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83"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CBEBF218-0AC2-4827-BAFF-5CF656858395}"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35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4166B-806E-436B-8D43-D5B1299D7449}" type="datetimeFigureOut">
              <a:rPr lang="fa-IR" smtClean="0"/>
              <a:t>07/07/1443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EBF218-0AC2-4827-BAFF-5CF656858395}" type="slidenum">
              <a:rPr lang="fa-IR" smtClean="0"/>
              <a:t>‹#›</a:t>
            </a:fld>
            <a:endParaRPr lang="fa-IR"/>
          </a:p>
        </p:txBody>
      </p:sp>
    </p:spTree>
    <p:extLst>
      <p:ext uri="{BB962C8B-B14F-4D97-AF65-F5344CB8AC3E}">
        <p14:creationId xmlns:p14="http://schemas.microsoft.com/office/powerpoint/2010/main" val="36440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30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87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spTree>
    <p:extLst>
      <p:ext uri="{BB962C8B-B14F-4D97-AF65-F5344CB8AC3E}">
        <p14:creationId xmlns:p14="http://schemas.microsoft.com/office/powerpoint/2010/main" val="2863819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32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192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48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96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spTree>
    <p:extLst>
      <p:ext uri="{BB962C8B-B14F-4D97-AF65-F5344CB8AC3E}">
        <p14:creationId xmlns:p14="http://schemas.microsoft.com/office/powerpoint/2010/main" val="2027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4166B-806E-436B-8D43-D5B1299D7449}" type="datetimeFigureOut">
              <a:rPr lang="fa-IR" smtClean="0"/>
              <a:t>07/07/1443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EBF218-0AC2-4827-BAFF-5CF656858395}"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82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D4166B-806E-436B-8D43-D5B1299D7449}" type="datetimeFigureOut">
              <a:rPr lang="fa-IR" smtClean="0"/>
              <a:t>07/07/1443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EBF218-0AC2-4827-BAFF-5CF656858395}" type="slidenum">
              <a:rPr lang="fa-IR" smtClean="0"/>
              <a:t>‹#›</a:t>
            </a:fld>
            <a:endParaRPr lang="fa-IR"/>
          </a:p>
        </p:txBody>
      </p:sp>
    </p:spTree>
    <p:extLst>
      <p:ext uri="{BB962C8B-B14F-4D97-AF65-F5344CB8AC3E}">
        <p14:creationId xmlns:p14="http://schemas.microsoft.com/office/powerpoint/2010/main" val="14275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D4166B-806E-436B-8D43-D5B1299D7449}" type="datetimeFigureOut">
              <a:rPr lang="fa-IR" smtClean="0"/>
              <a:t>07/07/1443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BEBF218-0AC2-4827-BAFF-5CF656858395}"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60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4166B-806E-436B-8D43-D5B1299D7449}" type="datetimeFigureOut">
              <a:rPr lang="fa-IR" smtClean="0"/>
              <a:t>07/07/1443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BEBF218-0AC2-4827-BAFF-5CF656858395}"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36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4166B-806E-436B-8D43-D5B1299D7449}" type="datetimeFigureOut">
              <a:rPr lang="fa-IR" smtClean="0"/>
              <a:t>07/07/1443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BEBF218-0AC2-4827-BAFF-5CF656858395}" type="slidenum">
              <a:rPr lang="fa-IR" smtClean="0"/>
              <a:t>‹#›</a:t>
            </a:fld>
            <a:endParaRPr lang="fa-IR"/>
          </a:p>
        </p:txBody>
      </p:sp>
    </p:spTree>
    <p:extLst>
      <p:ext uri="{BB962C8B-B14F-4D97-AF65-F5344CB8AC3E}">
        <p14:creationId xmlns:p14="http://schemas.microsoft.com/office/powerpoint/2010/main" val="412607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4166B-806E-436B-8D43-D5B1299D7449}" type="datetimeFigureOut">
              <a:rPr lang="fa-IR" smtClean="0"/>
              <a:t>07/07/1443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EBF218-0AC2-4827-BAFF-5CF656858395}"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0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4166B-806E-436B-8D43-D5B1299D7449}" type="datetimeFigureOut">
              <a:rPr lang="fa-IR" smtClean="0"/>
              <a:t>07/07/1443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EBF218-0AC2-4827-BAFF-5CF656858395}" type="slidenum">
              <a:rPr lang="fa-IR" smtClean="0"/>
              <a:t>‹#›</a:t>
            </a:fld>
            <a:endParaRPr lang="fa-IR"/>
          </a:p>
        </p:txBody>
      </p:sp>
    </p:spTree>
    <p:extLst>
      <p:ext uri="{BB962C8B-B14F-4D97-AF65-F5344CB8AC3E}">
        <p14:creationId xmlns:p14="http://schemas.microsoft.com/office/powerpoint/2010/main" val="137827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D4166B-806E-436B-8D43-D5B1299D7449}" type="datetimeFigureOut">
              <a:rPr lang="fa-IR" smtClean="0"/>
              <a:t>07/07/1443</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EBF218-0AC2-4827-BAFF-5CF656858395}" type="slidenum">
              <a:rPr lang="fa-IR" smtClean="0"/>
              <a:t>‹#›</a:t>
            </a:fld>
            <a:endParaRPr lang="fa-IR"/>
          </a:p>
        </p:txBody>
      </p:sp>
    </p:spTree>
    <p:extLst>
      <p:ext uri="{BB962C8B-B14F-4D97-AF65-F5344CB8AC3E}">
        <p14:creationId xmlns:p14="http://schemas.microsoft.com/office/powerpoint/2010/main" val="4205112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2800" smtClean="0">
                <a:solidFill>
                  <a:srgbClr val="FF0000"/>
                </a:solidFill>
                <a:cs typeface="B Zar" panose="00000400000000000000" pitchFamily="2" charset="-78"/>
              </a:rPr>
              <a:t>نام مقاله: </a:t>
            </a:r>
            <a:r>
              <a:rPr lang="fa-IR" sz="2800" smtClean="0">
                <a:cs typeface="B Zar" panose="00000400000000000000" pitchFamily="2" charset="-78"/>
              </a:rPr>
              <a:t>عرصه های تصمیم سازی و تصمیم گیری زنان ایران زمین- نیم نگاهی به یک تحقیق علمی- بخش نخست</a:t>
            </a:r>
            <a:endParaRPr lang="fa-IR" sz="28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 پرویز پیران</a:t>
            </a:r>
          </a:p>
          <a:p>
            <a:r>
              <a:rPr lang="fa-IR" smtClean="0">
                <a:cs typeface="B Zar" panose="00000400000000000000" pitchFamily="2" charset="-78"/>
              </a:rPr>
              <a:t>مجله چشم انداز ایران- آبان و آذر 1386</a:t>
            </a:r>
            <a:endParaRPr lang="fa-IR">
              <a:cs typeface="B Zar" panose="00000400000000000000" pitchFamily="2" charset="-78"/>
            </a:endParaRPr>
          </a:p>
        </p:txBody>
      </p:sp>
    </p:spTree>
    <p:extLst>
      <p:ext uri="{BB962C8B-B14F-4D97-AF65-F5344CB8AC3E}">
        <p14:creationId xmlns:p14="http://schemas.microsoft.com/office/powerpoint/2010/main" val="296427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بررسی تصمیم سازی و تصمیم گیری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بررسی تصمیم </a:t>
            </a:r>
            <a:r>
              <a:rPr lang="fa-IR">
                <a:cs typeface="B Zar" panose="00000400000000000000" pitchFamily="2" charset="-78"/>
              </a:rPr>
              <a:t>سازی (تصمیم گیری غیر مستقیم) و تصمیم گیری به دو اقدام مبادرت شده است: </a:t>
            </a:r>
            <a:r>
              <a:rPr lang="fa-IR" smtClean="0">
                <a:solidFill>
                  <a:srgbClr val="FF0000"/>
                </a:solidFill>
                <a:cs typeface="B Zar" panose="00000400000000000000" pitchFamily="2" charset="-78"/>
              </a:rPr>
              <a:t>نخست</a:t>
            </a:r>
            <a:r>
              <a:rPr lang="fa-IR">
                <a:cs typeface="B Zar" panose="00000400000000000000" pitchFamily="2" charset="-78"/>
              </a:rPr>
              <a:t>، با مرور برخی از تحقیقات مشابه به فرجام رسیده در ایران و با در دیگر سرزمین ها، انواع تصمیم گیری های فهرست شده زندگی زناشویی جمع آوری شده اند. </a:t>
            </a:r>
            <a:endParaRPr lang="fa-IR" smtClean="0">
              <a:cs typeface="B Zar" panose="00000400000000000000" pitchFamily="2" charset="-78"/>
            </a:endParaRPr>
          </a:p>
          <a:p>
            <a:pPr algn="just"/>
            <a:r>
              <a:rPr lang="fa-IR" smtClean="0">
                <a:cs typeface="B Zar" panose="00000400000000000000" pitchFamily="2" charset="-78"/>
              </a:rPr>
              <a:t>در </a:t>
            </a:r>
            <a:r>
              <a:rPr lang="fa-IR">
                <a:cs typeface="B Zar" panose="00000400000000000000" pitchFamily="2" charset="-78"/>
              </a:rPr>
              <a:t>مرحله بعدی از </a:t>
            </a:r>
            <a:r>
              <a:rPr lang="fa-IR">
                <a:solidFill>
                  <a:srgbClr val="FF0000"/>
                </a:solidFill>
                <a:cs typeface="B Zar" panose="00000400000000000000" pitchFamily="2" charset="-78"/>
              </a:rPr>
              <a:t>22</a:t>
            </a:r>
            <a:r>
              <a:rPr lang="fa-IR">
                <a:cs typeface="B Zar" panose="00000400000000000000" pitchFamily="2" charset="-78"/>
              </a:rPr>
              <a:t> زن متأهل با </a:t>
            </a:r>
            <a:r>
              <a:rPr lang="fa-IR" smtClean="0">
                <a:solidFill>
                  <a:srgbClr val="0070C0"/>
                </a:solidFill>
                <a:cs typeface="B Zar" panose="00000400000000000000" pitchFamily="2" charset="-78"/>
              </a:rPr>
              <a:t>سطح سواد مختلف </a:t>
            </a:r>
            <a:r>
              <a:rPr lang="fa-IR" smtClean="0">
                <a:cs typeface="B Zar" panose="00000400000000000000" pitchFamily="2" charset="-78"/>
              </a:rPr>
              <a:t>خواسته </a:t>
            </a:r>
            <a:r>
              <a:rPr lang="fa-IR">
                <a:cs typeface="B Zar" panose="00000400000000000000" pitchFamily="2" charset="-78"/>
              </a:rPr>
              <a:t>شده که برای مفهوم تصمیم گیری به هر تعداد که مایل لند، ما به ازای مناسب ارائه </a:t>
            </a:r>
            <a:r>
              <a:rPr lang="fa-IR" smtClean="0">
                <a:cs typeface="B Zar" panose="00000400000000000000" pitchFamily="2" charset="-78"/>
              </a:rPr>
              <a:t>کنند</a:t>
            </a:r>
            <a:r>
              <a:rPr lang="fa-IR">
                <a:cs typeface="B Zar" panose="00000400000000000000" pitchFamily="2" charset="-78"/>
              </a:rPr>
              <a:t>. در پایان از ترکیب این دو فهرست، ما به ازاهایی برای تصمیم گیری زنان برگزیده شده اند. باید توجه داشت که دو </a:t>
            </a:r>
            <a:r>
              <a:rPr lang="fa-IR" smtClean="0">
                <a:cs typeface="B Zar" panose="00000400000000000000" pitchFamily="2" charset="-78"/>
              </a:rPr>
              <a:t>اقدام </a:t>
            </a:r>
            <a:r>
              <a:rPr lang="fa-IR">
                <a:cs typeface="B Zar" panose="00000400000000000000" pitchFamily="2" charset="-78"/>
              </a:rPr>
              <a:t>مورد اشاره ، جزیی از کوشش به عمل آمده به منظور افزایش عینیت در پژوهش و عدم دخالت محقق در فرآیند گزیش هاست.</a:t>
            </a:r>
            <a:endParaRPr lang="en-US">
              <a:cs typeface="B Zar" panose="00000400000000000000" pitchFamily="2" charset="-78"/>
            </a:endParaRPr>
          </a:p>
          <a:p>
            <a:endParaRPr lang="fa-IR"/>
          </a:p>
        </p:txBody>
      </p:sp>
    </p:spTree>
    <p:extLst>
      <p:ext uri="{BB962C8B-B14F-4D97-AF65-F5344CB8AC3E}">
        <p14:creationId xmlns:p14="http://schemas.microsoft.com/office/powerpoint/2010/main" val="1220712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در </a:t>
            </a:r>
            <a:r>
              <a:rPr lang="fa-IR">
                <a:cs typeface="B Zar" panose="00000400000000000000" pitchFamily="2" charset="-78"/>
              </a:rPr>
              <a:t>پژوهش زنان، باوجود محدودیت های آن به ویژه تفلیل گرایی فوق العاده ای که در آن نهفته است، </a:t>
            </a:r>
            <a:endParaRPr lang="fa-IR" smtClean="0">
              <a:cs typeface="B Zar" panose="00000400000000000000" pitchFamily="2" charset="-78"/>
            </a:endParaRPr>
          </a:p>
          <a:p>
            <a:pPr algn="just"/>
            <a:r>
              <a:rPr lang="fa-IR" smtClean="0">
                <a:cs typeface="B Zar" panose="00000400000000000000" pitchFamily="2" charset="-78"/>
              </a:rPr>
              <a:t>پیمایش </a:t>
            </a:r>
            <a:r>
              <a:rPr lang="fa-IR">
                <a:cs typeface="B Zar" panose="00000400000000000000" pitchFamily="2" charset="-78"/>
              </a:rPr>
              <a:t>تنها فن گردآوری اطلاعات در مورد تعداد وسیعی از فراد گروه های اجتماعی است. بدیهی است با چنین تصمیمی کوشش به عمل آمد تا تمامی دقایق کار تا بدانجاکه ممکن است رعایت شود. البته برای غلبه بر تقلیل گرایی یاد شده و دیگر محدودیت های فن پیمایش یا تحقیق متکی بر پرسشنامه یعنی اقدام در جهت (</a:t>
            </a:r>
            <a:r>
              <a:rPr lang="en-US">
                <a:solidFill>
                  <a:srgbClr val="FF0000"/>
                </a:solidFill>
                <a:cs typeface="B Zar" panose="00000400000000000000" pitchFamily="2" charset="-78"/>
              </a:rPr>
              <a:t>trilngulation</a:t>
            </a:r>
            <a:r>
              <a:rPr lang="fa-IR">
                <a:solidFill>
                  <a:srgbClr val="FF0000"/>
                </a:solidFill>
                <a:cs typeface="B Zar" panose="00000400000000000000" pitchFamily="2" charset="-78"/>
              </a:rPr>
              <a:t>) </a:t>
            </a:r>
            <a:r>
              <a:rPr lang="fa-IR">
                <a:cs typeface="B Zar" panose="00000400000000000000" pitchFamily="2" charset="-78"/>
              </a:rPr>
              <a:t>یا استفاده همزمان از سه فن گردآوری اطلاعات و مقایسه یافته های آنها با هم از آن جمله است. </a:t>
            </a:r>
            <a:r>
              <a:rPr lang="fa-IR">
                <a:solidFill>
                  <a:srgbClr val="FF0000"/>
                </a:solidFill>
                <a:cs typeface="B Zar" panose="00000400000000000000" pitchFamily="2" charset="-78"/>
              </a:rPr>
              <a:t>از این رو، پس از اتمام پیمایش، گفت و </a:t>
            </a:r>
            <a:r>
              <a:rPr lang="fa-IR" smtClean="0">
                <a:solidFill>
                  <a:srgbClr val="FF0000"/>
                </a:solidFill>
                <a:cs typeface="B Zar" panose="00000400000000000000" pitchFamily="2" charset="-78"/>
              </a:rPr>
              <a:t>شنود </a:t>
            </a:r>
            <a:r>
              <a:rPr lang="fa-IR">
                <a:solidFill>
                  <a:srgbClr val="FF0000"/>
                </a:solidFill>
                <a:cs typeface="B Zar" panose="00000400000000000000" pitchFamily="2" charset="-78"/>
              </a:rPr>
              <a:t>متمرکز گروهی و مصاحبه عمیق نیز به انجام رسیده </a:t>
            </a:r>
            <a:r>
              <a:rPr lang="fa-IR" smtClean="0">
                <a:solidFill>
                  <a:srgbClr val="FF0000"/>
                </a:solidFill>
                <a:cs typeface="B Zar" panose="00000400000000000000" pitchFamily="2" charset="-78"/>
              </a:rPr>
              <a:t>است. </a:t>
            </a:r>
            <a:endParaRPr lang="en-US">
              <a:solidFill>
                <a:srgbClr val="FF0000"/>
              </a:solidFill>
              <a:cs typeface="B Zar" panose="00000400000000000000" pitchFamily="2" charset="-78"/>
            </a:endParaRPr>
          </a:p>
          <a:p>
            <a:endParaRPr lang="fa-IR"/>
          </a:p>
        </p:txBody>
      </p:sp>
    </p:spTree>
    <p:extLst>
      <p:ext uri="{BB962C8B-B14F-4D97-AF65-F5344CB8AC3E}">
        <p14:creationId xmlns:p14="http://schemas.microsoft.com/office/powerpoint/2010/main" val="1759269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حیطه های تصمیم گیری</a:t>
            </a:r>
            <a:endParaRPr lang="fa-IR" b="1">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r>
              <a:rPr lang="fa-IR" sz="2600">
                <a:cs typeface="B Zar" panose="00000400000000000000" pitchFamily="2" charset="-78"/>
              </a:rPr>
              <a:t>به هر حال حیطه های تصمیم گیری به کار رفته در پرسشنامه تحقیق زنان آن هم برای سنجش قدرت تصمیم گیری به قرار زیر است: (تمامی پرسش ها با 5 گزینه بسیار زیاد </a:t>
            </a:r>
            <a:r>
              <a:rPr lang="en-US" sz="2600">
                <a:cs typeface="B Zar" panose="00000400000000000000" pitchFamily="2" charset="-78"/>
                <a:sym typeface="Wingdings 2" panose="05020102010507070707" pitchFamily="18" charset="2"/>
              </a:rPr>
              <a:t></a:t>
            </a:r>
            <a:r>
              <a:rPr lang="fa-IR" sz="2600">
                <a:cs typeface="B Zar" panose="00000400000000000000" pitchFamily="2" charset="-78"/>
              </a:rPr>
              <a:t> زیاد</a:t>
            </a:r>
            <a:r>
              <a:rPr lang="en-US" sz="2600">
                <a:cs typeface="B Zar" panose="00000400000000000000" pitchFamily="2" charset="-78"/>
                <a:sym typeface="Wingdings 2" panose="05020102010507070707" pitchFamily="18" charset="2"/>
              </a:rPr>
              <a:t></a:t>
            </a:r>
            <a:r>
              <a:rPr lang="fa-IR" sz="2600">
                <a:cs typeface="B Zar" panose="00000400000000000000" pitchFamily="2" charset="-78"/>
              </a:rPr>
              <a:t> کم و بیش </a:t>
            </a:r>
            <a:r>
              <a:rPr lang="en-US" sz="2600">
                <a:cs typeface="B Zar" panose="00000400000000000000" pitchFamily="2" charset="-78"/>
                <a:sym typeface="Wingdings 2" panose="05020102010507070707" pitchFamily="18" charset="2"/>
              </a:rPr>
              <a:t></a:t>
            </a:r>
            <a:r>
              <a:rPr lang="fa-IR" sz="2600">
                <a:cs typeface="B Zar" panose="00000400000000000000" pitchFamily="2" charset="-78"/>
              </a:rPr>
              <a:t> کم</a:t>
            </a:r>
            <a:r>
              <a:rPr lang="en-US" sz="2600">
                <a:cs typeface="B Zar" panose="00000400000000000000" pitchFamily="2" charset="-78"/>
                <a:sym typeface="Wingdings 2" panose="05020102010507070707" pitchFamily="18" charset="2"/>
              </a:rPr>
              <a:t></a:t>
            </a:r>
            <a:r>
              <a:rPr lang="fa-IR" sz="2600">
                <a:cs typeface="B Zar" panose="00000400000000000000" pitchFamily="2" charset="-78"/>
              </a:rPr>
              <a:t> بی تأثیر) </a:t>
            </a:r>
            <a:endParaRPr lang="en-US" sz="2600">
              <a:cs typeface="B Zar" panose="00000400000000000000" pitchFamily="2" charset="-78"/>
            </a:endParaRPr>
          </a:p>
          <a:p>
            <a:r>
              <a:rPr lang="fa-IR" sz="2600">
                <a:cs typeface="B Zar" panose="00000400000000000000" pitchFamily="2" charset="-78"/>
              </a:rPr>
              <a:t>میزان تأثیر تظر و عقیده پاسخگو در مورد ازدواج پسران خود (مورد به مورد).</a:t>
            </a:r>
            <a:endParaRPr lang="en-US" sz="2600">
              <a:cs typeface="B Zar" panose="00000400000000000000" pitchFamily="2" charset="-78"/>
            </a:endParaRPr>
          </a:p>
          <a:p>
            <a:r>
              <a:rPr lang="fa-IR" sz="2600">
                <a:cs typeface="B Zar" panose="00000400000000000000" pitchFamily="2" charset="-78"/>
              </a:rPr>
              <a:t>میزان تأثیر نظر و عقیده پاسخگو در مورد ازدواج پسران خود (مورد به مورد). </a:t>
            </a:r>
            <a:endParaRPr lang="en-US" sz="2600">
              <a:cs typeface="B Zar" panose="00000400000000000000" pitchFamily="2" charset="-78"/>
            </a:endParaRPr>
          </a:p>
          <a:p>
            <a:r>
              <a:rPr lang="fa-IR" sz="2600">
                <a:cs typeface="B Zar" panose="00000400000000000000" pitchFamily="2" charset="-78"/>
              </a:rPr>
              <a:t>میزان تاثیر نظر و عقیده پاسخگو در مورد ازدواج دختران خود (مورد به مورد)</a:t>
            </a:r>
            <a:endParaRPr lang="en-US" sz="2600">
              <a:cs typeface="B Zar" panose="00000400000000000000" pitchFamily="2" charset="-78"/>
            </a:endParaRPr>
          </a:p>
          <a:p>
            <a:r>
              <a:rPr lang="fa-IR" sz="2600">
                <a:cs typeface="B Zar" panose="00000400000000000000" pitchFamily="2" charset="-78"/>
              </a:rPr>
              <a:t>میزان تأثیر نظر و عقیده پاسخگو در ازدواج خود</a:t>
            </a:r>
            <a:endParaRPr lang="en-US" sz="2600">
              <a:cs typeface="B Zar" panose="00000400000000000000" pitchFamily="2" charset="-78"/>
            </a:endParaRPr>
          </a:p>
          <a:p>
            <a:r>
              <a:rPr lang="fa-IR" sz="2600">
                <a:cs typeface="B Zar" panose="00000400000000000000" pitchFamily="2" charset="-78"/>
              </a:rPr>
              <a:t>میزان تاثیر بر خرید های روزمره خانواده</a:t>
            </a:r>
            <a:endParaRPr lang="en-US" sz="2600">
              <a:cs typeface="B Zar" panose="00000400000000000000" pitchFamily="2" charset="-78"/>
            </a:endParaRPr>
          </a:p>
          <a:p>
            <a:r>
              <a:rPr lang="fa-IR" sz="2600">
                <a:cs typeface="B Zar" panose="00000400000000000000" pitchFamily="2" charset="-78"/>
              </a:rPr>
              <a:t>امکان پس انداز از خرید خانه با اطلاع و بدون اطلاع شوهر</a:t>
            </a:r>
            <a:endParaRPr lang="en-US" sz="2600">
              <a:cs typeface="B Zar" panose="00000400000000000000" pitchFamily="2" charset="-78"/>
            </a:endParaRPr>
          </a:p>
          <a:p>
            <a:r>
              <a:rPr lang="fa-IR" sz="2600">
                <a:cs typeface="B Zar" panose="00000400000000000000" pitchFamily="2" charset="-78"/>
              </a:rPr>
              <a:t>امکان استفاده مبلغ پس انداز شده </a:t>
            </a:r>
            <a:r>
              <a:rPr lang="fa-IR" sz="2600" smtClean="0">
                <a:cs typeface="B Zar" panose="00000400000000000000" pitchFamily="2" charset="-78"/>
              </a:rPr>
              <a:t>برای شخص خود و نه نیازهای خانواده</a:t>
            </a:r>
            <a:endParaRPr lang="en-US" sz="2600">
              <a:cs typeface="B Zar" panose="00000400000000000000" pitchFamily="2" charset="-78"/>
            </a:endParaRPr>
          </a:p>
          <a:p>
            <a:r>
              <a:rPr lang="fa-IR"/>
              <a:t> </a:t>
            </a:r>
            <a:endParaRPr lang="en-US"/>
          </a:p>
          <a:p>
            <a:endParaRPr lang="fa-IR"/>
          </a:p>
        </p:txBody>
      </p:sp>
    </p:spTree>
    <p:extLst>
      <p:ext uri="{BB962C8B-B14F-4D97-AF65-F5344CB8AC3E}">
        <p14:creationId xmlns:p14="http://schemas.microsoft.com/office/powerpoint/2010/main" val="1648707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حیطه های تصمیم گیری</a:t>
            </a:r>
            <a:endParaRPr lang="fa-IR"/>
          </a:p>
        </p:txBody>
      </p:sp>
      <p:sp>
        <p:nvSpPr>
          <p:cNvPr id="3" name="Content Placeholder 2"/>
          <p:cNvSpPr>
            <a:spLocks noGrp="1"/>
          </p:cNvSpPr>
          <p:nvPr>
            <p:ph idx="1"/>
          </p:nvPr>
        </p:nvSpPr>
        <p:spPr/>
        <p:txBody>
          <a:bodyPr>
            <a:normAutofit fontScale="85000" lnSpcReduction="10000"/>
          </a:bodyPr>
          <a:lstStyle/>
          <a:p>
            <a:r>
              <a:rPr lang="fa-IR" smtClean="0">
                <a:cs typeface="B Zar" panose="00000400000000000000" pitchFamily="2" charset="-78"/>
              </a:rPr>
              <a:t>میزان اثرگذاری مخالف زن در تصمیماتی که با انها مخالف است</a:t>
            </a:r>
          </a:p>
          <a:p>
            <a:r>
              <a:rPr lang="fa-IR" smtClean="0">
                <a:cs typeface="B Zar" panose="00000400000000000000" pitchFamily="2" charset="-78"/>
              </a:rPr>
              <a:t>میزان </a:t>
            </a:r>
            <a:r>
              <a:rPr lang="fa-IR">
                <a:cs typeface="B Zar" panose="00000400000000000000" pitchFamily="2" charset="-78"/>
              </a:rPr>
              <a:t>اثر گذاری غیر مستقیم زن بر تصمیمات شوهر و معرفی نمونه ها شیوه های به کار رفته (تاکتیک ها) برای اثر گذاری</a:t>
            </a:r>
            <a:endParaRPr lang="en-US">
              <a:cs typeface="B Zar" panose="00000400000000000000" pitchFamily="2" charset="-78"/>
            </a:endParaRPr>
          </a:p>
          <a:p>
            <a:r>
              <a:rPr lang="fa-IR">
                <a:cs typeface="B Zar" panose="00000400000000000000" pitchFamily="2" charset="-78"/>
              </a:rPr>
              <a:t>میزان اثر گذاری عقیده و نظر زن در خرید خانه (پس انداز برای خرید خانه، محل خانه، مبلغ خانه و مشخصات خانه)</a:t>
            </a:r>
            <a:endParaRPr lang="en-US">
              <a:cs typeface="B Zar" panose="00000400000000000000" pitchFamily="2" charset="-78"/>
            </a:endParaRPr>
          </a:p>
          <a:p>
            <a:r>
              <a:rPr lang="fa-IR">
                <a:cs typeface="B Zar" panose="00000400000000000000" pitchFamily="2" charset="-78"/>
              </a:rPr>
              <a:t>میزان اثر گذاری اثر عقیده و نظر زن در باب اجاره یا رهن کردن خانه برای قامت خانواده</a:t>
            </a:r>
            <a:endParaRPr lang="en-US">
              <a:cs typeface="B Zar" panose="00000400000000000000" pitchFamily="2" charset="-78"/>
            </a:endParaRPr>
          </a:p>
          <a:p>
            <a:r>
              <a:rPr lang="fa-IR">
                <a:cs typeface="B Zar" panose="00000400000000000000" pitchFamily="2" charset="-78"/>
              </a:rPr>
              <a:t>میزان اثر گذاری عقیده و نظر زن درباب برگزیدن معاشران خانوادگی</a:t>
            </a:r>
            <a:endParaRPr lang="en-US">
              <a:cs typeface="B Zar" panose="00000400000000000000" pitchFamily="2" charset="-78"/>
            </a:endParaRPr>
          </a:p>
          <a:p>
            <a:r>
              <a:rPr lang="fa-IR">
                <a:cs typeface="B Zar" panose="00000400000000000000" pitchFamily="2" charset="-78"/>
              </a:rPr>
              <a:t>میزان اثر گذاری مخالفت زن با معاشران خانوادگی برگزیده شوهر،</a:t>
            </a:r>
            <a:endParaRPr lang="en-US">
              <a:cs typeface="B Zar" panose="00000400000000000000" pitchFamily="2" charset="-78"/>
            </a:endParaRPr>
          </a:p>
          <a:p>
            <a:r>
              <a:rPr lang="fa-IR">
                <a:cs typeface="B Zar" panose="00000400000000000000" pitchFamily="2" charset="-78"/>
              </a:rPr>
              <a:t>میزان اثر گذاری مخالفت زن با معاشران مرد برگزیده شوهر(معاشران غیر خانوادگی).</a:t>
            </a:r>
            <a:endParaRPr lang="en-US">
              <a:cs typeface="B Zar" panose="00000400000000000000" pitchFamily="2" charset="-78"/>
            </a:endParaRPr>
          </a:p>
          <a:p>
            <a:endParaRPr lang="fa-IR"/>
          </a:p>
        </p:txBody>
      </p:sp>
    </p:spTree>
    <p:extLst>
      <p:ext uri="{BB962C8B-B14F-4D97-AF65-F5344CB8AC3E}">
        <p14:creationId xmlns:p14="http://schemas.microsoft.com/office/powerpoint/2010/main" val="3608684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حیطه های تصمیم گیری</a:t>
            </a:r>
            <a:endParaRPr lang="fa-I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میزان نقش مادر حتی بی سواد در مقام مقایسه با شوهر در نظارت بر تحصیل کودکان (مورد به مورد)</a:t>
            </a:r>
            <a:endParaRPr lang="en-US" smtClean="0">
              <a:cs typeface="B Zar" panose="00000400000000000000" pitchFamily="2" charset="-78"/>
            </a:endParaRPr>
          </a:p>
          <a:p>
            <a:r>
              <a:rPr lang="fa-IR" smtClean="0">
                <a:cs typeface="B Zar" panose="00000400000000000000" pitchFamily="2" charset="-78"/>
              </a:rPr>
              <a:t>میزان نقش مادران زنان پاسخگو از دید با نظر پاسخگویان در زندگی </a:t>
            </a:r>
            <a:endParaRPr lang="en-US" smtClean="0">
              <a:cs typeface="B Zar" panose="00000400000000000000" pitchFamily="2" charset="-78"/>
            </a:endParaRPr>
          </a:p>
          <a:p>
            <a:r>
              <a:rPr lang="fa-IR" smtClean="0">
                <a:cs typeface="B Zar" panose="00000400000000000000" pitchFamily="2" charset="-78"/>
              </a:rPr>
              <a:t>نظر زنان پاسخگو درباره نقش زن در زندگی زناشویی به طور کلی،</a:t>
            </a:r>
            <a:endParaRPr lang="en-US" smtClean="0">
              <a:cs typeface="B Zar" panose="00000400000000000000" pitchFamily="2" charset="-78"/>
            </a:endParaRPr>
          </a:p>
          <a:p>
            <a:r>
              <a:rPr lang="fa-IR" smtClean="0">
                <a:cs typeface="B Zar" panose="00000400000000000000" pitchFamily="2" charset="-78"/>
              </a:rPr>
              <a:t>تصمیم گیری زنان در مورد مسافرت های خانوادگی مسافرت های خانوادگی و </a:t>
            </a:r>
            <a:r>
              <a:rPr lang="fa-IR" smtClean="0">
                <a:cs typeface="B Zar" panose="00000400000000000000" pitchFamily="2" charset="-78"/>
              </a:rPr>
              <a:t>تفریحی</a:t>
            </a:r>
            <a:endParaRPr lang="en-US" smtClean="0">
              <a:cs typeface="B Zar" panose="00000400000000000000" pitchFamily="2" charset="-78"/>
            </a:endParaRPr>
          </a:p>
          <a:p>
            <a:r>
              <a:rPr lang="fa-IR" smtClean="0"/>
              <a:t> </a:t>
            </a:r>
            <a:endParaRPr lang="en-US" smtClean="0"/>
          </a:p>
          <a:p>
            <a:endParaRPr lang="fa-IR"/>
          </a:p>
        </p:txBody>
      </p:sp>
    </p:spTree>
    <p:extLst>
      <p:ext uri="{BB962C8B-B14F-4D97-AF65-F5344CB8AC3E}">
        <p14:creationId xmlns:p14="http://schemas.microsoft.com/office/powerpoint/2010/main" val="4239448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حیطه های تصمیم گیری</a:t>
            </a:r>
            <a:endParaRPr lang="fa-IR"/>
          </a:p>
        </p:txBody>
      </p:sp>
      <p:sp>
        <p:nvSpPr>
          <p:cNvPr id="3" name="Content Placeholder 2"/>
          <p:cNvSpPr>
            <a:spLocks noGrp="1"/>
          </p:cNvSpPr>
          <p:nvPr>
            <p:ph idx="1"/>
          </p:nvPr>
        </p:nvSpPr>
        <p:spPr/>
        <p:txBody>
          <a:bodyPr/>
          <a:lstStyle/>
          <a:p>
            <a:r>
              <a:rPr lang="fa-IR">
                <a:cs typeface="B Zar" panose="00000400000000000000" pitchFamily="2" charset="-78"/>
              </a:rPr>
              <a:t>تصمیم گیری زنان برای سفر به تنهایی و دفعات سفر به تنهایی</a:t>
            </a:r>
            <a:endParaRPr lang="en-US">
              <a:cs typeface="B Zar" panose="00000400000000000000" pitchFamily="2" charset="-78"/>
            </a:endParaRPr>
          </a:p>
          <a:p>
            <a:r>
              <a:rPr lang="fa-IR">
                <a:cs typeface="B Zar" panose="00000400000000000000" pitchFamily="2" charset="-78"/>
              </a:rPr>
              <a:t>اختیار زنان در زمینه عضو شدن در سازمان های رسمی، غیر رسمی و محله ای داوطلبانه</a:t>
            </a:r>
            <a:endParaRPr lang="en-US">
              <a:cs typeface="B Zar" panose="00000400000000000000" pitchFamily="2" charset="-78"/>
            </a:endParaRPr>
          </a:p>
          <a:p>
            <a:r>
              <a:rPr lang="fa-IR">
                <a:cs typeface="B Zar" panose="00000400000000000000" pitchFamily="2" charset="-78"/>
              </a:rPr>
              <a:t>قدرت تصمیم گیری زنان در داشتن شغل با در آمد</a:t>
            </a:r>
            <a:endParaRPr lang="en-US">
              <a:cs typeface="B Zar" panose="00000400000000000000" pitchFamily="2" charset="-78"/>
            </a:endParaRPr>
          </a:p>
          <a:p>
            <a:r>
              <a:rPr lang="fa-IR">
                <a:cs typeface="B Zar" panose="00000400000000000000" pitchFamily="2" charset="-78"/>
              </a:rPr>
              <a:t>میزان قدرت شوهر در جلوگیری از اشتغال زنان</a:t>
            </a:r>
            <a:endParaRPr lang="en-US">
              <a:cs typeface="B Zar" panose="00000400000000000000" pitchFamily="2" charset="-78"/>
            </a:endParaRPr>
          </a:p>
          <a:p>
            <a:r>
              <a:rPr lang="fa-IR">
                <a:cs typeface="B Zar" panose="00000400000000000000" pitchFamily="2" charset="-78"/>
              </a:rPr>
              <a:t>دفعات ممانعت شوهر در اجرای تصمیماتی که همسر آنان گرفته است.</a:t>
            </a:r>
            <a:endParaRPr lang="en-US">
              <a:cs typeface="B Zar" panose="00000400000000000000" pitchFamily="2" charset="-78"/>
            </a:endParaRPr>
          </a:p>
          <a:p>
            <a:endParaRPr lang="fa-IR"/>
          </a:p>
        </p:txBody>
      </p:sp>
    </p:spTree>
    <p:extLst>
      <p:ext uri="{BB962C8B-B14F-4D97-AF65-F5344CB8AC3E}">
        <p14:creationId xmlns:p14="http://schemas.microsoft.com/office/powerpoint/2010/main" val="1307995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حیطه های تصمیم گیری</a:t>
            </a:r>
            <a:endParaRPr lang="fa-IR"/>
          </a:p>
        </p:txBody>
      </p:sp>
      <p:sp>
        <p:nvSpPr>
          <p:cNvPr id="3" name="Content Placeholder 2"/>
          <p:cNvSpPr>
            <a:spLocks noGrp="1"/>
          </p:cNvSpPr>
          <p:nvPr>
            <p:ph idx="1"/>
          </p:nvPr>
        </p:nvSpPr>
        <p:spPr/>
        <p:txBody>
          <a:bodyPr>
            <a:normAutofit lnSpcReduction="10000"/>
          </a:bodyPr>
          <a:lstStyle/>
          <a:p>
            <a:r>
              <a:rPr lang="fa-IR">
                <a:cs typeface="B Zar" panose="00000400000000000000" pitchFamily="2" charset="-78"/>
              </a:rPr>
              <a:t>توان هزینه کردن حقوق و دستمزد حاصل از کار توسط زنان شاغل برای علایق خود زن</a:t>
            </a:r>
            <a:endParaRPr lang="en-US">
              <a:cs typeface="B Zar" panose="00000400000000000000" pitchFamily="2" charset="-78"/>
            </a:endParaRPr>
          </a:p>
          <a:p>
            <a:r>
              <a:rPr lang="fa-IR">
                <a:cs typeface="B Zar" panose="00000400000000000000" pitchFamily="2" charset="-78"/>
              </a:rPr>
              <a:t>قدرت تصمیم گیری زن برای ادامه تحصیل</a:t>
            </a:r>
            <a:endParaRPr lang="en-US">
              <a:cs typeface="B Zar" panose="00000400000000000000" pitchFamily="2" charset="-78"/>
            </a:endParaRPr>
          </a:p>
          <a:p>
            <a:r>
              <a:rPr lang="fa-IR">
                <a:cs typeface="B Zar" panose="00000400000000000000" pitchFamily="2" charset="-78"/>
              </a:rPr>
              <a:t>قدرت زن در انتخاب دوستان خود خارج از دوستان و معاشران خانوادگی</a:t>
            </a:r>
            <a:endParaRPr lang="en-US">
              <a:cs typeface="B Zar" panose="00000400000000000000" pitchFamily="2" charset="-78"/>
            </a:endParaRPr>
          </a:p>
          <a:p>
            <a:r>
              <a:rPr lang="fa-IR">
                <a:cs typeface="B Zar" panose="00000400000000000000" pitchFamily="2" charset="-78"/>
              </a:rPr>
              <a:t>میزان قدرت زن در هزینه کردن کل درآمد خانواده به جز خریدهای عادی روزمره</a:t>
            </a:r>
            <a:endParaRPr lang="en-US">
              <a:cs typeface="B Zar" panose="00000400000000000000" pitchFamily="2" charset="-78"/>
            </a:endParaRPr>
          </a:p>
          <a:p>
            <a:r>
              <a:rPr lang="fa-IR">
                <a:cs typeface="B Zar" panose="00000400000000000000" pitchFamily="2" charset="-78"/>
              </a:rPr>
              <a:t>میزان قدرت زن در زمینه پس انداز از کل درآمد خانواده در حسابی به نام خود و فراتر از پس از خرید مایحتاج روزمره </a:t>
            </a:r>
            <a:endParaRPr lang="en-US">
              <a:cs typeface="B Zar" panose="00000400000000000000" pitchFamily="2" charset="-78"/>
            </a:endParaRPr>
          </a:p>
          <a:p>
            <a:r>
              <a:rPr lang="fa-IR">
                <a:cs typeface="B Zar" panose="00000400000000000000" pitchFamily="2" charset="-78"/>
              </a:rPr>
              <a:t>میزان و شدت دنبال کردن مسائل جاری کشور از سوی زنان پاسخگو</a:t>
            </a:r>
            <a:endParaRPr lang="en-US">
              <a:cs typeface="B Zar" panose="00000400000000000000" pitchFamily="2" charset="-78"/>
            </a:endParaRPr>
          </a:p>
          <a:p>
            <a:endParaRPr lang="fa-IR"/>
          </a:p>
        </p:txBody>
      </p:sp>
    </p:spTree>
    <p:extLst>
      <p:ext uri="{BB962C8B-B14F-4D97-AF65-F5344CB8AC3E}">
        <p14:creationId xmlns:p14="http://schemas.microsoft.com/office/powerpoint/2010/main" val="1930692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حیطه های تصمیم گیری</a:t>
            </a:r>
            <a:endParaRPr lang="fa-IR"/>
          </a:p>
        </p:txBody>
      </p:sp>
      <p:sp>
        <p:nvSpPr>
          <p:cNvPr id="3" name="Content Placeholder 2"/>
          <p:cNvSpPr>
            <a:spLocks noGrp="1"/>
          </p:cNvSpPr>
          <p:nvPr>
            <p:ph idx="1"/>
          </p:nvPr>
        </p:nvSpPr>
        <p:spPr/>
        <p:txBody>
          <a:bodyPr>
            <a:normAutofit fontScale="92500" lnSpcReduction="20000"/>
          </a:bodyPr>
          <a:lstStyle/>
          <a:p>
            <a:r>
              <a:rPr lang="fa-IR">
                <a:cs typeface="B Zar" panose="00000400000000000000" pitchFamily="2" charset="-78"/>
              </a:rPr>
              <a:t>عضویت در انواع سازمان های رسمی و غیرسمی داوطلبانه</a:t>
            </a:r>
            <a:endParaRPr lang="en-US">
              <a:cs typeface="B Zar" panose="00000400000000000000" pitchFamily="2" charset="-78"/>
            </a:endParaRPr>
          </a:p>
          <a:p>
            <a:r>
              <a:rPr lang="fa-IR">
                <a:cs typeface="B Zar" panose="00000400000000000000" pitchFamily="2" charset="-78"/>
              </a:rPr>
              <a:t>میزان شرکت زنان در انواع گردهمایی های سیاسی، اجتماعی، فرهنگی و مذهبی</a:t>
            </a:r>
            <a:endParaRPr lang="en-US">
              <a:cs typeface="B Zar" panose="00000400000000000000" pitchFamily="2" charset="-78"/>
            </a:endParaRPr>
          </a:p>
          <a:p>
            <a:r>
              <a:rPr lang="fa-IR">
                <a:cs typeface="B Zar" panose="00000400000000000000" pitchFamily="2" charset="-78"/>
              </a:rPr>
              <a:t>شیوه کمک به تجمعات قانونی- رسمی داوطلبانه (کمک مالی و غیر مالی).</a:t>
            </a:r>
            <a:endParaRPr lang="en-US">
              <a:cs typeface="B Zar" panose="00000400000000000000" pitchFamily="2" charset="-78"/>
            </a:endParaRPr>
          </a:p>
          <a:p>
            <a:r>
              <a:rPr lang="fa-IR">
                <a:cs typeface="B Zar" panose="00000400000000000000" pitchFamily="2" charset="-78"/>
              </a:rPr>
              <a:t>حقوقی که پاسخگویان در موقع ازدواج رسماً کسب کرده اند.</a:t>
            </a:r>
            <a:endParaRPr lang="en-US">
              <a:cs typeface="B Zar" panose="00000400000000000000" pitchFamily="2" charset="-78"/>
            </a:endParaRPr>
          </a:p>
          <a:p>
            <a:r>
              <a:rPr lang="fa-IR">
                <a:cs typeface="B Zar" panose="00000400000000000000" pitchFamily="2" charset="-78"/>
              </a:rPr>
              <a:t>داشتن دارایی به نام زن (اتومبیل، موبایل، زمین، خانه، مغازه، باغ و نظابر آن مورد به مورد).</a:t>
            </a:r>
            <a:endParaRPr lang="en-US">
              <a:cs typeface="B Zar" panose="00000400000000000000" pitchFamily="2" charset="-78"/>
            </a:endParaRPr>
          </a:p>
          <a:p>
            <a:r>
              <a:rPr lang="fa-IR">
                <a:cs typeface="B Zar" panose="00000400000000000000" pitchFamily="2" charset="-78"/>
              </a:rPr>
              <a:t>میزان آزادی داشتن عقیده خاص و ابراز و عمل کردن بدان به تفکیک و میزان آزادی بیان در زمینه های مختلف به تفکیک</a:t>
            </a:r>
            <a:endParaRPr lang="en-US">
              <a:cs typeface="B Zar" panose="00000400000000000000" pitchFamily="2" charset="-78"/>
            </a:endParaRPr>
          </a:p>
          <a:p>
            <a:r>
              <a:rPr lang="fa-IR">
                <a:cs typeface="B Zar" panose="00000400000000000000" pitchFamily="2" charset="-78"/>
              </a:rPr>
              <a:t>داشتن گواهینامه رانندگی و رانندگی کردن</a:t>
            </a:r>
            <a:endParaRPr lang="en-US">
              <a:cs typeface="B Zar" panose="00000400000000000000" pitchFamily="2" charset="-78"/>
            </a:endParaRPr>
          </a:p>
          <a:p>
            <a:endParaRPr lang="fa-IR"/>
          </a:p>
        </p:txBody>
      </p:sp>
    </p:spTree>
    <p:extLst>
      <p:ext uri="{BB962C8B-B14F-4D97-AF65-F5344CB8AC3E}">
        <p14:creationId xmlns:p14="http://schemas.microsoft.com/office/powerpoint/2010/main" val="999381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حیطه های تصمیم گیری</a:t>
            </a:r>
            <a:endParaRPr lang="fa-IR"/>
          </a:p>
        </p:txBody>
      </p:sp>
      <p:sp>
        <p:nvSpPr>
          <p:cNvPr id="3" name="Content Placeholder 2"/>
          <p:cNvSpPr>
            <a:spLocks noGrp="1"/>
          </p:cNvSpPr>
          <p:nvPr>
            <p:ph idx="1"/>
          </p:nvPr>
        </p:nvSpPr>
        <p:spPr/>
        <p:txBody>
          <a:bodyPr>
            <a:normAutofit fontScale="92500" lnSpcReduction="20000"/>
          </a:bodyPr>
          <a:lstStyle/>
          <a:p>
            <a:r>
              <a:rPr lang="fa-IR">
                <a:cs typeface="B Zar" panose="00000400000000000000" pitchFamily="2" charset="-78"/>
              </a:rPr>
              <a:t>میزان قدرت تصمیم گیری در معاشرت با خانواده خود پاسخگو</a:t>
            </a:r>
            <a:endParaRPr lang="en-US">
              <a:cs typeface="B Zar" panose="00000400000000000000" pitchFamily="2" charset="-78"/>
            </a:endParaRPr>
          </a:p>
          <a:p>
            <a:r>
              <a:rPr lang="fa-IR">
                <a:cs typeface="B Zar" panose="00000400000000000000" pitchFamily="2" charset="-78"/>
              </a:rPr>
              <a:t>میزان قدرت تصمیم گیری در عدم معاشرت با خانواده همسر در صورت عدم تمایل</a:t>
            </a:r>
            <a:endParaRPr lang="en-US">
              <a:cs typeface="B Zar" panose="00000400000000000000" pitchFamily="2" charset="-78"/>
            </a:endParaRPr>
          </a:p>
          <a:p>
            <a:r>
              <a:rPr lang="fa-IR">
                <a:cs typeface="B Zar" panose="00000400000000000000" pitchFamily="2" charset="-78"/>
              </a:rPr>
              <a:t>میزان قدرت تصمیم گیری در عدم انسجام امور منزل در صورت عدم تمایل،</a:t>
            </a:r>
            <a:endParaRPr lang="en-US">
              <a:cs typeface="B Zar" panose="00000400000000000000" pitchFamily="2" charset="-78"/>
            </a:endParaRPr>
          </a:p>
          <a:p>
            <a:r>
              <a:rPr lang="fa-IR">
                <a:cs typeface="B Zar" panose="00000400000000000000" pitchFamily="2" charset="-78"/>
              </a:rPr>
              <a:t>میزان کمک همسر در انجام کارهای روزمره منزل</a:t>
            </a:r>
            <a:endParaRPr lang="en-US">
              <a:cs typeface="B Zar" panose="00000400000000000000" pitchFamily="2" charset="-78"/>
            </a:endParaRPr>
          </a:p>
          <a:p>
            <a:r>
              <a:rPr lang="fa-IR">
                <a:cs typeface="B Zar" panose="00000400000000000000" pitchFamily="2" charset="-78"/>
              </a:rPr>
              <a:t>میزان قدرت تصمیم گیری در شرکت در کلاس های غیر تحصیلی و درسی</a:t>
            </a:r>
            <a:endParaRPr lang="en-US">
              <a:cs typeface="B Zar" panose="00000400000000000000" pitchFamily="2" charset="-78"/>
            </a:endParaRPr>
          </a:p>
          <a:p>
            <a:r>
              <a:rPr lang="fa-IR">
                <a:cs typeface="B Zar" panose="00000400000000000000" pitchFamily="2" charset="-78"/>
              </a:rPr>
              <a:t>میزان قدرت تصمیم گیری در زمینه شرکت در گروه های ورزشی زنانه</a:t>
            </a:r>
            <a:endParaRPr lang="en-US">
              <a:cs typeface="B Zar" panose="00000400000000000000" pitchFamily="2" charset="-78"/>
            </a:endParaRPr>
          </a:p>
          <a:p>
            <a:r>
              <a:rPr lang="fa-IR">
                <a:cs typeface="B Zar" panose="00000400000000000000" pitchFamily="2" charset="-78"/>
              </a:rPr>
              <a:t>میزان قدرت تصمیم گیری در زمینه خرید هدیه برای اطرافیان</a:t>
            </a:r>
            <a:endParaRPr lang="en-US">
              <a:cs typeface="B Zar" panose="00000400000000000000" pitchFamily="2" charset="-78"/>
            </a:endParaRPr>
          </a:p>
          <a:p>
            <a:r>
              <a:rPr lang="fa-IR"/>
              <a:t> </a:t>
            </a:r>
            <a:endParaRPr lang="en-US"/>
          </a:p>
        </p:txBody>
      </p:sp>
    </p:spTree>
    <p:extLst>
      <p:ext uri="{BB962C8B-B14F-4D97-AF65-F5344CB8AC3E}">
        <p14:creationId xmlns:p14="http://schemas.microsoft.com/office/powerpoint/2010/main" val="129782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حیطه های تصمیم گیری</a:t>
            </a:r>
            <a:endParaRPr lang="fa-IR"/>
          </a:p>
        </p:txBody>
      </p:sp>
      <p:sp>
        <p:nvSpPr>
          <p:cNvPr id="3" name="Content Placeholder 2"/>
          <p:cNvSpPr>
            <a:spLocks noGrp="1"/>
          </p:cNvSpPr>
          <p:nvPr>
            <p:ph idx="1"/>
          </p:nvPr>
        </p:nvSpPr>
        <p:spPr/>
        <p:txBody>
          <a:bodyPr>
            <a:normAutofit fontScale="92500" lnSpcReduction="10000"/>
          </a:bodyPr>
          <a:lstStyle/>
          <a:p>
            <a:r>
              <a:rPr lang="fa-IR">
                <a:cs typeface="B Zar" panose="00000400000000000000" pitchFamily="2" charset="-78"/>
              </a:rPr>
              <a:t>میزان قدرت تصمیم گیری در مورد شیوه گذران اوقات فراغت به تنهایی یا با دوستان پاسخگو</a:t>
            </a:r>
            <a:endParaRPr lang="en-US">
              <a:cs typeface="B Zar" panose="00000400000000000000" pitchFamily="2" charset="-78"/>
            </a:endParaRPr>
          </a:p>
          <a:p>
            <a:r>
              <a:rPr lang="fa-IR">
                <a:cs typeface="B Zar" panose="00000400000000000000" pitchFamily="2" charset="-78"/>
              </a:rPr>
              <a:t>میزان قدرت تصمیم گیری در زمینه مسائل خصوصی زندگی زناشویی از سوی پاسخ گویان و یا مخالفت با آنها به تفکیک </a:t>
            </a:r>
            <a:endParaRPr lang="en-US">
              <a:cs typeface="B Zar" panose="00000400000000000000" pitchFamily="2" charset="-78"/>
            </a:endParaRPr>
          </a:p>
          <a:p>
            <a:r>
              <a:rPr lang="fa-IR">
                <a:cs typeface="B Zar" panose="00000400000000000000" pitchFamily="2" charset="-78"/>
              </a:rPr>
              <a:t>علاوه بر موارد بالا ، دفعات اقدام یا انجام تصمیمات گرفته شده نیز ثبت شده و در فرجام از پاسخگویان خواسته شده که چنانچه در مورد یا موارد دیگری قدرت تصمیم گیری دارند که در فهرست ارایه شده در پرسشنامه نیامده اند، خود به ذکر آنها مورد به مورد بپردازند.</a:t>
            </a:r>
            <a:endParaRPr lang="en-US">
              <a:cs typeface="B Zar" panose="00000400000000000000" pitchFamily="2" charset="-78"/>
            </a:endParaRPr>
          </a:p>
          <a:p>
            <a:r>
              <a:rPr lang="fa-IR">
                <a:cs typeface="B Zar" panose="00000400000000000000" pitchFamily="2" charset="-78"/>
              </a:rPr>
              <a:t>در ضمن تصمیم گیری درباره نوع لباس، ویژگی های آن، غذا و دیگر اقدامات</a:t>
            </a:r>
            <a:endParaRPr lang="en-US">
              <a:cs typeface="B Zar" panose="00000400000000000000" pitchFamily="2" charset="-78"/>
            </a:endParaRPr>
          </a:p>
          <a:p>
            <a:r>
              <a:rPr lang="fa-IR">
                <a:cs typeface="B Zar" panose="00000400000000000000" pitchFamily="2" charset="-78"/>
              </a:rPr>
              <a:t>روزمره در مورد پاسخگویان و فرزندان، مورد پرسش قرار گرفته است.</a:t>
            </a:r>
            <a:endParaRPr lang="en-US">
              <a:cs typeface="B Zar" panose="00000400000000000000" pitchFamily="2" charset="-78"/>
            </a:endParaRPr>
          </a:p>
          <a:p>
            <a:endParaRPr lang="fa-IR"/>
          </a:p>
        </p:txBody>
      </p:sp>
    </p:spTree>
    <p:extLst>
      <p:ext uri="{BB962C8B-B14F-4D97-AF65-F5344CB8AC3E}">
        <p14:creationId xmlns:p14="http://schemas.microsoft.com/office/powerpoint/2010/main" val="1902575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a:cs typeface="B Zar" panose="00000400000000000000" pitchFamily="2" charset="-78"/>
              </a:rPr>
              <a:t>طرح مسئله و کار پایه مفهومی </a:t>
            </a:r>
            <a:r>
              <a:rPr lang="fa-IR" b="1" smtClean="0">
                <a:cs typeface="B Zar" panose="00000400000000000000" pitchFamily="2" charset="-78"/>
              </a:rPr>
              <a:t>تحقیق</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مقاله حاضر در بند آن است تا </a:t>
            </a:r>
            <a:r>
              <a:rPr lang="fa-IR">
                <a:solidFill>
                  <a:srgbClr val="00B050"/>
                </a:solidFill>
                <a:cs typeface="B Zar" panose="00000400000000000000" pitchFamily="2" charset="-78"/>
              </a:rPr>
              <a:t>هر چند گذرا </a:t>
            </a:r>
            <a:r>
              <a:rPr lang="fa-IR">
                <a:cs typeface="B Zar" panose="00000400000000000000" pitchFamily="2" charset="-78"/>
              </a:rPr>
              <a:t>و در حد نیم نگاهی به مرور پژوهشی همت گمارد که توسط نگارنده؛ تحقیق و نگاشته شده است. تردیدی نیست که انجام تحقیقات علمی که سودایی جز شناخت واقعیت ندارد و باید از حب و بغض های رایج زمانه عاری باشد، بدون تردید ضرورتی است که انکار ناپذیر. این واقعیت همیشه شمول و همه جا شمول است و با شرط ، اما و اگر همراه نیست، چرا که </a:t>
            </a:r>
            <a:r>
              <a:rPr lang="fa-IR">
                <a:solidFill>
                  <a:srgbClr val="FF0000"/>
                </a:solidFill>
                <a:cs typeface="B Zar" panose="00000400000000000000" pitchFamily="2" charset="-78"/>
              </a:rPr>
              <a:t>یافته های تحقیقات علمی بهنگام</a:t>
            </a:r>
            <a:r>
              <a:rPr lang="fa-IR">
                <a:cs typeface="B Zar" panose="00000400000000000000" pitchFamily="2" charset="-78"/>
              </a:rPr>
              <a:t>، </a:t>
            </a:r>
            <a:r>
              <a:rPr lang="fa-IR">
                <a:solidFill>
                  <a:srgbClr val="00B050"/>
                </a:solidFill>
                <a:cs typeface="B Zar" panose="00000400000000000000" pitchFamily="2" charset="-78"/>
              </a:rPr>
              <a:t>بنیاد اصلی تصمیم گیری، تدوین خط مشی، طراحی برنامه، انتخاب و اجرای پروژه ها</a:t>
            </a:r>
            <a:r>
              <a:rPr lang="fa-IR">
                <a:cs typeface="B Zar" panose="00000400000000000000" pitchFamily="2" charset="-78"/>
              </a:rPr>
              <a:t> آن هم در زمینه های گوناگون زندگی پرفراز و فرود انسنی است که بدون باری گرفتن از یافته های تحقیقات علمی انجام شده، تصمیمات متخذه خلق الساعه و در واکنش به مسائل روزمره اتفاق می افتد و طبعاً به دوباره و چند باره کاری و اتلاف منابع محدود و ارزشمند می انجامد. </a:t>
            </a:r>
          </a:p>
        </p:txBody>
      </p:sp>
    </p:spTree>
    <p:extLst>
      <p:ext uri="{BB962C8B-B14F-4D97-AF65-F5344CB8AC3E}">
        <p14:creationId xmlns:p14="http://schemas.microsoft.com/office/powerpoint/2010/main" val="353665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رفتارها و واکنش زنان به همراه ویژگی های شخصیت فردی و جمع آنان، موضوع سطح خرد تحلیل است، ولی تمامی خصایص زنان به عنوان روه بندی ای اجتماعی، جمعیتی، جنسی، از جمله رفتار و شخصیت زنان ، محصول شرایط تاریخی و خصایص زنان به عنوان گروه بندی ای اجتماعی، جمعیتی، جنسی، از جمله رفتار و شخصیت زنان، محصول شرایط تاریخی و خصایص زیستی است. </a:t>
            </a:r>
            <a:r>
              <a:rPr lang="fa-IR">
                <a:solidFill>
                  <a:srgbClr val="FF0000"/>
                </a:solidFill>
                <a:cs typeface="B Zar" panose="00000400000000000000" pitchFamily="2" charset="-78"/>
              </a:rPr>
              <a:t>شرایط تاریخی </a:t>
            </a:r>
            <a:r>
              <a:rPr lang="fa-IR">
                <a:cs typeface="B Zar" panose="00000400000000000000" pitchFamily="2" charset="-78"/>
              </a:rPr>
              <a:t>که در طول قرن ها به ساختار جامعه ویژگی ها خاصی بخشیده است که دگرگون شدن آن بسیار کند و در بلند مدت یا در زمان تاریخی صورت می پذیرد</a:t>
            </a:r>
            <a:endParaRPr lang="en-US">
              <a:cs typeface="B Zar" panose="00000400000000000000" pitchFamily="2" charset="-78"/>
            </a:endParaRPr>
          </a:p>
          <a:p>
            <a:endParaRPr lang="fa-IR"/>
          </a:p>
        </p:txBody>
      </p:sp>
    </p:spTree>
    <p:extLst>
      <p:ext uri="{BB962C8B-B14F-4D97-AF65-F5344CB8AC3E}">
        <p14:creationId xmlns:p14="http://schemas.microsoft.com/office/powerpoint/2010/main" val="55294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مشکل اساسی تمامی نظریه های غربی فمینیسم </a:t>
            </a:r>
            <a:r>
              <a:rPr lang="fa-IR">
                <a:cs typeface="B Zar" panose="00000400000000000000" pitchFamily="2" charset="-78"/>
              </a:rPr>
              <a:t>در بی توجهی به این واقعیت نهفته است که زن و مرد هر دو در نظام سرمایه داری قربانی روابطی محصوب می شوند که از دیرباز وجود داشته و در نظام سرمایه داری نیز ب</a:t>
            </a:r>
            <a:r>
              <a:rPr lang="fa-IR">
                <a:solidFill>
                  <a:srgbClr val="FF0000"/>
                </a:solidFill>
                <a:cs typeface="B Zar" panose="00000400000000000000" pitchFamily="2" charset="-78"/>
              </a:rPr>
              <a:t>ازتولید</a:t>
            </a:r>
            <a:r>
              <a:rPr lang="fa-IR">
                <a:cs typeface="B Zar" panose="00000400000000000000" pitchFamily="2" charset="-78"/>
              </a:rPr>
              <a:t> شده </a:t>
            </a:r>
            <a:r>
              <a:rPr lang="fa-IR" smtClean="0">
                <a:cs typeface="B Zar" panose="00000400000000000000" pitchFamily="2" charset="-78"/>
              </a:rPr>
              <a:t>است. </a:t>
            </a:r>
            <a:endParaRPr lang="en-US">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2601533" y="3683358"/>
            <a:ext cx="4793252" cy="2133242"/>
          </a:xfrm>
          <a:prstGeom prst="rect">
            <a:avLst/>
          </a:prstGeom>
        </p:spPr>
      </p:pic>
    </p:spTree>
    <p:extLst>
      <p:ext uri="{BB962C8B-B14F-4D97-AF65-F5344CB8AC3E}">
        <p14:creationId xmlns:p14="http://schemas.microsoft.com/office/powerpoint/2010/main" val="2657539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solidFill>
                  <a:schemeClr val="tx1"/>
                </a:solidFill>
                <a:cs typeface="B Zar" panose="00000400000000000000" pitchFamily="2" charset="-78"/>
              </a:rPr>
              <a:t>دیدگاه فمینیستی مارکسیستی</a:t>
            </a:r>
            <a:endParaRPr lang="fa-IR" b="1">
              <a:solidFill>
                <a:schemeClr val="tx1"/>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دیدگاه </a:t>
            </a:r>
            <a:r>
              <a:rPr lang="fa-IR" smtClean="0">
                <a:solidFill>
                  <a:srgbClr val="FF0000"/>
                </a:solidFill>
                <a:cs typeface="B Zar" panose="00000400000000000000" pitchFamily="2" charset="-78"/>
              </a:rPr>
              <a:t>فمینیستی مارکسیستی </a:t>
            </a:r>
            <a:r>
              <a:rPr lang="fa-IR" smtClean="0">
                <a:cs typeface="B Zar" panose="00000400000000000000" pitchFamily="2" charset="-78"/>
              </a:rPr>
              <a:t>زن را مقوله واحدی به شمار می آورد این دیدگاه گرچه تحلیل طبقانی مارکس را به موضوع استثمار زنان تسری داده و با این کار یکی از نقاط ضعف نظریه مارکس، یعنی بی اعتنایی به شرایط زن در نظام های مختلف از جمله سرمایه داری را تا حدودی بر طرف ساخته است، لیکن به گونه گونی زنان و تفاوت های جدی بین گروه های مختلف زنان بی اعتنا مانده است</a:t>
            </a:r>
            <a:endParaRPr lang="en-US" smtClean="0">
              <a:cs typeface="B Zar" panose="00000400000000000000" pitchFamily="2" charset="-78"/>
            </a:endParaRPr>
          </a:p>
          <a:p>
            <a:endParaRPr lang="fa-IR"/>
          </a:p>
        </p:txBody>
      </p:sp>
    </p:spTree>
    <p:extLst>
      <p:ext uri="{BB962C8B-B14F-4D97-AF65-F5344CB8AC3E}">
        <p14:creationId xmlns:p14="http://schemas.microsoft.com/office/powerpoint/2010/main" val="684768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532587" y="2556932"/>
            <a:ext cx="9364010" cy="3318936"/>
          </a:xfrm>
        </p:spPr>
        <p:txBody>
          <a:bodyPr/>
          <a:lstStyle/>
          <a:p>
            <a:pPr algn="just"/>
            <a:r>
              <a:rPr lang="fa-IR">
                <a:solidFill>
                  <a:srgbClr val="FF0000"/>
                </a:solidFill>
                <a:cs typeface="B Zar" panose="00000400000000000000" pitchFamily="2" charset="-78"/>
              </a:rPr>
              <a:t>ماجراهای دنیای واقعی زندگانی </a:t>
            </a:r>
            <a:r>
              <a:rPr lang="fa-IR">
                <a:cs typeface="B Zar" panose="00000400000000000000" pitchFamily="2" charset="-78"/>
              </a:rPr>
              <a:t>یعنی آنچه در این خاکدان و در این میهمانی کوتاه آدمیان تجربه شده است، گویای نابرابری های سهمگین و غلیظ در مناطقی و بعاض کم جان و مختصر در دیگر جوامع است. به هر حال نابرابری بر پایه جنس، سن و نقش های اجتماعی و انگ زنی و عنوان دهی ناشی از آنها، امری عمومی است و جامعه ای عاری از این امور تاکنون تجربه نشده است.</a:t>
            </a:r>
            <a:endParaRPr lang="en-US">
              <a:cs typeface="B Zar" panose="00000400000000000000" pitchFamily="2" charset="-78"/>
            </a:endParaRPr>
          </a:p>
          <a:p>
            <a:endParaRPr lang="fa-IR"/>
          </a:p>
        </p:txBody>
      </p:sp>
    </p:spTree>
    <p:extLst>
      <p:ext uri="{BB962C8B-B14F-4D97-AF65-F5344CB8AC3E}">
        <p14:creationId xmlns:p14="http://schemas.microsoft.com/office/powerpoint/2010/main" val="3533089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نظریه رادیکال </a:t>
            </a:r>
            <a:r>
              <a:rPr lang="fa-IR">
                <a:cs typeface="B Zar" panose="00000400000000000000" pitchFamily="2" charset="-78"/>
              </a:rPr>
              <a:t>در چارچوب مفهوم کنترل، به موضوع بسیار مهم خشونت علیه زنان می پردازد و خشونت را به دو گروه آشکار (خشونت فیزیکی یا جسمانی، تجاوز به عنف، سوء استفاده سکسی، جسمانی و استفاده از زنان در فیلم های جنسی، پورنوگرافی و حتی تبلیغات برای فروش کالا) و خشونت نهان تقسیم می کنند.</a:t>
            </a:r>
            <a:endParaRPr lang="en-US">
              <a:cs typeface="B Zar" panose="00000400000000000000" pitchFamily="2" charset="-78"/>
            </a:endParaRPr>
          </a:p>
          <a:p>
            <a:pPr algn="just"/>
            <a:r>
              <a:rPr lang="fa-IR">
                <a:solidFill>
                  <a:srgbClr val="FF0000"/>
                </a:solidFill>
                <a:cs typeface="B Zar" panose="00000400000000000000" pitchFamily="2" charset="-78"/>
              </a:rPr>
              <a:t>فمنیسم سوسیالیستی </a:t>
            </a:r>
            <a:r>
              <a:rPr lang="fa-IR">
                <a:cs typeface="B Zar" panose="00000400000000000000" pitchFamily="2" charset="-78"/>
              </a:rPr>
              <a:t>کوششی به منظور ترکیب مارکسیسم و فمینیسم رادیکال است. موضوع نابرابری را که در چنبره جبر اقتصادی برخی از شاخه های مارکسیسم مکانیکی گرفتار آمده است را رهایی می بخشد و برغنای مفهومی و نظری بحث برابری و آزادی زنان می افزاید</a:t>
            </a:r>
            <a:r>
              <a:rPr lang="fa-IR" smtClean="0">
                <a:cs typeface="B Zar" panose="00000400000000000000" pitchFamily="2" charset="-78"/>
              </a:rPr>
              <a:t>.</a:t>
            </a:r>
          </a:p>
          <a:p>
            <a:endParaRPr lang="en-US"/>
          </a:p>
        </p:txBody>
      </p:sp>
    </p:spTree>
    <p:extLst>
      <p:ext uri="{BB962C8B-B14F-4D97-AF65-F5344CB8AC3E}">
        <p14:creationId xmlns:p14="http://schemas.microsoft.com/office/powerpoint/2010/main" val="2168468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تمامی نظریه های فمینیستی گرچه سه محور یادشده را می پذیرند و بر آنها تأکید دارند، ولی گاه با یکدیگر اختلاف و تضادی ریشه ای پیدا می کنند از این رو حداقل از پنج دیدگاه با نظریه فمینیستی یاد می شود که عبارتند از: </a:t>
            </a:r>
          </a:p>
          <a:p>
            <a:pPr algn="just"/>
            <a:r>
              <a:rPr lang="fa-IR" smtClean="0">
                <a:solidFill>
                  <a:srgbClr val="FF0000"/>
                </a:solidFill>
                <a:cs typeface="B Zar" panose="00000400000000000000" pitchFamily="2" charset="-78"/>
              </a:rPr>
              <a:t>فمینیسم مارکسیستی ، فمینیسم رادیکال، فمینیسم سوسیسالیستی، فمینیسم لیبرال و فمینیسم سیاهان، </a:t>
            </a:r>
          </a:p>
          <a:p>
            <a:pPr algn="just"/>
            <a:r>
              <a:rPr lang="fa-IR" smtClean="0">
                <a:cs typeface="B Zar" panose="00000400000000000000" pitchFamily="2" charset="-78"/>
              </a:rPr>
              <a:t>زنان فرهیخته مسلمان نیز گرچه برخی از فروش نظریه های فمینیستی از جمله ضرورت رهایی زنان، نگاه به جهان از دید زنان و رفع هرگونه بیعیضی بر پایه جنس را می پذیرند، لیکن در عین حال برآموزه های دین اسلام درباره زنان (البته مبتنی بر فقه پویا) پا می فشارند، که </a:t>
            </a:r>
            <a:r>
              <a:rPr lang="fa-IR" smtClean="0">
                <a:solidFill>
                  <a:srgbClr val="FF0000"/>
                </a:solidFill>
                <a:cs typeface="B Zar" panose="00000400000000000000" pitchFamily="2" charset="-78"/>
              </a:rPr>
              <a:t>مسامحتاً</a:t>
            </a:r>
            <a:r>
              <a:rPr lang="fa-IR" smtClean="0">
                <a:cs typeface="B Zar" panose="00000400000000000000" pitchFamily="2" charset="-78"/>
              </a:rPr>
              <a:t> می توان آن را </a:t>
            </a:r>
            <a:r>
              <a:rPr lang="fa-IR" smtClean="0">
                <a:solidFill>
                  <a:srgbClr val="FF0000"/>
                </a:solidFill>
                <a:cs typeface="B Zar" panose="00000400000000000000" pitchFamily="2" charset="-78"/>
              </a:rPr>
              <a:t>نظریه «فمینیستی اسلامی» نام داد </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1380723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فمینیسم لیبرال </a:t>
            </a:r>
            <a:r>
              <a:rPr lang="fa-IR">
                <a:cs typeface="B Zar" panose="00000400000000000000" pitchFamily="2" charset="-78"/>
              </a:rPr>
              <a:t>، معتقد است نابرابری جنسیتی زاده تقسیم کار جنسیتی است جامعه، تقسیم عرصه های زندگی به خصوصی یا زنانه و عمومی یا مردانه را همواره بازتولید می کند اجتماعی شدن بر چنین تمایزی استوار است که به تفکیک نقش ها و در پرتو آن الگوهای ارفتاری می انجامد.</a:t>
            </a:r>
            <a:endParaRPr lang="en-US">
              <a:cs typeface="B Zar" panose="00000400000000000000" pitchFamily="2" charset="-78"/>
            </a:endParaRPr>
          </a:p>
          <a:p>
            <a:pPr algn="just"/>
            <a:r>
              <a:rPr lang="fa-IR">
                <a:cs typeface="B Zar" panose="00000400000000000000" pitchFamily="2" charset="-78"/>
              </a:rPr>
              <a:t>از دید </a:t>
            </a:r>
            <a:r>
              <a:rPr lang="fa-IR">
                <a:solidFill>
                  <a:srgbClr val="FF0000"/>
                </a:solidFill>
                <a:cs typeface="B Zar" panose="00000400000000000000" pitchFamily="2" charset="-78"/>
              </a:rPr>
              <a:t>فمینیسم لیبرال</a:t>
            </a:r>
            <a:r>
              <a:rPr lang="fa-IR">
                <a:cs typeface="B Zar" panose="00000400000000000000" pitchFamily="2" charset="-78"/>
              </a:rPr>
              <a:t>، راه حل نیز به واژگونی سیستم سرمایه داری معاصر، که وضع قوانین برابرانه برای زنان و مردان و آموزش همگانی است. البته بسیاری نقطه قوت این دیدگاه را عمل گرایانه و عملی بودن آن یافته اند، لیکن این دیدگاه یکسری بر فرآیند تاریخی ای که به نابرابری زنان می انجامد دیده فرو می بندد</a:t>
            </a:r>
            <a:endParaRPr lang="en-US">
              <a:cs typeface="B Zar" panose="00000400000000000000" pitchFamily="2" charset="-78"/>
            </a:endParaRPr>
          </a:p>
        </p:txBody>
      </p:sp>
    </p:spTree>
    <p:extLst>
      <p:ext uri="{BB962C8B-B14F-4D97-AF65-F5344CB8AC3E}">
        <p14:creationId xmlns:p14="http://schemas.microsoft.com/office/powerpoint/2010/main" val="1181121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997003" y="2556932"/>
            <a:ext cx="5899594" cy="3318936"/>
          </a:xfrm>
        </p:spPr>
        <p:txBody>
          <a:bodyPr/>
          <a:lstStyle/>
          <a:p>
            <a:pPr algn="just"/>
            <a:r>
              <a:rPr lang="fa-IR">
                <a:cs typeface="B Zar" panose="00000400000000000000" pitchFamily="2" charset="-78"/>
              </a:rPr>
              <a:t>باید توجه داشت که دیدگاه فمینیستی رادیکال خود به شاخه هایی تقسیم می شود برای مثال، تت </a:t>
            </a:r>
            <a:r>
              <a:rPr lang="fa-IR" smtClean="0">
                <a:cs typeface="B Zar" panose="00000400000000000000" pitchFamily="2" charset="-78"/>
              </a:rPr>
              <a:t>تأثیر دیدگاه </a:t>
            </a:r>
            <a:r>
              <a:rPr lang="fa-IR">
                <a:cs typeface="B Zar" panose="00000400000000000000" pitchFamily="2" charset="-78"/>
              </a:rPr>
              <a:t>فرانسوی ای که خود را </a:t>
            </a:r>
            <a:r>
              <a:rPr lang="fa-IR">
                <a:solidFill>
                  <a:srgbClr val="FF0000"/>
                </a:solidFill>
                <a:cs typeface="B Zar" panose="00000400000000000000" pitchFamily="2" charset="-78"/>
              </a:rPr>
              <a:t>فمینیسم فراساختارگرا </a:t>
            </a:r>
            <a:r>
              <a:rPr lang="fa-IR">
                <a:cs typeface="B Zar" panose="00000400000000000000" pitchFamily="2" charset="-78"/>
              </a:rPr>
              <a:t>(نظریه ژاک لاکان) و طرفدار شالوده شکنی (</a:t>
            </a:r>
            <a:r>
              <a:rPr lang="en-US">
                <a:cs typeface="B Zar" panose="00000400000000000000" pitchFamily="2" charset="-78"/>
              </a:rPr>
              <a:t>Deconstructionist</a:t>
            </a:r>
            <a:r>
              <a:rPr lang="fa-IR">
                <a:cs typeface="B Zar" panose="00000400000000000000" pitchFamily="2" charset="-78"/>
              </a:rPr>
              <a:t>) نامیده است. نگرش هایی خاصه در ایالات متحده پدید آمد که بسیار رادیکال بودند، ولی در عمل مثلاً در مبارزه خود برای حذف پورنوگرافی با محافظه کارترین گروه ها متحد </a:t>
            </a:r>
            <a:r>
              <a:rPr lang="fa-IR" smtClean="0">
                <a:cs typeface="B Zar" panose="00000400000000000000" pitchFamily="2" charset="-78"/>
              </a:rPr>
              <a:t>شدند</a:t>
            </a:r>
            <a:r>
              <a:rPr lang="fa-IR" smtClean="0"/>
              <a:t>. </a:t>
            </a:r>
            <a:endParaRPr lang="fa-IR"/>
          </a:p>
        </p:txBody>
      </p:sp>
      <p:pic>
        <p:nvPicPr>
          <p:cNvPr id="4" name="Picture 3"/>
          <p:cNvPicPr>
            <a:picLocks noChangeAspect="1"/>
          </p:cNvPicPr>
          <p:nvPr/>
        </p:nvPicPr>
        <p:blipFill>
          <a:blip r:embed="rId2"/>
          <a:stretch>
            <a:fillRect/>
          </a:stretch>
        </p:blipFill>
        <p:spPr>
          <a:xfrm>
            <a:off x="1295402" y="1500388"/>
            <a:ext cx="3534175" cy="3986011"/>
          </a:xfrm>
          <a:prstGeom prst="rect">
            <a:avLst/>
          </a:prstGeom>
        </p:spPr>
      </p:pic>
      <p:sp>
        <p:nvSpPr>
          <p:cNvPr id="5" name="TextBox 4"/>
          <p:cNvSpPr txBox="1"/>
          <p:nvPr/>
        </p:nvSpPr>
        <p:spPr>
          <a:xfrm>
            <a:off x="1996225" y="5628068"/>
            <a:ext cx="2021983" cy="369332"/>
          </a:xfrm>
          <a:prstGeom prst="rect">
            <a:avLst/>
          </a:prstGeom>
          <a:noFill/>
        </p:spPr>
        <p:txBody>
          <a:bodyPr wrap="square" rtlCol="1">
            <a:spAutoFit/>
          </a:bodyPr>
          <a:lstStyle/>
          <a:p>
            <a:r>
              <a:rPr lang="en-US">
                <a:cs typeface="B Zar" panose="00000400000000000000" pitchFamily="2" charset="-78"/>
              </a:rPr>
              <a:t>Deconstructionist</a:t>
            </a:r>
            <a:endParaRPr lang="fa-IR"/>
          </a:p>
        </p:txBody>
      </p:sp>
    </p:spTree>
    <p:extLst>
      <p:ext uri="{BB962C8B-B14F-4D97-AF65-F5344CB8AC3E}">
        <p14:creationId xmlns:p14="http://schemas.microsoft.com/office/powerpoint/2010/main" val="3904087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349285" y="1771326"/>
            <a:ext cx="4547312" cy="3318936"/>
          </a:xfrm>
        </p:spPr>
        <p:txBody>
          <a:bodyPr/>
          <a:lstStyle/>
          <a:p>
            <a:pPr algn="just"/>
            <a:r>
              <a:rPr lang="fa-IR">
                <a:solidFill>
                  <a:srgbClr val="FF0000"/>
                </a:solidFill>
                <a:cs typeface="B Zar" panose="00000400000000000000" pitchFamily="2" charset="-78"/>
              </a:rPr>
              <a:t>کاترین مک کینون </a:t>
            </a:r>
            <a:r>
              <a:rPr lang="fa-IR">
                <a:cs typeface="B Zar" panose="00000400000000000000" pitchFamily="2" charset="-78"/>
              </a:rPr>
              <a:t>که زمانی رادیکال ترین و در مواردی خشن ترین دیدگاه ها را در چارچوب نظریه های فمینیستی ارائه می کرد از جمله ارائه کنندگان چنین نظریه هایی است که به گفته </a:t>
            </a:r>
            <a:r>
              <a:rPr lang="fa-IR">
                <a:solidFill>
                  <a:srgbClr val="FF0000"/>
                </a:solidFill>
                <a:cs typeface="B Zar" panose="00000400000000000000" pitchFamily="2" charset="-78"/>
              </a:rPr>
              <a:t>کامیله پاگلیا</a:t>
            </a:r>
            <a:r>
              <a:rPr lang="fa-IR">
                <a:cs typeface="B Zar" panose="00000400000000000000" pitchFamily="2" charset="-78"/>
              </a:rPr>
              <a:t> (</a:t>
            </a:r>
            <a:r>
              <a:rPr lang="en-US">
                <a:cs typeface="B Zar" panose="00000400000000000000" pitchFamily="2" charset="-78"/>
              </a:rPr>
              <a:t>Camile paglia</a:t>
            </a:r>
            <a:r>
              <a:rPr lang="fa-IR">
                <a:cs typeface="B Zar" panose="00000400000000000000" pitchFamily="2" charset="-78"/>
              </a:rPr>
              <a:t>) سبب پیدایش نوعی پارانویای جمعی در محیط های دانشگاهی و روشنفکری شده است</a:t>
            </a:r>
            <a:endParaRPr lang="fa-IR"/>
          </a:p>
        </p:txBody>
      </p:sp>
      <p:pic>
        <p:nvPicPr>
          <p:cNvPr id="4" name="Picture 3"/>
          <p:cNvPicPr>
            <a:picLocks noChangeAspect="1"/>
          </p:cNvPicPr>
          <p:nvPr/>
        </p:nvPicPr>
        <p:blipFill>
          <a:blip r:embed="rId2"/>
          <a:stretch>
            <a:fillRect/>
          </a:stretch>
        </p:blipFill>
        <p:spPr>
          <a:xfrm>
            <a:off x="785611" y="2003145"/>
            <a:ext cx="5310389" cy="2655195"/>
          </a:xfrm>
          <a:prstGeom prst="rect">
            <a:avLst/>
          </a:prstGeom>
        </p:spPr>
      </p:pic>
      <p:sp>
        <p:nvSpPr>
          <p:cNvPr id="5" name="TextBox 4"/>
          <p:cNvSpPr txBox="1"/>
          <p:nvPr/>
        </p:nvSpPr>
        <p:spPr>
          <a:xfrm>
            <a:off x="2562895" y="4997003"/>
            <a:ext cx="1906073" cy="369332"/>
          </a:xfrm>
          <a:prstGeom prst="rect">
            <a:avLst/>
          </a:prstGeom>
          <a:noFill/>
        </p:spPr>
        <p:txBody>
          <a:bodyPr wrap="square" rtlCol="1">
            <a:spAutoFit/>
          </a:bodyPr>
          <a:lstStyle/>
          <a:p>
            <a:r>
              <a:rPr lang="fa-IR" smtClean="0">
                <a:cs typeface="B Zar" panose="00000400000000000000" pitchFamily="2" charset="-78"/>
              </a:rPr>
              <a:t>کامیله پاگلیا</a:t>
            </a:r>
            <a:endParaRPr lang="fa-IR">
              <a:cs typeface="B Zar" panose="00000400000000000000" pitchFamily="2" charset="-78"/>
            </a:endParaRPr>
          </a:p>
        </p:txBody>
      </p:sp>
    </p:spTree>
    <p:extLst>
      <p:ext uri="{BB962C8B-B14F-4D97-AF65-F5344CB8AC3E}">
        <p14:creationId xmlns:p14="http://schemas.microsoft.com/office/powerpoint/2010/main" val="3526778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151549" y="2556932"/>
            <a:ext cx="5745048" cy="3318936"/>
          </a:xfrm>
        </p:spPr>
        <p:txBody>
          <a:bodyPr>
            <a:normAutofit fontScale="92500" lnSpcReduction="20000"/>
          </a:bodyPr>
          <a:lstStyle/>
          <a:p>
            <a:pPr algn="just"/>
            <a:r>
              <a:rPr lang="fa-IR">
                <a:cs typeface="B Zar" panose="00000400000000000000" pitchFamily="2" charset="-78"/>
              </a:rPr>
              <a:t>پذیرش واسط بودن متغیر مردسالاری، ضرورت توجه به ساختار ویژه هر جامعه ای را فراتر از بحث های کلی مورد تأکید قرار می دهد و از </a:t>
            </a:r>
            <a:r>
              <a:rPr lang="fa-IR">
                <a:solidFill>
                  <a:srgbClr val="FF0000"/>
                </a:solidFill>
                <a:cs typeface="B Zar" panose="00000400000000000000" pitchFamily="2" charset="-78"/>
              </a:rPr>
              <a:t>دیالکتیک عام و خاص </a:t>
            </a:r>
            <a:r>
              <a:rPr lang="fa-IR">
                <a:cs typeface="B Zar" panose="00000400000000000000" pitchFamily="2" charset="-78"/>
              </a:rPr>
              <a:t>سخن به میان می آورد. تحقیق زنان با پذیرش و فرض های اصلی نظریه راهبرد و سیاست سرزمینی جامعه ایران، رنج های تاریخی مردان و زنان را یک جا می نگرد</a:t>
            </a:r>
            <a:endParaRPr lang="en-US">
              <a:cs typeface="B Zar" panose="00000400000000000000" pitchFamily="2" charset="-78"/>
            </a:endParaRPr>
          </a:p>
          <a:p>
            <a:pPr algn="just"/>
            <a:r>
              <a:rPr lang="fa-IR">
                <a:cs typeface="B Zar" panose="00000400000000000000" pitchFamily="2" charset="-78"/>
              </a:rPr>
              <a:t>توجه به مرد سالاری به عنوان </a:t>
            </a:r>
            <a:r>
              <a:rPr lang="fa-IR">
                <a:solidFill>
                  <a:srgbClr val="FF0000"/>
                </a:solidFill>
                <a:cs typeface="B Zar" panose="00000400000000000000" pitchFamily="2" charset="-78"/>
              </a:rPr>
              <a:t>متغیر واسط میان گیر </a:t>
            </a:r>
            <a:r>
              <a:rPr lang="fa-IR">
                <a:cs typeface="B Zar" panose="00000400000000000000" pitchFamily="2" charset="-78"/>
              </a:rPr>
              <a:t>از یک سو ضعف نگاه های مربوط به جنسیت و زنان، یعنی نظریه های نابرابری زنان محور را آشکار می سازد و از سوی دیگر راه برون رفت </a:t>
            </a:r>
            <a:r>
              <a:rPr lang="fa-IR">
                <a:solidFill>
                  <a:srgbClr val="FF0000"/>
                </a:solidFill>
                <a:cs typeface="B Zar" panose="00000400000000000000" pitchFamily="2" charset="-78"/>
              </a:rPr>
              <a:t>نسبی</a:t>
            </a:r>
            <a:r>
              <a:rPr lang="fa-IR">
                <a:cs typeface="B Zar" panose="00000400000000000000" pitchFamily="2" charset="-78"/>
              </a:rPr>
              <a:t> را نشان می دهد.</a:t>
            </a:r>
            <a:endParaRPr lang="en-US">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338355" y="3239693"/>
            <a:ext cx="4813194" cy="1592806"/>
          </a:xfrm>
          <a:prstGeom prst="rect">
            <a:avLst/>
          </a:prstGeom>
        </p:spPr>
      </p:pic>
    </p:spTree>
    <p:extLst>
      <p:ext uri="{BB962C8B-B14F-4D97-AF65-F5344CB8AC3E}">
        <p14:creationId xmlns:p14="http://schemas.microsoft.com/office/powerpoint/2010/main" val="146100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سیاسی و رسانه ای</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مسئله زنان در ایران نیز از این واقعیت مستثنا نیست. </a:t>
            </a:r>
            <a:r>
              <a:rPr lang="fa-IR">
                <a:cs typeface="B Zar" panose="00000400000000000000" pitchFamily="2" charset="-78"/>
              </a:rPr>
              <a:t>باید دوباره تأکید کرد که شرط اساسی و بدون بحث در این رابطه انجام پژوهش های علمی صفاً بر پایه قواعد پذیرفته شده روش شناختی است. متاسفانه مسئله زنان همانند بسیاری از مسائل و مباحث جامعه ایران فوق العاده سیاسی و رسانه ای </a:t>
            </a:r>
            <a:r>
              <a:rPr lang="fa-IR" smtClean="0">
                <a:cs typeface="B Zar" panose="00000400000000000000" pitchFamily="2" charset="-78"/>
              </a:rPr>
              <a:t>شده است.</a:t>
            </a:r>
            <a:endParaRPr lang="fa-IR">
              <a:cs typeface="B Zar" panose="00000400000000000000" pitchFamily="2" charset="-78"/>
            </a:endParaRPr>
          </a:p>
        </p:txBody>
      </p:sp>
    </p:spTree>
    <p:extLst>
      <p:ext uri="{BB962C8B-B14F-4D97-AF65-F5344CB8AC3E}">
        <p14:creationId xmlns:p14="http://schemas.microsoft.com/office/powerpoint/2010/main" val="943254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2" y="2614411"/>
            <a:ext cx="9601196" cy="3261457"/>
          </a:xfrm>
        </p:spPr>
        <p:txBody>
          <a:bodyPr>
            <a:normAutofit/>
          </a:bodyPr>
          <a:lstStyle/>
          <a:p>
            <a:pPr algn="just"/>
            <a:r>
              <a:rPr lang="fa-IR">
                <a:cs typeface="B Zar" panose="00000400000000000000" pitchFamily="2" charset="-78"/>
              </a:rPr>
              <a:t>نقد دیدگاه های فمینیستی به عنوان دستاورد زنان فرهیخته </a:t>
            </a:r>
            <a:r>
              <a:rPr lang="fa-IR">
                <a:solidFill>
                  <a:srgbClr val="FF0000"/>
                </a:solidFill>
                <a:cs typeface="B Zar" panose="00000400000000000000" pitchFamily="2" charset="-78"/>
              </a:rPr>
              <a:t>طبقه متوسط و سفید پوست غربی </a:t>
            </a:r>
            <a:r>
              <a:rPr lang="fa-IR">
                <a:cs typeface="B Zar" panose="00000400000000000000" pitchFamily="2" charset="-78"/>
              </a:rPr>
              <a:t>به </a:t>
            </a:r>
            <a:r>
              <a:rPr lang="fa-IR" smtClean="0">
                <a:cs typeface="B Zar" panose="00000400000000000000" pitchFamily="2" charset="-78"/>
              </a:rPr>
              <a:t>شل </a:t>
            </a:r>
            <a:r>
              <a:rPr lang="fa-IR">
                <a:cs typeface="B Zar" panose="00000400000000000000" pitchFamily="2" charset="-78"/>
              </a:rPr>
              <a:t>گیری فمینیسم سیاهان انجامیده است این دیدگاه را محصول موج سوم فمینیسم نام نهاده اند؛  موجی که در دهه 1980 میلادی به راه افتاد و مفهوم تفاوت و متفاوت بودن را عمده کرد چشم پوشیدن برتفاوت و متفاوت بودن سبب شده است تا از یک سو زن به عنوان مقوله  و طبقه بندی واحد با </a:t>
            </a:r>
            <a:r>
              <a:rPr lang="fa-IR" smtClean="0">
                <a:cs typeface="B Zar" panose="00000400000000000000" pitchFamily="2" charset="-78"/>
              </a:rPr>
              <a:t>وحدتی </a:t>
            </a:r>
            <a:r>
              <a:rPr lang="fa-IR">
                <a:cs typeface="B Zar" panose="00000400000000000000" pitchFamily="2" charset="-78"/>
              </a:rPr>
              <a:t>درونی به نظر آید و از سوی دیگر سطوح و اندازه های متفاوت سرکوب و نابرابری در نظر گرفته نشود، تحلیلی که در باب رنج ها، نابرابری و سرکوب زن سفید پوست برآمده از طبقه متوسط را نمی توان برای شناخت وضعیت، موقعیت و جایگاه زنان سیاهپوست که با سرکوب و نابرابری مضاعف روبه رویند به کار برد. </a:t>
            </a:r>
          </a:p>
        </p:txBody>
      </p:sp>
    </p:spTree>
    <p:extLst>
      <p:ext uri="{BB962C8B-B14F-4D97-AF65-F5344CB8AC3E}">
        <p14:creationId xmlns:p14="http://schemas.microsoft.com/office/powerpoint/2010/main" val="90435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مقایسه با وضع زنان سیاهپوست، حرف و حدیث های فمینیسم غربی به کالایی لوکس تبدیل می </a:t>
            </a:r>
            <a:r>
              <a:rPr lang="fa-IR" smtClean="0">
                <a:cs typeface="B Zar" panose="00000400000000000000" pitchFamily="2" charset="-78"/>
              </a:rPr>
              <a:t>شود.  </a:t>
            </a:r>
            <a:r>
              <a:rPr lang="fa-IR">
                <a:cs typeface="B Zar" panose="00000400000000000000" pitchFamily="2" charset="-78"/>
              </a:rPr>
              <a:t>از این رو در تحلیل علمی باید موضوع </a:t>
            </a:r>
            <a:r>
              <a:rPr lang="fa-IR">
                <a:solidFill>
                  <a:srgbClr val="FF0000"/>
                </a:solidFill>
                <a:cs typeface="B Zar" panose="00000400000000000000" pitchFamily="2" charset="-78"/>
              </a:rPr>
              <a:t>نژاد پرستی و نابرابری جنسیتی </a:t>
            </a:r>
            <a:r>
              <a:rPr lang="fa-IR">
                <a:cs typeface="B Zar" panose="00000400000000000000" pitchFamily="2" charset="-78"/>
              </a:rPr>
              <a:t>را در کنار هم و در پیوند با یکدیگر نگریست و به بحث کشاند سیاه بودن برخاسته از طبقه کارگر و زن بودن در ترکیب کامل خود، به وضعیتی کاملاً دیگر گونه رابه نمایش می گزارد که زنان سفید پو.ست قادر به درک آن نیستند. </a:t>
            </a:r>
          </a:p>
          <a:p>
            <a:endParaRPr lang="fa-IR"/>
          </a:p>
        </p:txBody>
      </p:sp>
      <p:pic>
        <p:nvPicPr>
          <p:cNvPr id="4" name="Picture 3"/>
          <p:cNvPicPr>
            <a:picLocks noChangeAspect="1"/>
          </p:cNvPicPr>
          <p:nvPr/>
        </p:nvPicPr>
        <p:blipFill>
          <a:blip r:embed="rId2"/>
          <a:stretch>
            <a:fillRect/>
          </a:stretch>
        </p:blipFill>
        <p:spPr>
          <a:xfrm>
            <a:off x="2877086" y="4216400"/>
            <a:ext cx="2857500" cy="1600200"/>
          </a:xfrm>
          <a:prstGeom prst="rect">
            <a:avLst/>
          </a:prstGeom>
        </p:spPr>
      </p:pic>
    </p:spTree>
    <p:extLst>
      <p:ext uri="{BB962C8B-B14F-4D97-AF65-F5344CB8AC3E}">
        <p14:creationId xmlns:p14="http://schemas.microsoft.com/office/powerpoint/2010/main" val="2296113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375042" y="2586564"/>
            <a:ext cx="4541950" cy="3318936"/>
          </a:xfrm>
        </p:spPr>
        <p:txBody>
          <a:bodyPr/>
          <a:lstStyle/>
          <a:p>
            <a:pPr algn="just"/>
            <a:r>
              <a:rPr lang="fa-IR">
                <a:cs typeface="B Zar" panose="00000400000000000000" pitchFamily="2" charset="-78"/>
              </a:rPr>
              <a:t>از سوی دیگر پذیرش واسط بودن متغیر مردسالاری، ضرورت توجه به </a:t>
            </a:r>
            <a:r>
              <a:rPr lang="fa-IR">
                <a:solidFill>
                  <a:srgbClr val="FF0000"/>
                </a:solidFill>
                <a:cs typeface="B Zar" panose="00000400000000000000" pitchFamily="2" charset="-78"/>
              </a:rPr>
              <a:t>ساختار ویژه </a:t>
            </a:r>
            <a:r>
              <a:rPr lang="fa-IR">
                <a:cs typeface="B Zar" panose="00000400000000000000" pitchFamily="2" charset="-78"/>
              </a:rPr>
              <a:t>هر جامعه ای را فراتر از بحث های کلی مورد تأکید قرار می دهد.</a:t>
            </a:r>
            <a:endParaRPr lang="en-US">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909035" y="1634065"/>
            <a:ext cx="5182672" cy="4572001"/>
          </a:xfrm>
          <a:prstGeom prst="rect">
            <a:avLst/>
          </a:prstGeom>
        </p:spPr>
      </p:pic>
    </p:spTree>
    <p:extLst>
      <p:ext uri="{BB962C8B-B14F-4D97-AF65-F5344CB8AC3E}">
        <p14:creationId xmlns:p14="http://schemas.microsoft.com/office/powerpoint/2010/main" val="1905738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تحقیق زنان با پذیرش و فرض های اصلی </a:t>
            </a:r>
            <a:r>
              <a:rPr lang="fa-IR">
                <a:solidFill>
                  <a:srgbClr val="FF0000"/>
                </a:solidFill>
                <a:cs typeface="B Zar" panose="00000400000000000000" pitchFamily="2" charset="-78"/>
              </a:rPr>
              <a:t>نظریه راهبرد و سیاست سرزمینی </a:t>
            </a:r>
            <a:r>
              <a:rPr lang="fa-IR" smtClean="0">
                <a:solidFill>
                  <a:srgbClr val="FF0000"/>
                </a:solidFill>
                <a:cs typeface="B Zar" panose="00000400000000000000" pitchFamily="2" charset="-78"/>
              </a:rPr>
              <a:t>جامعه </a:t>
            </a:r>
            <a:r>
              <a:rPr lang="fa-IR">
                <a:solidFill>
                  <a:srgbClr val="FF0000"/>
                </a:solidFill>
                <a:cs typeface="B Zar" panose="00000400000000000000" pitchFamily="2" charset="-78"/>
              </a:rPr>
              <a:t>ایران</a:t>
            </a:r>
            <a:r>
              <a:rPr lang="fa-IR">
                <a:cs typeface="B Zar" panose="00000400000000000000" pitchFamily="2" charset="-78"/>
              </a:rPr>
              <a:t>، رنج های تاریخی مردان و زنان را یک جا می نگرد و می کوشد تا از ریشه یابی نظریه یاد شده در زمینه تقویت گرایش های اسکیزوفرنیک به علت تجربه بیش از 1200 جنگ جدی و زیستن در لوای اقوام بیگانه برای بیش از 1100 سال، زیستن در شرایط نا امین و اضطراب دائمی ناشی از آن، زیستن در شرایطی که پردیالکتیک تمرکز، </a:t>
            </a:r>
            <a:r>
              <a:rPr lang="fa-IR">
                <a:solidFill>
                  <a:srgbClr val="FF0000"/>
                </a:solidFill>
                <a:cs typeface="B Zar" panose="00000400000000000000" pitchFamily="2" charset="-78"/>
              </a:rPr>
              <a:t>امنیت نسبی اما زورسالاری انتخاب شده انسانی ایرانی </a:t>
            </a:r>
            <a:r>
              <a:rPr lang="fa-IR">
                <a:cs typeface="B Zar" panose="00000400000000000000" pitchFamily="2" charset="-78"/>
              </a:rPr>
              <a:t>و عدم تمرکز ، هرج و مرج، ویران سازی گسترده، تجاوز حداکثری در تمامی زمینه ها که رمز و راز دردهای جمعی انسان ایرانی، چه زن و چه مرد است و حداقل تا انقلاب مشروطیت، عینبتی سخت و توانفرسا داشته است، بهره گیر در ضمن استفاده از نظریه های جنسیت محور، شرایط ویژه ساختارجامعه ایران و فرهنگ پدید آمده در دل ساختار یاد شده را از یاد نبرد. </a:t>
            </a:r>
          </a:p>
        </p:txBody>
      </p:sp>
    </p:spTree>
    <p:extLst>
      <p:ext uri="{BB962C8B-B14F-4D97-AF65-F5344CB8AC3E}">
        <p14:creationId xmlns:p14="http://schemas.microsoft.com/office/powerpoint/2010/main" val="217204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100">
                <a:cs typeface="B Zar" panose="00000400000000000000" pitchFamily="2" charset="-78"/>
              </a:rPr>
              <a:t>نتیجه چنین کوششی که قضاوت در زمینه میزان موفقیت آن بر عهده دیگران است، به نتایج چندی انجامیده است که برخی از آنها فهرست و ارائه می شوند</a:t>
            </a:r>
            <a:r>
              <a:rPr lang="fa-IR" sz="3100" smtClean="0">
                <a:cs typeface="B Zar" panose="00000400000000000000" pitchFamily="2" charset="-78"/>
              </a:rPr>
              <a:t>:</a:t>
            </a:r>
            <a:endParaRPr lang="fa-IR"/>
          </a:p>
        </p:txBody>
      </p:sp>
      <p:sp>
        <p:nvSpPr>
          <p:cNvPr id="3" name="Content Placeholder 2"/>
          <p:cNvSpPr>
            <a:spLocks noGrp="1"/>
          </p:cNvSpPr>
          <p:nvPr>
            <p:ph idx="1"/>
          </p:nvPr>
        </p:nvSpPr>
        <p:spPr/>
        <p:txBody>
          <a:bodyPr>
            <a:normAutofit fontScale="92500" lnSpcReduction="10000"/>
          </a:bodyPr>
          <a:lstStyle/>
          <a:p>
            <a:pPr algn="just"/>
            <a:r>
              <a:rPr lang="fa-IR" smtClean="0">
                <a:solidFill>
                  <a:srgbClr val="FF0000"/>
                </a:solidFill>
                <a:cs typeface="B Zar" panose="00000400000000000000" pitchFamily="2" charset="-78"/>
              </a:rPr>
              <a:t>در </a:t>
            </a:r>
            <a:r>
              <a:rPr lang="fa-IR">
                <a:solidFill>
                  <a:srgbClr val="FF0000"/>
                </a:solidFill>
                <a:cs typeface="B Zar" panose="00000400000000000000" pitchFamily="2" charset="-78"/>
              </a:rPr>
              <a:t>نفی نابرابری</a:t>
            </a:r>
            <a:r>
              <a:rPr lang="fa-IR">
                <a:cs typeface="B Zar" panose="00000400000000000000" pitchFamily="2" charset="-78"/>
              </a:rPr>
              <a:t>: بر پایه جنسیت ، ضرورت مبارزه مدنی برای احقاق حقوق پایمال شده زنان ، لحظه ای و ذره ای تردید و روانیست کو کوشش در این راه مسئولیت مهم هر انسان با هر گرایش و نظرگاهی است</a:t>
            </a:r>
            <a:endParaRPr lang="en-US">
              <a:cs typeface="B Zar" panose="00000400000000000000" pitchFamily="2" charset="-78"/>
            </a:endParaRPr>
          </a:p>
          <a:p>
            <a:pPr algn="just"/>
            <a:r>
              <a:rPr lang="fa-IR">
                <a:cs typeface="B Zar" panose="00000400000000000000" pitchFamily="2" charset="-78"/>
              </a:rPr>
              <a:t>زن و مرد باید به عنوان مکمل هم و جزیی از واقعیت زندگی جمعی نگریسته شوند و تأکید یکسویه بر زن و مرد راه به جایی نمی برد و به پیش فرض های نادرستی می انجامد که دستیابی به اهداف رزشمند را تعلیق به محال می کند.</a:t>
            </a:r>
            <a:endParaRPr lang="en-US">
              <a:cs typeface="B Zar" panose="00000400000000000000" pitchFamily="2" charset="-78"/>
            </a:endParaRPr>
          </a:p>
          <a:p>
            <a:pPr algn="just"/>
            <a:r>
              <a:rPr lang="fa-IR">
                <a:cs typeface="B Zar" panose="00000400000000000000" pitchFamily="2" charset="-78"/>
              </a:rPr>
              <a:t>تأکید بر برابری زن و مرد نباید به چشم پوشی از تفاوت و دیگری بودن آنان بینجامد. </a:t>
            </a:r>
            <a:r>
              <a:rPr lang="fa-IR">
                <a:solidFill>
                  <a:srgbClr val="FF0000"/>
                </a:solidFill>
                <a:cs typeface="B Zar" panose="00000400000000000000" pitchFamily="2" charset="-78"/>
              </a:rPr>
              <a:t>پذیرش دیگری بودن </a:t>
            </a:r>
            <a:r>
              <a:rPr lang="fa-IR">
                <a:cs typeface="B Zar" panose="00000400000000000000" pitchFamily="2" charset="-78"/>
              </a:rPr>
              <a:t>و </a:t>
            </a:r>
            <a:r>
              <a:rPr lang="fa-IR">
                <a:solidFill>
                  <a:srgbClr val="FF0000"/>
                </a:solidFill>
                <a:cs typeface="B Zar" panose="00000400000000000000" pitchFamily="2" charset="-78"/>
              </a:rPr>
              <a:t>متفاوت بودن </a:t>
            </a:r>
            <a:r>
              <a:rPr lang="fa-IR">
                <a:cs typeface="B Zar" panose="00000400000000000000" pitchFamily="2" charset="-78"/>
              </a:rPr>
              <a:t>ضرورت امروز ایران است </a:t>
            </a:r>
            <a:r>
              <a:rPr lang="fa-IR" smtClean="0">
                <a:cs typeface="B Zar" panose="00000400000000000000" pitchFamily="2" charset="-78"/>
              </a:rPr>
              <a:t>که </a:t>
            </a:r>
            <a:r>
              <a:rPr lang="fa-IR">
                <a:cs typeface="B Zar" panose="00000400000000000000" pitchFamily="2" charset="-78"/>
              </a:rPr>
              <a:t>تنها به تفاوت زن و مرد ختم نمی شود.</a:t>
            </a:r>
            <a:endParaRPr lang="en-US">
              <a:cs typeface="B Zar" panose="00000400000000000000" pitchFamily="2" charset="-78"/>
            </a:endParaRPr>
          </a:p>
          <a:p>
            <a:pPr algn="just"/>
            <a:r>
              <a:rPr lang="fa-IR">
                <a:cs typeface="B Zar" panose="00000400000000000000" pitchFamily="2" charset="-78"/>
              </a:rPr>
              <a:t>نظریه های جنسیت محور گرچه حاوی نکات ارزشمندی است، لیکن به </a:t>
            </a:r>
            <a:r>
              <a:rPr lang="fa-IR">
                <a:solidFill>
                  <a:srgbClr val="FF0000"/>
                </a:solidFill>
                <a:cs typeface="B Zar" panose="00000400000000000000" pitchFamily="2" charset="-78"/>
              </a:rPr>
              <a:t>ساده سازی </a:t>
            </a:r>
            <a:r>
              <a:rPr lang="fa-IR">
                <a:cs typeface="B Zar" panose="00000400000000000000" pitchFamily="2" charset="-78"/>
              </a:rPr>
              <a:t>امری سخت پیچیده می انجامد، این ساده سازی در شرایط پیجیده ایران دو چندان می شود.</a:t>
            </a:r>
            <a:endParaRPr lang="en-US">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4216497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همانگونه که تحقیق زنان در آغاز تاکید روا داشته است زنان موجوداتی پویا،متفکر،حسابگر(نه به معنای منفی است) و برنامه ریزند. این ویژگی های با شدت و ضعف ویژگی هر انسانی است. از </a:t>
            </a:r>
            <a:r>
              <a:rPr lang="fa-IR" smtClean="0">
                <a:cs typeface="B Zar" panose="00000400000000000000" pitchFamily="2" charset="-78"/>
              </a:rPr>
              <a:t>قضا، </a:t>
            </a:r>
            <a:r>
              <a:rPr lang="fa-IR">
                <a:cs typeface="B Zar" panose="00000400000000000000" pitchFamily="2" charset="-78"/>
              </a:rPr>
              <a:t>زنان در شرایط پیچیده ایران به تدریج و طی تاریخ کهنسال به </a:t>
            </a:r>
            <a:r>
              <a:rPr lang="fa-IR">
                <a:solidFill>
                  <a:srgbClr val="FF0000"/>
                </a:solidFill>
                <a:cs typeface="B Zar" panose="00000400000000000000" pitchFamily="2" charset="-78"/>
              </a:rPr>
              <a:t>پیچیدگی مضاعف </a:t>
            </a:r>
            <a:r>
              <a:rPr lang="fa-IR">
                <a:cs typeface="B Zar" panose="00000400000000000000" pitchFamily="2" charset="-78"/>
              </a:rPr>
              <a:t>دست یافته اند.</a:t>
            </a:r>
            <a:endParaRPr lang="en-US">
              <a:cs typeface="B Zar" panose="00000400000000000000" pitchFamily="2" charset="-78"/>
            </a:endParaRPr>
          </a:p>
          <a:p>
            <a:pPr algn="just"/>
            <a:r>
              <a:rPr lang="fa-IR">
                <a:cs typeface="B Zar" panose="00000400000000000000" pitchFamily="2" charset="-78"/>
              </a:rPr>
              <a:t>زنان ایرانی به علت شرایط ویژه بخصوص در مناطقی </a:t>
            </a:r>
            <a:r>
              <a:rPr lang="fa-IR" smtClean="0">
                <a:cs typeface="B Zar" panose="00000400000000000000" pitchFamily="2" charset="-78"/>
              </a:rPr>
              <a:t>که </a:t>
            </a:r>
            <a:r>
              <a:rPr lang="fa-IR">
                <a:cs typeface="B Zar" panose="00000400000000000000" pitchFamily="2" charset="-78"/>
              </a:rPr>
              <a:t>چند همسری موضوعی بسار حاشیه ای است و در مورد اکثریت قریب به اتفاق خانواده ها موضوعیت ندارد </a:t>
            </a:r>
            <a:r>
              <a:rPr lang="fa-IR">
                <a:solidFill>
                  <a:srgbClr val="FF0000"/>
                </a:solidFill>
                <a:cs typeface="B Zar" panose="00000400000000000000" pitchFamily="2" charset="-78"/>
              </a:rPr>
              <a:t>مجهز به مکانسیم های دفاعی بسیار قدرتمندی  می باشند که اقتدار آنان را در مقام مقایسه با دیگر زنان افزایش می دهد</a:t>
            </a:r>
            <a:r>
              <a:rPr lang="fa-IR">
                <a:cs typeface="B Zar" panose="00000400000000000000" pitchFamily="2" charset="-78"/>
              </a:rPr>
              <a:t>. البته این اقتدار حتی در خانواده هایی که مرد سالاری شدید است و در مواردی به خشونت علیه زنان می </a:t>
            </a:r>
            <a:r>
              <a:rPr lang="fa-IR" smtClean="0">
                <a:cs typeface="B Zar" panose="00000400000000000000" pitchFamily="2" charset="-78"/>
              </a:rPr>
              <a:t>انجامد </a:t>
            </a:r>
            <a:r>
              <a:rPr lang="fa-IR">
                <a:cs typeface="B Zar" panose="00000400000000000000" pitchFamily="2" charset="-78"/>
              </a:rPr>
              <a:t>نیز صادق است.</a:t>
            </a:r>
            <a:endParaRPr lang="en-US">
              <a:cs typeface="B Zar" panose="00000400000000000000" pitchFamily="2" charset="-78"/>
            </a:endParaRPr>
          </a:p>
          <a:p>
            <a:endParaRPr lang="fa-IR"/>
          </a:p>
        </p:txBody>
      </p:sp>
    </p:spTree>
    <p:extLst>
      <p:ext uri="{BB962C8B-B14F-4D97-AF65-F5344CB8AC3E}">
        <p14:creationId xmlns:p14="http://schemas.microsoft.com/office/powerpoint/2010/main" val="17948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ضرورت مهم در پرداختن به مسئله زنان و نقد نگاه های رایج و رسیدن به دیدگاهی نسبی گرا،وابینانه،واقع گر، و بر آمده از شرایط تاریخی جانع ایران به قصد فرا رفتن از آن و در افکندن طراحی نو مناسب </a:t>
            </a:r>
            <a:r>
              <a:rPr lang="fa-IR" smtClean="0">
                <a:cs typeface="B Zar" panose="00000400000000000000" pitchFamily="2" charset="-78"/>
              </a:rPr>
              <a:t>شرایط </a:t>
            </a:r>
            <a:r>
              <a:rPr lang="fa-IR">
                <a:cs typeface="B Zar" panose="00000400000000000000" pitchFamily="2" charset="-78"/>
              </a:rPr>
              <a:t>اجتماعی- فرهنگی ایران است،</a:t>
            </a:r>
            <a:endParaRPr lang="en-US">
              <a:cs typeface="B Zar" panose="00000400000000000000" pitchFamily="2" charset="-78"/>
            </a:endParaRPr>
          </a:p>
          <a:p>
            <a:pPr algn="just"/>
            <a:r>
              <a:rPr lang="fa-IR">
                <a:cs typeface="B Zar" panose="00000400000000000000" pitchFamily="2" charset="-78"/>
              </a:rPr>
              <a:t>زن مقوله ای یکدست نیست و درون مفهوم زنان انواع گروه بندی های قومی، اجتماعی،اقصادی، و فرهنگی نهفته است که فراتر از کلیات تمام مسائل ویژه هر گروه بندی را مطرح می سازد که توجه توجه به آن الزامی اساسی است.</a:t>
            </a:r>
            <a:endParaRPr lang="en-US">
              <a:cs typeface="B Zar" panose="00000400000000000000" pitchFamily="2" charset="-78"/>
            </a:endParaRPr>
          </a:p>
          <a:p>
            <a:r>
              <a:rPr lang="en-US"/>
              <a:t> </a:t>
            </a:r>
          </a:p>
          <a:p>
            <a:endParaRPr lang="fa-IR"/>
          </a:p>
        </p:txBody>
      </p:sp>
    </p:spTree>
    <p:extLst>
      <p:ext uri="{BB962C8B-B14F-4D97-AF65-F5344CB8AC3E}">
        <p14:creationId xmlns:p14="http://schemas.microsoft.com/office/powerpoint/2010/main" val="399926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نگاه به زن باید از حب و بغض های رایج تهی شود و یا فرض تقویت وحدت خاندان انسانی و انسجام اجتماعی بیشتر جامعه ایران آن هم برای ساختن جامعه ای آباد و مناسب کرامت انسانی پذیرش تنوع و توجه به مصالح ملی و شرایط آینده کشور شکل گیرد.</a:t>
            </a:r>
            <a:endParaRPr lang="en-US">
              <a:cs typeface="B Zar" panose="00000400000000000000" pitchFamily="2" charset="-78"/>
            </a:endParaRPr>
          </a:p>
          <a:p>
            <a:pPr algn="just"/>
            <a:r>
              <a:rPr lang="fa-IR">
                <a:cs typeface="B Zar" panose="00000400000000000000" pitchFamily="2" charset="-78"/>
              </a:rPr>
              <a:t>نادیده گرفتن ارزش های اجتماعی،فرهنگی،عقیدتی، و هنجارهای اجتماعی و با نقد احساساتی آنها،آغاز خروج از نگاه علمی به مسءله زنان و میدان دادن به تعصبات فردی و گروهی است که جز زیان حاصلی در بر ندارد </a:t>
            </a:r>
            <a:r>
              <a:rPr lang="fa-IR">
                <a:solidFill>
                  <a:srgbClr val="FF0000"/>
                </a:solidFill>
                <a:cs typeface="B Zar" panose="00000400000000000000" pitchFamily="2" charset="-78"/>
              </a:rPr>
              <a:t>در عین حال برنامه ریزی فرهنگی برای نقد ارزش ها و هنجارهایی که با شرایط امروز همخوانی ندارد ضرورتی بی چون و چراست .</a:t>
            </a:r>
            <a:endParaRPr lang="en-US">
              <a:solidFill>
                <a:srgbClr val="FF0000"/>
              </a:solidFill>
              <a:cs typeface="B Zar" panose="00000400000000000000" pitchFamily="2" charset="-78"/>
            </a:endParaRPr>
          </a:p>
          <a:p>
            <a:endParaRPr lang="fa-IR"/>
          </a:p>
        </p:txBody>
      </p:sp>
    </p:spTree>
    <p:extLst>
      <p:ext uri="{BB962C8B-B14F-4D97-AF65-F5344CB8AC3E}">
        <p14:creationId xmlns:p14="http://schemas.microsoft.com/office/powerpoint/2010/main" val="18433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460641" y="2556932"/>
            <a:ext cx="5435955" cy="3318936"/>
          </a:xfrm>
        </p:spPr>
        <p:txBody>
          <a:bodyPr/>
          <a:lstStyle/>
          <a:p>
            <a:pPr algn="just"/>
            <a:r>
              <a:rPr lang="fa-IR">
                <a:cs typeface="B Zar" panose="00000400000000000000" pitchFamily="2" charset="-78"/>
              </a:rPr>
              <a:t>علاقه مندی </a:t>
            </a:r>
            <a:r>
              <a:rPr lang="fa-IR" smtClean="0">
                <a:cs typeface="B Zar" panose="00000400000000000000" pitchFamily="2" charset="-78"/>
              </a:rPr>
              <a:t> به </a:t>
            </a:r>
            <a:r>
              <a:rPr lang="fa-IR">
                <a:cs typeface="B Zar" panose="00000400000000000000" pitchFamily="2" charset="-78"/>
              </a:rPr>
              <a:t>پژوهش درباره زنان دو عامل اساسی داشته است: نخستین عامل به این واقعیت باز می گردد که نگارنده از سال ها پیش، </a:t>
            </a:r>
            <a:r>
              <a:rPr lang="fa-IR">
                <a:solidFill>
                  <a:srgbClr val="FF0000"/>
                </a:solidFill>
                <a:cs typeface="B Zar" panose="00000400000000000000" pitchFamily="2" charset="-78"/>
              </a:rPr>
              <a:t>روی مسائل جوانان </a:t>
            </a:r>
            <a:r>
              <a:rPr lang="fa-IR">
                <a:cs typeface="B Zar" panose="00000400000000000000" pitchFamily="2" charset="-78"/>
              </a:rPr>
              <a:t>(گروه </a:t>
            </a:r>
            <a:r>
              <a:rPr lang="fa-IR" smtClean="0">
                <a:cs typeface="B Zar" panose="00000400000000000000" pitchFamily="2" charset="-78"/>
              </a:rPr>
              <a:t>سنی </a:t>
            </a:r>
            <a:r>
              <a:rPr lang="fa-IR">
                <a:cs typeface="B Zar" panose="00000400000000000000" pitchFamily="2" charset="-78"/>
              </a:rPr>
              <a:t>15 تا 29 سال) به پژوهش مشغول </a:t>
            </a:r>
            <a:r>
              <a:rPr lang="fa-IR" smtClean="0">
                <a:cs typeface="B Zar" panose="00000400000000000000" pitchFamily="2" charset="-78"/>
              </a:rPr>
              <a:t>بنده </a:t>
            </a:r>
            <a:r>
              <a:rPr lang="fa-IR">
                <a:cs typeface="B Zar" panose="00000400000000000000" pitchFamily="2" charset="-78"/>
              </a:rPr>
              <a:t>است که هنوز نیز ادامه دارد . </a:t>
            </a:r>
          </a:p>
        </p:txBody>
      </p:sp>
    </p:spTree>
    <p:extLst>
      <p:ext uri="{BB962C8B-B14F-4D97-AF65-F5344CB8AC3E}">
        <p14:creationId xmlns:p14="http://schemas.microsoft.com/office/powerpoint/2010/main" val="2174329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چند سال گذشته و در قالب </a:t>
            </a:r>
            <a:r>
              <a:rPr lang="fa-IR">
                <a:solidFill>
                  <a:srgbClr val="0070C0"/>
                </a:solidFill>
                <a:cs typeface="B Zar" panose="00000400000000000000" pitchFamily="2" charset="-78"/>
              </a:rPr>
              <a:t>پروژه ابتکار حفاظت از کودکان (</a:t>
            </a:r>
            <a:r>
              <a:rPr lang="en-US">
                <a:solidFill>
                  <a:srgbClr val="0070C0"/>
                </a:solidFill>
                <a:cs typeface="B Zar" panose="00000400000000000000" pitchFamily="2" charset="-78"/>
              </a:rPr>
              <a:t>CPI</a:t>
            </a:r>
            <a:r>
              <a:rPr lang="fa-IR">
                <a:solidFill>
                  <a:srgbClr val="0070C0"/>
                </a:solidFill>
                <a:cs typeface="B Zar" panose="00000400000000000000" pitchFamily="2" charset="-78"/>
              </a:rPr>
              <a:t>) </a:t>
            </a:r>
            <a:r>
              <a:rPr lang="fa-IR">
                <a:cs typeface="B Zar" panose="00000400000000000000" pitchFamily="2" charset="-78"/>
              </a:rPr>
              <a:t>به بررسی وضعیت کودکان مبادرت کرده است که </a:t>
            </a:r>
            <a:r>
              <a:rPr lang="fa-IR">
                <a:solidFill>
                  <a:srgbClr val="FF0000"/>
                </a:solidFill>
                <a:cs typeface="B Zar" panose="00000400000000000000" pitchFamily="2" charset="-78"/>
              </a:rPr>
              <a:t>بخش کوچکی از آن در قالب کتابی به زبان انگلیسی در سال جاری به چاپ رسید.</a:t>
            </a:r>
            <a:r>
              <a:rPr lang="fa-IR">
                <a:cs typeface="B Zar" panose="00000400000000000000" pitchFamily="2" charset="-78"/>
              </a:rPr>
              <a:t> برپایه تحقیقات گذشته این آرزو شکل گرفت که اگر پژوهشی درباره زنان انجام و سپس با بررسی مردان تکمیل شود، تمامی گروه های سنی و جنسی جامعه ایران مطالعه شده اند و مجموعه کاملی فراهم می آید</a:t>
            </a:r>
            <a:r>
              <a:rPr lang="fa-IR" smtClean="0">
                <a:cs typeface="B Zar" panose="00000400000000000000" pitchFamily="2" charset="-78"/>
              </a:rPr>
              <a:t>.</a:t>
            </a:r>
            <a:endParaRPr lang="en-US">
              <a:cs typeface="B Zar" panose="00000400000000000000" pitchFamily="2" charset="-78"/>
            </a:endParaRPr>
          </a:p>
        </p:txBody>
      </p:sp>
    </p:spTree>
    <p:extLst>
      <p:ext uri="{BB962C8B-B14F-4D97-AF65-F5344CB8AC3E}">
        <p14:creationId xmlns:p14="http://schemas.microsoft.com/office/powerpoint/2010/main" val="3690719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1" y="2337989"/>
            <a:ext cx="9601196" cy="3318936"/>
          </a:xfrm>
        </p:spPr>
        <p:txBody>
          <a:bodyPr/>
          <a:lstStyle/>
          <a:p>
            <a:pPr algn="just"/>
            <a:r>
              <a:rPr lang="fa-IR" smtClean="0">
                <a:cs typeface="B Zar" panose="00000400000000000000" pitchFamily="2" charset="-78"/>
              </a:rPr>
              <a:t>اما دلیل دوم برای آغاز پژوهش زنان به دل مشغولی پایدارتری باز می گردد و آن تناقضاتی است که در تصاویر اراه شده از زنان ایران زمین در دسترس است. یکی از این تصاویر زن ایرانی را انسانی تحقیرشده، سرکوب شده به تصویر کشیده است که همواره مورد خشونت فیزیکی، روحی و روانی قرار می گیرد، از تمامی حقوق بی بهره بوده، تنها باید به کار خانه بپردازد، فرزند آورده و بزرگ کند و تمایلات شوهر را پاسخ دهد. </a:t>
            </a:r>
          </a:p>
          <a:p>
            <a:endParaRPr lang="fa-IR"/>
          </a:p>
        </p:txBody>
      </p:sp>
    </p:spTree>
    <p:extLst>
      <p:ext uri="{BB962C8B-B14F-4D97-AF65-F5344CB8AC3E}">
        <p14:creationId xmlns:p14="http://schemas.microsoft.com/office/powerpoint/2010/main" val="2738791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بدان معنا نیست که زنان ایرانی </a:t>
            </a:r>
            <a:r>
              <a:rPr lang="fa-IR">
                <a:cs typeface="B Zar" panose="00000400000000000000" pitchFamily="2" charset="-78"/>
              </a:rPr>
              <a:t>چون بسیاری از زنان دیگر کشورها مورد ظلم واقع نمی شوند، برابری جنسی تحقق یافته است، خشونت فیزیکی، روحی و روانی موضوعیت ندارد. این موارد بدون تردید جزیی از واقعیات زندگی زنان ایران به شمار می آید. مهمتر آن که خشونت مفهومی به غایت وسیع تر از آن است که تصور می شود. خشونت ضمناً احساسی نیز می باشد ولی </a:t>
            </a:r>
            <a:r>
              <a:rPr lang="fa-IR">
                <a:solidFill>
                  <a:srgbClr val="FF0000"/>
                </a:solidFill>
                <a:cs typeface="B Zar" panose="00000400000000000000" pitchFamily="2" charset="-78"/>
              </a:rPr>
              <a:t>پرسش اساسی </a:t>
            </a:r>
            <a:r>
              <a:rPr lang="fa-IR">
                <a:cs typeface="B Zar" panose="00000400000000000000" pitchFamily="2" charset="-78"/>
              </a:rPr>
              <a:t>این است که آیا چنین تصویری قابل </a:t>
            </a:r>
            <a:r>
              <a:rPr lang="fa-IR" smtClean="0">
                <a:cs typeface="B Zar" panose="00000400000000000000" pitchFamily="2" charset="-78"/>
              </a:rPr>
              <a:t>تعمیم </a:t>
            </a:r>
            <a:r>
              <a:rPr lang="fa-IR">
                <a:cs typeface="B Zar" panose="00000400000000000000" pitchFamily="2" charset="-78"/>
              </a:rPr>
              <a:t>به تمامی زنان است؟ و مهمتر آن که آیا در حال حاضر تنها تصویر درست از زنان ایران به شمار می رود؟ </a:t>
            </a:r>
          </a:p>
        </p:txBody>
      </p:sp>
      <p:pic>
        <p:nvPicPr>
          <p:cNvPr id="4" name="Picture 3"/>
          <p:cNvPicPr>
            <a:picLocks noChangeAspect="1"/>
          </p:cNvPicPr>
          <p:nvPr/>
        </p:nvPicPr>
        <p:blipFill>
          <a:blip r:embed="rId2"/>
          <a:stretch>
            <a:fillRect/>
          </a:stretch>
        </p:blipFill>
        <p:spPr>
          <a:xfrm>
            <a:off x="2384000" y="4758142"/>
            <a:ext cx="3019425" cy="1514475"/>
          </a:xfrm>
          <a:prstGeom prst="rect">
            <a:avLst/>
          </a:prstGeom>
        </p:spPr>
      </p:pic>
    </p:spTree>
    <p:extLst>
      <p:ext uri="{BB962C8B-B14F-4D97-AF65-F5344CB8AC3E}">
        <p14:creationId xmlns:p14="http://schemas.microsoft.com/office/powerpoint/2010/main" val="167993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یکی از تصاویر زن ایرانی را انسانی تحقیر شده، سرکوب شده به تصویر کشیده است که همواره مورد خشونت فیزیکی، روحی و روانی قرار می گیرد، از تمامی حقوق بی بهره بودهف تنها باید به کار خانه بپردازد، فرزند آورده و بزرگ کند و تمایلات شوهر را پاسخ دهد. چنین تصویری که ویژه از سوی محافل رسانه ای خارجی نیز مرتباً مورد تأکید قرار می گیرد تا چه میزان با </a:t>
            </a:r>
            <a:r>
              <a:rPr lang="fa-IR" smtClean="0">
                <a:cs typeface="B Zar" panose="00000400000000000000" pitchFamily="2" charset="-78"/>
              </a:rPr>
              <a:t>واقعیت </a:t>
            </a:r>
            <a:r>
              <a:rPr lang="fa-IR">
                <a:cs typeface="B Zar" panose="00000400000000000000" pitchFamily="2" charset="-78"/>
              </a:rPr>
              <a:t>زندگی زن ایرانی امروز همخوان است؟ ولی پرسش اساسی این است که آیا چنین تصویری قابل تعمیم به تمامی زنان است؟</a:t>
            </a:r>
            <a:endParaRPr lang="en-US">
              <a:cs typeface="B Zar" panose="00000400000000000000" pitchFamily="2" charset="-78"/>
            </a:endParaRPr>
          </a:p>
          <a:p>
            <a:pPr algn="just"/>
            <a:r>
              <a:rPr lang="fa-IR">
                <a:cs typeface="B Zar" panose="00000400000000000000" pitchFamily="2" charset="-78"/>
              </a:rPr>
              <a:t>تصویر انسانی درمانده، بی پناه، ظلم شده، خشونت جسمی، روحی و روانی تجربه کرده، گرچه دارای حقیقتی است، تصویری است ساده شده و تنها در مورد درصدی از زنان صدق می کند و آن هم تنها </a:t>
            </a:r>
            <a:r>
              <a:rPr lang="fa-IR">
                <a:solidFill>
                  <a:srgbClr val="FF0000"/>
                </a:solidFill>
                <a:cs typeface="B Zar" panose="00000400000000000000" pitchFamily="2" charset="-78"/>
              </a:rPr>
              <a:t>یک روی سکه زندگی آنان است.</a:t>
            </a:r>
            <a:endParaRPr lang="en-US">
              <a:solidFill>
                <a:srgbClr val="FF0000"/>
              </a:solidFill>
              <a:cs typeface="B Zar" panose="00000400000000000000" pitchFamily="2" charset="-78"/>
            </a:endParaRPr>
          </a:p>
          <a:p>
            <a:endParaRPr lang="fa-IR"/>
          </a:p>
        </p:txBody>
      </p:sp>
    </p:spTree>
    <p:extLst>
      <p:ext uri="{BB962C8B-B14F-4D97-AF65-F5344CB8AC3E}">
        <p14:creationId xmlns:p14="http://schemas.microsoft.com/office/powerpoint/2010/main" val="2779595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Zar" panose="00000400000000000000" pitchFamily="2" charset="-78"/>
              </a:rPr>
              <a:t>تصمیم سازی  و تصمیم گیری</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 </a:t>
            </a:r>
            <a:r>
              <a:rPr lang="fa-IR">
                <a:solidFill>
                  <a:srgbClr val="FF0000"/>
                </a:solidFill>
                <a:cs typeface="B Zar" panose="00000400000000000000" pitchFamily="2" charset="-78"/>
              </a:rPr>
              <a:t>مفهوم تصمیم سازی و هم تصمیم گیری </a:t>
            </a:r>
            <a:r>
              <a:rPr lang="fa-IR">
                <a:cs typeface="B Zar" panose="00000400000000000000" pitchFamily="2" charset="-78"/>
              </a:rPr>
              <a:t>در تحقیق زنان به زندگی زناشویی محدود شده است، پس تمامی تصمیمات مستقیم و غیر مستقیم زنان را در بر نمی گیرد. مفهوم زنان نیز در پژوهش مورد بحث به آن دسته از زنان ایرانی که متأهل اند اطلاق شده است. در حقیقت تعریف زنان در برگیرنده تمامی افراد </a:t>
            </a:r>
            <a:r>
              <a:rPr lang="fa-IR" smtClean="0">
                <a:cs typeface="B Zar" panose="00000400000000000000" pitchFamily="2" charset="-78"/>
              </a:rPr>
              <a:t>جنس </a:t>
            </a:r>
            <a:r>
              <a:rPr lang="fa-IR">
                <a:cs typeface="B Zar" panose="00000400000000000000" pitchFamily="2" charset="-78"/>
              </a:rPr>
              <a:t>مؤنث بوده که به هنگام انجام تحقیق با همسان خود زندگی کرده اند.</a:t>
            </a:r>
            <a:endParaRPr lang="en-US">
              <a:cs typeface="B Zar" panose="00000400000000000000" pitchFamily="2" charset="-78"/>
            </a:endParaRPr>
          </a:p>
          <a:p>
            <a:endParaRPr lang="fa-IR"/>
          </a:p>
        </p:txBody>
      </p:sp>
    </p:spTree>
    <p:extLst>
      <p:ext uri="{BB962C8B-B14F-4D97-AF65-F5344CB8AC3E}">
        <p14:creationId xmlns:p14="http://schemas.microsoft.com/office/powerpoint/2010/main" val="3096777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98</TotalTime>
  <Words>3688</Words>
  <Application>Microsoft Office PowerPoint</Application>
  <PresentationFormat>Widescreen</PresentationFormat>
  <Paragraphs>114</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 Zar</vt:lpstr>
      <vt:lpstr>Garamond</vt:lpstr>
      <vt:lpstr>Times New Roman</vt:lpstr>
      <vt:lpstr>Wingdings 2</vt:lpstr>
      <vt:lpstr>Organic</vt:lpstr>
      <vt:lpstr>نام مقاله: عرصه های تصمیم سازی و تصمیم گیری زنان ایران زمین- نیم نگاهی به یک تحقیق علمی- بخش نخست</vt:lpstr>
      <vt:lpstr>طرح مسئله و کار پایه مفهومی تحقیق</vt:lpstr>
      <vt:lpstr>سیاسی و رسانه ای</vt:lpstr>
      <vt:lpstr>PowerPoint Presentation</vt:lpstr>
      <vt:lpstr>PowerPoint Presentation</vt:lpstr>
      <vt:lpstr>PowerPoint Presentation</vt:lpstr>
      <vt:lpstr>PowerPoint Presentation</vt:lpstr>
      <vt:lpstr>PowerPoint Presentation</vt:lpstr>
      <vt:lpstr>تصمیم سازی  و تصمیم گیری</vt:lpstr>
      <vt:lpstr>بررسی تصمیم سازی و تصمیم گیری</vt:lpstr>
      <vt:lpstr>PowerPoint Presentation</vt:lpstr>
      <vt:lpstr>حیطه های تصمیم گیری</vt:lpstr>
      <vt:lpstr>حیطه های تصمیم گیری</vt:lpstr>
      <vt:lpstr>حیطه های تصمیم گیری</vt:lpstr>
      <vt:lpstr>حیطه های تصمیم گیری</vt:lpstr>
      <vt:lpstr>حیطه های تصمیم گیری</vt:lpstr>
      <vt:lpstr>حیطه های تصمیم گیری</vt:lpstr>
      <vt:lpstr>حیطه های تصمیم گیری</vt:lpstr>
      <vt:lpstr>حیطه های تصمیم گیری</vt:lpstr>
      <vt:lpstr>PowerPoint Presentation</vt:lpstr>
      <vt:lpstr>PowerPoint Presentation</vt:lpstr>
      <vt:lpstr>دیدگاه فمینیستی مارکسیستی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چنین کوششی که قضاوت در زمینه میزان موفقیت آن بر عهده دیگران است، به نتایج چندی انجامیده است که برخی از آنها فهرست و ارائه می شوند:</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پیران تصمیم سازی</dc:title>
  <dc:creator>MaZz!i</dc:creator>
  <cp:lastModifiedBy>MaZz!i</cp:lastModifiedBy>
  <cp:revision>57</cp:revision>
  <dcterms:created xsi:type="dcterms:W3CDTF">2022-02-06T07:32:24Z</dcterms:created>
  <dcterms:modified xsi:type="dcterms:W3CDTF">2022-02-08T20:21:53Z</dcterms:modified>
</cp:coreProperties>
</file>