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80" r:id="rId5"/>
    <p:sldId id="281" r:id="rId6"/>
    <p:sldId id="261" r:id="rId7"/>
    <p:sldId id="262" r:id="rId8"/>
    <p:sldId id="266" r:id="rId9"/>
    <p:sldId id="267" r:id="rId10"/>
    <p:sldId id="275" r:id="rId11"/>
    <p:sldId id="274" r:id="rId12"/>
    <p:sldId id="268" r:id="rId13"/>
    <p:sldId id="269" r:id="rId14"/>
    <p:sldId id="276" r:id="rId15"/>
    <p:sldId id="277" r:id="rId16"/>
    <p:sldId id="279" r:id="rId17"/>
    <p:sldId id="283" r:id="rId18"/>
    <p:sldId id="282" r:id="rId19"/>
    <p:sldId id="270" r:id="rId20"/>
    <p:sldId id="263" r:id="rId21"/>
    <p:sldId id="285" r:id="rId22"/>
    <p:sldId id="264" r:id="rId23"/>
    <p:sldId id="272" r:id="rId24"/>
    <p:sldId id="273" r:id="rId25"/>
    <p:sldId id="278" r:id="rId26"/>
    <p:sldId id="284" r:id="rId27"/>
    <p:sldId id="286" r:id="rId28"/>
    <p:sldId id="260" r:id="rId29"/>
    <p:sldId id="289" r:id="rId30"/>
    <p:sldId id="288" r:id="rId31"/>
    <p:sldId id="290" r:id="rId32"/>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7"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BCFB5C-FC38-4C16-BB19-2FBCB6F506E0}" type="datetimeFigureOut">
              <a:rPr lang="fa-IR" smtClean="0"/>
              <a:t>29/04/1441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431309-FC80-4359-B3DF-16EC571A9240}" type="slidenum">
              <a:rPr lang="fa-IR" smtClean="0"/>
              <a:t>‹#›</a:t>
            </a:fld>
            <a:endParaRPr lang="fa-IR"/>
          </a:p>
        </p:txBody>
      </p:sp>
    </p:spTree>
    <p:extLst>
      <p:ext uri="{BB962C8B-B14F-4D97-AF65-F5344CB8AC3E}">
        <p14:creationId xmlns:p14="http://schemas.microsoft.com/office/powerpoint/2010/main" val="3768121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BCFB5C-FC38-4C16-BB19-2FBCB6F506E0}" type="datetimeFigureOut">
              <a:rPr lang="fa-IR" smtClean="0"/>
              <a:t>29/04/1441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431309-FC80-4359-B3DF-16EC571A9240}" type="slidenum">
              <a:rPr lang="fa-IR" smtClean="0"/>
              <a:t>‹#›</a:t>
            </a:fld>
            <a:endParaRPr lang="fa-IR"/>
          </a:p>
        </p:txBody>
      </p:sp>
    </p:spTree>
    <p:extLst>
      <p:ext uri="{BB962C8B-B14F-4D97-AF65-F5344CB8AC3E}">
        <p14:creationId xmlns:p14="http://schemas.microsoft.com/office/powerpoint/2010/main" val="1654635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BCFB5C-FC38-4C16-BB19-2FBCB6F506E0}" type="datetimeFigureOut">
              <a:rPr lang="fa-IR" smtClean="0"/>
              <a:t>29/04/1441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431309-FC80-4359-B3DF-16EC571A9240}"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31581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BCFB5C-FC38-4C16-BB19-2FBCB6F506E0}" type="datetimeFigureOut">
              <a:rPr lang="fa-IR" smtClean="0"/>
              <a:t>29/04/1441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431309-FC80-4359-B3DF-16EC571A9240}" type="slidenum">
              <a:rPr lang="fa-IR" smtClean="0"/>
              <a:t>‹#›</a:t>
            </a:fld>
            <a:endParaRPr lang="fa-IR"/>
          </a:p>
        </p:txBody>
      </p:sp>
    </p:spTree>
    <p:extLst>
      <p:ext uri="{BB962C8B-B14F-4D97-AF65-F5344CB8AC3E}">
        <p14:creationId xmlns:p14="http://schemas.microsoft.com/office/powerpoint/2010/main" val="79379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BCFB5C-FC38-4C16-BB19-2FBCB6F506E0}" type="datetimeFigureOut">
              <a:rPr lang="fa-IR" smtClean="0"/>
              <a:t>29/04/1441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431309-FC80-4359-B3DF-16EC571A9240}"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29172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BCFB5C-FC38-4C16-BB19-2FBCB6F506E0}" type="datetimeFigureOut">
              <a:rPr lang="fa-IR" smtClean="0"/>
              <a:t>29/04/1441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431309-FC80-4359-B3DF-16EC571A9240}" type="slidenum">
              <a:rPr lang="fa-IR" smtClean="0"/>
              <a:t>‹#›</a:t>
            </a:fld>
            <a:endParaRPr lang="fa-IR"/>
          </a:p>
        </p:txBody>
      </p:sp>
    </p:spTree>
    <p:extLst>
      <p:ext uri="{BB962C8B-B14F-4D97-AF65-F5344CB8AC3E}">
        <p14:creationId xmlns:p14="http://schemas.microsoft.com/office/powerpoint/2010/main" val="2888974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BCFB5C-FC38-4C16-BB19-2FBCB6F506E0}" type="datetimeFigureOut">
              <a:rPr lang="fa-IR" smtClean="0"/>
              <a:t>29/04/1441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431309-FC80-4359-B3DF-16EC571A9240}" type="slidenum">
              <a:rPr lang="fa-IR" smtClean="0"/>
              <a:t>‹#›</a:t>
            </a:fld>
            <a:endParaRPr lang="fa-IR"/>
          </a:p>
        </p:txBody>
      </p:sp>
    </p:spTree>
    <p:extLst>
      <p:ext uri="{BB962C8B-B14F-4D97-AF65-F5344CB8AC3E}">
        <p14:creationId xmlns:p14="http://schemas.microsoft.com/office/powerpoint/2010/main" val="3441866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BCFB5C-FC38-4C16-BB19-2FBCB6F506E0}" type="datetimeFigureOut">
              <a:rPr lang="fa-IR" smtClean="0"/>
              <a:t>29/04/1441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431309-FC80-4359-B3DF-16EC571A9240}" type="slidenum">
              <a:rPr lang="fa-IR" smtClean="0"/>
              <a:t>‹#›</a:t>
            </a:fld>
            <a:endParaRPr lang="fa-IR"/>
          </a:p>
        </p:txBody>
      </p:sp>
    </p:spTree>
    <p:extLst>
      <p:ext uri="{BB962C8B-B14F-4D97-AF65-F5344CB8AC3E}">
        <p14:creationId xmlns:p14="http://schemas.microsoft.com/office/powerpoint/2010/main" val="294610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BCFB5C-FC38-4C16-BB19-2FBCB6F506E0}" type="datetimeFigureOut">
              <a:rPr lang="fa-IR" smtClean="0"/>
              <a:t>29/04/1441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431309-FC80-4359-B3DF-16EC571A9240}" type="slidenum">
              <a:rPr lang="fa-IR" smtClean="0"/>
              <a:t>‹#›</a:t>
            </a:fld>
            <a:endParaRPr lang="fa-IR"/>
          </a:p>
        </p:txBody>
      </p:sp>
    </p:spTree>
    <p:extLst>
      <p:ext uri="{BB962C8B-B14F-4D97-AF65-F5344CB8AC3E}">
        <p14:creationId xmlns:p14="http://schemas.microsoft.com/office/powerpoint/2010/main" val="658916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BCFB5C-FC38-4C16-BB19-2FBCB6F506E0}" type="datetimeFigureOut">
              <a:rPr lang="fa-IR" smtClean="0"/>
              <a:t>29/04/1441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431309-FC80-4359-B3DF-16EC571A9240}" type="slidenum">
              <a:rPr lang="fa-IR" smtClean="0"/>
              <a:t>‹#›</a:t>
            </a:fld>
            <a:endParaRPr lang="fa-IR"/>
          </a:p>
        </p:txBody>
      </p:sp>
    </p:spTree>
    <p:extLst>
      <p:ext uri="{BB962C8B-B14F-4D97-AF65-F5344CB8AC3E}">
        <p14:creationId xmlns:p14="http://schemas.microsoft.com/office/powerpoint/2010/main" val="1907857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BCFB5C-FC38-4C16-BB19-2FBCB6F506E0}" type="datetimeFigureOut">
              <a:rPr lang="fa-IR" smtClean="0"/>
              <a:t>29/04/1441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4431309-FC80-4359-B3DF-16EC571A9240}" type="slidenum">
              <a:rPr lang="fa-IR" smtClean="0"/>
              <a:t>‹#›</a:t>
            </a:fld>
            <a:endParaRPr lang="fa-IR"/>
          </a:p>
        </p:txBody>
      </p:sp>
    </p:spTree>
    <p:extLst>
      <p:ext uri="{BB962C8B-B14F-4D97-AF65-F5344CB8AC3E}">
        <p14:creationId xmlns:p14="http://schemas.microsoft.com/office/powerpoint/2010/main" val="373663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BCFB5C-FC38-4C16-BB19-2FBCB6F506E0}" type="datetimeFigureOut">
              <a:rPr lang="fa-IR" smtClean="0"/>
              <a:t>29/04/1441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4431309-FC80-4359-B3DF-16EC571A9240}" type="slidenum">
              <a:rPr lang="fa-IR" smtClean="0"/>
              <a:t>‹#›</a:t>
            </a:fld>
            <a:endParaRPr lang="fa-IR"/>
          </a:p>
        </p:txBody>
      </p:sp>
    </p:spTree>
    <p:extLst>
      <p:ext uri="{BB962C8B-B14F-4D97-AF65-F5344CB8AC3E}">
        <p14:creationId xmlns:p14="http://schemas.microsoft.com/office/powerpoint/2010/main" val="140944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BCFB5C-FC38-4C16-BB19-2FBCB6F506E0}" type="datetimeFigureOut">
              <a:rPr lang="fa-IR" smtClean="0"/>
              <a:t>29/04/1441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4431309-FC80-4359-B3DF-16EC571A9240}" type="slidenum">
              <a:rPr lang="fa-IR" smtClean="0"/>
              <a:t>‹#›</a:t>
            </a:fld>
            <a:endParaRPr lang="fa-IR"/>
          </a:p>
        </p:txBody>
      </p:sp>
    </p:spTree>
    <p:extLst>
      <p:ext uri="{BB962C8B-B14F-4D97-AF65-F5344CB8AC3E}">
        <p14:creationId xmlns:p14="http://schemas.microsoft.com/office/powerpoint/2010/main" val="1322477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CFB5C-FC38-4C16-BB19-2FBCB6F506E0}" type="datetimeFigureOut">
              <a:rPr lang="fa-IR" smtClean="0"/>
              <a:t>29/04/1441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4431309-FC80-4359-B3DF-16EC571A9240}" type="slidenum">
              <a:rPr lang="fa-IR" smtClean="0"/>
              <a:t>‹#›</a:t>
            </a:fld>
            <a:endParaRPr lang="fa-IR"/>
          </a:p>
        </p:txBody>
      </p:sp>
    </p:spTree>
    <p:extLst>
      <p:ext uri="{BB962C8B-B14F-4D97-AF65-F5344CB8AC3E}">
        <p14:creationId xmlns:p14="http://schemas.microsoft.com/office/powerpoint/2010/main" val="1144281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CFB5C-FC38-4C16-BB19-2FBCB6F506E0}" type="datetimeFigureOut">
              <a:rPr lang="fa-IR" smtClean="0"/>
              <a:t>29/04/1441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4431309-FC80-4359-B3DF-16EC571A9240}" type="slidenum">
              <a:rPr lang="fa-IR" smtClean="0"/>
              <a:t>‹#›</a:t>
            </a:fld>
            <a:endParaRPr lang="fa-IR"/>
          </a:p>
        </p:txBody>
      </p:sp>
    </p:spTree>
    <p:extLst>
      <p:ext uri="{BB962C8B-B14F-4D97-AF65-F5344CB8AC3E}">
        <p14:creationId xmlns:p14="http://schemas.microsoft.com/office/powerpoint/2010/main" val="1438789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CFB5C-FC38-4C16-BB19-2FBCB6F506E0}" type="datetimeFigureOut">
              <a:rPr lang="fa-IR" smtClean="0"/>
              <a:t>29/04/1441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4431309-FC80-4359-B3DF-16EC571A9240}" type="slidenum">
              <a:rPr lang="fa-IR" smtClean="0"/>
              <a:t>‹#›</a:t>
            </a:fld>
            <a:endParaRPr lang="fa-IR"/>
          </a:p>
        </p:txBody>
      </p:sp>
    </p:spTree>
    <p:extLst>
      <p:ext uri="{BB962C8B-B14F-4D97-AF65-F5344CB8AC3E}">
        <p14:creationId xmlns:p14="http://schemas.microsoft.com/office/powerpoint/2010/main" val="2570952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4BCFB5C-FC38-4C16-BB19-2FBCB6F506E0}" type="datetimeFigureOut">
              <a:rPr lang="fa-IR" smtClean="0"/>
              <a:t>29/04/1441</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431309-FC80-4359-B3DF-16EC571A9240}" type="slidenum">
              <a:rPr lang="fa-IR" smtClean="0"/>
              <a:t>‹#›</a:t>
            </a:fld>
            <a:endParaRPr lang="fa-IR"/>
          </a:p>
        </p:txBody>
      </p:sp>
    </p:spTree>
    <p:extLst>
      <p:ext uri="{BB962C8B-B14F-4D97-AF65-F5344CB8AC3E}">
        <p14:creationId xmlns:p14="http://schemas.microsoft.com/office/powerpoint/2010/main" val="2874651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ikinoor.ir/%D8%A2%D9%85%D8%AF%DB%8C%D8%8C_%D8%B9%D8%A8%D8%AF%D8%A7%D9%84%D9%88%D8%A7%D8%AD%D8%AF_%D8%A8%D9%86_%D9%85%D8%AD%D9%85%D8%A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gisoom.com/book/1212605/%DA%A9%D8%AA%D8%A7%D8%A8-%D8%B9%D8%B5%D8%B1-%D8%A7%D8%B7%D9%84%D8%A7%D8%B9%D8%A7%D8%AA-%D8%A7%D9%82%D8%AA%D8%B5%D8%A7%D8%AF-%D8%AC%D8%A7%D9%85%D8%B9%D9%87-%D9%88-%D9%81%D8%B1%D9%87%D9%86%DA%AF-%D8%B8%D9%87%D9%88%D8%B1-%D8%AC%D8%A7%D9%85%D8%B9%D9%87-%D8%B4%D8%A8%DA%A9%D9%87-%D8%A7%DB%8C-%D8%AC%D9%84%D8%AF-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sciencedirect.com/science/journal/01672681/15/3" TargetMode="External"/><Relationship Id="rId2" Type="http://schemas.openxmlformats.org/officeDocument/2006/relationships/hyperlink" Target="https://www.sciencedirect.com/science/journal/01672681"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cs typeface="B Zar" panose="00000400000000000000" pitchFamily="2" charset="-78"/>
              </a:rPr>
              <a:t>ارائه گزارش تحقیقی:بهره وری</a:t>
            </a:r>
            <a:br>
              <a:rPr lang="fa-IR" smtClean="0">
                <a:cs typeface="B Zar" panose="00000400000000000000" pitchFamily="2" charset="-78"/>
              </a:rPr>
            </a:br>
            <a:endParaRPr lang="fa-IR">
              <a:cs typeface="B Zar" panose="00000400000000000000" pitchFamily="2" charset="-78"/>
            </a:endParaRPr>
          </a:p>
        </p:txBody>
      </p:sp>
      <p:sp>
        <p:nvSpPr>
          <p:cNvPr id="3" name="Subtitle 2"/>
          <p:cNvSpPr>
            <a:spLocks noGrp="1"/>
          </p:cNvSpPr>
          <p:nvPr>
            <p:ph type="subTitle" idx="1"/>
          </p:nvPr>
        </p:nvSpPr>
        <p:spPr/>
        <p:txBody>
          <a:bodyPr>
            <a:normAutofit/>
          </a:bodyPr>
          <a:lstStyle/>
          <a:p>
            <a:pPr algn="ctr"/>
            <a:r>
              <a:rPr lang="fa-IR" sz="3200" smtClean="0">
                <a:cs typeface="B Zar" panose="00000400000000000000" pitchFamily="2" charset="-78"/>
              </a:rPr>
              <a:t>مهزیار کاظمی موحد</a:t>
            </a:r>
            <a:endParaRPr lang="fa-IR" sz="3200">
              <a:cs typeface="B Zar" panose="00000400000000000000" pitchFamily="2" charset="-78"/>
            </a:endParaRPr>
          </a:p>
        </p:txBody>
      </p:sp>
    </p:spTree>
    <p:extLst>
      <p:ext uri="{BB962C8B-B14F-4D97-AF65-F5344CB8AC3E}">
        <p14:creationId xmlns:p14="http://schemas.microsoft.com/office/powerpoint/2010/main" val="3392240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chemeClr val="tx1"/>
                </a:solidFill>
                <a:cs typeface="B Zar" panose="00000400000000000000" pitchFamily="2" charset="-78"/>
              </a:rPr>
              <a:t>جامعه شناسی و بهره وری: دیدگاه دورکیم</a:t>
            </a:r>
            <a:endParaRPr lang="fa-IR">
              <a:solidFill>
                <a:schemeClr val="tx1"/>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z="2400">
                <a:cs typeface="B Zar" panose="00000400000000000000" pitchFamily="2" charset="-78"/>
              </a:rPr>
              <a:t>البته فواید اقتصادی تقسیم کار در مقایسه با آثار اخلاقی آن، ناچیز است و نقش حقیقی اش این است که میان دو یا چند نفر حس همبستگی  ایجاد کند. این نتیجه از هر راهی که به دست ایده همین حس همبستگی است که عامل ایجاد  همیاری های دوستانه است و تاثیر خودش را بر آن ها می نهد. (</a:t>
            </a:r>
            <a:r>
              <a:rPr lang="fa-IR" sz="2400" smtClean="0">
                <a:cs typeface="B Zar" panose="00000400000000000000" pitchFamily="2" charset="-78"/>
              </a:rPr>
              <a:t>دورکیم،1384، ص </a:t>
            </a:r>
            <a:r>
              <a:rPr lang="fa-IR" sz="2400">
                <a:cs typeface="B Zar" panose="00000400000000000000" pitchFamily="2" charset="-78"/>
              </a:rPr>
              <a:t>57) همبستگی عامل ویژه ای است که هم روی سرمایه اجتماعی تاثیر گذار می باشد و هم روی بهره وری تاثیر ویژه ای دارد. </a:t>
            </a:r>
            <a:endParaRPr lang="en-US" sz="2400">
              <a:cs typeface="B Zar" panose="00000400000000000000" pitchFamily="2" charset="-78"/>
            </a:endParaRPr>
          </a:p>
          <a:p>
            <a:endParaRPr lang="fa-IR"/>
          </a:p>
        </p:txBody>
      </p:sp>
    </p:spTree>
    <p:extLst>
      <p:ext uri="{BB962C8B-B14F-4D97-AF65-F5344CB8AC3E}">
        <p14:creationId xmlns:p14="http://schemas.microsoft.com/office/powerpoint/2010/main" val="3917206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chemeClr val="tx1"/>
                </a:solidFill>
                <a:cs typeface="B Zar" panose="00000400000000000000" pitchFamily="2" charset="-78"/>
              </a:rPr>
              <a:t>بهره وری در جامعه شناسی: مارکس </a:t>
            </a:r>
            <a:endParaRPr lang="fa-IR">
              <a:solidFill>
                <a:schemeClr val="tx1"/>
              </a:solidFill>
              <a:cs typeface="B Zar" panose="00000400000000000000" pitchFamily="2" charset="-78"/>
            </a:endParaRPr>
          </a:p>
        </p:txBody>
      </p:sp>
      <p:sp>
        <p:nvSpPr>
          <p:cNvPr id="3" name="Content Placeholder 2"/>
          <p:cNvSpPr>
            <a:spLocks noGrp="1"/>
          </p:cNvSpPr>
          <p:nvPr>
            <p:ph idx="1"/>
          </p:nvPr>
        </p:nvSpPr>
        <p:spPr>
          <a:xfrm>
            <a:off x="677334" y="1930401"/>
            <a:ext cx="8596668" cy="4110962"/>
          </a:xfrm>
        </p:spPr>
        <p:txBody>
          <a:bodyPr>
            <a:noAutofit/>
          </a:bodyPr>
          <a:lstStyle/>
          <a:p>
            <a:pPr algn="just"/>
            <a:r>
              <a:rPr lang="fa-IR" sz="2400">
                <a:cs typeface="B Zar" panose="00000400000000000000" pitchFamily="2" charset="-78"/>
              </a:rPr>
              <a:t>علاوه بر نیازها و تمایلات وجودی و معاش، ساختار  و تقاضای اقتصاد سیاسی </a:t>
            </a:r>
            <a:r>
              <a:rPr lang="fa-IR" sz="2400" smtClean="0">
                <a:cs typeface="B Zar" panose="00000400000000000000" pitchFamily="2" charset="-78"/>
              </a:rPr>
              <a:t>افراد، آنها را  </a:t>
            </a:r>
            <a:r>
              <a:rPr lang="fa-IR" sz="2400">
                <a:cs typeface="B Zar" panose="00000400000000000000" pitchFamily="2" charset="-78"/>
              </a:rPr>
              <a:t>به کار انگیزه می دهد. اگر سرمایه داری را در نظر آوریم در می یابیم که هدف بنگاه سرمایه دار این است که سرمایه را انباشته کند و سود را از چرخه تولید و مصرف بیرون بکشد. سود از ارزش افزوده منشعب می شود و یا ارزش یک کالا  فراتر از سرمایه لازم برای حفظ کارگر و فرایند تولید می باشد. بر مبنای تئوری </a:t>
            </a:r>
            <a:r>
              <a:rPr lang="fa-IR" sz="2400" smtClean="0">
                <a:cs typeface="B Zar" panose="00000400000000000000" pitchFamily="2" charset="-78"/>
              </a:rPr>
              <a:t>کار و ارزش</a:t>
            </a:r>
            <a:r>
              <a:rPr lang="fa-IR" sz="2400">
                <a:cs typeface="B Zar" panose="00000400000000000000" pitchFamily="2" charset="-78"/>
              </a:rPr>
              <a:t>، آن چه ارزش افزوده در ایجاد می کند، کار است و بنابراین </a:t>
            </a:r>
            <a:r>
              <a:rPr lang="fa-IR" sz="2400" u="sng">
                <a:cs typeface="B Zar" panose="00000400000000000000" pitchFamily="2" charset="-78"/>
              </a:rPr>
              <a:t>بهره وری</a:t>
            </a:r>
            <a:r>
              <a:rPr lang="fa-IR" sz="2400">
                <a:cs typeface="B Zar" panose="00000400000000000000" pitchFamily="2" charset="-78"/>
              </a:rPr>
              <a:t> می تواند به عنوان تولید ارزش </a:t>
            </a:r>
            <a:r>
              <a:rPr lang="fa-IR" sz="2400" smtClean="0">
                <a:cs typeface="B Zar" panose="00000400000000000000" pitchFamily="2" charset="-78"/>
              </a:rPr>
              <a:t>افزوده </a:t>
            </a:r>
            <a:r>
              <a:rPr lang="fa-IR" sz="2400">
                <a:cs typeface="B Zar" panose="00000400000000000000" pitchFamily="2" charset="-78"/>
              </a:rPr>
              <a:t>یک الزام </a:t>
            </a:r>
            <a:r>
              <a:rPr lang="fa-IR" sz="2400" smtClean="0">
                <a:cs typeface="B Zar" panose="00000400000000000000" pitchFamily="2" charset="-78"/>
              </a:rPr>
              <a:t>برای سرمایه </a:t>
            </a:r>
            <a:r>
              <a:rPr lang="fa-IR" sz="2400">
                <a:cs typeface="B Zar" panose="00000400000000000000" pitchFamily="2" charset="-78"/>
              </a:rPr>
              <a:t>داری شناخته </a:t>
            </a:r>
            <a:r>
              <a:rPr lang="fa-IR" sz="2400" smtClean="0">
                <a:cs typeface="B Zar" panose="00000400000000000000" pitchFamily="2" charset="-78"/>
              </a:rPr>
              <a:t>شود(مارکس،1867، 19</a:t>
            </a:r>
            <a:r>
              <a:rPr lang="fa-IR" sz="2400" smtClean="0">
                <a:solidFill>
                  <a:schemeClr val="tx1"/>
                </a:solidFill>
                <a:cs typeface="B Zar" panose="00000400000000000000" pitchFamily="2" charset="-78"/>
              </a:rPr>
              <a:t>90.)  </a:t>
            </a:r>
            <a:r>
              <a:rPr lang="fa-IR" sz="2400">
                <a:solidFill>
                  <a:schemeClr val="tx1"/>
                </a:solidFill>
                <a:cs typeface="B Zar" panose="00000400000000000000" pitchFamily="2" charset="-78"/>
              </a:rPr>
              <a:t>تاریخ </a:t>
            </a:r>
            <a:r>
              <a:rPr lang="fa-IR" sz="2400">
                <a:cs typeface="B Zar" panose="00000400000000000000" pitchFamily="2" charset="-78"/>
              </a:rPr>
              <a:t>نشانگر آن است </a:t>
            </a:r>
            <a:r>
              <a:rPr lang="fa-IR" sz="2400" smtClean="0">
                <a:cs typeface="B Zar" panose="00000400000000000000" pitchFamily="2" charset="-78"/>
              </a:rPr>
              <a:t>که</a:t>
            </a:r>
            <a:r>
              <a:rPr lang="fa-IR" sz="2400" u="sng" smtClean="0">
                <a:cs typeface="B Zar" panose="00000400000000000000" pitchFamily="2" charset="-78"/>
              </a:rPr>
              <a:t> ت</a:t>
            </a:r>
            <a:r>
              <a:rPr lang="fa-IR" sz="2400" u="sng" smtClean="0">
                <a:solidFill>
                  <a:schemeClr val="tx1"/>
                </a:solidFill>
                <a:cs typeface="B Zar" panose="00000400000000000000" pitchFamily="2" charset="-78"/>
              </a:rPr>
              <a:t>حلیل </a:t>
            </a:r>
            <a:r>
              <a:rPr lang="fa-IR" sz="2400" u="sng">
                <a:solidFill>
                  <a:schemeClr val="tx1"/>
                </a:solidFill>
                <a:cs typeface="B Zar" panose="00000400000000000000" pitchFamily="2" charset="-78"/>
              </a:rPr>
              <a:t>مارکس از بهره وری، سرمایه داری را نشانه می </a:t>
            </a:r>
            <a:r>
              <a:rPr lang="fa-IR" sz="2400" u="sng" smtClean="0">
                <a:solidFill>
                  <a:schemeClr val="tx1"/>
                </a:solidFill>
                <a:cs typeface="B Zar" panose="00000400000000000000" pitchFamily="2" charset="-78"/>
              </a:rPr>
              <a:t>رود و</a:t>
            </a:r>
            <a:r>
              <a:rPr lang="fa-IR" sz="2400" smtClean="0">
                <a:cs typeface="B Zar" panose="00000400000000000000" pitchFamily="2" charset="-78"/>
              </a:rPr>
              <a:t> </a:t>
            </a:r>
            <a:r>
              <a:rPr lang="fa-IR" sz="2400">
                <a:cs typeface="B Zar" panose="00000400000000000000" pitchFamily="2" charset="-78"/>
              </a:rPr>
              <a:t>نشان می </a:t>
            </a:r>
            <a:r>
              <a:rPr lang="fa-IR" sz="2400" smtClean="0">
                <a:cs typeface="B Zar" panose="00000400000000000000" pitchFamily="2" charset="-78"/>
              </a:rPr>
              <a:t>دهد که تولید </a:t>
            </a:r>
            <a:r>
              <a:rPr lang="fa-IR" sz="2400">
                <a:cs typeface="B Zar" panose="00000400000000000000" pitchFamily="2" charset="-78"/>
              </a:rPr>
              <a:t>ارزش </a:t>
            </a:r>
            <a:r>
              <a:rPr lang="fa-IR" sz="2400" smtClean="0">
                <a:cs typeface="B Zar" panose="00000400000000000000" pitchFamily="2" charset="-78"/>
              </a:rPr>
              <a:t>افزوده، </a:t>
            </a:r>
            <a:r>
              <a:rPr lang="fa-IR" sz="2400">
                <a:cs typeface="B Zar" panose="00000400000000000000" pitchFamily="2" charset="-78"/>
              </a:rPr>
              <a:t>الزاما سرمایه تولید نمی کند بلکه </a:t>
            </a:r>
            <a:r>
              <a:rPr lang="fa-IR" sz="2400" smtClean="0">
                <a:cs typeface="B Zar" panose="00000400000000000000" pitchFamily="2" charset="-78"/>
              </a:rPr>
              <a:t>در جریان کار، دیده می شود که با انجام کار </a:t>
            </a:r>
            <a:r>
              <a:rPr lang="fa-IR" sz="2400">
                <a:cs typeface="B Zar" panose="00000400000000000000" pitchFamily="2" charset="-78"/>
              </a:rPr>
              <a:t>فراتر </a:t>
            </a:r>
            <a:r>
              <a:rPr lang="fa-IR" sz="2400" smtClean="0">
                <a:cs typeface="B Zar" panose="00000400000000000000" pitchFamily="2" charset="-78"/>
              </a:rPr>
              <a:t>از </a:t>
            </a:r>
            <a:r>
              <a:rPr lang="fa-IR" sz="2400">
                <a:cs typeface="B Zar" panose="00000400000000000000" pitchFamily="2" charset="-78"/>
              </a:rPr>
              <a:t>نیاز فردی یا تمایلات </a:t>
            </a:r>
            <a:r>
              <a:rPr lang="fa-IR" sz="2400" smtClean="0">
                <a:cs typeface="B Zar" panose="00000400000000000000" pitchFamily="2" charset="-78"/>
              </a:rPr>
              <a:t>فردی، منافع </a:t>
            </a:r>
            <a:r>
              <a:rPr lang="fa-IR" sz="2400">
                <a:cs typeface="B Zar" panose="00000400000000000000" pitchFamily="2" charset="-78"/>
              </a:rPr>
              <a:t>سایر افراد به صورت اشتراکی </a:t>
            </a:r>
            <a:r>
              <a:rPr lang="fa-IR" sz="2400" smtClean="0">
                <a:cs typeface="B Zar" panose="00000400000000000000" pitchFamily="2" charset="-78"/>
              </a:rPr>
              <a:t>و با </a:t>
            </a:r>
            <a:r>
              <a:rPr lang="fa-IR" sz="2400">
                <a:cs typeface="B Zar" panose="00000400000000000000" pitchFamily="2" charset="-78"/>
              </a:rPr>
              <a:t>سایر گروه های اجتماعی به وجود می </a:t>
            </a:r>
            <a:r>
              <a:rPr lang="fa-IR" sz="2400" smtClean="0">
                <a:cs typeface="B Zar" panose="00000400000000000000" pitchFamily="2" charset="-78"/>
              </a:rPr>
              <a:t>آید. </a:t>
            </a:r>
            <a:endParaRPr lang="en-US" sz="2400">
              <a:cs typeface="B Zar" panose="00000400000000000000" pitchFamily="2" charset="-78"/>
            </a:endParaRPr>
          </a:p>
          <a:p>
            <a:endParaRPr lang="fa-IR" sz="2400"/>
          </a:p>
        </p:txBody>
      </p:sp>
    </p:spTree>
    <p:extLst>
      <p:ext uri="{BB962C8B-B14F-4D97-AF65-F5344CB8AC3E}">
        <p14:creationId xmlns:p14="http://schemas.microsoft.com/office/powerpoint/2010/main" val="2072340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smtClean="0">
                <a:cs typeface="B Zar" panose="00000400000000000000" pitchFamily="2" charset="-78"/>
              </a:rPr>
              <a:t>بهره وری در جامعه شناسی: گیدنز</a:t>
            </a:r>
            <a:endParaRPr lang="fa-IR" sz="4000">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z="2400">
                <a:cs typeface="B Zar" panose="00000400000000000000" pitchFamily="2" charset="-78"/>
              </a:rPr>
              <a:t>زیستن در جامعه خطر پذیر  به معنای زیستن حسابگرانه در برابر امکانات عملی باز و نا محدودی  است که همه ما به عنوان فرد یا به عنوان گروه  در طول هستی اجتماعی خود به طور مداوم  با آنها سر و کار داریم.(گیدنز،1385، ص 51) یعنی فردیت با اتخاذ ریسک بخردانه تعریف می شود که از اصول </a:t>
            </a:r>
            <a:r>
              <a:rPr lang="fa-IR" sz="2400" smtClean="0">
                <a:cs typeface="B Zar" panose="00000400000000000000" pitchFamily="2" charset="-78"/>
              </a:rPr>
              <a:t>بهره </a:t>
            </a:r>
            <a:r>
              <a:rPr lang="fa-IR" sz="2400">
                <a:cs typeface="B Zar" panose="00000400000000000000" pitchFamily="2" charset="-78"/>
              </a:rPr>
              <a:t>وری می باشد. (ابراهیم و اسا، 2017</a:t>
            </a:r>
            <a:r>
              <a:rPr lang="fa-IR" sz="2400" smtClean="0">
                <a:cs typeface="B Zar" panose="00000400000000000000" pitchFamily="2" charset="-78"/>
              </a:rPr>
              <a:t>)</a:t>
            </a:r>
          </a:p>
          <a:p>
            <a:pPr algn="just"/>
            <a:r>
              <a:rPr lang="fa-IR" sz="2400">
                <a:cs typeface="B Zar" panose="00000400000000000000" pitchFamily="2" charset="-78"/>
              </a:rPr>
              <a:t>افراد بهره ور، به پنهان نگاه داشتن عناصر رمز آلود و باطنی معلومات تخصصی خود مشغولند ، خاصه اگر این عناصر، جدا از مهارت ها و فنون رایج باشند. این قضیه، احتمالا پایه های اصلی پایگاه اجتماعی متمایز کارشناسان بهره ور را تشکیل می دهد.  (گیدنز، 1385، ص 53)</a:t>
            </a:r>
            <a:endParaRPr lang="en-US" sz="2400">
              <a:cs typeface="B Zar" panose="00000400000000000000" pitchFamily="2" charset="-78"/>
            </a:endParaRPr>
          </a:p>
          <a:p>
            <a:pPr algn="just"/>
            <a:endParaRPr lang="fa-IR" sz="2400">
              <a:cs typeface="B Zar" panose="00000400000000000000" pitchFamily="2" charset="-78"/>
            </a:endParaRPr>
          </a:p>
        </p:txBody>
      </p:sp>
    </p:spTree>
    <p:extLst>
      <p:ext uri="{BB962C8B-B14F-4D97-AF65-F5344CB8AC3E}">
        <p14:creationId xmlns:p14="http://schemas.microsoft.com/office/powerpoint/2010/main" val="1151313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بهره وری در جامعه شناسی: گیدنز</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z="2400" smtClean="0">
                <a:cs typeface="B Zar" panose="00000400000000000000" pitchFamily="2" charset="-78"/>
              </a:rPr>
              <a:t>بهره وری و عاقبت اندیشی و زمان: گیدنز </a:t>
            </a:r>
            <a:r>
              <a:rPr lang="fa-IR" sz="2400">
                <a:cs typeface="B Zar" panose="00000400000000000000" pitchFamily="2" charset="-78"/>
              </a:rPr>
              <a:t>در مورد کنترل زمان و نقش </a:t>
            </a:r>
            <a:r>
              <a:rPr lang="fa-IR" sz="2400" smtClean="0">
                <a:cs typeface="B Zar" panose="00000400000000000000" pitchFamily="2" charset="-78"/>
              </a:rPr>
              <a:t>آن </a:t>
            </a:r>
            <a:r>
              <a:rPr lang="fa-IR" sz="2400">
                <a:cs typeface="B Zar" panose="00000400000000000000" pitchFamily="2" charset="-78"/>
              </a:rPr>
              <a:t>در بهره ور شدن فرد و تحقق اعتلای وی می نویسد: متحقق ساختن خویشتن، مستلزم کنترل زمان است(گیدنز ، 1385، 112)  آینده را باید چنان در نظر گرفت که گویی سرشار از ممکنات است ولی عرصه بازیگوشی احتمالات نیست. (گیدنز ، 1385، ص 114) از دیدگاه وی، مسیر توسعه </a:t>
            </a:r>
            <a:r>
              <a:rPr lang="fa-IR" sz="2400" smtClean="0">
                <a:cs typeface="B Zar" panose="00000400000000000000" pitchFamily="2" charset="-78"/>
              </a:rPr>
              <a:t>«خود» </a:t>
            </a:r>
            <a:r>
              <a:rPr lang="fa-IR" sz="2400">
                <a:cs typeface="B Zar" panose="00000400000000000000" pitchFamily="2" charset="-78"/>
              </a:rPr>
              <a:t>با نوعی کنترل درونی مشخص می شود. (گیدنز، 1385، ص 118</a:t>
            </a:r>
            <a:r>
              <a:rPr lang="fa-IR" sz="2400" smtClean="0">
                <a:cs typeface="B Zar" panose="00000400000000000000" pitchFamily="2" charset="-78"/>
              </a:rPr>
              <a:t>)</a:t>
            </a:r>
          </a:p>
          <a:p>
            <a:pPr algn="just"/>
            <a:r>
              <a:rPr lang="fa-IR" sz="2400">
                <a:cs typeface="B Zar" panose="00000400000000000000" pitchFamily="2" charset="-78"/>
              </a:rPr>
              <a:t>همچنین نیچه، در زمینه عاقبت اندیشی معتقد است که  هیچ فاتحی به اتفاق و حادثه اعتقاد ندارد. (نیچه، حکمت شادان، ص 239) </a:t>
            </a:r>
            <a:endParaRPr lang="en-US" sz="2400">
              <a:cs typeface="B Zar" panose="00000400000000000000" pitchFamily="2" charset="-78"/>
            </a:endParaRPr>
          </a:p>
          <a:p>
            <a:endParaRPr lang="fa-IR"/>
          </a:p>
        </p:txBody>
      </p:sp>
    </p:spTree>
    <p:extLst>
      <p:ext uri="{BB962C8B-B14F-4D97-AF65-F5344CB8AC3E}">
        <p14:creationId xmlns:p14="http://schemas.microsoft.com/office/powerpoint/2010/main" val="3354665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a:cs typeface="B Zar" panose="00000400000000000000" pitchFamily="2" charset="-78"/>
              </a:rPr>
              <a:t>جامعه شناسی: پایگاه اجتماعی و نقش آن در بهره </a:t>
            </a:r>
            <a:r>
              <a:rPr lang="fa-IR" sz="3200" b="1" smtClean="0">
                <a:cs typeface="B Zar" panose="00000400000000000000" pitchFamily="2" charset="-78"/>
              </a:rPr>
              <a:t>وری</a:t>
            </a:r>
            <a:endParaRPr lang="fa-IR" sz="3200"/>
          </a:p>
        </p:txBody>
      </p:sp>
      <p:sp>
        <p:nvSpPr>
          <p:cNvPr id="3" name="Content Placeholder 2"/>
          <p:cNvSpPr>
            <a:spLocks noGrp="1"/>
          </p:cNvSpPr>
          <p:nvPr>
            <p:ph idx="1"/>
          </p:nvPr>
        </p:nvSpPr>
        <p:spPr/>
        <p:txBody>
          <a:bodyPr>
            <a:normAutofit/>
          </a:bodyPr>
          <a:lstStyle/>
          <a:p>
            <a:pPr algn="just"/>
            <a:r>
              <a:rPr lang="fa-IR" sz="2400" smtClean="0">
                <a:cs typeface="B Zar" panose="00000400000000000000" pitchFamily="2" charset="-78"/>
              </a:rPr>
              <a:t>حقیقت </a:t>
            </a:r>
            <a:r>
              <a:rPr lang="fa-IR" sz="2400">
                <a:cs typeface="B Zar" panose="00000400000000000000" pitchFamily="2" charset="-78"/>
              </a:rPr>
              <a:t>نشان داده است که پایگاه های مختلف رهبران و کارمندان و حتی اختلاف پایگاه اجتماعی در بین خود کارمندان باعث پیامدهای خاصی می شود. این پیامد ها می توانند به سطوح مختلف عملکرد و بهره وری منجر شود. محققان دریافتند که داشتن رهبر یا همکاری که در گروه سازمانی با پایگاه اجتماعی بالاتر به فعالیت می پردازد ، به طور خاص ، ممکن است بازدهی گروه را پایین بیاورد. عملکرد در وظایف  این گونه تحت تاثیر قرار می گیرد، و این ممکن است به کاهش بهره وری منجر شود. </a:t>
            </a:r>
            <a:r>
              <a:rPr lang="fa-IR" sz="2400" smtClean="0">
                <a:cs typeface="B Zar" panose="00000400000000000000" pitchFamily="2" charset="-78"/>
              </a:rPr>
              <a:t>(دویل، 1971)</a:t>
            </a:r>
            <a:endParaRPr lang="fa-IR" sz="2400">
              <a:cs typeface="B Zar" panose="00000400000000000000" pitchFamily="2" charset="-78"/>
            </a:endParaRPr>
          </a:p>
        </p:txBody>
      </p:sp>
    </p:spTree>
    <p:extLst>
      <p:ext uri="{BB962C8B-B14F-4D97-AF65-F5344CB8AC3E}">
        <p14:creationId xmlns:p14="http://schemas.microsoft.com/office/powerpoint/2010/main" val="2955250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جامعه شناسی و بهره وری : پایگاه اجتماعی و نقش آن در بهره وری</a:t>
            </a:r>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z="2400">
                <a:cs typeface="B Zar" panose="00000400000000000000" pitchFamily="2" charset="-78"/>
              </a:rPr>
              <a:t>این مساله می تواند از چند طریق اتفاق بیفتد: کارمندان جرات نمی کنند که از ایده های عضو دارای پایگاه اجتماعی بالاتر انتقاد کنند یا با دقت در مورد آنها تحقیق کنند. این ممکن است منجر شود خطاها در صورت عدم کشف به بهره وری آسیب برسانند. هر ایده ای که رهبر یا هرکسی از جایگاه بالاتری برخوردار باشد ، در طول زمان انجام می شود، دیده می شود که  اولویت و اهمیت آن بیش از پیش می شود. از این رو، ایده های دیگر ، اگرچه ممکن است نتیجه قطعی نداشته باشند با این حال کنار گذاشته می شوند</a:t>
            </a:r>
            <a:r>
              <a:rPr lang="fa-IR" sz="2400" smtClean="0">
                <a:cs typeface="B Zar" panose="00000400000000000000" pitchFamily="2" charset="-78"/>
              </a:rPr>
              <a:t>.</a:t>
            </a:r>
          </a:p>
          <a:p>
            <a:pPr algn="just"/>
            <a:r>
              <a:rPr lang="fa-IR" sz="2400">
                <a:cs typeface="B Zar" panose="00000400000000000000" pitchFamily="2" charset="-78"/>
              </a:rPr>
              <a:t>همچنین اعتماد  تعاون بین شرکت ها را افزایش می دهد و اجزاه می دهد تا استفاده موثرتر از منابع انجام شود</a:t>
            </a:r>
            <a:r>
              <a:rPr lang="fa-IR" sz="2400" smtClean="0">
                <a:cs typeface="B Zar" panose="00000400000000000000" pitchFamily="2" charset="-78"/>
              </a:rPr>
              <a:t>.(کاسا، 2016)</a:t>
            </a:r>
          </a:p>
          <a:p>
            <a:pPr algn="just"/>
            <a:r>
              <a:rPr lang="fa-IR" sz="2800">
                <a:cs typeface="B Zar" panose="00000400000000000000" pitchFamily="2" charset="-78"/>
              </a:rPr>
              <a:t>کارمندان با پایگاه اجتماعی بالاتر،  احساسات مثبت بیشتری را نشان می دهند  تا افرادی که پایگاه اجتماعی پایین تری دارند و این می تواند روی برون داد افراد تاثیرگذار باشد. </a:t>
            </a:r>
            <a:endParaRPr lang="en-US" sz="2800">
              <a:cs typeface="B Zar" panose="00000400000000000000" pitchFamily="2" charset="-78"/>
            </a:endParaRPr>
          </a:p>
          <a:p>
            <a:pPr algn="just"/>
            <a:endParaRPr lang="fa-IR" sz="2400">
              <a:cs typeface="B Zar" panose="00000400000000000000" pitchFamily="2" charset="-78"/>
            </a:endParaRPr>
          </a:p>
          <a:p>
            <a:endParaRPr lang="fa-IR"/>
          </a:p>
        </p:txBody>
      </p:sp>
    </p:spTree>
    <p:extLst>
      <p:ext uri="{BB962C8B-B14F-4D97-AF65-F5344CB8AC3E}">
        <p14:creationId xmlns:p14="http://schemas.microsoft.com/office/powerpoint/2010/main" val="639123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جامعه شناسی و بهره وری : سرمایه اجتماعی</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z="2400">
                <a:solidFill>
                  <a:schemeClr val="tx1"/>
                </a:solidFill>
                <a:cs typeface="B Zar" panose="00000400000000000000" pitchFamily="2" charset="-78"/>
              </a:rPr>
              <a:t>در صورت فقدان سرمایه اجتماعی، سایر سرمایه ها اثربخشی خود را از دست میدهند و بدون سرمایه اجتماعی، پیمودن راههای توسعه و تکامل فرهنگی و اقتصادی ناهموار و دشوار مینماید</a:t>
            </a:r>
            <a:r>
              <a:rPr lang="en-US" sz="2400">
                <a:solidFill>
                  <a:schemeClr val="tx1"/>
                </a:solidFill>
                <a:cs typeface="B Zar" panose="00000400000000000000" pitchFamily="2" charset="-78"/>
              </a:rPr>
              <a:t>. </a:t>
            </a:r>
            <a:r>
              <a:rPr lang="fa-IR" sz="2400">
                <a:solidFill>
                  <a:schemeClr val="tx1"/>
                </a:solidFill>
                <a:cs typeface="B Zar" panose="00000400000000000000" pitchFamily="2" charset="-78"/>
              </a:rPr>
              <a:t>از این رو موضوع سرمایه اجتماعی به عنوان یک اصل محوری برای دستیابی به توسعه محسوب </a:t>
            </a:r>
            <a:r>
              <a:rPr lang="fa-IR" sz="2400" smtClean="0">
                <a:solidFill>
                  <a:schemeClr val="tx1"/>
                </a:solidFill>
                <a:cs typeface="B Zar" panose="00000400000000000000" pitchFamily="2" charset="-78"/>
              </a:rPr>
              <a:t>میگردد. </a:t>
            </a:r>
          </a:p>
          <a:p>
            <a:pPr algn="just"/>
            <a:r>
              <a:rPr lang="fa-IR" sz="2400">
                <a:solidFill>
                  <a:schemeClr val="tx1"/>
                </a:solidFill>
                <a:cs typeface="B Zar" panose="00000400000000000000" pitchFamily="2" charset="-78"/>
              </a:rPr>
              <a:t>تاثیر سرمایه اجتماعی بر بهره وری، می تواند به عنوان ایجاد یک محیط مناسب برای بازدهی اقتصادی باشد. سرمایه اجتماعی- چه اعتماد و </a:t>
            </a:r>
            <a:r>
              <a:rPr lang="fa-IR" sz="2400" smtClean="0">
                <a:solidFill>
                  <a:schemeClr val="tx1"/>
                </a:solidFill>
                <a:cs typeface="B Zar" panose="00000400000000000000" pitchFamily="2" charset="-78"/>
              </a:rPr>
              <a:t>چه شبکه </a:t>
            </a:r>
            <a:r>
              <a:rPr lang="fa-IR" sz="2400">
                <a:solidFill>
                  <a:schemeClr val="tx1"/>
                </a:solidFill>
                <a:cs typeface="B Zar" panose="00000400000000000000" pitchFamily="2" charset="-78"/>
              </a:rPr>
              <a:t>- انتشار اطلاعات  و دانش را بهبود می بخشد. نه تنها در میان کارگران همان شرکت بلکه در شبکه های حرفه ای  و روابط موجود بین دوستان و همکاران سابق. این گونه است که سرمایه اجتماعی به ظرفیت جذب اقتصادی می افزاید که برای بهره وری مهم می باشد. (کاسا، 2016</a:t>
            </a:r>
            <a:r>
              <a:rPr lang="fa-IR" sz="2400" smtClean="0">
                <a:solidFill>
                  <a:schemeClr val="tx1"/>
                </a:solidFill>
                <a:cs typeface="B Zar" panose="00000400000000000000" pitchFamily="2" charset="-78"/>
              </a:rPr>
              <a:t>)</a:t>
            </a:r>
            <a:endParaRPr lang="fa-IR" sz="2400">
              <a:solidFill>
                <a:schemeClr val="tx1"/>
              </a:solidFill>
              <a:cs typeface="B Zar" panose="00000400000000000000" pitchFamily="2" charset="-78"/>
            </a:endParaRPr>
          </a:p>
        </p:txBody>
      </p:sp>
    </p:spTree>
    <p:extLst>
      <p:ext uri="{BB962C8B-B14F-4D97-AF65-F5344CB8AC3E}">
        <p14:creationId xmlns:p14="http://schemas.microsoft.com/office/powerpoint/2010/main" val="719835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chemeClr val="tx1"/>
                </a:solidFill>
                <a:cs typeface="B Zar" panose="00000400000000000000" pitchFamily="2" charset="-78"/>
              </a:rPr>
              <a:t>بهره وری در اقتصاد: کاستلز</a:t>
            </a:r>
            <a:endParaRPr lang="fa-IR">
              <a:solidFill>
                <a:schemeClr val="tx1"/>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z="2000">
                <a:cs typeface="B Zar" panose="00000400000000000000" pitchFamily="2" charset="-78"/>
              </a:rPr>
              <a:t>بهره وری محرک پیشرفت اقتصادی است. با افزایش حاصل برونداد به ازای هر واحد درون داد در طول زمان بود که انسان نهایتا بر قوای طبیعت فایق آمد و در این فرایند  خود را به عنوان  یک فرهنگ شکل داد. شگفت  نیست  که بحث درباره منابع بهره وری سنگ بنای اقتصاد سیاسی کلاسیک از فیزیوکرات ها تا مارکس به میانجی گرایی ریکاردو است. و در صف مقدم آن جریان رو به افول نظریه اقتصادی قرار دارد </a:t>
            </a:r>
            <a:r>
              <a:rPr lang="fa-IR" sz="2000" smtClean="0">
                <a:cs typeface="B Zar" panose="00000400000000000000" pitchFamily="2" charset="-78"/>
              </a:rPr>
              <a:t>که </a:t>
            </a:r>
            <a:r>
              <a:rPr lang="fa-IR" sz="2000">
                <a:cs typeface="B Zar" panose="00000400000000000000" pitchFamily="2" charset="-78"/>
              </a:rPr>
              <a:t>هنوز هم دغدغه آن اقتصاد واقعی است. در واقع شیوه  های خاص افزایش بهره وری  ساختار و الگوی تحول یک سیستم اقتصادی  معین را تعیین می کند  اگر یک اقتصاد </a:t>
            </a:r>
            <a:r>
              <a:rPr lang="fa-IR" sz="2000" smtClean="0">
                <a:cs typeface="B Zar" panose="00000400000000000000" pitchFamily="2" charset="-78"/>
              </a:rPr>
              <a:t>جدید </a:t>
            </a:r>
            <a:r>
              <a:rPr lang="fa-IR" sz="2000">
                <a:cs typeface="B Zar" panose="00000400000000000000" pitchFamily="2" charset="-78"/>
              </a:rPr>
              <a:t>اطلاعاتی وجود داشته باشد باید بتوانیم منابع بدیع تولید (بهره وری)  را که این اقتصاد را متمایز می </a:t>
            </a:r>
            <a:r>
              <a:rPr lang="fa-IR" sz="2000" smtClean="0">
                <a:cs typeface="B Zar" panose="00000400000000000000" pitchFamily="2" charset="-78"/>
              </a:rPr>
              <a:t>کند</a:t>
            </a:r>
            <a:r>
              <a:rPr lang="fa-IR" sz="2000">
                <a:cs typeface="B Zar" panose="00000400000000000000" pitchFamily="2" charset="-78"/>
              </a:rPr>
              <a:t>. مشخص کنیم. اما به محض طرح این پرسش اساسی پیچیدگی و عدم قطعیت  پاسخ را حس می کنیم. به ندرت می توان موضوعات اقتصادی ای یافت که بیش از منابع بهره وری و رشد بهره وری مورد چند و چون و سوال برانگیز باشند. (کاستلز، 1385، ص 103)</a:t>
            </a:r>
            <a:endParaRPr lang="en-US" sz="2000">
              <a:cs typeface="B Zar" panose="00000400000000000000" pitchFamily="2" charset="-78"/>
            </a:endParaRPr>
          </a:p>
          <a:p>
            <a:endParaRPr lang="fa-IR" sz="2000"/>
          </a:p>
        </p:txBody>
      </p:sp>
    </p:spTree>
    <p:extLst>
      <p:ext uri="{BB962C8B-B14F-4D97-AF65-F5344CB8AC3E}">
        <p14:creationId xmlns:p14="http://schemas.microsoft.com/office/powerpoint/2010/main" val="4234227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chemeClr val="tx1"/>
                </a:solidFill>
                <a:cs typeface="B Zar" panose="00000400000000000000" pitchFamily="2" charset="-78"/>
              </a:rPr>
              <a:t>بهره وری در اقتصاد:کاستلز</a:t>
            </a:r>
            <a:endParaRPr lang="fa-IR">
              <a:solidFill>
                <a:schemeClr val="tx1"/>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z="2400">
                <a:cs typeface="B Zar" panose="00000400000000000000" pitchFamily="2" charset="-78"/>
              </a:rPr>
              <a:t>در توسعه صنعتی  منبع اصلی بهره وری در معرفی منابع جدید انرژی و در توانایی  برای استفاده غیر متمرکز از انرژی در سراسر فرایند تولید و توزیع نهفته است. در شیوه نوین توسعه متکی به اطلاعات منبع تولید در تکنولوژی تولید دانش، پردازش اطلاعات و انتقال نمادها جای دارد.  در همه شیوه های توسعه مطمئنا دانش و اطلاعات از عناصر مهم است چون فرایند  تولید همواره بر سطحی از دانش و پردازش  اطلاعات استوار است.  با این حال ویژگی توسعه متکی بر اطلاعات کار دانش بر روی دانش به عنوان منبع اصلی  بهره وری است. (کاستلز، 1385،ص 44)</a:t>
            </a:r>
            <a:endParaRPr lang="en-US" sz="2400">
              <a:cs typeface="B Zar" panose="00000400000000000000" pitchFamily="2" charset="-78"/>
            </a:endParaRPr>
          </a:p>
          <a:p>
            <a:endParaRPr lang="fa-IR" sz="2400">
              <a:cs typeface="B Zar" panose="00000400000000000000" pitchFamily="2" charset="-78"/>
            </a:endParaRPr>
          </a:p>
        </p:txBody>
      </p:sp>
    </p:spTree>
    <p:extLst>
      <p:ext uri="{BB962C8B-B14F-4D97-AF65-F5344CB8AC3E}">
        <p14:creationId xmlns:p14="http://schemas.microsoft.com/office/powerpoint/2010/main" val="4089776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بهره وری </a:t>
            </a:r>
            <a:r>
              <a:rPr lang="fa-IR">
                <a:cs typeface="B Zar" panose="00000400000000000000" pitchFamily="2" charset="-78"/>
              </a:rPr>
              <a:t>و</a:t>
            </a:r>
            <a:r>
              <a:rPr lang="fa-IR" smtClean="0">
                <a:cs typeface="B Zar" panose="00000400000000000000" pitchFamily="2" charset="-78"/>
              </a:rPr>
              <a:t> کنفوسیوس</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z="2400">
                <a:solidFill>
                  <a:schemeClr val="tx1"/>
                </a:solidFill>
                <a:cs typeface="B Zar" panose="00000400000000000000" pitchFamily="2" charset="-78"/>
              </a:rPr>
              <a:t>کنفوسیوس در زمینه عاقبت اندیشی معتقد است، هستند مردمی که دست به کاری می زنند  بی آن که  بدانند چرا  چنین می کنند اما </a:t>
            </a:r>
            <a:r>
              <a:rPr lang="fa-IR" sz="2400" smtClean="0">
                <a:solidFill>
                  <a:schemeClr val="tx1"/>
                </a:solidFill>
                <a:cs typeface="B Zar" panose="00000400000000000000" pitchFamily="2" charset="-78"/>
              </a:rPr>
              <a:t>من </a:t>
            </a:r>
            <a:r>
              <a:rPr lang="fa-IR" sz="2400">
                <a:solidFill>
                  <a:schemeClr val="tx1"/>
                </a:solidFill>
                <a:cs typeface="B Zar" panose="00000400000000000000" pitchFamily="2" charset="-78"/>
              </a:rPr>
              <a:t>چون آن ها نیستم . بسیار  گوش می دهم  و سپس بهترین را بر میگزینم و آن را پیروی  می کنم. بسی  می بینم  و سپس آن را می آموزم و  به یاد می سپارم. این به دانش  حقیقی نزدیک است. (جای و چای، ص 58</a:t>
            </a:r>
            <a:r>
              <a:rPr lang="fa-IR" sz="2400" smtClean="0">
                <a:solidFill>
                  <a:schemeClr val="tx1"/>
                </a:solidFill>
                <a:cs typeface="B Zar" panose="00000400000000000000" pitchFamily="2" charset="-78"/>
              </a:rPr>
              <a:t>)</a:t>
            </a:r>
          </a:p>
          <a:p>
            <a:pPr algn="just"/>
            <a:r>
              <a:rPr lang="fa-IR" sz="2400">
                <a:solidFill>
                  <a:schemeClr val="tx1"/>
                </a:solidFill>
                <a:cs typeface="B Zar" panose="00000400000000000000" pitchFamily="2" charset="-78"/>
              </a:rPr>
              <a:t>کنفسیوس، ضمن بر شمردن قناعت به عنوان یک اصل محور در شکل گیری یک کشور قوی، معتقد است که یک جمعیت شاد قانع  و از نظر  اقتصادی مرفه بنیاد یک کشور خوب است و همچنین راه توانگر کردن هر </a:t>
            </a:r>
            <a:r>
              <a:rPr lang="fa-IR" sz="2400" smtClean="0">
                <a:solidFill>
                  <a:schemeClr val="tx1"/>
                </a:solidFill>
                <a:cs typeface="B Zar" panose="00000400000000000000" pitchFamily="2" charset="-78"/>
              </a:rPr>
              <a:t>کشوری،1- </a:t>
            </a:r>
            <a:r>
              <a:rPr lang="fa-IR" sz="2400">
                <a:solidFill>
                  <a:schemeClr val="tx1"/>
                </a:solidFill>
                <a:cs typeface="B Zar" panose="00000400000000000000" pitchFamily="2" charset="-78"/>
              </a:rPr>
              <a:t>صرفه جویی در </a:t>
            </a:r>
            <a:r>
              <a:rPr lang="fa-IR" sz="2400" smtClean="0">
                <a:solidFill>
                  <a:schemeClr val="tx1"/>
                </a:solidFill>
                <a:cs typeface="B Zar" panose="00000400000000000000" pitchFamily="2" charset="-78"/>
              </a:rPr>
              <a:t>هزینه2- </a:t>
            </a:r>
            <a:r>
              <a:rPr lang="fa-IR" sz="2400">
                <a:solidFill>
                  <a:schemeClr val="tx1"/>
                </a:solidFill>
                <a:cs typeface="B Zar" panose="00000400000000000000" pitchFamily="2" charset="-78"/>
              </a:rPr>
              <a:t>توانگر کردن مردم و </a:t>
            </a:r>
            <a:r>
              <a:rPr lang="fa-IR" sz="2400" smtClean="0">
                <a:solidFill>
                  <a:schemeClr val="tx1"/>
                </a:solidFill>
                <a:cs typeface="B Zar" panose="00000400000000000000" pitchFamily="2" charset="-78"/>
              </a:rPr>
              <a:t>3- مدیریت </a:t>
            </a:r>
            <a:r>
              <a:rPr lang="fa-IR" sz="2400">
                <a:solidFill>
                  <a:schemeClr val="tx1"/>
                </a:solidFill>
                <a:cs typeface="B Zar" panose="00000400000000000000" pitchFamily="2" charset="-78"/>
              </a:rPr>
              <a:t>خوب مازاد است. (جای و چای، ص 227)</a:t>
            </a:r>
            <a:endParaRPr lang="en-US" sz="2400">
              <a:solidFill>
                <a:schemeClr val="tx1"/>
              </a:solidFill>
              <a:cs typeface="B Zar" panose="00000400000000000000" pitchFamily="2" charset="-78"/>
            </a:endParaRPr>
          </a:p>
          <a:p>
            <a:pPr algn="just"/>
            <a:endParaRPr lang="en-US" sz="2400">
              <a:solidFill>
                <a:schemeClr val="tx1"/>
              </a:solidFill>
              <a:cs typeface="B Zar" panose="00000400000000000000" pitchFamily="2" charset="-78"/>
            </a:endParaRPr>
          </a:p>
          <a:p>
            <a:endParaRPr lang="fa-IR" sz="2400">
              <a:solidFill>
                <a:schemeClr val="tx1"/>
              </a:solidFill>
              <a:cs typeface="B Zar" panose="00000400000000000000" pitchFamily="2" charset="-78"/>
            </a:endParaRPr>
          </a:p>
        </p:txBody>
      </p:sp>
    </p:spTree>
    <p:extLst>
      <p:ext uri="{BB962C8B-B14F-4D97-AF65-F5344CB8AC3E}">
        <p14:creationId xmlns:p14="http://schemas.microsoft.com/office/powerpoint/2010/main" val="386918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smtClean="0">
                <a:solidFill>
                  <a:schemeClr val="tx1"/>
                </a:solidFill>
                <a:cs typeface="B Zar" panose="00000400000000000000" pitchFamily="2" charset="-78"/>
              </a:rPr>
              <a:t>تعریف بهره وری</a:t>
            </a:r>
            <a:endParaRPr lang="fa-IR" sz="4000">
              <a:solidFill>
                <a:schemeClr val="tx1"/>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z="2400">
                <a:solidFill>
                  <a:schemeClr val="tx1"/>
                </a:solidFill>
                <a:cs typeface="B Zar" panose="00000400000000000000" pitchFamily="2" charset="-78"/>
              </a:rPr>
              <a:t>بهره وری مقیاس میانگین اثربخشی تولید می باشد. بهره وری می تواند به صورت نسبت برون داد به درون داد در نظر آورده </a:t>
            </a:r>
            <a:r>
              <a:rPr lang="fa-IR" sz="2400" smtClean="0">
                <a:solidFill>
                  <a:schemeClr val="tx1"/>
                </a:solidFill>
                <a:cs typeface="B Zar" panose="00000400000000000000" pitchFamily="2" charset="-78"/>
              </a:rPr>
              <a:t>شود </a:t>
            </a:r>
            <a:r>
              <a:rPr lang="fa-IR" sz="2400">
                <a:solidFill>
                  <a:schemeClr val="tx1"/>
                </a:solidFill>
                <a:cs typeface="B Zar" panose="00000400000000000000" pitchFamily="2" charset="-78"/>
              </a:rPr>
              <a:t>که در فرایند های تولید استفاده می شوند یعنی نسبت خروجی به هر واحد ورودی. وقتی همه خروجی ها و ورودی ها در سنجش بهره وری به کار می آیند آنگاه ما با بهره وری کل روبرو </a:t>
            </a:r>
            <a:r>
              <a:rPr lang="fa-IR" sz="2400" smtClean="0">
                <a:solidFill>
                  <a:schemeClr val="tx1"/>
                </a:solidFill>
                <a:cs typeface="B Zar" panose="00000400000000000000" pitchFamily="2" charset="-78"/>
              </a:rPr>
              <a:t>هستیم. </a:t>
            </a:r>
            <a:r>
              <a:rPr lang="fa-IR" sz="2400">
                <a:solidFill>
                  <a:schemeClr val="tx1"/>
                </a:solidFill>
                <a:cs typeface="B Zar" panose="00000400000000000000" pitchFamily="2" charset="-78"/>
              </a:rPr>
              <a:t>(یاداو و کول، 2015)</a:t>
            </a:r>
          </a:p>
        </p:txBody>
      </p:sp>
    </p:spTree>
    <p:extLst>
      <p:ext uri="{BB962C8B-B14F-4D97-AF65-F5344CB8AC3E}">
        <p14:creationId xmlns:p14="http://schemas.microsoft.com/office/powerpoint/2010/main" val="42254905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chemeClr val="tx1"/>
                </a:solidFill>
                <a:cs typeface="B Zar" panose="00000400000000000000" pitchFamily="2" charset="-78"/>
              </a:rPr>
              <a:t>بهره وری در </a:t>
            </a:r>
            <a:r>
              <a:rPr lang="fa-IR" b="1" smtClean="0">
                <a:solidFill>
                  <a:schemeClr val="tx1"/>
                </a:solidFill>
                <a:cs typeface="B Zar" panose="00000400000000000000" pitchFamily="2" charset="-78"/>
              </a:rPr>
              <a:t>دین اسلام</a:t>
            </a:r>
            <a:endParaRPr lang="fa-IR">
              <a:solidFill>
                <a:schemeClr val="tx1"/>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z="2400" smtClean="0">
                <a:cs typeface="B Zar" panose="00000400000000000000" pitchFamily="2" charset="-78"/>
              </a:rPr>
              <a:t>امیرالمومنین(ع) : هر </a:t>
            </a:r>
            <a:r>
              <a:rPr lang="fa-IR" sz="2400">
                <a:cs typeface="B Zar" panose="00000400000000000000" pitchFamily="2" charset="-78"/>
              </a:rPr>
              <a:t>کس به کارهای بی اهمیت مشغول شود. و کارهای مهم را ضایع کرده </a:t>
            </a:r>
            <a:r>
              <a:rPr lang="fa-IR" sz="2400" smtClean="0">
                <a:cs typeface="B Zar" panose="00000400000000000000" pitchFamily="2" charset="-78"/>
              </a:rPr>
              <a:t>است. (محمدی ری شهری، 1384، ج 7، ص 184) </a:t>
            </a:r>
            <a:endParaRPr lang="en-US" sz="2400">
              <a:cs typeface="B Zar" panose="00000400000000000000" pitchFamily="2" charset="-78"/>
            </a:endParaRPr>
          </a:p>
          <a:p>
            <a:endParaRPr lang="fa-IR" sz="2400" smtClean="0">
              <a:cs typeface="B Zar" panose="00000400000000000000" pitchFamily="2" charset="-78"/>
            </a:endParaRPr>
          </a:p>
          <a:p>
            <a:r>
              <a:rPr lang="fa-IR" sz="2400" b="1" smtClean="0">
                <a:cs typeface="B Zar" panose="00000400000000000000" pitchFamily="2" charset="-78"/>
              </a:rPr>
              <a:t>امیرالمومنان (ع)</a:t>
            </a:r>
            <a:r>
              <a:rPr lang="en-US" sz="2400">
                <a:cs typeface="B Zar" panose="00000400000000000000" pitchFamily="2" charset="-78"/>
              </a:rPr>
              <a:t/>
            </a:r>
            <a:br>
              <a:rPr lang="en-US" sz="2400">
                <a:cs typeface="B Zar" panose="00000400000000000000" pitchFamily="2" charset="-78"/>
              </a:rPr>
            </a:br>
            <a:r>
              <a:rPr lang="fa-IR" sz="2400">
                <a:cs typeface="B Zar" panose="00000400000000000000" pitchFamily="2" charset="-78"/>
              </a:rPr>
              <a:t>اقْصِرْ هِمَّتَكَ عَلَى مَا يَلْزَمُكَ وَ لَا تَخُضْ فِيمَا لَا يَعْنِيك</a:t>
            </a:r>
            <a:r>
              <a:rPr lang="en-US" sz="2400">
                <a:cs typeface="B Zar" panose="00000400000000000000" pitchFamily="2" charset="-78"/>
              </a:rPr>
              <a:t/>
            </a:r>
            <a:br>
              <a:rPr lang="en-US" sz="2400">
                <a:cs typeface="B Zar" panose="00000400000000000000" pitchFamily="2" charset="-78"/>
              </a:rPr>
            </a:br>
            <a:r>
              <a:rPr lang="fa-IR" sz="2400">
                <a:cs typeface="B Zar" panose="00000400000000000000" pitchFamily="2" charset="-78"/>
              </a:rPr>
              <a:t>همت خود را صرف چیزهایی کن که به آن نیاز داری و آنچه به کارت نمی آید پی گیری </a:t>
            </a:r>
            <a:r>
              <a:rPr lang="fa-IR" sz="2400" smtClean="0">
                <a:cs typeface="B Zar" panose="00000400000000000000" pitchFamily="2" charset="-78"/>
              </a:rPr>
              <a:t>مکن. (آمدی، ص 477)</a:t>
            </a:r>
            <a:r>
              <a:rPr lang="en-US">
                <a:cs typeface="B Zar" panose="00000400000000000000" pitchFamily="2" charset="-78"/>
              </a:rPr>
              <a:t/>
            </a:r>
            <a:br>
              <a:rPr lang="en-US">
                <a:cs typeface="B Zar" panose="00000400000000000000" pitchFamily="2" charset="-78"/>
              </a:rPr>
            </a:br>
            <a:endParaRPr lang="fa-IR" smtClean="0">
              <a:cs typeface="B Zar" panose="00000400000000000000" pitchFamily="2" charset="-78"/>
            </a:endParaRPr>
          </a:p>
          <a:p>
            <a:endParaRPr lang="en-US"/>
          </a:p>
          <a:p>
            <a:endParaRPr lang="fa-IR"/>
          </a:p>
        </p:txBody>
      </p:sp>
    </p:spTree>
    <p:extLst>
      <p:ext uri="{BB962C8B-B14F-4D97-AF65-F5344CB8AC3E}">
        <p14:creationId xmlns:p14="http://schemas.microsoft.com/office/powerpoint/2010/main" val="2811884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chemeClr val="tx1"/>
                </a:solidFill>
                <a:cs typeface="B Zar" panose="00000400000000000000" pitchFamily="2" charset="-78"/>
              </a:rPr>
              <a:t>بهره وری در دین اسلام</a:t>
            </a:r>
            <a:endParaRPr lang="fa-IR">
              <a:solidFill>
                <a:schemeClr val="tx1"/>
              </a:solidFill>
              <a:cs typeface="B Zar" panose="00000400000000000000" pitchFamily="2" charset="-78"/>
            </a:endParaRPr>
          </a:p>
        </p:txBody>
      </p:sp>
      <p:sp>
        <p:nvSpPr>
          <p:cNvPr id="3" name="Content Placeholder 2"/>
          <p:cNvSpPr>
            <a:spLocks noGrp="1"/>
          </p:cNvSpPr>
          <p:nvPr>
            <p:ph idx="1"/>
          </p:nvPr>
        </p:nvSpPr>
        <p:spPr/>
        <p:txBody>
          <a:bodyPr/>
          <a:lstStyle/>
          <a:p>
            <a:r>
              <a:rPr lang="fa-IR" sz="2000" b="1">
                <a:cs typeface="B Zar" panose="00000400000000000000" pitchFamily="2" charset="-78"/>
              </a:rPr>
              <a:t>امیرالمومنین علی(ع)</a:t>
            </a:r>
            <a:r>
              <a:rPr lang="en-US" sz="2000">
                <a:cs typeface="B Zar" panose="00000400000000000000" pitchFamily="2" charset="-78"/>
              </a:rPr>
              <a:t/>
            </a:r>
            <a:br>
              <a:rPr lang="en-US" sz="2000">
                <a:cs typeface="B Zar" panose="00000400000000000000" pitchFamily="2" charset="-78"/>
              </a:rPr>
            </a:br>
            <a:r>
              <a:rPr lang="fa-IR" sz="2000">
                <a:cs typeface="B Zar" panose="00000400000000000000" pitchFamily="2" charset="-78"/>
              </a:rPr>
              <a:t>كَفَى بِالْمَرْءِ غَفْلَةً أَنْ يَصْرِفَ هِمَّتَهُ فِيمَا لَا يَعْنِيه‏</a:t>
            </a:r>
            <a:r>
              <a:rPr lang="en-US" sz="2000">
                <a:cs typeface="B Zar" panose="00000400000000000000" pitchFamily="2" charset="-78"/>
              </a:rPr>
              <a:t/>
            </a:r>
            <a:br>
              <a:rPr lang="en-US" sz="2000">
                <a:cs typeface="B Zar" panose="00000400000000000000" pitchFamily="2" charset="-78"/>
              </a:rPr>
            </a:br>
            <a:r>
              <a:rPr lang="fa-IR" sz="2000">
                <a:cs typeface="B Zar" panose="00000400000000000000" pitchFamily="2" charset="-78"/>
              </a:rPr>
              <a:t>از غفلت برای آدمی همین بس که همتش را در آنچه به کارش نمی آید ، صرف کند(آمدی، ص 477)</a:t>
            </a:r>
            <a:endParaRPr lang="en-US" sz="2000">
              <a:cs typeface="B Zar" panose="00000400000000000000" pitchFamily="2" charset="-78"/>
            </a:endParaRPr>
          </a:p>
          <a:p>
            <a:endParaRPr lang="fa-IR" sz="2000" smtClean="0">
              <a:cs typeface="B Zar" panose="00000400000000000000" pitchFamily="2" charset="-78"/>
            </a:endParaRPr>
          </a:p>
          <a:p>
            <a:r>
              <a:rPr lang="fa-IR" sz="2000" smtClean="0">
                <a:cs typeface="B Zar" panose="00000400000000000000" pitchFamily="2" charset="-78"/>
              </a:rPr>
              <a:t>در </a:t>
            </a:r>
            <a:r>
              <a:rPr lang="fa-IR" sz="2000">
                <a:cs typeface="B Zar" panose="00000400000000000000" pitchFamily="2" charset="-78"/>
              </a:rPr>
              <a:t>آیه 43 سوره غافر داریم:</a:t>
            </a:r>
          </a:p>
          <a:p>
            <a:r>
              <a:rPr lang="fa-IR" sz="2000">
                <a:cs typeface="B Zar" panose="00000400000000000000" pitchFamily="2" charset="-78"/>
              </a:rPr>
              <a:t>لَا جَرَمَ أَنَّمَا تَدْعُونَنِي إِلَيْهِ لَيْسَ لَهُ دَعْوَةٌ فِي الدُّنْيَا وَلَا فِي الْآخِرَةِ وَأَنَّ مَرَدَّنَا إِلَى اللَّهِ وَأَنَّ الْمُسْرِفِينَ هُمْ أَصْحَابُ النَّارِ</a:t>
            </a:r>
            <a:endParaRPr lang="en-US" sz="2000">
              <a:cs typeface="B Zar" panose="00000400000000000000" pitchFamily="2" charset="-78"/>
            </a:endParaRPr>
          </a:p>
          <a:p>
            <a:r>
              <a:rPr lang="en-US" sz="2000">
                <a:cs typeface="B Zar" panose="00000400000000000000" pitchFamily="2" charset="-78"/>
              </a:rPr>
              <a:t> </a:t>
            </a:r>
            <a:r>
              <a:rPr lang="fa-IR" sz="2000">
                <a:cs typeface="B Zar" panose="00000400000000000000" pitchFamily="2" charset="-78"/>
              </a:rPr>
              <a:t>بی‌شک آنچه شما مرا به سوی او می‌خوانید (از بتها و فراعنه و معبودان باطل) آن هیچ دعوتی (و اثر سودمندی) در دنیا و آخرت ندارد و محققا (بدانید که در قیامت) بازگشت ما به سوی خداست و البته مسرفان (ستمکاران فاسق در آنجا) همه اهل آتش دوزخند</a:t>
            </a:r>
          </a:p>
          <a:p>
            <a:endParaRPr lang="fa-IR"/>
          </a:p>
        </p:txBody>
      </p:sp>
    </p:spTree>
    <p:extLst>
      <p:ext uri="{BB962C8B-B14F-4D97-AF65-F5344CB8AC3E}">
        <p14:creationId xmlns:p14="http://schemas.microsoft.com/office/powerpoint/2010/main" val="3121147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بهره وری در دین مسیحیت</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از دیدگاه قرون وسطایی، بهره وری در زیر آسمان خدا از طریق تمسک به کلیسا و شرایع دینی مسیحیت به دست می آمد و آباء مسیحیت، بهره وری را این گونه می پنداشتند. چیزی که در دوران مدرن جای خود را به بهره گیری از اصول علمی داد. </a:t>
            </a:r>
            <a:endParaRPr lang="fa-IR" smtClean="0">
              <a:cs typeface="B Zar" panose="00000400000000000000" pitchFamily="2" charset="-78"/>
            </a:endParaRPr>
          </a:p>
          <a:p>
            <a:pPr algn="just"/>
            <a:r>
              <a:rPr lang="fa-IR" smtClean="0">
                <a:cs typeface="B Zar" panose="00000400000000000000" pitchFamily="2" charset="-78"/>
              </a:rPr>
              <a:t>از دیدگاه مدرن: ریشه بهره </a:t>
            </a:r>
            <a:r>
              <a:rPr lang="fa-IR">
                <a:cs typeface="B Zar" panose="00000400000000000000" pitchFamily="2" charset="-78"/>
              </a:rPr>
              <a:t>وری </a:t>
            </a:r>
            <a:r>
              <a:rPr lang="fa-IR" smtClean="0">
                <a:cs typeface="B Zar" panose="00000400000000000000" pitchFamily="2" charset="-78"/>
              </a:rPr>
              <a:t>مدرن در راسیونالیسم </a:t>
            </a:r>
            <a:r>
              <a:rPr lang="fa-IR">
                <a:cs typeface="B Zar" panose="00000400000000000000" pitchFamily="2" charset="-78"/>
              </a:rPr>
              <a:t>اقتصادی، می باشد.  استفاده از روش علمی بوده است که بهره وری را بالا برده است. این روش علمی در سرتاسر زندگی انسان مدرن رسوخ یافته است. به خصوص در اواخر قرن نوزدهم. جامعه بوروژا هم به این مساله اعتقاد دارد و سازمان اقتصادی جامعه را به همین روش کنترل می کند</a:t>
            </a:r>
            <a:r>
              <a:rPr lang="fa-IR" smtClean="0">
                <a:cs typeface="B Zar" panose="00000400000000000000" pitchFamily="2" charset="-78"/>
              </a:rPr>
              <a:t>. (کونگلتون، 1991)</a:t>
            </a:r>
          </a:p>
          <a:p>
            <a:pPr algn="just"/>
            <a:r>
              <a:rPr lang="fa-IR">
                <a:cs typeface="B Zar" panose="00000400000000000000" pitchFamily="2" charset="-78"/>
              </a:rPr>
              <a:t>در آیین پروتستان، مفهوم حرفه، نمود عینی اخوت است، به نظر لوتر، این نکته در اصل تقسیم کار که افراد را مجبور می کند برای دیگران کار کنند، مشاهده می شود. (</a:t>
            </a:r>
            <a:r>
              <a:rPr lang="fa-IR" smtClean="0">
                <a:cs typeface="B Zar" panose="00000400000000000000" pitchFamily="2" charset="-78"/>
              </a:rPr>
              <a:t>وبر، 1371،،ص </a:t>
            </a:r>
            <a:r>
              <a:rPr lang="fa-IR">
                <a:cs typeface="B Zar" panose="00000400000000000000" pitchFamily="2" charset="-78"/>
              </a:rPr>
              <a:t>75) بنابراین مشاهده می شود که حرفه می تواند همبستگی و اخوت ایجاد کند و سرمایه اجتماعی را بالا ببرد. </a:t>
            </a:r>
            <a:endParaRPr lang="en-US">
              <a:cs typeface="B Zar" panose="00000400000000000000" pitchFamily="2" charset="-78"/>
            </a:endParaRPr>
          </a:p>
          <a:p>
            <a:pPr algn="just"/>
            <a:endParaRPr lang="en-US"/>
          </a:p>
          <a:p>
            <a:endParaRPr lang="fa-IR"/>
          </a:p>
        </p:txBody>
      </p:sp>
    </p:spTree>
    <p:extLst>
      <p:ext uri="{BB962C8B-B14F-4D97-AF65-F5344CB8AC3E}">
        <p14:creationId xmlns:p14="http://schemas.microsoft.com/office/powerpoint/2010/main" val="3842883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cs typeface="B Zar" panose="00000400000000000000" pitchFamily="2" charset="-78"/>
              </a:rPr>
              <a:t>بهره وری در روان شناسی</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z="2400">
                <a:solidFill>
                  <a:schemeClr val="tx1"/>
                </a:solidFill>
                <a:cs typeface="B Zar" panose="00000400000000000000" pitchFamily="2" charset="-78"/>
              </a:rPr>
              <a:t>بهره وری انسان در گرو پکپارچگی شخصیت و جریان زندگی او خواهد بود و این نیز مرهون پای بندی به بنیادهای اجتماعی است. اصولی که هماهنگ با نظام هستی و فطرت انسانهاست، و این امر تنها در سایه اندیشه خدا محوری قابل شکل گیری است.  (احمد زاده، 1389</a:t>
            </a:r>
            <a:r>
              <a:rPr lang="fa-IR" sz="2400" smtClean="0">
                <a:solidFill>
                  <a:schemeClr val="tx1"/>
                </a:solidFill>
                <a:cs typeface="B Zar" panose="00000400000000000000" pitchFamily="2" charset="-78"/>
              </a:rPr>
              <a:t>)</a:t>
            </a:r>
          </a:p>
        </p:txBody>
      </p:sp>
    </p:spTree>
    <p:extLst>
      <p:ext uri="{BB962C8B-B14F-4D97-AF65-F5344CB8AC3E}">
        <p14:creationId xmlns:p14="http://schemas.microsoft.com/office/powerpoint/2010/main" val="1259513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chemeClr val="tx1"/>
                </a:solidFill>
                <a:cs typeface="B Zar" panose="00000400000000000000" pitchFamily="2" charset="-78"/>
              </a:rPr>
              <a:t>بهره وری در روانشناسی</a:t>
            </a:r>
            <a:endParaRPr lang="fa-IR">
              <a:solidFill>
                <a:schemeClr val="tx1"/>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z="2400">
                <a:solidFill>
                  <a:schemeClr val="tx1"/>
                </a:solidFill>
                <a:cs typeface="B Zar" panose="00000400000000000000" pitchFamily="2" charset="-78"/>
              </a:rPr>
              <a:t>کار بهره ور، ابعاد روان شناختی هم دارند.  ابعاد توانمندسازي روانشناختی را باتوجه به تحققات گذشته بـه ابعـاد زیـر تقسـیم کـرده اند: احساس شایستگی، احساس معنی داري، که مشتمل بر انجام کارهای خود به طور موفقیت آمیز می باشد. افراد با احساس معناداری به تمامیت روانشناختی خود دست می یابند. همچنین باید  از احساس حق انتخاب یاد کرد، که مشتمل بر چگونگی برخورد افراد در موقعیت های مختلف می باشد. آزادی و احساس استقلال اهمیت می یابد. عنصر حساب شده بودن اهمیت ویژه ای دارد.  احساس تاثیر گذاری و توانایی تغییر موقعیت مساله دیگری است که تاثیر گذار بر بهره وری می باشد و فرد بهره ور نیز چنین احساسی دارد</a:t>
            </a:r>
            <a:r>
              <a:rPr lang="fa-IR" sz="2400" smtClean="0">
                <a:solidFill>
                  <a:schemeClr val="tx1"/>
                </a:solidFill>
                <a:cs typeface="B Zar" panose="00000400000000000000" pitchFamily="2" charset="-78"/>
              </a:rPr>
              <a:t>.(حسینی نسب و همکاران، 1389)</a:t>
            </a:r>
            <a:endParaRPr lang="fa-IR" sz="2400">
              <a:solidFill>
                <a:schemeClr val="tx1"/>
              </a:solidFill>
              <a:cs typeface="B Zar" panose="00000400000000000000" pitchFamily="2" charset="-78"/>
            </a:endParaRPr>
          </a:p>
          <a:p>
            <a:endParaRPr lang="fa-IR" sz="2400">
              <a:solidFill>
                <a:schemeClr val="tx1"/>
              </a:solidFill>
              <a:cs typeface="B Zar" panose="00000400000000000000" pitchFamily="2" charset="-78"/>
            </a:endParaRPr>
          </a:p>
        </p:txBody>
      </p:sp>
    </p:spTree>
    <p:extLst>
      <p:ext uri="{BB962C8B-B14F-4D97-AF65-F5344CB8AC3E}">
        <p14:creationId xmlns:p14="http://schemas.microsoft.com/office/powerpoint/2010/main" val="40856138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chemeClr val="tx1"/>
                </a:solidFill>
                <a:cs typeface="B Zar" panose="00000400000000000000" pitchFamily="2" charset="-78"/>
              </a:rPr>
              <a:t>روانشناسی و بهره وری:شادی</a:t>
            </a:r>
            <a:endParaRPr lang="fa-IR">
              <a:solidFill>
                <a:schemeClr val="tx1"/>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chemeClr val="tx1"/>
                </a:solidFill>
              </a:rPr>
              <a:t>. </a:t>
            </a:r>
            <a:r>
              <a:rPr lang="fa-IR" sz="2400">
                <a:solidFill>
                  <a:schemeClr val="tx1"/>
                </a:solidFill>
                <a:cs typeface="B Zar" panose="00000400000000000000" pitchFamily="2" charset="-78"/>
              </a:rPr>
              <a:t>بر اساس مطالعات صورت گرفته رابطه مستقیمی میان شادی و بهره وری در سازمان ها برقرار است و با افزایش شادی کارکنان بهره وری آنها نیز افزایش می یابد. لذا آموزش شادی در سازمانها مفید و سازنده بوده و دارای مزایای زیادی می باشد. (درویشی و همکاران، 1395)</a:t>
            </a:r>
            <a:endParaRPr lang="en-US" sz="2400">
              <a:solidFill>
                <a:schemeClr val="tx1"/>
              </a:solidFill>
              <a:cs typeface="B Zar" panose="00000400000000000000" pitchFamily="2" charset="-78"/>
            </a:endParaRPr>
          </a:p>
          <a:p>
            <a:endParaRPr lang="fa-IR">
              <a:solidFill>
                <a:schemeClr val="tx1"/>
              </a:solidFill>
            </a:endParaRPr>
          </a:p>
        </p:txBody>
      </p:sp>
    </p:spTree>
    <p:extLst>
      <p:ext uri="{BB962C8B-B14F-4D97-AF65-F5344CB8AC3E}">
        <p14:creationId xmlns:p14="http://schemas.microsoft.com/office/powerpoint/2010/main" val="748123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chemeClr val="tx1"/>
                </a:solidFill>
                <a:cs typeface="B Zar" panose="00000400000000000000" pitchFamily="2" charset="-78"/>
              </a:rPr>
              <a:t>بهره وری در ادبیات: حافظ</a:t>
            </a:r>
            <a:endParaRPr lang="fa-IR">
              <a:solidFill>
                <a:schemeClr val="tx1"/>
              </a:solidFill>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fa-IR" sz="2400" b="1" smtClean="0">
                <a:cs typeface="B Zar" panose="00000400000000000000" pitchFamily="2" charset="-78"/>
              </a:rPr>
              <a:t>مدیریت سخن: </a:t>
            </a:r>
          </a:p>
          <a:p>
            <a:r>
              <a:rPr lang="fa-IR" sz="2400" smtClean="0">
                <a:cs typeface="B Zar" panose="00000400000000000000" pitchFamily="2" charset="-78"/>
              </a:rPr>
              <a:t>مرا </a:t>
            </a:r>
            <a:r>
              <a:rPr lang="fa-IR" sz="2400">
                <a:cs typeface="B Zar" panose="00000400000000000000" pitchFamily="2" charset="-78"/>
              </a:rPr>
              <a:t>تا عشق تعلیم سخن </a:t>
            </a:r>
            <a:r>
              <a:rPr lang="fa-IR" sz="2400" smtClean="0">
                <a:cs typeface="B Zar" panose="00000400000000000000" pitchFamily="2" charset="-78"/>
              </a:rPr>
              <a:t>کرد 		حدیثم </a:t>
            </a:r>
            <a:r>
              <a:rPr lang="fa-IR" sz="2400">
                <a:cs typeface="B Zar" panose="00000400000000000000" pitchFamily="2" charset="-78"/>
              </a:rPr>
              <a:t>نکته هر محفلی </a:t>
            </a:r>
            <a:r>
              <a:rPr lang="fa-IR" sz="2400" smtClean="0">
                <a:cs typeface="B Zar" panose="00000400000000000000" pitchFamily="2" charset="-78"/>
              </a:rPr>
              <a:t>بود. (حافظ، 1394، ص 222)</a:t>
            </a:r>
          </a:p>
          <a:p>
            <a:r>
              <a:rPr lang="fa-IR" sz="2400" b="1" smtClean="0">
                <a:cs typeface="B Zar" panose="00000400000000000000" pitchFamily="2" charset="-78"/>
              </a:rPr>
              <a:t>عاقبت اندیشی:</a:t>
            </a:r>
          </a:p>
          <a:p>
            <a:r>
              <a:rPr lang="fa-IR" sz="2400" smtClean="0">
                <a:cs typeface="B Zar" panose="00000400000000000000" pitchFamily="2" charset="-78"/>
              </a:rPr>
              <a:t> ساقیا </a:t>
            </a:r>
            <a:r>
              <a:rPr lang="fa-IR" sz="2400">
                <a:cs typeface="B Zar" panose="00000400000000000000" pitchFamily="2" charset="-78"/>
              </a:rPr>
              <a:t>عشرت امروز به فردا </a:t>
            </a:r>
            <a:r>
              <a:rPr lang="fa-IR" sz="2400" smtClean="0">
                <a:cs typeface="B Zar" panose="00000400000000000000" pitchFamily="2" charset="-78"/>
              </a:rPr>
              <a:t>مفکن	  یا </a:t>
            </a:r>
            <a:r>
              <a:rPr lang="fa-IR" sz="2400">
                <a:cs typeface="B Zar" panose="00000400000000000000" pitchFamily="2" charset="-78"/>
              </a:rPr>
              <a:t>ز دیوان قضا خط امانی به من </a:t>
            </a:r>
            <a:r>
              <a:rPr lang="fa-IR" sz="2400" smtClean="0">
                <a:cs typeface="B Zar" panose="00000400000000000000" pitchFamily="2" charset="-78"/>
              </a:rPr>
              <a:t>آر(حافظ، 1394، ص 254)</a:t>
            </a:r>
          </a:p>
          <a:p>
            <a:r>
              <a:rPr lang="fa-IR" sz="2400" b="1" smtClean="0">
                <a:cs typeface="B Zar" panose="00000400000000000000" pitchFamily="2" charset="-78"/>
              </a:rPr>
              <a:t>سخاوتمندی در سازمان و توزیع مناسب منابع</a:t>
            </a:r>
            <a:r>
              <a:rPr lang="fa-IR" sz="2400" smtClean="0">
                <a:cs typeface="B Zar" panose="00000400000000000000" pitchFamily="2" charset="-78"/>
              </a:rPr>
              <a:t>:</a:t>
            </a:r>
          </a:p>
          <a:p>
            <a:r>
              <a:rPr lang="fa-IR" sz="2400" smtClean="0">
                <a:cs typeface="B Zar" panose="00000400000000000000" pitchFamily="2" charset="-78"/>
              </a:rPr>
              <a:t> چه </a:t>
            </a:r>
            <a:r>
              <a:rPr lang="fa-IR" sz="2400">
                <a:cs typeface="B Zar" panose="00000400000000000000" pitchFamily="2" charset="-78"/>
              </a:rPr>
              <a:t>دوزخی چه بهشتی چه آدمی چه </a:t>
            </a:r>
            <a:r>
              <a:rPr lang="fa-IR" sz="2400" smtClean="0">
                <a:cs typeface="B Zar" panose="00000400000000000000" pitchFamily="2" charset="-78"/>
              </a:rPr>
              <a:t>پری	 به </a:t>
            </a:r>
            <a:r>
              <a:rPr lang="fa-IR" sz="2400">
                <a:cs typeface="B Zar" panose="00000400000000000000" pitchFamily="2" charset="-78"/>
              </a:rPr>
              <a:t>مذهب همه کفر طریقت است </a:t>
            </a:r>
            <a:r>
              <a:rPr lang="fa-IR" sz="2400" smtClean="0">
                <a:cs typeface="B Zar" panose="00000400000000000000" pitchFamily="2" charset="-78"/>
              </a:rPr>
              <a:t>امساک(حافظ، 1394، 305)</a:t>
            </a:r>
          </a:p>
          <a:p>
            <a:r>
              <a:rPr lang="fa-IR" sz="2400" b="1" smtClean="0">
                <a:cs typeface="B Zar" panose="00000400000000000000" pitchFamily="2" charset="-78"/>
              </a:rPr>
              <a:t>مدیریت سخن:</a:t>
            </a:r>
          </a:p>
          <a:p>
            <a:r>
              <a:rPr lang="fa-IR" sz="2400" smtClean="0">
                <a:cs typeface="B Zar" panose="00000400000000000000" pitchFamily="2" charset="-78"/>
              </a:rPr>
              <a:t> گناه </a:t>
            </a:r>
            <a:r>
              <a:rPr lang="fa-IR" sz="2400">
                <a:cs typeface="B Zar" panose="00000400000000000000" pitchFamily="2" charset="-78"/>
              </a:rPr>
              <a:t>اگر چه نبود اختیار ما </a:t>
            </a:r>
            <a:r>
              <a:rPr lang="fa-IR" sz="2400" smtClean="0">
                <a:cs typeface="B Zar" panose="00000400000000000000" pitchFamily="2" charset="-78"/>
              </a:rPr>
              <a:t>حافظ	 تو </a:t>
            </a:r>
            <a:r>
              <a:rPr lang="fa-IR" sz="2400">
                <a:cs typeface="B Zar" panose="00000400000000000000" pitchFamily="2" charset="-78"/>
              </a:rPr>
              <a:t>در طریق ادب باش گو گناه من </a:t>
            </a:r>
            <a:r>
              <a:rPr lang="fa-IR" sz="2400" smtClean="0">
                <a:cs typeface="B Zar" panose="00000400000000000000" pitchFamily="2" charset="-78"/>
              </a:rPr>
              <a:t>است(حافظ، 1394، ص 59)</a:t>
            </a:r>
          </a:p>
          <a:p>
            <a:endParaRPr lang="fa-IR"/>
          </a:p>
          <a:p>
            <a:pPr lvl="4"/>
            <a:endParaRPr lang="fa-IR" sz="1800">
              <a:cs typeface="B Zar" panose="00000400000000000000" pitchFamily="2" charset="-78"/>
            </a:endParaRPr>
          </a:p>
          <a:p>
            <a:pPr algn="ctr"/>
            <a:endParaRPr lang="fa-IR">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1768393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chemeClr val="tx1"/>
                </a:solidFill>
                <a:cs typeface="B Zar" panose="00000400000000000000" pitchFamily="2" charset="-78"/>
              </a:rPr>
              <a:t>بهره وری در ادبیات: سعدی</a:t>
            </a:r>
            <a:endParaRPr lang="fa-IR">
              <a:solidFill>
                <a:schemeClr val="tx1"/>
              </a:solidFill>
              <a:cs typeface="B Zar" panose="00000400000000000000" pitchFamily="2" charset="-78"/>
            </a:endParaRPr>
          </a:p>
        </p:txBody>
      </p:sp>
      <p:sp>
        <p:nvSpPr>
          <p:cNvPr id="3" name="Content Placeholder 2"/>
          <p:cNvSpPr>
            <a:spLocks noGrp="1"/>
          </p:cNvSpPr>
          <p:nvPr>
            <p:ph idx="1"/>
          </p:nvPr>
        </p:nvSpPr>
        <p:spPr/>
        <p:txBody>
          <a:bodyPr/>
          <a:lstStyle/>
          <a:p>
            <a:r>
              <a:rPr lang="fa-IR" sz="2400" smtClean="0">
                <a:cs typeface="B Zar" panose="00000400000000000000" pitchFamily="2" charset="-78"/>
              </a:rPr>
              <a:t>در باب قناعت و عدم اسراف و صرفه جویی:</a:t>
            </a:r>
          </a:p>
          <a:p>
            <a:r>
              <a:rPr lang="fa-IR" sz="2400" smtClean="0">
                <a:cs typeface="B Zar" panose="00000400000000000000" pitchFamily="2" charset="-78"/>
              </a:rPr>
              <a:t>چو </a:t>
            </a:r>
            <a:r>
              <a:rPr lang="fa-IR" sz="2400">
                <a:cs typeface="B Zar" panose="00000400000000000000" pitchFamily="2" charset="-78"/>
              </a:rPr>
              <a:t>دخلت نیست خرج آهسته تر </a:t>
            </a:r>
            <a:r>
              <a:rPr lang="fa-IR" sz="2400" smtClean="0">
                <a:cs typeface="B Zar" panose="00000400000000000000" pitchFamily="2" charset="-78"/>
              </a:rPr>
              <a:t>کن	 	که </a:t>
            </a:r>
            <a:r>
              <a:rPr lang="fa-IR" sz="2400">
                <a:cs typeface="B Zar" panose="00000400000000000000" pitchFamily="2" charset="-78"/>
              </a:rPr>
              <a:t>می گویند ملاحان سرودي</a:t>
            </a:r>
            <a:br>
              <a:rPr lang="fa-IR" sz="2400">
                <a:cs typeface="B Zar" panose="00000400000000000000" pitchFamily="2" charset="-78"/>
              </a:rPr>
            </a:br>
            <a:r>
              <a:rPr lang="fa-IR" sz="2400">
                <a:cs typeface="B Zar" panose="00000400000000000000" pitchFamily="2" charset="-78"/>
              </a:rPr>
              <a:t>اگر باران به کوهستان نبارد </a:t>
            </a:r>
            <a:r>
              <a:rPr lang="fa-IR" sz="2400" smtClean="0">
                <a:cs typeface="B Zar" panose="00000400000000000000" pitchFamily="2" charset="-78"/>
              </a:rPr>
              <a:t>	به </a:t>
            </a:r>
            <a:r>
              <a:rPr lang="fa-IR" sz="2400">
                <a:cs typeface="B Zar" panose="00000400000000000000" pitchFamily="2" charset="-78"/>
              </a:rPr>
              <a:t>سـالی خشـک گردد دجـله </a:t>
            </a:r>
            <a:r>
              <a:rPr lang="fa-IR" sz="2400" smtClean="0">
                <a:cs typeface="B Zar" panose="00000400000000000000" pitchFamily="2" charset="-78"/>
              </a:rPr>
              <a:t>رودي(سعدی، 1381ٌٌٌٌص 156</a:t>
            </a:r>
            <a:r>
              <a:rPr lang="fa-IR" smtClean="0">
                <a:cs typeface="B Zar" panose="00000400000000000000" pitchFamily="2" charset="-78"/>
              </a:rPr>
              <a:t>)</a:t>
            </a:r>
          </a:p>
          <a:p>
            <a:r>
              <a:rPr lang="fa-IR" sz="2000" smtClean="0">
                <a:cs typeface="B Zar" panose="00000400000000000000" pitchFamily="2" charset="-78"/>
              </a:rPr>
              <a:t>حسن رابطه و ایجاد تعهد: «ملوك </a:t>
            </a:r>
            <a:r>
              <a:rPr lang="fa-IR" sz="2000">
                <a:cs typeface="B Zar" panose="00000400000000000000" pitchFamily="2" charset="-78"/>
              </a:rPr>
              <a:t>از بهر پاس رعیتند، نه رعیت از بهر طاعت ملوك  </a:t>
            </a:r>
            <a:r>
              <a:rPr lang="fa-IR" sz="2000" smtClean="0">
                <a:cs typeface="B Zar" panose="00000400000000000000" pitchFamily="2" charset="-78"/>
              </a:rPr>
              <a:t>(سعدی، 1381، ص 80)</a:t>
            </a:r>
          </a:p>
          <a:p>
            <a:r>
              <a:rPr lang="fa-IR"/>
              <a:t/>
            </a:r>
            <a:br>
              <a:rPr lang="fa-IR"/>
            </a:br>
            <a:endParaRPr lang="fa-IR" smtClean="0">
              <a:cs typeface="B Zar" panose="00000400000000000000" pitchFamily="2" charset="-78"/>
            </a:endParaRPr>
          </a:p>
          <a:p>
            <a:pPr algn="ctr"/>
            <a:endParaRPr lang="fa-IR"/>
          </a:p>
        </p:txBody>
      </p:sp>
    </p:spTree>
    <p:extLst>
      <p:ext uri="{BB962C8B-B14F-4D97-AF65-F5344CB8AC3E}">
        <p14:creationId xmlns:p14="http://schemas.microsoft.com/office/powerpoint/2010/main" val="4235127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chemeClr val="tx1"/>
                </a:solidFill>
                <a:cs typeface="B Zar" panose="00000400000000000000" pitchFamily="2" charset="-78"/>
              </a:rPr>
              <a:t>گ</a:t>
            </a:r>
            <a:r>
              <a:rPr lang="fa-IR" smtClean="0">
                <a:solidFill>
                  <a:schemeClr val="tx1"/>
                </a:solidFill>
                <a:cs typeface="B Zar" panose="00000400000000000000" pitchFamily="2" charset="-78"/>
              </a:rPr>
              <a:t>زیده منابع</a:t>
            </a:r>
            <a:endParaRPr lang="fa-IR">
              <a:solidFill>
                <a:schemeClr val="tx1"/>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z="2000">
                <a:solidFill>
                  <a:schemeClr val="tx1">
                    <a:lumMod val="95000"/>
                    <a:lumOff val="5000"/>
                  </a:schemeClr>
                </a:solidFill>
                <a:cs typeface="B Zar" panose="00000400000000000000" pitchFamily="2" charset="-78"/>
              </a:rPr>
              <a:t>قرآن کریم.(بی تا) ترجمه الهی قمشه ای. نشر اسوه. </a:t>
            </a:r>
            <a:endParaRPr lang="en-US" sz="2000">
              <a:solidFill>
                <a:schemeClr val="tx1">
                  <a:lumMod val="95000"/>
                  <a:lumOff val="5000"/>
                </a:schemeClr>
              </a:solidFill>
              <a:cs typeface="B Zar" panose="00000400000000000000" pitchFamily="2" charset="-78"/>
            </a:endParaRPr>
          </a:p>
          <a:p>
            <a:r>
              <a:rPr lang="fa-IR" sz="2000">
                <a:solidFill>
                  <a:schemeClr val="tx1">
                    <a:lumMod val="95000"/>
                    <a:lumOff val="5000"/>
                  </a:schemeClr>
                </a:solidFill>
                <a:cs typeface="B Zar" panose="00000400000000000000" pitchFamily="2" charset="-78"/>
                <a:hlinkClick r:id="rId2" tooltip="آمدی، عبدالواحد بن محمد"/>
              </a:rPr>
              <a:t>آمدی، عبدالواحد بن محمد</a:t>
            </a:r>
            <a:r>
              <a:rPr lang="fa-IR" sz="2000">
                <a:solidFill>
                  <a:schemeClr val="tx1">
                    <a:lumMod val="95000"/>
                    <a:lumOff val="5000"/>
                  </a:schemeClr>
                </a:solidFill>
                <a:cs typeface="B Zar" panose="00000400000000000000" pitchFamily="2" charset="-78"/>
              </a:rPr>
              <a:t>(1381) تصنیف غررالحکم و دررالکلم. مصطفی درایتی(محققق). مکتب الإعلام الإسلامي، مرکز النشر</a:t>
            </a:r>
            <a:endParaRPr lang="en-US" sz="2000">
              <a:solidFill>
                <a:schemeClr val="tx1">
                  <a:lumMod val="95000"/>
                  <a:lumOff val="5000"/>
                </a:schemeClr>
              </a:solidFill>
              <a:cs typeface="B Zar" panose="00000400000000000000" pitchFamily="2" charset="-78"/>
            </a:endParaRPr>
          </a:p>
          <a:p>
            <a:r>
              <a:rPr lang="fa-IR" sz="2000">
                <a:solidFill>
                  <a:schemeClr val="tx1">
                    <a:lumMod val="95000"/>
                    <a:lumOff val="5000"/>
                  </a:schemeClr>
                </a:solidFill>
                <a:cs typeface="B Zar" panose="00000400000000000000" pitchFamily="2" charset="-78"/>
              </a:rPr>
              <a:t>احمد زاده، مصطفی. (1389).. سوره عصر منشور بهره وری قرآن کریم. پژوهش های قرآنی. دوره 16. </a:t>
            </a:r>
            <a:endParaRPr lang="en-US" sz="2000">
              <a:solidFill>
                <a:schemeClr val="tx1">
                  <a:lumMod val="95000"/>
                  <a:lumOff val="5000"/>
                </a:schemeClr>
              </a:solidFill>
              <a:cs typeface="B Zar" panose="00000400000000000000" pitchFamily="2" charset="-78"/>
            </a:endParaRPr>
          </a:p>
          <a:p>
            <a:r>
              <a:rPr lang="fa-IR" sz="2000" smtClean="0">
                <a:solidFill>
                  <a:schemeClr val="tx1">
                    <a:lumMod val="95000"/>
                    <a:lumOff val="5000"/>
                  </a:schemeClr>
                </a:solidFill>
                <a:cs typeface="B Zar" panose="00000400000000000000" pitchFamily="2" charset="-78"/>
              </a:rPr>
              <a:t>اورلیوس، </a:t>
            </a:r>
            <a:r>
              <a:rPr lang="fa-IR" sz="2000">
                <a:solidFill>
                  <a:schemeClr val="tx1">
                    <a:lumMod val="95000"/>
                    <a:lumOff val="5000"/>
                  </a:schemeClr>
                </a:solidFill>
                <a:cs typeface="B Zar" panose="00000400000000000000" pitchFamily="2" charset="-78"/>
              </a:rPr>
              <a:t>مارکوس. تاملات (1386). ترجمه مهدی باقی  و شیرین مختاریان. نشر نی . </a:t>
            </a:r>
            <a:endParaRPr lang="en-US" sz="2000">
              <a:solidFill>
                <a:schemeClr val="tx1">
                  <a:lumMod val="95000"/>
                  <a:lumOff val="5000"/>
                </a:schemeClr>
              </a:solidFill>
              <a:cs typeface="B Zar" panose="00000400000000000000" pitchFamily="2" charset="-78"/>
            </a:endParaRPr>
          </a:p>
          <a:p>
            <a:r>
              <a:rPr lang="fa-IR" sz="2000">
                <a:solidFill>
                  <a:schemeClr val="tx1">
                    <a:lumMod val="95000"/>
                    <a:lumOff val="5000"/>
                  </a:schemeClr>
                </a:solidFill>
                <a:cs typeface="B Zar" panose="00000400000000000000" pitchFamily="2" charset="-78"/>
              </a:rPr>
              <a:t>ارسطاطالیس. (1381). اخلاق نیکوماخس. ترجمه ابوالقاسم پورحسینی. انتشارات دانشگاه تهران.</a:t>
            </a:r>
            <a:endParaRPr lang="en-US" sz="2000">
              <a:solidFill>
                <a:schemeClr val="tx1">
                  <a:lumMod val="95000"/>
                  <a:lumOff val="5000"/>
                </a:schemeClr>
              </a:solidFill>
              <a:cs typeface="B Zar" panose="00000400000000000000" pitchFamily="2" charset="-78"/>
            </a:endParaRPr>
          </a:p>
          <a:p>
            <a:r>
              <a:rPr lang="fa-IR" sz="2000">
                <a:solidFill>
                  <a:schemeClr val="tx1">
                    <a:lumMod val="95000"/>
                    <a:lumOff val="5000"/>
                  </a:schemeClr>
                </a:solidFill>
                <a:cs typeface="B Zar" panose="00000400000000000000" pitchFamily="2" charset="-78"/>
              </a:rPr>
              <a:t>جای، چو. چایف وینبرگ.(1386) تاریخ فلسفه چین. ترجمه عسگری پاشایی. نشر نگاه معاصر. </a:t>
            </a:r>
            <a:endParaRPr lang="en-US" sz="2000">
              <a:solidFill>
                <a:schemeClr val="tx1">
                  <a:lumMod val="95000"/>
                  <a:lumOff val="5000"/>
                </a:schemeClr>
              </a:solidFill>
              <a:cs typeface="B Zar" panose="00000400000000000000" pitchFamily="2" charset="-78"/>
            </a:endParaRPr>
          </a:p>
          <a:p>
            <a:r>
              <a:rPr lang="fa-IR" sz="2000">
                <a:solidFill>
                  <a:schemeClr val="tx1">
                    <a:lumMod val="95000"/>
                    <a:lumOff val="5000"/>
                  </a:schemeClr>
                </a:solidFill>
                <a:cs typeface="B Zar" panose="00000400000000000000" pitchFamily="2" charset="-78"/>
              </a:rPr>
              <a:t>حافظ، شمس الدین محمد.(1394) دیوان. نشر صدای معاصر. </a:t>
            </a:r>
            <a:endParaRPr lang="en-US" sz="2000">
              <a:solidFill>
                <a:schemeClr val="tx1">
                  <a:lumMod val="95000"/>
                  <a:lumOff val="5000"/>
                </a:schemeClr>
              </a:solidFill>
              <a:cs typeface="B Zar" panose="00000400000000000000" pitchFamily="2" charset="-78"/>
            </a:endParaRPr>
          </a:p>
          <a:p>
            <a:r>
              <a:rPr lang="fa-IR" sz="2000">
                <a:solidFill>
                  <a:schemeClr val="tx1">
                    <a:lumMod val="95000"/>
                    <a:lumOff val="5000"/>
                  </a:schemeClr>
                </a:solidFill>
                <a:cs typeface="B Zar" panose="00000400000000000000" pitchFamily="2" charset="-78"/>
              </a:rPr>
              <a:t>دورکیم، امیل(1381). درباره تقسیم کار اجتماعی. ترجمه باقر پرهام. نشر مرکز. </a:t>
            </a:r>
            <a:endParaRPr lang="en-US" sz="2000">
              <a:solidFill>
                <a:schemeClr val="tx1">
                  <a:lumMod val="95000"/>
                  <a:lumOff val="5000"/>
                </a:schemeClr>
              </a:solidFill>
              <a:cs typeface="B Zar" panose="00000400000000000000" pitchFamily="2" charset="-78"/>
            </a:endParaRPr>
          </a:p>
        </p:txBody>
      </p:sp>
    </p:spTree>
    <p:extLst>
      <p:ext uri="{BB962C8B-B14F-4D97-AF65-F5344CB8AC3E}">
        <p14:creationId xmlns:p14="http://schemas.microsoft.com/office/powerpoint/2010/main" val="19476596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chemeClr val="tx1"/>
                </a:solidFill>
              </a:rPr>
              <a:t>گزیده منابع:</a:t>
            </a:r>
            <a:endParaRPr lang="fa-IR">
              <a:solidFill>
                <a:schemeClr val="tx1"/>
              </a:solidFill>
            </a:endParaRPr>
          </a:p>
        </p:txBody>
      </p:sp>
      <p:sp>
        <p:nvSpPr>
          <p:cNvPr id="4" name="Content Placeholder 2"/>
          <p:cNvSpPr>
            <a:spLocks noGrp="1"/>
          </p:cNvSpPr>
          <p:nvPr>
            <p:ph idx="1"/>
          </p:nvPr>
        </p:nvSpPr>
        <p:spPr/>
        <p:txBody>
          <a:bodyPr>
            <a:noAutofit/>
          </a:bodyPr>
          <a:lstStyle/>
          <a:p>
            <a:r>
              <a:rPr lang="fa-IR">
                <a:cs typeface="B Zar" panose="00000400000000000000" pitchFamily="2" charset="-78"/>
              </a:rPr>
              <a:t>دهقان، علی. (1397). عوامل مؤثر بر بهره وري در گلستان سعدي و جایگاه آن در مدیریت. مدیریت بهره وری سال دوازدهم. شماره چهل و پنجم.</a:t>
            </a:r>
            <a:endParaRPr lang="en-US">
              <a:cs typeface="B Zar" panose="00000400000000000000" pitchFamily="2" charset="-78"/>
            </a:endParaRPr>
          </a:p>
          <a:p>
            <a:r>
              <a:rPr lang="fa-IR">
                <a:cs typeface="B Zar" panose="00000400000000000000" pitchFamily="2" charset="-78"/>
              </a:rPr>
              <a:t>درویشی الهیار. حسین زاده، نعمت. قاسمی پریسا.  محمدیان روشن جمال ابراهیم. (1395) بررسی تاثیر فرهنگ ملی بر شادی و شادکامی در سازمان(شهرداری) با رویکرد اثربخشی بهره وری انگیزش. دومین کنفرانس سالانه پژوهش های معماری شهرسازی  و مدیریت شهری</a:t>
            </a:r>
            <a:endParaRPr lang="en-US">
              <a:cs typeface="B Zar" panose="00000400000000000000" pitchFamily="2" charset="-78"/>
            </a:endParaRPr>
          </a:p>
          <a:p>
            <a:r>
              <a:rPr lang="fa-IR">
                <a:cs typeface="B Zar" panose="00000400000000000000" pitchFamily="2" charset="-78"/>
              </a:rPr>
              <a:t>سعدی. مشرف الدین مصلح بن عبدالله. (1381). گلستان. تصحیح غلامحسین یوسفی. نشر خوارزمی</a:t>
            </a:r>
            <a:endParaRPr lang="en-US">
              <a:cs typeface="B Zar" panose="00000400000000000000" pitchFamily="2" charset="-78"/>
            </a:endParaRPr>
          </a:p>
          <a:p>
            <a:r>
              <a:rPr lang="fa-IR">
                <a:cs typeface="B Zar" panose="00000400000000000000" pitchFamily="2" charset="-78"/>
              </a:rPr>
              <a:t>کاستلز، امانونل.(1385) </a:t>
            </a:r>
            <a:r>
              <a:rPr lang="fa-IR">
                <a:cs typeface="B Zar" panose="00000400000000000000" pitchFamily="2" charset="-78"/>
                <a:hlinkClick r:id="rId2" tooltip="عصر اطلاعات: اقتصاد، جامعه و فرهنگ: ظهور جامعه شبکه‌ای (جلد 1)"/>
              </a:rPr>
              <a:t>عصر اطلاعات: اقتصاد، جامعه و فرهنگ: ظهور جامعه شبکه‌ای (جلد 1)</a:t>
            </a:r>
            <a:r>
              <a:rPr lang="fa-IR">
                <a:cs typeface="B Zar" panose="00000400000000000000" pitchFamily="2" charset="-78"/>
              </a:rPr>
              <a:t>. ترجمه علی پایا، نشر طرح نو</a:t>
            </a:r>
            <a:endParaRPr lang="en-US">
              <a:cs typeface="B Zar" panose="00000400000000000000" pitchFamily="2" charset="-78"/>
            </a:endParaRPr>
          </a:p>
          <a:p>
            <a:r>
              <a:rPr lang="fa-IR">
                <a:cs typeface="B Zar" panose="00000400000000000000" pitchFamily="2" charset="-78"/>
              </a:rPr>
              <a:t>گیدنز، آنتونی. (1385) تجدد و تشخص. جامعه و هویت شخصی در عصر جدید. ترجمه ناصر  موفقیان. نشر نی.</a:t>
            </a:r>
            <a:endParaRPr lang="en-US">
              <a:cs typeface="B Zar" panose="00000400000000000000" pitchFamily="2" charset="-78"/>
            </a:endParaRPr>
          </a:p>
          <a:p>
            <a:r>
              <a:rPr lang="fa-IR">
                <a:cs typeface="B Zar" panose="00000400000000000000" pitchFamily="2" charset="-78"/>
              </a:rPr>
              <a:t>محمدی ری شهری، محمد.(1384). میزان الحکمه، دارالحدیث. </a:t>
            </a:r>
            <a:endParaRPr lang="en-US">
              <a:cs typeface="B Zar" panose="00000400000000000000" pitchFamily="2" charset="-78"/>
            </a:endParaRPr>
          </a:p>
          <a:p>
            <a:r>
              <a:rPr lang="fa-IR">
                <a:cs typeface="B Zar" panose="00000400000000000000" pitchFamily="2" charset="-78"/>
              </a:rPr>
              <a:t>نیچه، فریدریش ویلهلم ، (1387). حکمت شادان. ترجمه سعید کامران، جمال آل احمد ، حامد فولادوند.  نشر جامی</a:t>
            </a:r>
            <a:endParaRPr lang="en-US">
              <a:cs typeface="B Zar" panose="00000400000000000000" pitchFamily="2" charset="-78"/>
            </a:endParaRPr>
          </a:p>
          <a:p>
            <a:r>
              <a:rPr lang="fa-IR">
                <a:cs typeface="B Zar" panose="00000400000000000000" pitchFamily="2" charset="-78"/>
              </a:rPr>
              <a:t>وبر، ماکس.(1371) اخلاق پروتستان و روح سرمایه داری. ترجمه عبدالمعبود انصاری. نشر سمت.</a:t>
            </a:r>
            <a:endParaRPr lang="en-US">
              <a:cs typeface="B Zar" panose="00000400000000000000" pitchFamily="2" charset="-78"/>
            </a:endParaRPr>
          </a:p>
          <a:p>
            <a:pPr rtl="0"/>
            <a:r>
              <a:rPr lang="en-US" sz="1300"/>
              <a:t> </a:t>
            </a:r>
          </a:p>
          <a:p>
            <a:endParaRPr lang="fa-IR" sz="1300"/>
          </a:p>
          <a:p>
            <a:endParaRPr lang="fa-IR" sz="1300"/>
          </a:p>
        </p:txBody>
      </p:sp>
    </p:spTree>
    <p:extLst>
      <p:ext uri="{BB962C8B-B14F-4D97-AF65-F5344CB8AC3E}">
        <p14:creationId xmlns:p14="http://schemas.microsoft.com/office/powerpoint/2010/main" val="4179697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chemeClr val="tx1"/>
                </a:solidFill>
                <a:cs typeface="B Zar" panose="00000400000000000000" pitchFamily="2" charset="-78"/>
              </a:rPr>
              <a:t>تعریف بهره وری</a:t>
            </a:r>
            <a:endParaRPr lang="fa-IR">
              <a:solidFill>
                <a:schemeClr val="tx1"/>
              </a:solidFill>
              <a:cs typeface="B Zar" panose="00000400000000000000" pitchFamily="2" charset="-78"/>
            </a:endParaRPr>
          </a:p>
        </p:txBody>
      </p:sp>
      <p:sp>
        <p:nvSpPr>
          <p:cNvPr id="3" name="Content Placeholder 2"/>
          <p:cNvSpPr>
            <a:spLocks noGrp="1"/>
          </p:cNvSpPr>
          <p:nvPr>
            <p:ph idx="1"/>
          </p:nvPr>
        </p:nvSpPr>
        <p:spPr/>
        <p:txBody>
          <a:bodyPr/>
          <a:lstStyle/>
          <a:p>
            <a:r>
              <a:rPr lang="fa-IR" sz="2400" smtClean="0">
                <a:cs typeface="B Zar" panose="00000400000000000000" pitchFamily="2" charset="-78"/>
              </a:rPr>
              <a:t>پریچارد و همکاران(2008)  </a:t>
            </a:r>
            <a:r>
              <a:rPr lang="fa-IR" sz="2400">
                <a:cs typeface="B Zar" panose="00000400000000000000" pitchFamily="2" charset="-78"/>
              </a:rPr>
              <a:t>سه مقوله را برای تعریف بهره وری در نظر آورده است</a:t>
            </a:r>
            <a:endParaRPr lang="en-US" sz="2400">
              <a:cs typeface="B Zar" panose="00000400000000000000" pitchFamily="2" charset="-78"/>
            </a:endParaRPr>
          </a:p>
          <a:p>
            <a:pPr lvl="0"/>
            <a:r>
              <a:rPr lang="fa-IR" sz="2400">
                <a:cs typeface="B Zar" panose="00000400000000000000" pitchFamily="2" charset="-78"/>
              </a:rPr>
              <a:t>رویکرد فنی- اقتصادی یعنی بهره وری یک مقیاس برای اثربخشی است(دروندادتقسیم بر برونداد)</a:t>
            </a:r>
            <a:endParaRPr lang="en-US" sz="2400">
              <a:cs typeface="B Zar" panose="00000400000000000000" pitchFamily="2" charset="-78"/>
            </a:endParaRPr>
          </a:p>
          <a:p>
            <a:pPr lvl="0"/>
            <a:r>
              <a:rPr lang="fa-IR" sz="2400">
                <a:cs typeface="B Zar" panose="00000400000000000000" pitchFamily="2" charset="-78"/>
              </a:rPr>
              <a:t>بهره وری به عنوان ترکیب اثربخشی و کارایی</a:t>
            </a:r>
            <a:endParaRPr lang="en-US" sz="2400">
              <a:cs typeface="B Zar" panose="00000400000000000000" pitchFamily="2" charset="-78"/>
            </a:endParaRPr>
          </a:p>
          <a:p>
            <a:pPr lvl="0"/>
            <a:r>
              <a:rPr lang="fa-IR" sz="2400">
                <a:cs typeface="B Zar" panose="00000400000000000000" pitchFamily="2" charset="-78"/>
              </a:rPr>
              <a:t>رویکرد گسترده تر که شامل همه چیزهایی می شود که باعث می شود </a:t>
            </a:r>
            <a:r>
              <a:rPr lang="fa-IR" sz="2400" smtClean="0">
                <a:cs typeface="B Zar" panose="00000400000000000000" pitchFamily="2" charset="-78"/>
              </a:rPr>
              <a:t>یک فرد یا یک  </a:t>
            </a:r>
            <a:r>
              <a:rPr lang="fa-IR" sz="2400">
                <a:cs typeface="B Zar" panose="00000400000000000000" pitchFamily="2" charset="-78"/>
              </a:rPr>
              <a:t>سازمان </a:t>
            </a:r>
            <a:r>
              <a:rPr lang="fa-IR" sz="2400" smtClean="0">
                <a:cs typeface="B Zar" panose="00000400000000000000" pitchFamily="2" charset="-78"/>
              </a:rPr>
              <a:t>کارکرد بهترداشته </a:t>
            </a:r>
            <a:r>
              <a:rPr lang="fa-IR" sz="2400">
                <a:cs typeface="B Zar" panose="00000400000000000000" pitchFamily="2" charset="-78"/>
              </a:rPr>
              <a:t>باشد</a:t>
            </a:r>
            <a:r>
              <a:rPr lang="fa-IR">
                <a:cs typeface="B Zar" panose="00000400000000000000" pitchFamily="2" charset="-78"/>
              </a:rPr>
              <a:t>. </a:t>
            </a:r>
            <a:endParaRPr lang="en-US">
              <a:cs typeface="B Zar" panose="00000400000000000000" pitchFamily="2" charset="-78"/>
            </a:endParaRPr>
          </a:p>
          <a:p>
            <a:endParaRPr lang="fa-IR"/>
          </a:p>
        </p:txBody>
      </p:sp>
    </p:spTree>
    <p:extLst>
      <p:ext uri="{BB962C8B-B14F-4D97-AF65-F5344CB8AC3E}">
        <p14:creationId xmlns:p14="http://schemas.microsoft.com/office/powerpoint/2010/main" val="2008305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Autofit/>
          </a:bodyPr>
          <a:lstStyle/>
          <a:p>
            <a:pPr algn="l" rtl="0"/>
            <a:r>
              <a:rPr lang="en-US" sz="1400" smtClean="0">
                <a:cs typeface="B Zar" panose="00000400000000000000" pitchFamily="2" charset="-78"/>
              </a:rPr>
              <a:t>Chahar </a:t>
            </a:r>
            <a:r>
              <a:rPr lang="en-US" sz="1400">
                <a:cs typeface="B Zar" panose="00000400000000000000" pitchFamily="2" charset="-78"/>
              </a:rPr>
              <a:t>Hitesh, Kaushik </a:t>
            </a:r>
            <a:r>
              <a:rPr lang="en-US" sz="1400" smtClean="0">
                <a:cs typeface="B Zar" panose="00000400000000000000" pitchFamily="2" charset="-78"/>
              </a:rPr>
              <a:t>AIndustries </a:t>
            </a:r>
            <a:r>
              <a:rPr lang="en-US" sz="1400">
                <a:cs typeface="B Zar" panose="00000400000000000000" pitchFamily="2" charset="-78"/>
              </a:rPr>
              <a:t>International Journal of All </a:t>
            </a:r>
            <a:r>
              <a:rPr lang="en-US" sz="1400" smtClean="0">
                <a:cs typeface="B Zar" panose="00000400000000000000" pitchFamily="2" charset="-78"/>
              </a:rPr>
              <a:t>Researc</a:t>
            </a:r>
            <a:r>
              <a:rPr lang="en-US" sz="1400">
                <a:cs typeface="B Zar" panose="00000400000000000000" pitchFamily="2" charset="-78"/>
              </a:rPr>
              <a:t>ditya (2016). Comprehensive Study on Quality and Productivity Improvement in Manufacturing </a:t>
            </a:r>
            <a:r>
              <a:rPr lang="en-US" sz="1400" smtClean="0">
                <a:cs typeface="B Zar" panose="00000400000000000000" pitchFamily="2" charset="-78"/>
              </a:rPr>
              <a:t>h </a:t>
            </a:r>
            <a:r>
              <a:rPr lang="en-US" sz="1400">
                <a:cs typeface="B Zar" panose="00000400000000000000" pitchFamily="2" charset="-78"/>
              </a:rPr>
              <a:t>Education and Scientific Methods Volume 4, Issue 7</a:t>
            </a:r>
          </a:p>
          <a:p>
            <a:r>
              <a:rPr lang="fa-IR" sz="1400">
                <a:cs typeface="B Zar" panose="00000400000000000000" pitchFamily="2" charset="-78"/>
              </a:rPr>
              <a:t>  </a:t>
            </a:r>
            <a:endParaRPr lang="en-US" sz="1400" smtClean="0">
              <a:cs typeface="B Zar" panose="00000400000000000000" pitchFamily="2" charset="-78"/>
            </a:endParaRPr>
          </a:p>
          <a:p>
            <a:pPr algn="l" rtl="0"/>
            <a:r>
              <a:rPr lang="en-US" sz="1400" smtClean="0">
                <a:cs typeface="B Zar" panose="00000400000000000000" pitchFamily="2" charset="-78"/>
              </a:rPr>
              <a:t>Congleton</a:t>
            </a:r>
            <a:r>
              <a:rPr lang="en-US" sz="1400">
                <a:cs typeface="B Zar" panose="00000400000000000000" pitchFamily="2" charset="-78"/>
              </a:rPr>
              <a:t>, Roger.(1991). The economic role of a work ethic </a:t>
            </a:r>
            <a:r>
              <a:rPr lang="en-US" sz="1400">
                <a:solidFill>
                  <a:schemeClr val="tx1"/>
                </a:solidFill>
                <a:cs typeface="B Zar" panose="00000400000000000000" pitchFamily="2" charset="-78"/>
                <a:hlinkClick r:id="rId2" tooltip="Go to Journal of Economic Behavior &amp; Organization on ScienceDirect"/>
              </a:rPr>
              <a:t>Journal of Economic Behavior &amp; Organization</a:t>
            </a:r>
            <a:r>
              <a:rPr lang="en-US" sz="1400">
                <a:solidFill>
                  <a:schemeClr val="tx1"/>
                </a:solidFill>
                <a:cs typeface="B Zar" panose="00000400000000000000" pitchFamily="2" charset="-78"/>
              </a:rPr>
              <a:t> </a:t>
            </a:r>
            <a:r>
              <a:rPr lang="en-US" sz="1400">
                <a:solidFill>
                  <a:schemeClr val="tx1"/>
                </a:solidFill>
                <a:cs typeface="B Zar" panose="00000400000000000000" pitchFamily="2" charset="-78"/>
                <a:hlinkClick r:id="rId3" tooltip="Go to table of contents for this volume/issue"/>
              </a:rPr>
              <a:t>Volume 15, Issue 3</a:t>
            </a:r>
            <a:r>
              <a:rPr lang="en-US" sz="1400">
                <a:solidFill>
                  <a:schemeClr val="tx1"/>
                </a:solidFill>
                <a:cs typeface="B Zar" panose="00000400000000000000" pitchFamily="2" charset="-78"/>
              </a:rPr>
              <a:t>,</a:t>
            </a:r>
          </a:p>
          <a:p>
            <a:pPr algn="l" rtl="0"/>
            <a:endParaRPr lang="en-US" sz="1400" smtClean="0">
              <a:cs typeface="B Zar" panose="00000400000000000000" pitchFamily="2" charset="-78"/>
            </a:endParaRPr>
          </a:p>
          <a:p>
            <a:pPr algn="l" rtl="0"/>
            <a:r>
              <a:rPr lang="en-US" sz="1400" smtClean="0">
                <a:cs typeface="B Zar" panose="00000400000000000000" pitchFamily="2" charset="-78"/>
              </a:rPr>
              <a:t>Doyle</a:t>
            </a:r>
            <a:r>
              <a:rPr lang="en-US" sz="1400">
                <a:cs typeface="B Zar" panose="00000400000000000000" pitchFamily="2" charset="-78"/>
              </a:rPr>
              <a:t>, W. J. (1971). Effects of achieved status of leader on productivity of groups. Administrative Science Quarterly, 40-50</a:t>
            </a:r>
            <a:r>
              <a:rPr lang="en-US" sz="1400" smtClean="0">
                <a:cs typeface="B Zar" panose="00000400000000000000" pitchFamily="2" charset="-78"/>
              </a:rPr>
              <a:t>.</a:t>
            </a:r>
          </a:p>
          <a:p>
            <a:pPr algn="l" rtl="0"/>
            <a:endParaRPr lang="en-US" sz="1400">
              <a:cs typeface="B Zar" panose="00000400000000000000" pitchFamily="2" charset="-78"/>
            </a:endParaRPr>
          </a:p>
          <a:p>
            <a:pPr algn="l" rtl="0"/>
            <a:r>
              <a:rPr lang="en-US" sz="1400">
                <a:cs typeface="B Zar" panose="00000400000000000000" pitchFamily="2" charset="-78"/>
              </a:rPr>
              <a:t>Ibrahim Farah Salwati, Esa Muneera(2017) A study on enterprise risk management and Organizational performance developer's perspective International Journal of Civil Engineering and Technology (IJCIET) Volume 8, Issue 10,.  </a:t>
            </a:r>
          </a:p>
          <a:p>
            <a:pPr algn="l" rtl="0"/>
            <a:r>
              <a:rPr lang="en-US" sz="1400">
                <a:cs typeface="B Zar" panose="00000400000000000000" pitchFamily="2" charset="-78"/>
              </a:rPr>
              <a:t>Kaasa, A. (2016), Social Capital, Institutional Quality and Productivity: Evidence</a:t>
            </a:r>
            <a:br>
              <a:rPr lang="en-US" sz="1400">
                <a:cs typeface="B Zar" panose="00000400000000000000" pitchFamily="2" charset="-78"/>
              </a:rPr>
            </a:br>
            <a:r>
              <a:rPr lang="en-US" sz="1400">
                <a:cs typeface="B Zar" panose="00000400000000000000" pitchFamily="2" charset="-78"/>
              </a:rPr>
              <a:t>from European Regions, </a:t>
            </a:r>
            <a:r>
              <a:rPr lang="en-US" sz="1400" i="1">
                <a:cs typeface="B Zar" panose="00000400000000000000" pitchFamily="2" charset="-78"/>
              </a:rPr>
              <a:t>Economics and Sociology</a:t>
            </a:r>
            <a:r>
              <a:rPr lang="en-US" sz="1400">
                <a:cs typeface="B Zar" panose="00000400000000000000" pitchFamily="2" charset="-78"/>
              </a:rPr>
              <a:t>, Vol. 9, No 4, pp. 11-26</a:t>
            </a:r>
          </a:p>
          <a:p>
            <a:pPr marL="0" indent="0" rtl="0">
              <a:buNone/>
            </a:pPr>
            <a:r>
              <a:rPr lang="en-US" sz="1400">
                <a:cs typeface="B Zar" panose="00000400000000000000" pitchFamily="2" charset="-78"/>
              </a:rPr>
              <a:t> </a:t>
            </a:r>
          </a:p>
          <a:p>
            <a:pPr marL="0" indent="0" rtl="0">
              <a:buNone/>
            </a:pPr>
            <a:r>
              <a:rPr lang="en-US" sz="1400" smtClean="0">
                <a:cs typeface="B Zar" panose="00000400000000000000" pitchFamily="2" charset="-78"/>
              </a:rPr>
              <a:t>,   </a:t>
            </a:r>
            <a:endParaRPr lang="en-US" sz="1400">
              <a:cs typeface="B Zar" panose="00000400000000000000" pitchFamily="2" charset="-78"/>
            </a:endParaRPr>
          </a:p>
          <a:p>
            <a:pPr marL="0" indent="0">
              <a:buNone/>
            </a:pPr>
            <a:endParaRPr lang="fa-IR" sz="1400">
              <a:cs typeface="B Zar" panose="00000400000000000000" pitchFamily="2" charset="-78"/>
            </a:endParaRPr>
          </a:p>
        </p:txBody>
      </p:sp>
    </p:spTree>
    <p:extLst>
      <p:ext uri="{BB962C8B-B14F-4D97-AF65-F5344CB8AC3E}">
        <p14:creationId xmlns:p14="http://schemas.microsoft.com/office/powerpoint/2010/main" val="1661921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a:t>Marx, Karl (1990). Capital. A Critique of Political Economy, Volume 1.  Translated into English by Ben Fowkes. Penguin </a:t>
            </a:r>
          </a:p>
          <a:p>
            <a:pPr algn="l" rtl="0"/>
            <a:r>
              <a:rPr lang="en-US"/>
              <a:t>Pritchard Robert D., Harrell .Melissa M., Diaz Granados Deborah, </a:t>
            </a:r>
            <a:r>
              <a:rPr lang="en-US" smtClean="0"/>
              <a:t>G</a:t>
            </a:r>
          </a:p>
          <a:p>
            <a:pPr algn="just" rtl="0"/>
            <a:r>
              <a:rPr lang="en-US" smtClean="0"/>
              <a:t>uzman </a:t>
            </a:r>
            <a:r>
              <a:rPr lang="en-US"/>
              <a:t>Melissa J. (2008). The Productivity Measurement and Enhancement System: A Meta-Analysis Journal of Applied Psychology </a:t>
            </a:r>
          </a:p>
          <a:p>
            <a:pPr algn="just" rtl="0"/>
            <a:r>
              <a:rPr lang="en-US"/>
              <a:t>Yadav Pooja, Sachin Marwah Col. (2015) The Concept of Productivity.  International Journal of Engineering and Technical Research </a:t>
            </a:r>
            <a:r>
              <a:rPr lang="en-US" smtClean="0"/>
              <a:t>Volume-</a:t>
            </a:r>
            <a:r>
              <a:rPr lang="en-US"/>
              <a:t> 3, </a:t>
            </a:r>
            <a:r>
              <a:rPr lang="en-US" smtClean="0"/>
              <a:t>Issue 5</a:t>
            </a:r>
            <a:endParaRPr lang="fa-IR"/>
          </a:p>
        </p:txBody>
      </p:sp>
    </p:spTree>
    <p:extLst>
      <p:ext uri="{BB962C8B-B14F-4D97-AF65-F5344CB8AC3E}">
        <p14:creationId xmlns:p14="http://schemas.microsoft.com/office/powerpoint/2010/main" val="1614134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chemeClr val="tx1"/>
                </a:solidFill>
              </a:rPr>
              <a:t>عوامل تاثیر گذار بر بهره وری </a:t>
            </a:r>
          </a:p>
        </p:txBody>
      </p:sp>
      <p:sp>
        <p:nvSpPr>
          <p:cNvPr id="3" name="Content Placeholder 2"/>
          <p:cNvSpPr>
            <a:spLocks noGrp="1"/>
          </p:cNvSpPr>
          <p:nvPr>
            <p:ph idx="1"/>
          </p:nvPr>
        </p:nvSpPr>
        <p:spPr/>
        <p:txBody>
          <a:bodyPr>
            <a:normAutofit/>
          </a:bodyPr>
          <a:lstStyle/>
          <a:p>
            <a:pPr algn="just"/>
            <a:r>
              <a:rPr lang="fa-IR" sz="2400" smtClean="0">
                <a:cs typeface="B Zar" panose="00000400000000000000" pitchFamily="2" charset="-78"/>
              </a:rPr>
              <a:t>گستره </a:t>
            </a:r>
            <a:r>
              <a:rPr lang="fa-IR" sz="2400">
                <a:cs typeface="B Zar" panose="00000400000000000000" pitchFamily="2" charset="-78"/>
              </a:rPr>
              <a:t>ای وسیع از عوامل بر بهره وری تاثیر گذار می باشند، چه به صورت منفی و چه به صورت مثبت:</a:t>
            </a:r>
            <a:endParaRPr lang="en-US" sz="2400">
              <a:cs typeface="B Zar" panose="00000400000000000000" pitchFamily="2" charset="-78"/>
            </a:endParaRPr>
          </a:p>
          <a:p>
            <a:pPr lvl="0" algn="just"/>
            <a:r>
              <a:rPr lang="fa-IR" sz="2400">
                <a:cs typeface="B Zar" panose="00000400000000000000" pitchFamily="2" charset="-78"/>
              </a:rPr>
              <a:t>سرمایه گذاری مالی روی تولید</a:t>
            </a:r>
            <a:endParaRPr lang="en-US" sz="2400">
              <a:cs typeface="B Zar" panose="00000400000000000000" pitchFamily="2" charset="-78"/>
            </a:endParaRPr>
          </a:p>
          <a:p>
            <a:pPr lvl="0" algn="just"/>
            <a:r>
              <a:rPr lang="fa-IR" sz="2400">
                <a:cs typeface="B Zar" panose="00000400000000000000" pitchFamily="2" charset="-78"/>
              </a:rPr>
              <a:t>سرمایه گذاری مالی روی فن آوری</a:t>
            </a:r>
            <a:endParaRPr lang="en-US" sz="2400">
              <a:cs typeface="B Zar" panose="00000400000000000000" pitchFamily="2" charset="-78"/>
            </a:endParaRPr>
          </a:p>
          <a:p>
            <a:pPr lvl="0" algn="just"/>
            <a:r>
              <a:rPr lang="fa-IR" sz="2400">
                <a:cs typeface="B Zar" panose="00000400000000000000" pitchFamily="2" charset="-78"/>
              </a:rPr>
              <a:t>سرمایه گذاری مالی روی امکانات و تجهیزات</a:t>
            </a:r>
            <a:endParaRPr lang="en-US" sz="2400">
              <a:cs typeface="B Zar" panose="00000400000000000000" pitchFamily="2" charset="-78"/>
            </a:endParaRPr>
          </a:p>
          <a:p>
            <a:pPr lvl="0" algn="just"/>
            <a:r>
              <a:rPr lang="fa-IR" sz="2400">
                <a:cs typeface="B Zar" panose="00000400000000000000" pitchFamily="2" charset="-78"/>
              </a:rPr>
              <a:t>مقیاس صرفه جویی اقتصادی</a:t>
            </a:r>
            <a:endParaRPr lang="en-US" sz="2400">
              <a:cs typeface="B Zar" panose="00000400000000000000" pitchFamily="2" charset="-78"/>
            </a:endParaRPr>
          </a:p>
          <a:p>
            <a:pPr lvl="0" algn="just"/>
            <a:r>
              <a:rPr lang="fa-IR" sz="2400">
                <a:cs typeface="B Zar" panose="00000400000000000000" pitchFamily="2" charset="-78"/>
              </a:rPr>
              <a:t>تغییرات فن </a:t>
            </a:r>
            <a:r>
              <a:rPr lang="fa-IR" sz="2400" smtClean="0">
                <a:cs typeface="B Zar" panose="00000400000000000000" pitchFamily="2" charset="-78"/>
              </a:rPr>
              <a:t>آوری(چاهار و کاشیک، 2016)</a:t>
            </a:r>
            <a:endParaRPr lang="en-US" sz="2400">
              <a:cs typeface="B Zar" panose="00000400000000000000" pitchFamily="2" charset="-78"/>
            </a:endParaRPr>
          </a:p>
          <a:p>
            <a:pPr lvl="0"/>
            <a:endParaRPr lang="en-US"/>
          </a:p>
          <a:p>
            <a:endParaRPr lang="fa-IR"/>
          </a:p>
        </p:txBody>
      </p:sp>
    </p:spTree>
    <p:extLst>
      <p:ext uri="{BB962C8B-B14F-4D97-AF65-F5344CB8AC3E}">
        <p14:creationId xmlns:p14="http://schemas.microsoft.com/office/powerpoint/2010/main" val="2127944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t>عوامل تاثیر گذار بر بهره وری </a:t>
            </a:r>
          </a:p>
        </p:txBody>
      </p:sp>
      <p:sp>
        <p:nvSpPr>
          <p:cNvPr id="3" name="Content Placeholder 2"/>
          <p:cNvSpPr>
            <a:spLocks noGrp="1"/>
          </p:cNvSpPr>
          <p:nvPr>
            <p:ph idx="1"/>
          </p:nvPr>
        </p:nvSpPr>
        <p:spPr/>
        <p:txBody>
          <a:bodyPr>
            <a:noAutofit/>
          </a:bodyPr>
          <a:lstStyle/>
          <a:p>
            <a:pPr lvl="0"/>
            <a:r>
              <a:rPr lang="fa-IR" sz="2400">
                <a:cs typeface="B Zar" panose="00000400000000000000" pitchFamily="2" charset="-78"/>
              </a:rPr>
              <a:t>روش های کاری</a:t>
            </a:r>
            <a:endParaRPr lang="en-US" sz="2400">
              <a:cs typeface="B Zar" panose="00000400000000000000" pitchFamily="2" charset="-78"/>
            </a:endParaRPr>
          </a:p>
          <a:p>
            <a:pPr lvl="0"/>
            <a:r>
              <a:rPr lang="fa-IR" sz="2400">
                <a:cs typeface="B Zar" panose="00000400000000000000" pitchFamily="2" charset="-78"/>
              </a:rPr>
              <a:t>سیستم ها</a:t>
            </a:r>
            <a:endParaRPr lang="en-US" sz="2400">
              <a:cs typeface="B Zar" panose="00000400000000000000" pitchFamily="2" charset="-78"/>
            </a:endParaRPr>
          </a:p>
          <a:p>
            <a:pPr lvl="0"/>
            <a:r>
              <a:rPr lang="fa-IR" sz="2400">
                <a:cs typeface="B Zar" panose="00000400000000000000" pitchFamily="2" charset="-78"/>
              </a:rPr>
              <a:t>کیفیت محصولات</a:t>
            </a:r>
            <a:endParaRPr lang="en-US" sz="2400">
              <a:cs typeface="B Zar" panose="00000400000000000000" pitchFamily="2" charset="-78"/>
            </a:endParaRPr>
          </a:p>
          <a:p>
            <a:pPr lvl="0"/>
            <a:r>
              <a:rPr lang="fa-IR" sz="2400">
                <a:cs typeface="B Zar" panose="00000400000000000000" pitchFamily="2" charset="-78"/>
              </a:rPr>
              <a:t>کیفیت فرایند ها</a:t>
            </a:r>
            <a:endParaRPr lang="en-US" sz="2400">
              <a:cs typeface="B Zar" panose="00000400000000000000" pitchFamily="2" charset="-78"/>
            </a:endParaRPr>
          </a:p>
          <a:p>
            <a:pPr lvl="0"/>
            <a:r>
              <a:rPr lang="fa-IR" sz="2400">
                <a:cs typeface="B Zar" panose="00000400000000000000" pitchFamily="2" charset="-78"/>
              </a:rPr>
              <a:t>کیفیت </a:t>
            </a:r>
            <a:r>
              <a:rPr lang="fa-IR" sz="2400" smtClean="0">
                <a:cs typeface="B Zar" panose="00000400000000000000" pitchFamily="2" charset="-78"/>
              </a:rPr>
              <a:t>مدیریت</a:t>
            </a:r>
            <a:endParaRPr lang="en-US" sz="2400">
              <a:cs typeface="B Zar" panose="00000400000000000000" pitchFamily="2" charset="-78"/>
            </a:endParaRPr>
          </a:p>
          <a:p>
            <a:pPr lvl="0"/>
            <a:r>
              <a:rPr lang="fa-IR" sz="2400">
                <a:cs typeface="B Zar" panose="00000400000000000000" pitchFamily="2" charset="-78"/>
              </a:rPr>
              <a:t>محیط فانونگذاری</a:t>
            </a:r>
            <a:endParaRPr lang="en-US" sz="2400">
              <a:cs typeface="B Zar" panose="00000400000000000000" pitchFamily="2" charset="-78"/>
            </a:endParaRPr>
          </a:p>
          <a:p>
            <a:pPr lvl="0"/>
            <a:r>
              <a:rPr lang="fa-IR" sz="2400">
                <a:cs typeface="B Zar" panose="00000400000000000000" pitchFamily="2" charset="-78"/>
              </a:rPr>
              <a:t>سطوح آموزش</a:t>
            </a:r>
            <a:endParaRPr lang="en-US" sz="2400">
              <a:cs typeface="B Zar" panose="00000400000000000000" pitchFamily="2" charset="-78"/>
            </a:endParaRPr>
          </a:p>
          <a:p>
            <a:pPr lvl="0"/>
            <a:r>
              <a:rPr lang="fa-IR" sz="2400">
                <a:cs typeface="B Zar" panose="00000400000000000000" pitchFamily="2" charset="-78"/>
              </a:rPr>
              <a:t>محیط اجتماعی</a:t>
            </a:r>
            <a:endParaRPr lang="en-US" sz="2400">
              <a:cs typeface="B Zar" panose="00000400000000000000" pitchFamily="2" charset="-78"/>
            </a:endParaRPr>
          </a:p>
          <a:p>
            <a:pPr lvl="0"/>
            <a:r>
              <a:rPr lang="fa-IR" sz="2400">
                <a:cs typeface="B Zar" panose="00000400000000000000" pitchFamily="2" charset="-78"/>
              </a:rPr>
              <a:t>عوامل جغرافیایی(چاهار و کاشیک، </a:t>
            </a:r>
            <a:r>
              <a:rPr lang="fa-IR" sz="2400" smtClean="0">
                <a:cs typeface="B Zar" panose="00000400000000000000" pitchFamily="2" charset="-78"/>
              </a:rPr>
              <a:t>2016)</a:t>
            </a:r>
            <a:endParaRPr lang="fa-IR" sz="2400">
              <a:cs typeface="B Zar" panose="00000400000000000000" pitchFamily="2" charset="-78"/>
            </a:endParaRPr>
          </a:p>
        </p:txBody>
      </p:sp>
    </p:spTree>
    <p:extLst>
      <p:ext uri="{BB962C8B-B14F-4D97-AF65-F5344CB8AC3E}">
        <p14:creationId xmlns:p14="http://schemas.microsoft.com/office/powerpoint/2010/main" val="3538876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a:solidFill>
                  <a:schemeClr val="tx1"/>
                </a:solidFill>
                <a:cs typeface="B Zar" panose="00000400000000000000" pitchFamily="2" charset="-78"/>
              </a:rPr>
              <a:t>در یک دسته بندی عوامل بهره وری را این گونه بر شمرده اند</a:t>
            </a:r>
            <a:r>
              <a:rPr lang="fa-IR" smtClean="0">
                <a:solidFill>
                  <a:schemeClr val="tx1"/>
                </a:solidFill>
                <a:cs typeface="B Zar" panose="00000400000000000000" pitchFamily="2" charset="-78"/>
              </a:rPr>
              <a:t>:</a:t>
            </a:r>
            <a:endParaRPr lang="fa-IR">
              <a:solidFill>
                <a:schemeClr val="tx1"/>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lvl="0" algn="just"/>
            <a:r>
              <a:rPr lang="fa-IR" sz="2400" smtClean="0">
                <a:cs typeface="B Zar" panose="00000400000000000000" pitchFamily="2" charset="-78"/>
              </a:rPr>
              <a:t>سرمایه انسانی:</a:t>
            </a:r>
            <a:r>
              <a:rPr lang="fa-IR" sz="2400">
                <a:cs typeface="B Zar" panose="00000400000000000000" pitchFamily="2" charset="-78"/>
              </a:rPr>
              <a:t>مهارتها، تواناییها، </a:t>
            </a:r>
            <a:r>
              <a:rPr lang="fa-IR" sz="2400" smtClean="0">
                <a:cs typeface="B Zar" panose="00000400000000000000" pitchFamily="2" charset="-78"/>
              </a:rPr>
              <a:t>تخصص</a:t>
            </a:r>
            <a:r>
              <a:rPr lang="fa-IR" sz="2400">
                <a:cs typeface="B Zar" panose="00000400000000000000" pitchFamily="2" charset="-78"/>
              </a:rPr>
              <a:t>، </a:t>
            </a:r>
            <a:r>
              <a:rPr lang="fa-IR" sz="2400" smtClean="0">
                <a:cs typeface="B Zar" panose="00000400000000000000" pitchFamily="2" charset="-78"/>
              </a:rPr>
              <a:t>دانش، تفکّر و </a:t>
            </a:r>
            <a:r>
              <a:rPr lang="fa-IR" sz="2400">
                <a:cs typeface="B Zar" panose="00000400000000000000" pitchFamily="2" charset="-78"/>
              </a:rPr>
              <a:t>سلامت جسمی و </a:t>
            </a:r>
            <a:r>
              <a:rPr lang="fa-IR" sz="2400" smtClean="0">
                <a:cs typeface="B Zar" panose="00000400000000000000" pitchFamily="2" charset="-78"/>
              </a:rPr>
              <a:t>روحی، </a:t>
            </a:r>
            <a:r>
              <a:rPr lang="fa-IR" sz="2400">
                <a:cs typeface="B Zar" panose="00000400000000000000" pitchFamily="2" charset="-78"/>
              </a:rPr>
              <a:t>آزمودن </a:t>
            </a:r>
            <a:r>
              <a:rPr lang="fa-IR" sz="2400" smtClean="0">
                <a:cs typeface="B Zar" panose="00000400000000000000" pitchFamily="2" charset="-78"/>
              </a:rPr>
              <a:t>خرد(عقل)، حسن رابطه با دیگران </a:t>
            </a:r>
          </a:p>
          <a:p>
            <a:pPr lvl="0" algn="just"/>
            <a:r>
              <a:rPr lang="fa-IR" sz="2400" smtClean="0">
                <a:cs typeface="B Zar" panose="00000400000000000000" pitchFamily="2" charset="-78"/>
              </a:rPr>
              <a:t> مدیریت </a:t>
            </a:r>
            <a:r>
              <a:rPr lang="fa-IR" sz="2400">
                <a:cs typeface="B Zar" panose="00000400000000000000" pitchFamily="2" charset="-78"/>
              </a:rPr>
              <a:t>منابع </a:t>
            </a:r>
            <a:r>
              <a:rPr lang="fa-IR" sz="2400" smtClean="0">
                <a:cs typeface="B Zar" panose="00000400000000000000" pitchFamily="2" charset="-78"/>
              </a:rPr>
              <a:t>انسانی: تکریم و بخشش و سخاوت</a:t>
            </a:r>
            <a:endParaRPr lang="en-US" sz="2400">
              <a:cs typeface="B Zar" panose="00000400000000000000" pitchFamily="2" charset="-78"/>
            </a:endParaRPr>
          </a:p>
          <a:p>
            <a:pPr lvl="0"/>
            <a:r>
              <a:rPr lang="fa-IR" sz="2400">
                <a:cs typeface="B Zar" panose="00000400000000000000" pitchFamily="2" charset="-78"/>
              </a:rPr>
              <a:t>مدیریت </a:t>
            </a:r>
            <a:r>
              <a:rPr lang="fa-IR" sz="2400" smtClean="0">
                <a:cs typeface="B Zar" panose="00000400000000000000" pitchFamily="2" charset="-78"/>
              </a:rPr>
              <a:t>دانش وآموزش </a:t>
            </a:r>
            <a:r>
              <a:rPr lang="fa-IR" sz="2400">
                <a:cs typeface="B Zar" panose="00000400000000000000" pitchFamily="2" charset="-78"/>
              </a:rPr>
              <a:t>نیروي </a:t>
            </a:r>
            <a:r>
              <a:rPr lang="fa-IR" sz="2400" smtClean="0">
                <a:cs typeface="B Zar" panose="00000400000000000000" pitchFamily="2" charset="-78"/>
              </a:rPr>
              <a:t>انسانی.  </a:t>
            </a:r>
          </a:p>
          <a:p>
            <a:pPr lvl="0"/>
            <a:r>
              <a:rPr lang="fa-IR" sz="2400" smtClean="0">
                <a:cs typeface="B Zar" panose="00000400000000000000" pitchFamily="2" charset="-78"/>
              </a:rPr>
              <a:t> مدیریت اقتصادی: صرفه جویی و عدم اسراف، دستمزد مناسب، </a:t>
            </a:r>
            <a:endParaRPr lang="en-US" sz="2400">
              <a:cs typeface="B Zar" panose="00000400000000000000" pitchFamily="2" charset="-78"/>
            </a:endParaRPr>
          </a:p>
          <a:p>
            <a:pPr lvl="0"/>
            <a:r>
              <a:rPr lang="fa-IR" sz="2400">
                <a:cs typeface="B Zar" panose="00000400000000000000" pitchFamily="2" charset="-78"/>
              </a:rPr>
              <a:t>مدیریت زمان </a:t>
            </a:r>
            <a:r>
              <a:rPr lang="fa-IR" sz="2400" smtClean="0">
                <a:cs typeface="B Zar" panose="00000400000000000000" pitchFamily="2" charset="-78"/>
              </a:rPr>
              <a:t>: عاقبت اندیشی، غنیمت شمردن عمر</a:t>
            </a:r>
            <a:endParaRPr lang="en-US" sz="2400">
              <a:cs typeface="B Zar" panose="00000400000000000000" pitchFamily="2" charset="-78"/>
            </a:endParaRPr>
          </a:p>
          <a:p>
            <a:pPr lvl="0"/>
            <a:r>
              <a:rPr lang="fa-IR" sz="2400">
                <a:cs typeface="B Zar" panose="00000400000000000000" pitchFamily="2" charset="-78"/>
              </a:rPr>
              <a:t>مدیریت سخن(دهقان، 1397)</a:t>
            </a:r>
            <a:endParaRPr lang="en-US" sz="240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4012273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chemeClr val="tx1"/>
                </a:solidFill>
                <a:cs typeface="B Zar" panose="00000400000000000000" pitchFamily="2" charset="-78"/>
              </a:rPr>
              <a:t>بهره وری در فلسفه: پندهای اورلیوس</a:t>
            </a:r>
            <a:endParaRPr lang="fa-IR">
              <a:solidFill>
                <a:schemeClr val="tx1"/>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z="2800" smtClean="0">
                <a:cs typeface="B Zar" panose="00000400000000000000" pitchFamily="2" charset="-78"/>
              </a:rPr>
              <a:t>دیدگاه اورلیوس در مورد عاقبت اندیشی: </a:t>
            </a:r>
            <a:r>
              <a:rPr lang="fa-IR" sz="2800">
                <a:cs typeface="B Zar" panose="00000400000000000000" pitchFamily="2" charset="-78"/>
              </a:rPr>
              <a:t>اگر هر کار زندگی خود را چنان کنی که گویی اخرین کارت است و سهل انگاری ، بی خردی، دو رویی، خود دوستی  و ناخرسندی  از بخت را یک سو نهی </a:t>
            </a:r>
            <a:r>
              <a:rPr lang="fa-IR" sz="2800" smtClean="0">
                <a:cs typeface="B Zar" panose="00000400000000000000" pitchFamily="2" charset="-78"/>
              </a:rPr>
              <a:t>(اورلیوس، 1386، </a:t>
            </a:r>
            <a:r>
              <a:rPr lang="fa-IR" sz="2800">
                <a:cs typeface="B Zar" panose="00000400000000000000" pitchFamily="2" charset="-78"/>
              </a:rPr>
              <a:t>ص 24) همچنین وی معتقد است : آنان که به کردار حاصل اندیشه خود ننگرد به حکم ضرورت  ناخشنودند. </a:t>
            </a:r>
            <a:r>
              <a:rPr lang="fa-IR" sz="2800" smtClean="0">
                <a:cs typeface="B Zar" panose="00000400000000000000" pitchFamily="2" charset="-78"/>
              </a:rPr>
              <a:t>(اورلیوس،1386،ص </a:t>
            </a:r>
            <a:r>
              <a:rPr lang="fa-IR" sz="2800">
                <a:cs typeface="B Zar" panose="00000400000000000000" pitchFamily="2" charset="-78"/>
              </a:rPr>
              <a:t>25</a:t>
            </a:r>
            <a:r>
              <a:rPr lang="fa-IR" sz="2800" smtClean="0">
                <a:cs typeface="B Zar" panose="00000400000000000000" pitchFamily="2" charset="-78"/>
              </a:rPr>
              <a:t>)</a:t>
            </a:r>
          </a:p>
          <a:p>
            <a:pPr algn="just"/>
            <a:r>
              <a:rPr lang="fa-IR" sz="2800">
                <a:cs typeface="B Zar" panose="00000400000000000000" pitchFamily="2" charset="-78"/>
              </a:rPr>
              <a:t>نخست آن که بی ملاحظه  و بی مراد هیچ مکن. دوم آنکه  جز کاری  که مراد  از </a:t>
            </a:r>
            <a:r>
              <a:rPr lang="fa-IR" sz="2800" smtClean="0">
                <a:cs typeface="B Zar" panose="00000400000000000000" pitchFamily="2" charset="-78"/>
              </a:rPr>
              <a:t>آن </a:t>
            </a:r>
            <a:r>
              <a:rPr lang="fa-IR" sz="2800">
                <a:cs typeface="B Zar" panose="00000400000000000000" pitchFamily="2" charset="-78"/>
              </a:rPr>
              <a:t>کار خیر باشد کاری مکن. ( </a:t>
            </a:r>
            <a:r>
              <a:rPr lang="fa-IR" sz="2800" smtClean="0">
                <a:cs typeface="B Zar" panose="00000400000000000000" pitchFamily="2" charset="-78"/>
              </a:rPr>
              <a:t>اورلیوس، 1386،ص 155</a:t>
            </a:r>
            <a:r>
              <a:rPr lang="fa-IR" sz="2800">
                <a:cs typeface="B Zar" panose="00000400000000000000" pitchFamily="2" charset="-78"/>
              </a:rPr>
              <a:t>)</a:t>
            </a:r>
            <a:endParaRPr lang="en-US" sz="2800">
              <a:cs typeface="B Zar" panose="00000400000000000000" pitchFamily="2" charset="-78"/>
            </a:endParaRPr>
          </a:p>
          <a:p>
            <a:pPr algn="just"/>
            <a:endParaRPr lang="en-US" sz="2800">
              <a:cs typeface="B Zar" panose="00000400000000000000" pitchFamily="2" charset="-78"/>
            </a:endParaRPr>
          </a:p>
          <a:p>
            <a:endParaRPr lang="fa-IR"/>
          </a:p>
        </p:txBody>
      </p:sp>
    </p:spTree>
    <p:extLst>
      <p:ext uri="{BB962C8B-B14F-4D97-AF65-F5344CB8AC3E}">
        <p14:creationId xmlns:p14="http://schemas.microsoft.com/office/powerpoint/2010/main" val="995317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chemeClr val="tx1"/>
                </a:solidFill>
                <a:cs typeface="B Zar" panose="00000400000000000000" pitchFamily="2" charset="-78"/>
              </a:rPr>
              <a:t>بهره وری در فلسفه: پندهای </a:t>
            </a:r>
            <a:r>
              <a:rPr lang="fa-IR" smtClean="0">
                <a:solidFill>
                  <a:schemeClr val="tx1"/>
                </a:solidFill>
                <a:cs typeface="B Zar" panose="00000400000000000000" pitchFamily="2" charset="-78"/>
              </a:rPr>
              <a:t>اورلیوس</a:t>
            </a:r>
            <a:endParaRPr lang="fa-IR">
              <a:solidFill>
                <a:schemeClr val="tx1"/>
              </a:solidFill>
            </a:endParaRPr>
          </a:p>
        </p:txBody>
      </p:sp>
      <p:sp>
        <p:nvSpPr>
          <p:cNvPr id="3" name="Content Placeholder 2"/>
          <p:cNvSpPr>
            <a:spLocks noGrp="1"/>
          </p:cNvSpPr>
          <p:nvPr>
            <p:ph idx="1"/>
          </p:nvPr>
        </p:nvSpPr>
        <p:spPr>
          <a:xfrm>
            <a:off x="677334" y="1930401"/>
            <a:ext cx="8596668" cy="4110962"/>
          </a:xfrm>
        </p:spPr>
        <p:txBody>
          <a:bodyPr>
            <a:normAutofit lnSpcReduction="10000"/>
          </a:bodyPr>
          <a:lstStyle/>
          <a:p>
            <a:pPr algn="just"/>
            <a:r>
              <a:rPr lang="fa-IR" sz="2800">
                <a:cs typeface="B Zar" panose="00000400000000000000" pitchFamily="2" charset="-78"/>
              </a:rPr>
              <a:t>بدان کار نیز پرداز که چشم نداری در آن موفق گردی. چه دست چپ در کارهایی که در آنها ممارست نورزیده کارایی ندارد، اما افسار را که در گرفتن آن ممارست کرده، محکم تر از دست راست می گیرد. </a:t>
            </a:r>
            <a:r>
              <a:rPr lang="fa-IR" sz="2800" smtClean="0">
                <a:cs typeface="B Zar" panose="00000400000000000000" pitchFamily="2" charset="-78"/>
              </a:rPr>
              <a:t>(اورلیوس </a:t>
            </a:r>
            <a:r>
              <a:rPr lang="fa-IR" sz="2800">
                <a:cs typeface="B Zar" panose="00000400000000000000" pitchFamily="2" charset="-78"/>
              </a:rPr>
              <a:t>1386، ص 153</a:t>
            </a:r>
            <a:r>
              <a:rPr lang="fa-IR" sz="2800" smtClean="0">
                <a:cs typeface="B Zar" panose="00000400000000000000" pitchFamily="2" charset="-78"/>
              </a:rPr>
              <a:t>)</a:t>
            </a:r>
          </a:p>
          <a:p>
            <a:pPr algn="just"/>
            <a:r>
              <a:rPr lang="fa-IR" sz="2800">
                <a:cs typeface="B Zar" panose="00000400000000000000" pitchFamily="2" charset="-78"/>
              </a:rPr>
              <a:t>لزوم مشارکت فرمانده در مدیریت سخن: دیگر هیچ سخن مگوی از این که نیک مرد چگونه باید </a:t>
            </a:r>
            <a:r>
              <a:rPr lang="fa-IR" sz="2800" smtClean="0">
                <a:cs typeface="B Zar" panose="00000400000000000000" pitchFamily="2" charset="-78"/>
              </a:rPr>
              <a:t>باشد، </a:t>
            </a:r>
            <a:r>
              <a:rPr lang="fa-IR" sz="2800">
                <a:cs typeface="B Zar" panose="00000400000000000000" pitchFamily="2" charset="-78"/>
              </a:rPr>
              <a:t>چنان باش. </a:t>
            </a:r>
            <a:r>
              <a:rPr lang="fa-IR" sz="2800" smtClean="0">
                <a:cs typeface="B Zar" panose="00000400000000000000" pitchFamily="2" charset="-78"/>
              </a:rPr>
              <a:t>(اورلیوس،  </a:t>
            </a:r>
            <a:r>
              <a:rPr lang="fa-IR" sz="2800">
                <a:cs typeface="B Zar" panose="00000400000000000000" pitchFamily="2" charset="-78"/>
              </a:rPr>
              <a:t>1385،ص 129</a:t>
            </a:r>
            <a:r>
              <a:rPr lang="fa-IR" sz="2800" smtClean="0">
                <a:cs typeface="B Zar" panose="00000400000000000000" pitchFamily="2" charset="-78"/>
              </a:rPr>
              <a:t>)</a:t>
            </a:r>
          </a:p>
          <a:p>
            <a:pPr algn="just"/>
            <a:r>
              <a:rPr lang="fa-IR" sz="2800">
                <a:cs typeface="B Zar" panose="00000400000000000000" pitchFamily="2" charset="-78"/>
              </a:rPr>
              <a:t>اگر کسی خطا کند مهربانانه او را بیاموز  و خطایش را به او بنمای. اگر نتوانی چنین کنی ،  خود را نکوهش  کن یا خود را نیز نه. </a:t>
            </a:r>
            <a:r>
              <a:rPr lang="fa-IR" sz="2800" smtClean="0">
                <a:cs typeface="B Zar" panose="00000400000000000000" pitchFamily="2" charset="-78"/>
              </a:rPr>
              <a:t>(اورلیوس، </a:t>
            </a:r>
            <a:r>
              <a:rPr lang="fa-IR" sz="2800">
                <a:cs typeface="B Zar" panose="00000400000000000000" pitchFamily="2" charset="-78"/>
              </a:rPr>
              <a:t>1386،ص 124)</a:t>
            </a:r>
            <a:endParaRPr lang="en-US" sz="2800">
              <a:cs typeface="B Zar" panose="00000400000000000000" pitchFamily="2" charset="-78"/>
            </a:endParaRPr>
          </a:p>
          <a:p>
            <a:pPr algn="just"/>
            <a:endParaRPr lang="en-US" sz="2800">
              <a:cs typeface="B Zar" panose="00000400000000000000" pitchFamily="2" charset="-78"/>
            </a:endParaRPr>
          </a:p>
          <a:p>
            <a:pPr algn="just"/>
            <a:endParaRPr lang="en-US" sz="2800">
              <a:cs typeface="B Zar" panose="00000400000000000000" pitchFamily="2" charset="-78"/>
            </a:endParaRPr>
          </a:p>
          <a:p>
            <a:endParaRPr lang="fa-IR" sz="2800"/>
          </a:p>
        </p:txBody>
      </p:sp>
    </p:spTree>
    <p:extLst>
      <p:ext uri="{BB962C8B-B14F-4D97-AF65-F5344CB8AC3E}">
        <p14:creationId xmlns:p14="http://schemas.microsoft.com/office/powerpoint/2010/main" val="2326212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smtClean="0">
                <a:solidFill>
                  <a:schemeClr val="tx1"/>
                </a:solidFill>
                <a:cs typeface="B Zar" panose="00000400000000000000" pitchFamily="2" charset="-78"/>
              </a:rPr>
              <a:t>بهره وری در فلسفه: پندهای ارسطو</a:t>
            </a:r>
            <a:endParaRPr lang="fa-IR" sz="4000">
              <a:solidFill>
                <a:schemeClr val="tx1"/>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z="2800">
                <a:latin typeface="Times New Roman" panose="02020603050405020304" pitchFamily="18" charset="0"/>
                <a:ea typeface="Times New Roman" panose="02020603050405020304" pitchFamily="18" charset="0"/>
                <a:cs typeface="B Zar" panose="00000400000000000000" pitchFamily="2" charset="-78"/>
              </a:rPr>
              <a:t>تجربه داشتن و مهارت در بعضی مخاطرات جزیی به نوعی از شجاعت ملحوظ گردیده </a:t>
            </a:r>
            <a:r>
              <a:rPr lang="fa-IR" sz="2800" smtClean="0">
                <a:latin typeface="Times New Roman" panose="02020603050405020304" pitchFamily="18" charset="0"/>
                <a:ea typeface="Times New Roman" panose="02020603050405020304" pitchFamily="18" charset="0"/>
                <a:cs typeface="B Zar" panose="00000400000000000000" pitchFamily="2" charset="-78"/>
              </a:rPr>
              <a:t>است. </a:t>
            </a:r>
            <a:r>
              <a:rPr lang="fa-IR" sz="2800">
                <a:cs typeface="B Zar" panose="00000400000000000000" pitchFamily="2" charset="-78"/>
              </a:rPr>
              <a:t>(ارسطو، </a:t>
            </a:r>
            <a:r>
              <a:rPr lang="fa-IR" sz="2800" smtClean="0">
                <a:cs typeface="B Zar" panose="00000400000000000000" pitchFamily="2" charset="-78"/>
              </a:rPr>
              <a:t>1381،ص </a:t>
            </a:r>
            <a:r>
              <a:rPr lang="fa-IR" sz="2800">
                <a:cs typeface="B Zar" panose="00000400000000000000" pitchFamily="2" charset="-78"/>
              </a:rPr>
              <a:t>140</a:t>
            </a:r>
            <a:r>
              <a:rPr lang="fa-IR" sz="2800" smtClean="0">
                <a:cs typeface="B Zar" panose="00000400000000000000" pitchFamily="2" charset="-78"/>
              </a:rPr>
              <a:t>)</a:t>
            </a:r>
          </a:p>
          <a:p>
            <a:pPr algn="just"/>
            <a:r>
              <a:rPr lang="fa-IR" sz="2800">
                <a:cs typeface="B Zar" panose="00000400000000000000" pitchFamily="2" charset="-78"/>
              </a:rPr>
              <a:t>مسرفین از منابع مشکوک می </a:t>
            </a:r>
            <a:r>
              <a:rPr lang="fa-IR" sz="2800" smtClean="0">
                <a:cs typeface="B Zar" panose="00000400000000000000" pitchFamily="2" charset="-78"/>
              </a:rPr>
              <a:t>گیرند. کیفیت </a:t>
            </a:r>
            <a:r>
              <a:rPr lang="fa-IR" sz="2800">
                <a:cs typeface="B Zar" panose="00000400000000000000" pitchFamily="2" charset="-78"/>
              </a:rPr>
              <a:t>تحصیل پول برای آنها اهمیت </a:t>
            </a:r>
            <a:r>
              <a:rPr lang="fa-IR" sz="2800" smtClean="0">
                <a:cs typeface="B Zar" panose="00000400000000000000" pitchFamily="2" charset="-78"/>
              </a:rPr>
              <a:t>ندارد. (ارسطو،1381، ص 159) </a:t>
            </a:r>
            <a:endParaRPr lang="fa-IR" sz="2800">
              <a:cs typeface="B Zar" panose="00000400000000000000" pitchFamily="2" charset="-78"/>
            </a:endParaRPr>
          </a:p>
        </p:txBody>
      </p:sp>
    </p:spTree>
    <p:extLst>
      <p:ext uri="{BB962C8B-B14F-4D97-AF65-F5344CB8AC3E}">
        <p14:creationId xmlns:p14="http://schemas.microsoft.com/office/powerpoint/2010/main" val="2554294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276</TotalTime>
  <Words>3047</Words>
  <Application>Microsoft Office PowerPoint</Application>
  <PresentationFormat>Widescreen</PresentationFormat>
  <Paragraphs>139</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B Zar</vt:lpstr>
      <vt:lpstr>Tahoma</vt:lpstr>
      <vt:lpstr>Times New Roman</vt:lpstr>
      <vt:lpstr>Trebuchet MS</vt:lpstr>
      <vt:lpstr>Wingdings 3</vt:lpstr>
      <vt:lpstr>Facet</vt:lpstr>
      <vt:lpstr>ارائه گزارش تحقیقی:بهره وری </vt:lpstr>
      <vt:lpstr>تعریف بهره وری</vt:lpstr>
      <vt:lpstr>تعریف بهره وری</vt:lpstr>
      <vt:lpstr>عوامل تاثیر گذار بر بهره وری </vt:lpstr>
      <vt:lpstr>عوامل تاثیر گذار بر بهره وری </vt:lpstr>
      <vt:lpstr>در یک دسته بندی عوامل بهره وری را این گونه بر شمرده اند:</vt:lpstr>
      <vt:lpstr>بهره وری در فلسفه: پندهای اورلیوس</vt:lpstr>
      <vt:lpstr>بهره وری در فلسفه: پندهای اورلیوس</vt:lpstr>
      <vt:lpstr>بهره وری در فلسفه: پندهای ارسطو</vt:lpstr>
      <vt:lpstr>جامعه شناسی و بهره وری: دیدگاه دورکیم</vt:lpstr>
      <vt:lpstr>بهره وری در جامعه شناسی: مارکس </vt:lpstr>
      <vt:lpstr>بهره وری در جامعه شناسی: گیدنز</vt:lpstr>
      <vt:lpstr>بهره وری در جامعه شناسی: گیدنز</vt:lpstr>
      <vt:lpstr>جامعه شناسی: پایگاه اجتماعی و نقش آن در بهره وری</vt:lpstr>
      <vt:lpstr>جامعه شناسی و بهره وری : پایگاه اجتماعی و نقش آن در بهره وری</vt:lpstr>
      <vt:lpstr>جامعه شناسی و بهره وری : سرمایه اجتماعی</vt:lpstr>
      <vt:lpstr>بهره وری در اقتصاد: کاستلز</vt:lpstr>
      <vt:lpstr>بهره وری در اقتصاد:کاستلز</vt:lpstr>
      <vt:lpstr>بهره وری و کنفوسیوس</vt:lpstr>
      <vt:lpstr>بهره وری در دین اسلام</vt:lpstr>
      <vt:lpstr>بهره وری در دین اسلام</vt:lpstr>
      <vt:lpstr>بهره وری در دین مسیحیت</vt:lpstr>
      <vt:lpstr>بهره وری در روان شناسی</vt:lpstr>
      <vt:lpstr>بهره وری در روانشناسی</vt:lpstr>
      <vt:lpstr>روانشناسی و بهره وری:شادی</vt:lpstr>
      <vt:lpstr>بهره وری در ادبیات: حافظ</vt:lpstr>
      <vt:lpstr>بهره وری در ادبیات: سعدی</vt:lpstr>
      <vt:lpstr>گزیده منابع</vt:lpstr>
      <vt:lpstr>گزیده منابع:</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گزارش تحقیقی:بهره وری</dc:title>
  <dc:creator>MaZz!i</dc:creator>
  <cp:lastModifiedBy>Mahziar.Kazemi</cp:lastModifiedBy>
  <cp:revision>100</cp:revision>
  <dcterms:created xsi:type="dcterms:W3CDTF">2019-12-25T13:19:25Z</dcterms:created>
  <dcterms:modified xsi:type="dcterms:W3CDTF">2019-12-26T00:36:23Z</dcterms:modified>
</cp:coreProperties>
</file>