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6" r:id="rId18"/>
    <p:sldId id="275" r:id="rId19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4D6BB94-949D-4867-850F-70A76F6A54A1}" type="datetimeFigureOut">
              <a:rPr lang="fa-IR" smtClean="0"/>
              <a:t>26/06/1443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059E29B-2B8D-470A-A90E-E821839B07A7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52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BB94-949D-4867-850F-70A76F6A54A1}" type="datetimeFigureOut">
              <a:rPr lang="fa-IR" smtClean="0"/>
              <a:t>26/06/1443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E29B-2B8D-470A-A90E-E821839B07A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7773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BB94-949D-4867-850F-70A76F6A54A1}" type="datetimeFigureOut">
              <a:rPr lang="fa-IR" smtClean="0"/>
              <a:t>26/06/1443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E29B-2B8D-470A-A90E-E821839B07A7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151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BB94-949D-4867-850F-70A76F6A54A1}" type="datetimeFigureOut">
              <a:rPr lang="fa-IR" smtClean="0"/>
              <a:t>26/06/1443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E29B-2B8D-470A-A90E-E821839B07A7}" type="slidenum">
              <a:rPr lang="fa-IR" smtClean="0"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526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BB94-949D-4867-850F-70A76F6A54A1}" type="datetimeFigureOut">
              <a:rPr lang="fa-IR" smtClean="0"/>
              <a:t>26/06/1443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E29B-2B8D-470A-A90E-E821839B07A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9482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BB94-949D-4867-850F-70A76F6A54A1}" type="datetimeFigureOut">
              <a:rPr lang="fa-IR" smtClean="0"/>
              <a:t>26/06/1443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E29B-2B8D-470A-A90E-E821839B07A7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386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BB94-949D-4867-850F-70A76F6A54A1}" type="datetimeFigureOut">
              <a:rPr lang="fa-IR" smtClean="0"/>
              <a:t>26/06/1443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E29B-2B8D-470A-A90E-E821839B07A7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564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BB94-949D-4867-850F-70A76F6A54A1}" type="datetimeFigureOut">
              <a:rPr lang="fa-IR" smtClean="0"/>
              <a:t>26/06/1443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E29B-2B8D-470A-A90E-E821839B07A7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324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BB94-949D-4867-850F-70A76F6A54A1}" type="datetimeFigureOut">
              <a:rPr lang="fa-IR" smtClean="0"/>
              <a:t>26/06/1443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E29B-2B8D-470A-A90E-E821839B07A7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48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BB94-949D-4867-850F-70A76F6A54A1}" type="datetimeFigureOut">
              <a:rPr lang="fa-IR" smtClean="0"/>
              <a:t>26/06/1443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E29B-2B8D-470A-A90E-E821839B07A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77429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BB94-949D-4867-850F-70A76F6A54A1}" type="datetimeFigureOut">
              <a:rPr lang="fa-IR" smtClean="0"/>
              <a:t>26/06/1443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E29B-2B8D-470A-A90E-E821839B07A7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787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BB94-949D-4867-850F-70A76F6A54A1}" type="datetimeFigureOut">
              <a:rPr lang="fa-IR" smtClean="0"/>
              <a:t>26/06/1443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E29B-2B8D-470A-A90E-E821839B07A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58582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BB94-949D-4867-850F-70A76F6A54A1}" type="datetimeFigureOut">
              <a:rPr lang="fa-IR" smtClean="0"/>
              <a:t>26/06/1443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E29B-2B8D-470A-A90E-E821839B07A7}" type="slidenum">
              <a:rPr lang="fa-IR" smtClean="0"/>
              <a:t>‹#›</a:t>
            </a:fld>
            <a:endParaRPr lang="fa-I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176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BB94-949D-4867-850F-70A76F6A54A1}" type="datetimeFigureOut">
              <a:rPr lang="fa-IR" smtClean="0"/>
              <a:t>26/06/1443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E29B-2B8D-470A-A90E-E821839B07A7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443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BB94-949D-4867-850F-70A76F6A54A1}" type="datetimeFigureOut">
              <a:rPr lang="fa-IR" smtClean="0"/>
              <a:t>26/06/1443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E29B-2B8D-470A-A90E-E821839B07A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2503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BB94-949D-4867-850F-70A76F6A54A1}" type="datetimeFigureOut">
              <a:rPr lang="fa-IR" smtClean="0"/>
              <a:t>26/06/1443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E29B-2B8D-470A-A90E-E821839B07A7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86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BB94-949D-4867-850F-70A76F6A54A1}" type="datetimeFigureOut">
              <a:rPr lang="fa-IR" smtClean="0"/>
              <a:t>26/06/1443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E29B-2B8D-470A-A90E-E821839B07A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62212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D6BB94-949D-4867-850F-70A76F6A54A1}" type="datetimeFigureOut">
              <a:rPr lang="fa-IR" smtClean="0"/>
              <a:t>26/06/1443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59E29B-2B8D-470A-A90E-E821839B07A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9737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a-IR" sz="3200" b="1" smtClean="0">
                <a:cs typeface="B Zar" panose="00000400000000000000" pitchFamily="2" charset="-78"/>
              </a:rPr>
              <a:t>بررسی جملات</a:t>
            </a:r>
            <a:r>
              <a:rPr lang="fa-IR" sz="3200" smtClean="0">
                <a:cs typeface="B Zar" panose="00000400000000000000" pitchFamily="2" charset="-78"/>
              </a:rPr>
              <a:t/>
            </a:r>
            <a:br>
              <a:rPr lang="fa-IR" sz="3200" smtClean="0">
                <a:cs typeface="B Zar" panose="00000400000000000000" pitchFamily="2" charset="-78"/>
              </a:rPr>
            </a:br>
            <a:r>
              <a:rPr lang="fa-IR" sz="3200" smtClean="0">
                <a:cs typeface="B Zar" panose="00000400000000000000" pitchFamily="2" charset="-78"/>
              </a:rPr>
              <a:t>نام مقاله: </a:t>
            </a:r>
            <a:br>
              <a:rPr lang="fa-IR" sz="3200" smtClean="0">
                <a:cs typeface="B Zar" panose="00000400000000000000" pitchFamily="2" charset="-78"/>
              </a:rPr>
            </a:br>
            <a:r>
              <a:rPr lang="fa-IR" sz="3200" smtClean="0">
                <a:cs typeface="B Zar" panose="00000400000000000000" pitchFamily="2" charset="-78"/>
              </a:rPr>
              <a:t>«توسعه </a:t>
            </a:r>
            <a:r>
              <a:rPr lang="fa-IR" sz="3200">
                <a:cs typeface="B Zar" panose="00000400000000000000" pitchFamily="2" charset="-78"/>
              </a:rPr>
              <a:t>فرهنگی ضرورت توسعه اقتصادي، اجتماعی و </a:t>
            </a:r>
            <a:r>
              <a:rPr lang="fa-IR" sz="3200">
                <a:cs typeface="B Zar" panose="00000400000000000000" pitchFamily="2" charset="-78"/>
              </a:rPr>
              <a:t>سیاسی</a:t>
            </a:r>
            <a:r>
              <a:rPr lang="fa-IR" sz="3200" smtClean="0">
                <a:cs typeface="B Zar" panose="00000400000000000000" pitchFamily="2" charset="-78"/>
              </a:rPr>
              <a:t> «</a:t>
            </a:r>
            <a:endParaRPr lang="fa-IR" sz="3200">
              <a:cs typeface="B Zar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b="1">
                <a:cs typeface="B Zar" panose="00000400000000000000" pitchFamily="2" charset="-78"/>
              </a:rPr>
              <a:t>محمدحسین پناهی</a:t>
            </a:r>
            <a:r>
              <a:rPr lang="fa-IR" smtClean="0">
                <a:cs typeface="B Zar" panose="00000400000000000000" pitchFamily="2" charset="-78"/>
              </a:rPr>
              <a:t> </a:t>
            </a:r>
            <a:br>
              <a:rPr lang="fa-IR" smtClean="0">
                <a:cs typeface="B Zar" panose="00000400000000000000" pitchFamily="2" charset="-78"/>
              </a:rPr>
            </a:br>
            <a:r>
              <a:rPr lang="fa-IR" b="1">
                <a:cs typeface="B Zar" panose="00000400000000000000" pitchFamily="2" charset="-78"/>
              </a:rPr>
              <a:t>فصلنامه </a:t>
            </a:r>
            <a:r>
              <a:rPr lang="fa-IR" b="1" smtClean="0">
                <a:cs typeface="B Zar" panose="00000400000000000000" pitchFamily="2" charset="-78"/>
              </a:rPr>
              <a:t>برنامه ریزي </a:t>
            </a:r>
            <a:r>
              <a:rPr lang="fa-IR" b="1">
                <a:cs typeface="B Zar" panose="00000400000000000000" pitchFamily="2" charset="-78"/>
              </a:rPr>
              <a:t>رفاه و توسعه ،</a:t>
            </a:r>
            <a:r>
              <a:rPr lang="fa-IR" b="1">
                <a:cs typeface="B Zar" panose="00000400000000000000" pitchFamily="2" charset="-78"/>
              </a:rPr>
              <a:t>1394بهار </a:t>
            </a:r>
            <a:r>
              <a:rPr lang="fa-IR" b="1" smtClean="0">
                <a:cs typeface="B Zar" panose="00000400000000000000" pitchFamily="2" charset="-78"/>
              </a:rPr>
              <a:t>شما</a:t>
            </a:r>
            <a:r>
              <a:rPr lang="fa-IR" smtClean="0">
                <a:cs typeface="B Zar" panose="00000400000000000000" pitchFamily="2" charset="-78"/>
              </a:rPr>
              <a:t>ره 22</a:t>
            </a:r>
            <a:r>
              <a:rPr lang="fa-IR" smtClean="0"/>
              <a:t/>
            </a:r>
            <a:br>
              <a:rPr lang="fa-IR" smtClean="0"/>
            </a:b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52544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موضوع </a:t>
            </a:r>
            <a:r>
              <a:rPr lang="fa-IR" smtClean="0">
                <a:cs typeface="B Zar" panose="00000400000000000000" pitchFamily="2" charset="-78"/>
              </a:rPr>
              <a:t>«بعد </a:t>
            </a:r>
            <a:r>
              <a:rPr lang="fa-IR">
                <a:cs typeface="B Zar" panose="00000400000000000000" pitchFamily="2" charset="-78"/>
              </a:rPr>
              <a:t>فرهنگی </a:t>
            </a:r>
            <a:r>
              <a:rPr lang="fa-IR" smtClean="0">
                <a:cs typeface="B Zar" panose="00000400000000000000" pitchFamily="2" charset="-78"/>
              </a:rPr>
              <a:t>توسعه» </a:t>
            </a:r>
            <a:r>
              <a:rPr lang="fa-IR">
                <a:cs typeface="B Zar" panose="00000400000000000000" pitchFamily="2" charset="-78"/>
              </a:rPr>
              <a:t>در دهه هشتاد میلادي </a:t>
            </a:r>
            <a:r>
              <a:rPr lang="fa-IR">
                <a:cs typeface="B Zar" panose="00000400000000000000" pitchFamily="2" charset="-78"/>
              </a:rPr>
              <a:t>به </a:t>
            </a:r>
            <a:r>
              <a:rPr lang="fa-IR" smtClean="0">
                <a:cs typeface="B Zar" panose="00000400000000000000" pitchFamily="2" charset="-78"/>
              </a:rPr>
              <a:t>عوامل</a:t>
            </a:r>
            <a:r>
              <a:rPr lang="fa-IR">
                <a:cs typeface="B Zar" panose="00000400000000000000" pitchFamily="2" charset="-78"/>
              </a:rPr>
              <a:t>، متغیرها و آثار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. پرداخت فرهنگی توسعه </a:t>
            </a:r>
            <a:r>
              <a:rPr lang="fa-IR">
                <a:cs typeface="B Zar" panose="00000400000000000000" pitchFamily="2" charset="-78"/>
              </a:rPr>
              <a:t>می </a:t>
            </a:r>
            <a:r>
              <a:rPr lang="fa-IR" smtClean="0">
                <a:cs typeface="B Zar" panose="00000400000000000000" pitchFamily="2" charset="-78"/>
              </a:rPr>
              <a:t>پرداخت  و دانشمندان فرهنگ </a:t>
            </a:r>
            <a:r>
              <a:rPr lang="fa-IR">
                <a:cs typeface="B Zar" panose="00000400000000000000" pitchFamily="2" charset="-78"/>
              </a:rPr>
              <a:t>را دیگر عنوان به بعد کمک و یا </a:t>
            </a:r>
            <a:r>
              <a:rPr lang="fa-IR">
                <a:cs typeface="B Zar" panose="00000400000000000000" pitchFamily="2" charset="-78"/>
              </a:rPr>
              <a:t>دهنده </a:t>
            </a:r>
            <a:r>
              <a:rPr lang="fa-IR" smtClean="0">
                <a:cs typeface="B Zar" panose="00000400000000000000" pitchFamily="2" charset="-78"/>
              </a:rPr>
              <a:t>یاري بخش و صرفا زینت دهنده توسعه </a:t>
            </a:r>
            <a:r>
              <a:rPr lang="fa-IR">
                <a:cs typeface="B Zar" panose="00000400000000000000" pitchFamily="2" charset="-78"/>
              </a:rPr>
              <a:t>در </a:t>
            </a:r>
            <a:r>
              <a:rPr lang="fa-IR">
                <a:cs typeface="B Zar" panose="00000400000000000000" pitchFamily="2" charset="-78"/>
              </a:rPr>
              <a:t>نظر </a:t>
            </a:r>
            <a:r>
              <a:rPr lang="fa-IR" smtClean="0">
                <a:cs typeface="B Zar" panose="00000400000000000000" pitchFamily="2" charset="-78"/>
              </a:rPr>
              <a:t>نمی گرفتند</a:t>
            </a:r>
            <a:r>
              <a:rPr lang="fa-IR">
                <a:cs typeface="B Zar" panose="00000400000000000000" pitchFamily="2" charset="-78"/>
              </a:rPr>
              <a:t>، بلکه به فرهنگ </a:t>
            </a:r>
            <a:r>
              <a:rPr lang="fa-IR">
                <a:cs typeface="B Zar" panose="00000400000000000000" pitchFamily="2" charset="-78"/>
              </a:rPr>
              <a:t>مثابه </a:t>
            </a:r>
            <a:r>
              <a:rPr lang="fa-IR" smtClean="0">
                <a:cs typeface="B Zar" panose="00000400000000000000" pitchFamily="2" charset="-78"/>
              </a:rPr>
              <a:t>«نیروي </a:t>
            </a:r>
            <a:r>
              <a:rPr lang="fa-IR">
                <a:cs typeface="B Zar" panose="00000400000000000000" pitchFamily="2" charset="-78"/>
              </a:rPr>
              <a:t>درونی </a:t>
            </a:r>
            <a:r>
              <a:rPr lang="fa-IR" smtClean="0">
                <a:cs typeface="B Zar" panose="00000400000000000000" pitchFamily="2" charset="-78"/>
              </a:rPr>
              <a:t>جامعه» می کردند. </a:t>
            </a:r>
            <a:endParaRPr lang="fa-IR">
              <a:cs typeface="B Za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390" y="3721094"/>
            <a:ext cx="2797219" cy="302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90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smtClean="0">
                <a:cs typeface="B Zar" panose="00000400000000000000" pitchFamily="2" charset="-78"/>
              </a:rPr>
              <a:t>به عبارت دیگر برای اینکه </a:t>
            </a:r>
            <a:r>
              <a:rPr lang="fa-IR">
                <a:cs typeface="B Zar" panose="00000400000000000000" pitchFamily="2" charset="-78"/>
              </a:rPr>
              <a:t>توسعه واقعی اجتماعی، اقتصادي و سیاسی در جامعه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تحقق بپذیرد باید اساس آن فرهنگی باشد، نه مثلاً که </a:t>
            </a:r>
            <a:r>
              <a:rPr lang="fa-IR">
                <a:cs typeface="B Zar" panose="00000400000000000000" pitchFamily="2" charset="-78"/>
              </a:rPr>
              <a:t>این </a:t>
            </a:r>
            <a:r>
              <a:rPr lang="fa-IR" smtClean="0">
                <a:cs typeface="B Zar" panose="00000400000000000000" pitchFamily="2" charset="-78"/>
              </a:rPr>
              <a:t>که اول توسعه </a:t>
            </a:r>
            <a:r>
              <a:rPr lang="fa-IR">
                <a:cs typeface="B Zar" panose="00000400000000000000" pitchFamily="2" charset="-78"/>
              </a:rPr>
              <a:t>اقتصادي </a:t>
            </a:r>
            <a:r>
              <a:rPr lang="fa-IR" smtClean="0">
                <a:cs typeface="B Zar" panose="00000400000000000000" pitchFamily="2" charset="-78"/>
              </a:rPr>
              <a:t>و </a:t>
            </a:r>
            <a:r>
              <a:rPr lang="fa-IR">
                <a:cs typeface="B Zar" panose="00000400000000000000" pitchFamily="2" charset="-78"/>
              </a:rPr>
              <a:t>بعد</a:t>
            </a: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r>
              <a:rPr lang="fa-IR" smtClean="0">
                <a:cs typeface="B Zar" panose="00000400000000000000" pitchFamily="2" charset="-78"/>
              </a:rPr>
              <a:t>روی فرهنگی مد نظر باشد.</a:t>
            </a:r>
          </a:p>
          <a:p>
            <a:pPr algn="just"/>
            <a:endParaRPr lang="fa-IR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45278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/>
              <a:t>پس فرهنگ در تر وسیع ین معنی کلمه به دو شیو یکی : شود ه تفسیر می</a:t>
            </a:r>
            <a:br>
              <a:rPr lang="fa-IR"/>
            </a:br>
            <a:r>
              <a:rPr lang="fa-IR"/>
              <a:t>عنوان به کردارها و آدابی که دهنده تشکیل خودِ واقعیتِ اجتماعی هستند و دیگري</a:t>
            </a:r>
            <a:br>
              <a:rPr lang="fa-IR"/>
            </a:br>
            <a:r>
              <a:rPr lang="fa-IR"/>
              <a:t>عنوان به گذشته در چیزي که هاي حوزه مجزایی از جامعه بوده و اکنون وارد همه جنبه</a:t>
            </a:r>
            <a:br>
              <a:rPr lang="fa-IR"/>
            </a:br>
            <a:r>
              <a:rPr lang="fa-IR"/>
              <a:t>زندگی اجتماعی گردیده است (. 1380 :50نش، )« بدین ترتیب بنا به گفته نش امروزه</a:t>
            </a:r>
            <a:br>
              <a:rPr lang="fa-IR"/>
            </a:br>
            <a:r>
              <a:rPr lang="fa-IR"/>
              <a:t>شنا عهجامحوزه سی سیاسی مطالعه سیاست فرهنگی است، که با مطالعات سی شنا جامعه</a:t>
            </a:r>
            <a:br>
              <a:rPr lang="fa-IR"/>
            </a:br>
            <a:r>
              <a:rPr lang="fa-IR"/>
              <a:t>سیاسی کلاسیک بسیار متفاوت است</a:t>
            </a:r>
            <a:r>
              <a:rPr lang="fa-IR" smtClean="0"/>
              <a:t> </a:t>
            </a:r>
            <a:br>
              <a:rPr lang="fa-IR" smtClean="0"/>
            </a:b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87666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b="1">
                <a:cs typeface="B Zar" panose="00000400000000000000" pitchFamily="2" charset="-78"/>
              </a:rPr>
              <a:t>نقش فرهنگ در توسعه اقتصادي، اجتماعی و </a:t>
            </a:r>
            <a:r>
              <a:rPr lang="fa-IR" b="1">
                <a:cs typeface="B Zar" panose="00000400000000000000" pitchFamily="2" charset="-78"/>
              </a:rPr>
              <a:t>سیاسی</a:t>
            </a:r>
            <a:r>
              <a:rPr lang="fa-IR" smtClean="0">
                <a:cs typeface="B Zar" panose="00000400000000000000" pitchFamily="2" charset="-78"/>
              </a:rPr>
              <a:t> </a:t>
            </a:r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7165" y="2556932"/>
            <a:ext cx="4109431" cy="331893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باید پذیرفت که دیگر هیچ فعالیت اقتصادي و </a:t>
            </a:r>
            <a:r>
              <a:rPr lang="fa-IR">
                <a:cs typeface="B Zar" panose="00000400000000000000" pitchFamily="2" charset="-78"/>
              </a:rPr>
              <a:t>تکنولوژي </a:t>
            </a:r>
            <a:r>
              <a:rPr lang="fa-IR" smtClean="0">
                <a:cs typeface="B Zar" panose="00000400000000000000" pitchFamily="2" charset="-78"/>
              </a:rPr>
              <a:t>وارداتی عاري </a:t>
            </a:r>
            <a:r>
              <a:rPr lang="fa-IR">
                <a:cs typeface="B Zar" panose="00000400000000000000" pitchFamily="2" charset="-78"/>
              </a:rPr>
              <a:t>از بار فرهنگی نیست، و نسبت به فرهنگ </a:t>
            </a:r>
            <a:r>
              <a:rPr lang="fa-IR">
                <a:cs typeface="B Zar" panose="00000400000000000000" pitchFamily="2" charset="-78"/>
              </a:rPr>
              <a:t>خودي </a:t>
            </a:r>
            <a:r>
              <a:rPr lang="fa-IR" smtClean="0">
                <a:cs typeface="B Zar" panose="00000400000000000000" pitchFamily="2" charset="-78"/>
              </a:rPr>
              <a:t>بی تفاوت و </a:t>
            </a:r>
            <a:r>
              <a:rPr lang="fa-IR">
                <a:cs typeface="B Zar" panose="00000400000000000000" pitchFamily="2" charset="-78"/>
              </a:rPr>
              <a:t>خنثی </a:t>
            </a:r>
            <a:r>
              <a:rPr lang="fa-IR" smtClean="0">
                <a:cs typeface="B Zar" panose="00000400000000000000" pitchFamily="2" charset="-78"/>
              </a:rPr>
              <a:t>باشد.</a:t>
            </a:r>
          </a:p>
          <a:p>
            <a:pPr algn="just"/>
            <a:r>
              <a:rPr lang="fa-IR" smtClean="0">
                <a:cs typeface="B Zar" panose="00000400000000000000" pitchFamily="2" charset="-78"/>
              </a:rPr>
              <a:t>ایدئولوژي</a:t>
            </a:r>
            <a:r>
              <a:rPr lang="fa-IR">
                <a:cs typeface="B Zar" panose="00000400000000000000" pitchFamily="2" charset="-78"/>
              </a:rPr>
              <a:t>، سازمان، فن </a:t>
            </a:r>
            <a:r>
              <a:rPr lang="fa-IR">
                <a:cs typeface="B Zar" panose="00000400000000000000" pitchFamily="2" charset="-78"/>
              </a:rPr>
              <a:t>و </a:t>
            </a:r>
            <a:r>
              <a:rPr lang="fa-IR" smtClean="0">
                <a:cs typeface="B Zar" panose="00000400000000000000" pitchFamily="2" charset="-78"/>
              </a:rPr>
              <a:t>ابزار، </a:t>
            </a:r>
            <a:r>
              <a:rPr lang="fa-IR">
                <a:cs typeface="B Zar" panose="00000400000000000000" pitchFamily="2" charset="-78"/>
              </a:rPr>
              <a:t>همه </a:t>
            </a:r>
            <a:r>
              <a:rPr lang="fa-IR" smtClean="0">
                <a:cs typeface="B Zar" panose="00000400000000000000" pitchFamily="2" charset="-78"/>
              </a:rPr>
              <a:t>جنبه هاي </a:t>
            </a:r>
            <a:r>
              <a:rPr lang="fa-IR">
                <a:cs typeface="B Zar" panose="00000400000000000000" pitchFamily="2" charset="-78"/>
              </a:rPr>
              <a:t>گوناگون فرهنگ </a:t>
            </a:r>
            <a:r>
              <a:rPr lang="fa-IR">
                <a:cs typeface="B Zar" panose="00000400000000000000" pitchFamily="2" charset="-78"/>
              </a:rPr>
              <a:t>یک </a:t>
            </a:r>
            <a:r>
              <a:rPr lang="fa-IR" smtClean="0">
                <a:cs typeface="B Zar" panose="00000400000000000000" pitchFamily="2" charset="-78"/>
              </a:rPr>
              <a:t>جامعه را </a:t>
            </a:r>
            <a:r>
              <a:rPr lang="fa-IR">
                <a:cs typeface="B Zar" panose="00000400000000000000" pitchFamily="2" charset="-78"/>
              </a:rPr>
              <a:t>تشکیل </a:t>
            </a:r>
            <a:r>
              <a:rPr lang="fa-IR">
                <a:cs typeface="B Zar" panose="00000400000000000000" pitchFamily="2" charset="-78"/>
              </a:rPr>
              <a:t>می </a:t>
            </a:r>
            <a:r>
              <a:rPr lang="fa-IR" smtClean="0">
                <a:cs typeface="B Zar" panose="00000400000000000000" pitchFamily="2" charset="-78"/>
              </a:rPr>
              <a:t>دهند </a:t>
            </a:r>
            <a:r>
              <a:rPr lang="fa-IR">
                <a:cs typeface="B Zar" panose="00000400000000000000" pitchFamily="2" charset="-78"/>
              </a:rPr>
              <a:t>و </a:t>
            </a:r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تکنولوژي جنبه </a:t>
            </a:r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فرهنگی </a:t>
            </a:r>
            <a:r>
              <a:rPr lang="fa-IR" smtClean="0">
                <a:solidFill>
                  <a:srgbClr val="FF0000"/>
                </a:solidFill>
                <a:cs typeface="B Zar" panose="00000400000000000000" pitchFamily="2" charset="-78"/>
              </a:rPr>
              <a:t>مهمی دارد </a:t>
            </a:r>
            <a:r>
              <a:rPr lang="fa-IR">
                <a:cs typeface="B Zar" panose="00000400000000000000" pitchFamily="2" charset="-78"/>
              </a:rPr>
              <a:t>و آثار </a:t>
            </a:r>
            <a:r>
              <a:rPr lang="fa-IR">
                <a:cs typeface="B Zar" panose="00000400000000000000" pitchFamily="2" charset="-78"/>
              </a:rPr>
              <a:t>فرهنگی </a:t>
            </a:r>
            <a:r>
              <a:rPr lang="fa-IR" smtClean="0">
                <a:cs typeface="B Zar" panose="00000400000000000000" pitchFamily="2" charset="-78"/>
              </a:rPr>
              <a:t>مهمی داردکه تاکنون </a:t>
            </a:r>
            <a:r>
              <a:rPr lang="fa-IR">
                <a:cs typeface="B Zar" panose="00000400000000000000" pitchFamily="2" charset="-78"/>
              </a:rPr>
              <a:t>ما از آن غفلت کرده </a:t>
            </a:r>
            <a:r>
              <a:rPr lang="fa-IR">
                <a:cs typeface="B Zar" panose="00000400000000000000" pitchFamily="2" charset="-78"/>
              </a:rPr>
              <a:t>بودیم</a:t>
            </a:r>
            <a:r>
              <a:rPr lang="fa-IR" smtClean="0">
                <a:cs typeface="B Zar" panose="00000400000000000000" pitchFamily="2" charset="-78"/>
              </a:rPr>
              <a:t> </a:t>
            </a:r>
          </a:p>
          <a:p>
            <a:pPr marL="0" indent="0" algn="just" rtl="0">
              <a:buNone/>
            </a:pPr>
            <a:r>
              <a:rPr lang="fa-IR" smtClean="0">
                <a:cs typeface="B Zar" panose="00000400000000000000" pitchFamily="2" charset="-78"/>
              </a:rPr>
              <a:t/>
            </a:r>
            <a:br>
              <a:rPr lang="fa-IR" smtClean="0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90" y="2556932"/>
            <a:ext cx="6072175" cy="355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25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4129" y="2556932"/>
            <a:ext cx="5062467" cy="331893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>وقتی نقش فرهنگ در توسعه اقتصادي روشن شود، در توسعه </a:t>
            </a:r>
            <a:r>
              <a:rPr lang="fa-IR">
                <a:cs typeface="B Zar" panose="00000400000000000000" pitchFamily="2" charset="-78"/>
              </a:rPr>
              <a:t>اجتماعی </a:t>
            </a:r>
            <a:r>
              <a:rPr lang="fa-IR" smtClean="0">
                <a:cs typeface="B Zar" panose="00000400000000000000" pitchFamily="2" charset="-78"/>
              </a:rPr>
              <a:t>و سیاسی هم نقشش</a:t>
            </a:r>
            <a:r>
              <a:rPr lang="fa-IR" smtClean="0">
                <a:cs typeface="B Zar" panose="00000400000000000000" pitchFamily="2" charset="-78"/>
              </a:rPr>
              <a:t> </a:t>
            </a:r>
            <a:r>
              <a:rPr lang="fa-IR" smtClean="0">
                <a:cs typeface="B Zar" panose="00000400000000000000" pitchFamily="2" charset="-78"/>
              </a:rPr>
              <a:t>روشن تر خواهد بود </a:t>
            </a:r>
            <a:r>
              <a:rPr lang="fa-IR">
                <a:cs typeface="B Zar" panose="00000400000000000000" pitchFamily="2" charset="-78"/>
              </a:rPr>
              <a:t>. اما ابتدا لازم </a:t>
            </a:r>
            <a:r>
              <a:rPr lang="fa-IR">
                <a:cs typeface="B Zar" panose="00000400000000000000" pitchFamily="2" charset="-78"/>
              </a:rPr>
              <a:t>است </a:t>
            </a:r>
            <a:r>
              <a:rPr lang="fa-IR" smtClean="0">
                <a:cs typeface="B Zar" panose="00000400000000000000" pitchFamily="2" charset="-78"/>
              </a:rPr>
              <a:t>اشاره اي </a:t>
            </a:r>
            <a:r>
              <a:rPr lang="fa-IR">
                <a:cs typeface="B Zar" panose="00000400000000000000" pitchFamily="2" charset="-78"/>
              </a:rPr>
              <a:t>به سابقه </a:t>
            </a:r>
            <a:r>
              <a:rPr lang="fa-IR">
                <a:cs typeface="B Zar" panose="00000400000000000000" pitchFamily="2" charset="-78"/>
              </a:rPr>
              <a:t>توسعه </a:t>
            </a:r>
            <a:r>
              <a:rPr lang="fa-IR" smtClean="0">
                <a:cs typeface="B Zar" panose="00000400000000000000" pitchFamily="2" charset="-78"/>
              </a:rPr>
              <a:t>اجتماعی . بشود. </a:t>
            </a:r>
            <a:r>
              <a:rPr lang="fa-IR">
                <a:cs typeface="B Zar" panose="00000400000000000000" pitchFamily="2" charset="-78"/>
              </a:rPr>
              <a:t>نشست توسعه اجتماعی 1995سازمان ملل در شهر </a:t>
            </a:r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کپنهاگ</a:t>
            </a:r>
            <a:r>
              <a:rPr lang="fa-IR">
                <a:cs typeface="B Zar" panose="00000400000000000000" pitchFamily="2" charset="-78"/>
              </a:rPr>
              <a:t> نقطه عطفی در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کاربرد رویکرد توسعه اجتماعی بود که در آن سران کشورهاي کننده شرکت ، خود </a:t>
            </a:r>
            <a:r>
              <a:rPr lang="fa-IR">
                <a:cs typeface="B Zar" panose="00000400000000000000" pitchFamily="2" charset="-78"/>
              </a:rPr>
              <a:t>را </a:t>
            </a:r>
            <a:r>
              <a:rPr lang="fa-IR" smtClean="0">
                <a:cs typeface="B Zar" panose="00000400000000000000" pitchFamily="2" charset="-78"/>
              </a:rPr>
              <a:t>به اجراي </a:t>
            </a:r>
            <a:r>
              <a:rPr lang="fa-IR">
                <a:cs typeface="B Zar" panose="00000400000000000000" pitchFamily="2" charset="-78"/>
              </a:rPr>
              <a:t>یک برنامه عملی که طیف وسیعی </a:t>
            </a:r>
            <a:r>
              <a:rPr lang="fa-IR">
                <a:cs typeface="B Zar" panose="00000400000000000000" pitchFamily="2" charset="-78"/>
              </a:rPr>
              <a:t>از </a:t>
            </a:r>
            <a:r>
              <a:rPr lang="fa-IR" smtClean="0">
                <a:cs typeface="B Zar" panose="00000400000000000000" pitchFamily="2" charset="-78"/>
              </a:rPr>
              <a:t>سنجه هاي </a:t>
            </a:r>
            <a:r>
              <a:rPr lang="fa-IR">
                <a:cs typeface="B Zar" panose="00000400000000000000" pitchFamily="2" charset="-78"/>
              </a:rPr>
              <a:t>سیاسی، اقتصادي و اجتماعی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براي </a:t>
            </a:r>
            <a:r>
              <a:rPr lang="fa-IR" smtClean="0">
                <a:cs typeface="B Zar" panose="00000400000000000000" pitchFamily="2" charset="-78"/>
              </a:rPr>
              <a:t>ریشه کنی </a:t>
            </a:r>
            <a:r>
              <a:rPr lang="fa-IR">
                <a:cs typeface="B Zar" panose="00000400000000000000" pitchFamily="2" charset="-78"/>
              </a:rPr>
              <a:t>فقر </a:t>
            </a:r>
            <a:r>
              <a:rPr lang="fa-IR" smtClean="0">
                <a:cs typeface="B Zar" panose="00000400000000000000" pitchFamily="2" charset="-78"/>
              </a:rPr>
              <a:t>متعهد نمودند. </a:t>
            </a:r>
          </a:p>
          <a:p>
            <a:pPr algn="just"/>
            <a:r>
              <a:rPr lang="fa-IR" smtClean="0">
                <a:cs typeface="B Zar" panose="00000400000000000000" pitchFamily="2" charset="-78"/>
              </a:rPr>
              <a:t/>
            </a:r>
            <a:br>
              <a:rPr lang="fa-IR" smtClean="0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285" y="2389507"/>
            <a:ext cx="4453150" cy="2671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2610" y="4951502"/>
            <a:ext cx="1855498" cy="140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62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توسعه اجتماعی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5645" y="2556932"/>
            <a:ext cx="5010952" cy="331893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fa-IR" smtClean="0">
                <a:cs typeface="B Zar" panose="00000400000000000000" pitchFamily="2" charset="-78"/>
              </a:rPr>
              <a:t>توسعه </a:t>
            </a:r>
            <a:r>
              <a:rPr lang="fa-IR">
                <a:cs typeface="B Zar" panose="00000400000000000000" pitchFamily="2" charset="-78"/>
              </a:rPr>
              <a:t>اجتماعی با چگونگی و شیوه زندگی افراد یک جامعه </a:t>
            </a:r>
            <a:r>
              <a:rPr lang="fa-IR">
                <a:cs typeface="B Zar" panose="00000400000000000000" pitchFamily="2" charset="-78"/>
              </a:rPr>
              <a:t>پیوند </a:t>
            </a:r>
            <a:r>
              <a:rPr lang="fa-IR" smtClean="0">
                <a:cs typeface="B Zar" panose="00000400000000000000" pitchFamily="2" charset="-78"/>
              </a:rPr>
              <a:t>تنگاتنگی دارد </a:t>
            </a:r>
            <a:r>
              <a:rPr lang="fa-IR">
                <a:cs typeface="B Zar" panose="00000400000000000000" pitchFamily="2" charset="-78"/>
              </a:rPr>
              <a:t>و ناظر بر بالا بردن سطح زندگی عمومی از طریق ایجاد شرایط مطلوب و </a:t>
            </a:r>
            <a:r>
              <a:rPr lang="fa-IR">
                <a:cs typeface="B Zar" panose="00000400000000000000" pitchFamily="2" charset="-78"/>
              </a:rPr>
              <a:t>بهینه </a:t>
            </a:r>
            <a:r>
              <a:rPr lang="fa-IR" smtClean="0">
                <a:cs typeface="B Zar" panose="00000400000000000000" pitchFamily="2" charset="-78"/>
              </a:rPr>
              <a:t>در</a:t>
            </a:r>
            <a:r>
              <a:rPr lang="fa-IR" smtClean="0">
                <a:cs typeface="B Zar" panose="00000400000000000000" pitchFamily="2" charset="-78"/>
              </a:rPr>
              <a:t> </a:t>
            </a:r>
            <a:r>
              <a:rPr lang="fa-IR" smtClean="0">
                <a:cs typeface="B Zar" panose="00000400000000000000" pitchFamily="2" charset="-78"/>
              </a:rPr>
              <a:t>زمینه هاي </a:t>
            </a:r>
            <a:r>
              <a:rPr lang="fa-IR">
                <a:cs typeface="B Zar" panose="00000400000000000000" pitchFamily="2" charset="-78"/>
              </a:rPr>
              <a:t>فقرزدایی، تغذیه، بهداشت، مسکن، اشتغال، آموزش و </a:t>
            </a:r>
            <a:r>
              <a:rPr lang="fa-IR">
                <a:cs typeface="B Zar" panose="00000400000000000000" pitchFamily="2" charset="-78"/>
              </a:rPr>
              <a:t>چگونگی </a:t>
            </a:r>
            <a:r>
              <a:rPr lang="fa-IR" smtClean="0">
                <a:cs typeface="B Zar" panose="00000400000000000000" pitchFamily="2" charset="-78"/>
              </a:rPr>
              <a:t>گذران</a:t>
            </a:r>
            <a:r>
              <a:rPr lang="fa-IR">
                <a:cs typeface="B Zar" panose="00000400000000000000" pitchFamily="2" charset="-78"/>
              </a:rPr>
              <a:t>اوقات </a:t>
            </a:r>
            <a:r>
              <a:rPr lang="fa-IR">
                <a:cs typeface="B Zar" panose="00000400000000000000" pitchFamily="2" charset="-78"/>
              </a:rPr>
              <a:t>فراغت </a:t>
            </a:r>
            <a:r>
              <a:rPr lang="fa-IR" smtClean="0">
                <a:cs typeface="B Zar" panose="00000400000000000000" pitchFamily="2" charset="-78"/>
              </a:rPr>
              <a:t> </a:t>
            </a:r>
            <a:r>
              <a:rPr lang="fa-IR" smtClean="0">
                <a:cs typeface="B Zar" panose="00000400000000000000" pitchFamily="2" charset="-78"/>
              </a:rPr>
              <a:t>می باشد </a:t>
            </a:r>
            <a:r>
              <a:rPr lang="fa-IR">
                <a:cs typeface="B Zar" panose="00000400000000000000" pitchFamily="2" charset="-78"/>
              </a:rPr>
              <a:t>همچنین توسعه اجتماعی شامل ایجاد بهبود </a:t>
            </a:r>
            <a:r>
              <a:rPr lang="fa-IR">
                <a:cs typeface="B Zar" panose="00000400000000000000" pitchFamily="2" charset="-78"/>
              </a:rPr>
              <a:t>در </a:t>
            </a:r>
            <a:r>
              <a:rPr lang="fa-IR" smtClean="0">
                <a:cs typeface="B Zar" panose="00000400000000000000" pitchFamily="2" charset="-78"/>
              </a:rPr>
              <a:t>وضعیت اجتماعی </a:t>
            </a:r>
            <a:r>
              <a:rPr lang="fa-IR">
                <a:cs typeface="B Zar" panose="00000400000000000000" pitchFamily="2" charset="-78"/>
              </a:rPr>
              <a:t>افراد یک جامعه، و در بعدي وسیعتر شامل تقویت </a:t>
            </a:r>
            <a:r>
              <a:rPr lang="fa-IR">
                <a:cs typeface="B Zar" panose="00000400000000000000" pitchFamily="2" charset="-78"/>
              </a:rPr>
              <a:t>جامعه </a:t>
            </a:r>
            <a:r>
              <a:rPr lang="fa-IR" smtClean="0">
                <a:cs typeface="B Zar" panose="00000400000000000000" pitchFamily="2" charset="-78"/>
              </a:rPr>
              <a:t>مدنی، دموکراسی</a:t>
            </a:r>
            <a:r>
              <a:rPr lang="fa-IR" smtClean="0">
                <a:cs typeface="B Zar" panose="00000400000000000000" pitchFamily="2" charset="-78"/>
              </a:rPr>
              <a:t> </a:t>
            </a:r>
            <a:r>
              <a:rPr lang="fa-IR" smtClean="0">
                <a:cs typeface="B Zar" panose="00000400000000000000" pitchFamily="2" charset="-78"/>
              </a:rPr>
              <a:t>می باشد و شامل ابعاد: </a:t>
            </a:r>
            <a:r>
              <a:rPr lang="fa-IR" smtClean="0">
                <a:solidFill>
                  <a:srgbClr val="FF0000"/>
                </a:solidFill>
                <a:cs typeface="B Zar" panose="00000400000000000000" pitchFamily="2" charset="-78"/>
              </a:rPr>
              <a:t>عدالت </a:t>
            </a:r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اجتماعی</a:t>
            </a:r>
            <a:r>
              <a:rPr lang="fa-IR">
                <a:cs typeface="B Zar" panose="00000400000000000000" pitchFamily="2" charset="-78"/>
              </a:rPr>
              <a:t>، </a:t>
            </a:r>
            <a:r>
              <a:rPr lang="fa-IR">
                <a:solidFill>
                  <a:srgbClr val="0070C0"/>
                </a:solidFill>
                <a:cs typeface="B Zar" panose="00000400000000000000" pitchFamily="2" charset="-78"/>
              </a:rPr>
              <a:t>رفاه اجتماعی</a:t>
            </a:r>
            <a:r>
              <a:rPr lang="fa-IR">
                <a:cs typeface="B Zar" panose="00000400000000000000" pitchFamily="2" charset="-78"/>
              </a:rPr>
              <a:t> و </a:t>
            </a:r>
            <a:r>
              <a:rPr lang="fa-IR">
                <a:solidFill>
                  <a:srgbClr val="00B050"/>
                </a:solidFill>
                <a:cs typeface="B Zar" panose="00000400000000000000" pitchFamily="2" charset="-78"/>
              </a:rPr>
              <a:t>سرمایه </a:t>
            </a:r>
            <a:r>
              <a:rPr lang="fa-IR">
                <a:solidFill>
                  <a:srgbClr val="00B050"/>
                </a:solidFill>
                <a:cs typeface="B Zar" panose="00000400000000000000" pitchFamily="2" charset="-78"/>
              </a:rPr>
              <a:t>اجتماعی </a:t>
            </a:r>
            <a:r>
              <a:rPr lang="fa-IR" smtClean="0">
                <a:cs typeface="B Zar" panose="00000400000000000000" pitchFamily="2" charset="-78"/>
              </a:rPr>
              <a:t>است. </a:t>
            </a:r>
          </a:p>
          <a:p>
            <a:pPr marL="0" indent="0" algn="just">
              <a:buNone/>
            </a:pPr>
            <a:r>
              <a:rPr lang="fa-IR" smtClean="0">
                <a:cs typeface="B Zar" panose="00000400000000000000" pitchFamily="2" charset="-78"/>
              </a:rPr>
              <a:t/>
            </a:r>
            <a:br>
              <a:rPr lang="fa-IR" smtClean="0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29" y="2429456"/>
            <a:ext cx="4926963" cy="357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15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fa-IR" sz="2000">
                <a:cs typeface="B Zar" panose="00000400000000000000" pitchFamily="2" charset="-78"/>
              </a:rPr>
              <a:t>به </a:t>
            </a:r>
            <a:r>
              <a:rPr lang="fa-IR" sz="2000">
                <a:cs typeface="B Zar" panose="00000400000000000000" pitchFamily="2" charset="-78"/>
              </a:rPr>
              <a:t>جرات </a:t>
            </a:r>
            <a:r>
              <a:rPr lang="fa-IR" sz="2000" smtClean="0">
                <a:cs typeface="B Zar" panose="00000400000000000000" pitchFamily="2" charset="-78"/>
              </a:rPr>
              <a:t>می توان گفت </a:t>
            </a:r>
            <a:r>
              <a:rPr lang="fa-IR" sz="2000">
                <a:cs typeface="B Zar" panose="00000400000000000000" pitchFamily="2" charset="-78"/>
              </a:rPr>
              <a:t>بدون توسعه فرهنگ امکان افزایش ظرفیت</a:t>
            </a:r>
            <a:r>
              <a:rPr lang="fa-IR" sz="2000">
                <a:cs typeface="B Zar" panose="00000400000000000000" pitchFamily="2" charset="-78"/>
              </a:rPr>
              <a:t/>
            </a:r>
            <a:br>
              <a:rPr lang="fa-IR" sz="2000">
                <a:cs typeface="B Zar" panose="00000400000000000000" pitchFamily="2" charset="-78"/>
              </a:rPr>
            </a:br>
            <a:r>
              <a:rPr lang="fa-IR" sz="2000" smtClean="0">
                <a:cs typeface="B Zar" panose="00000400000000000000" pitchFamily="2" charset="-78"/>
              </a:rPr>
              <a:t>انسانی </a:t>
            </a:r>
            <a:r>
              <a:rPr lang="fa-IR" sz="2000">
                <a:cs typeface="B Zar" panose="00000400000000000000" pitchFamily="2" charset="-78"/>
              </a:rPr>
              <a:t>وجود </a:t>
            </a:r>
            <a:r>
              <a:rPr lang="fa-IR" sz="2000" smtClean="0">
                <a:cs typeface="B Zar" panose="00000400000000000000" pitchFamily="2" charset="-78"/>
              </a:rPr>
              <a:t>ندارد. </a:t>
            </a:r>
            <a:r>
              <a:rPr lang="fa-IR" sz="2000">
                <a:cs typeface="B Zar" panose="00000400000000000000" pitchFamily="2" charset="-78"/>
              </a:rPr>
              <a:t>افزایش ظرفیت نهادهاي اجتماعی نیز ماهیت فرهنگی دارد اساساً .</a:t>
            </a:r>
            <a:br>
              <a:rPr lang="fa-IR" sz="2000">
                <a:cs typeface="B Zar" panose="00000400000000000000" pitchFamily="2" charset="-78"/>
              </a:rPr>
            </a:br>
            <a:r>
              <a:rPr lang="fa-IR" sz="2000">
                <a:cs typeface="B Zar" panose="00000400000000000000" pitchFamily="2" charset="-78"/>
              </a:rPr>
              <a:t>نهادهاي اجتماعی خود جزء فرهنگ </a:t>
            </a:r>
            <a:r>
              <a:rPr lang="fa-IR" sz="2000">
                <a:cs typeface="B Zar" panose="00000400000000000000" pitchFamily="2" charset="-78"/>
              </a:rPr>
              <a:t>جامعه </a:t>
            </a:r>
            <a:r>
              <a:rPr lang="fa-IR" sz="2000" smtClean="0">
                <a:cs typeface="B Zar" panose="00000400000000000000" pitchFamily="2" charset="-78"/>
              </a:rPr>
              <a:t>به حساب می </a:t>
            </a:r>
            <a:r>
              <a:rPr lang="fa-IR" sz="2000">
                <a:cs typeface="B Zar" panose="00000400000000000000" pitchFamily="2" charset="-78"/>
              </a:rPr>
              <a:t>آیند، و در قلمرو فرهنگی قرار</a:t>
            </a:r>
            <a:r>
              <a:rPr lang="fa-IR" sz="2000">
                <a:cs typeface="B Zar" panose="00000400000000000000" pitchFamily="2" charset="-78"/>
              </a:rPr>
              <a:t/>
            </a:r>
            <a:br>
              <a:rPr lang="fa-IR" sz="2000">
                <a:cs typeface="B Zar" panose="00000400000000000000" pitchFamily="2" charset="-78"/>
              </a:rPr>
            </a:br>
            <a:r>
              <a:rPr lang="fa-IR" sz="2000" smtClean="0">
                <a:cs typeface="B Zar" panose="00000400000000000000" pitchFamily="2" charset="-78"/>
              </a:rPr>
              <a:t>می گیرند به طوری که افزایش ظرفیت </a:t>
            </a:r>
            <a:r>
              <a:rPr lang="fa-IR" sz="2000">
                <a:cs typeface="B Zar" panose="00000400000000000000" pitchFamily="2" charset="-78"/>
              </a:rPr>
              <a:t>نهادهاي اجتماعی هم مستقیماً </a:t>
            </a:r>
            <a:r>
              <a:rPr lang="fa-IR" sz="2000">
                <a:cs typeface="B Zar" panose="00000400000000000000" pitchFamily="2" charset="-78"/>
              </a:rPr>
              <a:t>و </a:t>
            </a:r>
            <a:r>
              <a:rPr lang="fa-IR" sz="2000" smtClean="0">
                <a:cs typeface="B Zar" panose="00000400000000000000" pitchFamily="2" charset="-78"/>
              </a:rPr>
              <a:t>هم غیرمستقیم </a:t>
            </a:r>
            <a:r>
              <a:rPr lang="fa-IR" sz="2000">
                <a:cs typeface="B Zar" panose="00000400000000000000" pitchFamily="2" charset="-78"/>
              </a:rPr>
              <a:t>نتیجه</a:t>
            </a:r>
            <a:br>
              <a:rPr lang="fa-IR" sz="2000">
                <a:cs typeface="B Zar" panose="00000400000000000000" pitchFamily="2" charset="-78"/>
              </a:rPr>
            </a:br>
            <a:r>
              <a:rPr lang="fa-IR" sz="2000">
                <a:cs typeface="B Zar" panose="00000400000000000000" pitchFamily="2" charset="-78"/>
              </a:rPr>
              <a:t>توسعه فرهنگی است </a:t>
            </a:r>
            <a:r>
              <a:rPr lang="fa-IR" sz="2000">
                <a:cs typeface="B Zar" panose="00000400000000000000" pitchFamily="2" charset="-78"/>
              </a:rPr>
              <a:t>و </a:t>
            </a:r>
            <a:r>
              <a:rPr lang="fa-IR" sz="2000" smtClean="0">
                <a:cs typeface="B Zar" panose="00000400000000000000" pitchFamily="2" charset="-78"/>
              </a:rPr>
              <a:t>البته هم، </a:t>
            </a:r>
            <a:r>
              <a:rPr lang="fa-IR" sz="2000">
                <a:cs typeface="B Zar" panose="00000400000000000000" pitchFamily="2" charset="-78"/>
              </a:rPr>
              <a:t>خود توسعه فرهنگی است</a:t>
            </a:r>
            <a:r>
              <a:rPr lang="fa-IR" sz="2000">
                <a:cs typeface="B Zar" panose="00000400000000000000" pitchFamily="2" charset="-78"/>
              </a:rPr>
              <a:t>. </a:t>
            </a:r>
            <a:endParaRPr lang="fa-IR" sz="2000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 sz="2000" smtClean="0">
                <a:cs typeface="B Zar" panose="00000400000000000000" pitchFamily="2" charset="-78"/>
              </a:rPr>
              <a:t/>
            </a:r>
            <a:br>
              <a:rPr lang="fa-IR" sz="2000" smtClean="0">
                <a:cs typeface="B Zar" panose="00000400000000000000" pitchFamily="2" charset="-78"/>
              </a:rPr>
            </a:br>
            <a:endParaRPr lang="fa-IR" sz="200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06680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5185" y="2556932"/>
            <a:ext cx="5981411" cy="331893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توزیع عادلانه منابع و امکانات اجتماعی بعد فرهنگی دارد، و مستلزم پذیرش اجتماعی ارزشهاي فرهنگی </a:t>
            </a:r>
            <a:r>
              <a:rPr lang="fa-IR">
                <a:cs typeface="B Zar" panose="00000400000000000000" pitchFamily="2" charset="-78"/>
              </a:rPr>
              <a:t>مانند</a:t>
            </a:r>
            <a:r>
              <a:rPr lang="fa-IR" smtClean="0">
                <a:cs typeface="B Zar" panose="00000400000000000000" pitchFamily="2" charset="-78"/>
              </a:rPr>
              <a:t>:</a:t>
            </a:r>
          </a:p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عدالت اجتماعی، رفاه جمعی، مسئولیت جمعی، برادري و اخوت انسانی، قانونمندي، و سایر ارزشهاي اجتماعی هم از جانب نخبگان و همه مردم عادي است. در غیر این صورت، چنین اقداماتی نیاز به کاربرد خشونت دارد، که خود نافی توسعه اجتماعی . است بنابراین، توسعه اجتماعی ماهیتی فرهنگی داشته و مستلزم توسعه فرهنگی است، به طوري که بدون توسعه فرهنگی شاید به سختی بتوان شاهد توسعه اجتماعی بود.  </a:t>
            </a:r>
          </a:p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926" y="2668152"/>
            <a:ext cx="3090680" cy="30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55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smtClean="0">
                <a:cs typeface="B Zar" panose="00000400000000000000" pitchFamily="2" charset="-78"/>
              </a:rPr>
              <a:t>لازم است تا اشاره اي </a:t>
            </a:r>
            <a:r>
              <a:rPr lang="fa-IR">
                <a:cs typeface="B Zar" panose="00000400000000000000" pitchFamily="2" charset="-78"/>
              </a:rPr>
              <a:t>به اهمیت نظریه داشتن براي پیشرفت بشود، زیرا که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بدون نظریه راهنماي مناسبی براي سیاستگذاري </a:t>
            </a:r>
            <a:r>
              <a:rPr lang="fa-IR">
                <a:cs typeface="B Zar" panose="00000400000000000000" pitchFamily="2" charset="-78"/>
              </a:rPr>
              <a:t>و </a:t>
            </a:r>
            <a:r>
              <a:rPr lang="fa-IR" smtClean="0">
                <a:cs typeface="B Zar" panose="00000400000000000000" pitchFamily="2" charset="-78"/>
              </a:rPr>
              <a:t>برنامه ریزي </a:t>
            </a:r>
            <a:r>
              <a:rPr lang="fa-IR">
                <a:cs typeface="B Zar" panose="00000400000000000000" pitchFamily="2" charset="-78"/>
              </a:rPr>
              <a:t>براي پیشرفت اسلامی -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ایرانی وجود نخواهد داشت</a:t>
            </a:r>
            <a:r>
              <a:rPr lang="fa-IR">
                <a:cs typeface="B Zar" panose="00000400000000000000" pitchFamily="2" charset="-78"/>
              </a:rPr>
              <a:t>. </a:t>
            </a:r>
            <a:r>
              <a:rPr lang="fa-IR" smtClean="0">
                <a:cs typeface="B Zar" panose="00000400000000000000" pitchFamily="2" charset="-78"/>
              </a:rPr>
              <a:t>با </a:t>
            </a:r>
            <a:r>
              <a:rPr lang="fa-IR">
                <a:cs typeface="B Zar" panose="00000400000000000000" pitchFamily="2" charset="-78"/>
              </a:rPr>
              <a:t>ساخت و پرداخت یک نظریه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توان توانایی معتبر و درست می هاي بشر را در تمام زمینهها توسعه داد، به اکتشافات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یافت دستجدید ها و ، و همچنین براي رسیدن به نتایج بهتر و بالاتر، توانمندي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فعالیتهاي موجود را </a:t>
            </a:r>
            <a:r>
              <a:rPr lang="fa-IR">
                <a:cs typeface="B Zar" panose="00000400000000000000" pitchFamily="2" charset="-78"/>
              </a:rPr>
              <a:t>گسترش </a:t>
            </a:r>
            <a:r>
              <a:rPr lang="fa-IR" smtClean="0">
                <a:cs typeface="B Zar" panose="00000400000000000000" pitchFamily="2" charset="-78"/>
              </a:rPr>
              <a:t>داد </a:t>
            </a:r>
          </a:p>
          <a:p>
            <a:pPr marL="0" indent="0" algn="just">
              <a:buNone/>
            </a:pPr>
            <a:r>
              <a:rPr lang="fa-IR" smtClean="0"/>
              <a:t/>
            </a:r>
            <a:br>
              <a:rPr lang="fa-IR" smtClean="0"/>
            </a:b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44539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mtClean="0">
                <a:cs typeface="B Zar" panose="00000400000000000000" pitchFamily="2" charset="-78"/>
              </a:rPr>
              <a:t>هدف مقاله</a:t>
            </a:r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5948" y="1825625"/>
            <a:ext cx="5287851" cy="4351338"/>
          </a:xfrm>
        </p:spPr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هدف این مقاله نشان دادن اهمیت توسعه فرهنگ و توسعه فرهنگی براي توسعه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جانبه همه و پایدار </a:t>
            </a:r>
            <a:r>
              <a:rPr lang="fa-IR">
                <a:cs typeface="B Zar" panose="00000400000000000000" pitchFamily="2" charset="-78"/>
              </a:rPr>
              <a:t>است</a:t>
            </a:r>
            <a:r>
              <a:rPr lang="fa-IR" smtClean="0">
                <a:cs typeface="B Zar" panose="00000400000000000000" pitchFamily="2" charset="-78"/>
              </a:rPr>
              <a:t> </a:t>
            </a:r>
          </a:p>
          <a:p>
            <a:pPr marL="0" indent="0" algn="just">
              <a:buNone/>
            </a:pPr>
            <a:r>
              <a:rPr lang="fa-IR" smtClean="0"/>
              <a:t/>
            </a:r>
            <a:br>
              <a:rPr lang="fa-IR" smtClean="0"/>
            </a:br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64" y="2034862"/>
            <a:ext cx="5543683" cy="405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98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6248" y="1812746"/>
            <a:ext cx="5957552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>بسیاري از اندیشمندان غربی معتقدند که در اواخر قرن بیستم در </a:t>
            </a:r>
            <a:r>
              <a:rPr lang="fa-IR">
                <a:cs typeface="B Zar" panose="00000400000000000000" pitchFamily="2" charset="-78"/>
              </a:rPr>
              <a:t>کشورهاي </a:t>
            </a:r>
            <a:r>
              <a:rPr lang="fa-IR" smtClean="0">
                <a:cs typeface="B Zar" panose="00000400000000000000" pitchFamily="2" charset="-78"/>
              </a:rPr>
              <a:t>پیشرفته صنعتی </a:t>
            </a:r>
            <a:r>
              <a:rPr lang="fa-IR">
                <a:cs typeface="B Zar" panose="00000400000000000000" pitchFamily="2" charset="-78"/>
              </a:rPr>
              <a:t>یک </a:t>
            </a:r>
            <a:r>
              <a:rPr lang="fa-IR" smtClean="0">
                <a:cs typeface="B Zar" panose="00000400000000000000" pitchFamily="2" charset="-78"/>
              </a:rPr>
              <a:t>«</a:t>
            </a:r>
            <a:r>
              <a:rPr lang="fa-IR" smtClean="0">
                <a:solidFill>
                  <a:srgbClr val="C00000"/>
                </a:solidFill>
                <a:cs typeface="B Zar" panose="00000400000000000000" pitchFamily="2" charset="-78"/>
              </a:rPr>
              <a:t>چرخش فرهنگی</a:t>
            </a:r>
            <a:r>
              <a:rPr lang="fa-IR" smtClean="0">
                <a:cs typeface="B Zar" panose="00000400000000000000" pitchFamily="2" charset="-78"/>
              </a:rPr>
              <a:t>«اتفاق </a:t>
            </a:r>
            <a:r>
              <a:rPr lang="fa-IR">
                <a:cs typeface="B Zar" panose="00000400000000000000" pitchFamily="2" charset="-78"/>
              </a:rPr>
              <a:t>افتاده </a:t>
            </a:r>
            <a:r>
              <a:rPr lang="fa-IR" smtClean="0">
                <a:cs typeface="B Zar" panose="00000400000000000000" pitchFamily="2" charset="-78"/>
              </a:rPr>
              <a:t>است. ابعاد </a:t>
            </a:r>
            <a:r>
              <a:rPr lang="fa-IR">
                <a:cs typeface="B Zar" panose="00000400000000000000" pitchFamily="2" charset="-78"/>
              </a:rPr>
              <a:t>گوناگون زندگی انسان </a:t>
            </a:r>
            <a:r>
              <a:rPr lang="fa-IR">
                <a:cs typeface="B Zar" panose="00000400000000000000" pitchFamily="2" charset="-78"/>
              </a:rPr>
              <a:t>را </a:t>
            </a:r>
            <a:r>
              <a:rPr lang="fa-IR" smtClean="0">
                <a:cs typeface="B Zar" panose="00000400000000000000" pitchFamily="2" charset="-78"/>
              </a:rPr>
              <a:t>تحت تأثیر </a:t>
            </a:r>
            <a:r>
              <a:rPr lang="fa-IR">
                <a:cs typeface="B Zar" panose="00000400000000000000" pitchFamily="2" charset="-78"/>
              </a:rPr>
              <a:t>قرار داده است</a:t>
            </a:r>
            <a:r>
              <a:rPr lang="fa-IR">
                <a:cs typeface="B Zar" panose="00000400000000000000" pitchFamily="2" charset="-78"/>
              </a:rPr>
              <a:t>، </a:t>
            </a:r>
            <a:r>
              <a:rPr lang="fa-IR" smtClean="0">
                <a:cs typeface="B Zar" panose="00000400000000000000" pitchFamily="2" charset="-78"/>
              </a:rPr>
              <a:t>به طوری که بسیاري </a:t>
            </a:r>
            <a:r>
              <a:rPr lang="fa-IR">
                <a:cs typeface="B Zar" panose="00000400000000000000" pitchFamily="2" charset="-78"/>
              </a:rPr>
              <a:t>از </a:t>
            </a:r>
            <a:r>
              <a:rPr lang="fa-IR" smtClean="0">
                <a:cs typeface="B Zar" panose="00000400000000000000" pitchFamily="2" charset="-78"/>
              </a:rPr>
              <a:t>فعالیتهاي </a:t>
            </a:r>
            <a:r>
              <a:rPr lang="fa-IR">
                <a:cs typeface="B Zar" panose="00000400000000000000" pitchFamily="2" charset="-78"/>
              </a:rPr>
              <a:t>انسان امروز را میتوان ماهیتاً فرهنگی دانست. اکنون فقط </a:t>
            </a:r>
            <a:r>
              <a:rPr lang="fa-IR">
                <a:cs typeface="B Zar" panose="00000400000000000000" pitchFamily="2" charset="-78"/>
              </a:rPr>
              <a:t>هویت </a:t>
            </a:r>
            <a:r>
              <a:rPr lang="fa-IR" smtClean="0">
                <a:cs typeface="B Zar" panose="00000400000000000000" pitchFamily="2" charset="-78"/>
              </a:rPr>
              <a:t>فردي،گروهی </a:t>
            </a:r>
            <a:r>
              <a:rPr lang="fa-IR">
                <a:cs typeface="B Zar" panose="00000400000000000000" pitchFamily="2" charset="-78"/>
              </a:rPr>
              <a:t>و اجتماعی </a:t>
            </a:r>
            <a:r>
              <a:rPr lang="fa-IR">
                <a:cs typeface="B Zar" panose="00000400000000000000" pitchFamily="2" charset="-78"/>
              </a:rPr>
              <a:t>انسان </a:t>
            </a:r>
            <a:r>
              <a:rPr lang="fa-IR" smtClean="0">
                <a:cs typeface="B Zar" panose="00000400000000000000" pitchFamily="2" charset="-78"/>
              </a:rPr>
              <a:t>ها </a:t>
            </a:r>
            <a:r>
              <a:rPr lang="fa-IR">
                <a:cs typeface="B Zar" panose="00000400000000000000" pitchFamily="2" charset="-78"/>
              </a:rPr>
              <a:t>نیست که ماهیت فرهنگی دارد، بلکه </a:t>
            </a:r>
            <a:r>
              <a:rPr lang="fa-IR">
                <a:cs typeface="B Zar" panose="00000400000000000000" pitchFamily="2" charset="-78"/>
              </a:rPr>
              <a:t>انواع </a:t>
            </a:r>
            <a:r>
              <a:rPr lang="fa-IR" smtClean="0">
                <a:cs typeface="B Zar" panose="00000400000000000000" pitchFamily="2" charset="-78"/>
              </a:rPr>
              <a:t>فعالیت های اجتماعی</a:t>
            </a:r>
            <a:r>
              <a:rPr lang="fa-IR">
                <a:cs typeface="B Zar" panose="00000400000000000000" pitchFamily="2" charset="-78"/>
              </a:rPr>
              <a:t>، فراغتی، سیاسی و </a:t>
            </a:r>
            <a:r>
              <a:rPr lang="fa-IR">
                <a:cs typeface="B Zar" panose="00000400000000000000" pitchFamily="2" charset="-78"/>
              </a:rPr>
              <a:t>حتی </a:t>
            </a:r>
            <a:r>
              <a:rPr lang="fa-IR" smtClean="0">
                <a:cs typeface="B Zar" panose="00000400000000000000" pitchFamily="2" charset="-78"/>
              </a:rPr>
              <a:t>اقتصادي، جنبه فرهنگی پیدا کرده است،به جرات می توان </a:t>
            </a:r>
            <a:r>
              <a:rPr lang="fa-IR">
                <a:cs typeface="B Zar" panose="00000400000000000000" pitchFamily="2" charset="-78"/>
              </a:rPr>
              <a:t>گفت </a:t>
            </a:r>
            <a:r>
              <a:rPr lang="fa-IR" smtClean="0">
                <a:cs typeface="B Zar" panose="00000400000000000000" pitchFamily="2" charset="-78"/>
              </a:rPr>
              <a:t>که سبک </a:t>
            </a:r>
            <a:r>
              <a:rPr lang="fa-IR">
                <a:cs typeface="B Zar" panose="00000400000000000000" pitchFamily="2" charset="-78"/>
              </a:rPr>
              <a:t>زندگی </a:t>
            </a:r>
            <a:r>
              <a:rPr lang="fa-IR">
                <a:cs typeface="B Zar" panose="00000400000000000000" pitchFamily="2" charset="-78"/>
              </a:rPr>
              <a:t>انسان </a:t>
            </a:r>
            <a:r>
              <a:rPr lang="fa-IR" smtClean="0">
                <a:cs typeface="B Zar" panose="00000400000000000000" pitchFamily="2" charset="-78"/>
              </a:rPr>
              <a:t>ها </a:t>
            </a:r>
            <a:r>
              <a:rPr lang="fa-IR">
                <a:cs typeface="B Zar" panose="00000400000000000000" pitchFamily="2" charset="-78"/>
              </a:rPr>
              <a:t>و </a:t>
            </a:r>
            <a:r>
              <a:rPr lang="fa-IR">
                <a:cs typeface="B Zar" panose="00000400000000000000" pitchFamily="2" charset="-78"/>
              </a:rPr>
              <a:t>انواع </a:t>
            </a:r>
            <a:r>
              <a:rPr lang="fa-IR" smtClean="0">
                <a:cs typeface="B Zar" panose="00000400000000000000" pitchFamily="2" charset="-78"/>
              </a:rPr>
              <a:t>فعالیت ها </a:t>
            </a:r>
            <a:r>
              <a:rPr lang="fa-IR">
                <a:cs typeface="B Zar" panose="00000400000000000000" pitchFamily="2" charset="-78"/>
              </a:rPr>
              <a:t>آن </a:t>
            </a:r>
            <a:r>
              <a:rPr lang="fa-IR" smtClean="0">
                <a:cs typeface="B Zar" panose="00000400000000000000" pitchFamily="2" charset="-78"/>
              </a:rPr>
              <a:t>« </a:t>
            </a:r>
            <a:r>
              <a:rPr lang="fa-IR" smtClean="0">
                <a:solidFill>
                  <a:srgbClr val="C00000"/>
                </a:solidFill>
                <a:cs typeface="B Zar" panose="00000400000000000000" pitchFamily="2" charset="-78"/>
              </a:rPr>
              <a:t>فرهنگی</a:t>
            </a:r>
            <a:r>
              <a:rPr lang="fa-IR" smtClean="0">
                <a:cs typeface="B Zar" panose="00000400000000000000" pitchFamily="2" charset="-78"/>
              </a:rPr>
              <a:t>»  هستند.  </a:t>
            </a:r>
          </a:p>
          <a:p>
            <a:pPr marL="0" indent="0" algn="just">
              <a:buNone/>
            </a:pPr>
            <a:r>
              <a:rPr lang="fa-IR" smtClean="0"/>
              <a:t/>
            </a:r>
            <a:br>
              <a:rPr lang="fa-IR" smtClean="0"/>
            </a:br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35" y="603531"/>
            <a:ext cx="4623514" cy="601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58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0192" y="1825625"/>
            <a:ext cx="4333607" cy="4351338"/>
          </a:xfrm>
        </p:spPr>
        <p:txBody>
          <a:bodyPr>
            <a:normAutofit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همه این </a:t>
            </a:r>
            <a:r>
              <a:rPr lang="fa-IR">
                <a:cs typeface="B Zar" panose="00000400000000000000" pitchFamily="2" charset="-78"/>
              </a:rPr>
              <a:t>مطالعات </a:t>
            </a:r>
            <a:r>
              <a:rPr lang="fa-IR" smtClean="0">
                <a:cs typeface="B Zar" panose="00000400000000000000" pitchFamily="2" charset="-78"/>
              </a:rPr>
              <a:t>نشان می دهند </a:t>
            </a:r>
            <a:r>
              <a:rPr lang="fa-IR">
                <a:cs typeface="B Zar" panose="00000400000000000000" pitchFamily="2" charset="-78"/>
              </a:rPr>
              <a:t>که </a:t>
            </a:r>
            <a:r>
              <a:rPr lang="fa-IR">
                <a:cs typeface="B Zar" panose="00000400000000000000" pitchFamily="2" charset="-78"/>
              </a:rPr>
              <a:t>در </a:t>
            </a:r>
            <a:r>
              <a:rPr lang="fa-IR" smtClean="0">
                <a:cs typeface="B Zar" panose="00000400000000000000" pitchFamily="2" charset="-78"/>
              </a:rPr>
              <a:t>دهه هاي </a:t>
            </a:r>
            <a:r>
              <a:rPr lang="fa-IR">
                <a:cs typeface="B Zar" panose="00000400000000000000" pitchFamily="2" charset="-78"/>
              </a:rPr>
              <a:t>اخیر باید به فرهنگ </a:t>
            </a:r>
            <a:r>
              <a:rPr lang="fa-IR">
                <a:cs typeface="B Zar" panose="00000400000000000000" pitchFamily="2" charset="-78"/>
              </a:rPr>
              <a:t>و </a:t>
            </a:r>
            <a:r>
              <a:rPr lang="fa-IR" smtClean="0">
                <a:cs typeface="B Zar" panose="00000400000000000000" pitchFamily="2" charset="-78"/>
              </a:rPr>
              <a:t>مقوله هاي </a:t>
            </a:r>
            <a:r>
              <a:rPr lang="fa-IR">
                <a:cs typeface="B Zar" panose="00000400000000000000" pitchFamily="2" charset="-78"/>
              </a:rPr>
              <a:t>فرهنگی توجه کرد، </a:t>
            </a:r>
            <a:r>
              <a:rPr lang="fa-IR">
                <a:cs typeface="B Zar" panose="00000400000000000000" pitchFamily="2" charset="-78"/>
              </a:rPr>
              <a:t>و </a:t>
            </a:r>
            <a:r>
              <a:rPr lang="fa-IR" smtClean="0">
                <a:cs typeface="B Zar" panose="00000400000000000000" pitchFamily="2" charset="-78"/>
              </a:rPr>
              <a:t>اين ویژگی به گونه ای است که  در </a:t>
            </a:r>
            <a:r>
              <a:rPr lang="fa-IR">
                <a:cs typeface="B Zar" panose="00000400000000000000" pitchFamily="2" charset="-78"/>
              </a:rPr>
              <a:t>هر </a:t>
            </a:r>
            <a:r>
              <a:rPr lang="fa-IR">
                <a:cs typeface="B Zar" panose="00000400000000000000" pitchFamily="2" charset="-78"/>
              </a:rPr>
              <a:t>تحلیل </a:t>
            </a:r>
            <a:r>
              <a:rPr lang="fa-IR" smtClean="0">
                <a:cs typeface="B Zar" panose="00000400000000000000" pitchFamily="2" charset="-78"/>
              </a:rPr>
              <a:t>اجتماعی باید </a:t>
            </a:r>
            <a:r>
              <a:rPr lang="fa-IR">
                <a:cs typeface="B Zar" panose="00000400000000000000" pitchFamily="2" charset="-78"/>
              </a:rPr>
              <a:t>آن </a:t>
            </a:r>
            <a:r>
              <a:rPr lang="fa-IR">
                <a:cs typeface="B Zar" panose="00000400000000000000" pitchFamily="2" charset="-78"/>
              </a:rPr>
              <a:t>را </a:t>
            </a:r>
            <a:r>
              <a:rPr lang="fa-IR" smtClean="0">
                <a:cs typeface="B Zar" panose="00000400000000000000" pitchFamily="2" charset="-78"/>
              </a:rPr>
              <a:t>به عنوان </a:t>
            </a:r>
            <a:r>
              <a:rPr lang="fa-IR">
                <a:cs typeface="B Zar" panose="00000400000000000000" pitchFamily="2" charset="-78"/>
              </a:rPr>
              <a:t>یکی </a:t>
            </a:r>
            <a:r>
              <a:rPr lang="fa-IR" smtClean="0">
                <a:cs typeface="B Zar" panose="00000400000000000000" pitchFamily="2" charset="-78"/>
              </a:rPr>
              <a:t>از </a:t>
            </a:r>
            <a:r>
              <a:rPr lang="fa-IR">
                <a:cs typeface="B Zar" panose="00000400000000000000" pitchFamily="2" charset="-78"/>
              </a:rPr>
              <a:t>ارکان اصلی </a:t>
            </a:r>
            <a:r>
              <a:rPr lang="fa-IR">
                <a:cs typeface="B Zar" panose="00000400000000000000" pitchFamily="2" charset="-78"/>
              </a:rPr>
              <a:t>تحلیل </a:t>
            </a:r>
            <a:r>
              <a:rPr lang="fa-IR" smtClean="0">
                <a:cs typeface="B Zar" panose="00000400000000000000" pitchFamily="2" charset="-78"/>
              </a:rPr>
              <a:t>قرار داد. پس </a:t>
            </a:r>
            <a:r>
              <a:rPr lang="fa-IR" smtClean="0">
                <a:solidFill>
                  <a:srgbClr val="00B050"/>
                </a:solidFill>
                <a:cs typeface="B Zar" panose="00000400000000000000" pitchFamily="2" charset="-78"/>
              </a:rPr>
              <a:t>توسعه </a:t>
            </a:r>
            <a:r>
              <a:rPr lang="fa-IR">
                <a:solidFill>
                  <a:srgbClr val="00B050"/>
                </a:solidFill>
                <a:cs typeface="B Zar" panose="00000400000000000000" pitchFamily="2" charset="-78"/>
              </a:rPr>
              <a:t>فرهنگ </a:t>
            </a:r>
            <a:r>
              <a:rPr lang="fa-IR">
                <a:cs typeface="B Zar" panose="00000400000000000000" pitchFamily="2" charset="-78"/>
              </a:rPr>
              <a:t>یک ضرورت اساسی براي </a:t>
            </a:r>
            <a:r>
              <a:rPr lang="fa-IR">
                <a:cs typeface="B Zar" panose="00000400000000000000" pitchFamily="2" charset="-78"/>
              </a:rPr>
              <a:t>جوامع </a:t>
            </a:r>
            <a:r>
              <a:rPr lang="fa-IR" smtClean="0">
                <a:cs typeface="B Zar" panose="00000400000000000000" pitchFamily="2" charset="-78"/>
              </a:rPr>
              <a:t>امروزي </a:t>
            </a:r>
            <a:r>
              <a:rPr lang="fa-IR">
                <a:cs typeface="B Zar" panose="00000400000000000000" pitchFamily="2" charset="-78"/>
              </a:rPr>
              <a:t>خواهد </a:t>
            </a:r>
            <a:r>
              <a:rPr lang="fa-IR">
                <a:cs typeface="B Zar" panose="00000400000000000000" pitchFamily="2" charset="-78"/>
              </a:rPr>
              <a:t>بود</a:t>
            </a:r>
            <a:r>
              <a:rPr lang="fa-IR" smtClean="0">
                <a:cs typeface="B Zar" panose="00000400000000000000" pitchFamily="2" charset="-78"/>
              </a:rPr>
              <a:t> </a:t>
            </a:r>
          </a:p>
          <a:p>
            <a:r>
              <a:rPr lang="fa-IR" smtClean="0">
                <a:solidFill>
                  <a:schemeClr val="tx1">
                    <a:lumMod val="50000"/>
                    <a:lumOff val="50000"/>
                  </a:schemeClr>
                </a:solidFill>
                <a:cs typeface="B Zar" panose="00000400000000000000" pitchFamily="2" charset="-78"/>
              </a:rPr>
              <a:t/>
            </a:r>
            <a:br>
              <a:rPr lang="fa-IR" smtClean="0">
                <a:solidFill>
                  <a:schemeClr val="tx1">
                    <a:lumMod val="50000"/>
                    <a:lumOff val="50000"/>
                  </a:schemeClr>
                </a:solidFill>
                <a:cs typeface="B Zar" panose="00000400000000000000" pitchFamily="2" charset="-78"/>
              </a:rPr>
            </a:br>
            <a:endParaRPr lang="fa-IR">
              <a:solidFill>
                <a:schemeClr val="tx1">
                  <a:lumMod val="50000"/>
                  <a:lumOff val="50000"/>
                </a:schemeClr>
              </a:solidFill>
              <a:cs typeface="B Za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60" y="1159098"/>
            <a:ext cx="6381750" cy="54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56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>تعریفی ک</a:t>
            </a:r>
            <a:r>
              <a:rPr lang="fa-IR" smtClean="0">
                <a:cs typeface="B Zar" panose="00000400000000000000" pitchFamily="2" charset="-78"/>
              </a:rPr>
              <a:t>ه نگارنده(پناهی) </a:t>
            </a:r>
            <a:r>
              <a:rPr lang="fa-IR">
                <a:cs typeface="B Zar" panose="00000400000000000000" pitchFamily="2" charset="-78"/>
              </a:rPr>
              <a:t>از فرهنگ ارائه داده است عبارت </a:t>
            </a:r>
            <a:r>
              <a:rPr lang="fa-IR">
                <a:cs typeface="B Zar" panose="00000400000000000000" pitchFamily="2" charset="-78"/>
              </a:rPr>
              <a:t>است </a:t>
            </a:r>
            <a:r>
              <a:rPr lang="fa-IR" smtClean="0">
                <a:cs typeface="B Zar" panose="00000400000000000000" pitchFamily="2" charset="-78"/>
              </a:rPr>
              <a:t>از این که فرهنگ متشکل </a:t>
            </a:r>
            <a:r>
              <a:rPr lang="fa-IR">
                <a:cs typeface="B Zar" panose="00000400000000000000" pitchFamily="2" charset="-78"/>
              </a:rPr>
              <a:t>از اجزایی غیرمادي شامل ارزشها، هنجارها، نمادها، باورها و اعتقادات، آداب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رسوم و ، دانش و اطلاعات رایج و هنرها، و اجزایی مادي شامل کالاهاي مصرفی،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ه ابزارها و میراث اي فرهنگی مشترك بین اعضاي یک گروه، اجتماع </a:t>
            </a:r>
            <a:r>
              <a:rPr lang="fa-IR">
                <a:cs typeface="B Zar" panose="00000400000000000000" pitchFamily="2" charset="-78"/>
              </a:rPr>
              <a:t>یا </a:t>
            </a:r>
            <a:r>
              <a:rPr lang="fa-IR" smtClean="0">
                <a:cs typeface="B Zar" panose="00000400000000000000" pitchFamily="2" charset="-78"/>
              </a:rPr>
              <a:t>جامعه می باشد</a:t>
            </a:r>
            <a:r>
              <a:rPr lang="fa-IR" smtClean="0"/>
              <a:t>.</a:t>
            </a:r>
            <a:br>
              <a:rPr lang="fa-IR" smtClean="0"/>
            </a:br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062" y="3740323"/>
            <a:ext cx="6199031" cy="311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8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7318" y="1825625"/>
            <a:ext cx="4476482" cy="4351338"/>
          </a:xfrm>
        </p:spPr>
        <p:txBody>
          <a:bodyPr/>
          <a:lstStyle/>
          <a:p>
            <a:pPr algn="just"/>
            <a:r>
              <a:rPr lang="fa-IR" smtClean="0">
                <a:cs typeface="B Zar" panose="00000400000000000000" pitchFamily="2" charset="-78"/>
              </a:rPr>
              <a:t>فرهنگ </a:t>
            </a:r>
            <a:r>
              <a:rPr lang="fa-IR">
                <a:cs typeface="B Zar" panose="00000400000000000000" pitchFamily="2" charset="-78"/>
              </a:rPr>
              <a:t>انسان را </a:t>
            </a:r>
            <a:r>
              <a:rPr lang="fa-IR">
                <a:cs typeface="B Zar" panose="00000400000000000000" pitchFamily="2" charset="-78"/>
              </a:rPr>
              <a:t>قادر </a:t>
            </a:r>
            <a:r>
              <a:rPr lang="fa-IR" smtClean="0">
                <a:cs typeface="B Zar" panose="00000400000000000000" pitchFamily="2" charset="-78"/>
              </a:rPr>
              <a:t>می سازد تا درباره </a:t>
            </a:r>
            <a:r>
              <a:rPr lang="fa-IR">
                <a:cs typeface="B Zar" panose="00000400000000000000" pitchFamily="2" charset="-78"/>
              </a:rPr>
              <a:t>خودش </a:t>
            </a:r>
            <a:r>
              <a:rPr lang="fa-IR">
                <a:cs typeface="B Zar" panose="00000400000000000000" pitchFamily="2" charset="-78"/>
              </a:rPr>
              <a:t>غور </a:t>
            </a:r>
            <a:r>
              <a:rPr lang="fa-IR" smtClean="0">
                <a:cs typeface="B Zar" panose="00000400000000000000" pitchFamily="2" charset="-78"/>
              </a:rPr>
              <a:t>و </a:t>
            </a:r>
            <a:r>
              <a:rPr lang="fa-IR">
                <a:cs typeface="B Zar" panose="00000400000000000000" pitchFamily="2" charset="-78"/>
              </a:rPr>
              <a:t>تعمق </a:t>
            </a:r>
            <a:r>
              <a:rPr lang="fa-IR" smtClean="0">
                <a:cs typeface="B Zar" panose="00000400000000000000" pitchFamily="2" charset="-78"/>
              </a:rPr>
              <a:t>کند. </a:t>
            </a:r>
            <a:r>
              <a:rPr lang="fa-IR">
                <a:cs typeface="B Zar" panose="00000400000000000000" pitchFamily="2" charset="-78"/>
              </a:rPr>
              <a:t>این فرهنگ است که ما را موجوداتی انسانی، عقلایی و ازنظر </a:t>
            </a:r>
            <a:r>
              <a:rPr lang="fa-IR">
                <a:cs typeface="B Zar" panose="00000400000000000000" pitchFamily="2" charset="-78"/>
              </a:rPr>
              <a:t>اخلاقی </a:t>
            </a:r>
            <a:r>
              <a:rPr lang="fa-IR" smtClean="0">
                <a:cs typeface="B Zar" panose="00000400000000000000" pitchFamily="2" charset="-78"/>
              </a:rPr>
              <a:t>متعهد می سازد. با </a:t>
            </a:r>
            <a:r>
              <a:rPr lang="fa-IR">
                <a:cs typeface="B Zar" panose="00000400000000000000" pitchFamily="2" charset="-78"/>
              </a:rPr>
              <a:t>فرهنگ است که ما </a:t>
            </a:r>
            <a:r>
              <a:rPr lang="fa-IR">
                <a:cs typeface="B Zar" panose="00000400000000000000" pitchFamily="2" charset="-78"/>
              </a:rPr>
              <a:t>ارزش </a:t>
            </a:r>
            <a:r>
              <a:rPr lang="fa-IR" smtClean="0">
                <a:cs typeface="B Zar" panose="00000400000000000000" pitchFamily="2" charset="-78"/>
              </a:rPr>
              <a:t>ها را از یکدیگر </a:t>
            </a:r>
            <a:r>
              <a:rPr lang="fa-IR">
                <a:cs typeface="B Zar" panose="00000400000000000000" pitchFamily="2" charset="-78"/>
              </a:rPr>
              <a:t>تفکیک </a:t>
            </a:r>
            <a:r>
              <a:rPr lang="fa-IR">
                <a:cs typeface="B Zar" panose="00000400000000000000" pitchFamily="2" charset="-78"/>
              </a:rPr>
              <a:t>میکنیم </a:t>
            </a:r>
            <a:r>
              <a:rPr lang="fa-IR" smtClean="0">
                <a:cs typeface="B Zar" panose="00000400000000000000" pitchFamily="2" charset="-78"/>
              </a:rPr>
              <a:t>و دست به گزینش می زنیم. بدین طریق انسان </a:t>
            </a:r>
            <a:r>
              <a:rPr lang="fa-IR">
                <a:cs typeface="B Zar" panose="00000400000000000000" pitchFamily="2" charset="-78"/>
              </a:rPr>
              <a:t>افکار و </a:t>
            </a:r>
            <a:r>
              <a:rPr lang="fa-IR">
                <a:cs typeface="B Zar" panose="00000400000000000000" pitchFamily="2" charset="-78"/>
              </a:rPr>
              <a:t>اندیشه </a:t>
            </a:r>
            <a:r>
              <a:rPr lang="fa-IR" smtClean="0">
                <a:cs typeface="B Zar" panose="00000400000000000000" pitchFamily="2" charset="-78"/>
              </a:rPr>
              <a:t>هاي </a:t>
            </a:r>
            <a:r>
              <a:rPr lang="fa-IR">
                <a:cs typeface="B Zar" panose="00000400000000000000" pitchFamily="2" charset="-78"/>
              </a:rPr>
              <a:t>خود را از طریق فرهنگ </a:t>
            </a:r>
            <a:r>
              <a:rPr lang="fa-IR">
                <a:cs typeface="B Zar" panose="00000400000000000000" pitchFamily="2" charset="-78"/>
              </a:rPr>
              <a:t>بیان </a:t>
            </a:r>
            <a:r>
              <a:rPr lang="fa-IR" smtClean="0">
                <a:cs typeface="B Zar" panose="00000400000000000000" pitchFamily="2" charset="-78"/>
              </a:rPr>
              <a:t>می کند و </a:t>
            </a:r>
            <a:r>
              <a:rPr lang="fa-IR">
                <a:cs typeface="B Zar" panose="00000400000000000000" pitchFamily="2" charset="-78"/>
              </a:rPr>
              <a:t>نسبت به خویشتن خویش آگاهی مییابد، اعمال خود </a:t>
            </a:r>
            <a:r>
              <a:rPr lang="fa-IR">
                <a:cs typeface="B Zar" panose="00000400000000000000" pitchFamily="2" charset="-78"/>
              </a:rPr>
              <a:t>را </a:t>
            </a:r>
            <a:r>
              <a:rPr lang="fa-IR" smtClean="0">
                <a:cs typeface="B Zar" panose="00000400000000000000" pitchFamily="2" charset="-78"/>
              </a:rPr>
              <a:t>مورد </a:t>
            </a:r>
            <a:r>
              <a:rPr lang="fa-IR" smtClean="0">
                <a:solidFill>
                  <a:srgbClr val="FF0000"/>
                </a:solidFill>
                <a:cs typeface="B Zar" panose="00000400000000000000" pitchFamily="2" charset="-78"/>
              </a:rPr>
              <a:t>تردید</a:t>
            </a:r>
            <a:r>
              <a:rPr lang="fa-IR" smtClean="0">
                <a:cs typeface="B Zar" panose="00000400000000000000" pitchFamily="2" charset="-78"/>
              </a:rPr>
              <a:t> قرار می دهد </a:t>
            </a:r>
            <a:endParaRPr lang="fa-IR">
              <a:cs typeface="B Za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625"/>
            <a:ext cx="6669646" cy="429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020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smtClean="0">
                <a:cs typeface="B Zar" panose="00000400000000000000" pitchFamily="2" charset="-78"/>
              </a:rPr>
              <a:t>سیاستگذاري زمینه در توسعه فرهنگ</a:t>
            </a:r>
            <a:endParaRPr lang="fa-IR" b="1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smtClean="0">
                <a:cs typeface="B Zar" panose="00000400000000000000" pitchFamily="2" charset="-78"/>
              </a:rPr>
              <a:t>یک نوع </a:t>
            </a:r>
            <a:r>
              <a:rPr lang="fa-IR">
                <a:cs typeface="B Zar" panose="00000400000000000000" pitchFamily="2" charset="-78"/>
              </a:rPr>
              <a:t>سیاستگذاري زمینه در توسعه فرهنگ</a:t>
            </a:r>
            <a:r>
              <a:rPr lang="fa-IR">
                <a:cs typeface="B Zar" panose="00000400000000000000" pitchFamily="2" charset="-78"/>
              </a:rPr>
              <a:t>، </a:t>
            </a:r>
            <a:r>
              <a:rPr lang="fa-IR" smtClean="0">
                <a:cs typeface="B Zar" panose="00000400000000000000" pitchFamily="2" charset="-78"/>
              </a:rPr>
              <a:t>گسترده تر </a:t>
            </a:r>
            <a:r>
              <a:rPr lang="fa-IR">
                <a:cs typeface="B Zar" panose="00000400000000000000" pitchFamily="2" charset="-78"/>
              </a:rPr>
              <a:t>کردن مشارکت مردمی در تولید فرهنگی </a:t>
            </a:r>
            <a:r>
              <a:rPr lang="fa-IR">
                <a:cs typeface="B Zar" panose="00000400000000000000" pitchFamily="2" charset="-78"/>
              </a:rPr>
              <a:t>است</a:t>
            </a:r>
            <a:r>
              <a:rPr lang="fa-IR" smtClean="0">
                <a:cs typeface="B Zar" panose="00000400000000000000" pitchFamily="2" charset="-78"/>
              </a:rPr>
              <a:t> </a:t>
            </a:r>
          </a:p>
          <a:p>
            <a:pPr marL="0" indent="0" algn="just">
              <a:buNone/>
            </a:pPr>
            <a:r>
              <a:rPr lang="fa-IR" smtClean="0"/>
              <a:t/>
            </a:r>
            <a:br>
              <a:rPr lang="fa-IR" smtClean="0"/>
            </a:br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604" y="2665926"/>
            <a:ext cx="4938408" cy="392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71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smtClean="0">
                <a:cs typeface="B Zar" panose="00000400000000000000" pitchFamily="2" charset="-78"/>
              </a:rPr>
              <a:t>سیاستگذاري زمینه در توسعه فرهنگ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یکی </a:t>
            </a:r>
            <a:r>
              <a:rPr lang="fa-IR" smtClean="0">
                <a:cs typeface="B Zar" panose="00000400000000000000" pitchFamily="2" charset="-78"/>
              </a:rPr>
              <a:t>دیگر از سیاست هایی که ممکن است اتخاذ </a:t>
            </a:r>
            <a:r>
              <a:rPr lang="fa-IR">
                <a:cs typeface="B Zar" panose="00000400000000000000" pitchFamily="2" charset="-78"/>
              </a:rPr>
              <a:t>شود </a:t>
            </a:r>
            <a:r>
              <a:rPr lang="fa-IR" smtClean="0">
                <a:cs typeface="B Zar" panose="00000400000000000000" pitchFamily="2" charset="-78"/>
              </a:rPr>
              <a:t>این است که </a:t>
            </a:r>
            <a:r>
              <a:rPr lang="fa-IR">
                <a:cs typeface="B Zar" panose="00000400000000000000" pitchFamily="2" charset="-78"/>
              </a:rPr>
              <a:t>محصولات فرهنگی از انواع گوناگون </a:t>
            </a:r>
            <a:r>
              <a:rPr lang="fa-IR">
                <a:cs typeface="B Zar" panose="00000400000000000000" pitchFamily="2" charset="-78"/>
              </a:rPr>
              <a:t>در </a:t>
            </a:r>
            <a:r>
              <a:rPr lang="fa-IR" smtClean="0">
                <a:cs typeface="B Zar" panose="00000400000000000000" pitchFamily="2" charset="-78"/>
              </a:rPr>
              <a:t>دسترس همه </a:t>
            </a:r>
            <a:r>
              <a:rPr lang="fa-IR">
                <a:cs typeface="B Zar" panose="00000400000000000000" pitchFamily="2" charset="-78"/>
              </a:rPr>
              <a:t>افراد یک جامعه قرار گیرد، تا همگان بتوانند حد مناسبی از </a:t>
            </a:r>
            <a:r>
              <a:rPr lang="fa-IR">
                <a:cs typeface="B Zar" panose="00000400000000000000" pitchFamily="2" charset="-78"/>
              </a:rPr>
              <a:t>مصرف </a:t>
            </a:r>
            <a:r>
              <a:rPr lang="fa-IR" smtClean="0">
                <a:cs typeface="B Zar" panose="00000400000000000000" pitchFamily="2" charset="-78"/>
              </a:rPr>
              <a:t>کالاهاي فرهنگی </a:t>
            </a:r>
            <a:r>
              <a:rPr lang="fa-IR">
                <a:cs typeface="B Zar" panose="00000400000000000000" pitchFamily="2" charset="-78"/>
              </a:rPr>
              <a:t>را </a:t>
            </a:r>
            <a:r>
              <a:rPr lang="fa-IR">
                <a:cs typeface="B Zar" panose="00000400000000000000" pitchFamily="2" charset="-78"/>
              </a:rPr>
              <a:t>تجربه </a:t>
            </a:r>
            <a:r>
              <a:rPr lang="fa-IR" smtClean="0">
                <a:cs typeface="B Zar" panose="00000400000000000000" pitchFamily="2" charset="-78"/>
              </a:rPr>
              <a:t>کنند.  </a:t>
            </a:r>
          </a:p>
          <a:p>
            <a:pPr marL="0" indent="0" algn="just">
              <a:buNone/>
            </a:pPr>
            <a:r>
              <a:rPr lang="fa-IR" smtClean="0">
                <a:cs typeface="B Zar" panose="00000400000000000000" pitchFamily="2" charset="-78"/>
              </a:rPr>
              <a:t/>
            </a:r>
            <a:br>
              <a:rPr lang="fa-IR" smtClean="0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06" y="2957618"/>
            <a:ext cx="6868598" cy="311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63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smtClean="0">
                <a:cs typeface="B Zar" panose="00000400000000000000" pitchFamily="2" charset="-78"/>
              </a:rPr>
              <a:t>سیاستگذاري زمینه در توسعه فرهنگ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>نوع دیگري از توسعه فرهنگ </a:t>
            </a:r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توسعه کیفی فرهنگ </a:t>
            </a:r>
            <a:r>
              <a:rPr lang="fa-IR">
                <a:cs typeface="B Zar" panose="00000400000000000000" pitchFamily="2" charset="-78"/>
              </a:rPr>
              <a:t>است، </a:t>
            </a:r>
            <a:r>
              <a:rPr lang="fa-IR">
                <a:cs typeface="B Zar" panose="00000400000000000000" pitchFamily="2" charset="-78"/>
              </a:rPr>
              <a:t>که </a:t>
            </a:r>
            <a:r>
              <a:rPr lang="fa-IR" smtClean="0">
                <a:cs typeface="B Zar" panose="00000400000000000000" pitchFamily="2" charset="-78"/>
              </a:rPr>
              <a:t>حائز</a:t>
            </a:r>
            <a:r>
              <a:rPr lang="fa-IR" smtClean="0">
                <a:cs typeface="B Zar" panose="00000400000000000000" pitchFamily="2" charset="-78"/>
              </a:rPr>
              <a:t>اهمیت</a:t>
            </a: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. فراوانی است در این نوع توسعه، افزایش تولید و توزیع صِرف کالاهاي </a:t>
            </a:r>
            <a:r>
              <a:rPr lang="fa-IR">
                <a:cs typeface="B Zar" panose="00000400000000000000" pitchFamily="2" charset="-78"/>
              </a:rPr>
              <a:t>فرهنگی </a:t>
            </a:r>
            <a:r>
              <a:rPr lang="fa-IR" smtClean="0">
                <a:cs typeface="B Zar" panose="00000400000000000000" pitchFamily="2" charset="-78"/>
              </a:rPr>
              <a:t>مدنظر نیست</a:t>
            </a:r>
            <a:r>
              <a:rPr lang="fa-IR">
                <a:cs typeface="B Zar" panose="00000400000000000000" pitchFamily="2" charset="-78"/>
              </a:rPr>
              <a:t>، بلکه مباحثی از قبیل کیفیت تولیدات فرهنگی، انسجام درونی نظام فرهنگی،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رابطه میزان تولید و مصرف کالاهاي فرهنگی با قوت و ضعف هویت انسان، چگونگی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پذیري جامعه و درونی شدن فرهنگی، میزان انطباق تولید و توزیع کالاهاي فرهنگی با</a:t>
            </a:r>
            <a:r>
              <a:rPr lang="fa-IR" smtClean="0">
                <a:cs typeface="B Zar" panose="00000400000000000000" pitchFamily="2" charset="-78"/>
              </a:rPr>
              <a:t/>
            </a:r>
            <a:br>
              <a:rPr lang="fa-IR" smtClean="0">
                <a:cs typeface="B Zar" panose="00000400000000000000" pitchFamily="2" charset="-78"/>
              </a:rPr>
            </a:br>
            <a:r>
              <a:rPr lang="fa-IR" smtClean="0">
                <a:cs typeface="B Zar" panose="00000400000000000000" pitchFamily="2" charset="-78"/>
              </a:rPr>
              <a:t>حفظ محیط زیست،  مد نظر می باشد. </a:t>
            </a:r>
          </a:p>
          <a:p>
            <a:pPr marL="0" indent="0" algn="just">
              <a:buNone/>
            </a:pPr>
            <a:r>
              <a:rPr lang="fa-IR" smtClean="0">
                <a:cs typeface="B Zar" panose="00000400000000000000" pitchFamily="2" charset="-78"/>
              </a:rPr>
              <a:t/>
            </a:r>
            <a:br>
              <a:rPr lang="fa-IR" smtClean="0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21449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67</TotalTime>
  <Words>667</Words>
  <Application>Microsoft Office PowerPoint</Application>
  <PresentationFormat>Widescreen</PresentationFormat>
  <Paragraphs>38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B Zar</vt:lpstr>
      <vt:lpstr>Garamond</vt:lpstr>
      <vt:lpstr>Times New Roman</vt:lpstr>
      <vt:lpstr>Organic</vt:lpstr>
      <vt:lpstr>بررسی جملات نام مقاله:  «توسعه فرهنگی ضرورت توسعه اقتصادي، اجتماعی و سیاسی «</vt:lpstr>
      <vt:lpstr>هدف مقاله</vt:lpstr>
      <vt:lpstr>PowerPoint Presentation</vt:lpstr>
      <vt:lpstr>PowerPoint Presentation</vt:lpstr>
      <vt:lpstr>PowerPoint Presentation</vt:lpstr>
      <vt:lpstr>PowerPoint Presentation</vt:lpstr>
      <vt:lpstr>سیاستگذاري زمینه در توسعه فرهنگ</vt:lpstr>
      <vt:lpstr>سیاستگذاري زمینه در توسعه فرهنگ</vt:lpstr>
      <vt:lpstr>سیاستگذاري زمینه در توسعه فرهنگ</vt:lpstr>
      <vt:lpstr>PowerPoint Presentation</vt:lpstr>
      <vt:lpstr>PowerPoint Presentation</vt:lpstr>
      <vt:lpstr>PowerPoint Presentation</vt:lpstr>
      <vt:lpstr>نقش فرهنگ در توسعه اقتصادي، اجتماعی و سیاسی </vt:lpstr>
      <vt:lpstr>PowerPoint Presentation</vt:lpstr>
      <vt:lpstr>توسعه اجتماعی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MaZz!i</dc:creator>
  <cp:lastModifiedBy>MaZz!i</cp:lastModifiedBy>
  <cp:revision>45</cp:revision>
  <dcterms:created xsi:type="dcterms:W3CDTF">2022-01-29T10:14:44Z</dcterms:created>
  <dcterms:modified xsi:type="dcterms:W3CDTF">2022-01-29T11:22:25Z</dcterms:modified>
</cp:coreProperties>
</file>