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81" r:id="rId8"/>
    <p:sldId id="262" r:id="rId9"/>
    <p:sldId id="263" r:id="rId10"/>
    <p:sldId id="264" r:id="rId11"/>
    <p:sldId id="265" r:id="rId12"/>
    <p:sldId id="266" r:id="rId13"/>
    <p:sldId id="267" r:id="rId14"/>
    <p:sldId id="282" r:id="rId15"/>
    <p:sldId id="268" r:id="rId16"/>
    <p:sldId id="269" r:id="rId17"/>
    <p:sldId id="270" r:id="rId18"/>
    <p:sldId id="272" r:id="rId19"/>
    <p:sldId id="284" r:id="rId20"/>
    <p:sldId id="274" r:id="rId21"/>
    <p:sldId id="275" r:id="rId22"/>
    <p:sldId id="276" r:id="rId23"/>
    <p:sldId id="277" r:id="rId24"/>
    <p:sldId id="278" r:id="rId25"/>
    <p:sldId id="280" r:id="rId2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296710B-0EF6-4015-9BEE-213C617106B3}" type="datetimeFigureOut">
              <a:rPr lang="fa-IR" smtClean="0"/>
              <a:t>25/07/1443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15808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296710B-0EF6-4015-9BEE-213C617106B3}" type="datetimeFigureOut">
              <a:rPr lang="fa-IR" smtClean="0"/>
              <a:t>25/07/1443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247130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296710B-0EF6-4015-9BEE-213C617106B3}" type="datetimeFigureOut">
              <a:rPr lang="fa-IR" smtClean="0"/>
              <a:t>25/07/1443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327640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296710B-0EF6-4015-9BEE-213C617106B3}" type="datetimeFigureOut">
              <a:rPr lang="fa-IR" smtClean="0"/>
              <a:t>25/07/1443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306791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6710B-0EF6-4015-9BEE-213C617106B3}" type="datetimeFigureOut">
              <a:rPr lang="fa-IR" smtClean="0"/>
              <a:t>25/07/1443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111118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296710B-0EF6-4015-9BEE-213C617106B3}" type="datetimeFigureOut">
              <a:rPr lang="fa-IR" smtClean="0"/>
              <a:t>25/07/1443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424680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296710B-0EF6-4015-9BEE-213C617106B3}" type="datetimeFigureOut">
              <a:rPr lang="fa-IR" smtClean="0"/>
              <a:t>25/07/1443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392419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296710B-0EF6-4015-9BEE-213C617106B3}" type="datetimeFigureOut">
              <a:rPr lang="fa-IR" smtClean="0"/>
              <a:t>25/07/1443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172512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6710B-0EF6-4015-9BEE-213C617106B3}" type="datetimeFigureOut">
              <a:rPr lang="fa-IR" smtClean="0"/>
              <a:t>25/07/1443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160132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6710B-0EF6-4015-9BEE-213C617106B3}" type="datetimeFigureOut">
              <a:rPr lang="fa-IR" smtClean="0"/>
              <a:t>25/07/1443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115028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6710B-0EF6-4015-9BEE-213C617106B3}" type="datetimeFigureOut">
              <a:rPr lang="fa-IR" smtClean="0"/>
              <a:t>25/07/1443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BB76AFE-5E1E-4DAB-B38F-12E3738DFDA4}" type="slidenum">
              <a:rPr lang="fa-IR" smtClean="0"/>
              <a:t>‹#›</a:t>
            </a:fld>
            <a:endParaRPr lang="fa-IR"/>
          </a:p>
        </p:txBody>
      </p:sp>
    </p:spTree>
    <p:extLst>
      <p:ext uri="{BB962C8B-B14F-4D97-AF65-F5344CB8AC3E}">
        <p14:creationId xmlns:p14="http://schemas.microsoft.com/office/powerpoint/2010/main" val="318720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96710B-0EF6-4015-9BEE-213C617106B3}" type="datetimeFigureOut">
              <a:rPr lang="fa-IR" smtClean="0"/>
              <a:t>25/07/1443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BB76AFE-5E1E-4DAB-B38F-12E3738DFDA4}" type="slidenum">
              <a:rPr lang="fa-IR" smtClean="0"/>
              <a:t>‹#›</a:t>
            </a:fld>
            <a:endParaRPr lang="fa-IR"/>
          </a:p>
        </p:txBody>
      </p:sp>
    </p:spTree>
    <p:extLst>
      <p:ext uri="{BB962C8B-B14F-4D97-AF65-F5344CB8AC3E}">
        <p14:creationId xmlns:p14="http://schemas.microsoft.com/office/powerpoint/2010/main" val="1508953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a:solidFill>
                  <a:srgbClr val="FF0000"/>
                </a:solidFill>
                <a:cs typeface="B Zar" panose="00000400000000000000" pitchFamily="2" charset="-78"/>
              </a:rPr>
              <a:t>نام مقاله</a:t>
            </a:r>
            <a:r>
              <a:rPr lang="fa-IR" sz="4000">
                <a:cs typeface="B Zar" panose="00000400000000000000" pitchFamily="2" charset="-78"/>
              </a:rPr>
              <a:t>: </a:t>
            </a:r>
            <a:r>
              <a:rPr lang="fa-IR" sz="4000" smtClean="0">
                <a:cs typeface="B Zar" panose="00000400000000000000" pitchFamily="2" charset="-78"/>
              </a:rPr>
              <a:t>زيمل</a:t>
            </a:r>
            <a:r>
              <a:rPr lang="fa-IR" sz="4000" smtClean="0">
                <a:cs typeface="B Zar" panose="00000400000000000000" pitchFamily="2" charset="-78"/>
              </a:rPr>
              <a:t> </a:t>
            </a:r>
            <a:r>
              <a:rPr lang="fa-IR" sz="4000" smtClean="0">
                <a:cs typeface="B Zar" panose="00000400000000000000" pitchFamily="2" charset="-78"/>
              </a:rPr>
              <a:t>(پرسه زني </a:t>
            </a:r>
            <a:r>
              <a:rPr lang="fa-IR" sz="4000">
                <a:cs typeface="B Zar" panose="00000400000000000000" pitchFamily="2" charset="-78"/>
              </a:rPr>
              <a:t>خوشه </a:t>
            </a:r>
            <a:r>
              <a:rPr lang="fa-IR" sz="4000" smtClean="0">
                <a:cs typeface="B Zar" panose="00000400000000000000" pitchFamily="2" charset="-78"/>
              </a:rPr>
              <a:t>چين)</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a:t>
            </a:r>
            <a:r>
              <a:rPr lang="fa-IR">
                <a:cs typeface="B Zar" panose="00000400000000000000" pitchFamily="2" charset="-78"/>
              </a:rPr>
              <a:t>مهدي اديبي </a:t>
            </a:r>
            <a:r>
              <a:rPr lang="fa-IR">
                <a:cs typeface="B Zar" panose="00000400000000000000" pitchFamily="2" charset="-78"/>
              </a:rPr>
              <a:t>سده </a:t>
            </a:r>
            <a:r>
              <a:rPr lang="fa-IR" smtClean="0">
                <a:cs typeface="B Zar" panose="00000400000000000000" pitchFamily="2" charset="-78"/>
              </a:rPr>
              <a:t>و </a:t>
            </a:r>
            <a:r>
              <a:rPr lang="fa-IR">
                <a:cs typeface="B Zar" panose="00000400000000000000" pitchFamily="2" charset="-78"/>
              </a:rPr>
              <a:t>محمود رشيدي</a:t>
            </a:r>
            <a:r>
              <a:rPr lang="fa-IR">
                <a:cs typeface="B Zar" panose="00000400000000000000" pitchFamily="2" charset="-78"/>
              </a:rPr>
              <a:t> </a:t>
            </a:r>
            <a:r>
              <a:rPr lang="fa-IR">
                <a:cs typeface="B Zar" panose="00000400000000000000" pitchFamily="2" charset="-78"/>
              </a:rPr>
              <a:t/>
            </a:r>
            <a:br>
              <a:rPr lang="fa-IR">
                <a:cs typeface="B Zar" panose="00000400000000000000" pitchFamily="2" charset="-78"/>
              </a:rPr>
            </a:br>
            <a:r>
              <a:rPr lang="fa-IR" smtClean="0">
                <a:solidFill>
                  <a:srgbClr val="FF0000"/>
                </a:solidFill>
                <a:cs typeface="B Zar" panose="00000400000000000000" pitchFamily="2" charset="-78"/>
              </a:rPr>
              <a:t>منبع</a:t>
            </a:r>
            <a:r>
              <a:rPr lang="fa-IR" smtClean="0">
                <a:cs typeface="B Zar" panose="00000400000000000000" pitchFamily="2" charset="-78"/>
              </a:rPr>
              <a:t>: فصلنامه </a:t>
            </a:r>
            <a:r>
              <a:rPr lang="fa-IR">
                <a:cs typeface="B Zar" panose="00000400000000000000" pitchFamily="2" charset="-78"/>
              </a:rPr>
              <a:t>تخصصي علوم اجتماعي دانشگاه آزاد اسلامي- واحد شوشتر</a:t>
            </a:r>
            <a:r>
              <a:rPr lang="fa-IR">
                <a:cs typeface="B Zar" panose="00000400000000000000" pitchFamily="2" charset="-78"/>
              </a:rPr>
              <a:t> </a:t>
            </a:r>
            <a:r>
              <a:rPr lang="fa-IR">
                <a:cs typeface="B Zar" panose="00000400000000000000" pitchFamily="2" charset="-78"/>
              </a:rPr>
              <a:t/>
            </a:r>
            <a:br>
              <a:rPr lang="fa-IR">
                <a:cs typeface="B Zar" panose="00000400000000000000" pitchFamily="2" charset="-78"/>
              </a:rPr>
            </a:br>
            <a:r>
              <a:rPr lang="fa-IR">
                <a:cs typeface="B Zar" panose="00000400000000000000" pitchFamily="2" charset="-78"/>
              </a:rPr>
              <a:t>سال چهارم، شماره نهم، </a:t>
            </a:r>
            <a:r>
              <a:rPr lang="fa-IR">
                <a:cs typeface="B Zar" panose="00000400000000000000" pitchFamily="2" charset="-78"/>
              </a:rPr>
              <a:t>تابستان </a:t>
            </a:r>
            <a:r>
              <a:rPr lang="fa-IR" smtClean="0">
                <a:cs typeface="B Zar" panose="00000400000000000000" pitchFamily="2" charset="-78"/>
              </a:rPr>
              <a:t>1389 </a:t>
            </a:r>
            <a:r>
              <a:rPr lang="fa-IR" smtClean="0">
                <a:cs typeface="B Zar" panose="00000400000000000000" pitchFamily="2" charset="-78"/>
              </a:rPr>
              <a:t>صفحات 51-72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06983" y="4429919"/>
            <a:ext cx="2143125" cy="2143125"/>
          </a:xfrm>
          <a:prstGeom prst="rect">
            <a:avLst/>
          </a:prstGeom>
        </p:spPr>
      </p:pic>
    </p:spTree>
    <p:extLst>
      <p:ext uri="{BB962C8B-B14F-4D97-AF65-F5344CB8AC3E}">
        <p14:creationId xmlns:p14="http://schemas.microsoft.com/office/powerpoint/2010/main" val="348588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413679" y="1825625"/>
            <a:ext cx="4940120" cy="4351338"/>
          </a:xfrm>
        </p:spPr>
        <p:txBody>
          <a:bodyPr>
            <a:normAutofit fontScale="92500" lnSpcReduction="10000"/>
          </a:bodyPr>
          <a:lstStyle/>
          <a:p>
            <a:pPr algn="just"/>
            <a:r>
              <a:rPr lang="fa-IR" smtClean="0">
                <a:cs typeface="B Zar" panose="00000400000000000000" pitchFamily="2" charset="-78"/>
              </a:rPr>
              <a:t>گرچه او يكي از اعضاي وابسته به دانشگاه بود، ولي دانشگاه او را از آن خود نمي دانسـت. زيمل به خاطر اين ميتوانست يك چنين نقش حاشيهاي و دشواري را براي خود نگـه دارد كـه به تأييد و پشتيباني شنوندگان غير دانشگاهي اش دلگرم بود. در اينجا بد نيست يادآور شويم كه </a:t>
            </a:r>
            <a:r>
              <a:rPr lang="fa-IR" smtClean="0">
                <a:solidFill>
                  <a:srgbClr val="FF0000"/>
                </a:solidFill>
                <a:cs typeface="B Zar" panose="00000400000000000000" pitchFamily="2" charset="-78"/>
              </a:rPr>
              <a:t>زيمل در دانشگاه به جز قدري نفوذ هيچ مريدي نداشت</a:t>
            </a:r>
            <a:r>
              <a:rPr lang="fa-IR" smtClean="0">
                <a:cs typeface="B Zar" panose="00000400000000000000" pitchFamily="2" charset="-78"/>
              </a:rPr>
              <a:t>، حال آنكه در ميـان روشـنفكران اهـل ادب پيروان بسياري براي خود گرد آورده بود.</a:t>
            </a:r>
          </a:p>
          <a:p>
            <a:pPr marL="0" indent="0">
              <a:buNone/>
            </a:pPr>
            <a:r>
              <a:rPr lang="fa-IR" smtClean="0">
                <a:cs typeface="B Zar" panose="00000400000000000000" pitchFamily="2" charset="-78"/>
              </a:rPr>
              <a:t>او در سال  1918در سن شصت سالگي ديده از جان فرو بست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 y="1610216"/>
            <a:ext cx="6413680" cy="4949040"/>
          </a:xfrm>
          <a:prstGeom prst="rect">
            <a:avLst/>
          </a:prstGeom>
        </p:spPr>
      </p:pic>
    </p:spTree>
    <p:extLst>
      <p:ext uri="{BB962C8B-B14F-4D97-AF65-F5344CB8AC3E}">
        <p14:creationId xmlns:p14="http://schemas.microsoft.com/office/powerpoint/2010/main" val="1814970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79572" y="1825625"/>
            <a:ext cx="7374228" cy="4351338"/>
          </a:xfrm>
        </p:spPr>
        <p:txBody>
          <a:bodyPr>
            <a:normAutofit/>
          </a:bodyPr>
          <a:lstStyle/>
          <a:p>
            <a:pPr marL="0" indent="0" algn="just">
              <a:buNone/>
            </a:pPr>
            <a:r>
              <a:rPr lang="fa-IR" smtClean="0">
                <a:cs typeface="B Zar" panose="00000400000000000000" pitchFamily="2" charset="-78"/>
              </a:rPr>
              <a:t>با يادآوري روح علمي، آن گونه كه باشلار فيلسوف فرانسـوي / شـرح داده اسـت، زيمـل براي مطالعة يك پديده كاملاً محدود و مشخص جـديت بـه خـرج نمـيدهـد. مـثلاً در جسـتار كوچكي دربـارة فرهنـگ زنانـه مشـاهده مـيكنـيم كـه بـا شـور و شـوق دربـارة موضـوعهـاي گوناگون، تقسيم كـار، تمـايلات جنسـي زنـان، ازدواج بـورژوازي، احسـاس همـدلي، رمـان و رياضات، يك ريز حرف ميزند. با پريدن از موضوعي به موضوعي ديگـر، او در صـدد يـافتن گوناگوني نظاممندي كه اشيا را در ميان خودشان مرتبط كند نيسـت، بلكـه آنچـه بـرايش مهـم است، نفس گوناگوني است. حتي زماني كه بـه بررسـي مسـايل اساسـي مـيپـردازد، </a:t>
            </a:r>
            <a:r>
              <a:rPr lang="fa-IR" smtClean="0">
                <a:solidFill>
                  <a:srgbClr val="FF0000"/>
                </a:solidFill>
                <a:cs typeface="B Zar" panose="00000400000000000000" pitchFamily="2" charset="-78"/>
              </a:rPr>
              <a:t>نتيجـه اش نوشتن كليات نيست بلكه گفتگو است</a:t>
            </a:r>
            <a:endParaRPr lang="fa-IR">
              <a:solidFill>
                <a:srgbClr val="FF000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05598" y="1950333"/>
            <a:ext cx="3058855" cy="4101921"/>
          </a:xfrm>
          <a:prstGeom prst="rect">
            <a:avLst/>
          </a:prstGeom>
        </p:spPr>
      </p:pic>
    </p:spTree>
    <p:extLst>
      <p:ext uri="{BB962C8B-B14F-4D97-AF65-F5344CB8AC3E}">
        <p14:creationId xmlns:p14="http://schemas.microsoft.com/office/powerpoint/2010/main" val="3911708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زیمل در مقاله ای در مورد جامعه شناسي خانواده می نویسد:</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...در كنار اين اشكال، برخي از انواع مختلط را نيز ميتوان يافت از قبيل: ازدواج سه چهـارمي كه در يك قبيله عربي ديده شده است. در ايـن جـا بـه هنگـام شـروع بـه ازدواج، دختـر پيمـان ميبندد كه براي تعداد مشخصـي از روزهـاي هفتـه بـه شـوهر خـود وفـادار باشـد. يـك مسـافر متعجبانه توصيف ميكرد كه چگونه در موردي هداياي داماد براي ازدواج توسط پـدر و مـادر دختر بررسي شده و آن قدر ناچيز تصور ميشد كه بيشتر از دو روز وفاداري زن در هفتـه قابـل قبول نبود. تا اين كه سرانجام بعد از چانه زدنهاي مادر عروس اين جملـه را بيـان مـيكـرد كـه "دختر من دوشنبه ها، سه شنبه  ها، پنجشنبه ها و جمعه ها به تو وفادار خواهد بود!".ازدواج موقـت مسلمانان سفيد پوست نوع ديگري از ازدواج را به همراه دارد. اين ازدواجهـا كـه بـه شـرايط از پيش تعيين شده بستگي دارد، قانوني بوده و معمولاً توسط روحانيون اين وصلت انجام ميگيرد و فقط براي مدت از پيش توافق شده به طول ميانجامد- از يك ساعت تـا  99سـال، بچـه هـاي حاصل از اين ازدواج قانوني شناخته شده و همان مشروعيت بچههاي حاصـل از ازدواج دائمـي را دارند</a:t>
            </a:r>
            <a:endParaRPr lang="fa-IR">
              <a:cs typeface="B Zar" panose="00000400000000000000" pitchFamily="2" charset="-78"/>
            </a:endParaRPr>
          </a:p>
        </p:txBody>
      </p:sp>
    </p:spTree>
    <p:extLst>
      <p:ext uri="{BB962C8B-B14F-4D97-AF65-F5344CB8AC3E}">
        <p14:creationId xmlns:p14="http://schemas.microsoft.com/office/powerpoint/2010/main" val="1518972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از دیدگاه زیمل</a:t>
            </a:r>
            <a:endParaRPr lang="fa-IR" b="1">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اين ويژگي روانشناسي شايد به طور كامل از خـانوادة مـدرن امـروزي حـذف نشـده </a:t>
            </a:r>
            <a:r>
              <a:rPr lang="fa-IR" smtClean="0">
                <a:cs typeface="B Zar" panose="00000400000000000000" pitchFamily="2" charset="-78"/>
              </a:rPr>
              <a:t>اسـت. موقعيت </a:t>
            </a:r>
            <a:r>
              <a:rPr lang="fa-IR" smtClean="0">
                <a:cs typeface="B Zar" panose="00000400000000000000" pitchFamily="2" charset="-78"/>
              </a:rPr>
              <a:t>نسبتاً خوب يك زن با فـداكاري مـادي شـوهر كـه بـه عنـوان وظيفـهاي كـه او </a:t>
            </a:r>
            <a:r>
              <a:rPr lang="fa-IR" smtClean="0">
                <a:cs typeface="B Zar" panose="00000400000000000000" pitchFamily="2" charset="-78"/>
              </a:rPr>
              <a:t>جهـت حمايت </a:t>
            </a:r>
            <a:r>
              <a:rPr lang="fa-IR" smtClean="0">
                <a:cs typeface="B Zar" panose="00000400000000000000" pitchFamily="2" charset="-78"/>
              </a:rPr>
              <a:t>از همسرش انجام مي دهد، مرتبط است و بسيار با اهميـت تـر از شـيربها بـراي زنـان </a:t>
            </a:r>
            <a:r>
              <a:rPr lang="fa-IR" smtClean="0">
                <a:cs typeface="B Zar" panose="00000400000000000000" pitchFamily="2" charset="-78"/>
              </a:rPr>
              <a:t>در جوامع </a:t>
            </a:r>
            <a:r>
              <a:rPr lang="fa-IR" smtClean="0">
                <a:cs typeface="B Zar" panose="00000400000000000000" pitchFamily="2" charset="-78"/>
              </a:rPr>
              <a:t>اوليه محسوب ميشود. اما به دليل اين واقيعت كه اين فـداكاري مـادي در كـل </a:t>
            </a:r>
            <a:r>
              <a:rPr lang="fa-IR" smtClean="0">
                <a:cs typeface="B Zar" panose="00000400000000000000" pitchFamily="2" charset="-78"/>
              </a:rPr>
              <a:t>زنـدگي توزيع </a:t>
            </a:r>
            <a:r>
              <a:rPr lang="fa-IR" smtClean="0">
                <a:cs typeface="B Zar" panose="00000400000000000000" pitchFamily="2" charset="-78"/>
              </a:rPr>
              <a:t>شده است و به ويژه اين كه به طور مستقيم به سود خود زن است و نه خانواده او، </a:t>
            </a:r>
            <a:r>
              <a:rPr lang="fa-IR" smtClean="0">
                <a:cs typeface="B Zar" panose="00000400000000000000" pitchFamily="2" charset="-78"/>
              </a:rPr>
              <a:t>مرحلـه انتقالي </a:t>
            </a:r>
            <a:r>
              <a:rPr lang="fa-IR" smtClean="0">
                <a:cs typeface="B Zar" panose="00000400000000000000" pitchFamily="2" charset="-78"/>
              </a:rPr>
              <a:t>نسبت به مرحلهاي در نظر گرفته ميشد كـه شـيربها بـه عـروس بـه عنـوان يـك </a:t>
            </a:r>
            <a:r>
              <a:rPr lang="fa-IR" smtClean="0">
                <a:cs typeface="B Zar" panose="00000400000000000000" pitchFamily="2" charset="-78"/>
              </a:rPr>
              <a:t>جهيزيـه پرداخت </a:t>
            </a:r>
            <a:r>
              <a:rPr lang="fa-IR" smtClean="0">
                <a:cs typeface="B Zar" panose="00000400000000000000" pitchFamily="2" charset="-78"/>
              </a:rPr>
              <a:t>مي شد</a:t>
            </a:r>
            <a:endParaRPr lang="fa-IR">
              <a:cs typeface="B Zar" panose="00000400000000000000" pitchFamily="2" charset="-78"/>
            </a:endParaRPr>
          </a:p>
        </p:txBody>
      </p:sp>
    </p:spTree>
    <p:extLst>
      <p:ext uri="{BB962C8B-B14F-4D97-AF65-F5344CB8AC3E}">
        <p14:creationId xmlns:p14="http://schemas.microsoft.com/office/powerpoint/2010/main" val="2399897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از دیدگاه زیمل:</a:t>
            </a:r>
            <a:endParaRPr lang="fa-IR" b="1">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 پس دقيقاً آن </a:t>
            </a:r>
            <a:r>
              <a:rPr lang="fa-IR" smtClean="0">
                <a:cs typeface="B Zar" panose="00000400000000000000" pitchFamily="2" charset="-78"/>
              </a:rPr>
              <a:t>جنبه هايي </a:t>
            </a:r>
            <a:r>
              <a:rPr lang="fa-IR" smtClean="0">
                <a:cs typeface="B Zar" panose="00000400000000000000" pitchFamily="2" charset="-78"/>
              </a:rPr>
              <a:t>از فداكاري حفظ ميشد كه تمايل به بالا بردن </a:t>
            </a:r>
            <a:r>
              <a:rPr lang="fa-IR" smtClean="0">
                <a:cs typeface="B Zar" panose="00000400000000000000" pitchFamily="2" charset="-78"/>
              </a:rPr>
              <a:t>ارزش آن </a:t>
            </a:r>
            <a:r>
              <a:rPr lang="fa-IR" smtClean="0">
                <a:cs typeface="B Zar" panose="00000400000000000000" pitchFamily="2" charset="-78"/>
              </a:rPr>
              <a:t>چيزي داشت كه كسب شده بود. فداكاري براي بدست آوردن يك زن، كه در اصل ظلم </a:t>
            </a:r>
            <a:r>
              <a:rPr lang="fa-IR" smtClean="0">
                <a:cs typeface="B Zar" panose="00000400000000000000" pitchFamily="2" charset="-78"/>
              </a:rPr>
              <a:t>و بهره </a:t>
            </a:r>
            <a:r>
              <a:rPr lang="fa-IR" smtClean="0">
                <a:cs typeface="B Zar" panose="00000400000000000000" pitchFamily="2" charset="-78"/>
              </a:rPr>
              <a:t>كشي از او را افزايش مي داد و شخصيت او را تا حد يـك شـيء پـايين مـيآورد، بـه </a:t>
            </a:r>
            <a:r>
              <a:rPr lang="fa-IR" smtClean="0">
                <a:cs typeface="B Zar" panose="00000400000000000000" pitchFamily="2" charset="-78"/>
              </a:rPr>
              <a:t>ايـن طريق </a:t>
            </a:r>
            <a:r>
              <a:rPr lang="fa-IR" smtClean="0">
                <a:cs typeface="B Zar" panose="00000400000000000000" pitchFamily="2" charset="-78"/>
              </a:rPr>
              <a:t>حاوي يك ويژگي روان شناسي بود كـه شـكل گيـري آن مسـتقيم بـه </a:t>
            </a:r>
            <a:r>
              <a:rPr lang="fa-IR" smtClean="0">
                <a:solidFill>
                  <a:srgbClr val="FF0000"/>
                </a:solidFill>
                <a:cs typeface="B Zar" panose="00000400000000000000" pitchFamily="2" charset="-78"/>
              </a:rPr>
              <a:t>ارزشـيابي </a:t>
            </a:r>
            <a:r>
              <a:rPr lang="fa-IR" smtClean="0">
                <a:solidFill>
                  <a:srgbClr val="FF0000"/>
                </a:solidFill>
                <a:cs typeface="B Zar" panose="00000400000000000000" pitchFamily="2" charset="-78"/>
              </a:rPr>
              <a:t>مجـدد موقعيت </a:t>
            </a:r>
            <a:r>
              <a:rPr lang="fa-IR" smtClean="0">
                <a:solidFill>
                  <a:srgbClr val="FF0000"/>
                </a:solidFill>
                <a:cs typeface="B Zar" panose="00000400000000000000" pitchFamily="2" charset="-78"/>
              </a:rPr>
              <a:t>او </a:t>
            </a:r>
            <a:r>
              <a:rPr lang="fa-IR" smtClean="0">
                <a:cs typeface="B Zar" panose="00000400000000000000" pitchFamily="2" charset="-78"/>
              </a:rPr>
              <a:t>منجر شد</a:t>
            </a:r>
          </a:p>
          <a:p>
            <a:endParaRPr lang="fa-IR">
              <a:cs typeface="B Zar" panose="00000400000000000000" pitchFamily="2" charset="-78"/>
            </a:endParaRPr>
          </a:p>
        </p:txBody>
      </p:sp>
    </p:spTree>
    <p:extLst>
      <p:ext uri="{BB962C8B-B14F-4D97-AF65-F5344CB8AC3E}">
        <p14:creationId xmlns:p14="http://schemas.microsoft.com/office/powerpoint/2010/main" val="75729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گروه دونفره و گروه سه نفره</a:t>
            </a:r>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گروه دونفره گئورگ زيمل الگويي در جامعه شناسي براي تبيين آغاز ارتباط با جامعه </a:t>
            </a:r>
            <a:r>
              <a:rPr lang="fa-IR" smtClean="0">
                <a:cs typeface="B Zar" panose="00000400000000000000" pitchFamily="2" charset="-78"/>
              </a:rPr>
              <a:t>بود. اگر </a:t>
            </a:r>
            <a:r>
              <a:rPr lang="fa-IR" smtClean="0">
                <a:cs typeface="B Zar" panose="00000400000000000000" pitchFamily="2" charset="-78"/>
              </a:rPr>
              <a:t>گروه دو نفره را مانند يك خيابان دو طرفه بدانيم آنگاه "روابط اجتمـاعي مجـازي </a:t>
            </a:r>
            <a:r>
              <a:rPr lang="fa-IR" smtClean="0">
                <a:cs typeface="B Zar" panose="00000400000000000000" pitchFamily="2" charset="-78"/>
              </a:rPr>
              <a:t>« مثـل</a:t>
            </a:r>
            <a:r>
              <a:rPr lang="fa-IR">
                <a:cs typeface="B Zar" panose="00000400000000000000" pitchFamily="2" charset="-78"/>
              </a:rPr>
              <a:t> </a:t>
            </a:r>
            <a:r>
              <a:rPr lang="fa-IR" smtClean="0">
                <a:cs typeface="B Zar" panose="00000400000000000000" pitchFamily="2" charset="-78"/>
              </a:rPr>
              <a:t>يك </a:t>
            </a:r>
            <a:r>
              <a:rPr lang="fa-IR" smtClean="0">
                <a:cs typeface="B Zar" panose="00000400000000000000" pitchFamily="2" charset="-78"/>
              </a:rPr>
              <a:t>خيابان يك طرفه است. مكالمات روي صحنه بازيگر براي انبوه مخاطبانش اكنون به </a:t>
            </a:r>
            <a:r>
              <a:rPr lang="fa-IR" smtClean="0">
                <a:cs typeface="B Zar" panose="00000400000000000000" pitchFamily="2" charset="-78"/>
              </a:rPr>
              <a:t>هـورا كشيدنهاي </a:t>
            </a:r>
            <a:r>
              <a:rPr lang="fa-IR" smtClean="0">
                <a:cs typeface="B Zar" panose="00000400000000000000" pitchFamily="2" charset="-78"/>
              </a:rPr>
              <a:t>مخاطبان براي ستارة روي صحنه يا پردة نمايش تبـديل شـده اسـت. </a:t>
            </a:r>
            <a:endParaRPr lang="fa-IR" smtClean="0">
              <a:cs typeface="B Zar" panose="00000400000000000000" pitchFamily="2" charset="-78"/>
            </a:endParaRPr>
          </a:p>
          <a:p>
            <a:pPr marL="0" indent="0" algn="just">
              <a:buNone/>
            </a:pPr>
            <a:r>
              <a:rPr lang="fa-IR" smtClean="0">
                <a:cs typeface="B Zar" panose="00000400000000000000" pitchFamily="2" charset="-78"/>
              </a:rPr>
              <a:t>بـراي سـاخت يك </a:t>
            </a:r>
            <a:r>
              <a:rPr lang="fa-IR" smtClean="0">
                <a:cs typeface="B Zar" panose="00000400000000000000" pitchFamily="2" charset="-78"/>
              </a:rPr>
              <a:t>نظريه براي آينده ما بايد به گذشته برگـرديم. كـار گئـورگ زيمـل بـر روي </a:t>
            </a:r>
            <a:r>
              <a:rPr lang="fa-IR" smtClean="0">
                <a:cs typeface="B Zar" panose="00000400000000000000" pitchFamily="2" charset="-78"/>
              </a:rPr>
              <a:t>انـزوا و كـار </a:t>
            </a:r>
            <a:r>
              <a:rPr lang="fa-IR" smtClean="0">
                <a:solidFill>
                  <a:srgbClr val="0070C0"/>
                </a:solidFill>
                <a:cs typeface="B Zar" panose="00000400000000000000" pitchFamily="2" charset="-78"/>
              </a:rPr>
              <a:t>چارلز </a:t>
            </a:r>
            <a:r>
              <a:rPr lang="fa-IR" smtClean="0">
                <a:solidFill>
                  <a:srgbClr val="0070C0"/>
                </a:solidFill>
                <a:cs typeface="B Zar" panose="00000400000000000000" pitchFamily="2" charset="-78"/>
              </a:rPr>
              <a:t>هورتون كولي </a:t>
            </a:r>
            <a:r>
              <a:rPr lang="fa-IR" smtClean="0">
                <a:cs typeface="B Zar" panose="00000400000000000000" pitchFamily="2" charset="-78"/>
              </a:rPr>
              <a:t>دربارة پرستش قهرمان </a:t>
            </a:r>
            <a:r>
              <a:rPr lang="fa-IR" smtClean="0">
                <a:cs typeface="B Zar" panose="00000400000000000000" pitchFamily="2" charset="-78"/>
              </a:rPr>
              <a:t>ما </a:t>
            </a:r>
            <a:r>
              <a:rPr lang="fa-IR" smtClean="0">
                <a:cs typeface="B Zar" panose="00000400000000000000" pitchFamily="2" charset="-78"/>
              </a:rPr>
              <a:t>را به سمت تعاريف جديـد از </a:t>
            </a:r>
            <a:r>
              <a:rPr lang="fa-IR" smtClean="0">
                <a:cs typeface="B Zar" panose="00000400000000000000" pitchFamily="2" charset="-78"/>
              </a:rPr>
              <a:t>«</a:t>
            </a:r>
            <a:r>
              <a:rPr lang="fa-IR" smtClean="0">
                <a:solidFill>
                  <a:srgbClr val="FF0000"/>
                </a:solidFill>
                <a:cs typeface="B Zar" panose="00000400000000000000" pitchFamily="2" charset="-78"/>
              </a:rPr>
              <a:t>از </a:t>
            </a:r>
            <a:r>
              <a:rPr lang="fa-IR" smtClean="0">
                <a:solidFill>
                  <a:srgbClr val="FF0000"/>
                </a:solidFill>
                <a:cs typeface="B Zar" panose="00000400000000000000" pitchFamily="2" charset="-78"/>
              </a:rPr>
              <a:t>جوامـع </a:t>
            </a:r>
            <a:r>
              <a:rPr lang="fa-IR" smtClean="0">
                <a:solidFill>
                  <a:srgbClr val="FF0000"/>
                </a:solidFill>
                <a:cs typeface="B Zar" panose="00000400000000000000" pitchFamily="2" charset="-78"/>
              </a:rPr>
              <a:t>آتـي مبتني </a:t>
            </a:r>
            <a:r>
              <a:rPr lang="fa-IR" smtClean="0">
                <a:solidFill>
                  <a:srgbClr val="FF0000"/>
                </a:solidFill>
                <a:cs typeface="B Zar" panose="00000400000000000000" pitchFamily="2" charset="-78"/>
              </a:rPr>
              <a:t>بر فناوري</a:t>
            </a:r>
            <a:r>
              <a:rPr lang="fa-IR" smtClean="0">
                <a:cs typeface="B Zar" panose="00000400000000000000" pitchFamily="2" charset="-78"/>
              </a:rPr>
              <a:t>" رهنمون خواهد ساخت. زيمل ميدانست كه روابط </a:t>
            </a:r>
            <a:r>
              <a:rPr lang="fa-IR" smtClean="0">
                <a:cs typeface="B Zar" panose="00000400000000000000" pitchFamily="2" charset="-78"/>
              </a:rPr>
              <a:t>اوليه كه </a:t>
            </a:r>
            <a:r>
              <a:rPr lang="fa-IR" smtClean="0">
                <a:cs typeface="B Zar" panose="00000400000000000000" pitchFamily="2" charset="-78"/>
              </a:rPr>
              <a:t>به گروههاي </a:t>
            </a:r>
            <a:r>
              <a:rPr lang="fa-IR" smtClean="0">
                <a:cs typeface="B Zar" panose="00000400000000000000" pitchFamily="2" charset="-78"/>
              </a:rPr>
              <a:t>دو نفره </a:t>
            </a:r>
            <a:r>
              <a:rPr lang="fa-IR" smtClean="0">
                <a:cs typeface="B Zar" panose="00000400000000000000" pitchFamily="2" charset="-78"/>
              </a:rPr>
              <a:t>اولين روابط اجتماعي هستند شكل ميدهند و آنهـا روابـط افـراد منـزوي در يـك </a:t>
            </a:r>
            <a:r>
              <a:rPr lang="fa-IR" smtClean="0">
                <a:cs typeface="B Zar" panose="00000400000000000000" pitchFamily="2" charset="-78"/>
              </a:rPr>
              <a:t>جامعـه هستند</a:t>
            </a:r>
            <a:r>
              <a:rPr lang="fa-IR" smtClean="0">
                <a:cs typeface="B Zar" panose="00000400000000000000" pitchFamily="2" charset="-78"/>
              </a:rPr>
              <a:t>. انزوا و آزادي باعث شكل گرفتن گروه دو نفره ميشود.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31986" y="5061397"/>
            <a:ext cx="1950545" cy="1950545"/>
          </a:xfrm>
          <a:prstGeom prst="rect">
            <a:avLst/>
          </a:prstGeom>
        </p:spPr>
      </p:pic>
    </p:spTree>
    <p:extLst>
      <p:ext uri="{BB962C8B-B14F-4D97-AF65-F5344CB8AC3E}">
        <p14:creationId xmlns:p14="http://schemas.microsoft.com/office/powerpoint/2010/main" val="305850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زیمل:</a:t>
            </a:r>
            <a:endParaRPr lang="fa-IR"/>
          </a:p>
        </p:txBody>
      </p:sp>
      <p:sp>
        <p:nvSpPr>
          <p:cNvPr id="3" name="Content Placeholder 2"/>
          <p:cNvSpPr>
            <a:spLocks noGrp="1"/>
          </p:cNvSpPr>
          <p:nvPr>
            <p:ph idx="1"/>
          </p:nvPr>
        </p:nvSpPr>
        <p:spPr/>
        <p:txBody>
          <a:bodyPr>
            <a:normAutofit lnSpcReduction="10000"/>
          </a:bodyPr>
          <a:lstStyle/>
          <a:p>
            <a:pPr marL="0" indent="0" algn="just">
              <a:buNone/>
            </a:pPr>
            <a:r>
              <a:rPr lang="fa-IR" smtClean="0">
                <a:cs typeface="B Zar" panose="00000400000000000000" pitchFamily="2" charset="-78"/>
              </a:rPr>
              <a:t>پس از گروه يك نفري، به گروه دوعضوي مي پردازد كه </a:t>
            </a:r>
            <a:r>
              <a:rPr lang="fa-IR" smtClean="0">
                <a:solidFill>
                  <a:srgbClr val="0070C0"/>
                </a:solidFill>
                <a:cs typeface="B Zar" panose="00000400000000000000" pitchFamily="2" charset="-78"/>
              </a:rPr>
              <a:t>زوج</a:t>
            </a:r>
            <a:r>
              <a:rPr lang="fa-IR" smtClean="0">
                <a:cs typeface="B Zar" panose="00000400000000000000" pitchFamily="2" charset="-78"/>
              </a:rPr>
              <a:t> </a:t>
            </a:r>
            <a:r>
              <a:rPr lang="fa-IR" smtClean="0">
                <a:cs typeface="B Zar" panose="00000400000000000000" pitchFamily="2" charset="-78"/>
              </a:rPr>
              <a:t>(زن </a:t>
            </a:r>
            <a:r>
              <a:rPr lang="fa-IR" smtClean="0">
                <a:cs typeface="B Zar" panose="00000400000000000000" pitchFamily="2" charset="-78"/>
              </a:rPr>
              <a:t>و شوهر بدون </a:t>
            </a:r>
            <a:r>
              <a:rPr lang="fa-IR" smtClean="0">
                <a:cs typeface="B Zar" panose="00000400000000000000" pitchFamily="2" charset="-78"/>
              </a:rPr>
              <a:t>فرزنـد) نمونه </a:t>
            </a:r>
            <a:r>
              <a:rPr lang="fa-IR" smtClean="0">
                <a:cs typeface="B Zar" panose="00000400000000000000" pitchFamily="2" charset="-78"/>
              </a:rPr>
              <a:t>نوعي </a:t>
            </a:r>
            <a:r>
              <a:rPr lang="fa-IR" smtClean="0">
                <a:cs typeface="B Zar" panose="00000400000000000000" pitchFamily="2" charset="-78"/>
              </a:rPr>
              <a:t>تیپيك </a:t>
            </a:r>
            <a:r>
              <a:rPr lang="fa-IR" smtClean="0">
                <a:cs typeface="B Zar" panose="00000400000000000000" pitchFamily="2" charset="-78"/>
              </a:rPr>
              <a:t>آن است. به عنوان صورت جامعه زيستي، گروه دو عضوي با تعداد </a:t>
            </a:r>
            <a:r>
              <a:rPr lang="fa-IR" smtClean="0">
                <a:cs typeface="B Zar" panose="00000400000000000000" pitchFamily="2" charset="-78"/>
              </a:rPr>
              <a:t>سـادة عناصر </a:t>
            </a:r>
            <a:r>
              <a:rPr lang="fa-IR" smtClean="0">
                <a:cs typeface="B Zar" panose="00000400000000000000" pitchFamily="2" charset="-78"/>
              </a:rPr>
              <a:t>شريك تعيين ميشود نه با خصوصيات يا انگيزههاي اعضاي گروه، بـه عـلاوه گـروه </a:t>
            </a:r>
            <a:r>
              <a:rPr lang="fa-IR" smtClean="0">
                <a:cs typeface="B Zar" panose="00000400000000000000" pitchFamily="2" charset="-78"/>
              </a:rPr>
              <a:t>دو عضوي </a:t>
            </a:r>
            <a:r>
              <a:rPr lang="fa-IR" smtClean="0">
                <a:cs typeface="B Zar" panose="00000400000000000000" pitchFamily="2" charset="-78"/>
              </a:rPr>
              <a:t>ممكن است از دو واحد جمعي كه توانايي تصميم گيري فردي را دارنـد، مثـل </a:t>
            </a:r>
            <a:r>
              <a:rPr lang="fa-IR" smtClean="0">
                <a:cs typeface="B Zar" panose="00000400000000000000" pitchFamily="2" charset="-78"/>
              </a:rPr>
              <a:t>ائـتلاف دو </a:t>
            </a:r>
            <a:r>
              <a:rPr lang="fa-IR" smtClean="0">
                <a:cs typeface="B Zar" panose="00000400000000000000" pitchFamily="2" charset="-78"/>
              </a:rPr>
              <a:t>حذب سياسي تشكيل شـود. از لحـاظ كيفـي، گـروه دو عضـوي از همـة گـروههـاي </a:t>
            </a:r>
            <a:r>
              <a:rPr lang="fa-IR" smtClean="0">
                <a:cs typeface="B Zar" panose="00000400000000000000" pitchFamily="2" charset="-78"/>
              </a:rPr>
              <a:t>ديگـر متفاوت </a:t>
            </a:r>
            <a:r>
              <a:rPr lang="fa-IR" smtClean="0">
                <a:cs typeface="B Zar" panose="00000400000000000000" pitchFamily="2" charset="-78"/>
              </a:rPr>
              <a:t>است. از اين جهت كه هر يك از مشاركت دارندگان فقط با ديگري سرو كـار دارد </a:t>
            </a:r>
            <a:r>
              <a:rPr lang="fa-IR" smtClean="0">
                <a:cs typeface="B Zar" panose="00000400000000000000" pitchFamily="2" charset="-78"/>
              </a:rPr>
              <a:t>و نه </a:t>
            </a:r>
            <a:r>
              <a:rPr lang="fa-IR" smtClean="0">
                <a:cs typeface="B Zar" panose="00000400000000000000" pitchFamily="2" charset="-78"/>
              </a:rPr>
              <a:t>با يك واحد جمعي </a:t>
            </a:r>
            <a:r>
              <a:rPr lang="fa-IR" smtClean="0">
                <a:cs typeface="B Zar" panose="00000400000000000000" pitchFamily="2" charset="-78"/>
              </a:rPr>
              <a:t>«گروه </a:t>
            </a:r>
            <a:r>
              <a:rPr lang="fa-IR" smtClean="0">
                <a:cs typeface="B Zar" panose="00000400000000000000" pitchFamily="2" charset="-78"/>
              </a:rPr>
              <a:t>دوعضوي به عنوان يك عضـو، گـروه را منحـل </a:t>
            </a:r>
            <a:r>
              <a:rPr lang="fa-IR" smtClean="0">
                <a:cs typeface="B Zar" panose="00000400000000000000" pitchFamily="2" charset="-78"/>
              </a:rPr>
              <a:t>مـيكنـد</a:t>
            </a:r>
            <a:r>
              <a:rPr lang="fa-IR" smtClean="0">
                <a:cs typeface="B Zar" panose="00000400000000000000" pitchFamily="2" charset="-78"/>
              </a:rPr>
              <a:t>»</a:t>
            </a:r>
            <a:endParaRPr lang="fa-IR" smtClean="0">
              <a:cs typeface="B Zar" panose="00000400000000000000" pitchFamily="2" charset="-78"/>
            </a:endParaRPr>
          </a:p>
          <a:p>
            <a:pPr marL="0" indent="0" algn="just">
              <a:buNone/>
            </a:pPr>
            <a:r>
              <a:rPr lang="fa-IR" smtClean="0">
                <a:cs typeface="B Zar" panose="00000400000000000000" pitchFamily="2" charset="-78"/>
              </a:rPr>
              <a:t> چـون گروه </a:t>
            </a:r>
            <a:r>
              <a:rPr lang="fa-IR" smtClean="0">
                <a:cs typeface="B Zar" panose="00000400000000000000" pitchFamily="2" charset="-78"/>
              </a:rPr>
              <a:t>دو عضوي ويژگيهاي تشـكيلات فرافـردي كـم و بـيش مسـتقل از هـر يـك از افـراد </a:t>
            </a:r>
            <a:r>
              <a:rPr lang="fa-IR" smtClean="0">
                <a:cs typeface="B Zar" panose="00000400000000000000" pitchFamily="2" charset="-78"/>
              </a:rPr>
              <a:t>را ندارد</a:t>
            </a:r>
            <a:r>
              <a:rPr lang="fa-IR" smtClean="0">
                <a:cs typeface="B Zar" panose="00000400000000000000" pitchFamily="2" charset="-78"/>
              </a:rPr>
              <a:t>، هر يك از آنها براي بقاي گـروه مسـؤليت مشـترك دارنـد و هـيچ كـس نمـيتوانـد </a:t>
            </a:r>
            <a:r>
              <a:rPr lang="fa-IR" smtClean="0">
                <a:cs typeface="B Zar" panose="00000400000000000000" pitchFamily="2" charset="-78"/>
              </a:rPr>
              <a:t>بـا واگذاري </a:t>
            </a:r>
            <a:r>
              <a:rPr lang="fa-IR" smtClean="0">
                <a:cs typeface="B Zar" panose="00000400000000000000" pitchFamily="2" charset="-78"/>
              </a:rPr>
              <a:t>مسؤليتش به ديگري، با تشكيل دادن ائتلاف عليه ديگري، يا پنهان شدن پشت </a:t>
            </a:r>
            <a:r>
              <a:rPr lang="fa-IR" smtClean="0">
                <a:cs typeface="B Zar" panose="00000400000000000000" pitchFamily="2" charset="-78"/>
              </a:rPr>
              <a:t>گـروه، از </a:t>
            </a:r>
            <a:r>
              <a:rPr lang="fa-IR" smtClean="0">
                <a:cs typeface="B Zar" panose="00000400000000000000" pitchFamily="2" charset="-78"/>
              </a:rPr>
              <a:t>مسؤليتش شانه خالي كند</a:t>
            </a:r>
            <a:endParaRPr lang="fa-IR">
              <a:cs typeface="B Zar" panose="00000400000000000000" pitchFamily="2" charset="-78"/>
            </a:endParaRPr>
          </a:p>
        </p:txBody>
      </p:sp>
    </p:spTree>
    <p:extLst>
      <p:ext uri="{BB962C8B-B14F-4D97-AF65-F5344CB8AC3E}">
        <p14:creationId xmlns:p14="http://schemas.microsoft.com/office/powerpoint/2010/main" val="299595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r>
              <a:rPr lang="fa-IR" smtClean="0">
                <a:cs typeface="B Zar" panose="00000400000000000000" pitchFamily="2" charset="-78"/>
              </a:rPr>
              <a:t>با ورود شخص ثالثي در گروه دو عضوي، همـة ايـن ويژگـيهـا و ايـن پيكربنـدي </a:t>
            </a:r>
            <a:r>
              <a:rPr lang="fa-IR" smtClean="0">
                <a:cs typeface="B Zar" panose="00000400000000000000" pitchFamily="2" charset="-78"/>
              </a:rPr>
              <a:t>جامعـه شناختياش </a:t>
            </a:r>
            <a:r>
              <a:rPr lang="fa-IR" smtClean="0">
                <a:cs typeface="B Zar" panose="00000400000000000000" pitchFamily="2" charset="-78"/>
              </a:rPr>
              <a:t>به كلي تغيير ميكند. درست مثل كاركرد درها و پلها، شخص ثالث هـم </a:t>
            </a:r>
            <a:r>
              <a:rPr lang="fa-IR" smtClean="0">
                <a:cs typeface="B Zar" panose="00000400000000000000" pitchFamily="2" charset="-78"/>
              </a:rPr>
              <a:t>كـاركرد مضاعفي </a:t>
            </a:r>
            <a:r>
              <a:rPr lang="fa-IR" smtClean="0">
                <a:cs typeface="B Zar" panose="00000400000000000000" pitchFamily="2" charset="-78"/>
              </a:rPr>
              <a:t>دارد، »هم وصل ميكند، هم جدا ميسازد«. به محض آن كه </a:t>
            </a:r>
            <a:r>
              <a:rPr lang="fa-IR" smtClean="0">
                <a:solidFill>
                  <a:srgbClr val="FF0000"/>
                </a:solidFill>
                <a:cs typeface="B Zar" panose="00000400000000000000" pitchFamily="2" charset="-78"/>
              </a:rPr>
              <a:t>روابط غير مسـتقيم </a:t>
            </a:r>
            <a:r>
              <a:rPr lang="fa-IR" smtClean="0">
                <a:cs typeface="B Zar" panose="00000400000000000000" pitchFamily="2" charset="-78"/>
              </a:rPr>
              <a:t>ميـان الف </a:t>
            </a:r>
            <a:r>
              <a:rPr lang="fa-IR" smtClean="0">
                <a:cs typeface="B Zar" panose="00000400000000000000" pitchFamily="2" charset="-78"/>
              </a:rPr>
              <a:t>و ب با </a:t>
            </a:r>
            <a:r>
              <a:rPr lang="fa-IR" smtClean="0">
                <a:solidFill>
                  <a:srgbClr val="FF0000"/>
                </a:solidFill>
                <a:cs typeface="B Zar" panose="00000400000000000000" pitchFamily="2" charset="-78"/>
              </a:rPr>
              <a:t>واسطه گري </a:t>
            </a:r>
            <a:r>
              <a:rPr lang="fa-IR" smtClean="0">
                <a:cs typeface="B Zar" panose="00000400000000000000" pitchFamily="2" charset="-78"/>
              </a:rPr>
              <a:t>ج به روابط مستقيمشان افزوده شود، اين روابط مسـتقيم ممكـن </a:t>
            </a:r>
            <a:r>
              <a:rPr lang="fa-IR" smtClean="0">
                <a:cs typeface="B Zar" panose="00000400000000000000" pitchFamily="2" charset="-78"/>
              </a:rPr>
              <a:t>اسـت تقويت </a:t>
            </a:r>
            <a:r>
              <a:rPr lang="fa-IR" smtClean="0">
                <a:cs typeface="B Zar" panose="00000400000000000000" pitchFamily="2" charset="-78"/>
              </a:rPr>
              <a:t>يا تضعيف شوند. با اين وصف، اين روابط بيشتراوقات صورت پيچيدهاي پيدا </a:t>
            </a:r>
            <a:r>
              <a:rPr lang="fa-IR" smtClean="0">
                <a:cs typeface="B Zar" panose="00000400000000000000" pitchFamily="2" charset="-78"/>
              </a:rPr>
              <a:t>ميكننـد، زيرا </a:t>
            </a:r>
            <a:r>
              <a:rPr lang="fa-IR" smtClean="0">
                <a:cs typeface="B Zar" panose="00000400000000000000" pitchFamily="2" charset="-78"/>
              </a:rPr>
              <a:t>هر قدر هم كه روابط در گروه سه عضوي همبسـته و بـي درز باشـد، هميشـه لحظـهاي </a:t>
            </a:r>
            <a:r>
              <a:rPr lang="fa-IR" smtClean="0">
                <a:cs typeface="B Zar" panose="00000400000000000000" pitchFamily="2" charset="-78"/>
              </a:rPr>
              <a:t>فـرا ميرسد </a:t>
            </a:r>
            <a:r>
              <a:rPr lang="fa-IR" smtClean="0">
                <a:cs typeface="B Zar" panose="00000400000000000000" pitchFamily="2" charset="-78"/>
              </a:rPr>
              <a:t>كه يكي از آنها احساس كند كه از سوي دو تاي ديگر طرد شده اسـت.»هـر </a:t>
            </a:r>
            <a:r>
              <a:rPr lang="fa-IR" smtClean="0">
                <a:cs typeface="B Zar" panose="00000400000000000000" pitchFamily="2" charset="-78"/>
              </a:rPr>
              <a:t>رابطـهاي عاطفي </a:t>
            </a:r>
            <a:r>
              <a:rPr lang="fa-IR" smtClean="0">
                <a:cs typeface="B Zar" panose="00000400000000000000" pitchFamily="2" charset="-78"/>
              </a:rPr>
              <a:t>ميان دو شخص، به صرف داشتن يك تماشـاگر، </a:t>
            </a:r>
            <a:r>
              <a:rPr lang="fa-IR" smtClean="0">
                <a:solidFill>
                  <a:srgbClr val="0070C0"/>
                </a:solidFill>
                <a:cs typeface="B Zar" panose="00000400000000000000" pitchFamily="2" charset="-78"/>
              </a:rPr>
              <a:t>ملتهـب </a:t>
            </a:r>
            <a:r>
              <a:rPr lang="fa-IR" smtClean="0">
                <a:cs typeface="B Zar" panose="00000400000000000000" pitchFamily="2" charset="-78"/>
              </a:rPr>
              <a:t>مـيشـود</a:t>
            </a:r>
            <a:r>
              <a:rPr lang="fa-IR" smtClean="0">
                <a:cs typeface="B Zar" panose="00000400000000000000" pitchFamily="2" charset="-78"/>
              </a:rPr>
              <a:t>«.</a:t>
            </a:r>
          </a:p>
          <a:p>
            <a:pPr marL="0" indent="0">
              <a:buNone/>
            </a:pP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29287" y="4540675"/>
            <a:ext cx="2095500" cy="2181225"/>
          </a:xfrm>
          <a:prstGeom prst="rect">
            <a:avLst/>
          </a:prstGeom>
        </p:spPr>
      </p:pic>
    </p:spTree>
    <p:extLst>
      <p:ext uri="{BB962C8B-B14F-4D97-AF65-F5344CB8AC3E}">
        <p14:creationId xmlns:p14="http://schemas.microsoft.com/office/powerpoint/2010/main" val="3886283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مسألة زمان تاريخي</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4623514" y="1825625"/>
            <a:ext cx="6730285" cy="4351338"/>
          </a:xfrm>
        </p:spPr>
        <p:txBody>
          <a:bodyPr>
            <a:normAutofit/>
          </a:bodyPr>
          <a:lstStyle/>
          <a:p>
            <a:pPr marL="0" indent="0" algn="just">
              <a:buNone/>
            </a:pPr>
            <a:r>
              <a:rPr lang="fa-IR" smtClean="0">
                <a:cs typeface="B Zar" panose="00000400000000000000" pitchFamily="2" charset="-78"/>
              </a:rPr>
              <a:t>زيمل در اواخر عمرش مجدداً به مسائل فلسفي علاقمند ميشود كه اين علاقه تعدادي </a:t>
            </a:r>
            <a:r>
              <a:rPr lang="fa-IR" smtClean="0">
                <a:cs typeface="B Zar" panose="00000400000000000000" pitchFamily="2" charset="-78"/>
              </a:rPr>
              <a:t>مقاله با </a:t>
            </a:r>
            <a:r>
              <a:rPr lang="fa-IR" smtClean="0">
                <a:cs typeface="B Zar" panose="00000400000000000000" pitchFamily="2" charset="-78"/>
              </a:rPr>
              <a:t>موضوعات ميان دامنه را ايجاد مـيكنـد كـه از آن جملـه مـيتـوان بـه »دربـارة سرشـت </a:t>
            </a:r>
            <a:r>
              <a:rPr lang="fa-IR" smtClean="0">
                <a:cs typeface="B Zar" panose="00000400000000000000" pitchFamily="2" charset="-78"/>
              </a:rPr>
              <a:t>فهـم تاريخي</a:t>
            </a:r>
            <a:r>
              <a:rPr lang="fa-IR" smtClean="0">
                <a:cs typeface="B Zar" panose="00000400000000000000" pitchFamily="2" charset="-78"/>
              </a:rPr>
              <a:t>«، »مسألة زمان تاريخي«، »مفاهيم مقوم )سازندة( تاريخ« و »دربارة تـاريخ فلسـفه« </a:t>
            </a:r>
            <a:r>
              <a:rPr lang="fa-IR" smtClean="0">
                <a:cs typeface="B Zar" panose="00000400000000000000" pitchFamily="2" charset="-78"/>
              </a:rPr>
              <a:t>اشـاره كرد </a:t>
            </a:r>
            <a:r>
              <a:rPr lang="fa-IR" smtClean="0">
                <a:cs typeface="B Zar" panose="00000400000000000000" pitchFamily="2" charset="-78"/>
              </a:rPr>
              <a:t>كه خوشبختانه اين مقالات با يك مقدمة مفصل از </a:t>
            </a:r>
            <a:r>
              <a:rPr lang="fa-IR" smtClean="0">
                <a:cs typeface="B Zar" panose="00000400000000000000" pitchFamily="2" charset="-78"/>
              </a:rPr>
              <a:t>«</a:t>
            </a:r>
            <a:r>
              <a:rPr lang="fa-IR" smtClean="0">
                <a:solidFill>
                  <a:srgbClr val="FF0000"/>
                </a:solidFill>
                <a:cs typeface="B Zar" panose="00000400000000000000" pitchFamily="2" charset="-78"/>
              </a:rPr>
              <a:t>گاي اكس</a:t>
            </a:r>
            <a:r>
              <a:rPr lang="fa-IR" smtClean="0">
                <a:cs typeface="B Zar" panose="00000400000000000000" pitchFamily="2" charset="-78"/>
              </a:rPr>
              <a:t>»، توسط «شهناز </a:t>
            </a:r>
            <a:r>
              <a:rPr lang="fa-IR" smtClean="0">
                <a:cs typeface="B Zar" panose="00000400000000000000" pitchFamily="2" charset="-78"/>
              </a:rPr>
              <a:t>مسمي </a:t>
            </a:r>
            <a:r>
              <a:rPr lang="fa-IR" smtClean="0">
                <a:cs typeface="B Zar" panose="00000400000000000000" pitchFamily="2" charset="-78"/>
              </a:rPr>
              <a:t>پرست» به </a:t>
            </a:r>
            <a:r>
              <a:rPr lang="fa-IR" smtClean="0">
                <a:cs typeface="B Zar" panose="00000400000000000000" pitchFamily="2" charset="-78"/>
              </a:rPr>
              <a:t>فارسي برگردانده شده است.</a:t>
            </a:r>
          </a:p>
          <a:p>
            <a:pPr marL="0" indent="0" algn="just">
              <a:buNone/>
            </a:pPr>
            <a:r>
              <a:rPr lang="fa-IR" smtClean="0">
                <a:cs typeface="B Zar" panose="00000400000000000000" pitchFamily="2" charset="-78"/>
              </a:rPr>
              <a:t>زيمل در مقدمه اين مقالهاش : </a:t>
            </a:r>
            <a:r>
              <a:rPr lang="fa-IR" smtClean="0">
                <a:cs typeface="B Zar" panose="00000400000000000000" pitchFamily="2" charset="-78"/>
              </a:rPr>
              <a:t>مينويسد موضوع </a:t>
            </a:r>
            <a:r>
              <a:rPr lang="fa-IR" smtClean="0">
                <a:cs typeface="B Zar" panose="00000400000000000000" pitchFamily="2" charset="-78"/>
              </a:rPr>
              <a:t>تاريخ به مثابه ساختاري نظري </a:t>
            </a:r>
            <a:r>
              <a:rPr lang="fa-IR" smtClean="0">
                <a:cs typeface="B Zar" panose="00000400000000000000" pitchFamily="2" charset="-78"/>
              </a:rPr>
              <a:t>گذشته اسـت</a:t>
            </a:r>
            <a:r>
              <a:rPr lang="fa-IR" smtClean="0">
                <a:cs typeface="B Zar" panose="00000400000000000000" pitchFamily="2" charset="-78"/>
              </a:rPr>
              <a:t>. بايـد از حـال و آينـده هـردو </a:t>
            </a:r>
            <a:r>
              <a:rPr lang="fa-IR" smtClean="0">
                <a:cs typeface="B Zar" panose="00000400000000000000" pitchFamily="2" charset="-78"/>
              </a:rPr>
              <a:t>متمـايز شود</a:t>
            </a:r>
            <a:r>
              <a:rPr lang="fa-IR" smtClean="0">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19259" y="1944710"/>
            <a:ext cx="4004255" cy="4004255"/>
          </a:xfrm>
          <a:prstGeom prst="rect">
            <a:avLst/>
          </a:prstGeom>
        </p:spPr>
      </p:pic>
      <p:sp>
        <p:nvSpPr>
          <p:cNvPr id="5" name="TextBox 4"/>
          <p:cNvSpPr txBox="1"/>
          <p:nvPr/>
        </p:nvSpPr>
        <p:spPr>
          <a:xfrm>
            <a:off x="2073499" y="6272011"/>
            <a:ext cx="1184856" cy="373488"/>
          </a:xfrm>
          <a:prstGeom prst="rect">
            <a:avLst/>
          </a:prstGeom>
          <a:noFill/>
        </p:spPr>
        <p:txBody>
          <a:bodyPr wrap="square" rtlCol="1">
            <a:spAutoFit/>
          </a:bodyPr>
          <a:lstStyle/>
          <a:p>
            <a:r>
              <a:rPr lang="fa-IR" smtClean="0"/>
              <a:t>گای اکس</a:t>
            </a:r>
            <a:endParaRPr lang="fa-IR"/>
          </a:p>
        </p:txBody>
      </p:sp>
    </p:spTree>
    <p:extLst>
      <p:ext uri="{BB962C8B-B14F-4D97-AF65-F5344CB8AC3E}">
        <p14:creationId xmlns:p14="http://schemas.microsoft.com/office/powerpoint/2010/main" val="19544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254580" y="1825625"/>
            <a:ext cx="6099220" cy="4351338"/>
          </a:xfrm>
        </p:spPr>
        <p:txBody>
          <a:bodyPr/>
          <a:lstStyle/>
          <a:p>
            <a:pPr algn="just"/>
            <a:r>
              <a:rPr lang="fa-IR">
                <a:cs typeface="B Zar" panose="00000400000000000000" pitchFamily="2" charset="-78"/>
              </a:rPr>
              <a:t>نتيجه ميشود كه زمان يك </a:t>
            </a:r>
            <a:r>
              <a:rPr lang="fa-IR">
                <a:cs typeface="B Zar" panose="00000400000000000000" pitchFamily="2" charset="-78"/>
              </a:rPr>
              <a:t>از </a:t>
            </a:r>
            <a:r>
              <a:rPr lang="fa-IR" smtClean="0">
                <a:cs typeface="B Zar" panose="00000400000000000000" pitchFamily="2" charset="-78"/>
              </a:rPr>
              <a:t>مؤلفه هاي </a:t>
            </a:r>
            <a:r>
              <a:rPr lang="fa-IR">
                <a:cs typeface="B Zar" panose="00000400000000000000" pitchFamily="2" charset="-78"/>
              </a:rPr>
              <a:t>تعيين كننده در مفهوم تاريخ است</a:t>
            </a:r>
            <a:r>
              <a:rPr lang="fa-IR">
                <a:cs typeface="B Zar" panose="00000400000000000000" pitchFamily="2" charset="-78"/>
              </a:rPr>
              <a:t>. </a:t>
            </a:r>
            <a:r>
              <a:rPr lang="fa-IR" smtClean="0">
                <a:cs typeface="B Zar" panose="00000400000000000000" pitchFamily="2" charset="-78"/>
              </a:rPr>
              <a:t>پرسـش </a:t>
            </a:r>
            <a:r>
              <a:rPr lang="fa-IR">
                <a:cs typeface="B Zar" panose="00000400000000000000" pitchFamily="2" charset="-78"/>
              </a:rPr>
              <a:t>زير را در نظر بگيريد. </a:t>
            </a:r>
            <a:r>
              <a:rPr lang="fa-IR">
                <a:solidFill>
                  <a:srgbClr val="FF0000"/>
                </a:solidFill>
                <a:cs typeface="B Zar" panose="00000400000000000000" pitchFamily="2" charset="-78"/>
              </a:rPr>
              <a:t>رابطة ميان زمان </a:t>
            </a:r>
            <a:r>
              <a:rPr lang="fa-IR">
                <a:solidFill>
                  <a:srgbClr val="FF0000"/>
                </a:solidFill>
                <a:cs typeface="B Zar" panose="00000400000000000000" pitchFamily="2" charset="-78"/>
              </a:rPr>
              <a:t>و </a:t>
            </a:r>
            <a:r>
              <a:rPr lang="fa-IR" smtClean="0">
                <a:solidFill>
                  <a:srgbClr val="FF0000"/>
                </a:solidFill>
                <a:cs typeface="B Zar" panose="00000400000000000000" pitchFamily="2" charset="-78"/>
              </a:rPr>
              <a:t>مؤلفه هاي </a:t>
            </a:r>
            <a:r>
              <a:rPr lang="fa-IR">
                <a:solidFill>
                  <a:srgbClr val="FF0000"/>
                </a:solidFill>
                <a:cs typeface="B Zar" panose="00000400000000000000" pitchFamily="2" charset="-78"/>
              </a:rPr>
              <a:t>ديگر تاريخ چيست؟ </a:t>
            </a:r>
            <a:r>
              <a:rPr lang="fa-IR">
                <a:cs typeface="B Zar" panose="00000400000000000000" pitchFamily="2" charset="-78"/>
              </a:rPr>
              <a:t>به نظر مي رسد </a:t>
            </a:r>
            <a:r>
              <a:rPr lang="fa-IR">
                <a:cs typeface="B Zar" panose="00000400000000000000" pitchFamily="2" charset="-78"/>
              </a:rPr>
              <a:t>كه </a:t>
            </a:r>
            <a:r>
              <a:rPr lang="fa-IR" smtClean="0">
                <a:cs typeface="B Zar" panose="00000400000000000000" pitchFamily="2" charset="-78"/>
              </a:rPr>
              <a:t>اين پرسش </a:t>
            </a:r>
            <a:r>
              <a:rPr lang="fa-IR">
                <a:cs typeface="B Zar" panose="00000400000000000000" pitchFamily="2" charset="-78"/>
              </a:rPr>
              <a:t>هنوز به آن وضوحي كه امكان دارد. </a:t>
            </a:r>
            <a:r>
              <a:rPr lang="fa-IR">
                <a:cs typeface="B Zar" panose="00000400000000000000" pitchFamily="2" charset="-78"/>
              </a:rPr>
              <a:t>پاسخي </a:t>
            </a:r>
            <a:r>
              <a:rPr lang="fa-IR" smtClean="0">
                <a:cs typeface="B Zar" panose="00000400000000000000" pitchFamily="2" charset="-78"/>
              </a:rPr>
              <a:t>نيافته است. </a:t>
            </a:r>
            <a:r>
              <a:rPr lang="fa-IR">
                <a:cs typeface="B Zar" panose="00000400000000000000" pitchFamily="2" charset="-78"/>
              </a:rPr>
              <a:t>زيمل زمان مند بودن تاريخ را از شروط اصلي آن ميداند </a:t>
            </a:r>
          </a:p>
          <a:p>
            <a:endParaRPr lang="fa-IR"/>
          </a:p>
        </p:txBody>
      </p:sp>
      <p:pic>
        <p:nvPicPr>
          <p:cNvPr id="4" name="Picture 3"/>
          <p:cNvPicPr>
            <a:picLocks noChangeAspect="1"/>
          </p:cNvPicPr>
          <p:nvPr/>
        </p:nvPicPr>
        <p:blipFill>
          <a:blip r:embed="rId2"/>
          <a:stretch>
            <a:fillRect/>
          </a:stretch>
        </p:blipFill>
        <p:spPr>
          <a:xfrm>
            <a:off x="657192" y="2305318"/>
            <a:ext cx="4353026" cy="2896741"/>
          </a:xfrm>
          <a:prstGeom prst="rect">
            <a:avLst/>
          </a:prstGeom>
        </p:spPr>
      </p:pic>
    </p:spTree>
    <p:extLst>
      <p:ext uri="{BB962C8B-B14F-4D97-AF65-F5344CB8AC3E}">
        <p14:creationId xmlns:p14="http://schemas.microsoft.com/office/powerpoint/2010/main" val="169173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 چکیده</a:t>
            </a:r>
            <a:endParaRPr lang="fa-IR" b="1">
              <a:cs typeface="B Zar" panose="00000400000000000000" pitchFamily="2" charset="-78"/>
            </a:endParaRPr>
          </a:p>
        </p:txBody>
      </p:sp>
      <p:sp>
        <p:nvSpPr>
          <p:cNvPr id="3" name="Content Placeholder 2"/>
          <p:cNvSpPr>
            <a:spLocks noGrp="1"/>
          </p:cNvSpPr>
          <p:nvPr>
            <p:ph idx="1"/>
          </p:nvPr>
        </p:nvSpPr>
        <p:spPr>
          <a:xfrm>
            <a:off x="4700788" y="1825625"/>
            <a:ext cx="6653011" cy="4351338"/>
          </a:xfrm>
        </p:spPr>
        <p:txBody>
          <a:bodyPr>
            <a:normAutofit/>
          </a:bodyPr>
          <a:lstStyle/>
          <a:p>
            <a:pPr marL="0" indent="0" algn="just">
              <a:buNone/>
            </a:pPr>
            <a:r>
              <a:rPr lang="fa-IR" smtClean="0">
                <a:cs typeface="B Zar" panose="00000400000000000000" pitchFamily="2" charset="-78"/>
              </a:rPr>
              <a:t>گئورگ زيمل به خاطر ويژگيهاي منحصر به فرد آثارش از لحاظ موضوع پژوهش، روش پژوهش و شيوهي نگارش و همچنين زمان حياتش يكي از جامعه شناسان كلاسـيك اسـت كـه  همراه با آگوست كنت، اميل دوركهايم، كارل ماركس و ويلفردو پاره تو جامعه شناسي را بنيان نهاده اند. </a:t>
            </a:r>
            <a:r>
              <a:rPr lang="fa-IR" smtClean="0">
                <a:solidFill>
                  <a:srgbClr val="FF0000"/>
                </a:solidFill>
                <a:cs typeface="B Zar" panose="00000400000000000000" pitchFamily="2" charset="-78"/>
              </a:rPr>
              <a:t>اهميت روش شناسي زيمل براي پست مدرنها نيز قابل توجـه اسـت</a:t>
            </a:r>
            <a:r>
              <a:rPr lang="fa-IR" smtClean="0">
                <a:cs typeface="B Zar" panose="00000400000000000000" pitchFamily="2" charset="-78"/>
              </a:rPr>
              <a:t>. بـاز تفسـير اخيـر آثار گئورگ زيمل با عنوان زيمل مابعد نوين )شده( منتشر گشـته اسـت. در ايـن دسـت نوشـته تلاش شده است تا با رعايت ايجاز به برخي از جنبه هـاي آثـار گئـورگ زيمـل پرداختـه شـود</a:t>
            </a:r>
          </a:p>
          <a:p>
            <a:pPr marL="0" indent="0">
              <a:buNone/>
            </a:pPr>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838200" y="1930058"/>
            <a:ext cx="3785315" cy="3620736"/>
          </a:xfrm>
          <a:prstGeom prst="rect">
            <a:avLst/>
          </a:prstGeom>
        </p:spPr>
      </p:pic>
    </p:spTree>
    <p:extLst>
      <p:ext uri="{BB962C8B-B14F-4D97-AF65-F5344CB8AC3E}">
        <p14:creationId xmlns:p14="http://schemas.microsoft.com/office/powerpoint/2010/main" val="416367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پنهان كاري</a:t>
            </a:r>
            <a:endParaRPr lang="fa-IR" b="1">
              <a:cs typeface="B Zar" panose="00000400000000000000" pitchFamily="2" charset="-78"/>
            </a:endParaRPr>
          </a:p>
        </p:txBody>
      </p:sp>
      <p:sp>
        <p:nvSpPr>
          <p:cNvPr id="3" name="Content Placeholder 2"/>
          <p:cNvSpPr>
            <a:spLocks noGrp="1"/>
          </p:cNvSpPr>
          <p:nvPr>
            <p:ph idx="1"/>
          </p:nvPr>
        </p:nvSpPr>
        <p:spPr>
          <a:xfrm>
            <a:off x="5100034" y="1825625"/>
            <a:ext cx="6253766" cy="4351338"/>
          </a:xfrm>
        </p:spPr>
        <p:txBody>
          <a:bodyPr>
            <a:normAutofit lnSpcReduction="10000"/>
          </a:bodyPr>
          <a:lstStyle/>
          <a:p>
            <a:pPr marL="0" indent="0" algn="just">
              <a:buNone/>
            </a:pPr>
            <a:r>
              <a:rPr lang="fa-IR" smtClean="0">
                <a:cs typeface="B Zar" panose="00000400000000000000" pitchFamily="2" charset="-78"/>
              </a:rPr>
              <a:t>يكي </a:t>
            </a:r>
            <a:r>
              <a:rPr lang="fa-IR" smtClean="0">
                <a:cs typeface="B Zar" panose="00000400000000000000" pitchFamily="2" charset="-78"/>
              </a:rPr>
              <a:t>ازگونه هاي </a:t>
            </a:r>
            <a:r>
              <a:rPr lang="fa-IR" smtClean="0">
                <a:cs typeface="B Zar" panose="00000400000000000000" pitchFamily="2" charset="-78"/>
              </a:rPr>
              <a:t>اجتماعي كه زيمل آن را بررسي كرده است </a:t>
            </a:r>
            <a:r>
              <a:rPr lang="fa-IR" smtClean="0">
                <a:solidFill>
                  <a:srgbClr val="FF0000"/>
                </a:solidFill>
                <a:cs typeface="B Zar" panose="00000400000000000000" pitchFamily="2" charset="-78"/>
              </a:rPr>
              <a:t>رازداري</a:t>
            </a:r>
            <a:r>
              <a:rPr lang="fa-IR" smtClean="0">
                <a:cs typeface="B Zar" panose="00000400000000000000" pitchFamily="2" charset="-78"/>
              </a:rPr>
              <a:t> است. فرد رازدار </a:t>
            </a:r>
            <a:r>
              <a:rPr lang="fa-IR" smtClean="0">
                <a:cs typeface="B Zar" panose="00000400000000000000" pitchFamily="2" charset="-78"/>
              </a:rPr>
              <a:t>با رازداري </a:t>
            </a:r>
            <a:r>
              <a:rPr lang="fa-IR" smtClean="0">
                <a:cs typeface="B Zar" panose="00000400000000000000" pitchFamily="2" charset="-78"/>
              </a:rPr>
              <a:t>خـود نزديكـياش را بـا صـاحب راز حفـظ كـرده و از منـافع ايـن كـارش بهـره </a:t>
            </a:r>
            <a:r>
              <a:rPr lang="fa-IR" smtClean="0">
                <a:cs typeface="B Zar" panose="00000400000000000000" pitchFamily="2" charset="-78"/>
              </a:rPr>
              <a:t>منـد ميگردد. راز</a:t>
            </a:r>
            <a:r>
              <a:rPr lang="fa-IR" smtClean="0">
                <a:cs typeface="B Zar" panose="00000400000000000000" pitchFamily="2" charset="-78"/>
              </a:rPr>
              <a:t>، واقعيتي است كه فرد يا افرادي ديگر پنهان نگه مـيدارنـد. ايـن كـار مـيتوانـد هـم </a:t>
            </a:r>
            <a:r>
              <a:rPr lang="fa-IR" smtClean="0">
                <a:cs typeface="B Zar" panose="00000400000000000000" pitchFamily="2" charset="-78"/>
              </a:rPr>
              <a:t>بـا شيوهاي </a:t>
            </a:r>
            <a:r>
              <a:rPr lang="fa-IR" smtClean="0">
                <a:cs typeface="B Zar" panose="00000400000000000000" pitchFamily="2" charset="-78"/>
              </a:rPr>
              <a:t>مثبت انجام شود و هم با شيوهاي منفي. از نظر زيمـل، </a:t>
            </a:r>
            <a:r>
              <a:rPr lang="fa-IR" smtClean="0">
                <a:solidFill>
                  <a:srgbClr val="FF0000"/>
                </a:solidFill>
                <a:cs typeface="B Zar" panose="00000400000000000000" pitchFamily="2" charset="-78"/>
              </a:rPr>
              <a:t>پنهـان كـاري </a:t>
            </a:r>
            <a:r>
              <a:rPr lang="fa-IR" smtClean="0">
                <a:cs typeface="B Zar" panose="00000400000000000000" pitchFamily="2" charset="-78"/>
              </a:rPr>
              <a:t>يكـي از </a:t>
            </a:r>
            <a:r>
              <a:rPr lang="fa-IR" smtClean="0">
                <a:cs typeface="B Zar" panose="00000400000000000000" pitchFamily="2" charset="-78"/>
              </a:rPr>
              <a:t>مهمتـرين دستاوردهاي </a:t>
            </a:r>
            <a:r>
              <a:rPr lang="fa-IR" smtClean="0">
                <a:cs typeface="B Zar" panose="00000400000000000000" pitchFamily="2" charset="-78"/>
              </a:rPr>
              <a:t>بشر است. پنهان كاري نشان دهندة گذار انسان از مرحلة كودكي است كه </a:t>
            </a:r>
            <a:r>
              <a:rPr lang="fa-IR" smtClean="0">
                <a:cs typeface="B Zar" panose="00000400000000000000" pitchFamily="2" charset="-78"/>
              </a:rPr>
              <a:t>درآن، هر </a:t>
            </a:r>
            <a:r>
              <a:rPr lang="fa-IR" smtClean="0">
                <a:cs typeface="B Zar" panose="00000400000000000000" pitchFamily="2" charset="-78"/>
              </a:rPr>
              <a:t>دريافتي بلافاصله بيان ميشود و هر تعهدي در معرض ديد همگان قرار دارد. از مبين </a:t>
            </a:r>
            <a:r>
              <a:rPr lang="fa-IR" smtClean="0">
                <a:cs typeface="B Zar" panose="00000400000000000000" pitchFamily="2" charset="-78"/>
              </a:rPr>
              <a:t>امكـان وجود </a:t>
            </a:r>
            <a:r>
              <a:rPr lang="fa-IR" smtClean="0">
                <a:cs typeface="B Zar" panose="00000400000000000000" pitchFamily="2" charset="-78"/>
              </a:rPr>
              <a:t>جهاني در كنار جهان آشكار است؛ جهـاني پنهـان كـه تـأثيراتي تعيـين كننـده بـر </a:t>
            </a:r>
            <a:r>
              <a:rPr lang="fa-IR" smtClean="0">
                <a:cs typeface="B Zar" panose="00000400000000000000" pitchFamily="2" charset="-78"/>
              </a:rPr>
              <a:t>جهـان آشكار </a:t>
            </a:r>
            <a:r>
              <a:rPr lang="fa-IR" smtClean="0">
                <a:cs typeface="B Zar" panose="00000400000000000000" pitchFamily="2" charset="-78"/>
              </a:rPr>
              <a:t>دارد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464713" y="1825626"/>
            <a:ext cx="4483054" cy="4072898"/>
          </a:xfrm>
          <a:prstGeom prst="rect">
            <a:avLst/>
          </a:prstGeom>
        </p:spPr>
      </p:pic>
    </p:spTree>
    <p:extLst>
      <p:ext uri="{BB962C8B-B14F-4D97-AF65-F5344CB8AC3E}">
        <p14:creationId xmlns:p14="http://schemas.microsoft.com/office/powerpoint/2010/main" val="72785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درباره تاريخ فلسفه</a:t>
            </a:r>
            <a:endParaRPr lang="fa-IR">
              <a:cs typeface="B Zar" panose="00000400000000000000" pitchFamily="2" charset="-78"/>
            </a:endParaRPr>
          </a:p>
        </p:txBody>
      </p:sp>
      <p:sp>
        <p:nvSpPr>
          <p:cNvPr id="3" name="Content Placeholder 2"/>
          <p:cNvSpPr>
            <a:spLocks noGrp="1"/>
          </p:cNvSpPr>
          <p:nvPr>
            <p:ph idx="1"/>
          </p:nvPr>
        </p:nvSpPr>
        <p:spPr>
          <a:xfrm>
            <a:off x="4636394" y="1825625"/>
            <a:ext cx="6717405" cy="4351338"/>
          </a:xfrm>
        </p:spPr>
        <p:txBody>
          <a:bodyPr>
            <a:normAutofit fontScale="92500" lnSpcReduction="10000"/>
          </a:bodyPr>
          <a:lstStyle/>
          <a:p>
            <a:pPr marL="0" indent="0" algn="just">
              <a:buNone/>
            </a:pPr>
            <a:r>
              <a:rPr lang="fa-IR" smtClean="0">
                <a:cs typeface="B Zar" panose="00000400000000000000" pitchFamily="2" charset="-78"/>
              </a:rPr>
              <a:t>اين سخنراني زيمل كه آن را براي مراسم افتتاحيه آماده كرده بود مربوط به سالهـاي آخـر عمر او ميشود زماني كه علاقة او به فلسفه دوباره افزايش يافته بود. در اين مقالـه او بـا حـداقل استناد به نام افراد تلاش ميكند رابطة فلسفه و تاريخ، و علم و فلسفه، و مسائل پيرامون آنهـا را توضيح دهد. او «از مد افتادگي» نظريه هاي علمي و نظريات را منوط به اين ميداند كه نادرستي آنها شناخته شود و سپس براي تمييز قائل شدن بين نظريات علمي و نظريات فلسفي ميگويـد:</a:t>
            </a:r>
          </a:p>
          <a:p>
            <a:pPr marL="0" indent="0">
              <a:buNone/>
            </a:pPr>
            <a:r>
              <a:rPr lang="fa-IR" smtClean="0">
                <a:cs typeface="B Zar" panose="00000400000000000000" pitchFamily="2" charset="-78"/>
              </a:rPr>
              <a:t>«در فلسفه، ميعار قطعي فلسفي حقيقت ايجاب ميكند كه نظريههـاي فلسـفي گذشـته نتوانـد بـه</a:t>
            </a:r>
          </a:p>
          <a:p>
            <a:pPr marL="0" indent="0">
              <a:buNone/>
            </a:pPr>
            <a:r>
              <a:rPr lang="fa-IR" smtClean="0">
                <a:cs typeface="B Zar" panose="00000400000000000000" pitchFamily="2" charset="-78"/>
              </a:rPr>
              <a:t>همان نحوي رد شوند يا استعلا يابند كه نظرية زمين مركز به وسيلة نظرية خورشيد مركز رد شد</a:t>
            </a:r>
          </a:p>
          <a:p>
            <a:pPr marL="0" indent="0" algn="just">
              <a:buNone/>
            </a:pPr>
            <a:r>
              <a:rPr lang="fa-IR" smtClean="0">
                <a:cs typeface="B Zar" panose="00000400000000000000" pitchFamily="2" charset="-78"/>
              </a:rPr>
              <a:t>يا استعلا يافت»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9662" y="1817464"/>
            <a:ext cx="4356093" cy="4359499"/>
          </a:xfrm>
          <a:prstGeom prst="rect">
            <a:avLst/>
          </a:prstGeom>
        </p:spPr>
      </p:pic>
    </p:spTree>
    <p:extLst>
      <p:ext uri="{BB962C8B-B14F-4D97-AF65-F5344CB8AC3E}">
        <p14:creationId xmlns:p14="http://schemas.microsoft.com/office/powerpoint/2010/main" val="220414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واينشاينها و نيز ديگران، زيمل را به عنوان پرسه زن ، يا كسي كه كار مشخصـي را دنبـال نميكند، توصيف مي كنند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534654" y="2936383"/>
            <a:ext cx="6066207" cy="3240580"/>
          </a:xfrm>
          <a:prstGeom prst="rect">
            <a:avLst/>
          </a:prstGeom>
        </p:spPr>
      </p:pic>
    </p:spTree>
    <p:extLst>
      <p:ext uri="{BB962C8B-B14F-4D97-AF65-F5344CB8AC3E}">
        <p14:creationId xmlns:p14="http://schemas.microsoft.com/office/powerpoint/2010/main" val="249769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زیمل پرسه زن</a:t>
            </a:r>
            <a:endParaRPr lang="fa-IR" b="1">
              <a:cs typeface="B Zar" panose="00000400000000000000" pitchFamily="2" charset="-78"/>
            </a:endParaRPr>
          </a:p>
        </p:txBody>
      </p:sp>
      <p:sp>
        <p:nvSpPr>
          <p:cNvPr id="3" name="Content Placeholder 2"/>
          <p:cNvSpPr>
            <a:spLocks noGrp="1"/>
          </p:cNvSpPr>
          <p:nvPr>
            <p:ph idx="1"/>
          </p:nvPr>
        </p:nvSpPr>
        <p:spPr>
          <a:xfrm>
            <a:off x="5409126" y="1825625"/>
            <a:ext cx="5944673" cy="4351338"/>
          </a:xfrm>
        </p:spPr>
        <p:txBody>
          <a:bodyPr/>
          <a:lstStyle/>
          <a:p>
            <a:pPr algn="just"/>
            <a:r>
              <a:rPr lang="fa-IR" smtClean="0">
                <a:cs typeface="B Zar" panose="00000400000000000000" pitchFamily="2" charset="-78"/>
              </a:rPr>
              <a:t>استفاده از واژة </a:t>
            </a:r>
            <a:r>
              <a:rPr lang="fa-IR" smtClean="0">
                <a:solidFill>
                  <a:srgbClr val="FF0000"/>
                </a:solidFill>
                <a:cs typeface="B Zar" panose="00000400000000000000" pitchFamily="2" charset="-78"/>
              </a:rPr>
              <a:t>پرسه زن </a:t>
            </a:r>
            <a:r>
              <a:rPr lang="fa-IR" smtClean="0">
                <a:cs typeface="B Zar" panose="00000400000000000000" pitchFamily="2" charset="-78"/>
              </a:rPr>
              <a:t>براي زيمـل نكـات دقيقـي را بـه همـراه دارد. پرسـه زنـي مفهـومي اساسي در درك برخي از مهم ترين پديدههاي فرهنگي است. هر چند شكل اصيل ايـن مفهـوم در سنتي فرانسوي قوام يافتـه اسـت، امـا در طـول دو قـرن گذشـته ادبيـات عظيمـي را بـه خـود اختصاص داده است</a:t>
            </a:r>
          </a:p>
          <a:p>
            <a:endParaRPr lang="fa-IR"/>
          </a:p>
        </p:txBody>
      </p:sp>
      <p:pic>
        <p:nvPicPr>
          <p:cNvPr id="4" name="Picture 3"/>
          <p:cNvPicPr>
            <a:picLocks noChangeAspect="1"/>
          </p:cNvPicPr>
          <p:nvPr/>
        </p:nvPicPr>
        <p:blipFill>
          <a:blip r:embed="rId2"/>
          <a:stretch>
            <a:fillRect/>
          </a:stretch>
        </p:blipFill>
        <p:spPr>
          <a:xfrm>
            <a:off x="131875" y="2266682"/>
            <a:ext cx="5173013" cy="3103808"/>
          </a:xfrm>
          <a:prstGeom prst="rect">
            <a:avLst/>
          </a:prstGeom>
        </p:spPr>
      </p:pic>
    </p:spTree>
    <p:extLst>
      <p:ext uri="{BB962C8B-B14F-4D97-AF65-F5344CB8AC3E}">
        <p14:creationId xmlns:p14="http://schemas.microsoft.com/office/powerpoint/2010/main" val="2928781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زیمل خوشه چین</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5731098" y="1825625"/>
            <a:ext cx="5622701" cy="4351338"/>
          </a:xfrm>
        </p:spPr>
        <p:txBody>
          <a:bodyPr>
            <a:normAutofit/>
          </a:bodyPr>
          <a:lstStyle/>
          <a:p>
            <a:pPr algn="just"/>
            <a:r>
              <a:rPr lang="fa-IR" smtClean="0">
                <a:cs typeface="B Zar" panose="00000400000000000000" pitchFamily="2" charset="-78"/>
              </a:rPr>
              <a:t>خوشه چين اصطلاح ديگري است كه براي توصيف زيمل به كار برده ميشود. يك خوشه چين نوعي روشن فكر همه فن حريف است كه كارش را بـا هـر چيـزي كـه در دسـترس باشـد انجام ميدهد. تكههاي گونـاگوني از جهـان اجتمـاعي يـا بـه تعبيـر زيملـي، «</a:t>
            </a:r>
            <a:r>
              <a:rPr lang="fa-IR" smtClean="0">
                <a:solidFill>
                  <a:srgbClr val="FF0000"/>
                </a:solidFill>
                <a:cs typeface="B Zar" panose="00000400000000000000" pitchFamily="2" charset="-78"/>
              </a:rPr>
              <a:t>تكـه پـارههـايي از فرهنگ عيني</a:t>
            </a:r>
            <a:r>
              <a:rPr lang="fa-IR" smtClean="0">
                <a:cs typeface="B Zar" panose="00000400000000000000" pitchFamily="2" charset="-78"/>
              </a:rPr>
              <a:t>» در دسترس زيمل قرار داشتند.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02897" y="1825625"/>
            <a:ext cx="4880214" cy="3641390"/>
          </a:xfrm>
          <a:prstGeom prst="rect">
            <a:avLst/>
          </a:prstGeom>
        </p:spPr>
      </p:pic>
    </p:spTree>
    <p:extLst>
      <p:ext uri="{BB962C8B-B14F-4D97-AF65-F5344CB8AC3E}">
        <p14:creationId xmlns:p14="http://schemas.microsoft.com/office/powerpoint/2010/main" val="3014611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cs typeface="B Zar" panose="00000400000000000000" pitchFamily="2" charset="-78"/>
              </a:rPr>
              <a:t>جامعه شناسي صوري </a:t>
            </a:r>
            <a:endParaRPr lang="fa-IR" b="1">
              <a:cs typeface="B Zar" panose="00000400000000000000" pitchFamily="2" charset="-78"/>
            </a:endParaRPr>
          </a:p>
        </p:txBody>
      </p:sp>
      <p:sp>
        <p:nvSpPr>
          <p:cNvPr id="3" name="Content Placeholder 2"/>
          <p:cNvSpPr>
            <a:spLocks noGrp="1"/>
          </p:cNvSpPr>
          <p:nvPr>
            <p:ph idx="1"/>
          </p:nvPr>
        </p:nvSpPr>
        <p:spPr>
          <a:xfrm>
            <a:off x="5550794" y="1825625"/>
            <a:ext cx="5803005" cy="4351338"/>
          </a:xfrm>
        </p:spPr>
        <p:txBody>
          <a:bodyPr>
            <a:normAutofit/>
          </a:bodyPr>
          <a:lstStyle/>
          <a:p>
            <a:pPr algn="just"/>
            <a:r>
              <a:rPr lang="fa-IR" smtClean="0">
                <a:cs typeface="B Zar" panose="00000400000000000000" pitchFamily="2" charset="-78"/>
              </a:rPr>
              <a:t>جامعه شناسي صوري </a:t>
            </a:r>
            <a:r>
              <a:rPr lang="fa-IR" smtClean="0">
                <a:cs typeface="B Zar" panose="00000400000000000000" pitchFamily="2" charset="-78"/>
              </a:rPr>
              <a:t>او </a:t>
            </a:r>
            <a:r>
              <a:rPr lang="fa-IR" smtClean="0">
                <a:cs typeface="B Zar" panose="00000400000000000000" pitchFamily="2" charset="-78"/>
              </a:rPr>
              <a:t>هرچند هيچ گاه مقبوليت عام نيافت اما احتمالاً به طور مسـتقيم در مكاتب جامعه شناسي تأثير گذاشته است و تأكيد بر تفكيك صورت و محتوا را در تحليلهـاي اجتماعي بايد متأثر از او و </a:t>
            </a:r>
            <a:r>
              <a:rPr lang="fa-IR" smtClean="0">
                <a:solidFill>
                  <a:srgbClr val="FF0000"/>
                </a:solidFill>
                <a:cs typeface="B Zar" panose="00000400000000000000" pitchFamily="2" charset="-78"/>
              </a:rPr>
              <a:t>مفاهيم مشتقات و بازمانده پـاره تـو </a:t>
            </a:r>
            <a:r>
              <a:rPr lang="fa-IR">
                <a:cs typeface="B Zar" panose="00000400000000000000" pitchFamily="2" charset="-78"/>
              </a:rPr>
              <a:t>د</a:t>
            </a:r>
            <a:r>
              <a:rPr lang="fa-IR" smtClean="0">
                <a:cs typeface="B Zar" panose="00000400000000000000" pitchFamily="2" charset="-78"/>
              </a:rPr>
              <a:t>انسـت. بـه هـر روي، جامعـه شناسي بايد با توجه به رسالت اصلي خود كه همانا بررسي علمي زندگي اجتماعي انسانهاسـت تلاش كند كه به هستها بپردازد و نه به بايدها و در اين راه با نيم نگاهي به پيشـينيان گـامهـايي هرچه استوارتر در جهت گشايش افقهاي جديد علم بردارد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65916" y="1690688"/>
            <a:ext cx="4456090" cy="4896057"/>
          </a:xfrm>
          <a:prstGeom prst="rect">
            <a:avLst/>
          </a:prstGeom>
        </p:spPr>
      </p:pic>
    </p:spTree>
    <p:extLst>
      <p:ext uri="{BB962C8B-B14F-4D97-AF65-F5344CB8AC3E}">
        <p14:creationId xmlns:p14="http://schemas.microsoft.com/office/powerpoint/2010/main" val="90074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ctr">
              <a:buNone/>
            </a:pPr>
            <a:r>
              <a:rPr lang="fa-IR" b="1" smtClean="0">
                <a:cs typeface="B Zar" panose="00000400000000000000" pitchFamily="2" charset="-78"/>
              </a:rPr>
              <a:t>واژه هاي كليدي: گئورگ زيمل. پست مدرن ها. تاريخ فلسفه</a:t>
            </a:r>
            <a:endParaRPr lang="fa-IR" b="1">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01533" y="2938248"/>
            <a:ext cx="6168980" cy="3238715"/>
          </a:xfrm>
          <a:prstGeom prst="rect">
            <a:avLst/>
          </a:prstGeom>
        </p:spPr>
      </p:pic>
    </p:spTree>
    <p:extLst>
      <p:ext uri="{BB962C8B-B14F-4D97-AF65-F5344CB8AC3E}">
        <p14:creationId xmlns:p14="http://schemas.microsoft.com/office/powerpoint/2010/main" val="170579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مقدمه</a:t>
            </a:r>
            <a:endParaRPr lang="fa-IR" b="1">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جامعه شناسي از زماني كه آگوست كنت اين نام را برايش پيشنهاد كرد تا امـروز راه بسـيار پر پيچ و خمي را طي كرده است. شخصيتهاي بسياري به اين انگاره ز علم خدمت كردهانـد، هر چند پارهاي از آنها از اين كه آنها را جامعه شناس بدانند چندان دل خوشـي نداشـتند؛ از آن جمله ميتوان به كارل ماركس كه خود را متخصص در اقتصاد سياسـي و گئـورگ زيمـل كـه خود را بيشترين فيلسوف ميناميد اشاره كرد. در دهههاي اخير با كوشش جامعهشناسان معاصر پارهاي از جامعهشناسـان كلاسـيك مـورد توجه مجدد قرار گرفتهاند. جاناتان ترنر به آثارهربرت اسپنسر پرداخته است و ديويـد فريزبـي نيز به بررسي و ترجمة آثار گئورگ زيمل همت گماشته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19259" y="4560260"/>
            <a:ext cx="4287592" cy="2143797"/>
          </a:xfrm>
          <a:prstGeom prst="rect">
            <a:avLst/>
          </a:prstGeom>
        </p:spPr>
      </p:pic>
    </p:spTree>
    <p:extLst>
      <p:ext uri="{BB962C8B-B14F-4D97-AF65-F5344CB8AC3E}">
        <p14:creationId xmlns:p14="http://schemas.microsoft.com/office/powerpoint/2010/main" val="1360335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971244" y="1864262"/>
            <a:ext cx="6382555" cy="4351338"/>
          </a:xfrm>
        </p:spPr>
        <p:txBody>
          <a:bodyPr>
            <a:normAutofit/>
          </a:bodyPr>
          <a:lstStyle/>
          <a:p>
            <a:pPr marL="0" indent="0" algn="just">
              <a:buNone/>
            </a:pPr>
            <a:r>
              <a:rPr lang="fa-IR" smtClean="0">
                <a:cs typeface="B Zar" panose="00000400000000000000" pitchFamily="2" charset="-78"/>
              </a:rPr>
              <a:t>گئورگ زيمل به خاطر ويژگيهاي منحصر به فرد آثارش از لحاظ موضوع پژوهش، روش پژوهش و شيوة نگارش و همچنين زمان حياتش يكـي از جامعـه شناسـان كلاسـيك اسـت كـه همراه با آگوست كنت، اميل دوركهايم، كارل ماركس و ويلفـردو پـاره تـو جامعـه شناسـي را بنيان نهادهاند. شرايط خاص زندگي او بي شك در تفكراتش تأثير گذار بوده است. او آخـرين فرزند يك خانوادة يهودي تبار ساكن برلين بود و در طول زنـدگياش طعـم "</a:t>
            </a:r>
            <a:r>
              <a:rPr lang="fa-IR" smtClean="0">
                <a:solidFill>
                  <a:srgbClr val="FF0000"/>
                </a:solidFill>
                <a:cs typeface="B Zar" panose="00000400000000000000" pitchFamily="2" charset="-78"/>
              </a:rPr>
              <a:t>غريبـه</a:t>
            </a:r>
            <a:r>
              <a:rPr lang="fa-IR" smtClean="0">
                <a:cs typeface="B Zar" panose="00000400000000000000" pitchFamily="2" charset="-78"/>
              </a:rPr>
              <a:t>" بـودن را بسيار چشيده بود و خود تجربة بسياري از "</a:t>
            </a:r>
            <a:r>
              <a:rPr lang="fa-IR" smtClean="0">
                <a:solidFill>
                  <a:srgbClr val="FF0000"/>
                </a:solidFill>
                <a:cs typeface="B Zar" panose="00000400000000000000" pitchFamily="2" charset="-78"/>
              </a:rPr>
              <a:t>گونه هاي اجتماعي</a:t>
            </a:r>
            <a:r>
              <a:rPr lang="fa-IR" smtClean="0">
                <a:cs typeface="B Zar" panose="00000400000000000000" pitchFamily="2" charset="-78"/>
              </a:rPr>
              <a:t>" كه در آثارش تبيين كرده بـود، را داشت. </a:t>
            </a:r>
          </a:p>
          <a:p>
            <a:pPr marL="0" indent="0" algn="just">
              <a:buNone/>
            </a:pPr>
            <a:endParaRPr lang="fa-IR" smtClean="0">
              <a:cs typeface="B Zar"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160085" y="2029675"/>
            <a:ext cx="4846141" cy="3637029"/>
          </a:xfrm>
          <a:prstGeom prst="rect">
            <a:avLst/>
          </a:prstGeom>
        </p:spPr>
      </p:pic>
    </p:spTree>
    <p:extLst>
      <p:ext uri="{BB962C8B-B14F-4D97-AF65-F5344CB8AC3E}">
        <p14:creationId xmlns:p14="http://schemas.microsoft.com/office/powerpoint/2010/main" val="4135380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اهميت روش شناسي زيمل براي پست مدرنها نيز قابل توجه اسـت. بـاز تفسـير اخيـر آثـار گئورگ زيمل با عنوان (زيمل مابعد نوين شده) منتشر گشته است. واينشتاينها چنين تشخيص ميدهند كه سعي بسـيار شـده اسـت تـا زيمـل بـه صـورت نـوگرايي ليبرالـي معرفـي شـود كـه ميخواهد روايت فراگيري از روند تاريخي در جهت چيرگي فرهنگ عيني، يعني همان »فاجعة فرهنگ« را ارايه كند. به هر روي، آنها استدلال ميكنند كه با همين شدت ميتوان زيمل را به عنوان انديشمند مابعدنوگرا معرفي كرد. </a:t>
            </a:r>
            <a:r>
              <a:rPr lang="fa-IR" smtClean="0">
                <a:solidFill>
                  <a:srgbClr val="FF0000"/>
                </a:solidFill>
                <a:cs typeface="B Zar" panose="00000400000000000000" pitchFamily="2" charset="-78"/>
              </a:rPr>
              <a:t>واينشتاينها مي پذيرند كـه هـر دو نـوع معرفـي اعتبـار دارد و هيچ كدام از ديگري درست تر نيست. </a:t>
            </a:r>
            <a:r>
              <a:rPr lang="fa-IR" smtClean="0">
                <a:cs typeface="B Zar" panose="00000400000000000000" pitchFamily="2" charset="-78"/>
              </a:rPr>
              <a:t>آنها چنـين اسـتدلال مـيكننـد كـه بـه نظـر مـا، نوگرايي و مابعد نوگرايي دو شق دافع هم نيستند، بلكه قلمروهـايي گفتـاري انـد در همـديگر تداخل دارند. آنان يادآور ميشوند كه ميتوانند تفسير نوگرايانهاي از زيمل بـه دسـت دهنـد، ولي احساس ميكنند كه توضيح مابعد نوگرايي در مورد زيمل سودمندتر است</a:t>
            </a:r>
            <a:endParaRPr lang="fa-IR">
              <a:cs typeface="B Zar" panose="00000400000000000000" pitchFamily="2" charset="-78"/>
            </a:endParaRPr>
          </a:p>
        </p:txBody>
      </p:sp>
    </p:spTree>
    <p:extLst>
      <p:ext uri="{BB962C8B-B14F-4D97-AF65-F5344CB8AC3E}">
        <p14:creationId xmlns:p14="http://schemas.microsoft.com/office/powerpoint/2010/main" val="90741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725769" y="1027906"/>
            <a:ext cx="8500056" cy="5068317"/>
          </a:xfrm>
          <a:prstGeom prst="rect">
            <a:avLst/>
          </a:prstGeom>
        </p:spPr>
      </p:pic>
    </p:spTree>
    <p:extLst>
      <p:ext uri="{BB962C8B-B14F-4D97-AF65-F5344CB8AC3E}">
        <p14:creationId xmlns:p14="http://schemas.microsoft.com/office/powerpoint/2010/main" val="1776485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09650" y="2029619"/>
            <a:ext cx="10172700" cy="3943350"/>
          </a:xfrm>
          <a:prstGeom prst="rect">
            <a:avLst/>
          </a:prstGeom>
        </p:spPr>
      </p:pic>
    </p:spTree>
    <p:extLst>
      <p:ext uri="{BB962C8B-B14F-4D97-AF65-F5344CB8AC3E}">
        <p14:creationId xmlns:p14="http://schemas.microsoft.com/office/powerpoint/2010/main" val="2359394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87910" y="1825625"/>
            <a:ext cx="6665890" cy="4351338"/>
          </a:xfrm>
        </p:spPr>
        <p:txBody>
          <a:bodyPr>
            <a:normAutofit/>
          </a:bodyPr>
          <a:lstStyle/>
          <a:p>
            <a:pPr marL="0" indent="0" algn="just">
              <a:buNone/>
            </a:pPr>
            <a:r>
              <a:rPr lang="fa-IR" smtClean="0">
                <a:cs typeface="B Zar" panose="00000400000000000000" pitchFamily="2" charset="-78"/>
              </a:rPr>
              <a:t>شايد واقعيت اين بوده باشد كه هر چه زيمل از سـوي مخاطبـاني غيـر دانشـگاهياش بيشـتر شناخته و مقبول ميشد، ناشران مجلات غير تخصصـي نيـز بيشـتر بـه او اصـرار مـيكردنـد كـه مقالاتش را در مجلات آنها به چاپ رساند. سخن كوتاه، شـايد عـلاوه بـر خواسـت زيمـل در پيدا كردن مخاطبان غيـر دانشـگاهي، علاقـة بيشـتر ناشـران مجـلات محبـوب ايـن مخاطبـان بـه نوشته هاي او، نيز در اين جريان نقش داشته باشد. اين امر در واقع، يـك فراگـرد كـنش متقابـل ميان زيمل و مخاطباني غير دانشگاهي اش به ميانجيگري ناشران مجلات غير تخصصي بود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3757" y="2382592"/>
            <a:ext cx="4494153" cy="3490174"/>
          </a:xfrm>
          <a:prstGeom prst="rect">
            <a:avLst/>
          </a:prstGeom>
        </p:spPr>
      </p:pic>
    </p:spTree>
    <p:extLst>
      <p:ext uri="{BB962C8B-B14F-4D97-AF65-F5344CB8AC3E}">
        <p14:creationId xmlns:p14="http://schemas.microsoft.com/office/powerpoint/2010/main" val="790955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2394</Words>
  <Application>Microsoft Office PowerPoint</Application>
  <PresentationFormat>Widescreen</PresentationFormat>
  <Paragraphs>45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 Zar</vt:lpstr>
      <vt:lpstr>Calibri</vt:lpstr>
      <vt:lpstr>Calibri Light</vt:lpstr>
      <vt:lpstr>Times New Roman</vt:lpstr>
      <vt:lpstr>Office Theme</vt:lpstr>
      <vt:lpstr>نام مقاله: زيمل (پرسه زني خوشه چين)</vt:lpstr>
      <vt:lpstr> چکیده</vt:lpstr>
      <vt:lpstr>PowerPoint Presentation</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زیمل در مقاله ای در مورد جامعه شناسي خانواده می نویسد:</vt:lpstr>
      <vt:lpstr>از دیدگاه زیمل</vt:lpstr>
      <vt:lpstr>از دیدگاه زیمل:</vt:lpstr>
      <vt:lpstr>گروه دونفره و گروه سه نفره</vt:lpstr>
      <vt:lpstr>زیمل:</vt:lpstr>
      <vt:lpstr>PowerPoint Presentation</vt:lpstr>
      <vt:lpstr>مسألة زمان تاريخي</vt:lpstr>
      <vt:lpstr>PowerPoint Presentation</vt:lpstr>
      <vt:lpstr>پنهان كاري</vt:lpstr>
      <vt:lpstr>درباره تاريخ فلسفه</vt:lpstr>
      <vt:lpstr>PowerPoint Presentation</vt:lpstr>
      <vt:lpstr>زیمل پرسه زن</vt:lpstr>
      <vt:lpstr>زیمل خوشه چین</vt:lpstr>
      <vt:lpstr>جامعه شناسي صوري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زیمل- ادیبی سده</dc:title>
  <dc:creator>MaZz!i</dc:creator>
  <cp:lastModifiedBy>MaZz!i</cp:lastModifiedBy>
  <cp:revision>49</cp:revision>
  <dcterms:created xsi:type="dcterms:W3CDTF">2022-02-26T18:12:41Z</dcterms:created>
  <dcterms:modified xsi:type="dcterms:W3CDTF">2022-02-26T19:33:57Z</dcterms:modified>
</cp:coreProperties>
</file>