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9" r:id="rId4"/>
    <p:sldId id="258" r:id="rId5"/>
    <p:sldId id="259" r:id="rId6"/>
    <p:sldId id="260" r:id="rId7"/>
    <p:sldId id="261" r:id="rId8"/>
    <p:sldId id="262" r:id="rId9"/>
    <p:sldId id="300" r:id="rId10"/>
    <p:sldId id="263" r:id="rId11"/>
    <p:sldId id="301" r:id="rId12"/>
    <p:sldId id="264" r:id="rId13"/>
    <p:sldId id="302" r:id="rId14"/>
    <p:sldId id="265" r:id="rId15"/>
    <p:sldId id="266" r:id="rId16"/>
    <p:sldId id="303" r:id="rId17"/>
    <p:sldId id="267" r:id="rId18"/>
    <p:sldId id="268" r:id="rId19"/>
    <p:sldId id="269" r:id="rId20"/>
    <p:sldId id="270" r:id="rId21"/>
    <p:sldId id="271" r:id="rId22"/>
    <p:sldId id="272" r:id="rId23"/>
    <p:sldId id="273" r:id="rId24"/>
    <p:sldId id="274" r:id="rId25"/>
    <p:sldId id="304" r:id="rId26"/>
    <p:sldId id="275" r:id="rId27"/>
    <p:sldId id="276" r:id="rId28"/>
    <p:sldId id="277" r:id="rId29"/>
    <p:sldId id="278" r:id="rId30"/>
    <p:sldId id="305"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1696181-4EA2-4154-A5E5-89053CCD2A2A}" type="datetimeFigureOut">
              <a:rPr lang="fa-IR" smtClean="0"/>
              <a:t>13/08/1443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122062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696181-4EA2-4154-A5E5-89053CCD2A2A}" type="datetimeFigureOut">
              <a:rPr lang="fa-IR" smtClean="0"/>
              <a:t>13/08/1443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222243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696181-4EA2-4154-A5E5-89053CCD2A2A}" type="datetimeFigureOut">
              <a:rPr lang="fa-IR" smtClean="0"/>
              <a:t>13/08/1443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192285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696181-4EA2-4154-A5E5-89053CCD2A2A}" type="datetimeFigureOut">
              <a:rPr lang="fa-IR" smtClean="0"/>
              <a:t>13/08/1443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22668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96181-4EA2-4154-A5E5-89053CCD2A2A}" type="datetimeFigureOut">
              <a:rPr lang="fa-IR" smtClean="0"/>
              <a:t>13/08/1443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188992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1696181-4EA2-4154-A5E5-89053CCD2A2A}" type="datetimeFigureOut">
              <a:rPr lang="fa-IR" smtClean="0"/>
              <a:t>13/08/1443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365989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1696181-4EA2-4154-A5E5-89053CCD2A2A}" type="datetimeFigureOut">
              <a:rPr lang="fa-IR" smtClean="0"/>
              <a:t>13/08/1443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77735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1696181-4EA2-4154-A5E5-89053CCD2A2A}" type="datetimeFigureOut">
              <a:rPr lang="fa-IR" smtClean="0"/>
              <a:t>13/08/1443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388670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96181-4EA2-4154-A5E5-89053CCD2A2A}" type="datetimeFigureOut">
              <a:rPr lang="fa-IR" smtClean="0"/>
              <a:t>13/08/1443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78564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96181-4EA2-4154-A5E5-89053CCD2A2A}" type="datetimeFigureOut">
              <a:rPr lang="fa-IR" smtClean="0"/>
              <a:t>13/08/1443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210461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96181-4EA2-4154-A5E5-89053CCD2A2A}" type="datetimeFigureOut">
              <a:rPr lang="fa-IR" smtClean="0"/>
              <a:t>13/08/1443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5535905-6F14-4944-979F-02DF1CB23B1B}" type="slidenum">
              <a:rPr lang="fa-IR" smtClean="0"/>
              <a:t>‹#›</a:t>
            </a:fld>
            <a:endParaRPr lang="fa-IR"/>
          </a:p>
        </p:txBody>
      </p:sp>
    </p:spTree>
    <p:extLst>
      <p:ext uri="{BB962C8B-B14F-4D97-AF65-F5344CB8AC3E}">
        <p14:creationId xmlns:p14="http://schemas.microsoft.com/office/powerpoint/2010/main" val="408905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1696181-4EA2-4154-A5E5-89053CCD2A2A}" type="datetimeFigureOut">
              <a:rPr lang="fa-IR" smtClean="0"/>
              <a:t>13/08/1443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535905-6F14-4944-979F-02DF1CB23B1B}" type="slidenum">
              <a:rPr lang="fa-IR" smtClean="0"/>
              <a:t>‹#›</a:t>
            </a:fld>
            <a:endParaRPr lang="fa-IR"/>
          </a:p>
        </p:txBody>
      </p:sp>
    </p:spTree>
    <p:extLst>
      <p:ext uri="{BB962C8B-B14F-4D97-AF65-F5344CB8AC3E}">
        <p14:creationId xmlns:p14="http://schemas.microsoft.com/office/powerpoint/2010/main" val="397709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cs typeface="B Zar" panose="00000400000000000000" pitchFamily="2" charset="-78"/>
              </a:rPr>
              <a:t>نام کتاب: کشاکش آراء در جامعه شناسی، استیون سیدمن</a:t>
            </a:r>
            <a:endParaRPr lang="fa-IR" sz="36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z="3200" b="1" smtClean="0">
                <a:solidFill>
                  <a:srgbClr val="FF0000"/>
                </a:solidFill>
                <a:cs typeface="B Zar" panose="00000400000000000000" pitchFamily="2" charset="-78"/>
              </a:rPr>
              <a:t>بخش مدرن ها</a:t>
            </a:r>
            <a:endParaRPr lang="fa-IR" sz="3200" b="1">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86618" y="3777373"/>
            <a:ext cx="1994564" cy="2936441"/>
          </a:xfrm>
          <a:prstGeom prst="rect">
            <a:avLst/>
          </a:prstGeom>
        </p:spPr>
      </p:pic>
    </p:spTree>
    <p:extLst>
      <p:ext uri="{BB962C8B-B14F-4D97-AF65-F5344CB8AC3E}">
        <p14:creationId xmlns:p14="http://schemas.microsoft.com/office/powerpoint/2010/main" val="230353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حالا نظام واجد چهار شرط کارکردی یا نیاز تلقی می شد: </a:t>
            </a:r>
            <a:r>
              <a:rPr lang="fa-IR" smtClean="0">
                <a:solidFill>
                  <a:srgbClr val="FF0000"/>
                </a:solidFill>
                <a:cs typeface="B Zar" panose="00000400000000000000" pitchFamily="2" charset="-78"/>
              </a:rPr>
              <a:t>انطباق</a:t>
            </a:r>
            <a:r>
              <a:rPr lang="fa-IR" smtClean="0">
                <a:cs typeface="B Zar" panose="00000400000000000000" pitchFamily="2" charset="-78"/>
              </a:rPr>
              <a:t>، </a:t>
            </a:r>
            <a:r>
              <a:rPr lang="fa-IR" smtClean="0">
                <a:solidFill>
                  <a:srgbClr val="00B050"/>
                </a:solidFill>
                <a:cs typeface="B Zar" panose="00000400000000000000" pitchFamily="2" charset="-78"/>
              </a:rPr>
              <a:t>دست یابی به هدف</a:t>
            </a:r>
            <a:r>
              <a:rPr lang="fa-IR" smtClean="0">
                <a:cs typeface="B Zar" panose="00000400000000000000" pitchFamily="2" charset="-78"/>
              </a:rPr>
              <a:t>، </a:t>
            </a:r>
            <a:r>
              <a:rPr lang="fa-IR" smtClean="0">
                <a:solidFill>
                  <a:srgbClr val="0070C0"/>
                </a:solidFill>
                <a:cs typeface="B Zar" panose="00000400000000000000" pitchFamily="2" charset="-78"/>
              </a:rPr>
              <a:t>یکپارچگی</a:t>
            </a:r>
            <a:r>
              <a:rPr lang="fa-IR" smtClean="0">
                <a:cs typeface="B Zar" panose="00000400000000000000" pitchFamily="2" charset="-78"/>
              </a:rPr>
              <a:t> و </a:t>
            </a:r>
            <a:r>
              <a:rPr lang="fa-IR" smtClean="0">
                <a:solidFill>
                  <a:srgbClr val="FFC000"/>
                </a:solidFill>
                <a:cs typeface="B Zar" panose="00000400000000000000" pitchFamily="2" charset="-78"/>
              </a:rPr>
              <a:t>حفظ الگو</a:t>
            </a:r>
            <a:r>
              <a:rPr lang="fa-IR" smtClean="0">
                <a:cs typeface="B Zar" panose="00000400000000000000" pitchFamily="2" charset="-78"/>
              </a:rPr>
              <a:t>. کل یک جامعه (مانند ایالات متحده ) را به منزله نوعی سیستم اجتماعی در نظر بگیرید(ص ۱۰۵)</a:t>
            </a:r>
          </a:p>
          <a:p>
            <a:endParaRPr lang="fa-IR" smtClean="0">
              <a:cs typeface="B Zar" panose="00000400000000000000" pitchFamily="2" charset="-78"/>
            </a:endParaRPr>
          </a:p>
          <a:p>
            <a:pPr algn="just"/>
            <a:r>
              <a:rPr lang="fa-IR" smtClean="0">
                <a:cs typeface="B Zar" panose="00000400000000000000" pitchFamily="2" charset="-78"/>
              </a:rPr>
              <a:t>پارسونز در اوایل دهه ۱۹۶۰ نظریه نظام های صورت گرایی را تدوین کرده بود که بر ضرورت های کارکردی، جریان سایبرنتیک، فرایند های درون داد/ برون داد و مبادله نظام هاو خرده نظام ها متمرکز بود. (ص ۱۰۵)</a:t>
            </a:r>
          </a:p>
          <a:p>
            <a:endParaRPr lang="fa-IR" smtClean="0">
              <a:cs typeface="B Zar" panose="00000400000000000000" pitchFamily="2" charset="-78"/>
            </a:endParaRPr>
          </a:p>
        </p:txBody>
      </p:sp>
    </p:spTree>
    <p:extLst>
      <p:ext uri="{BB962C8B-B14F-4D97-AF65-F5344CB8AC3E}">
        <p14:creationId xmlns:p14="http://schemas.microsoft.com/office/powerpoint/2010/main" val="809394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پارسونز</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پارسونز تصویری از بشریت ترسیم کرد که در آن جوامع از “ابتدایی” به مدرن تکامل می یافتند. کلید این تغییر فرایند تمایز اجتماعی است. این فرایند اشاره دارد به :</a:t>
            </a:r>
          </a:p>
          <a:p>
            <a:pPr algn="just"/>
            <a:r>
              <a:rPr lang="fa-IR" smtClean="0">
                <a:cs typeface="B Zar" panose="00000400000000000000" pitchFamily="2" charset="-78"/>
              </a:rPr>
              <a:t> ۱) جدایی و استقلال نسبی قلمروهای نهادی(برای مثال خانواده، اقتصاد، حقوق، حکومت و دین) ۲) تخصصی شدن کارکرد آن ها (برای مثال، خانواده به منزله عامل اجتماعی کردن)</a:t>
            </a:r>
          </a:p>
          <a:p>
            <a:pPr marL="0" indent="0" algn="just">
              <a:buNone/>
            </a:pPr>
            <a:r>
              <a:rPr lang="fa-IR" smtClean="0">
                <a:cs typeface="B Zar" panose="00000400000000000000" pitchFamily="2" charset="-78"/>
              </a:rPr>
              <a:t> ۳) وابستگی متقابل آن ها (برای مثال، خانواده نیروی کار بالغ را برای اقتصاد فراهم می کند و در مقابل، اقتصاد بنیان مادی خانواده را ممکن می سازد) (ص ۱۰۶)</a:t>
            </a:r>
          </a:p>
          <a:p>
            <a:endParaRPr lang="fa-IR"/>
          </a:p>
        </p:txBody>
      </p:sp>
      <p:pic>
        <p:nvPicPr>
          <p:cNvPr id="4" name="Picture 3"/>
          <p:cNvPicPr>
            <a:picLocks noChangeAspect="1"/>
          </p:cNvPicPr>
          <p:nvPr/>
        </p:nvPicPr>
        <p:blipFill>
          <a:blip r:embed="rId2"/>
          <a:stretch>
            <a:fillRect/>
          </a:stretch>
        </p:blipFill>
        <p:spPr>
          <a:xfrm>
            <a:off x="2024204" y="4156028"/>
            <a:ext cx="1838325" cy="2476500"/>
          </a:xfrm>
          <a:prstGeom prst="rect">
            <a:avLst/>
          </a:prstGeom>
        </p:spPr>
      </p:pic>
    </p:spTree>
    <p:extLst>
      <p:ext uri="{BB962C8B-B14F-4D97-AF65-F5344CB8AC3E}">
        <p14:creationId xmlns:p14="http://schemas.microsoft.com/office/powerpoint/2010/main" val="253988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پارسونز</a:t>
            </a:r>
            <a:endParaRPr lang="fa-IR" b="1">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پارسونز مدرنیزاسیون  را نشان تغییر دوران ساز در تاریخ می دانست. (ص ۱۰۶)</a:t>
            </a:r>
          </a:p>
          <a:p>
            <a:endParaRPr lang="fa-IR" smtClean="0">
              <a:cs typeface="B Zar" panose="00000400000000000000" pitchFamily="2" charset="-78"/>
            </a:endParaRPr>
          </a:p>
          <a:p>
            <a:pPr algn="just"/>
            <a:r>
              <a:rPr lang="fa-IR" smtClean="0">
                <a:cs typeface="B Zar" panose="00000400000000000000" pitchFamily="2" charset="-78"/>
              </a:rPr>
              <a:t>سه انقلاب پی در پی این نظام اجتماعی بسته و سلسله مراتبی را در هم شکست: انقلاب های صنعتی، دموکراتیک و آموزشی</a:t>
            </a:r>
          </a:p>
          <a:p>
            <a:endParaRPr lang="fa-IR" smtClean="0">
              <a:cs typeface="B Zar" panose="00000400000000000000" pitchFamily="2" charset="-78"/>
            </a:endParaRPr>
          </a:p>
          <a:p>
            <a:pPr algn="just"/>
            <a:r>
              <a:rPr lang="fa-IR" smtClean="0">
                <a:cs typeface="B Zar" panose="00000400000000000000" pitchFamily="2" charset="-78"/>
              </a:rPr>
              <a:t>انقلاب صنعتی که در اوایل قرن هجدهم آغاز شد، جدایی کار خانگی از اقتصاد را به  همراه آورد. (ص ۱۰۷)</a:t>
            </a:r>
            <a:endParaRPr lang="fa-IR">
              <a:cs typeface="B Zar" panose="00000400000000000000" pitchFamily="2" charset="-78"/>
            </a:endParaRPr>
          </a:p>
        </p:txBody>
      </p:sp>
    </p:spTree>
    <p:extLst>
      <p:ext uri="{BB962C8B-B14F-4D97-AF65-F5344CB8AC3E}">
        <p14:creationId xmlns:p14="http://schemas.microsoft.com/office/powerpoint/2010/main" val="367217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489278" y="925999"/>
            <a:ext cx="5213444" cy="5213444"/>
          </a:xfrm>
          <a:prstGeom prst="rect">
            <a:avLst/>
          </a:prstGeom>
        </p:spPr>
      </p:pic>
    </p:spTree>
    <p:extLst>
      <p:ext uri="{BB962C8B-B14F-4D97-AF65-F5344CB8AC3E}">
        <p14:creationId xmlns:p14="http://schemas.microsoft.com/office/powerpoint/2010/main" val="374062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انقلاب آموزشی قرن بیستم رقابت اجتماعی را برابر می کند؛ به گونه ای که منزلت اجتماعی فرد نشان گر استعداد و تلاش او است، جامعه وسیله است برای کنش فرد محملی پاسخ گوی نیازها و تلاش های خویشتن. (ص ۱۰۷)</a:t>
            </a:r>
          </a:p>
          <a:p>
            <a:endParaRPr lang="fa-IR" smtClean="0">
              <a:cs typeface="B Zar" panose="00000400000000000000" pitchFamily="2" charset="-78"/>
            </a:endParaRPr>
          </a:p>
          <a:p>
            <a:r>
              <a:rPr lang="fa-IR" smtClean="0">
                <a:cs typeface="B Zar" panose="00000400000000000000" pitchFamily="2" charset="-78"/>
              </a:rPr>
              <a:t>پارسونز مدرنیزاسیون را </a:t>
            </a:r>
            <a:r>
              <a:rPr lang="fa-IR" smtClean="0">
                <a:solidFill>
                  <a:srgbClr val="FFC000"/>
                </a:solidFill>
                <a:cs typeface="B Zar" panose="00000400000000000000" pitchFamily="2" charset="-78"/>
              </a:rPr>
              <a:t>خالق</a:t>
            </a:r>
            <a:r>
              <a:rPr lang="fa-IR" smtClean="0">
                <a:cs typeface="B Zar" panose="00000400000000000000" pitchFamily="2" charset="-78"/>
              </a:rPr>
              <a:t> نظم اجتماعی باز، متحرک و دموکراتیک می دانست. (ص ۱۰۷)</a:t>
            </a:r>
          </a:p>
          <a:p>
            <a:endParaRPr lang="fa-IR" smtClean="0">
              <a:cs typeface="B Zar" panose="00000400000000000000" pitchFamily="2" charset="-78"/>
            </a:endParaRPr>
          </a:p>
          <a:p>
            <a:pPr algn="just"/>
            <a:r>
              <a:rPr lang="fa-IR" smtClean="0">
                <a:cs typeface="B Zar" panose="00000400000000000000" pitchFamily="2" charset="-78"/>
              </a:rPr>
              <a:t>پارسونز گمان می کرد که ایالات متحده بیش از سایر کشورها اجتماع جامعه ای را نهادینه کرده است. (ص ۱۰۸)</a:t>
            </a:r>
          </a:p>
          <a:p>
            <a:endParaRPr lang="fa-IR" smtClean="0">
              <a:cs typeface="B Zar" panose="00000400000000000000" pitchFamily="2" charset="-78"/>
            </a:endParaRPr>
          </a:p>
          <a:p>
            <a:pPr algn="just"/>
            <a:r>
              <a:rPr lang="fa-IR" smtClean="0">
                <a:cs typeface="B Zar" panose="00000400000000000000" pitchFamily="2" charset="-78"/>
              </a:rPr>
              <a:t>پارسونز می نویسد: شاید بتوان گفت که آن ها با </a:t>
            </a:r>
            <a:r>
              <a:rPr lang="fa-IR" smtClean="0">
                <a:solidFill>
                  <a:srgbClr val="FF0000"/>
                </a:solidFill>
                <a:cs typeface="B Zar" panose="00000400000000000000" pitchFamily="2" charset="-78"/>
              </a:rPr>
              <a:t>فراغت از برخی ضروریات جسمانی </a:t>
            </a:r>
            <a:r>
              <a:rPr lang="fa-IR" smtClean="0">
                <a:cs typeface="B Zar" panose="00000400000000000000" pitchFamily="2" charset="-78"/>
              </a:rPr>
              <a:t>آغاز کردند. بیماری، زندگی کوتاه، خط کشی های جغرافیایی و اموری از این دست. (ص ۱۰۸)</a:t>
            </a:r>
            <a:endParaRPr lang="fa-IR">
              <a:cs typeface="B Zar" panose="00000400000000000000" pitchFamily="2" charset="-78"/>
            </a:endParaRPr>
          </a:p>
        </p:txBody>
      </p:sp>
    </p:spTree>
    <p:extLst>
      <p:ext uri="{BB962C8B-B14F-4D97-AF65-F5344CB8AC3E}">
        <p14:creationId xmlns:p14="http://schemas.microsoft.com/office/powerpoint/2010/main" val="317394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971498" y="1825625"/>
            <a:ext cx="7382301" cy="4351338"/>
          </a:xfrm>
        </p:spPr>
        <p:txBody>
          <a:bodyPr>
            <a:normAutofit fontScale="92500" lnSpcReduction="10000"/>
          </a:bodyPr>
          <a:lstStyle/>
          <a:p>
            <a:pPr algn="just"/>
            <a:r>
              <a:rPr lang="fa-IR" smtClean="0">
                <a:cs typeface="B Zar" panose="00000400000000000000" pitchFamily="2" charset="-78"/>
              </a:rPr>
              <a:t>پارسونز صراحتا اعتراف کرد که “یک نظریه پرداز درمان ناپذیر”  است. نظریه برای او حکم تلاشی برای به چنگ آوردن انتزاعی ترین، بنیادی ترین و عام ترین خصائص جامعه و تدوین نظریه عام جامعه از آن ها را داشت؛ نظریه ای برای تمامی جوامع(ص ۱۰۹)</a:t>
            </a:r>
          </a:p>
          <a:p>
            <a:endParaRPr lang="fa-IR" smtClean="0">
              <a:cs typeface="B Zar" panose="00000400000000000000" pitchFamily="2" charset="-78"/>
            </a:endParaRPr>
          </a:p>
          <a:p>
            <a:pPr algn="just"/>
            <a:r>
              <a:rPr lang="fa-IR" smtClean="0">
                <a:cs typeface="B Zar" panose="00000400000000000000" pitchFamily="2" charset="-78"/>
              </a:rPr>
              <a:t>پارسونز نظریه پردازی را عملی </a:t>
            </a:r>
            <a:r>
              <a:rPr lang="fa-IR" smtClean="0">
                <a:solidFill>
                  <a:srgbClr val="FF0000"/>
                </a:solidFill>
                <a:cs typeface="B Zar" panose="00000400000000000000" pitchFamily="2" charset="-78"/>
              </a:rPr>
              <a:t>بنیادین</a:t>
            </a:r>
            <a:r>
              <a:rPr lang="fa-IR" smtClean="0">
                <a:cs typeface="B Zar" panose="00000400000000000000" pitchFamily="2" charset="-78"/>
              </a:rPr>
              <a:t> می دانست. هدف آن عبارت بود از تشریح اصلی ترین فرض ها، مفهوم ها و مدل های تبیینی جامعه شناسی  و در حقیقت علوم اجتماعی نظریه بایست علم تجربی را یکپارچه و هدایت می کرد(ص ۱۰۹)</a:t>
            </a:r>
          </a:p>
          <a:p>
            <a:endParaRPr lang="fa-IR" smtClean="0">
              <a:cs typeface="B Zar" panose="00000400000000000000" pitchFamily="2" charset="-78"/>
            </a:endParaRPr>
          </a:p>
          <a:p>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4433" y="2486819"/>
            <a:ext cx="3238500" cy="3028950"/>
          </a:xfrm>
          <a:prstGeom prst="rect">
            <a:avLst/>
          </a:prstGeom>
        </p:spPr>
      </p:pic>
    </p:spTree>
    <p:extLst>
      <p:ext uri="{BB962C8B-B14F-4D97-AF65-F5344CB8AC3E}">
        <p14:creationId xmlns:p14="http://schemas.microsoft.com/office/powerpoint/2010/main" val="10318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پیتر برگر و توماس لاکمن</a:t>
            </a:r>
            <a:endParaRPr lang="fa-IR"/>
          </a:p>
        </p:txBody>
      </p:sp>
      <p:pic>
        <p:nvPicPr>
          <p:cNvPr id="4" name="Content Placeholder 3"/>
          <p:cNvPicPr>
            <a:picLocks noGrp="1" noChangeAspect="1"/>
          </p:cNvPicPr>
          <p:nvPr>
            <p:ph idx="1"/>
          </p:nvPr>
        </p:nvPicPr>
        <p:blipFill>
          <a:blip r:embed="rId2"/>
          <a:stretch>
            <a:fillRect/>
          </a:stretch>
        </p:blipFill>
        <p:spPr>
          <a:xfrm>
            <a:off x="3190305" y="2073974"/>
            <a:ext cx="5011999" cy="4066056"/>
          </a:xfrm>
          <a:prstGeom prst="rect">
            <a:avLst/>
          </a:prstGeom>
        </p:spPr>
      </p:pic>
    </p:spTree>
    <p:extLst>
      <p:ext uri="{BB962C8B-B14F-4D97-AF65-F5344CB8AC3E}">
        <p14:creationId xmlns:p14="http://schemas.microsoft.com/office/powerpoint/2010/main" val="88552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پیتر برگر و توماس لاکمن</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نظریه کنش ارادی پارسونز قصد داشت بنیان دیگری برای اندیشه درباره جامعه  و مدرنیته فراهم کند. این نظریه مدعی بود که باورهای ذهنی و معانی مشترک به وضعیت بشر وابسته اند. (ص ۱۱۰)</a:t>
            </a:r>
          </a:p>
          <a:p>
            <a:endParaRPr lang="fa-IR" smtClean="0">
              <a:cs typeface="B Zar" panose="00000400000000000000" pitchFamily="2" charset="-78"/>
            </a:endParaRPr>
          </a:p>
          <a:p>
            <a:pPr algn="just"/>
            <a:r>
              <a:rPr lang="fa-IR" smtClean="0">
                <a:cs typeface="B Zar" panose="00000400000000000000" pitchFamily="2" charset="-78"/>
              </a:rPr>
              <a:t>پارسونز در اندشیه تحقق بخشیدن به جامعه شناسی فرهنگ محور یا جامعه شناسی  ای بود که توجهی جدی به فرایند های شکل گیری هویت ، ایجاد انسجام اجتماعی و نقش مناسک و ارزش های مشترک در وحدت اجتماعی داشته باشد. (ص ۱۱۰)</a:t>
            </a:r>
          </a:p>
          <a:p>
            <a:endParaRPr lang="fa-IR" smtClean="0">
              <a:cs typeface="B Zar" panose="00000400000000000000" pitchFamily="2" charset="-78"/>
            </a:endParaRPr>
          </a:p>
          <a:p>
            <a:pPr algn="just"/>
            <a:r>
              <a:rPr lang="fa-IR" smtClean="0">
                <a:solidFill>
                  <a:srgbClr val="FF0000"/>
                </a:solidFill>
                <a:cs typeface="B Zar" panose="00000400000000000000" pitchFamily="2" charset="-78"/>
              </a:rPr>
              <a:t>پیتر برگر </a:t>
            </a:r>
            <a:r>
              <a:rPr lang="fa-IR" smtClean="0">
                <a:cs typeface="B Zar" panose="00000400000000000000" pitchFamily="2" charset="-78"/>
              </a:rPr>
              <a:t>متفکری اجتماعی بود که فرهنگ را در مرکز تحلیل اجتماعی قرار داد و به دنبال نظریه اجتماعی گسترده ای همچون نظریه پارسونز بود(ص ۱۱۱)</a:t>
            </a:r>
          </a:p>
          <a:p>
            <a:pPr marL="0" indent="0">
              <a:buNone/>
            </a:pPr>
            <a:endParaRPr lang="fa-IR">
              <a:cs typeface="B Zar" panose="00000400000000000000" pitchFamily="2" charset="-78"/>
            </a:endParaRPr>
          </a:p>
        </p:txBody>
      </p:sp>
    </p:spTree>
    <p:extLst>
      <p:ext uri="{BB962C8B-B14F-4D97-AF65-F5344CB8AC3E}">
        <p14:creationId xmlns:p14="http://schemas.microsoft.com/office/powerpoint/2010/main" val="178375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پیتر برگر و توماس لاکمن</a:t>
            </a:r>
            <a:endParaRPr lang="fa-IR">
              <a:cs typeface="B Zar" panose="00000400000000000000" pitchFamily="2" charset="-78"/>
            </a:endParaRPr>
          </a:p>
        </p:txBody>
      </p:sp>
      <p:sp>
        <p:nvSpPr>
          <p:cNvPr id="3" name="Content Placeholder 2"/>
          <p:cNvSpPr>
            <a:spLocks noGrp="1"/>
          </p:cNvSpPr>
          <p:nvPr>
            <p:ph idx="1"/>
          </p:nvPr>
        </p:nvSpPr>
        <p:spPr>
          <a:xfrm>
            <a:off x="5677468" y="1825625"/>
            <a:ext cx="5676331" cy="4351338"/>
          </a:xfrm>
        </p:spPr>
        <p:txBody>
          <a:bodyPr/>
          <a:lstStyle/>
          <a:p>
            <a:pPr algn="just"/>
            <a:r>
              <a:rPr lang="fa-IR" smtClean="0">
                <a:cs typeface="B Zar" panose="00000400000000000000" pitchFamily="2" charset="-78"/>
              </a:rPr>
              <a:t>جامعه شناسی معرفت باید بر  فهم شیوة برساخت اجتماعی واقعیت های روزمره متمرکز شود. </a:t>
            </a:r>
            <a:r>
              <a:rPr lang="fa-IR" smtClean="0">
                <a:solidFill>
                  <a:srgbClr val="FF0000"/>
                </a:solidFill>
                <a:cs typeface="B Zar" panose="00000400000000000000" pitchFamily="2" charset="-78"/>
              </a:rPr>
              <a:t>هدف برگر و لاکمن </a:t>
            </a:r>
            <a:r>
              <a:rPr lang="fa-IR" smtClean="0">
                <a:cs typeface="B Zar" panose="00000400000000000000" pitchFamily="2" charset="-78"/>
              </a:rPr>
              <a:t>این بود که جامعه شناسی معرفت را به نظریة عام جامعه شناسی ای بدل کنند که بر ساخته شدن اجتماعی واقعیت به صورت روزمره متمرکز باشد. ص 112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03728" y="1180187"/>
            <a:ext cx="3768773" cy="5416707"/>
          </a:xfrm>
          <a:prstGeom prst="rect">
            <a:avLst/>
          </a:prstGeom>
        </p:spPr>
      </p:pic>
    </p:spTree>
    <p:extLst>
      <p:ext uri="{BB962C8B-B14F-4D97-AF65-F5344CB8AC3E}">
        <p14:creationId xmlns:p14="http://schemas.microsoft.com/office/powerpoint/2010/main" val="194712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پیتر برگر و توماس لاکمن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یکی ازصورتبندی های نگرش آن ها است: «هستی بشر عبارت است از ... بیرونی شدن   دائمی. ص 112</a:t>
            </a:r>
          </a:p>
          <a:p>
            <a:r>
              <a:rPr lang="fa-IR" smtClean="0">
                <a:cs typeface="B Zar" panose="00000400000000000000" pitchFamily="2" charset="-78"/>
              </a:rPr>
              <a:t>نهادها لزوماً نیروهای سلطه نیستند بلکه </a:t>
            </a:r>
            <a:r>
              <a:rPr lang="fa-IR" smtClean="0">
                <a:solidFill>
                  <a:srgbClr val="FF0000"/>
                </a:solidFill>
                <a:cs typeface="B Zar" panose="00000400000000000000" pitchFamily="2" charset="-78"/>
              </a:rPr>
              <a:t>کارکردی اند</a:t>
            </a:r>
            <a:r>
              <a:rPr lang="fa-IR" smtClean="0">
                <a:cs typeface="B Zar" panose="00000400000000000000" pitchFamily="2" charset="-78"/>
              </a:rPr>
              <a:t>. ص 114</a:t>
            </a:r>
          </a:p>
          <a:p>
            <a:pPr algn="just"/>
            <a:r>
              <a:rPr lang="fa-IR" smtClean="0">
                <a:cs typeface="B Zar" panose="00000400000000000000" pitchFamily="2" charset="-78"/>
              </a:rPr>
              <a:t>در نتیجه، جهان نهادی ساختة اجتماع، توسط فرد و به مثابه نظمی عینی و طبیعی درونی می شود.ص 114</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33929" y="3799309"/>
            <a:ext cx="4316746" cy="2872598"/>
          </a:xfrm>
          <a:prstGeom prst="rect">
            <a:avLst/>
          </a:prstGeom>
        </p:spPr>
      </p:pic>
    </p:spTree>
    <p:extLst>
      <p:ext uri="{BB962C8B-B14F-4D97-AF65-F5344CB8AC3E}">
        <p14:creationId xmlns:p14="http://schemas.microsoft.com/office/powerpoint/2010/main" val="68938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پارسونز امیدوار بود که میان جامعه شناسان آلمانی جایگزینی برای نقد مارکسیستی بیابد. در دهه بعدی، </a:t>
            </a:r>
            <a:r>
              <a:rPr lang="fa-IR" smtClean="0">
                <a:solidFill>
                  <a:srgbClr val="FF0000"/>
                </a:solidFill>
                <a:cs typeface="B Zar" panose="00000400000000000000" pitchFamily="2" charset="-78"/>
              </a:rPr>
              <a:t>پروژه پارسونز از دفاع سرمایه داری فراتر رفت</a:t>
            </a:r>
            <a:r>
              <a:rPr lang="fa-IR" smtClean="0">
                <a:cs typeface="B Zar" panose="00000400000000000000" pitchFamily="2" charset="-78"/>
              </a:rPr>
              <a:t>. (ص ۹۷)</a:t>
            </a:r>
          </a:p>
          <a:p>
            <a:endParaRPr lang="fa-IR" smtClean="0">
              <a:cs typeface="B Zar" panose="00000400000000000000" pitchFamily="2" charset="-78"/>
            </a:endParaRPr>
          </a:p>
          <a:p>
            <a:r>
              <a:rPr lang="fa-IR" smtClean="0">
                <a:cs typeface="B Zar" panose="00000400000000000000" pitchFamily="2" charset="-78"/>
              </a:rPr>
              <a:t>پارسونز کتاب حجیم ۸۰۰ صفحه ای ارائه می کند که سوال اصلی آن چنین است: ساختار عام و در واقع جهان شمول کنش اجتماعی چیست؟</a:t>
            </a:r>
          </a:p>
          <a:p>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34227" y="3876675"/>
            <a:ext cx="1838325" cy="2762250"/>
          </a:xfrm>
          <a:prstGeom prst="rect">
            <a:avLst/>
          </a:prstGeom>
        </p:spPr>
      </p:pic>
      <p:pic>
        <p:nvPicPr>
          <p:cNvPr id="5" name="Picture 4"/>
          <p:cNvPicPr>
            <a:picLocks noChangeAspect="1"/>
          </p:cNvPicPr>
          <p:nvPr/>
        </p:nvPicPr>
        <p:blipFill>
          <a:blip r:embed="rId3"/>
          <a:stretch>
            <a:fillRect/>
          </a:stretch>
        </p:blipFill>
        <p:spPr>
          <a:xfrm>
            <a:off x="7096592" y="4203492"/>
            <a:ext cx="2272259" cy="2272259"/>
          </a:xfrm>
          <a:prstGeom prst="rect">
            <a:avLst/>
          </a:prstGeom>
        </p:spPr>
      </p:pic>
    </p:spTree>
    <p:extLst>
      <p:ext uri="{BB962C8B-B14F-4D97-AF65-F5344CB8AC3E}">
        <p14:creationId xmlns:p14="http://schemas.microsoft.com/office/powerpoint/2010/main" val="1851678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پیتر برگر و توماس لاکمن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بینش و انگیزة اخلاقی که در کنه تلاش های برگر و لاکمن قرار دارد، هیچ کم تر از پارسونز نیست. اثر آنان در چارچوب زبان علم، یعنی زبانی عاری از داوری های صریح اخلاقی، قالب ریزی شده بود.ص 116</a:t>
            </a:r>
          </a:p>
          <a:p>
            <a:pPr algn="just"/>
            <a:r>
              <a:rPr lang="fa-IR" smtClean="0">
                <a:cs typeface="B Zar" panose="00000400000000000000" pitchFamily="2" charset="-78"/>
              </a:rPr>
              <a:t>در جهان ما بعد مسیحی  </a:t>
            </a:r>
            <a:r>
              <a:rPr lang="fa-IR" smtClean="0">
                <a:solidFill>
                  <a:srgbClr val="FF0000"/>
                </a:solidFill>
                <a:cs typeface="B Zar" panose="00000400000000000000" pitchFamily="2" charset="-78"/>
              </a:rPr>
              <a:t>تنها زمامداران اجتماعی، </a:t>
            </a:r>
            <a:r>
              <a:rPr lang="fa-IR" smtClean="0">
                <a:cs typeface="B Zar" panose="00000400000000000000" pitchFamily="2" charset="-78"/>
              </a:rPr>
              <a:t>قدرت آن را دارند تا پرخاشگری ها را به مسیرهایی هدایت کنند که به لحاظ اجتماعی سودمند باشند. آن ها در غیاب امکان وجود نظم اجتماعی مبتنی بر دین، برای حفظ موازنة شکنندة میان آزادی و نظم اخلاقی، تمامی امیدشان به جامعه بود.ص 116</a:t>
            </a:r>
          </a:p>
          <a:p>
            <a:pPr algn="just"/>
            <a:r>
              <a:rPr lang="fa-IR" smtClean="0">
                <a:cs typeface="B Zar" panose="00000400000000000000" pitchFamily="2" charset="-78"/>
              </a:rPr>
              <a:t>جدال بر سر کارکردگرایی کمابیش در اواخر دهة 1960 به پایان رسید، هرچند مشاجرات قلمی همچنان تا دهة 1970 ادامه داشت. ص 118</a:t>
            </a:r>
          </a:p>
          <a:p>
            <a:endParaRPr lang="fa-IR">
              <a:cs typeface="B Zar" panose="00000400000000000000" pitchFamily="2" charset="-78"/>
            </a:endParaRPr>
          </a:p>
        </p:txBody>
      </p:sp>
    </p:spTree>
    <p:extLst>
      <p:ext uri="{BB962C8B-B14F-4D97-AF65-F5344CB8AC3E}">
        <p14:creationId xmlns:p14="http://schemas.microsoft.com/office/powerpoint/2010/main" val="204762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کالینز</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عصر مکاتب در حال نزاع بازتابی از وضعیت امریکا بود. ایالات متحده به واسطة تعارضات اجتماعی از هم پاشیده شده بود: ص 118</a:t>
            </a:r>
          </a:p>
          <a:p>
            <a:pPr algn="just"/>
            <a:r>
              <a:rPr lang="fa-IR" smtClean="0">
                <a:cs typeface="B Zar" panose="00000400000000000000" pitchFamily="2" charset="-78"/>
              </a:rPr>
              <a:t>جامعه شناسی تضاد خواهان آن است که علم راستین جامعه باشد. </a:t>
            </a:r>
            <a:r>
              <a:rPr lang="fa-IR" smtClean="0">
                <a:solidFill>
                  <a:srgbClr val="FF0000"/>
                </a:solidFill>
                <a:cs typeface="B Zar" panose="00000400000000000000" pitchFamily="2" charset="-78"/>
              </a:rPr>
              <a:t>به نظر کالینز</a:t>
            </a:r>
            <a:r>
              <a:rPr lang="fa-IR" smtClean="0">
                <a:cs typeface="B Zar" panose="00000400000000000000" pitchFamily="2" charset="-78"/>
              </a:rPr>
              <a:t>، جوهر علم عبارت است از تبیین واقعیت تجربی. تمامی انواع تبیین ها علم به حساب نمی آیند؛ ص 120</a:t>
            </a:r>
          </a:p>
          <a:p>
            <a:pPr algn="just"/>
            <a:r>
              <a:rPr lang="fa-IR" smtClean="0">
                <a:cs typeface="B Zar" panose="00000400000000000000" pitchFamily="2" charset="-78"/>
              </a:rPr>
              <a:t>آرمانِ علم، تبیین همة چیزها است. تبیین همه چیز از طریق گزاره هایی علّی که در نهایت مبتنی بر تجربه اند... علم روشی است برای یافتن اصول مشترکی که ورای موقعیت های خاص قرار دارند، </a:t>
            </a:r>
            <a:r>
              <a:rPr lang="fa-IR" smtClean="0">
                <a:solidFill>
                  <a:srgbClr val="FF0000"/>
                </a:solidFill>
                <a:cs typeface="B Zar" panose="00000400000000000000" pitchFamily="2" charset="-78"/>
              </a:rPr>
              <a:t>برآورد آن چه نمی دانیم از آن چه می دانیم</a:t>
            </a:r>
            <a:r>
              <a:rPr lang="fa-IR" smtClean="0">
                <a:cs typeface="B Zar" panose="00000400000000000000" pitchFamily="2" charset="-78"/>
              </a:rPr>
              <a:t>، مشاهدة امر ناآشنا به منزلة آرایشی متفاوت از امر آشنا . این هدف در جامعه شناسی و فیزیک یکسان است.   ص 120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1000" y="4913194"/>
            <a:ext cx="3241343" cy="1944806"/>
          </a:xfrm>
          <a:prstGeom prst="rect">
            <a:avLst/>
          </a:prstGeom>
        </p:spPr>
      </p:pic>
    </p:spTree>
    <p:extLst>
      <p:ext uri="{BB962C8B-B14F-4D97-AF65-F5344CB8AC3E}">
        <p14:creationId xmlns:p14="http://schemas.microsoft.com/office/powerpoint/2010/main" val="324504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موقعیت های اجتماعی معین انسان ها تدابیری را برای دستیابی به امتیاز اتخاذ می کنند، درمحیط شان دخل و تصرف می کنند، هرنوع ابزار نمادین و ایدئولوژیک در دسترس را برای تأکید بر مزایای اجتماعی شان به کار می گیرند، و برای کسب سلطة اجتماعی به همراه دیگران ائتلاف هایی را تشکیل می دهند. ص 122</a:t>
            </a:r>
          </a:p>
          <a:p>
            <a:pPr algn="just"/>
            <a:r>
              <a:rPr lang="fa-IR" smtClean="0">
                <a:solidFill>
                  <a:srgbClr val="FF0000"/>
                </a:solidFill>
                <a:cs typeface="B Zar" panose="00000400000000000000" pitchFamily="2" charset="-78"/>
              </a:rPr>
              <a:t>بلو، </a:t>
            </a:r>
            <a:r>
              <a:rPr lang="fa-IR" smtClean="0">
                <a:cs typeface="B Zar" panose="00000400000000000000" pitchFamily="2" charset="-78"/>
              </a:rPr>
              <a:t>همانند بسیاری از همقطارانش دردهة 1970، به سیاسی شدن جامعه شناسی در دهة 1960 واکنش منفی نشان داد. شاید تجربة شخصی مهاجرت او از اتریش برای فرار از نازیسم، باعث شده بود که احساس کند سیاسی کردن علم و دانشگاه به تشدید تندروی  اجتماعی منجر می شود. به هر تقدیر، بلو علم را عملی منطقی و صورت گرا  می داند. ص 126</a:t>
            </a:r>
            <a:endParaRPr lang="fa-IR">
              <a:cs typeface="B Zar" panose="00000400000000000000" pitchFamily="2" charset="-78"/>
            </a:endParaRPr>
          </a:p>
        </p:txBody>
      </p:sp>
    </p:spTree>
    <p:extLst>
      <p:ext uri="{BB962C8B-B14F-4D97-AF65-F5344CB8AC3E}">
        <p14:creationId xmlns:p14="http://schemas.microsoft.com/office/powerpoint/2010/main" val="26069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838200" y="1852921"/>
            <a:ext cx="10515600" cy="4351338"/>
          </a:xfrm>
        </p:spPr>
        <p:txBody>
          <a:bodyPr/>
          <a:lstStyle/>
          <a:p>
            <a:pPr algn="just"/>
            <a:r>
              <a:rPr lang="fa-IR" smtClean="0">
                <a:cs typeface="B Zar" panose="00000400000000000000" pitchFamily="2" charset="-78"/>
              </a:rPr>
              <a:t>ایدة اصلی بلو آن است که تمایز اجتماعی حول این دو محور – ناهمگونی و نابرابری – عامل تعیین کنندة کلیدی میزان و نوع پیوند اجتماعی است، که به نوبة خود مستقیماً انسجام یا تفرق جامعه را تعیین می کند. </a:t>
            </a:r>
            <a:r>
              <a:rPr lang="fa-IR" smtClean="0">
                <a:solidFill>
                  <a:srgbClr val="FF0000"/>
                </a:solidFill>
                <a:cs typeface="B Zar" panose="00000400000000000000" pitchFamily="2" charset="-78"/>
              </a:rPr>
              <a:t>ساده سازی مفرط موضوع بلو </a:t>
            </a:r>
            <a:r>
              <a:rPr lang="fa-IR" smtClean="0">
                <a:cs typeface="B Zar" panose="00000400000000000000" pitchFamily="2" charset="-78"/>
              </a:rPr>
              <a:t>به این ترتیب خواهد بود که او مدعی است «فصل مشترک ویژگی ها» یا میزان بالای ناهمگونی، موجب ایجاد پیوندهای میان گروهی بسیاری می شود که موجب تقویت انسجام اجتماعی است. ص 128</a:t>
            </a:r>
          </a:p>
          <a:p>
            <a:pPr algn="just"/>
            <a:r>
              <a:rPr lang="fa-IR" smtClean="0">
                <a:cs typeface="B Zar" panose="00000400000000000000" pitchFamily="2" charset="-78"/>
              </a:rPr>
              <a:t>شایستگی های علمی جامعه شناسی ساختاری بلو هر چند باشد، عاری از داوری های ارزشی و تصوری از جامعة نیک نیست. نابرابری و ناهمگونی تصویری از ایده آل های اجتماعی متکثر و لیبرال بودن را به تصویر می کشد. ص 130</a:t>
            </a:r>
          </a:p>
          <a:p>
            <a:pPr algn="just"/>
            <a:endParaRPr lang="fa-IR">
              <a:cs typeface="B Zar" panose="00000400000000000000" pitchFamily="2" charset="-78"/>
            </a:endParaRPr>
          </a:p>
        </p:txBody>
      </p:sp>
    </p:spTree>
    <p:extLst>
      <p:ext uri="{BB962C8B-B14F-4D97-AF65-F5344CB8AC3E}">
        <p14:creationId xmlns:p14="http://schemas.microsoft.com/office/powerpoint/2010/main" val="3293061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در مقابل، بزرگ ترین مفسدة اجتماعی، </a:t>
            </a:r>
            <a:r>
              <a:rPr lang="fa-IR" smtClean="0">
                <a:solidFill>
                  <a:srgbClr val="FF0000"/>
                </a:solidFill>
                <a:cs typeface="B Zar" panose="00000400000000000000" pitchFamily="2" charset="-78"/>
              </a:rPr>
              <a:t>نابرابری اجتماعی </a:t>
            </a:r>
            <a:r>
              <a:rPr lang="fa-IR" smtClean="0">
                <a:cs typeface="B Zar" panose="00000400000000000000" pitchFamily="2" charset="-78"/>
              </a:rPr>
              <a:t>است. ص 130</a:t>
            </a:r>
          </a:p>
          <a:p>
            <a:pPr algn="just"/>
            <a:r>
              <a:rPr lang="fa-IR" smtClean="0">
                <a:cs typeface="B Zar" panose="00000400000000000000" pitchFamily="2" charset="-78"/>
              </a:rPr>
              <a:t>اندیشه اجتماعی قرن بیستم در ایالات متحده به علوم اجتماعی دانشگاهی و اندیشه اجتماعی بیرون از دانشگاه تقسیم شده بود. با این حال، چهره ها و نهضت هایی پدیدار شدند که میان این دو فرهنگ پل زدند. آن ها سعی کردند در عین مخاطب قرار دادن دانشگاهیان با گروه گسترده تری از مردم نیز سخن بگویند. ص 132</a:t>
            </a:r>
          </a:p>
        </p:txBody>
      </p:sp>
    </p:spTree>
    <p:extLst>
      <p:ext uri="{BB962C8B-B14F-4D97-AF65-F5344CB8AC3E}">
        <p14:creationId xmlns:p14="http://schemas.microsoft.com/office/powerpoint/2010/main" val="3512279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میلز </a:t>
            </a:r>
            <a:endParaRPr lang="fa-IR">
              <a:cs typeface="B Zar" panose="00000400000000000000" pitchFamily="2" charset="-78"/>
            </a:endParaRPr>
          </a:p>
        </p:txBody>
      </p:sp>
      <p:sp>
        <p:nvSpPr>
          <p:cNvPr id="3" name="Content Placeholder 2"/>
          <p:cNvSpPr>
            <a:spLocks noGrp="1"/>
          </p:cNvSpPr>
          <p:nvPr>
            <p:ph idx="1"/>
          </p:nvPr>
        </p:nvSpPr>
        <p:spPr>
          <a:xfrm>
            <a:off x="4162566" y="1825625"/>
            <a:ext cx="7191233" cy="4351338"/>
          </a:xfrm>
        </p:spPr>
        <p:txBody>
          <a:bodyPr/>
          <a:lstStyle/>
          <a:p>
            <a:pPr algn="just"/>
            <a:r>
              <a:rPr lang="fa-IR" smtClean="0">
                <a:solidFill>
                  <a:srgbClr val="FF0000"/>
                </a:solidFill>
                <a:cs typeface="B Zar" panose="00000400000000000000" pitchFamily="2" charset="-78"/>
              </a:rPr>
              <a:t>پراگماتیسم امریکایی </a:t>
            </a:r>
            <a:r>
              <a:rPr lang="fa-IR" smtClean="0">
                <a:cs typeface="B Zar" panose="00000400000000000000" pitchFamily="2" charset="-78"/>
              </a:rPr>
              <a:t>به این دلیل برای میلز جذاب بود که به جای آن که تنها به حقیقت مطلق ایده ها بپردازد، نگاهی هم به پیامدهای اجتماعی آن ها داشت. پراگماتیسم رویکردی عمل گرایانه به اندیشه داشت؛ اندیشه ها به واسطة مطلوبیت اجتماعی شان ارزش پیدا می کردند. ص 134</a:t>
            </a:r>
          </a:p>
          <a:p>
            <a:pPr algn="just"/>
            <a:r>
              <a:rPr lang="fa-IR" smtClean="0">
                <a:cs typeface="B Zar" panose="00000400000000000000" pitchFamily="2" charset="-78"/>
              </a:rPr>
              <a:t>هدف جامعه شناسی </a:t>
            </a:r>
            <a:r>
              <a:rPr lang="fa-IR" smtClean="0">
                <a:solidFill>
                  <a:srgbClr val="FF0000"/>
                </a:solidFill>
                <a:cs typeface="B Zar" panose="00000400000000000000" pitchFamily="2" charset="-78"/>
              </a:rPr>
              <a:t>میلز</a:t>
            </a:r>
            <a:r>
              <a:rPr lang="fa-IR" smtClean="0">
                <a:cs typeface="B Zar" panose="00000400000000000000" pitchFamily="2" charset="-78"/>
              </a:rPr>
              <a:t> آن بود که امریکای خستة پس از جنگ را از خودبینی و توهم امنیت بیرون آورد. امریکایی ها که به تازگی از جنگ و دوران طولانی و سخت رکود ملی فارغ شده بودند، مشتاق آرامش داخلی و هم آوایی مدنی بودند. ص 134</a:t>
            </a:r>
          </a:p>
          <a:p>
            <a:endParaRPr lang="fa-IR" smtClean="0"/>
          </a:p>
          <a:p>
            <a:endParaRPr lang="fa-IR"/>
          </a:p>
        </p:txBody>
      </p:sp>
      <p:pic>
        <p:nvPicPr>
          <p:cNvPr id="4" name="Picture 3"/>
          <p:cNvPicPr>
            <a:picLocks noChangeAspect="1"/>
          </p:cNvPicPr>
          <p:nvPr/>
        </p:nvPicPr>
        <p:blipFill>
          <a:blip r:embed="rId2"/>
          <a:stretch>
            <a:fillRect/>
          </a:stretch>
        </p:blipFill>
        <p:spPr>
          <a:xfrm>
            <a:off x="1061894" y="1825625"/>
            <a:ext cx="2950548" cy="3998977"/>
          </a:xfrm>
          <a:prstGeom prst="rect">
            <a:avLst/>
          </a:prstGeom>
        </p:spPr>
      </p:pic>
    </p:spTree>
    <p:extLst>
      <p:ext uri="{BB962C8B-B14F-4D97-AF65-F5344CB8AC3E}">
        <p14:creationId xmlns:p14="http://schemas.microsoft.com/office/powerpoint/2010/main" val="2283689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میلز</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مضمون اصلی کتاب </a:t>
            </a:r>
            <a:r>
              <a:rPr lang="fa-IR" smtClean="0">
                <a:solidFill>
                  <a:srgbClr val="FF0000"/>
                </a:solidFill>
                <a:cs typeface="B Zar" panose="00000400000000000000" pitchFamily="2" charset="-78"/>
              </a:rPr>
              <a:t>یقه سفیدها: طبقة متوسط آمریکایی، </a:t>
            </a:r>
            <a:r>
              <a:rPr lang="fa-IR" smtClean="0">
                <a:cs typeface="B Zar" panose="00000400000000000000" pitchFamily="2" charset="-78"/>
              </a:rPr>
              <a:t>مبتنی برتصوری است که میلز از امریکا دارد؛ جامعه ای در حال سوق یافتن به سمت دیوانسالاری توده ای که در آن فرهنگ منحط مصرف گرایی به توهم آزادی و خوشبختی استمرار می بخشد. ص 136</a:t>
            </a:r>
          </a:p>
          <a:p>
            <a:pPr algn="just"/>
            <a:r>
              <a:rPr lang="fa-IR" smtClean="0">
                <a:cs typeface="B Zar" panose="00000400000000000000" pitchFamily="2" charset="-78"/>
              </a:rPr>
              <a:t>دنیای قرن نوزدهمی امریکا که با رقابت اقتصادی، دموکراسی شهرهای کوچک و فردگرایی پروتستانی شناخته می شد، با ظهور سرمایه داری شرکت ها و گسترش شدید دولت به پایان رسید. ص 136</a:t>
            </a:r>
          </a:p>
          <a:p>
            <a:pPr algn="just"/>
            <a:r>
              <a:rPr lang="fa-IR" smtClean="0">
                <a:cs typeface="B Zar" panose="00000400000000000000" pitchFamily="2" charset="-78"/>
              </a:rPr>
              <a:t>میلز </a:t>
            </a:r>
            <a:r>
              <a:rPr lang="fa-IR" smtClean="0">
                <a:solidFill>
                  <a:srgbClr val="FF0000"/>
                </a:solidFill>
                <a:cs typeface="B Zar" panose="00000400000000000000" pitchFamily="2" charset="-78"/>
              </a:rPr>
              <a:t>داستان تغییر سیاسی </a:t>
            </a:r>
            <a:r>
              <a:rPr lang="fa-IR" smtClean="0">
                <a:cs typeface="B Zar" panose="00000400000000000000" pitchFamily="2" charset="-78"/>
              </a:rPr>
              <a:t>را حکایت می کند. در قرن نوزدهم، اقتصاد از کسب و کارها و مزارع کوچکی تشکیل شده بود که درگیر رقابتی بی امان بودند؛ ص 138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97509" y="4966648"/>
            <a:ext cx="1891351" cy="1891351"/>
          </a:xfrm>
          <a:prstGeom prst="rect">
            <a:avLst/>
          </a:prstGeom>
        </p:spPr>
      </p:pic>
    </p:spTree>
    <p:extLst>
      <p:ext uri="{BB962C8B-B14F-4D97-AF65-F5344CB8AC3E}">
        <p14:creationId xmlns:p14="http://schemas.microsoft.com/office/powerpoint/2010/main" val="422215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رابرت بلا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شناسی رسالتی دارد: محملی باشد برای گفتمان اجتماعی به شکلی عمومی و انتقادی. انتظار می رفت که جامعه شناسی دیدگاه هایی انتقادی نسبت به وضع حاضر ارائه کند تا شهروندان با کمک آن ها شرایط اجتماهی شان را درک کنند. ص 140</a:t>
            </a:r>
          </a:p>
          <a:p>
            <a:pPr algn="just"/>
            <a:r>
              <a:rPr lang="fa-IR" smtClean="0">
                <a:solidFill>
                  <a:srgbClr val="FF0000"/>
                </a:solidFill>
                <a:cs typeface="B Zar" panose="00000400000000000000" pitchFamily="2" charset="-78"/>
              </a:rPr>
              <a:t>رابرت بلا  </a:t>
            </a:r>
            <a:r>
              <a:rPr lang="fa-IR" smtClean="0">
                <a:cs typeface="B Zar" panose="00000400000000000000" pitchFamily="2" charset="-78"/>
              </a:rPr>
              <a:t>(متولد 1927) یکی از انگشت شمار اندیشمندان سرشناس معاصر است که همانند جامعه شناسان کلاسیک، دین را جدی می انگارد. برای مثال، هنگامی که در اوایل دهة 1950 در هاروارد تحصیل می کرد عمیقاً تحت تأثیر نگرش جامعه شناسانة لیبرال و اومانیستی تالکوت پارسونز و جهان بینی دینی اگزیستانسیال متأله برجسته پل تیلیش قرار گرفت. ص 142</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41445" y="4752117"/>
            <a:ext cx="3698543" cy="1882739"/>
          </a:xfrm>
          <a:prstGeom prst="rect">
            <a:avLst/>
          </a:prstGeom>
        </p:spPr>
      </p:pic>
    </p:spTree>
    <p:extLst>
      <p:ext uri="{BB962C8B-B14F-4D97-AF65-F5344CB8AC3E}">
        <p14:creationId xmlns:p14="http://schemas.microsoft.com/office/powerpoint/2010/main" val="76087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رابرت بلا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قدیمی ترین تعمیم های جامعه شناسانه آن است که هرجامعة منسجم و پایداری بر پایة مجموعة مشترکی از دریافت های اخلاقی دربارة خوب و بد، درست و نادرست و ... قرار دارد. تقریباً به همین میزان اتفاق نظر برآن است که این دریافت های مشترک باید به نوبة خود بر پایة دریافت های مشترک دینی قرار داشته باشند. ص 144</a:t>
            </a:r>
          </a:p>
          <a:p>
            <a:pPr algn="just"/>
            <a:r>
              <a:rPr lang="fa-IR" smtClean="0">
                <a:cs typeface="B Zar" panose="00000400000000000000" pitchFamily="2" charset="-78"/>
              </a:rPr>
              <a:t>ویژگی اساسی جامعه شناسی به مثابة فلسفة همگانی، تغییر مخاطبان اصلی آن است. در این جا، مخاطبان از دانشگاهیان به تمامی فرهیختگان تعمیم می یابند. </a:t>
            </a:r>
            <a:r>
              <a:rPr lang="fa-IR" smtClean="0">
                <a:solidFill>
                  <a:srgbClr val="FF0000"/>
                </a:solidFill>
                <a:cs typeface="B Zar" panose="00000400000000000000" pitchFamily="2" charset="-78"/>
              </a:rPr>
              <a:t>بل</a:t>
            </a:r>
            <a:r>
              <a:rPr lang="fa-IR" smtClean="0">
                <a:cs typeface="B Zar" panose="00000400000000000000" pitchFamily="2" charset="-78"/>
              </a:rPr>
              <a:t>ا اظهار می دارد که مارکس، و به میزان کم تری ، وبر و دورکیم برای تمامی شهروندان فرهیخته می نویسند. ص 146</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28166" y="4677628"/>
            <a:ext cx="3306498" cy="2180372"/>
          </a:xfrm>
          <a:prstGeom prst="rect">
            <a:avLst/>
          </a:prstGeom>
        </p:spPr>
      </p:pic>
    </p:spTree>
    <p:extLst>
      <p:ext uri="{BB962C8B-B14F-4D97-AF65-F5344CB8AC3E}">
        <p14:creationId xmlns:p14="http://schemas.microsoft.com/office/powerpoint/2010/main" val="2551479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انباشت ثروت یا تأمین امنیت</a:t>
            </a:r>
            <a:r>
              <a:rPr lang="fa-IR" smtClean="0">
                <a:cs typeface="B Zar" panose="00000400000000000000" pitchFamily="2" charset="-78"/>
              </a:rPr>
              <a:t>، دست یابی به امتیازاتی که از طریق رقابت حاصل میشوند و قدرت. نهادها وسیله تحقق خویشتن یا مانع آن اند. آزادی متناظر است با تقلیل کنترل و وظایف اجتماعی؛ موفقیثت یعنی دستاوردهای شخصی؛ و عدالت نیز توزیع منابع و پاداش ها براساس شایستگی های فردی است. بنیامین فرانکلین  با رژیم اصلاح خویشتن  که هدفش افزودن بر سود شخصی و موفقیت است، تجسم روح سنت فایده گرایانه است. ص 150</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44363" y="3615445"/>
            <a:ext cx="2563362" cy="3172478"/>
          </a:xfrm>
          <a:prstGeom prst="rect">
            <a:avLst/>
          </a:prstGeom>
        </p:spPr>
      </p:pic>
    </p:spTree>
    <p:extLst>
      <p:ext uri="{BB962C8B-B14F-4D97-AF65-F5344CB8AC3E}">
        <p14:creationId xmlns:p14="http://schemas.microsoft.com/office/powerpoint/2010/main" val="299364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پارسونز نیز مانند بسیاری از هم عصران خود می پنداشت </a:t>
            </a:r>
            <a:r>
              <a:rPr lang="fa-IR" smtClean="0">
                <a:solidFill>
                  <a:srgbClr val="FF0000"/>
                </a:solidFill>
                <a:cs typeface="B Zar" panose="00000400000000000000" pitchFamily="2" charset="-78"/>
              </a:rPr>
              <a:t>بحران لیبرالیسم غربی چیزی بیش از بحرانی اجتماعی بود.</a:t>
            </a:r>
            <a:r>
              <a:rPr lang="fa-IR" smtClean="0">
                <a:cs typeface="B Zar" panose="00000400000000000000" pitchFamily="2" charset="-78"/>
              </a:rPr>
              <a:t> بحران فکری-بحرانی در اندیشه اجتماعی و سیاسی. اگر جوامع غربی دچار خود ویرانگری اند، غیر منطقی نبود که تصور کنند که این امر، تا حدودی بازتاب عادات فکری خاصی است. (ص ۹۸)</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125337" y="3698543"/>
            <a:ext cx="4696287" cy="2596953"/>
          </a:xfrm>
          <a:prstGeom prst="rect">
            <a:avLst/>
          </a:prstGeom>
        </p:spPr>
      </p:pic>
    </p:spTree>
    <p:extLst>
      <p:ext uri="{BB962C8B-B14F-4D97-AF65-F5344CB8AC3E}">
        <p14:creationId xmlns:p14="http://schemas.microsoft.com/office/powerpoint/2010/main" val="604393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فردگرایی توأم با ابراز وجود نیز جهان بینی فردگرای خودمحوری دارد. اگر فردگرایی فایده گرا انسان را موجودی درتلاش برای به بیش ترین میزان ممکن رساندن منافع شخصی اش می دید، موجودی که برای دنبال کردن قدرت و سود مادی اش خطر را به جان می خرد، فردگرایی توأم با ابراز وجود خود را مایل به بسط و گسترش قابلیت های متمایز انسانی می بیند. </a:t>
            </a:r>
            <a:r>
              <a:rPr lang="fa-IR" smtClean="0">
                <a:solidFill>
                  <a:srgbClr val="FF0000"/>
                </a:solidFill>
                <a:cs typeface="B Zar" panose="00000400000000000000" pitchFamily="2" charset="-78"/>
              </a:rPr>
              <a:t>والت ویتمن  </a:t>
            </a:r>
            <a:r>
              <a:rPr lang="fa-IR" smtClean="0">
                <a:cs typeface="B Zar" panose="00000400000000000000" pitchFamily="2" charset="-78"/>
              </a:rPr>
              <a:t>شاعر امریکایی، نمونة شاخص این سنت است. ص 150</a:t>
            </a:r>
          </a:p>
          <a:p>
            <a:endParaRPr lang="fa-IR"/>
          </a:p>
        </p:txBody>
      </p:sp>
      <p:pic>
        <p:nvPicPr>
          <p:cNvPr id="4" name="Picture 3"/>
          <p:cNvPicPr>
            <a:picLocks noChangeAspect="1"/>
          </p:cNvPicPr>
          <p:nvPr/>
        </p:nvPicPr>
        <p:blipFill>
          <a:blip r:embed="rId2"/>
          <a:stretch>
            <a:fillRect/>
          </a:stretch>
        </p:blipFill>
        <p:spPr>
          <a:xfrm>
            <a:off x="1421783" y="3612552"/>
            <a:ext cx="3191160" cy="3062041"/>
          </a:xfrm>
          <a:prstGeom prst="rect">
            <a:avLst/>
          </a:prstGeom>
        </p:spPr>
      </p:pic>
    </p:spTree>
    <p:extLst>
      <p:ext uri="{BB962C8B-B14F-4D97-AF65-F5344CB8AC3E}">
        <p14:creationId xmlns:p14="http://schemas.microsoft.com/office/powerpoint/2010/main" val="2876234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رابرت بلا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بلا بر چرخشی فرهنگی اصرار دارد که در آن خویشتن آدمی مخلوقی اجتماعی، نهادها محل اصلی زندگی و اهداف شخصی در اهداف اجتماعی ممزوج شده باشند. ص 152</a:t>
            </a:r>
          </a:p>
          <a:p>
            <a:pPr algn="just"/>
            <a:r>
              <a:rPr lang="fa-IR" smtClean="0">
                <a:cs typeface="B Zar" panose="00000400000000000000" pitchFamily="2" charset="-78"/>
              </a:rPr>
              <a:t>دورکیم یا آرمان بی طرفی ارزشی وبر، نظریة اجتماعی را متعهد به افزودن بر آزادی بشر می دانست. ص 166</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423136" y="3504882"/>
            <a:ext cx="2124075" cy="2973705"/>
          </a:xfrm>
          <a:prstGeom prst="rect">
            <a:avLst/>
          </a:prstGeom>
        </p:spPr>
      </p:pic>
      <p:pic>
        <p:nvPicPr>
          <p:cNvPr id="5" name="Picture 4"/>
          <p:cNvPicPr>
            <a:picLocks noChangeAspect="1"/>
          </p:cNvPicPr>
          <p:nvPr/>
        </p:nvPicPr>
        <p:blipFill>
          <a:blip r:embed="rId3"/>
          <a:stretch>
            <a:fillRect/>
          </a:stretch>
        </p:blipFill>
        <p:spPr>
          <a:xfrm>
            <a:off x="3193576" y="3504882"/>
            <a:ext cx="2229560" cy="2973705"/>
          </a:xfrm>
          <a:prstGeom prst="rect">
            <a:avLst/>
          </a:prstGeom>
        </p:spPr>
      </p:pic>
    </p:spTree>
    <p:extLst>
      <p:ext uri="{BB962C8B-B14F-4D97-AF65-F5344CB8AC3E}">
        <p14:creationId xmlns:p14="http://schemas.microsoft.com/office/powerpoint/2010/main" val="2252922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مکتب فرانکفورت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مکتب فرانکفورت </a:t>
            </a:r>
            <a:r>
              <a:rPr lang="fa-IR" smtClean="0">
                <a:cs typeface="B Zar" panose="00000400000000000000" pitchFamily="2" charset="-78"/>
              </a:rPr>
              <a:t>آرمان مارکسی «نقد درونی»  را پذیرفت. مبنای نقد اخلاقی، آرمان های اجتماعی ای بود که به نهادها و حاکمیت سیاسی مشروعیت می بخشید. ص 166</a:t>
            </a:r>
          </a:p>
          <a:p>
            <a:pPr algn="just"/>
            <a:r>
              <a:rPr lang="fa-IR" smtClean="0">
                <a:cs typeface="B Zar" panose="00000400000000000000" pitchFamily="2" charset="-78"/>
              </a:rPr>
              <a:t>استراتژی او شناسایی ارادة معطوف به آزادی یا رهایی از قید و بندهایی غیرضروری بود که در ساختارهای زندگی روزمره، مثلاً در محل کار، در ارتباطات، یا پویش های قدرت جای داشتند. نظریة انتقادی نمودی از کشش جهانشمول به خود آیینی آدمی است. ص 168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14412" y="3924564"/>
            <a:ext cx="4321863" cy="2819135"/>
          </a:xfrm>
          <a:prstGeom prst="rect">
            <a:avLst/>
          </a:prstGeom>
        </p:spPr>
      </p:pic>
    </p:spTree>
    <p:extLst>
      <p:ext uri="{BB962C8B-B14F-4D97-AF65-F5344CB8AC3E}">
        <p14:creationId xmlns:p14="http://schemas.microsoft.com/office/powerpoint/2010/main" val="1961547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هابرماس و نومارکسیست 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هابرماس</a:t>
            </a:r>
            <a:r>
              <a:rPr lang="fa-IR" smtClean="0">
                <a:cs typeface="B Zar" panose="00000400000000000000" pitchFamily="2" charset="-78"/>
              </a:rPr>
              <a:t> مارکس را به خاطر تقلیل شالودة اجتماعی به شالودة اقتصادی مورد انتقاد قرار می دهد. مارکس اقتصاد را عامل تعیین کنندة شکلِ ساختار فرهنگی، حقوقی و سیاسی می دانست. این تقلیل گرایی آن جا که مارکسیست ها روابط تولید را با روابط تولید را با روابط محدود اقتصادی یا مالکیت یکی می گیرند، عیناً به چشم می خورد. ص 172</a:t>
            </a:r>
          </a:p>
          <a:p>
            <a:pPr algn="just"/>
            <a:r>
              <a:rPr lang="fa-IR" smtClean="0">
                <a:cs typeface="B Zar" panose="00000400000000000000" pitchFamily="2" charset="-78"/>
              </a:rPr>
              <a:t>نومارکسیست ها سعی کردند تا رویدادهای اخیر را تشریح و از طریق تحلیل چرخشی از سرمایه داری تحت ادارة دولت  تمرکزشان را بر بحران اقتصادی و تضاد طبقاتی همچنان حفظ کنند. ص 174</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09544" y="4635500"/>
            <a:ext cx="2733675" cy="1676400"/>
          </a:xfrm>
          <a:prstGeom prst="rect">
            <a:avLst/>
          </a:prstGeom>
        </p:spPr>
      </p:pic>
    </p:spTree>
    <p:extLst>
      <p:ext uri="{BB962C8B-B14F-4D97-AF65-F5344CB8AC3E}">
        <p14:creationId xmlns:p14="http://schemas.microsoft.com/office/powerpoint/2010/main" val="280968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هابرماس</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در نظریه کنش ارتباطی</a:t>
            </a:r>
            <a:r>
              <a:rPr lang="fa-IR" smtClean="0">
                <a:cs typeface="B Zar" panose="00000400000000000000" pitchFamily="2" charset="-78"/>
              </a:rPr>
              <a:t>، نظریة هابرماس دربارة بحران در سرمایه داری متأخر به منزلة بخشی از نظریة کلان تکامل اجتماعی صورتبندی شد. آن چه در این نظریه از اهمیت بسیاری برخوردار است، نگاه دوگانه انگار آن به جامعه به منزلة «زیست جهان»  و «سیستم» است. زیست جهان به حوزه ای از رفتار اشاره دارد که در آن </a:t>
            </a:r>
            <a:r>
              <a:rPr lang="fa-IR" smtClean="0">
                <a:solidFill>
                  <a:srgbClr val="FF0000"/>
                </a:solidFill>
                <a:cs typeface="B Zar" panose="00000400000000000000" pitchFamily="2" charset="-78"/>
              </a:rPr>
              <a:t>هماهنگی میان کنشگران </a:t>
            </a:r>
            <a:r>
              <a:rPr lang="fa-IR" smtClean="0">
                <a:cs typeface="B Zar" panose="00000400000000000000" pitchFamily="2" charset="-78"/>
              </a:rPr>
              <a:t>و نظم و قاعده از طریق باورها و ارزش های مشترک حاصل می شود. ص 176</a:t>
            </a:r>
          </a:p>
          <a:p>
            <a:pPr algn="just"/>
            <a:r>
              <a:rPr lang="fa-IR" smtClean="0">
                <a:cs typeface="B Zar" panose="00000400000000000000" pitchFamily="2" charset="-78"/>
              </a:rPr>
              <a:t>زیست جهان نه تنها مستلزم معانی مشترک که نیازمند استراتژی هایی برای هماهنگ کردن منابع و کنترل نیروهای طبیعی و اجتماعی است. ص 176</a:t>
            </a:r>
          </a:p>
          <a:p>
            <a:endParaRPr lang="fa-IR">
              <a:cs typeface="B Zar" panose="00000400000000000000" pitchFamily="2" charset="-78"/>
            </a:endParaRPr>
          </a:p>
        </p:txBody>
      </p:sp>
    </p:spTree>
    <p:extLst>
      <p:ext uri="{BB962C8B-B14F-4D97-AF65-F5344CB8AC3E}">
        <p14:creationId xmlns:p14="http://schemas.microsoft.com/office/powerpoint/2010/main" val="307583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هابرماس و هال</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دغدغة جنبش های جدید اجتماعی، برخلاف طبقة کارگر، دستمزد یا شرایط کار نیست بلکه «</a:t>
            </a:r>
            <a:r>
              <a:rPr lang="fa-IR" smtClean="0">
                <a:solidFill>
                  <a:srgbClr val="FF0000"/>
                </a:solidFill>
                <a:cs typeface="B Zar" panose="00000400000000000000" pitchFamily="2" charset="-78"/>
              </a:rPr>
              <a:t>کیفیت زندگی، حقوق برابر، تحقق بخشیدن به خود، مشارکت، و حقوق بشر است</a:t>
            </a:r>
            <a:r>
              <a:rPr lang="fa-IR" smtClean="0">
                <a:cs typeface="B Zar" panose="00000400000000000000" pitchFamily="2" charset="-78"/>
              </a:rPr>
              <a:t>... این خط مشی های جدید سیاسی بیش ترین حمایت را در میان طبقات متوسط جدید، نسل های جوان تر و گروه هایی با تحصیلات رسمی بالاتر می یابند.» ص 178</a:t>
            </a:r>
          </a:p>
          <a:p>
            <a:pPr algn="just"/>
            <a:r>
              <a:rPr lang="fa-IR" smtClean="0">
                <a:cs typeface="B Zar" panose="00000400000000000000" pitchFamily="2" charset="-78"/>
              </a:rPr>
              <a:t>هابرماس و هال تلاش های برجسته ای در بازاندیشی مارکسیسم به عمل آوردند. تفاوت های این دو، تا حدودی به تفاوت های ملی، اجتماعی و فکری محیط شان باز می گردد. هابرماس به سنت نظام ساز  ایده آلیسم آلمانی متکی بود؛ درحالی که هال بدگمانی بریتانیانی به نظریه های کلان را به ارث برده بود، که بر مواجهه اش با مارکسیسم نیز تأثیر گذاشت. ص 180</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1" y="4694830"/>
            <a:ext cx="1835148" cy="2163170"/>
          </a:xfrm>
          <a:prstGeom prst="rect">
            <a:avLst/>
          </a:prstGeom>
        </p:spPr>
      </p:pic>
    </p:spTree>
    <p:extLst>
      <p:ext uri="{BB962C8B-B14F-4D97-AF65-F5344CB8AC3E}">
        <p14:creationId xmlns:p14="http://schemas.microsoft.com/office/powerpoint/2010/main" val="66750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چرخش فرهنگی مکتب تا حدودی به نزول امپراتوری بریتانیا مربوط می شود. هنگامی که بسیاری از مستعمرات، از کارائیب تا آفریقا، علیه حکومت استعماری شوریدند، جنبش های استقلال ملی بر مسئله هویت و سیاست متمرکز شدند. ص 180</a:t>
            </a:r>
          </a:p>
          <a:p>
            <a:pPr algn="just"/>
            <a:r>
              <a:rPr lang="fa-IR" smtClean="0">
                <a:cs typeface="B Zar" panose="00000400000000000000" pitchFamily="2" charset="-78"/>
              </a:rPr>
              <a:t>مکتب بیرمنگام از رویکرد نشانه شناسانة صرف فراتر می رود. معانی فرهنگی هرگز تنها به واسطه روابط درونی همانندی   و تفاوت تثبیت نشده اند. ممکن است برای مثال، در یک برنامه تلویزیونی، زنان عقلانی و مردان عاطفی به تصویر کشیده شوند، اما این لزوماً بدان معنا نیست که بینندگان آن را به همان شکل تفسیر می کنند. ص 182</a:t>
            </a:r>
          </a:p>
          <a:p>
            <a:endParaRPr lang="fa-IR">
              <a:cs typeface="B Zar" panose="00000400000000000000" pitchFamily="2" charset="-78"/>
            </a:endParaRPr>
          </a:p>
        </p:txBody>
      </p:sp>
    </p:spTree>
    <p:extLst>
      <p:ext uri="{BB962C8B-B14F-4D97-AF65-F5344CB8AC3E}">
        <p14:creationId xmlns:p14="http://schemas.microsoft.com/office/powerpoint/2010/main" val="2632183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گرامشی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a:t>
            </a:r>
            <a:r>
              <a:rPr lang="fa-IR" smtClean="0">
                <a:solidFill>
                  <a:srgbClr val="FF0000"/>
                </a:solidFill>
                <a:cs typeface="B Zar" panose="00000400000000000000" pitchFamily="2" charset="-78"/>
              </a:rPr>
              <a:t> ایدةگرامشی </a:t>
            </a:r>
            <a:r>
              <a:rPr lang="fa-IR" smtClean="0">
                <a:cs typeface="B Zar" panose="00000400000000000000" pitchFamily="2" charset="-78"/>
              </a:rPr>
              <a:t>را به خاطر داشته باشید که حاکمیت طبقاتی مستلزم آن است که گروه به لحاظ اقتصادی غالب، به نیروی ملی حاکم بدل شود. این مهم از طریق نیروی قهرآمیز دولت (مقررات، قانون گذاری، نیروی پلیس و ارتش)، ایجاد اتحاد میان اجزاء مختلف طبقه، تشکیل یک بلوک قدرت و نکته ای که به اندازة سایرین از اهمیت برخوردار است، اجماع حول مشروعیت طبقة حاکم و ارزش های سیاسی و اجتماعی آن میسر می شود. ص 185 و 186</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29105" y="3768725"/>
            <a:ext cx="1800225" cy="2543175"/>
          </a:xfrm>
          <a:prstGeom prst="rect">
            <a:avLst/>
          </a:prstGeom>
        </p:spPr>
      </p:pic>
    </p:spTree>
    <p:extLst>
      <p:ext uri="{BB962C8B-B14F-4D97-AF65-F5344CB8AC3E}">
        <p14:creationId xmlns:p14="http://schemas.microsoft.com/office/powerpoint/2010/main" val="665250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گیدنز</a:t>
            </a:r>
            <a:endParaRPr lang="fa-IR">
              <a:cs typeface="B Zar" panose="00000400000000000000" pitchFamily="2" charset="-78"/>
            </a:endParaRPr>
          </a:p>
        </p:txBody>
      </p:sp>
      <p:sp>
        <p:nvSpPr>
          <p:cNvPr id="3" name="Content Placeholder 2"/>
          <p:cNvSpPr>
            <a:spLocks noGrp="1"/>
          </p:cNvSpPr>
          <p:nvPr>
            <p:ph idx="1"/>
          </p:nvPr>
        </p:nvSpPr>
        <p:spPr>
          <a:xfrm>
            <a:off x="4339988" y="1825625"/>
            <a:ext cx="7013812" cy="4351338"/>
          </a:xfrm>
        </p:spPr>
        <p:txBody>
          <a:bodyPr/>
          <a:lstStyle/>
          <a:p>
            <a:pPr algn="just"/>
            <a:r>
              <a:rPr lang="fa-IR" smtClean="0">
                <a:cs typeface="B Zar" panose="00000400000000000000" pitchFamily="2" charset="-78"/>
              </a:rPr>
              <a:t>از نظر </a:t>
            </a:r>
            <a:r>
              <a:rPr lang="fa-IR" smtClean="0">
                <a:solidFill>
                  <a:srgbClr val="FF0000"/>
                </a:solidFill>
                <a:cs typeface="B Zar" panose="00000400000000000000" pitchFamily="2" charset="-78"/>
              </a:rPr>
              <a:t>گیدنز</a:t>
            </a:r>
            <a:r>
              <a:rPr lang="fa-IR" smtClean="0">
                <a:cs typeface="B Zar" panose="00000400000000000000" pitchFamily="2" charset="-78"/>
              </a:rPr>
              <a:t> تقسیم بندی اساسی درجامعه شناسی و نظریه اجتماعی، همان است که میان دو رویکرد به تحلیل اجتماعی وجود دارد: رویکرد عامل  محور و ساختار محور. رویکرد اول به افراد، مقاصد و نیت ها، انگیزه ها، باورها، یا ارزش ها، به منزله عوامل شکل دهنده به حیات اجتماعی توجه دارد. رویکرد دوم برای تبیین زندگی فردی و اجتماعی بر فرآیندهایی همچون پویش های سازمانی یا طبقاتی تأکید دارد. ص 190</a:t>
            </a: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83860" y="2053076"/>
            <a:ext cx="3133863" cy="3896436"/>
          </a:xfrm>
          <a:prstGeom prst="rect">
            <a:avLst/>
          </a:prstGeom>
        </p:spPr>
      </p:pic>
    </p:spTree>
    <p:extLst>
      <p:ext uri="{BB962C8B-B14F-4D97-AF65-F5344CB8AC3E}">
        <p14:creationId xmlns:p14="http://schemas.microsoft.com/office/powerpoint/2010/main" val="3452776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گیدنز</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گیدنز که وارث سنت کلاسیک نظریه اجتماعی و شاهد قساوت های بسیار این قرن بود، به خوشبینی خود واقف است. از یک سو، با توصیف مدرنیته براساس میزان بی سابقه بازاندیشی نهادی یا میان افراد، در این باور </a:t>
            </a:r>
            <a:r>
              <a:rPr lang="fa-IR" smtClean="0">
                <a:solidFill>
                  <a:srgbClr val="FF0000"/>
                </a:solidFill>
                <a:cs typeface="B Zar" panose="00000400000000000000" pitchFamily="2" charset="-78"/>
              </a:rPr>
              <a:t>فیلسوف های روشنگری </a:t>
            </a:r>
            <a:r>
              <a:rPr lang="fa-IR" smtClean="0">
                <a:cs typeface="B Zar" panose="00000400000000000000" pitchFamily="2" charset="-78"/>
              </a:rPr>
              <a:t>و </a:t>
            </a:r>
            <a:r>
              <a:rPr lang="fa-IR" smtClean="0">
                <a:solidFill>
                  <a:srgbClr val="00B0F0"/>
                </a:solidFill>
                <a:cs typeface="B Zar" panose="00000400000000000000" pitchFamily="2" charset="-78"/>
              </a:rPr>
              <a:t>وارثان جامعه شناس شان </a:t>
            </a:r>
            <a:r>
              <a:rPr lang="fa-IR" smtClean="0">
                <a:cs typeface="B Zar" panose="00000400000000000000" pitchFamily="2" charset="-78"/>
              </a:rPr>
              <a:t>همچون مارکس و پارسونز شریک است که خرد می تواند نیروی اجتماعی سودمندی در جهان باشد. ص 194</a:t>
            </a:r>
          </a:p>
          <a:p>
            <a:r>
              <a:rPr lang="fa-IR" smtClean="0">
                <a:cs typeface="B Zar" panose="00000400000000000000" pitchFamily="2" charset="-78"/>
              </a:rPr>
              <a:t>اما او در تحلیل های اجتماعی اش توجه ویژه ای به مجموعه ای ازمواضع عام نظری نشان میدهد. در حقیقت، او در بسیاری از مقالات و مصاحبه هایش مجموعه ای از مفاهیم بنیادین و موضع گیری های نظری اش را تشریح می کند. ص 196</a:t>
            </a:r>
          </a:p>
          <a:p>
            <a:endParaRPr lang="fa-IR">
              <a:cs typeface="B Zar" panose="00000400000000000000" pitchFamily="2" charset="-78"/>
            </a:endParaRPr>
          </a:p>
        </p:txBody>
      </p:sp>
    </p:spTree>
    <p:extLst>
      <p:ext uri="{BB962C8B-B14F-4D97-AF65-F5344CB8AC3E}">
        <p14:creationId xmlns:p14="http://schemas.microsoft.com/office/powerpoint/2010/main" val="380666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a:xfrm>
            <a:off x="4176215" y="1962102"/>
            <a:ext cx="7041470" cy="4351338"/>
          </a:xfrm>
        </p:spPr>
        <p:txBody>
          <a:bodyPr/>
          <a:lstStyle/>
          <a:p>
            <a:pPr algn="just"/>
            <a:r>
              <a:rPr lang="fa-IR" smtClean="0">
                <a:cs typeface="B Zar" panose="00000400000000000000" pitchFamily="2" charset="-78"/>
              </a:rPr>
              <a:t>چرا ساختار کنش اجتماعی مورد توجه قرار گرفت؟ پارسونز اعتقاد داشت که پیشفرض ها ما درباره کنش اجتماعی، ابتدایی ترین افکار اجتماعی ما هستند. (ص ۹۸)</a:t>
            </a:r>
          </a:p>
          <a:p>
            <a:endParaRPr lang="fa-IR" smtClean="0">
              <a:cs typeface="B Zar" panose="00000400000000000000" pitchFamily="2" charset="-78"/>
            </a:endParaRPr>
          </a:p>
          <a:p>
            <a:pPr algn="just"/>
            <a:r>
              <a:rPr lang="fa-IR" smtClean="0">
                <a:cs typeface="B Zar" panose="00000400000000000000" pitchFamily="2" charset="-78"/>
              </a:rPr>
              <a:t>سنت های فرهنگی اصلی غربی دیدگاه های متناقضی نسبت به جامعه دارند. (ص ۹۹)</a:t>
            </a:r>
          </a:p>
          <a:p>
            <a:endParaRPr lang="fa-IR" smtClean="0">
              <a:cs typeface="B Zar" panose="00000400000000000000" pitchFamily="2" charset="-78"/>
            </a:endParaRPr>
          </a:p>
          <a:p>
            <a:pPr algn="just"/>
            <a:r>
              <a:rPr lang="fa-IR" smtClean="0">
                <a:cs typeface="B Zar" panose="00000400000000000000" pitchFamily="2" charset="-78"/>
              </a:rPr>
              <a:t>بسیاری از جامعه شناسان رفتار را با توسل به نیروهای بازار و موقعیت طبقاتی تبیین کردند.(ص ۹۹)</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1583" y="2060812"/>
            <a:ext cx="3869444" cy="3527033"/>
          </a:xfrm>
          <a:prstGeom prst="rect">
            <a:avLst/>
          </a:prstGeom>
        </p:spPr>
      </p:pic>
    </p:spTree>
    <p:extLst>
      <p:ext uri="{BB962C8B-B14F-4D97-AF65-F5344CB8AC3E}">
        <p14:creationId xmlns:p14="http://schemas.microsoft.com/office/powerpoint/2010/main" val="1865641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بوردیو</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B0F0"/>
                </a:solidFill>
                <a:cs typeface="B Zar" panose="00000400000000000000" pitchFamily="2" charset="-78"/>
              </a:rPr>
              <a:t>بوردیو</a:t>
            </a:r>
            <a:r>
              <a:rPr lang="fa-IR" smtClean="0">
                <a:cs typeface="B Zar" panose="00000400000000000000" pitchFamily="2" charset="-78"/>
              </a:rPr>
              <a:t> رویکرد های عامل یا کنشگر محور تک بعدی را به این دلیل رد می کند که جامعه شناسان باید قادر باشند زمینة اجتماعی کنش های فردی را نیز شرح دهند. ص 196</a:t>
            </a:r>
          </a:p>
          <a:p>
            <a:r>
              <a:rPr lang="fa-IR" smtClean="0">
                <a:cs typeface="B Zar" panose="00000400000000000000" pitchFamily="2" charset="-78"/>
              </a:rPr>
              <a:t>ساختار اجتماعی نقطة عزیمت تحلیل اجتماعی بوردیو است. ص 196</a:t>
            </a:r>
          </a:p>
          <a:p>
            <a:pPr algn="just"/>
            <a:r>
              <a:rPr lang="fa-IR" smtClean="0">
                <a:cs typeface="B Zar" panose="00000400000000000000" pitchFamily="2" charset="-78"/>
              </a:rPr>
              <a:t>بوردیو تلقی جامعه به منزلة مجموعه ای از افراد، یا واحدهای ارگانیک، یا سیستم های اجتماعی را در می کند. در عوض، از حوزه ها یا میدان های اجتماعی  سخن می گوید. این عمل یادآور تلقی وبر از جامعه به منزلة قلمروهای اجتماعی (دین، حقوق، اقتصاد و سیاست) است که هریک </a:t>
            </a:r>
            <a:r>
              <a:rPr lang="fa-IR" smtClean="0">
                <a:solidFill>
                  <a:srgbClr val="FF0000"/>
                </a:solidFill>
                <a:cs typeface="B Zar" panose="00000400000000000000" pitchFamily="2" charset="-78"/>
              </a:rPr>
              <a:t>منطق</a:t>
            </a:r>
            <a:r>
              <a:rPr lang="fa-IR" smtClean="0">
                <a:cs typeface="B Zar" panose="00000400000000000000" pitchFamily="2" charset="-78"/>
              </a:rPr>
              <a:t> نسبتاً مستقل خاص خود را دارند. میدان ها، از قبیل دانشگاه، اقتصاد، ورزش و مدارس قابل تقلیل به یکدیگر یا به سیستم منطقی بزرگ تری – مثلاً سرمایه داری – نیستند. ص 198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54854" y="5257800"/>
            <a:ext cx="2847975" cy="1600200"/>
          </a:xfrm>
          <a:prstGeom prst="rect">
            <a:avLst/>
          </a:prstGeom>
        </p:spPr>
      </p:pic>
    </p:spTree>
    <p:extLst>
      <p:ext uri="{BB962C8B-B14F-4D97-AF65-F5344CB8AC3E}">
        <p14:creationId xmlns:p14="http://schemas.microsoft.com/office/powerpoint/2010/main" val="2450852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فرهنگ روشنفکری فرانسة مدرن حکایت ازتفکیکی دیرپا میان نگرش انسان گرا و علمی دارد. این تضاد فرهنگی در </a:t>
            </a:r>
            <a:r>
              <a:rPr lang="fa-IR" smtClean="0">
                <a:solidFill>
                  <a:srgbClr val="FF0000"/>
                </a:solidFill>
                <a:cs typeface="B Zar" panose="00000400000000000000" pitchFamily="2" charset="-78"/>
              </a:rPr>
              <a:t>مقطع حساس نهادینه شدن رشته های علوم انسانی</a:t>
            </a:r>
            <a:r>
              <a:rPr lang="fa-IR" smtClean="0">
                <a:cs typeface="B Zar" panose="00000400000000000000" pitchFamily="2" charset="-78"/>
              </a:rPr>
              <a:t> در ابتدای قرن بیستم نقشی اساسی داشت. ص 214</a:t>
            </a:r>
          </a:p>
          <a:p>
            <a:r>
              <a:rPr lang="fa-IR" smtClean="0">
                <a:cs typeface="B Zar" panose="00000400000000000000" pitchFamily="2" charset="-78"/>
              </a:rPr>
              <a:t>سنت علمی جامعه شناسی ساختاری، که به منتسکیو، کنت و دورکیم منسوب بود، در دانشگاه های فرانسه روزهای ناخوشایندی را سپری می کرد. ص 214</a:t>
            </a:r>
            <a:endParaRPr lang="fa-IR">
              <a:cs typeface="B Zar" panose="00000400000000000000" pitchFamily="2" charset="-78"/>
            </a:endParaRPr>
          </a:p>
        </p:txBody>
      </p:sp>
    </p:spTree>
    <p:extLst>
      <p:ext uri="{BB962C8B-B14F-4D97-AF65-F5344CB8AC3E}">
        <p14:creationId xmlns:p14="http://schemas.microsoft.com/office/powerpoint/2010/main" val="1092309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سوسور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سوسور</a:t>
            </a:r>
            <a:r>
              <a:rPr lang="fa-IR" smtClean="0">
                <a:cs typeface="B Zar" panose="00000400000000000000" pitchFamily="2" charset="-78"/>
              </a:rPr>
              <a:t> این نگرش متداول را رها می کند که زبان وسیله ای خنثی است که ذهن از طریق آن جهان را منعکس می کند. براساس این نگرش رابطة این همانی ای میان واژه و مفهوم، و میان مفهوم و جهان وجود دارد که معانی را ثابت نگه می دارد. ص 216</a:t>
            </a:r>
          </a:p>
          <a:p>
            <a:pPr algn="just"/>
            <a:r>
              <a:rPr lang="fa-IR" smtClean="0">
                <a:cs typeface="B Zar" panose="00000400000000000000" pitchFamily="2" charset="-78"/>
              </a:rPr>
              <a:t>ظاهراً برای بسیاری از فرانسوی ها </a:t>
            </a:r>
            <a:r>
              <a:rPr lang="fa-IR" smtClean="0">
                <a:solidFill>
                  <a:srgbClr val="FF0000"/>
                </a:solidFill>
                <a:cs typeface="B Zar" panose="00000400000000000000" pitchFamily="2" charset="-78"/>
              </a:rPr>
              <a:t>نظم</a:t>
            </a:r>
            <a:r>
              <a:rPr lang="fa-IR" smtClean="0">
                <a:cs typeface="B Zar" panose="00000400000000000000" pitchFamily="2" charset="-78"/>
              </a:rPr>
              <a:t> در حال ظهور ملی و جهانی، جز برای عمل درون یک چارچوب ساختاری ثابت، فرصت چندان دیگری به همراه نداشت. ص 218</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41947" y="4085752"/>
            <a:ext cx="3971498" cy="2585760"/>
          </a:xfrm>
          <a:prstGeom prst="rect">
            <a:avLst/>
          </a:prstGeom>
        </p:spPr>
      </p:pic>
    </p:spTree>
    <p:extLst>
      <p:ext uri="{BB962C8B-B14F-4D97-AF65-F5344CB8AC3E}">
        <p14:creationId xmlns:p14="http://schemas.microsoft.com/office/powerpoint/2010/main" val="1266065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پسا ساختارگرایی دریدا</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شاید احساس فزایندة فقدان مشروعیت نهادهای کلیدی فرانسه کم ترمحسوس بود. ص 220</a:t>
            </a:r>
          </a:p>
          <a:p>
            <a:r>
              <a:rPr lang="fa-IR" smtClean="0">
                <a:cs typeface="B Zar" panose="00000400000000000000" pitchFamily="2" charset="-78"/>
              </a:rPr>
              <a:t>این جنبش نشانه های آشوب طلبانة اگزیستانسیالیسم، جدیت روشنفکرانة ساختارگرایی و فعالیت سیاسی مارکسیسم را با یکدیگر تلفیق کرده بود.ص 220</a:t>
            </a:r>
          </a:p>
          <a:p>
            <a:r>
              <a:rPr lang="fa-IR" smtClean="0">
                <a:cs typeface="B Zar" panose="00000400000000000000" pitchFamily="2" charset="-78"/>
              </a:rPr>
              <a:t>دریدا گمان می کرد که منطق پنهان اندیشة غربی را یافته است و آن را «واژه مداری»  نامید. واژه مداری فرهنگ غرب ناشی از تلاش برای دست یافتن به زبانی قابل اعتماد است که بتواند حقیقت، درستی اخلاقی و زیبایی را آشکار سازد. ص 222</a:t>
            </a:r>
          </a:p>
          <a:p>
            <a:pPr algn="just"/>
            <a:r>
              <a:rPr lang="fa-IR" smtClean="0">
                <a:solidFill>
                  <a:srgbClr val="FF0000"/>
                </a:solidFill>
                <a:cs typeface="B Zar" panose="00000400000000000000" pitchFamily="2" charset="-78"/>
              </a:rPr>
              <a:t>پساساختارگرایی دریدا </a:t>
            </a:r>
            <a:r>
              <a:rPr lang="fa-IR" smtClean="0">
                <a:cs typeface="B Zar" panose="00000400000000000000" pitchFamily="2" charset="-78"/>
              </a:rPr>
              <a:t>ملهم از بینشی به جامعه است که تعدد شکل های مختلف زندگی فردی و اجتماعی را ارج می نهد. گویی پساساختارگرایی می خواهد نوعی صدای عمومی برای تمامی تفاوت های سرکوب شده (مانند زنان، اقلیت های قومی و همجنس گرایان) باشد. ص 224</a:t>
            </a:r>
          </a:p>
          <a:p>
            <a:endParaRPr lang="fa-IR">
              <a:cs typeface="B Zar" panose="00000400000000000000" pitchFamily="2" charset="-78"/>
            </a:endParaRPr>
          </a:p>
        </p:txBody>
      </p:sp>
    </p:spTree>
    <p:extLst>
      <p:ext uri="{BB962C8B-B14F-4D97-AF65-F5344CB8AC3E}">
        <p14:creationId xmlns:p14="http://schemas.microsoft.com/office/powerpoint/2010/main" val="537364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لیوتار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ژان فرانسوا لیوتار (1924- 1998) مانند بسیار از روشنفکران فرانسوی </a:t>
            </a:r>
            <a:r>
              <a:rPr lang="fa-IR" smtClean="0">
                <a:solidFill>
                  <a:srgbClr val="FF0000"/>
                </a:solidFill>
                <a:cs typeface="B Zar" panose="00000400000000000000" pitchFamily="2" charset="-78"/>
              </a:rPr>
              <a:t>درگیر سیاست های چپ </a:t>
            </a:r>
            <a:r>
              <a:rPr lang="fa-IR" smtClean="0">
                <a:cs typeface="B Zar" panose="00000400000000000000" pitchFamily="2" charset="-78"/>
              </a:rPr>
              <a:t>بود. فعالیت های سیاسی او پیش از بلوغ فکری اش آغاز شد. او در اتحادیه گرایی تجاری گروه مارکسیستی سوسیالیسم یا بربریت، و رویدادهای مه 1968 شرکت داشت. ص 224</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233897" y="3492832"/>
            <a:ext cx="4228602" cy="2819068"/>
          </a:xfrm>
          <a:prstGeom prst="rect">
            <a:avLst/>
          </a:prstGeom>
        </p:spPr>
      </p:pic>
    </p:spTree>
    <p:extLst>
      <p:ext uri="{BB962C8B-B14F-4D97-AF65-F5344CB8AC3E}">
        <p14:creationId xmlns:p14="http://schemas.microsoft.com/office/powerpoint/2010/main" val="1899699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لیوتار</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حال این سئوال مطرح می شود: معنای اجتماعی و اخلاقی علم چیست؟ ص 226</a:t>
            </a:r>
          </a:p>
          <a:p>
            <a:r>
              <a:rPr lang="fa-IR" smtClean="0">
                <a:cs typeface="B Zar" panose="00000400000000000000" pitchFamily="2" charset="-78"/>
              </a:rPr>
              <a:t>چون علم </a:t>
            </a:r>
            <a:r>
              <a:rPr lang="fa-IR" smtClean="0">
                <a:solidFill>
                  <a:srgbClr val="FF0000"/>
                </a:solidFill>
                <a:cs typeface="B Zar" panose="00000400000000000000" pitchFamily="2" charset="-78"/>
              </a:rPr>
              <a:t>دقیقاً</a:t>
            </a:r>
            <a:r>
              <a:rPr lang="fa-IR" smtClean="0">
                <a:cs typeface="B Zar" panose="00000400000000000000" pitchFamily="2" charset="-78"/>
              </a:rPr>
              <a:t> به دلیل </a:t>
            </a:r>
            <a:r>
              <a:rPr lang="fa-IR" smtClean="0">
                <a:solidFill>
                  <a:srgbClr val="FF0000"/>
                </a:solidFill>
                <a:cs typeface="B Zar" panose="00000400000000000000" pitchFamily="2" charset="-78"/>
              </a:rPr>
              <a:t>کنارگذاشتن روایت </a:t>
            </a:r>
            <a:r>
              <a:rPr lang="fa-IR" smtClean="0">
                <a:cs typeface="B Zar" panose="00000400000000000000" pitchFamily="2" charset="-78"/>
              </a:rPr>
              <a:t>است که ادعای برتری دارد. ص 226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56763" y="3229799"/>
            <a:ext cx="2311021" cy="3165617"/>
          </a:xfrm>
          <a:prstGeom prst="rect">
            <a:avLst/>
          </a:prstGeom>
        </p:spPr>
      </p:pic>
      <p:pic>
        <p:nvPicPr>
          <p:cNvPr id="5" name="Picture 4"/>
          <p:cNvPicPr>
            <a:picLocks noChangeAspect="1"/>
          </p:cNvPicPr>
          <p:nvPr/>
        </p:nvPicPr>
        <p:blipFill>
          <a:blip r:embed="rId3"/>
          <a:stretch>
            <a:fillRect/>
          </a:stretch>
        </p:blipFill>
        <p:spPr>
          <a:xfrm>
            <a:off x="5652402" y="3229799"/>
            <a:ext cx="4351407" cy="3164343"/>
          </a:xfrm>
          <a:prstGeom prst="rect">
            <a:avLst/>
          </a:prstGeom>
        </p:spPr>
      </p:pic>
    </p:spTree>
    <p:extLst>
      <p:ext uri="{BB962C8B-B14F-4D97-AF65-F5344CB8AC3E}">
        <p14:creationId xmlns:p14="http://schemas.microsoft.com/office/powerpoint/2010/main" val="1324177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بودریار</a:t>
            </a:r>
            <a:endParaRPr lang="fa-IR">
              <a:cs typeface="B Zar" panose="00000400000000000000" pitchFamily="2" charset="-78"/>
            </a:endParaRPr>
          </a:p>
        </p:txBody>
      </p:sp>
      <p:sp>
        <p:nvSpPr>
          <p:cNvPr id="3" name="Content Placeholder 2"/>
          <p:cNvSpPr>
            <a:spLocks noGrp="1"/>
          </p:cNvSpPr>
          <p:nvPr>
            <p:ph idx="1"/>
          </p:nvPr>
        </p:nvSpPr>
        <p:spPr>
          <a:xfrm>
            <a:off x="3193576" y="1825625"/>
            <a:ext cx="8160224" cy="4351338"/>
          </a:xfrm>
        </p:spPr>
        <p:txBody>
          <a:bodyPr/>
          <a:lstStyle/>
          <a:p>
            <a:pPr algn="just"/>
            <a:r>
              <a:rPr lang="fa-IR" smtClean="0">
                <a:cs typeface="B Zar" panose="00000400000000000000" pitchFamily="2" charset="-78"/>
              </a:rPr>
              <a:t>در فرهنگ پست مدرن، نشانه ها, واژه ها و رمزها جهان معنایی خودشان را بدون ارتباطی روشن با جهان اشیاء و رویدادها می سازند. ص 230</a:t>
            </a:r>
          </a:p>
          <a:p>
            <a:pPr algn="just"/>
            <a:r>
              <a:rPr lang="fa-IR" smtClean="0">
                <a:solidFill>
                  <a:srgbClr val="FF0000"/>
                </a:solidFill>
                <a:cs typeface="B Zar" panose="00000400000000000000" pitchFamily="2" charset="-78"/>
              </a:rPr>
              <a:t>بودریار</a:t>
            </a:r>
            <a:r>
              <a:rPr lang="fa-IR" smtClean="0">
                <a:cs typeface="B Zar" panose="00000400000000000000" pitchFamily="2" charset="-78"/>
              </a:rPr>
              <a:t> به جای نظریة  اجتماعی مدرن بر «نظریه مهلک»  تأکید می کند. سیاست مدرن طغیان، عاجز از مواجهه با سیستم سلطة اجتماعی است که از طریق اغفال، قابلیت تسکین بخشی نشانه، تصاویر رسانه ها و شبیه سازی عمل می کند. ص 232</a:t>
            </a:r>
          </a:p>
          <a:p>
            <a:pPr algn="just"/>
            <a:r>
              <a:rPr lang="fa-IR" smtClean="0">
                <a:cs typeface="B Zar" panose="00000400000000000000" pitchFamily="2" charset="-78"/>
              </a:rPr>
              <a:t>شاید از آن جا که غالباً دولت شهرهای یونان را گهوارة تمدن غرب دانسته اند، و شاید به این دلیل که فوکو می خواسته داستان تکامل خطی بشر غربی را به چالش بکشد، بحث تاریخی خود را از این نقطه آغاز می کند. ص 240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3045375"/>
            <a:ext cx="3210687" cy="2120302"/>
          </a:xfrm>
          <a:prstGeom prst="rect">
            <a:avLst/>
          </a:prstGeom>
        </p:spPr>
      </p:pic>
    </p:spTree>
    <p:extLst>
      <p:ext uri="{BB962C8B-B14F-4D97-AF65-F5344CB8AC3E}">
        <p14:creationId xmlns:p14="http://schemas.microsoft.com/office/powerpoint/2010/main" val="295569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فوکو</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فرهنگ یونان به جای آن که حول «سکسوالیته» (یعنی ، تمایلات،  اعمال و هویت های منفصل) سازمان یافته باشد، بر «لذت» و اخلاق خود – سروری  متمرکز بود. ص 240</a:t>
            </a:r>
          </a:p>
          <a:p>
            <a:pPr algn="just"/>
            <a:r>
              <a:rPr lang="fa-IR" smtClean="0">
                <a:cs typeface="B Zar" panose="00000400000000000000" pitchFamily="2" charset="-78"/>
              </a:rPr>
              <a:t>فوکو </a:t>
            </a:r>
            <a:r>
              <a:rPr lang="fa-IR" smtClean="0">
                <a:solidFill>
                  <a:srgbClr val="FF0000"/>
                </a:solidFill>
                <a:cs typeface="B Zar" panose="00000400000000000000" pitchFamily="2" charset="-78"/>
              </a:rPr>
              <a:t>سیستم کنترل اجتماعی ای </a:t>
            </a:r>
            <a:r>
              <a:rPr lang="fa-IR" smtClean="0">
                <a:cs typeface="B Zar" panose="00000400000000000000" pitchFamily="2" charset="-78"/>
              </a:rPr>
              <a:t>را تشریح کرد که عملکردش بیش از آن که از طریق سرکوب باشد، براساس معانی فرهنگی و پنداشت از خویشتنی است که خود به وجود می آورد. ص 244</a:t>
            </a:r>
          </a:p>
          <a:p>
            <a:pPr algn="just"/>
            <a:r>
              <a:rPr lang="fa-IR" smtClean="0">
                <a:cs typeface="B Zar" panose="00000400000000000000" pitchFamily="2" charset="-78"/>
              </a:rPr>
              <a:t>اگرچه او هیچ کجا به شیوة پارسونز یا هابرماس نظریة عامی دربارة مدرنیته ارائه نکرد، اما از خلال </a:t>
            </a:r>
            <a:r>
              <a:rPr lang="fa-IR" smtClean="0">
                <a:solidFill>
                  <a:srgbClr val="FF0000"/>
                </a:solidFill>
                <a:cs typeface="B Zar" panose="00000400000000000000" pitchFamily="2" charset="-78"/>
              </a:rPr>
              <a:t>طرح های اجتماعی گوناگونش </a:t>
            </a:r>
            <a:r>
              <a:rPr lang="fa-IR" smtClean="0">
                <a:cs typeface="B Zar" panose="00000400000000000000" pitchFamily="2" charset="-78"/>
              </a:rPr>
              <a:t>دربارة سکسوالیته، زندان ها، جنون و علوم انسانی، نمایی کلی به چشم می آید که می توان آن را سامان اجتماعی انضباطی نامید. ص 248</a:t>
            </a:r>
          </a:p>
          <a:p>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158354" y="4681182"/>
            <a:ext cx="1769771" cy="2176818"/>
          </a:xfrm>
          <a:prstGeom prst="rect">
            <a:avLst/>
          </a:prstGeom>
        </p:spPr>
      </p:pic>
    </p:spTree>
    <p:extLst>
      <p:ext uri="{BB962C8B-B14F-4D97-AF65-F5344CB8AC3E}">
        <p14:creationId xmlns:p14="http://schemas.microsoft.com/office/powerpoint/2010/main" val="1411803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تخطی از آن نیز به چالش کشیدن و حمله به حاکم مطلق بود. فرد مجرم با تعذیب مجازات می شد تا اقتدار حاکم مطلق اثبات شود.  ص 248</a:t>
            </a:r>
          </a:p>
          <a:p>
            <a:pPr algn="just"/>
            <a:r>
              <a:rPr lang="fa-IR" smtClean="0">
                <a:cs typeface="B Zar" panose="00000400000000000000" pitchFamily="2" charset="-78"/>
              </a:rPr>
              <a:t>در جامعة انضباطی، نظم از طریق تکنولوژی های کنترلی همچون تفکیک فضا، مدیریت زمان، محبوس کردن، مراقبت و سیستم امتحان، که انسان ها را به منظور بهنجار ساختن رفتار اجتماعی دسته بندی و رتبه بندی می کنند، حفظ می شود. ص 248</a:t>
            </a:r>
          </a:p>
          <a:p>
            <a:pPr algn="just"/>
            <a:endParaRPr lang="fa-IR">
              <a:cs typeface="B Zar" panose="00000400000000000000" pitchFamily="2" charset="-78"/>
            </a:endParaRPr>
          </a:p>
        </p:txBody>
      </p:sp>
    </p:spTree>
    <p:extLst>
      <p:ext uri="{BB962C8B-B14F-4D97-AF65-F5344CB8AC3E}">
        <p14:creationId xmlns:p14="http://schemas.microsoft.com/office/powerpoint/2010/main" val="2633606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باومن</a:t>
            </a:r>
            <a:endParaRPr lang="fa-IR">
              <a:cs typeface="B Zar" panose="00000400000000000000" pitchFamily="2" charset="-78"/>
            </a:endParaRPr>
          </a:p>
        </p:txBody>
      </p:sp>
      <p:sp>
        <p:nvSpPr>
          <p:cNvPr id="3" name="Content Placeholder 2"/>
          <p:cNvSpPr>
            <a:spLocks noGrp="1"/>
          </p:cNvSpPr>
          <p:nvPr>
            <p:ph idx="1"/>
          </p:nvPr>
        </p:nvSpPr>
        <p:spPr>
          <a:xfrm>
            <a:off x="1992572" y="1825625"/>
            <a:ext cx="9361227" cy="4351338"/>
          </a:xfrm>
        </p:spPr>
        <p:txBody>
          <a:bodyPr/>
          <a:lstStyle/>
          <a:p>
            <a:pPr algn="just"/>
            <a:r>
              <a:rPr lang="fa-IR" smtClean="0">
                <a:cs typeface="B Zar" panose="00000400000000000000" pitchFamily="2" charset="-78"/>
              </a:rPr>
              <a:t>باومن روایتی فراگیر از تاریخ غرب ترسیم می کند. او با فاصله گرفتن از داستان های روشنگری مبنی بر یشرفت خرد و آزادی، داستان کنترل اجتماعی و ترقی خرد به مثابه استیلا را حکایت می کند. علاوه بر این، درحالی که نظریه پردازان کلاسیک و معاصرمدعی بودند که تمایز میان سرمایه داری و سوسیالیسم موضع اصلی تضاد و امید اجتماعی است، باومن تمایز مدرنیته و پست مدرنیته را جایگزین آن می کند. ص 252</a:t>
            </a:r>
          </a:p>
          <a:p>
            <a:pPr algn="just"/>
            <a:r>
              <a:rPr lang="fa-IR" smtClean="0">
                <a:solidFill>
                  <a:srgbClr val="FF0000"/>
                </a:solidFill>
                <a:cs typeface="B Zar" panose="00000400000000000000" pitchFamily="2" charset="-78"/>
              </a:rPr>
              <a:t>دولت مدرن بدون روشنفکران غیرقابل تصور است</a:t>
            </a:r>
            <a:r>
              <a:rPr lang="fa-IR" smtClean="0">
                <a:cs typeface="B Zar" panose="00000400000000000000" pitchFamily="2" charset="-78"/>
              </a:rPr>
              <a:t>. ادارة دستگاه دیوانسالار مدرنیته نیازمند اطلاعات دربارة پویش جمعیت ها، نهادها و کل جوامع است. ص 254</a:t>
            </a:r>
          </a:p>
          <a:p>
            <a:pPr algn="just"/>
            <a:r>
              <a:rPr lang="fa-IR" smtClean="0">
                <a:cs typeface="B Zar" panose="00000400000000000000" pitchFamily="2" charset="-78"/>
              </a:rPr>
              <a:t>در پست مدرنیته روشنفکران به لحاظ سیاسی خلع ید شده اند. دولت دیگر نیاز کم تری به دانش های تخصصی و گفتمان های مشروعیت بخش دارد. علاوه بر این، نقش آنان به منزلة داوران فرهنگ نیز به میزان قابل ملاحظه ای تضعیف شده است. ص 256</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5197" y="4659431"/>
            <a:ext cx="1857375" cy="1857375"/>
          </a:xfrm>
          <a:prstGeom prst="rect">
            <a:avLst/>
          </a:prstGeom>
        </p:spPr>
      </p:pic>
    </p:spTree>
    <p:extLst>
      <p:ext uri="{BB962C8B-B14F-4D97-AF65-F5344CB8AC3E}">
        <p14:creationId xmlns:p14="http://schemas.microsoft.com/office/powerpoint/2010/main" val="387342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a:xfrm>
            <a:off x="3220872" y="1825625"/>
            <a:ext cx="8132928" cy="4351338"/>
          </a:xfrm>
        </p:spPr>
        <p:txBody>
          <a:bodyPr>
            <a:normAutofit lnSpcReduction="10000"/>
          </a:bodyPr>
          <a:lstStyle/>
          <a:p>
            <a:pPr algn="just"/>
            <a:r>
              <a:rPr lang="fa-IR" smtClean="0">
                <a:cs typeface="B Zar" panose="00000400000000000000" pitchFamily="2" charset="-78"/>
              </a:rPr>
              <a:t>پارسونز تفسیری که کنش اجتماعی را نشانگر انگیزه ها و معانی ذهنی تعبیر کند، ایده آلیسم می خواند. (ص ۹۹)</a:t>
            </a:r>
          </a:p>
          <a:p>
            <a:endParaRPr lang="fa-IR" smtClean="0">
              <a:cs typeface="B Zar" panose="00000400000000000000" pitchFamily="2" charset="-78"/>
            </a:endParaRPr>
          </a:p>
          <a:p>
            <a:pPr algn="just"/>
            <a:r>
              <a:rPr lang="fa-IR" smtClean="0">
                <a:cs typeface="B Zar" panose="00000400000000000000" pitchFamily="2" charset="-78"/>
              </a:rPr>
              <a:t>تقسیم بندی میان </a:t>
            </a:r>
            <a:r>
              <a:rPr lang="fa-IR" smtClean="0">
                <a:solidFill>
                  <a:srgbClr val="FF0000"/>
                </a:solidFill>
                <a:cs typeface="B Zar" panose="00000400000000000000" pitchFamily="2" charset="-78"/>
              </a:rPr>
              <a:t>ماتریالیسم و ایده آلیسم </a:t>
            </a:r>
            <a:r>
              <a:rPr lang="fa-IR" smtClean="0">
                <a:cs typeface="B Zar" panose="00000400000000000000" pitchFamily="2" charset="-78"/>
              </a:rPr>
              <a:t>محور اصلی نظریه اجتماعی و فرهنگ غربی است. (ص ۹۹)</a:t>
            </a:r>
          </a:p>
          <a:p>
            <a:endParaRPr lang="fa-IR" smtClean="0">
              <a:cs typeface="B Zar" panose="00000400000000000000" pitchFamily="2" charset="-78"/>
            </a:endParaRPr>
          </a:p>
          <a:p>
            <a:pPr algn="just"/>
            <a:r>
              <a:rPr lang="fa-IR" smtClean="0">
                <a:cs typeface="B Zar" panose="00000400000000000000" pitchFamily="2" charset="-78"/>
              </a:rPr>
              <a:t>با این حال، آن جامعه شناسی که کنش انسان را صرفا تجلی گزینش های آدمی معرفی می کند نیز ناکافی است، چون اعمال  ما همواره محدود به شرایط عینی، مانند خصیصه های فیزیکی، روانی یا جایگاه طبقه اجتماعی مان است. (ص ۱۰۰)</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13130" y="2386369"/>
            <a:ext cx="2807742" cy="2807742"/>
          </a:xfrm>
          <a:prstGeom prst="rect">
            <a:avLst/>
          </a:prstGeom>
        </p:spPr>
      </p:pic>
    </p:spTree>
    <p:extLst>
      <p:ext uri="{BB962C8B-B14F-4D97-AF65-F5344CB8AC3E}">
        <p14:creationId xmlns:p14="http://schemas.microsoft.com/office/powerpoint/2010/main" val="247396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پست مدرنیته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پست مدرنیته به طور کامل از مدرنیته نگسسته است. باومن پست مدرنیته را بسط و گسترش وجوه پنهان یا حاشیه ای مدرنیته می داند. ارزشهای گزینش، گوناگونی، انتقادی بودن، بازاندیشی و عاملیت، ارزش هایی مدرن اند که در پست مدرنیته نیز حفظ شده اند. ص 256</a:t>
            </a:r>
          </a:p>
          <a:p>
            <a:r>
              <a:rPr lang="fa-IR" smtClean="0">
                <a:cs typeface="B Zar" panose="00000400000000000000" pitchFamily="2" charset="-78"/>
              </a:rPr>
              <a:t>متأسفانه برخی از جامعه شناسان به سادگی </a:t>
            </a:r>
            <a:r>
              <a:rPr lang="fa-IR" smtClean="0">
                <a:solidFill>
                  <a:srgbClr val="FF0000"/>
                </a:solidFill>
                <a:cs typeface="B Zar" panose="00000400000000000000" pitchFamily="2" charset="-78"/>
              </a:rPr>
              <a:t>چرخش</a:t>
            </a:r>
            <a:r>
              <a:rPr lang="fa-IR" smtClean="0">
                <a:cs typeface="B Zar" panose="00000400000000000000" pitchFamily="2" charset="-78"/>
              </a:rPr>
              <a:t> به پست مدرنیته را نادیده خواهند گرفت. این خطای بزرگی است. از آن جا که از نیاز دولت به جامعه شناسی به منزلة داور فرهنگی کاسته شده، چنان چه جامعه شناسی تغییری در مفروضات و اهدافش ندهد، مهجور و منسوخ خواهد شد. ص 258</a:t>
            </a:r>
          </a:p>
          <a:p>
            <a:r>
              <a:rPr lang="fa-IR" smtClean="0">
                <a:cs typeface="B Zar" panose="00000400000000000000" pitchFamily="2" charset="-78"/>
              </a:rPr>
              <a:t>جامعه شناسان با تأنی و مقاومت به انتقال عظیم از دوران مدرنیته به پست مدرنیته که در امریکا و اروپای پس از جنگ رخ داد، اعتراف می کنند. ص 260</a:t>
            </a:r>
          </a:p>
          <a:p>
            <a:endParaRPr lang="fa-IR"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404830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این رو به واژگانی مفهومی نیاز داریم که هم از تجربه حق انتخاب فردی سخن بگوید و هم از محدودیت های اجتماعی حاکم بر کنش(ص ۱۰۰)</a:t>
            </a:r>
          </a:p>
          <a:p>
            <a:endParaRPr lang="fa-IR" smtClean="0">
              <a:cs typeface="B Zar" panose="00000400000000000000" pitchFamily="2" charset="-78"/>
            </a:endParaRPr>
          </a:p>
          <a:p>
            <a:pPr algn="just"/>
            <a:r>
              <a:rPr lang="fa-IR" smtClean="0">
                <a:cs typeface="B Zar" panose="00000400000000000000" pitchFamily="2" charset="-78"/>
              </a:rPr>
              <a:t>اگر چه پارسونز  عنوان می کند که این دیدگاه نظری به لحاظ تجربی از ایده آلیسم و ماتریالیسم برتر است، اما در این اثر هیچ تلاشی برای تعیین این که چه مفاهیم، الگو ها یا تبیین های تجربی ممکن است از نظریه کنش او به دست آورد، به عمل نمی آورد. (ص ۱۰۰)</a:t>
            </a:r>
          </a:p>
          <a:p>
            <a:endParaRPr lang="fa-IR" smtClean="0">
              <a:cs typeface="B Zar" panose="00000400000000000000" pitchFamily="2" charset="-78"/>
            </a:endParaRPr>
          </a:p>
          <a:p>
            <a:pPr algn="just"/>
            <a:r>
              <a:rPr lang="fa-IR" smtClean="0">
                <a:solidFill>
                  <a:srgbClr val="FF0000"/>
                </a:solidFill>
                <a:cs typeface="B Zar" panose="00000400000000000000" pitchFamily="2" charset="-78"/>
              </a:rPr>
              <a:t>حقیقت</a:t>
            </a:r>
            <a:r>
              <a:rPr lang="fa-IR" smtClean="0">
                <a:cs typeface="B Zar" panose="00000400000000000000" pitchFamily="2" charset="-78"/>
              </a:rPr>
              <a:t> آن است که از استدلالی اخلاقی درباره رفتار انسان و ایده آل های اجتماعی ارائه کرده است. (ص۱۰۱)</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65700" y="5462588"/>
            <a:ext cx="3209925" cy="1428750"/>
          </a:xfrm>
          <a:prstGeom prst="rect">
            <a:avLst/>
          </a:prstGeom>
        </p:spPr>
      </p:pic>
    </p:spTree>
    <p:extLst>
      <p:ext uri="{BB962C8B-B14F-4D97-AF65-F5344CB8AC3E}">
        <p14:creationId xmlns:p14="http://schemas.microsoft.com/office/powerpoint/2010/main" val="145205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همچنین اندیشه هایش درباره کنش را در قالب مجموعه قضایا و مفاهیمی در آورد تا شالوده ای برای نظریه عمومی اجتماعی باشند. (ص ۱۰۱)</a:t>
            </a:r>
          </a:p>
          <a:p>
            <a:endParaRPr lang="fa-IR" smtClean="0">
              <a:cs typeface="B Zar" panose="00000400000000000000" pitchFamily="2" charset="-78"/>
            </a:endParaRPr>
          </a:p>
          <a:p>
            <a:r>
              <a:rPr lang="fa-IR" smtClean="0">
                <a:cs typeface="B Zar" panose="00000400000000000000" pitchFamily="2" charset="-78"/>
              </a:rPr>
              <a:t>پارسونز گمان می کرد </a:t>
            </a:r>
            <a:r>
              <a:rPr lang="fa-IR" smtClean="0">
                <a:solidFill>
                  <a:srgbClr val="FF0000"/>
                </a:solidFill>
                <a:cs typeface="B Zar" panose="00000400000000000000" pitchFamily="2" charset="-78"/>
              </a:rPr>
              <a:t>الگوی عام سیستمی </a:t>
            </a:r>
            <a:r>
              <a:rPr lang="fa-IR" smtClean="0">
                <a:cs typeface="B Zar" panose="00000400000000000000" pitchFamily="2" charset="-78"/>
              </a:rPr>
              <a:t>او بنیان های علم جامع انسان را به وجود خواهد آورد. (ص ۱۰۲)</a:t>
            </a:r>
          </a:p>
          <a:p>
            <a:endParaRPr lang="fa-IR" smtClean="0">
              <a:cs typeface="B Zar" panose="00000400000000000000" pitchFamily="2" charset="-78"/>
            </a:endParaRPr>
          </a:p>
          <a:p>
            <a:pPr algn="just"/>
            <a:r>
              <a:rPr lang="fa-IR" smtClean="0">
                <a:cs typeface="B Zar" panose="00000400000000000000" pitchFamily="2" charset="-78"/>
              </a:rPr>
              <a:t>هر یک از علوم در یکی از نظام ها تخصص خواهند داشت، برای مثال روان شناسی بر نظام شخصیت متمرکز خواهد شد. مردم شناسی بر نظام فرهنگی. جامعه شناسی در این طرح کلی عبارت بود از مطالعه نظام اجتماعی.</a:t>
            </a:r>
          </a:p>
          <a:p>
            <a:endParaRPr lang="fa-IR" smtClean="0">
              <a:cs typeface="B Zar" panose="00000400000000000000" pitchFamily="2" charset="-78"/>
            </a:endParaRPr>
          </a:p>
        </p:txBody>
      </p:sp>
    </p:spTree>
    <p:extLst>
      <p:ext uri="{BB962C8B-B14F-4D97-AF65-F5344CB8AC3E}">
        <p14:creationId xmlns:p14="http://schemas.microsoft.com/office/powerpoint/2010/main" val="2080131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پارسونز</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smtClean="0">
                <a:cs typeface="B Zar" panose="00000400000000000000" pitchFamily="2" charset="-78"/>
              </a:rPr>
              <a:t>تفسیر های فرد گرا هماهنگی منافع متعارض را توضیح نمی دهد.</a:t>
            </a:r>
          </a:p>
          <a:p>
            <a:endParaRPr lang="fa-IR" smtClean="0">
              <a:cs typeface="B Zar" panose="00000400000000000000" pitchFamily="2" charset="-78"/>
            </a:endParaRPr>
          </a:p>
          <a:p>
            <a:r>
              <a:rPr lang="fa-IR" smtClean="0">
                <a:cs typeface="B Zar" panose="00000400000000000000" pitchFamily="2" charset="-78"/>
              </a:rPr>
              <a:t>به فرض که نظم اجتماعی روزمره مستلزم توافق انتظارات باشد، چگونه چنین امری رخ می دهد؟ تحلیل پارسونز به شدت متکی بر انگاره اجماع فرهنگی است. (ص ۱۰۳)</a:t>
            </a:r>
          </a:p>
          <a:p>
            <a:endParaRPr lang="fa-IR" smtClean="0">
              <a:cs typeface="B Zar" panose="00000400000000000000" pitchFamily="2" charset="-78"/>
            </a:endParaRPr>
          </a:p>
          <a:p>
            <a:r>
              <a:rPr lang="fa-IR" smtClean="0">
                <a:cs typeface="B Zar" panose="00000400000000000000" pitchFamily="2" charset="-78"/>
              </a:rPr>
              <a:t>پارسونز از </a:t>
            </a:r>
            <a:r>
              <a:rPr lang="fa-IR" smtClean="0">
                <a:solidFill>
                  <a:srgbClr val="FF0000"/>
                </a:solidFill>
                <a:cs typeface="B Zar" panose="00000400000000000000" pitchFamily="2" charset="-78"/>
              </a:rPr>
              <a:t>درونی شدن </a:t>
            </a:r>
            <a:r>
              <a:rPr lang="fa-IR" smtClean="0">
                <a:cs typeface="B Zar" panose="00000400000000000000" pitchFamily="2" charset="-78"/>
              </a:rPr>
              <a:t>سخن می گفت و مقصودش فرایند اجتماعی شدنی بود که طی آن معانی فرهنگ بخشی از خود می شد. (ص ۱۰۳)</a:t>
            </a:r>
          </a:p>
          <a:p>
            <a:endParaRPr lang="fa-IR" smtClean="0">
              <a:cs typeface="B Zar" panose="00000400000000000000" pitchFamily="2" charset="-78"/>
            </a:endParaRPr>
          </a:p>
          <a:p>
            <a:r>
              <a:rPr lang="fa-IR" smtClean="0">
                <a:cs typeface="B Zar" panose="00000400000000000000" pitchFamily="2" charset="-78"/>
              </a:rPr>
              <a:t> البته تعارضات  اجتماعی تهدید کننده دیگری نیز وجود دارند. پارسونز از اغتشاش  اجتماعی ناشی از کشمکش های تخصیصی سخن می گوید. (ص ۱۰۴)</a:t>
            </a:r>
            <a:endParaRPr lang="fa-IR">
              <a:cs typeface="B Zar" panose="00000400000000000000" pitchFamily="2" charset="-78"/>
            </a:endParaRPr>
          </a:p>
        </p:txBody>
      </p:sp>
    </p:spTree>
    <p:extLst>
      <p:ext uri="{BB962C8B-B14F-4D97-AF65-F5344CB8AC3E}">
        <p14:creationId xmlns:p14="http://schemas.microsoft.com/office/powerpoint/2010/main" val="1417470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241262" y="1282890"/>
            <a:ext cx="7709475" cy="4866264"/>
          </a:xfrm>
          <a:prstGeom prst="rect">
            <a:avLst/>
          </a:prstGeom>
        </p:spPr>
      </p:pic>
    </p:spTree>
    <p:extLst>
      <p:ext uri="{BB962C8B-B14F-4D97-AF65-F5344CB8AC3E}">
        <p14:creationId xmlns:p14="http://schemas.microsoft.com/office/powerpoint/2010/main" val="707106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4586</Words>
  <Application>Microsoft Office PowerPoint</Application>
  <PresentationFormat>Widescreen</PresentationFormat>
  <Paragraphs>169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 Zar</vt:lpstr>
      <vt:lpstr>Calibri</vt:lpstr>
      <vt:lpstr>Calibri Light</vt:lpstr>
      <vt:lpstr>Times New Roman</vt:lpstr>
      <vt:lpstr>Office Theme</vt:lpstr>
      <vt:lpstr>نام کتاب: کشاکش آراء در جامعه شناسی، استیون سیدمن</vt:lpstr>
      <vt:lpstr>پارسونز</vt:lpstr>
      <vt:lpstr>پارسونز</vt:lpstr>
      <vt:lpstr>پارسونز</vt:lpstr>
      <vt:lpstr>پارسونز</vt:lpstr>
      <vt:lpstr>پارسونز</vt:lpstr>
      <vt:lpstr>پارسونز</vt:lpstr>
      <vt:lpstr>پارسونز</vt:lpstr>
      <vt:lpstr>PowerPoint Presentation</vt:lpstr>
      <vt:lpstr>PowerPoint Presentation</vt:lpstr>
      <vt:lpstr>پارسونز</vt:lpstr>
      <vt:lpstr>پارسونز</vt:lpstr>
      <vt:lpstr>PowerPoint Presentation</vt:lpstr>
      <vt:lpstr>پارسونز</vt:lpstr>
      <vt:lpstr>PowerPoint Presentation</vt:lpstr>
      <vt:lpstr>پیتر برگر و توماس لاکمن</vt:lpstr>
      <vt:lpstr>پیتر برگر و توماس لاکمن</vt:lpstr>
      <vt:lpstr>پیتر برگر و توماس لاکمن</vt:lpstr>
      <vt:lpstr>پیتر برگر و توماس لاکمن</vt:lpstr>
      <vt:lpstr>پیتر برگر و توماس لاکمن</vt:lpstr>
      <vt:lpstr>کالینز</vt:lpstr>
      <vt:lpstr>PowerPoint Presentation</vt:lpstr>
      <vt:lpstr>PowerPoint Presentation</vt:lpstr>
      <vt:lpstr>PowerPoint Presentation</vt:lpstr>
      <vt:lpstr>میلز </vt:lpstr>
      <vt:lpstr>میلز</vt:lpstr>
      <vt:lpstr>رابرت بلا</vt:lpstr>
      <vt:lpstr>رابرت بلا</vt:lpstr>
      <vt:lpstr>PowerPoint Presentation</vt:lpstr>
      <vt:lpstr>PowerPoint Presentation</vt:lpstr>
      <vt:lpstr>رابرت بلا</vt:lpstr>
      <vt:lpstr>مکتب فرانکفورت</vt:lpstr>
      <vt:lpstr>هابرماس و نومارکسیست ها</vt:lpstr>
      <vt:lpstr>هابرماس</vt:lpstr>
      <vt:lpstr>هابرماس و هال</vt:lpstr>
      <vt:lpstr>PowerPoint Presentation</vt:lpstr>
      <vt:lpstr>گرامشی</vt:lpstr>
      <vt:lpstr>گیدنز</vt:lpstr>
      <vt:lpstr>گیدنز</vt:lpstr>
      <vt:lpstr>بوردیو</vt:lpstr>
      <vt:lpstr>PowerPoint Presentation</vt:lpstr>
      <vt:lpstr>سوسور</vt:lpstr>
      <vt:lpstr>پسا ساختارگرایی دریدا</vt:lpstr>
      <vt:lpstr>لیوتار</vt:lpstr>
      <vt:lpstr>لیوتار</vt:lpstr>
      <vt:lpstr>بودریار</vt:lpstr>
      <vt:lpstr>فوکو</vt:lpstr>
      <vt:lpstr>PowerPoint Presentation</vt:lpstr>
      <vt:lpstr>باومن</vt:lpstr>
      <vt:lpstr>پست مدرنیته</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78</cp:revision>
  <dcterms:created xsi:type="dcterms:W3CDTF">2022-03-16T09:25:29Z</dcterms:created>
  <dcterms:modified xsi:type="dcterms:W3CDTF">2022-03-16T11:41:51Z</dcterms:modified>
</cp:coreProperties>
</file>