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6" r:id="rId2"/>
    <p:sldId id="384" r:id="rId3"/>
    <p:sldId id="257" r:id="rId4"/>
    <p:sldId id="366" r:id="rId5"/>
    <p:sldId id="258" r:id="rId6"/>
    <p:sldId id="368" r:id="rId7"/>
    <p:sldId id="370" r:id="rId8"/>
    <p:sldId id="369" r:id="rId9"/>
    <p:sldId id="371" r:id="rId10"/>
    <p:sldId id="259" r:id="rId11"/>
    <p:sldId id="260" r:id="rId12"/>
    <p:sldId id="367" r:id="rId13"/>
    <p:sldId id="261" r:id="rId14"/>
    <p:sldId id="262" r:id="rId15"/>
    <p:sldId id="372" r:id="rId16"/>
    <p:sldId id="373" r:id="rId17"/>
    <p:sldId id="263" r:id="rId18"/>
    <p:sldId id="352" r:id="rId19"/>
    <p:sldId id="351" r:id="rId20"/>
    <p:sldId id="264" r:id="rId21"/>
    <p:sldId id="374" r:id="rId22"/>
    <p:sldId id="354" r:id="rId23"/>
    <p:sldId id="265" r:id="rId24"/>
    <p:sldId id="375" r:id="rId25"/>
    <p:sldId id="353" r:id="rId26"/>
    <p:sldId id="266" r:id="rId27"/>
    <p:sldId id="267" r:id="rId28"/>
    <p:sldId id="355" r:id="rId29"/>
    <p:sldId id="381" r:id="rId30"/>
    <p:sldId id="268" r:id="rId31"/>
    <p:sldId id="269" r:id="rId32"/>
    <p:sldId id="270" r:id="rId33"/>
    <p:sldId id="271" r:id="rId34"/>
    <p:sldId id="382" r:id="rId35"/>
    <p:sldId id="272" r:id="rId36"/>
    <p:sldId id="273" r:id="rId37"/>
    <p:sldId id="274" r:id="rId38"/>
    <p:sldId id="275" r:id="rId39"/>
    <p:sldId id="276" r:id="rId40"/>
    <p:sldId id="277" r:id="rId41"/>
    <p:sldId id="278" r:id="rId42"/>
    <p:sldId id="279" r:id="rId43"/>
    <p:sldId id="280" r:id="rId44"/>
    <p:sldId id="356" r:id="rId45"/>
    <p:sldId id="281" r:id="rId46"/>
    <p:sldId id="282" r:id="rId47"/>
    <p:sldId id="357" r:id="rId48"/>
    <p:sldId id="284" r:id="rId49"/>
    <p:sldId id="285" r:id="rId50"/>
    <p:sldId id="286" r:id="rId51"/>
    <p:sldId id="287" r:id="rId52"/>
    <p:sldId id="288" r:id="rId53"/>
    <p:sldId id="289" r:id="rId54"/>
    <p:sldId id="290" r:id="rId55"/>
    <p:sldId id="291" r:id="rId56"/>
    <p:sldId id="358" r:id="rId57"/>
    <p:sldId id="376" r:id="rId58"/>
    <p:sldId id="292" r:id="rId59"/>
    <p:sldId id="293" r:id="rId60"/>
    <p:sldId id="359" r:id="rId61"/>
    <p:sldId id="294" r:id="rId62"/>
    <p:sldId id="295" r:id="rId63"/>
    <p:sldId id="296" r:id="rId64"/>
    <p:sldId id="297" r:id="rId65"/>
    <p:sldId id="298" r:id="rId66"/>
    <p:sldId id="299" r:id="rId67"/>
    <p:sldId id="360" r:id="rId68"/>
    <p:sldId id="300" r:id="rId69"/>
    <p:sldId id="301" r:id="rId70"/>
    <p:sldId id="302" r:id="rId71"/>
    <p:sldId id="303" r:id="rId72"/>
    <p:sldId id="304" r:id="rId73"/>
    <p:sldId id="305" r:id="rId74"/>
    <p:sldId id="361" r:id="rId75"/>
    <p:sldId id="307" r:id="rId76"/>
    <p:sldId id="308" r:id="rId77"/>
    <p:sldId id="309" r:id="rId78"/>
    <p:sldId id="311" r:id="rId79"/>
    <p:sldId id="312" r:id="rId80"/>
    <p:sldId id="310" r:id="rId81"/>
    <p:sldId id="313" r:id="rId82"/>
    <p:sldId id="314" r:id="rId83"/>
    <p:sldId id="315" r:id="rId84"/>
    <p:sldId id="316" r:id="rId85"/>
    <p:sldId id="317" r:id="rId86"/>
    <p:sldId id="362" r:id="rId87"/>
    <p:sldId id="318" r:id="rId88"/>
    <p:sldId id="319" r:id="rId89"/>
    <p:sldId id="320" r:id="rId90"/>
    <p:sldId id="321" r:id="rId91"/>
    <p:sldId id="322" r:id="rId92"/>
    <p:sldId id="323" r:id="rId93"/>
    <p:sldId id="324" r:id="rId94"/>
    <p:sldId id="325" r:id="rId95"/>
    <p:sldId id="326" r:id="rId96"/>
    <p:sldId id="327" r:id="rId97"/>
    <p:sldId id="328" r:id="rId98"/>
    <p:sldId id="329" r:id="rId99"/>
    <p:sldId id="330" r:id="rId100"/>
    <p:sldId id="333" r:id="rId101"/>
    <p:sldId id="363" r:id="rId102"/>
    <p:sldId id="332" r:id="rId103"/>
    <p:sldId id="334" r:id="rId104"/>
    <p:sldId id="335" r:id="rId105"/>
    <p:sldId id="364" r:id="rId106"/>
    <p:sldId id="336" r:id="rId107"/>
    <p:sldId id="337" r:id="rId108"/>
    <p:sldId id="338" r:id="rId109"/>
    <p:sldId id="339" r:id="rId110"/>
    <p:sldId id="340" r:id="rId111"/>
    <p:sldId id="341" r:id="rId112"/>
    <p:sldId id="342" r:id="rId113"/>
    <p:sldId id="343" r:id="rId114"/>
    <p:sldId id="365" r:id="rId115"/>
    <p:sldId id="344" r:id="rId116"/>
    <p:sldId id="345" r:id="rId117"/>
    <p:sldId id="346" r:id="rId118"/>
    <p:sldId id="347" r:id="rId119"/>
    <p:sldId id="348" r:id="rId120"/>
    <p:sldId id="349" r:id="rId121"/>
    <p:sldId id="350" r:id="rId122"/>
    <p:sldId id="377" r:id="rId123"/>
    <p:sldId id="379" r:id="rId124"/>
    <p:sldId id="380" r:id="rId125"/>
    <p:sldId id="378" r:id="rId126"/>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007" autoAdjust="0"/>
    <p:restoredTop sz="94434" autoAdjust="0"/>
  </p:normalViewPr>
  <p:slideViewPr>
    <p:cSldViewPr snapToGrid="0">
      <p:cViewPr varScale="1">
        <p:scale>
          <a:sx n="70" d="100"/>
          <a:sy n="70" d="100"/>
        </p:scale>
        <p:origin x="726" y="72"/>
      </p:cViewPr>
      <p:guideLst/>
    </p:cSldViewPr>
  </p:slideViewPr>
  <p:outlineViewPr>
    <p:cViewPr>
      <p:scale>
        <a:sx n="33" d="100"/>
        <a:sy n="33" d="100"/>
      </p:scale>
      <p:origin x="0" y="-11219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E44A35E8-5F82-4E3B-9584-617B86F270EA}" type="datetimeFigureOut">
              <a:rPr lang="fa-IR" smtClean="0"/>
              <a:t>20/10/1443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31CD082C-1A61-4A96-8C8D-E41ADE4286FC}" type="slidenum">
              <a:rPr lang="fa-IR" smtClean="0"/>
              <a:t>‹#›</a:t>
            </a:fld>
            <a:endParaRPr lang="fa-IR"/>
          </a:p>
        </p:txBody>
      </p:sp>
    </p:spTree>
    <p:extLst>
      <p:ext uri="{BB962C8B-B14F-4D97-AF65-F5344CB8AC3E}">
        <p14:creationId xmlns:p14="http://schemas.microsoft.com/office/powerpoint/2010/main" val="2959579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E44A35E8-5F82-4E3B-9584-617B86F270EA}" type="datetimeFigureOut">
              <a:rPr lang="fa-IR" smtClean="0"/>
              <a:t>20/10/1443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31CD082C-1A61-4A96-8C8D-E41ADE4286FC}" type="slidenum">
              <a:rPr lang="fa-IR" smtClean="0"/>
              <a:t>‹#›</a:t>
            </a:fld>
            <a:endParaRPr lang="fa-IR"/>
          </a:p>
        </p:txBody>
      </p:sp>
    </p:spTree>
    <p:extLst>
      <p:ext uri="{BB962C8B-B14F-4D97-AF65-F5344CB8AC3E}">
        <p14:creationId xmlns:p14="http://schemas.microsoft.com/office/powerpoint/2010/main" val="2103470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E44A35E8-5F82-4E3B-9584-617B86F270EA}" type="datetimeFigureOut">
              <a:rPr lang="fa-IR" smtClean="0"/>
              <a:t>20/10/1443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31CD082C-1A61-4A96-8C8D-E41ADE4286FC}" type="slidenum">
              <a:rPr lang="fa-IR" smtClean="0"/>
              <a:t>‹#›</a:t>
            </a:fld>
            <a:endParaRPr lang="fa-IR"/>
          </a:p>
        </p:txBody>
      </p:sp>
    </p:spTree>
    <p:extLst>
      <p:ext uri="{BB962C8B-B14F-4D97-AF65-F5344CB8AC3E}">
        <p14:creationId xmlns:p14="http://schemas.microsoft.com/office/powerpoint/2010/main" val="3074363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E44A35E8-5F82-4E3B-9584-617B86F270EA}" type="datetimeFigureOut">
              <a:rPr lang="fa-IR" smtClean="0"/>
              <a:t>20/10/1443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31CD082C-1A61-4A96-8C8D-E41ADE4286FC}" type="slidenum">
              <a:rPr lang="fa-IR" smtClean="0"/>
              <a:t>‹#›</a:t>
            </a:fld>
            <a:endParaRPr lang="fa-IR"/>
          </a:p>
        </p:txBody>
      </p:sp>
    </p:spTree>
    <p:extLst>
      <p:ext uri="{BB962C8B-B14F-4D97-AF65-F5344CB8AC3E}">
        <p14:creationId xmlns:p14="http://schemas.microsoft.com/office/powerpoint/2010/main" val="2301421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4A35E8-5F82-4E3B-9584-617B86F270EA}" type="datetimeFigureOut">
              <a:rPr lang="fa-IR" smtClean="0"/>
              <a:t>20/10/1443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31CD082C-1A61-4A96-8C8D-E41ADE4286FC}" type="slidenum">
              <a:rPr lang="fa-IR" smtClean="0"/>
              <a:t>‹#›</a:t>
            </a:fld>
            <a:endParaRPr lang="fa-IR"/>
          </a:p>
        </p:txBody>
      </p:sp>
    </p:spTree>
    <p:extLst>
      <p:ext uri="{BB962C8B-B14F-4D97-AF65-F5344CB8AC3E}">
        <p14:creationId xmlns:p14="http://schemas.microsoft.com/office/powerpoint/2010/main" val="1698962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E44A35E8-5F82-4E3B-9584-617B86F270EA}" type="datetimeFigureOut">
              <a:rPr lang="fa-IR" smtClean="0"/>
              <a:t>20/10/1443</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31CD082C-1A61-4A96-8C8D-E41ADE4286FC}" type="slidenum">
              <a:rPr lang="fa-IR" smtClean="0"/>
              <a:t>‹#›</a:t>
            </a:fld>
            <a:endParaRPr lang="fa-IR"/>
          </a:p>
        </p:txBody>
      </p:sp>
    </p:spTree>
    <p:extLst>
      <p:ext uri="{BB962C8B-B14F-4D97-AF65-F5344CB8AC3E}">
        <p14:creationId xmlns:p14="http://schemas.microsoft.com/office/powerpoint/2010/main" val="3245096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E44A35E8-5F82-4E3B-9584-617B86F270EA}" type="datetimeFigureOut">
              <a:rPr lang="fa-IR" smtClean="0"/>
              <a:t>20/10/1443</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31CD082C-1A61-4A96-8C8D-E41ADE4286FC}" type="slidenum">
              <a:rPr lang="fa-IR" smtClean="0"/>
              <a:t>‹#›</a:t>
            </a:fld>
            <a:endParaRPr lang="fa-IR"/>
          </a:p>
        </p:txBody>
      </p:sp>
    </p:spTree>
    <p:extLst>
      <p:ext uri="{BB962C8B-B14F-4D97-AF65-F5344CB8AC3E}">
        <p14:creationId xmlns:p14="http://schemas.microsoft.com/office/powerpoint/2010/main" val="2829017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E44A35E8-5F82-4E3B-9584-617B86F270EA}" type="datetimeFigureOut">
              <a:rPr lang="fa-IR" smtClean="0"/>
              <a:t>20/10/1443</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31CD082C-1A61-4A96-8C8D-E41ADE4286FC}" type="slidenum">
              <a:rPr lang="fa-IR" smtClean="0"/>
              <a:t>‹#›</a:t>
            </a:fld>
            <a:endParaRPr lang="fa-IR"/>
          </a:p>
        </p:txBody>
      </p:sp>
    </p:spTree>
    <p:extLst>
      <p:ext uri="{BB962C8B-B14F-4D97-AF65-F5344CB8AC3E}">
        <p14:creationId xmlns:p14="http://schemas.microsoft.com/office/powerpoint/2010/main" val="1086499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4A35E8-5F82-4E3B-9584-617B86F270EA}" type="datetimeFigureOut">
              <a:rPr lang="fa-IR" smtClean="0"/>
              <a:t>20/10/1443</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31CD082C-1A61-4A96-8C8D-E41ADE4286FC}" type="slidenum">
              <a:rPr lang="fa-IR" smtClean="0"/>
              <a:t>‹#›</a:t>
            </a:fld>
            <a:endParaRPr lang="fa-IR"/>
          </a:p>
        </p:txBody>
      </p:sp>
    </p:spTree>
    <p:extLst>
      <p:ext uri="{BB962C8B-B14F-4D97-AF65-F5344CB8AC3E}">
        <p14:creationId xmlns:p14="http://schemas.microsoft.com/office/powerpoint/2010/main" val="239739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4A35E8-5F82-4E3B-9584-617B86F270EA}" type="datetimeFigureOut">
              <a:rPr lang="fa-IR" smtClean="0"/>
              <a:t>20/10/1443</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31CD082C-1A61-4A96-8C8D-E41ADE4286FC}" type="slidenum">
              <a:rPr lang="fa-IR" smtClean="0"/>
              <a:t>‹#›</a:t>
            </a:fld>
            <a:endParaRPr lang="fa-IR"/>
          </a:p>
        </p:txBody>
      </p:sp>
    </p:spTree>
    <p:extLst>
      <p:ext uri="{BB962C8B-B14F-4D97-AF65-F5344CB8AC3E}">
        <p14:creationId xmlns:p14="http://schemas.microsoft.com/office/powerpoint/2010/main" val="3807954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4A35E8-5F82-4E3B-9584-617B86F270EA}" type="datetimeFigureOut">
              <a:rPr lang="fa-IR" smtClean="0"/>
              <a:t>20/10/1443</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31CD082C-1A61-4A96-8C8D-E41ADE4286FC}" type="slidenum">
              <a:rPr lang="fa-IR" smtClean="0"/>
              <a:t>‹#›</a:t>
            </a:fld>
            <a:endParaRPr lang="fa-IR"/>
          </a:p>
        </p:txBody>
      </p:sp>
    </p:spTree>
    <p:extLst>
      <p:ext uri="{BB962C8B-B14F-4D97-AF65-F5344CB8AC3E}">
        <p14:creationId xmlns:p14="http://schemas.microsoft.com/office/powerpoint/2010/main" val="1347517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44A35E8-5F82-4E3B-9584-617B86F270EA}" type="datetimeFigureOut">
              <a:rPr lang="fa-IR" smtClean="0"/>
              <a:t>20/10/1443</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31CD082C-1A61-4A96-8C8D-E41ADE4286FC}" type="slidenum">
              <a:rPr lang="fa-IR" smtClean="0"/>
              <a:t>‹#›</a:t>
            </a:fld>
            <a:endParaRPr lang="fa-IR"/>
          </a:p>
        </p:txBody>
      </p:sp>
    </p:spTree>
    <p:extLst>
      <p:ext uri="{BB962C8B-B14F-4D97-AF65-F5344CB8AC3E}">
        <p14:creationId xmlns:p14="http://schemas.microsoft.com/office/powerpoint/2010/main" val="1720108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a-IR" smtClean="0">
                <a:cs typeface="B Zar" panose="00000400000000000000" pitchFamily="2" charset="-78"/>
              </a:rPr>
              <a:t>بررسی جملات </a:t>
            </a:r>
            <a:br>
              <a:rPr lang="fa-IR" smtClean="0">
                <a:cs typeface="B Zar" panose="00000400000000000000" pitchFamily="2" charset="-78"/>
              </a:rPr>
            </a:br>
            <a:r>
              <a:rPr lang="fa-IR" smtClean="0">
                <a:solidFill>
                  <a:srgbClr val="FF0000"/>
                </a:solidFill>
                <a:cs typeface="B Zar" panose="00000400000000000000" pitchFamily="2" charset="-78"/>
              </a:rPr>
              <a:t>نام کتاب: </a:t>
            </a:r>
            <a:r>
              <a:rPr lang="fa-IR" smtClean="0">
                <a:cs typeface="B Zar" panose="00000400000000000000" pitchFamily="2" charset="-78"/>
              </a:rPr>
              <a:t>نظریه اجتماعی مدرن</a:t>
            </a:r>
            <a:endParaRPr lang="fa-IR">
              <a:cs typeface="B Zar" panose="00000400000000000000" pitchFamily="2" charset="-78"/>
            </a:endParaRPr>
          </a:p>
        </p:txBody>
      </p:sp>
      <p:sp>
        <p:nvSpPr>
          <p:cNvPr id="3" name="Subtitle 2"/>
          <p:cNvSpPr>
            <a:spLocks noGrp="1"/>
          </p:cNvSpPr>
          <p:nvPr>
            <p:ph type="subTitle" idx="1"/>
          </p:nvPr>
        </p:nvSpPr>
        <p:spPr/>
        <p:txBody>
          <a:bodyPr>
            <a:normAutofit fontScale="92500" lnSpcReduction="10000"/>
          </a:bodyPr>
          <a:lstStyle/>
          <a:p>
            <a:r>
              <a:rPr lang="fa-IR" smtClean="0">
                <a:solidFill>
                  <a:srgbClr val="FF0000"/>
                </a:solidFill>
                <a:cs typeface="B Zar" panose="00000400000000000000" pitchFamily="2" charset="-78"/>
              </a:rPr>
              <a:t>نویسنده</a:t>
            </a:r>
            <a:r>
              <a:rPr lang="fa-IR" smtClean="0">
                <a:cs typeface="B Zar" panose="00000400000000000000" pitchFamily="2" charset="-78"/>
              </a:rPr>
              <a:t>: یان کرایب</a:t>
            </a:r>
          </a:p>
          <a:p>
            <a:r>
              <a:rPr lang="fa-IR" smtClean="0">
                <a:solidFill>
                  <a:srgbClr val="FF0000"/>
                </a:solidFill>
                <a:cs typeface="B Zar" panose="00000400000000000000" pitchFamily="2" charset="-78"/>
              </a:rPr>
              <a:t>ترجمه</a:t>
            </a:r>
            <a:r>
              <a:rPr lang="fa-IR" smtClean="0">
                <a:cs typeface="B Zar" panose="00000400000000000000" pitchFamily="2" charset="-78"/>
              </a:rPr>
              <a:t>: عباس مخبر</a:t>
            </a:r>
          </a:p>
          <a:p>
            <a:r>
              <a:rPr lang="fa-IR" smtClean="0">
                <a:cs typeface="B Zar" panose="00000400000000000000" pitchFamily="2" charset="-78"/>
              </a:rPr>
              <a:t>نشر آگه</a:t>
            </a:r>
          </a:p>
          <a:p>
            <a:r>
              <a:rPr lang="fa-IR" smtClean="0">
                <a:cs typeface="B Zar" panose="00000400000000000000" pitchFamily="2" charset="-78"/>
              </a:rPr>
              <a:t>چاپ سوم: 1385</a:t>
            </a:r>
            <a:endParaRPr lang="fa-IR">
              <a:cs typeface="B Zar" panose="00000400000000000000" pitchFamily="2" charset="-78"/>
            </a:endParaRPr>
          </a:p>
        </p:txBody>
      </p:sp>
      <p:pic>
        <p:nvPicPr>
          <p:cNvPr id="4" name="Picture 3"/>
          <p:cNvPicPr>
            <a:picLocks noChangeAspect="1"/>
          </p:cNvPicPr>
          <p:nvPr/>
        </p:nvPicPr>
        <p:blipFill>
          <a:blip r:embed="rId2"/>
          <a:stretch>
            <a:fillRect/>
          </a:stretch>
        </p:blipFill>
        <p:spPr>
          <a:xfrm>
            <a:off x="398130" y="3509962"/>
            <a:ext cx="3981888" cy="3348037"/>
          </a:xfrm>
          <a:prstGeom prst="rect">
            <a:avLst/>
          </a:prstGeom>
        </p:spPr>
      </p:pic>
    </p:spTree>
    <p:extLst>
      <p:ext uri="{BB962C8B-B14F-4D97-AF65-F5344CB8AC3E}">
        <p14:creationId xmlns:p14="http://schemas.microsoft.com/office/powerpoint/2010/main" val="27194986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solidFill>
                  <a:srgbClr val="FF0000"/>
                </a:solidFill>
                <a:cs typeface="B Zar" panose="00000400000000000000" pitchFamily="2" charset="-78"/>
              </a:rPr>
              <a:t>دستیابی به نظریه ای فراگیر؟</a:t>
            </a:r>
            <a:endParaRPr lang="fa-IR">
              <a:solidFill>
                <a:srgbClr val="FF0000"/>
              </a:solidFill>
              <a:cs typeface="B Zar" panose="00000400000000000000" pitchFamily="2" charset="-78"/>
            </a:endParaRPr>
          </a:p>
        </p:txBody>
      </p:sp>
      <p:sp>
        <p:nvSpPr>
          <p:cNvPr id="3" name="Content Placeholder 2"/>
          <p:cNvSpPr>
            <a:spLocks noGrp="1"/>
          </p:cNvSpPr>
          <p:nvPr>
            <p:ph idx="1"/>
          </p:nvPr>
        </p:nvSpPr>
        <p:spPr>
          <a:xfrm>
            <a:off x="3835021" y="1825625"/>
            <a:ext cx="7518779" cy="4351338"/>
          </a:xfrm>
        </p:spPr>
        <p:txBody>
          <a:bodyPr>
            <a:normAutofit lnSpcReduction="10000"/>
          </a:bodyPr>
          <a:lstStyle/>
          <a:p>
            <a:pPr algn="just"/>
            <a:r>
              <a:rPr lang="fa-IR" i="1" smtClean="0">
                <a:solidFill>
                  <a:srgbClr val="0070C0"/>
                </a:solidFill>
                <a:cs typeface="B Zar" panose="00000400000000000000" pitchFamily="2" charset="-78"/>
              </a:rPr>
              <a:t>نخست آن که جامعه شناس نه به عنوان جامعه شناس، بلکه به عنوان شخص اسیر مساله ای می شود که سعی دارد آن را به قالب نظریه بریزد. (ص ۲۶)</a:t>
            </a:r>
          </a:p>
          <a:p>
            <a:pPr algn="just"/>
            <a:r>
              <a:rPr lang="fa-IR" smtClean="0">
                <a:solidFill>
                  <a:srgbClr val="FF0000"/>
                </a:solidFill>
                <a:cs typeface="B Zar" panose="00000400000000000000" pitchFamily="2" charset="-78"/>
              </a:rPr>
              <a:t>برای بحث بیشتر</a:t>
            </a:r>
            <a:r>
              <a:rPr lang="fa-IR" smtClean="0">
                <a:cs typeface="B Zar" panose="00000400000000000000" pitchFamily="2" charset="-78"/>
              </a:rPr>
              <a:t>: اگر بخواهیم فکر کنیم که دغدغه اصلی نظریه پرداز چیست باید بدانیم که  از دیدگاه گیدنز، برای اغلب جامعه شناسان، دغدغه اصلی برای آنها این است که تحقیق را به گونه ای هدایت کنند که به طور مستقیم در سیاست اجتماعی و رفاه مورد استفاده باشد، در حالی که سایرین  به طور اصولی روی ترکیب بندی (</a:t>
            </a:r>
            <a:r>
              <a:rPr lang="en-US" smtClean="0">
                <a:cs typeface="B Zar" panose="00000400000000000000" pitchFamily="2" charset="-78"/>
              </a:rPr>
              <a:t>sintisizing</a:t>
            </a:r>
            <a:r>
              <a:rPr lang="fa-IR" smtClean="0">
                <a:cs typeface="B Zar" panose="00000400000000000000" pitchFamily="2" charset="-78"/>
              </a:rPr>
              <a:t>) و پوشش فهم نظری از توسعه اجتماعی متمرکز  می باشند. گستره موضوع از سطح خرد سازماندهی و ارتباطات فردی تا سطح کلان سیستم ها و برساخت اجتماعی می باشد.</a:t>
            </a:r>
            <a:r>
              <a:rPr lang="en-US" smtClean="0">
                <a:cs typeface="B Zar" panose="00000400000000000000" pitchFamily="2" charset="-78"/>
              </a:rPr>
              <a:t>)</a:t>
            </a:r>
            <a:r>
              <a:rPr lang="fa-IR" smtClean="0">
                <a:cs typeface="B Zar" panose="00000400000000000000" pitchFamily="2" charset="-78"/>
              </a:rPr>
              <a:t>گیدنز، 2007)</a:t>
            </a:r>
            <a:endParaRPr lang="fa-IR">
              <a:cs typeface="B Zar" panose="00000400000000000000" pitchFamily="2" charset="-78"/>
            </a:endParaRPr>
          </a:p>
        </p:txBody>
      </p:sp>
      <p:pic>
        <p:nvPicPr>
          <p:cNvPr id="4" name="Picture 3"/>
          <p:cNvPicPr>
            <a:picLocks noChangeAspect="1"/>
          </p:cNvPicPr>
          <p:nvPr/>
        </p:nvPicPr>
        <p:blipFill>
          <a:blip r:embed="rId2"/>
          <a:stretch>
            <a:fillRect/>
          </a:stretch>
        </p:blipFill>
        <p:spPr>
          <a:xfrm>
            <a:off x="122831" y="1825625"/>
            <a:ext cx="3589360" cy="3938730"/>
          </a:xfrm>
          <a:prstGeom prst="rect">
            <a:avLst/>
          </a:prstGeom>
        </p:spPr>
      </p:pic>
    </p:spTree>
    <p:extLst>
      <p:ext uri="{BB962C8B-B14F-4D97-AF65-F5344CB8AC3E}">
        <p14:creationId xmlns:p14="http://schemas.microsoft.com/office/powerpoint/2010/main" val="305027414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بحث در مارکسیسم ساختارگرا</a:t>
            </a:r>
            <a:endParaRPr lang="fa-IR">
              <a:cs typeface="B Zar" panose="00000400000000000000" pitchFamily="2" charset="-78"/>
            </a:endParaRPr>
          </a:p>
        </p:txBody>
      </p:sp>
      <p:sp>
        <p:nvSpPr>
          <p:cNvPr id="3" name="Content Placeholder 2"/>
          <p:cNvSpPr>
            <a:spLocks noGrp="1"/>
          </p:cNvSpPr>
          <p:nvPr>
            <p:ph idx="1"/>
          </p:nvPr>
        </p:nvSpPr>
        <p:spPr/>
        <p:txBody>
          <a:bodyPr/>
          <a:lstStyle/>
          <a:p>
            <a:r>
              <a:rPr lang="fa-IR" smtClean="0">
                <a:cs typeface="B Zar" panose="00000400000000000000" pitchFamily="2" charset="-78"/>
              </a:rPr>
              <a:t>در کار او شاهد مضمون هایی هستیم که در پساساختارگرایی نیز دوباره ظاهر میشوند: رابطة دانش و قدرت، نسبیت باوری معرفت و مرگ خداوند. اما این مطالب از خلال فیلتر ساختارگرایی و پسامدرنیسم در هنر بسط یافته اند. ص 234</a:t>
            </a:r>
          </a:p>
          <a:p>
            <a:r>
              <a:rPr lang="fa-IR" smtClean="0">
                <a:cs typeface="B Zar" panose="00000400000000000000" pitchFamily="2" charset="-78"/>
              </a:rPr>
              <a:t>مفهوم نشانه رسانندة آن است که چیزی مدلول واقع شده است، و «ساختار» گویای آن است که چیزی قطعی و نظام یافته وجود دارد. ص 235</a:t>
            </a:r>
          </a:p>
          <a:p>
            <a:r>
              <a:rPr lang="fa-IR" smtClean="0">
                <a:solidFill>
                  <a:srgbClr val="0070C0"/>
                </a:solidFill>
                <a:cs typeface="B Zar" panose="00000400000000000000" pitchFamily="2" charset="-78"/>
              </a:rPr>
              <a:t>«فرایند دلالت » مشخص کردن این تفاوت ها است</a:t>
            </a:r>
            <a:r>
              <a:rPr lang="fa-IR" smtClean="0">
                <a:cs typeface="B Zar" panose="00000400000000000000" pitchFamily="2" charset="-78"/>
              </a:rPr>
              <a:t>. ص 235</a:t>
            </a:r>
          </a:p>
          <a:p>
            <a:r>
              <a:rPr lang="fa-IR" smtClean="0">
                <a:cs typeface="B Zar" panose="00000400000000000000" pitchFamily="2" charset="-78"/>
              </a:rPr>
              <a:t>فوکو از جهان خارج نوعی نظم «فراگفتمانی »  یا ساختاری نهادی حرف می زند که گفتمان را تجسم می بخشد، و گفتمان ها از دلِ آن تکوین پیدا می کنند؛ این موضع گیری میان او و سایر پساساختارگرایان فاصله ایجاد می کند. ص 236</a:t>
            </a:r>
            <a:endParaRPr lang="fa-IR">
              <a:cs typeface="B Zar" panose="00000400000000000000" pitchFamily="2" charset="-78"/>
            </a:endParaRPr>
          </a:p>
        </p:txBody>
      </p:sp>
    </p:spTree>
    <p:extLst>
      <p:ext uri="{BB962C8B-B14F-4D97-AF65-F5344CB8AC3E}">
        <p14:creationId xmlns:p14="http://schemas.microsoft.com/office/powerpoint/2010/main" val="39533255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smtClean="0">
                <a:cs typeface="B Zar" panose="00000400000000000000" pitchFamily="2" charset="-78"/>
              </a:rPr>
              <a:t>پست مدرنیسم</a:t>
            </a:r>
            <a:endParaRPr lang="fa-IR" b="1">
              <a:cs typeface="B Zar" panose="00000400000000000000" pitchFamily="2" charset="-78"/>
            </a:endParaRPr>
          </a:p>
        </p:txBody>
      </p:sp>
      <p:pic>
        <p:nvPicPr>
          <p:cNvPr id="4" name="Content Placeholder 3"/>
          <p:cNvPicPr>
            <a:picLocks noGrp="1" noChangeAspect="1"/>
          </p:cNvPicPr>
          <p:nvPr>
            <p:ph idx="1"/>
          </p:nvPr>
        </p:nvPicPr>
        <p:blipFill>
          <a:blip r:embed="rId2"/>
          <a:stretch>
            <a:fillRect/>
          </a:stretch>
        </p:blipFill>
        <p:spPr>
          <a:xfrm>
            <a:off x="2517329" y="1825625"/>
            <a:ext cx="7157341" cy="4351338"/>
          </a:xfrm>
          <a:prstGeom prst="rect">
            <a:avLst/>
          </a:prstGeom>
        </p:spPr>
      </p:pic>
    </p:spTree>
    <p:extLst>
      <p:ext uri="{BB962C8B-B14F-4D97-AF65-F5344CB8AC3E}">
        <p14:creationId xmlns:p14="http://schemas.microsoft.com/office/powerpoint/2010/main" val="49706400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بحث در پست مدرنیسم</a:t>
            </a:r>
            <a:endParaRPr lang="fa-IR">
              <a:cs typeface="B Zar" panose="00000400000000000000" pitchFamily="2" charset="-78"/>
            </a:endParaRPr>
          </a:p>
        </p:txBody>
      </p:sp>
      <p:sp>
        <p:nvSpPr>
          <p:cNvPr id="3" name="Content Placeholder 2"/>
          <p:cNvSpPr>
            <a:spLocks noGrp="1"/>
          </p:cNvSpPr>
          <p:nvPr>
            <p:ph idx="1"/>
          </p:nvPr>
        </p:nvSpPr>
        <p:spPr/>
        <p:txBody>
          <a:bodyPr>
            <a:normAutofit fontScale="92500"/>
          </a:bodyPr>
          <a:lstStyle/>
          <a:p>
            <a:pPr algn="just"/>
            <a:r>
              <a:rPr lang="fa-IR" smtClean="0">
                <a:cs typeface="B Zar" panose="00000400000000000000" pitchFamily="2" charset="-78"/>
              </a:rPr>
              <a:t>تکوین اندیشة پسامدرنیستی در جهت بی نظمی، یا به عبارت دقیق تر ، به سوی تأکید بر تکثر نظم ها، و رنگارنگی آن بوده است. از دیداه </a:t>
            </a:r>
            <a:r>
              <a:rPr lang="fa-IR" smtClean="0">
                <a:solidFill>
                  <a:srgbClr val="0070C0"/>
                </a:solidFill>
                <a:cs typeface="B Zar" panose="00000400000000000000" pitchFamily="2" charset="-78"/>
              </a:rPr>
              <a:t>فوکو</a:t>
            </a:r>
            <a:r>
              <a:rPr lang="fa-IR" smtClean="0">
                <a:cs typeface="B Zar" panose="00000400000000000000" pitchFamily="2" charset="-78"/>
              </a:rPr>
              <a:t>، چنین نگاهی نوعی هدف مطلوب، و نتیجة اتخاذ سیاست های رادیکال است، اما به نظر می رسد که صاحب نظران دیگر آن را توصیفی از آن چه واقعاً در حال وقوع است می دانند. ص 238</a:t>
            </a:r>
          </a:p>
          <a:p>
            <a:pPr algn="just"/>
            <a:r>
              <a:rPr lang="fa-IR" smtClean="0">
                <a:cs typeface="B Zar" panose="00000400000000000000" pitchFamily="2" charset="-78"/>
              </a:rPr>
              <a:t>در اغلب نظریه ها اجتماعی پسامدرنیستی غالباً حالتی جنینی و گاهی اوقات نسبتًا خامِ جامعه شناسی پسامدرنیسم وجود دارد. ص 239</a:t>
            </a:r>
          </a:p>
          <a:p>
            <a:pPr algn="just"/>
            <a:r>
              <a:rPr lang="fa-IR" smtClean="0">
                <a:cs typeface="B Zar" panose="00000400000000000000" pitchFamily="2" charset="-78"/>
              </a:rPr>
              <a:t>آن چه ما را به سمت پسامدرنیسم می راند، صرفاً ناکامی ساختارگرایی نیست، بلکه تهی شدن کارکردگرایی از تبیین های عِلّی و طرح این موضوع در کار آلکزاندر؛ تکوین مکتب کنش متقابل نمادین، همراه با کلیة پیامدهای نسبیت گرایانة آن؛ و تکوین و تأسیس روش شناسی مردم نگر است که همگی بخش هایی از این فرایند اند، و با بهره گیری از اصطلاحات روشنفکری می توان گفت که میان کنش متقابل نمادین، روش شناسی مردم نگر و پسامدرنیسم پیوندها و منابع مشترکی وجود دارند. ص 241</a:t>
            </a:r>
          </a:p>
          <a:p>
            <a:endParaRPr lang="fa-IR">
              <a:cs typeface="B Zar" panose="00000400000000000000" pitchFamily="2" charset="-78"/>
            </a:endParaRPr>
          </a:p>
        </p:txBody>
      </p:sp>
    </p:spTree>
    <p:extLst>
      <p:ext uri="{BB962C8B-B14F-4D97-AF65-F5344CB8AC3E}">
        <p14:creationId xmlns:p14="http://schemas.microsoft.com/office/powerpoint/2010/main" val="339180221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بحث در پست مدرنیسم</a:t>
            </a:r>
            <a:endParaRPr lang="fa-IR">
              <a:cs typeface="B Zar" panose="00000400000000000000" pitchFamily="2" charset="-78"/>
            </a:endParaRPr>
          </a:p>
        </p:txBody>
      </p:sp>
      <p:sp>
        <p:nvSpPr>
          <p:cNvPr id="3" name="Content Placeholder 2"/>
          <p:cNvSpPr>
            <a:spLocks noGrp="1"/>
          </p:cNvSpPr>
          <p:nvPr>
            <p:ph idx="1"/>
          </p:nvPr>
        </p:nvSpPr>
        <p:spPr/>
        <p:txBody>
          <a:bodyPr/>
          <a:lstStyle/>
          <a:p>
            <a:pPr algn="just"/>
            <a:r>
              <a:rPr lang="fa-IR" smtClean="0">
                <a:cs typeface="B Zar" panose="00000400000000000000" pitchFamily="2" charset="-78"/>
              </a:rPr>
              <a:t>به عبارت </a:t>
            </a:r>
            <a:r>
              <a:rPr lang="fa-IR" smtClean="0">
                <a:solidFill>
                  <a:srgbClr val="0070C0"/>
                </a:solidFill>
                <a:cs typeface="B Zar" panose="00000400000000000000" pitchFamily="2" charset="-78"/>
              </a:rPr>
              <a:t>لیوتار</a:t>
            </a:r>
            <a:r>
              <a:rPr lang="fa-IR" smtClean="0">
                <a:cs typeface="B Zar" panose="00000400000000000000" pitchFamily="2" charset="-78"/>
              </a:rPr>
              <a:t> می توانیم از فرا روایت هایی صحبت کنیم که خود را تحلیل می برند؛ نتیجة این وضع تقریباً شبیه به اتفاقی است که وقتی شخص مرتباً دربارة انگیزه ها خودش سئوال می کند روی می دهد. ص 241</a:t>
            </a:r>
          </a:p>
          <a:p>
            <a:pPr algn="just"/>
            <a:r>
              <a:rPr lang="fa-IR" smtClean="0">
                <a:cs typeface="B Zar" panose="00000400000000000000" pitchFamily="2" charset="-78"/>
              </a:rPr>
              <a:t>در حال حاضر به گمانم به اندازة کافی نشان داده ام که گیدنز پسامدرنیسم را ثمرة خودِ مدرنیسم می داند. ص 241</a:t>
            </a:r>
          </a:p>
          <a:p>
            <a:pPr algn="just"/>
            <a:r>
              <a:rPr lang="fa-IR" smtClean="0">
                <a:cs typeface="B Zar" panose="00000400000000000000" pitchFamily="2" charset="-78"/>
              </a:rPr>
              <a:t>به علاوه، هاروی بر ماهیت بیش از پیش شبح وار خود پول انگشت می گذارد. ص 244</a:t>
            </a:r>
          </a:p>
          <a:p>
            <a:pPr algn="just"/>
            <a:r>
              <a:rPr lang="fa-IR" smtClean="0">
                <a:cs typeface="B Zar" panose="00000400000000000000" pitchFamily="2" charset="-78"/>
              </a:rPr>
              <a:t>هاروی دربارة این موضوع همچون بحرانی در بازنمایی صحبت می کند، یعنی ناتوانی پول در بازنمایی ارزش. ص 244</a:t>
            </a:r>
          </a:p>
          <a:p>
            <a:pPr algn="just"/>
            <a:endParaRPr lang="fa-IR">
              <a:cs typeface="B Zar" panose="00000400000000000000" pitchFamily="2" charset="-78"/>
            </a:endParaRPr>
          </a:p>
        </p:txBody>
      </p:sp>
      <p:pic>
        <p:nvPicPr>
          <p:cNvPr id="5" name="Picture 4"/>
          <p:cNvPicPr>
            <a:picLocks noChangeAspect="1"/>
          </p:cNvPicPr>
          <p:nvPr/>
        </p:nvPicPr>
        <p:blipFill>
          <a:blip r:embed="rId2"/>
          <a:stretch>
            <a:fillRect/>
          </a:stretch>
        </p:blipFill>
        <p:spPr>
          <a:xfrm>
            <a:off x="1155723" y="5089620"/>
            <a:ext cx="2428875" cy="1619250"/>
          </a:xfrm>
          <a:prstGeom prst="rect">
            <a:avLst/>
          </a:prstGeom>
        </p:spPr>
      </p:pic>
    </p:spTree>
    <p:extLst>
      <p:ext uri="{BB962C8B-B14F-4D97-AF65-F5344CB8AC3E}">
        <p14:creationId xmlns:p14="http://schemas.microsoft.com/office/powerpoint/2010/main" val="428488643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mtClean="0">
                <a:cs typeface="B Zar" panose="00000400000000000000" pitchFamily="2" charset="-78"/>
              </a:rPr>
              <a:t>بحث در پست مدرنیسم: ساختارگرایی و پسا ساختارگرایی</a:t>
            </a:r>
            <a:endParaRPr lang="fa-IR">
              <a:cs typeface="B Zar" panose="00000400000000000000" pitchFamily="2" charset="-78"/>
            </a:endParaRPr>
          </a:p>
        </p:txBody>
      </p:sp>
      <p:sp>
        <p:nvSpPr>
          <p:cNvPr id="3" name="Content Placeholder 2"/>
          <p:cNvSpPr>
            <a:spLocks noGrp="1"/>
          </p:cNvSpPr>
          <p:nvPr>
            <p:ph idx="1"/>
          </p:nvPr>
        </p:nvSpPr>
        <p:spPr/>
        <p:txBody>
          <a:bodyPr/>
          <a:lstStyle/>
          <a:p>
            <a:pPr algn="just"/>
            <a:r>
              <a:rPr lang="fa-IR" smtClean="0">
                <a:cs typeface="B Zar" panose="00000400000000000000" pitchFamily="2" charset="-78"/>
              </a:rPr>
              <a:t>در شرایطی که گاهی اوقات، و شاید اغلب اوقات، </a:t>
            </a:r>
            <a:r>
              <a:rPr lang="fa-IR" smtClean="0">
                <a:solidFill>
                  <a:srgbClr val="FF0000"/>
                </a:solidFill>
                <a:cs typeface="B Zar" panose="00000400000000000000" pitchFamily="2" charset="-78"/>
              </a:rPr>
              <a:t>حس می کنیم جهان در مسیر دیوانه شدن قرار دارد:</a:t>
            </a:r>
            <a:r>
              <a:rPr lang="fa-IR" smtClean="0">
                <a:cs typeface="B Zar" panose="00000400000000000000" pitchFamily="2" charset="-78"/>
              </a:rPr>
              <a:t> تغییر بسیار شتابان است و هیچ چیز پایدار نیست. ص 245</a:t>
            </a:r>
          </a:p>
          <a:p>
            <a:pPr algn="just"/>
            <a:r>
              <a:rPr lang="fa-IR" smtClean="0">
                <a:cs typeface="B Zar" panose="00000400000000000000" pitchFamily="2" charset="-78"/>
              </a:rPr>
              <a:t>در </a:t>
            </a:r>
            <a:r>
              <a:rPr lang="fa-IR" smtClean="0">
                <a:solidFill>
                  <a:srgbClr val="FF0000"/>
                </a:solidFill>
                <a:cs typeface="B Zar" panose="00000400000000000000" pitchFamily="2" charset="-78"/>
              </a:rPr>
              <a:t>حرکت از ساختارگرایی به پساساختارگرایی</a:t>
            </a:r>
            <a:r>
              <a:rPr lang="fa-IR" smtClean="0">
                <a:cs typeface="B Zar" panose="00000400000000000000" pitchFamily="2" charset="-78"/>
              </a:rPr>
              <a:t>، می توانیم یاد بگیریم که فرد تحت تأثیر امیال ناخودآگاه و شیوه های متضاد فهم جهان قرار می گیرد و تکه پاره می شود. ص 246</a:t>
            </a:r>
          </a:p>
          <a:p>
            <a:pPr algn="just"/>
            <a:r>
              <a:rPr lang="fa-IR" smtClean="0">
                <a:cs typeface="B Zar" panose="00000400000000000000" pitchFamily="2" charset="-78"/>
              </a:rPr>
              <a:t>در حال حاضر، هم نظریة کنش و هم ساختارگرایی سعی می کنند دنیای اجتماعی را به یکی از اجرای آن تقلیل دهند. رهیافت سومی نیز وجود دارد که از این کار اجتناب می ورزد، و ساختار و کنش، هردو، را به رسمیت می شناسد .ص 254</a:t>
            </a:r>
            <a:endParaRPr lang="fa-IR">
              <a:cs typeface="B Zar" panose="00000400000000000000" pitchFamily="2" charset="-78"/>
            </a:endParaRPr>
          </a:p>
        </p:txBody>
      </p:sp>
    </p:spTree>
    <p:extLst>
      <p:ext uri="{BB962C8B-B14F-4D97-AF65-F5344CB8AC3E}">
        <p14:creationId xmlns:p14="http://schemas.microsoft.com/office/powerpoint/2010/main" val="378017227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مکتب فرانکفورت</a:t>
            </a:r>
            <a:endParaRPr lang="fa-IR">
              <a:cs typeface="B Zar" panose="00000400000000000000" pitchFamily="2" charset="-78"/>
            </a:endParaRPr>
          </a:p>
        </p:txBody>
      </p:sp>
      <p:pic>
        <p:nvPicPr>
          <p:cNvPr id="4" name="Content Placeholder 3"/>
          <p:cNvPicPr>
            <a:picLocks noGrp="1" noChangeAspect="1"/>
          </p:cNvPicPr>
          <p:nvPr>
            <p:ph idx="1"/>
          </p:nvPr>
        </p:nvPicPr>
        <p:blipFill>
          <a:blip r:embed="rId2"/>
          <a:stretch>
            <a:fillRect/>
          </a:stretch>
        </p:blipFill>
        <p:spPr>
          <a:xfrm>
            <a:off x="3718587" y="2074460"/>
            <a:ext cx="4410545" cy="2646327"/>
          </a:xfrm>
          <a:prstGeom prst="rect">
            <a:avLst/>
          </a:prstGeom>
        </p:spPr>
      </p:pic>
    </p:spTree>
    <p:extLst>
      <p:ext uri="{BB962C8B-B14F-4D97-AF65-F5344CB8AC3E}">
        <p14:creationId xmlns:p14="http://schemas.microsoft.com/office/powerpoint/2010/main" val="227127985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مکتب فرانکفورت</a:t>
            </a:r>
            <a:endParaRPr lang="fa-IR">
              <a:cs typeface="B Zar" panose="00000400000000000000" pitchFamily="2" charset="-78"/>
            </a:endParaRPr>
          </a:p>
        </p:txBody>
      </p:sp>
      <p:sp>
        <p:nvSpPr>
          <p:cNvPr id="3" name="Content Placeholder 2"/>
          <p:cNvSpPr>
            <a:spLocks noGrp="1"/>
          </p:cNvSpPr>
          <p:nvPr>
            <p:ph idx="1"/>
          </p:nvPr>
        </p:nvSpPr>
        <p:spPr/>
        <p:txBody>
          <a:bodyPr>
            <a:normAutofit/>
          </a:bodyPr>
          <a:lstStyle/>
          <a:p>
            <a:r>
              <a:rPr lang="fa-IR" smtClean="0">
                <a:cs typeface="B Zar" panose="00000400000000000000" pitchFamily="2" charset="-78"/>
              </a:rPr>
              <a:t>این نظریه بر این فکر استوار است که چیزی وجود دارد که اساساً انسانی است، و آن توانایی کار دسته جمعی برای ایجاد تغییر در محیط است. ص 255</a:t>
            </a:r>
          </a:p>
          <a:p>
            <a:r>
              <a:rPr lang="fa-IR" smtClean="0">
                <a:cs typeface="B Zar" panose="00000400000000000000" pitchFamily="2" charset="-78"/>
              </a:rPr>
              <a:t>از این جهت،‌ نظریة انتقادی با نظریة کنش یا ساختارگرایی تفاوتی عمده دارد، زیرا نظریة کنش و ساختارگرایی عمدتاً به شناخت و طرح این نته می پردازند که ماجرا از چه قرار است، هرچند ممکن است بعداً شکلی از عمل سیاسی نیز از آن ها استنتاج شود. ص 256</a:t>
            </a:r>
          </a:p>
          <a:p>
            <a:r>
              <a:rPr lang="fa-IR" smtClean="0">
                <a:cs typeface="B Zar" panose="00000400000000000000" pitchFamily="2" charset="-78"/>
              </a:rPr>
              <a:t>در نظریة اجتماعی به جای تکه پاره شدن با نوعی</a:t>
            </a:r>
            <a:r>
              <a:rPr lang="fa-IR" smtClean="0">
                <a:solidFill>
                  <a:srgbClr val="FF0000"/>
                </a:solidFill>
                <a:cs typeface="B Zar" panose="00000400000000000000" pitchFamily="2" charset="-78"/>
              </a:rPr>
              <a:t> نوسان </a:t>
            </a:r>
            <a:r>
              <a:rPr lang="fa-IR" smtClean="0">
                <a:cs typeface="B Zar" panose="00000400000000000000" pitchFamily="2" charset="-78"/>
              </a:rPr>
              <a:t>مواجه ایم. این امکان وجود دارد که بر این یا آن وجه دیالکتیک تأکید کنیم – توانای خلاق کنش انسانی برای شکل بخشیدن به دنیای اجتماعی، یا ماهیت سرکوب گر و جبری ساختارهای اجتماعی از خود بیگانه . ص 257</a:t>
            </a:r>
          </a:p>
          <a:p>
            <a:endParaRPr lang="fa-IR">
              <a:cs typeface="B Zar" panose="00000400000000000000" pitchFamily="2" charset="-78"/>
            </a:endParaRPr>
          </a:p>
        </p:txBody>
      </p:sp>
    </p:spTree>
    <p:extLst>
      <p:ext uri="{BB962C8B-B14F-4D97-AF65-F5344CB8AC3E}">
        <p14:creationId xmlns:p14="http://schemas.microsoft.com/office/powerpoint/2010/main" val="25016009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مکتب فرانکفورت</a:t>
            </a:r>
            <a:endParaRPr lang="fa-IR">
              <a:cs typeface="B Zar" panose="00000400000000000000" pitchFamily="2" charset="-78"/>
            </a:endParaRPr>
          </a:p>
        </p:txBody>
      </p:sp>
      <p:sp>
        <p:nvSpPr>
          <p:cNvPr id="3" name="Content Placeholder 2"/>
          <p:cNvSpPr>
            <a:spLocks noGrp="1"/>
          </p:cNvSpPr>
          <p:nvPr>
            <p:ph idx="1"/>
          </p:nvPr>
        </p:nvSpPr>
        <p:spPr>
          <a:xfrm>
            <a:off x="3028950" y="1825625"/>
            <a:ext cx="8324850" cy="4351338"/>
          </a:xfrm>
        </p:spPr>
        <p:txBody>
          <a:bodyPr/>
          <a:lstStyle/>
          <a:p>
            <a:pPr algn="just"/>
            <a:r>
              <a:rPr lang="fa-IR" smtClean="0">
                <a:cs typeface="B Zar" panose="00000400000000000000" pitchFamily="2" charset="-78"/>
              </a:rPr>
              <a:t>آثار اولیة لوکاچ نمایشگر جریانی از خوشبیبنی انقلابی است که نه تنها رنگ باخته است، بلکه در حال و هوای سیاسی کنونی باوردنکردنی به نظر می رسد. ص 259</a:t>
            </a:r>
          </a:p>
          <a:p>
            <a:pPr algn="just"/>
            <a:r>
              <a:rPr lang="fa-IR" smtClean="0">
                <a:cs typeface="B Zar" panose="00000400000000000000" pitchFamily="2" charset="-78"/>
              </a:rPr>
              <a:t>همة دیدگاه های مربوط به نظریه، که تاکنون مرور کرده ایم، به سمت یکی از دو قطب مخالف گرایش داشته اند؛ یا نظریه تولید کنندة دانش تلقی می شود که تا خلاف آن ثابت نشده باشد همه جا نزد همه معتبر است.ص 260</a:t>
            </a:r>
          </a:p>
          <a:p>
            <a:pPr algn="just"/>
            <a:r>
              <a:rPr lang="fa-IR" smtClean="0">
                <a:cs typeface="B Zar" panose="00000400000000000000" pitchFamily="2" charset="-78"/>
              </a:rPr>
              <a:t>یا همواره نسبی است و این موضوع به دیدگاه ویژة شخص در هر شرایط خاصی بستگی دارد. ص 260</a:t>
            </a:r>
          </a:p>
          <a:p>
            <a:pPr algn="just"/>
            <a:r>
              <a:rPr lang="fa-IR" smtClean="0">
                <a:solidFill>
                  <a:srgbClr val="FF0000"/>
                </a:solidFill>
                <a:cs typeface="B Zar" panose="00000400000000000000" pitchFamily="2" charset="-78"/>
              </a:rPr>
              <a:t>بیشترین علاقة او </a:t>
            </a:r>
            <a:r>
              <a:rPr lang="fa-IR" smtClean="0">
                <a:cs typeface="B Zar" panose="00000400000000000000" pitchFamily="2" charset="-78"/>
              </a:rPr>
              <a:t>متوجه مناسبات میان سطوح اقتصادی، ایدئولوژیک و سیاسی ساختار اجتماعی است. ص 262</a:t>
            </a:r>
          </a:p>
          <a:p>
            <a:pPr algn="just"/>
            <a:endParaRPr lang="fa-IR">
              <a:cs typeface="B Zar" panose="00000400000000000000" pitchFamily="2" charset="-78"/>
            </a:endParaRPr>
          </a:p>
        </p:txBody>
      </p:sp>
      <p:pic>
        <p:nvPicPr>
          <p:cNvPr id="4" name="Picture 3"/>
          <p:cNvPicPr>
            <a:picLocks noChangeAspect="1"/>
          </p:cNvPicPr>
          <p:nvPr/>
        </p:nvPicPr>
        <p:blipFill>
          <a:blip r:embed="rId2"/>
          <a:stretch>
            <a:fillRect/>
          </a:stretch>
        </p:blipFill>
        <p:spPr>
          <a:xfrm>
            <a:off x="838200" y="2672556"/>
            <a:ext cx="2190750" cy="2657475"/>
          </a:xfrm>
          <a:prstGeom prst="rect">
            <a:avLst/>
          </a:prstGeom>
        </p:spPr>
      </p:pic>
    </p:spTree>
    <p:extLst>
      <p:ext uri="{BB962C8B-B14F-4D97-AF65-F5344CB8AC3E}">
        <p14:creationId xmlns:p14="http://schemas.microsoft.com/office/powerpoint/2010/main" val="216791110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مکتب فرانکفورت</a:t>
            </a:r>
            <a:endParaRPr lang="fa-IR">
              <a:cs typeface="B Zar" panose="00000400000000000000" pitchFamily="2" charset="-78"/>
            </a:endParaRPr>
          </a:p>
        </p:txBody>
      </p:sp>
      <p:sp>
        <p:nvSpPr>
          <p:cNvPr id="3" name="Content Placeholder 2"/>
          <p:cNvSpPr>
            <a:spLocks noGrp="1"/>
          </p:cNvSpPr>
          <p:nvPr>
            <p:ph idx="1"/>
          </p:nvPr>
        </p:nvSpPr>
        <p:spPr/>
        <p:txBody>
          <a:bodyPr>
            <a:normAutofit/>
          </a:bodyPr>
          <a:lstStyle/>
          <a:p>
            <a:pPr algn="just"/>
            <a:r>
              <a:rPr lang="fa-IR" smtClean="0">
                <a:cs typeface="B Zar" panose="00000400000000000000" pitchFamily="2" charset="-78"/>
              </a:rPr>
              <a:t>لوکاچ این اندیشه ها را، که همگی دراصطلاح «شیء شدگی» وحدت یافته اند، به شیوه های گوناگون بسط می دهد. این اصطلاح به معنای شیوه ای است که طی آن صفات انسانی اشیا تلقی می شوند و حیات غیر انسانی و رازآمیز خاص خود را در پیش می گیرند. ص 264</a:t>
            </a:r>
          </a:p>
          <a:p>
            <a:pPr algn="just"/>
            <a:r>
              <a:rPr lang="fa-IR" smtClean="0">
                <a:cs typeface="B Zar" panose="00000400000000000000" pitchFamily="2" charset="-78"/>
              </a:rPr>
              <a:t>مضمون های کارلوکاچ به راحتی درکنار بیشتر آثار غیرمارکسیستی قرن نوزدهم و اوایل قرن بیستم قرار می گیرد، که روی هم رفته زیر عنوان «</a:t>
            </a:r>
            <a:r>
              <a:rPr lang="fa-IR" smtClean="0">
                <a:solidFill>
                  <a:srgbClr val="FF0000"/>
                </a:solidFill>
                <a:cs typeface="B Zar" panose="00000400000000000000" pitchFamily="2" charset="-78"/>
              </a:rPr>
              <a:t>رمانتیسم</a:t>
            </a:r>
            <a:r>
              <a:rPr lang="fa-IR" smtClean="0">
                <a:cs typeface="B Zar" panose="00000400000000000000" pitchFamily="2" charset="-78"/>
              </a:rPr>
              <a:t>» قرار می گیرند. ص 266</a:t>
            </a:r>
          </a:p>
          <a:p>
            <a:pPr algn="just"/>
            <a:r>
              <a:rPr lang="fa-IR" smtClean="0">
                <a:cs typeface="B Zar" panose="00000400000000000000" pitchFamily="2" charset="-78"/>
              </a:rPr>
              <a:t>دربارة لوکاچ گفتم در حالی که تحلیلی مارکسیستی از ساختار اجتماعی را بدیهی فرض می کرد، سهم خود او در مارکسیسم آن قدر نبود که امکان ارائة یک تحلیل ساختاری اصیل را برای اش فراهم کند . ص 267 و 268</a:t>
            </a:r>
          </a:p>
          <a:p>
            <a:pPr algn="just"/>
            <a:endParaRPr lang="fa-IR">
              <a:cs typeface="B Zar" panose="00000400000000000000" pitchFamily="2" charset="-78"/>
            </a:endParaRPr>
          </a:p>
        </p:txBody>
      </p:sp>
    </p:spTree>
    <p:extLst>
      <p:ext uri="{BB962C8B-B14F-4D97-AF65-F5344CB8AC3E}">
        <p14:creationId xmlns:p14="http://schemas.microsoft.com/office/powerpoint/2010/main" val="42626917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مکتب فرانکفورت</a:t>
            </a:r>
            <a:endParaRPr lang="fa-IR">
              <a:cs typeface="B Zar" panose="00000400000000000000" pitchFamily="2" charset="-78"/>
            </a:endParaRPr>
          </a:p>
        </p:txBody>
      </p:sp>
      <p:sp>
        <p:nvSpPr>
          <p:cNvPr id="3" name="Content Placeholder 2"/>
          <p:cNvSpPr>
            <a:spLocks noGrp="1"/>
          </p:cNvSpPr>
          <p:nvPr>
            <p:ph idx="1"/>
          </p:nvPr>
        </p:nvSpPr>
        <p:spPr/>
        <p:txBody>
          <a:bodyPr/>
          <a:lstStyle/>
          <a:p>
            <a:r>
              <a:rPr lang="fa-IR" smtClean="0">
                <a:cs typeface="B Zar" panose="00000400000000000000" pitchFamily="2" charset="-78"/>
              </a:rPr>
              <a:t>«خرد ابزاری» مضمونی است که در یک سلسله کتاب بررسی شده، و مهمترین این کتاب ها به شرح زیر است: أدیالکتیک روشنگری (1972)، اثر آدورنو و هورکهایمر؛ افول خرد (1974)، اثر هورکهایمر؛ و انسان تک ساحتی (1964)، اثر مارکوزه.ص 269 و 270</a:t>
            </a:r>
          </a:p>
          <a:p>
            <a:endParaRPr lang="fa-IR">
              <a:cs typeface="B Zar" panose="00000400000000000000" pitchFamily="2" charset="-78"/>
            </a:endParaRPr>
          </a:p>
        </p:txBody>
      </p:sp>
      <p:pic>
        <p:nvPicPr>
          <p:cNvPr id="4" name="Picture 3"/>
          <p:cNvPicPr>
            <a:picLocks noChangeAspect="1"/>
          </p:cNvPicPr>
          <p:nvPr/>
        </p:nvPicPr>
        <p:blipFill>
          <a:blip r:embed="rId2"/>
          <a:stretch>
            <a:fillRect/>
          </a:stretch>
        </p:blipFill>
        <p:spPr>
          <a:xfrm>
            <a:off x="3370712" y="3365878"/>
            <a:ext cx="4688371" cy="2625488"/>
          </a:xfrm>
          <a:prstGeom prst="rect">
            <a:avLst/>
          </a:prstGeom>
        </p:spPr>
      </p:pic>
    </p:spTree>
    <p:extLst>
      <p:ext uri="{BB962C8B-B14F-4D97-AF65-F5344CB8AC3E}">
        <p14:creationId xmlns:p14="http://schemas.microsoft.com/office/powerpoint/2010/main" val="12240775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ابعاد نظریه پرداز و نظریه اجتماعی</a:t>
            </a:r>
            <a:endParaRPr lang="fa-IR">
              <a:cs typeface="B Zar" panose="00000400000000000000" pitchFamily="2" charset="-78"/>
            </a:endParaRPr>
          </a:p>
        </p:txBody>
      </p:sp>
      <p:sp>
        <p:nvSpPr>
          <p:cNvPr id="3" name="Content Placeholder 2"/>
          <p:cNvSpPr>
            <a:spLocks noGrp="1"/>
          </p:cNvSpPr>
          <p:nvPr>
            <p:ph idx="1"/>
          </p:nvPr>
        </p:nvSpPr>
        <p:spPr/>
        <p:txBody>
          <a:bodyPr>
            <a:normAutofit fontScale="62500" lnSpcReduction="20000"/>
          </a:bodyPr>
          <a:lstStyle/>
          <a:p>
            <a:pPr algn="just"/>
            <a:r>
              <a:rPr lang="fa-IR" i="1" smtClean="0">
                <a:solidFill>
                  <a:srgbClr val="0070C0"/>
                </a:solidFill>
                <a:cs typeface="B Zar" panose="00000400000000000000" pitchFamily="2" charset="-78"/>
              </a:rPr>
              <a:t>بعد شناختی: می توانیم آن “خطوط گسل شناختی” را در نظریه اجتماعی دنبال کنیم که به ما کمک می کند تا فرایند قطعه قطعه شدن را درک نماییم.</a:t>
            </a:r>
          </a:p>
          <a:p>
            <a:pPr algn="just"/>
            <a:r>
              <a:rPr lang="fa-IR" smtClean="0">
                <a:solidFill>
                  <a:srgbClr val="FF0000"/>
                </a:solidFill>
                <a:cs typeface="B Zar" panose="00000400000000000000" pitchFamily="2" charset="-78"/>
              </a:rPr>
              <a:t>برای بحث بیشتر: </a:t>
            </a:r>
            <a:r>
              <a:rPr lang="fa-IR" smtClean="0">
                <a:cs typeface="B Zar" panose="00000400000000000000" pitchFamily="2" charset="-78"/>
              </a:rPr>
              <a:t>معرفت شناسی با نظریه معرفت  شاخه ای از فلسفه که به بررسی ماهیت و حدود معرفتف می پردازد و همچنین معرفت شناسی منشا ساختار شیوه ها و اعتبار را مورد بحث قرار می دهد و در یک جمله معرفت شناسی علم توجیه باورها است. همان گونه که چیشلم می گوید نظریه معرفت علمی است که درباره  توجیه باور یا درباره توجیه باور کردن بحث می کند. (حامدی)</a:t>
            </a:r>
          </a:p>
          <a:p>
            <a:pPr algn="just"/>
            <a:endParaRPr lang="fa-IR" smtClean="0">
              <a:cs typeface="B Zar" panose="00000400000000000000" pitchFamily="2" charset="-78"/>
            </a:endParaRPr>
          </a:p>
          <a:p>
            <a:pPr algn="just"/>
            <a:r>
              <a:rPr lang="fa-IR" i="1" smtClean="0">
                <a:solidFill>
                  <a:srgbClr val="0070C0"/>
                </a:solidFill>
                <a:cs typeface="B Zar" panose="00000400000000000000" pitchFamily="2" charset="-78"/>
              </a:rPr>
              <a:t>بعد عاطفی: نظریه تجسم تجربه و احساسات نظریه پرداز است و هر گونه بحث نظریه ای مضتمن چیزی بیش از استدلال عقلانی است.</a:t>
            </a:r>
          </a:p>
          <a:p>
            <a:pPr algn="just"/>
            <a:endParaRPr lang="fa-IR" i="1" smtClean="0">
              <a:solidFill>
                <a:srgbClr val="0070C0"/>
              </a:solidFill>
              <a:cs typeface="B Zar" panose="00000400000000000000" pitchFamily="2" charset="-78"/>
            </a:endParaRPr>
          </a:p>
          <a:p>
            <a:pPr algn="just"/>
            <a:r>
              <a:rPr lang="fa-IR" i="1" smtClean="0">
                <a:solidFill>
                  <a:srgbClr val="0070C0"/>
                </a:solidFill>
                <a:cs typeface="B Zar" panose="00000400000000000000" pitchFamily="2" charset="-78"/>
              </a:rPr>
              <a:t>بعد باز اندیشی: جامعه شناسی و نظریه اجتماعی باید هم بخشی از جهان و هم شیوه ای برای درک جهان باشند.</a:t>
            </a:r>
          </a:p>
          <a:p>
            <a:pPr algn="just"/>
            <a:r>
              <a:rPr lang="fa-IR" smtClean="0">
                <a:solidFill>
                  <a:srgbClr val="FF0000"/>
                </a:solidFill>
                <a:cs typeface="B Zar" panose="00000400000000000000" pitchFamily="2" charset="-78"/>
              </a:rPr>
              <a:t>برای بحث بیشتر</a:t>
            </a:r>
            <a:r>
              <a:rPr lang="fa-IR" smtClean="0">
                <a:cs typeface="B Zar" panose="00000400000000000000" pitchFamily="2" charset="-78"/>
              </a:rPr>
              <a:t>: مارکس به دنبال تغییر جهان بود و از هگل در این زمینه فاصله گرفت. </a:t>
            </a:r>
          </a:p>
          <a:p>
            <a:pPr algn="just"/>
            <a:endParaRPr lang="fa-IR" i="1" smtClean="0">
              <a:solidFill>
                <a:srgbClr val="0070C0"/>
              </a:solidFill>
              <a:cs typeface="B Zar" panose="00000400000000000000" pitchFamily="2" charset="-78"/>
            </a:endParaRPr>
          </a:p>
          <a:p>
            <a:pPr algn="just"/>
            <a:r>
              <a:rPr lang="fa-IR" i="1" smtClean="0">
                <a:solidFill>
                  <a:srgbClr val="0070C0"/>
                </a:solidFill>
                <a:cs typeface="B Zar" panose="00000400000000000000" pitchFamily="2" charset="-78"/>
              </a:rPr>
              <a:t>بعد هنجاری: نوعی مبالغه در اثرات بعد سوم است. هر نظریه ای درباره این که جهان چگونه است باید حاوی مفروضات پنهان یا آشکاری باشد در مورد این که جهان چگونه باید باشد</a:t>
            </a:r>
            <a:r>
              <a:rPr lang="fa-IR" smtClean="0">
                <a:cs typeface="B Zar" panose="00000400000000000000" pitchFamily="2" charset="-78"/>
              </a:rPr>
              <a:t>.</a:t>
            </a:r>
          </a:p>
          <a:p>
            <a:pPr algn="just"/>
            <a:r>
              <a:rPr lang="fa-IR" smtClean="0">
                <a:solidFill>
                  <a:srgbClr val="FF0000"/>
                </a:solidFill>
                <a:cs typeface="B Zar" panose="00000400000000000000" pitchFamily="2" charset="-78"/>
              </a:rPr>
              <a:t>برای بحث بیشتر</a:t>
            </a:r>
            <a:r>
              <a:rPr lang="fa-IR" smtClean="0">
                <a:cs typeface="B Zar" panose="00000400000000000000" pitchFamily="2" charset="-78"/>
              </a:rPr>
              <a:t>: نظریه در ساحت عمل در سطح اجتماعی چه می شود؟ یعنی با اجرا کردن اصول یک نظریه در نظم اجتماعی چه تغییراتی رخ می دهد. نظریه در عمل ، مفروضات خود را پیاده می کند، آن وقت در جامعه در زندگی روزمره مردم با پیاده سازی یک نظریه چه اتفاقاتی می افتد؟</a:t>
            </a:r>
            <a:endParaRPr lang="fa-IR">
              <a:cs typeface="B Zar" panose="00000400000000000000" pitchFamily="2" charset="-78"/>
            </a:endParaRPr>
          </a:p>
        </p:txBody>
      </p:sp>
    </p:spTree>
    <p:extLst>
      <p:ext uri="{BB962C8B-B14F-4D97-AF65-F5344CB8AC3E}">
        <p14:creationId xmlns:p14="http://schemas.microsoft.com/office/powerpoint/2010/main" val="17182246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مکتب فرانکفورت: خرد ابزاری</a:t>
            </a:r>
            <a:endParaRPr lang="fa-IR">
              <a:cs typeface="B Zar" panose="00000400000000000000" pitchFamily="2" charset="-78"/>
            </a:endParaRPr>
          </a:p>
        </p:txBody>
      </p:sp>
      <p:sp>
        <p:nvSpPr>
          <p:cNvPr id="3" name="Content Placeholder 2"/>
          <p:cNvSpPr>
            <a:spLocks noGrp="1"/>
          </p:cNvSpPr>
          <p:nvPr>
            <p:ph idx="1"/>
          </p:nvPr>
        </p:nvSpPr>
        <p:spPr/>
        <p:txBody>
          <a:bodyPr/>
          <a:lstStyle/>
          <a:p>
            <a:pPr algn="just"/>
            <a:r>
              <a:rPr lang="fa-IR" smtClean="0">
                <a:cs typeface="B Zar" panose="00000400000000000000" pitchFamily="2" charset="-78"/>
              </a:rPr>
              <a:t>اصطلاح «ابزاری» دارای دو بُعد است: سیوه ای برای نگاه کردن به جهان و شیوه ای برای نگاه کردن به معرفت نظری. ص 270</a:t>
            </a:r>
          </a:p>
          <a:p>
            <a:pPr algn="just"/>
            <a:r>
              <a:rPr lang="fa-IR" smtClean="0">
                <a:cs typeface="B Zar" panose="00000400000000000000" pitchFamily="2" charset="-78"/>
              </a:rPr>
              <a:t>پس خرد ابزاری منحصراً به مقاصد عملی می پردازد. شیوة دیگری طرح این مطلب که ما را گاهی به پیش می برد آن است که خرد ابزاری امر واقع و ارزش را از یکدیگر جدا می کند: دل مشغولی آن پرداختن به کشفِ چگونگی انجام دادن کارها است، نه چرایی انجام دادن آن ها. ص 271 </a:t>
            </a:r>
          </a:p>
          <a:p>
            <a:pPr algn="just"/>
            <a:r>
              <a:rPr lang="fa-IR" smtClean="0">
                <a:solidFill>
                  <a:srgbClr val="0070C0"/>
                </a:solidFill>
                <a:cs typeface="B Zar" panose="00000400000000000000" pitchFamily="2" charset="-78"/>
              </a:rPr>
              <a:t>خرد ابزاری انواع گوناگون دارد، </a:t>
            </a:r>
            <a:r>
              <a:rPr lang="fa-IR" smtClean="0">
                <a:cs typeface="B Zar" panose="00000400000000000000" pitchFamily="2" charset="-78"/>
              </a:rPr>
              <a:t>اما نظریه پردازان فرانکفورت همة آن ها را روی هم رفته با عنوان «</a:t>
            </a:r>
            <a:r>
              <a:rPr lang="fa-IR" smtClean="0">
                <a:solidFill>
                  <a:srgbClr val="FF0000"/>
                </a:solidFill>
                <a:cs typeface="B Zar" panose="00000400000000000000" pitchFamily="2" charset="-78"/>
              </a:rPr>
              <a:t>اثبات گرایی </a:t>
            </a:r>
            <a:r>
              <a:rPr lang="fa-IR" smtClean="0">
                <a:cs typeface="B Zar" panose="00000400000000000000" pitchFamily="2" charset="-78"/>
              </a:rPr>
              <a:t>» مشخص می کنند. ص 272</a:t>
            </a:r>
          </a:p>
          <a:p>
            <a:pPr algn="just"/>
            <a:endParaRPr lang="fa-IR">
              <a:cs typeface="B Zar" panose="00000400000000000000" pitchFamily="2" charset="-78"/>
            </a:endParaRPr>
          </a:p>
        </p:txBody>
      </p:sp>
    </p:spTree>
    <p:extLst>
      <p:ext uri="{BB962C8B-B14F-4D97-AF65-F5344CB8AC3E}">
        <p14:creationId xmlns:p14="http://schemas.microsoft.com/office/powerpoint/2010/main" val="70930647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مکتب فرانکفورت</a:t>
            </a:r>
            <a:endParaRPr lang="fa-IR">
              <a:cs typeface="B Zar" panose="00000400000000000000" pitchFamily="2" charset="-78"/>
            </a:endParaRPr>
          </a:p>
        </p:txBody>
      </p:sp>
      <p:sp>
        <p:nvSpPr>
          <p:cNvPr id="3" name="Content Placeholder 2"/>
          <p:cNvSpPr>
            <a:spLocks noGrp="1"/>
          </p:cNvSpPr>
          <p:nvPr>
            <p:ph idx="1"/>
          </p:nvPr>
        </p:nvSpPr>
        <p:spPr/>
        <p:txBody>
          <a:bodyPr/>
          <a:lstStyle/>
          <a:p>
            <a:r>
              <a:rPr lang="fa-IR" smtClean="0">
                <a:cs typeface="B Zar" panose="00000400000000000000" pitchFamily="2" charset="-78"/>
              </a:rPr>
              <a:t>به این دلیل ، به نظر می رسد که خرد ابزاری چیزی است که در سراسر تاریخ ما خود را گسترش می دهد، و عرصه های گوناگون را یکی پس از دیگری زیر سلطة خود در می آورد. ص 273  </a:t>
            </a:r>
          </a:p>
          <a:p>
            <a:r>
              <a:rPr lang="fa-IR" smtClean="0">
                <a:cs typeface="B Zar" panose="00000400000000000000" pitchFamily="2" charset="-78"/>
              </a:rPr>
              <a:t>از دیدگاه مکتب فرانکفورت، دانش – دست کم در شکل خرد ابزاری آن – معادل با قدرت و سلطه است، و تمایل آن ها به از میان بردن این سلطه شیوة نگارشی که به کار می گیرند نیز دیده می شود. ص 274</a:t>
            </a:r>
          </a:p>
          <a:p>
            <a:r>
              <a:rPr lang="fa-IR" smtClean="0">
                <a:cs typeface="B Zar" panose="00000400000000000000" pitchFamily="2" charset="-78"/>
              </a:rPr>
              <a:t>تعجب آور نیست که بخش اعظم کار فرانکفورت حول محور </a:t>
            </a:r>
            <a:r>
              <a:rPr lang="fa-IR" smtClean="0">
                <a:solidFill>
                  <a:srgbClr val="0070C0"/>
                </a:solidFill>
                <a:cs typeface="B Zar" panose="00000400000000000000" pitchFamily="2" charset="-78"/>
              </a:rPr>
              <a:t>فرهنگ</a:t>
            </a:r>
            <a:r>
              <a:rPr lang="fa-IR" smtClean="0">
                <a:cs typeface="B Zar" panose="00000400000000000000" pitchFamily="2" charset="-78"/>
              </a:rPr>
              <a:t> متمرکز شده است .ص 276</a:t>
            </a:r>
          </a:p>
          <a:p>
            <a:r>
              <a:rPr lang="fa-IR" smtClean="0">
                <a:cs typeface="B Zar" panose="00000400000000000000" pitchFamily="2" charset="-78"/>
              </a:rPr>
              <a:t>مارکوزه از روشی صحبت می کند که طی آن صنعت فرهنگ «نیازهای کاذب» را تولید و ارضا می کند. ص 277</a:t>
            </a:r>
          </a:p>
          <a:p>
            <a:endParaRPr lang="fa-IR">
              <a:cs typeface="B Zar" panose="00000400000000000000" pitchFamily="2" charset="-78"/>
            </a:endParaRPr>
          </a:p>
        </p:txBody>
      </p:sp>
    </p:spTree>
    <p:extLst>
      <p:ext uri="{BB962C8B-B14F-4D97-AF65-F5344CB8AC3E}">
        <p14:creationId xmlns:p14="http://schemas.microsoft.com/office/powerpoint/2010/main" val="223682834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mtClean="0">
                <a:cs typeface="B Zar" panose="00000400000000000000" pitchFamily="2" charset="-78"/>
              </a:rPr>
              <a:t>مکتب فرانکفورت: صنعت فرهنگ</a:t>
            </a:r>
            <a:endParaRPr lang="fa-IR">
              <a:cs typeface="B Zar" panose="00000400000000000000" pitchFamily="2" charset="-78"/>
            </a:endParaRPr>
          </a:p>
        </p:txBody>
      </p:sp>
      <p:sp>
        <p:nvSpPr>
          <p:cNvPr id="3" name="Content Placeholder 2"/>
          <p:cNvSpPr>
            <a:spLocks noGrp="1"/>
          </p:cNvSpPr>
          <p:nvPr>
            <p:ph idx="1"/>
          </p:nvPr>
        </p:nvSpPr>
        <p:spPr/>
        <p:txBody>
          <a:bodyPr/>
          <a:lstStyle/>
          <a:p>
            <a:pPr algn="just"/>
            <a:r>
              <a:rPr lang="fa-IR" smtClean="0">
                <a:cs typeface="B Zar" panose="00000400000000000000" pitchFamily="2" charset="-78"/>
              </a:rPr>
              <a:t>سلطه گری صرفاً ذاتی </a:t>
            </a:r>
            <a:r>
              <a:rPr lang="fa-IR" smtClean="0">
                <a:solidFill>
                  <a:srgbClr val="0070C0"/>
                </a:solidFill>
                <a:cs typeface="B Zar" panose="00000400000000000000" pitchFamily="2" charset="-78"/>
              </a:rPr>
              <a:t>صنعت فرهنگ </a:t>
            </a:r>
            <a:r>
              <a:rPr lang="fa-IR" smtClean="0">
                <a:cs typeface="B Zar" panose="00000400000000000000" pitchFamily="2" charset="-78"/>
              </a:rPr>
              <a:t>نیست، بلکه مستلزم نوعی ساختار شخصیتی خاص است. ص 281</a:t>
            </a:r>
          </a:p>
          <a:p>
            <a:pPr algn="just"/>
            <a:r>
              <a:rPr lang="fa-IR" smtClean="0">
                <a:cs typeface="B Zar" panose="00000400000000000000" pitchFamily="2" charset="-78"/>
              </a:rPr>
              <a:t>رشد نیروهای مولد در مراحل آخر سرمایه داری به معنای آن است که چنین درجة بالایی از سرکوب دیگر ضرورتی ندارد. ص 282</a:t>
            </a:r>
          </a:p>
          <a:p>
            <a:pPr algn="just"/>
            <a:r>
              <a:rPr lang="fa-IR" smtClean="0">
                <a:cs typeface="B Zar" panose="00000400000000000000" pitchFamily="2" charset="-78"/>
              </a:rPr>
              <a:t>نظریة بنیادینی که پشت کتاب شخصیت اقتدارطلب قرار دارد کمتر نظریه پردازانه و بیشتر واقع بینانه است، هرچند این نظریه نیز به دستکاری اجتماعی سایقه های درونی ما می پردازد. ص 283</a:t>
            </a:r>
          </a:p>
          <a:p>
            <a:pPr algn="just"/>
            <a:endParaRPr lang="fa-IR">
              <a:cs typeface="B Zar" panose="00000400000000000000" pitchFamily="2" charset="-78"/>
            </a:endParaRPr>
          </a:p>
        </p:txBody>
      </p:sp>
    </p:spTree>
    <p:extLst>
      <p:ext uri="{BB962C8B-B14F-4D97-AF65-F5344CB8AC3E}">
        <p14:creationId xmlns:p14="http://schemas.microsoft.com/office/powerpoint/2010/main" val="407657213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مکتب فرانکفورت: کتاب شخصیت اقتدار طلب</a:t>
            </a:r>
            <a:endParaRPr lang="fa-IR">
              <a:cs typeface="B Zar" panose="00000400000000000000" pitchFamily="2" charset="-78"/>
            </a:endParaRPr>
          </a:p>
        </p:txBody>
      </p:sp>
      <p:sp>
        <p:nvSpPr>
          <p:cNvPr id="3" name="Content Placeholder 2"/>
          <p:cNvSpPr>
            <a:spLocks noGrp="1"/>
          </p:cNvSpPr>
          <p:nvPr>
            <p:ph idx="1"/>
          </p:nvPr>
        </p:nvSpPr>
        <p:spPr/>
        <p:txBody>
          <a:bodyPr/>
          <a:lstStyle/>
          <a:p>
            <a:pPr algn="just"/>
            <a:r>
              <a:rPr lang="fa-IR" smtClean="0">
                <a:solidFill>
                  <a:srgbClr val="FF0000"/>
                </a:solidFill>
                <a:cs typeface="B Zar" panose="00000400000000000000" pitchFamily="2" charset="-78"/>
              </a:rPr>
              <a:t>کتاب شخصیت اقتدارطلب </a:t>
            </a:r>
            <a:r>
              <a:rPr lang="fa-IR" smtClean="0">
                <a:cs typeface="B Zar" panose="00000400000000000000" pitchFamily="2" charset="-78"/>
              </a:rPr>
              <a:t>به خصوص به بررسی رابطة میان ساختار شخصیت و حمایتی می پردازد که در اختیار جنبش های توده ای و غیر عقلانی فاشیسم قرار می گیرد. ص 284</a:t>
            </a:r>
          </a:p>
          <a:p>
            <a:pPr algn="just"/>
            <a:r>
              <a:rPr lang="fa-IR" smtClean="0">
                <a:cs typeface="B Zar" panose="00000400000000000000" pitchFamily="2" charset="-78"/>
              </a:rPr>
              <a:t>از طرف دیگر، چون «مکتب فرانکفورت» از پرداختن به تحلیل ساختاری سرباز می زند، این اجازه را نمی دهد که نقد در جهتی عملی گسترش یابد. ص 287</a:t>
            </a:r>
          </a:p>
          <a:p>
            <a:pPr algn="just"/>
            <a:r>
              <a:rPr lang="fa-IR" smtClean="0">
                <a:cs typeface="B Zar" panose="00000400000000000000" pitchFamily="2" charset="-78"/>
              </a:rPr>
              <a:t>چنان چه به آثار «مکتب فرانکفورت» در ارزشمندترین و تجریدی ترین سطح آن نگاه کنیم، در پرتو مضمون های پسامدرنیسم، ویژگی های جالب و ارزشی تازه سر بر می آورند. ص 288</a:t>
            </a:r>
          </a:p>
          <a:p>
            <a:pPr algn="just"/>
            <a:endParaRPr lang="fa-IR">
              <a:cs typeface="B Zar" panose="00000400000000000000" pitchFamily="2" charset="-78"/>
            </a:endParaRPr>
          </a:p>
        </p:txBody>
      </p:sp>
    </p:spTree>
    <p:extLst>
      <p:ext uri="{BB962C8B-B14F-4D97-AF65-F5344CB8AC3E}">
        <p14:creationId xmlns:p14="http://schemas.microsoft.com/office/powerpoint/2010/main" val="54937049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t>هابرماس</a:t>
            </a:r>
            <a:endParaRPr lang="fa-IR"/>
          </a:p>
        </p:txBody>
      </p:sp>
      <p:pic>
        <p:nvPicPr>
          <p:cNvPr id="4" name="Content Placeholder 3"/>
          <p:cNvPicPr>
            <a:picLocks noGrp="1" noChangeAspect="1"/>
          </p:cNvPicPr>
          <p:nvPr>
            <p:ph idx="1"/>
          </p:nvPr>
        </p:nvPicPr>
        <p:blipFill>
          <a:blip r:embed="rId2"/>
          <a:stretch>
            <a:fillRect/>
          </a:stretch>
        </p:blipFill>
        <p:spPr>
          <a:xfrm>
            <a:off x="4052978" y="2347414"/>
            <a:ext cx="4086043" cy="2505727"/>
          </a:xfrm>
          <a:prstGeom prst="rect">
            <a:avLst/>
          </a:prstGeom>
        </p:spPr>
      </p:pic>
    </p:spTree>
    <p:extLst>
      <p:ext uri="{BB962C8B-B14F-4D97-AF65-F5344CB8AC3E}">
        <p14:creationId xmlns:p14="http://schemas.microsoft.com/office/powerpoint/2010/main" val="257223388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هابرماس</a:t>
            </a:r>
            <a:endParaRPr lang="fa-IR">
              <a:cs typeface="B Zar" panose="00000400000000000000" pitchFamily="2" charset="-78"/>
            </a:endParaRPr>
          </a:p>
        </p:txBody>
      </p:sp>
      <p:sp>
        <p:nvSpPr>
          <p:cNvPr id="3" name="Content Placeholder 2"/>
          <p:cNvSpPr>
            <a:spLocks noGrp="1"/>
          </p:cNvSpPr>
          <p:nvPr>
            <p:ph idx="1"/>
          </p:nvPr>
        </p:nvSpPr>
        <p:spPr/>
        <p:txBody>
          <a:bodyPr/>
          <a:lstStyle/>
          <a:p>
            <a:pPr algn="just"/>
            <a:r>
              <a:rPr lang="fa-IR" smtClean="0">
                <a:cs typeface="B Zar" panose="00000400000000000000" pitchFamily="2" charset="-78"/>
              </a:rPr>
              <a:t>هابرماس چند سالی زیر نظر آدورنو به پژوهش پرداخت و عموماً یکی از میراث داران عمده و معاصر «</a:t>
            </a:r>
            <a:r>
              <a:rPr lang="fa-IR" smtClean="0">
                <a:solidFill>
                  <a:srgbClr val="FF0000"/>
                </a:solidFill>
                <a:cs typeface="B Zar" panose="00000400000000000000" pitchFamily="2" charset="-78"/>
              </a:rPr>
              <a:t>مکتب فرانکفورت</a:t>
            </a:r>
            <a:r>
              <a:rPr lang="fa-IR" smtClean="0">
                <a:cs typeface="B Zar" panose="00000400000000000000" pitchFamily="2" charset="-78"/>
              </a:rPr>
              <a:t>» محسوس می شود. هرچند میان کار او و پیشگامان اش مضمون های مشترک مشخصی وجود دارد، اما هابرماس سمت و سویی کاملاً متفاوت در پیش گرفته است. ص 295</a:t>
            </a:r>
          </a:p>
          <a:p>
            <a:pPr algn="just"/>
            <a:r>
              <a:rPr lang="fa-IR" smtClean="0">
                <a:cs typeface="B Zar" panose="00000400000000000000" pitchFamily="2" charset="-78"/>
              </a:rPr>
              <a:t>او از تاب خوردن میان خوش بینی به بدبینی می گریزد و در عوض بسیار بیش از صاحب نظرانی که در فصل قبل از آن ها سخن گفتیم توجه خود را به تحلیل ساختارهای اجتماعی و کنش معطوف می کند. او به مدلی تحلیلی شبیه به آن چه در مقدمة این کتاب ذکر کردم باز می گردد، جهان را به اجزای مختلف آن تقسیم می کند، و به طرح رابطه ای بسیار کلی میان آن ها می پردازد. ص 295</a:t>
            </a:r>
          </a:p>
          <a:p>
            <a:pPr algn="just"/>
            <a:endParaRPr lang="fa-IR">
              <a:cs typeface="B Zar" panose="00000400000000000000" pitchFamily="2" charset="-78"/>
            </a:endParaRPr>
          </a:p>
        </p:txBody>
      </p:sp>
    </p:spTree>
    <p:extLst>
      <p:ext uri="{BB962C8B-B14F-4D97-AF65-F5344CB8AC3E}">
        <p14:creationId xmlns:p14="http://schemas.microsoft.com/office/powerpoint/2010/main" val="11568506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هابرماس</a:t>
            </a:r>
            <a:endParaRPr lang="fa-IR">
              <a:cs typeface="B Zar" panose="00000400000000000000" pitchFamily="2" charset="-78"/>
            </a:endParaRPr>
          </a:p>
        </p:txBody>
      </p:sp>
      <p:sp>
        <p:nvSpPr>
          <p:cNvPr id="3" name="Content Placeholder 2"/>
          <p:cNvSpPr>
            <a:spLocks noGrp="1"/>
          </p:cNvSpPr>
          <p:nvPr>
            <p:ph idx="1"/>
          </p:nvPr>
        </p:nvSpPr>
        <p:spPr/>
        <p:txBody>
          <a:bodyPr/>
          <a:lstStyle/>
          <a:p>
            <a:pPr algn="just"/>
            <a:r>
              <a:rPr lang="fa-IR" smtClean="0">
                <a:cs typeface="B Zar" panose="00000400000000000000" pitchFamily="2" charset="-78"/>
              </a:rPr>
              <a:t>هابرماس قطعاً به چپ تعلق دارد، اما به شیوه هایی که شاید غیر منتظره باشد، منتقد سنت خویش است و </a:t>
            </a:r>
            <a:r>
              <a:rPr lang="fa-IR" smtClean="0">
                <a:solidFill>
                  <a:srgbClr val="FF0000"/>
                </a:solidFill>
                <a:cs typeface="B Zar" panose="00000400000000000000" pitchFamily="2" charset="-78"/>
              </a:rPr>
              <a:t>سرانجام نیز از جنیش دانشجویی دهة 1960 فاصله می گیرد</a:t>
            </a:r>
            <a:r>
              <a:rPr lang="fa-IR" smtClean="0">
                <a:cs typeface="B Zar" panose="00000400000000000000" pitchFamily="2" charset="-78"/>
              </a:rPr>
              <a:t>. وی نقد رادیکالی از مارکسیسم ارائه می دهد و بسیاری از مضمون های پارسونز را وارد نظریة خود می کند. ص 296</a:t>
            </a:r>
          </a:p>
          <a:p>
            <a:pPr algn="just"/>
            <a:r>
              <a:rPr lang="fa-IR" smtClean="0">
                <a:cs typeface="B Zar" panose="00000400000000000000" pitchFamily="2" charset="-78"/>
              </a:rPr>
              <a:t>برهان او در آثار اولیة نظریة مارکسیستی را ببینیم. به گفتة او فقط کار نیست که انسان ها را از حیوانات متمایز می کند و ما را قادر می سازد محیط خود را تغییر دهیم، بلکه زبان نیز هست که توانایی کاربرد نشانه ها برای ارتباط برقرار کردن است. ص 297</a:t>
            </a:r>
          </a:p>
          <a:p>
            <a:pPr algn="just"/>
            <a:endParaRPr lang="fa-IR">
              <a:cs typeface="B Zar" panose="00000400000000000000" pitchFamily="2" charset="-78"/>
            </a:endParaRPr>
          </a:p>
        </p:txBody>
      </p:sp>
    </p:spTree>
    <p:extLst>
      <p:ext uri="{BB962C8B-B14F-4D97-AF65-F5344CB8AC3E}">
        <p14:creationId xmlns:p14="http://schemas.microsoft.com/office/powerpoint/2010/main" val="181940387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هابرماس</a:t>
            </a:r>
            <a:endParaRPr lang="fa-IR">
              <a:cs typeface="B Zar" panose="00000400000000000000" pitchFamily="2" charset="-78"/>
            </a:endParaRPr>
          </a:p>
        </p:txBody>
      </p:sp>
      <p:sp>
        <p:nvSpPr>
          <p:cNvPr id="3" name="Content Placeholder 2"/>
          <p:cNvSpPr>
            <a:spLocks noGrp="1"/>
          </p:cNvSpPr>
          <p:nvPr>
            <p:ph idx="1"/>
          </p:nvPr>
        </p:nvSpPr>
        <p:spPr/>
        <p:txBody>
          <a:bodyPr/>
          <a:lstStyle/>
          <a:p>
            <a:pPr algn="just"/>
            <a:r>
              <a:rPr lang="fa-IR" smtClean="0">
                <a:cs typeface="B Zar" panose="00000400000000000000" pitchFamily="2" charset="-78"/>
              </a:rPr>
              <a:t>علاقة فنی ریشه در کار دارد و از طریق آن بسط پیدا می کند، و مشکل خرد ابزاری آن نیست که این رشته از دانش فی نفسه نادرست است یا به سلطه منتهی می شود، بلکه این است که در جوامع مدرن بر سایر شکل ها دانش اولویت پیدا کرده است. ص 298</a:t>
            </a:r>
          </a:p>
          <a:p>
            <a:pPr algn="just"/>
            <a:r>
              <a:rPr lang="fa-IR" smtClean="0">
                <a:solidFill>
                  <a:srgbClr val="FF0000"/>
                </a:solidFill>
                <a:cs typeface="B Zar" panose="00000400000000000000" pitchFamily="2" charset="-78"/>
              </a:rPr>
              <a:t>علاقة عملی با میانجی گری کنش متقابل بسط پیدا می کند</a:t>
            </a:r>
            <a:r>
              <a:rPr lang="fa-IR" smtClean="0">
                <a:cs typeface="B Zar" panose="00000400000000000000" pitchFamily="2" charset="-78"/>
              </a:rPr>
              <a:t>، و یکی از مضمون های محوری مورد توجه هابرماس نحوة منحرف شدن و گمراه شدن کنش متقابل به وسیلة ساختارهای اجتماعی است: مردم می توانند در فهم متقابل یکدیگر دچار خطا شوند، آن ها می توانند منظماً گمراه شوند، آلت دست قرار گیرند، و به گونه ای نظام یافته کور باشند. هابرماس مدعی است که در کار گادامر چنین انحراف ایدئولوژیکی قابل فهم نیست. ص 298 </a:t>
            </a:r>
          </a:p>
          <a:p>
            <a:endParaRPr lang="fa-IR">
              <a:cs typeface="B Zar" panose="00000400000000000000" pitchFamily="2" charset="-78"/>
            </a:endParaRPr>
          </a:p>
        </p:txBody>
      </p:sp>
    </p:spTree>
    <p:extLst>
      <p:ext uri="{BB962C8B-B14F-4D97-AF65-F5344CB8AC3E}">
        <p14:creationId xmlns:p14="http://schemas.microsoft.com/office/powerpoint/2010/main" val="263259758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هابرماس: سه نکته</a:t>
            </a:r>
            <a:endParaRPr lang="fa-IR">
              <a:cs typeface="B Zar" panose="00000400000000000000" pitchFamily="2" charset="-78"/>
            </a:endParaRPr>
          </a:p>
        </p:txBody>
      </p:sp>
      <p:sp>
        <p:nvSpPr>
          <p:cNvPr id="3" name="Content Placeholder 2"/>
          <p:cNvSpPr>
            <a:spLocks noGrp="1"/>
          </p:cNvSpPr>
          <p:nvPr>
            <p:ph idx="1"/>
          </p:nvPr>
        </p:nvSpPr>
        <p:spPr/>
        <p:txBody>
          <a:bodyPr>
            <a:normAutofit fontScale="92500" lnSpcReduction="10000"/>
          </a:bodyPr>
          <a:lstStyle/>
          <a:p>
            <a:pPr algn="just"/>
            <a:r>
              <a:rPr lang="fa-IR" b="1" smtClean="0">
                <a:solidFill>
                  <a:srgbClr val="FF0000"/>
                </a:solidFill>
                <a:cs typeface="B Zar" panose="00000400000000000000" pitchFamily="2" charset="-78"/>
              </a:rPr>
              <a:t>1-</a:t>
            </a:r>
            <a:r>
              <a:rPr lang="fa-IR" smtClean="0">
                <a:cs typeface="B Zar" panose="00000400000000000000" pitchFamily="2" charset="-78"/>
              </a:rPr>
              <a:t>.این بحث را مطرح می کند که ضروری است خود را از قید آن چه او «فلسفة خودآگاهی» می نامد آزاد کنیم، و منظورش فلسفه ای است که زبان و کنش را از زواویة رابطة میان یک شناسنده (سوژه) و یک شناسا (ابژه) می بیند (اگر اصطلاحات آلتوسری را به کار ببندیم. ص 299</a:t>
            </a:r>
          </a:p>
          <a:p>
            <a:pPr algn="just"/>
            <a:r>
              <a:rPr lang="fa-IR" b="1" smtClean="0">
                <a:solidFill>
                  <a:srgbClr val="FF0000"/>
                </a:solidFill>
                <a:cs typeface="B Zar" panose="00000400000000000000" pitchFamily="2" charset="-78"/>
              </a:rPr>
              <a:t>2. </a:t>
            </a:r>
            <a:r>
              <a:rPr lang="fa-IR" smtClean="0">
                <a:cs typeface="B Zar" panose="00000400000000000000" pitchFamily="2" charset="-78"/>
              </a:rPr>
              <a:t>مرحلة دوم را دیوید راسموسن روشن تر از آن چه من می توانم امید به ارائة آن داشته باشم جمع بندی کرده است:</a:t>
            </a:r>
          </a:p>
          <a:p>
            <a:pPr algn="just"/>
            <a:r>
              <a:rPr lang="fa-IR" smtClean="0">
                <a:cs typeface="B Zar" panose="00000400000000000000" pitchFamily="2" charset="-78"/>
              </a:rPr>
              <a:t>کنش می تواند به دو صورت درآید که یکی کنش استراتژیک و دیگری کنش ارتباطی است. نوع اول شامل کنش هدفدار – عقلانی است، حال آن که کنش دوم که هدف اش رسیدن به نوعی ادراک است کنش ارتباطی است. ص 300</a:t>
            </a:r>
          </a:p>
          <a:p>
            <a:pPr algn="just"/>
            <a:r>
              <a:rPr lang="fa-IR" b="1" smtClean="0">
                <a:solidFill>
                  <a:srgbClr val="FF0000"/>
                </a:solidFill>
                <a:cs typeface="B Zar" panose="00000400000000000000" pitchFamily="2" charset="-78"/>
              </a:rPr>
              <a:t>3. </a:t>
            </a:r>
            <a:r>
              <a:rPr lang="fa-IR" smtClean="0">
                <a:cs typeface="B Zar" panose="00000400000000000000" pitchFamily="2" charset="-78"/>
              </a:rPr>
              <a:t>اولویت قایل شدن برای کنش ارتباطی یک سلسله پیامد به همراه دارد. نخست آن که با این تعبیر، عقلانیت آرمانی نیست که از آسمان افتاده باشد، بلکه درخود زبان ما است، و در بردارندة نوعی نظام اجتماعی فراگیر و دمکراتیک است که هدف اش رسیدن به توافق است، نه اعمال سلطه – و این مهم ترین مطلب در بحث هابرماس با پسامدرنیست ها است. ص 300</a:t>
            </a:r>
          </a:p>
          <a:p>
            <a:pPr algn="just"/>
            <a:endParaRPr lang="fa-IR">
              <a:cs typeface="B Zar" panose="00000400000000000000" pitchFamily="2" charset="-78"/>
            </a:endParaRPr>
          </a:p>
        </p:txBody>
      </p:sp>
    </p:spTree>
    <p:extLst>
      <p:ext uri="{BB962C8B-B14F-4D97-AF65-F5344CB8AC3E}">
        <p14:creationId xmlns:p14="http://schemas.microsoft.com/office/powerpoint/2010/main" val="135377394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هابرماس</a:t>
            </a:r>
            <a:endParaRPr lang="fa-IR">
              <a:cs typeface="B Zar" panose="00000400000000000000" pitchFamily="2" charset="-78"/>
            </a:endParaRPr>
          </a:p>
        </p:txBody>
      </p:sp>
      <p:sp>
        <p:nvSpPr>
          <p:cNvPr id="3" name="Content Placeholder 2"/>
          <p:cNvSpPr>
            <a:spLocks noGrp="1"/>
          </p:cNvSpPr>
          <p:nvPr>
            <p:ph idx="1"/>
          </p:nvPr>
        </p:nvSpPr>
        <p:spPr/>
        <p:txBody>
          <a:bodyPr/>
          <a:lstStyle/>
          <a:p>
            <a:pPr algn="just"/>
            <a:r>
              <a:rPr lang="fa-IR" smtClean="0">
                <a:cs typeface="B Zar" panose="00000400000000000000" pitchFamily="2" charset="-78"/>
              </a:rPr>
              <a:t>گرچه هابرماس کارو خرد ابزاری را یکی از ابعاد مهم زندگی انسان می داند، اما بر این نظر است که کار اجتماعاً سازمان یافته به تنهایی برای تعریف انسان ها کفایت نمی کند؛ در واقع، زبان و ارتباط تعیین کننده اند. ص 302</a:t>
            </a:r>
          </a:p>
          <a:p>
            <a:pPr algn="just"/>
            <a:r>
              <a:rPr lang="fa-IR" smtClean="0">
                <a:cs typeface="B Zar" panose="00000400000000000000" pitchFamily="2" charset="-78"/>
              </a:rPr>
              <a:t>هابرماس بر آن است که سازو کار گذار از یک مرحلة تکامل اجتماعی به مرحله ای دیگر فرهنگی نیست، بلکه اقتصادی است. ص 303</a:t>
            </a:r>
          </a:p>
          <a:p>
            <a:pPr algn="just"/>
            <a:r>
              <a:rPr lang="fa-IR" smtClean="0">
                <a:cs typeface="B Zar" panose="00000400000000000000" pitchFamily="2" charset="-78"/>
              </a:rPr>
              <a:t> هابرماس از چشم اندازهای دیگر نیز به تکامل جامعة بشری می نگرد، و معمولاً نوعی طبقه بندی سه گانه درست می کند. در این جا نمی خواهم به بررسی این جزئیات بپردازم، بلکه هدفم بیشترتأکید بر این مطلب است که نظریة انتقادی در دستان او تا کجا رفته و به شکل متعارف تری از نظریة کنش تبدیل شده است. ص 304</a:t>
            </a:r>
          </a:p>
          <a:p>
            <a:pPr algn="just"/>
            <a:endParaRPr lang="fa-IR">
              <a:cs typeface="B Zar" panose="00000400000000000000" pitchFamily="2" charset="-78"/>
            </a:endParaRPr>
          </a:p>
        </p:txBody>
      </p:sp>
      <p:pic>
        <p:nvPicPr>
          <p:cNvPr id="4" name="Picture 3"/>
          <p:cNvPicPr>
            <a:picLocks noChangeAspect="1"/>
          </p:cNvPicPr>
          <p:nvPr/>
        </p:nvPicPr>
        <p:blipFill>
          <a:blip r:embed="rId2"/>
          <a:stretch>
            <a:fillRect/>
          </a:stretch>
        </p:blipFill>
        <p:spPr>
          <a:xfrm>
            <a:off x="1388019" y="5336275"/>
            <a:ext cx="2286745" cy="1521725"/>
          </a:xfrm>
          <a:prstGeom prst="rect">
            <a:avLst/>
          </a:prstGeom>
        </p:spPr>
      </p:pic>
    </p:spTree>
    <p:extLst>
      <p:ext uri="{BB962C8B-B14F-4D97-AF65-F5344CB8AC3E}">
        <p14:creationId xmlns:p14="http://schemas.microsoft.com/office/powerpoint/2010/main" val="2314770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fontScale="85000" lnSpcReduction="20000"/>
          </a:bodyPr>
          <a:lstStyle/>
          <a:p>
            <a:pPr algn="just"/>
            <a:r>
              <a:rPr lang="fa-IR" i="1">
                <a:solidFill>
                  <a:srgbClr val="0070C0"/>
                </a:solidFill>
                <a:cs typeface="B Zar" panose="00000400000000000000" pitchFamily="2" charset="-78"/>
              </a:rPr>
              <a:t>شاید بهترین راه نگاه کردن به فلسفه به مثابه نوعی “نظریه نظریه” است که صرفا به دلیل آن که تجریدی تر است، بعضی چیز ها را روشن تر و ساده تر نشان می دهد. (ص ۲۸</a:t>
            </a:r>
            <a:r>
              <a:rPr lang="fa-IR" i="1" smtClean="0">
                <a:solidFill>
                  <a:srgbClr val="0070C0"/>
                </a:solidFill>
                <a:cs typeface="B Zar" panose="00000400000000000000" pitchFamily="2" charset="-78"/>
              </a:rPr>
              <a:t>)</a:t>
            </a:r>
          </a:p>
          <a:p>
            <a:pPr algn="just"/>
            <a:r>
              <a:rPr lang="fa-IR" smtClean="0">
                <a:solidFill>
                  <a:srgbClr val="FF0000"/>
                </a:solidFill>
                <a:cs typeface="B Zar" panose="00000400000000000000" pitchFamily="2" charset="-78"/>
              </a:rPr>
              <a:t>برای بحث بیشتر</a:t>
            </a:r>
            <a:r>
              <a:rPr lang="fa-IR" smtClean="0">
                <a:cs typeface="B Zar" panose="00000400000000000000" pitchFamily="2" charset="-78"/>
              </a:rPr>
              <a:t>:  ببینیم منظور از تجرید و انتزاع در این جا </a:t>
            </a:r>
            <a:r>
              <a:rPr lang="fa-IR" u="sng" smtClean="0">
                <a:cs typeface="B Zar" panose="00000400000000000000" pitchFamily="2" charset="-78"/>
              </a:rPr>
              <a:t>چه می تواند باشد</a:t>
            </a:r>
            <a:r>
              <a:rPr lang="fa-IR" smtClean="0">
                <a:cs typeface="B Zar" panose="00000400000000000000" pitchFamily="2" charset="-78"/>
              </a:rPr>
              <a:t>:</a:t>
            </a:r>
          </a:p>
          <a:p>
            <a:pPr algn="just"/>
            <a:r>
              <a:rPr lang="fa-IR" smtClean="0">
                <a:cs typeface="B Zar" panose="00000400000000000000" pitchFamily="2" charset="-78"/>
              </a:rPr>
              <a:t> واقعیاتی اعم از خارجی، ذهنی و اعتباری، مثل اشیای طبیعی، موجودات زنده انسان امور اجتماعی شکل عدد زیبایی ، معرفت، ذهن و مانند آن داریم که در دانش هایی مانند علوم فیزیکی، فلسفه طبیعت، علوم زیستی، علم النفس، فلسفه حیات ، علوم رفتاری ، انسان شناسی ، علوم ریاضی، علوم اجتماعی ، فلسفه اجتماع، زیبایی شناسی، فلسفه زیبایی،  معرفت شناسی و مانند انها  مورد مطالعه قرار می گیرند یعنی مجموعه گزاره های ی که به صورت روشمند، گردآوری و ارزیابی شده اند، یک نظام معرفتی و رشته علمی را به وجود می اورند.  به این ترتیب واقعیات در طبقه نخست  قرار می گیرند  که به این طبقه دوم، معرفت مرتبه اول نیز گویند. اما علم طبقه سومی را نیز به وجود اورده است که شناخت مرتبه دوم نامیده می شود، یعنی دانش ها و رشته های علمی موضوع این علومند و مورد مطالعه قرار می گیرند. برای مثال علم فیزیک موضوع فلسفه فیزیک است و زیست شناسی موضوع فسلفه علئوم زیستی و جامعه شناسی موضوع فلسفه علوم  اجتماعی. فلسفه های علم بر خلاف فسلفه های امور، از سنخ شناخت های مرتبه دوم هستند. میان فلسفه های علوم، مسائل و مباحث مشترکی وجود دارد که مختص به علم خاصی نیستند. (عاشوری، 1394)</a:t>
            </a:r>
            <a:endParaRPr lang="fa-IR">
              <a:cs typeface="B Zar" panose="00000400000000000000" pitchFamily="2" charset="-78"/>
            </a:endParaRPr>
          </a:p>
        </p:txBody>
      </p:sp>
    </p:spTree>
    <p:extLst>
      <p:ext uri="{BB962C8B-B14F-4D97-AF65-F5344CB8AC3E}">
        <p14:creationId xmlns:p14="http://schemas.microsoft.com/office/powerpoint/2010/main" val="263858328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هابرماس</a:t>
            </a:r>
            <a:endParaRPr lang="fa-IR">
              <a:cs typeface="B Zar" panose="00000400000000000000" pitchFamily="2" charset="-78"/>
            </a:endParaRPr>
          </a:p>
        </p:txBody>
      </p:sp>
      <p:sp>
        <p:nvSpPr>
          <p:cNvPr id="3" name="Content Placeholder 2"/>
          <p:cNvSpPr>
            <a:spLocks noGrp="1"/>
          </p:cNvSpPr>
          <p:nvPr>
            <p:ph idx="1"/>
          </p:nvPr>
        </p:nvSpPr>
        <p:spPr/>
        <p:txBody>
          <a:bodyPr>
            <a:normAutofit/>
          </a:bodyPr>
          <a:lstStyle/>
          <a:p>
            <a:pPr algn="just"/>
            <a:r>
              <a:rPr lang="fa-IR" smtClean="0">
                <a:cs typeface="B Zar" panose="00000400000000000000" pitchFamily="2" charset="-78"/>
              </a:rPr>
              <a:t>هابرماس مشخصة سرمایه داری مدرن را سیطرة دولت بر اقتصاد و سایر عرصه های حیات اجتماعی می داند. ص 305</a:t>
            </a:r>
          </a:p>
          <a:p>
            <a:pPr algn="just"/>
            <a:r>
              <a:rPr lang="fa-IR" smtClean="0">
                <a:cs typeface="B Zar" panose="00000400000000000000" pitchFamily="2" charset="-78"/>
              </a:rPr>
              <a:t>چون ریشة مسائل نهایتاً درناتوانی دولت برای آشتی دادن منافع متفاوت و متضاد سرمایة خصوصی نهفته است. ص 307</a:t>
            </a:r>
          </a:p>
          <a:p>
            <a:pPr algn="just"/>
            <a:r>
              <a:rPr lang="fa-IR" smtClean="0">
                <a:cs typeface="B Zar" panose="00000400000000000000" pitchFamily="2" charset="-78"/>
              </a:rPr>
              <a:t>در </a:t>
            </a:r>
            <a:r>
              <a:rPr lang="fa-IR" smtClean="0">
                <a:solidFill>
                  <a:srgbClr val="FF0000"/>
                </a:solidFill>
                <a:cs typeface="B Zar" panose="00000400000000000000" pitchFamily="2" charset="-78"/>
              </a:rPr>
              <a:t>کتاب نظریة کنش ارتباطی</a:t>
            </a:r>
            <a:r>
              <a:rPr lang="fa-IR" smtClean="0">
                <a:cs typeface="B Zar" panose="00000400000000000000" pitchFamily="2" charset="-78"/>
              </a:rPr>
              <a:t>، بسیاری از این مضمون ها به گونه ای متفاوت طرح می شوند. دراین اثر، هابرماس آن چه را «زیست - جهان » می نامد توضیح می دهد؛ به نظر می رسد که این مفهوم تا اندازه ای نظیر مفهوم حوزة پیش - تأملی  یا تجربة بلاواسطة هوسرل، و تا اندازه ای نظیر مفهوم زبانی و مشخص تری «صورت زندگی » ویتگنشتاین است. ص 308</a:t>
            </a:r>
          </a:p>
          <a:p>
            <a:pPr algn="just"/>
            <a:r>
              <a:rPr lang="fa-IR" smtClean="0">
                <a:cs typeface="B Zar" panose="00000400000000000000" pitchFamily="2" charset="-78"/>
              </a:rPr>
              <a:t>به جای ایدئولوژی هر روز بیش از پیش ناگزیریم به چارچوب جزئی دانش در دستان دیگران متکی باشیم، و این وضعیت نوعی آگاهی تکه پاره شده ایجاد می کند. ص 309</a:t>
            </a:r>
            <a:endParaRPr lang="fa-IR">
              <a:cs typeface="B Zar" panose="00000400000000000000" pitchFamily="2" charset="-78"/>
            </a:endParaRPr>
          </a:p>
        </p:txBody>
      </p:sp>
    </p:spTree>
    <p:extLst>
      <p:ext uri="{BB962C8B-B14F-4D97-AF65-F5344CB8AC3E}">
        <p14:creationId xmlns:p14="http://schemas.microsoft.com/office/powerpoint/2010/main" val="347969701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نقد هابرماس</a:t>
            </a:r>
            <a:endParaRPr lang="fa-IR">
              <a:cs typeface="B Zar" panose="00000400000000000000" pitchFamily="2" charset="-78"/>
            </a:endParaRPr>
          </a:p>
        </p:txBody>
      </p:sp>
      <p:sp>
        <p:nvSpPr>
          <p:cNvPr id="3" name="Content Placeholder 2"/>
          <p:cNvSpPr>
            <a:spLocks noGrp="1"/>
          </p:cNvSpPr>
          <p:nvPr>
            <p:ph idx="1"/>
          </p:nvPr>
        </p:nvSpPr>
        <p:spPr>
          <a:xfrm>
            <a:off x="3712190" y="1825625"/>
            <a:ext cx="7641609" cy="4351338"/>
          </a:xfrm>
        </p:spPr>
        <p:txBody>
          <a:bodyPr/>
          <a:lstStyle/>
          <a:p>
            <a:pPr algn="just"/>
            <a:r>
              <a:rPr lang="fa-IR" smtClean="0">
                <a:cs typeface="B Zar" panose="00000400000000000000" pitchFamily="2" charset="-78"/>
              </a:rPr>
              <a:t>اول آن که هابرماس قایل به اولویت کنش ارتباطی بر کنش استراتژیک نیست و نمی تواند چنین اولویتی را برقرار سازد. ص 310</a:t>
            </a:r>
          </a:p>
          <a:p>
            <a:pPr algn="just"/>
            <a:r>
              <a:rPr lang="fa-IR" smtClean="0">
                <a:cs typeface="B Zar" panose="00000400000000000000" pitchFamily="2" charset="-78"/>
              </a:rPr>
              <a:t>انتقاد دوم که بوسیلة دیوید راسموسن به روشنی جمع بندی و با انتقاد اول مرتبط شده به شرح زیر است:</a:t>
            </a:r>
          </a:p>
          <a:p>
            <a:pPr algn="just"/>
            <a:r>
              <a:rPr lang="fa-IR" smtClean="0">
                <a:cs typeface="B Zar" panose="00000400000000000000" pitchFamily="2" charset="-78"/>
              </a:rPr>
              <a:t>با نگاه گذرا به بعضی از مهم ترین انتقاداتی که بر کار هابرماس وارد شده می توان به این نتیجه رسید که نه تنها فرضیة رهایی بخش قطعی نیست ... بلکه کوشش به منظور متمرکز کردن نقد بر تمایز میان نظام و زیست – جهان جایگاه نسبتاً نامطمئن رهایی بخش را نیز تحلیل می برد. ص 310</a:t>
            </a:r>
          </a:p>
          <a:p>
            <a:pPr algn="just"/>
            <a:endParaRPr lang="fa-IR">
              <a:cs typeface="B Zar" panose="00000400000000000000" pitchFamily="2" charset="-78"/>
            </a:endParaRPr>
          </a:p>
        </p:txBody>
      </p:sp>
      <p:pic>
        <p:nvPicPr>
          <p:cNvPr id="4" name="Picture 3"/>
          <p:cNvPicPr>
            <a:picLocks noChangeAspect="1"/>
          </p:cNvPicPr>
          <p:nvPr/>
        </p:nvPicPr>
        <p:blipFill>
          <a:blip r:embed="rId2"/>
          <a:stretch>
            <a:fillRect/>
          </a:stretch>
        </p:blipFill>
        <p:spPr>
          <a:xfrm>
            <a:off x="264861" y="2530179"/>
            <a:ext cx="3321515" cy="2533140"/>
          </a:xfrm>
          <a:prstGeom prst="rect">
            <a:avLst/>
          </a:prstGeom>
        </p:spPr>
      </p:pic>
    </p:spTree>
    <p:extLst>
      <p:ext uri="{BB962C8B-B14F-4D97-AF65-F5344CB8AC3E}">
        <p14:creationId xmlns:p14="http://schemas.microsoft.com/office/powerpoint/2010/main" val="187713446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منابع مورد استفاده</a:t>
            </a:r>
            <a:endParaRPr lang="fa-IR">
              <a:cs typeface="B Zar" panose="00000400000000000000" pitchFamily="2" charset="-78"/>
            </a:endParaRPr>
          </a:p>
        </p:txBody>
      </p:sp>
      <p:sp>
        <p:nvSpPr>
          <p:cNvPr id="3" name="Content Placeholder 2"/>
          <p:cNvSpPr>
            <a:spLocks noGrp="1"/>
          </p:cNvSpPr>
          <p:nvPr>
            <p:ph idx="1"/>
          </p:nvPr>
        </p:nvSpPr>
        <p:spPr/>
        <p:txBody>
          <a:bodyPr>
            <a:normAutofit fontScale="25000" lnSpcReduction="20000"/>
          </a:bodyPr>
          <a:lstStyle/>
          <a:p>
            <a:pPr algn="just" rtl="0"/>
            <a:r>
              <a:rPr lang="en-US" sz="7000" smtClean="0"/>
              <a:t>ABEND, GABRIEL(2008) “The </a:t>
            </a:r>
            <a:r>
              <a:rPr lang="en-US" sz="7000"/>
              <a:t>Meaning of ‘</a:t>
            </a:r>
            <a:r>
              <a:rPr lang="en-US" sz="7000" smtClean="0"/>
              <a:t>Theory’”.  Sociological </a:t>
            </a:r>
            <a:r>
              <a:rPr lang="en-US" sz="7000"/>
              <a:t>Theory 26:2 June </a:t>
            </a:r>
            <a:r>
              <a:rPr lang="en-US" sz="7000" smtClean="0"/>
              <a:t>2008. </a:t>
            </a:r>
          </a:p>
          <a:p>
            <a:pPr algn="just" rtl="0"/>
            <a:r>
              <a:rPr lang="en-US" sz="7000"/>
              <a:t>Davidson, D. 1984. Inquiries into Truth and Interpretation. Oxford: Clarendon Press; New York: </a:t>
            </a:r>
            <a:r>
              <a:rPr lang="en-US" sz="7000" smtClean="0"/>
              <a:t>Oxford University Press</a:t>
            </a:r>
          </a:p>
          <a:p>
            <a:pPr algn="just" rtl="0"/>
            <a:r>
              <a:rPr lang="en-US" sz="7000"/>
              <a:t>Giddens, et, al., (2007). Introduction to Sociology. Sixth Edition. New York: W.W. Norton and </a:t>
            </a:r>
            <a:r>
              <a:rPr lang="en-US" sz="7000" smtClean="0"/>
              <a:t>Company. Chapter 1</a:t>
            </a:r>
          </a:p>
          <a:p>
            <a:pPr algn="just" rtl="0"/>
            <a:r>
              <a:rPr lang="en-US" sz="7000" smtClean="0"/>
              <a:t>Kerbo. Harold .R.(1976) Marxist and functionalist theories in the study of stratification : a comment. Social forces / vol 55:1 </a:t>
            </a:r>
          </a:p>
          <a:p>
            <a:pPr algn="just" rtl="0"/>
            <a:r>
              <a:rPr lang="en-US" sz="7000" smtClean="0">
                <a:cs typeface="B Zar" panose="00000400000000000000" pitchFamily="2" charset="-78"/>
              </a:rPr>
              <a:t>T</a:t>
            </a:r>
            <a:r>
              <a:rPr lang="en-US" sz="7000">
                <a:cs typeface="B Zar" panose="00000400000000000000" pitchFamily="2" charset="-78"/>
              </a:rPr>
              <a:t>Bernard </a:t>
            </a:r>
            <a:r>
              <a:rPr lang="en-US" sz="7000" smtClean="0">
                <a:cs typeface="B Zar" panose="00000400000000000000" pitchFamily="2" charset="-78"/>
              </a:rPr>
              <a:t>Moses(1894) “the </a:t>
            </a:r>
            <a:r>
              <a:rPr lang="en-US" sz="7000">
                <a:cs typeface="B Zar" panose="00000400000000000000" pitchFamily="2" charset="-78"/>
              </a:rPr>
              <a:t>Nature of </a:t>
            </a:r>
            <a:r>
              <a:rPr lang="en-US" sz="7000" smtClean="0">
                <a:cs typeface="B Zar" panose="00000400000000000000" pitchFamily="2" charset="-78"/>
              </a:rPr>
              <a:t>Sociolog” .  </a:t>
            </a:r>
            <a:r>
              <a:rPr lang="en-US" sz="7000">
                <a:cs typeface="B Zar" panose="00000400000000000000" pitchFamily="2" charset="-78"/>
              </a:rPr>
              <a:t>Journal of Political Economy , Dec., 1894, Vol. 3, No. 1 (Dec., 1894), pp. 24-38</a:t>
            </a:r>
            <a:endParaRPr lang="fa-IR" sz="7000" smtClean="0">
              <a:cs typeface="B Zar" panose="00000400000000000000" pitchFamily="2" charset="-78"/>
            </a:endParaRPr>
          </a:p>
          <a:p>
            <a:pPr algn="just"/>
            <a:r>
              <a:rPr lang="fa-IR" sz="7000" smtClean="0">
                <a:cs typeface="B Zar" panose="00000400000000000000" pitchFamily="2" charset="-78"/>
              </a:rPr>
              <a:t>اسعدی</a:t>
            </a:r>
            <a:r>
              <a:rPr lang="fa-IR" sz="7000">
                <a:cs typeface="B Zar" panose="00000400000000000000" pitchFamily="2" charset="-78"/>
              </a:rPr>
              <a:t>، مهدی. طباطبابی، سید مرتضی. (1389)بررسي مفهوم جوهر در تفكر سه فيلسوف: ارسطو، ابنسينا، اسپينوزا، پژوهشهاي فلسفي، شماره ي هفدهم، بهار و </a:t>
            </a:r>
            <a:r>
              <a:rPr lang="fa-IR" sz="7000" smtClean="0">
                <a:cs typeface="B Zar" panose="00000400000000000000" pitchFamily="2" charset="-78"/>
              </a:rPr>
              <a:t>تابستان ص162-145</a:t>
            </a:r>
            <a:endParaRPr lang="fa-IR" sz="7000">
              <a:cs typeface="B Zar" panose="00000400000000000000" pitchFamily="2" charset="-78"/>
            </a:endParaRPr>
          </a:p>
          <a:p>
            <a:pPr algn="just"/>
            <a:r>
              <a:rPr lang="fa-IR" sz="7000">
                <a:cs typeface="B Zar" panose="00000400000000000000" pitchFamily="2" charset="-78"/>
              </a:rPr>
              <a:t>اع</a:t>
            </a:r>
            <a:r>
              <a:rPr lang="fa-IR" sz="7000" smtClean="0">
                <a:cs typeface="B Zar" panose="00000400000000000000" pitchFamily="2" charset="-78"/>
              </a:rPr>
              <a:t>تمادي </a:t>
            </a:r>
            <a:r>
              <a:rPr lang="fa-IR" sz="7000">
                <a:cs typeface="B Zar" panose="00000400000000000000" pitchFamily="2" charset="-78"/>
              </a:rPr>
              <a:t>فرد، سيد مهدي (1389)پارسونز: از ارادهگرايي كنشي تا نظام اجتماعي. بررسي سير تلاشهاي نظري پارسونز براي تبيين امر اجتماعي. نامه فرهنگ و ارتباطات</a:t>
            </a:r>
            <a:endParaRPr lang="fa-IR" sz="7000" smtClean="0">
              <a:cs typeface="B Zar" panose="00000400000000000000" pitchFamily="2" charset="-78"/>
            </a:endParaRPr>
          </a:p>
          <a:p>
            <a:pPr marL="0" indent="0" algn="just">
              <a:buNone/>
            </a:pPr>
            <a:r>
              <a:rPr lang="fa-IR" sz="7000">
                <a:cs typeface="B Zar" panose="00000400000000000000" pitchFamily="2" charset="-78"/>
              </a:rPr>
              <a:t>پوركريمیمجتبی عليرضا صادقزاده </a:t>
            </a:r>
            <a:r>
              <a:rPr lang="fa-IR" sz="7000" smtClean="0">
                <a:cs typeface="B Zar" panose="00000400000000000000" pitchFamily="2" charset="-78"/>
              </a:rPr>
              <a:t>قمصری خسرو </a:t>
            </a:r>
            <a:r>
              <a:rPr lang="fa-IR" sz="7000">
                <a:cs typeface="B Zar" panose="00000400000000000000" pitchFamily="2" charset="-78"/>
              </a:rPr>
              <a:t>باقری </a:t>
            </a:r>
            <a:r>
              <a:rPr lang="fa-IR" sz="7000" smtClean="0">
                <a:cs typeface="B Zar" panose="00000400000000000000" pitchFamily="2" charset="-78"/>
              </a:rPr>
              <a:t>نوع پرست.  محمود مهرمحمدی. (1393) تبيين </a:t>
            </a:r>
            <a:r>
              <a:rPr lang="fa-IR" sz="7000">
                <a:cs typeface="B Zar" panose="00000400000000000000" pitchFamily="2" charset="-78"/>
              </a:rPr>
              <a:t>مفروضات </a:t>
            </a:r>
            <a:r>
              <a:rPr lang="fa-IR" sz="7000" smtClean="0">
                <a:cs typeface="B Zar" panose="00000400000000000000" pitchFamily="2" charset="-78"/>
              </a:rPr>
              <a:t>هستی شناسی </a:t>
            </a:r>
            <a:r>
              <a:rPr lang="fa-IR" sz="7000">
                <a:cs typeface="B Zar" panose="00000400000000000000" pitchFamily="2" charset="-78"/>
              </a:rPr>
              <a:t>رئاليسم انتقادی </a:t>
            </a:r>
            <a:r>
              <a:rPr lang="fa-IR" sz="7000" smtClean="0">
                <a:cs typeface="B Zar" panose="00000400000000000000" pitchFamily="2" charset="-78"/>
              </a:rPr>
              <a:t>باسكار و </a:t>
            </a:r>
            <a:r>
              <a:rPr lang="fa-IR" sz="7000">
                <a:cs typeface="B Zar" panose="00000400000000000000" pitchFamily="2" charset="-78"/>
              </a:rPr>
              <a:t>دلالتهای آن بر پژوهش ميان رشته ای. فصلنامه مطالعات میانرشتهای در علوم انسانی، دوره ششم، </a:t>
            </a:r>
            <a:r>
              <a:rPr lang="fa-IR" sz="7000" smtClean="0">
                <a:cs typeface="B Zar" panose="00000400000000000000" pitchFamily="2" charset="-78"/>
              </a:rPr>
              <a:t>شماره 3</a:t>
            </a:r>
          </a:p>
          <a:p>
            <a:pPr marL="0" indent="0" algn="just">
              <a:buNone/>
            </a:pPr>
            <a:r>
              <a:rPr lang="fa-IR" sz="7000">
                <a:cs typeface="B Zar" panose="00000400000000000000" pitchFamily="2" charset="-78"/>
              </a:rPr>
              <a:t>دیانت، محسن(1395) تأثير نظريه کارکردگرايی بر شکل گيری بروکراسی و ساختار فرهنگ در ايران فصلنامه پژوهشهای سیاسی جهان اسلام، سال ششم، شماره دوم، ،صص105-125</a:t>
            </a:r>
          </a:p>
          <a:p>
            <a:pPr marL="0" indent="0" algn="just">
              <a:buNone/>
            </a:pPr>
            <a:endParaRPr lang="en-US" smtClean="0">
              <a:cs typeface="B Zar" panose="00000400000000000000" pitchFamily="2" charset="-78"/>
            </a:endParaRPr>
          </a:p>
          <a:p>
            <a:pPr marL="0" indent="0" algn="just">
              <a:buNone/>
            </a:pPr>
            <a:r>
              <a:rPr lang="fa-IR" smtClean="0">
                <a:cs typeface="B Zar" panose="00000400000000000000" pitchFamily="2" charset="-78"/>
              </a:rPr>
              <a:t>. </a:t>
            </a:r>
          </a:p>
          <a:p>
            <a:pPr algn="just"/>
            <a:endParaRPr lang="fa-IR">
              <a:cs typeface="B Zar" panose="00000400000000000000" pitchFamily="2" charset="-78"/>
            </a:endParaRPr>
          </a:p>
        </p:txBody>
      </p:sp>
    </p:spTree>
    <p:extLst>
      <p:ext uri="{BB962C8B-B14F-4D97-AF65-F5344CB8AC3E}">
        <p14:creationId xmlns:p14="http://schemas.microsoft.com/office/powerpoint/2010/main" val="353499201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fontScale="85000" lnSpcReduction="20000"/>
          </a:bodyPr>
          <a:lstStyle/>
          <a:p>
            <a:pPr algn="just"/>
            <a:r>
              <a:rPr lang="fa-IR" smtClean="0">
                <a:cs typeface="B Zar" panose="00000400000000000000" pitchFamily="2" charset="-78"/>
              </a:rPr>
              <a:t>راسل، برتراند(1377). مسائل فلسفه. ترجمه منوچهر بزرگمهر. انتشارات خوارزمی. </a:t>
            </a:r>
          </a:p>
          <a:p>
            <a:pPr algn="just"/>
            <a:r>
              <a:rPr lang="fa-IR" smtClean="0">
                <a:cs typeface="B Zar" panose="00000400000000000000" pitchFamily="2" charset="-78"/>
              </a:rPr>
              <a:t>حاجی </a:t>
            </a:r>
            <a:r>
              <a:rPr lang="fa-IR">
                <a:cs typeface="B Zar" panose="00000400000000000000" pitchFamily="2" charset="-78"/>
              </a:rPr>
              <a:t>حیدری. متقی زاده، علی. (1391)بازسازی‌الگوی‌  بازاندیشی گیدنز‌ ‌ برمبنای‌ مواضع‌ اخیرتر ‌او ‌راجع ‌به ‌سنت. فصلنامه مطالعات و تحقیات اجتماعی . دوره اول. شماره 2 :پاییز 1391. صص 41-82 </a:t>
            </a:r>
          </a:p>
          <a:p>
            <a:pPr algn="just"/>
            <a:r>
              <a:rPr lang="fa-IR">
                <a:cs typeface="B Zar" panose="00000400000000000000" pitchFamily="2" charset="-78"/>
              </a:rPr>
              <a:t>حامدی بی بی عفیفه().  شناخت شناسی از نگاه کانت و ملاصدرا. دومین کنگره بین المللی فرهنگ و اندیشه دینی. </a:t>
            </a:r>
          </a:p>
          <a:p>
            <a:pPr algn="just"/>
            <a:r>
              <a:rPr lang="fa-IR" smtClean="0">
                <a:cs typeface="B Zar" panose="00000400000000000000" pitchFamily="2" charset="-78"/>
              </a:rPr>
              <a:t>عاشوری</a:t>
            </a:r>
            <a:r>
              <a:rPr lang="fa-IR">
                <a:cs typeface="B Zar" panose="00000400000000000000" pitchFamily="2" charset="-78"/>
              </a:rPr>
              <a:t>، مهدی. (1394) الگوي تحلیل معرفتشناختیِ مفاهیم؛ بررسی موردي در فلسفۀ اسلامی. فصلنامه مطالعات معرفتی در دانشگاه اسلامی.  سال نوزدهم، شمارة دوم</a:t>
            </a:r>
          </a:p>
          <a:p>
            <a:pPr algn="just"/>
            <a:r>
              <a:rPr lang="fa-IR">
                <a:cs typeface="B Zar" panose="00000400000000000000" pitchFamily="2" charset="-78"/>
              </a:rPr>
              <a:t>عظیمی . رضا(1398) جامعه شناسی تاریخی- تطبیقی ماکس وبر، تئوری عام و برخی ملاحظات در مورد گفتمان شرق شناسی در ایران. مجله جامعه شناسی ایران، دوره بیستم. شماره 2. صص </a:t>
            </a:r>
            <a:r>
              <a:rPr lang="fa-IR" smtClean="0">
                <a:cs typeface="B Zar" panose="00000400000000000000" pitchFamily="2" charset="-78"/>
              </a:rPr>
              <a:t>76-99</a:t>
            </a:r>
          </a:p>
          <a:p>
            <a:pPr algn="just"/>
            <a:r>
              <a:rPr lang="fa-IR">
                <a:cs typeface="B Zar" panose="00000400000000000000" pitchFamily="2" charset="-78"/>
              </a:rPr>
              <a:t>عیوضی. محمد رحیم.(1389) نظریه پردازی در حوزه مطالعات جامعه شناسی. فصلنامه راهبرد. سال نوزدهم. شماره 55 . صص 243-263</a:t>
            </a:r>
          </a:p>
          <a:p>
            <a:pPr algn="just"/>
            <a:r>
              <a:rPr lang="fa-IR" smtClean="0">
                <a:cs typeface="B Zar" panose="00000400000000000000" pitchFamily="2" charset="-78"/>
              </a:rPr>
              <a:t>مرشدی</a:t>
            </a:r>
            <a:r>
              <a:rPr lang="fa-IR">
                <a:cs typeface="B Zar" panose="00000400000000000000" pitchFamily="2" charset="-78"/>
              </a:rPr>
              <a:t>،  ابوالفضل. پیتر برگر (1393) نگریستن از جامعهشناسی به الهیات، نگاهی کتابشناختی به منظومه فکری پیتر برگر. سال اول شماره 3 و 4</a:t>
            </a:r>
          </a:p>
          <a:p>
            <a:pPr algn="just"/>
            <a:r>
              <a:rPr lang="fa-IR" smtClean="0">
                <a:cs typeface="B Zar" panose="00000400000000000000" pitchFamily="2" charset="-78"/>
              </a:rPr>
              <a:t>مفتخري</a:t>
            </a:r>
            <a:r>
              <a:rPr lang="fa-IR">
                <a:cs typeface="B Zar" panose="00000400000000000000" pitchFamily="2" charset="-78"/>
              </a:rPr>
              <a:t>، حسين،(1389) توصيف، تبيين و تفسير در تحقيقات تاريخى. کتاب ماه تاریخ و جغرافیا. شماره 146</a:t>
            </a:r>
          </a:p>
          <a:p>
            <a:pPr algn="just"/>
            <a:endParaRPr lang="fa-IR"/>
          </a:p>
        </p:txBody>
      </p:sp>
    </p:spTree>
    <p:extLst>
      <p:ext uri="{BB962C8B-B14F-4D97-AF65-F5344CB8AC3E}">
        <p14:creationId xmlns:p14="http://schemas.microsoft.com/office/powerpoint/2010/main" val="376918590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pPr algn="just"/>
            <a:r>
              <a:rPr lang="fa-IR" smtClean="0">
                <a:cs typeface="B Zar" panose="00000400000000000000" pitchFamily="2" charset="-78"/>
              </a:rPr>
              <a:t>مردیها. مرتضی. (1395)معنا و مبنای تبیین در علوم اجتماعی. فصلنامه مطالعات میان رشته ای در علوم انسانی. دوره هشتم. شماره 4.صص 79-104</a:t>
            </a:r>
          </a:p>
          <a:p>
            <a:pPr algn="just"/>
            <a:r>
              <a:rPr lang="fa-IR" smtClean="0">
                <a:cs typeface="B Zar" panose="00000400000000000000" pitchFamily="2" charset="-78"/>
              </a:rPr>
              <a:t>ورنو، روژه. وال، ژان.(1392) نگاهی به پدیدار شناسی و فلسفه های هست بودن. ترجمه یحیی مهدوی. انتشارات خوارزمی.</a:t>
            </a:r>
          </a:p>
          <a:p>
            <a:pPr algn="just"/>
            <a:endParaRPr lang="fa-IR">
              <a:cs typeface="B Zar" panose="00000400000000000000" pitchFamily="2" charset="-78"/>
            </a:endParaRPr>
          </a:p>
        </p:txBody>
      </p:sp>
    </p:spTree>
    <p:extLst>
      <p:ext uri="{BB962C8B-B14F-4D97-AF65-F5344CB8AC3E}">
        <p14:creationId xmlns:p14="http://schemas.microsoft.com/office/powerpoint/2010/main" val="58269322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pPr algn="just"/>
            <a:r>
              <a:rPr lang="fa-IR" smtClean="0">
                <a:cs typeface="B Zar" panose="00000400000000000000" pitchFamily="2" charset="-78"/>
              </a:rPr>
              <a:t>مجيدي، ابراهيم(1389) پارادايم </a:t>
            </a:r>
            <a:r>
              <a:rPr lang="fa-IR">
                <a:cs typeface="B Zar" panose="00000400000000000000" pitchFamily="2" charset="-78"/>
              </a:rPr>
              <a:t>و تأثير آن در علوم سياسي، با نگاهي به آراي </a:t>
            </a:r>
            <a:r>
              <a:rPr lang="fa-IR" smtClean="0">
                <a:cs typeface="B Zar" panose="00000400000000000000" pitchFamily="2" charset="-78"/>
              </a:rPr>
              <a:t>كوهن، جستارهاي </a:t>
            </a:r>
            <a:r>
              <a:rPr lang="fa-IR">
                <a:cs typeface="B Zar" panose="00000400000000000000" pitchFamily="2" charset="-78"/>
              </a:rPr>
              <a:t>سياسي معاصر، پژوهشگاه علوم انساني و مطالعات </a:t>
            </a:r>
            <a:r>
              <a:rPr lang="fa-IR" smtClean="0">
                <a:cs typeface="B Zar" panose="00000400000000000000" pitchFamily="2" charset="-78"/>
              </a:rPr>
              <a:t>فرهنگي سال </a:t>
            </a:r>
            <a:r>
              <a:rPr lang="fa-IR">
                <a:cs typeface="B Zar" panose="00000400000000000000" pitchFamily="2" charset="-78"/>
              </a:rPr>
              <a:t>اول، شمارة </a:t>
            </a:r>
            <a:r>
              <a:rPr lang="fa-IR" smtClean="0">
                <a:cs typeface="B Zar" panose="00000400000000000000" pitchFamily="2" charset="-78"/>
              </a:rPr>
              <a:t>دوم، صص  </a:t>
            </a:r>
            <a:r>
              <a:rPr lang="fa-IR">
                <a:cs typeface="B Zar" panose="00000400000000000000" pitchFamily="2" charset="-78"/>
              </a:rPr>
              <a:t>123ـ </a:t>
            </a:r>
            <a:r>
              <a:rPr lang="fa-IR" smtClean="0">
                <a:cs typeface="B Zar" panose="00000400000000000000" pitchFamily="2" charset="-78"/>
              </a:rPr>
              <a:t>1</a:t>
            </a:r>
          </a:p>
          <a:p>
            <a:pPr algn="just"/>
            <a:r>
              <a:rPr lang="fa-IR">
                <a:cs typeface="B Zar" panose="00000400000000000000" pitchFamily="2" charset="-78"/>
              </a:rPr>
              <a:t>موحد </a:t>
            </a:r>
            <a:r>
              <a:rPr lang="fa-IR" smtClean="0">
                <a:cs typeface="B Zar" panose="00000400000000000000" pitchFamily="2" charset="-78"/>
              </a:rPr>
              <a:t>ابطحی، محمد تقی (1387) درآمد روش شناسانه بر تبیین کارکردی در جامعه شناسی دورکیم. فصلنامه علمی – پژوهشی . روش شناسی علوم انسانی. سال 12 شماره 56. صص 123 – 145</a:t>
            </a:r>
          </a:p>
          <a:p>
            <a:pPr algn="just"/>
            <a:endParaRPr lang="fa-IR">
              <a:cs typeface="B Zar" panose="00000400000000000000" pitchFamily="2" charset="-78"/>
            </a:endParaRPr>
          </a:p>
        </p:txBody>
      </p:sp>
    </p:spTree>
    <p:extLst>
      <p:ext uri="{BB962C8B-B14F-4D97-AF65-F5344CB8AC3E}">
        <p14:creationId xmlns:p14="http://schemas.microsoft.com/office/powerpoint/2010/main" val="320536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solidFill>
                  <a:srgbClr val="FF0000"/>
                </a:solidFill>
                <a:cs typeface="B Zar" panose="00000400000000000000" pitchFamily="2" charset="-78"/>
              </a:rPr>
              <a:t>شیوه سنتی تقسیم بندی نظریه اجتماعی</a:t>
            </a:r>
            <a:endParaRPr lang="fa-IR">
              <a:solidFill>
                <a:srgbClr val="FF0000"/>
              </a:solidFill>
              <a:cs typeface="B Zar" panose="00000400000000000000" pitchFamily="2" charset="-78"/>
            </a:endParaRPr>
          </a:p>
        </p:txBody>
      </p:sp>
      <p:sp>
        <p:nvSpPr>
          <p:cNvPr id="3" name="Content Placeholder 2"/>
          <p:cNvSpPr>
            <a:spLocks noGrp="1"/>
          </p:cNvSpPr>
          <p:nvPr>
            <p:ph idx="1"/>
          </p:nvPr>
        </p:nvSpPr>
        <p:spPr>
          <a:xfrm>
            <a:off x="3289110" y="1825625"/>
            <a:ext cx="8064690" cy="4351338"/>
          </a:xfrm>
        </p:spPr>
        <p:txBody>
          <a:bodyPr>
            <a:normAutofit fontScale="85000" lnSpcReduction="10000"/>
          </a:bodyPr>
          <a:lstStyle/>
          <a:p>
            <a:pPr algn="just"/>
            <a:r>
              <a:rPr lang="fa-IR" smtClean="0">
                <a:solidFill>
                  <a:srgbClr val="0070C0"/>
                </a:solidFill>
                <a:cs typeface="B Zar" panose="00000400000000000000" pitchFamily="2" charset="-78"/>
              </a:rPr>
              <a:t>یکی از شیوه های سنتی تر تقسیم بندی نظریه اجتماعی تمایز قایل شدن میان نظریه های کل گرا و فرد گرا است(ص ۲۹)</a:t>
            </a:r>
          </a:p>
          <a:p>
            <a:pPr algn="just"/>
            <a:r>
              <a:rPr lang="fa-IR" smtClean="0">
                <a:solidFill>
                  <a:srgbClr val="FF0000"/>
                </a:solidFill>
                <a:cs typeface="B Zar" panose="00000400000000000000" pitchFamily="2" charset="-78"/>
              </a:rPr>
              <a:t>برای بحث بیشتر</a:t>
            </a:r>
            <a:r>
              <a:rPr lang="fa-IR" smtClean="0">
                <a:cs typeface="B Zar" panose="00000400000000000000" pitchFamily="2" charset="-78"/>
              </a:rPr>
              <a:t>: قایل شدن به کل گرایی و فرد گرایی می تواند تبعات نظری خاصی داشته باشد: مثلا در کارکردگرایی که یک نظریه کل گرا است، می بینیم  که اساس تبیین کارکردی را می توان این گونه بیان کرد: هر کل مرکب از اجزایی است که به نحو خاصی ، با هم ترکیب شده و هویت جدیدی را خلق کرده اند . این کل به گونه ای است که اگر تعدادی از اجزای سازنده ی آن دچار تغییر شوند، هویت خود را حفظ خواهد کرد. هر کدام از اجزای این کل وظیفه ای خاص را برای بقای کل بر عهده دارند. در این بین، تبیین کارکردی در جامعه شناسی می کوشد جایگاه نهاد های مختلف جامعه را بر اساس پیامد های سودمندی که آن نهاد برای جامعه در بر دارد، نشان  دهدو  نکته مهم در نظریه کارکردی آن است که این نظریه به پیوستگی و کلیت اجزای یک کل و حالت تعادل دینامیکی و تحولات کنترل شده ی آنها توجه می کند و مطالعه رفتار فرد و بررسی انگیزه ها و نیات او را وظیفه روان شناس می داند. (موحد ابطحی، 1387) </a:t>
            </a:r>
            <a:endParaRPr lang="fa-IR">
              <a:cs typeface="B Zar" panose="00000400000000000000" pitchFamily="2" charset="-78"/>
            </a:endParaRPr>
          </a:p>
        </p:txBody>
      </p:sp>
      <p:pic>
        <p:nvPicPr>
          <p:cNvPr id="4" name="Picture 3"/>
          <p:cNvPicPr>
            <a:picLocks noChangeAspect="1"/>
          </p:cNvPicPr>
          <p:nvPr/>
        </p:nvPicPr>
        <p:blipFill>
          <a:blip r:embed="rId2"/>
          <a:stretch>
            <a:fillRect/>
          </a:stretch>
        </p:blipFill>
        <p:spPr>
          <a:xfrm>
            <a:off x="180780" y="2415653"/>
            <a:ext cx="2876320" cy="3507475"/>
          </a:xfrm>
          <a:prstGeom prst="rect">
            <a:avLst/>
          </a:prstGeom>
        </p:spPr>
      </p:pic>
    </p:spTree>
    <p:extLst>
      <p:ext uri="{BB962C8B-B14F-4D97-AF65-F5344CB8AC3E}">
        <p14:creationId xmlns:p14="http://schemas.microsoft.com/office/powerpoint/2010/main" val="39561458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solidFill>
                  <a:srgbClr val="FF0000"/>
                </a:solidFill>
                <a:cs typeface="B Zar" panose="00000400000000000000" pitchFamily="2" charset="-78"/>
              </a:rPr>
              <a:t>مقدمه ای بر تعریف جامعه</a:t>
            </a:r>
            <a:endParaRPr lang="fa-IR">
              <a:solidFill>
                <a:srgbClr val="FF0000"/>
              </a:solidFill>
              <a:cs typeface="B Zar" panose="00000400000000000000" pitchFamily="2" charset="-78"/>
            </a:endParaRPr>
          </a:p>
        </p:txBody>
      </p:sp>
      <p:sp>
        <p:nvSpPr>
          <p:cNvPr id="3" name="Content Placeholder 2"/>
          <p:cNvSpPr>
            <a:spLocks noGrp="1"/>
          </p:cNvSpPr>
          <p:nvPr>
            <p:ph idx="1"/>
          </p:nvPr>
        </p:nvSpPr>
        <p:spPr>
          <a:xfrm>
            <a:off x="2702257" y="1825625"/>
            <a:ext cx="8651543" cy="4351338"/>
          </a:xfrm>
        </p:spPr>
        <p:txBody>
          <a:bodyPr>
            <a:normAutofit fontScale="55000" lnSpcReduction="20000"/>
          </a:bodyPr>
          <a:lstStyle/>
          <a:p>
            <a:pPr algn="just"/>
            <a:r>
              <a:rPr lang="fa-IR" i="1" smtClean="0">
                <a:solidFill>
                  <a:srgbClr val="0070C0"/>
                </a:solidFill>
                <a:cs typeface="B Zar" panose="00000400000000000000" pitchFamily="2" charset="-78"/>
              </a:rPr>
              <a:t>جامعه به صورت قائم به ذات ، یا به گفته دورکیم منحصر به فرد وجود دارد. دورکیم برهان مدافع این دیدگاه را مدت ها قبل مطرح کرد تا نشان دهد که ما برای مطالعه جوامع به رشته ای مانند جامعه شناسی نیاز داریم. (ص ۳۰)</a:t>
            </a:r>
          </a:p>
          <a:p>
            <a:endParaRPr lang="fa-IR" smtClean="0">
              <a:solidFill>
                <a:srgbClr val="0070C0"/>
              </a:solidFill>
              <a:cs typeface="B Zar" panose="00000400000000000000" pitchFamily="2" charset="-78"/>
            </a:endParaRPr>
          </a:p>
          <a:p>
            <a:pPr algn="just"/>
            <a:r>
              <a:rPr lang="fa-IR" i="1" smtClean="0">
                <a:solidFill>
                  <a:srgbClr val="0070C0"/>
                </a:solidFill>
                <a:cs typeface="B Zar" panose="00000400000000000000" pitchFamily="2" charset="-78"/>
              </a:rPr>
              <a:t>مارکس: سراسر علم زاید می بود اگر شکل ظاهری و جوهر اشیا مستقیما بر هم منطبق می شدند(ص ۳۱)</a:t>
            </a:r>
          </a:p>
          <a:p>
            <a:pPr algn="just"/>
            <a:r>
              <a:rPr lang="fa-IR" smtClean="0">
                <a:solidFill>
                  <a:srgbClr val="FF0000"/>
                </a:solidFill>
                <a:cs typeface="B Zar" panose="00000400000000000000" pitchFamily="2" charset="-78"/>
              </a:rPr>
              <a:t>برای بحث بیشتر: </a:t>
            </a:r>
            <a:r>
              <a:rPr lang="fa-IR" sz="3300" smtClean="0">
                <a:cs typeface="B Zar" panose="00000400000000000000" pitchFamily="2" charset="-78"/>
              </a:rPr>
              <a:t>جوهر در زابن یونانی </a:t>
            </a:r>
            <a:r>
              <a:rPr lang="en-US" sz="3300" smtClean="0">
                <a:cs typeface="B Zar" panose="00000400000000000000" pitchFamily="2" charset="-78"/>
              </a:rPr>
              <a:t>ousia</a:t>
            </a:r>
            <a:r>
              <a:rPr lang="fa-IR" sz="3300" smtClean="0">
                <a:cs typeface="B Zar" panose="00000400000000000000" pitchFamily="2" charset="-78"/>
              </a:rPr>
              <a:t> است که در زبان لاتینی به (</a:t>
            </a:r>
            <a:r>
              <a:rPr lang="en-US" sz="3300" smtClean="0">
                <a:cs typeface="B Zar" panose="00000400000000000000" pitchFamily="2" charset="-78"/>
              </a:rPr>
              <a:t>substance</a:t>
            </a:r>
            <a:r>
              <a:rPr lang="fa-IR" sz="3300" smtClean="0">
                <a:cs typeface="B Zar" panose="00000400000000000000" pitchFamily="2" charset="-78"/>
              </a:rPr>
              <a:t>)  ترجمه شده است. این واژه برای اشاره به معانی بسیاری از جمله در زبان فرانسوی به وجود (</a:t>
            </a:r>
            <a:r>
              <a:rPr lang="en-US" sz="3300" smtClean="0">
                <a:cs typeface="B Zar" panose="00000400000000000000" pitchFamily="2" charset="-78"/>
              </a:rPr>
              <a:t>etre</a:t>
            </a:r>
            <a:r>
              <a:rPr lang="fa-IR" sz="3300" smtClean="0">
                <a:cs typeface="B Zar" panose="00000400000000000000" pitchFamily="2" charset="-78"/>
              </a:rPr>
              <a:t>)</a:t>
            </a:r>
            <a:r>
              <a:rPr lang="en-US" sz="3300" smtClean="0">
                <a:cs typeface="B Zar" panose="00000400000000000000" pitchFamily="2" charset="-78"/>
              </a:rPr>
              <a:t> </a:t>
            </a:r>
            <a:r>
              <a:rPr lang="fa-IR" sz="3300" smtClean="0">
                <a:cs typeface="B Zar" panose="00000400000000000000" pitchFamily="2" charset="-78"/>
              </a:rPr>
              <a:t> ذات </a:t>
            </a:r>
            <a:r>
              <a:rPr lang="en-US" sz="3300" smtClean="0">
                <a:cs typeface="B Zar" panose="00000400000000000000" pitchFamily="2" charset="-78"/>
              </a:rPr>
              <a:t>essence</a:t>
            </a:r>
            <a:r>
              <a:rPr lang="fa-IR" sz="3300" smtClean="0">
                <a:cs typeface="B Zar" panose="00000400000000000000" pitchFamily="2" charset="-78"/>
              </a:rPr>
              <a:t> و نیز جوهر </a:t>
            </a:r>
            <a:r>
              <a:rPr lang="en-US" sz="3300" smtClean="0">
                <a:cs typeface="B Zar" panose="00000400000000000000" pitchFamily="2" charset="-78"/>
              </a:rPr>
              <a:t>substance</a:t>
            </a:r>
            <a:r>
              <a:rPr lang="fa-IR" sz="3300" smtClean="0">
                <a:cs typeface="B Zar" panose="00000400000000000000" pitchFamily="2" charset="-78"/>
              </a:rPr>
              <a:t> به کار می رفته است. </a:t>
            </a:r>
          </a:p>
          <a:p>
            <a:pPr algn="just"/>
            <a:r>
              <a:rPr lang="fa-IR" sz="3800" smtClean="0">
                <a:cs typeface="B Zar" panose="00000400000000000000" pitchFamily="2" charset="-78"/>
              </a:rPr>
              <a:t>در زندگی روزمره بسیاری از امور را یقین و قطعی فرض می کنیم که پس از دقت و تعمق می بینیم بقدری حاوی تناقضات ظاهری هستند دکه پس از اندیشه بسیار می توان گفت که به چه چیز می توان واقعا عقیده مند بود. در جست و جوی یقین و قطعیت طبعا از تجارب فعلی خود ابتدا می کنیم و به یک معنی البته از این تجارب علم حاصل می شود. اما هر خبری درباره این که تجارب مستقیم و بلاواسطه ما چه علمی برای ما حاصل می کند. به احتمال قوی خطا خواهد بود مثلا به نظر من چنین می آید که من الان روی یک صندلی در مقابل میزی به شکل معین که در روی ان اوراقی از کاغذ خطی و چاپی قرار دارد نشسته ام اگر سرم را بر گردانم از پنجره ساختمان ها  ابرهای آسمان و خورشید را می بینم. من عقیده دارم که خورشید قریب نود و سه میلیون میل از زمین فاصله دارد و کره اتشیینی است چند برابر از زمین بزرگتر و به واسطه گردش زمین هر بامداد طلوع می کند و تا زمان نامحدودو غیر معینی در آینده نیز چنین خواهد کرد...معهذا در همه این ها شک معقول جایز است و برای حصول اطمینان از این که به صورتی بیان گردیده که کلا صادق است به بحث و تحققیق دقیقی احتیاج داریم   (راسل، 1377)</a:t>
            </a:r>
          </a:p>
          <a:p>
            <a:endParaRPr lang="fa-IR" smtClean="0">
              <a:cs typeface="B Zar" panose="00000400000000000000" pitchFamily="2" charset="-78"/>
            </a:endParaRPr>
          </a:p>
        </p:txBody>
      </p:sp>
      <p:pic>
        <p:nvPicPr>
          <p:cNvPr id="4" name="Picture 3"/>
          <p:cNvPicPr>
            <a:picLocks noChangeAspect="1"/>
          </p:cNvPicPr>
          <p:nvPr/>
        </p:nvPicPr>
        <p:blipFill>
          <a:blip r:embed="rId2"/>
          <a:stretch>
            <a:fillRect/>
          </a:stretch>
        </p:blipFill>
        <p:spPr>
          <a:xfrm>
            <a:off x="727809" y="4334870"/>
            <a:ext cx="1756085" cy="2038634"/>
          </a:xfrm>
          <a:prstGeom prst="rect">
            <a:avLst/>
          </a:prstGeom>
        </p:spPr>
      </p:pic>
      <p:pic>
        <p:nvPicPr>
          <p:cNvPr id="5" name="Picture 4"/>
          <p:cNvPicPr>
            <a:picLocks noChangeAspect="1"/>
          </p:cNvPicPr>
          <p:nvPr/>
        </p:nvPicPr>
        <p:blipFill>
          <a:blip r:embed="rId3"/>
          <a:stretch>
            <a:fillRect/>
          </a:stretch>
        </p:blipFill>
        <p:spPr>
          <a:xfrm>
            <a:off x="727810" y="1825625"/>
            <a:ext cx="1756084" cy="2558718"/>
          </a:xfrm>
          <a:prstGeom prst="rect">
            <a:avLst/>
          </a:prstGeom>
        </p:spPr>
      </p:pic>
    </p:spTree>
    <p:extLst>
      <p:ext uri="{BB962C8B-B14F-4D97-AF65-F5344CB8AC3E}">
        <p14:creationId xmlns:p14="http://schemas.microsoft.com/office/powerpoint/2010/main" val="14382596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lnSpcReduction="10000"/>
          </a:bodyPr>
          <a:lstStyle/>
          <a:p>
            <a:pPr algn="just"/>
            <a:r>
              <a:rPr lang="fa-IR" i="1" smtClean="0">
                <a:solidFill>
                  <a:srgbClr val="0070C0"/>
                </a:solidFill>
                <a:cs typeface="B Zar" panose="00000400000000000000" pitchFamily="2" charset="-78"/>
              </a:rPr>
              <a:t>به نظر باسکار کنش انسانی آفریننده جامعه نیست بلکه آن را به طریقی حفظ می کند یا تغییر می دهد</a:t>
            </a:r>
          </a:p>
          <a:p>
            <a:pPr algn="just"/>
            <a:r>
              <a:rPr lang="fa-IR" smtClean="0">
                <a:solidFill>
                  <a:srgbClr val="FF0000"/>
                </a:solidFill>
                <a:cs typeface="B Zar" panose="00000400000000000000" pitchFamily="2" charset="-78"/>
              </a:rPr>
              <a:t>برای بحث بیشتر: </a:t>
            </a:r>
            <a:r>
              <a:rPr lang="fa-IR" smtClean="0">
                <a:cs typeface="B Zar" panose="00000400000000000000" pitchFamily="2" charset="-78"/>
              </a:rPr>
              <a:t>باسکار به عنوان فیلسوف علم و خصوصا علوم اجتماعی توجه ویژه ای به روش علمی و استفاده از ان در پژوهش های علوم اجتماعی دارد. باسکار بر آن است که با تبیین علمی از جهان اجتماعی ، زمینه شناخت موثر و کارامد موضوعات اجتماعی را با کارگیری روش علمی فراهم اورد. در واقع او در پی گسترش روش علمی به عرصه اجتماعی است. او معتقد که اعمال انسانی مشتمل بر قابلیت هایی هستند که می توان آنها را تبیین علمی کرد در این راستا چند اقدام اساسی انجام می دهد. اولین گام  یافتن  بنیان هایی محکم در هستی و تبیین شیوه عمل آنها است. بر اساس این بنیان ها، هستی شکل می گیرد و معرفت  ممکن می شود. باسکار تبیین بنیان ها  و شیوه عمل انها در فلسفه و با روش فلسفی دنبال می کند. او معتقد است وظیفه فلسفه کشف بنیان های ساخت و ایجاد رویداد ها است. بنیان هایی که به شرط وجودشان هستی شکل می گیرد و معرفت امکان پذیر می شود. (پورکریمی و دیگران، 1393)</a:t>
            </a:r>
            <a:endParaRPr lang="fa-IR">
              <a:cs typeface="B Zar" panose="00000400000000000000" pitchFamily="2" charset="-78"/>
            </a:endParaRPr>
          </a:p>
          <a:p>
            <a:endParaRPr lang="fa-IR"/>
          </a:p>
        </p:txBody>
      </p:sp>
    </p:spTree>
    <p:extLst>
      <p:ext uri="{BB962C8B-B14F-4D97-AF65-F5344CB8AC3E}">
        <p14:creationId xmlns:p14="http://schemas.microsoft.com/office/powerpoint/2010/main" val="26273388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r>
              <a:rPr lang="fa-IR" i="1">
                <a:solidFill>
                  <a:srgbClr val="0070C0"/>
                </a:solidFill>
                <a:cs typeface="B Zar" panose="00000400000000000000" pitchFamily="2" charset="-78"/>
              </a:rPr>
              <a:t>به نظر باسکار کنش انسانی آفریننده جامعه نیست بلکه آن را به طریقی حفظ می کند یا تغییر می </a:t>
            </a:r>
            <a:r>
              <a:rPr lang="fa-IR" i="1" smtClean="0">
                <a:solidFill>
                  <a:srgbClr val="0070C0"/>
                </a:solidFill>
                <a:cs typeface="B Zar" panose="00000400000000000000" pitchFamily="2" charset="-78"/>
              </a:rPr>
              <a:t>دهد</a:t>
            </a:r>
          </a:p>
          <a:p>
            <a:pPr algn="just"/>
            <a:r>
              <a:rPr lang="fa-IR" smtClean="0">
                <a:solidFill>
                  <a:srgbClr val="FF0000"/>
                </a:solidFill>
                <a:cs typeface="B Zar" panose="00000400000000000000" pitchFamily="2" charset="-78"/>
              </a:rPr>
              <a:t>برای بحث بیشتر</a:t>
            </a:r>
            <a:r>
              <a:rPr lang="fa-IR" smtClean="0">
                <a:cs typeface="B Zar" panose="00000400000000000000" pitchFamily="2" charset="-78"/>
              </a:rPr>
              <a:t>: عمل فلسفی به منظور اثبات و شناخت بنیان ها از طریق سوال استعلایی پیگیری می شود. استعلایی یا فرارونده به این معناست که اعمال علمی مبتنی بر چه پیش فرض هایی در مورد جهان است و چگونه آنها را لحاظ می کند. دومین گام ارائه روشی مناسب به منظور شناخت شیوه و چگونگی عمل این بنیان ها است، که آن را تبیین می نامد. اما  او در رابطه با موضوعات و مسائل اجتماعی، علاوه بر تبیین مبحث انتقادی و رهایی بخشی را نیز مورد توجه قرار می دهد و نام آن را نقد تبیینی می گذارد.(پورکریمی و دیگران، 1393)</a:t>
            </a:r>
            <a:endParaRPr lang="fa-IR">
              <a:cs typeface="B Zar" panose="00000400000000000000" pitchFamily="2" charset="-78"/>
            </a:endParaRPr>
          </a:p>
          <a:p>
            <a:endParaRPr lang="fa-IR"/>
          </a:p>
        </p:txBody>
      </p:sp>
    </p:spTree>
    <p:extLst>
      <p:ext uri="{BB962C8B-B14F-4D97-AF65-F5344CB8AC3E}">
        <p14:creationId xmlns:p14="http://schemas.microsoft.com/office/powerpoint/2010/main" val="11785543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کنش انسانی</a:t>
            </a:r>
            <a:endParaRPr lang="fa-IR">
              <a:cs typeface="B Zar" panose="00000400000000000000" pitchFamily="2" charset="-78"/>
            </a:endParaRPr>
          </a:p>
        </p:txBody>
      </p:sp>
      <p:sp>
        <p:nvSpPr>
          <p:cNvPr id="3" name="Content Placeholder 2"/>
          <p:cNvSpPr>
            <a:spLocks noGrp="1"/>
          </p:cNvSpPr>
          <p:nvPr>
            <p:ph idx="1"/>
          </p:nvPr>
        </p:nvSpPr>
        <p:spPr>
          <a:xfrm>
            <a:off x="2934268" y="1825625"/>
            <a:ext cx="8419531" cy="4351338"/>
          </a:xfrm>
        </p:spPr>
        <p:txBody>
          <a:bodyPr>
            <a:normAutofit fontScale="85000" lnSpcReduction="10000"/>
          </a:bodyPr>
          <a:lstStyle/>
          <a:p>
            <a:pPr algn="just"/>
            <a:r>
              <a:rPr lang="fa-IR" smtClean="0">
                <a:solidFill>
                  <a:srgbClr val="0070C0"/>
                </a:solidFill>
                <a:cs typeface="B Zar" panose="00000400000000000000" pitchFamily="2" charset="-78"/>
              </a:rPr>
              <a:t>خصوصیت مهم کنش انسانی، قصدی بودن آن است یعنی رسیدن به چیزی را هدف می گیرد(ص ۳۳)</a:t>
            </a:r>
          </a:p>
          <a:p>
            <a:pPr algn="just"/>
            <a:r>
              <a:rPr lang="fa-IR">
                <a:cs typeface="B Zar" panose="00000400000000000000" pitchFamily="2" charset="-78"/>
              </a:rPr>
              <a:t>کنش به رفتار انسانی اطلاق شود یم که انگیزه و راهنماي آن معانی باشد کـه اي معـانی </a:t>
            </a:r>
            <a:r>
              <a:rPr lang="fa-IR" smtClean="0">
                <a:cs typeface="B Zar" panose="00000400000000000000" pitchFamily="2" charset="-78"/>
              </a:rPr>
              <a:t>کنشگر </a:t>
            </a:r>
            <a:r>
              <a:rPr lang="fa-IR">
                <a:cs typeface="B Zar" panose="00000400000000000000" pitchFamily="2" charset="-78"/>
              </a:rPr>
              <a:t>در دنیا خارج مییابد و بـه آن حساسـیت نشـان مـیدهـد. کـنش یعنـی آگـاهی </a:t>
            </a:r>
            <a:r>
              <a:rPr lang="fa-IR" smtClean="0">
                <a:cs typeface="B Zar" panose="00000400000000000000" pitchFamily="2" charset="-78"/>
              </a:rPr>
              <a:t>و کنشگر </a:t>
            </a:r>
            <a:r>
              <a:rPr lang="fa-IR">
                <a:cs typeface="B Zar" panose="00000400000000000000" pitchFamily="2" charset="-78"/>
              </a:rPr>
              <a:t>ی که یها امیپحساسیت به تواند کند. کنشگر می از معانی چیزها در محیط دریافت </a:t>
            </a:r>
            <a:r>
              <a:rPr lang="fa-IR" smtClean="0">
                <a:cs typeface="B Zar" panose="00000400000000000000" pitchFamily="2" charset="-78"/>
              </a:rPr>
              <a:t>جمع </a:t>
            </a:r>
            <a:r>
              <a:rPr lang="fa-IR">
                <a:cs typeface="B Zar" panose="00000400000000000000" pitchFamily="2" charset="-78"/>
              </a:rPr>
              <a:t>یا فرد </a:t>
            </a:r>
            <a:r>
              <a:rPr lang="fa-IR" smtClean="0">
                <a:cs typeface="B Zar" panose="00000400000000000000" pitchFamily="2" charset="-78"/>
              </a:rPr>
              <a:t>باشد.در </a:t>
            </a:r>
            <a:r>
              <a:rPr lang="fa-IR">
                <a:cs typeface="B Zar" panose="00000400000000000000" pitchFamily="2" charset="-78"/>
              </a:rPr>
              <a:t>بحث از معانی، تنها ذهنیت کنش ، گر مهم نیست بلکه وضعیت نیز مهم اسـت؛ </a:t>
            </a:r>
            <a:r>
              <a:rPr lang="fa-IR" smtClean="0">
                <a:cs typeface="B Zar" panose="00000400000000000000" pitchFamily="2" charset="-78"/>
              </a:rPr>
              <a:t>چـون کنشگر </a:t>
            </a:r>
            <a:r>
              <a:rPr lang="fa-IR">
                <a:cs typeface="B Zar" panose="00000400000000000000" pitchFamily="2" charset="-78"/>
              </a:rPr>
              <a:t>مجموعه نشانهها را از محیط دریافت میکند و به آن پاسخ میدهد و بر مبنـاي </a:t>
            </a:r>
            <a:r>
              <a:rPr lang="fa-IR" smtClean="0">
                <a:cs typeface="B Zar" panose="00000400000000000000" pitchFamily="2" charset="-78"/>
              </a:rPr>
              <a:t>ایـن سازد</a:t>
            </a:r>
            <a:r>
              <a:rPr lang="fa-IR">
                <a:cs typeface="B Zar" panose="00000400000000000000" pitchFamily="2" charset="-78"/>
              </a:rPr>
              <a:t>. دریافت واقعیت را </a:t>
            </a:r>
            <a:r>
              <a:rPr lang="fa-IR" smtClean="0">
                <a:cs typeface="B Zar" panose="00000400000000000000" pitchFamily="2" charset="-78"/>
              </a:rPr>
              <a:t>می دو </a:t>
            </a:r>
            <a:r>
              <a:rPr lang="fa-IR">
                <a:cs typeface="B Zar" panose="00000400000000000000" pitchFamily="2" charset="-78"/>
              </a:rPr>
              <a:t>چیز کنش را احاطه کرده است: </a:t>
            </a:r>
            <a:r>
              <a:rPr lang="fa-IR" smtClean="0">
                <a:cs typeface="B Zar" panose="00000400000000000000" pitchFamily="2" charset="-78"/>
              </a:rPr>
              <a:t>. </a:t>
            </a:r>
          </a:p>
          <a:p>
            <a:pPr algn="just"/>
            <a:r>
              <a:rPr lang="fa-IR" smtClean="0">
                <a:cs typeface="B Zar" panose="00000400000000000000" pitchFamily="2" charset="-78"/>
              </a:rPr>
              <a:t>1. شرایط مادي </a:t>
            </a:r>
            <a:r>
              <a:rPr lang="fa-IR">
                <a:cs typeface="B Zar" panose="00000400000000000000" pitchFamily="2" charset="-78"/>
              </a:rPr>
              <a:t>و محیطی امثال آب و </a:t>
            </a:r>
            <a:r>
              <a:rPr lang="fa-IR" smtClean="0">
                <a:cs typeface="B Zar" panose="00000400000000000000" pitchFamily="2" charset="-78"/>
              </a:rPr>
              <a:t>هوا </a:t>
            </a:r>
            <a:r>
              <a:rPr lang="fa-IR">
                <a:cs typeface="B Zar" panose="00000400000000000000" pitchFamily="2" charset="-78"/>
              </a:rPr>
              <a:t>وضعیت </a:t>
            </a:r>
            <a:r>
              <a:rPr lang="fa-IR" smtClean="0">
                <a:cs typeface="B Zar" panose="00000400000000000000" pitchFamily="2" charset="-78"/>
              </a:rPr>
              <a:t>، فنون </a:t>
            </a:r>
            <a:r>
              <a:rPr lang="fa-IR">
                <a:cs typeface="B Zar" panose="00000400000000000000" pitchFamily="2" charset="-78"/>
              </a:rPr>
              <a:t>و امثال آن. این مجموعه شرایط محیطی مهم است ءیشولی ، ممتاز در محـیط </a:t>
            </a:r>
            <a:r>
              <a:rPr lang="fa-IR" smtClean="0">
                <a:cs typeface="B Zar" panose="00000400000000000000" pitchFamily="2" charset="-78"/>
              </a:rPr>
              <a:t>همـان کنشگران </a:t>
            </a:r>
            <a:r>
              <a:rPr lang="fa-IR">
                <a:cs typeface="B Zar" panose="00000400000000000000" pitchFamily="2" charset="-78"/>
              </a:rPr>
              <a:t>دیگرند که کنشگر به میدهد. کنشگر آنها پاسخ می تواند فرد یا جمـع باشـد. </a:t>
            </a:r>
            <a:endParaRPr lang="fa-IR" smtClean="0">
              <a:cs typeface="B Zar" panose="00000400000000000000" pitchFamily="2" charset="-78"/>
            </a:endParaRPr>
          </a:p>
          <a:p>
            <a:pPr algn="just"/>
            <a:r>
              <a:rPr lang="fa-IR" smtClean="0">
                <a:cs typeface="B Zar" panose="00000400000000000000" pitchFamily="2" charset="-78"/>
              </a:rPr>
              <a:t>2- شـرایط فرهنگی </a:t>
            </a:r>
            <a:r>
              <a:rPr lang="fa-IR">
                <a:cs typeface="B Zar" panose="00000400000000000000" pitchFamily="2" charset="-78"/>
              </a:rPr>
              <a:t>نمادي. کنش با معنا است؛ لاجرم باید در پوشش نمادي صورت بگیرد. این </a:t>
            </a:r>
            <a:r>
              <a:rPr lang="fa-IR" smtClean="0">
                <a:cs typeface="B Zar" panose="00000400000000000000" pitchFamily="2" charset="-78"/>
              </a:rPr>
              <a:t>شرایطحدود </a:t>
            </a:r>
            <a:r>
              <a:rPr lang="fa-IR">
                <a:cs typeface="B Zar" panose="00000400000000000000" pitchFamily="2" charset="-78"/>
              </a:rPr>
              <a:t>کنش و ، ها اولویت، وسائل، نمادي اهداف ها صورت کند</a:t>
            </a:r>
            <a:endParaRPr lang="fa-IR" smtClean="0">
              <a:cs typeface="B Zar" panose="00000400000000000000" pitchFamily="2" charset="-78"/>
            </a:endParaRPr>
          </a:p>
          <a:p>
            <a:endParaRPr lang="fa-IR" smtClean="0">
              <a:cs typeface="B Zar" panose="00000400000000000000" pitchFamily="2" charset="-78"/>
            </a:endParaRPr>
          </a:p>
          <a:p>
            <a:endParaRPr lang="fa-IR" smtClean="0">
              <a:cs typeface="B Zar" panose="00000400000000000000" pitchFamily="2" charset="-78"/>
            </a:endParaRPr>
          </a:p>
        </p:txBody>
      </p:sp>
      <p:pic>
        <p:nvPicPr>
          <p:cNvPr id="4" name="Picture 3"/>
          <p:cNvPicPr>
            <a:picLocks noChangeAspect="1"/>
          </p:cNvPicPr>
          <p:nvPr/>
        </p:nvPicPr>
        <p:blipFill>
          <a:blip r:embed="rId2"/>
          <a:stretch>
            <a:fillRect/>
          </a:stretch>
        </p:blipFill>
        <p:spPr>
          <a:xfrm>
            <a:off x="304805" y="2277172"/>
            <a:ext cx="2629464" cy="2745204"/>
          </a:xfrm>
          <a:prstGeom prst="rect">
            <a:avLst/>
          </a:prstGeom>
        </p:spPr>
      </p:pic>
    </p:spTree>
    <p:extLst>
      <p:ext uri="{BB962C8B-B14F-4D97-AF65-F5344CB8AC3E}">
        <p14:creationId xmlns:p14="http://schemas.microsoft.com/office/powerpoint/2010/main" val="35329114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smtClean="0">
                <a:cs typeface="B Zar" panose="00000400000000000000" pitchFamily="2" charset="-78"/>
              </a:rPr>
              <a:t>استعاره ها و تشبیه های جامعه</a:t>
            </a:r>
            <a:endParaRPr lang="fa-IR" b="1">
              <a:cs typeface="B Zar" panose="00000400000000000000" pitchFamily="2" charset="-78"/>
            </a:endParaRPr>
          </a:p>
        </p:txBody>
      </p:sp>
      <p:sp>
        <p:nvSpPr>
          <p:cNvPr id="3" name="Content Placeholder 2"/>
          <p:cNvSpPr>
            <a:spLocks noGrp="1"/>
          </p:cNvSpPr>
          <p:nvPr>
            <p:ph idx="1"/>
          </p:nvPr>
        </p:nvSpPr>
        <p:spPr/>
        <p:txBody>
          <a:bodyPr/>
          <a:lstStyle/>
          <a:p>
            <a:pPr algn="just"/>
            <a:r>
              <a:rPr lang="fa-IR" smtClean="0">
                <a:solidFill>
                  <a:srgbClr val="0070C0"/>
                </a:solidFill>
                <a:cs typeface="B Zar" panose="00000400000000000000" pitchFamily="2" charset="-78"/>
              </a:rPr>
              <a:t>گاهی اوقات جامعه به یک ارگانیسم زیست شناختی تشبیه می شود،  مارکسیسم استعاره ساختمان را به کار می گیرد و از زیر بنا و روبنا صحبت می کند؛ اصحاب مکتب کنش متقابل نمادین شاید از استعاره گفت و گو استفاده کنند(ص ۳۴)</a:t>
            </a:r>
          </a:p>
          <a:p>
            <a:pPr algn="just"/>
            <a:endParaRPr lang="fa-IR" smtClean="0">
              <a:cs typeface="B Zar" panose="00000400000000000000" pitchFamily="2" charset="-78"/>
            </a:endParaRPr>
          </a:p>
          <a:p>
            <a:endParaRPr lang="fa-IR"/>
          </a:p>
        </p:txBody>
      </p:sp>
      <p:pic>
        <p:nvPicPr>
          <p:cNvPr id="6" name="Picture 5"/>
          <p:cNvPicPr>
            <a:picLocks noChangeAspect="1"/>
          </p:cNvPicPr>
          <p:nvPr/>
        </p:nvPicPr>
        <p:blipFill>
          <a:blip r:embed="rId2"/>
          <a:stretch>
            <a:fillRect/>
          </a:stretch>
        </p:blipFill>
        <p:spPr>
          <a:xfrm>
            <a:off x="968992" y="3109287"/>
            <a:ext cx="3289110" cy="3202613"/>
          </a:xfrm>
          <a:prstGeom prst="rect">
            <a:avLst/>
          </a:prstGeom>
        </p:spPr>
      </p:pic>
    </p:spTree>
    <p:extLst>
      <p:ext uri="{BB962C8B-B14F-4D97-AF65-F5344CB8AC3E}">
        <p14:creationId xmlns:p14="http://schemas.microsoft.com/office/powerpoint/2010/main" val="22678433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mtClean="0"/>
              <a:t>نظریه به دنبال چه می تواند باشد: مثلا...</a:t>
            </a:r>
            <a:endParaRPr lang="fa-IR"/>
          </a:p>
        </p:txBody>
      </p:sp>
      <p:sp>
        <p:nvSpPr>
          <p:cNvPr id="3" name="Content Placeholder 2"/>
          <p:cNvSpPr>
            <a:spLocks noGrp="1"/>
          </p:cNvSpPr>
          <p:nvPr>
            <p:ph idx="1"/>
          </p:nvPr>
        </p:nvSpPr>
        <p:spPr/>
        <p:txBody>
          <a:bodyPr/>
          <a:lstStyle/>
          <a:p>
            <a:r>
              <a:rPr lang="fa-IR" smtClean="0">
                <a:cs typeface="B Zar" panose="00000400000000000000" pitchFamily="2" charset="-78"/>
              </a:rPr>
              <a:t>بخش اعظم نظریه مارکسیستی مدرن صرف تجدید نظر در نظام اصلی این اندیشه شده است تا عدم وقوع انقلاب سوسیالیستی در آمریکای شمالی و اروپای غربی را تبیین کند(ص ۳۷)</a:t>
            </a:r>
          </a:p>
          <a:p>
            <a:endParaRPr lang="fa-IR"/>
          </a:p>
        </p:txBody>
      </p:sp>
      <p:pic>
        <p:nvPicPr>
          <p:cNvPr id="4" name="Picture 3"/>
          <p:cNvPicPr>
            <a:picLocks noChangeAspect="1"/>
          </p:cNvPicPr>
          <p:nvPr/>
        </p:nvPicPr>
        <p:blipFill>
          <a:blip r:embed="rId2"/>
          <a:stretch>
            <a:fillRect/>
          </a:stretch>
        </p:blipFill>
        <p:spPr>
          <a:xfrm>
            <a:off x="2757487" y="2750735"/>
            <a:ext cx="6677025" cy="3676650"/>
          </a:xfrm>
          <a:prstGeom prst="rect">
            <a:avLst/>
          </a:prstGeom>
        </p:spPr>
      </p:pic>
    </p:spTree>
    <p:extLst>
      <p:ext uri="{BB962C8B-B14F-4D97-AF65-F5344CB8AC3E}">
        <p14:creationId xmlns:p14="http://schemas.microsoft.com/office/powerpoint/2010/main" val="18924834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smtClean="0">
                <a:cs typeface="B Zar" panose="00000400000000000000" pitchFamily="2" charset="-78"/>
              </a:rPr>
              <a:t>بحث در جملات کتاب کرایب که فعلا نیمه کاره است(تا اسلاید 27)</a:t>
            </a:r>
            <a:endParaRPr lang="fa-IR" sz="4000">
              <a:cs typeface="B Zar" panose="00000400000000000000" pitchFamily="2" charset="-78"/>
            </a:endParaRPr>
          </a:p>
        </p:txBody>
      </p:sp>
      <p:sp>
        <p:nvSpPr>
          <p:cNvPr id="3" name="Content Placeholder 2"/>
          <p:cNvSpPr>
            <a:spLocks noGrp="1"/>
          </p:cNvSpPr>
          <p:nvPr>
            <p:ph idx="1"/>
          </p:nvPr>
        </p:nvSpPr>
        <p:spPr/>
        <p:txBody>
          <a:bodyPr/>
          <a:lstStyle/>
          <a:p>
            <a:r>
              <a:rPr lang="fa-IR">
                <a:cs typeface="B Zar" panose="00000400000000000000" pitchFamily="2" charset="-78"/>
              </a:rPr>
              <a:t>جملات به رنگ آبی از کتاب کرایب هستند</a:t>
            </a:r>
          </a:p>
          <a:p>
            <a:r>
              <a:rPr lang="fa-IR" smtClean="0">
                <a:cs typeface="B Zar" panose="00000400000000000000" pitchFamily="2" charset="-78"/>
              </a:rPr>
              <a:t>در هر اسلاید زیر انها به رنگ مشکی، از منابع مختلف مطالبی برای بحث بیشتر گردآوری شده است. </a:t>
            </a:r>
          </a:p>
          <a:p>
            <a:endParaRPr lang="fa-IR">
              <a:cs typeface="B Zar" panose="00000400000000000000" pitchFamily="2" charset="-78"/>
            </a:endParaRPr>
          </a:p>
        </p:txBody>
      </p:sp>
    </p:spTree>
    <p:extLst>
      <p:ext uri="{BB962C8B-B14F-4D97-AF65-F5344CB8AC3E}">
        <p14:creationId xmlns:p14="http://schemas.microsoft.com/office/powerpoint/2010/main" val="2026016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cs typeface="B Zar" panose="00000400000000000000" pitchFamily="2" charset="-78"/>
            </a:endParaRPr>
          </a:p>
        </p:txBody>
      </p:sp>
      <p:sp>
        <p:nvSpPr>
          <p:cNvPr id="3" name="Content Placeholder 2"/>
          <p:cNvSpPr>
            <a:spLocks noGrp="1"/>
          </p:cNvSpPr>
          <p:nvPr>
            <p:ph idx="1"/>
          </p:nvPr>
        </p:nvSpPr>
        <p:spPr/>
        <p:txBody>
          <a:bodyPr>
            <a:normAutofit/>
          </a:bodyPr>
          <a:lstStyle/>
          <a:p>
            <a:pPr algn="just"/>
            <a:r>
              <a:rPr lang="fa-IR" smtClean="0">
                <a:solidFill>
                  <a:srgbClr val="00B0F0"/>
                </a:solidFill>
                <a:cs typeface="B Zar" panose="00000400000000000000" pitchFamily="2" charset="-78"/>
              </a:rPr>
              <a:t>معضلی که در نگاه اول رخ می نماید آن است که جوامع  و عوامل دو نوع هستی متفاوت اند که انواع متفاوتی از تبیین یا درک را می طلبند(ص ۳۸)</a:t>
            </a:r>
          </a:p>
          <a:p>
            <a:r>
              <a:rPr lang="fa-IR" smtClean="0">
                <a:solidFill>
                  <a:srgbClr val="00B0F0"/>
                </a:solidFill>
                <a:cs typeface="B Zar" panose="00000400000000000000" pitchFamily="2" charset="-78"/>
              </a:rPr>
              <a:t>همه نظریه ها با تعمیم و تجریدهای تحلیلی کار می کنند. (ص ۳۹)</a:t>
            </a:r>
          </a:p>
          <a:p>
            <a:pPr algn="just"/>
            <a:r>
              <a:rPr lang="fa-IR" smtClean="0">
                <a:solidFill>
                  <a:srgbClr val="00B0F0"/>
                </a:solidFill>
                <a:cs typeface="B Zar" panose="00000400000000000000" pitchFamily="2" charset="-78"/>
              </a:rPr>
              <a:t>در زمینه تحول نظریه اجتماعی برخورد های ساده انگارانه ای صورت می گیرد که مدعی است به رغم کثرت نظریه ها، نوعی تحول مستمر و منسجم در این رشته وجود دارد.</a:t>
            </a:r>
          </a:p>
          <a:p>
            <a:endParaRPr lang="fa-IR" smtClean="0">
              <a:cs typeface="B Zar" panose="00000400000000000000" pitchFamily="2" charset="-78"/>
            </a:endParaRPr>
          </a:p>
        </p:txBody>
      </p:sp>
    </p:spTree>
    <p:extLst>
      <p:ext uri="{BB962C8B-B14F-4D97-AF65-F5344CB8AC3E}">
        <p14:creationId xmlns:p14="http://schemas.microsoft.com/office/powerpoint/2010/main" val="21177706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fontScale="92500" lnSpcReduction="10000"/>
          </a:bodyPr>
          <a:lstStyle/>
          <a:p>
            <a:pPr algn="just"/>
            <a:r>
              <a:rPr lang="fa-IR" i="1">
                <a:solidFill>
                  <a:srgbClr val="00B0F0"/>
                </a:solidFill>
                <a:cs typeface="B Zar" panose="00000400000000000000" pitchFamily="2" charset="-78"/>
              </a:rPr>
              <a:t>در ایالات متحده مکتب های گوناگونی شکل گرفت که بر فهم دنیای اجتماعی از طریق مشاهدات و فعالیت های کنش گر اجتماعی تاکید می کرد. روش شناسی مردم نگر پایدار تری این نظریه ها بود. (ص ۴۲)</a:t>
            </a:r>
          </a:p>
          <a:p>
            <a:pPr algn="just"/>
            <a:r>
              <a:rPr lang="fa-IR">
                <a:solidFill>
                  <a:srgbClr val="FF0000"/>
                </a:solidFill>
                <a:cs typeface="B Zar" panose="00000400000000000000" pitchFamily="2" charset="-78"/>
              </a:rPr>
              <a:t>برای بحث بیشتر</a:t>
            </a:r>
            <a:r>
              <a:rPr lang="fa-IR" smtClean="0">
                <a:cs typeface="B Zar" panose="00000400000000000000" pitchFamily="2" charset="-78"/>
              </a:rPr>
              <a:t>: نظریه  </a:t>
            </a:r>
            <a:r>
              <a:rPr lang="fa-IR">
                <a:cs typeface="B Zar" panose="00000400000000000000" pitchFamily="2" charset="-78"/>
              </a:rPr>
              <a:t>کنش  متقابل  </a:t>
            </a:r>
            <a:r>
              <a:rPr lang="fa-IR" smtClean="0">
                <a:cs typeface="B Zar" panose="00000400000000000000" pitchFamily="2" charset="-78"/>
              </a:rPr>
              <a:t>نمادین نیز  </a:t>
            </a:r>
            <a:r>
              <a:rPr lang="fa-IR">
                <a:cs typeface="B Zar" panose="00000400000000000000" pitchFamily="2" charset="-78"/>
              </a:rPr>
              <a:t>مانند  دیگر  </a:t>
            </a:r>
            <a:r>
              <a:rPr lang="fa-IR" smtClean="0">
                <a:cs typeface="B Zar" panose="00000400000000000000" pitchFamily="2" charset="-78"/>
              </a:rPr>
              <a:t>نظریه های عمده جامعه شناختی،چشماندازبسیار  </a:t>
            </a:r>
            <a:r>
              <a:rPr lang="fa-IR">
                <a:cs typeface="B Zar" panose="00000400000000000000" pitchFamily="2" charset="-78"/>
              </a:rPr>
              <a:t>گسترده  ای  را  باز  مینماید .نظریههای جورج هربرت مید و از آن کمتر، چارلز هورتون کولی و دبلیو.آی.توماس، شیرازه اصلی این نظریه را فراهم کردهاند، ولی چشماندازهای آشکارا متفاوتتر دیگری نیز در سالهای اخیر به این نظریه راه یافتهاند .نظریه سنتی کنش متقابل نمادین با افکار هربرت بلومر مشخص میشود، ولی انواع دیگری از جمله رهیافت علمیترمانفورد کون، رهیافت نمایشی اروین گافمن و شاید  روششناسی  مردمنگارانه و  پدیدهشناسی،  نیز در  این  مقوله  جای  </a:t>
            </a:r>
            <a:r>
              <a:rPr lang="fa-IR" smtClean="0">
                <a:cs typeface="B Zar" panose="00000400000000000000" pitchFamily="2" charset="-78"/>
              </a:rPr>
              <a:t>می گیرند.نظریه </a:t>
            </a:r>
            <a:r>
              <a:rPr lang="fa-IR">
                <a:cs typeface="B Zar" panose="00000400000000000000" pitchFamily="2" charset="-78"/>
              </a:rPr>
              <a:t>کنش  متقابل  نمادین ادعا میکند که واقعیتها  بر پایه  نمادها  بنا نهاده شده است و اساس این تئوری بر پایه نماد و معنا است.این  نظریه توضیح میدهد  که  معناها  در  کنش  متقابل  دوطرفه  افراد  در  محیط  اجتماعی  شکل  میگیرد  و  بر  این  سوال  تأکید  میکند  که  «چه نمادها و معناهایی از کنشمتقابل میان مردم بوجود میآید؟(نیازی و مرتضوی، 1394)</a:t>
            </a:r>
          </a:p>
        </p:txBody>
      </p:sp>
    </p:spTree>
    <p:extLst>
      <p:ext uri="{BB962C8B-B14F-4D97-AF65-F5344CB8AC3E}">
        <p14:creationId xmlns:p14="http://schemas.microsoft.com/office/powerpoint/2010/main" val="20727848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smtClean="0">
                <a:solidFill>
                  <a:srgbClr val="FF0000"/>
                </a:solidFill>
                <a:cs typeface="B Zar" panose="00000400000000000000" pitchFamily="2" charset="-78"/>
              </a:rPr>
              <a:t>نظریه های کنش اجتماعی:کارکرد گرایی ساختاری</a:t>
            </a:r>
            <a:endParaRPr lang="fa-IR" b="1">
              <a:solidFill>
                <a:srgbClr val="FF0000"/>
              </a:solidFill>
              <a:cs typeface="B Zar" panose="00000400000000000000" pitchFamily="2" charset="-78"/>
            </a:endParaRPr>
          </a:p>
        </p:txBody>
      </p:sp>
      <p:pic>
        <p:nvPicPr>
          <p:cNvPr id="4" name="Content Placeholder 3"/>
          <p:cNvPicPr>
            <a:picLocks noGrp="1" noChangeAspect="1"/>
          </p:cNvPicPr>
          <p:nvPr>
            <p:ph idx="1"/>
          </p:nvPr>
        </p:nvPicPr>
        <p:blipFill>
          <a:blip r:embed="rId2"/>
          <a:stretch>
            <a:fillRect/>
          </a:stretch>
        </p:blipFill>
        <p:spPr>
          <a:xfrm>
            <a:off x="2030391" y="1824270"/>
            <a:ext cx="8131217" cy="4030620"/>
          </a:xfrm>
          <a:prstGeom prst="rect">
            <a:avLst/>
          </a:prstGeom>
        </p:spPr>
      </p:pic>
    </p:spTree>
    <p:extLst>
      <p:ext uri="{BB962C8B-B14F-4D97-AF65-F5344CB8AC3E}">
        <p14:creationId xmlns:p14="http://schemas.microsoft.com/office/powerpoint/2010/main" val="16577217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fa-IR" sz="3600" smtClean="0">
                <a:cs typeface="B Zar" panose="00000400000000000000" pitchFamily="2" charset="-78"/>
              </a:rPr>
              <a:t/>
            </a:r>
            <a:br>
              <a:rPr lang="fa-IR" sz="3600" smtClean="0">
                <a:cs typeface="B Zar" panose="00000400000000000000" pitchFamily="2" charset="-78"/>
              </a:rPr>
            </a:br>
            <a:r>
              <a:rPr lang="fa-IR" sz="3600" smtClean="0">
                <a:cs typeface="B Zar" panose="00000400000000000000" pitchFamily="2" charset="-78"/>
              </a:rPr>
              <a:t>نظریه های کنش اجتماعی:کارکرد گرایی ساختاری</a:t>
            </a:r>
            <a:r>
              <a:rPr lang="fa-IR" smtClean="0">
                <a:cs typeface="B Zar" panose="00000400000000000000" pitchFamily="2" charset="-78"/>
              </a:rPr>
              <a:t/>
            </a:r>
            <a:br>
              <a:rPr lang="fa-IR" smtClean="0">
                <a:cs typeface="B Zar" panose="00000400000000000000" pitchFamily="2" charset="-78"/>
              </a:rPr>
            </a:br>
            <a:endParaRPr lang="fa-IR">
              <a:cs typeface="B Zar" panose="00000400000000000000" pitchFamily="2" charset="-78"/>
            </a:endParaRPr>
          </a:p>
        </p:txBody>
      </p:sp>
      <p:sp>
        <p:nvSpPr>
          <p:cNvPr id="3" name="Content Placeholder 2"/>
          <p:cNvSpPr>
            <a:spLocks noGrp="1"/>
          </p:cNvSpPr>
          <p:nvPr>
            <p:ph idx="1"/>
          </p:nvPr>
        </p:nvSpPr>
        <p:spPr>
          <a:xfrm>
            <a:off x="2415654" y="1825625"/>
            <a:ext cx="8938146" cy="4351338"/>
          </a:xfrm>
        </p:spPr>
        <p:txBody>
          <a:bodyPr>
            <a:normAutofit fontScale="70000" lnSpcReduction="20000"/>
          </a:bodyPr>
          <a:lstStyle/>
          <a:p>
            <a:pPr algn="just"/>
            <a:r>
              <a:rPr lang="fa-IR" i="1" smtClean="0">
                <a:solidFill>
                  <a:srgbClr val="00B0F0"/>
                </a:solidFill>
                <a:cs typeface="B Zar" panose="00000400000000000000" pitchFamily="2" charset="-78"/>
              </a:rPr>
              <a:t>آلوین گولدنر در کتاب بحران قریّب الوقوع جامعه شناسی غربی بر آن است که این نظریه در واقع در پاسخ به چالش مارکسیسم تدوین شده است.(ص ۵۱)</a:t>
            </a:r>
          </a:p>
          <a:p>
            <a:pPr algn="just"/>
            <a:r>
              <a:rPr lang="fa-IR" smtClean="0">
                <a:solidFill>
                  <a:srgbClr val="FF0000"/>
                </a:solidFill>
                <a:cs typeface="B Zar" panose="00000400000000000000" pitchFamily="2" charset="-78"/>
              </a:rPr>
              <a:t>برای بحث بیشتر: </a:t>
            </a:r>
          </a:p>
          <a:p>
            <a:pPr algn="just"/>
            <a:r>
              <a:rPr lang="fa-IR">
                <a:cs typeface="B Zar" panose="00000400000000000000" pitchFamily="2" charset="-78"/>
              </a:rPr>
              <a:t>ایدة اصلی نویسنده و زمینههاي فکري و اجتماعی مؤثر در پیدایش  </a:t>
            </a:r>
            <a:r>
              <a:rPr lang="fa-IR" smtClean="0">
                <a:cs typeface="B Zar" panose="00000400000000000000" pitchFamily="2" charset="-78"/>
              </a:rPr>
              <a:t>و </a:t>
            </a:r>
            <a:r>
              <a:rPr lang="fa-IR">
                <a:cs typeface="B Zar" panose="00000400000000000000" pitchFamily="2" charset="-78"/>
              </a:rPr>
              <a:t>همچنین بخش زیادي از مستندات نظري یا تجربی نویسنده به </a:t>
            </a:r>
            <a:r>
              <a:rPr lang="fa-IR" smtClean="0">
                <a:cs typeface="B Zar" panose="00000400000000000000" pitchFamily="2" charset="-78"/>
              </a:rPr>
              <a:t>وضعیت جامعهشناسی </a:t>
            </a:r>
            <a:r>
              <a:rPr lang="fa-IR">
                <a:cs typeface="B Zar" panose="00000400000000000000" pitchFamily="2" charset="-78"/>
              </a:rPr>
              <a:t>در کشورهاي غربی، اعم از سرمایهداري و مارکسیتی، به </a:t>
            </a:r>
            <a:r>
              <a:rPr lang="fa-IR" smtClean="0">
                <a:cs typeface="B Zar" panose="00000400000000000000" pitchFamily="2" charset="-78"/>
              </a:rPr>
              <a:t>دهههای شصت </a:t>
            </a:r>
            <a:r>
              <a:rPr lang="fa-IR">
                <a:cs typeface="B Zar" panose="00000400000000000000" pitchFamily="2" charset="-78"/>
              </a:rPr>
              <a:t>تا هفتاد میلادي برمیگردد. لذا از یک نظر مطالب کتاب صرفنظر </a:t>
            </a:r>
            <a:r>
              <a:rPr lang="fa-IR" smtClean="0">
                <a:cs typeface="B Zar" panose="00000400000000000000" pitchFamily="2" charset="-78"/>
              </a:rPr>
              <a:t>از خصلت </a:t>
            </a:r>
            <a:r>
              <a:rPr lang="fa-IR">
                <a:cs typeface="B Zar" panose="00000400000000000000" pitchFamily="2" charset="-78"/>
              </a:rPr>
              <a:t>نظري ،آنها که کمتر کهنه شده است، نسبت به وضعیت امروز </a:t>
            </a:r>
            <a:r>
              <a:rPr lang="fa-IR" smtClean="0">
                <a:cs typeface="B Zar" panose="00000400000000000000" pitchFamily="2" charset="-78"/>
              </a:rPr>
              <a:t>جامعۀ غرب </a:t>
            </a:r>
            <a:r>
              <a:rPr lang="fa-IR">
                <a:cs typeface="B Zar" panose="00000400000000000000" pitchFamily="2" charset="-78"/>
              </a:rPr>
              <a:t>کاملاً روزآمد نیست، اما از جهت دیگر، قرار گرفتن جامعهشناسی در </a:t>
            </a:r>
            <a:r>
              <a:rPr lang="fa-IR" smtClean="0">
                <a:cs typeface="B Zar" panose="00000400000000000000" pitchFamily="2" charset="-78"/>
              </a:rPr>
              <a:t>خدمت نیازهاي </a:t>
            </a:r>
            <a:r>
              <a:rPr lang="fa-IR">
                <a:cs typeface="B Zar" panose="00000400000000000000" pitchFamily="2" charset="-78"/>
              </a:rPr>
              <a:t>دولتها، مجامع رسمی و صاحب قدرت اعم از دولتهاي رفاه </a:t>
            </a:r>
            <a:r>
              <a:rPr lang="fa-IR" smtClean="0">
                <a:cs typeface="B Zar" panose="00000400000000000000" pitchFamily="2" charset="-78"/>
              </a:rPr>
              <a:t>یا غیرمتعهد </a:t>
            </a:r>
            <a:r>
              <a:rPr lang="fa-IR">
                <a:cs typeface="B Zar" panose="00000400000000000000" pitchFamily="2" charset="-78"/>
              </a:rPr>
              <a:t>و غیرانتقادي بودن جامعهشناسی و ضرورت پیدایش نوعی </a:t>
            </a:r>
            <a:r>
              <a:rPr lang="fa-IR" smtClean="0">
                <a:cs typeface="B Zar" panose="00000400000000000000" pitchFamily="2" charset="-78"/>
              </a:rPr>
              <a:t>جریان مستمر </a:t>
            </a:r>
            <a:r>
              <a:rPr lang="fa-IR">
                <a:cs typeface="B Zar" panose="00000400000000000000" pitchFamily="2" charset="-78"/>
              </a:rPr>
              <a:t>خودانتقادي در جامعهشناسی معاصر، بهخصوص، در جامعۀ، ما، </a:t>
            </a:r>
            <a:r>
              <a:rPr lang="fa-IR" smtClean="0">
                <a:cs typeface="B Zar" panose="00000400000000000000" pitchFamily="2" charset="-78"/>
              </a:rPr>
              <a:t>مطلبی است </a:t>
            </a:r>
            <a:r>
              <a:rPr lang="fa-IR">
                <a:cs typeface="B Zar" panose="00000400000000000000" pitchFamily="2" charset="-78"/>
              </a:rPr>
              <a:t>که همچنان زنده، با اهمیت و قابل دفاع میباشد</a:t>
            </a:r>
          </a:p>
          <a:p>
            <a:pPr algn="just"/>
            <a:r>
              <a:rPr lang="fa-IR" smtClean="0">
                <a:cs typeface="B Zar" panose="00000400000000000000" pitchFamily="2" charset="-78"/>
              </a:rPr>
              <a:t>این اثر(بحران قریب الوقوع جامعه شناسی غربی)  </a:t>
            </a:r>
            <a:r>
              <a:rPr lang="fa-IR">
                <a:cs typeface="B Zar" panose="00000400000000000000" pitchFamily="2" charset="-78"/>
              </a:rPr>
              <a:t>هر چند واجد نوعی افراطگرایی در درك و بیان </a:t>
            </a:r>
            <a:r>
              <a:rPr lang="fa-IR" smtClean="0">
                <a:cs typeface="B Zar" panose="00000400000000000000" pitchFamily="2" charset="-78"/>
              </a:rPr>
              <a:t>جنبه های بحرانی </a:t>
            </a:r>
            <a:r>
              <a:rPr lang="fa-IR">
                <a:cs typeface="B Zar" panose="00000400000000000000" pitchFamily="2" charset="-78"/>
              </a:rPr>
              <a:t>یا محتمل براي بحران جامعهشناسی غربی بوده است، اما در روزگار </a:t>
            </a:r>
            <a:r>
              <a:rPr lang="fa-IR" smtClean="0">
                <a:cs typeface="B Zar" panose="00000400000000000000" pitchFamily="2" charset="-78"/>
              </a:rPr>
              <a:t>خود، به </a:t>
            </a:r>
            <a:r>
              <a:rPr lang="fa-IR">
                <a:cs typeface="B Zar" panose="00000400000000000000" pitchFamily="2" charset="-78"/>
              </a:rPr>
              <a:t>ویژه با تأکید بر </a:t>
            </a:r>
            <a:r>
              <a:rPr lang="fa-IR" smtClean="0">
                <a:cs typeface="B Zar" panose="00000400000000000000" pitchFamily="2" charset="-78"/>
              </a:rPr>
              <a:t>جامعه شناسی </a:t>
            </a:r>
            <a:r>
              <a:rPr lang="fa-IR">
                <a:cs typeface="B Zar" panose="00000400000000000000" pitchFamily="2" charset="-78"/>
              </a:rPr>
              <a:t>تأملی یا بازاندیشانه و طرح نوعی جامعه شناسی، داراي جنبههاي نوآورانهاي بوده است که البته اینک مانند گذشته نوآورانه </a:t>
            </a:r>
            <a:r>
              <a:rPr lang="fa-IR" smtClean="0">
                <a:cs typeface="B Zar" panose="00000400000000000000" pitchFamily="2" charset="-78"/>
              </a:rPr>
              <a:t>جلوه نمی کند به </a:t>
            </a:r>
            <a:r>
              <a:rPr lang="fa-IR">
                <a:cs typeface="B Zar" panose="00000400000000000000" pitchFamily="2" charset="-78"/>
              </a:rPr>
              <a:t>علاوه، نقد و ارزیابی جامعهشناسی مارکسیستی در بلوك شرق و مطالب  </a:t>
            </a:r>
            <a:r>
              <a:rPr lang="fa-IR" smtClean="0">
                <a:cs typeface="B Zar" panose="00000400000000000000" pitchFamily="2" charset="-78"/>
              </a:rPr>
              <a:t>نحوة </a:t>
            </a:r>
            <a:r>
              <a:rPr lang="fa-IR">
                <a:cs typeface="B Zar" panose="00000400000000000000" pitchFamily="2" charset="-78"/>
              </a:rPr>
              <a:t>تدوین فصل پایانی کتاب، که علاوه بر داشتن مطالب بنیادي و </a:t>
            </a:r>
            <a:r>
              <a:rPr lang="fa-IR" smtClean="0">
                <a:cs typeface="B Zar" panose="00000400000000000000" pitchFamily="2" charset="-78"/>
              </a:rPr>
              <a:t>مروری کلی </a:t>
            </a:r>
            <a:r>
              <a:rPr lang="fa-IR">
                <a:cs typeface="B Zar" panose="00000400000000000000" pitchFamily="2" charset="-78"/>
              </a:rPr>
              <a:t>به جزئی، از شیوة جدیدي بهره میگیرد. به این گونه که کار خود را از </a:t>
            </a:r>
            <a:r>
              <a:rPr lang="fa-IR" smtClean="0">
                <a:cs typeface="B Zar" panose="00000400000000000000" pitchFamily="2" charset="-78"/>
              </a:rPr>
              <a:t>نگاه ،ارزیابی </a:t>
            </a:r>
            <a:r>
              <a:rPr lang="fa-IR">
                <a:cs typeface="B Zar" panose="00000400000000000000" pitchFamily="2" charset="-78"/>
              </a:rPr>
              <a:t>میکند گویی گولدنر دیگري کار گولدنر نویسندة اثر را مورد سوال </a:t>
            </a:r>
            <a:r>
              <a:rPr lang="fa-IR" smtClean="0">
                <a:cs typeface="B Zar" panose="00000400000000000000" pitchFamily="2" charset="-78"/>
              </a:rPr>
              <a:t>و بررسی </a:t>
            </a:r>
            <a:r>
              <a:rPr lang="fa-IR">
                <a:cs typeface="B Zar" panose="00000400000000000000" pitchFamily="2" charset="-78"/>
              </a:rPr>
              <a:t>انتقادي قرار داده است؛ از دیگر نوآوريهاي کتاب محسوب </a:t>
            </a:r>
            <a:r>
              <a:rPr lang="fa-IR" smtClean="0">
                <a:cs typeface="B Zar" panose="00000400000000000000" pitchFamily="2" charset="-78"/>
              </a:rPr>
              <a:t>میشود. (ممتاز)</a:t>
            </a:r>
            <a:endParaRPr lang="fa-IR">
              <a:cs typeface="B Zar" panose="00000400000000000000" pitchFamily="2" charset="-78"/>
            </a:endParaRPr>
          </a:p>
          <a:p>
            <a:endParaRPr lang="fa-IR" smtClean="0">
              <a:cs typeface="B Zar" panose="00000400000000000000" pitchFamily="2" charset="-78"/>
            </a:endParaRPr>
          </a:p>
        </p:txBody>
      </p:sp>
      <p:pic>
        <p:nvPicPr>
          <p:cNvPr id="4" name="Picture 3"/>
          <p:cNvPicPr>
            <a:picLocks noChangeAspect="1"/>
          </p:cNvPicPr>
          <p:nvPr/>
        </p:nvPicPr>
        <p:blipFill>
          <a:blip r:embed="rId2"/>
          <a:stretch>
            <a:fillRect/>
          </a:stretch>
        </p:blipFill>
        <p:spPr>
          <a:xfrm>
            <a:off x="0" y="3254940"/>
            <a:ext cx="2415654" cy="1705831"/>
          </a:xfrm>
          <a:prstGeom prst="rect">
            <a:avLst/>
          </a:prstGeom>
        </p:spPr>
      </p:pic>
    </p:spTree>
    <p:extLst>
      <p:ext uri="{BB962C8B-B14F-4D97-AF65-F5344CB8AC3E}">
        <p14:creationId xmlns:p14="http://schemas.microsoft.com/office/powerpoint/2010/main" val="34104794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fontScale="92500" lnSpcReduction="20000"/>
          </a:bodyPr>
          <a:lstStyle/>
          <a:p>
            <a:pPr algn="just"/>
            <a:r>
              <a:rPr lang="fa-IR" i="1">
                <a:solidFill>
                  <a:srgbClr val="00B0F0"/>
                </a:solidFill>
                <a:cs typeface="B Zar" panose="00000400000000000000" pitchFamily="2" charset="-78"/>
              </a:rPr>
              <a:t>آلوین گولدنر در کتاب بحران قریّب الوقوع جامعه شناسی غربی بر آن است که این نظریه در واقع در پاسخ به چالش مارکسیسم تدوین شده است.(ص ۵۱)</a:t>
            </a:r>
          </a:p>
          <a:p>
            <a:pPr algn="just"/>
            <a:r>
              <a:rPr lang="fa-IR" smtClean="0">
                <a:solidFill>
                  <a:srgbClr val="FF0000"/>
                </a:solidFill>
                <a:cs typeface="B Zar" panose="00000400000000000000" pitchFamily="2" charset="-78"/>
              </a:rPr>
              <a:t>برای </a:t>
            </a:r>
            <a:r>
              <a:rPr lang="fa-IR">
                <a:solidFill>
                  <a:srgbClr val="FF0000"/>
                </a:solidFill>
                <a:cs typeface="B Zar" panose="00000400000000000000" pitchFamily="2" charset="-78"/>
              </a:rPr>
              <a:t>بحث بیشتر</a:t>
            </a:r>
            <a:r>
              <a:rPr lang="fa-IR">
                <a:cs typeface="B Zar" panose="00000400000000000000" pitchFamily="2" charset="-78"/>
              </a:rPr>
              <a:t>: به باور بریل و مورگان ساختار این پارادایم نفوذ مسلط اثبات گرایی جامعه شناختی را منعکس می شد و در منحل اتصال خود با پارادایم تفسیر گرایی عناصری از ایده آلیسم آلمانی نیز با آن ترکیب می شود. این پارادایم حاوی مکاتب فکری متعددی است. چهار مقوله کلی تفکر کارکردگرایی عبارت است از: </a:t>
            </a:r>
          </a:p>
          <a:p>
            <a:pPr algn="just"/>
            <a:r>
              <a:rPr lang="fa-IR">
                <a:cs typeface="B Zar" panose="00000400000000000000" pitchFamily="2" charset="-78"/>
              </a:rPr>
              <a:t>نظریه نظام اجتماعی که توسعه مستقیم اثبات گرایی جامعه شناختی را در خالص ترین شکل آن ارائه می کند. </a:t>
            </a:r>
          </a:p>
          <a:p>
            <a:pPr algn="just"/>
            <a:r>
              <a:rPr lang="fa-IR">
                <a:cs typeface="B Zar" panose="00000400000000000000" pitchFamily="2" charset="-78"/>
              </a:rPr>
              <a:t>تعامل گرایی و نظریه کنش اجتماعی که عناصری از اثبات گرایی جامعه شناسی و ایده آلیسم  انسانی را مستقیم ترکیب می کند. این نظریه ذهنی گراترین مرز پارادایم  کارکردگرایی محسوب می شود. </a:t>
            </a:r>
          </a:p>
          <a:p>
            <a:pPr algn="just"/>
            <a:r>
              <a:rPr lang="fa-IR">
                <a:cs typeface="B Zar" panose="00000400000000000000" pitchFamily="2" charset="-78"/>
              </a:rPr>
              <a:t>نظریه تلفیق گرا که در صدد پر کردن شکاف بین نظریه نظام اجتماعی و تعامل گرایی است. عینی گرایی که شامل رفتار گرایی و تجربه گرایی انتزاعی است. عینی گرایی ارتباط نزدیکی با نظریه نظام اجتماعی دارد. زیرا به تفکر اثبات گرایی جامعه شناختی کاملا پایبند است. </a:t>
            </a:r>
            <a:r>
              <a:rPr lang="fa-IR" smtClean="0">
                <a:cs typeface="B Zar" panose="00000400000000000000" pitchFamily="2" charset="-78"/>
              </a:rPr>
              <a:t>(ممتاز)</a:t>
            </a:r>
            <a:endParaRPr lang="fa-IR">
              <a:cs typeface="B Zar" panose="00000400000000000000" pitchFamily="2" charset="-78"/>
            </a:endParaRPr>
          </a:p>
          <a:p>
            <a:pPr algn="just"/>
            <a:endParaRPr lang="fa-IR"/>
          </a:p>
        </p:txBody>
      </p:sp>
    </p:spTree>
    <p:extLst>
      <p:ext uri="{BB962C8B-B14F-4D97-AF65-F5344CB8AC3E}">
        <p14:creationId xmlns:p14="http://schemas.microsoft.com/office/powerpoint/2010/main" val="16562000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4000" b="1" smtClean="0">
                <a:cs typeface="B Zar" panose="00000400000000000000" pitchFamily="2" charset="-78"/>
              </a:rPr>
              <a:t>زمینه کارکردگرایی ساختاری و تاثیر آن بر نظریه پردازی</a:t>
            </a:r>
            <a:endParaRPr lang="fa-IR" sz="4000" b="1">
              <a:cs typeface="B Zar" panose="00000400000000000000" pitchFamily="2" charset="-78"/>
            </a:endParaRPr>
          </a:p>
        </p:txBody>
      </p:sp>
      <p:sp>
        <p:nvSpPr>
          <p:cNvPr id="3" name="Content Placeholder 2"/>
          <p:cNvSpPr>
            <a:spLocks noGrp="1"/>
          </p:cNvSpPr>
          <p:nvPr>
            <p:ph idx="1"/>
          </p:nvPr>
        </p:nvSpPr>
        <p:spPr>
          <a:xfrm>
            <a:off x="2347415" y="1825625"/>
            <a:ext cx="9006385" cy="4351338"/>
          </a:xfrm>
        </p:spPr>
        <p:txBody>
          <a:bodyPr>
            <a:normAutofit fontScale="70000" lnSpcReduction="20000"/>
          </a:bodyPr>
          <a:lstStyle/>
          <a:p>
            <a:pPr algn="just"/>
            <a:r>
              <a:rPr lang="fa-IR" smtClean="0">
                <a:solidFill>
                  <a:srgbClr val="00B0F0"/>
                </a:solidFill>
                <a:cs typeface="B Zar" panose="00000400000000000000" pitchFamily="2" charset="-78"/>
              </a:rPr>
              <a:t>از خوش اقبالی پارسونز بود که سرمایه داری، پس از جنگ جهانی دوم واکنشی مناسب نشان داد و دوره ای که او بر جامعه شناسی سیطره داشت با دوره ای از ثبات نسبی و رونق اقتصادی مقارن شد. (ص ۵۲)</a:t>
            </a:r>
          </a:p>
          <a:p>
            <a:pPr algn="just"/>
            <a:r>
              <a:rPr lang="fa-IR" smtClean="0">
                <a:solidFill>
                  <a:srgbClr val="FF0000"/>
                </a:solidFill>
                <a:cs typeface="B Zar" panose="00000400000000000000" pitchFamily="2" charset="-78"/>
              </a:rPr>
              <a:t>برای بحث بیشتر: </a:t>
            </a:r>
            <a:r>
              <a:rPr lang="fa-IR" smtClean="0">
                <a:cs typeface="B Zar" panose="00000400000000000000" pitchFamily="2" charset="-78"/>
              </a:rPr>
              <a:t>در دوران پس از جنگ جهانی دوم، پیشرفت چشمگیری در زندگی بسیاری از مردم آمریکا به وجود آمد. دهه 1950 دهه آرامش اجتماعی نسبی و ترقی ناگهانی اقتصادی در آمریکا بود. در آن دوران «جامعه شناسی کارکردی- ساختاری منعکس کننده این پیشرفت های واقعی بود</a:t>
            </a:r>
            <a:r>
              <a:rPr lang="fa-IR">
                <a:cs typeface="B Zar" panose="00000400000000000000" pitchFamily="2" charset="-78"/>
              </a:rPr>
              <a:t>.» در كل، فرض اساسی كاركرد گرایی، یعنی ثبات یا تعادل ، فرض درستی به نظر </a:t>
            </a:r>
            <a:r>
              <a:rPr lang="fa-IR" smtClean="0">
                <a:cs typeface="B Zar" panose="00000400000000000000" pitchFamily="2" charset="-78"/>
              </a:rPr>
              <a:t>میرسد، چرا </a:t>
            </a:r>
            <a:r>
              <a:rPr lang="fa-IR">
                <a:cs typeface="B Zar" panose="00000400000000000000" pitchFamily="2" charset="-78"/>
              </a:rPr>
              <a:t>كه گذشته از هر چیز، برای آنکه جامعهای برای مدتی طولانی دوام یابد، باید نوعی </a:t>
            </a:r>
            <a:r>
              <a:rPr lang="fa-IR" smtClean="0">
                <a:cs typeface="B Zar" panose="00000400000000000000" pitchFamily="2" charset="-78"/>
              </a:rPr>
              <a:t>ا نظم </a:t>
            </a:r>
            <a:r>
              <a:rPr lang="fa-IR">
                <a:cs typeface="B Zar" panose="00000400000000000000" pitchFamily="2" charset="-78"/>
              </a:rPr>
              <a:t>اجتماعی و وابستگی متقابل نهادهای گوناگون اجتماعی در آن وجود داشته باشد. به </a:t>
            </a:r>
            <a:r>
              <a:rPr lang="fa-IR" smtClean="0">
                <a:cs typeface="B Zar" panose="00000400000000000000" pitchFamily="2" charset="-78"/>
              </a:rPr>
              <a:t>هر رو </a:t>
            </a:r>
            <a:r>
              <a:rPr lang="fa-IR">
                <a:cs typeface="B Zar" panose="00000400000000000000" pitchFamily="2" charset="-78"/>
              </a:rPr>
              <a:t>دهه  1950كه در آن نهادهای اجتماعی در ثبات و تعادل به سر میبردند، دوران خوبی </a:t>
            </a:r>
            <a:r>
              <a:rPr lang="fa-IR" smtClean="0">
                <a:cs typeface="B Zar" panose="00000400000000000000" pitchFamily="2" charset="-78"/>
              </a:rPr>
              <a:t>بود تا </a:t>
            </a:r>
            <a:r>
              <a:rPr lang="fa-IR">
                <a:cs typeface="B Zar" panose="00000400000000000000" pitchFamily="2" charset="-78"/>
              </a:rPr>
              <a:t>نظریهء كاركردی - ساختاری پارسونز بتواند غلبهای كامل بر تفکر اجتماعی داشته </a:t>
            </a:r>
            <a:r>
              <a:rPr lang="fa-IR" smtClean="0">
                <a:cs typeface="B Zar" panose="00000400000000000000" pitchFamily="2" charset="-78"/>
              </a:rPr>
              <a:t>باشد. (دیانت، 1395)</a:t>
            </a:r>
            <a:endParaRPr lang="fa-IR">
              <a:cs typeface="B Zar" panose="00000400000000000000" pitchFamily="2" charset="-78"/>
            </a:endParaRPr>
          </a:p>
          <a:p>
            <a:pPr algn="just"/>
            <a:r>
              <a:rPr lang="fa-IR">
                <a:solidFill>
                  <a:srgbClr val="FF0000"/>
                </a:solidFill>
                <a:cs typeface="B Zar" panose="00000400000000000000" pitchFamily="2" charset="-78"/>
              </a:rPr>
              <a:t>برای بحث بیشتر: </a:t>
            </a:r>
            <a:r>
              <a:rPr lang="fa-IR">
                <a:cs typeface="B Zar" panose="00000400000000000000" pitchFamily="2" charset="-78"/>
              </a:rPr>
              <a:t>مهم ترین نظریه پارسونز تحت عنوان کارکردگرایی ساختاری است که نظام را بر اساس ساختار و کارکرد تقسیم می کند. این نظریه اساس کارکردگرایی را تشکیل می دهد. تئوری کارکردگرایی ساختی از یک سو کارکردها و نتایج پدیده های اجتماعی را مورد توجه قرار می دهدو از سوی دیگر بر رابطه پایدار و تداوم بین عناصر جامعه و کل نظم اجتماعی ناظر است. هر ساخت که از روابط ثابت و پایدار تشکیل می شود با یک سلسله کارکرد ها در نظام اجتماعی تناسب دارد. بنابراین کارکردگرایی ساختی از دو منبع الهام می گیرد. یکی کارکردگرایی ای که جامعه را دارای عناصری که هر یک در جای خود  و به خوبی کار می کنند  و در کل نظام ضرورت دارند، تلقی می کند و دیگری ساختارگرایی که در ان پدیده های اجتماعی از طریق کیفیت ساخت جامعه تحلیل می شود. در این حالت اجزای مجموعه به واسطه عامل ساختی در اتصال و ارتباط پیوسته و پنهانی هستند(دیانت، 1395)</a:t>
            </a:r>
          </a:p>
          <a:p>
            <a:pPr algn="just"/>
            <a:endParaRPr lang="fa-IR">
              <a:cs typeface="B Zar" panose="00000400000000000000" pitchFamily="2" charset="-78"/>
            </a:endParaRPr>
          </a:p>
        </p:txBody>
      </p:sp>
      <p:pic>
        <p:nvPicPr>
          <p:cNvPr id="4" name="Picture 3"/>
          <p:cNvPicPr>
            <a:picLocks noChangeAspect="1"/>
          </p:cNvPicPr>
          <p:nvPr/>
        </p:nvPicPr>
        <p:blipFill>
          <a:blip r:embed="rId2"/>
          <a:stretch>
            <a:fillRect/>
          </a:stretch>
        </p:blipFill>
        <p:spPr>
          <a:xfrm>
            <a:off x="0" y="2065585"/>
            <a:ext cx="2163740" cy="3560208"/>
          </a:xfrm>
          <a:prstGeom prst="rect">
            <a:avLst/>
          </a:prstGeom>
        </p:spPr>
      </p:pic>
    </p:spTree>
    <p:extLst>
      <p:ext uri="{BB962C8B-B14F-4D97-AF65-F5344CB8AC3E}">
        <p14:creationId xmlns:p14="http://schemas.microsoft.com/office/powerpoint/2010/main" val="26408240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smtClean="0">
                <a:cs typeface="B Zar" panose="00000400000000000000" pitchFamily="2" charset="-78"/>
              </a:rPr>
              <a:t>بحث در کارکردگرایی ساختاری</a:t>
            </a:r>
            <a:endParaRPr lang="fa-IR" b="1">
              <a:cs typeface="B Zar" panose="00000400000000000000" pitchFamily="2" charset="-78"/>
            </a:endParaRPr>
          </a:p>
        </p:txBody>
      </p:sp>
      <p:sp>
        <p:nvSpPr>
          <p:cNvPr id="3" name="Content Placeholder 2"/>
          <p:cNvSpPr>
            <a:spLocks noGrp="1"/>
          </p:cNvSpPr>
          <p:nvPr>
            <p:ph idx="1"/>
          </p:nvPr>
        </p:nvSpPr>
        <p:spPr/>
        <p:txBody>
          <a:bodyPr/>
          <a:lstStyle/>
          <a:p>
            <a:pPr algn="just"/>
            <a:r>
              <a:rPr lang="fa-IR" smtClean="0">
                <a:solidFill>
                  <a:srgbClr val="00B0F0"/>
                </a:solidFill>
                <a:cs typeface="B Zar" panose="00000400000000000000" pitchFamily="2" charset="-78"/>
              </a:rPr>
              <a:t>از دیدگاه وبر، جامعه شناسی باید به کنش افراد در رابطه آن ها با یکدیگر بپردازد (یعنی، کنش اجتماعی). چنین کنشی را می توان مجموعه ی وسایلی تلقی کرد که برای رسیدن به اهدافی خاص به کار گرفته می شوند- مقاصد عملی یا تحقق نوعی ارزش غایی یا ترکیبی از هر دو.(ص ۵۲)</a:t>
            </a:r>
          </a:p>
          <a:p>
            <a:r>
              <a:rPr lang="fa-IR" smtClean="0">
                <a:solidFill>
                  <a:srgbClr val="FF0000"/>
                </a:solidFill>
                <a:cs typeface="B Zar" panose="00000400000000000000" pitchFamily="2" charset="-78"/>
              </a:rPr>
              <a:t>برای بحث بیشتر: ماکس</a:t>
            </a:r>
            <a:r>
              <a:rPr lang="fa-IR" smtClean="0">
                <a:cs typeface="B Zar" panose="00000400000000000000" pitchFamily="2" charset="-78"/>
              </a:rPr>
              <a:t> وبر مانند اغلب جامعه شناسان کلاسیک مهم در تحلیل اجتماعی زمان را وارد می کند، برای او البته که پدیده های اجتماعی  دارای سابقه ای زمانی و تا حدودی مکانی هستنداز این نگاه در میان کلاسیک ها(وبرف مارکس و دورکیم) آن چه که بعد ها </a:t>
            </a:r>
          </a:p>
          <a:p>
            <a:pPr algn="just"/>
            <a:r>
              <a:rPr lang="fa-IR" smtClean="0">
                <a:solidFill>
                  <a:srgbClr val="00B0F0"/>
                </a:solidFill>
                <a:cs typeface="B Zar" panose="00000400000000000000" pitchFamily="2" charset="-78"/>
              </a:rPr>
              <a:t>مهم ترین فرایند های اجتماعی تبادل معنا و نماد ها و اطلاعات است. دوم با بهره گیری هم زمان از رهیافت های کل گرا و فرد گرا به سازماندهی کنش های فرد در نظام های کنش می پردازد. (ص ۵۳)</a:t>
            </a:r>
            <a:endParaRPr lang="fa-IR">
              <a:solidFill>
                <a:srgbClr val="00B0F0"/>
              </a:solidFill>
              <a:cs typeface="B Zar" panose="00000400000000000000" pitchFamily="2" charset="-78"/>
            </a:endParaRPr>
          </a:p>
        </p:txBody>
      </p:sp>
    </p:spTree>
    <p:extLst>
      <p:ext uri="{BB962C8B-B14F-4D97-AF65-F5344CB8AC3E}">
        <p14:creationId xmlns:p14="http://schemas.microsoft.com/office/powerpoint/2010/main" val="29648442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smtClean="0">
                <a:cs typeface="B Zar" panose="00000400000000000000" pitchFamily="2" charset="-78"/>
              </a:rPr>
              <a:t>بحث در کارکردگرایی ساختاری</a:t>
            </a:r>
            <a:endParaRPr lang="fa-IR" b="1">
              <a:cs typeface="B Zar" panose="00000400000000000000" pitchFamily="2" charset="-78"/>
            </a:endParaRPr>
          </a:p>
        </p:txBody>
      </p:sp>
      <p:sp>
        <p:nvSpPr>
          <p:cNvPr id="3" name="Content Placeholder 2"/>
          <p:cNvSpPr>
            <a:spLocks noGrp="1"/>
          </p:cNvSpPr>
          <p:nvPr>
            <p:ph idx="1"/>
          </p:nvPr>
        </p:nvSpPr>
        <p:spPr/>
        <p:txBody>
          <a:bodyPr>
            <a:normAutofit/>
          </a:bodyPr>
          <a:lstStyle/>
          <a:p>
            <a:pPr algn="just"/>
            <a:r>
              <a:rPr lang="fa-IR" smtClean="0">
                <a:solidFill>
                  <a:srgbClr val="00B0F0"/>
                </a:solidFill>
                <a:cs typeface="B Zar" panose="00000400000000000000" pitchFamily="2" charset="-78"/>
              </a:rPr>
              <a:t>فکر زندگی اجتماعی به مثابه یک نظام- شبکه ای از اجزای مختلف- بخش ساختاری برچسب کارکردگرایی ساختاری عنوانی است که معمولا به کار پارسونز داده می شود. این تشبیه به یک نظام زیست شناختی بخش کارکرد گرا را تبیین می کند. (ص ۵۳)</a:t>
            </a:r>
          </a:p>
          <a:p>
            <a:endParaRPr lang="fa-IR" smtClean="0">
              <a:solidFill>
                <a:srgbClr val="00B0F0"/>
              </a:solidFill>
              <a:cs typeface="B Zar" panose="00000400000000000000" pitchFamily="2" charset="-78"/>
            </a:endParaRPr>
          </a:p>
          <a:p>
            <a:pPr algn="just"/>
            <a:r>
              <a:rPr lang="fa-IR" smtClean="0">
                <a:solidFill>
                  <a:srgbClr val="00B0F0"/>
                </a:solidFill>
                <a:cs typeface="B Zar" panose="00000400000000000000" pitchFamily="2" charset="-78"/>
              </a:rPr>
              <a:t>هر مفهوم مجردی نوعی تعمیم است که بر چیزی مهم درباره جهان تاکید می گذارد. (ص ۵۴)</a:t>
            </a:r>
          </a:p>
          <a:p>
            <a:endParaRPr lang="fa-IR" smtClean="0">
              <a:cs typeface="B Zar" panose="00000400000000000000" pitchFamily="2" charset="-78"/>
            </a:endParaRPr>
          </a:p>
        </p:txBody>
      </p:sp>
    </p:spTree>
    <p:extLst>
      <p:ext uri="{BB962C8B-B14F-4D97-AF65-F5344CB8AC3E}">
        <p14:creationId xmlns:p14="http://schemas.microsoft.com/office/powerpoint/2010/main" val="20110714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کارکردگرایی ساختاری</a:t>
            </a:r>
            <a:endParaRPr lang="fa-IR">
              <a:cs typeface="B Zar" panose="00000400000000000000" pitchFamily="2" charset="-78"/>
            </a:endParaRPr>
          </a:p>
        </p:txBody>
      </p:sp>
      <p:sp>
        <p:nvSpPr>
          <p:cNvPr id="3" name="Content Placeholder 2"/>
          <p:cNvSpPr>
            <a:spLocks noGrp="1"/>
          </p:cNvSpPr>
          <p:nvPr>
            <p:ph idx="1"/>
          </p:nvPr>
        </p:nvSpPr>
        <p:spPr>
          <a:xfrm>
            <a:off x="3029803" y="1542197"/>
            <a:ext cx="8323997" cy="4634766"/>
          </a:xfrm>
        </p:spPr>
        <p:txBody>
          <a:bodyPr>
            <a:normAutofit fontScale="92500" lnSpcReduction="20000"/>
          </a:bodyPr>
          <a:lstStyle/>
          <a:p>
            <a:pPr algn="just"/>
            <a:r>
              <a:rPr lang="fa-IR" smtClean="0">
                <a:solidFill>
                  <a:srgbClr val="00B0F0"/>
                </a:solidFill>
                <a:cs typeface="B Zar" panose="00000400000000000000" pitchFamily="2" charset="-78"/>
              </a:rPr>
              <a:t>پارسونز در کتاب ساختار کنش اجتماعی که در سال ۱۹۳۷ انتشار یافت، اعلام کرد که از بررسی کار کلیه نظریه پردازان   بزرگ به این نتیجه رسیده است که می توان آن ها را در حال حرکت به سمت نوعی “نظریه اراده گرایانه کنش” مشاهده کرد که در آن انسان ها انتخاب کننده و تصمیم گیرنده در مورد اهداف گوناگون و وسایل مختلف برای رسیدن به آن ها هستند. (ص ۵۵)</a:t>
            </a:r>
          </a:p>
          <a:p>
            <a:pPr algn="just"/>
            <a:r>
              <a:rPr lang="fa-IR" smtClean="0">
                <a:solidFill>
                  <a:srgbClr val="C00000"/>
                </a:solidFill>
                <a:cs typeface="B Zar" panose="00000400000000000000" pitchFamily="2" charset="-78"/>
              </a:rPr>
              <a:t>برای بحث بیشتر: </a:t>
            </a:r>
            <a:r>
              <a:rPr lang="fa-IR" smtClean="0">
                <a:cs typeface="B Zar" panose="00000400000000000000" pitchFamily="2" charset="-78"/>
              </a:rPr>
              <a:t>جامعه شناسي </a:t>
            </a:r>
            <a:r>
              <a:rPr lang="fa-IR">
                <a:cs typeface="B Zar" panose="00000400000000000000" pitchFamily="2" charset="-78"/>
              </a:rPr>
              <a:t>آمريكايي تا زمان پارسونز، بسيار محدود به بررسيهاي توصيفي </a:t>
            </a:r>
            <a:r>
              <a:rPr lang="fa-IR" smtClean="0">
                <a:cs typeface="B Zar" panose="00000400000000000000" pitchFamily="2" charset="-78"/>
              </a:rPr>
              <a:t>و تكنگاريهاي </a:t>
            </a:r>
            <a:r>
              <a:rPr lang="fa-IR">
                <a:cs typeface="B Zar" panose="00000400000000000000" pitchFamily="2" charset="-78"/>
              </a:rPr>
              <a:t>محلّي شده بود. از اهداف اصلي پارسونز كـه در اكثـر آثـارش </a:t>
            </a:r>
            <a:r>
              <a:rPr lang="fa-IR" smtClean="0">
                <a:cs typeface="B Zar" panose="00000400000000000000" pitchFamily="2" charset="-78"/>
              </a:rPr>
              <a:t>بـهدنبـا دستيابي </a:t>
            </a:r>
            <a:r>
              <a:rPr lang="fa-IR">
                <a:cs typeface="B Zar" panose="00000400000000000000" pitchFamily="2" charset="-78"/>
              </a:rPr>
              <a:t>به آن بوده، ساختن قالبي مفهومي و نظري بـراي جامعـهشناسـي بـود تـا </a:t>
            </a:r>
            <a:r>
              <a:rPr lang="fa-IR" smtClean="0">
                <a:cs typeface="B Zar" panose="00000400000000000000" pitchFamily="2" charset="-78"/>
              </a:rPr>
              <a:t>بـ جامعهشناسي </a:t>
            </a:r>
            <a:r>
              <a:rPr lang="fa-IR">
                <a:cs typeface="B Zar" panose="00000400000000000000" pitchFamily="2" charset="-78"/>
              </a:rPr>
              <a:t>هم پايگاه علم واقعي را اعطا كند و هم آن را به طـرزي منطقـي بـا </a:t>
            </a:r>
            <a:r>
              <a:rPr lang="fa-IR" smtClean="0">
                <a:cs typeface="B Zar" panose="00000400000000000000" pitchFamily="2" charset="-78"/>
              </a:rPr>
              <a:t>سـاير علوم </a:t>
            </a:r>
            <a:r>
              <a:rPr lang="fa-IR">
                <a:cs typeface="B Zar" panose="00000400000000000000" pitchFamily="2" charset="-78"/>
              </a:rPr>
              <a:t>انساني مرتبط نمايد </a:t>
            </a:r>
            <a:r>
              <a:rPr lang="fa-IR" smtClean="0">
                <a:cs typeface="B Zar" panose="00000400000000000000" pitchFamily="2" charset="-78"/>
              </a:rPr>
              <a:t>پارسونز </a:t>
            </a:r>
            <a:r>
              <a:rPr lang="fa-IR">
                <a:cs typeface="B Zar" panose="00000400000000000000" pitchFamily="2" charset="-78"/>
              </a:rPr>
              <a:t>در كارهاي اوليه خود كوشيد </a:t>
            </a:r>
            <a:r>
              <a:rPr lang="fa-IR" smtClean="0">
                <a:cs typeface="B Zar" panose="00000400000000000000" pitchFamily="2" charset="-78"/>
              </a:rPr>
              <a:t>تـا جريـانهـاي </a:t>
            </a:r>
            <a:r>
              <a:rPr lang="fa-IR">
                <a:cs typeface="B Zar" panose="00000400000000000000" pitchFamily="2" charset="-78"/>
              </a:rPr>
              <a:t>مختلـف انديـشة اجتمـاعي در قـرن نـوزدهم و اوايـل قـرن بيـستم را دچارچوبي فراگير تركيب كند. وي سـعي داشـت نظريـة كـنش اجتمـاعي »</a:t>
            </a:r>
            <a:r>
              <a:rPr lang="fa-IR" smtClean="0">
                <a:cs typeface="B Zar" panose="00000400000000000000" pitchFamily="2" charset="-78"/>
              </a:rPr>
              <a:t>كـل گـرا</a:t>
            </a:r>
            <a:r>
              <a:rPr lang="fa-IR">
                <a:cs typeface="B Zar" panose="00000400000000000000" pitchFamily="2" charset="-78"/>
              </a:rPr>
              <a:t>« </a:t>
            </a:r>
            <a:r>
              <a:rPr lang="fa-IR" smtClean="0">
                <a:cs typeface="B Zar" panose="00000400000000000000" pitchFamily="2" charset="-78"/>
              </a:rPr>
              <a:t>»فردگرا</a:t>
            </a:r>
            <a:r>
              <a:rPr lang="fa-IR">
                <a:cs typeface="B Zar" panose="00000400000000000000" pitchFamily="2" charset="-78"/>
              </a:rPr>
              <a:t>« را با توجه به نظريات وبر، دوركيم، پارتو و... در هـم آميـزد </a:t>
            </a:r>
            <a:r>
              <a:rPr lang="fa-IR" smtClean="0">
                <a:cs typeface="B Zar" panose="00000400000000000000" pitchFamily="2" charset="-78"/>
              </a:rPr>
              <a:t>اما </a:t>
            </a:r>
            <a:r>
              <a:rPr lang="fa-IR">
                <a:cs typeface="B Zar" panose="00000400000000000000" pitchFamily="2" charset="-78"/>
              </a:rPr>
              <a:t>آيا پارسونز توانست به هدف اصلي خود دست يابد</a:t>
            </a:r>
            <a:r>
              <a:rPr lang="fa-IR" smtClean="0">
                <a:cs typeface="B Zar" panose="00000400000000000000" pitchFamily="2" charset="-78"/>
              </a:rPr>
              <a:t>؟(اعتمادی فرد، 1389)</a:t>
            </a:r>
          </a:p>
          <a:p>
            <a:endParaRPr lang="fa-IR" smtClean="0">
              <a:cs typeface="B Zar" panose="00000400000000000000" pitchFamily="2" charset="-78"/>
            </a:endParaRPr>
          </a:p>
          <a:p>
            <a:endParaRPr lang="fa-IR"/>
          </a:p>
        </p:txBody>
      </p:sp>
      <p:pic>
        <p:nvPicPr>
          <p:cNvPr id="4" name="Picture 3"/>
          <p:cNvPicPr>
            <a:picLocks noChangeAspect="1"/>
          </p:cNvPicPr>
          <p:nvPr/>
        </p:nvPicPr>
        <p:blipFill>
          <a:blip r:embed="rId2"/>
          <a:stretch>
            <a:fillRect/>
          </a:stretch>
        </p:blipFill>
        <p:spPr>
          <a:xfrm>
            <a:off x="110616" y="1375673"/>
            <a:ext cx="2796357" cy="3237270"/>
          </a:xfrm>
          <a:prstGeom prst="rect">
            <a:avLst/>
          </a:prstGeom>
        </p:spPr>
      </p:pic>
    </p:spTree>
    <p:extLst>
      <p:ext uri="{BB962C8B-B14F-4D97-AF65-F5344CB8AC3E}">
        <p14:creationId xmlns:p14="http://schemas.microsoft.com/office/powerpoint/2010/main" val="40947261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fontScale="85000" lnSpcReduction="20000"/>
          </a:bodyPr>
          <a:lstStyle/>
          <a:p>
            <a:r>
              <a:rPr lang="fa-IR">
                <a:solidFill>
                  <a:srgbClr val="00B0F0"/>
                </a:solidFill>
                <a:cs typeface="B Zar" panose="00000400000000000000" pitchFamily="2" charset="-78"/>
              </a:rPr>
              <a:t>رسمی ترین و فراگیر ترین هنجارها در قالب نظام حقوقی جامعه تبلور می یابد(ص ۵۶)</a:t>
            </a:r>
          </a:p>
          <a:p>
            <a:pPr algn="just"/>
            <a:r>
              <a:rPr lang="fa-IR" smtClean="0">
                <a:solidFill>
                  <a:srgbClr val="FF0000"/>
                </a:solidFill>
                <a:cs typeface="B Zar" panose="00000400000000000000" pitchFamily="2" charset="-78"/>
              </a:rPr>
              <a:t>برای بحث بیشتر: </a:t>
            </a:r>
            <a:r>
              <a:rPr lang="fa-IR" smtClean="0">
                <a:cs typeface="B Zar" panose="00000400000000000000" pitchFamily="2" charset="-78"/>
              </a:rPr>
              <a:t>پارسونز حقوق را به عنوان مکانیزم کنترل اجتماعی می داند. به نظر وی حقوق مجموعه ای از هنجارها یا قواعد حاکم بر رفتار انسانی در وضعیت های اجتماعی است. پارسونز معتقد است به دو دلیل باید حقوق را مکانیزم عام برای کنترل اجتماعی بر شمرد: </a:t>
            </a:r>
          </a:p>
          <a:p>
            <a:pPr algn="just"/>
            <a:r>
              <a:rPr lang="fa-IR" smtClean="0">
                <a:cs typeface="B Zar" panose="00000400000000000000" pitchFamily="2" charset="-78"/>
              </a:rPr>
              <a:t>1- حقوق، نهادی است که با قواعد الگو یافته سر و کار دارد و به انتظارات و تعهداتی مربوط می شود که در مورد آنها، ضمانت اجراهای گوناگون را مجازات هایی برای عدم سازگاری و انطبا اجرا می کند. </a:t>
            </a:r>
          </a:p>
          <a:p>
            <a:pPr algn="just"/>
            <a:r>
              <a:rPr lang="fa-IR" smtClean="0">
                <a:cs typeface="B Zar" panose="00000400000000000000" pitchFamily="2" charset="-78"/>
              </a:rPr>
              <a:t>2- حقوق، کارکردی عمومی در جهت تنظیم هر گونه رابطه اجتماعی دارد. </a:t>
            </a:r>
          </a:p>
          <a:p>
            <a:pPr algn="just"/>
            <a:r>
              <a:rPr lang="fa-IR" smtClean="0">
                <a:cs typeface="B Zar" panose="00000400000000000000" pitchFamily="2" charset="-78"/>
              </a:rPr>
              <a:t>ترونیو(1996) متذکر می شود که به نظر پارسونز کارکرد اولیه قوانین و نظام حقوقی، ایجاد و حفظ همبستگی نظام اجتماعی است و برای انجام این کار باید عناصر بالقوه تعارض و کشمکش را تعدیل کند و گفت و گوهای مسالمت آمیز اجتماعی را ایجاد کند و انسجام هنجارین را نیز براورده سازد یعنی نظام حقوقی باید به صورت نظام مند کنش های متقابل را از این راه تنظیم کند که همه افراد را بدون تبعیض در معرض انتظارات و تعهدات عمومی یکسان قرار دهد. دادگاه ها باید پاسخ های جا افتاده ای به چهار پرسش عمده در خصوص ضمانت اجرا هاف صلاحیت قضایی، مشروعیت و تفسیر قواین و قواعد حقوقی ارائه کنند.(هلالی و خیاطی، 1391)</a:t>
            </a:r>
            <a:endParaRPr lang="fa-IR">
              <a:cs typeface="B Zar" panose="00000400000000000000" pitchFamily="2" charset="-78"/>
            </a:endParaRPr>
          </a:p>
        </p:txBody>
      </p:sp>
    </p:spTree>
    <p:extLst>
      <p:ext uri="{BB962C8B-B14F-4D97-AF65-F5344CB8AC3E}">
        <p14:creationId xmlns:p14="http://schemas.microsoft.com/office/powerpoint/2010/main" val="1285288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نظریه چیست؟</a:t>
            </a:r>
            <a:endParaRPr lang="fa-IR">
              <a:cs typeface="B Zar" panose="00000400000000000000" pitchFamily="2" charset="-78"/>
            </a:endParaRPr>
          </a:p>
        </p:txBody>
      </p:sp>
      <p:sp>
        <p:nvSpPr>
          <p:cNvPr id="3" name="Content Placeholder 2"/>
          <p:cNvSpPr>
            <a:spLocks noGrp="1"/>
          </p:cNvSpPr>
          <p:nvPr>
            <p:ph idx="1"/>
          </p:nvPr>
        </p:nvSpPr>
        <p:spPr>
          <a:xfrm>
            <a:off x="3671248" y="1825625"/>
            <a:ext cx="7682551" cy="4351338"/>
          </a:xfrm>
        </p:spPr>
        <p:txBody>
          <a:bodyPr>
            <a:normAutofit fontScale="92500" lnSpcReduction="20000"/>
          </a:bodyPr>
          <a:lstStyle/>
          <a:p>
            <a:pPr algn="just"/>
            <a:r>
              <a:rPr lang="fa-IR" smtClean="0">
                <a:solidFill>
                  <a:srgbClr val="0070C0"/>
                </a:solidFill>
                <a:cs typeface="B Zar" panose="00000400000000000000" pitchFamily="2" charset="-78"/>
              </a:rPr>
              <a:t>نظریه فقط در صورتی سودمند است که بتوانیم از آن چیزی یاد بگیریم، و فقط در صورتی چیزی یاد می گیریم که بتوانیم از آن استفاده کنیم (ص ۱۴)</a:t>
            </a:r>
          </a:p>
          <a:p>
            <a:pPr marL="0" indent="0" algn="just">
              <a:buNone/>
            </a:pPr>
            <a:r>
              <a:rPr lang="fa-IR" smtClean="0">
                <a:solidFill>
                  <a:srgbClr val="FF0000"/>
                </a:solidFill>
                <a:cs typeface="B Zar" panose="00000400000000000000" pitchFamily="2" charset="-78"/>
              </a:rPr>
              <a:t>برای بحث بیشتر:</a:t>
            </a:r>
            <a:r>
              <a:rPr lang="fa-IR" smtClean="0">
                <a:cs typeface="B Zar" panose="00000400000000000000" pitchFamily="2" charset="-78"/>
              </a:rPr>
              <a:t> جامعه شناسان از کلمات نظری و نظریه پردازی چه منظوری دارند؟ این که در زبان جامعه شناسی به چه معنایند از دیدگاه بعضی نامفهوم است. مهم تر این که، ما خواهیم دید که این مساله اصلا مساله ای فلسفی – انتزاعی نمی باشد که به تولید واقعی دانش جامعه شناسی هم مرتبط نباشد. متاسفانه، سردرگمی های معناشناختی (سمانتیک) در مورد کلمه نظریه باعث مشکلات در بر قراری ارتباط بین دانشمندان این رشته شده است. حالا چه در داخل نظریه جامعه شناسی و چه در فضای خارج آن. به جای این که این مساله صرفا مساله ای فلسفی باشد یک مساله کاربردی و پرکتیکال است.  ضمن آنکه یک موضوع مهم است: این مساله پیش شرط هر نوع پیشرفت شناخت شناسانه (اپستیمیک می باشد و جامعه شناسی هم نمی تواند منکر آن شود. (آبند، 2008)  </a:t>
            </a:r>
          </a:p>
          <a:p>
            <a:endParaRPr lang="fa-IR" smtClean="0">
              <a:cs typeface="B Zar" panose="00000400000000000000" pitchFamily="2" charset="-78"/>
            </a:endParaRPr>
          </a:p>
          <a:p>
            <a:endParaRPr lang="fa-IR" smtClean="0">
              <a:cs typeface="B Zar" panose="00000400000000000000" pitchFamily="2" charset="-78"/>
            </a:endParaRPr>
          </a:p>
        </p:txBody>
      </p:sp>
      <p:pic>
        <p:nvPicPr>
          <p:cNvPr id="4" name="Picture 3"/>
          <p:cNvPicPr>
            <a:picLocks noChangeAspect="1"/>
          </p:cNvPicPr>
          <p:nvPr/>
        </p:nvPicPr>
        <p:blipFill>
          <a:blip r:embed="rId2"/>
          <a:stretch>
            <a:fillRect/>
          </a:stretch>
        </p:blipFill>
        <p:spPr>
          <a:xfrm>
            <a:off x="301050" y="1951630"/>
            <a:ext cx="3165482" cy="4225333"/>
          </a:xfrm>
          <a:prstGeom prst="rect">
            <a:avLst/>
          </a:prstGeom>
        </p:spPr>
      </p:pic>
    </p:spTree>
    <p:extLst>
      <p:ext uri="{BB962C8B-B14F-4D97-AF65-F5344CB8AC3E}">
        <p14:creationId xmlns:p14="http://schemas.microsoft.com/office/powerpoint/2010/main" val="11559192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بحث در کارکردگرایی ساختاری</a:t>
            </a:r>
            <a:endParaRPr lang="fa-IR">
              <a:cs typeface="B Zar" panose="00000400000000000000" pitchFamily="2" charset="-78"/>
            </a:endParaRPr>
          </a:p>
        </p:txBody>
      </p:sp>
      <p:sp>
        <p:nvSpPr>
          <p:cNvPr id="3" name="Content Placeholder 2"/>
          <p:cNvSpPr>
            <a:spLocks noGrp="1"/>
          </p:cNvSpPr>
          <p:nvPr>
            <p:ph idx="1"/>
          </p:nvPr>
        </p:nvSpPr>
        <p:spPr/>
        <p:txBody>
          <a:bodyPr>
            <a:normAutofit fontScale="92500" lnSpcReduction="10000"/>
          </a:bodyPr>
          <a:lstStyle/>
          <a:p>
            <a:pPr algn="just"/>
            <a:r>
              <a:rPr lang="fa-IR" smtClean="0">
                <a:solidFill>
                  <a:srgbClr val="FF0000"/>
                </a:solidFill>
                <a:cs typeface="B Zar" panose="00000400000000000000" pitchFamily="2" charset="-78"/>
              </a:rPr>
              <a:t>نظام نقش های منزلتی</a:t>
            </a:r>
            <a:r>
              <a:rPr lang="fa-IR" smtClean="0">
                <a:cs typeface="B Zar" panose="00000400000000000000" pitchFamily="2" charset="-78"/>
              </a:rPr>
              <a:t>: شبکه ای از مواضع که انتظار رفتارهایی به خصوص به آن وابسته است(پاداش و مجازات برای برآورده کردن یا نکردن  این انتظارات)(ص ۵۷)</a:t>
            </a:r>
          </a:p>
          <a:p>
            <a:pPr algn="just"/>
            <a:endParaRPr lang="fa-IR" smtClean="0">
              <a:cs typeface="B Zar" panose="00000400000000000000" pitchFamily="2" charset="-78"/>
            </a:endParaRPr>
          </a:p>
          <a:p>
            <a:pPr algn="just"/>
            <a:r>
              <a:rPr lang="fa-IR" smtClean="0">
                <a:cs typeface="B Zar" panose="00000400000000000000" pitchFamily="2" charset="-78"/>
              </a:rPr>
              <a:t>کل جامعه و نهاد های مختلف آن را می توان </a:t>
            </a:r>
            <a:r>
              <a:rPr lang="fa-IR" smtClean="0">
                <a:solidFill>
                  <a:srgbClr val="FF0000"/>
                </a:solidFill>
                <a:cs typeface="B Zar" panose="00000400000000000000" pitchFamily="2" charset="-78"/>
              </a:rPr>
              <a:t>شبکه ای </a:t>
            </a:r>
            <a:r>
              <a:rPr lang="fa-IR" smtClean="0">
                <a:cs typeface="B Zar" panose="00000400000000000000" pitchFamily="2" charset="-78"/>
              </a:rPr>
              <a:t>از نقش های منزلتی به شمار آورد که هر یک با هنجارها و ارزش های جاافتاده اداره می شوند. (ص ۵۷)</a:t>
            </a:r>
          </a:p>
          <a:p>
            <a:pPr algn="just"/>
            <a:endParaRPr lang="fa-IR" smtClean="0">
              <a:cs typeface="B Zar" panose="00000400000000000000" pitchFamily="2" charset="-78"/>
            </a:endParaRPr>
          </a:p>
          <a:p>
            <a:pPr algn="just"/>
            <a:r>
              <a:rPr lang="fa-IR" smtClean="0">
                <a:cs typeface="B Zar" panose="00000400000000000000" pitchFamily="2" charset="-78"/>
              </a:rPr>
              <a:t>نظام اجتماعی، تنها نظامی نیست که به صورت جنینی در کنش بنیادی وجود دارد. فرایند  نهادینه کردن  و تکوین نظام اجتماعی که هم اکنون توصیف کردم، بر پیش فرض  وجود سه نظام دیگر استوار است: کنش گری که اهدافش به حداکثر رساندن رضایت خاطر است(یعنی </a:t>
            </a:r>
            <a:r>
              <a:rPr lang="fa-IR" smtClean="0">
                <a:solidFill>
                  <a:srgbClr val="FF0000"/>
                </a:solidFill>
                <a:cs typeface="B Zar" panose="00000400000000000000" pitchFamily="2" charset="-78"/>
              </a:rPr>
              <a:t>نظام شخصیتی</a:t>
            </a:r>
            <a:r>
              <a:rPr lang="fa-IR" smtClean="0">
                <a:cs typeface="B Zar" panose="00000400000000000000" pitchFamily="2" charset="-78"/>
              </a:rPr>
              <a:t>) تا جایی که به جامعه در کل مربوط می شود، نظامی از ارزش های وسیع تر که به هنجارهای مختلف همراه با نقش های منزلتی گوناگون انسجام می بخشد(یعنی </a:t>
            </a:r>
            <a:r>
              <a:rPr lang="fa-IR" smtClean="0">
                <a:solidFill>
                  <a:srgbClr val="FF0000"/>
                </a:solidFill>
                <a:cs typeface="B Zar" panose="00000400000000000000" pitchFamily="2" charset="-78"/>
              </a:rPr>
              <a:t>نظام فرهنگی</a:t>
            </a:r>
            <a:r>
              <a:rPr lang="fa-IR" smtClean="0">
                <a:cs typeface="B Zar" panose="00000400000000000000" pitchFamily="2" charset="-78"/>
              </a:rPr>
              <a:t>)</a:t>
            </a:r>
            <a:endParaRPr lang="fa-IR">
              <a:cs typeface="B Zar" panose="00000400000000000000" pitchFamily="2" charset="-78"/>
            </a:endParaRPr>
          </a:p>
        </p:txBody>
      </p:sp>
    </p:spTree>
    <p:extLst>
      <p:ext uri="{BB962C8B-B14F-4D97-AF65-F5344CB8AC3E}">
        <p14:creationId xmlns:p14="http://schemas.microsoft.com/office/powerpoint/2010/main" val="15192322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sz="3100" smtClean="0">
                <a:cs typeface="B Zar" panose="00000400000000000000" pitchFamily="2" charset="-78"/>
              </a:rPr>
              <a:t>با صحبت کردن درباره تکوین نقش های منزلتی و نظام اجتماعی، در واقع وارد قلمرو بالای سطح میانه انتازع شده ایم. این امکان وجود دارد که دست کم سطوح زیر را مشخص کنیم:</a:t>
            </a:r>
            <a:endParaRPr lang="fa-IR">
              <a:cs typeface="B Zar" panose="00000400000000000000" pitchFamily="2" charset="-78"/>
            </a:endParaRPr>
          </a:p>
        </p:txBody>
      </p:sp>
      <p:sp>
        <p:nvSpPr>
          <p:cNvPr id="3" name="Content Placeholder 2"/>
          <p:cNvSpPr>
            <a:spLocks noGrp="1"/>
          </p:cNvSpPr>
          <p:nvPr>
            <p:ph idx="1"/>
          </p:nvPr>
        </p:nvSpPr>
        <p:spPr/>
        <p:txBody>
          <a:bodyPr>
            <a:normAutofit fontScale="92500" lnSpcReduction="10000"/>
          </a:bodyPr>
          <a:lstStyle/>
          <a:p>
            <a:pPr algn="just"/>
            <a:endParaRPr lang="fa-IR" smtClean="0">
              <a:cs typeface="B Zar" panose="00000400000000000000" pitchFamily="2" charset="-78"/>
            </a:endParaRPr>
          </a:p>
          <a:p>
            <a:pPr algn="just"/>
            <a:r>
              <a:rPr lang="fa-IR" smtClean="0">
                <a:cs typeface="B Zar" panose="00000400000000000000" pitchFamily="2" charset="-78"/>
              </a:rPr>
              <a:t>    </a:t>
            </a:r>
            <a:r>
              <a:rPr lang="fa-IR" smtClean="0">
                <a:solidFill>
                  <a:srgbClr val="FF0000"/>
                </a:solidFill>
                <a:cs typeface="B Zar" panose="00000400000000000000" pitchFamily="2" charset="-78"/>
              </a:rPr>
              <a:t>بالاترین سطح</a:t>
            </a:r>
            <a:r>
              <a:rPr lang="fa-IR" smtClean="0">
                <a:cs typeface="B Zar" panose="00000400000000000000" pitchFamily="2" charset="-78"/>
              </a:rPr>
              <a:t>: همه نظام های زنده. گاهی اوقات از نوشته های پارسونز چنین بر می آید که نظام های زنده خرده نظامی از کلیه نظام ها(یعنی همه چیز ) هستند اما برای منظور کنونی ما این موضوع اهمیت ندارد.</a:t>
            </a:r>
          </a:p>
          <a:p>
            <a:pPr algn="just"/>
            <a:r>
              <a:rPr lang="fa-IR" smtClean="0">
                <a:cs typeface="B Zar" panose="00000400000000000000" pitchFamily="2" charset="-78"/>
              </a:rPr>
              <a:t>    </a:t>
            </a:r>
            <a:r>
              <a:rPr lang="fa-IR" smtClean="0">
                <a:solidFill>
                  <a:srgbClr val="FF0000"/>
                </a:solidFill>
                <a:cs typeface="B Zar" panose="00000400000000000000" pitchFamily="2" charset="-78"/>
              </a:rPr>
              <a:t>دومین سطح </a:t>
            </a:r>
            <a:r>
              <a:rPr lang="fa-IR" smtClean="0">
                <a:cs typeface="B Zar" panose="00000400000000000000" pitchFamily="2" charset="-78"/>
              </a:rPr>
              <a:t>: نظام های کنش، شامل همه چیز های موجود در کنش بنیادی</a:t>
            </a:r>
          </a:p>
          <a:p>
            <a:pPr algn="just"/>
            <a:r>
              <a:rPr lang="fa-IR" smtClean="0">
                <a:cs typeface="B Zar" panose="00000400000000000000" pitchFamily="2" charset="-78"/>
              </a:rPr>
              <a:t>    </a:t>
            </a:r>
            <a:r>
              <a:rPr lang="fa-IR" smtClean="0">
                <a:solidFill>
                  <a:srgbClr val="FF0000"/>
                </a:solidFill>
                <a:cs typeface="B Zar" panose="00000400000000000000" pitchFamily="2" charset="-78"/>
              </a:rPr>
              <a:t>سومین سطح</a:t>
            </a:r>
            <a:r>
              <a:rPr lang="fa-IR" smtClean="0">
                <a:cs typeface="B Zar" panose="00000400000000000000" pitchFamily="2" charset="-78"/>
              </a:rPr>
              <a:t>: خرده نظام های کنش؛ نظام های شخصیتی، فرهنگی، زیست شناختی و اجتماعی</a:t>
            </a:r>
          </a:p>
          <a:p>
            <a:pPr algn="just"/>
            <a:r>
              <a:rPr lang="fa-IR" smtClean="0">
                <a:cs typeface="B Zar" panose="00000400000000000000" pitchFamily="2" charset="-78"/>
              </a:rPr>
              <a:t>    </a:t>
            </a:r>
            <a:r>
              <a:rPr lang="fa-IR" smtClean="0">
                <a:solidFill>
                  <a:srgbClr val="FF0000"/>
                </a:solidFill>
                <a:cs typeface="B Zar" panose="00000400000000000000" pitchFamily="2" charset="-78"/>
              </a:rPr>
              <a:t>چهارمین سطح</a:t>
            </a:r>
            <a:r>
              <a:rPr lang="fa-IR" smtClean="0">
                <a:cs typeface="B Zar" panose="00000400000000000000" pitchFamily="2" charset="-78"/>
              </a:rPr>
              <a:t>: خرده نظام های خرده نظام ها. خرده نظام های نظام اجتماعی عبارت اند از : نظام سیاسی، نظام جامعه پذیری، اجتماع اقتاصدی و اجتماع جامعه ای</a:t>
            </a:r>
          </a:p>
          <a:p>
            <a:pPr algn="just"/>
            <a:r>
              <a:rPr lang="fa-IR" smtClean="0">
                <a:cs typeface="B Zar" panose="00000400000000000000" pitchFamily="2" charset="-78"/>
              </a:rPr>
              <a:t>    </a:t>
            </a:r>
            <a:r>
              <a:rPr lang="fa-IR" smtClean="0">
                <a:solidFill>
                  <a:srgbClr val="FF0000"/>
                </a:solidFill>
                <a:cs typeface="B Zar" panose="00000400000000000000" pitchFamily="2" charset="-78"/>
              </a:rPr>
              <a:t>سطح پنجم</a:t>
            </a:r>
            <a:r>
              <a:rPr lang="fa-IR" smtClean="0">
                <a:cs typeface="B Zar" panose="00000400000000000000" pitchFamily="2" charset="-78"/>
              </a:rPr>
              <a:t>: خرده نظام های خرده نظام های خرده نظام ها. روشن ترین مثال در این سطح به عرصه اقتصاد تعلق دارد: خرده نظام پیمان اقتصادی، خرده نظام سرمایه سازی، خرده نظام تولید، خرده نظام سازمانی(ص ۵۹)</a:t>
            </a:r>
          </a:p>
          <a:p>
            <a:pPr algn="just"/>
            <a:endParaRPr lang="fa-IR">
              <a:cs typeface="B Zar" panose="00000400000000000000" pitchFamily="2" charset="-78"/>
            </a:endParaRPr>
          </a:p>
        </p:txBody>
      </p:sp>
    </p:spTree>
    <p:extLst>
      <p:ext uri="{BB962C8B-B14F-4D97-AF65-F5344CB8AC3E}">
        <p14:creationId xmlns:p14="http://schemas.microsoft.com/office/powerpoint/2010/main" val="5161650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پیش شرط های کارکردی به شرح زیر اند:</a:t>
            </a:r>
            <a:endParaRPr lang="fa-IR">
              <a:cs typeface="B Zar" panose="00000400000000000000" pitchFamily="2" charset="-78"/>
            </a:endParaRPr>
          </a:p>
        </p:txBody>
      </p:sp>
      <p:sp>
        <p:nvSpPr>
          <p:cNvPr id="3" name="Content Placeholder 2"/>
          <p:cNvSpPr>
            <a:spLocks noGrp="1"/>
          </p:cNvSpPr>
          <p:nvPr>
            <p:ph idx="1"/>
          </p:nvPr>
        </p:nvSpPr>
        <p:spPr/>
        <p:txBody>
          <a:bodyPr>
            <a:normAutofit fontScale="92500" lnSpcReduction="10000"/>
          </a:bodyPr>
          <a:lstStyle/>
          <a:p>
            <a:endParaRPr lang="fa-IR" smtClean="0">
              <a:cs typeface="B Zar" panose="00000400000000000000" pitchFamily="2" charset="-78"/>
            </a:endParaRPr>
          </a:p>
          <a:p>
            <a:r>
              <a:rPr lang="fa-IR" smtClean="0">
                <a:cs typeface="B Zar" panose="00000400000000000000" pitchFamily="2" charset="-78"/>
              </a:rPr>
              <a:t>هر نظامی باید با محیط خود انطباق پیدا کند(</a:t>
            </a:r>
            <a:r>
              <a:rPr lang="fa-IR" smtClean="0">
                <a:solidFill>
                  <a:srgbClr val="FF0000"/>
                </a:solidFill>
                <a:cs typeface="B Zar" panose="00000400000000000000" pitchFamily="2" charset="-78"/>
              </a:rPr>
              <a:t>انطباق پذیری</a:t>
            </a:r>
            <a:r>
              <a:rPr lang="fa-IR" smtClean="0">
                <a:cs typeface="B Zar" panose="00000400000000000000" pitchFamily="2" charset="-78"/>
              </a:rPr>
              <a:t>)</a:t>
            </a:r>
          </a:p>
          <a:p>
            <a:endParaRPr lang="fa-IR" smtClean="0">
              <a:cs typeface="B Zar" panose="00000400000000000000" pitchFamily="2" charset="-78"/>
            </a:endParaRPr>
          </a:p>
          <a:p>
            <a:r>
              <a:rPr lang="fa-IR" smtClean="0">
                <a:cs typeface="B Zar" panose="00000400000000000000" pitchFamily="2" charset="-78"/>
              </a:rPr>
              <a:t>هر نظامی باید وسایلی برای بسیج منابع خود داشته باشد تا بتواند به هدف های خود دست یابد و رضایت حاصل کند(</a:t>
            </a:r>
            <a:r>
              <a:rPr lang="fa-IR" smtClean="0">
                <a:solidFill>
                  <a:srgbClr val="FF0000"/>
                </a:solidFill>
                <a:cs typeface="B Zar" panose="00000400000000000000" pitchFamily="2" charset="-78"/>
              </a:rPr>
              <a:t>دست یابی به هدف</a:t>
            </a:r>
            <a:r>
              <a:rPr lang="fa-IR" smtClean="0">
                <a:cs typeface="B Zar" panose="00000400000000000000" pitchFamily="2" charset="-78"/>
              </a:rPr>
              <a:t>)</a:t>
            </a:r>
          </a:p>
          <a:p>
            <a:endParaRPr lang="fa-IR" smtClean="0">
              <a:cs typeface="B Zar" panose="00000400000000000000" pitchFamily="2" charset="-78"/>
            </a:endParaRPr>
          </a:p>
          <a:p>
            <a:r>
              <a:rPr lang="fa-IR" smtClean="0">
                <a:cs typeface="B Zar" panose="00000400000000000000" pitchFamily="2" charset="-78"/>
              </a:rPr>
              <a:t>هر نظامی باید هماهنگی درونی اجزای خود را حفظ کند و شیوه های برخورد با انحراف را به وجود آورد- به عبارت دیگر، خود را منسجم نگاه دارد(</a:t>
            </a:r>
            <a:r>
              <a:rPr lang="fa-IR" smtClean="0">
                <a:solidFill>
                  <a:srgbClr val="FF0000"/>
                </a:solidFill>
                <a:cs typeface="B Zar" panose="00000400000000000000" pitchFamily="2" charset="-78"/>
              </a:rPr>
              <a:t>یکپارچگی</a:t>
            </a:r>
            <a:r>
              <a:rPr lang="fa-IR" smtClean="0">
                <a:cs typeface="B Zar" panose="00000400000000000000" pitchFamily="2" charset="-78"/>
              </a:rPr>
              <a:t>)</a:t>
            </a:r>
          </a:p>
          <a:p>
            <a:endParaRPr lang="fa-IR" smtClean="0">
              <a:cs typeface="B Zar" panose="00000400000000000000" pitchFamily="2" charset="-78"/>
            </a:endParaRPr>
          </a:p>
          <a:p>
            <a:r>
              <a:rPr lang="fa-IR" smtClean="0">
                <a:cs typeface="B Zar" panose="00000400000000000000" pitchFamily="2" charset="-78"/>
              </a:rPr>
              <a:t>هر نظامی باید تا حد ممکن خود را در حالت تعادل نگاه دارد- (</a:t>
            </a:r>
            <a:r>
              <a:rPr lang="fa-IR" smtClean="0">
                <a:solidFill>
                  <a:srgbClr val="FF0000"/>
                </a:solidFill>
                <a:cs typeface="B Zar" panose="00000400000000000000" pitchFamily="2" charset="-78"/>
              </a:rPr>
              <a:t>حفظ انگاره</a:t>
            </a:r>
            <a:r>
              <a:rPr lang="fa-IR" smtClean="0">
                <a:cs typeface="B Zar" panose="00000400000000000000" pitchFamily="2" charset="-78"/>
              </a:rPr>
              <a:t>)(ص ۵۹)</a:t>
            </a:r>
            <a:endParaRPr lang="fa-IR">
              <a:cs typeface="B Zar" panose="00000400000000000000" pitchFamily="2" charset="-78"/>
            </a:endParaRPr>
          </a:p>
        </p:txBody>
      </p:sp>
    </p:spTree>
    <p:extLst>
      <p:ext uri="{BB962C8B-B14F-4D97-AF65-F5344CB8AC3E}">
        <p14:creationId xmlns:p14="http://schemas.microsoft.com/office/powerpoint/2010/main" val="1820247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چهار جفت بدیل اصلی وجود دارد:</a:t>
            </a:r>
            <a:endParaRPr lang="fa-IR">
              <a:cs typeface="B Zar" panose="00000400000000000000" pitchFamily="2" charset="-78"/>
            </a:endParaRPr>
          </a:p>
        </p:txBody>
      </p:sp>
      <p:sp>
        <p:nvSpPr>
          <p:cNvPr id="3" name="Content Placeholder 2"/>
          <p:cNvSpPr>
            <a:spLocks noGrp="1"/>
          </p:cNvSpPr>
          <p:nvPr>
            <p:ph idx="1"/>
          </p:nvPr>
        </p:nvSpPr>
        <p:spPr/>
        <p:txBody>
          <a:bodyPr>
            <a:normAutofit fontScale="92500" lnSpcReduction="20000"/>
          </a:bodyPr>
          <a:lstStyle/>
          <a:p>
            <a:r>
              <a:rPr lang="fa-IR" smtClean="0">
                <a:cs typeface="B Zar" panose="00000400000000000000" pitchFamily="2" charset="-78"/>
              </a:rPr>
              <a:t>    </a:t>
            </a:r>
            <a:r>
              <a:rPr lang="fa-IR" smtClean="0">
                <a:solidFill>
                  <a:srgbClr val="00B0F0"/>
                </a:solidFill>
                <a:cs typeface="B Zar" panose="00000400000000000000" pitchFamily="2" charset="-78"/>
              </a:rPr>
              <a:t>خاص گرایی- عام گرایی</a:t>
            </a:r>
          </a:p>
          <a:p>
            <a:r>
              <a:rPr lang="fa-IR" smtClean="0">
                <a:solidFill>
                  <a:srgbClr val="00B0F0"/>
                </a:solidFill>
                <a:cs typeface="B Zar" panose="00000400000000000000" pitchFamily="2" charset="-78"/>
              </a:rPr>
              <a:t>    عاطفی – بی طرفی عاطفی</a:t>
            </a:r>
          </a:p>
          <a:p>
            <a:r>
              <a:rPr lang="fa-IR" smtClean="0">
                <a:solidFill>
                  <a:srgbClr val="00B0F0"/>
                </a:solidFill>
                <a:cs typeface="B Zar" panose="00000400000000000000" pitchFamily="2" charset="-78"/>
              </a:rPr>
              <a:t>    کیفیت – عملکرد</a:t>
            </a:r>
          </a:p>
          <a:p>
            <a:r>
              <a:rPr lang="fa-IR" smtClean="0">
                <a:solidFill>
                  <a:srgbClr val="00B0F0"/>
                </a:solidFill>
                <a:cs typeface="B Zar" panose="00000400000000000000" pitchFamily="2" charset="-78"/>
              </a:rPr>
              <a:t>    جامعیت – ویژگی(صص ۶۰-۶۱)</a:t>
            </a:r>
          </a:p>
          <a:p>
            <a:pPr algn="just"/>
            <a:r>
              <a:rPr lang="fa-IR" smtClean="0">
                <a:solidFill>
                  <a:srgbClr val="FF0000"/>
                </a:solidFill>
                <a:cs typeface="B Zar" panose="00000400000000000000" pitchFamily="2" charset="-78"/>
              </a:rPr>
              <a:t>برای بحث بیشتر</a:t>
            </a:r>
            <a:r>
              <a:rPr lang="fa-IR" smtClean="0">
                <a:cs typeface="B Zar" panose="00000400000000000000" pitchFamily="2" charset="-78"/>
              </a:rPr>
              <a:t>: مهمترین </a:t>
            </a:r>
            <a:r>
              <a:rPr lang="fa-IR">
                <a:cs typeface="B Zar" panose="00000400000000000000" pitchFamily="2" charset="-78"/>
              </a:rPr>
              <a:t>متغیّر الگویی پارسونز عامگرایی در برابر خاصگرایی است. عامگرایی در </a:t>
            </a:r>
            <a:r>
              <a:rPr lang="fa-IR" smtClean="0">
                <a:cs typeface="B Zar" panose="00000400000000000000" pitchFamily="2" charset="-78"/>
              </a:rPr>
              <a:t>برابر خاصگرایی</a:t>
            </a:r>
            <a:r>
              <a:rPr lang="fa-IR">
                <a:cs typeface="B Zar" panose="00000400000000000000" pitchFamily="2" charset="-78"/>
              </a:rPr>
              <a:t>، یکی از انتخابهای ممکنِ فراروی کنشگران در نحوهی سوگیری نسبت به </a:t>
            </a:r>
            <a:r>
              <a:rPr lang="fa-IR" smtClean="0">
                <a:cs typeface="B Zar" panose="00000400000000000000" pitchFamily="2" charset="-78"/>
              </a:rPr>
              <a:t>اعیان مختلف </a:t>
            </a:r>
            <a:r>
              <a:rPr lang="fa-IR">
                <a:cs typeface="B Zar" panose="00000400000000000000" pitchFamily="2" charset="-78"/>
              </a:rPr>
              <a:t>اجتماعی، فرهنگی و فیزیکی است. یکی از مهمترین عناصری که زمینهساز تمایل </a:t>
            </a:r>
            <a:r>
              <a:rPr lang="fa-IR" smtClean="0">
                <a:cs typeface="B Zar" panose="00000400000000000000" pitchFamily="2" charset="-78"/>
              </a:rPr>
              <a:t>به سوگیری </a:t>
            </a:r>
            <a:r>
              <a:rPr lang="fa-IR">
                <a:cs typeface="B Zar" panose="00000400000000000000" pitchFamily="2" charset="-78"/>
              </a:rPr>
              <a:t>عامگرایانه تلقی میشود، اعتماد تعمیمیافته است. اعتماد تعمیمیافته که در فرآیند </a:t>
            </a:r>
            <a:r>
              <a:rPr lang="fa-IR" smtClean="0">
                <a:cs typeface="B Zar" panose="00000400000000000000" pitchFamily="2" charset="-78"/>
              </a:rPr>
              <a:t>توسعه ی اجتماعی </a:t>
            </a:r>
            <a:r>
              <a:rPr lang="fa-IR">
                <a:cs typeface="B Zar" panose="00000400000000000000" pitchFamily="2" charset="-78"/>
              </a:rPr>
              <a:t>و بسط روابط میانگروهی شکل میگیرد، زمینهساز احساس مسؤولیت، تعادل اجتماعی </a:t>
            </a:r>
            <a:r>
              <a:rPr lang="fa-IR" smtClean="0">
                <a:cs typeface="B Zar" panose="00000400000000000000" pitchFamily="2" charset="-78"/>
              </a:rPr>
              <a:t>و بسط </a:t>
            </a:r>
            <a:r>
              <a:rPr lang="fa-IR">
                <a:cs typeface="B Zar" panose="00000400000000000000" pitchFamily="2" charset="-78"/>
              </a:rPr>
              <a:t>عامگرایی است و برعکس ضعف تمایلات میانگروهی، تحدید عواطف، اعتماد، احساسمسؤولیت و در پی آن روابط خاصگرایانه، پیامدهای زیانباری چون بینظمی و از </a:t>
            </a:r>
            <a:r>
              <a:rPr lang="fa-IR" smtClean="0">
                <a:cs typeface="B Zar" panose="00000400000000000000" pitchFamily="2" charset="-78"/>
              </a:rPr>
              <a:t>همپاشیدگی سازمان </a:t>
            </a:r>
            <a:r>
              <a:rPr lang="fa-IR">
                <a:cs typeface="B Zar" panose="00000400000000000000" pitchFamily="2" charset="-78"/>
              </a:rPr>
              <a:t>اجتماعی را به دنبال خواهد </a:t>
            </a:r>
            <a:r>
              <a:rPr lang="fa-IR" smtClean="0">
                <a:cs typeface="B Zar" panose="00000400000000000000" pitchFamily="2" charset="-78"/>
              </a:rPr>
              <a:t>داشت. (رضا دوست و همکاران، 1393)</a:t>
            </a:r>
          </a:p>
          <a:p>
            <a:pPr algn="just"/>
            <a:r>
              <a:rPr lang="fa-IR" smtClean="0">
                <a:cs typeface="B Zar" panose="00000400000000000000" pitchFamily="2" charset="-78"/>
              </a:rPr>
              <a:t>(</a:t>
            </a:r>
            <a:endParaRPr lang="fa-IR">
              <a:cs typeface="B Zar" panose="00000400000000000000" pitchFamily="2" charset="-78"/>
            </a:endParaRPr>
          </a:p>
        </p:txBody>
      </p:sp>
    </p:spTree>
    <p:extLst>
      <p:ext uri="{BB962C8B-B14F-4D97-AF65-F5344CB8AC3E}">
        <p14:creationId xmlns:p14="http://schemas.microsoft.com/office/powerpoint/2010/main" val="37724050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a:cs typeface="B Zar" panose="00000400000000000000" pitchFamily="2" charset="-78"/>
              </a:rPr>
              <a:t>متغيرهاي ساختاري نظام </a:t>
            </a:r>
            <a:r>
              <a:rPr lang="fa-IR" smtClean="0">
                <a:cs typeface="B Zar" panose="00000400000000000000" pitchFamily="2" charset="-78"/>
              </a:rPr>
              <a:t>كنش</a:t>
            </a:r>
            <a:endParaRPr lang="fa-IR"/>
          </a:p>
        </p:txBody>
      </p:sp>
      <p:sp>
        <p:nvSpPr>
          <p:cNvPr id="3" name="Content Placeholder 2"/>
          <p:cNvSpPr>
            <a:spLocks noGrp="1"/>
          </p:cNvSpPr>
          <p:nvPr>
            <p:ph idx="1"/>
          </p:nvPr>
        </p:nvSpPr>
        <p:spPr/>
        <p:txBody>
          <a:bodyPr>
            <a:normAutofit lnSpcReduction="10000"/>
          </a:bodyPr>
          <a:lstStyle/>
          <a:p>
            <a:pPr algn="just"/>
            <a:r>
              <a:rPr lang="fa-IR" smtClean="0">
                <a:solidFill>
                  <a:srgbClr val="FF0000"/>
                </a:solidFill>
                <a:cs typeface="B Zar" panose="00000400000000000000" pitchFamily="2" charset="-78"/>
              </a:rPr>
              <a:t>برای  بحث بیشتر</a:t>
            </a:r>
            <a:r>
              <a:rPr lang="fa-IR" smtClean="0">
                <a:cs typeface="B Zar" panose="00000400000000000000" pitchFamily="2" charset="-78"/>
              </a:rPr>
              <a:t>: پارسـونز </a:t>
            </a:r>
            <a:r>
              <a:rPr lang="fa-IR">
                <a:cs typeface="B Zar" panose="00000400000000000000" pitchFamily="2" charset="-78"/>
              </a:rPr>
              <a:t>میگوید فرهنگ </a:t>
            </a:r>
            <a:r>
              <a:rPr lang="fa-IR" smtClean="0">
                <a:cs typeface="B Zar" panose="00000400000000000000" pitchFamily="2" charset="-78"/>
              </a:rPr>
              <a:t>ها و ارزش همیشه دو سویه اند چون هر چیزی که می پذیریم برخی چیزها کنار بگذاریم. چهار نوع دو گانگی عمده وجود دارد. </a:t>
            </a:r>
          </a:p>
          <a:p>
            <a:pPr algn="just"/>
            <a:r>
              <a:rPr lang="fa-IR" smtClean="0">
                <a:cs typeface="B Zar" panose="00000400000000000000" pitchFamily="2" charset="-78"/>
              </a:rPr>
              <a:t>عام گرایی خاص گرایی می توانیم یک شی منحصر به فرد با واحدی از یک طبقه  عمومی به حساب اوریم. مثل تعامل معلم با عموم شاگردان با تعامل خاص با فرزندانش</a:t>
            </a:r>
          </a:p>
          <a:p>
            <a:pPr algn="just"/>
            <a:r>
              <a:rPr lang="fa-IR" smtClean="0">
                <a:cs typeface="B Zar" panose="00000400000000000000" pitchFamily="2" charset="-78"/>
              </a:rPr>
              <a:t>1- عاطفی بی طرفی عاطفی: می توانیم با یک شی با تمام احساسات رو به رو شویم (فرزندان) با احساسات خود را کنار نگه داریم.</a:t>
            </a:r>
          </a:p>
          <a:p>
            <a:pPr algn="just"/>
            <a:r>
              <a:rPr lang="fa-IR" smtClean="0">
                <a:cs typeface="B Zar" panose="00000400000000000000" pitchFamily="2" charset="-78"/>
              </a:rPr>
              <a:t>کیفیت عملکرد: می توانیم یک شیء  را به خاطر خودش قبول کنیم  یا به سبب فایده فعلی یا بالقوه که برای ما دارد. </a:t>
            </a:r>
          </a:p>
          <a:p>
            <a:pPr algn="just"/>
            <a:r>
              <a:rPr lang="fa-IR" smtClean="0">
                <a:cs typeface="B Zar" panose="00000400000000000000" pitchFamily="2" charset="-78"/>
              </a:rPr>
              <a:t>جامعیت ویژگی : یعنی با یک شی با تمام وجود ان روبرو شویم یا ویژگی ان را در کانون توجه قرار دهیم. </a:t>
            </a:r>
            <a:endParaRPr lang="fa-IR">
              <a:cs typeface="B Zar" panose="00000400000000000000" pitchFamily="2" charset="-78"/>
            </a:endParaRPr>
          </a:p>
        </p:txBody>
      </p:sp>
    </p:spTree>
    <p:extLst>
      <p:ext uri="{BB962C8B-B14F-4D97-AF65-F5344CB8AC3E}">
        <p14:creationId xmlns:p14="http://schemas.microsoft.com/office/powerpoint/2010/main" val="12588760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بحث در کارکردگرایی:</a:t>
            </a:r>
            <a:endParaRPr lang="fa-IR">
              <a:cs typeface="B Zar" panose="00000400000000000000" pitchFamily="2" charset="-78"/>
            </a:endParaRPr>
          </a:p>
        </p:txBody>
      </p:sp>
      <p:sp>
        <p:nvSpPr>
          <p:cNvPr id="3" name="Content Placeholder 2"/>
          <p:cNvSpPr>
            <a:spLocks noGrp="1"/>
          </p:cNvSpPr>
          <p:nvPr>
            <p:ph idx="1"/>
          </p:nvPr>
        </p:nvSpPr>
        <p:spPr>
          <a:xfrm>
            <a:off x="3821372" y="1825625"/>
            <a:ext cx="7532427" cy="4351338"/>
          </a:xfrm>
        </p:spPr>
        <p:txBody>
          <a:bodyPr>
            <a:normAutofit fontScale="62500" lnSpcReduction="20000"/>
          </a:bodyPr>
          <a:lstStyle/>
          <a:p>
            <a:pPr algn="just"/>
            <a:r>
              <a:rPr lang="fa-IR" smtClean="0">
                <a:solidFill>
                  <a:srgbClr val="00B0F0"/>
                </a:solidFill>
                <a:cs typeface="B Zar" panose="00000400000000000000" pitchFamily="2" charset="-78"/>
              </a:rPr>
              <a:t>هر نظامی به وسیله خرده نظامی کنترل می شود که از نظر اطلاعات در بالاترین سطح و از نظر انرژی در پایین ترین سطح است. به این ترتیب می توانیم با خرده نظام ها نوعی سلسله مراتب ایجاد کنیم که پایین ترین آنها بیشترین انرژی اما کم ترین اطلاعات را دارد. (ص ۶۳)</a:t>
            </a:r>
          </a:p>
          <a:p>
            <a:endParaRPr lang="fa-IR" smtClean="0">
              <a:cs typeface="B Zar" panose="00000400000000000000" pitchFamily="2" charset="-78"/>
            </a:endParaRPr>
          </a:p>
          <a:p>
            <a:pPr algn="just"/>
            <a:r>
              <a:rPr lang="fa-IR" smtClean="0">
                <a:solidFill>
                  <a:srgbClr val="00B0F0"/>
                </a:solidFill>
                <a:cs typeface="B Zar" panose="00000400000000000000" pitchFamily="2" charset="-78"/>
              </a:rPr>
              <a:t>بی هنجاری: وضعیتی که در آن ارزش ها و هنجارها دیگر روشن نیستند یا موضوعیت خود را از دست داده اند(ص ۶۵)</a:t>
            </a:r>
          </a:p>
          <a:p>
            <a:pPr algn="just"/>
            <a:r>
              <a:rPr lang="fa-IR" smtClean="0">
                <a:solidFill>
                  <a:srgbClr val="FF0000"/>
                </a:solidFill>
                <a:cs typeface="B Zar" panose="00000400000000000000" pitchFamily="2" charset="-78"/>
              </a:rPr>
              <a:t>برای بحث بیشتر: </a:t>
            </a:r>
            <a:r>
              <a:rPr lang="fa-IR" smtClean="0">
                <a:cs typeface="B Zar" panose="00000400000000000000" pitchFamily="2" charset="-78"/>
              </a:rPr>
              <a:t>بی هنجاری زمانی شکل می گیرد که قدرت ارزش های اجتماعی در تنظیم اهداف  و وسایل رفتار انسان ضعیف شده باشد. هر چند در مورد پیامد های هنجاری همچون خودکشی جرم و انحرافات مطالب بسیاری مطرح شده است. اما پیرامون عوامل شکل گیری و مکانیسم فعال شدن ان کمتر بحث شده است. جوامع در حال توسعه،  نحت تاثیر جریانات محلی و جهانی، بیش  از هر جامعه ای امادگی تجربه طولانی مدت و شدید بی هنجاری دارند. بی هنجاری در جوامع  در حال توسعه ضمن دارا بودن اشتراکاتی با جوامع صنعتی ف تفاوت  های اساسی نیز دارد. جهانی شدن، ورود عناصر پسامدرن، شرایط خاص فرهنگی در تجربه تفکیک،  از مهم ترین عوامل زمین ساز  بی هنجاری هم یک مساله و هم منشا بسیاری از مسائل اجتماعی دیگر است. (سعادتی و.افراسیابی، )</a:t>
            </a:r>
          </a:p>
          <a:p>
            <a:pPr algn="just"/>
            <a:r>
              <a:rPr lang="fa-IR" smtClean="0">
                <a:solidFill>
                  <a:srgbClr val="00B0F0"/>
                </a:solidFill>
                <a:cs typeface="B Zar" panose="00000400000000000000" pitchFamily="2" charset="-78"/>
              </a:rPr>
              <a:t>مشکل منطقی موجود در تبیینی که یک نظریه به دست می دهد نشانه درک نادرست آن نظریه از موضوعی است که قصد تبیین آن را دارد. رشته انتقاداتی نیز وجود دارند که صرفا می گویند این نظریه گزاره های آزمون پذیری درباره جهان ارائه نمی دهد. (ص ۶۷)</a:t>
            </a:r>
            <a:endParaRPr lang="fa-IR">
              <a:solidFill>
                <a:srgbClr val="00B0F0"/>
              </a:solidFill>
              <a:cs typeface="B Zar" panose="00000400000000000000" pitchFamily="2" charset="-78"/>
            </a:endParaRPr>
          </a:p>
        </p:txBody>
      </p:sp>
      <p:pic>
        <p:nvPicPr>
          <p:cNvPr id="4" name="Picture 3"/>
          <p:cNvPicPr>
            <a:picLocks noChangeAspect="1"/>
          </p:cNvPicPr>
          <p:nvPr/>
        </p:nvPicPr>
        <p:blipFill>
          <a:blip r:embed="rId2"/>
          <a:stretch>
            <a:fillRect/>
          </a:stretch>
        </p:blipFill>
        <p:spPr>
          <a:xfrm>
            <a:off x="572921" y="2088107"/>
            <a:ext cx="3016439" cy="3275463"/>
          </a:xfrm>
          <a:prstGeom prst="rect">
            <a:avLst/>
          </a:prstGeom>
        </p:spPr>
      </p:pic>
    </p:spTree>
    <p:extLst>
      <p:ext uri="{BB962C8B-B14F-4D97-AF65-F5344CB8AC3E}">
        <p14:creationId xmlns:p14="http://schemas.microsoft.com/office/powerpoint/2010/main" val="350576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mtClean="0">
                <a:cs typeface="B Zar" panose="00000400000000000000" pitchFamily="2" charset="-78"/>
              </a:rPr>
              <a:t>واکنش دارندورف به پاسونز در نقد کارکردگرایی ساختاری</a:t>
            </a:r>
            <a:endParaRPr lang="fa-IR">
              <a:cs typeface="B Zar" panose="00000400000000000000" pitchFamily="2" charset="-78"/>
            </a:endParaRPr>
          </a:p>
        </p:txBody>
      </p:sp>
      <p:sp>
        <p:nvSpPr>
          <p:cNvPr id="3" name="Content Placeholder 2"/>
          <p:cNvSpPr>
            <a:spLocks noGrp="1"/>
          </p:cNvSpPr>
          <p:nvPr>
            <p:ph idx="1"/>
          </p:nvPr>
        </p:nvSpPr>
        <p:spPr/>
        <p:txBody>
          <a:bodyPr>
            <a:normAutofit lnSpcReduction="10000"/>
          </a:bodyPr>
          <a:lstStyle/>
          <a:p>
            <a:pPr algn="just"/>
            <a:r>
              <a:rPr lang="fa-IR" smtClean="0">
                <a:cs typeface="B Zar" panose="00000400000000000000" pitchFamily="2" charset="-78"/>
              </a:rPr>
              <a:t>غالبا نظر بر این بوده است که الگوی پارسونز از زندگی اجتماعی با تاکیدش بر تعادل، تبادل متوازن و مناسبات کارکردی، نمی تواند از تغییر و تضاد اجتماعی سر بر اورد. </a:t>
            </a:r>
            <a:r>
              <a:rPr lang="fa-IR" smtClean="0">
                <a:solidFill>
                  <a:srgbClr val="0070C0"/>
                </a:solidFill>
                <a:cs typeface="B Zar" panose="00000400000000000000" pitchFamily="2" charset="-78"/>
              </a:rPr>
              <a:t>دارندورف</a:t>
            </a:r>
            <a:r>
              <a:rPr lang="fa-IR" smtClean="0">
                <a:cs typeface="B Zar" panose="00000400000000000000" pitchFamily="2" charset="-78"/>
              </a:rPr>
              <a:t> آن را به نوعی </a:t>
            </a:r>
            <a:r>
              <a:rPr lang="fa-IR" smtClean="0">
                <a:solidFill>
                  <a:srgbClr val="FF0000"/>
                </a:solidFill>
                <a:cs typeface="B Zar" panose="00000400000000000000" pitchFamily="2" charset="-78"/>
              </a:rPr>
              <a:t>ناکجا آباد ادبی </a:t>
            </a:r>
            <a:r>
              <a:rPr lang="fa-IR" smtClean="0">
                <a:cs typeface="B Zar" panose="00000400000000000000" pitchFamily="2" charset="-78"/>
              </a:rPr>
              <a:t>تشبیه کرده است، چشم اندازی از یک جامعه کاملا خوب یا کاملا بدف دنیایی متوازن، عاری از هر گونه مفهوم تاریخ و بدون هر گونه منبع تغییر در درون جامعه (ص ۶۷)</a:t>
            </a:r>
          </a:p>
          <a:p>
            <a:endParaRPr lang="fa-IR" smtClean="0">
              <a:cs typeface="B Zar" panose="00000400000000000000" pitchFamily="2" charset="-78"/>
            </a:endParaRPr>
          </a:p>
          <a:p>
            <a:pPr algn="just"/>
            <a:r>
              <a:rPr lang="fa-IR" smtClean="0">
                <a:cs typeface="B Zar" panose="00000400000000000000" pitchFamily="2" charset="-78"/>
              </a:rPr>
              <a:t>نمی توانیم ادعا کنیم نظام های اجتماعی نیازهایی دارند که باید آن ها را برطرف کرد تا این نظام ها برقرار بمانند. منتقدان پارسونز  بر این نظراند که چنین ادعایی در عمل بی معنا است. (ص ۶۹)</a:t>
            </a:r>
          </a:p>
          <a:p>
            <a:endParaRPr lang="fa-IR" smtClean="0">
              <a:cs typeface="B Zar" panose="00000400000000000000" pitchFamily="2" charset="-78"/>
            </a:endParaRPr>
          </a:p>
          <a:p>
            <a:pPr algn="just"/>
            <a:r>
              <a:rPr lang="fa-IR" smtClean="0">
                <a:cs typeface="B Zar" panose="00000400000000000000" pitchFamily="2" charset="-78"/>
              </a:rPr>
              <a:t>به گفته خود پاسونز نظام های اجتماعی از قسمت هایی تشکیل شده اند  که به محض اشغال نقش های منزلتی خود قادرند به تامل بپردازند. (ص ۷۰)</a:t>
            </a:r>
            <a:endParaRPr lang="fa-IR">
              <a:cs typeface="B Zar" panose="00000400000000000000" pitchFamily="2" charset="-78"/>
            </a:endParaRPr>
          </a:p>
        </p:txBody>
      </p:sp>
    </p:spTree>
    <p:extLst>
      <p:ext uri="{BB962C8B-B14F-4D97-AF65-F5344CB8AC3E}">
        <p14:creationId xmlns:p14="http://schemas.microsoft.com/office/powerpoint/2010/main" val="40664528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mtClean="0">
                <a:cs typeface="B Zar" panose="00000400000000000000" pitchFamily="2" charset="-78"/>
              </a:rPr>
              <a:t>همچنین بحث عامل بنیاد مادی از لاک وود:</a:t>
            </a:r>
            <a:endParaRPr lang="fa-IR">
              <a:cs typeface="B Zar" panose="00000400000000000000" pitchFamily="2" charset="-78"/>
            </a:endParaRPr>
          </a:p>
        </p:txBody>
      </p:sp>
      <p:sp>
        <p:nvSpPr>
          <p:cNvPr id="3" name="Content Placeholder 2"/>
          <p:cNvSpPr>
            <a:spLocks noGrp="1"/>
          </p:cNvSpPr>
          <p:nvPr>
            <p:ph idx="1"/>
          </p:nvPr>
        </p:nvSpPr>
        <p:spPr>
          <a:xfrm>
            <a:off x="838200" y="1839272"/>
            <a:ext cx="10515600" cy="4351338"/>
          </a:xfrm>
        </p:spPr>
        <p:txBody>
          <a:bodyPr/>
          <a:lstStyle/>
          <a:p>
            <a:endParaRPr lang="fa-IR" smtClean="0">
              <a:cs typeface="B Zar" panose="00000400000000000000" pitchFamily="2" charset="-78"/>
            </a:endParaRPr>
          </a:p>
          <a:p>
            <a:pPr algn="just"/>
            <a:r>
              <a:rPr lang="fa-IR" smtClean="0">
                <a:solidFill>
                  <a:srgbClr val="0070C0"/>
                </a:solidFill>
                <a:cs typeface="B Zar" panose="00000400000000000000" pitchFamily="2" charset="-78"/>
              </a:rPr>
              <a:t>گرایش واقعی درامد در موقعیت کنش(کار) </a:t>
            </a:r>
            <a:r>
              <a:rPr lang="fa-IR" smtClean="0">
                <a:cs typeface="B Zar" panose="00000400000000000000" pitchFamily="2" charset="-78"/>
              </a:rPr>
              <a:t>که فرصت های</a:t>
            </a:r>
            <a:r>
              <a:rPr lang="fa-IR" smtClean="0">
                <a:solidFill>
                  <a:srgbClr val="FF0000"/>
                </a:solidFill>
                <a:cs typeface="B Zar" panose="00000400000000000000" pitchFamily="2" charset="-78"/>
              </a:rPr>
              <a:t> نایکسان </a:t>
            </a:r>
            <a:r>
              <a:rPr lang="fa-IR" smtClean="0">
                <a:cs typeface="B Zar" panose="00000400000000000000" pitchFamily="2" charset="-78"/>
              </a:rPr>
              <a:t>زندگی را سامان می دهد و منافعی غیر هنجاری ایجاد می کند- یعنی منافعی غیر از آن هایی که کنش گران در رویارویی با تعریف هنجاری از این موقعیت دارند.</a:t>
            </a:r>
          </a:p>
          <a:p>
            <a:endParaRPr lang="fa-IR" smtClean="0">
              <a:cs typeface="B Zar" panose="00000400000000000000" pitchFamily="2" charset="-78"/>
            </a:endParaRPr>
          </a:p>
          <a:p>
            <a:pPr algn="just"/>
            <a:r>
              <a:rPr lang="fa-IR" smtClean="0">
                <a:cs typeface="B Zar" panose="00000400000000000000" pitchFamily="2" charset="-78"/>
              </a:rPr>
              <a:t>بنابراین حیات اجتماعی با دست یافتن مردم به کالاها و دارایی ساخته می شود و این زندگی با تملک کالاها و دارایی استمرار می یابد(ص ۷۱)</a:t>
            </a:r>
            <a:endParaRPr lang="fa-IR">
              <a:cs typeface="B Zar" panose="00000400000000000000" pitchFamily="2" charset="-78"/>
            </a:endParaRPr>
          </a:p>
        </p:txBody>
      </p:sp>
    </p:spTree>
    <p:extLst>
      <p:ext uri="{BB962C8B-B14F-4D97-AF65-F5344CB8AC3E}">
        <p14:creationId xmlns:p14="http://schemas.microsoft.com/office/powerpoint/2010/main" val="39643303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جمع بندی: نقد پارسونز:</a:t>
            </a:r>
            <a:endParaRPr lang="fa-IR">
              <a:cs typeface="B Zar" panose="00000400000000000000" pitchFamily="2" charset="-78"/>
            </a:endParaRPr>
          </a:p>
        </p:txBody>
      </p:sp>
      <p:sp>
        <p:nvSpPr>
          <p:cNvPr id="3" name="Content Placeholder 2"/>
          <p:cNvSpPr>
            <a:spLocks noGrp="1"/>
          </p:cNvSpPr>
          <p:nvPr>
            <p:ph idx="1"/>
          </p:nvPr>
        </p:nvSpPr>
        <p:spPr>
          <a:xfrm>
            <a:off x="3930554" y="1825625"/>
            <a:ext cx="7423245" cy="4351338"/>
          </a:xfrm>
        </p:spPr>
        <p:txBody>
          <a:bodyPr>
            <a:normAutofit lnSpcReduction="10000"/>
          </a:bodyPr>
          <a:lstStyle/>
          <a:p>
            <a:endParaRPr lang="fa-IR" smtClean="0">
              <a:cs typeface="B Zar" panose="00000400000000000000" pitchFamily="2" charset="-78"/>
            </a:endParaRPr>
          </a:p>
          <a:p>
            <a:pPr algn="just"/>
            <a:r>
              <a:rPr lang="fa-IR" smtClean="0">
                <a:cs typeface="B Zar" panose="00000400000000000000" pitchFamily="2" charset="-78"/>
              </a:rPr>
              <a:t>به نظر کرایب این نظریه می تواند زندگی اجتماعی را فقط به مثابه نوعی نظام کنترل شده هنجاری و ارزشی ببیند و </a:t>
            </a:r>
            <a:r>
              <a:rPr lang="fa-IR" smtClean="0">
                <a:solidFill>
                  <a:srgbClr val="FF0000"/>
                </a:solidFill>
                <a:cs typeface="B Zar" panose="00000400000000000000" pitchFamily="2" charset="-78"/>
              </a:rPr>
              <a:t>قادر نیست ان را یک نظام “مادی” نیز ببینید(ص </a:t>
            </a:r>
            <a:r>
              <a:rPr lang="fa-IR" smtClean="0">
                <a:cs typeface="B Zar" panose="00000400000000000000" pitchFamily="2" charset="-78"/>
              </a:rPr>
              <a:t>۷۲)</a:t>
            </a:r>
          </a:p>
          <a:p>
            <a:endParaRPr lang="fa-IR" smtClean="0">
              <a:cs typeface="B Zar" panose="00000400000000000000" pitchFamily="2" charset="-78"/>
            </a:endParaRPr>
          </a:p>
          <a:p>
            <a:pPr algn="just"/>
            <a:r>
              <a:rPr lang="fa-IR" smtClean="0">
                <a:cs typeface="B Zar" panose="00000400000000000000" pitchFamily="2" charset="-78"/>
              </a:rPr>
              <a:t>چنانچه تبیین متضمن مشخص کردن فرایند های علی و ساز و کارهای علی باشد </a:t>
            </a:r>
            <a:r>
              <a:rPr lang="fa-IR" smtClean="0">
                <a:solidFill>
                  <a:srgbClr val="FF0000"/>
                </a:solidFill>
                <a:cs typeface="B Zar" panose="00000400000000000000" pitchFamily="2" charset="-78"/>
              </a:rPr>
              <a:t>این نظریه قادر به تبیین کردن نیست</a:t>
            </a:r>
            <a:r>
              <a:rPr lang="fa-IR" smtClean="0">
                <a:cs typeface="B Zar" panose="00000400000000000000" pitchFamily="2" charset="-78"/>
              </a:rPr>
              <a:t>. (ص ۷۳)</a:t>
            </a:r>
          </a:p>
          <a:p>
            <a:endParaRPr lang="fa-IR" smtClean="0">
              <a:cs typeface="B Zar" panose="00000400000000000000" pitchFamily="2" charset="-78"/>
            </a:endParaRPr>
          </a:p>
          <a:p>
            <a:pPr algn="just"/>
            <a:r>
              <a:rPr lang="fa-IR" smtClean="0">
                <a:cs typeface="B Zar" panose="00000400000000000000" pitchFamily="2" charset="-78"/>
              </a:rPr>
              <a:t>شاید بتوان گفت پارسونز در مقابل جبر باوری اقتصادی مارکس </a:t>
            </a:r>
            <a:r>
              <a:rPr lang="fa-IR" smtClean="0">
                <a:solidFill>
                  <a:srgbClr val="FF0000"/>
                </a:solidFill>
                <a:cs typeface="B Zar" panose="00000400000000000000" pitchFamily="2" charset="-78"/>
              </a:rPr>
              <a:t>یک جبر باور فرهنگی </a:t>
            </a:r>
            <a:r>
              <a:rPr lang="fa-IR" smtClean="0">
                <a:cs typeface="B Zar" panose="00000400000000000000" pitchFamily="2" charset="-78"/>
              </a:rPr>
              <a:t>است. (ص ۷۳)</a:t>
            </a:r>
          </a:p>
        </p:txBody>
      </p:sp>
      <p:pic>
        <p:nvPicPr>
          <p:cNvPr id="4" name="Picture 3"/>
          <p:cNvPicPr>
            <a:picLocks noChangeAspect="1"/>
          </p:cNvPicPr>
          <p:nvPr/>
        </p:nvPicPr>
        <p:blipFill>
          <a:blip r:embed="rId2"/>
          <a:stretch>
            <a:fillRect/>
          </a:stretch>
        </p:blipFill>
        <p:spPr>
          <a:xfrm>
            <a:off x="30705" y="2701344"/>
            <a:ext cx="3899849" cy="2599899"/>
          </a:xfrm>
          <a:prstGeom prst="rect">
            <a:avLst/>
          </a:prstGeom>
        </p:spPr>
      </p:pic>
    </p:spTree>
    <p:extLst>
      <p:ext uri="{BB962C8B-B14F-4D97-AF65-F5344CB8AC3E}">
        <p14:creationId xmlns:p14="http://schemas.microsoft.com/office/powerpoint/2010/main" val="31485297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جفری الکزاندر</a:t>
            </a:r>
            <a:endParaRPr lang="fa-IR">
              <a:cs typeface="B Zar" panose="00000400000000000000" pitchFamily="2" charset="-78"/>
            </a:endParaRPr>
          </a:p>
        </p:txBody>
      </p:sp>
      <p:sp>
        <p:nvSpPr>
          <p:cNvPr id="3" name="Content Placeholder 2"/>
          <p:cNvSpPr>
            <a:spLocks noGrp="1"/>
          </p:cNvSpPr>
          <p:nvPr>
            <p:ph idx="1"/>
          </p:nvPr>
        </p:nvSpPr>
        <p:spPr/>
        <p:txBody>
          <a:bodyPr>
            <a:normAutofit fontScale="92500" lnSpcReduction="20000"/>
          </a:bodyPr>
          <a:lstStyle/>
          <a:p>
            <a:r>
              <a:rPr lang="fa-IR" smtClean="0">
                <a:cs typeface="B Zar" panose="00000400000000000000" pitchFamily="2" charset="-78"/>
              </a:rPr>
              <a:t>هنگامی که پارسونز درگذشت، رد نظریه او ان هم صرفا از روی علاقه ای تاریخی متداول شد. (ص ۷۴)</a:t>
            </a:r>
          </a:p>
          <a:p>
            <a:endParaRPr lang="fa-IR" smtClean="0">
              <a:cs typeface="B Zar" panose="00000400000000000000" pitchFamily="2" charset="-78"/>
            </a:endParaRPr>
          </a:p>
          <a:p>
            <a:pPr algn="just"/>
            <a:r>
              <a:rPr lang="fa-IR" smtClean="0">
                <a:cs typeface="B Zar" panose="00000400000000000000" pitchFamily="2" charset="-78"/>
              </a:rPr>
              <a:t>روشی که جفری الکزاندر، پیچیده ترین عضو مکتب نوکارکردگرایی در برخورد با انتقادات پیشگفته برگیزده این است که به سادگی آن ها را پذیرفته است. (ص ۷۴)</a:t>
            </a:r>
          </a:p>
          <a:p>
            <a:endParaRPr lang="fa-IR" smtClean="0">
              <a:cs typeface="B Zar" panose="00000400000000000000" pitchFamily="2" charset="-78"/>
            </a:endParaRPr>
          </a:p>
          <a:p>
            <a:pPr algn="just"/>
            <a:r>
              <a:rPr lang="fa-IR" smtClean="0">
                <a:cs typeface="B Zar" panose="00000400000000000000" pitchFamily="2" charset="-78"/>
              </a:rPr>
              <a:t>الکزاندر  چند بعدی بودن نظریه اجتماعی را در نظر می گیرد یعنی باید </a:t>
            </a:r>
            <a:r>
              <a:rPr lang="fa-IR" smtClean="0">
                <a:solidFill>
                  <a:srgbClr val="FF0000"/>
                </a:solidFill>
                <a:cs typeface="B Zar" panose="00000400000000000000" pitchFamily="2" charset="-78"/>
              </a:rPr>
              <a:t>سه</a:t>
            </a:r>
            <a:r>
              <a:rPr lang="fa-IR" smtClean="0">
                <a:cs typeface="B Zar" panose="00000400000000000000" pitchFamily="2" charset="-78"/>
              </a:rPr>
              <a:t> مجموعه مخالف با هم را در نظر بگیریم:</a:t>
            </a:r>
          </a:p>
          <a:p>
            <a:endParaRPr lang="fa-IR" smtClean="0">
              <a:cs typeface="B Zar" panose="00000400000000000000" pitchFamily="2" charset="-78"/>
            </a:endParaRPr>
          </a:p>
          <a:p>
            <a:r>
              <a:rPr lang="fa-IR" smtClean="0">
                <a:cs typeface="B Zar" panose="00000400000000000000" pitchFamily="2" charset="-78"/>
              </a:rPr>
              <a:t>    نظریه و امر و اقع(ابعاد ماورا طبیعی و تجربی جامعه شناسی</a:t>
            </a:r>
          </a:p>
          <a:p>
            <a:r>
              <a:rPr lang="fa-IR" smtClean="0">
                <a:cs typeface="B Zar" panose="00000400000000000000" pitchFamily="2" charset="-78"/>
              </a:rPr>
              <a:t>    اراده فردی و بعد دسته جمعی</a:t>
            </a:r>
          </a:p>
          <a:p>
            <a:r>
              <a:rPr lang="fa-IR" smtClean="0">
                <a:cs typeface="B Zar" panose="00000400000000000000" pitchFamily="2" charset="-78"/>
              </a:rPr>
              <a:t>    کنش هنجاری و ابزاری</a:t>
            </a:r>
          </a:p>
          <a:p>
            <a:endParaRPr lang="fa-IR">
              <a:cs typeface="B Zar" panose="00000400000000000000" pitchFamily="2" charset="-78"/>
            </a:endParaRPr>
          </a:p>
        </p:txBody>
      </p:sp>
      <p:pic>
        <p:nvPicPr>
          <p:cNvPr id="4" name="Picture 3"/>
          <p:cNvPicPr>
            <a:picLocks noChangeAspect="1"/>
          </p:cNvPicPr>
          <p:nvPr/>
        </p:nvPicPr>
        <p:blipFill>
          <a:blip r:embed="rId2"/>
          <a:stretch>
            <a:fillRect/>
          </a:stretch>
        </p:blipFill>
        <p:spPr>
          <a:xfrm>
            <a:off x="736979" y="4323588"/>
            <a:ext cx="4026091" cy="2120168"/>
          </a:xfrm>
          <a:prstGeom prst="rect">
            <a:avLst/>
          </a:prstGeom>
        </p:spPr>
      </p:pic>
    </p:spTree>
    <p:extLst>
      <p:ext uri="{BB962C8B-B14F-4D97-AF65-F5344CB8AC3E}">
        <p14:creationId xmlns:p14="http://schemas.microsoft.com/office/powerpoint/2010/main" val="12209541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lnSpcReduction="10000"/>
          </a:bodyPr>
          <a:lstStyle/>
          <a:p>
            <a:pPr algn="just"/>
            <a:r>
              <a:rPr lang="fa-IR">
                <a:solidFill>
                  <a:srgbClr val="0070C0"/>
                </a:solidFill>
                <a:cs typeface="B Zar" panose="00000400000000000000" pitchFamily="2" charset="-78"/>
              </a:rPr>
              <a:t>نظریه اجتماعی برای تبیین و درک تجربه بر مبنای تجارب دیگران و افکاری کلی </a:t>
            </a:r>
            <a:r>
              <a:rPr lang="fa-IR" smtClean="0">
                <a:solidFill>
                  <a:srgbClr val="0070C0"/>
                </a:solidFill>
                <a:cs typeface="B Zar" panose="00000400000000000000" pitchFamily="2" charset="-78"/>
              </a:rPr>
              <a:t>درباره جهان(ص </a:t>
            </a:r>
            <a:r>
              <a:rPr lang="fa-IR">
                <a:solidFill>
                  <a:srgbClr val="0070C0"/>
                </a:solidFill>
                <a:cs typeface="B Zar" panose="00000400000000000000" pitchFamily="2" charset="-78"/>
              </a:rPr>
              <a:t>۱۷</a:t>
            </a:r>
            <a:r>
              <a:rPr lang="fa-IR" smtClean="0">
                <a:solidFill>
                  <a:srgbClr val="0070C0"/>
                </a:solidFill>
                <a:cs typeface="B Zar" panose="00000400000000000000" pitchFamily="2" charset="-78"/>
              </a:rPr>
              <a:t>)</a:t>
            </a:r>
          </a:p>
          <a:p>
            <a:pPr algn="just"/>
            <a:r>
              <a:rPr lang="fa-IR" smtClean="0">
                <a:solidFill>
                  <a:srgbClr val="FF0000"/>
                </a:solidFill>
                <a:cs typeface="B Zar" panose="00000400000000000000" pitchFamily="2" charset="-78"/>
              </a:rPr>
              <a:t>برای بحث بیشتر: </a:t>
            </a:r>
            <a:r>
              <a:rPr lang="fa-IR" smtClean="0">
                <a:cs typeface="B Zar" panose="00000400000000000000" pitchFamily="2" charset="-78"/>
              </a:rPr>
              <a:t>تجارب دیگران با 1-معانی و 2- مفاهیم است که به ما منتقل می شوند، ذکر این نکته الزامی است که معنا و مفهوم هر دو با هم مرتبط هستند. نکته این است که دونالد دیویدسون (1984: ص 142) معتقد است اگر همه به این واقعیت توجه کنیم که بیان صریح اهمیت دارد. پس یک نتیجه مهم به دست می اید: ما نمی توانیم عقیده را بدون دانستن معنا دخیل کنیم و هیچ شانسی برای داخل کردن معنا هم بدون مفهوم نداریم.پس قضیه دو طرفه است. بدین ترتیب وقتی چیز ها به ما داده می شوندف ممکن نیست که تعیین کنیم که مثلا فردی درکی غیر حقیقی از آب و هوای شیکاگو دارد یا درک وی از واژه انگلیسی </a:t>
            </a:r>
            <a:r>
              <a:rPr lang="en-US" smtClean="0">
                <a:cs typeface="B Zar" panose="00000400000000000000" pitchFamily="2" charset="-78"/>
              </a:rPr>
              <a:t>never</a:t>
            </a:r>
            <a:r>
              <a:rPr lang="fa-IR" smtClean="0">
                <a:cs typeface="B Zar" panose="00000400000000000000" pitchFamily="2" charset="-78"/>
              </a:rPr>
              <a:t> غیر حقیقی است. اگر قرار باشد مزیت های اپیستیمک را به میان نیاوریم آن گاه ممکن نخواهد بود که تعیین کنیم آیا عدم توافق بین فردی مثل آقای جونز و خود شما از جنس معنا است یا مفهوم. (آبند، 2008)</a:t>
            </a:r>
          </a:p>
          <a:p>
            <a:pPr algn="just"/>
            <a:endParaRPr lang="fa-IR">
              <a:cs typeface="B Zar" panose="00000400000000000000" pitchFamily="2" charset="-78"/>
            </a:endParaRPr>
          </a:p>
        </p:txBody>
      </p:sp>
    </p:spTree>
    <p:extLst>
      <p:ext uri="{BB962C8B-B14F-4D97-AF65-F5344CB8AC3E}">
        <p14:creationId xmlns:p14="http://schemas.microsoft.com/office/powerpoint/2010/main" val="30409203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تضاد و نظریه کارکردگرایی ساختاری:</a:t>
            </a:r>
            <a:endParaRPr lang="fa-IR">
              <a:cs typeface="B Zar" panose="00000400000000000000" pitchFamily="2" charset="-78"/>
            </a:endParaRPr>
          </a:p>
        </p:txBody>
      </p:sp>
      <p:sp>
        <p:nvSpPr>
          <p:cNvPr id="3" name="Content Placeholder 2"/>
          <p:cNvSpPr>
            <a:spLocks noGrp="1"/>
          </p:cNvSpPr>
          <p:nvPr>
            <p:ph idx="1"/>
          </p:nvPr>
        </p:nvSpPr>
        <p:spPr/>
        <p:txBody>
          <a:bodyPr/>
          <a:lstStyle/>
          <a:p>
            <a:pPr algn="just"/>
            <a:r>
              <a:rPr lang="fa-IR" smtClean="0">
                <a:cs typeface="B Zar" panose="00000400000000000000" pitchFamily="2" charset="-78"/>
              </a:rPr>
              <a:t>کارکرد گرایی ساختاری توانست با مقوله های تضاد و تغییر اجتماعی برخورد کند؛ نظریه تضاد پافشاری می کند که کارکردگرایی ساختاری قادر به این کار نیست و به گمان کرایب این موضع گیری کاملا نادرست است. (ص ۷۶)</a:t>
            </a:r>
          </a:p>
          <a:p>
            <a:endParaRPr lang="fa-IR" smtClean="0">
              <a:cs typeface="B Zar" panose="00000400000000000000" pitchFamily="2" charset="-78"/>
            </a:endParaRPr>
          </a:p>
          <a:p>
            <a:r>
              <a:rPr lang="fa-IR" smtClean="0">
                <a:cs typeface="B Zar" panose="00000400000000000000" pitchFamily="2" charset="-78"/>
              </a:rPr>
              <a:t>وفاق و اجبار پهلو به پهلوی یکدیگر حضور دارند.</a:t>
            </a:r>
          </a:p>
          <a:p>
            <a:endParaRPr lang="fa-IR" smtClean="0">
              <a:cs typeface="B Zar" panose="00000400000000000000" pitchFamily="2" charset="-78"/>
            </a:endParaRPr>
          </a:p>
          <a:p>
            <a:pPr algn="just"/>
            <a:r>
              <a:rPr lang="fa-IR" smtClean="0">
                <a:cs typeface="B Zar" panose="00000400000000000000" pitchFamily="2" charset="-78"/>
              </a:rPr>
              <a:t>نظریه تضاد صرفا شیوه ای برای نگریستن به جهان است. بعد از ظهر جمعه دنیا درخشان و شاد است. صبح شنبه خاکستری و ملالت بار(ص ۷۷)</a:t>
            </a:r>
            <a:endParaRPr lang="fa-IR">
              <a:cs typeface="B Zar" panose="00000400000000000000" pitchFamily="2" charset="-78"/>
            </a:endParaRPr>
          </a:p>
        </p:txBody>
      </p:sp>
    </p:spTree>
    <p:extLst>
      <p:ext uri="{BB962C8B-B14F-4D97-AF65-F5344CB8AC3E}">
        <p14:creationId xmlns:p14="http://schemas.microsoft.com/office/powerpoint/2010/main" val="23494492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دارندورف در برابر نظریه کارکردگرایی ساختاری</a:t>
            </a:r>
            <a:endParaRPr lang="fa-IR">
              <a:cs typeface="B Zar" panose="00000400000000000000" pitchFamily="2" charset="-78"/>
            </a:endParaRPr>
          </a:p>
        </p:txBody>
      </p:sp>
      <p:sp>
        <p:nvSpPr>
          <p:cNvPr id="3" name="Content Placeholder 2"/>
          <p:cNvSpPr>
            <a:spLocks noGrp="1"/>
          </p:cNvSpPr>
          <p:nvPr>
            <p:ph idx="1"/>
          </p:nvPr>
        </p:nvSpPr>
        <p:spPr>
          <a:xfrm>
            <a:off x="4026090" y="1825625"/>
            <a:ext cx="7327710" cy="4351338"/>
          </a:xfrm>
        </p:spPr>
        <p:txBody>
          <a:bodyPr/>
          <a:lstStyle/>
          <a:p>
            <a:pPr algn="just"/>
            <a:r>
              <a:rPr lang="fa-IR" smtClean="0">
                <a:cs typeface="B Zar" panose="00000400000000000000" pitchFamily="2" charset="-78"/>
              </a:rPr>
              <a:t>در بعضی متون، تمایز میان اقتدار و قدرت اهمیت دارد: قدرت به تکیه بر زور گرایش دارد؛ اقتدار مشروع است- قدرتی که پذیرش عام یافته است. (ص ۷۸)</a:t>
            </a:r>
          </a:p>
          <a:p>
            <a:endParaRPr lang="fa-IR" smtClean="0">
              <a:cs typeface="B Zar" panose="00000400000000000000" pitchFamily="2" charset="-78"/>
            </a:endParaRPr>
          </a:p>
          <a:p>
            <a:r>
              <a:rPr lang="fa-IR" smtClean="0">
                <a:cs typeface="B Zar" panose="00000400000000000000" pitchFamily="2" charset="-78"/>
              </a:rPr>
              <a:t>نظریه </a:t>
            </a:r>
            <a:r>
              <a:rPr lang="fa-IR" smtClean="0">
                <a:solidFill>
                  <a:srgbClr val="FF0000"/>
                </a:solidFill>
                <a:cs typeface="B Zar" panose="00000400000000000000" pitchFamily="2" charset="-78"/>
              </a:rPr>
              <a:t>دارندورف</a:t>
            </a:r>
            <a:r>
              <a:rPr lang="fa-IR" smtClean="0">
                <a:cs typeface="B Zar" panose="00000400000000000000" pitchFamily="2" charset="-78"/>
              </a:rPr>
              <a:t>  یک نظریه سطح پایین در دو بخش است:</a:t>
            </a:r>
          </a:p>
          <a:p>
            <a:pPr marL="0" indent="0">
              <a:buNone/>
            </a:pPr>
            <a:r>
              <a:rPr lang="fa-IR" smtClean="0">
                <a:cs typeface="B Zar" panose="00000400000000000000" pitchFamily="2" charset="-78"/>
              </a:rPr>
              <a:t>1-    یک گزاره نظری محوری: این که ساختارهای نقشی هم منافع متضاد و هم منافع مکمل ایجاد می کند.</a:t>
            </a:r>
          </a:p>
          <a:p>
            <a:pPr marL="0" indent="0">
              <a:buNone/>
            </a:pPr>
            <a:r>
              <a:rPr lang="fa-IR">
                <a:cs typeface="B Zar" panose="00000400000000000000" pitchFamily="2" charset="-78"/>
              </a:rPr>
              <a:t>2</a:t>
            </a:r>
            <a:r>
              <a:rPr lang="fa-IR" smtClean="0">
                <a:cs typeface="B Zar" panose="00000400000000000000" pitchFamily="2" charset="-78"/>
              </a:rPr>
              <a:t>-    توصیف کلی شرایطی که تضاد ایجاد می کنند. (ص ۷۹)</a:t>
            </a:r>
          </a:p>
          <a:p>
            <a:endParaRPr lang="fa-IR">
              <a:cs typeface="B Zar" panose="00000400000000000000" pitchFamily="2" charset="-78"/>
            </a:endParaRPr>
          </a:p>
        </p:txBody>
      </p:sp>
      <p:pic>
        <p:nvPicPr>
          <p:cNvPr id="4" name="Picture 3"/>
          <p:cNvPicPr>
            <a:picLocks noChangeAspect="1"/>
          </p:cNvPicPr>
          <p:nvPr/>
        </p:nvPicPr>
        <p:blipFill>
          <a:blip r:embed="rId2"/>
          <a:stretch>
            <a:fillRect/>
          </a:stretch>
        </p:blipFill>
        <p:spPr>
          <a:xfrm>
            <a:off x="961030" y="2220119"/>
            <a:ext cx="2857500" cy="3562350"/>
          </a:xfrm>
          <a:prstGeom prst="rect">
            <a:avLst/>
          </a:prstGeom>
        </p:spPr>
      </p:pic>
    </p:spTree>
    <p:extLst>
      <p:ext uri="{BB962C8B-B14F-4D97-AF65-F5344CB8AC3E}">
        <p14:creationId xmlns:p14="http://schemas.microsoft.com/office/powerpoint/2010/main" val="22992672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نکات دیگر از کارکردگرایی ساختاری:</a:t>
            </a:r>
            <a:endParaRPr lang="fa-IR">
              <a:cs typeface="B Zar" panose="00000400000000000000" pitchFamily="2" charset="-78"/>
            </a:endParaRPr>
          </a:p>
        </p:txBody>
      </p:sp>
      <p:sp>
        <p:nvSpPr>
          <p:cNvPr id="3" name="Content Placeholder 2"/>
          <p:cNvSpPr>
            <a:spLocks noGrp="1"/>
          </p:cNvSpPr>
          <p:nvPr>
            <p:ph idx="1"/>
          </p:nvPr>
        </p:nvSpPr>
        <p:spPr/>
        <p:txBody>
          <a:bodyPr>
            <a:normAutofit fontScale="92500" lnSpcReduction="10000"/>
          </a:bodyPr>
          <a:lstStyle/>
          <a:p>
            <a:r>
              <a:rPr lang="fa-IR" smtClean="0">
                <a:cs typeface="B Zar" panose="00000400000000000000" pitchFamily="2" charset="-78"/>
              </a:rPr>
              <a:t>چرا باید نظریه پارسونز به این صورت گسترش یابد و به منشاء چنین کاری فراگیر تبدیل شود؟</a:t>
            </a:r>
          </a:p>
          <a:p>
            <a:endParaRPr lang="fa-IR" smtClean="0">
              <a:cs typeface="B Zar" panose="00000400000000000000" pitchFamily="2" charset="-78"/>
            </a:endParaRPr>
          </a:p>
          <a:p>
            <a:pPr algn="just"/>
            <a:r>
              <a:rPr lang="fa-IR" smtClean="0">
                <a:cs typeface="B Zar" panose="00000400000000000000" pitchFamily="2" charset="-78"/>
              </a:rPr>
              <a:t>درک این نکته که نظریه اجتماعی چند بعدی است و این که نظریه کلان پارسونز دست کم این ابعاد را به رسمیت می شناسد همراه با پذیرش این نکته که در زندگی اجتماعی فرایند های علی متکثری دست اندرکارند. (ص ۸۱)</a:t>
            </a:r>
          </a:p>
          <a:p>
            <a:endParaRPr lang="fa-IR" smtClean="0">
              <a:cs typeface="B Zar" panose="00000400000000000000" pitchFamily="2" charset="-78"/>
            </a:endParaRPr>
          </a:p>
          <a:p>
            <a:r>
              <a:rPr lang="fa-IR" smtClean="0">
                <a:cs typeface="B Zar" panose="00000400000000000000" pitchFamily="2" charset="-78"/>
              </a:rPr>
              <a:t>به عقیده کرایب: سرچشمه مشکل اصلی در این نظریه </a:t>
            </a:r>
            <a:r>
              <a:rPr lang="fa-IR" smtClean="0">
                <a:solidFill>
                  <a:srgbClr val="FF0000"/>
                </a:solidFill>
                <a:cs typeface="B Zar" panose="00000400000000000000" pitchFamily="2" charset="-78"/>
              </a:rPr>
              <a:t>تعمیم دادن </a:t>
            </a:r>
            <a:r>
              <a:rPr lang="fa-IR" smtClean="0">
                <a:cs typeface="B Zar" panose="00000400000000000000" pitchFamily="2" charset="-78"/>
              </a:rPr>
              <a:t>کنش گر به نظام اجتماعی است؛</a:t>
            </a:r>
          </a:p>
          <a:p>
            <a:endParaRPr lang="fa-IR" smtClean="0">
              <a:cs typeface="B Zar" panose="00000400000000000000" pitchFamily="2" charset="-78"/>
            </a:endParaRPr>
          </a:p>
          <a:p>
            <a:pPr algn="just"/>
            <a:r>
              <a:rPr lang="fa-IR" smtClean="0">
                <a:cs typeface="B Zar" panose="00000400000000000000" pitchFamily="2" charset="-78"/>
              </a:rPr>
              <a:t>یکی از راه های پی بردن به مشکلات کارکردگرایی ساختاری نگاه کردن به آن از زاویه مخاطراتی است که کارکرد استعاره پدید می آورد. (ص ۸۳)</a:t>
            </a:r>
            <a:endParaRPr lang="fa-IR">
              <a:cs typeface="B Zar" panose="00000400000000000000" pitchFamily="2" charset="-78"/>
            </a:endParaRPr>
          </a:p>
        </p:txBody>
      </p:sp>
    </p:spTree>
    <p:extLst>
      <p:ext uri="{BB962C8B-B14F-4D97-AF65-F5344CB8AC3E}">
        <p14:creationId xmlns:p14="http://schemas.microsoft.com/office/powerpoint/2010/main" val="29140554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بعد از نظریه کارکردگرایی ساختاری پارسونز</a:t>
            </a:r>
            <a:endParaRPr lang="fa-IR">
              <a:cs typeface="B Zar" panose="00000400000000000000" pitchFamily="2" charset="-78"/>
            </a:endParaRPr>
          </a:p>
        </p:txBody>
      </p:sp>
      <p:sp>
        <p:nvSpPr>
          <p:cNvPr id="3" name="Content Placeholder 2"/>
          <p:cNvSpPr>
            <a:spLocks noGrp="1"/>
          </p:cNvSpPr>
          <p:nvPr>
            <p:ph idx="1"/>
          </p:nvPr>
        </p:nvSpPr>
        <p:spPr/>
        <p:txBody>
          <a:bodyPr>
            <a:normAutofit fontScale="92500" lnSpcReduction="10000"/>
          </a:bodyPr>
          <a:lstStyle/>
          <a:p>
            <a:r>
              <a:rPr lang="fa-IR" smtClean="0">
                <a:cs typeface="B Zar" panose="00000400000000000000" pitchFamily="2" charset="-78"/>
              </a:rPr>
              <a:t>در پی طرح نظریات الکزاندر، عموما پذیرفته شده است که دستاورد پارسونز کنار هم قرار دادن دو انتهای یک پیوستار یا طرفین یک تقابل- که با اصطلاحات کنش و ساختار، یا فرد و جمع مشخص می شود- در قالب یک نظریه نظام یافته است.</a:t>
            </a:r>
          </a:p>
          <a:p>
            <a:endParaRPr lang="fa-IR" smtClean="0">
              <a:cs typeface="B Zar" panose="00000400000000000000" pitchFamily="2" charset="-78"/>
            </a:endParaRPr>
          </a:p>
          <a:p>
            <a:r>
              <a:rPr lang="fa-IR" smtClean="0">
                <a:cs typeface="B Zar" panose="00000400000000000000" pitchFamily="2" charset="-78"/>
              </a:rPr>
              <a:t>یادآوری: وبر چهار نوع کنش را از یکدیگر متمایز می کند: کنش سنتی، کنش عاطفی، کنش معطوف به ارزش های غایی و کنش معطوف به هدف های عملی در این جهان. فقط کنش آخر است که در کامل ترین مفهوم خود عقلانی است. (ص ۹۰)</a:t>
            </a:r>
          </a:p>
          <a:p>
            <a:endParaRPr lang="fa-IR" smtClean="0">
              <a:cs typeface="B Zar" panose="00000400000000000000" pitchFamily="2" charset="-78"/>
            </a:endParaRPr>
          </a:p>
          <a:p>
            <a:r>
              <a:rPr lang="fa-IR" smtClean="0">
                <a:cs typeface="B Zar" panose="00000400000000000000" pitchFamily="2" charset="-78"/>
              </a:rPr>
              <a:t>نظریه مبادله متضمن نفی هر گونه “نظریه کلان” بود.</a:t>
            </a:r>
          </a:p>
          <a:p>
            <a:endParaRPr lang="fa-IR" smtClean="0">
              <a:cs typeface="B Zar" panose="00000400000000000000" pitchFamily="2" charset="-78"/>
            </a:endParaRPr>
          </a:p>
          <a:p>
            <a:r>
              <a:rPr lang="fa-IR" smtClean="0">
                <a:cs typeface="B Zar" panose="00000400000000000000" pitchFamily="2" charset="-78"/>
              </a:rPr>
              <a:t>مردم برای رسیدن به حداکثر سود دست به فعالیت های مبادله می زنند. (ص ۹۱)</a:t>
            </a:r>
          </a:p>
          <a:p>
            <a:endParaRPr lang="fa-IR" smtClean="0">
              <a:cs typeface="B Zar" panose="00000400000000000000" pitchFamily="2" charset="-78"/>
            </a:endParaRPr>
          </a:p>
        </p:txBody>
      </p:sp>
    </p:spTree>
    <p:extLst>
      <p:ext uri="{BB962C8B-B14F-4D97-AF65-F5344CB8AC3E}">
        <p14:creationId xmlns:p14="http://schemas.microsoft.com/office/powerpoint/2010/main" val="6809709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smtClean="0">
                <a:cs typeface="B Zar" panose="00000400000000000000" pitchFamily="2" charset="-78"/>
              </a:rPr>
              <a:t>نظریه انتخاب عقلانی</a:t>
            </a:r>
            <a:endParaRPr lang="fa-IR" b="1">
              <a:cs typeface="B Zar" panose="00000400000000000000" pitchFamily="2" charset="-78"/>
            </a:endParaRPr>
          </a:p>
        </p:txBody>
      </p:sp>
      <p:pic>
        <p:nvPicPr>
          <p:cNvPr id="4" name="Content Placeholder 3"/>
          <p:cNvPicPr>
            <a:picLocks noGrp="1" noChangeAspect="1"/>
          </p:cNvPicPr>
          <p:nvPr>
            <p:ph idx="1"/>
          </p:nvPr>
        </p:nvPicPr>
        <p:blipFill>
          <a:blip r:embed="rId2"/>
          <a:stretch>
            <a:fillRect/>
          </a:stretch>
        </p:blipFill>
        <p:spPr>
          <a:xfrm>
            <a:off x="2469884" y="1746684"/>
            <a:ext cx="7383799" cy="4430279"/>
          </a:xfrm>
          <a:prstGeom prst="rect">
            <a:avLst/>
          </a:prstGeom>
        </p:spPr>
      </p:pic>
    </p:spTree>
    <p:extLst>
      <p:ext uri="{BB962C8B-B14F-4D97-AF65-F5344CB8AC3E}">
        <p14:creationId xmlns:p14="http://schemas.microsoft.com/office/powerpoint/2010/main" val="15419636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نظریه انتخاب عقلانی</a:t>
            </a:r>
            <a:endParaRPr lang="fa-IR">
              <a:cs typeface="B Zar" panose="00000400000000000000" pitchFamily="2" charset="-78"/>
            </a:endParaRPr>
          </a:p>
        </p:txBody>
      </p:sp>
      <p:sp>
        <p:nvSpPr>
          <p:cNvPr id="3" name="Content Placeholder 2"/>
          <p:cNvSpPr>
            <a:spLocks noGrp="1"/>
          </p:cNvSpPr>
          <p:nvPr>
            <p:ph idx="1"/>
          </p:nvPr>
        </p:nvSpPr>
        <p:spPr>
          <a:xfrm>
            <a:off x="2702256" y="1986329"/>
            <a:ext cx="8651543" cy="4351338"/>
          </a:xfrm>
        </p:spPr>
        <p:txBody>
          <a:bodyPr>
            <a:normAutofit fontScale="77500" lnSpcReduction="20000"/>
          </a:bodyPr>
          <a:lstStyle/>
          <a:p>
            <a:pPr algn="just"/>
            <a:r>
              <a:rPr lang="fa-IR" smtClean="0">
                <a:cs typeface="B Zar" panose="00000400000000000000" pitchFamily="2" charset="-78"/>
              </a:rPr>
              <a:t>نظریه انتخاب عقلانی دارای یک بعد منفعت طلبانه ی آشکار است: من آن چیزی را انتخاب می کنم که بیشترین رضایت خاطر یا منفعت را برایم به بار می آورد. (ص ۹۲)</a:t>
            </a:r>
          </a:p>
          <a:p>
            <a:pPr algn="just"/>
            <a:endParaRPr lang="fa-IR" smtClean="0">
              <a:cs typeface="B Zar" panose="00000400000000000000" pitchFamily="2" charset="-78"/>
            </a:endParaRPr>
          </a:p>
          <a:p>
            <a:pPr algn="just"/>
            <a:r>
              <a:rPr lang="fa-IR" smtClean="0">
                <a:cs typeface="B Zar" panose="00000400000000000000" pitchFamily="2" charset="-78"/>
              </a:rPr>
              <a:t>از دیدگاه بکر، تقسیم کار در خانواده نتیجه انتخاب عقلانی برای به حداکثر رساندن منفعت است که از طریق تخصیص زمان به بازار یا فعالیت های خانگی صورت می گیرد. (ص ۹۳)</a:t>
            </a:r>
          </a:p>
          <a:p>
            <a:endParaRPr lang="fa-IR" smtClean="0">
              <a:cs typeface="B Zar" panose="00000400000000000000" pitchFamily="2" charset="-78"/>
            </a:endParaRPr>
          </a:p>
          <a:p>
            <a:pPr algn="just"/>
            <a:r>
              <a:rPr lang="fa-IR" smtClean="0">
                <a:cs typeface="B Zar" panose="00000400000000000000" pitchFamily="2" charset="-78"/>
              </a:rPr>
              <a:t>در انتخاب مناسبات اجتماعی که تکنیک های بهره وری را به پیش می برد، عقلانیت به صورت غیر مستقیم دست اندر کار است. (ص ۹۴)</a:t>
            </a:r>
          </a:p>
          <a:p>
            <a:endParaRPr lang="fa-IR" smtClean="0">
              <a:cs typeface="B Zar" panose="00000400000000000000" pitchFamily="2" charset="-78"/>
            </a:endParaRPr>
          </a:p>
          <a:p>
            <a:pPr algn="just"/>
            <a:r>
              <a:rPr lang="fa-IR" smtClean="0">
                <a:solidFill>
                  <a:srgbClr val="FF0000"/>
                </a:solidFill>
                <a:cs typeface="B Zar" panose="00000400000000000000" pitchFamily="2" charset="-78"/>
              </a:rPr>
              <a:t>نکته: </a:t>
            </a:r>
            <a:r>
              <a:rPr lang="fa-IR" smtClean="0">
                <a:cs typeface="B Zar" panose="00000400000000000000" pitchFamily="2" charset="-78"/>
              </a:rPr>
              <a:t>طبقه اجتماعی را باید شکلی از ائتلاف افراد دانست و نه موجودیتی در فراسوی افراد.(ص ۹۴)</a:t>
            </a:r>
          </a:p>
          <a:p>
            <a:endParaRPr lang="fa-IR" smtClean="0">
              <a:cs typeface="B Zar" panose="00000400000000000000" pitchFamily="2" charset="-78"/>
            </a:endParaRPr>
          </a:p>
          <a:p>
            <a:pPr algn="just"/>
            <a:r>
              <a:rPr lang="fa-IR" smtClean="0">
                <a:cs typeface="B Zar" panose="00000400000000000000" pitchFamily="2" charset="-78"/>
              </a:rPr>
              <a:t>آلن کارلینگ(۱۹۹۰) در مورد ادعاهای نظریه انتخاب عقلانی موضعی جالب توجه و فروتنانه دارد. به عقیده او این نظریه نمی تواند همه چیز را تبیین کند و چنین کاری هم نمی کند.</a:t>
            </a:r>
            <a:endParaRPr lang="fa-IR">
              <a:cs typeface="B Zar" panose="00000400000000000000" pitchFamily="2" charset="-78"/>
            </a:endParaRPr>
          </a:p>
        </p:txBody>
      </p:sp>
      <p:pic>
        <p:nvPicPr>
          <p:cNvPr id="4" name="Picture 3"/>
          <p:cNvPicPr>
            <a:picLocks noChangeAspect="1"/>
          </p:cNvPicPr>
          <p:nvPr/>
        </p:nvPicPr>
        <p:blipFill>
          <a:blip r:embed="rId2"/>
          <a:stretch>
            <a:fillRect/>
          </a:stretch>
        </p:blipFill>
        <p:spPr>
          <a:xfrm>
            <a:off x="108897" y="2906404"/>
            <a:ext cx="2857500" cy="2819400"/>
          </a:xfrm>
          <a:prstGeom prst="rect">
            <a:avLst/>
          </a:prstGeom>
        </p:spPr>
      </p:pic>
    </p:spTree>
    <p:extLst>
      <p:ext uri="{BB962C8B-B14F-4D97-AF65-F5344CB8AC3E}">
        <p14:creationId xmlns:p14="http://schemas.microsoft.com/office/powerpoint/2010/main" val="412225732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نظریه انتخاب عقلانی</a:t>
            </a:r>
            <a:endParaRPr lang="fa-IR">
              <a:cs typeface="B Zar" panose="00000400000000000000" pitchFamily="2" charset="-78"/>
            </a:endParaRPr>
          </a:p>
        </p:txBody>
      </p:sp>
      <p:sp>
        <p:nvSpPr>
          <p:cNvPr id="3" name="Content Placeholder 2"/>
          <p:cNvSpPr>
            <a:spLocks noGrp="1"/>
          </p:cNvSpPr>
          <p:nvPr>
            <p:ph idx="1"/>
          </p:nvPr>
        </p:nvSpPr>
        <p:spPr/>
        <p:txBody>
          <a:bodyPr>
            <a:normAutofit fontScale="92500" lnSpcReduction="10000"/>
          </a:bodyPr>
          <a:lstStyle/>
          <a:p>
            <a:r>
              <a:rPr lang="fa-IR" smtClean="0">
                <a:cs typeface="B Zar" panose="00000400000000000000" pitchFamily="2" charset="-78"/>
              </a:rPr>
              <a:t>به گفته آبل: آیا ما همیشه نمی توانیم با مغالطه علت دانستن امر مقدم، انگیزه یا اولویتی پیدا کنیم که با واقعه سازگار باشد؟ (ص ۹۹)</a:t>
            </a:r>
          </a:p>
          <a:p>
            <a:endParaRPr lang="fa-IR" smtClean="0">
              <a:cs typeface="B Zar" panose="00000400000000000000" pitchFamily="2" charset="-78"/>
            </a:endParaRPr>
          </a:p>
          <a:p>
            <a:r>
              <a:rPr lang="fa-IR" smtClean="0">
                <a:cs typeface="B Zar" panose="00000400000000000000" pitchFamily="2" charset="-78"/>
              </a:rPr>
              <a:t>آبل بر آن است که خود شرایط را نیز می توان تبیین کرد، زیرا نتیجه انتخاب های عقلانی پیشین اند. (ص ۱۰۰)</a:t>
            </a:r>
          </a:p>
          <a:p>
            <a:endParaRPr lang="fa-IR" smtClean="0">
              <a:cs typeface="B Zar" panose="00000400000000000000" pitchFamily="2" charset="-78"/>
            </a:endParaRPr>
          </a:p>
          <a:p>
            <a:r>
              <a:rPr lang="fa-IR" smtClean="0">
                <a:cs typeface="B Zar" panose="00000400000000000000" pitchFamily="2" charset="-78"/>
              </a:rPr>
              <a:t>والستر در یکی  از کارهای اخیرش بر این نظر است که  هنجارهای اجتماعی انگیزه مهمی برای کنش فراهم می آورند که نمی توان آن را به عقلانیت تقلیل داد(۱۰۱)</a:t>
            </a:r>
          </a:p>
          <a:p>
            <a:endParaRPr lang="fa-IR" smtClean="0">
              <a:cs typeface="B Zar" panose="00000400000000000000" pitchFamily="2" charset="-78"/>
            </a:endParaRPr>
          </a:p>
          <a:p>
            <a:r>
              <a:rPr lang="fa-IR" smtClean="0">
                <a:cs typeface="B Zar" panose="00000400000000000000" pitchFamily="2" charset="-78"/>
              </a:rPr>
              <a:t>پیامد بحث هندس آن است که چنان چه شگردهای استدلال را مد نظر قرار دهیم، مشاهده خواهیم کرد که همه کنش ها به تعبیری عقلانی اند(ص ۱۰۲)</a:t>
            </a:r>
            <a:endParaRPr lang="fa-IR">
              <a:cs typeface="B Zar" panose="00000400000000000000" pitchFamily="2" charset="-78"/>
            </a:endParaRPr>
          </a:p>
        </p:txBody>
      </p:sp>
    </p:spTree>
    <p:extLst>
      <p:ext uri="{BB962C8B-B14F-4D97-AF65-F5344CB8AC3E}">
        <p14:creationId xmlns:p14="http://schemas.microsoft.com/office/powerpoint/2010/main" val="376972031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نظریه کنش متقابل نمادین</a:t>
            </a:r>
            <a:endParaRPr lang="fa-IR">
              <a:cs typeface="B Zar" panose="00000400000000000000" pitchFamily="2" charset="-78"/>
            </a:endParaRPr>
          </a:p>
        </p:txBody>
      </p:sp>
      <p:pic>
        <p:nvPicPr>
          <p:cNvPr id="4" name="Content Placeholder 3"/>
          <p:cNvPicPr>
            <a:picLocks noGrp="1" noChangeAspect="1"/>
          </p:cNvPicPr>
          <p:nvPr>
            <p:ph idx="1"/>
          </p:nvPr>
        </p:nvPicPr>
        <p:blipFill>
          <a:blip r:embed="rId2"/>
          <a:stretch>
            <a:fillRect/>
          </a:stretch>
        </p:blipFill>
        <p:spPr>
          <a:xfrm>
            <a:off x="2469885" y="1880216"/>
            <a:ext cx="7252230" cy="4351338"/>
          </a:xfrm>
          <a:prstGeom prst="rect">
            <a:avLst/>
          </a:prstGeom>
        </p:spPr>
      </p:pic>
    </p:spTree>
    <p:extLst>
      <p:ext uri="{BB962C8B-B14F-4D97-AF65-F5344CB8AC3E}">
        <p14:creationId xmlns:p14="http://schemas.microsoft.com/office/powerpoint/2010/main" val="399589866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نقش پراگماتیسم در شکل گیری نظریه کنش متقابل نمادین</a:t>
            </a:r>
            <a:endParaRPr lang="fa-IR">
              <a:cs typeface="B Zar" panose="00000400000000000000" pitchFamily="2" charset="-78"/>
            </a:endParaRPr>
          </a:p>
        </p:txBody>
      </p:sp>
      <p:sp>
        <p:nvSpPr>
          <p:cNvPr id="3" name="Content Placeholder 2"/>
          <p:cNvSpPr>
            <a:spLocks noGrp="1"/>
          </p:cNvSpPr>
          <p:nvPr>
            <p:ph idx="1"/>
          </p:nvPr>
        </p:nvSpPr>
        <p:spPr/>
        <p:txBody>
          <a:bodyPr/>
          <a:lstStyle/>
          <a:p>
            <a:pPr algn="just"/>
            <a:r>
              <a:rPr lang="fa-IR" smtClean="0">
                <a:cs typeface="B Zar" panose="00000400000000000000" pitchFamily="2" charset="-78"/>
              </a:rPr>
              <a:t>این رهیافت متکی بر مکتب فلسفی عمل گرایی امریکایی، تفسیرجامعه شناختی بوم شناسی (بررسی رابطة میان ارگانیسم و محیط) و روش های تکوین یافته در مردم شناسی است که در حال حاضرجامعه شناسان عموما از آن با عبارت «</a:t>
            </a:r>
            <a:r>
              <a:rPr lang="fa-IR" smtClean="0">
                <a:solidFill>
                  <a:srgbClr val="FF0000"/>
                </a:solidFill>
                <a:cs typeface="B Zar" panose="00000400000000000000" pitchFamily="2" charset="-78"/>
              </a:rPr>
              <a:t>مشاهدة فعال</a:t>
            </a:r>
            <a:r>
              <a:rPr lang="fa-IR" smtClean="0">
                <a:cs typeface="B Zar" panose="00000400000000000000" pitchFamily="2" charset="-78"/>
              </a:rPr>
              <a:t>»  نام می برند. ص 107 و 108</a:t>
            </a:r>
          </a:p>
          <a:p>
            <a:pPr algn="just"/>
            <a:r>
              <a:rPr lang="fa-IR" smtClean="0">
                <a:cs typeface="B Zar" panose="00000400000000000000" pitchFamily="2" charset="-78"/>
              </a:rPr>
              <a:t>فرایند نهادینه کردن متضمن آن است که کنش گران کنش های خود را با یکدیگر هماهنگ سازند تا رضایت خاطر متقابل کسب نمایند. ص 108</a:t>
            </a:r>
          </a:p>
          <a:p>
            <a:endParaRPr lang="fa-IR">
              <a:cs typeface="B Zar" panose="00000400000000000000" pitchFamily="2" charset="-78"/>
            </a:endParaRPr>
          </a:p>
        </p:txBody>
      </p:sp>
      <p:pic>
        <p:nvPicPr>
          <p:cNvPr id="4" name="Picture 3"/>
          <p:cNvPicPr>
            <a:picLocks noChangeAspect="1"/>
          </p:cNvPicPr>
          <p:nvPr/>
        </p:nvPicPr>
        <p:blipFill>
          <a:blip r:embed="rId2"/>
          <a:stretch>
            <a:fillRect/>
          </a:stretch>
        </p:blipFill>
        <p:spPr>
          <a:xfrm>
            <a:off x="0" y="3608126"/>
            <a:ext cx="5199797" cy="3249873"/>
          </a:xfrm>
          <a:prstGeom prst="rect">
            <a:avLst/>
          </a:prstGeom>
        </p:spPr>
      </p:pic>
    </p:spTree>
    <p:extLst>
      <p:ext uri="{BB962C8B-B14F-4D97-AF65-F5344CB8AC3E}">
        <p14:creationId xmlns:p14="http://schemas.microsoft.com/office/powerpoint/2010/main" val="7347638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کنش متقابل نمادین</a:t>
            </a:r>
            <a:endParaRPr lang="fa-IR">
              <a:cs typeface="B Zar" panose="00000400000000000000" pitchFamily="2" charset="-78"/>
            </a:endParaRPr>
          </a:p>
        </p:txBody>
      </p:sp>
      <p:sp>
        <p:nvSpPr>
          <p:cNvPr id="3" name="Content Placeholder 2"/>
          <p:cNvSpPr>
            <a:spLocks noGrp="1"/>
          </p:cNvSpPr>
          <p:nvPr>
            <p:ph idx="1"/>
          </p:nvPr>
        </p:nvSpPr>
        <p:spPr/>
        <p:txBody>
          <a:bodyPr/>
          <a:lstStyle/>
          <a:p>
            <a:pPr algn="ctr"/>
            <a:r>
              <a:rPr lang="fa-IR" smtClean="0">
                <a:cs typeface="B Zar" panose="00000400000000000000" pitchFamily="2" charset="-78"/>
              </a:rPr>
              <a:t>در واقع، جهان از گفت و گوهای درونی و بیرونی ساخته شده است. ص 109</a:t>
            </a:r>
            <a:endParaRPr lang="fa-IR">
              <a:cs typeface="B Zar" panose="00000400000000000000" pitchFamily="2" charset="-78"/>
            </a:endParaRPr>
          </a:p>
        </p:txBody>
      </p:sp>
      <p:pic>
        <p:nvPicPr>
          <p:cNvPr id="4" name="Picture 3"/>
          <p:cNvPicPr>
            <a:picLocks noChangeAspect="1"/>
          </p:cNvPicPr>
          <p:nvPr/>
        </p:nvPicPr>
        <p:blipFill>
          <a:blip r:embed="rId2"/>
          <a:stretch>
            <a:fillRect/>
          </a:stretch>
        </p:blipFill>
        <p:spPr>
          <a:xfrm>
            <a:off x="4052532" y="2736376"/>
            <a:ext cx="4634988" cy="3440587"/>
          </a:xfrm>
          <a:prstGeom prst="rect">
            <a:avLst/>
          </a:prstGeom>
        </p:spPr>
      </p:pic>
    </p:spTree>
    <p:extLst>
      <p:ext uri="{BB962C8B-B14F-4D97-AF65-F5344CB8AC3E}">
        <p14:creationId xmlns:p14="http://schemas.microsoft.com/office/powerpoint/2010/main" val="3666230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دام های نظریه حقیقی</a:t>
            </a:r>
            <a:endParaRPr lang="fa-IR">
              <a:cs typeface="B Zar" panose="00000400000000000000" pitchFamily="2" charset="-78"/>
            </a:endParaRPr>
          </a:p>
        </p:txBody>
      </p:sp>
      <p:sp>
        <p:nvSpPr>
          <p:cNvPr id="3" name="Content Placeholder 2"/>
          <p:cNvSpPr>
            <a:spLocks noGrp="1"/>
          </p:cNvSpPr>
          <p:nvPr>
            <p:ph idx="1"/>
          </p:nvPr>
        </p:nvSpPr>
        <p:spPr/>
        <p:txBody>
          <a:bodyPr>
            <a:normAutofit fontScale="77500" lnSpcReduction="20000"/>
          </a:bodyPr>
          <a:lstStyle/>
          <a:p>
            <a:pPr algn="just"/>
            <a:r>
              <a:rPr lang="fa-IR" smtClean="0">
                <a:solidFill>
                  <a:srgbClr val="0070C0"/>
                </a:solidFill>
                <a:cs typeface="B Zar" panose="00000400000000000000" pitchFamily="2" charset="-78"/>
              </a:rPr>
              <a:t>ن</a:t>
            </a:r>
            <a:r>
              <a:rPr lang="fa-IR" i="1" smtClean="0">
                <a:solidFill>
                  <a:srgbClr val="0070C0"/>
                </a:solidFill>
                <a:cs typeface="B Zar" panose="00000400000000000000" pitchFamily="2" charset="-78"/>
              </a:rPr>
              <a:t>خستین دام نظریه ای حقیقی چیزی است که من آن را دام جدول کلمات متقاطع می نامم. یکی از اثر گذار ترین کتاب ها در زمینه  جامعه شناسی طی سی سال گذشته به هیچ وجه کاری جامعه شناختی نبوده، بلکه بررسی تاریخ علوم طبیعی است: ساختار انقلاب های علمی.(ص ۲۱)</a:t>
            </a:r>
          </a:p>
          <a:p>
            <a:pPr algn="just"/>
            <a:r>
              <a:rPr lang="fa-IR" sz="3400" smtClean="0">
                <a:solidFill>
                  <a:srgbClr val="FF0000"/>
                </a:solidFill>
                <a:cs typeface="B Zar" panose="00000400000000000000" pitchFamily="2" charset="-78"/>
              </a:rPr>
              <a:t>برای بحث بیشتر: </a:t>
            </a:r>
            <a:r>
              <a:rPr lang="fa-IR" sz="3400">
                <a:cs typeface="B Zar" panose="00000400000000000000" pitchFamily="2" charset="-78"/>
              </a:rPr>
              <a:t>نفوذ نگرش های ملهم از علوم طبیعی در جامعه شناسی و باور به قدرت تحلیلی کمی نگری </a:t>
            </a:r>
            <a:r>
              <a:rPr lang="fa-IR" sz="3400" smtClean="0">
                <a:cs typeface="B Zar" panose="00000400000000000000" pitchFamily="2" charset="-78"/>
              </a:rPr>
              <a:t>در مسائل جامعه شناختی سبب رشد روند تجزیه این رشته گردید. تخصصی شدن به یک معنا، دور افتادگی جامعه شناسی از محور مسائل آن را دنبال آورد. یعنی بیگانگی با چیزی به نام « جامعه»  که قرار بود شناخته شود. پیامد های این وضع، انتقاداتی را موجب گردید که حاصل آن پیشنهاد  برا یبازخوانی نظریات کلاسیک بود. (عیوضی، 1388)</a:t>
            </a:r>
          </a:p>
          <a:p>
            <a:pPr algn="just"/>
            <a:r>
              <a:rPr lang="fa-IR" sz="3400" smtClean="0">
                <a:cs typeface="B Zar" panose="00000400000000000000" pitchFamily="2" charset="-78"/>
              </a:rPr>
              <a:t>کوهن برای به چالش کشیدن نظریه پوزیتیویستی کتاب خود: ساختار انقلاب های علمی را این گونه آغاز می کند: « تاریخ می تواند تصویرما از علم را کاملا  زیر و رو کند، مشروط به این که آن را چیزی بیش  از انبان حکایت یا گاهشماری بدانیم بدانیم، کوهن  نه  تنها انی اندیشه ها را به چالش می کشد. بلکه </a:t>
            </a:r>
            <a:r>
              <a:rPr lang="fa-IR" sz="3400">
                <a:cs typeface="B Zar" panose="00000400000000000000" pitchFamily="2" charset="-78"/>
              </a:rPr>
              <a:t>تئوری ها را امور بی طرف نمی داند. زیرا تجربه در چهارچوب آن ها ساخته می شود و نظریه در تجربه تاثیر می گذارد. در واقع به نظر کوهن کار تئوری گزارش دادن بی طرفانه و خنثای واقعیت نیست بلکه واقعیت در چهارچوب تئوری ساخته می </a:t>
            </a:r>
            <a:r>
              <a:rPr lang="fa-IR" sz="3400" smtClean="0">
                <a:cs typeface="B Zar" panose="00000400000000000000" pitchFamily="2" charset="-78"/>
              </a:rPr>
              <a:t>شود(مجیدی، 1389)</a:t>
            </a:r>
            <a:endParaRPr lang="fa-IR" sz="3400">
              <a:cs typeface="B Zar" panose="00000400000000000000" pitchFamily="2" charset="-78"/>
            </a:endParaRPr>
          </a:p>
          <a:p>
            <a:pPr algn="just"/>
            <a:endParaRPr lang="fa-IR">
              <a:cs typeface="B Zar" panose="00000400000000000000" pitchFamily="2" charset="-78"/>
            </a:endParaRPr>
          </a:p>
          <a:p>
            <a:pPr algn="just"/>
            <a:endParaRPr lang="fa-IR" smtClean="0">
              <a:cs typeface="B Zar" panose="00000400000000000000" pitchFamily="2" charset="-78"/>
            </a:endParaRPr>
          </a:p>
        </p:txBody>
      </p:sp>
    </p:spTree>
    <p:extLst>
      <p:ext uri="{BB962C8B-B14F-4D97-AF65-F5344CB8AC3E}">
        <p14:creationId xmlns:p14="http://schemas.microsoft.com/office/powerpoint/2010/main" val="42315484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هربرت بلومر در نظریه کنش متقابل نمادین</a:t>
            </a:r>
            <a:endParaRPr lang="fa-IR">
              <a:cs typeface="B Zar" panose="00000400000000000000" pitchFamily="2" charset="-78"/>
            </a:endParaRPr>
          </a:p>
        </p:txBody>
      </p:sp>
      <p:sp>
        <p:nvSpPr>
          <p:cNvPr id="3" name="Content Placeholder 2"/>
          <p:cNvSpPr>
            <a:spLocks noGrp="1"/>
          </p:cNvSpPr>
          <p:nvPr>
            <p:ph idx="1"/>
          </p:nvPr>
        </p:nvSpPr>
        <p:spPr>
          <a:xfrm>
            <a:off x="4261940" y="1825625"/>
            <a:ext cx="7091860" cy="4351338"/>
          </a:xfrm>
        </p:spPr>
        <p:txBody>
          <a:bodyPr>
            <a:normAutofit fontScale="92500"/>
          </a:bodyPr>
          <a:lstStyle/>
          <a:p>
            <a:r>
              <a:rPr lang="fa-IR" smtClean="0">
                <a:cs typeface="B Zar" panose="00000400000000000000" pitchFamily="2" charset="-78"/>
              </a:rPr>
              <a:t>هربرت بلامر (1969) موجزترین صورت بندی ممکن را از مفروضات کنش متقابل ارائه داده است: ص 109</a:t>
            </a:r>
          </a:p>
          <a:p>
            <a:r>
              <a:rPr lang="fa-IR" smtClean="0">
                <a:solidFill>
                  <a:srgbClr val="FF0000"/>
                </a:solidFill>
                <a:cs typeface="B Zar" panose="00000400000000000000" pitchFamily="2" charset="-78"/>
              </a:rPr>
              <a:t>1.</a:t>
            </a:r>
            <a:r>
              <a:rPr lang="fa-IR" smtClean="0">
                <a:cs typeface="B Zar" panose="00000400000000000000" pitchFamily="2" charset="-78"/>
              </a:rPr>
              <a:t>انسان ها بر مبنای معناهایی که چیزها بریا آن ها دارند روی آن عمل می کنند. ص 109</a:t>
            </a:r>
          </a:p>
          <a:p>
            <a:r>
              <a:rPr lang="fa-IR" smtClean="0">
                <a:solidFill>
                  <a:srgbClr val="FF0000"/>
                </a:solidFill>
                <a:cs typeface="B Zar" panose="00000400000000000000" pitchFamily="2" charset="-78"/>
              </a:rPr>
              <a:t>2. </a:t>
            </a:r>
            <a:r>
              <a:rPr lang="fa-IR" smtClean="0">
                <a:cs typeface="B Zar" panose="00000400000000000000" pitchFamily="2" charset="-78"/>
              </a:rPr>
              <a:t>این معانی محصول کنش متقابل اجتماعی درجامعة بشری اند. ص 109</a:t>
            </a:r>
          </a:p>
          <a:p>
            <a:r>
              <a:rPr lang="fa-IR" smtClean="0">
                <a:cs typeface="B Zar" panose="00000400000000000000" pitchFamily="2" charset="-78"/>
              </a:rPr>
              <a:t>3.در جریان یک فرایند تفسیری که هر فرد در برخورد با نشانه ها به کار میگیرد، این معانی جرح و تعدیل و کنترل می شوند. ص 109</a:t>
            </a:r>
          </a:p>
          <a:p>
            <a:r>
              <a:rPr lang="fa-IR" smtClean="0">
                <a:cs typeface="B Zar" panose="00000400000000000000" pitchFamily="2" charset="-78"/>
              </a:rPr>
              <a:t>این سه فرض تقریباً برسه بخش کتاب مید ذهن، خود و جامعه انطباق دارند. ص 110</a:t>
            </a:r>
          </a:p>
          <a:p>
            <a:endParaRPr lang="fa-IR">
              <a:cs typeface="B Zar" panose="00000400000000000000" pitchFamily="2" charset="-78"/>
            </a:endParaRPr>
          </a:p>
        </p:txBody>
      </p:sp>
      <p:pic>
        <p:nvPicPr>
          <p:cNvPr id="4" name="Picture 3"/>
          <p:cNvPicPr>
            <a:picLocks noChangeAspect="1"/>
          </p:cNvPicPr>
          <p:nvPr/>
        </p:nvPicPr>
        <p:blipFill>
          <a:blip r:embed="rId2"/>
          <a:stretch>
            <a:fillRect/>
          </a:stretch>
        </p:blipFill>
        <p:spPr>
          <a:xfrm>
            <a:off x="838199" y="2205960"/>
            <a:ext cx="3307735" cy="3307735"/>
          </a:xfrm>
          <a:prstGeom prst="rect">
            <a:avLst/>
          </a:prstGeom>
        </p:spPr>
      </p:pic>
    </p:spTree>
    <p:extLst>
      <p:ext uri="{BB962C8B-B14F-4D97-AF65-F5344CB8AC3E}">
        <p14:creationId xmlns:p14="http://schemas.microsoft.com/office/powerpoint/2010/main" val="14171443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نماد در نظریه کنش متقابل نمادین</a:t>
            </a:r>
            <a:endParaRPr lang="fa-IR">
              <a:cs typeface="B Zar" panose="00000400000000000000" pitchFamily="2" charset="-78"/>
            </a:endParaRPr>
          </a:p>
        </p:txBody>
      </p:sp>
      <p:sp>
        <p:nvSpPr>
          <p:cNvPr id="3" name="Content Placeholder 2"/>
          <p:cNvSpPr>
            <a:spLocks noGrp="1"/>
          </p:cNvSpPr>
          <p:nvPr>
            <p:ph idx="1"/>
          </p:nvPr>
        </p:nvSpPr>
        <p:spPr/>
        <p:txBody>
          <a:bodyPr/>
          <a:lstStyle/>
          <a:p>
            <a:r>
              <a:rPr lang="fa-IR" smtClean="0">
                <a:cs typeface="B Zar" panose="00000400000000000000" pitchFamily="2" charset="-78"/>
              </a:rPr>
              <a:t>به عبارت دیگر، می توان گفت که ن</a:t>
            </a:r>
            <a:r>
              <a:rPr lang="fa-IR" smtClean="0">
                <a:solidFill>
                  <a:srgbClr val="FF0000"/>
                </a:solidFill>
                <a:cs typeface="B Zar" panose="00000400000000000000" pitchFamily="2" charset="-78"/>
              </a:rPr>
              <a:t>مادِ معنادار، نوعی معنای مشترک است</a:t>
            </a:r>
            <a:r>
              <a:rPr lang="fa-IR" smtClean="0">
                <a:cs typeface="B Zar" panose="00000400000000000000" pitchFamily="2" charset="-78"/>
              </a:rPr>
              <a:t>. این معنای مشترک در جریان کنش متقابل تکوین یافته است، چون مردم در هماهنگی با یکدیگر خواهان رسیدن به نتایج عملی اند. ص 110</a:t>
            </a:r>
          </a:p>
          <a:p>
            <a:r>
              <a:rPr lang="fa-IR" smtClean="0">
                <a:cs typeface="B Zar" panose="00000400000000000000" pitchFamily="2" charset="-78"/>
              </a:rPr>
              <a:t>به یاد داشته باشید که نمادِ معنادار درخودِ من همان واکنشی را ایجاد می کند که دردیگران؛ به من امکان می دهد که به خودم نگاه کنم، همان طور که دیگران به من نگاه می کنند. «خودِ شناخته  » دقیقاً همین است: خودم آن گونه که دیگران مرا می بینند؛ ص 111</a:t>
            </a:r>
          </a:p>
          <a:p>
            <a:endParaRPr lang="fa-IR">
              <a:cs typeface="B Zar" panose="00000400000000000000" pitchFamily="2" charset="-78"/>
            </a:endParaRPr>
          </a:p>
        </p:txBody>
      </p:sp>
    </p:spTree>
    <p:extLst>
      <p:ext uri="{BB962C8B-B14F-4D97-AF65-F5344CB8AC3E}">
        <p14:creationId xmlns:p14="http://schemas.microsoft.com/office/powerpoint/2010/main" val="248929799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بحث در کنش متقابل نمادین</a:t>
            </a:r>
            <a:endParaRPr lang="fa-IR">
              <a:cs typeface="B Zar" panose="00000400000000000000" pitchFamily="2" charset="-78"/>
            </a:endParaRPr>
          </a:p>
        </p:txBody>
      </p:sp>
      <p:sp>
        <p:nvSpPr>
          <p:cNvPr id="3" name="Content Placeholder 2"/>
          <p:cNvSpPr>
            <a:spLocks noGrp="1"/>
          </p:cNvSpPr>
          <p:nvPr>
            <p:ph idx="1"/>
          </p:nvPr>
        </p:nvSpPr>
        <p:spPr/>
        <p:txBody>
          <a:bodyPr/>
          <a:lstStyle/>
          <a:p>
            <a:pPr algn="just"/>
            <a:r>
              <a:rPr lang="fa-IR" smtClean="0">
                <a:cs typeface="B Zar" panose="00000400000000000000" pitchFamily="2" charset="-78"/>
              </a:rPr>
              <a:t>نقش ها، یا انتظاراتی که دیگران از رفتار ما در شرایطی معین دارند، مانند متن های نمایش نامه ای است که ما بعداً آن را اجرا می کنیم. ص 112</a:t>
            </a:r>
          </a:p>
          <a:p>
            <a:pPr algn="just"/>
            <a:r>
              <a:rPr lang="fa-IR" smtClean="0">
                <a:cs typeface="B Zar" panose="00000400000000000000" pitchFamily="2" charset="-78"/>
              </a:rPr>
              <a:t>مشکل این جااست که ما هرگز نمی فهمیم «</a:t>
            </a:r>
            <a:r>
              <a:rPr lang="fa-IR" smtClean="0">
                <a:solidFill>
                  <a:srgbClr val="FF0000"/>
                </a:solidFill>
                <a:cs typeface="B Zar" panose="00000400000000000000" pitchFamily="2" charset="-78"/>
              </a:rPr>
              <a:t>خودِ شناسنده</a:t>
            </a:r>
            <a:r>
              <a:rPr lang="fa-IR" smtClean="0">
                <a:cs typeface="B Zar" panose="00000400000000000000" pitchFamily="2" charset="-78"/>
              </a:rPr>
              <a:t>» چیست، و مید هم چیزی جز این نمی گوید که منشأ خلاقیت و اصالت است. ص 113</a:t>
            </a:r>
          </a:p>
          <a:p>
            <a:pPr algn="just"/>
            <a:r>
              <a:rPr lang="fa-IR" smtClean="0">
                <a:cs typeface="B Zar" panose="00000400000000000000" pitchFamily="2" charset="-78"/>
              </a:rPr>
              <a:t>ما نمی توانیم دست به تعمیم هایی دربارة زندگی اجتماعی بزنیم. جامعه هنگامی که نوعی گفت و گو تلقی می شود ، در سیلان دایم است. ص 114</a:t>
            </a:r>
          </a:p>
          <a:p>
            <a:endParaRPr lang="fa-IR">
              <a:cs typeface="B Zar" panose="00000400000000000000" pitchFamily="2" charset="-78"/>
            </a:endParaRPr>
          </a:p>
        </p:txBody>
      </p:sp>
    </p:spTree>
    <p:extLst>
      <p:ext uri="{BB962C8B-B14F-4D97-AF65-F5344CB8AC3E}">
        <p14:creationId xmlns:p14="http://schemas.microsoft.com/office/powerpoint/2010/main" val="137043857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بحث در کنش متقابل نمادین</a:t>
            </a:r>
            <a:endParaRPr lang="fa-IR">
              <a:cs typeface="B Zar" panose="00000400000000000000" pitchFamily="2" charset="-78"/>
            </a:endParaRPr>
          </a:p>
        </p:txBody>
      </p:sp>
      <p:sp>
        <p:nvSpPr>
          <p:cNvPr id="3" name="Content Placeholder 2"/>
          <p:cNvSpPr>
            <a:spLocks noGrp="1"/>
          </p:cNvSpPr>
          <p:nvPr>
            <p:ph idx="1"/>
          </p:nvPr>
        </p:nvSpPr>
        <p:spPr/>
        <p:txBody>
          <a:bodyPr/>
          <a:lstStyle/>
          <a:p>
            <a:pPr algn="just"/>
            <a:r>
              <a:rPr lang="fa-IR" smtClean="0">
                <a:cs typeface="B Zar" panose="00000400000000000000" pitchFamily="2" charset="-78"/>
              </a:rPr>
              <a:t>اگر هدف آن باشد که منطق «تصادفی» کنش مردم مشخص شود، و اگر بپذیریم که کنش متقابل اجتماعی در سیلان دایم است، پس نقطة آغاز نظری باید انعطاف پذیر و «حساسیت برانگیز» (یعنی مبهم) باشد، وگرنه جنبه های مهمی از آن چه مطالعه می کنیم از دست خواهیم داد. ص 115</a:t>
            </a:r>
          </a:p>
          <a:p>
            <a:pPr algn="just"/>
            <a:r>
              <a:rPr lang="fa-IR" smtClean="0">
                <a:cs typeface="B Zar" panose="00000400000000000000" pitchFamily="2" charset="-78"/>
              </a:rPr>
              <a:t>در واقع، به هیچ وجه معقول نیست که فرض کنیم جامعه و «ساختارها» ی آن سازمان یافته اند. ص 115</a:t>
            </a:r>
          </a:p>
          <a:p>
            <a:pPr algn="just"/>
            <a:r>
              <a:rPr lang="fa-IR" smtClean="0">
                <a:cs typeface="B Zar" panose="00000400000000000000" pitchFamily="2" charset="-78"/>
              </a:rPr>
              <a:t>جامعه شناس اصولاً  درمورد این که می توان جامعه را </a:t>
            </a:r>
            <a:r>
              <a:rPr lang="fa-IR" smtClean="0">
                <a:solidFill>
                  <a:srgbClr val="FF0000"/>
                </a:solidFill>
                <a:cs typeface="B Zar" panose="00000400000000000000" pitchFamily="2" charset="-78"/>
              </a:rPr>
              <a:t>یک موضوع تحلیلی </a:t>
            </a:r>
            <a:r>
              <a:rPr lang="fa-IR" smtClean="0">
                <a:cs typeface="B Zar" panose="00000400000000000000" pitchFamily="2" charset="-78"/>
              </a:rPr>
              <a:t>معتبر به شمار آورد تردید دارد. ص 116</a:t>
            </a:r>
          </a:p>
          <a:p>
            <a:endParaRPr lang="fa-IR">
              <a:cs typeface="B Zar" panose="00000400000000000000" pitchFamily="2" charset="-78"/>
            </a:endParaRPr>
          </a:p>
        </p:txBody>
      </p:sp>
    </p:spTree>
    <p:extLst>
      <p:ext uri="{BB962C8B-B14F-4D97-AF65-F5344CB8AC3E}">
        <p14:creationId xmlns:p14="http://schemas.microsoft.com/office/powerpoint/2010/main" val="272237831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شخصیت در جامعه شناسی چه می شود؟</a:t>
            </a:r>
            <a:endParaRPr lang="fa-IR">
              <a:cs typeface="B Zar" panose="00000400000000000000" pitchFamily="2" charset="-78"/>
            </a:endParaRPr>
          </a:p>
        </p:txBody>
      </p:sp>
      <p:sp>
        <p:nvSpPr>
          <p:cNvPr id="3" name="Content Placeholder 2"/>
          <p:cNvSpPr>
            <a:spLocks noGrp="1"/>
          </p:cNvSpPr>
          <p:nvPr>
            <p:ph idx="1"/>
          </p:nvPr>
        </p:nvSpPr>
        <p:spPr/>
        <p:txBody>
          <a:bodyPr/>
          <a:lstStyle/>
          <a:p>
            <a:r>
              <a:rPr lang="fa-IR" smtClean="0">
                <a:cs typeface="B Zar" panose="00000400000000000000" pitchFamily="2" charset="-78"/>
              </a:rPr>
              <a:t>می توان این نظر راک را پذیرفت که شناخت ما از «جامعه» همواره غیرمنطقی خواهد بود، ص 116</a:t>
            </a:r>
          </a:p>
          <a:p>
            <a:r>
              <a:rPr lang="fa-IR" smtClean="0">
                <a:cs typeface="B Zar" panose="00000400000000000000" pitchFamily="2" charset="-78"/>
              </a:rPr>
              <a:t>یکی از برداشت هایی که از این پژوهش می توان کرد آن است که بگوییم نشان می دهد که نابرابری های ساخت مند قدرت چگونه درکنش متقابل اجتماعی ظاهر می شوند، و در این فرایند چگونه خود (و نظام حقوقی) را بازتولید می کنند. ص 117</a:t>
            </a:r>
          </a:p>
          <a:p>
            <a:r>
              <a:rPr lang="fa-IR" smtClean="0">
                <a:cs typeface="B Zar" panose="00000400000000000000" pitchFamily="2" charset="-78"/>
              </a:rPr>
              <a:t>معمولاً از جامعه شناسی انتظار نمی رود که </a:t>
            </a:r>
            <a:r>
              <a:rPr lang="fa-IR" smtClean="0">
                <a:solidFill>
                  <a:srgbClr val="FF0000"/>
                </a:solidFill>
                <a:cs typeface="B Zar" panose="00000400000000000000" pitchFamily="2" charset="-78"/>
              </a:rPr>
              <a:t>به شیوة روان شناسی </a:t>
            </a:r>
            <a:r>
              <a:rPr lang="fa-IR" smtClean="0">
                <a:cs typeface="B Zar" panose="00000400000000000000" pitchFamily="2" charset="-78"/>
              </a:rPr>
              <a:t>به مقولة شخصیت بپردازد. ص 118</a:t>
            </a:r>
          </a:p>
          <a:p>
            <a:endParaRPr lang="fa-IR">
              <a:cs typeface="B Zar" panose="00000400000000000000" pitchFamily="2" charset="-78"/>
            </a:endParaRPr>
          </a:p>
        </p:txBody>
      </p:sp>
    </p:spTree>
    <p:extLst>
      <p:ext uri="{BB962C8B-B14F-4D97-AF65-F5344CB8AC3E}">
        <p14:creationId xmlns:p14="http://schemas.microsoft.com/office/powerpoint/2010/main" val="382686172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جمع بندی کنش متقابل نمادین</a:t>
            </a:r>
            <a:endParaRPr lang="fa-IR">
              <a:cs typeface="B Zar" panose="00000400000000000000" pitchFamily="2" charset="-78"/>
            </a:endParaRPr>
          </a:p>
        </p:txBody>
      </p:sp>
      <p:sp>
        <p:nvSpPr>
          <p:cNvPr id="3" name="Content Placeholder 2"/>
          <p:cNvSpPr>
            <a:spLocks noGrp="1"/>
          </p:cNvSpPr>
          <p:nvPr>
            <p:ph idx="1"/>
          </p:nvPr>
        </p:nvSpPr>
        <p:spPr/>
        <p:txBody>
          <a:bodyPr/>
          <a:lstStyle/>
          <a:p>
            <a:r>
              <a:rPr lang="fa-IR" smtClean="0">
                <a:cs typeface="B Zar" panose="00000400000000000000" pitchFamily="2" charset="-78"/>
              </a:rPr>
              <a:t>چنان چه وجود فرایند های ناخودآگاه را نیز بپذیریم، به این نتیجه خواهیم رسید که هر نظریه ای دربارة اشخاص باید به سطوح مختلف شخصیت و رابطة میان آن ها نیز بپردازد، به عبارت دیگر، لازم است که به شخصیت نوعی مادیت داده شود. ص 119</a:t>
            </a:r>
          </a:p>
          <a:p>
            <a:pPr algn="just"/>
            <a:r>
              <a:rPr lang="fa-IR" smtClean="0">
                <a:cs typeface="B Zar" panose="00000400000000000000" pitchFamily="2" charset="-78"/>
              </a:rPr>
              <a:t>پس، به طور کلی، می توان گفت که نظریه پردازان کنش متقابل، نزدیک ماندن به سیلان فراینده های کنش متقابل را به قیمت پرهیز از بسط بیشتر نظریة خود انتخاب کرده اند، و شاید این انتخاب ضروری باشد – دست کم با توجه به وضعیت فعلی معرفت در این رشته به طور کلی. ص 119</a:t>
            </a:r>
          </a:p>
          <a:p>
            <a:pPr algn="just"/>
            <a:r>
              <a:rPr lang="fa-IR" smtClean="0">
                <a:cs typeface="B Zar" panose="00000400000000000000" pitchFamily="2" charset="-78"/>
              </a:rPr>
              <a:t>کنش متقابل نمادین </a:t>
            </a:r>
            <a:r>
              <a:rPr lang="fa-IR" smtClean="0">
                <a:solidFill>
                  <a:srgbClr val="FF0000"/>
                </a:solidFill>
                <a:cs typeface="B Zar" panose="00000400000000000000" pitchFamily="2" charset="-78"/>
              </a:rPr>
              <a:t>دیرپاترین</a:t>
            </a:r>
            <a:r>
              <a:rPr lang="fa-IR" smtClean="0">
                <a:cs typeface="B Zar" panose="00000400000000000000" pitchFamily="2" charset="-78"/>
              </a:rPr>
              <a:t> سنت جامعه شناسی است که به بررسی کنش متقابل اجتماعیِ روزمره می پردازد. ص 123</a:t>
            </a:r>
          </a:p>
          <a:p>
            <a:endParaRPr lang="fa-IR">
              <a:cs typeface="B Zar" panose="00000400000000000000" pitchFamily="2" charset="-78"/>
            </a:endParaRPr>
          </a:p>
        </p:txBody>
      </p:sp>
    </p:spTree>
    <p:extLst>
      <p:ext uri="{BB962C8B-B14F-4D97-AF65-F5344CB8AC3E}">
        <p14:creationId xmlns:p14="http://schemas.microsoft.com/office/powerpoint/2010/main" val="405754171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روش شناسی مردم نگر</a:t>
            </a:r>
            <a:endParaRPr lang="fa-IR">
              <a:cs typeface="B Zar" panose="00000400000000000000" pitchFamily="2" charset="-78"/>
            </a:endParaRPr>
          </a:p>
        </p:txBody>
      </p:sp>
      <p:pic>
        <p:nvPicPr>
          <p:cNvPr id="4" name="Content Placeholder 3"/>
          <p:cNvPicPr>
            <a:picLocks noGrp="1" noChangeAspect="1"/>
          </p:cNvPicPr>
          <p:nvPr>
            <p:ph idx="1"/>
          </p:nvPr>
        </p:nvPicPr>
        <p:blipFill>
          <a:blip r:embed="rId2"/>
          <a:stretch>
            <a:fillRect/>
          </a:stretch>
        </p:blipFill>
        <p:spPr>
          <a:xfrm>
            <a:off x="2469885" y="1825625"/>
            <a:ext cx="7252230" cy="4351338"/>
          </a:xfrm>
          <a:prstGeom prst="rect">
            <a:avLst/>
          </a:prstGeom>
        </p:spPr>
      </p:pic>
    </p:spTree>
    <p:extLst>
      <p:ext uri="{BB962C8B-B14F-4D97-AF65-F5344CB8AC3E}">
        <p14:creationId xmlns:p14="http://schemas.microsoft.com/office/powerpoint/2010/main" val="164355798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fontScale="92500"/>
          </a:bodyPr>
          <a:lstStyle/>
          <a:p>
            <a:pPr algn="just"/>
            <a:r>
              <a:rPr lang="fa-IR">
                <a:solidFill>
                  <a:srgbClr val="00B0F0"/>
                </a:solidFill>
                <a:cs typeface="B Zar" panose="00000400000000000000" pitchFamily="2" charset="-78"/>
              </a:rPr>
              <a:t>من در برخورد با روش شناسی مردم نگر نخست از طریق زمینة فلسفی آن، یعنی پدیدار شناسی اروپایی و فلسفة زبان، نزدیک می شوم. ص 124</a:t>
            </a:r>
          </a:p>
          <a:p>
            <a:r>
              <a:rPr lang="fa-IR" smtClean="0">
                <a:solidFill>
                  <a:srgbClr val="FF0000"/>
                </a:solidFill>
                <a:cs typeface="B Zar" panose="00000400000000000000" pitchFamily="2" charset="-78"/>
              </a:rPr>
              <a:t>برای بحث بیشتر:</a:t>
            </a:r>
          </a:p>
          <a:p>
            <a:pPr algn="just"/>
            <a:r>
              <a:rPr lang="fa-IR">
                <a:cs typeface="B Zar" panose="00000400000000000000" pitchFamily="2" charset="-78"/>
              </a:rPr>
              <a:t>در جامعه گفتاري، سخنگويان زبان از توانش ارتباطي خود، که به عنوان بخش مهمي از هويت متمايز اجتماعي– زباني کسب کرده اند، به شيوه اي گسترده استفاده مي کنند. در اين تعامل اجتماعي – زباني، سخنگويان يک زبان در انتقال معاني اشتراک دارند؛ چرا که آنها معلومات متعارف در مورد جهان و نيز استدلال عملي عام دارند. معلومات متعارف در قالب ريزي زباني و نيز در قالب شکني آن متجلي مي شود؛ و با استدلال عملي، سخنگويان زبان از معلومات متعارف خود در موقعيتهاي مختلف اجتماعي – فرهنگي و اجتماعي – زباني بهره مي گيرند. بدين ترتيب، سخنگويان زبان در تعامل زباني بسيار فراتر از داده هاي آکوستيکي صرف زباني از زبان اطلاعات دريافت مي کنند؛ و دريافت پيام و فهم دقيق آن بسيار فراتر از حاصل جمع معاني واژه ها و جملاتي است که بکار رفته است</a:t>
            </a:r>
            <a:r>
              <a:rPr lang="fa-IR" smtClean="0">
                <a:solidFill>
                  <a:srgbClr val="FF0000"/>
                </a:solidFill>
                <a:cs typeface="B Zar" panose="00000400000000000000" pitchFamily="2" charset="-78"/>
              </a:rPr>
              <a:t>.</a:t>
            </a:r>
            <a:r>
              <a:rPr lang="fa-IR" smtClean="0">
                <a:cs typeface="B Zar" panose="00000400000000000000" pitchFamily="2" charset="-78"/>
              </a:rPr>
              <a:t>(ترابی، 1389)</a:t>
            </a:r>
            <a:endParaRPr lang="fa-IR">
              <a:cs typeface="B Zar" panose="00000400000000000000" pitchFamily="2" charset="-78"/>
            </a:endParaRPr>
          </a:p>
        </p:txBody>
      </p:sp>
    </p:spTree>
    <p:extLst>
      <p:ext uri="{BB962C8B-B14F-4D97-AF65-F5344CB8AC3E}">
        <p14:creationId xmlns:p14="http://schemas.microsoft.com/office/powerpoint/2010/main" val="84287769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mtClean="0">
                <a:cs typeface="B Zar" panose="00000400000000000000" pitchFamily="2" charset="-78"/>
              </a:rPr>
              <a:t>بحث در روش شناسی مردم نگر: ریشه های پدیدار شناسی</a:t>
            </a:r>
            <a:endParaRPr lang="fa-IR">
              <a:cs typeface="B Zar" panose="00000400000000000000" pitchFamily="2" charset="-78"/>
            </a:endParaRPr>
          </a:p>
        </p:txBody>
      </p:sp>
      <p:sp>
        <p:nvSpPr>
          <p:cNvPr id="3" name="Content Placeholder 2"/>
          <p:cNvSpPr>
            <a:spLocks noGrp="1"/>
          </p:cNvSpPr>
          <p:nvPr>
            <p:ph idx="1"/>
          </p:nvPr>
        </p:nvSpPr>
        <p:spPr/>
        <p:txBody>
          <a:bodyPr>
            <a:normAutofit fontScale="85000" lnSpcReduction="10000"/>
          </a:bodyPr>
          <a:lstStyle/>
          <a:p>
            <a:pPr algn="just"/>
            <a:r>
              <a:rPr lang="fa-IR" smtClean="0">
                <a:solidFill>
                  <a:srgbClr val="00B0F0"/>
                </a:solidFill>
                <a:cs typeface="B Zar" panose="00000400000000000000" pitchFamily="2" charset="-78"/>
              </a:rPr>
              <a:t>هوسرل در جست و جوی پی ریزی نوعی فلسفة رادیکال (ریشه ای) به معنایواقعی کلمه بود: فلسفه ای که ریشه های شناخت و تجربة ما را بکاود. ص 124</a:t>
            </a:r>
          </a:p>
          <a:p>
            <a:pPr algn="just"/>
            <a:r>
              <a:rPr lang="fa-IR" smtClean="0">
                <a:solidFill>
                  <a:srgbClr val="FF0000"/>
                </a:solidFill>
                <a:cs typeface="B Zar" panose="00000400000000000000" pitchFamily="2" charset="-78"/>
              </a:rPr>
              <a:t>برای بحث بیشتر: </a:t>
            </a:r>
            <a:r>
              <a:rPr lang="fa-IR" smtClean="0">
                <a:cs typeface="B Zar" panose="00000400000000000000" pitchFamily="2" charset="-78"/>
              </a:rPr>
              <a:t>توصیف پدیدارها راه گشا شده بود، اما به تنهایی راهنمای هوسرل به مقصود و مقصد نبود. معلوم است که سعی در حل مساله اساس، آن هم مطلق شناسایی عقلی، به مدد روشی فقط توصیفی یا به وسیله شهود ذوات، سعیی متناقض و باطل است. روش پدیدار شناسییک قصد و منظور بدوا مستور را که مندرجا آشکار می شد، در بر داشت. منظور از آن،  دیگر نه فقط دیدن و وصف کردن «ظهور» ساده اشیا بود، و نه نظریه ای درباره شناسایی به آن معنات که از شناخت علم در آخر قرن نوزدهم مستفاد می شد. (ورنو و وال، 1392)</a:t>
            </a:r>
          </a:p>
          <a:p>
            <a:pPr algn="just"/>
            <a:r>
              <a:rPr lang="fa-IR" smtClean="0">
                <a:solidFill>
                  <a:srgbClr val="00B0F0"/>
                </a:solidFill>
                <a:cs typeface="B Zar" panose="00000400000000000000" pitchFamily="2" charset="-78"/>
              </a:rPr>
              <a:t>پدیدار شناسی منحصراً به ساختارها و فعالیت های آگاهی بشر می پردازد، و پیش فرض اصلی و غالباً ضمنی آن این است که دنیایی که ما در آن زندگی می کنیم، درآگاهی ما یا در کله های ما خلق شده است. ص 124</a:t>
            </a:r>
          </a:p>
          <a:p>
            <a:pPr algn="just"/>
            <a:r>
              <a:rPr lang="fa-IR" smtClean="0">
                <a:solidFill>
                  <a:srgbClr val="00B0F0"/>
                </a:solidFill>
                <a:cs typeface="B Zar" panose="00000400000000000000" pitchFamily="2" charset="-78"/>
              </a:rPr>
              <a:t>تا به این جا از پدیدارشناسی صرفاً به عنوان نوعی نظریة شناخت، یا دانستن بحث کرده ام، حال آن که بسیاری از فلاسفة پدیدارشناسی، ازجمله هوسرل، به گسترة بسیار وسعیع تری از تجربه می پرداختند که عواطف، تخیل، توهم و نظایرآن را نیز دربر می گرفت. این وجه از قضیه درجامعه شناسی پدیدارشناختی از دست رفته است. ص </a:t>
            </a:r>
            <a:r>
              <a:rPr lang="fa-IR" smtClean="0">
                <a:cs typeface="B Zar" panose="00000400000000000000" pitchFamily="2" charset="-78"/>
              </a:rPr>
              <a:t>125</a:t>
            </a:r>
          </a:p>
          <a:p>
            <a:endParaRPr lang="fa-IR">
              <a:cs typeface="B Zar" panose="00000400000000000000" pitchFamily="2" charset="-78"/>
            </a:endParaRPr>
          </a:p>
        </p:txBody>
      </p:sp>
    </p:spTree>
    <p:extLst>
      <p:ext uri="{BB962C8B-B14F-4D97-AF65-F5344CB8AC3E}">
        <p14:creationId xmlns:p14="http://schemas.microsoft.com/office/powerpoint/2010/main" val="372644619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روش شناسی مردم نگر: آلفرد شوتس</a:t>
            </a:r>
            <a:endParaRPr lang="fa-IR">
              <a:cs typeface="B Zar" panose="00000400000000000000" pitchFamily="2" charset="-78"/>
            </a:endParaRPr>
          </a:p>
        </p:txBody>
      </p:sp>
      <p:sp>
        <p:nvSpPr>
          <p:cNvPr id="3" name="Content Placeholder 2"/>
          <p:cNvSpPr>
            <a:spLocks noGrp="1"/>
          </p:cNvSpPr>
          <p:nvPr>
            <p:ph idx="1"/>
          </p:nvPr>
        </p:nvSpPr>
        <p:spPr>
          <a:xfrm>
            <a:off x="3753134" y="1825625"/>
            <a:ext cx="7600666" cy="4351338"/>
          </a:xfrm>
        </p:spPr>
        <p:txBody>
          <a:bodyPr>
            <a:normAutofit fontScale="85000" lnSpcReduction="20000"/>
          </a:bodyPr>
          <a:lstStyle/>
          <a:p>
            <a:pPr algn="just"/>
            <a:r>
              <a:rPr lang="fa-IR" smtClean="0">
                <a:solidFill>
                  <a:srgbClr val="00B0F0"/>
                </a:solidFill>
                <a:cs typeface="B Zar" panose="00000400000000000000" pitchFamily="2" charset="-78"/>
              </a:rPr>
              <a:t>برجسته ترین جامعه شناس پدیدارشناختی آلفرد شوتس یکی از شاگردان هوسرل بود که با قدرت گرفتن فاشیسم دراروپا به ایالات متحده مهاجرت کرد، و به کار بانکداری و آموزگاریِ پاره وقت پرداخت. ص 125</a:t>
            </a:r>
          </a:p>
          <a:p>
            <a:pPr algn="just"/>
            <a:r>
              <a:rPr lang="fa-IR" smtClean="0">
                <a:solidFill>
                  <a:srgbClr val="FF0000"/>
                </a:solidFill>
                <a:cs typeface="B Zar" panose="00000400000000000000" pitchFamily="2" charset="-78"/>
              </a:rPr>
              <a:t>برای بحث بیشتر:</a:t>
            </a:r>
          </a:p>
          <a:p>
            <a:pPr algn="just"/>
            <a:r>
              <a:rPr lang="fa-IR">
                <a:cs typeface="B Zar" panose="00000400000000000000" pitchFamily="2" charset="-78"/>
              </a:rPr>
              <a:t>هگل در کتاب پدیدارشناسى خود، از مکان و زمان صحبت مى کند. او کلمات «این» </a:t>
            </a:r>
            <a:r>
              <a:rPr lang="fa-IR" smtClean="0">
                <a:cs typeface="B Zar" panose="00000400000000000000" pitchFamily="2" charset="-78"/>
              </a:rPr>
              <a:t>(</a:t>
            </a:r>
            <a:r>
              <a:rPr lang="en-US" smtClean="0">
                <a:cs typeface="B Zar" panose="00000400000000000000" pitchFamily="2" charset="-78"/>
              </a:rPr>
              <a:t> This</a:t>
            </a:r>
            <a:r>
              <a:rPr lang="fa-IR" smtClean="0">
                <a:cs typeface="B Zar" panose="00000400000000000000" pitchFamily="2" charset="-78"/>
              </a:rPr>
              <a:t> اینجا</a:t>
            </a:r>
            <a:r>
              <a:rPr lang="fa-IR">
                <a:cs typeface="B Zar" panose="00000400000000000000" pitchFamily="2" charset="-78"/>
              </a:rPr>
              <a:t>» (</a:t>
            </a:r>
            <a:r>
              <a:rPr lang="en-US" smtClean="0">
                <a:cs typeface="B Zar" panose="00000400000000000000" pitchFamily="2" charset="-78"/>
              </a:rPr>
              <a:t>Here </a:t>
            </a:r>
            <a:r>
              <a:rPr lang="fa-IR" smtClean="0">
                <a:cs typeface="B Zar" panose="00000400000000000000" pitchFamily="2" charset="-78"/>
              </a:rPr>
              <a:t>)و </a:t>
            </a:r>
            <a:r>
              <a:rPr lang="fa-IR">
                <a:cs typeface="B Zar" panose="00000400000000000000" pitchFamily="2" charset="-78"/>
              </a:rPr>
              <a:t>«اکنون» (</a:t>
            </a:r>
            <a:r>
              <a:rPr lang="en-US" smtClean="0">
                <a:cs typeface="B Zar" panose="00000400000000000000" pitchFamily="2" charset="-78"/>
              </a:rPr>
              <a:t>Now</a:t>
            </a:r>
            <a:r>
              <a:rPr lang="fa-IR" smtClean="0">
                <a:cs typeface="B Zar" panose="00000400000000000000" pitchFamily="2" charset="-78"/>
              </a:rPr>
              <a:t>)</a:t>
            </a:r>
            <a:r>
              <a:rPr lang="en-US" smtClean="0">
                <a:cs typeface="B Zar" panose="00000400000000000000" pitchFamily="2" charset="-78"/>
              </a:rPr>
              <a:t> </a:t>
            </a:r>
            <a:r>
              <a:rPr lang="fa-IR">
                <a:cs typeface="B Zar" panose="00000400000000000000" pitchFamily="2" charset="-78"/>
              </a:rPr>
              <a:t>را به کار مى </a:t>
            </a:r>
            <a:r>
              <a:rPr lang="fa-IR" smtClean="0">
                <a:cs typeface="B Zar" panose="00000400000000000000" pitchFamily="2" charset="-78"/>
              </a:rPr>
              <a:t>برد این </a:t>
            </a:r>
            <a:r>
              <a:rPr lang="fa-IR">
                <a:cs typeface="B Zar" panose="00000400000000000000" pitchFamily="2" charset="-78"/>
              </a:rPr>
              <a:t>جا» و «هم اکنون» هگل در حقیقت، همان زمان و مکان کانت است. «این جا» یعنى: مکان و «اکنون» یعنى: زمان. یکى از فصول عمده کتاب پدیدارشناسى هگل تحت عنوان «این، این جا، اکنون» است; یعنى پدیدار از لحاظى در امر جزئى و ملموس و قابل اشاره و در مکان و زمانى که ساحت و بعد و نحوه شناخت فاعل شناسا را نشان مى دهد، مورد مطالعه قرار مى </a:t>
            </a:r>
            <a:r>
              <a:rPr lang="fa-IR" smtClean="0">
                <a:cs typeface="B Zar" panose="00000400000000000000" pitchFamily="2" charset="-78"/>
              </a:rPr>
              <a:t>گیرد(غفاری، 1381)</a:t>
            </a:r>
          </a:p>
          <a:p>
            <a:pPr algn="just"/>
            <a:r>
              <a:rPr lang="fa-IR" smtClean="0">
                <a:solidFill>
                  <a:srgbClr val="00B0F0"/>
                </a:solidFill>
                <a:cs typeface="B Zar" panose="00000400000000000000" pitchFamily="2" charset="-78"/>
              </a:rPr>
              <a:t>شالودة دنیای اجتماعی ما را معرفت بدیهی و عقل سلیم تشکیل می دهد. هریک از ما دنیایِ معرفتِ عقل سلیم خود را بر مبنای «این جا و اکنون»، یعنی کاری که در زمان و مکانی خاص انجام می دهیم بنا می کنیم. ص126</a:t>
            </a:r>
          </a:p>
          <a:p>
            <a:endParaRPr lang="fa-IR">
              <a:cs typeface="B Zar" panose="00000400000000000000" pitchFamily="2" charset="-78"/>
            </a:endParaRPr>
          </a:p>
        </p:txBody>
      </p:sp>
      <p:pic>
        <p:nvPicPr>
          <p:cNvPr id="4" name="Picture 3"/>
          <p:cNvPicPr>
            <a:picLocks noChangeAspect="1"/>
          </p:cNvPicPr>
          <p:nvPr/>
        </p:nvPicPr>
        <p:blipFill>
          <a:blip r:embed="rId2"/>
          <a:stretch>
            <a:fillRect/>
          </a:stretch>
        </p:blipFill>
        <p:spPr>
          <a:xfrm>
            <a:off x="1199581" y="2071284"/>
            <a:ext cx="2095500" cy="3305175"/>
          </a:xfrm>
          <a:prstGeom prst="rect">
            <a:avLst/>
          </a:prstGeom>
        </p:spPr>
      </p:pic>
    </p:spTree>
    <p:extLst>
      <p:ext uri="{BB962C8B-B14F-4D97-AF65-F5344CB8AC3E}">
        <p14:creationId xmlns:p14="http://schemas.microsoft.com/office/powerpoint/2010/main" val="9676561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a:bodyPr>
          <a:lstStyle/>
          <a:p>
            <a:pPr algn="just"/>
            <a:r>
              <a:rPr lang="fa-IR" i="1">
                <a:solidFill>
                  <a:srgbClr val="0070C0"/>
                </a:solidFill>
                <a:cs typeface="B Zar" panose="00000400000000000000" pitchFamily="2" charset="-78"/>
              </a:rPr>
              <a:t>دومین دام را چیستانی می نامم. پیش تر گفتیم که در نظام بخشیدن به افکارمان درباره جهان، شماری مسائل درجه دوم رخ می نمایند که مستقیما به تبیین چیزی مربوط نمی شوند.</a:t>
            </a:r>
          </a:p>
          <a:p>
            <a:pPr algn="just"/>
            <a:r>
              <a:rPr lang="fa-IR" smtClean="0">
                <a:solidFill>
                  <a:srgbClr val="FF0000"/>
                </a:solidFill>
                <a:cs typeface="B Zar" panose="00000400000000000000" pitchFamily="2" charset="-78"/>
              </a:rPr>
              <a:t>برای بحث بیشتر: </a:t>
            </a:r>
            <a:r>
              <a:rPr lang="fa-IR" smtClean="0">
                <a:cs typeface="B Zar" panose="00000400000000000000" pitchFamily="2" charset="-78"/>
              </a:rPr>
              <a:t>رکن </a:t>
            </a:r>
            <a:r>
              <a:rPr lang="fa-IR">
                <a:cs typeface="B Zar" panose="00000400000000000000" pitchFamily="2" charset="-78"/>
              </a:rPr>
              <a:t>اصلی هر تبیین علمی ای ، ساز و کاری علی است که علت را به معلول می رساند. از طرفی علت پدیده ای بیرون از ذهن بازیگران آن است و اهمیت  و وجه ابداعی و کشفی این نظریه ها نیز در همین است. (مردیها،) </a:t>
            </a:r>
          </a:p>
          <a:p>
            <a:pPr algn="just"/>
            <a:endParaRPr lang="fa-IR">
              <a:cs typeface="B Zar" panose="00000400000000000000" pitchFamily="2" charset="-78"/>
            </a:endParaRPr>
          </a:p>
          <a:p>
            <a:pPr algn="just"/>
            <a:endParaRPr lang="fa-IR">
              <a:cs typeface="B Zar" panose="00000400000000000000" pitchFamily="2" charset="-78"/>
            </a:endParaRPr>
          </a:p>
          <a:p>
            <a:pPr algn="just"/>
            <a:endParaRPr lang="fa-IR">
              <a:cs typeface="B Zar" panose="00000400000000000000" pitchFamily="2" charset="-78"/>
            </a:endParaRPr>
          </a:p>
        </p:txBody>
      </p:sp>
    </p:spTree>
    <p:extLst>
      <p:ext uri="{BB962C8B-B14F-4D97-AF65-F5344CB8AC3E}">
        <p14:creationId xmlns:p14="http://schemas.microsoft.com/office/powerpoint/2010/main" val="202448645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روش شناسی مردم نگر: پیتر برگر</a:t>
            </a:r>
            <a:endParaRPr lang="fa-IR">
              <a:cs typeface="B Zar" panose="00000400000000000000" pitchFamily="2" charset="-78"/>
            </a:endParaRPr>
          </a:p>
        </p:txBody>
      </p:sp>
      <p:sp>
        <p:nvSpPr>
          <p:cNvPr id="3" name="Content Placeholder 2"/>
          <p:cNvSpPr>
            <a:spLocks noGrp="1"/>
          </p:cNvSpPr>
          <p:nvPr>
            <p:ph idx="1"/>
          </p:nvPr>
        </p:nvSpPr>
        <p:spPr>
          <a:xfrm>
            <a:off x="1555845" y="1392072"/>
            <a:ext cx="10235821" cy="4784891"/>
          </a:xfrm>
        </p:spPr>
        <p:txBody>
          <a:bodyPr>
            <a:normAutofit fontScale="77500" lnSpcReduction="20000"/>
          </a:bodyPr>
          <a:lstStyle/>
          <a:p>
            <a:pPr algn="just"/>
            <a:r>
              <a:rPr lang="fa-IR" smtClean="0">
                <a:solidFill>
                  <a:srgbClr val="00B0F0"/>
                </a:solidFill>
                <a:cs typeface="B Zar" panose="00000400000000000000" pitchFamily="2" charset="-78"/>
              </a:rPr>
              <a:t>فقط یک نویسنده به نام پیتربرگر دست به کوشش هایی نظام مند زده است تا پدیدارشناسی را به نوعی نظریة جامعه تعمیم دهد. کاراصلی او، که با همکاری تامس لاکمن تهیه شده، ساختمان اجتماعی واقعیت  (1967) نام دارد که آشکارا می خواهد تحلیلی کل گرایانه و فردگرایانه را با یکدیگر ترکیب کند. ص 127</a:t>
            </a:r>
          </a:p>
          <a:p>
            <a:pPr algn="just"/>
            <a:r>
              <a:rPr lang="fa-IR" smtClean="0">
                <a:solidFill>
                  <a:srgbClr val="FF0000"/>
                </a:solidFill>
                <a:cs typeface="B Zar" panose="00000400000000000000" pitchFamily="2" charset="-78"/>
              </a:rPr>
              <a:t>برای بحث بیشتر: </a:t>
            </a:r>
          </a:p>
          <a:p>
            <a:pPr algn="just"/>
            <a:r>
              <a:rPr lang="fa-IR">
                <a:cs typeface="B Zar" panose="00000400000000000000" pitchFamily="2" charset="-78"/>
              </a:rPr>
              <a:t>بـه </a:t>
            </a:r>
            <a:r>
              <a:rPr lang="fa-IR" smtClean="0">
                <a:cs typeface="B Zar" panose="00000400000000000000" pitchFamily="2" charset="-78"/>
              </a:rPr>
              <a:t>گفتـه خـود برگـر فلاکـت </a:t>
            </a:r>
            <a:r>
              <a:rPr lang="fa-IR">
                <a:cs typeface="B Zar" panose="00000400000000000000" pitchFamily="2" charset="-78"/>
              </a:rPr>
              <a:t>ناشـی از جنـگ جهانـی دوم احساسـات اجتماعـی و دینـی او را بـه عنـوان یـک </a:t>
            </a:r>
            <a:r>
              <a:rPr lang="fa-IR" smtClean="0">
                <a:cs typeface="B Zar" panose="00000400000000000000" pitchFamily="2" charset="-78"/>
              </a:rPr>
              <a:t>جـوان بسـیار </a:t>
            </a:r>
            <a:r>
              <a:rPr lang="fa-IR">
                <a:cs typeface="B Zar" panose="00000400000000000000" pitchFamily="2" charset="-78"/>
              </a:rPr>
              <a:t>فقیرشـکل </a:t>
            </a:r>
            <a:r>
              <a:rPr lang="fa-IR" smtClean="0">
                <a:cs typeface="B Zar" panose="00000400000000000000" pitchFamily="2" charset="-78"/>
              </a:rPr>
              <a:t>داده</a:t>
            </a:r>
            <a:r>
              <a:rPr lang="fa-IR">
                <a:cs typeface="B Zar" panose="00000400000000000000" pitchFamily="2" charset="-78"/>
              </a:rPr>
              <a:t>،  </a:t>
            </a:r>
            <a:r>
              <a:rPr lang="fa-IR" smtClean="0">
                <a:cs typeface="B Zar" panose="00000400000000000000" pitchFamily="2" charset="-78"/>
              </a:rPr>
              <a:t>بـا </a:t>
            </a:r>
            <a:r>
              <a:rPr lang="fa-IR">
                <a:cs typeface="B Zar" panose="00000400000000000000" pitchFamily="2" charset="-78"/>
              </a:rPr>
              <a:t>ورود بـه آمریـکا، در </a:t>
            </a:r>
            <a:r>
              <a:rPr lang="fa-IR" smtClean="0">
                <a:cs typeface="B Zar" panose="00000400000000000000" pitchFamily="2" charset="-78"/>
              </a:rPr>
              <a:t>رشـته هنر اروپایـی </a:t>
            </a:r>
            <a:r>
              <a:rPr lang="fa-IR">
                <a:cs typeface="B Zar" panose="00000400000000000000" pitchFamily="2" charset="-78"/>
              </a:rPr>
              <a:t>و </a:t>
            </a:r>
            <a:r>
              <a:rPr lang="fa-IR" smtClean="0">
                <a:cs typeface="B Zar" panose="00000400000000000000" pitchFamily="2" charset="-78"/>
              </a:rPr>
              <a:t>لوتـر هنـر </a:t>
            </a:r>
            <a:r>
              <a:rPr lang="fa-IR">
                <a:cs typeface="B Zar" panose="00000400000000000000" pitchFamily="2" charset="-78"/>
              </a:rPr>
              <a:t>در دانشـکده ونگـر نیویـورک مشـغول بـه تحصیـل شـد و همزمـان یـک سـال را بـا </a:t>
            </a:r>
            <a:r>
              <a:rPr lang="fa-IR" smtClean="0">
                <a:cs typeface="B Zar" panose="00000400000000000000" pitchFamily="2" charset="-78"/>
              </a:rPr>
              <a:t>هـد انتخـاب </a:t>
            </a:r>
            <a:r>
              <a:rPr lang="fa-IR">
                <a:cs typeface="B Zar" panose="00000400000000000000" pitchFamily="2" charset="-78"/>
              </a:rPr>
              <a:t>شـغل کشیشـی، در دانشـکده (مدرسـه علمیـه) الهیاتـی لوتـری در فیلادلفیـا </a:t>
            </a:r>
            <a:r>
              <a:rPr lang="fa-IR" smtClean="0">
                <a:cs typeface="B Zar" panose="00000400000000000000" pitchFamily="2" charset="-78"/>
              </a:rPr>
              <a:t>گذرانـد. در </a:t>
            </a:r>
            <a:r>
              <a:rPr lang="fa-IR">
                <a:cs typeface="B Zar" panose="00000400000000000000" pitchFamily="2" charset="-78"/>
              </a:rPr>
              <a:t>ایـن زمـان رویکـرد تاریخـی- انتقـادی بـه کتـاب مقـدس و الهیـات نظـر او را جلـب کـرده </a:t>
            </a:r>
            <a:r>
              <a:rPr lang="fa-IR" smtClean="0">
                <a:cs typeface="B Zar" panose="00000400000000000000" pitchFamily="2" charset="-78"/>
              </a:rPr>
              <a:t>بـود امــا </a:t>
            </a:r>
            <a:r>
              <a:rPr lang="fa-IR">
                <a:cs typeface="B Zar" panose="00000400000000000000" pitchFamily="2" charset="-78"/>
              </a:rPr>
              <a:t>ایــن چیــزی نبــود کــه بتوانــد در دانشــکده الهیــات دنبــال کنــد. او مســیحیت </a:t>
            </a:r>
            <a:r>
              <a:rPr lang="fa-IR" smtClean="0">
                <a:cs typeface="B Zar" panose="00000400000000000000" pitchFamily="2" charset="-78"/>
              </a:rPr>
              <a:t>ارتدوکــس قدیمــی </a:t>
            </a:r>
            <a:r>
              <a:rPr lang="fa-IR">
                <a:cs typeface="B Zar" panose="00000400000000000000" pitchFamily="2" charset="-78"/>
              </a:rPr>
              <a:t>را بیاعتبــار و در عیــن حــال، متألهــان لیبــرال را جایگزینهــای ضعیفــی بــرای </a:t>
            </a:r>
            <a:r>
              <a:rPr lang="fa-IR" smtClean="0">
                <a:cs typeface="B Zar" panose="00000400000000000000" pitchFamily="2" charset="-78"/>
              </a:rPr>
              <a:t>ایمــا ازدســترفته </a:t>
            </a:r>
            <a:r>
              <a:rPr lang="fa-IR">
                <a:cs typeface="B Zar" panose="00000400000000000000" pitchFamily="2" charset="-78"/>
              </a:rPr>
              <a:t>خــود یافــت. بنابرایــن، بــه ایــن نتیجــه رســید کــه نمیتوانــد از باورهــای </a:t>
            </a:r>
            <a:r>
              <a:rPr lang="fa-IR" smtClean="0">
                <a:cs typeface="B Zar" panose="00000400000000000000" pitchFamily="2" charset="-78"/>
              </a:rPr>
              <a:t>ســنت کلیسـا </a:t>
            </a:r>
            <a:r>
              <a:rPr lang="fa-IR">
                <a:cs typeface="B Zar" panose="00000400000000000000" pitchFamily="2" charset="-78"/>
              </a:rPr>
              <a:t>دفـاع کنـد و ُمبلغـی بـرای لیبرالیسـم الهیاتـی باشـد. لـذا تصمیـم گرفـت از </a:t>
            </a:r>
            <a:r>
              <a:rPr lang="fa-IR" smtClean="0">
                <a:cs typeface="B Zar" panose="00000400000000000000" pitchFamily="2" charset="-78"/>
              </a:rPr>
              <a:t>دنبالکـرد کســب </a:t>
            </a:r>
            <a:r>
              <a:rPr lang="fa-IR">
                <a:cs typeface="B Zar" panose="00000400000000000000" pitchFamily="2" charset="-78"/>
              </a:rPr>
              <a:t>سلســلهمراتب کلیســا دســت بکشــد. در همیــن زمــان، او کــه رشــته جامعهشناســی </a:t>
            </a:r>
            <a:r>
              <a:rPr lang="fa-IR" smtClean="0">
                <a:cs typeface="B Zar" panose="00000400000000000000" pitchFamily="2" charset="-78"/>
              </a:rPr>
              <a:t>ر نوعــی </a:t>
            </a:r>
            <a:r>
              <a:rPr lang="fa-IR">
                <a:cs typeface="B Zar" panose="00000400000000000000" pitchFamily="2" charset="-78"/>
              </a:rPr>
              <a:t>رهایــی روششــناختی جالــب بــرای برونرفــت از مشــکلات الهیــات یافتــه بــود، </a:t>
            </a:r>
            <a:r>
              <a:rPr lang="fa-IR" smtClean="0">
                <a:cs typeface="B Zar" panose="00000400000000000000" pitchFamily="2" charset="-78"/>
              </a:rPr>
              <a:t>وار مدرسـه </a:t>
            </a:r>
            <a:r>
              <a:rPr lang="fa-IR">
                <a:cs typeface="B Zar" panose="00000400000000000000" pitchFamily="2" charset="-78"/>
              </a:rPr>
              <a:t>جدیـد تحقیقـات اجتماعـی شـد و زیـر نظـر افـرادی چـون کارل مایـر، آلبـرت </a:t>
            </a:r>
            <a:r>
              <a:rPr lang="fa-IR" smtClean="0">
                <a:cs typeface="B Zar" panose="00000400000000000000" pitchFamily="2" charset="-78"/>
              </a:rPr>
              <a:t>سـالمو و </a:t>
            </a:r>
            <a:r>
              <a:rPr lang="fa-IR">
                <a:cs typeface="B Zar" panose="00000400000000000000" pitchFamily="2" charset="-78"/>
              </a:rPr>
              <a:t>آلفــرد شــوتس ادامــه تحصیــل </a:t>
            </a:r>
            <a:r>
              <a:rPr lang="fa-IR" smtClean="0">
                <a:cs typeface="B Zar" panose="00000400000000000000" pitchFamily="2" charset="-78"/>
              </a:rPr>
              <a:t>دا تقاوت عمده در آن است که کارکردگرایی ساختاری دربارة سازمان های نهادی و مناسبات نظام مند میان نهادها حرف های زیادی برای گفتن دارد، حال آن که از دیدگاه برگر و لاکمن این مقولات فرعی محسوب می شوند. </a:t>
            </a:r>
          </a:p>
          <a:p>
            <a:endParaRPr lang="fa-IR"/>
          </a:p>
        </p:txBody>
      </p:sp>
      <p:pic>
        <p:nvPicPr>
          <p:cNvPr id="4" name="Picture 3"/>
          <p:cNvPicPr>
            <a:picLocks noChangeAspect="1"/>
          </p:cNvPicPr>
          <p:nvPr/>
        </p:nvPicPr>
        <p:blipFill>
          <a:blip r:embed="rId2"/>
          <a:stretch>
            <a:fillRect/>
          </a:stretch>
        </p:blipFill>
        <p:spPr>
          <a:xfrm>
            <a:off x="5687" y="1927794"/>
            <a:ext cx="1433015" cy="2006031"/>
          </a:xfrm>
          <a:prstGeom prst="rect">
            <a:avLst/>
          </a:prstGeom>
        </p:spPr>
      </p:pic>
    </p:spTree>
    <p:extLst>
      <p:ext uri="{BB962C8B-B14F-4D97-AF65-F5344CB8AC3E}">
        <p14:creationId xmlns:p14="http://schemas.microsoft.com/office/powerpoint/2010/main" val="241490399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بحث در روش شناسی مردم نگر:</a:t>
            </a:r>
            <a:endParaRPr lang="fa-IR">
              <a:cs typeface="B Zar" panose="00000400000000000000" pitchFamily="2" charset="-78"/>
            </a:endParaRPr>
          </a:p>
        </p:txBody>
      </p:sp>
      <p:sp>
        <p:nvSpPr>
          <p:cNvPr id="3" name="Content Placeholder 2"/>
          <p:cNvSpPr>
            <a:spLocks noGrp="1"/>
          </p:cNvSpPr>
          <p:nvPr>
            <p:ph idx="1"/>
          </p:nvPr>
        </p:nvSpPr>
        <p:spPr/>
        <p:txBody>
          <a:bodyPr>
            <a:normAutofit fontScale="92500" lnSpcReduction="20000"/>
          </a:bodyPr>
          <a:lstStyle/>
          <a:p>
            <a:pPr algn="just"/>
            <a:r>
              <a:rPr lang="fa-IR" smtClean="0">
                <a:cs typeface="B Zar" panose="00000400000000000000" pitchFamily="2" charset="-78"/>
              </a:rPr>
              <a:t>روش شناسی مردم نگر نخستین برخورد ما را با آن چه در فلسفة مدرن به «چرخش زبانی » معروف شده است شکل بخشید: توجه فزاینده به ماهیت زبان به عنوان فراهم آورندة وسیلة درک جهان. ص 128</a:t>
            </a:r>
          </a:p>
          <a:p>
            <a:pPr algn="just"/>
            <a:r>
              <a:rPr lang="fa-IR" smtClean="0">
                <a:cs typeface="B Zar" panose="00000400000000000000" pitchFamily="2" charset="-78"/>
              </a:rPr>
              <a:t>کنش اجتماعی نیز از قواعدی</a:t>
            </a:r>
            <a:r>
              <a:rPr lang="fa-IR" smtClean="0">
                <a:solidFill>
                  <a:srgbClr val="FF0000"/>
                </a:solidFill>
                <a:cs typeface="B Zar" panose="00000400000000000000" pitchFamily="2" charset="-78"/>
              </a:rPr>
              <a:t> تبعیت </a:t>
            </a:r>
            <a:r>
              <a:rPr lang="fa-IR" smtClean="0">
                <a:cs typeface="B Zar" panose="00000400000000000000" pitchFamily="2" charset="-78"/>
              </a:rPr>
              <a:t>می کند، و تشریح «شکلی از زندگی» تشریح قواعد حاکم بر یک فرهنگ یا خرده فرنگ است، قواعد حاکم بر شیوه ای که ما دنیای خود را درک و خلق می کنیم. ص 129</a:t>
            </a:r>
          </a:p>
          <a:p>
            <a:pPr algn="just"/>
            <a:r>
              <a:rPr lang="fa-IR" smtClean="0">
                <a:solidFill>
                  <a:srgbClr val="FF0000"/>
                </a:solidFill>
                <a:cs typeface="B Zar" panose="00000400000000000000" pitchFamily="2" charset="-78"/>
              </a:rPr>
              <a:t>روش شناسی مردم نگر، برای مدتی، همچون خاری در چشم مدعیان جامعه شناسی بود</a:t>
            </a:r>
            <a:r>
              <a:rPr lang="fa-IR" smtClean="0">
                <a:cs typeface="B Zar" panose="00000400000000000000" pitchFamily="2" charset="-78"/>
              </a:rPr>
              <a:t>؛ به نظر می رسید همة صورت های موجود کار جامعه شناختی را تحلیل می برد و یکپارچگی جامعه شناسان رسمی را به مبارزه می خواند. ص 130</a:t>
            </a:r>
          </a:p>
          <a:p>
            <a:pPr algn="just"/>
            <a:r>
              <a:rPr lang="fa-IR" smtClean="0">
                <a:cs typeface="B Zar" panose="00000400000000000000" pitchFamily="2" charset="-78"/>
              </a:rPr>
              <a:t>طبق نظریه کنش متقابل نمادین انسان در خلال کنش به حقیقت اشیا پی می برد این حقیقت شامل ویژگی های ذیل است:</a:t>
            </a:r>
          </a:p>
          <a:p>
            <a:pPr algn="just"/>
            <a:r>
              <a:rPr lang="fa-IR" smtClean="0">
                <a:cs typeface="B Zar" panose="00000400000000000000" pitchFamily="2" charset="-78"/>
              </a:rPr>
              <a:t>1- از قبل (در جامعه، فرهنگ و اجتماع) وجوئد نداشته و در حین عمل کنش متقابل اجتماعی آفریده می شود و بنا به آثاری که از خود به جای می گذارد: (انواری، 1390)</a:t>
            </a:r>
          </a:p>
          <a:p>
            <a:endParaRPr lang="fa-IR">
              <a:cs typeface="B Zar" panose="00000400000000000000" pitchFamily="2" charset="-78"/>
            </a:endParaRPr>
          </a:p>
        </p:txBody>
      </p:sp>
    </p:spTree>
    <p:extLst>
      <p:ext uri="{BB962C8B-B14F-4D97-AF65-F5344CB8AC3E}">
        <p14:creationId xmlns:p14="http://schemas.microsoft.com/office/powerpoint/2010/main" val="220006975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بحث در روش شناسی مردم نگر:</a:t>
            </a:r>
            <a:endParaRPr lang="fa-IR">
              <a:cs typeface="B Zar" panose="00000400000000000000" pitchFamily="2" charset="-78"/>
            </a:endParaRPr>
          </a:p>
        </p:txBody>
      </p:sp>
      <p:sp>
        <p:nvSpPr>
          <p:cNvPr id="3" name="Content Placeholder 2"/>
          <p:cNvSpPr>
            <a:spLocks noGrp="1"/>
          </p:cNvSpPr>
          <p:nvPr>
            <p:ph idx="1"/>
          </p:nvPr>
        </p:nvSpPr>
        <p:spPr/>
        <p:txBody>
          <a:bodyPr/>
          <a:lstStyle/>
          <a:p>
            <a:pPr algn="just"/>
            <a:r>
              <a:rPr lang="fa-IR" smtClean="0">
                <a:cs typeface="B Zar" panose="00000400000000000000" pitchFamily="2" charset="-78"/>
              </a:rPr>
              <a:t>روش شناسی مردم نگر نیز، مانند پدیدارشناسی، </a:t>
            </a:r>
            <a:r>
              <a:rPr lang="fa-IR" smtClean="0">
                <a:solidFill>
                  <a:srgbClr val="FF0000"/>
                </a:solidFill>
                <a:cs typeface="B Zar" panose="00000400000000000000" pitchFamily="2" charset="-78"/>
              </a:rPr>
              <a:t>سازمان اجتماعی </a:t>
            </a:r>
            <a:r>
              <a:rPr lang="fa-IR" smtClean="0">
                <a:cs typeface="B Zar" panose="00000400000000000000" pitchFamily="2" charset="-78"/>
              </a:rPr>
              <a:t>را چیزی می داند که باید از خلال </a:t>
            </a:r>
            <a:r>
              <a:rPr lang="fa-IR" smtClean="0">
                <a:solidFill>
                  <a:srgbClr val="00B050"/>
                </a:solidFill>
                <a:cs typeface="B Zar" panose="00000400000000000000" pitchFamily="2" charset="-78"/>
              </a:rPr>
              <a:t>تجارب گوناگون افراد مختلف </a:t>
            </a:r>
            <a:r>
              <a:rPr lang="fa-IR" smtClean="0">
                <a:cs typeface="B Zar" panose="00000400000000000000" pitchFamily="2" charset="-78"/>
              </a:rPr>
              <a:t>تأسیس شود. ص 130</a:t>
            </a:r>
          </a:p>
          <a:p>
            <a:pPr algn="just"/>
            <a:r>
              <a:rPr lang="fa-IR" smtClean="0">
                <a:cs typeface="B Zar" panose="00000400000000000000" pitchFamily="2" charset="-78"/>
              </a:rPr>
              <a:t>فرق گذاری میان روش شناسی مردم نگر به دو صورت «موقعیتی» و «زبانی» امری متداول است، اما به گمان من چنین تمایزی گمراه کننده است، زیرا بینش محوری این رهیافت به استفادة ما از زبان برای ثبات بخشیدن به موقعیت ها مربوط می شود، هرچند ملاحظات زبانی گرایش به محدودیت بیشتر و پیوند کمتر با جامعه شناسی درمفهوم وسیع آن داشته اند. ص 131</a:t>
            </a:r>
            <a:endParaRPr lang="fa-IR">
              <a:cs typeface="B Zar" panose="00000400000000000000" pitchFamily="2" charset="-78"/>
            </a:endParaRPr>
          </a:p>
        </p:txBody>
      </p:sp>
    </p:spTree>
    <p:extLst>
      <p:ext uri="{BB962C8B-B14F-4D97-AF65-F5344CB8AC3E}">
        <p14:creationId xmlns:p14="http://schemas.microsoft.com/office/powerpoint/2010/main" val="189146112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cs typeface="B Zar" panose="00000400000000000000" pitchFamily="2" charset="-78"/>
            </a:endParaRPr>
          </a:p>
        </p:txBody>
      </p:sp>
      <p:sp>
        <p:nvSpPr>
          <p:cNvPr id="3" name="Content Placeholder 2"/>
          <p:cNvSpPr>
            <a:spLocks noGrp="1"/>
          </p:cNvSpPr>
          <p:nvPr>
            <p:ph idx="1"/>
          </p:nvPr>
        </p:nvSpPr>
        <p:spPr/>
        <p:txBody>
          <a:bodyPr/>
          <a:lstStyle/>
          <a:p>
            <a:pPr algn="just"/>
            <a:r>
              <a:rPr lang="fa-IR" smtClean="0">
                <a:cs typeface="B Zar" panose="00000400000000000000" pitchFamily="2" charset="-78"/>
              </a:rPr>
              <a:t>بینش نخست نمایه ای بودن  ذاتی معنا است. زبان بیشتر مانند یک نظام نمایه ای در یک کتابخانه عمل می کند، و مرتباً ما را به کارهای دیگری دربارة همان موضوع، آثاری از همان نویسنده، و نظایر آن ارجام می دهد؛ص 132</a:t>
            </a:r>
          </a:p>
          <a:p>
            <a:pPr algn="just"/>
            <a:r>
              <a:rPr lang="fa-IR" smtClean="0">
                <a:cs typeface="B Zar" panose="00000400000000000000" pitchFamily="2" charset="-78"/>
              </a:rPr>
              <a:t>دومین فکر مهم حول این پرسش دور می زند که چگونه می توانیم رفتار کنیم که گویی معنا روشن است: این فکر به ویژگی تأملی بودن   (بازاندیشی) گفت و گوی ما دربارة کنش ها و موقعیت ها اشاره می کند. ص 132</a:t>
            </a:r>
          </a:p>
          <a:p>
            <a:endParaRPr lang="fa-IR">
              <a:cs typeface="B Zar" panose="00000400000000000000" pitchFamily="2" charset="-78"/>
            </a:endParaRPr>
          </a:p>
        </p:txBody>
      </p:sp>
    </p:spTree>
    <p:extLst>
      <p:ext uri="{BB962C8B-B14F-4D97-AF65-F5344CB8AC3E}">
        <p14:creationId xmlns:p14="http://schemas.microsoft.com/office/powerpoint/2010/main" val="131104601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روش شناسی مردم نگر: گارفینکل</a:t>
            </a:r>
            <a:endParaRPr lang="fa-IR">
              <a:cs typeface="B Zar" panose="00000400000000000000" pitchFamily="2" charset="-78"/>
            </a:endParaRPr>
          </a:p>
        </p:txBody>
      </p:sp>
      <p:sp>
        <p:nvSpPr>
          <p:cNvPr id="3" name="Content Placeholder 2"/>
          <p:cNvSpPr>
            <a:spLocks noGrp="1"/>
          </p:cNvSpPr>
          <p:nvPr>
            <p:ph idx="1"/>
          </p:nvPr>
        </p:nvSpPr>
        <p:spPr>
          <a:xfrm>
            <a:off x="3411940" y="1825625"/>
            <a:ext cx="7941860" cy="4351338"/>
          </a:xfrm>
        </p:spPr>
        <p:txBody>
          <a:bodyPr>
            <a:normAutofit lnSpcReduction="10000"/>
          </a:bodyPr>
          <a:lstStyle/>
          <a:p>
            <a:pPr algn="just"/>
            <a:r>
              <a:rPr lang="fa-IR" smtClean="0">
                <a:solidFill>
                  <a:srgbClr val="00B050"/>
                </a:solidFill>
                <a:cs typeface="B Zar" panose="00000400000000000000" pitchFamily="2" charset="-78"/>
              </a:rPr>
              <a:t>گارفینکل</a:t>
            </a:r>
            <a:r>
              <a:rPr lang="fa-IR" smtClean="0">
                <a:cs typeface="B Zar" panose="00000400000000000000" pitchFamily="2" charset="-78"/>
              </a:rPr>
              <a:t> در کارهای بعدی خود کمتر به انتظارات زمینه ای پرداخت، و با تأکید بر این نکته که داشتن تصوری از نظام اجتماعی فعالیتی است که هیچ گاه متوقف نمی شود، توجه خود را بیشتر به «کردارها » و قواعد معطوف کرد. فهم این قبیل فعالیت ها در وهلة اول دشوار است، صرفاً به این دلیل که گارفینکل آن ها را مبنایی بدیهی برای کلیة کنش های ما تلقی می کرد. ص 133</a:t>
            </a:r>
          </a:p>
          <a:p>
            <a:pPr algn="just"/>
            <a:r>
              <a:rPr lang="fa-IR" smtClean="0">
                <a:cs typeface="B Zar" panose="00000400000000000000" pitchFamily="2" charset="-78"/>
              </a:rPr>
              <a:t>این نظریه متضمن نوعی کاربرد عملیِ تقلیلِ پدیدارشناختی است: پژوهشگر به آن چه مردم می گویند توجهی ندارد ( این کار وارد شدن در تبانی ارائه برداشتی از نظم اجتماعی است) بلکه به شیوه ای که مطالب را بیان می کنند توجه دارد، و سعی دارد قواعد و کردارهایی را مشخص کند که با استفاده از آن ها </a:t>
            </a:r>
            <a:r>
              <a:rPr lang="fa-IR" smtClean="0">
                <a:solidFill>
                  <a:srgbClr val="FF0000"/>
                </a:solidFill>
                <a:cs typeface="B Zar" panose="00000400000000000000" pitchFamily="2" charset="-78"/>
              </a:rPr>
              <a:t>تصورِ نظم </a:t>
            </a:r>
            <a:r>
              <a:rPr lang="fa-IR" smtClean="0">
                <a:cs typeface="B Zar" panose="00000400000000000000" pitchFamily="2" charset="-78"/>
              </a:rPr>
              <a:t>ارائه شده است. ص 134 و 135</a:t>
            </a:r>
          </a:p>
          <a:p>
            <a:endParaRPr lang="fa-IR">
              <a:cs typeface="B Zar" panose="00000400000000000000" pitchFamily="2" charset="-78"/>
            </a:endParaRPr>
          </a:p>
        </p:txBody>
      </p:sp>
      <p:pic>
        <p:nvPicPr>
          <p:cNvPr id="4" name="Picture 3"/>
          <p:cNvPicPr>
            <a:picLocks noChangeAspect="1"/>
          </p:cNvPicPr>
          <p:nvPr/>
        </p:nvPicPr>
        <p:blipFill>
          <a:blip r:embed="rId2"/>
          <a:stretch>
            <a:fillRect/>
          </a:stretch>
        </p:blipFill>
        <p:spPr>
          <a:xfrm>
            <a:off x="838200" y="1969187"/>
            <a:ext cx="2430794" cy="3652833"/>
          </a:xfrm>
          <a:prstGeom prst="rect">
            <a:avLst/>
          </a:prstGeom>
        </p:spPr>
      </p:pic>
    </p:spTree>
    <p:extLst>
      <p:ext uri="{BB962C8B-B14F-4D97-AF65-F5344CB8AC3E}">
        <p14:creationId xmlns:p14="http://schemas.microsoft.com/office/powerpoint/2010/main" val="100452889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ساختار و جامعه شناسی پدیده شناختی</a:t>
            </a:r>
            <a:endParaRPr lang="fa-IR">
              <a:cs typeface="B Zar" panose="00000400000000000000" pitchFamily="2" charset="-78"/>
            </a:endParaRPr>
          </a:p>
        </p:txBody>
      </p:sp>
      <p:sp>
        <p:nvSpPr>
          <p:cNvPr id="3" name="Content Placeholder 2"/>
          <p:cNvSpPr>
            <a:spLocks noGrp="1"/>
          </p:cNvSpPr>
          <p:nvPr>
            <p:ph idx="1"/>
          </p:nvPr>
        </p:nvSpPr>
        <p:spPr/>
        <p:txBody>
          <a:bodyPr/>
          <a:lstStyle/>
          <a:p>
            <a:pPr algn="just"/>
            <a:r>
              <a:rPr lang="fa-IR" smtClean="0">
                <a:cs typeface="B Zar" panose="00000400000000000000" pitchFamily="2" charset="-78"/>
              </a:rPr>
              <a:t>مفهوم ساختار اجتماعی، که ما در کنش متقابل خود در پی تأسیس آن هستیم، حاصل چیزی است که او آن را قواعد «</a:t>
            </a:r>
            <a:r>
              <a:rPr lang="fa-IR" smtClean="0">
                <a:solidFill>
                  <a:srgbClr val="0000CC"/>
                </a:solidFill>
                <a:cs typeface="B Zar" panose="00000400000000000000" pitchFamily="2" charset="-78"/>
              </a:rPr>
              <a:t>روساختی</a:t>
            </a:r>
            <a:r>
              <a:rPr lang="fa-IR" smtClean="0">
                <a:cs typeface="B Zar" panose="00000400000000000000" pitchFamily="2" charset="-78"/>
              </a:rPr>
              <a:t>، و «</a:t>
            </a:r>
            <a:r>
              <a:rPr lang="fa-IR" smtClean="0">
                <a:solidFill>
                  <a:srgbClr val="92D050"/>
                </a:solidFill>
                <a:cs typeface="B Zar" panose="00000400000000000000" pitchFamily="2" charset="-78"/>
              </a:rPr>
              <a:t>تفسیری</a:t>
            </a:r>
            <a:r>
              <a:rPr lang="fa-IR" smtClean="0">
                <a:cs typeface="B Zar" panose="00000400000000000000" pitchFamily="2" charset="-78"/>
              </a:rPr>
              <a:t>» یا «</a:t>
            </a:r>
            <a:r>
              <a:rPr lang="fa-IR" smtClean="0">
                <a:solidFill>
                  <a:srgbClr val="FF0000"/>
                </a:solidFill>
                <a:cs typeface="B Zar" panose="00000400000000000000" pitchFamily="2" charset="-78"/>
              </a:rPr>
              <a:t>ژرف ساختی</a:t>
            </a:r>
            <a:r>
              <a:rPr lang="fa-IR" smtClean="0">
                <a:cs typeface="B Zar" panose="00000400000000000000" pitchFamily="2" charset="-78"/>
              </a:rPr>
              <a:t>» می نامد (با بهره گیری از کار نوام چامسکی زبان شناس) ص 136</a:t>
            </a:r>
            <a:endParaRPr lang="fa-IR">
              <a:cs typeface="B Zar" panose="00000400000000000000" pitchFamily="2" charset="-78"/>
            </a:endParaRPr>
          </a:p>
        </p:txBody>
      </p:sp>
    </p:spTree>
    <p:extLst>
      <p:ext uri="{BB962C8B-B14F-4D97-AF65-F5344CB8AC3E}">
        <p14:creationId xmlns:p14="http://schemas.microsoft.com/office/powerpoint/2010/main" val="338564616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بحث در جامعه شناسی پدیدارشناختی</a:t>
            </a:r>
            <a:endParaRPr lang="fa-IR">
              <a:cs typeface="B Zar" panose="00000400000000000000" pitchFamily="2" charset="-78"/>
            </a:endParaRPr>
          </a:p>
        </p:txBody>
      </p:sp>
      <p:sp>
        <p:nvSpPr>
          <p:cNvPr id="3" name="Content Placeholder 2"/>
          <p:cNvSpPr>
            <a:spLocks noGrp="1"/>
          </p:cNvSpPr>
          <p:nvPr>
            <p:ph idx="1"/>
          </p:nvPr>
        </p:nvSpPr>
        <p:spPr/>
        <p:txBody>
          <a:bodyPr/>
          <a:lstStyle/>
          <a:p>
            <a:pPr algn="just"/>
            <a:r>
              <a:rPr lang="fa-IR" smtClean="0">
                <a:cs typeface="B Zar" panose="00000400000000000000" pitchFamily="2" charset="-78"/>
              </a:rPr>
              <a:t>یکی ازنکاتی که از جامعه شناسی پدیدارشناختی به طور کلی، و به خصوص از کار </a:t>
            </a:r>
            <a:r>
              <a:rPr lang="fa-IR" smtClean="0">
                <a:solidFill>
                  <a:srgbClr val="92D050"/>
                </a:solidFill>
                <a:cs typeface="B Zar" panose="00000400000000000000" pitchFamily="2" charset="-78"/>
              </a:rPr>
              <a:t>سیکورل</a:t>
            </a:r>
            <a:r>
              <a:rPr lang="fa-IR" smtClean="0">
                <a:cs typeface="B Zar" panose="00000400000000000000" pitchFamily="2" charset="-78"/>
              </a:rPr>
              <a:t> استنباط می شود، به بخش دیگری از دنیای اجتماعی اشاره دارد که عرصة جداگانه ای از پژوهش را تشکیل می دهد: قلمرو معانی کلی. ص 137</a:t>
            </a:r>
          </a:p>
          <a:p>
            <a:pPr algn="just"/>
            <a:r>
              <a:rPr lang="fa-IR" smtClean="0">
                <a:cs typeface="B Zar" panose="00000400000000000000" pitchFamily="2" charset="-78"/>
              </a:rPr>
              <a:t>در تعریف مجدد کنش اجتماعی به مثابه فعالیت، به مثابه کاری که مردم واقعاً انجام می دهند، و شیوه ای که کار خود را سازماندهی می کنند، روش شناسی مردم نگر بر عرصه هایی متمرکز می شود که جامعه شناسان غالباً آن ها را نادیده گرفته اند. ص 138</a:t>
            </a:r>
          </a:p>
          <a:p>
            <a:endParaRPr lang="fa-IR">
              <a:cs typeface="B Zar" panose="00000400000000000000" pitchFamily="2" charset="-78"/>
            </a:endParaRPr>
          </a:p>
        </p:txBody>
      </p:sp>
    </p:spTree>
    <p:extLst>
      <p:ext uri="{BB962C8B-B14F-4D97-AF65-F5344CB8AC3E}">
        <p14:creationId xmlns:p14="http://schemas.microsoft.com/office/powerpoint/2010/main" val="65251983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smtClean="0">
                <a:solidFill>
                  <a:srgbClr val="FF0000"/>
                </a:solidFill>
                <a:cs typeface="B Zar" panose="00000400000000000000" pitchFamily="2" charset="-78"/>
              </a:rPr>
              <a:t>نظریه ساختار بندی</a:t>
            </a:r>
            <a:endParaRPr lang="fa-IR" b="1">
              <a:solidFill>
                <a:srgbClr val="FF0000"/>
              </a:solidFill>
              <a:cs typeface="B Zar" panose="00000400000000000000" pitchFamily="2" charset="-78"/>
            </a:endParaRPr>
          </a:p>
        </p:txBody>
      </p:sp>
      <p:pic>
        <p:nvPicPr>
          <p:cNvPr id="4" name="Content Placeholder 3"/>
          <p:cNvPicPr>
            <a:picLocks noGrp="1" noChangeAspect="1"/>
          </p:cNvPicPr>
          <p:nvPr>
            <p:ph idx="1"/>
          </p:nvPr>
        </p:nvPicPr>
        <p:blipFill>
          <a:blip r:embed="rId2"/>
          <a:stretch>
            <a:fillRect/>
          </a:stretch>
        </p:blipFill>
        <p:spPr>
          <a:xfrm>
            <a:off x="4191000" y="1858169"/>
            <a:ext cx="3810000" cy="4286250"/>
          </a:xfrm>
          <a:prstGeom prst="rect">
            <a:avLst/>
          </a:prstGeom>
        </p:spPr>
      </p:pic>
    </p:spTree>
    <p:extLst>
      <p:ext uri="{BB962C8B-B14F-4D97-AF65-F5344CB8AC3E}">
        <p14:creationId xmlns:p14="http://schemas.microsoft.com/office/powerpoint/2010/main" val="148015240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نظریه ساختار بندی</a:t>
            </a:r>
            <a:endParaRPr lang="fa-IR">
              <a:cs typeface="B Zar" panose="00000400000000000000" pitchFamily="2" charset="-78"/>
            </a:endParaRPr>
          </a:p>
        </p:txBody>
      </p:sp>
      <p:sp>
        <p:nvSpPr>
          <p:cNvPr id="3" name="Content Placeholder 2"/>
          <p:cNvSpPr>
            <a:spLocks noGrp="1"/>
          </p:cNvSpPr>
          <p:nvPr>
            <p:ph idx="1"/>
          </p:nvPr>
        </p:nvSpPr>
        <p:spPr>
          <a:xfrm>
            <a:off x="3862316" y="1825625"/>
            <a:ext cx="7491484" cy="4351338"/>
          </a:xfrm>
        </p:spPr>
        <p:txBody>
          <a:bodyPr>
            <a:normAutofit fontScale="85000" lnSpcReduction="20000"/>
          </a:bodyPr>
          <a:lstStyle/>
          <a:p>
            <a:pPr algn="just"/>
            <a:r>
              <a:rPr lang="fa-IR" smtClean="0">
                <a:solidFill>
                  <a:srgbClr val="00B0F0"/>
                </a:solidFill>
                <a:cs typeface="B Zar" panose="00000400000000000000" pitchFamily="2" charset="-78"/>
              </a:rPr>
              <a:t>در واقع، درفضای یک فصل این امکان وجود ندارد که بتوان همة کارهای گیدنز را منتقل کرد؛ تأکید من بیشتر بر جنبه ها محوری «نظریة ساختاربندی» او در بافت مباحث کلی اثر حاضر خواهد بود. ص 141</a:t>
            </a:r>
          </a:p>
          <a:p>
            <a:r>
              <a:rPr lang="fa-IR" smtClean="0">
                <a:solidFill>
                  <a:srgbClr val="00B0F0"/>
                </a:solidFill>
                <a:cs typeface="B Zar" panose="00000400000000000000" pitchFamily="2" charset="-78"/>
              </a:rPr>
              <a:t>نظریة ساختار بندی را باید معادل با کارکرد گرایی ساختاری به شمار آورد. ص 142</a:t>
            </a:r>
          </a:p>
          <a:p>
            <a:r>
              <a:rPr lang="fa-IR" smtClean="0">
                <a:solidFill>
                  <a:srgbClr val="FF0000"/>
                </a:solidFill>
                <a:cs typeface="B Zar" panose="00000400000000000000" pitchFamily="2" charset="-78"/>
              </a:rPr>
              <a:t>برای بحث بیشتر:</a:t>
            </a:r>
          </a:p>
          <a:p>
            <a:pPr algn="just"/>
            <a:r>
              <a:rPr lang="fa-IR">
                <a:cs typeface="B Zar" panose="00000400000000000000" pitchFamily="2" charset="-78"/>
              </a:rPr>
              <a:t>نظریة  اجتماعی  گیدنز  مبتنی  بر  دو  تصور  عمده  است :یکی  عبارت  مارکس  به  این  مضمون  که «انسانها تاریخ را میسازند، اما نه در شرایطی که بهانتخاب خودشان باشد </a:t>
            </a:r>
            <a:r>
              <a:rPr lang="fa-IR" smtClean="0">
                <a:cs typeface="B Zar" panose="00000400000000000000" pitchFamily="2" charset="-78"/>
              </a:rPr>
              <a:t>» و  </a:t>
            </a:r>
            <a:r>
              <a:rPr lang="fa-IR">
                <a:cs typeface="B Zar" panose="00000400000000000000" pitchFamily="2" charset="-78"/>
              </a:rPr>
              <a:t>دیگری،  احتراز  از  اعتقاد  و  توسل  به  «خبر  بزرگ»در  فهم  عالم  و تاریخ،  و  به  تعبیری  </a:t>
            </a:r>
            <a:r>
              <a:rPr lang="fa-IR" smtClean="0">
                <a:cs typeface="B Zar" panose="00000400000000000000" pitchFamily="2" charset="-78"/>
              </a:rPr>
              <a:t>ساخت شکنی تکاملگرایی  </a:t>
            </a:r>
            <a:r>
              <a:rPr lang="fa-IR">
                <a:cs typeface="B Zar" panose="00000400000000000000" pitchFamily="2" charset="-78"/>
              </a:rPr>
              <a:t>اجتماعی؛  یعنی  پرهیز  از  </a:t>
            </a:r>
            <a:r>
              <a:rPr lang="fa-IR" smtClean="0">
                <a:cs typeface="B Zar" panose="00000400000000000000" pitchFamily="2" charset="-78"/>
              </a:rPr>
              <a:t>یکپارچه انگاری  </a:t>
            </a:r>
            <a:r>
              <a:rPr lang="fa-IR">
                <a:cs typeface="B Zar" panose="00000400000000000000" pitchFamily="2" charset="-78"/>
              </a:rPr>
              <a:t>تاریخ </a:t>
            </a:r>
            <a:r>
              <a:rPr lang="fa-IR" smtClean="0">
                <a:cs typeface="B Zar" panose="00000400000000000000" pitchFamily="2" charset="-78"/>
              </a:rPr>
              <a:t>تصور  </a:t>
            </a:r>
            <a:r>
              <a:rPr lang="fa-IR">
                <a:cs typeface="B Zar" panose="00000400000000000000" pitchFamily="2" charset="-78"/>
              </a:rPr>
              <a:t>اول  چیزی  جز  محتوای  اصلی  نظریه  ساختاربندی  او نیست .«مقصود  مارکس  از  جمله  اول،  در  واقع،  نوعی  رابطه  دیالکتیکی  میان  عاملیت  و  ساختار است، یا آنچه گیدنز به آن «دوگانگی ساختار »اطلاق </a:t>
            </a:r>
            <a:r>
              <a:rPr lang="fa-IR" smtClean="0">
                <a:cs typeface="B Zar" panose="00000400000000000000" pitchFamily="2" charset="-78"/>
              </a:rPr>
              <a:t>می کند(حاجی حیدری و متقی زاده، 1391) </a:t>
            </a:r>
          </a:p>
          <a:p>
            <a:endParaRPr lang="fa-IR">
              <a:cs typeface="B Zar" panose="00000400000000000000" pitchFamily="2" charset="-78"/>
            </a:endParaRPr>
          </a:p>
        </p:txBody>
      </p:sp>
      <p:pic>
        <p:nvPicPr>
          <p:cNvPr id="5" name="Picture 4"/>
          <p:cNvPicPr>
            <a:picLocks noChangeAspect="1"/>
          </p:cNvPicPr>
          <p:nvPr/>
        </p:nvPicPr>
        <p:blipFill>
          <a:blip r:embed="rId2"/>
          <a:stretch>
            <a:fillRect/>
          </a:stretch>
        </p:blipFill>
        <p:spPr>
          <a:xfrm>
            <a:off x="838200" y="2248694"/>
            <a:ext cx="2857500" cy="3505200"/>
          </a:xfrm>
          <a:prstGeom prst="rect">
            <a:avLst/>
          </a:prstGeom>
        </p:spPr>
      </p:pic>
    </p:spTree>
    <p:extLst>
      <p:ext uri="{BB962C8B-B14F-4D97-AF65-F5344CB8AC3E}">
        <p14:creationId xmlns:p14="http://schemas.microsoft.com/office/powerpoint/2010/main" val="390970947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mtClean="0">
                <a:cs typeface="B Zar" panose="00000400000000000000" pitchFamily="2" charset="-78"/>
              </a:rPr>
              <a:t>بحث در نظریه ساختار بندی</a:t>
            </a:r>
            <a:endParaRPr lang="fa-IR">
              <a:cs typeface="B Zar" panose="00000400000000000000" pitchFamily="2" charset="-78"/>
            </a:endParaRPr>
          </a:p>
        </p:txBody>
      </p:sp>
      <p:sp>
        <p:nvSpPr>
          <p:cNvPr id="3" name="Content Placeholder 2"/>
          <p:cNvSpPr>
            <a:spLocks noGrp="1"/>
          </p:cNvSpPr>
          <p:nvPr>
            <p:ph idx="1"/>
          </p:nvPr>
        </p:nvSpPr>
        <p:spPr/>
        <p:txBody>
          <a:bodyPr>
            <a:normAutofit fontScale="77500" lnSpcReduction="20000"/>
          </a:bodyPr>
          <a:lstStyle/>
          <a:p>
            <a:r>
              <a:rPr lang="fa-IR" smtClean="0">
                <a:solidFill>
                  <a:srgbClr val="00B0F0"/>
                </a:solidFill>
                <a:cs typeface="B Zar" panose="00000400000000000000" pitchFamily="2" charset="-78"/>
              </a:rPr>
              <a:t>محصول نهایی کاراو پدیده ای عجیب و انتزاعی است: گیدنز آن را هستی شناسی موجود اجتماعی  می نامد و با گسترده ای از روش شناسی ها و ملاحظات نظری در جامعه شناسی سازگار می داند؛ نه یک نظریة نظام مند است و نه تبیین کننده – بیشتر راهنمایی کلی است. ص 142</a:t>
            </a:r>
          </a:p>
          <a:p>
            <a:pPr algn="just"/>
            <a:r>
              <a:rPr lang="fa-IR" smtClean="0">
                <a:solidFill>
                  <a:srgbClr val="00B0F0"/>
                </a:solidFill>
                <a:cs typeface="B Zar" panose="00000400000000000000" pitchFamily="2" charset="-78"/>
              </a:rPr>
              <a:t>در این جا شباهت ساختار با زبان کاملاً آشکار است: آن چه را ما می توانیم بگوییم محدود می کند، اما این امکان را فراهم می آورد که چیزی بگوییم. ص 143</a:t>
            </a:r>
          </a:p>
          <a:p>
            <a:pPr algn="just"/>
            <a:r>
              <a:rPr lang="fa-IR" smtClean="0">
                <a:solidFill>
                  <a:srgbClr val="00B0F0"/>
                </a:solidFill>
                <a:cs typeface="B Zar" panose="00000400000000000000" pitchFamily="2" charset="-78"/>
              </a:rPr>
              <a:t>سامان اجتماعی عمدتاً ناشی از فعالیت روزمره و تبعیت ضمنی از قاعده است، و «ساختار» به قواعدی باز می گردد که در چنین کنشی نهفته است. ص 144</a:t>
            </a:r>
          </a:p>
          <a:p>
            <a:pPr algn="just"/>
            <a:r>
              <a:rPr lang="fa-IR" smtClean="0">
                <a:solidFill>
                  <a:srgbClr val="FF0000"/>
                </a:solidFill>
                <a:cs typeface="B Zar" panose="00000400000000000000" pitchFamily="2" charset="-78"/>
              </a:rPr>
              <a:t>برای بحث بیشتر:</a:t>
            </a:r>
          </a:p>
          <a:p>
            <a:pPr algn="just"/>
            <a:r>
              <a:rPr lang="fa-IR">
                <a:cs typeface="B Zar" panose="00000400000000000000" pitchFamily="2" charset="-78"/>
              </a:rPr>
              <a:t>به  نظر  گیدنز  در  تاریخ  بشری  در  واقع  نوعی  «</a:t>
            </a:r>
            <a:r>
              <a:rPr lang="fa-IR" smtClean="0">
                <a:cs typeface="B Zar" panose="00000400000000000000" pitchFamily="2" charset="-78"/>
              </a:rPr>
              <a:t>انقطاع خاص» اتفاق  </a:t>
            </a:r>
            <a:r>
              <a:rPr lang="fa-IR">
                <a:cs typeface="B Zar" panose="00000400000000000000" pitchFamily="2" charset="-78"/>
              </a:rPr>
              <a:t>افتاده  است  که  با  دیگر </a:t>
            </a:r>
            <a:r>
              <a:rPr lang="fa-IR" smtClean="0">
                <a:cs typeface="B Zar" panose="00000400000000000000" pitchFamily="2" charset="-78"/>
              </a:rPr>
              <a:t>انقطاع ها </a:t>
            </a:r>
            <a:r>
              <a:rPr lang="fa-IR">
                <a:cs typeface="B Zar" panose="00000400000000000000" pitchFamily="2" charset="-78"/>
              </a:rPr>
              <a:t>متفاوت </a:t>
            </a:r>
            <a:r>
              <a:rPr lang="fa-IR" smtClean="0">
                <a:cs typeface="B Zar" panose="00000400000000000000" pitchFamily="2" charset="-78"/>
              </a:rPr>
              <a:t>است. این </a:t>
            </a:r>
            <a:r>
              <a:rPr lang="fa-IR">
                <a:cs typeface="B Zar" panose="00000400000000000000" pitchFamily="2" charset="-78"/>
              </a:rPr>
              <a:t>انقطاع یا ناپیوستگی تاریخی به دلیل بدیع و بیسابقهبودن نهادهای عصر مدرن، همچنین عدم پیروی از فرهنگها و سبک و دیگرانهای زندگی پیشامدرن </a:t>
            </a:r>
            <a:r>
              <a:rPr lang="fa-IR" smtClean="0">
                <a:cs typeface="B Zar" panose="00000400000000000000" pitchFamily="2" charset="-78"/>
              </a:rPr>
              <a:t>است. به </a:t>
            </a:r>
            <a:r>
              <a:rPr lang="fa-IR">
                <a:cs typeface="B Zar" panose="00000400000000000000" pitchFamily="2" charset="-78"/>
              </a:rPr>
              <a:t>همین دلیل، او تاریخ بشر را به دو مقطع پیشامدرن و مدرن، و </a:t>
            </a:r>
            <a:r>
              <a:rPr lang="fa-IR" smtClean="0">
                <a:cs typeface="B Zar" panose="00000400000000000000" pitchFamily="2" charset="-78"/>
              </a:rPr>
              <a:t>مقطع </a:t>
            </a:r>
            <a:r>
              <a:rPr lang="fa-IR">
                <a:cs typeface="B Zar" panose="00000400000000000000" pitchFamily="2" charset="-78"/>
              </a:rPr>
              <a:t>مدرن را به دو دوره مدرنیت اولیه و مدرنیت متأخر8تقسیم میکند و از انقلاب صنعتی تا دهه  </a:t>
            </a:r>
            <a:r>
              <a:rPr lang="fa-IR" smtClean="0">
                <a:cs typeface="B Zar" panose="00000400000000000000" pitchFamily="2" charset="-78"/>
              </a:rPr>
              <a:t>1960 را </a:t>
            </a:r>
            <a:r>
              <a:rPr lang="fa-IR">
                <a:cs typeface="B Zar" panose="00000400000000000000" pitchFamily="2" charset="-78"/>
              </a:rPr>
              <a:t>دوره مدرنیت </a:t>
            </a:r>
            <a:r>
              <a:rPr lang="fa-IR" smtClean="0">
                <a:cs typeface="B Zar" panose="00000400000000000000" pitchFamily="2" charset="-78"/>
              </a:rPr>
              <a:t>اولیه و </a:t>
            </a:r>
            <a:r>
              <a:rPr lang="fa-IR">
                <a:cs typeface="B Zar" panose="00000400000000000000" pitchFamily="2" charset="-78"/>
              </a:rPr>
              <a:t>پس از آن تاکنون را دوره مدرنیت متأخر </a:t>
            </a:r>
            <a:r>
              <a:rPr lang="fa-IR" smtClean="0">
                <a:cs typeface="B Zar" panose="00000400000000000000" pitchFamily="2" charset="-78"/>
              </a:rPr>
              <a:t>می نامد </a:t>
            </a:r>
            <a:r>
              <a:rPr lang="fa-IR">
                <a:cs typeface="B Zar" panose="00000400000000000000" pitchFamily="2" charset="-78"/>
              </a:rPr>
              <a:t>و قبل از این  دو  دوره  </a:t>
            </a:r>
            <a:r>
              <a:rPr lang="fa-IR" smtClean="0">
                <a:cs typeface="B Zar" panose="00000400000000000000" pitchFamily="2" charset="-78"/>
              </a:rPr>
              <a:t>را  پیشامدرن یا  </a:t>
            </a:r>
            <a:r>
              <a:rPr lang="fa-IR">
                <a:cs typeface="B Zar" panose="00000400000000000000" pitchFamily="2" charset="-78"/>
              </a:rPr>
              <a:t>دوره  سنتی  میخواند .به  نظر  گیدنز  مدرنیت  متأخر  همان  چیزی است  که  دیگران  </a:t>
            </a:r>
            <a:r>
              <a:rPr lang="fa-IR" smtClean="0">
                <a:cs typeface="B Zar" panose="00000400000000000000" pitchFamily="2" charset="-78"/>
              </a:rPr>
              <a:t>پسامدرن یا  </a:t>
            </a:r>
            <a:r>
              <a:rPr lang="fa-IR">
                <a:cs typeface="B Zar" panose="00000400000000000000" pitchFamily="2" charset="-78"/>
              </a:rPr>
              <a:t>پساصنعتی </a:t>
            </a:r>
            <a:r>
              <a:rPr lang="fa-IR" smtClean="0">
                <a:cs typeface="B Zar" panose="00000400000000000000" pitchFamily="2" charset="-78"/>
              </a:rPr>
              <a:t>می دانند(حاجی حیدری و متقی زاده، 1391)</a:t>
            </a:r>
            <a:endParaRPr lang="fa-IR">
              <a:cs typeface="B Zar" panose="00000400000000000000" pitchFamily="2" charset="-78"/>
            </a:endParaRPr>
          </a:p>
        </p:txBody>
      </p:sp>
    </p:spTree>
    <p:extLst>
      <p:ext uri="{BB962C8B-B14F-4D97-AF65-F5344CB8AC3E}">
        <p14:creationId xmlns:p14="http://schemas.microsoft.com/office/powerpoint/2010/main" val="14223343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pPr algn="just"/>
            <a:r>
              <a:rPr lang="fa-IR">
                <a:solidFill>
                  <a:srgbClr val="0070C0"/>
                </a:solidFill>
                <a:cs typeface="B Zar" panose="00000400000000000000" pitchFamily="2" charset="-78"/>
              </a:rPr>
              <a:t>دام سوم، دام منطق است. شاید این اصطلاح عجیب به نظر آید، چون پیش تر گفته ام که یکی از وجوه محوری تفکر نظری کوشش به منظور دستیابی به انسجام منطقی میان بخش های گوناگون یک نظریه است. (ص ۲۳)</a:t>
            </a:r>
          </a:p>
          <a:p>
            <a:endParaRPr lang="fa-IR"/>
          </a:p>
        </p:txBody>
      </p:sp>
    </p:spTree>
    <p:extLst>
      <p:ext uri="{BB962C8B-B14F-4D97-AF65-F5344CB8AC3E}">
        <p14:creationId xmlns:p14="http://schemas.microsoft.com/office/powerpoint/2010/main" val="173539408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بحث در نظریه ساختار بندی</a:t>
            </a:r>
            <a:endParaRPr lang="fa-IR">
              <a:cs typeface="B Zar" panose="00000400000000000000" pitchFamily="2" charset="-78"/>
            </a:endParaRPr>
          </a:p>
        </p:txBody>
      </p:sp>
      <p:sp>
        <p:nvSpPr>
          <p:cNvPr id="3" name="Content Placeholder 2"/>
          <p:cNvSpPr>
            <a:spLocks noGrp="1"/>
          </p:cNvSpPr>
          <p:nvPr>
            <p:ph idx="1"/>
          </p:nvPr>
        </p:nvSpPr>
        <p:spPr/>
        <p:txBody>
          <a:bodyPr/>
          <a:lstStyle/>
          <a:p>
            <a:r>
              <a:rPr lang="fa-IR" smtClean="0">
                <a:cs typeface="B Zar" panose="00000400000000000000" pitchFamily="2" charset="-78"/>
              </a:rPr>
              <a:t>بر اساس نظریة ساختاربندی، قلمرو پژوهش اساسی علوم اجتماعی نه تجربة کنش گر فردی و نه وجود نوعی کلیت اجتماعی، بلکه کردارهای اجتماعی سامان یافته در زمان و مکان است. ص 145</a:t>
            </a:r>
          </a:p>
          <a:p>
            <a:r>
              <a:rPr lang="fa-IR" smtClean="0">
                <a:cs typeface="B Zar" panose="00000400000000000000" pitchFamily="2" charset="-78"/>
              </a:rPr>
              <a:t>از دیدگاه گیدنز، مفهوم نهاد تقریباً به طور مستقیم از مفهوم کنش و قواعد نشئت می گیرد. نهادها سازماندهی قواعد ضمنی (ساختارها) در زمان و مکان هستند. ص 145</a:t>
            </a:r>
          </a:p>
          <a:p>
            <a:endParaRPr lang="fa-IR">
              <a:cs typeface="B Zar" panose="00000400000000000000" pitchFamily="2" charset="-78"/>
            </a:endParaRPr>
          </a:p>
        </p:txBody>
      </p:sp>
    </p:spTree>
    <p:extLst>
      <p:ext uri="{BB962C8B-B14F-4D97-AF65-F5344CB8AC3E}">
        <p14:creationId xmlns:p14="http://schemas.microsoft.com/office/powerpoint/2010/main" val="262527042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بحث در نظریه ساختار بندی</a:t>
            </a:r>
            <a:endParaRPr lang="fa-IR">
              <a:cs typeface="B Zar" panose="00000400000000000000" pitchFamily="2" charset="-78"/>
            </a:endParaRPr>
          </a:p>
        </p:txBody>
      </p:sp>
      <p:sp>
        <p:nvSpPr>
          <p:cNvPr id="3" name="Content Placeholder 2"/>
          <p:cNvSpPr>
            <a:spLocks noGrp="1"/>
          </p:cNvSpPr>
          <p:nvPr>
            <p:ph idx="1"/>
          </p:nvPr>
        </p:nvSpPr>
        <p:spPr/>
        <p:txBody>
          <a:bodyPr/>
          <a:lstStyle/>
          <a:p>
            <a:pPr algn="just"/>
            <a:r>
              <a:rPr lang="fa-IR" smtClean="0">
                <a:cs typeface="B Zar" panose="00000400000000000000" pitchFamily="2" charset="-78"/>
              </a:rPr>
              <a:t>کنش تحولی نیز هست و دنیای خارجی و مناسبات اجتماعی را تغییر می دهد، و به ناگزیر متضمن قدرت است. ازدیدگاه گیدنز، قدرت در کلیه مناسبات انسانی مندرج است. ص 146</a:t>
            </a:r>
          </a:p>
          <a:p>
            <a:pPr algn="just"/>
            <a:r>
              <a:rPr lang="fa-IR" smtClean="0">
                <a:cs typeface="B Zar" panose="00000400000000000000" pitchFamily="2" charset="-78"/>
              </a:rPr>
              <a:t>مسئلة عمده این است که چگونه می توانیم ازدوسویگی در کنش متقابل چهره به چهره به دوسویگی در راستای زمان و مکان حرکت کنیم – یعنی از کنش به نظام ها. در این جا عواملی دست اندرکاراند که قبلاً به بعضی از آن ها اشاره کرده ام: وجود معرفت ضمنی بر نحوة سلوک کردن، و امور روزمره، آشکارا اهمیت دارد. ص 147 و 148</a:t>
            </a:r>
          </a:p>
          <a:p>
            <a:pPr algn="just"/>
            <a:r>
              <a:rPr lang="fa-IR" smtClean="0">
                <a:solidFill>
                  <a:srgbClr val="FF0000"/>
                </a:solidFill>
                <a:cs typeface="B Zar" panose="00000400000000000000" pitchFamily="2" charset="-78"/>
              </a:rPr>
              <a:t>آن چه نقش نهادی دارد فرد نیست</a:t>
            </a:r>
            <a:r>
              <a:rPr lang="fa-IR" smtClean="0">
                <a:cs typeface="B Zar" panose="00000400000000000000" pitchFamily="2" charset="-78"/>
              </a:rPr>
              <a:t>، بلکه واحد زمان – فضا، یا موقعیت هم – حضوری است. آن چه مردم می دانند این نیست که چگونه نقش بازی کنند، بلکه این است که چگونه واکنش نشان دهند و عمل کردن در یک موقعیت را یاد بگیرند . ص 149</a:t>
            </a:r>
            <a:endParaRPr lang="fa-IR">
              <a:cs typeface="B Zar" panose="00000400000000000000" pitchFamily="2" charset="-78"/>
            </a:endParaRPr>
          </a:p>
        </p:txBody>
      </p:sp>
    </p:spTree>
    <p:extLst>
      <p:ext uri="{BB962C8B-B14F-4D97-AF65-F5344CB8AC3E}">
        <p14:creationId xmlns:p14="http://schemas.microsoft.com/office/powerpoint/2010/main" val="181323816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بحث در نظریه ساختار بندی</a:t>
            </a:r>
            <a:endParaRPr lang="fa-IR">
              <a:cs typeface="B Zar" panose="00000400000000000000" pitchFamily="2" charset="-78"/>
            </a:endParaRPr>
          </a:p>
        </p:txBody>
      </p:sp>
      <p:sp>
        <p:nvSpPr>
          <p:cNvPr id="3" name="Content Placeholder 2"/>
          <p:cNvSpPr>
            <a:spLocks noGrp="1"/>
          </p:cNvSpPr>
          <p:nvPr>
            <p:ph idx="1"/>
          </p:nvPr>
        </p:nvSpPr>
        <p:spPr/>
        <p:txBody>
          <a:bodyPr/>
          <a:lstStyle/>
          <a:p>
            <a:pPr algn="just"/>
            <a:r>
              <a:rPr lang="fa-IR" smtClean="0">
                <a:cs typeface="B Zar" panose="00000400000000000000" pitchFamily="2" charset="-78"/>
              </a:rPr>
              <a:t>در حالی که </a:t>
            </a:r>
            <a:r>
              <a:rPr lang="fa-IR" smtClean="0">
                <a:solidFill>
                  <a:srgbClr val="FF0000"/>
                </a:solidFill>
                <a:cs typeface="B Zar" panose="00000400000000000000" pitchFamily="2" charset="-78"/>
              </a:rPr>
              <a:t>هستی شناسی گیدنز </a:t>
            </a:r>
            <a:r>
              <a:rPr lang="fa-IR" smtClean="0">
                <a:cs typeface="B Zar" panose="00000400000000000000" pitchFamily="2" charset="-78"/>
              </a:rPr>
              <a:t>باعث بروز نوعی خوشبینی غیر منطقی در عامل می شود؛ تاریخ او به سمت نوعی بدبینی غیر منطقی حرکت می کند. ص 150</a:t>
            </a:r>
          </a:p>
          <a:p>
            <a:pPr algn="just"/>
            <a:r>
              <a:rPr lang="fa-IR" smtClean="0">
                <a:cs typeface="B Zar" panose="00000400000000000000" pitchFamily="2" charset="-78"/>
              </a:rPr>
              <a:t>گرچه گیدنز اصرار می ورزد که انواع مختلف جامعه در کنار یکدیگر وجود دارند، و پیشروی اجتناب ناپذیر از یکی به سمت دیگری و </a:t>
            </a:r>
            <a:r>
              <a:rPr lang="fa-IR" smtClean="0">
                <a:solidFill>
                  <a:srgbClr val="FF0000"/>
                </a:solidFill>
                <a:cs typeface="B Zar" panose="00000400000000000000" pitchFamily="2" charset="-78"/>
              </a:rPr>
              <a:t>چیزی به نام تاریخ «عمومی» وجود ندارد</a:t>
            </a:r>
            <a:r>
              <a:rPr lang="fa-IR" smtClean="0">
                <a:cs typeface="B Zar" panose="00000400000000000000" pitchFamily="2" charset="-78"/>
              </a:rPr>
              <a:t>، این مطلب را نیز مطرح می کند که ما می توانیم «دوره ها ی تاریخی » یا توالی های تغییر را مشخص کنیم. ص 151</a:t>
            </a:r>
          </a:p>
          <a:p>
            <a:pPr algn="just"/>
            <a:r>
              <a:rPr lang="fa-IR" smtClean="0">
                <a:cs typeface="B Zar" panose="00000400000000000000" pitchFamily="2" charset="-78"/>
              </a:rPr>
              <a:t>  {این دوره ها} دارای آغاز، روند رویدادها و پیامدهایی قابل تشخیص اند که تا اندازه ای می توان آن ها را منتزع از بافت های قابل تعریف با یکدیگر مقایسه کرد. ص 151</a:t>
            </a:r>
            <a:endParaRPr lang="fa-IR">
              <a:cs typeface="B Zar" panose="00000400000000000000" pitchFamily="2" charset="-78"/>
            </a:endParaRPr>
          </a:p>
        </p:txBody>
      </p:sp>
    </p:spTree>
    <p:extLst>
      <p:ext uri="{BB962C8B-B14F-4D97-AF65-F5344CB8AC3E}">
        <p14:creationId xmlns:p14="http://schemas.microsoft.com/office/powerpoint/2010/main" val="249185509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بحث در نظریه ساختاربندی</a:t>
            </a:r>
            <a:endParaRPr lang="fa-IR">
              <a:cs typeface="B Zar" panose="00000400000000000000" pitchFamily="2" charset="-78"/>
            </a:endParaRPr>
          </a:p>
        </p:txBody>
      </p:sp>
      <p:sp>
        <p:nvSpPr>
          <p:cNvPr id="3" name="Content Placeholder 2"/>
          <p:cNvSpPr>
            <a:spLocks noGrp="1"/>
          </p:cNvSpPr>
          <p:nvPr>
            <p:ph idx="1"/>
          </p:nvPr>
        </p:nvSpPr>
        <p:spPr/>
        <p:txBody>
          <a:bodyPr/>
          <a:lstStyle/>
          <a:p>
            <a:pPr algn="just"/>
            <a:r>
              <a:rPr lang="fa-IR" smtClean="0">
                <a:solidFill>
                  <a:srgbClr val="FF0000"/>
                </a:solidFill>
                <a:cs typeface="B Zar" panose="00000400000000000000" pitchFamily="2" charset="-78"/>
              </a:rPr>
              <a:t>ساختار از واحد زمان – مکان ساخته شده است</a:t>
            </a:r>
            <a:r>
              <a:rPr lang="fa-IR" smtClean="0">
                <a:cs typeface="B Zar" panose="00000400000000000000" pitchFamily="2" charset="-78"/>
              </a:rPr>
              <a:t>؛ هنگامی که گیدنز در ساختمان جامعه، تحلیل خود را در مورد ماهیت زمانی – مکانی کنش متقابل طرح می کند، همواره نوعی دور باطل ضمنی وجود دارد: تحلیل کردار اجتماعی بر پیش فرض نظامی استوار است که این مفهوم در آن آفریده می شود. ص 154</a:t>
            </a:r>
            <a:endParaRPr lang="fa-IR">
              <a:cs typeface="B Zar" panose="00000400000000000000" pitchFamily="2" charset="-78"/>
            </a:endParaRPr>
          </a:p>
        </p:txBody>
      </p:sp>
    </p:spTree>
    <p:extLst>
      <p:ext uri="{BB962C8B-B14F-4D97-AF65-F5344CB8AC3E}">
        <p14:creationId xmlns:p14="http://schemas.microsoft.com/office/powerpoint/2010/main" val="389320733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solidFill>
                  <a:srgbClr val="FF0000"/>
                </a:solidFill>
                <a:cs typeface="B Zar" panose="00000400000000000000" pitchFamily="2" charset="-78"/>
              </a:rPr>
              <a:t>ساختارگرایی</a:t>
            </a:r>
            <a:endParaRPr lang="fa-IR">
              <a:solidFill>
                <a:srgbClr val="FF0000"/>
              </a:solidFill>
              <a:cs typeface="B Zar" panose="00000400000000000000" pitchFamily="2" charset="-78"/>
            </a:endParaRPr>
          </a:p>
        </p:txBody>
      </p:sp>
      <p:pic>
        <p:nvPicPr>
          <p:cNvPr id="4" name="Content Placeholder 3"/>
          <p:cNvPicPr>
            <a:picLocks noGrp="1" noChangeAspect="1"/>
          </p:cNvPicPr>
          <p:nvPr>
            <p:ph idx="1"/>
          </p:nvPr>
        </p:nvPicPr>
        <p:blipFill>
          <a:blip r:embed="rId2"/>
          <a:stretch>
            <a:fillRect/>
          </a:stretch>
        </p:blipFill>
        <p:spPr>
          <a:xfrm>
            <a:off x="2560745" y="1895403"/>
            <a:ext cx="7070509" cy="3959485"/>
          </a:xfrm>
          <a:prstGeom prst="rect">
            <a:avLst/>
          </a:prstGeom>
        </p:spPr>
      </p:pic>
    </p:spTree>
    <p:extLst>
      <p:ext uri="{BB962C8B-B14F-4D97-AF65-F5344CB8AC3E}">
        <p14:creationId xmlns:p14="http://schemas.microsoft.com/office/powerpoint/2010/main" val="212895689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بحث در ساختار گرایی</a:t>
            </a:r>
            <a:endParaRPr lang="fa-IR">
              <a:cs typeface="B Zar" panose="00000400000000000000" pitchFamily="2" charset="-78"/>
            </a:endParaRPr>
          </a:p>
        </p:txBody>
      </p:sp>
      <p:sp>
        <p:nvSpPr>
          <p:cNvPr id="3" name="Content Placeholder 2"/>
          <p:cNvSpPr>
            <a:spLocks noGrp="1"/>
          </p:cNvSpPr>
          <p:nvPr>
            <p:ph idx="1"/>
          </p:nvPr>
        </p:nvSpPr>
        <p:spPr/>
        <p:txBody>
          <a:bodyPr/>
          <a:lstStyle/>
          <a:p>
            <a:pPr algn="just"/>
            <a:r>
              <a:rPr lang="fa-IR" smtClean="0">
                <a:cs typeface="B Zar" panose="00000400000000000000" pitchFamily="2" charset="-78"/>
              </a:rPr>
              <a:t>همة رهیافت هایی که در فصل دوم بررسی کردیم مبتنی برنقطة شروع واحدی بودند: الگویی ازکنش انسانی که به مقاصد مردم، وسایل موجود برای تحقق این مقاصد، معناهایی که مقاصد خود را در قالب آن ها تدوین می کنند و انتخاب ابزار مناسب برای اجرای آن ها اشارت دارد. ص 161</a:t>
            </a:r>
          </a:p>
          <a:p>
            <a:r>
              <a:rPr lang="fa-IR" smtClean="0">
                <a:cs typeface="B Zar" panose="00000400000000000000" pitchFamily="2" charset="-78"/>
              </a:rPr>
              <a:t>در مقدمه، بر تمایز میان کنش و عاملان، از یک طرف، و جوامع، از طرف دیگر، تأکید کردم. ص 162</a:t>
            </a:r>
          </a:p>
          <a:p>
            <a:pPr algn="just"/>
            <a:r>
              <a:rPr lang="fa-IR" smtClean="0">
                <a:cs typeface="B Zar" panose="00000400000000000000" pitchFamily="2" charset="-78"/>
              </a:rPr>
              <a:t>ساختارگرایی به مثابه </a:t>
            </a:r>
            <a:r>
              <a:rPr lang="fa-IR" smtClean="0">
                <a:solidFill>
                  <a:srgbClr val="FF0000"/>
                </a:solidFill>
                <a:cs typeface="B Zar" panose="00000400000000000000" pitchFamily="2" charset="-78"/>
              </a:rPr>
              <a:t>نظریه ای دربارة معانی کلی</a:t>
            </a:r>
            <a:r>
              <a:rPr lang="fa-IR" smtClean="0">
                <a:cs typeface="B Zar" panose="00000400000000000000" pitchFamily="2" charset="-78"/>
              </a:rPr>
              <a:t>. در این جا با این مفهوم مواجه می شویم که افکار ما و شیوة فکر کردن مان ساختاری شالوده ای دارد که، در واقع، تعیین کنندة هر آن چیزی است که به آن فکر می کنیم. ص 163</a:t>
            </a:r>
          </a:p>
          <a:p>
            <a:endParaRPr lang="fa-IR">
              <a:cs typeface="B Zar" panose="00000400000000000000" pitchFamily="2" charset="-78"/>
            </a:endParaRPr>
          </a:p>
        </p:txBody>
      </p:sp>
    </p:spTree>
    <p:extLst>
      <p:ext uri="{BB962C8B-B14F-4D97-AF65-F5344CB8AC3E}">
        <p14:creationId xmlns:p14="http://schemas.microsoft.com/office/powerpoint/2010/main" val="168720597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بحث در ساختارگرایی</a:t>
            </a:r>
            <a:endParaRPr lang="fa-IR">
              <a:cs typeface="B Zar" panose="00000400000000000000" pitchFamily="2" charset="-78"/>
            </a:endParaRPr>
          </a:p>
        </p:txBody>
      </p:sp>
      <p:sp>
        <p:nvSpPr>
          <p:cNvPr id="3" name="Content Placeholder 2"/>
          <p:cNvSpPr>
            <a:spLocks noGrp="1"/>
          </p:cNvSpPr>
          <p:nvPr>
            <p:ph idx="1"/>
          </p:nvPr>
        </p:nvSpPr>
        <p:spPr/>
        <p:txBody>
          <a:bodyPr/>
          <a:lstStyle/>
          <a:p>
            <a:pPr algn="just"/>
            <a:r>
              <a:rPr lang="fa-IR" smtClean="0">
                <a:cs typeface="B Zar" panose="00000400000000000000" pitchFamily="2" charset="-78"/>
              </a:rPr>
              <a:t>پس از پرداختن به ساختارگرایی، به مثابه نظریه ای دربارة معانی کلی، و سپس نظریه ای دربارة ساختاراجتماعی نحوة تکه پاره شدن این رهیافت را بررسی خواهیم کرد. ص 163</a:t>
            </a:r>
          </a:p>
          <a:p>
            <a:pPr algn="just"/>
            <a:r>
              <a:rPr lang="fa-IR" smtClean="0">
                <a:cs typeface="B Zar" panose="00000400000000000000" pitchFamily="2" charset="-78"/>
              </a:rPr>
              <a:t>مشکل ما با واژگانی از قبیل «نظام»، «ساختار» و «جامعه» آن است که معانی آن ها با یکدیگر </a:t>
            </a:r>
            <a:r>
              <a:rPr lang="fa-IR" smtClean="0">
                <a:solidFill>
                  <a:srgbClr val="FF0000"/>
                </a:solidFill>
                <a:cs typeface="B Zar" panose="00000400000000000000" pitchFamily="2" charset="-78"/>
              </a:rPr>
              <a:t>همپوشی</a:t>
            </a:r>
            <a:r>
              <a:rPr lang="fa-IR" smtClean="0">
                <a:cs typeface="B Zar" panose="00000400000000000000" pitchFamily="2" charset="-78"/>
              </a:rPr>
              <a:t> دارند، بدون آن که دقیقاً یکسان باشند. ص 164</a:t>
            </a:r>
          </a:p>
          <a:p>
            <a:pPr algn="just"/>
            <a:r>
              <a:rPr lang="fa-IR" smtClean="0">
                <a:cs typeface="B Zar" panose="00000400000000000000" pitchFamily="2" charset="-78"/>
              </a:rPr>
              <a:t>«ساختارگرایی» شکلی از نظریه است که، دهه های 1960 و 1970، در رشته های مختلف زیر اثرگذار شد: فلسفه، نظریة اجتماعی، زبان شناسی، نقد ادبی، تحیلی فرهنگی، روانکاوی، تاریخ اندیشه، فلسفة علم، مردم شناسی و رشته های دیگر. ص 165</a:t>
            </a:r>
          </a:p>
          <a:p>
            <a:pPr algn="just"/>
            <a:endParaRPr lang="fa-IR">
              <a:cs typeface="B Zar" panose="00000400000000000000" pitchFamily="2" charset="-78"/>
            </a:endParaRPr>
          </a:p>
        </p:txBody>
      </p:sp>
    </p:spTree>
    <p:extLst>
      <p:ext uri="{BB962C8B-B14F-4D97-AF65-F5344CB8AC3E}">
        <p14:creationId xmlns:p14="http://schemas.microsoft.com/office/powerpoint/2010/main" val="229785116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بحث در ساختارگرایی</a:t>
            </a:r>
            <a:endParaRPr lang="fa-IR">
              <a:cs typeface="B Zar" panose="00000400000000000000" pitchFamily="2" charset="-78"/>
            </a:endParaRPr>
          </a:p>
        </p:txBody>
      </p:sp>
      <p:sp>
        <p:nvSpPr>
          <p:cNvPr id="3" name="Content Placeholder 2"/>
          <p:cNvSpPr>
            <a:spLocks noGrp="1"/>
          </p:cNvSpPr>
          <p:nvPr>
            <p:ph idx="1"/>
          </p:nvPr>
        </p:nvSpPr>
        <p:spPr/>
        <p:txBody>
          <a:bodyPr/>
          <a:lstStyle/>
          <a:p>
            <a:r>
              <a:rPr lang="fa-IR" smtClean="0">
                <a:cs typeface="B Zar" panose="00000400000000000000" pitchFamily="2" charset="-78"/>
              </a:rPr>
              <a:t>ساختارگرایی، در مقام یک مکتب فکری، چندین رشته تبارنامه را دنبال می کند. یکی ازآنها از خلال مردم شناسی بریتانیایی و فرانسوی می گذرد، و برای آن چه می خواهم در این جا بگویم اهمیت چندانی ندارد. ص 166</a:t>
            </a:r>
          </a:p>
          <a:p>
            <a:r>
              <a:rPr lang="fa-IR" smtClean="0">
                <a:cs typeface="B Zar" panose="00000400000000000000" pitchFamily="2" charset="-78"/>
              </a:rPr>
              <a:t>کیش های روشنفکری، مانند سایر کیش های مدرن، به سرعت کهنه شدند، و شاید علت این امر بحث های فشرده ای بود که برای اولین بار خود مدافعان ساختارگرایی مطرح کردند، به گونه ای که مبانی خود این نظریه را تضعیف کرد. ص 166</a:t>
            </a:r>
          </a:p>
          <a:p>
            <a:pPr algn="just"/>
            <a:r>
              <a:rPr lang="fa-IR" smtClean="0">
                <a:cs typeface="B Zar" panose="00000400000000000000" pitchFamily="2" charset="-78"/>
              </a:rPr>
              <a:t>ساختارگرایی همة محصولات انسانی را ساختارهای زبانی می داند، و آن چه من «</a:t>
            </a:r>
            <a:r>
              <a:rPr lang="fa-IR" smtClean="0">
                <a:solidFill>
                  <a:srgbClr val="FF0000"/>
                </a:solidFill>
                <a:cs typeface="B Zar" panose="00000400000000000000" pitchFamily="2" charset="-78"/>
              </a:rPr>
              <a:t>افکار کلی </a:t>
            </a:r>
            <a:r>
              <a:rPr lang="fa-IR" smtClean="0">
                <a:cs typeface="B Zar" panose="00000400000000000000" pitchFamily="2" charset="-78"/>
              </a:rPr>
              <a:t>» نامیدم نیز مشمول این قاعده است. ص 167</a:t>
            </a:r>
          </a:p>
          <a:p>
            <a:endParaRPr lang="fa-IR">
              <a:cs typeface="B Zar" panose="00000400000000000000" pitchFamily="2" charset="-78"/>
            </a:endParaRPr>
          </a:p>
        </p:txBody>
      </p:sp>
    </p:spTree>
    <p:extLst>
      <p:ext uri="{BB962C8B-B14F-4D97-AF65-F5344CB8AC3E}">
        <p14:creationId xmlns:p14="http://schemas.microsoft.com/office/powerpoint/2010/main" val="129287991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بحث در ساختارگرایی</a:t>
            </a:r>
            <a:endParaRPr lang="fa-IR">
              <a:cs typeface="B Zar" panose="00000400000000000000" pitchFamily="2" charset="-78"/>
            </a:endParaRPr>
          </a:p>
        </p:txBody>
      </p:sp>
      <p:sp>
        <p:nvSpPr>
          <p:cNvPr id="3" name="Content Placeholder 2"/>
          <p:cNvSpPr>
            <a:spLocks noGrp="1"/>
          </p:cNvSpPr>
          <p:nvPr>
            <p:ph idx="1"/>
          </p:nvPr>
        </p:nvSpPr>
        <p:spPr/>
        <p:txBody>
          <a:bodyPr/>
          <a:lstStyle/>
          <a:p>
            <a:pPr algn="just"/>
            <a:r>
              <a:rPr lang="fa-IR" smtClean="0">
                <a:cs typeface="B Zar" panose="00000400000000000000" pitchFamily="2" charset="-78"/>
              </a:rPr>
              <a:t>چندین بار این دیدگاه را خاطرنشان کرده ام که دنیایی که در اطراف خود می بینیم محصول افکار ما است – </a:t>
            </a:r>
            <a:r>
              <a:rPr lang="fa-IR" smtClean="0">
                <a:solidFill>
                  <a:srgbClr val="FF0000"/>
                </a:solidFill>
                <a:cs typeface="B Zar" panose="00000400000000000000" pitchFamily="2" charset="-78"/>
              </a:rPr>
              <a:t>این فکر در فلسفة کانت ریشه دارد</a:t>
            </a:r>
            <a:r>
              <a:rPr lang="fa-IR" smtClean="0">
                <a:cs typeface="B Zar" panose="00000400000000000000" pitchFamily="2" charset="-78"/>
              </a:rPr>
              <a:t>، یا صورت تحریف شده ای از آن است. این دیدگاه تا حدود زیادی یکی از مفروضات ساختارگرایی است، و این مکتب با ادعای نشان دادن ساختار شالوده ای یا منطقِ افکار کلی، در واقع، می خواهد نشان دهد که ما چگونه دنیایی را که می بینیم تولید می کنیم. ص 168</a:t>
            </a:r>
          </a:p>
          <a:p>
            <a:pPr algn="just"/>
            <a:r>
              <a:rPr lang="fa-IR" smtClean="0">
                <a:cs typeface="B Zar" panose="00000400000000000000" pitchFamily="2" charset="-78"/>
              </a:rPr>
              <a:t>هر نظریه ای که کاملاً منطقی نیست باید غلط باشد، و چون هیچ نظریه ای کاملاً منطقی نیست، درچاهی بی انتها سقوط می کنیم. ص 169 و 170</a:t>
            </a:r>
          </a:p>
          <a:p>
            <a:endParaRPr lang="fa-IR">
              <a:cs typeface="B Zar" panose="00000400000000000000" pitchFamily="2" charset="-78"/>
            </a:endParaRPr>
          </a:p>
        </p:txBody>
      </p:sp>
      <p:pic>
        <p:nvPicPr>
          <p:cNvPr id="4" name="Picture 3"/>
          <p:cNvPicPr>
            <a:picLocks noChangeAspect="1"/>
          </p:cNvPicPr>
          <p:nvPr/>
        </p:nvPicPr>
        <p:blipFill>
          <a:blip r:embed="rId2"/>
          <a:stretch>
            <a:fillRect/>
          </a:stretch>
        </p:blipFill>
        <p:spPr>
          <a:xfrm>
            <a:off x="1026496" y="4491038"/>
            <a:ext cx="2714625" cy="1685925"/>
          </a:xfrm>
          <a:prstGeom prst="rect">
            <a:avLst/>
          </a:prstGeom>
        </p:spPr>
      </p:pic>
    </p:spTree>
    <p:extLst>
      <p:ext uri="{BB962C8B-B14F-4D97-AF65-F5344CB8AC3E}">
        <p14:creationId xmlns:p14="http://schemas.microsoft.com/office/powerpoint/2010/main" val="411283165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بحث در ساختارگرایی</a:t>
            </a:r>
            <a:endParaRPr lang="fa-IR">
              <a:cs typeface="B Zar" panose="00000400000000000000" pitchFamily="2" charset="-78"/>
            </a:endParaRPr>
          </a:p>
        </p:txBody>
      </p:sp>
      <p:sp>
        <p:nvSpPr>
          <p:cNvPr id="3" name="Content Placeholder 2"/>
          <p:cNvSpPr>
            <a:spLocks noGrp="1"/>
          </p:cNvSpPr>
          <p:nvPr>
            <p:ph idx="1"/>
          </p:nvPr>
        </p:nvSpPr>
        <p:spPr>
          <a:xfrm>
            <a:off x="4457700" y="1825625"/>
            <a:ext cx="6896100" cy="4351338"/>
          </a:xfrm>
        </p:spPr>
        <p:txBody>
          <a:bodyPr>
            <a:normAutofit/>
          </a:bodyPr>
          <a:lstStyle/>
          <a:p>
            <a:pPr algn="just"/>
            <a:r>
              <a:rPr lang="fa-IR" smtClean="0">
                <a:cs typeface="B Zar" panose="00000400000000000000" pitchFamily="2" charset="-78"/>
              </a:rPr>
              <a:t>«مرگ سوژه» شعاری است که با ساختارگرایی پیوندی تنگاتنگ دارد. «سوژه» به معناب چیزی است که من از آن با عنوان سازمان، کنش و اشخاص نام برده ام. ص 170</a:t>
            </a:r>
          </a:p>
          <a:p>
            <a:pPr algn="just"/>
            <a:r>
              <a:rPr lang="fa-IR" smtClean="0">
                <a:solidFill>
                  <a:srgbClr val="FF0000"/>
                </a:solidFill>
                <a:cs typeface="B Zar" panose="00000400000000000000" pitchFamily="2" charset="-78"/>
              </a:rPr>
              <a:t>فردنیان دو سوسور </a:t>
            </a:r>
            <a:r>
              <a:rPr lang="fa-IR" smtClean="0">
                <a:cs typeface="B Zar" panose="00000400000000000000" pitchFamily="2" charset="-78"/>
              </a:rPr>
              <a:t>غالباً بنیان گذار زبان شناسی مدرن شناخته شده است. چنان چه ماجرا را بیش از حد ساده کنیم، قبل از سوسور، زبان شناسی با نحوة تحول زبان در طول زمان سروکار داشته است. ص 171</a:t>
            </a:r>
          </a:p>
          <a:p>
            <a:endParaRPr lang="fa-IR">
              <a:cs typeface="B Zar" panose="00000400000000000000" pitchFamily="2" charset="-78"/>
            </a:endParaRPr>
          </a:p>
        </p:txBody>
      </p:sp>
      <p:pic>
        <p:nvPicPr>
          <p:cNvPr id="4" name="Picture 3"/>
          <p:cNvPicPr>
            <a:picLocks noChangeAspect="1"/>
          </p:cNvPicPr>
          <p:nvPr/>
        </p:nvPicPr>
        <p:blipFill>
          <a:blip r:embed="rId2"/>
          <a:stretch>
            <a:fillRect/>
          </a:stretch>
        </p:blipFill>
        <p:spPr>
          <a:xfrm>
            <a:off x="729017" y="1825625"/>
            <a:ext cx="3619500" cy="4219575"/>
          </a:xfrm>
          <a:prstGeom prst="rect">
            <a:avLst/>
          </a:prstGeom>
        </p:spPr>
      </p:pic>
    </p:spTree>
    <p:extLst>
      <p:ext uri="{BB962C8B-B14F-4D97-AF65-F5344CB8AC3E}">
        <p14:creationId xmlns:p14="http://schemas.microsoft.com/office/powerpoint/2010/main" val="15367242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fontScale="85000" lnSpcReduction="20000"/>
          </a:bodyPr>
          <a:lstStyle/>
          <a:p>
            <a:pPr algn="just"/>
            <a:r>
              <a:rPr lang="fa-IR">
                <a:solidFill>
                  <a:srgbClr val="0070C0"/>
                </a:solidFill>
                <a:cs typeface="B Zar" panose="00000400000000000000" pitchFamily="2" charset="-78"/>
              </a:rPr>
              <a:t>و</a:t>
            </a:r>
            <a:r>
              <a:rPr lang="fa-IR" i="1">
                <a:solidFill>
                  <a:srgbClr val="0070C0"/>
                </a:solidFill>
                <a:cs typeface="B Zar" panose="00000400000000000000" pitchFamily="2" charset="-78"/>
              </a:rPr>
              <a:t> سرانجام باید از دام توصیف نام برد. در حال حاضر همین قدر کافی است که بگوییم تبیین چیزی را به ما می گوید که نمی دانسته ایم و نمی توانسته ایم فقط با نگاه کردن می توانیم  آن کشف کنیم، اما توصیف فقط آن چیزی را به ما می گوید که با نگاه کردن می توانیم آن را کشف کنیم. (ص ۲۴</a:t>
            </a:r>
            <a:r>
              <a:rPr lang="fa-IR" i="1" smtClean="0">
                <a:solidFill>
                  <a:srgbClr val="0070C0"/>
                </a:solidFill>
                <a:cs typeface="B Zar" panose="00000400000000000000" pitchFamily="2" charset="-78"/>
              </a:rPr>
              <a:t>)</a:t>
            </a:r>
          </a:p>
          <a:p>
            <a:pPr algn="just"/>
            <a:r>
              <a:rPr lang="fa-IR" smtClean="0">
                <a:solidFill>
                  <a:srgbClr val="FF0000"/>
                </a:solidFill>
                <a:cs typeface="B Zar" panose="00000400000000000000" pitchFamily="2" charset="-78"/>
              </a:rPr>
              <a:t>برای بحث بیشتر:</a:t>
            </a:r>
          </a:p>
          <a:p>
            <a:pPr algn="just"/>
            <a:r>
              <a:rPr lang="fa-IR">
                <a:cs typeface="B Zar" panose="00000400000000000000" pitchFamily="2" charset="-78"/>
              </a:rPr>
              <a:t>پترآخینشتاین با توجه به ابهامی که واژه </a:t>
            </a:r>
            <a:r>
              <a:rPr lang="fa-IR" smtClean="0">
                <a:cs typeface="B Zar" panose="00000400000000000000" pitchFamily="2" charset="-78"/>
              </a:rPr>
              <a:t>{</a:t>
            </a:r>
            <a:r>
              <a:rPr lang="en-US" smtClean="0">
                <a:cs typeface="B Zar" panose="00000400000000000000" pitchFamily="2" charset="-78"/>
              </a:rPr>
              <a:t>explanation </a:t>
            </a:r>
            <a:r>
              <a:rPr lang="fa-IR" smtClean="0">
                <a:cs typeface="B Zar" panose="00000400000000000000" pitchFamily="2" charset="-78"/>
              </a:rPr>
              <a:t>=تبیین</a:t>
            </a:r>
            <a:r>
              <a:rPr lang="fa-IR">
                <a:cs typeface="B Zar" panose="00000400000000000000" pitchFamily="2" charset="-78"/>
              </a:rPr>
              <a:t>} دارد و هم بر فرایند و کنش تبیین دلالت می کند و هم بر حاصل و فرآورده آن. خاطر نشان ساخت که هر گونه تحلیلی از تبیین که صرفا بر اساس حاصل و فراورده تبیین  و با غفلت از کنش و فرایند تبیین صورت پذیرد نارساست. از نظر وی، تبیین یک جفت،  مرتب است متشکل از یک گزاره و نوعی کنش تبینی دلیل وی بر این که تبیین را نمی توان صرفا بر حسب محتوای اطلاعاتی اش توصیف کرد مبتنی بر این واقعیت مسلم است </a:t>
            </a:r>
          </a:p>
          <a:p>
            <a:pPr algn="just"/>
            <a:r>
              <a:rPr lang="fa-IR" smtClean="0">
                <a:solidFill>
                  <a:srgbClr val="FF0000"/>
                </a:solidFill>
                <a:cs typeface="B Zar" panose="00000400000000000000" pitchFamily="2" charset="-78"/>
              </a:rPr>
              <a:t>نکته جنبی</a:t>
            </a:r>
            <a:r>
              <a:rPr lang="fa-IR" smtClean="0">
                <a:cs typeface="B Zar" panose="00000400000000000000" pitchFamily="2" charset="-78"/>
              </a:rPr>
              <a:t>: </a:t>
            </a:r>
            <a:r>
              <a:rPr lang="fa-IR">
                <a:cs typeface="B Zar" panose="00000400000000000000" pitchFamily="2" charset="-78"/>
              </a:rPr>
              <a:t>یکی از مباحث بنیادین در روش شناسی تاریخی که ارتباط  وثیقی با روش تحقیق در تاریخ دارد.  مقوله تبیین است. این مقوله از جمله موضوعاتی است که در هر سه گونه ی معرفت تاریخی (علم تاریخ، فلسفه نظری تاریخ و. فلسفه علم تاریخ ) به نوعی حضور دارد . مورخان نیاز به تبیین حوادث جزیی و پراکنده ی مربوط به گذشته ی انسانی دارند. فیلسوفان نظری تاریخ سعی در تبیین کلیت تاریخ نوع بشر دارند و فیلسوفان علم تاریخ نیز چیستی و </a:t>
            </a:r>
            <a:r>
              <a:rPr lang="fa-IR" smtClean="0">
                <a:cs typeface="B Zar" panose="00000400000000000000" pitchFamily="2" charset="-78"/>
              </a:rPr>
              <a:t>ماهیت آن </a:t>
            </a:r>
            <a:r>
              <a:rPr lang="fa-IR">
                <a:cs typeface="B Zar" panose="00000400000000000000" pitchFamily="2" charset="-78"/>
              </a:rPr>
              <a:t>در ذیل روش </a:t>
            </a:r>
            <a:r>
              <a:rPr lang="fa-IR" smtClean="0">
                <a:cs typeface="B Zar" panose="00000400000000000000" pitchFamily="2" charset="-78"/>
              </a:rPr>
              <a:t>شناسی </a:t>
            </a:r>
            <a:r>
              <a:rPr lang="fa-IR">
                <a:cs typeface="B Zar" panose="00000400000000000000" pitchFamily="2" charset="-78"/>
              </a:rPr>
              <a:t>موضوع معرفتی </a:t>
            </a:r>
            <a:r>
              <a:rPr lang="fa-IR" smtClean="0">
                <a:cs typeface="B Zar" panose="00000400000000000000" pitchFamily="2" charset="-78"/>
              </a:rPr>
              <a:t>درجه </a:t>
            </a:r>
            <a:r>
              <a:rPr lang="fa-IR">
                <a:cs typeface="B Zar" panose="00000400000000000000" pitchFamily="2" charset="-78"/>
              </a:rPr>
              <a:t>دوم ساخته اند (مفتخری، 1389)</a:t>
            </a:r>
          </a:p>
          <a:p>
            <a:endParaRPr lang="fa-IR"/>
          </a:p>
        </p:txBody>
      </p:sp>
    </p:spTree>
    <p:extLst>
      <p:ext uri="{BB962C8B-B14F-4D97-AF65-F5344CB8AC3E}">
        <p14:creationId xmlns:p14="http://schemas.microsoft.com/office/powerpoint/2010/main" val="398140506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بحث در ساختارگرایی</a:t>
            </a:r>
            <a:endParaRPr lang="fa-IR">
              <a:cs typeface="B Zar" panose="00000400000000000000" pitchFamily="2" charset="-78"/>
            </a:endParaRPr>
          </a:p>
        </p:txBody>
      </p:sp>
      <p:sp>
        <p:nvSpPr>
          <p:cNvPr id="3" name="Content Placeholder 2"/>
          <p:cNvSpPr>
            <a:spLocks noGrp="1"/>
          </p:cNvSpPr>
          <p:nvPr>
            <p:ph idx="1"/>
          </p:nvPr>
        </p:nvSpPr>
        <p:spPr/>
        <p:txBody>
          <a:bodyPr/>
          <a:lstStyle/>
          <a:p>
            <a:pPr algn="just"/>
            <a:r>
              <a:rPr lang="fa-IR" smtClean="0">
                <a:cs typeface="B Zar" panose="00000400000000000000" pitchFamily="2" charset="-78"/>
              </a:rPr>
              <a:t>کارکرد زبان آن است که مردم را قادر به </a:t>
            </a:r>
            <a:r>
              <a:rPr lang="fa-IR" smtClean="0">
                <a:solidFill>
                  <a:srgbClr val="FF0000"/>
                </a:solidFill>
                <a:cs typeface="B Zar" panose="00000400000000000000" pitchFamily="2" charset="-78"/>
              </a:rPr>
              <a:t>ارتباط گیری </a:t>
            </a:r>
            <a:r>
              <a:rPr lang="fa-IR" smtClean="0">
                <a:cs typeface="B Zar" panose="00000400000000000000" pitchFamily="2" charset="-78"/>
              </a:rPr>
              <a:t>می کند، و لازم است به بررسی شیوه ای بپردازیم که اجزای مختلف زبان، از طریق مناسباتی که با یکدیگر دارند، به امر ارتباط گیری کمک می کنند. ص 171</a:t>
            </a:r>
          </a:p>
          <a:p>
            <a:pPr algn="just"/>
            <a:r>
              <a:rPr lang="fa-IR" smtClean="0">
                <a:cs typeface="B Zar" panose="00000400000000000000" pitchFamily="2" charset="-78"/>
              </a:rPr>
              <a:t>پس، زبان ساختارشالوده ای یا منطقِ پشت گفتار است. ص 172</a:t>
            </a:r>
          </a:p>
          <a:p>
            <a:pPr algn="just"/>
            <a:r>
              <a:rPr lang="fa-IR" smtClean="0">
                <a:cs typeface="B Zar" panose="00000400000000000000" pitchFamily="2" charset="-78"/>
              </a:rPr>
              <a:t>نشانه دارای دو وجه است که یکی دال   و دیگری مدلول  نامیده می شوند؛ رابطة آن ها غالباً به رابطة دو سمت یک ورق کاغذ تشبیه شده است. دال همان عنصر «مادی»، صدای مادی «سگ» یا علامت موجود بر صفحة کاغذ است. این عنصر بدون مدلول بی معنا است، و مدلول همان مفهومی است که این صداها به آن اشارت دارند. هر دو لازم و ملزوم یکدیگراند: مفهوم را نمی توان بدون صدا بیان کرد. ص 173</a:t>
            </a:r>
          </a:p>
          <a:p>
            <a:pPr algn="just"/>
            <a:endParaRPr lang="fa-IR">
              <a:cs typeface="B Zar" panose="00000400000000000000" pitchFamily="2" charset="-78"/>
            </a:endParaRPr>
          </a:p>
        </p:txBody>
      </p:sp>
    </p:spTree>
    <p:extLst>
      <p:ext uri="{BB962C8B-B14F-4D97-AF65-F5344CB8AC3E}">
        <p14:creationId xmlns:p14="http://schemas.microsoft.com/office/powerpoint/2010/main" val="77372874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بحث در ساختارگرایی</a:t>
            </a:r>
            <a:endParaRPr lang="fa-IR">
              <a:cs typeface="B Zar" panose="00000400000000000000" pitchFamily="2" charset="-78"/>
            </a:endParaRPr>
          </a:p>
        </p:txBody>
      </p:sp>
      <p:sp>
        <p:nvSpPr>
          <p:cNvPr id="3" name="Content Placeholder 2"/>
          <p:cNvSpPr>
            <a:spLocks noGrp="1"/>
          </p:cNvSpPr>
          <p:nvPr>
            <p:ph idx="1"/>
          </p:nvPr>
        </p:nvSpPr>
        <p:spPr>
          <a:xfrm>
            <a:off x="4708478" y="1825625"/>
            <a:ext cx="6645322" cy="4351338"/>
          </a:xfrm>
        </p:spPr>
        <p:txBody>
          <a:bodyPr>
            <a:normAutofit fontScale="92500" lnSpcReduction="10000"/>
          </a:bodyPr>
          <a:lstStyle/>
          <a:p>
            <a:pPr algn="just"/>
            <a:r>
              <a:rPr lang="fa-IR" smtClean="0">
                <a:cs typeface="B Zar" panose="00000400000000000000" pitchFamily="2" charset="-78"/>
              </a:rPr>
              <a:t>معنای یک نشانة زبانی به رابطة آن با سایر نشانه ها بستگی دارد. ص 174</a:t>
            </a:r>
          </a:p>
          <a:p>
            <a:pPr algn="just"/>
            <a:r>
              <a:rPr lang="fa-IR" smtClean="0">
                <a:cs typeface="B Zar" panose="00000400000000000000" pitchFamily="2" charset="-78"/>
              </a:rPr>
              <a:t>سطح همنشینی به صداها یا نشانه هایی مربوط می شود که می توانند یا نمی توانند در «زنجیرة همنشینی » از پی یکدیگر بیایند. ص 175</a:t>
            </a:r>
          </a:p>
          <a:p>
            <a:pPr algn="just"/>
            <a:r>
              <a:rPr lang="fa-IR" smtClean="0">
                <a:cs typeface="B Zar" panose="00000400000000000000" pitchFamily="2" charset="-78"/>
              </a:rPr>
              <a:t>همین مقدار کافی است که بتوانیم </a:t>
            </a:r>
            <a:r>
              <a:rPr lang="fa-IR" smtClean="0">
                <a:solidFill>
                  <a:srgbClr val="FF0000"/>
                </a:solidFill>
                <a:cs typeface="B Zar" panose="00000400000000000000" pitchFamily="2" charset="-78"/>
              </a:rPr>
              <a:t>الگوی زبانی </a:t>
            </a:r>
            <a:r>
              <a:rPr lang="fa-IR" smtClean="0">
                <a:cs typeface="B Zar" panose="00000400000000000000" pitchFamily="2" charset="-78"/>
              </a:rPr>
              <a:t>را دنبال کنیم. می توانیم ببینیم که چگونه مفروضات ماوراء طبیعی ریشه در این روش دارند، بدون آن که منطقاً و ضرورتاً از آن پیروی کنند. ص 175</a:t>
            </a:r>
          </a:p>
          <a:p>
            <a:pPr algn="just"/>
            <a:r>
              <a:rPr lang="fa-IR" smtClean="0">
                <a:cs typeface="B Zar" panose="00000400000000000000" pitchFamily="2" charset="-78"/>
              </a:rPr>
              <a:t>«نشانه شناسی» عنوانی است که به </a:t>
            </a:r>
            <a:r>
              <a:rPr lang="fa-IR" smtClean="0">
                <a:solidFill>
                  <a:srgbClr val="FF0000"/>
                </a:solidFill>
                <a:cs typeface="B Zar" panose="00000400000000000000" pitchFamily="2" charset="-78"/>
              </a:rPr>
              <a:t>«علم نشانه ها</a:t>
            </a:r>
            <a:r>
              <a:rPr lang="fa-IR" smtClean="0">
                <a:cs typeface="B Zar" panose="00000400000000000000" pitchFamily="2" charset="-78"/>
              </a:rPr>
              <a:t>» (یا معانی کلی) داده شده است، و صرفاً به نشانه های زبانی محدود نمی شود. ص 176</a:t>
            </a:r>
          </a:p>
          <a:p>
            <a:pPr algn="just"/>
            <a:endParaRPr lang="fa-IR">
              <a:cs typeface="B Zar" panose="00000400000000000000" pitchFamily="2" charset="-78"/>
            </a:endParaRPr>
          </a:p>
        </p:txBody>
      </p:sp>
      <p:pic>
        <p:nvPicPr>
          <p:cNvPr id="4" name="Picture 3"/>
          <p:cNvPicPr>
            <a:picLocks noChangeAspect="1"/>
          </p:cNvPicPr>
          <p:nvPr/>
        </p:nvPicPr>
        <p:blipFill>
          <a:blip r:embed="rId2"/>
          <a:stretch>
            <a:fillRect/>
          </a:stretch>
        </p:blipFill>
        <p:spPr>
          <a:xfrm>
            <a:off x="729004" y="2001938"/>
            <a:ext cx="3856644" cy="3607292"/>
          </a:xfrm>
          <a:prstGeom prst="rect">
            <a:avLst/>
          </a:prstGeom>
        </p:spPr>
      </p:pic>
    </p:spTree>
    <p:extLst>
      <p:ext uri="{BB962C8B-B14F-4D97-AF65-F5344CB8AC3E}">
        <p14:creationId xmlns:p14="http://schemas.microsoft.com/office/powerpoint/2010/main" val="337341164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بحث در ساختارگرایی</a:t>
            </a:r>
            <a:endParaRPr lang="fa-IR">
              <a:cs typeface="B Zar" panose="00000400000000000000" pitchFamily="2" charset="-78"/>
            </a:endParaRPr>
          </a:p>
        </p:txBody>
      </p:sp>
      <p:sp>
        <p:nvSpPr>
          <p:cNvPr id="3" name="Content Placeholder 2"/>
          <p:cNvSpPr>
            <a:spLocks noGrp="1"/>
          </p:cNvSpPr>
          <p:nvPr>
            <p:ph idx="1"/>
          </p:nvPr>
        </p:nvSpPr>
        <p:spPr>
          <a:xfrm>
            <a:off x="4139962" y="1825625"/>
            <a:ext cx="7213837" cy="4351338"/>
          </a:xfrm>
        </p:spPr>
        <p:txBody>
          <a:bodyPr/>
          <a:lstStyle/>
          <a:p>
            <a:pPr algn="just"/>
            <a:r>
              <a:rPr lang="fa-IR" smtClean="0">
                <a:cs typeface="B Zar" panose="00000400000000000000" pitchFamily="2" charset="-78"/>
              </a:rPr>
              <a:t>بارت (1972) در بررسی ساختار اسطوره ها جدید مفاهیم نشانه، دال و مدلول را به کار می گیرد، اما فرضیه اش این است که دال صرفاً ناظر بر یک فکر نیست، بلکه به یک شیء واقعی اشارت دارد. ص 177</a:t>
            </a:r>
          </a:p>
          <a:p>
            <a:pPr algn="just"/>
            <a:r>
              <a:rPr lang="fa-IR" smtClean="0">
                <a:cs typeface="B Zar" panose="00000400000000000000" pitchFamily="2" charset="-78"/>
              </a:rPr>
              <a:t>شیوة دیگری از صحبت کردن دربارة این تصویر به عنوان یک نشانه آن است که آن را مدلولی در یک زبان دیگر                (یک «فرازبان ») تلقی کنیم. ص 178</a:t>
            </a:r>
          </a:p>
          <a:p>
            <a:endParaRPr lang="fa-IR">
              <a:cs typeface="B Zar" panose="00000400000000000000" pitchFamily="2" charset="-78"/>
            </a:endParaRPr>
          </a:p>
        </p:txBody>
      </p:sp>
      <p:pic>
        <p:nvPicPr>
          <p:cNvPr id="4" name="Picture 3"/>
          <p:cNvPicPr>
            <a:picLocks noChangeAspect="1"/>
          </p:cNvPicPr>
          <p:nvPr/>
        </p:nvPicPr>
        <p:blipFill>
          <a:blip r:embed="rId2"/>
          <a:stretch>
            <a:fillRect/>
          </a:stretch>
        </p:blipFill>
        <p:spPr>
          <a:xfrm>
            <a:off x="1042917" y="1872313"/>
            <a:ext cx="2905978" cy="4304650"/>
          </a:xfrm>
          <a:prstGeom prst="rect">
            <a:avLst/>
          </a:prstGeom>
        </p:spPr>
      </p:pic>
    </p:spTree>
    <p:extLst>
      <p:ext uri="{BB962C8B-B14F-4D97-AF65-F5344CB8AC3E}">
        <p14:creationId xmlns:p14="http://schemas.microsoft.com/office/powerpoint/2010/main" val="413969165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بحث در ساختارگرایی</a:t>
            </a:r>
            <a:endParaRPr lang="fa-IR">
              <a:cs typeface="B Zar" panose="00000400000000000000" pitchFamily="2" charset="-78"/>
            </a:endParaRPr>
          </a:p>
        </p:txBody>
      </p:sp>
      <p:sp>
        <p:nvSpPr>
          <p:cNvPr id="3" name="Content Placeholder 2"/>
          <p:cNvSpPr>
            <a:spLocks noGrp="1"/>
          </p:cNvSpPr>
          <p:nvPr>
            <p:ph idx="1"/>
          </p:nvPr>
        </p:nvSpPr>
        <p:spPr>
          <a:xfrm>
            <a:off x="5186148" y="1825625"/>
            <a:ext cx="6167651" cy="4351338"/>
          </a:xfrm>
        </p:spPr>
        <p:txBody>
          <a:bodyPr/>
          <a:lstStyle/>
          <a:p>
            <a:pPr algn="just"/>
            <a:r>
              <a:rPr lang="fa-IR" smtClean="0">
                <a:cs typeface="B Zar" panose="00000400000000000000" pitchFamily="2" charset="-78"/>
              </a:rPr>
              <a:t>بهترین جایگزین برای عنصر پایه ای فیلم های وسترن، یعنی نشانه ها، شخصیت ها هستند: قهرمان (ها) ، جامعه (گاهی اوقات جنبه های مختلف جامعه، مثلاً گله داران در مقابل مزرعه داران) و تبه کار(ها). </a:t>
            </a:r>
            <a:r>
              <a:rPr lang="fa-IR" smtClean="0">
                <a:solidFill>
                  <a:srgbClr val="FF0000"/>
                </a:solidFill>
                <a:cs typeface="B Zar" panose="00000400000000000000" pitchFamily="2" charset="-78"/>
              </a:rPr>
              <a:t>رایت</a:t>
            </a:r>
            <a:r>
              <a:rPr lang="fa-IR" smtClean="0">
                <a:cs typeface="B Zar" panose="00000400000000000000" pitchFamily="2" charset="-78"/>
              </a:rPr>
              <a:t> برای هر یک از انواع پی رنگ مجموعه ای از«کارکردهای روایی» را فهرست می کند، و هر کارکردی مناسبات میان عناصر یا کیفیت های آن ها را توصیف می کند. ص 179 و 180</a:t>
            </a:r>
          </a:p>
          <a:p>
            <a:endParaRPr lang="fa-IR">
              <a:cs typeface="B Zar" panose="00000400000000000000" pitchFamily="2" charset="-78"/>
            </a:endParaRPr>
          </a:p>
        </p:txBody>
      </p:sp>
      <p:pic>
        <p:nvPicPr>
          <p:cNvPr id="4" name="Picture 3"/>
          <p:cNvPicPr>
            <a:picLocks noChangeAspect="1"/>
          </p:cNvPicPr>
          <p:nvPr/>
        </p:nvPicPr>
        <p:blipFill>
          <a:blip r:embed="rId2"/>
          <a:stretch>
            <a:fillRect/>
          </a:stretch>
        </p:blipFill>
        <p:spPr>
          <a:xfrm>
            <a:off x="286602" y="2029192"/>
            <a:ext cx="4899545" cy="3944203"/>
          </a:xfrm>
          <a:prstGeom prst="rect">
            <a:avLst/>
          </a:prstGeom>
        </p:spPr>
      </p:pic>
    </p:spTree>
    <p:extLst>
      <p:ext uri="{BB962C8B-B14F-4D97-AF65-F5344CB8AC3E}">
        <p14:creationId xmlns:p14="http://schemas.microsoft.com/office/powerpoint/2010/main" val="218000981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بحث در ساختارگرایی</a:t>
            </a:r>
            <a:endParaRPr lang="fa-IR">
              <a:cs typeface="B Zar" panose="00000400000000000000" pitchFamily="2" charset="-78"/>
            </a:endParaRPr>
          </a:p>
        </p:txBody>
      </p:sp>
      <p:sp>
        <p:nvSpPr>
          <p:cNvPr id="3" name="Content Placeholder 2"/>
          <p:cNvSpPr>
            <a:spLocks noGrp="1"/>
          </p:cNvSpPr>
          <p:nvPr>
            <p:ph idx="1"/>
          </p:nvPr>
        </p:nvSpPr>
        <p:spPr/>
        <p:txBody>
          <a:bodyPr>
            <a:normAutofit/>
          </a:bodyPr>
          <a:lstStyle/>
          <a:p>
            <a:pPr algn="just"/>
            <a:r>
              <a:rPr lang="fa-IR" smtClean="0">
                <a:cs typeface="B Zar" panose="00000400000000000000" pitchFamily="2" charset="-78"/>
              </a:rPr>
              <a:t>اگر به سطح جانشینی بازگردیم، بازهم وارد قلمرو اسطوره شناسی می شویم. رایت این سطح را  برحسب نقابل ها سازماندهی می کند؛ تقابل های مسئله آفرینی که پی رنگ قصد دارد آن ها را حل کند. وی چهار جفت تقابل را مشخص می کند که آخری از همه کم اهمیت تر است: درون جامعه / بیرون جامعه، خوب / بد، قوی / ضعیف و وحشی / متمدن. ص 180</a:t>
            </a:r>
          </a:p>
          <a:p>
            <a:pPr algn="just"/>
            <a:r>
              <a:rPr lang="fa-IR" smtClean="0">
                <a:cs typeface="B Zar" panose="00000400000000000000" pitchFamily="2" charset="-78"/>
              </a:rPr>
              <a:t>فکر وجود یک ساختار یا منطق شالوده ای به ما امکان می دهد که مصالح خود را به شیوه ای سازماندهی و طبقه بندی کنیم که در صورت برخورد با همة جنبه ها در یک سطح امکان پذیر نمی بود. ص 182</a:t>
            </a:r>
          </a:p>
          <a:p>
            <a:pPr algn="just"/>
            <a:r>
              <a:rPr lang="fa-IR" smtClean="0">
                <a:cs typeface="B Zar" panose="00000400000000000000" pitchFamily="2" charset="-78"/>
              </a:rPr>
              <a:t>همچنین از دیدگاه ساختارگرایی سطح شالوده ای واجد اهمیت است، یعنی هنگامی که می خواهیم سطح ظاهری را بررسی کنیم، سطح شالوده ای دارای نوعی قدرت تبیین کننده است. ص 183</a:t>
            </a:r>
          </a:p>
          <a:p>
            <a:pPr algn="just"/>
            <a:endParaRPr lang="fa-IR">
              <a:cs typeface="B Zar" panose="00000400000000000000" pitchFamily="2" charset="-78"/>
            </a:endParaRPr>
          </a:p>
        </p:txBody>
      </p:sp>
    </p:spTree>
    <p:extLst>
      <p:ext uri="{BB962C8B-B14F-4D97-AF65-F5344CB8AC3E}">
        <p14:creationId xmlns:p14="http://schemas.microsoft.com/office/powerpoint/2010/main" val="423760375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بحث در ساختارگرایی</a:t>
            </a:r>
            <a:endParaRPr lang="fa-IR">
              <a:cs typeface="B Zar" panose="00000400000000000000" pitchFamily="2" charset="-78"/>
            </a:endParaRPr>
          </a:p>
        </p:txBody>
      </p:sp>
      <p:sp>
        <p:nvSpPr>
          <p:cNvPr id="3" name="Content Placeholder 2"/>
          <p:cNvSpPr>
            <a:spLocks noGrp="1"/>
          </p:cNvSpPr>
          <p:nvPr>
            <p:ph idx="1"/>
          </p:nvPr>
        </p:nvSpPr>
        <p:spPr/>
        <p:txBody>
          <a:bodyPr/>
          <a:lstStyle/>
          <a:p>
            <a:pPr algn="just"/>
            <a:r>
              <a:rPr lang="fa-IR" smtClean="0">
                <a:cs typeface="B Zar" panose="00000400000000000000" pitchFamily="2" charset="-78"/>
              </a:rPr>
              <a:t>گرایش به تقلیل گراییة یا نادیده گرفتن جنبه ها فرعی اما معنادار موضوعی که دردست بررسی داریم، ریشه در جدایی زبان و گفتار دارد، </a:t>
            </a:r>
            <a:r>
              <a:rPr lang="fa-IR" smtClean="0">
                <a:solidFill>
                  <a:srgbClr val="FF0000"/>
                </a:solidFill>
                <a:cs typeface="B Zar" panose="00000400000000000000" pitchFamily="2" charset="-78"/>
              </a:rPr>
              <a:t>زیرا این جنبه ها در سطح گفتار اتفاق می افتند</a:t>
            </a:r>
            <a:r>
              <a:rPr lang="fa-IR" smtClean="0">
                <a:cs typeface="B Zar" panose="00000400000000000000" pitchFamily="2" charset="-78"/>
              </a:rPr>
              <a:t>. ص 184</a:t>
            </a:r>
          </a:p>
          <a:p>
            <a:pPr algn="just"/>
            <a:r>
              <a:rPr lang="fa-IR" smtClean="0">
                <a:cs typeface="B Zar" panose="00000400000000000000" pitchFamily="2" charset="-78"/>
              </a:rPr>
              <a:t>مسئلة تغییر از نقد تکامل تاریخی سرچشمه می گیرد که در آغاز این فصل از آن صحبت کردم، و نوعی گرایش به در نظر گرفتن «سوژه»ی تعیین یافته ب وسیلة ساختارهای شالوده ای است. ص 184</a:t>
            </a:r>
          </a:p>
          <a:p>
            <a:pPr algn="just"/>
            <a:r>
              <a:rPr lang="fa-IR" smtClean="0">
                <a:cs typeface="B Zar" panose="00000400000000000000" pitchFamily="2" charset="-78"/>
              </a:rPr>
              <a:t>در این فصل ساختارگرایی را همچون شیوه ای برای مشخص کردن ساختارها یا منطق شالوده ای معانی کلی بررسی کردم. همة ما ناگزیریم در این قبیل ساختارها زندگی و با آنها کار کنیم، حتی اگر نپذیریم که دقیقاً تعیین کنندة افکار و اعمال ما هستند. ص 185 </a:t>
            </a:r>
          </a:p>
          <a:p>
            <a:pPr algn="just"/>
            <a:endParaRPr lang="fa-IR">
              <a:cs typeface="B Zar" panose="00000400000000000000" pitchFamily="2" charset="-78"/>
            </a:endParaRPr>
          </a:p>
        </p:txBody>
      </p:sp>
    </p:spTree>
    <p:extLst>
      <p:ext uri="{BB962C8B-B14F-4D97-AF65-F5344CB8AC3E}">
        <p14:creationId xmlns:p14="http://schemas.microsoft.com/office/powerpoint/2010/main" val="15156651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مارکسیسم ساختارگرا</a:t>
            </a:r>
            <a:endParaRPr lang="fa-IR">
              <a:cs typeface="B Zar" panose="00000400000000000000" pitchFamily="2" charset="-78"/>
            </a:endParaRPr>
          </a:p>
        </p:txBody>
      </p:sp>
      <p:pic>
        <p:nvPicPr>
          <p:cNvPr id="4" name="Content Placeholder 3"/>
          <p:cNvPicPr>
            <a:picLocks noGrp="1" noChangeAspect="1"/>
          </p:cNvPicPr>
          <p:nvPr>
            <p:ph idx="1"/>
          </p:nvPr>
        </p:nvPicPr>
        <p:blipFill>
          <a:blip r:embed="rId2"/>
          <a:stretch>
            <a:fillRect/>
          </a:stretch>
        </p:blipFill>
        <p:spPr>
          <a:xfrm>
            <a:off x="4708478" y="1551247"/>
            <a:ext cx="2934267" cy="4647879"/>
          </a:xfrm>
          <a:prstGeom prst="rect">
            <a:avLst/>
          </a:prstGeom>
        </p:spPr>
      </p:pic>
    </p:spTree>
    <p:extLst>
      <p:ext uri="{BB962C8B-B14F-4D97-AF65-F5344CB8AC3E}">
        <p14:creationId xmlns:p14="http://schemas.microsoft.com/office/powerpoint/2010/main" val="39192407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بحث در مارکسیسم ساختارگرا</a:t>
            </a:r>
            <a:endParaRPr lang="fa-IR">
              <a:cs typeface="B Zar" panose="00000400000000000000" pitchFamily="2" charset="-78"/>
            </a:endParaRPr>
          </a:p>
        </p:txBody>
      </p:sp>
      <p:sp>
        <p:nvSpPr>
          <p:cNvPr id="3" name="Content Placeholder 2"/>
          <p:cNvSpPr>
            <a:spLocks noGrp="1"/>
          </p:cNvSpPr>
          <p:nvPr>
            <p:ph idx="1"/>
          </p:nvPr>
        </p:nvSpPr>
        <p:spPr/>
        <p:txBody>
          <a:bodyPr>
            <a:normAutofit lnSpcReduction="10000"/>
          </a:bodyPr>
          <a:lstStyle/>
          <a:p>
            <a:pPr algn="just"/>
            <a:r>
              <a:rPr lang="fa-IR" smtClean="0">
                <a:cs typeface="B Zar" panose="00000400000000000000" pitchFamily="2" charset="-78"/>
              </a:rPr>
              <a:t>از زمانی که برای اولین بار این فصل را نوشتم تقریباً ده سال می گذرد، و ازآن زمان تا به امروز دنیای واقعی دستخوش تغییراتی شگرفت شده است، آن هم تغییراتی که درآن هنگام باورکردنی نبود؛ در واقع، می توان گفت که این تغییرات حتی چهارسال قبل هم باورکردنی نبود. این تغییرات به گونه ای است که اکنون دیگر نوشتن دربارة مارکسیسم، به خصوص دربارة هر چیزی که به </a:t>
            </a:r>
            <a:r>
              <a:rPr lang="fa-IR" smtClean="0">
                <a:solidFill>
                  <a:srgbClr val="FF0000"/>
                </a:solidFill>
                <a:cs typeface="B Zar" panose="00000400000000000000" pitchFamily="2" charset="-78"/>
              </a:rPr>
              <a:t>مارکسیسم ارتدکس </a:t>
            </a:r>
            <a:r>
              <a:rPr lang="fa-IR" smtClean="0">
                <a:cs typeface="B Zar" panose="00000400000000000000" pitchFamily="2" charset="-78"/>
              </a:rPr>
              <a:t>نزدیک می شود، دشوار است. ص 189</a:t>
            </a:r>
          </a:p>
          <a:p>
            <a:pPr algn="just"/>
            <a:r>
              <a:rPr lang="fa-IR" smtClean="0">
                <a:cs typeface="B Zar" panose="00000400000000000000" pitchFamily="2" charset="-78"/>
              </a:rPr>
              <a:t>به عبارت دیگر مارکسیسم ساختارگرای چپ، با گذشت ده سال از پیدایش آن، در مسیر ناپدید شدن از صحنه قرار گرفته است. </a:t>
            </a:r>
            <a:r>
              <a:rPr lang="fa-IR" smtClean="0">
                <a:solidFill>
                  <a:srgbClr val="FF0000"/>
                </a:solidFill>
                <a:cs typeface="B Zar" panose="00000400000000000000" pitchFamily="2" charset="-78"/>
              </a:rPr>
              <a:t>دوم</a:t>
            </a:r>
            <a:r>
              <a:rPr lang="fa-IR" smtClean="0">
                <a:cs typeface="B Zar" panose="00000400000000000000" pitchFamily="2" charset="-78"/>
              </a:rPr>
              <a:t>، به دشواری می توان تحول این اندیشه را جدا از سرگذشت غم انگیز متفکران آن بررسی کرد. ص 190</a:t>
            </a:r>
          </a:p>
          <a:p>
            <a:pPr algn="just"/>
            <a:r>
              <a:rPr lang="fa-IR" smtClean="0">
                <a:cs typeface="B Zar" panose="00000400000000000000" pitchFamily="2" charset="-78"/>
              </a:rPr>
              <a:t>آن چه واقعاً اتفاق می افتد این است که ساختارهای زیربنایی اجتماعی کنش های ما را تعیین می کنند، از طریق آن ها عمل می کنند و کنش های ما این ساختارها را بازتولید و حفظ می کنند، یا در مواردی از طریق انقلاب آن ها را تغییر می دهند. ص 190</a:t>
            </a:r>
            <a:endParaRPr lang="fa-IR">
              <a:cs typeface="B Zar" panose="00000400000000000000" pitchFamily="2" charset="-78"/>
            </a:endParaRPr>
          </a:p>
        </p:txBody>
      </p:sp>
    </p:spTree>
    <p:extLst>
      <p:ext uri="{BB962C8B-B14F-4D97-AF65-F5344CB8AC3E}">
        <p14:creationId xmlns:p14="http://schemas.microsoft.com/office/powerpoint/2010/main" val="166411224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بحث در مارکسیسم ساختارگرا</a:t>
            </a:r>
            <a:endParaRPr lang="fa-IR">
              <a:cs typeface="B Zar" panose="00000400000000000000" pitchFamily="2" charset="-78"/>
            </a:endParaRPr>
          </a:p>
        </p:txBody>
      </p:sp>
      <p:sp>
        <p:nvSpPr>
          <p:cNvPr id="3" name="Content Placeholder 2"/>
          <p:cNvSpPr>
            <a:spLocks noGrp="1"/>
          </p:cNvSpPr>
          <p:nvPr>
            <p:ph idx="1"/>
          </p:nvPr>
        </p:nvSpPr>
        <p:spPr/>
        <p:txBody>
          <a:bodyPr/>
          <a:lstStyle/>
          <a:p>
            <a:pPr algn="just"/>
            <a:r>
              <a:rPr lang="fa-IR" smtClean="0">
                <a:cs typeface="B Zar" panose="00000400000000000000" pitchFamily="2" charset="-78"/>
              </a:rPr>
              <a:t>با توجه به وقایعی که طی سه سال گذشته (یا در واقع هفتاد سال گذشته) در اروپای شرقی اتفاق افتاده است، به نظر می رسد که در این دیدگاه حقیقت زیادی وجود دارد: این نظریه و رژیم هایی که آن را به کار گرفتند چنان متحجر شدند که نوسازی از درون امکان ناپذیر شد. ص 191</a:t>
            </a:r>
          </a:p>
          <a:p>
            <a:pPr algn="just"/>
            <a:r>
              <a:rPr lang="fa-IR" smtClean="0">
                <a:cs typeface="B Zar" panose="00000400000000000000" pitchFamily="2" charset="-78"/>
              </a:rPr>
              <a:t>اقتصادگرایی شکل خامی از مارکسیسم ارتدکس است. این رهیافت بر این فرض استوار است که همة چیزها از سطح اقتصادی جامعه سرچشمه می گیرند: این که شکل خاصی از سازماندهی اقتصادی تعیین کنندة ماهیت بقیة ارکان جامعه، از جمله سازماندهی سیاسی، اندیشه های جامعه دربارة خودش و نظایر آن است. ص 192</a:t>
            </a:r>
          </a:p>
          <a:p>
            <a:pPr algn="just"/>
            <a:r>
              <a:rPr lang="fa-IR" smtClean="0">
                <a:cs typeface="B Zar" panose="00000400000000000000" pitchFamily="2" charset="-78"/>
              </a:rPr>
              <a:t>پارسونز کار خود را با عاملان آغاز می کند، و مارکسیست های ساختارگرا با جامعه . ص193</a:t>
            </a:r>
          </a:p>
          <a:p>
            <a:pPr algn="just"/>
            <a:endParaRPr lang="fa-IR">
              <a:cs typeface="B Zar" panose="00000400000000000000" pitchFamily="2" charset="-78"/>
            </a:endParaRPr>
          </a:p>
        </p:txBody>
      </p:sp>
    </p:spTree>
    <p:extLst>
      <p:ext uri="{BB962C8B-B14F-4D97-AF65-F5344CB8AC3E}">
        <p14:creationId xmlns:p14="http://schemas.microsoft.com/office/powerpoint/2010/main" val="193711226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mtClean="0">
                <a:cs typeface="B Zar" panose="00000400000000000000" pitchFamily="2" charset="-78"/>
              </a:rPr>
              <a:t>بحث در مارکسیسم ساختارگرا</a:t>
            </a:r>
            <a:endParaRPr lang="fa-IR">
              <a:cs typeface="B Zar" panose="00000400000000000000" pitchFamily="2" charset="-78"/>
            </a:endParaRPr>
          </a:p>
        </p:txBody>
      </p:sp>
      <p:sp>
        <p:nvSpPr>
          <p:cNvPr id="3" name="Content Placeholder 2"/>
          <p:cNvSpPr>
            <a:spLocks noGrp="1"/>
          </p:cNvSpPr>
          <p:nvPr>
            <p:ph idx="1"/>
          </p:nvPr>
        </p:nvSpPr>
        <p:spPr/>
        <p:txBody>
          <a:bodyPr/>
          <a:lstStyle/>
          <a:p>
            <a:pPr algn="just"/>
            <a:r>
              <a:rPr lang="fa-IR" smtClean="0">
                <a:cs typeface="B Zar" panose="00000400000000000000" pitchFamily="2" charset="-78"/>
              </a:rPr>
              <a:t>یکی از دلایل </a:t>
            </a:r>
            <a:r>
              <a:rPr lang="fa-IR" smtClean="0">
                <a:solidFill>
                  <a:srgbClr val="FF0000"/>
                </a:solidFill>
                <a:cs typeface="B Zar" panose="00000400000000000000" pitchFamily="2" charset="-78"/>
              </a:rPr>
              <a:t>پیچیدگی بحث های آلتوسر </a:t>
            </a:r>
            <a:r>
              <a:rPr lang="fa-IR" smtClean="0">
                <a:cs typeface="B Zar" panose="00000400000000000000" pitchFamily="2" charset="-78"/>
              </a:rPr>
              <a:t>آن است که درهمة آثارش نوعی تنش میان دیدگاه های مختلف نسبت ب نظریه وجود دارد: از یکی طرف، نیاز به پیدا کردن راهی برای آزمودن نظریه در مقابل «واقعیات»، حتی هنگامی که نظریه از چیزهای نامرئی حرف می زند، و از طرف دیگر، این دیدگاه که افکار ما دربارة دنیای اجتماعی واقعیاتی را که ما در آن می بینیم خلق می کنند. ص 194</a:t>
            </a:r>
          </a:p>
          <a:p>
            <a:pPr algn="just"/>
            <a:r>
              <a:rPr lang="fa-IR" smtClean="0">
                <a:cs typeface="B Zar" panose="00000400000000000000" pitchFamily="2" charset="-78"/>
              </a:rPr>
              <a:t>از نظر </a:t>
            </a:r>
            <a:r>
              <a:rPr lang="fa-IR" smtClean="0">
                <a:solidFill>
                  <a:srgbClr val="FF0000"/>
                </a:solidFill>
                <a:cs typeface="B Zar" panose="00000400000000000000" pitchFamily="2" charset="-78"/>
              </a:rPr>
              <a:t>آلتوسر</a:t>
            </a:r>
            <a:r>
              <a:rPr lang="fa-IR" smtClean="0">
                <a:cs typeface="B Zar" panose="00000400000000000000" pitchFamily="2" charset="-78"/>
              </a:rPr>
              <a:t>، راه حل این مسئله با نحوه ای که یک علم علم را مشخص می کنیم، و چیزی را علمی یا غیر علمی می نامیم ارتباط دارد. هیچ علمی «حقیقتی»، از نوع یک بار و برای همیشه در اختیار ما نمی گذارد، بلکه از مراحل تکاملی یا «انقلاب ها» گذر می کند که اولین حلقه اش شالودة آن علم را می گذارد، یعنی همان لحظه ای که «موضوع های نظری» خاص خود را خلق می کند. ص 195</a:t>
            </a:r>
          </a:p>
          <a:p>
            <a:pPr algn="just"/>
            <a:endParaRPr lang="fa-IR">
              <a:cs typeface="B Zar" panose="00000400000000000000" pitchFamily="2" charset="-78"/>
            </a:endParaRPr>
          </a:p>
        </p:txBody>
      </p:sp>
    </p:spTree>
    <p:extLst>
      <p:ext uri="{BB962C8B-B14F-4D97-AF65-F5344CB8AC3E}">
        <p14:creationId xmlns:p14="http://schemas.microsoft.com/office/powerpoint/2010/main" val="9499186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a:solidFill>
                  <a:srgbClr val="FF0000"/>
                </a:solidFill>
              </a:rPr>
              <a:t>دستیابی به نظریه ای فراگیر؟</a:t>
            </a:r>
          </a:p>
        </p:txBody>
      </p:sp>
      <p:sp>
        <p:nvSpPr>
          <p:cNvPr id="3" name="Content Placeholder 2"/>
          <p:cNvSpPr>
            <a:spLocks noGrp="1"/>
          </p:cNvSpPr>
          <p:nvPr>
            <p:ph idx="1"/>
          </p:nvPr>
        </p:nvSpPr>
        <p:spPr/>
        <p:txBody>
          <a:bodyPr>
            <a:normAutofit fontScale="70000" lnSpcReduction="20000"/>
          </a:bodyPr>
          <a:lstStyle/>
          <a:p>
            <a:pPr algn="just"/>
            <a:r>
              <a:rPr lang="fa-IR" smtClean="0">
                <a:solidFill>
                  <a:srgbClr val="0070C0"/>
                </a:solidFill>
                <a:cs typeface="B Zar" panose="00000400000000000000" pitchFamily="2" charset="-78"/>
              </a:rPr>
              <a:t>جامعه</a:t>
            </a:r>
            <a:r>
              <a:rPr lang="fa-IR" i="1" smtClean="0">
                <a:solidFill>
                  <a:srgbClr val="0070C0"/>
                </a:solidFill>
                <a:cs typeface="B Zar" panose="00000400000000000000" pitchFamily="2" charset="-78"/>
              </a:rPr>
              <a:t> </a:t>
            </a:r>
            <a:r>
              <a:rPr lang="fa-IR" i="1">
                <a:solidFill>
                  <a:srgbClr val="0070C0"/>
                </a:solidFill>
                <a:cs typeface="B Zar" panose="00000400000000000000" pitchFamily="2" charset="-78"/>
              </a:rPr>
              <a:t>شناسی به دلیل ماهیت اش نمی تواند نظریه ای فراگیر تدوین کند که تمامی عرصه ی این رشته را در بر بگیرد. (ص ۲۵</a:t>
            </a:r>
            <a:r>
              <a:rPr lang="fa-IR" i="1" smtClean="0">
                <a:solidFill>
                  <a:srgbClr val="0070C0"/>
                </a:solidFill>
                <a:cs typeface="B Zar" panose="00000400000000000000" pitchFamily="2" charset="-78"/>
              </a:rPr>
              <a:t>)</a:t>
            </a:r>
          </a:p>
          <a:p>
            <a:pPr algn="just"/>
            <a:r>
              <a:rPr lang="fa-IR" smtClean="0">
                <a:solidFill>
                  <a:srgbClr val="FF0000"/>
                </a:solidFill>
                <a:cs typeface="B Zar" panose="00000400000000000000" pitchFamily="2" charset="-78"/>
              </a:rPr>
              <a:t>برای بحث بیشتر</a:t>
            </a:r>
            <a:r>
              <a:rPr lang="fa-IR" smtClean="0">
                <a:cs typeface="B Zar" panose="00000400000000000000" pitchFamily="2" charset="-78"/>
              </a:rPr>
              <a:t>: ببینید، نخستين </a:t>
            </a:r>
            <a:r>
              <a:rPr lang="fa-IR">
                <a:cs typeface="B Zar" panose="00000400000000000000" pitchFamily="2" charset="-78"/>
              </a:rPr>
              <a:t>نظريه فراگير در زمينه نابرابري هاي اجتماعي در پارادايم كاركردگرايي، ايده معروف ديويس و مور است كه در سال 1945 مطرح شد. اين دو نظريه پرداز در پارادايم كاركردگرايي قرار دارند كه قشربندي را يك پديده عام و فراگير و ضروري مي دانند.1 مهم ترين نكته هاي نظريه ديويس و مور به شرح زيراست:</a:t>
            </a:r>
          </a:p>
          <a:p>
            <a:pPr algn="just"/>
            <a:r>
              <a:rPr lang="fa-IR">
                <a:cs typeface="B Zar" panose="00000400000000000000" pitchFamily="2" charset="-78"/>
              </a:rPr>
              <a:t>1. برخي از موقعيت ها در جامعه از نظر كاركردي مهم تر از ديگر موقعيت ها هستند: به ديگر سخن، دست يازيدن به آن ها مهارت هاي ويژه مي خواهد.</a:t>
            </a:r>
          </a:p>
          <a:p>
            <a:pPr algn="just"/>
            <a:r>
              <a:rPr lang="fa-IR">
                <a:cs typeface="B Zar" panose="00000400000000000000" pitchFamily="2" charset="-78"/>
              </a:rPr>
              <a:t>2. افراد اندكي در جامعه، اين استعدادها را دارند كه با آموزش بتوان آن ها را براي دسترسي به اين موقعيت ها آماده ساخت.</a:t>
            </a:r>
          </a:p>
          <a:p>
            <a:pPr algn="just"/>
            <a:r>
              <a:rPr lang="fa-IR">
                <a:cs typeface="B Zar" panose="00000400000000000000" pitchFamily="2" charset="-78"/>
              </a:rPr>
              <a:t>3. تبديل استعداد به مهارت به يك دوره آموزشي نياز دارد كه در آن افراد بايد از خودگذشتگي نشان دهند.</a:t>
            </a:r>
          </a:p>
          <a:p>
            <a:pPr algn="just"/>
            <a:r>
              <a:rPr lang="fa-IR">
                <a:cs typeface="B Zar" panose="00000400000000000000" pitchFamily="2" charset="-78"/>
              </a:rPr>
              <a:t>4. در چنين دوره اي، افراد بايد بدانند كه در آينده موقعيت هاي گوناگوني به دست خواهند آورد؛ در نتيجه هر فعاليتي، پاداشي ويژه را در پي خواهد داشت؛ يعني دسترسي نابرابر به منابع كمياب و پاداش هاي مورد انتظار.</a:t>
            </a:r>
          </a:p>
          <a:p>
            <a:pPr algn="just"/>
            <a:r>
              <a:rPr lang="fa-IR">
                <a:cs typeface="B Zar" panose="00000400000000000000" pitchFamily="2" charset="-78"/>
              </a:rPr>
              <a:t>5. اين منابع كمياب، كالاها و پاداش ها، حقوقي را براي افراد به وجود مي آورند كه در نتيجه آن، افراد در يك پايگاه، به گروه هاي متفاوتي تقسيم مي شوند. بر همين اساس، وجهه اجتماعي متفاوتي نسبت به يكديگر خواهند داشت.</a:t>
            </a:r>
          </a:p>
          <a:p>
            <a:pPr algn="just"/>
            <a:r>
              <a:rPr lang="fa-IR">
                <a:cs typeface="B Zar" panose="00000400000000000000" pitchFamily="2" charset="-78"/>
              </a:rPr>
              <a:t>6 . بنابراين، نابرابري اجتماعي، پديده اي ضروري براي بالا بردن سطح اجتماعي </a:t>
            </a:r>
            <a:r>
              <a:rPr lang="fa-IR" smtClean="0">
                <a:cs typeface="B Zar" panose="00000400000000000000" pitchFamily="2" charset="-78"/>
              </a:rPr>
              <a:t>است. (ادیبی، 1354)</a:t>
            </a:r>
          </a:p>
          <a:p>
            <a:pPr algn="just"/>
            <a:r>
              <a:rPr lang="fa-IR" smtClean="0">
                <a:cs typeface="B Zar" panose="00000400000000000000" pitchFamily="2" charset="-78"/>
              </a:rPr>
              <a:t>بنابراین ماهیت جامعه شناسی به گونه ای است که </a:t>
            </a:r>
            <a:r>
              <a:rPr lang="fa-IR" u="sng" smtClean="0">
                <a:cs typeface="B Zar" panose="00000400000000000000" pitchFamily="2" charset="-78"/>
              </a:rPr>
              <a:t>فقط در یک حوزه </a:t>
            </a:r>
            <a:r>
              <a:rPr lang="fa-IR" smtClean="0">
                <a:cs typeface="B Zar" panose="00000400000000000000" pitchFamily="2" charset="-78"/>
              </a:rPr>
              <a:t>نیاز به استفاده از تعدادی اصول کلی دارد. در مثال بالا، فقط برای یک حوزه قشر بندی شش اصل کلی که هر کدام برای خودشان </a:t>
            </a:r>
            <a:r>
              <a:rPr lang="fa-IR" smtClean="0">
                <a:solidFill>
                  <a:srgbClr val="FF0000"/>
                </a:solidFill>
                <a:cs typeface="B Zar" panose="00000400000000000000" pitchFamily="2" charset="-78"/>
              </a:rPr>
              <a:t>توضیح بلند بالایی </a:t>
            </a:r>
            <a:r>
              <a:rPr lang="fa-IR" smtClean="0">
                <a:cs typeface="B Zar" panose="00000400000000000000" pitchFamily="2" charset="-78"/>
              </a:rPr>
              <a:t>دارند نیاز است. </a:t>
            </a:r>
          </a:p>
          <a:p>
            <a:pPr algn="just"/>
            <a:endParaRPr lang="fa-IR">
              <a:cs typeface="B Zar" panose="00000400000000000000" pitchFamily="2" charset="-78"/>
            </a:endParaRPr>
          </a:p>
          <a:p>
            <a:endParaRPr lang="fa-IR"/>
          </a:p>
        </p:txBody>
      </p:sp>
    </p:spTree>
    <p:extLst>
      <p:ext uri="{BB962C8B-B14F-4D97-AF65-F5344CB8AC3E}">
        <p14:creationId xmlns:p14="http://schemas.microsoft.com/office/powerpoint/2010/main" val="199057314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مارکسیسم ساختارگرا: آلتوسر</a:t>
            </a:r>
            <a:endParaRPr lang="fa-IR">
              <a:cs typeface="B Zar" panose="00000400000000000000" pitchFamily="2" charset="-78"/>
            </a:endParaRPr>
          </a:p>
        </p:txBody>
      </p:sp>
      <p:sp>
        <p:nvSpPr>
          <p:cNvPr id="3" name="Content Placeholder 2"/>
          <p:cNvSpPr>
            <a:spLocks noGrp="1"/>
          </p:cNvSpPr>
          <p:nvPr>
            <p:ph idx="1"/>
          </p:nvPr>
        </p:nvSpPr>
        <p:spPr/>
        <p:txBody>
          <a:bodyPr/>
          <a:lstStyle/>
          <a:p>
            <a:pPr algn="just"/>
            <a:r>
              <a:rPr lang="fa-IR" smtClean="0">
                <a:cs typeface="B Zar" panose="00000400000000000000" pitchFamily="2" charset="-78"/>
              </a:rPr>
              <a:t>پس، از دیدگاه آلتوسر، نظریه موضوع های نظری خاص خود را خلق می کند که موضوع های واقعی اما غیر قابل مشاهده (یعنی همان ساختارهای اجتماعی شالوده ای) را «تخصیص» می دهند. یک نظریة علمی در تولید موضوع های نظری دارای انسجام عقلانی و منطقی است. ص 197</a:t>
            </a:r>
            <a:endParaRPr lang="fa-IR">
              <a:cs typeface="B Zar" panose="00000400000000000000" pitchFamily="2" charset="-78"/>
            </a:endParaRPr>
          </a:p>
        </p:txBody>
      </p:sp>
      <p:pic>
        <p:nvPicPr>
          <p:cNvPr id="4" name="Picture 3"/>
          <p:cNvPicPr>
            <a:picLocks noChangeAspect="1"/>
          </p:cNvPicPr>
          <p:nvPr/>
        </p:nvPicPr>
        <p:blipFill>
          <a:blip r:embed="rId2"/>
          <a:stretch>
            <a:fillRect/>
          </a:stretch>
        </p:blipFill>
        <p:spPr>
          <a:xfrm>
            <a:off x="3493827" y="3146145"/>
            <a:ext cx="4862320" cy="3165755"/>
          </a:xfrm>
          <a:prstGeom prst="rect">
            <a:avLst/>
          </a:prstGeom>
        </p:spPr>
      </p:pic>
    </p:spTree>
    <p:extLst>
      <p:ext uri="{BB962C8B-B14F-4D97-AF65-F5344CB8AC3E}">
        <p14:creationId xmlns:p14="http://schemas.microsoft.com/office/powerpoint/2010/main" val="373314821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بحث در مارکسیسم ساختارگرا</a:t>
            </a:r>
            <a:endParaRPr lang="fa-IR">
              <a:cs typeface="B Zar" panose="00000400000000000000" pitchFamily="2" charset="-78"/>
            </a:endParaRPr>
          </a:p>
        </p:txBody>
      </p:sp>
      <p:sp>
        <p:nvSpPr>
          <p:cNvPr id="3" name="Content Placeholder 2"/>
          <p:cNvSpPr>
            <a:spLocks noGrp="1"/>
          </p:cNvSpPr>
          <p:nvPr>
            <p:ph idx="1"/>
          </p:nvPr>
        </p:nvSpPr>
        <p:spPr/>
        <p:txBody>
          <a:bodyPr>
            <a:normAutofit lnSpcReduction="10000"/>
          </a:bodyPr>
          <a:lstStyle/>
          <a:p>
            <a:pPr algn="ctr"/>
            <a:r>
              <a:rPr lang="fa-IR" smtClean="0">
                <a:solidFill>
                  <a:srgbClr val="FF0000"/>
                </a:solidFill>
                <a:cs typeface="B Zar" panose="00000400000000000000" pitchFamily="2" charset="-78"/>
              </a:rPr>
              <a:t>کردارها و ساختارها</a:t>
            </a:r>
          </a:p>
          <a:p>
            <a:pPr algn="just"/>
            <a:r>
              <a:rPr lang="fa-IR" smtClean="0">
                <a:cs typeface="B Zar" panose="00000400000000000000" pitchFamily="2" charset="-78"/>
              </a:rPr>
              <a:t>اکنون می توانیم به سراغ مفاهیم بنیادی – یا، با سعة صدر کمتر، زبان نامفهوم – نظریة اجتماعی آلتو سر برویم، و سعی کنیم تا جایی که ممکن است از جنبه های غیرجذاب تر سبک و سیاق کار او بپرهیزیم. ص 198</a:t>
            </a:r>
          </a:p>
          <a:p>
            <a:pPr algn="just"/>
            <a:r>
              <a:rPr lang="fa-IR" smtClean="0">
                <a:cs typeface="B Zar" panose="00000400000000000000" pitchFamily="2" charset="-78"/>
              </a:rPr>
              <a:t>«</a:t>
            </a:r>
            <a:r>
              <a:rPr lang="fa-IR" smtClean="0">
                <a:solidFill>
                  <a:srgbClr val="FF0000"/>
                </a:solidFill>
                <a:cs typeface="B Zar" panose="00000400000000000000" pitchFamily="2" charset="-78"/>
              </a:rPr>
              <a:t>کردار</a:t>
            </a:r>
            <a:r>
              <a:rPr lang="fa-IR" smtClean="0">
                <a:cs typeface="B Zar" panose="00000400000000000000" pitchFamily="2" charset="-78"/>
              </a:rPr>
              <a:t>» اصطلاحی است که به کنش انسانی اتلاق می شود، و در نظریة آلتوسر این نقش مهم را ایفا می کند که از همان آغاز خصوصیات مهم عامل از قبیل قصد و انتخاب را کنار می گذارد. ص 198</a:t>
            </a:r>
          </a:p>
          <a:p>
            <a:pPr algn="just"/>
            <a:r>
              <a:rPr lang="fa-IR" smtClean="0">
                <a:cs typeface="B Zar" panose="00000400000000000000" pitchFamily="2" charset="-78"/>
              </a:rPr>
              <a:t>یکی از فرق های مهم آلتوسر و ساختارگرایان ارتدکس تر آن است که او در مقابل «قواعد دگرگونی » با نوعی فکرِ علیت کار می کند. اما همان تأکید بر اهمیت مناسبات و «علت ها» وجود دارد، زیرا از دیدگاه آلتوسر این مقولات نه در چیزهای منفرد (یا عناصر ساختار) وجود دارند و نه در مقاصد مردم، بلکه در مناسبات میان عناصر حضور دارند. ص 200</a:t>
            </a:r>
          </a:p>
          <a:p>
            <a:pPr algn="just"/>
            <a:endParaRPr lang="fa-IR">
              <a:cs typeface="B Zar" panose="00000400000000000000" pitchFamily="2" charset="-78"/>
            </a:endParaRPr>
          </a:p>
        </p:txBody>
      </p:sp>
    </p:spTree>
    <p:extLst>
      <p:ext uri="{BB962C8B-B14F-4D97-AF65-F5344CB8AC3E}">
        <p14:creationId xmlns:p14="http://schemas.microsoft.com/office/powerpoint/2010/main" val="163501634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بحث در مارکسیسم ساختارگرا</a:t>
            </a:r>
            <a:endParaRPr lang="fa-IR">
              <a:cs typeface="B Zar" panose="00000400000000000000" pitchFamily="2" charset="-78"/>
            </a:endParaRPr>
          </a:p>
        </p:txBody>
      </p:sp>
      <p:sp>
        <p:nvSpPr>
          <p:cNvPr id="3" name="Content Placeholder 2"/>
          <p:cNvSpPr>
            <a:spLocks noGrp="1"/>
          </p:cNvSpPr>
          <p:nvPr>
            <p:ph idx="1"/>
          </p:nvPr>
        </p:nvSpPr>
        <p:spPr/>
        <p:txBody>
          <a:bodyPr>
            <a:normAutofit lnSpcReduction="10000"/>
          </a:bodyPr>
          <a:lstStyle/>
          <a:p>
            <a:pPr algn="just"/>
            <a:r>
              <a:rPr lang="fa-IR" smtClean="0">
                <a:cs typeface="B Zar" panose="00000400000000000000" pitchFamily="2" charset="-78"/>
              </a:rPr>
              <a:t>انقلاب روسیه مثال خوبی در مورد «چند علتی بودن» است. این مثال به خصوص برای آلتوسر سودمند است، چون می تواند به «متون مقدس» لنین توسل جوید، هرچند شاید بتوان گزارش بهتر و روشن تری از این واقعه را در کتاب تاریخ انقلاب روسیه  (1967)، اثر تروتسکی مشاهد کرد. ص 203</a:t>
            </a:r>
          </a:p>
          <a:p>
            <a:pPr algn="just"/>
            <a:r>
              <a:rPr lang="fa-IR" smtClean="0">
                <a:cs typeface="B Zar" panose="00000400000000000000" pitchFamily="2" charset="-78"/>
              </a:rPr>
              <a:t>وی به رغم حمله به صورت های خام تر مارکسیسم سنتی همچنان </a:t>
            </a:r>
            <a:r>
              <a:rPr lang="fa-IR" smtClean="0">
                <a:solidFill>
                  <a:srgbClr val="FF0000"/>
                </a:solidFill>
                <a:cs typeface="B Zar" panose="00000400000000000000" pitchFamily="2" charset="-78"/>
              </a:rPr>
              <a:t>در مقابل تجدید نظر طلبی های اومانیستی</a:t>
            </a:r>
            <a:r>
              <a:rPr lang="fa-IR" smtClean="0">
                <a:cs typeface="B Zar" panose="00000400000000000000" pitchFamily="2" charset="-78"/>
              </a:rPr>
              <a:t>، که هرگونه اولویت سطح اقتصادی را نفی می کرد، از نوعی مارکسیسم ارتدکس دفاع می کرد. ص 204</a:t>
            </a:r>
          </a:p>
          <a:p>
            <a:pPr algn="just"/>
            <a:r>
              <a:rPr lang="fa-IR" smtClean="0">
                <a:cs typeface="B Zar" panose="00000400000000000000" pitchFamily="2" charset="-78"/>
              </a:rPr>
              <a:t>قبلاً دیده ایم که کردار اقتصادی شامل مادة خام، وسایل تولید – ازجمله نیروی کار – و محصول تمام شده است. در تحلیل سطح اقتصادی، این عناصر در کنار یکدیگر قرار می گیرند و در قالب یک عنصر، یعنی وسایل تولید، ریخته می شوند، و دو «عنصر» دیگر نیز به آن اضافه می شوند: «زحمت کش » و «غیر زحمت کش » ص 205 و 206</a:t>
            </a:r>
          </a:p>
          <a:p>
            <a:pPr algn="just"/>
            <a:endParaRPr lang="fa-IR">
              <a:cs typeface="B Zar" panose="00000400000000000000" pitchFamily="2" charset="-78"/>
            </a:endParaRPr>
          </a:p>
        </p:txBody>
      </p:sp>
    </p:spTree>
    <p:extLst>
      <p:ext uri="{BB962C8B-B14F-4D97-AF65-F5344CB8AC3E}">
        <p14:creationId xmlns:p14="http://schemas.microsoft.com/office/powerpoint/2010/main" val="100969577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mtClean="0">
                <a:cs typeface="B Zar" panose="00000400000000000000" pitchFamily="2" charset="-78"/>
              </a:rPr>
              <a:t>چهار نوع جامعه را می توان از یکدیگر متمایز کرد:</a:t>
            </a:r>
            <a:endParaRPr lang="fa-IR">
              <a:cs typeface="B Zar" panose="00000400000000000000" pitchFamily="2" charset="-78"/>
            </a:endParaRPr>
          </a:p>
        </p:txBody>
      </p:sp>
      <p:sp>
        <p:nvSpPr>
          <p:cNvPr id="3" name="Content Placeholder 2"/>
          <p:cNvSpPr>
            <a:spLocks noGrp="1"/>
          </p:cNvSpPr>
          <p:nvPr>
            <p:ph idx="1"/>
          </p:nvPr>
        </p:nvSpPr>
        <p:spPr/>
        <p:txBody>
          <a:bodyPr/>
          <a:lstStyle/>
          <a:p>
            <a:pPr algn="just"/>
            <a:r>
              <a:rPr lang="fa-IR" smtClean="0">
                <a:solidFill>
                  <a:srgbClr val="FF0000"/>
                </a:solidFill>
                <a:cs typeface="B Zar" panose="00000400000000000000" pitchFamily="2" charset="-78"/>
              </a:rPr>
              <a:t>1.فئودالیسم غیر زحمت کش</a:t>
            </a:r>
            <a:r>
              <a:rPr lang="fa-IR" smtClean="0">
                <a:cs typeface="B Zar" panose="00000400000000000000" pitchFamily="2" charset="-78"/>
              </a:rPr>
              <a:t>. ارباب فئودال و زحمت کش دهقان است. ارباب در واقع (عملاً) مالک زمین است (هر چند نمی تواند به ارادة خود آن را واگذار کند – زیرا به لحاظ نظری، امانتی است که شاه به او سپرده، و خود شاه نیز به عنوان امین خداوند زمین را در اختیار دارد)ص 206 و 207</a:t>
            </a:r>
          </a:p>
          <a:p>
            <a:pPr algn="just"/>
            <a:r>
              <a:rPr lang="fa-IR" smtClean="0">
                <a:solidFill>
                  <a:srgbClr val="FF0000"/>
                </a:solidFill>
                <a:cs typeface="B Zar" panose="00000400000000000000" pitchFamily="2" charset="-78"/>
              </a:rPr>
              <a:t>2. سرمایه داری. </a:t>
            </a:r>
            <a:r>
              <a:rPr lang="fa-IR" smtClean="0">
                <a:cs typeface="B Zar" panose="00000400000000000000" pitchFamily="2" charset="-78"/>
              </a:rPr>
              <a:t>غیر زحمت کش مالک کارخانه، و زحمت کش کارگر است.  ص 207</a:t>
            </a:r>
          </a:p>
          <a:p>
            <a:pPr algn="just"/>
            <a:r>
              <a:rPr lang="fa-IR" smtClean="0">
                <a:solidFill>
                  <a:srgbClr val="FF0000"/>
                </a:solidFill>
                <a:cs typeface="B Zar" panose="00000400000000000000" pitchFamily="2" charset="-78"/>
              </a:rPr>
              <a:t>3. انتقالی</a:t>
            </a:r>
            <a:r>
              <a:rPr lang="fa-IR" smtClean="0">
                <a:cs typeface="B Zar" panose="00000400000000000000" pitchFamily="2" charset="-78"/>
              </a:rPr>
              <a:t>. شیوة تولید  انتقالی میان سرمایه داری و فئودالیسم، غالباً دورة «صنعت خانگی » نامیده می شود. ص 207</a:t>
            </a:r>
          </a:p>
          <a:p>
            <a:pPr algn="just"/>
            <a:r>
              <a:rPr lang="fa-IR" smtClean="0">
                <a:solidFill>
                  <a:srgbClr val="FF0000"/>
                </a:solidFill>
                <a:cs typeface="B Zar" panose="00000400000000000000" pitchFamily="2" charset="-78"/>
              </a:rPr>
              <a:t>4.سوسیالیسم</a:t>
            </a:r>
            <a:r>
              <a:rPr lang="fa-IR" smtClean="0">
                <a:cs typeface="B Zar" panose="00000400000000000000" pitchFamily="2" charset="-78"/>
              </a:rPr>
              <a:t>. زحمت کش از طریق شکل گسترده ای از دمکراسی مشارکتی صاحب وسایل تولید می شود و آن ها را زیر سلطة خود در می آورد. ص207</a:t>
            </a:r>
          </a:p>
          <a:p>
            <a:pPr algn="just"/>
            <a:endParaRPr lang="fa-IR">
              <a:cs typeface="B Zar" panose="00000400000000000000" pitchFamily="2" charset="-78"/>
            </a:endParaRPr>
          </a:p>
        </p:txBody>
      </p:sp>
    </p:spTree>
    <p:extLst>
      <p:ext uri="{BB962C8B-B14F-4D97-AF65-F5344CB8AC3E}">
        <p14:creationId xmlns:p14="http://schemas.microsoft.com/office/powerpoint/2010/main" val="238041600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بحث در مارکسیسم ساختارگرا</a:t>
            </a:r>
            <a:endParaRPr lang="fa-IR">
              <a:cs typeface="B Zar" panose="00000400000000000000" pitchFamily="2" charset="-78"/>
            </a:endParaRPr>
          </a:p>
        </p:txBody>
      </p:sp>
      <p:sp>
        <p:nvSpPr>
          <p:cNvPr id="3" name="Content Placeholder 2"/>
          <p:cNvSpPr>
            <a:spLocks noGrp="1"/>
          </p:cNvSpPr>
          <p:nvPr>
            <p:ph idx="1"/>
          </p:nvPr>
        </p:nvSpPr>
        <p:spPr/>
        <p:txBody>
          <a:bodyPr/>
          <a:lstStyle/>
          <a:p>
            <a:pPr algn="just"/>
            <a:r>
              <a:rPr lang="fa-IR" smtClean="0">
                <a:cs typeface="B Zar" panose="00000400000000000000" pitchFamily="2" charset="-78"/>
              </a:rPr>
              <a:t>آن سازوکار عِلّی که به دنبال اش هستیم همین سازو کار تخصیص است، یعنی طریقی که غیر زحمت کشان مازاد را تصاحب می کنند. ص 209</a:t>
            </a:r>
          </a:p>
          <a:p>
            <a:r>
              <a:rPr lang="fa-IR" smtClean="0">
                <a:cs typeface="B Zar" panose="00000400000000000000" pitchFamily="2" charset="-78"/>
              </a:rPr>
              <a:t>ساختار اقتصادی مهم ترین علت تحولات در حیات روزمره شکل بندی اجتماعی است. ص 210</a:t>
            </a:r>
          </a:p>
          <a:p>
            <a:pPr algn="just"/>
            <a:r>
              <a:rPr lang="fa-IR" smtClean="0">
                <a:cs typeface="B Zar" panose="00000400000000000000" pitchFamily="2" charset="-78"/>
              </a:rPr>
              <a:t>همواره نظرم این بوده است که روش منطقی بسط این مبانی نظری – یعنی روش منطقی سودمند – کوشش به منظور تحلیل ساختارهای شالوده ای </a:t>
            </a:r>
            <a:r>
              <a:rPr lang="fa-IR" smtClean="0">
                <a:solidFill>
                  <a:srgbClr val="FF0000"/>
                </a:solidFill>
                <a:cs typeface="B Zar" panose="00000400000000000000" pitchFamily="2" charset="-78"/>
              </a:rPr>
              <a:t>سطوح سیاسی و ایدئولوژیک</a:t>
            </a:r>
            <a:r>
              <a:rPr lang="fa-IR" smtClean="0">
                <a:cs typeface="B Zar" panose="00000400000000000000" pitchFamily="2" charset="-78"/>
              </a:rPr>
              <a:t>، همواره با سازوکارهای عِلّی آن ها، و مشخص کردن شیوه ای است که آن ها بر سطح اقتصادی عمل می کنند. این کار صورت نگرفته است. ص 211</a:t>
            </a:r>
          </a:p>
          <a:p>
            <a:endParaRPr lang="fa-IR">
              <a:cs typeface="B Zar" panose="00000400000000000000" pitchFamily="2" charset="-78"/>
            </a:endParaRPr>
          </a:p>
        </p:txBody>
      </p:sp>
    </p:spTree>
    <p:extLst>
      <p:ext uri="{BB962C8B-B14F-4D97-AF65-F5344CB8AC3E}">
        <p14:creationId xmlns:p14="http://schemas.microsoft.com/office/powerpoint/2010/main" val="428066669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بحث در مارکسیسم ساختارگرا</a:t>
            </a:r>
            <a:endParaRPr lang="fa-IR">
              <a:cs typeface="B Zar" panose="00000400000000000000" pitchFamily="2" charset="-78"/>
            </a:endParaRPr>
          </a:p>
        </p:txBody>
      </p:sp>
      <p:sp>
        <p:nvSpPr>
          <p:cNvPr id="3" name="Content Placeholder 2"/>
          <p:cNvSpPr>
            <a:spLocks noGrp="1"/>
          </p:cNvSpPr>
          <p:nvPr>
            <p:ph idx="1"/>
          </p:nvPr>
        </p:nvSpPr>
        <p:spPr/>
        <p:txBody>
          <a:bodyPr/>
          <a:lstStyle/>
          <a:p>
            <a:pPr algn="just"/>
            <a:r>
              <a:rPr lang="fa-IR" smtClean="0">
                <a:cs typeface="B Zar" panose="00000400000000000000" pitchFamily="2" charset="-78"/>
              </a:rPr>
              <a:t>مبنای بحث آن است که طبقات اجتماعی را صرفاً ساختار اقتصادی تعیین نمی کند، بلکه ساختارهای سیاسی و ایدئولوژیک نیز دست اندرکارند. ص 212 </a:t>
            </a:r>
          </a:p>
          <a:p>
            <a:pPr algn="just"/>
            <a:r>
              <a:rPr lang="fa-IR" smtClean="0">
                <a:cs typeface="B Zar" panose="00000400000000000000" pitchFamily="2" charset="-78"/>
              </a:rPr>
              <a:t>وی در ادامة مطلب پیشنهاد می کند که باید میان «</a:t>
            </a:r>
            <a:r>
              <a:rPr lang="fa-IR" smtClean="0">
                <a:solidFill>
                  <a:srgbClr val="FF0000"/>
                </a:solidFill>
                <a:cs typeface="B Zar" panose="00000400000000000000" pitchFamily="2" charset="-78"/>
              </a:rPr>
              <a:t>طبقة حکومت گر </a:t>
            </a:r>
            <a:r>
              <a:rPr lang="fa-IR" smtClean="0">
                <a:cs typeface="B Zar" panose="00000400000000000000" pitchFamily="2" charset="-78"/>
              </a:rPr>
              <a:t>» که قدرت سیاسی را در دست دارد، و طبقة «</a:t>
            </a:r>
            <a:r>
              <a:rPr lang="fa-IR" smtClean="0">
                <a:solidFill>
                  <a:srgbClr val="FF0000"/>
                </a:solidFill>
                <a:cs typeface="B Zar" panose="00000400000000000000" pitchFamily="2" charset="-78"/>
              </a:rPr>
              <a:t>سرکرده</a:t>
            </a:r>
            <a:r>
              <a:rPr lang="fa-IR" smtClean="0">
                <a:cs typeface="B Zar" panose="00000400000000000000" pitchFamily="2" charset="-78"/>
              </a:rPr>
              <a:t> » یا حاکم  که تصمیمات سیاسی به نفع او گرفته می شود فرق گذاشت . ص 213</a:t>
            </a:r>
          </a:p>
          <a:p>
            <a:pPr algn="just"/>
            <a:r>
              <a:rPr lang="fa-IR" smtClean="0">
                <a:cs typeface="B Zar" panose="00000400000000000000" pitchFamily="2" charset="-78"/>
              </a:rPr>
              <a:t> مارکسیست های سنتی تر، خام یا انواع دیگر، تضادهای سیاسی را از مجرای طبقاتی دنبال می کنند که به وسیلة ساختارهای اقتصادی تعریف شده اند، اما اغلب آن ها می پذیرند که برای کامل زندگی سیاسی یک جامعه انواع عوامل دیگر نیز باید درنظر گرفته شوند. ص 214</a:t>
            </a:r>
          </a:p>
          <a:p>
            <a:pPr algn="just"/>
            <a:endParaRPr lang="fa-IR">
              <a:cs typeface="B Zar" panose="00000400000000000000" pitchFamily="2" charset="-78"/>
            </a:endParaRPr>
          </a:p>
        </p:txBody>
      </p:sp>
    </p:spTree>
    <p:extLst>
      <p:ext uri="{BB962C8B-B14F-4D97-AF65-F5344CB8AC3E}">
        <p14:creationId xmlns:p14="http://schemas.microsoft.com/office/powerpoint/2010/main" val="311365787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بحث در مارکسیسم ساختارگرا</a:t>
            </a:r>
            <a:endParaRPr lang="fa-IR">
              <a:cs typeface="B Zar" panose="00000400000000000000" pitchFamily="2" charset="-78"/>
            </a:endParaRPr>
          </a:p>
        </p:txBody>
      </p:sp>
      <p:sp>
        <p:nvSpPr>
          <p:cNvPr id="3" name="Content Placeholder 2"/>
          <p:cNvSpPr>
            <a:spLocks noGrp="1"/>
          </p:cNvSpPr>
          <p:nvPr>
            <p:ph idx="1"/>
          </p:nvPr>
        </p:nvSpPr>
        <p:spPr/>
        <p:txBody>
          <a:bodyPr/>
          <a:lstStyle/>
          <a:p>
            <a:pPr algn="just"/>
            <a:r>
              <a:rPr lang="fa-IR" smtClean="0">
                <a:solidFill>
                  <a:srgbClr val="0070C0"/>
                </a:solidFill>
                <a:cs typeface="B Zar" panose="00000400000000000000" pitchFamily="2" charset="-78"/>
              </a:rPr>
              <a:t>دستگاه های ایدئولوژیک دولت </a:t>
            </a:r>
            <a:r>
              <a:rPr lang="fa-IR" smtClean="0">
                <a:cs typeface="B Zar" panose="00000400000000000000" pitchFamily="2" charset="-78"/>
              </a:rPr>
              <a:t>تضمین می کنند که مردم خواست های ساختار شالوده ای را بدان گونه که از آن ها خواسته می شود انجام دهند. ص 216</a:t>
            </a:r>
          </a:p>
          <a:p>
            <a:pPr algn="just"/>
            <a:r>
              <a:rPr lang="fa-IR" smtClean="0">
                <a:cs typeface="B Zar" panose="00000400000000000000" pitchFamily="2" charset="-78"/>
              </a:rPr>
              <a:t>بحث آلتوسر دربارة دستگاه های ایدئولوژیک، در نهایت، ما را به صحنة تئاتر عروسکی ساختارگرایی هدایت می کند. بحث او دربارة «دستگاه های ایدئولوژیک دولت» گامی درجهت بحث اش از سوژه  و سوژه بودن   - یا به عبارت صحیح تر </a:t>
            </a:r>
            <a:r>
              <a:rPr lang="fa-IR" smtClean="0">
                <a:solidFill>
                  <a:srgbClr val="0070C0"/>
                </a:solidFill>
                <a:cs typeface="B Zar" panose="00000400000000000000" pitchFamily="2" charset="-78"/>
              </a:rPr>
              <a:t>مرگ سوژه </a:t>
            </a:r>
            <a:r>
              <a:rPr lang="fa-IR" smtClean="0">
                <a:cs typeface="B Zar" panose="00000400000000000000" pitchFamily="2" charset="-78"/>
              </a:rPr>
              <a:t>است. ص 217</a:t>
            </a:r>
          </a:p>
          <a:p>
            <a:pPr algn="just"/>
            <a:r>
              <a:rPr lang="fa-IR" smtClean="0">
                <a:solidFill>
                  <a:srgbClr val="FF0000"/>
                </a:solidFill>
                <a:cs typeface="B Zar" panose="00000400000000000000" pitchFamily="2" charset="-78"/>
              </a:rPr>
              <a:t>لاکان </a:t>
            </a:r>
            <a:r>
              <a:rPr lang="fa-IR" smtClean="0">
                <a:cs typeface="B Zar" panose="00000400000000000000" pitchFamily="2" charset="-78"/>
              </a:rPr>
              <a:t>به ساختار ناخودآگاه می پردازد که زیر این تجربة خیالی از سوژه بودن قرار دارد. همة چیزی که من می خواهم در این جا بگویم آن است که نسبت به آن چه در میان نظریه پردازان کنش دیده ایم، این دیدگاه قطعاً مفهوم پیچیده تری از عاملیت را در اختیار ما قرار می دهد. ص 218</a:t>
            </a:r>
          </a:p>
          <a:p>
            <a:pPr algn="just"/>
            <a:endParaRPr lang="fa-IR">
              <a:cs typeface="B Zar" panose="00000400000000000000" pitchFamily="2" charset="-78"/>
            </a:endParaRPr>
          </a:p>
        </p:txBody>
      </p:sp>
    </p:spTree>
    <p:extLst>
      <p:ext uri="{BB962C8B-B14F-4D97-AF65-F5344CB8AC3E}">
        <p14:creationId xmlns:p14="http://schemas.microsoft.com/office/powerpoint/2010/main" val="250406429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بحث در مارکسیسم ساختارگرا</a:t>
            </a:r>
            <a:endParaRPr lang="fa-IR">
              <a:cs typeface="B Zar" panose="00000400000000000000" pitchFamily="2" charset="-78"/>
            </a:endParaRPr>
          </a:p>
        </p:txBody>
      </p:sp>
      <p:sp>
        <p:nvSpPr>
          <p:cNvPr id="3" name="Content Placeholder 2"/>
          <p:cNvSpPr>
            <a:spLocks noGrp="1"/>
          </p:cNvSpPr>
          <p:nvPr>
            <p:ph idx="1"/>
          </p:nvPr>
        </p:nvSpPr>
        <p:spPr>
          <a:xfrm>
            <a:off x="4353832" y="1825625"/>
            <a:ext cx="6999967" cy="4351338"/>
          </a:xfrm>
        </p:spPr>
        <p:txBody>
          <a:bodyPr>
            <a:normAutofit fontScale="92500" lnSpcReduction="10000"/>
          </a:bodyPr>
          <a:lstStyle/>
          <a:p>
            <a:pPr algn="just"/>
            <a:r>
              <a:rPr lang="fa-IR" smtClean="0">
                <a:cs typeface="B Zar" panose="00000400000000000000" pitchFamily="2" charset="-78"/>
              </a:rPr>
              <a:t>طرفه آن که فیلسوفی که می خواست سنت اندیشة مارکسیسم ارتدکس را احیا کند و بسط دهد، در واقع راه را برای تکوین نظریه های پسامدرنیستی هموار کرد، و این نظریه ها به شیوه ای رادیکال انواع تحلیل هایی را که از مارکسیسم سرچشمه می گرفت نفی کردند. ص 221</a:t>
            </a:r>
          </a:p>
          <a:p>
            <a:pPr algn="just"/>
            <a:r>
              <a:rPr lang="fa-IR" smtClean="0">
                <a:cs typeface="B Zar" panose="00000400000000000000" pitchFamily="2" charset="-78"/>
              </a:rPr>
              <a:t>در فصل قبل گفتیم که به رغم پاره ای مزایای مارکسیسم ساختارگرا در مفهوم بندی جوامع هنگامی که تحلیل ساختارگرایانه می خواهد با عاملیت، یعنی کنش انسانی، برخورد کند مشکلاتی بروز می کند. ص 225</a:t>
            </a:r>
          </a:p>
          <a:p>
            <a:pPr algn="just"/>
            <a:r>
              <a:rPr lang="fa-IR" smtClean="0">
                <a:cs typeface="B Zar" panose="00000400000000000000" pitchFamily="2" charset="-78"/>
              </a:rPr>
              <a:t>نوشته های </a:t>
            </a:r>
            <a:r>
              <a:rPr lang="fa-IR" smtClean="0">
                <a:solidFill>
                  <a:srgbClr val="FF0000"/>
                </a:solidFill>
                <a:cs typeface="B Zar" panose="00000400000000000000" pitchFamily="2" charset="-78"/>
              </a:rPr>
              <a:t>توین بی </a:t>
            </a:r>
            <a:r>
              <a:rPr lang="fa-IR" smtClean="0">
                <a:cs typeface="B Zar" panose="00000400000000000000" pitchFamily="2" charset="-78"/>
              </a:rPr>
              <a:t>در اوایل دهة 1950 غالباً یکی از سرچشمه های این مکتب قلمداد می شود، و با مفهوم جامعة پسا صنعتی دانیل بل نیز پیوندهایی دارد. ص 226</a:t>
            </a:r>
          </a:p>
          <a:p>
            <a:pPr algn="just"/>
            <a:endParaRPr lang="fa-IR">
              <a:cs typeface="B Zar" panose="00000400000000000000" pitchFamily="2" charset="-78"/>
            </a:endParaRPr>
          </a:p>
        </p:txBody>
      </p:sp>
      <p:pic>
        <p:nvPicPr>
          <p:cNvPr id="4" name="Picture 3"/>
          <p:cNvPicPr>
            <a:picLocks noChangeAspect="1"/>
          </p:cNvPicPr>
          <p:nvPr/>
        </p:nvPicPr>
        <p:blipFill>
          <a:blip r:embed="rId2"/>
          <a:stretch>
            <a:fillRect/>
          </a:stretch>
        </p:blipFill>
        <p:spPr>
          <a:xfrm>
            <a:off x="742666" y="1690688"/>
            <a:ext cx="3611167" cy="4793824"/>
          </a:xfrm>
          <a:prstGeom prst="rect">
            <a:avLst/>
          </a:prstGeom>
        </p:spPr>
      </p:pic>
    </p:spTree>
    <p:extLst>
      <p:ext uri="{BB962C8B-B14F-4D97-AF65-F5344CB8AC3E}">
        <p14:creationId xmlns:p14="http://schemas.microsoft.com/office/powerpoint/2010/main" val="377766176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بحث در مارکسیسم ساختار گرا</a:t>
            </a:r>
            <a:endParaRPr lang="fa-IR">
              <a:cs typeface="B Zar" panose="00000400000000000000" pitchFamily="2" charset="-78"/>
            </a:endParaRPr>
          </a:p>
        </p:txBody>
      </p:sp>
      <p:sp>
        <p:nvSpPr>
          <p:cNvPr id="3" name="Content Placeholder 2"/>
          <p:cNvSpPr>
            <a:spLocks noGrp="1"/>
          </p:cNvSpPr>
          <p:nvPr>
            <p:ph idx="1"/>
          </p:nvPr>
        </p:nvSpPr>
        <p:spPr/>
        <p:txBody>
          <a:bodyPr>
            <a:normAutofit lnSpcReduction="10000"/>
          </a:bodyPr>
          <a:lstStyle/>
          <a:p>
            <a:pPr algn="just"/>
            <a:r>
              <a:rPr lang="fa-IR" smtClean="0">
                <a:cs typeface="B Zar" panose="00000400000000000000" pitchFamily="2" charset="-78"/>
              </a:rPr>
              <a:t>آن چه برای ما باقی می ماند </a:t>
            </a:r>
            <a:r>
              <a:rPr lang="fa-IR" smtClean="0">
                <a:solidFill>
                  <a:srgbClr val="FF0000"/>
                </a:solidFill>
                <a:cs typeface="B Zar" panose="00000400000000000000" pitchFamily="2" charset="-78"/>
              </a:rPr>
              <a:t>شماری پدیده های شناور سیاسی و ایدئولوژیک </a:t>
            </a:r>
            <a:r>
              <a:rPr lang="fa-IR" smtClean="0">
                <a:cs typeface="B Zar" panose="00000400000000000000" pitchFamily="2" charset="-78"/>
              </a:rPr>
              <a:t>است که محصول فرایندهای عِلّی در شکل بندی اجتماعی تلقی نمی شوند، بلکه به وسیلة سخن (گفتمان) و در آن ساخته شده اند. شاید بهترین راهِ توصیف این تکه پاره شدن لغزیدن از نوعی نظریة مربوط به جوامع به نوعی نظریة توصیفی بازی متقابلِ معانی کلی باشد. ص 228</a:t>
            </a:r>
          </a:p>
          <a:p>
            <a:pPr algn="just"/>
            <a:r>
              <a:rPr lang="fa-IR" smtClean="0">
                <a:cs typeface="B Zar" panose="00000400000000000000" pitchFamily="2" charset="-78"/>
              </a:rPr>
              <a:t>اکنون می خواهم به تنش های دیگر نظریة آلتوسر بپردازم که این فرایند تکه پاره شدن را تقویت می کند. این تنش ها هریک به نوعی به آن چیزی منتهی می شوند که در مقدمة کتاب آن ها را «دام منطقی» نامیده ام: این فکر که آدم می تواند فقط از طریق بحث نظریِ منطقی بفهمد چهان چگونه است. ص 229 </a:t>
            </a:r>
          </a:p>
          <a:p>
            <a:pPr algn="just"/>
            <a:r>
              <a:rPr lang="fa-IR" smtClean="0">
                <a:cs typeface="B Zar" panose="00000400000000000000" pitchFamily="2" charset="-78"/>
              </a:rPr>
              <a:t>به نظر من کاملاً منطقی است که بگوییم یک نظریه ضرورتاً به عینیات قابل مشاهده درجهان مربوط نمیشود، اما از این گفته نمیتوان نتیجه گرفت که به هیچ عینیت خارجی و مستقلی مربوط نمی شود. ص 230</a:t>
            </a:r>
          </a:p>
          <a:p>
            <a:pPr algn="just"/>
            <a:endParaRPr lang="fa-IR">
              <a:cs typeface="B Zar" panose="00000400000000000000" pitchFamily="2" charset="-78"/>
            </a:endParaRPr>
          </a:p>
        </p:txBody>
      </p:sp>
    </p:spTree>
    <p:extLst>
      <p:ext uri="{BB962C8B-B14F-4D97-AF65-F5344CB8AC3E}">
        <p14:creationId xmlns:p14="http://schemas.microsoft.com/office/powerpoint/2010/main" val="379385259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mtClean="0">
                <a:cs typeface="B Zar" panose="00000400000000000000" pitchFamily="2" charset="-78"/>
              </a:rPr>
              <a:t>نقد به آلتوسر</a:t>
            </a:r>
            <a:endParaRPr lang="fa-IR">
              <a:cs typeface="B Zar" panose="00000400000000000000" pitchFamily="2" charset="-78"/>
            </a:endParaRPr>
          </a:p>
        </p:txBody>
      </p:sp>
      <p:sp>
        <p:nvSpPr>
          <p:cNvPr id="3" name="Content Placeholder 2"/>
          <p:cNvSpPr>
            <a:spLocks noGrp="1"/>
          </p:cNvSpPr>
          <p:nvPr>
            <p:ph idx="1"/>
          </p:nvPr>
        </p:nvSpPr>
        <p:spPr/>
        <p:txBody>
          <a:bodyPr>
            <a:normAutofit/>
          </a:bodyPr>
          <a:lstStyle/>
          <a:p>
            <a:pPr algn="just"/>
            <a:r>
              <a:rPr lang="fa-IR" smtClean="0">
                <a:cs typeface="B Zar" panose="00000400000000000000" pitchFamily="2" charset="-78"/>
              </a:rPr>
              <a:t>دو ضربة منطقی شدید دیگر نیز بر نظریة آلتوسری وارد شده است . مفهوم «خودمختاری نسبی» او یکی از آماج های این ضربات است. چنین استدلال می شود که سطوح سیاسی و ایدئولوژیک یا خودمختاراند، و یا وابسته به سطح اقتصادی و به نوعی «معلول» آن هستند. حالت دوم نوعی باور خام به جبر اقتصادی است که کارآیی ندارد، و لذا حالت اول باید درست باشد. ص 231</a:t>
            </a:r>
          </a:p>
          <a:p>
            <a:pPr algn="just"/>
            <a:r>
              <a:rPr lang="fa-IR" b="1" smtClean="0">
                <a:solidFill>
                  <a:srgbClr val="0070C0"/>
                </a:solidFill>
                <a:cs typeface="B Zar" panose="00000400000000000000" pitchFamily="2" charset="-78"/>
              </a:rPr>
              <a:t>گام بعدی نفی هرگونه فکر علیت به طور کلی است</a:t>
            </a:r>
            <a:r>
              <a:rPr lang="fa-IR" smtClean="0">
                <a:cs typeface="B Zar" panose="00000400000000000000" pitchFamily="2" charset="-78"/>
              </a:rPr>
              <a:t>. ص 231</a:t>
            </a:r>
          </a:p>
          <a:p>
            <a:pPr algn="just"/>
            <a:r>
              <a:rPr lang="fa-IR" smtClean="0">
                <a:cs typeface="B Zar" panose="00000400000000000000" pitchFamily="2" charset="-78"/>
              </a:rPr>
              <a:t>از سال 1968 به بعد، فرایندی از </a:t>
            </a:r>
            <a:r>
              <a:rPr lang="fa-IR" smtClean="0">
                <a:solidFill>
                  <a:srgbClr val="FF0000"/>
                </a:solidFill>
                <a:cs typeface="B Zar" panose="00000400000000000000" pitchFamily="2" charset="-78"/>
              </a:rPr>
              <a:t>سرخوردگی مداوم از حزب کمونیست فرانسه </a:t>
            </a:r>
            <a:r>
              <a:rPr lang="fa-IR" smtClean="0">
                <a:cs typeface="B Zar" panose="00000400000000000000" pitchFamily="2" charset="-78"/>
              </a:rPr>
              <a:t>و رشد سازمان های چپگراتر در جریان بوده است. در سطح نظری، این فرایند نهایتاً به انتقادات پردامنه از خودِ مارکسیسم منجر شد. نظر بر این بود که سرشت محافظه کار و اقتدارطلب احزاب کمونیست اروپای غربی بازتابی از رژیم های محافظه کار و اقتدارطلب اروپای شرقی است، و هردوی این ها محصول مارکسیسم اند که نظریه ای محافظه کار و اقتدار طلب است. ص 232</a:t>
            </a:r>
          </a:p>
          <a:p>
            <a:pPr algn="just"/>
            <a:endParaRPr lang="fa-IR">
              <a:cs typeface="B Zar" panose="00000400000000000000" pitchFamily="2" charset="-78"/>
            </a:endParaRPr>
          </a:p>
        </p:txBody>
      </p:sp>
    </p:spTree>
    <p:extLst>
      <p:ext uri="{BB962C8B-B14F-4D97-AF65-F5344CB8AC3E}">
        <p14:creationId xmlns:p14="http://schemas.microsoft.com/office/powerpoint/2010/main" val="11008446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687</TotalTime>
  <Words>17088</Words>
  <Application>Microsoft Office PowerPoint</Application>
  <PresentationFormat>Widescreen</PresentationFormat>
  <Paragraphs>516</Paragraphs>
  <Slides>125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125</vt:i4>
      </vt:variant>
    </vt:vector>
  </HeadingPairs>
  <TitlesOfParts>
    <vt:vector size="131" baseType="lpstr">
      <vt:lpstr>Arial</vt:lpstr>
      <vt:lpstr>B Zar</vt:lpstr>
      <vt:lpstr>Calibri</vt:lpstr>
      <vt:lpstr>Calibri Light</vt:lpstr>
      <vt:lpstr>Times New Roman</vt:lpstr>
      <vt:lpstr>Office Theme</vt:lpstr>
      <vt:lpstr>بررسی جملات  نام کتاب: نظریه اجتماعی مدرن</vt:lpstr>
      <vt:lpstr>بحث در جملات کتاب کرایب که فعلا نیمه کاره است(تا اسلاید 27)</vt:lpstr>
      <vt:lpstr>نظریه چیست؟</vt:lpstr>
      <vt:lpstr>PowerPoint Presentation</vt:lpstr>
      <vt:lpstr>دام های نظریه حقیقی</vt:lpstr>
      <vt:lpstr>PowerPoint Presentation</vt:lpstr>
      <vt:lpstr>PowerPoint Presentation</vt:lpstr>
      <vt:lpstr>PowerPoint Presentation</vt:lpstr>
      <vt:lpstr>دستیابی به نظریه ای فراگیر؟</vt:lpstr>
      <vt:lpstr>دستیابی به نظریه ای فراگیر؟</vt:lpstr>
      <vt:lpstr>ابعاد نظریه پرداز و نظریه اجتماعی</vt:lpstr>
      <vt:lpstr>PowerPoint Presentation</vt:lpstr>
      <vt:lpstr>شیوه سنتی تقسیم بندی نظریه اجتماعی</vt:lpstr>
      <vt:lpstr>مقدمه ای بر تعریف جامعه</vt:lpstr>
      <vt:lpstr>PowerPoint Presentation</vt:lpstr>
      <vt:lpstr>PowerPoint Presentation</vt:lpstr>
      <vt:lpstr>کنش انسانی</vt:lpstr>
      <vt:lpstr>استعاره ها و تشبیه های جامعه</vt:lpstr>
      <vt:lpstr>نظریه به دنبال چه می تواند باشد: مثلا...</vt:lpstr>
      <vt:lpstr>PowerPoint Presentation</vt:lpstr>
      <vt:lpstr>PowerPoint Presentation</vt:lpstr>
      <vt:lpstr>نظریه های کنش اجتماعی:کارکرد گرایی ساختاری</vt:lpstr>
      <vt:lpstr> نظریه های کنش اجتماعی:کارکرد گرایی ساختاری </vt:lpstr>
      <vt:lpstr>PowerPoint Presentation</vt:lpstr>
      <vt:lpstr>زمینه کارکردگرایی ساختاری و تاثیر آن بر نظریه پردازی</vt:lpstr>
      <vt:lpstr>بحث در کارکردگرایی ساختاری</vt:lpstr>
      <vt:lpstr>بحث در کارکردگرایی ساختاری</vt:lpstr>
      <vt:lpstr>کارکردگرایی ساختاری</vt:lpstr>
      <vt:lpstr>PowerPoint Presentation</vt:lpstr>
      <vt:lpstr>بحث در کارکردگرایی ساختاری</vt:lpstr>
      <vt:lpstr>با صحبت کردن درباره تکوین نقش های منزلتی و نظام اجتماعی، در واقع وارد قلمرو بالای سطح میانه انتازع شده ایم. این امکان وجود دارد که دست کم سطوح زیر را مشخص کنیم:</vt:lpstr>
      <vt:lpstr>پیش شرط های کارکردی به شرح زیر اند:</vt:lpstr>
      <vt:lpstr>چهار جفت بدیل اصلی وجود دارد:</vt:lpstr>
      <vt:lpstr>متغيرهاي ساختاري نظام كنش</vt:lpstr>
      <vt:lpstr>بحث در کارکردگرایی:</vt:lpstr>
      <vt:lpstr>واکنش دارندورف به پاسونز در نقد کارکردگرایی ساختاری</vt:lpstr>
      <vt:lpstr>همچنین بحث عامل بنیاد مادی از لاک وود:</vt:lpstr>
      <vt:lpstr>جمع بندی: نقد پارسونز:</vt:lpstr>
      <vt:lpstr>جفری الکزاندر</vt:lpstr>
      <vt:lpstr>تضاد و نظریه کارکردگرایی ساختاری:</vt:lpstr>
      <vt:lpstr>دارندورف در برابر نظریه کارکردگرایی ساختاری</vt:lpstr>
      <vt:lpstr>نکات دیگر از کارکردگرایی ساختاری:</vt:lpstr>
      <vt:lpstr>بعد از نظریه کارکردگرایی ساختاری پارسونز</vt:lpstr>
      <vt:lpstr>نظریه انتخاب عقلانی</vt:lpstr>
      <vt:lpstr>نظریه انتخاب عقلانی</vt:lpstr>
      <vt:lpstr>نظریه انتخاب عقلانی</vt:lpstr>
      <vt:lpstr>نظریه کنش متقابل نمادین</vt:lpstr>
      <vt:lpstr>نقش پراگماتیسم در شکل گیری نظریه کنش متقابل نمادین</vt:lpstr>
      <vt:lpstr>کنش متقابل نمادین</vt:lpstr>
      <vt:lpstr>هربرت بلومر در نظریه کنش متقابل نمادین</vt:lpstr>
      <vt:lpstr>نماد در نظریه کنش متقابل نمادین</vt:lpstr>
      <vt:lpstr>بحث در کنش متقابل نمادین</vt:lpstr>
      <vt:lpstr>بحث در کنش متقابل نمادین</vt:lpstr>
      <vt:lpstr>شخصیت در جامعه شناسی چه می شود؟</vt:lpstr>
      <vt:lpstr>جمع بندی کنش متقابل نمادین</vt:lpstr>
      <vt:lpstr>روش شناسی مردم نگر</vt:lpstr>
      <vt:lpstr>PowerPoint Presentation</vt:lpstr>
      <vt:lpstr>بحث در روش شناسی مردم نگر: ریشه های پدیدار شناسی</vt:lpstr>
      <vt:lpstr>روش شناسی مردم نگر: آلفرد شوتس</vt:lpstr>
      <vt:lpstr>روش شناسی مردم نگر: پیتر برگر</vt:lpstr>
      <vt:lpstr>بحث در روش شناسی مردم نگر:</vt:lpstr>
      <vt:lpstr>بحث در روش شناسی مردم نگر:</vt:lpstr>
      <vt:lpstr>PowerPoint Presentation</vt:lpstr>
      <vt:lpstr>روش شناسی مردم نگر: گارفینکل</vt:lpstr>
      <vt:lpstr>ساختار و جامعه شناسی پدیده شناختی</vt:lpstr>
      <vt:lpstr>بحث در جامعه شناسی پدیدارشناختی</vt:lpstr>
      <vt:lpstr>نظریه ساختار بندی</vt:lpstr>
      <vt:lpstr>نظریه ساختار بندی</vt:lpstr>
      <vt:lpstr>بحث در نظریه ساختار بندی</vt:lpstr>
      <vt:lpstr>بحث در نظریه ساختار بندی</vt:lpstr>
      <vt:lpstr>بحث در نظریه ساختار بندی</vt:lpstr>
      <vt:lpstr>بحث در نظریه ساختار بندی</vt:lpstr>
      <vt:lpstr>بحث در نظریه ساختاربندی</vt:lpstr>
      <vt:lpstr>ساختارگرایی</vt:lpstr>
      <vt:lpstr>بحث در ساختار گرایی</vt:lpstr>
      <vt:lpstr>بحث در ساختارگرایی</vt:lpstr>
      <vt:lpstr>بحث در ساختارگرایی</vt:lpstr>
      <vt:lpstr>بحث در ساختارگرایی</vt:lpstr>
      <vt:lpstr>بحث در ساختارگرایی</vt:lpstr>
      <vt:lpstr>بحث در ساختارگرایی</vt:lpstr>
      <vt:lpstr>بحث در ساختارگرایی</vt:lpstr>
      <vt:lpstr>بحث در ساختارگرایی</vt:lpstr>
      <vt:lpstr>بحث در ساختارگرایی</vt:lpstr>
      <vt:lpstr>بحث در ساختارگرایی</vt:lpstr>
      <vt:lpstr>بحث در ساختارگرایی</vt:lpstr>
      <vt:lpstr>مارکسیسم ساختارگرا</vt:lpstr>
      <vt:lpstr>بحث در مارکسیسم ساختارگرا</vt:lpstr>
      <vt:lpstr>بحث در مارکسیسم ساختارگرا</vt:lpstr>
      <vt:lpstr>بحث در مارکسیسم ساختارگرا</vt:lpstr>
      <vt:lpstr>مارکسیسم ساختارگرا: آلتوسر</vt:lpstr>
      <vt:lpstr>بحث در مارکسیسم ساختارگرا</vt:lpstr>
      <vt:lpstr>بحث در مارکسیسم ساختارگرا</vt:lpstr>
      <vt:lpstr>چهار نوع جامعه را می توان از یکدیگر متمایز کرد:</vt:lpstr>
      <vt:lpstr>بحث در مارکسیسم ساختارگرا</vt:lpstr>
      <vt:lpstr>بحث در مارکسیسم ساختارگرا</vt:lpstr>
      <vt:lpstr>بحث در مارکسیسم ساختارگرا</vt:lpstr>
      <vt:lpstr>بحث در مارکسیسم ساختارگرا</vt:lpstr>
      <vt:lpstr>بحث در مارکسیسم ساختار گرا</vt:lpstr>
      <vt:lpstr>نقد به آلتوسر</vt:lpstr>
      <vt:lpstr>بحث در مارکسیسم ساختارگرا</vt:lpstr>
      <vt:lpstr>پست مدرنیسم</vt:lpstr>
      <vt:lpstr>بحث در پست مدرنیسم</vt:lpstr>
      <vt:lpstr>بحث در پست مدرنیسم</vt:lpstr>
      <vt:lpstr>بحث در پست مدرنیسم: ساختارگرایی و پسا ساختارگرایی</vt:lpstr>
      <vt:lpstr>مکتب فرانکفورت</vt:lpstr>
      <vt:lpstr>مکتب فرانکفورت</vt:lpstr>
      <vt:lpstr>مکتب فرانکفورت</vt:lpstr>
      <vt:lpstr>مکتب فرانکفورت</vt:lpstr>
      <vt:lpstr>مکتب فرانکفورت</vt:lpstr>
      <vt:lpstr>مکتب فرانکفورت: خرد ابزاری</vt:lpstr>
      <vt:lpstr>مکتب فرانکفورت</vt:lpstr>
      <vt:lpstr>مکتب فرانکفورت: صنعت فرهنگ</vt:lpstr>
      <vt:lpstr>مکتب فرانکفورت: کتاب شخصیت اقتدار طلب</vt:lpstr>
      <vt:lpstr>هابرماس</vt:lpstr>
      <vt:lpstr>هابرماس</vt:lpstr>
      <vt:lpstr>هابرماس</vt:lpstr>
      <vt:lpstr>هابرماس</vt:lpstr>
      <vt:lpstr>هابرماس: سه نکته</vt:lpstr>
      <vt:lpstr>هابرماس</vt:lpstr>
      <vt:lpstr>هابرماس</vt:lpstr>
      <vt:lpstr>نقد هابرماس</vt:lpstr>
      <vt:lpstr>منابع مورد استفاده</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MaZz!i</dc:creator>
  <cp:lastModifiedBy>MaZz!i</cp:lastModifiedBy>
  <cp:revision>301</cp:revision>
  <dcterms:created xsi:type="dcterms:W3CDTF">2022-03-19T08:28:10Z</dcterms:created>
  <dcterms:modified xsi:type="dcterms:W3CDTF">2022-05-21T12:45:59Z</dcterms:modified>
</cp:coreProperties>
</file>