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6" autoAdjust="0"/>
    <p:restoredTop sz="86355" autoAdjust="0"/>
  </p:normalViewPr>
  <p:slideViewPr>
    <p:cSldViewPr snapToGrid="0">
      <p:cViewPr varScale="1">
        <p:scale>
          <a:sx n="64" d="100"/>
          <a:sy n="64" d="100"/>
        </p:scale>
        <p:origin x="168" y="72"/>
      </p:cViewPr>
      <p:guideLst/>
    </p:cSldViewPr>
  </p:slideViewPr>
  <p:outlineViewPr>
    <p:cViewPr>
      <p:scale>
        <a:sx n="33" d="100"/>
        <a:sy n="33" d="100"/>
      </p:scale>
      <p:origin x="0" y="-30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1D8E3A7-7461-45D6-952F-5367359D23EC}" type="datetimeFigureOut">
              <a:rPr lang="fa-IR" smtClean="0"/>
              <a:t>10/11/1443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271660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1D8E3A7-7461-45D6-952F-5367359D23EC}" type="datetimeFigureOut">
              <a:rPr lang="fa-IR" smtClean="0"/>
              <a:t>10/11/1443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51832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1D8E3A7-7461-45D6-952F-5367359D23EC}" type="datetimeFigureOut">
              <a:rPr lang="fa-IR" smtClean="0"/>
              <a:t>10/11/1443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336759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1D8E3A7-7461-45D6-952F-5367359D23EC}" type="datetimeFigureOut">
              <a:rPr lang="fa-IR" smtClean="0"/>
              <a:t>10/11/1443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175954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8E3A7-7461-45D6-952F-5367359D23EC}" type="datetimeFigureOut">
              <a:rPr lang="fa-IR" smtClean="0"/>
              <a:t>10/11/1443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219598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1D8E3A7-7461-45D6-952F-5367359D23EC}" type="datetimeFigureOut">
              <a:rPr lang="fa-IR" smtClean="0"/>
              <a:t>10/11/1443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140356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1D8E3A7-7461-45D6-952F-5367359D23EC}" type="datetimeFigureOut">
              <a:rPr lang="fa-IR" smtClean="0"/>
              <a:t>10/11/1443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365354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1D8E3A7-7461-45D6-952F-5367359D23EC}" type="datetimeFigureOut">
              <a:rPr lang="fa-IR" smtClean="0"/>
              <a:t>10/11/1443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47713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8E3A7-7461-45D6-952F-5367359D23EC}" type="datetimeFigureOut">
              <a:rPr lang="fa-IR" smtClean="0"/>
              <a:t>10/11/1443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152786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8E3A7-7461-45D6-952F-5367359D23EC}" type="datetimeFigureOut">
              <a:rPr lang="fa-IR" smtClean="0"/>
              <a:t>10/11/1443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103133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8E3A7-7461-45D6-952F-5367359D23EC}" type="datetimeFigureOut">
              <a:rPr lang="fa-IR" smtClean="0"/>
              <a:t>10/11/1443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8FB6E4-BD36-4458-99CA-5542F46ECCDB}" type="slidenum">
              <a:rPr lang="fa-IR" smtClean="0"/>
              <a:t>‹#›</a:t>
            </a:fld>
            <a:endParaRPr lang="fa-IR"/>
          </a:p>
        </p:txBody>
      </p:sp>
    </p:spTree>
    <p:extLst>
      <p:ext uri="{BB962C8B-B14F-4D97-AF65-F5344CB8AC3E}">
        <p14:creationId xmlns:p14="http://schemas.microsoft.com/office/powerpoint/2010/main" val="285263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D8E3A7-7461-45D6-952F-5367359D23EC}" type="datetimeFigureOut">
              <a:rPr lang="fa-IR" smtClean="0"/>
              <a:t>10/11/1443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8FB6E4-BD36-4458-99CA-5542F46ECCDB}" type="slidenum">
              <a:rPr lang="fa-IR" smtClean="0"/>
              <a:t>‹#›</a:t>
            </a:fld>
            <a:endParaRPr lang="fa-IR"/>
          </a:p>
        </p:txBody>
      </p:sp>
    </p:spTree>
    <p:extLst>
      <p:ext uri="{BB962C8B-B14F-4D97-AF65-F5344CB8AC3E}">
        <p14:creationId xmlns:p14="http://schemas.microsoft.com/office/powerpoint/2010/main" val="2673820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smtClean="0">
                <a:solidFill>
                  <a:srgbClr val="FF0000"/>
                </a:solidFill>
                <a:cs typeface="B Zar" panose="00000400000000000000" pitchFamily="2" charset="-78"/>
              </a:rPr>
              <a:t>کتاب</a:t>
            </a:r>
            <a:r>
              <a:rPr lang="fa-IR" sz="3200" smtClean="0">
                <a:cs typeface="B Zar" panose="00000400000000000000" pitchFamily="2" charset="-78"/>
              </a:rPr>
              <a:t>: مارتین هایدگر</a:t>
            </a:r>
            <a:br>
              <a:rPr lang="fa-IR" sz="3200" smtClean="0">
                <a:cs typeface="B Zar" panose="00000400000000000000" pitchFamily="2" charset="-78"/>
              </a:rPr>
            </a:br>
            <a:r>
              <a:rPr lang="fa-IR" sz="3200" smtClean="0">
                <a:solidFill>
                  <a:srgbClr val="FF0000"/>
                </a:solidFill>
                <a:cs typeface="B Zar" panose="00000400000000000000" pitchFamily="2" charset="-78"/>
              </a:rPr>
              <a:t>نویسنده</a:t>
            </a:r>
            <a:r>
              <a:rPr lang="fa-IR" sz="3200" smtClean="0">
                <a:cs typeface="B Zar" panose="00000400000000000000" pitchFamily="2" charset="-78"/>
              </a:rPr>
              <a:t>: جان مک کواری</a:t>
            </a:r>
            <a:br>
              <a:rPr lang="fa-IR" sz="3200" smtClean="0">
                <a:cs typeface="B Zar" panose="00000400000000000000" pitchFamily="2" charset="-78"/>
              </a:rPr>
            </a:br>
            <a:r>
              <a:rPr lang="fa-IR" sz="3200" smtClean="0">
                <a:solidFill>
                  <a:srgbClr val="FF0000"/>
                </a:solidFill>
                <a:cs typeface="B Zar" panose="00000400000000000000" pitchFamily="2" charset="-78"/>
              </a:rPr>
              <a:t>ترجمه:</a:t>
            </a:r>
            <a:r>
              <a:rPr lang="fa-IR" sz="3200" smtClean="0">
                <a:cs typeface="B Zar" panose="00000400000000000000" pitchFamily="2" charset="-78"/>
              </a:rPr>
              <a:t> </a:t>
            </a:r>
            <a:r>
              <a:rPr lang="fa-IR" sz="3200" smtClean="0">
                <a:cs typeface="B Zar" panose="00000400000000000000" pitchFamily="2" charset="-78"/>
              </a:rPr>
              <a:t>محمد سعید حنایی </a:t>
            </a:r>
            <a:r>
              <a:rPr lang="fa-IR" sz="3200" smtClean="0">
                <a:cs typeface="B Zar" panose="00000400000000000000" pitchFamily="2" charset="-78"/>
              </a:rPr>
              <a:t>کاشانی</a:t>
            </a:r>
            <a:endParaRPr lang="fa-IR" sz="3200">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90709" y="4082603"/>
            <a:ext cx="3691736" cy="2067372"/>
          </a:xfrm>
          <a:prstGeom prst="rect">
            <a:avLst/>
          </a:prstGeom>
        </p:spPr>
      </p:pic>
      <p:sp>
        <p:nvSpPr>
          <p:cNvPr id="3" name="Subtitle 2"/>
          <p:cNvSpPr>
            <a:spLocks noGrp="1"/>
          </p:cNvSpPr>
          <p:nvPr>
            <p:ph type="subTitle" idx="1"/>
          </p:nvPr>
        </p:nvSpPr>
        <p:spPr/>
        <p:txBody>
          <a:bodyPr/>
          <a:lstStyle/>
          <a:p>
            <a:r>
              <a:rPr lang="fa-IR" smtClean="0">
                <a:cs typeface="B Zar" panose="00000400000000000000" pitchFamily="2" charset="-78"/>
              </a:rPr>
              <a:t>نشر هرمس. چاپ سوم . 1396</a:t>
            </a:r>
          </a:p>
          <a:p>
            <a:r>
              <a:rPr lang="fa-IR" smtClean="0">
                <a:cs typeface="B Zar" panose="00000400000000000000" pitchFamily="2" charset="-78"/>
              </a:rPr>
              <a:t>128 صفحه</a:t>
            </a:r>
            <a:endParaRPr lang="fa-IR">
              <a:cs typeface="B Zar" panose="00000400000000000000" pitchFamily="2" charset="-78"/>
            </a:endParaRPr>
          </a:p>
        </p:txBody>
      </p:sp>
    </p:spTree>
    <p:extLst>
      <p:ext uri="{BB962C8B-B14F-4D97-AF65-F5344CB8AC3E}">
        <p14:creationId xmlns:p14="http://schemas.microsoft.com/office/powerpoint/2010/main" val="2750854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837168" y="1825625"/>
            <a:ext cx="7516631" cy="4351338"/>
          </a:xfrm>
        </p:spPr>
        <p:txBody>
          <a:bodyPr/>
          <a:lstStyle/>
          <a:p>
            <a:pPr marL="0" indent="0" algn="just">
              <a:buNone/>
            </a:pPr>
            <a:r>
              <a:rPr lang="fa-IR" smtClean="0">
                <a:cs typeface="B Zar" panose="00000400000000000000" pitchFamily="2" charset="-78"/>
              </a:rPr>
              <a:t>مگر شاعارن در دل مشغولی آن چیزی را ندیده اند که به طور ماهوی و متمایز بشری است و آن چیزی که ممیز انسان از فارغبالی (</a:t>
            </a:r>
            <a:r>
              <a:rPr lang="en-US" smtClean="0">
                <a:cs typeface="B Zar" panose="00000400000000000000" pitchFamily="2" charset="-78"/>
              </a:rPr>
              <a:t>carefreeness</a:t>
            </a:r>
            <a:r>
              <a:rPr lang="fa-IR" smtClean="0">
                <a:cs typeface="B Zar" panose="00000400000000000000" pitchFamily="2" charset="-78"/>
              </a:rPr>
              <a:t>) زندگی حیوانی است؟ ص 63</a:t>
            </a:r>
          </a:p>
          <a:p>
            <a:pPr marL="0" indent="0" algn="just">
              <a:buNone/>
            </a:pPr>
            <a:r>
              <a:rPr lang="fa-IR" smtClean="0">
                <a:cs typeface="B Zar" panose="00000400000000000000" pitchFamily="2" charset="-78"/>
              </a:rPr>
              <a:t>دعوی هایدگر بر این است که دلشوره حالت اساسی جان است، یا طریقی است که ما خود را در آن می یابیم. ص 65</a:t>
            </a:r>
          </a:p>
          <a:p>
            <a:pPr marL="0" indent="0" algn="just">
              <a:buNone/>
            </a:pPr>
            <a:r>
              <a:rPr lang="fa-IR" smtClean="0">
                <a:cs typeface="B Zar" panose="00000400000000000000" pitchFamily="2" charset="-78"/>
              </a:rPr>
              <a:t>کلمه </a:t>
            </a:r>
            <a:r>
              <a:rPr lang="en-US" smtClean="0">
                <a:cs typeface="B Zar" panose="00000400000000000000" pitchFamily="2" charset="-78"/>
              </a:rPr>
              <a:t>anxiety</a:t>
            </a:r>
            <a:r>
              <a:rPr lang="fa-IR" smtClean="0">
                <a:cs typeface="B Zar" panose="00000400000000000000" pitchFamily="2" charset="-78"/>
              </a:rPr>
              <a:t>{= اضطراب} شاید معادل انگلیسی بسیار خوبی برای کلمه آلمانی </a:t>
            </a:r>
            <a:r>
              <a:rPr lang="en-US" smtClean="0">
                <a:cs typeface="B Zar" panose="00000400000000000000" pitchFamily="2" charset="-78"/>
              </a:rPr>
              <a:t>”angst</a:t>
            </a:r>
            <a:r>
              <a:rPr lang="fa-IR" smtClean="0">
                <a:cs typeface="B Zar" panose="00000400000000000000" pitchFamily="2" charset="-78"/>
              </a:rPr>
              <a:t> {= دلشوره} نباشد. ص 66</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14102" y="4806950"/>
            <a:ext cx="3213517" cy="1504950"/>
          </a:xfrm>
          <a:prstGeom prst="rect">
            <a:avLst/>
          </a:prstGeom>
        </p:spPr>
      </p:pic>
      <p:pic>
        <p:nvPicPr>
          <p:cNvPr id="5" name="Picture 4"/>
          <p:cNvPicPr>
            <a:picLocks noChangeAspect="1"/>
          </p:cNvPicPr>
          <p:nvPr/>
        </p:nvPicPr>
        <p:blipFill>
          <a:blip r:embed="rId3"/>
          <a:stretch>
            <a:fillRect/>
          </a:stretch>
        </p:blipFill>
        <p:spPr>
          <a:xfrm>
            <a:off x="414103" y="882188"/>
            <a:ext cx="3213517" cy="3789825"/>
          </a:xfrm>
          <a:prstGeom prst="rect">
            <a:avLst/>
          </a:prstGeom>
        </p:spPr>
      </p:pic>
    </p:spTree>
    <p:extLst>
      <p:ext uri="{BB962C8B-B14F-4D97-AF65-F5344CB8AC3E}">
        <p14:creationId xmlns:p14="http://schemas.microsoft.com/office/powerpoint/2010/main" val="67679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5051684" y="1825625"/>
            <a:ext cx="6302115" cy="4351338"/>
          </a:xfrm>
        </p:spPr>
        <p:txBody>
          <a:bodyPr/>
          <a:lstStyle/>
          <a:p>
            <a:pPr algn="just"/>
            <a:r>
              <a:rPr lang="fa-IR" smtClean="0">
                <a:cs typeface="B Zar" panose="00000400000000000000" pitchFamily="2" charset="-78"/>
              </a:rPr>
              <a:t>دعوی او این است که مرگ پدیداری است که امکان می دهد « </a:t>
            </a:r>
            <a:r>
              <a:rPr lang="fa-IR" smtClean="0">
                <a:solidFill>
                  <a:srgbClr val="FF0000"/>
                </a:solidFill>
                <a:cs typeface="B Zar" panose="00000400000000000000" pitchFamily="2" charset="-78"/>
              </a:rPr>
              <a:t>د</a:t>
            </a:r>
            <a:r>
              <a:rPr lang="fa-IR">
                <a:solidFill>
                  <a:srgbClr val="FF0000"/>
                </a:solidFill>
                <a:cs typeface="B Zar" panose="00000400000000000000" pitchFamily="2" charset="-78"/>
              </a:rPr>
              <a:t>ا</a:t>
            </a:r>
            <a:r>
              <a:rPr lang="fa-IR" smtClean="0">
                <a:solidFill>
                  <a:srgbClr val="FF0000"/>
                </a:solidFill>
                <a:cs typeface="B Zar" panose="00000400000000000000" pitchFamily="2" charset="-78"/>
              </a:rPr>
              <a:t>زاین</a:t>
            </a:r>
            <a:r>
              <a:rPr lang="fa-IR" smtClean="0">
                <a:cs typeface="B Zar" panose="00000400000000000000" pitchFamily="2" charset="-78"/>
              </a:rPr>
              <a:t> « در کلا درک شود. ص 67</a:t>
            </a:r>
          </a:p>
          <a:p>
            <a:pPr algn="just"/>
            <a:endParaRPr lang="fa-IR"/>
          </a:p>
        </p:txBody>
      </p:sp>
      <p:pic>
        <p:nvPicPr>
          <p:cNvPr id="4" name="Picture 3"/>
          <p:cNvPicPr>
            <a:picLocks noChangeAspect="1"/>
          </p:cNvPicPr>
          <p:nvPr/>
        </p:nvPicPr>
        <p:blipFill>
          <a:blip r:embed="rId2"/>
          <a:stretch>
            <a:fillRect/>
          </a:stretch>
        </p:blipFill>
        <p:spPr>
          <a:xfrm>
            <a:off x="692279" y="1825625"/>
            <a:ext cx="3879721" cy="3879721"/>
          </a:xfrm>
          <a:prstGeom prst="rect">
            <a:avLst/>
          </a:prstGeom>
        </p:spPr>
      </p:pic>
    </p:spTree>
    <p:extLst>
      <p:ext uri="{BB962C8B-B14F-4D97-AF65-F5344CB8AC3E}">
        <p14:creationId xmlns:p14="http://schemas.microsoft.com/office/powerpoint/2010/main" val="201474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646950" y="1825625"/>
            <a:ext cx="6706849" cy="4351338"/>
          </a:xfrm>
        </p:spPr>
        <p:txBody>
          <a:bodyPr/>
          <a:lstStyle/>
          <a:p>
            <a:pPr algn="just"/>
            <a:r>
              <a:rPr lang="fa-IR" smtClean="0">
                <a:cs typeface="B Zar" panose="00000400000000000000" pitchFamily="2" charset="-78"/>
              </a:rPr>
              <a:t>ما می توانیم تمامی امکان های زندگ را نهفته در این جنبه  امکان نهایی و قاطع مرگ ، تصور کنیم، در </a:t>
            </a:r>
            <a:r>
              <a:rPr lang="fa-IR" smtClean="0">
                <a:solidFill>
                  <a:srgbClr val="FF0000"/>
                </a:solidFill>
                <a:cs typeface="B Zar" panose="00000400000000000000" pitchFamily="2" charset="-78"/>
              </a:rPr>
              <a:t>مواجهه با مرگ </a:t>
            </a:r>
            <a:r>
              <a:rPr lang="fa-IR" smtClean="0">
                <a:cs typeface="B Zar" panose="00000400000000000000" pitchFamily="2" charset="-78"/>
              </a:rPr>
              <a:t>است که آنها باید در الگویی منسجم نظم و نس یابند. ص 70</a:t>
            </a:r>
          </a:p>
          <a:p>
            <a:pPr algn="just"/>
            <a:r>
              <a:rPr lang="fa-IR" smtClean="0">
                <a:cs typeface="B Zar" panose="00000400000000000000" pitchFamily="2" charset="-78"/>
              </a:rPr>
              <a:t>وجدان، آگاهی از این امر است که او با خودش چگونه است. وجدان خصلت یک ندا یا خطاب را دارد و این صرفا ندای خود – از خود بوده به آن خودی است که در جهان غرق یا در « آنها» گم شده است. ص 72</a:t>
            </a:r>
          </a:p>
          <a:p>
            <a:pPr algn="just"/>
            <a:r>
              <a:rPr lang="fa-IR" smtClean="0">
                <a:cs typeface="B Zar" panose="00000400000000000000" pitchFamily="2" charset="-78"/>
              </a:rPr>
              <a:t>اما اکنون که چیزی درباره دازاین در کلیت و از خود- بودگی اش گفتیم، آیا می توانیم تاویلی آغازین تر از </a:t>
            </a:r>
            <a:r>
              <a:rPr lang="fa-IR" smtClean="0">
                <a:solidFill>
                  <a:srgbClr val="FF0000"/>
                </a:solidFill>
                <a:cs typeface="B Zar" panose="00000400000000000000" pitchFamily="2" charset="-78"/>
              </a:rPr>
              <a:t>قوام اساسی وجود </a:t>
            </a:r>
            <a:r>
              <a:rPr lang="fa-IR" smtClean="0">
                <a:cs typeface="B Zar" panose="00000400000000000000" pitchFamily="2" charset="-78"/>
              </a:rPr>
              <a:t>به دست دهیم؟ ص 75</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71581" y="1978702"/>
            <a:ext cx="4034969" cy="3284694"/>
          </a:xfrm>
          <a:prstGeom prst="rect">
            <a:avLst/>
          </a:prstGeom>
        </p:spPr>
      </p:pic>
    </p:spTree>
    <p:extLst>
      <p:ext uri="{BB962C8B-B14F-4D97-AF65-F5344CB8AC3E}">
        <p14:creationId xmlns:p14="http://schemas.microsoft.com/office/powerpoint/2010/main" val="304016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وقوف به خصلت از </a:t>
            </a:r>
            <a:r>
              <a:rPr lang="fa-IR" smtClean="0">
                <a:solidFill>
                  <a:srgbClr val="FF0000"/>
                </a:solidFill>
                <a:cs typeface="B Zar" panose="00000400000000000000" pitchFamily="2" charset="-78"/>
              </a:rPr>
              <a:t>بنیاد</a:t>
            </a:r>
            <a:r>
              <a:rPr lang="fa-IR" smtClean="0">
                <a:cs typeface="B Zar" panose="00000400000000000000" pitchFamily="2" charset="-78"/>
              </a:rPr>
              <a:t> زمانی وجود همچنین وقوف بدین نکته است که وجود</a:t>
            </a:r>
            <a:r>
              <a:rPr lang="fa-IR" smtClean="0">
                <a:solidFill>
                  <a:srgbClr val="FF0000"/>
                </a:solidFill>
                <a:cs typeface="B Zar" panose="00000400000000000000" pitchFamily="2" charset="-78"/>
              </a:rPr>
              <a:t> تاریخی </a:t>
            </a:r>
            <a:r>
              <a:rPr lang="fa-IR" smtClean="0">
                <a:cs typeface="B Zar" panose="00000400000000000000" pitchFamily="2" charset="-78"/>
              </a:rPr>
              <a:t>است. ص 78</a:t>
            </a:r>
          </a:p>
          <a:p>
            <a:pPr algn="just"/>
            <a:r>
              <a:rPr lang="fa-IR" smtClean="0">
                <a:cs typeface="B Zar" panose="00000400000000000000" pitchFamily="2" charset="-78"/>
              </a:rPr>
              <a:t>{از دیدگاه هایدگر}ما در این فکر بر اشتباه هستیم که تاریخ با گذشته مرتبط است. ص 80</a:t>
            </a:r>
          </a:p>
          <a:p>
            <a:pPr algn="just"/>
            <a:r>
              <a:rPr lang="fa-IR" smtClean="0">
                <a:cs typeface="B Zar" panose="00000400000000000000" pitchFamily="2" charset="-78"/>
              </a:rPr>
              <a:t>مسلما مورخ به تمامی </a:t>
            </a:r>
            <a:r>
              <a:rPr lang="fa-IR" smtClean="0">
                <a:solidFill>
                  <a:srgbClr val="FF0000"/>
                </a:solidFill>
                <a:cs typeface="B Zar" panose="00000400000000000000" pitchFamily="2" charset="-78"/>
              </a:rPr>
              <a:t>امکان های </a:t>
            </a:r>
            <a:r>
              <a:rPr lang="fa-IR" smtClean="0">
                <a:cs typeface="B Zar" panose="00000400000000000000" pitchFamily="2" charset="-78"/>
              </a:rPr>
              <a:t>واقع بوده ای علاقه مند نیست که در سرگذشت نوع بشر به نمایش در می آیند. ص 82</a:t>
            </a:r>
            <a:endParaRPr lang="fa-IR">
              <a:cs typeface="B Zar" panose="00000400000000000000" pitchFamily="2" charset="-78"/>
            </a:endParaRPr>
          </a:p>
        </p:txBody>
      </p:sp>
    </p:spTree>
    <p:extLst>
      <p:ext uri="{BB962C8B-B14F-4D97-AF65-F5344CB8AC3E}">
        <p14:creationId xmlns:p14="http://schemas.microsoft.com/office/powerpoint/2010/main" val="1455853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417756" y="1825625"/>
            <a:ext cx="7936043" cy="4351338"/>
          </a:xfrm>
        </p:spPr>
        <p:txBody>
          <a:bodyPr/>
          <a:lstStyle/>
          <a:p>
            <a:r>
              <a:rPr lang="fa-IR" smtClean="0">
                <a:cs typeface="B Zar" panose="00000400000000000000" pitchFamily="2" charset="-78"/>
              </a:rPr>
              <a:t>هایدگر تاریخ فلسفه را تاریخی دارای پیشرفت نمی شمارد. ص  85</a:t>
            </a:r>
          </a:p>
          <a:p>
            <a:r>
              <a:rPr lang="fa-IR" smtClean="0">
                <a:cs typeface="B Zar" panose="00000400000000000000" pitchFamily="2" charset="-78"/>
              </a:rPr>
              <a:t>عقب نشینی </a:t>
            </a:r>
            <a:r>
              <a:rPr lang="fa-IR" smtClean="0">
                <a:solidFill>
                  <a:srgbClr val="FF0000"/>
                </a:solidFill>
                <a:cs typeface="B Zar" panose="00000400000000000000" pitchFamily="2" charset="-78"/>
              </a:rPr>
              <a:t>کانت</a:t>
            </a:r>
            <a:r>
              <a:rPr lang="fa-IR" smtClean="0">
                <a:cs typeface="B Zar" panose="00000400000000000000" pitchFamily="2" charset="-78"/>
              </a:rPr>
              <a:t> – یا عقب نشینی ادعایی او- مثال گویای سنت فلسفی غربی است. ص 87</a:t>
            </a:r>
          </a:p>
          <a:p>
            <a:r>
              <a:rPr lang="fa-IR" smtClean="0">
                <a:cs typeface="B Zar" panose="00000400000000000000" pitchFamily="2" charset="-78"/>
              </a:rPr>
              <a:t>انسان که خودش یک هست است، به جهان هست ها یورش می برد و می کوشد آنها را هم به قصد پی بردن به این که  چه هستند و هم به قصد پی بردن به این که چگونه هستند بفهمد. ص 91</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38147" y="2442927"/>
            <a:ext cx="1781175" cy="2571750"/>
          </a:xfrm>
          <a:prstGeom prst="rect">
            <a:avLst/>
          </a:prstGeom>
        </p:spPr>
      </p:pic>
    </p:spTree>
    <p:extLst>
      <p:ext uri="{BB962C8B-B14F-4D97-AF65-F5344CB8AC3E}">
        <p14:creationId xmlns:p14="http://schemas.microsoft.com/office/powerpoint/2010/main" val="171441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47540" y="1825625"/>
            <a:ext cx="7606259" cy="4351338"/>
          </a:xfrm>
        </p:spPr>
        <p:txBody>
          <a:bodyPr/>
          <a:lstStyle/>
          <a:p>
            <a:pPr algn="just"/>
            <a:r>
              <a:rPr lang="fa-IR" smtClean="0">
                <a:cs typeface="B Zar" panose="00000400000000000000" pitchFamily="2" charset="-78"/>
              </a:rPr>
              <a:t>آدمی در حالت اصیل  یا از – خود – بوده ی </a:t>
            </a:r>
            <a:r>
              <a:rPr lang="fa-IR" smtClean="0">
                <a:solidFill>
                  <a:srgbClr val="FF0000"/>
                </a:solidFill>
                <a:cs typeface="B Zar" panose="00000400000000000000" pitchFamily="2" charset="-78"/>
              </a:rPr>
              <a:t>دلشوره</a:t>
            </a:r>
            <a:r>
              <a:rPr lang="fa-IR" smtClean="0">
                <a:cs typeface="B Zar" panose="00000400000000000000" pitchFamily="2" charset="-78"/>
              </a:rPr>
              <a:t> فقط از پایان پذیری وجود بشری آگاه نیست : بلکه دعوی می شود که تمام هست ها در نیست غوطه می خورند. ص 92</a:t>
            </a:r>
          </a:p>
          <a:p>
            <a:pPr algn="just"/>
            <a:r>
              <a:rPr lang="fa-IR" smtClean="0">
                <a:cs typeface="B Zar" panose="00000400000000000000" pitchFamily="2" charset="-78"/>
              </a:rPr>
              <a:t>به همان سان که در تحلیل وجود هایدگر مرگ در مقام عاملی که وجود را کامل می کند نقشی مثبت می یابد، در مابعد الطبیعه او نیز »</a:t>
            </a:r>
            <a:r>
              <a:rPr lang="fa-IR" smtClean="0">
                <a:solidFill>
                  <a:srgbClr val="FF0000"/>
                </a:solidFill>
                <a:cs typeface="B Zar" panose="00000400000000000000" pitchFamily="2" charset="-78"/>
              </a:rPr>
              <a:t>نیست</a:t>
            </a:r>
            <a:r>
              <a:rPr lang="fa-IR" smtClean="0">
                <a:cs typeface="B Zar" panose="00000400000000000000" pitchFamily="2" charset="-78"/>
              </a:rPr>
              <a:t>»  مطلقا منفی نیست بلکه  به همین سان نقشی </a:t>
            </a:r>
            <a:r>
              <a:rPr lang="fa-IR" smtClean="0">
                <a:solidFill>
                  <a:srgbClr val="FF0000"/>
                </a:solidFill>
                <a:cs typeface="B Zar" panose="00000400000000000000" pitchFamily="2" charset="-78"/>
              </a:rPr>
              <a:t>مثبت</a:t>
            </a:r>
            <a:r>
              <a:rPr lang="fa-IR" smtClean="0">
                <a:cs typeface="B Zar" panose="00000400000000000000" pitchFamily="2" charset="-78"/>
              </a:rPr>
              <a:t> دارد. ص 85</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2000639"/>
            <a:ext cx="2779378" cy="3710613"/>
          </a:xfrm>
          <a:prstGeom prst="rect">
            <a:avLst/>
          </a:prstGeom>
        </p:spPr>
      </p:pic>
      <p:pic>
        <p:nvPicPr>
          <p:cNvPr id="5" name="Picture 4"/>
          <p:cNvPicPr>
            <a:picLocks noChangeAspect="1"/>
          </p:cNvPicPr>
          <p:nvPr/>
        </p:nvPicPr>
        <p:blipFill>
          <a:blip r:embed="rId3"/>
          <a:stretch>
            <a:fillRect/>
          </a:stretch>
        </p:blipFill>
        <p:spPr>
          <a:xfrm>
            <a:off x="10702978" y="5422837"/>
            <a:ext cx="933762" cy="1007253"/>
          </a:xfrm>
          <a:prstGeom prst="rect">
            <a:avLst/>
          </a:prstGeom>
        </p:spPr>
      </p:pic>
    </p:spTree>
    <p:extLst>
      <p:ext uri="{BB962C8B-B14F-4D97-AF65-F5344CB8AC3E}">
        <p14:creationId xmlns:p14="http://schemas.microsoft.com/office/powerpoint/2010/main" val="293176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تفکر </a:t>
            </a:r>
            <a:r>
              <a:rPr lang="fa-IR" smtClean="0">
                <a:solidFill>
                  <a:srgbClr val="FF0000"/>
                </a:solidFill>
                <a:cs typeface="B Zar" panose="00000400000000000000" pitchFamily="2" charset="-78"/>
              </a:rPr>
              <a:t>حسابگر،</a:t>
            </a:r>
            <a:r>
              <a:rPr lang="fa-IR" smtClean="0">
                <a:cs typeface="B Zar" panose="00000400000000000000" pitchFamily="2" charset="-78"/>
              </a:rPr>
              <a:t> </a:t>
            </a:r>
            <a:r>
              <a:rPr lang="fa-IR" smtClean="0">
                <a:solidFill>
                  <a:srgbClr val="00B0F0"/>
                </a:solidFill>
                <a:cs typeface="B Zar" panose="00000400000000000000" pitchFamily="2" charset="-78"/>
              </a:rPr>
              <a:t>کل </a:t>
            </a:r>
            <a:r>
              <a:rPr lang="fa-IR" smtClean="0">
                <a:cs typeface="B Zar" panose="00000400000000000000" pitchFamily="2" charset="-78"/>
              </a:rPr>
              <a:t>را به </a:t>
            </a:r>
            <a:r>
              <a:rPr lang="fa-IR" smtClean="0">
                <a:solidFill>
                  <a:srgbClr val="FF0000"/>
                </a:solidFill>
                <a:cs typeface="B Zar" panose="00000400000000000000" pitchFamily="2" charset="-78"/>
              </a:rPr>
              <a:t>شی عینی </a:t>
            </a:r>
            <a:r>
              <a:rPr lang="fa-IR" smtClean="0">
                <a:cs typeface="B Zar" panose="00000400000000000000" pitchFamily="2" charset="-78"/>
              </a:rPr>
              <a:t>بدل و از هم </a:t>
            </a:r>
            <a:r>
              <a:rPr lang="fa-IR" smtClean="0">
                <a:solidFill>
                  <a:srgbClr val="FF0000"/>
                </a:solidFill>
                <a:cs typeface="B Zar" panose="00000400000000000000" pitchFamily="2" charset="-78"/>
              </a:rPr>
              <a:t>متلاشی</a:t>
            </a:r>
            <a:r>
              <a:rPr lang="fa-IR" smtClean="0">
                <a:cs typeface="B Zar" panose="00000400000000000000" pitchFamily="2" charset="-78"/>
              </a:rPr>
              <a:t> می کند. ص 97</a:t>
            </a:r>
          </a:p>
          <a:p>
            <a:r>
              <a:rPr lang="fa-IR" smtClean="0">
                <a:cs typeface="B Zar" panose="00000400000000000000" pitchFamily="2" charset="-78"/>
              </a:rPr>
              <a:t>طبیعت حضوری ظاهر شونده است که آشکار کننده یا گشاینده خویش به روی انسان است. ص 100</a:t>
            </a:r>
          </a:p>
          <a:p>
            <a:r>
              <a:rPr lang="fa-IR" smtClean="0">
                <a:cs typeface="B Zar" panose="00000400000000000000" pitchFamily="2" charset="-78"/>
              </a:rPr>
              <a:t>اما درباره انسان آن هست خاصی که تحقیق از او آغاز شد، چه داریم که بگوییم؟ اگر ابتدا به نظر آمد که انسان معیار همه چیز قرار گرفت،  این گرایش با آن دیالکتیکی معکوس شد که نهایتا انسان را تابع هستی قرار داد. ص 104</a:t>
            </a:r>
          </a:p>
          <a:p>
            <a:endParaRPr lang="fa-IR">
              <a:cs typeface="B Zar" panose="00000400000000000000" pitchFamily="2" charset="-78"/>
            </a:endParaRPr>
          </a:p>
        </p:txBody>
      </p:sp>
    </p:spTree>
    <p:extLst>
      <p:ext uri="{BB962C8B-B14F-4D97-AF65-F5344CB8AC3E}">
        <p14:creationId xmlns:p14="http://schemas.microsoft.com/office/powerpoint/2010/main" val="3030223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فلسفه اصالت داددن به موضوع ادراک (ابژه)، به فسلفه تحصلی یا پوزیتیویستی ختم می شود، ولی بدیل این فلسفه اصالت دادن به فعالیت محض ذهن شناسنده (سوژه) نیست. </a:t>
            </a:r>
          </a:p>
          <a:p>
            <a:r>
              <a:rPr lang="fa-IR" smtClean="0">
                <a:cs typeface="B Zar" panose="00000400000000000000" pitchFamily="2" charset="-78"/>
              </a:rPr>
              <a:t>به هر تقدیر، فهمیدن زبان در مقام بیان وجود، روا شمردن امکان های تاویلی است. ص  113</a:t>
            </a:r>
          </a:p>
          <a:p>
            <a:r>
              <a:rPr lang="fa-IR" smtClean="0">
                <a:cs typeface="B Zar" panose="00000400000000000000" pitchFamily="2" charset="-78"/>
              </a:rPr>
              <a:t>هستی به انسان لطف می ورزد و او</a:t>
            </a:r>
            <a:r>
              <a:rPr lang="fa-IR" smtClean="0">
                <a:solidFill>
                  <a:srgbClr val="00B0F0"/>
                </a:solidFill>
                <a:cs typeface="B Zar" panose="00000400000000000000" pitchFamily="2" charset="-78"/>
              </a:rPr>
              <a:t> </a:t>
            </a:r>
            <a:r>
              <a:rPr lang="fa-IR" smtClean="0">
                <a:cs typeface="B Zar" panose="00000400000000000000" pitchFamily="2" charset="-78"/>
              </a:rPr>
              <a:t>را</a:t>
            </a:r>
            <a:r>
              <a:rPr lang="fa-IR" smtClean="0">
                <a:solidFill>
                  <a:srgbClr val="00B0F0"/>
                </a:solidFill>
                <a:cs typeface="B Zar" panose="00000400000000000000" pitchFamily="2" charset="-78"/>
              </a:rPr>
              <a:t> پاسدار </a:t>
            </a:r>
            <a:r>
              <a:rPr lang="fa-IR" smtClean="0">
                <a:cs typeface="B Zar" panose="00000400000000000000" pitchFamily="2" charset="-78"/>
              </a:rPr>
              <a:t>خویش می سازد. ص 117</a:t>
            </a:r>
          </a:p>
          <a:p>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49492" y="3939232"/>
            <a:ext cx="4236908" cy="2372668"/>
          </a:xfrm>
          <a:prstGeom prst="rect">
            <a:avLst/>
          </a:prstGeom>
        </p:spPr>
      </p:pic>
    </p:spTree>
    <p:extLst>
      <p:ext uri="{BB962C8B-B14F-4D97-AF65-F5344CB8AC3E}">
        <p14:creationId xmlns:p14="http://schemas.microsoft.com/office/powerpoint/2010/main" val="45083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فلسفه هایدگر اهتمام به </a:t>
            </a:r>
            <a:r>
              <a:rPr lang="fa-IR" smtClean="0">
                <a:solidFill>
                  <a:srgbClr val="FF0000"/>
                </a:solidFill>
                <a:cs typeface="B Zar" panose="00000400000000000000" pitchFamily="2" charset="-78"/>
              </a:rPr>
              <a:t>پرسشی از معنای هستی  </a:t>
            </a:r>
            <a:r>
              <a:rPr lang="fa-IR" smtClean="0">
                <a:cs typeface="B Zar" panose="00000400000000000000" pitchFamily="2" charset="-78"/>
              </a:rPr>
              <a:t>است. این پرسش در حقیقت آن پرسشی بود که نخستین پژوهش های فلسفه غربی را به حرکت در آورد. ص 19</a:t>
            </a:r>
          </a:p>
          <a:p>
            <a:pPr algn="just"/>
            <a:r>
              <a:rPr lang="fa-IR" smtClean="0">
                <a:cs typeface="B Zar" panose="00000400000000000000" pitchFamily="2" charset="-78"/>
              </a:rPr>
              <a:t>هایدگر همواره این نکته را کاملا روشن در </a:t>
            </a:r>
            <a:r>
              <a:rPr lang="fa-IR" smtClean="0">
                <a:cs typeface="B Zar" panose="00000400000000000000" pitchFamily="2" charset="-78"/>
              </a:rPr>
              <a:t>نظر </a:t>
            </a:r>
            <a:r>
              <a:rPr lang="fa-IR" smtClean="0">
                <a:cs typeface="B Zar" panose="00000400000000000000" pitchFamily="2" charset="-78"/>
              </a:rPr>
              <a:t>داشته است که هستی هر چند ما به آن می اندیشیم، ممکن نیست شی یا باشنده ای دیگر یا چیزی که هست باشد. ص 20</a:t>
            </a:r>
          </a:p>
          <a:p>
            <a:pPr algn="just"/>
            <a:r>
              <a:rPr lang="fa-IR" smtClean="0">
                <a:cs typeface="B Zar" panose="00000400000000000000" pitchFamily="2" charset="-78"/>
              </a:rPr>
              <a:t>هر پرسشی از پیش جهتی دارد و ما به زور می توانستیم درباره چیزی پرسش کنیم، اگر دست کم تصوری از آن چه درباره آن می پرسیدیم نمی داشتیم.ص 23</a:t>
            </a:r>
            <a:endParaRPr lang="fa-IR">
              <a:cs typeface="B Zar" panose="00000400000000000000" pitchFamily="2" charset="-78"/>
            </a:endParaRPr>
          </a:p>
        </p:txBody>
      </p:sp>
    </p:spTree>
    <p:extLst>
      <p:ext uri="{BB962C8B-B14F-4D97-AF65-F5344CB8AC3E}">
        <p14:creationId xmlns:p14="http://schemas.microsoft.com/office/powerpoint/2010/main" val="349049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{انسان} نه فقط هست بلکه از آن چه معنای « بودن» است نیز فهمی دارد. ص 24</a:t>
            </a:r>
          </a:p>
          <a:p>
            <a:r>
              <a:rPr lang="fa-IR" smtClean="0">
                <a:cs typeface="B Zar" panose="00000400000000000000" pitchFamily="2" charset="-78"/>
              </a:rPr>
              <a:t>هایدگر هنگامی که درباره انسان سخن می گوید عموما تعبیر آلمانی «دازاین» </a:t>
            </a:r>
            <a:r>
              <a:rPr lang="en-US" smtClean="0">
                <a:cs typeface="B Zar" panose="00000400000000000000" pitchFamily="2" charset="-78"/>
              </a:rPr>
              <a:t> (Dasein)</a:t>
            </a:r>
            <a:r>
              <a:rPr lang="fa-IR" smtClean="0">
                <a:cs typeface="B Zar" panose="00000400000000000000" pitchFamily="2" charset="-78"/>
              </a:rPr>
              <a:t> را برای جلب توجه به قوام هستی شناختی انسان به کار می برد.ص 25</a:t>
            </a:r>
          </a:p>
          <a:p>
            <a:r>
              <a:rPr lang="fa-IR" smtClean="0">
                <a:cs typeface="B Zar" panose="00000400000000000000" pitchFamily="2" charset="-78"/>
              </a:rPr>
              <a:t>طلب هستی از هستی خود پرسشگر آغاز می شود، یعنی دازاین انسانی </a:t>
            </a:r>
            <a:r>
              <a:rPr lang="en-US" smtClean="0">
                <a:cs typeface="B Zar" panose="00000400000000000000" pitchFamily="2" charset="-78"/>
              </a:rPr>
              <a:t>(human Dasein</a:t>
            </a:r>
            <a:r>
              <a:rPr lang="fa-IR" smtClean="0">
                <a:cs typeface="B Zar" panose="00000400000000000000" pitchFamily="2" charset="-78"/>
              </a:rPr>
              <a:t>) و به آشکار کردن </a:t>
            </a:r>
            <a:r>
              <a:rPr lang="fa-IR" smtClean="0">
                <a:solidFill>
                  <a:srgbClr val="FF0000"/>
                </a:solidFill>
                <a:cs typeface="B Zar" panose="00000400000000000000" pitchFamily="2" charset="-78"/>
              </a:rPr>
              <a:t>ساختار وجود </a:t>
            </a:r>
            <a:r>
              <a:rPr lang="fa-IR" smtClean="0">
                <a:cs typeface="B Zar" panose="00000400000000000000" pitchFamily="2" charset="-78"/>
              </a:rPr>
              <a:t>او می انجامد. ص 27</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351847" y="4051118"/>
            <a:ext cx="2740467" cy="2260782"/>
          </a:xfrm>
          <a:prstGeom prst="rect">
            <a:avLst/>
          </a:prstGeom>
        </p:spPr>
      </p:pic>
    </p:spTree>
    <p:extLst>
      <p:ext uri="{BB962C8B-B14F-4D97-AF65-F5344CB8AC3E}">
        <p14:creationId xmlns:p14="http://schemas.microsoft.com/office/powerpoint/2010/main" val="350396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نسبت تفکر متقدم و متاخر هایدگر و همین طور حاکمیت متوالی اندیشه های وجود و هستی در تفکر او را بر حسب </a:t>
            </a:r>
            <a:r>
              <a:rPr lang="fa-IR" smtClean="0">
                <a:solidFill>
                  <a:srgbClr val="FF0000"/>
                </a:solidFill>
                <a:cs typeface="B Zar" panose="00000400000000000000" pitchFamily="2" charset="-78"/>
              </a:rPr>
              <a:t>دیالکتیکی کلان </a:t>
            </a:r>
            <a:r>
              <a:rPr lang="fa-IR" smtClean="0">
                <a:cs typeface="B Zar" panose="00000400000000000000" pitchFamily="2" charset="-78"/>
              </a:rPr>
              <a:t>بهتر می توانیم بفهمیم. ص 29</a:t>
            </a:r>
          </a:p>
          <a:p>
            <a:pPr algn="just"/>
            <a:r>
              <a:rPr lang="fa-IR" smtClean="0">
                <a:cs typeface="B Zar" panose="00000400000000000000" pitchFamily="2" charset="-78"/>
              </a:rPr>
              <a:t>از آن جا که هر دازاین باید باشد و باید درابره وجود خودش تصمیم بگیرد و خودش را به این یا آن نحو بفهمد، پس هر دازاین به نحوی بسیار غیر انتزاعی  ملموس از پیش با پرسش وجود خودش درگیر است .ص  31</a:t>
            </a:r>
          </a:p>
          <a:p>
            <a:pPr algn="just"/>
            <a:r>
              <a:rPr lang="fa-IR" smtClean="0">
                <a:cs typeface="B Zar" panose="00000400000000000000" pitchFamily="2" charset="-78"/>
              </a:rPr>
              <a:t>با این همه به دست دادن و سنجیدن توصیفی از ساختار های اساسی وجود تقریبا کاری آن قدر ساده، که شاید در وهله نخست به نظر می آید ، نیست. ص 34</a:t>
            </a:r>
            <a:endParaRPr lang="fa-IR">
              <a:cs typeface="B Zar" panose="00000400000000000000" pitchFamily="2" charset="-78"/>
            </a:endParaRPr>
          </a:p>
        </p:txBody>
      </p:sp>
    </p:spTree>
    <p:extLst>
      <p:ext uri="{BB962C8B-B14F-4D97-AF65-F5344CB8AC3E}">
        <p14:creationId xmlns:p14="http://schemas.microsoft.com/office/powerpoint/2010/main" val="331913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دازاین چیستی ثابتی ندراد که به آن داده شده باشد یا این سخن که با وجود او  مقدم بر ماهیت اوست. ص 37</a:t>
            </a:r>
          </a:p>
          <a:p>
            <a:r>
              <a:rPr lang="fa-IR" smtClean="0">
                <a:cs typeface="B Zar" panose="00000400000000000000" pitchFamily="2" charset="-78"/>
              </a:rPr>
              <a:t>دازاین همواره در جهان است و هایدگر از «در- جهان – هستن» یا در جهان بودن در مقام حالت اساسی و مقوم دازاین سخن می گوید. ص 39</a:t>
            </a:r>
          </a:p>
          <a:p>
            <a:r>
              <a:rPr lang="fa-IR" smtClean="0">
                <a:cs typeface="B Zar" panose="00000400000000000000" pitchFamily="2" charset="-78"/>
              </a:rPr>
              <a:t>پس مفهوم خود « جهان « با عالم « را  چگونه می فهمیم؟ هایدگر به این مسئله با ملاحظه چگونگی فهعم ما از هر شی جزیی در جهان نزدیک می شود. ص 41</a:t>
            </a:r>
            <a:endParaRPr lang="fa-IR">
              <a:cs typeface="B Zar" panose="00000400000000000000" pitchFamily="2" charset="-78"/>
            </a:endParaRPr>
          </a:p>
        </p:txBody>
      </p:sp>
    </p:spTree>
    <p:extLst>
      <p:ext uri="{BB962C8B-B14F-4D97-AF65-F5344CB8AC3E}">
        <p14:creationId xmlns:p14="http://schemas.microsoft.com/office/powerpoint/2010/main" val="117770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تمایل دازاین بر این تعلق می گیرد که خودش را جزیی از نظام بسازد و بدین ترتیب او در اعمالی گرفتار می شود که خودش سرچشمه آنها بوده است و سرانجام جزء  دیگری از دیگر اجزای این ماشین تبدیل می شود.  ص 44</a:t>
            </a:r>
          </a:p>
          <a:p>
            <a:r>
              <a:rPr lang="fa-IR" smtClean="0">
                <a:cs typeface="B Zar" panose="00000400000000000000" pitchFamily="2" charset="-78"/>
              </a:rPr>
              <a:t>به گفته هایدگر « خود دازاین» هر روزی خود آنهاست و ما این </a:t>
            </a:r>
            <a:r>
              <a:rPr lang="fa-IR" smtClean="0">
                <a:cs typeface="B Zar" panose="00000400000000000000" pitchFamily="2" charset="-78"/>
              </a:rPr>
              <a:t>خود </a:t>
            </a:r>
            <a:r>
              <a:rPr lang="fa-IR" smtClean="0">
                <a:cs typeface="B Zar" panose="00000400000000000000" pitchFamily="2" charset="-78"/>
              </a:rPr>
              <a:t>را متمایز از </a:t>
            </a:r>
            <a:r>
              <a:rPr lang="fa-IR" smtClean="0">
                <a:solidFill>
                  <a:srgbClr val="FF0000"/>
                </a:solidFill>
                <a:cs typeface="B Zar" panose="00000400000000000000" pitchFamily="2" charset="-78"/>
              </a:rPr>
              <a:t>خود </a:t>
            </a:r>
            <a:r>
              <a:rPr lang="fa-IR" smtClean="0">
                <a:solidFill>
                  <a:srgbClr val="FF0000"/>
                </a:solidFill>
                <a:cs typeface="B Zar" panose="00000400000000000000" pitchFamily="2" charset="-78"/>
              </a:rPr>
              <a:t>اصیل </a:t>
            </a:r>
            <a:r>
              <a:rPr lang="fa-IR" smtClean="0">
                <a:cs typeface="B Zar" panose="00000400000000000000" pitchFamily="2" charset="-78"/>
              </a:rPr>
              <a:t>می دانیم، یعنی متمایز از آن خودی که به طریق خاص خویش در اختیار داشته باشیم. ص 47</a:t>
            </a:r>
          </a:p>
          <a:p>
            <a:r>
              <a:rPr lang="fa-IR" smtClean="0">
                <a:cs typeface="B Zar" panose="00000400000000000000" pitchFamily="2" charset="-78"/>
              </a:rPr>
              <a:t>هایدگر می تواند بگوید : « دازاین  همان آشکارگی {گشودگی} آن است. ص 49</a:t>
            </a:r>
          </a:p>
          <a:p>
            <a:endParaRPr lang="fa-IR">
              <a:cs typeface="B Zar" panose="00000400000000000000" pitchFamily="2" charset="-78"/>
            </a:endParaRPr>
          </a:p>
        </p:txBody>
      </p:sp>
    </p:spTree>
    <p:extLst>
      <p:ext uri="{BB962C8B-B14F-4D97-AF65-F5344CB8AC3E}">
        <p14:creationId xmlns:p14="http://schemas.microsoft.com/office/powerpoint/2010/main" val="111166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4392118" y="1825625"/>
            <a:ext cx="6961681" cy="4351338"/>
          </a:xfrm>
        </p:spPr>
        <p:txBody>
          <a:bodyPr/>
          <a:lstStyle/>
          <a:p>
            <a:pPr algn="just"/>
            <a:r>
              <a:rPr lang="fa-IR" smtClean="0">
                <a:cs typeface="B Zar" panose="00000400000000000000" pitchFamily="2" charset="-78"/>
              </a:rPr>
              <a:t>تعبیری که هایدگر برای توصیف انکشاف حاصل از حالات انفعالی استفاده می کند « </a:t>
            </a:r>
            <a:r>
              <a:rPr lang="fa-IR" smtClean="0">
                <a:solidFill>
                  <a:srgbClr val="FF0000"/>
                </a:solidFill>
                <a:cs typeface="B Zar" panose="00000400000000000000" pitchFamily="2" charset="-78"/>
              </a:rPr>
              <a:t>واقع بودگی </a:t>
            </a:r>
            <a:r>
              <a:rPr lang="fa-IR" smtClean="0">
                <a:cs typeface="B Zar" panose="00000400000000000000" pitchFamily="2" charset="-78"/>
              </a:rPr>
              <a:t>« (</a:t>
            </a:r>
            <a:r>
              <a:rPr lang="en-US" smtClean="0">
                <a:cs typeface="B Zar" panose="00000400000000000000" pitchFamily="2" charset="-78"/>
              </a:rPr>
              <a:t>facticity</a:t>
            </a:r>
            <a:r>
              <a:rPr lang="fa-IR" smtClean="0">
                <a:cs typeface="B Zar" panose="00000400000000000000" pitchFamily="2" charset="-78"/>
              </a:rPr>
              <a:t>) است. ص 51</a:t>
            </a:r>
          </a:p>
          <a:p>
            <a:pPr algn="just"/>
            <a:r>
              <a:rPr lang="fa-IR" smtClean="0">
                <a:cs typeface="B Zar" panose="00000400000000000000" pitchFamily="2" charset="-78"/>
              </a:rPr>
              <a:t>پس از احوال به فهم می رسیم؛ یعنی دیگر طریق بنیادی که در آن در- جهان- هستن بر خودش آشکار می شود. ص 53</a:t>
            </a:r>
          </a:p>
          <a:p>
            <a:pPr algn="just"/>
            <a:r>
              <a:rPr lang="fa-IR" smtClean="0">
                <a:cs typeface="B Zar" panose="00000400000000000000" pitchFamily="2" charset="-78"/>
              </a:rPr>
              <a:t>فهم همچنین مستلزم تاویل (</a:t>
            </a:r>
            <a:r>
              <a:rPr lang="en-US" smtClean="0">
                <a:cs typeface="B Zar" panose="00000400000000000000" pitchFamily="2" charset="-78"/>
              </a:rPr>
              <a:t>interpreation</a:t>
            </a:r>
            <a:r>
              <a:rPr lang="fa-IR" smtClean="0">
                <a:cs typeface="B Zar" panose="00000400000000000000" pitchFamily="2" charset="-78"/>
              </a:rPr>
              <a:t>) است. این امر از آن چیزی نتیجه می شود که پیش از این درباره نحوه عمل </a:t>
            </a:r>
            <a:r>
              <a:rPr lang="fa-IR" smtClean="0">
                <a:cs typeface="B Zar" panose="00000400000000000000" pitchFamily="2" charset="-78"/>
              </a:rPr>
              <a:t>دازاین </a:t>
            </a:r>
            <a:r>
              <a:rPr lang="fa-IR" smtClean="0">
                <a:cs typeface="B Zar" panose="00000400000000000000" pitchFamily="2" charset="-78"/>
              </a:rPr>
              <a:t>در </a:t>
            </a:r>
            <a:r>
              <a:rPr lang="fa-IR" smtClean="0">
                <a:cs typeface="B Zar" panose="00000400000000000000" pitchFamily="2" charset="-78"/>
              </a:rPr>
              <a:t>آوردن </a:t>
            </a:r>
            <a:r>
              <a:rPr lang="fa-IR" smtClean="0">
                <a:cs typeface="B Zar" panose="00000400000000000000" pitchFamily="2" charset="-78"/>
              </a:rPr>
              <a:t>اشیا به درون جهانش به وسیله عمل </a:t>
            </a:r>
            <a:r>
              <a:rPr lang="fa-IR" smtClean="0">
                <a:solidFill>
                  <a:srgbClr val="FF0000"/>
                </a:solidFill>
                <a:cs typeface="B Zar" panose="00000400000000000000" pitchFamily="2" charset="-78"/>
              </a:rPr>
              <a:t>فهم</a:t>
            </a:r>
            <a:r>
              <a:rPr lang="fa-IR" smtClean="0">
                <a:cs typeface="B Zar" panose="00000400000000000000" pitchFamily="2" charset="-78"/>
              </a:rPr>
              <a:t> گفته بودیم. ص 55</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84812" y="1690689"/>
            <a:ext cx="3937183" cy="4740092"/>
          </a:xfrm>
          <a:prstGeom prst="rect">
            <a:avLst/>
          </a:prstGeom>
        </p:spPr>
      </p:pic>
    </p:spTree>
    <p:extLst>
      <p:ext uri="{BB962C8B-B14F-4D97-AF65-F5344CB8AC3E}">
        <p14:creationId xmlns:p14="http://schemas.microsoft.com/office/powerpoint/2010/main" val="112215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838200" y="491675"/>
            <a:ext cx="10254521" cy="5719323"/>
          </a:xfrm>
          <a:prstGeom prst="rect">
            <a:avLst/>
          </a:prstGeom>
        </p:spPr>
      </p:pic>
    </p:spTree>
    <p:extLst>
      <p:ext uri="{BB962C8B-B14F-4D97-AF65-F5344CB8AC3E}">
        <p14:creationId xmlns:p14="http://schemas.microsoft.com/office/powerpoint/2010/main" val="195671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تاکید او در هستی و زمان بر </a:t>
            </a:r>
            <a:r>
              <a:rPr lang="fa-IR" smtClean="0">
                <a:solidFill>
                  <a:srgbClr val="FF0000"/>
                </a:solidFill>
                <a:cs typeface="B Zar" panose="00000400000000000000" pitchFamily="2" charset="-78"/>
              </a:rPr>
              <a:t>آن فهم مقدمی </a:t>
            </a:r>
            <a:r>
              <a:rPr lang="fa-IR" smtClean="0">
                <a:cs typeface="B Zar" panose="00000400000000000000" pitchFamily="2" charset="-78"/>
              </a:rPr>
              <a:t>است که در تاویل با ما همراه است. ص 57</a:t>
            </a:r>
          </a:p>
          <a:p>
            <a:r>
              <a:rPr lang="fa-IR" smtClean="0">
                <a:cs typeface="B Zar" panose="00000400000000000000" pitchFamily="2" charset="-78"/>
              </a:rPr>
              <a:t>هایدگر همچنین بر ان است که </a:t>
            </a:r>
            <a:r>
              <a:rPr lang="fa-IR" smtClean="0">
                <a:solidFill>
                  <a:srgbClr val="FF0000"/>
                </a:solidFill>
                <a:cs typeface="B Zar" panose="00000400000000000000" pitchFamily="2" charset="-78"/>
              </a:rPr>
              <a:t>منطق گفتار </a:t>
            </a:r>
            <a:r>
              <a:rPr lang="fa-IR" smtClean="0">
                <a:cs typeface="B Zar" panose="00000400000000000000" pitchFamily="2" charset="-78"/>
              </a:rPr>
              <a:t>از پیش متضمن یک هستی شناسی است . ص 59</a:t>
            </a:r>
          </a:p>
          <a:p>
            <a:r>
              <a:rPr lang="fa-IR" smtClean="0">
                <a:cs typeface="B Zar" panose="00000400000000000000" pitchFamily="2" charset="-78"/>
              </a:rPr>
              <a:t>سقوط دازاین  را هایدگر به طرق مختلف وصف می کند. « </a:t>
            </a:r>
            <a:r>
              <a:rPr lang="fa-IR" smtClean="0">
                <a:solidFill>
                  <a:srgbClr val="FF0000"/>
                </a:solidFill>
                <a:cs typeface="B Zar" panose="00000400000000000000" pitchFamily="2" charset="-78"/>
              </a:rPr>
              <a:t>عافیت طلبی</a:t>
            </a:r>
            <a:r>
              <a:rPr lang="fa-IR" smtClean="0">
                <a:cs typeface="B Zar" panose="00000400000000000000" pitchFamily="2" charset="-78"/>
              </a:rPr>
              <a:t>»  (</a:t>
            </a:r>
            <a:r>
              <a:rPr lang="en-US" smtClean="0">
                <a:cs typeface="B Zar" panose="00000400000000000000" pitchFamily="2" charset="-78"/>
              </a:rPr>
              <a:t>tranqualizing</a:t>
            </a:r>
            <a:r>
              <a:rPr lang="fa-IR" smtClean="0">
                <a:cs typeface="B Zar" panose="00000400000000000000" pitchFamily="2" charset="-78"/>
              </a:rPr>
              <a:t>)  نوعی سقوط است، زیرا دازاین را از مسئولیت و دلشوره ملازم  با آن دور می کند؛ ص 61</a:t>
            </a:r>
            <a:endParaRPr lang="fa-IR">
              <a:cs typeface="B Zar" panose="00000400000000000000" pitchFamily="2" charset="-78"/>
            </a:endParaRPr>
          </a:p>
        </p:txBody>
      </p:sp>
    </p:spTree>
    <p:extLst>
      <p:ext uri="{BB962C8B-B14F-4D97-AF65-F5344CB8AC3E}">
        <p14:creationId xmlns:p14="http://schemas.microsoft.com/office/powerpoint/2010/main" val="308911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1258</Words>
  <Application>Microsoft Office PowerPoint</Application>
  <PresentationFormat>Widescreen</PresentationFormat>
  <Paragraphs>45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 Zar</vt:lpstr>
      <vt:lpstr>Calibri</vt:lpstr>
      <vt:lpstr>Calibri Light</vt:lpstr>
      <vt:lpstr>Times New Roman</vt:lpstr>
      <vt:lpstr>Office Theme</vt:lpstr>
      <vt:lpstr>کتاب: مارتین هایدگر نویسنده: جان مک کواری ترجمه: محمد سعید حنایی کاشانی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کتاب: مارتین هایدگر نویسنده: جان مک کواری ترجمه محمد سعید حنایی کاشانی</dc:title>
  <dc:creator>MaZz!i</dc:creator>
  <cp:lastModifiedBy>MaZz!i</cp:lastModifiedBy>
  <cp:revision>35</cp:revision>
  <dcterms:created xsi:type="dcterms:W3CDTF">2022-06-09T14:31:47Z</dcterms:created>
  <dcterms:modified xsi:type="dcterms:W3CDTF">2022-06-09T15:48:07Z</dcterms:modified>
</cp:coreProperties>
</file>