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100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E498A76-5F5D-4328-A242-3C50A5EE77BB}" type="datetimeFigureOut">
              <a:rPr lang="fa-IR" smtClean="0"/>
              <a:t>11/11/1443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231591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498A76-5F5D-4328-A242-3C50A5EE77BB}" type="datetimeFigureOut">
              <a:rPr lang="fa-IR" smtClean="0"/>
              <a:t>11/11/1443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23543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498A76-5F5D-4328-A242-3C50A5EE77BB}" type="datetimeFigureOut">
              <a:rPr lang="fa-IR" smtClean="0"/>
              <a:t>11/11/1443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402266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498A76-5F5D-4328-A242-3C50A5EE77BB}" type="datetimeFigureOut">
              <a:rPr lang="fa-IR" smtClean="0"/>
              <a:t>11/11/1443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398749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98A76-5F5D-4328-A242-3C50A5EE77BB}" type="datetimeFigureOut">
              <a:rPr lang="fa-IR" smtClean="0"/>
              <a:t>11/11/1443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283805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E498A76-5F5D-4328-A242-3C50A5EE77BB}" type="datetimeFigureOut">
              <a:rPr lang="fa-IR" smtClean="0"/>
              <a:t>11/11/1443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5786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E498A76-5F5D-4328-A242-3C50A5EE77BB}" type="datetimeFigureOut">
              <a:rPr lang="fa-IR" smtClean="0"/>
              <a:t>11/11/1443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392859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E498A76-5F5D-4328-A242-3C50A5EE77BB}" type="datetimeFigureOut">
              <a:rPr lang="fa-IR" smtClean="0"/>
              <a:t>11/11/1443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421717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98A76-5F5D-4328-A242-3C50A5EE77BB}" type="datetimeFigureOut">
              <a:rPr lang="fa-IR" smtClean="0"/>
              <a:t>11/11/1443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263398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98A76-5F5D-4328-A242-3C50A5EE77BB}" type="datetimeFigureOut">
              <a:rPr lang="fa-IR" smtClean="0"/>
              <a:t>11/11/1443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33724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98A76-5F5D-4328-A242-3C50A5EE77BB}" type="datetimeFigureOut">
              <a:rPr lang="fa-IR" smtClean="0"/>
              <a:t>11/11/1443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4E9659-C834-4C19-B0D9-DC4445ED7AB3}" type="slidenum">
              <a:rPr lang="fa-IR" smtClean="0"/>
              <a:t>‹#›</a:t>
            </a:fld>
            <a:endParaRPr lang="fa-IR"/>
          </a:p>
        </p:txBody>
      </p:sp>
    </p:spTree>
    <p:extLst>
      <p:ext uri="{BB962C8B-B14F-4D97-AF65-F5344CB8AC3E}">
        <p14:creationId xmlns:p14="http://schemas.microsoft.com/office/powerpoint/2010/main" val="144552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498A76-5F5D-4328-A242-3C50A5EE77BB}" type="datetimeFigureOut">
              <a:rPr lang="fa-IR" smtClean="0"/>
              <a:t>11/11/1443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24E9659-C834-4C19-B0D9-DC4445ED7AB3}" type="slidenum">
              <a:rPr lang="fa-IR" smtClean="0"/>
              <a:t>‹#›</a:t>
            </a:fld>
            <a:endParaRPr lang="fa-IR"/>
          </a:p>
        </p:txBody>
      </p:sp>
    </p:spTree>
    <p:extLst>
      <p:ext uri="{BB962C8B-B14F-4D97-AF65-F5344CB8AC3E}">
        <p14:creationId xmlns:p14="http://schemas.microsoft.com/office/powerpoint/2010/main" val="311104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Zar" panose="00000400000000000000" pitchFamily="2" charset="-78"/>
              </a:rPr>
              <a:t>نام کتاب</a:t>
            </a:r>
            <a:r>
              <a:rPr lang="fa-IR" smtClean="0">
                <a:cs typeface="B Zar" panose="00000400000000000000" pitchFamily="2" charset="-78"/>
              </a:rPr>
              <a:t>: پیر بوردیو</a:t>
            </a:r>
            <a:br>
              <a:rPr lang="fa-IR" smtClean="0">
                <a:cs typeface="B Zar" panose="00000400000000000000" pitchFamily="2" charset="-78"/>
              </a:rPr>
            </a:br>
            <a:r>
              <a:rPr lang="fa-IR" smtClean="0">
                <a:solidFill>
                  <a:srgbClr val="FF0000"/>
                </a:solidFill>
                <a:cs typeface="B Zar" panose="00000400000000000000" pitchFamily="2" charset="-78"/>
              </a:rPr>
              <a:t>نویسنده</a:t>
            </a:r>
            <a:r>
              <a:rPr lang="fa-IR" smtClean="0">
                <a:cs typeface="B Zar" panose="00000400000000000000" pitchFamily="2" charset="-78"/>
              </a:rPr>
              <a:t>: ریچارد جنکینز</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ترجمه: </a:t>
            </a:r>
            <a:r>
              <a:rPr lang="fa-IR" smtClean="0">
                <a:cs typeface="B Zar" panose="00000400000000000000" pitchFamily="2" charset="-78"/>
              </a:rPr>
              <a:t>لیلا جو افشانی و حسن چاوشیان. </a:t>
            </a:r>
          </a:p>
          <a:p>
            <a:r>
              <a:rPr lang="fa-IR" smtClean="0">
                <a:cs typeface="B Zar" panose="00000400000000000000" pitchFamily="2" charset="-78"/>
              </a:rPr>
              <a:t>نشر نی. 1385</a:t>
            </a:r>
          </a:p>
          <a:p>
            <a:r>
              <a:rPr lang="fa-IR" smtClean="0">
                <a:cs typeface="B Zar" panose="00000400000000000000" pitchFamily="2" charset="-78"/>
              </a:rPr>
              <a:t>چاپ اول. 276 صفحه</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95797" y="4121624"/>
            <a:ext cx="3446110" cy="1936276"/>
          </a:xfrm>
          <a:prstGeom prst="rect">
            <a:avLst/>
          </a:prstGeom>
        </p:spPr>
      </p:pic>
    </p:spTree>
    <p:extLst>
      <p:ext uri="{BB962C8B-B14F-4D97-AF65-F5344CB8AC3E}">
        <p14:creationId xmlns:p14="http://schemas.microsoft.com/office/powerpoint/2010/main" val="278217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جنسیت</a:t>
            </a:r>
            <a:r>
              <a:rPr lang="fa-IR" smtClean="0">
                <a:cs typeface="B Zar" panose="00000400000000000000" pitchFamily="2" charset="-78"/>
              </a:rPr>
              <a:t> محور نظام طبقه بندی قبایل است. جنسیت از گذار</a:t>
            </a:r>
            <a:r>
              <a:rPr lang="fa-IR" smtClean="0">
                <a:solidFill>
                  <a:srgbClr val="FF0000"/>
                </a:solidFill>
                <a:cs typeface="B Zar" panose="00000400000000000000" pitchFamily="2" charset="-78"/>
              </a:rPr>
              <a:t> دوتایی </a:t>
            </a:r>
            <a:r>
              <a:rPr lang="fa-IR" smtClean="0">
                <a:cs typeface="B Zar" panose="00000400000000000000" pitchFamily="2" charset="-78"/>
              </a:rPr>
              <a:t>متضاد و کرد و کارهای مناسکی، به حاصلخیزی زمین ها و خانه مربوط می شود. با این حال رابطه میان مذکر و مونث رابطه برابری نیست. ص 66</a:t>
            </a:r>
          </a:p>
          <a:p>
            <a:pPr algn="just"/>
            <a:r>
              <a:rPr lang="fa-IR" smtClean="0">
                <a:cs typeface="B Zar" panose="00000400000000000000" pitchFamily="2" charset="-78"/>
              </a:rPr>
              <a:t>ساخت گرایی شاید بازی فکری الهام بخش و انگیزاننده ای بوده باشد، اما چندان نقش و سهمی در تلاش بوردیو برای فهم چگونگی انجام امور و چگونگی تجربه شدن مجموعه ای از اعمال به منزله جبر و ضرورت بدون قصذ و نیت سازمان دهنده نداشته است: یعنی فهم </a:t>
            </a:r>
            <a:r>
              <a:rPr lang="en-US" smtClean="0">
                <a:cs typeface="B Zar" panose="00000400000000000000" pitchFamily="2" charset="-78"/>
              </a:rPr>
              <a:t> </a:t>
            </a:r>
            <a:r>
              <a:rPr lang="fa-IR" smtClean="0">
                <a:cs typeface="B Zar" panose="00000400000000000000" pitchFamily="2" charset="-78"/>
              </a:rPr>
              <a:t>«</a:t>
            </a:r>
            <a:r>
              <a:rPr lang="en-US" smtClean="0">
                <a:cs typeface="B Zar" panose="00000400000000000000" pitchFamily="2" charset="-78"/>
              </a:rPr>
              <a:t>X</a:t>
            </a:r>
            <a:r>
              <a:rPr lang="fa-IR" smtClean="0">
                <a:cs typeface="B Zar" panose="00000400000000000000" pitchFamily="2" charset="-78"/>
              </a:rPr>
              <a:t> را چگونه باید انجام داد» ، « هیچ کار دیگری نمی توان انجام داد» ص 68</a:t>
            </a:r>
            <a:endParaRPr lang="fa-IR">
              <a:cs typeface="B Zar" panose="00000400000000000000" pitchFamily="2" charset="-78"/>
            </a:endParaRPr>
          </a:p>
        </p:txBody>
      </p:sp>
    </p:spTree>
    <p:extLst>
      <p:ext uri="{BB962C8B-B14F-4D97-AF65-F5344CB8AC3E}">
        <p14:creationId xmlns:p14="http://schemas.microsoft.com/office/powerpoint/2010/main" val="215885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521122" y="1825625"/>
            <a:ext cx="7832678" cy="4351338"/>
          </a:xfrm>
        </p:spPr>
        <p:txBody>
          <a:bodyPr/>
          <a:lstStyle/>
          <a:p>
            <a:pPr algn="just"/>
            <a:r>
              <a:rPr lang="fa-IR" smtClean="0">
                <a:cs typeface="B Zar" panose="00000400000000000000" pitchFamily="2" charset="-78"/>
              </a:rPr>
              <a:t>همه جادو ها و همه اعمال مناسکی/ نمادین، ظاهرا بر اساس « دو شاکله ی عملکردی» قابل توضیح هستند که فرایند هایی طبیعی اند که به صورت فرهنگی، و از طریق عمل مناسکی،  بنا می شوند.ص 72</a:t>
            </a:r>
          </a:p>
          <a:p>
            <a:pPr algn="just"/>
            <a:r>
              <a:rPr lang="fa-IR" smtClean="0">
                <a:cs typeface="B Zar" panose="00000400000000000000" pitchFamily="2" charset="-78"/>
              </a:rPr>
              <a:t>تناقض میان تعبیرهای انسان شناختی و </a:t>
            </a:r>
            <a:r>
              <a:rPr lang="fa-IR">
                <a:cs typeface="B Zar" panose="00000400000000000000" pitchFamily="2" charset="-78"/>
              </a:rPr>
              <a:t>آ</a:t>
            </a:r>
            <a:r>
              <a:rPr lang="fa-IR" smtClean="0">
                <a:cs typeface="B Zar" panose="00000400000000000000" pitchFamily="2" charset="-78"/>
              </a:rPr>
              <a:t>ماری بوردیو را به سمت </a:t>
            </a:r>
            <a:r>
              <a:rPr lang="fa-IR" smtClean="0">
                <a:solidFill>
                  <a:srgbClr val="FF0000"/>
                </a:solidFill>
                <a:cs typeface="B Zar" panose="00000400000000000000" pitchFamily="2" charset="-78"/>
              </a:rPr>
              <a:t>شک و تردید </a:t>
            </a:r>
            <a:r>
              <a:rPr lang="fa-IR" smtClean="0">
                <a:cs typeface="B Zar" panose="00000400000000000000" pitchFamily="2" charset="-78"/>
              </a:rPr>
              <a:t>به قواعد ارجحیت ازدواج سوق داد. ص 75</a:t>
            </a:r>
          </a:p>
          <a:p>
            <a:pPr algn="just"/>
            <a:r>
              <a:rPr lang="fa-IR" smtClean="0">
                <a:cs typeface="B Zar" panose="00000400000000000000" pitchFamily="2" charset="-78"/>
              </a:rPr>
              <a:t>بوردیو شرف و افتخار هر فرد یا خانواده را می توان به مثابه دستاورد عملی مستمری درک کرد که در رفت و برگشت های </a:t>
            </a:r>
            <a:r>
              <a:rPr lang="fa-IR" smtClean="0">
                <a:solidFill>
                  <a:srgbClr val="FF0000"/>
                </a:solidFill>
                <a:cs typeface="B Zar" panose="00000400000000000000" pitchFamily="2" charset="-78"/>
              </a:rPr>
              <a:t>داد و ستد </a:t>
            </a:r>
            <a:r>
              <a:rPr lang="fa-IR" smtClean="0">
                <a:cs typeface="B Zar" panose="00000400000000000000" pitchFamily="2" charset="-78"/>
              </a:rPr>
              <a:t>و </a:t>
            </a:r>
            <a:r>
              <a:rPr lang="fa-IR" smtClean="0">
                <a:solidFill>
                  <a:srgbClr val="FF0000"/>
                </a:solidFill>
                <a:cs typeface="B Zar" panose="00000400000000000000" pitchFamily="2" charset="-78"/>
              </a:rPr>
              <a:t>مبادله به صورت اجتماعی </a:t>
            </a:r>
            <a:r>
              <a:rPr lang="fa-IR" smtClean="0">
                <a:cs typeface="B Zar" panose="00000400000000000000" pitchFamily="2" charset="-78"/>
              </a:rPr>
              <a:t>بر ساخته می شود. ص 76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68397" y="2841221"/>
            <a:ext cx="2752725" cy="1666875"/>
          </a:xfrm>
          <a:prstGeom prst="rect">
            <a:avLst/>
          </a:prstGeom>
        </p:spPr>
      </p:pic>
    </p:spTree>
    <p:extLst>
      <p:ext uri="{BB962C8B-B14F-4D97-AF65-F5344CB8AC3E}">
        <p14:creationId xmlns:p14="http://schemas.microsoft.com/office/powerpoint/2010/main" val="182061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چرخش نظری بوردیو از رهیافتی مبتنی بر مدلهای تحلیلی بر ساخته شده از قواعد فرهنگی حاکم بر رفتار به تاکید بر </a:t>
            </a:r>
            <a:r>
              <a:rPr lang="fa-IR" smtClean="0">
                <a:solidFill>
                  <a:srgbClr val="FF0000"/>
                </a:solidFill>
                <a:cs typeface="B Zar" panose="00000400000000000000" pitchFamily="2" charset="-78"/>
              </a:rPr>
              <a:t>ابداع و تعقیب استراتژی ها </a:t>
            </a:r>
            <a:r>
              <a:rPr lang="fa-IR" smtClean="0">
                <a:cs typeface="B Zar" panose="00000400000000000000" pitchFamily="2" charset="-78"/>
              </a:rPr>
              <a:t>از سوی کنش گران، بخشی از جدایی سیاسی و فکری او از ساخت گرایی بود.ص 81</a:t>
            </a:r>
          </a:p>
          <a:p>
            <a:pPr algn="just"/>
            <a:r>
              <a:rPr lang="fa-IR" smtClean="0">
                <a:cs typeface="B Zar" panose="00000400000000000000" pitchFamily="2" charset="-78"/>
              </a:rPr>
              <a:t>انسان دانشگاهی نشان گر نقطه اوج آزمایش معرفت شناختی کاملا خوداگاهانه ای است که من در اوایل  دهه 1960 آغاز کردم تا روش های تحقیقی را که قبلا برای کشف منطق  روابط خویشاوندی  در محیطی غریبه، یعنی روستاییان و زیر پرولتاریای الجزایری، به  کار برده بودم در اشنا ترین محیطی که می شناختن به کار گیرم. ص 83</a:t>
            </a:r>
          </a:p>
          <a:p>
            <a:pPr algn="just"/>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2015398" y="4448910"/>
            <a:ext cx="2406478" cy="2190725"/>
          </a:xfrm>
          <a:prstGeom prst="rect">
            <a:avLst/>
          </a:prstGeom>
        </p:spPr>
      </p:pic>
    </p:spTree>
    <p:extLst>
      <p:ext uri="{BB962C8B-B14F-4D97-AF65-F5344CB8AC3E}">
        <p14:creationId xmlns:p14="http://schemas.microsoft.com/office/powerpoint/2010/main" val="409591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{از دیدگاه بوردیو:} ابژکتیویسم و سوبژکتیویسم اگر هیچ مزیتی هم نداشته باشند دست کم نقدی ضروری و آموزنده از یکدیگر ارائه می کنند.ص 87</a:t>
            </a:r>
          </a:p>
          <a:p>
            <a:pPr algn="just"/>
            <a:r>
              <a:rPr lang="fa-IR" smtClean="0">
                <a:cs typeface="B Zar" panose="00000400000000000000" pitchFamily="2" charset="-78"/>
              </a:rPr>
              <a:t>این سخن بوردیو احتمالا نادرست است که جامعه شناس آسان تر از انسان شناس می تواند تجربه خود را به همان شیوه ای تحلیل کند که </a:t>
            </a:r>
            <a:r>
              <a:rPr lang="fa-IR" smtClean="0">
                <a:solidFill>
                  <a:srgbClr val="FF0000"/>
                </a:solidFill>
                <a:cs typeface="B Zar" panose="00000400000000000000" pitchFamily="2" charset="-78"/>
              </a:rPr>
              <a:t>تجربه دیگران </a:t>
            </a:r>
            <a:r>
              <a:rPr lang="fa-IR" smtClean="0">
                <a:cs typeface="B Zar" panose="00000400000000000000" pitchFamily="2" charset="-78"/>
              </a:rPr>
              <a:t>را تحلیل می کند. ص 91</a:t>
            </a:r>
          </a:p>
          <a:p>
            <a:endParaRPr lang="fa-IR">
              <a:cs typeface="B Zar" panose="00000400000000000000" pitchFamily="2" charset="-78"/>
            </a:endParaRPr>
          </a:p>
        </p:txBody>
      </p:sp>
    </p:spTree>
    <p:extLst>
      <p:ext uri="{BB962C8B-B14F-4D97-AF65-F5344CB8AC3E}">
        <p14:creationId xmlns:p14="http://schemas.microsoft.com/office/powerpoint/2010/main" val="321029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بوردیو </a:t>
            </a:r>
            <a:r>
              <a:rPr lang="fa-IR" smtClean="0">
                <a:cs typeface="B Zar" panose="00000400000000000000" pitchFamily="2" charset="-78"/>
              </a:rPr>
              <a:t>سخنی هم درباره پرسشگر دارد: </a:t>
            </a:r>
          </a:p>
          <a:p>
            <a:pPr algn="just"/>
            <a:r>
              <a:rPr lang="fa-IR" smtClean="0">
                <a:cs typeface="B Zar" panose="00000400000000000000" pitchFamily="2" charset="-78"/>
              </a:rPr>
              <a:t>خطری که در </a:t>
            </a:r>
            <a:r>
              <a:rPr lang="fa-IR" smtClean="0">
                <a:solidFill>
                  <a:srgbClr val="FF0000"/>
                </a:solidFill>
                <a:cs typeface="B Zar" panose="00000400000000000000" pitchFamily="2" charset="-78"/>
              </a:rPr>
              <a:t>نظریه های بومی </a:t>
            </a:r>
            <a:r>
              <a:rPr lang="fa-IR" smtClean="0">
                <a:cs typeface="B Zar" panose="00000400000000000000" pitchFamily="2" charset="-78"/>
              </a:rPr>
              <a:t>نهفته فقط این نیست که پژوهش را به سمت تبیین های موهوم سوق می دهند  بلکه مهم تر از آن این است که گرایش روشنفکر مآبی نهفته در رهیافت عینی گرایانه به کنش ها را بیش از اندازه تقویت می کنند. ص 93</a:t>
            </a:r>
          </a:p>
          <a:p>
            <a:pPr algn="just"/>
            <a:r>
              <a:rPr lang="fa-IR" smtClean="0">
                <a:solidFill>
                  <a:srgbClr val="FF0000"/>
                </a:solidFill>
                <a:cs typeface="B Zar" panose="00000400000000000000" pitchFamily="2" charset="-78"/>
              </a:rPr>
              <a:t>خطای تلخیص</a:t>
            </a:r>
            <a:r>
              <a:rPr lang="fa-IR" smtClean="0">
                <a:cs typeface="B Zar" panose="00000400000000000000" pitchFamily="2" charset="-78"/>
              </a:rPr>
              <a:t>: ما از انواع و اقسام روش ها و ترفند های شناختی- استعاره و تشبیه مثال های خوبی هستند- استفاده می کنیم تا معرفتی از جهان کسب کنیم و به ان ساخت دهیم. ص 97</a:t>
            </a:r>
          </a:p>
          <a:p>
            <a:pPr algn="just"/>
            <a:r>
              <a:rPr lang="fa-IR" smtClean="0">
                <a:cs typeface="B Zar" panose="00000400000000000000" pitchFamily="2" charset="-78"/>
              </a:rPr>
              <a:t>همان طور که خود بوردیو نیز تصدیق می کند، باز نمود ساده واقعیت اجتماعی به صورت مکتوب – به عبارت دیگر، همه متون  جامعه شناسی و انسان شناسی با کم ترین گرایش تجربی – نیز تلخیص به شمار می آید. ص 100</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0" y="147638"/>
            <a:ext cx="2952750" cy="1543050"/>
          </a:xfrm>
          <a:prstGeom prst="rect">
            <a:avLst/>
          </a:prstGeom>
        </p:spPr>
      </p:pic>
    </p:spTree>
    <p:extLst>
      <p:ext uri="{BB962C8B-B14F-4D97-AF65-F5344CB8AC3E}">
        <p14:creationId xmlns:p14="http://schemas.microsoft.com/office/powerpoint/2010/main" val="306382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a:t>
            </a:r>
            <a:r>
              <a:rPr lang="fa-IR" smtClean="0">
                <a:solidFill>
                  <a:srgbClr val="FF0000"/>
                </a:solidFill>
                <a:cs typeface="B Zar" panose="00000400000000000000" pitchFamily="2" charset="-78"/>
              </a:rPr>
              <a:t>بزرگترین</a:t>
            </a:r>
            <a:r>
              <a:rPr lang="fa-IR" smtClean="0">
                <a:cs typeface="B Zar" panose="00000400000000000000" pitchFamily="2" charset="-78"/>
              </a:rPr>
              <a:t> نقاط قوت بوردیو پیوند تنگاتنگی است که در نوشته های بوردیو میان </a:t>
            </a:r>
            <a:r>
              <a:rPr lang="fa-IR" smtClean="0">
                <a:solidFill>
                  <a:srgbClr val="FF0000"/>
                </a:solidFill>
                <a:cs typeface="B Zar" panose="00000400000000000000" pitchFamily="2" charset="-78"/>
              </a:rPr>
              <a:t>نظریه و پژوهش تجربی</a:t>
            </a:r>
            <a:r>
              <a:rPr lang="fa-IR" smtClean="0">
                <a:cs typeface="B Zar" panose="00000400000000000000" pitchFamily="2" charset="-78"/>
              </a:rPr>
              <a:t> وجود دارد- و این دو </a:t>
            </a:r>
            <a:r>
              <a:rPr lang="fa-IR" smtClean="0">
                <a:solidFill>
                  <a:srgbClr val="FF0000"/>
                </a:solidFill>
                <a:cs typeface="B Zar" panose="00000400000000000000" pitchFamily="2" charset="-78"/>
              </a:rPr>
              <a:t>تاملات معرفت شناختی  </a:t>
            </a:r>
            <a:r>
              <a:rPr lang="fa-IR" smtClean="0">
                <a:cs typeface="B Zar" panose="00000400000000000000" pitchFamily="2" charset="-78"/>
              </a:rPr>
              <a:t>او از همه جای دیگر به هم نزدیکتر هستند. ص 103</a:t>
            </a:r>
          </a:p>
          <a:p>
            <a:pPr algn="just"/>
            <a:r>
              <a:rPr lang="fa-IR" smtClean="0">
                <a:cs typeface="B Zar" panose="00000400000000000000" pitchFamily="2" charset="-78"/>
              </a:rPr>
              <a:t>ستون اصلی برنامه جامعه شناختی بوردیو تلاشی است که برای فراتر رفتن از انتخاب « اجباری» و « تشریفاتی» از میان سوبژکتیویسم و ابژکتیویسم می کند. ص 109</a:t>
            </a:r>
          </a:p>
          <a:p>
            <a:pPr algn="just"/>
            <a:r>
              <a:rPr lang="fa-IR" smtClean="0">
                <a:cs typeface="B Zar" panose="00000400000000000000" pitchFamily="2" charset="-78"/>
              </a:rPr>
              <a:t>توجه بوردیو به دنیای اجتماعی مشهود و مرئی عمل تازگی خاصی ندارد. چنین کانون توجهی، تحت عناوین گوناگونی که تفاوت هایی ظریفی با یکدیگر دارند- کنش متقابل اجتماعی، زندگی هر روزی، رفتار اجتماعی یا هر چیز دیگری- همیشه دست مایه اصلی جامعه شناسی تجربی و انسان شناسی  اجتماعی بوده است.ص 111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3211" y="130175"/>
            <a:ext cx="2705100" cy="1695450"/>
          </a:xfrm>
          <a:prstGeom prst="rect">
            <a:avLst/>
          </a:prstGeom>
        </p:spPr>
      </p:pic>
    </p:spTree>
    <p:extLst>
      <p:ext uri="{BB962C8B-B14F-4D97-AF65-F5344CB8AC3E}">
        <p14:creationId xmlns:p14="http://schemas.microsoft.com/office/powerpoint/2010/main" val="26446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بیش از هر چیز باید گفت که عمل در مکان، و مهم تر از آن، در زمان جای می گیرد. ص 113</a:t>
            </a:r>
          </a:p>
          <a:p>
            <a:pPr algn="just"/>
            <a:r>
              <a:rPr lang="fa-IR" smtClean="0">
                <a:cs typeface="B Zar" panose="00000400000000000000" pitchFamily="2" charset="-78"/>
              </a:rPr>
              <a:t>اکثر مردم در اکثر مواقع، خودشان را و دنیای اجتماعی شان را </a:t>
            </a:r>
            <a:r>
              <a:rPr lang="fa-IR" smtClean="0">
                <a:solidFill>
                  <a:srgbClr val="FF0000"/>
                </a:solidFill>
                <a:cs typeface="B Zar" panose="00000400000000000000" pitchFamily="2" charset="-78"/>
              </a:rPr>
              <a:t>بدیهی</a:t>
            </a:r>
            <a:r>
              <a:rPr lang="fa-IR" smtClean="0">
                <a:cs typeface="B Zar" panose="00000400000000000000" pitchFamily="2" charset="-78"/>
              </a:rPr>
              <a:t> می انگارند. ص 115</a:t>
            </a:r>
          </a:p>
          <a:p>
            <a:pPr algn="just"/>
            <a:r>
              <a:rPr lang="fa-IR" smtClean="0">
                <a:cs typeface="B Zar" panose="00000400000000000000" pitchFamily="2" charset="-78"/>
              </a:rPr>
              <a:t>{بوردیو}  عمل را به منزله محصول فرایند هایی معرفی می کند که به یکسره آگاهانه   نه یکسره ناآگاهانه هستند،  و ریشه در </a:t>
            </a:r>
            <a:r>
              <a:rPr lang="fa-IR" smtClean="0">
                <a:solidFill>
                  <a:srgbClr val="FF0000"/>
                </a:solidFill>
                <a:cs typeface="B Zar" panose="00000400000000000000" pitchFamily="2" charset="-78"/>
              </a:rPr>
              <a:t>فرایند مستمر یادگیری </a:t>
            </a:r>
            <a:r>
              <a:rPr lang="fa-IR" smtClean="0">
                <a:cs typeface="B Zar" panose="00000400000000000000" pitchFamily="2" charset="-78"/>
              </a:rPr>
              <a:t>دارند که در کودکی آغاز می شود و از طریق آن کنشگران- بی ان که بدانند- درست و غلط را می شناسند.ص 118</a:t>
            </a:r>
            <a:endParaRPr lang="fa-IR">
              <a:cs typeface="B Zar" panose="00000400000000000000" pitchFamily="2" charset="-78"/>
            </a:endParaRPr>
          </a:p>
        </p:txBody>
      </p:sp>
    </p:spTree>
    <p:extLst>
      <p:ext uri="{BB962C8B-B14F-4D97-AF65-F5344CB8AC3E}">
        <p14:creationId xmlns:p14="http://schemas.microsoft.com/office/powerpoint/2010/main" val="208554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85396" y="1825625"/>
            <a:ext cx="7068403" cy="4351338"/>
          </a:xfrm>
        </p:spPr>
        <p:txBody>
          <a:bodyPr/>
          <a:lstStyle/>
          <a:p>
            <a:pPr algn="just"/>
            <a:r>
              <a:rPr lang="fa-IR" smtClean="0">
                <a:solidFill>
                  <a:srgbClr val="FF0000"/>
                </a:solidFill>
                <a:cs typeface="B Zar" panose="00000400000000000000" pitchFamily="2" charset="-78"/>
              </a:rPr>
              <a:t>ریختار</a:t>
            </a:r>
            <a:r>
              <a:rPr lang="fa-IR" smtClean="0">
                <a:cs typeface="B Zar" panose="00000400000000000000" pitchFamily="2" charset="-78"/>
              </a:rPr>
              <a:t> چیست و چه معنایی می دهد؟ این کلمه از نظر لفظی یک واژه لاتین است که حاکی از وضعیت ، حالت یا ریخت ظاهری معمول و عادت شده است، خصوصا در ارتباط با بدن. ص 121</a:t>
            </a:r>
          </a:p>
          <a:p>
            <a:pPr algn="just"/>
            <a:r>
              <a:rPr lang="fa-IR" smtClean="0">
                <a:cs typeface="B Zar" panose="00000400000000000000" pitchFamily="2" charset="-78"/>
              </a:rPr>
              <a:t>ریختار همان قدر با تعلیم و آموزش صریح و آشکار آموخته می شود با تجربه نیز به صورت  ملکه ذهنی در می آید. ص 123</a:t>
            </a:r>
          </a:p>
          <a:p>
            <a:pPr algn="just"/>
            <a:r>
              <a:rPr lang="fa-IR" smtClean="0">
                <a:cs typeface="B Zar" panose="00000400000000000000" pitchFamily="2" charset="-78"/>
              </a:rPr>
              <a:t>مسیرهای کنشی که ریختار</a:t>
            </a:r>
            <a:r>
              <a:rPr lang="fa-IR" smtClean="0">
                <a:solidFill>
                  <a:srgbClr val="FF0000"/>
                </a:solidFill>
                <a:cs typeface="B Zar" panose="00000400000000000000" pitchFamily="2" charset="-78"/>
              </a:rPr>
              <a:t> القا </a:t>
            </a:r>
            <a:r>
              <a:rPr lang="fa-IR" smtClean="0">
                <a:cs typeface="B Zar" panose="00000400000000000000" pitchFamily="2" charset="-78"/>
              </a:rPr>
              <a:t>می کند ممکن است که کاملا با محاسبه استراتژیک سود و هزینه همراه باشد که معمولا همان عملیاتی را درسطح اگاهانه به اجرا می گذارد که ریختار به خودی خود انجام می دهد...ص 125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019869"/>
            <a:ext cx="3187630" cy="2387646"/>
          </a:xfrm>
          <a:prstGeom prst="rect">
            <a:avLst/>
          </a:prstGeom>
        </p:spPr>
      </p:pic>
    </p:spTree>
    <p:extLst>
      <p:ext uri="{BB962C8B-B14F-4D97-AF65-F5344CB8AC3E}">
        <p14:creationId xmlns:p14="http://schemas.microsoft.com/office/powerpoint/2010/main" val="158534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شباهت میان مفهوم « جا به جایی» بوردیو با مفهوم «دگرگدیسی « در تحلیل ساخت گرایانه لوی استروس مایه شگفتی ما می شود. ص 127</a:t>
            </a:r>
          </a:p>
          <a:p>
            <a:pPr algn="just"/>
            <a:r>
              <a:rPr lang="fa-IR" smtClean="0">
                <a:cs typeface="B Zar" panose="00000400000000000000" pitchFamily="2" charset="-78"/>
              </a:rPr>
              <a:t>ریختار محصول تاریخ است، اعمال فردی  جمعی تولید می کند- به تاریخ می افزاید- و این در انطباق با شاکله هایی صورت می پذیرد که توسط تاریخ ایجاد شده اند. ص 129</a:t>
            </a:r>
          </a:p>
          <a:p>
            <a:pPr algn="just"/>
            <a:r>
              <a:rPr lang="fa-IR" smtClean="0">
                <a:solidFill>
                  <a:srgbClr val="FF0000"/>
                </a:solidFill>
                <a:cs typeface="B Zar" panose="00000400000000000000" pitchFamily="2" charset="-78"/>
              </a:rPr>
              <a:t>تاریخ</a:t>
            </a:r>
            <a:r>
              <a:rPr lang="fa-IR" smtClean="0">
                <a:cs typeface="B Zar" panose="00000400000000000000" pitchFamily="2" charset="-78"/>
              </a:rPr>
              <a:t> شالوده و بنیاد ریختار است.ص 129</a:t>
            </a:r>
          </a:p>
          <a:p>
            <a:pPr algn="just"/>
            <a:r>
              <a:rPr lang="fa-IR" smtClean="0">
                <a:cs typeface="B Zar" panose="00000400000000000000" pitchFamily="2" charset="-78"/>
              </a:rPr>
              <a:t>مفهوم </a:t>
            </a:r>
            <a:r>
              <a:rPr lang="fa-IR" smtClean="0">
                <a:solidFill>
                  <a:srgbClr val="FF0000"/>
                </a:solidFill>
                <a:cs typeface="B Zar" panose="00000400000000000000" pitchFamily="2" charset="-78"/>
              </a:rPr>
              <a:t>استراتژی پردازی</a:t>
            </a:r>
            <a:r>
              <a:rPr lang="fa-IR" smtClean="0">
                <a:cs typeface="B Zar" panose="00000400000000000000" pitchFamily="2" charset="-78"/>
              </a:rPr>
              <a:t>، به عنوان بدیلی برای این فکر که رفتار تحت هدایت قواعد است، حلقه اتصال مهمی بین مفاهیم عمل، ریختار و میدان محسوب می شود. ص 133</a:t>
            </a:r>
            <a:endParaRPr lang="fa-IR">
              <a:cs typeface="B Zar" panose="00000400000000000000" pitchFamily="2" charset="-78"/>
            </a:endParaRPr>
          </a:p>
        </p:txBody>
      </p:sp>
    </p:spTree>
    <p:extLst>
      <p:ext uri="{BB962C8B-B14F-4D97-AF65-F5344CB8AC3E}">
        <p14:creationId xmlns:p14="http://schemas.microsoft.com/office/powerpoint/2010/main" val="79922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من </a:t>
            </a:r>
            <a:r>
              <a:rPr lang="fa-IR" smtClean="0">
                <a:solidFill>
                  <a:srgbClr val="FF0000"/>
                </a:solidFill>
                <a:cs typeface="B Zar" panose="00000400000000000000" pitchFamily="2" charset="-78"/>
              </a:rPr>
              <a:t>میدان</a:t>
            </a:r>
            <a:r>
              <a:rPr lang="fa-IR" smtClean="0">
                <a:cs typeface="B Zar" panose="00000400000000000000" pitchFamily="2" charset="-78"/>
              </a:rPr>
              <a:t> را شبکه یا منظومه روابط عینی میان موقعیت هایی تعریف می کنم که به خاطر وجودشان و به خاطر تعین هایی که از طریق وضعیت کنونی و بالقوه خویش به عاملان و نهاد ها و دارندگان خویش تحمیل می کنند، به صورت عینی قابل تعریف هستند...ص 136</a:t>
            </a:r>
          </a:p>
          <a:p>
            <a:pPr algn="just"/>
            <a:r>
              <a:rPr lang="fa-IR" smtClean="0">
                <a:cs typeface="B Zar" panose="00000400000000000000" pitchFamily="2" charset="-78"/>
              </a:rPr>
              <a:t>کاربرد مفهوم میدان بوردیو در پژهش اجتماعی متضمن سه عملیات جدا گانه است. </a:t>
            </a:r>
            <a:r>
              <a:rPr lang="fa-IR" smtClean="0">
                <a:solidFill>
                  <a:srgbClr val="FF0000"/>
                </a:solidFill>
                <a:cs typeface="B Zar" panose="00000400000000000000" pitchFamily="2" charset="-78"/>
              </a:rPr>
              <a:t>نخست</a:t>
            </a:r>
            <a:r>
              <a:rPr lang="fa-IR" smtClean="0">
                <a:cs typeface="B Zar" panose="00000400000000000000" pitchFamily="2" charset="-78"/>
              </a:rPr>
              <a:t>، باید رابطه میدان مورد نظر با « میدان قدرت» (سیاست) را فهمید</a:t>
            </a:r>
          </a:p>
          <a:p>
            <a:pPr algn="just"/>
            <a:r>
              <a:rPr lang="fa-IR" smtClean="0">
                <a:solidFill>
                  <a:srgbClr val="FF0000"/>
                </a:solidFill>
                <a:cs typeface="B Zar" panose="00000400000000000000" pitchFamily="2" charset="-78"/>
              </a:rPr>
              <a:t>دوم</a:t>
            </a:r>
            <a:r>
              <a:rPr lang="fa-IR" smtClean="0">
                <a:cs typeface="B Zar" panose="00000400000000000000" pitchFamily="2" charset="-78"/>
              </a:rPr>
              <a:t>، باید در میدان مورد نظر توپولوژی اجتماعی « یا نقشه « ساختار عینی» موقعیت هایی که این میدان را می سازند، و روابط میان انها در رقبابتی که بر سر شکل سرمایه مختص به این میدان دارند ترسیم شود. </a:t>
            </a:r>
          </a:p>
          <a:p>
            <a:pPr algn="just"/>
            <a:r>
              <a:rPr lang="fa-IR" smtClean="0">
                <a:solidFill>
                  <a:srgbClr val="FF0000"/>
                </a:solidFill>
                <a:cs typeface="B Zar" panose="00000400000000000000" pitchFamily="2" charset="-78"/>
              </a:rPr>
              <a:t>سوم، </a:t>
            </a:r>
            <a:r>
              <a:rPr lang="fa-IR" smtClean="0">
                <a:cs typeface="B Zar" panose="00000400000000000000" pitchFamily="2" charset="-78"/>
              </a:rPr>
              <a:t>ریختار(های) عاملان این میدان باید تجزیه و تحلیل شود، همچنین خط سیرها یا استراتژی هایی که در  تعامل میان ریختار و قید و بند ها و فرصت ها و امکاناتی ایجاد می شود که ساختار این میدان رقم می زند باید تجزیه و تحلیل شود. ص 138</a:t>
            </a:r>
          </a:p>
        </p:txBody>
      </p:sp>
      <p:pic>
        <p:nvPicPr>
          <p:cNvPr id="4" name="Picture 3"/>
          <p:cNvPicPr>
            <a:picLocks noChangeAspect="1"/>
          </p:cNvPicPr>
          <p:nvPr/>
        </p:nvPicPr>
        <p:blipFill>
          <a:blip r:embed="rId2"/>
          <a:stretch>
            <a:fillRect/>
          </a:stretch>
        </p:blipFill>
        <p:spPr>
          <a:xfrm>
            <a:off x="269515" y="2702256"/>
            <a:ext cx="568685" cy="947809"/>
          </a:xfrm>
          <a:prstGeom prst="rect">
            <a:avLst/>
          </a:prstGeom>
        </p:spPr>
      </p:pic>
      <p:pic>
        <p:nvPicPr>
          <p:cNvPr id="5" name="Picture 4"/>
          <p:cNvPicPr>
            <a:picLocks noChangeAspect="1"/>
          </p:cNvPicPr>
          <p:nvPr/>
        </p:nvPicPr>
        <p:blipFill>
          <a:blip r:embed="rId3"/>
          <a:stretch>
            <a:fillRect/>
          </a:stretch>
        </p:blipFill>
        <p:spPr>
          <a:xfrm>
            <a:off x="193792" y="3941501"/>
            <a:ext cx="720132" cy="720132"/>
          </a:xfrm>
          <a:prstGeom prst="rect">
            <a:avLst/>
          </a:prstGeom>
        </p:spPr>
      </p:pic>
      <p:pic>
        <p:nvPicPr>
          <p:cNvPr id="6" name="Picture 5"/>
          <p:cNvPicPr>
            <a:picLocks noChangeAspect="1"/>
          </p:cNvPicPr>
          <p:nvPr/>
        </p:nvPicPr>
        <p:blipFill>
          <a:blip r:embed="rId4"/>
          <a:stretch>
            <a:fillRect/>
          </a:stretch>
        </p:blipFill>
        <p:spPr>
          <a:xfrm>
            <a:off x="81269" y="5103324"/>
            <a:ext cx="945178" cy="756896"/>
          </a:xfrm>
          <a:prstGeom prst="rect">
            <a:avLst/>
          </a:prstGeom>
        </p:spPr>
      </p:pic>
    </p:spTree>
    <p:extLst>
      <p:ext uri="{BB962C8B-B14F-4D97-AF65-F5344CB8AC3E}">
        <p14:creationId xmlns:p14="http://schemas.microsoft.com/office/powerpoint/2010/main" val="245407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چه هوادار او باشیم چه منتقد او، منزلت وی در مقام یک چهره مهم و برجسته انکار پذیر است. ص 11</a:t>
            </a:r>
          </a:p>
          <a:p>
            <a:pPr algn="just"/>
            <a:r>
              <a:rPr lang="fa-IR" smtClean="0">
                <a:cs typeface="B Zar" panose="00000400000000000000" pitchFamily="2" charset="-78"/>
              </a:rPr>
              <a:t>در عرصه فکری بین  الملل، دستاورد اصلی بوردیو، شاید این بوده که با سرمشقی که در کارهای خویش ارائه داده و همچنین با سخن و دعوی لفظی خویش، فعل و انفعال </a:t>
            </a:r>
            <a:r>
              <a:rPr lang="fa-IR" smtClean="0">
                <a:solidFill>
                  <a:srgbClr val="FF0000"/>
                </a:solidFill>
                <a:cs typeface="B Zar" panose="00000400000000000000" pitchFamily="2" charset="-78"/>
              </a:rPr>
              <a:t>ضروری</a:t>
            </a:r>
            <a:r>
              <a:rPr lang="fa-IR" smtClean="0">
                <a:cs typeface="B Zar" panose="00000400000000000000" pitchFamily="2" charset="-78"/>
              </a:rPr>
              <a:t> و متقابل میان نظریه و پژوهش را نشان داده است. ص 12</a:t>
            </a:r>
          </a:p>
          <a:p>
            <a:pPr algn="just"/>
            <a:r>
              <a:rPr lang="fa-IR" smtClean="0">
                <a:cs typeface="B Zar" panose="00000400000000000000" pitchFamily="2" charset="-78"/>
              </a:rPr>
              <a:t>در جهان بینی جامعه شناختی بوردیو، </a:t>
            </a:r>
            <a:r>
              <a:rPr lang="fa-IR" smtClean="0">
                <a:solidFill>
                  <a:srgbClr val="FF0000"/>
                </a:solidFill>
                <a:cs typeface="B Zar" panose="00000400000000000000" pitchFamily="2" charset="-78"/>
              </a:rPr>
              <a:t>طبقه بندی </a:t>
            </a:r>
            <a:r>
              <a:rPr lang="fa-IR" smtClean="0">
                <a:cs typeface="B Zar" panose="00000400000000000000" pitchFamily="2" charset="-78"/>
              </a:rPr>
              <a:t>محور نظم و سازماندهی اجتماعی است. </a:t>
            </a:r>
            <a:endParaRPr lang="fa-IR">
              <a:cs typeface="B Zar" panose="00000400000000000000" pitchFamily="2" charset="-78"/>
            </a:endParaRPr>
          </a:p>
        </p:txBody>
      </p:sp>
    </p:spTree>
    <p:extLst>
      <p:ext uri="{BB962C8B-B14F-4D97-AF65-F5344CB8AC3E}">
        <p14:creationId xmlns:p14="http://schemas.microsoft.com/office/powerpoint/2010/main" val="1264148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solidFill>
                  <a:srgbClr val="FF0000"/>
                </a:solidFill>
                <a:cs typeface="B Zar" panose="00000400000000000000" pitchFamily="2" charset="-78"/>
              </a:rPr>
              <a:t>میدان ها </a:t>
            </a:r>
            <a:r>
              <a:rPr lang="fa-IR" smtClean="0">
                <a:cs typeface="B Zar" panose="00000400000000000000" pitchFamily="2" charset="-78"/>
              </a:rPr>
              <a:t>به عنوان عرصه های نبرد بر سر اقلام با ارزشمند، آشکارا با رابطه میان عرضه و تقاضا تنظیم می شوند.  139</a:t>
            </a:r>
          </a:p>
          <a:p>
            <a:pPr marL="0" indent="0" algn="just">
              <a:buNone/>
            </a:pPr>
            <a:r>
              <a:rPr lang="fa-IR" smtClean="0">
                <a:cs typeface="B Zar" panose="00000400000000000000" pitchFamily="2" charset="-78"/>
              </a:rPr>
              <a:t>در نظریه اجتماعی بوردیو در میان سطح خرد عاملان کنش گران و سطح کلان میدان ها و فضای اجتماعی شکافی وجود دارد که فقط بخشی از آن به کمک مفهوم ریختار پر می شود. مدلی نظری درباره نهاد ها لازم است تا این شکاف پر شود. ص 143</a:t>
            </a:r>
          </a:p>
          <a:p>
            <a:pPr marL="0" indent="0" algn="just">
              <a:buNone/>
            </a:pPr>
            <a:r>
              <a:rPr lang="fa-IR" smtClean="0">
                <a:cs typeface="B Zar" panose="00000400000000000000" pitchFamily="2" charset="-78"/>
              </a:rPr>
              <a:t>معیاری که باید نظریه بوردیو را بر اساس آن ارزیابی کرد، همانا هدف خود وی برای فراگذاشتن از تفکیک سوبژکتیویسم/ ابژکتیویسم، به امید بنا کردن جامعه شناسی ای است که به نحو مطالب شکاف میان عاملیت فردی و ساختار اجتماعی را پر کند. ص 145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100807"/>
            <a:ext cx="2762250" cy="1657350"/>
          </a:xfrm>
          <a:prstGeom prst="rect">
            <a:avLst/>
          </a:prstGeom>
        </p:spPr>
      </p:pic>
    </p:spTree>
    <p:extLst>
      <p:ext uri="{BB962C8B-B14F-4D97-AF65-F5344CB8AC3E}">
        <p14:creationId xmlns:p14="http://schemas.microsoft.com/office/powerpoint/2010/main" val="116456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فرهنگ</a:t>
            </a:r>
            <a:r>
              <a:rPr lang="fa-IR" smtClean="0">
                <a:cs typeface="B Zar" panose="00000400000000000000" pitchFamily="2" charset="-78"/>
              </a:rPr>
              <a:t> در آثار بوردیو یا به صورت ملمغمه ای از مصنوعات مادی قابل مصرف – هر چیزی از اهنگ های موسیقی پاپ تا لباس های کودکان تا نقاشی ها- یا به صرت مفهوم انتزاعی و فن بیانی ظاهر می شود که حوزه ناآگاهانه را اشغال می کند. ص 147</a:t>
            </a:r>
          </a:p>
          <a:p>
            <a:pPr algn="just"/>
            <a:r>
              <a:rPr lang="fa-IR" smtClean="0">
                <a:cs typeface="B Zar" panose="00000400000000000000" pitchFamily="2" charset="-78"/>
              </a:rPr>
              <a:t>معرفت شناسی بوردیو شکلی از واقع گرایی است که می توانیم آن را </a:t>
            </a:r>
            <a:r>
              <a:rPr lang="fa-IR" smtClean="0">
                <a:solidFill>
                  <a:srgbClr val="FF0000"/>
                </a:solidFill>
                <a:cs typeface="B Zar" panose="00000400000000000000" pitchFamily="2" charset="-78"/>
              </a:rPr>
              <a:t>سازمایه گرایی </a:t>
            </a:r>
            <a:r>
              <a:rPr lang="fa-IR" smtClean="0">
                <a:cs typeface="B Zar" panose="00000400000000000000" pitchFamily="2" charset="-78"/>
              </a:rPr>
              <a:t>(</a:t>
            </a:r>
            <a:r>
              <a:rPr lang="en-US" smtClean="0">
                <a:cs typeface="B Zar" panose="00000400000000000000" pitchFamily="2" charset="-78"/>
              </a:rPr>
              <a:t>substantialism</a:t>
            </a:r>
            <a:r>
              <a:rPr lang="fa-IR" smtClean="0">
                <a:cs typeface="B Zar" panose="00000400000000000000" pitchFamily="2" charset="-78"/>
              </a:rPr>
              <a:t>) بنامیم.  ص 150</a:t>
            </a:r>
          </a:p>
          <a:p>
            <a:pPr algn="just"/>
            <a:r>
              <a:rPr lang="fa-IR" smtClean="0">
                <a:cs typeface="B Zar" panose="00000400000000000000" pitchFamily="2" charset="-78"/>
              </a:rPr>
              <a:t>می توان نتیجه گرفت که </a:t>
            </a:r>
            <a:r>
              <a:rPr lang="fa-IR" smtClean="0">
                <a:solidFill>
                  <a:srgbClr val="FF0000"/>
                </a:solidFill>
                <a:cs typeface="B Zar" panose="00000400000000000000" pitchFamily="2" charset="-78"/>
              </a:rPr>
              <a:t>اتهام جبرگرایی </a:t>
            </a:r>
            <a:r>
              <a:rPr lang="fa-IR" smtClean="0">
                <a:cs typeface="B Zar" panose="00000400000000000000" pitchFamily="2" charset="-78"/>
              </a:rPr>
              <a:t>، در مورد بوردیو اتهام موجهی است. حتی در مفهوم « چشمداشت ذهنی از احتمال عینی»، چیزی که ظاهرا توجه به عمل معنادار به نظر می رسد، در اصل واقعیت پیشگویی خود تحقق بخش است. ص 153</a:t>
            </a:r>
          </a:p>
          <a:p>
            <a:endParaRPr lang="fa-IR"/>
          </a:p>
        </p:txBody>
      </p:sp>
    </p:spTree>
    <p:extLst>
      <p:ext uri="{BB962C8B-B14F-4D97-AF65-F5344CB8AC3E}">
        <p14:creationId xmlns:p14="http://schemas.microsoft.com/office/powerpoint/2010/main" val="70432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کنترل، سانسور و همنوایی و سازشکاری هرگز اثربخش تر از وقتی ثنیست که ادمی به خود تحمیل کند. ص 156</a:t>
            </a:r>
          </a:p>
          <a:p>
            <a:pPr algn="just"/>
            <a:r>
              <a:rPr lang="fa-IR" smtClean="0">
                <a:cs typeface="B Zar" panose="00000400000000000000" pitchFamily="2" charset="-78"/>
              </a:rPr>
              <a:t>فرهنگ از دو جهت یا به </a:t>
            </a:r>
            <a:r>
              <a:rPr lang="fa-IR" smtClean="0">
                <a:solidFill>
                  <a:srgbClr val="FF0000"/>
                </a:solidFill>
                <a:cs typeface="B Zar" panose="00000400000000000000" pitchFamily="2" charset="-78"/>
              </a:rPr>
              <a:t>دو</a:t>
            </a:r>
            <a:r>
              <a:rPr lang="fa-IR" smtClean="0">
                <a:cs typeface="B Zar" panose="00000400000000000000" pitchFamily="2" charset="-78"/>
              </a:rPr>
              <a:t> معنا، دلبخواهی و خودسرانه است: </a:t>
            </a:r>
            <a:r>
              <a:rPr lang="fa-IR" smtClean="0">
                <a:solidFill>
                  <a:srgbClr val="00B0F0"/>
                </a:solidFill>
                <a:cs typeface="B Zar" panose="00000400000000000000" pitchFamily="2" charset="-78"/>
              </a:rPr>
              <a:t>تحمیلی بودنش</a:t>
            </a:r>
            <a:r>
              <a:rPr lang="fa-IR" smtClean="0">
                <a:cs typeface="B Zar" panose="00000400000000000000" pitchFamily="2" charset="-78"/>
              </a:rPr>
              <a:t>، و </a:t>
            </a:r>
            <a:r>
              <a:rPr lang="fa-IR" smtClean="0">
                <a:solidFill>
                  <a:srgbClr val="002060"/>
                </a:solidFill>
                <a:cs typeface="B Zar" panose="00000400000000000000" pitchFamily="2" charset="-78"/>
              </a:rPr>
              <a:t>محتوایش</a:t>
            </a:r>
            <a:r>
              <a:rPr lang="fa-IR" smtClean="0">
                <a:cs typeface="B Zar" panose="00000400000000000000" pitchFamily="2" charset="-78"/>
              </a:rPr>
              <a:t>. ص 163</a:t>
            </a:r>
          </a:p>
          <a:p>
            <a:pPr algn="just"/>
            <a:r>
              <a:rPr lang="fa-IR" smtClean="0">
                <a:cs typeface="B Zar" panose="00000400000000000000" pitchFamily="2" charset="-78"/>
              </a:rPr>
              <a:t>{از دیدگاه بوردیو:} کنش تربیتی به وسیله «</a:t>
            </a:r>
            <a:r>
              <a:rPr lang="fa-IR" smtClean="0">
                <a:solidFill>
                  <a:srgbClr val="FF0000"/>
                </a:solidFill>
                <a:cs typeface="B Zar" panose="00000400000000000000" pitchFamily="2" charset="-78"/>
              </a:rPr>
              <a:t>کار تربیتی</a:t>
            </a:r>
            <a:r>
              <a:rPr lang="fa-IR" smtClean="0">
                <a:cs typeface="B Zar" panose="00000400000000000000" pitchFamily="2" charset="-78"/>
              </a:rPr>
              <a:t>» به انجام می رسد: فرایند آموزش و تلقینی که باید به اندازه کافی طول بکشد تا آموزشی پایدار، یعنی یک ریختار،  ایجاد کند که محصول درونی شدن اصول خودسری فرهنگی است که حتی پس از متوقف شدن این کنش تربیتی قادر است خود را تکرار کند و تدوام ببخشد، و به این ترتیب تداوم و تکرار اصول خودسری درونی شده مذکور در اعمال نیز ادامه می یابد. ص 165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19257210">
            <a:off x="189589" y="2479257"/>
            <a:ext cx="577873" cy="577873"/>
          </a:xfrm>
          <a:prstGeom prst="rect">
            <a:avLst/>
          </a:prstGeom>
        </p:spPr>
      </p:pic>
    </p:spTree>
    <p:extLst>
      <p:ext uri="{BB962C8B-B14F-4D97-AF65-F5344CB8AC3E}">
        <p14:creationId xmlns:p14="http://schemas.microsoft.com/office/powerpoint/2010/main" val="107484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اقتدار تربیتی مدرسه </a:t>
            </a:r>
            <a:r>
              <a:rPr lang="fa-IR" smtClean="0">
                <a:cs typeface="B Zar" panose="00000400000000000000" pitchFamily="2" charset="-78"/>
              </a:rPr>
              <a:t>سرچشمه این توهم است که خشونت نمادینی که از سوی نظام آموزشی اعمال می شود ربطی به کل ساختار روابط قدرت ندارد، زیرا این دیدگاه را ترویج می کند که درس و مدرسه فرایندی شروع یا خنثی است. ص 169</a:t>
            </a:r>
          </a:p>
          <a:p>
            <a:pPr algn="just"/>
            <a:r>
              <a:rPr lang="fa-IR" smtClean="0">
                <a:cs typeface="B Zar" panose="00000400000000000000" pitchFamily="2" charset="-78"/>
              </a:rPr>
              <a:t>جامعه شناسی نهاد های آموزشی، خصوصا نهاد های اموزش عالی، ممکن است سهم قاطع و تعیین کننده ای در {عیان ساختن} جنبه بهوفور فراموش شده جامعه شناسی قدرت داشته باشد که مشتمل بر علم پویش های روابط طبقاتی است. ص 171</a:t>
            </a:r>
          </a:p>
          <a:p>
            <a:pPr algn="just"/>
            <a:r>
              <a:rPr lang="fa-IR" smtClean="0">
                <a:cs typeface="B Zar" panose="00000400000000000000" pitchFamily="2" charset="-78"/>
              </a:rPr>
              <a:t>فرهنگ مسلط – خود سری فرهنگی – از سوی طبقات فرودست به غلط </a:t>
            </a:r>
            <a:r>
              <a:rPr lang="fa-IR" smtClean="0">
                <a:solidFill>
                  <a:srgbClr val="FF0000"/>
                </a:solidFill>
                <a:cs typeface="B Zar" panose="00000400000000000000" pitchFamily="2" charset="-78"/>
              </a:rPr>
              <a:t>فرهنگ مشروع </a:t>
            </a:r>
            <a:r>
              <a:rPr lang="fa-IR" smtClean="0">
                <a:cs typeface="B Zar" panose="00000400000000000000" pitchFamily="2" charset="-78"/>
              </a:rPr>
              <a:t>تشخیص داده می شود. ص 173</a:t>
            </a:r>
            <a:endParaRPr lang="fa-IR">
              <a:cs typeface="B Zar" panose="00000400000000000000" pitchFamily="2" charset="-78"/>
            </a:endParaRPr>
          </a:p>
        </p:txBody>
      </p:sp>
    </p:spTree>
    <p:extLst>
      <p:ext uri="{BB962C8B-B14F-4D97-AF65-F5344CB8AC3E}">
        <p14:creationId xmlns:p14="http://schemas.microsoft.com/office/powerpoint/2010/main" val="340552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بازتولید فرهنگی این مشروعیت سلطه، دو لایه دارد: یکی به منزله فرایند تحصیلی مشورعی که بر پایه مفاهیم اسکولاستیک شایستگی استوار است و دوم به منزله نظامی از موقعیت های طبقاتی مشروع. ص 174</a:t>
            </a:r>
          </a:p>
          <a:p>
            <a:pPr marL="0" indent="0" algn="just">
              <a:buNone/>
            </a:pPr>
            <a:r>
              <a:rPr lang="fa-IR" smtClean="0">
                <a:solidFill>
                  <a:srgbClr val="FF0000"/>
                </a:solidFill>
                <a:cs typeface="B Zar" panose="00000400000000000000" pitchFamily="2" charset="-78"/>
              </a:rPr>
              <a:t>بوردیو</a:t>
            </a:r>
            <a:r>
              <a:rPr lang="fa-IR" smtClean="0">
                <a:cs typeface="B Zar" panose="00000400000000000000" pitchFamily="2" charset="-78"/>
              </a:rPr>
              <a:t> خود همیشه وبری بودن و مارکسیست بودن را رد می کند. ص 181</a:t>
            </a:r>
          </a:p>
          <a:p>
            <a:pPr marL="0" indent="0" algn="just">
              <a:buNone/>
            </a:pPr>
            <a:r>
              <a:rPr lang="fa-IR" smtClean="0">
                <a:cs typeface="B Zar" panose="00000400000000000000" pitchFamily="2" charset="-78"/>
              </a:rPr>
              <a:t>بوردیو در نظریه خشونت نمادین خویش چنین استدلال می کند که یکی از ویژگی های نظام های نهادی اموزش و پرورش این است که آن ها باید مسئولیت کارکرد و </a:t>
            </a:r>
            <a:r>
              <a:rPr lang="fa-IR" smtClean="0">
                <a:solidFill>
                  <a:srgbClr val="FF0000"/>
                </a:solidFill>
                <a:cs typeface="B Zar" panose="00000400000000000000" pitchFamily="2" charset="-78"/>
              </a:rPr>
              <a:t>بازتولید دائمی خویش </a:t>
            </a:r>
            <a:r>
              <a:rPr lang="fa-IR" smtClean="0">
                <a:cs typeface="B Zar" panose="00000400000000000000" pitchFamily="2" charset="-78"/>
              </a:rPr>
              <a:t>را بر عهده بگیرند. ص  182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94384" y="4741178"/>
            <a:ext cx="1771009" cy="1771009"/>
          </a:xfrm>
          <a:prstGeom prst="rect">
            <a:avLst/>
          </a:prstGeom>
        </p:spPr>
      </p:pic>
      <p:pic>
        <p:nvPicPr>
          <p:cNvPr id="5" name="Picture 4"/>
          <p:cNvPicPr>
            <a:picLocks noChangeAspect="1"/>
          </p:cNvPicPr>
          <p:nvPr/>
        </p:nvPicPr>
        <p:blipFill>
          <a:blip r:embed="rId3"/>
          <a:stretch>
            <a:fillRect/>
          </a:stretch>
        </p:blipFill>
        <p:spPr>
          <a:xfrm>
            <a:off x="4571999" y="4741178"/>
            <a:ext cx="1678676" cy="1923972"/>
          </a:xfrm>
          <a:prstGeom prst="rect">
            <a:avLst/>
          </a:prstGeom>
        </p:spPr>
      </p:pic>
    </p:spTree>
    <p:extLst>
      <p:ext uri="{BB962C8B-B14F-4D97-AF65-F5344CB8AC3E}">
        <p14:creationId xmlns:p14="http://schemas.microsoft.com/office/powerpoint/2010/main" val="382938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تضاد و ستیز بر سر فرهنگ و مشروعیت آن هم در میدان دانشگاهی و هم در میدان وسیع تر قدرت های بیرونی در بر می گیرد. ص 185</a:t>
            </a:r>
          </a:p>
          <a:p>
            <a:pPr algn="just"/>
            <a:r>
              <a:rPr lang="fa-IR" smtClean="0">
                <a:cs typeface="B Zar" panose="00000400000000000000" pitchFamily="2" charset="-78"/>
              </a:rPr>
              <a:t>قدرت ممکن است، از بعضی جهاتف خودسرانه باشد اما همیشه خود سرانه نیستف تک گویانه هم نیست. قدرتی که در « میدان قدرت بیرونی» وجود دارد از کجا می آید؟ </a:t>
            </a:r>
          </a:p>
          <a:p>
            <a:pPr algn="just"/>
            <a:r>
              <a:rPr lang="fa-IR" smtClean="0">
                <a:cs typeface="B Zar" panose="00000400000000000000" pitchFamily="2" charset="-78"/>
              </a:rPr>
              <a:t>در این جا شبح</a:t>
            </a:r>
            <a:r>
              <a:rPr lang="fa-IR" smtClean="0">
                <a:solidFill>
                  <a:srgbClr val="FF0000"/>
                </a:solidFill>
                <a:cs typeface="B Zar" panose="00000400000000000000" pitchFamily="2" charset="-78"/>
              </a:rPr>
              <a:t> نیچه </a:t>
            </a:r>
            <a:r>
              <a:rPr lang="fa-IR" smtClean="0">
                <a:cs typeface="B Zar" panose="00000400000000000000" pitchFamily="2" charset="-78"/>
              </a:rPr>
              <a:t>است که پشت بوردیو مخفی شده نه شبح </a:t>
            </a:r>
            <a:r>
              <a:rPr lang="fa-IR" smtClean="0">
                <a:solidFill>
                  <a:srgbClr val="FF0000"/>
                </a:solidFill>
                <a:cs typeface="B Zar" panose="00000400000000000000" pitchFamily="2" charset="-78"/>
              </a:rPr>
              <a:t>وبر</a:t>
            </a:r>
            <a:r>
              <a:rPr lang="fa-IR" smtClean="0">
                <a:cs typeface="B Zar" panose="00000400000000000000" pitchFamily="2" charset="-78"/>
              </a:rPr>
              <a:t>. ص 188</a:t>
            </a:r>
          </a:p>
          <a:p>
            <a:endParaRPr lang="fa-IR"/>
          </a:p>
        </p:txBody>
      </p:sp>
      <p:pic>
        <p:nvPicPr>
          <p:cNvPr id="4" name="Picture 3"/>
          <p:cNvPicPr>
            <a:picLocks noChangeAspect="1"/>
          </p:cNvPicPr>
          <p:nvPr/>
        </p:nvPicPr>
        <p:blipFill>
          <a:blip r:embed="rId2"/>
          <a:stretch>
            <a:fillRect/>
          </a:stretch>
        </p:blipFill>
        <p:spPr>
          <a:xfrm>
            <a:off x="1137100" y="3825875"/>
            <a:ext cx="1838325" cy="2486025"/>
          </a:xfrm>
          <a:prstGeom prst="rect">
            <a:avLst/>
          </a:prstGeom>
        </p:spPr>
      </p:pic>
    </p:spTree>
    <p:extLst>
      <p:ext uri="{BB962C8B-B14F-4D97-AF65-F5344CB8AC3E}">
        <p14:creationId xmlns:p14="http://schemas.microsoft.com/office/powerpoint/2010/main" val="102693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مردم بر سر فرهنگ رقابت می کنند </a:t>
            </a:r>
            <a:r>
              <a:rPr lang="fa-IR" smtClean="0">
                <a:cs typeface="B Zar" panose="00000400000000000000" pitchFamily="2" charset="-78"/>
              </a:rPr>
              <a:t>و به کمک فرهنگ رقابت می کنند،  نفس تعریف چیزی که برازنده نام فرهنگ باشد، یکی از مناقشه بر انگیزترین مسائل  است: آیا یک ستون آجری هنر است، یا فقط ستونی از آجر است؟ پاسخ: این ستون آجری  اگر در یک گالری هنری گذاشته شود هنر است (آیا هست؟ ) . در این جا حد و مرزهای انی میدان- اقتدار تعریف آن و محتوای واقعی آن- محل نزاع است. ص 194</a:t>
            </a:r>
          </a:p>
          <a:p>
            <a:pPr algn="just"/>
            <a:r>
              <a:rPr lang="fa-IR" smtClean="0">
                <a:cs typeface="B Zar" panose="00000400000000000000" pitchFamily="2" charset="-78"/>
              </a:rPr>
              <a:t>بوردیو فقط به ذوق و قریحه (های) فرهنگی علاقه مند نیست، بلکه به چگونگی پدید آمدن این </a:t>
            </a:r>
            <a:r>
              <a:rPr lang="fa-IR" smtClean="0">
                <a:solidFill>
                  <a:srgbClr val="FF0000"/>
                </a:solidFill>
                <a:cs typeface="B Zar" panose="00000400000000000000" pitchFamily="2" charset="-78"/>
              </a:rPr>
              <a:t>ذوق و قریحه ها </a:t>
            </a:r>
            <a:r>
              <a:rPr lang="fa-IR" smtClean="0">
                <a:cs typeface="B Zar" panose="00000400000000000000" pitchFamily="2" charset="-78"/>
              </a:rPr>
              <a:t>از دل مبارزه برای منزلت یا بازشناسی اجتماعی، و تجهیز آن ها برای این مبارزه نیز علاقه مند است.ص 197</a:t>
            </a:r>
            <a:endParaRPr lang="fa-IR">
              <a:cs typeface="B Zar" panose="00000400000000000000" pitchFamily="2" charset="-78"/>
            </a:endParaRPr>
          </a:p>
        </p:txBody>
      </p:sp>
    </p:spTree>
    <p:extLst>
      <p:ext uri="{BB962C8B-B14F-4D97-AF65-F5344CB8AC3E}">
        <p14:creationId xmlns:p14="http://schemas.microsoft.com/office/powerpoint/2010/main" val="2534111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عکاسی ارتباط خاصی با زندگی خانوادگی و یکپارچگی ان دارد. ص 199</a:t>
            </a:r>
          </a:p>
          <a:p>
            <a:pPr algn="just"/>
            <a:r>
              <a:rPr lang="fa-IR" smtClean="0">
                <a:solidFill>
                  <a:srgbClr val="FF0000"/>
                </a:solidFill>
                <a:cs typeface="B Zar" panose="00000400000000000000" pitchFamily="2" charset="-78"/>
              </a:rPr>
              <a:t>تحسین هنر </a:t>
            </a:r>
            <a:r>
              <a:rPr lang="fa-IR" smtClean="0">
                <a:cs typeface="B Zar" panose="00000400000000000000" pitchFamily="2" charset="-78"/>
              </a:rPr>
              <a:t>یک استعداد</a:t>
            </a:r>
            <a:r>
              <a:rPr lang="fa-IR" smtClean="0">
                <a:solidFill>
                  <a:srgbClr val="FF0000"/>
                </a:solidFill>
                <a:cs typeface="B Zar" panose="00000400000000000000" pitchFamily="2" charset="-78"/>
              </a:rPr>
              <a:t> فطری </a:t>
            </a:r>
            <a:r>
              <a:rPr lang="fa-IR" smtClean="0">
                <a:cs typeface="B Zar" panose="00000400000000000000" pitchFamily="2" charset="-78"/>
              </a:rPr>
              <a:t>نیست، بلکه محصول خودسرانه ، یعنی فرهنگی فرآیند خاصی از تعلیم و تلقین است که ویژگی نظام آموزشی است به ویژه در موردخانواده های طبقه بالا و (بعضی از) طبقه متوسط. ص 202</a:t>
            </a:r>
          </a:p>
          <a:p>
            <a:pPr algn="just"/>
            <a:r>
              <a:rPr lang="fa-IR" smtClean="0">
                <a:cs typeface="B Zar" panose="00000400000000000000" pitchFamily="2" charset="-78"/>
              </a:rPr>
              <a:t>زندگی فکری و خلاق، از زمان قرون وسطی و اوایل دوره مدرن، و از طریق ساتز و کارهای حمایت و قیمومیت و سانسور، زیر سلطه کلیسا و دربار بوده که همچون مراجع مشروعیت بخش بیرونی عمل می کردند. ص 205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99966" y="659856"/>
            <a:ext cx="2857500" cy="1600200"/>
          </a:xfrm>
          <a:prstGeom prst="rect">
            <a:avLst/>
          </a:prstGeom>
        </p:spPr>
      </p:pic>
    </p:spTree>
    <p:extLst>
      <p:ext uri="{BB962C8B-B14F-4D97-AF65-F5344CB8AC3E}">
        <p14:creationId xmlns:p14="http://schemas.microsoft.com/office/powerpoint/2010/main" val="3598394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11940" y="1825625"/>
            <a:ext cx="7941860" cy="4351338"/>
          </a:xfrm>
        </p:spPr>
        <p:txBody>
          <a:bodyPr/>
          <a:lstStyle/>
          <a:p>
            <a:pPr algn="just"/>
            <a:r>
              <a:rPr lang="fa-IR" smtClean="0">
                <a:cs typeface="B Zar" panose="00000400000000000000" pitchFamily="2" charset="-78"/>
              </a:rPr>
              <a:t>هنگامی که تشخص (</a:t>
            </a:r>
            <a:r>
              <a:rPr lang="en-US" smtClean="0">
                <a:cs typeface="B Zar" panose="00000400000000000000" pitchFamily="2" charset="-78"/>
              </a:rPr>
              <a:t>distinction</a:t>
            </a:r>
            <a:r>
              <a:rPr lang="fa-IR" smtClean="0">
                <a:cs typeface="B Zar" panose="00000400000000000000" pitchFamily="2" charset="-78"/>
              </a:rPr>
              <a:t>) نخستین بار به سال 1979 در فرانسه منشتر شد با وجود این که مطالعه جامعه شناختی مفصل و کشداری است که با نثری فشرده و دشوار نوشته شده و به لحاظ فنی رعب آور است، نه فقط  فروش شگفت آوری داشت بلکه به کانون بحث و جدل های داغ عمومی نیز تبدیل شد. ص 208</a:t>
            </a:r>
          </a:p>
          <a:p>
            <a:pPr algn="just"/>
            <a:r>
              <a:rPr lang="fa-IR" smtClean="0">
                <a:cs typeface="B Zar" panose="00000400000000000000" pitchFamily="2" charset="-78"/>
              </a:rPr>
              <a:t>در تشخص بوردیو، بحث را در زمینه مانوسی آغاز می کند: پیوند میان کرد و کارهای فرهنگی و خاستگاه های اجتماعی، که تا حد زیادی به میانجی آموزش رسمی این پیوند  برقرار می شود. ص 210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5245"/>
            <a:ext cx="2369024" cy="3605603"/>
          </a:xfrm>
          <a:prstGeom prst="rect">
            <a:avLst/>
          </a:prstGeom>
        </p:spPr>
      </p:pic>
      <p:pic>
        <p:nvPicPr>
          <p:cNvPr id="5" name="Picture 4"/>
          <p:cNvPicPr>
            <a:picLocks noChangeAspect="1"/>
          </p:cNvPicPr>
          <p:nvPr/>
        </p:nvPicPr>
        <p:blipFill>
          <a:blip r:embed="rId3"/>
          <a:stretch>
            <a:fillRect/>
          </a:stretch>
        </p:blipFill>
        <p:spPr>
          <a:xfrm>
            <a:off x="10181230" y="5590848"/>
            <a:ext cx="1720968" cy="931015"/>
          </a:xfrm>
          <a:prstGeom prst="rect">
            <a:avLst/>
          </a:prstGeom>
        </p:spPr>
      </p:pic>
    </p:spTree>
    <p:extLst>
      <p:ext uri="{BB962C8B-B14F-4D97-AF65-F5344CB8AC3E}">
        <p14:creationId xmlns:p14="http://schemas.microsoft.com/office/powerpoint/2010/main" val="75323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عقیده بوردیو، </a:t>
            </a:r>
            <a:r>
              <a:rPr lang="fa-IR" smtClean="0">
                <a:solidFill>
                  <a:srgbClr val="FF0000"/>
                </a:solidFill>
                <a:cs typeface="B Zar" panose="00000400000000000000" pitchFamily="2" charset="-78"/>
              </a:rPr>
              <a:t>تحرک اریب </a:t>
            </a:r>
            <a:r>
              <a:rPr lang="fa-IR" smtClean="0">
                <a:cs typeface="B Zar" panose="00000400000000000000" pitchFamily="2" charset="-78"/>
              </a:rPr>
              <a:t>اهمیت زیادی دارد. چنین تحرکی نتیجه استراتژی های تبدیل است، یعنی وقتی سرمایه اقتصادی در نسل بعدی برای کسب سرمایه فرهنگی خرج می شود، و بر عکس (البته تبدیل سرمایه اقتصادی به سرمایه فرهنگی رایج تر از تبدیل سرمایه فرهنگی به سرمایه اقتصادی است) ص 213</a:t>
            </a:r>
          </a:p>
          <a:p>
            <a:pPr algn="just"/>
            <a:r>
              <a:rPr lang="fa-IR" smtClean="0">
                <a:cs typeface="B Zar" panose="00000400000000000000" pitchFamily="2" charset="-78"/>
              </a:rPr>
              <a:t>جان کلام تحلیل بوردیو از ساختارسبک های زندگی لایه ها و دسته ها گوناگون طبقاتی، تحلیل تناظر ئ انطباق در روابط میان اطلاعات گوناگون پیمایشی درباره فرهنگ مشروع، فرهنگ « میان مایه» و تمایلات اخلاقی (مثل دیدگاه درباره ماهیت دوستی) در یک طرف معادله، و شغل پدر، مدارک تحصیلیف درامد و سن در طرف دیگر است. ص 217</a:t>
            </a:r>
          </a:p>
          <a:p>
            <a:pPr algn="just"/>
            <a:endParaRPr lang="fa-IR">
              <a:cs typeface="B Zar" panose="00000400000000000000" pitchFamily="2" charset="-78"/>
            </a:endParaRPr>
          </a:p>
        </p:txBody>
      </p:sp>
    </p:spTree>
    <p:extLst>
      <p:ext uri="{BB962C8B-B14F-4D97-AF65-F5344CB8AC3E}">
        <p14:creationId xmlns:p14="http://schemas.microsoft.com/office/powerpoint/2010/main" val="321433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هر حال، هر چند شاید طبقه بندی به آشکار ترین وجه در شکل گیری عاملان فردی و جماعت ها دست اندر کار باشد اما طبقه بندی ، در همه محصولات فرهنگی ، از نظر اجتماعی اهمیت دارد. ص 15</a:t>
            </a:r>
          </a:p>
          <a:p>
            <a:pPr algn="just"/>
            <a:r>
              <a:rPr lang="fa-IR" smtClean="0">
                <a:cs typeface="B Zar" panose="00000400000000000000" pitchFamily="2" charset="-78"/>
              </a:rPr>
              <a:t>از نظر بوردیو در </a:t>
            </a:r>
            <a:r>
              <a:rPr lang="fa-IR" smtClean="0">
                <a:solidFill>
                  <a:srgbClr val="FF0000"/>
                </a:solidFill>
                <a:cs typeface="B Zar" panose="00000400000000000000" pitchFamily="2" charset="-78"/>
              </a:rPr>
              <a:t>میدان تولید فرهنگی </a:t>
            </a:r>
            <a:r>
              <a:rPr lang="fa-IR" smtClean="0">
                <a:cs typeface="B Zar" panose="00000400000000000000" pitchFamily="2" charset="-78"/>
              </a:rPr>
              <a:t>جدال بر تصدیق و تصویب است. او این فرایند را از روی تصویر میدان اقتصادی ترسیم می کند. ص 17</a:t>
            </a:r>
          </a:p>
          <a:p>
            <a:r>
              <a:rPr lang="fa-IR" smtClean="0">
                <a:cs typeface="B Zar" panose="00000400000000000000" pitchFamily="2" charset="-78"/>
              </a:rPr>
              <a:t>میدان هنری، جهان عقیده است. تولید فرهنگی میان خود و تولید چیزهای عای و عمومی فرق می گذارد چون باید نه فقط چیزی را در صورت مادی اش تولید کند، بلکه باید ارزش این چیز را نیز تولید کند، </a:t>
            </a:r>
            <a:r>
              <a:rPr lang="fa-IR" smtClean="0">
                <a:solidFill>
                  <a:srgbClr val="FF0000"/>
                </a:solidFill>
                <a:cs typeface="B Zar" panose="00000400000000000000" pitchFamily="2" charset="-78"/>
              </a:rPr>
              <a:t>تصدیق مشروعیت هنری </a:t>
            </a:r>
            <a:r>
              <a:rPr lang="fa-IR" smtClean="0">
                <a:cs typeface="B Zar" panose="00000400000000000000" pitchFamily="2" charset="-78"/>
              </a:rPr>
              <a:t>آن را. ص 18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51517" y="5101063"/>
            <a:ext cx="3019425" cy="1514475"/>
          </a:xfrm>
          <a:prstGeom prst="rect">
            <a:avLst/>
          </a:prstGeom>
        </p:spPr>
      </p:pic>
    </p:spTree>
    <p:extLst>
      <p:ext uri="{BB962C8B-B14F-4D97-AF65-F5344CB8AC3E}">
        <p14:creationId xmlns:p14="http://schemas.microsoft.com/office/powerpoint/2010/main" val="934553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مسلما در طبقه کارگر نیز تمایز و تفکیک هایی وجود دارد. بوردیو تفاوت های سیاسی و فرهنگی کارگران ماهر و سرکارگر ها که همچنان نماینده طبقه  خود هستند و کارکنان دفتری را که وارد مسابقه تحرک شده اند، «مرزی واقعی» می نامد. ص 221</a:t>
            </a:r>
          </a:p>
          <a:p>
            <a:pPr algn="just"/>
            <a:r>
              <a:rPr lang="fa-IR" smtClean="0">
                <a:cs typeface="B Zar" panose="00000400000000000000" pitchFamily="2" charset="-78"/>
              </a:rPr>
              <a:t>استدلال اصلی بوردیو در </a:t>
            </a:r>
            <a:r>
              <a:rPr lang="fa-IR" smtClean="0">
                <a:solidFill>
                  <a:srgbClr val="FF0000"/>
                </a:solidFill>
                <a:cs typeface="B Zar" panose="00000400000000000000" pitchFamily="2" charset="-78"/>
              </a:rPr>
              <a:t>تشخص</a:t>
            </a:r>
            <a:r>
              <a:rPr lang="fa-IR" smtClean="0">
                <a:cs typeface="B Zar" panose="00000400000000000000" pitchFamily="2" charset="-78"/>
              </a:rPr>
              <a:t> این است که مبارزه بر سر معنای چیزها، و خصوصا معنای دنیای اجتماعی، جنبه ای از </a:t>
            </a:r>
            <a:r>
              <a:rPr lang="fa-IR" smtClean="0">
                <a:solidFill>
                  <a:srgbClr val="FF0000"/>
                </a:solidFill>
                <a:cs typeface="B Zar" panose="00000400000000000000" pitchFamily="2" charset="-78"/>
              </a:rPr>
              <a:t>مبارزه طبقاتی </a:t>
            </a:r>
            <a:r>
              <a:rPr lang="fa-IR" smtClean="0">
                <a:cs typeface="B Zar" panose="00000400000000000000" pitchFamily="2" charset="-78"/>
              </a:rPr>
              <a:t>است. ص 223</a:t>
            </a:r>
          </a:p>
          <a:p>
            <a:pPr algn="just"/>
            <a:endParaRPr lang="fa-IR">
              <a:cs typeface="B Zar" panose="00000400000000000000" pitchFamily="2" charset="-78"/>
            </a:endParaRPr>
          </a:p>
        </p:txBody>
      </p:sp>
    </p:spTree>
    <p:extLst>
      <p:ext uri="{BB962C8B-B14F-4D97-AF65-F5344CB8AC3E}">
        <p14:creationId xmlns:p14="http://schemas.microsoft.com/office/powerpoint/2010/main" val="2863856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روابط زبان شناختی همیشه روابط قدرت هستند و در نتیجه در محدوده های تحلیلی صرفا زبان شناختی نمی توان آن ها را توضیح داد. ص 233</a:t>
            </a:r>
          </a:p>
          <a:p>
            <a:pPr algn="just"/>
            <a:r>
              <a:rPr lang="fa-IR" smtClean="0">
                <a:cs typeface="B Zar" panose="00000400000000000000" pitchFamily="2" charset="-78"/>
              </a:rPr>
              <a:t>{در مساله سانسور} ماهیت و ساختار میدان های اجتماعی است که تعیین می کند از چه چیزی می توان و از چه چیزی نمی توان سخن گفت. ص 236</a:t>
            </a:r>
          </a:p>
          <a:p>
            <a:pPr algn="just"/>
            <a:r>
              <a:rPr lang="fa-IR" smtClean="0">
                <a:cs typeface="B Zar" panose="00000400000000000000" pitchFamily="2" charset="-78"/>
              </a:rPr>
              <a:t>زبان  فقط در متن و زمینه میدان معینی مورد استفاده قرار می گیرد. ص 238</a:t>
            </a:r>
          </a:p>
          <a:p>
            <a:pPr algn="just"/>
            <a:r>
              <a:rPr lang="fa-IR" smtClean="0">
                <a:solidFill>
                  <a:srgbClr val="FF0000"/>
                </a:solidFill>
                <a:cs typeface="B Zar" panose="00000400000000000000" pitchFamily="2" charset="-78"/>
              </a:rPr>
              <a:t>هنر سحن تعبیر </a:t>
            </a:r>
            <a:r>
              <a:rPr lang="fa-IR" smtClean="0">
                <a:cs typeface="B Zar" panose="00000400000000000000" pitchFamily="2" charset="-78"/>
              </a:rPr>
              <a:t>از دیگر ویژگی های گفتمان علمی و دانشگاهی  است. حسن تعبیر آشکارترین پلی است که بین خواست تشخص و به کار بستن دژ ایمان زده می شود. ص 244</a:t>
            </a:r>
            <a:endParaRPr lang="fa-IR">
              <a:cs typeface="B Zar" panose="00000400000000000000" pitchFamily="2" charset="-78"/>
            </a:endParaRPr>
          </a:p>
        </p:txBody>
      </p:sp>
    </p:spTree>
    <p:extLst>
      <p:ext uri="{BB962C8B-B14F-4D97-AF65-F5344CB8AC3E}">
        <p14:creationId xmlns:p14="http://schemas.microsoft.com/office/powerpoint/2010/main" val="168592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سارتر</a:t>
            </a:r>
            <a:r>
              <a:rPr lang="fa-IR" smtClean="0">
                <a:cs typeface="B Zar" panose="00000400000000000000" pitchFamily="2" charset="-78"/>
              </a:rPr>
              <a:t> هرگز آن قدر ها که بوردیو می گوید ساده لوح نیست. ص 252</a:t>
            </a:r>
          </a:p>
          <a:p>
            <a:pPr algn="just"/>
            <a:r>
              <a:rPr lang="fa-IR" smtClean="0">
                <a:cs typeface="B Zar" panose="00000400000000000000" pitchFamily="2" charset="-78"/>
              </a:rPr>
              <a:t>طبق استدلال بوردیو، تولید گفتمان بیش از حد ساده شده و بیش از حد ساده انگار درابهر دنیای اجتماعی ناگزیر به معنای فراهم ساختن تسلیحاتی برای دستکاری دنیای اجتماعی « با روش های خطرناک است. ص 258</a:t>
            </a:r>
          </a:p>
          <a:p>
            <a:endParaRPr lang="fa-IR"/>
          </a:p>
        </p:txBody>
      </p:sp>
      <p:pic>
        <p:nvPicPr>
          <p:cNvPr id="4" name="Picture 3"/>
          <p:cNvPicPr>
            <a:picLocks noChangeAspect="1"/>
          </p:cNvPicPr>
          <p:nvPr/>
        </p:nvPicPr>
        <p:blipFill>
          <a:blip r:embed="rId2"/>
          <a:stretch>
            <a:fillRect/>
          </a:stretch>
        </p:blipFill>
        <p:spPr>
          <a:xfrm>
            <a:off x="2262756" y="3575713"/>
            <a:ext cx="3171168" cy="2216281"/>
          </a:xfrm>
          <a:prstGeom prst="rect">
            <a:avLst/>
          </a:prstGeom>
        </p:spPr>
      </p:pic>
    </p:spTree>
    <p:extLst>
      <p:ext uri="{BB962C8B-B14F-4D97-AF65-F5344CB8AC3E}">
        <p14:creationId xmlns:p14="http://schemas.microsoft.com/office/powerpoint/2010/main" val="109936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چیزی که او ریختار و سلوک می نامد ابعاد مختلف  همین جسمیت یافتن فرهنگ هستند. ص 268</a:t>
            </a:r>
            <a:endParaRPr lang="fa-IR"/>
          </a:p>
        </p:txBody>
      </p:sp>
    </p:spTree>
    <p:extLst>
      <p:ext uri="{BB962C8B-B14F-4D97-AF65-F5344CB8AC3E}">
        <p14:creationId xmlns:p14="http://schemas.microsoft.com/office/powerpoint/2010/main" val="280001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2756848" y="1825625"/>
            <a:ext cx="8596952" cy="4351338"/>
          </a:xfrm>
        </p:spPr>
        <p:txBody>
          <a:bodyPr/>
          <a:lstStyle/>
          <a:p>
            <a:pPr algn="just"/>
            <a:r>
              <a:rPr lang="fa-IR" smtClean="0">
                <a:cs typeface="B Zar" panose="00000400000000000000" pitchFamily="2" charset="-78"/>
              </a:rPr>
              <a:t>بوردیو کند و کاو های خویش را در </a:t>
            </a:r>
            <a:r>
              <a:rPr lang="fa-IR" smtClean="0">
                <a:solidFill>
                  <a:srgbClr val="FF0000"/>
                </a:solidFill>
                <a:cs typeface="B Zar" panose="00000400000000000000" pitchFamily="2" charset="-78"/>
              </a:rPr>
              <a:t>میدان آکادمیک </a:t>
            </a:r>
            <a:r>
              <a:rPr lang="fa-IR" smtClean="0">
                <a:cs typeface="B Zar" panose="00000400000000000000" pitchFamily="2" charset="-78"/>
              </a:rPr>
              <a:t>به مثابه جامعه شناسی دنیای فکری خویش، و بنابراین تاملی بر عمل خویش در مقام دانشگاهی و یک روشنفکر تلقی می کند. ص 22</a:t>
            </a:r>
          </a:p>
          <a:p>
            <a:pPr algn="just"/>
            <a:r>
              <a:rPr lang="fa-IR" smtClean="0">
                <a:cs typeface="B Zar" panose="00000400000000000000" pitchFamily="2" charset="-78"/>
              </a:rPr>
              <a:t>بوردیو در عین حالی که مایل به نسبی ساختن فعالیت فکری و میدانی است که خود در آن مشارکت دارد، و می خواهد کار خود را محصول آن بداند، اما در ضمن مایل است این کار، یعنی دیدگاه وی به این میدان، به عنوان دیدگاهی معتبر پذیرفته شود. ص 25</a:t>
            </a:r>
          </a:p>
          <a:p>
            <a:pPr algn="just"/>
            <a:r>
              <a:rPr lang="fa-IR" smtClean="0">
                <a:cs typeface="B Zar" panose="00000400000000000000" pitchFamily="2" charset="-78"/>
              </a:rPr>
              <a:t>پیر بوردیو با کنایه ای که بدون شک آگاهانه و عمدی بوده، مطالعه اخیر خویش درباره نظام دانشگاه فرانسه، </a:t>
            </a:r>
            <a:r>
              <a:rPr lang="fa-IR" smtClean="0">
                <a:solidFill>
                  <a:srgbClr val="FF0000"/>
                </a:solidFill>
                <a:cs typeface="B Zar" panose="00000400000000000000" pitchFamily="2" charset="-78"/>
              </a:rPr>
              <a:t>انسان دانشگاهی </a:t>
            </a:r>
            <a:r>
              <a:rPr lang="fa-IR" smtClean="0">
                <a:cs typeface="B Zar" panose="00000400000000000000" pitchFamily="2" charset="-78"/>
              </a:rPr>
              <a:t>را کتابی برای سوزاندن نامیده است. ص 33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8217" y="2098130"/>
            <a:ext cx="2815065" cy="3142611"/>
          </a:xfrm>
          <a:prstGeom prst="rect">
            <a:avLst/>
          </a:prstGeom>
        </p:spPr>
      </p:pic>
    </p:spTree>
    <p:extLst>
      <p:ext uri="{BB962C8B-B14F-4D97-AF65-F5344CB8AC3E}">
        <p14:creationId xmlns:p14="http://schemas.microsoft.com/office/powerpoint/2010/main" val="364091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بی انصافی بزرگی است که بوردیو را، برای مثال، عمدتا </a:t>
            </a:r>
            <a:r>
              <a:rPr lang="fa-IR" smtClean="0">
                <a:solidFill>
                  <a:srgbClr val="FF0000"/>
                </a:solidFill>
                <a:cs typeface="B Zar" panose="00000400000000000000" pitchFamily="2" charset="-78"/>
              </a:rPr>
              <a:t>جامعه شناس اموزش و پرورش </a:t>
            </a:r>
            <a:r>
              <a:rPr lang="fa-IR" smtClean="0">
                <a:cs typeface="B Zar" panose="00000400000000000000" pitchFamily="2" charset="-78"/>
              </a:rPr>
              <a:t>یا فرهنگ تلقی کنیم. او چیزی بیش از این هاست. ص37</a:t>
            </a:r>
          </a:p>
          <a:p>
            <a:pPr algn="just"/>
            <a:r>
              <a:rPr lang="fa-IR" smtClean="0">
                <a:cs typeface="B Zar" panose="00000400000000000000" pitchFamily="2" charset="-78"/>
              </a:rPr>
              <a:t>بوردیو می گوید: مشکلاتی که در مطالعه روستاییان قبایل و الگو ها یا مناسک ازدواج آن ها، « از بالا» داشتم یقینا به آشنایی من، در کودکی، با روستاییان مربوط می شود که دیدگاه های آنان درباره اموری مثل شرافت یا بی آبرویی به هیچ وجه متفاوت از دیدگاه های خود من نبود. ص 39</a:t>
            </a:r>
          </a:p>
          <a:p>
            <a:pPr algn="just"/>
            <a:r>
              <a:rPr lang="fa-IR" smtClean="0">
                <a:cs typeface="B Zar" panose="00000400000000000000" pitchFamily="2" charset="-78"/>
              </a:rPr>
              <a:t>در این جمله ها{ی بوردیو} </a:t>
            </a:r>
            <a:r>
              <a:rPr lang="fa-IR" smtClean="0">
                <a:solidFill>
                  <a:srgbClr val="FF0000"/>
                </a:solidFill>
                <a:cs typeface="B Zar" panose="00000400000000000000" pitchFamily="2" charset="-78"/>
              </a:rPr>
              <a:t>ایهام</a:t>
            </a:r>
            <a:r>
              <a:rPr lang="fa-IR" smtClean="0">
                <a:cs typeface="B Zar" panose="00000400000000000000" pitchFamily="2" charset="-78"/>
              </a:rPr>
              <a:t> جالبی دیده می شود- آمیزه ای از فروتنی نسبت به کاری که در دست است و غرور و نخوت نسبت به نقش خویش در این کار- که وجه مشخصه یا علامت شناسایی کل برنامه بوردیو است. یکی دیگری را تعدیل می کند و نتیجه آن پدید آمدن جامعه شناسی ای است که همیشه جذابیت خود را حفظ می کند. ص 42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153736"/>
            <a:ext cx="2847975" cy="1600200"/>
          </a:xfrm>
          <a:prstGeom prst="rect">
            <a:avLst/>
          </a:prstGeom>
        </p:spPr>
      </p:pic>
    </p:spTree>
    <p:extLst>
      <p:ext uri="{BB962C8B-B14F-4D97-AF65-F5344CB8AC3E}">
        <p14:creationId xmlns:p14="http://schemas.microsoft.com/office/powerpoint/2010/main" val="427719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2825086" y="1825625"/>
            <a:ext cx="8528713" cy="4351338"/>
          </a:xfrm>
        </p:spPr>
        <p:txBody>
          <a:bodyPr/>
          <a:lstStyle/>
          <a:p>
            <a:pPr algn="just"/>
            <a:r>
              <a:rPr lang="fa-IR" smtClean="0">
                <a:cs typeface="B Zar" panose="00000400000000000000" pitchFamily="2" charset="-78"/>
              </a:rPr>
              <a:t>بوردیو هم به لحاظ نهادی هم فکری و هم سیاسی، سعی داشت </a:t>
            </a:r>
            <a:r>
              <a:rPr lang="fa-IR" smtClean="0">
                <a:solidFill>
                  <a:srgbClr val="FF0000"/>
                </a:solidFill>
                <a:cs typeface="B Zar" panose="00000400000000000000" pitchFamily="2" charset="-78"/>
              </a:rPr>
              <a:t>همرنگ</a:t>
            </a:r>
            <a:r>
              <a:rPr lang="fa-IR" smtClean="0">
                <a:cs typeface="B Zar" panose="00000400000000000000" pitchFamily="2" charset="-78"/>
              </a:rPr>
              <a:t> جماعت نباشد. ص 43</a:t>
            </a:r>
          </a:p>
          <a:p>
            <a:pPr algn="just"/>
            <a:r>
              <a:rPr lang="fa-IR" smtClean="0">
                <a:cs typeface="B Zar" panose="00000400000000000000" pitchFamily="2" charset="-78"/>
              </a:rPr>
              <a:t>وی از مارکس، خصوصا از مارکس جوان تزهایی درباره فویرباخ علاقه به عمل را اقتباس می کند. ص 46</a:t>
            </a:r>
          </a:p>
          <a:p>
            <a:pPr algn="just"/>
            <a:r>
              <a:rPr lang="fa-IR" smtClean="0">
                <a:cs typeface="B Zar" panose="00000400000000000000" pitchFamily="2" charset="-78"/>
              </a:rPr>
              <a:t>مخصوصا دو نفر از نظر من اهمیت خاصی دارند: ویتگنشتاین و بصیرت های او درباره </a:t>
            </a:r>
            <a:r>
              <a:rPr lang="fa-IR" smtClean="0">
                <a:solidFill>
                  <a:srgbClr val="FF0000"/>
                </a:solidFill>
                <a:cs typeface="B Zar" panose="00000400000000000000" pitchFamily="2" charset="-78"/>
              </a:rPr>
              <a:t>نقش زبان در تاسیس دنیای اجتماعی</a:t>
            </a:r>
            <a:r>
              <a:rPr lang="fa-IR" smtClean="0">
                <a:cs typeface="B Zar" panose="00000400000000000000" pitchFamily="2" charset="-78"/>
              </a:rPr>
              <a:t> و </a:t>
            </a:r>
            <a:r>
              <a:rPr lang="fa-IR" smtClean="0">
                <a:solidFill>
                  <a:srgbClr val="00B0F0"/>
                </a:solidFill>
                <a:cs typeface="B Zar" panose="00000400000000000000" pitchFamily="2" charset="-78"/>
              </a:rPr>
              <a:t>تجربه زیسته و گافمن</a:t>
            </a:r>
            <a:r>
              <a:rPr lang="fa-IR" smtClean="0">
                <a:cs typeface="B Zar" panose="00000400000000000000" pitchFamily="2" charset="-78"/>
              </a:rPr>
              <a:t> که به نظر من روایت شخصی او از تعامل گرایی زیر بنای بسیاری از اندیشه های بوردیو درباره </a:t>
            </a:r>
            <a:r>
              <a:rPr lang="fa-IR" u="sng" smtClean="0">
                <a:solidFill>
                  <a:srgbClr val="FF0000"/>
                </a:solidFill>
                <a:cs typeface="B Zar" panose="00000400000000000000" pitchFamily="2" charset="-78"/>
              </a:rPr>
              <a:t>استراتژی پردازی </a:t>
            </a:r>
            <a:r>
              <a:rPr lang="fa-IR" smtClean="0">
                <a:cs typeface="B Zar" panose="00000400000000000000" pitchFamily="2" charset="-78"/>
              </a:rPr>
              <a:t>و </a:t>
            </a:r>
            <a:r>
              <a:rPr lang="fa-IR" u="sng" smtClean="0">
                <a:solidFill>
                  <a:srgbClr val="00B050"/>
                </a:solidFill>
                <a:cs typeface="B Zar" panose="00000400000000000000" pitchFamily="2" charset="-78"/>
              </a:rPr>
              <a:t>بازی کردن </a:t>
            </a:r>
            <a:r>
              <a:rPr lang="fa-IR" smtClean="0">
                <a:cs typeface="B Zar" panose="00000400000000000000" pitchFamily="2" charset="-78"/>
              </a:rPr>
              <a:t>باشد. ص 47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884332"/>
            <a:ext cx="1685925" cy="2714625"/>
          </a:xfrm>
          <a:prstGeom prst="rect">
            <a:avLst/>
          </a:prstGeom>
        </p:spPr>
      </p:pic>
      <p:pic>
        <p:nvPicPr>
          <p:cNvPr id="5" name="Picture 4"/>
          <p:cNvPicPr>
            <a:picLocks noChangeAspect="1"/>
          </p:cNvPicPr>
          <p:nvPr/>
        </p:nvPicPr>
        <p:blipFill>
          <a:blip r:embed="rId3"/>
          <a:stretch>
            <a:fillRect/>
          </a:stretch>
        </p:blipFill>
        <p:spPr>
          <a:xfrm>
            <a:off x="838200" y="3836869"/>
            <a:ext cx="1685925" cy="2340094"/>
          </a:xfrm>
          <a:prstGeom prst="rect">
            <a:avLst/>
          </a:prstGeom>
        </p:spPr>
      </p:pic>
    </p:spTree>
    <p:extLst>
      <p:ext uri="{BB962C8B-B14F-4D97-AF65-F5344CB8AC3E}">
        <p14:creationId xmlns:p14="http://schemas.microsoft.com/office/powerpoint/2010/main" val="300530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مدل  بوردیو، </a:t>
            </a:r>
            <a:r>
              <a:rPr lang="fa-IR" smtClean="0">
                <a:solidFill>
                  <a:srgbClr val="00B050"/>
                </a:solidFill>
                <a:cs typeface="B Zar" panose="00000400000000000000" pitchFamily="2" charset="-78"/>
              </a:rPr>
              <a:t>فرهنگ</a:t>
            </a:r>
            <a:r>
              <a:rPr lang="fa-IR" smtClean="0">
                <a:cs typeface="B Zar" panose="00000400000000000000" pitchFamily="2" charset="-78"/>
              </a:rPr>
              <a:t> چیزی است که </a:t>
            </a:r>
            <a:r>
              <a:rPr lang="fa-IR" smtClean="0">
                <a:solidFill>
                  <a:srgbClr val="00B0F0"/>
                </a:solidFill>
                <a:cs typeface="B Zar" panose="00000400000000000000" pitchFamily="2" charset="-78"/>
              </a:rPr>
              <a:t>گروه های منزلتی </a:t>
            </a:r>
            <a:r>
              <a:rPr lang="fa-IR" smtClean="0">
                <a:cs typeface="B Zar" panose="00000400000000000000" pitchFamily="2" charset="-78"/>
              </a:rPr>
              <a:t>در بازتولید نظم اجتماعی خویش ، بر سر ان و به وسیله ان مبارزه می کنند. ص 50</a:t>
            </a:r>
          </a:p>
          <a:p>
            <a:pPr algn="just"/>
            <a:r>
              <a:rPr lang="fa-IR" smtClean="0">
                <a:cs typeface="B Zar" panose="00000400000000000000" pitchFamily="2" charset="-78"/>
              </a:rPr>
              <a:t>بوردیو در 1956 به عنوان یک سرباز و یک فیلسوف وارد الجزیره شد و در 1960 به عنوان یک انسان شناس اجتماعی و قوم نگار خودآموخته ان جا را ترک کرد. ص 53</a:t>
            </a:r>
          </a:p>
          <a:p>
            <a:pPr algn="just"/>
            <a:r>
              <a:rPr lang="fa-IR" smtClean="0">
                <a:cs typeface="B Zar" panose="00000400000000000000" pitchFamily="2" charset="-78"/>
              </a:rPr>
              <a:t>شاید نخستین متن و زمینه تجربی که در آن می توان شاهد پا گرفتن بعضی از اندیشه های اصلی بوردیو و این موضع گیری او بود، تحقیق مربوط به تجربه دهقانان و پرولتاریای شهری الجزایر از « توسعه» باشد. ص 55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87333" y="5146400"/>
            <a:ext cx="1374231" cy="891526"/>
          </a:xfrm>
          <a:prstGeom prst="rect">
            <a:avLst/>
          </a:prstGeom>
        </p:spPr>
      </p:pic>
    </p:spTree>
    <p:extLst>
      <p:ext uri="{BB962C8B-B14F-4D97-AF65-F5344CB8AC3E}">
        <p14:creationId xmlns:p14="http://schemas.microsoft.com/office/powerpoint/2010/main" val="187439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کسانی که در اوضاع و شرایط </a:t>
            </a:r>
            <a:r>
              <a:rPr lang="fa-IR" smtClean="0">
                <a:solidFill>
                  <a:srgbClr val="FF0000"/>
                </a:solidFill>
                <a:cs typeface="B Zar" panose="00000400000000000000" pitchFamily="2" charset="-78"/>
              </a:rPr>
              <a:t>زیر پرولتاریایی </a:t>
            </a:r>
            <a:r>
              <a:rPr lang="fa-IR" smtClean="0">
                <a:cs typeface="B Zar" panose="00000400000000000000" pitchFamily="2" charset="-78"/>
              </a:rPr>
              <a:t>قرار دارند قادر به درک آن نیستند، چون این کار مستلزم توانایی ان ها برای ریختن طرح و برنامه ای برای گریز است. ص 57</a:t>
            </a:r>
          </a:p>
          <a:p>
            <a:pPr algn="just"/>
            <a:r>
              <a:rPr lang="fa-IR" smtClean="0">
                <a:cs typeface="B Zar" panose="00000400000000000000" pitchFamily="2" charset="-78"/>
              </a:rPr>
              <a:t>اما این فرایند فقط در سطح فردی عمل  نمی کند، بلکه  در سطح جمعی است که اهمیت سیاسی عمده ای کسب می کند. ص 59</a:t>
            </a:r>
          </a:p>
          <a:p>
            <a:pPr algn="just"/>
            <a:r>
              <a:rPr lang="fa-IR" smtClean="0">
                <a:cs typeface="B Zar" panose="00000400000000000000" pitchFamily="2" charset="-78"/>
              </a:rPr>
              <a:t>شاید بهترین نقطه آغاز خود ساخت گرایی باشد: چیزی که بوردیو در اوایل دهه 1960 با اشتیاق تمام در آغوش می کشید و چیزی که بعد ها با تمام نیروها علیه ان واکنش نشان می داد چه بود</a:t>
            </a:r>
            <a:r>
              <a:rPr lang="fa-IR" sz="4400" smtClean="0">
                <a:solidFill>
                  <a:srgbClr val="FF0000"/>
                </a:solidFill>
                <a:cs typeface="B Zar" panose="00000400000000000000" pitchFamily="2" charset="-78"/>
              </a:rPr>
              <a:t>؟</a:t>
            </a:r>
            <a:r>
              <a:rPr lang="fa-IR" smtClean="0">
                <a:cs typeface="B Zar" panose="00000400000000000000" pitchFamily="2" charset="-78"/>
              </a:rPr>
              <a:t> ص 61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513250" y="5213445"/>
            <a:ext cx="1388872" cy="1388872"/>
          </a:xfrm>
          <a:prstGeom prst="rect">
            <a:avLst/>
          </a:prstGeom>
        </p:spPr>
      </p:pic>
      <p:pic>
        <p:nvPicPr>
          <p:cNvPr id="5" name="Picture 4"/>
          <p:cNvPicPr>
            <a:picLocks noChangeAspect="1"/>
          </p:cNvPicPr>
          <p:nvPr/>
        </p:nvPicPr>
        <p:blipFill>
          <a:blip r:embed="rId3"/>
          <a:stretch>
            <a:fillRect/>
          </a:stretch>
        </p:blipFill>
        <p:spPr>
          <a:xfrm>
            <a:off x="6923182" y="5213445"/>
            <a:ext cx="3286125" cy="1390650"/>
          </a:xfrm>
          <a:prstGeom prst="rect">
            <a:avLst/>
          </a:prstGeom>
        </p:spPr>
      </p:pic>
    </p:spTree>
    <p:extLst>
      <p:ext uri="{BB962C8B-B14F-4D97-AF65-F5344CB8AC3E}">
        <p14:creationId xmlns:p14="http://schemas.microsoft.com/office/powerpoint/2010/main" val="255228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می گوید:}بدون اغراق می توانم بگویم که وقتی سعی می کردم ایده های ساختاری یا رابطه ای را وارد جامعه شناسی کنم با همه نیروی خویش در برابر شکل های مرسوم ساخت گرایی ایستادگی می کردم. کاربرد مکانیکی افکار </a:t>
            </a:r>
            <a:r>
              <a:rPr lang="fa-IR" smtClean="0">
                <a:solidFill>
                  <a:srgbClr val="FF0000"/>
                </a:solidFill>
                <a:cs typeface="B Zar" panose="00000400000000000000" pitchFamily="2" charset="-78"/>
              </a:rPr>
              <a:t>سوسور </a:t>
            </a:r>
            <a:r>
              <a:rPr lang="fa-IR" smtClean="0">
                <a:cs typeface="B Zar" panose="00000400000000000000" pitchFamily="2" charset="-78"/>
              </a:rPr>
              <a:t>و </a:t>
            </a:r>
            <a:r>
              <a:rPr lang="fa-IR" smtClean="0">
                <a:solidFill>
                  <a:srgbClr val="FF0000"/>
                </a:solidFill>
                <a:cs typeface="B Zar" panose="00000400000000000000" pitchFamily="2" charset="-78"/>
              </a:rPr>
              <a:t>جیکوبسون</a:t>
            </a:r>
            <a:r>
              <a:rPr lang="fa-IR" smtClean="0">
                <a:cs typeface="B Zar" panose="00000400000000000000" pitchFamily="2" charset="-78"/>
              </a:rPr>
              <a:t> نیز برای من پذیرفتنی نبود ص 63</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38007" y="3714080"/>
            <a:ext cx="3089086" cy="2011239"/>
          </a:xfrm>
          <a:prstGeom prst="rect">
            <a:avLst/>
          </a:prstGeom>
        </p:spPr>
      </p:pic>
    </p:spTree>
    <p:extLst>
      <p:ext uri="{BB962C8B-B14F-4D97-AF65-F5344CB8AC3E}">
        <p14:creationId xmlns:p14="http://schemas.microsoft.com/office/powerpoint/2010/main" val="4189613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3382</Words>
  <Application>Microsoft Office PowerPoint</Application>
  <PresentationFormat>Widescreen</PresentationFormat>
  <Paragraphs>92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 Zar</vt:lpstr>
      <vt:lpstr>Calibri</vt:lpstr>
      <vt:lpstr>Calibri Light</vt:lpstr>
      <vt:lpstr>Times New Roman</vt:lpstr>
      <vt:lpstr>Office Theme</vt:lpstr>
      <vt:lpstr>نام کتاب: پیر بوردیو نویسنده: ریچارد جنکینز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110</cp:revision>
  <dcterms:created xsi:type="dcterms:W3CDTF">2022-06-09T16:32:17Z</dcterms:created>
  <dcterms:modified xsi:type="dcterms:W3CDTF">2022-06-10T17:50:38Z</dcterms:modified>
</cp:coreProperties>
</file>