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2" r:id="rId14"/>
    <p:sldId id="269" r:id="rId15"/>
    <p:sldId id="273" r:id="rId16"/>
    <p:sldId id="270" r:id="rId17"/>
    <p:sldId id="274" r:id="rId18"/>
    <p:sldId id="271" r:id="rId19"/>
    <p:sldId id="272" r:id="rId20"/>
    <p:sldId id="275" r:id="rId21"/>
    <p:sldId id="276" r:id="rId22"/>
    <p:sldId id="277" r:id="rId23"/>
    <p:sldId id="278" r:id="rId24"/>
    <p:sldId id="279" r:id="rId25"/>
    <p:sldId id="280" r:id="rId26"/>
    <p:sldId id="281" r:id="rId2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58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FFDAAAC-ED85-44CD-A650-A6BA1AD22C15}" type="datetimeFigureOut">
              <a:rPr lang="fa-IR" smtClean="0"/>
              <a:t>01/04/1444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45939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FFDAAAC-ED85-44CD-A650-A6BA1AD22C15}" type="datetimeFigureOut">
              <a:rPr lang="fa-IR" smtClean="0"/>
              <a:t>01/04/1444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290373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FFDAAAC-ED85-44CD-A650-A6BA1AD22C15}" type="datetimeFigureOut">
              <a:rPr lang="fa-IR" smtClean="0"/>
              <a:t>01/04/1444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51337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FFDAAAC-ED85-44CD-A650-A6BA1AD22C15}" type="datetimeFigureOut">
              <a:rPr lang="fa-IR" smtClean="0"/>
              <a:t>01/04/1444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366745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FDAAAC-ED85-44CD-A650-A6BA1AD22C15}" type="datetimeFigureOut">
              <a:rPr lang="fa-IR" smtClean="0"/>
              <a:t>01/04/1444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50571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FFDAAAC-ED85-44CD-A650-A6BA1AD22C15}" type="datetimeFigureOut">
              <a:rPr lang="fa-IR" smtClean="0"/>
              <a:t>01/04/1444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267142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FFDAAAC-ED85-44CD-A650-A6BA1AD22C15}" type="datetimeFigureOut">
              <a:rPr lang="fa-IR" smtClean="0"/>
              <a:t>01/04/1444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333132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FFDAAAC-ED85-44CD-A650-A6BA1AD22C15}" type="datetimeFigureOut">
              <a:rPr lang="fa-IR" smtClean="0"/>
              <a:t>01/04/1444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294892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DAAAC-ED85-44CD-A650-A6BA1AD22C15}" type="datetimeFigureOut">
              <a:rPr lang="fa-IR" smtClean="0"/>
              <a:t>01/04/1444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288201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DAAAC-ED85-44CD-A650-A6BA1AD22C15}" type="datetimeFigureOut">
              <a:rPr lang="fa-IR" smtClean="0"/>
              <a:t>01/04/1444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395478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DAAAC-ED85-44CD-A650-A6BA1AD22C15}" type="datetimeFigureOut">
              <a:rPr lang="fa-IR" smtClean="0"/>
              <a:t>01/04/1444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E7C57B-A15C-4355-9F75-A77F22B69420}" type="slidenum">
              <a:rPr lang="fa-IR" smtClean="0"/>
              <a:t>‹#›</a:t>
            </a:fld>
            <a:endParaRPr lang="fa-IR"/>
          </a:p>
        </p:txBody>
      </p:sp>
    </p:spTree>
    <p:extLst>
      <p:ext uri="{BB962C8B-B14F-4D97-AF65-F5344CB8AC3E}">
        <p14:creationId xmlns:p14="http://schemas.microsoft.com/office/powerpoint/2010/main" val="67754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FDAAAC-ED85-44CD-A650-A6BA1AD22C15}" type="datetimeFigureOut">
              <a:rPr lang="fa-IR" smtClean="0"/>
              <a:t>01/04/1444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E7C57B-A15C-4355-9F75-A77F22B69420}" type="slidenum">
              <a:rPr lang="fa-IR" smtClean="0"/>
              <a:t>‹#›</a:t>
            </a:fld>
            <a:endParaRPr lang="fa-IR"/>
          </a:p>
        </p:txBody>
      </p:sp>
    </p:spTree>
    <p:extLst>
      <p:ext uri="{BB962C8B-B14F-4D97-AF65-F5344CB8AC3E}">
        <p14:creationId xmlns:p14="http://schemas.microsoft.com/office/powerpoint/2010/main" val="3415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b="1" smtClean="0">
                <a:cs typeface="B Zar" panose="00000400000000000000" pitchFamily="2" charset="-78"/>
              </a:rPr>
              <a:t>بررسی جملات</a:t>
            </a:r>
            <a:br>
              <a:rPr lang="fa-IR" sz="4000" b="1" smtClean="0">
                <a:cs typeface="B Zar" panose="00000400000000000000" pitchFamily="2" charset="-78"/>
              </a:rPr>
            </a:br>
            <a:r>
              <a:rPr lang="fa-IR" sz="4000" smtClean="0">
                <a:solidFill>
                  <a:srgbClr val="FF0000"/>
                </a:solidFill>
                <a:cs typeface="B Zar" panose="00000400000000000000" pitchFamily="2" charset="-78"/>
              </a:rPr>
              <a:t>نام کتاب</a:t>
            </a:r>
            <a:r>
              <a:rPr lang="fa-IR" sz="4000" b="1" smtClean="0">
                <a:solidFill>
                  <a:srgbClr val="FF0000"/>
                </a:solidFill>
                <a:cs typeface="B Zar" panose="00000400000000000000" pitchFamily="2" charset="-78"/>
              </a:rPr>
              <a:t>: </a:t>
            </a:r>
            <a:r>
              <a:rPr lang="fa-IR" sz="4000" smtClean="0">
                <a:cs typeface="B Zar" panose="00000400000000000000" pitchFamily="2" charset="-78"/>
              </a:rPr>
              <a:t>آسیب شناسی اجتماعی</a:t>
            </a:r>
            <a:endParaRPr lang="fa-IR" sz="4000">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smtClean="0">
                <a:solidFill>
                  <a:srgbClr val="FF0000"/>
                </a:solidFill>
                <a:cs typeface="B Zar" panose="00000400000000000000" pitchFamily="2" charset="-78"/>
              </a:rPr>
              <a:t>نویسنده</a:t>
            </a:r>
            <a:r>
              <a:rPr lang="fa-IR" b="1" smtClean="0">
                <a:solidFill>
                  <a:srgbClr val="FF0000"/>
                </a:solidFill>
                <a:cs typeface="B Zar" panose="00000400000000000000" pitchFamily="2" charset="-78"/>
              </a:rPr>
              <a:t>: </a:t>
            </a:r>
            <a:r>
              <a:rPr lang="fa-IR" b="1" smtClean="0">
                <a:cs typeface="B Zar" panose="00000400000000000000" pitchFamily="2" charset="-78"/>
              </a:rPr>
              <a:t>رحمت الله صدیق سروستانی</a:t>
            </a:r>
          </a:p>
          <a:p>
            <a:r>
              <a:rPr lang="fa-IR" smtClean="0">
                <a:cs typeface="B Zar" panose="00000400000000000000" pitchFamily="2" charset="-78"/>
              </a:rPr>
              <a:t>نشر سمت</a:t>
            </a:r>
          </a:p>
          <a:p>
            <a:r>
              <a:rPr lang="fa-IR" smtClean="0">
                <a:cs typeface="B Zar" panose="00000400000000000000" pitchFamily="2" charset="-78"/>
              </a:rPr>
              <a:t>چاپ ششم. 1389</a:t>
            </a:r>
          </a:p>
          <a:p>
            <a:r>
              <a:rPr lang="fa-IR" smtClean="0">
                <a:cs typeface="B Zar" panose="00000400000000000000" pitchFamily="2" charset="-78"/>
              </a:rPr>
              <a:t>300 صفحه</a:t>
            </a:r>
            <a:endParaRPr lang="fa-IR">
              <a:cs typeface="B Zar" panose="00000400000000000000" pitchFamily="2" charset="-78"/>
            </a:endParaRPr>
          </a:p>
        </p:txBody>
      </p:sp>
    </p:spTree>
    <p:extLst>
      <p:ext uri="{BB962C8B-B14F-4D97-AF65-F5344CB8AC3E}">
        <p14:creationId xmlns:p14="http://schemas.microsoft.com/office/powerpoint/2010/main" val="727765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برخی انتقادات وارده به نظریه انگ زنی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پیامد انگ زنی برای کسانی که انگ می زنند معمولا مثبت است از نظر آنها کج رفتاران انگ خورده نشان می دهند که شیطان چه قیافه ای به خود می گیرد . ص 59</a:t>
            </a:r>
          </a:p>
          <a:p>
            <a:pPr algn="just"/>
            <a:r>
              <a:rPr lang="fa-IR" smtClean="0">
                <a:cs typeface="B Zar" panose="00000400000000000000" pitchFamily="2" charset="-78"/>
              </a:rPr>
              <a:t>از نظر پدیدار شناسان، اثبات گرایان، پدیده را آن طور که واقعا هست بررسی نمی کنند، فقط تصورات خود را از پدیده مطالعه می کنند. ص 61</a:t>
            </a:r>
          </a:p>
          <a:p>
            <a:pPr algn="just"/>
            <a:r>
              <a:rPr lang="fa-IR" smtClean="0">
                <a:cs typeface="B Zar" panose="00000400000000000000" pitchFamily="2" charset="-78"/>
              </a:rPr>
              <a:t>پدیدارشناسان به دنبال دستیابی به واقعیت کج رفتاری، به بررسی و تحلیل این موضوع پرداخته اند که کج رفتاران در مرد کج رفتاری شانف در مورد خودشان ودر مورد دیگران چه افکار و احساساتی دارند. ص 63</a:t>
            </a:r>
          </a:p>
          <a:p>
            <a:pPr algn="just"/>
            <a:endParaRPr lang="fa-IR">
              <a:cs typeface="B Zar" panose="00000400000000000000" pitchFamily="2" charset="-78"/>
            </a:endParaRPr>
          </a:p>
        </p:txBody>
      </p:sp>
    </p:spTree>
    <p:extLst>
      <p:ext uri="{BB962C8B-B14F-4D97-AF65-F5344CB8AC3E}">
        <p14:creationId xmlns:p14="http://schemas.microsoft.com/office/powerpoint/2010/main" val="3747644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برخی انتقادات وارده به نظریه پدیدار شناختی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فرض پدیدار شناسان این است که انسان ها دارای اراده آزاد(اختیار) هستند، اما اینان توجه  نکرده اند که افرادی که سهمی از قدرت ندارند اراده آزادشان در شرایط فلاکت بار زندگی سرکوب شده نمی توانند اراده آزاد خود را اعمال کنند. ص 66</a:t>
            </a:r>
          </a:p>
          <a:p>
            <a:pPr algn="just"/>
            <a:r>
              <a:rPr lang="fa-IR" smtClean="0">
                <a:cs typeface="B Zar" panose="00000400000000000000" pitchFamily="2" charset="-78"/>
              </a:rPr>
              <a:t>جوامع مدرن صنعتی به جای وفاق ارزشی و هماهنگی اجتماعی که از ویژگی های عمده جوامع سنتی بود، تضاد های اجتماعی و فرهنگی متعدد و متنوعی از خود بروز دادند که حاکی از ماهیت متکثر، پیچیده و ناهمگون آنهاست. ص 67</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4271962"/>
            <a:ext cx="4743735" cy="2205125"/>
          </a:xfrm>
          <a:prstGeom prst="rect">
            <a:avLst/>
          </a:prstGeom>
        </p:spPr>
      </p:pic>
    </p:spTree>
    <p:extLst>
      <p:ext uri="{BB962C8B-B14F-4D97-AF65-F5344CB8AC3E}">
        <p14:creationId xmlns:p14="http://schemas.microsoft.com/office/powerpoint/2010/main" val="2180336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نظریه تضاد</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تضاد های اجتماعی به </a:t>
            </a:r>
            <a:r>
              <a:rPr lang="fa-IR" smtClean="0">
                <a:solidFill>
                  <a:srgbClr val="FF0000"/>
                </a:solidFill>
                <a:cs typeface="B Zar" panose="00000400000000000000" pitchFamily="2" charset="-78"/>
              </a:rPr>
              <a:t>منافع، نیازها و مطالبات ناسازگار گروه های متنوع </a:t>
            </a:r>
            <a:r>
              <a:rPr lang="fa-IR" smtClean="0">
                <a:cs typeface="B Zar" panose="00000400000000000000" pitchFamily="2" charset="-78"/>
              </a:rPr>
              <a:t>– نظیر شرکت های تجاری و تضادهای آنها با اتحادیه های کارگری، تضاد محافظه کاران یا گروه های سیاسی لیبرال، تضاد های سفیدان و سیاهان – مربوط می شود. ص </a:t>
            </a:r>
            <a:r>
              <a:rPr lang="fa-IR" smtClean="0">
                <a:cs typeface="B Zar" panose="00000400000000000000" pitchFamily="2" charset="-78"/>
              </a:rPr>
              <a:t>67</a:t>
            </a:r>
          </a:p>
          <a:p>
            <a:pPr algn="just"/>
            <a:r>
              <a:rPr lang="fa-IR">
                <a:cs typeface="B Zar" panose="00000400000000000000" pitchFamily="2" charset="-78"/>
              </a:rPr>
              <a:t>به نظر کویینی در نظام سرمایه داری، دولت که نیروی جبار آن در قانون  متجلی شده ابزاری است برای کنترل طبقه استثمار شده ای که به خدمت منافع  طبقه حاکم سرمایه دار درامده است. ص 70</a:t>
            </a:r>
          </a:p>
          <a:p>
            <a:pPr algn="just"/>
            <a:r>
              <a:rPr lang="fa-IR">
                <a:cs typeface="B Zar" panose="00000400000000000000" pitchFamily="2" charset="-78"/>
              </a:rPr>
              <a:t> </a:t>
            </a:r>
            <a:endParaRPr lang="fa-IR" smtClean="0">
              <a:cs typeface="B Zar" panose="00000400000000000000" pitchFamily="2" charset="-78"/>
            </a:endParaRPr>
          </a:p>
          <a:p>
            <a:endParaRPr lang="fa-IR"/>
          </a:p>
        </p:txBody>
      </p:sp>
    </p:spTree>
    <p:extLst>
      <p:ext uri="{BB962C8B-B14F-4D97-AF65-F5344CB8AC3E}">
        <p14:creationId xmlns:p14="http://schemas.microsoft.com/office/powerpoint/2010/main" val="901875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cs typeface="B Zar" panose="00000400000000000000" pitchFamily="2" charset="-78"/>
              </a:rPr>
              <a:t>نظریه مارکسسیتی</a:t>
            </a:r>
            <a:r>
              <a:rPr lang="fa-IR">
                <a:cs typeface="B Zar" panose="00000400000000000000" pitchFamily="2" charset="-78"/>
              </a:rPr>
              <a:t>: </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اعلام </a:t>
            </a:r>
            <a:r>
              <a:rPr lang="fa-IR">
                <a:cs typeface="B Zar" panose="00000400000000000000" pitchFamily="2" charset="-78"/>
              </a:rPr>
              <a:t>این که علت (های ) </a:t>
            </a:r>
            <a:r>
              <a:rPr lang="fa-IR">
                <a:solidFill>
                  <a:srgbClr val="FF0000"/>
                </a:solidFill>
                <a:cs typeface="B Zar" panose="00000400000000000000" pitchFamily="2" charset="-78"/>
              </a:rPr>
              <a:t>کج رفتاری </a:t>
            </a:r>
            <a:r>
              <a:rPr lang="fa-IR">
                <a:cs typeface="B Zar" panose="00000400000000000000" pitchFamily="2" charset="-78"/>
              </a:rPr>
              <a:t>چیست، معمولا جزء کاستی های نظریه های تضادی محسوب می شود، اما نظریه پردازان مارکسیست حوزه تضاد، مشخصا بر طبیعت استثمارگر سرمایه داری به عنوان علت اصلی کج رفتاری افراد تاکید می کنند. ص 71</a:t>
            </a:r>
          </a:p>
          <a:p>
            <a:endParaRPr lang="fa-IR"/>
          </a:p>
        </p:txBody>
      </p:sp>
      <p:pic>
        <p:nvPicPr>
          <p:cNvPr id="4" name="Picture 3"/>
          <p:cNvPicPr>
            <a:picLocks noChangeAspect="1"/>
          </p:cNvPicPr>
          <p:nvPr/>
        </p:nvPicPr>
        <p:blipFill>
          <a:blip r:embed="rId2"/>
          <a:stretch>
            <a:fillRect/>
          </a:stretch>
        </p:blipFill>
        <p:spPr>
          <a:xfrm>
            <a:off x="1241377" y="4258101"/>
            <a:ext cx="2421530" cy="1556698"/>
          </a:xfrm>
          <a:prstGeom prst="rect">
            <a:avLst/>
          </a:prstGeom>
        </p:spPr>
      </p:pic>
    </p:spTree>
    <p:extLst>
      <p:ext uri="{BB962C8B-B14F-4D97-AF65-F5344CB8AC3E}">
        <p14:creationId xmlns:p14="http://schemas.microsoft.com/office/powerpoint/2010/main" val="416736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نظریه فمینیستی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مدعای نظریه فمینیستی زنان عمدتا قربانیان تجاوز  و آزارهای جنسی دیگرند و این کج رفتاری ها را تلاش جامعه پدر سالار برای سرکوب زنان  و حفظ سلطه مردان می دانند. ص 73</a:t>
            </a:r>
          </a:p>
        </p:txBody>
      </p:sp>
    </p:spTree>
    <p:extLst>
      <p:ext uri="{BB962C8B-B14F-4D97-AF65-F5344CB8AC3E}">
        <p14:creationId xmlns:p14="http://schemas.microsoft.com/office/powerpoint/2010/main" val="300200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Zar" panose="00000400000000000000" pitchFamily="2" charset="-78"/>
              </a:rPr>
              <a:t>نظریه </a:t>
            </a:r>
            <a:r>
              <a:rPr lang="fa-IR" smtClean="0">
                <a:cs typeface="B Zar" panose="00000400000000000000" pitchFamily="2" charset="-78"/>
              </a:rPr>
              <a:t>فرامدرنیستی</a:t>
            </a:r>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فرامدرنیست </a:t>
            </a:r>
            <a:r>
              <a:rPr lang="fa-IR">
                <a:cs typeface="B Zar" panose="00000400000000000000" pitchFamily="2" charset="-78"/>
              </a:rPr>
              <a:t>ها نخستین بار در اوایل قرن بیستم و در فرانسه به عنوان یک جنبش فلسفی به صحنه امدند و ارزش های اساسی مدرنیسم یعنی نواوری،عقلانیت، عینیت و غیره را مورد انتقاد قرار داده خواستار توجه بیشتر به ارزش های فرامدرنیستی از قبیل </a:t>
            </a:r>
            <a:r>
              <a:rPr lang="fa-IR" smtClean="0">
                <a:solidFill>
                  <a:srgbClr val="FF0000"/>
                </a:solidFill>
                <a:cs typeface="B Zar" panose="00000400000000000000" pitchFamily="2" charset="-78"/>
              </a:rPr>
              <a:t>احساس، </a:t>
            </a:r>
            <a:r>
              <a:rPr lang="fa-IR">
                <a:solidFill>
                  <a:srgbClr val="FF0000"/>
                </a:solidFill>
                <a:cs typeface="B Zar" panose="00000400000000000000" pitchFamily="2" charset="-78"/>
              </a:rPr>
              <a:t>الهام و ذهنیت گرایی </a:t>
            </a:r>
            <a:r>
              <a:rPr lang="fa-IR">
                <a:cs typeface="B Zar" panose="00000400000000000000" pitchFamily="2" charset="-78"/>
              </a:rPr>
              <a:t>شدند تا زندگی آن چنان که انان می پندارند غنی تر و معنی دارتر شود. ص 76</a:t>
            </a:r>
          </a:p>
          <a:p>
            <a:endParaRPr lang="fa-IR"/>
          </a:p>
        </p:txBody>
      </p:sp>
    </p:spTree>
    <p:extLst>
      <p:ext uri="{BB962C8B-B14F-4D97-AF65-F5344CB8AC3E}">
        <p14:creationId xmlns:p14="http://schemas.microsoft.com/office/powerpoint/2010/main" val="4150540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از منظر انگ زنی، کج رفتاری ویژگی رفتاری که انجام شده نیست بلکه نتیجه اعمال قوانین و مجازات های مربوط در مورد فرد یا افرادی است که آن رفتار را انجام داده اند. ص 79</a:t>
            </a:r>
          </a:p>
          <a:p>
            <a:pPr algn="just"/>
            <a:r>
              <a:rPr lang="fa-IR" smtClean="0">
                <a:cs typeface="B Zar" panose="00000400000000000000" pitchFamily="2" charset="-78"/>
              </a:rPr>
              <a:t>درگیری نظام کنترل اجتماعی نیز با جرایم یقه سفیدان </a:t>
            </a:r>
            <a:r>
              <a:rPr lang="fa-IR" smtClean="0">
                <a:solidFill>
                  <a:srgbClr val="FF0000"/>
                </a:solidFill>
                <a:cs typeface="B Zar" panose="00000400000000000000" pitchFamily="2" charset="-78"/>
              </a:rPr>
              <a:t>کمتر</a:t>
            </a:r>
            <a:r>
              <a:rPr lang="fa-IR" smtClean="0">
                <a:cs typeface="B Zar" panose="00000400000000000000" pitchFamily="2" charset="-78"/>
              </a:rPr>
              <a:t> است زیرا یقه سفیدان اغلب مرتکب جرایمی می شوند که به مهارت، پیچیدگی و از همه مهمتر منابع قدرت، نفوذ و احترام برای گریزی از بازرسی و محاکمه نیاز دارند. ص 83</a:t>
            </a:r>
          </a:p>
          <a:p>
            <a:pPr algn="just"/>
            <a:r>
              <a:rPr lang="fa-IR" smtClean="0">
                <a:cs typeface="B Zar" panose="00000400000000000000" pitchFamily="2" charset="-78"/>
              </a:rPr>
              <a:t>معمول ترین انواع کج رفتاری علیه مشتری به حوزه تولید و توزیع  مواد غذایی، محصولات فاقد ضوابط ایمنی، تبلیغات تجاری اغفال کننده و کلاهبرداری مربوط می شود. ص 85</a:t>
            </a:r>
          </a:p>
          <a:p>
            <a:pPr algn="just"/>
            <a:r>
              <a:rPr lang="fa-IR">
                <a:cs typeface="B Zar" panose="00000400000000000000" pitchFamily="2" charset="-78"/>
              </a:rPr>
              <a:t> </a:t>
            </a:r>
            <a:r>
              <a:rPr lang="fa-IR" smtClean="0">
                <a:cs typeface="B Zar" panose="00000400000000000000" pitchFamily="2" charset="-78"/>
              </a:rPr>
              <a:t>کج رفتاری هایی که </a:t>
            </a:r>
            <a:r>
              <a:rPr lang="fa-IR" smtClean="0">
                <a:solidFill>
                  <a:srgbClr val="FF0000"/>
                </a:solidFill>
                <a:cs typeface="B Zar" panose="00000400000000000000" pitchFamily="2" charset="-78"/>
              </a:rPr>
              <a:t>صاحبان مشاغل و کارکنان یقه سفید </a:t>
            </a:r>
            <a:r>
              <a:rPr lang="fa-IR" smtClean="0">
                <a:cs typeface="B Zar" panose="00000400000000000000" pitchFamily="2" charset="-78"/>
              </a:rPr>
              <a:t>ادارات و شرکت ها به صورت فردی انجام می دهند در مقایسه با تخلفات سازمانی شرکت ها ضرر و زیان کمتری به دیگران وارد می سازد اما هنوز هم هزینه های بسیار بیشتری نسبت به جرایم خیابانی بر جامعه تحمیل می کند. ص 88</a:t>
            </a:r>
          </a:p>
          <a:p>
            <a:pPr algn="just"/>
            <a:endParaRPr lang="fa-IR">
              <a:cs typeface="B Zar" panose="00000400000000000000" pitchFamily="2" charset="-78"/>
            </a:endParaRPr>
          </a:p>
        </p:txBody>
      </p:sp>
    </p:spTree>
    <p:extLst>
      <p:ext uri="{BB962C8B-B14F-4D97-AF65-F5344CB8AC3E}">
        <p14:creationId xmlns:p14="http://schemas.microsoft.com/office/powerpoint/2010/main" val="290093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838200" y="560608"/>
            <a:ext cx="10148247" cy="5884347"/>
          </a:xfrm>
          <a:prstGeom prst="rect">
            <a:avLst/>
          </a:prstGeom>
        </p:spPr>
      </p:pic>
    </p:spTree>
    <p:extLst>
      <p:ext uri="{BB962C8B-B14F-4D97-AF65-F5344CB8AC3E}">
        <p14:creationId xmlns:p14="http://schemas.microsoft.com/office/powerpoint/2010/main" val="4221089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کج رفتاری های اقتصادی دون پایگان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تخمین زده شده که 30 درصد از کارکنان  در امریکا معمولا چیزی را از محل کار خود می دزدند، 30 درصد هم گهگاهی به چنین کاری تحریک می شوند ولی 40 درصد بقیه دست از پا خطا نمی کنند. ص 91</a:t>
            </a:r>
          </a:p>
          <a:p>
            <a:pPr algn="just"/>
            <a:r>
              <a:rPr lang="fa-IR">
                <a:cs typeface="B Zar" panose="00000400000000000000" pitchFamily="2" charset="-78"/>
              </a:rPr>
              <a:t> </a:t>
            </a:r>
            <a:r>
              <a:rPr lang="fa-IR" smtClean="0">
                <a:cs typeface="B Zar" panose="00000400000000000000" pitchFamily="2" charset="-78"/>
              </a:rPr>
              <a:t>کج رفتاری های اقتصادی دون پایگان را می توان به دودسته بزرگ تقسیم کرد</a:t>
            </a:r>
          </a:p>
          <a:p>
            <a:pPr algn="just"/>
            <a:r>
              <a:rPr lang="fa-IR" smtClean="0">
                <a:cs typeface="B Zar" panose="00000400000000000000" pitchFamily="2" charset="-78"/>
              </a:rPr>
              <a:t>1) سرقت اموال مردم</a:t>
            </a:r>
          </a:p>
          <a:p>
            <a:pPr algn="just"/>
            <a:r>
              <a:rPr lang="fa-IR" smtClean="0">
                <a:cs typeface="B Zar" panose="00000400000000000000" pitchFamily="2" charset="-78"/>
              </a:rPr>
              <a:t>2) جرایم سازمان یافته ص 93</a:t>
            </a:r>
            <a:endParaRPr lang="fa-IR">
              <a:cs typeface="B Zar" panose="00000400000000000000" pitchFamily="2" charset="-78"/>
            </a:endParaRPr>
          </a:p>
        </p:txBody>
      </p:sp>
    </p:spTree>
    <p:extLst>
      <p:ext uri="{BB962C8B-B14F-4D97-AF65-F5344CB8AC3E}">
        <p14:creationId xmlns:p14="http://schemas.microsoft.com/office/powerpoint/2010/main" val="395354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انگیزه سرقت اغلب محرومیت نسبی و احساس سرخوردگی از شکست در تحقیق انتظارات در طبقات پایین جامعه است. ص 98</a:t>
            </a:r>
          </a:p>
          <a:p>
            <a:pPr algn="just"/>
            <a:r>
              <a:rPr lang="fa-IR" smtClean="0">
                <a:cs typeface="B Zar" panose="00000400000000000000" pitchFamily="2" charset="-78"/>
              </a:rPr>
              <a:t>گزارش وزارت دادگستری امریکا حاکی از آن است که در سال های دهه </a:t>
            </a:r>
            <a:r>
              <a:rPr lang="fa-IR" smtClean="0">
                <a:solidFill>
                  <a:srgbClr val="FF0000"/>
                </a:solidFill>
                <a:cs typeface="B Zar" panose="00000400000000000000" pitchFamily="2" charset="-78"/>
              </a:rPr>
              <a:t>1990</a:t>
            </a:r>
            <a:r>
              <a:rPr lang="fa-IR" smtClean="0">
                <a:cs typeface="B Zar" panose="00000400000000000000" pitchFamily="2" charset="-78"/>
              </a:rPr>
              <a:t>، همه  ساله حدود 49 هزار بار اقدام به سرقت خودرو شده که در نیمی از موارد آن سارق موفق به ربودن خودرو شده است. ص 102</a:t>
            </a:r>
          </a:p>
          <a:p>
            <a:pPr algn="just"/>
            <a:r>
              <a:rPr lang="fa-IR" smtClean="0">
                <a:cs typeface="B Zar" panose="00000400000000000000" pitchFamily="2" charset="-78"/>
              </a:rPr>
              <a:t>شکل گیری سازمان های مخوف مافیایی در ایالات متحده ریشه های عمیق در گذشته این کشور دارد. دزدان دریایی در قرن</a:t>
            </a:r>
            <a:r>
              <a:rPr lang="fa-IR" smtClean="0">
                <a:solidFill>
                  <a:srgbClr val="FF0000"/>
                </a:solidFill>
                <a:cs typeface="B Zar" panose="00000400000000000000" pitchFamily="2" charset="-78"/>
              </a:rPr>
              <a:t> هجدهم </a:t>
            </a:r>
            <a:r>
              <a:rPr lang="fa-IR" smtClean="0">
                <a:cs typeface="B Zar" panose="00000400000000000000" pitchFamily="2" charset="-78"/>
              </a:rPr>
              <a:t>در بسیاری از بنادر و رودخانه های امریکا و سارقان، قمار بازان و شکارچیان برده نیز در مناطق روستایی و مرزی این کشور فعالیت داشته اند. </a:t>
            </a:r>
          </a:p>
          <a:p>
            <a:pPr algn="just"/>
            <a:endParaRPr lang="fa-IR" smtClean="0">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35105" y="5882185"/>
            <a:ext cx="815725" cy="627726"/>
          </a:xfrm>
          <a:prstGeom prst="rect">
            <a:avLst/>
          </a:prstGeom>
        </p:spPr>
      </p:pic>
      <p:pic>
        <p:nvPicPr>
          <p:cNvPr id="5" name="Picture 4"/>
          <p:cNvPicPr>
            <a:picLocks noChangeAspect="1"/>
          </p:cNvPicPr>
          <p:nvPr/>
        </p:nvPicPr>
        <p:blipFill>
          <a:blip r:embed="rId3"/>
          <a:stretch>
            <a:fillRect/>
          </a:stretch>
        </p:blipFill>
        <p:spPr>
          <a:xfrm>
            <a:off x="232069" y="2374710"/>
            <a:ext cx="913560" cy="356263"/>
          </a:xfrm>
          <a:prstGeom prst="rect">
            <a:avLst/>
          </a:prstGeom>
        </p:spPr>
      </p:pic>
    </p:spTree>
    <p:extLst>
      <p:ext uri="{BB962C8B-B14F-4D97-AF65-F5344CB8AC3E}">
        <p14:creationId xmlns:p14="http://schemas.microsoft.com/office/powerpoint/2010/main" val="135421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کلیات</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برخی افراد بشر را حیوانات اجتماعی خطاب کرده اند، کیفیتی که بشریت یا انسانیت نامیده شده در ظرف زندگی اجتماعی تحقق و فعلیت می یابد. ص 3</a:t>
            </a:r>
          </a:p>
          <a:p>
            <a:pPr algn="just"/>
            <a:r>
              <a:rPr lang="fa-IR" smtClean="0">
                <a:cs typeface="B Zar" panose="00000400000000000000" pitchFamily="2" charset="-78"/>
              </a:rPr>
              <a:t>به طور خلاصه جامعه، گروهی از افراد دارای روابط متقابل اند که در یک ناحیه با هم سکونت  و در یک فرهنگ مشارکت دارند. ص 4</a:t>
            </a:r>
          </a:p>
          <a:p>
            <a:pPr algn="just"/>
            <a:r>
              <a:rPr lang="fa-IR" smtClean="0">
                <a:cs typeface="B Zar" panose="00000400000000000000" pitchFamily="2" charset="-78"/>
              </a:rPr>
              <a:t>هر جامعه ای فعل و انفعالات فرهنگی خود را به هنجار و طبیعی می داند. ص 6</a:t>
            </a:r>
          </a:p>
          <a:p>
            <a:pPr algn="just"/>
            <a:r>
              <a:rPr lang="fa-IR" smtClean="0">
                <a:cs typeface="B Zar" panose="00000400000000000000" pitchFamily="2" charset="-78"/>
              </a:rPr>
              <a:t>تفاوت بین منزلت و نقش روشن است. شخص، منزلت اجتماعی را تصاحب اما نقش اجتماعی را اجرا می کند.ص 7</a:t>
            </a:r>
          </a:p>
          <a:p>
            <a:pPr algn="just"/>
            <a:r>
              <a:rPr lang="fa-IR" smtClean="0">
                <a:cs typeface="B Zar" panose="00000400000000000000" pitchFamily="2" charset="-78"/>
              </a:rPr>
              <a:t>قدرت را توانایی کنترل رفتار دیگران و لو بر خلاف میل آنها تعریف کرده اند. ص 9</a:t>
            </a:r>
          </a:p>
          <a:p>
            <a:pPr algn="just"/>
            <a:r>
              <a:rPr lang="fa-IR" smtClean="0">
                <a:cs typeface="B Zar" panose="00000400000000000000" pitchFamily="2" charset="-78"/>
              </a:rPr>
              <a:t>مفهوم کج رفتار و کج رفتاری (کج رو و کج روی) مشخصا به «انسان ها»  و «اعمالی» اطلاق می شود که مردم قویا آن ها را رد می کنند. ص 11</a:t>
            </a:r>
            <a:endParaRPr lang="fa-IR">
              <a:cs typeface="B Zar" panose="00000400000000000000" pitchFamily="2" charset="-78"/>
            </a:endParaRPr>
          </a:p>
        </p:txBody>
      </p:sp>
    </p:spTree>
    <p:extLst>
      <p:ext uri="{BB962C8B-B14F-4D97-AF65-F5344CB8AC3E}">
        <p14:creationId xmlns:p14="http://schemas.microsoft.com/office/powerpoint/2010/main" val="2463483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326340" y="1825625"/>
            <a:ext cx="7027460" cy="4351338"/>
          </a:xfrm>
        </p:spPr>
        <p:txBody>
          <a:bodyPr>
            <a:normAutofit lnSpcReduction="10000"/>
          </a:bodyPr>
          <a:lstStyle/>
          <a:p>
            <a:pPr marL="0" indent="0" algn="just">
              <a:buNone/>
            </a:pPr>
            <a:r>
              <a:rPr lang="fa-IR" smtClean="0">
                <a:cs typeface="B Zar" panose="00000400000000000000" pitchFamily="2" charset="-78"/>
              </a:rPr>
              <a:t>مافیای ایتالیا نفوذ سیاسی و اجتماعی بسیار بیشتری دارد  در حوزه های فعالیت خود حتی از حکومت با نفوذ تر و قدرتمند تر عمل می کند. ص 108</a:t>
            </a:r>
          </a:p>
          <a:p>
            <a:pPr marL="0" indent="0" algn="just">
              <a:buNone/>
            </a:pPr>
            <a:r>
              <a:rPr lang="fa-IR" smtClean="0">
                <a:cs typeface="B Zar" panose="00000400000000000000" pitchFamily="2" charset="-78"/>
              </a:rPr>
              <a:t>مستعمره سابق </a:t>
            </a:r>
            <a:r>
              <a:rPr lang="fa-IR" smtClean="0">
                <a:cs typeface="B Zar" panose="00000400000000000000" pitchFamily="2" charset="-78"/>
              </a:rPr>
              <a:t>انگلستان </a:t>
            </a:r>
            <a:r>
              <a:rPr lang="fa-IR" smtClean="0">
                <a:solidFill>
                  <a:srgbClr val="FF0000"/>
                </a:solidFill>
                <a:cs typeface="B Zar" panose="00000400000000000000" pitchFamily="2" charset="-78"/>
              </a:rPr>
              <a:t>هنگ کنگ  </a:t>
            </a:r>
            <a:r>
              <a:rPr lang="fa-IR" smtClean="0">
                <a:cs typeface="B Zar" panose="00000400000000000000" pitchFamily="2" charset="-78"/>
              </a:rPr>
              <a:t>که در سال 1997 به چین بازگردانده شد، پس از نیویورک و لندن  سومین مرکز مالی و اقتصادی جهان به شمار می رود و همین موضوع آن را به «بهشت جرایم سازمان یافته» جهان تبدیل کرده است. ص 109</a:t>
            </a:r>
          </a:p>
          <a:p>
            <a:pPr marL="0" indent="0" algn="just">
              <a:buNone/>
            </a:pPr>
            <a:r>
              <a:rPr lang="fa-IR" smtClean="0">
                <a:cs typeface="B Zar" panose="00000400000000000000" pitchFamily="2" charset="-78"/>
              </a:rPr>
              <a:t>خانواد تبهکار ژاپنی که به جرایم سازمان یافته مشغول است و یکوزا به معنی «به درد نخور» نام گرفته است. </a:t>
            </a:r>
          </a:p>
          <a:p>
            <a:pPr marL="0" indent="0" algn="just">
              <a:buNone/>
            </a:pPr>
            <a:r>
              <a:rPr lang="fa-IR" smtClean="0">
                <a:cs typeface="B Zar" panose="00000400000000000000" pitchFamily="2" charset="-78"/>
              </a:rPr>
              <a:t>مافیای روسیه با گستردگی، قدرت  و نفوذی بسیار بیشتر از مزان قبل از فروپاشی اتحاد جماهیر شوروی فعالیت  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82137" y="1825625"/>
            <a:ext cx="3630305" cy="4042912"/>
          </a:xfrm>
          <a:prstGeom prst="rect">
            <a:avLst/>
          </a:prstGeom>
        </p:spPr>
      </p:pic>
      <p:sp>
        <p:nvSpPr>
          <p:cNvPr id="5" name="TextBox 4"/>
          <p:cNvSpPr txBox="1"/>
          <p:nvPr/>
        </p:nvSpPr>
        <p:spPr>
          <a:xfrm>
            <a:off x="1596786" y="6032310"/>
            <a:ext cx="1132766" cy="369332"/>
          </a:xfrm>
          <a:prstGeom prst="rect">
            <a:avLst/>
          </a:prstGeom>
          <a:noFill/>
        </p:spPr>
        <p:txBody>
          <a:bodyPr wrap="square" rtlCol="1">
            <a:spAutoFit/>
          </a:bodyPr>
          <a:lstStyle/>
          <a:p>
            <a:r>
              <a:rPr lang="fa-IR" b="1" smtClean="0">
                <a:cs typeface="B Zar" panose="00000400000000000000" pitchFamily="2" charset="-78"/>
              </a:rPr>
              <a:t>هنگ کنگ</a:t>
            </a:r>
            <a:endParaRPr lang="fa-IR" b="1">
              <a:cs typeface="B Zar" panose="00000400000000000000" pitchFamily="2" charset="-78"/>
            </a:endParaRPr>
          </a:p>
        </p:txBody>
      </p:sp>
    </p:spTree>
    <p:extLst>
      <p:ext uri="{BB962C8B-B14F-4D97-AF65-F5344CB8AC3E}">
        <p14:creationId xmlns:p14="http://schemas.microsoft.com/office/powerpoint/2010/main" val="1593653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خشونت</a:t>
            </a:r>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solidFill>
                  <a:srgbClr val="FF0000"/>
                </a:solidFill>
                <a:cs typeface="B Zar" panose="00000400000000000000" pitchFamily="2" charset="-78"/>
              </a:rPr>
              <a:t>نزاع دسته جمعی </a:t>
            </a:r>
            <a:r>
              <a:rPr lang="fa-IR" smtClean="0">
                <a:cs typeface="B Zar" panose="00000400000000000000" pitchFamily="2" charset="-78"/>
              </a:rPr>
              <a:t>یکی از شاخص های مهم وجود خشونت در جامعه تلقی می شود که علت ان عمدتا اختلافات قویم و قبیله ای با عقیدتی و اخلاقی بین جمعی از افراد است که در آن  علاوه بر ضرب  وجرح، آسیب رسانی  و تخرب  ممکن است یک یتا چند  نفر نیز به قتل برسند. ص 118</a:t>
            </a:r>
            <a:endParaRPr lang="fa-IR">
              <a:cs typeface="B Zar" panose="00000400000000000000" pitchFamily="2" charset="-78"/>
            </a:endParaRPr>
          </a:p>
        </p:txBody>
      </p:sp>
    </p:spTree>
    <p:extLst>
      <p:ext uri="{BB962C8B-B14F-4D97-AF65-F5344CB8AC3E}">
        <p14:creationId xmlns:p14="http://schemas.microsoft.com/office/powerpoint/2010/main" val="3254257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اشراف و سرداران تحقیر شده و شکست خورده ژاپنی در مراسم </a:t>
            </a:r>
            <a:r>
              <a:rPr lang="fa-IR" smtClean="0">
                <a:solidFill>
                  <a:srgbClr val="FF0000"/>
                </a:solidFill>
                <a:cs typeface="B Zar" panose="00000400000000000000" pitchFamily="2" charset="-78"/>
              </a:rPr>
              <a:t>هاراکیری</a:t>
            </a:r>
            <a:r>
              <a:rPr lang="fa-IR" smtClean="0">
                <a:cs typeface="B Zar" panose="00000400000000000000" pitchFamily="2" charset="-78"/>
              </a:rPr>
              <a:t> شمشیری را به شکم خود فرو کرده و به حیات خود خاتمه می داده اند. </a:t>
            </a:r>
          </a:p>
          <a:p>
            <a:pPr marL="0" indent="0" algn="just">
              <a:buNone/>
            </a:pPr>
            <a:r>
              <a:rPr lang="fa-IR" smtClean="0">
                <a:cs typeface="B Zar" panose="00000400000000000000" pitchFamily="2" charset="-78"/>
              </a:rPr>
              <a:t>پیرمردان </a:t>
            </a:r>
            <a:r>
              <a:rPr lang="fa-IR" smtClean="0">
                <a:cs typeface="B Zar" panose="00000400000000000000" pitchFamily="2" charset="-78"/>
              </a:rPr>
              <a:t>اسکیمو هنگامی که نمی توانند در تامین معاش خانواده مشارکت کنند طی مراسم </a:t>
            </a:r>
            <a:r>
              <a:rPr lang="fa-IR" smtClean="0">
                <a:solidFill>
                  <a:srgbClr val="FF0000"/>
                </a:solidFill>
                <a:cs typeface="B Zar" panose="00000400000000000000" pitchFamily="2" charset="-78"/>
              </a:rPr>
              <a:t>اینویت  </a:t>
            </a:r>
            <a:r>
              <a:rPr lang="fa-IR" smtClean="0">
                <a:solidFill>
                  <a:srgbClr val="FF0000"/>
                </a:solidFill>
                <a:cs typeface="B Zar" panose="00000400000000000000" pitchFamily="2" charset="-78"/>
              </a:rPr>
              <a:t>(</a:t>
            </a:r>
            <a:r>
              <a:rPr lang="en-US" smtClean="0">
                <a:solidFill>
                  <a:srgbClr val="FF0000"/>
                </a:solidFill>
                <a:cs typeface="B Zar" panose="00000400000000000000" pitchFamily="2" charset="-78"/>
              </a:rPr>
              <a:t> (inuit</a:t>
            </a:r>
            <a:r>
              <a:rPr lang="fa-IR" smtClean="0">
                <a:cs typeface="B Zar" panose="00000400000000000000" pitchFamily="2" charset="-78"/>
              </a:rPr>
              <a:t>از </a:t>
            </a:r>
            <a:r>
              <a:rPr lang="fa-IR" smtClean="0">
                <a:cs typeface="B Zar" panose="00000400000000000000" pitchFamily="2" charset="-78"/>
              </a:rPr>
              <a:t>گروه  جدا شده به گوشه ای می روند تا بمیرند. ص 152</a:t>
            </a:r>
          </a:p>
          <a:p>
            <a:pPr marL="0" indent="0" algn="just">
              <a:buNone/>
            </a:pPr>
            <a:r>
              <a:rPr lang="fa-IR" smtClean="0">
                <a:cs typeface="B Zar" panose="00000400000000000000" pitchFamily="2" charset="-78"/>
              </a:rPr>
              <a:t>دورکیم با رویکرد کارکرد گرایانه خودف انچه  را که فردی ترین کنش شخصی به مشار می رود (یعنی خودکشی) به نظام اجتماعی مرتبط ساخته و اظهار داشته است  که گرچه  خودکشی هیچ فردی کاملا قابل پیش بینی نیستف اما می توان پیش بینی کرد که چه گروه هایی از افراد بیشتر یا کمتر در معرض خطر خودکشی قرار می گیرند. ص 153</a:t>
            </a:r>
            <a:endParaRPr lang="fa-IR">
              <a:cs typeface="B Zar" panose="00000400000000000000" pitchFamily="2" charset="-78"/>
            </a:endParaRPr>
          </a:p>
        </p:txBody>
      </p:sp>
    </p:spTree>
    <p:extLst>
      <p:ext uri="{BB962C8B-B14F-4D97-AF65-F5344CB8AC3E}">
        <p14:creationId xmlns:p14="http://schemas.microsoft.com/office/powerpoint/2010/main" val="814068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179928" y="1825625"/>
            <a:ext cx="8173872" cy="4351338"/>
          </a:xfrm>
        </p:spPr>
        <p:txBody>
          <a:bodyPr/>
          <a:lstStyle/>
          <a:p>
            <a:pPr algn="just"/>
            <a:r>
              <a:rPr lang="fa-IR" smtClean="0">
                <a:cs typeface="B Zar" panose="00000400000000000000" pitchFamily="2" charset="-78"/>
              </a:rPr>
              <a:t>در تحلیل </a:t>
            </a:r>
            <a:r>
              <a:rPr lang="fa-IR" smtClean="0">
                <a:solidFill>
                  <a:srgbClr val="FF0000"/>
                </a:solidFill>
                <a:cs typeface="B Zar" panose="00000400000000000000" pitchFamily="2" charset="-78"/>
              </a:rPr>
              <a:t>دورکیم</a:t>
            </a:r>
            <a:r>
              <a:rPr lang="fa-IR" smtClean="0">
                <a:cs typeface="B Zar" panose="00000400000000000000" pitchFamily="2" charset="-78"/>
              </a:rPr>
              <a:t> از خودکشی و انواع آن، الگوهای اجتماعی  نهفته در سطح فردی آشکار و تاکید اصلی بر روابط اجتماعی فرد با دیگران و تعقلات وی نسبت به گروه  و جامعه گذاشته شده است. </a:t>
            </a:r>
          </a:p>
          <a:p>
            <a:pPr algn="just"/>
            <a:r>
              <a:rPr lang="fa-IR" smtClean="0">
                <a:cs typeface="B Zar" panose="00000400000000000000" pitchFamily="2" charset="-78"/>
              </a:rPr>
              <a:t>در مورد پایان دهندگان به زندگی(کسانی که واقعا قصد کشتن خود را دارند) نیز وضعیت متفاوت است. حدود دو سوم آنها پیش از مرگ حداقل  یک بار اقدام به خودکشی کرده و بیشترشان به نحوی قصد خود را به دیگران منتقل می کنند. ص 156 </a:t>
            </a:r>
          </a:p>
          <a:p>
            <a:pPr algn="just"/>
            <a:r>
              <a:rPr lang="fa-IR" smtClean="0">
                <a:cs typeface="B Zar" panose="00000400000000000000" pitchFamily="2" charset="-78"/>
              </a:rPr>
              <a:t>بسیاری از کسانی که به زندگی خود پایان داده اند، موضعی  عذرخواهانه نسبت به بازماندگان خود داشته اند. ص 157</a:t>
            </a:r>
          </a:p>
          <a:p>
            <a:pPr algn="just"/>
            <a:r>
              <a:rPr lang="fa-IR">
                <a:cs typeface="B Zar" panose="00000400000000000000" pitchFamily="2" charset="-78"/>
              </a:rPr>
              <a:t> </a:t>
            </a:r>
          </a:p>
        </p:txBody>
      </p:sp>
      <p:pic>
        <p:nvPicPr>
          <p:cNvPr id="4" name="Picture 3"/>
          <p:cNvPicPr>
            <a:picLocks noChangeAspect="1"/>
          </p:cNvPicPr>
          <p:nvPr/>
        </p:nvPicPr>
        <p:blipFill>
          <a:blip r:embed="rId2"/>
          <a:stretch>
            <a:fillRect/>
          </a:stretch>
        </p:blipFill>
        <p:spPr>
          <a:xfrm>
            <a:off x="838200" y="1858169"/>
            <a:ext cx="2143125" cy="2143125"/>
          </a:xfrm>
          <a:prstGeom prst="rect">
            <a:avLst/>
          </a:prstGeom>
        </p:spPr>
      </p:pic>
    </p:spTree>
    <p:extLst>
      <p:ext uri="{BB962C8B-B14F-4D97-AF65-F5344CB8AC3E}">
        <p14:creationId xmlns:p14="http://schemas.microsoft.com/office/powerpoint/2010/main" val="2826101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t> </a:t>
            </a:r>
            <a:r>
              <a:rPr lang="fa-IR" smtClean="0">
                <a:cs typeface="B Zar" panose="00000400000000000000" pitchFamily="2" charset="-78"/>
              </a:rPr>
              <a:t>صرف نظر از شیوه به  کار رفته برای خودکشی، بیشتر خودکشی ها در سنین 14-25 سال  روی داده است. ص 161</a:t>
            </a:r>
          </a:p>
          <a:p>
            <a:pPr algn="just"/>
            <a:r>
              <a:rPr lang="fa-IR" smtClean="0">
                <a:cs typeface="B Zar" panose="00000400000000000000" pitchFamily="2" charset="-78"/>
              </a:rPr>
              <a:t>نرخ خودکشی در گروه های مذهبی نیز همچنان که دورکیم اعلام کرده بود با میزان همبستگی اجتماعی طرفداران  مذاهب  مختلف ارتباط دارد. ص 169</a:t>
            </a:r>
          </a:p>
          <a:p>
            <a:pPr algn="just"/>
            <a:r>
              <a:rPr lang="fa-IR" smtClean="0">
                <a:cs typeface="B Zar" panose="00000400000000000000" pitchFamily="2" charset="-78"/>
              </a:rPr>
              <a:t>رویکرد روان کاوانه  به خودکشی، افراد متمایل  به خودکشی را به هر حال بیمار روانی و همین بیماری را علت خدکشی آنها می داند. برخی از روانکاوان هم بر دیدگاه قدیمی فروید و وجود </a:t>
            </a:r>
            <a:r>
              <a:rPr lang="fa-IR" smtClean="0">
                <a:solidFill>
                  <a:srgbClr val="FF0000"/>
                </a:solidFill>
                <a:cs typeface="B Zar" panose="00000400000000000000" pitchFamily="2" charset="-78"/>
              </a:rPr>
              <a:t>غریزه ی مرگ </a:t>
            </a:r>
            <a:r>
              <a:rPr lang="fa-IR" smtClean="0">
                <a:cs typeface="B Zar" panose="00000400000000000000" pitchFamily="2" charset="-78"/>
              </a:rPr>
              <a:t>و این که  شکست دفاع  ایگو افراد را به سمت خودکشی می کشاند تاکید می کنند. ص 175</a:t>
            </a:r>
            <a:endParaRPr lang="fa-IR">
              <a:cs typeface="B Zar" panose="00000400000000000000" pitchFamily="2" charset="-78"/>
            </a:endParaRPr>
          </a:p>
        </p:txBody>
      </p:sp>
    </p:spTree>
    <p:extLst>
      <p:ext uri="{BB962C8B-B14F-4D97-AF65-F5344CB8AC3E}">
        <p14:creationId xmlns:p14="http://schemas.microsoft.com/office/powerpoint/2010/main" val="2861880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سرانجام نظریه فرایند خودکشانه، ممنوعیت هی اجتماعی علیه خودکشی را از معناهایی می داند که مردم به آن نسبت می دهند.ص 176</a:t>
            </a:r>
          </a:p>
          <a:p>
            <a:r>
              <a:rPr lang="fa-IR" smtClean="0">
                <a:cs typeface="B Zar" panose="00000400000000000000" pitchFamily="2" charset="-78"/>
              </a:rPr>
              <a:t>خودکشی کننده خود را متقاعد می سازد که مشکلات پیش روی را خود به وجود نیاورده است. ص 177</a:t>
            </a:r>
            <a:endParaRPr lang="fa-IR">
              <a:cs typeface="B Zar" panose="00000400000000000000" pitchFamily="2" charset="-78"/>
            </a:endParaRPr>
          </a:p>
        </p:txBody>
      </p:sp>
    </p:spTree>
    <p:extLst>
      <p:ext uri="{BB962C8B-B14F-4D97-AF65-F5344CB8AC3E}">
        <p14:creationId xmlns:p14="http://schemas.microsoft.com/office/powerpoint/2010/main" val="3730158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مواد مخدر را می توان بر اساس تاثیری که بر سیستم عصب مرکزی (مغز و سلسله اعصاب) می گذارند به سه دسته عمده تقسیم کرد: </a:t>
            </a:r>
          </a:p>
          <a:p>
            <a:r>
              <a:rPr lang="fa-IR" smtClean="0">
                <a:cs typeface="B Zar" panose="00000400000000000000" pitchFamily="2" charset="-78"/>
              </a:rPr>
              <a:t>1- محرکها(بالابرنده ها)</a:t>
            </a:r>
          </a:p>
          <a:p>
            <a:r>
              <a:rPr lang="fa-IR" smtClean="0">
                <a:cs typeface="B Zar" panose="00000400000000000000" pitchFamily="2" charset="-78"/>
              </a:rPr>
              <a:t>2- کند کننده ها (پایین برنده ها)</a:t>
            </a:r>
          </a:p>
          <a:p>
            <a:r>
              <a:rPr lang="fa-IR" smtClean="0">
                <a:cs typeface="B Zar" panose="00000400000000000000" pitchFamily="2" charset="-78"/>
              </a:rPr>
              <a:t>3- توهم زاها</a:t>
            </a:r>
          </a:p>
          <a:p>
            <a:endParaRPr lang="fa-IR">
              <a:cs typeface="B Zar" panose="00000400000000000000" pitchFamily="2" charset="-78"/>
            </a:endParaRPr>
          </a:p>
        </p:txBody>
      </p:sp>
    </p:spTree>
    <p:extLst>
      <p:ext uri="{BB962C8B-B14F-4D97-AF65-F5344CB8AC3E}">
        <p14:creationId xmlns:p14="http://schemas.microsoft.com/office/powerpoint/2010/main" val="357645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کج رفتاری اجتماعی</a:t>
            </a:r>
            <a:endParaRPr lang="fa-IR">
              <a:cs typeface="B Zar" panose="00000400000000000000" pitchFamily="2" charset="-78"/>
            </a:endParaRPr>
          </a:p>
        </p:txBody>
      </p:sp>
      <p:sp>
        <p:nvSpPr>
          <p:cNvPr id="3" name="Content Placeholder 2"/>
          <p:cNvSpPr>
            <a:spLocks noGrp="1"/>
          </p:cNvSpPr>
          <p:nvPr>
            <p:ph idx="1"/>
          </p:nvPr>
        </p:nvSpPr>
        <p:spPr>
          <a:xfrm>
            <a:off x="2838734" y="1825625"/>
            <a:ext cx="8515066" cy="4351338"/>
          </a:xfrm>
        </p:spPr>
        <p:txBody>
          <a:bodyPr/>
          <a:lstStyle/>
          <a:p>
            <a:r>
              <a:rPr lang="fa-IR" smtClean="0">
                <a:cs typeface="B Zar" panose="00000400000000000000" pitchFamily="2" charset="-78"/>
              </a:rPr>
              <a:t>کج رفتاری رفتاری(کارکرد). رفتاری است که مردم ان را برای کل جامعه یا افراد معینی مضر می دانند و در نتیجه چنین رفتاری را مجاز نمی شمارند. ص 13</a:t>
            </a:r>
          </a:p>
          <a:p>
            <a:r>
              <a:rPr lang="fa-IR" smtClean="0">
                <a:cs typeface="B Zar" panose="00000400000000000000" pitchFamily="2" charset="-78"/>
              </a:rPr>
              <a:t>کج رفتاری ارزشی . بر فرایندی که یک گروه طی آن موفق می شود ایده های اخلاقی خود را بر جامعه و قوانین آن تحمیل کند تاکید دارد. ص 15</a:t>
            </a:r>
          </a:p>
          <a:p>
            <a:r>
              <a:rPr lang="fa-IR" smtClean="0">
                <a:solidFill>
                  <a:srgbClr val="FF0000"/>
                </a:solidFill>
                <a:cs typeface="B Zar" panose="00000400000000000000" pitchFamily="2" charset="-78"/>
              </a:rPr>
              <a:t>هاوراد بکر(1973</a:t>
            </a:r>
            <a:r>
              <a:rPr lang="fa-IR" smtClean="0">
                <a:cs typeface="B Zar" panose="00000400000000000000" pitchFamily="2" charset="-78"/>
              </a:rPr>
              <a:t>) که از نقطه نظر تضادی به مساله نگاه کرده معتقد است که بعضی از انسان های مقتدر  می توانند به راحتی «انگ» کج رفتاری به دیگران بزنند. ص 16</a:t>
            </a:r>
          </a:p>
          <a:p>
            <a:r>
              <a:rPr lang="fa-IR" smtClean="0">
                <a:cs typeface="B Zar" panose="00000400000000000000" pitchFamily="2" charset="-78"/>
              </a:rPr>
              <a:t>قوانین هنجارهایی هستند که دولت به وسیله نظام مجازات های رسمی به اجرا می گذارد. ص 18</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3661509"/>
            <a:ext cx="1743075" cy="2619375"/>
          </a:xfrm>
          <a:prstGeom prst="rect">
            <a:avLst/>
          </a:prstGeom>
        </p:spPr>
      </p:pic>
    </p:spTree>
    <p:extLst>
      <p:ext uri="{BB962C8B-B14F-4D97-AF65-F5344CB8AC3E}">
        <p14:creationId xmlns:p14="http://schemas.microsoft.com/office/powerpoint/2010/main" val="389697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کلیات: کج رفتاری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کج رفتاری نسبی است</a:t>
            </a:r>
            <a:r>
              <a:rPr lang="fa-IR" smtClean="0">
                <a:cs typeface="B Zar" panose="00000400000000000000" pitchFamily="2" charset="-78"/>
              </a:rPr>
              <a:t>. یعنی رفتاری که در یک جامعه مستوجب مجازات است ممکن در جامعه دیگر نادیده گرفته یا حتی مستحق پاداش تلقی نمی کنند. ص 20 </a:t>
            </a:r>
          </a:p>
          <a:p>
            <a:pPr algn="just"/>
            <a:r>
              <a:rPr lang="fa-IR" smtClean="0">
                <a:cs typeface="B Zar" panose="00000400000000000000" pitchFamily="2" charset="-78"/>
              </a:rPr>
              <a:t>نظم اجتماعی تنها در صورت وجود </a:t>
            </a:r>
            <a:r>
              <a:rPr lang="fa-IR" smtClean="0">
                <a:solidFill>
                  <a:srgbClr val="FF0000"/>
                </a:solidFill>
                <a:cs typeface="B Zar" panose="00000400000000000000" pitchFamily="2" charset="-78"/>
              </a:rPr>
              <a:t>یک نظام کنترل اجتماعی </a:t>
            </a:r>
            <a:r>
              <a:rPr lang="fa-IR" smtClean="0">
                <a:cs typeface="B Zar" panose="00000400000000000000" pitchFamily="2" charset="-78"/>
              </a:rPr>
              <a:t>امکان پذیر است. نظام کنترل اجتماعی عبارت است از ابزار تامین رفتار مردم در کانال های مقبول و مورد انتظار جامعه. ص 22</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119633"/>
            <a:ext cx="3583675" cy="2733075"/>
          </a:xfrm>
          <a:prstGeom prst="rect">
            <a:avLst/>
          </a:prstGeom>
        </p:spPr>
      </p:pic>
    </p:spTree>
    <p:extLst>
      <p:ext uri="{BB962C8B-B14F-4D97-AF65-F5344CB8AC3E}">
        <p14:creationId xmlns:p14="http://schemas.microsoft.com/office/powerpoint/2010/main" val="3126634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357348" y="1825625"/>
            <a:ext cx="7996451" cy="4351338"/>
          </a:xfrm>
        </p:spPr>
        <p:txBody>
          <a:bodyPr/>
          <a:lstStyle/>
          <a:p>
            <a:pPr algn="just"/>
            <a:r>
              <a:rPr lang="fa-IR" smtClean="0">
                <a:solidFill>
                  <a:srgbClr val="FF0000"/>
                </a:solidFill>
                <a:cs typeface="B Zar" panose="00000400000000000000" pitchFamily="2" charset="-78"/>
              </a:rPr>
              <a:t>سی رایت میلز </a:t>
            </a:r>
            <a:r>
              <a:rPr lang="fa-IR" smtClean="0">
                <a:cs typeface="B Zar" panose="00000400000000000000" pitchFamily="2" charset="-78"/>
              </a:rPr>
              <a:t>معتقد است که باید در برخورد با مسائل اجتماعی بین «گرفتاری های شخصی» و «مشکلات عمومی» فرق عمده ای قایل شد. ص 25</a:t>
            </a:r>
          </a:p>
          <a:p>
            <a:pPr algn="just"/>
            <a:r>
              <a:rPr lang="fa-IR" smtClean="0">
                <a:solidFill>
                  <a:srgbClr val="FF0000"/>
                </a:solidFill>
                <a:cs typeface="B Zar" panose="00000400000000000000" pitchFamily="2" charset="-78"/>
              </a:rPr>
              <a:t>میلز</a:t>
            </a:r>
            <a:r>
              <a:rPr lang="fa-IR" smtClean="0">
                <a:cs typeface="B Zar" panose="00000400000000000000" pitchFamily="2" charset="-78"/>
              </a:rPr>
              <a:t> معتقد است:  در جامعه ای با پنجاه میلیون نفر شاغل اگر پانزده میلیون نفر بیکار وجود داشته باشد، آنچه باید تجزیه و تحلیل نظام اقتصادی سیاسی آن جامعه است و نه خصوصیات فردی اشخاص بیکار ص 27</a:t>
            </a:r>
          </a:p>
          <a:p>
            <a:pPr algn="just"/>
            <a:r>
              <a:rPr lang="fa-IR" smtClean="0">
                <a:cs typeface="B Zar" panose="00000400000000000000" pitchFamily="2" charset="-78"/>
              </a:rPr>
              <a:t>اولین بار ایمل دورکیم مطرح کرد که کج روی بر خلاف آنچه مردم خیال می کنند، ماهیت رفتار نیست بلکه منوط به چگونگی تعبیر  و تفسیر دیگران از آن رفتار است. ص 29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2125426"/>
            <a:ext cx="2143125" cy="2143125"/>
          </a:xfrm>
          <a:prstGeom prst="rect">
            <a:avLst/>
          </a:prstGeom>
        </p:spPr>
      </p:pic>
    </p:spTree>
    <p:extLst>
      <p:ext uri="{BB962C8B-B14F-4D97-AF65-F5344CB8AC3E}">
        <p14:creationId xmlns:p14="http://schemas.microsoft.com/office/powerpoint/2010/main" val="177780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چرا مردم کج رفتاری می کنند؟</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مجموعه صاحب نظرانی را که تعریفی از کج رفتاری ارائه داده اند می توان به دو گروه بزرگ تقسیم کرد. </a:t>
            </a:r>
          </a:p>
          <a:p>
            <a:pPr algn="just"/>
            <a:r>
              <a:rPr lang="fa-IR" smtClean="0">
                <a:solidFill>
                  <a:srgbClr val="FF0000"/>
                </a:solidFill>
                <a:cs typeface="B Zar" panose="00000400000000000000" pitchFamily="2" charset="-78"/>
              </a:rPr>
              <a:t>یک گروه </a:t>
            </a:r>
            <a:r>
              <a:rPr lang="fa-IR" smtClean="0">
                <a:cs typeface="B Zar" panose="00000400000000000000" pitchFamily="2" charset="-78"/>
              </a:rPr>
              <a:t>آنان که کج رفتاری را پدیده ای «واقعی»  و دارای صفاتی می دانند که از رفتارهای بهنجار قابل تشخیص و تفکیک است. ص 33</a:t>
            </a:r>
          </a:p>
          <a:p>
            <a:pPr algn="just"/>
            <a:r>
              <a:rPr lang="fa-IR" smtClean="0">
                <a:solidFill>
                  <a:srgbClr val="FF0000"/>
                </a:solidFill>
                <a:cs typeface="B Zar" panose="00000400000000000000" pitchFamily="2" charset="-78"/>
              </a:rPr>
              <a:t>دسته دوم </a:t>
            </a:r>
            <a:r>
              <a:rPr lang="fa-IR" smtClean="0">
                <a:cs typeface="B Zar" panose="00000400000000000000" pitchFamily="2" charset="-78"/>
              </a:rPr>
              <a:t>آنان که مدعی اند کج رفتاری لزوما واقعی نیست و چه بسیارند کسانی که به ناحق متهم به کاری می شوند و به اشتباه  یا از روی غرض و مرض برچسب می خورند. ص 31</a:t>
            </a:r>
          </a:p>
          <a:p>
            <a:pPr algn="just"/>
            <a:endParaRPr lang="fa-IR">
              <a:cs typeface="B Zar" panose="00000400000000000000" pitchFamily="2" charset="-78"/>
            </a:endParaRPr>
          </a:p>
        </p:txBody>
      </p:sp>
    </p:spTree>
    <p:extLst>
      <p:ext uri="{BB962C8B-B14F-4D97-AF65-F5344CB8AC3E}">
        <p14:creationId xmlns:p14="http://schemas.microsoft.com/office/powerpoint/2010/main" val="49708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اثبات گرایی و کج رفتاری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اثبات گرایان همچنین مدعی اند که کج رفتاری یک موضوع قابل مشاهده  و کج رفتار یک موجد واقعی است که می توان او را به صورت عینی – همان گونه که در علوم طبیعی میسر است- مطالعه کرد. ص 35</a:t>
            </a:r>
          </a:p>
          <a:p>
            <a:pPr algn="just"/>
            <a:r>
              <a:rPr lang="fa-IR" smtClean="0">
                <a:cs typeface="B Zar" panose="00000400000000000000" pitchFamily="2" charset="-78"/>
              </a:rPr>
              <a:t>برساخت گرایان  مدعی اند  که تعریف  کنندگان و انگ زنندگان رفتارها در تعریف های خود به متغیر هیا زمان، مکان و سایر شاخص های مداخله گر توجه دارند و به همین دلیل کار انها بر نسبیت مبتنی است. ص 37</a:t>
            </a:r>
          </a:p>
          <a:p>
            <a:pPr algn="just"/>
            <a:r>
              <a:rPr lang="fa-IR" smtClean="0">
                <a:cs typeface="B Zar" panose="00000400000000000000" pitchFamily="2" charset="-78"/>
              </a:rPr>
              <a:t>رویکرد اثبات گرا برای توضیح انواع شدید تر کج رفتاری مثل قتل، تجاوز  و سرقت مسحانه  مناسبت دارد و رویکرد بر ساخت گرا بیشتر در تبیین انواع خفیفتر کج رفتاری ها مثل اعتیاد به مواد مخدر و خود فروشی به کار می آید.ص 39</a:t>
            </a:r>
            <a:endParaRPr lang="fa-IR">
              <a:cs typeface="B Zar" panose="00000400000000000000" pitchFamily="2" charset="-78"/>
            </a:endParaRPr>
          </a:p>
        </p:txBody>
      </p:sp>
    </p:spTree>
    <p:extLst>
      <p:ext uri="{BB962C8B-B14F-4D97-AF65-F5344CB8AC3E}">
        <p14:creationId xmlns:p14="http://schemas.microsoft.com/office/powerpoint/2010/main" val="254041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فرصت های نامشروع افتراقی</a:t>
            </a:r>
            <a:endParaRPr lang="fa-IR">
              <a:cs typeface="B Zar" panose="00000400000000000000" pitchFamily="2" charset="-78"/>
            </a:endParaRPr>
          </a:p>
        </p:txBody>
      </p:sp>
      <p:sp>
        <p:nvSpPr>
          <p:cNvPr id="3" name="Content Placeholder 2"/>
          <p:cNvSpPr>
            <a:spLocks noGrp="1"/>
          </p:cNvSpPr>
          <p:nvPr>
            <p:ph idx="1"/>
          </p:nvPr>
        </p:nvSpPr>
        <p:spPr>
          <a:xfrm>
            <a:off x="4189862" y="1825625"/>
            <a:ext cx="7163937" cy="4351338"/>
          </a:xfrm>
        </p:spPr>
        <p:txBody>
          <a:bodyPr>
            <a:normAutofit fontScale="92500" lnSpcReduction="10000"/>
          </a:bodyPr>
          <a:lstStyle/>
          <a:p>
            <a:pPr algn="just"/>
            <a:r>
              <a:rPr lang="fa-IR" smtClean="0">
                <a:cs typeface="B Zar" panose="00000400000000000000" pitchFamily="2" charset="-78"/>
              </a:rPr>
              <a:t>اثبات گرایان همچنان که در بخش تعریف کج رفتاری از انها یاد شد کج رفتاری را پدیده ای واقعی، عینی و جبری می دانند که می توان ان را از سایر انواع رفتار متمایز، مشاهده و اندازه گیری کرد. ص 23</a:t>
            </a:r>
          </a:p>
          <a:p>
            <a:pPr algn="just"/>
            <a:r>
              <a:rPr lang="fa-IR" smtClean="0">
                <a:cs typeface="B Zar" panose="00000400000000000000" pitchFamily="2" charset="-78"/>
              </a:rPr>
              <a:t>اگر </a:t>
            </a:r>
            <a:r>
              <a:rPr lang="fa-IR" smtClean="0">
                <a:solidFill>
                  <a:srgbClr val="FF0000"/>
                </a:solidFill>
                <a:cs typeface="B Zar" panose="00000400000000000000" pitchFamily="2" charset="-78"/>
              </a:rPr>
              <a:t>مرتن</a:t>
            </a:r>
            <a:r>
              <a:rPr lang="fa-IR" smtClean="0">
                <a:cs typeface="B Zar" panose="00000400000000000000" pitchFamily="2" charset="-78"/>
              </a:rPr>
              <a:t> مدعی بود که شکاف بین اهداف و ابزار موجب کج رفتاری است. کوهن می گوید شکاف بین اهداف و ابزار به واسطه ناکامی منلزتی موجب کج رفتاری می شود. ص 46</a:t>
            </a:r>
          </a:p>
          <a:p>
            <a:pPr algn="just"/>
            <a:r>
              <a:rPr lang="fa-IR" smtClean="0">
                <a:cs typeface="B Zar" panose="00000400000000000000" pitchFamily="2" charset="-78"/>
              </a:rPr>
              <a:t>نکته اصلی نظریه </a:t>
            </a:r>
            <a:r>
              <a:rPr lang="fa-IR" smtClean="0">
                <a:solidFill>
                  <a:srgbClr val="FF0000"/>
                </a:solidFill>
                <a:cs typeface="B Zar" panose="00000400000000000000" pitchFamily="2" charset="-78"/>
              </a:rPr>
              <a:t>سادرلند</a:t>
            </a:r>
            <a:r>
              <a:rPr lang="fa-IR" smtClean="0">
                <a:cs typeface="B Zar" panose="00000400000000000000" pitchFamily="2" charset="-78"/>
              </a:rPr>
              <a:t> این است که افراد به این علت کج رفتار دمی شوند که تعداد ارتباطهای انحراتفی انان بیش از ارتباط های غیر انحرافی شان است. ص 28</a:t>
            </a:r>
          </a:p>
          <a:p>
            <a:pPr algn="just"/>
            <a:r>
              <a:rPr lang="fa-IR" smtClean="0">
                <a:solidFill>
                  <a:srgbClr val="FF0000"/>
                </a:solidFill>
                <a:cs typeface="B Zar" panose="00000400000000000000" pitchFamily="2" charset="-78"/>
              </a:rPr>
              <a:t>دانیل گلیزر </a:t>
            </a:r>
            <a:r>
              <a:rPr lang="fa-IR" smtClean="0">
                <a:cs typeface="B Zar" panose="00000400000000000000" pitchFamily="2" charset="-78"/>
              </a:rPr>
              <a:t>مدعی است کهنظریه سادرلند رویکردی ماشین انگارانه به کج رفتاران دارد.ص 49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65746" y="2832337"/>
            <a:ext cx="2762250" cy="1657350"/>
          </a:xfrm>
          <a:prstGeom prst="rect">
            <a:avLst/>
          </a:prstGeom>
        </p:spPr>
      </p:pic>
    </p:spTree>
    <p:extLst>
      <p:ext uri="{BB962C8B-B14F-4D97-AF65-F5344CB8AC3E}">
        <p14:creationId xmlns:p14="http://schemas.microsoft.com/office/powerpoint/2010/main" val="88111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نظریه های کنترل اجتماعی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نظریه کنترل </a:t>
            </a:r>
            <a:r>
              <a:rPr lang="fa-IR" smtClean="0">
                <a:cs typeface="B Zar" panose="00000400000000000000" pitchFamily="2" charset="-78"/>
              </a:rPr>
              <a:t>نیز در تحلیل و تبیین کج رفتاریهای اجتماعی از نظریه های با نفوذ حوزه جامعه شناسی انحرافات اجتماعی  و جرم بوده است. ص 51</a:t>
            </a:r>
          </a:p>
          <a:p>
            <a:pPr algn="just"/>
            <a:r>
              <a:rPr lang="fa-IR" smtClean="0">
                <a:cs typeface="B Zar" panose="00000400000000000000" pitchFamily="2" charset="-78"/>
              </a:rPr>
              <a:t>اعتقاد افراد به اعتبار اخلاقی نظام هنجارهای اجتماعی و رعایت قوانین و مقررات نیز موجب احساس وظیفه  اخلاقی نسبت به دیگران می شود  و ضعف چنین اعتقادی راه را برای کج رفتاری هموار می کنند.ص 53</a:t>
            </a:r>
          </a:p>
          <a:p>
            <a:pPr algn="just"/>
            <a:r>
              <a:rPr lang="fa-IR" smtClean="0">
                <a:solidFill>
                  <a:srgbClr val="FF0000"/>
                </a:solidFill>
                <a:cs typeface="B Zar" panose="00000400000000000000" pitchFamily="2" charset="-78"/>
              </a:rPr>
              <a:t>نظریه انگ زنی </a:t>
            </a:r>
            <a:r>
              <a:rPr lang="fa-IR" smtClean="0">
                <a:cs typeface="B Zar" panose="00000400000000000000" pitchFamily="2" charset="-78"/>
              </a:rPr>
              <a:t>که رویکرد کنش متقابل هم نامیده شده عمدتا به پیامدهی تعامل بین کج رفتار و جامعه هم نوا، به ویژه عوامل رسمی کنترل اجتماعی، می پردازد. صص 56-57</a:t>
            </a:r>
          </a:p>
          <a:p>
            <a:endParaRPr lang="fa-IR">
              <a:cs typeface="B Zar" panose="00000400000000000000" pitchFamily="2" charset="-78"/>
            </a:endParaRPr>
          </a:p>
        </p:txBody>
      </p:sp>
    </p:spTree>
    <p:extLst>
      <p:ext uri="{BB962C8B-B14F-4D97-AF65-F5344CB8AC3E}">
        <p14:creationId xmlns:p14="http://schemas.microsoft.com/office/powerpoint/2010/main" val="2115758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2345</Words>
  <Application>Microsoft Office PowerPoint</Application>
  <PresentationFormat>Widescreen</PresentationFormat>
  <Paragraphs>92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 Zar</vt:lpstr>
      <vt:lpstr>Calibri</vt:lpstr>
      <vt:lpstr>Calibri Light</vt:lpstr>
      <vt:lpstr>Times New Roman</vt:lpstr>
      <vt:lpstr>Office Theme</vt:lpstr>
      <vt:lpstr>بررسی جملات نام کتاب: آسیب شناسی اجتماعی</vt:lpstr>
      <vt:lpstr>کلیات</vt:lpstr>
      <vt:lpstr>کج رفتاری اجتماعی</vt:lpstr>
      <vt:lpstr>کلیات: کج رفتاری</vt:lpstr>
      <vt:lpstr>PowerPoint Presentation</vt:lpstr>
      <vt:lpstr>چرا مردم کج رفتاری می کنند؟</vt:lpstr>
      <vt:lpstr>اثبات گرایی و کج رفتاری</vt:lpstr>
      <vt:lpstr>فرصت های نامشروع افتراقی</vt:lpstr>
      <vt:lpstr>نظریه های کنترل اجتماعی</vt:lpstr>
      <vt:lpstr>برخی انتقادات وارده به نظریه انگ زنی</vt:lpstr>
      <vt:lpstr>برخی انتقادات وارده به نظریه پدیدار شناختی</vt:lpstr>
      <vt:lpstr>نظریه تضاد</vt:lpstr>
      <vt:lpstr>نظریه مارکسسیتی: </vt:lpstr>
      <vt:lpstr>نظریه فمینیستی</vt:lpstr>
      <vt:lpstr>نظریه فرامدرنیستی</vt:lpstr>
      <vt:lpstr>PowerPoint Presentation</vt:lpstr>
      <vt:lpstr>PowerPoint Presentation</vt:lpstr>
      <vt:lpstr>کج رفتاری های اقتصادی دون پایگان </vt:lpstr>
      <vt:lpstr>PowerPoint Presentation</vt:lpstr>
      <vt:lpstr>PowerPoint Presentation</vt:lpstr>
      <vt:lpstr>خشونت</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آسیب شناسی اجتماعی</dc:title>
  <dc:creator>MaZz!i</dc:creator>
  <cp:lastModifiedBy>MaZz!i</cp:lastModifiedBy>
  <cp:revision>78</cp:revision>
  <dcterms:created xsi:type="dcterms:W3CDTF">2022-10-25T17:11:54Z</dcterms:created>
  <dcterms:modified xsi:type="dcterms:W3CDTF">2022-10-26T12:15:56Z</dcterms:modified>
</cp:coreProperties>
</file>