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331" r:id="rId7"/>
    <p:sldId id="263" r:id="rId8"/>
    <p:sldId id="264" r:id="rId9"/>
    <p:sldId id="265" r:id="rId10"/>
    <p:sldId id="332" r:id="rId11"/>
    <p:sldId id="266" r:id="rId12"/>
    <p:sldId id="267" r:id="rId13"/>
    <p:sldId id="268" r:id="rId14"/>
    <p:sldId id="333" r:id="rId15"/>
    <p:sldId id="269" r:id="rId16"/>
    <p:sldId id="270" r:id="rId17"/>
    <p:sldId id="334" r:id="rId18"/>
    <p:sldId id="271" r:id="rId19"/>
    <p:sldId id="335" r:id="rId20"/>
    <p:sldId id="272" r:id="rId21"/>
    <p:sldId id="273" r:id="rId22"/>
    <p:sldId id="275" r:id="rId23"/>
    <p:sldId id="276" r:id="rId24"/>
    <p:sldId id="277" r:id="rId25"/>
    <p:sldId id="278" r:id="rId26"/>
    <p:sldId id="279" r:id="rId27"/>
    <p:sldId id="280" r:id="rId28"/>
    <p:sldId id="281" r:id="rId29"/>
    <p:sldId id="336" r:id="rId30"/>
    <p:sldId id="282" r:id="rId31"/>
    <p:sldId id="283" r:id="rId32"/>
    <p:sldId id="284" r:id="rId33"/>
    <p:sldId id="337" r:id="rId34"/>
    <p:sldId id="285" r:id="rId35"/>
    <p:sldId id="286" r:id="rId36"/>
    <p:sldId id="338" r:id="rId37"/>
    <p:sldId id="287" r:id="rId38"/>
    <p:sldId id="339" r:id="rId39"/>
    <p:sldId id="340" r:id="rId40"/>
    <p:sldId id="288" r:id="rId41"/>
    <p:sldId id="289" r:id="rId42"/>
    <p:sldId id="290" r:id="rId43"/>
    <p:sldId id="291" r:id="rId44"/>
    <p:sldId id="292" r:id="rId45"/>
    <p:sldId id="293" r:id="rId46"/>
    <p:sldId id="294" r:id="rId47"/>
    <p:sldId id="341"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5" r:id="rId68"/>
    <p:sldId id="316" r:id="rId69"/>
    <p:sldId id="317" r:id="rId70"/>
    <p:sldId id="318" r:id="rId71"/>
    <p:sldId id="319" r:id="rId72"/>
    <p:sldId id="320" r:id="rId73"/>
    <p:sldId id="321" r:id="rId74"/>
    <p:sldId id="322" r:id="rId75"/>
    <p:sldId id="342" r:id="rId76"/>
    <p:sldId id="323" r:id="rId77"/>
    <p:sldId id="324" r:id="rId78"/>
    <p:sldId id="325" r:id="rId79"/>
    <p:sldId id="343" r:id="rId80"/>
    <p:sldId id="326" r:id="rId81"/>
    <p:sldId id="327" r:id="rId82"/>
    <p:sldId id="328" r:id="rId83"/>
    <p:sldId id="329" r:id="rId84"/>
    <p:sldId id="330" r:id="rId85"/>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7" autoAdjust="0"/>
    <p:restoredTop sz="94434" autoAdjust="0"/>
  </p:normalViewPr>
  <p:slideViewPr>
    <p:cSldViewPr snapToGrid="0">
      <p:cViewPr varScale="1">
        <p:scale>
          <a:sx n="70" d="100"/>
          <a:sy n="70" d="100"/>
        </p:scale>
        <p:origin x="726" y="72"/>
      </p:cViewPr>
      <p:guideLst/>
    </p:cSldViewPr>
  </p:slideViewPr>
  <p:outlineViewPr>
    <p:cViewPr>
      <p:scale>
        <a:sx n="33" d="100"/>
        <a:sy n="33" d="100"/>
      </p:scale>
      <p:origin x="0" y="-2700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250C41EE-D1BC-4D2E-AACE-677EFAF3E9C1}" type="datetimeFigureOut">
              <a:rPr lang="fa-IR" smtClean="0"/>
              <a:t>01/04/1444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46A308E-F968-49FE-B75C-B18B977F0D8E}" type="slidenum">
              <a:rPr lang="fa-IR" smtClean="0"/>
              <a:t>‹#›</a:t>
            </a:fld>
            <a:endParaRPr lang="fa-IR"/>
          </a:p>
        </p:txBody>
      </p:sp>
    </p:spTree>
    <p:extLst>
      <p:ext uri="{BB962C8B-B14F-4D97-AF65-F5344CB8AC3E}">
        <p14:creationId xmlns:p14="http://schemas.microsoft.com/office/powerpoint/2010/main" val="1561280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250C41EE-D1BC-4D2E-AACE-677EFAF3E9C1}" type="datetimeFigureOut">
              <a:rPr lang="fa-IR" smtClean="0"/>
              <a:t>01/04/1444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46A308E-F968-49FE-B75C-B18B977F0D8E}" type="slidenum">
              <a:rPr lang="fa-IR" smtClean="0"/>
              <a:t>‹#›</a:t>
            </a:fld>
            <a:endParaRPr lang="fa-IR"/>
          </a:p>
        </p:txBody>
      </p:sp>
    </p:spTree>
    <p:extLst>
      <p:ext uri="{BB962C8B-B14F-4D97-AF65-F5344CB8AC3E}">
        <p14:creationId xmlns:p14="http://schemas.microsoft.com/office/powerpoint/2010/main" val="1414430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250C41EE-D1BC-4D2E-AACE-677EFAF3E9C1}" type="datetimeFigureOut">
              <a:rPr lang="fa-IR" smtClean="0"/>
              <a:t>01/04/1444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46A308E-F968-49FE-B75C-B18B977F0D8E}" type="slidenum">
              <a:rPr lang="fa-IR" smtClean="0"/>
              <a:t>‹#›</a:t>
            </a:fld>
            <a:endParaRPr lang="fa-IR"/>
          </a:p>
        </p:txBody>
      </p:sp>
    </p:spTree>
    <p:extLst>
      <p:ext uri="{BB962C8B-B14F-4D97-AF65-F5344CB8AC3E}">
        <p14:creationId xmlns:p14="http://schemas.microsoft.com/office/powerpoint/2010/main" val="1373570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250C41EE-D1BC-4D2E-AACE-677EFAF3E9C1}" type="datetimeFigureOut">
              <a:rPr lang="fa-IR" smtClean="0"/>
              <a:t>01/04/1444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46A308E-F968-49FE-B75C-B18B977F0D8E}" type="slidenum">
              <a:rPr lang="fa-IR" smtClean="0"/>
              <a:t>‹#›</a:t>
            </a:fld>
            <a:endParaRPr lang="fa-IR"/>
          </a:p>
        </p:txBody>
      </p:sp>
    </p:spTree>
    <p:extLst>
      <p:ext uri="{BB962C8B-B14F-4D97-AF65-F5344CB8AC3E}">
        <p14:creationId xmlns:p14="http://schemas.microsoft.com/office/powerpoint/2010/main" val="3621846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0C41EE-D1BC-4D2E-AACE-677EFAF3E9C1}" type="datetimeFigureOut">
              <a:rPr lang="fa-IR" smtClean="0"/>
              <a:t>01/04/1444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46A308E-F968-49FE-B75C-B18B977F0D8E}" type="slidenum">
              <a:rPr lang="fa-IR" smtClean="0"/>
              <a:t>‹#›</a:t>
            </a:fld>
            <a:endParaRPr lang="fa-IR"/>
          </a:p>
        </p:txBody>
      </p:sp>
    </p:spTree>
    <p:extLst>
      <p:ext uri="{BB962C8B-B14F-4D97-AF65-F5344CB8AC3E}">
        <p14:creationId xmlns:p14="http://schemas.microsoft.com/office/powerpoint/2010/main" val="3023047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250C41EE-D1BC-4D2E-AACE-677EFAF3E9C1}" type="datetimeFigureOut">
              <a:rPr lang="fa-IR" smtClean="0"/>
              <a:t>01/04/1444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46A308E-F968-49FE-B75C-B18B977F0D8E}" type="slidenum">
              <a:rPr lang="fa-IR" smtClean="0"/>
              <a:t>‹#›</a:t>
            </a:fld>
            <a:endParaRPr lang="fa-IR"/>
          </a:p>
        </p:txBody>
      </p:sp>
    </p:spTree>
    <p:extLst>
      <p:ext uri="{BB962C8B-B14F-4D97-AF65-F5344CB8AC3E}">
        <p14:creationId xmlns:p14="http://schemas.microsoft.com/office/powerpoint/2010/main" val="3032500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250C41EE-D1BC-4D2E-AACE-677EFAF3E9C1}" type="datetimeFigureOut">
              <a:rPr lang="fa-IR" smtClean="0"/>
              <a:t>01/04/1444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046A308E-F968-49FE-B75C-B18B977F0D8E}" type="slidenum">
              <a:rPr lang="fa-IR" smtClean="0"/>
              <a:t>‹#›</a:t>
            </a:fld>
            <a:endParaRPr lang="fa-IR"/>
          </a:p>
        </p:txBody>
      </p:sp>
    </p:spTree>
    <p:extLst>
      <p:ext uri="{BB962C8B-B14F-4D97-AF65-F5344CB8AC3E}">
        <p14:creationId xmlns:p14="http://schemas.microsoft.com/office/powerpoint/2010/main" val="1839864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250C41EE-D1BC-4D2E-AACE-677EFAF3E9C1}" type="datetimeFigureOut">
              <a:rPr lang="fa-IR" smtClean="0"/>
              <a:t>01/04/1444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046A308E-F968-49FE-B75C-B18B977F0D8E}" type="slidenum">
              <a:rPr lang="fa-IR" smtClean="0"/>
              <a:t>‹#›</a:t>
            </a:fld>
            <a:endParaRPr lang="fa-IR"/>
          </a:p>
        </p:txBody>
      </p:sp>
    </p:spTree>
    <p:extLst>
      <p:ext uri="{BB962C8B-B14F-4D97-AF65-F5344CB8AC3E}">
        <p14:creationId xmlns:p14="http://schemas.microsoft.com/office/powerpoint/2010/main" val="2389591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0C41EE-D1BC-4D2E-AACE-677EFAF3E9C1}" type="datetimeFigureOut">
              <a:rPr lang="fa-IR" smtClean="0"/>
              <a:t>01/04/1444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046A308E-F968-49FE-B75C-B18B977F0D8E}" type="slidenum">
              <a:rPr lang="fa-IR" smtClean="0"/>
              <a:t>‹#›</a:t>
            </a:fld>
            <a:endParaRPr lang="fa-IR"/>
          </a:p>
        </p:txBody>
      </p:sp>
    </p:spTree>
    <p:extLst>
      <p:ext uri="{BB962C8B-B14F-4D97-AF65-F5344CB8AC3E}">
        <p14:creationId xmlns:p14="http://schemas.microsoft.com/office/powerpoint/2010/main" val="2784390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0C41EE-D1BC-4D2E-AACE-677EFAF3E9C1}" type="datetimeFigureOut">
              <a:rPr lang="fa-IR" smtClean="0"/>
              <a:t>01/04/1444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46A308E-F968-49FE-B75C-B18B977F0D8E}" type="slidenum">
              <a:rPr lang="fa-IR" smtClean="0"/>
              <a:t>‹#›</a:t>
            </a:fld>
            <a:endParaRPr lang="fa-IR"/>
          </a:p>
        </p:txBody>
      </p:sp>
    </p:spTree>
    <p:extLst>
      <p:ext uri="{BB962C8B-B14F-4D97-AF65-F5344CB8AC3E}">
        <p14:creationId xmlns:p14="http://schemas.microsoft.com/office/powerpoint/2010/main" val="3042693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0C41EE-D1BC-4D2E-AACE-677EFAF3E9C1}" type="datetimeFigureOut">
              <a:rPr lang="fa-IR" smtClean="0"/>
              <a:t>01/04/1444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46A308E-F968-49FE-B75C-B18B977F0D8E}" type="slidenum">
              <a:rPr lang="fa-IR" smtClean="0"/>
              <a:t>‹#›</a:t>
            </a:fld>
            <a:endParaRPr lang="fa-IR"/>
          </a:p>
        </p:txBody>
      </p:sp>
    </p:spTree>
    <p:extLst>
      <p:ext uri="{BB962C8B-B14F-4D97-AF65-F5344CB8AC3E}">
        <p14:creationId xmlns:p14="http://schemas.microsoft.com/office/powerpoint/2010/main" val="2271214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50C41EE-D1BC-4D2E-AACE-677EFAF3E9C1}" type="datetimeFigureOut">
              <a:rPr lang="fa-IR" smtClean="0"/>
              <a:t>01/04/1444</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46A308E-F968-49FE-B75C-B18B977F0D8E}" type="slidenum">
              <a:rPr lang="fa-IR" smtClean="0"/>
              <a:t>‹#›</a:t>
            </a:fld>
            <a:endParaRPr lang="fa-IR"/>
          </a:p>
        </p:txBody>
      </p:sp>
    </p:spTree>
    <p:extLst>
      <p:ext uri="{BB962C8B-B14F-4D97-AF65-F5344CB8AC3E}">
        <p14:creationId xmlns:p14="http://schemas.microsoft.com/office/powerpoint/2010/main" val="239047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000" smtClean="0">
                <a:cs typeface="B Zar" panose="00000400000000000000" pitchFamily="2" charset="-78"/>
              </a:rPr>
              <a:t>بررسی جملات</a:t>
            </a:r>
            <a:br>
              <a:rPr lang="fa-IR" sz="4000" smtClean="0">
                <a:cs typeface="B Zar" panose="00000400000000000000" pitchFamily="2" charset="-78"/>
              </a:rPr>
            </a:br>
            <a:r>
              <a:rPr lang="fa-IR" sz="3200" smtClean="0">
                <a:solidFill>
                  <a:srgbClr val="FF0000"/>
                </a:solidFill>
                <a:cs typeface="B Zar" panose="00000400000000000000" pitchFamily="2" charset="-78"/>
              </a:rPr>
              <a:t>نام کتاب</a:t>
            </a:r>
            <a:r>
              <a:rPr lang="fa-IR" sz="3200" smtClean="0">
                <a:cs typeface="B Zar" panose="00000400000000000000" pitchFamily="2" charset="-78"/>
              </a:rPr>
              <a:t>: رویکردهای نظری هفت گانه در بررسی مسائل اجتماعی</a:t>
            </a:r>
            <a:endParaRPr lang="fa-IR" sz="3200">
              <a:cs typeface="B Zar" panose="00000400000000000000" pitchFamily="2" charset="-78"/>
            </a:endParaRPr>
          </a:p>
        </p:txBody>
      </p:sp>
      <p:sp>
        <p:nvSpPr>
          <p:cNvPr id="3" name="Subtitle 2"/>
          <p:cNvSpPr>
            <a:spLocks noGrp="1"/>
          </p:cNvSpPr>
          <p:nvPr>
            <p:ph type="subTitle" idx="1"/>
          </p:nvPr>
        </p:nvSpPr>
        <p:spPr/>
        <p:txBody>
          <a:bodyPr>
            <a:normAutofit lnSpcReduction="10000"/>
          </a:bodyPr>
          <a:lstStyle/>
          <a:p>
            <a:r>
              <a:rPr lang="fa-IR" smtClean="0">
                <a:solidFill>
                  <a:srgbClr val="FF0000"/>
                </a:solidFill>
                <a:cs typeface="B Zar" panose="00000400000000000000" pitchFamily="2" charset="-78"/>
              </a:rPr>
              <a:t>نویسندگان</a:t>
            </a:r>
            <a:r>
              <a:rPr lang="fa-IR" smtClean="0">
                <a:cs typeface="B Zar" panose="00000400000000000000" pitchFamily="2" charset="-78"/>
              </a:rPr>
              <a:t>: ارل رابینگتن، مارتین واینبرگ</a:t>
            </a:r>
          </a:p>
          <a:p>
            <a:r>
              <a:rPr lang="fa-IR" smtClean="0">
                <a:solidFill>
                  <a:srgbClr val="FF0000"/>
                </a:solidFill>
                <a:cs typeface="B Zar" panose="00000400000000000000" pitchFamily="2" charset="-78"/>
              </a:rPr>
              <a:t>ترجمه</a:t>
            </a:r>
            <a:r>
              <a:rPr lang="fa-IR" smtClean="0">
                <a:cs typeface="B Zar" panose="00000400000000000000" pitchFamily="2" charset="-78"/>
              </a:rPr>
              <a:t>: رحمت الله صدیق سروستانی</a:t>
            </a:r>
          </a:p>
          <a:p>
            <a:r>
              <a:rPr lang="fa-IR" smtClean="0">
                <a:cs typeface="B Zar" panose="00000400000000000000" pitchFamily="2" charset="-78"/>
              </a:rPr>
              <a:t>انتشارات دانشگاه تهران. چاپ سوم</a:t>
            </a:r>
          </a:p>
          <a:p>
            <a:r>
              <a:rPr lang="fa-IR" smtClean="0">
                <a:cs typeface="B Zar" panose="00000400000000000000" pitchFamily="2" charset="-78"/>
              </a:rPr>
              <a:t>1386</a:t>
            </a:r>
            <a:endParaRPr lang="fa-IR">
              <a:cs typeface="B Zar" panose="00000400000000000000" pitchFamily="2" charset="-78"/>
            </a:endParaRPr>
          </a:p>
        </p:txBody>
      </p:sp>
    </p:spTree>
    <p:extLst>
      <p:ext uri="{BB962C8B-B14F-4D97-AF65-F5344CB8AC3E}">
        <p14:creationId xmlns:p14="http://schemas.microsoft.com/office/powerpoint/2010/main" val="48237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تحولات رویکرد آسیب شناسی اجتماعی</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البته در دهه 1960 رویکرد آسیب شناسی اجتماعی رونقی دوباره یافت  و برخی جامعه شناسان مجددا درباره </a:t>
            </a:r>
            <a:r>
              <a:rPr lang="fa-IR">
                <a:solidFill>
                  <a:srgbClr val="FF0000"/>
                </a:solidFill>
                <a:cs typeface="B Zar" panose="00000400000000000000" pitchFamily="2" charset="-78"/>
              </a:rPr>
              <a:t>آسیب شناسی زندگی </a:t>
            </a:r>
            <a:r>
              <a:rPr lang="fa-IR">
                <a:cs typeface="B Zar" panose="00000400000000000000" pitchFamily="2" charset="-78"/>
              </a:rPr>
              <a:t>قلم زدند. ص 27</a:t>
            </a:r>
          </a:p>
          <a:p>
            <a:endParaRPr lang="fa-IR"/>
          </a:p>
        </p:txBody>
      </p:sp>
      <p:pic>
        <p:nvPicPr>
          <p:cNvPr id="4" name="Picture 3"/>
          <p:cNvPicPr>
            <a:picLocks noChangeAspect="1"/>
          </p:cNvPicPr>
          <p:nvPr/>
        </p:nvPicPr>
        <p:blipFill>
          <a:blip r:embed="rId2"/>
          <a:stretch>
            <a:fillRect/>
          </a:stretch>
        </p:blipFill>
        <p:spPr>
          <a:xfrm>
            <a:off x="838200" y="5488930"/>
            <a:ext cx="1535586" cy="929853"/>
          </a:xfrm>
          <a:prstGeom prst="rect">
            <a:avLst/>
          </a:prstGeom>
        </p:spPr>
      </p:pic>
    </p:spTree>
    <p:extLst>
      <p:ext uri="{BB962C8B-B14F-4D97-AF65-F5344CB8AC3E}">
        <p14:creationId xmlns:p14="http://schemas.microsoft.com/office/powerpoint/2010/main" val="909543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cs typeface="B Zar" panose="00000400000000000000" pitchFamily="2" charset="-78"/>
              </a:rPr>
              <a:t>ویژگی های رویکرد آسیب شناسی اجتماعی</a:t>
            </a:r>
            <a:endParaRPr lang="fa-IR" b="1">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تعریف: </a:t>
            </a:r>
            <a:r>
              <a:rPr lang="fa-IR" smtClean="0">
                <a:cs typeface="B Zar" panose="00000400000000000000" pitchFamily="2" charset="-78"/>
              </a:rPr>
              <a:t>شرایط </a:t>
            </a:r>
            <a:r>
              <a:rPr lang="fa-IR" smtClean="0">
                <a:cs typeface="B Zar" panose="00000400000000000000" pitchFamily="2" charset="-78"/>
              </a:rPr>
              <a:t>و تنظیمات به گونه ای است که رفتارهای خوشایند اجتماعی را سالم بر شمرد. اما آنانی را که با رفتارهای خوشایند فاصله گرفته اند، بیمار و در نتیجه بد تلقی کنند. ص 28</a:t>
            </a:r>
          </a:p>
          <a:p>
            <a:pPr algn="just"/>
            <a:r>
              <a:rPr lang="fa-IR" smtClean="0">
                <a:solidFill>
                  <a:srgbClr val="FF0000"/>
                </a:solidFill>
                <a:cs typeface="B Zar" panose="00000400000000000000" pitchFamily="2" charset="-78"/>
              </a:rPr>
              <a:t>شرایط: </a:t>
            </a:r>
            <a:r>
              <a:rPr lang="fa-IR" smtClean="0">
                <a:cs typeface="B Zar" panose="00000400000000000000" pitchFamily="2" charset="-78"/>
              </a:rPr>
              <a:t>آسیب شناسی اجتماعی متقدم برخی افراد را ذاتا معیوب می دانند. ص 28</a:t>
            </a:r>
          </a:p>
          <a:p>
            <a:pPr algn="just"/>
            <a:r>
              <a:rPr lang="fa-IR" smtClean="0">
                <a:solidFill>
                  <a:srgbClr val="FF0000"/>
                </a:solidFill>
                <a:cs typeface="B Zar" panose="00000400000000000000" pitchFamily="2" charset="-78"/>
              </a:rPr>
              <a:t>پیامد ها: </a:t>
            </a:r>
            <a:r>
              <a:rPr lang="fa-IR" smtClean="0">
                <a:cs typeface="B Zar" panose="00000400000000000000" pitchFamily="2" charset="-78"/>
              </a:rPr>
              <a:t>در رویکرد آسیب شناسی متقدم ناملایمات اجتماعی هزینه های حفظ یک نظم اجتماعی مشورع را افزایش می دهند. ص 28</a:t>
            </a:r>
          </a:p>
          <a:p>
            <a:pPr algn="just"/>
            <a:r>
              <a:rPr lang="fa-IR" smtClean="0">
                <a:solidFill>
                  <a:srgbClr val="FF0000"/>
                </a:solidFill>
                <a:cs typeface="B Zar" panose="00000400000000000000" pitchFamily="2" charset="-78"/>
              </a:rPr>
              <a:t>راه حل ها</a:t>
            </a:r>
            <a:r>
              <a:rPr lang="fa-IR" smtClean="0">
                <a:cs typeface="B Zar" panose="00000400000000000000" pitchFamily="2" charset="-78"/>
              </a:rPr>
              <a:t>: هر دو رویکرد متقدم و متاخر آسیب شناسی اجتماعی، در مورد این امر که راه حل های مسائل اجتماعی چه شکل هایی به خود می گیرند، بحث کرده اند. ص 29</a:t>
            </a:r>
          </a:p>
          <a:p>
            <a:pPr algn="just"/>
            <a:endParaRPr lang="fa-IR">
              <a:cs typeface="B Zar" panose="00000400000000000000" pitchFamily="2" charset="-78"/>
            </a:endParaRPr>
          </a:p>
        </p:txBody>
      </p:sp>
    </p:spTree>
    <p:extLst>
      <p:ext uri="{BB962C8B-B14F-4D97-AF65-F5344CB8AC3E}">
        <p14:creationId xmlns:p14="http://schemas.microsoft.com/office/powerpoint/2010/main" val="2788113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تمثیل ارگانیک</a:t>
            </a:r>
            <a:endParaRPr lang="fa-IR">
              <a:cs typeface="B Zar" panose="00000400000000000000" pitchFamily="2" charset="-78"/>
            </a:endParaRPr>
          </a:p>
        </p:txBody>
      </p:sp>
      <p:sp>
        <p:nvSpPr>
          <p:cNvPr id="3" name="Content Placeholder 2"/>
          <p:cNvSpPr>
            <a:spLocks noGrp="1"/>
          </p:cNvSpPr>
          <p:nvPr>
            <p:ph idx="1"/>
          </p:nvPr>
        </p:nvSpPr>
        <p:spPr>
          <a:xfrm>
            <a:off x="4244454" y="1825625"/>
            <a:ext cx="7109346" cy="4351338"/>
          </a:xfrm>
        </p:spPr>
        <p:txBody>
          <a:bodyPr/>
          <a:lstStyle/>
          <a:p>
            <a:pPr algn="just"/>
            <a:r>
              <a:rPr lang="fa-IR" smtClean="0">
                <a:cs typeface="B Zar" panose="00000400000000000000" pitchFamily="2" charset="-78"/>
              </a:rPr>
              <a:t>آسیب شناسی در علم اجتماعی مشابهت خاصی با آسیب شناسی در علم پزشکی دارد. ص 30</a:t>
            </a:r>
          </a:p>
          <a:p>
            <a:pPr algn="just"/>
            <a:r>
              <a:rPr lang="fa-IR" smtClean="0">
                <a:cs typeface="B Zar" panose="00000400000000000000" pitchFamily="2" charset="-78"/>
              </a:rPr>
              <a:t>در آسیب شناسی اجتماعی، </a:t>
            </a:r>
            <a:r>
              <a:rPr lang="fa-IR" smtClean="0">
                <a:solidFill>
                  <a:srgbClr val="FF0000"/>
                </a:solidFill>
                <a:cs typeface="B Zar" panose="00000400000000000000" pitchFamily="2" charset="-78"/>
              </a:rPr>
              <a:t>رابطه متقابل بین طبقات نابهنجار </a:t>
            </a:r>
            <a:r>
              <a:rPr lang="fa-IR" smtClean="0">
                <a:cs typeface="B Zar" panose="00000400000000000000" pitchFamily="2" charset="-78"/>
              </a:rPr>
              <a:t>از مهم ترین واقعیت هاست. </a:t>
            </a:r>
          </a:p>
          <a:p>
            <a:pPr algn="just"/>
            <a:r>
              <a:rPr lang="fa-IR" smtClean="0">
                <a:cs typeface="B Zar" panose="00000400000000000000" pitchFamily="2" charset="-78"/>
              </a:rPr>
              <a:t>آسیب شناسی اجتماعی اگر شناخت دقیقی نسبت به واقعیت ها، اصول و راه های حل مشکلات اجتماعی که به کشف ابزار بر طرف کردن علل اجتماعی بیماری منتهی می شوند، ارائه نکند کار بی فایده ای خواهد بود. ص 31</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32012" y="1690688"/>
            <a:ext cx="3813412" cy="4327975"/>
          </a:xfrm>
          <a:prstGeom prst="rect">
            <a:avLst/>
          </a:prstGeom>
        </p:spPr>
      </p:pic>
    </p:spTree>
    <p:extLst>
      <p:ext uri="{BB962C8B-B14F-4D97-AF65-F5344CB8AC3E}">
        <p14:creationId xmlns:p14="http://schemas.microsoft.com/office/powerpoint/2010/main" val="3621973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مبانی اخلای آسیب شناسی اجتماعی</a:t>
            </a:r>
            <a:endParaRPr lang="fa-IR">
              <a:cs typeface="B Zar" panose="00000400000000000000" pitchFamily="2" charset="-78"/>
            </a:endParaRPr>
          </a:p>
        </p:txBody>
      </p:sp>
      <p:sp>
        <p:nvSpPr>
          <p:cNvPr id="3" name="Content Placeholder 2"/>
          <p:cNvSpPr>
            <a:spLocks noGrp="1"/>
          </p:cNvSpPr>
          <p:nvPr>
            <p:ph idx="1"/>
          </p:nvPr>
        </p:nvSpPr>
        <p:spPr>
          <a:xfrm>
            <a:off x="4285396" y="1825625"/>
            <a:ext cx="7068403" cy="4351338"/>
          </a:xfrm>
        </p:spPr>
        <p:txBody>
          <a:bodyPr>
            <a:normAutofit/>
          </a:bodyPr>
          <a:lstStyle/>
          <a:p>
            <a:pPr algn="just"/>
            <a:r>
              <a:rPr lang="fa-IR" smtClean="0">
                <a:cs typeface="B Zar" panose="00000400000000000000" pitchFamily="2" charset="-78"/>
              </a:rPr>
              <a:t>کسانی که رویکرد آسیب شناسی اجتماعی را به کار بسته اند، نگرشی نسبت به مسائل اجتماعی دارند که به نگرش پزشکان نسبت به مشکلات جسمی افراد </a:t>
            </a:r>
            <a:r>
              <a:rPr lang="fa-IR" smtClean="0">
                <a:solidFill>
                  <a:srgbClr val="FF0000"/>
                </a:solidFill>
                <a:cs typeface="B Zar" panose="00000400000000000000" pitchFamily="2" charset="-78"/>
              </a:rPr>
              <a:t>شباهت</a:t>
            </a:r>
            <a:r>
              <a:rPr lang="fa-IR" smtClean="0">
                <a:cs typeface="B Zar" panose="00000400000000000000" pitchFamily="2" charset="-78"/>
              </a:rPr>
              <a:t> دارد.ص 38</a:t>
            </a:r>
          </a:p>
          <a:p>
            <a:pPr algn="just"/>
            <a:r>
              <a:rPr lang="fa-IR" smtClean="0">
                <a:cs typeface="B Zar" panose="00000400000000000000" pitchFamily="2" charset="-78"/>
              </a:rPr>
              <a:t>مشهورترین </a:t>
            </a:r>
            <a:r>
              <a:rPr lang="fa-IR" smtClean="0">
                <a:cs typeface="B Zar" panose="00000400000000000000" pitchFamily="2" charset="-78"/>
              </a:rPr>
              <a:t>تبیین مسائل اجتماعی، </a:t>
            </a:r>
            <a:r>
              <a:rPr lang="fa-IR" smtClean="0">
                <a:solidFill>
                  <a:srgbClr val="FF0000"/>
                </a:solidFill>
                <a:cs typeface="B Zar" panose="00000400000000000000" pitchFamily="2" charset="-78"/>
              </a:rPr>
              <a:t>تمثیل بین ارگانیسم های زیستی و اجتماعی</a:t>
            </a:r>
            <a:r>
              <a:rPr lang="fa-IR" smtClean="0">
                <a:cs typeface="B Zar" panose="00000400000000000000" pitchFamily="2" charset="-78"/>
              </a:rPr>
              <a:t> را به کار بسته است. در مطالعه آسیب شناسی فرض شده ارگانیسمی وجود دارد که می توان نشانه های بیماری را در آن مشاهده کرد. ص 38</a:t>
            </a:r>
          </a:p>
          <a:p>
            <a:pPr algn="just"/>
            <a:endParaRPr lang="fa-IR">
              <a:cs typeface="B Zar" panose="00000400000000000000" pitchFamily="2" charset="-78"/>
            </a:endParaRPr>
          </a:p>
        </p:txBody>
      </p:sp>
      <p:pic>
        <p:nvPicPr>
          <p:cNvPr id="5" name="Picture 4"/>
          <p:cNvPicPr>
            <a:picLocks noChangeAspect="1"/>
          </p:cNvPicPr>
          <p:nvPr/>
        </p:nvPicPr>
        <p:blipFill>
          <a:blip r:embed="rId2"/>
          <a:stretch>
            <a:fillRect/>
          </a:stretch>
        </p:blipFill>
        <p:spPr>
          <a:xfrm>
            <a:off x="232012" y="1825625"/>
            <a:ext cx="3837074" cy="4165742"/>
          </a:xfrm>
          <a:prstGeom prst="rect">
            <a:avLst/>
          </a:prstGeom>
        </p:spPr>
      </p:pic>
    </p:spTree>
    <p:extLst>
      <p:ext uri="{BB962C8B-B14F-4D97-AF65-F5344CB8AC3E}">
        <p14:creationId xmlns:p14="http://schemas.microsoft.com/office/powerpoint/2010/main" val="2253973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مفهوم بهنجاری</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در مطالعه نشانه های آسیب شناختی نخست باید بهنجاری را شناخت . ص 39</a:t>
            </a:r>
          </a:p>
          <a:p>
            <a:pPr algn="just"/>
            <a:r>
              <a:rPr lang="fa-IR">
                <a:cs typeface="B Zar" panose="00000400000000000000" pitchFamily="2" charset="-78"/>
              </a:rPr>
              <a:t>بحث آسیب شناسی، آن چنان که معمولا انجام </a:t>
            </a:r>
            <a:r>
              <a:rPr lang="fa-IR">
                <a:cs typeface="B Zar" panose="00000400000000000000" pitchFamily="2" charset="-78"/>
              </a:rPr>
              <a:t>می </a:t>
            </a:r>
            <a:r>
              <a:rPr lang="fa-IR" smtClean="0">
                <a:cs typeface="B Zar" panose="00000400000000000000" pitchFamily="2" charset="-78"/>
              </a:rPr>
              <a:t>شود </a:t>
            </a:r>
            <a:r>
              <a:rPr lang="fa-IR">
                <a:cs typeface="B Zar" panose="00000400000000000000" pitchFamily="2" charset="-78"/>
              </a:rPr>
              <a:t>به این نکته اشاره دارد که بیماری، دشمن ارگانیسم زیستی، خارج از آن و همیشه منتظر لحظه مناسبی برای حمله است.ص 40</a:t>
            </a:r>
          </a:p>
          <a:p>
            <a:endParaRPr lang="fa-IR"/>
          </a:p>
        </p:txBody>
      </p:sp>
    </p:spTree>
    <p:extLst>
      <p:ext uri="{BB962C8B-B14F-4D97-AF65-F5344CB8AC3E}">
        <p14:creationId xmlns:p14="http://schemas.microsoft.com/office/powerpoint/2010/main" val="3039282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a:xfrm>
            <a:off x="4326340" y="1825625"/>
            <a:ext cx="7027460" cy="4351338"/>
          </a:xfrm>
        </p:spPr>
        <p:txBody>
          <a:bodyPr/>
          <a:lstStyle/>
          <a:p>
            <a:pPr algn="just"/>
            <a:r>
              <a:rPr lang="fa-IR" smtClean="0">
                <a:cs typeface="B Zar" panose="00000400000000000000" pitchFamily="2" charset="-78"/>
              </a:rPr>
              <a:t>یک جامعه «سالم» به عنوان پایه ای برای مطالعات آسیب شناسی </a:t>
            </a:r>
            <a:r>
              <a:rPr lang="fa-IR" smtClean="0">
                <a:cs typeface="B Zar" panose="00000400000000000000" pitchFamily="2" charset="-78"/>
              </a:rPr>
              <a:t>اجتماعی </a:t>
            </a:r>
            <a:r>
              <a:rPr lang="fa-IR" smtClean="0">
                <a:cs typeface="B Zar" panose="00000400000000000000" pitchFamily="2" charset="-78"/>
              </a:rPr>
              <a:t>هنجاری است که تخلف از آن مشاهده شده است. ص 41</a:t>
            </a:r>
          </a:p>
          <a:p>
            <a:pPr algn="just"/>
            <a:r>
              <a:rPr lang="fa-IR" smtClean="0">
                <a:solidFill>
                  <a:srgbClr val="FF0000"/>
                </a:solidFill>
                <a:cs typeface="B Zar" panose="00000400000000000000" pitchFamily="2" charset="-78"/>
              </a:rPr>
              <a:t>پس مطلوب ترین جامعه کدام است</a:t>
            </a:r>
            <a:r>
              <a:rPr lang="fa-IR" sz="4800" smtClean="0">
                <a:solidFill>
                  <a:srgbClr val="FF0000"/>
                </a:solidFill>
                <a:cs typeface="B Zar" panose="00000400000000000000" pitchFamily="2" charset="-78"/>
              </a:rPr>
              <a:t>؟</a:t>
            </a:r>
            <a:r>
              <a:rPr lang="fa-IR" smtClean="0">
                <a:cs typeface="B Zar" panose="00000400000000000000" pitchFamily="2" charset="-78"/>
              </a:rPr>
              <a:t> هنجارها یا ایده آل هایی که بر اساس انها جامعه خود را بیمار می شماریم چیست؟</a:t>
            </a:r>
          </a:p>
          <a:p>
            <a:pPr algn="just"/>
            <a:r>
              <a:rPr lang="fa-IR" smtClean="0">
                <a:cs typeface="B Zar" panose="00000400000000000000" pitchFamily="2" charset="-78"/>
              </a:rPr>
              <a:t>چگونه می توان دانست که آیا جامعه واقعا بیمار است؟ تنها پاسخ این است که این را نه می دانیم و نه می توانیم بدانیم. ص 42</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446011" y="4673861"/>
            <a:ext cx="3416304" cy="2068696"/>
          </a:xfrm>
          <a:prstGeom prst="rect">
            <a:avLst/>
          </a:prstGeom>
        </p:spPr>
      </p:pic>
      <p:pic>
        <p:nvPicPr>
          <p:cNvPr id="5" name="Picture 4"/>
          <p:cNvPicPr>
            <a:picLocks noChangeAspect="1"/>
          </p:cNvPicPr>
          <p:nvPr/>
        </p:nvPicPr>
        <p:blipFill>
          <a:blip r:embed="rId3"/>
          <a:stretch>
            <a:fillRect/>
          </a:stretch>
        </p:blipFill>
        <p:spPr>
          <a:xfrm>
            <a:off x="154767" y="462568"/>
            <a:ext cx="3998793" cy="3965633"/>
          </a:xfrm>
          <a:prstGeom prst="rect">
            <a:avLst/>
          </a:prstGeom>
        </p:spPr>
      </p:pic>
    </p:spTree>
    <p:extLst>
      <p:ext uri="{BB962C8B-B14F-4D97-AF65-F5344CB8AC3E}">
        <p14:creationId xmlns:p14="http://schemas.microsoft.com/office/powerpoint/2010/main" val="367836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مسائل اجتماعی چیزی نیست جز خصوصیات یا وضعیت هایی از جامعه که عده قابل ملاحظه ای از مردم در تلاش اند آنها را </a:t>
            </a:r>
            <a:r>
              <a:rPr lang="fa-IR" smtClean="0">
                <a:cs typeface="B Zar" panose="00000400000000000000" pitchFamily="2" charset="-78"/>
              </a:rPr>
              <a:t>تغییر </a:t>
            </a:r>
            <a:r>
              <a:rPr lang="fa-IR" smtClean="0">
                <a:cs typeface="B Zar" panose="00000400000000000000" pitchFamily="2" charset="-78"/>
              </a:rPr>
              <a:t>دهند، </a:t>
            </a:r>
            <a:r>
              <a:rPr lang="fa-IR" smtClean="0">
                <a:cs typeface="B Zar" panose="00000400000000000000" pitchFamily="2" charset="-78"/>
              </a:rPr>
              <a:t>همین، </a:t>
            </a:r>
            <a:r>
              <a:rPr lang="fa-IR" smtClean="0">
                <a:cs typeface="B Zar" panose="00000400000000000000" pitchFamily="2" charset="-78"/>
              </a:rPr>
              <a:t>نه بیشتر و نه کمتر ص </a:t>
            </a:r>
            <a:r>
              <a:rPr lang="fa-IR" smtClean="0">
                <a:cs typeface="B Zar" panose="00000400000000000000" pitchFamily="2" charset="-78"/>
              </a:rPr>
              <a:t>43</a:t>
            </a:r>
            <a:endParaRPr lang="fa-IR" smtClean="0">
              <a:cs typeface="B Zar" panose="00000400000000000000" pitchFamily="2" charset="-78"/>
            </a:endParaRPr>
          </a:p>
        </p:txBody>
      </p:sp>
    </p:spTree>
    <p:extLst>
      <p:ext uri="{BB962C8B-B14F-4D97-AF65-F5344CB8AC3E}">
        <p14:creationId xmlns:p14="http://schemas.microsoft.com/office/powerpoint/2010/main" val="977680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رویکرد بی سازمانی اجتماعی</a:t>
            </a:r>
            <a:endParaRPr lang="fa-IR">
              <a:cs typeface="B Zar" panose="00000400000000000000" pitchFamily="2" charset="-78"/>
            </a:endParaRPr>
          </a:p>
        </p:txBody>
      </p:sp>
      <p:sp>
        <p:nvSpPr>
          <p:cNvPr id="3" name="Content Placeholder 2"/>
          <p:cNvSpPr>
            <a:spLocks noGrp="1"/>
          </p:cNvSpPr>
          <p:nvPr>
            <p:ph idx="1"/>
          </p:nvPr>
        </p:nvSpPr>
        <p:spPr>
          <a:xfrm>
            <a:off x="5117910" y="1825625"/>
            <a:ext cx="6235890" cy="4351338"/>
          </a:xfrm>
        </p:spPr>
        <p:txBody>
          <a:bodyPr/>
          <a:lstStyle/>
          <a:p>
            <a:pPr algn="just"/>
            <a:r>
              <a:rPr lang="fa-IR">
                <a:cs typeface="B Zar" panose="00000400000000000000" pitchFamily="2" charset="-78"/>
              </a:rPr>
              <a:t>مهاجرت، ستیز های فرهنگی قابل توجهی هم برای مهاجران اروپایی به خارج و هم برای مهاجرت داخلی بومیان آمریکا(مثلا حرکت مردم از روستاهای جنوب به شهرهای شمال) به وجود آورد. ص 45</a:t>
            </a:r>
          </a:p>
          <a:p>
            <a:pPr algn="just"/>
            <a:r>
              <a:rPr lang="fa-IR">
                <a:cs typeface="B Zar" panose="00000400000000000000" pitchFamily="2" charset="-78"/>
              </a:rPr>
              <a:t>ظهور رویکرد </a:t>
            </a:r>
            <a:r>
              <a:rPr lang="fa-IR">
                <a:solidFill>
                  <a:srgbClr val="FF0000"/>
                </a:solidFill>
                <a:cs typeface="B Zar" panose="00000400000000000000" pitchFamily="2" charset="-78"/>
              </a:rPr>
              <a:t>بی سازمانی اجتماعی </a:t>
            </a:r>
            <a:r>
              <a:rPr lang="fa-IR">
                <a:cs typeface="B Zar" panose="00000400000000000000" pitchFamily="2" charset="-78"/>
              </a:rPr>
              <a:t>در طول دهه </a:t>
            </a:r>
            <a:r>
              <a:rPr lang="fa-IR">
                <a:solidFill>
                  <a:srgbClr val="00B0F0"/>
                </a:solidFill>
                <a:cs typeface="B Zar" panose="00000400000000000000" pitchFamily="2" charset="-78"/>
              </a:rPr>
              <a:t>1920</a:t>
            </a:r>
            <a:r>
              <a:rPr lang="fa-IR">
                <a:cs typeface="B Zar" panose="00000400000000000000" pitchFamily="2" charset="-78"/>
              </a:rPr>
              <a:t> بازتاب تلاش هایی است که برای توسعه جامعه شناسی به عنوان یک رشته علمی صورت می گرفت. ص 47</a:t>
            </a:r>
          </a:p>
          <a:p>
            <a:pPr algn="just"/>
            <a:r>
              <a:rPr lang="fa-IR" smtClean="0">
                <a:solidFill>
                  <a:srgbClr val="FF0000"/>
                </a:solidFill>
                <a:cs typeface="B Zar" panose="00000400000000000000" pitchFamily="2" charset="-78"/>
              </a:rPr>
              <a:t>بی </a:t>
            </a:r>
            <a:r>
              <a:rPr lang="fa-IR">
                <a:solidFill>
                  <a:srgbClr val="FF0000"/>
                </a:solidFill>
                <a:cs typeface="B Zar" panose="00000400000000000000" pitchFamily="2" charset="-78"/>
              </a:rPr>
              <a:t>سازمانی اجتماعی </a:t>
            </a:r>
            <a:r>
              <a:rPr lang="fa-IR">
                <a:cs typeface="B Zar" panose="00000400000000000000" pitchFamily="2" charset="-78"/>
              </a:rPr>
              <a:t>عبارت است از وضعیتی که در آن اجزای مختلف ممکن است ارتباط منظم را با یکدیگر از دست بدهند و از ردیف خارج شوند. ص 47</a:t>
            </a:r>
          </a:p>
          <a:p>
            <a:endParaRPr lang="fa-IR"/>
          </a:p>
        </p:txBody>
      </p:sp>
      <p:pic>
        <p:nvPicPr>
          <p:cNvPr id="4" name="Picture 3"/>
          <p:cNvPicPr>
            <a:picLocks noChangeAspect="1"/>
          </p:cNvPicPr>
          <p:nvPr/>
        </p:nvPicPr>
        <p:blipFill>
          <a:blip r:embed="rId2"/>
          <a:stretch>
            <a:fillRect/>
          </a:stretch>
        </p:blipFill>
        <p:spPr>
          <a:xfrm>
            <a:off x="443479" y="1951629"/>
            <a:ext cx="4499817" cy="4490113"/>
          </a:xfrm>
          <a:prstGeom prst="rect">
            <a:avLst/>
          </a:prstGeom>
        </p:spPr>
      </p:pic>
    </p:spTree>
    <p:extLst>
      <p:ext uri="{BB962C8B-B14F-4D97-AF65-F5344CB8AC3E}">
        <p14:creationId xmlns:p14="http://schemas.microsoft.com/office/powerpoint/2010/main" val="3672909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solidFill>
                  <a:srgbClr val="FF0000"/>
                </a:solidFill>
                <a:cs typeface="B Zar" panose="00000400000000000000" pitchFamily="2" charset="-78"/>
              </a:rPr>
              <a:t>کولی،</a:t>
            </a:r>
            <a:r>
              <a:rPr lang="fa-IR" smtClean="0">
                <a:cs typeface="B Zar" panose="00000400000000000000" pitchFamily="2" charset="-78"/>
              </a:rPr>
              <a:t> </a:t>
            </a:r>
            <a:r>
              <a:rPr lang="fa-IR" smtClean="0">
                <a:cs typeface="B Zar" panose="00000400000000000000" pitchFamily="2" charset="-78"/>
              </a:rPr>
              <a:t>بی سازمانی اجتماعی را به عنوان </a:t>
            </a:r>
            <a:r>
              <a:rPr lang="fa-IR" smtClean="0">
                <a:solidFill>
                  <a:srgbClr val="FF0000"/>
                </a:solidFill>
                <a:cs typeface="B Zar" panose="00000400000000000000" pitchFamily="2" charset="-78"/>
              </a:rPr>
              <a:t>فروپاشی سنت ها </a:t>
            </a:r>
            <a:r>
              <a:rPr lang="fa-IR" smtClean="0">
                <a:cs typeface="B Zar" panose="00000400000000000000" pitchFamily="2" charset="-78"/>
              </a:rPr>
              <a:t>مفهوم سازی کرده است. ص </a:t>
            </a:r>
            <a:r>
              <a:rPr lang="fa-IR" smtClean="0">
                <a:cs typeface="B Zar" panose="00000400000000000000" pitchFamily="2" charset="-78"/>
              </a:rPr>
              <a:t>49</a:t>
            </a:r>
            <a:endParaRPr lang="fa-IR" smtClean="0">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256731" y="2422476"/>
            <a:ext cx="4733026" cy="3549770"/>
          </a:xfrm>
          <a:prstGeom prst="rect">
            <a:avLst/>
          </a:prstGeom>
        </p:spPr>
      </p:pic>
      <p:pic>
        <p:nvPicPr>
          <p:cNvPr id="5" name="Picture 4"/>
          <p:cNvPicPr>
            <a:picLocks noChangeAspect="1"/>
          </p:cNvPicPr>
          <p:nvPr/>
        </p:nvPicPr>
        <p:blipFill>
          <a:blip r:embed="rId3"/>
          <a:stretch>
            <a:fillRect/>
          </a:stretch>
        </p:blipFill>
        <p:spPr>
          <a:xfrm>
            <a:off x="6592754" y="3033000"/>
            <a:ext cx="4428856" cy="2328721"/>
          </a:xfrm>
          <a:prstGeom prst="rect">
            <a:avLst/>
          </a:prstGeom>
        </p:spPr>
      </p:pic>
    </p:spTree>
    <p:extLst>
      <p:ext uri="{BB962C8B-B14F-4D97-AF65-F5344CB8AC3E}">
        <p14:creationId xmlns:p14="http://schemas.microsoft.com/office/powerpoint/2010/main" val="914203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ویژگی های رویکرد بی سازمانی اجتماعی</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a:cs typeface="B Zar" panose="00000400000000000000" pitchFamily="2" charset="-78"/>
              </a:rPr>
              <a:t>بی سازمانی اجتماعی عبارت است از </a:t>
            </a:r>
            <a:r>
              <a:rPr lang="fa-IR">
                <a:solidFill>
                  <a:srgbClr val="FF0000"/>
                </a:solidFill>
                <a:cs typeface="B Zar" panose="00000400000000000000" pitchFamily="2" charset="-78"/>
              </a:rPr>
              <a:t>وضعیت عدم توفیق مقررات</a:t>
            </a:r>
            <a:r>
              <a:rPr lang="fa-IR">
                <a:cs typeface="B Zar" panose="00000400000000000000" pitchFamily="2" charset="-78"/>
              </a:rPr>
              <a:t>. ص 51</a:t>
            </a:r>
          </a:p>
          <a:p>
            <a:r>
              <a:rPr lang="fa-IR">
                <a:cs typeface="B Zar" panose="00000400000000000000" pitchFamily="2" charset="-78"/>
              </a:rPr>
              <a:t>سه نوع عمده بی سازمانی عبارتند از: بی هنجاری، ستیز فرهنگی و اختلال. ص 51</a:t>
            </a:r>
          </a:p>
          <a:p>
            <a:endParaRPr lang="fa-IR"/>
          </a:p>
        </p:txBody>
      </p:sp>
    </p:spTree>
    <p:extLst>
      <p:ext uri="{BB962C8B-B14F-4D97-AF65-F5344CB8AC3E}">
        <p14:creationId xmlns:p14="http://schemas.microsoft.com/office/powerpoint/2010/main" val="565913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مسائل اجتماعی و جامعه شناسی</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روزنامه ها اغلب گزارش هایی از مسائل اجتماعی گوناگون مانند جنگ، آلودگی هواف تراکم امد و شد و جرائم ارائه می دهند. ص 11</a:t>
            </a:r>
          </a:p>
          <a:p>
            <a:r>
              <a:rPr lang="fa-IR" smtClean="0">
                <a:cs typeface="B Zar" panose="00000400000000000000" pitchFamily="2" charset="-78"/>
              </a:rPr>
              <a:t>جامعه شناسان به</a:t>
            </a:r>
            <a:r>
              <a:rPr lang="fa-IR" smtClean="0">
                <a:solidFill>
                  <a:srgbClr val="FF0000"/>
                </a:solidFill>
                <a:cs typeface="B Zar" panose="00000400000000000000" pitchFamily="2" charset="-78"/>
              </a:rPr>
              <a:t> دو </a:t>
            </a:r>
            <a:r>
              <a:rPr lang="fa-IR" smtClean="0">
                <a:cs typeface="B Zar" panose="00000400000000000000" pitchFamily="2" charset="-78"/>
              </a:rPr>
              <a:t>دلیل حوزه مطالعات  مسائل اجتماعی را تحت تسلط خود گرفته اند. </a:t>
            </a:r>
          </a:p>
          <a:p>
            <a:pPr algn="just"/>
            <a:r>
              <a:rPr lang="fa-IR" smtClean="0">
                <a:solidFill>
                  <a:srgbClr val="FF0000"/>
                </a:solidFill>
                <a:cs typeface="B Zar" panose="00000400000000000000" pitchFamily="2" charset="-78"/>
              </a:rPr>
              <a:t>یکی</a:t>
            </a:r>
            <a:r>
              <a:rPr lang="fa-IR" smtClean="0">
                <a:cs typeface="B Zar" panose="00000400000000000000" pitchFamily="2" charset="-78"/>
              </a:rPr>
              <a:t> این که، جامعه شناسی در حدود یک قرن پیش، درست زمانی به وجود آمد که به نظر می رسید صنعتی شدن و شهرنشینی بنیادهای جامعه سنتی را به لرزه در آورده اند. ص 12</a:t>
            </a:r>
          </a:p>
          <a:p>
            <a:pPr algn="just"/>
            <a:r>
              <a:rPr lang="fa-IR" smtClean="0">
                <a:solidFill>
                  <a:srgbClr val="FF0000"/>
                </a:solidFill>
                <a:cs typeface="B Zar" panose="00000400000000000000" pitchFamily="2" charset="-78"/>
              </a:rPr>
              <a:t>دوم </a:t>
            </a:r>
            <a:r>
              <a:rPr lang="fa-IR" smtClean="0">
                <a:cs typeface="B Zar" panose="00000400000000000000" pitchFamily="2" charset="-78"/>
              </a:rPr>
              <a:t>این که جامعه شناسی به عنوان یک علم، خود را به ویژه در مطالعه مسائل اجتماعی شایسته می دانند. جامعه شناسی با روابط اجتماعی یعنی آن شرایطی  که در آن دو یا چند نفر رفتارهای یکدیگر را همساز می کنند، سر و کار دارند.ص  12</a:t>
            </a:r>
            <a:endParaRPr lang="fa-IR">
              <a:cs typeface="B Zar"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56158" y="3179928"/>
            <a:ext cx="597302" cy="597302"/>
          </a:xfrm>
          <a:prstGeom prst="rect">
            <a:avLst/>
          </a:prstGeom>
        </p:spPr>
      </p:pic>
      <p:pic>
        <p:nvPicPr>
          <p:cNvPr id="5" name="Picture 4"/>
          <p:cNvPicPr>
            <a:picLocks noChangeAspect="1"/>
          </p:cNvPicPr>
          <p:nvPr/>
        </p:nvPicPr>
        <p:blipFill>
          <a:blip r:embed="rId3"/>
          <a:stretch>
            <a:fillRect/>
          </a:stretch>
        </p:blipFill>
        <p:spPr>
          <a:xfrm>
            <a:off x="11490277" y="4176216"/>
            <a:ext cx="529063" cy="529063"/>
          </a:xfrm>
          <a:prstGeom prst="rect">
            <a:avLst/>
          </a:prstGeom>
        </p:spPr>
      </p:pic>
    </p:spTree>
    <p:extLst>
      <p:ext uri="{BB962C8B-B14F-4D97-AF65-F5344CB8AC3E}">
        <p14:creationId xmlns:p14="http://schemas.microsoft.com/office/powerpoint/2010/main" val="2616392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تغییرات اجتماعی و بی سازمانی اجتماعی</a:t>
            </a:r>
            <a:endParaRPr lang="fa-IR">
              <a:cs typeface="B Zar" panose="00000400000000000000" pitchFamily="2" charset="-78"/>
            </a:endParaRPr>
          </a:p>
        </p:txBody>
      </p:sp>
      <p:sp>
        <p:nvSpPr>
          <p:cNvPr id="3" name="Content Placeholder 2"/>
          <p:cNvSpPr>
            <a:spLocks noGrp="1"/>
          </p:cNvSpPr>
          <p:nvPr>
            <p:ph idx="1"/>
          </p:nvPr>
        </p:nvSpPr>
        <p:spPr>
          <a:xfrm>
            <a:off x="3411940" y="1825625"/>
            <a:ext cx="7941860" cy="4351338"/>
          </a:xfrm>
        </p:spPr>
        <p:txBody>
          <a:bodyPr/>
          <a:lstStyle/>
          <a:p>
            <a:pPr algn="just"/>
            <a:r>
              <a:rPr lang="fa-IR" smtClean="0">
                <a:solidFill>
                  <a:srgbClr val="FF0000"/>
                </a:solidFill>
                <a:cs typeface="B Zar" panose="00000400000000000000" pitchFamily="2" charset="-78"/>
              </a:rPr>
              <a:t>آگ برن </a:t>
            </a:r>
            <a:r>
              <a:rPr lang="fa-IR" smtClean="0">
                <a:cs typeface="B Zar" panose="00000400000000000000" pitchFamily="2" charset="-78"/>
              </a:rPr>
              <a:t>تاثیرات </a:t>
            </a:r>
            <a:r>
              <a:rPr lang="fa-IR" smtClean="0">
                <a:cs typeface="B Zar" panose="00000400000000000000" pitchFamily="2" charset="-78"/>
              </a:rPr>
              <a:t>فن آوری را بر سازمان اجتماعی مطالعه کرده و نظریه با نفوذ واماندگی فرهنگی را ارائه کرد و یک مکتب کامل از جبرگرایان تکنولوژیک را پرورش داد.ص 52</a:t>
            </a:r>
          </a:p>
          <a:p>
            <a:pPr algn="just"/>
            <a:r>
              <a:rPr lang="fa-IR" smtClean="0">
                <a:cs typeface="B Zar" panose="00000400000000000000" pitchFamily="2" charset="-78"/>
              </a:rPr>
              <a:t>سازمانی که در خانواده و همسایگی وجود دارد، </a:t>
            </a:r>
            <a:r>
              <a:rPr lang="fa-IR" smtClean="0">
                <a:cs typeface="B Zar" panose="00000400000000000000" pitchFamily="2" charset="-78"/>
              </a:rPr>
              <a:t>مبتنی </a:t>
            </a:r>
            <a:r>
              <a:rPr lang="fa-IR" smtClean="0">
                <a:cs typeface="B Zar" panose="00000400000000000000" pitchFamily="2" charset="-78"/>
              </a:rPr>
              <a:t>بر رسوم و سنت است به وسیله </a:t>
            </a:r>
            <a:r>
              <a:rPr lang="fa-IR" smtClean="0">
                <a:cs typeface="B Zar" panose="00000400000000000000" pitchFamily="2" charset="-78"/>
              </a:rPr>
              <a:t>آنچه </a:t>
            </a:r>
            <a:r>
              <a:rPr lang="fa-IR" smtClean="0">
                <a:solidFill>
                  <a:srgbClr val="FF0000"/>
                </a:solidFill>
                <a:cs typeface="B Zar" panose="00000400000000000000" pitchFamily="2" charset="-78"/>
              </a:rPr>
              <a:t>سامنر </a:t>
            </a:r>
            <a:r>
              <a:rPr lang="fa-IR" smtClean="0">
                <a:cs typeface="B Zar" panose="00000400000000000000" pitchFamily="2" charset="-78"/>
              </a:rPr>
              <a:t>آن را شیوه های قومی و آداب می گوید تثبیت می شوند. ص 53</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027906"/>
            <a:ext cx="1828800" cy="2495550"/>
          </a:xfrm>
          <a:prstGeom prst="rect">
            <a:avLst/>
          </a:prstGeom>
        </p:spPr>
      </p:pic>
      <p:pic>
        <p:nvPicPr>
          <p:cNvPr id="5" name="Picture 4"/>
          <p:cNvPicPr>
            <a:picLocks noChangeAspect="1"/>
          </p:cNvPicPr>
          <p:nvPr/>
        </p:nvPicPr>
        <p:blipFill>
          <a:blip r:embed="rId3"/>
          <a:stretch>
            <a:fillRect/>
          </a:stretch>
        </p:blipFill>
        <p:spPr>
          <a:xfrm>
            <a:off x="723331" y="3844332"/>
            <a:ext cx="1943669" cy="2581275"/>
          </a:xfrm>
          <a:prstGeom prst="rect">
            <a:avLst/>
          </a:prstGeom>
        </p:spPr>
      </p:pic>
    </p:spTree>
    <p:extLst>
      <p:ext uri="{BB962C8B-B14F-4D97-AF65-F5344CB8AC3E}">
        <p14:creationId xmlns:p14="http://schemas.microsoft.com/office/powerpoint/2010/main" val="628167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بی سازمانگی خانوادگی</a:t>
            </a:r>
            <a:endParaRPr lang="fa-I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marL="0" indent="0" algn="just">
              <a:buNone/>
            </a:pPr>
            <a:r>
              <a:rPr lang="fa-IR" smtClean="0">
                <a:cs typeface="B Zar" panose="00000400000000000000" pitchFamily="2" charset="-78"/>
              </a:rPr>
              <a:t>1- </a:t>
            </a:r>
            <a:r>
              <a:rPr lang="fa-IR" smtClean="0">
                <a:solidFill>
                  <a:srgbClr val="FF0000"/>
                </a:solidFill>
                <a:cs typeface="B Zar" panose="00000400000000000000" pitchFamily="2" charset="-78"/>
              </a:rPr>
              <a:t>علت واقعی </a:t>
            </a:r>
            <a:r>
              <a:rPr lang="fa-IR" smtClean="0">
                <a:cs typeface="B Zar" panose="00000400000000000000" pitchFamily="2" charset="-78"/>
              </a:rPr>
              <a:t>تمام پدیده های مربوط به بی سازمانگی خانوادگی را باید در </a:t>
            </a:r>
            <a:r>
              <a:rPr lang="fa-IR" smtClean="0">
                <a:solidFill>
                  <a:srgbClr val="FF0000"/>
                </a:solidFill>
                <a:cs typeface="B Zar" panose="00000400000000000000" pitchFamily="2" charset="-78"/>
              </a:rPr>
              <a:t>نفوذ ارزش های جدید</a:t>
            </a:r>
            <a:r>
              <a:rPr lang="fa-IR" smtClean="0">
                <a:cs typeface="B Zar" panose="00000400000000000000" pitchFamily="2" charset="-78"/>
              </a:rPr>
              <a:t> خاصی جست و جو کرد .ص 58</a:t>
            </a:r>
          </a:p>
          <a:p>
            <a:pPr marL="0" indent="0" algn="just">
              <a:buNone/>
            </a:pPr>
            <a:r>
              <a:rPr lang="fa-IR" smtClean="0">
                <a:cs typeface="B Zar" panose="00000400000000000000" pitchFamily="2" charset="-78"/>
              </a:rPr>
              <a:t>2- ظهور نگرش های جدید فردگرایانه ممکن است مانند هر معلول  دیگری از یک علت مفروض در ضتاد با معلول های سایر علت ها قرار گیرد و نتیجه ترکیبی از معلول هاست که سرکوب کننده ی نگرش های جدید است.ص 59</a:t>
            </a:r>
          </a:p>
          <a:p>
            <a:pPr marL="0" indent="0" algn="just">
              <a:buNone/>
            </a:pPr>
            <a:r>
              <a:rPr lang="fa-IR" smtClean="0">
                <a:cs typeface="B Zar" panose="00000400000000000000" pitchFamily="2" charset="-78"/>
              </a:rPr>
              <a:t>3- تجلی های بی سازمانی </a:t>
            </a:r>
            <a:r>
              <a:rPr lang="fa-IR" smtClean="0">
                <a:cs typeface="B Zar" panose="00000400000000000000" pitchFamily="2" charset="-78"/>
              </a:rPr>
              <a:t>خانوادگی </a:t>
            </a:r>
            <a:r>
              <a:rPr lang="fa-IR" smtClean="0">
                <a:cs typeface="B Zar" panose="00000400000000000000" pitchFamily="2" charset="-78"/>
              </a:rPr>
              <a:t>در رفتار فردی، پیامد نگرش های فرد و شرایط اجتماعی است.ص 59</a:t>
            </a:r>
          </a:p>
          <a:p>
            <a:pPr marL="0" indent="0">
              <a:buNone/>
            </a:pPr>
            <a:r>
              <a:rPr lang="fa-IR" smtClean="0">
                <a:cs typeface="B Zar" panose="00000400000000000000" pitchFamily="2" charset="-78"/>
              </a:rPr>
              <a:t>4- احیای روحیه اصلی خانوادگی پس از فروپاشی </a:t>
            </a:r>
            <a:r>
              <a:rPr lang="fa-IR" smtClean="0">
                <a:cs typeface="B Zar" panose="00000400000000000000" pitchFamily="2" charset="-78"/>
              </a:rPr>
              <a:t>آن </a:t>
            </a:r>
            <a:r>
              <a:rPr lang="fa-IR" smtClean="0">
                <a:cs typeface="B Zar" panose="00000400000000000000" pitchFamily="2" charset="-78"/>
              </a:rPr>
              <a:t>غیر ممکن است، ص </a:t>
            </a:r>
            <a:r>
              <a:rPr lang="fa-IR" smtClean="0">
                <a:cs typeface="B Zar" panose="00000400000000000000" pitchFamily="2" charset="-78"/>
              </a:rPr>
              <a:t>60</a:t>
            </a:r>
          </a:p>
          <a:p>
            <a:pPr marL="0" indent="0">
              <a:buNone/>
            </a:pPr>
            <a:r>
              <a:rPr lang="fa-IR">
                <a:cs typeface="B Zar" panose="00000400000000000000" pitchFamily="2" charset="-78"/>
              </a:rPr>
              <a:t>هنجارها و ارزش های حاشیه نشینان آن چنان که وایت در کتاب خود، «جامعه حاشیه خیابان» نشان داده بسیار سازمان یافته است. ص 62 </a:t>
            </a:r>
          </a:p>
          <a:p>
            <a:pPr marL="0" indent="0">
              <a:buNone/>
            </a:pPr>
            <a:endParaRPr lang="fa-IR">
              <a:cs typeface="B Zar" panose="00000400000000000000" pitchFamily="2" charset="-78"/>
            </a:endParaRPr>
          </a:p>
        </p:txBody>
      </p:sp>
    </p:spTree>
    <p:extLst>
      <p:ext uri="{BB962C8B-B14F-4D97-AF65-F5344CB8AC3E}">
        <p14:creationId xmlns:p14="http://schemas.microsoft.com/office/powerpoint/2010/main" val="2739536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رویکرد تضاد ارزش ها</a:t>
            </a:r>
            <a:endParaRPr lang="fa-IR">
              <a:cs typeface="B Zar" panose="00000400000000000000" pitchFamily="2" charset="-78"/>
            </a:endParaRPr>
          </a:p>
        </p:txBody>
      </p:sp>
      <p:sp>
        <p:nvSpPr>
          <p:cNvPr id="3" name="Content Placeholder 2"/>
          <p:cNvSpPr>
            <a:spLocks noGrp="1"/>
          </p:cNvSpPr>
          <p:nvPr>
            <p:ph idx="1"/>
          </p:nvPr>
        </p:nvSpPr>
        <p:spPr>
          <a:xfrm>
            <a:off x="4844954" y="1825625"/>
            <a:ext cx="6508845" cy="4351338"/>
          </a:xfrm>
        </p:spPr>
        <p:txBody>
          <a:bodyPr/>
          <a:lstStyle/>
          <a:p>
            <a:pPr algn="just"/>
            <a:r>
              <a:rPr lang="fa-IR" smtClean="0">
                <a:cs typeface="B Zar" panose="00000400000000000000" pitchFamily="2" charset="-78"/>
              </a:rPr>
              <a:t>در </a:t>
            </a:r>
            <a:r>
              <a:rPr lang="fa-IR" smtClean="0">
                <a:solidFill>
                  <a:srgbClr val="FF0000"/>
                </a:solidFill>
                <a:cs typeface="B Zar" panose="00000400000000000000" pitchFamily="2" charset="-78"/>
              </a:rPr>
              <a:t>دو مرحله نخست </a:t>
            </a:r>
            <a:r>
              <a:rPr lang="fa-IR" smtClean="0">
                <a:cs typeface="B Zar" panose="00000400000000000000" pitchFamily="2" charset="-78"/>
              </a:rPr>
              <a:t>توسعه جامعه شناسی آمریکایی (1905 تا 1935) تعدادی از نظریه پردازان  به </a:t>
            </a:r>
            <a:r>
              <a:rPr lang="fa-IR" smtClean="0">
                <a:solidFill>
                  <a:srgbClr val="00B0F0"/>
                </a:solidFill>
                <a:cs typeface="B Zar" panose="00000400000000000000" pitchFamily="2" charset="-78"/>
              </a:rPr>
              <a:t>اهمیت تضاد </a:t>
            </a:r>
            <a:r>
              <a:rPr lang="fa-IR" smtClean="0">
                <a:cs typeface="B Zar" panose="00000400000000000000" pitchFamily="2" charset="-78"/>
              </a:rPr>
              <a:t>در جامعه اشاره کرده اند.ص 63</a:t>
            </a:r>
          </a:p>
          <a:p>
            <a:pPr algn="just"/>
            <a:r>
              <a:rPr lang="fa-IR" smtClean="0">
                <a:solidFill>
                  <a:srgbClr val="FF0000"/>
                </a:solidFill>
                <a:cs typeface="B Zar" panose="00000400000000000000" pitchFamily="2" charset="-78"/>
              </a:rPr>
              <a:t>جرج زیمل </a:t>
            </a:r>
            <a:r>
              <a:rPr lang="fa-IR" smtClean="0">
                <a:cs typeface="B Zar" panose="00000400000000000000" pitchFamily="2" charset="-78"/>
              </a:rPr>
              <a:t>تضاد را به عنوان شکلی از کنش متقابل اجتماعی تحلیل کرده است. ص 63</a:t>
            </a:r>
          </a:p>
          <a:p>
            <a:pPr algn="just"/>
            <a:r>
              <a:rPr lang="fa-IR" smtClean="0">
                <a:cs typeface="B Zar" panose="00000400000000000000" pitchFamily="2" charset="-78"/>
              </a:rPr>
              <a:t>آنچه </a:t>
            </a:r>
            <a:r>
              <a:rPr lang="fa-IR" smtClean="0">
                <a:cs typeface="B Zar" panose="00000400000000000000" pitchFamily="2" charset="-78"/>
              </a:rPr>
              <a:t>«بی سازمانی» نام گرفته بود، بازتاب ناکامی جامعه شناسان در شناخت سازمان  دهی در میان افرادی  است که شیوه های زندگی طبقه متوسط را نداشتند. ص 63</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36478" y="1364777"/>
            <a:ext cx="4708476" cy="4812186"/>
          </a:xfrm>
          <a:prstGeom prst="rect">
            <a:avLst/>
          </a:prstGeom>
        </p:spPr>
      </p:pic>
    </p:spTree>
    <p:extLst>
      <p:ext uri="{BB962C8B-B14F-4D97-AF65-F5344CB8AC3E}">
        <p14:creationId xmlns:p14="http://schemas.microsoft.com/office/powerpoint/2010/main" val="1851529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ویژگی رویکرد تضاد </a:t>
            </a:r>
            <a:r>
              <a:rPr lang="fa-IR" smtClean="0">
                <a:cs typeface="B Zar" panose="00000400000000000000" pitchFamily="2" charset="-78"/>
              </a:rPr>
              <a:t>ارزش </a:t>
            </a:r>
            <a:r>
              <a:rPr lang="fa-IR" smtClean="0">
                <a:cs typeface="B Zar" panose="00000400000000000000" pitchFamily="2" charset="-78"/>
              </a:rPr>
              <a:t>ها</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علل ریشه ای مسائل </a:t>
            </a:r>
            <a:r>
              <a:rPr lang="fa-IR" smtClean="0">
                <a:cs typeface="B Zar" panose="00000400000000000000" pitchFamily="2" charset="-78"/>
              </a:rPr>
              <a:t>اجتماعی، </a:t>
            </a:r>
            <a:r>
              <a:rPr lang="fa-IR" smtClean="0">
                <a:solidFill>
                  <a:srgbClr val="FF0000"/>
                </a:solidFill>
                <a:cs typeface="B Zar" panose="00000400000000000000" pitchFamily="2" charset="-78"/>
              </a:rPr>
              <a:t>تضاد ارزش ها یا منافع </a:t>
            </a:r>
            <a:r>
              <a:rPr lang="fa-IR" smtClean="0">
                <a:cs typeface="B Zar" panose="00000400000000000000" pitchFamily="2" charset="-78"/>
              </a:rPr>
              <a:t>است. ص 66</a:t>
            </a:r>
          </a:p>
          <a:p>
            <a:pPr algn="just"/>
            <a:r>
              <a:rPr lang="fa-IR" smtClean="0">
                <a:cs typeface="B Zar" panose="00000400000000000000" pitchFamily="2" charset="-78"/>
              </a:rPr>
              <a:t>تضاد ارزش </a:t>
            </a:r>
            <a:r>
              <a:rPr lang="fa-IR" smtClean="0">
                <a:cs typeface="B Zar" panose="00000400000000000000" pitchFamily="2" charset="-78"/>
              </a:rPr>
              <a:t>های متواتر، </a:t>
            </a:r>
            <a:r>
              <a:rPr lang="fa-IR" smtClean="0">
                <a:cs typeface="B Zar" panose="00000400000000000000" pitchFamily="2" charset="-78"/>
              </a:rPr>
              <a:t>گروه ها را به دو قطب مخالف می کشاند و به شفافیت ارزش های آنها می انجامد و راه حل ها به شکل اعمال زور چانه زنی یا خصول توافق ظاهر می شوند.ص  </a:t>
            </a:r>
            <a:r>
              <a:rPr lang="fa-IR" smtClean="0">
                <a:cs typeface="B Zar" panose="00000400000000000000" pitchFamily="2" charset="-78"/>
              </a:rPr>
              <a:t>67</a:t>
            </a:r>
          </a:p>
          <a:p>
            <a:pPr algn="just"/>
            <a:endParaRPr lang="fa-IR" smtClean="0">
              <a:cs typeface="B Zar" panose="00000400000000000000" pitchFamily="2" charset="-78"/>
            </a:endParaRP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3594692"/>
            <a:ext cx="4689143" cy="3109106"/>
          </a:xfrm>
          <a:prstGeom prst="rect">
            <a:avLst/>
          </a:prstGeom>
        </p:spPr>
      </p:pic>
    </p:spTree>
    <p:extLst>
      <p:ext uri="{BB962C8B-B14F-4D97-AF65-F5344CB8AC3E}">
        <p14:creationId xmlns:p14="http://schemas.microsoft.com/office/powerpoint/2010/main" val="2934842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تضاد ارزشها</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کلاس درس مسائل اجتماعی، اغلب از منزلت چندانی برخوردار نیستند زیرا جامعه شناسان فهم چندان دقیق و درستی از ماهیت پدیده های اجتماعی ای که مسائل از آنها سرچشمه می گیرند </a:t>
            </a:r>
            <a:r>
              <a:rPr lang="fa-IR" smtClean="0">
                <a:solidFill>
                  <a:srgbClr val="FF0000"/>
                </a:solidFill>
                <a:cs typeface="B Zar" panose="00000400000000000000" pitchFamily="2" charset="-78"/>
              </a:rPr>
              <a:t>ندارند</a:t>
            </a:r>
            <a:r>
              <a:rPr lang="fa-IR" smtClean="0">
                <a:cs typeface="B Zar" panose="00000400000000000000" pitchFamily="2" charset="-78"/>
              </a:rPr>
              <a:t>. ص 67</a:t>
            </a:r>
          </a:p>
          <a:p>
            <a:pPr algn="just"/>
            <a:r>
              <a:rPr lang="fa-IR" smtClean="0">
                <a:cs typeface="B Zar" panose="00000400000000000000" pitchFamily="2" charset="-78"/>
              </a:rPr>
              <a:t>ارزش دارد در این مورد بحث شود که آیا جامعه شناسی می توانند رویکردی عمومی برای برخورد با مسائل اجتماعی  متنوع به عنوان پدیده هایی جامعه شناختی ارائه دهد و آیا این  محور اصلی تحلیل می تواند در طول یک ترم تحصیلی یا در یک کتاب درسی پایدار بماند.ص 69</a:t>
            </a:r>
            <a:endParaRPr lang="fa-IR">
              <a:cs typeface="B Zar" panose="00000400000000000000" pitchFamily="2" charset="-78"/>
            </a:endParaRPr>
          </a:p>
        </p:txBody>
      </p:sp>
    </p:spTree>
    <p:extLst>
      <p:ext uri="{BB962C8B-B14F-4D97-AF65-F5344CB8AC3E}">
        <p14:creationId xmlns:p14="http://schemas.microsoft.com/office/powerpoint/2010/main" val="88802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چه کسی صلاحیت دارد که وضعیت خاصی را تخلف بخواند. ص 70</a:t>
            </a:r>
          </a:p>
          <a:p>
            <a:pPr algn="just"/>
            <a:r>
              <a:rPr lang="fa-IR" smtClean="0">
                <a:cs typeface="B Zar" panose="00000400000000000000" pitchFamily="2" charset="-78"/>
              </a:rPr>
              <a:t>در حالی که خود زلزله شامل داوری های ارزشی نمی شود، اماپیامدهای آن به طور اجتناب ناپذیری به داوری های ارزشی و تصمیم های برنامه ای نیاز دارد.ص 71</a:t>
            </a:r>
          </a:p>
          <a:p>
            <a:pPr algn="just"/>
            <a:r>
              <a:rPr lang="fa-IR" smtClean="0">
                <a:cs typeface="B Zar" panose="00000400000000000000" pitchFamily="2" charset="-78"/>
              </a:rPr>
              <a:t>در سطح دوم، مسئله اصلاحی قرار می گیرد. این گونه مسائل نمایشگر وضعیت هایی اند که معمولا مردم بر سر ناخوشایندی آنها در هر مورد موافق اند اما نمی توانند بر سر برنامه هایی برای اصلاح آن  وضعیت ها با یکدیگر  به توافق برسند. ص 72</a:t>
            </a:r>
            <a:endParaRPr lang="fa-IR">
              <a:cs typeface="B Zar" panose="00000400000000000000" pitchFamily="2" charset="-78"/>
            </a:endParaRPr>
          </a:p>
        </p:txBody>
      </p:sp>
    </p:spTree>
    <p:extLst>
      <p:ext uri="{BB962C8B-B14F-4D97-AF65-F5344CB8AC3E}">
        <p14:creationId xmlns:p14="http://schemas.microsoft.com/office/powerpoint/2010/main" val="1642919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در سطح سوم مساله اخلاقی  قرار می گیرد. ص 73</a:t>
            </a:r>
          </a:p>
          <a:p>
            <a:r>
              <a:rPr lang="fa-IR" smtClean="0">
                <a:cs typeface="B Zar" panose="00000400000000000000" pitchFamily="2" charset="-78"/>
              </a:rPr>
              <a:t>می توان گفت امروز مسائل اندکی وجود دارند که از نظر ماهوی  در دسته مسائل اصلاحی قرار می گیرند، چون بیشتر آنها هیچ شفافیت تعریفی و ارزیابی اخلاقی ندارند.ص 75</a:t>
            </a:r>
          </a:p>
          <a:p>
            <a:endParaRPr lang="fa-IR">
              <a:cs typeface="B Zar" panose="00000400000000000000" pitchFamily="2" charset="-78"/>
            </a:endParaRPr>
          </a:p>
        </p:txBody>
      </p:sp>
    </p:spTree>
    <p:extLst>
      <p:ext uri="{BB962C8B-B14F-4D97-AF65-F5344CB8AC3E}">
        <p14:creationId xmlns:p14="http://schemas.microsoft.com/office/powerpoint/2010/main" val="482594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مراحل یک مساله اجتماعی</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1- مساله اجتماعی وضعیتی است که توسط تعداد قابل توجهی از افراد به عنوان تخلف از برخی هنجارهای اجتماعی مورد احترام </a:t>
            </a:r>
            <a:r>
              <a:rPr lang="fa-IR" smtClean="0">
                <a:cs typeface="B Zar" panose="00000400000000000000" pitchFamily="2" charset="-78"/>
              </a:rPr>
              <a:t>آنان</a:t>
            </a:r>
            <a:r>
              <a:rPr lang="fa-IR" smtClean="0">
                <a:cs typeface="B Zar" panose="00000400000000000000" pitchFamily="2" charset="-78"/>
              </a:rPr>
              <a:t>، تعریف شده است.ص 76</a:t>
            </a:r>
          </a:p>
          <a:p>
            <a:r>
              <a:rPr lang="fa-IR" smtClean="0">
                <a:solidFill>
                  <a:srgbClr val="FF0000"/>
                </a:solidFill>
                <a:cs typeface="B Zar" panose="00000400000000000000" pitchFamily="2" charset="-78"/>
              </a:rPr>
              <a:t>وضعیت عینی برای یک ایجاد مساله اجتماعی لازم است، اما کافی نیست</a:t>
            </a:r>
            <a:r>
              <a:rPr lang="fa-IR" smtClean="0">
                <a:cs typeface="B Zar" panose="00000400000000000000" pitchFamily="2" charset="-78"/>
              </a:rPr>
              <a:t>. ص 76</a:t>
            </a:r>
          </a:p>
          <a:p>
            <a:r>
              <a:rPr lang="fa-IR" smtClean="0">
                <a:cs typeface="B Zar" panose="00000400000000000000" pitchFamily="2" charset="-78"/>
              </a:rPr>
              <a:t>3- ارزش های فرهنگی، نقش علی مهمی </a:t>
            </a:r>
            <a:r>
              <a:rPr lang="fa-IR" smtClean="0">
                <a:cs typeface="B Zar" panose="00000400000000000000" pitchFamily="2" charset="-78"/>
              </a:rPr>
              <a:t>در وضعیت </a:t>
            </a:r>
            <a:r>
              <a:rPr lang="fa-IR" smtClean="0">
                <a:cs typeface="B Zar" panose="00000400000000000000" pitchFamily="2" charset="-78"/>
              </a:rPr>
              <a:t>های عینی که مسئله  تلقی می شوند ایفا می کنند ص 77</a:t>
            </a:r>
          </a:p>
          <a:p>
            <a:r>
              <a:rPr lang="fa-IR">
                <a:cs typeface="B Zar" panose="00000400000000000000" pitchFamily="2" charset="-78"/>
              </a:rPr>
              <a:t> </a:t>
            </a:r>
            <a:r>
              <a:rPr lang="fa-IR" smtClean="0">
                <a:cs typeface="B Zar" panose="00000400000000000000" pitchFamily="2" charset="-78"/>
              </a:rPr>
              <a:t>و ...</a:t>
            </a:r>
            <a:endParaRPr lang="fa-IR">
              <a:cs typeface="B Zar" panose="00000400000000000000" pitchFamily="2" charset="-78"/>
            </a:endParaRPr>
          </a:p>
        </p:txBody>
      </p:sp>
    </p:spTree>
    <p:extLst>
      <p:ext uri="{BB962C8B-B14F-4D97-AF65-F5344CB8AC3E}">
        <p14:creationId xmlns:p14="http://schemas.microsoft.com/office/powerpoint/2010/main" val="1042788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آگاهی</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پیدایش هر مسئله اجتماعی به میزان آگاهی مردم هر منطقه بستگی دارد که متوجه شوند ارزش های مورد احترام خاصی تحت شرایطی که مدام تشدید می شود، مورد تهدید قرار گرفته اند. ص </a:t>
            </a:r>
            <a:r>
              <a:rPr lang="fa-IR" smtClean="0">
                <a:cs typeface="B Zar" panose="00000400000000000000" pitchFamily="2" charset="-78"/>
              </a:rPr>
              <a:t>78</a:t>
            </a:r>
            <a:endParaRPr lang="fa-IR" smtClean="0">
              <a:cs typeface="B Zar" panose="00000400000000000000" pitchFamily="2" charset="-78"/>
            </a:endParaRPr>
          </a:p>
        </p:txBody>
      </p:sp>
    </p:spTree>
    <p:extLst>
      <p:ext uri="{BB962C8B-B14F-4D97-AF65-F5344CB8AC3E}">
        <p14:creationId xmlns:p14="http://schemas.microsoft.com/office/powerpoint/2010/main" val="4213680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سیاستگذاری</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بلافاصله پس از به وجود آمدن آگاهی در مورد یک مسئله اجتماعی  نوبت به بحث های مربوط به سیاستگذاری های مختلف برای استفاده از انواع راه حل ها می رسد.ص 82</a:t>
            </a:r>
          </a:p>
          <a:p>
            <a:pPr algn="just"/>
            <a:r>
              <a:rPr lang="fa-IR">
                <a:cs typeface="B Zar" panose="00000400000000000000" pitchFamily="2" charset="-78"/>
              </a:rPr>
              <a:t>تضاد بر سر موضوع سیاست گذاری را می توان به بهترین وجهی از </a:t>
            </a:r>
            <a:r>
              <a:rPr lang="fa-IR">
                <a:solidFill>
                  <a:srgbClr val="FF0000"/>
                </a:solidFill>
                <a:cs typeface="B Zar" panose="00000400000000000000" pitchFamily="2" charset="-78"/>
              </a:rPr>
              <a:t>اتحاد</a:t>
            </a:r>
            <a:r>
              <a:rPr lang="fa-IR">
                <a:cs typeface="B Zar" panose="00000400000000000000" pitchFamily="2" charset="-78"/>
              </a:rPr>
              <a:t> گروه های مختلف  ذی نفع که برای حل مساله سرمایه گذاری کرده اند، مشاهده کرد.ص 83</a:t>
            </a:r>
          </a:p>
          <a:p>
            <a:endParaRPr lang="fa-IR"/>
          </a:p>
        </p:txBody>
      </p:sp>
      <p:pic>
        <p:nvPicPr>
          <p:cNvPr id="4" name="Picture 3"/>
          <p:cNvPicPr>
            <a:picLocks noChangeAspect="1"/>
          </p:cNvPicPr>
          <p:nvPr/>
        </p:nvPicPr>
        <p:blipFill>
          <a:blip r:embed="rId2"/>
          <a:stretch>
            <a:fillRect/>
          </a:stretch>
        </p:blipFill>
        <p:spPr>
          <a:xfrm>
            <a:off x="2557818" y="4001294"/>
            <a:ext cx="6804546" cy="1963643"/>
          </a:xfrm>
          <a:prstGeom prst="rect">
            <a:avLst/>
          </a:prstGeom>
        </p:spPr>
      </p:pic>
    </p:spTree>
    <p:extLst>
      <p:ext uri="{BB962C8B-B14F-4D97-AF65-F5344CB8AC3E}">
        <p14:creationId xmlns:p14="http://schemas.microsoft.com/office/powerpoint/2010/main" val="3532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تعریف مساله اجتماعی</a:t>
            </a:r>
            <a:endParaRPr lang="fa-IR">
              <a:cs typeface="B Zar" panose="00000400000000000000" pitchFamily="2" charset="-78"/>
            </a:endParaRPr>
          </a:p>
        </p:txBody>
      </p:sp>
      <p:sp>
        <p:nvSpPr>
          <p:cNvPr id="3" name="Content Placeholder 2"/>
          <p:cNvSpPr>
            <a:spLocks noGrp="1"/>
          </p:cNvSpPr>
          <p:nvPr>
            <p:ph idx="1"/>
          </p:nvPr>
        </p:nvSpPr>
        <p:spPr>
          <a:xfrm>
            <a:off x="2838734" y="1825625"/>
            <a:ext cx="8515066" cy="4351338"/>
          </a:xfrm>
        </p:spPr>
        <p:txBody>
          <a:bodyPr>
            <a:normAutofit lnSpcReduction="10000"/>
          </a:bodyPr>
          <a:lstStyle/>
          <a:p>
            <a:r>
              <a:rPr lang="fa-IR" smtClean="0">
                <a:solidFill>
                  <a:srgbClr val="FF0000"/>
                </a:solidFill>
                <a:cs typeface="B Zar" panose="00000400000000000000" pitchFamily="2" charset="-78"/>
              </a:rPr>
              <a:t>چه عاملی پدید اورنده  مسئله اجتماعی است؟ </a:t>
            </a:r>
            <a:r>
              <a:rPr lang="fa-IR" smtClean="0">
                <a:cs typeface="B Zar" panose="00000400000000000000" pitchFamily="2" charset="-78"/>
              </a:rPr>
              <a:t>جامعه شناسان معمولا  مسئله اجتماعی را وضعیت اظهار شده ای می دانند که با ارزش های شمار مهمی از مردم  مغایرت دارد و. معتقدند باید برای تغییر آن وضعیت اقدام کرد. صص 12-13</a:t>
            </a:r>
          </a:p>
          <a:p>
            <a:r>
              <a:rPr lang="fa-IR" smtClean="0">
                <a:solidFill>
                  <a:srgbClr val="FF0000"/>
                </a:solidFill>
                <a:cs typeface="B Zar" panose="00000400000000000000" pitchFamily="2" charset="-78"/>
              </a:rPr>
              <a:t>وضعیت اظهار شده</a:t>
            </a:r>
            <a:r>
              <a:rPr lang="fa-IR" smtClean="0">
                <a:cs typeface="B Zar" panose="00000400000000000000" pitchFamily="2" charset="-78"/>
              </a:rPr>
              <a:t>: منظور وضعیتی است که گفته می شود وجود دارد. مردم در مورد آن صحبت می کنند و ممکن است در رادیو، تلویزیون و مطبوعات هم پوشش خبری داشته باشد. ص 13</a:t>
            </a:r>
          </a:p>
          <a:p>
            <a:r>
              <a:rPr lang="fa-IR" smtClean="0">
                <a:solidFill>
                  <a:srgbClr val="FF0000"/>
                </a:solidFill>
                <a:cs typeface="B Zar" panose="00000400000000000000" pitchFamily="2" charset="-78"/>
              </a:rPr>
              <a:t>مغایرت با ارزش ها</a:t>
            </a:r>
            <a:r>
              <a:rPr lang="fa-IR" smtClean="0">
                <a:cs typeface="B Zar" panose="00000400000000000000" pitchFamily="2" charset="-78"/>
              </a:rPr>
              <a:t>: مردم در چارچوب نظام ارزشی مورد قبولشان وضعیتی را مسئله اجتماعی می دانند.</a:t>
            </a:r>
          </a:p>
          <a:p>
            <a:r>
              <a:rPr lang="fa-IR" smtClean="0">
                <a:cs typeface="B Zar" panose="00000400000000000000" pitchFamily="2" charset="-78"/>
              </a:rPr>
              <a:t>شمار مهم چند نفر است؟ این پرسش پاسخ روشنی ندارد و البته برخی افراد «مهم تر» از دیگران اند. ص 14</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695609" y="2708465"/>
            <a:ext cx="2143125" cy="2143125"/>
          </a:xfrm>
          <a:prstGeom prst="rect">
            <a:avLst/>
          </a:prstGeom>
        </p:spPr>
      </p:pic>
    </p:spTree>
    <p:extLst>
      <p:ext uri="{BB962C8B-B14F-4D97-AF65-F5344CB8AC3E}">
        <p14:creationId xmlns:p14="http://schemas.microsoft.com/office/powerpoint/2010/main" val="576233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اصلاح </a:t>
            </a:r>
            <a:r>
              <a:rPr lang="fa-IR" smtClean="0">
                <a:cs typeface="B Zar" panose="00000400000000000000" pitchFamily="2" charset="-78"/>
              </a:rPr>
              <a:t>آخرین </a:t>
            </a:r>
            <a:r>
              <a:rPr lang="fa-IR" smtClean="0">
                <a:cs typeface="B Zar" panose="00000400000000000000" pitchFamily="2" charset="-78"/>
              </a:rPr>
              <a:t>مرحله تاریخ طبیعی یک مسئله اجتماعی است.  ص 84</a:t>
            </a:r>
          </a:p>
          <a:p>
            <a:pPr algn="just"/>
            <a:r>
              <a:rPr lang="fa-IR" smtClean="0">
                <a:cs typeface="B Zar" panose="00000400000000000000" pitchFamily="2" charset="-78"/>
              </a:rPr>
              <a:t>تصمیمات مربوط به سیاست گذاری ها در مرحله اصلاح هم لازم و مهم استف ولی این گونه تصمیمات معمولا شامل امور کاملا فنی مربوط به ابزار دستیابی به اهداف است و در حوزه کارشناسان مربوطه قرار می گیرد. ص 85</a:t>
            </a:r>
            <a:endParaRPr lang="fa-IR">
              <a:cs typeface="B Zar" panose="00000400000000000000" pitchFamily="2" charset="-78"/>
            </a:endParaRPr>
          </a:p>
        </p:txBody>
      </p:sp>
    </p:spTree>
    <p:extLst>
      <p:ext uri="{BB962C8B-B14F-4D97-AF65-F5344CB8AC3E}">
        <p14:creationId xmlns:p14="http://schemas.microsoft.com/office/powerpoint/2010/main" val="9317396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آیا روش تاریخ طبیعی را می توان به طور مساوی در مورد همه انواع مسائل  اجتماعی به کار بست؟ ص 86</a:t>
            </a:r>
          </a:p>
          <a:p>
            <a:r>
              <a:rPr lang="fa-IR" smtClean="0">
                <a:cs typeface="B Zar" panose="00000400000000000000" pitchFamily="2" charset="-78"/>
              </a:rPr>
              <a:t>بنابراین حتی این گونه مسائل هم که در سطح ملی مطرح اند، لزوما در سراسر کشور به لحاظ مراحل  توسعه در وضعیت مشابهی قرار ندارند.ص 87</a:t>
            </a:r>
          </a:p>
          <a:p>
            <a:endParaRPr lang="fa-IR" smtClean="0">
              <a:cs typeface="B Zar" panose="00000400000000000000" pitchFamily="2" charset="-78"/>
            </a:endParaRPr>
          </a:p>
          <a:p>
            <a:endParaRPr lang="fa-IR">
              <a:cs typeface="B Zar" panose="00000400000000000000" pitchFamily="2" charset="-78"/>
            </a:endParaRPr>
          </a:p>
        </p:txBody>
      </p:sp>
    </p:spTree>
    <p:extLst>
      <p:ext uri="{BB962C8B-B14F-4D97-AF65-F5344CB8AC3E}">
        <p14:creationId xmlns:p14="http://schemas.microsoft.com/office/powerpoint/2010/main" val="37106414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نقدی بر رویکرد تضاد ارزش ها</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حتی زمانی که آسیب شناسی اجتماعی هنوز عنوان قابل قبولی برای رویکرد بی سازمانی اجتماعی بود، جامعه شناسان متعددی از </a:t>
            </a:r>
            <a:r>
              <a:rPr lang="fa-IR" smtClean="0">
                <a:cs typeface="B Zar" panose="00000400000000000000" pitchFamily="2" charset="-78"/>
              </a:rPr>
              <a:t>آن </a:t>
            </a:r>
            <a:r>
              <a:rPr lang="fa-IR" smtClean="0">
                <a:cs typeface="B Zar" panose="00000400000000000000" pitchFamily="2" charset="-78"/>
              </a:rPr>
              <a:t>ناراضی بودند.ص 89</a:t>
            </a:r>
          </a:p>
          <a:p>
            <a:pPr algn="just"/>
            <a:r>
              <a:rPr lang="fa-IR" smtClean="0">
                <a:cs typeface="B Zar" panose="00000400000000000000" pitchFamily="2" charset="-78"/>
              </a:rPr>
              <a:t>بلومر مدعی است که مسائل اجتماعی پدیده های عینی نیستند، بلکه بر عکس محصول تعریف ذهنی جمعی از افرادند. ص </a:t>
            </a:r>
            <a:r>
              <a:rPr lang="fa-IR" smtClean="0">
                <a:cs typeface="B Zar" panose="00000400000000000000" pitchFamily="2" charset="-78"/>
              </a:rPr>
              <a:t>90</a:t>
            </a:r>
            <a:endParaRPr lang="fa-IR" smtClean="0">
              <a:cs typeface="B Zar" panose="00000400000000000000" pitchFamily="2" charset="-78"/>
            </a:endParaRPr>
          </a:p>
        </p:txBody>
      </p:sp>
    </p:spTree>
    <p:extLst>
      <p:ext uri="{BB962C8B-B14F-4D97-AF65-F5344CB8AC3E}">
        <p14:creationId xmlns:p14="http://schemas.microsoft.com/office/powerpoint/2010/main" val="15955167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رویکرد رقیب جامعه شناسی مسائل اجتماعی را می توان </a:t>
            </a:r>
            <a:r>
              <a:rPr lang="fa-IR">
                <a:solidFill>
                  <a:srgbClr val="FF0000"/>
                </a:solidFill>
                <a:cs typeface="B Zar" panose="00000400000000000000" pitchFamily="2" charset="-78"/>
              </a:rPr>
              <a:t>رویکرد هزینه های عمومی </a:t>
            </a:r>
            <a:r>
              <a:rPr lang="fa-IR">
                <a:cs typeface="B Zar" panose="00000400000000000000" pitchFamily="2" charset="-78"/>
              </a:rPr>
              <a:t>خواند. بنابراین رویکردف مسائل را هزینه های شکل خاصی از سازمان تامین اجتماعی فرهنگی یک جامعه مفروض می دانند.ص 91</a:t>
            </a:r>
          </a:p>
          <a:p>
            <a:pPr algn="just"/>
            <a:r>
              <a:rPr lang="fa-IR">
                <a:cs typeface="B Zar" panose="00000400000000000000" pitchFamily="2" charset="-78"/>
              </a:rPr>
              <a:t>مثال دیگری از رویکرد هزینه های عمومی، کار میشان (1967) «هزینه های رشد اقتصادی» است. ص 92</a:t>
            </a:r>
          </a:p>
        </p:txBody>
      </p:sp>
    </p:spTree>
    <p:extLst>
      <p:ext uri="{BB962C8B-B14F-4D97-AF65-F5344CB8AC3E}">
        <p14:creationId xmlns:p14="http://schemas.microsoft.com/office/powerpoint/2010/main" val="12893802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a:xfrm>
            <a:off x="3848668" y="1825625"/>
            <a:ext cx="7505131" cy="4351338"/>
          </a:xfrm>
        </p:spPr>
        <p:txBody>
          <a:bodyPr/>
          <a:lstStyle/>
          <a:p>
            <a:pPr algn="just"/>
            <a:r>
              <a:rPr lang="fa-IR" smtClean="0">
                <a:cs typeface="B Zar" panose="00000400000000000000" pitchFamily="2" charset="-78"/>
              </a:rPr>
              <a:t>هزینه اصلی جامعه صنعتی که </a:t>
            </a:r>
            <a:r>
              <a:rPr lang="fa-IR" smtClean="0">
                <a:solidFill>
                  <a:srgbClr val="FF0000"/>
                </a:solidFill>
                <a:cs typeface="B Zar" panose="00000400000000000000" pitchFamily="2" charset="-78"/>
              </a:rPr>
              <a:t>فانس</a:t>
            </a:r>
            <a:r>
              <a:rPr lang="fa-IR" smtClean="0">
                <a:cs typeface="B Zar" panose="00000400000000000000" pitchFamily="2" charset="-78"/>
              </a:rPr>
              <a:t> بر </a:t>
            </a:r>
            <a:r>
              <a:rPr lang="fa-IR" smtClean="0">
                <a:cs typeface="B Zar" panose="00000400000000000000" pitchFamily="2" charset="-78"/>
              </a:rPr>
              <a:t>آن </a:t>
            </a:r>
            <a:r>
              <a:rPr lang="fa-IR" smtClean="0">
                <a:cs typeface="B Zar" panose="00000400000000000000" pitchFamily="2" charset="-78"/>
              </a:rPr>
              <a:t>تاکید کرده، </a:t>
            </a:r>
            <a:r>
              <a:rPr lang="fa-IR" smtClean="0">
                <a:solidFill>
                  <a:srgbClr val="FF0000"/>
                </a:solidFill>
                <a:cs typeface="B Zar" panose="00000400000000000000" pitchFamily="2" charset="-78"/>
              </a:rPr>
              <a:t>بیگانگی کارگر</a:t>
            </a:r>
            <a:r>
              <a:rPr lang="fa-IR" smtClean="0">
                <a:cs typeface="B Zar" panose="00000400000000000000" pitchFamily="2" charset="-78"/>
              </a:rPr>
              <a:t> است. ص 94</a:t>
            </a:r>
          </a:p>
          <a:p>
            <a:pPr algn="just"/>
            <a:r>
              <a:rPr lang="fa-IR" smtClean="0">
                <a:cs typeface="B Zar" panose="00000400000000000000" pitchFamily="2" charset="-78"/>
              </a:rPr>
              <a:t>جنانچه  تغییرات ساختاری در وضعیت جامعه ضروری به نظر آید و جامعه شناس هم به عنوان فردی تلقی شود که مهارت های حرفه ای او در این راه قابل استفاده </a:t>
            </a:r>
            <a:r>
              <a:rPr lang="fa-IR" smtClean="0">
                <a:cs typeface="B Zar" panose="00000400000000000000" pitchFamily="2" charset="-78"/>
              </a:rPr>
              <a:t>است </a:t>
            </a:r>
            <a:r>
              <a:rPr lang="fa-IR" smtClean="0">
                <a:cs typeface="B Zar" panose="00000400000000000000" pitchFamily="2" charset="-78"/>
              </a:rPr>
              <a:t>رویکرد هزینه های عمومی مناسبت دارد.ص 95</a:t>
            </a:r>
          </a:p>
          <a:p>
            <a:pPr algn="just"/>
            <a:r>
              <a:rPr lang="fa-IR" smtClean="0">
                <a:cs typeface="B Zar" panose="00000400000000000000" pitchFamily="2" charset="-78"/>
              </a:rPr>
              <a:t>دلیل این که جامعه شناسان آمریکایی به طور خاص و دیگر  جامعه شناسان به طور عام، مایل اند خود را به جامعه خودشان محدود سازند، این است که انها هم مثل هر کس دیگری ارزش های جامعه  خود را درونی کرده و یاد می گیرند انها را مسلم فرض کنند. ص 96</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65239" y="1825624"/>
            <a:ext cx="3683429" cy="4351339"/>
          </a:xfrm>
          <a:prstGeom prst="rect">
            <a:avLst/>
          </a:prstGeom>
        </p:spPr>
      </p:pic>
    </p:spTree>
    <p:extLst>
      <p:ext uri="{BB962C8B-B14F-4D97-AF65-F5344CB8AC3E}">
        <p14:creationId xmlns:p14="http://schemas.microsoft.com/office/powerpoint/2010/main" val="18202135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5- رویکرد کج رفتاری</a:t>
            </a:r>
            <a:endParaRPr lang="fa-IR">
              <a:cs typeface="B Zar" panose="00000400000000000000" pitchFamily="2" charset="-78"/>
            </a:endParaRPr>
          </a:p>
        </p:txBody>
      </p:sp>
      <p:sp>
        <p:nvSpPr>
          <p:cNvPr id="3" name="Content Placeholder 2"/>
          <p:cNvSpPr>
            <a:spLocks noGrp="1"/>
          </p:cNvSpPr>
          <p:nvPr>
            <p:ph idx="1"/>
          </p:nvPr>
        </p:nvSpPr>
        <p:spPr>
          <a:xfrm>
            <a:off x="3152632" y="1825625"/>
            <a:ext cx="8201167" cy="4351338"/>
          </a:xfrm>
        </p:spPr>
        <p:txBody>
          <a:bodyPr>
            <a:normAutofit/>
          </a:bodyPr>
          <a:lstStyle/>
          <a:p>
            <a:pPr marL="0" indent="0" algn="ctr">
              <a:buNone/>
            </a:pPr>
            <a:r>
              <a:rPr lang="fa-IR" smtClean="0">
                <a:solidFill>
                  <a:srgbClr val="FF0000"/>
                </a:solidFill>
                <a:cs typeface="B Zar" panose="00000400000000000000" pitchFamily="2" charset="-78"/>
              </a:rPr>
              <a:t>چرا رویکرد بی سازمانی اجتماعی عمری چنین طولانی یافت؟ </a:t>
            </a:r>
          </a:p>
          <a:p>
            <a:pPr marL="0" indent="0" algn="just">
              <a:buNone/>
            </a:pPr>
            <a:r>
              <a:rPr lang="fa-IR" smtClean="0">
                <a:cs typeface="B Zar" panose="00000400000000000000" pitchFamily="2" charset="-78"/>
              </a:rPr>
              <a:t>با </a:t>
            </a:r>
            <a:r>
              <a:rPr lang="fa-IR" smtClean="0">
                <a:cs typeface="B Zar" panose="00000400000000000000" pitchFamily="2" charset="-78"/>
              </a:rPr>
              <a:t>آموزش </a:t>
            </a:r>
            <a:r>
              <a:rPr lang="fa-IR" smtClean="0">
                <a:cs typeface="B Zar" panose="00000400000000000000" pitchFamily="2" charset="-78"/>
              </a:rPr>
              <a:t>دیدن تعداد بیشتری جامعه شناس، دو مکتب در تفکر جامعه شناسی ایجاد شد، یکی مکتب در دانشگاه هاروارد با تاکید بر ساختار اجتماعی و دیگری در دانشگاه شیکاگو  با تاکید بر فارنید اجتماعی تمرکز یافت.ص 98</a:t>
            </a:r>
          </a:p>
          <a:p>
            <a:pPr marL="0" indent="0" algn="just">
              <a:buNone/>
            </a:pPr>
            <a:r>
              <a:rPr lang="fa-IR" smtClean="0">
                <a:cs typeface="B Zar" panose="00000400000000000000" pitchFamily="2" charset="-78"/>
              </a:rPr>
              <a:t>در دانشگاه شیکاگو، به عکس بیشتر جامعه شناسان بیشتر بر توصیف واقعیت ها تاکید می کردند تا نظریه کلان. ص 98</a:t>
            </a:r>
          </a:p>
          <a:p>
            <a:pPr marL="0" indent="0">
              <a:buNone/>
            </a:pPr>
            <a:endParaRPr lang="fa-IR" smtClean="0">
              <a:cs typeface="B Zar" panose="00000400000000000000" pitchFamily="2" charset="-78"/>
            </a:endParaRPr>
          </a:p>
        </p:txBody>
      </p:sp>
      <p:pic>
        <p:nvPicPr>
          <p:cNvPr id="4" name="Picture 3"/>
          <p:cNvPicPr>
            <a:picLocks noChangeAspect="1"/>
          </p:cNvPicPr>
          <p:nvPr/>
        </p:nvPicPr>
        <p:blipFill>
          <a:blip r:embed="rId2"/>
          <a:stretch>
            <a:fillRect/>
          </a:stretch>
        </p:blipFill>
        <p:spPr>
          <a:xfrm>
            <a:off x="368490" y="1825625"/>
            <a:ext cx="2456597" cy="4534232"/>
          </a:xfrm>
          <a:prstGeom prst="rect">
            <a:avLst/>
          </a:prstGeom>
        </p:spPr>
      </p:pic>
    </p:spTree>
    <p:extLst>
      <p:ext uri="{BB962C8B-B14F-4D97-AF65-F5344CB8AC3E}">
        <p14:creationId xmlns:p14="http://schemas.microsoft.com/office/powerpoint/2010/main" val="15689356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دورکیم نوع شناسی ای از خودکشی را صورت بندی کرد که بر طبیعت پیوند اجتماعی متمرکز بود او نوعی از خودکشی را خودکشی خودخواهانه نامید.ص 100</a:t>
            </a:r>
          </a:p>
          <a:p>
            <a:pPr algn="just"/>
            <a:r>
              <a:rPr lang="fa-IR">
                <a:cs typeface="B Zar" panose="00000400000000000000" pitchFamily="2" charset="-78"/>
              </a:rPr>
              <a:t>توسعه </a:t>
            </a:r>
            <a:r>
              <a:rPr lang="fa-IR">
                <a:cs typeface="B Zar" panose="00000400000000000000" pitchFamily="2" charset="-78"/>
              </a:rPr>
              <a:t>نظریه </a:t>
            </a:r>
            <a:r>
              <a:rPr lang="fa-IR" smtClean="0">
                <a:cs typeface="B Zar" panose="00000400000000000000" pitchFamily="2" charset="-78"/>
              </a:rPr>
              <a:t>آنومی</a:t>
            </a:r>
            <a:r>
              <a:rPr lang="fa-IR">
                <a:cs typeface="B Zar" panose="00000400000000000000" pitchFamily="2" charset="-78"/>
              </a:rPr>
              <a:t>: </a:t>
            </a:r>
            <a:r>
              <a:rPr lang="fa-IR">
                <a:solidFill>
                  <a:srgbClr val="FF0000"/>
                </a:solidFill>
                <a:cs typeface="B Zar" panose="00000400000000000000" pitchFamily="2" charset="-78"/>
              </a:rPr>
              <a:t>رابرت مرتن</a:t>
            </a:r>
            <a:r>
              <a:rPr lang="fa-IR">
                <a:cs typeface="B Zar" panose="00000400000000000000" pitchFamily="2" charset="-78"/>
              </a:rPr>
              <a:t>(یکی از شاگردان پارسونز در دانشگاه هاروارد) مقاله  بسیار مهمی با عنوان «ساختار اجتماعی  </a:t>
            </a:r>
            <a:r>
              <a:rPr lang="fa-IR">
                <a:cs typeface="B Zar" panose="00000400000000000000" pitchFamily="2" charset="-78"/>
              </a:rPr>
              <a:t>و </a:t>
            </a:r>
            <a:r>
              <a:rPr lang="fa-IR" smtClean="0">
                <a:cs typeface="B Zar" panose="00000400000000000000" pitchFamily="2" charset="-78"/>
              </a:rPr>
              <a:t>آنومی</a:t>
            </a:r>
            <a:r>
              <a:rPr lang="fa-IR">
                <a:cs typeface="B Zar" panose="00000400000000000000" pitchFamily="2" charset="-78"/>
              </a:rPr>
              <a:t>» منتشر ساخت.ص 101</a:t>
            </a:r>
          </a:p>
          <a:p>
            <a:endParaRPr lang="fa-IR"/>
          </a:p>
        </p:txBody>
      </p:sp>
      <p:pic>
        <p:nvPicPr>
          <p:cNvPr id="4" name="Picture 3"/>
          <p:cNvPicPr>
            <a:picLocks noChangeAspect="1"/>
          </p:cNvPicPr>
          <p:nvPr/>
        </p:nvPicPr>
        <p:blipFill>
          <a:blip r:embed="rId2"/>
          <a:stretch>
            <a:fillRect/>
          </a:stretch>
        </p:blipFill>
        <p:spPr>
          <a:xfrm>
            <a:off x="1089475" y="3148653"/>
            <a:ext cx="2827433" cy="3454204"/>
          </a:xfrm>
          <a:prstGeom prst="rect">
            <a:avLst/>
          </a:prstGeom>
        </p:spPr>
      </p:pic>
      <p:pic>
        <p:nvPicPr>
          <p:cNvPr id="5" name="Picture 4"/>
          <p:cNvPicPr>
            <a:picLocks noChangeAspect="1"/>
          </p:cNvPicPr>
          <p:nvPr/>
        </p:nvPicPr>
        <p:blipFill>
          <a:blip r:embed="rId3"/>
          <a:stretch>
            <a:fillRect/>
          </a:stretch>
        </p:blipFill>
        <p:spPr>
          <a:xfrm>
            <a:off x="5827594" y="3614633"/>
            <a:ext cx="5336114" cy="2988224"/>
          </a:xfrm>
          <a:prstGeom prst="rect">
            <a:avLst/>
          </a:prstGeom>
        </p:spPr>
      </p:pic>
    </p:spTree>
    <p:extLst>
      <p:ext uri="{BB962C8B-B14F-4D97-AF65-F5344CB8AC3E}">
        <p14:creationId xmlns:p14="http://schemas.microsoft.com/office/powerpoint/2010/main" val="11208792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ظهور نظریه پیوند افتراقی</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ادوین سادرلند </a:t>
            </a:r>
            <a:r>
              <a:rPr lang="fa-IR" smtClean="0">
                <a:cs typeface="B Zar" panose="00000400000000000000" pitchFamily="2" charset="-78"/>
              </a:rPr>
              <a:t>از دانشگاه شکاگو هم تاثیر  </a:t>
            </a:r>
            <a:r>
              <a:rPr lang="fa-IR" smtClean="0">
                <a:cs typeface="B Zar" panose="00000400000000000000" pitchFamily="2" charset="-78"/>
              </a:rPr>
              <a:t>فوق </a:t>
            </a:r>
            <a:r>
              <a:rPr lang="fa-IR" smtClean="0">
                <a:cs typeface="B Zar" panose="00000400000000000000" pitchFamily="2" charset="-78"/>
              </a:rPr>
              <a:t>العاده ای در شکل گیری رویکرد کج رفتاری داشته است.ص </a:t>
            </a:r>
            <a:r>
              <a:rPr lang="fa-IR" smtClean="0">
                <a:cs typeface="B Zar" panose="00000400000000000000" pitchFamily="2" charset="-78"/>
              </a:rPr>
              <a:t>102</a:t>
            </a:r>
            <a:endParaRPr lang="fa-IR" smtClean="0">
              <a:cs typeface="B Zar" panose="00000400000000000000" pitchFamily="2" charset="-78"/>
            </a:endParaRPr>
          </a:p>
        </p:txBody>
      </p:sp>
    </p:spTree>
    <p:extLst>
      <p:ext uri="{BB962C8B-B14F-4D97-AF65-F5344CB8AC3E}">
        <p14:creationId xmlns:p14="http://schemas.microsoft.com/office/powerpoint/2010/main" val="26772434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ظهور نظریه پیوند افتراقی</a:t>
            </a:r>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282890" y="1255594"/>
            <a:ext cx="9771797" cy="5222812"/>
          </a:xfrm>
          <a:prstGeom prst="rect">
            <a:avLst/>
          </a:prstGeom>
        </p:spPr>
      </p:pic>
    </p:spTree>
    <p:extLst>
      <p:ext uri="{BB962C8B-B14F-4D97-AF65-F5344CB8AC3E}">
        <p14:creationId xmlns:p14="http://schemas.microsoft.com/office/powerpoint/2010/main" val="6134309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ظهور نظریه پیوند افتراقی</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جامعه شناسان بعدی متوجه این نکته شدند که نظریه پیوند افتراقی در واقع تکلمه ای است بر نظریه انومی. هر دو نظریه ، این اصل دورکیمی را که می گوید کج رفتاری بخشی از حیات اجتماعی استف گسترش می دهند. ص 102</a:t>
            </a:r>
          </a:p>
          <a:p>
            <a:pPr algn="just"/>
            <a:r>
              <a:rPr lang="fa-IR">
                <a:cs typeface="B Zar" panose="00000400000000000000" pitchFamily="2" charset="-78"/>
              </a:rPr>
              <a:t>نخستین کتاب درسی که بر اساس رویکرد کج رفتاری  نوشته شد بود در سال 1957 به بازار آمد،  کتاب مزبور  که «جامعه شناسیی کج رفتاری» نام داشت و توسط</a:t>
            </a:r>
            <a:r>
              <a:rPr lang="fa-IR">
                <a:solidFill>
                  <a:srgbClr val="FF0000"/>
                </a:solidFill>
                <a:cs typeface="B Zar" panose="00000400000000000000" pitchFamily="2" charset="-78"/>
              </a:rPr>
              <a:t> مارشال کلینارد </a:t>
            </a:r>
            <a:r>
              <a:rPr lang="fa-IR">
                <a:cs typeface="B Zar" panose="00000400000000000000" pitchFamily="2" charset="-78"/>
              </a:rPr>
              <a:t>نوشته شده بود  نخستین اثر تدوین شده ای  بود که رویکرد کج رفتاری را معرفی می کرد. ص 103</a:t>
            </a:r>
          </a:p>
          <a:p>
            <a:endParaRPr lang="fa-IR"/>
          </a:p>
        </p:txBody>
      </p:sp>
    </p:spTree>
    <p:extLst>
      <p:ext uri="{BB962C8B-B14F-4D97-AF65-F5344CB8AC3E}">
        <p14:creationId xmlns:p14="http://schemas.microsoft.com/office/powerpoint/2010/main" val="3389906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توسعه جامعه شناسی آمریکایی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انسان قرن ها به زندگی خود در جامعه اندیشیده و در مورد آن مطالعه کرده است.</a:t>
            </a:r>
          </a:p>
          <a:p>
            <a:pPr algn="just"/>
            <a:r>
              <a:rPr lang="fa-IR" smtClean="0">
                <a:cs typeface="B Zar" panose="00000400000000000000" pitchFamily="2" charset="-78"/>
              </a:rPr>
              <a:t>پرسش  بزرگ جامعه شناسان متقدم اروپایی درباره اموری چون نظم اجتماعی  و یگانگی از یک سو و توسعه و تغییر اجتماعی از سوی دیگر بود.ص 15</a:t>
            </a:r>
          </a:p>
          <a:p>
            <a:pPr marL="0" indent="0" algn="just">
              <a:buNone/>
            </a:pPr>
            <a:r>
              <a:rPr lang="fa-IR" smtClean="0">
                <a:cs typeface="B Zar" panose="00000400000000000000" pitchFamily="2" charset="-78"/>
              </a:rPr>
              <a:t>1- </a:t>
            </a:r>
            <a:r>
              <a:rPr lang="fa-IR" smtClean="0">
                <a:solidFill>
                  <a:srgbClr val="FF0000"/>
                </a:solidFill>
                <a:cs typeface="B Zar" panose="00000400000000000000" pitchFamily="2" charset="-78"/>
              </a:rPr>
              <a:t>بین سال های 1905 و 1918، دسته مقتدر  و کارامدی از متقدمان </a:t>
            </a:r>
            <a:r>
              <a:rPr lang="fa-IR" smtClean="0">
                <a:cs typeface="B Zar" panose="00000400000000000000" pitchFamily="2" charset="-78"/>
              </a:rPr>
              <a:t>، مطالعات  جامعه شناختی را در تعدادی از کالج های امریکایی بنیان نهادند.ص 16</a:t>
            </a:r>
          </a:p>
          <a:p>
            <a:pPr marL="0" indent="0" algn="just">
              <a:buNone/>
            </a:pPr>
            <a:r>
              <a:rPr lang="fa-IR" smtClean="0">
                <a:cs typeface="B Zar" panose="00000400000000000000" pitchFamily="2" charset="-78"/>
              </a:rPr>
              <a:t>2- </a:t>
            </a:r>
            <a:r>
              <a:rPr lang="fa-IR" smtClean="0">
                <a:solidFill>
                  <a:srgbClr val="FF0000"/>
                </a:solidFill>
                <a:cs typeface="B Zar" panose="00000400000000000000" pitchFamily="2" charset="-78"/>
              </a:rPr>
              <a:t>سیاست گذاری علمی (1918-1935) </a:t>
            </a:r>
            <a:r>
              <a:rPr lang="fa-IR" smtClean="0">
                <a:cs typeface="B Zar" panose="00000400000000000000" pitchFamily="2" charset="-78"/>
              </a:rPr>
              <a:t>: در این دوران، جنگ جهانی اول امیدواری هایی را که ویژگی دوران اول جامعه شناسی امریکایی بود از بین برد. </a:t>
            </a:r>
          </a:p>
          <a:p>
            <a:pPr marL="0" indent="0" algn="just">
              <a:buNone/>
            </a:pPr>
            <a:r>
              <a:rPr lang="fa-IR" smtClean="0">
                <a:cs typeface="B Zar" panose="00000400000000000000" pitchFamily="2" charset="-78"/>
              </a:rPr>
              <a:t>3- </a:t>
            </a:r>
            <a:r>
              <a:rPr lang="fa-IR" smtClean="0">
                <a:solidFill>
                  <a:srgbClr val="FF0000"/>
                </a:solidFill>
                <a:cs typeface="B Zar" panose="00000400000000000000" pitchFamily="2" charset="-78"/>
              </a:rPr>
              <a:t>تلفیق نظریه، تحقیق و کاربرد (1954-1935) </a:t>
            </a:r>
            <a:r>
              <a:rPr lang="fa-IR" smtClean="0">
                <a:cs typeface="B Zar" panose="00000400000000000000" pitchFamily="2" charset="-78"/>
              </a:rPr>
              <a:t>اگر بتوان دوران نخست را دوران تبلیغ  و دوران دوم را دوران عقب گرد نامید، این دوران را می توان دوران مشارکت های علمی خواند. ص 17</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1353800" y="2265528"/>
            <a:ext cx="802019" cy="802019"/>
          </a:xfrm>
          <a:prstGeom prst="rect">
            <a:avLst/>
          </a:prstGeom>
        </p:spPr>
      </p:pic>
    </p:spTree>
    <p:extLst>
      <p:ext uri="{BB962C8B-B14F-4D97-AF65-F5344CB8AC3E}">
        <p14:creationId xmlns:p14="http://schemas.microsoft.com/office/powerpoint/2010/main" val="24620069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ویژگی های رویکرد کج رفتاری</a:t>
            </a:r>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مسائل اجتماعی انعکاس تخلف از انتظارات بهنجاراند. رفتار ها یا وضعیت هایی که از هنجارها فاصله بگیرند، کجروی اند. ص 104</a:t>
            </a:r>
          </a:p>
          <a:p>
            <a:pPr algn="just"/>
            <a:r>
              <a:rPr lang="fa-IR" smtClean="0">
                <a:cs typeface="B Zar" panose="00000400000000000000" pitchFamily="2" charset="-78"/>
              </a:rPr>
              <a:t>مکتب هاروارد بر ساختار تمرکز داشت و مکتب شیکاگو که بر فرایند تاکید داشت.ص 105</a:t>
            </a:r>
          </a:p>
          <a:p>
            <a:endParaRPr lang="fa-IR"/>
          </a:p>
        </p:txBody>
      </p:sp>
    </p:spTree>
    <p:extLst>
      <p:ext uri="{BB962C8B-B14F-4D97-AF65-F5344CB8AC3E}">
        <p14:creationId xmlns:p14="http://schemas.microsoft.com/office/powerpoint/2010/main" val="29902517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یادگیری  کج رفتار شدن</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هر چند دورکیم مدعی است جرم در هر جامعه ای، بهنجار است، اما بسیاری از جامعه شناسان هنوز هم کج رفتاری را ناشی از بیماری فردی می دانند. </a:t>
            </a:r>
          </a:p>
          <a:p>
            <a:pPr algn="just"/>
            <a:r>
              <a:rPr lang="fa-IR" smtClean="0">
                <a:cs typeface="B Zar" panose="00000400000000000000" pitchFamily="2" charset="-78"/>
              </a:rPr>
              <a:t>مسئله در جرم شناسی تبیین رفتار مجرمانه  بودن رفتار است، نه خود رفتار. ص 107</a:t>
            </a:r>
          </a:p>
          <a:p>
            <a:pPr algn="just"/>
            <a:r>
              <a:rPr lang="fa-IR" smtClean="0">
                <a:cs typeface="B Zar" panose="00000400000000000000" pitchFamily="2" charset="-78"/>
              </a:rPr>
              <a:t>وضعیت عینی برای ارتکاب جرم تا حدود زیادی به این دلیل اهمیت دارد که فرصتی برای یک کنش مجرمانه فراهم می کند. ص 109</a:t>
            </a:r>
          </a:p>
          <a:p>
            <a:pPr algn="just"/>
            <a:r>
              <a:rPr lang="fa-IR" smtClean="0">
                <a:solidFill>
                  <a:srgbClr val="FF0000"/>
                </a:solidFill>
                <a:cs typeface="B Zar" panose="00000400000000000000" pitchFamily="2" charset="-78"/>
              </a:rPr>
              <a:t>رفتار  مجرمانه یادگرفتنی است</a:t>
            </a:r>
            <a:r>
              <a:rPr lang="fa-IR" smtClean="0">
                <a:cs typeface="B Zar" panose="00000400000000000000" pitchFamily="2" charset="-78"/>
              </a:rPr>
              <a:t>. ص 110</a:t>
            </a:r>
          </a:p>
          <a:p>
            <a:pPr algn="just"/>
            <a:endParaRPr lang="fa-IR">
              <a:cs typeface="B Zar" panose="00000400000000000000" pitchFamily="2" charset="-78"/>
            </a:endParaRPr>
          </a:p>
        </p:txBody>
      </p:sp>
    </p:spTree>
    <p:extLst>
      <p:ext uri="{BB962C8B-B14F-4D97-AF65-F5344CB8AC3E}">
        <p14:creationId xmlns:p14="http://schemas.microsoft.com/office/powerpoint/2010/main" val="11973327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cs typeface="B Zar" panose="00000400000000000000" pitchFamily="2" charset="-78"/>
              </a:rPr>
              <a:t>یادگیری کج رفتار شدن</a:t>
            </a:r>
            <a:endParaRPr lang="fa-IR" b="1">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یک فرد به علت فراوانی تعریف های طرفدار تخلف از </a:t>
            </a:r>
            <a:r>
              <a:rPr lang="fa-IR" smtClean="0">
                <a:cs typeface="B Zar" panose="00000400000000000000" pitchFamily="2" charset="-78"/>
              </a:rPr>
              <a:t>قانون </a:t>
            </a:r>
            <a:r>
              <a:rPr lang="fa-IR" smtClean="0">
                <a:cs typeface="B Zar" panose="00000400000000000000" pitchFamily="2" charset="-78"/>
              </a:rPr>
              <a:t>به نسبت تعریف های مخالف آن بزهکار می شود. ص 111</a:t>
            </a:r>
          </a:p>
          <a:p>
            <a:pPr algn="just"/>
            <a:r>
              <a:rPr lang="fa-IR" smtClean="0">
                <a:cs typeface="B Zar" panose="00000400000000000000" pitchFamily="2" charset="-78"/>
              </a:rPr>
              <a:t>تلاش بسیاری از اندیشمندان برای تبیین </a:t>
            </a:r>
            <a:r>
              <a:rPr lang="fa-IR" smtClean="0">
                <a:cs typeface="B Zar" panose="00000400000000000000" pitchFamily="2" charset="-78"/>
              </a:rPr>
              <a:t>رفتار </a:t>
            </a:r>
            <a:r>
              <a:rPr lang="fa-IR" smtClean="0">
                <a:cs typeface="B Zar" panose="00000400000000000000" pitchFamily="2" charset="-78"/>
              </a:rPr>
              <a:t>مجرمانه از راه کشش ها و  ارزش های کلی مانند خوشبختی، تلاش برای کسب  منزلت، انگیزه های پولی یا سرخوردگی، بیهوده بوده و اکنون هم همین طور است. ص 112</a:t>
            </a:r>
          </a:p>
          <a:p>
            <a:pPr algn="just"/>
            <a:endParaRPr lang="fa-IR">
              <a:cs typeface="B Zar" panose="00000400000000000000" pitchFamily="2" charset="-78"/>
            </a:endParaRPr>
          </a:p>
        </p:txBody>
      </p:sp>
    </p:spTree>
    <p:extLst>
      <p:ext uri="{BB962C8B-B14F-4D97-AF65-F5344CB8AC3E}">
        <p14:creationId xmlns:p14="http://schemas.microsoft.com/office/powerpoint/2010/main" val="18736985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آنومی</a:t>
            </a:r>
            <a:r>
              <a:rPr lang="fa-IR" smtClean="0">
                <a:cs typeface="B Zar" panose="00000400000000000000" pitchFamily="2" charset="-78"/>
              </a:rPr>
              <a:t>: نظریه  و واقعیت</a:t>
            </a:r>
            <a:endParaRPr lang="fa-IR">
              <a:cs typeface="B Zar" panose="00000400000000000000" pitchFamily="2" charset="-78"/>
            </a:endParaRPr>
          </a:p>
        </p:txBody>
      </p:sp>
      <p:sp>
        <p:nvSpPr>
          <p:cNvPr id="3" name="Content Placeholder 2"/>
          <p:cNvSpPr>
            <a:spLocks noGrp="1"/>
          </p:cNvSpPr>
          <p:nvPr>
            <p:ph idx="1"/>
          </p:nvPr>
        </p:nvSpPr>
        <p:spPr>
          <a:xfrm>
            <a:off x="3261814" y="1825625"/>
            <a:ext cx="8091985" cy="4351338"/>
          </a:xfrm>
        </p:spPr>
        <p:txBody>
          <a:bodyPr>
            <a:normAutofit lnSpcReduction="10000"/>
          </a:bodyPr>
          <a:lstStyle/>
          <a:p>
            <a:pPr algn="just"/>
            <a:r>
              <a:rPr lang="fa-IR" smtClean="0">
                <a:cs typeface="B Zar" panose="00000400000000000000" pitchFamily="2" charset="-78"/>
              </a:rPr>
              <a:t>انتقاد معمولا بر شفافیت و سازگاری مفاهیم و اینکه نظریه تا چه حد بر واقعتی ها انطباق دارد،  تاکید می کند. ص 114</a:t>
            </a:r>
          </a:p>
          <a:p>
            <a:pPr algn="just"/>
            <a:r>
              <a:rPr lang="fa-IR" smtClean="0">
                <a:solidFill>
                  <a:srgbClr val="FF0000"/>
                </a:solidFill>
                <a:cs typeface="B Zar" panose="00000400000000000000" pitchFamily="2" charset="-78"/>
              </a:rPr>
              <a:t>لمرت</a:t>
            </a:r>
            <a:r>
              <a:rPr lang="fa-IR" smtClean="0">
                <a:cs typeface="B Zar" panose="00000400000000000000" pitchFamily="2" charset="-78"/>
              </a:rPr>
              <a:t> بر خلاف مرتن که فرض کرده، «اهداف» در فرهنگ امریکایی وجود دارند، معتقد است «اهداف دنبال شده»</a:t>
            </a:r>
            <a:r>
              <a:rPr lang="en-US" smtClean="0">
                <a:cs typeface="B Zar" panose="00000400000000000000" pitchFamily="2" charset="-78"/>
              </a:rPr>
              <a:t> </a:t>
            </a:r>
            <a:r>
              <a:rPr lang="fa-IR" smtClean="0">
                <a:cs typeface="B Zar" panose="00000400000000000000" pitchFamily="2" charset="-78"/>
              </a:rPr>
              <a:t> برخاسته  از ماهیت پیوند ها در جوامع پیچیده جدید، انتظارات چند ارزشی از افراد و فن آوری نوین است. ص 115</a:t>
            </a:r>
          </a:p>
          <a:p>
            <a:pPr algn="just"/>
            <a:r>
              <a:rPr lang="fa-IR" smtClean="0">
                <a:solidFill>
                  <a:srgbClr val="FF0000"/>
                </a:solidFill>
                <a:cs typeface="B Zar" panose="00000400000000000000" pitchFamily="2" charset="-78"/>
              </a:rPr>
              <a:t>لمرت</a:t>
            </a:r>
            <a:r>
              <a:rPr lang="fa-IR" smtClean="0">
                <a:cs typeface="B Zar" panose="00000400000000000000" pitchFamily="2" charset="-78"/>
              </a:rPr>
              <a:t> تکید می کند که «از نظر مرتن، فرد، واحد تجزیه  و تحلیل است و گروه به عنوان صحنه کنش متقابل افراد که بر همنوایی و کجروی آنها تاثیر می گذارد، هیچ گاه مطرح نمی شود. ص 116</a:t>
            </a:r>
          </a:p>
          <a:p>
            <a:pPr algn="just"/>
            <a:r>
              <a:rPr lang="fa-IR" smtClean="0">
                <a:cs typeface="B Zar" panose="00000400000000000000" pitchFamily="2" charset="-78"/>
              </a:rPr>
              <a:t>فرد در مورد انتخاب ارزش های </a:t>
            </a:r>
            <a:r>
              <a:rPr lang="fa-IR" smtClean="0">
                <a:cs typeface="B Zar" panose="00000400000000000000" pitchFamily="2" charset="-78"/>
              </a:rPr>
              <a:t>خود </a:t>
            </a:r>
            <a:r>
              <a:rPr lang="fa-IR" smtClean="0">
                <a:cs typeface="B Zar" panose="00000400000000000000" pitchFamily="2" charset="-78"/>
              </a:rPr>
              <a:t>مختار نیست، بلکه با مطالبات گروه های متنوعی که او به آنها تعلق دارد، محدود شده است. ص 118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939048"/>
            <a:ext cx="2221224" cy="4106910"/>
          </a:xfrm>
          <a:prstGeom prst="rect">
            <a:avLst/>
          </a:prstGeom>
        </p:spPr>
      </p:pic>
    </p:spTree>
    <p:extLst>
      <p:ext uri="{BB962C8B-B14F-4D97-AF65-F5344CB8AC3E}">
        <p14:creationId xmlns:p14="http://schemas.microsoft.com/office/powerpoint/2010/main" val="13917175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عقب نشینی به عنوان نشانه سازگاری ابزار و اهداف</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لینداسمیت و گگنان </a:t>
            </a:r>
            <a:r>
              <a:rPr lang="fa-IR" smtClean="0">
                <a:cs typeface="B Zar" panose="00000400000000000000" pitchFamily="2" charset="-78"/>
              </a:rPr>
              <a:t>در پاردایم تحلیلی خود نشان می دهند که رابطه متقابل مستمری بین انومی، کجروی، عقب نشینی و اعتیاد به مواد مخدر وجود ندارد. ص 120</a:t>
            </a:r>
            <a:endParaRPr lang="fa-IR">
              <a:cs typeface="B Zar" panose="00000400000000000000" pitchFamily="2" charset="-78"/>
            </a:endParaRPr>
          </a:p>
        </p:txBody>
      </p:sp>
    </p:spTree>
    <p:extLst>
      <p:ext uri="{BB962C8B-B14F-4D97-AF65-F5344CB8AC3E}">
        <p14:creationId xmlns:p14="http://schemas.microsoft.com/office/powerpoint/2010/main" val="22101235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ارزیابی نظریه پیوند افتراقی</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آشکارا باید گفت شکل مشهوری از انتقاد به نظریه پیوند افتراقی، اصلا  انتقاد نیست.ص 122</a:t>
            </a:r>
          </a:p>
          <a:p>
            <a:pPr algn="just"/>
            <a:r>
              <a:rPr lang="fa-IR" smtClean="0">
                <a:cs typeface="B Zar" panose="00000400000000000000" pitchFamily="2" charset="-78"/>
              </a:rPr>
              <a:t>تحقیقات تجربی نشان داده است که فقدان کنترل، عامل افزایش احتمال بزهکاری است، نه وجود الگوهای رفتاری موافق بزهکاری. ص 123</a:t>
            </a:r>
          </a:p>
          <a:p>
            <a:pPr algn="just"/>
            <a:r>
              <a:rPr lang="fa-IR" smtClean="0">
                <a:cs typeface="B Zar" panose="00000400000000000000" pitchFamily="2" charset="-78"/>
              </a:rPr>
              <a:t>عقیده اصلی در این جا این است که پیوند افتراقی بر فرایند اجتماعی انتقال تاکید می کند، اما فرایند دریافت فردی را تقلیل می دهد. ص 124</a:t>
            </a:r>
          </a:p>
          <a:p>
            <a:r>
              <a:rPr lang="fa-IR" smtClean="0">
                <a:cs typeface="B Zar" panose="00000400000000000000" pitchFamily="2" charset="-78"/>
              </a:rPr>
              <a:t>این نظریه به نکته اشاره دارد که پیوندهای افتراقی ممکن است از لحاظ «</a:t>
            </a:r>
            <a:r>
              <a:rPr lang="fa-IR" smtClean="0">
                <a:solidFill>
                  <a:srgbClr val="FF0000"/>
                </a:solidFill>
                <a:cs typeface="B Zar" panose="00000400000000000000" pitchFamily="2" charset="-78"/>
              </a:rPr>
              <a:t>شدت</a:t>
            </a:r>
            <a:r>
              <a:rPr lang="fa-IR" smtClean="0">
                <a:cs typeface="B Zar" panose="00000400000000000000" pitchFamily="2" charset="-78"/>
              </a:rPr>
              <a:t>» متفاوت باشند. ص 125</a:t>
            </a:r>
          </a:p>
          <a:p>
            <a:endParaRPr lang="fa-IR">
              <a:cs typeface="B Zar" panose="00000400000000000000" pitchFamily="2" charset="-78"/>
            </a:endParaRPr>
          </a:p>
        </p:txBody>
      </p:sp>
    </p:spTree>
    <p:extLst>
      <p:ext uri="{BB962C8B-B14F-4D97-AF65-F5344CB8AC3E}">
        <p14:creationId xmlns:p14="http://schemas.microsoft.com/office/powerpoint/2010/main" val="11929780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نوعی انتقاد به این نظریه به صورتی کلی تری از چهار نوع اتقاد پیشین می گوید نظریه پیوند افتراقی، فرایندی را که رفتار مجرمانه از طری آن یادگیری می شود، دست کم گرفته است. ص 127</a:t>
            </a:r>
          </a:p>
          <a:p>
            <a:pPr algn="just"/>
            <a:r>
              <a:rPr lang="fa-IR" smtClean="0">
                <a:solidFill>
                  <a:srgbClr val="00B0F0"/>
                </a:solidFill>
                <a:cs typeface="B Zar" panose="00000400000000000000" pitchFamily="2" charset="-78"/>
              </a:rPr>
              <a:t>نظریه پیوند افتراقی ، فقط  بر مجرمیت فردی متمرکز نیست</a:t>
            </a:r>
            <a:r>
              <a:rPr lang="fa-IR" smtClean="0">
                <a:cs typeface="B Zar" panose="00000400000000000000" pitchFamily="2" charset="-78"/>
              </a:rPr>
              <a:t>. ص 127</a:t>
            </a:r>
          </a:p>
          <a:p>
            <a:pPr algn="just"/>
            <a:endParaRPr lang="fa-IR">
              <a:cs typeface="B Zar" panose="00000400000000000000" pitchFamily="2" charset="-78"/>
            </a:endParaRPr>
          </a:p>
        </p:txBody>
      </p:sp>
    </p:spTree>
    <p:extLst>
      <p:ext uri="{BB962C8B-B14F-4D97-AF65-F5344CB8AC3E}">
        <p14:creationId xmlns:p14="http://schemas.microsoft.com/office/powerpoint/2010/main" val="36346686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رویکرد انگ زنی</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رویکرد انگ زنی محتوی فرضیه هایی در مورد چگونگی تعریف افراد از وضعیت هاست. ص132</a:t>
            </a:r>
          </a:p>
          <a:p>
            <a:pPr algn="just"/>
            <a:r>
              <a:rPr lang="fa-IR">
                <a:cs typeface="B Zar" panose="00000400000000000000" pitchFamily="2" charset="-78"/>
              </a:rPr>
              <a:t>از نظر طرفداران رویکرد کج رفتاری، انگ زنی به پدیده کج روی به نحوی کلشیه ای  و ساده انگارانه نگاه می کند. ص 134</a:t>
            </a:r>
          </a:p>
          <a:p>
            <a:endParaRPr lang="fa-IR"/>
          </a:p>
        </p:txBody>
      </p:sp>
    </p:spTree>
    <p:extLst>
      <p:ext uri="{BB962C8B-B14F-4D97-AF65-F5344CB8AC3E}">
        <p14:creationId xmlns:p14="http://schemas.microsoft.com/office/powerpoint/2010/main" val="18634771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ریشه های فلسفی رویکرد انگ زنی</a:t>
            </a:r>
            <a:endParaRPr lang="fa-IR">
              <a:cs typeface="B Zar" panose="00000400000000000000" pitchFamily="2" charset="-78"/>
            </a:endParaRPr>
          </a:p>
        </p:txBody>
      </p:sp>
      <p:sp>
        <p:nvSpPr>
          <p:cNvPr id="3" name="Content Placeholder 2"/>
          <p:cNvSpPr>
            <a:spLocks noGrp="1"/>
          </p:cNvSpPr>
          <p:nvPr>
            <p:ph idx="1"/>
          </p:nvPr>
        </p:nvSpPr>
        <p:spPr>
          <a:xfrm>
            <a:off x="3111690" y="1825625"/>
            <a:ext cx="8242110" cy="4351338"/>
          </a:xfrm>
        </p:spPr>
        <p:txBody>
          <a:bodyPr/>
          <a:lstStyle/>
          <a:p>
            <a:pPr algn="just"/>
            <a:r>
              <a:rPr lang="fa-IR" smtClean="0">
                <a:solidFill>
                  <a:srgbClr val="FF0000"/>
                </a:solidFill>
                <a:cs typeface="B Zar" panose="00000400000000000000" pitchFamily="2" charset="-78"/>
              </a:rPr>
              <a:t>مید</a:t>
            </a:r>
            <a:r>
              <a:rPr lang="fa-IR" smtClean="0">
                <a:cs typeface="B Zar" panose="00000400000000000000" pitchFamily="2" charset="-78"/>
              </a:rPr>
              <a:t> معتقد بود خودانگاره از جریان کنش متقابل اجتماعی سرچشمه می گیرد. ص 135</a:t>
            </a:r>
          </a:p>
          <a:p>
            <a:pPr algn="just"/>
            <a:r>
              <a:rPr lang="fa-IR" smtClean="0">
                <a:solidFill>
                  <a:srgbClr val="FF0000"/>
                </a:solidFill>
                <a:cs typeface="B Zar" panose="00000400000000000000" pitchFamily="2" charset="-78"/>
              </a:rPr>
              <a:t>شوتز</a:t>
            </a:r>
            <a:r>
              <a:rPr lang="fa-IR" smtClean="0">
                <a:cs typeface="B Zar" panose="00000400000000000000" pitchFamily="2" charset="-78"/>
              </a:rPr>
              <a:t> در پی تبیین نظم اجتماعی به وسیله نشان دادن این موضوع بود که افراد، مجموعه ای از نمادسازی ها را در مورد جهان شکل می دهند.ص 136</a:t>
            </a:r>
          </a:p>
          <a:p>
            <a:pPr algn="just"/>
            <a:endParaRPr lang="fa-IR" smtClean="0">
              <a:cs typeface="B Zar" panose="00000400000000000000" pitchFamily="2" charset="-78"/>
            </a:endParaRPr>
          </a:p>
          <a:p>
            <a:endParaRPr lang="fa-IR"/>
          </a:p>
        </p:txBody>
      </p:sp>
      <p:pic>
        <p:nvPicPr>
          <p:cNvPr id="4" name="Picture 3"/>
          <p:cNvPicPr>
            <a:picLocks noChangeAspect="1"/>
          </p:cNvPicPr>
          <p:nvPr/>
        </p:nvPicPr>
        <p:blipFill>
          <a:blip r:embed="rId2"/>
          <a:stretch>
            <a:fillRect/>
          </a:stretch>
        </p:blipFill>
        <p:spPr>
          <a:xfrm>
            <a:off x="838200" y="1690688"/>
            <a:ext cx="1905000" cy="2352675"/>
          </a:xfrm>
          <a:prstGeom prst="rect">
            <a:avLst/>
          </a:prstGeom>
        </p:spPr>
      </p:pic>
      <p:pic>
        <p:nvPicPr>
          <p:cNvPr id="5" name="Picture 4"/>
          <p:cNvPicPr>
            <a:picLocks noChangeAspect="1"/>
          </p:cNvPicPr>
          <p:nvPr/>
        </p:nvPicPr>
        <p:blipFill>
          <a:blip r:embed="rId3"/>
          <a:stretch>
            <a:fillRect/>
          </a:stretch>
        </p:blipFill>
        <p:spPr>
          <a:xfrm>
            <a:off x="838200" y="4171950"/>
            <a:ext cx="1905000" cy="2686050"/>
          </a:xfrm>
          <a:prstGeom prst="rect">
            <a:avLst/>
          </a:prstGeom>
        </p:spPr>
      </p:pic>
    </p:spTree>
    <p:extLst>
      <p:ext uri="{BB962C8B-B14F-4D97-AF65-F5344CB8AC3E}">
        <p14:creationId xmlns:p14="http://schemas.microsoft.com/office/powerpoint/2010/main" val="41313374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ویژگی های رویکرد انگ زنی</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پیامدها: تعریف یک شخص یا یک وضعیت به مسئله اجتماعی یا کجروی و کج رفتار ممکن است طوری به تحول در روابط متقابل  انسانی منتهی شود که خود به «کجروی» بیشتر بینجامد. ص </a:t>
            </a:r>
            <a:r>
              <a:rPr lang="fa-IR" smtClean="0">
                <a:cs typeface="B Zar" panose="00000400000000000000" pitchFamily="2" charset="-78"/>
              </a:rPr>
              <a:t>137</a:t>
            </a:r>
            <a:endParaRPr lang="fa-IR" smtClean="0">
              <a:cs typeface="B Zar" panose="00000400000000000000" pitchFamily="2" charset="-78"/>
            </a:endParaRPr>
          </a:p>
        </p:txBody>
      </p:sp>
      <p:pic>
        <p:nvPicPr>
          <p:cNvPr id="4" name="Picture 3"/>
          <p:cNvPicPr>
            <a:picLocks noChangeAspect="1"/>
          </p:cNvPicPr>
          <p:nvPr/>
        </p:nvPicPr>
        <p:blipFill>
          <a:blip r:embed="rId2"/>
          <a:stretch>
            <a:fillRect/>
          </a:stretch>
        </p:blipFill>
        <p:spPr>
          <a:xfrm rot="19860734">
            <a:off x="1247218" y="5334464"/>
            <a:ext cx="1386017" cy="540508"/>
          </a:xfrm>
          <a:prstGeom prst="rect">
            <a:avLst/>
          </a:prstGeom>
        </p:spPr>
      </p:pic>
    </p:spTree>
    <p:extLst>
      <p:ext uri="{BB962C8B-B14F-4D97-AF65-F5344CB8AC3E}">
        <p14:creationId xmlns:p14="http://schemas.microsoft.com/office/powerpoint/2010/main" val="3561418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Zar" panose="00000400000000000000" pitchFamily="2" charset="-78"/>
              </a:rPr>
              <a:t>توسعه جامعه شناسی آمریکایی</a:t>
            </a: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4- </a:t>
            </a:r>
            <a:r>
              <a:rPr lang="fa-IR" smtClean="0">
                <a:solidFill>
                  <a:srgbClr val="FF0000"/>
                </a:solidFill>
                <a:cs typeface="B Zar" panose="00000400000000000000" pitchFamily="2" charset="-78"/>
              </a:rPr>
              <a:t>تخصصی </a:t>
            </a:r>
            <a:r>
              <a:rPr lang="fa-IR" smtClean="0">
                <a:solidFill>
                  <a:srgbClr val="FF0000"/>
                </a:solidFill>
                <a:cs typeface="B Zar" panose="00000400000000000000" pitchFamily="2" charset="-78"/>
              </a:rPr>
              <a:t>کردن (1970-1954) </a:t>
            </a:r>
            <a:r>
              <a:rPr lang="fa-IR" smtClean="0">
                <a:cs typeface="B Zar" panose="00000400000000000000" pitchFamily="2" charset="-78"/>
              </a:rPr>
              <a:t>در اواسط دهه 1950، جامعه شناسی به مرحله</a:t>
            </a:r>
            <a:r>
              <a:rPr lang="fa-IR" smtClean="0">
                <a:solidFill>
                  <a:srgbClr val="FF0000"/>
                </a:solidFill>
                <a:cs typeface="B Zar" panose="00000400000000000000" pitchFamily="2" charset="-78"/>
              </a:rPr>
              <a:t> بلوغ </a:t>
            </a:r>
            <a:r>
              <a:rPr lang="fa-IR" smtClean="0">
                <a:cs typeface="B Zar" panose="00000400000000000000" pitchFamily="2" charset="-78"/>
              </a:rPr>
              <a:t>رسید. هم تعداد درس های جامعه شناسی چند برابر شد. به عنوان مثال از 1926 تا 1946 در آمریکا، روی هم رفته 1094  درجه دکتری اعطا شد (متوسط سالیانه 173</a:t>
            </a:r>
            <a:r>
              <a:rPr lang="fa-IR" smtClean="0">
                <a:cs typeface="B Zar" panose="00000400000000000000" pitchFamily="2" charset="-78"/>
              </a:rPr>
              <a:t>)</a:t>
            </a:r>
          </a:p>
          <a:p>
            <a:pPr algn="just"/>
            <a:r>
              <a:rPr lang="fa-IR" smtClean="0">
                <a:cs typeface="B Zar" panose="00000400000000000000" pitchFamily="2" charset="-78"/>
              </a:rPr>
              <a:t>5- </a:t>
            </a:r>
            <a:r>
              <a:rPr lang="fa-IR" smtClean="0">
                <a:solidFill>
                  <a:srgbClr val="FF0000"/>
                </a:solidFill>
                <a:cs typeface="B Zar" panose="00000400000000000000" pitchFamily="2" charset="-78"/>
              </a:rPr>
              <a:t>ظهور </a:t>
            </a:r>
            <a:r>
              <a:rPr lang="fa-IR">
                <a:solidFill>
                  <a:srgbClr val="FF0000"/>
                </a:solidFill>
                <a:cs typeface="B Zar" panose="00000400000000000000" pitchFamily="2" charset="-78"/>
              </a:rPr>
              <a:t>دوباره نظریه کلان (1970- 1985)  </a:t>
            </a:r>
            <a:r>
              <a:rPr lang="fa-IR">
                <a:cs typeface="B Zar" panose="00000400000000000000" pitchFamily="2" charset="-78"/>
              </a:rPr>
              <a:t>حمله به جامعه شناسی به عنوان یک رشته نظری در سال های اولیه دهه 1970 به اوج خود رسید و کتاب بحران جامعه شناسی غرب گلدنر که در سال 1970 چاپ شد آخرین مرحله در توسعه جامعه شناسی را اعلام کرد. </a:t>
            </a:r>
          </a:p>
          <a:p>
            <a:pPr algn="just"/>
            <a:endParaRPr lang="fa-IR">
              <a:cs typeface="B Zar" panose="00000400000000000000" pitchFamily="2" charset="-78"/>
            </a:endParaRPr>
          </a:p>
        </p:txBody>
      </p:sp>
    </p:spTree>
    <p:extLst>
      <p:ext uri="{BB962C8B-B14F-4D97-AF65-F5344CB8AC3E}">
        <p14:creationId xmlns:p14="http://schemas.microsoft.com/office/powerpoint/2010/main" val="19797442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غریبه ها</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ویژگی جامعه شناسی در سال های پس از 1954 شکل گیری حوزه های تخصصی آن  </a:t>
            </a:r>
            <a:r>
              <a:rPr lang="fa-IR">
                <a:cs typeface="B Zar" panose="00000400000000000000" pitchFamily="2" charset="-78"/>
              </a:rPr>
              <a:t>بود.ص </a:t>
            </a:r>
            <a:r>
              <a:rPr lang="fa-IR" smtClean="0">
                <a:cs typeface="B Zar" panose="00000400000000000000" pitchFamily="2" charset="-78"/>
              </a:rPr>
              <a:t>139</a:t>
            </a:r>
            <a:endParaRPr lang="fa-IR" smtClean="0">
              <a:cs typeface="B Zar" panose="00000400000000000000" pitchFamily="2" charset="-78"/>
            </a:endParaRPr>
          </a:p>
          <a:p>
            <a:pPr algn="just"/>
            <a:r>
              <a:rPr lang="fa-IR" smtClean="0">
                <a:cs typeface="B Zar" panose="00000400000000000000" pitchFamily="2" charset="-78"/>
              </a:rPr>
              <a:t>یکی </a:t>
            </a:r>
            <a:r>
              <a:rPr lang="fa-IR" smtClean="0">
                <a:cs typeface="B Zar" panose="00000400000000000000" pitchFamily="2" charset="-78"/>
              </a:rPr>
              <a:t>از دیدگاه های جامعه شناختی، </a:t>
            </a:r>
            <a:r>
              <a:rPr lang="fa-IR" smtClean="0">
                <a:solidFill>
                  <a:srgbClr val="FF0000"/>
                </a:solidFill>
                <a:cs typeface="B Zar" panose="00000400000000000000" pitchFamily="2" charset="-78"/>
              </a:rPr>
              <a:t>کجروی را تخلف از برخی مقررات مورد توافق می داند</a:t>
            </a:r>
            <a:r>
              <a:rPr lang="fa-IR" smtClean="0">
                <a:cs typeface="B Zar" panose="00000400000000000000" pitchFamily="2" charset="-78"/>
              </a:rPr>
              <a:t>. ص 139</a:t>
            </a:r>
          </a:p>
          <a:p>
            <a:pPr algn="just"/>
            <a:r>
              <a:rPr lang="fa-IR" smtClean="0">
                <a:cs typeface="B Zar" panose="00000400000000000000" pitchFamily="2" charset="-78"/>
              </a:rPr>
              <a:t>از آن جایی که کجروی به جز موارد دیگر، پیامد ها و واکنش های دیگران به یک شخص هم هستف صاحب نظران حوزه جروی نمی توانند به هنگام مطالعه افرادی که انگ کجرو خورده اندف چنین فرض کنند که با یک دسته همگون از افراد مواجه اند.ص 140</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5323122"/>
            <a:ext cx="1481456" cy="1152244"/>
          </a:xfrm>
          <a:prstGeom prst="rect">
            <a:avLst/>
          </a:prstGeom>
        </p:spPr>
      </p:pic>
    </p:spTree>
    <p:extLst>
      <p:ext uri="{BB962C8B-B14F-4D97-AF65-F5344CB8AC3E}">
        <p14:creationId xmlns:p14="http://schemas.microsoft.com/office/powerpoint/2010/main" val="31398690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کجروی محسوب یک کنش... به واکنش دیگران نسبت به آن بستگی دارد. </a:t>
            </a:r>
          </a:p>
          <a:p>
            <a:pPr algn="just"/>
            <a:r>
              <a:rPr lang="fa-IR" smtClean="0">
                <a:cs typeface="B Zar" panose="00000400000000000000" pitchFamily="2" charset="-78"/>
              </a:rPr>
              <a:t>این که یک کنش، کجروی محسوب شود، به این که چه کسی مرتکب آن کنش کنش شده و چه کسی احساس می کند، که از آن کنش متضرر شده نیز بستگی دارد. ص 143</a:t>
            </a:r>
          </a:p>
          <a:p>
            <a:pPr algn="just"/>
            <a:r>
              <a:rPr lang="fa-IR" smtClean="0">
                <a:cs typeface="B Zar" panose="00000400000000000000" pitchFamily="2" charset="-78"/>
              </a:rPr>
              <a:t>در تحلیل پیامدهای انتساب هویت کج رفتار به یک فرد می توان از تمایزی که هیوز بین ویژگی های منزلت برتر و منزلت های کمکی قایل شده، استفاده کرد. ص </a:t>
            </a:r>
            <a:r>
              <a:rPr lang="fa-IR" smtClean="0">
                <a:cs typeface="B Zar" panose="00000400000000000000" pitchFamily="2" charset="-78"/>
              </a:rPr>
              <a:t>145</a:t>
            </a:r>
          </a:p>
          <a:p>
            <a:pPr algn="just"/>
            <a:r>
              <a:rPr lang="fa-IR">
                <a:cs typeface="B Zar" panose="00000400000000000000" pitchFamily="2" charset="-78"/>
              </a:rPr>
              <a:t>عنصر دیگری در تحلیل هیوز </a:t>
            </a:r>
            <a:r>
              <a:rPr lang="fa-IR">
                <a:cs typeface="B Zar" panose="00000400000000000000" pitchFamily="2" charset="-78"/>
              </a:rPr>
              <a:t>وجود </a:t>
            </a:r>
            <a:r>
              <a:rPr lang="fa-IR" smtClean="0">
                <a:cs typeface="B Zar" panose="00000400000000000000" pitchFamily="2" charset="-78"/>
              </a:rPr>
              <a:t>دارد </a:t>
            </a:r>
            <a:r>
              <a:rPr lang="fa-IR">
                <a:cs typeface="B Zar" panose="00000400000000000000" pitchFamily="2" charset="-78"/>
              </a:rPr>
              <a:t>که می توان از آن بهره گرفت و آن تمایز منزلت های برتر و ذاتی است. ص 146</a:t>
            </a:r>
          </a:p>
          <a:p>
            <a:pPr algn="just"/>
            <a:endParaRPr lang="fa-IR" smtClean="0">
              <a:cs typeface="B Zar" panose="00000400000000000000" pitchFamily="2" charset="-78"/>
            </a:endParaRPr>
          </a:p>
          <a:p>
            <a:pPr algn="just"/>
            <a:endParaRPr lang="fa-IR" smtClean="0">
              <a:cs typeface="B Zar" panose="00000400000000000000" pitchFamily="2" charset="-78"/>
            </a:endParaRPr>
          </a:p>
          <a:p>
            <a:pPr algn="just"/>
            <a:endParaRPr lang="fa-IR" smtClean="0">
              <a:cs typeface="B Zar" panose="00000400000000000000" pitchFamily="2" charset="-78"/>
            </a:endParaRPr>
          </a:p>
          <a:p>
            <a:pPr algn="just"/>
            <a:endParaRPr lang="fa-IR">
              <a:cs typeface="B Zar" panose="00000400000000000000" pitchFamily="2" charset="-78"/>
            </a:endParaRPr>
          </a:p>
        </p:txBody>
      </p:sp>
    </p:spTree>
    <p:extLst>
      <p:ext uri="{BB962C8B-B14F-4D97-AF65-F5344CB8AC3E}">
        <p14:creationId xmlns:p14="http://schemas.microsoft.com/office/powerpoint/2010/main" val="59796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کجروی اولیه و ثانویه</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لمرت</a:t>
            </a:r>
            <a:r>
              <a:rPr lang="fa-IR" smtClean="0">
                <a:cs typeface="B Zar" panose="00000400000000000000" pitchFamily="2" charset="-78"/>
              </a:rPr>
              <a:t> </a:t>
            </a:r>
            <a:r>
              <a:rPr lang="fa-IR" smtClean="0">
                <a:cs typeface="B Zar" panose="00000400000000000000" pitchFamily="2" charset="-78"/>
              </a:rPr>
              <a:t>مدعی است باید علل کنش های انحرافی  را از علل نقش های انحرافی تفکیک کرد. ص 147</a:t>
            </a:r>
          </a:p>
          <a:p>
            <a:pPr algn="just"/>
            <a:r>
              <a:rPr lang="fa-IR" smtClean="0">
                <a:cs typeface="B Zar" panose="00000400000000000000" pitchFamily="2" charset="-78"/>
              </a:rPr>
              <a:t>این که دقیقا شخصی تا کجا و چه مدت در مسیر ترک گرایش های کجروانه خود پیش می رود، به طوری که این گونه گرایش های او صرفا اجزای مزاحمی از نقش های بهنجاری تلقی شود، معلوم نیست. ص 148</a:t>
            </a:r>
          </a:p>
          <a:p>
            <a:pPr algn="just"/>
            <a:r>
              <a:rPr lang="fa-IR" smtClean="0">
                <a:cs typeface="B Zar" panose="00000400000000000000" pitchFamily="2" charset="-78"/>
              </a:rPr>
              <a:t>مهم ترین تغییرات شخصیتی، زمانی بروز می کنند که تعریف های </a:t>
            </a:r>
            <a:r>
              <a:rPr lang="fa-IR" smtClean="0">
                <a:cs typeface="B Zar" panose="00000400000000000000" pitchFamily="2" charset="-78"/>
              </a:rPr>
              <a:t>اجتماعی </a:t>
            </a:r>
            <a:r>
              <a:rPr lang="fa-IR" smtClean="0">
                <a:cs typeface="B Zar" panose="00000400000000000000" pitchFamily="2" charset="-78"/>
              </a:rPr>
              <a:t>و قرینه  های ذهنی مربوط به آنها تعمیم داده شود. ص 150</a:t>
            </a:r>
            <a:endParaRPr lang="fa-IR">
              <a:cs typeface="B Zar" panose="00000400000000000000" pitchFamily="2" charset="-78"/>
            </a:endParaRPr>
          </a:p>
        </p:txBody>
      </p:sp>
    </p:spTree>
    <p:extLst>
      <p:ext uri="{BB962C8B-B14F-4D97-AF65-F5344CB8AC3E}">
        <p14:creationId xmlns:p14="http://schemas.microsoft.com/office/powerpoint/2010/main" val="14601608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قدیس هاو  قلدرها</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یکی از عوامل انگ زنی، طبقه  اجتماعی است.ص 151</a:t>
            </a:r>
          </a:p>
          <a:p>
            <a:pPr algn="just"/>
            <a:r>
              <a:rPr lang="fa-IR" smtClean="0">
                <a:cs typeface="B Zar" panose="00000400000000000000" pitchFamily="2" charset="-78"/>
              </a:rPr>
              <a:t>درک گزینشی  و انگ زنی- پیدا کردن اقدام  و مجازات کردن برخی انواع جرم و صرف نظر کردن از بعضی دیگر – بدین معنی است که بچه های فقیر، بدون خودرو، رک، بی سیاست و خشن توجه را جلب می کنند، خواه رفتار آنها به شدت بزهکارانه باشد و خواه نباشد. ص 169</a:t>
            </a:r>
          </a:p>
          <a:p>
            <a:pPr algn="just"/>
            <a:endParaRPr lang="fa-IR">
              <a:cs typeface="B Zar" panose="00000400000000000000" pitchFamily="2" charset="-78"/>
            </a:endParaRPr>
          </a:p>
        </p:txBody>
      </p:sp>
    </p:spTree>
    <p:extLst>
      <p:ext uri="{BB962C8B-B14F-4D97-AF65-F5344CB8AC3E}">
        <p14:creationId xmlns:p14="http://schemas.microsoft.com/office/powerpoint/2010/main" val="24892802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نقد رویکرد انگ زنی</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نظریه انگ زنی بر فرایندهای تعامل انسانی تاکید دارد که از انتساب و پذیرش نقش ها ناشی می شوند.ص 171</a:t>
            </a:r>
          </a:p>
          <a:p>
            <a:pPr algn="just"/>
            <a:r>
              <a:rPr lang="fa-IR" smtClean="0">
                <a:cs typeface="B Zar" panose="00000400000000000000" pitchFamily="2" charset="-78"/>
              </a:rPr>
              <a:t>{با تکیه بر رویکرد تبدیل بزهکاری به کجروی} مکتب انگ زنی را در نتیجه همین نوع نگرش، نگرش «فلسفه ستمدیده» خوانده اند و سخنگویان آن می پرسند «ما جانب چه کسی را گرفته ایم؟»</a:t>
            </a:r>
          </a:p>
          <a:p>
            <a:pPr algn="just"/>
            <a:r>
              <a:rPr lang="fa-IR" smtClean="0">
                <a:cs typeface="B Zar" panose="00000400000000000000" pitchFamily="2" charset="-78"/>
              </a:rPr>
              <a:t>نظریه پردازان انگ زنی تفاوت های کجروان را مهم نمی داند.ص 172</a:t>
            </a:r>
          </a:p>
          <a:p>
            <a:pPr algn="just"/>
            <a:endParaRPr lang="fa-IR" smtClean="0">
              <a:cs typeface="B Zar" panose="00000400000000000000" pitchFamily="2" charset="-78"/>
            </a:endParaRPr>
          </a:p>
          <a:p>
            <a:pPr algn="just"/>
            <a:endParaRPr lang="fa-IR">
              <a:cs typeface="B Zar" panose="00000400000000000000" pitchFamily="2" charset="-78"/>
            </a:endParaRPr>
          </a:p>
        </p:txBody>
      </p:sp>
    </p:spTree>
    <p:extLst>
      <p:ext uri="{BB962C8B-B14F-4D97-AF65-F5344CB8AC3E}">
        <p14:creationId xmlns:p14="http://schemas.microsoft.com/office/powerpoint/2010/main" val="21005287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cs typeface="B Zar" panose="00000400000000000000" pitchFamily="2" charset="-78"/>
              </a:rPr>
              <a:t>امتیازات فرضیه انگ زنی</a:t>
            </a:r>
            <a:endParaRPr lang="fa-IR" b="1">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ارزش فرضیه انگ زنی در توجه آن به </a:t>
            </a:r>
            <a:r>
              <a:rPr lang="fa-IR" smtClean="0">
                <a:solidFill>
                  <a:srgbClr val="FF0000"/>
                </a:solidFill>
                <a:cs typeface="B Zar" panose="00000400000000000000" pitchFamily="2" charset="-78"/>
              </a:rPr>
              <a:t>دو</a:t>
            </a:r>
            <a:r>
              <a:rPr lang="fa-IR" smtClean="0">
                <a:cs typeface="B Zar" panose="00000400000000000000" pitchFamily="2" charset="-78"/>
              </a:rPr>
              <a:t> احتمال زیر است</a:t>
            </a:r>
            <a:r>
              <a:rPr lang="fa-IR" smtClean="0">
                <a:cs typeface="B Zar" panose="00000400000000000000" pitchFamily="2" charset="-78"/>
              </a:rPr>
              <a:t>:</a:t>
            </a:r>
          </a:p>
          <a:p>
            <a:pPr algn="just"/>
            <a:r>
              <a:rPr lang="fa-IR" smtClean="0">
                <a:cs typeface="B Zar" panose="00000400000000000000" pitchFamily="2" charset="-78"/>
              </a:rPr>
              <a:t> </a:t>
            </a:r>
            <a:r>
              <a:rPr lang="fa-IR" smtClean="0">
                <a:cs typeface="B Zar" panose="00000400000000000000" pitchFamily="2" charset="-78"/>
              </a:rPr>
              <a:t>(1) مردم ممکن است بیشتر به تعریف های خود از دیگران واکنش نشان دهند تا به رفتارهای دیگران </a:t>
            </a:r>
            <a:r>
              <a:rPr lang="fa-IR" smtClean="0">
                <a:cs typeface="B Zar" panose="00000400000000000000" pitchFamily="2" charset="-78"/>
              </a:rPr>
              <a:t> </a:t>
            </a:r>
          </a:p>
          <a:p>
            <a:pPr algn="just"/>
            <a:r>
              <a:rPr lang="fa-IR" smtClean="0">
                <a:cs typeface="B Zar" panose="00000400000000000000" pitchFamily="2" charset="-78"/>
              </a:rPr>
              <a:t>(</a:t>
            </a:r>
            <a:r>
              <a:rPr lang="fa-IR" smtClean="0">
                <a:cs typeface="B Zar" panose="00000400000000000000" pitchFamily="2" charset="-78"/>
              </a:rPr>
              <a:t>2) تعریف های بدنام کننده ممکن است همان رفتارهایی را موجب شود که  خود آن را محکوم می کند ص 173</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1353800" y="2306472"/>
            <a:ext cx="614150" cy="614150"/>
          </a:xfrm>
          <a:prstGeom prst="rect">
            <a:avLst/>
          </a:prstGeom>
        </p:spPr>
      </p:pic>
      <p:pic>
        <p:nvPicPr>
          <p:cNvPr id="7" name="Picture 6"/>
          <p:cNvPicPr>
            <a:picLocks noChangeAspect="1"/>
          </p:cNvPicPr>
          <p:nvPr/>
        </p:nvPicPr>
        <p:blipFill>
          <a:blip r:embed="rId3"/>
          <a:stretch>
            <a:fillRect/>
          </a:stretch>
        </p:blipFill>
        <p:spPr>
          <a:xfrm>
            <a:off x="11288761" y="3061874"/>
            <a:ext cx="679189" cy="679189"/>
          </a:xfrm>
          <a:prstGeom prst="rect">
            <a:avLst/>
          </a:prstGeom>
        </p:spPr>
      </p:pic>
    </p:spTree>
    <p:extLst>
      <p:ext uri="{BB962C8B-B14F-4D97-AF65-F5344CB8AC3E}">
        <p14:creationId xmlns:p14="http://schemas.microsoft.com/office/powerpoint/2010/main" val="41966680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معایب رویکرد انگ زنی</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نظریه انگ زنی به دلیل نادیده گرفتن  تفاوت های رفتارهایی که انگ خورده اند، مورد انتقاد قرار گرفته است. ص173</a:t>
            </a:r>
          </a:p>
          <a:p>
            <a:r>
              <a:rPr lang="fa-IR">
                <a:cs typeface="B Zar" panose="00000400000000000000" pitchFamily="2" charset="-78"/>
              </a:rPr>
              <a:t> </a:t>
            </a:r>
            <a:r>
              <a:rPr lang="fa-IR" smtClean="0">
                <a:cs typeface="B Zar" panose="00000400000000000000" pitchFamily="2" charset="-78"/>
              </a:rPr>
              <a:t>فرضیه انگ زنی در مورد رفتار فردی از </a:t>
            </a:r>
            <a:r>
              <a:rPr lang="fa-IR" smtClean="0">
                <a:solidFill>
                  <a:srgbClr val="FF0000"/>
                </a:solidFill>
                <a:cs typeface="B Zar" panose="00000400000000000000" pitchFamily="2" charset="-78"/>
              </a:rPr>
              <a:t>قدرت پیش بینی کمی برخوردار است </a:t>
            </a:r>
            <a:r>
              <a:rPr lang="fa-IR" smtClean="0">
                <a:cs typeface="B Zar" panose="00000400000000000000" pitchFamily="2" charset="-78"/>
              </a:rPr>
              <a:t>و این امر ناشی از انکار  تفاوت های شخصیتی توسط این فرضیه است.ص 176</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3841062"/>
            <a:ext cx="4074994" cy="2037497"/>
          </a:xfrm>
          <a:prstGeom prst="rect">
            <a:avLst/>
          </a:prstGeom>
        </p:spPr>
      </p:pic>
    </p:spTree>
    <p:extLst>
      <p:ext uri="{BB962C8B-B14F-4D97-AF65-F5344CB8AC3E}">
        <p14:creationId xmlns:p14="http://schemas.microsoft.com/office/powerpoint/2010/main" val="17456282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معایب رویکرد انگ زنی</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جهل ماست که موجب دعواست، زیرا هیچ کس نمی داند چه نوع رفتارهایی در کدام نوع شخصیت ها در کدام «مرحله» زندگی، تا چه حد، تحت تاثیر کدام نوع واکنش، از جانب چه کسانی  و در چه وضعیت هایی، قرار می گیرد. ص 178</a:t>
            </a:r>
          </a:p>
          <a:p>
            <a:endParaRPr lang="fa-IR"/>
          </a:p>
        </p:txBody>
      </p:sp>
    </p:spTree>
    <p:extLst>
      <p:ext uri="{BB962C8B-B14F-4D97-AF65-F5344CB8AC3E}">
        <p14:creationId xmlns:p14="http://schemas.microsoft.com/office/powerpoint/2010/main" val="21067505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معایب رویکرد انگ زنی</a:t>
            </a:r>
            <a:endParaRPr lang="fa-IR">
              <a:cs typeface="B Zar" panose="00000400000000000000" pitchFamily="2" charset="-78"/>
            </a:endParaRPr>
          </a:p>
        </p:txBody>
      </p:sp>
      <p:sp>
        <p:nvSpPr>
          <p:cNvPr id="3" name="Content Placeholder 2"/>
          <p:cNvSpPr>
            <a:spLocks noGrp="1"/>
          </p:cNvSpPr>
          <p:nvPr>
            <p:ph idx="1"/>
          </p:nvPr>
        </p:nvSpPr>
        <p:spPr>
          <a:xfrm>
            <a:off x="4230806" y="1825625"/>
            <a:ext cx="7122994" cy="4351338"/>
          </a:xfrm>
        </p:spPr>
        <p:txBody>
          <a:bodyPr/>
          <a:lstStyle/>
          <a:p>
            <a:pPr algn="just"/>
            <a:r>
              <a:rPr lang="fa-IR" smtClean="0">
                <a:cs typeface="B Zar" panose="00000400000000000000" pitchFamily="2" charset="-78"/>
              </a:rPr>
              <a:t>نظریه انگ زنی چنین فرض می کند که کسانی که مجرم می شوند،عمدتا آنهایی اند که در همان  حالی که مانند دیگران رفتار می کنند، تصادفا انگ می خورند یا انهایی که انگ مجرم به کسی می زند، خود بیشتر مستحق انگ خوردن هستند، زیرا برخی </a:t>
            </a:r>
            <a:r>
              <a:rPr lang="fa-IR" smtClean="0">
                <a:solidFill>
                  <a:srgbClr val="FF0000"/>
                </a:solidFill>
                <a:cs typeface="B Zar" panose="00000400000000000000" pitchFamily="2" charset="-78"/>
              </a:rPr>
              <a:t>کلیشه های متعصبانه  ای </a:t>
            </a:r>
            <a:r>
              <a:rPr lang="fa-IR" smtClean="0">
                <a:cs typeface="B Zar" panose="00000400000000000000" pitchFamily="2" charset="-78"/>
              </a:rPr>
              <a:t>که در جامعه در مورد مجرمان ساخته شده در مورد آن ها هم صادق است.ص 179</a:t>
            </a:r>
            <a:r>
              <a:rPr lang="en-US" smtClean="0">
                <a:cs typeface="B Zar" panose="00000400000000000000" pitchFamily="2" charset="-78"/>
              </a:rPr>
              <a:t> </a:t>
            </a:r>
          </a:p>
          <a:p>
            <a:pPr algn="just"/>
            <a:r>
              <a:rPr lang="fa-IR" smtClean="0">
                <a:cs typeface="B Zar" panose="00000400000000000000" pitchFamily="2" charset="-78"/>
              </a:rPr>
              <a:t>نظریه پردازان انگ زنی پاسخ مناسبی به این سوالات نداده اند. توصیه فرضیه انگ زنی برای سیاست گذاری به این حد که «از انگ زدن بیجا خودداری کنید» کاهش می یابد. ص 180</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602989" y="1825625"/>
            <a:ext cx="3456059" cy="4351338"/>
          </a:xfrm>
          <a:prstGeom prst="rect">
            <a:avLst/>
          </a:prstGeom>
        </p:spPr>
      </p:pic>
    </p:spTree>
    <p:extLst>
      <p:ext uri="{BB962C8B-B14F-4D97-AF65-F5344CB8AC3E}">
        <p14:creationId xmlns:p14="http://schemas.microsoft.com/office/powerpoint/2010/main" val="16856678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cs typeface="B Zar" panose="00000400000000000000" pitchFamily="2" charset="-78"/>
              </a:rPr>
              <a:t>معایب رویکرد انگ زنی</a:t>
            </a:r>
            <a:endParaRPr lang="fa-IR" b="1">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الگوی ارزش ها، منزلت و هنجارها، هسته اصلی نگرانی های اجتماعی مهم اند. ص 180</a:t>
            </a:r>
          </a:p>
          <a:p>
            <a:r>
              <a:rPr lang="fa-IR" smtClean="0">
                <a:cs typeface="B Zar" panose="00000400000000000000" pitchFamily="2" charset="-78"/>
              </a:rPr>
              <a:t>مردم ، منافع و ارزش های طبقاتی خود را از راه پیوند با دیگرانی که دارای وضعیت های مشابه اقتصادی با آنان باشند،  یاد می گیرد.ص 180</a:t>
            </a:r>
          </a:p>
          <a:p>
            <a:endParaRPr lang="fa-IR">
              <a:cs typeface="B Zar" panose="00000400000000000000" pitchFamily="2" charset="-78"/>
            </a:endParaRPr>
          </a:p>
        </p:txBody>
      </p:sp>
    </p:spTree>
    <p:extLst>
      <p:ext uri="{BB962C8B-B14F-4D97-AF65-F5344CB8AC3E}">
        <p14:creationId xmlns:p14="http://schemas.microsoft.com/office/powerpoint/2010/main" val="2540227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رویکرد های جامعه شناختی به مسائل اجتماعی</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a:cs typeface="B Zar" panose="00000400000000000000" pitchFamily="2" charset="-78"/>
              </a:rPr>
              <a:t>رویکرد به طور کلی عبارت است از شیوه نگاه کردن به چیزی. </a:t>
            </a:r>
            <a:r>
              <a:rPr lang="fa-IR">
                <a:cs typeface="B Zar" panose="00000400000000000000" pitchFamily="2" charset="-78"/>
              </a:rPr>
              <a:t>ص </a:t>
            </a:r>
            <a:r>
              <a:rPr lang="fa-IR" smtClean="0">
                <a:cs typeface="B Zar" panose="00000400000000000000" pitchFamily="2" charset="-78"/>
              </a:rPr>
              <a:t>19</a:t>
            </a:r>
          </a:p>
          <a:p>
            <a:r>
              <a:rPr lang="fa-IR">
                <a:cs typeface="B Zar" panose="00000400000000000000" pitchFamily="2" charset="-78"/>
              </a:rPr>
              <a:t>رویکرد های هفت گانه عبارتند از: آسیب شناسی اجتماعی، بی سازمانی اجتماعی، تضاد ازرش ها، کج رفتاری، انگ زنی، رویکرد انتقادی و رویکرد برساخت گرایی اجتماعی. ص 20</a:t>
            </a:r>
          </a:p>
          <a:p>
            <a:endParaRPr lang="fa-IR">
              <a:cs typeface="B Zar" panose="00000400000000000000" pitchFamily="2" charset="-78"/>
            </a:endParaRPr>
          </a:p>
          <a:p>
            <a:endParaRPr lang="fa-IR"/>
          </a:p>
        </p:txBody>
      </p:sp>
      <p:pic>
        <p:nvPicPr>
          <p:cNvPr id="4" name="Picture 3"/>
          <p:cNvPicPr>
            <a:picLocks noChangeAspect="1"/>
          </p:cNvPicPr>
          <p:nvPr/>
        </p:nvPicPr>
        <p:blipFill>
          <a:blip r:embed="rId2"/>
          <a:stretch>
            <a:fillRect/>
          </a:stretch>
        </p:blipFill>
        <p:spPr>
          <a:xfrm>
            <a:off x="838199" y="3707450"/>
            <a:ext cx="3965813" cy="2549451"/>
          </a:xfrm>
          <a:prstGeom prst="rect">
            <a:avLst/>
          </a:prstGeom>
        </p:spPr>
      </p:pic>
      <p:pic>
        <p:nvPicPr>
          <p:cNvPr id="5" name="Picture 4"/>
          <p:cNvPicPr>
            <a:picLocks noChangeAspect="1"/>
          </p:cNvPicPr>
          <p:nvPr/>
        </p:nvPicPr>
        <p:blipFill>
          <a:blip r:embed="rId3"/>
          <a:stretch>
            <a:fillRect/>
          </a:stretch>
        </p:blipFill>
        <p:spPr>
          <a:xfrm>
            <a:off x="11353800" y="2342674"/>
            <a:ext cx="793112" cy="793112"/>
          </a:xfrm>
          <a:prstGeom prst="rect">
            <a:avLst/>
          </a:prstGeom>
        </p:spPr>
      </p:pic>
    </p:spTree>
    <p:extLst>
      <p:ext uri="{BB962C8B-B14F-4D97-AF65-F5344CB8AC3E}">
        <p14:creationId xmlns:p14="http://schemas.microsoft.com/office/powerpoint/2010/main" val="29961275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cs typeface="B Zar" panose="00000400000000000000" pitchFamily="2" charset="-78"/>
              </a:rPr>
              <a:t>رویکرد انتقادی</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نظام اقتصادی سرمایه داری مبتنی بر رقابت بازار و جست و جوی منافع شخصی است. ص 183</a:t>
            </a:r>
          </a:p>
          <a:p>
            <a:pPr algn="just"/>
            <a:r>
              <a:rPr lang="fa-IR" smtClean="0">
                <a:cs typeface="B Zar" panose="00000400000000000000" pitchFamily="2" charset="-78"/>
              </a:rPr>
              <a:t>{در آمریکا،}  تلاطم دهه 1960  به دهه 1970 هم کشیده شد که در آن رسوایی واترگیت، پایان جنگ ویتنام، رکود اقتصادی و بحران نفت روی داد. ص 185</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3411941"/>
            <a:ext cx="7851025" cy="3167142"/>
          </a:xfrm>
          <a:prstGeom prst="rect">
            <a:avLst/>
          </a:prstGeom>
        </p:spPr>
      </p:pic>
    </p:spTree>
    <p:extLst>
      <p:ext uri="{BB962C8B-B14F-4D97-AF65-F5344CB8AC3E}">
        <p14:creationId xmlns:p14="http://schemas.microsoft.com/office/powerpoint/2010/main" val="11393894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ویژگی رویکردهای انتقادی</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مستله اجتماعی است که از استثمار  طبقه کارگر ناشی می شود. </a:t>
            </a:r>
          </a:p>
          <a:p>
            <a:endParaRPr lang="fa-IR"/>
          </a:p>
        </p:txBody>
      </p:sp>
    </p:spTree>
    <p:extLst>
      <p:ext uri="{BB962C8B-B14F-4D97-AF65-F5344CB8AC3E}">
        <p14:creationId xmlns:p14="http://schemas.microsoft.com/office/powerpoint/2010/main" val="38877225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جرم و رشد سرمایه داری</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دولت برای حفظ و افزایش منافع طبقه مسلط، یعنی طبقه ای که مالک  و کنترل کننده ابزار تولید است به وجود می آید. ص 189</a:t>
            </a:r>
          </a:p>
          <a:p>
            <a:pPr algn="just"/>
            <a:r>
              <a:rPr lang="fa-IR" smtClean="0">
                <a:cs typeface="B Zar" panose="00000400000000000000" pitchFamily="2" charset="-78"/>
              </a:rPr>
              <a:t>برخلاف </a:t>
            </a:r>
            <a:r>
              <a:rPr lang="fa-IR" smtClean="0">
                <a:cs typeface="B Zar" panose="00000400000000000000" pitchFamily="2" charset="-78"/>
              </a:rPr>
              <a:t>آنچه </a:t>
            </a:r>
            <a:r>
              <a:rPr lang="fa-IR" smtClean="0">
                <a:cs typeface="B Zar" panose="00000400000000000000" pitchFamily="2" charset="-78"/>
              </a:rPr>
              <a:t>همه فکر می کنند، قانون به جای این که نماینده عرف اجتماعی باشد، ابزار حکومت است که در خدمت منافع طبقه سرمایه دار رو به رشد قرار گرفته است. ص 190</a:t>
            </a:r>
          </a:p>
          <a:p>
            <a:pPr algn="just"/>
            <a:r>
              <a:rPr lang="fa-IR" smtClean="0">
                <a:cs typeface="B Zar" panose="00000400000000000000" pitchFamily="2" charset="-78"/>
              </a:rPr>
              <a:t>سرمایه داری  به کمک ساز و کارهای متنوع  باز تولید خود قادر است استعداد کنترل خود را شهروندان به حد بیشینه  برساند. ص 191</a:t>
            </a:r>
          </a:p>
          <a:p>
            <a:pPr algn="just"/>
            <a:r>
              <a:rPr lang="fa-IR" smtClean="0">
                <a:cs typeface="B Zar" panose="00000400000000000000" pitchFamily="2" charset="-78"/>
              </a:rPr>
              <a:t>جرایم سلطه که ویژگی عمده سلطه سرمایه داری است، آن دسته از جرایمی اند که طی حفظ نظام موجود اقتصادی روی می دهد. ص 192</a:t>
            </a:r>
            <a:endParaRPr lang="fa-IR">
              <a:cs typeface="B Zar" panose="00000400000000000000" pitchFamily="2" charset="-78"/>
            </a:endParaRPr>
          </a:p>
        </p:txBody>
      </p:sp>
    </p:spTree>
    <p:extLst>
      <p:ext uri="{BB962C8B-B14F-4D97-AF65-F5344CB8AC3E}">
        <p14:creationId xmlns:p14="http://schemas.microsoft.com/office/powerpoint/2010/main" val="33076523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سازگاری و مقاومت</a:t>
            </a:r>
            <a:endParaRPr lang="fa-IR">
              <a:cs typeface="B Zar"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smtClean="0">
                <a:cs typeface="B Zar" panose="00000400000000000000" pitchFamily="2" charset="-78"/>
              </a:rPr>
              <a:t>طبقه ای که فاقد مالکیت و کنترل ابزار تولید است، باید با شرایط سرمایه داری سازگاری یابد. ص 193</a:t>
            </a:r>
          </a:p>
          <a:p>
            <a:pPr marL="0" indent="0" algn="just">
              <a:buNone/>
            </a:pPr>
            <a:r>
              <a:rPr lang="fa-IR" smtClean="0">
                <a:cs typeface="B Zar" panose="00000400000000000000" pitchFamily="2" charset="-78"/>
              </a:rPr>
              <a:t>سازگاری و مقاومت نسبت به شرایط سرمایه داری، از مبانی مبارزه طبقاتی است.ص 193</a:t>
            </a:r>
          </a:p>
          <a:p>
            <a:pPr marL="0" indent="0" algn="just">
              <a:buNone/>
            </a:pPr>
            <a:r>
              <a:rPr lang="fa-IR" smtClean="0">
                <a:cs typeface="B Zar" panose="00000400000000000000" pitchFamily="2" charset="-78"/>
              </a:rPr>
              <a:t>مبارزه طبقاتی جنگ مستمری است بین منافع متضاد دیالکتیکی. از یک سو انباشت سرمایه به نفع طبقه اقلیت که کار نمی کنند، ولی مالکیت و کنترل ابزار تولید را در دست دارند و از سوی دیگر، کنترل  و مالکیت تولید، توسط آنهایی که واقعا کار می کنند. ص 196</a:t>
            </a:r>
          </a:p>
          <a:p>
            <a:pPr marL="0" indent="0" algn="just">
              <a:buNone/>
            </a:pPr>
            <a:r>
              <a:rPr lang="fa-IR" smtClean="0">
                <a:solidFill>
                  <a:srgbClr val="FF0000"/>
                </a:solidFill>
                <a:cs typeface="B Zar" panose="00000400000000000000" pitchFamily="2" charset="-78"/>
              </a:rPr>
              <a:t>تنها راه حل پایدار بحران سرمایه داری، سوسیالیسم است.ص </a:t>
            </a:r>
            <a:r>
              <a:rPr lang="fa-IR" smtClean="0">
                <a:cs typeface="B Zar" panose="00000400000000000000" pitchFamily="2" charset="-78"/>
              </a:rPr>
              <a:t>197</a:t>
            </a:r>
            <a:endParaRPr lang="fa-IR">
              <a:cs typeface="B Zar" panose="00000400000000000000" pitchFamily="2" charset="-78"/>
            </a:endParaRPr>
          </a:p>
          <a:p>
            <a:pPr marL="0" indent="0" algn="just">
              <a:buNone/>
            </a:pPr>
            <a:endParaRPr lang="fa-IR" smtClean="0">
              <a:cs typeface="B Zar" panose="00000400000000000000" pitchFamily="2" charset="-78"/>
            </a:endParaRPr>
          </a:p>
          <a:p>
            <a:pPr marL="0" indent="0" algn="just">
              <a:buNone/>
            </a:pPr>
            <a:endParaRPr lang="fa-IR">
              <a:cs typeface="B Zar" panose="00000400000000000000" pitchFamily="2" charset="-78"/>
            </a:endParaRPr>
          </a:p>
        </p:txBody>
      </p:sp>
    </p:spTree>
    <p:extLst>
      <p:ext uri="{BB962C8B-B14F-4D97-AF65-F5344CB8AC3E}">
        <p14:creationId xmlns:p14="http://schemas.microsoft.com/office/powerpoint/2010/main" val="18887454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زنان: کاست، طبقه یا جنس ستم کشیده</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عوامل کلیدی موجد تنزل منزلت اجتماعی زنان را می توان انتقال از اقتصاد مبتنی بر جمع اوری غذا و شکار به شیوه بسیار پیشرفته  تولید کشاورزی، دامداری و صنایع دستی شهری دانست. ص 199</a:t>
            </a:r>
          </a:p>
          <a:p>
            <a:pPr algn="just"/>
            <a:r>
              <a:rPr lang="fa-IR" smtClean="0">
                <a:cs typeface="B Zar" panose="00000400000000000000" pitchFamily="2" charset="-78"/>
              </a:rPr>
              <a:t>همین که مردان فعالیت های مربوط به تولید اجتماعی را در اختیار گرفتند و نهاد خانواده نیز به وجود آمد، زنان به خانه فرستاده شدند تا در خدمت شوهران و خانواده های خود باشند.ص 200</a:t>
            </a:r>
          </a:p>
          <a:p>
            <a:pPr algn="just"/>
            <a:r>
              <a:rPr lang="fa-IR" smtClean="0">
                <a:cs typeface="B Zar" panose="00000400000000000000" pitchFamily="2" charset="-78"/>
              </a:rPr>
              <a:t>خانواده ی زوجی که در آغاز نظام خانواده ظهور کرد، کاملا  با خانواده ی سهته متداول در زمان ما تفاوت داشت. ص201</a:t>
            </a:r>
            <a:endParaRPr lang="fa-IR">
              <a:cs typeface="B Zar" panose="00000400000000000000" pitchFamily="2" charset="-78"/>
            </a:endParaRPr>
          </a:p>
        </p:txBody>
      </p:sp>
    </p:spTree>
    <p:extLst>
      <p:ext uri="{BB962C8B-B14F-4D97-AF65-F5344CB8AC3E}">
        <p14:creationId xmlns:p14="http://schemas.microsoft.com/office/powerpoint/2010/main" val="19619877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زنان به عنوان خانه داران وابسته، فاقد ابزار مبارزه اجتماعی بوده اند. آنها فقط می توانستند به جر و بحث  با شوهر و بچه های خود در مورد بدختی های زندگی شان بپردازند. برخورد بین دو جنس با وابستگی رقت بار زنان و فرمانبری آنها از مردان، عمیق تر و آشکارتر شد. ص 204</a:t>
            </a:r>
          </a:p>
          <a:p>
            <a:pPr algn="just"/>
            <a:r>
              <a:rPr lang="fa-IR" smtClean="0">
                <a:cs typeface="B Zar" panose="00000400000000000000" pitchFamily="2" charset="-78"/>
              </a:rPr>
              <a:t>سرمایه داری دلیل های کافی برای تجلیل از خانواده ی هسته ای دارد. ص 205</a:t>
            </a:r>
          </a:p>
          <a:p>
            <a:pPr algn="just"/>
            <a:endParaRPr lang="fa-IR">
              <a:cs typeface="B Zar" panose="00000400000000000000" pitchFamily="2" charset="-78"/>
            </a:endParaRPr>
          </a:p>
        </p:txBody>
      </p:sp>
    </p:spTree>
    <p:extLst>
      <p:ext uri="{BB962C8B-B14F-4D97-AF65-F5344CB8AC3E}">
        <p14:creationId xmlns:p14="http://schemas.microsoft.com/office/powerpoint/2010/main" val="14301620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نخست این که آیا زنان یک کاست هستند؟ نخست سلسله مراتب کاستی در تاریخ پدید آمدو الگوی اولیه و نمونه پیشین نظام طبقاتی شد. عضویت در رده برتر یا فورتر به همراه تولد شخصدر سلسله مراتب کاست تثبیت می شد. نظام کاستی هم ذاتا و از آغاز، نظامی طبقاتی بود. ص206</a:t>
            </a:r>
          </a:p>
          <a:p>
            <a:pPr algn="just"/>
            <a:r>
              <a:rPr lang="fa-IR" smtClean="0">
                <a:cs typeface="B Zar" panose="00000400000000000000" pitchFamily="2" charset="-78"/>
              </a:rPr>
              <a:t>از سوی دیگر اشتباه بزرگتری است اگر زنان را یک طبقه  خاص حساب کنیم.ص 207 </a:t>
            </a:r>
          </a:p>
          <a:p>
            <a:pPr algn="just"/>
            <a:r>
              <a:rPr lang="fa-IR" smtClean="0">
                <a:cs typeface="B Zar" panose="00000400000000000000" pitchFamily="2" charset="-78"/>
              </a:rPr>
              <a:t>منبع اصلی ستم کشیدگی زنان را که سرمایه داری است، نمی توان فقط با زنان  یا حتی با ائتلافی از زنان همه طبقات، از بین برد. ص </a:t>
            </a:r>
            <a:r>
              <a:rPr lang="fa-IR" smtClean="0">
                <a:cs typeface="B Zar" panose="00000400000000000000" pitchFamily="2" charset="-78"/>
              </a:rPr>
              <a:t>209</a:t>
            </a:r>
          </a:p>
          <a:p>
            <a:pPr algn="just"/>
            <a:r>
              <a:rPr lang="fa-IR">
                <a:cs typeface="B Zar" panose="00000400000000000000" pitchFamily="2" charset="-78"/>
              </a:rPr>
              <a:t>در نهایت، بیان این که زنان، کاست یا طبقه جدایی تشکیل می دهند باید منطقا به استنتاجی املا بدبینانه  در ارتباط با خصومت بین دو جنس منتهی شود که این موضوع نیز با خوش بینی انقلابی مارکسیستی در تضاد است.ص 210</a:t>
            </a:r>
          </a:p>
          <a:p>
            <a:pPr algn="just"/>
            <a:endParaRPr lang="fa-IR">
              <a:cs typeface="B Zar" panose="00000400000000000000" pitchFamily="2" charset="-78"/>
            </a:endParaRPr>
          </a:p>
        </p:txBody>
      </p:sp>
    </p:spTree>
    <p:extLst>
      <p:ext uri="{BB962C8B-B14F-4D97-AF65-F5344CB8AC3E}">
        <p14:creationId xmlns:p14="http://schemas.microsoft.com/office/powerpoint/2010/main" val="27478679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ارزیابی رویکرد انتقادی</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نظریه تضاد </a:t>
            </a:r>
            <a:r>
              <a:rPr lang="fa-IR" smtClean="0">
                <a:cs typeface="B Zar" panose="00000400000000000000" pitchFamily="2" charset="-78"/>
              </a:rPr>
              <a:t>چندان اطلاعی در مورد چگونگی ارتکاب جرم و پدید امدن کجروی در اختیار نمی  گذارد. ص 213</a:t>
            </a:r>
          </a:p>
          <a:p>
            <a:pPr algn="just"/>
            <a:r>
              <a:rPr lang="fa-IR" smtClean="0">
                <a:cs typeface="B Zar" panose="00000400000000000000" pitchFamily="2" charset="-78"/>
              </a:rPr>
              <a:t>دیدگاه مارکسیستی، بیش از حد خود را به بحث درباره روابط طبقه اجتماعی و منافع قدرت اقتصادی با هنجارهای تنظیم کننده کجروی  و جرم محدود کرده است. ص 213</a:t>
            </a:r>
          </a:p>
          <a:p>
            <a:pPr marL="0" indent="0" algn="just">
              <a:buNone/>
            </a:pPr>
            <a:r>
              <a:rPr lang="fa-IR" smtClean="0">
                <a:cs typeface="B Zar" panose="00000400000000000000" pitchFamily="2" charset="-78"/>
              </a:rPr>
              <a:t>این فرضیه که گروه های صاحب قدرت محتوای قوانین جنایی، مانند سایر فرایندهای وضع قانون و چگونگی  اجرای آن قوانین را درجهت منافع خودشان دیکته می کنند، خیلی کلی است. ص 212</a:t>
            </a:r>
            <a:endParaRPr lang="fa-IR">
              <a:cs typeface="B Zar" panose="00000400000000000000" pitchFamily="2" charset="-78"/>
            </a:endParaRPr>
          </a:p>
          <a:p>
            <a:pPr algn="just"/>
            <a:endParaRPr lang="fa-IR"/>
          </a:p>
        </p:txBody>
      </p:sp>
    </p:spTree>
    <p:extLst>
      <p:ext uri="{BB962C8B-B14F-4D97-AF65-F5344CB8AC3E}">
        <p14:creationId xmlns:p14="http://schemas.microsoft.com/office/powerpoint/2010/main" val="31084259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وجود قانون «علت» کج رفتاری نیست</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اگر قانونی برای ممانعت از برخی انواع کج رفتاری وجود نداشته باشد، کج رفتاری هم وجود نخواهد داشت، اما وجود قانون برای پدید آمدن رفتار کافی نیست. ص 215</a:t>
            </a:r>
            <a:endParaRPr lang="fa-IR">
              <a:cs typeface="B Zar" panose="00000400000000000000" pitchFamily="2" charset="-78"/>
            </a:endParaRPr>
          </a:p>
        </p:txBody>
      </p:sp>
    </p:spTree>
    <p:extLst>
      <p:ext uri="{BB962C8B-B14F-4D97-AF65-F5344CB8AC3E}">
        <p14:creationId xmlns:p14="http://schemas.microsoft.com/office/powerpoint/2010/main" val="1988967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نظریه به عنوان ایدئولوژی</a:t>
            </a:r>
            <a:endParaRPr lang="fa-IR">
              <a:cs typeface="B Zar" panose="00000400000000000000" pitchFamily="2" charset="-78"/>
            </a:endParaRPr>
          </a:p>
        </p:txBody>
      </p:sp>
      <p:sp>
        <p:nvSpPr>
          <p:cNvPr id="3" name="Content Placeholder 2"/>
          <p:cNvSpPr>
            <a:spLocks noGrp="1"/>
          </p:cNvSpPr>
          <p:nvPr>
            <p:ph idx="1"/>
          </p:nvPr>
        </p:nvSpPr>
        <p:spPr/>
        <p:txBody>
          <a:bodyPr/>
          <a:lstStyle/>
          <a:p>
            <a:pPr marL="0" indent="0">
              <a:buNone/>
            </a:pPr>
            <a:r>
              <a:rPr lang="fa-IR" smtClean="0">
                <a:cs typeface="B Zar" panose="00000400000000000000" pitchFamily="2" charset="-78"/>
              </a:rPr>
              <a:t>پذیرش نهایی نظریه تضاد، به ویژه دیدگاه مارکسیستی، فقط تا حدودی به در دسترس </a:t>
            </a:r>
            <a:r>
              <a:rPr lang="fa-IR" smtClean="0">
                <a:cs typeface="B Zar" panose="00000400000000000000" pitchFamily="2" charset="-78"/>
              </a:rPr>
              <a:t>بودن </a:t>
            </a:r>
            <a:r>
              <a:rPr lang="fa-IR" smtClean="0">
                <a:cs typeface="B Zar" panose="00000400000000000000" pitchFamily="2" charset="-78"/>
              </a:rPr>
              <a:t>مجموعه ای از شواهد تجربی موید ادعای رویکرد، بستگی دارد.ص 216</a:t>
            </a:r>
          </a:p>
          <a:p>
            <a:pPr marL="0" indent="0">
              <a:buNone/>
            </a:pPr>
            <a:endParaRPr lang="fa-IR">
              <a:cs typeface="B Zar" panose="00000400000000000000" pitchFamily="2" charset="-78"/>
            </a:endParaRPr>
          </a:p>
        </p:txBody>
      </p:sp>
    </p:spTree>
    <p:extLst>
      <p:ext uri="{BB962C8B-B14F-4D97-AF65-F5344CB8AC3E}">
        <p14:creationId xmlns:p14="http://schemas.microsoft.com/office/powerpoint/2010/main" val="3066956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 اجزای پنج گانه رویکردهای هفت گانه</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solidFill>
                  <a:srgbClr val="FF0000"/>
                </a:solidFill>
                <a:cs typeface="B Zar" panose="00000400000000000000" pitchFamily="2" charset="-78"/>
              </a:rPr>
              <a:t>1- تعریف: </a:t>
            </a:r>
            <a:r>
              <a:rPr lang="fa-IR" smtClean="0">
                <a:cs typeface="B Zar" panose="00000400000000000000" pitchFamily="2" charset="-78"/>
              </a:rPr>
              <a:t>پیش از این، تعریفی کلی از مسائل اجتماعی ارائه دادیم. هر یک از رویکرد های هفت گانه به طور تلویحی به همین تعریف اشاره دارد. ص 20</a:t>
            </a:r>
          </a:p>
          <a:p>
            <a:r>
              <a:rPr lang="fa-IR" smtClean="0">
                <a:solidFill>
                  <a:srgbClr val="FF0000"/>
                </a:solidFill>
                <a:cs typeface="B Zar" panose="00000400000000000000" pitchFamily="2" charset="-78"/>
              </a:rPr>
              <a:t>2- علت ها: </a:t>
            </a:r>
            <a:r>
              <a:rPr lang="fa-IR" smtClean="0">
                <a:cs typeface="B Zar" panose="00000400000000000000" pitchFamily="2" charset="-78"/>
              </a:rPr>
              <a:t>هر رویکردی شامل پندارهای علی خویش است. ص 20</a:t>
            </a:r>
          </a:p>
          <a:p>
            <a:r>
              <a:rPr lang="fa-IR" smtClean="0">
                <a:solidFill>
                  <a:srgbClr val="FF0000"/>
                </a:solidFill>
                <a:cs typeface="B Zar" panose="00000400000000000000" pitchFamily="2" charset="-78"/>
              </a:rPr>
              <a:t>3- شرایط: </a:t>
            </a:r>
            <a:r>
              <a:rPr lang="fa-IR" smtClean="0">
                <a:cs typeface="B Zar" panose="00000400000000000000" pitchFamily="2" charset="-78"/>
              </a:rPr>
              <a:t>هر رویکردی نیز چیزی، اشکار یا ضمنی در مورد شرایطی که تحت ان مسائل اجتماعی به وجود آمده و توسعه پیدا می کند، برای گفتن دارد. ص </a:t>
            </a:r>
            <a:r>
              <a:rPr lang="fa-IR" smtClean="0">
                <a:cs typeface="B Zar" panose="00000400000000000000" pitchFamily="2" charset="-78"/>
              </a:rPr>
              <a:t>20</a:t>
            </a:r>
          </a:p>
          <a:p>
            <a:r>
              <a:rPr lang="fa-IR" smtClean="0">
                <a:solidFill>
                  <a:srgbClr val="FF0000"/>
                </a:solidFill>
                <a:cs typeface="B Zar" panose="00000400000000000000" pitchFamily="2" charset="-78"/>
              </a:rPr>
              <a:t>4- پیامدها: </a:t>
            </a:r>
            <a:r>
              <a:rPr lang="fa-IR" smtClean="0">
                <a:cs typeface="B Zar" panose="00000400000000000000" pitchFamily="2" charset="-78"/>
              </a:rPr>
              <a:t>هر هفت رویکرد مسائل اجتماعی را زیان آور تلقی می کنند. البته در مورد این که اثرات زیان آور مسائل اجتماعی چگونه توصیف می شوند، با هم فرق دارند. </a:t>
            </a:r>
          </a:p>
          <a:p>
            <a:r>
              <a:rPr lang="fa-IR" smtClean="0">
                <a:solidFill>
                  <a:srgbClr val="FF0000"/>
                </a:solidFill>
                <a:cs typeface="B Zar" panose="00000400000000000000" pitchFamily="2" charset="-78"/>
              </a:rPr>
              <a:t>5- راه حل ها</a:t>
            </a:r>
            <a:r>
              <a:rPr lang="fa-IR" smtClean="0">
                <a:cs typeface="B Zar" panose="00000400000000000000" pitchFamily="2" charset="-78"/>
              </a:rPr>
              <a:t>: هر یک از رویکرد ها متضمن مفاهیم خاصی است که چگونه می توان مسائل اجتماعی را حل کرد. ص 21</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0" y="365125"/>
            <a:ext cx="1271729" cy="1271729"/>
          </a:xfrm>
          <a:prstGeom prst="rect">
            <a:avLst/>
          </a:prstGeom>
        </p:spPr>
      </p:pic>
    </p:spTree>
    <p:extLst>
      <p:ext uri="{BB962C8B-B14F-4D97-AF65-F5344CB8AC3E}">
        <p14:creationId xmlns:p14="http://schemas.microsoft.com/office/powerpoint/2010/main" val="36453797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رویکرد برساخت گرایی</a:t>
            </a:r>
            <a:endParaRPr lang="fa-IR">
              <a:cs typeface="B Zar" panose="00000400000000000000" pitchFamily="2" charset="-78"/>
            </a:endParaRPr>
          </a:p>
        </p:txBody>
      </p:sp>
      <p:sp>
        <p:nvSpPr>
          <p:cNvPr id="3" name="Content Placeholder 2"/>
          <p:cNvSpPr>
            <a:spLocks noGrp="1"/>
          </p:cNvSpPr>
          <p:nvPr>
            <p:ph idx="1"/>
          </p:nvPr>
        </p:nvSpPr>
        <p:spPr>
          <a:xfrm>
            <a:off x="3725838" y="1825625"/>
            <a:ext cx="7627961" cy="4351338"/>
          </a:xfrm>
        </p:spPr>
        <p:txBody>
          <a:bodyPr/>
          <a:lstStyle/>
          <a:p>
            <a:pPr algn="just"/>
            <a:r>
              <a:rPr lang="fa-IR" smtClean="0">
                <a:cs typeface="B Zar" panose="00000400000000000000" pitchFamily="2" charset="-78"/>
              </a:rPr>
              <a:t>آشوب های دهه 1960 و اوایل دهه 1970 بلافاصله پس از پایان جنگ ویتنام فروکش کرد و استادان دانشگاه ها ودانشجویان به کار معمول خویش بازگشتند. ص 219</a:t>
            </a:r>
          </a:p>
          <a:p>
            <a:pPr algn="just"/>
            <a:r>
              <a:rPr lang="fa-IR" smtClean="0">
                <a:cs typeface="B Zar" panose="00000400000000000000" pitchFamily="2" charset="-78"/>
              </a:rPr>
              <a:t>همه نظریه هایی که نفوذ ماندگار داشته اند(مانند داروینیسم، مارکسیسم و فرویدیانیسم) در نهایت به نوعی ساده انگاری، تقلیل یافته اند. ص 220کیتسوز و اسپکتور مدعی اند جامعه شناسان بیش از 50 سال در مورد مسائل اجتماعی مطلب نوشته و به یک نظریه واقعی در مورد مسائل اجتماعی دست نیافته بودند. ص 223</a:t>
            </a:r>
          </a:p>
          <a:p>
            <a:pPr algn="just"/>
            <a:endParaRPr lang="fa-IR" smtClean="0">
              <a:cs typeface="B Zar" panose="00000400000000000000" pitchFamily="2" charset="-78"/>
            </a:endParaRPr>
          </a:p>
        </p:txBody>
      </p:sp>
      <p:pic>
        <p:nvPicPr>
          <p:cNvPr id="5" name="Picture 4"/>
          <p:cNvPicPr>
            <a:picLocks noChangeAspect="1"/>
          </p:cNvPicPr>
          <p:nvPr/>
        </p:nvPicPr>
        <p:blipFill>
          <a:blip r:embed="rId2"/>
          <a:stretch>
            <a:fillRect/>
          </a:stretch>
        </p:blipFill>
        <p:spPr>
          <a:xfrm>
            <a:off x="-29431" y="1825625"/>
            <a:ext cx="3605144" cy="3746571"/>
          </a:xfrm>
          <a:prstGeom prst="rect">
            <a:avLst/>
          </a:prstGeom>
        </p:spPr>
      </p:pic>
    </p:spTree>
    <p:extLst>
      <p:ext uri="{BB962C8B-B14F-4D97-AF65-F5344CB8AC3E}">
        <p14:creationId xmlns:p14="http://schemas.microsoft.com/office/powerpoint/2010/main" val="29738235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رشد، توسعه و تحول رویکرد برساخت گرایی</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کتاب کنراد و اشنایدر با نام «</a:t>
            </a:r>
            <a:r>
              <a:rPr lang="fa-IR" smtClean="0">
                <a:solidFill>
                  <a:srgbClr val="FF0000"/>
                </a:solidFill>
                <a:cs typeface="B Zar" panose="00000400000000000000" pitchFamily="2" charset="-78"/>
              </a:rPr>
              <a:t>کجروی و پزشکی</a:t>
            </a:r>
            <a:r>
              <a:rPr lang="fa-IR" smtClean="0">
                <a:cs typeface="B Zar" panose="00000400000000000000" pitchFamily="2" charset="-78"/>
              </a:rPr>
              <a:t>» که برای نخستین بار در سال 1980 به چاپ رسید رویکردهای انگ زنی  و برساخت گرایی را به یکدیگر پیوند زده و اظهار داشته که رویکرد جدیدی در حال شکل گیری است. ص 224</a:t>
            </a:r>
          </a:p>
          <a:p>
            <a:pPr algn="just"/>
            <a:r>
              <a:rPr lang="fa-IR" smtClean="0">
                <a:solidFill>
                  <a:srgbClr val="FF0000"/>
                </a:solidFill>
                <a:cs typeface="B Zar" panose="00000400000000000000" pitchFamily="2" charset="-78"/>
              </a:rPr>
              <a:t>کیتسوز  و اسپکتور </a:t>
            </a:r>
            <a:r>
              <a:rPr lang="fa-IR" smtClean="0">
                <a:cs typeface="B Zar" panose="00000400000000000000" pitchFamily="2" charset="-78"/>
              </a:rPr>
              <a:t>کارهای مهمی انجام دادند: سنتزی از </a:t>
            </a:r>
            <a:r>
              <a:rPr lang="fa-IR" smtClean="0">
                <a:cs typeface="B Zar" panose="00000400000000000000" pitchFamily="2" charset="-78"/>
              </a:rPr>
              <a:t>رویکردهای </a:t>
            </a:r>
            <a:r>
              <a:rPr lang="fa-IR" smtClean="0">
                <a:cs typeface="B Zar" panose="00000400000000000000" pitchFamily="2" charset="-78"/>
              </a:rPr>
              <a:t>تضاد ارزشی و انگ زنی ساختند، کل  مساله را واژگون کردند و مدعی شدند تعریف های ذهنی  و نه شرایط عینی، «منبع»  مسائل اجتماعی وبده  و هدف مناسبی برای مطالعه آن دسته از جامعه شناسانی است که در صدد شکل دادن به نظریه ی جامعه شناختی مسائل اجتماعی اند. ص 245</a:t>
            </a:r>
            <a:endParaRPr lang="fa-IR">
              <a:cs typeface="B Zar" panose="00000400000000000000" pitchFamily="2" charset="-78"/>
            </a:endParaRPr>
          </a:p>
        </p:txBody>
      </p:sp>
    </p:spTree>
    <p:extLst>
      <p:ext uri="{BB962C8B-B14F-4D97-AF65-F5344CB8AC3E}">
        <p14:creationId xmlns:p14="http://schemas.microsoft.com/office/powerpoint/2010/main" val="1273496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ویژگی های رویکرد برساخت گرایی</a:t>
            </a:r>
            <a:endParaRPr lang="fa-IR">
              <a:cs typeface="B Zar" panose="00000400000000000000" pitchFamily="2" charset="-78"/>
            </a:endParaRPr>
          </a:p>
        </p:txBody>
      </p:sp>
      <p:sp>
        <p:nvSpPr>
          <p:cNvPr id="3" name="Content Placeholder 2"/>
          <p:cNvSpPr>
            <a:spLocks noGrp="1"/>
          </p:cNvSpPr>
          <p:nvPr>
            <p:ph idx="1"/>
          </p:nvPr>
        </p:nvSpPr>
        <p:spPr>
          <a:xfrm>
            <a:off x="3739486" y="1825625"/>
            <a:ext cx="7614313" cy="4351338"/>
          </a:xfrm>
        </p:spPr>
        <p:txBody>
          <a:bodyPr>
            <a:normAutofit/>
          </a:bodyPr>
          <a:lstStyle/>
          <a:p>
            <a:pPr algn="just"/>
            <a:r>
              <a:rPr lang="fa-IR" sz="3200" smtClean="0">
                <a:cs typeface="B Zar" panose="00000400000000000000" pitchFamily="2" charset="-78"/>
              </a:rPr>
              <a:t>اسپکتور و کیتسوز تا حدودی از </a:t>
            </a:r>
            <a:r>
              <a:rPr lang="fa-IR" sz="3200" smtClean="0">
                <a:solidFill>
                  <a:srgbClr val="FF0000"/>
                </a:solidFill>
                <a:cs typeface="B Zar" panose="00000400000000000000" pitchFamily="2" charset="-78"/>
              </a:rPr>
              <a:t>یک نگاه کلی تر </a:t>
            </a:r>
            <a:r>
              <a:rPr lang="fa-IR" sz="3200" smtClean="0">
                <a:cs typeface="B Zar" panose="00000400000000000000" pitchFamily="2" charset="-78"/>
              </a:rPr>
              <a:t>انگ زنی، مدعی اند که مسائل اجتماعی آن چیزهایی اند که مردم فکر می کنند مسئله اجتماعی اند. ص 226</a:t>
            </a:r>
          </a:p>
          <a:p>
            <a:pPr algn="just"/>
            <a:r>
              <a:rPr lang="fa-IR" sz="3200" smtClean="0">
                <a:cs typeface="B Zar" panose="00000400000000000000" pitchFamily="2" charset="-78"/>
              </a:rPr>
              <a:t>مسائل </a:t>
            </a:r>
            <a:r>
              <a:rPr lang="fa-IR" sz="3200" smtClean="0">
                <a:cs typeface="B Zar" panose="00000400000000000000" pitchFamily="2" charset="-78"/>
              </a:rPr>
              <a:t>اجتماعی </a:t>
            </a:r>
            <a:r>
              <a:rPr lang="fa-IR" sz="3200" smtClean="0">
                <a:cs typeface="B Zar" panose="00000400000000000000" pitchFamily="2" charset="-78"/>
              </a:rPr>
              <a:t>وضعیت هایی اند که به لحاظ فرهنگی، پردردسر، گسترده، قابل تغییر و نیازمند به تغییر تعریف شده اند. ص 226</a:t>
            </a:r>
            <a:endParaRPr lang="fa-IR" sz="3200">
              <a:cs typeface="B Zar" panose="00000400000000000000" pitchFamily="2" charset="-78"/>
            </a:endParaRPr>
          </a:p>
        </p:txBody>
      </p:sp>
      <p:pic>
        <p:nvPicPr>
          <p:cNvPr id="4" name="Picture 3"/>
          <p:cNvPicPr>
            <a:picLocks noChangeAspect="1"/>
          </p:cNvPicPr>
          <p:nvPr/>
        </p:nvPicPr>
        <p:blipFill>
          <a:blip r:embed="rId2"/>
          <a:stretch>
            <a:fillRect/>
          </a:stretch>
        </p:blipFill>
        <p:spPr>
          <a:xfrm>
            <a:off x="0" y="1825625"/>
            <a:ext cx="3748800" cy="3974674"/>
          </a:xfrm>
          <a:prstGeom prst="rect">
            <a:avLst/>
          </a:prstGeom>
        </p:spPr>
      </p:pic>
    </p:spTree>
    <p:extLst>
      <p:ext uri="{BB962C8B-B14F-4D97-AF65-F5344CB8AC3E}">
        <p14:creationId xmlns:p14="http://schemas.microsoft.com/office/powerpoint/2010/main" val="19028612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موضع تضاد ارزشی</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فولر و مایرز(1941) بر شرایط عینی و آگاهی ذهنی از مسائل اجتماعی تاکید دارند. ص 228</a:t>
            </a:r>
          </a:p>
          <a:p>
            <a:pPr algn="just"/>
            <a:r>
              <a:rPr lang="fa-IR" smtClean="0">
                <a:cs typeface="B Zar" panose="00000400000000000000" pitchFamily="2" charset="-78"/>
              </a:rPr>
              <a:t>فولرز و مایرز(1941) در دسته بندی خود از مسائل  اجتماعی، آنها را بر حسب این که عملشان  شامل رویدادهای فیزیکی، داوری های ارزشی یا اختلالات اخلاقی استف طبقه بندی کرده اند. ص 229 </a:t>
            </a:r>
          </a:p>
          <a:p>
            <a:pPr algn="just"/>
            <a:r>
              <a:rPr lang="fa-IR" smtClean="0">
                <a:cs typeface="B Zar" panose="00000400000000000000" pitchFamily="2" charset="-78"/>
              </a:rPr>
              <a:t>تعریف را می توان با ادعاهایی در مورد مقیاس، شدت، توزیع و تاثیرات شرایط اجتماعی مربوط، که از نظر تجربی هم قابل تایید باشند، همراه </a:t>
            </a:r>
            <a:r>
              <a:rPr lang="fa-IR" smtClean="0">
                <a:cs typeface="B Zar" panose="00000400000000000000" pitchFamily="2" charset="-78"/>
              </a:rPr>
              <a:t>ساخت </a:t>
            </a:r>
            <a:r>
              <a:rPr lang="fa-IR" smtClean="0">
                <a:cs typeface="B Zar" panose="00000400000000000000" pitchFamily="2" charset="-78"/>
              </a:rPr>
              <a:t>اما این کار ضرورتی ندارد و به لحاظ نظری هم نیازی به آن نیست.ص 231</a:t>
            </a:r>
            <a:endParaRPr lang="fa-IR">
              <a:cs typeface="B Zar" panose="00000400000000000000" pitchFamily="2" charset="-78"/>
            </a:endParaRPr>
          </a:p>
        </p:txBody>
      </p:sp>
    </p:spTree>
    <p:extLst>
      <p:ext uri="{BB962C8B-B14F-4D97-AF65-F5344CB8AC3E}">
        <p14:creationId xmlns:p14="http://schemas.microsoft.com/office/powerpoint/2010/main" val="27917404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cs typeface="B Zar" panose="00000400000000000000" pitchFamily="2" charset="-78"/>
              </a:rPr>
              <a:t>موضع تضاد ارزشی</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گروه های ذی نفع </a:t>
            </a:r>
            <a:r>
              <a:rPr lang="fa-IR" smtClean="0">
                <a:cs typeface="B Zar" panose="00000400000000000000" pitchFamily="2" charset="-78"/>
              </a:rPr>
              <a:t>کسانی اند که یا چیزی به دست اورده اند یا از دست می دهند، نه به همان اندازه ای که هرکس از دیگری  متاثر می </a:t>
            </a:r>
            <a:r>
              <a:rPr lang="fa-IR" smtClean="0">
                <a:cs typeface="B Zar" panose="00000400000000000000" pitchFamily="2" charset="-78"/>
              </a:rPr>
              <a:t>شود، </a:t>
            </a:r>
            <a:r>
              <a:rPr lang="fa-IR" smtClean="0">
                <a:cs typeface="B Zar" panose="00000400000000000000" pitchFamily="2" charset="-78"/>
              </a:rPr>
              <a:t>بلکه بیشتر و بالاتر از آن، زیرا هر کس در جامعه از تغییر در قانون یا سیاست گذاری تحت تاثیر قرار می گیرد .ص 237</a:t>
            </a:r>
          </a:p>
          <a:p>
            <a:endParaRPr lang="fa-IR"/>
          </a:p>
        </p:txBody>
      </p:sp>
      <p:pic>
        <p:nvPicPr>
          <p:cNvPr id="4" name="Picture 3"/>
          <p:cNvPicPr>
            <a:picLocks noChangeAspect="1"/>
          </p:cNvPicPr>
          <p:nvPr/>
        </p:nvPicPr>
        <p:blipFill>
          <a:blip r:embed="rId2"/>
          <a:stretch>
            <a:fillRect/>
          </a:stretch>
        </p:blipFill>
        <p:spPr>
          <a:xfrm>
            <a:off x="296158" y="3111689"/>
            <a:ext cx="11057642" cy="3555242"/>
          </a:xfrm>
          <a:prstGeom prst="rect">
            <a:avLst/>
          </a:prstGeom>
        </p:spPr>
      </p:pic>
    </p:spTree>
    <p:extLst>
      <p:ext uri="{BB962C8B-B14F-4D97-AF65-F5344CB8AC3E}">
        <p14:creationId xmlns:p14="http://schemas.microsoft.com/office/powerpoint/2010/main" val="14979678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cs typeface="B Zar" panose="00000400000000000000" pitchFamily="2" charset="-78"/>
              </a:rPr>
              <a:t>موضع تضاد ارزشی</a:t>
            </a:r>
          </a:p>
        </p:txBody>
      </p:sp>
      <p:sp>
        <p:nvSpPr>
          <p:cNvPr id="3" name="Content Placeholder 2"/>
          <p:cNvSpPr>
            <a:spLocks noGrp="1"/>
          </p:cNvSpPr>
          <p:nvPr>
            <p:ph idx="1"/>
          </p:nvPr>
        </p:nvSpPr>
        <p:spPr/>
        <p:txBody>
          <a:bodyPr/>
          <a:lstStyle/>
          <a:p>
            <a:pPr algn="just"/>
            <a:r>
              <a:rPr lang="fa-IR">
                <a:cs typeface="B Zar" panose="00000400000000000000" pitchFamily="2" charset="-78"/>
              </a:rPr>
              <a:t> ما اظهار داشتیم که مفاهیم پیشین مسائل اجتماعی از تمایز بین موضوع مطالعه خود از موضوع </a:t>
            </a:r>
            <a:r>
              <a:rPr lang="fa-IR">
                <a:cs typeface="B Zar" panose="00000400000000000000" pitchFamily="2" charset="-78"/>
              </a:rPr>
              <a:t>مطالعه </a:t>
            </a:r>
            <a:r>
              <a:rPr lang="fa-IR" smtClean="0">
                <a:cs typeface="B Zar" panose="00000400000000000000" pitchFamily="2" charset="-78"/>
              </a:rPr>
              <a:t>ی حوزه </a:t>
            </a:r>
            <a:r>
              <a:rPr lang="fa-IR">
                <a:cs typeface="B Zar" panose="00000400000000000000" pitchFamily="2" charset="-78"/>
              </a:rPr>
              <a:t>وابسته ای چون آسیب شناسی اجتماعی، بی </a:t>
            </a:r>
            <a:r>
              <a:rPr lang="fa-IR">
                <a:cs typeface="B Zar" panose="00000400000000000000" pitchFamily="2" charset="-78"/>
              </a:rPr>
              <a:t>سازمانی </a:t>
            </a:r>
            <a:r>
              <a:rPr lang="fa-IR" smtClean="0">
                <a:cs typeface="B Zar" panose="00000400000000000000" pitchFamily="2" charset="-78"/>
              </a:rPr>
              <a:t>اجتماعی </a:t>
            </a:r>
            <a:r>
              <a:rPr lang="fa-IR">
                <a:cs typeface="B Zar" panose="00000400000000000000" pitchFamily="2" charset="-78"/>
              </a:rPr>
              <a:t>تضاد ارزشی و کج رفتاری عاجز مانده است.ص 233</a:t>
            </a:r>
          </a:p>
          <a:p>
            <a:endParaRPr lang="fa-IR"/>
          </a:p>
        </p:txBody>
      </p:sp>
    </p:spTree>
    <p:extLst>
      <p:ext uri="{BB962C8B-B14F-4D97-AF65-F5344CB8AC3E}">
        <p14:creationId xmlns:p14="http://schemas.microsoft.com/office/powerpoint/2010/main" val="37210750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cs typeface="B Zar" panose="00000400000000000000" pitchFamily="2" charset="-78"/>
              </a:rPr>
              <a:t>موضع تضاد ارزشی</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همچنان که  ترومن (1951، ص 38) اشاره می کند بسیاری از گروه های ذی نفع به شدت دیگرخواه اند و از اهدافی حمایت می کنند که  در انها هیچ منفعتی ندارند. ص 233</a:t>
            </a:r>
            <a:endParaRPr lang="fa-IR">
              <a:cs typeface="B Zar" panose="00000400000000000000" pitchFamily="2" charset="-78"/>
            </a:endParaRPr>
          </a:p>
        </p:txBody>
      </p:sp>
    </p:spTree>
    <p:extLst>
      <p:ext uri="{BB962C8B-B14F-4D97-AF65-F5344CB8AC3E}">
        <p14:creationId xmlns:p14="http://schemas.microsoft.com/office/powerpoint/2010/main" val="29765719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چگونگی بر ساخت موفقیت آمیز یک مسئله اجتماعی </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خط مشی هایی که اقامه کنندگان دعوی برای افزایش احتمال باور مخاطبان نسبت به دعوی به کار می بندند چیست؟ </a:t>
            </a:r>
          </a:p>
          <a:p>
            <a:r>
              <a:rPr lang="fa-IR" smtClean="0">
                <a:solidFill>
                  <a:srgbClr val="FF0000"/>
                </a:solidFill>
                <a:cs typeface="B Zar" panose="00000400000000000000" pitchFamily="2" charset="-78"/>
              </a:rPr>
              <a:t>نخستین خط مشی، برساخت تفاوت در همسانی است. </a:t>
            </a:r>
            <a:r>
              <a:rPr lang="fa-IR" smtClean="0">
                <a:cs typeface="B Zar" panose="00000400000000000000" pitchFamily="2" charset="-78"/>
              </a:rPr>
              <a:t>برساخت تفاوت اهمیت دارد، زیرا حتی در حوزه مسائل اجتماعی هم نو را طراوتی است دگر. ص 238</a:t>
            </a:r>
          </a:p>
          <a:p>
            <a:pPr algn="just"/>
            <a:r>
              <a:rPr lang="fa-IR" smtClean="0">
                <a:cs typeface="B Zar" panose="00000400000000000000" pitchFamily="2" charset="-78"/>
              </a:rPr>
              <a:t>برساخت چهارچوب تفاوت در میان همسانی، ممکن است خط مشی موثری در اقامه  دعوی باشد، زیرا  از آنچه پیشتر پذیرفته شده استفاده می کند و چیزهای تازه ای به آن می افزاید و توجه مخاطبان را جلب می کند </a:t>
            </a:r>
            <a:endParaRPr lang="fa-IR">
              <a:cs typeface="B Zar" panose="00000400000000000000" pitchFamily="2" charset="-78"/>
            </a:endParaRPr>
          </a:p>
        </p:txBody>
      </p:sp>
    </p:spTree>
    <p:extLst>
      <p:ext uri="{BB962C8B-B14F-4D97-AF65-F5344CB8AC3E}">
        <p14:creationId xmlns:p14="http://schemas.microsoft.com/office/powerpoint/2010/main" val="28230120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برساخت یک مساله عمومی</a:t>
            </a:r>
            <a:endParaRPr lang="fa-IR">
              <a:cs typeface="B Zar" panose="00000400000000000000" pitchFamily="2" charset="-78"/>
            </a:endParaRPr>
          </a:p>
        </p:txBody>
      </p:sp>
      <p:sp>
        <p:nvSpPr>
          <p:cNvPr id="3" name="Content Placeholder 2"/>
          <p:cNvSpPr>
            <a:spLocks noGrp="1"/>
          </p:cNvSpPr>
          <p:nvPr>
            <p:ph idx="1"/>
          </p:nvPr>
        </p:nvSpPr>
        <p:spPr>
          <a:xfrm>
            <a:off x="6469038" y="1825625"/>
            <a:ext cx="4884761" cy="4351338"/>
          </a:xfrm>
        </p:spPr>
        <p:txBody>
          <a:bodyPr/>
          <a:lstStyle/>
          <a:p>
            <a:pPr algn="just"/>
            <a:r>
              <a:rPr lang="fa-IR" smtClean="0">
                <a:cs typeface="B Zar" panose="00000400000000000000" pitchFamily="2" charset="-78"/>
              </a:rPr>
              <a:t>بازی مسائل اجتماعی، قانون «اعداد بزرگتر»  را به کار می بندد. هر چه تعداد قربانیان شرایطی بیشتر باشد، بیشتر احتمال دارد که مخاطبان، آن شرایط را مسئله اجتماعی تلقی کنند. ص 241</a:t>
            </a:r>
          </a:p>
          <a:p>
            <a:pPr algn="just"/>
            <a:r>
              <a:rPr lang="fa-IR" smtClean="0">
                <a:solidFill>
                  <a:srgbClr val="FF0000"/>
                </a:solidFill>
                <a:cs typeface="B Zar" panose="00000400000000000000" pitchFamily="2" charset="-78"/>
              </a:rPr>
              <a:t>مسائل اجتماعی فقط «مسئله»  نیستند، بلکه اغلب با لحن های شدیدتری برساخت می شوند، یعنی «بحران»، «مشکل همه گیر» یا فاجعه تقلید می شوند. </a:t>
            </a:r>
            <a:r>
              <a:rPr lang="fa-IR" smtClean="0">
                <a:cs typeface="B Zar" panose="00000400000000000000" pitchFamily="2" charset="-78"/>
              </a:rPr>
              <a:t>ص </a:t>
            </a:r>
            <a:r>
              <a:rPr lang="fa-IR" smtClean="0">
                <a:cs typeface="B Zar" panose="00000400000000000000" pitchFamily="2" charset="-78"/>
              </a:rPr>
              <a:t>243</a:t>
            </a:r>
            <a:endParaRPr lang="fa-IR" smtClean="0">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15964" y="1825624"/>
            <a:ext cx="6162005" cy="4506937"/>
          </a:xfrm>
          <a:prstGeom prst="rect">
            <a:avLst/>
          </a:prstGeom>
        </p:spPr>
      </p:pic>
    </p:spTree>
    <p:extLst>
      <p:ext uri="{BB962C8B-B14F-4D97-AF65-F5344CB8AC3E}">
        <p14:creationId xmlns:p14="http://schemas.microsoft.com/office/powerpoint/2010/main" val="479274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مخاطبان معمولا دعاوی را فقط بر اساس پایه های منطقی شواهد علمی مورد داوری </a:t>
            </a:r>
            <a:r>
              <a:rPr lang="fa-IR">
                <a:solidFill>
                  <a:srgbClr val="FF0000"/>
                </a:solidFill>
                <a:cs typeface="B Zar" panose="00000400000000000000" pitchFamily="2" charset="-78"/>
              </a:rPr>
              <a:t>قرار نمی دهند</a:t>
            </a:r>
            <a:r>
              <a:rPr lang="fa-IR">
                <a:cs typeface="B Zar" panose="00000400000000000000" pitchFamily="2" charset="-78"/>
              </a:rPr>
              <a:t>، بلکه بیشتر آنها  را بر اساس این که چگونه احساسات مخاطب در مورد درد و رنج  و دلواپسی های خصوص قربانیان تحریک می شود داوری می کنند .ص 245</a:t>
            </a:r>
          </a:p>
          <a:p>
            <a:endParaRPr lang="fa-IR"/>
          </a:p>
        </p:txBody>
      </p:sp>
    </p:spTree>
    <p:extLst>
      <p:ext uri="{BB962C8B-B14F-4D97-AF65-F5344CB8AC3E}">
        <p14:creationId xmlns:p14="http://schemas.microsoft.com/office/powerpoint/2010/main" val="3239415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مفهوم مسائل اجتماعی</a:t>
            </a:r>
            <a:endParaRPr lang="fa-IR">
              <a:cs typeface="B Zar" panose="00000400000000000000" pitchFamily="2" charset="-78"/>
            </a:endParaRPr>
          </a:p>
        </p:txBody>
      </p:sp>
      <p:sp>
        <p:nvSpPr>
          <p:cNvPr id="3" name="Content Placeholder 2"/>
          <p:cNvSpPr>
            <a:spLocks noGrp="1"/>
          </p:cNvSpPr>
          <p:nvPr>
            <p:ph idx="1"/>
          </p:nvPr>
        </p:nvSpPr>
        <p:spPr>
          <a:xfrm>
            <a:off x="5172500" y="1825625"/>
            <a:ext cx="6181299" cy="4351338"/>
          </a:xfrm>
        </p:spPr>
        <p:txBody>
          <a:bodyPr/>
          <a:lstStyle/>
          <a:p>
            <a:pPr algn="just"/>
            <a:r>
              <a:rPr lang="fa-IR" smtClean="0">
                <a:cs typeface="B Zar" panose="00000400000000000000" pitchFamily="2" charset="-78"/>
              </a:rPr>
              <a:t>آمریکای قرن نوزدهم شاهد پدید آمدن نظامی شهری-صنعتی بود. </a:t>
            </a:r>
          </a:p>
          <a:p>
            <a:pPr algn="just"/>
            <a:r>
              <a:rPr lang="fa-IR" smtClean="0">
                <a:cs typeface="B Zar" panose="00000400000000000000" pitchFamily="2" charset="-78"/>
              </a:rPr>
              <a:t>در آغاز کار این </a:t>
            </a:r>
            <a:r>
              <a:rPr lang="fa-IR" smtClean="0">
                <a:solidFill>
                  <a:srgbClr val="FF0000"/>
                </a:solidFill>
                <a:cs typeface="B Zar" panose="00000400000000000000" pitchFamily="2" charset="-78"/>
              </a:rPr>
              <a:t>اصلاح طلبان  طبقه متوسط </a:t>
            </a:r>
            <a:r>
              <a:rPr lang="fa-IR" smtClean="0">
                <a:cs typeface="B Zar" panose="00000400000000000000" pitchFamily="2" charset="-78"/>
              </a:rPr>
              <a:t>بودند که شرایط موجود در شهرها را مسائل اجتماعی تلقی کردند. ص 23</a:t>
            </a:r>
          </a:p>
          <a:p>
            <a:pPr algn="just"/>
            <a:r>
              <a:rPr lang="fa-IR" smtClean="0">
                <a:cs typeface="B Zar" panose="00000400000000000000" pitchFamily="2" charset="-78"/>
              </a:rPr>
              <a:t>جامعه شناسان متقدم در صدد کشف قوانین طبیعی رفتار انسان بودند تا به کمک </a:t>
            </a:r>
            <a:r>
              <a:rPr lang="fa-IR" smtClean="0">
                <a:cs typeface="B Zar" panose="00000400000000000000" pitchFamily="2" charset="-78"/>
              </a:rPr>
              <a:t>آنها </a:t>
            </a:r>
            <a:r>
              <a:rPr lang="fa-IR" smtClean="0">
                <a:cs typeface="B Zar" panose="00000400000000000000" pitchFamily="2" charset="-78"/>
              </a:rPr>
              <a:t>بتوانند بر اصلاحات اجتماعی تاثیر بگذارند. ص 24</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0" y="1825625"/>
            <a:ext cx="4899546" cy="3572088"/>
          </a:xfrm>
          <a:prstGeom prst="rect">
            <a:avLst/>
          </a:prstGeom>
        </p:spPr>
      </p:pic>
    </p:spTree>
    <p:extLst>
      <p:ext uri="{BB962C8B-B14F-4D97-AF65-F5344CB8AC3E}">
        <p14:creationId xmlns:p14="http://schemas.microsoft.com/office/powerpoint/2010/main" val="31214055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5964072" y="1825625"/>
            <a:ext cx="5389728" cy="4351338"/>
          </a:xfrm>
        </p:spPr>
        <p:txBody>
          <a:bodyPr/>
          <a:lstStyle/>
          <a:p>
            <a:pPr algn="just"/>
            <a:r>
              <a:rPr lang="fa-IR" smtClean="0">
                <a:solidFill>
                  <a:srgbClr val="FF0000"/>
                </a:solidFill>
                <a:cs typeface="B Zar" panose="00000400000000000000" pitchFamily="2" charset="-78"/>
              </a:rPr>
              <a:t>ما در دنیای غریبی زندگی می کنیم </a:t>
            </a:r>
            <a:r>
              <a:rPr lang="fa-IR" smtClean="0">
                <a:cs typeface="B Zar" panose="00000400000000000000" pitchFamily="2" charset="-78"/>
              </a:rPr>
              <a:t>که مخاطبان اغلب نمی خواهند چیزی </a:t>
            </a:r>
            <a:r>
              <a:rPr lang="fa-IR" smtClean="0">
                <a:cs typeface="B Zar" panose="00000400000000000000" pitchFamily="2" charset="-78"/>
              </a:rPr>
              <a:t>در مورد </a:t>
            </a:r>
            <a:r>
              <a:rPr lang="fa-IR" smtClean="0">
                <a:cs typeface="B Zar" panose="00000400000000000000" pitchFamily="2" charset="-78"/>
              </a:rPr>
              <a:t>مجرمان بشنوند و چندان رغبتی هم به محکوم کردن و سرزنش افراد نشان نمی دهند.ص 247 </a:t>
            </a:r>
          </a:p>
          <a:p>
            <a:pPr algn="just"/>
            <a:r>
              <a:rPr lang="fa-IR" smtClean="0">
                <a:cs typeface="B Zar" panose="00000400000000000000" pitchFamily="2" charset="-78"/>
              </a:rPr>
              <a:t>طرح دعاوی در زمان مناسب ممکن است  به این معنی هم باشد که اگر دعاوی در زمانی مطرح شوند که قبلا موضوعی اتفاق افتاده  و پوشش رسانه ای هم گرفته، موثر تر خواهد بود.ص 250</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25188" y="1023581"/>
            <a:ext cx="5738884" cy="5738884"/>
          </a:xfrm>
          <a:prstGeom prst="rect">
            <a:avLst/>
          </a:prstGeom>
        </p:spPr>
      </p:pic>
    </p:spTree>
    <p:extLst>
      <p:ext uri="{BB962C8B-B14F-4D97-AF65-F5344CB8AC3E}">
        <p14:creationId xmlns:p14="http://schemas.microsoft.com/office/powerpoint/2010/main" val="9864053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مناقشات مربوط به رویکرد برساخت گرایی اجتماعی</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برساخت گرایان در مقابل مسائل اجتماعی را در چهارچوب اقامه دعوی، تعریف می کنند. آنها بر داوری های ذهنی(دعاوی که </a:t>
            </a:r>
            <a:r>
              <a:rPr lang="en-US" smtClean="0">
                <a:cs typeface="B Zar" panose="00000400000000000000" pitchFamily="2" charset="-78"/>
              </a:rPr>
              <a:t>x</a:t>
            </a:r>
            <a:r>
              <a:rPr lang="fa-IR" smtClean="0">
                <a:cs typeface="B Zar" panose="00000400000000000000" pitchFamily="2" charset="-78"/>
              </a:rPr>
              <a:t> یک مساله اجتماعی است) که عین گرایان به آنها بی اعتنایند، تاکید دارند. ص 252</a:t>
            </a:r>
          </a:p>
          <a:p>
            <a:pPr algn="just"/>
            <a:r>
              <a:rPr lang="fa-IR" smtClean="0">
                <a:cs typeface="B Zar" panose="00000400000000000000" pitchFamily="2" charset="-78"/>
              </a:rPr>
              <a:t>دیگر منتقدان عینیت گرا متوجه این نکته شده اند که برساخت گرایی رویکردی انحصاری است؛ همان که انها آن را محکوم می کنند. ص 254</a:t>
            </a:r>
          </a:p>
          <a:p>
            <a:pPr algn="just"/>
            <a:r>
              <a:rPr lang="fa-IR" smtClean="0">
                <a:cs typeface="B Zar" panose="00000400000000000000" pitchFamily="2" charset="-78"/>
              </a:rPr>
              <a:t>فرسیت و آلیور  اظهار داشته اند: </a:t>
            </a:r>
          </a:p>
          <a:p>
            <a:pPr algn="just"/>
            <a:r>
              <a:rPr lang="fa-IR" smtClean="0">
                <a:cs typeface="B Zar" panose="00000400000000000000" pitchFamily="2" charset="-78"/>
              </a:rPr>
              <a:t>اساسا بحث برساخت گرایی این است که درباره فعالیت مورد پرسش، تغییر مهمی صورت نگرفته، بلکه فعالیت هایی که پیش از این مسئله ساز تعریف نشده  بودند، مسئله شناخته شده اند.ص 257</a:t>
            </a:r>
            <a:endParaRPr lang="fa-IR">
              <a:cs typeface="B Zar" panose="00000400000000000000" pitchFamily="2" charset="-78"/>
            </a:endParaRPr>
          </a:p>
          <a:p>
            <a:pPr algn="just"/>
            <a:endParaRPr lang="fa-IR">
              <a:cs typeface="B Zar" panose="00000400000000000000" pitchFamily="2" charset="-78"/>
            </a:endParaRPr>
          </a:p>
        </p:txBody>
      </p:sp>
    </p:spTree>
    <p:extLst>
      <p:ext uri="{BB962C8B-B14F-4D97-AF65-F5344CB8AC3E}">
        <p14:creationId xmlns:p14="http://schemas.microsoft.com/office/powerpoint/2010/main" val="22154481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با نفوذ ترین حامی موضع برساخت گرایی مطلق جان  آی کیتسوز است </a:t>
            </a:r>
            <a:r>
              <a:rPr lang="fa-IR" smtClean="0">
                <a:cs typeface="B Zar" panose="00000400000000000000" pitchFamily="2" charset="-78"/>
              </a:rPr>
              <a:t>که کتاب برساخت گرای کلاسیک «برساخت مسائل اجتماعی» را با اسپکتور نوشته است. ص259</a:t>
            </a:r>
          </a:p>
          <a:p>
            <a:pPr algn="just"/>
            <a:r>
              <a:rPr lang="fa-IR" smtClean="0">
                <a:cs typeface="B Zar" panose="00000400000000000000" pitchFamily="2" charset="-78"/>
              </a:rPr>
              <a:t>برساخت گرایی مطلق هدفی است مبهم و دست نیافتنی تمام تحلیل های جامعه شناختی نیازمند فاصله گرفتن از موضوع تحقیق و مورد سوال قرار دادن دست کم بخشی از جهان اجتماعی مسلم فرض شده است. ص261</a:t>
            </a:r>
          </a:p>
          <a:p>
            <a:pPr algn="just"/>
            <a:r>
              <a:rPr lang="fa-IR" smtClean="0">
                <a:cs typeface="B Zar" panose="00000400000000000000" pitchFamily="2" charset="-78"/>
              </a:rPr>
              <a:t>بیشتر تحقیقات برساخت گرایان بین دو قطب مخالف پدیدارشناسی و برساخت گرایی مطلق قرار می گیرند. ص 263</a:t>
            </a:r>
          </a:p>
          <a:p>
            <a:pPr algn="just"/>
            <a:r>
              <a:rPr lang="fa-IR" smtClean="0">
                <a:cs typeface="B Zar" panose="00000400000000000000" pitchFamily="2" charset="-78"/>
              </a:rPr>
              <a:t>برساخت گرایی متنی به جای بازگشت به نظریه های عمومی گونه های شرایط و سایر موضوعات  انتزاعی، در پی بررسی اقامه ی دعوی در بافت خود آن است. ص 264</a:t>
            </a:r>
            <a:endParaRPr lang="fa-IR">
              <a:cs typeface="B Zar" panose="00000400000000000000" pitchFamily="2" charset="-78"/>
            </a:endParaRPr>
          </a:p>
        </p:txBody>
      </p:sp>
    </p:spTree>
    <p:extLst>
      <p:ext uri="{BB962C8B-B14F-4D97-AF65-F5344CB8AC3E}">
        <p14:creationId xmlns:p14="http://schemas.microsoft.com/office/powerpoint/2010/main" val="26212816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lnSpcReduction="10000"/>
          </a:bodyPr>
          <a:lstStyle/>
          <a:p>
            <a:pPr algn="just"/>
            <a:r>
              <a:rPr lang="fa-IR" smtClean="0">
                <a:cs typeface="B Zar" panose="00000400000000000000" pitchFamily="2" charset="-78"/>
              </a:rPr>
              <a:t>تحقیقات برساخت گرا درس های آموزنده ای برای اقامه کنندگان احتمالی دعاوی دارد.ص 269</a:t>
            </a:r>
          </a:p>
          <a:p>
            <a:pPr algn="just"/>
            <a:r>
              <a:rPr lang="fa-IR" smtClean="0">
                <a:cs typeface="B Zar" panose="00000400000000000000" pitchFamily="2" charset="-78"/>
              </a:rPr>
              <a:t>برای پاسخگویی به سوالات متنوعی که از سوی برساخت گرایان مطرح شده، مهم این است که تاکید بر اقامه دعوی به قوت  خود باقی بماند تا از منحرف شدن توسط شرایط اجتماعی ای که این دعاوی در مورد آنها مطرح شده جلوگیری به عمل آید. ص 272</a:t>
            </a:r>
          </a:p>
          <a:p>
            <a:pPr algn="just"/>
            <a:r>
              <a:rPr lang="fa-IR" smtClean="0">
                <a:cs typeface="B Zar" panose="00000400000000000000" pitchFamily="2" charset="-78"/>
              </a:rPr>
              <a:t>هر</a:t>
            </a:r>
            <a:r>
              <a:rPr lang="fa-IR" smtClean="0">
                <a:solidFill>
                  <a:srgbClr val="FF0000"/>
                </a:solidFill>
                <a:cs typeface="B Zar" panose="00000400000000000000" pitchFamily="2" charset="-78"/>
              </a:rPr>
              <a:t> هفت </a:t>
            </a:r>
            <a:r>
              <a:rPr lang="fa-IR" smtClean="0">
                <a:cs typeface="B Zar" panose="00000400000000000000" pitchFamily="2" charset="-78"/>
              </a:rPr>
              <a:t>رویکرد، تاکید های خاص خود را دارند. رویکرد آسیب شناسی اجتماعی بر اشخاص تاکید می کند، رویکرد بی سازمانی  اجتماعی بر مقررات، رویکرد تضاد ارزش ها بر ارزش ها و </a:t>
            </a:r>
            <a:r>
              <a:rPr lang="fa-IR" smtClean="0">
                <a:cs typeface="B Zar" panose="00000400000000000000" pitchFamily="2" charset="-78"/>
              </a:rPr>
              <a:t>منافع </a:t>
            </a:r>
            <a:r>
              <a:rPr lang="fa-IR" smtClean="0">
                <a:cs typeface="B Zar" panose="00000400000000000000" pitchFamily="2" charset="-78"/>
              </a:rPr>
              <a:t>رویکرد کج رفتاری بر روابط طبقاتی و رویکرد برساخت گرایی بر فرایند اقامه دعوی. ص 277</a:t>
            </a:r>
          </a:p>
          <a:p>
            <a:pPr algn="just"/>
            <a:r>
              <a:rPr lang="fa-IR" smtClean="0">
                <a:cs typeface="B Zar" panose="00000400000000000000" pitchFamily="2" charset="-78"/>
              </a:rPr>
              <a:t>از نظر به کارگیرندکان و منتقدان جامعه شناسی باید اساسا برای جامعه کار کند. به کار گیرندگان، از معنای ضمنی یک نظریه جامعه شناختی به منظور راه حل هایی برای مسائل اجتماعی  خاص الهام می گیرند. ص 280</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1353800" y="3316419"/>
            <a:ext cx="684875" cy="684875"/>
          </a:xfrm>
          <a:prstGeom prst="rect">
            <a:avLst/>
          </a:prstGeom>
        </p:spPr>
      </p:pic>
    </p:spTree>
    <p:extLst>
      <p:ext uri="{BB962C8B-B14F-4D97-AF65-F5344CB8AC3E}">
        <p14:creationId xmlns:p14="http://schemas.microsoft.com/office/powerpoint/2010/main" val="38603077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جامعه شناسی مثل هر حوزه دانشگاهی دیگر، تضاد ها و رقابت های فکری و جنبش های دوری تفکر اجتماعی در داخل خود داشته است. ص 283</a:t>
            </a:r>
            <a:endParaRPr lang="fa-IR">
              <a:cs typeface="B Zar" panose="00000400000000000000" pitchFamily="2" charset="-78"/>
            </a:endParaRPr>
          </a:p>
        </p:txBody>
      </p:sp>
    </p:spTree>
    <p:extLst>
      <p:ext uri="{BB962C8B-B14F-4D97-AF65-F5344CB8AC3E}">
        <p14:creationId xmlns:p14="http://schemas.microsoft.com/office/powerpoint/2010/main" val="1368203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ریشه های رویکرد آسیب شناسی اجتماعی</a:t>
            </a:r>
            <a:endParaRPr lang="fa-IR">
              <a:cs typeface="B Zar" panose="00000400000000000000" pitchFamily="2" charset="-78"/>
            </a:endParaRPr>
          </a:p>
        </p:txBody>
      </p:sp>
      <p:sp>
        <p:nvSpPr>
          <p:cNvPr id="3" name="Content Placeholder 2"/>
          <p:cNvSpPr>
            <a:spLocks noGrp="1"/>
          </p:cNvSpPr>
          <p:nvPr>
            <p:ph idx="1"/>
          </p:nvPr>
        </p:nvSpPr>
        <p:spPr>
          <a:xfrm>
            <a:off x="846160" y="1825625"/>
            <a:ext cx="10507639" cy="4351338"/>
          </a:xfrm>
        </p:spPr>
        <p:txBody>
          <a:bodyPr/>
          <a:lstStyle/>
          <a:p>
            <a:pPr algn="just"/>
            <a:r>
              <a:rPr lang="fa-IR" smtClean="0">
                <a:cs typeface="B Zar" panose="00000400000000000000" pitchFamily="2" charset="-78"/>
              </a:rPr>
              <a:t>رویکرد آسیب شناسی اجتماعی به طور اساسی ریشه در تمثیل ارگانیک دارد. ص 25</a:t>
            </a:r>
          </a:p>
          <a:p>
            <a:pPr algn="just"/>
            <a:r>
              <a:rPr lang="fa-IR" smtClean="0">
                <a:cs typeface="B Zar" panose="00000400000000000000" pitchFamily="2" charset="-78"/>
              </a:rPr>
              <a:t>برای مولفانی که تمثیل ارگانیک را به کار بسته اند، اشخاص یا نهاد ها در حدی که در فعالیت های معمول ارگانیسم اجتماعی اختلال کنند، مسئله اجتماعی تلقی می شوند. ص 25</a:t>
            </a:r>
          </a:p>
          <a:p>
            <a:pPr algn="just"/>
            <a:r>
              <a:rPr lang="fa-IR" smtClean="0">
                <a:cs typeface="B Zar" panose="00000400000000000000" pitchFamily="2" charset="-78"/>
              </a:rPr>
              <a:t>آسیب شناسان متقدم، هم </a:t>
            </a:r>
            <a:r>
              <a:rPr lang="fa-IR" smtClean="0">
                <a:solidFill>
                  <a:srgbClr val="FF0000"/>
                </a:solidFill>
                <a:cs typeface="B Zar" panose="00000400000000000000" pitchFamily="2" charset="-78"/>
              </a:rPr>
              <a:t>ناسازگاری فردی(مانند وابستگی اقتصادی) </a:t>
            </a:r>
            <a:r>
              <a:rPr lang="fa-IR" smtClean="0">
                <a:cs typeface="B Zar" panose="00000400000000000000" pitchFamily="2" charset="-78"/>
              </a:rPr>
              <a:t>و هم </a:t>
            </a:r>
            <a:r>
              <a:rPr lang="fa-IR" smtClean="0">
                <a:solidFill>
                  <a:srgbClr val="FF0000"/>
                </a:solidFill>
                <a:cs typeface="B Zar" panose="00000400000000000000" pitchFamily="2" charset="-78"/>
              </a:rPr>
              <a:t>ناکارآمدی نهادی(مانند بحران اقتصادی)</a:t>
            </a:r>
            <a:r>
              <a:rPr lang="fa-IR" smtClean="0">
                <a:cs typeface="B Zar" panose="00000400000000000000" pitchFamily="2" charset="-78"/>
              </a:rPr>
              <a:t> را موانعی در پیشروی اجتماعی می دیدند. ص 26   </a:t>
            </a:r>
          </a:p>
          <a:p>
            <a:pPr algn="just"/>
            <a:r>
              <a:rPr lang="fa-IR" smtClean="0">
                <a:cs typeface="B Zar" panose="00000400000000000000" pitchFamily="2" charset="-78"/>
              </a:rPr>
              <a:t>رویکرد </a:t>
            </a:r>
            <a:r>
              <a:rPr lang="fa-IR" smtClean="0">
                <a:cs typeface="B Zar" panose="00000400000000000000" pitchFamily="2" charset="-78"/>
              </a:rPr>
              <a:t>آسیب شناسی اجتماعی در شکل نخستین خود بر اسطوره ای که جامعه را یک ارگانیسم  می داند مبتنی بود. ص </a:t>
            </a:r>
            <a:r>
              <a:rPr lang="fa-IR" smtClean="0">
                <a:cs typeface="B Zar" panose="00000400000000000000" pitchFamily="2" charset="-78"/>
              </a:rPr>
              <a:t>27</a:t>
            </a:r>
            <a:endParaRPr lang="fa-IR" smtClean="0">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199" y="4723333"/>
            <a:ext cx="4170529" cy="1960054"/>
          </a:xfrm>
          <a:prstGeom prst="rect">
            <a:avLst/>
          </a:prstGeom>
        </p:spPr>
      </p:pic>
    </p:spTree>
    <p:extLst>
      <p:ext uri="{BB962C8B-B14F-4D97-AF65-F5344CB8AC3E}">
        <p14:creationId xmlns:p14="http://schemas.microsoft.com/office/powerpoint/2010/main" val="28913788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718</TotalTime>
  <Words>6301</Words>
  <Application>Microsoft Office PowerPoint</Application>
  <PresentationFormat>Widescreen</PresentationFormat>
  <Paragraphs>274</Paragraphs>
  <Slides>84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84</vt:i4>
      </vt:variant>
    </vt:vector>
  </HeadingPairs>
  <TitlesOfParts>
    <vt:vector size="90" baseType="lpstr">
      <vt:lpstr>Arial</vt:lpstr>
      <vt:lpstr>B Zar</vt:lpstr>
      <vt:lpstr>Calibri</vt:lpstr>
      <vt:lpstr>Calibri Light</vt:lpstr>
      <vt:lpstr>Times New Roman</vt:lpstr>
      <vt:lpstr>Office Theme</vt:lpstr>
      <vt:lpstr>بررسی جملات نام کتاب: رویکردهای نظری هفت گانه در بررسی مسائل اجتماعی</vt:lpstr>
      <vt:lpstr>مسائل اجتماعی و جامعه شناسی</vt:lpstr>
      <vt:lpstr>تعریف مساله اجتماعی</vt:lpstr>
      <vt:lpstr>توسعه جامعه شناسی آمریکایی</vt:lpstr>
      <vt:lpstr>توسعه جامعه شناسی آمریکایی</vt:lpstr>
      <vt:lpstr>رویکرد های جامعه شناختی به مسائل اجتماعی</vt:lpstr>
      <vt:lpstr> اجزای پنج گانه رویکردهای هفت گانه</vt:lpstr>
      <vt:lpstr>مفهوم مسائل اجتماعی</vt:lpstr>
      <vt:lpstr>ریشه های رویکرد آسیب شناسی اجتماعی</vt:lpstr>
      <vt:lpstr>تحولات رویکرد آسیب شناسی اجتماعی</vt:lpstr>
      <vt:lpstr>ویژگی های رویکرد آسیب شناسی اجتماعی</vt:lpstr>
      <vt:lpstr>تمثیل ارگانیک</vt:lpstr>
      <vt:lpstr>مبانی اخلای آسیب شناسی اجتماعی</vt:lpstr>
      <vt:lpstr>مفهوم بهنجاری</vt:lpstr>
      <vt:lpstr>PowerPoint Presentation</vt:lpstr>
      <vt:lpstr>PowerPoint Presentation</vt:lpstr>
      <vt:lpstr>رویکرد بی سازمانی اجتماعی</vt:lpstr>
      <vt:lpstr>PowerPoint Presentation</vt:lpstr>
      <vt:lpstr>ویژگی های رویکرد بی سازمانی اجتماعی</vt:lpstr>
      <vt:lpstr>تغییرات اجتماعی و بی سازمانی اجتماعی</vt:lpstr>
      <vt:lpstr>بی سازمانگی خانوادگی</vt:lpstr>
      <vt:lpstr>رویکرد تضاد ارزش ها</vt:lpstr>
      <vt:lpstr>ویژگی رویکرد تضاد ارزش ها</vt:lpstr>
      <vt:lpstr>تضاد ارزشها</vt:lpstr>
      <vt:lpstr>PowerPoint Presentation</vt:lpstr>
      <vt:lpstr>PowerPoint Presentation</vt:lpstr>
      <vt:lpstr>مراحل یک مساله اجتماعی</vt:lpstr>
      <vt:lpstr>آگاهی</vt:lpstr>
      <vt:lpstr>سیاستگذاری</vt:lpstr>
      <vt:lpstr>PowerPoint Presentation</vt:lpstr>
      <vt:lpstr>PowerPoint Presentation</vt:lpstr>
      <vt:lpstr>نقدی بر رویکرد تضاد ارزش ها</vt:lpstr>
      <vt:lpstr>PowerPoint Presentation</vt:lpstr>
      <vt:lpstr>PowerPoint Presentation</vt:lpstr>
      <vt:lpstr>5- رویکرد کج رفتاری</vt:lpstr>
      <vt:lpstr>PowerPoint Presentation</vt:lpstr>
      <vt:lpstr>ظهور نظریه پیوند افتراقی</vt:lpstr>
      <vt:lpstr>ظهور نظریه پیوند افتراقی</vt:lpstr>
      <vt:lpstr>ظهور نظریه پیوند افتراقی</vt:lpstr>
      <vt:lpstr>ویژگی های رویکرد کج رفتاری</vt:lpstr>
      <vt:lpstr>یادگیری  کج رفتار شدن</vt:lpstr>
      <vt:lpstr>یادگیری کج رفتار شدن</vt:lpstr>
      <vt:lpstr>آنومی: نظریه  و واقعیت</vt:lpstr>
      <vt:lpstr>عقب نشینی به عنوان نشانه سازگاری ابزار و اهداف</vt:lpstr>
      <vt:lpstr>ارزیابی نظریه پیوند افتراقی</vt:lpstr>
      <vt:lpstr>PowerPoint Presentation</vt:lpstr>
      <vt:lpstr>رویکرد انگ زنی</vt:lpstr>
      <vt:lpstr>ریشه های فلسفی رویکرد انگ زنی</vt:lpstr>
      <vt:lpstr>ویژگی های رویکرد انگ زنی</vt:lpstr>
      <vt:lpstr>غریبه ها</vt:lpstr>
      <vt:lpstr>PowerPoint Presentation</vt:lpstr>
      <vt:lpstr>کجروی اولیه و ثانویه</vt:lpstr>
      <vt:lpstr>قدیس هاو  قلدرها</vt:lpstr>
      <vt:lpstr>نقد رویکرد انگ زنی</vt:lpstr>
      <vt:lpstr>امتیازات فرضیه انگ زنی</vt:lpstr>
      <vt:lpstr>معایب رویکرد انگ زنی</vt:lpstr>
      <vt:lpstr>معایب رویکرد انگ زنی</vt:lpstr>
      <vt:lpstr>معایب رویکرد انگ زنی</vt:lpstr>
      <vt:lpstr>معایب رویکرد انگ زنی</vt:lpstr>
      <vt:lpstr>رویکرد انتقادی</vt:lpstr>
      <vt:lpstr>ویژگی رویکردهای انتقادی</vt:lpstr>
      <vt:lpstr>جرم و رشد سرمایه داری</vt:lpstr>
      <vt:lpstr>سازگاری و مقاومت</vt:lpstr>
      <vt:lpstr>زنان: کاست، طبقه یا جنس ستم کشیده</vt:lpstr>
      <vt:lpstr>PowerPoint Presentation</vt:lpstr>
      <vt:lpstr>PowerPoint Presentation</vt:lpstr>
      <vt:lpstr>ارزیابی رویکرد انتقادی</vt:lpstr>
      <vt:lpstr>وجود قانون «علت» کج رفتاری نیست</vt:lpstr>
      <vt:lpstr>نظریه به عنوان ایدئولوژی</vt:lpstr>
      <vt:lpstr>رویکرد برساخت گرایی</vt:lpstr>
      <vt:lpstr>رشد، توسعه و تحول رویکرد برساخت گرایی</vt:lpstr>
      <vt:lpstr>ویژگی های رویکرد برساخت گرایی</vt:lpstr>
      <vt:lpstr>موضع تضاد ارزشی</vt:lpstr>
      <vt:lpstr>موضع تضاد ارزشی</vt:lpstr>
      <vt:lpstr>موضع تضاد ارزشی</vt:lpstr>
      <vt:lpstr>موضع تضاد ارزشی</vt:lpstr>
      <vt:lpstr>چگونگی بر ساخت موفقیت آمیز یک مسئله اجتماعی </vt:lpstr>
      <vt:lpstr>برساخت یک مساله عمومی</vt:lpstr>
      <vt:lpstr>PowerPoint Presentation</vt:lpstr>
      <vt:lpstr>PowerPoint Presentation</vt:lpstr>
      <vt:lpstr>مناقشات مربوط به رویکرد برساخت گرایی اجتماعی</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MaZz!i</dc:creator>
  <cp:lastModifiedBy>MaZz!i</cp:lastModifiedBy>
  <cp:revision>212</cp:revision>
  <dcterms:created xsi:type="dcterms:W3CDTF">2022-10-24T18:50:55Z</dcterms:created>
  <dcterms:modified xsi:type="dcterms:W3CDTF">2022-10-26T10:00:53Z</dcterms:modified>
</cp:coreProperties>
</file>