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99" r:id="rId3"/>
    <p:sldId id="300" r:id="rId4"/>
    <p:sldId id="257" r:id="rId5"/>
    <p:sldId id="258" r:id="rId6"/>
    <p:sldId id="301" r:id="rId7"/>
    <p:sldId id="259" r:id="rId8"/>
    <p:sldId id="260" r:id="rId9"/>
    <p:sldId id="261" r:id="rId10"/>
    <p:sldId id="262" r:id="rId11"/>
    <p:sldId id="302" r:id="rId12"/>
    <p:sldId id="263" r:id="rId13"/>
    <p:sldId id="264" r:id="rId14"/>
    <p:sldId id="265" r:id="rId15"/>
    <p:sldId id="266" r:id="rId16"/>
    <p:sldId id="303" r:id="rId17"/>
    <p:sldId id="267" r:id="rId18"/>
    <p:sldId id="304" r:id="rId19"/>
    <p:sldId id="268" r:id="rId20"/>
    <p:sldId id="305" r:id="rId21"/>
    <p:sldId id="269" r:id="rId22"/>
    <p:sldId id="270" r:id="rId23"/>
    <p:sldId id="271" r:id="rId24"/>
    <p:sldId id="272" r:id="rId25"/>
    <p:sldId id="273" r:id="rId26"/>
    <p:sldId id="274" r:id="rId27"/>
    <p:sldId id="275" r:id="rId28"/>
    <p:sldId id="276" r:id="rId29"/>
    <p:sldId id="306" r:id="rId30"/>
    <p:sldId id="277" r:id="rId31"/>
    <p:sldId id="278" r:id="rId32"/>
    <p:sldId id="284" r:id="rId33"/>
    <p:sldId id="285" r:id="rId34"/>
    <p:sldId id="286" r:id="rId35"/>
    <p:sldId id="307" r:id="rId36"/>
    <p:sldId id="287" r:id="rId37"/>
    <p:sldId id="288" r:id="rId38"/>
    <p:sldId id="289" r:id="rId39"/>
    <p:sldId id="290" r:id="rId40"/>
    <p:sldId id="291" r:id="rId41"/>
    <p:sldId id="292" r:id="rId42"/>
    <p:sldId id="293" r:id="rId43"/>
    <p:sldId id="294" r:id="rId44"/>
    <p:sldId id="295" r:id="rId45"/>
    <p:sldId id="296" r:id="rId46"/>
    <p:sldId id="308" r:id="rId47"/>
    <p:sldId id="297" r:id="rId48"/>
    <p:sldId id="298" r:id="rId49"/>
    <p:sldId id="309" r:id="rId5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828CCA1-420B-4368-991F-8CEA6E796802}" type="datetimeFigureOut">
              <a:rPr lang="fa-IR" smtClean="0"/>
              <a:t>22/04/1444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330802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28CCA1-420B-4368-991F-8CEA6E796802}" type="datetimeFigureOut">
              <a:rPr lang="fa-IR" smtClean="0"/>
              <a:t>22/04/1444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373643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28CCA1-420B-4368-991F-8CEA6E796802}" type="datetimeFigureOut">
              <a:rPr lang="fa-IR" smtClean="0"/>
              <a:t>22/04/1444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155616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28CCA1-420B-4368-991F-8CEA6E796802}" type="datetimeFigureOut">
              <a:rPr lang="fa-IR" smtClean="0"/>
              <a:t>22/04/1444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199930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8CCA1-420B-4368-991F-8CEA6E796802}" type="datetimeFigureOut">
              <a:rPr lang="fa-IR" smtClean="0"/>
              <a:t>22/04/1444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36471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828CCA1-420B-4368-991F-8CEA6E796802}" type="datetimeFigureOut">
              <a:rPr lang="fa-IR" smtClean="0"/>
              <a:t>22/04/1444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371994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828CCA1-420B-4368-991F-8CEA6E796802}" type="datetimeFigureOut">
              <a:rPr lang="fa-IR" smtClean="0"/>
              <a:t>22/04/1444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325010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828CCA1-420B-4368-991F-8CEA6E796802}" type="datetimeFigureOut">
              <a:rPr lang="fa-IR" smtClean="0"/>
              <a:t>22/04/1444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337187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8CCA1-420B-4368-991F-8CEA6E796802}" type="datetimeFigureOut">
              <a:rPr lang="fa-IR" smtClean="0"/>
              <a:t>22/04/1444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111283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8CCA1-420B-4368-991F-8CEA6E796802}" type="datetimeFigureOut">
              <a:rPr lang="fa-IR" smtClean="0"/>
              <a:t>22/04/1444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381084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8CCA1-420B-4368-991F-8CEA6E796802}" type="datetimeFigureOut">
              <a:rPr lang="fa-IR" smtClean="0"/>
              <a:t>22/04/1444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CED05C-49E1-4FC2-A538-FEECE02B42F5}" type="slidenum">
              <a:rPr lang="fa-IR" smtClean="0"/>
              <a:t>‹#›</a:t>
            </a:fld>
            <a:endParaRPr lang="fa-IR"/>
          </a:p>
        </p:txBody>
      </p:sp>
    </p:spTree>
    <p:extLst>
      <p:ext uri="{BB962C8B-B14F-4D97-AF65-F5344CB8AC3E}">
        <p14:creationId xmlns:p14="http://schemas.microsoft.com/office/powerpoint/2010/main" val="91430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828CCA1-420B-4368-991F-8CEA6E796802}" type="datetimeFigureOut">
              <a:rPr lang="fa-IR" smtClean="0"/>
              <a:t>22/04/1444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ECED05C-49E1-4FC2-A538-FEECE02B42F5}" type="slidenum">
              <a:rPr lang="fa-IR" smtClean="0"/>
              <a:t>‹#›</a:t>
            </a:fld>
            <a:endParaRPr lang="fa-IR"/>
          </a:p>
        </p:txBody>
      </p:sp>
    </p:spTree>
    <p:extLst>
      <p:ext uri="{BB962C8B-B14F-4D97-AF65-F5344CB8AC3E}">
        <p14:creationId xmlns:p14="http://schemas.microsoft.com/office/powerpoint/2010/main" val="420275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200" b="1" smtClean="0">
                <a:cs typeface="B Zar" panose="00000400000000000000" pitchFamily="2" charset="-78"/>
              </a:rPr>
              <a:t>تحلیل اثرات مدیریت دانش بر نگرش و رفتار سرمایه گذاران</a:t>
            </a:r>
            <a:r>
              <a:rPr lang="fa-IR" sz="3200" smtClean="0">
                <a:cs typeface="B Zar" panose="00000400000000000000" pitchFamily="2" charset="-78"/>
              </a:rPr>
              <a:t> </a:t>
            </a:r>
            <a:endParaRPr lang="fa-IR" sz="3200">
              <a:cs typeface="B Zar" panose="00000400000000000000" pitchFamily="2" charset="-78"/>
            </a:endParaRPr>
          </a:p>
        </p:txBody>
      </p:sp>
      <p:sp>
        <p:nvSpPr>
          <p:cNvPr id="3" name="Subtitle 2"/>
          <p:cNvSpPr>
            <a:spLocks noGrp="1"/>
          </p:cNvSpPr>
          <p:nvPr>
            <p:ph type="subTitle" idx="1"/>
          </p:nvPr>
        </p:nvSpPr>
        <p:spPr/>
        <p:txBody>
          <a:bodyPr>
            <a:normAutofit fontScale="92500" lnSpcReduction="20000"/>
          </a:bodyPr>
          <a:lstStyle/>
          <a:p>
            <a:r>
              <a:rPr lang="fa-IR" smtClean="0">
                <a:solidFill>
                  <a:srgbClr val="FF0000"/>
                </a:solidFill>
                <a:cs typeface="B Zar" panose="00000400000000000000" pitchFamily="2" charset="-78"/>
              </a:rPr>
              <a:t>نویسندگان: </a:t>
            </a:r>
            <a:r>
              <a:rPr lang="fa-IR" smtClean="0">
                <a:cs typeface="B Zar" panose="00000400000000000000" pitchFamily="2" charset="-78"/>
              </a:rPr>
              <a:t>سید مهدی الوانی، </a:t>
            </a:r>
            <a:r>
              <a:rPr lang="fa-IR" smtClean="0">
                <a:cs typeface="B Zar" panose="00000400000000000000" pitchFamily="2" charset="-78"/>
              </a:rPr>
              <a:t>عادل صلواتی، </a:t>
            </a:r>
            <a:r>
              <a:rPr lang="fa-IR" smtClean="0">
                <a:cs typeface="B Zar" panose="00000400000000000000" pitchFamily="2" charset="-78"/>
              </a:rPr>
              <a:t>مجتبی رستمی نوروز آباد</a:t>
            </a:r>
          </a:p>
          <a:p>
            <a:r>
              <a:rPr lang="fa-IR">
                <a:solidFill>
                  <a:srgbClr val="FF0000"/>
                </a:solidFill>
                <a:cs typeface="B Zar" panose="00000400000000000000" pitchFamily="2" charset="-78"/>
              </a:rPr>
              <a:t>منبع</a:t>
            </a:r>
            <a:r>
              <a:rPr lang="fa-IR">
                <a:cs typeface="B Zar" panose="00000400000000000000" pitchFamily="2" charset="-78"/>
              </a:rPr>
              <a:t>: </a:t>
            </a:r>
            <a:r>
              <a:rPr lang="fa-IR" smtClean="0">
                <a:cs typeface="B Zar" panose="00000400000000000000" pitchFamily="2" charset="-78"/>
              </a:rPr>
              <a:t>پژوهش هاي </a:t>
            </a:r>
            <a:r>
              <a:rPr lang="fa-IR">
                <a:cs typeface="B Zar" panose="00000400000000000000" pitchFamily="2" charset="-78"/>
              </a:rPr>
              <a:t>مدیریت عمومی</a:t>
            </a:r>
          </a:p>
          <a:p>
            <a:r>
              <a:rPr lang="fa-IR">
                <a:cs typeface="B Zar" panose="00000400000000000000" pitchFamily="2" charset="-78"/>
              </a:rPr>
              <a:t>سال هفتم ، شماره بیست و پنجم ، پاییز 1393</a:t>
            </a:r>
          </a:p>
          <a:p>
            <a:r>
              <a:rPr lang="fa-IR">
                <a:cs typeface="B Zar" panose="00000400000000000000" pitchFamily="2" charset="-78"/>
              </a:rPr>
              <a:t>صفحه 5 </a:t>
            </a:r>
            <a:r>
              <a:rPr lang="fa-IR">
                <a:cs typeface="B Zar" panose="00000400000000000000" pitchFamily="2" charset="-78"/>
              </a:rPr>
              <a:t>-</a:t>
            </a:r>
            <a:r>
              <a:rPr lang="fa-IR" smtClean="0">
                <a:cs typeface="B Zar" panose="00000400000000000000" pitchFamily="2" charset="-78"/>
              </a:rPr>
              <a:t>33</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23405" y="4386262"/>
            <a:ext cx="2619375" cy="1743075"/>
          </a:xfrm>
          <a:prstGeom prst="rect">
            <a:avLst/>
          </a:prstGeom>
        </p:spPr>
      </p:pic>
    </p:spTree>
    <p:extLst>
      <p:ext uri="{BB962C8B-B14F-4D97-AF65-F5344CB8AC3E}">
        <p14:creationId xmlns:p14="http://schemas.microsoft.com/office/powerpoint/2010/main" val="328872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هر چند که پژوهش </a:t>
            </a:r>
            <a:r>
              <a:rPr lang="fa-IR" smtClean="0">
                <a:cs typeface="B Zar" panose="00000400000000000000" pitchFamily="2" charset="-78"/>
              </a:rPr>
              <a:t>قرهچه </a:t>
            </a:r>
            <a:r>
              <a:rPr lang="fa-IR" smtClean="0">
                <a:cs typeface="B Zar" panose="00000400000000000000" pitchFamily="2" charset="-78"/>
              </a:rPr>
              <a:t>و </a:t>
            </a:r>
            <a:r>
              <a:rPr lang="fa-IR" smtClean="0">
                <a:cs typeface="B Zar" panose="00000400000000000000" pitchFamily="2" charset="-78"/>
              </a:rPr>
              <a:t>حسومیان(1389) با </a:t>
            </a:r>
            <a:r>
              <a:rPr lang="fa-IR" smtClean="0">
                <a:cs typeface="B Zar" panose="00000400000000000000" pitchFamily="2" charset="-78"/>
              </a:rPr>
              <a:t>عنوان "بررسی </a:t>
            </a:r>
            <a:r>
              <a:rPr lang="fa-IR" smtClean="0">
                <a:cs typeface="B Zar" panose="00000400000000000000" pitchFamily="2" charset="-78"/>
              </a:rPr>
              <a:t>رابطه ي </a:t>
            </a:r>
            <a:r>
              <a:rPr lang="fa-IR" smtClean="0">
                <a:cs typeface="B Zar" panose="00000400000000000000" pitchFamily="2" charset="-78"/>
              </a:rPr>
              <a:t>فرآیند چرخهاي دانش و نرخ بازده سرمایه"؛ </a:t>
            </a:r>
            <a:r>
              <a:rPr lang="fa-IR" smtClean="0">
                <a:cs typeface="B Zar" panose="00000400000000000000" pitchFamily="2" charset="-78"/>
              </a:rPr>
              <a:t>پژوهش باورصاد </a:t>
            </a:r>
            <a:r>
              <a:rPr lang="fa-IR" smtClean="0">
                <a:cs typeface="B Zar" panose="00000400000000000000" pitchFamily="2" charset="-78"/>
              </a:rPr>
              <a:t>و </a:t>
            </a:r>
            <a:r>
              <a:rPr lang="fa-IR" smtClean="0">
                <a:cs typeface="B Zar" panose="00000400000000000000" pitchFamily="2" charset="-78"/>
              </a:rPr>
              <a:t>همکاران(1389) با </a:t>
            </a:r>
            <a:r>
              <a:rPr lang="fa-IR" smtClean="0">
                <a:cs typeface="B Zar" panose="00000400000000000000" pitchFamily="2" charset="-78"/>
              </a:rPr>
              <a:t>عنوان "بررسی رابطه بین مدیریت دانش و عملکرد </a:t>
            </a:r>
            <a:r>
              <a:rPr lang="fa-IR" smtClean="0">
                <a:cs typeface="B Zar" panose="00000400000000000000" pitchFamily="2" charset="-78"/>
              </a:rPr>
              <a:t>سازمان در </a:t>
            </a:r>
            <a:r>
              <a:rPr lang="fa-IR" smtClean="0">
                <a:cs typeface="B Zar" panose="00000400000000000000" pitchFamily="2" charset="-78"/>
              </a:rPr>
              <a:t>شرکتهاي پذیرفته شده در بورس اوراق بهادار تهران" و پژوهش چوي و </a:t>
            </a:r>
            <a:r>
              <a:rPr lang="fa-IR" smtClean="0">
                <a:cs typeface="B Zar" panose="00000400000000000000" pitchFamily="2" charset="-78"/>
              </a:rPr>
              <a:t>جونگ(2010) با </a:t>
            </a:r>
            <a:r>
              <a:rPr lang="fa-IR" smtClean="0">
                <a:cs typeface="B Zar" panose="00000400000000000000" pitchFamily="2" charset="-78"/>
              </a:rPr>
              <a:t>عنوان "بررسی تأثیر استراتژيهاي مدیریت دانش بر ارزش بازار </a:t>
            </a:r>
            <a:r>
              <a:rPr lang="fa-IR" smtClean="0">
                <a:cs typeface="B Zar" panose="00000400000000000000" pitchFamily="2" charset="-78"/>
              </a:rPr>
              <a:t>شرکتها« ارتباط </a:t>
            </a:r>
            <a:r>
              <a:rPr lang="fa-IR" smtClean="0">
                <a:cs typeface="B Zar" panose="00000400000000000000" pitchFamily="2" charset="-78"/>
              </a:rPr>
              <a:t>بیشتري با این پژوهش دارند، اما تا کنون پژوهشی جامع که بتواند اثرات </a:t>
            </a:r>
            <a:r>
              <a:rPr lang="fa-IR" smtClean="0">
                <a:cs typeface="B Zar" panose="00000400000000000000" pitchFamily="2" charset="-78"/>
              </a:rPr>
              <a:t>مدیریت دانش </a:t>
            </a:r>
            <a:r>
              <a:rPr lang="fa-IR" smtClean="0">
                <a:cs typeface="B Zar" panose="00000400000000000000" pitchFamily="2" charset="-78"/>
              </a:rPr>
              <a:t>به عنوان مزیتی رقابتی در شرکتها بر رفتار سرمایهگذاران در بورس اوراق بهادار </a:t>
            </a:r>
            <a:r>
              <a:rPr lang="fa-IR" smtClean="0">
                <a:cs typeface="B Zar" panose="00000400000000000000" pitchFamily="2" charset="-78"/>
              </a:rPr>
              <a:t>را بسنجد</a:t>
            </a:r>
            <a:r>
              <a:rPr lang="fa-IR" smtClean="0">
                <a:cs typeface="B Zar" panose="00000400000000000000" pitchFamily="2" charset="-78"/>
              </a:rPr>
              <a:t>، به چشم نمیخورد. </a:t>
            </a:r>
            <a:endParaRPr lang="fa-IR">
              <a:cs typeface="B Zar" panose="00000400000000000000" pitchFamily="2" charset="-78"/>
            </a:endParaRPr>
          </a:p>
        </p:txBody>
      </p:sp>
    </p:spTree>
    <p:extLst>
      <p:ext uri="{BB962C8B-B14F-4D97-AF65-F5344CB8AC3E}">
        <p14:creationId xmlns:p14="http://schemas.microsoft.com/office/powerpoint/2010/main" val="134506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سوال پژوهش</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لذا این پژوهش در صدد آن است تا با استفاده از مدلیابی معادلات ساختاري به این سؤال پاسخ دهد که تا چه اندازه مدیریت دانش در شرکتهاي پذیرفته شده در بورس اوراق بهادار تهران بر </a:t>
            </a:r>
            <a:r>
              <a:rPr lang="fa-IR">
                <a:cs typeface="B Zar" panose="00000400000000000000" pitchFamily="2" charset="-78"/>
              </a:rPr>
              <a:t>جذب </a:t>
            </a:r>
            <a:r>
              <a:rPr lang="fa-IR" smtClean="0">
                <a:cs typeface="B Zar" panose="00000400000000000000" pitchFamily="2" charset="-78"/>
              </a:rPr>
              <a:t>سرمایه گذاران </a:t>
            </a:r>
            <a:r>
              <a:rPr lang="fa-IR">
                <a:cs typeface="B Zar" panose="00000400000000000000" pitchFamily="2" charset="-78"/>
              </a:rPr>
              <a:t>به آن شرکتها مؤثر است؟</a:t>
            </a:r>
          </a:p>
          <a:p>
            <a:pPr algn="just"/>
            <a:endParaRPr lang="fa-IR"/>
          </a:p>
        </p:txBody>
      </p:sp>
      <p:pic>
        <p:nvPicPr>
          <p:cNvPr id="4" name="Picture 3"/>
          <p:cNvPicPr>
            <a:picLocks noChangeAspect="1"/>
          </p:cNvPicPr>
          <p:nvPr/>
        </p:nvPicPr>
        <p:blipFill>
          <a:blip r:embed="rId2"/>
          <a:stretch>
            <a:fillRect/>
          </a:stretch>
        </p:blipFill>
        <p:spPr>
          <a:xfrm>
            <a:off x="1186532" y="3439262"/>
            <a:ext cx="2143125" cy="2143125"/>
          </a:xfrm>
          <a:prstGeom prst="rect">
            <a:avLst/>
          </a:prstGeom>
        </p:spPr>
      </p:pic>
    </p:spTree>
    <p:extLst>
      <p:ext uri="{BB962C8B-B14F-4D97-AF65-F5344CB8AC3E}">
        <p14:creationId xmlns:p14="http://schemas.microsoft.com/office/powerpoint/2010/main" val="314404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smtClean="0">
                <a:cs typeface="B Zar" panose="00000400000000000000" pitchFamily="2" charset="-78"/>
              </a:rPr>
              <a:t>دسته بنديهایی </a:t>
            </a:r>
            <a:r>
              <a:rPr lang="fa-IR" smtClean="0">
                <a:cs typeface="B Zar" panose="00000400000000000000" pitchFamily="2" charset="-78"/>
              </a:rPr>
              <a:t>که از سوي صاحبنظران کسب و کار ارائه میشود، </a:t>
            </a:r>
            <a:r>
              <a:rPr lang="fa-IR" smtClean="0">
                <a:cs typeface="B Zar" panose="00000400000000000000" pitchFamily="2" charset="-78"/>
              </a:rPr>
              <a:t>دهه ي </a:t>
            </a:r>
            <a:r>
              <a:rPr lang="fa-IR" smtClean="0">
                <a:cs typeface="B Zar" panose="00000400000000000000" pitchFamily="2" charset="-78"/>
              </a:rPr>
              <a:t>،</a:t>
            </a:r>
            <a:r>
              <a:rPr lang="fa-IR" smtClean="0">
                <a:cs typeface="B Zar" panose="00000400000000000000" pitchFamily="2" charset="-78"/>
              </a:rPr>
              <a:t>1980 (دهه </a:t>
            </a:r>
            <a:r>
              <a:rPr lang="fa-IR" smtClean="0">
                <a:cs typeface="B Zar" panose="00000400000000000000" pitchFamily="2" charset="-78"/>
              </a:rPr>
              <a:t>جنبش </a:t>
            </a:r>
            <a:r>
              <a:rPr lang="fa-IR" smtClean="0">
                <a:cs typeface="B Zar" panose="00000400000000000000" pitchFamily="2" charset="-78"/>
              </a:rPr>
              <a:t>کیفیت) تاکید </a:t>
            </a:r>
            <a:r>
              <a:rPr lang="fa-IR" smtClean="0">
                <a:cs typeface="B Zar" panose="00000400000000000000" pitchFamily="2" charset="-78"/>
              </a:rPr>
              <a:t>بر اینکه براي دستیابی به کیفیت بهتر، همه کارکنان باید </a:t>
            </a:r>
            <a:r>
              <a:rPr lang="fa-IR" smtClean="0">
                <a:cs typeface="B Zar" panose="00000400000000000000" pitchFamily="2" charset="-78"/>
              </a:rPr>
              <a:t>از قدرت </a:t>
            </a:r>
            <a:r>
              <a:rPr lang="fa-IR" smtClean="0">
                <a:cs typeface="B Zar" panose="00000400000000000000" pitchFamily="2" charset="-78"/>
              </a:rPr>
              <a:t>فکري خود بهتر استفاده </a:t>
            </a:r>
            <a:r>
              <a:rPr lang="fa-IR" smtClean="0">
                <a:cs typeface="B Zar" panose="00000400000000000000" pitchFamily="2" charset="-78"/>
              </a:rPr>
              <a:t>کنند(دهه  </a:t>
            </a:r>
            <a:r>
              <a:rPr lang="fa-IR" smtClean="0">
                <a:cs typeface="B Zar" panose="00000400000000000000" pitchFamily="2" charset="-78"/>
              </a:rPr>
              <a:t>،</a:t>
            </a:r>
            <a:r>
              <a:rPr lang="fa-IR" smtClean="0">
                <a:cs typeface="B Zar" panose="00000400000000000000" pitchFamily="2" charset="-78"/>
              </a:rPr>
              <a:t>1990) دهه </a:t>
            </a:r>
            <a:r>
              <a:rPr lang="fa-IR" smtClean="0">
                <a:cs typeface="B Zar" panose="00000400000000000000" pitchFamily="2" charset="-78"/>
              </a:rPr>
              <a:t>مهندسی مجدد )استفاده از </a:t>
            </a:r>
            <a:r>
              <a:rPr lang="fa-IR" smtClean="0">
                <a:cs typeface="B Zar" panose="00000400000000000000" pitchFamily="2" charset="-78"/>
              </a:rPr>
              <a:t>فناوري براي </a:t>
            </a:r>
            <a:r>
              <a:rPr lang="fa-IR">
                <a:cs typeface="B Zar" panose="00000400000000000000" pitchFamily="2" charset="-78"/>
              </a:rPr>
              <a:t>بهبود فرایندهاي کسب و کار و کاهش هزینه ها و </a:t>
            </a:r>
            <a:r>
              <a:rPr lang="fa-IR">
                <a:cs typeface="B Zar" panose="00000400000000000000" pitchFamily="2" charset="-78"/>
              </a:rPr>
              <a:t>دهه  </a:t>
            </a:r>
            <a:r>
              <a:rPr lang="fa-IR" smtClean="0">
                <a:cs typeface="B Zar" panose="00000400000000000000" pitchFamily="2" charset="-78"/>
              </a:rPr>
              <a:t> 2000دهه </a:t>
            </a:r>
            <a:r>
              <a:rPr lang="fa-IR">
                <a:cs typeface="B Zar" panose="00000400000000000000" pitchFamily="2" charset="-78"/>
              </a:rPr>
              <a:t>ي مدیریت دانش لقب گرفته است. امروزه مدیریت دانش به عنوان یک حوزة مهم در مطالعه ي سازمانها شناخته شده است و به عنوان یک منبع مهم مزیت رقابتی به شمار می </a:t>
            </a:r>
            <a:r>
              <a:rPr lang="fa-IR">
                <a:cs typeface="B Zar" panose="00000400000000000000" pitchFamily="2" charset="-78"/>
              </a:rPr>
              <a:t>آید </a:t>
            </a:r>
            <a:r>
              <a:rPr lang="en-US" smtClean="0">
                <a:cs typeface="B Zar" panose="00000400000000000000" pitchFamily="2" charset="-78"/>
              </a:rPr>
              <a:t>Gloet</a:t>
            </a:r>
            <a:r>
              <a:rPr lang="en-US">
                <a:cs typeface="B Zar" panose="00000400000000000000" pitchFamily="2" charset="-78"/>
              </a:rPr>
              <a:t>, 2004</a:t>
            </a:r>
            <a:r>
              <a:rPr lang="en-US">
                <a:cs typeface="B Zar" panose="00000400000000000000" pitchFamily="2" charset="-78"/>
              </a:rPr>
              <a:t>) </a:t>
            </a:r>
            <a:r>
              <a:rPr lang="fa-IR" smtClean="0">
                <a:cs typeface="B Zar" panose="00000400000000000000" pitchFamily="2" charset="-78"/>
              </a:rPr>
              <a:t>)</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70774" y="4449919"/>
            <a:ext cx="3076977" cy="1409700"/>
          </a:xfrm>
          <a:prstGeom prst="rect">
            <a:avLst/>
          </a:prstGeom>
        </p:spPr>
      </p:pic>
      <p:pic>
        <p:nvPicPr>
          <p:cNvPr id="5" name="Picture 4"/>
          <p:cNvPicPr>
            <a:picLocks noChangeAspect="1"/>
          </p:cNvPicPr>
          <p:nvPr/>
        </p:nvPicPr>
        <p:blipFill>
          <a:blip r:embed="rId3"/>
          <a:stretch>
            <a:fillRect/>
          </a:stretch>
        </p:blipFill>
        <p:spPr>
          <a:xfrm>
            <a:off x="4803820" y="4496874"/>
            <a:ext cx="1998372" cy="1362745"/>
          </a:xfrm>
          <a:prstGeom prst="rect">
            <a:avLst/>
          </a:prstGeom>
        </p:spPr>
      </p:pic>
      <p:pic>
        <p:nvPicPr>
          <p:cNvPr id="6" name="Picture 5"/>
          <p:cNvPicPr>
            <a:picLocks noChangeAspect="1"/>
          </p:cNvPicPr>
          <p:nvPr/>
        </p:nvPicPr>
        <p:blipFill>
          <a:blip r:embed="rId4"/>
          <a:stretch>
            <a:fillRect/>
          </a:stretch>
        </p:blipFill>
        <p:spPr>
          <a:xfrm>
            <a:off x="7984900" y="4447385"/>
            <a:ext cx="2521845" cy="1412233"/>
          </a:xfrm>
          <a:prstGeom prst="rect">
            <a:avLst/>
          </a:prstGeom>
        </p:spPr>
      </p:pic>
      <p:sp>
        <p:nvSpPr>
          <p:cNvPr id="7" name="TextBox 6"/>
          <p:cNvSpPr txBox="1"/>
          <p:nvPr/>
        </p:nvSpPr>
        <p:spPr>
          <a:xfrm>
            <a:off x="1725769" y="6176963"/>
            <a:ext cx="1326524" cy="369332"/>
          </a:xfrm>
          <a:prstGeom prst="rect">
            <a:avLst/>
          </a:prstGeom>
          <a:noFill/>
        </p:spPr>
        <p:txBody>
          <a:bodyPr wrap="square" rtlCol="1">
            <a:spAutoFit/>
          </a:bodyPr>
          <a:lstStyle/>
          <a:p>
            <a:pPr algn="ctr"/>
            <a:r>
              <a:rPr lang="en-US" smtClean="0"/>
              <a:t>1980</a:t>
            </a:r>
            <a:endParaRPr lang="fa-IR"/>
          </a:p>
        </p:txBody>
      </p:sp>
      <p:sp>
        <p:nvSpPr>
          <p:cNvPr id="8" name="TextBox 7"/>
          <p:cNvSpPr txBox="1"/>
          <p:nvPr/>
        </p:nvSpPr>
        <p:spPr>
          <a:xfrm>
            <a:off x="5331854" y="6272011"/>
            <a:ext cx="1068946" cy="369332"/>
          </a:xfrm>
          <a:prstGeom prst="rect">
            <a:avLst/>
          </a:prstGeom>
          <a:noFill/>
        </p:spPr>
        <p:txBody>
          <a:bodyPr wrap="square" rtlCol="1">
            <a:spAutoFit/>
          </a:bodyPr>
          <a:lstStyle/>
          <a:p>
            <a:pPr algn="ctr"/>
            <a:r>
              <a:rPr lang="en-US" smtClean="0"/>
              <a:t>1990</a:t>
            </a:r>
            <a:endParaRPr lang="fa-IR"/>
          </a:p>
        </p:txBody>
      </p:sp>
      <p:sp>
        <p:nvSpPr>
          <p:cNvPr id="9" name="TextBox 8"/>
          <p:cNvSpPr txBox="1"/>
          <p:nvPr/>
        </p:nvSpPr>
        <p:spPr>
          <a:xfrm>
            <a:off x="8937938" y="6176963"/>
            <a:ext cx="953037" cy="369332"/>
          </a:xfrm>
          <a:prstGeom prst="rect">
            <a:avLst/>
          </a:prstGeom>
          <a:noFill/>
        </p:spPr>
        <p:txBody>
          <a:bodyPr wrap="square" rtlCol="1">
            <a:spAutoFit/>
          </a:bodyPr>
          <a:lstStyle/>
          <a:p>
            <a:pPr algn="ctr"/>
            <a:r>
              <a:rPr lang="en-US" smtClean="0"/>
              <a:t>2000</a:t>
            </a:r>
            <a:endParaRPr lang="fa-IR"/>
          </a:p>
        </p:txBody>
      </p:sp>
    </p:spTree>
    <p:extLst>
      <p:ext uri="{BB962C8B-B14F-4D97-AF65-F5344CB8AC3E}">
        <p14:creationId xmlns:p14="http://schemas.microsoft.com/office/powerpoint/2010/main" val="138633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 </a:t>
            </a:r>
            <a:r>
              <a:rPr lang="fa-IR" smtClean="0">
                <a:cs typeface="B Zar" panose="00000400000000000000" pitchFamily="2" charset="-78"/>
              </a:rPr>
              <a:t>مسأله به اثبات رسیده است که مدیریت دانش به </a:t>
            </a:r>
            <a:r>
              <a:rPr lang="fa-IR" smtClean="0">
                <a:cs typeface="B Zar" panose="00000400000000000000" pitchFamily="2" charset="-78"/>
              </a:rPr>
              <a:t>واسطه ي تغییرات </a:t>
            </a:r>
            <a:r>
              <a:rPr lang="fa-IR" smtClean="0">
                <a:cs typeface="B Zar" panose="00000400000000000000" pitchFamily="2" charset="-78"/>
              </a:rPr>
              <a:t>محیطی از قبیل جهانی شدن روزافزون رقابت، سرعت افول یا پیرشوندگی دانش </a:t>
            </a:r>
            <a:r>
              <a:rPr lang="fa-IR" smtClean="0">
                <a:cs typeface="B Zar" panose="00000400000000000000" pitchFamily="2" charset="-78"/>
              </a:rPr>
              <a:t>و اطلاعات</a:t>
            </a:r>
            <a:r>
              <a:rPr lang="fa-IR" smtClean="0">
                <a:cs typeface="B Zar" panose="00000400000000000000" pitchFamily="2" charset="-78"/>
              </a:rPr>
              <a:t>، پویایی نوآوريهاي محصول و فرایند و رقابت از طریق بازارهاي خرید، یک </a:t>
            </a:r>
            <a:r>
              <a:rPr lang="fa-IR" smtClean="0">
                <a:cs typeface="B Zar" panose="00000400000000000000" pitchFamily="2" charset="-78"/>
              </a:rPr>
              <a:t>امر ضروري </a:t>
            </a:r>
            <a:r>
              <a:rPr lang="fa-IR" smtClean="0">
                <a:cs typeface="B Zar" panose="00000400000000000000" pitchFamily="2" charset="-78"/>
              </a:rPr>
              <a:t>براي سازمانهاست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128685"/>
            <a:ext cx="3746679" cy="2493245"/>
          </a:xfrm>
          <a:prstGeom prst="rect">
            <a:avLst/>
          </a:prstGeom>
        </p:spPr>
      </p:pic>
    </p:spTree>
    <p:extLst>
      <p:ext uri="{BB962C8B-B14F-4D97-AF65-F5344CB8AC3E}">
        <p14:creationId xmlns:p14="http://schemas.microsoft.com/office/powerpoint/2010/main" val="325249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نواوری در عصر امروز</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نوآوري</a:t>
            </a:r>
            <a:r>
              <a:rPr lang="fa-IR" smtClean="0">
                <a:cs typeface="B Zar" panose="00000400000000000000" pitchFamily="2" charset="-78"/>
              </a:rPr>
              <a:t> به عنوان عامل مهم و حیاتی براي سازمانها به منظور ایجاد ارزش و </a:t>
            </a:r>
            <a:r>
              <a:rPr lang="fa-IR" smtClean="0">
                <a:cs typeface="B Zar" panose="00000400000000000000" pitchFamily="2" charset="-78"/>
              </a:rPr>
              <a:t>مزیت رقابتی </a:t>
            </a:r>
            <a:r>
              <a:rPr lang="fa-IR" smtClean="0">
                <a:cs typeface="B Zar" panose="00000400000000000000" pitchFamily="2" charset="-78"/>
              </a:rPr>
              <a:t>پایدار است </a:t>
            </a:r>
            <a:r>
              <a:rPr lang="fa-IR" smtClean="0">
                <a:cs typeface="B Zar" panose="00000400000000000000" pitchFamily="2" charset="-78"/>
              </a:rPr>
              <a:t>سازمانها </a:t>
            </a:r>
            <a:r>
              <a:rPr lang="fa-IR" smtClean="0">
                <a:cs typeface="B Zar" panose="00000400000000000000" pitchFamily="2" charset="-78"/>
              </a:rPr>
              <a:t>با نوآوري بیشتر، در پاسخ </a:t>
            </a:r>
            <a:r>
              <a:rPr lang="fa-IR" smtClean="0">
                <a:cs typeface="B Zar" panose="00000400000000000000" pitchFamily="2" charset="-78"/>
              </a:rPr>
              <a:t>به محیطهاي </a:t>
            </a:r>
            <a:r>
              <a:rPr lang="fa-IR" smtClean="0">
                <a:cs typeface="B Zar" panose="00000400000000000000" pitchFamily="2" charset="-78"/>
              </a:rPr>
              <a:t>متغیر و ایجاد و توسعهي قابلیتهاي جدیدي که به آنها اجازه دهد به </a:t>
            </a:r>
            <a:r>
              <a:rPr lang="fa-IR" smtClean="0">
                <a:cs typeface="B Zar" panose="00000400000000000000" pitchFamily="2" charset="-78"/>
              </a:rPr>
              <a:t>عملکرد بهتري </a:t>
            </a:r>
            <a:r>
              <a:rPr lang="fa-IR" smtClean="0">
                <a:cs typeface="B Zar" panose="00000400000000000000" pitchFamily="2" charset="-78"/>
              </a:rPr>
              <a:t>برسند موفقتر خواهند بود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348122"/>
            <a:ext cx="3463344" cy="2304698"/>
          </a:xfrm>
          <a:prstGeom prst="rect">
            <a:avLst/>
          </a:prstGeom>
        </p:spPr>
      </p:pic>
    </p:spTree>
    <p:extLst>
      <p:ext uri="{BB962C8B-B14F-4D97-AF65-F5344CB8AC3E}">
        <p14:creationId xmlns:p14="http://schemas.microsoft.com/office/powerpoint/2010/main" val="227163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t>مقدمه </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امروزه </a:t>
            </a:r>
            <a:r>
              <a:rPr lang="fa-IR" smtClean="0">
                <a:cs typeface="B Zar" panose="00000400000000000000" pitchFamily="2" charset="-78"/>
              </a:rPr>
              <a:t>سرمایه گذاران </a:t>
            </a:r>
            <a:r>
              <a:rPr lang="fa-IR" smtClean="0">
                <a:cs typeface="B Zar" panose="00000400000000000000" pitchFamily="2" charset="-78"/>
              </a:rPr>
              <a:t>براي انتخاب </a:t>
            </a:r>
            <a:r>
              <a:rPr lang="fa-IR" smtClean="0">
                <a:cs typeface="B Zar" panose="00000400000000000000" pitchFamily="2" charset="-78"/>
              </a:rPr>
              <a:t>سرمایه گذاري</a:t>
            </a:r>
            <a:r>
              <a:rPr lang="fa-IR" smtClean="0">
                <a:cs typeface="B Zar" panose="00000400000000000000" pitchFamily="2" charset="-78"/>
              </a:rPr>
              <a:t>، </a:t>
            </a:r>
            <a:r>
              <a:rPr lang="fa-IR" smtClean="0">
                <a:cs typeface="B Zar" panose="00000400000000000000" pitchFamily="2" charset="-78"/>
              </a:rPr>
              <a:t>دامنه ي </a:t>
            </a:r>
            <a:r>
              <a:rPr lang="fa-IR" smtClean="0">
                <a:cs typeface="B Zar" panose="00000400000000000000" pitchFamily="2" charset="-78"/>
              </a:rPr>
              <a:t>بسیار وسیعی دارند، اما تا </a:t>
            </a:r>
            <a:r>
              <a:rPr lang="fa-IR" smtClean="0">
                <a:cs typeface="B Zar" panose="00000400000000000000" pitchFamily="2" charset="-78"/>
              </a:rPr>
              <a:t>به حال </a:t>
            </a:r>
            <a:r>
              <a:rPr lang="fa-IR" smtClean="0">
                <a:cs typeface="B Zar" panose="00000400000000000000" pitchFamily="2" charset="-78"/>
              </a:rPr>
              <a:t>پژوهشهاي محدودي </a:t>
            </a:r>
            <a:r>
              <a:rPr lang="fa-IR" smtClean="0">
                <a:cs typeface="B Zar" panose="00000400000000000000" pitchFamily="2" charset="-78"/>
              </a:rPr>
              <a:t>درباره ي </a:t>
            </a:r>
            <a:r>
              <a:rPr lang="fa-IR" smtClean="0">
                <a:cs typeface="B Zar" panose="00000400000000000000" pitchFamily="2" charset="-78"/>
              </a:rPr>
              <a:t>روش انتخاب از بین سرمایهگذاريهاي مختلف </a:t>
            </a:r>
            <a:r>
              <a:rPr lang="fa-IR" smtClean="0">
                <a:cs typeface="B Zar" panose="00000400000000000000" pitchFamily="2" charset="-78"/>
              </a:rPr>
              <a:t>انجام شده </a:t>
            </a:r>
            <a:r>
              <a:rPr lang="fa-IR" smtClean="0">
                <a:cs typeface="B Zar" panose="00000400000000000000" pitchFamily="2" charset="-78"/>
              </a:rPr>
              <a:t>است. تصمیمهاي مالی مردم روز به روز </a:t>
            </a:r>
            <a:r>
              <a:rPr lang="fa-IR" smtClean="0">
                <a:cs typeface="B Zar" panose="00000400000000000000" pitchFamily="2" charset="-78"/>
              </a:rPr>
              <a:t>پیچیده تر </a:t>
            </a:r>
            <a:r>
              <a:rPr lang="fa-IR" smtClean="0">
                <a:cs typeface="B Zar" panose="00000400000000000000" pitchFamily="2" charset="-78"/>
              </a:rPr>
              <a:t>و </a:t>
            </a:r>
            <a:r>
              <a:rPr lang="fa-IR" smtClean="0">
                <a:cs typeface="B Zar" panose="00000400000000000000" pitchFamily="2" charset="-78"/>
              </a:rPr>
              <a:t>پرمخاطره تر می شود </a:t>
            </a:r>
            <a:r>
              <a:rPr lang="fa-IR" smtClean="0">
                <a:cs typeface="B Zar" panose="00000400000000000000" pitchFamily="2" charset="-78"/>
              </a:rPr>
              <a:t>در حالی </a:t>
            </a:r>
            <a:r>
              <a:rPr lang="fa-IR" smtClean="0">
                <a:cs typeface="B Zar" panose="00000400000000000000" pitchFamily="2" charset="-78"/>
              </a:rPr>
              <a:t>که نتایج </a:t>
            </a:r>
            <a:r>
              <a:rPr lang="fa-IR" smtClean="0">
                <a:cs typeface="B Zar" panose="00000400000000000000" pitchFamily="2" charset="-78"/>
              </a:rPr>
              <a:t>این </a:t>
            </a:r>
            <a:r>
              <a:rPr lang="fa-IR" smtClean="0">
                <a:cs typeface="B Zar" panose="00000400000000000000" pitchFamily="2" charset="-78"/>
              </a:rPr>
              <a:t>تصمیم ها </a:t>
            </a:r>
            <a:r>
              <a:rPr lang="fa-IR" smtClean="0">
                <a:cs typeface="B Zar" panose="00000400000000000000" pitchFamily="2" charset="-78"/>
              </a:rPr>
              <a:t>بر </a:t>
            </a:r>
            <a:r>
              <a:rPr lang="fa-IR" smtClean="0">
                <a:cs typeface="B Zar" panose="00000400000000000000" pitchFamily="2" charset="-78"/>
              </a:rPr>
              <a:t>شیوه ي </a:t>
            </a:r>
            <a:r>
              <a:rPr lang="fa-IR" smtClean="0">
                <a:cs typeface="B Zar" panose="00000400000000000000" pitchFamily="2" charset="-78"/>
              </a:rPr>
              <a:t>زندگی مردم بسیار مؤثر است. بیشتر </a:t>
            </a:r>
            <a:r>
              <a:rPr lang="fa-IR" smtClean="0">
                <a:cs typeface="B Zar" panose="00000400000000000000" pitchFamily="2" charset="-78"/>
              </a:rPr>
              <a:t>نظریه هاي </a:t>
            </a:r>
            <a:r>
              <a:rPr lang="fa-IR" smtClean="0">
                <a:cs typeface="B Zar" panose="00000400000000000000" pitchFamily="2" charset="-78"/>
              </a:rPr>
              <a:t>مالی </a:t>
            </a:r>
            <a:r>
              <a:rPr lang="fa-IR" smtClean="0">
                <a:cs typeface="B Zar" panose="00000400000000000000" pitchFamily="2" charset="-78"/>
              </a:rPr>
              <a:t>فرض می کنند </a:t>
            </a:r>
            <a:r>
              <a:rPr lang="fa-IR" smtClean="0">
                <a:cs typeface="B Zar" panose="00000400000000000000" pitchFamily="2" charset="-78"/>
              </a:rPr>
              <a:t>که </a:t>
            </a:r>
            <a:r>
              <a:rPr lang="fa-IR" smtClean="0">
                <a:cs typeface="B Zar" panose="00000400000000000000" pitchFamily="2" charset="-78"/>
              </a:rPr>
              <a:t>سرمایه گذاران </a:t>
            </a:r>
            <a:r>
              <a:rPr lang="fa-IR" smtClean="0">
                <a:cs typeface="B Zar" panose="00000400000000000000" pitchFamily="2" charset="-78"/>
              </a:rPr>
              <a:t>منطقاً به افزایش </a:t>
            </a:r>
            <a:r>
              <a:rPr lang="fa-IR" smtClean="0">
                <a:cs typeface="B Zar" panose="00000400000000000000" pitchFamily="2" charset="-78"/>
              </a:rPr>
              <a:t>سرمایه ي </a:t>
            </a:r>
            <a:r>
              <a:rPr lang="fa-IR" smtClean="0">
                <a:cs typeface="B Zar" panose="00000400000000000000" pitchFamily="2" charset="-78"/>
              </a:rPr>
              <a:t>خود میاندیشند و به </a:t>
            </a:r>
            <a:r>
              <a:rPr lang="fa-IR" smtClean="0">
                <a:cs typeface="B Zar" panose="00000400000000000000" pitchFamily="2" charset="-78"/>
              </a:rPr>
              <a:t>نشانه هاي مالی توجه می کنند</a:t>
            </a:r>
            <a:r>
              <a:rPr lang="fa-IR" smtClean="0">
                <a:cs typeface="B Zar" panose="00000400000000000000" pitchFamily="2" charset="-78"/>
              </a:rPr>
              <a:t>. </a:t>
            </a:r>
            <a:r>
              <a:rPr lang="fa-IR" smtClean="0">
                <a:cs typeface="B Zar" panose="00000400000000000000" pitchFamily="2" charset="-78"/>
              </a:rPr>
              <a:t>سرمایه گذاران </a:t>
            </a:r>
            <a:r>
              <a:rPr lang="fa-IR" smtClean="0">
                <a:cs typeface="B Zar" panose="00000400000000000000" pitchFamily="2" charset="-78"/>
              </a:rPr>
              <a:t>هنگام انتخاب </a:t>
            </a:r>
            <a:r>
              <a:rPr lang="fa-IR" smtClean="0">
                <a:cs typeface="B Zar" panose="00000400000000000000" pitchFamily="2" charset="-78"/>
              </a:rPr>
              <a:t>سرمایه گذاري</a:t>
            </a:r>
            <a:r>
              <a:rPr lang="fa-IR" smtClean="0">
                <a:cs typeface="B Zar" panose="00000400000000000000" pitchFamily="2" charset="-78"/>
              </a:rPr>
              <a:t>، به طور اولیه ریسک و بازده </a:t>
            </a:r>
            <a:r>
              <a:rPr lang="fa-IR" smtClean="0">
                <a:cs typeface="B Zar" panose="00000400000000000000" pitchFamily="2" charset="-78"/>
              </a:rPr>
              <a:t>آن را </a:t>
            </a:r>
            <a:r>
              <a:rPr lang="fa-IR" smtClean="0">
                <a:cs typeface="B Zar" panose="00000400000000000000" pitchFamily="2" charset="-78"/>
              </a:rPr>
              <a:t>با </a:t>
            </a:r>
            <a:r>
              <a:rPr lang="fa-IR" smtClean="0">
                <a:cs typeface="B Zar" panose="00000400000000000000" pitchFamily="2" charset="-78"/>
              </a:rPr>
              <a:t>سرمایه گذاري هاي بالقوه ي </a:t>
            </a:r>
            <a:r>
              <a:rPr lang="fa-IR" smtClean="0">
                <a:cs typeface="B Zar" panose="00000400000000000000" pitchFamily="2" charset="-78"/>
              </a:rPr>
              <a:t>دیگري که </a:t>
            </a:r>
            <a:r>
              <a:rPr lang="fa-IR" smtClean="0">
                <a:cs typeface="B Zar" panose="00000400000000000000" pitchFamily="2" charset="-78"/>
              </a:rPr>
              <a:t>می توانند </a:t>
            </a:r>
            <a:r>
              <a:rPr lang="fa-IR" smtClean="0">
                <a:cs typeface="B Zar" panose="00000400000000000000" pitchFamily="2" charset="-78"/>
              </a:rPr>
              <a:t>انجام دهند مقایسه </a:t>
            </a:r>
            <a:r>
              <a:rPr lang="fa-IR" smtClean="0">
                <a:cs typeface="B Zar" panose="00000400000000000000" pitchFamily="2" charset="-78"/>
              </a:rPr>
              <a:t>می کنند</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99901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مقدمه</a:t>
            </a:r>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ضمن اینکه سطح ریسکی </a:t>
            </a:r>
            <a:r>
              <a:rPr lang="fa-IR">
                <a:cs typeface="B Zar" panose="00000400000000000000" pitchFamily="2" charset="-78"/>
              </a:rPr>
              <a:t>که </a:t>
            </a:r>
            <a:r>
              <a:rPr lang="fa-IR" smtClean="0">
                <a:cs typeface="B Zar" panose="00000400000000000000" pitchFamily="2" charset="-78"/>
              </a:rPr>
              <a:t>سرمایه گذاران </a:t>
            </a:r>
            <a:r>
              <a:rPr lang="fa-IR">
                <a:cs typeface="B Zar" panose="00000400000000000000" pitchFamily="2" charset="-78"/>
              </a:rPr>
              <a:t>حاضر به تحمل آن هستند</a:t>
            </a:r>
            <a:r>
              <a:rPr lang="fa-IR">
                <a:solidFill>
                  <a:srgbClr val="FF0000"/>
                </a:solidFill>
                <a:cs typeface="B Zar" panose="00000400000000000000" pitchFamily="2" charset="-78"/>
              </a:rPr>
              <a:t> بستگی به خصوصیات و ویژگی روانی آنها </a:t>
            </a:r>
            <a:r>
              <a:rPr lang="fa-IR">
                <a:solidFill>
                  <a:srgbClr val="FF0000"/>
                </a:solidFill>
                <a:cs typeface="B Zar" panose="00000400000000000000" pitchFamily="2" charset="-78"/>
              </a:rPr>
              <a:t>دارد </a:t>
            </a:r>
            <a:r>
              <a:rPr lang="fa-IR" smtClean="0">
                <a:solidFill>
                  <a:srgbClr val="FF0000"/>
                </a:solidFill>
                <a:cs typeface="B Zar" panose="00000400000000000000" pitchFamily="2" charset="-78"/>
              </a:rPr>
              <a:t>(محافظه کار </a:t>
            </a:r>
            <a:r>
              <a:rPr lang="fa-IR">
                <a:solidFill>
                  <a:srgbClr val="FF0000"/>
                </a:solidFill>
                <a:cs typeface="B Zar" panose="00000400000000000000" pitchFamily="2" charset="-78"/>
              </a:rPr>
              <a:t>و </a:t>
            </a:r>
            <a:r>
              <a:rPr lang="fa-IR" smtClean="0">
                <a:solidFill>
                  <a:srgbClr val="FF0000"/>
                </a:solidFill>
                <a:cs typeface="B Zar" panose="00000400000000000000" pitchFamily="2" charset="-78"/>
              </a:rPr>
              <a:t>ریسک پذیر)</a:t>
            </a:r>
            <a:r>
              <a:rPr lang="fa-IR" smtClean="0">
                <a:cs typeface="B Zar" panose="00000400000000000000" pitchFamily="2" charset="-78"/>
              </a:rPr>
              <a:t>. </a:t>
            </a:r>
            <a:r>
              <a:rPr lang="fa-IR">
                <a:cs typeface="B Zar" panose="00000400000000000000" pitchFamily="2" charset="-78"/>
              </a:rPr>
              <a:t>به هر حال </a:t>
            </a:r>
            <a:r>
              <a:rPr lang="fa-IR">
                <a:cs typeface="B Zar" panose="00000400000000000000" pitchFamily="2" charset="-78"/>
              </a:rPr>
              <a:t>یک </a:t>
            </a:r>
            <a:r>
              <a:rPr lang="fa-IR" smtClean="0">
                <a:cs typeface="B Zar" panose="00000400000000000000" pitchFamily="2" charset="-78"/>
              </a:rPr>
              <a:t>سرمایه گذار </a:t>
            </a:r>
            <a:r>
              <a:rPr lang="fa-IR">
                <a:cs typeface="B Zar" panose="00000400000000000000" pitchFamily="2" charset="-78"/>
              </a:rPr>
              <a:t>منطقی در صورت تشابه ریسک </a:t>
            </a:r>
            <a:r>
              <a:rPr lang="fa-IR">
                <a:cs typeface="B Zar" panose="00000400000000000000" pitchFamily="2" charset="-78"/>
              </a:rPr>
              <a:t>دو </a:t>
            </a:r>
            <a:r>
              <a:rPr lang="fa-IR" smtClean="0">
                <a:cs typeface="B Zar" panose="00000400000000000000" pitchFamily="2" charset="-78"/>
              </a:rPr>
              <a:t>سرمایه گذاري</a:t>
            </a:r>
            <a:r>
              <a:rPr lang="fa-IR">
                <a:cs typeface="B Zar" panose="00000400000000000000" pitchFamily="2" charset="-78"/>
              </a:rPr>
              <a:t>، </a:t>
            </a:r>
            <a:r>
              <a:rPr lang="fa-IR" smtClean="0">
                <a:cs typeface="B Zar" panose="00000400000000000000" pitchFamily="2" charset="-78"/>
              </a:rPr>
              <a:t>سرمایه گذاري </a:t>
            </a:r>
            <a:r>
              <a:rPr lang="fa-IR">
                <a:cs typeface="B Zar" panose="00000400000000000000" pitchFamily="2" charset="-78"/>
              </a:rPr>
              <a:t>با بازده کمتر را انتخاب نخواهد کرد. </a:t>
            </a:r>
            <a:r>
              <a:rPr lang="fa-IR">
                <a:cs typeface="B Zar" panose="00000400000000000000" pitchFamily="2" charset="-78"/>
              </a:rPr>
              <a:t>بیشتر </a:t>
            </a:r>
            <a:r>
              <a:rPr lang="fa-IR" smtClean="0">
                <a:cs typeface="B Zar" panose="00000400000000000000" pitchFamily="2" charset="-78"/>
              </a:rPr>
              <a:t>پژوهش هاي </a:t>
            </a:r>
            <a:r>
              <a:rPr lang="fa-IR">
                <a:cs typeface="B Zar" panose="00000400000000000000" pitchFamily="2" charset="-78"/>
              </a:rPr>
              <a:t>اخیر در مورد روانشناسی مالی </a:t>
            </a:r>
            <a:r>
              <a:rPr lang="fa-IR">
                <a:cs typeface="B Zar" panose="00000400000000000000" pitchFamily="2" charset="-78"/>
              </a:rPr>
              <a:t>بیان </a:t>
            </a:r>
            <a:r>
              <a:rPr lang="fa-IR" smtClean="0">
                <a:cs typeface="B Zar" panose="00000400000000000000" pitchFamily="2" charset="-78"/>
              </a:rPr>
              <a:t>کرده اند </a:t>
            </a:r>
            <a:r>
              <a:rPr lang="fa-IR">
                <a:cs typeface="B Zar" panose="00000400000000000000" pitchFamily="2" charset="-78"/>
              </a:rPr>
              <a:t>که </a:t>
            </a:r>
            <a:r>
              <a:rPr lang="fa-IR">
                <a:cs typeface="B Zar" panose="00000400000000000000" pitchFamily="2" charset="-78"/>
              </a:rPr>
              <a:t>تصمیمات </a:t>
            </a:r>
            <a:r>
              <a:rPr lang="fa-IR" smtClean="0">
                <a:cs typeface="B Zar" panose="00000400000000000000" pitchFamily="2" charset="-78"/>
              </a:rPr>
              <a:t>سرمایه گذاران </a:t>
            </a:r>
            <a:r>
              <a:rPr lang="fa-IR">
                <a:cs typeface="B Zar" panose="00000400000000000000" pitchFamily="2" charset="-78"/>
              </a:rPr>
              <a:t>ممکن است تحت تأثیر عوامل رفتاري داخلی از قبیل خودشناسی و عوامل رفتاري خارجی مانند نحوهي انتخاب یک سرمایه گذار </a:t>
            </a:r>
            <a:r>
              <a:rPr lang="fa-IR">
                <a:cs typeface="B Zar" panose="00000400000000000000" pitchFamily="2" charset="-78"/>
              </a:rPr>
              <a:t>قرار </a:t>
            </a:r>
            <a:r>
              <a:rPr lang="fa-IR" smtClean="0">
                <a:cs typeface="B Zar" panose="00000400000000000000" pitchFamily="2" charset="-78"/>
              </a:rPr>
              <a:t>بگیرد. </a:t>
            </a:r>
            <a:endParaRPr lang="fa-IR">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1392595" y="4168775"/>
            <a:ext cx="2143125" cy="2143125"/>
          </a:xfrm>
          <a:prstGeom prst="rect">
            <a:avLst/>
          </a:prstGeom>
        </p:spPr>
      </p:pic>
    </p:spTree>
    <p:extLst>
      <p:ext uri="{BB962C8B-B14F-4D97-AF65-F5344CB8AC3E}">
        <p14:creationId xmlns:p14="http://schemas.microsoft.com/office/powerpoint/2010/main" val="46330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مبانی نظري و </a:t>
            </a:r>
            <a:r>
              <a:rPr lang="fa-IR">
                <a:cs typeface="B Zar" panose="00000400000000000000" pitchFamily="2" charset="-78"/>
              </a:rPr>
              <a:t>پیشینه </a:t>
            </a:r>
            <a:r>
              <a:rPr lang="fa-IR" smtClean="0">
                <a:cs typeface="B Zar" panose="00000400000000000000" pitchFamily="2" charset="-78"/>
              </a:rPr>
              <a:t>پژوهش</a:t>
            </a:r>
            <a:endParaRPr lang="fa-IR"/>
          </a:p>
        </p:txBody>
      </p:sp>
      <p:sp>
        <p:nvSpPr>
          <p:cNvPr id="3" name="Content Placeholder 2"/>
          <p:cNvSpPr>
            <a:spLocks noGrp="1"/>
          </p:cNvSpPr>
          <p:nvPr>
            <p:ph idx="1"/>
          </p:nvPr>
        </p:nvSpPr>
        <p:spPr>
          <a:xfrm>
            <a:off x="3258354" y="1825625"/>
            <a:ext cx="8095445" cy="4351338"/>
          </a:xfrm>
        </p:spPr>
        <p:txBody>
          <a:bodyPr>
            <a:normAutofit/>
          </a:bodyPr>
          <a:lstStyle/>
          <a:p>
            <a:pPr algn="ctr"/>
            <a:r>
              <a:rPr lang="fa-IR" smtClean="0">
                <a:solidFill>
                  <a:srgbClr val="FF0000"/>
                </a:solidFill>
                <a:cs typeface="B Zar" panose="00000400000000000000" pitchFamily="2" charset="-78"/>
              </a:rPr>
              <a:t>مدیریت دانش</a:t>
            </a:r>
          </a:p>
          <a:p>
            <a:pPr algn="just"/>
            <a:r>
              <a:rPr lang="fa-IR" smtClean="0">
                <a:cs typeface="B Zar" panose="00000400000000000000" pitchFamily="2" charset="-78"/>
              </a:rPr>
              <a:t>پیچیدگی </a:t>
            </a:r>
            <a:r>
              <a:rPr lang="fa-IR" smtClean="0">
                <a:cs typeface="B Zar" panose="00000400000000000000" pitchFamily="2" charset="-78"/>
              </a:rPr>
              <a:t>فهم دانش و همچنین وجود رویکردهاي مختلف در مورد مدیریت دانش </a:t>
            </a:r>
            <a:r>
              <a:rPr lang="fa-IR" smtClean="0">
                <a:cs typeface="B Zar" panose="00000400000000000000" pitchFamily="2" charset="-78"/>
              </a:rPr>
              <a:t>باعث شده </a:t>
            </a:r>
            <a:r>
              <a:rPr lang="fa-IR" smtClean="0">
                <a:cs typeface="B Zar" panose="00000400000000000000" pitchFamily="2" charset="-78"/>
              </a:rPr>
              <a:t>است تا نگرش واحدي در خصوص مدیریت دانش شکل نگیرد. در حالیکه بلانت </a:t>
            </a:r>
            <a:r>
              <a:rPr lang="fa-IR" smtClean="0">
                <a:cs typeface="B Zar" panose="00000400000000000000" pitchFamily="2" charset="-78"/>
              </a:rPr>
              <a:t>معتقد است </a:t>
            </a:r>
            <a:r>
              <a:rPr lang="fa-IR" smtClean="0">
                <a:cs typeface="B Zar" panose="00000400000000000000" pitchFamily="2" charset="-78"/>
              </a:rPr>
              <a:t>که: مدیریت دانش فرآیندي است که از طریق آن سازمانها اطلاعات </a:t>
            </a:r>
            <a:r>
              <a:rPr lang="fa-IR" smtClean="0">
                <a:cs typeface="B Zar" panose="00000400000000000000" pitchFamily="2" charset="-78"/>
              </a:rPr>
              <a:t>جمع آوري شده خود </a:t>
            </a:r>
            <a:r>
              <a:rPr lang="fa-IR" smtClean="0">
                <a:cs typeface="B Zar" panose="00000400000000000000" pitchFamily="2" charset="-78"/>
              </a:rPr>
              <a:t>را به کار میگیرند. تعریف مالهوترا از مدیریت دانش به این شرح میباشد: »</a:t>
            </a:r>
            <a:r>
              <a:rPr lang="fa-IR" smtClean="0">
                <a:cs typeface="B Zar" panose="00000400000000000000" pitchFamily="2" charset="-78"/>
              </a:rPr>
              <a:t>مدیریت دانش</a:t>
            </a:r>
            <a:r>
              <a:rPr lang="fa-IR" smtClean="0">
                <a:cs typeface="B Zar" panose="00000400000000000000" pitchFamily="2" charset="-78"/>
              </a:rPr>
              <a:t>، فرایندي است که بواسطۀ آن سازمانها در </a:t>
            </a:r>
            <a:r>
              <a:rPr lang="fa-IR" smtClean="0">
                <a:cs typeface="B Zar" panose="00000400000000000000" pitchFamily="2" charset="-78"/>
              </a:rPr>
              <a:t>زمینه</a:t>
            </a:r>
            <a:r>
              <a:rPr lang="fa-IR" smtClean="0">
                <a:solidFill>
                  <a:srgbClr val="FF0000"/>
                </a:solidFill>
                <a:cs typeface="B Zar" panose="00000400000000000000" pitchFamily="2" charset="-78"/>
              </a:rPr>
              <a:t> </a:t>
            </a:r>
            <a:r>
              <a:rPr lang="fa-IR" smtClean="0">
                <a:solidFill>
                  <a:srgbClr val="FF0000"/>
                </a:solidFill>
                <a:cs typeface="B Zar" panose="00000400000000000000" pitchFamily="2" charset="-78"/>
              </a:rPr>
              <a:t>یادگیري </a:t>
            </a:r>
            <a:r>
              <a:rPr lang="fa-IR" smtClean="0">
                <a:cs typeface="B Zar" panose="00000400000000000000" pitchFamily="2" charset="-78"/>
              </a:rPr>
              <a:t>(درونی </a:t>
            </a:r>
            <a:r>
              <a:rPr lang="fa-IR" smtClean="0">
                <a:cs typeface="B Zar" panose="00000400000000000000" pitchFamily="2" charset="-78"/>
              </a:rPr>
              <a:t>کردن </a:t>
            </a:r>
            <a:r>
              <a:rPr lang="fa-IR" smtClean="0">
                <a:cs typeface="B Zar" panose="00000400000000000000" pitchFamily="2" charset="-78"/>
              </a:rPr>
              <a:t>دانش) </a:t>
            </a:r>
            <a:r>
              <a:rPr lang="fa-IR" smtClean="0">
                <a:solidFill>
                  <a:srgbClr val="FF0000"/>
                </a:solidFill>
                <a:cs typeface="B Zar" panose="00000400000000000000" pitchFamily="2" charset="-78"/>
              </a:rPr>
              <a:t>کدگذاري دانش</a:t>
            </a:r>
            <a:r>
              <a:rPr lang="fa-IR" smtClean="0">
                <a:cs typeface="B Zar" panose="00000400000000000000" pitchFamily="2" charset="-78"/>
              </a:rPr>
              <a:t>(بیرونی </a:t>
            </a:r>
            <a:r>
              <a:rPr lang="fa-IR" smtClean="0">
                <a:cs typeface="B Zar" panose="00000400000000000000" pitchFamily="2" charset="-78"/>
              </a:rPr>
              <a:t>کردن </a:t>
            </a:r>
            <a:r>
              <a:rPr lang="fa-IR" smtClean="0">
                <a:cs typeface="B Zar" panose="00000400000000000000" pitchFamily="2" charset="-78"/>
              </a:rPr>
              <a:t>دانش) </a:t>
            </a:r>
            <a:r>
              <a:rPr lang="fa-IR" smtClean="0">
                <a:cs typeface="B Zar" panose="00000400000000000000" pitchFamily="2" charset="-78"/>
              </a:rPr>
              <a:t>و توزیع و انتقال دانش، مهارتهایی را </a:t>
            </a:r>
            <a:r>
              <a:rPr lang="fa-IR" smtClean="0">
                <a:cs typeface="B Zar" panose="00000400000000000000" pitchFamily="2" charset="-78"/>
              </a:rPr>
              <a:t>کسب میکنند</a:t>
            </a:r>
            <a:r>
              <a:rPr lang="fa-IR" smtClean="0">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5910" y="1952222"/>
            <a:ext cx="3000777" cy="4224741"/>
          </a:xfrm>
          <a:prstGeom prst="rect">
            <a:avLst/>
          </a:prstGeom>
        </p:spPr>
      </p:pic>
    </p:spTree>
    <p:extLst>
      <p:ext uri="{BB962C8B-B14F-4D97-AF65-F5344CB8AC3E}">
        <p14:creationId xmlns:p14="http://schemas.microsoft.com/office/powerpoint/2010/main" val="384732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 از سوي دیگر کارلویگ </a:t>
            </a:r>
            <a:r>
              <a:rPr lang="fa-IR">
                <a:cs typeface="B Zar" panose="00000400000000000000" pitchFamily="2" charset="-78"/>
              </a:rPr>
              <a:t>(</a:t>
            </a:r>
            <a:r>
              <a:rPr lang="fa-IR" smtClean="0">
                <a:cs typeface="B Zar" panose="00000400000000000000" pitchFamily="2" charset="-78"/>
              </a:rPr>
              <a:t>2002) اعتقاد </a:t>
            </a:r>
            <a:r>
              <a:rPr lang="fa-IR">
                <a:cs typeface="B Zar" panose="00000400000000000000" pitchFamily="2" charset="-78"/>
              </a:rPr>
              <a:t>دارد »مدیریت دانش یعنی ایجاد فرایندهاي لازم براي شناسایی و جذب داده، اطلاعات و دانشهاي مورد نیاز سازمان از محیط درونی و بیرونی و انتقال آنها به تصمیمها و اقدامات سازمان و افراد</a:t>
            </a:r>
            <a:r>
              <a:rPr lang="fa-IR">
                <a:cs typeface="B Zar" panose="00000400000000000000" pitchFamily="2" charset="-78"/>
              </a:rPr>
              <a:t>« </a:t>
            </a:r>
            <a:r>
              <a:rPr lang="fa-IR" smtClean="0">
                <a:cs typeface="B Zar" panose="00000400000000000000" pitchFamily="2" charset="-78"/>
              </a:rPr>
              <a:t>نیز </a:t>
            </a:r>
            <a:r>
              <a:rPr lang="fa-IR">
                <a:cs typeface="B Zar" panose="00000400000000000000" pitchFamily="2" charset="-78"/>
              </a:rPr>
              <a:t>به نقل از انجمن  </a:t>
            </a:r>
            <a:r>
              <a:rPr lang="fa-IR">
                <a:cs typeface="B Zar" panose="00000400000000000000" pitchFamily="2" charset="-78"/>
              </a:rPr>
              <a:t>،</a:t>
            </a:r>
            <a:r>
              <a:rPr lang="en-US" smtClean="0">
                <a:cs typeface="B Zar" panose="00000400000000000000" pitchFamily="2" charset="-78"/>
              </a:rPr>
              <a:t>Kmtool</a:t>
            </a:r>
            <a:r>
              <a:rPr lang="fa-IR" smtClean="0">
                <a:cs typeface="B Zar" panose="00000400000000000000" pitchFamily="2" charset="-78"/>
              </a:rPr>
              <a:t> تعریف </a:t>
            </a:r>
            <a:r>
              <a:rPr lang="fa-IR">
                <a:cs typeface="B Zar" panose="00000400000000000000" pitchFamily="2" charset="-78"/>
              </a:rPr>
              <a:t>مدیریت دانش را چنین بیان مینماید: »مدیریت دانش، مدیریت اطلاعات و داده به همراه مهار </a:t>
            </a:r>
            <a:r>
              <a:rPr lang="fa-IR">
                <a:solidFill>
                  <a:srgbClr val="FF0000"/>
                </a:solidFill>
                <a:cs typeface="B Zar" panose="00000400000000000000" pitchFamily="2" charset="-78"/>
              </a:rPr>
              <a:t>تجربیات ضمنی و نهانی</a:t>
            </a:r>
            <a:r>
              <a:rPr lang="fa-IR">
                <a:cs typeface="B Zar" panose="00000400000000000000" pitchFamily="2" charset="-78"/>
              </a:rPr>
              <a:t> افراد جهت تسهیم، استفاده و نیز توسعه سازمان است که </a:t>
            </a:r>
            <a:r>
              <a:rPr lang="fa-IR">
                <a:cs typeface="B Zar" panose="00000400000000000000" pitchFamily="2" charset="-78"/>
              </a:rPr>
              <a:t>به </a:t>
            </a:r>
            <a:r>
              <a:rPr lang="fa-IR" smtClean="0">
                <a:cs typeface="B Zar" panose="00000400000000000000" pitchFamily="2" charset="-78"/>
              </a:rPr>
              <a:t>بهره وري </a:t>
            </a:r>
            <a:r>
              <a:rPr lang="fa-IR">
                <a:cs typeface="B Zar" panose="00000400000000000000" pitchFamily="2" charset="-78"/>
              </a:rPr>
              <a:t>بیشتر سازمان منجر می شود« </a:t>
            </a:r>
          </a:p>
          <a:p>
            <a:endParaRPr lang="fa-IR"/>
          </a:p>
        </p:txBody>
      </p:sp>
      <p:pic>
        <p:nvPicPr>
          <p:cNvPr id="4" name="Picture 3"/>
          <p:cNvPicPr>
            <a:picLocks noChangeAspect="1"/>
          </p:cNvPicPr>
          <p:nvPr/>
        </p:nvPicPr>
        <p:blipFill>
          <a:blip r:embed="rId2"/>
          <a:stretch>
            <a:fillRect/>
          </a:stretch>
        </p:blipFill>
        <p:spPr>
          <a:xfrm>
            <a:off x="838200" y="4230106"/>
            <a:ext cx="3028950" cy="1514475"/>
          </a:xfrm>
          <a:prstGeom prst="rect">
            <a:avLst/>
          </a:prstGeom>
        </p:spPr>
      </p:pic>
      <p:pic>
        <p:nvPicPr>
          <p:cNvPr id="5" name="Picture 4"/>
          <p:cNvPicPr>
            <a:picLocks noChangeAspect="1"/>
          </p:cNvPicPr>
          <p:nvPr/>
        </p:nvPicPr>
        <p:blipFill>
          <a:blip r:embed="rId3"/>
          <a:stretch>
            <a:fillRect/>
          </a:stretch>
        </p:blipFill>
        <p:spPr>
          <a:xfrm>
            <a:off x="4955348" y="3824157"/>
            <a:ext cx="5067158" cy="2847099"/>
          </a:xfrm>
          <a:prstGeom prst="rect">
            <a:avLst/>
          </a:prstGeom>
        </p:spPr>
      </p:pic>
    </p:spTree>
    <p:extLst>
      <p:ext uri="{BB962C8B-B14F-4D97-AF65-F5344CB8AC3E}">
        <p14:creationId xmlns:p14="http://schemas.microsoft.com/office/powerpoint/2010/main" val="403647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و این در حالی است که هاینس مدیریت دانش را فرآیندي </a:t>
            </a:r>
            <a:r>
              <a:rPr lang="fa-IR" smtClean="0">
                <a:cs typeface="B Zar" panose="00000400000000000000" pitchFamily="2" charset="-78"/>
              </a:rPr>
              <a:t>مبتنی بر </a:t>
            </a:r>
            <a:r>
              <a:rPr lang="fa-IR" smtClean="0">
                <a:solidFill>
                  <a:srgbClr val="FF0000"/>
                </a:solidFill>
                <a:cs typeface="B Zar" panose="00000400000000000000" pitchFamily="2" charset="-78"/>
              </a:rPr>
              <a:t>چهار</a:t>
            </a:r>
            <a:r>
              <a:rPr lang="fa-IR" smtClean="0">
                <a:cs typeface="B Zar" panose="00000400000000000000" pitchFamily="2" charset="-78"/>
              </a:rPr>
              <a:t> رکن زیر می </a:t>
            </a:r>
            <a:r>
              <a:rPr lang="fa-IR" smtClean="0">
                <a:cs typeface="B Zar" panose="00000400000000000000" pitchFamily="2" charset="-78"/>
              </a:rPr>
              <a:t>داند. </a:t>
            </a:r>
          </a:p>
          <a:p>
            <a:pPr algn="just"/>
            <a:r>
              <a:rPr lang="fa-IR" smtClean="0">
                <a:solidFill>
                  <a:srgbClr val="FF0000"/>
                </a:solidFill>
                <a:cs typeface="B Zar" panose="00000400000000000000" pitchFamily="2" charset="-78"/>
              </a:rPr>
              <a:t>محتوا</a:t>
            </a:r>
            <a:r>
              <a:rPr lang="fa-IR" smtClean="0">
                <a:cs typeface="B Zar" panose="00000400000000000000" pitchFamily="2" charset="-78"/>
              </a:rPr>
              <a:t>: که به نوع دانش </a:t>
            </a:r>
            <a:r>
              <a:rPr lang="fa-IR" smtClean="0">
                <a:cs typeface="B Zar" panose="00000400000000000000" pitchFamily="2" charset="-78"/>
              </a:rPr>
              <a:t>(آشکار </a:t>
            </a:r>
            <a:r>
              <a:rPr lang="fa-IR" smtClean="0">
                <a:cs typeface="B Zar" panose="00000400000000000000" pitchFamily="2" charset="-78"/>
              </a:rPr>
              <a:t>یا نهفته </a:t>
            </a:r>
            <a:r>
              <a:rPr lang="fa-IR" smtClean="0">
                <a:cs typeface="B Zar" panose="00000400000000000000" pitchFamily="2" charset="-78"/>
              </a:rPr>
              <a:t>بودن) </a:t>
            </a:r>
            <a:r>
              <a:rPr lang="fa-IR" smtClean="0">
                <a:cs typeface="B Zar" panose="00000400000000000000" pitchFamily="2" charset="-78"/>
              </a:rPr>
              <a:t>مربوط می </a:t>
            </a:r>
            <a:r>
              <a:rPr lang="fa-IR" smtClean="0">
                <a:cs typeface="B Zar" panose="00000400000000000000" pitchFamily="2" charset="-78"/>
              </a:rPr>
              <a:t>شود. </a:t>
            </a:r>
          </a:p>
          <a:p>
            <a:pPr algn="just"/>
            <a:r>
              <a:rPr lang="fa-IR" smtClean="0">
                <a:solidFill>
                  <a:srgbClr val="FF0000"/>
                </a:solidFill>
                <a:cs typeface="B Zar" panose="00000400000000000000" pitchFamily="2" charset="-78"/>
              </a:rPr>
              <a:t>مهارت</a:t>
            </a:r>
            <a:r>
              <a:rPr lang="fa-IR" smtClean="0">
                <a:cs typeface="B Zar" panose="00000400000000000000" pitchFamily="2" charset="-78"/>
              </a:rPr>
              <a:t>: دستیابی به مهارتهایی جهت استخراج دانش</a:t>
            </a:r>
          </a:p>
          <a:p>
            <a:pPr algn="just"/>
            <a:r>
              <a:rPr lang="fa-IR" smtClean="0">
                <a:solidFill>
                  <a:srgbClr val="FF0000"/>
                </a:solidFill>
                <a:cs typeface="B Zar" panose="00000400000000000000" pitchFamily="2" charset="-78"/>
              </a:rPr>
              <a:t>فرهنگ</a:t>
            </a:r>
            <a:r>
              <a:rPr lang="fa-IR" smtClean="0">
                <a:cs typeface="B Zar" panose="00000400000000000000" pitchFamily="2" charset="-78"/>
              </a:rPr>
              <a:t>: فرهنگ سازمانها باید مشوق توزیع دانش و اطلاعات </a:t>
            </a:r>
            <a:r>
              <a:rPr lang="fa-IR" smtClean="0">
                <a:cs typeface="B Zar" panose="00000400000000000000" pitchFamily="2" charset="-78"/>
              </a:rPr>
              <a:t>باشد. </a:t>
            </a:r>
          </a:p>
          <a:p>
            <a:pPr algn="just"/>
            <a:r>
              <a:rPr lang="fa-IR" smtClean="0">
                <a:solidFill>
                  <a:srgbClr val="FF0000"/>
                </a:solidFill>
                <a:cs typeface="B Zar" panose="00000400000000000000" pitchFamily="2" charset="-78"/>
              </a:rPr>
              <a:t>سازماندهی</a:t>
            </a:r>
            <a:r>
              <a:rPr lang="fa-IR" smtClean="0">
                <a:cs typeface="B Zar" panose="00000400000000000000" pitchFamily="2" charset="-78"/>
              </a:rPr>
              <a:t>: سازماندهی دانشهاي موجود </a:t>
            </a:r>
            <a:r>
              <a:rPr lang="fa-IR" smtClean="0">
                <a:cs typeface="B Zar" panose="00000400000000000000" pitchFamily="2" charset="-78"/>
              </a:rPr>
              <a:t>و </a:t>
            </a:r>
            <a:r>
              <a:rPr lang="fa-IR" smtClean="0">
                <a:cs typeface="B Zar" panose="00000400000000000000" pitchFamily="2" charset="-78"/>
              </a:rPr>
              <a:t>در پایان به </a:t>
            </a:r>
            <a:r>
              <a:rPr lang="fa-IR" smtClean="0">
                <a:cs typeface="B Zar" panose="00000400000000000000" pitchFamily="2" charset="-78"/>
              </a:rPr>
              <a:t>ذکر تعریف </a:t>
            </a:r>
            <a:r>
              <a:rPr lang="fa-IR" smtClean="0">
                <a:cs typeface="B Zar" panose="00000400000000000000" pitchFamily="2" charset="-78"/>
              </a:rPr>
              <a:t>سازمان ناسا </a:t>
            </a:r>
            <a:r>
              <a:rPr lang="fa-IR" smtClean="0">
                <a:cs typeface="B Zar" panose="00000400000000000000" pitchFamily="2" charset="-78"/>
              </a:rPr>
              <a:t>از </a:t>
            </a:r>
            <a:r>
              <a:rPr lang="fa-IR" smtClean="0">
                <a:cs typeface="B Zar" panose="00000400000000000000" pitchFamily="2" charset="-78"/>
              </a:rPr>
              <a:t>مدیریت دانش می پردازیم. </a:t>
            </a:r>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890493" y="995542"/>
            <a:ext cx="830083" cy="830083"/>
          </a:xfrm>
          <a:prstGeom prst="rect">
            <a:avLst/>
          </a:prstGeom>
        </p:spPr>
      </p:pic>
    </p:spTree>
    <p:extLst>
      <p:ext uri="{BB962C8B-B14F-4D97-AF65-F5344CB8AC3E}">
        <p14:creationId xmlns:p14="http://schemas.microsoft.com/office/powerpoint/2010/main" val="314998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چکیده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Zar" panose="00000400000000000000" pitchFamily="2" charset="-78"/>
              </a:rPr>
              <a:t>هدف این پژوهش شناسایی اثرات مدیریت دانش بر رفتار سرمایهگذاران براي </a:t>
            </a:r>
            <a:r>
              <a:rPr lang="fa-IR">
                <a:cs typeface="B Zar" panose="00000400000000000000" pitchFamily="2" charset="-78"/>
              </a:rPr>
              <a:t>سرمایهگذاري </a:t>
            </a:r>
            <a:r>
              <a:rPr lang="fa-IR" smtClean="0">
                <a:cs typeface="B Zar" panose="00000400000000000000" pitchFamily="2" charset="-78"/>
              </a:rPr>
              <a:t>در بورس </a:t>
            </a:r>
            <a:r>
              <a:rPr lang="fa-IR">
                <a:cs typeface="B Zar" panose="00000400000000000000" pitchFamily="2" charset="-78"/>
              </a:rPr>
              <a:t>اوراق بهادار تهران است. </a:t>
            </a:r>
            <a:r>
              <a:rPr lang="fa-IR">
                <a:cs typeface="B Zar" panose="00000400000000000000" pitchFamily="2" charset="-78"/>
              </a:rPr>
              <a:t>نگرش </a:t>
            </a:r>
            <a:r>
              <a:rPr lang="fa-IR" smtClean="0">
                <a:cs typeface="B Zar" panose="00000400000000000000" pitchFamily="2" charset="-78"/>
              </a:rPr>
              <a:t>سرمایه گذاران </a:t>
            </a:r>
            <a:r>
              <a:rPr lang="fa-IR">
                <a:cs typeface="B Zar" panose="00000400000000000000" pitchFamily="2" charset="-78"/>
              </a:rPr>
              <a:t>نیز به عنوان متغیر میانجی در </a:t>
            </a:r>
            <a:r>
              <a:rPr lang="fa-IR">
                <a:cs typeface="B Zar" panose="00000400000000000000" pitchFamily="2" charset="-78"/>
              </a:rPr>
              <a:t>این </a:t>
            </a:r>
            <a:r>
              <a:rPr lang="fa-IR" smtClean="0">
                <a:cs typeface="B Zar" panose="00000400000000000000" pitchFamily="2" charset="-78"/>
              </a:rPr>
              <a:t>پژوهش استفاده </a:t>
            </a:r>
            <a:r>
              <a:rPr lang="fa-IR">
                <a:cs typeface="B Zar" panose="00000400000000000000" pitchFamily="2" charset="-78"/>
              </a:rPr>
              <a:t>شده است. </a:t>
            </a:r>
            <a:r>
              <a:rPr lang="fa-IR">
                <a:solidFill>
                  <a:srgbClr val="FF0000"/>
                </a:solidFill>
                <a:cs typeface="B Zar" panose="00000400000000000000" pitchFamily="2" charset="-78"/>
              </a:rPr>
              <a:t>براي </a:t>
            </a:r>
            <a:r>
              <a:rPr lang="fa-IR">
                <a:solidFill>
                  <a:srgbClr val="FF0000"/>
                </a:solidFill>
                <a:cs typeface="B Zar" panose="00000400000000000000" pitchFamily="2" charset="-78"/>
              </a:rPr>
              <a:t>جمعآوري </a:t>
            </a:r>
            <a:r>
              <a:rPr lang="fa-IR" smtClean="0">
                <a:solidFill>
                  <a:srgbClr val="FF0000"/>
                </a:solidFill>
                <a:cs typeface="B Zar" panose="00000400000000000000" pitchFamily="2" charset="-78"/>
              </a:rPr>
              <a:t>داده ها </a:t>
            </a:r>
            <a:r>
              <a:rPr lang="fa-IR">
                <a:solidFill>
                  <a:srgbClr val="FF0000"/>
                </a:solidFill>
                <a:cs typeface="B Zar" panose="00000400000000000000" pitchFamily="2" charset="-78"/>
              </a:rPr>
              <a:t>از پرسشنامه استفاده شده است</a:t>
            </a:r>
            <a:r>
              <a:rPr lang="fa-IR">
                <a:cs typeface="B Zar" panose="00000400000000000000" pitchFamily="2" charset="-78"/>
              </a:rPr>
              <a:t>. نوع پژوهش </a:t>
            </a:r>
            <a:r>
              <a:rPr lang="fa-IR">
                <a:cs typeface="B Zar" panose="00000400000000000000" pitchFamily="2" charset="-78"/>
              </a:rPr>
              <a:t>بر </a:t>
            </a:r>
            <a:r>
              <a:rPr lang="fa-IR" smtClean="0">
                <a:cs typeface="B Zar" panose="00000400000000000000" pitchFamily="2" charset="-78"/>
              </a:rPr>
              <a:t>اساس هدف</a:t>
            </a:r>
            <a:r>
              <a:rPr lang="fa-IR">
                <a:cs typeface="B Zar" panose="00000400000000000000" pitchFamily="2" charset="-78"/>
              </a:rPr>
              <a:t>، کاربردي است و روش آن بر </a:t>
            </a:r>
            <a:r>
              <a:rPr lang="fa-IR">
                <a:cs typeface="B Zar" panose="00000400000000000000" pitchFamily="2" charset="-78"/>
              </a:rPr>
              <a:t>اساس </a:t>
            </a:r>
            <a:r>
              <a:rPr lang="fa-IR" smtClean="0">
                <a:cs typeface="B Zar" panose="00000400000000000000" pitchFamily="2" charset="-78"/>
              </a:rPr>
              <a:t>نحوه ي </a:t>
            </a:r>
            <a:r>
              <a:rPr lang="fa-IR">
                <a:cs typeface="B Zar" panose="00000400000000000000" pitchFamily="2" charset="-78"/>
              </a:rPr>
              <a:t>گردآوري </a:t>
            </a:r>
            <a:r>
              <a:rPr lang="fa-IR" smtClean="0">
                <a:cs typeface="B Zar" panose="00000400000000000000" pitchFamily="2" charset="-78"/>
              </a:rPr>
              <a:t>داده ها</a:t>
            </a:r>
            <a:r>
              <a:rPr lang="fa-IR">
                <a:cs typeface="B Zar" panose="00000400000000000000" pitchFamily="2" charset="-78"/>
              </a:rPr>
              <a:t>، توصیفی و از نوع همبستگی </a:t>
            </a:r>
            <a:r>
              <a:rPr lang="fa-IR">
                <a:cs typeface="B Zar" panose="00000400000000000000" pitchFamily="2" charset="-78"/>
              </a:rPr>
              <a:t>و </a:t>
            </a:r>
            <a:r>
              <a:rPr lang="fa-IR" smtClean="0">
                <a:cs typeface="B Zar" panose="00000400000000000000" pitchFamily="2" charset="-78"/>
              </a:rPr>
              <a:t>به طور </a:t>
            </a:r>
            <a:r>
              <a:rPr lang="fa-IR">
                <a:cs typeface="B Zar" panose="00000400000000000000" pitchFamily="2" charset="-78"/>
              </a:rPr>
              <a:t>اخص از نوع معادلات ساختاري است. </a:t>
            </a:r>
            <a:r>
              <a:rPr lang="fa-IR">
                <a:solidFill>
                  <a:srgbClr val="FF0000"/>
                </a:solidFill>
                <a:cs typeface="B Zar" panose="00000400000000000000" pitchFamily="2" charset="-78"/>
              </a:rPr>
              <a:t>از نظر مقطع زمانی نیز از نوع </a:t>
            </a:r>
            <a:r>
              <a:rPr lang="fa-IR">
                <a:solidFill>
                  <a:srgbClr val="FF0000"/>
                </a:solidFill>
                <a:cs typeface="B Zar" panose="00000400000000000000" pitchFamily="2" charset="-78"/>
              </a:rPr>
              <a:t>پژوهشهاي </a:t>
            </a:r>
            <a:r>
              <a:rPr lang="fa-IR" smtClean="0">
                <a:solidFill>
                  <a:srgbClr val="FF0000"/>
                </a:solidFill>
                <a:cs typeface="B Zar" panose="00000400000000000000" pitchFamily="2" charset="-78"/>
              </a:rPr>
              <a:t>تک مقطعی است. </a:t>
            </a:r>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34773" y="3902802"/>
            <a:ext cx="5993305" cy="2522750"/>
          </a:xfrm>
          <a:prstGeom prst="rect">
            <a:avLst/>
          </a:prstGeom>
        </p:spPr>
      </p:pic>
    </p:spTree>
    <p:extLst>
      <p:ext uri="{BB962C8B-B14F-4D97-AF65-F5344CB8AC3E}">
        <p14:creationId xmlns:p14="http://schemas.microsoft.com/office/powerpoint/2010/main" val="2343130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گرفتن </a:t>
            </a:r>
            <a:r>
              <a:rPr lang="fa-IR">
                <a:cs typeface="B Zar" panose="00000400000000000000" pitchFamily="2" charset="-78"/>
              </a:rPr>
              <a:t>اطلاعات صحیح در زمان صحیح و از افراد صحیح و کمک به کارکنان در جهت خلق، اشتراك دانش و بکارگیري اطلاعات به شیوه اي که عملکرد ناسا و شرکایش را به شکل قابل سنجشی ارتقاء بخشید « درباره مدیریت دانش تعاریف متعدد و متنوعی ارائه شده است که با توجه به زاویهي دید صاحبنظران و میزان توجه هر یک به عاملی خاص، نوع تعریف آنها از یکدیگر متمایز میشود به چند </a:t>
            </a:r>
            <a:r>
              <a:rPr lang="fa-IR">
                <a:solidFill>
                  <a:srgbClr val="FF0000"/>
                </a:solidFill>
                <a:cs typeface="B Zar" panose="00000400000000000000" pitchFamily="2" charset="-78"/>
              </a:rPr>
              <a:t>تعریف</a:t>
            </a:r>
            <a:r>
              <a:rPr lang="fa-IR">
                <a:cs typeface="B Zar" panose="00000400000000000000" pitchFamily="2" charset="-78"/>
              </a:rPr>
              <a:t> از مدیریت دانش طبق جدول اشاره میشود</a:t>
            </a:r>
          </a:p>
          <a:p>
            <a:endParaRPr lang="fa-IR"/>
          </a:p>
        </p:txBody>
      </p:sp>
    </p:spTree>
    <p:extLst>
      <p:ext uri="{BB962C8B-B14F-4D97-AF65-F5344CB8AC3E}">
        <p14:creationId xmlns:p14="http://schemas.microsoft.com/office/powerpoint/2010/main" val="962328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تعریف مدیریت دانش</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45889" y="1295171"/>
            <a:ext cx="9914033" cy="5157144"/>
          </a:xfrm>
          <a:prstGeom prst="rect">
            <a:avLst/>
          </a:prstGeom>
        </p:spPr>
      </p:pic>
    </p:spTree>
    <p:extLst>
      <p:ext uri="{BB962C8B-B14F-4D97-AF65-F5344CB8AC3E}">
        <p14:creationId xmlns:p14="http://schemas.microsoft.com/office/powerpoint/2010/main" val="259491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مزیت رقابتی و موفقیت سازمان در جذب سرمایه گذار</a:t>
            </a:r>
            <a:endParaRPr lang="fa-I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تمام </a:t>
            </a:r>
            <a:r>
              <a:rPr lang="fa-IR" smtClean="0">
                <a:solidFill>
                  <a:srgbClr val="FF0000"/>
                </a:solidFill>
                <a:cs typeface="B Zar" panose="00000400000000000000" pitchFamily="2" charset="-78"/>
              </a:rPr>
              <a:t>فعالیتهایی که یک شرکت انجام میدهد براي کسب مزیت رقابتی و بقا است</a:t>
            </a:r>
            <a:r>
              <a:rPr lang="fa-IR" smtClean="0">
                <a:cs typeface="B Zar" panose="00000400000000000000" pitchFamily="2" charset="-78"/>
              </a:rPr>
              <a:t>. </a:t>
            </a:r>
            <a:r>
              <a:rPr lang="fa-IR" smtClean="0">
                <a:cs typeface="B Zar" panose="00000400000000000000" pitchFamily="2" charset="-78"/>
              </a:rPr>
              <a:t>یک شرکت </a:t>
            </a:r>
            <a:r>
              <a:rPr lang="fa-IR" smtClean="0">
                <a:cs typeface="B Zar" panose="00000400000000000000" pitchFamily="2" charset="-78"/>
              </a:rPr>
              <a:t>هنگامی رقابتی است که یک راهبرد </a:t>
            </a:r>
            <a:r>
              <a:rPr lang="fa-IR" smtClean="0">
                <a:cs typeface="B Zar" panose="00000400000000000000" pitchFamily="2" charset="-78"/>
              </a:rPr>
              <a:t>ارزش آفرین </a:t>
            </a:r>
            <a:r>
              <a:rPr lang="fa-IR" smtClean="0">
                <a:cs typeface="B Zar" panose="00000400000000000000" pitchFamily="2" charset="-78"/>
              </a:rPr>
              <a:t>را با موفقیت تدوین و اجرا </a:t>
            </a:r>
            <a:r>
              <a:rPr lang="fa-IR" smtClean="0">
                <a:cs typeface="B Zar" panose="00000400000000000000" pitchFamily="2" charset="-78"/>
              </a:rPr>
              <a:t>کند. هنگامی </a:t>
            </a:r>
            <a:r>
              <a:rPr lang="fa-IR" smtClean="0">
                <a:cs typeface="B Zar" panose="00000400000000000000" pitchFamily="2" charset="-78"/>
              </a:rPr>
              <a:t>که یک شرکت یک چنین راهبردي را اجرا کند و شرکتهاي دیگر قادر به تقلید </a:t>
            </a:r>
            <a:r>
              <a:rPr lang="fa-IR" smtClean="0">
                <a:cs typeface="B Zar" panose="00000400000000000000" pitchFamily="2" charset="-78"/>
              </a:rPr>
              <a:t>از آن نمی باشند </a:t>
            </a:r>
            <a:r>
              <a:rPr lang="fa-IR" smtClean="0">
                <a:cs typeface="B Zar" panose="00000400000000000000" pitchFamily="2" charset="-78"/>
              </a:rPr>
              <a:t>یا تقلید از آن </a:t>
            </a:r>
            <a:r>
              <a:rPr lang="fa-IR" smtClean="0">
                <a:cs typeface="B Zar" panose="00000400000000000000" pitchFamily="2" charset="-78"/>
              </a:rPr>
              <a:t>براي </a:t>
            </a:r>
            <a:r>
              <a:rPr lang="fa-IR" smtClean="0">
                <a:cs typeface="B Zar" panose="00000400000000000000" pitchFamily="2" charset="-78"/>
              </a:rPr>
              <a:t>آنها بسیار پرهزینه است </a:t>
            </a:r>
            <a:r>
              <a:rPr lang="fa-IR" smtClean="0">
                <a:cs typeface="B Zar" panose="00000400000000000000" pitchFamily="2" charset="-78"/>
              </a:rPr>
              <a:t>چنین شرکتی </a:t>
            </a:r>
            <a:r>
              <a:rPr lang="fa-IR" smtClean="0">
                <a:cs typeface="B Zar" panose="00000400000000000000" pitchFamily="2" charset="-78"/>
              </a:rPr>
              <a:t>داراي مزیت رقابتی پایدار است. به عبارت دیگر یک شرکت هنگامی </a:t>
            </a:r>
            <a:r>
              <a:rPr lang="fa-IR" smtClean="0">
                <a:cs typeface="B Zar" panose="00000400000000000000" pitchFamily="2" charset="-78"/>
              </a:rPr>
              <a:t>می تواند نسبت به </a:t>
            </a:r>
            <a:r>
              <a:rPr lang="fa-IR" smtClean="0">
                <a:cs typeface="B Zar" panose="00000400000000000000" pitchFamily="2" charset="-78"/>
              </a:rPr>
              <a:t>یک مزیت رقابتی مطمئن باشد که تلاش دیگر شرکتها براي تقلید از آن با </a:t>
            </a:r>
            <a:r>
              <a:rPr lang="fa-IR" smtClean="0">
                <a:cs typeface="B Zar" panose="00000400000000000000" pitchFamily="2" charset="-78"/>
              </a:rPr>
              <a:t>شکست روبرو </a:t>
            </a:r>
            <a:r>
              <a:rPr lang="fa-IR" smtClean="0">
                <a:cs typeface="B Zar" panose="00000400000000000000" pitchFamily="2" charset="-78"/>
              </a:rPr>
              <a:t>شود. حتی اگر یک شرکت مزیت رقابتی کسب کند این مزیت رقابتی فقط </a:t>
            </a:r>
            <a:r>
              <a:rPr lang="fa-IR" smtClean="0">
                <a:cs typeface="B Zar" panose="00000400000000000000" pitchFamily="2" charset="-78"/>
              </a:rPr>
              <a:t>براي دورهاي </a:t>
            </a:r>
            <a:r>
              <a:rPr lang="fa-IR" smtClean="0">
                <a:cs typeface="B Zar" panose="00000400000000000000" pitchFamily="2" charset="-78"/>
              </a:rPr>
              <a:t>مشخص پایدار خواهد </a:t>
            </a:r>
            <a:r>
              <a:rPr lang="fa-IR" smtClean="0">
                <a:cs typeface="B Zar" panose="00000400000000000000" pitchFamily="2" charset="-78"/>
              </a:rPr>
              <a:t>بود. میزان سرعت رقبا </a:t>
            </a:r>
            <a:r>
              <a:rPr lang="fa-IR" smtClean="0">
                <a:cs typeface="B Zar" panose="00000400000000000000" pitchFamily="2" charset="-78"/>
              </a:rPr>
              <a:t>در کسب مهارتهاي لازم براي تقلید ار مزیت رقابتی مشخص میکند که آن مزیت </a:t>
            </a:r>
            <a:r>
              <a:rPr lang="fa-IR" smtClean="0">
                <a:cs typeface="B Zar" panose="00000400000000000000" pitchFamily="2" charset="-78"/>
              </a:rPr>
              <a:t>تا چه </a:t>
            </a:r>
            <a:r>
              <a:rPr lang="fa-IR" smtClean="0">
                <a:cs typeface="B Zar" panose="00000400000000000000" pitchFamily="2" charset="-78"/>
              </a:rPr>
              <a:t>مدت پایدار خواهد ماند </a:t>
            </a:r>
            <a:r>
              <a:rPr lang="fa-IR" smtClean="0">
                <a:cs typeface="B Zar" panose="00000400000000000000" pitchFamily="2" charset="-78"/>
              </a:rPr>
              <a:t>یک </a:t>
            </a:r>
            <a:r>
              <a:rPr lang="fa-IR" smtClean="0">
                <a:cs typeface="B Zar" panose="00000400000000000000" pitchFamily="2" charset="-78"/>
              </a:rPr>
              <a:t>شرکت براي</a:t>
            </a:r>
            <a:r>
              <a:rPr lang="fa-IR" smtClean="0">
                <a:solidFill>
                  <a:srgbClr val="FF0000"/>
                </a:solidFill>
                <a:cs typeface="B Zar" panose="00000400000000000000" pitchFamily="2" charset="-78"/>
              </a:rPr>
              <a:t> سود بالاتر از میانگین </a:t>
            </a:r>
            <a:r>
              <a:rPr lang="fa-IR" smtClean="0">
                <a:cs typeface="B Zar" panose="00000400000000000000" pitchFamily="2" charset="-78"/>
              </a:rPr>
              <a:t>باید نحوه ي </a:t>
            </a:r>
            <a:r>
              <a:rPr lang="fa-IR" smtClean="0">
                <a:cs typeface="B Zar" panose="00000400000000000000" pitchFamily="2" charset="-78"/>
              </a:rPr>
              <a:t>استفاده از مزیت رقابتی را درك کند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0"/>
            <a:ext cx="2060620" cy="1847850"/>
          </a:xfrm>
          <a:prstGeom prst="rect">
            <a:avLst/>
          </a:prstGeom>
        </p:spPr>
      </p:pic>
    </p:spTree>
    <p:extLst>
      <p:ext uri="{BB962C8B-B14F-4D97-AF65-F5344CB8AC3E}">
        <p14:creationId xmlns:p14="http://schemas.microsoft.com/office/powerpoint/2010/main" val="208057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مزیت رقابتی و موفقیت  سازمان در جذب سرمایه گذار</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دانش نه تنها منبع مهمی براي سازمان است، بلکه به عنوان زیربناي کسب </a:t>
            </a:r>
            <a:r>
              <a:rPr lang="fa-IR" smtClean="0">
                <a:cs typeface="B Zar" panose="00000400000000000000" pitchFamily="2" charset="-78"/>
              </a:rPr>
              <a:t>مزیت رقابتی </a:t>
            </a:r>
            <a:r>
              <a:rPr lang="fa-IR" smtClean="0">
                <a:cs typeface="B Zar" panose="00000400000000000000" pitchFamily="2" charset="-78"/>
              </a:rPr>
              <a:t>شناخته شده است. مدیریت دانش عبارتست از یک </a:t>
            </a:r>
            <a:r>
              <a:rPr lang="fa-IR" smtClean="0">
                <a:cs typeface="B Zar" panose="00000400000000000000" pitchFamily="2" charset="-78"/>
              </a:rPr>
              <a:t>رویه ي </a:t>
            </a:r>
            <a:r>
              <a:rPr lang="fa-IR" smtClean="0">
                <a:cs typeface="B Zar" panose="00000400000000000000" pitchFamily="2" charset="-78"/>
              </a:rPr>
              <a:t>جمعی براي </a:t>
            </a:r>
            <a:r>
              <a:rPr lang="fa-IR" smtClean="0">
                <a:cs typeface="B Zar" panose="00000400000000000000" pitchFamily="2" charset="-78"/>
              </a:rPr>
              <a:t>اداره ي مؤثر، تولید</a:t>
            </a:r>
            <a:r>
              <a:rPr lang="fa-IR" smtClean="0">
                <a:cs typeface="B Zar" panose="00000400000000000000" pitchFamily="2" charset="-78"/>
              </a:rPr>
              <a:t>، افزایش و نفوذ دانش در سازمان با هدف درك و تحقق اهداف سازمان</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189253"/>
            <a:ext cx="4607235" cy="2670634"/>
          </a:xfrm>
          <a:prstGeom prst="rect">
            <a:avLst/>
          </a:prstGeom>
        </p:spPr>
      </p:pic>
    </p:spTree>
    <p:extLst>
      <p:ext uri="{BB962C8B-B14F-4D97-AF65-F5344CB8AC3E}">
        <p14:creationId xmlns:p14="http://schemas.microsoft.com/office/powerpoint/2010/main" val="2727497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دیدگاه </a:t>
            </a:r>
            <a:r>
              <a:rPr lang="fa-IR">
                <a:cs typeface="B Zar" panose="00000400000000000000" pitchFamily="2" charset="-78"/>
              </a:rPr>
              <a:t>دانش </a:t>
            </a:r>
            <a:r>
              <a:rPr lang="fa-IR" smtClean="0">
                <a:cs typeface="B Zar" panose="00000400000000000000" pitchFamily="2" charset="-78"/>
              </a:rPr>
              <a:t>محور</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دیدگاه </a:t>
            </a:r>
            <a:r>
              <a:rPr lang="fa-IR" smtClean="0">
                <a:cs typeface="B Zar" panose="00000400000000000000" pitchFamily="2" charset="-78"/>
              </a:rPr>
              <a:t>دانش محور در مورد شرکت میگوید کالاها و خدمات تولید شده به </a:t>
            </a:r>
            <a:r>
              <a:rPr lang="fa-IR" smtClean="0">
                <a:cs typeface="B Zar" panose="00000400000000000000" pitchFamily="2" charset="-78"/>
              </a:rPr>
              <a:t>وسیله ي منابع ملموس </a:t>
            </a:r>
            <a:r>
              <a:rPr lang="fa-IR" smtClean="0">
                <a:cs typeface="B Zar" panose="00000400000000000000" pitchFamily="2" charset="-78"/>
              </a:rPr>
              <a:t>به چگونگی ترکیب و کاربرد آنها توسط دانش سازمان بستگی دارد. این </a:t>
            </a:r>
            <a:r>
              <a:rPr lang="fa-IR" smtClean="0">
                <a:cs typeface="B Zar" panose="00000400000000000000" pitchFamily="2" charset="-78"/>
              </a:rPr>
              <a:t>دانش در کارکنان </a:t>
            </a:r>
            <a:r>
              <a:rPr lang="fa-IR" smtClean="0">
                <a:cs typeface="B Zar" panose="00000400000000000000" pitchFamily="2" charset="-78"/>
              </a:rPr>
              <a:t>سازمان و اجزاي آن از جمله: فرهنگ و هویت سازمان، </a:t>
            </a:r>
            <a:r>
              <a:rPr lang="fa-IR" smtClean="0">
                <a:cs typeface="B Zar" panose="00000400000000000000" pitchFamily="2" charset="-78"/>
              </a:rPr>
              <a:t>رویه ها</a:t>
            </a:r>
            <a:r>
              <a:rPr lang="fa-IR" smtClean="0">
                <a:cs typeface="B Zar" panose="00000400000000000000" pitchFamily="2" charset="-78"/>
              </a:rPr>
              <a:t>، سیاستها،</a:t>
            </a:r>
            <a:endParaRPr lang="fa-IR">
              <a:cs typeface="B Zar" panose="00000400000000000000" pitchFamily="2" charset="-78"/>
            </a:endParaRPr>
          </a:p>
        </p:txBody>
      </p:sp>
    </p:spTree>
    <p:extLst>
      <p:ext uri="{BB962C8B-B14F-4D97-AF65-F5344CB8AC3E}">
        <p14:creationId xmlns:p14="http://schemas.microsoft.com/office/powerpoint/2010/main" val="1277213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مدیریت دانش و </a:t>
            </a:r>
            <a:r>
              <a:rPr lang="fa-IR">
                <a:cs typeface="B Zar" panose="00000400000000000000" pitchFamily="2" charset="-78"/>
              </a:rPr>
              <a:t>نگرش </a:t>
            </a:r>
            <a:r>
              <a:rPr lang="fa-IR" smtClean="0">
                <a:cs typeface="B Zar" panose="00000400000000000000" pitchFamily="2" charset="-78"/>
              </a:rPr>
              <a:t>سرمایه گذاران</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نگرش</a:t>
            </a:r>
            <a:r>
              <a:rPr lang="fa-IR" smtClean="0">
                <a:cs typeface="B Zar" panose="00000400000000000000" pitchFamily="2" charset="-78"/>
              </a:rPr>
              <a:t>: نگرش</a:t>
            </a:r>
            <a:r>
              <a:rPr lang="fa-IR" smtClean="0">
                <a:cs typeface="B Zar" panose="00000400000000000000" pitchFamily="2" charset="-78"/>
              </a:rPr>
              <a:t>، از مفاهیم کاربردي در علم روانشناسی اجتماعی است. این اصطلاح </a:t>
            </a:r>
            <a:r>
              <a:rPr lang="fa-IR" smtClean="0">
                <a:cs typeface="B Zar" panose="00000400000000000000" pitchFamily="2" charset="-78"/>
              </a:rPr>
              <a:t>از دهه  1950 به </a:t>
            </a:r>
            <a:r>
              <a:rPr lang="fa-IR" smtClean="0">
                <a:cs typeface="B Zar" panose="00000400000000000000" pitchFamily="2" charset="-78"/>
              </a:rPr>
              <a:t>بعد متداول گردید و امروزه یکی از مهمترین مفاهیم مورد استفاده </a:t>
            </a:r>
            <a:r>
              <a:rPr lang="fa-IR" smtClean="0">
                <a:cs typeface="B Zar" panose="00000400000000000000" pitchFamily="2" charset="-78"/>
              </a:rPr>
              <a:t>در روانشناسی </a:t>
            </a:r>
            <a:r>
              <a:rPr lang="fa-IR" smtClean="0">
                <a:cs typeface="B Zar" panose="00000400000000000000" pitchFamily="2" charset="-78"/>
              </a:rPr>
              <a:t>اجتماعی آمریکا میباشد. ترکیب </a:t>
            </a:r>
            <a:r>
              <a:rPr lang="fa-IR" smtClean="0">
                <a:cs typeface="B Zar" panose="00000400000000000000" pitchFamily="2" charset="-78"/>
              </a:rPr>
              <a:t>شناخت ها</a:t>
            </a:r>
            <a:r>
              <a:rPr lang="fa-IR" smtClean="0">
                <a:cs typeface="B Zar" panose="00000400000000000000" pitchFamily="2" charset="-78"/>
              </a:rPr>
              <a:t>، احساسها و آمادگی براي </a:t>
            </a:r>
            <a:r>
              <a:rPr lang="fa-IR" smtClean="0">
                <a:cs typeface="B Zar" panose="00000400000000000000" pitchFamily="2" charset="-78"/>
              </a:rPr>
              <a:t>عمل نسبت </a:t>
            </a:r>
            <a:r>
              <a:rPr lang="fa-IR" smtClean="0">
                <a:cs typeface="B Zar" panose="00000400000000000000" pitchFamily="2" charset="-78"/>
              </a:rPr>
              <a:t>به یک چیز معین را نگرش شخص نسبت به آن چیز </a:t>
            </a:r>
            <a:r>
              <a:rPr lang="fa-IR" smtClean="0">
                <a:cs typeface="B Zar" panose="00000400000000000000" pitchFamily="2" charset="-78"/>
              </a:rPr>
              <a:t>گویند معادل </a:t>
            </a:r>
            <a:r>
              <a:rPr lang="fa-IR" smtClean="0">
                <a:cs typeface="B Zar" panose="00000400000000000000" pitchFamily="2" charset="-78"/>
              </a:rPr>
              <a:t>انگلیسی کلمه نگارش، واژه  </a:t>
            </a:r>
            <a:r>
              <a:rPr lang="en-US" smtClean="0">
                <a:cs typeface="B Zar" panose="00000400000000000000" pitchFamily="2" charset="-78"/>
              </a:rPr>
              <a:t>Attitude</a:t>
            </a:r>
            <a:r>
              <a:rPr lang="fa-IR" smtClean="0">
                <a:cs typeface="B Zar" panose="00000400000000000000" pitchFamily="2" charset="-78"/>
              </a:rPr>
              <a:t> می باشد </a:t>
            </a:r>
            <a:r>
              <a:rPr lang="fa-IR" smtClean="0">
                <a:cs typeface="B Zar" panose="00000400000000000000" pitchFamily="2" charset="-78"/>
              </a:rPr>
              <a:t>که چندین معنا دارد. </a:t>
            </a:r>
            <a:r>
              <a:rPr lang="fa-IR" smtClean="0">
                <a:cs typeface="B Zar" panose="00000400000000000000" pitchFamily="2" charset="-78"/>
              </a:rPr>
              <a:t>این واژه </a:t>
            </a:r>
            <a:r>
              <a:rPr lang="fa-IR" smtClean="0">
                <a:cs typeface="B Zar" panose="00000400000000000000" pitchFamily="2" charset="-78"/>
              </a:rPr>
              <a:t>از </a:t>
            </a:r>
            <a:r>
              <a:rPr lang="fa-IR" smtClean="0">
                <a:cs typeface="B Zar" panose="00000400000000000000" pitchFamily="2" charset="-78"/>
              </a:rPr>
              <a:t>کلمه ي </a:t>
            </a:r>
            <a:r>
              <a:rPr lang="fa-IR" smtClean="0">
                <a:cs typeface="B Zar" panose="00000400000000000000" pitchFamily="2" charset="-78"/>
              </a:rPr>
              <a:t>لاتین  </a:t>
            </a:r>
            <a:r>
              <a:rPr lang="en-US" smtClean="0">
                <a:cs typeface="B Zar" panose="00000400000000000000" pitchFamily="2" charset="-78"/>
              </a:rPr>
              <a:t>Optus</a:t>
            </a:r>
            <a:r>
              <a:rPr lang="fa-IR" smtClean="0">
                <a:cs typeface="B Zar" panose="00000400000000000000" pitchFamily="2" charset="-78"/>
              </a:rPr>
              <a:t> گرفته </a:t>
            </a:r>
            <a:r>
              <a:rPr lang="fa-IR" smtClean="0">
                <a:cs typeface="B Zar" panose="00000400000000000000" pitchFamily="2" charset="-78"/>
              </a:rPr>
              <a:t>شده که به معنی مناسبت و </a:t>
            </a:r>
            <a:r>
              <a:rPr lang="fa-IR" smtClean="0">
                <a:cs typeface="B Zar" panose="00000400000000000000" pitchFamily="2" charset="-78"/>
              </a:rPr>
              <a:t>سازش یافتگی </a:t>
            </a:r>
            <a:r>
              <a:rPr lang="fa-IR" smtClean="0">
                <a:cs typeface="B Zar" panose="00000400000000000000" pitchFamily="2" charset="-78"/>
              </a:rPr>
              <a:t>است </a:t>
            </a:r>
            <a:r>
              <a:rPr lang="fa-IR" smtClean="0">
                <a:cs typeface="B Zar" panose="00000400000000000000" pitchFamily="2" charset="-78"/>
              </a:rPr>
              <a:t>و ریشه ي </a:t>
            </a:r>
            <a:r>
              <a:rPr lang="fa-IR" smtClean="0">
                <a:cs typeface="B Zar" panose="00000400000000000000" pitchFamily="2" charset="-78"/>
              </a:rPr>
              <a:t>دیگر این کلمه  </a:t>
            </a:r>
            <a:r>
              <a:rPr lang="en-US" smtClean="0">
                <a:cs typeface="B Zar" panose="00000400000000000000" pitchFamily="2" charset="-78"/>
              </a:rPr>
              <a:t>Aptitude</a:t>
            </a:r>
            <a:r>
              <a:rPr lang="fa-IR" smtClean="0">
                <a:cs typeface="B Zar" panose="00000400000000000000" pitchFamily="2" charset="-78"/>
              </a:rPr>
              <a:t> بوده </a:t>
            </a:r>
            <a:r>
              <a:rPr lang="fa-IR" smtClean="0">
                <a:cs typeface="B Zar" panose="00000400000000000000" pitchFamily="2" charset="-78"/>
              </a:rPr>
              <a:t>که به معنی حالت و آمادگی ذهنی یا فکري </a:t>
            </a:r>
            <a:r>
              <a:rPr lang="fa-IR" smtClean="0">
                <a:cs typeface="B Zar" panose="00000400000000000000" pitchFamily="2" charset="-78"/>
              </a:rPr>
              <a:t>براي عمل می باشد</a:t>
            </a:r>
            <a:r>
              <a:rPr lang="fa-IR" smtClean="0">
                <a:cs typeface="B Zar" panose="00000400000000000000" pitchFamily="2" charset="-78"/>
              </a:rPr>
              <a:t>. از اینرو در کاربرد این دو ریشه در روانشناسی اجتماعی بین </a:t>
            </a:r>
            <a:r>
              <a:rPr lang="fa-IR" smtClean="0">
                <a:solidFill>
                  <a:srgbClr val="FF0000"/>
                </a:solidFill>
                <a:cs typeface="B Zar" panose="00000400000000000000" pitchFamily="2" charset="-78"/>
              </a:rPr>
              <a:t>دو </a:t>
            </a:r>
            <a:r>
              <a:rPr lang="fa-IR" smtClean="0">
                <a:cs typeface="B Zar" panose="00000400000000000000" pitchFamily="2" charset="-78"/>
              </a:rPr>
              <a:t>دسته </a:t>
            </a:r>
            <a:r>
              <a:rPr lang="fa-IR" smtClean="0">
                <a:cs typeface="B Zar" panose="00000400000000000000" pitchFamily="2" charset="-78"/>
              </a:rPr>
              <a:t>نگرش تفکیک </a:t>
            </a:r>
            <a:r>
              <a:rPr lang="fa-IR" smtClean="0">
                <a:cs typeface="B Zar" panose="00000400000000000000" pitchFamily="2" charset="-78"/>
              </a:rPr>
              <a:t>قایل </a:t>
            </a:r>
            <a:r>
              <a:rPr lang="fa-IR" smtClean="0">
                <a:cs typeface="B Zar" panose="00000400000000000000" pitchFamily="2" charset="-78"/>
              </a:rPr>
              <a:t>شده اند</a:t>
            </a:r>
            <a:r>
              <a:rPr lang="fa-IR" smtClean="0">
                <a:cs typeface="B Zar" panose="00000400000000000000" pitchFamily="2" charset="-78"/>
              </a:rPr>
              <a:t>: </a:t>
            </a:r>
            <a:r>
              <a:rPr lang="fa-IR" smtClean="0">
                <a:solidFill>
                  <a:srgbClr val="FF0000"/>
                </a:solidFill>
                <a:cs typeface="B Zar" panose="00000400000000000000" pitchFamily="2" charset="-78"/>
              </a:rPr>
              <a:t>نگرشهاي ذهنی </a:t>
            </a:r>
            <a:r>
              <a:rPr lang="fa-IR" smtClean="0">
                <a:cs typeface="B Zar" panose="00000400000000000000" pitchFamily="2" charset="-78"/>
              </a:rPr>
              <a:t>و </a:t>
            </a:r>
            <a:r>
              <a:rPr lang="fa-IR" smtClean="0">
                <a:solidFill>
                  <a:srgbClr val="FF0000"/>
                </a:solidFill>
                <a:cs typeface="B Zar" panose="00000400000000000000" pitchFamily="2" charset="-78"/>
              </a:rPr>
              <a:t>نگرشهاي </a:t>
            </a:r>
            <a:r>
              <a:rPr lang="fa-IR" smtClean="0">
                <a:solidFill>
                  <a:srgbClr val="FF0000"/>
                </a:solidFill>
                <a:cs typeface="B Zar" panose="00000400000000000000" pitchFamily="2" charset="-78"/>
              </a:rPr>
              <a:t>حرکتی</a:t>
            </a:r>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30188"/>
            <a:ext cx="1302174" cy="975374"/>
          </a:xfrm>
          <a:prstGeom prst="rect">
            <a:avLst/>
          </a:prstGeom>
        </p:spPr>
      </p:pic>
      <p:pic>
        <p:nvPicPr>
          <p:cNvPr id="5" name="Picture 4"/>
          <p:cNvPicPr>
            <a:picLocks noChangeAspect="1"/>
          </p:cNvPicPr>
          <p:nvPr/>
        </p:nvPicPr>
        <p:blipFill>
          <a:blip r:embed="rId3"/>
          <a:stretch>
            <a:fillRect/>
          </a:stretch>
        </p:blipFill>
        <p:spPr>
          <a:xfrm>
            <a:off x="1211687" y="4584879"/>
            <a:ext cx="791447" cy="791447"/>
          </a:xfrm>
          <a:prstGeom prst="rect">
            <a:avLst/>
          </a:prstGeom>
        </p:spPr>
      </p:pic>
    </p:spTree>
    <p:extLst>
      <p:ext uri="{BB962C8B-B14F-4D97-AF65-F5344CB8AC3E}">
        <p14:creationId xmlns:p14="http://schemas.microsoft.com/office/powerpoint/2010/main" val="1703275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سالهاي اخیر مدیریت دانش به عنوان یکی از راهبردهاي مؤثر در سازمانها </a:t>
            </a:r>
            <a:r>
              <a:rPr lang="fa-IR" smtClean="0">
                <a:cs typeface="B Zar" panose="00000400000000000000" pitchFamily="2" charset="-78"/>
              </a:rPr>
              <a:t>مورد توجه </a:t>
            </a:r>
            <a:r>
              <a:rPr lang="fa-IR" smtClean="0">
                <a:cs typeface="B Zar" panose="00000400000000000000" pitchFamily="2" charset="-78"/>
              </a:rPr>
              <a:t>قرار گرفته است. </a:t>
            </a:r>
            <a:r>
              <a:rPr lang="fa-IR" smtClean="0">
                <a:solidFill>
                  <a:srgbClr val="FF0000"/>
                </a:solidFill>
                <a:cs typeface="B Zar" panose="00000400000000000000" pitchFamily="2" charset="-78"/>
              </a:rPr>
              <a:t>این سیستم بر اکتساب دانش از کارکنان درباره مشتري، </a:t>
            </a:r>
            <a:r>
              <a:rPr lang="fa-IR" smtClean="0">
                <a:solidFill>
                  <a:srgbClr val="FF0000"/>
                </a:solidFill>
                <a:cs typeface="B Zar" panose="00000400000000000000" pitchFamily="2" charset="-78"/>
              </a:rPr>
              <a:t>رقبا مدیریت </a:t>
            </a:r>
            <a:r>
              <a:rPr lang="fa-IR" smtClean="0">
                <a:solidFill>
                  <a:srgbClr val="FF0000"/>
                </a:solidFill>
                <a:cs typeface="B Zar" panose="00000400000000000000" pitchFamily="2" charset="-78"/>
              </a:rPr>
              <a:t>و محصولات سازمان تاکید </a:t>
            </a:r>
            <a:r>
              <a:rPr lang="fa-IR" smtClean="0">
                <a:solidFill>
                  <a:srgbClr val="FF0000"/>
                </a:solidFill>
                <a:cs typeface="B Zar" panose="00000400000000000000" pitchFamily="2" charset="-78"/>
              </a:rPr>
              <a:t>دارد</a:t>
            </a:r>
            <a:r>
              <a:rPr lang="fa-IR" smtClean="0">
                <a:cs typeface="B Zar" panose="00000400000000000000" pitchFamily="2" charset="-78"/>
              </a:rPr>
              <a:t>.  به </a:t>
            </a:r>
            <a:r>
              <a:rPr lang="fa-IR" smtClean="0">
                <a:cs typeface="B Zar" panose="00000400000000000000" pitchFamily="2" charset="-78"/>
              </a:rPr>
              <a:t>عبارت </a:t>
            </a:r>
            <a:r>
              <a:rPr lang="fa-IR" smtClean="0">
                <a:cs typeface="B Zar" panose="00000400000000000000" pitchFamily="2" charset="-78"/>
              </a:rPr>
              <a:t>دیگر، دانش </a:t>
            </a:r>
            <a:r>
              <a:rPr lang="fa-IR" smtClean="0">
                <a:cs typeface="B Zar" panose="00000400000000000000" pitchFamily="2" charset="-78"/>
              </a:rPr>
              <a:t>تشویق کارکنان در جهت تسهیم دانش </a:t>
            </a:r>
            <a:r>
              <a:rPr lang="fa-IR" smtClean="0">
                <a:cs typeface="B Zar" panose="00000400000000000000" pitchFamily="2" charset="-78"/>
              </a:rPr>
              <a:t>(به </a:t>
            </a:r>
            <a:r>
              <a:rPr lang="fa-IR" smtClean="0">
                <a:cs typeface="B Zar" panose="00000400000000000000" pitchFamily="2" charset="-78"/>
              </a:rPr>
              <a:t>اشتراك گذاشتن </a:t>
            </a:r>
            <a:r>
              <a:rPr lang="fa-IR" smtClean="0">
                <a:cs typeface="B Zar" panose="00000400000000000000" pitchFamily="2" charset="-78"/>
              </a:rPr>
              <a:t>دانش) </a:t>
            </a:r>
            <a:r>
              <a:rPr lang="fa-IR" smtClean="0">
                <a:cs typeface="B Zar" panose="00000400000000000000" pitchFamily="2" charset="-78"/>
              </a:rPr>
              <a:t>و </a:t>
            </a:r>
            <a:r>
              <a:rPr lang="fa-IR" smtClean="0">
                <a:cs typeface="B Zar" panose="00000400000000000000" pitchFamily="2" charset="-78"/>
              </a:rPr>
              <a:t>ایده ها به منظور </a:t>
            </a:r>
            <a:r>
              <a:rPr lang="fa-IR" smtClean="0">
                <a:cs typeface="B Zar" panose="00000400000000000000" pitchFamily="2" charset="-78"/>
              </a:rPr>
              <a:t>افزایش ارزش افزوده محصولات </a:t>
            </a:r>
            <a:r>
              <a:rPr lang="fa-IR" smtClean="0">
                <a:cs typeface="B Zar" panose="00000400000000000000" pitchFamily="2" charset="-78"/>
              </a:rPr>
              <a:t>می باشد بنابراین چشم انداز </a:t>
            </a:r>
            <a:r>
              <a:rPr lang="fa-IR" smtClean="0">
                <a:cs typeface="B Zar" panose="00000400000000000000" pitchFamily="2" charset="-78"/>
              </a:rPr>
              <a:t>مدیریت دانش "درون سازمانی" است و مزیت آن، رضایت مشتري </a:t>
            </a:r>
            <a:r>
              <a:rPr lang="fa-IR" smtClean="0">
                <a:cs typeface="B Zar" panose="00000400000000000000" pitchFamily="2" charset="-78"/>
              </a:rPr>
              <a:t>از خدمات </a:t>
            </a:r>
            <a:r>
              <a:rPr lang="fa-IR" smtClean="0">
                <a:cs typeface="B Zar" panose="00000400000000000000" pitchFamily="2" charset="-78"/>
              </a:rPr>
              <a:t>و محصولات بهتر است. به هر حال هنگامی که سازمان شروع به </a:t>
            </a:r>
            <a:r>
              <a:rPr lang="fa-IR" smtClean="0">
                <a:cs typeface="B Zar" panose="00000400000000000000" pitchFamily="2" charset="-78"/>
              </a:rPr>
              <a:t>توسعهي شایستگیهاي </a:t>
            </a:r>
            <a:r>
              <a:rPr lang="fa-IR" smtClean="0">
                <a:cs typeface="B Zar" panose="00000400000000000000" pitchFamily="2" charset="-78"/>
              </a:rPr>
              <a:t>خود در مدیریت دانش درون سازمانی میکند و از آن در جهت دستیابی </a:t>
            </a:r>
            <a:r>
              <a:rPr lang="fa-IR" smtClean="0">
                <a:cs typeface="B Zar" panose="00000400000000000000" pitchFamily="2" charset="-78"/>
              </a:rPr>
              <a:t>به اهداف </a:t>
            </a:r>
            <a:r>
              <a:rPr lang="fa-IR" smtClean="0">
                <a:cs typeface="B Zar" panose="00000400000000000000" pitchFamily="2" charset="-78"/>
              </a:rPr>
              <a:t>سازمان کمک میگیرد، بینش خود را کمی وسیعتر ساخته و به منابع جدیدي </a:t>
            </a:r>
            <a:r>
              <a:rPr lang="fa-IR" smtClean="0">
                <a:cs typeface="B Zar" panose="00000400000000000000" pitchFamily="2" charset="-78"/>
              </a:rPr>
              <a:t>از دانش </a:t>
            </a:r>
            <a:r>
              <a:rPr lang="fa-IR" smtClean="0">
                <a:cs typeface="B Zar" panose="00000400000000000000" pitchFamily="2" charset="-78"/>
              </a:rPr>
              <a:t>که لزوماً درون مرزهاي سازمانی قرار </a:t>
            </a:r>
            <a:r>
              <a:rPr lang="fa-IR" smtClean="0">
                <a:cs typeface="B Zar" panose="00000400000000000000" pitchFamily="2" charset="-78"/>
              </a:rPr>
              <a:t>نگرفته اند،چشم می ورزد</a:t>
            </a:r>
            <a:endParaRPr lang="fa-IR">
              <a:cs typeface="B Zar" panose="00000400000000000000" pitchFamily="2" charset="-78"/>
            </a:endParaRPr>
          </a:p>
        </p:txBody>
      </p:sp>
    </p:spTree>
    <p:extLst>
      <p:ext uri="{BB962C8B-B14F-4D97-AF65-F5344CB8AC3E}">
        <p14:creationId xmlns:p14="http://schemas.microsoft.com/office/powerpoint/2010/main" val="326045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رفتار سرمایه گذاران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لازم </a:t>
            </a:r>
            <a:r>
              <a:rPr lang="fa-IR" smtClean="0">
                <a:cs typeface="B Zar" panose="00000400000000000000" pitchFamily="2" charset="-78"/>
              </a:rPr>
              <a:t>است ابتدا تعریفی از </a:t>
            </a:r>
            <a:r>
              <a:rPr lang="fa-IR" smtClean="0">
                <a:cs typeface="B Zar" panose="00000400000000000000" pitchFamily="2" charset="-78"/>
              </a:rPr>
              <a:t>سرمایه گذاري </a:t>
            </a:r>
            <a:r>
              <a:rPr lang="fa-IR" smtClean="0">
                <a:cs typeface="B Zar" panose="00000400000000000000" pitchFamily="2" charset="-78"/>
              </a:rPr>
              <a:t>ارائه گردد بدین صورت </a:t>
            </a:r>
            <a:r>
              <a:rPr lang="fa-IR" smtClean="0">
                <a:cs typeface="B Zar" panose="00000400000000000000" pitchFamily="2" charset="-78"/>
              </a:rPr>
              <a:t>که: </a:t>
            </a:r>
            <a:r>
              <a:rPr lang="fa-IR" smtClean="0">
                <a:solidFill>
                  <a:srgbClr val="FF0000"/>
                </a:solidFill>
                <a:cs typeface="B Zar" panose="00000400000000000000" pitchFamily="2" charset="-78"/>
              </a:rPr>
              <a:t>سرمایه گذاري </a:t>
            </a:r>
            <a:r>
              <a:rPr lang="fa-IR" smtClean="0">
                <a:cs typeface="B Zar" panose="00000400000000000000" pitchFamily="2" charset="-78"/>
              </a:rPr>
              <a:t>: تعریفهاي </a:t>
            </a:r>
            <a:r>
              <a:rPr lang="fa-IR" smtClean="0">
                <a:cs typeface="B Zar" panose="00000400000000000000" pitchFamily="2" charset="-78"/>
              </a:rPr>
              <a:t>گوناگون و در عین حال مشابهی از مفهوم </a:t>
            </a:r>
            <a:r>
              <a:rPr lang="fa-IR" smtClean="0">
                <a:cs typeface="B Zar" panose="00000400000000000000" pitchFamily="2" charset="-78"/>
              </a:rPr>
              <a:t>واژه ي سرمایه گذاري </a:t>
            </a:r>
            <a:r>
              <a:rPr lang="fa-IR" smtClean="0">
                <a:cs typeface="B Zar" panose="00000400000000000000" pitchFamily="2" charset="-78"/>
              </a:rPr>
              <a:t>ارائه شده است. میتوان گفت؛ از دیدگاه کلی، سرمایهگذاري به </a:t>
            </a:r>
            <a:r>
              <a:rPr lang="fa-IR" smtClean="0">
                <a:cs typeface="B Zar" panose="00000400000000000000" pitchFamily="2" charset="-78"/>
              </a:rPr>
              <a:t>معناي مصرف </a:t>
            </a:r>
            <a:r>
              <a:rPr lang="fa-IR" smtClean="0">
                <a:cs typeface="B Zar" panose="00000400000000000000" pitchFamily="2" charset="-78"/>
              </a:rPr>
              <a:t>پولهاي در دسترس براي دستیابی به پولهاي بیشتر، در آینده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352289"/>
            <a:ext cx="3360313" cy="2236136"/>
          </a:xfrm>
          <a:prstGeom prst="rect">
            <a:avLst/>
          </a:prstGeom>
        </p:spPr>
      </p:pic>
    </p:spTree>
    <p:extLst>
      <p:ext uri="{BB962C8B-B14F-4D97-AF65-F5344CB8AC3E}">
        <p14:creationId xmlns:p14="http://schemas.microsoft.com/office/powerpoint/2010/main" val="1566744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 چه ادبیات زیادي در ارتباط با مدیریت دانش و اثرات آن بر عملکرد شرکتها </a:t>
            </a:r>
            <a:r>
              <a:rPr lang="fa-IR" smtClean="0">
                <a:cs typeface="B Zar" panose="00000400000000000000" pitchFamily="2" charset="-78"/>
              </a:rPr>
              <a:t>و سازمانها </a:t>
            </a:r>
            <a:r>
              <a:rPr lang="fa-IR" smtClean="0">
                <a:cs typeface="B Zar" panose="00000400000000000000" pitchFamily="2" charset="-78"/>
              </a:rPr>
              <a:t>انجام پذیرفته است، اما نحوهي تأثیر مدیریت دانش در شرکتها بر </a:t>
            </a:r>
            <a:r>
              <a:rPr lang="fa-IR" smtClean="0">
                <a:cs typeface="B Zar" panose="00000400000000000000" pitchFamily="2" charset="-78"/>
              </a:rPr>
              <a:t>نگرش سرمایهگذاران </a:t>
            </a:r>
            <a:r>
              <a:rPr lang="fa-IR" smtClean="0">
                <a:cs typeface="B Zar" panose="00000400000000000000" pitchFamily="2" charset="-78"/>
              </a:rPr>
              <a:t>و در همین راستا بر رفتار سرمایهگذاران در خرید و فروش سهام </a:t>
            </a:r>
            <a:r>
              <a:rPr lang="fa-IR" smtClean="0">
                <a:cs typeface="B Zar" panose="00000400000000000000" pitchFamily="2" charset="-78"/>
              </a:rPr>
              <a:t>این شرکتها </a:t>
            </a:r>
            <a:r>
              <a:rPr lang="fa-IR" smtClean="0">
                <a:cs typeface="B Zar" panose="00000400000000000000" pitchFamily="2" charset="-78"/>
              </a:rPr>
              <a:t>کمتر مورد توجه قرار گرفته است. این پژوهش براي اولین بار این موضوع را </a:t>
            </a:r>
            <a:r>
              <a:rPr lang="fa-IR" smtClean="0">
                <a:cs typeface="B Zar" panose="00000400000000000000" pitchFamily="2" charset="-78"/>
              </a:rPr>
              <a:t>مورد بررسی </a:t>
            </a:r>
            <a:r>
              <a:rPr lang="fa-IR" smtClean="0">
                <a:cs typeface="B Zar" panose="00000400000000000000" pitchFamily="2" charset="-78"/>
              </a:rPr>
              <a:t>قرار داده است، </a:t>
            </a:r>
            <a:endParaRPr lang="fa-IR">
              <a:cs typeface="B Zar" panose="00000400000000000000" pitchFamily="2" charset="-78"/>
            </a:endParaRPr>
          </a:p>
        </p:txBody>
      </p:sp>
    </p:spTree>
    <p:extLst>
      <p:ext uri="{BB962C8B-B14F-4D97-AF65-F5344CB8AC3E}">
        <p14:creationId xmlns:p14="http://schemas.microsoft.com/office/powerpoint/2010/main" val="25385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جمله پژوهشهاي مرتبطی که در این زمینه </a:t>
            </a:r>
            <a:r>
              <a:rPr lang="fa-IR">
                <a:cs typeface="B Zar" panose="00000400000000000000" pitchFamily="2" charset="-78"/>
              </a:rPr>
              <a:t>انجام </a:t>
            </a:r>
            <a:r>
              <a:rPr lang="fa-IR" smtClean="0">
                <a:cs typeface="B Zar" panose="00000400000000000000" pitchFamily="2" charset="-78"/>
              </a:rPr>
              <a:t>گرفته اند </a:t>
            </a:r>
            <a:r>
              <a:rPr lang="fa-IR">
                <a:cs typeface="B Zar" panose="00000400000000000000" pitchFamily="2" charset="-78"/>
              </a:rPr>
              <a:t>پژوهش چوي و جانگ (2010) تحت عنوان "</a:t>
            </a:r>
            <a:r>
              <a:rPr lang="fa-IR">
                <a:solidFill>
                  <a:srgbClr val="FF0000"/>
                </a:solidFill>
                <a:cs typeface="B Zar" panose="00000400000000000000" pitchFamily="2" charset="-78"/>
              </a:rPr>
              <a:t>بررسی تاثیر استراتژيهاي مدیریت دانش بر ارزش بازار شرکت</a:t>
            </a:r>
            <a:r>
              <a:rPr lang="fa-IR">
                <a:cs typeface="B Zar" panose="00000400000000000000" pitchFamily="2" charset="-78"/>
              </a:rPr>
              <a:t>" است که در این پژوهش بازده غیر عادي تجمعی براي شرکتهاي ایالات متحده از </a:t>
            </a:r>
            <a:r>
              <a:rPr lang="fa-IR">
                <a:cs typeface="B Zar" panose="00000400000000000000" pitchFamily="2" charset="-78"/>
              </a:rPr>
              <a:t>سال  </a:t>
            </a:r>
            <a:r>
              <a:rPr lang="fa-IR" smtClean="0">
                <a:cs typeface="B Zar" panose="00000400000000000000" pitchFamily="2" charset="-78"/>
              </a:rPr>
              <a:t>1998 تا </a:t>
            </a:r>
            <a:r>
              <a:rPr lang="fa-IR">
                <a:cs typeface="B Zar" panose="00000400000000000000" pitchFamily="2" charset="-78"/>
              </a:rPr>
              <a:t>سال  2003با استفاده از استراتژيهاي مدیریت دانش مورد بررسی قرار گرفتند</a:t>
            </a:r>
            <a:r>
              <a:rPr lang="fa-IR">
                <a:cs typeface="B Zar" panose="00000400000000000000" pitchFamily="2" charset="-78"/>
              </a:rPr>
              <a:t>. </a:t>
            </a:r>
            <a:r>
              <a:rPr lang="fa-IR" smtClean="0">
                <a:cs typeface="B Zar" panose="00000400000000000000" pitchFamily="2" charset="-78"/>
              </a:rPr>
              <a:t>یافته هاي </a:t>
            </a:r>
            <a:r>
              <a:rPr lang="fa-IR">
                <a:cs typeface="B Zar" panose="00000400000000000000" pitchFamily="2" charset="-78"/>
              </a:rPr>
              <a:t>این پژوهش حاکی از آن است که استراتژيهاي مدیریت دانش جهت واکنش در بازار بسیار مناسب هستند. استراتژيهاي به کار رفته در این پژوهش (الف) </a:t>
            </a:r>
            <a:r>
              <a:rPr lang="fa-IR">
                <a:solidFill>
                  <a:srgbClr val="FF0000"/>
                </a:solidFill>
                <a:cs typeface="B Zar" panose="00000400000000000000" pitchFamily="2" charset="-78"/>
              </a:rPr>
              <a:t>قابلیت استفاده مجدد دانش از طریق فناوري اطلاعات </a:t>
            </a:r>
            <a:r>
              <a:rPr lang="fa-IR">
                <a:cs typeface="B Zar" panose="00000400000000000000" pitchFamily="2" charset="-78"/>
              </a:rPr>
              <a:t>و (ب) </a:t>
            </a:r>
            <a:r>
              <a:rPr lang="fa-IR">
                <a:solidFill>
                  <a:srgbClr val="00B0F0"/>
                </a:solidFill>
                <a:cs typeface="B Zar" panose="00000400000000000000" pitchFamily="2" charset="-78"/>
              </a:rPr>
              <a:t>به اشتراكگذاري دانش از طریق گفتگوهاي غیررسمی میان کارکنان بود. </a:t>
            </a:r>
            <a:r>
              <a:rPr lang="fa-IR">
                <a:cs typeface="B Zar" panose="00000400000000000000" pitchFamily="2" charset="-78"/>
              </a:rPr>
              <a:t>که این واکنش بازار به طبقه بندي صنعت ها بستگی دارد</a:t>
            </a:r>
          </a:p>
          <a:p>
            <a:endParaRPr lang="fa-IR"/>
          </a:p>
        </p:txBody>
      </p:sp>
      <p:pic>
        <p:nvPicPr>
          <p:cNvPr id="4" name="Picture 3"/>
          <p:cNvPicPr>
            <a:picLocks noChangeAspect="1"/>
          </p:cNvPicPr>
          <p:nvPr/>
        </p:nvPicPr>
        <p:blipFill>
          <a:blip r:embed="rId2"/>
          <a:stretch>
            <a:fillRect/>
          </a:stretch>
        </p:blipFill>
        <p:spPr>
          <a:xfrm>
            <a:off x="1076124" y="5779253"/>
            <a:ext cx="1087528" cy="814596"/>
          </a:xfrm>
          <a:prstGeom prst="rect">
            <a:avLst/>
          </a:prstGeom>
        </p:spPr>
      </p:pic>
      <p:pic>
        <p:nvPicPr>
          <p:cNvPr id="5" name="Picture 4"/>
          <p:cNvPicPr>
            <a:picLocks noChangeAspect="1"/>
          </p:cNvPicPr>
          <p:nvPr/>
        </p:nvPicPr>
        <p:blipFill>
          <a:blip r:embed="rId3"/>
          <a:stretch>
            <a:fillRect/>
          </a:stretch>
        </p:blipFill>
        <p:spPr>
          <a:xfrm>
            <a:off x="7302321" y="5779253"/>
            <a:ext cx="1420901" cy="1018759"/>
          </a:xfrm>
          <a:prstGeom prst="rect">
            <a:avLst/>
          </a:prstGeom>
        </p:spPr>
      </p:pic>
    </p:spTree>
    <p:extLst>
      <p:ext uri="{BB962C8B-B14F-4D97-AF65-F5344CB8AC3E}">
        <p14:creationId xmlns:p14="http://schemas.microsoft.com/office/powerpoint/2010/main" val="17232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ي </a:t>
            </a:r>
            <a:r>
              <a:rPr lang="fa-IR">
                <a:cs typeface="B Zar" panose="00000400000000000000" pitchFamily="2" charset="-78"/>
              </a:rPr>
              <a:t>آماري این پژوهش </a:t>
            </a:r>
            <a:r>
              <a:rPr lang="fa-IR">
                <a:solidFill>
                  <a:srgbClr val="FF0000"/>
                </a:solidFill>
                <a:cs typeface="B Zar" panose="00000400000000000000" pitchFamily="2" charset="-78"/>
              </a:rPr>
              <a:t>دو گروه شرکتهاي پذیرفته شده در بورس اوراق بهادار تهران </a:t>
            </a:r>
            <a:r>
              <a:rPr lang="fa-IR">
                <a:cs typeface="B Zar" panose="00000400000000000000" pitchFamily="2" charset="-78"/>
              </a:rPr>
              <a:t>و </a:t>
            </a:r>
            <a:r>
              <a:rPr lang="fa-IR">
                <a:cs typeface="B Zar" panose="00000400000000000000" pitchFamily="2" charset="-78"/>
              </a:rPr>
              <a:t>همچنین</a:t>
            </a:r>
            <a:r>
              <a:rPr lang="fa-IR">
                <a:solidFill>
                  <a:srgbClr val="FF0000"/>
                </a:solidFill>
                <a:cs typeface="B Zar" panose="00000400000000000000" pitchFamily="2" charset="-78"/>
              </a:rPr>
              <a:t> </a:t>
            </a:r>
            <a:r>
              <a:rPr lang="fa-IR" smtClean="0">
                <a:solidFill>
                  <a:srgbClr val="00B0F0"/>
                </a:solidFill>
                <a:cs typeface="B Zar" panose="00000400000000000000" pitchFamily="2" charset="-78"/>
              </a:rPr>
              <a:t>سرمایه گذاران </a:t>
            </a:r>
            <a:r>
              <a:rPr lang="fa-IR">
                <a:solidFill>
                  <a:srgbClr val="00B0F0"/>
                </a:solidFill>
                <a:cs typeface="B Zar" panose="00000400000000000000" pitchFamily="2" charset="-78"/>
              </a:rPr>
              <a:t>در بورس اوراق بهادار </a:t>
            </a:r>
            <a:r>
              <a:rPr lang="fa-IR">
                <a:solidFill>
                  <a:srgbClr val="00B0F0"/>
                </a:solidFill>
                <a:cs typeface="B Zar" panose="00000400000000000000" pitchFamily="2" charset="-78"/>
              </a:rPr>
              <a:t>تهران </a:t>
            </a:r>
            <a:r>
              <a:rPr lang="fa-IR" smtClean="0">
                <a:cs typeface="B Zar" panose="00000400000000000000" pitchFamily="2" charset="-78"/>
              </a:rPr>
              <a:t>می باشد </a:t>
            </a:r>
            <a:r>
              <a:rPr lang="fa-IR">
                <a:cs typeface="B Zar" panose="00000400000000000000" pitchFamily="2" charset="-78"/>
              </a:rPr>
              <a:t>و از این </a:t>
            </a:r>
            <a:r>
              <a:rPr lang="fa-IR">
                <a:cs typeface="B Zar" panose="00000400000000000000" pitchFamily="2" charset="-78"/>
              </a:rPr>
              <a:t>دو </a:t>
            </a:r>
            <a:r>
              <a:rPr lang="fa-IR" smtClean="0">
                <a:cs typeface="B Zar" panose="00000400000000000000" pitchFamily="2" charset="-78"/>
              </a:rPr>
              <a:t>جامعه ي </a:t>
            </a:r>
            <a:r>
              <a:rPr lang="fa-IR">
                <a:cs typeface="B Zar" panose="00000400000000000000" pitchFamily="2" charset="-78"/>
              </a:rPr>
              <a:t>آماري</a:t>
            </a:r>
            <a:r>
              <a:rPr lang="fa-IR">
                <a:cs typeface="B Zar" panose="00000400000000000000" pitchFamily="2" charset="-78"/>
              </a:rPr>
              <a:t>،  </a:t>
            </a:r>
            <a:r>
              <a:rPr lang="fa-IR" smtClean="0">
                <a:cs typeface="B Zar" panose="00000400000000000000" pitchFamily="2" charset="-78"/>
              </a:rPr>
              <a:t>   319نفر </a:t>
            </a:r>
            <a:r>
              <a:rPr lang="fa-IR">
                <a:cs typeface="B Zar" panose="00000400000000000000" pitchFamily="2" charset="-78"/>
              </a:rPr>
              <a:t>از </a:t>
            </a:r>
            <a:r>
              <a:rPr lang="fa-IR" smtClean="0">
                <a:cs typeface="B Zar" panose="00000400000000000000" pitchFamily="2" charset="-78"/>
              </a:rPr>
              <a:t>سرمایه گذاران </a:t>
            </a:r>
            <a:r>
              <a:rPr lang="fa-IR">
                <a:cs typeface="B Zar" panose="00000400000000000000" pitchFamily="2" charset="-78"/>
              </a:rPr>
              <a:t>و همچنین  319نفر از کارکنان شرکتها مورد بررسی قرار گرفتند. به منظور بررسی روابط بین متغیرهاي پژوهش از تکنیک مدلیابی معادلات ساختاري استفاده شده است. نتایج تجزیه و تحلیل حاکی از آن است که مدیریت دانش و ابعاد آن داراي اثر معنادار و مستقیمی بر نگرش </a:t>
            </a:r>
            <a:r>
              <a:rPr lang="fa-IR">
                <a:cs typeface="B Zar" panose="00000400000000000000" pitchFamily="2" charset="-78"/>
              </a:rPr>
              <a:t>سرمایهگذاران </a:t>
            </a:r>
            <a:r>
              <a:rPr lang="fa-IR" smtClean="0">
                <a:cs typeface="B Zar" panose="00000400000000000000" pitchFamily="2" charset="-78"/>
              </a:rPr>
              <a:t>می باشند </a:t>
            </a:r>
            <a:r>
              <a:rPr lang="fa-IR">
                <a:cs typeface="B Zar" panose="00000400000000000000" pitchFamily="2" charset="-78"/>
              </a:rPr>
              <a:t>و </a:t>
            </a:r>
            <a:r>
              <a:rPr lang="fa-IR">
                <a:cs typeface="B Zar" panose="00000400000000000000" pitchFamily="2" charset="-78"/>
              </a:rPr>
              <a:t>نگرش </a:t>
            </a:r>
            <a:r>
              <a:rPr lang="fa-IR" smtClean="0">
                <a:cs typeface="B Zar" panose="00000400000000000000" pitchFamily="2" charset="-78"/>
              </a:rPr>
              <a:t>سرمایه گذاران </a:t>
            </a:r>
            <a:r>
              <a:rPr lang="fa-IR">
                <a:cs typeface="B Zar" panose="00000400000000000000" pitchFamily="2" charset="-78"/>
              </a:rPr>
              <a:t>نیز داراي اثر مستقیمی بر </a:t>
            </a:r>
            <a:r>
              <a:rPr lang="fa-IR">
                <a:cs typeface="B Zar" panose="00000400000000000000" pitchFamily="2" charset="-78"/>
              </a:rPr>
              <a:t>رفتار </a:t>
            </a:r>
            <a:r>
              <a:rPr lang="fa-IR" smtClean="0">
                <a:cs typeface="B Zar" panose="00000400000000000000" pitchFamily="2" charset="-78"/>
              </a:rPr>
              <a:t>سرمایه گذاران </a:t>
            </a:r>
            <a:r>
              <a:rPr lang="fa-IR">
                <a:cs typeface="B Zar" panose="00000400000000000000" pitchFamily="2" charset="-78"/>
              </a:rPr>
              <a:t>است. در نهایت پیشنهادهایی در پایان پژوهش ارائه شده است</a:t>
            </a:r>
          </a:p>
          <a:p>
            <a:endParaRPr lang="fa-IR"/>
          </a:p>
        </p:txBody>
      </p:sp>
      <p:pic>
        <p:nvPicPr>
          <p:cNvPr id="4" name="Picture 3"/>
          <p:cNvPicPr>
            <a:picLocks noChangeAspect="1"/>
          </p:cNvPicPr>
          <p:nvPr/>
        </p:nvPicPr>
        <p:blipFill>
          <a:blip r:embed="rId2"/>
          <a:stretch>
            <a:fillRect/>
          </a:stretch>
        </p:blipFill>
        <p:spPr>
          <a:xfrm>
            <a:off x="838200" y="5383368"/>
            <a:ext cx="1439223" cy="928531"/>
          </a:xfrm>
          <a:prstGeom prst="rect">
            <a:avLst/>
          </a:prstGeom>
        </p:spPr>
      </p:pic>
    </p:spTree>
    <p:extLst>
      <p:ext uri="{BB962C8B-B14F-4D97-AF65-F5344CB8AC3E}">
        <p14:creationId xmlns:p14="http://schemas.microsoft.com/office/powerpoint/2010/main" val="343164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21973" y="566671"/>
            <a:ext cx="11513712" cy="5937160"/>
          </a:xfrm>
          <a:prstGeom prst="rect">
            <a:avLst/>
          </a:prstGeom>
        </p:spPr>
      </p:pic>
    </p:spTree>
    <p:extLst>
      <p:ext uri="{BB962C8B-B14F-4D97-AF65-F5344CB8AC3E}">
        <p14:creationId xmlns:p14="http://schemas.microsoft.com/office/powerpoint/2010/main" val="153270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الگوي مفهومی </a:t>
            </a:r>
            <a:r>
              <a:rPr lang="fa-IR">
                <a:cs typeface="B Zar" panose="00000400000000000000" pitchFamily="2" charset="-78"/>
              </a:rPr>
              <a:t>و </a:t>
            </a:r>
            <a:r>
              <a:rPr lang="fa-IR" smtClean="0">
                <a:cs typeface="B Zar" panose="00000400000000000000" pitchFamily="2" charset="-78"/>
              </a:rPr>
              <a:t>فرضیه هاي </a:t>
            </a:r>
            <a:r>
              <a:rPr lang="fa-IR">
                <a:cs typeface="B Zar" panose="00000400000000000000" pitchFamily="2" charset="-78"/>
              </a:rPr>
              <a:t>پژوهش</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690688"/>
            <a:ext cx="10515599" cy="4735870"/>
          </a:xfrm>
          <a:prstGeom prst="rect">
            <a:avLst/>
          </a:prstGeom>
        </p:spPr>
      </p:pic>
    </p:spTree>
    <p:extLst>
      <p:ext uri="{BB962C8B-B14F-4D97-AF65-F5344CB8AC3E}">
        <p14:creationId xmlns:p14="http://schemas.microsoft.com/office/powerpoint/2010/main" val="4176321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این مبنا، فرضیه هاي پژوهش در ارتباط با متغیرهاي اصلی پژوهش(متغیرهاي مستقل و وابسته) به صورت زیر مطرح شده است:</a:t>
            </a:r>
          </a:p>
          <a:p>
            <a:pPr algn="just"/>
            <a:r>
              <a:rPr lang="fa-IR" smtClean="0">
                <a:cs typeface="B Zar" panose="00000400000000000000" pitchFamily="2" charset="-78"/>
              </a:rPr>
              <a:t>-مدیریت دانش بر نگرش سرمایه گذاران در شرکتهاي پذیرفته شده در بورس اوراق بهادار تهران مؤثر است.</a:t>
            </a:r>
          </a:p>
          <a:p>
            <a:pPr algn="just"/>
            <a:r>
              <a:rPr lang="fa-IR" smtClean="0">
                <a:cs typeface="B Zar" panose="00000400000000000000" pitchFamily="2" charset="-78"/>
              </a:rPr>
              <a:t>-نگرش سرمایه گذاران بر رفتار سرمایه گذاران در شرکتهاي پذیرفته شده در بورس اوراق بهادار تهران مؤثر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11251" y="4598294"/>
            <a:ext cx="3152775" cy="1447800"/>
          </a:xfrm>
          <a:prstGeom prst="rect">
            <a:avLst/>
          </a:prstGeom>
        </p:spPr>
      </p:pic>
    </p:spTree>
    <p:extLst>
      <p:ext uri="{BB962C8B-B14F-4D97-AF65-F5344CB8AC3E}">
        <p14:creationId xmlns:p14="http://schemas.microsoft.com/office/powerpoint/2010/main" val="1067706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marL="0" indent="0">
              <a:buNone/>
            </a:pPr>
            <a:r>
              <a:rPr lang="fa-IR">
                <a:cs typeface="B Zar" panose="00000400000000000000" pitchFamily="2" charset="-78"/>
              </a:rPr>
              <a:t>مدیریت دانش بر </a:t>
            </a:r>
            <a:r>
              <a:rPr lang="fa-IR">
                <a:cs typeface="B Zar" panose="00000400000000000000" pitchFamily="2" charset="-78"/>
              </a:rPr>
              <a:t>رفتار </a:t>
            </a:r>
            <a:r>
              <a:rPr lang="fa-IR" smtClean="0">
                <a:cs typeface="B Zar" panose="00000400000000000000" pitchFamily="2" charset="-78"/>
              </a:rPr>
              <a:t>سرمایه گذاران </a:t>
            </a:r>
            <a:r>
              <a:rPr lang="fa-IR">
                <a:cs typeface="B Zar" panose="00000400000000000000" pitchFamily="2" charset="-78"/>
              </a:rPr>
              <a:t>در </a:t>
            </a:r>
            <a:r>
              <a:rPr lang="fa-IR">
                <a:cs typeface="B Zar" panose="00000400000000000000" pitchFamily="2" charset="-78"/>
              </a:rPr>
              <a:t>شرکتهاي </a:t>
            </a:r>
            <a:r>
              <a:rPr lang="fa-IR" smtClean="0">
                <a:cs typeface="B Zar" panose="00000400000000000000" pitchFamily="2" charset="-78"/>
              </a:rPr>
              <a:t>پذیرفته شده </a:t>
            </a:r>
            <a:r>
              <a:rPr lang="fa-IR">
                <a:cs typeface="B Zar" panose="00000400000000000000" pitchFamily="2" charset="-78"/>
              </a:rPr>
              <a:t>در بورس </a:t>
            </a:r>
            <a:r>
              <a:rPr lang="fa-IR">
                <a:cs typeface="B Zar" panose="00000400000000000000" pitchFamily="2" charset="-78"/>
              </a:rPr>
              <a:t>اوراق </a:t>
            </a:r>
            <a:r>
              <a:rPr lang="fa-IR" smtClean="0">
                <a:cs typeface="B Zar" panose="00000400000000000000" pitchFamily="2" charset="-78"/>
              </a:rPr>
              <a:t>بهادار تهران </a:t>
            </a:r>
            <a:r>
              <a:rPr lang="fa-IR">
                <a:cs typeface="B Zar" panose="00000400000000000000" pitchFamily="2" charset="-78"/>
              </a:rPr>
              <a:t>مؤثر است.</a:t>
            </a:r>
          </a:p>
          <a:p>
            <a:pPr marL="0" indent="0">
              <a:buNone/>
            </a:pPr>
            <a:r>
              <a:rPr lang="fa-IR">
                <a:cs typeface="B Zar" panose="00000400000000000000" pitchFamily="2" charset="-78"/>
              </a:rPr>
              <a:t>-علاوه بر این جهت سنجش اثرات ابعاد متغیر مستقل </a:t>
            </a:r>
            <a:r>
              <a:rPr lang="fa-IR">
                <a:cs typeface="B Zar" panose="00000400000000000000" pitchFamily="2" charset="-78"/>
              </a:rPr>
              <a:t>پژوهش </a:t>
            </a:r>
            <a:r>
              <a:rPr lang="fa-IR" smtClean="0">
                <a:cs typeface="B Zar" panose="00000400000000000000" pitchFamily="2" charset="-78"/>
              </a:rPr>
              <a:t>(مدیریت دانش) </a:t>
            </a:r>
            <a:r>
              <a:rPr lang="fa-IR">
                <a:cs typeface="B Zar" panose="00000400000000000000" pitchFamily="2" charset="-78"/>
              </a:rPr>
              <a:t>بر </a:t>
            </a:r>
            <a:r>
              <a:rPr lang="fa-IR" smtClean="0">
                <a:cs typeface="B Zar" panose="00000400000000000000" pitchFamily="2" charset="-78"/>
              </a:rPr>
              <a:t>نگرش سرمایهگذاران </a:t>
            </a:r>
            <a:r>
              <a:rPr lang="fa-IR">
                <a:cs typeface="B Zar" panose="00000400000000000000" pitchFamily="2" charset="-78"/>
              </a:rPr>
              <a:t>فرضیههاي فرعی دیگري به شرح ذیل مطرح و آزمون شده است:</a:t>
            </a:r>
          </a:p>
          <a:p>
            <a:pPr marL="0" indent="0">
              <a:buNone/>
            </a:pPr>
            <a:r>
              <a:rPr lang="fa-IR">
                <a:cs typeface="B Zar" panose="00000400000000000000" pitchFamily="2" charset="-78"/>
              </a:rPr>
              <a:t>-خلق دانش بر نگرش سرمایهگذاران در </a:t>
            </a:r>
            <a:r>
              <a:rPr lang="fa-IR">
                <a:cs typeface="B Zar" panose="00000400000000000000" pitchFamily="2" charset="-78"/>
              </a:rPr>
              <a:t>شرکتهاي </a:t>
            </a:r>
            <a:r>
              <a:rPr lang="fa-IR" smtClean="0">
                <a:cs typeface="B Zar" panose="00000400000000000000" pitchFamily="2" charset="-78"/>
              </a:rPr>
              <a:t>پذیرفته شده </a:t>
            </a:r>
            <a:r>
              <a:rPr lang="fa-IR">
                <a:cs typeface="B Zar" panose="00000400000000000000" pitchFamily="2" charset="-78"/>
              </a:rPr>
              <a:t>در بورس </a:t>
            </a:r>
            <a:r>
              <a:rPr lang="fa-IR">
                <a:cs typeface="B Zar" panose="00000400000000000000" pitchFamily="2" charset="-78"/>
              </a:rPr>
              <a:t>اوراق </a:t>
            </a:r>
            <a:r>
              <a:rPr lang="fa-IR" smtClean="0">
                <a:cs typeface="B Zar" panose="00000400000000000000" pitchFamily="2" charset="-78"/>
              </a:rPr>
              <a:t>بهادار تهران </a:t>
            </a:r>
            <a:r>
              <a:rPr lang="fa-IR">
                <a:cs typeface="B Zar" panose="00000400000000000000" pitchFamily="2" charset="-78"/>
              </a:rPr>
              <a:t>مؤثر است.</a:t>
            </a:r>
          </a:p>
          <a:p>
            <a:pPr marL="0" indent="0">
              <a:buNone/>
            </a:pPr>
            <a:r>
              <a:rPr lang="fa-IR">
                <a:cs typeface="B Zar" panose="00000400000000000000" pitchFamily="2" charset="-78"/>
              </a:rPr>
              <a:t>-تسهیم دانش بر نگرش سرمایهگذاران در </a:t>
            </a:r>
            <a:r>
              <a:rPr lang="fa-IR">
                <a:cs typeface="B Zar" panose="00000400000000000000" pitchFamily="2" charset="-78"/>
              </a:rPr>
              <a:t>شرکتهاي </a:t>
            </a:r>
            <a:r>
              <a:rPr lang="fa-IR" smtClean="0">
                <a:cs typeface="B Zar" panose="00000400000000000000" pitchFamily="2" charset="-78"/>
              </a:rPr>
              <a:t>پذیرفته شده </a:t>
            </a:r>
            <a:r>
              <a:rPr lang="fa-IR">
                <a:cs typeface="B Zar" panose="00000400000000000000" pitchFamily="2" charset="-78"/>
              </a:rPr>
              <a:t>در بورس </a:t>
            </a:r>
            <a:r>
              <a:rPr lang="fa-IR">
                <a:cs typeface="B Zar" panose="00000400000000000000" pitchFamily="2" charset="-78"/>
              </a:rPr>
              <a:t>اوراق </a:t>
            </a:r>
            <a:r>
              <a:rPr lang="fa-IR" smtClean="0">
                <a:cs typeface="B Zar" panose="00000400000000000000" pitchFamily="2" charset="-78"/>
              </a:rPr>
              <a:t>بهادار تهران </a:t>
            </a:r>
            <a:r>
              <a:rPr lang="fa-IR">
                <a:cs typeface="B Zar" panose="00000400000000000000" pitchFamily="2" charset="-78"/>
              </a:rPr>
              <a:t>مؤثر است.</a:t>
            </a:r>
          </a:p>
          <a:p>
            <a:pPr marL="0" indent="0">
              <a:buNone/>
            </a:pPr>
            <a:r>
              <a:rPr lang="fa-IR">
                <a:cs typeface="B Zar" panose="00000400000000000000" pitchFamily="2" charset="-78"/>
              </a:rPr>
              <a:t>-بکارگیري دانش بر نگرش سرمایهگذاران در </a:t>
            </a:r>
            <a:r>
              <a:rPr lang="fa-IR">
                <a:cs typeface="B Zar" panose="00000400000000000000" pitchFamily="2" charset="-78"/>
              </a:rPr>
              <a:t>شرکتهاي </a:t>
            </a:r>
            <a:r>
              <a:rPr lang="fa-IR" smtClean="0">
                <a:cs typeface="B Zar" panose="00000400000000000000" pitchFamily="2" charset="-78"/>
              </a:rPr>
              <a:t>پذیرفته شده </a:t>
            </a:r>
            <a:r>
              <a:rPr lang="fa-IR">
                <a:cs typeface="B Zar" panose="00000400000000000000" pitchFamily="2" charset="-78"/>
              </a:rPr>
              <a:t>در بورس </a:t>
            </a:r>
            <a:r>
              <a:rPr lang="fa-IR">
                <a:cs typeface="B Zar" panose="00000400000000000000" pitchFamily="2" charset="-78"/>
              </a:rPr>
              <a:t>اوراق </a:t>
            </a:r>
            <a:r>
              <a:rPr lang="fa-IR" smtClean="0">
                <a:cs typeface="B Zar" panose="00000400000000000000" pitchFamily="2" charset="-78"/>
              </a:rPr>
              <a:t>بهادار تهران </a:t>
            </a:r>
            <a:r>
              <a:rPr lang="fa-IR">
                <a:cs typeface="B Zar" panose="00000400000000000000" pitchFamily="2" charset="-78"/>
              </a:rPr>
              <a:t>مؤثر است.</a:t>
            </a:r>
          </a:p>
          <a:p>
            <a:pPr marL="0" indent="0">
              <a:buNone/>
            </a:pPr>
            <a:r>
              <a:rPr lang="fa-IR">
                <a:cs typeface="B Zar" panose="00000400000000000000" pitchFamily="2" charset="-78"/>
              </a:rPr>
              <a:t>-دخیرهسازي دانش بر نگرش سرمایهگذاران در </a:t>
            </a:r>
            <a:r>
              <a:rPr lang="fa-IR">
                <a:cs typeface="B Zar" panose="00000400000000000000" pitchFamily="2" charset="-78"/>
              </a:rPr>
              <a:t>شرکتهاي </a:t>
            </a:r>
            <a:r>
              <a:rPr lang="fa-IR" smtClean="0">
                <a:cs typeface="B Zar" panose="00000400000000000000" pitchFamily="2" charset="-78"/>
              </a:rPr>
              <a:t>پذیرفته شده </a:t>
            </a:r>
            <a:r>
              <a:rPr lang="fa-IR">
                <a:cs typeface="B Zar" panose="00000400000000000000" pitchFamily="2" charset="-78"/>
              </a:rPr>
              <a:t>در </a:t>
            </a:r>
            <a:r>
              <a:rPr lang="fa-IR">
                <a:cs typeface="B Zar" panose="00000400000000000000" pitchFamily="2" charset="-78"/>
              </a:rPr>
              <a:t>بورس </a:t>
            </a:r>
            <a:r>
              <a:rPr lang="fa-IR" smtClean="0">
                <a:cs typeface="B Zar" panose="00000400000000000000" pitchFamily="2" charset="-78"/>
              </a:rPr>
              <a:t>اوراق بهادار </a:t>
            </a:r>
            <a:r>
              <a:rPr lang="fa-IR">
                <a:cs typeface="B Zar" panose="00000400000000000000" pitchFamily="2" charset="-78"/>
              </a:rPr>
              <a:t>تهران مؤثر است</a:t>
            </a:r>
          </a:p>
        </p:txBody>
      </p:sp>
      <p:pic>
        <p:nvPicPr>
          <p:cNvPr id="4" name="Picture 3"/>
          <p:cNvPicPr>
            <a:picLocks noChangeAspect="1"/>
          </p:cNvPicPr>
          <p:nvPr/>
        </p:nvPicPr>
        <p:blipFill>
          <a:blip r:embed="rId2"/>
          <a:stretch>
            <a:fillRect/>
          </a:stretch>
        </p:blipFill>
        <p:spPr>
          <a:xfrm>
            <a:off x="108129" y="225425"/>
            <a:ext cx="2857500" cy="1600200"/>
          </a:xfrm>
          <a:prstGeom prst="rect">
            <a:avLst/>
          </a:prstGeom>
        </p:spPr>
      </p:pic>
    </p:spTree>
    <p:extLst>
      <p:ext uri="{BB962C8B-B14F-4D97-AF65-F5344CB8AC3E}">
        <p14:creationId xmlns:p14="http://schemas.microsoft.com/office/powerpoint/2010/main" val="1484329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روش شناسی پژوهش</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a:t>
            </a:r>
            <a:r>
              <a:rPr lang="fa-IR">
                <a:cs typeface="B Zar" panose="00000400000000000000" pitchFamily="2" charset="-78"/>
              </a:rPr>
              <a:t>پژوهش </a:t>
            </a:r>
            <a:r>
              <a:rPr lang="fa-IR">
                <a:cs typeface="B Zar" panose="00000400000000000000" pitchFamily="2" charset="-78"/>
              </a:rPr>
              <a:t>حاضر </a:t>
            </a:r>
            <a:r>
              <a:rPr lang="fa-IR" smtClean="0">
                <a:solidFill>
                  <a:srgbClr val="FF0000"/>
                </a:solidFill>
                <a:cs typeface="B Zar" panose="00000400000000000000" pitchFamily="2" charset="-78"/>
              </a:rPr>
              <a:t>نسخه ي </a:t>
            </a:r>
            <a:r>
              <a:rPr lang="fa-IR">
                <a:solidFill>
                  <a:srgbClr val="FF0000"/>
                </a:solidFill>
                <a:cs typeface="B Zar" panose="00000400000000000000" pitchFamily="2" charset="-78"/>
              </a:rPr>
              <a:t>اصلی </a:t>
            </a:r>
            <a:r>
              <a:rPr lang="fa-IR" smtClean="0">
                <a:solidFill>
                  <a:srgbClr val="FF0000"/>
                </a:solidFill>
                <a:cs typeface="B Zar" panose="00000400000000000000" pitchFamily="2" charset="-78"/>
              </a:rPr>
              <a:t>پرسشنامه ي </a:t>
            </a:r>
            <a:r>
              <a:rPr lang="fa-IR">
                <a:solidFill>
                  <a:srgbClr val="FF0000"/>
                </a:solidFill>
                <a:cs typeface="B Zar" panose="00000400000000000000" pitchFamily="2" charset="-78"/>
              </a:rPr>
              <a:t>فونگ و چوي </a:t>
            </a:r>
            <a:r>
              <a:rPr lang="fa-IR">
                <a:cs typeface="B Zar" panose="00000400000000000000" pitchFamily="2" charset="-78"/>
              </a:rPr>
              <a:t>(2009</a:t>
            </a:r>
            <a:r>
              <a:rPr lang="fa-IR">
                <a:cs typeface="B Zar" panose="00000400000000000000" pitchFamily="2" charset="-78"/>
              </a:rPr>
              <a:t>) </a:t>
            </a:r>
            <a:r>
              <a:rPr lang="fa-IR" smtClean="0">
                <a:cs typeface="B Zar" panose="00000400000000000000" pitchFamily="2" charset="-78"/>
              </a:rPr>
              <a:t>جهت مدیریت دانش </a:t>
            </a:r>
            <a:r>
              <a:rPr lang="fa-IR">
                <a:cs typeface="B Zar" panose="00000400000000000000" pitchFamily="2" charset="-78"/>
              </a:rPr>
              <a:t>و پرسشنامهي محقق ساخته جهت اندازهگیري و شناخت ابعاد </a:t>
            </a:r>
            <a:r>
              <a:rPr lang="fa-IR">
                <a:cs typeface="B Zar" panose="00000400000000000000" pitchFamily="2" charset="-78"/>
              </a:rPr>
              <a:t>نگرش </a:t>
            </a:r>
            <a:r>
              <a:rPr lang="fa-IR" smtClean="0">
                <a:cs typeface="B Zar" panose="00000400000000000000" pitchFamily="2" charset="-78"/>
              </a:rPr>
              <a:t>سرمایهگذاران نسبت </a:t>
            </a:r>
            <a:r>
              <a:rPr lang="fa-IR">
                <a:cs typeface="B Zar" panose="00000400000000000000" pitchFamily="2" charset="-78"/>
              </a:rPr>
              <a:t>به شرکت دانشی و رفتار سرمایهگذاران در تمایل </a:t>
            </a:r>
            <a:r>
              <a:rPr lang="fa-IR">
                <a:cs typeface="B Zar" panose="00000400000000000000" pitchFamily="2" charset="-78"/>
              </a:rPr>
              <a:t>به </a:t>
            </a:r>
            <a:r>
              <a:rPr lang="fa-IR" smtClean="0">
                <a:cs typeface="B Zar" panose="00000400000000000000" pitchFamily="2" charset="-78"/>
              </a:rPr>
              <a:t>سرمایه گذاري </a:t>
            </a:r>
            <a:r>
              <a:rPr lang="fa-IR">
                <a:cs typeface="B Zar" panose="00000400000000000000" pitchFamily="2" charset="-78"/>
              </a:rPr>
              <a:t>در </a:t>
            </a:r>
            <a:r>
              <a:rPr lang="fa-IR" smtClean="0">
                <a:cs typeface="B Zar" panose="00000400000000000000" pitchFamily="2" charset="-78"/>
              </a:rPr>
              <a:t>شرکتهاي داراي </a:t>
            </a:r>
            <a:r>
              <a:rPr lang="fa-IR">
                <a:cs typeface="B Zar" panose="00000400000000000000" pitchFamily="2" charset="-78"/>
              </a:rPr>
              <a:t>مدیریت دانش مورد استفاده قرار گرفتهاند</a:t>
            </a:r>
            <a:r>
              <a:rPr lang="fa-IR">
                <a:cs typeface="B Zar" panose="00000400000000000000" pitchFamily="2" charset="-78"/>
              </a:rPr>
              <a:t>. </a:t>
            </a:r>
            <a:r>
              <a:rPr lang="fa-IR" smtClean="0">
                <a:cs typeface="B Zar" panose="00000400000000000000" pitchFamily="2" charset="-78"/>
              </a:rPr>
              <a:t>پرسشنامه ي </a:t>
            </a:r>
            <a:r>
              <a:rPr lang="fa-IR">
                <a:cs typeface="B Zar" panose="00000400000000000000" pitchFamily="2" charset="-78"/>
              </a:rPr>
              <a:t>اصلاح شده </a:t>
            </a:r>
            <a:r>
              <a:rPr lang="fa-IR">
                <a:cs typeface="B Zar" panose="00000400000000000000" pitchFamily="2" charset="-78"/>
              </a:rPr>
              <a:t>داراي  </a:t>
            </a:r>
            <a:r>
              <a:rPr lang="fa-IR" smtClean="0">
                <a:solidFill>
                  <a:srgbClr val="FF0000"/>
                </a:solidFill>
                <a:cs typeface="B Zar" panose="00000400000000000000" pitchFamily="2" charset="-78"/>
              </a:rPr>
              <a:t>25گویه</a:t>
            </a:r>
            <a:r>
              <a:rPr lang="fa-IR" smtClean="0">
                <a:cs typeface="B Zar" panose="00000400000000000000" pitchFamily="2" charset="-78"/>
              </a:rPr>
              <a:t> جهت </a:t>
            </a:r>
            <a:r>
              <a:rPr lang="fa-IR">
                <a:cs typeface="B Zar" panose="00000400000000000000" pitchFamily="2" charset="-78"/>
              </a:rPr>
              <a:t>ابعاد مدیریت </a:t>
            </a:r>
            <a:r>
              <a:rPr lang="fa-IR">
                <a:cs typeface="B Zar" panose="00000400000000000000" pitchFamily="2" charset="-78"/>
              </a:rPr>
              <a:t>دانش </a:t>
            </a:r>
            <a:r>
              <a:rPr lang="fa-IR" smtClean="0">
                <a:cs typeface="B Zar" panose="00000400000000000000" pitchFamily="2" charset="-78"/>
              </a:rPr>
              <a:t>(براي </a:t>
            </a:r>
            <a:r>
              <a:rPr lang="fa-IR">
                <a:cs typeface="B Zar" panose="00000400000000000000" pitchFamily="2" charset="-78"/>
              </a:rPr>
              <a:t>هر شاخص </a:t>
            </a:r>
            <a:r>
              <a:rPr lang="fa-IR">
                <a:cs typeface="B Zar" panose="00000400000000000000" pitchFamily="2" charset="-78"/>
              </a:rPr>
              <a:t>یک </a:t>
            </a:r>
            <a:r>
              <a:rPr lang="fa-IR" smtClean="0">
                <a:cs typeface="B Zar" panose="00000400000000000000" pitchFamily="2" charset="-78"/>
              </a:rPr>
              <a:t>پرسش) </a:t>
            </a:r>
            <a:r>
              <a:rPr lang="fa-IR">
                <a:cs typeface="B Zar" panose="00000400000000000000" pitchFamily="2" charset="-78"/>
              </a:rPr>
              <a:t>است که شامل </a:t>
            </a:r>
            <a:r>
              <a:rPr lang="fa-IR">
                <a:cs typeface="B Zar" panose="00000400000000000000" pitchFamily="2" charset="-78"/>
              </a:rPr>
              <a:t>خلق </a:t>
            </a:r>
            <a:r>
              <a:rPr lang="fa-IR" smtClean="0">
                <a:cs typeface="B Zar" panose="00000400000000000000" pitchFamily="2" charset="-78"/>
              </a:rPr>
              <a:t>دانش، تسهیم </a:t>
            </a:r>
            <a:r>
              <a:rPr lang="fa-IR">
                <a:cs typeface="B Zar" panose="00000400000000000000" pitchFamily="2" charset="-78"/>
              </a:rPr>
              <a:t>دانش، بکارگیري دانش </a:t>
            </a:r>
            <a:r>
              <a:rPr lang="fa-IR">
                <a:cs typeface="B Zar" panose="00000400000000000000" pitchFamily="2" charset="-78"/>
              </a:rPr>
              <a:t>و </a:t>
            </a:r>
            <a:r>
              <a:rPr lang="fa-IR" smtClean="0">
                <a:cs typeface="B Zar" panose="00000400000000000000" pitchFamily="2" charset="-78"/>
              </a:rPr>
              <a:t>ذخیره سازي </a:t>
            </a:r>
            <a:r>
              <a:rPr lang="fa-IR">
                <a:cs typeface="B Zar" panose="00000400000000000000" pitchFamily="2" charset="-78"/>
              </a:rPr>
              <a:t>دانش میباشد </a:t>
            </a:r>
            <a:r>
              <a:rPr lang="fa-IR">
                <a:cs typeface="B Zar" panose="00000400000000000000" pitchFamily="2" charset="-78"/>
              </a:rPr>
              <a:t>و  </a:t>
            </a:r>
            <a:r>
              <a:rPr lang="fa-IR" smtClean="0">
                <a:cs typeface="B Zar" panose="00000400000000000000" pitchFamily="2" charset="-78"/>
              </a:rPr>
              <a:t> 8 گویه </a:t>
            </a:r>
            <a:r>
              <a:rPr lang="fa-IR">
                <a:cs typeface="B Zar" panose="00000400000000000000" pitchFamily="2" charset="-78"/>
              </a:rPr>
              <a:t>براي </a:t>
            </a:r>
            <a:r>
              <a:rPr lang="fa-IR" smtClean="0">
                <a:cs typeface="B Zar" panose="00000400000000000000" pitchFamily="2" charset="-78"/>
              </a:rPr>
              <a:t>سنجش متغیرهاي </a:t>
            </a:r>
            <a:r>
              <a:rPr lang="fa-IR">
                <a:cs typeface="B Zar" panose="00000400000000000000" pitchFamily="2" charset="-78"/>
              </a:rPr>
              <a:t>نگرش و </a:t>
            </a:r>
            <a:r>
              <a:rPr lang="fa-IR">
                <a:cs typeface="B Zar" panose="00000400000000000000" pitchFamily="2" charset="-78"/>
              </a:rPr>
              <a:t>رفتار </a:t>
            </a:r>
            <a:r>
              <a:rPr lang="fa-IR" smtClean="0">
                <a:cs typeface="B Zar" panose="00000400000000000000" pitchFamily="2" charset="-78"/>
              </a:rPr>
              <a:t>سرمایه گذاران </a:t>
            </a:r>
            <a:r>
              <a:rPr lang="fa-IR">
                <a:cs typeface="B Zar" panose="00000400000000000000" pitchFamily="2" charset="-78"/>
              </a:rPr>
              <a:t>بر اساس پژوهش رستمی </a:t>
            </a:r>
            <a:r>
              <a:rPr lang="fa-IR">
                <a:cs typeface="B Zar" panose="00000400000000000000" pitchFamily="2" charset="-78"/>
              </a:rPr>
              <a:t>نوروزآباد </a:t>
            </a:r>
            <a:r>
              <a:rPr lang="fa-IR" smtClean="0">
                <a:cs typeface="B Zar" panose="00000400000000000000" pitchFamily="2" charset="-78"/>
              </a:rPr>
              <a:t>(1392) مورد استفاده </a:t>
            </a:r>
            <a:r>
              <a:rPr lang="fa-IR">
                <a:cs typeface="B Zar" panose="00000400000000000000" pitchFamily="2" charset="-78"/>
              </a:rPr>
              <a:t>قرار میگیرد</a:t>
            </a:r>
            <a:r>
              <a:rPr lang="fa-IR">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rot="20203924">
            <a:off x="838200" y="5479341"/>
            <a:ext cx="951963" cy="697622"/>
          </a:xfrm>
          <a:prstGeom prst="rect">
            <a:avLst/>
          </a:prstGeom>
        </p:spPr>
      </p:pic>
    </p:spTree>
    <p:extLst>
      <p:ext uri="{BB962C8B-B14F-4D97-AF65-F5344CB8AC3E}">
        <p14:creationId xmlns:p14="http://schemas.microsoft.com/office/powerpoint/2010/main" val="1623627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روش شناسی پژوهش</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براي تدوین پاسخها از طیف </a:t>
            </a:r>
            <a:r>
              <a:rPr lang="fa-IR">
                <a:cs typeface="B Zar" panose="00000400000000000000" pitchFamily="2" charset="-78"/>
              </a:rPr>
              <a:t>لیکرت </a:t>
            </a:r>
            <a:r>
              <a:rPr lang="fa-IR" smtClean="0">
                <a:cs typeface="B Zar" panose="00000400000000000000" pitchFamily="2" charset="-78"/>
              </a:rPr>
              <a:t>پنج درجه اي </a:t>
            </a:r>
            <a:r>
              <a:rPr lang="fa-IR">
                <a:cs typeface="B Zar" panose="00000400000000000000" pitchFamily="2" charset="-78"/>
              </a:rPr>
              <a:t>دامنۀ مقیاس </a:t>
            </a:r>
            <a:r>
              <a:rPr lang="fa-IR">
                <a:solidFill>
                  <a:srgbClr val="FF0000"/>
                </a:solidFill>
                <a:cs typeface="B Zar" panose="00000400000000000000" pitchFamily="2" charset="-78"/>
              </a:rPr>
              <a:t>1</a:t>
            </a:r>
            <a:r>
              <a:rPr lang="fa-IR">
                <a:cs typeface="B Zar" panose="00000400000000000000" pitchFamily="2" charset="-78"/>
              </a:rPr>
              <a:t> براي کاملاً مخالف </a:t>
            </a:r>
            <a:r>
              <a:rPr lang="fa-IR">
                <a:cs typeface="B Zar" panose="00000400000000000000" pitchFamily="2" charset="-78"/>
              </a:rPr>
              <a:t>و  </a:t>
            </a:r>
            <a:r>
              <a:rPr lang="fa-IR" smtClean="0">
                <a:solidFill>
                  <a:srgbClr val="FF0000"/>
                </a:solidFill>
                <a:cs typeface="B Zar" panose="00000400000000000000" pitchFamily="2" charset="-78"/>
              </a:rPr>
              <a:t>5</a:t>
            </a:r>
            <a:r>
              <a:rPr lang="fa-IR" smtClean="0">
                <a:cs typeface="B Zar" panose="00000400000000000000" pitchFamily="2" charset="-78"/>
              </a:rPr>
              <a:t> براي </a:t>
            </a:r>
            <a:r>
              <a:rPr lang="fa-IR">
                <a:cs typeface="B Zar" panose="00000400000000000000" pitchFamily="2" charset="-78"/>
              </a:rPr>
              <a:t>کاملاً </a:t>
            </a:r>
            <a:r>
              <a:rPr lang="fa-IR" smtClean="0">
                <a:cs typeface="B Zar" panose="00000400000000000000" pitchFamily="2" charset="-78"/>
              </a:rPr>
              <a:t>موافق </a:t>
            </a:r>
            <a:r>
              <a:rPr lang="fa-IR">
                <a:cs typeface="B Zar" panose="00000400000000000000" pitchFamily="2" charset="-78"/>
              </a:rPr>
              <a:t>که یکی از رایجترین مقایسهاي اندازه گیري پاسخهاي بسته به شمار میرود، استفاده شده است. پژوهش بر اساس هدف، </a:t>
            </a:r>
            <a:r>
              <a:rPr lang="fa-IR"/>
              <a:t>کاربردي-</a:t>
            </a:r>
            <a:r>
              <a:rPr lang="fa-IR">
                <a:cs typeface="B Zar" panose="00000400000000000000" pitchFamily="2" charset="-78"/>
              </a:rPr>
              <a:t> توصیفی است و روش آن بر اساس نحوة </a:t>
            </a:r>
            <a:r>
              <a:rPr lang="fa-IR">
                <a:cs typeface="B Zar" panose="00000400000000000000" pitchFamily="2" charset="-78"/>
              </a:rPr>
              <a:t>گردآوري </a:t>
            </a:r>
            <a:r>
              <a:rPr lang="fa-IR" smtClean="0">
                <a:cs typeface="B Zar" panose="00000400000000000000" pitchFamily="2" charset="-78"/>
              </a:rPr>
              <a:t>داده ها</a:t>
            </a:r>
            <a:r>
              <a:rPr lang="fa-IR">
                <a:cs typeface="B Zar" panose="00000400000000000000" pitchFamily="2" charset="-78"/>
              </a:rPr>
              <a:t>، توصیفی و از نوع پیمایشی و به طور اخص از نوع مدلیابی معادلات ساختاري است</a:t>
            </a:r>
          </a:p>
          <a:p>
            <a:endParaRPr lang="fa-IR"/>
          </a:p>
        </p:txBody>
      </p:sp>
      <p:pic>
        <p:nvPicPr>
          <p:cNvPr id="4" name="Picture 3"/>
          <p:cNvPicPr>
            <a:picLocks noChangeAspect="1"/>
          </p:cNvPicPr>
          <p:nvPr/>
        </p:nvPicPr>
        <p:blipFill>
          <a:blip r:embed="rId2"/>
          <a:stretch>
            <a:fillRect/>
          </a:stretch>
        </p:blipFill>
        <p:spPr>
          <a:xfrm>
            <a:off x="2756079" y="3663209"/>
            <a:ext cx="6967470" cy="2655649"/>
          </a:xfrm>
          <a:prstGeom prst="rect">
            <a:avLst/>
          </a:prstGeom>
        </p:spPr>
      </p:pic>
    </p:spTree>
    <p:extLst>
      <p:ext uri="{BB962C8B-B14F-4D97-AF65-F5344CB8AC3E}">
        <p14:creationId xmlns:p14="http://schemas.microsoft.com/office/powerpoint/2010/main" val="1216483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جامعه </a:t>
            </a:r>
            <a:r>
              <a:rPr lang="fa-IR">
                <a:cs typeface="B Zar" panose="00000400000000000000" pitchFamily="2" charset="-78"/>
              </a:rPr>
              <a:t>و </a:t>
            </a:r>
            <a:r>
              <a:rPr lang="fa-IR" smtClean="0">
                <a:cs typeface="B Zar" panose="00000400000000000000" pitchFamily="2" charset="-78"/>
              </a:rPr>
              <a:t>نمونه ي آماري</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جامعه ي </a:t>
            </a:r>
            <a:r>
              <a:rPr lang="fa-IR">
                <a:cs typeface="B Zar" panose="00000400000000000000" pitchFamily="2" charset="-78"/>
              </a:rPr>
              <a:t>آماري این پژوهش را </a:t>
            </a:r>
            <a:r>
              <a:rPr lang="fa-IR">
                <a:solidFill>
                  <a:srgbClr val="0070C0"/>
                </a:solidFill>
                <a:cs typeface="B Zar" panose="00000400000000000000" pitchFamily="2" charset="-78"/>
              </a:rPr>
              <a:t>دو</a:t>
            </a:r>
            <a:r>
              <a:rPr lang="fa-IR">
                <a:cs typeface="B Zar" panose="00000400000000000000" pitchFamily="2" charset="-78"/>
              </a:rPr>
              <a:t> گروه تشکیل میدهند. </a:t>
            </a:r>
            <a:r>
              <a:rPr lang="fa-IR">
                <a:solidFill>
                  <a:srgbClr val="FF0000"/>
                </a:solidFill>
                <a:cs typeface="B Zar" panose="00000400000000000000" pitchFamily="2" charset="-78"/>
              </a:rPr>
              <a:t>بر این اساس </a:t>
            </a:r>
            <a:r>
              <a:rPr lang="fa-IR">
                <a:solidFill>
                  <a:srgbClr val="FF0000"/>
                </a:solidFill>
                <a:cs typeface="B Zar" panose="00000400000000000000" pitchFamily="2" charset="-78"/>
              </a:rPr>
              <a:t>شرکتهاي </a:t>
            </a:r>
            <a:r>
              <a:rPr lang="fa-IR" smtClean="0">
                <a:solidFill>
                  <a:srgbClr val="FF0000"/>
                </a:solidFill>
                <a:cs typeface="B Zar" panose="00000400000000000000" pitchFamily="2" charset="-78"/>
              </a:rPr>
              <a:t>پذیرفته شده </a:t>
            </a:r>
            <a:r>
              <a:rPr lang="fa-IR">
                <a:solidFill>
                  <a:srgbClr val="FF0000"/>
                </a:solidFill>
                <a:cs typeface="B Zar" panose="00000400000000000000" pitchFamily="2" charset="-78"/>
              </a:rPr>
              <a:t>در بورس اوراق بهادار تهران و </a:t>
            </a:r>
            <a:r>
              <a:rPr lang="fa-IR">
                <a:solidFill>
                  <a:srgbClr val="FF0000"/>
                </a:solidFill>
                <a:cs typeface="B Zar" panose="00000400000000000000" pitchFamily="2" charset="-78"/>
              </a:rPr>
              <a:t>همچنین </a:t>
            </a:r>
            <a:r>
              <a:rPr lang="fa-IR" smtClean="0">
                <a:solidFill>
                  <a:srgbClr val="FF0000"/>
                </a:solidFill>
                <a:cs typeface="B Zar" panose="00000400000000000000" pitchFamily="2" charset="-78"/>
              </a:rPr>
              <a:t>سرمایه گذاران </a:t>
            </a:r>
            <a:r>
              <a:rPr lang="fa-IR">
                <a:solidFill>
                  <a:srgbClr val="FF0000"/>
                </a:solidFill>
                <a:cs typeface="B Zar" panose="00000400000000000000" pitchFamily="2" charset="-78"/>
              </a:rPr>
              <a:t>بورس اوراق بهادار تهران، </a:t>
            </a:r>
            <a:r>
              <a:rPr lang="fa-IR">
                <a:solidFill>
                  <a:srgbClr val="FF0000"/>
                </a:solidFill>
                <a:cs typeface="B Zar" panose="00000400000000000000" pitchFamily="2" charset="-78"/>
              </a:rPr>
              <a:t>به </a:t>
            </a:r>
            <a:r>
              <a:rPr lang="fa-IR" smtClean="0">
                <a:solidFill>
                  <a:srgbClr val="FF0000"/>
                </a:solidFill>
                <a:cs typeface="B Zar" panose="00000400000000000000" pitchFamily="2" charset="-78"/>
              </a:rPr>
              <a:t>عنوان قلمرو </a:t>
            </a:r>
            <a:r>
              <a:rPr lang="fa-IR">
                <a:solidFill>
                  <a:srgbClr val="FF0000"/>
                </a:solidFill>
                <a:cs typeface="B Zar" panose="00000400000000000000" pitchFamily="2" charset="-78"/>
              </a:rPr>
              <a:t>مکانی در این پژوهش </a:t>
            </a:r>
            <a:r>
              <a:rPr lang="fa-IR">
                <a:solidFill>
                  <a:srgbClr val="FF0000"/>
                </a:solidFill>
                <a:cs typeface="B Zar" panose="00000400000000000000" pitchFamily="2" charset="-78"/>
              </a:rPr>
              <a:t>انتخاب </a:t>
            </a:r>
            <a:r>
              <a:rPr lang="fa-IR" smtClean="0">
                <a:solidFill>
                  <a:srgbClr val="FF0000"/>
                </a:solidFill>
                <a:cs typeface="B Zar" panose="00000400000000000000" pitchFamily="2" charset="-78"/>
              </a:rPr>
              <a:t>شده اند</a:t>
            </a:r>
            <a:r>
              <a:rPr lang="fa-IR">
                <a:cs typeface="B Zar" panose="00000400000000000000" pitchFamily="2" charset="-78"/>
              </a:rPr>
              <a:t>. با توجه به اینکه نوع صنعتهاي انتخاب </a:t>
            </a:r>
            <a:r>
              <a:rPr lang="fa-IR">
                <a:cs typeface="B Zar" panose="00000400000000000000" pitchFamily="2" charset="-78"/>
              </a:rPr>
              <a:t>شده </a:t>
            </a:r>
            <a:r>
              <a:rPr lang="fa-IR" smtClean="0">
                <a:cs typeface="B Zar" panose="00000400000000000000" pitchFamily="2" charset="-78"/>
              </a:rPr>
              <a:t>به عنوان </a:t>
            </a:r>
            <a:r>
              <a:rPr lang="fa-IR">
                <a:cs typeface="B Zar" panose="00000400000000000000" pitchFamily="2" charset="-78"/>
              </a:rPr>
              <a:t>نمونهي پژوهش؛ صنایع خودرو، مواد دارویی، سیمان و شیمیایی میباشند لذا </a:t>
            </a:r>
            <a:r>
              <a:rPr lang="fa-IR">
                <a:cs typeface="B Zar" panose="00000400000000000000" pitchFamily="2" charset="-78"/>
              </a:rPr>
              <a:t>تعداد </a:t>
            </a:r>
            <a:r>
              <a:rPr lang="fa-IR" smtClean="0">
                <a:cs typeface="B Zar" panose="00000400000000000000" pitchFamily="2" charset="-78"/>
              </a:rPr>
              <a:t>16 شرکت </a:t>
            </a:r>
            <a:r>
              <a:rPr lang="fa-IR">
                <a:cs typeface="B Zar" panose="00000400000000000000" pitchFamily="2" charset="-78"/>
              </a:rPr>
              <a:t>در صنعت خودرو</a:t>
            </a:r>
            <a:r>
              <a:rPr lang="fa-IR">
                <a:cs typeface="B Zar" panose="00000400000000000000" pitchFamily="2" charset="-78"/>
              </a:rPr>
              <a:t>، </a:t>
            </a:r>
            <a:r>
              <a:rPr lang="fa-IR" smtClean="0">
                <a:cs typeface="B Zar" panose="00000400000000000000" pitchFamily="2" charset="-78"/>
              </a:rPr>
              <a:t>17شرکت </a:t>
            </a:r>
            <a:r>
              <a:rPr lang="fa-IR">
                <a:cs typeface="B Zar" panose="00000400000000000000" pitchFamily="2" charset="-78"/>
              </a:rPr>
              <a:t>در صنعت مواد دارویی</a:t>
            </a:r>
            <a:r>
              <a:rPr lang="fa-IR">
                <a:cs typeface="B Zar" panose="00000400000000000000" pitchFamily="2" charset="-78"/>
              </a:rPr>
              <a:t>،  </a:t>
            </a:r>
            <a:r>
              <a:rPr lang="fa-IR" smtClean="0">
                <a:cs typeface="B Zar" panose="00000400000000000000" pitchFamily="2" charset="-78"/>
              </a:rPr>
              <a:t>21 شرکت </a:t>
            </a:r>
            <a:r>
              <a:rPr lang="fa-IR">
                <a:cs typeface="B Zar" panose="00000400000000000000" pitchFamily="2" charset="-78"/>
              </a:rPr>
              <a:t>در صنعت سیمان </a:t>
            </a:r>
            <a:r>
              <a:rPr lang="fa-IR">
                <a:cs typeface="B Zar" panose="00000400000000000000" pitchFamily="2" charset="-78"/>
              </a:rPr>
              <a:t>و </a:t>
            </a:r>
            <a:r>
              <a:rPr lang="fa-IR" smtClean="0">
                <a:cs typeface="B Zar" panose="00000400000000000000" pitchFamily="2" charset="-78"/>
              </a:rPr>
              <a:t>22 شرکت </a:t>
            </a:r>
            <a:r>
              <a:rPr lang="fa-IR">
                <a:cs typeface="B Zar" panose="00000400000000000000" pitchFamily="2" charset="-78"/>
              </a:rPr>
              <a:t>در صنایع </a:t>
            </a:r>
            <a:r>
              <a:rPr lang="fa-IR">
                <a:cs typeface="B Zar" panose="00000400000000000000" pitchFamily="2" charset="-78"/>
              </a:rPr>
              <a:t>شیمیایی </a:t>
            </a:r>
            <a:r>
              <a:rPr lang="fa-IR" smtClean="0">
                <a:cs typeface="B Zar" panose="00000400000000000000" pitchFamily="2" charset="-78"/>
              </a:rPr>
              <a:t>(مجموعاً  76 شرکت) </a:t>
            </a:r>
            <a:r>
              <a:rPr lang="fa-IR">
                <a:cs typeface="B Zar" panose="00000400000000000000" pitchFamily="2" charset="-78"/>
              </a:rPr>
              <a:t>به عنوان نمونه از جامعهي آماري </a:t>
            </a:r>
            <a:r>
              <a:rPr lang="fa-IR">
                <a:cs typeface="B Zar" panose="00000400000000000000" pitchFamily="2" charset="-78"/>
              </a:rPr>
              <a:t>اول </a:t>
            </a:r>
            <a:r>
              <a:rPr lang="fa-IR" smtClean="0">
                <a:cs typeface="B Zar" panose="00000400000000000000" pitchFamily="2" charset="-78"/>
              </a:rPr>
              <a:t>انتخاب شدند</a:t>
            </a:r>
            <a:r>
              <a:rPr lang="fa-IR">
                <a:cs typeface="B Zar" panose="00000400000000000000" pitchFamily="2" charset="-78"/>
              </a:rPr>
              <a:t>. پرسشنامهها براي جامعهي آماري اول براي کل کارکنان این شرکتها فرستاده </a:t>
            </a:r>
            <a:r>
              <a:rPr lang="fa-IR">
                <a:cs typeface="B Zar" panose="00000400000000000000" pitchFamily="2" charset="-78"/>
              </a:rPr>
              <a:t>شد </a:t>
            </a:r>
            <a:r>
              <a:rPr lang="fa-IR" smtClean="0">
                <a:cs typeface="B Zar" panose="00000400000000000000" pitchFamily="2" charset="-78"/>
              </a:rPr>
              <a:t>که تعداد  </a:t>
            </a:r>
            <a:r>
              <a:rPr lang="fa-IR">
                <a:cs typeface="B Zar" panose="00000400000000000000" pitchFamily="2" charset="-78"/>
              </a:rPr>
              <a:t>327پرسشنامه برگشت داده شد و از این تعداد با </a:t>
            </a:r>
            <a:r>
              <a:rPr lang="fa-IR">
                <a:cs typeface="B Zar" panose="00000400000000000000" pitchFamily="2" charset="-78"/>
              </a:rPr>
              <a:t>حذف </a:t>
            </a:r>
            <a:r>
              <a:rPr lang="fa-IR" smtClean="0">
                <a:cs typeface="B Zar" panose="00000400000000000000" pitchFamily="2" charset="-78"/>
              </a:rPr>
              <a:t>پرسشنامه هاي </a:t>
            </a:r>
            <a:r>
              <a:rPr lang="fa-IR">
                <a:cs typeface="B Zar" panose="00000400000000000000" pitchFamily="2" charset="-78"/>
              </a:rPr>
              <a:t>کاملا </a:t>
            </a:r>
            <a:r>
              <a:rPr lang="fa-IR">
                <a:cs typeface="B Zar" panose="00000400000000000000" pitchFamily="2" charset="-78"/>
              </a:rPr>
              <a:t>تکمیل </a:t>
            </a:r>
            <a:r>
              <a:rPr lang="fa-IR" smtClean="0">
                <a:cs typeface="B Zar" panose="00000400000000000000" pitchFamily="2" charset="-78"/>
              </a:rPr>
              <a:t>نشده و </a:t>
            </a:r>
            <a:r>
              <a:rPr lang="fa-IR">
                <a:cs typeface="B Zar" panose="00000400000000000000" pitchFamily="2" charset="-78"/>
              </a:rPr>
              <a:t>معیوب، </a:t>
            </a:r>
            <a:r>
              <a:rPr lang="fa-IR">
                <a:cs typeface="B Zar" panose="00000400000000000000" pitchFamily="2" charset="-78"/>
              </a:rPr>
              <a:t>تعداد  </a:t>
            </a:r>
            <a:r>
              <a:rPr lang="fa-IR" smtClean="0">
                <a:cs typeface="B Zar" panose="00000400000000000000" pitchFamily="2" charset="-78"/>
              </a:rPr>
              <a:t>319 پرسشنامه </a:t>
            </a:r>
            <a:r>
              <a:rPr lang="fa-IR">
                <a:cs typeface="B Zar" panose="00000400000000000000" pitchFamily="2" charset="-78"/>
              </a:rPr>
              <a:t>جهت تجزیه و تحلیل انتخاب شد. </a:t>
            </a:r>
            <a:r>
              <a:rPr lang="fa-IR">
                <a:cs typeface="B Zar" panose="00000400000000000000" pitchFamily="2" charset="-78"/>
              </a:rPr>
              <a:t>در </a:t>
            </a:r>
            <a:r>
              <a:rPr lang="fa-IR" smtClean="0">
                <a:cs typeface="B Zar" panose="00000400000000000000" pitchFamily="2" charset="-78"/>
              </a:rPr>
              <a:t>جامعه ي </a:t>
            </a:r>
            <a:r>
              <a:rPr lang="fa-IR">
                <a:cs typeface="B Zar" panose="00000400000000000000" pitchFamily="2" charset="-78"/>
              </a:rPr>
              <a:t>آماري </a:t>
            </a:r>
            <a:r>
              <a:rPr lang="fa-IR">
                <a:cs typeface="B Zar" panose="00000400000000000000" pitchFamily="2" charset="-78"/>
              </a:rPr>
              <a:t>دوم </a:t>
            </a:r>
            <a:r>
              <a:rPr lang="fa-IR" smtClean="0">
                <a:cs typeface="B Zar" panose="00000400000000000000" pitchFamily="2" charset="-78"/>
              </a:rPr>
              <a:t>یعنی سرمایه گذاران </a:t>
            </a:r>
            <a:r>
              <a:rPr lang="fa-IR">
                <a:cs typeface="B Zar" panose="00000400000000000000" pitchFamily="2" charset="-78"/>
              </a:rPr>
              <a:t>بورس اوراق بهادار تهران با توجه به این مسئله </a:t>
            </a:r>
            <a:r>
              <a:rPr lang="fa-IR">
                <a:cs typeface="B Zar" panose="00000400000000000000" pitchFamily="2" charset="-78"/>
              </a:rPr>
              <a:t>که </a:t>
            </a:r>
            <a:r>
              <a:rPr lang="fa-IR" smtClean="0">
                <a:cs typeface="B Zar" panose="00000400000000000000" pitchFamily="2" charset="-78"/>
              </a:rPr>
              <a:t>جامعه اي </a:t>
            </a:r>
            <a:r>
              <a:rPr lang="fa-IR">
                <a:cs typeface="B Zar" panose="00000400000000000000" pitchFamily="2" charset="-78"/>
              </a:rPr>
              <a:t>نامحدود است</a:t>
            </a:r>
            <a:r>
              <a:rPr lang="fa-IR">
                <a:cs typeface="B Zar" panose="00000400000000000000" pitchFamily="2" charset="-78"/>
              </a:rPr>
              <a:t>، </a:t>
            </a:r>
            <a:r>
              <a:rPr lang="fa-IR" smtClean="0">
                <a:cs typeface="B Zar" panose="00000400000000000000" pitchFamily="2" charset="-78"/>
              </a:rPr>
              <a:t>لذا در </a:t>
            </a:r>
            <a:r>
              <a:rPr lang="fa-IR">
                <a:cs typeface="B Zar" panose="00000400000000000000" pitchFamily="2" charset="-78"/>
              </a:rPr>
              <a:t>این پژوهش از فرمول </a:t>
            </a:r>
            <a:r>
              <a:rPr lang="fa-IR">
                <a:cs typeface="B Zar" panose="00000400000000000000" pitchFamily="2" charset="-78"/>
              </a:rPr>
              <a:t>کوکران </a:t>
            </a:r>
            <a:r>
              <a:rPr lang="fa-IR" smtClean="0">
                <a:cs typeface="B Zar" panose="00000400000000000000" pitchFamily="2" charset="-78"/>
              </a:rPr>
              <a:t>(جامعه ي نامحدود) </a:t>
            </a:r>
            <a:r>
              <a:rPr lang="fa-IR">
                <a:cs typeface="B Zar" panose="00000400000000000000" pitchFamily="2" charset="-78"/>
              </a:rPr>
              <a:t>براي نمونهگیري استفاده شده است</a:t>
            </a:r>
          </a:p>
        </p:txBody>
      </p:sp>
      <p:pic>
        <p:nvPicPr>
          <p:cNvPr id="4" name="Picture 3"/>
          <p:cNvPicPr>
            <a:picLocks noChangeAspect="1"/>
          </p:cNvPicPr>
          <p:nvPr/>
        </p:nvPicPr>
        <p:blipFill>
          <a:blip r:embed="rId2"/>
          <a:stretch>
            <a:fillRect/>
          </a:stretch>
        </p:blipFill>
        <p:spPr>
          <a:xfrm>
            <a:off x="135094" y="137318"/>
            <a:ext cx="2041436" cy="1413883"/>
          </a:xfrm>
          <a:prstGeom prst="rect">
            <a:avLst/>
          </a:prstGeom>
        </p:spPr>
      </p:pic>
      <p:pic>
        <p:nvPicPr>
          <p:cNvPr id="5" name="Picture 4"/>
          <p:cNvPicPr>
            <a:picLocks noChangeAspect="1"/>
          </p:cNvPicPr>
          <p:nvPr/>
        </p:nvPicPr>
        <p:blipFill>
          <a:blip r:embed="rId3"/>
          <a:stretch>
            <a:fillRect/>
          </a:stretch>
        </p:blipFill>
        <p:spPr>
          <a:xfrm>
            <a:off x="11352112" y="850801"/>
            <a:ext cx="839887" cy="839887"/>
          </a:xfrm>
          <a:prstGeom prst="rect">
            <a:avLst/>
          </a:prstGeom>
        </p:spPr>
      </p:pic>
    </p:spTree>
    <p:extLst>
      <p:ext uri="{BB962C8B-B14F-4D97-AF65-F5344CB8AC3E}">
        <p14:creationId xmlns:p14="http://schemas.microsoft.com/office/powerpoint/2010/main" val="333791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فرمول کوکران</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826309" y="2588654"/>
            <a:ext cx="6920921" cy="2074963"/>
          </a:xfrm>
          <a:prstGeom prst="rect">
            <a:avLst/>
          </a:prstGeom>
        </p:spPr>
      </p:pic>
    </p:spTree>
    <p:extLst>
      <p:ext uri="{BB962C8B-B14F-4D97-AF65-F5344CB8AC3E}">
        <p14:creationId xmlns:p14="http://schemas.microsoft.com/office/powerpoint/2010/main" val="334998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بر اساس </a:t>
            </a:r>
            <a:r>
              <a:rPr lang="fa-IR">
                <a:cs typeface="B Zar" panose="00000400000000000000" pitchFamily="2" charset="-78"/>
              </a:rPr>
              <a:t>فرمول </a:t>
            </a:r>
            <a:r>
              <a:rPr lang="fa-IR" smtClean="0">
                <a:cs typeface="B Zar" panose="00000400000000000000" pitchFamily="2" charset="-78"/>
              </a:rPr>
              <a:t>نمونه گیري </a:t>
            </a:r>
            <a:r>
              <a:rPr lang="fa-IR">
                <a:cs typeface="B Zar" panose="00000400000000000000" pitchFamily="2" charset="-78"/>
              </a:rPr>
              <a:t>فوق، </a:t>
            </a:r>
            <a:r>
              <a:rPr lang="fa-IR">
                <a:cs typeface="B Zar" panose="00000400000000000000" pitchFamily="2" charset="-78"/>
              </a:rPr>
              <a:t>تعداد </a:t>
            </a:r>
            <a:r>
              <a:rPr lang="fa-IR" smtClean="0">
                <a:cs typeface="B Zar" panose="00000400000000000000" pitchFamily="2" charset="-78"/>
              </a:rPr>
              <a:t>نمونه ها </a:t>
            </a:r>
            <a:r>
              <a:rPr lang="fa-IR">
                <a:cs typeface="B Zar" panose="00000400000000000000" pitchFamily="2" charset="-78"/>
              </a:rPr>
              <a:t>را  </a:t>
            </a:r>
            <a:r>
              <a:rPr lang="fa-IR" smtClean="0">
                <a:cs typeface="B Zar" panose="00000400000000000000" pitchFamily="2" charset="-78"/>
              </a:rPr>
              <a:t>384 نفر </a:t>
            </a:r>
            <a:r>
              <a:rPr lang="fa-IR">
                <a:cs typeface="B Zar" panose="00000400000000000000" pitchFamily="2" charset="-78"/>
              </a:rPr>
              <a:t>نشان میدهد. </a:t>
            </a:r>
            <a:r>
              <a:rPr lang="fa-IR">
                <a:cs typeface="B Zar" panose="00000400000000000000" pitchFamily="2" charset="-78"/>
              </a:rPr>
              <a:t>که </a:t>
            </a:r>
            <a:r>
              <a:rPr lang="fa-IR" smtClean="0">
                <a:cs typeface="B Zar" panose="00000400000000000000" pitchFamily="2" charset="-78"/>
              </a:rPr>
              <a:t>تعداد  </a:t>
            </a:r>
            <a:r>
              <a:rPr lang="fa-IR">
                <a:cs typeface="B Zar" panose="00000400000000000000" pitchFamily="2" charset="-78"/>
              </a:rPr>
              <a:t>390پرسشنامه توزیع گردید،  377پرسشنامه برگشت داده شد و در </a:t>
            </a:r>
            <a:r>
              <a:rPr lang="fa-IR">
                <a:cs typeface="B Zar" panose="00000400000000000000" pitchFamily="2" charset="-78"/>
              </a:rPr>
              <a:t>نهایت </a:t>
            </a:r>
            <a:r>
              <a:rPr lang="fa-IR" smtClean="0">
                <a:cs typeface="B Zar" panose="00000400000000000000" pitchFamily="2" charset="-78"/>
              </a:rPr>
              <a:t>353 پرسشنامه ي </a:t>
            </a:r>
            <a:r>
              <a:rPr lang="fa-IR">
                <a:cs typeface="B Zar" panose="00000400000000000000" pitchFamily="2" charset="-78"/>
              </a:rPr>
              <a:t>مناسب جهت تجزیه و تحلیل </a:t>
            </a:r>
            <a:r>
              <a:rPr lang="fa-IR">
                <a:cs typeface="B Zar" panose="00000400000000000000" pitchFamily="2" charset="-78"/>
              </a:rPr>
              <a:t>جمعآوري </a:t>
            </a:r>
            <a:r>
              <a:rPr lang="fa-IR" smtClean="0">
                <a:cs typeface="B Zar" panose="00000400000000000000" pitchFamily="2" charset="-78"/>
              </a:rPr>
              <a:t>گردید. با </a:t>
            </a:r>
            <a:r>
              <a:rPr lang="fa-IR">
                <a:cs typeface="B Zar" panose="00000400000000000000" pitchFamily="2" charset="-78"/>
              </a:rPr>
              <a:t>توجه به </a:t>
            </a:r>
            <a:r>
              <a:rPr lang="fa-IR">
                <a:cs typeface="B Zar" panose="00000400000000000000" pitchFamily="2" charset="-78"/>
              </a:rPr>
              <a:t>اینکه </a:t>
            </a:r>
            <a:r>
              <a:rPr lang="fa-IR" smtClean="0">
                <a:cs typeface="B Zar" panose="00000400000000000000" pitchFamily="2" charset="-78"/>
              </a:rPr>
              <a:t>جامعه ي </a:t>
            </a:r>
            <a:r>
              <a:rPr lang="fa-IR">
                <a:cs typeface="B Zar" panose="00000400000000000000" pitchFamily="2" charset="-78"/>
              </a:rPr>
              <a:t>آماري این پژوهش را دو گروه تشکیل دادهاند لذا </a:t>
            </a:r>
            <a:r>
              <a:rPr lang="fa-IR">
                <a:cs typeface="B Zar" panose="00000400000000000000" pitchFamily="2" charset="-78"/>
              </a:rPr>
              <a:t>جهت </a:t>
            </a:r>
            <a:r>
              <a:rPr lang="fa-IR" smtClean="0">
                <a:cs typeface="B Zar" panose="00000400000000000000" pitchFamily="2" charset="-78"/>
              </a:rPr>
              <a:t>ایجاد تناسب </a:t>
            </a:r>
            <a:r>
              <a:rPr lang="fa-IR">
                <a:cs typeface="B Zar" panose="00000400000000000000" pitchFamily="2" charset="-78"/>
              </a:rPr>
              <a:t>میان </a:t>
            </a:r>
            <a:r>
              <a:rPr lang="fa-IR" smtClean="0">
                <a:cs typeface="B Zar" panose="00000400000000000000" pitchFamily="2" charset="-78"/>
              </a:rPr>
              <a:t>پرسشنامه هاي </a:t>
            </a:r>
            <a:r>
              <a:rPr lang="fa-IR">
                <a:cs typeface="B Zar" panose="00000400000000000000" pitchFamily="2" charset="-78"/>
              </a:rPr>
              <a:t>این دو گروه در تجزیه و تحلیل، </a:t>
            </a:r>
            <a:r>
              <a:rPr lang="fa-IR">
                <a:cs typeface="B Zar" panose="00000400000000000000" pitchFamily="2" charset="-78"/>
              </a:rPr>
              <a:t>تعداد </a:t>
            </a:r>
            <a:r>
              <a:rPr lang="fa-IR" smtClean="0">
                <a:cs typeface="B Zar" panose="00000400000000000000" pitchFamily="2" charset="-78"/>
              </a:rPr>
              <a:t>پرسشنامه هاي سرمایه  گذاران </a:t>
            </a:r>
            <a:r>
              <a:rPr lang="fa-IR">
                <a:cs typeface="B Zar" panose="00000400000000000000" pitchFamily="2" charset="-78"/>
              </a:rPr>
              <a:t>از  </a:t>
            </a:r>
            <a:r>
              <a:rPr lang="fa-IR" smtClean="0">
                <a:cs typeface="B Zar" panose="00000400000000000000" pitchFamily="2" charset="-78"/>
              </a:rPr>
              <a:t>353 به </a:t>
            </a:r>
            <a:r>
              <a:rPr lang="fa-IR">
                <a:cs typeface="B Zar" panose="00000400000000000000" pitchFamily="2" charset="-78"/>
              </a:rPr>
              <a:t>تعداد  </a:t>
            </a:r>
            <a:r>
              <a:rPr lang="fa-IR" smtClean="0">
                <a:cs typeface="B Zar" panose="00000400000000000000" pitchFamily="2" charset="-78"/>
              </a:rPr>
              <a:t> 319 پرسشنامه </a:t>
            </a:r>
            <a:r>
              <a:rPr lang="fa-IR">
                <a:solidFill>
                  <a:srgbClr val="FF0000"/>
                </a:solidFill>
                <a:cs typeface="B Zar" panose="00000400000000000000" pitchFamily="2" charset="-78"/>
              </a:rPr>
              <a:t>تقلیل یافت</a:t>
            </a:r>
            <a:r>
              <a:rPr lang="fa-IR">
                <a:cs typeface="B Zar" panose="00000400000000000000" pitchFamily="2" charset="-78"/>
              </a:rPr>
              <a:t>. لازم به توضیح است </a:t>
            </a:r>
            <a:r>
              <a:rPr lang="fa-IR">
                <a:cs typeface="B Zar" panose="00000400000000000000" pitchFamily="2" charset="-78"/>
              </a:rPr>
              <a:t>که </a:t>
            </a:r>
            <a:r>
              <a:rPr lang="fa-IR" smtClean="0">
                <a:cs typeface="B Zar" panose="00000400000000000000" pitchFamily="2" charset="-78"/>
              </a:rPr>
              <a:t>با توجه </a:t>
            </a:r>
            <a:r>
              <a:rPr lang="fa-IR">
                <a:cs typeface="B Zar" panose="00000400000000000000" pitchFamily="2" charset="-78"/>
              </a:rPr>
              <a:t>به </a:t>
            </a:r>
            <a:r>
              <a:rPr lang="fa-IR">
                <a:cs typeface="B Zar" panose="00000400000000000000" pitchFamily="2" charset="-78"/>
              </a:rPr>
              <a:t>اینکه </a:t>
            </a:r>
            <a:r>
              <a:rPr lang="fa-IR" smtClean="0">
                <a:cs typeface="B Zar" panose="00000400000000000000" pitchFamily="2" charset="-78"/>
              </a:rPr>
              <a:t>جامعه ي </a:t>
            </a:r>
            <a:r>
              <a:rPr lang="fa-IR">
                <a:cs typeface="B Zar" panose="00000400000000000000" pitchFamily="2" charset="-78"/>
              </a:rPr>
              <a:t>آماري پژوهش به دو گروه سرمایهگذاران و شرکتهاي </a:t>
            </a:r>
            <a:r>
              <a:rPr lang="fa-IR">
                <a:cs typeface="B Zar" panose="00000400000000000000" pitchFamily="2" charset="-78"/>
              </a:rPr>
              <a:t>پذیرفته </a:t>
            </a:r>
            <a:r>
              <a:rPr lang="fa-IR" smtClean="0">
                <a:cs typeface="B Zar" panose="00000400000000000000" pitchFamily="2" charset="-78"/>
              </a:rPr>
              <a:t>شده در </a:t>
            </a:r>
            <a:r>
              <a:rPr lang="fa-IR">
                <a:cs typeface="B Zar" panose="00000400000000000000" pitchFamily="2" charset="-78"/>
              </a:rPr>
              <a:t>بورس اوراق بهادار تقسیم میشود لذا در نامهاي توضیحی در ابتداي </a:t>
            </a:r>
            <a:r>
              <a:rPr lang="fa-IR">
                <a:cs typeface="B Zar" panose="00000400000000000000" pitchFamily="2" charset="-78"/>
              </a:rPr>
              <a:t>پرسشنامهي </a:t>
            </a:r>
            <a:r>
              <a:rPr lang="fa-IR" smtClean="0">
                <a:cs typeface="B Zar" panose="00000400000000000000" pitchFamily="2" charset="-78"/>
              </a:rPr>
              <a:t>مربوط به </a:t>
            </a:r>
            <a:r>
              <a:rPr lang="fa-IR">
                <a:cs typeface="B Zar" panose="00000400000000000000" pitchFamily="2" charset="-78"/>
              </a:rPr>
              <a:t>سرمایهگذاران مدیریت دانش و سازمان دانشی توضیح داده شد </a:t>
            </a:r>
            <a:r>
              <a:rPr lang="fa-IR">
                <a:cs typeface="B Zar" panose="00000400000000000000" pitchFamily="2" charset="-78"/>
              </a:rPr>
              <a:t>و </a:t>
            </a:r>
            <a:r>
              <a:rPr lang="fa-IR" smtClean="0">
                <a:cs typeface="B Zar" panose="00000400000000000000" pitchFamily="2" charset="-78"/>
              </a:rPr>
              <a:t>سرمایه گذاران </a:t>
            </a:r>
            <a:r>
              <a:rPr lang="fa-IR">
                <a:cs typeface="B Zar" panose="00000400000000000000" pitchFamily="2" charset="-78"/>
              </a:rPr>
              <a:t>با </a:t>
            </a:r>
            <a:r>
              <a:rPr lang="fa-IR" smtClean="0">
                <a:cs typeface="B Zar" panose="00000400000000000000" pitchFamily="2" charset="-78"/>
              </a:rPr>
              <a:t>توجه به </a:t>
            </a:r>
            <a:r>
              <a:rPr lang="fa-IR">
                <a:cs typeface="B Zar" panose="00000400000000000000" pitchFamily="2" charset="-78"/>
              </a:rPr>
              <a:t>این توضیحات از سازمان دانش محور نگرش خود را بیان کردند</a:t>
            </a:r>
          </a:p>
        </p:txBody>
      </p:sp>
    </p:spTree>
    <p:extLst>
      <p:ext uri="{BB962C8B-B14F-4D97-AF65-F5344CB8AC3E}">
        <p14:creationId xmlns:p14="http://schemas.microsoft.com/office/powerpoint/2010/main" val="3432727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برآورد مدل و تحلیل نتایج پایایی (قابلیت اعتماد) </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a:cs typeface="B Zar" panose="00000400000000000000" pitchFamily="2" charset="-78"/>
              </a:rPr>
              <a:t>این پژوهش به منظور تعیین پایایی آزمون از روش آلفاي کرونباخ استفاده شده است</a:t>
            </a:r>
            <a:r>
              <a:rPr lang="fa-IR">
                <a:cs typeface="B Zar" panose="00000400000000000000" pitchFamily="2" charset="-78"/>
              </a:rPr>
              <a:t>. </a:t>
            </a:r>
            <a:r>
              <a:rPr lang="fa-IR" smtClean="0">
                <a:cs typeface="B Zar" panose="00000400000000000000" pitchFamily="2" charset="-78"/>
              </a:rPr>
              <a:t>هر چه </a:t>
            </a:r>
            <a:r>
              <a:rPr lang="fa-IR">
                <a:cs typeface="B Zar" panose="00000400000000000000" pitchFamily="2" charset="-78"/>
              </a:rPr>
              <a:t>آلفا بیشتر باشد پایایی مقیاس بیشتر خواهد بود. طبق قاعدهي تجربی آلفا باید  0/7و </a:t>
            </a:r>
            <a:r>
              <a:rPr lang="fa-IR">
                <a:cs typeface="B Zar" panose="00000400000000000000" pitchFamily="2" charset="-78"/>
              </a:rPr>
              <a:t>یا </a:t>
            </a:r>
            <a:r>
              <a:rPr lang="fa-IR" smtClean="0">
                <a:cs typeface="B Zar" panose="00000400000000000000" pitchFamily="2" charset="-78"/>
              </a:rPr>
              <a:t>بیشتر باشد </a:t>
            </a:r>
            <a:r>
              <a:rPr lang="fa-IR">
                <a:cs typeface="B Zar" panose="00000400000000000000" pitchFamily="2" charset="-78"/>
              </a:rPr>
              <a:t>تا بتوان مقیاس را داراي پایایی به شمار آورد. </a:t>
            </a:r>
            <a:r>
              <a:rPr lang="fa-IR">
                <a:cs typeface="B Zar" panose="00000400000000000000" pitchFamily="2" charset="-78"/>
              </a:rPr>
              <a:t>جدول </a:t>
            </a:r>
            <a:r>
              <a:rPr lang="fa-IR" smtClean="0">
                <a:cs typeface="B Zar" panose="00000400000000000000" pitchFamily="2" charset="-78"/>
              </a:rPr>
              <a:t>(3) نتایج </a:t>
            </a:r>
            <a:r>
              <a:rPr lang="fa-IR">
                <a:cs typeface="B Zar" panose="00000400000000000000" pitchFamily="2" charset="-78"/>
              </a:rPr>
              <a:t>آزمون پایایی را ارائه میدهد</a:t>
            </a:r>
          </a:p>
        </p:txBody>
      </p:sp>
      <p:pic>
        <p:nvPicPr>
          <p:cNvPr id="4" name="Picture 3"/>
          <p:cNvPicPr>
            <a:picLocks noChangeAspect="1"/>
          </p:cNvPicPr>
          <p:nvPr/>
        </p:nvPicPr>
        <p:blipFill>
          <a:blip r:embed="rId2"/>
          <a:stretch>
            <a:fillRect/>
          </a:stretch>
        </p:blipFill>
        <p:spPr>
          <a:xfrm>
            <a:off x="838200" y="4001294"/>
            <a:ext cx="1943637" cy="1943637"/>
          </a:xfrm>
          <a:prstGeom prst="rect">
            <a:avLst/>
          </a:prstGeom>
        </p:spPr>
      </p:pic>
    </p:spTree>
    <p:extLst>
      <p:ext uri="{BB962C8B-B14F-4D97-AF65-F5344CB8AC3E}">
        <p14:creationId xmlns:p14="http://schemas.microsoft.com/office/powerpoint/2010/main" val="362652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بازار سرمایه با هدف تأمین منابع بلندمدت براي </a:t>
            </a:r>
            <a:r>
              <a:rPr lang="fa-IR" smtClean="0">
                <a:cs typeface="B Zar" panose="00000400000000000000" pitchFamily="2" charset="-78"/>
              </a:rPr>
              <a:t>سرمایه گذاري </a:t>
            </a:r>
            <a:r>
              <a:rPr lang="fa-IR" smtClean="0">
                <a:cs typeface="B Zar" panose="00000400000000000000" pitchFamily="2" charset="-78"/>
              </a:rPr>
              <a:t>در بخشهاي مختلف اقتصادي، نقش </a:t>
            </a:r>
            <a:r>
              <a:rPr lang="fa-IR" smtClean="0">
                <a:cs typeface="B Zar" panose="00000400000000000000" pitchFamily="2" charset="-78"/>
              </a:rPr>
              <a:t>عمده اي </a:t>
            </a:r>
            <a:r>
              <a:rPr lang="fa-IR" smtClean="0">
                <a:cs typeface="B Zar" panose="00000400000000000000" pitchFamily="2" charset="-78"/>
              </a:rPr>
              <a:t>در رشد و </a:t>
            </a:r>
            <a:r>
              <a:rPr lang="fa-IR" smtClean="0">
                <a:cs typeface="B Zar" panose="00000400000000000000" pitchFamily="2" charset="-78"/>
              </a:rPr>
              <a:t>توسعه ي </a:t>
            </a:r>
            <a:r>
              <a:rPr lang="fa-IR" smtClean="0">
                <a:cs typeface="B Zar" panose="00000400000000000000" pitchFamily="2" charset="-78"/>
              </a:rPr>
              <a:t>اقتصادي کشورهاي پیشرفته ایفا </a:t>
            </a:r>
            <a:r>
              <a:rPr lang="fa-IR" smtClean="0">
                <a:cs typeface="B Zar" panose="00000400000000000000" pitchFamily="2" charset="-78"/>
              </a:rPr>
              <a:t>می نماید </a:t>
            </a:r>
            <a:r>
              <a:rPr lang="fa-IR" smtClean="0">
                <a:cs typeface="B Zar" panose="00000400000000000000" pitchFamily="2" charset="-78"/>
              </a:rPr>
              <a:t>که در این میان، </a:t>
            </a:r>
            <a:r>
              <a:rPr lang="fa-IR" smtClean="0">
                <a:solidFill>
                  <a:srgbClr val="FF0000"/>
                </a:solidFill>
                <a:cs typeface="B Zar" panose="00000400000000000000" pitchFamily="2" charset="-78"/>
              </a:rPr>
              <a:t>بورس اوراق بهادار به عنوان </a:t>
            </a:r>
            <a:r>
              <a:rPr lang="fa-IR" smtClean="0">
                <a:solidFill>
                  <a:srgbClr val="FF0000"/>
                </a:solidFill>
                <a:cs typeface="B Zar" panose="00000400000000000000" pitchFamily="2" charset="-78"/>
              </a:rPr>
              <a:t>اصلی ترین </a:t>
            </a:r>
            <a:r>
              <a:rPr lang="fa-IR" smtClean="0">
                <a:solidFill>
                  <a:srgbClr val="FF0000"/>
                </a:solidFill>
                <a:cs typeface="B Zar" panose="00000400000000000000" pitchFamily="2" charset="-78"/>
              </a:rPr>
              <a:t>بخش بازار سرمایه مطرح </a:t>
            </a:r>
            <a:r>
              <a:rPr lang="fa-IR" smtClean="0">
                <a:solidFill>
                  <a:srgbClr val="FF0000"/>
                </a:solidFill>
                <a:cs typeface="B Zar" panose="00000400000000000000" pitchFamily="2" charset="-78"/>
              </a:rPr>
              <a:t>می باشد</a:t>
            </a:r>
            <a:r>
              <a:rPr lang="fa-IR" smtClean="0">
                <a:cs typeface="B Zar" panose="00000400000000000000" pitchFamily="2" charset="-78"/>
              </a:rPr>
              <a:t>. نقش اصلی بورس اوراق بهادار به عنوان رکن اساسی تشکیل بازار </a:t>
            </a:r>
            <a:r>
              <a:rPr lang="fa-IR" smtClean="0">
                <a:cs typeface="B Zar" panose="00000400000000000000" pitchFamily="2" charset="-78"/>
              </a:rPr>
              <a:t>سرمایه</a:t>
            </a:r>
            <a:r>
              <a:rPr lang="fa-IR" smtClean="0">
                <a:cs typeface="B Zar" panose="00000400000000000000" pitchFamily="2" charset="-78"/>
              </a:rPr>
              <a:t>، جذب و هدایت </a:t>
            </a:r>
            <a:r>
              <a:rPr lang="fa-IR" smtClean="0">
                <a:cs typeface="B Zar" panose="00000400000000000000" pitchFamily="2" charset="-78"/>
              </a:rPr>
              <a:t>پس اندازها </a:t>
            </a:r>
            <a:r>
              <a:rPr lang="fa-IR" smtClean="0">
                <a:cs typeface="B Zar" panose="00000400000000000000" pitchFamily="2" charset="-78"/>
              </a:rPr>
              <a:t>و نقدینگی سرگردان و </a:t>
            </a:r>
            <a:r>
              <a:rPr lang="fa-IR" smtClean="0">
                <a:cs typeface="B Zar" panose="00000400000000000000" pitchFamily="2" charset="-78"/>
              </a:rPr>
              <a:t>پراکنده ي </a:t>
            </a:r>
            <a:r>
              <a:rPr lang="fa-IR" smtClean="0">
                <a:cs typeface="B Zar" panose="00000400000000000000" pitchFamily="2" charset="-78"/>
              </a:rPr>
              <a:t>جامعه به مسیرهاي بهینه و جهت دادن آن به  طرف </a:t>
            </a:r>
            <a:r>
              <a:rPr lang="fa-IR" smtClean="0">
                <a:cs typeface="B Zar" panose="00000400000000000000" pitchFamily="2" charset="-78"/>
              </a:rPr>
              <a:t>سرمایه گذاري </a:t>
            </a:r>
            <a:r>
              <a:rPr lang="fa-IR" smtClean="0">
                <a:cs typeface="B Zar" panose="00000400000000000000" pitchFamily="2" charset="-78"/>
              </a:rPr>
              <a:t>مولّد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3949241"/>
            <a:ext cx="5845936" cy="2574144"/>
          </a:xfrm>
          <a:prstGeom prst="rect">
            <a:avLst/>
          </a:prstGeom>
        </p:spPr>
      </p:pic>
    </p:spTree>
    <p:extLst>
      <p:ext uri="{BB962C8B-B14F-4D97-AF65-F5344CB8AC3E}">
        <p14:creationId xmlns:p14="http://schemas.microsoft.com/office/powerpoint/2010/main" val="2816374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573042" y="1027906"/>
            <a:ext cx="10221894" cy="4668045"/>
          </a:xfrm>
          <a:prstGeom prst="rect">
            <a:avLst/>
          </a:prstGeom>
        </p:spPr>
      </p:pic>
    </p:spTree>
    <p:extLst>
      <p:ext uri="{BB962C8B-B14F-4D97-AF65-F5344CB8AC3E}">
        <p14:creationId xmlns:p14="http://schemas.microsoft.com/office/powerpoint/2010/main" val="1660016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جدول بالا مقدار آلفاي کرونباخ براي هر </a:t>
            </a:r>
            <a:r>
              <a:rPr lang="fa-IR">
                <a:solidFill>
                  <a:srgbClr val="0070C0"/>
                </a:solidFill>
                <a:cs typeface="B Zar" panose="00000400000000000000" pitchFamily="2" charset="-78"/>
              </a:rPr>
              <a:t>شش</a:t>
            </a:r>
            <a:r>
              <a:rPr lang="fa-IR">
                <a:cs typeface="B Zar" panose="00000400000000000000" pitchFamily="2" charset="-78"/>
              </a:rPr>
              <a:t> سازه بیشتر از  0/7بوده </a:t>
            </a:r>
            <a:r>
              <a:rPr lang="fa-IR">
                <a:cs typeface="B Zar" panose="00000400000000000000" pitchFamily="2" charset="-78"/>
              </a:rPr>
              <a:t>و </a:t>
            </a:r>
            <a:r>
              <a:rPr lang="fa-IR" smtClean="0">
                <a:cs typeface="B Zar" panose="00000400000000000000" pitchFamily="2" charset="-78"/>
              </a:rPr>
              <a:t>گویاي مطلوب </a:t>
            </a:r>
            <a:r>
              <a:rPr lang="fa-IR">
                <a:cs typeface="B Zar" panose="00000400000000000000" pitchFamily="2" charset="-78"/>
              </a:rPr>
              <a:t>بودن </a:t>
            </a:r>
            <a:r>
              <a:rPr lang="fa-IR">
                <a:cs typeface="B Zar" panose="00000400000000000000" pitchFamily="2" charset="-78"/>
              </a:rPr>
              <a:t>ابزار </a:t>
            </a:r>
            <a:r>
              <a:rPr lang="fa-IR" smtClean="0">
                <a:cs typeface="B Zar" panose="00000400000000000000" pitchFamily="2" charset="-78"/>
              </a:rPr>
              <a:t>جمع آوري داده ها </a:t>
            </a:r>
            <a:r>
              <a:rPr lang="fa-IR">
                <a:cs typeface="B Zar" panose="00000400000000000000" pitchFamily="2" charset="-78"/>
              </a:rPr>
              <a:t>براي یک تحقیق اکتشافی است</a:t>
            </a:r>
          </a:p>
        </p:txBody>
      </p:sp>
      <p:pic>
        <p:nvPicPr>
          <p:cNvPr id="4" name="Picture 3"/>
          <p:cNvPicPr>
            <a:picLocks noChangeAspect="1"/>
          </p:cNvPicPr>
          <p:nvPr/>
        </p:nvPicPr>
        <p:blipFill>
          <a:blip r:embed="rId2"/>
          <a:stretch>
            <a:fillRect/>
          </a:stretch>
        </p:blipFill>
        <p:spPr>
          <a:xfrm>
            <a:off x="4842457" y="820895"/>
            <a:ext cx="869793" cy="869793"/>
          </a:xfrm>
          <a:prstGeom prst="rect">
            <a:avLst/>
          </a:prstGeom>
        </p:spPr>
      </p:pic>
    </p:spTree>
    <p:extLst>
      <p:ext uri="{BB962C8B-B14F-4D97-AF65-F5344CB8AC3E}">
        <p14:creationId xmlns:p14="http://schemas.microsoft.com/office/powerpoint/2010/main" val="1197681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معادلات </a:t>
            </a:r>
            <a:r>
              <a:rPr lang="fa-IR" smtClean="0">
                <a:cs typeface="B Zar" panose="00000400000000000000" pitchFamily="2" charset="-78"/>
              </a:rPr>
              <a:t>ساختاري</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مدل </a:t>
            </a:r>
            <a:r>
              <a:rPr lang="fa-IR">
                <a:cs typeface="B Zar" panose="00000400000000000000" pitchFamily="2" charset="-78"/>
              </a:rPr>
              <a:t>معادلات </a:t>
            </a:r>
            <a:r>
              <a:rPr lang="fa-IR">
                <a:cs typeface="B Zar" panose="00000400000000000000" pitchFamily="2" charset="-78"/>
              </a:rPr>
              <a:t>ساختاري </a:t>
            </a:r>
            <a:r>
              <a:rPr lang="fa-IR" smtClean="0">
                <a:cs typeface="B Zar" panose="00000400000000000000" pitchFamily="2" charset="-78"/>
              </a:rPr>
              <a:t>یک </a:t>
            </a:r>
            <a:r>
              <a:rPr lang="fa-IR">
                <a:cs typeface="B Zar" panose="00000400000000000000" pitchFamily="2" charset="-78"/>
              </a:rPr>
              <a:t>تکنیک تحلیل چند متغیري بسیار نیرومند از </a:t>
            </a:r>
            <a:r>
              <a:rPr lang="fa-IR">
                <a:cs typeface="B Zar" panose="00000400000000000000" pitchFamily="2" charset="-78"/>
              </a:rPr>
              <a:t>خانوادة </a:t>
            </a:r>
            <a:r>
              <a:rPr lang="fa-IR" smtClean="0">
                <a:cs typeface="B Zar" panose="00000400000000000000" pitchFamily="2" charset="-78"/>
              </a:rPr>
              <a:t>رگرسیون چند </a:t>
            </a:r>
            <a:r>
              <a:rPr lang="fa-IR">
                <a:cs typeface="B Zar" panose="00000400000000000000" pitchFamily="2" charset="-78"/>
              </a:rPr>
              <a:t>متغیري و به بیان دقیقتر بسط مدل خطی </a:t>
            </a:r>
            <a:r>
              <a:rPr lang="fa-IR">
                <a:cs typeface="B Zar" panose="00000400000000000000" pitchFamily="2" charset="-78"/>
              </a:rPr>
              <a:t>کلی </a:t>
            </a:r>
            <a:r>
              <a:rPr lang="fa-IR" smtClean="0">
                <a:cs typeface="B Zar" panose="00000400000000000000" pitchFamily="2" charset="-78"/>
              </a:rPr>
              <a:t>است </a:t>
            </a:r>
            <a:r>
              <a:rPr lang="fa-IR">
                <a:cs typeface="B Zar" panose="00000400000000000000" pitchFamily="2" charset="-78"/>
              </a:rPr>
              <a:t>که به محقق </a:t>
            </a:r>
            <a:r>
              <a:rPr lang="fa-IR">
                <a:cs typeface="B Zar" panose="00000400000000000000" pitchFamily="2" charset="-78"/>
              </a:rPr>
              <a:t>امکان </a:t>
            </a:r>
            <a:r>
              <a:rPr lang="fa-IR" smtClean="0">
                <a:cs typeface="B Zar" panose="00000400000000000000" pitchFamily="2" charset="-78"/>
              </a:rPr>
              <a:t>می دهد مجموعه اي </a:t>
            </a:r>
            <a:r>
              <a:rPr lang="fa-IR">
                <a:cs typeface="B Zar" panose="00000400000000000000" pitchFamily="2" charset="-78"/>
              </a:rPr>
              <a:t>از معادلات رگرسیون را </a:t>
            </a:r>
            <a:r>
              <a:rPr lang="fa-IR">
                <a:cs typeface="B Zar" panose="00000400000000000000" pitchFamily="2" charset="-78"/>
              </a:rPr>
              <a:t>به </a:t>
            </a:r>
            <a:r>
              <a:rPr lang="fa-IR" smtClean="0">
                <a:cs typeface="B Zar" panose="00000400000000000000" pitchFamily="2" charset="-78"/>
              </a:rPr>
              <a:t>گونه ي </a:t>
            </a:r>
            <a:r>
              <a:rPr lang="fa-IR">
                <a:cs typeface="B Zar" panose="00000400000000000000" pitchFamily="2" charset="-78"/>
              </a:rPr>
              <a:t>همزمان مورد آزمون قرار دهد. تحلیل </a:t>
            </a:r>
            <a:r>
              <a:rPr lang="fa-IR">
                <a:cs typeface="B Zar" panose="00000400000000000000" pitchFamily="2" charset="-78"/>
              </a:rPr>
              <a:t>مدل </a:t>
            </a:r>
            <a:r>
              <a:rPr lang="fa-IR" smtClean="0">
                <a:cs typeface="B Zar" panose="00000400000000000000" pitchFamily="2" charset="-78"/>
              </a:rPr>
              <a:t>معادلات ساختاري </a:t>
            </a:r>
            <a:r>
              <a:rPr lang="fa-IR">
                <a:cs typeface="B Zar" panose="00000400000000000000" pitchFamily="2" charset="-78"/>
              </a:rPr>
              <a:t>را میتوان توسط </a:t>
            </a:r>
            <a:r>
              <a:rPr lang="fa-IR">
                <a:solidFill>
                  <a:srgbClr val="FF0000"/>
                </a:solidFill>
                <a:cs typeface="B Zar" panose="00000400000000000000" pitchFamily="2" charset="-78"/>
              </a:rPr>
              <a:t>دو</a:t>
            </a:r>
            <a:r>
              <a:rPr lang="fa-IR">
                <a:cs typeface="B Zar" panose="00000400000000000000" pitchFamily="2" charset="-78"/>
              </a:rPr>
              <a:t> تکنیک انجام داد: تحلیل ساختاري کوواریانس یا </a:t>
            </a:r>
            <a:r>
              <a:rPr lang="fa-IR">
                <a:cs typeface="B Zar" panose="00000400000000000000" pitchFamily="2" charset="-78"/>
              </a:rPr>
              <a:t>روابط </a:t>
            </a:r>
            <a:r>
              <a:rPr lang="fa-IR" smtClean="0">
                <a:cs typeface="B Zar" panose="00000400000000000000" pitchFamily="2" charset="-78"/>
              </a:rPr>
              <a:t>خطی ساختاري </a:t>
            </a:r>
            <a:r>
              <a:rPr lang="fa-IR">
                <a:cs typeface="B Zar" panose="00000400000000000000" pitchFamily="2" charset="-78"/>
              </a:rPr>
              <a:t>لیزرل </a:t>
            </a:r>
            <a:r>
              <a:rPr lang="fa-IR" smtClean="0">
                <a:cs typeface="B Zar" panose="00000400000000000000" pitchFamily="2" charset="-78"/>
              </a:rPr>
              <a:t>و </a:t>
            </a:r>
            <a:r>
              <a:rPr lang="fa-IR">
                <a:cs typeface="B Zar" panose="00000400000000000000" pitchFamily="2" charset="-78"/>
              </a:rPr>
              <a:t>حداقل مربعات </a:t>
            </a:r>
            <a:r>
              <a:rPr lang="fa-IR">
                <a:cs typeface="B Zar" panose="00000400000000000000" pitchFamily="2" charset="-78"/>
              </a:rPr>
              <a:t>جزئی </a:t>
            </a:r>
            <a:r>
              <a:rPr lang="fa-IR" smtClean="0">
                <a:cs typeface="B Zar" panose="00000400000000000000" pitchFamily="2" charset="-78"/>
              </a:rPr>
              <a:t>. در </a:t>
            </a:r>
            <a:r>
              <a:rPr lang="fa-IR">
                <a:cs typeface="B Zar" panose="00000400000000000000" pitchFamily="2" charset="-78"/>
              </a:rPr>
              <a:t>اقتصادسنجی </a:t>
            </a:r>
            <a:r>
              <a:rPr lang="fa-IR">
                <a:cs typeface="B Zar" panose="00000400000000000000" pitchFamily="2" charset="-78"/>
              </a:rPr>
              <a:t>آثار </a:t>
            </a:r>
            <a:r>
              <a:rPr lang="fa-IR" smtClean="0">
                <a:cs typeface="B Zar" panose="00000400000000000000" pitchFamily="2" charset="-78"/>
              </a:rPr>
              <a:t>جهت دار </a:t>
            </a:r>
            <a:r>
              <a:rPr lang="fa-IR">
                <a:cs typeface="B Zar" panose="00000400000000000000" pitchFamily="2" charset="-78"/>
              </a:rPr>
              <a:t>هم زمان چند </a:t>
            </a:r>
            <a:r>
              <a:rPr lang="fa-IR">
                <a:cs typeface="B Zar" panose="00000400000000000000" pitchFamily="2" charset="-78"/>
              </a:rPr>
              <a:t>متغیر </a:t>
            </a:r>
            <a:r>
              <a:rPr lang="fa-IR" smtClean="0">
                <a:cs typeface="B Zar" panose="00000400000000000000" pitchFamily="2" charset="-78"/>
              </a:rPr>
              <a:t>بر متغیرهاي </a:t>
            </a:r>
            <a:r>
              <a:rPr lang="fa-IR">
                <a:cs typeface="B Zar" panose="00000400000000000000" pitchFamily="2" charset="-78"/>
              </a:rPr>
              <a:t>دیگر، تحت برچسب مدلهاي معادله هم زمان بسیار مورد مطالعه قرار </a:t>
            </a:r>
            <a:r>
              <a:rPr lang="fa-IR">
                <a:cs typeface="B Zar" panose="00000400000000000000" pitchFamily="2" charset="-78"/>
              </a:rPr>
              <a:t>گرفته </a:t>
            </a:r>
            <a:r>
              <a:rPr lang="fa-IR" smtClean="0">
                <a:cs typeface="B Zar" panose="00000400000000000000" pitchFamily="2" charset="-78"/>
              </a:rPr>
              <a:t>است. مدل </a:t>
            </a:r>
            <a:r>
              <a:rPr lang="fa-IR">
                <a:cs typeface="B Zar" panose="00000400000000000000" pitchFamily="2" charset="-78"/>
              </a:rPr>
              <a:t>معادلات ساختاري یک رویکرد آماري جامع براي </a:t>
            </a:r>
            <a:r>
              <a:rPr lang="fa-IR">
                <a:cs typeface="B Zar" panose="00000400000000000000" pitchFamily="2" charset="-78"/>
              </a:rPr>
              <a:t>آزمون </a:t>
            </a:r>
            <a:r>
              <a:rPr lang="fa-IR" smtClean="0">
                <a:cs typeface="B Zar" panose="00000400000000000000" pitchFamily="2" charset="-78"/>
              </a:rPr>
              <a:t>فرضیه هایی درباره ي </a:t>
            </a:r>
            <a:r>
              <a:rPr lang="fa-IR">
                <a:cs typeface="B Zar" panose="00000400000000000000" pitchFamily="2" charset="-78"/>
              </a:rPr>
              <a:t>روابط </a:t>
            </a:r>
            <a:r>
              <a:rPr lang="fa-IR" smtClean="0">
                <a:cs typeface="B Zar" panose="00000400000000000000" pitchFamily="2" charset="-78"/>
              </a:rPr>
              <a:t>بین متغیرهاي </a:t>
            </a:r>
            <a:r>
              <a:rPr lang="fa-IR">
                <a:cs typeface="B Zar" panose="00000400000000000000" pitchFamily="2" charset="-78"/>
              </a:rPr>
              <a:t>اندازهگیري شده و متغیرهاي مکنون است. </a:t>
            </a:r>
            <a:r>
              <a:rPr lang="fa-IR">
                <a:cs typeface="B Zar" panose="00000400000000000000" pitchFamily="2" charset="-78"/>
              </a:rPr>
              <a:t>متغیرهاي </a:t>
            </a:r>
            <a:r>
              <a:rPr lang="fa-IR" smtClean="0">
                <a:cs typeface="B Zar" panose="00000400000000000000" pitchFamily="2" charset="-78"/>
              </a:rPr>
              <a:t>اندازه گیري </a:t>
            </a:r>
            <a:r>
              <a:rPr lang="fa-IR">
                <a:cs typeface="B Zar" panose="00000400000000000000" pitchFamily="2" charset="-78"/>
              </a:rPr>
              <a:t>شده </a:t>
            </a:r>
            <a:r>
              <a:rPr lang="fa-IR">
                <a:cs typeface="B Zar" panose="00000400000000000000" pitchFamily="2" charset="-78"/>
              </a:rPr>
              <a:t>متغیرهایی هستند که به طور مستقیم میتوان مشاهده و اندازهگیري کرد، این متغیرها را </a:t>
            </a:r>
            <a:r>
              <a:rPr lang="fa-IR">
                <a:cs typeface="B Zar" panose="00000400000000000000" pitchFamily="2" charset="-78"/>
              </a:rPr>
              <a:t>متغیرهاي </a:t>
            </a:r>
            <a:r>
              <a:rPr lang="fa-IR" smtClean="0">
                <a:cs typeface="B Zar" panose="00000400000000000000" pitchFamily="2" charset="-78"/>
              </a:rPr>
              <a:t>مشاهده شده</a:t>
            </a:r>
            <a:r>
              <a:rPr lang="fa-IR">
                <a:cs typeface="B Zar" panose="00000400000000000000" pitchFamily="2" charset="-78"/>
              </a:rPr>
              <a:t>، شاخص و یا </a:t>
            </a:r>
            <a:r>
              <a:rPr lang="fa-IR">
                <a:solidFill>
                  <a:srgbClr val="FF0000"/>
                </a:solidFill>
                <a:cs typeface="B Zar" panose="00000400000000000000" pitchFamily="2" charset="-78"/>
              </a:rPr>
              <a:t>متغیرهاي آشکار </a:t>
            </a:r>
            <a:r>
              <a:rPr lang="fa-IR">
                <a:cs typeface="B Zar" panose="00000400000000000000" pitchFamily="2" charset="-78"/>
              </a:rPr>
              <a:t>نیز </a:t>
            </a:r>
            <a:r>
              <a:rPr lang="fa-IR" smtClean="0">
                <a:cs typeface="B Zar" panose="00000400000000000000" pitchFamily="2" charset="-78"/>
              </a:rPr>
              <a:t>می نامند</a:t>
            </a:r>
            <a:r>
              <a:rPr lang="fa-IR">
                <a:cs typeface="B Zar" panose="00000400000000000000" pitchFamily="2" charset="-78"/>
              </a:rPr>
              <a:t>. </a:t>
            </a:r>
          </a:p>
        </p:txBody>
      </p:sp>
      <p:pic>
        <p:nvPicPr>
          <p:cNvPr id="4" name="Picture 3"/>
          <p:cNvPicPr>
            <a:picLocks noChangeAspect="1"/>
          </p:cNvPicPr>
          <p:nvPr/>
        </p:nvPicPr>
        <p:blipFill>
          <a:blip r:embed="rId2"/>
          <a:stretch>
            <a:fillRect/>
          </a:stretch>
        </p:blipFill>
        <p:spPr>
          <a:xfrm>
            <a:off x="11353800" y="2897747"/>
            <a:ext cx="714173" cy="714173"/>
          </a:xfrm>
          <a:prstGeom prst="rect">
            <a:avLst/>
          </a:prstGeom>
        </p:spPr>
      </p:pic>
    </p:spTree>
    <p:extLst>
      <p:ext uri="{BB962C8B-B14F-4D97-AF65-F5344CB8AC3E}">
        <p14:creationId xmlns:p14="http://schemas.microsoft.com/office/powerpoint/2010/main" val="1760326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متغیر های مکنون</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متغیرهاي </a:t>
            </a:r>
            <a:r>
              <a:rPr lang="fa-IR">
                <a:solidFill>
                  <a:srgbClr val="FF0000"/>
                </a:solidFill>
                <a:cs typeface="B Zar" panose="00000400000000000000" pitchFamily="2" charset="-78"/>
              </a:rPr>
              <a:t>مکنون </a:t>
            </a:r>
            <a:r>
              <a:rPr lang="fa-IR">
                <a:cs typeface="B Zar" panose="00000400000000000000" pitchFamily="2" charset="-78"/>
              </a:rPr>
              <a:t>متغیرهایی هستند که </a:t>
            </a:r>
            <a:r>
              <a:rPr lang="fa-IR">
                <a:cs typeface="B Zar" panose="00000400000000000000" pitchFamily="2" charset="-78"/>
              </a:rPr>
              <a:t>به </a:t>
            </a:r>
            <a:r>
              <a:rPr lang="fa-IR" smtClean="0">
                <a:cs typeface="B Zar" panose="00000400000000000000" pitchFamily="2" charset="-78"/>
              </a:rPr>
              <a:t>طور مستقیم </a:t>
            </a:r>
            <a:r>
              <a:rPr lang="fa-IR">
                <a:cs typeface="B Zar" panose="00000400000000000000" pitchFamily="2" charset="-78"/>
              </a:rPr>
              <a:t>قابل مشاهده نیستند و باید از طریق </a:t>
            </a:r>
            <a:r>
              <a:rPr lang="fa-IR">
                <a:cs typeface="B Zar" panose="00000400000000000000" pitchFamily="2" charset="-78"/>
              </a:rPr>
              <a:t>متغیرهاي </a:t>
            </a:r>
            <a:r>
              <a:rPr lang="fa-IR" smtClean="0">
                <a:cs typeface="B Zar" panose="00000400000000000000" pitchFamily="2" charset="-78"/>
              </a:rPr>
              <a:t>اندازه گیري </a:t>
            </a:r>
            <a:r>
              <a:rPr lang="fa-IR">
                <a:cs typeface="B Zar" panose="00000400000000000000" pitchFamily="2" charset="-78"/>
              </a:rPr>
              <a:t>شده استنباط شوند</a:t>
            </a:r>
            <a:r>
              <a:rPr lang="fa-IR">
                <a:cs typeface="B Zar" panose="00000400000000000000" pitchFamily="2" charset="-78"/>
              </a:rPr>
              <a:t>، </a:t>
            </a:r>
            <a:r>
              <a:rPr lang="fa-IR" smtClean="0">
                <a:cs typeface="B Zar" panose="00000400000000000000" pitchFamily="2" charset="-78"/>
              </a:rPr>
              <a:t>این متغیرها </a:t>
            </a:r>
            <a:r>
              <a:rPr lang="fa-IR">
                <a:cs typeface="B Zar" panose="00000400000000000000" pitchFamily="2" charset="-78"/>
              </a:rPr>
              <a:t>توسط کوواریانس بین دو یا چند متغیر اندازهگیري شده نشان داده میشوند</a:t>
            </a:r>
            <a:r>
              <a:rPr lang="fa-IR">
                <a:cs typeface="B Zar" panose="00000400000000000000" pitchFamily="2" charset="-78"/>
              </a:rPr>
              <a:t>. </a:t>
            </a:r>
            <a:r>
              <a:rPr lang="fa-IR" smtClean="0">
                <a:cs typeface="B Zar" panose="00000400000000000000" pitchFamily="2" charset="-78"/>
              </a:rPr>
              <a:t>تکنیک لیزرل </a:t>
            </a:r>
            <a:r>
              <a:rPr lang="fa-IR">
                <a:cs typeface="B Zar" panose="00000400000000000000" pitchFamily="2" charset="-78"/>
              </a:rPr>
              <a:t>آمیزهاي از دو تحلیل است: تحلیل </a:t>
            </a:r>
            <a:r>
              <a:rPr lang="fa-IR">
                <a:cs typeface="B Zar" panose="00000400000000000000" pitchFamily="2" charset="-78"/>
              </a:rPr>
              <a:t>عاملی </a:t>
            </a:r>
            <a:r>
              <a:rPr lang="fa-IR" smtClean="0">
                <a:cs typeface="B Zar" panose="00000400000000000000" pitchFamily="2" charset="-78"/>
              </a:rPr>
              <a:t>(مدل اندازه گیري ،تحلیل </a:t>
            </a:r>
            <a:r>
              <a:rPr lang="fa-IR">
                <a:cs typeface="B Zar" panose="00000400000000000000" pitchFamily="2" charset="-78"/>
              </a:rPr>
              <a:t>مسیر- </a:t>
            </a:r>
            <a:r>
              <a:rPr lang="fa-IR">
                <a:cs typeface="B Zar" panose="00000400000000000000" pitchFamily="2" charset="-78"/>
              </a:rPr>
              <a:t>تعمیم </a:t>
            </a:r>
            <a:r>
              <a:rPr lang="fa-IR" smtClean="0">
                <a:cs typeface="B Zar" panose="00000400000000000000" pitchFamily="2" charset="-78"/>
              </a:rPr>
              <a:t>تحلیل رگرسیون (مدل ساختاري) منظور </a:t>
            </a:r>
            <a:r>
              <a:rPr lang="fa-IR">
                <a:cs typeface="B Zar" panose="00000400000000000000" pitchFamily="2" charset="-78"/>
              </a:rPr>
              <a:t>از </a:t>
            </a:r>
            <a:r>
              <a:rPr lang="fa-IR">
                <a:cs typeface="B Zar" panose="00000400000000000000" pitchFamily="2" charset="-78"/>
              </a:rPr>
              <a:t>مدل </a:t>
            </a:r>
            <a:r>
              <a:rPr lang="fa-IR" smtClean="0">
                <a:cs typeface="B Zar" panose="00000400000000000000" pitchFamily="2" charset="-78"/>
              </a:rPr>
              <a:t>اندازه گیري</a:t>
            </a:r>
            <a:r>
              <a:rPr lang="fa-IR">
                <a:cs typeface="B Zar" panose="00000400000000000000" pitchFamily="2" charset="-78"/>
              </a:rPr>
              <a:t>، سنجش روابط بین </a:t>
            </a:r>
            <a:r>
              <a:rPr lang="fa-IR">
                <a:cs typeface="B Zar" panose="00000400000000000000" pitchFamily="2" charset="-78"/>
              </a:rPr>
              <a:t>متغیرهاي </a:t>
            </a:r>
            <a:r>
              <a:rPr lang="fa-IR" smtClean="0">
                <a:cs typeface="B Zar" panose="00000400000000000000" pitchFamily="2" charset="-78"/>
              </a:rPr>
              <a:t>اندازه گیري شده </a:t>
            </a:r>
            <a:r>
              <a:rPr lang="fa-IR">
                <a:cs typeface="B Zar" panose="00000400000000000000" pitchFamily="2" charset="-78"/>
              </a:rPr>
              <a:t>و </a:t>
            </a:r>
            <a:r>
              <a:rPr lang="fa-IR" smtClean="0">
                <a:cs typeface="B Zar" panose="00000400000000000000" pitchFamily="2" charset="-78"/>
              </a:rPr>
              <a:t>متغیرهاي مکنون </a:t>
            </a:r>
            <a:r>
              <a:rPr lang="fa-IR">
                <a:cs typeface="B Zar" panose="00000400000000000000" pitchFamily="2" charset="-78"/>
              </a:rPr>
              <a:t>توسط شناسایی سازههاي متغیرهاي مکنون است. به بیان دیگر </a:t>
            </a:r>
            <a:r>
              <a:rPr lang="fa-IR">
                <a:cs typeface="B Zar" panose="00000400000000000000" pitchFamily="2" charset="-78"/>
              </a:rPr>
              <a:t>این </a:t>
            </a:r>
            <a:r>
              <a:rPr lang="fa-IR" smtClean="0">
                <a:cs typeface="B Zar" panose="00000400000000000000" pitchFamily="2" charset="-78"/>
              </a:rPr>
              <a:t>مدل مشخص می کند </a:t>
            </a:r>
            <a:r>
              <a:rPr lang="fa-IR">
                <a:cs typeface="B Zar" panose="00000400000000000000" pitchFamily="2" charset="-78"/>
              </a:rPr>
              <a:t>که متغیرهاي مکنون چگونه با متغیرهاي قابل مشاهده مرتبطاند و یا </a:t>
            </a:r>
            <a:r>
              <a:rPr lang="fa-IR">
                <a:cs typeface="B Zar" panose="00000400000000000000" pitchFamily="2" charset="-78"/>
              </a:rPr>
              <a:t>از </a:t>
            </a:r>
            <a:r>
              <a:rPr lang="fa-IR" smtClean="0">
                <a:cs typeface="B Zar" panose="00000400000000000000" pitchFamily="2" charset="-78"/>
              </a:rPr>
              <a:t>طریق آنها </a:t>
            </a:r>
            <a:r>
              <a:rPr lang="fa-IR">
                <a:cs typeface="B Zar" panose="00000400000000000000" pitchFamily="2" charset="-78"/>
              </a:rPr>
              <a:t>سنجیده میشوند و هر یک از شاخصها تا چه حد متضمن مفهوم ابعاد </a:t>
            </a:r>
            <a:r>
              <a:rPr lang="fa-IR">
                <a:cs typeface="B Zar" panose="00000400000000000000" pitchFamily="2" charset="-78"/>
              </a:rPr>
              <a:t>متغیر </a:t>
            </a:r>
            <a:r>
              <a:rPr lang="fa-IR" smtClean="0">
                <a:cs typeface="B Zar" panose="00000400000000000000" pitchFamily="2" charset="-78"/>
              </a:rPr>
              <a:t>مکنوناند. منظور </a:t>
            </a:r>
            <a:r>
              <a:rPr lang="fa-IR">
                <a:cs typeface="B Zar" panose="00000400000000000000" pitchFamily="2" charset="-78"/>
              </a:rPr>
              <a:t>از مدل ساختاري، صرفاً روابط علّی بین متغیرهاي مکنون است. به بیان دیگر </a:t>
            </a:r>
            <a:r>
              <a:rPr lang="fa-IR">
                <a:cs typeface="B Zar" panose="00000400000000000000" pitchFamily="2" charset="-78"/>
              </a:rPr>
              <a:t>هدف </a:t>
            </a:r>
            <a:r>
              <a:rPr lang="fa-IR" smtClean="0">
                <a:cs typeface="B Zar" panose="00000400000000000000" pitchFamily="2" charset="-78"/>
              </a:rPr>
              <a:t>این مدل </a:t>
            </a:r>
            <a:r>
              <a:rPr lang="fa-IR">
                <a:cs typeface="B Zar" panose="00000400000000000000" pitchFamily="2" charset="-78"/>
              </a:rPr>
              <a:t>کشف هر </a:t>
            </a:r>
            <a:r>
              <a:rPr lang="fa-IR">
                <a:solidFill>
                  <a:srgbClr val="FF0000"/>
                </a:solidFill>
                <a:cs typeface="B Zar" panose="00000400000000000000" pitchFamily="2" charset="-78"/>
              </a:rPr>
              <a:t>دوي اثرات مستقیم و غیرمستقیم </a:t>
            </a:r>
            <a:r>
              <a:rPr lang="fa-IR">
                <a:cs typeface="B Zar" panose="00000400000000000000" pitchFamily="2" charset="-78"/>
              </a:rPr>
              <a:t>متغیرهاي مکنون مستقل بر </a:t>
            </a:r>
            <a:r>
              <a:rPr lang="fa-IR">
                <a:cs typeface="B Zar" panose="00000400000000000000" pitchFamily="2" charset="-78"/>
              </a:rPr>
              <a:t>متغیرهاي </a:t>
            </a:r>
            <a:r>
              <a:rPr lang="fa-IR" smtClean="0">
                <a:cs typeface="B Zar" panose="00000400000000000000" pitchFamily="2" charset="-78"/>
              </a:rPr>
              <a:t>مکنون وابسته </a:t>
            </a:r>
            <a:r>
              <a:rPr lang="fa-IR">
                <a:cs typeface="B Zar" panose="00000400000000000000" pitchFamily="2" charset="-78"/>
              </a:rPr>
              <a:t>است. یکی از مزیتهاي مدل معادلات ساختاري آن است که متغیرهاي </a:t>
            </a:r>
            <a:r>
              <a:rPr lang="fa-IR">
                <a:cs typeface="B Zar" panose="00000400000000000000" pitchFamily="2" charset="-78"/>
              </a:rPr>
              <a:t>مکنون </a:t>
            </a:r>
            <a:r>
              <a:rPr lang="fa-IR" smtClean="0">
                <a:cs typeface="B Zar" panose="00000400000000000000" pitchFamily="2" charset="-78"/>
              </a:rPr>
              <a:t>خطاي تصادفی ندارند. </a:t>
            </a:r>
            <a:endParaRPr lang="fa-IR">
              <a:cs typeface="B Zar" panose="00000400000000000000" pitchFamily="2" charset="-78"/>
            </a:endParaRPr>
          </a:p>
        </p:txBody>
      </p:sp>
    </p:spTree>
    <p:extLst>
      <p:ext uri="{BB962C8B-B14F-4D97-AF65-F5344CB8AC3E}">
        <p14:creationId xmlns:p14="http://schemas.microsoft.com/office/powerpoint/2010/main" val="1638510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15262" y="1403798"/>
            <a:ext cx="8142945" cy="4246529"/>
          </a:xfrm>
          <a:prstGeom prst="rect">
            <a:avLst/>
          </a:prstGeom>
        </p:spPr>
      </p:pic>
    </p:spTree>
    <p:extLst>
      <p:ext uri="{BB962C8B-B14F-4D97-AF65-F5344CB8AC3E}">
        <p14:creationId xmlns:p14="http://schemas.microsoft.com/office/powerpoint/2010/main" val="1209141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ارزیابی </a:t>
            </a:r>
            <a:r>
              <a:rPr lang="fa-IR">
                <a:cs typeface="B Zar" panose="00000400000000000000" pitchFamily="2" charset="-78"/>
              </a:rPr>
              <a:t>برازش </a:t>
            </a:r>
            <a:r>
              <a:rPr lang="fa-IR" smtClean="0">
                <a:cs typeface="B Zar" panose="00000400000000000000" pitchFamily="2" charset="-78"/>
              </a:rPr>
              <a:t>مدل</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ارزیابی </a:t>
            </a:r>
            <a:r>
              <a:rPr lang="fa-IR">
                <a:cs typeface="B Zar" panose="00000400000000000000" pitchFamily="2" charset="-78"/>
              </a:rPr>
              <a:t>برازش مدل با مقایسهي ماتریس کوواریانس برآورد شده براي جامعه )بر اساس مدل</a:t>
            </a:r>
            <a:r>
              <a:rPr lang="fa-IR">
                <a:cs typeface="B Zar" panose="00000400000000000000" pitchFamily="2" charset="-78"/>
              </a:rPr>
              <a:t>( </a:t>
            </a:r>
            <a:r>
              <a:rPr lang="fa-IR" smtClean="0">
                <a:cs typeface="B Zar" panose="00000400000000000000" pitchFamily="2" charset="-78"/>
              </a:rPr>
              <a:t>و ماتریس </a:t>
            </a:r>
            <a:r>
              <a:rPr lang="fa-IR">
                <a:cs typeface="B Zar" panose="00000400000000000000" pitchFamily="2" charset="-78"/>
              </a:rPr>
              <a:t>کوواریانس نمونه )بر اساس دادههاي مشاهده شده( به دست میآید</a:t>
            </a:r>
            <a:r>
              <a:rPr lang="fa-IR">
                <a:cs typeface="B Zar" panose="00000400000000000000" pitchFamily="2" charset="-78"/>
              </a:rPr>
              <a:t>، </a:t>
            </a:r>
            <a:r>
              <a:rPr lang="fa-IR" smtClean="0">
                <a:cs typeface="B Zar" panose="00000400000000000000" pitchFamily="2" charset="-78"/>
              </a:rPr>
              <a:t>.در تحلیل </a:t>
            </a:r>
            <a:r>
              <a:rPr lang="fa-IR">
                <a:cs typeface="B Zar" panose="00000400000000000000" pitchFamily="2" charset="-78"/>
              </a:rPr>
              <a:t>مسیر سه کار اساسی است که باید انجام دهیم</a:t>
            </a:r>
            <a:r>
              <a:rPr lang="fa-IR">
                <a:cs typeface="B Zar" panose="00000400000000000000" pitchFamily="2" charset="-78"/>
              </a:rPr>
              <a:t>، </a:t>
            </a:r>
            <a:endParaRPr lang="fa-IR" smtClean="0">
              <a:cs typeface="B Zar" panose="00000400000000000000" pitchFamily="2" charset="-78"/>
            </a:endParaRPr>
          </a:p>
          <a:p>
            <a:pPr algn="just"/>
            <a:r>
              <a:rPr lang="fa-IR" smtClean="0">
                <a:solidFill>
                  <a:srgbClr val="FF0000"/>
                </a:solidFill>
                <a:cs typeface="B Zar" panose="00000400000000000000" pitchFamily="2" charset="-78"/>
              </a:rPr>
              <a:t>اول</a:t>
            </a:r>
            <a:r>
              <a:rPr lang="fa-IR" smtClean="0">
                <a:cs typeface="B Zar" panose="00000400000000000000" pitchFamily="2" charset="-78"/>
              </a:rPr>
              <a:t> </a:t>
            </a:r>
            <a:r>
              <a:rPr lang="fa-IR">
                <a:cs typeface="B Zar" panose="00000400000000000000" pitchFamily="2" charset="-78"/>
              </a:rPr>
              <a:t>دقت در علائم ضرایب </a:t>
            </a:r>
            <a:r>
              <a:rPr lang="fa-IR">
                <a:cs typeface="B Zar" panose="00000400000000000000" pitchFamily="2" charset="-78"/>
              </a:rPr>
              <a:t>مسیر </a:t>
            </a:r>
            <a:r>
              <a:rPr lang="fa-IR" smtClean="0">
                <a:cs typeface="B Zar" panose="00000400000000000000" pitchFamily="2" charset="-78"/>
              </a:rPr>
              <a:t>(+ </a:t>
            </a:r>
            <a:r>
              <a:rPr lang="fa-IR">
                <a:cs typeface="B Zar" panose="00000400000000000000" pitchFamily="2" charset="-78"/>
              </a:rPr>
              <a:t>یا </a:t>
            </a:r>
            <a:r>
              <a:rPr lang="fa-IR" smtClean="0">
                <a:cs typeface="B Zar" panose="00000400000000000000" pitchFamily="2" charset="-78"/>
              </a:rPr>
              <a:t>-) براي </a:t>
            </a:r>
            <a:r>
              <a:rPr lang="fa-IR">
                <a:cs typeface="B Zar" panose="00000400000000000000" pitchFamily="2" charset="-78"/>
              </a:rPr>
              <a:t>تعیین جهت روابط </a:t>
            </a:r>
            <a:r>
              <a:rPr lang="fa-IR">
                <a:cs typeface="B Zar" panose="00000400000000000000" pitchFamily="2" charset="-78"/>
              </a:rPr>
              <a:t>علّی</a:t>
            </a:r>
            <a:r>
              <a:rPr lang="fa-IR" smtClean="0">
                <a:cs typeface="B Zar" panose="00000400000000000000" pitchFamily="2" charset="-78"/>
              </a:rPr>
              <a:t>،</a:t>
            </a:r>
          </a:p>
          <a:p>
            <a:pPr algn="just"/>
            <a:r>
              <a:rPr lang="fa-IR" smtClean="0">
                <a:solidFill>
                  <a:srgbClr val="FF0000"/>
                </a:solidFill>
                <a:cs typeface="B Zar" panose="00000400000000000000" pitchFamily="2" charset="-78"/>
              </a:rPr>
              <a:t>دوم</a:t>
            </a:r>
            <a:r>
              <a:rPr lang="fa-IR" smtClean="0">
                <a:cs typeface="B Zar" panose="00000400000000000000" pitchFamily="2" charset="-78"/>
              </a:rPr>
              <a:t> </a:t>
            </a:r>
            <a:r>
              <a:rPr lang="fa-IR">
                <a:cs typeface="B Zar" panose="00000400000000000000" pitchFamily="2" charset="-78"/>
              </a:rPr>
              <a:t>تعیین مدل در صورت معنادار بودن ضرایب </a:t>
            </a:r>
            <a:r>
              <a:rPr lang="fa-IR">
                <a:cs typeface="B Zar" panose="00000400000000000000" pitchFamily="2" charset="-78"/>
              </a:rPr>
              <a:t>و </a:t>
            </a:r>
            <a:endParaRPr lang="fa-IR" smtClean="0">
              <a:cs typeface="B Zar" panose="00000400000000000000" pitchFamily="2" charset="-78"/>
            </a:endParaRPr>
          </a:p>
          <a:p>
            <a:pPr algn="just"/>
            <a:r>
              <a:rPr lang="fa-IR" smtClean="0">
                <a:solidFill>
                  <a:srgbClr val="FF0000"/>
                </a:solidFill>
                <a:cs typeface="B Zar" panose="00000400000000000000" pitchFamily="2" charset="-78"/>
              </a:rPr>
              <a:t>سوم</a:t>
            </a:r>
            <a:r>
              <a:rPr lang="fa-IR" smtClean="0">
                <a:cs typeface="B Zar" panose="00000400000000000000" pitchFamily="2" charset="-78"/>
              </a:rPr>
              <a:t> </a:t>
            </a:r>
            <a:r>
              <a:rPr lang="fa-IR">
                <a:cs typeface="B Zar" panose="00000400000000000000" pitchFamily="2" charset="-78"/>
              </a:rPr>
              <a:t>به </a:t>
            </a:r>
            <a:r>
              <a:rPr lang="fa-IR">
                <a:cs typeface="B Zar" panose="00000400000000000000" pitchFamily="2" charset="-78"/>
              </a:rPr>
              <a:t>کار </a:t>
            </a:r>
            <a:r>
              <a:rPr lang="fa-IR" smtClean="0">
                <a:cs typeface="B Zar" panose="00000400000000000000" pitchFamily="2" charset="-78"/>
              </a:rPr>
              <a:t>بردن آزمون </a:t>
            </a:r>
            <a:r>
              <a:rPr lang="fa-IR">
                <a:cs typeface="B Zar" panose="00000400000000000000" pitchFamily="2" charset="-78"/>
              </a:rPr>
              <a:t>مجذور کاي خوبی برازش، براي کل مدل </a:t>
            </a:r>
            <a:r>
              <a:rPr lang="fa-IR">
                <a:cs typeface="B Zar" panose="00000400000000000000" pitchFamily="2" charset="-78"/>
              </a:rPr>
              <a:t>است</a:t>
            </a:r>
            <a:r>
              <a:rPr lang="fa-IR" smtClean="0">
                <a:cs typeface="B Zar" panose="00000400000000000000" pitchFamily="2" charset="-78"/>
              </a:rPr>
              <a:t>.</a:t>
            </a:r>
          </a:p>
          <a:p>
            <a:pPr algn="just"/>
            <a:r>
              <a:rPr lang="fa-IR" smtClean="0">
                <a:cs typeface="B Zar" panose="00000400000000000000" pitchFamily="2" charset="-78"/>
              </a:rPr>
              <a:t> </a:t>
            </a:r>
            <a:r>
              <a:rPr lang="fa-IR">
                <a:cs typeface="B Zar" panose="00000400000000000000" pitchFamily="2" charset="-78"/>
              </a:rPr>
              <a:t>براي اطمینان از خوبی برازش </a:t>
            </a:r>
            <a:r>
              <a:rPr lang="fa-IR">
                <a:cs typeface="B Zar" panose="00000400000000000000" pitchFamily="2" charset="-78"/>
              </a:rPr>
              <a:t>حجم </a:t>
            </a:r>
            <a:r>
              <a:rPr lang="fa-IR" smtClean="0">
                <a:cs typeface="B Zar" panose="00000400000000000000" pitchFamily="2" charset="-78"/>
              </a:rPr>
              <a:t>نمونه بین   100 تا   200مورد </a:t>
            </a:r>
            <a:r>
              <a:rPr lang="fa-IR">
                <a:cs typeface="B Zar" panose="00000400000000000000" pitchFamily="2" charset="-78"/>
              </a:rPr>
              <a:t>توصیه میشود. همین مراتب براي مدل معادلات ساختاري </a:t>
            </a:r>
            <a:r>
              <a:rPr lang="fa-IR">
                <a:cs typeface="B Zar" panose="00000400000000000000" pitchFamily="2" charset="-78"/>
              </a:rPr>
              <a:t>نیز </a:t>
            </a:r>
            <a:r>
              <a:rPr lang="fa-IR" smtClean="0">
                <a:cs typeface="B Zar" panose="00000400000000000000" pitchFamily="2" charset="-78"/>
              </a:rPr>
              <a:t>انجام میگیرد</a:t>
            </a:r>
            <a:r>
              <a:rPr lang="fa-IR">
                <a:cs typeface="B Zar" panose="00000400000000000000" pitchFamily="2" charset="-78"/>
              </a:rPr>
              <a:t>، ولی مشکل اصلی این است که مجذور کاي تحت تأثیر </a:t>
            </a:r>
            <a:r>
              <a:rPr lang="fa-IR">
                <a:cs typeface="B Zar" panose="00000400000000000000" pitchFamily="2" charset="-78"/>
              </a:rPr>
              <a:t>توزیع </a:t>
            </a:r>
            <a:r>
              <a:rPr lang="fa-IR" smtClean="0">
                <a:cs typeface="B Zar" panose="00000400000000000000" pitchFamily="2" charset="-78"/>
              </a:rPr>
              <a:t>داده ها </a:t>
            </a:r>
            <a:r>
              <a:rPr lang="fa-IR">
                <a:cs typeface="B Zar" panose="00000400000000000000" pitchFamily="2" charset="-78"/>
              </a:rPr>
              <a:t>و حجم </a:t>
            </a:r>
            <a:r>
              <a:rPr lang="fa-IR">
                <a:cs typeface="B Zar" panose="00000400000000000000" pitchFamily="2" charset="-78"/>
              </a:rPr>
              <a:t>نمونه </a:t>
            </a:r>
            <a:r>
              <a:rPr lang="fa-IR" smtClean="0">
                <a:cs typeface="B Zar" panose="00000400000000000000" pitchFamily="2" charset="-78"/>
              </a:rPr>
              <a:t>است، به </a:t>
            </a:r>
            <a:r>
              <a:rPr lang="fa-IR">
                <a:cs typeface="B Zar" panose="00000400000000000000" pitchFamily="2" charset="-78"/>
              </a:rPr>
              <a:t>این ترتیب در مواردي که تعداد </a:t>
            </a:r>
            <a:r>
              <a:rPr lang="fa-IR">
                <a:cs typeface="B Zar" panose="00000400000000000000" pitchFamily="2" charset="-78"/>
              </a:rPr>
              <a:t>آزمودنیها </a:t>
            </a:r>
            <a:r>
              <a:rPr lang="fa-IR" smtClean="0">
                <a:cs typeface="B Zar" panose="00000400000000000000" pitchFamily="2" charset="-78"/>
              </a:rPr>
              <a:t>(پاسخگوها) </a:t>
            </a:r>
            <a:r>
              <a:rPr lang="fa-IR">
                <a:cs typeface="B Zar" panose="00000400000000000000" pitchFamily="2" charset="-78"/>
              </a:rPr>
              <a:t>زیاد است این شاخص تقریباً </a:t>
            </a:r>
            <a:r>
              <a:rPr lang="fa-IR">
                <a:cs typeface="B Zar" panose="00000400000000000000" pitchFamily="2" charset="-78"/>
              </a:rPr>
              <a:t>همیشه </a:t>
            </a:r>
            <a:r>
              <a:rPr lang="fa-IR" smtClean="0">
                <a:cs typeface="B Zar" panose="00000400000000000000" pitchFamily="2" charset="-78"/>
              </a:rPr>
              <a:t>از نظر </a:t>
            </a:r>
            <a:r>
              <a:rPr lang="fa-IR">
                <a:cs typeface="B Zar" panose="00000400000000000000" pitchFamily="2" charset="-78"/>
              </a:rPr>
              <a:t>آماري معنادار است</a:t>
            </a:r>
            <a:r>
              <a:rPr lang="fa-IR">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010177" y="3245476"/>
            <a:ext cx="533869" cy="533869"/>
          </a:xfrm>
          <a:prstGeom prst="rect">
            <a:avLst/>
          </a:prstGeom>
        </p:spPr>
      </p:pic>
    </p:spTree>
    <p:extLst>
      <p:ext uri="{BB962C8B-B14F-4D97-AF65-F5344CB8AC3E}">
        <p14:creationId xmlns:p14="http://schemas.microsoft.com/office/powerpoint/2010/main" val="3615253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یک </a:t>
            </a:r>
            <a:r>
              <a:rPr lang="fa-IR" smtClean="0">
                <a:cs typeface="B Zar" panose="00000400000000000000" pitchFamily="2" charset="-78"/>
              </a:rPr>
              <a:t>راه حل </a:t>
            </a:r>
            <a:r>
              <a:rPr lang="fa-IR">
                <a:cs typeface="B Zar" panose="00000400000000000000" pitchFamily="2" charset="-78"/>
              </a:rPr>
              <a:t>براي این مسئله استفاده از شاخصهاي برازندگی دیگري است. این شاخصها در دو دسته </a:t>
            </a:r>
            <a:r>
              <a:rPr lang="fa-IR">
                <a:cs typeface="B Zar" panose="00000400000000000000" pitchFamily="2" charset="-78"/>
              </a:rPr>
              <a:t>قرار </a:t>
            </a:r>
            <a:r>
              <a:rPr lang="fa-IR" smtClean="0">
                <a:cs typeface="B Zar" panose="00000400000000000000" pitchFamily="2" charset="-78"/>
              </a:rPr>
              <a:t>می گیرند</a:t>
            </a:r>
            <a:r>
              <a:rPr lang="fa-IR">
                <a:cs typeface="B Zar" panose="00000400000000000000" pitchFamily="2" charset="-78"/>
              </a:rPr>
              <a:t>: برازش تطبیقی </a:t>
            </a:r>
            <a:r>
              <a:rPr lang="fa-IR">
                <a:cs typeface="B Zar" panose="00000400000000000000" pitchFamily="2" charset="-78"/>
              </a:rPr>
              <a:t>یا </a:t>
            </a:r>
            <a:r>
              <a:rPr lang="fa-IR" smtClean="0">
                <a:cs typeface="B Zar" panose="00000400000000000000" pitchFamily="2" charset="-78"/>
              </a:rPr>
              <a:t>مقایسه اي </a:t>
            </a:r>
            <a:r>
              <a:rPr lang="fa-IR">
                <a:cs typeface="B Zar" panose="00000400000000000000" pitchFamily="2" charset="-78"/>
              </a:rPr>
              <a:t>و واریانس تبیین شده</a:t>
            </a:r>
            <a:r>
              <a:rPr lang="fa-IR">
                <a:cs typeface="B Zar" panose="00000400000000000000" pitchFamily="2" charset="-78"/>
              </a:rPr>
              <a:t>. </a:t>
            </a:r>
            <a:r>
              <a:rPr lang="fa-IR" smtClean="0">
                <a:cs typeface="B Zar" panose="00000400000000000000" pitchFamily="2" charset="-78"/>
              </a:rPr>
              <a:t>اندازه ي </a:t>
            </a:r>
            <a:r>
              <a:rPr lang="fa-IR">
                <a:cs typeface="B Zar" panose="00000400000000000000" pitchFamily="2" charset="-78"/>
              </a:rPr>
              <a:t>تمامی این شاخصها به جز یکی از آنها </a:t>
            </a:r>
            <a:r>
              <a:rPr lang="fa-IR">
                <a:cs typeface="B Zar" panose="00000400000000000000" pitchFamily="2" charset="-78"/>
              </a:rPr>
              <a:t>بین  </a:t>
            </a:r>
            <a:r>
              <a:rPr lang="fa-IR" smtClean="0">
                <a:cs typeface="B Zar" panose="00000400000000000000" pitchFamily="2" charset="-78"/>
              </a:rPr>
              <a:t>0 و  1 است</a:t>
            </a:r>
            <a:r>
              <a:rPr lang="fa-IR">
                <a:cs typeface="B Zar" panose="00000400000000000000" pitchFamily="2" charset="-78"/>
              </a:rPr>
              <a:t>، هر چه شاخص بزرگتر باشد به برازش بهتري اشاره دارد </a:t>
            </a:r>
            <a:r>
              <a:rPr lang="fa-IR">
                <a:cs typeface="B Zar" panose="00000400000000000000" pitchFamily="2" charset="-78"/>
              </a:rPr>
              <a:t>به </a:t>
            </a:r>
            <a:r>
              <a:rPr lang="fa-IR" smtClean="0">
                <a:cs typeface="B Zar" panose="00000400000000000000" pitchFamily="2" charset="-78"/>
              </a:rPr>
              <a:t>گونه اي </a:t>
            </a:r>
            <a:r>
              <a:rPr lang="fa-IR">
                <a:cs typeface="B Zar" panose="00000400000000000000" pitchFamily="2" charset="-78"/>
              </a:rPr>
              <a:t>که ملاك حداقل این شاخصها  0/90است. مهمترین شاخصهاي برازندگی روابط خطی ساختاري که </a:t>
            </a:r>
            <a:r>
              <a:rPr lang="fa-IR">
                <a:cs typeface="B Zar" panose="00000400000000000000" pitchFamily="2" charset="-78"/>
              </a:rPr>
              <a:t>در </a:t>
            </a:r>
            <a:r>
              <a:rPr lang="fa-IR" smtClean="0">
                <a:cs typeface="B Zar" panose="00000400000000000000" pitchFamily="2" charset="-78"/>
              </a:rPr>
              <a:t>دسته ي </a:t>
            </a:r>
            <a:r>
              <a:rPr lang="fa-IR">
                <a:cs typeface="B Zar" panose="00000400000000000000" pitchFamily="2" charset="-78"/>
              </a:rPr>
              <a:t>دوم قرار میگیرند و به تبیین </a:t>
            </a:r>
            <a:r>
              <a:rPr lang="fa-IR">
                <a:cs typeface="B Zar" panose="00000400000000000000" pitchFamily="2" charset="-78"/>
              </a:rPr>
              <a:t>واریانس </a:t>
            </a:r>
            <a:r>
              <a:rPr lang="fa-IR" smtClean="0">
                <a:cs typeface="B Zar" panose="00000400000000000000" pitchFamily="2" charset="-78"/>
              </a:rPr>
              <a:t>می پردازند</a:t>
            </a:r>
            <a:r>
              <a:rPr lang="fa-IR">
                <a:cs typeface="B Zar" panose="00000400000000000000" pitchFamily="2" charset="-78"/>
              </a:rPr>
              <a:t>، شاخص </a:t>
            </a:r>
            <a:r>
              <a:rPr lang="fa-IR">
                <a:cs typeface="B Zar" panose="00000400000000000000" pitchFamily="2" charset="-78"/>
              </a:rPr>
              <a:t>برازندگی </a:t>
            </a:r>
            <a:r>
              <a:rPr lang="fa-IR" smtClean="0">
                <a:cs typeface="B Zar" panose="00000400000000000000" pitchFamily="2" charset="-78"/>
              </a:rPr>
              <a:t>،شاخص </a:t>
            </a:r>
            <a:r>
              <a:rPr lang="fa-IR">
                <a:cs typeface="B Zar" panose="00000400000000000000" pitchFamily="2" charset="-78"/>
              </a:rPr>
              <a:t>تعدیل </a:t>
            </a:r>
            <a:r>
              <a:rPr lang="fa-IR" smtClean="0">
                <a:cs typeface="B Zar" panose="00000400000000000000" pitchFamily="2" charset="-78"/>
              </a:rPr>
              <a:t>شده ي </a:t>
            </a:r>
            <a:r>
              <a:rPr lang="fa-IR">
                <a:cs typeface="B Zar" panose="00000400000000000000" pitchFamily="2" charset="-78"/>
              </a:rPr>
              <a:t>برازندگی </a:t>
            </a:r>
            <a:r>
              <a:rPr lang="fa-IR" smtClean="0">
                <a:cs typeface="B Zar" panose="00000400000000000000" pitchFamily="2" charset="-78"/>
              </a:rPr>
              <a:t>و </a:t>
            </a:r>
            <a:r>
              <a:rPr lang="fa-IR">
                <a:cs typeface="B Zar" panose="00000400000000000000" pitchFamily="2" charset="-78"/>
              </a:rPr>
              <a:t>جذر برآورد واریانس خطاي </a:t>
            </a:r>
            <a:r>
              <a:rPr lang="fa-IR">
                <a:cs typeface="B Zar" panose="00000400000000000000" pitchFamily="2" charset="-78"/>
              </a:rPr>
              <a:t>تقریب </a:t>
            </a:r>
            <a:r>
              <a:rPr lang="fa-IR" smtClean="0">
                <a:cs typeface="B Zar" panose="00000400000000000000" pitchFamily="2" charset="-78"/>
              </a:rPr>
              <a:t>هستند. </a:t>
            </a:r>
            <a:endParaRPr lang="fa-IR">
              <a:cs typeface="B Zar" panose="00000400000000000000" pitchFamily="2" charset="-78"/>
            </a:endParaRPr>
          </a:p>
          <a:p>
            <a:endParaRPr lang="fa-IR"/>
          </a:p>
        </p:txBody>
      </p:sp>
    </p:spTree>
    <p:extLst>
      <p:ext uri="{BB962C8B-B14F-4D97-AF65-F5344CB8AC3E}">
        <p14:creationId xmlns:p14="http://schemas.microsoft.com/office/powerpoint/2010/main" val="1849314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نتایج مدلیابی معادلات ساختاري در جهت آزمون فرضیات </a:t>
            </a:r>
            <a:r>
              <a:rPr lang="fa-IR">
                <a:cs typeface="B Zar" panose="00000400000000000000" pitchFamily="2" charset="-78"/>
              </a:rPr>
              <a:t>نشان </a:t>
            </a:r>
            <a:r>
              <a:rPr lang="fa-IR" smtClean="0">
                <a:cs typeface="B Zar" panose="00000400000000000000" pitchFamily="2" charset="-78"/>
              </a:rPr>
              <a:t>می دهد </a:t>
            </a:r>
            <a:r>
              <a:rPr lang="fa-IR">
                <a:cs typeface="B Zar" panose="00000400000000000000" pitchFamily="2" charset="-78"/>
              </a:rPr>
              <a:t>که</a:t>
            </a:r>
            <a:r>
              <a:rPr lang="fa-IR">
                <a:solidFill>
                  <a:srgbClr val="FF0000"/>
                </a:solidFill>
                <a:cs typeface="B Zar" panose="00000400000000000000" pitchFamily="2" charset="-78"/>
              </a:rPr>
              <a:t> </a:t>
            </a:r>
            <a:r>
              <a:rPr lang="fa-IR" smtClean="0">
                <a:solidFill>
                  <a:srgbClr val="FF0000"/>
                </a:solidFill>
                <a:cs typeface="B Zar" panose="00000400000000000000" pitchFamily="2" charset="-78"/>
              </a:rPr>
              <a:t>کلیه ي فرضیات </a:t>
            </a:r>
            <a:r>
              <a:rPr lang="fa-IR">
                <a:solidFill>
                  <a:srgbClr val="FF0000"/>
                </a:solidFill>
                <a:cs typeface="B Zar" panose="00000400000000000000" pitchFamily="2" charset="-78"/>
              </a:rPr>
              <a:t>پژوهش </a:t>
            </a:r>
            <a:r>
              <a:rPr lang="fa-IR">
                <a:solidFill>
                  <a:srgbClr val="FF0000"/>
                </a:solidFill>
                <a:cs typeface="B Zar" panose="00000400000000000000" pitchFamily="2" charset="-78"/>
              </a:rPr>
              <a:t>تأیید </a:t>
            </a:r>
            <a:r>
              <a:rPr lang="fa-IR" smtClean="0">
                <a:solidFill>
                  <a:srgbClr val="FF0000"/>
                </a:solidFill>
                <a:cs typeface="B Zar" panose="00000400000000000000" pitchFamily="2" charset="-78"/>
              </a:rPr>
              <a:t>می گردند</a:t>
            </a:r>
            <a:r>
              <a:rPr lang="fa-IR">
                <a:cs typeface="B Zar" panose="00000400000000000000" pitchFamily="2" charset="-78"/>
              </a:rPr>
              <a:t>. بر این اساس ابعاد مدیریت دانش در </a:t>
            </a:r>
            <a:r>
              <a:rPr lang="fa-IR">
                <a:cs typeface="B Zar" panose="00000400000000000000" pitchFamily="2" charset="-78"/>
              </a:rPr>
              <a:t>شرکتهاي </a:t>
            </a:r>
            <a:r>
              <a:rPr lang="fa-IR" smtClean="0">
                <a:cs typeface="B Zar" panose="00000400000000000000" pitchFamily="2" charset="-78"/>
              </a:rPr>
              <a:t>مورد مطالعه </a:t>
            </a:r>
            <a:r>
              <a:rPr lang="fa-IR">
                <a:cs typeface="B Zar" panose="00000400000000000000" pitchFamily="2" charset="-78"/>
              </a:rPr>
              <a:t>داراي تأثیر معنیدار و مستقیمی بر نگرش سرمایهگذاران هستند و </a:t>
            </a:r>
            <a:r>
              <a:rPr lang="fa-IR">
                <a:cs typeface="B Zar" panose="00000400000000000000" pitchFamily="2" charset="-78"/>
              </a:rPr>
              <a:t>همچنین </a:t>
            </a:r>
            <a:r>
              <a:rPr lang="fa-IR" smtClean="0">
                <a:cs typeface="B Zar" panose="00000400000000000000" pitchFamily="2" charset="-78"/>
              </a:rPr>
              <a:t>نگرش بر </a:t>
            </a:r>
            <a:r>
              <a:rPr lang="fa-IR">
                <a:cs typeface="B Zar" panose="00000400000000000000" pitchFamily="2" charset="-78"/>
              </a:rPr>
              <a:t>رفتار سرمایهگذاران در جهت خرید و فروش سهام تأثیر مستقیمی دارد. </a:t>
            </a:r>
            <a:r>
              <a:rPr lang="fa-IR">
                <a:solidFill>
                  <a:srgbClr val="FF0000"/>
                </a:solidFill>
                <a:cs typeface="B Zar" panose="00000400000000000000" pitchFamily="2" charset="-78"/>
              </a:rPr>
              <a:t>در </a:t>
            </a:r>
            <a:r>
              <a:rPr lang="fa-IR">
                <a:solidFill>
                  <a:srgbClr val="FF0000"/>
                </a:solidFill>
                <a:cs typeface="B Zar" panose="00000400000000000000" pitchFamily="2" charset="-78"/>
              </a:rPr>
              <a:t>این </a:t>
            </a:r>
            <a:r>
              <a:rPr lang="fa-IR" smtClean="0">
                <a:solidFill>
                  <a:srgbClr val="FF0000"/>
                </a:solidFill>
                <a:cs typeface="B Zar" panose="00000400000000000000" pitchFamily="2" charset="-78"/>
              </a:rPr>
              <a:t>پژوهش به </a:t>
            </a:r>
            <a:r>
              <a:rPr lang="fa-IR">
                <a:solidFill>
                  <a:srgbClr val="FF0000"/>
                </a:solidFill>
                <a:cs typeface="B Zar" panose="00000400000000000000" pitchFamily="2" charset="-78"/>
              </a:rPr>
              <a:t>بررسی اثرات مدیریت دانش در </a:t>
            </a:r>
            <a:r>
              <a:rPr lang="fa-IR">
                <a:solidFill>
                  <a:srgbClr val="FF0000"/>
                </a:solidFill>
                <a:cs typeface="B Zar" panose="00000400000000000000" pitchFamily="2" charset="-78"/>
              </a:rPr>
              <a:t>شرکتهاي </a:t>
            </a:r>
            <a:r>
              <a:rPr lang="fa-IR" smtClean="0">
                <a:solidFill>
                  <a:srgbClr val="FF0000"/>
                </a:solidFill>
                <a:cs typeface="B Zar" panose="00000400000000000000" pitchFamily="2" charset="-78"/>
              </a:rPr>
              <a:t>پذیرفته شده </a:t>
            </a:r>
            <a:r>
              <a:rPr lang="fa-IR">
                <a:solidFill>
                  <a:srgbClr val="FF0000"/>
                </a:solidFill>
                <a:cs typeface="B Zar" panose="00000400000000000000" pitchFamily="2" charset="-78"/>
              </a:rPr>
              <a:t>در بورس اوراق بهادار </a:t>
            </a:r>
            <a:r>
              <a:rPr lang="fa-IR">
                <a:solidFill>
                  <a:srgbClr val="FF0000"/>
                </a:solidFill>
                <a:cs typeface="B Zar" panose="00000400000000000000" pitchFamily="2" charset="-78"/>
              </a:rPr>
              <a:t>تهران </a:t>
            </a:r>
            <a:r>
              <a:rPr lang="fa-IR" smtClean="0">
                <a:solidFill>
                  <a:srgbClr val="FF0000"/>
                </a:solidFill>
                <a:cs typeface="B Zar" panose="00000400000000000000" pitchFamily="2" charset="-78"/>
              </a:rPr>
              <a:t>بر رفتار سرمایه گذاران </a:t>
            </a:r>
            <a:r>
              <a:rPr lang="fa-IR">
                <a:solidFill>
                  <a:srgbClr val="FF0000"/>
                </a:solidFill>
                <a:cs typeface="B Zar" panose="00000400000000000000" pitchFamily="2" charset="-78"/>
              </a:rPr>
              <a:t>در تمایل به سرمایهگذاري در بازار بورس پرداخته شده است</a:t>
            </a:r>
            <a:r>
              <a:rPr lang="fa-IR">
                <a:solidFill>
                  <a:srgbClr val="FF0000"/>
                </a:solidFill>
                <a:cs typeface="B Zar" panose="00000400000000000000" pitchFamily="2" charset="-78"/>
              </a:rPr>
              <a:t>. </a:t>
            </a:r>
            <a:r>
              <a:rPr lang="fa-IR" smtClean="0">
                <a:cs typeface="B Zar" panose="00000400000000000000" pitchFamily="2" charset="-78"/>
              </a:rPr>
              <a:t>مدیریت دانش </a:t>
            </a:r>
            <a:r>
              <a:rPr lang="fa-IR">
                <a:cs typeface="B Zar" panose="00000400000000000000" pitchFamily="2" charset="-78"/>
              </a:rPr>
              <a:t>بر عملکرد سازمانی تاثیر مثبتی دارد. بنابراین زمانی که سازمانی از </a:t>
            </a:r>
            <a:r>
              <a:rPr lang="fa-IR">
                <a:cs typeface="B Zar" panose="00000400000000000000" pitchFamily="2" charset="-78"/>
              </a:rPr>
              <a:t>مدیریت </a:t>
            </a:r>
            <a:r>
              <a:rPr lang="fa-IR" smtClean="0">
                <a:cs typeface="B Zar" panose="00000400000000000000" pitchFamily="2" charset="-78"/>
              </a:rPr>
              <a:t>دانش استفاده </a:t>
            </a:r>
            <a:r>
              <a:rPr lang="fa-IR">
                <a:cs typeface="B Zar" panose="00000400000000000000" pitchFamily="2" charset="-78"/>
              </a:rPr>
              <a:t>میکند عملکرد خود را از طریق اهمیت دادن به توانایی تشخیص و </a:t>
            </a:r>
            <a:r>
              <a:rPr lang="fa-IR">
                <a:cs typeface="B Zar" panose="00000400000000000000" pitchFamily="2" charset="-78"/>
              </a:rPr>
              <a:t>تسهیم </a:t>
            </a:r>
            <a:r>
              <a:rPr lang="fa-IR" smtClean="0">
                <a:cs typeface="B Zar" panose="00000400000000000000" pitchFamily="2" charset="-78"/>
              </a:rPr>
              <a:t>دانش موجود </a:t>
            </a:r>
            <a:r>
              <a:rPr lang="fa-IR">
                <a:cs typeface="B Zar" panose="00000400000000000000" pitchFamily="2" charset="-78"/>
              </a:rPr>
              <a:t>در سازمان، توانایی ایجاد دانش جدید، فرهنگ تشویق تسهیم دانش </a:t>
            </a:r>
            <a:r>
              <a:rPr lang="fa-IR">
                <a:cs typeface="B Zar" panose="00000400000000000000" pitchFamily="2" charset="-78"/>
              </a:rPr>
              <a:t>و </a:t>
            </a:r>
            <a:r>
              <a:rPr lang="fa-IR" smtClean="0">
                <a:cs typeface="B Zar" panose="00000400000000000000" pitchFamily="2" charset="-78"/>
              </a:rPr>
              <a:t>پاداش دهی به </a:t>
            </a:r>
            <a:r>
              <a:rPr lang="fa-IR">
                <a:cs typeface="B Zar" panose="00000400000000000000" pitchFamily="2" charset="-78"/>
              </a:rPr>
              <a:t>یادگیري و دانش </a:t>
            </a:r>
            <a:r>
              <a:rPr lang="fa-IR">
                <a:cs typeface="B Zar" panose="00000400000000000000" pitchFamily="2" charset="-78"/>
              </a:rPr>
              <a:t>ایجاد </a:t>
            </a:r>
            <a:r>
              <a:rPr lang="fa-IR" smtClean="0">
                <a:cs typeface="B Zar" panose="00000400000000000000" pitchFamily="2" charset="-78"/>
              </a:rPr>
              <a:t>کننده ي </a:t>
            </a:r>
            <a:r>
              <a:rPr lang="fa-IR">
                <a:cs typeface="B Zar" panose="00000400000000000000" pitchFamily="2" charset="-78"/>
              </a:rPr>
              <a:t>ارزش </a:t>
            </a:r>
            <a:r>
              <a:rPr lang="fa-IR">
                <a:cs typeface="B Zar" panose="00000400000000000000" pitchFamily="2" charset="-78"/>
              </a:rPr>
              <a:t>گسترش </a:t>
            </a:r>
            <a:r>
              <a:rPr lang="fa-IR" smtClean="0">
                <a:cs typeface="B Zar" panose="00000400000000000000" pitchFamily="2" charset="-78"/>
              </a:rPr>
              <a:t>می دهند.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242093"/>
            <a:ext cx="2914650" cy="1571625"/>
          </a:xfrm>
          <a:prstGeom prst="rect">
            <a:avLst/>
          </a:prstGeom>
        </p:spPr>
      </p:pic>
    </p:spTree>
    <p:extLst>
      <p:ext uri="{BB962C8B-B14F-4D97-AF65-F5344CB8AC3E}">
        <p14:creationId xmlns:p14="http://schemas.microsoft.com/office/powerpoint/2010/main" val="3533657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بر اساس نتایج بدست آمده از تحلیل </a:t>
            </a:r>
            <a:r>
              <a:rPr lang="fa-IR">
                <a:cs typeface="B Zar" panose="00000400000000000000" pitchFamily="2" charset="-78"/>
              </a:rPr>
              <a:t>مسیر </a:t>
            </a:r>
            <a:r>
              <a:rPr lang="fa-IR" smtClean="0">
                <a:cs typeface="B Zar" panose="00000400000000000000" pitchFamily="2" charset="-78"/>
              </a:rPr>
              <a:t>می توان </a:t>
            </a:r>
            <a:r>
              <a:rPr lang="fa-IR">
                <a:cs typeface="B Zar" panose="00000400000000000000" pitchFamily="2" charset="-78"/>
              </a:rPr>
              <a:t>گفت ابعاد مدیریت </a:t>
            </a:r>
            <a:r>
              <a:rPr lang="fa-IR">
                <a:cs typeface="B Zar" panose="00000400000000000000" pitchFamily="2" charset="-78"/>
              </a:rPr>
              <a:t>دانش </a:t>
            </a:r>
            <a:r>
              <a:rPr lang="fa-IR" smtClean="0">
                <a:cs typeface="B Zar" panose="00000400000000000000" pitchFamily="2" charset="-78"/>
              </a:rPr>
              <a:t>یعنی خلق </a:t>
            </a:r>
            <a:r>
              <a:rPr lang="fa-IR">
                <a:cs typeface="B Zar" panose="00000400000000000000" pitchFamily="2" charset="-78"/>
              </a:rPr>
              <a:t>دانش، تسهیم دانش، بکارگیري دانش </a:t>
            </a:r>
            <a:r>
              <a:rPr lang="fa-IR">
                <a:cs typeface="B Zar" panose="00000400000000000000" pitchFamily="2" charset="-78"/>
              </a:rPr>
              <a:t>و </a:t>
            </a:r>
            <a:r>
              <a:rPr lang="fa-IR" smtClean="0">
                <a:cs typeface="B Zar" panose="00000400000000000000" pitchFamily="2" charset="-78"/>
              </a:rPr>
              <a:t>ذخیره سازي </a:t>
            </a:r>
            <a:r>
              <a:rPr lang="fa-IR">
                <a:cs typeface="B Zar" panose="00000400000000000000" pitchFamily="2" charset="-78"/>
              </a:rPr>
              <a:t>دانش داراي تأثیر </a:t>
            </a:r>
            <a:r>
              <a:rPr lang="fa-IR">
                <a:cs typeface="B Zar" panose="00000400000000000000" pitchFamily="2" charset="-78"/>
              </a:rPr>
              <a:t>معنادار </a:t>
            </a:r>
            <a:r>
              <a:rPr lang="fa-IR" smtClean="0">
                <a:cs typeface="B Zar" panose="00000400000000000000" pitchFamily="2" charset="-78"/>
              </a:rPr>
              <a:t>و مستقیم </a:t>
            </a:r>
            <a:r>
              <a:rPr lang="fa-IR">
                <a:cs typeface="B Zar" panose="00000400000000000000" pitchFamily="2" charset="-78"/>
              </a:rPr>
              <a:t>بر </a:t>
            </a:r>
            <a:r>
              <a:rPr lang="fa-IR">
                <a:cs typeface="B Zar" panose="00000400000000000000" pitchFamily="2" charset="-78"/>
              </a:rPr>
              <a:t>نگرش </a:t>
            </a:r>
            <a:r>
              <a:rPr lang="fa-IR" smtClean="0">
                <a:cs typeface="B Zar" panose="00000400000000000000" pitchFamily="2" charset="-78"/>
              </a:rPr>
              <a:t>سرمایه گذاران </a:t>
            </a:r>
            <a:r>
              <a:rPr lang="fa-IR">
                <a:cs typeface="B Zar" panose="00000400000000000000" pitchFamily="2" charset="-78"/>
              </a:rPr>
              <a:t>هستند و </a:t>
            </a:r>
            <a:r>
              <a:rPr lang="fa-IR">
                <a:cs typeface="B Zar" panose="00000400000000000000" pitchFamily="2" charset="-78"/>
              </a:rPr>
              <a:t>نگرش </a:t>
            </a:r>
            <a:r>
              <a:rPr lang="fa-IR" smtClean="0">
                <a:cs typeface="B Zar" panose="00000400000000000000" pitchFamily="2" charset="-78"/>
              </a:rPr>
              <a:t>سرمایه گذاران </a:t>
            </a:r>
            <a:r>
              <a:rPr lang="fa-IR">
                <a:cs typeface="B Zar" panose="00000400000000000000" pitchFamily="2" charset="-78"/>
              </a:rPr>
              <a:t>نیز داري </a:t>
            </a:r>
            <a:r>
              <a:rPr lang="fa-IR">
                <a:solidFill>
                  <a:srgbClr val="FF0000"/>
                </a:solidFill>
                <a:cs typeface="B Zar" panose="00000400000000000000" pitchFamily="2" charset="-78"/>
              </a:rPr>
              <a:t>اثر </a:t>
            </a:r>
            <a:r>
              <a:rPr lang="fa-IR">
                <a:solidFill>
                  <a:srgbClr val="FF0000"/>
                </a:solidFill>
                <a:cs typeface="B Zar" panose="00000400000000000000" pitchFamily="2" charset="-78"/>
              </a:rPr>
              <a:t>مستقیم </a:t>
            </a:r>
            <a:r>
              <a:rPr lang="fa-IR" smtClean="0">
                <a:cs typeface="B Zar" panose="00000400000000000000" pitchFamily="2" charset="-78"/>
              </a:rPr>
              <a:t>و معنادار </a:t>
            </a:r>
            <a:r>
              <a:rPr lang="fa-IR">
                <a:cs typeface="B Zar" panose="00000400000000000000" pitchFamily="2" charset="-78"/>
              </a:rPr>
              <a:t>بر </a:t>
            </a:r>
            <a:r>
              <a:rPr lang="fa-IR">
                <a:cs typeface="B Zar" panose="00000400000000000000" pitchFamily="2" charset="-78"/>
              </a:rPr>
              <a:t>رفتار </a:t>
            </a:r>
            <a:r>
              <a:rPr lang="fa-IR" smtClean="0">
                <a:cs typeface="B Zar" panose="00000400000000000000" pitchFamily="2" charset="-78"/>
              </a:rPr>
              <a:t>سرمایه گذاران </a:t>
            </a:r>
            <a:r>
              <a:rPr lang="fa-IR">
                <a:cs typeface="B Zar" panose="00000400000000000000" pitchFamily="2" charset="-78"/>
              </a:rPr>
              <a:t>هستند. </a:t>
            </a:r>
            <a:r>
              <a:rPr lang="fa-IR">
                <a:cs typeface="B Zar" panose="00000400000000000000" pitchFamily="2" charset="-78"/>
              </a:rPr>
              <a:t>یعنی </a:t>
            </a:r>
            <a:r>
              <a:rPr lang="fa-IR" smtClean="0">
                <a:cs typeface="B Zar" panose="00000400000000000000" pitchFamily="2" charset="-78"/>
              </a:rPr>
              <a:t>سرمایه گذاران </a:t>
            </a:r>
            <a:r>
              <a:rPr lang="fa-IR">
                <a:cs typeface="B Zar" panose="00000400000000000000" pitchFamily="2" charset="-78"/>
              </a:rPr>
              <a:t>بیشتر گرایش </a:t>
            </a:r>
            <a:r>
              <a:rPr lang="fa-IR">
                <a:cs typeface="B Zar" panose="00000400000000000000" pitchFamily="2" charset="-78"/>
              </a:rPr>
              <a:t>به </a:t>
            </a:r>
            <a:r>
              <a:rPr lang="fa-IR" smtClean="0">
                <a:cs typeface="B Zar" panose="00000400000000000000" pitchFamily="2" charset="-78"/>
              </a:rPr>
              <a:t>سرمایهگذاري در </a:t>
            </a:r>
            <a:r>
              <a:rPr lang="fa-IR">
                <a:cs typeface="B Zar" panose="00000400000000000000" pitchFamily="2" charset="-78"/>
              </a:rPr>
              <a:t>شرکتی دارند که در آن شرکت مدیریت </a:t>
            </a:r>
            <a:r>
              <a:rPr lang="fa-IR">
                <a:cs typeface="B Zar" panose="00000400000000000000" pitchFamily="2" charset="-78"/>
              </a:rPr>
              <a:t>دانش </a:t>
            </a:r>
            <a:r>
              <a:rPr lang="fa-IR" smtClean="0">
                <a:cs typeface="B Zar" panose="00000400000000000000" pitchFamily="2" charset="-78"/>
              </a:rPr>
              <a:t>پیاده سازي </a:t>
            </a:r>
            <a:r>
              <a:rPr lang="fa-IR">
                <a:cs typeface="B Zar" panose="00000400000000000000" pitchFamily="2" charset="-78"/>
              </a:rPr>
              <a:t>شده باشد. </a:t>
            </a:r>
            <a:r>
              <a:rPr lang="fa-IR"/>
              <a:t>آنچه</a:t>
            </a:r>
            <a:r>
              <a:rPr lang="fa-IR">
                <a:cs typeface="B Zar" panose="00000400000000000000" pitchFamily="2" charset="-78"/>
              </a:rPr>
              <a:t> در </a:t>
            </a:r>
            <a:r>
              <a:rPr lang="fa-IR">
                <a:cs typeface="B Zar" panose="00000400000000000000" pitchFamily="2" charset="-78"/>
              </a:rPr>
              <a:t>نتایج </a:t>
            </a:r>
            <a:r>
              <a:rPr lang="fa-IR" smtClean="0">
                <a:cs typeface="B Zar" panose="00000400000000000000" pitchFamily="2" charset="-78"/>
              </a:rPr>
              <a:t>حائز اهمیت </a:t>
            </a:r>
            <a:r>
              <a:rPr lang="fa-IR">
                <a:cs typeface="B Zar" panose="00000400000000000000" pitchFamily="2" charset="-78"/>
              </a:rPr>
              <a:t>است این نکته است که ذخیرهسازي دانش و تسهیم دانش به ترتیب با </a:t>
            </a:r>
            <a:r>
              <a:rPr lang="fa-IR">
                <a:cs typeface="B Zar" panose="00000400000000000000" pitchFamily="2" charset="-78"/>
              </a:rPr>
              <a:t>ضرایب </a:t>
            </a:r>
            <a:r>
              <a:rPr lang="fa-IR" smtClean="0">
                <a:cs typeface="B Zar" panose="00000400000000000000" pitchFamily="2" charset="-78"/>
              </a:rPr>
              <a:t>مسیر  </a:t>
            </a:r>
            <a:r>
              <a:rPr lang="fa-IR">
                <a:cs typeface="B Zar" panose="00000400000000000000" pitchFamily="2" charset="-78"/>
              </a:rPr>
              <a:t>0/91و  0/93بیشترین تأثیر را بر </a:t>
            </a:r>
            <a:r>
              <a:rPr lang="fa-IR">
                <a:cs typeface="B Zar" panose="00000400000000000000" pitchFamily="2" charset="-78"/>
              </a:rPr>
              <a:t>نگرش </a:t>
            </a:r>
            <a:r>
              <a:rPr lang="fa-IR" smtClean="0">
                <a:cs typeface="B Zar" panose="00000400000000000000" pitchFamily="2" charset="-78"/>
              </a:rPr>
              <a:t>سرمایه گذاران </a:t>
            </a:r>
            <a:r>
              <a:rPr lang="fa-IR">
                <a:cs typeface="B Zar" panose="00000400000000000000" pitchFamily="2" charset="-78"/>
              </a:rPr>
              <a:t>دارند</a:t>
            </a:r>
            <a:r>
              <a:rPr lang="fa-IR">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86533" y="4559724"/>
            <a:ext cx="2143125" cy="2143125"/>
          </a:xfrm>
          <a:prstGeom prst="rect">
            <a:avLst/>
          </a:prstGeom>
        </p:spPr>
      </p:pic>
    </p:spTree>
    <p:extLst>
      <p:ext uri="{BB962C8B-B14F-4D97-AF65-F5344CB8AC3E}">
        <p14:creationId xmlns:p14="http://schemas.microsoft.com/office/powerpoint/2010/main" val="2156299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لذا اشائه ي اطلاعات و تسهیم دانش در سازمان و </a:t>
            </a:r>
            <a:r>
              <a:rPr lang="fa-IR">
                <a:cs typeface="B Zar" panose="00000400000000000000" pitchFamily="2" charset="-78"/>
              </a:rPr>
              <a:t>همچنین </a:t>
            </a:r>
            <a:r>
              <a:rPr lang="fa-IR" smtClean="0">
                <a:cs typeface="B Zar" panose="00000400000000000000" pitchFamily="2" charset="-78"/>
              </a:rPr>
              <a:t>ذخیره سازي </a:t>
            </a:r>
            <a:r>
              <a:rPr lang="fa-IR">
                <a:cs typeface="B Zar" panose="00000400000000000000" pitchFamily="2" charset="-78"/>
              </a:rPr>
              <a:t>دانش نهادینه شده در سازمان میتواند </a:t>
            </a:r>
            <a:r>
              <a:rPr lang="fa-IR">
                <a:cs typeface="B Zar" panose="00000400000000000000" pitchFamily="2" charset="-78"/>
              </a:rPr>
              <a:t>نگرش </a:t>
            </a:r>
            <a:r>
              <a:rPr lang="fa-IR" smtClean="0">
                <a:cs typeface="B Zar" panose="00000400000000000000" pitchFamily="2" charset="-78"/>
              </a:rPr>
              <a:t>سرمایه گذاران </a:t>
            </a:r>
            <a:r>
              <a:rPr lang="fa-IR">
                <a:cs typeface="B Zar" panose="00000400000000000000" pitchFamily="2" charset="-78"/>
              </a:rPr>
              <a:t>به آن سازمان را تقویت بخشد. آنچه از این پژوهش نتیجه گرفته شد با نتایج پژوهشهاي قرهچه </a:t>
            </a:r>
            <a:r>
              <a:rPr lang="fa-IR">
                <a:cs typeface="B Zar" panose="00000400000000000000" pitchFamily="2" charset="-78"/>
              </a:rPr>
              <a:t>و </a:t>
            </a:r>
            <a:r>
              <a:rPr lang="fa-IR" smtClean="0">
                <a:cs typeface="B Zar" panose="00000400000000000000" pitchFamily="2" charset="-78"/>
              </a:rPr>
              <a:t>حسومیان </a:t>
            </a:r>
            <a:r>
              <a:rPr lang="fa-IR">
                <a:cs typeface="B Zar" panose="00000400000000000000" pitchFamily="2" charset="-78"/>
              </a:rPr>
              <a:t>(1389)؛ باورصاد و همکاران (1389)  و چوي و جونگ (2010) در یک راستا میباشد، </a:t>
            </a:r>
            <a:r>
              <a:rPr lang="fa-IR">
                <a:cs typeface="B Zar" panose="00000400000000000000" pitchFamily="2" charset="-78"/>
              </a:rPr>
              <a:t>در </a:t>
            </a:r>
            <a:r>
              <a:rPr lang="fa-IR" smtClean="0">
                <a:cs typeface="B Zar" panose="00000400000000000000" pitchFamily="2" charset="-78"/>
              </a:rPr>
              <a:t>پژوهش هاي </a:t>
            </a:r>
            <a:r>
              <a:rPr lang="fa-IR">
                <a:cs typeface="B Zar" panose="00000400000000000000" pitchFamily="2" charset="-78"/>
              </a:rPr>
              <a:t>ذکر شده پژوهشگران تأثیر مدیریت دانش بر عملکرد شرکتهاي پذیرفته شده در بورس اوراق بهادار را بررسی کردند که نتایج نشان داد مدیریت دانش در جهت بهبود عملکرد این شرکتها </a:t>
            </a:r>
            <a:r>
              <a:rPr lang="fa-IR">
                <a:cs typeface="B Zar" panose="00000400000000000000" pitchFamily="2" charset="-78"/>
              </a:rPr>
              <a:t>خواهد </a:t>
            </a:r>
            <a:r>
              <a:rPr lang="fa-IR" smtClean="0">
                <a:cs typeface="B Zar" panose="00000400000000000000" pitchFamily="2" charset="-78"/>
              </a:rPr>
              <a:t>بود. </a:t>
            </a:r>
            <a:endParaRPr lang="fa-IR">
              <a:cs typeface="B Zar" panose="00000400000000000000" pitchFamily="2" charset="-78"/>
            </a:endParaRPr>
          </a:p>
          <a:p>
            <a:endParaRPr lang="fa-IR"/>
          </a:p>
        </p:txBody>
      </p:sp>
    </p:spTree>
    <p:extLst>
      <p:ext uri="{BB962C8B-B14F-4D97-AF65-F5344CB8AC3E}">
        <p14:creationId xmlns:p14="http://schemas.microsoft.com/office/powerpoint/2010/main" val="29250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اساس و بنیان رقابتپذیري سازمانی در اقتصاد معاصر از منابع فیزیکی و محسوس به دانش تبدیل شده است با ورود به </a:t>
            </a:r>
            <a:r>
              <a:rPr lang="fa-IR" smtClean="0">
                <a:cs typeface="B Zar" panose="00000400000000000000" pitchFamily="2" charset="-78"/>
              </a:rPr>
              <a:t>هزاره ي </a:t>
            </a:r>
            <a:r>
              <a:rPr lang="fa-IR" smtClean="0">
                <a:cs typeface="B Zar" panose="00000400000000000000" pitchFamily="2" charset="-78"/>
              </a:rPr>
              <a:t>جدید، </a:t>
            </a:r>
            <a:r>
              <a:rPr lang="fa-IR" smtClean="0">
                <a:solidFill>
                  <a:srgbClr val="00B0F0"/>
                </a:solidFill>
                <a:cs typeface="B Zar" panose="00000400000000000000" pitchFamily="2" charset="-78"/>
              </a:rPr>
              <a:t>نقدینگی</a:t>
            </a:r>
            <a:r>
              <a:rPr lang="fa-IR" smtClean="0">
                <a:cs typeface="B Zar" panose="00000400000000000000" pitchFamily="2" charset="-78"/>
              </a:rPr>
              <a:t>، </a:t>
            </a:r>
            <a:r>
              <a:rPr lang="fa-IR" smtClean="0">
                <a:solidFill>
                  <a:srgbClr val="00B050"/>
                </a:solidFill>
                <a:cs typeface="B Zar" panose="00000400000000000000" pitchFamily="2" charset="-78"/>
              </a:rPr>
              <a:t>مواد خام </a:t>
            </a:r>
            <a:r>
              <a:rPr lang="fa-IR" smtClean="0">
                <a:cs typeface="B Zar" panose="00000400000000000000" pitchFamily="2" charset="-78"/>
              </a:rPr>
              <a:t>و</a:t>
            </a:r>
            <a:r>
              <a:rPr lang="fa-IR" smtClean="0">
                <a:solidFill>
                  <a:srgbClr val="FF0000"/>
                </a:solidFill>
                <a:cs typeface="B Zar" panose="00000400000000000000" pitchFamily="2" charset="-78"/>
              </a:rPr>
              <a:t> زمین </a:t>
            </a:r>
            <a:r>
              <a:rPr lang="fa-IR" smtClean="0">
                <a:cs typeface="B Zar" panose="00000400000000000000" pitchFamily="2" charset="-78"/>
              </a:rPr>
              <a:t>که در گذشته عوامل حیاتی براي تشکیل و رشد سازمانها محسوب </a:t>
            </a:r>
            <a:r>
              <a:rPr lang="fa-IR" smtClean="0">
                <a:cs typeface="B Zar" panose="00000400000000000000" pitchFamily="2" charset="-78"/>
              </a:rPr>
              <a:t>می شدند</a:t>
            </a:r>
            <a:r>
              <a:rPr lang="fa-IR" smtClean="0">
                <a:cs typeface="B Zar" panose="00000400000000000000" pitchFamily="2" charset="-78"/>
              </a:rPr>
              <a:t>، </a:t>
            </a:r>
            <a:r>
              <a:rPr lang="fa-IR" smtClean="0">
                <a:solidFill>
                  <a:srgbClr val="FF0000"/>
                </a:solidFill>
                <a:cs typeface="B Zar" panose="00000400000000000000" pitchFamily="2" charset="-78"/>
              </a:rPr>
              <a:t>اهمیت سابق خود را از دست </a:t>
            </a:r>
            <a:r>
              <a:rPr lang="fa-IR" smtClean="0">
                <a:solidFill>
                  <a:srgbClr val="FF0000"/>
                </a:solidFill>
                <a:cs typeface="B Zar" panose="00000400000000000000" pitchFamily="2" charset="-78"/>
              </a:rPr>
              <a:t>داده اند</a:t>
            </a:r>
            <a:r>
              <a:rPr lang="fa-IR" smtClean="0">
                <a:cs typeface="B Zar" panose="00000400000000000000" pitchFamily="2" charset="-78"/>
              </a:rPr>
              <a:t>.</a:t>
            </a:r>
          </a:p>
          <a:p>
            <a:pPr marL="0" indent="0" algn="just">
              <a:buNone/>
            </a:pP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53800" y="2021983"/>
            <a:ext cx="682580" cy="682580"/>
          </a:xfrm>
          <a:prstGeom prst="rect">
            <a:avLst/>
          </a:prstGeom>
        </p:spPr>
      </p:pic>
      <p:pic>
        <p:nvPicPr>
          <p:cNvPr id="5" name="Picture 4"/>
          <p:cNvPicPr>
            <a:picLocks noChangeAspect="1"/>
          </p:cNvPicPr>
          <p:nvPr/>
        </p:nvPicPr>
        <p:blipFill>
          <a:blip r:embed="rId3"/>
          <a:stretch>
            <a:fillRect/>
          </a:stretch>
        </p:blipFill>
        <p:spPr>
          <a:xfrm>
            <a:off x="1505889" y="3374265"/>
            <a:ext cx="3389296" cy="2561677"/>
          </a:xfrm>
          <a:prstGeom prst="rect">
            <a:avLst/>
          </a:prstGeom>
        </p:spPr>
      </p:pic>
    </p:spTree>
    <p:extLst>
      <p:ext uri="{BB962C8B-B14F-4D97-AF65-F5344CB8AC3E}">
        <p14:creationId xmlns:p14="http://schemas.microsoft.com/office/powerpoint/2010/main" val="19069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t>مقدمه</a:t>
            </a:r>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کشورها و سازمانها باید در شرایطی بقاء و حیات خود ادامه دهند که با تغییرات سریع و عمده همراه است، همگی این تغییرات بر مبناي مدیریت دانش می باشد.  امروزه </a:t>
            </a:r>
            <a:r>
              <a:rPr lang="fa-IR">
                <a:solidFill>
                  <a:srgbClr val="FF0000"/>
                </a:solidFill>
                <a:cs typeface="B Zar" panose="00000400000000000000" pitchFamily="2" charset="-78"/>
              </a:rPr>
              <a:t>دانش به عنوان مهمترین سرمایه و دارایی یک سازمان</a:t>
            </a:r>
            <a:r>
              <a:rPr lang="fa-IR">
                <a:cs typeface="B Zar" panose="00000400000000000000" pitchFamily="2" charset="-78"/>
              </a:rPr>
              <a:t> و محرکی براي ایجاد مزیت رقابتی، تحول سازمانی، نوآوري و غیره در سازمان به شمار میرود این دارایی، در مقایسه با انواع دیگر داراییها، داراي این طبیعت منحصربهفرد است؛ زیرا هر چه بیشتر استفاده شود به ارزش آن افزوده می شود مدیریت این داراییِ نامشهود در طول دهه هاي گذشته توجه زیادي را به خود جلب نموده به طوري که اجراي یک راهبرد مؤثر مدیریت دانش و تبدیل شدن به یک سازمان دانش محور، شرط الزامی موفقیت سازمانها در دورهاي است که به دوره ي اقتصاد دانش محور معروف است</a:t>
            </a:r>
          </a:p>
        </p:txBody>
      </p:sp>
      <p:pic>
        <p:nvPicPr>
          <p:cNvPr id="4" name="Picture 3"/>
          <p:cNvPicPr>
            <a:picLocks noChangeAspect="1"/>
          </p:cNvPicPr>
          <p:nvPr/>
        </p:nvPicPr>
        <p:blipFill>
          <a:blip r:embed="rId2"/>
          <a:stretch>
            <a:fillRect/>
          </a:stretch>
        </p:blipFill>
        <p:spPr>
          <a:xfrm>
            <a:off x="838200" y="4875659"/>
            <a:ext cx="3076977" cy="1743075"/>
          </a:xfrm>
          <a:prstGeom prst="rect">
            <a:avLst/>
          </a:prstGeom>
        </p:spPr>
      </p:pic>
    </p:spTree>
    <p:extLst>
      <p:ext uri="{BB962C8B-B14F-4D97-AF65-F5344CB8AC3E}">
        <p14:creationId xmlns:p14="http://schemas.microsoft.com/office/powerpoint/2010/main" val="319524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t>مقدمه</a:t>
            </a:r>
            <a:endParaRPr lang="fa-I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مدیریت دانش سازمانی یکی از مهمترین عوامل موفقیت شرکتها در شرایط رقابتی و </a:t>
            </a:r>
            <a:r>
              <a:rPr lang="fa-IR" smtClean="0">
                <a:solidFill>
                  <a:srgbClr val="FF0000"/>
                </a:solidFill>
                <a:cs typeface="B Zar" panose="00000400000000000000" pitchFamily="2" charset="-78"/>
              </a:rPr>
              <a:t>عصر اطلاعات </a:t>
            </a:r>
            <a:r>
              <a:rPr lang="fa-IR" smtClean="0">
                <a:solidFill>
                  <a:srgbClr val="FF0000"/>
                </a:solidFill>
                <a:cs typeface="B Zar" panose="00000400000000000000" pitchFamily="2" charset="-78"/>
              </a:rPr>
              <a:t>است</a:t>
            </a:r>
            <a:r>
              <a:rPr lang="fa-IR" smtClean="0">
                <a:cs typeface="B Zar" panose="00000400000000000000" pitchFamily="2" charset="-78"/>
              </a:rPr>
              <a:t>. اهمیت این موضوع به حدي است که امروزه شماري از سازمانها، </a:t>
            </a:r>
            <a:r>
              <a:rPr lang="fa-IR" smtClean="0">
                <a:cs typeface="B Zar" panose="00000400000000000000" pitchFamily="2" charset="-78"/>
              </a:rPr>
              <a:t>دانش خود </a:t>
            </a:r>
            <a:r>
              <a:rPr lang="fa-IR" smtClean="0">
                <a:cs typeface="B Zar" panose="00000400000000000000" pitchFamily="2" charset="-78"/>
              </a:rPr>
              <a:t>را اندازهگیري میکنند و به </a:t>
            </a:r>
            <a:r>
              <a:rPr lang="fa-IR" smtClean="0">
                <a:cs typeface="B Zar" panose="00000400000000000000" pitchFamily="2" charset="-78"/>
              </a:rPr>
              <a:t>منزله ي سرمایه ي </a:t>
            </a:r>
            <a:r>
              <a:rPr lang="fa-IR" smtClean="0">
                <a:cs typeface="B Zar" panose="00000400000000000000" pitchFamily="2" charset="-78"/>
              </a:rPr>
              <a:t>فکري سازمان و نیز شاخصی </a:t>
            </a:r>
            <a:r>
              <a:rPr lang="fa-IR" smtClean="0">
                <a:cs typeface="B Zar" panose="00000400000000000000" pitchFamily="2" charset="-78"/>
              </a:rPr>
              <a:t>براي درجه بندي </a:t>
            </a:r>
            <a:r>
              <a:rPr lang="fa-IR" smtClean="0">
                <a:cs typeface="B Zar" panose="00000400000000000000" pitchFamily="2" charset="-78"/>
              </a:rPr>
              <a:t>شرکتها در گزارشهاي خود منعکس </a:t>
            </a:r>
            <a:r>
              <a:rPr lang="fa-IR" smtClean="0">
                <a:cs typeface="B Zar" panose="00000400000000000000" pitchFamily="2" charset="-78"/>
              </a:rPr>
              <a:t>می کنند. مدیریت</a:t>
            </a:r>
            <a:r>
              <a:rPr lang="fa-IR">
                <a:cs typeface="B Zar" panose="00000400000000000000" pitchFamily="2" charset="-78"/>
              </a:rPr>
              <a:t> </a:t>
            </a:r>
            <a:r>
              <a:rPr lang="fa-IR" smtClean="0">
                <a:cs typeface="B Zar" panose="00000400000000000000" pitchFamily="2" charset="-78"/>
              </a:rPr>
              <a:t>دانش</a:t>
            </a:r>
            <a:r>
              <a:rPr lang="fa-IR" smtClean="0">
                <a:cs typeface="B Zar" panose="00000400000000000000" pitchFamily="2" charset="-78"/>
              </a:rPr>
              <a:t>، به مثابه بخشی ضروري و اساسی در موفقیت سازمان، دامنهي گستردهاي از </a:t>
            </a:r>
            <a:r>
              <a:rPr lang="fa-IR" smtClean="0">
                <a:cs typeface="B Zar" panose="00000400000000000000" pitchFamily="2" charset="-78"/>
              </a:rPr>
              <a:t>ایده هاي</a:t>
            </a:r>
            <a:r>
              <a:rPr lang="fa-IR">
                <a:cs typeface="B Zar" panose="00000400000000000000" pitchFamily="2" charset="-78"/>
              </a:rPr>
              <a:t> </a:t>
            </a:r>
            <a:r>
              <a:rPr lang="fa-IR" smtClean="0">
                <a:cs typeface="B Zar" panose="00000400000000000000" pitchFamily="2" charset="-78"/>
              </a:rPr>
              <a:t>سازمانی</a:t>
            </a:r>
            <a:r>
              <a:rPr lang="fa-IR" smtClean="0">
                <a:cs typeface="B Zar" panose="00000400000000000000" pitchFamily="2" charset="-78"/>
              </a:rPr>
              <a:t>، شامل نوآوريهاي راهبردي، اقتصادي، رفتاري و مدیریتی را در بر میگیرد. </a:t>
            </a:r>
            <a:r>
              <a:rPr lang="fa-IR" smtClean="0">
                <a:cs typeface="B Zar" panose="00000400000000000000" pitchFamily="2" charset="-78"/>
              </a:rPr>
              <a:t>در جهان </a:t>
            </a:r>
            <a:r>
              <a:rPr lang="fa-IR" smtClean="0">
                <a:cs typeface="B Zar" panose="00000400000000000000" pitchFamily="2" charset="-78"/>
              </a:rPr>
              <a:t>امروز که تولید کالاها و </a:t>
            </a:r>
            <a:r>
              <a:rPr lang="fa-IR" smtClean="0">
                <a:cs typeface="B Zar" panose="00000400000000000000" pitchFamily="2" charset="-78"/>
              </a:rPr>
              <a:t>ارائه ي </a:t>
            </a:r>
            <a:r>
              <a:rPr lang="fa-IR" smtClean="0">
                <a:cs typeface="B Zar" panose="00000400000000000000" pitchFamily="2" charset="-78"/>
              </a:rPr>
              <a:t>خدمات به شدت دانش مدار </a:t>
            </a:r>
            <a:r>
              <a:rPr lang="fa-IR" smtClean="0">
                <a:cs typeface="B Zar" panose="00000400000000000000" pitchFamily="2" charset="-78"/>
              </a:rPr>
              <a:t>شده اند</a:t>
            </a:r>
            <a:r>
              <a:rPr lang="fa-IR" smtClean="0">
                <a:cs typeface="B Zar" panose="00000400000000000000" pitchFamily="2" charset="-78"/>
              </a:rPr>
              <a:t>، دانش </a:t>
            </a:r>
            <a:r>
              <a:rPr lang="fa-IR" smtClean="0">
                <a:cs typeface="B Zar" panose="00000400000000000000" pitchFamily="2" charset="-78"/>
              </a:rPr>
              <a:t>دارایی کلیدي </a:t>
            </a:r>
            <a:r>
              <a:rPr lang="fa-IR">
                <a:cs typeface="B Zar" panose="00000400000000000000" pitchFamily="2" charset="-78"/>
              </a:rPr>
              <a:t>براي کسب مزیت رقابتی به شمار میرود امروزه اعتقاد بر آن است که برندگان بازارهاي فردا پیشتازان مدیریت دانش خواهند بود مدیریت موفق منابع دانش محور (مدیریت دانش) اصلیترین مزیت  رقابتی است</a:t>
            </a:r>
          </a:p>
          <a:p>
            <a:pPr algn="just"/>
            <a:endParaRPr lang="fa-IR">
              <a:cs typeface="B Zar" panose="00000400000000000000" pitchFamily="2" charset="-78"/>
            </a:endParaRPr>
          </a:p>
        </p:txBody>
      </p:sp>
    </p:spTree>
    <p:extLst>
      <p:ext uri="{BB962C8B-B14F-4D97-AF65-F5344CB8AC3E}">
        <p14:creationId xmlns:p14="http://schemas.microsoft.com/office/powerpoint/2010/main" val="212477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t>مقدمه</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تمام </a:t>
            </a:r>
            <a:r>
              <a:rPr lang="fa-IR" smtClean="0">
                <a:cs typeface="B Zar" panose="00000400000000000000" pitchFamily="2" charset="-78"/>
              </a:rPr>
              <a:t>فعالیتهایی که یک شرکت انجام میدهد براي کسب مزیت رقابتی و بقا است. </a:t>
            </a:r>
            <a:r>
              <a:rPr lang="fa-IR" smtClean="0">
                <a:cs typeface="B Zar" panose="00000400000000000000" pitchFamily="2" charset="-78"/>
              </a:rPr>
              <a:t>یک شرکت </a:t>
            </a:r>
            <a:r>
              <a:rPr lang="fa-IR" smtClean="0">
                <a:cs typeface="B Zar" panose="00000400000000000000" pitchFamily="2" charset="-78"/>
              </a:rPr>
              <a:t>هنگامی رقابتی است که یک راهبرد ارزش آفرین را با موفقیت تدوین و اجرا </a:t>
            </a:r>
            <a:r>
              <a:rPr lang="fa-IR" smtClean="0">
                <a:cs typeface="B Zar" panose="00000400000000000000" pitchFamily="2" charset="-78"/>
              </a:rPr>
              <a:t>کند. هنگامی </a:t>
            </a:r>
            <a:r>
              <a:rPr lang="fa-IR" smtClean="0">
                <a:cs typeface="B Zar" panose="00000400000000000000" pitchFamily="2" charset="-78"/>
              </a:rPr>
              <a:t>که یک شرکت چنین راهبردي را اجرا کند و شرکتهاي دیگر قادر به تقلید از </a:t>
            </a:r>
            <a:r>
              <a:rPr lang="fa-IR" smtClean="0">
                <a:cs typeface="B Zar" panose="00000400000000000000" pitchFamily="2" charset="-78"/>
              </a:rPr>
              <a:t>آن نمی باشند </a:t>
            </a:r>
            <a:r>
              <a:rPr lang="fa-IR" smtClean="0">
                <a:cs typeface="B Zar" panose="00000400000000000000" pitchFamily="2" charset="-78"/>
              </a:rPr>
              <a:t>یا تقلید از آن براي آنها پرهزینه است </a:t>
            </a:r>
            <a:r>
              <a:rPr lang="fa-IR" smtClean="0">
                <a:cs typeface="B Zar" panose="00000400000000000000" pitchFamily="2" charset="-78"/>
              </a:rPr>
              <a:t>چنین </a:t>
            </a:r>
            <a:r>
              <a:rPr lang="fa-IR" smtClean="0">
                <a:cs typeface="B Zar" panose="00000400000000000000" pitchFamily="2" charset="-78"/>
              </a:rPr>
              <a:t>شرکتی </a:t>
            </a:r>
            <a:r>
              <a:rPr lang="fa-IR" smtClean="0">
                <a:cs typeface="B Zar" panose="00000400000000000000" pitchFamily="2" charset="-78"/>
              </a:rPr>
              <a:t>داراي مزیت </a:t>
            </a:r>
            <a:r>
              <a:rPr lang="fa-IR" smtClean="0">
                <a:cs typeface="B Zar" panose="00000400000000000000" pitchFamily="2" charset="-78"/>
              </a:rPr>
              <a:t>رقابتی پایدار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899124"/>
            <a:ext cx="3120685" cy="2076674"/>
          </a:xfrm>
          <a:prstGeom prst="rect">
            <a:avLst/>
          </a:prstGeom>
        </p:spPr>
      </p:pic>
    </p:spTree>
    <p:extLst>
      <p:ext uri="{BB962C8B-B14F-4D97-AF65-F5344CB8AC3E}">
        <p14:creationId xmlns:p14="http://schemas.microsoft.com/office/powerpoint/2010/main" val="386870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t>مقدمه</a:t>
            </a:r>
            <a:endParaRPr lang="fa-IR"/>
          </a:p>
        </p:txBody>
      </p:sp>
      <p:sp>
        <p:nvSpPr>
          <p:cNvPr id="3" name="Content Placeholder 2"/>
          <p:cNvSpPr>
            <a:spLocks noGrp="1"/>
          </p:cNvSpPr>
          <p:nvPr>
            <p:ph idx="1"/>
          </p:nvPr>
        </p:nvSpPr>
        <p:spPr/>
        <p:txBody>
          <a:bodyPr>
            <a:normAutofit/>
          </a:bodyPr>
          <a:lstStyle/>
          <a:p>
            <a:pPr marL="0" indent="0" algn="just">
              <a:buNone/>
            </a:pPr>
            <a:r>
              <a:rPr lang="fa-IR" smtClean="0">
                <a:solidFill>
                  <a:srgbClr val="FF0000"/>
                </a:solidFill>
                <a:cs typeface="B Zar" panose="00000400000000000000" pitchFamily="2" charset="-78"/>
              </a:rPr>
              <a:t>این پژوهش به دنبال شناسایی اثرات مدیریت دانش در شرکتهاي پذیرفته شده </a:t>
            </a:r>
            <a:r>
              <a:rPr lang="fa-IR" smtClean="0">
                <a:solidFill>
                  <a:srgbClr val="FF0000"/>
                </a:solidFill>
                <a:cs typeface="B Zar" panose="00000400000000000000" pitchFamily="2" charset="-78"/>
              </a:rPr>
              <a:t>در بورس </a:t>
            </a:r>
            <a:r>
              <a:rPr lang="fa-IR" smtClean="0">
                <a:solidFill>
                  <a:srgbClr val="FF0000"/>
                </a:solidFill>
                <a:cs typeface="B Zar" panose="00000400000000000000" pitchFamily="2" charset="-78"/>
              </a:rPr>
              <a:t>اوراق بهادار تهران بر رفتار </a:t>
            </a:r>
            <a:r>
              <a:rPr lang="fa-IR" smtClean="0">
                <a:solidFill>
                  <a:srgbClr val="FF0000"/>
                </a:solidFill>
                <a:cs typeface="B Zar" panose="00000400000000000000" pitchFamily="2" charset="-78"/>
              </a:rPr>
              <a:t>سرمایه گذاران </a:t>
            </a:r>
            <a:r>
              <a:rPr lang="fa-IR" smtClean="0">
                <a:solidFill>
                  <a:srgbClr val="FF0000"/>
                </a:solidFill>
                <a:cs typeface="B Zar" panose="00000400000000000000" pitchFamily="2" charset="-78"/>
              </a:rPr>
              <a:t>در جهت جذب آنها براي </a:t>
            </a:r>
            <a:r>
              <a:rPr lang="fa-IR" smtClean="0">
                <a:solidFill>
                  <a:srgbClr val="FF0000"/>
                </a:solidFill>
                <a:cs typeface="B Zar" panose="00000400000000000000" pitchFamily="2" charset="-78"/>
              </a:rPr>
              <a:t>سرمایه گذاري در آن </a:t>
            </a:r>
            <a:r>
              <a:rPr lang="fa-IR" smtClean="0">
                <a:solidFill>
                  <a:srgbClr val="FF0000"/>
                </a:solidFill>
                <a:cs typeface="B Zar" panose="00000400000000000000" pitchFamily="2" charset="-78"/>
              </a:rPr>
              <a:t>شرکتها </a:t>
            </a:r>
            <a:r>
              <a:rPr lang="fa-IR" smtClean="0">
                <a:solidFill>
                  <a:srgbClr val="FF0000"/>
                </a:solidFill>
                <a:cs typeface="B Zar" panose="00000400000000000000" pitchFamily="2" charset="-78"/>
              </a:rPr>
              <a:t>می باشد</a:t>
            </a:r>
            <a:r>
              <a:rPr lang="fa-IR" smtClean="0">
                <a:cs typeface="B Zar" panose="00000400000000000000" pitchFamily="2" charset="-78"/>
              </a:rPr>
              <a:t>. اگر </a:t>
            </a:r>
            <a:r>
              <a:rPr lang="fa-IR" smtClean="0">
                <a:cs typeface="B Zar" panose="00000400000000000000" pitchFamily="2" charset="-78"/>
              </a:rPr>
              <a:t>هدف هر سازمانی را با دیدگاه نئوکلاسیک اقتصاد، حداکثرکردن )سود یا هر </a:t>
            </a:r>
            <a:r>
              <a:rPr lang="fa-IR" smtClean="0">
                <a:cs typeface="B Zar" panose="00000400000000000000" pitchFamily="2" charset="-78"/>
              </a:rPr>
              <a:t>چیز دیگر</a:t>
            </a:r>
            <a:r>
              <a:rPr lang="fa-IR" smtClean="0">
                <a:cs typeface="B Zar" panose="00000400000000000000" pitchFamily="2" charset="-78"/>
              </a:rPr>
              <a:t>( درنظر بگیریم، </a:t>
            </a:r>
            <a:r>
              <a:rPr lang="fa-IR" smtClean="0">
                <a:cs typeface="B Zar" panose="00000400000000000000" pitchFamily="2" charset="-78"/>
              </a:rPr>
              <a:t>وظیفه ي </a:t>
            </a:r>
            <a:r>
              <a:rPr lang="fa-IR" smtClean="0">
                <a:cs typeface="B Zar" panose="00000400000000000000" pitchFamily="2" charset="-78"/>
              </a:rPr>
              <a:t>مدیریت آن است که مقادیري از </a:t>
            </a:r>
            <a:r>
              <a:rPr lang="fa-IR" smtClean="0">
                <a:cs typeface="B Zar" panose="00000400000000000000" pitchFamily="2" charset="-78"/>
              </a:rPr>
              <a:t>نهاده ها </a:t>
            </a:r>
            <a:r>
              <a:rPr lang="fa-IR" smtClean="0">
                <a:cs typeface="B Zar" panose="00000400000000000000" pitchFamily="2" charset="-78"/>
              </a:rPr>
              <a:t>و </a:t>
            </a:r>
            <a:r>
              <a:rPr lang="fa-IR" smtClean="0">
                <a:cs typeface="B Zar" panose="00000400000000000000" pitchFamily="2" charset="-78"/>
              </a:rPr>
              <a:t>ستاده ها ر انتخاب </a:t>
            </a:r>
            <a:r>
              <a:rPr lang="fa-IR" smtClean="0">
                <a:cs typeface="B Zar" panose="00000400000000000000" pitchFamily="2" charset="-78"/>
              </a:rPr>
              <a:t>کند که سود را بیشینه میسازند. مدیریت براي انجام این وظیفه باید به طراحی </a:t>
            </a:r>
            <a:r>
              <a:rPr lang="fa-IR">
                <a:cs typeface="B Zar" panose="00000400000000000000" pitchFamily="2" charset="-78"/>
              </a:rPr>
              <a:t> </a:t>
            </a:r>
            <a:r>
              <a:rPr lang="fa-IR" smtClean="0">
                <a:cs typeface="B Zar" panose="00000400000000000000" pitchFamily="2" charset="-78"/>
              </a:rPr>
              <a:t>کشف </a:t>
            </a:r>
            <a:r>
              <a:rPr lang="fa-IR" smtClean="0">
                <a:cs typeface="B Zar" panose="00000400000000000000" pitchFamily="2" charset="-78"/>
              </a:rPr>
              <a:t>بازارها، ارزیابی کالاها و روشهاي تولید و مدیریت فعالانه اعمال کارکنان </a:t>
            </a:r>
            <a:r>
              <a:rPr lang="fa-IR" smtClean="0">
                <a:cs typeface="B Zar" panose="00000400000000000000" pitchFamily="2" charset="-78"/>
              </a:rPr>
              <a:t>بپردازد همگی </a:t>
            </a:r>
            <a:r>
              <a:rPr lang="fa-IR" smtClean="0">
                <a:cs typeface="B Zar" panose="00000400000000000000" pitchFamily="2" charset="-78"/>
              </a:rPr>
              <a:t>این وظایف نوعی عدم اطمینان را در بر دارند که غلبه بر آن، مستلزم </a:t>
            </a:r>
            <a:r>
              <a:rPr lang="fa-IR" smtClean="0">
                <a:cs typeface="B Zar" panose="00000400000000000000" pitchFamily="2" charset="-78"/>
              </a:rPr>
              <a:t>سرمایهگذاری در </a:t>
            </a:r>
            <a:r>
              <a:rPr lang="fa-IR" smtClean="0">
                <a:cs typeface="B Zar" panose="00000400000000000000" pitchFamily="2" charset="-78"/>
              </a:rPr>
              <a:t>کسب اطلاعات و دانش </a:t>
            </a:r>
            <a:r>
              <a:rPr lang="fa-IR" smtClean="0">
                <a:cs typeface="B Zar" panose="00000400000000000000" pitchFamily="2" charset="-78"/>
              </a:rPr>
              <a:t>است. در </a:t>
            </a:r>
            <a:r>
              <a:rPr lang="fa-IR" smtClean="0">
                <a:cs typeface="B Zar" panose="00000400000000000000" pitchFamily="2" charset="-78"/>
              </a:rPr>
              <a:t>غالب تئوريهاي مدیریت </a:t>
            </a:r>
            <a:r>
              <a:rPr lang="fa-IR" smtClean="0">
                <a:cs typeface="B Zar" panose="00000400000000000000" pitchFamily="2" charset="-78"/>
              </a:rPr>
              <a:t>دانش، استفاده </a:t>
            </a:r>
            <a:r>
              <a:rPr lang="fa-IR" smtClean="0">
                <a:cs typeface="B Zar" panose="00000400000000000000" pitchFamily="2" charset="-78"/>
              </a:rPr>
              <a:t>سازمان از دانش براي تطبیق مداوم خود با محیط خارجی </a:t>
            </a:r>
            <a:r>
              <a:rPr lang="fa-IR" smtClean="0">
                <a:cs typeface="B Zar" panose="00000400000000000000" pitchFamily="2" charset="-78"/>
              </a:rPr>
              <a:t>(بازار</a:t>
            </a:r>
            <a:r>
              <a:rPr lang="fa-IR" smtClean="0">
                <a:cs typeface="B Zar" panose="00000400000000000000" pitchFamily="2" charset="-78"/>
              </a:rPr>
              <a:t>، شرایط اجتماعی </a:t>
            </a:r>
            <a:r>
              <a:rPr lang="fa-IR" smtClean="0">
                <a:cs typeface="B Zar" panose="00000400000000000000" pitchFamily="2" charset="-78"/>
              </a:rPr>
              <a:t>و سیاسی</a:t>
            </a:r>
            <a:r>
              <a:rPr lang="fa-IR" smtClean="0">
                <a:cs typeface="B Zar" panose="00000400000000000000" pitchFamily="2" charset="-78"/>
              </a:rPr>
              <a:t>، ترجیحات </a:t>
            </a:r>
            <a:r>
              <a:rPr lang="fa-IR" smtClean="0">
                <a:cs typeface="B Zar" panose="00000400000000000000" pitchFamily="2" charset="-78"/>
              </a:rPr>
              <a:t>مشتري) </a:t>
            </a:r>
            <a:r>
              <a:rPr lang="fa-IR" smtClean="0">
                <a:cs typeface="B Zar" panose="00000400000000000000" pitchFamily="2" charset="-78"/>
              </a:rPr>
              <a:t>برشمرده شده و </a:t>
            </a:r>
            <a:r>
              <a:rPr lang="fa-IR" smtClean="0">
                <a:solidFill>
                  <a:srgbClr val="FF0000"/>
                </a:solidFill>
                <a:cs typeface="B Zar" panose="00000400000000000000" pitchFamily="2" charset="-78"/>
              </a:rPr>
              <a:t>در برخی دیگر از تئوریها، دانش به </a:t>
            </a:r>
            <a:r>
              <a:rPr lang="fa-IR" smtClean="0">
                <a:solidFill>
                  <a:srgbClr val="FF0000"/>
                </a:solidFill>
                <a:cs typeface="B Zar" panose="00000400000000000000" pitchFamily="2" charset="-78"/>
              </a:rPr>
              <a:t>عنوان محصول </a:t>
            </a:r>
            <a:r>
              <a:rPr lang="fa-IR" smtClean="0">
                <a:solidFill>
                  <a:srgbClr val="FF0000"/>
                </a:solidFill>
                <a:cs typeface="B Zar" panose="00000400000000000000" pitchFamily="2" charset="-78"/>
              </a:rPr>
              <a:t>تولید - و نه منبع تولید - انگاشته شده است</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2842631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4376</Words>
  <Application>Microsoft Office PowerPoint</Application>
  <PresentationFormat>Widescreen</PresentationFormat>
  <Paragraphs>94</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B Zar</vt:lpstr>
      <vt:lpstr>Calibri</vt:lpstr>
      <vt:lpstr>Calibri Light</vt:lpstr>
      <vt:lpstr>Times New Roman</vt:lpstr>
      <vt:lpstr>Office Theme</vt:lpstr>
      <vt:lpstr>تحلیل اثرات مدیریت دانش بر نگرش و رفتار سرمایه گذاران </vt:lpstr>
      <vt:lpstr>چکیده </vt:lpstr>
      <vt:lpstr>چکیده</vt:lpstr>
      <vt:lpstr>مقدمه</vt:lpstr>
      <vt:lpstr>مقدمه</vt:lpstr>
      <vt:lpstr>مقدمه</vt:lpstr>
      <vt:lpstr>مقدمه</vt:lpstr>
      <vt:lpstr>مقدمه</vt:lpstr>
      <vt:lpstr>مقدمه</vt:lpstr>
      <vt:lpstr>PowerPoint Presentation</vt:lpstr>
      <vt:lpstr>سوال پژوهش</vt:lpstr>
      <vt:lpstr>PowerPoint Presentation</vt:lpstr>
      <vt:lpstr>PowerPoint Presentation</vt:lpstr>
      <vt:lpstr>نواوری در عصر امروز</vt:lpstr>
      <vt:lpstr>مقدمه </vt:lpstr>
      <vt:lpstr>مقدمه</vt:lpstr>
      <vt:lpstr>مبانی نظري و پیشینه پژوهش</vt:lpstr>
      <vt:lpstr>PowerPoint Presentation</vt:lpstr>
      <vt:lpstr>PowerPoint Presentation</vt:lpstr>
      <vt:lpstr>PowerPoint Presentation</vt:lpstr>
      <vt:lpstr>تعریف مدیریت دانش</vt:lpstr>
      <vt:lpstr>مزیت رقابتی و موفقیت سازمان در جذب سرمایه گذار</vt:lpstr>
      <vt:lpstr>مزیت رقابتی و موفقیت  سازمان در جذب سرمایه گذار</vt:lpstr>
      <vt:lpstr>دیدگاه دانش محور</vt:lpstr>
      <vt:lpstr>مدیریت دانش و نگرش سرمایه گذاران</vt:lpstr>
      <vt:lpstr>PowerPoint Presentation</vt:lpstr>
      <vt:lpstr>رفتار سرمایه گذاران </vt:lpstr>
      <vt:lpstr>PowerPoint Presentation</vt:lpstr>
      <vt:lpstr>PowerPoint Presentation</vt:lpstr>
      <vt:lpstr>PowerPoint Presentation</vt:lpstr>
      <vt:lpstr>الگوي مفهومی و فرضیه هاي پژوهش</vt:lpstr>
      <vt:lpstr>PowerPoint Presentation</vt:lpstr>
      <vt:lpstr>PowerPoint Presentation</vt:lpstr>
      <vt:lpstr>روش شناسی پژوهش</vt:lpstr>
      <vt:lpstr>روش شناسی پژوهش</vt:lpstr>
      <vt:lpstr>جامعه و نمونه ي آماري</vt:lpstr>
      <vt:lpstr>فرمول کوکران</vt:lpstr>
      <vt:lpstr>PowerPoint Presentation</vt:lpstr>
      <vt:lpstr>برآورد مدل و تحلیل نتایج پایایی (قابلیت اعتماد) </vt:lpstr>
      <vt:lpstr>PowerPoint Presentation</vt:lpstr>
      <vt:lpstr>PowerPoint Presentation</vt:lpstr>
      <vt:lpstr>معادلات ساختاري</vt:lpstr>
      <vt:lpstr>متغیر های مکنون</vt:lpstr>
      <vt:lpstr>PowerPoint Presentation</vt:lpstr>
      <vt:lpstr>ارزیابی برازش مدل</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76</cp:revision>
  <dcterms:created xsi:type="dcterms:W3CDTF">2022-11-16T11:50:39Z</dcterms:created>
  <dcterms:modified xsi:type="dcterms:W3CDTF">2022-11-16T16:30:21Z</dcterms:modified>
</cp:coreProperties>
</file>