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2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326" r:id="rId24"/>
    <p:sldId id="277" r:id="rId25"/>
    <p:sldId id="278" r:id="rId26"/>
    <p:sldId id="279" r:id="rId27"/>
    <p:sldId id="317"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8" r:id="rId66"/>
    <p:sldId id="319" r:id="rId67"/>
    <p:sldId id="327" r:id="rId68"/>
    <p:sldId id="320" r:id="rId69"/>
    <p:sldId id="321" r:id="rId70"/>
    <p:sldId id="322" r:id="rId71"/>
    <p:sldId id="323" r:id="rId72"/>
    <p:sldId id="324" r:id="rId73"/>
    <p:sldId id="328" r:id="rId74"/>
    <p:sldId id="329" r:id="rId75"/>
    <p:sldId id="330" r:id="rId76"/>
    <p:sldId id="331" r:id="rId77"/>
    <p:sldId id="332" r:id="rId78"/>
    <p:sldId id="333" r:id="rId79"/>
    <p:sldId id="334" r:id="rId80"/>
    <p:sldId id="335" r:id="rId81"/>
    <p:sldId id="355" r:id="rId82"/>
    <p:sldId id="336"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6" r:id="rId100"/>
    <p:sldId id="357" r:id="rId101"/>
    <p:sldId id="358" r:id="rId102"/>
    <p:sldId id="359" r:id="rId103"/>
    <p:sldId id="360" r:id="rId104"/>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7" autoAdjust="0"/>
    <p:restoredTop sz="94660"/>
  </p:normalViewPr>
  <p:slideViewPr>
    <p:cSldViewPr snapToGrid="0">
      <p:cViewPr varScale="1">
        <p:scale>
          <a:sx n="86" d="100"/>
          <a:sy n="86" d="100"/>
        </p:scale>
        <p:origin x="1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643ED4F-FF7E-4718-B478-22E14D57D01E}" type="datetimeFigureOut">
              <a:rPr lang="fa-IR" smtClean="0"/>
              <a:t>08/04/1444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3AE508-6151-47A7-B0E7-AD4F2E21668B}" type="slidenum">
              <a:rPr lang="fa-IR" smtClean="0"/>
              <a:t>‹#›</a:t>
            </a:fld>
            <a:endParaRPr lang="fa-IR"/>
          </a:p>
        </p:txBody>
      </p:sp>
    </p:spTree>
    <p:extLst>
      <p:ext uri="{BB962C8B-B14F-4D97-AF65-F5344CB8AC3E}">
        <p14:creationId xmlns:p14="http://schemas.microsoft.com/office/powerpoint/2010/main" val="3134044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643ED4F-FF7E-4718-B478-22E14D57D01E}" type="datetimeFigureOut">
              <a:rPr lang="fa-IR" smtClean="0"/>
              <a:t>08/04/1444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3AE508-6151-47A7-B0E7-AD4F2E21668B}" type="slidenum">
              <a:rPr lang="fa-IR" smtClean="0"/>
              <a:t>‹#›</a:t>
            </a:fld>
            <a:endParaRPr lang="fa-IR"/>
          </a:p>
        </p:txBody>
      </p:sp>
    </p:spTree>
    <p:extLst>
      <p:ext uri="{BB962C8B-B14F-4D97-AF65-F5344CB8AC3E}">
        <p14:creationId xmlns:p14="http://schemas.microsoft.com/office/powerpoint/2010/main" val="3855027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643ED4F-FF7E-4718-B478-22E14D57D01E}" type="datetimeFigureOut">
              <a:rPr lang="fa-IR" smtClean="0"/>
              <a:t>08/04/1444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3AE508-6151-47A7-B0E7-AD4F2E21668B}" type="slidenum">
              <a:rPr lang="fa-IR" smtClean="0"/>
              <a:t>‹#›</a:t>
            </a:fld>
            <a:endParaRPr lang="fa-IR"/>
          </a:p>
        </p:txBody>
      </p:sp>
    </p:spTree>
    <p:extLst>
      <p:ext uri="{BB962C8B-B14F-4D97-AF65-F5344CB8AC3E}">
        <p14:creationId xmlns:p14="http://schemas.microsoft.com/office/powerpoint/2010/main" val="278981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643ED4F-FF7E-4718-B478-22E14D57D01E}" type="datetimeFigureOut">
              <a:rPr lang="fa-IR" smtClean="0"/>
              <a:t>08/04/1444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3AE508-6151-47A7-B0E7-AD4F2E21668B}" type="slidenum">
              <a:rPr lang="fa-IR" smtClean="0"/>
              <a:t>‹#›</a:t>
            </a:fld>
            <a:endParaRPr lang="fa-IR"/>
          </a:p>
        </p:txBody>
      </p:sp>
    </p:spTree>
    <p:extLst>
      <p:ext uri="{BB962C8B-B14F-4D97-AF65-F5344CB8AC3E}">
        <p14:creationId xmlns:p14="http://schemas.microsoft.com/office/powerpoint/2010/main" val="186688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43ED4F-FF7E-4718-B478-22E14D57D01E}" type="datetimeFigureOut">
              <a:rPr lang="fa-IR" smtClean="0"/>
              <a:t>08/04/1444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3AE508-6151-47A7-B0E7-AD4F2E21668B}" type="slidenum">
              <a:rPr lang="fa-IR" smtClean="0"/>
              <a:t>‹#›</a:t>
            </a:fld>
            <a:endParaRPr lang="fa-IR"/>
          </a:p>
        </p:txBody>
      </p:sp>
    </p:spTree>
    <p:extLst>
      <p:ext uri="{BB962C8B-B14F-4D97-AF65-F5344CB8AC3E}">
        <p14:creationId xmlns:p14="http://schemas.microsoft.com/office/powerpoint/2010/main" val="2748765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643ED4F-FF7E-4718-B478-22E14D57D01E}" type="datetimeFigureOut">
              <a:rPr lang="fa-IR" smtClean="0"/>
              <a:t>08/04/1444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03AE508-6151-47A7-B0E7-AD4F2E21668B}" type="slidenum">
              <a:rPr lang="fa-IR" smtClean="0"/>
              <a:t>‹#›</a:t>
            </a:fld>
            <a:endParaRPr lang="fa-IR"/>
          </a:p>
        </p:txBody>
      </p:sp>
    </p:spTree>
    <p:extLst>
      <p:ext uri="{BB962C8B-B14F-4D97-AF65-F5344CB8AC3E}">
        <p14:creationId xmlns:p14="http://schemas.microsoft.com/office/powerpoint/2010/main" val="80086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643ED4F-FF7E-4718-B478-22E14D57D01E}" type="datetimeFigureOut">
              <a:rPr lang="fa-IR" smtClean="0"/>
              <a:t>08/04/1444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03AE508-6151-47A7-B0E7-AD4F2E21668B}" type="slidenum">
              <a:rPr lang="fa-IR" smtClean="0"/>
              <a:t>‹#›</a:t>
            </a:fld>
            <a:endParaRPr lang="fa-IR"/>
          </a:p>
        </p:txBody>
      </p:sp>
    </p:spTree>
    <p:extLst>
      <p:ext uri="{BB962C8B-B14F-4D97-AF65-F5344CB8AC3E}">
        <p14:creationId xmlns:p14="http://schemas.microsoft.com/office/powerpoint/2010/main" val="391237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643ED4F-FF7E-4718-B478-22E14D57D01E}" type="datetimeFigureOut">
              <a:rPr lang="fa-IR" smtClean="0"/>
              <a:t>08/04/1444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03AE508-6151-47A7-B0E7-AD4F2E21668B}" type="slidenum">
              <a:rPr lang="fa-IR" smtClean="0"/>
              <a:t>‹#›</a:t>
            </a:fld>
            <a:endParaRPr lang="fa-IR"/>
          </a:p>
        </p:txBody>
      </p:sp>
    </p:spTree>
    <p:extLst>
      <p:ext uri="{BB962C8B-B14F-4D97-AF65-F5344CB8AC3E}">
        <p14:creationId xmlns:p14="http://schemas.microsoft.com/office/powerpoint/2010/main" val="370912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3ED4F-FF7E-4718-B478-22E14D57D01E}" type="datetimeFigureOut">
              <a:rPr lang="fa-IR" smtClean="0"/>
              <a:t>08/04/1444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03AE508-6151-47A7-B0E7-AD4F2E21668B}" type="slidenum">
              <a:rPr lang="fa-IR" smtClean="0"/>
              <a:t>‹#›</a:t>
            </a:fld>
            <a:endParaRPr lang="fa-IR"/>
          </a:p>
        </p:txBody>
      </p:sp>
    </p:spTree>
    <p:extLst>
      <p:ext uri="{BB962C8B-B14F-4D97-AF65-F5344CB8AC3E}">
        <p14:creationId xmlns:p14="http://schemas.microsoft.com/office/powerpoint/2010/main" val="336266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3ED4F-FF7E-4718-B478-22E14D57D01E}" type="datetimeFigureOut">
              <a:rPr lang="fa-IR" smtClean="0"/>
              <a:t>08/04/1444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03AE508-6151-47A7-B0E7-AD4F2E21668B}" type="slidenum">
              <a:rPr lang="fa-IR" smtClean="0"/>
              <a:t>‹#›</a:t>
            </a:fld>
            <a:endParaRPr lang="fa-IR"/>
          </a:p>
        </p:txBody>
      </p:sp>
    </p:spTree>
    <p:extLst>
      <p:ext uri="{BB962C8B-B14F-4D97-AF65-F5344CB8AC3E}">
        <p14:creationId xmlns:p14="http://schemas.microsoft.com/office/powerpoint/2010/main" val="376795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3ED4F-FF7E-4718-B478-22E14D57D01E}" type="datetimeFigureOut">
              <a:rPr lang="fa-IR" smtClean="0"/>
              <a:t>08/04/1444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03AE508-6151-47A7-B0E7-AD4F2E21668B}" type="slidenum">
              <a:rPr lang="fa-IR" smtClean="0"/>
              <a:t>‹#›</a:t>
            </a:fld>
            <a:endParaRPr lang="fa-IR"/>
          </a:p>
        </p:txBody>
      </p:sp>
    </p:spTree>
    <p:extLst>
      <p:ext uri="{BB962C8B-B14F-4D97-AF65-F5344CB8AC3E}">
        <p14:creationId xmlns:p14="http://schemas.microsoft.com/office/powerpoint/2010/main" val="143124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643ED4F-FF7E-4718-B478-22E14D57D01E}" type="datetimeFigureOut">
              <a:rPr lang="fa-IR" smtClean="0"/>
              <a:t>08/04/1444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03AE508-6151-47A7-B0E7-AD4F2E21668B}" type="slidenum">
              <a:rPr lang="fa-IR" smtClean="0"/>
              <a:t>‹#›</a:t>
            </a:fld>
            <a:endParaRPr lang="fa-IR"/>
          </a:p>
        </p:txBody>
      </p:sp>
    </p:spTree>
    <p:extLst>
      <p:ext uri="{BB962C8B-B14F-4D97-AF65-F5344CB8AC3E}">
        <p14:creationId xmlns:p14="http://schemas.microsoft.com/office/powerpoint/2010/main" val="1232302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600" b="1" smtClean="0">
                <a:cs typeface="B Zar" panose="00000400000000000000" pitchFamily="2" charset="-78"/>
              </a:rPr>
              <a:t>بررسی جملات</a:t>
            </a:r>
            <a:br>
              <a:rPr lang="fa-IR" sz="3600" b="1" smtClean="0">
                <a:cs typeface="B Zar" panose="00000400000000000000" pitchFamily="2" charset="-78"/>
              </a:rPr>
            </a:br>
            <a:r>
              <a:rPr lang="fa-IR" sz="3600" b="1" smtClean="0">
                <a:solidFill>
                  <a:srgbClr val="FF0000"/>
                </a:solidFill>
                <a:cs typeface="B Zar" panose="00000400000000000000" pitchFamily="2" charset="-78"/>
              </a:rPr>
              <a:t>نام </a:t>
            </a:r>
            <a:r>
              <a:rPr lang="fa-IR" sz="3600" b="1" smtClean="0">
                <a:solidFill>
                  <a:srgbClr val="FF0000"/>
                </a:solidFill>
                <a:cs typeface="B Zar" panose="00000400000000000000" pitchFamily="2" charset="-78"/>
              </a:rPr>
              <a:t>کتاب</a:t>
            </a:r>
            <a:r>
              <a:rPr lang="fa-IR" sz="3600" b="1" smtClean="0">
                <a:cs typeface="B Zar" panose="00000400000000000000" pitchFamily="2" charset="-78"/>
              </a:rPr>
              <a:t>: مقدمه ای بر نظریه های فرهنگ عامه</a:t>
            </a:r>
            <a:endParaRPr lang="fa-IR" sz="3600" b="1">
              <a:cs typeface="B Zar" panose="00000400000000000000" pitchFamily="2" charset="-78"/>
            </a:endParaRPr>
          </a:p>
        </p:txBody>
      </p:sp>
      <p:sp>
        <p:nvSpPr>
          <p:cNvPr id="3" name="Subtitle 2"/>
          <p:cNvSpPr>
            <a:spLocks noGrp="1"/>
          </p:cNvSpPr>
          <p:nvPr>
            <p:ph type="subTitle" idx="1"/>
          </p:nvPr>
        </p:nvSpPr>
        <p:spPr>
          <a:xfrm>
            <a:off x="1524000" y="3602038"/>
            <a:ext cx="9144000" cy="2180576"/>
          </a:xfrm>
        </p:spPr>
        <p:txBody>
          <a:bodyPr>
            <a:normAutofit fontScale="77500" lnSpcReduction="20000"/>
          </a:bodyPr>
          <a:lstStyle/>
          <a:p>
            <a:r>
              <a:rPr lang="fa-IR" sz="3800" smtClean="0">
                <a:solidFill>
                  <a:srgbClr val="FF0000"/>
                </a:solidFill>
                <a:cs typeface="B Zar" panose="00000400000000000000" pitchFamily="2" charset="-78"/>
              </a:rPr>
              <a:t>نویسنده</a:t>
            </a:r>
            <a:r>
              <a:rPr lang="fa-IR" sz="3800" smtClean="0">
                <a:cs typeface="B Zar" panose="00000400000000000000" pitchFamily="2" charset="-78"/>
              </a:rPr>
              <a:t>: دومینیک استریناتی</a:t>
            </a:r>
          </a:p>
          <a:p>
            <a:r>
              <a:rPr lang="fa-IR" sz="3800" smtClean="0">
                <a:solidFill>
                  <a:srgbClr val="FF0000"/>
                </a:solidFill>
                <a:cs typeface="B Zar" panose="00000400000000000000" pitchFamily="2" charset="-78"/>
              </a:rPr>
              <a:t>ترجمه</a:t>
            </a:r>
            <a:r>
              <a:rPr lang="fa-IR" sz="3800" smtClean="0">
                <a:cs typeface="B Zar" panose="00000400000000000000" pitchFamily="2" charset="-78"/>
              </a:rPr>
              <a:t>: ثریا پاک نظر</a:t>
            </a:r>
          </a:p>
          <a:p>
            <a:r>
              <a:rPr lang="fa-IR" sz="3800" smtClean="0">
                <a:cs typeface="B Zar" panose="00000400000000000000" pitchFamily="2" charset="-78"/>
              </a:rPr>
              <a:t>نشر گام نو</a:t>
            </a:r>
          </a:p>
          <a:p>
            <a:r>
              <a:rPr lang="fa-IR" sz="3800" smtClean="0">
                <a:cs typeface="B Zar" panose="00000400000000000000" pitchFamily="2" charset="-78"/>
              </a:rPr>
              <a:t>چاپ دوم 1384</a:t>
            </a:r>
          </a:p>
          <a:p>
            <a:r>
              <a:rPr lang="fa-IR" sz="3800" smtClean="0">
                <a:cs typeface="B Zar" panose="00000400000000000000" pitchFamily="2" charset="-78"/>
              </a:rPr>
              <a:t>364 صفحه</a:t>
            </a:r>
          </a:p>
          <a:p>
            <a:endParaRPr lang="fa-IR"/>
          </a:p>
        </p:txBody>
      </p:sp>
    </p:spTree>
    <p:extLst>
      <p:ext uri="{BB962C8B-B14F-4D97-AF65-F5344CB8AC3E}">
        <p14:creationId xmlns:p14="http://schemas.microsoft.com/office/powerpoint/2010/main" val="74948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404574" y="1825625"/>
            <a:ext cx="6949225" cy="4351338"/>
          </a:xfrm>
        </p:spPr>
        <p:txBody>
          <a:bodyPr>
            <a:normAutofit lnSpcReduction="10000"/>
          </a:bodyPr>
          <a:lstStyle/>
          <a:p>
            <a:pPr algn="just"/>
            <a:r>
              <a:rPr lang="fa-IR" smtClean="0">
                <a:cs typeface="B Zar" panose="00000400000000000000" pitchFamily="2" charset="-78"/>
              </a:rPr>
              <a:t>صنعت فیلم چه امتیازی بدست آورده است؟ فیلم حرفه ای تر و بازیها ماهرانه شده اند و صحنه  ها خوش ذوق آراسته می شوند. ص 42</a:t>
            </a:r>
          </a:p>
          <a:p>
            <a:pPr algn="just"/>
            <a:r>
              <a:rPr lang="fa-IR" smtClean="0">
                <a:cs typeface="B Zar" panose="00000400000000000000" pitchFamily="2" charset="-78"/>
              </a:rPr>
              <a:t>اما این که این جامعه روشنفکر می توانند به حیات خود ادامه دهد یا حیر، از دید مک دونالد بسیار قابل تردید است . </a:t>
            </a:r>
            <a:r>
              <a:rPr lang="fa-IR" smtClean="0">
                <a:solidFill>
                  <a:srgbClr val="FF0000"/>
                </a:solidFill>
                <a:cs typeface="B Zar" panose="00000400000000000000" pitchFamily="2" charset="-78"/>
              </a:rPr>
              <a:t>بدبینی او بدبینی  فرهنگی است </a:t>
            </a:r>
            <a:r>
              <a:rPr lang="fa-IR" smtClean="0">
                <a:cs typeface="B Zar" panose="00000400000000000000" pitchFamily="2" charset="-78"/>
              </a:rPr>
              <a:t>و در این نگرش آینده واقعا تیره و تاریک است و  بدیلها  دیگر امکان ادامه حیات را ندارند. ص 43</a:t>
            </a:r>
          </a:p>
          <a:p>
            <a:pPr algn="just"/>
            <a:r>
              <a:rPr lang="fa-IR" smtClean="0">
                <a:cs typeface="B Zar" panose="00000400000000000000" pitchFamily="2" charset="-78"/>
              </a:rPr>
              <a:t>در واقع کیو، دی ، لیویس در زمینه شناسایی راه های متفاوتی که می توان از طریق آن فرهنگ توده ای را از نابود کردن هنجارهای ادبی و از بین بردن طبقه کتابخوان باز داشت. ص 44</a:t>
            </a:r>
          </a:p>
          <a:p>
            <a:pPr algn="just"/>
            <a:endParaRPr lang="fa-IR"/>
          </a:p>
        </p:txBody>
      </p:sp>
      <p:pic>
        <p:nvPicPr>
          <p:cNvPr id="4" name="Picture 3"/>
          <p:cNvPicPr>
            <a:picLocks noChangeAspect="1"/>
          </p:cNvPicPr>
          <p:nvPr/>
        </p:nvPicPr>
        <p:blipFill>
          <a:blip r:embed="rId2"/>
          <a:stretch>
            <a:fillRect/>
          </a:stretch>
        </p:blipFill>
        <p:spPr>
          <a:xfrm>
            <a:off x="180305" y="1970467"/>
            <a:ext cx="4224270" cy="3889419"/>
          </a:xfrm>
          <a:prstGeom prst="rect">
            <a:avLst/>
          </a:prstGeom>
        </p:spPr>
      </p:pic>
    </p:spTree>
    <p:extLst>
      <p:ext uri="{BB962C8B-B14F-4D97-AF65-F5344CB8AC3E}">
        <p14:creationId xmlns:p14="http://schemas.microsoft.com/office/powerpoint/2010/main" val="129989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5730"/>
            <a:ext cx="10515600" cy="1325563"/>
          </a:xfrm>
        </p:spPr>
        <p:txBody>
          <a:bodyPr/>
          <a:lstStyle/>
          <a:p>
            <a:pPr algn="ctr"/>
            <a:r>
              <a:rPr lang="fa-IR" b="1" smtClean="0">
                <a:solidFill>
                  <a:srgbClr val="FF0000"/>
                </a:solidFill>
                <a:cs typeface="B Zar" panose="00000400000000000000" pitchFamily="2" charset="-78"/>
              </a:rPr>
              <a:t>فصل هفتم: جمع بندی</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12890557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من پست مدرنیسم را مورد بحث قرار دادم و به پساساختارگرایی فقط به اختصار اشاره کردم چون ساختارگرایی در بررسی فرهنگ عامه نقش مستقیمی ایفا نکرده است. ص 326</a:t>
            </a:r>
          </a:p>
          <a:p>
            <a:pPr algn="just"/>
            <a:r>
              <a:rPr lang="fa-IR" smtClean="0">
                <a:cs typeface="B Zar" panose="00000400000000000000" pitchFamily="2" charset="-78"/>
              </a:rPr>
              <a:t>در آثار فوکو – ما به تاکید بر نحوه پیوند قدرت و داشتن از طریق استدلال مشخص عینی برخورد می کنیم- یعنی استدلال خاصی که با استفاده عملی از زبان و تولید معنی سر و کار دارد.ص 327</a:t>
            </a:r>
          </a:p>
          <a:p>
            <a:r>
              <a:rPr lang="fa-IR" smtClean="0">
                <a:cs typeface="B Zar" panose="00000400000000000000" pitchFamily="2" charset="-78"/>
              </a:rPr>
              <a:t>واقعیت های قدرت نیز در گفتمان ها ناپدید می شوند. ص 239</a:t>
            </a:r>
          </a:p>
          <a:p>
            <a:pPr algn="just"/>
            <a:r>
              <a:rPr lang="fa-IR" smtClean="0">
                <a:cs typeface="B Zar" panose="00000400000000000000" pitchFamily="2" charset="-78"/>
              </a:rPr>
              <a:t>بارکر نیز به کاربردهایی که مفهوم گفتمان فوکو(به عنوان «یک بیان خاصی از معرفت به عنوان  قدرت همان طور که کودکان با آزمون های هوش و استعداد تعریف می شوند) در رسانه ها و مطالعات فرهنگی دارد اشاره کرده است</a:t>
            </a:r>
            <a:endParaRPr lang="fa-IR">
              <a:cs typeface="B Zar" panose="00000400000000000000" pitchFamily="2" charset="-78"/>
            </a:endParaRPr>
          </a:p>
        </p:txBody>
      </p:sp>
    </p:spTree>
    <p:extLst>
      <p:ext uri="{BB962C8B-B14F-4D97-AF65-F5344CB8AC3E}">
        <p14:creationId xmlns:p14="http://schemas.microsoft.com/office/powerpoint/2010/main" val="18139774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بارکر: «یک قرارداد این توافق را در بر می گیرد که یک متن به نحوی ارائه می شود که ما قابل درک باشد. متن با ما وارد گفت و گو می شود. ص 231</a:t>
            </a:r>
          </a:p>
          <a:p>
            <a:endParaRPr lang="fa-IR"/>
          </a:p>
          <a:p>
            <a:endParaRPr lang="fa-IR"/>
          </a:p>
        </p:txBody>
      </p:sp>
      <p:pic>
        <p:nvPicPr>
          <p:cNvPr id="4" name="Picture 3"/>
          <p:cNvPicPr>
            <a:picLocks noChangeAspect="1"/>
          </p:cNvPicPr>
          <p:nvPr/>
        </p:nvPicPr>
        <p:blipFill>
          <a:blip r:embed="rId2"/>
          <a:stretch>
            <a:fillRect/>
          </a:stretch>
        </p:blipFill>
        <p:spPr>
          <a:xfrm>
            <a:off x="1371601" y="2546078"/>
            <a:ext cx="2964134" cy="4134187"/>
          </a:xfrm>
          <a:prstGeom prst="rect">
            <a:avLst/>
          </a:prstGeom>
        </p:spPr>
      </p:pic>
    </p:spTree>
    <p:extLst>
      <p:ext uri="{BB962C8B-B14F-4D97-AF65-F5344CB8AC3E}">
        <p14:creationId xmlns:p14="http://schemas.microsoft.com/office/powerpoint/2010/main" val="9976245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پوپولیسم فرهنگی</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مک گیگان {</a:t>
            </a:r>
            <a:r>
              <a:rPr lang="en-US" smtClean="0">
                <a:cs typeface="B Zar" panose="00000400000000000000" pitchFamily="2" charset="-78"/>
              </a:rPr>
              <a:t>Mc Guigan</a:t>
            </a:r>
            <a:r>
              <a:rPr lang="fa-IR" smtClean="0">
                <a:cs typeface="B Zar" panose="00000400000000000000" pitchFamily="2" charset="-78"/>
              </a:rPr>
              <a:t>} این مفهوم را به صورت زیر تعریف کرده است: «پوپولیسم فرهنگی فرضیه فکری بعضی از دانشجویان فرهنگ عامه است که می گوید تجربه های سمبولیک مردم عادی از نظر تحلیلی و سیاسی ازفرهنگ (به طور کلی) مهم ترند. ص ص233</a:t>
            </a:r>
          </a:p>
          <a:p>
            <a:r>
              <a:rPr lang="fa-IR" smtClean="0">
                <a:cs typeface="B Zar" panose="00000400000000000000" pitchFamily="2" charset="-78"/>
              </a:rPr>
              <a:t>هدف مک گیگان عبارت است از: </a:t>
            </a:r>
          </a:p>
          <a:p>
            <a:pPr algn="ctr"/>
            <a:r>
              <a:rPr lang="fa-IR" smtClean="0">
                <a:solidFill>
                  <a:srgbClr val="FF0000"/>
                </a:solidFill>
                <a:cs typeface="B Zar" panose="00000400000000000000" pitchFamily="2" charset="-78"/>
              </a:rPr>
              <a:t>تحول غیر انتقادی و پوپولیستی در مطالعات فرهنگی معاصر است...</a:t>
            </a:r>
          </a:p>
          <a:p>
            <a:r>
              <a:rPr lang="fa-IR" smtClean="0">
                <a:cs typeface="B Zar" panose="00000400000000000000" pitchFamily="2" charset="-78"/>
              </a:rPr>
              <a:t>حملاتی که به پوپولیسم شد است آن را با مصرف گرایی برابر دانسته اند. ص 237 </a:t>
            </a:r>
          </a:p>
          <a:p>
            <a:r>
              <a:rPr lang="fa-IR" smtClean="0">
                <a:cs typeface="B Zar" panose="00000400000000000000" pitchFamily="2" charset="-78"/>
              </a:rPr>
              <a:t>علوم اجتماعی به فرایند مصرف فرهنگی و مادی توجه کمی نشان داده است. </a:t>
            </a:r>
            <a:endParaRPr lang="fa-IR">
              <a:cs typeface="B Zar" panose="00000400000000000000" pitchFamily="2" charset="-78"/>
            </a:endParaRPr>
          </a:p>
        </p:txBody>
      </p:sp>
    </p:spTree>
    <p:extLst>
      <p:ext uri="{BB962C8B-B14F-4D97-AF65-F5344CB8AC3E}">
        <p14:creationId xmlns:p14="http://schemas.microsoft.com/office/powerpoint/2010/main" val="169745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فرهنگ توده ای و آمریکایی سازی</a:t>
            </a:r>
            <a:endParaRPr lang="fa-IR">
              <a:cs typeface="B Zar" panose="00000400000000000000" pitchFamily="2" charset="-78"/>
            </a:endParaRPr>
          </a:p>
        </p:txBody>
      </p:sp>
      <p:sp>
        <p:nvSpPr>
          <p:cNvPr id="3" name="Content Placeholder 2"/>
          <p:cNvSpPr>
            <a:spLocks noGrp="1"/>
          </p:cNvSpPr>
          <p:nvPr>
            <p:ph idx="1"/>
          </p:nvPr>
        </p:nvSpPr>
        <p:spPr>
          <a:xfrm>
            <a:off x="3438658" y="1825625"/>
            <a:ext cx="7915141" cy="4351338"/>
          </a:xfrm>
        </p:spPr>
        <p:txBody>
          <a:bodyPr>
            <a:normAutofit fontScale="92500" lnSpcReduction="10000"/>
          </a:bodyPr>
          <a:lstStyle/>
          <a:p>
            <a:pPr algn="just"/>
            <a:r>
              <a:rPr lang="fa-IR" smtClean="0">
                <a:cs typeface="B Zar" panose="00000400000000000000" pitchFamily="2" charset="-78"/>
              </a:rPr>
              <a:t>نظریه فرهنگ توده ای که در بالا به صورت کلی عنوان شد به فرایند </a:t>
            </a:r>
            <a:r>
              <a:rPr lang="fa-IR" smtClean="0">
                <a:cs typeface="B Zar" panose="00000400000000000000" pitchFamily="2" charset="-78"/>
              </a:rPr>
              <a:t>آمریکایی </a:t>
            </a:r>
            <a:r>
              <a:rPr lang="fa-IR" smtClean="0">
                <a:cs typeface="B Zar" panose="00000400000000000000" pitchFamily="2" charset="-78"/>
              </a:rPr>
              <a:t>سازی نیز توجه  کرده است. آمریکایی سازی هراس ها و نگرانی های مشابه آنچه منتقدان فرهنگ توده ای ابزار کرده اند، ایجاد کرده است. ص 46</a:t>
            </a:r>
          </a:p>
          <a:p>
            <a:pPr algn="just"/>
            <a:r>
              <a:rPr lang="fa-IR" smtClean="0">
                <a:cs typeface="B Zar" panose="00000400000000000000" pitchFamily="2" charset="-78"/>
              </a:rPr>
              <a:t>یافتن نمونه های اولیه به احساسات ضدآمریکایی آنقدر ها هم مشکل نیست. </a:t>
            </a:r>
            <a:r>
              <a:rPr lang="fa-IR" smtClean="0">
                <a:solidFill>
                  <a:srgbClr val="FF0000"/>
                </a:solidFill>
                <a:cs typeface="B Zar" panose="00000400000000000000" pitchFamily="2" charset="-78"/>
              </a:rPr>
              <a:t>آرنولد</a:t>
            </a:r>
            <a:r>
              <a:rPr lang="fa-IR" smtClean="0">
                <a:cs typeface="B Zar" panose="00000400000000000000" pitchFamily="2" charset="-78"/>
              </a:rPr>
              <a:t>(1882-1883) شاعر و منتقد ادبی انگلیسی در کتاب خود تحت عنوان فرهنگ و هرج و مرج که ابتدا در سال 1869 به چاپ رسید و در میان مطالب زیادی که در مخالفت با فرهنگ توده ای به چاپ رسیده  پیشگام است. ص 48 </a:t>
            </a:r>
          </a:p>
          <a:p>
            <a:pPr algn="just"/>
            <a:r>
              <a:rPr lang="fa-IR" smtClean="0">
                <a:cs typeface="B Zar" panose="00000400000000000000" pitchFamily="2" charset="-78"/>
              </a:rPr>
              <a:t>احتمالا به درستی می توان گفت که معادله ای که آرنولد ارائه داده بین آمریکایی ساز و دموکراسی توده ای است، نه آمریکایی سازی و فرهنگ عامه،  با این حال همانطور که تعداد از نویسندگان اظهار کرده اند. ص 48</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30009" y="2821747"/>
            <a:ext cx="3066983" cy="1781175"/>
          </a:xfrm>
          <a:prstGeom prst="rect">
            <a:avLst/>
          </a:prstGeom>
        </p:spPr>
      </p:pic>
    </p:spTree>
    <p:extLst>
      <p:ext uri="{BB962C8B-B14F-4D97-AF65-F5344CB8AC3E}">
        <p14:creationId xmlns:p14="http://schemas.microsoft.com/office/powerpoint/2010/main" val="1437556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لیویس منتقد </a:t>
            </a:r>
            <a:r>
              <a:rPr lang="fa-IR" smtClean="0">
                <a:solidFill>
                  <a:srgbClr val="0070C0"/>
                </a:solidFill>
                <a:cs typeface="B Zar" panose="00000400000000000000" pitchFamily="2" charset="-78"/>
              </a:rPr>
              <a:t>جامعه توده ای </a:t>
            </a:r>
            <a:r>
              <a:rPr lang="fa-IR" smtClean="0">
                <a:cs typeface="B Zar" panose="00000400000000000000" pitchFamily="2" charset="-78"/>
              </a:rPr>
              <a:t>و </a:t>
            </a:r>
            <a:r>
              <a:rPr lang="fa-IR" smtClean="0">
                <a:solidFill>
                  <a:srgbClr val="00B050"/>
                </a:solidFill>
                <a:cs typeface="B Zar" panose="00000400000000000000" pitchFamily="2" charset="-78"/>
              </a:rPr>
              <a:t>فرهنگ  توده ای </a:t>
            </a:r>
            <a:r>
              <a:rPr lang="fa-IR" smtClean="0">
                <a:cs typeface="B Zar" panose="00000400000000000000" pitchFamily="2" charset="-78"/>
              </a:rPr>
              <a:t>بود و آمریکا را مظهر این</a:t>
            </a:r>
            <a:r>
              <a:rPr lang="fa-IR" smtClean="0">
                <a:solidFill>
                  <a:srgbClr val="FF0000"/>
                </a:solidFill>
                <a:cs typeface="B Zar" panose="00000400000000000000" pitchFamily="2" charset="-78"/>
              </a:rPr>
              <a:t> دو </a:t>
            </a:r>
            <a:r>
              <a:rPr lang="fa-IR" smtClean="0">
                <a:cs typeface="B Zar" panose="00000400000000000000" pitchFamily="2" charset="-78"/>
              </a:rPr>
              <a:t>عنصر خطرناک می دانست. ص 49</a:t>
            </a:r>
          </a:p>
          <a:p>
            <a:r>
              <a:rPr lang="fa-IR" smtClean="0">
                <a:cs typeface="B Zar" panose="00000400000000000000" pitchFamily="2" charset="-78"/>
              </a:rPr>
              <a:t>این نگرانی ها درباره  امریکایی سازی فقط به واپس گرایی و محافظه کاری نخبگان محدود نبوده و در میان چپ گرایان نیز مشاهده می شود. ص 50</a:t>
            </a:r>
          </a:p>
          <a:p>
            <a:pPr algn="just"/>
            <a:r>
              <a:rPr lang="fa-IR" smtClean="0">
                <a:cs typeface="B Zar" panose="00000400000000000000" pitchFamily="2" charset="-78"/>
              </a:rPr>
              <a:t>اورول به همین نسبت از بدبینی اخلاقی رمان های جنایی «آمریکایی» انتقاد می کرد مثالی که در ذهن داشت، رمان </a:t>
            </a:r>
            <a:r>
              <a:rPr lang="fa-IR" smtClean="0">
                <a:cs typeface="B Zar" panose="00000400000000000000" pitchFamily="2" charset="-78"/>
              </a:rPr>
              <a:t>«</a:t>
            </a:r>
            <a:r>
              <a:rPr lang="fa-IR" smtClean="0">
                <a:solidFill>
                  <a:srgbClr val="FF0000"/>
                </a:solidFill>
                <a:cs typeface="B Zar" panose="00000400000000000000" pitchFamily="2" charset="-78"/>
              </a:rPr>
              <a:t>دیگر </a:t>
            </a:r>
            <a:r>
              <a:rPr lang="fa-IR" smtClean="0">
                <a:solidFill>
                  <a:srgbClr val="FF0000"/>
                </a:solidFill>
                <a:cs typeface="B Zar" panose="00000400000000000000" pitchFamily="2" charset="-78"/>
              </a:rPr>
              <a:t>گل ارکیده ای برای خانم </a:t>
            </a:r>
            <a:r>
              <a:rPr lang="fa-IR" smtClean="0">
                <a:solidFill>
                  <a:srgbClr val="FF0000"/>
                </a:solidFill>
                <a:cs typeface="B Zar" panose="00000400000000000000" pitchFamily="2" charset="-78"/>
              </a:rPr>
              <a:t>بلاندیش» </a:t>
            </a:r>
            <a:r>
              <a:rPr lang="fa-IR" smtClean="0">
                <a:cs typeface="B Zar" panose="00000400000000000000" pitchFamily="2" charset="-78"/>
              </a:rPr>
              <a:t>نیست، بود که در آن یک گانگستر به صورت «یک قهرمان» به ترسیم درآمده بود. ص 51</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667001" y="815238"/>
            <a:ext cx="1010387" cy="1010387"/>
          </a:xfrm>
          <a:prstGeom prst="rect">
            <a:avLst/>
          </a:prstGeom>
        </p:spPr>
      </p:pic>
    </p:spTree>
    <p:extLst>
      <p:ext uri="{BB962C8B-B14F-4D97-AF65-F5344CB8AC3E}">
        <p14:creationId xmlns:p14="http://schemas.microsoft.com/office/powerpoint/2010/main" val="1325429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005330" y="1825625"/>
            <a:ext cx="7348470" cy="4351338"/>
          </a:xfrm>
        </p:spPr>
        <p:txBody>
          <a:bodyPr>
            <a:normAutofit fontScale="92500" lnSpcReduction="10000"/>
          </a:bodyPr>
          <a:lstStyle/>
          <a:p>
            <a:pPr algn="just"/>
            <a:r>
              <a:rPr lang="fa-IR" smtClean="0">
                <a:cs typeface="B Zar" panose="00000400000000000000" pitchFamily="2" charset="-78"/>
              </a:rPr>
              <a:t>از نظر نویسندگانی چون </a:t>
            </a:r>
            <a:r>
              <a:rPr lang="fa-IR" smtClean="0">
                <a:solidFill>
                  <a:srgbClr val="0070C0"/>
                </a:solidFill>
                <a:cs typeface="B Zar" panose="00000400000000000000" pitchFamily="2" charset="-78"/>
              </a:rPr>
              <a:t>اورول</a:t>
            </a:r>
            <a:r>
              <a:rPr lang="fa-IR" smtClean="0">
                <a:cs typeface="B Zar" panose="00000400000000000000" pitchFamily="2" charset="-78"/>
              </a:rPr>
              <a:t>، </a:t>
            </a:r>
            <a:r>
              <a:rPr lang="fa-IR" smtClean="0">
                <a:solidFill>
                  <a:srgbClr val="FF0000"/>
                </a:solidFill>
                <a:cs typeface="B Zar" panose="00000400000000000000" pitchFamily="2" charset="-78"/>
              </a:rPr>
              <a:t>آمریکاگرایی</a:t>
            </a:r>
            <a:r>
              <a:rPr lang="fa-IR" smtClean="0">
                <a:cs typeface="B Zar" panose="00000400000000000000" pitchFamily="2" charset="-78"/>
              </a:rPr>
              <a:t> آنقدر که از نظر منتقدان فرهنگ توده ای تهدید کنده بود، برای فرهنگ بومی خطر ایجاد نمی کرد. ص 52</a:t>
            </a:r>
          </a:p>
          <a:p>
            <a:pPr algn="just"/>
            <a:r>
              <a:rPr lang="fa-IR" smtClean="0">
                <a:cs typeface="B Zar" panose="00000400000000000000" pitchFamily="2" charset="-78"/>
              </a:rPr>
              <a:t>هوگارت در اثر به حق معروف خود فواید سواد که ابتدا در سال 1957 به چاپ رسید(کتابی که در مطالعه فرهنگ عامه انگلستان نقش مهمی را ایفا کرده است)، سعی کرد به طور مستند نشان دهد که جامعه طبقه کارگر که بافتی منسجم  و سنتی داشت کم کم به </a:t>
            </a:r>
            <a:r>
              <a:rPr lang="fa-IR" smtClean="0">
                <a:cs typeface="B Zar" panose="00000400000000000000" pitchFamily="2" charset="-78"/>
              </a:rPr>
              <a:t>حیطه </a:t>
            </a:r>
            <a:r>
              <a:rPr lang="fa-IR" smtClean="0">
                <a:cs typeface="B Zar" panose="00000400000000000000" pitchFamily="2" charset="-78"/>
              </a:rPr>
              <a:t>تسلط آن چه خود آن را «بربریت با شکوه»  خوانده کشانده شده است. ص 53</a:t>
            </a:r>
          </a:p>
          <a:p>
            <a:pPr algn="just"/>
            <a:r>
              <a:rPr lang="fa-IR" smtClean="0">
                <a:cs typeface="B Zar" panose="00000400000000000000" pitchFamily="2" charset="-78"/>
              </a:rPr>
              <a:t>از نظر هوگارت «هنرهای توده ای جدیدتر»...باعث می شود که مردم طبقه کارگر خود و فرهنگ خود را در یک دنیای پر زرق و برق سطحی  و زرق برق تصنعی  برریت با شکوه، دنیایی که از آن سوی آبهای اقیانوس اطلس برایشان به ارمغان آورده شده است، گم کنند. ص 54</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686050" cy="1704975"/>
          </a:xfrm>
          <a:prstGeom prst="rect">
            <a:avLst/>
          </a:prstGeom>
        </p:spPr>
      </p:pic>
    </p:spTree>
    <p:extLst>
      <p:ext uri="{BB962C8B-B14F-4D97-AF65-F5344CB8AC3E}">
        <p14:creationId xmlns:p14="http://schemas.microsoft.com/office/powerpoint/2010/main" val="668191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606086" y="1825625"/>
            <a:ext cx="7747714" cy="4351338"/>
          </a:xfrm>
        </p:spPr>
        <p:txBody>
          <a:bodyPr>
            <a:normAutofit fontScale="92500" lnSpcReduction="20000"/>
          </a:bodyPr>
          <a:lstStyle/>
          <a:p>
            <a:pPr algn="just"/>
            <a:r>
              <a:rPr lang="fa-IR">
                <a:cs typeface="B Zar" panose="00000400000000000000" pitchFamily="2" charset="-78"/>
              </a:rPr>
              <a:t>آ</a:t>
            </a:r>
            <a:r>
              <a:rPr lang="fa-IR" smtClean="0">
                <a:cs typeface="B Zar" panose="00000400000000000000" pitchFamily="2" charset="-78"/>
              </a:rPr>
              <a:t>مریکایی </a:t>
            </a:r>
            <a:r>
              <a:rPr lang="fa-IR" smtClean="0">
                <a:cs typeface="B Zar" panose="00000400000000000000" pitchFamily="2" charset="-78"/>
              </a:rPr>
              <a:t>کم کم با مصرف گرایی فزاینده جوانان و طبقه کارگر تداعی می شود و خود امریکا کم کم برای مصرف گرایی به صورت یک هدف در می آید. ص 56</a:t>
            </a:r>
          </a:p>
          <a:p>
            <a:pPr algn="just"/>
            <a:r>
              <a:rPr lang="fa-IR" smtClean="0">
                <a:solidFill>
                  <a:srgbClr val="FF0000"/>
                </a:solidFill>
                <a:cs typeface="B Zar" panose="00000400000000000000" pitchFamily="2" charset="-78"/>
              </a:rPr>
              <a:t>تی اچ هاکسلی</a:t>
            </a:r>
            <a:r>
              <a:rPr lang="fa-IR" smtClean="0">
                <a:cs typeface="B Zar" panose="00000400000000000000" pitchFamily="2" charset="-78"/>
              </a:rPr>
              <a:t>، دانشمند، آمریکا را با مظهر آینده  ای علمی و منطقی می دانست.ص 57</a:t>
            </a:r>
          </a:p>
          <a:p>
            <a:pPr algn="just"/>
            <a:r>
              <a:rPr lang="fa-IR" smtClean="0">
                <a:cs typeface="B Zar" panose="00000400000000000000" pitchFamily="2" charset="-78"/>
              </a:rPr>
              <a:t>هاکسلی درباره نحوه پیشرفت جامعه خوش بین بود. او این نگرش را به صراحت در واکنش نسبت به امریکا نشان می داد. ص 58</a:t>
            </a:r>
          </a:p>
          <a:p>
            <a:pPr algn="just"/>
            <a:r>
              <a:rPr lang="fa-IR" smtClean="0">
                <a:cs typeface="B Zar" panose="00000400000000000000" pitchFamily="2" charset="-78"/>
              </a:rPr>
              <a:t>وایت در خصوص موضوع آمریکاگرایی می نویسند:</a:t>
            </a:r>
          </a:p>
          <a:p>
            <a:pPr algn="just"/>
            <a:r>
              <a:rPr lang="fa-IR" smtClean="0">
                <a:cs typeface="B Zar" panose="00000400000000000000" pitchFamily="2" charset="-78"/>
              </a:rPr>
              <a:t>شکوه خشونت های قهرمان مرد(به ویژه مرد جوان) در فیلم هایی چون سزار کوچک(با ادوارد جی رابینسون، 1930، دشمن عمومی (با جیمز کاگنی، 1931)  و چهره زخمی (با جورج رفات ، 1932) به جوانان  طبقه کارگر کمک کرد تا خود را به عنوان قهرمان و نه شاهد، ببنند. ص 59</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2385341"/>
            <a:ext cx="2651975" cy="3477335"/>
          </a:xfrm>
          <a:prstGeom prst="rect">
            <a:avLst/>
          </a:prstGeom>
        </p:spPr>
      </p:pic>
      <p:sp>
        <p:nvSpPr>
          <p:cNvPr id="5" name="TextBox 4"/>
          <p:cNvSpPr txBox="1"/>
          <p:nvPr/>
        </p:nvSpPr>
        <p:spPr>
          <a:xfrm>
            <a:off x="1449659" y="6122020"/>
            <a:ext cx="1037063" cy="369332"/>
          </a:xfrm>
          <a:prstGeom prst="rect">
            <a:avLst/>
          </a:prstGeom>
          <a:noFill/>
        </p:spPr>
        <p:txBody>
          <a:bodyPr wrap="square" rtlCol="1">
            <a:spAutoFit/>
          </a:bodyPr>
          <a:lstStyle/>
          <a:p>
            <a:r>
              <a:rPr lang="fa-IR" b="1" smtClean="0">
                <a:cs typeface="B Zar" panose="00000400000000000000" pitchFamily="2" charset="-78"/>
              </a:rPr>
              <a:t>هاکسلی</a:t>
            </a:r>
            <a:endParaRPr lang="fa-IR" b="1">
              <a:cs typeface="B Zar" panose="00000400000000000000" pitchFamily="2" charset="-78"/>
            </a:endParaRPr>
          </a:p>
        </p:txBody>
      </p:sp>
    </p:spTree>
    <p:extLst>
      <p:ext uri="{BB962C8B-B14F-4D97-AF65-F5344CB8AC3E}">
        <p14:creationId xmlns:p14="http://schemas.microsoft.com/office/powerpoint/2010/main" val="1080109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نکته مورد تاکید </a:t>
            </a:r>
            <a:r>
              <a:rPr lang="fa-IR" smtClean="0">
                <a:solidFill>
                  <a:srgbClr val="FF0000"/>
                </a:solidFill>
                <a:cs typeface="B Zar" panose="00000400000000000000" pitchFamily="2" charset="-78"/>
              </a:rPr>
              <a:t>هیدیژ</a:t>
            </a:r>
            <a:r>
              <a:rPr lang="fa-IR" smtClean="0">
                <a:cs typeface="B Zar" panose="00000400000000000000" pitchFamily="2" charset="-78"/>
              </a:rPr>
              <a:t> این است که امریکاگرایی به وحدت و یکپارچگی پیش بینی شده از سوی منتقدان فرهنگ توده ای منجر نشد. بر عکس، او به کثرت انتخاب های فرهنگی موجود در حال حاضر اشاره می کند...که بیشتر آنها از طریق «آمریکایی افسانه ای»  تجزیه می شوند. ص 60</a:t>
            </a:r>
          </a:p>
          <a:p>
            <a:pPr algn="just"/>
            <a:r>
              <a:rPr lang="fa-IR" smtClean="0">
                <a:cs typeface="B Zar" panose="00000400000000000000" pitchFamily="2" charset="-78"/>
              </a:rPr>
              <a:t>از نظر او (هیدیژ)  مردان جوان طبقه کارگر، یعنی همان طرفداران جعبه پخش موسیقی، فرهنگ آمریکای خیالی خود را منفعلانه و بدون فکر مصرف نمی کنند. آنها این فرهنگ را با عناصر بهکاررفته در فرهنگ عامه می سازند و خود تحت تاثیر آن قرار نمی گیرند. ص 61</a:t>
            </a:r>
            <a:endParaRPr lang="fa-IR">
              <a:cs typeface="B Zar" panose="00000400000000000000" pitchFamily="2" charset="-78"/>
            </a:endParaRPr>
          </a:p>
        </p:txBody>
      </p:sp>
    </p:spTree>
    <p:extLst>
      <p:ext uri="{BB962C8B-B14F-4D97-AF65-F5344CB8AC3E}">
        <p14:creationId xmlns:p14="http://schemas.microsoft.com/office/powerpoint/2010/main" val="1793358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895600" y="1825625"/>
            <a:ext cx="8458200" cy="4351338"/>
          </a:xfrm>
        </p:spPr>
        <p:txBody>
          <a:bodyPr/>
          <a:lstStyle/>
          <a:p>
            <a:pPr algn="just"/>
            <a:r>
              <a:rPr lang="fa-IR" smtClean="0">
                <a:cs typeface="B Zar" panose="00000400000000000000" pitchFamily="2" charset="-78"/>
              </a:rPr>
              <a:t>تا قبل از دهه </a:t>
            </a:r>
            <a:r>
              <a:rPr lang="fa-IR" smtClean="0">
                <a:solidFill>
                  <a:srgbClr val="FF0000"/>
                </a:solidFill>
                <a:cs typeface="B Zar" panose="00000400000000000000" pitchFamily="2" charset="-78"/>
              </a:rPr>
              <a:t>1960</a:t>
            </a:r>
            <a:r>
              <a:rPr lang="fa-IR" smtClean="0">
                <a:cs typeface="B Zar" panose="00000400000000000000" pitchFamily="2" charset="-78"/>
              </a:rPr>
              <a:t>، پذیرش رمانتیک فرهنگ امریکا به هفته نامه های فوق العاده «عامیانه </a:t>
            </a:r>
            <a:r>
              <a:rPr lang="fa-IR" smtClean="0">
                <a:cs typeface="B Zar" panose="00000400000000000000" pitchFamily="2" charset="-78"/>
              </a:rPr>
              <a:t>ای» </a:t>
            </a:r>
            <a:r>
              <a:rPr lang="fa-IR" smtClean="0">
                <a:cs typeface="B Zar" panose="00000400000000000000" pitchFamily="2" charset="-78"/>
              </a:rPr>
              <a:t>چون نیت بیتز </a:t>
            </a:r>
            <a:r>
              <a:rPr lang="fa-IR" smtClean="0">
                <a:cs typeface="B Zar" panose="00000400000000000000" pitchFamily="2" charset="-78"/>
              </a:rPr>
              <a:t>و </a:t>
            </a:r>
            <a:r>
              <a:rPr lang="fa-IR" smtClean="0">
                <a:cs typeface="B Zar" panose="00000400000000000000" pitchFamily="2" charset="-78"/>
              </a:rPr>
              <a:t>همچنین اشکال ضعیف </a:t>
            </a:r>
            <a:r>
              <a:rPr lang="fa-IR" smtClean="0">
                <a:cs typeface="B Zar" panose="00000400000000000000" pitchFamily="2" charset="-78"/>
              </a:rPr>
              <a:t>و </a:t>
            </a:r>
            <a:r>
              <a:rPr lang="fa-IR" smtClean="0">
                <a:cs typeface="B Zar" panose="00000400000000000000" pitchFamily="2" charset="-78"/>
              </a:rPr>
              <a:t>پس </a:t>
            </a:r>
            <a:r>
              <a:rPr lang="fa-IR" smtClean="0">
                <a:cs typeface="B Zar" panose="00000400000000000000" pitchFamily="2" charset="-78"/>
              </a:rPr>
              <a:t>ادبیات </a:t>
            </a:r>
            <a:r>
              <a:rPr lang="fa-IR" smtClean="0">
                <a:cs typeface="B Zar" panose="00000400000000000000" pitchFamily="2" charset="-78"/>
              </a:rPr>
              <a:t>– رمان های کوتاه، </a:t>
            </a:r>
            <a:r>
              <a:rPr lang="fa-IR" smtClean="0">
                <a:cs typeface="B Zar" panose="00000400000000000000" pitchFamily="2" charset="-78"/>
              </a:rPr>
              <a:t>کاریکاتورها </a:t>
            </a:r>
            <a:r>
              <a:rPr lang="fa-IR" smtClean="0">
                <a:cs typeface="B Zar" panose="00000400000000000000" pitchFamily="2" charset="-78"/>
              </a:rPr>
              <a:t>و تب های زودگذر هالیوود- که عمدتا بازار طبقه کارگر را هدف قرار داده بودند، محدود می شد. ص 62</a:t>
            </a:r>
          </a:p>
          <a:p>
            <a:pPr algn="just"/>
            <a:r>
              <a:rPr lang="fa-IR" smtClean="0">
                <a:cs typeface="B Zar" panose="00000400000000000000" pitchFamily="2" charset="-78"/>
              </a:rPr>
              <a:t>تضاد بین ارزیابی های نخبگان و پوپولیست ها از آمریکا گرایی از نظر هیدیژ در مثال های </a:t>
            </a:r>
            <a:r>
              <a:rPr lang="fa-IR" smtClean="0">
                <a:solidFill>
                  <a:srgbClr val="FF0000"/>
                </a:solidFill>
                <a:cs typeface="B Zar" panose="00000400000000000000" pitchFamily="2" charset="-78"/>
              </a:rPr>
              <a:t>رمان های جاسوسی </a:t>
            </a:r>
            <a:r>
              <a:rPr lang="fa-IR" smtClean="0">
                <a:cs typeface="B Zar" panose="00000400000000000000" pitchFamily="2" charset="-78"/>
              </a:rPr>
              <a:t>که او نیز از آنها  برای نشان دادن اهمیت  تاثیرات </a:t>
            </a:r>
            <a:r>
              <a:rPr lang="fa-IR" smtClean="0">
                <a:cs typeface="B Zar" panose="00000400000000000000" pitchFamily="2" charset="-78"/>
              </a:rPr>
              <a:t>فرهنگی </a:t>
            </a:r>
            <a:r>
              <a:rPr lang="fa-IR" smtClean="0">
                <a:cs typeface="B Zar" panose="00000400000000000000" pitchFamily="2" charset="-78"/>
              </a:rPr>
              <a:t>خارجی، نه فقط فرهنگ آمریکا، در ساختارهای خرده فرهنگی  و به طور کلی در ساخت فرهنگ عامه استفاده می کند، نمایان است. ص 63</a:t>
            </a: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305939" y="2098567"/>
            <a:ext cx="2295593" cy="971468"/>
          </a:xfrm>
          <a:prstGeom prst="rect">
            <a:avLst/>
          </a:prstGeom>
        </p:spPr>
      </p:pic>
      <p:pic>
        <p:nvPicPr>
          <p:cNvPr id="6" name="Picture 5"/>
          <p:cNvPicPr>
            <a:picLocks noChangeAspect="1"/>
          </p:cNvPicPr>
          <p:nvPr/>
        </p:nvPicPr>
        <p:blipFill>
          <a:blip r:embed="rId3"/>
          <a:stretch>
            <a:fillRect/>
          </a:stretch>
        </p:blipFill>
        <p:spPr>
          <a:xfrm>
            <a:off x="447909" y="3448631"/>
            <a:ext cx="2318902" cy="2501408"/>
          </a:xfrm>
          <a:prstGeom prst="rect">
            <a:avLst/>
          </a:prstGeom>
        </p:spPr>
      </p:pic>
    </p:spTree>
    <p:extLst>
      <p:ext uri="{BB962C8B-B14F-4D97-AF65-F5344CB8AC3E}">
        <p14:creationId xmlns:p14="http://schemas.microsoft.com/office/powerpoint/2010/main" val="2031097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نقدی بر نظریه فرهنگ توده ای</a:t>
            </a:r>
            <a:endParaRPr lang="fa-IR">
              <a:cs typeface="B Zar" panose="00000400000000000000" pitchFamily="2" charset="-78"/>
            </a:endParaRPr>
          </a:p>
        </p:txBody>
      </p:sp>
      <p:sp>
        <p:nvSpPr>
          <p:cNvPr id="3" name="Content Placeholder 2"/>
          <p:cNvSpPr>
            <a:spLocks noGrp="1"/>
          </p:cNvSpPr>
          <p:nvPr>
            <p:ph idx="1"/>
          </p:nvPr>
        </p:nvSpPr>
        <p:spPr>
          <a:xfrm>
            <a:off x="4649272" y="1825625"/>
            <a:ext cx="6704527" cy="4351338"/>
          </a:xfrm>
        </p:spPr>
        <p:txBody>
          <a:bodyPr>
            <a:normAutofit fontScale="92500"/>
          </a:bodyPr>
          <a:lstStyle/>
          <a:p>
            <a:pPr algn="just"/>
            <a:r>
              <a:rPr lang="fa-IR" smtClean="0">
                <a:cs typeface="B Zar" panose="00000400000000000000" pitchFamily="2" charset="-78"/>
              </a:rPr>
              <a:t>اولین نوع انتقادی که می خواهم به آن بپردازم، نظریه فرهنگ  توده ای نخبه گرا می داند، این اتهامی است که اف. آر. لیویس آن را رد کرد است. </a:t>
            </a:r>
          </a:p>
          <a:p>
            <a:pPr algn="just"/>
            <a:r>
              <a:rPr lang="fa-IR" smtClean="0">
                <a:solidFill>
                  <a:srgbClr val="FF0000"/>
                </a:solidFill>
                <a:cs typeface="B Zar" panose="00000400000000000000" pitchFamily="2" charset="-78"/>
              </a:rPr>
              <a:t>واژه نخبه گرایی محصول جهل و تعصب و بلاهت است</a:t>
            </a:r>
            <a:r>
              <a:rPr lang="fa-IR" smtClean="0">
                <a:cs typeface="B Zar" panose="00000400000000000000" pitchFamily="2" charset="-78"/>
              </a:rPr>
              <a:t>، این واژه ای احمقانه است اما نه به خاطر آنکه استفاده سیاسی و روشنفکرانه مفیدی از آن نمی شود بلکه  از آن رو که در معرض حسادت و انگیزه ها و هیجانات مشابه قرار دارد. ص 65</a:t>
            </a:r>
          </a:p>
          <a:p>
            <a:pPr algn="just"/>
            <a:r>
              <a:rPr lang="fa-IR" smtClean="0">
                <a:cs typeface="B Zar" panose="00000400000000000000" pitchFamily="2" charset="-78"/>
              </a:rPr>
              <a:t>ویژگی نخبگان آنست که سلیقه های خود را به عنوان  بهترین سلیقه  یا تنها سلیقه با ارزش  به دیگران تلقین کنند و به این ترتیب این سلیقه  را به عنوان تحلیل  فرهنگ عامه به دیگران منتقل می کنند. ص 66</a:t>
            </a:r>
          </a:p>
          <a:p>
            <a:endParaRPr lang="fa-IR"/>
          </a:p>
        </p:txBody>
      </p:sp>
      <p:pic>
        <p:nvPicPr>
          <p:cNvPr id="4" name="Picture 3"/>
          <p:cNvPicPr>
            <a:picLocks noChangeAspect="1"/>
          </p:cNvPicPr>
          <p:nvPr/>
        </p:nvPicPr>
        <p:blipFill>
          <a:blip r:embed="rId2"/>
          <a:stretch>
            <a:fillRect/>
          </a:stretch>
        </p:blipFill>
        <p:spPr>
          <a:xfrm>
            <a:off x="0" y="2063960"/>
            <a:ext cx="4594028" cy="3874668"/>
          </a:xfrm>
          <a:prstGeom prst="rect">
            <a:avLst/>
          </a:prstGeom>
        </p:spPr>
      </p:pic>
    </p:spTree>
    <p:extLst>
      <p:ext uri="{BB962C8B-B14F-4D97-AF65-F5344CB8AC3E}">
        <p14:creationId xmlns:p14="http://schemas.microsoft.com/office/powerpoint/2010/main" val="2632862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838200" y="1825625"/>
            <a:ext cx="10515599" cy="4351338"/>
          </a:xfrm>
        </p:spPr>
        <p:txBody>
          <a:bodyPr>
            <a:normAutofit/>
          </a:bodyPr>
          <a:lstStyle/>
          <a:p>
            <a:pPr algn="just"/>
            <a:r>
              <a:rPr lang="fa-IR" smtClean="0">
                <a:cs typeface="B Zar" panose="00000400000000000000" pitchFamily="2" charset="-78"/>
              </a:rPr>
              <a:t>پذیرفتن بعضی از اشکال فرهنگ عامه  یا توده ای بدون پذیرش کامل آن نیز کامل امکان پذیر است. از آن جا که فرهنگ عامه همگون نیست، لزومی مصرف آن به صورت یکپارچه نیست. ص 69</a:t>
            </a:r>
          </a:p>
          <a:p>
            <a:pPr algn="just"/>
            <a:r>
              <a:rPr lang="fa-IR" smtClean="0">
                <a:cs typeface="B Zar" panose="00000400000000000000" pitchFamily="2" charset="-78"/>
              </a:rPr>
              <a:t>مصرف فرهگ عامه  به وسیله تمام اقشار جامعه همواره تا حدودی مشکل «سایرین» بوده است، خواه روشنفکران، رهبری سیاسی یا  اصلاح  گران اخلاقی و اجتماعی. ص 69</a:t>
            </a:r>
          </a:p>
          <a:p>
            <a:pPr algn="just"/>
            <a:r>
              <a:rPr lang="fa-IR" smtClean="0">
                <a:cs typeface="B Zar" panose="00000400000000000000" pitchFamily="2" charset="-78"/>
              </a:rPr>
              <a:t>یکی از راه های یافتن مبنای عینی برای نقد فرهنگ توده ای، تظاهر به سخن گفتن از جانب مردم و ستودن اصالت فرهنگ آنها در مقایسه با </a:t>
            </a:r>
            <a:r>
              <a:rPr lang="fa-IR" smtClean="0">
                <a:solidFill>
                  <a:srgbClr val="FF0000"/>
                </a:solidFill>
                <a:cs typeface="B Zar" panose="00000400000000000000" pitchFamily="2" charset="-78"/>
              </a:rPr>
              <a:t>تصنعی بودن فرهنگ  توده ای </a:t>
            </a:r>
            <a:r>
              <a:rPr lang="fa-IR" smtClean="0">
                <a:cs typeface="B Zar" panose="00000400000000000000" pitchFamily="2" charset="-78"/>
              </a:rPr>
              <a:t>است. ص 70</a:t>
            </a:r>
            <a:endParaRPr lang="fa-IR">
              <a:cs typeface="B Zar" panose="00000400000000000000" pitchFamily="2" charset="-78"/>
            </a:endParaRPr>
          </a:p>
        </p:txBody>
      </p:sp>
    </p:spTree>
    <p:extLst>
      <p:ext uri="{BB962C8B-B14F-4D97-AF65-F5344CB8AC3E}">
        <p14:creationId xmlns:p14="http://schemas.microsoft.com/office/powerpoint/2010/main" val="2735849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می توان ادعا کرد که این نگرش  رمانتیک  به گذشته خیالی نیست بلکه صرفا تلاشی است برای نشان داد چیزی که از دست رفته است و عواقبی که امروز  این فقدان برای  ما دارد. ص 72</a:t>
            </a:r>
          </a:p>
          <a:p>
            <a:pPr algn="just"/>
            <a:r>
              <a:rPr lang="fa-IR" smtClean="0">
                <a:cs typeface="B Zar" panose="00000400000000000000" pitchFamily="2" charset="-78"/>
              </a:rPr>
              <a:t>حفظ قدرت نمادین روشنفکران در حیطه معیارهای سلیقه که به مصرف کالاهای فرهنگی مربوط می شودف در زمانی که مردم برای انها مفهوم فرهنگ توده ای عرضه کردند  </a:t>
            </a:r>
            <a:r>
              <a:rPr lang="fa-IR" smtClean="0">
                <a:solidFill>
                  <a:srgbClr val="FF0000"/>
                </a:solidFill>
                <a:cs typeface="B Zar" panose="00000400000000000000" pitchFamily="2" charset="-78"/>
              </a:rPr>
              <a:t>برای پذیرش و تعاریف لذت به روشنفکران وابسته نیستند</a:t>
            </a:r>
            <a:r>
              <a:rPr lang="fa-IR" smtClean="0">
                <a:cs typeface="B Zar" panose="00000400000000000000" pitchFamily="2" charset="-78"/>
              </a:rPr>
              <a:t>، مشکل تر می شود. ص 73</a:t>
            </a: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6652719" y="1137209"/>
            <a:ext cx="553479" cy="553479"/>
          </a:xfrm>
          <a:prstGeom prst="rect">
            <a:avLst/>
          </a:prstGeom>
        </p:spPr>
      </p:pic>
    </p:spTree>
    <p:extLst>
      <p:ext uri="{BB962C8B-B14F-4D97-AF65-F5344CB8AC3E}">
        <p14:creationId xmlns:p14="http://schemas.microsoft.com/office/powerpoint/2010/main" val="3536306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0595"/>
            <a:ext cx="10515600" cy="1325563"/>
          </a:xfrm>
        </p:spPr>
        <p:txBody>
          <a:bodyPr/>
          <a:lstStyle/>
          <a:p>
            <a:pPr algn="ctr"/>
            <a:r>
              <a:rPr lang="fa-IR" b="1" smtClean="0">
                <a:solidFill>
                  <a:srgbClr val="FF0000"/>
                </a:solidFill>
                <a:cs typeface="B Zar" panose="00000400000000000000" pitchFamily="2" charset="-78"/>
              </a:rPr>
              <a:t>فصل اول: فرهنگ توده ای و فرهنگ عامه</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1094663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997002" y="1825625"/>
            <a:ext cx="6356797" cy="4351338"/>
          </a:xfrm>
        </p:spPr>
        <p:txBody>
          <a:bodyPr>
            <a:normAutofit fontScale="92500" lnSpcReduction="10000"/>
          </a:bodyPr>
          <a:lstStyle/>
          <a:p>
            <a:pPr algn="just"/>
            <a:r>
              <a:rPr lang="fa-IR" smtClean="0">
                <a:cs typeface="B Zar" panose="00000400000000000000" pitchFamily="2" charset="-78"/>
              </a:rPr>
              <a:t>سیاست در بررسی  فرهگ عامه نقشی اساسی دارد. ارزیابی های انجام شده از فرهنگ عامه اشکال مختلف  سیاست را در بردارد. در این بستر، می توان به پتانسیل ضد دموکراتیک نظریه فرهنگ توده ای اشاره کرد.  ص74</a:t>
            </a:r>
          </a:p>
          <a:p>
            <a:pPr algn="just"/>
            <a:r>
              <a:rPr lang="fa-IR" smtClean="0">
                <a:cs typeface="B Zar" panose="00000400000000000000" pitchFamily="2" charset="-78"/>
              </a:rPr>
              <a:t>مسئله ای که باید در این نقد به طور مستقیم مورد بررسی قرار گیرد. به  درک ناکافی نظریه فرهنگ توده ای از نقش پیام گیران در فرهنگ عامه مربوط است. ص 75</a:t>
            </a:r>
          </a:p>
          <a:p>
            <a:pPr algn="just"/>
            <a:r>
              <a:rPr lang="fa-IR" smtClean="0">
                <a:cs typeface="B Zar" panose="00000400000000000000" pitchFamily="2" charset="-78"/>
              </a:rPr>
              <a:t>حتی زبانی که در بعضی از توصیفهای فرهنگ توده ای به کار رفته است، سناریوی «تحریک و وسوسه»  است که «غلبه» بر پیام گیران منفعل و «آسیب پذیر» با استفاده از «خیال پروری» در مورد «عشق» و «گریز»- این نکته را روشن تر می کند. ص 76</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4546" y="1918952"/>
            <a:ext cx="4842456" cy="4134118"/>
          </a:xfrm>
          <a:prstGeom prst="rect">
            <a:avLst/>
          </a:prstGeom>
        </p:spPr>
      </p:pic>
    </p:spTree>
    <p:extLst>
      <p:ext uri="{BB962C8B-B14F-4D97-AF65-F5344CB8AC3E}">
        <p14:creationId xmlns:p14="http://schemas.microsoft.com/office/powerpoint/2010/main" val="679160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نظریه فرهنگ توده ای به پیام گیران به چشم توده ای منفعل، سست، کم توقع، آسیب پذیر، قابل کنترل، قبایل  استثمار و احساساتی می نگرد که در مقابل چالش ها و انگیزه های روشنفکری مقاوم هستند. ص 77</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3035992"/>
            <a:ext cx="5741094" cy="3174711"/>
          </a:xfrm>
          <a:prstGeom prst="rect">
            <a:avLst/>
          </a:prstGeom>
        </p:spPr>
      </p:pic>
    </p:spTree>
    <p:extLst>
      <p:ext uri="{BB962C8B-B14F-4D97-AF65-F5344CB8AC3E}">
        <p14:creationId xmlns:p14="http://schemas.microsoft.com/office/powerpoint/2010/main" val="4080263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هنگامی که مردم فرهنگ عامه را مصرف می کنند، آیا می تواند بر حسب روشی که نظریه فرهنگ توده ای آنها را دسته بندی می کند، مشخص شوند؟ ص 78</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38048" y="3748355"/>
            <a:ext cx="2143125" cy="2143125"/>
          </a:xfrm>
          <a:prstGeom prst="rect">
            <a:avLst/>
          </a:prstGeom>
        </p:spPr>
      </p:pic>
    </p:spTree>
    <p:extLst>
      <p:ext uri="{BB962C8B-B14F-4D97-AF65-F5344CB8AC3E}">
        <p14:creationId xmlns:p14="http://schemas.microsoft.com/office/powerpoint/2010/main" val="1759909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برای کسانی که با تحلیل روشنفکری فرهنگ عامه آشنا هستند ممکن است این سوال مطرح می شودکه آیا بررسی مکتب فرانکفورت هنوز قابل توجیه است یا خیر. این مکتب به طور قطع دیگر قدیمی شده است. ص 86</a:t>
            </a:r>
          </a:p>
          <a:p>
            <a:pPr algn="just"/>
            <a:r>
              <a:rPr lang="fa-IR">
                <a:cs typeface="B Zar" panose="00000400000000000000" pitchFamily="2" charset="-78"/>
              </a:rPr>
              <a:t>بحث  بین مکتب فرانکفورت و میراث نظریه ای که در پی آن آمد و از ساختارگرایی و نشانه شناسی  تا مارکسیسم آلتوسر  و گرامشی  و فمینیسم و پست- مدرنیسم را در بر می گرفت. ص 82</a:t>
            </a:r>
          </a:p>
          <a:p>
            <a:endParaRPr lang="fa-IR"/>
          </a:p>
        </p:txBody>
      </p:sp>
    </p:spTree>
    <p:extLst>
      <p:ext uri="{BB962C8B-B14F-4D97-AF65-F5344CB8AC3E}">
        <p14:creationId xmlns:p14="http://schemas.microsoft.com/office/powerpoint/2010/main" val="3812610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7716"/>
            <a:ext cx="10515600" cy="1325563"/>
          </a:xfrm>
        </p:spPr>
        <p:txBody>
          <a:bodyPr/>
          <a:lstStyle/>
          <a:p>
            <a:pPr algn="ctr"/>
            <a:r>
              <a:rPr lang="fa-IR" b="1" smtClean="0">
                <a:solidFill>
                  <a:srgbClr val="FF0000"/>
                </a:solidFill>
                <a:cs typeface="B Zar" panose="00000400000000000000" pitchFamily="2" charset="-78"/>
              </a:rPr>
              <a:t>فصل دوم: مکتب فرانکفورت</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2608767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40180" y="1825625"/>
            <a:ext cx="7013620" cy="4351338"/>
          </a:xfrm>
        </p:spPr>
        <p:txBody>
          <a:bodyPr>
            <a:normAutofit/>
          </a:bodyPr>
          <a:lstStyle/>
          <a:p>
            <a:pPr algn="just"/>
            <a:r>
              <a:rPr lang="fa-IR" smtClean="0">
                <a:cs typeface="B Zar" panose="00000400000000000000" pitchFamily="2" charset="-78"/>
              </a:rPr>
              <a:t>مکتب فرانکفورت در سال 1923 برای انجام مطالعات اجتماعی بنیان نهاده شد. اغلب بنیان گذاران آن آلمانی های جناح چپ و روشنفکران یهودی طبقات بالا و متوسط جامعه آلمان بودند. ص 84</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79733" y="1825625"/>
            <a:ext cx="3128628" cy="4363613"/>
          </a:xfrm>
          <a:prstGeom prst="rect">
            <a:avLst/>
          </a:prstGeom>
        </p:spPr>
      </p:pic>
      <p:pic>
        <p:nvPicPr>
          <p:cNvPr id="7" name="Picture 6"/>
          <p:cNvPicPr>
            <a:picLocks noChangeAspect="1"/>
          </p:cNvPicPr>
          <p:nvPr/>
        </p:nvPicPr>
        <p:blipFill>
          <a:blip r:embed="rId3"/>
          <a:stretch>
            <a:fillRect/>
          </a:stretch>
        </p:blipFill>
        <p:spPr>
          <a:xfrm>
            <a:off x="10851392" y="5873236"/>
            <a:ext cx="1004815" cy="632004"/>
          </a:xfrm>
          <a:prstGeom prst="rect">
            <a:avLst/>
          </a:prstGeom>
        </p:spPr>
      </p:pic>
    </p:spTree>
    <p:extLst>
      <p:ext uri="{BB962C8B-B14F-4D97-AF65-F5344CB8AC3E}">
        <p14:creationId xmlns:p14="http://schemas.microsoft.com/office/powerpoint/2010/main" val="1706744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a:t>
            </a:r>
            <a:r>
              <a:rPr lang="fa-IR" smtClean="0">
                <a:solidFill>
                  <a:srgbClr val="FF0000"/>
                </a:solidFill>
                <a:cs typeface="B Zar" panose="00000400000000000000" pitchFamily="2" charset="-78"/>
              </a:rPr>
              <a:t>دولت فاشیستی آلمان نازی </a:t>
            </a:r>
            <a:r>
              <a:rPr lang="fa-IR" smtClean="0">
                <a:cs typeface="B Zar" panose="00000400000000000000" pitchFamily="2" charset="-78"/>
              </a:rPr>
              <a:t>و </a:t>
            </a:r>
            <a:r>
              <a:rPr lang="fa-IR" smtClean="0">
                <a:solidFill>
                  <a:srgbClr val="00B0F0"/>
                </a:solidFill>
                <a:cs typeface="B Zar" panose="00000400000000000000" pitchFamily="2" charset="-78"/>
              </a:rPr>
              <a:t>انحصارات آمریکایی</a:t>
            </a:r>
            <a:r>
              <a:rPr lang="fa-IR" smtClean="0">
                <a:cs typeface="B Zar" panose="00000400000000000000" pitchFamily="2" charset="-78"/>
              </a:rPr>
              <a:t>، ویژگی های اصلی بستری در تحلیل مکتب فرانکفورت از فرهنگ عامه و رسانه های توده ای که در آن ظهور کرده و گسترش یافته بودند، شکل گرفت. ص 85</a:t>
            </a:r>
          </a:p>
        </p:txBody>
      </p:sp>
      <p:pic>
        <p:nvPicPr>
          <p:cNvPr id="4" name="Picture 3"/>
          <p:cNvPicPr>
            <a:picLocks noChangeAspect="1"/>
          </p:cNvPicPr>
          <p:nvPr/>
        </p:nvPicPr>
        <p:blipFill>
          <a:blip r:embed="rId2"/>
          <a:stretch>
            <a:fillRect/>
          </a:stretch>
        </p:blipFill>
        <p:spPr>
          <a:xfrm>
            <a:off x="9247031" y="1197457"/>
            <a:ext cx="560700" cy="560700"/>
          </a:xfrm>
          <a:prstGeom prst="rect">
            <a:avLst/>
          </a:prstGeom>
        </p:spPr>
      </p:pic>
      <p:pic>
        <p:nvPicPr>
          <p:cNvPr id="5" name="Picture 4"/>
          <p:cNvPicPr>
            <a:picLocks noChangeAspect="1"/>
          </p:cNvPicPr>
          <p:nvPr/>
        </p:nvPicPr>
        <p:blipFill>
          <a:blip r:embed="rId3"/>
          <a:stretch>
            <a:fillRect/>
          </a:stretch>
        </p:blipFill>
        <p:spPr>
          <a:xfrm>
            <a:off x="6298842" y="1245143"/>
            <a:ext cx="546748" cy="546748"/>
          </a:xfrm>
          <a:prstGeom prst="rect">
            <a:avLst/>
          </a:prstGeom>
        </p:spPr>
      </p:pic>
    </p:spTree>
    <p:extLst>
      <p:ext uri="{BB962C8B-B14F-4D97-AF65-F5344CB8AC3E}">
        <p14:creationId xmlns:p14="http://schemas.microsoft.com/office/powerpoint/2010/main" val="125151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5" name="Rectangle 4"/>
          <p:cNvSpPr/>
          <p:nvPr/>
        </p:nvSpPr>
        <p:spPr>
          <a:xfrm>
            <a:off x="5057104" y="2841715"/>
            <a:ext cx="6096000" cy="923330"/>
          </a:xfrm>
          <a:prstGeom prst="rect">
            <a:avLst/>
          </a:prstGeom>
        </p:spPr>
        <p:txBody>
          <a:bodyPr>
            <a:spAutoFit/>
          </a:bodyPr>
          <a:lstStyle/>
          <a:p>
            <a:pPr algn="just"/>
            <a:r>
              <a:rPr lang="fa-IR">
                <a:cs typeface="B Zar" panose="00000400000000000000" pitchFamily="2" charset="-78"/>
              </a:rPr>
              <a:t>از دیدگاه  مکتب فرانکفورت، همان طور که کریب (</a:t>
            </a:r>
            <a:r>
              <a:rPr lang="en-US">
                <a:cs typeface="B Zar" panose="00000400000000000000" pitchFamily="2" charset="-78"/>
              </a:rPr>
              <a:t>craib) </a:t>
            </a:r>
            <a:r>
              <a:rPr lang="fa-IR">
                <a:cs typeface="B Zar" panose="00000400000000000000" pitchFamily="2" charset="-78"/>
              </a:rPr>
              <a:t>این اثرات را مشخص کرده است: به نظر می رسید که امکان وقوع تغییرات اجتماعی عمیق بین </a:t>
            </a:r>
            <a:r>
              <a:rPr lang="fa-IR">
                <a:solidFill>
                  <a:srgbClr val="FF0000"/>
                </a:solidFill>
                <a:cs typeface="B Zar" panose="00000400000000000000" pitchFamily="2" charset="-78"/>
              </a:rPr>
              <a:t>دو</a:t>
            </a:r>
            <a:r>
              <a:rPr lang="fa-IR">
                <a:cs typeface="B Zar" panose="00000400000000000000" pitchFamily="2" charset="-78"/>
              </a:rPr>
              <a:t> دوره ظهور اردوگاه های کار اجباری و تلویزیون برای توده ها کاملا از بین رفت .ص 85</a:t>
            </a:r>
          </a:p>
        </p:txBody>
      </p:sp>
      <p:pic>
        <p:nvPicPr>
          <p:cNvPr id="6" name="Picture 5"/>
          <p:cNvPicPr>
            <a:picLocks noChangeAspect="1"/>
          </p:cNvPicPr>
          <p:nvPr/>
        </p:nvPicPr>
        <p:blipFill>
          <a:blip r:embed="rId2"/>
          <a:stretch>
            <a:fillRect/>
          </a:stretch>
        </p:blipFill>
        <p:spPr>
          <a:xfrm rot="3208740">
            <a:off x="10084157" y="5768662"/>
            <a:ext cx="586458" cy="586458"/>
          </a:xfrm>
          <a:prstGeom prst="rect">
            <a:avLst/>
          </a:prstGeom>
        </p:spPr>
      </p:pic>
      <p:pic>
        <p:nvPicPr>
          <p:cNvPr id="8" name="Content Placeholder 7"/>
          <p:cNvPicPr>
            <a:picLocks noGrp="1" noChangeAspect="1"/>
          </p:cNvPicPr>
          <p:nvPr>
            <p:ph idx="1"/>
          </p:nvPr>
        </p:nvPicPr>
        <p:blipFill>
          <a:blip r:embed="rId3"/>
          <a:stretch>
            <a:fillRect/>
          </a:stretch>
        </p:blipFill>
        <p:spPr>
          <a:xfrm>
            <a:off x="473164" y="1690688"/>
            <a:ext cx="4395049" cy="4297988"/>
          </a:xfrm>
          <a:prstGeom prst="rect">
            <a:avLst/>
          </a:prstGeom>
        </p:spPr>
      </p:pic>
    </p:spTree>
    <p:extLst>
      <p:ext uri="{BB962C8B-B14F-4D97-AF65-F5344CB8AC3E}">
        <p14:creationId xmlns:p14="http://schemas.microsoft.com/office/powerpoint/2010/main" val="1541443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747752" y="1825625"/>
            <a:ext cx="7606048" cy="4351338"/>
          </a:xfrm>
        </p:spPr>
        <p:txBody>
          <a:bodyPr>
            <a:normAutofit lnSpcReduction="10000"/>
          </a:bodyPr>
          <a:lstStyle/>
          <a:p>
            <a:pPr algn="just"/>
            <a:r>
              <a:rPr lang="fa-IR" smtClean="0">
                <a:cs typeface="B Zar" panose="00000400000000000000" pitchFamily="2" charset="-78"/>
              </a:rPr>
              <a:t>در ابتدا باید بگوییم که این مکتب با نقد روشنفکری سر و کار داشت و معتقد بود که نوید روشنگری ایمان به پیشرفت علمی و گسترش آزادی های انسان، به کابوس تبدیل شده است.ص 86</a:t>
            </a:r>
          </a:p>
          <a:p>
            <a:pPr algn="just"/>
            <a:r>
              <a:rPr lang="fa-IR" smtClean="0">
                <a:solidFill>
                  <a:srgbClr val="FF0000"/>
                </a:solidFill>
                <a:cs typeface="B Zar" panose="00000400000000000000" pitchFamily="2" charset="-78"/>
              </a:rPr>
              <a:t>آدورنو</a:t>
            </a:r>
            <a:r>
              <a:rPr lang="fa-IR" smtClean="0">
                <a:cs typeface="B Zar" panose="00000400000000000000" pitchFamily="2" charset="-78"/>
              </a:rPr>
              <a:t>، خود این نکته را به وضوح بیان کرده است:</a:t>
            </a:r>
          </a:p>
          <a:p>
            <a:pPr algn="just"/>
            <a:r>
              <a:rPr lang="fa-IR" smtClean="0">
                <a:cs typeface="B Zar" panose="00000400000000000000" pitchFamily="2" charset="-78"/>
              </a:rPr>
              <a:t>اثرکلی صنعت فرهنگ، اثر ضد روشنگری که در آن همان طور که هورکهایمر و من خاطر نشان کرده ایم، روشنگری- همان سلطه فنی تکنیکی پیشرفته – به عامل عوام فریبی توده ها و وسیله یا برای ممانعت از هشیاری تبدیل می شود. ص 86</a:t>
            </a:r>
          </a:p>
          <a:p>
            <a:pPr algn="just"/>
            <a:r>
              <a:rPr lang="fa-IR" smtClean="0">
                <a:cs typeface="B Zar" panose="00000400000000000000" pitchFamily="2" charset="-78"/>
              </a:rPr>
              <a:t>امکان کنترل وسیع اجتماعی که عقلانیت علمی آنرا فراهم کرده  و نقد روشنگری آن را مشخص کرده بود، به عنان عاملی شناخته شد که خوش بینی سیاس گذشته را در ارتباط با مارکسیسم از بین برد. ص 87</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0851" y="3139281"/>
            <a:ext cx="3328036" cy="2166815"/>
          </a:xfrm>
          <a:prstGeom prst="rect">
            <a:avLst/>
          </a:prstGeom>
        </p:spPr>
      </p:pic>
    </p:spTree>
    <p:extLst>
      <p:ext uri="{BB962C8B-B14F-4D97-AF65-F5344CB8AC3E}">
        <p14:creationId xmlns:p14="http://schemas.microsoft.com/office/powerpoint/2010/main" val="3656179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نظریه بت وارگی کالا</a:t>
            </a:r>
          </a:p>
        </p:txBody>
      </p:sp>
      <p:sp>
        <p:nvSpPr>
          <p:cNvPr id="3" name="Content Placeholder 2"/>
          <p:cNvSpPr>
            <a:spLocks noGrp="1"/>
          </p:cNvSpPr>
          <p:nvPr>
            <p:ph idx="1"/>
          </p:nvPr>
        </p:nvSpPr>
        <p:spPr>
          <a:xfrm>
            <a:off x="5254580" y="1825625"/>
            <a:ext cx="6099220" cy="4351338"/>
          </a:xfrm>
        </p:spPr>
        <p:txBody>
          <a:bodyPr/>
          <a:lstStyle/>
          <a:p>
            <a:pPr algn="just"/>
            <a:r>
              <a:rPr lang="fa-IR" smtClean="0">
                <a:cs typeface="B Zar" panose="00000400000000000000" pitchFamily="2" charset="-78"/>
              </a:rPr>
              <a:t>اشکال فرهنگی از قبیل موسیقی پاپ می توانند تسلط اقتصادی، سیاسی و ایدئولوژیکی سرمایه  را تضمین کنند. ص 88</a:t>
            </a:r>
          </a:p>
          <a:p>
            <a:pPr algn="just"/>
            <a:r>
              <a:rPr lang="fa-IR" smtClean="0">
                <a:cs typeface="B Zar" panose="00000400000000000000" pitchFamily="2" charset="-78"/>
              </a:rPr>
              <a:t>راز شکل کالا در این حقیقت نهفته است که ماهیت اجتماعی کار انسان به نظر آنها ویژگی عینی  و کیفیت طبیعی و اجتماعی خود محصول کار است  و در نتیجه مناسبات تولید کنندگان با </a:t>
            </a:r>
            <a:r>
              <a:rPr lang="fa-IR" smtClean="0">
                <a:cs typeface="B Zar" panose="00000400000000000000" pitchFamily="2" charset="-78"/>
              </a:rPr>
              <a:t>ارزش </a:t>
            </a:r>
            <a:r>
              <a:rPr lang="fa-IR" smtClean="0">
                <a:cs typeface="B Zar" panose="00000400000000000000" pitchFamily="2" charset="-78"/>
              </a:rPr>
              <a:t>کلی کارآنان به </a:t>
            </a:r>
            <a:r>
              <a:rPr lang="fa-IR" smtClean="0">
                <a:cs typeface="B Zar" panose="00000400000000000000" pitchFamily="2" charset="-78"/>
              </a:rPr>
              <a:t>منزله </a:t>
            </a:r>
            <a:r>
              <a:rPr lang="fa-IR" smtClean="0">
                <a:cs typeface="B Zar" panose="00000400000000000000" pitchFamily="2" charset="-78"/>
              </a:rPr>
              <a:t>نوعی مناسبت اجتماعی ظاهر می شودکه نه بین خود آنان، بلکه بین تولیدات حاصل کار آنها وجود دارد. ص 88</a:t>
            </a:r>
          </a:p>
          <a:p>
            <a:pPr algn="just"/>
            <a:endParaRPr lang="fa-IR" smtClean="0">
              <a:cs typeface="B Zar"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722289" y="1845566"/>
            <a:ext cx="4274714" cy="4293798"/>
          </a:xfrm>
          <a:prstGeom prst="rect">
            <a:avLst/>
          </a:prstGeom>
        </p:spPr>
      </p:pic>
    </p:spTree>
    <p:extLst>
      <p:ext uri="{BB962C8B-B14F-4D97-AF65-F5344CB8AC3E}">
        <p14:creationId xmlns:p14="http://schemas.microsoft.com/office/powerpoint/2010/main" val="2450826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لونتال  توانسته است ریشه بعضی از بحث های اصلی آن در نوشته های</a:t>
            </a:r>
            <a:r>
              <a:rPr lang="fa-IR" smtClean="0">
                <a:solidFill>
                  <a:srgbClr val="FF0000"/>
                </a:solidFill>
                <a:cs typeface="B Zar" panose="00000400000000000000" pitchFamily="2" charset="-78"/>
              </a:rPr>
              <a:t> پاسکال </a:t>
            </a:r>
            <a:r>
              <a:rPr lang="fa-IR" smtClean="0">
                <a:cs typeface="B Zar" panose="00000400000000000000" pitchFamily="2" charset="-78"/>
              </a:rPr>
              <a:t>و</a:t>
            </a:r>
            <a:r>
              <a:rPr lang="fa-IR" smtClean="0">
                <a:solidFill>
                  <a:srgbClr val="00B0F0"/>
                </a:solidFill>
                <a:cs typeface="B Zar" panose="00000400000000000000" pitchFamily="2" charset="-78"/>
              </a:rPr>
              <a:t> مونتنی </a:t>
            </a:r>
            <a:r>
              <a:rPr lang="fa-IR" smtClean="0">
                <a:cs typeface="B Zar" panose="00000400000000000000" pitchFamily="2" charset="-78"/>
              </a:rPr>
              <a:t>در قرون شانزدهم و هفدهم اصلی آن یافته و ظهور آنها را به پیدایش اقتصاد بازار پیوند دهد. محققان درگیر با اشاره  به </a:t>
            </a:r>
            <a:r>
              <a:rPr lang="fa-IR" smtClean="0">
                <a:solidFill>
                  <a:srgbClr val="FF0000"/>
                </a:solidFill>
                <a:cs typeface="B Zar" panose="00000400000000000000" pitchFamily="2" charset="-78"/>
              </a:rPr>
              <a:t>نقش بارز فرهنگ عامه در امپراطوری رم </a:t>
            </a:r>
            <a:r>
              <a:rPr lang="fa-IR" smtClean="0">
                <a:cs typeface="B Zar" panose="00000400000000000000" pitchFamily="2" charset="-78"/>
              </a:rPr>
              <a:t>معتقدند که این بحث ها همیشه وجود داشته اند.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379326" y="3466966"/>
            <a:ext cx="2095500" cy="2190750"/>
          </a:xfrm>
          <a:prstGeom prst="rect">
            <a:avLst/>
          </a:prstGeom>
        </p:spPr>
      </p:pic>
      <p:pic>
        <p:nvPicPr>
          <p:cNvPr id="5" name="Picture 4"/>
          <p:cNvPicPr>
            <a:picLocks noChangeAspect="1"/>
          </p:cNvPicPr>
          <p:nvPr/>
        </p:nvPicPr>
        <p:blipFill>
          <a:blip r:embed="rId3"/>
          <a:stretch>
            <a:fillRect/>
          </a:stretch>
        </p:blipFill>
        <p:spPr>
          <a:xfrm>
            <a:off x="2617832" y="3580327"/>
            <a:ext cx="1700443" cy="2077389"/>
          </a:xfrm>
          <a:prstGeom prst="rect">
            <a:avLst/>
          </a:prstGeom>
        </p:spPr>
      </p:pic>
      <p:sp>
        <p:nvSpPr>
          <p:cNvPr id="6" name="TextBox 5"/>
          <p:cNvSpPr txBox="1"/>
          <p:nvPr/>
        </p:nvSpPr>
        <p:spPr>
          <a:xfrm>
            <a:off x="8126569" y="5992297"/>
            <a:ext cx="1210614" cy="369332"/>
          </a:xfrm>
          <a:prstGeom prst="rect">
            <a:avLst/>
          </a:prstGeom>
          <a:noFill/>
        </p:spPr>
        <p:txBody>
          <a:bodyPr wrap="square" rtlCol="1">
            <a:spAutoFit/>
          </a:bodyPr>
          <a:lstStyle/>
          <a:p>
            <a:r>
              <a:rPr lang="fa-IR" b="1" smtClean="0">
                <a:cs typeface="B Zar" panose="00000400000000000000" pitchFamily="2" charset="-78"/>
              </a:rPr>
              <a:t>بلز پاسکال</a:t>
            </a:r>
            <a:endParaRPr lang="fa-IR" b="1">
              <a:cs typeface="B Zar" panose="00000400000000000000" pitchFamily="2" charset="-78"/>
            </a:endParaRPr>
          </a:p>
        </p:txBody>
      </p:sp>
      <p:sp>
        <p:nvSpPr>
          <p:cNvPr id="7" name="TextBox 6"/>
          <p:cNvSpPr txBox="1"/>
          <p:nvPr/>
        </p:nvSpPr>
        <p:spPr>
          <a:xfrm>
            <a:off x="2743200" y="5962917"/>
            <a:ext cx="1197735" cy="369332"/>
          </a:xfrm>
          <a:prstGeom prst="rect">
            <a:avLst/>
          </a:prstGeom>
          <a:noFill/>
        </p:spPr>
        <p:txBody>
          <a:bodyPr wrap="square" rtlCol="1">
            <a:spAutoFit/>
          </a:bodyPr>
          <a:lstStyle/>
          <a:p>
            <a:r>
              <a:rPr lang="fa-IR" b="1" smtClean="0">
                <a:cs typeface="B Zar" panose="00000400000000000000" pitchFamily="2" charset="-78"/>
              </a:rPr>
              <a:t>مونتنی</a:t>
            </a:r>
            <a:endParaRPr lang="fa-IR" b="1">
              <a:cs typeface="B Zar" panose="00000400000000000000" pitchFamily="2" charset="-78"/>
            </a:endParaRPr>
          </a:p>
        </p:txBody>
      </p:sp>
    </p:spTree>
    <p:extLst>
      <p:ext uri="{BB962C8B-B14F-4D97-AF65-F5344CB8AC3E}">
        <p14:creationId xmlns:p14="http://schemas.microsoft.com/office/powerpoint/2010/main" val="2682305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پول</a:t>
            </a:r>
            <a:r>
              <a:rPr lang="fa-IR" smtClean="0">
                <a:cs typeface="B Zar" panose="00000400000000000000" pitchFamily="2" charset="-78"/>
              </a:rPr>
              <a:t> هم نمونه ای است برای نشان دادن این که مناسبات  اجتماعی بین مردم </a:t>
            </a:r>
            <a:r>
              <a:rPr lang="fa-IR" smtClean="0">
                <a:cs typeface="B Zar" panose="00000400000000000000" pitchFamily="2" charset="-78"/>
              </a:rPr>
              <a:t>چگونه می </a:t>
            </a:r>
            <a:r>
              <a:rPr lang="fa-IR" smtClean="0">
                <a:cs typeface="B Zar" panose="00000400000000000000" pitchFamily="2" charset="-78"/>
              </a:rPr>
              <a:t>تواند شکل زیبای رابطه ای را به خود گیرد که یک شیئی یعنی پول، آن را تعریف می کند.  ص 89</a:t>
            </a:r>
          </a:p>
          <a:p>
            <a:pPr algn="just"/>
            <a:r>
              <a:rPr lang="fa-IR" smtClean="0">
                <a:cs typeface="B Zar" panose="00000400000000000000" pitchFamily="2" charset="-78"/>
              </a:rPr>
              <a:t>بر اساس اظهارات مارکس، ارزش مبادله ای در سرمایه داری همیشه بر ارزش های کابردی غالب خواهد بود، زیرا چرخه اقتصادی سرمایه داری  مشتمل بر تولید، فروش و مصرف کالاها، همواره بر نیازهای واقعی مردم غلب خواهد بود. ص 89</a:t>
            </a:r>
          </a:p>
          <a:p>
            <a:pPr algn="just"/>
            <a:r>
              <a:rPr lang="fa-IR" smtClean="0">
                <a:cs typeface="B Zar" panose="00000400000000000000" pitchFamily="2" charset="-78"/>
              </a:rPr>
              <a:t>آنچه </a:t>
            </a:r>
            <a:r>
              <a:rPr lang="fa-IR">
                <a:cs typeface="B Zar" panose="00000400000000000000" pitchFamily="2" charset="-78"/>
              </a:rPr>
              <a:t>مارکس درباره کالاها به طور کلی اظهار کرده است </a:t>
            </a:r>
            <a:r>
              <a:rPr lang="fa-IR">
                <a:solidFill>
                  <a:srgbClr val="FF0000"/>
                </a:solidFill>
                <a:cs typeface="B Zar" panose="00000400000000000000" pitchFamily="2" charset="-78"/>
              </a:rPr>
              <a:t>می تواند برای آدورنو به کالاهای فرهنگی نیز اطلاق شود.</a:t>
            </a:r>
            <a:r>
              <a:rPr lang="fa-IR">
                <a:cs typeface="B Zar" panose="00000400000000000000" pitchFamily="2" charset="-78"/>
              </a:rPr>
              <a:t> ص 90</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597400"/>
            <a:ext cx="2667000" cy="1714500"/>
          </a:xfrm>
          <a:prstGeom prst="rect">
            <a:avLst/>
          </a:prstGeom>
        </p:spPr>
      </p:pic>
    </p:spTree>
    <p:extLst>
      <p:ext uri="{BB962C8B-B14F-4D97-AF65-F5344CB8AC3E}">
        <p14:creationId xmlns:p14="http://schemas.microsoft.com/office/powerpoint/2010/main" val="1756451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نظریه که طبقه کارگر </a:t>
            </a:r>
            <a:r>
              <a:rPr lang="fa-IR" smtClean="0">
                <a:solidFill>
                  <a:srgbClr val="FF0000"/>
                </a:solidFill>
                <a:cs typeface="B Zar" panose="00000400000000000000" pitchFamily="2" charset="-78"/>
              </a:rPr>
              <a:t>تسکین یافته </a:t>
            </a:r>
            <a:r>
              <a:rPr lang="fa-IR" smtClean="0">
                <a:cs typeface="B Zar" panose="00000400000000000000" pitchFamily="2" charset="-78"/>
              </a:rPr>
              <a:t>و سرمایه داری را پذیرفته است در نظریه مکتب فرانکفورت و تحلیل های آن از فرهنگ عامه نقش اساسی دارد. ص 92</a:t>
            </a:r>
          </a:p>
          <a:p>
            <a:pPr algn="just"/>
            <a:r>
              <a:rPr lang="fa-IR" smtClean="0">
                <a:cs typeface="B Zar" panose="00000400000000000000" pitchFamily="2" charset="-78"/>
              </a:rPr>
              <a:t>افرادی که در جوامع سرمایه داری زندگی می کنند تصور می کنند آزاد هستند اما در واقع خود را </a:t>
            </a:r>
            <a:r>
              <a:rPr lang="fa-IR" smtClean="0">
                <a:solidFill>
                  <a:srgbClr val="FF0000"/>
                </a:solidFill>
                <a:cs typeface="B Zar" panose="00000400000000000000" pitchFamily="2" charset="-78"/>
              </a:rPr>
              <a:t>فریب</a:t>
            </a:r>
            <a:r>
              <a:rPr lang="fa-IR" smtClean="0">
                <a:cs typeface="B Zar" panose="00000400000000000000" pitchFamily="2" charset="-78"/>
              </a:rPr>
              <a:t> می دهند ص 93</a:t>
            </a:r>
          </a:p>
          <a:p>
            <a:endParaRPr lang="fa-IR"/>
          </a:p>
        </p:txBody>
      </p:sp>
      <p:pic>
        <p:nvPicPr>
          <p:cNvPr id="4" name="Picture 3"/>
          <p:cNvPicPr>
            <a:picLocks noChangeAspect="1"/>
          </p:cNvPicPr>
          <p:nvPr/>
        </p:nvPicPr>
        <p:blipFill>
          <a:blip r:embed="rId2"/>
          <a:stretch>
            <a:fillRect/>
          </a:stretch>
        </p:blipFill>
        <p:spPr>
          <a:xfrm>
            <a:off x="1478924" y="3456301"/>
            <a:ext cx="5948222" cy="2416465"/>
          </a:xfrm>
          <a:prstGeom prst="rect">
            <a:avLst/>
          </a:prstGeom>
        </p:spPr>
      </p:pic>
    </p:spTree>
    <p:extLst>
      <p:ext uri="{BB962C8B-B14F-4D97-AF65-F5344CB8AC3E}">
        <p14:creationId xmlns:p14="http://schemas.microsoft.com/office/powerpoint/2010/main" val="1243665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صنعت فرهنگ</a:t>
            </a:r>
            <a:endParaRPr lang="fa-IR">
              <a:cs typeface="B Zar" panose="00000400000000000000" pitchFamily="2" charset="-78"/>
            </a:endParaRPr>
          </a:p>
        </p:txBody>
      </p:sp>
      <p:sp>
        <p:nvSpPr>
          <p:cNvPr id="3" name="Content Placeholder 2"/>
          <p:cNvSpPr>
            <a:spLocks noGrp="1"/>
          </p:cNvSpPr>
          <p:nvPr>
            <p:ph idx="1"/>
          </p:nvPr>
        </p:nvSpPr>
        <p:spPr>
          <a:xfrm>
            <a:off x="5331854" y="1825625"/>
            <a:ext cx="6021946" cy="4351338"/>
          </a:xfrm>
        </p:spPr>
        <p:txBody>
          <a:bodyPr>
            <a:normAutofit fontScale="92500"/>
          </a:bodyPr>
          <a:lstStyle/>
          <a:p>
            <a:pPr marL="0" indent="0" algn="just">
              <a:buNone/>
            </a:pPr>
            <a:r>
              <a:rPr lang="fa-IR" smtClean="0">
                <a:cs typeface="B Zar" panose="00000400000000000000" pitchFamily="2" charset="-78"/>
              </a:rPr>
              <a:t>طبق نظریات مکتب فرانکفورت صنعت فرهنگ، منعکس کنده استحکام بت وارگی کالا، غلبه ارزش مبادله ای و رشد سرمایه  داری انحصاری دولت است. ص 96</a:t>
            </a:r>
          </a:p>
          <a:p>
            <a:pPr marL="0" indent="0" algn="just">
              <a:buNone/>
            </a:pPr>
            <a:r>
              <a:rPr lang="fa-IR" smtClean="0">
                <a:cs typeface="B Zar" panose="00000400000000000000" pitchFamily="2" charset="-78"/>
              </a:rPr>
              <a:t>از نظر صنعتی، تولید فرهنگ استاندارد شدن است که طی آن محصولات شکل مشترک تمام کالاها را به خود می گیرند. ص 95</a:t>
            </a:r>
          </a:p>
          <a:p>
            <a:pPr marL="0" indent="0" algn="just">
              <a:buNone/>
            </a:pPr>
            <a:r>
              <a:rPr lang="fa-IR" smtClean="0">
                <a:cs typeface="B Zar" panose="00000400000000000000" pitchFamily="2" charset="-78"/>
              </a:rPr>
              <a:t>فردیت بخشیدن، فرایندی ایئولوژیکی است که بر فرایند استاندارد شدن سرپوش می گذارد.ص 96</a:t>
            </a:r>
          </a:p>
          <a:p>
            <a:pPr marL="0" indent="0" algn="just">
              <a:buNone/>
            </a:pPr>
            <a:r>
              <a:rPr lang="fa-IR" smtClean="0">
                <a:solidFill>
                  <a:srgbClr val="FF0000"/>
                </a:solidFill>
                <a:cs typeface="B Zar" panose="00000400000000000000" pitchFamily="2" charset="-78"/>
              </a:rPr>
              <a:t>آدورنو</a:t>
            </a:r>
            <a:r>
              <a:rPr lang="fa-IR" smtClean="0">
                <a:cs typeface="B Zar" panose="00000400000000000000" pitchFamily="2" charset="-78"/>
              </a:rPr>
              <a:t> بر بی محتوایی، پوچی و هماهنگی مردم که صنعت فرهنگ آن را تشویق می کندف  تاکید دارد.ص 96</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58650" y="1690688"/>
            <a:ext cx="4751232" cy="4233594"/>
          </a:xfrm>
          <a:prstGeom prst="rect">
            <a:avLst/>
          </a:prstGeom>
        </p:spPr>
      </p:pic>
    </p:spTree>
    <p:extLst>
      <p:ext uri="{BB962C8B-B14F-4D97-AF65-F5344CB8AC3E}">
        <p14:creationId xmlns:p14="http://schemas.microsoft.com/office/powerpoint/2010/main" val="628418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838200" y="1786989"/>
            <a:ext cx="10515600" cy="4351338"/>
          </a:xfrm>
        </p:spPr>
        <p:txBody>
          <a:bodyPr/>
          <a:lstStyle/>
          <a:p>
            <a:pPr algn="just"/>
            <a:r>
              <a:rPr lang="fa-IR" smtClean="0">
                <a:cs typeface="B Zar" panose="00000400000000000000" pitchFamily="2" charset="-78"/>
              </a:rPr>
              <a:t> قدرت ایدئولوژی صنعت فرهنگ به قدری است که یکرنگی  و یکسانی را جانشین هشیاری می کند. </a:t>
            </a:r>
          </a:p>
          <a:p>
            <a:pPr algn="just"/>
            <a:r>
              <a:rPr lang="fa-IR" smtClean="0">
                <a:cs typeface="B Zar" panose="00000400000000000000" pitchFamily="2" charset="-78"/>
              </a:rPr>
              <a:t>این توده ها از نظر آدورنو قدرت خود را از دست داده اند. </a:t>
            </a:r>
            <a:r>
              <a:rPr lang="fa-IR" smtClean="0">
                <a:solidFill>
                  <a:srgbClr val="FF0000"/>
                </a:solidFill>
                <a:cs typeface="B Zar" panose="00000400000000000000" pitchFamily="2" charset="-78"/>
              </a:rPr>
              <a:t>قدرت در صنعت فرهنگ نهفته است</a:t>
            </a:r>
            <a:r>
              <a:rPr lang="fa-IR" smtClean="0">
                <a:cs typeface="B Zar" panose="00000400000000000000" pitchFamily="2" charset="-78"/>
              </a:rPr>
              <a:t>. ص 97</a:t>
            </a:r>
          </a:p>
          <a:p>
            <a:pPr algn="just"/>
            <a:r>
              <a:rPr lang="fa-IR" smtClean="0">
                <a:cs typeface="B Zar" panose="00000400000000000000" pitchFamily="2" charset="-78"/>
              </a:rPr>
              <a:t>از نظر </a:t>
            </a:r>
            <a:r>
              <a:rPr lang="fa-IR" smtClean="0">
                <a:solidFill>
                  <a:srgbClr val="FF0000"/>
                </a:solidFill>
                <a:cs typeface="B Zar" panose="00000400000000000000" pitchFamily="2" charset="-78"/>
              </a:rPr>
              <a:t>آدورنو</a:t>
            </a:r>
            <a:r>
              <a:rPr lang="fa-IR" smtClean="0">
                <a:cs typeface="B Zar" panose="00000400000000000000" pitchFamily="2" charset="-78"/>
              </a:rPr>
              <a:t> قدرت صنعت فرهنگ در تضمین تسلط و تداوم سرمایه داری  و قابلیت آن برای شکل دادن و خلق پیام گیران «ضعیف»، وابسته، منفعل و خدمتگزار نهفته است. ص97</a:t>
            </a:r>
            <a:endParaRPr lang="fa-IR">
              <a:cs typeface="B Zar" panose="00000400000000000000" pitchFamily="2" charset="-78"/>
            </a:endParaRPr>
          </a:p>
        </p:txBody>
      </p:sp>
    </p:spTree>
    <p:extLst>
      <p:ext uri="{BB962C8B-B14F-4D97-AF65-F5344CB8AC3E}">
        <p14:creationId xmlns:p14="http://schemas.microsoft.com/office/powerpoint/2010/main" val="3248482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591462" y="1825625"/>
            <a:ext cx="7762338" cy="4351338"/>
          </a:xfrm>
        </p:spPr>
        <p:txBody>
          <a:bodyPr>
            <a:normAutofit lnSpcReduction="10000"/>
          </a:bodyPr>
          <a:lstStyle/>
          <a:p>
            <a:pPr algn="just"/>
            <a:r>
              <a:rPr lang="fa-IR" smtClean="0">
                <a:cs typeface="B Zar" panose="00000400000000000000" pitchFamily="2" charset="-78"/>
              </a:rPr>
              <a:t>آدورنو معتقد است که موسیقی عامه تولید شده از سوی صنعت فرهنگ تحت تاثیر دو فرایند قرار دارد: استاندارد شدن و فردیت مجازی. ص 98</a:t>
            </a:r>
          </a:p>
          <a:p>
            <a:pPr algn="just"/>
            <a:r>
              <a:rPr lang="fa-IR" smtClean="0">
                <a:cs typeface="B Zar" panose="00000400000000000000" pitchFamily="2" charset="-78"/>
              </a:rPr>
              <a:t>لازمه </a:t>
            </a:r>
            <a:r>
              <a:rPr lang="fa-IR" smtClean="0">
                <a:solidFill>
                  <a:srgbClr val="FF0000"/>
                </a:solidFill>
                <a:cs typeface="B Zar" panose="00000400000000000000" pitchFamily="2" charset="-78"/>
              </a:rPr>
              <a:t>استاندارد شدن </a:t>
            </a:r>
            <a:r>
              <a:rPr lang="fa-IR" smtClean="0">
                <a:cs typeface="B Zar" panose="00000400000000000000" pitchFamily="2" charset="-78"/>
              </a:rPr>
              <a:t>موسیقی، فردیت مجازی است. ص 100</a:t>
            </a:r>
          </a:p>
          <a:p>
            <a:pPr algn="just"/>
            <a:r>
              <a:rPr lang="fa-IR">
                <a:cs typeface="B Zar" panose="00000400000000000000" pitchFamily="2" charset="-78"/>
              </a:rPr>
              <a:t> </a:t>
            </a:r>
            <a:r>
              <a:rPr lang="fa-IR" smtClean="0">
                <a:cs typeface="B Zar" panose="00000400000000000000" pitchFamily="2" charset="-78"/>
              </a:rPr>
              <a:t>طبق اظهارات آدورنو پس روی در گوش دادن ذهنیتی که موسیقی عامه در ابتدا برای آن خوشایند بود و هنوز آن را تقویت می کند ذهنیتی است که در عین حال افراد را کم توجه و بی تفاوت می کند. ص 101</a:t>
            </a:r>
          </a:p>
          <a:p>
            <a:pPr algn="just"/>
            <a:r>
              <a:rPr lang="fa-IR" smtClean="0">
                <a:cs typeface="B Zar" panose="00000400000000000000" pitchFamily="2" charset="-78"/>
              </a:rPr>
              <a:t>مردم تا حدودی به این دلیل از موسیقی عامه  لذت می برند که سرمایه داران این ذهیت را به آنها القا می کنند و ظاهر مطلوب به آن می دهند. ص 102</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94655" y="2773788"/>
            <a:ext cx="2896807" cy="2673976"/>
          </a:xfrm>
          <a:prstGeom prst="rect">
            <a:avLst/>
          </a:prstGeom>
        </p:spPr>
      </p:pic>
    </p:spTree>
    <p:extLst>
      <p:ext uri="{BB962C8B-B14F-4D97-AF65-F5344CB8AC3E}">
        <p14:creationId xmlns:p14="http://schemas.microsoft.com/office/powerpoint/2010/main" val="4251714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93960" y="1825625"/>
            <a:ext cx="8159839" cy="4351338"/>
          </a:xfrm>
        </p:spPr>
        <p:txBody>
          <a:bodyPr>
            <a:normAutofit fontScale="92500" lnSpcReduction="20000"/>
          </a:bodyPr>
          <a:lstStyle/>
          <a:p>
            <a:pPr algn="just"/>
            <a:r>
              <a:rPr lang="fa-IR" smtClean="0">
                <a:cs typeface="B Zar" panose="00000400000000000000" pitchFamily="2" charset="-78"/>
              </a:rPr>
              <a:t>آدورنو می گوید: مردم با شرایط زندگی خود سازگار می شوند زیار هدف اصلی موسیقی احساساتی ارائه یک راه گریز موقت از این اگاهی است که فرد در زندگی خود به آرزوهایش نرسیده است. ص 103</a:t>
            </a:r>
          </a:p>
          <a:p>
            <a:pPr algn="just"/>
            <a:r>
              <a:rPr lang="fa-IR" smtClean="0">
                <a:cs typeface="B Zar" panose="00000400000000000000" pitchFamily="2" charset="-78"/>
              </a:rPr>
              <a:t>جندرون در واقع از مثال تولید خودرو  برای روشن کردن مقصود آدورنو از اینکه سرمایه داری در جته استاندارد کردن کالاها به کار می رود، استفاده می کند. استاندارد کردن مستلزم قابلیت جایگزینی افراد و فردیت  مجازی است. ص 104</a:t>
            </a:r>
          </a:p>
          <a:p>
            <a:pPr algn="just"/>
            <a:r>
              <a:rPr lang="fa-IR" smtClean="0">
                <a:cs typeface="B Zar" panose="00000400000000000000" pitchFamily="2" charset="-78"/>
              </a:rPr>
              <a:t>یکی از مشکلات اصلی کار آدورنو از نظر جندرون این است که او در تمایز قایل شدن بین مصنوعات کاربردی مانند خودروها  و کادیلاک ها و صمنوعات کلامی مانند موسیقی پاپ  و یکی از گروه های دو-وپ  مانند کادیلاک ها با شکست  مواجه می شود. </a:t>
            </a:r>
          </a:p>
          <a:p>
            <a:pPr algn="just"/>
            <a:r>
              <a:rPr lang="fa-IR" smtClean="0">
                <a:cs typeface="B Zar" panose="00000400000000000000" pitchFamily="2" charset="-78"/>
              </a:rPr>
              <a:t>جندرون به همین نسبت از مفهوم استاندارد در زمانی  انتقاد می کند چون به این معنی است که سبک های موسیقی عامه  </a:t>
            </a:r>
            <a:r>
              <a:rPr lang="fa-IR" smtClean="0">
                <a:solidFill>
                  <a:srgbClr val="FF0000"/>
                </a:solidFill>
                <a:cs typeface="B Zar" panose="00000400000000000000" pitchFamily="2" charset="-78"/>
              </a:rPr>
              <a:t>هرگز</a:t>
            </a:r>
            <a:r>
              <a:rPr lang="fa-IR" smtClean="0">
                <a:cs typeface="B Zar" panose="00000400000000000000" pitchFamily="2" charset="-78"/>
              </a:rPr>
              <a:t> تغییر نمی کنند. ص 107</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35168" y="1825625"/>
            <a:ext cx="2198531" cy="2198531"/>
          </a:xfrm>
          <a:prstGeom prst="rect">
            <a:avLst/>
          </a:prstGeom>
        </p:spPr>
      </p:pic>
    </p:spTree>
    <p:extLst>
      <p:ext uri="{BB962C8B-B14F-4D97-AF65-F5344CB8AC3E}">
        <p14:creationId xmlns:p14="http://schemas.microsoft.com/office/powerpoint/2010/main" val="678988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مکتب فرانکفورت: ارزیابی انتقادی</a:t>
            </a:r>
            <a:endParaRPr lang="fa-IR">
              <a:cs typeface="B Zar" panose="00000400000000000000" pitchFamily="2" charset="-78"/>
            </a:endParaRPr>
          </a:p>
        </p:txBody>
      </p:sp>
      <p:sp>
        <p:nvSpPr>
          <p:cNvPr id="3" name="Content Placeholder 2"/>
          <p:cNvSpPr>
            <a:spLocks noGrp="1"/>
          </p:cNvSpPr>
          <p:nvPr>
            <p:ph idx="1"/>
          </p:nvPr>
        </p:nvSpPr>
        <p:spPr>
          <a:xfrm>
            <a:off x="4404574" y="1825625"/>
            <a:ext cx="6949225" cy="4351338"/>
          </a:xfrm>
        </p:spPr>
        <p:txBody>
          <a:bodyPr>
            <a:normAutofit lnSpcReduction="10000"/>
          </a:bodyPr>
          <a:lstStyle/>
          <a:p>
            <a:pPr algn="just"/>
            <a:r>
              <a:rPr lang="fa-IR" smtClean="0">
                <a:cs typeface="B Zar" panose="00000400000000000000" pitchFamily="2" charset="-78"/>
              </a:rPr>
              <a:t>مکتب فرانکفورت به اعتقاد عموم به دلیل شکست  در دو حیطه متمایز شده است: شکست در ارائه شواهد تجربی برای نظریه هایش، </a:t>
            </a:r>
            <a:r>
              <a:rPr lang="fa-IR" smtClean="0">
                <a:cs typeface="B Zar" panose="00000400000000000000" pitchFamily="2" charset="-78"/>
              </a:rPr>
              <a:t>و </a:t>
            </a:r>
            <a:r>
              <a:rPr lang="fa-IR" smtClean="0">
                <a:cs typeface="B Zar" panose="00000400000000000000" pitchFamily="2" charset="-78"/>
              </a:rPr>
              <a:t>استفاده از زبانی مبهم و غیر </a:t>
            </a:r>
            <a:r>
              <a:rPr lang="fa-IR" smtClean="0">
                <a:cs typeface="B Zar" panose="00000400000000000000" pitchFamily="2" charset="-78"/>
              </a:rPr>
              <a:t>قابل </a:t>
            </a:r>
            <a:r>
              <a:rPr lang="fa-IR" smtClean="0">
                <a:cs typeface="B Zar" panose="00000400000000000000" pitchFamily="2" charset="-78"/>
              </a:rPr>
              <a:t>درک برای بیان عقایدش. ص 109</a:t>
            </a:r>
          </a:p>
          <a:p>
            <a:pPr algn="just"/>
            <a:r>
              <a:rPr lang="fa-IR" smtClean="0">
                <a:cs typeface="B Zar" panose="00000400000000000000" pitchFamily="2" charset="-78"/>
              </a:rPr>
              <a:t>دیدگاه های مکتب فرانکفورت  که گاه </a:t>
            </a:r>
            <a:r>
              <a:rPr lang="fa-IR" smtClean="0">
                <a:solidFill>
                  <a:srgbClr val="FF0000"/>
                </a:solidFill>
                <a:cs typeface="B Zar" panose="00000400000000000000" pitchFamily="2" charset="-78"/>
              </a:rPr>
              <a:t>نظریه انتقادی </a:t>
            </a:r>
            <a:r>
              <a:rPr lang="fa-IR" smtClean="0">
                <a:cs typeface="B Zar" panose="00000400000000000000" pitchFamily="2" charset="-78"/>
              </a:rPr>
              <a:t>نامیده می شود بر این نکته تاکید دارند که این نظریه نوعی مقاومت در برابر انگیزه های تجاری تولید سرمایه داری و نفوذ ایدئولوژیکی بت وارگی کالاست. ص 111</a:t>
            </a:r>
          </a:p>
          <a:p>
            <a:pPr algn="just"/>
            <a:r>
              <a:rPr lang="fa-IR" smtClean="0">
                <a:cs typeface="B Zar" panose="00000400000000000000" pitchFamily="2" charset="-78"/>
              </a:rPr>
              <a:t>اگر صنعت فرهنگ تا این حد قدرتمند است، پس چرا نمی تواند به سادگی حدس بزند آهنگ ها یا فیلم های موفق در آینده از کجا خواهند آمد؟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76879" y="1825624"/>
            <a:ext cx="3546195" cy="3944111"/>
          </a:xfrm>
          <a:prstGeom prst="rect">
            <a:avLst/>
          </a:prstGeom>
        </p:spPr>
      </p:pic>
    </p:spTree>
    <p:extLst>
      <p:ext uri="{BB962C8B-B14F-4D97-AF65-F5344CB8AC3E}">
        <p14:creationId xmlns:p14="http://schemas.microsoft.com/office/powerpoint/2010/main" val="1098092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46996" y="1825625"/>
            <a:ext cx="7206803" cy="4351338"/>
          </a:xfrm>
        </p:spPr>
        <p:txBody>
          <a:bodyPr/>
          <a:lstStyle/>
          <a:p>
            <a:pPr algn="just"/>
            <a:r>
              <a:rPr lang="fa-IR" smtClean="0">
                <a:cs typeface="B Zar" panose="00000400000000000000" pitchFamily="2" charset="-78"/>
              </a:rPr>
              <a:t>همچنین ممکن است در کار آدورنو نوع مشابهی از تمایز سلسله مراتبی یافت که در آن صنعت فرهنگ، بزرگسالان را به کودکان تبدیل می کند.ص 115</a:t>
            </a:r>
          </a:p>
          <a:p>
            <a:pPr algn="just"/>
            <a:r>
              <a:rPr lang="fa-IR" smtClean="0">
                <a:cs typeface="B Zar" panose="00000400000000000000" pitchFamily="2" charset="-78"/>
              </a:rPr>
              <a:t>مشخص کردن و انتقاد از نیازهای کاذب همچنین به این فرض بستگی دارد که اگر مردم در ارضائ نیازهای کاذب مثلا تلویزیون غرق نشده بودند. به کارهای با ارزش دیگری که نیازهای واقعی شان را ارضا می کردند، می پرداختند. ص 116</a:t>
            </a:r>
          </a:p>
          <a:p>
            <a:pPr algn="just"/>
            <a:r>
              <a:rPr lang="fa-IR" smtClean="0">
                <a:cs typeface="B Zar" panose="00000400000000000000" pitchFamily="2" charset="-78"/>
              </a:rPr>
              <a:t>در کار مکتب فرانکفورت یافتن </a:t>
            </a:r>
            <a:r>
              <a:rPr lang="fa-IR" smtClean="0">
                <a:solidFill>
                  <a:srgbClr val="FF0000"/>
                </a:solidFill>
                <a:cs typeface="B Zar" panose="00000400000000000000" pitchFamily="2" charset="-78"/>
              </a:rPr>
              <a:t>پایه های ذهنی </a:t>
            </a:r>
            <a:r>
              <a:rPr lang="fa-IR" smtClean="0">
                <a:cs typeface="B Zar" panose="00000400000000000000" pitchFamily="2" charset="-78"/>
              </a:rPr>
              <a:t>برای ارائه تحلیل جامعه شناسی از فرهنگ عامه دشوار است. ص 118</a:t>
            </a:r>
          </a:p>
          <a:p>
            <a:pPr marL="0" indent="0" algn="just">
              <a:buNone/>
            </a:pP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11236" y="1928655"/>
            <a:ext cx="3721171" cy="3866837"/>
          </a:xfrm>
          <a:prstGeom prst="rect">
            <a:avLst/>
          </a:prstGeom>
        </p:spPr>
      </p:pic>
    </p:spTree>
    <p:extLst>
      <p:ext uri="{BB962C8B-B14F-4D97-AF65-F5344CB8AC3E}">
        <p14:creationId xmlns:p14="http://schemas.microsoft.com/office/powerpoint/2010/main" val="3542592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بنیامین و نقد مکتب فرانکفورت</a:t>
            </a:r>
            <a:endParaRPr lang="fa-IR">
              <a:cs typeface="B Zar" panose="00000400000000000000" pitchFamily="2" charset="-78"/>
            </a:endParaRPr>
          </a:p>
        </p:txBody>
      </p:sp>
      <p:sp>
        <p:nvSpPr>
          <p:cNvPr id="3" name="Content Placeholder 2"/>
          <p:cNvSpPr>
            <a:spLocks noGrp="1"/>
          </p:cNvSpPr>
          <p:nvPr>
            <p:ph idx="1"/>
          </p:nvPr>
        </p:nvSpPr>
        <p:spPr>
          <a:xfrm>
            <a:off x="3528810" y="1825625"/>
            <a:ext cx="7824989" cy="4351338"/>
          </a:xfrm>
        </p:spPr>
        <p:txBody>
          <a:bodyPr/>
          <a:lstStyle/>
          <a:p>
            <a:pPr algn="just"/>
            <a:r>
              <a:rPr lang="fa-IR" smtClean="0">
                <a:cs typeface="B Zar" panose="00000400000000000000" pitchFamily="2" charset="-78"/>
              </a:rPr>
              <a:t>برای مدتی پیش از آنکه  مکتب فرانکفورت در دهه 1930 و با به قدرت رسیدن حزب نازی در آلمان تبعید شود، بنیامین عضو این سازمان بود، هر چند یکی از متفکران حاشیه ای سازمان. ص 118</a:t>
            </a:r>
          </a:p>
          <a:p>
            <a:pPr algn="just"/>
            <a:r>
              <a:rPr lang="fa-IR" smtClean="0">
                <a:cs typeface="B Zar" panose="00000400000000000000" pitchFamily="2" charset="-78"/>
              </a:rPr>
              <a:t>نهضت هنر برای هنر در اواسط تا اواخر قرن </a:t>
            </a:r>
            <a:r>
              <a:rPr lang="fa-IR" smtClean="0">
                <a:solidFill>
                  <a:srgbClr val="FF0000"/>
                </a:solidFill>
                <a:cs typeface="B Zar" panose="00000400000000000000" pitchFamily="2" charset="-78"/>
              </a:rPr>
              <a:t>نوزدهم</a:t>
            </a:r>
            <a:r>
              <a:rPr lang="fa-IR" smtClean="0">
                <a:cs typeface="B Zar" panose="00000400000000000000" pitchFamily="2" charset="-78"/>
              </a:rPr>
              <a:t> پدید آمد. ص 119</a:t>
            </a:r>
          </a:p>
          <a:p>
            <a:pPr algn="just"/>
            <a:r>
              <a:rPr lang="fa-IR" smtClean="0">
                <a:cs typeface="B Zar" panose="00000400000000000000" pitchFamily="2" charset="-78"/>
              </a:rPr>
              <a:t>نکته مهم</a:t>
            </a:r>
            <a:r>
              <a:rPr lang="en-US" smtClean="0">
                <a:cs typeface="B Zar" panose="00000400000000000000" pitchFamily="2" charset="-78"/>
              </a:rPr>
              <a:t> </a:t>
            </a:r>
            <a:r>
              <a:rPr lang="fa-IR" smtClean="0">
                <a:cs typeface="B Zar" panose="00000400000000000000" pitchFamily="2" charset="-78"/>
              </a:rPr>
              <a:t> برای بنیامین این است که نباید با این موضوع برخورد منفی شود. آثار هنری قابل بازتولید نه تنها حالت و استقلال خود را از دست داده اند. ص 120</a:t>
            </a:r>
          </a:p>
          <a:p>
            <a:pPr algn="just"/>
            <a:r>
              <a:rPr lang="fa-IR" smtClean="0">
                <a:cs typeface="B Zar" panose="00000400000000000000" pitchFamily="2" charset="-78"/>
              </a:rPr>
              <a:t>بنیامین بر اهمیت پتانسیل  دموکراتیک و همگانی فرهنگ عامه  معاصر- در مقابل پتانسیل اقتداری و سرکوب کننده- تاکید می کند.ص 122</a:t>
            </a: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838200" y="1825625"/>
            <a:ext cx="2209800" cy="2066925"/>
          </a:xfrm>
          <a:prstGeom prst="rect">
            <a:avLst/>
          </a:prstGeom>
        </p:spPr>
      </p:pic>
      <p:pic>
        <p:nvPicPr>
          <p:cNvPr id="6" name="Picture 5"/>
          <p:cNvPicPr>
            <a:picLocks noChangeAspect="1"/>
          </p:cNvPicPr>
          <p:nvPr/>
        </p:nvPicPr>
        <p:blipFill>
          <a:blip r:embed="rId3"/>
          <a:stretch>
            <a:fillRect/>
          </a:stretch>
        </p:blipFill>
        <p:spPr>
          <a:xfrm rot="18916268">
            <a:off x="1191105" y="5633297"/>
            <a:ext cx="860100" cy="481656"/>
          </a:xfrm>
          <a:prstGeom prst="rect">
            <a:avLst/>
          </a:prstGeom>
        </p:spPr>
      </p:pic>
    </p:spTree>
    <p:extLst>
      <p:ext uri="{BB962C8B-B14F-4D97-AF65-F5344CB8AC3E}">
        <p14:creationId xmlns:p14="http://schemas.microsoft.com/office/powerpoint/2010/main" val="2649987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0596"/>
            <a:ext cx="10515600" cy="1325563"/>
          </a:xfrm>
        </p:spPr>
        <p:txBody>
          <a:bodyPr/>
          <a:lstStyle/>
          <a:p>
            <a:pPr algn="ctr"/>
            <a:r>
              <a:rPr lang="fa-IR" b="1" smtClean="0">
                <a:solidFill>
                  <a:srgbClr val="FF0000"/>
                </a:solidFill>
                <a:cs typeface="B Zar" panose="00000400000000000000" pitchFamily="2" charset="-78"/>
              </a:rPr>
              <a:t>فصل سوم: ساختارگرایی، نشانه شناسی و فرهنگ عامه</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393824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سه</a:t>
            </a:r>
            <a:r>
              <a:rPr lang="fa-IR" smtClean="0">
                <a:cs typeface="B Zar" panose="00000400000000000000" pitchFamily="2" charset="-78"/>
              </a:rPr>
              <a:t> درون مایه یا بحث مرتبط یافت می شود که با این که جامع نیستند نقش </a:t>
            </a:r>
            <a:r>
              <a:rPr lang="fa-IR">
                <a:cs typeface="B Zar" panose="00000400000000000000" pitchFamily="2" charset="-78"/>
              </a:rPr>
              <a:t>آ</a:t>
            </a:r>
            <a:r>
              <a:rPr lang="fa-IR" smtClean="0">
                <a:cs typeface="B Zar" panose="00000400000000000000" pitchFamily="2" charset="-78"/>
              </a:rPr>
              <a:t>نها </a:t>
            </a:r>
            <a:r>
              <a:rPr lang="fa-IR" smtClean="0">
                <a:cs typeface="B Zar" panose="00000400000000000000" pitchFamily="2" charset="-78"/>
              </a:rPr>
              <a:t>در نظریه های فرهنگ عامه در قرن بیستم بسیار کلیدی است. </a:t>
            </a:r>
          </a:p>
          <a:p>
            <a:pPr algn="just"/>
            <a:r>
              <a:rPr lang="fa-IR" smtClean="0">
                <a:solidFill>
                  <a:srgbClr val="FF0000"/>
                </a:solidFill>
                <a:cs typeface="B Zar" panose="00000400000000000000" pitchFamily="2" charset="-78"/>
              </a:rPr>
              <a:t>درون مایه اول </a:t>
            </a:r>
            <a:r>
              <a:rPr lang="fa-IR" smtClean="0">
                <a:cs typeface="B Zar" panose="00000400000000000000" pitchFamily="2" charset="-78"/>
              </a:rPr>
              <a:t>به این که چه چیز و با چه کسی فرهنگ عامه را تعیین می </a:t>
            </a:r>
            <a:r>
              <a:rPr lang="fa-IR" smtClean="0">
                <a:cs typeface="B Zar" panose="00000400000000000000" pitchFamily="2" charset="-78"/>
              </a:rPr>
              <a:t>کند </a:t>
            </a:r>
            <a:r>
              <a:rPr lang="fa-IR" smtClean="0">
                <a:cs typeface="B Zar" panose="00000400000000000000" pitchFamily="2" charset="-78"/>
              </a:rPr>
              <a:t>مربوط است و فرهنگ عامه از کجا می آید؟</a:t>
            </a:r>
          </a:p>
          <a:p>
            <a:r>
              <a:rPr lang="fa-IR" smtClean="0">
                <a:solidFill>
                  <a:srgbClr val="FF0000"/>
                </a:solidFill>
                <a:cs typeface="B Zar" panose="00000400000000000000" pitchFamily="2" charset="-78"/>
              </a:rPr>
              <a:t>درون مایه دوم</a:t>
            </a:r>
            <a:r>
              <a:rPr lang="fa-IR" smtClean="0">
                <a:cs typeface="B Zar" panose="00000400000000000000" pitchFamily="2" charset="-78"/>
              </a:rPr>
              <a:t> به اثرات تجارتی شدن  و صنعتی شدن روی فرهنگ عامه می پردازد. ص 25</a:t>
            </a:r>
          </a:p>
          <a:p>
            <a:r>
              <a:rPr lang="fa-IR" smtClean="0">
                <a:solidFill>
                  <a:srgbClr val="FF0000"/>
                </a:solidFill>
                <a:cs typeface="B Zar" panose="00000400000000000000" pitchFamily="2" charset="-78"/>
              </a:rPr>
              <a:t>درون مایه سوم</a:t>
            </a:r>
            <a:r>
              <a:rPr lang="fa-IR" smtClean="0">
                <a:cs typeface="B Zar" panose="00000400000000000000" pitchFamily="2" charset="-78"/>
              </a:rPr>
              <a:t>: توجه خود را به نقش ایدئولوژیکی فرهنگ عامه معطوف می کند. ص 25</a:t>
            </a: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10497959" y="1063368"/>
            <a:ext cx="680904" cy="680904"/>
          </a:xfrm>
          <a:prstGeom prst="rect">
            <a:avLst/>
          </a:prstGeom>
        </p:spPr>
      </p:pic>
    </p:spTree>
    <p:extLst>
      <p:ext uri="{BB962C8B-B14F-4D97-AF65-F5344CB8AC3E}">
        <p14:creationId xmlns:p14="http://schemas.microsoft.com/office/powerpoint/2010/main" val="2830747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گفته می شود  که ساختارگرایی درباره ماهیت جهانی و سببی ساختارها نظرات کلی دارد. اما نشانه شناسی به عنوان مطالعه ی علمی نظام علایم مانند فرهنگ ها، تعریف شده است. ص 128 </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12169" y="2942189"/>
            <a:ext cx="10154569" cy="3015833"/>
          </a:xfrm>
          <a:prstGeom prst="rect">
            <a:avLst/>
          </a:prstGeom>
        </p:spPr>
      </p:pic>
    </p:spTree>
    <p:extLst>
      <p:ext uri="{BB962C8B-B14F-4D97-AF65-F5344CB8AC3E}">
        <p14:creationId xmlns:p14="http://schemas.microsoft.com/office/powerpoint/2010/main" val="3686695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زبان شناسان ساختارگرا و نظرات سوسور</a:t>
            </a:r>
            <a:endParaRPr lang="fa-IR">
              <a:cs typeface="B Zar" panose="00000400000000000000" pitchFamily="2" charset="-78"/>
            </a:endParaRPr>
          </a:p>
        </p:txBody>
      </p:sp>
      <p:sp>
        <p:nvSpPr>
          <p:cNvPr id="3" name="Content Placeholder 2"/>
          <p:cNvSpPr>
            <a:spLocks noGrp="1"/>
          </p:cNvSpPr>
          <p:nvPr>
            <p:ph idx="1"/>
          </p:nvPr>
        </p:nvSpPr>
        <p:spPr>
          <a:xfrm>
            <a:off x="3812146" y="1825625"/>
            <a:ext cx="7541654" cy="4351338"/>
          </a:xfrm>
        </p:spPr>
        <p:txBody>
          <a:bodyPr>
            <a:normAutofit fontScale="92500"/>
          </a:bodyPr>
          <a:lstStyle/>
          <a:p>
            <a:pPr algn="just"/>
            <a:r>
              <a:rPr lang="fa-IR" smtClean="0">
                <a:cs typeface="B Zar" panose="00000400000000000000" pitchFamily="2" charset="-78"/>
              </a:rPr>
              <a:t>موضوعی که زبان شناسان باید آن را مورد مطالعه قراردهند و این موضوع باید هم نقطه تمرکز تحلیل انها و هم اصل ارتباط آنها باشد. زبان نظام کلی یا ساختار یک زبان است. ص 129</a:t>
            </a:r>
          </a:p>
          <a:p>
            <a:pPr algn="just"/>
            <a:r>
              <a:rPr lang="fa-IR" smtClean="0">
                <a:solidFill>
                  <a:srgbClr val="FF0000"/>
                </a:solidFill>
                <a:cs typeface="B Zar" panose="00000400000000000000" pitchFamily="2" charset="-78"/>
              </a:rPr>
              <a:t>سوسور</a:t>
            </a:r>
            <a:r>
              <a:rPr lang="fa-IR" smtClean="0">
                <a:cs typeface="B Zar" panose="00000400000000000000" pitchFamily="2" charset="-78"/>
              </a:rPr>
              <a:t> بین ساختارهای اساسی و فرعی اجتماعی و فرهنگی، یعنی بین ساختارهایی که توصیف می کنند و ساختارهایی که باید توصیف شوند، تمایز قایل است. ص 130</a:t>
            </a:r>
          </a:p>
          <a:p>
            <a:pPr algn="just"/>
            <a:r>
              <a:rPr lang="fa-IR" smtClean="0">
                <a:cs typeface="B Zar" panose="00000400000000000000" pitchFamily="2" charset="-78"/>
              </a:rPr>
              <a:t>از نظر زبان شناسان ساختارگرا و به طور کلی ساختارگرایی و نشانه شناسی معنی را فقط می توان از ساختارگرایی و نشانه شناسی، معنی را فقط می تواند از ساختار عمومی و عینی قواعد که در آن مقولات یا واحد های خاص از یکدیگر  قابل تمایز  هستند و ماهیت معنی دار خود را از جایگاه خود در این ساختار کلی به دست می آورند. ص 133</a:t>
            </a:r>
          </a:p>
          <a:p>
            <a:endParaRPr lang="fa-IR" smtClean="0"/>
          </a:p>
          <a:p>
            <a:endParaRPr lang="fa-IR"/>
          </a:p>
        </p:txBody>
      </p:sp>
      <p:pic>
        <p:nvPicPr>
          <p:cNvPr id="4" name="Picture 3"/>
          <p:cNvPicPr>
            <a:picLocks noChangeAspect="1"/>
          </p:cNvPicPr>
          <p:nvPr/>
        </p:nvPicPr>
        <p:blipFill>
          <a:blip r:embed="rId2"/>
          <a:stretch>
            <a:fillRect/>
          </a:stretch>
        </p:blipFill>
        <p:spPr>
          <a:xfrm>
            <a:off x="979868" y="2805303"/>
            <a:ext cx="2647950" cy="1724025"/>
          </a:xfrm>
          <a:prstGeom prst="rect">
            <a:avLst/>
          </a:prstGeom>
        </p:spPr>
      </p:pic>
    </p:spTree>
    <p:extLst>
      <p:ext uri="{BB962C8B-B14F-4D97-AF65-F5344CB8AC3E}">
        <p14:creationId xmlns:p14="http://schemas.microsoft.com/office/powerpoint/2010/main" val="1085374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نظر سوسور، زبان شناسی زیر شاخه ای از نشانه شناسی است. او معتقد است که نشانه شناسی علمی است که  موجودیت  علایم را درون  جامعه مطالعه می کند به ما می گوید نشانه ها از چه چیز تشکیل شده اند و چه قوانینی بر آنها حاکم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32376" y="3284113"/>
            <a:ext cx="5165804" cy="2892850"/>
          </a:xfrm>
          <a:prstGeom prst="rect">
            <a:avLst/>
          </a:prstGeom>
        </p:spPr>
      </p:pic>
    </p:spTree>
    <p:extLst>
      <p:ext uri="{BB962C8B-B14F-4D97-AF65-F5344CB8AC3E}">
        <p14:creationId xmlns:p14="http://schemas.microsoft.com/office/powerpoint/2010/main" val="1208667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ساختارگرایی: فرهنگ و اسطوره</a:t>
            </a:r>
            <a:endParaRPr lang="fa-IR">
              <a:cs typeface="B Zar" panose="00000400000000000000" pitchFamily="2" charset="-78"/>
            </a:endParaRPr>
          </a:p>
        </p:txBody>
      </p:sp>
      <p:sp>
        <p:nvSpPr>
          <p:cNvPr id="3" name="Content Placeholder 2"/>
          <p:cNvSpPr>
            <a:spLocks noGrp="1"/>
          </p:cNvSpPr>
          <p:nvPr>
            <p:ph idx="1"/>
          </p:nvPr>
        </p:nvSpPr>
        <p:spPr>
          <a:xfrm>
            <a:off x="3709114" y="1915777"/>
            <a:ext cx="7644685" cy="4351338"/>
          </a:xfrm>
        </p:spPr>
        <p:txBody>
          <a:bodyPr>
            <a:normAutofit lnSpcReduction="10000"/>
          </a:bodyPr>
          <a:lstStyle/>
          <a:p>
            <a:pPr algn="just"/>
            <a:r>
              <a:rPr lang="fa-IR" smtClean="0">
                <a:cs typeface="B Zar" panose="00000400000000000000" pitchFamily="2" charset="-78"/>
              </a:rPr>
              <a:t>گفتار و نوشتار در واقع پدیده های اجتماعی هستند نه فردی، زبان فقط همیشه در گفتار جلوه گر می شود و ماهیت اجتماعی گفتار و نوشتار باعث می شود که تغییر پذیر باشند، در حالی که زبان این طور نیست. ص 135</a:t>
            </a:r>
          </a:p>
          <a:p>
            <a:pPr algn="just"/>
            <a:r>
              <a:rPr lang="fa-IR" smtClean="0">
                <a:cs typeface="B Zar" panose="00000400000000000000" pitchFamily="2" charset="-78"/>
              </a:rPr>
              <a:t>نوع ساختارگرایی او به کشف اصول ساختاری مشترک که در بطن تمام جلوه های ظاهری خاص و متغیر از نظر تاریخی درباره فرهنگ و اسطوره ها وجود دارد، مربوط است. ص 136</a:t>
            </a:r>
          </a:p>
          <a:p>
            <a:pPr algn="just"/>
            <a:r>
              <a:rPr lang="fa-IR" smtClean="0">
                <a:cs typeface="B Zar" panose="00000400000000000000" pitchFamily="2" charset="-78"/>
              </a:rPr>
              <a:t>نظارت استراوس درباره ساختارگرایی بسیار پیچیده تر از آن هستند که بتوانیم در اینجا درباره آن داوری کنم. لوی استراوس در مطالعه خود درباره  توتمیسم به وضوح نحوه گزینش کارش را نشان می دهد. ص 138</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54110" y="3098374"/>
            <a:ext cx="2628900" cy="1743075"/>
          </a:xfrm>
          <a:prstGeom prst="rect">
            <a:avLst/>
          </a:prstGeom>
        </p:spPr>
      </p:pic>
    </p:spTree>
    <p:extLst>
      <p:ext uri="{BB962C8B-B14F-4D97-AF65-F5344CB8AC3E}">
        <p14:creationId xmlns:p14="http://schemas.microsoft.com/office/powerpoint/2010/main" val="4287629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توتمیسم به عنوان نحوه ایجاد تغییر در عناصری که در شبکه زیر وجود دارند، قابل درک خواهد شد: ص 139</a:t>
            </a:r>
          </a:p>
          <a:p>
            <a:r>
              <a:rPr lang="fa-IR" smtClean="0">
                <a:solidFill>
                  <a:srgbClr val="FF0000"/>
                </a:solidFill>
                <a:cs typeface="B Zar" panose="00000400000000000000" pitchFamily="2" charset="-78"/>
              </a:rPr>
              <a:t>طبیعت</a:t>
            </a:r>
            <a:r>
              <a:rPr lang="fa-IR" smtClean="0">
                <a:cs typeface="B Zar" panose="00000400000000000000" pitchFamily="2" charset="-78"/>
              </a:rPr>
              <a:t>	مقوله		مقوله خاص</a:t>
            </a:r>
          </a:p>
          <a:p>
            <a:r>
              <a:rPr lang="fa-IR" smtClean="0">
                <a:solidFill>
                  <a:srgbClr val="0070C0"/>
                </a:solidFill>
                <a:cs typeface="B Zar" panose="00000400000000000000" pitchFamily="2" charset="-78"/>
              </a:rPr>
              <a:t>فرهنگ</a:t>
            </a:r>
            <a:r>
              <a:rPr lang="fa-IR" smtClean="0">
                <a:cs typeface="B Zar" panose="00000400000000000000" pitchFamily="2" charset="-78"/>
              </a:rPr>
              <a:t>	گروه		فرد</a:t>
            </a:r>
          </a:p>
          <a:p>
            <a:r>
              <a:rPr lang="fa-IR" smtClean="0">
                <a:cs typeface="B Zar" panose="00000400000000000000" pitchFamily="2" charset="-78"/>
              </a:rPr>
              <a:t>این بیان های جمعی و فردی از تضاد دوگانه بین فرهنگ و طبیعت قابل ترکیب و تفسیر به چند نوع خاص زیر هستند: </a:t>
            </a:r>
          </a:p>
          <a:p>
            <a:pPr marL="914400" lvl="2" indent="0">
              <a:buNone/>
            </a:pPr>
            <a:r>
              <a:rPr lang="fa-IR" smtClean="0">
                <a:solidFill>
                  <a:srgbClr val="FF0000"/>
                </a:solidFill>
                <a:cs typeface="B Zar" panose="00000400000000000000" pitchFamily="2" charset="-78"/>
              </a:rPr>
              <a:t>1    	 	2	3		4</a:t>
            </a:r>
          </a:p>
          <a:p>
            <a:r>
              <a:rPr lang="fa-IR" sz="1800" smtClean="0">
                <a:solidFill>
                  <a:srgbClr val="0070C0"/>
                </a:solidFill>
                <a:cs typeface="B Zar" panose="00000400000000000000" pitchFamily="2" charset="-78"/>
              </a:rPr>
              <a:t>طبیعت  </a:t>
            </a:r>
            <a:r>
              <a:rPr lang="fa-IR" sz="1800" smtClean="0">
                <a:cs typeface="B Zar" panose="00000400000000000000" pitchFamily="2" charset="-78"/>
              </a:rPr>
              <a:t>     مقوله     		 مقوله	مقوله خاص		مقوله خاص</a:t>
            </a:r>
          </a:p>
          <a:p>
            <a:r>
              <a:rPr lang="fa-IR" sz="1800" smtClean="0">
                <a:solidFill>
                  <a:srgbClr val="FF0000"/>
                </a:solidFill>
                <a:cs typeface="B Zar" panose="00000400000000000000" pitchFamily="2" charset="-78"/>
              </a:rPr>
              <a:t>فرهنگ</a:t>
            </a:r>
            <a:r>
              <a:rPr lang="fa-IR" sz="1800" smtClean="0">
                <a:cs typeface="B Zar" panose="00000400000000000000" pitchFamily="2" charset="-78"/>
              </a:rPr>
              <a:t>    کروه		فرد	فرد 		گروه</a:t>
            </a:r>
            <a:endParaRPr lang="fa-IR" sz="1800">
              <a:cs typeface="B Zar" panose="00000400000000000000" pitchFamily="2" charset="-78"/>
            </a:endParaRPr>
          </a:p>
        </p:txBody>
      </p:sp>
    </p:spTree>
    <p:extLst>
      <p:ext uri="{BB962C8B-B14F-4D97-AF65-F5344CB8AC3E}">
        <p14:creationId xmlns:p14="http://schemas.microsoft.com/office/powerpoint/2010/main" val="1364873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468968" y="1825625"/>
            <a:ext cx="6884831" cy="4351338"/>
          </a:xfrm>
        </p:spPr>
        <p:txBody>
          <a:bodyPr>
            <a:normAutofit fontScale="92500"/>
          </a:bodyPr>
          <a:lstStyle/>
          <a:p>
            <a:pPr algn="just"/>
            <a:r>
              <a:rPr lang="fa-IR" smtClean="0">
                <a:cs typeface="B Zar" panose="00000400000000000000" pitchFamily="2" charset="-78"/>
              </a:rPr>
              <a:t>در مردم شناسی ساختاری، لوی استراوس اسطوره ای را که در بین </a:t>
            </a:r>
            <a:r>
              <a:rPr lang="fa-IR" smtClean="0">
                <a:solidFill>
                  <a:srgbClr val="FF0000"/>
                </a:solidFill>
                <a:cs typeface="B Zar" panose="00000400000000000000" pitchFamily="2" charset="-78"/>
              </a:rPr>
              <a:t>سرخپوست های ایروکاوا  و الگونکین امریکای شمالی </a:t>
            </a:r>
            <a:r>
              <a:rPr lang="fa-IR" smtClean="0">
                <a:cs typeface="B Zar" panose="00000400000000000000" pitchFamily="2" charset="-78"/>
              </a:rPr>
              <a:t>یافت می شود و به اعتقاد او شباهت زیادی به «افسانه ادیپ» دارد، نقل می کند. ص 141</a:t>
            </a:r>
          </a:p>
          <a:p>
            <a:pPr algn="just"/>
            <a:r>
              <a:rPr lang="fa-IR" smtClean="0">
                <a:cs typeface="B Zar" panose="00000400000000000000" pitchFamily="2" charset="-78"/>
              </a:rPr>
              <a:t>لوی استراوس خاطر نشان می کند که پازل ها  و معماها مانند آنچه که با قسمت ابوالهول در افسانه ادیپ در ارتباط هستند، تقریبا به کلی در جوامع سرخپوستان امریکای شمالی غایب هستند.ص 141</a:t>
            </a:r>
          </a:p>
          <a:p>
            <a:pPr algn="just"/>
            <a:r>
              <a:rPr lang="fa-IR" smtClean="0">
                <a:cs typeface="B Zar" panose="00000400000000000000" pitchFamily="2" charset="-78"/>
              </a:rPr>
              <a:t>تحلیل فرهنگ عامه معاصر که با روش های ساختارگرایان نقاط مشترک زیادی دارد- هر چند که خود را به تمام فرضیات نویسنده ای چون لوی استراوس متعهد نمی کند.-مطالعه امبرتو اکو از رمان های </a:t>
            </a:r>
            <a:r>
              <a:rPr lang="fa-IR" smtClean="0">
                <a:solidFill>
                  <a:srgbClr val="FF0000"/>
                </a:solidFill>
                <a:cs typeface="B Zar" panose="00000400000000000000" pitchFamily="2" charset="-78"/>
              </a:rPr>
              <a:t>جیمز باند </a:t>
            </a:r>
            <a:r>
              <a:rPr lang="fa-IR" smtClean="0">
                <a:cs typeface="B Zar" panose="00000400000000000000" pitchFamily="2" charset="-78"/>
              </a:rPr>
              <a:t>نوشته </a:t>
            </a:r>
            <a:r>
              <a:rPr lang="fa-IR" smtClean="0">
                <a:solidFill>
                  <a:srgbClr val="FF0000"/>
                </a:solidFill>
                <a:cs typeface="B Zar" panose="00000400000000000000" pitchFamily="2" charset="-78"/>
              </a:rPr>
              <a:t>ایان فلمینگ </a:t>
            </a:r>
            <a:r>
              <a:rPr lang="fa-IR" smtClean="0">
                <a:cs typeface="B Zar" panose="00000400000000000000" pitchFamily="2" charset="-78"/>
              </a:rPr>
              <a:t>است. ص 143</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2151376"/>
            <a:ext cx="3095625" cy="2905125"/>
          </a:xfrm>
          <a:prstGeom prst="rect">
            <a:avLst/>
          </a:prstGeom>
        </p:spPr>
      </p:pic>
      <p:sp>
        <p:nvSpPr>
          <p:cNvPr id="5" name="TextBox 4"/>
          <p:cNvSpPr txBox="1"/>
          <p:nvPr/>
        </p:nvSpPr>
        <p:spPr>
          <a:xfrm>
            <a:off x="1571223" y="5280338"/>
            <a:ext cx="1545464" cy="369332"/>
          </a:xfrm>
          <a:prstGeom prst="rect">
            <a:avLst/>
          </a:prstGeom>
          <a:noFill/>
        </p:spPr>
        <p:txBody>
          <a:bodyPr wrap="square" rtlCol="1">
            <a:spAutoFit/>
          </a:bodyPr>
          <a:lstStyle/>
          <a:p>
            <a:pPr algn="ctr"/>
            <a:r>
              <a:rPr lang="fa-IR" b="1" smtClean="0">
                <a:cs typeface="B Zar" panose="00000400000000000000" pitchFamily="2" charset="-78"/>
              </a:rPr>
              <a:t>ایان فلمینگ</a:t>
            </a:r>
            <a:endParaRPr lang="fa-IR" b="1">
              <a:cs typeface="B Zar" panose="00000400000000000000" pitchFamily="2" charset="-78"/>
            </a:endParaRPr>
          </a:p>
        </p:txBody>
      </p:sp>
    </p:spTree>
    <p:extLst>
      <p:ext uri="{BB962C8B-B14F-4D97-AF65-F5344CB8AC3E}">
        <p14:creationId xmlns:p14="http://schemas.microsoft.com/office/powerpoint/2010/main" val="154003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232596" y="1825625"/>
            <a:ext cx="8121203" cy="4351338"/>
          </a:xfrm>
        </p:spPr>
        <p:txBody>
          <a:bodyPr>
            <a:normAutofit fontScale="92500" lnSpcReduction="10000"/>
          </a:bodyPr>
          <a:lstStyle/>
          <a:p>
            <a:pPr algn="just"/>
            <a:r>
              <a:rPr lang="fa-IR" smtClean="0">
                <a:cs typeface="B Zar" panose="00000400000000000000" pitchFamily="2" charset="-78"/>
              </a:rPr>
              <a:t>هدف</a:t>
            </a:r>
            <a:r>
              <a:rPr lang="fa-IR" smtClean="0">
                <a:solidFill>
                  <a:srgbClr val="FF0000"/>
                </a:solidFill>
                <a:cs typeface="B Zar" panose="00000400000000000000" pitchFamily="2" charset="-78"/>
              </a:rPr>
              <a:t> اکو </a:t>
            </a:r>
            <a:r>
              <a:rPr lang="fa-IR" smtClean="0">
                <a:cs typeface="B Zar" panose="00000400000000000000" pitchFamily="2" charset="-78"/>
              </a:rPr>
              <a:t>شناختن و کشف قوانین تغییر ناپذیری است که  بر ساختار ورایی این رمان ها حاکم است، رمان هایی که محبوبیت و هم قابل پسند بودن آنها را از نظر پیام گیرانه که از نظر فرهنگی سواد محدودی دارند تضمین می کرد. ص 144</a:t>
            </a:r>
          </a:p>
          <a:p>
            <a:pPr algn="just"/>
            <a:r>
              <a:rPr lang="fa-IR" smtClean="0">
                <a:cs typeface="B Zar" panose="00000400000000000000" pitchFamily="2" charset="-78"/>
              </a:rPr>
              <a:t>در وهله اول، اکو مجموعه ای از تضادها را که رمان بر اساس آن ها استوار است، عنوان می کند. این تضاده که بسیار به تضادهای دو گانه لوی استراوس شبیه هستند، می توانند در اشکال مختلف با هم ترکیب شوند و «فوری و جهانی» باشند. ص 144</a:t>
            </a:r>
          </a:p>
          <a:p>
            <a:pPr algn="just"/>
            <a:r>
              <a:rPr lang="fa-IR" smtClean="0">
                <a:solidFill>
                  <a:srgbClr val="FF0000"/>
                </a:solidFill>
                <a:cs typeface="B Zar" panose="00000400000000000000" pitchFamily="2" charset="-78"/>
              </a:rPr>
              <a:t>اکو</a:t>
            </a:r>
            <a:r>
              <a:rPr lang="fa-IR" smtClean="0">
                <a:cs typeface="B Zar" panose="00000400000000000000" pitchFamily="2" charset="-78"/>
              </a:rPr>
              <a:t> معتقد است که «ایدئولوژی های موجود در رمان ها را فرهنگ توده ای تعیین می کند. ص 147</a:t>
            </a:r>
          </a:p>
          <a:p>
            <a:pPr algn="just"/>
            <a:r>
              <a:rPr lang="fa-IR" smtClean="0">
                <a:solidFill>
                  <a:srgbClr val="FF0000"/>
                </a:solidFill>
                <a:cs typeface="B Zar" panose="00000400000000000000" pitchFamily="2" charset="-78"/>
              </a:rPr>
              <a:t>ساختارگرایی </a:t>
            </a:r>
            <a:r>
              <a:rPr lang="fa-IR" smtClean="0">
                <a:cs typeface="B Zar" panose="00000400000000000000" pitchFamily="2" charset="-78"/>
              </a:rPr>
              <a:t>اکو</a:t>
            </a:r>
            <a:r>
              <a:rPr lang="fa-IR" smtClean="0">
                <a:solidFill>
                  <a:srgbClr val="FF0000"/>
                </a:solidFill>
                <a:cs typeface="B Zar" panose="00000400000000000000" pitchFamily="2" charset="-78"/>
              </a:rPr>
              <a:t> </a:t>
            </a:r>
            <a:r>
              <a:rPr lang="fa-IR" smtClean="0">
                <a:cs typeface="B Zar" panose="00000400000000000000" pitchFamily="2" charset="-78"/>
              </a:rPr>
              <a:t>را بر آن می دارد تا اذعان کند که ساختار رمان ها بعضی از خواننده ها، توده ها و نخبگان را بر حسب نوع خاص علائقشان، بدویت عنصری و پیشرفتگی فرهنگی در موقعیت خاص قرار می دهد. ص 149</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02810" y="2338253"/>
            <a:ext cx="2343487" cy="3521634"/>
          </a:xfrm>
          <a:prstGeom prst="rect">
            <a:avLst/>
          </a:prstGeom>
        </p:spPr>
      </p:pic>
    </p:spTree>
    <p:extLst>
      <p:ext uri="{BB962C8B-B14F-4D97-AF65-F5344CB8AC3E}">
        <p14:creationId xmlns:p14="http://schemas.microsoft.com/office/powerpoint/2010/main" val="3767681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039414" y="1825625"/>
            <a:ext cx="8314386" cy="4351338"/>
          </a:xfrm>
        </p:spPr>
        <p:txBody>
          <a:bodyPr>
            <a:normAutofit fontScale="92500" lnSpcReduction="10000"/>
          </a:bodyPr>
          <a:lstStyle/>
          <a:p>
            <a:r>
              <a:rPr lang="fa-IR" smtClean="0">
                <a:cs typeface="B Zar" panose="00000400000000000000" pitchFamily="2" charset="-78"/>
              </a:rPr>
              <a:t>ماهیت غیر تاریخی تحلیل ساختاری اکو این مساله را تشدید می کند. آیا غیر از این است که اصل توضیحی او یک ساختار تغییر ناپذیر، ایستا و دائمی است.ص 150</a:t>
            </a:r>
          </a:p>
          <a:p>
            <a:pPr algn="just"/>
            <a:r>
              <a:rPr lang="fa-IR" smtClean="0">
                <a:cs typeface="B Zar" panose="00000400000000000000" pitchFamily="2" charset="-78"/>
              </a:rPr>
              <a:t>مطالعات فرهنگ عامه از دیدگاه نشانه شناسی بیشتر شهرت و اهمیت خود را به آثار </a:t>
            </a:r>
            <a:r>
              <a:rPr lang="fa-IR" smtClean="0">
                <a:solidFill>
                  <a:srgbClr val="FF0000"/>
                </a:solidFill>
                <a:cs typeface="B Zar" panose="00000400000000000000" pitchFamily="2" charset="-78"/>
              </a:rPr>
              <a:t>بارت</a:t>
            </a:r>
            <a:r>
              <a:rPr lang="fa-IR" smtClean="0">
                <a:cs typeface="B Zar" panose="00000400000000000000" pitchFamily="2" charset="-78"/>
              </a:rPr>
              <a:t>(1915-1980) منتقد ادبی و نشانه شناسی فرانسوی – و به ویژه به کتاب او اسطوره شناسی ها(که در ابتدادر سال 1957به چاپ رسید)- مدیون است</a:t>
            </a:r>
          </a:p>
          <a:p>
            <a:pPr algn="just"/>
            <a:r>
              <a:rPr lang="fa-IR" smtClean="0">
                <a:cs typeface="B Zar" panose="00000400000000000000" pitchFamily="2" charset="-78"/>
              </a:rPr>
              <a:t>معنی از نظام های رمز قوانین و علایم در طول تاریخ تغییر می کنند به وجود می آیند. ص 153</a:t>
            </a:r>
          </a:p>
          <a:p>
            <a:pPr algn="just"/>
            <a:r>
              <a:rPr lang="fa-IR" smtClean="0">
                <a:cs typeface="B Zar" panose="00000400000000000000" pitchFamily="2" charset="-78"/>
              </a:rPr>
              <a:t>نگارش هرگز فقط ابزار ارتباطی و راه مخاطب قرار دادن مردم نبوده است بلکه محصول شرایط اجتماعی و تاریخی خاص و روابط قدرت خاص است و نمی تواند از نفوذ آنها اجتناب کند. ص 155</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00489" y="2770971"/>
            <a:ext cx="2162175" cy="2114550"/>
          </a:xfrm>
          <a:prstGeom prst="rect">
            <a:avLst/>
          </a:prstGeom>
        </p:spPr>
      </p:pic>
    </p:spTree>
    <p:extLst>
      <p:ext uri="{BB962C8B-B14F-4D97-AF65-F5344CB8AC3E}">
        <p14:creationId xmlns:p14="http://schemas.microsoft.com/office/powerpoint/2010/main" val="2141651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از آن جا که فرایند اسطوره ای دلالت کاملا با فرایندی که به زبان مربوط است قابل مقایسه نیست. بارت از مفاهیم دیگری برای تحلیل اسطوره ها استفاده می کند. طبق نظریات او، اسطوره «در یک نظام شناسی رده دوم» است. ص 157</a:t>
            </a:r>
          </a:p>
          <a:p>
            <a:pPr algn="just"/>
            <a:r>
              <a:rPr lang="fa-IR" smtClean="0">
                <a:cs typeface="B Zar" panose="00000400000000000000" pitchFamily="2" charset="-78"/>
              </a:rPr>
              <a:t>بارت در حین حفظ ارزش تحلیل تمایزهایی که زبان شناسان ساختارگرا قایل هستند، پیشنهاد می کند که برای مطالعه اسطوره ها نیاز بیشتری به اجتناب از ابهام هست. ص 158</a:t>
            </a:r>
          </a:p>
          <a:p>
            <a:pPr algn="just"/>
            <a:r>
              <a:rPr lang="fa-IR" smtClean="0">
                <a:cs typeface="B Zar" panose="00000400000000000000" pitchFamily="2" charset="-78"/>
              </a:rPr>
              <a:t>بارت در یکی از آثار بعدی خود به نام عناصر نشانه شناسی د رمورد درک خود از رابطه بین دال و مدلول و اسطوره تجدید نظر کرده و بین معنای صریح </a:t>
            </a:r>
            <a:r>
              <a:rPr lang="en-US" smtClean="0">
                <a:cs typeface="B Zar" panose="00000400000000000000" pitchFamily="2" charset="-78"/>
              </a:rPr>
              <a:t>denonation</a:t>
            </a:r>
            <a:r>
              <a:rPr lang="fa-IR" smtClean="0">
                <a:cs typeface="B Zar" panose="00000400000000000000" pitchFamily="2" charset="-78"/>
              </a:rPr>
              <a:t> و معنای ضمنی </a:t>
            </a:r>
            <a:r>
              <a:rPr lang="en-US" smtClean="0">
                <a:cs typeface="B Zar" panose="00000400000000000000" pitchFamily="2" charset="-78"/>
              </a:rPr>
              <a:t>connation)</a:t>
            </a:r>
            <a:r>
              <a:rPr lang="fa-IR" smtClean="0">
                <a:cs typeface="B Zar" panose="00000400000000000000" pitchFamily="2" charset="-78"/>
              </a:rPr>
              <a:t>) تمایز قایل شد. </a:t>
            </a:r>
          </a:p>
          <a:p>
            <a:pPr algn="just"/>
            <a:r>
              <a:rPr lang="fa-IR" smtClean="0">
                <a:cs typeface="B Zar" panose="00000400000000000000" pitchFamily="2" charset="-78"/>
              </a:rPr>
              <a:t>روش های نشانه شناسی، ایدئولوژی نهفته در اسطوره های فرهنگی را آشکار می کند. ص 161</a:t>
            </a:r>
            <a:endParaRPr lang="fa-IR">
              <a:cs typeface="B Zar" panose="00000400000000000000" pitchFamily="2" charset="-78"/>
            </a:endParaRPr>
          </a:p>
        </p:txBody>
      </p:sp>
    </p:spTree>
    <p:extLst>
      <p:ext uri="{BB962C8B-B14F-4D97-AF65-F5344CB8AC3E}">
        <p14:creationId xmlns:p14="http://schemas.microsoft.com/office/powerpoint/2010/main" val="2348975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بارت به این نتیجه می رسد که نقش اسطوره به عنوان ایدئولوژی با این حقیقت تعریف شده است که ایدئولوژی بورژوازی در نظر اسطوره جامعه مدرن قرار دارد. ص 163</a:t>
            </a:r>
          </a:p>
          <a:p>
            <a:pPr algn="just"/>
            <a:r>
              <a:rPr lang="fa-IR" smtClean="0">
                <a:cs typeface="B Zar" panose="00000400000000000000" pitchFamily="2" charset="-78"/>
              </a:rPr>
              <a:t>یکی از انتقادهایی که از عقاید لوی استراوس شده است به </a:t>
            </a:r>
            <a:r>
              <a:rPr lang="fa-IR" smtClean="0">
                <a:solidFill>
                  <a:srgbClr val="FF0000"/>
                </a:solidFill>
                <a:cs typeface="B Zar" panose="00000400000000000000" pitchFamily="2" charset="-78"/>
              </a:rPr>
              <a:t>فقدان اعتبار تجربی آنها </a:t>
            </a:r>
            <a:r>
              <a:rPr lang="fa-IR" smtClean="0">
                <a:cs typeface="B Zar" panose="00000400000000000000" pitchFamily="2" charset="-78"/>
              </a:rPr>
              <a:t>مربوط است. ص 165</a:t>
            </a:r>
          </a:p>
          <a:p>
            <a:pPr algn="just"/>
            <a:r>
              <a:rPr lang="fa-IR" smtClean="0">
                <a:cs typeface="B Zar" panose="00000400000000000000" pitchFamily="2" charset="-78"/>
              </a:rPr>
              <a:t>در واقع می توان ادعا کرد که درک ساختار رسمی زبان یا ساوطره خارج از بستر اجتماعی و تاریخیشان غیر ممکن است. ص 167</a:t>
            </a:r>
          </a:p>
          <a:p>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rot="19769936">
            <a:off x="889880" y="4981101"/>
            <a:ext cx="2858309" cy="1415714"/>
          </a:xfrm>
          <a:prstGeom prst="rect">
            <a:avLst/>
          </a:prstGeom>
        </p:spPr>
      </p:pic>
    </p:spTree>
    <p:extLst>
      <p:ext uri="{BB962C8B-B14F-4D97-AF65-F5344CB8AC3E}">
        <p14:creationId xmlns:p14="http://schemas.microsoft.com/office/powerpoint/2010/main" val="4256035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456090" y="1825625"/>
            <a:ext cx="6897710" cy="4351338"/>
          </a:xfrm>
        </p:spPr>
        <p:txBody>
          <a:bodyPr/>
          <a:lstStyle/>
          <a:p>
            <a:pPr algn="just"/>
            <a:r>
              <a:rPr lang="fa-IR" smtClean="0">
                <a:cs typeface="B Zar" panose="00000400000000000000" pitchFamily="2" charset="-78"/>
              </a:rPr>
              <a:t>صرف نظر از مطبوعات عامه، سینما و رادیو نخستین الگوی رسانه های جمعی مدرن بودند. اگر چه این دو رسانه ترس از تجاری شدن فرهنگ را در مردم تقویت  می کردند اما درعین حال به همین نسبت در ایجاد نگرانی در خصوص توان آنها برای تقویت رژیم های سیاسی(</a:t>
            </a:r>
            <a:r>
              <a:rPr lang="fa-IR" smtClean="0">
                <a:solidFill>
                  <a:srgbClr val="FF0000"/>
                </a:solidFill>
                <a:cs typeface="B Zar" panose="00000400000000000000" pitchFamily="2" charset="-78"/>
              </a:rPr>
              <a:t>به ویژه رژیم های فاشیستی</a:t>
            </a:r>
            <a:r>
              <a:rPr lang="fa-IR" smtClean="0">
                <a:cs typeface="B Zar" panose="00000400000000000000" pitchFamily="2" charset="-78"/>
              </a:rPr>
              <a:t>) نقش داشتند. ص 26</a:t>
            </a:r>
          </a:p>
          <a:p>
            <a:pPr algn="just"/>
            <a:r>
              <a:rPr lang="fa-IR" smtClean="0">
                <a:cs typeface="B Zar" panose="00000400000000000000" pitchFamily="2" charset="-78"/>
              </a:rPr>
              <a:t>مهم ترین ادعای نظریه جامعه توده ای این است که فرایند های صنعتی شدن </a:t>
            </a:r>
            <a:r>
              <a:rPr lang="fa-IR" smtClean="0">
                <a:cs typeface="B Zar" panose="00000400000000000000" pitchFamily="2" charset="-78"/>
              </a:rPr>
              <a:t>و شهری </a:t>
            </a:r>
            <a:r>
              <a:rPr lang="fa-IR" smtClean="0">
                <a:cs typeface="B Zar" panose="00000400000000000000" pitchFamily="2" charset="-78"/>
              </a:rPr>
              <a:t>شدن عواقب مخربی دارند. ص 27</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57140" y="1825625"/>
            <a:ext cx="3308798" cy="4449034"/>
          </a:xfrm>
          <a:prstGeom prst="rect">
            <a:avLst/>
          </a:prstGeom>
        </p:spPr>
      </p:pic>
      <p:pic>
        <p:nvPicPr>
          <p:cNvPr id="5" name="Picture 4"/>
          <p:cNvPicPr>
            <a:picLocks noChangeAspect="1"/>
          </p:cNvPicPr>
          <p:nvPr/>
        </p:nvPicPr>
        <p:blipFill>
          <a:blip r:embed="rId3"/>
          <a:stretch>
            <a:fillRect/>
          </a:stretch>
        </p:blipFill>
        <p:spPr>
          <a:xfrm>
            <a:off x="10525729" y="448820"/>
            <a:ext cx="1361471" cy="872891"/>
          </a:xfrm>
          <a:prstGeom prst="rect">
            <a:avLst/>
          </a:prstGeom>
        </p:spPr>
      </p:pic>
    </p:spTree>
    <p:extLst>
      <p:ext uri="{BB962C8B-B14F-4D97-AF65-F5344CB8AC3E}">
        <p14:creationId xmlns:p14="http://schemas.microsoft.com/office/powerpoint/2010/main" val="39117043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نشانه شناسی رولان بارت</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می توان گفت که نوع تحلیل نشانه شناسی بارت بر تحلیل ساختارگرایان ارجح است چون از نظر نگرش، تاریخی است و سعی دارد علایم فرهنگ عامه را به نیروهای اجتماعی و منافع طبقاتی پیوند دهند. ص 169</a:t>
            </a:r>
          </a:p>
          <a:p>
            <a:pPr algn="just"/>
            <a:r>
              <a:rPr lang="fa-IR" smtClean="0">
                <a:cs typeface="B Zar" panose="00000400000000000000" pitchFamily="2" charset="-78"/>
              </a:rPr>
              <a:t>روش ویلیامسون در برابر دانستن معنی اسکله و امنیت، کاملا اختیاری است. به همین ترتیب این ادعا که اسکله بیان یک رمز فرهنگی است بی اساس است. ص 171</a:t>
            </a:r>
          </a:p>
          <a:p>
            <a:pPr algn="just"/>
            <a:r>
              <a:rPr lang="fa-IR" smtClean="0">
                <a:cs typeface="B Zar" panose="00000400000000000000" pitchFamily="2" charset="-78"/>
              </a:rPr>
              <a:t>نشانه شناسی نمی داند که معنی کیفیت خود نشانه نیست بلکه کیفیت مناسبات اجتماعی ای است که این نشانه ها در آن قرار می گیرند. ص 173</a:t>
            </a:r>
          </a:p>
          <a:p>
            <a:endParaRPr lang="fa-IR"/>
          </a:p>
        </p:txBody>
      </p:sp>
    </p:spTree>
    <p:extLst>
      <p:ext uri="{BB962C8B-B14F-4D97-AF65-F5344CB8AC3E}">
        <p14:creationId xmlns:p14="http://schemas.microsoft.com/office/powerpoint/2010/main" val="2301707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09081"/>
            <a:ext cx="10515600" cy="1325563"/>
          </a:xfrm>
        </p:spPr>
        <p:txBody>
          <a:bodyPr/>
          <a:lstStyle/>
          <a:p>
            <a:pPr algn="ctr"/>
            <a:r>
              <a:rPr lang="fa-IR" b="1" smtClean="0">
                <a:solidFill>
                  <a:srgbClr val="FF0000"/>
                </a:solidFill>
                <a:cs typeface="B Zar" panose="00000400000000000000" pitchFamily="2" charset="-78"/>
              </a:rPr>
              <a:t>فصل چهارم: مارکسیسم، اقتصاد سیاسی و ایدئولوژی</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2583855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مارکس و ایدئولوژی</a:t>
            </a:r>
            <a:endParaRPr lang="fa-IR">
              <a:cs typeface="B Zar" panose="00000400000000000000" pitchFamily="2" charset="-78"/>
            </a:endParaRPr>
          </a:p>
        </p:txBody>
      </p:sp>
      <p:sp>
        <p:nvSpPr>
          <p:cNvPr id="3" name="Content Placeholder 2"/>
          <p:cNvSpPr>
            <a:spLocks noGrp="1"/>
          </p:cNvSpPr>
          <p:nvPr>
            <p:ph idx="1"/>
          </p:nvPr>
        </p:nvSpPr>
        <p:spPr>
          <a:xfrm>
            <a:off x="3709114" y="1825625"/>
            <a:ext cx="7644685" cy="4351338"/>
          </a:xfrm>
        </p:spPr>
        <p:txBody>
          <a:bodyPr/>
          <a:lstStyle/>
          <a:p>
            <a:pPr algn="just"/>
            <a:r>
              <a:rPr lang="fa-IR" smtClean="0">
                <a:cs typeface="B Zar" panose="00000400000000000000" pitchFamily="2" charset="-78"/>
              </a:rPr>
              <a:t>مارکس (1818-1883) ظاهرا تعریف مشخصی از ایدئولوژی و طبقه اجتماعی ارائه نکرده است. ص 181</a:t>
            </a:r>
          </a:p>
          <a:p>
            <a:pPr algn="just"/>
            <a:r>
              <a:rPr lang="fa-IR" smtClean="0">
                <a:cs typeface="B Zar" panose="00000400000000000000" pitchFamily="2" charset="-78"/>
              </a:rPr>
              <a:t>نظرات طبقه حاکم، نظرات حاکم هستند. هر چند ممکن است این نظرات تنها نظرات رایج  و شایع در یک جامعه نباشد. ص 182</a:t>
            </a:r>
          </a:p>
          <a:p>
            <a:pPr algn="just"/>
            <a:r>
              <a:rPr lang="fa-IR" smtClean="0">
                <a:solidFill>
                  <a:srgbClr val="FF0000"/>
                </a:solidFill>
                <a:cs typeface="B Zar" panose="00000400000000000000" pitchFamily="2" charset="-78"/>
              </a:rPr>
              <a:t>مارکس</a:t>
            </a:r>
            <a:r>
              <a:rPr lang="fa-IR" smtClean="0">
                <a:cs typeface="B Zar" panose="00000400000000000000" pitchFamily="2" charset="-78"/>
              </a:rPr>
              <a:t>: مطالعاتم مرا به این نتیجه رساندند که مناسبات قانونی  و همچنین اشکال دولت را نمی توان به خودی خود درک کرد یا با پیشرفت  کلی ذهن انسان توجیه کرد. این مناسبات ریشه  عمیقی در شرایط مادی زندگی دارند... جزئیات جامعه مدنی در اقتصاد سیاسی یافت می شوند...ص 184</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66234" y="3648757"/>
            <a:ext cx="1853484" cy="2528206"/>
          </a:xfrm>
          <a:prstGeom prst="rect">
            <a:avLst/>
          </a:prstGeom>
        </p:spPr>
      </p:pic>
    </p:spTree>
    <p:extLst>
      <p:ext uri="{BB962C8B-B14F-4D97-AF65-F5344CB8AC3E}">
        <p14:creationId xmlns:p14="http://schemas.microsoft.com/office/powerpoint/2010/main" val="1587824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 الگوی پایه- روساخت را قبول کنیم، محدوده ای که پایه آن را مشخص کرده باشد باید از لحاظ روساختی که به وجود می آورد واقعی و مشخص باشد این امر به نوبه خود بدان معنی است که تنوعات روساختی باید محدود و مشخص شوند زیرا در غیر  این صورت  چگونه می توان معتقد بود که پایه اقتصادی آنها را تعیین می کند. ص 187</a:t>
            </a:r>
            <a:endParaRPr lang="fa-IR">
              <a:cs typeface="B Zar" panose="00000400000000000000" pitchFamily="2" charset="-78"/>
            </a:endParaRPr>
          </a:p>
        </p:txBody>
      </p:sp>
    </p:spTree>
    <p:extLst>
      <p:ext uri="{BB962C8B-B14F-4D97-AF65-F5344CB8AC3E}">
        <p14:creationId xmlns:p14="http://schemas.microsoft.com/office/powerpoint/2010/main" val="1241921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مارکسیسم و اقتصاد سیاسی</a:t>
            </a:r>
            <a:endParaRPr lang="fa-IR">
              <a:cs typeface="B Zar" panose="00000400000000000000" pitchFamily="2" charset="-78"/>
            </a:endParaRPr>
          </a:p>
        </p:txBody>
      </p:sp>
      <p:sp>
        <p:nvSpPr>
          <p:cNvPr id="3" name="Content Placeholder 2"/>
          <p:cNvSpPr>
            <a:spLocks noGrp="1"/>
          </p:cNvSpPr>
          <p:nvPr>
            <p:ph idx="1"/>
          </p:nvPr>
        </p:nvSpPr>
        <p:spPr>
          <a:xfrm>
            <a:off x="4610636" y="1825625"/>
            <a:ext cx="6743163" cy="4351338"/>
          </a:xfrm>
        </p:spPr>
        <p:txBody>
          <a:bodyPr/>
          <a:lstStyle/>
          <a:p>
            <a:pPr algn="just"/>
            <a:r>
              <a:rPr lang="fa-IR" smtClean="0">
                <a:cs typeface="B Zar" panose="00000400000000000000" pitchFamily="2" charset="-78"/>
              </a:rPr>
              <a:t>مرداک و گلدینگ نیز مانند مکتب فرانکفورت یا نشانه شناسی که در مورد استقلال اشکال فرهنگی مبالغه می کنند، از این روش ها انتقاد کرده اند. ص 189</a:t>
            </a:r>
          </a:p>
          <a:p>
            <a:pPr algn="just"/>
            <a:r>
              <a:rPr lang="fa-IR" smtClean="0">
                <a:cs typeface="B Zar" panose="00000400000000000000" pitchFamily="2" charset="-78"/>
              </a:rPr>
              <a:t>هدف رسانه های گروهی </a:t>
            </a:r>
            <a:r>
              <a:rPr lang="fa-IR" smtClean="0">
                <a:solidFill>
                  <a:srgbClr val="FF0000"/>
                </a:solidFill>
                <a:cs typeface="B Zar" panose="00000400000000000000" pitchFamily="2" charset="-78"/>
              </a:rPr>
              <a:t>بازتولید نابرابری طبقاتی </a:t>
            </a:r>
            <a:r>
              <a:rPr lang="fa-IR" smtClean="0">
                <a:cs typeface="B Zar" panose="00000400000000000000" pitchFamily="2" charset="-78"/>
              </a:rPr>
              <a:t>است. ص 190</a:t>
            </a:r>
          </a:p>
          <a:p>
            <a:pPr algn="just"/>
            <a:r>
              <a:rPr lang="fa-IR" smtClean="0">
                <a:cs typeface="B Zar" panose="00000400000000000000" pitchFamily="2" charset="-78"/>
              </a:rPr>
              <a:t>مرداک و گلدینگ معتقدند : «تمرکز بر پایه اقتصادی به معنی است که کنترل بر تولید مادی و توزیع متغیر انها در نهایت قدرتمندان  روش هایی هستند  که در تولید فرهنگی به کار می روند. ص 191</a:t>
            </a:r>
          </a:p>
          <a:p>
            <a:endParaRPr lang="fa-IR"/>
          </a:p>
        </p:txBody>
      </p:sp>
      <p:pic>
        <p:nvPicPr>
          <p:cNvPr id="4" name="Picture 3"/>
          <p:cNvPicPr>
            <a:picLocks noChangeAspect="1"/>
          </p:cNvPicPr>
          <p:nvPr/>
        </p:nvPicPr>
        <p:blipFill>
          <a:blip r:embed="rId2"/>
          <a:stretch>
            <a:fillRect/>
          </a:stretch>
        </p:blipFill>
        <p:spPr>
          <a:xfrm>
            <a:off x="309094" y="1832476"/>
            <a:ext cx="4018208" cy="3964869"/>
          </a:xfrm>
          <a:prstGeom prst="rect">
            <a:avLst/>
          </a:prstGeom>
        </p:spPr>
      </p:pic>
    </p:spTree>
    <p:extLst>
      <p:ext uri="{BB962C8B-B14F-4D97-AF65-F5344CB8AC3E}">
        <p14:creationId xmlns:p14="http://schemas.microsoft.com/office/powerpoint/2010/main" val="336438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مرداک و گلدینگ با تاکید بر آنچه آن را «منطق ترتیبی» (</a:t>
            </a:r>
            <a:r>
              <a:rPr lang="en-US" smtClean="0">
                <a:cs typeface="B Zar" panose="00000400000000000000" pitchFamily="2" charset="-78"/>
              </a:rPr>
              <a:t>Sequential logic</a:t>
            </a:r>
            <a:r>
              <a:rPr lang="fa-IR" smtClean="0">
                <a:cs typeface="B Zar" panose="00000400000000000000" pitchFamily="2" charset="-78"/>
              </a:rPr>
              <a:t>) می نامند- منطقی که بر بررسی ساختارهای اقتصادی قبل از محصولات فرهنگی تاکید دارد- به فقدان مطالعتی اشاره می کنند که به شناسایی ایدئولوژی  حاکم در بطن تصاویر رسانه ای بر حسب نیروهای اقتصادی می پردازد. ص 193</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19259" y="3828148"/>
            <a:ext cx="10609766" cy="2251150"/>
          </a:xfrm>
          <a:prstGeom prst="rect">
            <a:avLst/>
          </a:prstGeom>
        </p:spPr>
      </p:pic>
    </p:spTree>
    <p:extLst>
      <p:ext uri="{BB962C8B-B14F-4D97-AF65-F5344CB8AC3E}">
        <p14:creationId xmlns:p14="http://schemas.microsoft.com/office/powerpoint/2010/main" val="27085829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حدود اقتصاد سیاسی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روش اقتصاد سیاسی در بعضی از جنبه  های شرایط ساختاری که فرهنگ عامه در ان تولید، مصرف و توزیع می شوند، تاکید دارد. ص 195</a:t>
            </a:r>
          </a:p>
          <a:p>
            <a:pPr algn="just"/>
            <a:r>
              <a:rPr lang="fa-IR" smtClean="0">
                <a:cs typeface="B Zar" panose="00000400000000000000" pitchFamily="2" charset="-78"/>
              </a:rPr>
              <a:t>اقتصاد سیاسی در نهایت جبر اقتصادی را بر می گزیند و این چیزی است که گلدینگ و مرداک ان را پذیرفته اند. ص196</a:t>
            </a:r>
          </a:p>
          <a:p>
            <a:pPr algn="just"/>
            <a:r>
              <a:rPr lang="fa-IR" smtClean="0">
                <a:cs typeface="B Zar" panose="00000400000000000000" pitchFamily="2" charset="-78"/>
              </a:rPr>
              <a:t>آیا اقتصاد سیاسی می تواند به ما بگوید چرا فرهنگ عامه، عامیانه است</a:t>
            </a:r>
            <a:r>
              <a:rPr lang="fa-IR" sz="4800" smtClean="0">
                <a:solidFill>
                  <a:srgbClr val="FF0000"/>
                </a:solidFill>
                <a:cs typeface="B Zar" panose="00000400000000000000" pitchFamily="2" charset="-78"/>
              </a:rPr>
              <a:t>؟</a:t>
            </a:r>
            <a:r>
              <a:rPr lang="fa-IR" smtClean="0">
                <a:cs typeface="B Zar" panose="00000400000000000000" pitchFamily="2" charset="-78"/>
              </a:rPr>
              <a:t> ص 197</a:t>
            </a:r>
          </a:p>
          <a:p>
            <a:pPr algn="just"/>
            <a:r>
              <a:rPr lang="fa-IR" smtClean="0">
                <a:cs typeface="B Zar" panose="00000400000000000000" pitchFamily="2" charset="-78"/>
              </a:rPr>
              <a:t>گلدینگ و مرداک در ارائه نظریه عمومی خود می گویند که آنها نمی خواهند ادعا کنند که رسانه های گروهی صرفا دستگاه های منتقل کننده اطلاعات هستند که  منافع طبقه حاکم را جابه جا می کنند. ص 199</a:t>
            </a:r>
          </a:p>
          <a:p>
            <a:endParaRPr lang="fa-IR"/>
          </a:p>
        </p:txBody>
      </p:sp>
      <p:pic>
        <p:nvPicPr>
          <p:cNvPr id="4" name="Picture 3"/>
          <p:cNvPicPr>
            <a:picLocks noChangeAspect="1"/>
          </p:cNvPicPr>
          <p:nvPr/>
        </p:nvPicPr>
        <p:blipFill>
          <a:blip r:embed="rId2"/>
          <a:stretch>
            <a:fillRect/>
          </a:stretch>
        </p:blipFill>
        <p:spPr>
          <a:xfrm rot="19113756">
            <a:off x="599773" y="5906887"/>
            <a:ext cx="811704" cy="540152"/>
          </a:xfrm>
          <a:prstGeom prst="rect">
            <a:avLst/>
          </a:prstGeom>
        </p:spPr>
      </p:pic>
    </p:spTree>
    <p:extLst>
      <p:ext uri="{BB962C8B-B14F-4D97-AF65-F5344CB8AC3E}">
        <p14:creationId xmlns:p14="http://schemas.microsoft.com/office/powerpoint/2010/main" val="29037279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نظریه ایدئولوژی آلتوسر و مارکسیسم ساختارگرا</a:t>
            </a:r>
            <a:endParaRPr lang="fa-IR">
              <a:cs typeface="B Zar" panose="00000400000000000000" pitchFamily="2" charset="-78"/>
            </a:endParaRPr>
          </a:p>
        </p:txBody>
      </p:sp>
      <p:sp>
        <p:nvSpPr>
          <p:cNvPr id="3" name="Content Placeholder 2"/>
          <p:cNvSpPr>
            <a:spLocks noGrp="1"/>
          </p:cNvSpPr>
          <p:nvPr>
            <p:ph idx="1"/>
          </p:nvPr>
        </p:nvSpPr>
        <p:spPr>
          <a:xfrm>
            <a:off x="3554568" y="1825625"/>
            <a:ext cx="7799231" cy="4351338"/>
          </a:xfrm>
        </p:spPr>
        <p:txBody>
          <a:bodyPr/>
          <a:lstStyle/>
          <a:p>
            <a:pPr algn="just"/>
            <a:r>
              <a:rPr lang="fa-IR" smtClean="0">
                <a:cs typeface="B Zar" panose="00000400000000000000" pitchFamily="2" charset="-78"/>
              </a:rPr>
              <a:t>ظهور نگرش اقتصاد سیاسی در بررسی رسانه های گروهی را می توان یک واکنش جدی نسبت به سایر تحولات در درون مارکسیسم دانست. ص 200</a:t>
            </a:r>
          </a:p>
          <a:p>
            <a:pPr algn="just"/>
            <a:r>
              <a:rPr lang="fa-IR" smtClean="0">
                <a:cs typeface="B Zar" panose="00000400000000000000" pitchFamily="2" charset="-78"/>
              </a:rPr>
              <a:t>اهداف آلتوسر در ساده ترین شکل تثبیت مارکسیسم به عنوان یک علم و رها ساختن ان از جبرگرایی اقتصادی است. ص 200</a:t>
            </a:r>
          </a:p>
          <a:p>
            <a:pPr algn="just"/>
            <a:r>
              <a:rPr lang="fa-IR" smtClean="0">
                <a:cs typeface="B Zar" panose="00000400000000000000" pitchFamily="2" charset="-78"/>
              </a:rPr>
              <a:t>طبق اظهارات آلتوسر، اقتصاد گرایی مشکلی است که باید در نظر مارکسیسم از بین برود. ص 101</a:t>
            </a:r>
          </a:p>
          <a:p>
            <a:pPr algn="just"/>
            <a:r>
              <a:rPr lang="fa-IR" smtClean="0">
                <a:cs typeface="B Zar" panose="00000400000000000000" pitchFamily="2" charset="-78"/>
              </a:rPr>
              <a:t>آلتوسر معتقد است که علم مارکسیسم تابع اقتصاد گرایی نیست و ایدئولوژی «نسبتا مستقل است» و نفوذ خاص خود را اعمال می کند. ص 103</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40158" y="2377426"/>
            <a:ext cx="2036874" cy="3238401"/>
          </a:xfrm>
          <a:prstGeom prst="rect">
            <a:avLst/>
          </a:prstGeom>
        </p:spPr>
      </p:pic>
    </p:spTree>
    <p:extLst>
      <p:ext uri="{BB962C8B-B14F-4D97-AF65-F5344CB8AC3E}">
        <p14:creationId xmlns:p14="http://schemas.microsoft.com/office/powerpoint/2010/main" val="23187507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953814" y="1825625"/>
            <a:ext cx="7399986" cy="4351338"/>
          </a:xfrm>
        </p:spPr>
        <p:txBody>
          <a:bodyPr>
            <a:normAutofit fontScale="92500" lnSpcReduction="10000"/>
          </a:bodyPr>
          <a:lstStyle/>
          <a:p>
            <a:pPr algn="just"/>
            <a:r>
              <a:rPr lang="fa-IR" smtClean="0">
                <a:cs typeface="B Zar" panose="00000400000000000000" pitchFamily="2" charset="-78"/>
              </a:rPr>
              <a:t>التوسر با این شیوه تفکر درباره استقلال نسبی و تاثیر متقابل روساخت و پایه بر حسب نظر بازتولید برخورد می کند با تمرکز روی مثال ایدئولوژی می توان این نظر را دنبال کرد. ص 204</a:t>
            </a:r>
          </a:p>
          <a:p>
            <a:pPr algn="just"/>
            <a:r>
              <a:rPr lang="fa-IR" smtClean="0">
                <a:cs typeface="B Zar" panose="00000400000000000000" pitchFamily="2" charset="-78"/>
              </a:rPr>
              <a:t>آلتوسر </a:t>
            </a:r>
            <a:r>
              <a:rPr lang="fa-IR" b="1" smtClean="0">
                <a:solidFill>
                  <a:srgbClr val="FF0000"/>
                </a:solidFill>
                <a:cs typeface="B Zar" panose="00000400000000000000" pitchFamily="2" charset="-78"/>
              </a:rPr>
              <a:t>به ندرت </a:t>
            </a:r>
            <a:r>
              <a:rPr lang="fa-IR" smtClean="0">
                <a:cs typeface="B Zar" panose="00000400000000000000" pitchFamily="2" charset="-78"/>
              </a:rPr>
              <a:t>به </a:t>
            </a:r>
            <a:r>
              <a:rPr lang="fa-IR" smtClean="0">
                <a:solidFill>
                  <a:srgbClr val="FF0000"/>
                </a:solidFill>
                <a:cs typeface="B Zar" panose="00000400000000000000" pitchFamily="2" charset="-78"/>
              </a:rPr>
              <a:t>پدیده های تجربی یا تاریخی </a:t>
            </a:r>
            <a:r>
              <a:rPr lang="fa-IR" smtClean="0">
                <a:cs typeface="B Zar" panose="00000400000000000000" pitchFamily="2" charset="-78"/>
              </a:rPr>
              <a:t>اشاره می کند، هر چند که گاه از عبارت های مبهم و تجریدی استفاده کرده و صرفا به جهت کلی عقایدش در مورد فرهنگ عامه و رسانه های گروهی اشاره می کند. ص 206</a:t>
            </a:r>
          </a:p>
          <a:p>
            <a:pPr algn="just"/>
            <a:r>
              <a:rPr lang="fa-IR" smtClean="0">
                <a:cs typeface="B Zar" panose="00000400000000000000" pitchFamily="2" charset="-78"/>
              </a:rPr>
              <a:t>آلتوسر  یک توصیف تجریدی از ایدئولوژی ارائه می دهد که با توجه به اهداف ما در اینجا </a:t>
            </a:r>
            <a:r>
              <a:rPr lang="fa-IR" smtClean="0">
                <a:solidFill>
                  <a:srgbClr val="FF0000"/>
                </a:solidFill>
                <a:cs typeface="B Zar" panose="00000400000000000000" pitchFamily="2" charset="-78"/>
              </a:rPr>
              <a:t>سه</a:t>
            </a:r>
            <a:r>
              <a:rPr lang="fa-IR" smtClean="0">
                <a:cs typeface="B Zar" panose="00000400000000000000" pitchFamily="2" charset="-78"/>
              </a:rPr>
              <a:t> نکته در بر می گیرد. </a:t>
            </a:r>
            <a:r>
              <a:rPr lang="fa-IR" smtClean="0">
                <a:solidFill>
                  <a:srgbClr val="FF0000"/>
                </a:solidFill>
                <a:cs typeface="B Zar" panose="00000400000000000000" pitchFamily="2" charset="-78"/>
              </a:rPr>
              <a:t>اینکه </a:t>
            </a:r>
            <a:r>
              <a:rPr lang="fa-IR" smtClean="0">
                <a:cs typeface="B Zar" panose="00000400000000000000" pitchFamily="2" charset="-78"/>
              </a:rPr>
              <a:t>ایدئولوژی «مظهر» روابط خیالی افراد با شرایط واقعی موجودیتشان است. </a:t>
            </a:r>
            <a:r>
              <a:rPr lang="fa-IR" smtClean="0">
                <a:solidFill>
                  <a:srgbClr val="FF0000"/>
                </a:solidFill>
                <a:cs typeface="B Zar" panose="00000400000000000000" pitchFamily="2" charset="-78"/>
              </a:rPr>
              <a:t>اینکه</a:t>
            </a:r>
            <a:r>
              <a:rPr lang="fa-IR" smtClean="0">
                <a:cs typeface="B Zar" panose="00000400000000000000" pitchFamily="2" charset="-78"/>
              </a:rPr>
              <a:t> ایدئولوژی یک نیروی مادی در جوامع است و </a:t>
            </a:r>
            <a:r>
              <a:rPr lang="fa-IR" smtClean="0">
                <a:solidFill>
                  <a:srgbClr val="FF0000"/>
                </a:solidFill>
                <a:cs typeface="B Zar" panose="00000400000000000000" pitchFamily="2" charset="-78"/>
              </a:rPr>
              <a:t>اینکه</a:t>
            </a:r>
            <a:r>
              <a:rPr lang="fa-IR" smtClean="0">
                <a:cs typeface="B Zar" panose="00000400000000000000" pitchFamily="2" charset="-78"/>
              </a:rPr>
              <a:t> ایدئولوژی افراد را به عنوان موضوع های ایدئولوژی های خاص استیضاح می کند. ص 207</a:t>
            </a:r>
          </a:p>
          <a:p>
            <a:endParaRPr lang="fa-IR"/>
          </a:p>
        </p:txBody>
      </p:sp>
      <p:pic>
        <p:nvPicPr>
          <p:cNvPr id="4" name="Picture 3"/>
          <p:cNvPicPr>
            <a:picLocks noChangeAspect="1"/>
          </p:cNvPicPr>
          <p:nvPr/>
        </p:nvPicPr>
        <p:blipFill>
          <a:blip r:embed="rId2"/>
          <a:stretch>
            <a:fillRect/>
          </a:stretch>
        </p:blipFill>
        <p:spPr>
          <a:xfrm>
            <a:off x="0" y="2137893"/>
            <a:ext cx="3953814" cy="2743199"/>
          </a:xfrm>
          <a:prstGeom prst="rect">
            <a:avLst/>
          </a:prstGeom>
        </p:spPr>
      </p:pic>
      <p:pic>
        <p:nvPicPr>
          <p:cNvPr id="5" name="Picture 4"/>
          <p:cNvPicPr>
            <a:picLocks noChangeAspect="1"/>
          </p:cNvPicPr>
          <p:nvPr/>
        </p:nvPicPr>
        <p:blipFill>
          <a:blip r:embed="rId3"/>
          <a:stretch>
            <a:fillRect/>
          </a:stretch>
        </p:blipFill>
        <p:spPr>
          <a:xfrm>
            <a:off x="11500834" y="4596484"/>
            <a:ext cx="529576" cy="529576"/>
          </a:xfrm>
          <a:prstGeom prst="rect">
            <a:avLst/>
          </a:prstGeom>
        </p:spPr>
      </p:pic>
    </p:spTree>
    <p:extLst>
      <p:ext uri="{BB962C8B-B14F-4D97-AF65-F5344CB8AC3E}">
        <p14:creationId xmlns:p14="http://schemas.microsoft.com/office/powerpoint/2010/main" val="3215218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7851"/>
            <a:ext cx="10515600" cy="1325563"/>
          </a:xfrm>
        </p:spPr>
        <p:txBody>
          <a:bodyPr/>
          <a:lstStyle/>
          <a:p>
            <a:endParaRPr lang="fa-IR"/>
          </a:p>
        </p:txBody>
      </p:sp>
      <p:sp>
        <p:nvSpPr>
          <p:cNvPr id="3" name="Content Placeholder 2"/>
          <p:cNvSpPr>
            <a:spLocks noGrp="1"/>
          </p:cNvSpPr>
          <p:nvPr>
            <p:ph idx="1"/>
          </p:nvPr>
        </p:nvSpPr>
        <p:spPr>
          <a:xfrm>
            <a:off x="4984124" y="1825625"/>
            <a:ext cx="6369675" cy="4351338"/>
          </a:xfrm>
        </p:spPr>
        <p:txBody>
          <a:bodyPr>
            <a:normAutofit lnSpcReduction="10000"/>
          </a:bodyPr>
          <a:lstStyle/>
          <a:p>
            <a:pPr algn="just"/>
            <a:r>
              <a:rPr lang="fa-IR" smtClean="0">
                <a:cs typeface="B Zar" panose="00000400000000000000" pitchFamily="2" charset="-78"/>
              </a:rPr>
              <a:t>ایدئولوژی علاوه بر این که یک موسسه دولتی برا بازتولید سرمایه داری است یک نیروی مادی نیز هست که روابط خیالی مردم را با دنیای واقعی شان را در بر می گیرد. ص 208</a:t>
            </a:r>
          </a:p>
          <a:p>
            <a:pPr algn="just"/>
            <a:r>
              <a:rPr lang="fa-IR" smtClean="0">
                <a:cs typeface="B Zar" panose="00000400000000000000" pitchFamily="2" charset="-78"/>
              </a:rPr>
              <a:t>می توان ادعا کرد که فرهنگ عامه در جوامع معاصر با گرفتن افراد و قراردادن آنها به عنوان مصرف کننده در این چهارچوب نقش خود را ایفا می کند. ص 209</a:t>
            </a:r>
          </a:p>
          <a:p>
            <a:pPr algn="just"/>
            <a:r>
              <a:rPr lang="fa-IR" smtClean="0">
                <a:cs typeface="B Zar" panose="00000400000000000000" pitchFamily="2" charset="-78"/>
              </a:rPr>
              <a:t>البته آلتوسر نتوانست مارکسیسم را از شر </a:t>
            </a:r>
            <a:r>
              <a:rPr lang="fa-IR" smtClean="0">
                <a:solidFill>
                  <a:srgbClr val="FF0000"/>
                </a:solidFill>
                <a:cs typeface="B Zar" panose="00000400000000000000" pitchFamily="2" charset="-78"/>
              </a:rPr>
              <a:t>دگماتیسم </a:t>
            </a:r>
            <a:r>
              <a:rPr lang="fa-IR" smtClean="0">
                <a:cs typeface="B Zar" panose="00000400000000000000" pitchFamily="2" charset="-78"/>
              </a:rPr>
              <a:t>خلاص کند و این امر با توجه به گرایش خود او در تایید نظراتش بر پایه اخیتاراتی که متون مارکس ارئه کرده اند و نه در بحث  در مورد آنها، حایز اهمیت است. ص 210</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0" y="4130855"/>
            <a:ext cx="4803820" cy="2150964"/>
          </a:xfrm>
          <a:prstGeom prst="rect">
            <a:avLst/>
          </a:prstGeom>
        </p:spPr>
      </p:pic>
    </p:spTree>
    <p:extLst>
      <p:ext uri="{BB962C8B-B14F-4D97-AF65-F5344CB8AC3E}">
        <p14:creationId xmlns:p14="http://schemas.microsoft.com/office/powerpoint/2010/main" val="1130667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687910" y="1825625"/>
            <a:ext cx="6665890" cy="4351338"/>
          </a:xfrm>
        </p:spPr>
        <p:txBody>
          <a:bodyPr>
            <a:normAutofit lnSpcReduction="10000"/>
          </a:bodyPr>
          <a:lstStyle/>
          <a:p>
            <a:pPr algn="just"/>
            <a:r>
              <a:rPr lang="fa-IR" smtClean="0"/>
              <a:t> </a:t>
            </a:r>
            <a:r>
              <a:rPr lang="fa-IR" smtClean="0">
                <a:cs typeface="B Zar" panose="00000400000000000000" pitchFamily="2" charset="-78"/>
              </a:rPr>
              <a:t>این نظریه با ارائه یک تعریف دقیق از مفهوم و جامعه معتقد است که صنعتی شدن و شهری شدن در جهت آنچه </a:t>
            </a:r>
            <a:r>
              <a:rPr lang="fa-IR" smtClean="0">
                <a:solidFill>
                  <a:srgbClr val="FF0000"/>
                </a:solidFill>
                <a:cs typeface="B Zar" panose="00000400000000000000" pitchFamily="2" charset="-78"/>
              </a:rPr>
              <a:t>ذره گرایی </a:t>
            </a:r>
            <a:r>
              <a:rPr lang="fa-IR" smtClean="0">
                <a:cs typeface="B Zar" panose="00000400000000000000" pitchFamily="2" charset="-78"/>
              </a:rPr>
              <a:t>نامیده می شود به کار گرفته می </a:t>
            </a:r>
            <a:r>
              <a:rPr lang="fa-IR" smtClean="0">
                <a:cs typeface="B Zar" panose="00000400000000000000" pitchFamily="2" charset="-78"/>
              </a:rPr>
              <a:t>شود.</a:t>
            </a:r>
            <a:endParaRPr lang="fa-IR" smtClean="0">
              <a:cs typeface="B Zar" panose="00000400000000000000" pitchFamily="2" charset="-78"/>
            </a:endParaRPr>
          </a:p>
          <a:p>
            <a:pPr algn="just"/>
            <a:r>
              <a:rPr lang="fa-IR" smtClean="0">
                <a:cs typeface="B Zar" panose="00000400000000000000" pitchFamily="2" charset="-78"/>
              </a:rPr>
              <a:t>واضح است که نظریه فرهنگ توده ای می </a:t>
            </a:r>
            <a:r>
              <a:rPr lang="fa-IR" smtClean="0">
                <a:cs typeface="B Zar" panose="00000400000000000000" pitchFamily="2" charset="-78"/>
              </a:rPr>
              <a:t>تواند این </a:t>
            </a:r>
            <a:r>
              <a:rPr lang="fa-IR" smtClean="0">
                <a:cs typeface="B Zar" panose="00000400000000000000" pitchFamily="2" charset="-78"/>
              </a:rPr>
              <a:t>نظر را تقویت کند و دموکراسی و آموزش و پرورش رویداد های مضری  بوده اند زیرا به ایجاد بیمارگونه ی یک جامعه توده ای کمک کرده اند. </a:t>
            </a:r>
          </a:p>
          <a:p>
            <a:pPr algn="just"/>
            <a:r>
              <a:rPr lang="fa-IR" smtClean="0">
                <a:solidFill>
                  <a:srgbClr val="FF0000"/>
                </a:solidFill>
                <a:cs typeface="B Zar" panose="00000400000000000000" pitchFamily="2" charset="-78"/>
              </a:rPr>
              <a:t>دموکراسی</a:t>
            </a:r>
            <a:r>
              <a:rPr lang="fa-IR" smtClean="0">
                <a:cs typeface="B Zar" panose="00000400000000000000" pitchFamily="2" charset="-78"/>
              </a:rPr>
              <a:t> به این معناست که نه تنها همه افراد حق کامل دارند تا در فرایند سیاسی شرکت کنند، بلکه اولویت های فرهنگ عمومی هر فرد مانند اولویت های طبقه ممتاز سنتی از ارزش و احترام برخوردار هستند. ص 30</a:t>
            </a: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115910" y="3519386"/>
            <a:ext cx="4304594" cy="2324335"/>
          </a:xfrm>
          <a:prstGeom prst="rect">
            <a:avLst/>
          </a:prstGeom>
        </p:spPr>
      </p:pic>
    </p:spTree>
    <p:extLst>
      <p:ext uri="{BB962C8B-B14F-4D97-AF65-F5344CB8AC3E}">
        <p14:creationId xmlns:p14="http://schemas.microsoft.com/office/powerpoint/2010/main" val="31834246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تمام این مطالب هنوز مشکلات بزرگی در ارتباط با روش آلتوسر در مطالعه عقاید  و فرهنگ وجود دارد. دشوارترین آنها ظاهرا مسئله بیان یک نظریه مارکسیستی از فرهنگ و ایدئولوژی است که ماهیت جبرگرایی اقتصادی ندارد. ص 211</a:t>
            </a:r>
          </a:p>
          <a:p>
            <a:pPr algn="just"/>
            <a:r>
              <a:rPr lang="fa-IR" smtClean="0">
                <a:cs typeface="B Zar" panose="00000400000000000000" pitchFamily="2" charset="-78"/>
              </a:rPr>
              <a:t>آلتوسر می خواهد نظریه اش درباره </a:t>
            </a:r>
            <a:r>
              <a:rPr lang="fa-IR" smtClean="0">
                <a:solidFill>
                  <a:srgbClr val="FF0000"/>
                </a:solidFill>
                <a:cs typeface="B Zar" panose="00000400000000000000" pitchFamily="2" charset="-78"/>
              </a:rPr>
              <a:t>ایدئولوژی</a:t>
            </a:r>
            <a:r>
              <a:rPr lang="fa-IR" smtClean="0">
                <a:cs typeface="B Zar" panose="00000400000000000000" pitchFamily="2" charset="-78"/>
              </a:rPr>
              <a:t> ارائه دهد که «اثرات نسبتا مستقل» ان را به رسمیت بشناسد و بر جبر گرایی اقتصادی متکی نباشد. ص 212</a:t>
            </a:r>
          </a:p>
          <a:p>
            <a:endParaRPr lang="fa-IR"/>
          </a:p>
        </p:txBody>
      </p:sp>
      <p:pic>
        <p:nvPicPr>
          <p:cNvPr id="4" name="Picture 3"/>
          <p:cNvPicPr>
            <a:picLocks noChangeAspect="1"/>
          </p:cNvPicPr>
          <p:nvPr/>
        </p:nvPicPr>
        <p:blipFill>
          <a:blip r:embed="rId2"/>
          <a:stretch>
            <a:fillRect/>
          </a:stretch>
        </p:blipFill>
        <p:spPr>
          <a:xfrm>
            <a:off x="838200" y="3653180"/>
            <a:ext cx="3823952" cy="3062209"/>
          </a:xfrm>
          <a:prstGeom prst="rect">
            <a:avLst/>
          </a:prstGeom>
        </p:spPr>
      </p:pic>
    </p:spTree>
    <p:extLst>
      <p:ext uri="{BB962C8B-B14F-4D97-AF65-F5344CB8AC3E}">
        <p14:creationId xmlns:p14="http://schemas.microsoft.com/office/powerpoint/2010/main" val="15668286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تلاش آلتوسر در درک ایدئولوژی بر حسب بازتولید مناسبات تولید نه تنها در دور کردن مارکسیسم  از جبرگرایی اقتصادی موثر نیست. بلکه آن را دست کم در نظریه ایدئولوژی آلتوسر در جهت  کارکردگرایی هدایت می کند. مشکل اصلی توضیحات  کارکردگرایانه (این است که آنها دلایل وجود پدیده های اجتماعی را بر حسب نتایجشان توجیه می کنند. ص 213</a:t>
            </a:r>
          </a:p>
          <a:p>
            <a:pPr algn="just"/>
            <a:r>
              <a:rPr lang="fa-IR" smtClean="0">
                <a:cs typeface="B Zar" panose="00000400000000000000" pitchFamily="2" charset="-78"/>
              </a:rPr>
              <a:t>آلتوسر از مفهوم مبارزات طبقاتی در بحث خود درباره آموزش به عنوان یک دستگاه دولتی ایدئولوژیکی استفاده می کند و معتقد است که آموزش و پرورش در اثر مبارزات طبقاتی به وجود می آید (اما هیچ مدرک تاریخی در این مورد ارائه نشده است) و این که  دستگاه  آموزش و پرورش از درون از مبارزات طبقاتی جدا است. ص 216</a:t>
            </a:r>
            <a:endParaRPr lang="fa-IR">
              <a:cs typeface="B Zar" panose="00000400000000000000" pitchFamily="2" charset="-78"/>
            </a:endParaRPr>
          </a:p>
        </p:txBody>
      </p:sp>
    </p:spTree>
    <p:extLst>
      <p:ext uri="{BB962C8B-B14F-4D97-AF65-F5344CB8AC3E}">
        <p14:creationId xmlns:p14="http://schemas.microsoft.com/office/powerpoint/2010/main" val="21871822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گرامشی، مارکسیسم و فرهنگ عامه</a:t>
            </a:r>
            <a:endParaRPr lang="fa-IR"/>
          </a:p>
        </p:txBody>
      </p:sp>
      <p:sp>
        <p:nvSpPr>
          <p:cNvPr id="3" name="Content Placeholder 2"/>
          <p:cNvSpPr>
            <a:spLocks noGrp="1"/>
          </p:cNvSpPr>
          <p:nvPr>
            <p:ph idx="1"/>
          </p:nvPr>
        </p:nvSpPr>
        <p:spPr>
          <a:xfrm>
            <a:off x="3554568" y="1825625"/>
            <a:ext cx="7799231" cy="4351338"/>
          </a:xfrm>
        </p:spPr>
        <p:txBody>
          <a:bodyPr/>
          <a:lstStyle/>
          <a:p>
            <a:pPr algn="just"/>
            <a:r>
              <a:rPr lang="fa-IR" smtClean="0">
                <a:cs typeface="B Zar" panose="00000400000000000000" pitchFamily="2" charset="-78"/>
              </a:rPr>
              <a:t>نظریه</a:t>
            </a:r>
            <a:r>
              <a:rPr lang="fa-IR" smtClean="0">
                <a:solidFill>
                  <a:srgbClr val="FF0000"/>
                </a:solidFill>
                <a:cs typeface="B Zar" panose="00000400000000000000" pitchFamily="2" charset="-78"/>
              </a:rPr>
              <a:t> آلتوسر </a:t>
            </a:r>
            <a:r>
              <a:rPr lang="fa-IR" smtClean="0">
                <a:cs typeface="B Zar" panose="00000400000000000000" pitchFamily="2" charset="-78"/>
              </a:rPr>
              <a:t>با مشکلات بسیار جدی مواجه است که کاربرد آن را در مطالعه فرهنگ عامه محدود می کند و این مسائل عبارتند از انتزاعی بودن آن، کارکردگرایی آن، جبرگرایی و نادیده گرفتن تضاد و یا حتی عدم موفقیت گریز از جبرگرایی اقتصادی. ص 215</a:t>
            </a:r>
          </a:p>
          <a:p>
            <a:pPr algn="just"/>
            <a:r>
              <a:rPr lang="fa-IR" smtClean="0">
                <a:cs typeface="B Zar" panose="00000400000000000000" pitchFamily="2" charset="-78"/>
              </a:rPr>
              <a:t>دلیل اصلی نفوذ </a:t>
            </a:r>
            <a:r>
              <a:rPr lang="fa-IR" smtClean="0">
                <a:solidFill>
                  <a:srgbClr val="FF0000"/>
                </a:solidFill>
                <a:cs typeface="B Zar" panose="00000400000000000000" pitchFamily="2" charset="-78"/>
              </a:rPr>
              <a:t>گرامشی</a:t>
            </a:r>
            <a:r>
              <a:rPr lang="fa-IR" smtClean="0">
                <a:cs typeface="B Zar" panose="00000400000000000000" pitchFamily="2" charset="-78"/>
              </a:rPr>
              <a:t> و اهمیت  او به دلیل ارائه نظر استیلای سیاسی که جزییات آن مورد بحث قرار خواهد گرفت، نهفته است. استفاده از وسیع از این مفهوم خود حاکی از اهمیت گرامشی است اما در عین حال روش خاصی را در مطالعه فرهنگ عامه مشخص می کند.ص 216</a:t>
            </a:r>
          </a:p>
          <a:p>
            <a:pPr algn="just"/>
            <a:endParaRPr lang="fa-IR"/>
          </a:p>
        </p:txBody>
      </p:sp>
      <p:pic>
        <p:nvPicPr>
          <p:cNvPr id="4" name="Picture 3"/>
          <p:cNvPicPr>
            <a:picLocks noChangeAspect="1"/>
          </p:cNvPicPr>
          <p:nvPr/>
        </p:nvPicPr>
        <p:blipFill>
          <a:blip r:embed="rId2"/>
          <a:stretch>
            <a:fillRect/>
          </a:stretch>
        </p:blipFill>
        <p:spPr>
          <a:xfrm>
            <a:off x="357590" y="1882933"/>
            <a:ext cx="3029554" cy="1702224"/>
          </a:xfrm>
          <a:prstGeom prst="rect">
            <a:avLst/>
          </a:prstGeom>
        </p:spPr>
      </p:pic>
      <p:pic>
        <p:nvPicPr>
          <p:cNvPr id="5" name="Picture 4"/>
          <p:cNvPicPr>
            <a:picLocks noChangeAspect="1"/>
          </p:cNvPicPr>
          <p:nvPr/>
        </p:nvPicPr>
        <p:blipFill>
          <a:blip r:embed="rId3"/>
          <a:stretch>
            <a:fillRect/>
          </a:stretch>
        </p:blipFill>
        <p:spPr>
          <a:xfrm>
            <a:off x="357590" y="3777402"/>
            <a:ext cx="3029554" cy="2399561"/>
          </a:xfrm>
          <a:prstGeom prst="rect">
            <a:avLst/>
          </a:prstGeom>
        </p:spPr>
      </p:pic>
    </p:spTree>
    <p:extLst>
      <p:ext uri="{BB962C8B-B14F-4D97-AF65-F5344CB8AC3E}">
        <p14:creationId xmlns:p14="http://schemas.microsoft.com/office/powerpoint/2010/main" val="37695339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گرامشی، مارکسیسم صرفا یک علم نیست که مفاهیمش باید تعریف شوند و به  صورتی جدی و منطقی سگترش یابند یا صرفا یک نگرش مجهز که بتواند به دنیا  به صورتی واقع بنگرد، بلکه از نظر او مارکسیسم یک نظریه سیاسی است که بر رهایی طبقه کارگرد  متمرکز است. ص 218</a:t>
            </a:r>
          </a:p>
          <a:p>
            <a:pPr algn="just"/>
            <a:r>
              <a:rPr lang="fa-IR" smtClean="0">
                <a:solidFill>
                  <a:srgbClr val="FF0000"/>
                </a:solidFill>
                <a:cs typeface="B Zar" panose="00000400000000000000" pitchFamily="2" charset="-78"/>
              </a:rPr>
              <a:t>دو</a:t>
            </a:r>
            <a:r>
              <a:rPr lang="fa-IR" smtClean="0">
                <a:cs typeface="B Zar" panose="00000400000000000000" pitchFamily="2" charset="-78"/>
              </a:rPr>
              <a:t> هدف در آثار نظری گرامشی: </a:t>
            </a:r>
          </a:p>
          <a:p>
            <a:pPr algn="just"/>
            <a:r>
              <a:rPr lang="fa-IR" smtClean="0">
                <a:cs typeface="B Zar" panose="00000400000000000000" pitchFamily="2" charset="-78"/>
              </a:rPr>
              <a:t>1- جدال با اقتصاد گرایی و جبرگرایی</a:t>
            </a:r>
          </a:p>
          <a:p>
            <a:pPr algn="just"/>
            <a:r>
              <a:rPr lang="fa-IR" smtClean="0">
                <a:cs typeface="B Zar" panose="00000400000000000000" pitchFamily="2" charset="-78"/>
              </a:rPr>
              <a:t>2- ارائه  یک نظریه درباره روساخت که استقلال، خودمختاری و اهمیت فرهنگ و. ایدئولوژی را انکار نمی کند.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79445" y="5022424"/>
            <a:ext cx="2952750" cy="1552575"/>
          </a:xfrm>
          <a:prstGeom prst="rect">
            <a:avLst/>
          </a:prstGeom>
        </p:spPr>
      </p:pic>
      <p:pic>
        <p:nvPicPr>
          <p:cNvPr id="5" name="Picture 4"/>
          <p:cNvPicPr>
            <a:picLocks noChangeAspect="1"/>
          </p:cNvPicPr>
          <p:nvPr/>
        </p:nvPicPr>
        <p:blipFill>
          <a:blip r:embed="rId3"/>
          <a:stretch>
            <a:fillRect/>
          </a:stretch>
        </p:blipFill>
        <p:spPr>
          <a:xfrm>
            <a:off x="11353800" y="3373191"/>
            <a:ext cx="753883" cy="753883"/>
          </a:xfrm>
          <a:prstGeom prst="rect">
            <a:avLst/>
          </a:prstGeom>
        </p:spPr>
      </p:pic>
    </p:spTree>
    <p:extLst>
      <p:ext uri="{BB962C8B-B14F-4D97-AF65-F5344CB8AC3E}">
        <p14:creationId xmlns:p14="http://schemas.microsoft.com/office/powerpoint/2010/main" val="40265039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مفهوم هژمونی گرامشی</a:t>
            </a:r>
            <a:endParaRPr lang="fa-IR">
              <a:cs typeface="B Zar" panose="00000400000000000000" pitchFamily="2" charset="-78"/>
            </a:endParaRPr>
          </a:p>
        </p:txBody>
      </p:sp>
      <p:sp>
        <p:nvSpPr>
          <p:cNvPr id="3" name="Content Placeholder 2"/>
          <p:cNvSpPr>
            <a:spLocks noGrp="1"/>
          </p:cNvSpPr>
          <p:nvPr>
            <p:ph idx="1"/>
          </p:nvPr>
        </p:nvSpPr>
        <p:spPr>
          <a:xfrm>
            <a:off x="4340180" y="1825625"/>
            <a:ext cx="7013620" cy="4351338"/>
          </a:xfrm>
        </p:spPr>
        <p:txBody>
          <a:bodyPr>
            <a:normAutofit fontScale="92500" lnSpcReduction="10000"/>
          </a:bodyPr>
          <a:lstStyle/>
          <a:p>
            <a:pPr algn="just"/>
            <a:r>
              <a:rPr lang="fa-IR" smtClean="0">
                <a:cs typeface="B Zar" panose="00000400000000000000" pitchFamily="2" charset="-78"/>
              </a:rPr>
              <a:t> گرامشی از مفهوم </a:t>
            </a:r>
            <a:r>
              <a:rPr lang="fa-IR" smtClean="0">
                <a:solidFill>
                  <a:srgbClr val="FF0000"/>
                </a:solidFill>
                <a:cs typeface="B Zar" panose="00000400000000000000" pitchFamily="2" charset="-78"/>
              </a:rPr>
              <a:t>هژمونی</a:t>
            </a:r>
            <a:r>
              <a:rPr lang="fa-IR" smtClean="0">
                <a:cs typeface="B Zar" panose="00000400000000000000" pitchFamily="2" charset="-78"/>
              </a:rPr>
              <a:t> برای توصیف شیوه های کنترل اجتماعی موجود برای گروه های اجتماعی حاکم استفاده می کند.ص 222</a:t>
            </a:r>
          </a:p>
          <a:p>
            <a:pPr algn="just"/>
            <a:r>
              <a:rPr lang="fa-IR" smtClean="0">
                <a:cs typeface="B Zar" panose="00000400000000000000" pitchFamily="2" charset="-78"/>
              </a:rPr>
              <a:t>طبق اظهارات گرامشی هژمونی مثلا به این دلیل تضمین می شود که گروه های حاکم به گروه های تابع امتیازاتی می دهند. ص 223</a:t>
            </a:r>
          </a:p>
          <a:p>
            <a:pPr algn="just"/>
            <a:r>
              <a:rPr lang="fa-IR" smtClean="0">
                <a:cs typeface="B Zar" panose="00000400000000000000" pitchFamily="2" charset="-78"/>
              </a:rPr>
              <a:t>هژمونی بازگشت حاکمیت سیاسی و فرهگی قدرتمندترین گروه ها را به عنوان یک واکنش به آمال های مردم برای تامین رضایت گروه های تابع توصیف می کند. ص 225</a:t>
            </a:r>
          </a:p>
          <a:p>
            <a:pPr algn="just"/>
            <a:r>
              <a:rPr lang="fa-IR" smtClean="0">
                <a:cs typeface="B Zar" panose="00000400000000000000" pitchFamily="2" charset="-78"/>
              </a:rPr>
              <a:t>هژمونی از فعالیت های موسسات و گروه های خاص در جوامع سرمایه داری ناشی می شود. به زعم گرامشی جامعه مدنی مسئول تولید، بازتولید  و تحول هژمونی است و دولت خود را مجاز به استفاده از زور می داند. ص 225</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96213" y="1825625"/>
            <a:ext cx="4043967" cy="3969868"/>
          </a:xfrm>
          <a:prstGeom prst="rect">
            <a:avLst/>
          </a:prstGeom>
        </p:spPr>
      </p:pic>
    </p:spTree>
    <p:extLst>
      <p:ext uri="{BB962C8B-B14F-4D97-AF65-F5344CB8AC3E}">
        <p14:creationId xmlns:p14="http://schemas.microsoft.com/office/powerpoint/2010/main" val="8313898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85634" y="1825625"/>
            <a:ext cx="7168166" cy="4351338"/>
          </a:xfrm>
        </p:spPr>
        <p:txBody>
          <a:bodyPr/>
          <a:lstStyle/>
          <a:p>
            <a:pPr algn="just"/>
            <a:r>
              <a:rPr lang="fa-IR" smtClean="0">
                <a:cs typeface="B Zar" panose="00000400000000000000" pitchFamily="2" charset="-78"/>
              </a:rPr>
              <a:t>{بر اساس نگرش گرامشی} فرهنگ عامه را می توان  بر حسب </a:t>
            </a:r>
            <a:r>
              <a:rPr lang="fa-IR" smtClean="0">
                <a:solidFill>
                  <a:srgbClr val="FF0000"/>
                </a:solidFill>
                <a:cs typeface="B Zar" panose="00000400000000000000" pitchFamily="2" charset="-78"/>
              </a:rPr>
              <a:t>کشمکش</a:t>
            </a:r>
            <a:r>
              <a:rPr lang="fa-IR" smtClean="0">
                <a:cs typeface="B Zar" panose="00000400000000000000" pitchFamily="2" charset="-78"/>
              </a:rPr>
              <a:t> بر سر هژمونی در درون موسسات جامعه مدنی تعریف کرد. ص 227</a:t>
            </a:r>
          </a:p>
          <a:p>
            <a:pPr algn="just"/>
            <a:r>
              <a:rPr lang="fa-IR" smtClean="0">
                <a:cs typeface="B Zar" panose="00000400000000000000" pitchFamily="2" charset="-78"/>
              </a:rPr>
              <a:t>برای گرامشی هژمونی به وضوح حاکمیت قدرتمندترین طبقات و گروه های جامعه را تامین می کند و زمانی که حاکمیت آن گسترده باشد حتی آنچه را که عقل سلیم نامیده می شود تحت الشعاع  قرار می دهد. ص 227</a:t>
            </a:r>
          </a:p>
          <a:p>
            <a:pPr algn="just"/>
            <a:r>
              <a:rPr lang="fa-IR" smtClean="0">
                <a:solidFill>
                  <a:srgbClr val="FF0000"/>
                </a:solidFill>
                <a:cs typeface="B Zar" panose="00000400000000000000" pitchFamily="2" charset="-78"/>
              </a:rPr>
              <a:t>گرامشی استیلا را نتیجه کار روشنفکران می داند. </a:t>
            </a:r>
            <a:endParaRPr lang="fa-IR">
              <a:solidFill>
                <a:srgbClr val="FF000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04268" y="1825625"/>
            <a:ext cx="3981366" cy="1845906"/>
          </a:xfrm>
          <a:prstGeom prst="rect">
            <a:avLst/>
          </a:prstGeom>
        </p:spPr>
      </p:pic>
    </p:spTree>
    <p:extLst>
      <p:ext uri="{BB962C8B-B14F-4D97-AF65-F5344CB8AC3E}">
        <p14:creationId xmlns:p14="http://schemas.microsoft.com/office/powerpoint/2010/main" val="1203477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smtClean="0">
                <a:cs typeface="B Zar" panose="00000400000000000000" pitchFamily="2" charset="-78"/>
              </a:rPr>
              <a:t>نتیجه گیری: مارکسیسم، مارکسیسمم گرامشی و فرهنگ عامه </a:t>
            </a:r>
            <a:endParaRPr lang="fa-IR" sz="4000">
              <a:cs typeface="B Zar" panose="00000400000000000000" pitchFamily="2" charset="-78"/>
            </a:endParaRPr>
          </a:p>
        </p:txBody>
      </p:sp>
      <p:sp>
        <p:nvSpPr>
          <p:cNvPr id="3" name="Content Placeholder 2"/>
          <p:cNvSpPr>
            <a:spLocks noGrp="1"/>
          </p:cNvSpPr>
          <p:nvPr>
            <p:ph idx="1"/>
          </p:nvPr>
        </p:nvSpPr>
        <p:spPr>
          <a:xfrm>
            <a:off x="3193961" y="1825625"/>
            <a:ext cx="8159839" cy="4351338"/>
          </a:xfrm>
        </p:spPr>
        <p:txBody>
          <a:bodyPr>
            <a:normAutofit fontScale="92500" lnSpcReduction="20000"/>
          </a:bodyPr>
          <a:lstStyle/>
          <a:p>
            <a:pPr marL="0" indent="0" algn="just">
              <a:buNone/>
            </a:pPr>
            <a:r>
              <a:rPr lang="fa-IR" smtClean="0">
                <a:cs typeface="B Zar" panose="00000400000000000000" pitchFamily="2" charset="-78"/>
              </a:rPr>
              <a:t>به احتمال زیاد نظریه ای که </a:t>
            </a:r>
            <a:r>
              <a:rPr lang="fa-IR" smtClean="0">
                <a:solidFill>
                  <a:srgbClr val="FF0000"/>
                </a:solidFill>
                <a:cs typeface="B Zar" panose="00000400000000000000" pitchFamily="2" charset="-78"/>
              </a:rPr>
              <a:t>گرامشی</a:t>
            </a:r>
            <a:r>
              <a:rPr lang="fa-IR" smtClean="0">
                <a:cs typeface="B Zar" panose="00000400000000000000" pitchFamily="2" charset="-78"/>
              </a:rPr>
              <a:t> ارائه می دهد. در عمل به بهترین نحو راه برای مطالعه فرهنگ عامه هموار می کند، به ویژه اگر با تاکید روش اقتصاد سیاسی بر اهمیت محدودیت های اقتصادی تاکید کند. ص 229</a:t>
            </a:r>
          </a:p>
          <a:p>
            <a:pPr marL="0" indent="0" algn="just">
              <a:buNone/>
            </a:pPr>
            <a:r>
              <a:rPr lang="fa-IR" smtClean="0">
                <a:cs typeface="B Zar" panose="00000400000000000000" pitchFamily="2" charset="-78"/>
              </a:rPr>
              <a:t>مسئله  مرتبط  دیگر محدود کردن هژمونی به جامعه مدنی  و زورگویی به دولت است. ص 230</a:t>
            </a:r>
          </a:p>
          <a:p>
            <a:pPr marL="0" indent="0" algn="just">
              <a:buNone/>
            </a:pPr>
            <a:r>
              <a:rPr lang="fa-IR" smtClean="0">
                <a:cs typeface="B Zar" panose="00000400000000000000" pitchFamily="2" charset="-78"/>
              </a:rPr>
              <a:t>بحث</a:t>
            </a:r>
            <a:r>
              <a:rPr lang="fa-IR" smtClean="0">
                <a:solidFill>
                  <a:srgbClr val="FF0000"/>
                </a:solidFill>
                <a:cs typeface="B Zar" panose="00000400000000000000" pitchFamily="2" charset="-78"/>
              </a:rPr>
              <a:t> گرامشی </a:t>
            </a:r>
            <a:r>
              <a:rPr lang="fa-IR" smtClean="0">
                <a:cs typeface="B Zar" panose="00000400000000000000" pitchFamily="2" charset="-78"/>
              </a:rPr>
              <a:t>این که نظارت اجتماعی و نظم اجتماعی و تسلط مستمر گروه های قدرتمند در جامعه را فقط می توان از طریق ایدئولوژی حاکم تعیین کرد. ص 231</a:t>
            </a:r>
          </a:p>
          <a:p>
            <a:pPr marL="0" indent="0" algn="just">
              <a:buNone/>
            </a:pPr>
            <a:r>
              <a:rPr lang="fa-IR" smtClean="0">
                <a:cs typeface="B Zar" panose="00000400000000000000" pitchFamily="2" charset="-78"/>
              </a:rPr>
              <a:t>هر قدر رابطه بین فرهنگ و طبقات اجتماعی پیچیده تر و سازش پذیر باشد، اگر فرهنگ نتواند از مبارزات طبقاتی مستقل باشد. ص 232</a:t>
            </a:r>
          </a:p>
          <a:p>
            <a:pPr marL="0" indent="0" algn="just">
              <a:buNone/>
            </a:pPr>
            <a:r>
              <a:rPr lang="fa-IR" smtClean="0">
                <a:cs typeface="B Zar" panose="00000400000000000000" pitchFamily="2" charset="-78"/>
              </a:rPr>
              <a:t>اگر بتوان ادعا کرد که نظریه گرامشی نمی تواند از تکیه بر نوعی تقلیل گرایی اقتصادی یا طبقاتی اجتناب کند پس تا چه حد می توان گفت که از مسئله ای را که  در ساختن نظریه مارکسیستی از فرهنگ  و ایدئولوژی با ان مواجه است، حل کرده است.ص 233</a:t>
            </a:r>
          </a:p>
          <a:p>
            <a:pPr marL="0" indent="0">
              <a:buNone/>
            </a:pP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23132" y="3445299"/>
            <a:ext cx="2016282" cy="2543175"/>
          </a:xfrm>
          <a:prstGeom prst="rect">
            <a:avLst/>
          </a:prstGeom>
        </p:spPr>
      </p:pic>
    </p:spTree>
    <p:extLst>
      <p:ext uri="{BB962C8B-B14F-4D97-AF65-F5344CB8AC3E}">
        <p14:creationId xmlns:p14="http://schemas.microsoft.com/office/powerpoint/2010/main" val="22252785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4838"/>
            <a:ext cx="10515600" cy="1325563"/>
          </a:xfrm>
        </p:spPr>
        <p:txBody>
          <a:bodyPr/>
          <a:lstStyle/>
          <a:p>
            <a:pPr algn="ctr"/>
            <a:r>
              <a:rPr lang="fa-IR" b="1" smtClean="0">
                <a:solidFill>
                  <a:srgbClr val="FF0000"/>
                </a:solidFill>
                <a:cs typeface="B Zar" panose="00000400000000000000" pitchFamily="2" charset="-78"/>
              </a:rPr>
              <a:t>فصل پنجم: فمینیسم و فرهنگ عامه</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20683999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فمینیسم و فرهنگ عامه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ظهور جنبش نوین زنان از </a:t>
            </a:r>
            <a:r>
              <a:rPr lang="fa-IR" smtClean="0">
                <a:solidFill>
                  <a:srgbClr val="FF0000"/>
                </a:solidFill>
                <a:cs typeface="B Zar" panose="00000400000000000000" pitchFamily="2" charset="-78"/>
              </a:rPr>
              <a:t>اواخر دهه 1950</a:t>
            </a:r>
            <a:r>
              <a:rPr lang="fa-IR" smtClean="0">
                <a:cs typeface="B Zar" panose="00000400000000000000" pitchFamily="2" charset="-78"/>
              </a:rPr>
              <a:t> به بعد که به تحلیل و نقد چگونگی و علت برخورد فرهنگ عامه  و رسانه های جمعی با زنان و حضور آنها به نحوی غیر منصفانه، غیر عادلانه  و استثمارگرانه پرداخته است. ص 239</a:t>
            </a:r>
          </a:p>
          <a:p>
            <a:pPr algn="just"/>
            <a:r>
              <a:rPr lang="fa-IR" smtClean="0">
                <a:cs typeface="B Zar" panose="00000400000000000000" pitchFamily="2" charset="-78"/>
              </a:rPr>
              <a:t>فمینیست ها از آثار  گرامشی و آلتوسر درباره عقل سلیم و ایدئولوژی  و آثاری که در روان شناسی به تعیین جنسیت برای «سیاسی کردن»  زندگی روزمره پرداخته اند ص 241</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43548" y="4001294"/>
            <a:ext cx="3598925" cy="2695720"/>
          </a:xfrm>
          <a:prstGeom prst="rect">
            <a:avLst/>
          </a:prstGeom>
        </p:spPr>
      </p:pic>
    </p:spTree>
    <p:extLst>
      <p:ext uri="{BB962C8B-B14F-4D97-AF65-F5344CB8AC3E}">
        <p14:creationId xmlns:p14="http://schemas.microsoft.com/office/powerpoint/2010/main" val="16678981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702204" y="1825625"/>
            <a:ext cx="7651595" cy="4351338"/>
          </a:xfrm>
        </p:spPr>
        <p:txBody>
          <a:bodyPr/>
          <a:lstStyle/>
          <a:p>
            <a:pPr algn="just"/>
            <a:r>
              <a:rPr lang="fa-IR" smtClean="0">
                <a:cs typeface="B Zar" panose="00000400000000000000" pitchFamily="2" charset="-78"/>
              </a:rPr>
              <a:t>بسیاری از آثار اولیه درباره زنان و فرهنگ عامه بر آنچه  تاکمن(</a:t>
            </a:r>
            <a:r>
              <a:rPr lang="en-US" smtClean="0">
                <a:cs typeface="B Zar" panose="00000400000000000000" pitchFamily="2" charset="-78"/>
              </a:rPr>
              <a:t>Tuchman</a:t>
            </a:r>
            <a:r>
              <a:rPr lang="fa-IR" smtClean="0">
                <a:cs typeface="B Zar" panose="00000400000000000000" pitchFamily="2" charset="-78"/>
              </a:rPr>
              <a:t>) آن را «فنای نمادین زنان» نامیده است متمرکز بوده اند. ص 242</a:t>
            </a:r>
          </a:p>
          <a:p>
            <a:pPr algn="just"/>
            <a:r>
              <a:rPr lang="fa-IR" smtClean="0">
                <a:solidFill>
                  <a:srgbClr val="FF0000"/>
                </a:solidFill>
                <a:cs typeface="B Zar" panose="00000400000000000000" pitchFamily="2" charset="-78"/>
              </a:rPr>
              <a:t>تاکمن</a:t>
            </a:r>
            <a:r>
              <a:rPr lang="fa-IR" smtClean="0">
                <a:cs typeface="B Zar" panose="00000400000000000000" pitchFamily="2" charset="-78"/>
              </a:rPr>
              <a:t> درباره موفقیت رسانه ها در فنای «نمادین زنان» به تفصیل سخن گفته است. از نظر او این نظر با فرضیه بازتاب که معتقد است رسانه ها ارزش های اجتماعی حاکم در یک جامعه میل دارد خود را ببیند مربوط هستند. ص 243</a:t>
            </a:r>
          </a:p>
          <a:p>
            <a:pPr algn="just"/>
            <a:r>
              <a:rPr lang="fa-IR" smtClean="0">
                <a:cs typeface="B Zar" panose="00000400000000000000" pitchFamily="2" charset="-78"/>
              </a:rPr>
              <a:t>با بررسی شواهدی که بین دهه های 1950 و اواسط تا اواخر دهه 1970  در امریکا موجود بوده است، تاکمن به این نتیجه می رسد که این امر درباره تلویزیون عامه و مطبوعات امریکا صحت دارد. ص 244</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1512" y="3950310"/>
            <a:ext cx="3346063" cy="2226653"/>
          </a:xfrm>
          <a:prstGeom prst="rect">
            <a:avLst/>
          </a:prstGeom>
        </p:spPr>
      </p:pic>
      <p:pic>
        <p:nvPicPr>
          <p:cNvPr id="5" name="Picture 4"/>
          <p:cNvPicPr>
            <a:picLocks noChangeAspect="1"/>
          </p:cNvPicPr>
          <p:nvPr/>
        </p:nvPicPr>
        <p:blipFill>
          <a:blip r:embed="rId3"/>
          <a:stretch>
            <a:fillRect/>
          </a:stretch>
        </p:blipFill>
        <p:spPr>
          <a:xfrm>
            <a:off x="234177" y="1867999"/>
            <a:ext cx="3223398" cy="1905000"/>
          </a:xfrm>
          <a:prstGeom prst="rect">
            <a:avLst/>
          </a:prstGeom>
        </p:spPr>
      </p:pic>
    </p:spTree>
    <p:extLst>
      <p:ext uri="{BB962C8B-B14F-4D97-AF65-F5344CB8AC3E}">
        <p14:creationId xmlns:p14="http://schemas.microsoft.com/office/powerpoint/2010/main" val="3592843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855334" y="1825625"/>
            <a:ext cx="6498465" cy="4351338"/>
          </a:xfrm>
        </p:spPr>
        <p:txBody>
          <a:bodyPr>
            <a:normAutofit lnSpcReduction="10000"/>
          </a:bodyPr>
          <a:lstStyle/>
          <a:p>
            <a:pPr algn="just"/>
            <a:r>
              <a:rPr lang="fa-IR" smtClean="0">
                <a:cs typeface="B Zar" panose="00000400000000000000" pitchFamily="2" charset="-78"/>
              </a:rPr>
              <a:t>با ظهور صنعتی شدن و شهری شد این موقعیت تغییر می کند. اجتماع و اخلاقیات در هم می شکند، افراد منزوی، از خود بیگانه و ناهنجار می شوند و تنها روابطی که می توانند داشته باشند، روابط مالی و قراردادی است. </a:t>
            </a:r>
          </a:p>
          <a:p>
            <a:pPr algn="just"/>
            <a:r>
              <a:rPr lang="fa-IR" smtClean="0">
                <a:cs typeface="B Zar" panose="00000400000000000000" pitchFamily="2" charset="-78"/>
              </a:rPr>
              <a:t>می توان به سادگی اذعان داشت که </a:t>
            </a:r>
            <a:r>
              <a:rPr lang="fa-IR" smtClean="0">
                <a:solidFill>
                  <a:srgbClr val="FF0000"/>
                </a:solidFill>
                <a:cs typeface="B Zar" panose="00000400000000000000" pitchFamily="2" charset="-78"/>
              </a:rPr>
              <a:t>فرهنگ توده همان فرهنگ عامه است </a:t>
            </a:r>
            <a:r>
              <a:rPr lang="fa-IR" smtClean="0">
                <a:cs typeface="B Zar" panose="00000400000000000000" pitchFamily="2" charset="-78"/>
              </a:rPr>
              <a:t>که با شیوه های صنعتی تولید و در بازار با سود به جمعیت انبوه  مصرف کننده عرضه می شود. ص 33</a:t>
            </a:r>
          </a:p>
          <a:p>
            <a:pPr algn="just"/>
            <a:r>
              <a:rPr lang="fa-IR" smtClean="0">
                <a:cs typeface="B Zar" panose="00000400000000000000" pitchFamily="2" charset="-78"/>
              </a:rPr>
              <a:t>به دلیل ظهور جامعه توده ای و فرهنگ توده ای، این توده دیگر منابع فکری و اخلاقی لازم برای عملکرد  متفاوت با آن را ندارد. نمی تواند طور دیگری انتخاب کند.ص 35</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29685" y="1949335"/>
            <a:ext cx="4525649" cy="4681006"/>
          </a:xfrm>
          <a:prstGeom prst="rect">
            <a:avLst/>
          </a:prstGeom>
        </p:spPr>
      </p:pic>
    </p:spTree>
    <p:extLst>
      <p:ext uri="{BB962C8B-B14F-4D97-AF65-F5344CB8AC3E}">
        <p14:creationId xmlns:p14="http://schemas.microsoft.com/office/powerpoint/2010/main" val="27412706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مطبوعات و مجله های زنان نیز شواهد بیشتری از فناسازی نمادین زنان بدست می دهند. اما مسئولیت مجلات زنان در مقایسه با سایر رسانه ها در این مورد غیر مستقیم تر است زیرا پیام گیران آنها تخصصی تر و تعداد آنها کمتر است و این بدان معنی است که فرضیه ی بازتاب به آسانی در مورد آن ها صادق نیست. ص 245</a:t>
            </a:r>
          </a:p>
          <a:p>
            <a:endParaRPr lang="fa-IR"/>
          </a:p>
        </p:txBody>
      </p:sp>
      <p:pic>
        <p:nvPicPr>
          <p:cNvPr id="4" name="Picture 3"/>
          <p:cNvPicPr>
            <a:picLocks noChangeAspect="1"/>
          </p:cNvPicPr>
          <p:nvPr/>
        </p:nvPicPr>
        <p:blipFill>
          <a:blip r:embed="rId2"/>
          <a:stretch>
            <a:fillRect/>
          </a:stretch>
        </p:blipFill>
        <p:spPr>
          <a:xfrm>
            <a:off x="838199" y="3771202"/>
            <a:ext cx="4234495" cy="2540697"/>
          </a:xfrm>
          <a:prstGeom prst="rect">
            <a:avLst/>
          </a:prstGeom>
        </p:spPr>
      </p:pic>
    </p:spTree>
    <p:extLst>
      <p:ext uri="{BB962C8B-B14F-4D97-AF65-F5344CB8AC3E}">
        <p14:creationId xmlns:p14="http://schemas.microsoft.com/office/powerpoint/2010/main" val="30735309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616604" y="1825625"/>
            <a:ext cx="6737195" cy="4351338"/>
          </a:xfrm>
        </p:spPr>
        <p:txBody>
          <a:bodyPr>
            <a:normAutofit fontScale="92500" lnSpcReduction="20000"/>
          </a:bodyPr>
          <a:lstStyle/>
          <a:p>
            <a:pPr algn="just"/>
            <a:r>
              <a:rPr lang="fa-IR" smtClean="0">
                <a:cs typeface="B Zar" panose="00000400000000000000" pitchFamily="2" charset="-78"/>
              </a:rPr>
              <a:t>یکی از شاخه های اصلی فرهنگ عامه که توجه فمینیست ها را به خد جلب کرده است. تبلیغات و بازنمایی زنان در انهاست. بائر می گوید: «جنبش زنان از همان ابتدا با دیدی انتقادی  و اغلب با خشم به ان چه آن را تبعیض جنسی در رسانه ها نامیده است واکنش نشان داده است. ص 247</a:t>
            </a:r>
          </a:p>
          <a:p>
            <a:pPr algn="just"/>
            <a:r>
              <a:rPr lang="fa-IR" smtClean="0">
                <a:cs typeface="B Zar" panose="00000400000000000000" pitchFamily="2" charset="-78"/>
              </a:rPr>
              <a:t>فمینیسم رادیکال: این نوع فمینیسم ظاهرا به نحوه تقویت نقش های کلیشه ای جنسیت در رسانه ها مربوط است. ص 249</a:t>
            </a:r>
          </a:p>
          <a:p>
            <a:pPr algn="just"/>
            <a:r>
              <a:rPr lang="fa-IR" smtClean="0">
                <a:solidFill>
                  <a:srgbClr val="FF0000"/>
                </a:solidFill>
                <a:cs typeface="B Zar" panose="00000400000000000000" pitchFamily="2" charset="-78"/>
              </a:rPr>
              <a:t>جیل</a:t>
            </a:r>
            <a:r>
              <a:rPr lang="fa-IR" smtClean="0">
                <a:cs typeface="B Zar" panose="00000400000000000000" pitchFamily="2" charset="-78"/>
              </a:rPr>
              <a:t> نشان داده است که چگونه  یک اگهی تبلیغاتی که یکی از درخواست های جنبش فمینیستی – به ویژه  در تبلیغات مربوط به سقط جنین (حق انتخاب زن) – را برای یک سفر تفریحی شعار خود قرار می دهد، باید به صورت یک پیام فمینیستی قلمداد شود زیرا یک رویکرد غیر نظریه ای را که در بر تحلیل محتوایی استوار است اختیار کرده است. ص 251</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24832" y="3021981"/>
            <a:ext cx="4306693" cy="2419814"/>
          </a:xfrm>
          <a:prstGeom prst="rect">
            <a:avLst/>
          </a:prstGeom>
        </p:spPr>
      </p:pic>
      <p:sp>
        <p:nvSpPr>
          <p:cNvPr id="5" name="TextBox 4"/>
          <p:cNvSpPr txBox="1"/>
          <p:nvPr/>
        </p:nvSpPr>
        <p:spPr>
          <a:xfrm>
            <a:off x="1572321" y="5542156"/>
            <a:ext cx="1561171" cy="369332"/>
          </a:xfrm>
          <a:prstGeom prst="rect">
            <a:avLst/>
          </a:prstGeom>
          <a:noFill/>
        </p:spPr>
        <p:txBody>
          <a:bodyPr wrap="square" rtlCol="1">
            <a:spAutoFit/>
          </a:bodyPr>
          <a:lstStyle/>
          <a:p>
            <a:r>
              <a:rPr lang="fa-IR" b="1" smtClean="0">
                <a:cs typeface="B Zar" panose="00000400000000000000" pitchFamily="2" charset="-78"/>
              </a:rPr>
              <a:t>نفر وسط: جیل</a:t>
            </a:r>
            <a:endParaRPr lang="fa-IR" b="1">
              <a:cs typeface="B Zar" panose="00000400000000000000" pitchFamily="2" charset="-78"/>
            </a:endParaRPr>
          </a:p>
        </p:txBody>
      </p:sp>
    </p:spTree>
    <p:extLst>
      <p:ext uri="{BB962C8B-B14F-4D97-AF65-F5344CB8AC3E}">
        <p14:creationId xmlns:p14="http://schemas.microsoft.com/office/powerpoint/2010/main" val="8015028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850780" y="1825625"/>
            <a:ext cx="6503019" cy="4351338"/>
          </a:xfrm>
        </p:spPr>
        <p:txBody>
          <a:bodyPr>
            <a:normAutofit fontScale="85000" lnSpcReduction="10000"/>
          </a:bodyPr>
          <a:lstStyle/>
          <a:p>
            <a:pPr algn="just"/>
            <a:r>
              <a:rPr lang="fa-IR" smtClean="0">
                <a:cs typeface="B Zar" panose="00000400000000000000" pitchFamily="2" charset="-78"/>
              </a:rPr>
              <a:t>نکته ای که مودلسکی به طور کلی به ان اشاره می کند این است که جنسیت اساسا برای مطالعه فرهنگ عامه از اهمیت برخوردار است و در عین حال فرهنگ توده ای نیز مهم است. ص 252</a:t>
            </a:r>
          </a:p>
          <a:p>
            <a:pPr algn="just"/>
            <a:r>
              <a:rPr lang="fa-IR" smtClean="0">
                <a:cs typeface="B Zar" panose="00000400000000000000" pitchFamily="2" charset="-78"/>
              </a:rPr>
              <a:t>در نظر مودلسکی یافتن پاسخ برای این سوال است که چرا زنان در جوامع پدرسالار به توجه به مصرف کنندگرایی محدود شده اند و این جوامع را برای ظهور مصرف گرایی نمی کنند. ص 253</a:t>
            </a:r>
          </a:p>
          <a:p>
            <a:pPr algn="just"/>
            <a:r>
              <a:rPr lang="fa-IR" smtClean="0">
                <a:cs typeface="B Zar" panose="00000400000000000000" pitchFamily="2" charset="-78"/>
              </a:rPr>
              <a:t>مشکل اصلی دیدگاه فمینیستی ارائه شده در بخش آغازین این فصل از این نظر نشئت می گیرد که رسانه های جمعی باید واقعیت را منعکس کنند، واقعیت زندگی زنان در جامعه ای که امتیازهای برابر به زنان و مردان نمی دهد. ص 255</a:t>
            </a:r>
          </a:p>
          <a:p>
            <a:pPr algn="just"/>
            <a:r>
              <a:rPr lang="fa-IR" smtClean="0">
                <a:cs typeface="B Zar" panose="00000400000000000000" pitchFamily="2" charset="-78"/>
              </a:rPr>
              <a:t>تعدادی از نویسندگان فمینیست به شدت از </a:t>
            </a:r>
            <a:r>
              <a:rPr lang="fa-IR" smtClean="0">
                <a:solidFill>
                  <a:srgbClr val="FF0000"/>
                </a:solidFill>
                <a:cs typeface="B Zar" panose="00000400000000000000" pitchFamily="2" charset="-78"/>
              </a:rPr>
              <a:t>روش های تحلیل محتوایی </a:t>
            </a:r>
            <a:r>
              <a:rPr lang="fa-IR" smtClean="0">
                <a:cs typeface="B Zar" panose="00000400000000000000" pitchFamily="2" charset="-78"/>
              </a:rPr>
              <a:t>انتقاد کرده اند.ص 256</a:t>
            </a:r>
          </a:p>
          <a:p>
            <a:pPr algn="just"/>
            <a:endParaRPr lang="fa-IR" smtClean="0">
              <a:cs typeface="B Zar" panose="00000400000000000000" pitchFamily="2" charset="-78"/>
            </a:endParaRP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3815" y="1962615"/>
            <a:ext cx="4371278" cy="4739267"/>
          </a:xfrm>
          <a:prstGeom prst="rect">
            <a:avLst/>
          </a:prstGeom>
        </p:spPr>
      </p:pic>
    </p:spTree>
    <p:extLst>
      <p:ext uri="{BB962C8B-B14F-4D97-AF65-F5344CB8AC3E}">
        <p14:creationId xmlns:p14="http://schemas.microsoft.com/office/powerpoint/2010/main" val="11037936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81706" y="1825625"/>
            <a:ext cx="7172093" cy="4351338"/>
          </a:xfrm>
        </p:spPr>
        <p:txBody>
          <a:bodyPr/>
          <a:lstStyle/>
          <a:p>
            <a:pPr algn="just"/>
            <a:r>
              <a:rPr lang="fa-IR" smtClean="0">
                <a:cs typeface="B Zar" panose="00000400000000000000" pitchFamily="2" charset="-78"/>
              </a:rPr>
              <a:t>فقدان تمایز کیفی با عدم موفقیت مطالعات تحلیل محتوا در تمایز قایل شدن بین سطوح  مختلف معنی در ارتباط است. ظاهرا این روش انتقادی، موفقیت خود را مدیون چهارچوب های نظری بدیل مانند نشانه شناسی یا مارکسیسم است. ص 257</a:t>
            </a:r>
          </a:p>
          <a:p>
            <a:pPr algn="just"/>
            <a:r>
              <a:rPr lang="fa-IR" smtClean="0">
                <a:solidFill>
                  <a:srgbClr val="FF0000"/>
                </a:solidFill>
                <a:cs typeface="B Zar" panose="00000400000000000000" pitchFamily="2" charset="-78"/>
              </a:rPr>
              <a:t>افزایش تعداد خبرنگاران زن حاکی از یک تغییر  مثبت است </a:t>
            </a:r>
            <a:r>
              <a:rPr lang="fa-IR" smtClean="0">
                <a:cs typeface="B Zar" panose="00000400000000000000" pitchFamily="2" charset="-78"/>
              </a:rPr>
              <a:t>اما همانطور که می دانید پوشش خبری زنان  بر ظاهر آنها، جنیست آنها و غیره متمرکز است. ص 258</a:t>
            </a:r>
          </a:p>
          <a:p>
            <a:pPr algn="just"/>
            <a:r>
              <a:rPr lang="fa-IR" smtClean="0">
                <a:cs typeface="B Zar" panose="00000400000000000000" pitchFamily="2" charset="-78"/>
              </a:rPr>
              <a:t>تحلیل محتوایی بر عینی بودن تاکید دارد اما در عین حال به دسته بندی هایی که  برای تعریف متن های رسانه ای به وجود می آورد وابسته است.ص 259</a:t>
            </a:r>
          </a:p>
        </p:txBody>
      </p:sp>
      <p:pic>
        <p:nvPicPr>
          <p:cNvPr id="4" name="Picture 3"/>
          <p:cNvPicPr>
            <a:picLocks noChangeAspect="1"/>
          </p:cNvPicPr>
          <p:nvPr/>
        </p:nvPicPr>
        <p:blipFill>
          <a:blip r:embed="rId2"/>
          <a:stretch>
            <a:fillRect/>
          </a:stretch>
        </p:blipFill>
        <p:spPr>
          <a:xfrm>
            <a:off x="144967" y="2573073"/>
            <a:ext cx="3919226" cy="2411832"/>
          </a:xfrm>
          <a:prstGeom prst="rect">
            <a:avLst/>
          </a:prstGeom>
        </p:spPr>
      </p:pic>
    </p:spTree>
    <p:extLst>
      <p:ext uri="{BB962C8B-B14F-4D97-AF65-F5344CB8AC3E}">
        <p14:creationId xmlns:p14="http://schemas.microsoft.com/office/powerpoint/2010/main" val="40815409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نظریه فمینیسم، پدرسالاری و روان کاوی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 قابلیت رسانه های جمعی در منعکس کردن واقعیت زندگی زنان در جوامع  پدرسالاری  و سرمایه داری از نقطه نظر فمینسیم لیبرال نکته حایز اهمیتی است و ظاهرا با روش تحلیل محتوایی قابل بررسی است.ص 260 </a:t>
            </a:r>
          </a:p>
          <a:p>
            <a:pPr algn="just"/>
            <a:r>
              <a:rPr lang="fa-IR" smtClean="0">
                <a:cs typeface="B Zar" panose="00000400000000000000" pitchFamily="2" charset="-78"/>
              </a:rPr>
              <a:t>لازمه تحلیل فمینیستی این که مطالعه کارکرد رسانه ها در ارتباط با ایدئلوژی حاکم بورژوازی تا مطالعه نقش آنها در فرهنگ پدرسالارانه  که در آن معنای ترجیحی در گفتمان مردانه جای دارد گسترش یابد. ص 262</a:t>
            </a:r>
          </a:p>
          <a:p>
            <a:pPr algn="just"/>
            <a:r>
              <a:rPr lang="fa-IR" smtClean="0">
                <a:solidFill>
                  <a:srgbClr val="FF0000"/>
                </a:solidFill>
                <a:cs typeface="B Zar" panose="00000400000000000000" pitchFamily="2" charset="-78"/>
              </a:rPr>
              <a:t>بر خلاف </a:t>
            </a:r>
            <a:r>
              <a:rPr lang="fa-IR" smtClean="0">
                <a:cs typeface="B Zar" panose="00000400000000000000" pitchFamily="2" charset="-78"/>
              </a:rPr>
              <a:t>فمینیسم رادیکال و لیبرال، </a:t>
            </a:r>
            <a:r>
              <a:rPr lang="fa-IR" smtClean="0">
                <a:solidFill>
                  <a:srgbClr val="FF0000"/>
                </a:solidFill>
                <a:cs typeface="B Zar" panose="00000400000000000000" pitchFamily="2" charset="-78"/>
              </a:rPr>
              <a:t>فمینیسم سوسیالیستی </a:t>
            </a:r>
            <a:r>
              <a:rPr lang="fa-IR" smtClean="0">
                <a:cs typeface="B Zar" panose="00000400000000000000" pitchFamily="2" charset="-78"/>
              </a:rPr>
              <a:t>برای توجیه موقعیت زنان تنها بر جنسیت تمرکز نمی کند، بلکه سعی دارد تحلیل طبقاتی  و شرایط اقتصادی، زنان را نیز در نظر بگیرد. ص 265</a:t>
            </a:r>
            <a:endParaRPr lang="fa-IR">
              <a:cs typeface="B Zar" panose="00000400000000000000" pitchFamily="2" charset="-78"/>
            </a:endParaRPr>
          </a:p>
        </p:txBody>
      </p:sp>
    </p:spTree>
    <p:extLst>
      <p:ext uri="{BB962C8B-B14F-4D97-AF65-F5344CB8AC3E}">
        <p14:creationId xmlns:p14="http://schemas.microsoft.com/office/powerpoint/2010/main" val="35658048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نظریه فمینیستی و مطالعه ایدئولوژی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مثال خوبی که با توجه  به مطلب ارائه شده در بخش پیشین مفید به نظر می رسد، مطالعه ای است که مک رایبی درباره گروه های مختلف دختران جوان در فرهنگ عامه به انجام آن مبادرت کرده است. بی شک  این اثر در حال حاضر قدری قدیمی شده است و دیگر معرف تحلیل های فمینیستی از فرهنگ عامه  نیست.ص 266</a:t>
            </a:r>
          </a:p>
          <a:p>
            <a:pPr algn="just"/>
            <a:r>
              <a:rPr lang="fa-IR" smtClean="0">
                <a:cs typeface="B Zar" panose="00000400000000000000" pitchFamily="2" charset="-78"/>
              </a:rPr>
              <a:t>البته اگر ایدئولوژی ها به نحوی که باید عمل کنند عمل نکنند، چگونه می توان تقسیم کار جنسی را بازتولید کرد؟ ص 267</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01298" y="4683512"/>
            <a:ext cx="3665743" cy="1493451"/>
          </a:xfrm>
          <a:prstGeom prst="rect">
            <a:avLst/>
          </a:prstGeom>
        </p:spPr>
      </p:pic>
    </p:spTree>
    <p:extLst>
      <p:ext uri="{BB962C8B-B14F-4D97-AF65-F5344CB8AC3E}">
        <p14:creationId xmlns:p14="http://schemas.microsoft.com/office/powerpoint/2010/main" val="27014775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501482" y="1825625"/>
            <a:ext cx="7852317" cy="4351338"/>
          </a:xfrm>
        </p:spPr>
        <p:txBody>
          <a:bodyPr>
            <a:normAutofit lnSpcReduction="10000"/>
          </a:bodyPr>
          <a:lstStyle/>
          <a:p>
            <a:pPr algn="just"/>
            <a:r>
              <a:rPr lang="fa-IR" smtClean="0">
                <a:solidFill>
                  <a:srgbClr val="FF0000"/>
                </a:solidFill>
                <a:cs typeface="B Zar" panose="00000400000000000000" pitchFamily="2" charset="-78"/>
              </a:rPr>
              <a:t>مک رابی </a:t>
            </a:r>
            <a:r>
              <a:rPr lang="fa-IR" smtClean="0">
                <a:cs typeface="B Zar" panose="00000400000000000000" pitchFamily="2" charset="-78"/>
              </a:rPr>
              <a:t>برای توضیح این که این مجله جکی به صورت یک نیروی ایدئولوژیک قوی عمل می کند. به نشانه شناسی رو می کند تا رمزهایی را که ایدئولوژی دختران جوان و نوجوان  را تشکیل می دهند کشف کند. ص 268</a:t>
            </a:r>
          </a:p>
          <a:p>
            <a:pPr algn="just"/>
            <a:r>
              <a:rPr lang="fa-IR" smtClean="0">
                <a:cs typeface="B Zar" panose="00000400000000000000" pitchFamily="2" charset="-78"/>
              </a:rPr>
              <a:t>جکی منحصرا  بر حیطه شخصی تمرکز دارد، آن را تعریف می کند و آن را مهم ترین حیطه در زندگی دختران جوان محسوب می کند. ص 270</a:t>
            </a:r>
          </a:p>
          <a:p>
            <a:pPr algn="just"/>
            <a:r>
              <a:rPr lang="fa-IR" smtClean="0">
                <a:cs typeface="B Zar" panose="00000400000000000000" pitchFamily="2" charset="-78"/>
              </a:rPr>
              <a:t>حتی در پژوهش های مک رابی نیز واضح است که  ارزش تحلیل محتوایی را نمی توان به سادگی ناچیز شمرد. در مورد چند نکته ادعاهایی شده است که با تحلیل محتوایی و نشانه شناسی سازگار هستد. ص 272</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0" y="1825625"/>
            <a:ext cx="3419980" cy="3961858"/>
          </a:xfrm>
          <a:prstGeom prst="rect">
            <a:avLst/>
          </a:prstGeom>
        </p:spPr>
      </p:pic>
    </p:spTree>
    <p:extLst>
      <p:ext uri="{BB962C8B-B14F-4D97-AF65-F5344CB8AC3E}">
        <p14:creationId xmlns:p14="http://schemas.microsoft.com/office/powerpoint/2010/main" val="2109500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724506" y="1825625"/>
            <a:ext cx="7629293" cy="4351338"/>
          </a:xfrm>
        </p:spPr>
        <p:txBody>
          <a:bodyPr>
            <a:normAutofit lnSpcReduction="10000"/>
          </a:bodyPr>
          <a:lstStyle/>
          <a:p>
            <a:pPr algn="just"/>
            <a:r>
              <a:rPr lang="fa-IR" smtClean="0">
                <a:cs typeface="B Zar" panose="00000400000000000000" pitchFamily="2" charset="-78"/>
              </a:rPr>
              <a:t>نشانه شناسی به رغم ادعاهای خود، در نتیجه گیری هایش</a:t>
            </a:r>
            <a:r>
              <a:rPr lang="fa-IR" smtClean="0">
                <a:solidFill>
                  <a:srgbClr val="FF0000"/>
                </a:solidFill>
                <a:cs typeface="B Zar" panose="00000400000000000000" pitchFamily="2" charset="-78"/>
              </a:rPr>
              <a:t> اختیاری </a:t>
            </a:r>
            <a:r>
              <a:rPr lang="fa-IR" smtClean="0">
                <a:cs typeface="B Zar" panose="00000400000000000000" pitchFamily="2" charset="-78"/>
              </a:rPr>
              <a:t>عمل می کند. ص 272</a:t>
            </a:r>
          </a:p>
          <a:p>
            <a:pPr algn="just"/>
            <a:r>
              <a:rPr lang="fa-IR" smtClean="0">
                <a:cs typeface="B Zar" panose="00000400000000000000" pitchFamily="2" charset="-78"/>
              </a:rPr>
              <a:t>چطور ممکن است معانی پنهان تاثیر عمیق تر روی هشیاری مردم داشته باشند؟ ص 273</a:t>
            </a:r>
          </a:p>
          <a:p>
            <a:pPr algn="just"/>
            <a:r>
              <a:rPr lang="fa-IR">
                <a:cs typeface="B Zar" panose="00000400000000000000" pitchFamily="2" charset="-78"/>
              </a:rPr>
              <a:t> </a:t>
            </a:r>
            <a:r>
              <a:rPr lang="fa-IR" smtClean="0">
                <a:cs typeface="B Zar" panose="00000400000000000000" pitchFamily="2" charset="-78"/>
              </a:rPr>
              <a:t>نشانه شناسی  از طریق اختیاری کردن تمایزات خود و سپس  اعلام این که عناصر اختیارش از اهمیت برخوردارند، خود را در مقابل حملات انتقادی بیمه کرده است. ص 274</a:t>
            </a:r>
          </a:p>
          <a:p>
            <a:pPr algn="just"/>
            <a:r>
              <a:rPr lang="fa-IR" smtClean="0">
                <a:cs typeface="B Zar" panose="00000400000000000000" pitchFamily="2" charset="-78"/>
              </a:rPr>
              <a:t>نگرش ها و مطالعاتی که بر روش ها و نظریه های مانند نشانه شناسی و نظریه آلتوسر درباره ایدئولوژی متکی هستند ظاهرا بر این اعتقادند که ایدئولوژی  نقش های مشخص را ایفا می کند که ظاهرا به رفتار و اعمال کسانی که بر آنها حاکم است شکل می بخشند. ص 276</a:t>
            </a:r>
          </a:p>
          <a:p>
            <a:endParaRPr lang="fa-IR" smtClean="0"/>
          </a:p>
          <a:p>
            <a:endParaRPr lang="fa-IR"/>
          </a:p>
        </p:txBody>
      </p:sp>
      <p:pic>
        <p:nvPicPr>
          <p:cNvPr id="4" name="Picture 3"/>
          <p:cNvPicPr>
            <a:picLocks noChangeAspect="1"/>
          </p:cNvPicPr>
          <p:nvPr/>
        </p:nvPicPr>
        <p:blipFill>
          <a:blip r:embed="rId2"/>
          <a:stretch>
            <a:fillRect/>
          </a:stretch>
        </p:blipFill>
        <p:spPr>
          <a:xfrm>
            <a:off x="204303" y="1959440"/>
            <a:ext cx="3520203" cy="3616170"/>
          </a:xfrm>
          <a:prstGeom prst="rect">
            <a:avLst/>
          </a:prstGeom>
        </p:spPr>
      </p:pic>
    </p:spTree>
    <p:extLst>
      <p:ext uri="{BB962C8B-B14F-4D97-AF65-F5344CB8AC3E}">
        <p14:creationId xmlns:p14="http://schemas.microsoft.com/office/powerpoint/2010/main" val="495567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مک رابی </a:t>
            </a:r>
            <a:r>
              <a:rPr lang="fa-IR" smtClean="0">
                <a:cs typeface="B Zar" panose="00000400000000000000" pitchFamily="2" charset="-78"/>
              </a:rPr>
              <a:t>به عنوان بخشی از بحث کلی درباره ماهیت کارکردی ایدئولوژی و به عنوان اثبات کاربردهای نشانه شناسی در مطالعه خود، تحلیل خود را از نقش ایدئولوژیک جکی به ماهیت ظاهری این مجله در دیدگاه خوانندگانش  و افرادی که در آینده خواننده  ان خواهند شد گسترش می دهد. ص 277</a:t>
            </a:r>
          </a:p>
          <a:p>
            <a:pPr algn="just"/>
            <a:r>
              <a:rPr lang="fa-IR" smtClean="0">
                <a:cs typeface="B Zar" panose="00000400000000000000" pitchFamily="2" charset="-78"/>
              </a:rPr>
              <a:t>در وهله اول، تصور می رود که ایدئولوژی یک مجموعه از عقاید  است که  اشتباه گمراه کننده و یا مخدوش هستد و با علم که حقیقت را نشان می دهد مقایسه می شود. ص 279</a:t>
            </a:r>
          </a:p>
          <a:p>
            <a:endParaRPr lang="fa-IR"/>
          </a:p>
        </p:txBody>
      </p:sp>
    </p:spTree>
    <p:extLst>
      <p:ext uri="{BB962C8B-B14F-4D97-AF65-F5344CB8AC3E}">
        <p14:creationId xmlns:p14="http://schemas.microsoft.com/office/powerpoint/2010/main" val="30144029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فریزر</a:t>
            </a:r>
            <a:r>
              <a:rPr lang="fa-IR" smtClean="0">
                <a:cs typeface="B Zar" panose="00000400000000000000" pitchFamily="2" charset="-78"/>
              </a:rPr>
              <a:t> خود هیچ مخالفتی با استفاده از آن دسته از مفاهیم در علوم که به ماهیت های غیرقابل رویت اشاره می کنند ندارند. اما معتقد ات که ایدئولوژی به عنوان یک مفهوم کاملا نظری است، به این معنی از نظر توضیحی غیر ضروری است.ص 280</a:t>
            </a:r>
          </a:p>
          <a:p>
            <a:pPr algn="just"/>
            <a:r>
              <a:rPr lang="fa-IR" smtClean="0">
                <a:solidFill>
                  <a:srgbClr val="FF0000"/>
                </a:solidFill>
                <a:cs typeface="B Zar" panose="00000400000000000000" pitchFamily="2" charset="-78"/>
              </a:rPr>
              <a:t>فرزیر </a:t>
            </a:r>
            <a:r>
              <a:rPr lang="fa-IR" smtClean="0">
                <a:cs typeface="B Zar" panose="00000400000000000000" pitchFamily="2" charset="-78"/>
              </a:rPr>
              <a:t> معتقد است که  دختران جوانی که در </a:t>
            </a:r>
            <a:r>
              <a:rPr lang="fa-IR" smtClean="0">
                <a:solidFill>
                  <a:srgbClr val="FF0000"/>
                </a:solidFill>
                <a:cs typeface="B Zar" panose="00000400000000000000" pitchFamily="2" charset="-78"/>
              </a:rPr>
              <a:t>پژوهش مک رابی </a:t>
            </a:r>
            <a:r>
              <a:rPr lang="fa-IR" smtClean="0">
                <a:cs typeface="B Zar" panose="00000400000000000000" pitchFamily="2" charset="-78"/>
              </a:rPr>
              <a:t>شرکت کردند به طور کلی این مجله را به صورت یک نوع مطلب خواندنی داستانی می خوانند و بین مطالب ان و بازتولیدهایی که واقعی به نظر می رسد تمایز قایل می شوند.ص 281</a:t>
            </a:r>
            <a:endParaRPr lang="fa-IR">
              <a:cs typeface="B Zar" panose="00000400000000000000" pitchFamily="2" charset="-78"/>
            </a:endParaRPr>
          </a:p>
        </p:txBody>
      </p:sp>
    </p:spTree>
    <p:extLst>
      <p:ext uri="{BB962C8B-B14F-4D97-AF65-F5344CB8AC3E}">
        <p14:creationId xmlns:p14="http://schemas.microsoft.com/office/powerpoint/2010/main" val="56843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852152" y="2031687"/>
            <a:ext cx="10515600" cy="4351338"/>
          </a:xfrm>
        </p:spPr>
        <p:txBody>
          <a:bodyPr/>
          <a:lstStyle/>
          <a:p>
            <a:pPr algn="just"/>
            <a:r>
              <a:rPr lang="fa-IR" smtClean="0">
                <a:cs typeface="B Zar" panose="00000400000000000000" pitchFamily="2" charset="-78"/>
              </a:rPr>
              <a:t>وقتی مردم به صورت ی توده سازمان یافته در می </a:t>
            </a:r>
            <a:r>
              <a:rPr lang="fa-IR" smtClean="0">
                <a:cs typeface="B Zar" panose="00000400000000000000" pitchFamily="2" charset="-78"/>
              </a:rPr>
              <a:t>آیند</a:t>
            </a:r>
            <a:r>
              <a:rPr lang="fa-IR" smtClean="0">
                <a:cs typeface="B Zar" panose="00000400000000000000" pitchFamily="2" charset="-78"/>
              </a:rPr>
              <a:t>، هویت و صفات انسانی خود را از دست می دهند. ص 36</a:t>
            </a:r>
          </a:p>
          <a:p>
            <a:pPr algn="just"/>
            <a:r>
              <a:rPr lang="fa-IR" smtClean="0">
                <a:cs typeface="B Zar" panose="00000400000000000000" pitchFamily="2" charset="-78"/>
              </a:rPr>
              <a:t>این نظریه، فرهنگ توده ای را یک فرهنگ استاندارد، فرمولی، تکراری و سطحی محسوب می انگارد که به </a:t>
            </a:r>
            <a:r>
              <a:rPr lang="fa-IR" smtClean="0">
                <a:solidFill>
                  <a:srgbClr val="FF0000"/>
                </a:solidFill>
                <a:cs typeface="B Zar" panose="00000400000000000000" pitchFamily="2" charset="-78"/>
              </a:rPr>
              <a:t>لذت های کم اهمیت، احساسِ، فوری و کاذب </a:t>
            </a:r>
            <a:r>
              <a:rPr lang="fa-IR" smtClean="0">
                <a:cs typeface="B Zar" panose="00000400000000000000" pitchFamily="2" charset="-78"/>
              </a:rPr>
              <a:t>در ازای معیارهای جدی، فکری، اصیل  و واقعی بها می دهد. مک </a:t>
            </a:r>
            <a:r>
              <a:rPr lang="fa-IR" smtClean="0">
                <a:cs typeface="B Zar" panose="00000400000000000000" pitchFamily="2" charset="-78"/>
              </a:rPr>
              <a:t>دونالد، </a:t>
            </a:r>
            <a:r>
              <a:rPr lang="fa-IR" smtClean="0">
                <a:cs typeface="B Zar" panose="00000400000000000000" pitchFamily="2" charset="-78"/>
              </a:rPr>
              <a:t>انتشار آلودگی های فرهنگ توده ای را یک مصیبت  واقعی تلقی می کند. ص 37</a:t>
            </a:r>
          </a:p>
          <a:p>
            <a:pPr algn="just"/>
            <a:r>
              <a:rPr lang="fa-IR" smtClean="0">
                <a:cs typeface="B Zar" panose="00000400000000000000" pitchFamily="2" charset="-78"/>
              </a:rPr>
              <a:t>بنابراین فرهنگ  توده ای، فرهنگی است که فاقد  چالش ها وجذابیت های فکری است و سهولت  و آرامشی که در تخیل  و گریز از واقعیت وجود دارد، </a:t>
            </a:r>
            <a:r>
              <a:rPr lang="fa-IR" smtClean="0">
                <a:cs typeface="B Zar" panose="00000400000000000000" pitchFamily="2" charset="-78"/>
              </a:rPr>
              <a:t>ترجیح </a:t>
            </a:r>
            <a:r>
              <a:rPr lang="fa-IR" smtClean="0">
                <a:cs typeface="B Zar" panose="00000400000000000000" pitchFamily="2" charset="-78"/>
              </a:rPr>
              <a:t>می دهد. ص 38</a:t>
            </a:r>
            <a:endParaRPr lang="fa-IR">
              <a:cs typeface="B Zar" panose="00000400000000000000" pitchFamily="2" charset="-78"/>
            </a:endParaRPr>
          </a:p>
        </p:txBody>
      </p:sp>
    </p:spTree>
    <p:extLst>
      <p:ext uri="{BB962C8B-B14F-4D97-AF65-F5344CB8AC3E}">
        <p14:creationId xmlns:p14="http://schemas.microsoft.com/office/powerpoint/2010/main" val="11945971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منشا سبک های گفتمان در کجاست</a:t>
            </a:r>
            <a:r>
              <a:rPr lang="fa-IR" sz="4400" smtClean="0">
                <a:solidFill>
                  <a:srgbClr val="FF0000"/>
                </a:solidFill>
                <a:cs typeface="B Zar" panose="00000400000000000000" pitchFamily="2" charset="-78"/>
              </a:rPr>
              <a:t>؟</a:t>
            </a:r>
            <a:r>
              <a:rPr lang="fa-IR" smtClean="0">
                <a:cs typeface="B Zar" panose="00000400000000000000" pitchFamily="2" charset="-78"/>
              </a:rPr>
              <a:t>  ص 283</a:t>
            </a:r>
          </a:p>
          <a:p>
            <a:pPr algn="just"/>
            <a:endParaRPr lang="fa-IR">
              <a:cs typeface="B Zar" panose="00000400000000000000" pitchFamily="2" charset="-78"/>
            </a:endParaRPr>
          </a:p>
          <a:p>
            <a:pPr algn="just"/>
            <a:endParaRPr lang="fa-IR" smtClean="0">
              <a:cs typeface="B Zar" panose="00000400000000000000" pitchFamily="2" charset="-78"/>
            </a:endParaRP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813931" y="2330605"/>
            <a:ext cx="8787161" cy="4527395"/>
          </a:xfrm>
          <a:prstGeom prst="rect">
            <a:avLst/>
          </a:prstGeom>
        </p:spPr>
      </p:pic>
    </p:spTree>
    <p:extLst>
      <p:ext uri="{BB962C8B-B14F-4D97-AF65-F5344CB8AC3E}">
        <p14:creationId xmlns:p14="http://schemas.microsoft.com/office/powerpoint/2010/main" val="30461822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نادیده گرفتن فرهنگ عامه به عنوان ماهیتی که در خدمت نظام های سرمایه داری و پدرسالاری </a:t>
            </a:r>
            <a:r>
              <a:rPr lang="fa-IR" smtClean="0">
                <a:cs typeface="B Zar" panose="00000400000000000000" pitchFamily="2" charset="-78"/>
              </a:rPr>
              <a:t>است </a:t>
            </a:r>
            <a:r>
              <a:rPr lang="fa-IR">
                <a:cs typeface="B Zar" panose="00000400000000000000" pitchFamily="2" charset="-78"/>
              </a:rPr>
              <a:t>و در توده ها یک هشیاری کاذب به وجود می آورد، کافی نیست. ص 284</a:t>
            </a:r>
          </a:p>
          <a:p>
            <a:pPr algn="just"/>
            <a:r>
              <a:rPr lang="fa-IR">
                <a:cs typeface="B Zar" panose="00000400000000000000" pitchFamily="2" charset="-78"/>
              </a:rPr>
              <a:t>مصرف  یک مساله بسیار مهم برای فمینیست هاست چون تبلیغات، صنایع سرمایه داری و نظریات فرهنگی، زنان را مهم ترین گروه مصرف کنندگان می دانند ص 285</a:t>
            </a:r>
          </a:p>
          <a:p>
            <a:pPr algn="just"/>
            <a:r>
              <a:rPr lang="fa-IR">
                <a:cs typeface="B Zar" panose="00000400000000000000" pitchFamily="2" charset="-78"/>
              </a:rPr>
              <a:t>استیسی: معنی زندگی تولید فرهنگیف با کاربردها و معانی کالا برای مصرف کنندگان یکسان نیست مطالعات فرهنگی موجود درباره </a:t>
            </a:r>
            <a:r>
              <a:rPr lang="fa-IR" smtClean="0">
                <a:cs typeface="B Zar" panose="00000400000000000000" pitchFamily="2" charset="-78"/>
              </a:rPr>
              <a:t>مصرف </a:t>
            </a:r>
            <a:r>
              <a:rPr lang="fa-IR">
                <a:cs typeface="B Zar" panose="00000400000000000000" pitchFamily="2" charset="-78"/>
              </a:rPr>
              <a:t>کالا ما را  به این نتیجه می رساند که زنان تابع  و به مثابه اشیایی هستند که در تبادل فرهنگی به کار می روند...ص 286</a:t>
            </a:r>
          </a:p>
          <a:p>
            <a:pPr algn="just"/>
            <a:endParaRPr lang="fa-IR"/>
          </a:p>
        </p:txBody>
      </p:sp>
    </p:spTree>
    <p:extLst>
      <p:ext uri="{BB962C8B-B14F-4D97-AF65-F5344CB8AC3E}">
        <p14:creationId xmlns:p14="http://schemas.microsoft.com/office/powerpoint/2010/main" val="30593000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6202"/>
            <a:ext cx="10515600" cy="1325563"/>
          </a:xfrm>
        </p:spPr>
        <p:txBody>
          <a:bodyPr/>
          <a:lstStyle/>
          <a:p>
            <a:pPr algn="ctr"/>
            <a:r>
              <a:rPr lang="fa-IR" b="1" smtClean="0">
                <a:solidFill>
                  <a:srgbClr val="FF0000"/>
                </a:solidFill>
                <a:cs typeface="B Zar" panose="00000400000000000000" pitchFamily="2" charset="-78"/>
              </a:rPr>
              <a:t>فصل ششم: پست مدرنیسم و فرهنگ عامه</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3911995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نظریه </a:t>
            </a:r>
            <a:r>
              <a:rPr lang="fa-IR" smtClean="0">
                <a:solidFill>
                  <a:srgbClr val="FF0000"/>
                </a:solidFill>
                <a:cs typeface="B Zar" panose="00000400000000000000" pitchFamily="2" charset="-78"/>
              </a:rPr>
              <a:t>پست  مدرنیسم </a:t>
            </a:r>
            <a:r>
              <a:rPr lang="fa-IR" smtClean="0">
                <a:cs typeface="B Zar" panose="00000400000000000000" pitchFamily="2" charset="-78"/>
              </a:rPr>
              <a:t>و مبانی نظری و فلسفی آن در پساساختارگرایی از زمره مسائلی است که اخیرا  مطرح شده است و به لحاظ فکری هنوز مانند سایر نظریه هایی که به آنها پرداختم کاملا تثبیت نشده است.ص  291 </a:t>
            </a:r>
          </a:p>
          <a:p>
            <a:endParaRPr lang="fa-IR"/>
          </a:p>
        </p:txBody>
      </p:sp>
      <p:pic>
        <p:nvPicPr>
          <p:cNvPr id="4" name="Picture 3"/>
          <p:cNvPicPr>
            <a:picLocks noChangeAspect="1"/>
          </p:cNvPicPr>
          <p:nvPr/>
        </p:nvPicPr>
        <p:blipFill>
          <a:blip r:embed="rId2"/>
          <a:stretch>
            <a:fillRect/>
          </a:stretch>
        </p:blipFill>
        <p:spPr>
          <a:xfrm>
            <a:off x="838200" y="3032202"/>
            <a:ext cx="10226040" cy="3384881"/>
          </a:xfrm>
          <a:prstGeom prst="rect">
            <a:avLst/>
          </a:prstGeom>
        </p:spPr>
      </p:pic>
    </p:spTree>
    <p:extLst>
      <p:ext uri="{BB962C8B-B14F-4D97-AF65-F5344CB8AC3E}">
        <p14:creationId xmlns:p14="http://schemas.microsoft.com/office/powerpoint/2010/main" val="27600472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از میان رفتن تمایز بین فرهنگ و جامعه</a:t>
            </a:r>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به اعتقاد عموم پست مدرنیسم ظهور یک </a:t>
            </a:r>
            <a:r>
              <a:rPr lang="fa-IR" smtClean="0">
                <a:solidFill>
                  <a:srgbClr val="FF0000"/>
                </a:solidFill>
                <a:cs typeface="B Zar" panose="00000400000000000000" pitchFamily="2" charset="-78"/>
              </a:rPr>
              <a:t>نظم اجتماعی </a:t>
            </a:r>
            <a:r>
              <a:rPr lang="fa-IR" smtClean="0">
                <a:cs typeface="B Zar" panose="00000400000000000000" pitchFamily="2" charset="-78"/>
              </a:rPr>
              <a:t>را توصیف می کند که در آن اهمیت و قدرت رسانه های جمعی و فرهنگ عامه  به معنای آن است که این اهمیت و قدرت بر تمام اشکال  دیگر روابط اجتماعی حاکمند و به انها شکل می دهند. ص 293</a:t>
            </a:r>
          </a:p>
          <a:p>
            <a:pPr marL="0" indent="0">
              <a:buNone/>
            </a:pPr>
            <a:r>
              <a:rPr lang="fa-IR" smtClean="0">
                <a:cs typeface="B Zar" panose="00000400000000000000" pitchFamily="2" charset="-78"/>
              </a:rPr>
              <a:t>در شرایط پست مدرن ایجاد تمایز بین اقتصاد و فرهنگ عامه بسیار مشکل است وجود دارد.ص 294</a:t>
            </a:r>
          </a:p>
          <a:p>
            <a:pPr marL="0" indent="0">
              <a:buNone/>
            </a:pPr>
            <a:endParaRPr lang="fa-IR" smtClean="0"/>
          </a:p>
        </p:txBody>
      </p:sp>
      <p:pic>
        <p:nvPicPr>
          <p:cNvPr id="4" name="Picture 3"/>
          <p:cNvPicPr>
            <a:picLocks noChangeAspect="1"/>
          </p:cNvPicPr>
          <p:nvPr/>
        </p:nvPicPr>
        <p:blipFill>
          <a:blip r:embed="rId2"/>
          <a:stretch>
            <a:fillRect/>
          </a:stretch>
        </p:blipFill>
        <p:spPr>
          <a:xfrm>
            <a:off x="1017270" y="3920491"/>
            <a:ext cx="9875520" cy="2391410"/>
          </a:xfrm>
          <a:prstGeom prst="rect">
            <a:avLst/>
          </a:prstGeom>
        </p:spPr>
      </p:pic>
    </p:spTree>
    <p:extLst>
      <p:ext uri="{BB962C8B-B14F-4D97-AF65-F5344CB8AC3E}">
        <p14:creationId xmlns:p14="http://schemas.microsoft.com/office/powerpoint/2010/main" val="2889984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تاکید بر سبک به بهای فدا کردن جوهر</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در دنیای پست مدرن مسائل سطحی و سبکی  مهم تر می شوند و در نیتجه نوعی ایدئولوژی طراح یا ناظم را به وجود می آورند. ص 295</a:t>
            </a:r>
          </a:p>
          <a:p>
            <a:pPr algn="just"/>
            <a:r>
              <a:rPr lang="fa-IR" smtClean="0">
                <a:cs typeface="B Zar" panose="00000400000000000000" pitchFamily="2" charset="-78"/>
              </a:rPr>
              <a:t>خصوصیاتی چون کیفیات هنری، انسجام، برجستگی، اصالت، واقع گرایی، ژرفای فکری و قدرت داستان اهمیت خود را از دست می دهند. ص 295</a:t>
            </a:r>
          </a:p>
          <a:p>
            <a:endParaRPr lang="fa-IR">
              <a:cs typeface="B Zar" panose="00000400000000000000" pitchFamily="2" charset="-78"/>
            </a:endParaRPr>
          </a:p>
        </p:txBody>
      </p:sp>
    </p:spTree>
    <p:extLst>
      <p:ext uri="{BB962C8B-B14F-4D97-AF65-F5344CB8AC3E}">
        <p14:creationId xmlns:p14="http://schemas.microsoft.com/office/powerpoint/2010/main" val="42864567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مثال خوبی که در مورد نظریه پست مدرن  وجود دارد، در تکثیر تصویر </a:t>
            </a:r>
            <a:r>
              <a:rPr lang="fa-IR" smtClean="0">
                <a:solidFill>
                  <a:srgbClr val="FF0000"/>
                </a:solidFill>
                <a:cs typeface="B Zar" panose="00000400000000000000" pitchFamily="2" charset="-78"/>
              </a:rPr>
              <a:t>مونالیزا اثر معروف لئوناردو  داوینیچی</a:t>
            </a:r>
            <a:r>
              <a:rPr lang="fa-IR" smtClean="0">
                <a:cs typeface="B Zar" panose="00000400000000000000" pitchFamily="2" charset="-78"/>
              </a:rPr>
              <a:t> که </a:t>
            </a:r>
            <a:r>
              <a:rPr lang="fa-IR" smtClean="0">
                <a:solidFill>
                  <a:srgbClr val="FF0000"/>
                </a:solidFill>
                <a:cs typeface="B Zar" panose="00000400000000000000" pitchFamily="2" charset="-78"/>
              </a:rPr>
              <a:t>اندی وارهول </a:t>
            </a:r>
            <a:r>
              <a:rPr lang="fa-IR" smtClean="0">
                <a:cs typeface="B Zar" panose="00000400000000000000" pitchFamily="2" charset="-78"/>
              </a:rPr>
              <a:t>آن را ابداع کرد، ارائه شده اسات. این مثال از هنر پاپ الهام گرفته است.ص 296</a:t>
            </a:r>
          </a:p>
          <a:p>
            <a:endParaRPr lang="fa-IR"/>
          </a:p>
        </p:txBody>
      </p:sp>
      <p:pic>
        <p:nvPicPr>
          <p:cNvPr id="4" name="Picture 3"/>
          <p:cNvPicPr>
            <a:picLocks noChangeAspect="1"/>
          </p:cNvPicPr>
          <p:nvPr/>
        </p:nvPicPr>
        <p:blipFill>
          <a:blip r:embed="rId2"/>
          <a:stretch>
            <a:fillRect/>
          </a:stretch>
        </p:blipFill>
        <p:spPr>
          <a:xfrm>
            <a:off x="838200" y="3343275"/>
            <a:ext cx="3562350" cy="2968625"/>
          </a:xfrm>
          <a:prstGeom prst="rect">
            <a:avLst/>
          </a:prstGeom>
        </p:spPr>
      </p:pic>
      <p:pic>
        <p:nvPicPr>
          <p:cNvPr id="5" name="Picture 4"/>
          <p:cNvPicPr>
            <a:picLocks noChangeAspect="1"/>
          </p:cNvPicPr>
          <p:nvPr/>
        </p:nvPicPr>
        <p:blipFill>
          <a:blip r:embed="rId3"/>
          <a:stretch>
            <a:fillRect/>
          </a:stretch>
        </p:blipFill>
        <p:spPr>
          <a:xfrm>
            <a:off x="5599747" y="3414713"/>
            <a:ext cx="3667125" cy="2762250"/>
          </a:xfrm>
          <a:prstGeom prst="rect">
            <a:avLst/>
          </a:prstGeom>
        </p:spPr>
      </p:pic>
      <p:sp>
        <p:nvSpPr>
          <p:cNvPr id="6" name="TextBox 5"/>
          <p:cNvSpPr txBox="1"/>
          <p:nvPr/>
        </p:nvSpPr>
        <p:spPr>
          <a:xfrm>
            <a:off x="6652260" y="6311900"/>
            <a:ext cx="1451610" cy="369332"/>
          </a:xfrm>
          <a:prstGeom prst="rect">
            <a:avLst/>
          </a:prstGeom>
          <a:noFill/>
        </p:spPr>
        <p:txBody>
          <a:bodyPr wrap="square" rtlCol="1">
            <a:spAutoFit/>
          </a:bodyPr>
          <a:lstStyle/>
          <a:p>
            <a:pPr algn="ctr"/>
            <a:r>
              <a:rPr lang="fa-IR" b="1" smtClean="0">
                <a:cs typeface="B Zar" panose="00000400000000000000" pitchFamily="2" charset="-78"/>
              </a:rPr>
              <a:t>اندی وارهول</a:t>
            </a:r>
            <a:endParaRPr lang="fa-IR" b="1">
              <a:cs typeface="B Zar" panose="00000400000000000000" pitchFamily="2" charset="-78"/>
            </a:endParaRPr>
          </a:p>
        </p:txBody>
      </p:sp>
    </p:spTree>
    <p:extLst>
      <p:ext uri="{BB962C8B-B14F-4D97-AF65-F5344CB8AC3E}">
        <p14:creationId xmlns:p14="http://schemas.microsoft.com/office/powerpoint/2010/main" val="29020084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افول فراروایت ها</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میان رفتن حس تاریخ به عنوان یک روایت خطی  و ممتد  و توالی منطقی وقوع رخداد ها حاکی از این واقعیت  است که در دنیای پست مدرن </a:t>
            </a:r>
            <a:r>
              <a:rPr lang="fa-IR" smtClean="0">
                <a:solidFill>
                  <a:srgbClr val="FF0000"/>
                </a:solidFill>
                <a:cs typeface="B Zar" panose="00000400000000000000" pitchFamily="2" charset="-78"/>
              </a:rPr>
              <a:t>فرا روایت ها </a:t>
            </a:r>
            <a:r>
              <a:rPr lang="fa-IR" smtClean="0">
                <a:cs typeface="B Zar" panose="00000400000000000000" pitchFamily="2" charset="-78"/>
              </a:rPr>
              <a:t>رو به افوق هستند.ص 297</a:t>
            </a:r>
          </a:p>
          <a:p>
            <a:endParaRPr lang="fa-IR"/>
          </a:p>
          <a:p>
            <a:endParaRPr lang="fa-IR"/>
          </a:p>
        </p:txBody>
      </p:sp>
      <p:pic>
        <p:nvPicPr>
          <p:cNvPr id="4" name="Picture 3"/>
          <p:cNvPicPr>
            <a:picLocks noChangeAspect="1"/>
          </p:cNvPicPr>
          <p:nvPr/>
        </p:nvPicPr>
        <p:blipFill>
          <a:blip r:embed="rId2"/>
          <a:stretch>
            <a:fillRect/>
          </a:stretch>
        </p:blipFill>
        <p:spPr>
          <a:xfrm>
            <a:off x="1237786" y="2723873"/>
            <a:ext cx="9679258" cy="4134127"/>
          </a:xfrm>
          <a:prstGeom prst="rect">
            <a:avLst/>
          </a:prstGeom>
        </p:spPr>
      </p:pic>
    </p:spTree>
    <p:extLst>
      <p:ext uri="{BB962C8B-B14F-4D97-AF65-F5344CB8AC3E}">
        <p14:creationId xmlns:p14="http://schemas.microsoft.com/office/powerpoint/2010/main" val="20194693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فرهنگ عامه معاصر و پست مدرنیسم: معماری</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در این جا، اعتقاد بر این است که مدرنیسم که ابتدا  در دهه 1920 ظهور کرد تمام اشکال معماری در گذشته را رد کرده و مصرانه تاکید کرده که بناها و معماری باید از نو بر پایه  اصول منطقی و علمی ساخته شوند.ص 269</a:t>
            </a:r>
          </a:p>
          <a:p>
            <a:endParaRPr lang="fa-IR">
              <a:cs typeface="B Zar" panose="00000400000000000000" pitchFamily="2" charset="-78"/>
            </a:endParaRPr>
          </a:p>
        </p:txBody>
      </p:sp>
    </p:spTree>
    <p:extLst>
      <p:ext uri="{BB962C8B-B14F-4D97-AF65-F5344CB8AC3E}">
        <p14:creationId xmlns:p14="http://schemas.microsoft.com/office/powerpoint/2010/main" val="20054033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سینما</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بحث های پست مدرنیستی ظاهرا با مسائل تصویری و بصری  سر و کار دارند و فیلم هایی که در انها علایم پست مدرنیسم  قابل رویت است فیلمهایی هستند که بر سبک چشم انداز، جلوه های ویژه  و تصاویر و نادیده گرفتن محتوا، ماهیت، جوهر، داستان و نقد اجتماعی تاکید دارند.ص 300  </a:t>
            </a:r>
            <a:endParaRPr lang="fa-IR">
              <a:cs typeface="B Zar" panose="00000400000000000000" pitchFamily="2" charset="-78"/>
            </a:endParaRPr>
          </a:p>
        </p:txBody>
      </p:sp>
    </p:spTree>
    <p:extLst>
      <p:ext uri="{BB962C8B-B14F-4D97-AF65-F5344CB8AC3E}">
        <p14:creationId xmlns:p14="http://schemas.microsoft.com/office/powerpoint/2010/main" val="62138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pPr algn="just"/>
            <a:r>
              <a:rPr lang="fa-IR" smtClean="0">
                <a:cs typeface="B Zar" panose="00000400000000000000" pitchFamily="2" charset="-78"/>
              </a:rPr>
              <a:t>بحث لیویس نشان می دهد که موقعیت روشنفکران نخبه به عنوان واضعان  سلیقه فرهنگی نیز در معرض خطر دموکراتیک  شدن از سوی فرهنگ توده ای قراردارد. ص 40</a:t>
            </a:r>
          </a:p>
          <a:p>
            <a:pPr algn="just"/>
            <a:r>
              <a:rPr lang="fa-IR" smtClean="0">
                <a:solidFill>
                  <a:srgbClr val="FF0000"/>
                </a:solidFill>
                <a:cs typeface="B Zar" panose="00000400000000000000" pitchFamily="2" charset="-78"/>
              </a:rPr>
              <a:t>کیو. دی لیویس </a:t>
            </a:r>
            <a:r>
              <a:rPr lang="fa-IR" smtClean="0">
                <a:cs typeface="B Zar" panose="00000400000000000000" pitchFamily="2" charset="-78"/>
              </a:rPr>
              <a:t>این نکته را در تحلیل خود از سرنوشت رمان مدرن </a:t>
            </a:r>
            <a:r>
              <a:rPr lang="fa-IR" smtClean="0">
                <a:cs typeface="B Zar" panose="00000400000000000000" pitchFamily="2" charset="-78"/>
              </a:rPr>
              <a:t>وقت </a:t>
            </a:r>
            <a:r>
              <a:rPr lang="fa-IR" smtClean="0">
                <a:cs typeface="B Zar" panose="00000400000000000000" pitchFamily="2" charset="-78"/>
              </a:rPr>
              <a:t>روشن می کند. او در ابتدا با اشاره به توجه  روز افزون  مردم به فرهنگ توده ای، اثرات ان را چنین توصیف می کند</a:t>
            </a:r>
          </a:p>
          <a:p>
            <a:pPr algn="just"/>
            <a:r>
              <a:rPr lang="fa-IR" smtClean="0">
                <a:cs typeface="B Zar" panose="00000400000000000000" pitchFamily="2" charset="-78"/>
              </a:rPr>
              <a:t>تعلیم خواننده ای که اوقات فراغتش را در سینماها، تورق مجلات و روزنامه ها و گوش کردن به موسیقی جاز می گذرانند نه تنها از این نظر موفق </a:t>
            </a:r>
            <a:r>
              <a:rPr lang="fa-IR" smtClean="0">
                <a:cs typeface="B Zar" panose="00000400000000000000" pitchFamily="2" charset="-78"/>
              </a:rPr>
              <a:t>نیست، </a:t>
            </a:r>
            <a:r>
              <a:rPr lang="fa-IR" smtClean="0">
                <a:cs typeface="B Zar" panose="00000400000000000000" pitchFamily="2" charset="-78"/>
              </a:rPr>
              <a:t>بلکه مجموعه ای از </a:t>
            </a:r>
            <a:r>
              <a:rPr lang="fa-IR" smtClean="0">
                <a:solidFill>
                  <a:srgbClr val="FF0000"/>
                </a:solidFill>
                <a:cs typeface="B Zar" panose="00000400000000000000" pitchFamily="2" charset="-78"/>
              </a:rPr>
              <a:t>عادات زیان آور </a:t>
            </a:r>
            <a:r>
              <a:rPr lang="fa-IR" smtClean="0">
                <a:cs typeface="B Zar" panose="00000400000000000000" pitchFamily="2" charset="-78"/>
              </a:rPr>
              <a:t>برای تفکر مانع از رشد است. </a:t>
            </a:r>
          </a:p>
          <a:p>
            <a:pPr algn="just"/>
            <a:r>
              <a:rPr lang="fa-IR" smtClean="0">
                <a:cs typeface="B Zar" panose="00000400000000000000" pitchFamily="2" charset="-78"/>
              </a:rPr>
              <a:t>در حالی که در </a:t>
            </a:r>
            <a:r>
              <a:rPr lang="fa-IR" smtClean="0">
                <a:solidFill>
                  <a:srgbClr val="FF0000"/>
                </a:solidFill>
                <a:cs typeface="B Zar" panose="00000400000000000000" pitchFamily="2" charset="-78"/>
              </a:rPr>
              <a:t>قرون هجدهم  و نوزدهم </a:t>
            </a:r>
            <a:r>
              <a:rPr lang="fa-IR" smtClean="0">
                <a:cs typeface="B Zar" panose="00000400000000000000" pitchFamily="2" charset="-78"/>
              </a:rPr>
              <a:t>به خواننده ها کمک می شد، در </a:t>
            </a:r>
            <a:r>
              <a:rPr lang="fa-IR" smtClean="0">
                <a:solidFill>
                  <a:srgbClr val="FF0000"/>
                </a:solidFill>
                <a:cs typeface="B Zar" panose="00000400000000000000" pitchFamily="2" charset="-78"/>
              </a:rPr>
              <a:t>قرن بیستم </a:t>
            </a:r>
            <a:r>
              <a:rPr lang="fa-IR" smtClean="0">
                <a:cs typeface="B Zar" panose="00000400000000000000" pitchFamily="2" charset="-78"/>
              </a:rPr>
              <a:t>برای آنها </a:t>
            </a:r>
            <a:r>
              <a:rPr lang="fa-IR" smtClean="0">
                <a:solidFill>
                  <a:srgbClr val="FF0000"/>
                </a:solidFill>
                <a:cs typeface="B Zar" panose="00000400000000000000" pitchFamily="2" charset="-78"/>
              </a:rPr>
              <a:t>مانع</a:t>
            </a:r>
            <a:r>
              <a:rPr lang="fa-IR" smtClean="0">
                <a:cs typeface="B Zar" panose="00000400000000000000" pitchFamily="2" charset="-78"/>
              </a:rPr>
              <a:t> ایجاد می شود. ص 41</a:t>
            </a:r>
          </a:p>
          <a:p>
            <a:pPr algn="just"/>
            <a:endParaRPr lang="fa-IR">
              <a:cs typeface="B Zar" panose="00000400000000000000" pitchFamily="2" charset="-78"/>
            </a:endParaRPr>
          </a:p>
          <a:p>
            <a:pPr algn="just"/>
            <a:r>
              <a:rPr lang="fa-IR" smtClean="0">
                <a:cs typeface="B Zar" panose="00000400000000000000" pitchFamily="2" charset="-78"/>
              </a:rPr>
              <a:t>ناپدید شدن شعر از حیطه مطالعات افراد معمولی و این حقیقت که باشگاه های کتابخوانی نه تنها سلیقه  را بهبود نمی بخشند، بلکه آن را استاندارد می کنند بر نتایج خانم لیویس صحه می گذارد. ص 41</a:t>
            </a:r>
            <a:endParaRPr lang="fa-IR">
              <a:cs typeface="B Zar" panose="00000400000000000000" pitchFamily="2" charset="-78"/>
            </a:endParaRPr>
          </a:p>
        </p:txBody>
      </p:sp>
    </p:spTree>
    <p:extLst>
      <p:ext uri="{BB962C8B-B14F-4D97-AF65-F5344CB8AC3E}">
        <p14:creationId xmlns:p14="http://schemas.microsoft.com/office/powerpoint/2010/main" val="31173092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تلویزیون</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برنامه های عادی روزانه و شبانه تلویزیون که سیل تصاویر و اطلاعات را به  جریان می اندازند، قطعت و پاره های مختلف  را از نقاط  مختلف  به هم نزدیک کرده و بر اساس تکنیک های کولاژ و شبیه سازی های سطحی پشت سر هم ردیف می کنند .ص 303</a:t>
            </a:r>
          </a:p>
          <a:p>
            <a:endParaRPr lang="fa-IR"/>
          </a:p>
        </p:txBody>
      </p:sp>
      <p:pic>
        <p:nvPicPr>
          <p:cNvPr id="4" name="Picture 3"/>
          <p:cNvPicPr>
            <a:picLocks noChangeAspect="1"/>
          </p:cNvPicPr>
          <p:nvPr/>
        </p:nvPicPr>
        <p:blipFill>
          <a:blip r:embed="rId2"/>
          <a:stretch>
            <a:fillRect/>
          </a:stretch>
        </p:blipFill>
        <p:spPr>
          <a:xfrm>
            <a:off x="2381598" y="3205976"/>
            <a:ext cx="6372109" cy="2970987"/>
          </a:xfrm>
          <a:prstGeom prst="rect">
            <a:avLst/>
          </a:prstGeom>
        </p:spPr>
      </p:pic>
    </p:spTree>
    <p:extLst>
      <p:ext uri="{BB962C8B-B14F-4D97-AF65-F5344CB8AC3E}">
        <p14:creationId xmlns:p14="http://schemas.microsoft.com/office/powerpoint/2010/main" val="11347187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تبلیغات</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گذشته تبلیغات </a:t>
            </a:r>
            <a:r>
              <a:rPr lang="fa-IR" smtClean="0">
                <a:solidFill>
                  <a:srgbClr val="FF0000"/>
                </a:solidFill>
                <a:cs typeface="B Zar" panose="00000400000000000000" pitchFamily="2" charset="-78"/>
              </a:rPr>
              <a:t>ارزش  و فایده یک محصول </a:t>
            </a:r>
            <a:r>
              <a:rPr lang="fa-IR" smtClean="0">
                <a:cs typeface="B Zar" panose="00000400000000000000" pitchFamily="2" charset="-78"/>
              </a:rPr>
              <a:t>را به ما گوشزد می کردند. اما در حال حاضر به طور مستقیم چیز زیادی درباره محصول نمی گویند و بیشتر به </a:t>
            </a:r>
            <a:r>
              <a:rPr lang="fa-IR" smtClean="0">
                <a:solidFill>
                  <a:srgbClr val="FF0000"/>
                </a:solidFill>
                <a:cs typeface="B Zar" panose="00000400000000000000" pitchFamily="2" charset="-78"/>
              </a:rPr>
              <a:t>ارتقاء و تکرار خود پیام </a:t>
            </a:r>
            <a:r>
              <a:rPr lang="fa-IR" smtClean="0">
                <a:cs typeface="B Zar" panose="00000400000000000000" pitchFamily="2" charset="-78"/>
              </a:rPr>
              <a:t>می پردازند  و این کار  را به وسیله  علایمی که از فرهنگ عامه می گیرند و به وسیله تاکید بر ماهیت تبلیغاتی پیام ها انجام می دهد. ص 304</a:t>
            </a:r>
          </a:p>
          <a:p>
            <a:endParaRPr lang="fa-IR"/>
          </a:p>
        </p:txBody>
      </p:sp>
    </p:spTree>
    <p:extLst>
      <p:ext uri="{BB962C8B-B14F-4D97-AF65-F5344CB8AC3E}">
        <p14:creationId xmlns:p14="http://schemas.microsoft.com/office/powerpoint/2010/main" val="22439345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موسیقی پاپ</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دید نظریه پست مدرن در تاریخ اخیر موسیقی پاپ گرایش به ترکیب آشکار  و صریح سبک های موسیقی به روش های بسیار مستقیم کاملا به چشم می خورد. این گرایش دامنه وسیعی را در بر می گیرد  و از ترکیب بسیار ساده ترانه هایی که قبلا در یک دوره یا دوره های مختلف ضبط شده اند تا نقل قول و استفاده از «طعم» ترانه ها صداها و آلات موسیقی  متمایز برای خلق هویت های فرعی و فرهنگی را شامل می شود.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612164" y="4001294"/>
            <a:ext cx="2143125" cy="2143125"/>
          </a:xfrm>
          <a:prstGeom prst="rect">
            <a:avLst/>
          </a:prstGeom>
        </p:spPr>
      </p:pic>
    </p:spTree>
    <p:extLst>
      <p:ext uri="{BB962C8B-B14F-4D97-AF65-F5344CB8AC3E}">
        <p14:creationId xmlns:p14="http://schemas.microsoft.com/office/powerpoint/2010/main" val="3961815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مصرف گرایی و اشباع رسانه ای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پست مدرنیسم  با بعضی عقاید دیرینه درباره دامنه و تاثیرات مصرف گرایی  و اشباع رسانه ای به عنوان جنبه های تغییرات اخیر در جوامع صنعتی و سرمایه داری پیوند دارد. ص 307</a:t>
            </a:r>
          </a:p>
          <a:p>
            <a:pPr algn="just"/>
            <a:r>
              <a:rPr lang="fa-IR" smtClean="0">
                <a:cs typeface="B Zar" panose="00000400000000000000" pitchFamily="2" charset="-78"/>
              </a:rPr>
              <a:t>به مجرد این که سیستم دقیق و پرکار تولید سرمایه داری تثبیت شد، نیاز به افزایش مصرف ظاهر شد و مردم کم کم ناگزیر شدند که علاوه بر «اخلاق کاری»، «اخلاق اوقات فراغت یا مصرف» را نیز بیاموزند. ص 308</a:t>
            </a:r>
          </a:p>
          <a:p>
            <a:endParaRPr lang="fa-IR"/>
          </a:p>
        </p:txBody>
      </p:sp>
    </p:spTree>
    <p:extLst>
      <p:ext uri="{BB962C8B-B14F-4D97-AF65-F5344CB8AC3E}">
        <p14:creationId xmlns:p14="http://schemas.microsoft.com/office/powerpoint/2010/main" val="42263278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مشاغل طبقه متوسط جدید و بازارهای مصرفی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مصرف گرایی </a:t>
            </a:r>
            <a:r>
              <a:rPr lang="fa-IR" smtClean="0">
                <a:cs typeface="B Zar" panose="00000400000000000000" pitchFamily="2" charset="-78"/>
              </a:rPr>
              <a:t>و </a:t>
            </a:r>
            <a:r>
              <a:rPr lang="fa-IR" smtClean="0">
                <a:solidFill>
                  <a:srgbClr val="FF0000"/>
                </a:solidFill>
                <a:cs typeface="B Zar" panose="00000400000000000000" pitchFamily="2" charset="-78"/>
              </a:rPr>
              <a:t>اشباع  رسانه ای </a:t>
            </a:r>
            <a:r>
              <a:rPr lang="fa-IR" smtClean="0">
                <a:cs typeface="B Zar" panose="00000400000000000000" pitchFamily="2" charset="-78"/>
              </a:rPr>
              <a:t>فرایند های بسیار تجریدی هستند که از منطق  خاص خود پیروی  می کنند. اگر طبقات  اجتماعی  و ساختار حرفه ها را در نظر بگیریم، این دو پدیده اساس اجتماعی نیز خواهند یافت. ص309</a:t>
            </a:r>
          </a:p>
          <a:p>
            <a:endParaRPr lang="fa-IR"/>
          </a:p>
        </p:txBody>
      </p:sp>
      <p:pic>
        <p:nvPicPr>
          <p:cNvPr id="4" name="Picture 3"/>
          <p:cNvPicPr>
            <a:picLocks noChangeAspect="1"/>
          </p:cNvPicPr>
          <p:nvPr/>
        </p:nvPicPr>
        <p:blipFill>
          <a:blip r:embed="rId2"/>
          <a:stretch>
            <a:fillRect/>
          </a:stretch>
        </p:blipFill>
        <p:spPr>
          <a:xfrm>
            <a:off x="9993351" y="1225317"/>
            <a:ext cx="600308" cy="600308"/>
          </a:xfrm>
          <a:prstGeom prst="rect">
            <a:avLst/>
          </a:prstGeom>
        </p:spPr>
      </p:pic>
      <p:pic>
        <p:nvPicPr>
          <p:cNvPr id="5" name="Picture 4"/>
          <p:cNvPicPr>
            <a:picLocks noChangeAspect="1"/>
          </p:cNvPicPr>
          <p:nvPr/>
        </p:nvPicPr>
        <p:blipFill>
          <a:blip r:embed="rId3"/>
          <a:stretch>
            <a:fillRect/>
          </a:stretch>
        </p:blipFill>
        <p:spPr>
          <a:xfrm>
            <a:off x="8028879" y="1225317"/>
            <a:ext cx="602165" cy="669073"/>
          </a:xfrm>
          <a:prstGeom prst="rect">
            <a:avLst/>
          </a:prstGeom>
        </p:spPr>
      </p:pic>
    </p:spTree>
    <p:extLst>
      <p:ext uri="{BB962C8B-B14F-4D97-AF65-F5344CB8AC3E}">
        <p14:creationId xmlns:p14="http://schemas.microsoft.com/office/powerpoint/2010/main" val="13487766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فرسایش هویت های جمعی و شخصی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تفسیر هویت، </a:t>
            </a:r>
            <a:r>
              <a:rPr lang="fa-IR" smtClean="0">
                <a:cs typeface="B Zar" panose="00000400000000000000" pitchFamily="2" charset="-78"/>
              </a:rPr>
              <a:t>خواه هویت شخصی و خواه هویت جمعی، در بحث  های مطرح شده در نظریه پست مدرنیسم، به یک مساله مهم تبدیل شده است. ادعاهای خاصی که در ارتباط با هویت در این بحث ها عنوان شده اند  خود دلیل بیشتری در خصوص ظهور پست مدرنیسم بدست می دهند. ص 310</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00303" y="3668751"/>
            <a:ext cx="3927818" cy="2199578"/>
          </a:xfrm>
          <a:prstGeom prst="rect">
            <a:avLst/>
          </a:prstGeom>
        </p:spPr>
      </p:pic>
    </p:spTree>
    <p:extLst>
      <p:ext uri="{BB962C8B-B14F-4D97-AF65-F5344CB8AC3E}">
        <p14:creationId xmlns:p14="http://schemas.microsoft.com/office/powerpoint/2010/main" val="40514911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محدودیت های پست مدرنیسم</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ارزیابی ظهور پست مدرنیسم در فرهنگ عامه </a:t>
            </a:r>
            <a:r>
              <a:rPr lang="fa-IR" smtClean="0">
                <a:cs typeface="B Zar" panose="00000400000000000000" pitchFamily="2" charset="-78"/>
              </a:rPr>
              <a:t>معاصر، </a:t>
            </a:r>
            <a:r>
              <a:rPr lang="fa-IR" smtClean="0">
                <a:cs typeface="B Zar" panose="00000400000000000000" pitchFamily="2" charset="-78"/>
              </a:rPr>
              <a:t>من نتوانستم بررسی گسترده ای را ارائه کنم. اما شکی نیست که مثال هایی که ادعاهای نظریه پست </a:t>
            </a:r>
            <a:r>
              <a:rPr lang="fa-IR" smtClean="0">
                <a:cs typeface="B Zar" panose="00000400000000000000" pitchFamily="2" charset="-78"/>
              </a:rPr>
              <a:t>مدرنیسم </a:t>
            </a:r>
            <a:r>
              <a:rPr lang="fa-IR" smtClean="0">
                <a:cs typeface="B Zar" panose="00000400000000000000" pitchFamily="2" charset="-78"/>
              </a:rPr>
              <a:t>را روشن تر کنند وجود دارند. اکنون می </a:t>
            </a:r>
            <a:r>
              <a:rPr lang="fa-IR" smtClean="0">
                <a:cs typeface="B Zar" panose="00000400000000000000" pitchFamily="2" charset="-78"/>
              </a:rPr>
              <a:t>خواهم </a:t>
            </a:r>
            <a:r>
              <a:rPr lang="fa-IR" smtClean="0">
                <a:cs typeface="B Zar" panose="00000400000000000000" pitchFamily="2" charset="-78"/>
              </a:rPr>
              <a:t>این ادعاها زیر سوال ببرم. من این تلاش را </a:t>
            </a:r>
            <a:r>
              <a:rPr lang="fa-IR" smtClean="0">
                <a:cs typeface="B Zar" panose="00000400000000000000" pitchFamily="2" charset="-78"/>
              </a:rPr>
              <a:t>با </a:t>
            </a:r>
            <a:r>
              <a:rPr lang="fa-IR" smtClean="0">
                <a:cs typeface="B Zar" panose="00000400000000000000" pitchFamily="2" charset="-78"/>
              </a:rPr>
              <a:t>استفاده از </a:t>
            </a:r>
            <a:r>
              <a:rPr lang="fa-IR" smtClean="0">
                <a:solidFill>
                  <a:srgbClr val="FF0000"/>
                </a:solidFill>
                <a:cs typeface="B Zar" panose="00000400000000000000" pitchFamily="2" charset="-78"/>
              </a:rPr>
              <a:t>دو</a:t>
            </a:r>
            <a:r>
              <a:rPr lang="fa-IR" smtClean="0">
                <a:cs typeface="B Zar" panose="00000400000000000000" pitchFamily="2" charset="-78"/>
              </a:rPr>
              <a:t> روش انجام خواهد داد</a:t>
            </a:r>
            <a:r>
              <a:rPr lang="fa-IR" smtClean="0">
                <a:cs typeface="B Zar" panose="00000400000000000000" pitchFamily="2" charset="-78"/>
              </a:rPr>
              <a:t>.</a:t>
            </a:r>
          </a:p>
          <a:p>
            <a:pPr algn="just"/>
            <a:r>
              <a:rPr lang="fa-IR" smtClean="0">
                <a:cs typeface="B Zar" panose="00000400000000000000" pitchFamily="2" charset="-78"/>
              </a:rPr>
              <a:t> </a:t>
            </a:r>
            <a:r>
              <a:rPr lang="fa-IR" smtClean="0">
                <a:cs typeface="B Zar" panose="00000400000000000000" pitchFamily="2" charset="-78"/>
              </a:rPr>
              <a:t>روش </a:t>
            </a:r>
            <a:r>
              <a:rPr lang="fa-IR" smtClean="0">
                <a:solidFill>
                  <a:srgbClr val="FF0000"/>
                </a:solidFill>
                <a:cs typeface="B Zar" panose="00000400000000000000" pitchFamily="2" charset="-78"/>
              </a:rPr>
              <a:t>اول</a:t>
            </a:r>
            <a:r>
              <a:rPr lang="fa-IR" smtClean="0">
                <a:cs typeface="B Zar" panose="00000400000000000000" pitchFamily="2" charset="-78"/>
              </a:rPr>
              <a:t> نگرش انتقادی به بعضی از بحث های اصلی و نظری پست مدرنیسم است </a:t>
            </a:r>
            <a:endParaRPr lang="fa-IR" smtClean="0">
              <a:cs typeface="B Zar" panose="00000400000000000000" pitchFamily="2" charset="-78"/>
            </a:endParaRPr>
          </a:p>
          <a:p>
            <a:pPr algn="just"/>
            <a:r>
              <a:rPr lang="fa-IR" smtClean="0">
                <a:cs typeface="B Zar" panose="00000400000000000000" pitchFamily="2" charset="-78"/>
              </a:rPr>
              <a:t>روش </a:t>
            </a:r>
            <a:r>
              <a:rPr lang="fa-IR" smtClean="0">
                <a:solidFill>
                  <a:srgbClr val="FF0000"/>
                </a:solidFill>
                <a:cs typeface="B Zar" panose="00000400000000000000" pitchFamily="2" charset="-78"/>
              </a:rPr>
              <a:t>دوم</a:t>
            </a:r>
            <a:r>
              <a:rPr lang="fa-IR" smtClean="0">
                <a:cs typeface="B Zar" panose="00000400000000000000" pitchFamily="2" charset="-78"/>
              </a:rPr>
              <a:t> بررسی انتقادی ادعاهایی که این نظریه درباره حیطه های خاصی در فرهنگ  عامه عنوان کرده است. ص 312</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476464" y="3323063"/>
            <a:ext cx="519577" cy="519577"/>
          </a:xfrm>
          <a:prstGeom prst="rect">
            <a:avLst/>
          </a:prstGeom>
        </p:spPr>
      </p:pic>
      <p:pic>
        <p:nvPicPr>
          <p:cNvPr id="5" name="Picture 4"/>
          <p:cNvPicPr>
            <a:picLocks noChangeAspect="1"/>
          </p:cNvPicPr>
          <p:nvPr/>
        </p:nvPicPr>
        <p:blipFill>
          <a:blip r:embed="rId3"/>
          <a:stretch>
            <a:fillRect/>
          </a:stretch>
        </p:blipFill>
        <p:spPr>
          <a:xfrm>
            <a:off x="11476464" y="4114800"/>
            <a:ext cx="519577" cy="474972"/>
          </a:xfrm>
          <a:prstGeom prst="rect">
            <a:avLst/>
          </a:prstGeom>
        </p:spPr>
      </p:pic>
    </p:spTree>
    <p:extLst>
      <p:ext uri="{BB962C8B-B14F-4D97-AF65-F5344CB8AC3E}">
        <p14:creationId xmlns:p14="http://schemas.microsoft.com/office/powerpoint/2010/main" val="1381245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معضل بزرگ دیگر که پست مدرنیسم را مبتلا کرده وجود این فرض است که فراروایت ها در حال افول هستند. در وهله اول، اگر پست مدرنیسم خود یک فرا روایت نیست، پس </a:t>
            </a:r>
            <a:r>
              <a:rPr lang="fa-IR" smtClean="0">
                <a:solidFill>
                  <a:srgbClr val="FF0000"/>
                </a:solidFill>
                <a:cs typeface="B Zar" panose="00000400000000000000" pitchFamily="2" charset="-78"/>
              </a:rPr>
              <a:t>چیست؟ </a:t>
            </a:r>
            <a:r>
              <a:rPr lang="fa-IR" smtClean="0">
                <a:cs typeface="B Zar" panose="00000400000000000000" pitchFamily="2" charset="-78"/>
              </a:rPr>
              <a:t>ص 314</a:t>
            </a:r>
          </a:p>
          <a:p>
            <a:pPr algn="just"/>
            <a:r>
              <a:rPr lang="fa-IR" smtClean="0">
                <a:cs typeface="B Zar" panose="00000400000000000000" pitchFamily="2" charset="-78"/>
              </a:rPr>
              <a:t>ادعاهای پست مدرنیسم درباره از میان رفتن تمایز بین هنر  و فرهنگ عامه تا حددی منطقی به نظر می رسند و به ویژه چون با اعمال و ایدئولوژی های گروه های حرفه ای خاص در </a:t>
            </a:r>
            <a:r>
              <a:rPr lang="fa-IR" smtClean="0">
                <a:cs typeface="B Zar" panose="00000400000000000000" pitchFamily="2" charset="-78"/>
              </a:rPr>
              <a:t>ارتباط هستند.ص </a:t>
            </a:r>
            <a:r>
              <a:rPr lang="fa-IR" smtClean="0">
                <a:cs typeface="B Zar" panose="00000400000000000000" pitchFamily="2" charset="-78"/>
              </a:rPr>
              <a:t>315</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rot="20593965">
            <a:off x="2015591" y="641077"/>
            <a:ext cx="1301599" cy="921357"/>
          </a:xfrm>
          <a:prstGeom prst="rect">
            <a:avLst/>
          </a:prstGeom>
        </p:spPr>
      </p:pic>
    </p:spTree>
    <p:extLst>
      <p:ext uri="{BB962C8B-B14F-4D97-AF65-F5344CB8AC3E}">
        <p14:creationId xmlns:p14="http://schemas.microsoft.com/office/powerpoint/2010/main" val="32451853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در جهت پست مدرنیسم تغییراتی ظاهر شده  است، به ویژه در حیطه معماری و تبلیغات. با این حال </a:t>
            </a:r>
            <a:r>
              <a:rPr lang="fa-IR" smtClean="0">
                <a:cs typeface="B Zar" panose="00000400000000000000" pitchFamily="2" charset="-78"/>
              </a:rPr>
              <a:t>استفاده </a:t>
            </a:r>
            <a:r>
              <a:rPr lang="fa-IR" smtClean="0">
                <a:cs typeface="B Zar" panose="00000400000000000000" pitchFamily="2" charset="-78"/>
              </a:rPr>
              <a:t>از این نتیجه گیری در تمام حیطه های فرهنگ عامه دشوار است.ص 316</a:t>
            </a:r>
          </a:p>
          <a:p>
            <a:pPr algn="just"/>
            <a:r>
              <a:rPr lang="fa-IR" smtClean="0">
                <a:cs typeface="B Zar" panose="00000400000000000000" pitchFamily="2" charset="-78"/>
              </a:rPr>
              <a:t>سینمای عامه همیشه مایل بوده است تعداد پیام گیران خود را افزایش دهد. از همان بدو تولد سینما پیام گیران را بر مبنای وقایع خارق العاده ای که قادر به نمایش آنها بوده، جلب کرده است.ص 316</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83526" y="3847562"/>
            <a:ext cx="7458307" cy="2798565"/>
          </a:xfrm>
          <a:prstGeom prst="rect">
            <a:avLst/>
          </a:prstGeom>
        </p:spPr>
      </p:pic>
    </p:spTree>
    <p:extLst>
      <p:ext uri="{BB962C8B-B14F-4D97-AF65-F5344CB8AC3E}">
        <p14:creationId xmlns:p14="http://schemas.microsoft.com/office/powerpoint/2010/main" val="2814469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اگر امکان عمومیت دادن وجود داشته باشد، سبک های فیلم می توانند به ترکیب ظریفی از تکرار  و سورپریز  بستگی داشته باشند. ص 318</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38868" y="3012689"/>
            <a:ext cx="3468030" cy="2904080"/>
          </a:xfrm>
          <a:prstGeom prst="rect">
            <a:avLst/>
          </a:prstGeom>
        </p:spPr>
      </p:pic>
    </p:spTree>
    <p:extLst>
      <p:ext uri="{BB962C8B-B14F-4D97-AF65-F5344CB8AC3E}">
        <p14:creationId xmlns:p14="http://schemas.microsoft.com/office/powerpoint/2010/main" val="1855341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TotalTime>
  <Words>8980</Words>
  <Application>Microsoft Office PowerPoint</Application>
  <PresentationFormat>Widescreen</PresentationFormat>
  <Paragraphs>299</Paragraphs>
  <Slides>103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103</vt:i4>
      </vt:variant>
    </vt:vector>
  </HeadingPairs>
  <TitlesOfParts>
    <vt:vector size="109" baseType="lpstr">
      <vt:lpstr>Arial</vt:lpstr>
      <vt:lpstr>B Zar</vt:lpstr>
      <vt:lpstr>Calibri</vt:lpstr>
      <vt:lpstr>Calibri Light</vt:lpstr>
      <vt:lpstr>Times New Roman</vt:lpstr>
      <vt:lpstr>Office Theme</vt:lpstr>
      <vt:lpstr>بررسی جملات نام کتاب: مقدمه ای بر نظریه های فرهنگ عامه</vt:lpstr>
      <vt:lpstr>فصل اول: فرهنگ توده ای و فرهنگ عامه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فرهنگ توده ای و آمریکایی سازی</vt:lpstr>
      <vt:lpstr>PowerPoint Presentation</vt:lpstr>
      <vt:lpstr>PowerPoint Presentation</vt:lpstr>
      <vt:lpstr>PowerPoint Presentation</vt:lpstr>
      <vt:lpstr>PowerPoint Presentation</vt:lpstr>
      <vt:lpstr>PowerPoint Presentation</vt:lpstr>
      <vt:lpstr>نقدی بر نظریه فرهنگ توده ای</vt:lpstr>
      <vt:lpstr>PowerPoint Presentation</vt:lpstr>
      <vt:lpstr>PowerPoint Presentation</vt:lpstr>
      <vt:lpstr>PowerPoint Presentation</vt:lpstr>
      <vt:lpstr>PowerPoint Presentation</vt:lpstr>
      <vt:lpstr>PowerPoint Presentation</vt:lpstr>
      <vt:lpstr>PowerPoint Presentation</vt:lpstr>
      <vt:lpstr>فصل دوم: مکتب فرانکفورت</vt:lpstr>
      <vt:lpstr>PowerPoint Presentation</vt:lpstr>
      <vt:lpstr>PowerPoint Presentation</vt:lpstr>
      <vt:lpstr>PowerPoint Presentation</vt:lpstr>
      <vt:lpstr>PowerPoint Presentation</vt:lpstr>
      <vt:lpstr>نظریه بت وارگی کالا</vt:lpstr>
      <vt:lpstr>PowerPoint Presentation</vt:lpstr>
      <vt:lpstr>PowerPoint Presentation</vt:lpstr>
      <vt:lpstr>صنعت فرهنگ</vt:lpstr>
      <vt:lpstr>PowerPoint Presentation</vt:lpstr>
      <vt:lpstr>PowerPoint Presentation</vt:lpstr>
      <vt:lpstr>PowerPoint Presentation</vt:lpstr>
      <vt:lpstr>مکتب فرانکفورت: ارزیابی انتقادی</vt:lpstr>
      <vt:lpstr>PowerPoint Presentation</vt:lpstr>
      <vt:lpstr>بنیامین و نقد مکتب فرانکفورت</vt:lpstr>
      <vt:lpstr>فصل سوم: ساختارگرایی، نشانه شناسی و فرهنگ عامه</vt:lpstr>
      <vt:lpstr>PowerPoint Presentation</vt:lpstr>
      <vt:lpstr>زبان شناسان ساختارگرا و نظرات سوسور</vt:lpstr>
      <vt:lpstr>PowerPoint Presentation</vt:lpstr>
      <vt:lpstr>ساختارگرایی: فرهنگ و اسطوره</vt:lpstr>
      <vt:lpstr>PowerPoint Presentation</vt:lpstr>
      <vt:lpstr>PowerPoint Presentation</vt:lpstr>
      <vt:lpstr>PowerPoint Presentation</vt:lpstr>
      <vt:lpstr>PowerPoint Presentation</vt:lpstr>
      <vt:lpstr>PowerPoint Presentation</vt:lpstr>
      <vt:lpstr>PowerPoint Presentation</vt:lpstr>
      <vt:lpstr>نشانه شناسی رولان بارت</vt:lpstr>
      <vt:lpstr>فصل چهارم: مارکسیسم، اقتصاد سیاسی و ایدئولوژی</vt:lpstr>
      <vt:lpstr>مارکس و ایدئولوژی</vt:lpstr>
      <vt:lpstr>PowerPoint Presentation</vt:lpstr>
      <vt:lpstr>مارکسیسم و اقتصاد سیاسی</vt:lpstr>
      <vt:lpstr>PowerPoint Presentation</vt:lpstr>
      <vt:lpstr>حدود اقتصاد سیاسی</vt:lpstr>
      <vt:lpstr>نظریه ایدئولوژی آلتوسر و مارکسیسم ساختارگرا</vt:lpstr>
      <vt:lpstr>PowerPoint Presentation</vt:lpstr>
      <vt:lpstr>PowerPoint Presentation</vt:lpstr>
      <vt:lpstr>PowerPoint Presentation</vt:lpstr>
      <vt:lpstr>PowerPoint Presentation</vt:lpstr>
      <vt:lpstr>گرامشی، مارکسیسم و فرهنگ عامه</vt:lpstr>
      <vt:lpstr>PowerPoint Presentation</vt:lpstr>
      <vt:lpstr>مفهوم هژمونی گرامشی</vt:lpstr>
      <vt:lpstr>PowerPoint Presentation</vt:lpstr>
      <vt:lpstr>نتیجه گیری: مارکسیسم، مارکسیسمم گرامشی و فرهنگ عامه </vt:lpstr>
      <vt:lpstr>فصل پنجم: فمینیسم و فرهنگ عامه</vt:lpstr>
      <vt:lpstr>فمینیسم و فرهنگ عامه</vt:lpstr>
      <vt:lpstr>PowerPoint Presentation</vt:lpstr>
      <vt:lpstr>PowerPoint Presentation</vt:lpstr>
      <vt:lpstr>PowerPoint Presentation</vt:lpstr>
      <vt:lpstr>PowerPoint Presentation</vt:lpstr>
      <vt:lpstr>PowerPoint Presentation</vt:lpstr>
      <vt:lpstr>نظریه فمینیسم، پدرسالاری و روان کاوی</vt:lpstr>
      <vt:lpstr>نظریه فمینیستی و مطالعه ایدئولوژی</vt:lpstr>
      <vt:lpstr>PowerPoint Presentation</vt:lpstr>
      <vt:lpstr>PowerPoint Presentation</vt:lpstr>
      <vt:lpstr>PowerPoint Presentation</vt:lpstr>
      <vt:lpstr>PowerPoint Presentation</vt:lpstr>
      <vt:lpstr>PowerPoint Presentation</vt:lpstr>
      <vt:lpstr>PowerPoint Presentation</vt:lpstr>
      <vt:lpstr>فصل ششم: پست مدرنیسم و فرهنگ عامه</vt:lpstr>
      <vt:lpstr>PowerPoint Presentation</vt:lpstr>
      <vt:lpstr>از میان رفتن تمایز بین فرهنگ و جامعه</vt:lpstr>
      <vt:lpstr>تاکید بر سبک به بهای فدا کردن جوهر</vt:lpstr>
      <vt:lpstr>PowerPoint Presentation</vt:lpstr>
      <vt:lpstr>افول فراروایت ها</vt:lpstr>
      <vt:lpstr>فرهنگ عامه معاصر و پست مدرنیسم: معماری</vt:lpstr>
      <vt:lpstr>سینما</vt:lpstr>
      <vt:lpstr>تلویزیون</vt:lpstr>
      <vt:lpstr>تبلیغات</vt:lpstr>
      <vt:lpstr>موسیقی پاپ</vt:lpstr>
      <vt:lpstr>مصرف گرایی و اشباع رسانه ای </vt:lpstr>
      <vt:lpstr>مشاغل طبقه متوسط جدید و بازارهای مصرفی</vt:lpstr>
      <vt:lpstr>فرسایش هویت های جمعی و شخصی</vt:lpstr>
      <vt:lpstr>محدودیت های پست مدرنیسم</vt:lpstr>
      <vt:lpstr>PowerPoint Presentation</vt:lpstr>
      <vt:lpstr>PowerPoint Presentation</vt:lpstr>
      <vt:lpstr>PowerPoint Presentation</vt:lpstr>
      <vt:lpstr>فصل هفتم: جمع بندی</vt:lpstr>
      <vt:lpstr>PowerPoint Presentation</vt:lpstr>
      <vt:lpstr>PowerPoint Presentation</vt:lpstr>
      <vt:lpstr>پوپولیسم فرهنگی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380</cp:revision>
  <dcterms:created xsi:type="dcterms:W3CDTF">2022-10-31T09:51:26Z</dcterms:created>
  <dcterms:modified xsi:type="dcterms:W3CDTF">2022-11-02T12:10:53Z</dcterms:modified>
</cp:coreProperties>
</file>