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256" r:id="rId2"/>
    <p:sldId id="303" r:id="rId3"/>
    <p:sldId id="257" r:id="rId4"/>
    <p:sldId id="258" r:id="rId5"/>
    <p:sldId id="259" r:id="rId6"/>
    <p:sldId id="260" r:id="rId7"/>
    <p:sldId id="261" r:id="rId8"/>
    <p:sldId id="262" r:id="rId9"/>
    <p:sldId id="263" r:id="rId10"/>
    <p:sldId id="264" r:id="rId11"/>
    <p:sldId id="265" r:id="rId12"/>
    <p:sldId id="304" r:id="rId13"/>
    <p:sldId id="266" r:id="rId14"/>
    <p:sldId id="267" r:id="rId15"/>
    <p:sldId id="268" r:id="rId16"/>
    <p:sldId id="32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27" r:id="rId36"/>
    <p:sldId id="287" r:id="rId37"/>
    <p:sldId id="288" r:id="rId38"/>
    <p:sldId id="305" r:id="rId39"/>
    <p:sldId id="328" r:id="rId40"/>
    <p:sldId id="289" r:id="rId41"/>
    <p:sldId id="290" r:id="rId42"/>
    <p:sldId id="306" r:id="rId43"/>
    <p:sldId id="291" r:id="rId44"/>
    <p:sldId id="292" r:id="rId45"/>
    <p:sldId id="293" r:id="rId46"/>
    <p:sldId id="294" r:id="rId47"/>
    <p:sldId id="295" r:id="rId48"/>
    <p:sldId id="296" r:id="rId49"/>
    <p:sldId id="297" r:id="rId50"/>
    <p:sldId id="298" r:id="rId51"/>
    <p:sldId id="329" r:id="rId52"/>
    <p:sldId id="299" r:id="rId53"/>
    <p:sldId id="300" r:id="rId54"/>
    <p:sldId id="301" r:id="rId55"/>
    <p:sldId id="302"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557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367DAD0-762B-4A34-B1F9-0D48D812FC17}" type="datetimeFigureOut">
              <a:rPr lang="fa-IR" smtClean="0"/>
              <a:t>20/04/1444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D81F08-1123-4D0D-914C-8CB966D66211}" type="slidenum">
              <a:rPr lang="fa-IR" smtClean="0"/>
              <a:t>‹#›</a:t>
            </a:fld>
            <a:endParaRPr lang="fa-IR"/>
          </a:p>
        </p:txBody>
      </p:sp>
    </p:spTree>
    <p:extLst>
      <p:ext uri="{BB962C8B-B14F-4D97-AF65-F5344CB8AC3E}">
        <p14:creationId xmlns:p14="http://schemas.microsoft.com/office/powerpoint/2010/main" val="24982020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5D81F08-1123-4D0D-914C-8CB966D66211}" type="slidenum">
              <a:rPr lang="fa-IR" smtClean="0"/>
              <a:t>25</a:t>
            </a:fld>
            <a:endParaRPr lang="fa-IR"/>
          </a:p>
        </p:txBody>
      </p:sp>
    </p:spTree>
    <p:extLst>
      <p:ext uri="{BB962C8B-B14F-4D97-AF65-F5344CB8AC3E}">
        <p14:creationId xmlns:p14="http://schemas.microsoft.com/office/powerpoint/2010/main" val="164435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63E87D9-BA7C-4C71-B64C-8A95D619D720}" type="datetimeFigureOut">
              <a:rPr lang="fa-IR" smtClean="0"/>
              <a:t>20/04/1444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171207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3E87D9-BA7C-4C71-B64C-8A95D619D720}" type="datetimeFigureOut">
              <a:rPr lang="fa-IR" smtClean="0"/>
              <a:t>20/04/1444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8731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3E87D9-BA7C-4C71-B64C-8A95D619D720}" type="datetimeFigureOut">
              <a:rPr lang="fa-IR" smtClean="0"/>
              <a:t>20/04/1444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238269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3E87D9-BA7C-4C71-B64C-8A95D619D720}" type="datetimeFigureOut">
              <a:rPr lang="fa-IR" smtClean="0"/>
              <a:t>20/04/1444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17113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E87D9-BA7C-4C71-B64C-8A95D619D720}" type="datetimeFigureOut">
              <a:rPr lang="fa-IR" smtClean="0"/>
              <a:t>20/04/1444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3059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63E87D9-BA7C-4C71-B64C-8A95D619D720}" type="datetimeFigureOut">
              <a:rPr lang="fa-IR" smtClean="0"/>
              <a:t>20/04/1444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267956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63E87D9-BA7C-4C71-B64C-8A95D619D720}" type="datetimeFigureOut">
              <a:rPr lang="fa-IR" smtClean="0"/>
              <a:t>20/04/1444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291014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63E87D9-BA7C-4C71-B64C-8A95D619D720}" type="datetimeFigureOut">
              <a:rPr lang="fa-IR" smtClean="0"/>
              <a:t>20/04/1444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257821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E87D9-BA7C-4C71-B64C-8A95D619D720}" type="datetimeFigureOut">
              <a:rPr lang="fa-IR" smtClean="0"/>
              <a:t>20/04/1444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408121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87D9-BA7C-4C71-B64C-8A95D619D720}" type="datetimeFigureOut">
              <a:rPr lang="fa-IR" smtClean="0"/>
              <a:t>20/04/1444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313767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E87D9-BA7C-4C71-B64C-8A95D619D720}" type="datetimeFigureOut">
              <a:rPr lang="fa-IR" smtClean="0"/>
              <a:t>20/04/1444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954AE-DCB4-47C4-96E6-D750BE3B8058}" type="slidenum">
              <a:rPr lang="fa-IR" smtClean="0"/>
              <a:t>‹#›</a:t>
            </a:fld>
            <a:endParaRPr lang="fa-IR"/>
          </a:p>
        </p:txBody>
      </p:sp>
    </p:spTree>
    <p:extLst>
      <p:ext uri="{BB962C8B-B14F-4D97-AF65-F5344CB8AC3E}">
        <p14:creationId xmlns:p14="http://schemas.microsoft.com/office/powerpoint/2010/main" val="11753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3E87D9-BA7C-4C71-B64C-8A95D619D720}" type="datetimeFigureOut">
              <a:rPr lang="fa-IR" smtClean="0"/>
              <a:t>20/04/1444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CC954AE-DCB4-47C4-96E6-D750BE3B8058}" type="slidenum">
              <a:rPr lang="fa-IR" smtClean="0"/>
              <a:t>‹#›</a:t>
            </a:fld>
            <a:endParaRPr lang="fa-IR"/>
          </a:p>
        </p:txBody>
      </p:sp>
    </p:spTree>
    <p:extLst>
      <p:ext uri="{BB962C8B-B14F-4D97-AF65-F5344CB8AC3E}">
        <p14:creationId xmlns:p14="http://schemas.microsoft.com/office/powerpoint/2010/main" val="194198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smtClean="0">
                <a:solidFill>
                  <a:srgbClr val="FF0000"/>
                </a:solidFill>
                <a:cs typeface="B Zar" panose="00000400000000000000" pitchFamily="2" charset="-78"/>
              </a:rPr>
              <a:t>نام کتاب</a:t>
            </a:r>
            <a:r>
              <a:rPr lang="fa-IR" sz="4800" smtClean="0">
                <a:cs typeface="B Zar" panose="00000400000000000000" pitchFamily="2" charset="-78"/>
              </a:rPr>
              <a:t>: پیدایش </a:t>
            </a:r>
            <a:r>
              <a:rPr lang="fa-IR" sz="4800" smtClean="0">
                <a:cs typeface="B Zar" panose="00000400000000000000" pitchFamily="2" charset="-78"/>
              </a:rPr>
              <a:t>نظریه های جامعه شناسی</a:t>
            </a:r>
            <a:endParaRPr lang="fa-IR" sz="4800">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 غلامرضا </a:t>
            </a:r>
            <a:r>
              <a:rPr lang="fa-IR" smtClean="0">
                <a:cs typeface="B Zar" panose="00000400000000000000" pitchFamily="2" charset="-78"/>
              </a:rPr>
              <a:t>جمشیدی </a:t>
            </a:r>
            <a:r>
              <a:rPr lang="fa-IR" smtClean="0">
                <a:cs typeface="B Zar" panose="00000400000000000000" pitchFamily="2" charset="-78"/>
              </a:rPr>
              <a:t>ها</a:t>
            </a:r>
          </a:p>
          <a:p>
            <a:r>
              <a:rPr lang="fa-IR" smtClean="0">
                <a:cs typeface="B Zar" panose="00000400000000000000" pitchFamily="2" charset="-78"/>
              </a:rPr>
              <a:t>انتشارات دانشگاه تهران</a:t>
            </a:r>
          </a:p>
          <a:p>
            <a:r>
              <a:rPr lang="fa-IR" smtClean="0">
                <a:cs typeface="B Zar" panose="00000400000000000000" pitchFamily="2" charset="-78"/>
              </a:rPr>
              <a:t>چاپ اول 1383</a:t>
            </a:r>
            <a:endParaRPr lang="fa-IR" smtClean="0">
              <a:cs typeface="B Zar" panose="00000400000000000000" pitchFamily="2" charset="-78"/>
            </a:endParaRPr>
          </a:p>
          <a:p>
            <a:r>
              <a:rPr lang="fa-IR" smtClean="0">
                <a:cs typeface="B Zar" panose="00000400000000000000" pitchFamily="2" charset="-78"/>
              </a:rPr>
              <a:t>172 صفحه</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90762" y="3835021"/>
            <a:ext cx="3132971" cy="2346704"/>
          </a:xfrm>
          <a:prstGeom prst="rect">
            <a:avLst/>
          </a:prstGeom>
        </p:spPr>
      </p:pic>
    </p:spTree>
    <p:extLst>
      <p:ext uri="{BB962C8B-B14F-4D97-AF65-F5344CB8AC3E}">
        <p14:creationId xmlns:p14="http://schemas.microsoft.com/office/powerpoint/2010/main" val="77629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دوره دولت شهری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میان سلسله تمدن هایی که در تاریخ شکل گرفته اند و </a:t>
            </a:r>
            <a:r>
              <a:rPr lang="fa-IR">
                <a:cs typeface="B Zar" panose="00000400000000000000" pitchFamily="2" charset="-78"/>
              </a:rPr>
              <a:t>آ</a:t>
            </a:r>
            <a:r>
              <a:rPr lang="fa-IR" smtClean="0">
                <a:cs typeface="B Zar" panose="00000400000000000000" pitchFamily="2" charset="-78"/>
              </a:rPr>
              <a:t>ثار </a:t>
            </a:r>
            <a:r>
              <a:rPr lang="fa-IR" smtClean="0">
                <a:cs typeface="B Zar" panose="00000400000000000000" pitchFamily="2" charset="-78"/>
              </a:rPr>
              <a:t>فکری متفکران آنها تا قرن های متمادی و حتی در سده های اخیر در صحنه مجادلات علمی باقی مانده و توانسته است اثر گذار نیز باشد، </a:t>
            </a:r>
            <a:r>
              <a:rPr lang="fa-IR" smtClean="0">
                <a:solidFill>
                  <a:srgbClr val="FF0000"/>
                </a:solidFill>
                <a:cs typeface="B Zar" panose="00000400000000000000" pitchFamily="2" charset="-78"/>
              </a:rPr>
              <a:t>تمدن یونان </a:t>
            </a:r>
            <a:r>
              <a:rPr lang="fa-IR" smtClean="0">
                <a:cs typeface="B Zar" panose="00000400000000000000" pitchFamily="2" charset="-78"/>
              </a:rPr>
              <a:t>اهمیت خاصی دارد. ص 24</a:t>
            </a:r>
          </a:p>
          <a:p>
            <a:endParaRPr lang="fa-IR">
              <a:cs typeface="B Zar" panose="00000400000000000000" pitchFamily="2" charset="-78"/>
            </a:endParaRPr>
          </a:p>
        </p:txBody>
      </p:sp>
    </p:spTree>
    <p:extLst>
      <p:ext uri="{BB962C8B-B14F-4D97-AF65-F5344CB8AC3E}">
        <p14:creationId xmlns:p14="http://schemas.microsoft.com/office/powerpoint/2010/main" val="234708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افلاطون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 از محاکمه سقراط به بهانه ابداع خدایان جدید و فاسد کردن افکار جوانان، افلاطون از تعقیب هر نوع تفکری که احتمالا او را منصب سیاسی برساند، منصرف شد. ص 25</a:t>
            </a:r>
          </a:p>
          <a:p>
            <a:pPr algn="just"/>
            <a:r>
              <a:rPr lang="fa-IR" smtClean="0">
                <a:cs typeface="B Zar" panose="00000400000000000000" pitchFamily="2" charset="-78"/>
              </a:rPr>
              <a:t>افلاطون مرحله بعدی  زندگی خود را صرف تفکرات فلسفی، آفریدن آثار قلمی و مسافرت به مناطق از جمله آفریقا، مصر، ایران ، بابل ، سیسیل و ایتالیا کرد. ص25</a:t>
            </a:r>
          </a:p>
          <a:p>
            <a:pPr algn="just"/>
            <a:r>
              <a:rPr lang="fa-IR" smtClean="0">
                <a:cs typeface="B Zar" panose="00000400000000000000" pitchFamily="2" charset="-78"/>
              </a:rPr>
              <a:t>در بررسی اندیشه افلاطون درباره تغییرات اجتماعی خوب است توجه کنیم که افلاطون هنگامی که از تحول سازمان سیاسی جامعه صحبت می کند از تغییر بحث می نماید اما در بحث منطقی خود درباره دولت او مخالف هر عقیده ای درباره تغییر است. ص 26</a:t>
            </a:r>
          </a:p>
          <a:p>
            <a:pPr algn="just"/>
            <a:r>
              <a:rPr lang="fa-IR" smtClean="0">
                <a:cs typeface="B Zar" panose="00000400000000000000" pitchFamily="2" charset="-78"/>
              </a:rPr>
              <a:t>برای افلاطون تاریخ تحولات گذشته، تاریخی است که ظهور و سقوط متوالی تمدن را نشان می دهد. </a:t>
            </a:r>
            <a:r>
              <a:rPr lang="fa-IR" smtClean="0">
                <a:solidFill>
                  <a:srgbClr val="FF0000"/>
                </a:solidFill>
                <a:cs typeface="B Zar" panose="00000400000000000000" pitchFamily="2" charset="-78"/>
              </a:rPr>
              <a:t>از این منظر افلاطون یک متفکر معتقد به دوری یا چرخه ای بودن تمدن است</a:t>
            </a:r>
            <a:r>
              <a:rPr lang="fa-IR" smtClean="0">
                <a:cs typeface="B Zar" panose="00000400000000000000" pitchFamily="2" charset="-78"/>
              </a:rPr>
              <a:t>. ص 27</a:t>
            </a:r>
          </a:p>
          <a:p>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94571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افلاطون دوری بودن تاریخ</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4902" y="1904088"/>
            <a:ext cx="8911988" cy="4750773"/>
          </a:xfrm>
          <a:prstGeom prst="rect">
            <a:avLst/>
          </a:prstGeom>
        </p:spPr>
      </p:pic>
    </p:spTree>
    <p:extLst>
      <p:ext uri="{BB962C8B-B14F-4D97-AF65-F5344CB8AC3E}">
        <p14:creationId xmlns:p14="http://schemas.microsoft.com/office/powerpoint/2010/main" val="175831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افلاطون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افلاطون برای حفظ این مدینه فاضله که مبتنی بر </a:t>
            </a:r>
            <a:r>
              <a:rPr lang="fa-IR" smtClean="0">
                <a:solidFill>
                  <a:srgbClr val="FF0000"/>
                </a:solidFill>
                <a:cs typeface="B Zar" panose="00000400000000000000" pitchFamily="2" charset="-78"/>
              </a:rPr>
              <a:t>طبقات سه گانه </a:t>
            </a:r>
            <a:r>
              <a:rPr lang="fa-IR" smtClean="0">
                <a:cs typeface="B Zar" panose="00000400000000000000" pitchFamily="2" charset="-78"/>
              </a:rPr>
              <a:t>یعنی پیشه وران، جنگاوران و حکمرانان است هر نوع  اختلافی را شر دانسته و محکوم به نیستی می داند. او برای حفظ این جامعه صفاتی را مطرح می کند که بیشتر در طبقه حکمرانان  و جنگاوران دیده می شود. این صفات عبارتند از: </a:t>
            </a:r>
          </a:p>
          <a:p>
            <a:r>
              <a:rPr lang="fa-IR" smtClean="0">
                <a:cs typeface="B Zar" panose="00000400000000000000" pitchFamily="2" charset="-78"/>
              </a:rPr>
              <a:t>1- خرد و عقل</a:t>
            </a:r>
          </a:p>
          <a:p>
            <a:r>
              <a:rPr lang="fa-IR" smtClean="0">
                <a:cs typeface="B Zar" panose="00000400000000000000" pitchFamily="2" charset="-78"/>
              </a:rPr>
              <a:t>2- شجاعت</a:t>
            </a:r>
          </a:p>
          <a:p>
            <a:r>
              <a:rPr lang="fa-IR" smtClean="0">
                <a:cs typeface="B Zar" panose="00000400000000000000" pitchFamily="2" charset="-78"/>
              </a:rPr>
              <a:t>3- اعتدال</a:t>
            </a:r>
          </a:p>
          <a:p>
            <a:r>
              <a:rPr lang="fa-IR" smtClean="0">
                <a:cs typeface="B Zar" panose="00000400000000000000" pitchFamily="2" charset="-78"/>
              </a:rPr>
              <a:t>4- عدالت </a:t>
            </a:r>
          </a:p>
          <a:p>
            <a:r>
              <a:rPr lang="fa-IR" smtClean="0">
                <a:cs typeface="B Zar" panose="00000400000000000000" pitchFamily="2" charset="-78"/>
              </a:rPr>
              <a:t>5- ظلم و بیدادگری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46767" y="1309072"/>
            <a:ext cx="516553" cy="516553"/>
          </a:xfrm>
          <a:prstGeom prst="rect">
            <a:avLst/>
          </a:prstGeom>
        </p:spPr>
      </p:pic>
      <p:pic>
        <p:nvPicPr>
          <p:cNvPr id="5" name="Picture 4"/>
          <p:cNvPicPr>
            <a:picLocks noChangeAspect="1"/>
          </p:cNvPicPr>
          <p:nvPr/>
        </p:nvPicPr>
        <p:blipFill>
          <a:blip r:embed="rId3"/>
          <a:stretch>
            <a:fillRect/>
          </a:stretch>
        </p:blipFill>
        <p:spPr>
          <a:xfrm>
            <a:off x="11353800" y="4201460"/>
            <a:ext cx="684875" cy="684875"/>
          </a:xfrm>
          <a:prstGeom prst="rect">
            <a:avLst/>
          </a:prstGeom>
        </p:spPr>
      </p:pic>
    </p:spTree>
    <p:extLst>
      <p:ext uri="{BB962C8B-B14F-4D97-AF65-F5344CB8AC3E}">
        <p14:creationId xmlns:p14="http://schemas.microsoft.com/office/powerpoint/2010/main" val="41330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ارسطو</a:t>
            </a:r>
            <a:endParaRPr lang="fa-IR">
              <a:cs typeface="B Zar" panose="00000400000000000000" pitchFamily="2" charset="-78"/>
            </a:endParaRPr>
          </a:p>
        </p:txBody>
      </p:sp>
      <p:sp>
        <p:nvSpPr>
          <p:cNvPr id="3" name="Content Placeholder 2"/>
          <p:cNvSpPr>
            <a:spLocks noGrp="1"/>
          </p:cNvSpPr>
          <p:nvPr>
            <p:ph idx="1"/>
          </p:nvPr>
        </p:nvSpPr>
        <p:spPr>
          <a:xfrm>
            <a:off x="3630304" y="1825625"/>
            <a:ext cx="7723496" cy="4351338"/>
          </a:xfrm>
        </p:spPr>
        <p:txBody>
          <a:bodyPr>
            <a:normAutofit fontScale="92500" lnSpcReduction="10000"/>
          </a:bodyPr>
          <a:lstStyle/>
          <a:p>
            <a:pPr algn="just"/>
            <a:r>
              <a:rPr lang="fa-IR" smtClean="0">
                <a:cs typeface="B Zar" panose="00000400000000000000" pitchFamily="2" charset="-78"/>
              </a:rPr>
              <a:t>متفکر  بعدی جهان کلاسیک ارسطو است. او در شهر استاریزا از مستعمرات یونان باستان در ساحل مقدونیه به دنیا آمد. ص 31</a:t>
            </a:r>
          </a:p>
          <a:p>
            <a:pPr algn="just"/>
            <a:r>
              <a:rPr lang="fa-IR" smtClean="0">
                <a:cs typeface="B Zar" panose="00000400000000000000" pitchFamily="2" charset="-78"/>
              </a:rPr>
              <a:t>ارسطو قبل از اینکه به آکادمی افلاطون برود نزد پدر خود که پزشک دربار بود کمی عمل تشریح آموخته بود این اموخته  ها به علاوه تعلیمات افلاطون  در شکل گیری شخصیت و شیوه تفکر و تاثیر بسزایی داشت.  در طول زندگی </a:t>
            </a:r>
            <a:r>
              <a:rPr lang="fa-IR" smtClean="0">
                <a:solidFill>
                  <a:srgbClr val="FF0000"/>
                </a:solidFill>
                <a:cs typeface="B Zar" panose="00000400000000000000" pitchFamily="2" charset="-78"/>
              </a:rPr>
              <a:t>در وجود وی پسر پزشک با شاگرد فیلسوف در کشمکشی بود </a:t>
            </a:r>
            <a:r>
              <a:rPr lang="fa-IR" smtClean="0">
                <a:cs typeface="B Zar" panose="00000400000000000000" pitchFamily="2" charset="-78"/>
              </a:rPr>
              <a:t>و عاقبت هیچ کدام به پیروزی نرسیدند. ص 31</a:t>
            </a:r>
          </a:p>
          <a:p>
            <a:pPr algn="just"/>
            <a:r>
              <a:rPr lang="fa-IR" smtClean="0">
                <a:cs typeface="B Zar" panose="00000400000000000000" pitchFamily="2" charset="-78"/>
              </a:rPr>
              <a:t>درباره تحول جامعه، ارسطو بحث خود را با تشکیل خانواده و تحولات بعدی آغاز می کند. ص 32</a:t>
            </a:r>
          </a:p>
          <a:p>
            <a:pPr algn="just"/>
            <a:r>
              <a:rPr lang="fa-IR" smtClean="0">
                <a:cs typeface="B Zar" panose="00000400000000000000" pitchFamily="2" charset="-78"/>
              </a:rPr>
              <a:t>مرحله نهایی فرایند تکاملی خانواده، نوع جدید اجتماعی است که دولت- شهر نامیده می شود. دولت- شهر وقتی به وجود می آید که چنین دهکده در کنار هم قرار گیرند. ص 32</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19375" cy="1743075"/>
          </a:xfrm>
          <a:prstGeom prst="rect">
            <a:avLst/>
          </a:prstGeom>
        </p:spPr>
      </p:pic>
    </p:spTree>
    <p:extLst>
      <p:ext uri="{BB962C8B-B14F-4D97-AF65-F5344CB8AC3E}">
        <p14:creationId xmlns:p14="http://schemas.microsoft.com/office/powerpoint/2010/main" val="415477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ارسطو</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از دیدگاه جامعه شناسی تاریخی، عامل انسانی و ساختار اجتماعی از قبل تعیین  شده یا مقدر است و در نتیجه امکان تغییر آنها وجود ندارد. ص 33</a:t>
            </a:r>
          </a:p>
          <a:p>
            <a:pPr algn="just"/>
            <a:r>
              <a:rPr lang="fa-IR">
                <a:cs typeface="B Zar" panose="00000400000000000000" pitchFamily="2" charset="-78"/>
              </a:rPr>
              <a:t> </a:t>
            </a:r>
            <a:r>
              <a:rPr lang="fa-IR" smtClean="0">
                <a:solidFill>
                  <a:srgbClr val="FF0000"/>
                </a:solidFill>
                <a:cs typeface="B Zar" panose="00000400000000000000" pitchFamily="2" charset="-78"/>
              </a:rPr>
              <a:t>سوال اول ارسطو</a:t>
            </a:r>
            <a:r>
              <a:rPr lang="fa-IR" smtClean="0">
                <a:cs typeface="B Zar" panose="00000400000000000000" pitchFamily="2" charset="-78"/>
              </a:rPr>
              <a:t>: درباره حق حکومت کردن و دانش بوده است، بدین معنا که حاکم بودن نوع خاصی از دانش را طلب می کند. </a:t>
            </a:r>
          </a:p>
          <a:p>
            <a:pPr algn="just"/>
            <a:r>
              <a:rPr lang="fa-IR" smtClean="0">
                <a:cs typeface="B Zar" panose="00000400000000000000" pitchFamily="2" charset="-78"/>
              </a:rPr>
              <a:t>در پاسخ به این سوال ارسطو می گوید خدایگان و ارباب بودن آزادمردان نه به دلیل چیزهایی است که می دانند بلکه به سبب خصلت و استعداد آن ها است. </a:t>
            </a:r>
          </a:p>
          <a:p>
            <a:pPr algn="just"/>
            <a:r>
              <a:rPr lang="fa-IR" smtClean="0">
                <a:solidFill>
                  <a:srgbClr val="FF0000"/>
                </a:solidFill>
                <a:cs typeface="B Zar" panose="00000400000000000000" pitchFamily="2" charset="-78"/>
              </a:rPr>
              <a:t>سوال دوم </a:t>
            </a:r>
            <a:r>
              <a:rPr lang="fa-IR" smtClean="0">
                <a:cs typeface="B Zar" panose="00000400000000000000" pitchFamily="2" charset="-78"/>
              </a:rPr>
              <a:t>درباره برابری آزادمردان و بردگان در خلقت است  و اگر تفاوتی بین آنها مشاهده می شود فقط ناشی از قانون یا سنت است یعنی این قانون و سنت است که یکی را برده و دیگران را ازاد مرد می کند، نه این که طبیعت در خلقت این چنین خواسته  است. ص 33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224145" y="4653886"/>
            <a:ext cx="870258" cy="870258"/>
          </a:xfrm>
          <a:prstGeom prst="rect">
            <a:avLst/>
          </a:prstGeom>
        </p:spPr>
      </p:pic>
      <p:pic>
        <p:nvPicPr>
          <p:cNvPr id="5" name="Picture 4"/>
          <p:cNvPicPr>
            <a:picLocks noChangeAspect="1"/>
          </p:cNvPicPr>
          <p:nvPr/>
        </p:nvPicPr>
        <p:blipFill>
          <a:blip r:embed="rId3"/>
          <a:stretch>
            <a:fillRect/>
          </a:stretch>
        </p:blipFill>
        <p:spPr>
          <a:xfrm>
            <a:off x="11397942" y="2445698"/>
            <a:ext cx="794058" cy="794058"/>
          </a:xfrm>
          <a:prstGeom prst="rect">
            <a:avLst/>
          </a:prstGeom>
        </p:spPr>
      </p:pic>
    </p:spTree>
    <p:extLst>
      <p:ext uri="{BB962C8B-B14F-4D97-AF65-F5344CB8AC3E}">
        <p14:creationId xmlns:p14="http://schemas.microsoft.com/office/powerpoint/2010/main" val="67684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ارسطو</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عقیده ارسطو درباره ساختار سیاسی دیدگاه او را درباره تعریف شهروند نیز تحت تاثیر قرار داده است. ارسطو در پاسخ به این که  شهروند چه کسی است؟ تعریف خود را از شهروند را محدود به کسی می کند که </a:t>
            </a:r>
            <a:r>
              <a:rPr lang="fa-IR">
                <a:solidFill>
                  <a:srgbClr val="FF0000"/>
                </a:solidFill>
                <a:cs typeface="B Zar" panose="00000400000000000000" pitchFamily="2" charset="-78"/>
              </a:rPr>
              <a:t>حق اشتغال به وظایف دادرسی و احراز منصاب </a:t>
            </a:r>
            <a:r>
              <a:rPr lang="fa-IR">
                <a:cs typeface="B Zar" panose="00000400000000000000" pitchFamily="2" charset="-78"/>
              </a:rPr>
              <a:t>را </a:t>
            </a:r>
            <a:r>
              <a:rPr lang="fa-IR" smtClean="0">
                <a:cs typeface="B Zar" panose="00000400000000000000" pitchFamily="2" charset="-78"/>
              </a:rPr>
              <a:t>دارا </a:t>
            </a:r>
            <a:r>
              <a:rPr lang="fa-IR">
                <a:cs typeface="B Zar" panose="00000400000000000000" pitchFamily="2" charset="-78"/>
              </a:rPr>
              <a:t>باشد» ص 34</a:t>
            </a:r>
          </a:p>
          <a:p>
            <a:endParaRPr lang="fa-IR"/>
          </a:p>
        </p:txBody>
      </p:sp>
    </p:spTree>
    <p:extLst>
      <p:ext uri="{BB962C8B-B14F-4D97-AF65-F5344CB8AC3E}">
        <p14:creationId xmlns:p14="http://schemas.microsoft.com/office/powerpoint/2010/main" val="413690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جریان تفکر بعد از ارسطو</a:t>
            </a:r>
            <a:endParaRPr lang="fa-IR">
              <a:cs typeface="B Zar" panose="00000400000000000000" pitchFamily="2" charset="-78"/>
            </a:endParaRPr>
          </a:p>
        </p:txBody>
      </p:sp>
      <p:sp>
        <p:nvSpPr>
          <p:cNvPr id="3" name="Content Placeholder 2"/>
          <p:cNvSpPr>
            <a:spLocks noGrp="1"/>
          </p:cNvSpPr>
          <p:nvPr>
            <p:ph idx="1"/>
          </p:nvPr>
        </p:nvSpPr>
        <p:spPr>
          <a:xfrm>
            <a:off x="3029802" y="1825625"/>
            <a:ext cx="8323997" cy="4351338"/>
          </a:xfrm>
        </p:spPr>
        <p:txBody>
          <a:bodyPr/>
          <a:lstStyle/>
          <a:p>
            <a:pPr algn="just"/>
            <a:r>
              <a:rPr lang="fa-IR" smtClean="0">
                <a:cs typeface="B Zar" panose="00000400000000000000" pitchFamily="2" charset="-78"/>
              </a:rPr>
              <a:t>هسته </a:t>
            </a:r>
            <a:r>
              <a:rPr lang="fa-IR" smtClean="0">
                <a:cs typeface="B Zar" panose="00000400000000000000" pitchFamily="2" charset="-78"/>
              </a:rPr>
              <a:t>اصلی تفکر اپیکوریان را لوکرسیوس که نماینده اصلی مکتب ایپکورسی در روم بود اقتباس کرد. او بیشتر به عنوان شاعر- فیلسوف یا شاعر- دانشمند مشهور و معروف است تا یک فیلسوف اجتماعی. ص 36</a:t>
            </a:r>
          </a:p>
          <a:p>
            <a:pPr algn="just"/>
            <a:r>
              <a:rPr lang="fa-IR" smtClean="0">
                <a:cs typeface="B Zar" panose="00000400000000000000" pitchFamily="2" charset="-78"/>
              </a:rPr>
              <a:t>سیسرو هیچ عقیده تازه ای درباره تغییرات اجتماعی مطرح نکرد. تلاش او برای جمع آوری پاسخ های متفاوت به پرسشی واحد در مورد خانواده، دولت و حکومت محدود می شد.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60780" y="2801144"/>
            <a:ext cx="1905000" cy="2400300"/>
          </a:xfrm>
          <a:prstGeom prst="rect">
            <a:avLst/>
          </a:prstGeom>
        </p:spPr>
      </p:pic>
      <p:sp>
        <p:nvSpPr>
          <p:cNvPr id="5" name="TextBox 4"/>
          <p:cNvSpPr txBox="1"/>
          <p:nvPr/>
        </p:nvSpPr>
        <p:spPr>
          <a:xfrm>
            <a:off x="1241946" y="5390866"/>
            <a:ext cx="900753" cy="369332"/>
          </a:xfrm>
          <a:prstGeom prst="rect">
            <a:avLst/>
          </a:prstGeom>
          <a:noFill/>
        </p:spPr>
        <p:txBody>
          <a:bodyPr wrap="square" rtlCol="1">
            <a:spAutoFit/>
          </a:bodyPr>
          <a:lstStyle/>
          <a:p>
            <a:pPr algn="ctr"/>
            <a:r>
              <a:rPr lang="fa-IR" smtClean="0">
                <a:cs typeface="B Zar" panose="00000400000000000000" pitchFamily="2" charset="-78"/>
              </a:rPr>
              <a:t>اپیکور</a:t>
            </a:r>
            <a:endParaRPr lang="fa-IR">
              <a:cs typeface="B Zar" panose="00000400000000000000" pitchFamily="2" charset="-78"/>
            </a:endParaRPr>
          </a:p>
        </p:txBody>
      </p:sp>
    </p:spTree>
    <p:extLst>
      <p:ext uri="{BB962C8B-B14F-4D97-AF65-F5344CB8AC3E}">
        <p14:creationId xmlns:p14="http://schemas.microsoft.com/office/powerpoint/2010/main" val="368013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کلاسیک: 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نو افلاطونیان، درباره تحول جامعه انسانی مرکب از ظنریه عصر طلایی و دیدگاه فرجام گرایانه  انها درباره  جامعه است. رویکرد فرجام گرایانه آنها در تبیین آن جهانی و ضد عقلی آنها نسبت به تغییرات اجتماعی نشان داده شده است. ص 37</a:t>
            </a:r>
          </a:p>
          <a:p>
            <a:pPr algn="just"/>
            <a:r>
              <a:rPr lang="fa-IR" smtClean="0">
                <a:cs typeface="B Zar" panose="00000400000000000000" pitchFamily="2" charset="-78"/>
              </a:rPr>
              <a:t>در یونان با دو جریان عمده نظریه اجتماعی رو به رو هستیم. </a:t>
            </a:r>
            <a:r>
              <a:rPr lang="fa-IR" smtClean="0">
                <a:solidFill>
                  <a:srgbClr val="FF0000"/>
                </a:solidFill>
                <a:cs typeface="B Zar" panose="00000400000000000000" pitchFamily="2" charset="-78"/>
              </a:rPr>
              <a:t>یک</a:t>
            </a:r>
            <a:r>
              <a:rPr lang="fa-IR" smtClean="0">
                <a:cs typeface="B Zar" panose="00000400000000000000" pitchFamily="2" charset="-78"/>
              </a:rPr>
              <a:t> جریان فکری که افلاطون  و ارسطو نمایندگان آن هستند و جریان </a:t>
            </a:r>
            <a:r>
              <a:rPr lang="fa-IR" smtClean="0">
                <a:solidFill>
                  <a:srgbClr val="FF0000"/>
                </a:solidFill>
                <a:cs typeface="B Zar" panose="00000400000000000000" pitchFamily="2" charset="-78"/>
              </a:rPr>
              <a:t>دوم </a:t>
            </a:r>
            <a:r>
              <a:rPr lang="fa-IR" smtClean="0">
                <a:cs typeface="B Zar" panose="00000400000000000000" pitchFamily="2" charset="-78"/>
              </a:rPr>
              <a:t>که چندان هم مشهور و معروف نیست ، نگرشی است که اپیکورین ها نماینده آن اند. ص 39</a:t>
            </a:r>
          </a:p>
          <a:p>
            <a:pPr algn="just"/>
            <a:endParaRPr lang="fa-IR">
              <a:cs typeface="B Zar" panose="00000400000000000000" pitchFamily="2" charset="-78"/>
            </a:endParaRPr>
          </a:p>
        </p:txBody>
      </p:sp>
    </p:spTree>
    <p:extLst>
      <p:ext uri="{BB962C8B-B14F-4D97-AF65-F5344CB8AC3E}">
        <p14:creationId xmlns:p14="http://schemas.microsoft.com/office/powerpoint/2010/main" val="108359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رابرت نیزبت </a:t>
            </a:r>
            <a:r>
              <a:rPr lang="fa-IR" smtClean="0">
                <a:cs typeface="B Zar" panose="00000400000000000000" pitchFamily="2" charset="-78"/>
              </a:rPr>
              <a:t>در مورد تحولات اجتماعی در یونان می گوید: </a:t>
            </a:r>
          </a:p>
          <a:p>
            <a:pPr algn="just"/>
            <a:r>
              <a:rPr lang="fa-IR" smtClean="0">
                <a:cs typeface="B Zar" panose="00000400000000000000" pitchFamily="2" charset="-78"/>
              </a:rPr>
              <a:t>الگوی چرخه ای همان قدر که یونانی است رومی نیز هست. این عجیب نیست. زیرا تفکر علمی و فلسفی خیلی کمی در روم وجود داشت که تداوم مستقیم و بی واسطه عقاید یونانی نباشد. عقایدی که عمدتا بعد از آن که رومی ها یونان از نظر نظامی و سیاسی تصرف کردند، به روم </a:t>
            </a:r>
            <a:r>
              <a:rPr lang="fa-IR" smtClean="0">
                <a:cs typeface="B Zar" panose="00000400000000000000" pitchFamily="2" charset="-78"/>
              </a:rPr>
              <a:t>آورده </a:t>
            </a:r>
            <a:r>
              <a:rPr lang="fa-IR" smtClean="0">
                <a:cs typeface="B Zar" panose="00000400000000000000" pitchFamily="2" charset="-78"/>
              </a:rPr>
              <a:t>شد در مقابل یونانیان نیز روم را با عقاید خیلی قوی و مستحکم کلامی و فلسفی خود تسخیر کردند. </a:t>
            </a:r>
            <a:r>
              <a:rPr lang="fa-IR" smtClean="0">
                <a:cs typeface="B Zar" panose="00000400000000000000" pitchFamily="2" charset="-78"/>
              </a:rPr>
              <a:t>ص40</a:t>
            </a:r>
          </a:p>
          <a:p>
            <a:pPr algn="just"/>
            <a:r>
              <a:rPr lang="fa-IR" smtClean="0">
                <a:cs typeface="B Zar" panose="00000400000000000000" pitchFamily="2" charset="-78"/>
              </a:rPr>
              <a:t>تمرکز </a:t>
            </a:r>
            <a:r>
              <a:rPr lang="fa-IR">
                <a:cs typeface="B Zar" panose="00000400000000000000" pitchFamily="2" charset="-78"/>
              </a:rPr>
              <a:t>ثروت و قدرت </a:t>
            </a:r>
            <a:r>
              <a:rPr lang="fa-IR">
                <a:cs typeface="B Zar" panose="00000400000000000000" pitchFamily="2" charset="-78"/>
              </a:rPr>
              <a:t>در </a:t>
            </a:r>
            <a:r>
              <a:rPr lang="fa-IR" smtClean="0">
                <a:cs typeface="B Zar" panose="00000400000000000000" pitchFamily="2" charset="-78"/>
              </a:rPr>
              <a:t>دست </a:t>
            </a:r>
            <a:r>
              <a:rPr lang="fa-IR">
                <a:cs typeface="B Zar" panose="00000400000000000000" pitchFamily="2" charset="-78"/>
              </a:rPr>
              <a:t>طبقات حاکم همراه با ایدئولوژی «جهان وطنی» که رومی ها از یونانیان اخذ کرده بودند. از یک طرف سبب انسجام درونی شد و از طرف دیگر به طبقه حاکم روم این امکان را داد که به سرزمین های دیگر تعرض کنند و بر وسعت امپراطوری خود بیفزاید. ص 41</a:t>
            </a:r>
          </a:p>
          <a:p>
            <a:pPr algn="just"/>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94080" y="10875"/>
            <a:ext cx="1789562" cy="2174318"/>
          </a:xfrm>
          <a:prstGeom prst="rect">
            <a:avLst/>
          </a:prstGeom>
        </p:spPr>
      </p:pic>
    </p:spTree>
    <p:extLst>
      <p:ext uri="{BB962C8B-B14F-4D97-AF65-F5344CB8AC3E}">
        <p14:creationId xmlns:p14="http://schemas.microsoft.com/office/powerpoint/2010/main" val="196507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سال </a:t>
            </a:r>
            <a:r>
              <a:rPr lang="fa-IR">
                <a:solidFill>
                  <a:srgbClr val="FF0000"/>
                </a:solidFill>
                <a:cs typeface="B Zar" panose="00000400000000000000" pitchFamily="2" charset="-78"/>
              </a:rPr>
              <a:t>1837 میلادی </a:t>
            </a:r>
            <a:r>
              <a:rPr lang="fa-IR">
                <a:cs typeface="B Zar" panose="00000400000000000000" pitchFamily="2" charset="-78"/>
              </a:rPr>
              <a:t>که واژه جامعه شناسی </a:t>
            </a:r>
            <a:r>
              <a:rPr lang="fa-IR" smtClean="0">
                <a:cs typeface="B Zar" panose="00000400000000000000" pitchFamily="2" charset="-78"/>
              </a:rPr>
              <a:t>توسط </a:t>
            </a:r>
            <a:r>
              <a:rPr lang="fa-IR">
                <a:cs typeface="B Zar" panose="00000400000000000000" pitchFamily="2" charset="-78"/>
              </a:rPr>
              <a:t>کنت ابداع شد، تاکنون بحث های زیادی درباره تعریف این رشته، روش، موضوع هایی که این رشته بدان می پردازد و مهم تر از تحول فکر اجتماعی صورت گرفته است. ص9</a:t>
            </a:r>
          </a:p>
          <a:p>
            <a:endParaRPr lang="fa-IR"/>
          </a:p>
        </p:txBody>
      </p:sp>
      <p:pic>
        <p:nvPicPr>
          <p:cNvPr id="4" name="Picture 3"/>
          <p:cNvPicPr>
            <a:picLocks noChangeAspect="1"/>
          </p:cNvPicPr>
          <p:nvPr/>
        </p:nvPicPr>
        <p:blipFill>
          <a:blip r:embed="rId2"/>
          <a:stretch>
            <a:fillRect/>
          </a:stretch>
        </p:blipFill>
        <p:spPr>
          <a:xfrm>
            <a:off x="838200" y="3288400"/>
            <a:ext cx="2524125" cy="1809750"/>
          </a:xfrm>
          <a:prstGeom prst="rect">
            <a:avLst/>
          </a:prstGeom>
        </p:spPr>
      </p:pic>
    </p:spTree>
    <p:extLst>
      <p:ext uri="{BB962C8B-B14F-4D97-AF65-F5344CB8AC3E}">
        <p14:creationId xmlns:p14="http://schemas.microsoft.com/office/powerpoint/2010/main" val="2421488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a:t>
            </a:r>
            <a:endParaRPr lang="fa-IR">
              <a:cs typeface="B Zar" panose="00000400000000000000" pitchFamily="2" charset="-78"/>
            </a:endParaRPr>
          </a:p>
        </p:txBody>
      </p:sp>
      <p:sp>
        <p:nvSpPr>
          <p:cNvPr id="3" name="Content Placeholder 2"/>
          <p:cNvSpPr>
            <a:spLocks noGrp="1"/>
          </p:cNvSpPr>
          <p:nvPr>
            <p:ph idx="1"/>
          </p:nvPr>
        </p:nvSpPr>
        <p:spPr>
          <a:xfrm>
            <a:off x="4844954" y="1825625"/>
            <a:ext cx="6508845" cy="4351338"/>
          </a:xfrm>
        </p:spPr>
        <p:txBody>
          <a:bodyPr>
            <a:normAutofit/>
          </a:bodyPr>
          <a:lstStyle/>
          <a:p>
            <a:pPr algn="just"/>
            <a:r>
              <a:rPr lang="fa-IR" smtClean="0">
                <a:cs typeface="B Zar" panose="00000400000000000000" pitchFamily="2" charset="-78"/>
              </a:rPr>
              <a:t>در </a:t>
            </a:r>
            <a:r>
              <a:rPr lang="fa-IR" smtClean="0">
                <a:cs typeface="B Zar" panose="00000400000000000000" pitchFamily="2" charset="-78"/>
              </a:rPr>
              <a:t>همین دوره زمانی، </a:t>
            </a:r>
            <a:r>
              <a:rPr lang="fa-IR" smtClean="0">
                <a:solidFill>
                  <a:srgbClr val="FF0000"/>
                </a:solidFill>
                <a:cs typeface="B Zar" panose="00000400000000000000" pitchFamily="2" charset="-78"/>
              </a:rPr>
              <a:t>روم توسط قوم آلاریک فتح شد</a:t>
            </a:r>
            <a:r>
              <a:rPr lang="fa-IR" smtClean="0">
                <a:cs typeface="B Zar" panose="00000400000000000000" pitchFamily="2" charset="-78"/>
              </a:rPr>
              <a:t>. این حادثه تاثیر عمیقی بر مردم  به ویژه انسانی که هنوز خدایان قدیم را  فراموش نکرده بودند داشت. این عده زبان اعتراض گشوده و </a:t>
            </a:r>
            <a:r>
              <a:rPr lang="fa-IR" smtClean="0">
                <a:solidFill>
                  <a:srgbClr val="FF0000"/>
                </a:solidFill>
                <a:cs typeface="B Zar" panose="00000400000000000000" pitchFamily="2" charset="-78"/>
              </a:rPr>
              <a:t>علت انهدام روم را ترک خدایان و پذیرش مسیح</a:t>
            </a:r>
            <a:r>
              <a:rPr lang="fa-IR" smtClean="0">
                <a:cs typeface="B Zar" panose="00000400000000000000" pitchFamily="2" charset="-78"/>
              </a:rPr>
              <a:t> دانستند. ص 42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2002" y="1825625"/>
            <a:ext cx="4722952" cy="2700374"/>
          </a:xfrm>
          <a:prstGeom prst="rect">
            <a:avLst/>
          </a:prstGeom>
        </p:spPr>
      </p:pic>
    </p:spTree>
    <p:extLst>
      <p:ext uri="{BB962C8B-B14F-4D97-AF65-F5344CB8AC3E}">
        <p14:creationId xmlns:p14="http://schemas.microsoft.com/office/powerpoint/2010/main" val="114722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 سنت آگوستین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چنین موقعیتی بود که سنت اگوستین که از اسقف های برجسته مسیحی بود، در صحنه فکر و اندیشه ظهور پیدا کرد و کتاب شهر خدا را در پاسخ به ابهام های ایجاد شده در مورد تحولات رم به رشته تحریر درآورد. ص 42</a:t>
            </a:r>
          </a:p>
          <a:p>
            <a:pPr algn="just"/>
            <a:r>
              <a:rPr lang="fa-IR" smtClean="0">
                <a:cs typeface="B Zar" panose="00000400000000000000" pitchFamily="2" charset="-78"/>
              </a:rPr>
              <a:t>آگوستین گروه های انسانی را با وجود گوناگونی نژادی و قومی به دو گروه تقسیم می کند. گروه نخست بر وفق امیال انسانی  و گروه دوم که بنابر خواسته های یزدانی زندگی می کنند. آگوستین می گوید «و ما این دو گروه را به شیوه عرفانیان» دو شهر یا «دو جامعه» می نامیم. ص 43</a:t>
            </a:r>
          </a:p>
          <a:p>
            <a:r>
              <a:rPr lang="fa-IR" smtClean="0">
                <a:cs typeface="B Zar" panose="00000400000000000000" pitchFamily="2" charset="-78"/>
              </a:rPr>
              <a:t>توسعه این دو شهر از نظر آگوستین توسعه ای تاریخی است که از نقطه مشخصی در تاریخ شروع می شود و پس از عبور مراحل متفاوت به پایان می رسد.ص 43</a:t>
            </a:r>
          </a:p>
          <a:p>
            <a:r>
              <a:rPr lang="fa-IR" smtClean="0">
                <a:cs typeface="B Zar" panose="00000400000000000000" pitchFamily="2" charset="-78"/>
              </a:rPr>
              <a:t>به نظر اگوستین این دو جریان در تاریخ همانند </a:t>
            </a:r>
            <a:r>
              <a:rPr lang="fa-IR" smtClean="0">
                <a:solidFill>
                  <a:srgbClr val="FF0000"/>
                </a:solidFill>
                <a:cs typeface="B Zar" panose="00000400000000000000" pitchFamily="2" charset="-78"/>
              </a:rPr>
              <a:t>مراحل شش گانه خلقت</a:t>
            </a:r>
            <a:r>
              <a:rPr lang="fa-IR" smtClean="0">
                <a:cs typeface="B Zar" panose="00000400000000000000" pitchFamily="2" charset="-78"/>
              </a:rPr>
              <a:t>، شش دوره را پشت سر گذاشته اند. ص 44</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15906" y="5834525"/>
            <a:ext cx="684875" cy="684875"/>
          </a:xfrm>
          <a:prstGeom prst="rect">
            <a:avLst/>
          </a:prstGeom>
        </p:spPr>
      </p:pic>
    </p:spTree>
    <p:extLst>
      <p:ext uri="{BB962C8B-B14F-4D97-AF65-F5344CB8AC3E}">
        <p14:creationId xmlns:p14="http://schemas.microsoft.com/office/powerpoint/2010/main" val="48052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 سنت آگوستین</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گفته شد که آگوستین تلاش نمود برای تبیین تغییر جامعه از یک مرحله به مرحله دیگر، مدل جدیدی مطرح کند. این مدل جدید مرکب از دو عنصر است: تغییر و ثبات. ص 45</a:t>
            </a:r>
          </a:p>
          <a:p>
            <a:r>
              <a:rPr lang="fa-IR" smtClean="0">
                <a:cs typeface="B Zar" panose="00000400000000000000" pitchFamily="2" charset="-78"/>
              </a:rPr>
              <a:t>انواع اجتماع از نظر </a:t>
            </a:r>
            <a:r>
              <a:rPr lang="fa-IR" smtClean="0">
                <a:cs typeface="B Zar" panose="00000400000000000000" pitchFamily="2" charset="-78"/>
              </a:rPr>
              <a:t>آگوستین</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آگوستین در بحث پیرامون اجتماعات از</a:t>
            </a:r>
            <a:r>
              <a:rPr lang="fa-IR" smtClean="0">
                <a:solidFill>
                  <a:srgbClr val="FF0000"/>
                </a:solidFill>
                <a:cs typeface="B Zar" panose="00000400000000000000" pitchFamily="2" charset="-78"/>
              </a:rPr>
              <a:t> سه </a:t>
            </a:r>
            <a:r>
              <a:rPr lang="fa-IR" smtClean="0">
                <a:cs typeface="B Zar" panose="00000400000000000000" pitchFamily="2" charset="-78"/>
              </a:rPr>
              <a:t>نوع اجتماع سخن به میان آورده است. 1- خانواده 2- دولت 3- جامعه ای که مرکب از تمام افراد بشر است و تحت سیطره خداوند قرار دارند. ص 46</a:t>
            </a:r>
          </a:p>
          <a:p>
            <a:pPr algn="just"/>
            <a:r>
              <a:rPr lang="fa-IR" smtClean="0">
                <a:cs typeface="B Zar" panose="00000400000000000000" pitchFamily="2" charset="-78"/>
              </a:rPr>
              <a:t>آکویناس همانند ارسطو معتقد بود منشا زندگی اجتماعی انسان را باید در درون او جست و جو کرد و از این رو، این سخن ارسطو و پیروان بعدی او را یک بار دیگر تکرار می کند که انسان ذاتا اجتماعی است. ص 47</a:t>
            </a:r>
          </a:p>
          <a:p>
            <a:pPr algn="just"/>
            <a:r>
              <a:rPr lang="fa-IR" smtClean="0">
                <a:cs typeface="B Zar" panose="00000400000000000000" pitchFamily="2" charset="-78"/>
              </a:rPr>
              <a:t>آکویناس برای تنظیمات داخلی اجتماع، از </a:t>
            </a:r>
            <a:r>
              <a:rPr lang="fa-IR" smtClean="0">
                <a:solidFill>
                  <a:srgbClr val="FF0000"/>
                </a:solidFill>
                <a:cs typeface="B Zar" panose="00000400000000000000" pitchFamily="2" charset="-78"/>
              </a:rPr>
              <a:t>چهار</a:t>
            </a:r>
            <a:r>
              <a:rPr lang="fa-IR" smtClean="0">
                <a:cs typeface="B Zar" panose="00000400000000000000" pitchFamily="2" charset="-78"/>
              </a:rPr>
              <a:t> نوع قانون نام می برد : قانون ازلی، قانون طبیعی، قانون انسانی و قانون یزدانی. ص 48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322627" y="5562600"/>
            <a:ext cx="889592" cy="889592"/>
          </a:xfrm>
          <a:prstGeom prst="rect">
            <a:avLst/>
          </a:prstGeom>
        </p:spPr>
      </p:pic>
      <p:pic>
        <p:nvPicPr>
          <p:cNvPr id="5" name="Picture 4"/>
          <p:cNvPicPr>
            <a:picLocks noChangeAspect="1"/>
          </p:cNvPicPr>
          <p:nvPr/>
        </p:nvPicPr>
        <p:blipFill>
          <a:blip r:embed="rId3"/>
          <a:stretch>
            <a:fillRect/>
          </a:stretch>
        </p:blipFill>
        <p:spPr>
          <a:xfrm>
            <a:off x="11353800" y="3037764"/>
            <a:ext cx="657580" cy="657580"/>
          </a:xfrm>
          <a:prstGeom prst="rect">
            <a:avLst/>
          </a:prstGeom>
        </p:spPr>
      </p:pic>
    </p:spTree>
    <p:extLst>
      <p:ext uri="{BB962C8B-B14F-4D97-AF65-F5344CB8AC3E}">
        <p14:creationId xmlns:p14="http://schemas.microsoft.com/office/powerpoint/2010/main" val="269816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 آکویناس و دانته</a:t>
            </a:r>
            <a:endParaRPr lang="fa-IR">
              <a:cs typeface="B Zar" panose="00000400000000000000" pitchFamily="2" charset="-78"/>
            </a:endParaRPr>
          </a:p>
        </p:txBody>
      </p:sp>
      <p:sp>
        <p:nvSpPr>
          <p:cNvPr id="3" name="Content Placeholder 2"/>
          <p:cNvSpPr>
            <a:spLocks noGrp="1"/>
          </p:cNvSpPr>
          <p:nvPr>
            <p:ph idx="1"/>
          </p:nvPr>
        </p:nvSpPr>
        <p:spPr>
          <a:xfrm>
            <a:off x="3220869" y="1817447"/>
            <a:ext cx="8146576" cy="4351338"/>
          </a:xfrm>
        </p:spPr>
        <p:txBody>
          <a:bodyPr/>
          <a:lstStyle/>
          <a:p>
            <a:pPr algn="just"/>
            <a:r>
              <a:rPr lang="fa-IR" smtClean="0">
                <a:cs typeface="B Zar" panose="00000400000000000000" pitchFamily="2" charset="-78"/>
              </a:rPr>
              <a:t>دولت- شهرهای یونان اجتماع مثالی مورد نظر آکوینانس است که شغل عمده مردم آن کشاورزی است. او همانند افلاطون و ارسطو اعتقاد داشت که هر کس باید ادامه دهنده ی شغل پدر باشد. به نظر او، کار علاوه بر این که برای فرزند  آدم کفاره گناهان است وسیله معاش نیز هست. ص 49</a:t>
            </a:r>
          </a:p>
          <a:p>
            <a:pPr algn="just"/>
            <a:r>
              <a:rPr lang="fa-IR" smtClean="0">
                <a:cs typeface="B Zar" panose="00000400000000000000" pitchFamily="2" charset="-78"/>
              </a:rPr>
              <a:t>بعد از اکویناس و تحت تاثیر نتایج حاصل از مهاجرت صلیبی، در ساختار سیاسی- اجتماعی اروپا تغییر عمده ای رخ می دهد. ص 49</a:t>
            </a:r>
          </a:p>
          <a:p>
            <a:pPr algn="just"/>
            <a:r>
              <a:rPr lang="fa-IR" smtClean="0">
                <a:solidFill>
                  <a:srgbClr val="FF0000"/>
                </a:solidFill>
                <a:cs typeface="B Zar" panose="00000400000000000000" pitchFamily="2" charset="-78"/>
              </a:rPr>
              <a:t>دانته</a:t>
            </a:r>
            <a:r>
              <a:rPr lang="fa-IR" smtClean="0">
                <a:cs typeface="B Zar" panose="00000400000000000000" pitchFamily="2" charset="-78"/>
              </a:rPr>
              <a:t> در راه حلی که ارائه می دهد تحت تاثیر ارسطو و ابن رشد است. تحت تاثیر ارسطو بیان می دارد که بشر ذاتا اجتماعی است و برای اداره جامعه حکومتی لازم است که پیشوای آن یک نفر باشد. ص 50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78679" y="3398293"/>
            <a:ext cx="2533011" cy="2533011"/>
          </a:xfrm>
          <a:prstGeom prst="rect">
            <a:avLst/>
          </a:prstGeom>
        </p:spPr>
      </p:pic>
      <p:sp>
        <p:nvSpPr>
          <p:cNvPr id="5" name="TextBox 4"/>
          <p:cNvSpPr txBox="1"/>
          <p:nvPr/>
        </p:nvSpPr>
        <p:spPr>
          <a:xfrm>
            <a:off x="1296535" y="6168785"/>
            <a:ext cx="1078174" cy="369332"/>
          </a:xfrm>
          <a:prstGeom prst="rect">
            <a:avLst/>
          </a:prstGeom>
          <a:noFill/>
        </p:spPr>
        <p:txBody>
          <a:bodyPr wrap="square" rtlCol="1">
            <a:spAutoFit/>
          </a:bodyPr>
          <a:lstStyle/>
          <a:p>
            <a:pPr algn="ctr"/>
            <a:r>
              <a:rPr lang="fa-IR" b="1" smtClean="0">
                <a:cs typeface="B Zar" panose="00000400000000000000" pitchFamily="2" charset="-78"/>
              </a:rPr>
              <a:t>دانته</a:t>
            </a:r>
            <a:endParaRPr lang="fa-IR" b="1">
              <a:cs typeface="B Zar" panose="00000400000000000000" pitchFamily="2" charset="-78"/>
            </a:endParaRPr>
          </a:p>
        </p:txBody>
      </p:sp>
    </p:spTree>
    <p:extLst>
      <p:ext uri="{BB962C8B-B14F-4D97-AF65-F5344CB8AC3E}">
        <p14:creationId xmlns:p14="http://schemas.microsoft.com/office/powerpoint/2010/main" val="17005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a:t>
            </a:r>
            <a:endParaRPr lang="fa-IR">
              <a:cs typeface="B Zar" panose="00000400000000000000" pitchFamily="2" charset="-78"/>
            </a:endParaRPr>
          </a:p>
        </p:txBody>
      </p:sp>
      <p:sp>
        <p:nvSpPr>
          <p:cNvPr id="3" name="Content Placeholder 2"/>
          <p:cNvSpPr>
            <a:spLocks noGrp="1"/>
          </p:cNvSpPr>
          <p:nvPr>
            <p:ph idx="1"/>
          </p:nvPr>
        </p:nvSpPr>
        <p:spPr>
          <a:xfrm>
            <a:off x="4230806" y="1825625"/>
            <a:ext cx="7122994" cy="4351338"/>
          </a:xfrm>
        </p:spPr>
        <p:txBody>
          <a:bodyPr/>
          <a:lstStyle/>
          <a:p>
            <a:pPr algn="just"/>
            <a:r>
              <a:rPr lang="fa-IR" smtClean="0">
                <a:cs typeface="B Zar" panose="00000400000000000000" pitchFamily="2" charset="-78"/>
              </a:rPr>
              <a:t>فرانسه نیز از جمله کشورهای اروپایی  است که در جنگ های صلیبی نقش عمده ای داشت، به همین دلیل مسلمین صلیبیان را فرانک نیز می خواندند. بر اثر تماس ناشی از برخورد میان مسلمین و صلیبی ها تغییرات عمد ای در کشور فرانسه پیش آمد. در این کشور نیز از نیمه دوم قرن سیزدهم به بعد </a:t>
            </a:r>
            <a:r>
              <a:rPr lang="fa-IR" smtClean="0">
                <a:solidFill>
                  <a:srgbClr val="FF0000"/>
                </a:solidFill>
                <a:cs typeface="B Zar" panose="00000400000000000000" pitchFamily="2" charset="-78"/>
              </a:rPr>
              <a:t>برخورد میان پاپ و پادشاه</a:t>
            </a:r>
            <a:r>
              <a:rPr lang="fa-IR" smtClean="0">
                <a:cs typeface="B Zar" panose="00000400000000000000" pitchFamily="2" charset="-78"/>
              </a:rPr>
              <a:t> یعنی فیلیپ چهارم شکل واضح تری به خود گرفت.  ص 51</a:t>
            </a:r>
          </a:p>
          <a:p>
            <a:pPr algn="just"/>
            <a:r>
              <a:rPr lang="fa-IR" smtClean="0">
                <a:cs typeface="B Zar" panose="00000400000000000000" pitchFamily="2" charset="-78"/>
              </a:rPr>
              <a:t>یکی از نویسندگان مخالف قدرت پاپ گیوم انگلیسی بود. او ضمن مخالفت با قدرت امپراطوری پاپ اعتقاد خود را نسبت به کتاب مقدس از دست نداده بود. ص 52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10160" y="1825625"/>
            <a:ext cx="2697565" cy="3838196"/>
          </a:xfrm>
          <a:prstGeom prst="rect">
            <a:avLst/>
          </a:prstGeom>
        </p:spPr>
      </p:pic>
      <p:sp>
        <p:nvSpPr>
          <p:cNvPr id="5" name="TextBox 4"/>
          <p:cNvSpPr txBox="1"/>
          <p:nvPr/>
        </p:nvSpPr>
        <p:spPr>
          <a:xfrm>
            <a:off x="1924334" y="5923128"/>
            <a:ext cx="1378424" cy="369332"/>
          </a:xfrm>
          <a:prstGeom prst="rect">
            <a:avLst/>
          </a:prstGeom>
          <a:noFill/>
        </p:spPr>
        <p:txBody>
          <a:bodyPr wrap="square" rtlCol="1">
            <a:spAutoFit/>
          </a:bodyPr>
          <a:lstStyle/>
          <a:p>
            <a:pPr algn="ctr"/>
            <a:r>
              <a:rPr lang="fa-IR" b="1" smtClean="0">
                <a:cs typeface="B Zar" panose="00000400000000000000" pitchFamily="2" charset="-78"/>
              </a:rPr>
              <a:t>فیلیپ چهارم</a:t>
            </a:r>
            <a:endParaRPr lang="fa-IR" b="1">
              <a:cs typeface="B Zar" panose="00000400000000000000" pitchFamily="2" charset="-78"/>
            </a:endParaRPr>
          </a:p>
        </p:txBody>
      </p:sp>
    </p:spTree>
    <p:extLst>
      <p:ext uri="{BB962C8B-B14F-4D97-AF65-F5344CB8AC3E}">
        <p14:creationId xmlns:p14="http://schemas.microsoft.com/office/powerpoint/2010/main" val="196804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مسیحیت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نشان داده شد که آگوستین برای تبیین تحولات جوامع از طرح یا نظریه ای استفاده کرد که مشهور به طرح الهی است در این طرح تاریخ از نقطه ی خاصی – در این جا قتل هابیل به دست قابیل –شروع می شود. ص 53</a:t>
            </a:r>
          </a:p>
          <a:p>
            <a:pPr algn="just"/>
            <a:r>
              <a:rPr lang="fa-IR" smtClean="0">
                <a:cs typeface="B Zar" panose="00000400000000000000" pitchFamily="2" charset="-78"/>
              </a:rPr>
              <a:t>در افکار</a:t>
            </a:r>
            <a:r>
              <a:rPr lang="fa-IR" smtClean="0">
                <a:solidFill>
                  <a:srgbClr val="FF0000"/>
                </a:solidFill>
                <a:cs typeface="B Zar" panose="00000400000000000000" pitchFamily="2" charset="-78"/>
              </a:rPr>
              <a:t> </a:t>
            </a:r>
            <a:r>
              <a:rPr lang="fa-IR" smtClean="0">
                <a:solidFill>
                  <a:srgbClr val="FF0000"/>
                </a:solidFill>
                <a:cs typeface="B Zar" panose="00000400000000000000" pitchFamily="2" charset="-78"/>
              </a:rPr>
              <a:t>آکویناس </a:t>
            </a:r>
            <a:r>
              <a:rPr lang="fa-IR" smtClean="0">
                <a:cs typeface="B Zar" panose="00000400000000000000" pitchFamily="2" charset="-78"/>
              </a:rPr>
              <a:t>با نوعی تناقض در مورد مسائل مختلف روبرو می شویم.برای مثال او از یک طرف بردگی را بر اساس قوانین طبیعی رد می کند ولی از طرفی در جای دیگر آن را می پذیرند. ص 54</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3"/>
          <a:stretch>
            <a:fillRect/>
          </a:stretch>
        </p:blipFill>
        <p:spPr>
          <a:xfrm>
            <a:off x="1503813" y="4001294"/>
            <a:ext cx="3651550" cy="1944332"/>
          </a:xfrm>
          <a:prstGeom prst="rect">
            <a:avLst/>
          </a:prstGeom>
        </p:spPr>
      </p:pic>
      <p:sp>
        <p:nvSpPr>
          <p:cNvPr id="5" name="TextBox 4"/>
          <p:cNvSpPr txBox="1"/>
          <p:nvPr/>
        </p:nvSpPr>
        <p:spPr>
          <a:xfrm>
            <a:off x="2729548" y="6141492"/>
            <a:ext cx="996286" cy="369332"/>
          </a:xfrm>
          <a:prstGeom prst="rect">
            <a:avLst/>
          </a:prstGeom>
          <a:noFill/>
        </p:spPr>
        <p:txBody>
          <a:bodyPr wrap="square" rtlCol="1">
            <a:spAutoFit/>
          </a:bodyPr>
          <a:lstStyle/>
          <a:p>
            <a:r>
              <a:rPr lang="fa-IR" b="1" smtClean="0">
                <a:cs typeface="B Zar" panose="00000400000000000000" pitchFamily="2" charset="-78"/>
              </a:rPr>
              <a:t>آکویناس</a:t>
            </a:r>
            <a:endParaRPr lang="fa-IR" b="1">
              <a:cs typeface="B Zar" panose="00000400000000000000" pitchFamily="2" charset="-78"/>
            </a:endParaRPr>
          </a:p>
        </p:txBody>
      </p:sp>
    </p:spTree>
    <p:extLst>
      <p:ext uri="{BB962C8B-B14F-4D97-AF65-F5344CB8AC3E}">
        <p14:creationId xmlns:p14="http://schemas.microsoft.com/office/powerpoint/2010/main" val="427667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دوره انسان- اجتماع</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جغرافیای سیاسی جهان را در آستانه ظهور اسلام پیش روی خود قرار دهید. </a:t>
            </a:r>
          </a:p>
          <a:p>
            <a:pPr algn="just"/>
            <a:r>
              <a:rPr lang="fa-IR" smtClean="0">
                <a:cs typeface="B Zar" panose="00000400000000000000" pitchFamily="2" charset="-78"/>
              </a:rPr>
              <a:t>شبه جزیره عربستان در جعرافیای سیاسی آن عصر نقش حایل بین دو امپراطوری را بازی می کرد. شبه جزیره عربستان  از گذشته دور تنها زمان ظهور اسلام تغییرات بی شماری را پشت سر گذاشته بود. ص 56</a:t>
            </a:r>
          </a:p>
          <a:p>
            <a:pPr marL="0" indent="0" algn="just">
              <a:buNone/>
            </a:pPr>
            <a:r>
              <a:rPr lang="fa-IR">
                <a:cs typeface="B Zar" panose="00000400000000000000" pitchFamily="2" charset="-78"/>
              </a:rPr>
              <a:t> </a:t>
            </a:r>
            <a:r>
              <a:rPr lang="fa-IR" smtClean="0">
                <a:cs typeface="B Zar" panose="00000400000000000000" pitchFamily="2" charset="-78"/>
              </a:rPr>
              <a:t>در یک </a:t>
            </a:r>
            <a:r>
              <a:rPr lang="fa-IR" smtClean="0">
                <a:solidFill>
                  <a:srgbClr val="FF0000"/>
                </a:solidFill>
                <a:cs typeface="B Zar" panose="00000400000000000000" pitchFamily="2" charset="-78"/>
              </a:rPr>
              <a:t>جامعه طبقاتی محصور، محدود و بسته </a:t>
            </a:r>
            <a:r>
              <a:rPr lang="fa-IR" smtClean="0">
                <a:cs typeface="B Zar" panose="00000400000000000000" pitchFamily="2" charset="-78"/>
              </a:rPr>
              <a:t>مانند جامعه ساسانی، دانشگاه جندی شاپور که عمدتا در حوزه پزشکی فعالیت می کرد، در اختیار موبدان، امیران و امیرزادگان  بوده حال آن که آموزش علم عمومیت نداشته و موانع روانی و اجتماعی زیادی نیز در راه آن ایجاد می شده است. ص 57</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376343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a:t>
            </a:r>
            <a:r>
              <a:rPr lang="fa-IR" smtClean="0">
                <a:cs typeface="B Zar" panose="00000400000000000000" pitchFamily="2" charset="-78"/>
              </a:rPr>
              <a:t>عقیده </a:t>
            </a:r>
            <a:r>
              <a:rPr lang="fa-IR" smtClean="0">
                <a:cs typeface="B Zar" panose="00000400000000000000" pitchFamily="2" charset="-78"/>
              </a:rPr>
              <a:t>دکتر زرین کوب: آن چه مایه ترقیات علمی و پیشرفت های مادی را برای مسلمین میسر ساخت در حقیقت همان اسلام بود که با تشویق مسلمین به علم و ترویج نشاط حیاتی، روح معاضدت و تساهل را جانشین تعصبات دنیای باستانی کرد و در مقابل رهبانیت کلیسا که ترک و انزوا را توصیه می کرد با توصیه مسلمین به راه وسط، توسعه و تکامل صنعت و علم انسانی را تسهیل کرد...</a:t>
            </a:r>
          </a:p>
          <a:p>
            <a:pPr algn="just"/>
            <a:r>
              <a:rPr lang="fa-IR" smtClean="0">
                <a:cs typeface="B Zar" panose="00000400000000000000" pitchFamily="2" charset="-78"/>
              </a:rPr>
              <a:t>در یک جمع بندی نهایی می توان اظهار داشت که به استثنای  مناطق مرکزی جهان اسلام و بعضی مناطق پراکنده مانند استان فارس در ایران، اوضاع جهان اسلام در قرن چهاردهم میلادی ،آمیزه ای از </a:t>
            </a:r>
            <a:r>
              <a:rPr lang="fa-IR" smtClean="0">
                <a:solidFill>
                  <a:srgbClr val="FF0000"/>
                </a:solidFill>
                <a:cs typeface="B Zar" panose="00000400000000000000" pitchFamily="2" charset="-78"/>
              </a:rPr>
              <a:t>تشتت  عمومی </a:t>
            </a:r>
            <a:r>
              <a:rPr lang="fa-IR" smtClean="0">
                <a:cs typeface="B Zar" panose="00000400000000000000" pitchFamily="2" charset="-78"/>
              </a:rPr>
              <a:t>، </a:t>
            </a:r>
            <a:r>
              <a:rPr lang="fa-IR" smtClean="0">
                <a:solidFill>
                  <a:srgbClr val="0070C0"/>
                </a:solidFill>
                <a:cs typeface="B Zar" panose="00000400000000000000" pitchFamily="2" charset="-78"/>
              </a:rPr>
              <a:t>تضاد سیاسی </a:t>
            </a:r>
            <a:r>
              <a:rPr lang="fa-IR" smtClean="0">
                <a:cs typeface="B Zar" panose="00000400000000000000" pitchFamily="2" charset="-78"/>
              </a:rPr>
              <a:t>و </a:t>
            </a:r>
            <a:r>
              <a:rPr lang="fa-IR" smtClean="0">
                <a:solidFill>
                  <a:srgbClr val="FF0000"/>
                </a:solidFill>
                <a:cs typeface="B Zar" panose="00000400000000000000" pitchFamily="2" charset="-78"/>
              </a:rPr>
              <a:t>از بین  رفتن بنیان های عمومی اخلاق و نهاد های علمی </a:t>
            </a:r>
            <a:r>
              <a:rPr lang="fa-IR" smtClean="0">
                <a:cs typeface="B Zar" panose="00000400000000000000" pitchFamily="2" charset="-78"/>
              </a:rPr>
              <a:t>بود.  ص 61</a:t>
            </a:r>
            <a:endParaRPr lang="fa-IR">
              <a:cs typeface="B Zar" panose="00000400000000000000" pitchFamily="2" charset="-78"/>
            </a:endParaRPr>
          </a:p>
        </p:txBody>
      </p:sp>
    </p:spTree>
    <p:extLst>
      <p:ext uri="{BB962C8B-B14F-4D97-AF65-F5344CB8AC3E}">
        <p14:creationId xmlns:p14="http://schemas.microsoft.com/office/powerpoint/2010/main" val="383439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a:xfrm>
            <a:off x="2524836" y="1825625"/>
            <a:ext cx="8828964" cy="4351338"/>
          </a:xfrm>
        </p:spPr>
        <p:txBody>
          <a:bodyPr/>
          <a:lstStyle/>
          <a:p>
            <a:pPr algn="ctr"/>
            <a:r>
              <a:rPr lang="fa-IR" smtClean="0">
                <a:solidFill>
                  <a:srgbClr val="FF0000"/>
                </a:solidFill>
                <a:cs typeface="B Zar" panose="00000400000000000000" pitchFamily="2" charset="-78"/>
              </a:rPr>
              <a:t>ابن خلدون </a:t>
            </a:r>
          </a:p>
          <a:p>
            <a:pPr algn="just"/>
            <a:r>
              <a:rPr lang="fa-IR" smtClean="0">
                <a:cs typeface="B Zar" panose="00000400000000000000" pitchFamily="2" charset="-78"/>
              </a:rPr>
              <a:t>شرایط پیش آمده در جهان اسلام برای ابن خلدون (1406/809-1332/732) که بخش عمده ای از زندگی خود را در بحرانی ترین زمان یعنی قرن چهاردهم میلادی و یا هشتم هجری و در </a:t>
            </a:r>
            <a:r>
              <a:rPr lang="fa-IR" smtClean="0">
                <a:solidFill>
                  <a:srgbClr val="FF0000"/>
                </a:solidFill>
                <a:cs typeface="B Zar" panose="00000400000000000000" pitchFamily="2" charset="-78"/>
              </a:rPr>
              <a:t>بحرانی ترین منطقه یعنی شمال آفریقا </a:t>
            </a:r>
            <a:r>
              <a:rPr lang="fa-IR" smtClean="0">
                <a:cs typeface="B Zar" panose="00000400000000000000" pitchFamily="2" charset="-78"/>
              </a:rPr>
              <a:t>سپری کرده بود به شکل موضوعی در آمده بود که در نامه ای که به دوست خود ابن خطیب می نویسد پرسش از چرایی آنها </a:t>
            </a:r>
            <a:r>
              <a:rPr lang="fa-IR" smtClean="0">
                <a:cs typeface="B Zar" panose="00000400000000000000" pitchFamily="2" charset="-78"/>
              </a:rPr>
              <a:t>را </a:t>
            </a:r>
            <a:r>
              <a:rPr lang="fa-IR" smtClean="0">
                <a:cs typeface="B Zar" panose="00000400000000000000" pitchFamily="2" charset="-78"/>
              </a:rPr>
              <a:t>مطرح می کند. ص 62</a:t>
            </a:r>
          </a:p>
          <a:p>
            <a:pPr algn="just"/>
            <a:r>
              <a:rPr lang="fa-IR" smtClean="0">
                <a:cs typeface="B Zar" panose="00000400000000000000" pitchFamily="2" charset="-78"/>
              </a:rPr>
              <a:t>تا اینجا مشخص شد که مسئله ای که ذهن ابن خلدون رابه خود مشغول داشته بود عبارت است از تحول تاریخی جوامع  و تغییر در جهان اسلام و منطقه مغرب اسلامی اولین سنت فکری افلاطون بود که در مدینه فاضله متبلور می شد. ص 63</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610311" y="1825625"/>
            <a:ext cx="1914525" cy="2390775"/>
          </a:xfrm>
          <a:prstGeom prst="rect">
            <a:avLst/>
          </a:prstGeom>
        </p:spPr>
      </p:pic>
    </p:spTree>
    <p:extLst>
      <p:ext uri="{BB962C8B-B14F-4D97-AF65-F5344CB8AC3E}">
        <p14:creationId xmlns:p14="http://schemas.microsoft.com/office/powerpoint/2010/main" val="310694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مفهوم مرکزی علم عمران </a:t>
            </a:r>
            <a:r>
              <a:rPr lang="fa-IR" smtClean="0">
                <a:cs typeface="B Zar" panose="00000400000000000000" pitchFamily="2" charset="-78"/>
              </a:rPr>
              <a:t>که ابن خلدون بدان وسیله به تبیین تغییر و تحولات مسایل در هر یک از فصول مقدمه می پردازد، انسان و اجتماع است. ص 65</a:t>
            </a:r>
          </a:p>
          <a:p>
            <a:pPr algn="just"/>
            <a:r>
              <a:rPr lang="fa-IR" smtClean="0">
                <a:cs typeface="B Zar" panose="00000400000000000000" pitchFamily="2" charset="-78"/>
              </a:rPr>
              <a:t>یکی از مقوله های مهم برای تبیین چگونگی تحول در جهان اسلام، قراردادن قبایل و طوایف در دو شرایط کاملا متفاوت اجتماعی است. ص 64</a:t>
            </a:r>
          </a:p>
          <a:p>
            <a:pPr algn="just"/>
            <a:r>
              <a:rPr lang="fa-IR" smtClean="0">
                <a:cs typeface="B Zar" panose="00000400000000000000" pitchFamily="2" charset="-78"/>
              </a:rPr>
              <a:t>ویژگی های این دو شیوه زندگی یعنی </a:t>
            </a:r>
            <a:r>
              <a:rPr lang="fa-IR" smtClean="0">
                <a:solidFill>
                  <a:srgbClr val="FF0000"/>
                </a:solidFill>
                <a:cs typeface="B Zar" panose="00000400000000000000" pitchFamily="2" charset="-78"/>
              </a:rPr>
              <a:t>بادیه نشینی </a:t>
            </a:r>
            <a:r>
              <a:rPr lang="fa-IR" smtClean="0">
                <a:cs typeface="B Zar" panose="00000400000000000000" pitchFamily="2" charset="-78"/>
              </a:rPr>
              <a:t>و </a:t>
            </a:r>
            <a:r>
              <a:rPr lang="fa-IR" smtClean="0">
                <a:solidFill>
                  <a:srgbClr val="FF0000"/>
                </a:solidFill>
                <a:cs typeface="B Zar" panose="00000400000000000000" pitchFamily="2" charset="-78"/>
              </a:rPr>
              <a:t>شهر نشینی </a:t>
            </a:r>
            <a:r>
              <a:rPr lang="fa-IR" smtClean="0">
                <a:cs typeface="B Zar" panose="00000400000000000000" pitchFamily="2" charset="-78"/>
              </a:rPr>
              <a:t>تنها محدود به تفاوت در فعالیت اقتصادی آن دو نمی شود، بلکه نوع شیوه حاکمیت، برقرار کنندگان امنیت، نوع  و سطح همکاری بین گروه های انسانی را در بادیه و یا شهر، نوع ازدواج در این که درون گروه باشد یا برون گروه، سطح و نوع آموزش افراد و میزان همبستگی را نیز در بر می گیرد. ص 67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36360" y="477555"/>
            <a:ext cx="1213133" cy="1213133"/>
          </a:xfrm>
          <a:prstGeom prst="rect">
            <a:avLst/>
          </a:prstGeom>
        </p:spPr>
      </p:pic>
    </p:spTree>
    <p:extLst>
      <p:ext uri="{BB962C8B-B14F-4D97-AF65-F5344CB8AC3E}">
        <p14:creationId xmlns:p14="http://schemas.microsoft.com/office/powerpoint/2010/main" val="326700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a:xfrm>
            <a:off x="2743200" y="1825625"/>
            <a:ext cx="8610600" cy="4351338"/>
          </a:xfrm>
        </p:spPr>
        <p:txBody>
          <a:bodyPr>
            <a:normAutofit lnSpcReduction="10000"/>
          </a:bodyPr>
          <a:lstStyle/>
          <a:p>
            <a:pPr algn="just"/>
            <a:r>
              <a:rPr lang="fa-IR" smtClean="0">
                <a:cs typeface="B Zar" panose="00000400000000000000" pitchFamily="2" charset="-78"/>
              </a:rPr>
              <a:t>در جمع بندی این که چه نوع تبیینی تفکر اجتماعی  نامیده می شود و چه نوع تبیینی جامعه شناختی است سه رویکرد کلی وجود دارد: </a:t>
            </a:r>
          </a:p>
          <a:p>
            <a:pPr algn="just"/>
            <a:r>
              <a:rPr lang="fa-IR" smtClean="0">
                <a:cs typeface="B Zar" panose="00000400000000000000" pitchFamily="2" charset="-78"/>
              </a:rPr>
              <a:t>الف- دیدگاهی که اروپا و تمدن غرب را مرکز قرار داده و عصر مدرن را زمینه پیدایش جامعه شناسی قلمداد می کند. </a:t>
            </a:r>
          </a:p>
          <a:p>
            <a:pPr algn="just"/>
            <a:r>
              <a:rPr lang="fa-IR" smtClean="0">
                <a:solidFill>
                  <a:srgbClr val="FF0000"/>
                </a:solidFill>
                <a:cs typeface="B Zar" panose="00000400000000000000" pitchFamily="2" charset="-78"/>
              </a:rPr>
              <a:t>هانری مندراس </a:t>
            </a:r>
            <a:r>
              <a:rPr lang="fa-IR" smtClean="0">
                <a:cs typeface="B Zar" panose="00000400000000000000" pitchFamily="2" charset="-78"/>
              </a:rPr>
              <a:t>که در کتاب مبانی جامعه شناسی خود به شرح مختصری درباره تحول تاریخ جامعه شناسی پرداخته، معتقد است «پیدایش جامعه شناسی به صورت علمی هنگامی است که احکام واقعی از احکام ارزشی جدا می شوند. ص 10</a:t>
            </a:r>
          </a:p>
          <a:p>
            <a:pPr algn="just"/>
            <a:r>
              <a:rPr lang="fa-IR" smtClean="0">
                <a:cs typeface="B Zar" panose="00000400000000000000" pitchFamily="2" charset="-78"/>
              </a:rPr>
              <a:t>دکتر صدیق و همکارانش در کتابی با عنوان تاریخچه جامعه شناسی طی بحث مفصلی اعتقاد دارند که در بررسی بیشینه ی جامعه شناسی باید بحث را از پیش از یونان یا گذشته های دورتر شروع کرد. ص 10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8364" y="3357350"/>
            <a:ext cx="2524835" cy="3323782"/>
          </a:xfrm>
          <a:prstGeom prst="rect">
            <a:avLst/>
          </a:prstGeom>
        </p:spPr>
      </p:pic>
    </p:spTree>
    <p:extLst>
      <p:ext uri="{BB962C8B-B14F-4D97-AF65-F5344CB8AC3E}">
        <p14:creationId xmlns:p14="http://schemas.microsoft.com/office/powerpoint/2010/main" val="230786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 </a:t>
            </a:r>
            <a:endParaRPr lang="fa-IR">
              <a:cs typeface="B Zar" panose="00000400000000000000" pitchFamily="2" charset="-78"/>
            </a:endParaRPr>
          </a:p>
        </p:txBody>
      </p:sp>
      <p:sp>
        <p:nvSpPr>
          <p:cNvPr id="3" name="Content Placeholder 2"/>
          <p:cNvSpPr>
            <a:spLocks noGrp="1"/>
          </p:cNvSpPr>
          <p:nvPr>
            <p:ph idx="1"/>
          </p:nvPr>
        </p:nvSpPr>
        <p:spPr>
          <a:xfrm>
            <a:off x="4271748" y="1825625"/>
            <a:ext cx="7082051" cy="4351338"/>
          </a:xfrm>
        </p:spPr>
        <p:txBody>
          <a:bodyPr/>
          <a:lstStyle/>
          <a:p>
            <a:pPr algn="just"/>
            <a:r>
              <a:rPr lang="fa-IR" smtClean="0">
                <a:cs typeface="B Zar" panose="00000400000000000000" pitchFamily="2" charset="-78"/>
              </a:rPr>
              <a:t>جان مایه اندیشه ابن خلدون در بحث از عصبیت عبارت است از توضیح دادن نوع رابطه انسان با گروه </a:t>
            </a:r>
            <a:r>
              <a:rPr lang="fa-IR" smtClean="0">
                <a:cs typeface="B Zar" panose="00000400000000000000" pitchFamily="2" charset="-78"/>
              </a:rPr>
              <a:t>اجتماعی(قبیله</a:t>
            </a:r>
            <a:r>
              <a:rPr lang="fa-IR" smtClean="0">
                <a:cs typeface="B Zar" panose="00000400000000000000" pitchFamily="2" charset="-78"/>
              </a:rPr>
              <a:t>) است که او منشاء آن را در درون انسان جست و جو می کند. ص 68</a:t>
            </a:r>
          </a:p>
          <a:p>
            <a:pPr algn="just"/>
            <a:r>
              <a:rPr lang="fa-IR" smtClean="0">
                <a:solidFill>
                  <a:srgbClr val="FF0000"/>
                </a:solidFill>
                <a:cs typeface="B Zar" panose="00000400000000000000" pitchFamily="2" charset="-78"/>
              </a:rPr>
              <a:t>عصبیت منتج از خویشاوندی </a:t>
            </a:r>
            <a:r>
              <a:rPr lang="fa-IR" smtClean="0">
                <a:cs typeface="B Zar" panose="00000400000000000000" pitchFamily="2" charset="-78"/>
              </a:rPr>
              <a:t>و </a:t>
            </a:r>
            <a:r>
              <a:rPr lang="fa-IR" smtClean="0">
                <a:solidFill>
                  <a:srgbClr val="00B050"/>
                </a:solidFill>
                <a:cs typeface="B Zar" panose="00000400000000000000" pitchFamily="2" charset="-78"/>
              </a:rPr>
              <a:t>عصبیت ناشی از باورهای دینی</a:t>
            </a:r>
            <a:r>
              <a:rPr lang="fa-IR" smtClean="0">
                <a:cs typeface="B Zar" panose="00000400000000000000" pitchFamily="2" charset="-78"/>
              </a:rPr>
              <a:t>، بیشتر مورد توجه ابن خلدون است، از این رو در مقدمه سخن از ارتباط  و تاثیر  این دو به میان آورده و معتقد است که دعوت دینی نیروی اساسی دیگری بر </a:t>
            </a:r>
            <a:r>
              <a:rPr lang="fa-IR" smtClean="0">
                <a:solidFill>
                  <a:srgbClr val="FF0000"/>
                </a:solidFill>
                <a:cs typeface="B Zar" panose="00000400000000000000" pitchFamily="2" charset="-78"/>
              </a:rPr>
              <a:t>نیروی عصبیت </a:t>
            </a:r>
            <a:r>
              <a:rPr lang="fa-IR" smtClean="0">
                <a:cs typeface="B Zar" panose="00000400000000000000" pitchFamily="2" charset="-78"/>
              </a:rPr>
              <a:t>می افزاید که این </a:t>
            </a:r>
            <a:r>
              <a:rPr lang="fa-IR" smtClean="0">
                <a:solidFill>
                  <a:srgbClr val="FF0000"/>
                </a:solidFill>
                <a:cs typeface="B Zar" panose="00000400000000000000" pitchFamily="2" charset="-78"/>
              </a:rPr>
              <a:t>خو </a:t>
            </a:r>
            <a:r>
              <a:rPr lang="fa-IR" smtClean="0">
                <a:cs typeface="B Zar" panose="00000400000000000000" pitchFamily="2" charset="-78"/>
              </a:rPr>
              <a:t>منجر به تشکیل دولت می شود. ص 68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1388" y="1825624"/>
            <a:ext cx="3810000" cy="4015617"/>
          </a:xfrm>
          <a:prstGeom prst="rect">
            <a:avLst/>
          </a:prstGeom>
        </p:spPr>
      </p:pic>
    </p:spTree>
    <p:extLst>
      <p:ext uri="{BB962C8B-B14F-4D97-AF65-F5344CB8AC3E}">
        <p14:creationId xmlns:p14="http://schemas.microsoft.com/office/powerpoint/2010/main" val="345805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از مدل های مهم نظری دیگر که در جهت درک و فهم  تغییر و تحولات  فرهنگی  و در عین حال ارزیابی عمر دولت توسط ابن خلدون ابداع شده نظریه نسل هاست. 69</a:t>
            </a:r>
          </a:p>
          <a:p>
            <a:pPr algn="just"/>
            <a:r>
              <a:rPr lang="fa-IR" smtClean="0">
                <a:cs typeface="B Zar" panose="00000400000000000000" pitchFamily="2" charset="-78"/>
              </a:rPr>
              <a:t> این نظریه در جهان کلاسیک و جهان مسیحیت </a:t>
            </a:r>
            <a:r>
              <a:rPr lang="fa-IR" smtClean="0">
                <a:solidFill>
                  <a:srgbClr val="FF0000"/>
                </a:solidFill>
                <a:cs typeface="B Zar" panose="00000400000000000000" pitchFamily="2" charset="-78"/>
              </a:rPr>
              <a:t>سابقه نداشته  </a:t>
            </a:r>
            <a:r>
              <a:rPr lang="fa-IR" smtClean="0">
                <a:cs typeface="B Zar" panose="00000400000000000000" pitchFamily="2" charset="-78"/>
              </a:rPr>
              <a:t>و نخستین بار توسط ابن خلدون مطرح شده است. ص 69</a:t>
            </a:r>
          </a:p>
          <a:p>
            <a:pPr algn="just"/>
            <a:r>
              <a:rPr lang="fa-IR" smtClean="0">
                <a:solidFill>
                  <a:srgbClr val="FF0000"/>
                </a:solidFill>
                <a:cs typeface="B Zar" panose="00000400000000000000" pitchFamily="2" charset="-78"/>
              </a:rPr>
              <a:t>نسل نخستین </a:t>
            </a:r>
            <a:r>
              <a:rPr lang="fa-IR" smtClean="0">
                <a:cs typeface="B Zar" panose="00000400000000000000" pitchFamily="2" charset="-78"/>
              </a:rPr>
              <a:t>نسلی است که در تشکیل دولت موثر بوده است. این نسل از جهت زندگی در تنگی به سر می برد یا به عبارتی دیگر زندگی ساده ای دارد. ص 70</a:t>
            </a:r>
          </a:p>
          <a:p>
            <a:pPr algn="just"/>
            <a:r>
              <a:rPr lang="fa-IR" smtClean="0">
                <a:solidFill>
                  <a:srgbClr val="FF0000"/>
                </a:solidFill>
                <a:cs typeface="B Zar" panose="00000400000000000000" pitchFamily="2" charset="-78"/>
              </a:rPr>
              <a:t>نسل دوم</a:t>
            </a:r>
            <a:r>
              <a:rPr lang="fa-IR" smtClean="0">
                <a:cs typeface="B Zar" panose="00000400000000000000" pitchFamily="2" charset="-78"/>
              </a:rPr>
              <a:t>: نسل دوم در شرایط جدید قرار می گیرد. این شرایط جدید یعنی کشورداری و نتایج حاصل از آن یعنی ناز و نعمت برای افراد یک نسل، این نتایج موجب می شود که اولا اعاضی این نسل از بادیه نشینی به شهرنشینی گرایش پیدا کنند و به علاوه  شیوه زندگی آنها هم از تنگی به  فراحی سیر کند. </a:t>
            </a:r>
          </a:p>
          <a:p>
            <a:pPr algn="just"/>
            <a:r>
              <a:rPr lang="fa-IR" smtClean="0">
                <a:solidFill>
                  <a:srgbClr val="FF0000"/>
                </a:solidFill>
                <a:cs typeface="B Zar" panose="00000400000000000000" pitchFamily="2" charset="-78"/>
              </a:rPr>
              <a:t>نسل سوم</a:t>
            </a:r>
            <a:r>
              <a:rPr lang="fa-IR" smtClean="0">
                <a:cs typeface="B Zar" panose="00000400000000000000" pitchFamily="2" charset="-78"/>
              </a:rPr>
              <a:t>: در بحث از نسل دوم نشان داده شد که چگونه یک عامل اجتماعی  یا اقتصادی موجب تغییر ویژگی های سیاسی و زندگی فردی افراد می شود. ص 70</a:t>
            </a:r>
            <a:endParaRPr lang="fa-IR">
              <a:cs typeface="B Zar" panose="00000400000000000000" pitchFamily="2" charset="-78"/>
            </a:endParaRPr>
          </a:p>
        </p:txBody>
      </p:sp>
    </p:spTree>
    <p:extLst>
      <p:ext uri="{BB962C8B-B14F-4D97-AF65-F5344CB8AC3E}">
        <p14:creationId xmlns:p14="http://schemas.microsoft.com/office/powerpoint/2010/main" val="51376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ابن خلدون برای تبیین پدیده تمامیت خواهی یا انحصار طلبی  از نظریه انسان شناسی خود و شرایط اجتماعی استمداد می جوید. ص 71</a:t>
            </a:r>
          </a:p>
          <a:p>
            <a:pPr algn="just"/>
            <a:r>
              <a:rPr lang="fa-IR" smtClean="0">
                <a:cs typeface="B Zar" panose="00000400000000000000" pitchFamily="2" charset="-78"/>
              </a:rPr>
              <a:t>تن آسایی و سکون نقطه پایان فعالیت کسانی است که قدرت سیاسی را تصاحب </a:t>
            </a:r>
            <a:r>
              <a:rPr lang="fa-IR" smtClean="0">
                <a:cs typeface="B Zar" panose="00000400000000000000" pitchFamily="2" charset="-78"/>
              </a:rPr>
              <a:t>کرده </a:t>
            </a:r>
            <a:r>
              <a:rPr lang="fa-IR" smtClean="0">
                <a:cs typeface="B Zar" panose="00000400000000000000" pitchFamily="2" charset="-78"/>
              </a:rPr>
              <a:t>اند، در این شرایط تصاحب کنندگان قدرت به تحصیل ثمرات و نتایج کشورداری چون بناها و مساکن و پوشیدنی ها می پردازد. ص 72</a:t>
            </a:r>
          </a:p>
          <a:p>
            <a:pPr algn="just"/>
            <a:r>
              <a:rPr lang="fa-IR" smtClean="0">
                <a:cs typeface="B Zar" panose="00000400000000000000" pitchFamily="2" charset="-78"/>
              </a:rPr>
              <a:t>در سطح نظر و داده های تجربی ابن خلدون به خوبی اثبات می کند که شرایط وجودی دولت، تحول مراحل آن، کوتاه مدت یا بلندمدت بودن اقتدار آن همه بر توسعه شهر، به ویژه  توسعه صنعت تاثیر شایانی دارد. ص 73</a:t>
            </a:r>
          </a:p>
          <a:p>
            <a:pPr algn="just"/>
            <a:r>
              <a:rPr lang="fa-IR" smtClean="0">
                <a:cs typeface="B Zar" panose="00000400000000000000" pitchFamily="2" charset="-78"/>
              </a:rPr>
              <a:t>در </a:t>
            </a:r>
            <a:r>
              <a:rPr lang="fa-IR" smtClean="0">
                <a:solidFill>
                  <a:srgbClr val="FF0000"/>
                </a:solidFill>
                <a:cs typeface="B Zar" panose="00000400000000000000" pitchFamily="2" charset="-78"/>
              </a:rPr>
              <a:t>توسعه فیزیک شهر </a:t>
            </a:r>
            <a:r>
              <a:rPr lang="fa-IR" smtClean="0">
                <a:cs typeface="B Zar" panose="00000400000000000000" pitchFamily="2" charset="-78"/>
              </a:rPr>
              <a:t>ابن حلدون علاوه بر دولت و تداوم سیاسی آن و جمعیت به نقش فناور موجود در زمان خود مانند جراثقال، ماشین یا چرخ ها توجه دارد و می گوید استفاده از این ها نیروی کار را چندین برابر می کند  که از عهده انسان خارج است. 74</a:t>
            </a:r>
            <a:endParaRPr lang="fa-IR">
              <a:cs typeface="B Zar" panose="00000400000000000000" pitchFamily="2" charset="-78"/>
            </a:endParaRPr>
          </a:p>
        </p:txBody>
      </p:sp>
    </p:spTree>
    <p:extLst>
      <p:ext uri="{BB962C8B-B14F-4D97-AF65-F5344CB8AC3E}">
        <p14:creationId xmlns:p14="http://schemas.microsoft.com/office/powerpoint/2010/main" val="387239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ابن خلدون وابستگی حیات شهر به حیات دولت آن قدر زیاد است که او از واژه ی ماده و  صورت و عدم انفکاک این دو صحبت می کند. ص 75</a:t>
            </a:r>
          </a:p>
          <a:p>
            <a:pPr algn="just"/>
            <a:r>
              <a:rPr lang="fa-IR" smtClean="0">
                <a:cs typeface="B Zar" panose="00000400000000000000" pitchFamily="2" charset="-78"/>
              </a:rPr>
              <a:t>کاهش یا تقلیل جمعیت می تواند به واسطه  پدیده های طبیعی نیز رخ می دهد همان گونه که در قرن هشتم چنین شد . در این قرن در شرق و غرب، جوامع بشری دستخوش</a:t>
            </a:r>
            <a:r>
              <a:rPr lang="fa-IR" smtClean="0">
                <a:solidFill>
                  <a:srgbClr val="FF0000"/>
                </a:solidFill>
                <a:cs typeface="B Zar" panose="00000400000000000000" pitchFamily="2" charset="-78"/>
              </a:rPr>
              <a:t> طاعون </a:t>
            </a:r>
            <a:r>
              <a:rPr lang="fa-IR" smtClean="0">
                <a:cs typeface="B Zar" panose="00000400000000000000" pitchFamily="2" charset="-78"/>
              </a:rPr>
              <a:t>مرگباری شدند که نتیجه آن از بین رفتن جمعیت و تمدن بود. ص 76</a:t>
            </a:r>
          </a:p>
          <a:p>
            <a:r>
              <a:rPr lang="fa-IR" smtClean="0">
                <a:cs typeface="B Zar" panose="00000400000000000000" pitchFamily="2" charset="-78"/>
              </a:rPr>
              <a:t>نظریه ارزش کار  و صنعت از قسمت های مهم نظریه و اجتماعی ابن خلدون  است که در آن نقش نیروی انسانی بیشتر از جاهای دیگر ظهور و بروز پیدا کرده است. ص 76</a:t>
            </a:r>
          </a:p>
          <a:p>
            <a:pPr algn="just"/>
            <a:r>
              <a:rPr lang="fa-IR" smtClean="0">
                <a:cs typeface="B Zar" panose="00000400000000000000" pitchFamily="2" charset="-78"/>
              </a:rPr>
              <a:t>اکنون که محرز گردید هستی و بنیان اجتماع از کار انسان مایه می گیرد،  سخن بعدی ما کاربرد این نظریه در تبیین مسائل صنعت  توسط ابن خلدون است. به نظر ابن خلدون صنعت اغلب  در شهرها یافته می شود. ص 77</a:t>
            </a:r>
            <a:endParaRPr lang="fa-IR">
              <a:cs typeface="B Zar" panose="00000400000000000000" pitchFamily="2" charset="-78"/>
            </a:endParaRPr>
          </a:p>
        </p:txBody>
      </p:sp>
    </p:spTree>
    <p:extLst>
      <p:ext uri="{BB962C8B-B14F-4D97-AF65-F5344CB8AC3E}">
        <p14:creationId xmlns:p14="http://schemas.microsoft.com/office/powerpoint/2010/main" val="194811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ابن خلدون: کیفیت تمدن یک دولت به نسبت عظمت و پهناوری آن می باشد، زیرا امور از توابع آسایش و خوش گذرانی است وآسایش و خوشگذرانی از توابع ثروت و نعمت است  و ثروت و نعمت از توابع کشور داری و میزان استیلا و تسلط اهل دولت بر آن است و همه این ها به نسبت (عظمت یا خردی) کشور است. ص 78</a:t>
            </a:r>
          </a:p>
          <a:p>
            <a:pPr algn="just"/>
            <a:r>
              <a:rPr lang="fa-IR" smtClean="0">
                <a:cs typeface="B Zar" panose="00000400000000000000" pitchFamily="2" charset="-78"/>
              </a:rPr>
              <a:t>ابن خلدون پس از بررسی رابطه نظریه ارزش کار با صنعت، به بررسی صاحبان مشاغل کشاورزی، بازرگانی و صنعت پرداخته است.  او برای تبیین ثروت صاحبان مشاغل، تنها نظریه ارزش کار را کافی نمی داند، از این رو مفهوم جاه یا مکانت  و نفوذ  را به عناصر تحلیلی خود اضافه  می کند ص 79</a:t>
            </a:r>
          </a:p>
          <a:p>
            <a:pPr algn="just"/>
            <a:r>
              <a:rPr lang="fa-IR" smtClean="0">
                <a:cs typeface="B Zar" panose="00000400000000000000" pitchFamily="2" charset="-78"/>
              </a:rPr>
              <a:t>ثمرات مکانت برای صاحبان جاه و نفوذ، ثروت و برای جویندگان جاه و نفوذ فروتنی و چاپلوسی است که در نهایت به ثروت جوینده  ی جاه می انجامد.ص 80</a:t>
            </a:r>
            <a:endParaRPr lang="fa-IR">
              <a:cs typeface="B Zar" panose="00000400000000000000" pitchFamily="2" charset="-78"/>
            </a:endParaRPr>
          </a:p>
        </p:txBody>
      </p:sp>
    </p:spTree>
    <p:extLst>
      <p:ext uri="{BB962C8B-B14F-4D97-AF65-F5344CB8AC3E}">
        <p14:creationId xmlns:p14="http://schemas.microsoft.com/office/powerpoint/2010/main" val="399378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اسلام: ابن خلدون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مقایسه با جهان کلاسیک و عصر مسیحیت در دوره تمدن اسلامی، شاهد پیشرفتی شگرف در همه حوزه های معرفتی از جمله مطالعه اجتماع و فهم و درک تغییر و تحولات اجتماعی هستیم. ص 80</a:t>
            </a:r>
          </a:p>
          <a:p>
            <a:endParaRPr lang="fa-IR"/>
          </a:p>
        </p:txBody>
      </p:sp>
    </p:spTree>
    <p:extLst>
      <p:ext uri="{BB962C8B-B14F-4D97-AF65-F5344CB8AC3E}">
        <p14:creationId xmlns:p14="http://schemas.microsoft.com/office/powerpoint/2010/main" val="312075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a:t>
            </a:r>
            <a:endParaRPr lang="fa-IR">
              <a:cs typeface="B Zar" panose="00000400000000000000" pitchFamily="2" charset="-78"/>
            </a:endParaRPr>
          </a:p>
        </p:txBody>
      </p:sp>
      <p:sp>
        <p:nvSpPr>
          <p:cNvPr id="3" name="Content Placeholder 2"/>
          <p:cNvSpPr>
            <a:spLocks noGrp="1"/>
          </p:cNvSpPr>
          <p:nvPr>
            <p:ph idx="1"/>
          </p:nvPr>
        </p:nvSpPr>
        <p:spPr>
          <a:xfrm>
            <a:off x="2619376" y="1825625"/>
            <a:ext cx="8734424" cy="4351338"/>
          </a:xfrm>
        </p:spPr>
        <p:txBody>
          <a:bodyPr>
            <a:normAutofit/>
          </a:bodyPr>
          <a:lstStyle/>
          <a:p>
            <a:pPr algn="just"/>
            <a:r>
              <a:rPr lang="fa-IR" smtClean="0">
                <a:cs typeface="B Zar" panose="00000400000000000000" pitchFamily="2" charset="-78"/>
              </a:rPr>
              <a:t>در </a:t>
            </a:r>
            <a:r>
              <a:rPr lang="fa-IR" smtClean="0">
                <a:cs typeface="B Zar" panose="00000400000000000000" pitchFamily="2" charset="-78"/>
              </a:rPr>
              <a:t>تاریخ مغرب زمین با دوره ای مواجه می شویم که «رنسانس» نامیده می شود. این دوره از نیمه دوم قرن پانزدهم تا پایان قرن هفدهم را در بر می گیرد. به عقیده  دکتر </a:t>
            </a:r>
            <a:r>
              <a:rPr lang="fa-IR" smtClean="0">
                <a:solidFill>
                  <a:srgbClr val="FF0000"/>
                </a:solidFill>
                <a:cs typeface="B Zar" panose="00000400000000000000" pitchFamily="2" charset="-78"/>
              </a:rPr>
              <a:t>شریعتی</a:t>
            </a:r>
            <a:r>
              <a:rPr lang="fa-IR" smtClean="0">
                <a:cs typeface="B Zar" panose="00000400000000000000" pitchFamily="2" charset="-78"/>
              </a:rPr>
              <a:t>، رنسانس از قرن پانزدهم آغاز می شود، زیرا دقیقا در سال 1456  میلادی </a:t>
            </a:r>
            <a:r>
              <a:rPr lang="fa-IR" smtClean="0">
                <a:solidFill>
                  <a:srgbClr val="FF0000"/>
                </a:solidFill>
                <a:cs typeface="B Zar" panose="00000400000000000000" pitchFamily="2" charset="-78"/>
              </a:rPr>
              <a:t>قسطنطنیه، استانبول فعلی </a:t>
            </a:r>
            <a:r>
              <a:rPr lang="fa-IR" smtClean="0">
                <a:cs typeface="B Zar" panose="00000400000000000000" pitchFamily="2" charset="-78"/>
              </a:rPr>
              <a:t>که مرکز  فرهنگی و مذهبی  قرون وسطی و عامل سلطه بر تفکر و فرهنگ و اندیشه بود به دست مسلمان ها فتح شد. ص 83</a:t>
            </a:r>
          </a:p>
          <a:p>
            <a:pPr algn="just"/>
            <a:r>
              <a:rPr lang="fa-IR" smtClean="0">
                <a:cs typeface="B Zar" panose="00000400000000000000" pitchFamily="2" charset="-78"/>
              </a:rPr>
              <a:t>نظریه پردازان اجتماعی  مانند بارنز و بکر اعتقاد دارند که آیین پروتستان به طور غیر مستقیم بر ملیت گرایی(ناسیونالیسم) پورتانیسم و سرمایه داری تاثیر بسزایی داشته است. ص 84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593501"/>
            <a:ext cx="1781175" cy="2571750"/>
          </a:xfrm>
          <a:prstGeom prst="rect">
            <a:avLst/>
          </a:prstGeom>
        </p:spPr>
      </p:pic>
    </p:spTree>
    <p:extLst>
      <p:ext uri="{BB962C8B-B14F-4D97-AF65-F5344CB8AC3E}">
        <p14:creationId xmlns:p14="http://schemas.microsoft.com/office/powerpoint/2010/main" val="21425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 دستاوردهای جنگ های صلیبی برای غرب</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smtClean="0">
                <a:cs typeface="B Zar" panose="00000400000000000000" pitchFamily="2" charset="-78"/>
              </a:rPr>
              <a:t>سر فصل های عمده دستاوردهایی که غرب در اثر جنگ های صلیبی از شرق اسلامی گرفته به طور خلاصه عبارتند از:</a:t>
            </a:r>
          </a:p>
          <a:p>
            <a:pPr algn="just"/>
            <a:r>
              <a:rPr lang="fa-IR" smtClean="0">
                <a:cs typeface="B Zar" panose="00000400000000000000" pitchFamily="2" charset="-78"/>
              </a:rPr>
              <a:t>1- توجه به جهان گرایی و زندگی مادی در جامعه های اسلامی در دوره  جنگ های صلیبی: زیرا </a:t>
            </a:r>
            <a:r>
              <a:rPr lang="fa-IR" smtClean="0">
                <a:solidFill>
                  <a:srgbClr val="FF0000"/>
                </a:solidFill>
                <a:cs typeface="B Zar" panose="00000400000000000000" pitchFamily="2" charset="-78"/>
              </a:rPr>
              <a:t>دوره قرون وسطی دوره آخرت گرایی افراطی است</a:t>
            </a:r>
            <a:r>
              <a:rPr lang="fa-IR" smtClean="0">
                <a:cs typeface="B Zar" panose="00000400000000000000" pitchFamily="2" charset="-78"/>
              </a:rPr>
              <a:t>.</a:t>
            </a:r>
          </a:p>
          <a:p>
            <a:r>
              <a:rPr lang="fa-IR" smtClean="0">
                <a:cs typeface="B Zar" panose="00000400000000000000" pitchFamily="2" charset="-78"/>
              </a:rPr>
              <a:t>2- تزلزل رابطه میان و سقوط اصالت و شخصیت روحانیت و پایسم بعد از تماس فرنگی ها و اروپایی ها با جامعه های اسلامی</a:t>
            </a:r>
          </a:p>
          <a:p>
            <a:r>
              <a:rPr lang="fa-IR" smtClean="0">
                <a:cs typeface="B Zar" panose="00000400000000000000" pitchFamily="2" charset="-78"/>
              </a:rPr>
              <a:t>3- راهیابی بینش سیاسی نوین از اسلام به مغرب</a:t>
            </a:r>
          </a:p>
          <a:p>
            <a:r>
              <a:rPr lang="fa-IR" smtClean="0">
                <a:cs typeface="B Zar" panose="00000400000000000000" pitchFamily="2" charset="-78"/>
              </a:rPr>
              <a:t>4- فرو ریختن فئودالیسم در مغرب زمین</a:t>
            </a:r>
          </a:p>
          <a:p>
            <a:r>
              <a:rPr lang="fa-IR" smtClean="0">
                <a:cs typeface="B Zar" panose="00000400000000000000" pitchFamily="2" charset="-78"/>
              </a:rPr>
              <a:t>5- آشنایی با صنعت و هنر و علوم جدید</a:t>
            </a:r>
          </a:p>
          <a:p>
            <a:r>
              <a:rPr lang="fa-IR" smtClean="0">
                <a:cs typeface="B Zar" panose="00000400000000000000" pitchFamily="2" charset="-78"/>
              </a:rPr>
              <a:t>6- رواج تجارت جهانی و پیدایش مراکز متعدد اقتصادی در اروپا</a:t>
            </a:r>
          </a:p>
          <a:p>
            <a:r>
              <a:rPr lang="fa-IR" smtClean="0">
                <a:cs typeface="B Zar" panose="00000400000000000000" pitchFamily="2" charset="-78"/>
              </a:rPr>
              <a:t>7- اخذ روش تحقیق از مسلمانان و گرایش به علوم طبیعی</a:t>
            </a:r>
          </a:p>
          <a:p>
            <a:r>
              <a:rPr lang="fa-IR" smtClean="0">
                <a:cs typeface="B Zar" panose="00000400000000000000" pitchFamily="2" charset="-78"/>
              </a:rPr>
              <a:t>8- سقوط شخصیت ارسطو که بر همه ذهن ها و فکرهای تسلط مطلق داشت.</a:t>
            </a:r>
          </a:p>
        </p:txBody>
      </p:sp>
    </p:spTree>
    <p:extLst>
      <p:ext uri="{BB962C8B-B14F-4D97-AF65-F5344CB8AC3E}">
        <p14:creationId xmlns:p14="http://schemas.microsoft.com/office/powerpoint/2010/main" val="2776235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و جنگ صلیبی</a:t>
            </a:r>
            <a:endParaRPr lang="fa-IR">
              <a:cs typeface="B Zar" panose="00000400000000000000" pitchFamily="2" charset="-78"/>
            </a:endParaRPr>
          </a:p>
        </p:txBody>
      </p:sp>
      <p:sp>
        <p:nvSpPr>
          <p:cNvPr id="3" name="Content Placeholder 2"/>
          <p:cNvSpPr>
            <a:spLocks noGrp="1"/>
          </p:cNvSpPr>
          <p:nvPr>
            <p:ph idx="1"/>
          </p:nvPr>
        </p:nvSpPr>
        <p:spPr>
          <a:xfrm>
            <a:off x="3985146" y="1825625"/>
            <a:ext cx="7368654" cy="4351338"/>
          </a:xfrm>
        </p:spPr>
        <p:txBody>
          <a:bodyPr/>
          <a:lstStyle/>
          <a:p>
            <a:pPr algn="just"/>
            <a:r>
              <a:rPr lang="fa-IR">
                <a:cs typeface="B Zar" panose="00000400000000000000" pitchFamily="2" charset="-78"/>
              </a:rPr>
              <a:t>9- نفوذ ابن الرشد، ابوعلی سینا و غزالی...ابن الرشد  نشان داد که چگونه فلسفه جدید عقلی در اروپا  باید به جای فلسفه ارسطو رشد کند و غرالی نشان داد که </a:t>
            </a:r>
            <a:r>
              <a:rPr lang="fa-IR" smtClean="0">
                <a:cs typeface="B Zar" panose="00000400000000000000" pitchFamily="2" charset="-78"/>
              </a:rPr>
              <a:t>چگونه </a:t>
            </a:r>
            <a:r>
              <a:rPr lang="fa-IR">
                <a:cs typeface="B Zar" panose="00000400000000000000" pitchFamily="2" charset="-78"/>
              </a:rPr>
              <a:t>فلسفه احساسی و اشراقی تازه باید در برابر عرفان  و تصوف مسیحیت  زیر علم کند. </a:t>
            </a:r>
          </a:p>
          <a:p>
            <a:pPr algn="just"/>
            <a:r>
              <a:rPr lang="fa-IR">
                <a:cs typeface="B Zar" panose="00000400000000000000" pitchFamily="2" charset="-78"/>
              </a:rPr>
              <a:t>10- رواج اقیانوس نوردی و سفرهای بین المللی </a:t>
            </a:r>
            <a:r>
              <a:rPr lang="fa-IR" smtClean="0">
                <a:cs typeface="B Zar" panose="00000400000000000000" pitchFamily="2" charset="-78"/>
              </a:rPr>
              <a:t>و جهانی و </a:t>
            </a:r>
            <a:r>
              <a:rPr lang="fa-IR">
                <a:cs typeface="B Zar" panose="00000400000000000000" pitchFamily="2" charset="-78"/>
              </a:rPr>
              <a:t>جهانگردی به جای  دریاچه نوردی و ساحل نوردی</a:t>
            </a:r>
          </a:p>
          <a:p>
            <a:pPr algn="just"/>
            <a:r>
              <a:rPr lang="fa-IR">
                <a:cs typeface="B Zar" panose="00000400000000000000" pitchFamily="2" charset="-78"/>
              </a:rPr>
              <a:t>11- جنگ (مهاجرت) صلیبی جامعه اروپا را به جامعه ای مهاجر تبدیل کرد. ص 86</a:t>
            </a:r>
          </a:p>
          <a:p>
            <a:endParaRPr lang="fa-IR"/>
          </a:p>
        </p:txBody>
      </p:sp>
      <p:pic>
        <p:nvPicPr>
          <p:cNvPr id="4" name="Picture 3"/>
          <p:cNvPicPr>
            <a:picLocks noChangeAspect="1"/>
          </p:cNvPicPr>
          <p:nvPr/>
        </p:nvPicPr>
        <p:blipFill>
          <a:blip r:embed="rId2"/>
          <a:stretch>
            <a:fillRect/>
          </a:stretch>
        </p:blipFill>
        <p:spPr>
          <a:xfrm>
            <a:off x="395786" y="2047164"/>
            <a:ext cx="3589360" cy="3929845"/>
          </a:xfrm>
          <a:prstGeom prst="rect">
            <a:avLst/>
          </a:prstGeom>
        </p:spPr>
      </p:pic>
    </p:spTree>
    <p:extLst>
      <p:ext uri="{BB962C8B-B14F-4D97-AF65-F5344CB8AC3E}">
        <p14:creationId xmlns:p14="http://schemas.microsoft.com/office/powerpoint/2010/main" val="3291611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دوره رنسانس با توجه به  تغییر و تحولاتی که حاصل شد و نظم اجتماعی گذشته و بنیان های فکری متزلزل گشت، ما شاهد تلاش متفکرانی هستیم که در پی الگوی جدیدی از نظم هستند. صص 89- 90</a:t>
            </a:r>
          </a:p>
          <a:p>
            <a:endParaRPr lang="fa-IR"/>
          </a:p>
        </p:txBody>
      </p:sp>
    </p:spTree>
    <p:extLst>
      <p:ext uri="{BB962C8B-B14F-4D97-AF65-F5344CB8AC3E}">
        <p14:creationId xmlns:p14="http://schemas.microsoft.com/office/powerpoint/2010/main" val="365108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a:xfrm>
            <a:off x="3411940" y="1825625"/>
            <a:ext cx="7941860" cy="4351338"/>
          </a:xfrm>
        </p:spPr>
        <p:txBody>
          <a:bodyPr>
            <a:normAutofit lnSpcReduction="10000"/>
          </a:bodyPr>
          <a:lstStyle/>
          <a:p>
            <a:pPr algn="just"/>
            <a:r>
              <a:rPr lang="fa-IR" smtClean="0">
                <a:cs typeface="B Zar" panose="00000400000000000000" pitchFamily="2" charset="-78"/>
              </a:rPr>
              <a:t>سوئنگود در کتاب تاریخ  مختصر تفکر جامعه شناختی» در بررسی ریشه های جامعه شناسی بحث را در تاریخ یونان-اروپا جست و جو می کند. ص11</a:t>
            </a:r>
          </a:p>
          <a:p>
            <a:pPr algn="just"/>
            <a:r>
              <a:rPr lang="fa-IR" smtClean="0">
                <a:cs typeface="B Zar" panose="00000400000000000000" pitchFamily="2" charset="-78"/>
              </a:rPr>
              <a:t>ب- دیدگاهی که برای توصیف کل تاریخ تفکر اجتماعی از گذشته ها دور تا عصر حاضر از واژه جامعه شناسی به معنی تبیین امور اجتماعی استفاده کند. چهره شاخص این دیدگاه </a:t>
            </a:r>
            <a:r>
              <a:rPr lang="fa-IR" smtClean="0">
                <a:solidFill>
                  <a:srgbClr val="FF0000"/>
                </a:solidFill>
                <a:cs typeface="B Zar" panose="00000400000000000000" pitchFamily="2" charset="-78"/>
              </a:rPr>
              <a:t>گاستون بوتول </a:t>
            </a:r>
            <a:r>
              <a:rPr lang="fa-IR" smtClean="0">
                <a:cs typeface="B Zar" panose="00000400000000000000" pitchFamily="2" charset="-78"/>
              </a:rPr>
              <a:t>است به زعم او وجود جامعه شناسی در هر کشور و تکه زمینی که مردمی چند، کم یا زیاد در آن جا زندگی می کنند. ص 13</a:t>
            </a:r>
          </a:p>
          <a:p>
            <a:pPr algn="just"/>
            <a:r>
              <a:rPr lang="fa-IR" smtClean="0">
                <a:cs typeface="B Zar" panose="00000400000000000000" pitchFamily="2" charset="-78"/>
              </a:rPr>
              <a:t>نکته ی مهم در تفکر ابراهامز بحث دلیل آوری  و جست و جوی علل رفتار اجتماعی انسان است.  به عقیده او تاریخ، سیاست و اقتصاد از جهت موضوع  و روش تحلیل به جامعه شناسی نزدیک اند. ص13</a:t>
            </a:r>
          </a:p>
          <a:p>
            <a:pPr algn="just"/>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17728" y="2766870"/>
            <a:ext cx="2460223" cy="2460223"/>
          </a:xfrm>
          <a:prstGeom prst="rect">
            <a:avLst/>
          </a:prstGeom>
        </p:spPr>
      </p:pic>
    </p:spTree>
    <p:extLst>
      <p:ext uri="{BB962C8B-B14F-4D97-AF65-F5344CB8AC3E}">
        <p14:creationId xmlns:p14="http://schemas.microsoft.com/office/powerpoint/2010/main" val="2574019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فلسفه اجتماعی آرمانگرا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a:t>
            </a:r>
            <a:r>
              <a:rPr lang="fa-IR" smtClean="0">
                <a:cs typeface="B Zar" panose="00000400000000000000" pitchFamily="2" charset="-78"/>
              </a:rPr>
              <a:t>حسب آنچه در کتب تاریخ اندیشه اجتماعی آورده شده است، اولین کسی که به طرح مدینه فاضله پرداخت افلاطون است. درباره علت طرح مدینه فاضله توسط افلاطون گفته شده که ناملایمات اجتماعی که دولت- شهرهای یونان را در بر گرفته بود. افلاطون را به فکر طرح </a:t>
            </a:r>
            <a:r>
              <a:rPr lang="fa-IR" smtClean="0">
                <a:solidFill>
                  <a:srgbClr val="FF0000"/>
                </a:solidFill>
                <a:cs typeface="B Zar" panose="00000400000000000000" pitchFamily="2" charset="-78"/>
              </a:rPr>
              <a:t>مدینه فاضله</a:t>
            </a:r>
            <a:r>
              <a:rPr lang="fa-IR" smtClean="0">
                <a:cs typeface="B Zar" panose="00000400000000000000" pitchFamily="2" charset="-78"/>
              </a:rPr>
              <a:t> انداخته است. ص 90</a:t>
            </a:r>
          </a:p>
          <a:p>
            <a:endParaRPr lang="fa-IR">
              <a:cs typeface="B Zar" panose="00000400000000000000" pitchFamily="2" charset="-78"/>
            </a:endParaRPr>
          </a:p>
        </p:txBody>
      </p:sp>
    </p:spTree>
    <p:extLst>
      <p:ext uri="{BB962C8B-B14F-4D97-AF65-F5344CB8AC3E}">
        <p14:creationId xmlns:p14="http://schemas.microsoft.com/office/powerpoint/2010/main" val="854057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فسلفه اجتماعی آرمانگرا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افلاطون برای حفظ این مدینه فاضله شرایطی را پیشنهاد می کند که در فصل  مربوط به تفکر اجتماعی  در یونان مورد بحث واقع شده اند. آنچه در این جا باید اضافه شود مدینه های غیر فاضله ای است که افلاطون  به آنها اشاره می کند که عبارتند از: </a:t>
            </a:r>
          </a:p>
          <a:p>
            <a:r>
              <a:rPr lang="fa-IR" smtClean="0">
                <a:cs typeface="B Zar" panose="00000400000000000000" pitchFamily="2" charset="-78"/>
              </a:rPr>
              <a:t>1- </a:t>
            </a:r>
            <a:r>
              <a:rPr lang="fa-IR" smtClean="0">
                <a:solidFill>
                  <a:srgbClr val="FF0000"/>
                </a:solidFill>
                <a:cs typeface="B Zar" panose="00000400000000000000" pitchFamily="2" charset="-78"/>
              </a:rPr>
              <a:t>مدینه تیموکراسی </a:t>
            </a:r>
            <a:r>
              <a:rPr lang="fa-IR" smtClean="0">
                <a:cs typeface="B Zar" panose="00000400000000000000" pitchFamily="2" charset="-78"/>
              </a:rPr>
              <a:t>در این مدینه  شرف و شجاعت حاکم است. </a:t>
            </a:r>
          </a:p>
          <a:p>
            <a:r>
              <a:rPr lang="fa-IR" smtClean="0">
                <a:cs typeface="B Zar" panose="00000400000000000000" pitchFamily="2" charset="-78"/>
              </a:rPr>
              <a:t>2- </a:t>
            </a:r>
            <a:r>
              <a:rPr lang="fa-IR" smtClean="0">
                <a:solidFill>
                  <a:srgbClr val="FF0000"/>
                </a:solidFill>
                <a:cs typeface="B Zar" panose="00000400000000000000" pitchFamily="2" charset="-78"/>
              </a:rPr>
              <a:t>مدینه الیگارشی </a:t>
            </a:r>
            <a:r>
              <a:rPr lang="fa-IR" smtClean="0">
                <a:cs typeface="B Zar" panose="00000400000000000000" pitchFamily="2" charset="-78"/>
              </a:rPr>
              <a:t>که حرص و آز به اهل آن حکومت می کند. </a:t>
            </a:r>
          </a:p>
          <a:p>
            <a:r>
              <a:rPr lang="fa-IR" smtClean="0">
                <a:cs typeface="B Zar" panose="00000400000000000000" pitchFamily="2" charset="-78"/>
              </a:rPr>
              <a:t>3- </a:t>
            </a:r>
            <a:r>
              <a:rPr lang="fa-IR" smtClean="0">
                <a:solidFill>
                  <a:srgbClr val="FF0000"/>
                </a:solidFill>
                <a:cs typeface="B Zar" panose="00000400000000000000" pitchFamily="2" charset="-78"/>
              </a:rPr>
              <a:t>مدینه دموکراسی </a:t>
            </a:r>
            <a:r>
              <a:rPr lang="fa-IR" smtClean="0">
                <a:cs typeface="B Zar" panose="00000400000000000000" pitchFamily="2" charset="-78"/>
              </a:rPr>
              <a:t>(مدینه حریت)  یا مدینه مطلق العنانی</a:t>
            </a:r>
          </a:p>
          <a:p>
            <a:pPr algn="just"/>
            <a:r>
              <a:rPr lang="fa-IR" smtClean="0">
                <a:cs typeface="B Zar" panose="00000400000000000000" pitchFamily="2" charset="-78"/>
              </a:rPr>
              <a:t>4- </a:t>
            </a:r>
            <a:r>
              <a:rPr lang="fa-IR" smtClean="0">
                <a:solidFill>
                  <a:srgbClr val="FF0000"/>
                </a:solidFill>
                <a:cs typeface="B Zar" panose="00000400000000000000" pitchFamily="2" charset="-78"/>
              </a:rPr>
              <a:t>مدینه تغلب</a:t>
            </a:r>
            <a:r>
              <a:rPr lang="fa-IR" smtClean="0">
                <a:cs typeface="B Zar" panose="00000400000000000000" pitchFamily="2" charset="-78"/>
              </a:rPr>
              <a:t>، مدینه ای است که استبداد و خود کامگی بر آن حکومت می کند. این مدینه مدینه ای کاملا فاسد و به عبارت دیگر مدینه ترس و جنایت است. ص 91</a:t>
            </a:r>
          </a:p>
          <a:p>
            <a:endParaRPr lang="fa-IR">
              <a:cs typeface="B Zar" panose="00000400000000000000" pitchFamily="2" charset="-78"/>
            </a:endParaRPr>
          </a:p>
        </p:txBody>
      </p:sp>
    </p:spTree>
    <p:extLst>
      <p:ext uri="{BB962C8B-B14F-4D97-AF65-F5344CB8AC3E}">
        <p14:creationId xmlns:p14="http://schemas.microsoft.com/office/powerpoint/2010/main" val="1072579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فارابی و مدینه های غیر فاضله</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مدینه  های جاهلیه، فاسقه، </a:t>
            </a:r>
            <a:r>
              <a:rPr lang="fa-IR" smtClean="0">
                <a:cs typeface="B Zar" panose="00000400000000000000" pitchFamily="2" charset="-78"/>
              </a:rPr>
              <a:t>ضاله </a:t>
            </a:r>
            <a:r>
              <a:rPr lang="fa-IR">
                <a:cs typeface="B Zar" panose="00000400000000000000" pitchFamily="2" charset="-78"/>
              </a:rPr>
              <a:t>مدینه های غیر فاضله ای اند که  فارابی از آنها نام می برد. </a:t>
            </a:r>
            <a:r>
              <a:rPr lang="fa-IR" smtClean="0">
                <a:cs typeface="B Zar" panose="00000400000000000000" pitchFamily="2" charset="-78"/>
              </a:rPr>
              <a:t>ص 92</a:t>
            </a:r>
            <a:endParaRPr lang="fa-IR">
              <a:cs typeface="B Zar" panose="00000400000000000000" pitchFamily="2" charset="-78"/>
            </a:endParaRPr>
          </a:p>
          <a:p>
            <a:endParaRPr lang="fa-IR"/>
          </a:p>
        </p:txBody>
      </p:sp>
    </p:spTree>
    <p:extLst>
      <p:ext uri="{BB962C8B-B14F-4D97-AF65-F5344CB8AC3E}">
        <p14:creationId xmlns:p14="http://schemas.microsoft.com/office/powerpoint/2010/main" val="2083631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توماس مور</a:t>
            </a:r>
            <a:endParaRPr lang="fa-IR">
              <a:cs typeface="B Zar" panose="00000400000000000000" pitchFamily="2" charset="-78"/>
            </a:endParaRPr>
          </a:p>
        </p:txBody>
      </p:sp>
      <p:sp>
        <p:nvSpPr>
          <p:cNvPr id="3" name="Content Placeholder 2"/>
          <p:cNvSpPr>
            <a:spLocks noGrp="1"/>
          </p:cNvSpPr>
          <p:nvPr>
            <p:ph idx="1"/>
          </p:nvPr>
        </p:nvSpPr>
        <p:spPr>
          <a:xfrm>
            <a:off x="3316406" y="1825625"/>
            <a:ext cx="8037394" cy="4351338"/>
          </a:xfrm>
        </p:spPr>
        <p:txBody>
          <a:bodyPr>
            <a:normAutofit/>
          </a:bodyPr>
          <a:lstStyle/>
          <a:p>
            <a:pPr algn="just"/>
            <a:r>
              <a:rPr lang="fa-IR" smtClean="0">
                <a:solidFill>
                  <a:srgbClr val="FF0000"/>
                </a:solidFill>
                <a:cs typeface="B Zar" panose="00000400000000000000" pitchFamily="2" charset="-78"/>
              </a:rPr>
              <a:t>آرمانشهر </a:t>
            </a:r>
            <a:r>
              <a:rPr lang="fa-IR" smtClean="0">
                <a:cs typeface="B Zar" panose="00000400000000000000" pitchFamily="2" charset="-78"/>
              </a:rPr>
              <a:t>نوشته تامس مور، یکی از طرح های ایده آل برای  نظم اجتماعی د دوره رنسانس است. مور نویسنده آرمانشهر یکی از چهره سرشناس و بزرگ  دوران رنسانس در انگلستان به شمار می رود. ص 92</a:t>
            </a:r>
          </a:p>
          <a:p>
            <a:pPr algn="just"/>
            <a:r>
              <a:rPr lang="fa-IR" smtClean="0">
                <a:solidFill>
                  <a:srgbClr val="FF0000"/>
                </a:solidFill>
                <a:cs typeface="B Zar" panose="00000400000000000000" pitchFamily="2" charset="-78"/>
              </a:rPr>
              <a:t>انتقاد مور از جامعه انگلستان: </a:t>
            </a:r>
            <a:r>
              <a:rPr lang="fa-IR" smtClean="0">
                <a:cs typeface="B Zar" panose="00000400000000000000" pitchFamily="2" charset="-78"/>
              </a:rPr>
              <a:t>مور در ماموریتی که ماموریتی  که به عهده  داشت به بلژیک سفری کرد. در این سفر با عده ای از ادب دوستان این سرزمین از جمله پتر ژیل </a:t>
            </a:r>
            <a:r>
              <a:rPr lang="fa-IR" smtClean="0">
                <a:cs typeface="B Zar" panose="00000400000000000000" pitchFamily="2" charset="-78"/>
              </a:rPr>
              <a:t>که </a:t>
            </a:r>
            <a:r>
              <a:rPr lang="fa-IR" smtClean="0">
                <a:cs typeface="B Zar" panose="00000400000000000000" pitchFamily="2" charset="-78"/>
              </a:rPr>
              <a:t>بنا به گفته مور، مردی است  با عاطفه  و فروتن که فاضلانه برخورد می کند و نسبت به دیدار او اظهار خوشوقنی می نماید. کتاب آرمانشهر  در این سفر  که در سال 1515 میلادی انجام شد نوشته شده است. سبک نگارش کتاب همانند </a:t>
            </a:r>
            <a:r>
              <a:rPr lang="fa-IR" smtClean="0">
                <a:cs typeface="B Zar" panose="00000400000000000000" pitchFamily="2" charset="-78"/>
              </a:rPr>
              <a:t>کتاب </a:t>
            </a:r>
            <a:r>
              <a:rPr lang="fa-IR" smtClean="0">
                <a:cs typeface="B Zar" panose="00000400000000000000" pitchFamily="2" charset="-78"/>
              </a:rPr>
              <a:t>جمهوریت افلاطون محاوره ای است که بین چندین نفر صورت گرفته است. ص 93</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139073"/>
            <a:ext cx="2246194" cy="2246194"/>
          </a:xfrm>
          <a:prstGeom prst="rect">
            <a:avLst/>
          </a:prstGeom>
        </p:spPr>
      </p:pic>
      <p:sp>
        <p:nvSpPr>
          <p:cNvPr id="5" name="TextBox 4"/>
          <p:cNvSpPr txBox="1"/>
          <p:nvPr/>
        </p:nvSpPr>
        <p:spPr>
          <a:xfrm>
            <a:off x="982638" y="4572000"/>
            <a:ext cx="1542197" cy="369332"/>
          </a:xfrm>
          <a:prstGeom prst="rect">
            <a:avLst/>
          </a:prstGeom>
          <a:noFill/>
        </p:spPr>
        <p:txBody>
          <a:bodyPr wrap="square" rtlCol="1">
            <a:spAutoFit/>
          </a:bodyPr>
          <a:lstStyle/>
          <a:p>
            <a:pPr algn="ctr"/>
            <a:r>
              <a:rPr lang="fa-IR" smtClean="0">
                <a:cs typeface="B Zar" panose="00000400000000000000" pitchFamily="2" charset="-78"/>
              </a:rPr>
              <a:t>توماس مور</a:t>
            </a:r>
            <a:endParaRPr lang="fa-IR">
              <a:cs typeface="B Zar" panose="00000400000000000000" pitchFamily="2" charset="-78"/>
            </a:endParaRPr>
          </a:p>
        </p:txBody>
      </p:sp>
    </p:spTree>
    <p:extLst>
      <p:ext uri="{BB962C8B-B14F-4D97-AF65-F5344CB8AC3E}">
        <p14:creationId xmlns:p14="http://schemas.microsoft.com/office/powerpoint/2010/main" val="178922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نظر </a:t>
            </a:r>
            <a:r>
              <a:rPr lang="fa-IR" smtClean="0">
                <a:solidFill>
                  <a:srgbClr val="FF0000"/>
                </a:solidFill>
                <a:cs typeface="B Zar" panose="00000400000000000000" pitchFamily="2" charset="-78"/>
              </a:rPr>
              <a:t>رافائل</a:t>
            </a:r>
            <a:r>
              <a:rPr lang="fa-IR" smtClean="0">
                <a:cs typeface="B Zar" panose="00000400000000000000" pitchFamily="2" charset="-78"/>
              </a:rPr>
              <a:t> علت عمده مفاسد اجتماعی وجود طبقات مختلف  و مالکیت خصوصی است. به نظر او برای این که جامعه به طرف سلامت و بهبود پیش رود باید مالکیت خصوصی را از بین برد. ص 94</a:t>
            </a:r>
          </a:p>
          <a:p>
            <a:endParaRPr lang="fa-IR">
              <a:cs typeface="B Zar" panose="00000400000000000000" pitchFamily="2" charset="-78"/>
            </a:endParaRPr>
          </a:p>
        </p:txBody>
      </p:sp>
    </p:spTree>
    <p:extLst>
      <p:ext uri="{BB962C8B-B14F-4D97-AF65-F5344CB8AC3E}">
        <p14:creationId xmlns:p14="http://schemas.microsoft.com/office/powerpoint/2010/main" val="1419104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آرمان شهر توماس مور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اقتصاد آرمان شهر مبتنی بر کشاورزی است و همه افراد ابتدا کشاورز هستند و سپس مشاغل دیگر که بر حسب جنس تفکیک شده است دارند. ص 95</a:t>
            </a:r>
          </a:p>
          <a:p>
            <a:pPr algn="just"/>
            <a:r>
              <a:rPr lang="fa-IR" smtClean="0">
                <a:cs typeface="B Zar" panose="00000400000000000000" pitchFamily="2" charset="-78"/>
              </a:rPr>
              <a:t>به عبارتی هر شهر اعتقادات  مختص به خود دارد به علاوه تبلیغ دین نیز آزاد است، ولی کسی نمی تواند به اجبار افراد را وا دارد که عقیده خاصی را بپذیرند. ص 95</a:t>
            </a:r>
          </a:p>
          <a:p>
            <a:endParaRPr lang="fa-IR">
              <a:cs typeface="B Zar" panose="00000400000000000000" pitchFamily="2" charset="-78"/>
            </a:endParaRPr>
          </a:p>
        </p:txBody>
      </p:sp>
    </p:spTree>
    <p:extLst>
      <p:ext uri="{BB962C8B-B14F-4D97-AF65-F5344CB8AC3E}">
        <p14:creationId xmlns:p14="http://schemas.microsoft.com/office/powerpoint/2010/main" val="2564229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توماس مور</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در یک جمع بندی  نهایی می توان عناصر فکری شکل دهنده ی مدینه فاضله تامس مور را به صورت زیر بیان کرد: </a:t>
            </a:r>
          </a:p>
          <a:p>
            <a:r>
              <a:rPr lang="fa-IR" smtClean="0">
                <a:cs typeface="B Zar" panose="00000400000000000000" pitchFamily="2" charset="-78"/>
              </a:rPr>
              <a:t>1- مرفولوژی آرمانشهر  همانند دولت- شهرهای یونان</a:t>
            </a:r>
          </a:p>
          <a:p>
            <a:r>
              <a:rPr lang="fa-IR" smtClean="0">
                <a:cs typeface="B Zar" panose="00000400000000000000" pitchFamily="2" charset="-78"/>
              </a:rPr>
              <a:t>2- اقتصاد آرمانشهری مبتنی بر کشاوریز همانند دولت شهر های یونان</a:t>
            </a:r>
          </a:p>
          <a:p>
            <a:r>
              <a:rPr lang="fa-IR" smtClean="0">
                <a:cs typeface="B Zar" panose="00000400000000000000" pitchFamily="2" charset="-78"/>
              </a:rPr>
              <a:t>3- بعد جمعیتی آرمانشهر  حداقل 10 نفر و حداکثر 16 نفر که </a:t>
            </a:r>
            <a:r>
              <a:rPr lang="fa-IR" smtClean="0">
                <a:solidFill>
                  <a:srgbClr val="FF0000"/>
                </a:solidFill>
                <a:cs typeface="B Zar" panose="00000400000000000000" pitchFamily="2" charset="-78"/>
              </a:rPr>
              <a:t>نشانه ای </a:t>
            </a:r>
            <a:r>
              <a:rPr lang="fa-IR" smtClean="0">
                <a:cs typeface="B Zar" panose="00000400000000000000" pitchFamily="2" charset="-78"/>
              </a:rPr>
              <a:t>از تفکر مسیحی است،</a:t>
            </a:r>
          </a:p>
          <a:p>
            <a:r>
              <a:rPr lang="fa-IR" smtClean="0">
                <a:cs typeface="B Zar" panose="00000400000000000000" pitchFamily="2" charset="-78"/>
              </a:rPr>
              <a:t>4- اعتقاد به ذات احدیت </a:t>
            </a:r>
            <a:r>
              <a:rPr lang="fa-IR" smtClean="0">
                <a:solidFill>
                  <a:srgbClr val="FF0000"/>
                </a:solidFill>
                <a:cs typeface="B Zar" panose="00000400000000000000" pitchFamily="2" charset="-78"/>
              </a:rPr>
              <a:t>خدای طبیعت «میترا» </a:t>
            </a:r>
            <a:r>
              <a:rPr lang="fa-IR" smtClean="0">
                <a:cs typeface="B Zar" panose="00000400000000000000" pitchFamily="2" charset="-78"/>
              </a:rPr>
              <a:t>تلفیق تفکر مسیحی یا غیر مسیحی. </a:t>
            </a:r>
          </a:p>
          <a:p>
            <a:r>
              <a:rPr lang="fa-IR" smtClean="0">
                <a:cs typeface="B Zar" panose="00000400000000000000" pitchFamily="2" charset="-78"/>
              </a:rPr>
              <a:t>5- داشتن الهه در هر شهر در آرمانهشر  که نشانه ای از تفکر یونانی  است. </a:t>
            </a:r>
          </a:p>
          <a:p>
            <a:r>
              <a:rPr lang="fa-IR" smtClean="0">
                <a:cs typeface="B Zar" panose="00000400000000000000" pitchFamily="2" charset="-78"/>
              </a:rPr>
              <a:t>6- قدرت فوق العاده  و هدیه قدسی بودن کاهنانه  نشانه ای از تفکر مسیحیت</a:t>
            </a:r>
          </a:p>
          <a:p>
            <a:r>
              <a:rPr lang="fa-IR" smtClean="0">
                <a:cs typeface="B Zar" panose="00000400000000000000" pitchFamily="2" charset="-78"/>
              </a:rPr>
              <a:t>7- شکل و ترکیب یا نحوه اداره ارمانشهر ترکیبی از عاصر سلطنتی و جمهوری است. ص 96 </a:t>
            </a:r>
          </a:p>
          <a:p>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1106265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ادامه فکر آرمان گرایی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فکر آرمانگرایی در قرن بعدی نیز ادامه یافت اما نه با نگاه به گذشته بلکه با نگاه به آینده </a:t>
            </a:r>
            <a:r>
              <a:rPr lang="fa-IR" smtClean="0">
                <a:solidFill>
                  <a:srgbClr val="FF0000"/>
                </a:solidFill>
                <a:cs typeface="B Zar" panose="00000400000000000000" pitchFamily="2" charset="-78"/>
              </a:rPr>
              <a:t>سن سیمون </a:t>
            </a:r>
            <a:r>
              <a:rPr lang="fa-IR" smtClean="0">
                <a:cs typeface="B Zar" panose="00000400000000000000" pitchFamily="2" charset="-78"/>
              </a:rPr>
              <a:t>در این مورد می گوید: «عصر طلایی بشر پشت سر ما نیست بلکه روبروی ماست. عصر طلایی در تکامل اجتماعی نهفته است. ص 97</a:t>
            </a:r>
          </a:p>
          <a:p>
            <a:r>
              <a:rPr lang="fa-IR">
                <a:cs typeface="B Zar" panose="00000400000000000000" pitchFamily="2" charset="-78"/>
              </a:rPr>
              <a:t> </a:t>
            </a:r>
          </a:p>
        </p:txBody>
      </p:sp>
      <p:pic>
        <p:nvPicPr>
          <p:cNvPr id="4" name="Picture 3"/>
          <p:cNvPicPr>
            <a:picLocks noChangeAspect="1"/>
          </p:cNvPicPr>
          <p:nvPr/>
        </p:nvPicPr>
        <p:blipFill>
          <a:blip r:embed="rId2"/>
          <a:stretch>
            <a:fillRect/>
          </a:stretch>
        </p:blipFill>
        <p:spPr>
          <a:xfrm>
            <a:off x="968991" y="2794970"/>
            <a:ext cx="3084395" cy="3768128"/>
          </a:xfrm>
          <a:prstGeom prst="rect">
            <a:avLst/>
          </a:prstGeom>
        </p:spPr>
      </p:pic>
    </p:spTree>
    <p:extLst>
      <p:ext uri="{BB962C8B-B14F-4D97-AF65-F5344CB8AC3E}">
        <p14:creationId xmlns:p14="http://schemas.microsoft.com/office/powerpoint/2010/main" val="1548419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فلسفه </a:t>
            </a:r>
            <a:r>
              <a:rPr lang="fa-IR" smtClean="0">
                <a:cs typeface="B Zar" panose="00000400000000000000" pitchFamily="2" charset="-78"/>
              </a:rPr>
              <a:t>اجتماعی واقع گرا</a:t>
            </a:r>
            <a:endParaRPr lang="fa-IR">
              <a:cs typeface="B Zar" panose="00000400000000000000" pitchFamily="2" charset="-78"/>
            </a:endParaRPr>
          </a:p>
        </p:txBody>
      </p:sp>
      <p:sp>
        <p:nvSpPr>
          <p:cNvPr id="3" name="Content Placeholder 2"/>
          <p:cNvSpPr>
            <a:spLocks noGrp="1"/>
          </p:cNvSpPr>
          <p:nvPr>
            <p:ph idx="1"/>
          </p:nvPr>
        </p:nvSpPr>
        <p:spPr>
          <a:xfrm>
            <a:off x="2920620" y="1825625"/>
            <a:ext cx="8433179" cy="4351338"/>
          </a:xfrm>
        </p:spPr>
        <p:txBody>
          <a:bodyPr>
            <a:normAutofit fontScale="92500" lnSpcReduction="20000"/>
          </a:bodyPr>
          <a:lstStyle/>
          <a:p>
            <a:pPr algn="just"/>
            <a:r>
              <a:rPr lang="fa-IR" smtClean="0">
                <a:cs typeface="B Zar" panose="00000400000000000000" pitchFamily="2" charset="-78"/>
              </a:rPr>
              <a:t>در میان صاحبان اندیشه اجتماعی عده ای هستند که به وضع  موجود در شرایط خاص خود توجه بیشتر کرده </a:t>
            </a:r>
            <a:r>
              <a:rPr lang="fa-IR" smtClean="0">
                <a:cs typeface="B Zar" panose="00000400000000000000" pitchFamily="2" charset="-78"/>
              </a:rPr>
              <a:t>اند، </a:t>
            </a:r>
            <a:r>
              <a:rPr lang="fa-IR" smtClean="0">
                <a:cs typeface="B Zar" panose="00000400000000000000" pitchFamily="2" charset="-78"/>
              </a:rPr>
              <a:t>ولی هیچ آرمانشهری را به تصویر نکشیده اند. ص 98</a:t>
            </a:r>
          </a:p>
          <a:p>
            <a:pPr algn="just"/>
            <a:r>
              <a:rPr lang="fa-IR" smtClean="0">
                <a:cs typeface="B Zar" panose="00000400000000000000" pitchFamily="2" charset="-78"/>
              </a:rPr>
              <a:t>ارسطو در </a:t>
            </a:r>
            <a:r>
              <a:rPr lang="fa-IR" smtClean="0">
                <a:solidFill>
                  <a:srgbClr val="FF0000"/>
                </a:solidFill>
                <a:cs typeface="B Zar" panose="00000400000000000000" pitchFamily="2" charset="-78"/>
              </a:rPr>
              <a:t>کتاب سیاست </a:t>
            </a:r>
            <a:r>
              <a:rPr lang="fa-IR" smtClean="0">
                <a:cs typeface="B Zar" panose="00000400000000000000" pitchFamily="2" charset="-78"/>
              </a:rPr>
              <a:t>خود ضمن طرح موضوع های متنوع، با شیوه خاص هر موضوع را به عناصر جزیی تقسیم کرده و از جزء تا کل به بحث در مورد آن می پردازد. ص 98</a:t>
            </a:r>
          </a:p>
          <a:p>
            <a:pPr algn="just"/>
            <a:r>
              <a:rPr lang="fa-IR" smtClean="0">
                <a:cs typeface="B Zar" panose="00000400000000000000" pitchFamily="2" charset="-78"/>
              </a:rPr>
              <a:t>ارسطو پس از بیان انواع مبادله کالا به کالا، به چگونگی  و نحوه پیدایش پول اشاره کرده و می گوید پول از آن  رو به پدید آمد که کالاهای مورد نیاز طبیعی مردمان در همه موارد قابل حمل نبود. ص 99</a:t>
            </a:r>
          </a:p>
          <a:p>
            <a:pPr algn="just"/>
            <a:r>
              <a:rPr lang="fa-IR">
                <a:cs typeface="B Zar" panose="00000400000000000000" pitchFamily="2" charset="-78"/>
              </a:rPr>
              <a:t> </a:t>
            </a:r>
            <a:r>
              <a:rPr lang="fa-IR" smtClean="0">
                <a:cs typeface="B Zar" panose="00000400000000000000" pitchFamily="2" charset="-78"/>
              </a:rPr>
              <a:t>از موضوع های مهم دیگری که ارسطو بدان می پردازد بحث از انواع حکومت ها و طبقه بندی انهاست. ارسطو پس از مشخص کردن چهارچوب جامعه سیاسی مورد نظر  و توضیح  این مطلب که جامعه سیاسی از اجتماع خانواده و دهکده پدید می اید. ص 99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72811" y="2255790"/>
            <a:ext cx="1950021" cy="2930359"/>
          </a:xfrm>
          <a:prstGeom prst="rect">
            <a:avLst/>
          </a:prstGeom>
        </p:spPr>
      </p:pic>
    </p:spTree>
    <p:extLst>
      <p:ext uri="{BB962C8B-B14F-4D97-AF65-F5344CB8AC3E}">
        <p14:creationId xmlns:p14="http://schemas.microsoft.com/office/powerpoint/2010/main" val="1749030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 </a:t>
            </a:r>
            <a:r>
              <a:rPr lang="fa-IR" smtClean="0">
                <a:cs typeface="B Zar" panose="00000400000000000000" pitchFamily="2" charset="-78"/>
              </a:rPr>
              <a:t>ارسطو پس از بیان این مطلب به تایید  حکومت پادشاهی و آریستوکراسی پرداخته و آن  دو را جکومت کمال مطلوب می داند و معتقد است جامعه مستعد حکومت پادشاهی آن است که در دامن خود، تیره  با خاندانی شایسته فرمانروایی  بپرورد. ص 100</a:t>
            </a:r>
          </a:p>
          <a:p>
            <a:pPr algn="just"/>
            <a:r>
              <a:rPr lang="fa-IR" smtClean="0">
                <a:cs typeface="B Zar" panose="00000400000000000000" pitchFamily="2" charset="-78"/>
              </a:rPr>
              <a:t>در حوزه تمدن روم، پیش و پس از میلاد مسیح (ع) با اندیشمندانی برخورد می کنیم که آنها نیز در دیدگاه های خود به طرح مدینه فاضله نپرداخته اند. از جمله این اندیشمندان سیسرو و ارسطو هر دو در بحث انسان شناسی  به </a:t>
            </a:r>
            <a:r>
              <a:rPr lang="fa-IR" smtClean="0">
                <a:solidFill>
                  <a:srgbClr val="FF0000"/>
                </a:solidFill>
                <a:cs typeface="B Zar" panose="00000400000000000000" pitchFamily="2" charset="-78"/>
              </a:rPr>
              <a:t>اصل طبیعت گرایی </a:t>
            </a:r>
            <a:r>
              <a:rPr lang="fa-IR" smtClean="0">
                <a:cs typeface="B Zar" panose="00000400000000000000" pitchFamily="2" charset="-78"/>
              </a:rPr>
              <a:t>متوسل می شوند. ص 101</a:t>
            </a:r>
          </a:p>
          <a:p>
            <a:pPr algn="just"/>
            <a:r>
              <a:rPr lang="fa-IR" smtClean="0">
                <a:cs typeface="B Zar" panose="00000400000000000000" pitchFamily="2" charset="-78"/>
              </a:rPr>
              <a:t>در </a:t>
            </a:r>
            <a:r>
              <a:rPr lang="fa-IR" smtClean="0">
                <a:cs typeface="B Zar" panose="00000400000000000000" pitchFamily="2" charset="-78"/>
              </a:rPr>
              <a:t>حوزه تفکر و اندیشه اجتماعی مسلمین، برخی از صاحب نظران بدون طرح مدینه فاضله به بررسی </a:t>
            </a:r>
            <a:r>
              <a:rPr lang="fa-IR" smtClean="0">
                <a:solidFill>
                  <a:srgbClr val="FF0000"/>
                </a:solidFill>
                <a:cs typeface="B Zar" panose="00000400000000000000" pitchFamily="2" charset="-78"/>
              </a:rPr>
              <a:t>واقعیت های موجود جامعه مورد مشاهده خود </a:t>
            </a:r>
            <a:r>
              <a:rPr lang="fa-IR" smtClean="0">
                <a:cs typeface="B Zar" panose="00000400000000000000" pitchFamily="2" charset="-78"/>
              </a:rPr>
              <a:t>پرداخته اند. ص 101</a:t>
            </a:r>
          </a:p>
          <a:p>
            <a:pPr algn="just"/>
            <a:endParaRPr lang="fa-IR">
              <a:cs typeface="B Zar" panose="00000400000000000000" pitchFamily="2" charset="-78"/>
            </a:endParaRPr>
          </a:p>
        </p:txBody>
      </p:sp>
    </p:spTree>
    <p:extLst>
      <p:ext uri="{BB962C8B-B14F-4D97-AF65-F5344CB8AC3E}">
        <p14:creationId xmlns:p14="http://schemas.microsoft.com/office/powerpoint/2010/main" val="39727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a:xfrm>
            <a:off x="3753134" y="1825625"/>
            <a:ext cx="7600666" cy="4351338"/>
          </a:xfrm>
        </p:spPr>
        <p:txBody>
          <a:bodyPr/>
          <a:lstStyle/>
          <a:p>
            <a:pPr algn="just"/>
            <a:r>
              <a:rPr lang="fa-IR" smtClean="0">
                <a:cs typeface="B Zar" panose="00000400000000000000" pitchFamily="2" charset="-78"/>
              </a:rPr>
              <a:t>ج- دیدگاهی است که عناصر عمده دو دیدگاه قبلی را دارد. یعنی صاحب نظر بدون این که به مبانی نظری خاصی اشاره کند، هر دو دیدگاه را در کتاب خود </a:t>
            </a:r>
            <a:r>
              <a:rPr lang="fa-IR" smtClean="0">
                <a:cs typeface="B Zar" panose="00000400000000000000" pitchFamily="2" charset="-78"/>
              </a:rPr>
              <a:t>آورده </a:t>
            </a:r>
            <a:r>
              <a:rPr lang="fa-IR" smtClean="0">
                <a:cs typeface="B Zar" panose="00000400000000000000" pitchFamily="2" charset="-78"/>
              </a:rPr>
              <a:t>است. </a:t>
            </a:r>
          </a:p>
          <a:p>
            <a:pPr algn="just"/>
            <a:r>
              <a:rPr lang="fa-IR" smtClean="0">
                <a:cs typeface="B Zar" panose="00000400000000000000" pitchFamily="2" charset="-78"/>
              </a:rPr>
              <a:t> دکتر جمشید مرتضوی  معتقد است: تاریخ واقعی جامعه شناسی از دوران تجربه های حکیمانه پیش از تاریخ آغاز می شود تاکنون سه مرحله  را پشت سر گذاشته است. </a:t>
            </a:r>
            <a:r>
              <a:rPr lang="fa-IR" smtClean="0">
                <a:solidFill>
                  <a:srgbClr val="FF0000"/>
                </a:solidFill>
                <a:cs typeface="B Zar" panose="00000400000000000000" pitchFamily="2" charset="-78"/>
              </a:rPr>
              <a:t>یکی</a:t>
            </a:r>
            <a:r>
              <a:rPr lang="fa-IR" smtClean="0">
                <a:cs typeface="B Zar" panose="00000400000000000000" pitchFamily="2" charset="-78"/>
              </a:rPr>
              <a:t> تجربه اتفاقی مسائل و مقتضیات اجتماعی، </a:t>
            </a:r>
            <a:r>
              <a:rPr lang="fa-IR" smtClean="0">
                <a:solidFill>
                  <a:srgbClr val="FF0000"/>
                </a:solidFill>
                <a:cs typeface="B Zar" panose="00000400000000000000" pitchFamily="2" charset="-78"/>
              </a:rPr>
              <a:t>دیگری</a:t>
            </a:r>
            <a:r>
              <a:rPr lang="fa-IR" smtClean="0">
                <a:cs typeface="B Zar" panose="00000400000000000000" pitchFamily="2" charset="-78"/>
              </a:rPr>
              <a:t> مرحله تفکر فلسفی و تعمق در طبیعت و مصالح جامعه و </a:t>
            </a:r>
            <a:r>
              <a:rPr lang="fa-IR" smtClean="0">
                <a:solidFill>
                  <a:srgbClr val="FF0000"/>
                </a:solidFill>
                <a:cs typeface="B Zar" panose="00000400000000000000" pitchFamily="2" charset="-78"/>
              </a:rPr>
              <a:t>سوم</a:t>
            </a:r>
            <a:r>
              <a:rPr lang="fa-IR" smtClean="0">
                <a:cs typeface="B Zar" panose="00000400000000000000" pitchFamily="2" charset="-78"/>
              </a:rPr>
              <a:t> مرحله شناخت علمی امور و پدیده های اجتماعی. ص 14</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57475" cy="1724025"/>
          </a:xfrm>
          <a:prstGeom prst="rect">
            <a:avLst/>
          </a:prstGeom>
        </p:spPr>
      </p:pic>
    </p:spTree>
    <p:extLst>
      <p:ext uri="{BB962C8B-B14F-4D97-AF65-F5344CB8AC3E}">
        <p14:creationId xmlns:p14="http://schemas.microsoft.com/office/powerpoint/2010/main" val="3987084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بیرونی</a:t>
            </a:r>
            <a:endParaRPr lang="fa-IR">
              <a:cs typeface="B Zar" panose="00000400000000000000" pitchFamily="2" charset="-78"/>
            </a:endParaRPr>
          </a:p>
        </p:txBody>
      </p:sp>
      <p:sp>
        <p:nvSpPr>
          <p:cNvPr id="3" name="Content Placeholder 2"/>
          <p:cNvSpPr>
            <a:spLocks noGrp="1"/>
          </p:cNvSpPr>
          <p:nvPr>
            <p:ph idx="1"/>
          </p:nvPr>
        </p:nvSpPr>
        <p:spPr>
          <a:xfrm>
            <a:off x="2866030" y="1825625"/>
            <a:ext cx="8487770" cy="4351338"/>
          </a:xfrm>
        </p:spPr>
        <p:txBody>
          <a:bodyPr>
            <a:normAutofit/>
          </a:bodyPr>
          <a:lstStyle/>
          <a:p>
            <a:pPr algn="just"/>
            <a:r>
              <a:rPr lang="fa-IR" smtClean="0">
                <a:cs typeface="B Zar" panose="00000400000000000000" pitchFamily="2" charset="-78"/>
              </a:rPr>
              <a:t>گذشته از اخوان الصفا در حوزه فلسفه اجتماعی مسلمین، ابوریحان بیرونی(242-362 ) واقع گرای دیگری است که از هر جهت قابل توجه است. ص 102</a:t>
            </a:r>
          </a:p>
          <a:p>
            <a:pPr algn="just"/>
            <a:r>
              <a:rPr lang="fa-IR" smtClean="0">
                <a:solidFill>
                  <a:srgbClr val="FF0000"/>
                </a:solidFill>
                <a:cs typeface="B Zar" panose="00000400000000000000" pitchFamily="2" charset="-78"/>
              </a:rPr>
              <a:t>جرج سارتن </a:t>
            </a:r>
            <a:r>
              <a:rPr lang="fa-IR" smtClean="0">
                <a:cs typeface="B Zar" panose="00000400000000000000" pitchFamily="2" charset="-78"/>
              </a:rPr>
              <a:t>در کتاب مقدمه ای بر تاریخ علم می نویسد بیرونی به فقط از فیلسوفان و ریاضیدانان و جغرافی دانان نامدار است، بلکه  از بزرگترین مورخان اسلام و از نامدارترین دانشمندان جهان است. ص 102</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4341" y="1825625"/>
            <a:ext cx="2601689" cy="3563772"/>
          </a:xfrm>
          <a:prstGeom prst="rect">
            <a:avLst/>
          </a:prstGeom>
        </p:spPr>
      </p:pic>
      <p:sp>
        <p:nvSpPr>
          <p:cNvPr id="5" name="TextBox 4"/>
          <p:cNvSpPr txBox="1"/>
          <p:nvPr/>
        </p:nvSpPr>
        <p:spPr>
          <a:xfrm>
            <a:off x="838200" y="5622878"/>
            <a:ext cx="1386385" cy="369332"/>
          </a:xfrm>
          <a:prstGeom prst="rect">
            <a:avLst/>
          </a:prstGeom>
          <a:noFill/>
        </p:spPr>
        <p:txBody>
          <a:bodyPr wrap="square" rtlCol="1">
            <a:spAutoFit/>
          </a:bodyPr>
          <a:lstStyle/>
          <a:p>
            <a:pPr algn="ctr"/>
            <a:r>
              <a:rPr lang="fa-IR" smtClean="0">
                <a:cs typeface="B Zar" panose="00000400000000000000" pitchFamily="2" charset="-78"/>
              </a:rPr>
              <a:t>جرج سارتن</a:t>
            </a:r>
            <a:endParaRPr lang="fa-IR">
              <a:cs typeface="B Zar" panose="00000400000000000000" pitchFamily="2" charset="-78"/>
            </a:endParaRPr>
          </a:p>
        </p:txBody>
      </p:sp>
    </p:spTree>
    <p:extLst>
      <p:ext uri="{BB962C8B-B14F-4D97-AF65-F5344CB8AC3E}">
        <p14:creationId xmlns:p14="http://schemas.microsoft.com/office/powerpoint/2010/main" val="1701961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شهریار ماکیاولی</a:t>
            </a:r>
            <a:endParaRPr lang="fa-IR">
              <a:cs typeface="B Zar" panose="00000400000000000000" pitchFamily="2" charset="-78"/>
            </a:endParaRPr>
          </a:p>
        </p:txBody>
      </p:sp>
      <p:sp>
        <p:nvSpPr>
          <p:cNvPr id="3" name="Content Placeholder 2"/>
          <p:cNvSpPr>
            <a:spLocks noGrp="1"/>
          </p:cNvSpPr>
          <p:nvPr>
            <p:ph idx="1"/>
          </p:nvPr>
        </p:nvSpPr>
        <p:spPr>
          <a:xfrm>
            <a:off x="4107976" y="1825625"/>
            <a:ext cx="7245824" cy="4351338"/>
          </a:xfrm>
        </p:spPr>
        <p:txBody>
          <a:bodyPr/>
          <a:lstStyle/>
          <a:p>
            <a:pPr algn="just"/>
            <a:r>
              <a:rPr lang="fa-IR">
                <a:cs typeface="B Zar" panose="00000400000000000000" pitchFamily="2" charset="-78"/>
              </a:rPr>
              <a:t>در یک نگاه کلی می توان کتاب شهریار را به دو بخش مرتبط به هم تفکیک کرد. در بخش نخست ماکیاول درباره انواع حکومت صحبت می کند و در بخش دوم  دستورالعمل هایی برای نگهدار حکومت ارائه می دهد. ص 104</a:t>
            </a:r>
          </a:p>
          <a:p>
            <a:pPr algn="just"/>
            <a:r>
              <a:rPr lang="fa-IR">
                <a:cs typeface="B Zar" panose="00000400000000000000" pitchFamily="2" charset="-78"/>
              </a:rPr>
              <a:t>بر اساس دید انسان شناسی او(ماکیاولی)، انسان موجودی است ذاتا شرور و فاسد که برای اداره این موجود شرور، حکومت مستبد مطلقه ای لازم است. ص 104</a:t>
            </a:r>
          </a:p>
          <a:p>
            <a:endParaRPr lang="fa-IR"/>
          </a:p>
        </p:txBody>
      </p:sp>
      <p:pic>
        <p:nvPicPr>
          <p:cNvPr id="4" name="Picture 3"/>
          <p:cNvPicPr>
            <a:picLocks noChangeAspect="1"/>
          </p:cNvPicPr>
          <p:nvPr/>
        </p:nvPicPr>
        <p:blipFill>
          <a:blip r:embed="rId2"/>
          <a:stretch>
            <a:fillRect/>
          </a:stretch>
        </p:blipFill>
        <p:spPr>
          <a:xfrm>
            <a:off x="360953" y="2019869"/>
            <a:ext cx="3616031" cy="2504436"/>
          </a:xfrm>
          <a:prstGeom prst="rect">
            <a:avLst/>
          </a:prstGeom>
        </p:spPr>
      </p:pic>
    </p:spTree>
    <p:extLst>
      <p:ext uri="{BB962C8B-B14F-4D97-AF65-F5344CB8AC3E}">
        <p14:creationId xmlns:p14="http://schemas.microsoft.com/office/powerpoint/2010/main" val="640365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رنسانس: هابز</a:t>
            </a:r>
            <a:endParaRPr lang="fa-IR">
              <a:cs typeface="B Zar" panose="00000400000000000000" pitchFamily="2" charset="-78"/>
            </a:endParaRPr>
          </a:p>
        </p:txBody>
      </p:sp>
      <p:sp>
        <p:nvSpPr>
          <p:cNvPr id="3" name="Content Placeholder 2"/>
          <p:cNvSpPr>
            <a:spLocks noGrp="1"/>
          </p:cNvSpPr>
          <p:nvPr>
            <p:ph idx="1"/>
          </p:nvPr>
        </p:nvSpPr>
        <p:spPr>
          <a:xfrm>
            <a:off x="3316406" y="1825625"/>
            <a:ext cx="8037394" cy="4351338"/>
          </a:xfrm>
        </p:spPr>
        <p:txBody>
          <a:bodyPr/>
          <a:lstStyle/>
          <a:p>
            <a:pPr algn="just"/>
            <a:r>
              <a:rPr lang="fa-IR" smtClean="0">
                <a:solidFill>
                  <a:srgbClr val="FF0000"/>
                </a:solidFill>
                <a:cs typeface="B Zar" panose="00000400000000000000" pitchFamily="2" charset="-78"/>
              </a:rPr>
              <a:t>هابز</a:t>
            </a:r>
            <a:r>
              <a:rPr lang="fa-IR" smtClean="0">
                <a:cs typeface="B Zar" panose="00000400000000000000" pitchFamily="2" charset="-78"/>
              </a:rPr>
              <a:t> فیلسوف و متفکر دیگری در این زمینه است. هابز فیلسوف مشهور انگلیسی پس از تمام تحصیلات خود در کالج اکسفورد، معلم خصوصی فرزندان </a:t>
            </a:r>
            <a:r>
              <a:rPr lang="fa-IR" smtClean="0">
                <a:cs typeface="B Zar" panose="00000400000000000000" pitchFamily="2" charset="-78"/>
              </a:rPr>
              <a:t>امرای </a:t>
            </a:r>
            <a:r>
              <a:rPr lang="fa-IR" smtClean="0">
                <a:cs typeface="B Zar" panose="00000400000000000000" pitchFamily="2" charset="-78"/>
              </a:rPr>
              <a:t>انگلستان شد. ص 105</a:t>
            </a:r>
          </a:p>
          <a:p>
            <a:pPr algn="just"/>
            <a:r>
              <a:rPr lang="fa-IR" smtClean="0">
                <a:cs typeface="B Zar" panose="00000400000000000000" pitchFamily="2" charset="-78"/>
              </a:rPr>
              <a:t>اندیشه هابز در کلیه زمینه متاثر از </a:t>
            </a:r>
            <a:r>
              <a:rPr lang="fa-IR" smtClean="0">
                <a:solidFill>
                  <a:srgbClr val="FF0000"/>
                </a:solidFill>
                <a:cs typeface="B Zar" panose="00000400000000000000" pitchFamily="2" charset="-78"/>
              </a:rPr>
              <a:t>روح </a:t>
            </a:r>
            <a:r>
              <a:rPr lang="fa-IR" smtClean="0">
                <a:solidFill>
                  <a:srgbClr val="FF0000"/>
                </a:solidFill>
                <a:cs typeface="B Zar" panose="00000400000000000000" pitchFamily="2" charset="-78"/>
              </a:rPr>
              <a:t>زمانه </a:t>
            </a:r>
            <a:r>
              <a:rPr lang="fa-IR" smtClean="0">
                <a:solidFill>
                  <a:srgbClr val="FF0000"/>
                </a:solidFill>
                <a:cs typeface="B Zar" panose="00000400000000000000" pitchFamily="2" charset="-78"/>
              </a:rPr>
              <a:t>ای </a:t>
            </a:r>
            <a:r>
              <a:rPr lang="fa-IR" smtClean="0">
                <a:cs typeface="B Zar" panose="00000400000000000000" pitchFamily="2" charset="-78"/>
              </a:rPr>
              <a:t>است که در آن زندگی می کرده است. بدین معنی که توجه  به علوم طبیعی در اندیشه هابز اثر گذشته به طوری که او سیاست را جزیی از اصول  کلی جهان طبیعی می  </a:t>
            </a:r>
            <a:r>
              <a:rPr lang="fa-IR" smtClean="0">
                <a:cs typeface="B Zar" panose="00000400000000000000" pitchFamily="2" charset="-78"/>
              </a:rPr>
              <a:t>دانست. </a:t>
            </a:r>
            <a:r>
              <a:rPr lang="fa-IR" smtClean="0">
                <a:cs typeface="B Zar" panose="00000400000000000000" pitchFamily="2" charset="-78"/>
              </a:rPr>
              <a:t>ص 105</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085975" cy="2200275"/>
          </a:xfrm>
          <a:prstGeom prst="rect">
            <a:avLst/>
          </a:prstGeom>
        </p:spPr>
      </p:pic>
    </p:spTree>
    <p:extLst>
      <p:ext uri="{BB962C8B-B14F-4D97-AF65-F5344CB8AC3E}">
        <p14:creationId xmlns:p14="http://schemas.microsoft.com/office/powerpoint/2010/main" val="2050682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تفکر اجتماعی در قرن هجدهم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تحولات قرن هفدهم زمینه  تحول در قرن هجدهم  و پس از آن را فراهم آورد. </a:t>
            </a:r>
            <a:r>
              <a:rPr lang="fa-IR" smtClean="0">
                <a:solidFill>
                  <a:srgbClr val="FF0000"/>
                </a:solidFill>
                <a:cs typeface="B Zar" panose="00000400000000000000" pitchFamily="2" charset="-78"/>
              </a:rPr>
              <a:t>زدودن گناه ذاتی و چهره انسان و طرح رویکرد خوشبینانه نسبت به سرنوشت انسان  </a:t>
            </a:r>
            <a:r>
              <a:rPr lang="fa-IR" smtClean="0">
                <a:cs typeface="B Zar" panose="00000400000000000000" pitchFamily="2" charset="-78"/>
              </a:rPr>
              <a:t>و </a:t>
            </a:r>
            <a:r>
              <a:rPr lang="fa-IR" smtClean="0">
                <a:solidFill>
                  <a:srgbClr val="00B0F0"/>
                </a:solidFill>
                <a:cs typeface="B Zar" panose="00000400000000000000" pitchFamily="2" charset="-78"/>
              </a:rPr>
              <a:t>اعتماد به  توانایی او برای بهسازی محیط زندگی و دستاوردهای دیگری </a:t>
            </a:r>
            <a:r>
              <a:rPr lang="fa-IR" smtClean="0">
                <a:cs typeface="B Zar" panose="00000400000000000000" pitchFamily="2" charset="-78"/>
              </a:rPr>
              <a:t>که در نتیجه  تلاش متفکران در </a:t>
            </a:r>
            <a:r>
              <a:rPr lang="fa-IR" smtClean="0">
                <a:cs typeface="B Zar" panose="00000400000000000000" pitchFamily="2" charset="-78"/>
              </a:rPr>
              <a:t>زدودن </a:t>
            </a:r>
            <a:r>
              <a:rPr lang="fa-IR" smtClean="0">
                <a:cs typeface="B Zar" panose="00000400000000000000" pitchFamily="2" charset="-78"/>
              </a:rPr>
              <a:t>موانع فکری و اجتماعی پیشرفت  و تکامل اجتماعی برداشته شد.، در قرن هجدهم به بار نشست. ص 107</a:t>
            </a:r>
          </a:p>
          <a:p>
            <a:pPr algn="just"/>
            <a:r>
              <a:rPr lang="fa-IR" smtClean="0">
                <a:cs typeface="B Zar" panose="00000400000000000000" pitchFamily="2" charset="-78"/>
              </a:rPr>
              <a:t>متفکران</a:t>
            </a:r>
            <a:r>
              <a:rPr lang="fa-IR" smtClean="0">
                <a:solidFill>
                  <a:srgbClr val="FF0000"/>
                </a:solidFill>
                <a:cs typeface="B Zar" panose="00000400000000000000" pitchFamily="2" charset="-78"/>
              </a:rPr>
              <a:t> فرانسوی </a:t>
            </a:r>
            <a:r>
              <a:rPr lang="fa-IR" smtClean="0">
                <a:cs typeface="B Zar" panose="00000400000000000000" pitchFamily="2" charset="-78"/>
              </a:rPr>
              <a:t>علاقه مند به نظام های فکری و عقلی بودند در نتیجه  مراحل تحول تاریخی را با این روش طبقه بندی و درک کرده اند، مانند آنچه تورگو انجام داده است. </a:t>
            </a:r>
          </a:p>
          <a:p>
            <a:pPr algn="just"/>
            <a:r>
              <a:rPr lang="fa-IR" smtClean="0">
                <a:cs typeface="B Zar" panose="00000400000000000000" pitchFamily="2" charset="-78"/>
              </a:rPr>
              <a:t>در حالی که متفکران </a:t>
            </a:r>
            <a:r>
              <a:rPr lang="fa-IR" smtClean="0">
                <a:solidFill>
                  <a:srgbClr val="FF0000"/>
                </a:solidFill>
                <a:cs typeface="B Zar" panose="00000400000000000000" pitchFamily="2" charset="-78"/>
              </a:rPr>
              <a:t>انگلیسی</a:t>
            </a:r>
            <a:r>
              <a:rPr lang="fa-IR" smtClean="0">
                <a:cs typeface="B Zar" panose="00000400000000000000" pitchFamily="2" charset="-78"/>
              </a:rPr>
              <a:t> مراحل تحول تاریخ انسان را در </a:t>
            </a:r>
            <a:r>
              <a:rPr lang="fa-IR" smtClean="0">
                <a:solidFill>
                  <a:srgbClr val="FF0000"/>
                </a:solidFill>
                <a:cs typeface="B Zar" panose="00000400000000000000" pitchFamily="2" charset="-78"/>
              </a:rPr>
              <a:t>تحول اقتصاد </a:t>
            </a:r>
            <a:r>
              <a:rPr lang="fa-IR" smtClean="0">
                <a:cs typeface="B Zar" panose="00000400000000000000" pitchFamily="2" charset="-78"/>
              </a:rPr>
              <a:t>جست و جو می کردند ازاین رو در نوشته های آنها با مقوله  هایی همچون  دوره شکار، </a:t>
            </a:r>
            <a:r>
              <a:rPr lang="fa-IR" smtClean="0">
                <a:cs typeface="B Zar" panose="00000400000000000000" pitchFamily="2" charset="-78"/>
              </a:rPr>
              <a:t>کوچ، </a:t>
            </a:r>
            <a:r>
              <a:rPr lang="fa-IR" smtClean="0">
                <a:cs typeface="B Zar" panose="00000400000000000000" pitchFamily="2" charset="-78"/>
              </a:rPr>
              <a:t>کشاورزی روبه رو هستیم. ص 108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84260" y="3654129"/>
            <a:ext cx="807740" cy="453847"/>
          </a:xfrm>
          <a:prstGeom prst="rect">
            <a:avLst/>
          </a:prstGeom>
        </p:spPr>
      </p:pic>
      <p:pic>
        <p:nvPicPr>
          <p:cNvPr id="6" name="Picture 5"/>
          <p:cNvPicPr>
            <a:picLocks noChangeAspect="1"/>
          </p:cNvPicPr>
          <p:nvPr/>
        </p:nvPicPr>
        <p:blipFill>
          <a:blip r:embed="rId3"/>
          <a:stretch>
            <a:fillRect/>
          </a:stretch>
        </p:blipFill>
        <p:spPr>
          <a:xfrm>
            <a:off x="11348679" y="4563765"/>
            <a:ext cx="843321" cy="472260"/>
          </a:xfrm>
          <a:prstGeom prst="rect">
            <a:avLst/>
          </a:prstGeom>
        </p:spPr>
      </p:pic>
    </p:spTree>
    <p:extLst>
      <p:ext uri="{BB962C8B-B14F-4D97-AF65-F5344CB8AC3E}">
        <p14:creationId xmlns:p14="http://schemas.microsoft.com/office/powerpoint/2010/main" val="4252069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تفکر اجتماعی در قرن هجدهم</a:t>
            </a:r>
            <a:endParaRPr lang="fa-IR">
              <a:cs typeface="B Zar" panose="00000400000000000000" pitchFamily="2" charset="-78"/>
            </a:endParaRPr>
          </a:p>
        </p:txBody>
      </p:sp>
      <p:sp>
        <p:nvSpPr>
          <p:cNvPr id="3" name="Content Placeholder 2"/>
          <p:cNvSpPr>
            <a:spLocks noGrp="1"/>
          </p:cNvSpPr>
          <p:nvPr>
            <p:ph idx="1"/>
          </p:nvPr>
        </p:nvSpPr>
        <p:spPr>
          <a:xfrm>
            <a:off x="3057098" y="1825625"/>
            <a:ext cx="8296701" cy="4351338"/>
          </a:xfrm>
        </p:spPr>
        <p:txBody>
          <a:bodyPr>
            <a:normAutofit fontScale="92500" lnSpcReduction="20000"/>
          </a:bodyPr>
          <a:lstStyle/>
          <a:p>
            <a:pPr algn="just"/>
            <a:r>
              <a:rPr lang="fa-IR" smtClean="0">
                <a:solidFill>
                  <a:srgbClr val="FF0000"/>
                </a:solidFill>
                <a:cs typeface="B Zar" panose="00000400000000000000" pitchFamily="2" charset="-78"/>
              </a:rPr>
              <a:t>تاریخ در قرن هجدهم از جهت محتوا و سطح تحلیل تغییر کرد</a:t>
            </a:r>
            <a:r>
              <a:rPr lang="fa-IR" smtClean="0">
                <a:cs typeface="B Zar" panose="00000400000000000000" pitchFamily="2" charset="-78"/>
              </a:rPr>
              <a:t>. برای نخستین بار  در تاریخ اروپا، حقایق اجتماعی مرکز توجه در نگارش تاریخ شد و در نتیجه تاریخ دیگر صرفا تاریخ پادشاهان و مجادلات مذهبی نبود بلکه تاریخ اقتصاد، فرهنگ و حقایق اجتماعی شد. </a:t>
            </a:r>
          </a:p>
          <a:p>
            <a:pPr algn="just"/>
            <a:r>
              <a:rPr lang="fa-IR" smtClean="0">
                <a:cs typeface="B Zar" panose="00000400000000000000" pitchFamily="2" charset="-78"/>
              </a:rPr>
              <a:t>اندیشه </a:t>
            </a:r>
            <a:r>
              <a:rPr lang="fa-IR">
                <a:solidFill>
                  <a:srgbClr val="FF0000"/>
                </a:solidFill>
                <a:cs typeface="B Zar" panose="00000400000000000000" pitchFamily="2" charset="-78"/>
              </a:rPr>
              <a:t>منتسکیو</a:t>
            </a:r>
            <a:r>
              <a:rPr lang="fa-IR">
                <a:cs typeface="B Zar" panose="00000400000000000000" pitchFamily="2" charset="-78"/>
              </a:rPr>
              <a:t> بازناب </a:t>
            </a:r>
            <a:r>
              <a:rPr lang="fa-IR" smtClean="0">
                <a:cs typeface="B Zar" panose="00000400000000000000" pitchFamily="2" charset="-78"/>
              </a:rPr>
              <a:t>تفکرات قرن هجدهم در فرانسه است. داشتن نظری خاص در مورد انسان و تبیین داده های تاریخی از این جمله است. در چنین فضایی است که </a:t>
            </a:r>
            <a:r>
              <a:rPr lang="fa-IR" smtClean="0">
                <a:solidFill>
                  <a:srgbClr val="FF0000"/>
                </a:solidFill>
                <a:cs typeface="B Zar" panose="00000400000000000000" pitchFamily="2" charset="-78"/>
              </a:rPr>
              <a:t>آرون</a:t>
            </a:r>
            <a:r>
              <a:rPr lang="fa-IR" smtClean="0">
                <a:cs typeface="B Zar" panose="00000400000000000000" pitchFamily="2" charset="-78"/>
              </a:rPr>
              <a:t> به نقل از </a:t>
            </a:r>
            <a:r>
              <a:rPr lang="fa-IR" smtClean="0">
                <a:cs typeface="B Zar" panose="00000400000000000000" pitchFamily="2" charset="-78"/>
              </a:rPr>
              <a:t>منتسکیو </a:t>
            </a:r>
            <a:r>
              <a:rPr lang="fa-IR" smtClean="0">
                <a:cs typeface="B Zar" panose="00000400000000000000" pitchFamily="2" charset="-78"/>
              </a:rPr>
              <a:t>می گوید: هدف او معقول گردانیدن تاریخ است. ص 110</a:t>
            </a:r>
          </a:p>
          <a:p>
            <a:pPr algn="just"/>
            <a:r>
              <a:rPr lang="fa-IR" smtClean="0">
                <a:cs typeface="B Zar" panose="00000400000000000000" pitchFamily="2" charset="-78"/>
              </a:rPr>
              <a:t> مبانی رویکرد منتسکیو درباره مسائل اجتماعی و شکل های مختلف  قانون را می توان در فکر فلسفی او که  مرکب از نظریه او درباره سلسله مراتب  موجودات  و نظریه انسان شناسی اوست، جست و جو کرد. ص 111</a:t>
            </a:r>
          </a:p>
          <a:p>
            <a:pPr algn="just"/>
            <a:r>
              <a:rPr lang="fa-IR" smtClean="0">
                <a:cs typeface="B Zar" panose="00000400000000000000" pitchFamily="2" charset="-78"/>
              </a:rPr>
              <a:t>هر یک از اعضای </a:t>
            </a:r>
            <a:r>
              <a:rPr lang="fa-IR" smtClean="0">
                <a:solidFill>
                  <a:srgbClr val="FF0000"/>
                </a:solidFill>
                <a:cs typeface="B Zar" panose="00000400000000000000" pitchFamily="2" charset="-78"/>
              </a:rPr>
              <a:t>گروه پیامبران </a:t>
            </a:r>
            <a:r>
              <a:rPr lang="fa-IR" smtClean="0">
                <a:solidFill>
                  <a:srgbClr val="FF0000"/>
                </a:solidFill>
                <a:cs typeface="B Zar" panose="00000400000000000000" pitchFamily="2" charset="-78"/>
              </a:rPr>
              <a:t>پاریس، </a:t>
            </a:r>
            <a:r>
              <a:rPr lang="fa-IR" smtClean="0">
                <a:cs typeface="B Zar" panose="00000400000000000000" pitchFamily="2" charset="-78"/>
              </a:rPr>
              <a:t>پاسخی  </a:t>
            </a:r>
            <a:r>
              <a:rPr lang="fa-IR" smtClean="0">
                <a:cs typeface="B Zar" panose="00000400000000000000" pitchFamily="2" charset="-78"/>
              </a:rPr>
              <a:t>مشابه یا </a:t>
            </a:r>
            <a:r>
              <a:rPr lang="fa-IR" smtClean="0">
                <a:cs typeface="B Zar" panose="00000400000000000000" pitchFamily="2" charset="-78"/>
              </a:rPr>
              <a:t>متفاوت با هم به پرسش چگونگی تحول جوامع در تاریخ داده اند. ص 112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143125" cy="2409825"/>
          </a:xfrm>
          <a:prstGeom prst="rect">
            <a:avLst/>
          </a:prstGeom>
        </p:spPr>
      </p:pic>
      <p:pic>
        <p:nvPicPr>
          <p:cNvPr id="5" name="Picture 4"/>
          <p:cNvPicPr>
            <a:picLocks noChangeAspect="1"/>
          </p:cNvPicPr>
          <p:nvPr/>
        </p:nvPicPr>
        <p:blipFill>
          <a:blip r:embed="rId3"/>
          <a:stretch>
            <a:fillRect/>
          </a:stretch>
        </p:blipFill>
        <p:spPr>
          <a:xfrm>
            <a:off x="838200" y="4370387"/>
            <a:ext cx="2143125" cy="2143125"/>
          </a:xfrm>
          <a:prstGeom prst="rect">
            <a:avLst/>
          </a:prstGeom>
        </p:spPr>
      </p:pic>
      <p:pic>
        <p:nvPicPr>
          <p:cNvPr id="6" name="Picture 5"/>
          <p:cNvPicPr>
            <a:picLocks noChangeAspect="1"/>
          </p:cNvPicPr>
          <p:nvPr/>
        </p:nvPicPr>
        <p:blipFill>
          <a:blip r:embed="rId4"/>
          <a:stretch>
            <a:fillRect/>
          </a:stretch>
        </p:blipFill>
        <p:spPr>
          <a:xfrm>
            <a:off x="8775511" y="818991"/>
            <a:ext cx="1132764" cy="871697"/>
          </a:xfrm>
          <a:prstGeom prst="rect">
            <a:avLst/>
          </a:prstGeom>
        </p:spPr>
      </p:pic>
    </p:spTree>
    <p:extLst>
      <p:ext uri="{BB962C8B-B14F-4D97-AF65-F5344CB8AC3E}">
        <p14:creationId xmlns:p14="http://schemas.microsoft.com/office/powerpoint/2010/main" val="2903986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تفکر اجتماعی در قرن هجدهم</a:t>
            </a:r>
            <a:endParaRPr lang="fa-IR">
              <a:cs typeface="B Zar" panose="00000400000000000000" pitchFamily="2" charset="-78"/>
            </a:endParaRPr>
          </a:p>
        </p:txBody>
      </p:sp>
      <p:sp>
        <p:nvSpPr>
          <p:cNvPr id="3" name="Content Placeholder 2"/>
          <p:cNvSpPr>
            <a:spLocks noGrp="1"/>
          </p:cNvSpPr>
          <p:nvPr>
            <p:ph idx="1"/>
          </p:nvPr>
        </p:nvSpPr>
        <p:spPr>
          <a:xfrm>
            <a:off x="2906973" y="1825625"/>
            <a:ext cx="8446827" cy="4351338"/>
          </a:xfrm>
        </p:spPr>
        <p:txBody>
          <a:bodyPr>
            <a:normAutofit lnSpcReduction="10000"/>
          </a:bodyPr>
          <a:lstStyle/>
          <a:p>
            <a:pPr algn="just"/>
            <a:r>
              <a:rPr lang="fa-IR" smtClean="0">
                <a:solidFill>
                  <a:srgbClr val="FF0000"/>
                </a:solidFill>
                <a:cs typeface="B Zar" panose="00000400000000000000" pitchFamily="2" charset="-78"/>
              </a:rPr>
              <a:t>تورگو</a:t>
            </a:r>
            <a:r>
              <a:rPr lang="fa-IR" smtClean="0">
                <a:cs typeface="B Zar" panose="00000400000000000000" pitchFamily="2" charset="-78"/>
              </a:rPr>
              <a:t>(1871-1727 میلادی) در نظریه </a:t>
            </a:r>
            <a:r>
              <a:rPr lang="fa-IR" smtClean="0">
                <a:solidFill>
                  <a:srgbClr val="FF0000"/>
                </a:solidFill>
                <a:cs typeface="B Zar" panose="00000400000000000000" pitchFamily="2" charset="-78"/>
              </a:rPr>
              <a:t>تغییرات تاریخی </a:t>
            </a:r>
            <a:r>
              <a:rPr lang="fa-IR" smtClean="0">
                <a:cs typeface="B Zar" panose="00000400000000000000" pitchFamily="2" charset="-78"/>
              </a:rPr>
              <a:t>خود در جریان تغییر تاریخی را به طور مجزا و بدون برقرار کردن هیچ نوع رابطه یا بین آن دو را  مطرح کرده است. ص 112</a:t>
            </a:r>
          </a:p>
          <a:p>
            <a:pPr algn="just"/>
            <a:r>
              <a:rPr lang="fa-IR" smtClean="0">
                <a:solidFill>
                  <a:srgbClr val="FF0000"/>
                </a:solidFill>
                <a:cs typeface="B Zar" panose="00000400000000000000" pitchFamily="2" charset="-78"/>
              </a:rPr>
              <a:t>کندرسه</a:t>
            </a:r>
            <a:r>
              <a:rPr lang="fa-IR" smtClean="0">
                <a:cs typeface="B Zar" panose="00000400000000000000" pitchFamily="2" charset="-78"/>
              </a:rPr>
              <a:t> (1794-1743) </a:t>
            </a:r>
            <a:r>
              <a:rPr lang="fa-IR" smtClean="0">
                <a:cs typeface="B Zar" panose="00000400000000000000" pitchFamily="2" charset="-78"/>
              </a:rPr>
              <a:t>اگرچه </a:t>
            </a:r>
            <a:r>
              <a:rPr lang="fa-IR" smtClean="0">
                <a:cs typeface="B Zar" panose="00000400000000000000" pitchFamily="2" charset="-78"/>
              </a:rPr>
              <a:t>شاگرد تورگو بود،  اما پاسخش به پرسش تحولات تاریخی جوامع  متفاوت بود در فضای </a:t>
            </a:r>
            <a:r>
              <a:rPr lang="fa-IR" smtClean="0">
                <a:cs typeface="B Zar" panose="00000400000000000000" pitchFamily="2" charset="-78"/>
              </a:rPr>
              <a:t>روانشناسی </a:t>
            </a:r>
            <a:r>
              <a:rPr lang="fa-IR" smtClean="0">
                <a:cs typeface="B Zar" panose="00000400000000000000" pitchFamily="2" charset="-78"/>
              </a:rPr>
              <a:t>حاکم ناشی از سلطه روان شناسی علوم طبیعی، </a:t>
            </a:r>
            <a:r>
              <a:rPr lang="fa-IR" smtClean="0">
                <a:solidFill>
                  <a:srgbClr val="FF0000"/>
                </a:solidFill>
                <a:cs typeface="B Zar" panose="00000400000000000000" pitchFamily="2" charset="-78"/>
              </a:rPr>
              <a:t>کندرسه مشابهتی میان عالم انسانی و عالم ماده دید </a:t>
            </a:r>
            <a:r>
              <a:rPr lang="fa-IR" smtClean="0">
                <a:cs typeface="B Zar" panose="00000400000000000000" pitchFamily="2" charset="-78"/>
              </a:rPr>
              <a:t>و اظهار داشت که هر دو پدیده  در یک سطح هستند و هر دو   را می توان با روش واحد و یکسان مورد مطالعه قرار داد. ص 113</a:t>
            </a:r>
          </a:p>
          <a:p>
            <a:pPr algn="just"/>
            <a:r>
              <a:rPr lang="fa-IR" smtClean="0">
                <a:cs typeface="B Zar" panose="00000400000000000000" pitchFamily="2" charset="-78"/>
              </a:rPr>
              <a:t>سن سیمون (1825-1760) یکی از پیشگامان و از شخصیت های برجسته قرن هجدهم و اوایل قرن نوزدهم است. او از همان دوران کودکی اعتقاد داشت که برای ماموریت خارق العاده برانگیخته </a:t>
            </a:r>
            <a:r>
              <a:rPr lang="fa-IR" smtClean="0">
                <a:cs typeface="B Zar" panose="00000400000000000000" pitchFamily="2" charset="-78"/>
              </a:rPr>
              <a:t>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829719"/>
            <a:ext cx="1952625" cy="2343150"/>
          </a:xfrm>
          <a:prstGeom prst="rect">
            <a:avLst/>
          </a:prstGeom>
        </p:spPr>
      </p:pic>
      <p:sp>
        <p:nvSpPr>
          <p:cNvPr id="5" name="TextBox 4"/>
          <p:cNvSpPr txBox="1"/>
          <p:nvPr/>
        </p:nvSpPr>
        <p:spPr>
          <a:xfrm>
            <a:off x="1241946" y="5390866"/>
            <a:ext cx="941696" cy="369332"/>
          </a:xfrm>
          <a:prstGeom prst="rect">
            <a:avLst/>
          </a:prstGeom>
          <a:noFill/>
        </p:spPr>
        <p:txBody>
          <a:bodyPr wrap="square" rtlCol="1">
            <a:spAutoFit/>
          </a:bodyPr>
          <a:lstStyle/>
          <a:p>
            <a:pPr algn="ctr"/>
            <a:r>
              <a:rPr lang="fa-IR" b="1" smtClean="0">
                <a:cs typeface="B Zar" panose="00000400000000000000" pitchFamily="2" charset="-78"/>
              </a:rPr>
              <a:t>کندرسه</a:t>
            </a:r>
            <a:endParaRPr lang="fa-IR" b="1">
              <a:cs typeface="B Zar" panose="00000400000000000000" pitchFamily="2" charset="-78"/>
            </a:endParaRPr>
          </a:p>
        </p:txBody>
      </p:sp>
    </p:spTree>
    <p:extLst>
      <p:ext uri="{BB962C8B-B14F-4D97-AF65-F5344CB8AC3E}">
        <p14:creationId xmlns:p14="http://schemas.microsoft.com/office/powerpoint/2010/main" val="2827180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تفکر اجتماعی در قرن هجدهم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سن سیمون </a:t>
            </a:r>
            <a:r>
              <a:rPr lang="fa-IR" smtClean="0">
                <a:cs typeface="B Zar" panose="00000400000000000000" pitchFamily="2" charset="-78"/>
              </a:rPr>
              <a:t>وقتی به تاریخ می نگرد، تنها تاریخ اروپا را می بییند و تاریخ تحولات آسیا و آفریقا را از بحث خود کنار می گذارد در مسیر تحولات تاریخ اروپا نیز دو مرحله را از هم متمایز می کند که تکرار نیز می شوند. این</a:t>
            </a:r>
            <a:r>
              <a:rPr lang="fa-IR" smtClean="0">
                <a:solidFill>
                  <a:srgbClr val="FF0000"/>
                </a:solidFill>
                <a:cs typeface="B Zar" panose="00000400000000000000" pitchFamily="2" charset="-78"/>
              </a:rPr>
              <a:t> دو </a:t>
            </a:r>
            <a:r>
              <a:rPr lang="fa-IR" smtClean="0">
                <a:cs typeface="B Zar" panose="00000400000000000000" pitchFamily="2" charset="-78"/>
              </a:rPr>
              <a:t>مرحله ، مراحل ارگانیک و غیر ارگانیک نامیده می شوند. ص 114</a:t>
            </a:r>
          </a:p>
          <a:p>
            <a:r>
              <a:rPr lang="fa-IR" smtClean="0">
                <a:cs typeface="B Zar" panose="00000400000000000000" pitchFamily="2" charset="-78"/>
              </a:rPr>
              <a:t>سن سیمون خود دوره های ارگانیک را این چنین توصیف می کند:</a:t>
            </a:r>
          </a:p>
          <a:p>
            <a:pPr algn="just"/>
            <a:r>
              <a:rPr lang="fa-IR" smtClean="0">
                <a:cs typeface="B Zar" panose="00000400000000000000" pitchFamily="2" charset="-78"/>
              </a:rPr>
              <a:t>دوره اول ارگانیک عنصر باستانی کلاسیک بود، با ایدئولوژی چند خدایی و نظم اجتماعی مبتنی بر برده داری. دومین دوره ارگانیک دارای یک ایدئولوژی الهی و یک نظم اجتماعی بر پایه  فئودالیسم بود. سومین مرحله0 تمدن ارگانیک در حال وقوع است. ایدئولوژی این دوره علم یا پوزیتیوسم و نظامش صنعتی است. ص 115</a:t>
            </a:r>
          </a:p>
          <a:p>
            <a:pPr algn="just"/>
            <a:endParaRPr lang="fa-IR">
              <a:cs typeface="B Zar" panose="00000400000000000000" pitchFamily="2" charset="-78"/>
            </a:endParaRPr>
          </a:p>
        </p:txBody>
      </p:sp>
    </p:spTree>
    <p:extLst>
      <p:ext uri="{BB962C8B-B14F-4D97-AF65-F5344CB8AC3E}">
        <p14:creationId xmlns:p14="http://schemas.microsoft.com/office/powerpoint/2010/main" val="2903690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تفکر اجتماعی در قرن هجدهم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کروچه، علم جدید ویکو دقیقا همان علوم انسانی است که از زاویه نوعی فلسفه تاریخ اعتبار شده است. ص115</a:t>
            </a:r>
          </a:p>
          <a:p>
            <a:pPr algn="just"/>
            <a:r>
              <a:rPr lang="fa-IR" smtClean="0">
                <a:cs typeface="B Zar" panose="00000400000000000000" pitchFamily="2" charset="-78"/>
              </a:rPr>
              <a:t>دیدگاه ویکو با این که برای بعضی از متفکران اروپایی مانند منتسکیو شناخته شده بودند ولی عملا تاثیر چندانی در عصر خود نداشت. ص 116</a:t>
            </a:r>
          </a:p>
          <a:p>
            <a:endParaRPr lang="fa-IR"/>
          </a:p>
        </p:txBody>
      </p:sp>
    </p:spTree>
    <p:extLst>
      <p:ext uri="{BB962C8B-B14F-4D97-AF65-F5344CB8AC3E}">
        <p14:creationId xmlns:p14="http://schemas.microsoft.com/office/powerpoint/2010/main" val="3082572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 دوره جامعه و فرد</a:t>
            </a:r>
            <a:endParaRPr lang="fa-IR">
              <a:cs typeface="B Zar" panose="00000400000000000000" pitchFamily="2" charset="-78"/>
            </a:endParaRPr>
          </a:p>
        </p:txBody>
      </p:sp>
      <p:sp>
        <p:nvSpPr>
          <p:cNvPr id="3" name="Content Placeholder 2"/>
          <p:cNvSpPr>
            <a:spLocks noGrp="1"/>
          </p:cNvSpPr>
          <p:nvPr>
            <p:ph idx="1"/>
          </p:nvPr>
        </p:nvSpPr>
        <p:spPr>
          <a:xfrm>
            <a:off x="2579426" y="1825625"/>
            <a:ext cx="8774373" cy="4351338"/>
          </a:xfrm>
        </p:spPr>
        <p:txBody>
          <a:bodyPr>
            <a:normAutofit fontScale="92500" lnSpcReduction="10000"/>
          </a:bodyPr>
          <a:lstStyle/>
          <a:p>
            <a:r>
              <a:rPr lang="fa-IR" smtClean="0">
                <a:cs typeface="B Zar" panose="00000400000000000000" pitchFamily="2" charset="-78"/>
              </a:rPr>
              <a:t>عصر مدرن:</a:t>
            </a:r>
          </a:p>
          <a:p>
            <a:pPr algn="just"/>
            <a:r>
              <a:rPr lang="fa-IR" smtClean="0">
                <a:cs typeface="B Zar" panose="00000400000000000000" pitchFamily="2" charset="-78"/>
              </a:rPr>
              <a:t>تغیراتی که از رنسانس در حوزه اندیشه و اجتماعی در اروپا شروع  شده بود، در پایان قرن هفدهم به نتیجه رسید. ص 117</a:t>
            </a:r>
          </a:p>
          <a:p>
            <a:pPr algn="just"/>
            <a:r>
              <a:rPr lang="fa-IR">
                <a:cs typeface="B Zar" panose="00000400000000000000" pitchFamily="2" charset="-78"/>
              </a:rPr>
              <a:t> </a:t>
            </a:r>
            <a:r>
              <a:rPr lang="fa-IR" smtClean="0">
                <a:cs typeface="B Zar" panose="00000400000000000000" pitchFamily="2" charset="-78"/>
              </a:rPr>
              <a:t>تغییرات حاصل شده در گذشته در قرن هجدهم نیز با سرعت هر چه بیشتر  ادامه یافت و بنیان های  های نظری نو و جدید در حوزه انسان شناسی، تاریخ  و مطالعه حقایق اجتماعی برای ادمه تغییرات و بهسازی محیط زندگی اجتماعی را به وجود آورد. ص 117</a:t>
            </a:r>
          </a:p>
          <a:p>
            <a:pPr algn="just"/>
            <a:r>
              <a:rPr lang="fa-IR" smtClean="0">
                <a:cs typeface="B Zar" panose="00000400000000000000" pitchFamily="2" charset="-78"/>
              </a:rPr>
              <a:t>علم اثباتی لازم بود که هم به بررسی مسائل اجتماعی ناشی از صنعتی شدن بپردازد و هم تحولات تاریخی جوامع از گذشته تا حال را توضیح دهد و علاوه بر این ها بتواند نقش مذهب قدیم را در ساخت تحول یافته بازی کند. کنت که از دستیاران  سن سیمون و آخرین نفر از گروه ملقب به </a:t>
            </a:r>
            <a:r>
              <a:rPr lang="fa-IR" smtClean="0">
                <a:solidFill>
                  <a:srgbClr val="FF0000"/>
                </a:solidFill>
                <a:cs typeface="B Zar" panose="00000400000000000000" pitchFamily="2" charset="-78"/>
              </a:rPr>
              <a:t>پیامبران پاریس </a:t>
            </a:r>
            <a:r>
              <a:rPr lang="fa-IR" smtClean="0">
                <a:cs typeface="B Zar" panose="00000400000000000000" pitchFamily="2" charset="-78"/>
              </a:rPr>
              <a:t>بود چاره را در تاسیس علمی نو بنیاد می دید. ص 118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2351" y="3409880"/>
            <a:ext cx="1543050" cy="2971800"/>
          </a:xfrm>
          <a:prstGeom prst="rect">
            <a:avLst/>
          </a:prstGeom>
        </p:spPr>
      </p:pic>
    </p:spTree>
    <p:extLst>
      <p:ext uri="{BB962C8B-B14F-4D97-AF65-F5344CB8AC3E}">
        <p14:creationId xmlns:p14="http://schemas.microsoft.com/office/powerpoint/2010/main" val="399687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کنت</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علم نوبنیاد یا اثباتی کنت با سوال های متعدد و عمده ای روبه رو بوده است که  می توان تحت دو عنوان کلی از آنها نام برد. یکی مربوط به تحولات تاریخی جوامع و دیگری مربوط به چگونگی برقراری نظم اجتماعی است. ص 119</a:t>
            </a:r>
          </a:p>
          <a:p>
            <a:pPr algn="just"/>
            <a:r>
              <a:rPr lang="fa-IR" smtClean="0">
                <a:solidFill>
                  <a:srgbClr val="FF0000"/>
                </a:solidFill>
                <a:cs typeface="B Zar" panose="00000400000000000000" pitchFamily="2" charset="-78"/>
              </a:rPr>
              <a:t>کنت</a:t>
            </a:r>
            <a:r>
              <a:rPr lang="fa-IR" smtClean="0">
                <a:cs typeface="B Zar" panose="00000400000000000000" pitchFamily="2" charset="-78"/>
              </a:rPr>
              <a:t> برای پایه ریزی علم جامعه شناسی با دو موضوع تحول و نظم به بیان نوعی انسان می پردازد که در مقاطع مختلف تاریخی ثابت مانده است. این تصویر در حالت اولیه دارای جنبه دو گانه دل و هوش است. دل مرکب از احساسات و فعالیت و هوش و ترکیبی از دریافت و بیان است. ص 120</a:t>
            </a:r>
          </a:p>
          <a:p>
            <a:pPr algn="just"/>
            <a:r>
              <a:rPr lang="fa-IR" smtClean="0">
                <a:cs typeface="B Zar" panose="00000400000000000000" pitchFamily="2" charset="-78"/>
              </a:rPr>
              <a:t>در تصویری که کنت از انسان ارائه می دهد دو نکته اساسی را باید از نظر دور نداشت. نخست نقش فعالی که به هوش سپرده شده است. به زعم کنت انسان برای این ساخته نشده است که وقت خود را در تاملات نظری با تردید های بی پایان به هدر دهد، بلکه انسان برای عمل کردن ساخته شده است. ص 121</a:t>
            </a:r>
            <a:endParaRPr lang="fa-IR">
              <a:cs typeface="B Zar" panose="00000400000000000000" pitchFamily="2" charset="-78"/>
            </a:endParaRPr>
          </a:p>
        </p:txBody>
      </p:sp>
    </p:spTree>
    <p:extLst>
      <p:ext uri="{BB962C8B-B14F-4D97-AF65-F5344CB8AC3E}">
        <p14:creationId xmlns:p14="http://schemas.microsoft.com/office/powerpoint/2010/main" val="40106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گاستون بوتول دست کم </a:t>
            </a:r>
            <a:r>
              <a:rPr lang="fa-IR" smtClean="0">
                <a:solidFill>
                  <a:srgbClr val="FF0000"/>
                </a:solidFill>
                <a:cs typeface="B Zar" panose="00000400000000000000" pitchFamily="2" charset="-78"/>
              </a:rPr>
              <a:t>سه</a:t>
            </a:r>
            <a:r>
              <a:rPr lang="fa-IR" smtClean="0">
                <a:cs typeface="B Zar" panose="00000400000000000000" pitchFamily="2" charset="-78"/>
              </a:rPr>
              <a:t> عامل  را برای شکل گیری جامعه شناسی در هر دوره ذکر می کند: </a:t>
            </a:r>
          </a:p>
          <a:p>
            <a:r>
              <a:rPr lang="fa-IR" smtClean="0">
                <a:cs typeface="B Zar" panose="00000400000000000000" pitchFamily="2" charset="-78"/>
              </a:rPr>
              <a:t>1- تغییر و دگرگونی شدید در هر دوره</a:t>
            </a:r>
          </a:p>
          <a:p>
            <a:r>
              <a:rPr lang="fa-IR" smtClean="0">
                <a:cs typeface="B Zar" panose="00000400000000000000" pitchFamily="2" charset="-78"/>
              </a:rPr>
              <a:t>2- وجود دسته های فرهنگی در هر دوره</a:t>
            </a:r>
          </a:p>
          <a:p>
            <a:r>
              <a:rPr lang="fa-IR" smtClean="0">
                <a:cs typeface="B Zar" panose="00000400000000000000" pitchFamily="2" charset="-78"/>
              </a:rPr>
              <a:t>3- فضای ابراز نظر در هر دوره ص 15</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279176" y="4573998"/>
            <a:ext cx="685870" cy="549243"/>
          </a:xfrm>
          <a:prstGeom prst="rect">
            <a:avLst/>
          </a:prstGeom>
        </p:spPr>
      </p:pic>
    </p:spTree>
    <p:extLst>
      <p:ext uri="{BB962C8B-B14F-4D97-AF65-F5344CB8AC3E}">
        <p14:creationId xmlns:p14="http://schemas.microsoft.com/office/powerpoint/2010/main" val="2229702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کنت</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smtClean="0">
                <a:solidFill>
                  <a:srgbClr val="FF0000"/>
                </a:solidFill>
                <a:cs typeface="B Zar" panose="00000400000000000000" pitchFamily="2" charset="-78"/>
              </a:rPr>
              <a:t>کنت</a:t>
            </a:r>
            <a:r>
              <a:rPr lang="fa-IR" smtClean="0">
                <a:cs typeface="B Zar" panose="00000400000000000000" pitchFamily="2" charset="-78"/>
              </a:rPr>
              <a:t> سعی کرده است در هر دوره ای بی مراحل توسعه هوش و دیگر بخش های جامعه مانند توسعه زندگی مادی بشر، انواع  واحد اجتماعی و انواع  نظم اجتماعی و احساسات مسلط ارتباط برقرار کند. ص 123</a:t>
            </a:r>
          </a:p>
          <a:p>
            <a:pPr algn="just"/>
            <a:r>
              <a:rPr lang="fa-IR" smtClean="0">
                <a:cs typeface="B Zar" panose="00000400000000000000" pitchFamily="2" charset="-78"/>
              </a:rPr>
              <a:t>کنت علوم را بر حسب کلیت متنازل و تفصیل و پیچیدگی متصاد طبقه بندی کرده است. بر حسب این طبقه بندی هر علمی مبتنی بر علم قبل از خود است. یعنی علاوه بر ویژگی های خود ویژگی های علم قبلی را نیز داراست. هر قدر دراین طبقه بندی پایین می آییم موضوع علم خاص تر، عمیق تر، پیچیده تر و از نظر پیش بینی سخت تر می شود. ص 124</a:t>
            </a:r>
          </a:p>
          <a:p>
            <a:pPr algn="just"/>
            <a:r>
              <a:rPr lang="fa-IR" smtClean="0">
                <a:cs typeface="B Zar" panose="00000400000000000000" pitchFamily="2" charset="-78"/>
              </a:rPr>
              <a:t>نگاه دوم کنت به نظم داخلی اجتماع است. در این جا نیز همانند بحث طبیعت بشر کنت به عوامل و عناصر بنیادی تشکیل دهنده ی ساختار  جامعه اشاره می کند. این عوامل عبارتند از :</a:t>
            </a:r>
          </a:p>
          <a:p>
            <a:pPr algn="just"/>
            <a:r>
              <a:rPr lang="fa-IR" smtClean="0">
                <a:cs typeface="B Zar" panose="00000400000000000000" pitchFamily="2" charset="-78"/>
              </a:rPr>
              <a:t>1- مذهب</a:t>
            </a:r>
          </a:p>
          <a:p>
            <a:pPr marL="0" indent="0" algn="just">
              <a:buNone/>
            </a:pPr>
            <a:r>
              <a:rPr lang="fa-IR" smtClean="0">
                <a:cs typeface="B Zar" panose="00000400000000000000" pitchFamily="2" charset="-78"/>
              </a:rPr>
              <a:t>2- مالکیت و زبان</a:t>
            </a:r>
          </a:p>
          <a:p>
            <a:pPr marL="0" indent="0" algn="just">
              <a:buNone/>
            </a:pPr>
            <a:r>
              <a:rPr lang="fa-IR" smtClean="0">
                <a:cs typeface="B Zar" panose="00000400000000000000" pitchFamily="2" charset="-78"/>
              </a:rPr>
              <a:t>3- خانواده</a:t>
            </a:r>
          </a:p>
          <a:p>
            <a:pPr marL="0" indent="0" algn="just">
              <a:buNone/>
            </a:pPr>
            <a:r>
              <a:rPr lang="fa-IR" smtClean="0">
                <a:cs typeface="B Zar" panose="00000400000000000000" pitchFamily="2" charset="-78"/>
              </a:rPr>
              <a:t>4- تقسیم کار</a:t>
            </a:r>
          </a:p>
          <a:p>
            <a:endParaRPr lang="fa-IR"/>
          </a:p>
        </p:txBody>
      </p:sp>
      <p:pic>
        <p:nvPicPr>
          <p:cNvPr id="4" name="Picture 3"/>
          <p:cNvPicPr>
            <a:picLocks noChangeAspect="1"/>
          </p:cNvPicPr>
          <p:nvPr/>
        </p:nvPicPr>
        <p:blipFill>
          <a:blip r:embed="rId2"/>
          <a:stretch>
            <a:fillRect/>
          </a:stretch>
        </p:blipFill>
        <p:spPr>
          <a:xfrm>
            <a:off x="838200" y="4207135"/>
            <a:ext cx="1885950" cy="2428875"/>
          </a:xfrm>
          <a:prstGeom prst="rect">
            <a:avLst/>
          </a:prstGeom>
        </p:spPr>
      </p:pic>
    </p:spTree>
    <p:extLst>
      <p:ext uri="{BB962C8B-B14F-4D97-AF65-F5344CB8AC3E}">
        <p14:creationId xmlns:p14="http://schemas.microsoft.com/office/powerpoint/2010/main" val="1474244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کنت</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به نظر کنت مالکیت عبارت است از تجلی آثار فعالیت در اجتماع و زبان عبارت است از تجلی هوش در اجتماع، قانون مشترک این دو، قانون تراکم است. ص 125</a:t>
            </a:r>
          </a:p>
          <a:p>
            <a:pPr algn="just"/>
            <a:r>
              <a:rPr lang="fa-IR" smtClean="0">
                <a:cs typeface="B Zar" panose="00000400000000000000" pitchFamily="2" charset="-78"/>
              </a:rPr>
              <a:t>کنت خانواده نوع غربی را به عنوان الگو می پذیرد و خانواده های چند همسری را موارد بیمارگونه خانواده می داند. به نظر او در خانواده روابطی وجود دارد که می تواند سرمشق و اگو قرار گیرد. این روابط عبارتند از: </a:t>
            </a:r>
          </a:p>
          <a:p>
            <a:pPr marL="0" indent="0">
              <a:buNone/>
            </a:pPr>
            <a:r>
              <a:rPr lang="fa-IR" smtClean="0">
                <a:cs typeface="B Zar" panose="00000400000000000000" pitchFamily="2" charset="-78"/>
              </a:rPr>
              <a:t>1- برابری میان برادران</a:t>
            </a:r>
          </a:p>
          <a:p>
            <a:pPr marL="0" indent="0">
              <a:buNone/>
            </a:pPr>
            <a:r>
              <a:rPr lang="fa-IR" smtClean="0">
                <a:cs typeface="B Zar" panose="00000400000000000000" pitchFamily="2" charset="-78"/>
              </a:rPr>
              <a:t>2- احترام میان فرزندان و پدر و مادر</a:t>
            </a:r>
          </a:p>
          <a:p>
            <a:pPr marL="0" indent="0">
              <a:buNone/>
            </a:pPr>
            <a:r>
              <a:rPr lang="fa-IR" smtClean="0">
                <a:cs typeface="B Zar" panose="00000400000000000000" pitchFamily="2" charset="-78"/>
              </a:rPr>
              <a:t>3-مهربانی میان پدر و مادر و فرزندان</a:t>
            </a:r>
          </a:p>
          <a:p>
            <a:pPr marL="0" indent="0">
              <a:buNone/>
            </a:pPr>
            <a:r>
              <a:rPr lang="fa-IR" smtClean="0">
                <a:cs typeface="B Zar" panose="00000400000000000000" pitchFamily="2" charset="-78"/>
              </a:rPr>
              <a:t>4- روابط مرکب از فرماندهی و اطاعت میان مرد و زن</a:t>
            </a:r>
          </a:p>
          <a:p>
            <a:r>
              <a:rPr lang="fa-IR" smtClean="0">
                <a:cs typeface="B Zar" panose="00000400000000000000" pitchFamily="2" charset="-78"/>
              </a:rPr>
              <a:t>کنت اظهار می دارد که فعال و با هوش است، باید زن را که اساسا موجودی حساس است وادار به اطاعت کند. ص 126</a:t>
            </a:r>
          </a:p>
          <a:p>
            <a:endParaRPr lang="fa-IR"/>
          </a:p>
        </p:txBody>
      </p:sp>
      <p:pic>
        <p:nvPicPr>
          <p:cNvPr id="4" name="Picture 3"/>
          <p:cNvPicPr>
            <a:picLocks noChangeAspect="1"/>
          </p:cNvPicPr>
          <p:nvPr/>
        </p:nvPicPr>
        <p:blipFill>
          <a:blip r:embed="rId2"/>
          <a:stretch>
            <a:fillRect/>
          </a:stretch>
        </p:blipFill>
        <p:spPr>
          <a:xfrm>
            <a:off x="1286799" y="3630303"/>
            <a:ext cx="3380735" cy="1637021"/>
          </a:xfrm>
          <a:prstGeom prst="rect">
            <a:avLst/>
          </a:prstGeom>
        </p:spPr>
      </p:pic>
    </p:spTree>
    <p:extLst>
      <p:ext uri="{BB962C8B-B14F-4D97-AF65-F5344CB8AC3E}">
        <p14:creationId xmlns:p14="http://schemas.microsoft.com/office/powerpoint/2010/main" val="4163413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کنت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جامعه شناسی ایستا و پویا</a:t>
            </a:r>
          </a:p>
          <a:p>
            <a:pPr algn="just"/>
            <a:r>
              <a:rPr lang="fa-IR" smtClean="0">
                <a:cs typeface="B Zar" panose="00000400000000000000" pitchFamily="2" charset="-78"/>
              </a:rPr>
              <a:t>هر یک از این دو اصطلاح دارای یک معنای خاص و یک معنا و مفهوم عام هستند. جامعه شناسی ایستا نوعی از مطالعه است که جامعه شناس یا هر محقق دیگری موضوع مورد مطالعه خود را به یک دوره محدود می کند. ص 127</a:t>
            </a:r>
          </a:p>
          <a:p>
            <a:r>
              <a:rPr lang="fa-IR" smtClean="0">
                <a:cs typeface="B Zar" panose="00000400000000000000" pitchFamily="2" charset="-78"/>
              </a:rPr>
              <a:t>به هر حال هدف عمده در جامعه شناسی ایستا آشکار کردن نظم اساسی جامعه است. ص 127</a:t>
            </a:r>
          </a:p>
          <a:p>
            <a:pPr algn="just"/>
            <a:r>
              <a:rPr lang="fa-IR" smtClean="0">
                <a:cs typeface="B Zar" panose="00000400000000000000" pitchFamily="2" charset="-78"/>
              </a:rPr>
              <a:t>جامعه شناسی پویا: همان طور که از معنای پویایی مستفاد می شود در جامعه  شناسی پویا چگونگی گذر ضروری ذهن و جامعه، بنابر مراحل سه گانه پیگیری می شود. به عبارتی دیگر، پویایی اجتماعی فراز و نشیب هایی را که نظم بنیادی جامعه </a:t>
            </a:r>
            <a:r>
              <a:rPr lang="fa-IR" smtClean="0">
                <a:solidFill>
                  <a:srgbClr val="FF0000"/>
                </a:solidFill>
                <a:cs typeface="B Zar" panose="00000400000000000000" pitchFamily="2" charset="-78"/>
              </a:rPr>
              <a:t>پیش از رسیدن به مرحله پوزیتیویسم </a:t>
            </a:r>
            <a:r>
              <a:rPr lang="fa-IR" smtClean="0">
                <a:cs typeface="B Zar" panose="00000400000000000000" pitchFamily="2" charset="-78"/>
              </a:rPr>
              <a:t>در مسیر خود پیموده برای ما ترسیم می کند. ص 127</a:t>
            </a:r>
            <a:endParaRPr lang="fa-IR">
              <a:cs typeface="B Zar" panose="00000400000000000000" pitchFamily="2" charset="-78"/>
            </a:endParaRPr>
          </a:p>
        </p:txBody>
      </p:sp>
    </p:spTree>
    <p:extLst>
      <p:ext uri="{BB962C8B-B14F-4D97-AF65-F5344CB8AC3E}">
        <p14:creationId xmlns:p14="http://schemas.microsoft.com/office/powerpoint/2010/main" val="3965813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امیل دورکیم</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امیل دورکیم: </a:t>
            </a:r>
          </a:p>
          <a:p>
            <a:pPr algn="just"/>
            <a:r>
              <a:rPr lang="fa-IR" smtClean="0">
                <a:cs typeface="B Zar" panose="00000400000000000000" pitchFamily="2" charset="-78"/>
              </a:rPr>
              <a:t>در تصویر زتدگی دورکیم به آموزش هایی که دیده، فضای روانی که در آن بزرگ شده و سرانجام به مجادلات علمی او اشاره خواهد شد. ص 128</a:t>
            </a:r>
          </a:p>
          <a:p>
            <a:pPr algn="just"/>
            <a:r>
              <a:rPr lang="fa-IR" smtClean="0">
                <a:cs typeface="B Zar" panose="00000400000000000000" pitchFamily="2" charset="-78"/>
              </a:rPr>
              <a:t>شرایط علمی که او در آن به سر می برد در سیر تفکر جامعه شناسی به دوران عامل مسلط مشهور است. در این دوران اندیشمندان ، واقعه، پدیده یا امر اجتماعی را به کمک عوامل غیر اجتماعی  و </a:t>
            </a:r>
            <a:r>
              <a:rPr lang="fa-IR" smtClean="0">
                <a:solidFill>
                  <a:srgbClr val="FF0000"/>
                </a:solidFill>
                <a:cs typeface="B Zar" panose="00000400000000000000" pitchFamily="2" charset="-78"/>
              </a:rPr>
              <a:t>فقط به کمک یک عامل </a:t>
            </a:r>
            <a:r>
              <a:rPr lang="fa-IR" smtClean="0">
                <a:cs typeface="B Zar" panose="00000400000000000000" pitchFamily="2" charset="-78"/>
              </a:rPr>
              <a:t>تبیین می کردند. ص 128</a:t>
            </a:r>
          </a:p>
          <a:p>
            <a:pPr algn="just"/>
            <a:r>
              <a:rPr lang="fa-IR" smtClean="0">
                <a:cs typeface="B Zar" panose="00000400000000000000" pitchFamily="2" charset="-78"/>
              </a:rPr>
              <a:t>هویت فکری دورکیم تلاشی است برای پاسخ دادن به سوال تاریخی که هر یک از متفکران قبل از دورکیم نیز به شکلی به آن جواب داده بودند. ص 129</a:t>
            </a:r>
          </a:p>
          <a:p>
            <a:pPr algn="just"/>
            <a:endParaRPr lang="fa-IR"/>
          </a:p>
        </p:txBody>
      </p:sp>
    </p:spTree>
    <p:extLst>
      <p:ext uri="{BB962C8B-B14F-4D97-AF65-F5344CB8AC3E}">
        <p14:creationId xmlns:p14="http://schemas.microsoft.com/office/powerpoint/2010/main" val="2515715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ع</a:t>
            </a:r>
            <a:r>
              <a:rPr lang="fa-IR" smtClean="0">
                <a:cs typeface="B Zar" panose="00000400000000000000" pitchFamily="2" charset="-78"/>
              </a:rPr>
              <a:t>صر مدرن: دورکیم</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solidFill>
                  <a:srgbClr val="FF0000"/>
                </a:solidFill>
                <a:cs typeface="B Zar" panose="00000400000000000000" pitchFamily="2" charset="-78"/>
              </a:rPr>
              <a:t>اولین ایرادی </a:t>
            </a:r>
            <a:r>
              <a:rPr lang="fa-IR">
                <a:cs typeface="B Zar" panose="00000400000000000000" pitchFamily="2" charset="-78"/>
              </a:rPr>
              <a:t>که دورکیم بر دو جامعه شناس قبل خود(کنت و اسپسنر) وارد می دانداین است که هر دوی آنها به حای این که واقعه های عینی را موضوع مطالعه علم خود قرار دهند، تصورات را موضوع مطالعه خود قرار داده اند. برای مثال کنت پدیده های اجتماعی را پدیده های طبیعی اعلام کرده و بدین وسیله شی بودن انها را تصدیق کرد، ولی در عمل تصورات را موضوع مطالعات خود قرار داد. ص 129</a:t>
            </a:r>
          </a:p>
          <a:p>
            <a:pPr algn="just"/>
            <a:r>
              <a:rPr lang="fa-IR" smtClean="0">
                <a:solidFill>
                  <a:srgbClr val="FF0000"/>
                </a:solidFill>
                <a:cs typeface="B Zar" panose="00000400000000000000" pitchFamily="2" charset="-78"/>
              </a:rPr>
              <a:t>دومین اشکالی </a:t>
            </a:r>
            <a:r>
              <a:rPr lang="fa-IR" smtClean="0">
                <a:cs typeface="B Zar" panose="00000400000000000000" pitchFamily="2" charset="-78"/>
              </a:rPr>
              <a:t>که دورکیم بر نظرات کنت واسپنسر وارد می آورد. مربوط به ساده ترین شکل جامعه و تحول بعدی آن یا به عبارتی نوع بندی جامعه است. ص 130</a:t>
            </a:r>
          </a:p>
          <a:p>
            <a:pPr algn="just"/>
            <a:r>
              <a:rPr lang="fa-IR" smtClean="0">
                <a:solidFill>
                  <a:srgbClr val="FF0000"/>
                </a:solidFill>
                <a:cs typeface="B Zar" panose="00000400000000000000" pitchFamily="2" charset="-78"/>
              </a:rPr>
              <a:t>سومین اشکال </a:t>
            </a:r>
            <a:r>
              <a:rPr lang="fa-IR" smtClean="0">
                <a:cs typeface="B Zar" panose="00000400000000000000" pitchFamily="2" charset="-78"/>
              </a:rPr>
              <a:t>عمده در این باره، جست و جوی علت تحول است. دورکیم اظهار می دارد که کنت و اسپنسر علت تحول در جامعه را در غیر اجتماع یعنی در فرد جست و جو می کنند البته با تعابیرمختلف. ص 130</a:t>
            </a:r>
          </a:p>
          <a:p>
            <a:pPr algn="just"/>
            <a:r>
              <a:rPr lang="fa-IR" smtClean="0">
                <a:cs typeface="B Zar" panose="00000400000000000000" pitchFamily="2" charset="-78"/>
              </a:rPr>
              <a:t>مطالعه کتاب قواعد و روش دورکیم، به ویژه مقدمه او بر چاپ دوم کتاب ناظر بر مجادله علمی او با روان شناسان از یک طرف و از طرف دیگر تلاش برای تعریف پدیده ی اجتماعی، ویژگی ها و لایه های آن است. ص 130</a:t>
            </a:r>
            <a:endParaRPr lang="fa-IR">
              <a:cs typeface="B Zar" panose="00000400000000000000" pitchFamily="2" charset="-78"/>
            </a:endParaRPr>
          </a:p>
        </p:txBody>
      </p:sp>
    </p:spTree>
    <p:extLst>
      <p:ext uri="{BB962C8B-B14F-4D97-AF65-F5344CB8AC3E}">
        <p14:creationId xmlns:p14="http://schemas.microsoft.com/office/powerpoint/2010/main" val="131584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ویژگی های </a:t>
            </a:r>
            <a:r>
              <a:rPr lang="fa-IR" smtClean="0">
                <a:solidFill>
                  <a:srgbClr val="FF0000"/>
                </a:solidFill>
                <a:cs typeface="B Zar" panose="00000400000000000000" pitchFamily="2" charset="-78"/>
              </a:rPr>
              <a:t>واقعه اجتماعی </a:t>
            </a:r>
            <a:r>
              <a:rPr lang="fa-IR" smtClean="0">
                <a:cs typeface="B Zar" panose="00000400000000000000" pitchFamily="2" charset="-78"/>
              </a:rPr>
              <a:t>که دورکیم مبدع آن است این است که نسبت به فرد بیرونی یا خارجی است. ویژگی دیگر پدیده اجتماعی این است که جمعی است. بدین معنی که یک کل است که تظاهرات آن را در افراد می  توان دید یا به عبارتی دیگر بین همه افراد عمومیت دارد. ص 131</a:t>
            </a:r>
          </a:p>
          <a:p>
            <a:pPr algn="just"/>
            <a:r>
              <a:rPr lang="fa-IR" smtClean="0">
                <a:cs typeface="B Zar" panose="00000400000000000000" pitchFamily="2" charset="-78"/>
              </a:rPr>
              <a:t>اگر تعریف دورکیم از واقعه یا پدیده اجتماعی را که متمرکز بر «شیوه اندیشیدن» احساس و حتی عمل کردن است تا خود اندیشیدن که ساز و کار روان شناختی است. ص 132</a:t>
            </a:r>
          </a:p>
          <a:p>
            <a:pPr algn="just"/>
            <a:r>
              <a:rPr lang="fa-IR" smtClean="0">
                <a:cs typeface="B Zar" panose="00000400000000000000" pitchFamily="2" charset="-78"/>
              </a:rPr>
              <a:t>سخن بعدی درباره سطوح یا لایه های پدیده های اجتماعی است. دورکیم اظهار می دارد برخی از پدیده های اجتماعی متشکل و متراکم و به عبارتی سازمان یافته اند. مانند قواعد قضایی، اصول اخلاقی، اصول دین و نظام های مالی. ص 132</a:t>
            </a:r>
            <a:endParaRPr lang="fa-IR">
              <a:cs typeface="B Zar" panose="00000400000000000000" pitchFamily="2" charset="-78"/>
            </a:endParaRPr>
          </a:p>
        </p:txBody>
      </p:sp>
    </p:spTree>
    <p:extLst>
      <p:ext uri="{BB962C8B-B14F-4D97-AF65-F5344CB8AC3E}">
        <p14:creationId xmlns:p14="http://schemas.microsoft.com/office/powerpoint/2010/main" val="702651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گفت که دورکیم </a:t>
            </a:r>
            <a:r>
              <a:rPr lang="fa-IR" smtClean="0">
                <a:solidFill>
                  <a:srgbClr val="FF0000"/>
                </a:solidFill>
                <a:cs typeface="B Zar" panose="00000400000000000000" pitchFamily="2" charset="-78"/>
              </a:rPr>
              <a:t>سه لایه یا سطح </a:t>
            </a:r>
            <a:r>
              <a:rPr lang="fa-IR" smtClean="0">
                <a:cs typeface="B Zar" panose="00000400000000000000" pitchFamily="2" charset="-78"/>
              </a:rPr>
              <a:t>برای پدیده اجتماعی تام یا جامعه قایل است، این سه لایه عبارت اند از: </a:t>
            </a:r>
          </a:p>
          <a:p>
            <a:pPr algn="just"/>
            <a:r>
              <a:rPr lang="fa-IR" smtClean="0">
                <a:cs typeface="B Zar" panose="00000400000000000000" pitchFamily="2" charset="-78"/>
              </a:rPr>
              <a:t>1- </a:t>
            </a:r>
            <a:r>
              <a:rPr lang="fa-IR" smtClean="0">
                <a:solidFill>
                  <a:srgbClr val="FF0000"/>
                </a:solidFill>
                <a:cs typeface="B Zar" panose="00000400000000000000" pitchFamily="2" charset="-78"/>
              </a:rPr>
              <a:t>مرفولوژی اجتماعی </a:t>
            </a:r>
            <a:r>
              <a:rPr lang="fa-IR" smtClean="0">
                <a:cs typeface="B Zar" panose="00000400000000000000" pitchFamily="2" charset="-78"/>
              </a:rPr>
              <a:t>بیشتر شکل بیرونی جامعه با شکل خارجی پدیده ی اجتماعی را در بر می گیرد.</a:t>
            </a:r>
          </a:p>
          <a:p>
            <a:pPr algn="just"/>
            <a:r>
              <a:rPr lang="fa-IR" smtClean="0">
                <a:cs typeface="B Zar" panose="00000400000000000000" pitchFamily="2" charset="-78"/>
              </a:rPr>
              <a:t>2- </a:t>
            </a:r>
            <a:r>
              <a:rPr lang="fa-IR" smtClean="0">
                <a:solidFill>
                  <a:srgbClr val="FF0000"/>
                </a:solidFill>
                <a:cs typeface="B Zar" panose="00000400000000000000" pitchFamily="2" charset="-78"/>
              </a:rPr>
              <a:t>فیزیولوژی اجتماعی </a:t>
            </a:r>
            <a:r>
              <a:rPr lang="fa-IR" smtClean="0">
                <a:cs typeface="B Zar" panose="00000400000000000000" pitchFamily="2" charset="-78"/>
              </a:rPr>
              <a:t>در این سطح وقایع اجتماعی متراکم شده ای به شکل اصول و قواعد و احکام است و مکان آن سازمان هاست. </a:t>
            </a:r>
          </a:p>
          <a:p>
            <a:pPr algn="just"/>
            <a:r>
              <a:rPr lang="fa-IR" smtClean="0">
                <a:cs typeface="B Zar" panose="00000400000000000000" pitchFamily="2" charset="-78"/>
              </a:rPr>
              <a:t>3- </a:t>
            </a:r>
            <a:r>
              <a:rPr lang="fa-IR" smtClean="0">
                <a:solidFill>
                  <a:srgbClr val="FF0000"/>
                </a:solidFill>
                <a:cs typeface="B Zar" panose="00000400000000000000" pitchFamily="2" charset="-78"/>
              </a:rPr>
              <a:t>رفتار گروهی و جمعی</a:t>
            </a:r>
            <a:r>
              <a:rPr lang="fa-IR" smtClean="0">
                <a:cs typeface="B Zar" panose="00000400000000000000" pitchFamily="2" charset="-78"/>
              </a:rPr>
              <a:t>: این سطح یا لایه درونی ترین قسمت پدیده اجتماعی است که در مقایسهه با لایه مرفولوژی و فیزیولوژی از وضعیت استثنایی برخوردار است. ص 133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452534" y="1690688"/>
            <a:ext cx="739466" cy="739466"/>
          </a:xfrm>
          <a:prstGeom prst="rect">
            <a:avLst/>
          </a:prstGeom>
        </p:spPr>
      </p:pic>
    </p:spTree>
    <p:extLst>
      <p:ext uri="{BB962C8B-B14F-4D97-AF65-F5344CB8AC3E}">
        <p14:creationId xmlns:p14="http://schemas.microsoft.com/office/powerpoint/2010/main" val="1902083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چگونگی تحلیل واقعه اجتماعی</a:t>
            </a:r>
            <a:r>
              <a:rPr lang="fa-IR" smtClean="0">
                <a:cs typeface="B Zar" panose="00000400000000000000" pitchFamily="2" charset="-78"/>
              </a:rPr>
              <a:t>، موضوع بعدی روش شناسی دورکیم است. دورکیم برای تبیین واقعه اجتماعی فقط جست و جوی علت را کافی نمی داند.  از این رو اظهار می دارد که باید «وظیفه یا فونکسیونی را که پدیده ی مذکور به عهده دارد نیز ملاحظه کرد. </a:t>
            </a:r>
          </a:p>
          <a:p>
            <a:pPr algn="just"/>
            <a:r>
              <a:rPr lang="fa-IR" smtClean="0">
                <a:cs typeface="B Zar" panose="00000400000000000000" pitchFamily="2" charset="-78"/>
              </a:rPr>
              <a:t>دورکیم سه نظریه مهم درباره </a:t>
            </a:r>
            <a:r>
              <a:rPr lang="fa-IR" smtClean="0">
                <a:solidFill>
                  <a:srgbClr val="FF0000"/>
                </a:solidFill>
                <a:cs typeface="B Zar" panose="00000400000000000000" pitchFamily="2" charset="-78"/>
              </a:rPr>
              <a:t>تقسیم کار</a:t>
            </a:r>
            <a:r>
              <a:rPr lang="fa-IR" smtClean="0">
                <a:cs typeface="B Zar" panose="00000400000000000000" pitchFamily="2" charset="-78"/>
              </a:rPr>
              <a:t>،، </a:t>
            </a:r>
            <a:r>
              <a:rPr lang="fa-IR" smtClean="0">
                <a:solidFill>
                  <a:srgbClr val="FF0000"/>
                </a:solidFill>
                <a:cs typeface="B Zar" panose="00000400000000000000" pitchFamily="2" charset="-78"/>
              </a:rPr>
              <a:t>خودکشی</a:t>
            </a:r>
            <a:r>
              <a:rPr lang="fa-IR" smtClean="0">
                <a:cs typeface="B Zar" panose="00000400000000000000" pitchFamily="2" charset="-78"/>
              </a:rPr>
              <a:t> و </a:t>
            </a:r>
            <a:r>
              <a:rPr lang="fa-IR" smtClean="0">
                <a:solidFill>
                  <a:srgbClr val="FF0000"/>
                </a:solidFill>
                <a:cs typeface="B Zar" panose="00000400000000000000" pitchFamily="2" charset="-78"/>
              </a:rPr>
              <a:t>دین </a:t>
            </a:r>
            <a:r>
              <a:rPr lang="fa-IR" smtClean="0">
                <a:cs typeface="B Zar" panose="00000400000000000000" pitchFamily="2" charset="-78"/>
              </a:rPr>
              <a:t>مطرح کرده است. اگرچه هر یک از این نظریه ها هدف اخحتصاصی را پیگیری می کند، ولی وجه مشترک هر سه نظریه مطرح شده توسط دورکیم، </a:t>
            </a:r>
            <a:r>
              <a:rPr lang="fa-IR" smtClean="0">
                <a:solidFill>
                  <a:srgbClr val="FF0000"/>
                </a:solidFill>
                <a:cs typeface="B Zar" panose="00000400000000000000" pitchFamily="2" charset="-78"/>
              </a:rPr>
              <a:t>انکار و رد نظریه روان شناسان </a:t>
            </a:r>
            <a:r>
              <a:rPr lang="fa-IR" smtClean="0">
                <a:cs typeface="B Zar" panose="00000400000000000000" pitchFamily="2" charset="-78"/>
              </a:rPr>
              <a:t>بود که منشا پدیده های اجتماعی را روانشناسی فرد می دانستند. ص 134</a:t>
            </a:r>
          </a:p>
          <a:p>
            <a:endParaRPr lang="fa-IR"/>
          </a:p>
        </p:txBody>
      </p:sp>
      <p:pic>
        <p:nvPicPr>
          <p:cNvPr id="4" name="Picture 3"/>
          <p:cNvPicPr>
            <a:picLocks noChangeAspect="1"/>
          </p:cNvPicPr>
          <p:nvPr/>
        </p:nvPicPr>
        <p:blipFill>
          <a:blip r:embed="rId2"/>
          <a:stretch>
            <a:fillRect/>
          </a:stretch>
        </p:blipFill>
        <p:spPr>
          <a:xfrm>
            <a:off x="11353800" y="3146946"/>
            <a:ext cx="602989" cy="602989"/>
          </a:xfrm>
          <a:prstGeom prst="rect">
            <a:avLst/>
          </a:prstGeom>
        </p:spPr>
      </p:pic>
      <p:pic>
        <p:nvPicPr>
          <p:cNvPr id="5" name="Picture 4"/>
          <p:cNvPicPr>
            <a:picLocks noChangeAspect="1"/>
          </p:cNvPicPr>
          <p:nvPr/>
        </p:nvPicPr>
        <p:blipFill>
          <a:blip r:embed="rId3"/>
          <a:stretch>
            <a:fillRect/>
          </a:stretch>
        </p:blipFill>
        <p:spPr>
          <a:xfrm>
            <a:off x="838200" y="4608163"/>
            <a:ext cx="1659340" cy="2137029"/>
          </a:xfrm>
          <a:prstGeom prst="rect">
            <a:avLst/>
          </a:prstGeom>
        </p:spPr>
      </p:pic>
    </p:spTree>
    <p:extLst>
      <p:ext uri="{BB962C8B-B14F-4D97-AF65-F5344CB8AC3E}">
        <p14:creationId xmlns:p14="http://schemas.microsoft.com/office/powerpoint/2010/main" val="4136842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عصر مدرن: دورکیم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کتاب تقسیم کار اجتماعی که رساله دکتری جامعه شناسی دورکیم بوده هدف دو گانه ای را پیگیری می کند. به نظر نگارنده هدف اول ارائه پاسخی نو و جدید به سوالی اساسی بود که از قرن هجدهم مطرح شد و در قرن نوزدهم نیز ادامه یافت. </a:t>
            </a:r>
            <a:r>
              <a:rPr lang="fa-IR" smtClean="0">
                <a:solidFill>
                  <a:srgbClr val="FF0000"/>
                </a:solidFill>
                <a:cs typeface="B Zar" panose="00000400000000000000" pitchFamily="2" charset="-78"/>
              </a:rPr>
              <a:t>این سوال اساسی عبارت بود از: چگونگی تحول جوامع در تاریخ و رسیدن آن به عصر مدرن و تحولات بعدی آن</a:t>
            </a:r>
            <a:r>
              <a:rPr lang="fa-IR" smtClean="0">
                <a:cs typeface="B Zar" panose="00000400000000000000" pitchFamily="2" charset="-78"/>
              </a:rPr>
              <a:t>. ص 135</a:t>
            </a:r>
          </a:p>
          <a:p>
            <a:pPr algn="just"/>
            <a:r>
              <a:rPr lang="fa-IR" smtClean="0">
                <a:solidFill>
                  <a:srgbClr val="FF0000"/>
                </a:solidFill>
                <a:cs typeface="B Zar" panose="00000400000000000000" pitchFamily="2" charset="-78"/>
              </a:rPr>
              <a:t>جامعه مکانیکی</a:t>
            </a:r>
            <a:r>
              <a:rPr lang="fa-IR" smtClean="0">
                <a:cs typeface="B Zar" panose="00000400000000000000" pitchFamily="2" charset="-78"/>
              </a:rPr>
              <a:t>: مکانیکی بودن نوع همبستگی متوجه اصل همانندی افراد در چنین جامعه ای است، همانند افراد در این جامعه ناشی از دو امر مهم است: یکی منابع معرفتی واحد که موجب می شود افراد به ارزش های واحدی دل بسته باشند. </a:t>
            </a:r>
          </a:p>
          <a:p>
            <a:pPr algn="just"/>
            <a:r>
              <a:rPr lang="fa-IR" smtClean="0">
                <a:solidFill>
                  <a:srgbClr val="FF0000"/>
                </a:solidFill>
                <a:cs typeface="B Zar" panose="00000400000000000000" pitchFamily="2" charset="-78"/>
              </a:rPr>
              <a:t>جامعه ارگانیکی</a:t>
            </a:r>
            <a:r>
              <a:rPr lang="fa-IR" smtClean="0">
                <a:cs typeface="B Zar" panose="00000400000000000000" pitchFamily="2" charset="-78"/>
              </a:rPr>
              <a:t>: در سیر تحول تاریخی جامعه دو سرچشمه ی تولید کننده  ی همانندی متزلزل می شود یکی این که مبانی دریافت دانش متکثر می شود و دیگر این که جامعه پیچیده می گردد و در نتیجه افراد هر یک در حوزه ای خاص آموزش می بینند و متخصص می شوند. ص 126</a:t>
            </a:r>
          </a:p>
          <a:p>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1850915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a:xfrm>
            <a:off x="2893324" y="1825625"/>
            <a:ext cx="8460475" cy="4351338"/>
          </a:xfrm>
        </p:spPr>
        <p:txBody>
          <a:bodyPr>
            <a:normAutofit lnSpcReduction="10000"/>
          </a:bodyPr>
          <a:lstStyle/>
          <a:p>
            <a:pPr algn="just"/>
            <a:r>
              <a:rPr lang="fa-IR" smtClean="0">
                <a:solidFill>
                  <a:srgbClr val="FF0000"/>
                </a:solidFill>
                <a:cs typeface="B Zar" panose="00000400000000000000" pitchFamily="2" charset="-78"/>
              </a:rPr>
              <a:t>سوال عمده این است که چگونه جامعه مکانیکی به جامعه ارگانیکی می شود. </a:t>
            </a:r>
            <a:r>
              <a:rPr lang="fa-IR" smtClean="0">
                <a:cs typeface="B Zar" panose="00000400000000000000" pitchFamily="2" charset="-78"/>
              </a:rPr>
              <a:t>دورکیم با تکیه بر عامل جمعیت تحول جامعه مکانیکی به ارگانیکی را توضیح می دهد. ص 135</a:t>
            </a:r>
          </a:p>
          <a:p>
            <a:pPr algn="just"/>
            <a:r>
              <a:rPr lang="fa-IR" smtClean="0">
                <a:cs typeface="B Zar" panose="00000400000000000000" pitchFamily="2" charset="-78"/>
              </a:rPr>
              <a:t>طرح نظریه خودکشی از طرف دورکیم نیز اثبات این موضوع است که خودکشی امری است اجتماعی است و علت آن نیز یک امر اجتماعی است تا عوامل فرا اجتماعی. کتابی هم که دورکیم نوشته است بر همین سیاق است. ص 137</a:t>
            </a:r>
          </a:p>
          <a:p>
            <a:pPr algn="just"/>
            <a:r>
              <a:rPr lang="fa-IR" smtClean="0">
                <a:cs typeface="B Zar" panose="00000400000000000000" pitchFamily="2" charset="-78"/>
              </a:rPr>
              <a:t>در بحث از خودکشی و حالت های روان پریشی، دورکیم ابتدا به طرح این نظریه می پردازد که تعداد نسبتا بیشماری از جنون شناسان مدافع این نظریه اند که بین دیوانگی و خودکشی رابطه وجود دارد،  از جمله </a:t>
            </a:r>
            <a:r>
              <a:rPr lang="fa-IR" smtClean="0">
                <a:solidFill>
                  <a:srgbClr val="FF0000"/>
                </a:solidFill>
                <a:cs typeface="B Zar" panose="00000400000000000000" pitchFamily="2" charset="-78"/>
              </a:rPr>
              <a:t>اسکیرول</a:t>
            </a:r>
            <a:r>
              <a:rPr lang="fa-IR" smtClean="0">
                <a:cs typeface="B Zar" panose="00000400000000000000" pitchFamily="2" charset="-78"/>
              </a:rPr>
              <a:t> که معتقد است «د رخودکشی تمام خصوصیات دیوانگی دیده می شود.» ص 138</a:t>
            </a:r>
          </a:p>
          <a:p>
            <a:endParaRPr lang="fa-IR"/>
          </a:p>
        </p:txBody>
      </p:sp>
      <p:pic>
        <p:nvPicPr>
          <p:cNvPr id="4" name="Picture 3"/>
          <p:cNvPicPr>
            <a:picLocks noChangeAspect="1"/>
          </p:cNvPicPr>
          <p:nvPr/>
        </p:nvPicPr>
        <p:blipFill>
          <a:blip r:embed="rId2"/>
          <a:stretch>
            <a:fillRect/>
          </a:stretch>
        </p:blipFill>
        <p:spPr>
          <a:xfrm>
            <a:off x="11389695" y="1825625"/>
            <a:ext cx="802305" cy="533897"/>
          </a:xfrm>
          <a:prstGeom prst="rect">
            <a:avLst/>
          </a:prstGeom>
        </p:spPr>
      </p:pic>
      <p:pic>
        <p:nvPicPr>
          <p:cNvPr id="5" name="Picture 4"/>
          <p:cNvPicPr>
            <a:picLocks noChangeAspect="1"/>
          </p:cNvPicPr>
          <p:nvPr/>
        </p:nvPicPr>
        <p:blipFill>
          <a:blip r:embed="rId3"/>
          <a:stretch>
            <a:fillRect/>
          </a:stretch>
        </p:blipFill>
        <p:spPr>
          <a:xfrm>
            <a:off x="346881" y="3305259"/>
            <a:ext cx="2450909" cy="2533650"/>
          </a:xfrm>
          <a:prstGeom prst="rect">
            <a:avLst/>
          </a:prstGeom>
        </p:spPr>
      </p:pic>
      <p:sp>
        <p:nvSpPr>
          <p:cNvPr id="6" name="TextBox 5"/>
          <p:cNvSpPr txBox="1"/>
          <p:nvPr/>
        </p:nvSpPr>
        <p:spPr>
          <a:xfrm>
            <a:off x="1023582" y="6059606"/>
            <a:ext cx="1119117" cy="369332"/>
          </a:xfrm>
          <a:prstGeom prst="rect">
            <a:avLst/>
          </a:prstGeom>
          <a:noFill/>
        </p:spPr>
        <p:txBody>
          <a:bodyPr wrap="square" rtlCol="1">
            <a:spAutoFit/>
          </a:bodyPr>
          <a:lstStyle/>
          <a:p>
            <a:pPr algn="ctr"/>
            <a:r>
              <a:rPr lang="fa-IR" smtClean="0">
                <a:cs typeface="B Zar" panose="00000400000000000000" pitchFamily="2" charset="-78"/>
              </a:rPr>
              <a:t>اسکیرول</a:t>
            </a:r>
            <a:endParaRPr lang="fa-IR">
              <a:cs typeface="B Zar" panose="00000400000000000000" pitchFamily="2" charset="-78"/>
            </a:endParaRPr>
          </a:p>
        </p:txBody>
      </p:sp>
    </p:spTree>
    <p:extLst>
      <p:ext uri="{BB962C8B-B14F-4D97-AF65-F5344CB8AC3E}">
        <p14:creationId xmlns:p14="http://schemas.microsoft.com/office/powerpoint/2010/main" val="9778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a:xfrm>
            <a:off x="3343700" y="1825625"/>
            <a:ext cx="8010099" cy="4351338"/>
          </a:xfrm>
        </p:spPr>
        <p:txBody>
          <a:bodyPr/>
          <a:lstStyle/>
          <a:p>
            <a:pPr algn="just"/>
            <a:r>
              <a:rPr lang="fa-IR" smtClean="0">
                <a:cs typeface="B Zar" panose="00000400000000000000" pitchFamily="2" charset="-78"/>
              </a:rPr>
              <a:t>مسئله اصلی که </a:t>
            </a:r>
            <a:r>
              <a:rPr lang="fa-IR" smtClean="0">
                <a:solidFill>
                  <a:srgbClr val="FF0000"/>
                </a:solidFill>
                <a:cs typeface="B Zar" panose="00000400000000000000" pitchFamily="2" charset="-78"/>
              </a:rPr>
              <a:t>سنت آگوستین </a:t>
            </a:r>
            <a:r>
              <a:rPr lang="fa-IR" smtClean="0">
                <a:cs typeface="B Zar" panose="00000400000000000000" pitchFamily="2" charset="-78"/>
              </a:rPr>
              <a:t>را وادار به نوشتن کتاب شهر خدا کرد، تغییر عمده در ساخت سیاسی روم، یعنی سقوط آن به دست قوم آلاریک بود. ص 16</a:t>
            </a:r>
          </a:p>
          <a:p>
            <a:pPr algn="just"/>
            <a:r>
              <a:rPr lang="fa-IR" smtClean="0">
                <a:cs typeface="B Zar" panose="00000400000000000000" pitchFamily="2" charset="-78"/>
              </a:rPr>
              <a:t>به عقیده</a:t>
            </a:r>
            <a:r>
              <a:rPr lang="fa-IR" smtClean="0">
                <a:solidFill>
                  <a:srgbClr val="FF0000"/>
                </a:solidFill>
                <a:cs typeface="B Zar" panose="00000400000000000000" pitchFamily="2" charset="-78"/>
              </a:rPr>
              <a:t> واگو </a:t>
            </a:r>
            <a:r>
              <a:rPr lang="fa-IR" smtClean="0">
                <a:cs typeface="B Zar" panose="00000400000000000000" pitchFamily="2" charset="-78"/>
              </a:rPr>
              <a:t>تغییرات اجتماعی  هم علت و هم مساله اساسی جامعه شناسی هستند. انقلاب صنعتی و انقلاب فرانسه به عنوان دو تغییر عمده از سوی بیشتر نویسندگان به عنوان دو عامل اصلی در شکل گیری جامعه شناسی نام برده می شوند. ص 17</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01721" y="1825625"/>
            <a:ext cx="2454407" cy="2473420"/>
          </a:xfrm>
          <a:prstGeom prst="rect">
            <a:avLst/>
          </a:prstGeom>
        </p:spPr>
      </p:pic>
    </p:spTree>
    <p:extLst>
      <p:ext uri="{BB962C8B-B14F-4D97-AF65-F5344CB8AC3E}">
        <p14:creationId xmlns:p14="http://schemas.microsoft.com/office/powerpoint/2010/main" val="3910077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بر اساس نظر دورکیم تقلید در محیط کوچک می تواند به تکرار یک عمل و یا یک فکر منجر شود و به دلیل همین محدودیت در شعاع عمل و کم دوام بودن هرگز نمی تواند اجتماعی خودکشی را تحت تاثیر قرار دهد. ص 139</a:t>
            </a:r>
          </a:p>
          <a:p>
            <a:pPr algn="just"/>
            <a:r>
              <a:rPr lang="fa-IR" smtClean="0">
                <a:cs typeface="B Zar" panose="00000400000000000000" pitchFamily="2" charset="-78"/>
              </a:rPr>
              <a:t>نظریه ای که دورکیم در مورد یدن می دهد، همانند دو نظریه قبلی برای اثبات این مدعاست که مذهب همانند سایر پدیده های اجتماعی منشا اجتماعی دارد تا علل دیگر. به نظر دورکیم « تصورات دینی تصوراتی جمعی اند بیانگر واقعیت جمعی. </a:t>
            </a:r>
          </a:p>
          <a:p>
            <a:pPr algn="ctr"/>
            <a:r>
              <a:rPr lang="fa-IR" smtClean="0">
                <a:solidFill>
                  <a:srgbClr val="FF0000"/>
                </a:solidFill>
                <a:cs typeface="B Zar" panose="00000400000000000000" pitchFamily="2" charset="-78"/>
              </a:rPr>
              <a:t>مناسک دینی شیوه های عملی هستند که فقط در درون گروه های گرد هم آمده پیدا می شوند. </a:t>
            </a:r>
            <a:r>
              <a:rPr lang="fa-IR" smtClean="0">
                <a:cs typeface="B Zar" panose="00000400000000000000" pitchFamily="2" charset="-78"/>
              </a:rPr>
              <a:t>ص 140</a:t>
            </a:r>
          </a:p>
          <a:p>
            <a:pPr algn="just"/>
            <a:r>
              <a:rPr lang="fa-IR" smtClean="0">
                <a:solidFill>
                  <a:srgbClr val="FF0000"/>
                </a:solidFill>
                <a:cs typeface="B Zar" panose="00000400000000000000" pitchFamily="2" charset="-78"/>
              </a:rPr>
              <a:t>آنیمیسم</a:t>
            </a:r>
            <a:r>
              <a:rPr lang="fa-IR" smtClean="0">
                <a:cs typeface="B Zar" panose="00000400000000000000" pitchFamily="2" charset="-78"/>
              </a:rPr>
              <a:t>: این نظریه  به روح پرستی نیز معروف است...دورکیم در این مورد می گوید « روان، روح نیستروان و با تن یا کالبدی همراه است که از آن جز به طور استثنایی خارج نمی شود و مادام که همین است و چیزی بیش از این نیست. ص 141</a:t>
            </a:r>
            <a:endParaRPr lang="fa-IR">
              <a:cs typeface="B Zar" panose="00000400000000000000" pitchFamily="2" charset="-78"/>
            </a:endParaRPr>
          </a:p>
        </p:txBody>
      </p:sp>
    </p:spTree>
    <p:extLst>
      <p:ext uri="{BB962C8B-B14F-4D97-AF65-F5344CB8AC3E}">
        <p14:creationId xmlns:p14="http://schemas.microsoft.com/office/powerpoint/2010/main" val="1966270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عصر مدرن: دورکیم</a:t>
            </a:r>
            <a:endParaRPr lang="fa-IR">
              <a:cs typeface="B Zar" panose="00000400000000000000" pitchFamily="2" charset="-78"/>
            </a:endParaRPr>
          </a:p>
        </p:txBody>
      </p:sp>
      <p:sp>
        <p:nvSpPr>
          <p:cNvPr id="3" name="Content Placeholder 2"/>
          <p:cNvSpPr>
            <a:spLocks noGrp="1"/>
          </p:cNvSpPr>
          <p:nvPr>
            <p:ph idx="1"/>
          </p:nvPr>
        </p:nvSpPr>
        <p:spPr>
          <a:xfrm>
            <a:off x="3316406" y="1825625"/>
            <a:ext cx="8037394" cy="4351338"/>
          </a:xfrm>
        </p:spPr>
        <p:txBody>
          <a:bodyPr/>
          <a:lstStyle/>
          <a:p>
            <a:r>
              <a:rPr lang="fa-IR" smtClean="0">
                <a:cs typeface="B Zar" panose="00000400000000000000" pitchFamily="2" charset="-78"/>
              </a:rPr>
              <a:t>طبیعت گرایی: </a:t>
            </a:r>
          </a:p>
          <a:p>
            <a:pPr algn="just"/>
            <a:r>
              <a:rPr lang="fa-IR" smtClean="0">
                <a:cs typeface="B Zar" panose="00000400000000000000" pitchFamily="2" charset="-78"/>
              </a:rPr>
              <a:t>دورکیم اظهار می دارد که نظریه جان پرستی این را نشان داد که بیانگر هیچ واقعیت آزمونی نیست در حالی که طبیعت پرستی این گونه نیست، بلکه همان طور که </a:t>
            </a:r>
            <a:r>
              <a:rPr lang="fa-IR" smtClean="0">
                <a:solidFill>
                  <a:srgbClr val="FF0000"/>
                </a:solidFill>
                <a:cs typeface="B Zar" panose="00000400000000000000" pitchFamily="2" charset="-78"/>
              </a:rPr>
              <a:t>ماکس مولر </a:t>
            </a:r>
            <a:r>
              <a:rPr lang="fa-IR" smtClean="0">
                <a:cs typeface="B Zar" panose="00000400000000000000" pitchFamily="2" charset="-78"/>
              </a:rPr>
              <a:t>اشاره کرده است «هیچ چیز در ایمان ما نمی تواند باشد که پیش از آن به حس درنیافته باشیم.» ص 141</a:t>
            </a:r>
          </a:p>
          <a:p>
            <a:pPr algn="just"/>
            <a:r>
              <a:rPr lang="fa-IR" smtClean="0">
                <a:cs typeface="B Zar" panose="00000400000000000000" pitchFamily="2" charset="-78"/>
              </a:rPr>
              <a:t>بر اساس تبیین دورکیمی از آن جا که هر قبیله توتمی مخصوص به خود دارد اعتقادات هر یک مختص به خودش است و این امر سبب تفکیک بین قبایل و استقلال آنها از یکدیگر می شود. ص 128</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77444"/>
            <a:ext cx="2164307" cy="2457450"/>
          </a:xfrm>
          <a:prstGeom prst="rect">
            <a:avLst/>
          </a:prstGeom>
        </p:spPr>
      </p:pic>
      <p:sp>
        <p:nvSpPr>
          <p:cNvPr id="5" name="TextBox 4"/>
          <p:cNvSpPr txBox="1"/>
          <p:nvPr/>
        </p:nvSpPr>
        <p:spPr>
          <a:xfrm>
            <a:off x="1241946" y="4708478"/>
            <a:ext cx="1241947" cy="369332"/>
          </a:xfrm>
          <a:prstGeom prst="rect">
            <a:avLst/>
          </a:prstGeom>
          <a:noFill/>
        </p:spPr>
        <p:txBody>
          <a:bodyPr wrap="square" rtlCol="1">
            <a:spAutoFit/>
          </a:bodyPr>
          <a:lstStyle/>
          <a:p>
            <a:pPr algn="ctr"/>
            <a:r>
              <a:rPr lang="fa-IR" smtClean="0">
                <a:cs typeface="B Zar" panose="00000400000000000000" pitchFamily="2" charset="-78"/>
              </a:rPr>
              <a:t>ماکس مولر</a:t>
            </a:r>
            <a:endParaRPr lang="fa-IR">
              <a:cs typeface="B Zar" panose="00000400000000000000" pitchFamily="2" charset="-78"/>
            </a:endParaRPr>
          </a:p>
        </p:txBody>
      </p:sp>
    </p:spTree>
    <p:extLst>
      <p:ext uri="{BB962C8B-B14F-4D97-AF65-F5344CB8AC3E}">
        <p14:creationId xmlns:p14="http://schemas.microsoft.com/office/powerpoint/2010/main" val="1177499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ماکس </a:t>
            </a:r>
            <a:r>
              <a:rPr lang="fa-IR" smtClean="0">
                <a:cs typeface="B Zar" panose="00000400000000000000" pitchFamily="2" charset="-78"/>
              </a:rPr>
              <a:t>وبر</a:t>
            </a:r>
            <a:endParaRPr lang="fa-IR"/>
          </a:p>
        </p:txBody>
      </p:sp>
      <p:sp>
        <p:nvSpPr>
          <p:cNvPr id="3" name="Content Placeholder 2"/>
          <p:cNvSpPr>
            <a:spLocks noGrp="1"/>
          </p:cNvSpPr>
          <p:nvPr>
            <p:ph idx="1"/>
          </p:nvPr>
        </p:nvSpPr>
        <p:spPr>
          <a:xfrm>
            <a:off x="1828800" y="1825625"/>
            <a:ext cx="9525000" cy="4351338"/>
          </a:xfrm>
        </p:spPr>
        <p:txBody>
          <a:bodyPr/>
          <a:lstStyle/>
          <a:p>
            <a:pPr algn="just"/>
            <a:r>
              <a:rPr lang="fa-IR" smtClean="0">
                <a:cs typeface="B Zar" panose="00000400000000000000" pitchFamily="2" charset="-78"/>
              </a:rPr>
              <a:t>وبر در خانواده ای به دنیا آمد که پدر خانواده حقوق دان و مادر زنی بسیار با فرهنگ و مذهبی بود. زندگی نامه نویسان در شرح زندگی وبر آورده اند که در سال 1883 میلادی در دانشکده حقوق ثبت نام کرد. به علاوه به طور همزمان به تحصیل در تاریخ، اقتصاد، فلسفه و الهیات از طرف دیگر در سراسر زندگی علمی او سایه افکنده است. ص 144</a:t>
            </a:r>
          </a:p>
          <a:p>
            <a:pPr algn="just"/>
            <a:r>
              <a:rPr lang="fa-IR" smtClean="0">
                <a:cs typeface="B Zar" panose="00000400000000000000" pitchFamily="2" charset="-78"/>
              </a:rPr>
              <a:t>فضای علمی که منجر به تغییر حوزه ی جامعه شناسی از اصالت الجمعی دورکیمی به تفهمی وبری گردید. حول دو مفهوم کلیدی یعنی جامعه و فرد متمرکز است. ص 145</a:t>
            </a:r>
          </a:p>
          <a:p>
            <a:pPr algn="just"/>
            <a:r>
              <a:rPr lang="fa-IR" smtClean="0">
                <a:cs typeface="B Zar" panose="00000400000000000000" pitchFamily="2" charset="-78"/>
              </a:rPr>
              <a:t>اهمیت فرد در دستگاه تحلیلی وبر موجود طرح موضوع هایی مانند ارجاع به ارزش ها، نمونه ی آرمانی و بی نظری ارزش شناختی شد. ص 145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1924334"/>
            <a:ext cx="1828800" cy="2505075"/>
          </a:xfrm>
          <a:prstGeom prst="rect">
            <a:avLst/>
          </a:prstGeom>
        </p:spPr>
      </p:pic>
    </p:spTree>
    <p:extLst>
      <p:ext uri="{BB962C8B-B14F-4D97-AF65-F5344CB8AC3E}">
        <p14:creationId xmlns:p14="http://schemas.microsoft.com/office/powerpoint/2010/main" val="4076422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ماکس وبر</a:t>
            </a:r>
            <a:endParaRPr lang="fa-IR">
              <a:cs typeface="B Zar" panose="00000400000000000000" pitchFamily="2" charset="-78"/>
            </a:endParaRPr>
          </a:p>
        </p:txBody>
      </p:sp>
      <p:sp>
        <p:nvSpPr>
          <p:cNvPr id="3" name="Content Placeholder 2"/>
          <p:cNvSpPr>
            <a:spLocks noGrp="1"/>
          </p:cNvSpPr>
          <p:nvPr>
            <p:ph idx="1"/>
          </p:nvPr>
        </p:nvSpPr>
        <p:spPr>
          <a:xfrm>
            <a:off x="3698543" y="1825625"/>
            <a:ext cx="7655257" cy="4351338"/>
          </a:xfrm>
        </p:spPr>
        <p:txBody>
          <a:bodyPr>
            <a:normAutofit lnSpcReduction="10000"/>
          </a:bodyPr>
          <a:lstStyle/>
          <a:p>
            <a:pPr algn="just"/>
            <a:r>
              <a:rPr lang="fa-IR" smtClean="0">
                <a:cs typeface="B Zar" panose="00000400000000000000" pitchFamily="2" charset="-78"/>
              </a:rPr>
              <a:t>از مفاهیم دیگر در روش شناسی وبر مفهوم </a:t>
            </a:r>
            <a:r>
              <a:rPr lang="fa-IR" smtClean="0">
                <a:solidFill>
                  <a:srgbClr val="FF0000"/>
                </a:solidFill>
                <a:cs typeface="B Zar" panose="00000400000000000000" pitchFamily="2" charset="-78"/>
              </a:rPr>
              <a:t>تیپ ایده آل </a:t>
            </a:r>
            <a:r>
              <a:rPr lang="fa-IR" smtClean="0">
                <a:cs typeface="B Zar" panose="00000400000000000000" pitchFamily="2" charset="-78"/>
              </a:rPr>
              <a:t>است. زمینه و علت طرح نوع ایده آل در روش شناسی وبر از ان جا ناشی می شود که به زعم او کلمات واژگان و یا مفاهیمی که در حوزه  علوم طبیعی  به کار می رود دارای معنای  صریح و روشن اند و به عبارت دیگر واژگان به کار گرفته شده دقت معنایی لازم را دارند به طوری که از یک واژه معی متفاوت فهمیده نمی شود. ص 148</a:t>
            </a:r>
          </a:p>
          <a:p>
            <a:pPr algn="just"/>
            <a:r>
              <a:rPr lang="fa-IR" smtClean="0">
                <a:solidFill>
                  <a:srgbClr val="FF0000"/>
                </a:solidFill>
                <a:cs typeface="B Zar" panose="00000400000000000000" pitchFamily="2" charset="-78"/>
              </a:rPr>
              <a:t>بی نظری ارزش شناختی </a:t>
            </a:r>
            <a:r>
              <a:rPr lang="fa-IR" smtClean="0">
                <a:cs typeface="B Zar" panose="00000400000000000000" pitchFamily="2" charset="-78"/>
              </a:rPr>
              <a:t>آخرین مطالب روش شناسی وبر است، در این مورد توصیه هایی می کند که بیشتر به سخنان یک معلم اخلاق می ماند. به طور کلی وبر معتقد است باید بین عقاید شخصی و یافته های علمی تمایز قایل ش و عقاید شخصی را در امور تحقیقی و آموزشی دخالت نداد. ص 149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714625" cy="1685925"/>
          </a:xfrm>
          <a:prstGeom prst="rect">
            <a:avLst/>
          </a:prstGeom>
        </p:spPr>
      </p:pic>
    </p:spTree>
    <p:extLst>
      <p:ext uri="{BB962C8B-B14F-4D97-AF65-F5344CB8AC3E}">
        <p14:creationId xmlns:p14="http://schemas.microsoft.com/office/powerpoint/2010/main" val="750281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ماکس وبر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جامعه شناسی وبر که مشهور و معروف به </a:t>
            </a:r>
            <a:r>
              <a:rPr lang="fa-IR" smtClean="0">
                <a:solidFill>
                  <a:srgbClr val="FF0000"/>
                </a:solidFill>
                <a:cs typeface="B Zar" panose="00000400000000000000" pitchFamily="2" charset="-78"/>
              </a:rPr>
              <a:t>جامعه شناسی تفهمی </a:t>
            </a:r>
            <a:r>
              <a:rPr lang="fa-IR" smtClean="0">
                <a:cs typeface="B Zar" panose="00000400000000000000" pitchFamily="2" charset="-78"/>
              </a:rPr>
              <a:t>است نیز فرد نقش پایه را بر عهده دارد. ص 150</a:t>
            </a:r>
          </a:p>
          <a:p>
            <a:pPr algn="just"/>
            <a:r>
              <a:rPr lang="fa-IR" smtClean="0">
                <a:cs typeface="B Zar" panose="00000400000000000000" pitchFamily="2" charset="-78"/>
              </a:rPr>
              <a:t>تنها تفسیری که درباره نظام سرمایه داری و سرانجام آن در زمان وبر وجود داشت تفسیری بود که مارکس مطرح کرده بود...ماکس وبر از منظری متفاوت به موضوع نگریسته است تا تحول نظام سرمایه داری را با تکیه بر عنصری تحلیل کند که مارکس آن را به هیچ انگاشته بود. ص 151</a:t>
            </a:r>
          </a:p>
          <a:p>
            <a:pPr algn="just"/>
            <a:r>
              <a:rPr lang="fa-IR" smtClean="0">
                <a:cs typeface="B Zar" panose="00000400000000000000" pitchFamily="2" charset="-78"/>
              </a:rPr>
              <a:t>نکته  جالب این بود که در </a:t>
            </a:r>
            <a:r>
              <a:rPr lang="fa-IR" smtClean="0">
                <a:solidFill>
                  <a:srgbClr val="FF0000"/>
                </a:solidFill>
                <a:cs typeface="B Zar" panose="00000400000000000000" pitchFamily="2" charset="-78"/>
              </a:rPr>
              <a:t>قرون نوزدهم </a:t>
            </a:r>
            <a:r>
              <a:rPr lang="fa-IR" smtClean="0">
                <a:cs typeface="B Zar" panose="00000400000000000000" pitchFamily="2" charset="-78"/>
              </a:rPr>
              <a:t>و در زمان کنت، او از کلمه فرد استفاده نکرد، بلکه واژه طبیعت بشر را به کار برد. مفهوم فرد با ظهور دورکیم وارد جامعه شناسی شد. فردی که دورکیم تعریف کرد، حتی هویتی کنتی را نیز نداشت. </a:t>
            </a:r>
            <a:r>
              <a:rPr lang="fa-IR" smtClean="0">
                <a:solidFill>
                  <a:srgbClr val="FF0000"/>
                </a:solidFill>
                <a:cs typeface="B Zar" panose="00000400000000000000" pitchFamily="2" charset="-78"/>
              </a:rPr>
              <a:t>فرد هرچه داشت بازتاب واقعیت اجتماعی بود</a:t>
            </a:r>
            <a:r>
              <a:rPr lang="fa-IR" smtClean="0">
                <a:cs typeface="B Zar" panose="00000400000000000000" pitchFamily="2" charset="-78"/>
              </a:rPr>
              <a:t>. در جامعه شناسی وبر، فضا کاملا تغییر کرد و فرد اتم جامعه شناخته شد. ص154</a:t>
            </a:r>
          </a:p>
          <a:p>
            <a:endParaRPr lang="fa-IR"/>
          </a:p>
        </p:txBody>
      </p:sp>
      <p:pic>
        <p:nvPicPr>
          <p:cNvPr id="4" name="Picture 3"/>
          <p:cNvPicPr>
            <a:picLocks noChangeAspect="1"/>
          </p:cNvPicPr>
          <p:nvPr/>
        </p:nvPicPr>
        <p:blipFill>
          <a:blip r:embed="rId2"/>
          <a:stretch>
            <a:fillRect/>
          </a:stretch>
        </p:blipFill>
        <p:spPr>
          <a:xfrm>
            <a:off x="838200" y="5509099"/>
            <a:ext cx="1638016" cy="917289"/>
          </a:xfrm>
          <a:prstGeom prst="rect">
            <a:avLst/>
          </a:prstGeom>
        </p:spPr>
      </p:pic>
    </p:spTree>
    <p:extLst>
      <p:ext uri="{BB962C8B-B14F-4D97-AF65-F5344CB8AC3E}">
        <p14:creationId xmlns:p14="http://schemas.microsoft.com/office/powerpoint/2010/main" val="314696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a:xfrm>
            <a:off x="2975212" y="1825625"/>
            <a:ext cx="8378588" cy="4351338"/>
          </a:xfrm>
        </p:spPr>
        <p:txBody>
          <a:bodyPr/>
          <a:lstStyle/>
          <a:p>
            <a:pPr algn="just"/>
            <a:r>
              <a:rPr lang="fa-IR" smtClean="0">
                <a:cs typeface="B Zar" panose="00000400000000000000" pitchFamily="2" charset="-78"/>
              </a:rPr>
              <a:t>تاثیر </a:t>
            </a:r>
            <a:r>
              <a:rPr lang="fa-IR" smtClean="0">
                <a:solidFill>
                  <a:srgbClr val="FF0000"/>
                </a:solidFill>
                <a:cs typeface="B Zar" panose="00000400000000000000" pitchFamily="2" charset="-78"/>
              </a:rPr>
              <a:t>سن سیمون </a:t>
            </a:r>
            <a:r>
              <a:rPr lang="fa-IR" smtClean="0">
                <a:cs typeface="B Zar" panose="00000400000000000000" pitchFamily="2" charset="-78"/>
              </a:rPr>
              <a:t>بر شکل گیری اندیشه جامعه شناسی و بنیانگذار آن یعنی آگوست کنت بر کسی پوشیده نیست. ص 18</a:t>
            </a:r>
          </a:p>
          <a:p>
            <a:pPr algn="just"/>
            <a:r>
              <a:rPr lang="fa-IR" smtClean="0">
                <a:cs typeface="B Zar" panose="00000400000000000000" pitchFamily="2" charset="-78"/>
              </a:rPr>
              <a:t>برای جست و جوی نقش انسان در سرنوشت تاریخی و اجتماعی خود از منظر </a:t>
            </a:r>
            <a:r>
              <a:rPr lang="fa-IR" smtClean="0">
                <a:solidFill>
                  <a:srgbClr val="FF0000"/>
                </a:solidFill>
                <a:cs typeface="B Zar" panose="00000400000000000000" pitchFamily="2" charset="-78"/>
              </a:rPr>
              <a:t>افلاطون</a:t>
            </a:r>
            <a:r>
              <a:rPr lang="fa-IR" smtClean="0">
                <a:cs typeface="B Zar" panose="00000400000000000000" pitchFamily="2" charset="-78"/>
              </a:rPr>
              <a:t> به کتاب جمهوریت او مراجعه می کنیم. ص 19</a:t>
            </a:r>
          </a:p>
          <a:p>
            <a:r>
              <a:rPr lang="fa-IR" smtClean="0">
                <a:cs typeface="B Zar" panose="00000400000000000000" pitchFamily="2" charset="-78"/>
              </a:rPr>
              <a:t>در نظریه افلاطون  و ارسطو که همه چیز به «حکم طبیعت یا قوانین طبیعت» معلوم و معین می شود جایگاه و نقش انسان به هیچ تقلیل می یابد.» ص 19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42666" y="3703815"/>
            <a:ext cx="2137012" cy="1919063"/>
          </a:xfrm>
          <a:prstGeom prst="rect">
            <a:avLst/>
          </a:prstGeom>
        </p:spPr>
      </p:pic>
      <p:pic>
        <p:nvPicPr>
          <p:cNvPr id="5" name="Picture 4"/>
          <p:cNvPicPr>
            <a:picLocks noChangeAspect="1"/>
          </p:cNvPicPr>
          <p:nvPr/>
        </p:nvPicPr>
        <p:blipFill>
          <a:blip r:embed="rId3"/>
          <a:stretch>
            <a:fillRect/>
          </a:stretch>
        </p:blipFill>
        <p:spPr>
          <a:xfrm>
            <a:off x="742666" y="1825625"/>
            <a:ext cx="2137012" cy="1657350"/>
          </a:xfrm>
          <a:prstGeom prst="rect">
            <a:avLst/>
          </a:prstGeom>
        </p:spPr>
      </p:pic>
    </p:spTree>
    <p:extLst>
      <p:ext uri="{BB962C8B-B14F-4D97-AF65-F5344CB8AC3E}">
        <p14:creationId xmlns:p14="http://schemas.microsoft.com/office/powerpoint/2010/main" val="32022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کلیات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نحوه تشکیل دولت-شهر و </a:t>
            </a:r>
            <a:r>
              <a:rPr lang="fa-IR" smtClean="0">
                <a:cs typeface="B Zar" panose="00000400000000000000" pitchFamily="2" charset="-78"/>
              </a:rPr>
              <a:t>تحولات </a:t>
            </a:r>
            <a:r>
              <a:rPr lang="fa-IR" smtClean="0">
                <a:cs typeface="B Zar" panose="00000400000000000000" pitchFamily="2" charset="-78"/>
              </a:rPr>
              <a:t>بعدی آن را از نظر افلاطون مطالعه کنیم با واژه ای مورد استفاده کلمه «طبیعت» است. ص 19</a:t>
            </a:r>
          </a:p>
          <a:p>
            <a:pPr algn="just"/>
            <a:r>
              <a:rPr lang="fa-IR" smtClean="0">
                <a:cs typeface="B Zar" panose="00000400000000000000" pitchFamily="2" charset="-78"/>
              </a:rPr>
              <a:t>رویکرد ابن خلدون نسبت به انسان، با </a:t>
            </a:r>
            <a:r>
              <a:rPr lang="fa-IR" smtClean="0">
                <a:cs typeface="B Zar" panose="00000400000000000000" pitchFamily="2" charset="-78"/>
              </a:rPr>
              <a:t>آن </a:t>
            </a:r>
            <a:r>
              <a:rPr lang="fa-IR" smtClean="0">
                <a:cs typeface="B Zar" panose="00000400000000000000" pitchFamily="2" charset="-78"/>
              </a:rPr>
              <a:t>چه افلاطون، ارسطو و سنت آگوستین به </a:t>
            </a:r>
            <a:r>
              <a:rPr lang="fa-IR" smtClean="0">
                <a:cs typeface="B Zar" panose="00000400000000000000" pitchFamily="2" charset="-78"/>
              </a:rPr>
              <a:t>آن </a:t>
            </a:r>
            <a:r>
              <a:rPr lang="fa-IR" smtClean="0">
                <a:cs typeface="B Zar" panose="00000400000000000000" pitchFamily="2" charset="-78"/>
              </a:rPr>
              <a:t>معتقد بودند کاملا  متفاوت است. ص 20</a:t>
            </a:r>
          </a:p>
          <a:p>
            <a:r>
              <a:rPr lang="fa-IR" smtClean="0">
                <a:cs typeface="B Zar" panose="00000400000000000000" pitchFamily="2" charset="-78"/>
              </a:rPr>
              <a:t>متفکران اروپا تا قرن هجدهم همچنان به تئوری انسان های ناهمانند و در نتیجه نابرابر وفادار بودند تا این که اروپاییان در قرن هجدهم به این کشف مهم یعنی برابری و همسانی انسان ها دست یافتند. ص 21</a:t>
            </a:r>
          </a:p>
          <a:p>
            <a:endParaRPr lang="fa-IR">
              <a:cs typeface="B Zar" panose="00000400000000000000" pitchFamily="2" charset="-78"/>
            </a:endParaRPr>
          </a:p>
        </p:txBody>
      </p:sp>
    </p:spTree>
    <p:extLst>
      <p:ext uri="{BB962C8B-B14F-4D97-AF65-F5344CB8AC3E}">
        <p14:creationId xmlns:p14="http://schemas.microsoft.com/office/powerpoint/2010/main" val="401154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8473</Words>
  <Application>Microsoft Office PowerPoint</Application>
  <PresentationFormat>Widescreen</PresentationFormat>
  <Paragraphs>312</Paragraphs>
  <Slides>74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B Zar</vt:lpstr>
      <vt:lpstr>Calibri</vt:lpstr>
      <vt:lpstr>Calibri Light</vt:lpstr>
      <vt:lpstr>Times New Roman</vt:lpstr>
      <vt:lpstr>Office Theme</vt:lpstr>
      <vt:lpstr>نام کتاب: پیدایش نظریه های جامعه شناسی</vt:lpstr>
      <vt:lpstr>کلیات</vt:lpstr>
      <vt:lpstr>کلیات</vt:lpstr>
      <vt:lpstr>کلیات</vt:lpstr>
      <vt:lpstr>کلیات</vt:lpstr>
      <vt:lpstr>کلیات</vt:lpstr>
      <vt:lpstr>کلیات</vt:lpstr>
      <vt:lpstr>کلیات</vt:lpstr>
      <vt:lpstr>کلیات</vt:lpstr>
      <vt:lpstr>عصر کلاسیک: دوره دولت شهری</vt:lpstr>
      <vt:lpstr>عصر کلاسیک: افلاطون </vt:lpstr>
      <vt:lpstr>افلاطون دوری بودن تاریخ</vt:lpstr>
      <vt:lpstr>عصر کلاسیک: افلاطون</vt:lpstr>
      <vt:lpstr>عصر کلاسیک: ارسطو</vt:lpstr>
      <vt:lpstr>عصر کلاسیک: ارسطو</vt:lpstr>
      <vt:lpstr>عصر کلاسیک: ارسطو</vt:lpstr>
      <vt:lpstr>جریان تفکر بعد از ارسطو</vt:lpstr>
      <vt:lpstr>عصر کلاسیک: نتیجه گیری</vt:lpstr>
      <vt:lpstr>عصر مسیحیت</vt:lpstr>
      <vt:lpstr>عصر مسیحیت</vt:lpstr>
      <vt:lpstr>عصر مسیحیت: سنت آگوستین</vt:lpstr>
      <vt:lpstr>عصر مسیحیت: سنت آگوستین</vt:lpstr>
      <vt:lpstr>عصر مسیحیت: آکویناس و دانته</vt:lpstr>
      <vt:lpstr>عصر مسیحیت</vt:lpstr>
      <vt:lpstr>عصر مسیحیت</vt:lpstr>
      <vt:lpstr>عصر اسلام: دوره انسان- اجتماع</vt:lpstr>
      <vt:lpstr>عصر اسلام </vt:lpstr>
      <vt:lpstr>عصر اسلام: ابن خلدون</vt:lpstr>
      <vt:lpstr>عصر اسلام: ابن خلدون</vt:lpstr>
      <vt:lpstr>عصر اسلام: ابن خلدون </vt:lpstr>
      <vt:lpstr>عصر اسلام: ابن خلدون</vt:lpstr>
      <vt:lpstr>عصر اسلام: ابن خلدون</vt:lpstr>
      <vt:lpstr>عصر اسلام: ابن خلدون</vt:lpstr>
      <vt:lpstr>عصر اسلام: ابن خلدون</vt:lpstr>
      <vt:lpstr>عصر اسلام: ابن خلدون</vt:lpstr>
      <vt:lpstr>رنسانس</vt:lpstr>
      <vt:lpstr>رنسانس : دستاوردهای جنگ های صلیبی برای غرب</vt:lpstr>
      <vt:lpstr>رنسانس و جنگ صلیبی</vt:lpstr>
      <vt:lpstr>رنسانس</vt:lpstr>
      <vt:lpstr>رنسانس: فلسفه اجتماعی آرمانگرا</vt:lpstr>
      <vt:lpstr>رنسانس: فسلفه اجتماعی آرمانگرا</vt:lpstr>
      <vt:lpstr>رنسانس: فارابی و مدینه های غیر فاضله</vt:lpstr>
      <vt:lpstr>رنسانس: توماس مور</vt:lpstr>
      <vt:lpstr>رنسانس</vt:lpstr>
      <vt:lpstr>رنسانس: آرمان شهر توماس مور</vt:lpstr>
      <vt:lpstr>رنسانس: توماس مور</vt:lpstr>
      <vt:lpstr>رنسانس: ادامه فکر آرمان گرایی</vt:lpstr>
      <vt:lpstr>رنسانس: فلسفه اجتماعی واقع گرا</vt:lpstr>
      <vt:lpstr>رنسانس</vt:lpstr>
      <vt:lpstr>رنسانس: بیرونی</vt:lpstr>
      <vt:lpstr>رنسانس: شهریار ماکیاولی</vt:lpstr>
      <vt:lpstr>رنسانس: هابز</vt:lpstr>
      <vt:lpstr>تفکر اجتماعی در قرن هجدهم</vt:lpstr>
      <vt:lpstr>تفکر اجتماعی در قرن هجدهم</vt:lpstr>
      <vt:lpstr>تفکر اجتماعی در قرن هجدهم</vt:lpstr>
      <vt:lpstr>تفکر اجتماعی در قرن هجدهم</vt:lpstr>
      <vt:lpstr>تفکر اجتماعی در قرن هجدهم</vt:lpstr>
      <vt:lpstr>عصر مدرن : دوره جامعه و فرد</vt:lpstr>
      <vt:lpstr>عصر مدرن: کنت</vt:lpstr>
      <vt:lpstr>عصر مدرن: کنت</vt:lpstr>
      <vt:lpstr>عصر مدرن: کنت</vt:lpstr>
      <vt:lpstr>عصر مدرن: کنت</vt:lpstr>
      <vt:lpstr>عصر مدرن: امیل دورکیم</vt:lpstr>
      <vt:lpstr>عصر مدرن: دورکیم</vt:lpstr>
      <vt:lpstr>عصر مدرن: دورکیم</vt:lpstr>
      <vt:lpstr>عصر مدرن: دورکیم</vt:lpstr>
      <vt:lpstr>عصر مدرن: دورکیم</vt:lpstr>
      <vt:lpstr>عصر مدرن: دورکیم</vt:lpstr>
      <vt:lpstr>عصر مدرن: دورکیم</vt:lpstr>
      <vt:lpstr>عصر مدرن: دورکیم</vt:lpstr>
      <vt:lpstr>عصر مدرن: دورکیم</vt:lpstr>
      <vt:lpstr>ماکس وبر</vt:lpstr>
      <vt:lpstr>ماکس وبر</vt:lpstr>
      <vt:lpstr>ماکس وبر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189</cp:revision>
  <dcterms:created xsi:type="dcterms:W3CDTF">2022-11-13T15:24:15Z</dcterms:created>
  <dcterms:modified xsi:type="dcterms:W3CDTF">2022-11-14T20:25:50Z</dcterms:modified>
</cp:coreProperties>
</file>