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32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327" r:id="rId25"/>
    <p:sldId id="278" r:id="rId26"/>
    <p:sldId id="279" r:id="rId27"/>
    <p:sldId id="280" r:id="rId28"/>
    <p:sldId id="281" r:id="rId29"/>
    <p:sldId id="324" r:id="rId30"/>
    <p:sldId id="286" r:id="rId31"/>
    <p:sldId id="282" r:id="rId32"/>
    <p:sldId id="283" r:id="rId33"/>
    <p:sldId id="325" r:id="rId34"/>
    <p:sldId id="284" r:id="rId35"/>
    <p:sldId id="285" r:id="rId36"/>
    <p:sldId id="287" r:id="rId37"/>
    <p:sldId id="326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28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29" r:id="rId67"/>
    <p:sldId id="315" r:id="rId68"/>
    <p:sldId id="330" r:id="rId69"/>
    <p:sldId id="316" r:id="rId70"/>
    <p:sldId id="317" r:id="rId71"/>
    <p:sldId id="318" r:id="rId72"/>
    <p:sldId id="319" r:id="rId73"/>
    <p:sldId id="320" r:id="rId74"/>
    <p:sldId id="321" r:id="rId75"/>
    <p:sldId id="322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55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56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6116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690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16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89679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4591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7279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833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3025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314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911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589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5F73-B4B9-412A-891A-18D0EE55E0BB}" type="datetimeFigureOut">
              <a:rPr lang="fa-IR" smtClean="0"/>
              <a:t>21/05/1444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E510-A9E8-4B44-88B9-1ED75D252A6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19173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2800" b="1" smtClean="0">
                <a:solidFill>
                  <a:srgbClr val="FF0000"/>
                </a:solidFill>
                <a:cs typeface="B Zar" panose="00000400000000000000" pitchFamily="2" charset="-78"/>
              </a:rPr>
              <a:t>عنوان مقاله</a:t>
            </a:r>
            <a:r>
              <a:rPr lang="fa-IR" sz="2800" b="1" smtClean="0">
                <a:cs typeface="B Zar" panose="00000400000000000000" pitchFamily="2" charset="-78"/>
              </a:rPr>
              <a:t>: </a:t>
            </a:r>
            <a:r>
              <a:rPr lang="fa-IR" sz="2800" smtClean="0">
                <a:cs typeface="B Zar" panose="00000400000000000000" pitchFamily="2" charset="-78"/>
              </a:rPr>
              <a:t>تحليل </a:t>
            </a:r>
            <a:r>
              <a:rPr lang="fa-IR" sz="2800">
                <a:cs typeface="B Zar" panose="00000400000000000000" pitchFamily="2" charset="-78"/>
              </a:rPr>
              <a:t>كيفي نگرش </a:t>
            </a:r>
            <a:r>
              <a:rPr lang="fa-IR" sz="2800" smtClean="0">
                <a:cs typeface="B Zar" panose="00000400000000000000" pitchFamily="2" charset="-78"/>
              </a:rPr>
              <a:t>توسعه اي </a:t>
            </a:r>
            <a:r>
              <a:rPr lang="fa-IR" sz="2800">
                <a:cs typeface="B Zar" panose="00000400000000000000" pitchFamily="2" charset="-78"/>
              </a:rPr>
              <a:t>در ادبيات عاميانه: با تأكيد بر</a:t>
            </a:r>
            <a:br>
              <a:rPr lang="fa-IR" sz="2800">
                <a:cs typeface="B Zar" panose="00000400000000000000" pitchFamily="2" charset="-78"/>
              </a:rPr>
            </a:br>
            <a:r>
              <a:rPr lang="fa-IR" sz="2800" smtClean="0">
                <a:cs typeface="B Zar" panose="00000400000000000000" pitchFamily="2" charset="-78"/>
              </a:rPr>
              <a:t>ضرب المثلهاي </a:t>
            </a:r>
            <a:r>
              <a:rPr lang="fa-IR" sz="2800">
                <a:cs typeface="B Zar" panose="00000400000000000000" pitchFamily="2" charset="-78"/>
              </a:rPr>
              <a:t>لري</a:t>
            </a:r>
            <a:r>
              <a:rPr lang="fa-IR" sz="2800" smtClean="0">
                <a:cs typeface="B Zar" panose="00000400000000000000" pitchFamily="2" charset="-78"/>
              </a:rPr>
              <a:t> </a:t>
            </a:r>
            <a:endParaRPr lang="fa-IR" sz="2800"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نویسندگان</a:t>
            </a:r>
            <a:r>
              <a:rPr lang="fa-IR" smtClean="0">
                <a:cs typeface="B Zar" panose="00000400000000000000" pitchFamily="2" charset="-78"/>
              </a:rPr>
              <a:t>: تقي </a:t>
            </a:r>
            <a:r>
              <a:rPr lang="fa-IR">
                <a:cs typeface="B Zar" panose="00000400000000000000" pitchFamily="2" charset="-78"/>
              </a:rPr>
              <a:t>آزاد ارمكي </a:t>
            </a:r>
            <a:r>
              <a:rPr lang="fa-IR" smtClean="0">
                <a:cs typeface="B Zar" panose="00000400000000000000" pitchFamily="2" charset="-78"/>
              </a:rPr>
              <a:t>،مجتبي تركاراني و </a:t>
            </a:r>
            <a:r>
              <a:rPr lang="fa-IR">
                <a:cs typeface="B Zar" panose="00000400000000000000" pitchFamily="2" charset="-78"/>
              </a:rPr>
              <a:t>ايرج </a:t>
            </a:r>
            <a:r>
              <a:rPr lang="fa-IR" smtClean="0">
                <a:cs typeface="B Zar" panose="00000400000000000000" pitchFamily="2" charset="-78"/>
              </a:rPr>
              <a:t>حقندري</a:t>
            </a:r>
          </a:p>
          <a:p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منبع</a:t>
            </a:r>
            <a:r>
              <a:rPr lang="fa-IR" smtClean="0">
                <a:cs typeface="B Zar" panose="00000400000000000000" pitchFamily="2" charset="-78"/>
              </a:rPr>
              <a:t>: فصلنامه جامعه شناسی نهاد های اجتماعی دوره اول شماره 1</a:t>
            </a:r>
          </a:p>
          <a:p>
            <a:r>
              <a:rPr lang="fa-IR" smtClean="0">
                <a:cs typeface="B Zar" panose="00000400000000000000" pitchFamily="2" charset="-78"/>
              </a:rPr>
              <a:t>1392</a:t>
            </a:r>
          </a:p>
          <a:p>
            <a:r>
              <a:rPr lang="fa-IR" smtClean="0">
                <a:cs typeface="B Zar" panose="00000400000000000000" pitchFamily="2" charset="-78"/>
              </a:rPr>
              <a:t> </a:t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040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مثلها حاصل انباشت </a:t>
            </a:r>
            <a:r>
              <a:rPr lang="fa-IR" smtClean="0">
                <a:cs typeface="B Zar" panose="00000400000000000000" pitchFamily="2" charset="-78"/>
              </a:rPr>
              <a:t>تجربههاي زيستهي </a:t>
            </a:r>
            <a:r>
              <a:rPr lang="fa-IR">
                <a:cs typeface="B Zar" panose="00000400000000000000" pitchFamily="2" charset="-78"/>
              </a:rPr>
              <a:t>افراد يك قوم يا ملت است. مطالعهي ضربالمثلهاي هر ملت بهخوبي </a:t>
            </a:r>
            <a:r>
              <a:rPr lang="fa-IR" smtClean="0">
                <a:cs typeface="B Zar" panose="00000400000000000000" pitchFamily="2" charset="-78"/>
              </a:rPr>
              <a:t>ميتواند خلقيات</a:t>
            </a:r>
            <a:r>
              <a:rPr lang="fa-IR">
                <a:cs typeface="B Zar" panose="00000400000000000000" pitchFamily="2" charset="-78"/>
              </a:rPr>
              <a:t>، عادات خوب و بد، فكر و انديشه، </a:t>
            </a:r>
            <a:r>
              <a:rPr lang="fa-IR" smtClean="0">
                <a:cs typeface="B Zar" panose="00000400000000000000" pitchFamily="2" charset="-78"/>
              </a:rPr>
              <a:t>حساسيتها </a:t>
            </a:r>
            <a:r>
              <a:rPr lang="fa-IR">
                <a:cs typeface="B Zar" panose="00000400000000000000" pitchFamily="2" charset="-78"/>
              </a:rPr>
              <a:t>و يا علائق مردمان را نشان دهد. </a:t>
            </a:r>
            <a:r>
              <a:rPr lang="fa-IR" smtClean="0">
                <a:cs typeface="B Zar" panose="00000400000000000000" pitchFamily="2" charset="-78"/>
              </a:rPr>
              <a:t>ضرب- المثلها </a:t>
            </a:r>
            <a:r>
              <a:rPr lang="fa-IR">
                <a:cs typeface="B Zar" panose="00000400000000000000" pitchFamily="2" charset="-78"/>
              </a:rPr>
              <a:t>نشاندهندهي الگوهاي رفتاري بهنجار و نابهنجار، ارزشها و ضدارزشهاي </a:t>
            </a:r>
            <a:r>
              <a:rPr lang="fa-IR" smtClean="0">
                <a:cs typeface="B Zar" panose="00000400000000000000" pitchFamily="2" charset="-78"/>
              </a:rPr>
              <a:t>اجتماعي يك </a:t>
            </a:r>
            <a:r>
              <a:rPr lang="fa-IR">
                <a:cs typeface="B Zar" panose="00000400000000000000" pitchFamily="2" charset="-78"/>
              </a:rPr>
              <a:t>جامعه هستند.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>
                <a:cs typeface="B Zar" panose="00000400000000000000" pitchFamily="2" charset="-78"/>
              </a:rPr>
              <a:t>از بطن جامعه بيرون آمده و بيانگر كنشهاي رفتاري </a:t>
            </a:r>
            <a:r>
              <a:rPr lang="fa-IR" smtClean="0">
                <a:cs typeface="B Zar" panose="00000400000000000000" pitchFamily="2" charset="-78"/>
              </a:rPr>
              <a:t>و ارزشهاي </a:t>
            </a:r>
            <a:r>
              <a:rPr lang="fa-IR">
                <a:cs typeface="B Zar" panose="00000400000000000000" pitchFamily="2" charset="-78"/>
              </a:rPr>
              <a:t>مورد قبول </a:t>
            </a:r>
            <a:r>
              <a:rPr lang="fa-IR" smtClean="0">
                <a:cs typeface="B Zar" panose="00000400000000000000" pitchFamily="2" charset="-78"/>
              </a:rPr>
              <a:t>جامعه اند.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461657" y="4232366"/>
            <a:ext cx="2860766" cy="1293223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كنشهاي رفتاري و ارزشهاي مورد قبول جامعه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4296" y="652908"/>
            <a:ext cx="8003407" cy="5594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794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66" y="728801"/>
            <a:ext cx="9594165" cy="541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43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مثلها تداوم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روح سنتي اجتماع </a:t>
            </a:r>
            <a:r>
              <a:rPr lang="fa-IR" smtClean="0">
                <a:cs typeface="B Zar" panose="00000400000000000000" pitchFamily="2" charset="-78"/>
              </a:rPr>
              <a:t>در كالبد جامعه ي </a:t>
            </a:r>
            <a:r>
              <a:rPr lang="fa-IR">
                <a:cs typeface="B Zar" panose="00000400000000000000" pitchFamily="2" charset="-78"/>
              </a:rPr>
              <a:t>جديدند؛ بنابراين همپوشاني مثلها در </a:t>
            </a:r>
            <a:r>
              <a:rPr lang="fa-IR" smtClean="0">
                <a:cs typeface="B Zar" panose="00000400000000000000" pitchFamily="2" charset="-78"/>
              </a:rPr>
              <a:t>جامعه ي </a:t>
            </a:r>
            <a:r>
              <a:rPr lang="fa-IR">
                <a:cs typeface="B Zar" panose="00000400000000000000" pitchFamily="2" charset="-78"/>
              </a:rPr>
              <a:t>جديد و ميزان </a:t>
            </a:r>
            <a:r>
              <a:rPr lang="fa-IR" smtClean="0">
                <a:cs typeface="B Zar" panose="00000400000000000000" pitchFamily="2" charset="-78"/>
              </a:rPr>
              <a:t>انعطاف پذيري آنها </a:t>
            </a:r>
            <a:r>
              <a:rPr lang="fa-IR">
                <a:cs typeface="B Zar" panose="00000400000000000000" pitchFamily="2" charset="-78"/>
              </a:rPr>
              <a:t>در مقابل توسعه </a:t>
            </a:r>
            <a:r>
              <a:rPr lang="fa-IR" smtClean="0">
                <a:cs typeface="B Zar" panose="00000400000000000000" pitchFamily="2" charset="-78"/>
              </a:rPr>
              <a:t>مي تواند </a:t>
            </a:r>
            <a:r>
              <a:rPr lang="fa-IR">
                <a:cs typeface="B Zar" panose="00000400000000000000" pitchFamily="2" charset="-78"/>
              </a:rPr>
              <a:t>محك جدي در بقا و زوال آنها باشد. با پذيرش اين واقعيت </a:t>
            </a:r>
            <a:r>
              <a:rPr lang="fa-IR" smtClean="0">
                <a:cs typeface="B Zar" panose="00000400000000000000" pitchFamily="2" charset="-78"/>
              </a:rPr>
              <a:t>كه جوامع </a:t>
            </a:r>
            <a:r>
              <a:rPr lang="fa-IR">
                <a:cs typeface="B Zar" panose="00000400000000000000" pitchFamily="2" charset="-78"/>
              </a:rPr>
              <a:t>در ميزان و شدت نگرشهاي </a:t>
            </a:r>
            <a:r>
              <a:rPr lang="fa-IR" smtClean="0">
                <a:cs typeface="B Zar" panose="00000400000000000000" pitchFamily="2" charset="-78"/>
              </a:rPr>
              <a:t>توسعه اي </a:t>
            </a:r>
            <a:r>
              <a:rPr lang="fa-IR">
                <a:cs typeface="B Zar" panose="00000400000000000000" pitchFamily="2" charset="-78"/>
              </a:rPr>
              <a:t>با هم متفاوتند و بعضي جوامع داراي نگرشها</a:t>
            </a:r>
            <a:r>
              <a:rPr lang="fa-IR" smtClean="0">
                <a:cs typeface="B Zar" panose="00000400000000000000" pitchFamily="2" charset="-78"/>
              </a:rPr>
              <a:t> مقاومتري و بعضي نگرشها منعطفتر و سيالتر هستند. </a:t>
            </a:r>
          </a:p>
          <a:p>
            <a:pPr algn="just"/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Punched Tape 3"/>
          <p:cNvSpPr/>
          <p:nvPr/>
        </p:nvSpPr>
        <p:spPr>
          <a:xfrm>
            <a:off x="838200" y="4506686"/>
            <a:ext cx="3148149" cy="1058092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شدت نگرشهاي توسعه اي</a:t>
            </a:r>
            <a:endParaRPr lang="fa-IR" sz="2000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91" y="3812448"/>
            <a:ext cx="4230598" cy="270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2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بنابراين </a:t>
            </a:r>
            <a:r>
              <a:rPr lang="fa-IR">
                <a:cs typeface="B Zar" panose="00000400000000000000" pitchFamily="2" charset="-78"/>
              </a:rPr>
              <a:t>اين سؤال مطرح است </a:t>
            </a:r>
            <a:r>
              <a:rPr lang="fa-IR" smtClean="0">
                <a:cs typeface="B Zar" panose="00000400000000000000" pitchFamily="2" charset="-78"/>
              </a:rPr>
              <a:t>كه  مثلهاي </a:t>
            </a:r>
            <a:r>
              <a:rPr lang="fa-IR">
                <a:cs typeface="B Zar" panose="00000400000000000000" pitchFamily="2" charset="-78"/>
              </a:rPr>
              <a:t>لري كه تجليگاه روح و ذهنيت و نگرش لري هستند، تا چه حد در مقابل </a:t>
            </a:r>
            <a:r>
              <a:rPr lang="fa-IR" smtClean="0">
                <a:cs typeface="B Zar" panose="00000400000000000000" pitchFamily="2" charset="-78"/>
              </a:rPr>
              <a:t>توسعه مقاوم </a:t>
            </a:r>
            <a:r>
              <a:rPr lang="fa-IR">
                <a:cs typeface="B Zar" panose="00000400000000000000" pitchFamily="2" charset="-78"/>
              </a:rPr>
              <a:t>و تا چه حد با آن سازگار هستند. به عبارت ديگر، نگرشهاي موجود در </a:t>
            </a:r>
            <a:r>
              <a:rPr lang="fa-IR" smtClean="0">
                <a:cs typeface="B Zar" panose="00000400000000000000" pitchFamily="2" charset="-78"/>
              </a:rPr>
              <a:t>ضربالمثلهاي لري </a:t>
            </a:r>
            <a:r>
              <a:rPr lang="fa-IR">
                <a:cs typeface="B Zar" panose="00000400000000000000" pitchFamily="2" charset="-78"/>
              </a:rPr>
              <a:t>تا چه حد </a:t>
            </a:r>
            <a:r>
              <a:rPr lang="fa-IR" smtClean="0">
                <a:cs typeface="B Zar" panose="00000400000000000000" pitchFamily="2" charset="-78"/>
              </a:rPr>
              <a:t>توسعه گرا </a:t>
            </a:r>
            <a:r>
              <a:rPr lang="fa-IR">
                <a:cs typeface="B Zar" panose="00000400000000000000" pitchFamily="2" charset="-78"/>
              </a:rPr>
              <a:t>عمل كرده و نسبت به توسعه چه رويكردي را اتخاذ ميكند. اين </a:t>
            </a:r>
            <a:r>
              <a:rPr lang="fa-IR" smtClean="0">
                <a:cs typeface="B Zar" panose="00000400000000000000" pitchFamily="2" charset="-78"/>
              </a:rPr>
              <a:t>مقاله به دنبال </a:t>
            </a:r>
            <a:r>
              <a:rPr lang="fa-IR">
                <a:cs typeface="B Zar" panose="00000400000000000000" pitchFamily="2" charset="-78"/>
              </a:rPr>
              <a:t>پاسخي براي اين سؤال است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 smtClean="0">
              <a:cs typeface="B Zar" panose="00000400000000000000" pitchFamily="2" charset="-78"/>
            </a:endParaRPr>
          </a:p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3435531" y="4010297"/>
            <a:ext cx="3265715" cy="1632857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تجليگاه روح و ذهنيت و نگرش لري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8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مرور ادبيات پژوهش در ايران</a:t>
            </a:r>
            <a:r>
              <a:rPr lang="fa-IR" smtClean="0"/>
              <a:t>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بهمنيار در تعريف مثلها مينويسد؛ مثل رشته مخصوصي از ادبيات هر زبان است و بعضي  آن را قديميترين آثار ادبي كه از فكر انسان تراوش كرده است ميدانند و معتقدند انسان پيش از آنكه خط بنويسد اختراع مثل كرده و آن را در محاورات خود به كار برده است</a:t>
            </a: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618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مثل جملهاي است مختصر و مشتمل بر تشبيه يا مضمون حكيمانهاي كه به سبب رواني لفظ و روشني معني و لطف تركيب، شهرت عام يافته باشد و همگان آن را بدون تغيير، يا با اندكي تغيير، در محاوره به كار برند. همچنين، بنا بر فرهنگ معروف بريتانيكا،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مثل گفتاري كوتاه و پر معني متداول در هر زبان است، كه معمولاً بيان كننده ي افكار و عقايد عامه است</a:t>
            </a:r>
            <a:r>
              <a:rPr lang="fa-IR" smtClean="0">
                <a:cs typeface="B Zar" panose="00000400000000000000" pitchFamily="2" charset="-78"/>
              </a:rPr>
              <a:t>. مثلها انواعي دارند از قبيل، مثل منثور، مثل منظوم و مثل تمثيلي يا تشبيهي مثل با كنايه و كلمات قصار و ... متفاوت است.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166372"/>
            <a:ext cx="4021183" cy="201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latin typeface=" Zar"/>
              </a:rPr>
              <a:t> با </a:t>
            </a:r>
            <a:r>
              <a:rPr lang="fa-IR" smtClean="0">
                <a:latin typeface=" Zar"/>
                <a:cs typeface="B Zar" panose="00000400000000000000" pitchFamily="2" charset="-78"/>
              </a:rPr>
              <a:t>وجود  </a:t>
            </a:r>
            <a:r>
              <a:rPr lang="fa-IR" smtClean="0">
                <a:cs typeface="B Zar" panose="00000400000000000000" pitchFamily="2" charset="-78"/>
              </a:rPr>
              <a:t>تعريف هاي </a:t>
            </a:r>
            <a:r>
              <a:rPr lang="fa-IR">
                <a:cs typeface="B Zar" panose="00000400000000000000" pitchFamily="2" charset="-78"/>
              </a:rPr>
              <a:t>زيادي كه از مثل وجود دارد </a:t>
            </a:r>
            <a:r>
              <a:rPr lang="fa-IR" smtClean="0">
                <a:cs typeface="B Zar" panose="00000400000000000000" pitchFamily="2" charset="-78"/>
              </a:rPr>
              <a:t>و </a:t>
            </a:r>
            <a:r>
              <a:rPr lang="fa-IR">
                <a:cs typeface="B Zar" panose="00000400000000000000" pitchFamily="2" charset="-78"/>
              </a:rPr>
              <a:t>با توجه به اينكه موضوع </a:t>
            </a:r>
            <a:r>
              <a:rPr lang="fa-IR" smtClean="0">
                <a:cs typeface="B Zar" panose="00000400000000000000" pitchFamily="2" charset="-78"/>
              </a:rPr>
              <a:t>مفاله تحليل </a:t>
            </a:r>
            <a:r>
              <a:rPr lang="fa-IR" smtClean="0">
                <a:cs typeface="B Zar" panose="00000400000000000000" pitchFamily="2" charset="-78"/>
              </a:rPr>
              <a:t>جامعه شناختي </a:t>
            </a:r>
            <a:r>
              <a:rPr lang="fa-IR">
                <a:cs typeface="B Zar" panose="00000400000000000000" pitchFamily="2" charset="-78"/>
              </a:rPr>
              <a:t>مثلها است از بحثهاي فني در مورد مثلها اجتناب كرده و به </a:t>
            </a:r>
            <a:r>
              <a:rPr lang="fa-IR" smtClean="0">
                <a:cs typeface="B Zar" panose="00000400000000000000" pitchFamily="2" charset="-78"/>
              </a:rPr>
              <a:t>مرور تحقيقات </a:t>
            </a:r>
            <a:r>
              <a:rPr lang="fa-IR">
                <a:cs typeface="B Zar" panose="00000400000000000000" pitchFamily="2" charset="-78"/>
              </a:rPr>
              <a:t>تجربي در مورد مثلها در ايران </a:t>
            </a:r>
            <a:r>
              <a:rPr lang="fa-IR" smtClean="0">
                <a:cs typeface="B Zar" panose="00000400000000000000" pitchFamily="2" charset="-78"/>
              </a:rPr>
              <a:t>مي پردازيم.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855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latin typeface=" Zar"/>
                <a:cs typeface="B Zar" panose="00000400000000000000" pitchFamily="2" charset="-78"/>
              </a:rPr>
              <a:t>ازكيا و پاك سرشت  (1377) در تحقيقي با عنوان »فرهنگ توسعه در ادبيات كُرد«، جهتگيري فرهنگ را نسبت به توسعه ي اقتصادي-اجتماعي، مورد مطالعه قرار داده اند. فرضيه ي كلي اين تحقيق، عبارت از اين است كه: شمار عوامل و متغيرهاي فرهنگي منفي در </a:t>
            </a:r>
            <a:r>
              <a:rPr lang="fa-IR" smtClean="0">
                <a:latin typeface=" Zar"/>
                <a:cs typeface="B Zar" panose="00000400000000000000" pitchFamily="2" charset="-78"/>
              </a:rPr>
              <a:t>ضرب المثلهاي </a:t>
            </a:r>
            <a:r>
              <a:rPr lang="fa-IR" smtClean="0">
                <a:latin typeface=" Zar"/>
                <a:cs typeface="B Zar" panose="00000400000000000000" pitchFamily="2" charset="-78"/>
              </a:rPr>
              <a:t>كردي بيشتر از متغيرها و مضامين مثبت فرهنگي است. يافته هاي اين تحقيق نشان داده است كه تعداد ضربالمثلهاي داراي مضمون تقديرگرايي بيشتر از ضربالمثلهاي داراي مضمون پذيرش اختيار و آزادي بشر است؛ ليكن ساير فرضيه ها، همگي رد شده اند. محققان در پايان نتيجه مي گيرند كه تعداد باورهاي مثبت و مفيد به حال توسعه و پيشرفت، در فرهنگ كردي بسيار بيشتر از باورها و متغيرهاي منفي فرهنگي است. </a:t>
            </a:r>
            <a:endParaRPr lang="fa-IR">
              <a:latin typeface=" Zar"/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777286" y="4881093"/>
            <a:ext cx="5357610" cy="129587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latin typeface=" Zar"/>
                <a:cs typeface="B Zar" panose="00000400000000000000" pitchFamily="2" charset="-78"/>
              </a:rPr>
              <a:t>شمار عوامل و متغيرهاي فرهنگي منفي در ضرب المثلهاي كردي بيشتر از متغيرها و مضامين مثبت فرهنگي است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59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ذوالفقاري </a:t>
            </a:r>
            <a:r>
              <a:rPr lang="fa-IR" smtClean="0">
                <a:cs typeface="B Zar" panose="00000400000000000000" pitchFamily="2" charset="-78"/>
              </a:rPr>
              <a:t>(1386) در </a:t>
            </a:r>
            <a:r>
              <a:rPr lang="fa-IR" smtClean="0">
                <a:cs typeface="B Zar" panose="00000400000000000000" pitchFamily="2" charset="-78"/>
              </a:rPr>
              <a:t>تحقيقي با عنوان »هويت ايراني و ديني در </a:t>
            </a:r>
            <a:r>
              <a:rPr lang="fa-IR" smtClean="0">
                <a:cs typeface="B Zar" panose="00000400000000000000" pitchFamily="2" charset="-78"/>
              </a:rPr>
              <a:t>ضرب المثلهاي </a:t>
            </a:r>
            <a:r>
              <a:rPr lang="fa-IR" smtClean="0">
                <a:cs typeface="B Zar" panose="00000400000000000000" pitchFamily="2" charset="-78"/>
              </a:rPr>
              <a:t>فارسي«، سعي در پاسخ به اين سؤال دارد كه نقش ضربالمثلها در انعكاس و تقويت هويت ملي چيست؟ بعد از بررسي يكصدهزار </a:t>
            </a:r>
            <a:r>
              <a:rPr lang="fa-IR" smtClean="0">
                <a:cs typeface="B Zar" panose="00000400000000000000" pitchFamily="2" charset="-78"/>
              </a:rPr>
              <a:t>ضرب المثل </a:t>
            </a:r>
            <a:r>
              <a:rPr lang="fa-IR" smtClean="0">
                <a:cs typeface="B Zar" panose="00000400000000000000" pitchFamily="2" charset="-78"/>
              </a:rPr>
              <a:t>فارسي بر اساس دو </a:t>
            </a:r>
            <a:r>
              <a:rPr lang="fa-IR" smtClean="0">
                <a:cs typeface="B Zar" panose="00000400000000000000" pitchFamily="2" charset="-78"/>
              </a:rPr>
              <a:t>مؤلفه ي </a:t>
            </a:r>
            <a:r>
              <a:rPr lang="fa-IR" smtClean="0">
                <a:cs typeface="B Zar" panose="00000400000000000000" pitchFamily="2" charset="-78"/>
              </a:rPr>
              <a:t>ملي با معرف- هاي وطن، زبان، </a:t>
            </a:r>
            <a:r>
              <a:rPr lang="fa-IR" smtClean="0">
                <a:cs typeface="B Zar" panose="00000400000000000000" pitchFamily="2" charset="-78"/>
              </a:rPr>
              <a:t>اسطوره ها</a:t>
            </a:r>
            <a:r>
              <a:rPr lang="fa-IR" smtClean="0">
                <a:cs typeface="B Zar" panose="00000400000000000000" pitchFamily="2" charset="-78"/>
              </a:rPr>
              <a:t>، سنتها و اقوام و مؤلفهي ديني با </a:t>
            </a:r>
            <a:r>
              <a:rPr lang="fa-IR" smtClean="0">
                <a:cs typeface="B Zar" panose="00000400000000000000" pitchFamily="2" charset="-78"/>
              </a:rPr>
              <a:t>معرف هاي</a:t>
            </a:r>
            <a:r>
              <a:rPr lang="fa-IR" smtClean="0">
                <a:cs typeface="B Zar" panose="00000400000000000000" pitchFamily="2" charset="-78"/>
              </a:rPr>
              <a:t>: آيات و احاديث، اصطلاحات، مفاهيم، آداب و اعمال، نامها و جاهاي ديني و مذهبي. وي نتيجه </a:t>
            </a:r>
            <a:r>
              <a:rPr lang="fa-IR" smtClean="0">
                <a:cs typeface="B Zar" panose="00000400000000000000" pitchFamily="2" charset="-78"/>
              </a:rPr>
              <a:t>مي گيرد</a:t>
            </a:r>
            <a:r>
              <a:rPr lang="fa-IR" smtClean="0">
                <a:cs typeface="B Zar" panose="00000400000000000000" pitchFamily="2" charset="-78"/>
              </a:rPr>
              <a:t>: در </a:t>
            </a:r>
            <a:r>
              <a:rPr lang="fa-IR" smtClean="0">
                <a:cs typeface="B Zar" panose="00000400000000000000" pitchFamily="2" charset="-78"/>
              </a:rPr>
              <a:t>حوزه ي مؤلفه هاي </a:t>
            </a:r>
            <a:r>
              <a:rPr lang="fa-IR" smtClean="0">
                <a:cs typeface="B Zar" panose="00000400000000000000" pitchFamily="2" charset="-78"/>
              </a:rPr>
              <a:t>ملي،  1538مثل و در </a:t>
            </a:r>
            <a:r>
              <a:rPr lang="fa-IR" smtClean="0">
                <a:cs typeface="B Zar" panose="00000400000000000000" pitchFamily="2" charset="-78"/>
              </a:rPr>
              <a:t>حوزه ي مؤلفه هاي </a:t>
            </a:r>
            <a:r>
              <a:rPr lang="fa-IR" smtClean="0">
                <a:cs typeface="B Zar" panose="00000400000000000000" pitchFamily="2" charset="-78"/>
              </a:rPr>
              <a:t>ديني  </a:t>
            </a:r>
            <a:r>
              <a:rPr lang="fa-IR" smtClean="0">
                <a:cs typeface="B Zar" panose="00000400000000000000" pitchFamily="2" charset="-78"/>
              </a:rPr>
              <a:t>  6800  مثل (جمعاً </a:t>
            </a:r>
            <a:r>
              <a:rPr lang="fa-IR" smtClean="0">
                <a:cs typeface="B Zar" panose="00000400000000000000" pitchFamily="2" charset="-78"/>
              </a:rPr>
              <a:t>8338 </a:t>
            </a:r>
            <a:r>
              <a:rPr lang="fa-IR" smtClean="0">
                <a:cs typeface="B Zar" panose="00000400000000000000" pitchFamily="2" charset="-78"/>
              </a:rPr>
              <a:t>مثل) </a:t>
            </a:r>
            <a:r>
              <a:rPr lang="fa-IR" smtClean="0">
                <a:cs typeface="B Zar" panose="00000400000000000000" pitchFamily="2" charset="-78"/>
              </a:rPr>
              <a:t>وجود دارد كه به طور مستقيم به مسائل ملي اشاره </a:t>
            </a:r>
            <a:r>
              <a:rPr lang="fa-IR" smtClean="0">
                <a:cs typeface="B Zar" panose="00000400000000000000" pitchFamily="2" charset="-78"/>
              </a:rPr>
              <a:t>دارند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3362178" y="4614203"/>
            <a:ext cx="1758462" cy="1055077"/>
          </a:xfrm>
          <a:prstGeom prst="flowChart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smtClean="0">
                <a:solidFill>
                  <a:schemeClr val="tx1">
                    <a:lumMod val="50000"/>
                    <a:lumOff val="50000"/>
                  </a:schemeClr>
                </a:solidFill>
                <a:cs typeface="B Zar" panose="00000400000000000000" pitchFamily="2" charset="-78"/>
              </a:rPr>
              <a:t>مسائل ملی</a:t>
            </a:r>
            <a:endParaRPr lang="fa-IR" sz="2000" b="1">
              <a:solidFill>
                <a:schemeClr val="tx1">
                  <a:lumMod val="50000"/>
                  <a:lumOff val="50000"/>
                </a:schemeClr>
              </a:solidFill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299" y="4614203"/>
            <a:ext cx="28575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نوين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1387) در </a:t>
            </a:r>
            <a:r>
              <a:rPr lang="fa-IR" smtClean="0">
                <a:cs typeface="B Zar" panose="00000400000000000000" pitchFamily="2" charset="-78"/>
              </a:rPr>
              <a:t>تحقيقي با عنوان »تحليل روانشناختي امثال و حكم فارسي« امثال و حكم فارسي را از منظر »روانشناسي ادبيات« مورد تحليل قرار داده است و نتيجه </a:t>
            </a:r>
            <a:r>
              <a:rPr lang="fa-IR" smtClean="0">
                <a:cs typeface="B Zar" panose="00000400000000000000" pitchFamily="2" charset="-78"/>
              </a:rPr>
              <a:t>مي گيرد</a:t>
            </a:r>
            <a:r>
              <a:rPr lang="fa-IR" smtClean="0">
                <a:cs typeface="B Zar" panose="00000400000000000000" pitchFamily="2" charset="-78"/>
              </a:rPr>
              <a:t>: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جلوه هاي </a:t>
            </a:r>
            <a:r>
              <a:rPr lang="fa-IR" smtClean="0">
                <a:cs typeface="B Zar" panose="00000400000000000000" pitchFamily="2" charset="-78"/>
              </a:rPr>
              <a:t>رواني مانند كنش و رفتارهاي اجتماعي، </a:t>
            </a:r>
            <a:r>
              <a:rPr lang="fa-IR" smtClean="0">
                <a:cs typeface="B Zar" panose="00000400000000000000" pitchFamily="2" charset="-78"/>
              </a:rPr>
              <a:t>تلقين پذيري </a:t>
            </a:r>
            <a:r>
              <a:rPr lang="fa-IR" smtClean="0">
                <a:cs typeface="B Zar" panose="00000400000000000000" pitchFamily="2" charset="-78"/>
              </a:rPr>
              <a:t>و انواع تعارضهاي روانشناختي در مثلهاي فارسي جلوهي خاصي </a:t>
            </a:r>
            <a:r>
              <a:rPr lang="fa-IR" smtClean="0">
                <a:cs typeface="B Zar" panose="00000400000000000000" pitchFamily="2" charset="-78"/>
              </a:rPr>
              <a:t>يافته اند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814732" y="4135902"/>
            <a:ext cx="2222696" cy="928468"/>
          </a:xfrm>
          <a:prstGeom prst="flowChartConnec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chemeClr val="tx1">
                    <a:lumMod val="50000"/>
                    <a:lumOff val="50000"/>
                  </a:schemeClr>
                </a:solidFill>
                <a:cs typeface="B Zar" panose="00000400000000000000" pitchFamily="2" charset="-78"/>
              </a:rPr>
              <a:t>تلقين پذيري</a:t>
            </a:r>
            <a:endParaRPr lang="fa-IR" sz="20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پژوهشي ديگر از ساروخاني و قبادي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1386) با </a:t>
            </a:r>
            <a:r>
              <a:rPr lang="fa-IR" smtClean="0">
                <a:cs typeface="B Zar" panose="00000400000000000000" pitchFamily="2" charset="-78"/>
              </a:rPr>
              <a:t>عنوان »روايت اجتماعي-فرهنگي قصه- هاي تركمني« انجام شده است. اين پژوهش شامل </a:t>
            </a:r>
            <a:r>
              <a:rPr lang="fa-IR" smtClean="0">
                <a:cs typeface="B Zar" panose="00000400000000000000" pitchFamily="2" charset="-78"/>
              </a:rPr>
              <a:t>مطالعه اي </a:t>
            </a:r>
            <a:r>
              <a:rPr lang="fa-IR" smtClean="0">
                <a:cs typeface="B Zar" panose="00000400000000000000" pitchFamily="2" charset="-78"/>
              </a:rPr>
              <a:t>تفسيري </a:t>
            </a:r>
            <a:r>
              <a:rPr lang="fa-IR" smtClean="0">
                <a:cs typeface="B Zar" panose="00000400000000000000" pitchFamily="2" charset="-78"/>
              </a:rPr>
              <a:t>درباره ي قصه هاي </a:t>
            </a:r>
            <a:r>
              <a:rPr lang="fa-IR" smtClean="0">
                <a:cs typeface="B Zar" panose="00000400000000000000" pitchFamily="2" charset="-78"/>
              </a:rPr>
              <a:t>مردم تركمن است. محققان نتيجه </a:t>
            </a:r>
            <a:r>
              <a:rPr lang="fa-IR" smtClean="0">
                <a:cs typeface="B Zar" panose="00000400000000000000" pitchFamily="2" charset="-78"/>
              </a:rPr>
              <a:t>مي گيرند </a:t>
            </a:r>
            <a:r>
              <a:rPr lang="fa-IR" smtClean="0">
                <a:cs typeface="B Zar" panose="00000400000000000000" pitchFamily="2" charset="-78"/>
              </a:rPr>
              <a:t>كه: رويدادهاي سياسي، تاريخي و ... در شكل اخلاقيات، ارزشها و ايستارها منعكس </a:t>
            </a:r>
            <a:r>
              <a:rPr lang="fa-IR" smtClean="0">
                <a:cs typeface="B Zar" panose="00000400000000000000" pitchFamily="2" charset="-78"/>
              </a:rPr>
              <a:t>مي شوند</a:t>
            </a:r>
            <a:r>
              <a:rPr lang="fa-IR" smtClean="0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 smtClean="0">
                <a:cs typeface="B Zar" panose="00000400000000000000" pitchFamily="2" charset="-78"/>
              </a:rPr>
              <a:t>به عنوان يك نشانه حامل پيام هستند و اين پيام در برگيرنده عنصر معرفتي يا شناختي است. كاربران عموماً از ساختارهايي كه در پشت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 smtClean="0">
                <a:cs typeface="B Zar" panose="00000400000000000000" pitchFamily="2" charset="-78"/>
              </a:rPr>
              <a:t>نهفته </a:t>
            </a:r>
            <a:r>
              <a:rPr lang="fa-IR" smtClean="0">
                <a:cs typeface="B Zar" panose="00000400000000000000" pitchFamily="2" charset="-78"/>
              </a:rPr>
              <a:t>بي خبر </a:t>
            </a:r>
            <a:r>
              <a:rPr lang="fa-IR" smtClean="0">
                <a:cs typeface="B Zar" panose="00000400000000000000" pitchFamily="2" charset="-78"/>
              </a:rPr>
              <a:t>و ناآگاهند و اينكه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 smtClean="0">
                <a:cs typeface="B Zar" panose="00000400000000000000" pitchFamily="2" charset="-78"/>
              </a:rPr>
              <a:t>عموماً </a:t>
            </a:r>
            <a:r>
              <a:rPr lang="fa-IR" smtClean="0">
                <a:cs typeface="B Zar" panose="00000400000000000000" pitchFamily="2" charset="-78"/>
              </a:rPr>
              <a:t>تاريخ </a:t>
            </a:r>
            <a:r>
              <a:rPr lang="fa-IR" smtClean="0">
                <a:cs typeface="B Zar" panose="00000400000000000000" pitchFamily="2" charset="-78"/>
              </a:rPr>
              <a:t>تولد و پيدايش مشخصي </a:t>
            </a:r>
            <a:r>
              <a:rPr lang="fa-IR" smtClean="0">
                <a:cs typeface="B Zar" panose="00000400000000000000" pitchFamily="2" charset="-78"/>
              </a:rPr>
              <a:t>ندارند. 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Off-page Connector 3"/>
          <p:cNvSpPr/>
          <p:nvPr/>
        </p:nvSpPr>
        <p:spPr>
          <a:xfrm>
            <a:off x="1659986" y="4656406"/>
            <a:ext cx="4797083" cy="1280160"/>
          </a:xfrm>
          <a:prstGeom prst="flowChartOffpage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ضرب المثلها عموماً تاريخ تولد و پيدايش مشخصي ندارند. </a:t>
            </a:r>
            <a:endParaRPr lang="fa-IR" b="1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563" y="422492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توسعه يافتگي </a:t>
            </a:r>
            <a:r>
              <a:rPr lang="fa-IR">
                <a:cs typeface="B Zar" panose="00000400000000000000" pitchFamily="2" charset="-78"/>
              </a:rPr>
              <a:t>همواره يكي از </a:t>
            </a:r>
            <a:r>
              <a:rPr lang="fa-IR" smtClean="0">
                <a:cs typeface="B Zar" panose="00000400000000000000" pitchFamily="2" charset="-78"/>
              </a:rPr>
              <a:t>دغدغه هاي </a:t>
            </a:r>
            <a:r>
              <a:rPr lang="fa-IR">
                <a:cs typeface="B Zar" panose="00000400000000000000" pitchFamily="2" charset="-78"/>
              </a:rPr>
              <a:t>جوامع در حال گذار بوده است. اين جوامع در شناختن </a:t>
            </a:r>
            <a:r>
              <a:rPr lang="fa-IR" smtClean="0">
                <a:cs typeface="B Zar" panose="00000400000000000000" pitchFamily="2" charset="-78"/>
              </a:rPr>
              <a:t>عوامل عقب ماندگي </a:t>
            </a:r>
            <a:r>
              <a:rPr lang="fa-IR">
                <a:cs typeface="B Zar" panose="00000400000000000000" pitchFamily="2" charset="-78"/>
              </a:rPr>
              <a:t>خويش به دلايل مختلفي متوسل </a:t>
            </a:r>
            <a:r>
              <a:rPr lang="fa-IR" smtClean="0">
                <a:cs typeface="B Zar" panose="00000400000000000000" pitchFamily="2" charset="-78"/>
              </a:rPr>
              <a:t>شده اند</a:t>
            </a:r>
            <a:r>
              <a:rPr lang="fa-IR">
                <a:cs typeface="B Zar" panose="00000400000000000000" pitchFamily="2" charset="-78"/>
              </a:rPr>
              <a:t>. زبان و ادبيات عاميانه يكي از مواردي است </a:t>
            </a:r>
            <a:r>
              <a:rPr lang="fa-IR" smtClean="0">
                <a:cs typeface="B Zar" panose="00000400000000000000" pitchFamily="2" charset="-78"/>
              </a:rPr>
              <a:t>كه تجليگاه لايه هاي </a:t>
            </a:r>
            <a:r>
              <a:rPr lang="fa-IR">
                <a:cs typeface="B Zar" panose="00000400000000000000" pitchFamily="2" charset="-78"/>
              </a:rPr>
              <a:t>زيرين شخصيت افراد است و از اين دريچه </a:t>
            </a:r>
            <a:r>
              <a:rPr lang="fa-IR" smtClean="0">
                <a:cs typeface="B Zar" panose="00000400000000000000" pitchFamily="2" charset="-78"/>
              </a:rPr>
              <a:t>مي توان نگرش هاي </a:t>
            </a:r>
            <a:r>
              <a:rPr lang="fa-IR">
                <a:cs typeface="B Zar" panose="00000400000000000000" pitchFamily="2" charset="-78"/>
              </a:rPr>
              <a:t>افراد را نسبت </a:t>
            </a:r>
            <a:r>
              <a:rPr lang="fa-IR" smtClean="0">
                <a:cs typeface="B Zar" panose="00000400000000000000" pitchFamily="2" charset="-78"/>
              </a:rPr>
              <a:t>به موضوع </a:t>
            </a:r>
            <a:r>
              <a:rPr lang="fa-IR">
                <a:cs typeface="B Zar" panose="00000400000000000000" pitchFamily="2" charset="-78"/>
              </a:rPr>
              <a:t>توسعه سنجيد. براي بررسي نگرش </a:t>
            </a:r>
            <a:r>
              <a:rPr lang="fa-IR" smtClean="0">
                <a:cs typeface="B Zar" panose="00000400000000000000" pitchFamily="2" charset="-78"/>
              </a:rPr>
              <a:t>توسعه اي </a:t>
            </a:r>
            <a:r>
              <a:rPr lang="fa-IR">
                <a:cs typeface="B Zar" panose="00000400000000000000" pitchFamily="2" charset="-78"/>
              </a:rPr>
              <a:t>لرستان از منظر فرهنگي رجوع به </a:t>
            </a:r>
            <a:r>
              <a:rPr lang="fa-IR" smtClean="0">
                <a:cs typeface="B Zar" panose="00000400000000000000" pitchFamily="2" charset="-78"/>
              </a:rPr>
              <a:t>ضرب المثلهاي لري مي تواند </a:t>
            </a:r>
            <a:r>
              <a:rPr lang="fa-IR">
                <a:cs typeface="B Zar" panose="00000400000000000000" pitchFamily="2" charset="-78"/>
              </a:rPr>
              <a:t>مبناي دقيقي را فراهم آورد. چارچوب نظري اين تحقيق با استفاده از نظرهاي </a:t>
            </a:r>
            <a:r>
              <a:rPr lang="fa-IR" smtClean="0">
                <a:cs typeface="B Zar" panose="00000400000000000000" pitchFamily="2" charset="-78"/>
              </a:rPr>
              <a:t>متفكران ديدگاه </a:t>
            </a:r>
            <a:r>
              <a:rPr lang="fa-IR">
                <a:cs typeface="B Zar" panose="00000400000000000000" pitchFamily="2" charset="-78"/>
              </a:rPr>
              <a:t>نوسازي ساخته شده است.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6560820" y="4892040"/>
            <a:ext cx="3166110" cy="93726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تجليگاه لايه هاي زيرين شخصيت افراد</a:t>
            </a:r>
            <a:endParaRPr lang="fa-IR" sz="2000">
              <a:solidFill>
                <a:srgbClr val="FF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828800" y="4892040"/>
            <a:ext cx="2491740" cy="93726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smtClean="0">
                <a:solidFill>
                  <a:srgbClr val="FF0000"/>
                </a:solidFill>
                <a:cs typeface="B Zar" panose="00000400000000000000" pitchFamily="2" charset="-78"/>
              </a:rPr>
              <a:t>زبان و ادبيات عاميانه</a:t>
            </a:r>
            <a:endParaRPr lang="fa-IR" sz="2000" b="1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17770" y="5166360"/>
            <a:ext cx="845820" cy="422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4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خاكي </a:t>
            </a:r>
            <a:r>
              <a:rPr lang="fa-IR" smtClean="0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تحقيقي با عنوان »تحليل زبانزدي، روشي براي فهم ويژگيهاي عقلانيت ايراني« معتقد است براي فهم عقلانيت ملتها نبايد به آثار نخبگان پرداخت؛ در عوض </a:t>
            </a:r>
            <a:r>
              <a:rPr lang="fa-IR" smtClean="0">
                <a:cs typeface="B Zar" panose="00000400000000000000" pitchFamily="2" charset="-78"/>
              </a:rPr>
              <a:t>مي بايست </a:t>
            </a:r>
            <a:r>
              <a:rPr lang="fa-IR" smtClean="0">
                <a:cs typeface="B Zar" panose="00000400000000000000" pitchFamily="2" charset="-78"/>
              </a:rPr>
              <a:t>به نشانگان ديگري از قبيل زبانزدهاي ملت كه نمود خلقيات، عادات و </a:t>
            </a:r>
            <a:r>
              <a:rPr lang="fa-IR" smtClean="0">
                <a:cs typeface="B Zar" panose="00000400000000000000" pitchFamily="2" charset="-78"/>
              </a:rPr>
              <a:t>انديشه ها </a:t>
            </a:r>
            <a:r>
              <a:rPr lang="fa-IR" smtClean="0">
                <a:cs typeface="B Zar" panose="00000400000000000000" pitchFamily="2" charset="-78"/>
              </a:rPr>
              <a:t>هستند، پرداخت. فاطمي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1390) در </a:t>
            </a:r>
            <a:r>
              <a:rPr lang="fa-IR" smtClean="0">
                <a:cs typeface="B Zar" panose="00000400000000000000" pitchFamily="2" charset="-78"/>
              </a:rPr>
              <a:t>تحقيقي با عنوان »بررسي و تحليل منطقي لغزشهاي فكري خرد عامه در ضربالمثلهاي فارسي«، </a:t>
            </a:r>
            <a:r>
              <a:rPr lang="fa-IR" smtClean="0">
                <a:cs typeface="B Zar" panose="00000400000000000000" pitchFamily="2" charset="-78"/>
              </a:rPr>
              <a:t>توصيه نامه ي </a:t>
            </a:r>
            <a:r>
              <a:rPr lang="fa-IR" smtClean="0">
                <a:cs typeface="B Zar" panose="00000400000000000000" pitchFamily="2" charset="-78"/>
              </a:rPr>
              <a:t>منطقي براي </a:t>
            </a:r>
            <a:r>
              <a:rPr lang="fa-IR" smtClean="0">
                <a:cs typeface="B Zar" panose="00000400000000000000" pitchFamily="2" charset="-78"/>
              </a:rPr>
              <a:t>تدوين كنندگان ضرب المثلهاي </a:t>
            </a:r>
            <a:r>
              <a:rPr lang="fa-IR" smtClean="0">
                <a:cs typeface="B Zar" panose="00000400000000000000" pitchFamily="2" charset="-78"/>
              </a:rPr>
              <a:t>فارسي ارائه داده است تا مخاطبان را به برداشت صحيح و كاربرد درست مثلهاي منطقي و نيز اجتناب از كاربرد مثلهاي </a:t>
            </a:r>
            <a:r>
              <a:rPr lang="fa-IR" smtClean="0">
                <a:cs typeface="B Zar" panose="00000400000000000000" pitchFamily="2" charset="-78"/>
              </a:rPr>
              <a:t>مغالطه آميز </a:t>
            </a:r>
            <a:r>
              <a:rPr lang="fa-IR" smtClean="0">
                <a:cs typeface="B Zar" panose="00000400000000000000" pitchFamily="2" charset="-78"/>
              </a:rPr>
              <a:t>رهنمون سازد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3066757" y="4600135"/>
            <a:ext cx="2940147" cy="1463040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توصيه نامه ي منطقي</a:t>
            </a:r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جوانمرد و نجيبزاده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1390) در </a:t>
            </a:r>
            <a:r>
              <a:rPr lang="fa-IR" smtClean="0">
                <a:cs typeface="B Zar" panose="00000400000000000000" pitchFamily="2" charset="-78"/>
              </a:rPr>
              <a:t>پژوهشي با عنوان »بررسي مردمشناختي </a:t>
            </a:r>
            <a:r>
              <a:rPr lang="fa-IR" smtClean="0">
                <a:cs typeface="B Zar" panose="00000400000000000000" pitchFamily="2" charset="-78"/>
              </a:rPr>
              <a:t>ويژگيهاي فرهنگي </a:t>
            </a:r>
            <a:r>
              <a:rPr lang="fa-IR" smtClean="0">
                <a:cs typeface="B Zar" panose="00000400000000000000" pitchFamily="2" charset="-78"/>
              </a:rPr>
              <a:t>و اقليمي در ضربالمثلهاي شهر كرمان«، به تحليل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 smtClean="0">
                <a:cs typeface="B Zar" panose="00000400000000000000" pitchFamily="2" charset="-78"/>
              </a:rPr>
              <a:t>پرداخته و </a:t>
            </a:r>
            <a:r>
              <a:rPr lang="fa-IR" smtClean="0">
                <a:cs typeface="B Zar" panose="00000400000000000000" pitchFamily="2" charset="-78"/>
              </a:rPr>
              <a:t>نتيجه مي گيرند</a:t>
            </a:r>
            <a:r>
              <a:rPr lang="fa-IR" smtClean="0">
                <a:cs typeface="B Zar" panose="00000400000000000000" pitchFamily="2" charset="-78"/>
              </a:rPr>
              <a:t>: از خلال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 smtClean="0">
                <a:cs typeface="B Zar" panose="00000400000000000000" pitchFamily="2" charset="-78"/>
              </a:rPr>
              <a:t>ميتوان به </a:t>
            </a:r>
            <a:r>
              <a:rPr lang="fa-IR" smtClean="0">
                <a:cs typeface="B Zar" panose="00000400000000000000" pitchFamily="2" charset="-78"/>
              </a:rPr>
              <a:t>افسانه ها</a:t>
            </a:r>
            <a:r>
              <a:rPr lang="fa-IR" smtClean="0">
                <a:cs typeface="B Zar" panose="00000400000000000000" pitchFamily="2" charset="-78"/>
              </a:rPr>
              <a:t>، تاريخ و سرگذشت اين قوم دست يافت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838200" y="4001294"/>
            <a:ext cx="2869809" cy="109728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افسانه ها، تاريخ و سرگذشت اين قوم</a:t>
            </a:r>
            <a:endParaRPr lang="fa-IR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0795" y="3446585"/>
            <a:ext cx="3399016" cy="190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طرح مسائل اجتماعي بيشترين حجم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>
                <a:cs typeface="B Zar" panose="00000400000000000000" pitchFamily="2" charset="-78"/>
              </a:rPr>
              <a:t>را در امثال اين قوم دارد. ضرب </a:t>
            </a:r>
            <a:r>
              <a:rPr lang="fa-IR" smtClean="0">
                <a:cs typeface="B Zar" panose="00000400000000000000" pitchFamily="2" charset="-78"/>
              </a:rPr>
              <a:t>المثل ها </a:t>
            </a:r>
            <a:r>
              <a:rPr lang="fa-IR" smtClean="0">
                <a:cs typeface="B Zar" panose="00000400000000000000" pitchFamily="2" charset="-78"/>
              </a:rPr>
              <a:t>در همبستگي </a:t>
            </a:r>
            <a:r>
              <a:rPr lang="fa-IR">
                <a:cs typeface="B Zar" panose="00000400000000000000" pitchFamily="2" charset="-78"/>
              </a:rPr>
              <a:t>خانوادگي و انسجام گروههاي اجتماعي نقش مهمي ايفا </a:t>
            </a:r>
            <a:r>
              <a:rPr lang="fa-IR" smtClean="0">
                <a:cs typeface="B Zar" panose="00000400000000000000" pitchFamily="2" charset="-78"/>
              </a:rPr>
              <a:t>مي كنند</a:t>
            </a:r>
            <a:r>
              <a:rPr lang="fa-IR">
                <a:cs typeface="B Zar" panose="00000400000000000000" pitchFamily="2" charset="-78"/>
              </a:rPr>
              <a:t>. همچنين،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بيشترين كاربرد آنها از بعد آموزشي و ديني است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سهرابزاده </a:t>
            </a:r>
            <a:r>
              <a:rPr lang="fa-IR">
                <a:cs typeface="B Zar" panose="00000400000000000000" pitchFamily="2" charset="-78"/>
              </a:rPr>
              <a:t>و يزدخواستي </a:t>
            </a:r>
            <a:r>
              <a:rPr lang="fa-IR" smtClean="0">
                <a:cs typeface="B Zar" panose="00000400000000000000" pitchFamily="2" charset="-78"/>
              </a:rPr>
              <a:t>(1391) در </a:t>
            </a:r>
            <a:r>
              <a:rPr lang="fa-IR">
                <a:cs typeface="B Zar" panose="00000400000000000000" pitchFamily="2" charset="-78"/>
              </a:rPr>
              <a:t>تحقيقي با عنوان »</a:t>
            </a:r>
            <a:r>
              <a:rPr lang="fa-IR" smtClean="0">
                <a:cs typeface="B Zar" panose="00000400000000000000" pitchFamily="2" charset="-78"/>
              </a:rPr>
              <a:t>مطالعه ي </a:t>
            </a:r>
            <a:r>
              <a:rPr lang="fa-IR">
                <a:cs typeface="B Zar" panose="00000400000000000000" pitchFamily="2" charset="-78"/>
              </a:rPr>
              <a:t>ساختارهاي اجتماعي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 فرهنگي در </a:t>
            </a:r>
            <a:r>
              <a:rPr lang="fa-IR" smtClean="0">
                <a:cs typeface="B Zar" panose="00000400000000000000" pitchFamily="2" charset="-78"/>
              </a:rPr>
              <a:t>ضرب المثلهاي </a:t>
            </a:r>
            <a:r>
              <a:rPr lang="fa-IR">
                <a:cs typeface="B Zar" panose="00000400000000000000" pitchFamily="2" charset="-78"/>
              </a:rPr>
              <a:t>فارسي«،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بيست هزار </a:t>
            </a:r>
            <a:r>
              <a:rPr lang="fa-IR" smtClean="0">
                <a:cs typeface="B Zar" panose="00000400000000000000" pitchFamily="2" charset="-78"/>
              </a:rPr>
              <a:t>ضرب المثل </a:t>
            </a:r>
            <a:r>
              <a:rPr lang="fa-IR">
                <a:cs typeface="B Zar" panose="00000400000000000000" pitchFamily="2" charset="-78"/>
              </a:rPr>
              <a:t>فارسي گردآوري شده </a:t>
            </a:r>
            <a:r>
              <a:rPr lang="fa-IR" smtClean="0">
                <a:cs typeface="B Zar" panose="00000400000000000000" pitchFamily="2" charset="-78"/>
              </a:rPr>
              <a:t>به وسيله علي اكبر </a:t>
            </a:r>
            <a:r>
              <a:rPr lang="fa-IR">
                <a:cs typeface="B Zar" panose="00000400000000000000" pitchFamily="2" charset="-78"/>
              </a:rPr>
              <a:t>دهخدا در كتاب امثال و حكم را با توجه به ايستارها و ارزشهاي فرهنگي و </a:t>
            </a:r>
            <a:r>
              <a:rPr lang="fa-IR" smtClean="0">
                <a:cs typeface="B Zar" panose="00000400000000000000" pitchFamily="2" charset="-78"/>
              </a:rPr>
              <a:t>اجتماعي شناسايي </a:t>
            </a:r>
            <a:r>
              <a:rPr lang="fa-IR">
                <a:cs typeface="B Zar" panose="00000400000000000000" pitchFamily="2" charset="-78"/>
              </a:rPr>
              <a:t>و تحليل كرده و به نتايج زير </a:t>
            </a:r>
            <a:r>
              <a:rPr lang="fa-IR" smtClean="0">
                <a:cs typeface="B Zar" panose="00000400000000000000" pitchFamily="2" charset="-78"/>
              </a:rPr>
              <a:t>رسيده اند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66" y="5331924"/>
            <a:ext cx="1959952" cy="9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الف( نگرشهاي معرفتي، ديني و فلسفي </a:t>
            </a:r>
            <a:r>
              <a:rPr lang="fa-IR" smtClean="0">
                <a:cs typeface="B Zar" panose="00000400000000000000" pitchFamily="2" charset="-78"/>
              </a:rPr>
              <a:t>(42.2درصد)، </a:t>
            </a:r>
            <a:r>
              <a:rPr lang="fa-IR" smtClean="0">
                <a:cs typeface="B Zar" panose="00000400000000000000" pitchFamily="2" charset="-78"/>
              </a:rPr>
              <a:t>شامل </a:t>
            </a:r>
            <a:r>
              <a:rPr lang="fa-IR" smtClean="0">
                <a:cs typeface="B Zar" panose="00000400000000000000" pitchFamily="2" charset="-78"/>
              </a:rPr>
              <a:t>زيرمجموعه ي گسترده اي (11مؤلفه) </a:t>
            </a:r>
            <a:r>
              <a:rPr lang="fa-IR" smtClean="0">
                <a:cs typeface="B Zar" panose="00000400000000000000" pitchFamily="2" charset="-78"/>
              </a:rPr>
              <a:t>از قبيل نگرش به هستي، قضا و قدر، انسان، پروردگار، تعليم و تربيت، دانشهاي مردمي و ... است.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r>
              <a:rPr lang="fa-IR" smtClean="0">
                <a:cs typeface="B Zar" panose="00000400000000000000" pitchFamily="2" charset="-78"/>
              </a:rPr>
              <a:t>ب</a:t>
            </a:r>
            <a:r>
              <a:rPr lang="fa-IR" smtClean="0">
                <a:cs typeface="B Zar" panose="00000400000000000000" pitchFamily="2" charset="-78"/>
              </a:rPr>
              <a:t>( نگرش به ارزشهاي اخلاقي و مقولات و مفاهيم اجتماعي </a:t>
            </a:r>
            <a:r>
              <a:rPr lang="fa-IR" smtClean="0">
                <a:cs typeface="B Zar" panose="00000400000000000000" pitchFamily="2" charset="-78"/>
              </a:rPr>
              <a:t>40/4 </a:t>
            </a:r>
            <a:r>
              <a:rPr lang="fa-IR" smtClean="0">
                <a:cs typeface="B Zar" panose="00000400000000000000" pitchFamily="2" charset="-78"/>
              </a:rPr>
              <a:t>درصد) </a:t>
            </a:r>
            <a:r>
              <a:rPr lang="fa-IR" smtClean="0">
                <a:cs typeface="B Zar" panose="00000400000000000000" pitchFamily="2" charset="-78"/>
              </a:rPr>
              <a:t>كه در آن مباحثي نظير ارزشها و ضدارزشها، قشربندي اجتماعي و اهميت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 smtClean="0">
                <a:cs typeface="B Zar" panose="00000400000000000000" pitchFamily="2" charset="-78"/>
              </a:rPr>
              <a:t>ثروت و فقر و </a:t>
            </a:r>
            <a:r>
              <a:rPr lang="fa-IR" smtClean="0">
                <a:cs typeface="B Zar" panose="00000400000000000000" pitchFamily="2" charset="-78"/>
              </a:rPr>
              <a:t>مقوله ي </a:t>
            </a:r>
            <a:r>
              <a:rPr lang="fa-IR" smtClean="0">
                <a:cs typeface="B Zar" panose="00000400000000000000" pitchFamily="2" charset="-78"/>
              </a:rPr>
              <a:t>زمان و فرصت و همچنين مفاهيمي از قبيل همبستگي، مشورت و مشاركت موردمطالعه و تحليل قرار گرفتهاند. 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800" y="1825625"/>
            <a:ext cx="818271" cy="821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3800" y="2782486"/>
            <a:ext cx="813655" cy="8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3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 ج ( </a:t>
            </a:r>
            <a:r>
              <a:rPr lang="fa-IR">
                <a:cs typeface="B Zar" panose="00000400000000000000" pitchFamily="2" charset="-78"/>
              </a:rPr>
              <a:t>نگرش به شاهان و ايستارهاي معطوف به قدرت 17/6 درصد) كه در آن مقولاتي نظير رابطه ي شاه و رعيت، انتظارات و انتقادات به شاهان، انتقاد از مديريت دوگانه، نگرش به عدالت و ظلم و انتقاد از وضع موجود و نحوه ي بازتاب و عكس العمل به مصائب و مشكلات در سه بخش شامل: نگرش محافظه كارانه و ميانه روي، تمايل به مقابله ومقاومت و بهره گيري از سازوكار اميدوارسازي و اميد بستن به آينده در قالب ضرب المثل مطرح شده است</a:t>
            </a:r>
          </a:p>
          <a:p>
            <a:endParaRPr lang="fa-I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6908" y="1825625"/>
            <a:ext cx="845091" cy="9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ملكي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1391) در </a:t>
            </a:r>
            <a:r>
              <a:rPr lang="fa-IR">
                <a:cs typeface="B Zar" panose="00000400000000000000" pitchFamily="2" charset="-78"/>
              </a:rPr>
              <a:t>تحقيقي با »عنوان </a:t>
            </a:r>
            <a:r>
              <a:rPr lang="fa-IR" smtClean="0">
                <a:cs typeface="B Zar" panose="00000400000000000000" pitchFamily="2" charset="-78"/>
              </a:rPr>
              <a:t>ضرب المثل هاي </a:t>
            </a:r>
            <a:r>
              <a:rPr lang="fa-IR">
                <a:cs typeface="B Zar" panose="00000400000000000000" pitchFamily="2" charset="-78"/>
              </a:rPr>
              <a:t>اقتصادي« </a:t>
            </a:r>
            <a:r>
              <a:rPr lang="fa-IR" smtClean="0">
                <a:cs typeface="B Zar" panose="00000400000000000000" pitchFamily="2" charset="-78"/>
              </a:rPr>
              <a:t>ضربالمثل هاي </a:t>
            </a:r>
            <a:r>
              <a:rPr lang="fa-IR">
                <a:cs typeface="B Zar" panose="00000400000000000000" pitchFamily="2" charset="-78"/>
              </a:rPr>
              <a:t>فارسي را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لحاظ مفاهيم اقتصادي مورد تحليل قرار داده و نتيجه </a:t>
            </a:r>
            <a:r>
              <a:rPr lang="fa-IR" smtClean="0">
                <a:cs typeface="B Zar" panose="00000400000000000000" pitchFamily="2" charset="-78"/>
              </a:rPr>
              <a:t>مي گيرد </a:t>
            </a:r>
            <a:r>
              <a:rPr lang="fa-IR">
                <a:cs typeface="B Zar" panose="00000400000000000000" pitchFamily="2" charset="-78"/>
              </a:rPr>
              <a:t>كه </a:t>
            </a:r>
            <a:r>
              <a:rPr lang="fa-IR" smtClean="0">
                <a:cs typeface="B Zar" panose="00000400000000000000" pitchFamily="2" charset="-78"/>
              </a:rPr>
              <a:t>ضرب المثلها داراي مفاهيم </a:t>
            </a:r>
            <a:r>
              <a:rPr lang="fa-IR">
                <a:cs typeface="B Zar" panose="00000400000000000000" pitchFamily="2" charset="-78"/>
              </a:rPr>
              <a:t>بلند علمي و پندآموز هستند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911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موحد، عسگري چاوردي و يادعلي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1391) در </a:t>
            </a:r>
            <a:r>
              <a:rPr lang="fa-IR" smtClean="0">
                <a:cs typeface="B Zar" panose="00000400000000000000" pitchFamily="2" charset="-78"/>
              </a:rPr>
              <a:t>پژوهشي با عنوان »تحليل </a:t>
            </a:r>
            <a:r>
              <a:rPr lang="fa-IR" smtClean="0">
                <a:cs typeface="B Zar" panose="00000400000000000000" pitchFamily="2" charset="-78"/>
              </a:rPr>
              <a:t>جامعه شناختي </a:t>
            </a:r>
            <a:r>
              <a:rPr lang="fa-IR" smtClean="0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ضرب المثلهاي </a:t>
            </a:r>
            <a:r>
              <a:rPr lang="fa-IR" smtClean="0">
                <a:cs typeface="B Zar" panose="00000400000000000000" pitchFamily="2" charset="-78"/>
              </a:rPr>
              <a:t>زنانه در شهرستان لامرد استان فارس« با تحليل محتواي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 smtClean="0">
                <a:cs typeface="B Zar" panose="00000400000000000000" pitchFamily="2" charset="-78"/>
              </a:rPr>
              <a:t>به دنبال بررسي بازتاب زن و مسائل زنان در ضربالمثلها بوده و نتيجه ميگيرند: اين جامعه هيچگونه نقش اجتماعي و يا حرفهاي براي زنان قائل نبوده و ضربالمثلها پيرامون دو محور، ويژگيهاي مختلف شخصيتي زنان و نقشهاي آنها در درون خانواده از جمله نقش مادري و همسري معطوف به مردسالاري موجود در اين شهر شكل گرفته </a:t>
            </a:r>
            <a:r>
              <a:rPr lang="fa-IR" smtClean="0">
                <a:cs typeface="B Zar" panose="00000400000000000000" pitchFamily="2" charset="-78"/>
              </a:rPr>
              <a:t>است. </a:t>
            </a: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77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>
                <a:cs typeface="B Zar" panose="00000400000000000000" pitchFamily="2" charset="-78"/>
              </a:rPr>
              <a:t>توجه به حجم تحقيقات </a:t>
            </a:r>
            <a:r>
              <a:rPr lang="fa-IR" smtClean="0">
                <a:cs typeface="B Zar" panose="00000400000000000000" pitchFamily="2" charset="-78"/>
              </a:rPr>
              <a:t>انجام گرفته </a:t>
            </a:r>
            <a:r>
              <a:rPr lang="fa-IR">
                <a:cs typeface="B Zar" panose="00000400000000000000" pitchFamily="2" charset="-78"/>
              </a:rPr>
              <a:t>در اين حوزه </a:t>
            </a:r>
            <a:r>
              <a:rPr lang="fa-IR" smtClean="0">
                <a:cs typeface="B Zar" panose="00000400000000000000" pitchFamily="2" charset="-78"/>
              </a:rPr>
              <a:t>مي توان </a:t>
            </a:r>
            <a:r>
              <a:rPr lang="fa-IR">
                <a:cs typeface="B Zar" panose="00000400000000000000" pitchFamily="2" charset="-78"/>
              </a:rPr>
              <a:t>به نقش مهم ادبيات عاميانه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مخصوصاً مثلها در شناخت ويژگيهاي فرهنگي جوامع پي برد؛ لذا جاي خالي چنين </a:t>
            </a:r>
            <a:r>
              <a:rPr lang="fa-IR" smtClean="0">
                <a:cs typeface="B Zar" panose="00000400000000000000" pitchFamily="2" charset="-78"/>
              </a:rPr>
              <a:t>پژوهش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هايي </a:t>
            </a:r>
            <a:r>
              <a:rPr lang="fa-IR">
                <a:cs typeface="B Zar" panose="00000400000000000000" pitchFamily="2" charset="-78"/>
              </a:rPr>
              <a:t>در ادبيات عاميانه مخصوصاً در نسبت آن با نگرشهاي </a:t>
            </a:r>
            <a:r>
              <a:rPr lang="fa-IR" smtClean="0">
                <a:cs typeface="B Zar" panose="00000400000000000000" pitchFamily="2" charset="-78"/>
              </a:rPr>
              <a:t>توسعه اي </a:t>
            </a:r>
            <a:r>
              <a:rPr lang="fa-IR">
                <a:cs typeface="B Zar" panose="00000400000000000000" pitchFamily="2" charset="-78"/>
              </a:rPr>
              <a:t>در لرستان </a:t>
            </a:r>
            <a:r>
              <a:rPr lang="fa-IR" smtClean="0">
                <a:cs typeface="B Zar" panose="00000400000000000000" pitchFamily="2" charset="-78"/>
              </a:rPr>
              <a:t>احسا </a:t>
            </a:r>
            <a:r>
              <a:rPr lang="fa-IR" smtClean="0">
                <a:cs typeface="B Zar" panose="00000400000000000000" pitchFamily="2" charset="-78"/>
              </a:rPr>
              <a:t>مي شود</a:t>
            </a:r>
            <a:r>
              <a:rPr lang="fa-IR">
                <a:cs typeface="B Zar" panose="00000400000000000000" pitchFamily="2" charset="-78"/>
              </a:rPr>
              <a:t>؛ بنابراين ضرورت انجام تحقيقات </a:t>
            </a:r>
            <a:r>
              <a:rPr lang="fa-IR" smtClean="0">
                <a:cs typeface="B Zar" panose="00000400000000000000" pitchFamily="2" charset="-78"/>
              </a:rPr>
              <a:t>جامعه شناختي </a:t>
            </a:r>
            <a:r>
              <a:rPr lang="fa-IR">
                <a:cs typeface="B Zar" panose="00000400000000000000" pitchFamily="2" charset="-78"/>
              </a:rPr>
              <a:t>در باب مثلها در لرستان، محققان </a:t>
            </a:r>
            <a:r>
              <a:rPr lang="fa-IR" smtClean="0">
                <a:cs typeface="B Zar" panose="00000400000000000000" pitchFamily="2" charset="-78"/>
              </a:rPr>
              <a:t>را بر </a:t>
            </a:r>
            <a:r>
              <a:rPr lang="fa-IR">
                <a:cs typeface="B Zar" panose="00000400000000000000" pitchFamily="2" charset="-78"/>
              </a:rPr>
              <a:t>آن داشت كه با توجه به ادبيات موجود در اين حوزه، به انجام چنين تحقيقي دست </a:t>
            </a:r>
            <a:r>
              <a:rPr lang="fa-IR" smtClean="0">
                <a:cs typeface="B Zar" panose="00000400000000000000" pitchFamily="2" charset="-78"/>
              </a:rPr>
              <a:t>زند.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Decision 3"/>
          <p:cNvSpPr/>
          <p:nvPr/>
        </p:nvSpPr>
        <p:spPr>
          <a:xfrm>
            <a:off x="1125415" y="4488840"/>
            <a:ext cx="3516923" cy="168812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chemeClr val="tx1"/>
                </a:solidFill>
                <a:cs typeface="B Zar" panose="00000400000000000000" pitchFamily="2" charset="-78"/>
              </a:rPr>
              <a:t>نگرشهاي توسعه اي در لرستان</a:t>
            </a:r>
            <a:endParaRPr lang="fa-IR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7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چارچوب نظري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305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خاستگاه نظري رويكرد نوسازي را </a:t>
            </a:r>
            <a:r>
              <a:rPr lang="fa-IR" smtClean="0">
                <a:cs typeface="B Zar" panose="00000400000000000000" pitchFamily="2" charset="-78"/>
              </a:rPr>
              <a:t>جامعه شناسان </a:t>
            </a:r>
            <a:r>
              <a:rPr lang="fa-IR">
                <a:cs typeface="B Zar" panose="00000400000000000000" pitchFamily="2" charset="-78"/>
              </a:rPr>
              <a:t>كلاسيك تشكيل ميدهند. در ميان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نظريهپردازان نوسازي، كساني چون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 تالكوت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پارسونز، دنيل لرنر، ديويد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مك كله لند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و اورت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راجرز </a:t>
            </a:r>
            <a:r>
              <a:rPr lang="fa-IR" smtClean="0">
                <a:cs typeface="B Zar" panose="00000400000000000000" pitchFamily="2" charset="-78"/>
              </a:rPr>
              <a:t>از </a:t>
            </a:r>
            <a:r>
              <a:rPr lang="fa-IR">
                <a:cs typeface="B Zar" panose="00000400000000000000" pitchFamily="2" charset="-78"/>
              </a:rPr>
              <a:t>اهميت بالايي برخوردارند كه در ذيل، به بررسي </a:t>
            </a:r>
            <a:r>
              <a:rPr lang="fa-IR" smtClean="0">
                <a:cs typeface="B Zar" panose="00000400000000000000" pitchFamily="2" charset="-78"/>
              </a:rPr>
              <a:t>نظريه هاي </a:t>
            </a:r>
            <a:r>
              <a:rPr lang="fa-IR">
                <a:cs typeface="B Zar" panose="00000400000000000000" pitchFamily="2" charset="-78"/>
              </a:rPr>
              <a:t>هر كدام پرداخته </a:t>
            </a:r>
            <a:r>
              <a:rPr lang="fa-IR" smtClean="0">
                <a:cs typeface="B Zar" panose="00000400000000000000" pitchFamily="2" charset="-78"/>
              </a:rPr>
              <a:t>ميشود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467" y="4001294"/>
            <a:ext cx="2124075" cy="2152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918" y="3957641"/>
            <a:ext cx="1607453" cy="2250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748" y="3991769"/>
            <a:ext cx="2114550" cy="216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3000" y="4054158"/>
            <a:ext cx="2219325" cy="2057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02129" y="3474720"/>
            <a:ext cx="14959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mtClean="0"/>
              <a:t>اورت راجرز</a:t>
            </a:r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7287066" y="3488790"/>
            <a:ext cx="11816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mtClean="0"/>
              <a:t>دنیل لرنر</a:t>
            </a:r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445391" y="3488790"/>
            <a:ext cx="106914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mtClean="0"/>
              <a:t>مک کله لند</a:t>
            </a:r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1659988" y="3488790"/>
            <a:ext cx="82999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mtClean="0"/>
              <a:t>پارسونز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 با وجود انتقادات زيادي كه به نظريات نوسازي از طرف مكاتب گوناگوني مانند وابستگي نظام جهاني و پساتوسعهاي و ... وارد شده است و بسياري از اين انتقادات </a:t>
            </a:r>
            <a:r>
              <a:rPr lang="fa-IR">
                <a:cs typeface="B Zar" panose="00000400000000000000" pitchFamily="2" charset="-78"/>
              </a:rPr>
              <a:t>نيز </a:t>
            </a:r>
            <a:r>
              <a:rPr lang="fa-IR" smtClean="0">
                <a:cs typeface="B Zar" panose="00000400000000000000" pitchFamily="2" charset="-78"/>
              </a:rPr>
              <a:t>به جا هستند.  </a:t>
            </a:r>
            <a:r>
              <a:rPr lang="fa-IR">
                <a:cs typeface="B Zar" panose="00000400000000000000" pitchFamily="2" charset="-78"/>
              </a:rPr>
              <a:t>اين انتقادات باعث به وجود آمدن گرايش جديدي در نوسازي به عنوان نوسازی جديد از طرف افرادي چون اينگلهارت و ولزل  (1389) و هانتينگتون  (1383) شده است.</a:t>
            </a:r>
          </a:p>
          <a:p>
            <a:endParaRPr lang="fa-IR"/>
          </a:p>
        </p:txBody>
      </p:sp>
      <p:sp>
        <p:nvSpPr>
          <p:cNvPr id="4" name="Flowchart: Connector 3"/>
          <p:cNvSpPr/>
          <p:nvPr/>
        </p:nvSpPr>
        <p:spPr>
          <a:xfrm>
            <a:off x="3390314" y="4093698"/>
            <a:ext cx="2293034" cy="1519311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smtClean="0">
                <a:solidFill>
                  <a:srgbClr val="FF0000"/>
                </a:solidFill>
                <a:cs typeface="B Zar" panose="00000400000000000000" pitchFamily="2" charset="-78"/>
              </a:rPr>
              <a:t>انتقادات به جا!</a:t>
            </a:r>
            <a:endParaRPr lang="fa-IR" sz="2000" b="1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87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روش تحقيق در اين مقاله، تحليل محتواي تلخيصي است كه در آن ضربالمثل ها به لحاظ مضموني در مقولههاي مختلف توسعه اي گنجانده شده و تعداد فراواني ضرب- المثلها و هم جهت گيري مثبت و منفي مضمون هر يك از آنها با توسعه واكاوي شده است. يافته ها نشان ميدهد كه به لحاظ تكرار، توصيه به عقلگرايي، ارزشهاي اخلاقي مؤيد كار، گرايش به جمع- گرايي، محافظه كاري و تقديرگرايي در ميان مثل ها، بيشترين تكرار را داشته اند.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 </a:t>
            </a:r>
            <a:br>
              <a:rPr lang="fa-IR" smtClean="0">
                <a:cs typeface="B Zar" panose="00000400000000000000" pitchFamily="2" charset="-78"/>
              </a:rPr>
            </a:br>
            <a:endParaRPr lang="fa-IR" smtClean="0">
              <a:cs typeface="B Zar" panose="00000400000000000000" pitchFamily="2" charset="-78"/>
            </a:endParaRPr>
          </a:p>
          <a:p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1384660" y="4297680"/>
            <a:ext cx="2847703" cy="1162594"/>
          </a:xfrm>
          <a:prstGeom prst="flowChartDecisi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تحليل محتواي تلخيصي</a:t>
            </a:r>
            <a:endParaRPr lang="fa-IR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195" y="4015362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 با وجود اين مكتب نوسازي و توسعه ي گستره ي فراگيري و جهانشمولي خود را از دست داده و از مدعيات فراگيري كه خود را </a:t>
            </a:r>
            <a:r>
              <a:rPr lang="fa-IR" smtClean="0">
                <a:cs typeface="B Zar" panose="00000400000000000000" pitchFamily="2" charset="-78"/>
              </a:rPr>
              <a:t>نظريه اي </a:t>
            </a:r>
            <a:r>
              <a:rPr lang="fa-IR" smtClean="0">
                <a:cs typeface="B Zar" panose="00000400000000000000" pitchFamily="2" charset="-78"/>
              </a:rPr>
              <a:t>براي تمام جهان مي دانست دست كشيده است؛ ول همچنان ديدگاه نوسازي قدرت و نفوذ خود را در مجامع علمي و برنامه ريزي حفظ كرده است بنابراين مي توان ضمن پذيرش بعضي از انتقادات وارده به نوسازي و توسعه و تعيين حدود براي نظريات مربوطه معتقد بود كه اين نظريات با اصلاحاتي در محدوده ي كاربرد هنوز نيز قابل كاربردند و به عبارت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تامس كوهن</a:t>
            </a:r>
            <a:r>
              <a:rPr lang="fa-IR" smtClean="0">
                <a:cs typeface="B Zar" panose="00000400000000000000" pitchFamily="2" charset="-78"/>
              </a:rPr>
              <a:t>، پاراديم هاي علمي از بين نمي روند؛ بلكه قدرت خود را از دست مي دهند. 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96055"/>
            <a:ext cx="2777197" cy="215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5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پارسونز توانمندترين </a:t>
            </a:r>
            <a:r>
              <a:rPr lang="fa-IR" smtClean="0">
                <a:cs typeface="B Zar" panose="00000400000000000000" pitchFamily="2" charset="-78"/>
              </a:rPr>
              <a:t>چهره ي </a:t>
            </a:r>
            <a:r>
              <a:rPr lang="fa-IR">
                <a:cs typeface="B Zar" panose="00000400000000000000" pitchFamily="2" charset="-78"/>
              </a:rPr>
              <a:t>جامعهشناسي مكتب ساختاري-كاركردي متأثر از كلاسيك-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هايي چون كنت، دوركيم، وبر و </a:t>
            </a:r>
            <a:r>
              <a:rPr lang="fa-IR" smtClean="0">
                <a:cs typeface="B Zar" panose="00000400000000000000" pitchFamily="2" charset="-78"/>
              </a:rPr>
              <a:t>پاره تو </a:t>
            </a:r>
            <a:r>
              <a:rPr lang="fa-IR">
                <a:cs typeface="B Zar" panose="00000400000000000000" pitchFamily="2" charset="-78"/>
              </a:rPr>
              <a:t>است. در حوزه ،ي نوسازي بحث وي از </a:t>
            </a:r>
            <a:r>
              <a:rPr lang="fa-IR" smtClean="0">
                <a:cs typeface="B Zar" panose="00000400000000000000" pitchFamily="2" charset="-78"/>
              </a:rPr>
              <a:t>متغيرهاي الگويي از </a:t>
            </a:r>
            <a:r>
              <a:rPr lang="fa-IR">
                <a:cs typeface="B Zar" panose="00000400000000000000" pitchFamily="2" charset="-78"/>
              </a:rPr>
              <a:t>اهميت وافري برخوردار است. متغيرهاي الگويي دو </a:t>
            </a:r>
            <a:r>
              <a:rPr lang="fa-IR" smtClean="0">
                <a:cs typeface="B Zar" panose="00000400000000000000" pitchFamily="2" charset="-78"/>
              </a:rPr>
              <a:t>شيوه ي </a:t>
            </a:r>
            <a:r>
              <a:rPr lang="fa-IR">
                <a:cs typeface="B Zar" panose="00000400000000000000" pitchFamily="2" charset="-78"/>
              </a:rPr>
              <a:t>متفاوت </a:t>
            </a:r>
            <a:r>
              <a:rPr lang="fa-IR" smtClean="0">
                <a:cs typeface="B Zar" panose="00000400000000000000" pitchFamily="2" charset="-78"/>
              </a:rPr>
              <a:t>جهت گيري </a:t>
            </a:r>
            <a:r>
              <a:rPr lang="fa-IR" smtClean="0">
                <a:cs typeface="B Zar" panose="00000400000000000000" pitchFamily="2" charset="-78"/>
              </a:rPr>
              <a:t>ارزشي </a:t>
            </a:r>
            <a:r>
              <a:rPr lang="fa-IR">
                <a:cs typeface="B Zar" panose="00000400000000000000" pitchFamily="2" charset="-78"/>
              </a:rPr>
              <a:t>در نقشي است كه از فرد انتظار </a:t>
            </a:r>
            <a:r>
              <a:rPr lang="fa-IR" smtClean="0">
                <a:cs typeface="B Zar" panose="00000400000000000000" pitchFamily="2" charset="-78"/>
              </a:rPr>
              <a:t>مي رود </a:t>
            </a:r>
            <a:r>
              <a:rPr lang="fa-IR">
                <a:cs typeface="B Zar" panose="00000400000000000000" pitchFamily="2" charset="-78"/>
              </a:rPr>
              <a:t>در هر نظام اجتماعي ايفا كند. </a:t>
            </a:r>
            <a:r>
              <a:rPr lang="fa-IR" smtClean="0">
                <a:cs typeface="B Zar" panose="00000400000000000000" pitchFamily="2" charset="-78"/>
              </a:rPr>
              <a:t>به عبارتي اين متغيرها </a:t>
            </a:r>
            <a:r>
              <a:rPr lang="fa-IR">
                <a:cs typeface="B Zar" panose="00000400000000000000" pitchFamily="2" charset="-78"/>
              </a:rPr>
              <a:t>دلالت بر الگوهاي ارزشي متفاوت حاكم بر رفتار فرد در ارتباط با ديگران دارند. به </a:t>
            </a:r>
            <a:r>
              <a:rPr lang="fa-IR" smtClean="0">
                <a:cs typeface="B Zar" panose="00000400000000000000" pitchFamily="2" charset="-78"/>
              </a:rPr>
              <a:t>نظر پارسونز </a:t>
            </a:r>
            <a:r>
              <a:rPr lang="fa-IR">
                <a:cs typeface="B Zar" panose="00000400000000000000" pitchFamily="2" charset="-78"/>
              </a:rPr>
              <a:t>متغيرهاي الگويي نشانگر تأثير ساختارهاي هر نظام اجتماعي بر رفتار فرد هستند. ويدر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Decision 3"/>
          <p:cNvSpPr/>
          <p:nvPr/>
        </p:nvSpPr>
        <p:spPr>
          <a:xfrm>
            <a:off x="3910818" y="4839286"/>
            <a:ext cx="2560320" cy="1223889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جهت گيري ارزشي</a:t>
            </a:r>
          </a:p>
        </p:txBody>
      </p:sp>
    </p:spTree>
    <p:extLst>
      <p:ext uri="{BB962C8B-B14F-4D97-AF65-F5344CB8AC3E}">
        <p14:creationId xmlns:p14="http://schemas.microsoft.com/office/powerpoint/2010/main" val="34750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a-IR" smtClean="0">
                <a:cs typeface="B Zar" panose="00000400000000000000" pitchFamily="2" charset="-78"/>
              </a:rPr>
              <a:t>طرح متغيرهاي الگويي </a:t>
            </a:r>
            <a:r>
              <a:rPr lang="fa-IR" smtClean="0">
                <a:cs typeface="B Zar" panose="00000400000000000000" pitchFamily="2" charset="-78"/>
              </a:rPr>
              <a:t>به ويژه </a:t>
            </a:r>
            <a:r>
              <a:rPr lang="fa-IR" smtClean="0">
                <a:cs typeface="B Zar" panose="00000400000000000000" pitchFamily="2" charset="-78"/>
              </a:rPr>
              <a:t>متأثر از </a:t>
            </a:r>
            <a:r>
              <a:rPr lang="fa-IR" smtClean="0">
                <a:cs typeface="B Zar" panose="00000400000000000000" pitchFamily="2" charset="-78"/>
              </a:rPr>
              <a:t>انديشه هاي </a:t>
            </a:r>
            <a:r>
              <a:rPr lang="fa-IR" smtClean="0">
                <a:cs typeface="B Zar" panose="00000400000000000000" pitchFamily="2" charset="-78"/>
              </a:rPr>
              <a:t>تونيس است </a:t>
            </a:r>
            <a:endParaRPr lang="fa-IR" smtClean="0">
              <a:cs typeface="B Zar" panose="00000400000000000000" pitchFamily="2" charset="-78"/>
            </a:endParaRPr>
          </a:p>
          <a:p>
            <a:r>
              <a:rPr lang="fa-IR" smtClean="0">
                <a:latin typeface=" Zar"/>
                <a:cs typeface="B Zar" panose="00000400000000000000" pitchFamily="2" charset="-78"/>
              </a:rPr>
              <a:t>اين طبقه بنديهاي </a:t>
            </a:r>
            <a:r>
              <a:rPr lang="fa-IR" smtClean="0">
                <a:latin typeface=" Zar"/>
                <a:cs typeface="B Zar" panose="00000400000000000000" pitchFamily="2" charset="-78"/>
              </a:rPr>
              <a:t>دو وجهي عبارتند از:</a:t>
            </a:r>
          </a:p>
          <a:p>
            <a:pPr algn="just"/>
            <a:r>
              <a:rPr lang="fa-IR" smtClean="0">
                <a:solidFill>
                  <a:srgbClr val="FF0000"/>
                </a:solidFill>
                <a:latin typeface=" Zar"/>
                <a:cs typeface="B Zar" panose="00000400000000000000" pitchFamily="2" charset="-78"/>
              </a:rPr>
              <a:t>كنش عاطفي و كنش غيرعاطفي</a:t>
            </a:r>
            <a:r>
              <a:rPr lang="fa-IR" smtClean="0">
                <a:latin typeface=" Zar"/>
                <a:cs typeface="B Zar" panose="00000400000000000000" pitchFamily="2" charset="-78"/>
              </a:rPr>
              <a:t>: در جوامع سنتي، جهتگيري رفتاري افراد بر اساس روابط احساسي-عاطفي و چهره به چهره است. درحاليكه در جوامع جديد، </a:t>
            </a:r>
            <a:r>
              <a:rPr lang="fa-IR" smtClean="0">
                <a:latin typeface=" Zar"/>
                <a:cs typeface="B Zar" panose="00000400000000000000" pitchFamily="2" charset="-78"/>
              </a:rPr>
              <a:t>روابط اجتماعي </a:t>
            </a:r>
            <a:r>
              <a:rPr lang="fa-IR" smtClean="0">
                <a:latin typeface=" Zar"/>
                <a:cs typeface="B Zar" panose="00000400000000000000" pitchFamily="2" charset="-78"/>
              </a:rPr>
              <a:t>مبتني بر روابط غيرشخصي و ارزيابي فرصتها با توجه به نتايج آتي صورت </a:t>
            </a:r>
            <a:r>
              <a:rPr lang="fa-IR" smtClean="0">
                <a:latin typeface=" Zar"/>
                <a:cs typeface="B Zar" panose="00000400000000000000" pitchFamily="2" charset="-78"/>
              </a:rPr>
              <a:t>مي گيرد</a:t>
            </a:r>
            <a:r>
              <a:rPr lang="fa-IR" smtClean="0">
                <a:latin typeface=" Zar"/>
                <a:cs typeface="B Zar" panose="00000400000000000000" pitchFamily="2" charset="-78"/>
              </a:rPr>
              <a:t>، به عبارتي كنش غير عاطفي است. آميختگي نقشها يا تخصصي شدن آنها: در جوامع سنتي، غالباً نقش- ها درهم آميخته است. برعكس، در جوامع نوگرا نقشها اختصاصي است. </a:t>
            </a:r>
            <a:r>
              <a:rPr lang="fa-IR">
                <a:latin typeface=" Zar"/>
                <a:cs typeface="B Zar" panose="00000400000000000000" pitchFamily="2" charset="-78"/>
              </a:rPr>
              <a:t> </a:t>
            </a:r>
            <a:r>
              <a:rPr lang="fa-IR" smtClean="0">
                <a:latin typeface=" Zar"/>
                <a:cs typeface="B Zar" panose="00000400000000000000" pitchFamily="2" charset="-78"/>
              </a:rPr>
              <a:t>به </a:t>
            </a:r>
            <a:r>
              <a:rPr lang="fa-IR">
                <a:latin typeface=" Zar"/>
                <a:cs typeface="B Zar" panose="00000400000000000000" pitchFamily="2" charset="-78"/>
              </a:rPr>
              <a:t>هم آميختگي نقشها كارآمد نيست. درحاليكه تخصصي شدن فرصت بيشتري را براي افزايش كارايي و بهرهوري موجب ميشود. </a:t>
            </a:r>
          </a:p>
          <a:p>
            <a:pPr algn="just"/>
            <a:endParaRPr lang="fa-IR">
              <a:latin typeface=" Zar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856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solidFill>
                  <a:srgbClr val="FF0000"/>
                </a:solidFill>
                <a:latin typeface=" Zar"/>
                <a:cs typeface="B Zar" panose="00000400000000000000" pitchFamily="2" charset="-78"/>
              </a:rPr>
              <a:t>خاص گرايي </a:t>
            </a:r>
            <a:r>
              <a:rPr lang="fa-IR">
                <a:solidFill>
                  <a:srgbClr val="FF0000"/>
                </a:solidFill>
                <a:latin typeface=" Zar"/>
                <a:cs typeface="B Zar" panose="00000400000000000000" pitchFamily="2" charset="-78"/>
              </a:rPr>
              <a:t>يا </a:t>
            </a:r>
            <a:r>
              <a:rPr lang="fa-IR" smtClean="0">
                <a:solidFill>
                  <a:srgbClr val="FF0000"/>
                </a:solidFill>
                <a:latin typeface=" Zar"/>
                <a:cs typeface="B Zar" panose="00000400000000000000" pitchFamily="2" charset="-78"/>
              </a:rPr>
              <a:t>عام گرايي</a:t>
            </a:r>
            <a:r>
              <a:rPr lang="fa-IR">
                <a:latin typeface=" Zar"/>
                <a:cs typeface="B Zar" panose="00000400000000000000" pitchFamily="2" charset="-78"/>
              </a:rPr>
              <a:t>: در جوامع سنتي افراد تمايل دارند با اعضاي دايرهي اجتماعي خودشان معاشرت كنند. چون اين افراد با </a:t>
            </a:r>
            <a:r>
              <a:rPr lang="fa-IR">
                <a:latin typeface=" Zar"/>
                <a:cs typeface="B Zar" panose="00000400000000000000" pitchFamily="2" charset="-78"/>
              </a:rPr>
              <a:t>يكديگر </a:t>
            </a:r>
            <a:r>
              <a:rPr lang="fa-IR" smtClean="0">
                <a:latin typeface=" Zar"/>
                <a:cs typeface="B Zar" panose="00000400000000000000" pitchFamily="2" charset="-78"/>
              </a:rPr>
              <a:t>به خوبي </a:t>
            </a:r>
            <a:r>
              <a:rPr lang="fa-IR">
                <a:latin typeface=" Zar"/>
                <a:cs typeface="B Zar" panose="00000400000000000000" pitchFamily="2" charset="-78"/>
              </a:rPr>
              <a:t>آشنايي دارند، به يكديگر اعتماد دارند و در خود نسبت به </a:t>
            </a:r>
            <a:r>
              <a:rPr lang="fa-IR">
                <a:latin typeface=" Zar"/>
                <a:cs typeface="B Zar" panose="00000400000000000000" pitchFamily="2" charset="-78"/>
              </a:rPr>
              <a:t>انجام </a:t>
            </a:r>
            <a:r>
              <a:rPr lang="fa-IR" smtClean="0">
                <a:latin typeface=" Zar"/>
                <a:cs typeface="B Zar" panose="00000400000000000000" pitchFamily="2" charset="-78"/>
              </a:rPr>
              <a:t>وعده هاي </a:t>
            </a:r>
            <a:r>
              <a:rPr lang="fa-IR">
                <a:latin typeface=" Zar"/>
                <a:cs typeface="B Zar" panose="00000400000000000000" pitchFamily="2" charset="-78"/>
              </a:rPr>
              <a:t>اجتماعي، احساس </a:t>
            </a:r>
            <a:r>
              <a:rPr lang="fa-IR">
                <a:latin typeface=" Zar"/>
                <a:cs typeface="B Zar" panose="00000400000000000000" pitchFamily="2" charset="-78"/>
              </a:rPr>
              <a:t>تعهد </a:t>
            </a:r>
            <a:r>
              <a:rPr lang="fa-IR" smtClean="0">
                <a:latin typeface=" Zar"/>
                <a:cs typeface="B Zar" panose="00000400000000000000" pitchFamily="2" charset="-78"/>
              </a:rPr>
              <a:t>مي كنند. </a:t>
            </a:r>
            <a:r>
              <a:rPr lang="fa-IR" smtClean="0">
                <a:cs typeface="B Zar" panose="00000400000000000000" pitchFamily="2" charset="-78"/>
              </a:rPr>
              <a:t>در </a:t>
            </a:r>
            <a:r>
              <a:rPr lang="fa-IR">
                <a:cs typeface="B Zar" panose="00000400000000000000" pitchFamily="2" charset="-78"/>
              </a:rPr>
              <a:t>جوامع مدرن كه تراكم جمعيت وجود دارد، مردم معمولاً با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افراد غريبه </a:t>
            </a:r>
            <a:r>
              <a:rPr lang="fa-IR">
                <a:cs typeface="B Zar" panose="00000400000000000000" pitchFamily="2" charset="-78"/>
              </a:rPr>
              <a:t>سروكار دارند و مايلند كه با استفاده از قواعد عامگرايي با آنها رفتار كنند.</a:t>
            </a:r>
          </a:p>
          <a:p>
            <a:pPr algn="just"/>
            <a:endParaRPr lang="fa-IR">
              <a:latin typeface=" Zar"/>
              <a:cs typeface="B Zar" panose="00000400000000000000" pitchFamily="2" charset="-78"/>
            </a:endParaRPr>
          </a:p>
          <a:p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1828800" y="4525803"/>
            <a:ext cx="3108960" cy="1125416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chemeClr val="tx1"/>
                </a:solidFill>
                <a:latin typeface=" Zar"/>
                <a:cs typeface="B Zar" panose="00000400000000000000" pitchFamily="2" charset="-78"/>
              </a:rPr>
              <a:t>انجام وعده هاي اجتماعي</a:t>
            </a:r>
            <a:endParaRPr lang="fa-IR" b="1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960" y="41687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جمع گرايي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يا فردگرايي</a:t>
            </a:r>
            <a:r>
              <a:rPr lang="fa-IR" smtClean="0">
                <a:cs typeface="B Zar" panose="00000400000000000000" pitchFamily="2" charset="-78"/>
              </a:rPr>
              <a:t>: در جوامع سنتي، افراد خود را نسبت به جمع )خانواده يا قبيله( وفادار ميدانند. </a:t>
            </a:r>
            <a:r>
              <a:rPr lang="fa-IR" smtClean="0">
                <a:cs typeface="B Zar" panose="00000400000000000000" pitchFamily="2" charset="-78"/>
              </a:rPr>
              <a:t>جمع گرايي</a:t>
            </a:r>
            <a:r>
              <a:rPr lang="fa-IR" smtClean="0">
                <a:cs typeface="B Zar" panose="00000400000000000000" pitchFamily="2" charset="-78"/>
              </a:rPr>
              <a:t>، موجب جلوگيري از نوآوري، ابتكار و خلاقيتهاي فردي </a:t>
            </a:r>
            <a:r>
              <a:rPr lang="fa-IR" smtClean="0">
                <a:cs typeface="B Zar" panose="00000400000000000000" pitchFamily="2" charset="-78"/>
              </a:rPr>
              <a:t>مي شود</a:t>
            </a:r>
            <a:r>
              <a:rPr lang="fa-IR" smtClean="0">
                <a:cs typeface="B Zar" panose="00000400000000000000" pitchFamily="2" charset="-78"/>
              </a:rPr>
              <a:t>. بالعكس در جوامع مدرن، تأكيد بر فردگرايي است. اين تأكيد، موجب تقويت توان فردي شده و نتايجي مانند نوآوريهاي فني و افزايش </a:t>
            </a:r>
            <a:r>
              <a:rPr lang="fa-IR" smtClean="0">
                <a:cs typeface="B Zar" panose="00000400000000000000" pitchFamily="2" charset="-78"/>
              </a:rPr>
              <a:t>بهره وري </a:t>
            </a:r>
            <a:r>
              <a:rPr lang="fa-IR" smtClean="0">
                <a:cs typeface="B Zar" panose="00000400000000000000" pitchFamily="2" charset="-78"/>
              </a:rPr>
              <a:t>اقتصادي را به همراه دارد.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انتساب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يا اكتساب</a:t>
            </a:r>
            <a:r>
              <a:rPr lang="fa-IR" smtClean="0">
                <a:cs typeface="B Zar" panose="00000400000000000000" pitchFamily="2" charset="-78"/>
              </a:rPr>
              <a:t>: انتساب يعني برخورد با فرد بر اساس ويژگيهايي كه به او اعطا شده است و قابل تغيير نيست. در مقابل اكتساب به معني برخورد با فرد بر اساس دستاوردهايي است كه بر اثر فعاليتهاي خود بدان رسيده است</a:t>
            </a: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0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مورد اول مختص جوامع سنتي و مورد دوم نيز مختص جوامع مدرن محسوب مي شود در مجموع به عقيده ي پارسونز در </a:t>
            </a:r>
            <a:r>
              <a:rPr lang="fa-IR" smtClean="0">
                <a:cs typeface="B Zar" panose="00000400000000000000" pitchFamily="2" charset="-78"/>
              </a:rPr>
              <a:t>جامعه ي </a:t>
            </a:r>
            <a:r>
              <a:rPr lang="fa-IR" smtClean="0">
                <a:cs typeface="B Zar" panose="00000400000000000000" pitchFamily="2" charset="-78"/>
              </a:rPr>
              <a:t>سنتي، افراد الگوهاي اجتماعي را به خاطر نقششان </a:t>
            </a:r>
            <a:r>
              <a:rPr lang="fa-IR" smtClean="0">
                <a:cs typeface="B Zar" panose="00000400000000000000" pitchFamily="2" charset="-78"/>
              </a:rPr>
              <a:t>مي پذيرند </a:t>
            </a:r>
            <a:r>
              <a:rPr lang="fa-IR" smtClean="0">
                <a:cs typeface="B Zar" panose="00000400000000000000" pitchFamily="2" charset="-78"/>
              </a:rPr>
              <a:t>و كاري به </a:t>
            </a:r>
            <a:r>
              <a:rPr lang="fa-IR" smtClean="0">
                <a:cs typeface="B Zar" panose="00000400000000000000" pitchFamily="2" charset="-78"/>
              </a:rPr>
              <a:t>بهره هاي </a:t>
            </a:r>
            <a:r>
              <a:rPr lang="fa-IR" smtClean="0">
                <a:cs typeface="B Zar" panose="00000400000000000000" pitchFamily="2" charset="-78"/>
              </a:rPr>
              <a:t>آتي آن ندارند. اين افراد در برخورد با ديگران آنها را شخصيتهايي تام مي- دانند كه افرادي يگانه و متمايز هستند. درحاليكه در جوامع صنعتي مدرن، فرد، مناسبات اجتماعي را برحسب نتايج احتمالي آنها در آينده ارزيابي و با مردم بر اساس </a:t>
            </a:r>
            <a:r>
              <a:rPr lang="fa-IR" smtClean="0">
                <a:cs typeface="B Zar" panose="00000400000000000000" pitchFamily="2" charset="-78"/>
              </a:rPr>
              <a:t>وضعيت هاي </a:t>
            </a:r>
            <a:r>
              <a:rPr lang="fa-IR" smtClean="0">
                <a:cs typeface="B Zar" panose="00000400000000000000" pitchFamily="2" charset="-78"/>
              </a:rPr>
              <a:t>تفكيك </a:t>
            </a:r>
            <a:r>
              <a:rPr lang="fa-IR" smtClean="0">
                <a:cs typeface="B Zar" panose="00000400000000000000" pitchFamily="2" charset="-78"/>
              </a:rPr>
              <a:t>شده ي </a:t>
            </a:r>
            <a:r>
              <a:rPr lang="fa-IR" smtClean="0">
                <a:cs typeface="B Zar" panose="00000400000000000000" pitchFamily="2" charset="-78"/>
              </a:rPr>
              <a:t>نقشي برخورد مي كند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59" y="5168192"/>
            <a:ext cx="1535650" cy="1556309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615397" y="3935289"/>
            <a:ext cx="4274234" cy="15229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در جامعه ي سنتي، افراد الگوهاي اجتماعي را به خاطر نقششان مي پذيرند و كاري به بهره هاي آتي آن ندارند.</a:t>
            </a:r>
          </a:p>
        </p:txBody>
      </p:sp>
    </p:spTree>
    <p:extLst>
      <p:ext uri="{BB962C8B-B14F-4D97-AF65-F5344CB8AC3E}">
        <p14:creationId xmlns:p14="http://schemas.microsoft.com/office/powerpoint/2010/main" val="114524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ديويد مك كله: وي درپي پاسخ به اين سؤال است كه چرا برخي از كشورها از </a:t>
            </a:r>
            <a:r>
              <a:rPr lang="fa-IR" smtClean="0">
                <a:cs typeface="B Zar" panose="00000400000000000000" pitchFamily="2" charset="-78"/>
              </a:rPr>
              <a:t>نظر اقتصادي توسعه يافته </a:t>
            </a:r>
            <a:r>
              <a:rPr lang="fa-IR" smtClean="0">
                <a:cs typeface="B Zar" panose="00000400000000000000" pitchFamily="2" charset="-78"/>
              </a:rPr>
              <a:t>و برخي ديگر </a:t>
            </a:r>
            <a:r>
              <a:rPr lang="fa-IR" smtClean="0">
                <a:cs typeface="B Zar" panose="00000400000000000000" pitchFamily="2" charset="-78"/>
              </a:rPr>
              <a:t>توسعه نيافته اند</a:t>
            </a:r>
            <a:r>
              <a:rPr lang="fa-IR" smtClean="0">
                <a:cs typeface="B Zar" panose="00000400000000000000" pitchFamily="2" charset="-78"/>
              </a:rPr>
              <a:t>. او به دنبال </a:t>
            </a:r>
            <a:r>
              <a:rPr lang="fa-IR" smtClean="0">
                <a:cs typeface="B Zar" panose="00000400000000000000" pitchFamily="2" charset="-78"/>
              </a:rPr>
              <a:t>عوامل موجبه ي توسعه يافتگي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است</a:t>
            </a:r>
            <a:r>
              <a:rPr lang="fa-IR" smtClean="0">
                <a:cs typeface="B Zar" panose="00000400000000000000" pitchFamily="2" charset="-78"/>
              </a:rPr>
              <a:t>. در جستجوي اين عوامل </a:t>
            </a:r>
            <a:r>
              <a:rPr lang="fa-IR" smtClean="0">
                <a:cs typeface="B Zar" panose="00000400000000000000" pitchFamily="2" charset="-78"/>
              </a:rPr>
              <a:t>مسئله ي </a:t>
            </a:r>
            <a:r>
              <a:rPr lang="fa-IR" smtClean="0">
                <a:cs typeface="B Zar" panose="00000400000000000000" pitchFamily="2" charset="-78"/>
              </a:rPr>
              <a:t>انگيزش را در نظريهي نوسازي در قالب ويروس </a:t>
            </a:r>
            <a:r>
              <a:rPr lang="fa-IR" smtClean="0">
                <a:cs typeface="B Zar" panose="00000400000000000000" pitchFamily="2" charset="-78"/>
              </a:rPr>
              <a:t>ذهني تحت </a:t>
            </a:r>
            <a:r>
              <a:rPr lang="fa-IR">
                <a:cs typeface="B Zar" panose="00000400000000000000" pitchFamily="2" charset="-78"/>
              </a:rPr>
              <a:t>عنوان </a:t>
            </a:r>
            <a:r>
              <a:rPr lang="fa-IR" smtClean="0">
                <a:cs typeface="B Zar" panose="00000400000000000000" pitchFamily="2" charset="-78"/>
              </a:rPr>
              <a:t>«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نياز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به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پيشرفت</a:t>
            </a:r>
            <a:r>
              <a:rPr lang="fa-IR" smtClean="0">
                <a:cs typeface="B Zar" panose="00000400000000000000" pitchFamily="2" charset="-78"/>
              </a:rPr>
              <a:t>» مورد </a:t>
            </a:r>
            <a:r>
              <a:rPr lang="fa-IR">
                <a:cs typeface="B Zar" panose="00000400000000000000" pitchFamily="2" charset="-78"/>
              </a:rPr>
              <a:t>توجه قرار داده و معتقد است كه اين از كشفيات </a:t>
            </a:r>
            <a:r>
              <a:rPr lang="fa-IR" smtClean="0">
                <a:cs typeface="B Zar" panose="00000400000000000000" pitchFamily="2" charset="-78"/>
              </a:rPr>
              <a:t>روان- شناسي </a:t>
            </a:r>
            <a:r>
              <a:rPr lang="fa-IR">
                <a:cs typeface="B Zar" panose="00000400000000000000" pitchFamily="2" charset="-78"/>
              </a:rPr>
              <a:t>در خصوص توسعه و رشد اقتصادي است</a:t>
            </a:r>
            <a:r>
              <a:rPr lang="fa-IR"/>
              <a:t>. </a:t>
            </a:r>
            <a:endParaRPr lang="fa-IR" smtClean="0"/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Curved Down Ribbon 3"/>
          <p:cNvSpPr/>
          <p:nvPr/>
        </p:nvSpPr>
        <p:spPr>
          <a:xfrm>
            <a:off x="2461845" y="4079631"/>
            <a:ext cx="3137097" cy="1420837"/>
          </a:xfrm>
          <a:prstGeom prst="ellipse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عوامل موجبه ي توسعه يافتگي</a:t>
            </a:r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وي اين ويروس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 smtClean="0">
                <a:cs typeface="B Zar" panose="00000400000000000000" pitchFamily="2" charset="-78"/>
              </a:rPr>
              <a:t>«روش </a:t>
            </a:r>
            <a:r>
              <a:rPr lang="fa-IR">
                <a:cs typeface="B Zar" panose="00000400000000000000" pitchFamily="2" charset="-78"/>
              </a:rPr>
              <a:t>خاصي </a:t>
            </a:r>
            <a:r>
              <a:rPr lang="fa-IR" smtClean="0">
                <a:cs typeface="B Zar" panose="00000400000000000000" pitchFamily="2" charset="-78"/>
              </a:rPr>
              <a:t>از انديشيدين مي داند» </a:t>
            </a:r>
            <a:r>
              <a:rPr lang="fa-IR">
                <a:cs typeface="B Zar" panose="00000400000000000000" pitchFamily="2" charset="-78"/>
              </a:rPr>
              <a:t>كه نسبتاً كمياب است، ولي هنگامي كه اين ويروس در فرد </a:t>
            </a:r>
            <a:r>
              <a:rPr lang="fa-IR">
                <a:cs typeface="B Zar" panose="00000400000000000000" pitchFamily="2" charset="-78"/>
              </a:rPr>
              <a:t>ايجاد </a:t>
            </a:r>
            <a:r>
              <a:rPr lang="fa-IR" smtClean="0">
                <a:cs typeface="B Zar" panose="00000400000000000000" pitchFamily="2" charset="-78"/>
              </a:rPr>
              <a:t>مي شود وي </a:t>
            </a:r>
            <a:r>
              <a:rPr lang="fa-IR">
                <a:cs typeface="B Zar" panose="00000400000000000000" pitchFamily="2" charset="-78"/>
              </a:rPr>
              <a:t>را وادار ميكند </a:t>
            </a:r>
            <a:r>
              <a:rPr lang="fa-IR">
                <a:cs typeface="B Zar" panose="00000400000000000000" pitchFamily="2" charset="-78"/>
              </a:rPr>
              <a:t>كه </a:t>
            </a:r>
            <a:r>
              <a:rPr lang="fa-IR" smtClean="0">
                <a:cs typeface="B Zar" panose="00000400000000000000" pitchFamily="2" charset="-78"/>
              </a:rPr>
              <a:t>«به </a:t>
            </a:r>
            <a:r>
              <a:rPr lang="fa-IR">
                <a:cs typeface="B Zar" panose="00000400000000000000" pitchFamily="2" charset="-78"/>
              </a:rPr>
              <a:t>شيوه </a:t>
            </a:r>
            <a:r>
              <a:rPr lang="fa-IR" smtClean="0">
                <a:cs typeface="B Zar" panose="00000400000000000000" pitchFamily="2" charset="-78"/>
              </a:rPr>
              <a:t>ويژه اي </a:t>
            </a:r>
            <a:r>
              <a:rPr lang="fa-IR">
                <a:cs typeface="B Zar" panose="00000400000000000000" pitchFamily="2" charset="-78"/>
              </a:rPr>
              <a:t>پشتكار </a:t>
            </a:r>
            <a:r>
              <a:rPr lang="fa-IR">
                <a:cs typeface="B Zar" panose="00000400000000000000" pitchFamily="2" charset="-78"/>
              </a:rPr>
              <a:t>داشته </a:t>
            </a:r>
            <a:r>
              <a:rPr lang="fa-IR" smtClean="0">
                <a:cs typeface="B Zar" panose="00000400000000000000" pitchFamily="2" charset="-78"/>
              </a:rPr>
              <a:t>باشد.» </a:t>
            </a:r>
            <a:r>
              <a:rPr lang="fa-IR">
                <a:cs typeface="B Zar" panose="00000400000000000000" pitchFamily="2" charset="-78"/>
              </a:rPr>
              <a:t>در ذهن شخص </a:t>
            </a:r>
            <a:r>
              <a:rPr lang="fa-IR">
                <a:cs typeface="B Zar" panose="00000400000000000000" pitchFamily="2" charset="-78"/>
              </a:rPr>
              <a:t>اين </a:t>
            </a:r>
            <a:r>
              <a:rPr lang="fa-IR" smtClean="0">
                <a:cs typeface="B Zar" panose="00000400000000000000" pitchFamily="2" charset="-78"/>
              </a:rPr>
              <a:t>ويروس نمودار انديشه هايي </a:t>
            </a:r>
            <a:r>
              <a:rPr lang="fa-IR">
                <a:cs typeface="B Zar" panose="00000400000000000000" pitchFamily="2" charset="-78"/>
              </a:rPr>
              <a:t>است كه سروكار </a:t>
            </a:r>
            <a:r>
              <a:rPr lang="fa-IR">
                <a:cs typeface="B Zar" panose="00000400000000000000" pitchFamily="2" charset="-78"/>
              </a:rPr>
              <a:t>آنها </a:t>
            </a:r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>
                <a:cs typeface="B Zar" panose="00000400000000000000" pitchFamily="2" charset="-78"/>
              </a:rPr>
              <a:t>»خوب انجام دادن كار و يا انجام آن به </a:t>
            </a:r>
            <a:r>
              <a:rPr lang="fa-IR">
                <a:cs typeface="B Zar" panose="00000400000000000000" pitchFamily="2" charset="-78"/>
              </a:rPr>
              <a:t>نحوي </a:t>
            </a:r>
            <a:r>
              <a:rPr lang="fa-IR" smtClean="0">
                <a:cs typeface="B Zar" panose="00000400000000000000" pitchFamily="2" charset="-78"/>
              </a:rPr>
              <a:t>بهتر از </a:t>
            </a:r>
            <a:r>
              <a:rPr lang="fa-IR">
                <a:cs typeface="B Zar" panose="00000400000000000000" pitchFamily="2" charset="-78"/>
              </a:rPr>
              <a:t>قبل است«: يعني كاراتر، سريعتر، با زحمت كمتر و </a:t>
            </a:r>
            <a:r>
              <a:rPr lang="fa-IR">
                <a:cs typeface="B Zar" panose="00000400000000000000" pitchFamily="2" charset="-78"/>
              </a:rPr>
              <a:t>نتيجه </a:t>
            </a:r>
            <a:r>
              <a:rPr lang="fa-IR" smtClean="0">
                <a:cs typeface="B Zar" panose="00000400000000000000" pitchFamily="2" charset="-78"/>
              </a:rPr>
              <a:t>بهتر، به نظر مك كله لند «ميل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پيشرفت»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>
                <a:cs typeface="B Zar" panose="00000400000000000000" pitchFamily="2" charset="-78"/>
              </a:rPr>
              <a:t>طريق </a:t>
            </a:r>
            <a:r>
              <a:rPr lang="fa-IR" smtClean="0">
                <a:cs typeface="B Zar" panose="00000400000000000000" pitchFamily="2" charset="-78"/>
              </a:rPr>
              <a:t>جامعه پذيري </a:t>
            </a:r>
            <a:r>
              <a:rPr lang="fa-IR">
                <a:cs typeface="B Zar" panose="00000400000000000000" pitchFamily="2" charset="-78"/>
              </a:rPr>
              <a:t>در اوليل زندگي دروني شده و </a:t>
            </a:r>
            <a:r>
              <a:rPr lang="fa-IR">
                <a:cs typeface="B Zar" panose="00000400000000000000" pitchFamily="2" charset="-78"/>
              </a:rPr>
              <a:t>سپس </a:t>
            </a:r>
            <a:r>
              <a:rPr lang="fa-IR" smtClean="0">
                <a:cs typeface="B Zar" panose="00000400000000000000" pitchFamily="2" charset="-78"/>
              </a:rPr>
              <a:t>از طريق </a:t>
            </a:r>
            <a:r>
              <a:rPr lang="fa-IR">
                <a:cs typeface="B Zar" panose="00000400000000000000" pitchFamily="2" charset="-78"/>
              </a:rPr>
              <a:t>آموزشو مطبوعات و </a:t>
            </a:r>
            <a:r>
              <a:rPr lang="fa-IR">
                <a:cs typeface="B Zar" panose="00000400000000000000" pitchFamily="2" charset="-78"/>
              </a:rPr>
              <a:t>ساير </a:t>
            </a:r>
            <a:r>
              <a:rPr lang="fa-IR" smtClean="0">
                <a:cs typeface="B Zar" panose="00000400000000000000" pitchFamily="2" charset="-78"/>
              </a:rPr>
              <a:t>نوشته ها </a:t>
            </a:r>
            <a:r>
              <a:rPr lang="fa-IR">
                <a:cs typeface="B Zar" panose="00000400000000000000" pitchFamily="2" charset="-78"/>
              </a:rPr>
              <a:t>بايد تقويت </a:t>
            </a:r>
            <a:r>
              <a:rPr lang="fa-IR">
                <a:cs typeface="B Zar" panose="00000400000000000000" pitchFamily="2" charset="-78"/>
              </a:rPr>
              <a:t>شود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838199" y="4234375"/>
            <a:ext cx="3958883" cy="2286001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وي اين ويروس را «روش خاصي از انديشيدين مي داند» كه نسبتاً كمياب است</a:t>
            </a:r>
          </a:p>
        </p:txBody>
      </p:sp>
    </p:spTree>
    <p:extLst>
      <p:ext uri="{BB962C8B-B14F-4D97-AF65-F5344CB8AC3E}">
        <p14:creationId xmlns:p14="http://schemas.microsoft.com/office/powerpoint/2010/main" val="42870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a-IR" smtClean="0">
                <a:cs typeface="B Zar" panose="00000400000000000000" pitchFamily="2" charset="-78"/>
              </a:rPr>
              <a:t>به </a:t>
            </a:r>
            <a:r>
              <a:rPr lang="fa-IR">
                <a:cs typeface="B Zar" panose="00000400000000000000" pitchFamily="2" charset="-78"/>
              </a:rPr>
              <a:t>نظر وي </a:t>
            </a:r>
            <a:r>
              <a:rPr lang="fa-IR" smtClean="0">
                <a:cs typeface="B Zar" panose="00000400000000000000" pitchFamily="2" charset="-78"/>
              </a:rPr>
              <a:t>«انگيزه ي پيشرفت»،تنها </a:t>
            </a:r>
            <a:r>
              <a:rPr lang="fa-IR">
                <a:cs typeface="B Zar" panose="00000400000000000000" pitchFamily="2" charset="-78"/>
              </a:rPr>
              <a:t>عامل لازم نوسازي نيست، بلكه بايد آن را به عنوان عاملي كليدي در نظر گرفت </a:t>
            </a:r>
            <a:r>
              <a:rPr lang="fa-IR" smtClean="0">
                <a:cs typeface="B Zar" panose="00000400000000000000" pitchFamily="2" charset="-78"/>
              </a:rPr>
              <a:t>و </a:t>
            </a:r>
            <a:r>
              <a:rPr lang="fa-IR">
                <a:cs typeface="B Zar" panose="00000400000000000000" pitchFamily="2" charset="-78"/>
              </a:rPr>
              <a:t>معتقد است كه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انگيزه ي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پيشرفت</a:t>
            </a:r>
            <a:r>
              <a:rPr lang="fa-IR">
                <a:cs typeface="B Zar" panose="00000400000000000000" pitchFamily="2" charset="-78"/>
              </a:rPr>
              <a:t>، در سطح كلان از طريق عناصر زير از </a:t>
            </a:r>
            <a:r>
              <a:rPr lang="fa-IR" smtClean="0">
                <a:cs typeface="B Zar" panose="00000400000000000000" pitchFamily="2" charset="-78"/>
              </a:rPr>
              <a:t>پدر و </a:t>
            </a:r>
            <a:r>
              <a:rPr lang="fa-IR">
                <a:cs typeface="B Zar" panose="00000400000000000000" pitchFamily="2" charset="-78"/>
              </a:rPr>
              <a:t>والدين به پسر منتقل </a:t>
            </a:r>
            <a:r>
              <a:rPr lang="fa-IR" smtClean="0">
                <a:cs typeface="B Zar" panose="00000400000000000000" pitchFamily="2" charset="-78"/>
              </a:rPr>
              <a:t>مي شود</a:t>
            </a:r>
            <a:r>
              <a:rPr lang="fa-IR">
                <a:cs typeface="B Zar" panose="00000400000000000000" pitchFamily="2" charset="-78"/>
              </a:rPr>
              <a:t>: </a:t>
            </a:r>
            <a:endParaRPr lang="fa-IR" smtClean="0"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mtClean="0">
                <a:cs typeface="B Zar" panose="00000400000000000000" pitchFamily="2" charset="-78"/>
              </a:rPr>
              <a:t>1-وسايل </a:t>
            </a:r>
            <a:r>
              <a:rPr lang="fa-IR">
                <a:cs typeface="B Zar" panose="00000400000000000000" pitchFamily="2" charset="-78"/>
              </a:rPr>
              <a:t>ارتباط جمعي، </a:t>
            </a:r>
            <a:endParaRPr lang="fa-IR" smtClean="0"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mtClean="0">
                <a:cs typeface="B Zar" panose="00000400000000000000" pitchFamily="2" charset="-78"/>
              </a:rPr>
              <a:t> 2-آزادي </a:t>
            </a:r>
            <a:r>
              <a:rPr lang="fa-IR">
                <a:cs typeface="B Zar" panose="00000400000000000000" pitchFamily="2" charset="-78"/>
              </a:rPr>
              <a:t>و رهايي زنان</a:t>
            </a:r>
            <a:r>
              <a:rPr lang="fa-IR" smtClean="0">
                <a:cs typeface="B Zar" panose="00000400000000000000" pitchFamily="2" charset="-78"/>
              </a:rPr>
              <a:t>،</a:t>
            </a:r>
          </a:p>
          <a:p>
            <a:pPr marL="0" indent="0">
              <a:buNone/>
            </a:pPr>
            <a:r>
              <a:rPr lang="fa-IR" smtClean="0">
                <a:cs typeface="B Zar" panose="00000400000000000000" pitchFamily="2" charset="-78"/>
              </a:rPr>
              <a:t> 3-تشويق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كودك </a:t>
            </a:r>
            <a:r>
              <a:rPr lang="fa-IR">
                <a:cs typeface="B Zar" panose="00000400000000000000" pitchFamily="2" charset="-78"/>
              </a:rPr>
              <a:t>به بازي گروهي</a:t>
            </a:r>
            <a:r>
              <a:rPr lang="fa-IR" smtClean="0">
                <a:cs typeface="B Zar" panose="00000400000000000000" pitchFamily="2" charset="-78"/>
              </a:rPr>
              <a:t>،</a:t>
            </a:r>
          </a:p>
          <a:p>
            <a:pPr marL="0" indent="0">
              <a:buNone/>
            </a:pPr>
            <a:r>
              <a:rPr lang="fa-IR" smtClean="0">
                <a:cs typeface="B Zar" panose="00000400000000000000" pitchFamily="2" charset="-78"/>
              </a:rPr>
              <a:t> 4-كاهش </a:t>
            </a:r>
            <a:r>
              <a:rPr lang="fa-IR">
                <a:cs typeface="B Zar" panose="00000400000000000000" pitchFamily="2" charset="-78"/>
              </a:rPr>
              <a:t>اقتدار پدر در نظام پدر سالاري</a:t>
            </a:r>
            <a:r>
              <a:rPr lang="fa-IR" smtClean="0">
                <a:cs typeface="B Zar" panose="00000400000000000000" pitchFamily="2" charset="-78"/>
              </a:rPr>
              <a:t>،</a:t>
            </a:r>
          </a:p>
          <a:p>
            <a:pPr marL="0" indent="0">
              <a:buNone/>
            </a:pPr>
            <a:r>
              <a:rPr lang="fa-IR" smtClean="0">
                <a:cs typeface="B Zar" panose="00000400000000000000" pitchFamily="2" charset="-78"/>
              </a:rPr>
              <a:t> 5-اصلاح </a:t>
            </a:r>
            <a:r>
              <a:rPr lang="fa-IR">
                <a:cs typeface="B Zar" panose="00000400000000000000" pitchFamily="2" charset="-78"/>
              </a:rPr>
              <a:t>مذهبي، </a:t>
            </a:r>
            <a:endParaRPr lang="fa-IR" smtClean="0">
              <a:cs typeface="B Zar" panose="00000400000000000000" pitchFamily="2" charset="-78"/>
            </a:endParaRPr>
          </a:p>
          <a:p>
            <a:pPr marL="0" indent="0">
              <a:buNone/>
            </a:pPr>
            <a:r>
              <a:rPr lang="fa-IR" smtClean="0">
                <a:cs typeface="B Zar" panose="00000400000000000000" pitchFamily="2" charset="-78"/>
              </a:rPr>
              <a:t>6</a:t>
            </a:r>
            <a:r>
              <a:rPr lang="fa-IR">
                <a:cs typeface="B Zar" panose="00000400000000000000" pitchFamily="2" charset="-78"/>
              </a:rPr>
              <a:t>-</a:t>
            </a:r>
            <a:r>
              <a:rPr lang="fa-IR" smtClean="0">
                <a:cs typeface="B Zar" panose="00000400000000000000" pitchFamily="2" charset="-78"/>
              </a:rPr>
              <a:t>اصلاح </a:t>
            </a:r>
            <a:r>
              <a:rPr lang="fa-IR">
                <a:cs typeface="B Zar" panose="00000400000000000000" pitchFamily="2" charset="-78"/>
              </a:rPr>
              <a:t>در نظام تعليم و تربيت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4916731"/>
            <a:ext cx="1060938" cy="106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اورت راجرز: راجرز با تأكيد بر متغيرهاي فردي، رواني و انگيزشي، در قالب بحث </a:t>
            </a:r>
            <a:r>
              <a:rPr lang="fa-IR" smtClean="0">
                <a:cs typeface="B Zar" panose="00000400000000000000" pitchFamily="2" charset="-78"/>
              </a:rPr>
              <a:t>«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خرده فرهنگ دهقاني</a:t>
            </a:r>
            <a:r>
              <a:rPr lang="fa-IR" smtClean="0">
                <a:cs typeface="B Zar" panose="00000400000000000000" pitchFamily="2" charset="-78"/>
              </a:rPr>
              <a:t>» </a:t>
            </a:r>
            <a:r>
              <a:rPr lang="fa-IR">
                <a:cs typeface="B Zar" panose="00000400000000000000" pitchFamily="2" charset="-78"/>
              </a:rPr>
              <a:t>به بررسي نوگرايي در ميان روستاييان پرداخته است. وي با توجه به </a:t>
            </a:r>
            <a:r>
              <a:rPr lang="fa-IR" smtClean="0">
                <a:cs typeface="B Zar" panose="00000400000000000000" pitchFamily="2" charset="-78"/>
              </a:rPr>
              <a:t>تعدادي از </a:t>
            </a:r>
            <a:r>
              <a:rPr lang="fa-IR">
                <a:cs typeface="B Zar" panose="00000400000000000000" pitchFamily="2" charset="-78"/>
              </a:rPr>
              <a:t>مطالعات خود استدلال ميكند، در بعضي از فرهنگها عموماً زمينه براي نوآوري نسبت </a:t>
            </a:r>
            <a:r>
              <a:rPr lang="fa-IR" smtClean="0">
                <a:cs typeface="B Zar" panose="00000400000000000000" pitchFamily="2" charset="-78"/>
              </a:rPr>
              <a:t>به فرهنگهاي </a:t>
            </a:r>
            <a:r>
              <a:rPr lang="fa-IR">
                <a:cs typeface="B Zar" panose="00000400000000000000" pitchFamily="2" charset="-78"/>
              </a:rPr>
              <a:t>ديگر بيشتر است.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06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همچنين مقوله هاي ارزشهاي اخلاقي مؤيد كار، عقلگرايي، جمعگرايي، داراي موارد مثبت بيشتري بوده و مقوله هاي محافظه كاري و سازگاري (عدم نياز به پيشرفت)، تقديرگرايي، جايگاه انتسابي، عامگرايي، نگاه به ثروت، نگاه جنسيتي و فردگرايي، داراي موارد منفي بيشتري هستند. در مجموع ميتوان گفت كه غلبه ي مثلهايي با مضمون ناسازگار با توسعه، در ميان ضرب المثل هاي لري بيشتر به چشم ميخورد.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3030582" y="4180116"/>
            <a:ext cx="3174275" cy="1894114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مضمون ناسازگار با توسعه</a:t>
            </a:r>
            <a:endParaRPr lang="fa-IR" b="1">
              <a:solidFill>
                <a:srgbClr val="FF0000"/>
              </a:solidFill>
            </a:endParaRPr>
          </a:p>
        </p:txBody>
      </p:sp>
      <p:sp>
        <p:nvSpPr>
          <p:cNvPr id="5" name="Line Callout 1 (No Border) 4"/>
          <p:cNvSpPr/>
          <p:nvPr/>
        </p:nvSpPr>
        <p:spPr>
          <a:xfrm>
            <a:off x="7976382" y="4389120"/>
            <a:ext cx="1871003" cy="1153551"/>
          </a:xfrm>
          <a:prstGeom prst="callout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جايگاه انتسابي</a:t>
            </a:r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او معتقد است به لحاظ رواني بايد نوعي آمادگي در افراد </a:t>
            </a:r>
            <a:r>
              <a:rPr lang="fa-IR" smtClean="0">
                <a:cs typeface="B Zar" panose="00000400000000000000" pitchFamily="2" charset="-78"/>
              </a:rPr>
              <a:t>براي پذيرش </a:t>
            </a:r>
            <a:r>
              <a:rPr lang="fa-IR">
                <a:cs typeface="B Zar" panose="00000400000000000000" pitchFamily="2" charset="-78"/>
              </a:rPr>
              <a:t>تغييرات نو و جديد ايجاد شود كه آنها راباعنوان </a:t>
            </a:r>
            <a:r>
              <a:rPr lang="fa-IR" smtClean="0">
                <a:cs typeface="B Zar" panose="00000400000000000000" pitchFamily="2" charset="-78"/>
              </a:rPr>
              <a:t>ايستارها مطرح مي كند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همچنين، وي استدلال </a:t>
            </a:r>
            <a:r>
              <a:rPr lang="fa-IR">
                <a:cs typeface="B Zar" panose="00000400000000000000" pitchFamily="2" charset="-78"/>
              </a:rPr>
              <a:t>ميكند، عناصري چون انگيزهها، ارزش </a:t>
            </a:r>
            <a:r>
              <a:rPr lang="fa-IR" smtClean="0">
                <a:cs typeface="B Zar" panose="00000400000000000000" pitchFamily="2" charset="-78"/>
              </a:rPr>
              <a:t>ها </a:t>
            </a:r>
            <a:r>
              <a:rPr lang="fa-IR">
                <a:cs typeface="B Zar" panose="00000400000000000000" pitchFamily="2" charset="-78"/>
              </a:rPr>
              <a:t>و نگرش </a:t>
            </a:r>
            <a:r>
              <a:rPr lang="fa-IR" smtClean="0">
                <a:cs typeface="B Zar" panose="00000400000000000000" pitchFamily="2" charset="-78"/>
              </a:rPr>
              <a:t>–در قالب </a:t>
            </a:r>
            <a:r>
              <a:rPr lang="fa-IR">
                <a:cs typeface="B Zar" panose="00000400000000000000" pitchFamily="2" charset="-78"/>
              </a:rPr>
              <a:t>خرده فرهنگ </a:t>
            </a:r>
            <a:r>
              <a:rPr lang="fa-IR" smtClean="0">
                <a:cs typeface="B Zar" panose="00000400000000000000" pitchFamily="2" charset="-78"/>
              </a:rPr>
              <a:t>دهقاني- عناصر </a:t>
            </a:r>
            <a:r>
              <a:rPr lang="fa-IR">
                <a:cs typeface="B Zar" panose="00000400000000000000" pitchFamily="2" charset="-78"/>
              </a:rPr>
              <a:t>اصلي و كليدي براي فهم رفتار به شمار ميآيند </a:t>
            </a:r>
            <a:r>
              <a:rPr lang="fa-IR" smtClean="0">
                <a:cs typeface="B Zar" panose="00000400000000000000" pitchFamily="2" charset="-78"/>
              </a:rPr>
              <a:t>به نظر راجرز </a:t>
            </a:r>
            <a:r>
              <a:rPr lang="fa-IR">
                <a:cs typeface="B Zar" panose="00000400000000000000" pitchFamily="2" charset="-78"/>
              </a:rPr>
              <a:t>عناصر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خرده فرهنگ دهقاني</a:t>
            </a:r>
            <a:r>
              <a:rPr lang="fa-IR">
                <a:cs typeface="B Zar" panose="00000400000000000000" pitchFamily="2" charset="-78"/>
              </a:rPr>
              <a:t>، مانع نوآوري و پذيرش تغيير در </a:t>
            </a:r>
            <a:r>
              <a:rPr lang="fa-IR" smtClean="0">
                <a:cs typeface="B Zar" panose="00000400000000000000" pitchFamily="2" charset="-78"/>
              </a:rPr>
              <a:t>جوامع </a:t>
            </a:r>
            <a:r>
              <a:rPr lang="fa-IR">
                <a:cs typeface="B Zar" panose="00000400000000000000" pitchFamily="2" charset="-78"/>
              </a:rPr>
              <a:t>روستايي </a:t>
            </a:r>
            <a:r>
              <a:rPr lang="fa-IR" smtClean="0">
                <a:cs typeface="B Zar" panose="00000400000000000000" pitchFamily="2" charset="-78"/>
              </a:rPr>
              <a:t>مي شوند.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اين </a:t>
            </a:r>
            <a:r>
              <a:rPr lang="fa-IR">
                <a:cs typeface="B Zar" panose="00000400000000000000" pitchFamily="2" charset="-78"/>
              </a:rPr>
              <a:t>عناصر عبارتند از: بي اعتمادي در روابط متقابل شخصي، تقديرگرايي، فقدان نوآوري، </a:t>
            </a:r>
            <a:r>
              <a:rPr lang="fa-IR" smtClean="0">
                <a:cs typeface="B Zar" panose="00000400000000000000" pitchFamily="2" charset="-78"/>
              </a:rPr>
              <a:t>پايين بودن </a:t>
            </a:r>
            <a:r>
              <a:rPr lang="fa-IR">
                <a:cs typeface="B Zar" panose="00000400000000000000" pitchFamily="2" charset="-78"/>
              </a:rPr>
              <a:t>سطح آرزوها و تمايلات، عدم توانايي چشم پوشي از منافع آني به خاطر منافع آتي، </a:t>
            </a:r>
            <a:r>
              <a:rPr lang="fa-IR" smtClean="0">
                <a:cs typeface="B Zar" panose="00000400000000000000" pitchFamily="2" charset="-78"/>
              </a:rPr>
              <a:t>عدم توجه </a:t>
            </a:r>
            <a:r>
              <a:rPr lang="fa-IR">
                <a:cs typeface="B Zar" panose="00000400000000000000" pitchFamily="2" charset="-78"/>
              </a:rPr>
              <a:t>به اهميت زمان، </a:t>
            </a:r>
            <a:r>
              <a:rPr lang="fa-IR" smtClean="0">
                <a:cs typeface="B Zar" panose="00000400000000000000" pitchFamily="2" charset="-78"/>
              </a:rPr>
              <a:t>خانواده گرايي</a:t>
            </a:r>
            <a:r>
              <a:rPr lang="fa-IR">
                <a:cs typeface="B Zar" panose="00000400000000000000" pitchFamily="2" charset="-78"/>
              </a:rPr>
              <a:t>، وابستگي به قدرت دولت، </a:t>
            </a:r>
            <a:r>
              <a:rPr lang="fa-IR" smtClean="0">
                <a:cs typeface="B Zar" panose="00000400000000000000" pitchFamily="2" charset="-78"/>
              </a:rPr>
              <a:t>محلي گرايي </a:t>
            </a:r>
            <a:r>
              <a:rPr lang="fa-IR">
                <a:cs typeface="B Zar" panose="00000400000000000000" pitchFamily="2" charset="-78"/>
              </a:rPr>
              <a:t>و فقدان همدلي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9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با مرور ادبيات ذكر شده ميتوان معرفهاي زير را به عنوان معيارهاي جامعه </a:t>
            </a:r>
            <a:r>
              <a:rPr lang="fa-IR" smtClean="0">
                <a:cs typeface="B Zar" panose="00000400000000000000" pitchFamily="2" charset="-78"/>
              </a:rPr>
              <a:t>مدرن مشخص </a:t>
            </a:r>
            <a:r>
              <a:rPr lang="fa-IR">
                <a:cs typeface="B Zar" panose="00000400000000000000" pitchFamily="2" charset="-78"/>
              </a:rPr>
              <a:t>كرد و از آن به عنوان مدلي براي سنجش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ميزان مدرن بودن يك پديده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اجتماعي </a:t>
            </a:r>
            <a:r>
              <a:rPr lang="fa-IR" smtClean="0">
                <a:cs typeface="B Zar" panose="00000400000000000000" pitchFamily="2" charset="-78"/>
              </a:rPr>
              <a:t>استفاده </a:t>
            </a:r>
            <a:r>
              <a:rPr lang="fa-IR">
                <a:cs typeface="B Zar" panose="00000400000000000000" pitchFamily="2" charset="-78"/>
              </a:rPr>
              <a:t>نمود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982" y="2292439"/>
            <a:ext cx="8280036" cy="289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algn="just"/>
            <a:r>
              <a:rPr lang="fa-IR" sz="7400">
                <a:cs typeface="B Zar" panose="00000400000000000000" pitchFamily="2" charset="-78"/>
              </a:rPr>
              <a:t>بنابراين؛ با مروري برادبيات توسعه موجود و تناسب اين ابعاد با جامعه مورد مطالعه و </a:t>
            </a:r>
            <a:r>
              <a:rPr lang="fa-IR" sz="7400" smtClean="0">
                <a:cs typeface="B Zar" panose="00000400000000000000" pitchFamily="2" charset="-78"/>
              </a:rPr>
              <a:t>لزوم پيدا </a:t>
            </a:r>
            <a:r>
              <a:rPr lang="fa-IR" sz="7400">
                <a:cs typeface="B Zar" panose="00000400000000000000" pitchFamily="2" charset="-78"/>
              </a:rPr>
              <a:t>كردن مفاهيمي نزديك به ادبيات عاميانه درمفاهيم توسعه، ابعاد زير مشخص </a:t>
            </a:r>
            <a:r>
              <a:rPr lang="fa-IR" sz="7400" smtClean="0">
                <a:cs typeface="B Zar" panose="00000400000000000000" pitchFamily="2" charset="-78"/>
              </a:rPr>
              <a:t>گرديد: </a:t>
            </a: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عقلاني بودن،</a:t>
            </a: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 </a:t>
            </a:r>
            <a:r>
              <a:rPr lang="fa-IR" sz="7400">
                <a:cs typeface="B Zar" panose="00000400000000000000" pitchFamily="2" charset="-78"/>
              </a:rPr>
              <a:t>خاصگرايي/عامگرايي</a:t>
            </a:r>
            <a:r>
              <a:rPr lang="fa-IR" sz="7400" smtClean="0">
                <a:cs typeface="B Zar" panose="00000400000000000000" pitchFamily="2" charset="-78"/>
              </a:rPr>
              <a:t>،</a:t>
            </a: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 </a:t>
            </a:r>
            <a:r>
              <a:rPr lang="fa-IR" sz="7400">
                <a:cs typeface="B Zar" panose="00000400000000000000" pitchFamily="2" charset="-78"/>
              </a:rPr>
              <a:t>انتسابي/اكتسابي، </a:t>
            </a:r>
            <a:endParaRPr lang="fa-IR" sz="7400">
              <a:cs typeface="B Zar" panose="00000400000000000000" pitchFamily="2" charset="-78"/>
            </a:endParaRP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جمعگرايي/فردگرايي</a:t>
            </a:r>
            <a:r>
              <a:rPr lang="fa-IR" sz="7400">
                <a:cs typeface="B Zar" panose="00000400000000000000" pitchFamily="2" charset="-78"/>
              </a:rPr>
              <a:t>، </a:t>
            </a:r>
            <a:endParaRPr lang="fa-IR" sz="7400" smtClean="0">
              <a:cs typeface="B Zar" panose="00000400000000000000" pitchFamily="2" charset="-78"/>
            </a:endParaRP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محافظه كاري سازگاري،</a:t>
            </a: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 </a:t>
            </a:r>
            <a:r>
              <a:rPr lang="fa-IR" sz="7400">
                <a:cs typeface="B Zar" panose="00000400000000000000" pitchFamily="2" charset="-78"/>
              </a:rPr>
              <a:t>نگاه به ثروت، </a:t>
            </a:r>
            <a:endParaRPr lang="fa-IR" sz="7400" smtClean="0">
              <a:cs typeface="B Zar" panose="00000400000000000000" pitchFamily="2" charset="-78"/>
            </a:endParaRP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نگاه </a:t>
            </a:r>
            <a:r>
              <a:rPr lang="fa-IR" sz="7400">
                <a:cs typeface="B Zar" panose="00000400000000000000" pitchFamily="2" charset="-78"/>
              </a:rPr>
              <a:t>به زنان</a:t>
            </a:r>
            <a:r>
              <a:rPr lang="fa-IR" sz="7400" smtClean="0">
                <a:cs typeface="B Zar" panose="00000400000000000000" pitchFamily="2" charset="-78"/>
              </a:rPr>
              <a:t>،</a:t>
            </a:r>
          </a:p>
          <a:p>
            <a:pPr algn="just"/>
            <a:r>
              <a:rPr lang="fa-IR" sz="7400" smtClean="0">
                <a:cs typeface="B Zar" panose="00000400000000000000" pitchFamily="2" charset="-78"/>
              </a:rPr>
              <a:t> </a:t>
            </a:r>
            <a:r>
              <a:rPr lang="fa-IR" sz="7400">
                <a:cs typeface="B Zar" panose="00000400000000000000" pitchFamily="2" charset="-78"/>
              </a:rPr>
              <a:t>تقديرگرايي و اهميت شانس و بخت </a:t>
            </a:r>
            <a:endParaRPr lang="fa-IR" sz="7400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74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روش تحقيق</a:t>
            </a:r>
            <a:r>
              <a:rPr lang="fa-IR" smtClean="0"/>
              <a:t>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>
                <a:cs typeface="B Zar" panose="00000400000000000000" pitchFamily="2" charset="-78"/>
              </a:rPr>
              <a:t>رهيافتهاي موجود در زمينة را به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 سه </a:t>
            </a:r>
            <a:r>
              <a:rPr lang="fa-IR">
                <a:cs typeface="B Zar" panose="00000400000000000000" pitchFamily="2" charset="-78"/>
              </a:rPr>
              <a:t>دسته تقسيم كرد كه عبارتاند از: </a:t>
            </a:r>
            <a:endParaRPr lang="fa-IR" smtClean="0">
              <a:cs typeface="B Zar" panose="00000400000000000000" pitchFamily="2" charset="-78"/>
            </a:endParaRPr>
          </a:p>
          <a:p>
            <a:pPr marL="514350" indent="-514350">
              <a:buFont typeface="+mj-lt"/>
              <a:buAutoNum type="arabicPeriod"/>
            </a:pPr>
            <a:r>
              <a:rPr lang="fa-IR" smtClean="0">
                <a:cs typeface="B Zar" panose="00000400000000000000" pitchFamily="2" charset="-78"/>
              </a:rPr>
              <a:t>تحليل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محتواي </a:t>
            </a:r>
            <a:r>
              <a:rPr lang="fa-IR">
                <a:cs typeface="B Zar" panose="00000400000000000000" pitchFamily="2" charset="-78"/>
              </a:rPr>
              <a:t>عرفي و قراردادي</a:t>
            </a:r>
            <a:r>
              <a:rPr lang="fa-IR" smtClean="0">
                <a:cs typeface="B Zar" panose="00000400000000000000" pitchFamily="2" charset="-78"/>
              </a:rPr>
              <a:t>؛</a:t>
            </a:r>
          </a:p>
          <a:p>
            <a:pPr marL="514350" indent="-514350">
              <a:buFont typeface="+mj-lt"/>
              <a:buAutoNum type="arabicPeriod"/>
            </a:pPr>
            <a:r>
              <a:rPr lang="fa-IR" smtClean="0">
                <a:cs typeface="B Zar" panose="00000400000000000000" pitchFamily="2" charset="-78"/>
              </a:rPr>
              <a:t>تحليل </a:t>
            </a:r>
            <a:r>
              <a:rPr lang="fa-IR">
                <a:cs typeface="B Zar" panose="00000400000000000000" pitchFamily="2" charset="-78"/>
              </a:rPr>
              <a:t>محتواي </a:t>
            </a:r>
            <a:r>
              <a:rPr lang="fa-IR" smtClean="0">
                <a:cs typeface="B Zar" panose="00000400000000000000" pitchFamily="2" charset="-78"/>
              </a:rPr>
              <a:t>جهتدار؛</a:t>
            </a:r>
          </a:p>
          <a:p>
            <a:pPr marL="514350" indent="-514350">
              <a:buFont typeface="+mj-lt"/>
              <a:buAutoNum type="arabicPeriod"/>
            </a:pPr>
            <a:r>
              <a:rPr lang="fa-IR" smtClean="0">
                <a:cs typeface="B Zar" panose="00000400000000000000" pitchFamily="2" charset="-78"/>
              </a:rPr>
              <a:t>تحليل </a:t>
            </a:r>
            <a:r>
              <a:rPr lang="fa-IR">
                <a:cs typeface="B Zar" panose="00000400000000000000" pitchFamily="2" charset="-78"/>
              </a:rPr>
              <a:t>محتواي تلخيصي يا </a:t>
            </a:r>
            <a:r>
              <a:rPr lang="fa-IR" smtClean="0">
                <a:cs typeface="B Zar" panose="00000400000000000000" pitchFamily="2" charset="-78"/>
              </a:rPr>
              <a:t>تجمعي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>
                <a:cs typeface="B Zar" panose="00000400000000000000" pitchFamily="2" charset="-78"/>
              </a:rPr>
              <a:t>توجه به </a:t>
            </a:r>
            <a:r>
              <a:rPr lang="fa-IR" smtClean="0">
                <a:cs typeface="B Zar" panose="00000400000000000000" pitchFamily="2" charset="-78"/>
              </a:rPr>
              <a:t>داده هاي </a:t>
            </a:r>
            <a:r>
              <a:rPr lang="fa-IR">
                <a:cs typeface="B Zar" panose="00000400000000000000" pitchFamily="2" charset="-78"/>
              </a:rPr>
              <a:t>تحقيق و هدف ما از تحليل محتوي، از </a:t>
            </a:r>
            <a:r>
              <a:rPr lang="fa-IR" smtClean="0">
                <a:cs typeface="B Zar" panose="00000400000000000000" pitchFamily="2" charset="-78"/>
              </a:rPr>
              <a:t>تحليل محتوي </a:t>
            </a:r>
            <a:r>
              <a:rPr lang="fa-IR">
                <a:cs typeface="B Zar" panose="00000400000000000000" pitchFamily="2" charset="-78"/>
              </a:rPr>
              <a:t>كيفي تلخيصي براي تحليل ضربالمثلها استفاده شده است. از يك سو ميزان </a:t>
            </a:r>
            <a:r>
              <a:rPr lang="fa-IR" smtClean="0">
                <a:cs typeface="B Zar" panose="00000400000000000000" pitchFamily="2" charset="-78"/>
              </a:rPr>
              <a:t>تكرار ضربالمثلها </a:t>
            </a:r>
            <a:r>
              <a:rPr lang="fa-IR">
                <a:cs typeface="B Zar" panose="00000400000000000000" pitchFamily="2" charset="-78"/>
              </a:rPr>
              <a:t>و مضمون مثبت و منفي هر يك از اين ضرب المثلها كاويده شده و از </a:t>
            </a:r>
            <a:r>
              <a:rPr lang="fa-IR" smtClean="0">
                <a:cs typeface="B Zar" panose="00000400000000000000" pitchFamily="2" charset="-78"/>
              </a:rPr>
              <a:t>سوي ديگر </a:t>
            </a:r>
            <a:r>
              <a:rPr lang="fa-IR">
                <a:cs typeface="B Zar" panose="00000400000000000000" pitchFamily="2" charset="-78"/>
              </a:rPr>
              <a:t>وجه هنجاري و توصيفي اين ضربالمثلها مورد بررسي قرار گرفته است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08" y="2518118"/>
            <a:ext cx="941435" cy="94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7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تحليل محتواي تلخيصي</a:t>
            </a:r>
            <a:r>
              <a:rPr lang="fa-IR">
                <a:cs typeface="B Zar" panose="00000400000000000000" pitchFamily="2" charset="-78"/>
              </a:rPr>
              <a:t>: اين روش و </a:t>
            </a:r>
            <a:r>
              <a:rPr lang="fa-IR" smtClean="0">
                <a:cs typeface="B Zar" panose="00000400000000000000" pitchFamily="2" charset="-78"/>
              </a:rPr>
              <a:t>كمي </a:t>
            </a:r>
            <a:r>
              <a:rPr lang="fa-IR">
                <a:cs typeface="B Zar" panose="00000400000000000000" pitchFamily="2" charset="-78"/>
              </a:rPr>
              <a:t>كردن كلمات يا مضامين ويژة موجود در </a:t>
            </a:r>
            <a:r>
              <a:rPr lang="fa-IR" smtClean="0">
                <a:cs typeface="B Zar" panose="00000400000000000000" pitchFamily="2" charset="-78"/>
              </a:rPr>
              <a:t>متن، با </a:t>
            </a:r>
            <a:r>
              <a:rPr lang="fa-IR">
                <a:cs typeface="B Zar" panose="00000400000000000000" pitchFamily="2" charset="-78"/>
              </a:rPr>
              <a:t>هدف فهم چگونگي كاربرد اين كلمات يا محتواي آنها در متن آغاز ميشود. تحليل </a:t>
            </a:r>
            <a:r>
              <a:rPr lang="fa-IR" smtClean="0">
                <a:cs typeface="B Zar" panose="00000400000000000000" pitchFamily="2" charset="-78"/>
              </a:rPr>
              <a:t>كردن براي </a:t>
            </a:r>
            <a:r>
              <a:rPr lang="fa-IR">
                <a:cs typeface="B Zar" panose="00000400000000000000" pitchFamily="2" charset="-78"/>
              </a:rPr>
              <a:t>شناخت نمود يك كلمه يا مضمون ويژه در متن، نشاني از تحليل محتواي واضح </a:t>
            </a:r>
            <a:r>
              <a:rPr lang="fa-IR" smtClean="0">
                <a:cs typeface="B Zar" panose="00000400000000000000" pitchFamily="2" charset="-78"/>
              </a:rPr>
              <a:t>ومشخص </a:t>
            </a:r>
            <a:r>
              <a:rPr lang="fa-IR">
                <a:cs typeface="B Zar" panose="00000400000000000000" pitchFamily="2" charset="-78"/>
              </a:rPr>
              <a:t>است. اگر تحليل در همين حد باز ايستد، تحليلي </a:t>
            </a:r>
            <a:r>
              <a:rPr lang="fa-IR" smtClean="0">
                <a:cs typeface="B Zar" panose="00000400000000000000" pitchFamily="2" charset="-78"/>
              </a:rPr>
              <a:t>كمي به شمار </a:t>
            </a:r>
            <a:r>
              <a:rPr lang="fa-IR">
                <a:cs typeface="B Zar" panose="00000400000000000000" pitchFamily="2" charset="-78"/>
              </a:rPr>
              <a:t>ميآيد كه تمركز </a:t>
            </a:r>
            <a:r>
              <a:rPr lang="fa-IR" smtClean="0">
                <a:cs typeface="B Zar" panose="00000400000000000000" pitchFamily="2" charset="-78"/>
              </a:rPr>
              <a:t>آن روي </a:t>
            </a:r>
            <a:r>
              <a:rPr lang="fa-IR">
                <a:cs typeface="B Zar" panose="00000400000000000000" pitchFamily="2" charset="-78"/>
              </a:rPr>
              <a:t>شمار فراواني مضمون يا واژگان ويژه است. تحليل محتواي كيفي با رويكرد </a:t>
            </a:r>
            <a:r>
              <a:rPr lang="fa-IR" smtClean="0">
                <a:cs typeface="B Zar" panose="00000400000000000000" pitchFamily="2" charset="-78"/>
              </a:rPr>
              <a:t>تلخيصي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ميتواند </a:t>
            </a:r>
            <a:r>
              <a:rPr lang="fa-IR">
                <a:cs typeface="B Zar" panose="00000400000000000000" pitchFamily="2" charset="-78"/>
              </a:rPr>
              <a:t>به آن كه همان تحليل محتواي پنهان و نهفتة موجود در كلمات است، نيز برود. </a:t>
            </a:r>
            <a:r>
              <a:rPr lang="fa-IR" smtClean="0">
                <a:cs typeface="B Zar" panose="00000400000000000000" pitchFamily="2" charset="-78"/>
              </a:rPr>
              <a:t>تحليل محتواي </a:t>
            </a:r>
            <a:r>
              <a:rPr lang="fa-IR">
                <a:cs typeface="B Zar" panose="00000400000000000000" pitchFamily="2" charset="-78"/>
              </a:rPr>
              <a:t>پنهان به فرايند تفسير محتوا مربوط ميشود. در اين نوع تحليل، تمركز بر كشف </a:t>
            </a:r>
            <a:r>
              <a:rPr lang="fa-IR" smtClean="0">
                <a:cs typeface="B Zar" panose="00000400000000000000" pitchFamily="2" charset="-78"/>
              </a:rPr>
              <a:t>معاني اصولي </a:t>
            </a:r>
            <a:r>
              <a:rPr lang="fa-IR">
                <a:cs typeface="B Zar" panose="00000400000000000000" pitchFamily="2" charset="-78"/>
              </a:rPr>
              <a:t>واژه يا مضامين آن است و پژوهشگران از اين نوع تحليل محتوا در مطالعات تحليلي </a:t>
            </a:r>
            <a:r>
              <a:rPr lang="fa-IR" smtClean="0">
                <a:cs typeface="B Zar" panose="00000400000000000000" pitchFamily="2" charset="-78"/>
              </a:rPr>
              <a:t>انواع مقالات </a:t>
            </a:r>
            <a:r>
              <a:rPr lang="fa-IR">
                <a:cs typeface="B Zar" panose="00000400000000000000" pitchFamily="2" charset="-78"/>
              </a:rPr>
              <a:t>موجود در مجلات علمي و همچنين كتابهاي مرجع استفاده </a:t>
            </a:r>
            <a:r>
              <a:rPr lang="fa-IR" smtClean="0">
                <a:cs typeface="B Zar" panose="00000400000000000000" pitchFamily="2" charset="-78"/>
              </a:rPr>
              <a:t>مي كنند</a:t>
            </a:r>
          </a:p>
          <a:p>
            <a:pPr algn="just"/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2264899" y="5093751"/>
            <a:ext cx="3066757" cy="1083212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 تحليل محتواي پنهان به فرايند تفسير محتوا مربوط ميشود</a:t>
            </a:r>
            <a:endParaRPr lang="fa-I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68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روش تحقيق در اين پژوهش، روش تحليل محتواي كيفي است. همچنين، از </a:t>
            </a:r>
            <a:r>
              <a:rPr lang="fa-IR" smtClean="0">
                <a:cs typeface="B Zar" panose="00000400000000000000" pitchFamily="2" charset="-78"/>
              </a:rPr>
              <a:t>واحد »مضمون</a:t>
            </a:r>
            <a:r>
              <a:rPr lang="fa-IR" smtClean="0">
                <a:cs typeface="B Zar" panose="00000400000000000000" pitchFamily="2" charset="-78"/>
              </a:rPr>
              <a:t>« به عنوان واحد تحليل استفاده شده است. كدگذاري در اين پژوهش به اين </a:t>
            </a:r>
            <a:r>
              <a:rPr lang="fa-IR" smtClean="0">
                <a:cs typeface="B Zar" panose="00000400000000000000" pitchFamily="2" charset="-78"/>
              </a:rPr>
              <a:t>صورت انجام </a:t>
            </a:r>
            <a:r>
              <a:rPr lang="fa-IR" smtClean="0">
                <a:cs typeface="B Zar" panose="00000400000000000000" pitchFamily="2" charset="-78"/>
              </a:rPr>
              <a:t>پذيرفت كه بعد از مشخص شدن مقولات در مدل نظري، </a:t>
            </a:r>
            <a:r>
              <a:rPr lang="fa-IR" smtClean="0">
                <a:cs typeface="B Zar" panose="00000400000000000000" pitchFamily="2" charset="-78"/>
              </a:rPr>
              <a:t>ضرب المثل ها </a:t>
            </a:r>
            <a:r>
              <a:rPr lang="fa-IR" smtClean="0">
                <a:cs typeface="B Zar" panose="00000400000000000000" pitchFamily="2" charset="-78"/>
              </a:rPr>
              <a:t>به لحاظ معنا </a:t>
            </a:r>
            <a:r>
              <a:rPr lang="fa-IR" smtClean="0">
                <a:cs typeface="B Zar" panose="00000400000000000000" pitchFamily="2" charset="-78"/>
              </a:rPr>
              <a:t>و مضمون </a:t>
            </a:r>
            <a:r>
              <a:rPr lang="fa-IR" smtClean="0">
                <a:cs typeface="B Zar" panose="00000400000000000000" pitchFamily="2" charset="-78"/>
              </a:rPr>
              <a:t>تفسير شد و در مقولات از پيش تعيين شده قرار گرفت. ضمناً، منفي يا مثبت </a:t>
            </a:r>
            <a:r>
              <a:rPr lang="fa-IR" smtClean="0">
                <a:cs typeface="B Zar" panose="00000400000000000000" pitchFamily="2" charset="-78"/>
              </a:rPr>
              <a:t>بودن جهت ضرب المثلها </a:t>
            </a:r>
            <a:r>
              <a:rPr lang="fa-IR" smtClean="0">
                <a:cs typeface="B Zar" panose="00000400000000000000" pitchFamily="2" charset="-78"/>
              </a:rPr>
              <a:t>نسبت به توسعه نيز مورد توجه قرار </a:t>
            </a:r>
            <a:r>
              <a:rPr lang="fa-IR" smtClean="0">
                <a:cs typeface="B Zar" panose="00000400000000000000" pitchFamily="2" charset="-78"/>
              </a:rPr>
              <a:t>گرفت. جامعه </a:t>
            </a:r>
            <a:r>
              <a:rPr lang="fa-IR" smtClean="0">
                <a:cs typeface="B Zar" panose="00000400000000000000" pitchFamily="2" charset="-78"/>
              </a:rPr>
              <a:t>آماري در اين تحقيق </a:t>
            </a:r>
            <a:r>
              <a:rPr lang="fa-IR" smtClean="0">
                <a:cs typeface="B Zar" panose="00000400000000000000" pitchFamily="2" charset="-78"/>
              </a:rPr>
              <a:t>كليه ي ضرب المثلهاي لُري را </a:t>
            </a:r>
            <a:r>
              <a:rPr lang="fa-IR" smtClean="0">
                <a:cs typeface="B Zar" panose="00000400000000000000" pitchFamily="2" charset="-78"/>
              </a:rPr>
              <a:t>در برمي گيرد. به اين </a:t>
            </a:r>
            <a:r>
              <a:rPr lang="fa-IR" smtClean="0">
                <a:cs typeface="B Zar" panose="00000400000000000000" pitchFamily="2" charset="-78"/>
              </a:rPr>
              <a:t>منظورپس از </a:t>
            </a:r>
            <a:r>
              <a:rPr lang="fa-IR" smtClean="0">
                <a:cs typeface="B Zar" panose="00000400000000000000" pitchFamily="2" charset="-78"/>
              </a:rPr>
              <a:t>بررسي كتب موجود </a:t>
            </a:r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 smtClean="0">
                <a:cs typeface="B Zar" panose="00000400000000000000" pitchFamily="2" charset="-78"/>
              </a:rPr>
              <a:t>توجه به همپوشاني زيادي كه </a:t>
            </a:r>
            <a:r>
              <a:rPr lang="fa-IR" smtClean="0">
                <a:cs typeface="B Zar" panose="00000400000000000000" pitchFamily="2" charset="-78"/>
              </a:rPr>
              <a:t>بين آنها </a:t>
            </a:r>
            <a:r>
              <a:rPr lang="fa-IR" smtClean="0">
                <a:cs typeface="B Zar" panose="00000400000000000000" pitchFamily="2" charset="-78"/>
              </a:rPr>
              <a:t>وجود داشت، كتاب "فرهنگ عامه لرستان"، به قلم عليمردان عسگري </a:t>
            </a:r>
            <a:r>
              <a:rPr lang="fa-IR" smtClean="0">
                <a:cs typeface="B Zar" panose="00000400000000000000" pitchFamily="2" charset="-78"/>
              </a:rPr>
              <a:t>عالم (1390) به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خاطر </a:t>
            </a:r>
            <a:r>
              <a:rPr lang="fa-IR" smtClean="0">
                <a:cs typeface="B Zar" panose="00000400000000000000" pitchFamily="2" charset="-78"/>
              </a:rPr>
              <a:t>جامع بودن و كامل بودن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 smtClean="0">
                <a:cs typeface="B Zar" panose="00000400000000000000" pitchFamily="2" charset="-78"/>
              </a:rPr>
              <a:t>انتخاب گرديد</a:t>
            </a:r>
            <a:r>
              <a:rPr lang="fa-IR" smtClean="0"/>
              <a:t>. </a:t>
            </a: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1659988" y="5008098"/>
            <a:ext cx="4543864" cy="1303802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بعد از مشخص شدن مقولات در مدل نظري، ضرب المثل ها به لحاظ معنا و مضمون تفسير شد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اين كتاب مجموعاً داراي </a:t>
            </a:r>
            <a:r>
              <a:rPr lang="fa-IR" smtClean="0">
                <a:cs typeface="B Zar" panose="00000400000000000000" pitchFamily="2" charset="-78"/>
              </a:rPr>
              <a:t>1630 ضربالمثل </a:t>
            </a:r>
            <a:r>
              <a:rPr lang="fa-IR" smtClean="0">
                <a:cs typeface="B Zar" panose="00000400000000000000" pitchFamily="2" charset="-78"/>
              </a:rPr>
              <a:t>لُري است، كه پس از تمامشماري، تنها  </a:t>
            </a:r>
            <a:r>
              <a:rPr lang="fa-IR" smtClean="0">
                <a:cs typeface="B Zar" panose="00000400000000000000" pitchFamily="2" charset="-78"/>
              </a:rPr>
              <a:t>1022 ضرب المثل </a:t>
            </a:r>
            <a:r>
              <a:rPr lang="fa-IR" smtClean="0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شاخص هاي توسعه اي مرتبط </a:t>
            </a:r>
            <a:r>
              <a:rPr lang="fa-IR" smtClean="0">
                <a:cs typeface="B Zar" panose="00000400000000000000" pitchFamily="2" charset="-78"/>
              </a:rPr>
              <a:t>بوده و بقيه با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 smtClean="0">
                <a:cs typeface="B Zar" panose="00000400000000000000" pitchFamily="2" charset="-78"/>
              </a:rPr>
              <a:t>مورد نظر ارتباطي نداشتند. براي كسب اعتبار كدگذاري </a:t>
            </a:r>
            <a:r>
              <a:rPr lang="fa-IR" smtClean="0">
                <a:cs typeface="B Zar" panose="00000400000000000000" pitchFamily="2" charset="-78"/>
              </a:rPr>
              <a:t>و تحليل </a:t>
            </a:r>
            <a:r>
              <a:rPr lang="fa-IR" smtClean="0">
                <a:cs typeface="B Zar" panose="00000400000000000000" pitchFamily="2" charset="-78"/>
              </a:rPr>
              <a:t>مقولات و </a:t>
            </a:r>
            <a:r>
              <a:rPr lang="fa-IR" smtClean="0">
                <a:cs typeface="B Zar" panose="00000400000000000000" pitchFamily="2" charset="-78"/>
              </a:rPr>
              <a:t>ضرب  المثلها </a:t>
            </a:r>
            <a:r>
              <a:rPr lang="fa-IR" smtClean="0">
                <a:cs typeface="B Zar" panose="00000400000000000000" pitchFamily="2" charset="-78"/>
              </a:rPr>
              <a:t>از اعتبار صوري و مراجعه به متخصصان استفاده </a:t>
            </a:r>
            <a:r>
              <a:rPr lang="fa-IR" smtClean="0">
                <a:cs typeface="B Zar" panose="00000400000000000000" pitchFamily="2" charset="-78"/>
              </a:rPr>
              <a:t>گرديد. همچنين</a:t>
            </a:r>
            <a:r>
              <a:rPr lang="fa-IR" smtClean="0">
                <a:cs typeface="B Zar" panose="00000400000000000000" pitchFamily="2" charset="-78"/>
              </a:rPr>
              <a:t>، براي احراز پايايي و عدم ايجاد سوگيري در برداشت از ضربالمثلها، كدگذاري </a:t>
            </a:r>
            <a:r>
              <a:rPr lang="fa-IR" smtClean="0">
                <a:cs typeface="B Zar" panose="00000400000000000000" pitchFamily="2" charset="-78"/>
              </a:rPr>
              <a:t>و تحليل </a:t>
            </a:r>
            <a:r>
              <a:rPr lang="fa-IR" smtClean="0">
                <a:cs typeface="B Zar" panose="00000400000000000000" pitchFamily="2" charset="-78"/>
              </a:rPr>
              <a:t>توسط افراد </a:t>
            </a:r>
            <a:r>
              <a:rPr lang="fa-IR" smtClean="0">
                <a:cs typeface="B Zar" panose="00000400000000000000" pitchFamily="2" charset="-78"/>
              </a:rPr>
              <a:t>مختلفي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حدود  3 نفر  </a:t>
            </a:r>
            <a:r>
              <a:rPr lang="fa-IR" smtClean="0">
                <a:cs typeface="B Zar" panose="00000400000000000000" pitchFamily="2" charset="-78"/>
              </a:rPr>
              <a:t>انجام شد. بدين صورت كه برداشتهاي مختلف </a:t>
            </a:r>
            <a:r>
              <a:rPr lang="fa-IR" smtClean="0">
                <a:cs typeface="B Zar" panose="00000400000000000000" pitchFamily="2" charset="-78"/>
              </a:rPr>
              <a:t>از ضربالمثلها </a:t>
            </a:r>
            <a:r>
              <a:rPr lang="fa-IR" smtClean="0">
                <a:cs typeface="B Zar" panose="00000400000000000000" pitchFamily="2" charset="-78"/>
              </a:rPr>
              <a:t>توسط افراد مختلفي انجام گرفته تا برداشتهاي يك فرد به تحقيق تحميل </a:t>
            </a:r>
            <a:r>
              <a:rPr lang="fa-IR" smtClean="0">
                <a:cs typeface="B Zar" panose="00000400000000000000" pitchFamily="2" charset="-78"/>
              </a:rPr>
              <a:t>نشده و </a:t>
            </a:r>
            <a:r>
              <a:rPr lang="fa-IR" smtClean="0">
                <a:cs typeface="B Zar" panose="00000400000000000000" pitchFamily="2" charset="-78"/>
              </a:rPr>
              <a:t>اعتبار و پايايي تحليل مخدوش نشود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5591981"/>
            <a:ext cx="1075006" cy="107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تعريف مفاهيم</a:t>
            </a:r>
            <a:r>
              <a:rPr lang="fa-IR" smtClean="0"/>
              <a:t>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هركدام از مفاهيم استفاده شده در اين پژوهش به صورت دو بعد مثبت و منفي در </a:t>
            </a:r>
            <a:r>
              <a:rPr lang="fa-IR" smtClean="0">
                <a:cs typeface="B Zar" panose="00000400000000000000" pitchFamily="2" charset="-78"/>
              </a:rPr>
              <a:t>جدول شماره 2 تعريف شده اند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ضرب المثلهاي </a:t>
            </a:r>
            <a:r>
              <a:rPr lang="fa-IR">
                <a:cs typeface="B Zar" panose="00000400000000000000" pitchFamily="2" charset="-78"/>
              </a:rPr>
              <a:t>موجود در تحقيق ابتدا كدگذاري ميشوند. </a:t>
            </a:r>
            <a:r>
              <a:rPr lang="fa-IR" smtClean="0">
                <a:cs typeface="B Zar" panose="00000400000000000000" pitchFamily="2" charset="-78"/>
              </a:rPr>
              <a:t>كدگذاري بدين </a:t>
            </a:r>
            <a:r>
              <a:rPr lang="fa-IR">
                <a:cs typeface="B Zar" panose="00000400000000000000" pitchFamily="2" charset="-78"/>
              </a:rPr>
              <a:t>شكل است كه بعد از خواندن وتعيين مضمون و محتوي </a:t>
            </a:r>
            <a:r>
              <a:rPr lang="fa-IR" smtClean="0">
                <a:cs typeface="B Zar" panose="00000400000000000000" pitchFamily="2" charset="-78"/>
              </a:rPr>
              <a:t>ضرب المثل ها</a:t>
            </a:r>
            <a:r>
              <a:rPr lang="fa-IR">
                <a:cs typeface="B Zar" panose="00000400000000000000" pitchFamily="2" charset="-78"/>
              </a:rPr>
              <a:t>، جهت گيري عام </a:t>
            </a:r>
            <a:r>
              <a:rPr lang="fa-IR" smtClean="0">
                <a:cs typeface="B Zar" panose="00000400000000000000" pitchFamily="2" charset="-78"/>
              </a:rPr>
              <a:t>وخاص </a:t>
            </a:r>
            <a:r>
              <a:rPr lang="fa-IR">
                <a:cs typeface="B Zar" panose="00000400000000000000" pitchFamily="2" charset="-78"/>
              </a:rPr>
              <a:t>آنها تعيين ميشود. ابتدا جهت گيري عام هر </a:t>
            </a:r>
            <a:r>
              <a:rPr lang="fa-IR" smtClean="0">
                <a:cs typeface="B Zar" panose="00000400000000000000" pitchFamily="2" charset="-78"/>
              </a:rPr>
              <a:t>ضرب المثل </a:t>
            </a:r>
            <a:r>
              <a:rPr lang="fa-IR">
                <a:cs typeface="B Zar" panose="00000400000000000000" pitchFamily="2" charset="-78"/>
              </a:rPr>
              <a:t>بر مبناي: هنجاري، آمرانه،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 با </a:t>
            </a:r>
            <a:r>
              <a:rPr lang="fa-IR">
                <a:cs typeface="B Zar" panose="00000400000000000000" pitchFamily="2" charset="-78"/>
              </a:rPr>
              <a:t>مرور ادبيات ذكر شده ميتوان معرفهاي زير را به عنوان معيارهاي جامعه </a:t>
            </a:r>
            <a:r>
              <a:rPr lang="fa-IR" smtClean="0">
                <a:cs typeface="B Zar" panose="00000400000000000000" pitchFamily="2" charset="-78"/>
              </a:rPr>
              <a:t>مدرن مشخص </a:t>
            </a:r>
            <a:r>
              <a:rPr lang="fa-IR">
                <a:cs typeface="B Zar" panose="00000400000000000000" pitchFamily="2" charset="-78"/>
              </a:rPr>
              <a:t>كرد و از آن به عنوان مدلي براي سنجش ميزان مدرن بودن يك پديده </a:t>
            </a:r>
            <a:r>
              <a:rPr lang="fa-IR" smtClean="0">
                <a:cs typeface="B Zar" panose="00000400000000000000" pitchFamily="2" charset="-78"/>
              </a:rPr>
              <a:t>اجتماعي استفاده </a:t>
            </a:r>
            <a:r>
              <a:rPr lang="fa-IR">
                <a:cs typeface="B Zar" panose="00000400000000000000" pitchFamily="2" charset="-78"/>
              </a:rPr>
              <a:t>نمود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1871003" y="4754880"/>
            <a:ext cx="4360985" cy="101287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>
                <a:solidFill>
                  <a:srgbClr val="FF0000"/>
                </a:solidFill>
                <a:cs typeface="B Zar" panose="00000400000000000000" pitchFamily="2" charset="-78"/>
              </a:rPr>
              <a:t>سنجش ميزان مدرن بودن يك پديده اجتماعي</a:t>
            </a:r>
          </a:p>
        </p:txBody>
      </p:sp>
    </p:spTree>
    <p:extLst>
      <p:ext uri="{BB962C8B-B14F-4D97-AF65-F5344CB8AC3E}">
        <p14:creationId xmlns:p14="http://schemas.microsoft.com/office/powerpoint/2010/main" val="343091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362" y="2388870"/>
            <a:ext cx="7987275" cy="275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واژه هاي كليدي: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smtClean="0">
                <a:cs typeface="B Zar" panose="00000400000000000000" pitchFamily="2" charset="-78"/>
              </a:rPr>
              <a:t>ادبيات عاميانه ي لري، ضربالمثلها؛ لرستان؛ نگرش توسعه اي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2967533"/>
            <a:ext cx="5415667" cy="28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5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بنابراين؛ با مروري برادبيات توسعه موجود و تناسب اين ابعاد با جامعه مورد مطالعه و </a:t>
            </a:r>
            <a:r>
              <a:rPr lang="fa-IR" smtClean="0">
                <a:cs typeface="B Zar" panose="00000400000000000000" pitchFamily="2" charset="-78"/>
              </a:rPr>
              <a:t>لزوم پيدا كردن </a:t>
            </a:r>
            <a:r>
              <a:rPr lang="fa-IR">
                <a:cs typeface="B Zar" panose="00000400000000000000" pitchFamily="2" charset="-78"/>
              </a:rPr>
              <a:t>مفاهيمي نزديك به ادبيات عاميانه درمفاهيم توسعه، ابعاد زير مشخص </a:t>
            </a:r>
            <a:r>
              <a:rPr lang="fa-IR" smtClean="0">
                <a:cs typeface="B Zar" panose="00000400000000000000" pitchFamily="2" charset="-78"/>
              </a:rPr>
              <a:t>گرديد: 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عقلاني بودن</a:t>
            </a:r>
            <a:r>
              <a:rPr lang="fa-IR">
                <a:cs typeface="B Zar" panose="00000400000000000000" pitchFamily="2" charset="-78"/>
              </a:rPr>
              <a:t>، خاصگرايي/عامگرايي، انتسابي/اكتسابي، جمعگرايي/فردگرايي، </a:t>
            </a:r>
            <a:r>
              <a:rPr lang="fa-IR" smtClean="0">
                <a:cs typeface="B Zar" panose="00000400000000000000" pitchFamily="2" charset="-78"/>
              </a:rPr>
              <a:t>محافظه كاري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و سازگاري</a:t>
            </a:r>
            <a:r>
              <a:rPr lang="fa-IR">
                <a:cs typeface="B Zar" panose="00000400000000000000" pitchFamily="2" charset="-78"/>
              </a:rPr>
              <a:t>، نگاه به ثروت، نگاه به زنان، تقديرگرايي و اهميت شانس و بخت جزء ابعاد مورد نظر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در اين تحقيق هستند. لازم به ذكر است كه اين ابعاد بيشتر حالت نگرشي داشته و سعي شده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كه ابعاد نگرشي بسياري از نظريات توسعه را پوشش دهد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474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روش تحقيق</a:t>
            </a:r>
            <a:r>
              <a:rPr lang="fa-IR" smtClean="0"/>
              <a:t> </a:t>
            </a:r>
            <a:br>
              <a:rPr lang="fa-IR" smtClean="0"/>
            </a:b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828"/>
            <a:ext cx="10515600" cy="4351338"/>
          </a:xfrm>
        </p:spPr>
        <p:txBody>
          <a:bodyPr>
            <a:normAutofit/>
          </a:bodyPr>
          <a:lstStyle/>
          <a:p>
            <a:r>
              <a:rPr lang="fa-IR">
                <a:cs typeface="B Zar" panose="00000400000000000000" pitchFamily="2" charset="-78"/>
              </a:rPr>
              <a:t>رهيافتهاي موجود در زمينة را به سه دسته تقسيم كرد كه عبارتاند از: </a:t>
            </a:r>
            <a:endParaRPr lang="fa-IR" smtClean="0">
              <a:cs typeface="B Zar" panose="00000400000000000000" pitchFamily="2" charset="-78"/>
            </a:endParaRPr>
          </a:p>
          <a:p>
            <a:r>
              <a:rPr lang="fa-IR" smtClean="0">
                <a:cs typeface="B Zar" panose="00000400000000000000" pitchFamily="2" charset="-78"/>
              </a:rPr>
              <a:t>1- </a:t>
            </a:r>
            <a:r>
              <a:rPr lang="fa-IR" smtClean="0">
                <a:cs typeface="B Zar" panose="00000400000000000000" pitchFamily="2" charset="-78"/>
              </a:rPr>
              <a:t>تحليل محتواي </a:t>
            </a:r>
            <a:r>
              <a:rPr lang="fa-IR">
                <a:cs typeface="B Zar" panose="00000400000000000000" pitchFamily="2" charset="-78"/>
              </a:rPr>
              <a:t>عرفي و قراردادي؛ </a:t>
            </a:r>
            <a:endParaRPr lang="fa-IR" smtClean="0">
              <a:cs typeface="B Zar" panose="00000400000000000000" pitchFamily="2" charset="-78"/>
            </a:endParaRPr>
          </a:p>
          <a:p>
            <a:r>
              <a:rPr lang="fa-IR" smtClean="0">
                <a:cs typeface="B Zar" panose="00000400000000000000" pitchFamily="2" charset="-78"/>
              </a:rPr>
              <a:t>2-تحليل </a:t>
            </a:r>
            <a:r>
              <a:rPr lang="fa-IR">
                <a:cs typeface="B Zar" panose="00000400000000000000" pitchFamily="2" charset="-78"/>
              </a:rPr>
              <a:t>محتواي جهتدار؛ </a:t>
            </a:r>
            <a:r>
              <a:rPr lang="fa-IR" smtClean="0">
                <a:cs typeface="B Zar" panose="00000400000000000000" pitchFamily="2" charset="-78"/>
              </a:rPr>
              <a:t>.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3-تحليل </a:t>
            </a:r>
            <a:r>
              <a:rPr lang="fa-IR">
                <a:cs typeface="B Zar" panose="00000400000000000000" pitchFamily="2" charset="-78"/>
              </a:rPr>
              <a:t>محتواي تلخيصي يا </a:t>
            </a:r>
            <a:r>
              <a:rPr lang="fa-IR" smtClean="0">
                <a:cs typeface="B Zar" panose="00000400000000000000" pitchFamily="2" charset="-78"/>
              </a:rPr>
              <a:t>تجمعي</a:t>
            </a:r>
          </a:p>
          <a:p>
            <a:pPr algn="just"/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>
                <a:cs typeface="B Zar" panose="00000400000000000000" pitchFamily="2" charset="-78"/>
              </a:rPr>
              <a:t>توجه به دادههاي تحقيق و هدف ما از تحليل محتوي، از </a:t>
            </a:r>
            <a:r>
              <a:rPr lang="fa-IR" smtClean="0">
                <a:cs typeface="B Zar" panose="00000400000000000000" pitchFamily="2" charset="-78"/>
              </a:rPr>
              <a:t>تحليل محتوي </a:t>
            </a:r>
            <a:r>
              <a:rPr lang="fa-IR">
                <a:cs typeface="B Zar" panose="00000400000000000000" pitchFamily="2" charset="-78"/>
              </a:rPr>
              <a:t>كيفي تلخيصي </a:t>
            </a:r>
            <a:r>
              <a:rPr lang="fa-IR" smtClean="0">
                <a:cs typeface="B Zar" panose="00000400000000000000" pitchFamily="2" charset="-78"/>
              </a:rPr>
              <a:t>براي تحليل ضرب المثلها </a:t>
            </a:r>
            <a:r>
              <a:rPr lang="fa-IR">
                <a:cs typeface="B Zar" panose="00000400000000000000" pitchFamily="2" charset="-78"/>
              </a:rPr>
              <a:t>استفاده شده است. از يك سو ميزان </a:t>
            </a:r>
            <a:r>
              <a:rPr lang="fa-IR" smtClean="0">
                <a:cs typeface="B Zar" panose="00000400000000000000" pitchFamily="2" charset="-78"/>
              </a:rPr>
              <a:t>تكرار ضرب المثلها </a:t>
            </a:r>
            <a:r>
              <a:rPr lang="fa-IR">
                <a:cs typeface="B Zar" panose="00000400000000000000" pitchFamily="2" charset="-78"/>
              </a:rPr>
              <a:t>و مضمون مثبت و منفي هر يك از اين ضرب المثلها كاويده شده و از </a:t>
            </a:r>
            <a:r>
              <a:rPr lang="fa-IR" smtClean="0">
                <a:cs typeface="B Zar" panose="00000400000000000000" pitchFamily="2" charset="-78"/>
              </a:rPr>
              <a:t>سوی ديگر </a:t>
            </a:r>
            <a:r>
              <a:rPr lang="fa-IR">
                <a:cs typeface="B Zar" panose="00000400000000000000" pitchFamily="2" charset="-78"/>
              </a:rPr>
              <a:t>وجه هنجاري و توصيفي اين ضربالمثلها مورد بررسي قرار گرفته است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 smtClean="0"/>
          </a:p>
          <a:p>
            <a:endParaRPr lang="fa-IR"/>
          </a:p>
        </p:txBody>
      </p:sp>
      <p:sp>
        <p:nvSpPr>
          <p:cNvPr id="4" name="Flowchart: Alternate Process 3"/>
          <p:cNvSpPr/>
          <p:nvPr/>
        </p:nvSpPr>
        <p:spPr>
          <a:xfrm>
            <a:off x="2082018" y="5458265"/>
            <a:ext cx="2602524" cy="93804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وجه هنجاري و توصيفي اين ضربالمثلها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57" y="2658378"/>
            <a:ext cx="779585" cy="7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تحليل محتواي تلخيصي: اين روش و كمي كردن كلمات يا مضامين ويژة موجود در </a:t>
            </a:r>
            <a:r>
              <a:rPr lang="fa-IR" smtClean="0">
                <a:cs typeface="B Zar" panose="00000400000000000000" pitchFamily="2" charset="-78"/>
              </a:rPr>
              <a:t>متن، با </a:t>
            </a:r>
            <a:r>
              <a:rPr lang="fa-IR">
                <a:cs typeface="B Zar" panose="00000400000000000000" pitchFamily="2" charset="-78"/>
              </a:rPr>
              <a:t>هدف فهم چگونگي كاربرد اين كلمات يا محتواي آنها در متن آغاز ميشود. تحليل </a:t>
            </a:r>
            <a:r>
              <a:rPr lang="fa-IR" smtClean="0">
                <a:cs typeface="B Zar" panose="00000400000000000000" pitchFamily="2" charset="-78"/>
              </a:rPr>
              <a:t>كردن براي </a:t>
            </a:r>
            <a:r>
              <a:rPr lang="fa-IR">
                <a:cs typeface="B Zar" panose="00000400000000000000" pitchFamily="2" charset="-78"/>
              </a:rPr>
              <a:t>شناخت نمود يك كلمه يا مضمون ويژه در متن، نشاني از تحليل محتواي واضح </a:t>
            </a:r>
            <a:r>
              <a:rPr lang="fa-IR" smtClean="0">
                <a:cs typeface="B Zar" panose="00000400000000000000" pitchFamily="2" charset="-78"/>
              </a:rPr>
              <a:t>و مشخص </a:t>
            </a:r>
            <a:r>
              <a:rPr lang="fa-IR">
                <a:cs typeface="B Zar" panose="00000400000000000000" pitchFamily="2" charset="-78"/>
              </a:rPr>
              <a:t>است. اگر تحليل در همين حد باز ايستد، تحليلي </a:t>
            </a:r>
            <a:r>
              <a:rPr lang="fa-IR" smtClean="0">
                <a:cs typeface="B Zar" panose="00000400000000000000" pitchFamily="2" charset="-78"/>
              </a:rPr>
              <a:t>كمي به شمار </a:t>
            </a:r>
            <a:r>
              <a:rPr lang="fa-IR">
                <a:cs typeface="B Zar" panose="00000400000000000000" pitchFamily="2" charset="-78"/>
              </a:rPr>
              <a:t>ميآيد كه تمركز </a:t>
            </a:r>
            <a:r>
              <a:rPr lang="fa-IR" smtClean="0">
                <a:cs typeface="B Zar" panose="00000400000000000000" pitchFamily="2" charset="-78"/>
              </a:rPr>
              <a:t>آن روي </a:t>
            </a:r>
            <a:r>
              <a:rPr lang="fa-IR">
                <a:cs typeface="B Zar" panose="00000400000000000000" pitchFamily="2" charset="-78"/>
              </a:rPr>
              <a:t>شمار فراواني مضمون يا واژگان ويژه است. تحليل محتواي كيفي با رويكرد تلخيصي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 ميتواند </a:t>
            </a:r>
            <a:r>
              <a:rPr lang="fa-IR">
                <a:cs typeface="B Zar" panose="00000400000000000000" pitchFamily="2" charset="-78"/>
              </a:rPr>
              <a:t>به آن كه همان تحليل محتواي پنهان و نهفتة موجود در كلمات است، نيز برود.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تحليل محتواي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پنهان به فرايند تفسير محتوا مربوط ميشود</a:t>
            </a:r>
            <a:r>
              <a:rPr lang="fa-IR">
                <a:cs typeface="B Zar" panose="00000400000000000000" pitchFamily="2" charset="-78"/>
              </a:rPr>
              <a:t>. در اين نوع تحليل، تمركز بر كشف </a:t>
            </a:r>
            <a:r>
              <a:rPr lang="fa-IR" smtClean="0">
                <a:cs typeface="B Zar" panose="00000400000000000000" pitchFamily="2" charset="-78"/>
              </a:rPr>
              <a:t>معاني اصولي </a:t>
            </a:r>
            <a:r>
              <a:rPr lang="fa-IR">
                <a:cs typeface="B Zar" panose="00000400000000000000" pitchFamily="2" charset="-78"/>
              </a:rPr>
              <a:t>واژه يا مضامين آن است و پژوهشگران از اين نوع تحليل محتوا در مطالعات تحليلي </a:t>
            </a:r>
            <a:r>
              <a:rPr lang="fa-IR" smtClean="0">
                <a:cs typeface="B Zar" panose="00000400000000000000" pitchFamily="2" charset="-78"/>
              </a:rPr>
              <a:t>انواع مقالات </a:t>
            </a:r>
            <a:r>
              <a:rPr lang="fa-IR">
                <a:cs typeface="B Zar" panose="00000400000000000000" pitchFamily="2" charset="-78"/>
              </a:rPr>
              <a:t>موجود در مجلات علمي و همچنين كتابهاي مرجع استفاده </a:t>
            </a:r>
            <a:r>
              <a:rPr lang="fa-IR" smtClean="0">
                <a:cs typeface="B Zar" panose="00000400000000000000" pitchFamily="2" charset="-78"/>
              </a:rPr>
              <a:t>مي كنند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Punched Tape 3"/>
          <p:cNvSpPr/>
          <p:nvPr/>
        </p:nvSpPr>
        <p:spPr>
          <a:xfrm>
            <a:off x="1786597" y="4937761"/>
            <a:ext cx="3348111" cy="1195754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تحليل محتواي كيفي با رويكرد تلخيصي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روش تحقيق در اين پژوهش، روش تحليل محتواي كيفي است. همچنين، از </a:t>
            </a:r>
            <a:r>
              <a:rPr lang="fa-IR" smtClean="0">
                <a:cs typeface="B Zar" panose="00000400000000000000" pitchFamily="2" charset="-78"/>
              </a:rPr>
              <a:t>واحد »مضمون</a:t>
            </a:r>
            <a:r>
              <a:rPr lang="fa-IR">
                <a:cs typeface="B Zar" panose="00000400000000000000" pitchFamily="2" charset="-78"/>
              </a:rPr>
              <a:t>« به عنوان واحد تحليل استفاده شده است. كدگذاري در اين پژوهش به اين </a:t>
            </a:r>
            <a:r>
              <a:rPr lang="fa-IR" smtClean="0">
                <a:cs typeface="B Zar" panose="00000400000000000000" pitchFamily="2" charset="-78"/>
              </a:rPr>
              <a:t>صورت انجام </a:t>
            </a:r>
            <a:r>
              <a:rPr lang="fa-IR">
                <a:cs typeface="B Zar" panose="00000400000000000000" pitchFamily="2" charset="-78"/>
              </a:rPr>
              <a:t>پذيرفت كه بعد از مشخص شدن مقولات در مدل نظري،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>
                <a:cs typeface="B Zar" panose="00000400000000000000" pitchFamily="2" charset="-78"/>
              </a:rPr>
              <a:t>به لحاظ معنا </a:t>
            </a:r>
            <a:r>
              <a:rPr lang="fa-IR" smtClean="0">
                <a:cs typeface="B Zar" panose="00000400000000000000" pitchFamily="2" charset="-78"/>
              </a:rPr>
              <a:t>و مضمون </a:t>
            </a:r>
            <a:r>
              <a:rPr lang="fa-IR">
                <a:cs typeface="B Zar" panose="00000400000000000000" pitchFamily="2" charset="-78"/>
              </a:rPr>
              <a:t>تفسير شد و در مقولات از پيش تعيين شده قرار گرفت. ضمناً، منفي يا مثبت </a:t>
            </a:r>
            <a:r>
              <a:rPr lang="fa-IR" smtClean="0">
                <a:cs typeface="B Zar" panose="00000400000000000000" pitchFamily="2" charset="-78"/>
              </a:rPr>
              <a:t>بودن جهت ضرب المثلها </a:t>
            </a:r>
            <a:r>
              <a:rPr lang="fa-IR">
                <a:cs typeface="B Zar" panose="00000400000000000000" pitchFamily="2" charset="-78"/>
              </a:rPr>
              <a:t>نسبت به توسعه نيز مورد توجه قرار گرفت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Horizontal Scroll 3"/>
          <p:cNvSpPr/>
          <p:nvPr/>
        </p:nvSpPr>
        <p:spPr>
          <a:xfrm>
            <a:off x="2897945" y="4431323"/>
            <a:ext cx="3151163" cy="1420837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smtClean="0">
                <a:solidFill>
                  <a:srgbClr val="FF0000"/>
                </a:solidFill>
                <a:cs typeface="B Zar" panose="00000400000000000000" pitchFamily="2" charset="-78"/>
              </a:rPr>
              <a:t>کدگذاری</a:t>
            </a:r>
            <a:endParaRPr lang="fa-IR" sz="2400" b="1">
              <a:solidFill>
                <a:srgbClr val="FF0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1209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جامعه آماري در اين تحقيق كليهي ضربالمثلهاي لُريرا در برمي گيرد. به اين </a:t>
            </a:r>
            <a:r>
              <a:rPr lang="fa-IR" smtClean="0">
                <a:cs typeface="B Zar" panose="00000400000000000000" pitchFamily="2" charset="-78"/>
              </a:rPr>
              <a:t>منظور پس از </a:t>
            </a:r>
            <a:r>
              <a:rPr lang="fa-IR">
                <a:cs typeface="B Zar" panose="00000400000000000000" pitchFamily="2" charset="-78"/>
              </a:rPr>
              <a:t>بررسي كتب موجود </a:t>
            </a:r>
            <a:r>
              <a:rPr lang="fa-IR" smtClean="0">
                <a:cs typeface="B Zar" panose="00000400000000000000" pitchFamily="2" charset="-78"/>
              </a:rPr>
              <a:t>با </a:t>
            </a:r>
            <a:r>
              <a:rPr lang="fa-IR">
                <a:cs typeface="B Zar" panose="00000400000000000000" pitchFamily="2" charset="-78"/>
              </a:rPr>
              <a:t>توجه به همپوشاني زيادي كه </a:t>
            </a:r>
            <a:r>
              <a:rPr lang="fa-IR" smtClean="0">
                <a:cs typeface="B Zar" panose="00000400000000000000" pitchFamily="2" charset="-78"/>
              </a:rPr>
              <a:t>بين آنها </a:t>
            </a:r>
            <a:r>
              <a:rPr lang="fa-IR">
                <a:cs typeface="B Zar" panose="00000400000000000000" pitchFamily="2" charset="-78"/>
              </a:rPr>
              <a:t>وجود داشت، كتاب "فرهنگ عامه لرستان"، به قلم عليمردان عسگري عالم </a:t>
            </a:r>
            <a:r>
              <a:rPr lang="fa-IR" smtClean="0">
                <a:cs typeface="B Zar" panose="00000400000000000000" pitchFamily="2" charset="-78"/>
              </a:rPr>
              <a:t>1390به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خاطر </a:t>
            </a:r>
            <a:r>
              <a:rPr lang="fa-IR">
                <a:cs typeface="B Zar" panose="00000400000000000000" pitchFamily="2" charset="-78"/>
              </a:rPr>
              <a:t>جامع بودن و كامل بودن ضربالمثلها انتخاب گرديد. اين كتاب مجموعاً داراي </a:t>
            </a:r>
            <a:r>
              <a:rPr lang="fa-IR" smtClean="0">
                <a:cs typeface="B Zar" panose="00000400000000000000" pitchFamily="2" charset="-78"/>
              </a:rPr>
              <a:t>1630 ضرب المثل </a:t>
            </a:r>
            <a:r>
              <a:rPr lang="fa-IR">
                <a:cs typeface="B Zar" panose="00000400000000000000" pitchFamily="2" charset="-78"/>
              </a:rPr>
              <a:t>لُري است، كه پس از </a:t>
            </a:r>
            <a:r>
              <a:rPr lang="fa-IR" smtClean="0">
                <a:cs typeface="B Zar" panose="00000400000000000000" pitchFamily="2" charset="-78"/>
              </a:rPr>
              <a:t>تمام شماري</a:t>
            </a:r>
            <a:r>
              <a:rPr lang="fa-IR">
                <a:cs typeface="B Zar" panose="00000400000000000000" pitchFamily="2" charset="-78"/>
              </a:rPr>
              <a:t>، تنها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1022ضرب المثل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>
                <a:cs typeface="B Zar" panose="00000400000000000000" pitchFamily="2" charset="-78"/>
              </a:rPr>
              <a:t>به شاخصهاي </a:t>
            </a:r>
            <a:r>
              <a:rPr lang="fa-IR" smtClean="0">
                <a:cs typeface="B Zar" panose="00000400000000000000" pitchFamily="2" charset="-78"/>
              </a:rPr>
              <a:t>توسعهاي مرتبط </a:t>
            </a:r>
            <a:r>
              <a:rPr lang="fa-IR">
                <a:cs typeface="B Zar" panose="00000400000000000000" pitchFamily="2" charset="-78"/>
              </a:rPr>
              <a:t>بوده و بقيه با مقولههاي مورد نظر ارتباطي نداشتند. براي كسب اعتبار كدگذاري </a:t>
            </a:r>
            <a:r>
              <a:rPr lang="fa-IR" smtClean="0">
                <a:cs typeface="B Zar" panose="00000400000000000000" pitchFamily="2" charset="-78"/>
              </a:rPr>
              <a:t>و تحليل </a:t>
            </a:r>
            <a:r>
              <a:rPr lang="fa-IR">
                <a:cs typeface="B Zar" panose="00000400000000000000" pitchFamily="2" charset="-78"/>
              </a:rPr>
              <a:t>مقولات و ضربالمثلها از اعتبار صوري و مراجعه به متخصصان استفاده </a:t>
            </a:r>
            <a:r>
              <a:rPr lang="fa-IR" smtClean="0">
                <a:cs typeface="B Zar" panose="00000400000000000000" pitchFamily="2" charset="-78"/>
              </a:rPr>
              <a:t>گرديد. همچنين</a:t>
            </a:r>
            <a:r>
              <a:rPr lang="fa-IR">
                <a:cs typeface="B Zar" panose="00000400000000000000" pitchFamily="2" charset="-78"/>
              </a:rPr>
              <a:t>، براي احراز پايايي و عدم ايجاد سوگيري در برداشت از ضربالمثلها، كدگذاري </a:t>
            </a:r>
            <a:r>
              <a:rPr lang="fa-IR" smtClean="0">
                <a:cs typeface="B Zar" panose="00000400000000000000" pitchFamily="2" charset="-78"/>
              </a:rPr>
              <a:t>و تحليل </a:t>
            </a:r>
            <a:r>
              <a:rPr lang="fa-IR">
                <a:cs typeface="B Zar" panose="00000400000000000000" pitchFamily="2" charset="-78"/>
              </a:rPr>
              <a:t>توسط افراد </a:t>
            </a:r>
            <a:r>
              <a:rPr lang="fa-IR" smtClean="0">
                <a:cs typeface="B Zar" panose="00000400000000000000" pitchFamily="2" charset="-78"/>
              </a:rPr>
              <a:t>مختلفي (حدود 3 نفر) </a:t>
            </a:r>
            <a:r>
              <a:rPr lang="fa-IR">
                <a:cs typeface="B Zar" panose="00000400000000000000" pitchFamily="2" charset="-78"/>
              </a:rPr>
              <a:t>انجام شد. بدين صورت كه برداشتهاي مختلف </a:t>
            </a:r>
            <a:r>
              <a:rPr lang="fa-IR" smtClean="0">
                <a:cs typeface="B Zar" panose="00000400000000000000" pitchFamily="2" charset="-78"/>
              </a:rPr>
              <a:t>از ضربالمثلها </a:t>
            </a:r>
            <a:r>
              <a:rPr lang="fa-IR">
                <a:cs typeface="B Zar" panose="00000400000000000000" pitchFamily="2" charset="-78"/>
              </a:rPr>
              <a:t>توسط افراد مختلفي انجام گرفته تا برداشتهاي يك فرد به تحقيق تحميل </a:t>
            </a:r>
            <a:r>
              <a:rPr lang="fa-IR" smtClean="0">
                <a:cs typeface="B Zar" panose="00000400000000000000" pitchFamily="2" charset="-78"/>
              </a:rPr>
              <a:t>نشده و </a:t>
            </a:r>
            <a:r>
              <a:rPr lang="fa-IR">
                <a:cs typeface="B Zar" panose="00000400000000000000" pitchFamily="2" charset="-78"/>
              </a:rPr>
              <a:t>اعتبار و پايايي تحليل مخدوش نشود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11225"/>
            <a:ext cx="1933135" cy="138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994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تعريف مفاهيم</a:t>
            </a:r>
            <a:r>
              <a:rPr lang="fa-IR" smtClean="0"/>
              <a:t>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هركدام از مفاهيم استفاده شده در اين پژوهش به صورت دو بعد مثبت و منفي در جدول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شماره </a:t>
            </a:r>
            <a:r>
              <a:rPr lang="fa-IR" smtClean="0">
                <a:cs typeface="B Zar" panose="00000400000000000000" pitchFamily="2" charset="-78"/>
              </a:rPr>
              <a:t> 2  تعريف </a:t>
            </a:r>
            <a:r>
              <a:rPr lang="fa-IR">
                <a:cs typeface="B Zar" panose="00000400000000000000" pitchFamily="2" charset="-78"/>
              </a:rPr>
              <a:t>شدهاند. </a:t>
            </a:r>
            <a:r>
              <a:rPr lang="fa-IR" smtClean="0">
                <a:cs typeface="B Zar" panose="00000400000000000000" pitchFamily="2" charset="-78"/>
              </a:rPr>
              <a:t>ضرب المثلهاي </a:t>
            </a:r>
            <a:r>
              <a:rPr lang="fa-IR">
                <a:cs typeface="B Zar" panose="00000400000000000000" pitchFamily="2" charset="-78"/>
              </a:rPr>
              <a:t>موجود در تحقيق ابتدا كدگذاري </a:t>
            </a:r>
            <a:r>
              <a:rPr lang="fa-IR" smtClean="0">
                <a:cs typeface="B Zar" panose="00000400000000000000" pitchFamily="2" charset="-78"/>
              </a:rPr>
              <a:t>مي شوند</a:t>
            </a:r>
            <a:r>
              <a:rPr lang="fa-IR">
                <a:cs typeface="B Zar" panose="00000400000000000000" pitchFamily="2" charset="-78"/>
              </a:rPr>
              <a:t>. كدگذاري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بدين شكل است كه بعد از خواندن </a:t>
            </a:r>
            <a:r>
              <a:rPr lang="fa-IR" smtClean="0">
                <a:cs typeface="B Zar" panose="00000400000000000000" pitchFamily="2" charset="-78"/>
              </a:rPr>
              <a:t>و تعيين </a:t>
            </a:r>
            <a:r>
              <a:rPr lang="fa-IR">
                <a:cs typeface="B Zar" panose="00000400000000000000" pitchFamily="2" charset="-78"/>
              </a:rPr>
              <a:t>مضمون و محتوي ضربالمثلها، جهت گيري عام و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خاص آنها تعيين </a:t>
            </a:r>
            <a:r>
              <a:rPr lang="fa-IR" smtClean="0">
                <a:cs typeface="B Zar" panose="00000400000000000000" pitchFamily="2" charset="-78"/>
              </a:rPr>
              <a:t>مي شود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56065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ابتدا جهت گيري عام هر ضربالمثل بر مبناي: هنجاري، آمرانه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 عاطفي </a:t>
            </a:r>
            <a:r>
              <a:rPr lang="fa-IR">
                <a:cs typeface="B Zar" panose="00000400000000000000" pitchFamily="2" charset="-78"/>
              </a:rPr>
              <a:t>و توصيفي مشخص گرديده و سپس برحسب محتوي و مضمون هر ضربالمثل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يكي از مقوله هاي </a:t>
            </a:r>
            <a:r>
              <a:rPr lang="fa-IR">
                <a:cs typeface="B Zar" panose="00000400000000000000" pitchFamily="2" charset="-78"/>
              </a:rPr>
              <a:t>توسعه اي كه به آن نزديك و مرتبط است قرار گرفته و همزمان در </a:t>
            </a:r>
            <a:r>
              <a:rPr lang="fa-IR">
                <a:cs typeface="B Zar" panose="00000400000000000000" pitchFamily="2" charset="-78"/>
              </a:rPr>
              <a:t>درون </a:t>
            </a:r>
            <a:r>
              <a:rPr lang="fa-IR" smtClean="0">
                <a:cs typeface="B Zar" panose="00000400000000000000" pitchFamily="2" charset="-78"/>
              </a:rPr>
              <a:t>هرمقوله جهت </a:t>
            </a:r>
            <a:r>
              <a:rPr lang="fa-IR">
                <a:cs typeface="B Zar" panose="00000400000000000000" pitchFamily="2" charset="-78"/>
              </a:rPr>
              <a:t>گيري مثبت و منفي آن تعيين ميگردد. در </a:t>
            </a:r>
            <a:r>
              <a:rPr lang="fa-IR">
                <a:cs typeface="B Zar" panose="00000400000000000000" pitchFamily="2" charset="-78"/>
              </a:rPr>
              <a:t>پايان </a:t>
            </a:r>
            <a:r>
              <a:rPr lang="fa-IR" smtClean="0">
                <a:cs typeface="B Zar" panose="00000400000000000000" pitchFamily="2" charset="-78"/>
              </a:rPr>
              <a:t>يافته هاي </a:t>
            </a:r>
            <a:r>
              <a:rPr lang="fa-IR">
                <a:cs typeface="B Zar" panose="00000400000000000000" pitchFamily="2" charset="-78"/>
              </a:rPr>
              <a:t>هر مقوله </a:t>
            </a:r>
            <a:r>
              <a:rPr lang="fa-IR">
                <a:cs typeface="B Zar" panose="00000400000000000000" pitchFamily="2" charset="-78"/>
              </a:rPr>
              <a:t>مورد </a:t>
            </a:r>
            <a:r>
              <a:rPr lang="fa-IR" smtClean="0">
                <a:cs typeface="B Zar" panose="00000400000000000000" pitchFamily="2" charset="-78"/>
              </a:rPr>
              <a:t>تحليل تفسيري </a:t>
            </a:r>
            <a:r>
              <a:rPr lang="fa-IR">
                <a:cs typeface="B Zar" panose="00000400000000000000" pitchFamily="2" charset="-78"/>
              </a:rPr>
              <a:t>قرار ميگيرند.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مثلاً: مثل »يكي </a:t>
            </a:r>
            <a:r>
              <a:rPr lang="fa-IR">
                <a:cs typeface="B Zar" panose="00000400000000000000" pitchFamily="2" charset="-78"/>
              </a:rPr>
              <a:t>شكار </a:t>
            </a:r>
            <a:r>
              <a:rPr lang="fa-IR" smtClean="0">
                <a:cs typeface="B Zar" panose="00000400000000000000" pitchFamily="2" charset="-78"/>
              </a:rPr>
              <a:t>میكه </a:t>
            </a:r>
            <a:r>
              <a:rPr lang="fa-IR">
                <a:cs typeface="B Zar" panose="00000400000000000000" pitchFamily="2" charset="-78"/>
              </a:rPr>
              <a:t>كه بوه اَش شكارچي با« يعني كسي شكارچي است كه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پدرش شكارچي باشد. مضمون </a:t>
            </a:r>
            <a:r>
              <a:rPr lang="fa-IR">
                <a:cs typeface="B Zar" panose="00000400000000000000" pitchFamily="2" charset="-78"/>
              </a:rPr>
              <a:t>اين </a:t>
            </a:r>
            <a:r>
              <a:rPr lang="fa-IR" smtClean="0">
                <a:cs typeface="B Zar" panose="00000400000000000000" pitchFamily="2" charset="-78"/>
              </a:rPr>
              <a:t>ضرب المثل </a:t>
            </a:r>
            <a:r>
              <a:rPr lang="fa-IR">
                <a:cs typeface="B Zar" panose="00000400000000000000" pitchFamily="2" charset="-78"/>
              </a:rPr>
              <a:t>به نحوي نشان دهنده جايگاه انتسابي و خوني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افراد است كه در مقوله انتسابي بودن جايگاه ها قرار گرفته و با توجه به مدل نظري تحقيق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اين مثل داراي نگرش منفي به </a:t>
            </a:r>
            <a:r>
              <a:rPr lang="fa-IR">
                <a:cs typeface="B Zar" panose="00000400000000000000" pitchFamily="2" charset="-78"/>
              </a:rPr>
              <a:t>توسعه </a:t>
            </a:r>
            <a:r>
              <a:rPr lang="fa-IR" smtClean="0">
                <a:cs typeface="B Zar" panose="00000400000000000000" pitchFamily="2" charset="-78"/>
              </a:rPr>
              <a:t>است.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1431974" y="5458264"/>
            <a:ext cx="2700997" cy="956603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يكي شكار میكه كه بوه اَش شكارچي با</a:t>
            </a:r>
            <a:endParaRPr lang="fa-IR" sz="2000" b="1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70474" y="5725551"/>
            <a:ext cx="815926" cy="4220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Flowchart: Process 5"/>
          <p:cNvSpPr/>
          <p:nvPr/>
        </p:nvSpPr>
        <p:spPr>
          <a:xfrm>
            <a:off x="6217919" y="5458265"/>
            <a:ext cx="2912013" cy="97067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كسي شكارچي است كه</a:t>
            </a:r>
            <a:b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</a:br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پدرش شكارچي باشد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11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321" y="1027906"/>
            <a:ext cx="9544050" cy="55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616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يافتهها</a:t>
            </a:r>
            <a:r>
              <a:rPr lang="fa-IR" smtClean="0"/>
              <a:t>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پيش از انجام تحليل محتواي ضربالمثلها در رابطه با توسعه، به اين نكته پرداخته </a:t>
            </a:r>
            <a:r>
              <a:rPr lang="fa-IR" smtClean="0">
                <a:cs typeface="B Zar" panose="00000400000000000000" pitchFamily="2" charset="-78"/>
              </a:rPr>
              <a:t>شد كه</a:t>
            </a:r>
            <a:r>
              <a:rPr lang="fa-IR">
                <a:cs typeface="B Zar" panose="00000400000000000000" pitchFamily="2" charset="-78"/>
              </a:rPr>
              <a:t>، اين ضربالمثلها تا چه اندازه جهتگيري هنجارگرايانه، آمرانه، عاطفي و توصيفي </a:t>
            </a:r>
            <a:r>
              <a:rPr lang="fa-IR" smtClean="0">
                <a:cs typeface="B Zar" panose="00000400000000000000" pitchFamily="2" charset="-78"/>
              </a:rPr>
              <a:t>دارند. اين </a:t>
            </a:r>
            <a:r>
              <a:rPr lang="fa-IR">
                <a:cs typeface="B Zar" panose="00000400000000000000" pitchFamily="2" charset="-78"/>
              </a:rPr>
              <a:t>وضعيت طيفي است كه در آن جهتگيري ارتباطي موجود در يك زبان را نشان </a:t>
            </a:r>
            <a:r>
              <a:rPr lang="fa-IR" smtClean="0">
                <a:cs typeface="B Zar" panose="00000400000000000000" pitchFamily="2" charset="-78"/>
              </a:rPr>
              <a:t>ميدهد. يافتههاي </a:t>
            </a:r>
            <a:r>
              <a:rPr lang="fa-IR">
                <a:cs typeface="B Zar" panose="00000400000000000000" pitchFamily="2" charset="-78"/>
              </a:rPr>
              <a:t>موجود در جدول شماره 3نشان ميدهد كه شدت جهتگيري با محتوي توصيفي </a:t>
            </a:r>
            <a:r>
              <a:rPr lang="fa-IR" smtClean="0">
                <a:cs typeface="B Zar" panose="00000400000000000000" pitchFamily="2" charset="-78"/>
              </a:rPr>
              <a:t>و توصيهاي </a:t>
            </a:r>
            <a:r>
              <a:rPr lang="fa-IR">
                <a:cs typeface="B Zar" panose="00000400000000000000" pitchFamily="2" charset="-78"/>
              </a:rPr>
              <a:t>از همه بيشتر و جهتگيري هنجاري نسبتاً كمتر است</a:t>
            </a:r>
            <a:r>
              <a:rPr lang="fa-IR" smtClean="0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Alternate Process 3"/>
          <p:cNvSpPr/>
          <p:nvPr/>
        </p:nvSpPr>
        <p:spPr>
          <a:xfrm>
            <a:off x="2602522" y="4248443"/>
            <a:ext cx="3263705" cy="1688123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جهتگيري هنجارگرايانه، آمرانه، عاطفي و توصيفي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3362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952" y="2148840"/>
            <a:ext cx="8585253" cy="313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30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مقدمه و بيان مسئله</a:t>
            </a:r>
            <a:r>
              <a:rPr lang="fa-IR" smtClean="0"/>
              <a:t> 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مسئله ي توسعه يافتگي</a:t>
            </a:r>
            <a:r>
              <a:rPr lang="fa-IR">
                <a:cs typeface="B Zar" panose="00000400000000000000" pitchFamily="2" charset="-78"/>
              </a:rPr>
              <a:t>، يكي از </a:t>
            </a:r>
            <a:r>
              <a:rPr lang="fa-IR" smtClean="0">
                <a:cs typeface="B Zar" panose="00000400000000000000" pitchFamily="2" charset="-78"/>
              </a:rPr>
              <a:t>دغدغه هاي </a:t>
            </a:r>
            <a:r>
              <a:rPr lang="fa-IR">
                <a:cs typeface="B Zar" panose="00000400000000000000" pitchFamily="2" charset="-78"/>
              </a:rPr>
              <a:t>جوامع انساني در كشورهاي در حال توسعه </a:t>
            </a:r>
            <a:r>
              <a:rPr lang="fa-IR" smtClean="0">
                <a:cs typeface="B Zar" panose="00000400000000000000" pitchFamily="2" charset="-78"/>
              </a:rPr>
              <a:t>در چند دهه ي </a:t>
            </a:r>
            <a:r>
              <a:rPr lang="fa-IR">
                <a:cs typeface="B Zar" panose="00000400000000000000" pitchFamily="2" charset="-78"/>
              </a:rPr>
              <a:t>اخير بوده است. ديدگاههاي مختلفي </a:t>
            </a:r>
            <a:r>
              <a:rPr lang="fa-IR" smtClean="0">
                <a:cs typeface="B Zar" panose="00000400000000000000" pitchFamily="2" charset="-78"/>
              </a:rPr>
              <a:t>درباره ي </a:t>
            </a:r>
            <a:r>
              <a:rPr lang="fa-IR">
                <a:cs typeface="B Zar" panose="00000400000000000000" pitchFamily="2" charset="-78"/>
              </a:rPr>
              <a:t>توسعه از قبيل رويكرد نوسازي </a:t>
            </a:r>
            <a:r>
              <a:rPr lang="fa-IR" smtClean="0">
                <a:cs typeface="B Zar" panose="00000400000000000000" pitchFamily="2" charset="-78"/>
              </a:rPr>
              <a:t>و نظريات </a:t>
            </a:r>
            <a:r>
              <a:rPr lang="fa-IR">
                <a:cs typeface="B Zar" panose="00000400000000000000" pitchFamily="2" charset="-78"/>
              </a:rPr>
              <a:t>وابستگي وجود دارند. هركدام از اين </a:t>
            </a:r>
            <a:r>
              <a:rPr lang="fa-IR" smtClean="0">
                <a:cs typeface="B Zar" panose="00000400000000000000" pitchFamily="2" charset="-78"/>
              </a:rPr>
              <a:t>ديدگاه ها </a:t>
            </a:r>
            <a:r>
              <a:rPr lang="fa-IR">
                <a:cs typeface="B Zar" panose="00000400000000000000" pitchFamily="2" charset="-78"/>
              </a:rPr>
              <a:t>از منظرهاي مختلفي به توسعه </a:t>
            </a:r>
            <a:r>
              <a:rPr lang="fa-IR" smtClean="0">
                <a:cs typeface="B Zar" panose="00000400000000000000" pitchFamily="2" charset="-78"/>
              </a:rPr>
              <a:t>نگريسته- اند</a:t>
            </a:r>
            <a:r>
              <a:rPr lang="fa-IR">
                <a:cs typeface="B Zar" panose="00000400000000000000" pitchFamily="2" charset="-78"/>
              </a:rPr>
              <a:t>. ديدگاه نوسازي شامل </a:t>
            </a:r>
            <a:r>
              <a:rPr lang="fa-IR" smtClean="0">
                <a:cs typeface="B Zar" panose="00000400000000000000" pitchFamily="2" charset="-78"/>
              </a:rPr>
              <a:t>حوزه هاي نوسازي اقتصادي، نوسازي اجتماعي، نوسازي سياسي و نوسازي رواني است </a:t>
            </a: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838200" y="4284617"/>
            <a:ext cx="5734595" cy="1515292"/>
          </a:xfrm>
          <a:prstGeom prst="flowChart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ctr">
              <a:buFont typeface="+mj-lt"/>
              <a:buAutoNum type="arabicPeriod"/>
            </a:pPr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حوزه هاي نوسازي اقتصادي،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 نوسازي اجتماعي،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 نوسازي سياسي و 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نوسازي رواني</a:t>
            </a:r>
            <a:endParaRPr lang="fa-IR" sz="200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089" y="4110129"/>
            <a:ext cx="2881585" cy="191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تعريف طبقات چهارگانه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توصيفي: </a:t>
            </a:r>
            <a:r>
              <a:rPr lang="fa-IR" smtClean="0">
                <a:cs typeface="B Zar" panose="00000400000000000000" pitchFamily="2" charset="-78"/>
              </a:rPr>
              <a:t>بيان كننده و تشريح ويژگيهاي يك شخص، يك واقعه، يك رابطه يا يك موقعيت است.</a:t>
            </a:r>
          </a:p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هنجاري</a:t>
            </a:r>
            <a:r>
              <a:rPr lang="fa-IR" smtClean="0">
                <a:cs typeface="B Zar" panose="00000400000000000000" pitchFamily="2" charset="-78"/>
              </a:rPr>
              <a:t>: بطور ضمني ترغيب كننده(القاءكننده) به يك عمل يا يك نوع انديشيدن، القاءكننده يك طرزفكر يا يك عمل، بدون فعل مستقيم.</a:t>
            </a:r>
          </a:p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توصيه اي و آمرانه</a:t>
            </a:r>
            <a:r>
              <a:rPr lang="fa-IR" smtClean="0">
                <a:cs typeface="B Zar" panose="00000400000000000000" pitchFamily="2" charset="-78"/>
              </a:rPr>
              <a:t>: واداركننده به يك عمل يا يك نوع انديشه، با فعل روشن و مستقيم (مثلاً؛ برو، بكن، نكن)</a:t>
            </a:r>
          </a:p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 عاطفي</a:t>
            </a:r>
            <a:r>
              <a:rPr lang="fa-IR" smtClean="0">
                <a:cs typeface="B Zar" panose="00000400000000000000" pitchFamily="2" charset="-78"/>
              </a:rPr>
              <a:t>: بيان كننده يك نصيحت، يك آرزو يا دعا از منظر دلسوزي، بدون فعل</a:t>
            </a: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71458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mtClean="0">
                <a:cs typeface="B Zar" panose="00000400000000000000" pitchFamily="2" charset="-78"/>
              </a:rPr>
              <a:t>تحليل محتوي تلخيص ضربالمثلها</a:t>
            </a:r>
            <a:endParaRPr lang="fa-IR"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اين تحقيق، مضمون ضربالمثلها به دو صورت </a:t>
            </a:r>
            <a:r>
              <a:rPr lang="fa-IR" smtClean="0">
                <a:cs typeface="B Zar" panose="00000400000000000000" pitchFamily="2" charset="-78"/>
              </a:rPr>
              <a:t>كمي </a:t>
            </a:r>
            <a:r>
              <a:rPr lang="fa-IR">
                <a:cs typeface="B Zar" panose="00000400000000000000" pitchFamily="2" charset="-78"/>
              </a:rPr>
              <a:t>و كيفي تحليل شده است. </a:t>
            </a:r>
            <a:r>
              <a:rPr lang="fa-IR" smtClean="0">
                <a:cs typeface="B Zar" panose="00000400000000000000" pitchFamily="2" charset="-78"/>
              </a:rPr>
              <a:t>در قسمت </a:t>
            </a:r>
            <a:r>
              <a:rPr lang="fa-IR">
                <a:cs typeface="B Zar" panose="00000400000000000000" pitchFamily="2" charset="-78"/>
              </a:rPr>
              <a:t>اول ميزان و تعداد هريك از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>
                <a:cs typeface="B Zar" panose="00000400000000000000" pitchFamily="2" charset="-78"/>
              </a:rPr>
              <a:t>مختلف سنجش شده و </a:t>
            </a:r>
            <a:r>
              <a:rPr lang="fa-IR" smtClean="0">
                <a:cs typeface="B Zar" panose="00000400000000000000" pitchFamily="2" charset="-78"/>
              </a:rPr>
              <a:t>درصد موجود </a:t>
            </a:r>
            <a:r>
              <a:rPr lang="fa-IR">
                <a:cs typeface="B Zar" panose="00000400000000000000" pitchFamily="2" charset="-78"/>
              </a:rPr>
              <a:t>در هر يك از </a:t>
            </a:r>
            <a:r>
              <a:rPr lang="fa-IR" smtClean="0">
                <a:cs typeface="B Zar" panose="00000400000000000000" pitchFamily="2" charset="-78"/>
              </a:rPr>
              <a:t>رده هاي </a:t>
            </a:r>
            <a:r>
              <a:rPr lang="fa-IR">
                <a:cs typeface="B Zar" panose="00000400000000000000" pitchFamily="2" charset="-78"/>
              </a:rPr>
              <a:t>منفي و مثبت نشان داده شده است. و در قسمت دوم، به </a:t>
            </a:r>
            <a:r>
              <a:rPr lang="fa-IR" smtClean="0">
                <a:cs typeface="B Zar" panose="00000400000000000000" pitchFamily="2" charset="-78"/>
              </a:rPr>
              <a:t>تفسير هريك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>
                <a:cs typeface="B Zar" panose="00000400000000000000" pitchFamily="2" charset="-78"/>
              </a:rPr>
              <a:t>نسبت به توسعه پرداخته شده </a:t>
            </a:r>
            <a:r>
              <a:rPr lang="fa-IR" smtClean="0">
                <a:cs typeface="B Zar" panose="00000400000000000000" pitchFamily="2" charset="-78"/>
              </a:rPr>
              <a:t>است. 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24762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6782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نتايج تحليل </a:t>
            </a:r>
            <a:r>
              <a:rPr lang="fa-IR" smtClean="0">
                <a:cs typeface="B Zar" panose="00000400000000000000" pitchFamily="2" charset="-78"/>
              </a:rPr>
              <a:t>كمي </a:t>
            </a:r>
            <a:r>
              <a:rPr lang="fa-IR">
                <a:cs typeface="B Zar" panose="00000400000000000000" pitchFamily="2" charset="-78"/>
              </a:rPr>
              <a:t>مقولههاي موجود در جدول شماره </a:t>
            </a:r>
            <a:r>
              <a:rPr lang="fa-IR" smtClean="0">
                <a:cs typeface="B Zar" panose="00000400000000000000" pitchFamily="2" charset="-78"/>
              </a:rPr>
              <a:t>4 نشان مي دهد </a:t>
            </a:r>
            <a:r>
              <a:rPr lang="fa-IR">
                <a:cs typeface="B Zar" panose="00000400000000000000" pitchFamily="2" charset="-78"/>
              </a:rPr>
              <a:t>كه، </a:t>
            </a:r>
            <a:r>
              <a:rPr lang="fa-IR" smtClean="0">
                <a:cs typeface="B Zar" panose="00000400000000000000" pitchFamily="2" charset="-78"/>
              </a:rPr>
              <a:t>مضاميني مانند </a:t>
            </a:r>
            <a:r>
              <a:rPr lang="fa-IR">
                <a:cs typeface="B Zar" panose="00000400000000000000" pitchFamily="2" charset="-78"/>
              </a:rPr>
              <a:t>ارزشهاي اخلاقي مرتبط با </a:t>
            </a:r>
            <a:r>
              <a:rPr lang="fa-IR" smtClean="0">
                <a:cs typeface="B Zar" panose="00000400000000000000" pitchFamily="2" charset="-78"/>
              </a:rPr>
              <a:t>كار و </a:t>
            </a:r>
            <a:r>
              <a:rPr lang="fa-IR">
                <a:cs typeface="B Zar" panose="00000400000000000000" pitchFamily="2" charset="-78"/>
              </a:rPr>
              <a:t>توسعه، عقلگرايي، جمعگرايي و </a:t>
            </a:r>
            <a:r>
              <a:rPr lang="fa-IR" smtClean="0">
                <a:cs typeface="B Zar" panose="00000400000000000000" pitchFamily="2" charset="-78"/>
              </a:rPr>
              <a:t>محافظه كاري</a:t>
            </a:r>
            <a:r>
              <a:rPr lang="fa-IR">
                <a:cs typeface="B Zar" panose="00000400000000000000" pitchFamily="2" charset="-78"/>
              </a:rPr>
              <a:t>، در </a:t>
            </a:r>
            <a:r>
              <a:rPr lang="fa-IR" smtClean="0">
                <a:cs typeface="B Zar" panose="00000400000000000000" pitchFamily="2" charset="-78"/>
              </a:rPr>
              <a:t>صدر نگرشهاي </a:t>
            </a:r>
            <a:r>
              <a:rPr lang="fa-IR">
                <a:cs typeface="B Zar" panose="00000400000000000000" pitchFamily="2" charset="-78"/>
              </a:rPr>
              <a:t>توسعهاي هستند. همچنين، </a:t>
            </a:r>
            <a:r>
              <a:rPr lang="fa-IR" smtClean="0">
                <a:cs typeface="B Zar" panose="00000400000000000000" pitchFamily="2" charset="-78"/>
              </a:rPr>
              <a:t>مقوله هاي </a:t>
            </a:r>
            <a:r>
              <a:rPr lang="fa-IR">
                <a:cs typeface="B Zar" panose="00000400000000000000" pitchFamily="2" charset="-78"/>
              </a:rPr>
              <a:t>نام بردهداراي موارد مثبت بيشتري </a:t>
            </a:r>
            <a:r>
              <a:rPr lang="fa-IR" smtClean="0">
                <a:cs typeface="B Zar" panose="00000400000000000000" pitchFamily="2" charset="-78"/>
              </a:rPr>
              <a:t>بوده ومقولههاي </a:t>
            </a:r>
            <a:r>
              <a:rPr lang="fa-IR">
                <a:cs typeface="B Zar" panose="00000400000000000000" pitchFamily="2" charset="-78"/>
              </a:rPr>
              <a:t>محافظهكاري و سازگاري </a:t>
            </a:r>
            <a:r>
              <a:rPr lang="fa-IR" smtClean="0">
                <a:cs typeface="B Zar" panose="00000400000000000000" pitchFamily="2" charset="-78"/>
              </a:rPr>
              <a:t>(عدم </a:t>
            </a:r>
            <a:r>
              <a:rPr lang="fa-IR">
                <a:cs typeface="B Zar" panose="00000400000000000000" pitchFamily="2" charset="-78"/>
              </a:rPr>
              <a:t>نياز به </a:t>
            </a:r>
            <a:r>
              <a:rPr lang="fa-IR" smtClean="0">
                <a:cs typeface="B Zar" panose="00000400000000000000" pitchFamily="2" charset="-78"/>
              </a:rPr>
              <a:t>پيشرفت)، تقديرگرايي، جايگاه </a:t>
            </a:r>
            <a:r>
              <a:rPr lang="fa-IR">
                <a:cs typeface="B Zar" panose="00000400000000000000" pitchFamily="2" charset="-78"/>
              </a:rPr>
              <a:t>انتسابي، عام-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گرايي، نگاه به ثروت، نگاه جنسيتي و فردگرايي داراي موارد منفي بيشتري هستند. شمار زياد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موارد مثبت به معناي اين است كه در مقوله مورد نظر جهتگيري مضمون و شدت ضرب-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المثلها به سمت سازگاري و تقويت توسعه بوده و تعداد زياد موارد منفي نيز به معناي جهت-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گيري مضمون و شدت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>
                <a:cs typeface="B Zar" panose="00000400000000000000" pitchFamily="2" charset="-78"/>
              </a:rPr>
              <a:t>به سمت ناسازگاري و مانع توسعه </a:t>
            </a:r>
            <a:r>
              <a:rPr lang="fa-IR" smtClean="0">
                <a:cs typeface="B Zar" panose="00000400000000000000" pitchFamily="2" charset="-78"/>
              </a:rPr>
              <a:t>است. 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2335237" y="4670474"/>
            <a:ext cx="2419643" cy="1885071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ناسازگاري و مانع توسعه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783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323" y="1409334"/>
            <a:ext cx="10065353" cy="456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053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0658" y="820355"/>
            <a:ext cx="7118251" cy="52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546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>
                <a:cs typeface="B Zar" panose="00000400000000000000" pitchFamily="2" charset="-78"/>
              </a:rPr>
              <a:t>است، براي افراد محقق شده و نبايد نارضايتي و </a:t>
            </a:r>
            <a:r>
              <a:rPr lang="fa-IR" smtClean="0">
                <a:cs typeface="B Zar" panose="00000400000000000000" pitchFamily="2" charset="-78"/>
              </a:rPr>
              <a:t>گله اي </a:t>
            </a:r>
            <a:r>
              <a:rPr lang="fa-IR">
                <a:cs typeface="B Zar" panose="00000400000000000000" pitchFamily="2" charset="-78"/>
              </a:rPr>
              <a:t>از وضع موجود داشت. گلايه از بخت و</a:t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شانس بد ترجيع بند </a:t>
            </a:r>
            <a:r>
              <a:rPr lang="fa-IR">
                <a:cs typeface="B Zar" panose="00000400000000000000" pitchFamily="2" charset="-78"/>
              </a:rPr>
              <a:t>بسياري از اين مثلها است. مثلهايي مانند </a:t>
            </a:r>
            <a:r>
              <a:rPr lang="fa-IR" smtClean="0">
                <a:cs typeface="B Zar" panose="00000400000000000000" pitchFamily="2" charset="-78"/>
              </a:rPr>
              <a:t>:</a:t>
            </a:r>
          </a:p>
          <a:p>
            <a:r>
              <a:rPr lang="fa-IR" smtClean="0">
                <a:cs typeface="B Zar" panose="00000400000000000000" pitchFamily="2" charset="-78"/>
              </a:rPr>
              <a:t>ه</a:t>
            </a:r>
            <a:r>
              <a:rPr lang="fa-IR" smtClean="0">
                <a:cs typeface="B Zar" panose="00000400000000000000" pitchFamily="2" charset="-78"/>
              </a:rPr>
              <a:t>ر </a:t>
            </a:r>
            <a:r>
              <a:rPr lang="fa-IR">
                <a:cs typeface="B Zar" panose="00000400000000000000" pitchFamily="2" charset="-78"/>
              </a:rPr>
              <a:t>كس نان پيشاني خود </a:t>
            </a:r>
            <a:r>
              <a:rPr lang="fa-IR" smtClean="0">
                <a:cs typeface="B Zar" panose="00000400000000000000" pitchFamily="2" charset="-78"/>
              </a:rPr>
              <a:t>را مي خورد</a:t>
            </a:r>
            <a:r>
              <a:rPr lang="fa-IR">
                <a:cs typeface="B Zar" panose="00000400000000000000" pitchFamily="2" charset="-78"/>
              </a:rPr>
              <a:t>. يكي براي بچه </a:t>
            </a:r>
            <a:r>
              <a:rPr lang="fa-IR" smtClean="0">
                <a:cs typeface="B Zar" panose="00000400000000000000" pitchFamily="2" charset="-78"/>
              </a:rPr>
              <a:t>بي جامه </a:t>
            </a:r>
            <a:r>
              <a:rPr lang="fa-IR">
                <a:cs typeface="B Zar" panose="00000400000000000000" pitchFamily="2" charset="-78"/>
              </a:rPr>
              <a:t>گريه ميكند و ديگري براي جامه </a:t>
            </a:r>
            <a:r>
              <a:rPr lang="fa-IR" smtClean="0">
                <a:cs typeface="B Zar" panose="00000400000000000000" pitchFamily="2" charset="-78"/>
              </a:rPr>
              <a:t>بي بچه</a:t>
            </a:r>
            <a:r>
              <a:rPr lang="fa-IR">
                <a:cs typeface="B Zar" panose="00000400000000000000" pitchFamily="2" charset="-78"/>
              </a:rPr>
              <a:t>، از هر چه </a:t>
            </a:r>
            <a:r>
              <a:rPr lang="fa-IR" smtClean="0">
                <a:cs typeface="B Zar" panose="00000400000000000000" pitchFamily="2" charset="-78"/>
              </a:rPr>
              <a:t>ترسيدم بر </a:t>
            </a:r>
            <a:r>
              <a:rPr lang="fa-IR">
                <a:cs typeface="B Zar" panose="00000400000000000000" pitchFamily="2" charset="-78"/>
              </a:rPr>
              <a:t>سرم آمد، خدا همه چيز را به يك نفر نميدهد، باران بر لباس پاره پوره ميبارد، </a:t>
            </a:r>
            <a:r>
              <a:rPr lang="fa-IR" smtClean="0">
                <a:cs typeface="B Zar" panose="00000400000000000000" pitchFamily="2" charset="-78"/>
              </a:rPr>
              <a:t>بيانگر مشخص </a:t>
            </a:r>
            <a:r>
              <a:rPr lang="fa-IR">
                <a:cs typeface="B Zar" panose="00000400000000000000" pitchFamily="2" charset="-78"/>
              </a:rPr>
              <a:t>بودن تقدير آدميان و خارج شدن سرنوشت از اراده آدمي است. </a:t>
            </a: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56882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23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ريشه هاي تقديرگرايي را </a:t>
            </a:r>
            <a:r>
              <a:rPr lang="fa-IR">
                <a:cs typeface="B Zar" panose="00000400000000000000" pitchFamily="2" charset="-78"/>
              </a:rPr>
              <a:t>ميتوان در نوعي همزيستي با طبيعت خشن و محيط كوهستاني اين جامعه تبيين نمود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از آنجاييكه </a:t>
            </a:r>
            <a:r>
              <a:rPr lang="fa-IR">
                <a:cs typeface="B Zar" panose="00000400000000000000" pitchFamily="2" charset="-78"/>
              </a:rPr>
              <a:t>افراد در اين جامعه توان تغيير محيط زندگي سخت و خشنخود و غلبه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محيط طبيعي </a:t>
            </a:r>
            <a:r>
              <a:rPr lang="fa-IR">
                <a:cs typeface="B Zar" panose="00000400000000000000" pitchFamily="2" charset="-78"/>
              </a:rPr>
              <a:t>را نداشتهاند، ناگزير به پذيرش شرايط محيط اجتماعي و طبيعي خود </a:t>
            </a:r>
            <a:r>
              <a:rPr lang="fa-IR">
                <a:cs typeface="B Zar" panose="00000400000000000000" pitchFamily="2" charset="-78"/>
              </a:rPr>
              <a:t>مجبورگشته </a:t>
            </a:r>
            <a:r>
              <a:rPr lang="fa-IR" smtClean="0">
                <a:cs typeface="B Zar" panose="00000400000000000000" pitchFamily="2" charset="-78"/>
              </a:rPr>
              <a:t>و مسير </a:t>
            </a:r>
            <a:r>
              <a:rPr lang="fa-IR">
                <a:cs typeface="B Zar" panose="00000400000000000000" pitchFamily="2" charset="-78"/>
              </a:rPr>
              <a:t>زندگي خود را به عنوان يك سرنوشت </a:t>
            </a:r>
            <a:r>
              <a:rPr lang="fa-IR">
                <a:cs typeface="B Zar" panose="00000400000000000000" pitchFamily="2" charset="-78"/>
              </a:rPr>
              <a:t>محتوم </a:t>
            </a:r>
            <a:r>
              <a:rPr lang="fa-IR" smtClean="0">
                <a:cs typeface="B Zar" panose="00000400000000000000" pitchFamily="2" charset="-78"/>
              </a:rPr>
              <a:t>پذيرفته اند</a:t>
            </a:r>
            <a:r>
              <a:rPr lang="fa-IR">
                <a:cs typeface="B Zar" panose="00000400000000000000" pitchFamily="2" charset="-78"/>
              </a:rPr>
              <a:t>. لذا، به لحاظ ذهني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پذيرش تقديرگرايي </a:t>
            </a:r>
            <a:r>
              <a:rPr lang="fa-IR">
                <a:cs typeface="B Zar" panose="00000400000000000000" pitchFamily="2" charset="-78"/>
              </a:rPr>
              <a:t>رويآورده و اين تقديرگرايي را با آموزههاي ديني نيز </a:t>
            </a:r>
            <a:r>
              <a:rPr lang="fa-IR">
                <a:cs typeface="B Zar" panose="00000400000000000000" pitchFamily="2" charset="-78"/>
              </a:rPr>
              <a:t>پيوند </a:t>
            </a:r>
            <a:r>
              <a:rPr lang="fa-IR" smtClean="0">
                <a:cs typeface="B Zar" panose="00000400000000000000" pitchFamily="2" charset="-78"/>
              </a:rPr>
              <a:t>داده اند. 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392702" y="4628271"/>
            <a:ext cx="2588456" cy="1448972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 سرنوشت محتوم </a:t>
            </a:r>
            <a:endParaRPr lang="fa-IR" sz="2000">
              <a:solidFill>
                <a:srgbClr val="FF0000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246055" y="4839286"/>
            <a:ext cx="3334044" cy="1237957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>
                <a:solidFill>
                  <a:srgbClr val="FF0000"/>
                </a:solidFill>
                <a:cs typeface="B Zar" panose="00000400000000000000" pitchFamily="2" charset="-78"/>
              </a:rPr>
              <a:t>همزيستي با طبيعت خشن و محيط كوهستاني</a:t>
            </a:r>
          </a:p>
        </p:txBody>
      </p:sp>
    </p:spTree>
    <p:extLst>
      <p:ext uri="{BB962C8B-B14F-4D97-AF65-F5344CB8AC3E}">
        <p14:creationId xmlns:p14="http://schemas.microsoft.com/office/powerpoint/2010/main" val="18593824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محافظه كاري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و سازگاري</a:t>
            </a:r>
            <a:r>
              <a:rPr lang="fa-IR" smtClean="0">
                <a:cs typeface="B Zar" panose="00000400000000000000" pitchFamily="2" charset="-78"/>
              </a:rPr>
              <a:t>: زندگي در محيط كوهستاني و عدم ارتباطات اجتماعي و </a:t>
            </a:r>
            <a:r>
              <a:rPr lang="fa-IR" smtClean="0">
                <a:cs typeface="B Zar" panose="00000400000000000000" pitchFamily="2" charset="-78"/>
              </a:rPr>
              <a:t>تحرك جغرافيايي </a:t>
            </a:r>
            <a:r>
              <a:rPr lang="fa-IR" smtClean="0">
                <a:cs typeface="B Zar" panose="00000400000000000000" pitchFamily="2" charset="-78"/>
              </a:rPr>
              <a:t>باعث شد است كه فرد بتواند خود را با شرايط جغرافيايي و محيطي سازگار </a:t>
            </a:r>
            <a:r>
              <a:rPr lang="fa-IR" smtClean="0">
                <a:cs typeface="B Zar" panose="00000400000000000000" pitchFamily="2" charset="-78"/>
              </a:rPr>
              <a:t>نمايد. روحيه </a:t>
            </a:r>
            <a:r>
              <a:rPr lang="fa-IR" smtClean="0">
                <a:cs typeface="B Zar" panose="00000400000000000000" pitchFamily="2" charset="-78"/>
              </a:rPr>
              <a:t>قانع بودن به اندكها، نداشتن </a:t>
            </a:r>
            <a:r>
              <a:rPr lang="fa-IR" smtClean="0">
                <a:cs typeface="B Zar" panose="00000400000000000000" pitchFamily="2" charset="-78"/>
              </a:rPr>
              <a:t>خواسته هاي </a:t>
            </a:r>
            <a:r>
              <a:rPr lang="fa-IR" smtClean="0">
                <a:cs typeface="B Zar" panose="00000400000000000000" pitchFamily="2" charset="-78"/>
              </a:rPr>
              <a:t>بلند، ريسكپذيري و نوآوري و </a:t>
            </a:r>
            <a:r>
              <a:rPr lang="fa-IR" smtClean="0">
                <a:cs typeface="B Zar" panose="00000400000000000000" pitchFamily="2" charset="-78"/>
              </a:rPr>
              <a:t>محافظه كاري همه </a:t>
            </a:r>
            <a:r>
              <a:rPr lang="fa-IR" smtClean="0">
                <a:cs typeface="B Zar" panose="00000400000000000000" pitchFamily="2" charset="-78"/>
              </a:rPr>
              <a:t>از پيامدهاي زندگي در اين شرايط هستند. 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82" y="4023360"/>
            <a:ext cx="3667562" cy="19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029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مثلهايي </a:t>
            </a:r>
            <a:r>
              <a:rPr lang="fa-IR">
                <a:cs typeface="B Zar" panose="00000400000000000000" pitchFamily="2" charset="-78"/>
              </a:rPr>
              <a:t>مانند </a:t>
            </a:r>
            <a:r>
              <a:rPr lang="fa-IR" smtClean="0">
                <a:cs typeface="B Zar" panose="00000400000000000000" pitchFamily="2" charset="-78"/>
              </a:rPr>
              <a:t>شعر </a:t>
            </a:r>
            <a:r>
              <a:rPr lang="fa-IR">
                <a:cs typeface="B Zar" panose="00000400000000000000" pitchFamily="2" charset="-78"/>
              </a:rPr>
              <a:t>نخوان تا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قافيه اش نماني</a:t>
            </a:r>
            <a:r>
              <a:rPr lang="fa-IR">
                <a:cs typeface="B Zar" panose="00000400000000000000" pitchFamily="2" charset="-78"/>
              </a:rPr>
              <a:t>، سنگي را كه نميتواني تكان دهي در سايهاش بنشين، قرض كردن به لرز زدن </a:t>
            </a:r>
            <a:r>
              <a:rPr lang="fa-IR">
                <a:cs typeface="B Zar" panose="00000400000000000000" pitchFamily="2" charset="-78"/>
              </a:rPr>
              <a:t>براي </a:t>
            </a:r>
            <a:r>
              <a:rPr lang="fa-IR" smtClean="0">
                <a:cs typeface="B Zar" panose="00000400000000000000" pitchFamily="2" charset="-78"/>
              </a:rPr>
              <a:t>پس دادن </a:t>
            </a:r>
            <a:r>
              <a:rPr lang="fa-IR">
                <a:cs typeface="B Zar" panose="00000400000000000000" pitchFamily="2" charset="-78"/>
              </a:rPr>
              <a:t>آن نميارزد، شكم سير باشد چه به نان گندم چه به نان جو، بگذار اين نان </a:t>
            </a:r>
            <a:r>
              <a:rPr lang="fa-IR">
                <a:cs typeface="B Zar" panose="00000400000000000000" pitchFamily="2" charset="-78"/>
              </a:rPr>
              <a:t>خالي </a:t>
            </a:r>
            <a:r>
              <a:rPr lang="fa-IR" smtClean="0">
                <a:cs typeface="B Zar" panose="00000400000000000000" pitchFamily="2" charset="-78"/>
              </a:rPr>
              <a:t>را بخوريم </a:t>
            </a:r>
            <a:r>
              <a:rPr lang="fa-IR">
                <a:cs typeface="B Zar" panose="00000400000000000000" pitchFamily="2" charset="-78"/>
              </a:rPr>
              <a:t>اين نان خالي را هم از </a:t>
            </a:r>
            <a:r>
              <a:rPr lang="fa-IR">
                <a:cs typeface="B Zar" panose="00000400000000000000" pitchFamily="2" charset="-78"/>
              </a:rPr>
              <a:t>ما </a:t>
            </a:r>
            <a:r>
              <a:rPr lang="fa-IR" smtClean="0">
                <a:cs typeface="B Zar" panose="00000400000000000000" pitchFamily="2" charset="-78"/>
              </a:rPr>
              <a:t>مي گيري</a:t>
            </a:r>
            <a:r>
              <a:rPr lang="fa-IR">
                <a:cs typeface="B Zar" panose="00000400000000000000" pitchFamily="2" charset="-78"/>
              </a:rPr>
              <a:t>، همگي در راستاي دعوت به </a:t>
            </a:r>
            <a:r>
              <a:rPr lang="fa-IR">
                <a:cs typeface="B Zar" panose="00000400000000000000" pitchFamily="2" charset="-78"/>
              </a:rPr>
              <a:t>نوعي </a:t>
            </a:r>
            <a:r>
              <a:rPr lang="fa-IR" smtClean="0">
                <a:cs typeface="B Zar" panose="00000400000000000000" pitchFamily="2" charset="-78"/>
              </a:rPr>
              <a:t>محافظه كاري و سازگاري </a:t>
            </a:r>
            <a:r>
              <a:rPr lang="fa-IR">
                <a:cs typeface="B Zar" panose="00000400000000000000" pitchFamily="2" charset="-78"/>
              </a:rPr>
              <a:t>با وضع موجود هستند. اين يافته </a:t>
            </a:r>
            <a:r>
              <a:rPr lang="fa-IR">
                <a:cs typeface="B Zar" panose="00000400000000000000" pitchFamily="2" charset="-78"/>
              </a:rPr>
              <a:t>توسط </a:t>
            </a:r>
            <a:r>
              <a:rPr lang="fa-IR" smtClean="0">
                <a:cs typeface="B Zar" panose="00000400000000000000" pitchFamily="2" charset="-78"/>
              </a:rPr>
              <a:t>يافته هاي </a:t>
            </a:r>
            <a:r>
              <a:rPr lang="fa-IR">
                <a:cs typeface="B Zar" panose="00000400000000000000" pitchFamily="2" charset="-78"/>
              </a:rPr>
              <a:t>پژوهشهاي </a:t>
            </a:r>
            <a:r>
              <a:rPr lang="fa-IR">
                <a:cs typeface="B Zar" panose="00000400000000000000" pitchFamily="2" charset="-78"/>
              </a:rPr>
              <a:t>پيشين </a:t>
            </a:r>
            <a:r>
              <a:rPr lang="fa-IR" smtClean="0">
                <a:cs typeface="B Zar" panose="00000400000000000000" pitchFamily="2" charset="-78"/>
              </a:rPr>
              <a:t>ازجمله؛ فكوهي  (1381) تأييد </a:t>
            </a:r>
            <a:r>
              <a:rPr lang="fa-IR">
                <a:cs typeface="B Zar" panose="00000400000000000000" pitchFamily="2" charset="-78"/>
              </a:rPr>
              <a:t>ميشود ولي </a:t>
            </a:r>
            <a:r>
              <a:rPr lang="fa-IR">
                <a:cs typeface="B Zar" panose="00000400000000000000" pitchFamily="2" charset="-78"/>
              </a:rPr>
              <a:t>با </a:t>
            </a:r>
            <a:r>
              <a:rPr lang="fa-IR" smtClean="0">
                <a:cs typeface="B Zar" panose="00000400000000000000" pitchFamily="2" charset="-78"/>
              </a:rPr>
              <a:t>نتايج پژوهش </a:t>
            </a:r>
            <a:r>
              <a:rPr lang="fa-IR">
                <a:cs typeface="B Zar" panose="00000400000000000000" pitchFamily="2" charset="-78"/>
              </a:rPr>
              <a:t>رضائيان </a:t>
            </a:r>
            <a:r>
              <a:rPr lang="fa-IR" smtClean="0">
                <a:cs typeface="B Zar" panose="00000400000000000000" pitchFamily="2" charset="-78"/>
              </a:rPr>
              <a:t>(1383) همخواني </a:t>
            </a:r>
            <a:r>
              <a:rPr lang="fa-IR">
                <a:cs typeface="B Zar" panose="00000400000000000000" pitchFamily="2" charset="-78"/>
              </a:rPr>
              <a:t>ندارد</a:t>
            </a:r>
          </a:p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93649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براي </a:t>
            </a:r>
            <a:r>
              <a:rPr lang="fa-IR" smtClean="0">
                <a:cs typeface="B Zar" panose="00000400000000000000" pitchFamily="2" charset="-78"/>
              </a:rPr>
              <a:t>جامعه اي </a:t>
            </a:r>
            <a:r>
              <a:rPr lang="fa-IR" smtClean="0">
                <a:cs typeface="B Zar" panose="00000400000000000000" pitchFamily="2" charset="-78"/>
              </a:rPr>
              <a:t>كه در فقر و زندگي پرمشقّت زيسته است و تلاش وي براي تغيير اين وضعيت به جايي نرسيده، بلكه گاه خود را از </a:t>
            </a:r>
            <a:r>
              <a:rPr lang="fa-IR" smtClean="0">
                <a:cs typeface="B Zar" panose="00000400000000000000" pitchFamily="2" charset="-78"/>
              </a:rPr>
              <a:t>حداقل ها </a:t>
            </a:r>
            <a:r>
              <a:rPr lang="fa-IR" smtClean="0">
                <a:cs typeface="B Zar" panose="00000400000000000000" pitchFamily="2" charset="-78"/>
              </a:rPr>
              <a:t>نيز محروم ساخته است، جايي براي ريسك پذيري باقي </a:t>
            </a:r>
            <a:r>
              <a:rPr lang="fa-IR" smtClean="0">
                <a:cs typeface="B Zar" panose="00000400000000000000" pitchFamily="2" charset="-78"/>
              </a:rPr>
              <a:t>نمي ماند</a:t>
            </a:r>
            <a:r>
              <a:rPr lang="fa-IR" smtClean="0">
                <a:cs typeface="B Zar" panose="00000400000000000000" pitchFamily="2" charset="-78"/>
              </a:rPr>
              <a:t>. مثل »بگذار اين نان خالي را بخوريم«، يكي از آن مثلهايي است كه عميقاً روحيه </a:t>
            </a:r>
            <a:r>
              <a:rPr lang="fa-IR" smtClean="0">
                <a:cs typeface="B Zar" panose="00000400000000000000" pitchFamily="2" charset="-78"/>
              </a:rPr>
              <a:t>محافظه كاري </a:t>
            </a:r>
            <a:r>
              <a:rPr lang="fa-IR" smtClean="0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قانع گراي </a:t>
            </a:r>
            <a:r>
              <a:rPr lang="fa-IR" smtClean="0">
                <a:cs typeface="B Zar" panose="00000400000000000000" pitchFamily="2" charset="-78"/>
              </a:rPr>
              <a:t>موجود در لرها را نشان ميدهد، قانع بودن به </a:t>
            </a:r>
            <a:r>
              <a:rPr lang="fa-IR" smtClean="0">
                <a:cs typeface="B Zar" panose="00000400000000000000" pitchFamily="2" charset="-78"/>
              </a:rPr>
              <a:t>نان</a:t>
            </a:r>
            <a:r>
              <a:rPr lang="fa-IR">
                <a:cs typeface="B Zar" panose="00000400000000000000" pitchFamily="2" charset="-78"/>
              </a:rPr>
              <a:t> خالي و ترس از دست دادن اين حداقل معيشت آدمي، نشاندهنده شرايطي است كه در </a:t>
            </a:r>
            <a:r>
              <a:rPr lang="fa-IR">
                <a:cs typeface="B Zar" panose="00000400000000000000" pitchFamily="2" charset="-78"/>
              </a:rPr>
              <a:t>آن </a:t>
            </a:r>
            <a:r>
              <a:rPr lang="fa-IR" smtClean="0">
                <a:cs typeface="B Zar" panose="00000400000000000000" pitchFamily="2" charset="-78"/>
              </a:rPr>
              <a:t>فرد حاضر </a:t>
            </a:r>
            <a:r>
              <a:rPr lang="fa-IR">
                <a:cs typeface="B Zar" panose="00000400000000000000" pitchFamily="2" charset="-78"/>
              </a:rPr>
              <a:t>به كمترين ريسك و خطرپذيري نيست.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3914751"/>
            <a:ext cx="4465321" cy="26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76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اين ديدگاه در ادبيات توسعه و علوم اجتماعي </a:t>
            </a:r>
            <a:r>
              <a:rPr lang="fa-IR" smtClean="0">
                <a:cs typeface="B Zar" panose="00000400000000000000" pitchFamily="2" charset="-78"/>
              </a:rPr>
              <a:t>به طور </a:t>
            </a:r>
            <a:r>
              <a:rPr lang="fa-IR">
                <a:cs typeface="B Zar" panose="00000400000000000000" pitchFamily="2" charset="-78"/>
              </a:rPr>
              <a:t>رسمي به </a:t>
            </a:r>
            <a:r>
              <a:rPr lang="fa-IR" smtClean="0">
                <a:cs typeface="B Zar" panose="00000400000000000000" pitchFamily="2" charset="-78"/>
              </a:rPr>
              <a:t>وسيله ي </a:t>
            </a:r>
            <a:r>
              <a:rPr lang="fa-IR">
                <a:cs typeface="B Zar" panose="00000400000000000000" pitchFamily="2" charset="-78"/>
              </a:rPr>
              <a:t>برخي دانشمندان كاركردگرا مطرح شد كه مهمترين آنها </a:t>
            </a:r>
            <a:r>
              <a:rPr lang="fa-IR" smtClean="0">
                <a:cs typeface="B Zar" panose="00000400000000000000" pitchFamily="2" charset="-78"/>
              </a:rPr>
              <a:t>پارسونز است</a:t>
            </a:r>
            <a:r>
              <a:rPr lang="fa-IR">
                <a:cs typeface="B Zar" panose="00000400000000000000" pitchFamily="2" charset="-78"/>
              </a:rPr>
              <a:t>. اين نظريه معتقد است كه بايد ساختارهاي دروني و داخلي جوامع را آماده و </a:t>
            </a:r>
            <a:r>
              <a:rPr lang="fa-IR" smtClean="0">
                <a:cs typeface="B Zar" panose="00000400000000000000" pitchFamily="2" charset="-78"/>
              </a:rPr>
              <a:t>مستعد پذيرش </a:t>
            </a:r>
            <a:r>
              <a:rPr lang="fa-IR">
                <a:cs typeface="B Zar" panose="00000400000000000000" pitchFamily="2" charset="-78"/>
              </a:rPr>
              <a:t>پويشهاي نوسازي نمود و الگوي عملي آنها تجربهي تاريخي كشورهاي </a:t>
            </a:r>
            <a:r>
              <a:rPr lang="fa-IR" smtClean="0">
                <a:cs typeface="B Zar" panose="00000400000000000000" pitchFamily="2" charset="-78"/>
              </a:rPr>
              <a:t>پيشرفته ي غربي </a:t>
            </a:r>
            <a:r>
              <a:rPr lang="fa-IR">
                <a:cs typeface="B Zar" panose="00000400000000000000" pitchFamily="2" charset="-78"/>
              </a:rPr>
              <a:t>است. در برابر </a:t>
            </a:r>
            <a:r>
              <a:rPr lang="fa-IR" smtClean="0">
                <a:cs typeface="B Zar" panose="00000400000000000000" pitchFamily="2" charset="-78"/>
              </a:rPr>
              <a:t>نظريه پردازان </a:t>
            </a:r>
            <a:r>
              <a:rPr lang="fa-IR">
                <a:cs typeface="B Zar" panose="00000400000000000000" pitchFamily="2" charset="-78"/>
              </a:rPr>
              <a:t>نوسازي، </a:t>
            </a:r>
            <a:r>
              <a:rPr lang="fa-IR" smtClean="0">
                <a:cs typeface="B Zar" panose="00000400000000000000" pitchFamily="2" charset="-78"/>
              </a:rPr>
              <a:t>نظريه پردازان </a:t>
            </a:r>
            <a:r>
              <a:rPr lang="fa-IR">
                <a:cs typeface="B Zar" panose="00000400000000000000" pitchFamily="2" charset="-78"/>
              </a:rPr>
              <a:t>مكتب وابستگي معتقدند كه </a:t>
            </a:r>
            <a:r>
              <a:rPr lang="fa-IR" smtClean="0">
                <a:cs typeface="B Zar" panose="00000400000000000000" pitchFamily="2" charset="-78"/>
              </a:rPr>
              <a:t>توسعه- نيافتگي </a:t>
            </a:r>
            <a:r>
              <a:rPr lang="fa-IR">
                <a:cs typeface="B Zar" panose="00000400000000000000" pitchFamily="2" charset="-78"/>
              </a:rPr>
              <a:t>محصول ساختار داخلي يك جامعه نيست؛ بلكه در </a:t>
            </a:r>
            <a:r>
              <a:rPr lang="fa-IR" smtClean="0">
                <a:cs typeface="B Zar" panose="00000400000000000000" pitchFamily="2" charset="-78"/>
              </a:rPr>
              <a:t>نتيجه ي </a:t>
            </a:r>
            <a:r>
              <a:rPr lang="fa-IR">
                <a:cs typeface="B Zar" panose="00000400000000000000" pitchFamily="2" charset="-78"/>
              </a:rPr>
              <a:t>روابط تاريخي </a:t>
            </a:r>
            <a:r>
              <a:rPr lang="fa-IR" smtClean="0">
                <a:cs typeface="B Zar" panose="00000400000000000000" pitchFamily="2" charset="-78"/>
              </a:rPr>
              <a:t>ميان كشورهاي توسعه نيافته </a:t>
            </a:r>
            <a:r>
              <a:rPr lang="fa-IR">
                <a:cs typeface="B Zar" panose="00000400000000000000" pitchFamily="2" charset="-78"/>
              </a:rPr>
              <a:t>با كشورهاي </a:t>
            </a:r>
            <a:r>
              <a:rPr lang="fa-IR" smtClean="0">
                <a:cs typeface="B Zar" panose="00000400000000000000" pitchFamily="2" charset="-78"/>
              </a:rPr>
              <a:t>توسعه يافته است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Connector 3"/>
          <p:cNvSpPr/>
          <p:nvPr/>
        </p:nvSpPr>
        <p:spPr>
          <a:xfrm>
            <a:off x="1959429" y="4219304"/>
            <a:ext cx="4676502" cy="1841862"/>
          </a:xfrm>
          <a:prstGeom prst="flowChartConnec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نظريه پردازان مكتب وابستگي معتقدند كه توسعه- نيافتگي محصول ساختار داخلي يك جامعه نيست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نگاه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به ثروت و دنياگرايي</a:t>
            </a:r>
            <a:r>
              <a:rPr lang="fa-IR">
                <a:cs typeface="B Zar" panose="00000400000000000000" pitchFamily="2" charset="-78"/>
              </a:rPr>
              <a:t>: در چنين جامعهاي مثلها نشان ميدهد در زبان و گفتار نوعي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نگاه منفي به ثروت و ثروتمند، و پول وسكه وجود دارد. مثلهاي لري 1پول را چرك دست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دانسته، از فقيري و نداشتن خود دلشادند، افراد ثروتمند را حريص مال دنيا ميدانند كه جان به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عزرائيل نميدهند. وقتي قرار بر </a:t>
            </a:r>
            <a:r>
              <a:rPr lang="fa-IR" smtClean="0">
                <a:cs typeface="B Zar" panose="00000400000000000000" pitchFamily="2" charset="-78"/>
              </a:rPr>
              <a:t>جمع كردن </a:t>
            </a:r>
            <a:r>
              <a:rPr lang="fa-IR">
                <a:cs typeface="B Zar" panose="00000400000000000000" pitchFamily="2" charset="-78"/>
              </a:rPr>
              <a:t>ثروت باشد، زر يا سنگ فرقي ندارد. ثروتمند را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خرسي پنداشته كه اگر مويي از آن كنده شود، غنيمت است. البته در مقابل، مثلهايي نيز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وجود دارد كه بر اهميت مال و ثروت تأكيد دارند </a:t>
            </a:r>
            <a:r>
              <a:rPr lang="fa-IR" smtClean="0">
                <a:cs typeface="B Zar" panose="00000400000000000000" pitchFamily="2" charset="-78"/>
              </a:rPr>
              <a:t>.</a:t>
            </a:r>
            <a:r>
              <a:rPr lang="fa-IR">
                <a:cs typeface="B Zar" panose="00000400000000000000" pitchFamily="2" charset="-78"/>
              </a:rPr>
              <a:t>پ</a:t>
            </a:r>
            <a:r>
              <a:rPr lang="fa-IR" smtClean="0">
                <a:cs typeface="B Zar" panose="00000400000000000000" pitchFamily="2" charset="-78"/>
              </a:rPr>
              <a:t>ولت </a:t>
            </a:r>
            <a:r>
              <a:rPr lang="fa-IR">
                <a:cs typeface="B Zar" panose="00000400000000000000" pitchFamily="2" charset="-78"/>
              </a:rPr>
              <a:t>را جلوي آفتاب بگذار و در </a:t>
            </a:r>
            <a:r>
              <a:rPr lang="fa-IR" smtClean="0">
                <a:cs typeface="B Zar" panose="00000400000000000000" pitchFamily="2" charset="-78"/>
              </a:rPr>
              <a:t>سايه اش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بنشين.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93423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با اين وجود، ميزان تأكيد و تكرار مثلهاي با مضمون نگاه منفي به ثروت در زبان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لر بيشتر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است</a:t>
            </a:r>
            <a:r>
              <a:rPr lang="fa-IR">
                <a:cs typeface="B Zar" panose="00000400000000000000" pitchFamily="2" charset="-78"/>
              </a:rPr>
              <a:t>. ريشه مخالفت با ثروت و ثروتمند را </a:t>
            </a:r>
            <a:r>
              <a:rPr lang="fa-IR" smtClean="0">
                <a:cs typeface="B Zar" panose="00000400000000000000" pitchFamily="2" charset="-78"/>
              </a:rPr>
              <a:t>مي توان </a:t>
            </a:r>
            <a:r>
              <a:rPr lang="fa-IR">
                <a:cs typeface="B Zar" panose="00000400000000000000" pitchFamily="2" charset="-78"/>
              </a:rPr>
              <a:t>در نگرشهاي </a:t>
            </a:r>
            <a:r>
              <a:rPr lang="fa-IR" smtClean="0">
                <a:cs typeface="B Zar" panose="00000400000000000000" pitchFamily="2" charset="-78"/>
              </a:rPr>
              <a:t>بازتوزيعي و مساوات طلبانه</a:t>
            </a:r>
            <a:r>
              <a:rPr lang="fa-IR">
                <a:cs typeface="B Zar" panose="00000400000000000000" pitchFamily="2" charset="-78"/>
              </a:rPr>
              <a:t>، يا گرايشهاي صوفيانه و بيتوجهي به دنيا جستجو كرد. ولي </a:t>
            </a:r>
            <a:r>
              <a:rPr lang="fa-IR" smtClean="0">
                <a:cs typeface="B Zar" panose="00000400000000000000" pitchFamily="2" charset="-78"/>
              </a:rPr>
              <a:t>به نظر </a:t>
            </a:r>
            <a:r>
              <a:rPr lang="fa-IR">
                <a:cs typeface="B Zar" panose="00000400000000000000" pitchFamily="2" charset="-78"/>
              </a:rPr>
              <a:t>ميرسد در </a:t>
            </a:r>
            <a:r>
              <a:rPr lang="fa-IR" smtClean="0">
                <a:cs typeface="B Zar" panose="00000400000000000000" pitchFamily="2" charset="-78"/>
              </a:rPr>
              <a:t>جامعه لرستان </a:t>
            </a:r>
            <a:r>
              <a:rPr lang="fa-IR">
                <a:cs typeface="B Zar" panose="00000400000000000000" pitchFamily="2" charset="-78"/>
              </a:rPr>
              <a:t>نگرش </a:t>
            </a:r>
            <a:r>
              <a:rPr lang="fa-IR" smtClean="0">
                <a:cs typeface="B Zar" panose="00000400000000000000" pitchFamily="2" charset="-78"/>
              </a:rPr>
              <a:t>باز توزيعي </a:t>
            </a:r>
            <a:r>
              <a:rPr lang="fa-IR">
                <a:cs typeface="B Zar" panose="00000400000000000000" pitchFamily="2" charset="-78"/>
              </a:rPr>
              <a:t>اهميت بيشتري دارد. در اين </a:t>
            </a:r>
            <a:r>
              <a:rPr lang="fa-IR" smtClean="0">
                <a:cs typeface="B Zar" panose="00000400000000000000" pitchFamily="2" charset="-78"/>
              </a:rPr>
              <a:t>مثل ها </a:t>
            </a:r>
            <a:r>
              <a:rPr lang="fa-IR">
                <a:cs typeface="B Zar" panose="00000400000000000000" pitchFamily="2" charset="-78"/>
              </a:rPr>
              <a:t>نگاه به ثروتمند با نوعي </a:t>
            </a:r>
            <a:r>
              <a:rPr lang="fa-IR" smtClean="0">
                <a:cs typeface="B Zar" panose="00000400000000000000" pitchFamily="2" charset="-78"/>
              </a:rPr>
              <a:t>نگاه اخلاقي </a:t>
            </a:r>
            <a:r>
              <a:rPr lang="fa-IR">
                <a:cs typeface="B Zar" panose="00000400000000000000" pitchFamily="2" charset="-78"/>
              </a:rPr>
              <a:t>درآميخته و نگاه توسعهاي و اقتصادي، رواج پيدا نكرده است. يعني در اين </a:t>
            </a:r>
            <a:r>
              <a:rPr lang="fa-IR" smtClean="0">
                <a:cs typeface="B Zar" panose="00000400000000000000" pitchFamily="2" charset="-78"/>
              </a:rPr>
              <a:t>جامعه، ثروتمندي </a:t>
            </a:r>
            <a:r>
              <a:rPr lang="fa-IR">
                <a:cs typeface="B Zar" panose="00000400000000000000" pitchFamily="2" charset="-78"/>
              </a:rPr>
              <a:t>كه گرايش بازتوزيعي و روحيه بخشندگي و بنده نوازي داشته باشد تقديس </a:t>
            </a:r>
            <a:r>
              <a:rPr lang="fa-IR" smtClean="0">
                <a:cs typeface="B Zar" panose="00000400000000000000" pitchFamily="2" charset="-78"/>
              </a:rPr>
              <a:t>شده است</a:t>
            </a:r>
            <a:r>
              <a:rPr lang="fa-IR">
                <a:cs typeface="B Zar" panose="00000400000000000000" pitchFamily="2" charset="-78"/>
              </a:rPr>
              <a:t>. درحاليكه ثروتمندي كه حاضر به هيچ نوع كمكي به ديگران نيست، نكوهش </a:t>
            </a:r>
            <a:r>
              <a:rPr lang="fa-IR" smtClean="0">
                <a:cs typeface="B Zar" panose="00000400000000000000" pitchFamily="2" charset="-78"/>
              </a:rPr>
              <a:t>مي شود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62556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جالب توجه آن است كه در </a:t>
            </a:r>
            <a:r>
              <a:rPr lang="fa-IR" smtClean="0">
                <a:cs typeface="B Zar" panose="00000400000000000000" pitchFamily="2" charset="-78"/>
              </a:rPr>
              <a:t>جامعه ي </a:t>
            </a:r>
            <a:r>
              <a:rPr lang="fa-IR">
                <a:cs typeface="B Zar" panose="00000400000000000000" pitchFamily="2" charset="-78"/>
              </a:rPr>
              <a:t>لرستان اگر با كلك و حقّه پولدار شويد و به ديگران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كمك كنيد، آدم خوبي هستيد. در مقابل، اگر با تلاش و زحمت خودتان پولدار شويد، ولي </a:t>
            </a:r>
            <a:r>
              <a:rPr lang="fa-IR" smtClean="0">
                <a:cs typeface="B Zar" panose="00000400000000000000" pitchFamily="2" charset="-78"/>
              </a:rPr>
              <a:t>براي ديگران </a:t>
            </a:r>
            <a:r>
              <a:rPr lang="fa-IR">
                <a:cs typeface="B Zar" panose="00000400000000000000" pitchFamily="2" charset="-78"/>
              </a:rPr>
              <a:t>فايده نداشته باشيد، در نظر مردم مذموم و نكوهيده به شمار ميآييد! چنين </a:t>
            </a:r>
            <a:r>
              <a:rPr lang="fa-IR" smtClean="0">
                <a:cs typeface="B Zar" panose="00000400000000000000" pitchFamily="2" charset="-78"/>
              </a:rPr>
              <a:t>نگاهي متضاد </a:t>
            </a:r>
            <a:r>
              <a:rPr lang="fa-IR">
                <a:cs typeface="B Zar" panose="00000400000000000000" pitchFamily="2" charset="-78"/>
              </a:rPr>
              <a:t>با آموزههاي اقتصاد نئوكلاسيك بازار است. در نگاه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آدام اسميت</a:t>
            </a:r>
            <a:r>
              <a:rPr lang="fa-IR">
                <a:cs typeface="B Zar" panose="00000400000000000000" pitchFamily="2" charset="-78"/>
              </a:rPr>
              <a:t>، ثروتمند با هر </a:t>
            </a:r>
            <a:r>
              <a:rPr lang="fa-IR" smtClean="0">
                <a:cs typeface="B Zar" panose="00000400000000000000" pitchFamily="2" charset="-78"/>
              </a:rPr>
              <a:t>انگيزهایی چون </a:t>
            </a:r>
            <a:r>
              <a:rPr lang="fa-IR">
                <a:cs typeface="B Zar" panose="00000400000000000000" pitchFamily="2" charset="-78"/>
              </a:rPr>
              <a:t>به انباشت سرمايه و بالا بردن سطح اقتصادي جامعه كمك ميكند، مورد تقديس است. </a:t>
            </a:r>
            <a:r>
              <a:rPr lang="fa-IR" smtClean="0">
                <a:cs typeface="B Zar" panose="00000400000000000000" pitchFamily="2" charset="-78"/>
              </a:rPr>
              <a:t>به نظر </a:t>
            </a:r>
            <a:r>
              <a:rPr lang="fa-IR">
                <a:cs typeface="B Zar" panose="00000400000000000000" pitchFamily="2" charset="-78"/>
              </a:rPr>
              <a:t>ماندويل ويزگي، خسيسي يك رذيلت فردي است كه فضيلت جمعي محسوب ميشود و اگر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>
                <a:cs typeface="B Zar" panose="00000400000000000000" pitchFamily="2" charset="-78"/>
              </a:rPr>
              <a:t>چنين افرادي با اين خصوصيات وجود نداشته باشند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نمي توان </a:t>
            </a:r>
            <a:r>
              <a:rPr lang="fa-IR">
                <a:cs typeface="B Zar" panose="00000400000000000000" pitchFamily="2" charset="-78"/>
              </a:rPr>
              <a:t>اميدي به بالارفتن </a:t>
            </a:r>
            <a:r>
              <a:rPr lang="fa-IR">
                <a:cs typeface="B Zar" panose="00000400000000000000" pitchFamily="2" charset="-78"/>
              </a:rPr>
              <a:t>ثروت </a:t>
            </a:r>
            <a:r>
              <a:rPr lang="fa-IR" smtClean="0">
                <a:cs typeface="B Zar" panose="00000400000000000000" pitchFamily="2" charset="-78"/>
              </a:rPr>
              <a:t>در جامعه </a:t>
            </a:r>
            <a:r>
              <a:rPr lang="fa-IR">
                <a:cs typeface="B Zar" panose="00000400000000000000" pitchFamily="2" charset="-78"/>
              </a:rPr>
              <a:t>داشت.</a:t>
            </a:r>
            <a:r>
              <a:rPr lang="fa-IR" smtClean="0">
                <a:cs typeface="B Zar" panose="00000400000000000000" pitchFamily="2" charset="-78"/>
              </a:rPr>
              <a:t/>
            </a:r>
            <a:br>
              <a:rPr lang="fa-IR" smtClean="0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769" y="471487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0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خاصگرايي</a:t>
            </a:r>
            <a:r>
              <a:rPr lang="fa-IR">
                <a:cs typeface="B Zar" panose="00000400000000000000" pitchFamily="2" charset="-78"/>
              </a:rPr>
              <a:t>: جوامع قبيلهاي هميشه در معرض يك تقسيمبندي خودي- غيرخودي </a:t>
            </a:r>
            <a:r>
              <a:rPr lang="fa-IR" smtClean="0">
                <a:cs typeface="B Zar" panose="00000400000000000000" pitchFamily="2" charset="-78"/>
              </a:rPr>
              <a:t>نسبت به </a:t>
            </a:r>
            <a:r>
              <a:rPr lang="fa-IR">
                <a:cs typeface="B Zar" panose="00000400000000000000" pitchFamily="2" charset="-78"/>
              </a:rPr>
              <a:t>ديگران قرار دارند. از نگاه آنان طايفه، قبيله و </a:t>
            </a:r>
            <a:r>
              <a:rPr lang="fa-IR" smtClean="0">
                <a:cs typeface="B Zar" panose="00000400000000000000" pitchFamily="2" charset="-78"/>
              </a:rPr>
              <a:t>خانواده ي </a:t>
            </a:r>
            <a:r>
              <a:rPr lang="fa-IR">
                <a:cs typeface="B Zar" panose="00000400000000000000" pitchFamily="2" charset="-78"/>
              </a:rPr>
              <a:t>خودي </a:t>
            </a:r>
            <a:r>
              <a:rPr lang="fa-IR" smtClean="0">
                <a:cs typeface="B Zar" panose="00000400000000000000" pitchFamily="2" charset="-78"/>
              </a:rPr>
              <a:t>(شعاع </a:t>
            </a:r>
            <a:r>
              <a:rPr lang="fa-IR">
                <a:cs typeface="B Zar" panose="00000400000000000000" pitchFamily="2" charset="-78"/>
              </a:rPr>
              <a:t>اين دايره </a:t>
            </a:r>
            <a:r>
              <a:rPr lang="fa-IR" smtClean="0">
                <a:cs typeface="B Zar" panose="00000400000000000000" pitchFamily="2" charset="-78"/>
              </a:rPr>
              <a:t>ميتوان وسيعتر باشد) </a:t>
            </a:r>
            <a:r>
              <a:rPr lang="fa-IR">
                <a:cs typeface="B Zar" panose="00000400000000000000" pitchFamily="2" charset="-78"/>
              </a:rPr>
              <a:t>در مقابل ديگران -صرفنظر از حقّانيت آنها- بايد مورد حمايت و پشتيباني </a:t>
            </a:r>
            <a:r>
              <a:rPr lang="fa-IR" smtClean="0">
                <a:cs typeface="B Zar" panose="00000400000000000000" pitchFamily="2" charset="-78"/>
              </a:rPr>
              <a:t>قرار گيرد</a:t>
            </a:r>
            <a:r>
              <a:rPr lang="fa-IR">
                <a:cs typeface="B Zar" panose="00000400000000000000" pitchFamily="2" charset="-78"/>
              </a:rPr>
              <a:t>. هركس كه بيرون از دايرهي خوديها قرار بگيرد غيرخودي محسوب ميشود. اين </a:t>
            </a:r>
            <a:r>
              <a:rPr lang="fa-IR" smtClean="0">
                <a:cs typeface="B Zar" panose="00000400000000000000" pitchFamily="2" charset="-78"/>
              </a:rPr>
              <a:t>نوع نگاه </a:t>
            </a:r>
            <a:r>
              <a:rPr lang="fa-IR">
                <a:cs typeface="B Zar" panose="00000400000000000000" pitchFamily="2" charset="-78"/>
              </a:rPr>
              <a:t>ريشه در </a:t>
            </a:r>
            <a:r>
              <a:rPr lang="fa-IR" smtClean="0">
                <a:cs typeface="B Zar" panose="00000400000000000000" pitchFamily="2" charset="-78"/>
              </a:rPr>
              <a:t>وابستگي هاي </a:t>
            </a:r>
            <a:r>
              <a:rPr lang="fa-IR">
                <a:cs typeface="B Zar" panose="00000400000000000000" pitchFamily="2" charset="-78"/>
              </a:rPr>
              <a:t>خانوادگي و </a:t>
            </a:r>
            <a:r>
              <a:rPr lang="fa-IR" smtClean="0">
                <a:cs typeface="B Zar" panose="00000400000000000000" pitchFamily="2" charset="-78"/>
              </a:rPr>
              <a:t>طايفه اي </a:t>
            </a:r>
            <a:r>
              <a:rPr lang="fa-IR">
                <a:cs typeface="B Zar" panose="00000400000000000000" pitchFamily="2" charset="-78"/>
              </a:rPr>
              <a:t>و لزوم تقويت اين </a:t>
            </a:r>
            <a:r>
              <a:rPr lang="fa-IR" smtClean="0">
                <a:cs typeface="B Zar" panose="00000400000000000000" pitchFamily="2" charset="-78"/>
              </a:rPr>
              <a:t>وابستگي ها </a:t>
            </a:r>
            <a:r>
              <a:rPr lang="fa-IR">
                <a:cs typeface="B Zar" panose="00000400000000000000" pitchFamily="2" charset="-78"/>
              </a:rPr>
              <a:t>دارد. </a:t>
            </a:r>
            <a:r>
              <a:rPr lang="fa-IR" smtClean="0">
                <a:cs typeface="B Zar" panose="00000400000000000000" pitchFamily="2" charset="-78"/>
              </a:rPr>
              <a:t>همان چيزي </a:t>
            </a:r>
            <a:r>
              <a:rPr lang="fa-IR">
                <a:cs typeface="B Zar" panose="00000400000000000000" pitchFamily="2" charset="-78"/>
              </a:rPr>
              <a:t>كه در </a:t>
            </a:r>
            <a:r>
              <a:rPr lang="fa-IR" smtClean="0">
                <a:cs typeface="B Zar" panose="00000400000000000000" pitchFamily="2" charset="-78"/>
              </a:rPr>
              <a:t>جامعه شناسي </a:t>
            </a:r>
            <a:r>
              <a:rPr lang="fa-IR">
                <a:cs typeface="B Zar" panose="00000400000000000000" pitchFamily="2" charset="-78"/>
              </a:rPr>
              <a:t>پارسونزي تحت عنوان خاصگرايي در مقابل عامگرايي ناميده </a:t>
            </a:r>
            <a:r>
              <a:rPr lang="fa-IR" smtClean="0">
                <a:cs typeface="B Zar" panose="00000400000000000000" pitchFamily="2" charset="-78"/>
              </a:rPr>
              <a:t>مي- شود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Card 3"/>
          <p:cNvSpPr/>
          <p:nvPr/>
        </p:nvSpPr>
        <p:spPr>
          <a:xfrm>
            <a:off x="1856935" y="4614203"/>
            <a:ext cx="4403188" cy="1562760"/>
          </a:xfrm>
          <a:prstGeom prst="flowChartPunchedCa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اين نوع نگاه ريشه در وابستگي هاي خانوادگي و طايفه اي و لزوم تقويت </a:t>
            </a:r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اين </a:t>
            </a:r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وابستگي ها دارد </a:t>
            </a:r>
            <a:r>
              <a:rPr lang="fa-IR">
                <a:cs typeface="B Zar" panose="00000400000000000000" pitchFamily="2" charset="-78"/>
              </a:rPr>
              <a:t>ها دارد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425097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مثلهاي حاوي خاص گرايي </a:t>
            </a:r>
            <a:r>
              <a:rPr lang="fa-IR">
                <a:cs typeface="B Zar" panose="00000400000000000000" pitchFamily="2" charset="-78"/>
              </a:rPr>
              <a:t>در ادبيات </a:t>
            </a:r>
            <a:r>
              <a:rPr lang="fa-IR" smtClean="0">
                <a:cs typeface="B Zar" panose="00000400000000000000" pitchFamily="2" charset="-78"/>
              </a:rPr>
              <a:t>عاميانه ي </a:t>
            </a:r>
            <a:r>
              <a:rPr lang="fa-IR">
                <a:cs typeface="B Zar" panose="00000400000000000000" pitchFamily="2" charset="-78"/>
              </a:rPr>
              <a:t>لري بسيار به چشم ميخورند. </a:t>
            </a:r>
            <a:r>
              <a:rPr lang="fa-IR" smtClean="0">
                <a:cs typeface="B Zar" panose="00000400000000000000" pitchFamily="2" charset="-78"/>
              </a:rPr>
              <a:t>مثلهايي مانند </a:t>
            </a:r>
            <a:r>
              <a:rPr lang="fa-IR">
                <a:cs typeface="B Zar" panose="00000400000000000000" pitchFamily="2" charset="-78"/>
              </a:rPr>
              <a:t>فاميل زن جلوي خانه، فاميل مرد پشت خانه، اگر گرگ تو را بخورد، گرگ منزلگه </a:t>
            </a:r>
            <a:r>
              <a:rPr lang="fa-IR" smtClean="0">
                <a:cs typeface="B Zar" panose="00000400000000000000" pitchFamily="2" charset="-78"/>
              </a:rPr>
              <a:t>خودت باشد</a:t>
            </a:r>
            <a:r>
              <a:rPr lang="fa-IR">
                <a:cs typeface="B Zar" panose="00000400000000000000" pitchFamily="2" charset="-78"/>
              </a:rPr>
              <a:t>، قوم مار باشد، هزار باشد، برادرت اگر گوشت تورا بخورد، استخوانت را </a:t>
            </a:r>
            <a:r>
              <a:rPr lang="fa-IR" smtClean="0">
                <a:cs typeface="B Zar" panose="00000400000000000000" pitchFamily="2" charset="-78"/>
              </a:rPr>
              <a:t>نمي شكند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همگي بر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خاص گرايي </a:t>
            </a:r>
            <a:r>
              <a:rPr lang="fa-IR" smtClean="0">
                <a:cs typeface="B Zar" panose="00000400000000000000" pitchFamily="2" charset="-78"/>
              </a:rPr>
              <a:t>(خانواده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قبيله) </a:t>
            </a:r>
            <a:r>
              <a:rPr lang="fa-IR">
                <a:cs typeface="B Zar" panose="00000400000000000000" pitchFamily="2" charset="-78"/>
              </a:rPr>
              <a:t>تأكيد دارند. اين مسئله در بين اسناد بالادستي مانند: »</a:t>
            </a:r>
            <a:r>
              <a:rPr lang="fa-IR" smtClean="0">
                <a:cs typeface="B Zar" panose="00000400000000000000" pitchFamily="2" charset="-78"/>
              </a:rPr>
              <a:t>سند توسعهي </a:t>
            </a:r>
            <a:r>
              <a:rPr lang="fa-IR">
                <a:cs typeface="B Zar" panose="00000400000000000000" pitchFamily="2" charset="-78"/>
              </a:rPr>
              <a:t>ملي« بهعنوان يكي از عمدهترين تنگناها و محدوديتهاي توسعه در لرستان </a:t>
            </a:r>
            <a:r>
              <a:rPr lang="fa-IR" smtClean="0">
                <a:cs typeface="B Zar" panose="00000400000000000000" pitchFamily="2" charset="-78"/>
              </a:rPr>
              <a:t>برشمرد شده </a:t>
            </a:r>
            <a:r>
              <a:rPr lang="fa-IR">
                <a:cs typeface="B Zar" panose="00000400000000000000" pitchFamily="2" charset="-78"/>
              </a:rPr>
              <a:t>است. در ضمن، پژوهشهاي زيادي اين يافته را حمايت </a:t>
            </a:r>
            <a:r>
              <a:rPr lang="fa-IR" smtClean="0">
                <a:cs typeface="B Zar" panose="00000400000000000000" pitchFamily="2" charset="-78"/>
              </a:rPr>
              <a:t>مي كنند </a:t>
            </a:r>
            <a:r>
              <a:rPr lang="fa-IR">
                <a:cs typeface="B Zar" panose="00000400000000000000" pitchFamily="2" charset="-78"/>
              </a:rPr>
              <a:t>از جمله </a:t>
            </a:r>
            <a:r>
              <a:rPr lang="fa-IR" smtClean="0">
                <a:cs typeface="B Zar" panose="00000400000000000000" pitchFamily="2" charset="-78"/>
              </a:rPr>
              <a:t>حسينزاده (1380)، </a:t>
            </a:r>
            <a:r>
              <a:rPr lang="fa-IR">
                <a:cs typeface="B Zar" panose="00000400000000000000" pitchFamily="2" charset="-78"/>
              </a:rPr>
              <a:t>يوسف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1380) و </a:t>
            </a:r>
            <a:r>
              <a:rPr lang="fa-IR">
                <a:cs typeface="B Zar" panose="00000400000000000000" pitchFamily="2" charset="-78"/>
              </a:rPr>
              <a:t>فكوهي </a:t>
            </a:r>
            <a:r>
              <a:rPr lang="fa-IR" smtClean="0">
                <a:cs typeface="B Zar" panose="00000400000000000000" pitchFamily="2" charset="-78"/>
              </a:rPr>
              <a:t>(1381) با </a:t>
            </a:r>
            <a:r>
              <a:rPr lang="fa-IR">
                <a:cs typeface="B Zar" panose="00000400000000000000" pitchFamily="2" charset="-78"/>
              </a:rPr>
              <a:t>وجود اين، </a:t>
            </a:r>
            <a:r>
              <a:rPr lang="fa-IR" smtClean="0">
                <a:cs typeface="B Zar" panose="00000400000000000000" pitchFamily="2" charset="-78"/>
              </a:rPr>
              <a:t>يافته هاي </a:t>
            </a:r>
            <a:r>
              <a:rPr lang="fa-IR">
                <a:cs typeface="B Zar" panose="00000400000000000000" pitchFamily="2" charset="-78"/>
              </a:rPr>
              <a:t>پيمايش ملي ارزشها </a:t>
            </a:r>
            <a:r>
              <a:rPr lang="fa-IR" smtClean="0">
                <a:cs typeface="B Zar" panose="00000400000000000000" pitchFamily="2" charset="-78"/>
              </a:rPr>
              <a:t>و نگرشهاي </a:t>
            </a:r>
            <a:r>
              <a:rPr lang="fa-IR">
                <a:cs typeface="B Zar" panose="00000400000000000000" pitchFamily="2" charset="-78"/>
              </a:rPr>
              <a:t>لرستان </a:t>
            </a:r>
            <a:r>
              <a:rPr lang="fa-IR" smtClean="0">
                <a:cs typeface="B Zar" panose="00000400000000000000" pitchFamily="2" charset="-78"/>
              </a:rPr>
              <a:t>(1382) نشان مي دهد </a:t>
            </a:r>
            <a:r>
              <a:rPr lang="fa-IR">
                <a:cs typeface="B Zar" panose="00000400000000000000" pitchFamily="2" charset="-78"/>
              </a:rPr>
              <a:t>كه ميزان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خاص گرايي </a:t>
            </a:r>
            <a:r>
              <a:rPr lang="fa-IR">
                <a:cs typeface="B Zar" panose="00000400000000000000" pitchFamily="2" charset="-78"/>
              </a:rPr>
              <a:t>در اين استان تفاوت </a:t>
            </a:r>
            <a:r>
              <a:rPr lang="fa-IR" smtClean="0">
                <a:cs typeface="B Zar" panose="00000400000000000000" pitchFamily="2" charset="-78"/>
              </a:rPr>
              <a:t>زيادي با </a:t>
            </a:r>
            <a:r>
              <a:rPr lang="fa-IR">
                <a:cs typeface="B Zar" panose="00000400000000000000" pitchFamily="2" charset="-78"/>
              </a:rPr>
              <a:t>ميزان كشوري ندارد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611118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به نظرميرسد </a:t>
            </a:r>
            <a:r>
              <a:rPr lang="fa-IR">
                <a:cs typeface="B Zar" panose="00000400000000000000" pitchFamily="2" charset="-78"/>
              </a:rPr>
              <a:t>اين نگرش با وجود تفاسير مختلف، در ساختارهاي سياسي و </a:t>
            </a:r>
            <a:r>
              <a:rPr lang="fa-IR">
                <a:cs typeface="B Zar" panose="00000400000000000000" pitchFamily="2" charset="-78"/>
              </a:rPr>
              <a:t>اجتماعي </a:t>
            </a:r>
            <a:r>
              <a:rPr lang="fa-IR" smtClean="0">
                <a:cs typeface="B Zar" panose="00000400000000000000" pitchFamily="2" charset="-78"/>
              </a:rPr>
              <a:t>ما حاكم </a:t>
            </a:r>
            <a:r>
              <a:rPr lang="fa-IR">
                <a:cs typeface="B Zar" panose="00000400000000000000" pitchFamily="2" charset="-78"/>
              </a:rPr>
              <a:t>است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دايره ي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افراد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هم طايفه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و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هم تيره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و خويشاوند در لرستان در طول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سالهاي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اخير به شدت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محدودتر گشته است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مثل هاي عامگرايانه تر </a:t>
            </a:r>
            <a:r>
              <a:rPr lang="fa-IR">
                <a:cs typeface="B Zar" panose="00000400000000000000" pitchFamily="2" charset="-78"/>
              </a:rPr>
              <a:t>از قبيل سر قبر غريبه گريه بكن</a:t>
            </a:r>
            <a:r>
              <a:rPr lang="fa-IR">
                <a:cs typeface="B Zar" panose="00000400000000000000" pitchFamily="2" charset="-78"/>
              </a:rPr>
              <a:t>؛ </a:t>
            </a:r>
            <a:r>
              <a:rPr lang="fa-IR" smtClean="0">
                <a:cs typeface="B Zar" panose="00000400000000000000" pitchFamily="2" charset="-78"/>
              </a:rPr>
              <a:t>ولي خودت </a:t>
            </a:r>
            <a:r>
              <a:rPr lang="fa-IR">
                <a:cs typeface="B Zar" panose="00000400000000000000" pitchFamily="2" charset="-78"/>
              </a:rPr>
              <a:t>را كور نكن، حساب، حساب است؛ </a:t>
            </a:r>
            <a:r>
              <a:rPr lang="fa-IR">
                <a:cs typeface="B Zar" panose="00000400000000000000" pitchFamily="2" charset="-78"/>
              </a:rPr>
              <a:t>كاكا </a:t>
            </a:r>
            <a:r>
              <a:rPr lang="fa-IR" smtClean="0">
                <a:cs typeface="B Zar" panose="00000400000000000000" pitchFamily="2" charset="-78"/>
              </a:rPr>
              <a:t>برادر، رواج </a:t>
            </a:r>
            <a:r>
              <a:rPr lang="fa-IR">
                <a:cs typeface="B Zar" panose="00000400000000000000" pitchFamily="2" charset="-78"/>
              </a:rPr>
              <a:t>بيشتري پيدا كرده است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همچنين افراد </a:t>
            </a:r>
            <a:r>
              <a:rPr lang="fa-IR">
                <a:cs typeface="B Zar" panose="00000400000000000000" pitchFamily="2" charset="-78"/>
              </a:rPr>
              <a:t>به باورهاي عاميانهتر گرايش بيشتري پيدا كردهاند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نتيجه ي </a:t>
            </a:r>
            <a:r>
              <a:rPr lang="fa-IR">
                <a:cs typeface="B Zar" panose="00000400000000000000" pitchFamily="2" charset="-78"/>
              </a:rPr>
              <a:t>تحقيق توسلي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قليپور </a:t>
            </a:r>
            <a:r>
              <a:rPr lang="fa-IR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1386) تأييدي </a:t>
            </a:r>
            <a:r>
              <a:rPr lang="fa-IR">
                <a:cs typeface="B Zar" panose="00000400000000000000" pitchFamily="2" charset="-78"/>
              </a:rPr>
              <a:t>بر اين گفته است. اين دو بيان ميكنند ارزشهاي خاصگرايانه </a:t>
            </a:r>
            <a:r>
              <a:rPr lang="fa-IR">
                <a:cs typeface="B Zar" panose="00000400000000000000" pitchFamily="2" charset="-78"/>
              </a:rPr>
              <a:t>با </a:t>
            </a:r>
            <a:r>
              <a:rPr lang="fa-IR" smtClean="0">
                <a:cs typeface="B Zar" panose="00000400000000000000" pitchFamily="2" charset="-78"/>
              </a:rPr>
              <a:t>ارزشهاي عام گرا </a:t>
            </a:r>
            <a:r>
              <a:rPr lang="fa-IR">
                <a:cs typeface="B Zar" panose="00000400000000000000" pitchFamily="2" charset="-78"/>
              </a:rPr>
              <a:t>و جهاني تركيب ظريفي را تشكيل داده و همزيستي دارند</a:t>
            </a: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5288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جمعگرايي</a:t>
            </a:r>
            <a:r>
              <a:rPr lang="fa-IR">
                <a:cs typeface="B Zar" panose="00000400000000000000" pitchFamily="2" charset="-78"/>
              </a:rPr>
              <a:t>: </a:t>
            </a:r>
            <a:r>
              <a:rPr lang="fa-IR">
                <a:cs typeface="B Zar" panose="00000400000000000000" pitchFamily="2" charset="-78"/>
              </a:rPr>
              <a:t>جوامع </a:t>
            </a:r>
            <a:r>
              <a:rPr lang="fa-IR" smtClean="0">
                <a:cs typeface="B Zar" panose="00000400000000000000" pitchFamily="2" charset="-78"/>
              </a:rPr>
              <a:t>قبيله اي </a:t>
            </a:r>
            <a:r>
              <a:rPr lang="fa-IR">
                <a:cs typeface="B Zar" panose="00000400000000000000" pitchFamily="2" charset="-78"/>
              </a:rPr>
              <a:t>در مقابل دوگانگي فرد/جمع، اولويت را به جمع و </a:t>
            </a:r>
            <a:r>
              <a:rPr lang="fa-IR">
                <a:cs typeface="B Zar" panose="00000400000000000000" pitchFamily="2" charset="-78"/>
              </a:rPr>
              <a:t>گروه </a:t>
            </a:r>
            <a:r>
              <a:rPr lang="fa-IR" smtClean="0">
                <a:cs typeface="B Zar" panose="00000400000000000000" pitchFamily="2" charset="-78"/>
              </a:rPr>
              <a:t>مي دهند</a:t>
            </a:r>
            <a:r>
              <a:rPr lang="fa-IR">
                <a:cs typeface="B Zar" panose="00000400000000000000" pitchFamily="2" charset="-78"/>
              </a:rPr>
              <a:t>. در اين جوامع فرد بايد خود را با گروه و جمع تنظيم نمايد. هنجارهاي اين جامعه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غالبا فرد </a:t>
            </a:r>
            <a:r>
              <a:rPr lang="fa-IR">
                <a:cs typeface="B Zar" panose="00000400000000000000" pitchFamily="2" charset="-78"/>
              </a:rPr>
              <a:t>را به متابعت از جمع فرا ميخوانند و بر همبستگي اجتماعي بهشدت تأكيد نموده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از تكروي </a:t>
            </a:r>
            <a:r>
              <a:rPr lang="fa-IR">
                <a:cs typeface="B Zar" panose="00000400000000000000" pitchFamily="2" charset="-78"/>
              </a:rPr>
              <a:t>و خودسري پرهيز ميكنند. در اين جامعه معمولاً فردگرايي با </a:t>
            </a:r>
            <a:r>
              <a:rPr lang="fa-IR">
                <a:cs typeface="B Zar" panose="00000400000000000000" pitchFamily="2" charset="-78"/>
              </a:rPr>
              <a:t>خودمحوري </a:t>
            </a:r>
            <a:r>
              <a:rPr lang="fa-IR" smtClean="0">
                <a:cs typeface="B Zar" panose="00000400000000000000" pitchFamily="2" charset="-78"/>
              </a:rPr>
              <a:t>يكسان گرفته </a:t>
            </a:r>
            <a:r>
              <a:rPr lang="fa-IR">
                <a:cs typeface="B Zar" panose="00000400000000000000" pitchFamily="2" charset="-78"/>
              </a:rPr>
              <a:t>و مورد نكوهش قرار ميگيرد. درحاليكه نبايد آنها را يكي در نظر گرفت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مشاركت اجتماعي </a:t>
            </a:r>
            <a:r>
              <a:rPr lang="fa-IR">
                <a:cs typeface="B Zar" panose="00000400000000000000" pitchFamily="2" charset="-78"/>
              </a:rPr>
              <a:t>در چنين جوامعي غالباً ماهيت اجباري داشته و بر پايهي نهادهاي </a:t>
            </a:r>
            <a:r>
              <a:rPr lang="fa-IR">
                <a:cs typeface="B Zar" panose="00000400000000000000" pitchFamily="2" charset="-78"/>
              </a:rPr>
              <a:t>سنتي </a:t>
            </a:r>
            <a:r>
              <a:rPr lang="fa-IR" smtClean="0">
                <a:cs typeface="B Zar" panose="00000400000000000000" pitchFamily="2" charset="-78"/>
              </a:rPr>
              <a:t>شامل خانواده</a:t>
            </a:r>
            <a:r>
              <a:rPr lang="fa-IR">
                <a:cs typeface="B Zar" panose="00000400000000000000" pitchFamily="2" charset="-78"/>
              </a:rPr>
              <a:t>، طايفه و محله است. در اين پژوهش مثلهاي مربوط به فردگرايي هم در </a:t>
            </a:r>
            <a:r>
              <a:rPr lang="fa-IR">
                <a:cs typeface="B Zar" panose="00000400000000000000" pitchFamily="2" charset="-78"/>
              </a:rPr>
              <a:t>معناي </a:t>
            </a:r>
            <a:r>
              <a:rPr lang="fa-IR" smtClean="0">
                <a:cs typeface="B Zar" panose="00000400000000000000" pitchFamily="2" charset="-78"/>
              </a:rPr>
              <a:t>مثبت آن </a:t>
            </a:r>
            <a:r>
              <a:rPr lang="fa-IR">
                <a:cs typeface="B Zar" panose="00000400000000000000" pitchFamily="2" charset="-78"/>
              </a:rPr>
              <a:t>به معناي استقلال فردي و هم در معناي منفي آن يعني خودمحوري و </a:t>
            </a:r>
            <a:r>
              <a:rPr lang="fa-IR">
                <a:cs typeface="B Zar" panose="00000400000000000000" pitchFamily="2" charset="-78"/>
              </a:rPr>
              <a:t>فرصتطلبي </a:t>
            </a:r>
            <a:r>
              <a:rPr lang="fa-IR" smtClean="0">
                <a:cs typeface="B Zar" panose="00000400000000000000" pitchFamily="2" charset="-78"/>
              </a:rPr>
              <a:t>تحليل گرديدند</a:t>
            </a:r>
            <a:r>
              <a:rPr lang="fa-IR">
                <a:cs typeface="B Zar" panose="00000400000000000000" pitchFamily="2" charset="-78"/>
              </a:rPr>
              <a:t>. نتايج نشان داد كه در </a:t>
            </a:r>
            <a:r>
              <a:rPr lang="fa-IR">
                <a:cs typeface="B Zar" panose="00000400000000000000" pitchFamily="2" charset="-78"/>
              </a:rPr>
              <a:t>ادبيات </a:t>
            </a:r>
            <a:r>
              <a:rPr lang="fa-IR" smtClean="0">
                <a:cs typeface="B Zar" panose="00000400000000000000" pitchFamily="2" charset="-78"/>
              </a:rPr>
              <a:t>عاميانه ي </a:t>
            </a:r>
            <a:r>
              <a:rPr lang="fa-IR">
                <a:cs typeface="B Zar" panose="00000400000000000000" pitchFamily="2" charset="-78"/>
              </a:rPr>
              <a:t>لري، فردگرايي بيشتر در معناي منفي </a:t>
            </a:r>
            <a:r>
              <a:rPr lang="fa-IR">
                <a:cs typeface="B Zar" panose="00000400000000000000" pitchFamily="2" charset="-78"/>
              </a:rPr>
              <a:t>آن </a:t>
            </a:r>
            <a:r>
              <a:rPr lang="fa-IR" smtClean="0">
                <a:cs typeface="B Zar" panose="00000400000000000000" pitchFamily="2" charset="-78"/>
              </a:rPr>
              <a:t>به-كار </a:t>
            </a:r>
            <a:r>
              <a:rPr lang="fa-IR">
                <a:cs typeface="B Zar" panose="00000400000000000000" pitchFamily="2" charset="-78"/>
              </a:rPr>
              <a:t>ميرود؛ گرچه جنبههاي مثبت و استقلال فردي آن نيز مورد تأكيد است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5645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مثلهايي </a:t>
            </a:r>
            <a:r>
              <a:rPr lang="fa-IR">
                <a:cs typeface="B Zar" panose="00000400000000000000" pitchFamily="2" charset="-78"/>
              </a:rPr>
              <a:t>مانند </a:t>
            </a:r>
            <a:r>
              <a:rPr lang="fa-IR" smtClean="0">
                <a:cs typeface="B Zar" panose="00000400000000000000" pitchFamily="2" charset="-78"/>
              </a:rPr>
              <a:t>خر </a:t>
            </a:r>
            <a:r>
              <a:rPr lang="fa-IR">
                <a:cs typeface="B Zar" panose="00000400000000000000" pitchFamily="2" charset="-78"/>
              </a:rPr>
              <a:t>كه مال من نباشد آتش به بارش، دستي كه مال خودت نيست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آن را </a:t>
            </a:r>
            <a:r>
              <a:rPr lang="fa-IR">
                <a:cs typeface="B Zar" panose="00000400000000000000" pitchFamily="2" charset="-78"/>
              </a:rPr>
              <a:t>در سوراخ مار فرو كن، به نحوي نشاندهندهي فردگرايي منفي و </a:t>
            </a:r>
            <a:r>
              <a:rPr lang="fa-IR">
                <a:cs typeface="B Zar" panose="00000400000000000000" pitchFamily="2" charset="-78"/>
              </a:rPr>
              <a:t>ضدمشاركت </a:t>
            </a:r>
            <a:r>
              <a:rPr lang="fa-IR" smtClean="0">
                <a:cs typeface="B Zar" panose="00000400000000000000" pitchFamily="2" charset="-78"/>
              </a:rPr>
              <a:t>اجتماعي محسوب </a:t>
            </a:r>
            <a:r>
              <a:rPr lang="fa-IR">
                <a:cs typeface="B Zar" panose="00000400000000000000" pitchFamily="2" charset="-78"/>
              </a:rPr>
              <a:t>ميشوند؛ اما در مقابل </a:t>
            </a:r>
            <a:r>
              <a:rPr lang="fa-IR">
                <a:cs typeface="B Zar" panose="00000400000000000000" pitchFamily="2" charset="-78"/>
              </a:rPr>
              <a:t>مثلهايي </a:t>
            </a:r>
            <a:r>
              <a:rPr lang="fa-IR" smtClean="0">
                <a:cs typeface="B Zar" panose="00000400000000000000" pitchFamily="2" charset="-78"/>
              </a:rPr>
              <a:t>مانند</a:t>
            </a:r>
            <a:r>
              <a:rPr lang="fa-IR">
                <a:cs typeface="B Zar" panose="00000400000000000000" pitchFamily="2" charset="-78"/>
              </a:rPr>
              <a:t>: دوستت دارم؛ اما نه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اندازه ي </a:t>
            </a:r>
            <a:r>
              <a:rPr lang="fa-IR">
                <a:cs typeface="B Zar" panose="00000400000000000000" pitchFamily="2" charset="-78"/>
              </a:rPr>
              <a:t>خودم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حساب حساب </a:t>
            </a:r>
            <a:r>
              <a:rPr lang="fa-IR">
                <a:cs typeface="B Zar" panose="00000400000000000000" pitchFamily="2" charset="-78"/>
              </a:rPr>
              <a:t>است؛ كاكا برادر، به نوعي بر فردگرايي مثبت به معناي استقلال فردي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شخصيت مستقل </a:t>
            </a:r>
            <a:r>
              <a:rPr lang="fa-IR">
                <a:cs typeface="B Zar" panose="00000400000000000000" pitchFamily="2" charset="-78"/>
              </a:rPr>
              <a:t>تأكيد دارند. در مقابل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مثل هايي وجود </a:t>
            </a:r>
            <a:r>
              <a:rPr lang="fa-IR">
                <a:cs typeface="B Zar" panose="00000400000000000000" pitchFamily="2" charset="-78"/>
              </a:rPr>
              <a:t>دارد كه بر وجوه مثبت مشاركت </a:t>
            </a:r>
            <a:r>
              <a:rPr lang="fa-IR">
                <a:cs typeface="B Zar" panose="00000400000000000000" pitchFamily="2" charset="-78"/>
              </a:rPr>
              <a:t>اجتماعي </a:t>
            </a:r>
            <a:r>
              <a:rPr lang="fa-IR" smtClean="0">
                <a:cs typeface="B Zar" panose="00000400000000000000" pitchFamily="2" charset="-78"/>
              </a:rPr>
              <a:t>و كمك </a:t>
            </a:r>
            <a:r>
              <a:rPr lang="fa-IR">
                <a:cs typeface="B Zar" panose="00000400000000000000" pitchFamily="2" charset="-78"/>
              </a:rPr>
              <a:t>و حمايت به يكديگر تأكيد دارند. مانند: درخت با برگ شيرين است، شيريني </a:t>
            </a:r>
            <a:r>
              <a:rPr lang="fa-IR">
                <a:cs typeface="B Zar" panose="00000400000000000000" pitchFamily="2" charset="-78"/>
              </a:rPr>
              <a:t>همسايه </a:t>
            </a:r>
            <a:r>
              <a:rPr lang="fa-IR" smtClean="0">
                <a:cs typeface="B Zar" panose="00000400000000000000" pitchFamily="2" charset="-78"/>
              </a:rPr>
              <a:t>به كمك </a:t>
            </a:r>
            <a:r>
              <a:rPr lang="fa-IR">
                <a:cs typeface="B Zar" panose="00000400000000000000" pitchFamily="2" charset="-78"/>
              </a:rPr>
              <a:t>و دستگيري همسايه است، خانه پر از دشمن بهتر ازخانه خالي است. نيكي را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دريا بيندازي </a:t>
            </a:r>
            <a:r>
              <a:rPr lang="fa-IR">
                <a:cs typeface="B Zar" panose="00000400000000000000" pitchFamily="2" charset="-78"/>
              </a:rPr>
              <a:t>گم نميشود، دست </a:t>
            </a:r>
            <a:r>
              <a:rPr lang="fa-IR">
                <a:cs typeface="B Zar" panose="00000400000000000000" pitchFamily="2" charset="-78"/>
              </a:rPr>
              <a:t>شكسته </a:t>
            </a:r>
            <a:r>
              <a:rPr lang="fa-IR" smtClean="0">
                <a:cs typeface="B Zar" panose="00000400000000000000" pitchFamily="2" charset="-78"/>
              </a:rPr>
              <a:t>و بال </a:t>
            </a:r>
            <a:r>
              <a:rPr lang="fa-IR">
                <a:cs typeface="B Zar" panose="00000400000000000000" pitchFamily="2" charset="-78"/>
              </a:rPr>
              <a:t>گردن است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671" y="4653429"/>
            <a:ext cx="3909720" cy="165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41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همچنين از مثلهايي كه بر </a:t>
            </a:r>
            <a:r>
              <a:rPr lang="fa-IR">
                <a:cs typeface="B Zar" panose="00000400000000000000" pitchFamily="2" charset="-78"/>
              </a:rPr>
              <a:t>وجوه </a:t>
            </a:r>
            <a:r>
              <a:rPr lang="fa-IR" smtClean="0">
                <a:cs typeface="B Zar" panose="00000400000000000000" pitchFamily="2" charset="-78"/>
              </a:rPr>
              <a:t>منفي مشاركتو </a:t>
            </a:r>
            <a:r>
              <a:rPr lang="fa-IR">
                <a:cs typeface="B Zar" panose="00000400000000000000" pitchFamily="2" charset="-78"/>
              </a:rPr>
              <a:t>همبستگي اجتماعي دلالت دارند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مي- توان</a:t>
            </a:r>
            <a:r>
              <a:rPr lang="fa-IR">
                <a:cs typeface="B Zar" panose="00000400000000000000" pitchFamily="2" charset="-78"/>
              </a:rPr>
              <a:t>: سهمم را كم بده </a:t>
            </a:r>
            <a:r>
              <a:rPr lang="fa-IR">
                <a:cs typeface="B Zar" panose="00000400000000000000" pitchFamily="2" charset="-78"/>
              </a:rPr>
              <a:t>ولي </a:t>
            </a:r>
            <a:r>
              <a:rPr lang="fa-IR" smtClean="0">
                <a:cs typeface="B Zar" panose="00000400000000000000" pitchFamily="2" charset="-78"/>
              </a:rPr>
              <a:t>بي بهره ام </a:t>
            </a:r>
            <a:r>
              <a:rPr lang="fa-IR">
                <a:cs typeface="B Zar" panose="00000400000000000000" pitchFamily="2" charset="-78"/>
              </a:rPr>
              <a:t>نكن، شريك اگر خوب بود خدا نيز براي </a:t>
            </a:r>
            <a:r>
              <a:rPr lang="fa-IR">
                <a:cs typeface="B Zar" panose="00000400000000000000" pitchFamily="2" charset="-78"/>
              </a:rPr>
              <a:t>خود </a:t>
            </a:r>
            <a:r>
              <a:rPr lang="fa-IR" smtClean="0">
                <a:cs typeface="B Zar" panose="00000400000000000000" pitchFamily="2" charset="-78"/>
              </a:rPr>
              <a:t>شريكي انتخاب </a:t>
            </a:r>
            <a:r>
              <a:rPr lang="fa-IR">
                <a:cs typeface="B Zar" panose="00000400000000000000" pitchFamily="2" charset="-78"/>
              </a:rPr>
              <a:t>ميكرد. جامه چركي مال من قالب صابون مال تو، يكي به رنج و يكي به گنج، </a:t>
            </a:r>
            <a:r>
              <a:rPr lang="fa-IR">
                <a:cs typeface="B Zar" panose="00000400000000000000" pitchFamily="2" charset="-78"/>
              </a:rPr>
              <a:t>هر </a:t>
            </a:r>
            <a:r>
              <a:rPr lang="fa-IR" smtClean="0">
                <a:cs typeface="B Zar" panose="00000400000000000000" pitchFamily="2" charset="-78"/>
              </a:rPr>
              <a:t>كي خورد </a:t>
            </a:r>
            <a:r>
              <a:rPr lang="fa-IR">
                <a:cs typeface="B Zar" panose="00000400000000000000" pitchFamily="2" charset="-78"/>
              </a:rPr>
              <a:t>به تو نداد بخور به او نده، را نام </a:t>
            </a:r>
            <a:r>
              <a:rPr lang="fa-IR">
                <a:cs typeface="B Zar" panose="00000400000000000000" pitchFamily="2" charset="-78"/>
              </a:rPr>
              <a:t>برد</a:t>
            </a:r>
            <a:r>
              <a:rPr lang="fa-IR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/>
              <a:t/>
            </a:r>
            <a:br>
              <a:rPr lang="fa-IR"/>
            </a:br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71350"/>
            <a:ext cx="3888545" cy="25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6727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تعداد مثلهاي ضد مشاركت اجتماعي گرچه اندك است؛ ولي مستعد آن است كه </a:t>
            </a:r>
            <a:r>
              <a:rPr lang="fa-IR">
                <a:cs typeface="B Zar" panose="00000400000000000000" pitchFamily="2" charset="-78"/>
              </a:rPr>
              <a:t>بنا </a:t>
            </a:r>
            <a:r>
              <a:rPr lang="fa-IR" smtClean="0">
                <a:cs typeface="B Zar" panose="00000400000000000000" pitchFamily="2" charset="-78"/>
              </a:rPr>
              <a:t>به شرايط </a:t>
            </a:r>
            <a:r>
              <a:rPr lang="fa-IR">
                <a:cs typeface="B Zar" panose="00000400000000000000" pitchFamily="2" charset="-78"/>
              </a:rPr>
              <a:t>اجتماعي به گفتمان غالب در جامعه مبدل شود. اين يافته را پژوهشهايي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جمله: چلبي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>
                <a:cs typeface="B Zar" panose="00000400000000000000" pitchFamily="2" charset="-78"/>
              </a:rPr>
              <a:t>يوسفي </a:t>
            </a:r>
            <a:r>
              <a:rPr lang="fa-IR" smtClean="0">
                <a:cs typeface="B Zar" panose="00000400000000000000" pitchFamily="2" charset="-78"/>
              </a:rPr>
              <a:t>( 1377) يوسفي (1380) پيمايش </a:t>
            </a:r>
            <a:r>
              <a:rPr lang="fa-IR">
                <a:cs typeface="B Zar" panose="00000400000000000000" pitchFamily="2" charset="-78"/>
              </a:rPr>
              <a:t>ملي ارزشها و نگرشها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لرستان  ،(1382)فكوهي(1381) و </a:t>
            </a:r>
            <a:r>
              <a:rPr lang="fa-IR">
                <a:cs typeface="B Zar" panose="00000400000000000000" pitchFamily="2" charset="-78"/>
              </a:rPr>
              <a:t>عبدالهي و </a:t>
            </a:r>
            <a:r>
              <a:rPr lang="fa-IR">
                <a:cs typeface="B Zar" panose="00000400000000000000" pitchFamily="2" charset="-78"/>
              </a:rPr>
              <a:t>موسوي </a:t>
            </a:r>
            <a:r>
              <a:rPr lang="fa-IR" smtClean="0">
                <a:cs typeface="B Zar" panose="00000400000000000000" pitchFamily="2" charset="-78"/>
              </a:rPr>
              <a:t>(1386) حمايت مي كنند. در </a:t>
            </a:r>
            <a:r>
              <a:rPr lang="fa-IR">
                <a:cs typeface="B Zar" panose="00000400000000000000" pitchFamily="2" charset="-78"/>
              </a:rPr>
              <a:t>مجموع، ميتوان گفت كه </a:t>
            </a:r>
            <a:r>
              <a:rPr lang="fa-IR">
                <a:cs typeface="B Zar" panose="00000400000000000000" pitchFamily="2" charset="-78"/>
              </a:rPr>
              <a:t>ميزان </a:t>
            </a:r>
            <a:r>
              <a:rPr lang="fa-IR" smtClean="0">
                <a:cs typeface="B Zar" panose="00000400000000000000" pitchFamily="2" charset="-78"/>
              </a:rPr>
              <a:t>ضرب المثلهايي </a:t>
            </a:r>
            <a:r>
              <a:rPr lang="fa-IR">
                <a:cs typeface="B Zar" panose="00000400000000000000" pitchFamily="2" charset="-78"/>
              </a:rPr>
              <a:t>كه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جمع گرايي </a:t>
            </a:r>
            <a:r>
              <a:rPr lang="fa-IR">
                <a:cs typeface="B Zar" panose="00000400000000000000" pitchFamily="2" charset="-78"/>
              </a:rPr>
              <a:t>دلالت </a:t>
            </a:r>
            <a:r>
              <a:rPr lang="fa-IR" smtClean="0">
                <a:cs typeface="B Zar" panose="00000400000000000000" pitchFamily="2" charset="-78"/>
              </a:rPr>
              <a:t>مي كنند، بيشتر </a:t>
            </a:r>
            <a:r>
              <a:rPr lang="fa-IR">
                <a:cs typeface="B Zar" panose="00000400000000000000" pitchFamily="2" charset="-78"/>
              </a:rPr>
              <a:t>از فردگرايي است. امروزه با رواج شهرنشيني، در </a:t>
            </a:r>
            <a:r>
              <a:rPr lang="fa-IR">
                <a:cs typeface="B Zar" panose="00000400000000000000" pitchFamily="2" charset="-78"/>
              </a:rPr>
              <a:t>زبان </a:t>
            </a:r>
            <a:r>
              <a:rPr lang="fa-IR" smtClean="0">
                <a:cs typeface="B Zar" panose="00000400000000000000" pitchFamily="2" charset="-78"/>
              </a:rPr>
              <a:t>روزانه ي </a:t>
            </a:r>
            <a:r>
              <a:rPr lang="fa-IR">
                <a:cs typeface="B Zar" panose="00000400000000000000" pitchFamily="2" charset="-78"/>
              </a:rPr>
              <a:t>مردم، تاحدي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رواج مثلهاي جمع گرايانه </a:t>
            </a:r>
            <a:r>
              <a:rPr lang="fa-IR">
                <a:cs typeface="B Zar" panose="00000400000000000000" pitchFamily="2" charset="-78"/>
              </a:rPr>
              <a:t>كاسته شده و به سمت مثلهاي </a:t>
            </a:r>
            <a:r>
              <a:rPr lang="fa-IR">
                <a:cs typeface="B Zar" panose="00000400000000000000" pitchFamily="2" charset="-78"/>
              </a:rPr>
              <a:t>فردگرايانه </a:t>
            </a:r>
            <a:r>
              <a:rPr lang="fa-IR" smtClean="0">
                <a:cs typeface="B Zar" panose="00000400000000000000" pitchFamily="2" charset="-78"/>
              </a:rPr>
              <a:t>(اعم </a:t>
            </a:r>
            <a:r>
              <a:rPr lang="fa-IR">
                <a:cs typeface="B Zar" panose="00000400000000000000" pitchFamily="2" charset="-78"/>
              </a:rPr>
              <a:t>از منفي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مثبت) گرايش پيدا </a:t>
            </a:r>
            <a:r>
              <a:rPr lang="fa-IR">
                <a:cs typeface="B Zar" panose="00000400000000000000" pitchFamily="2" charset="-78"/>
              </a:rPr>
              <a:t>شده است.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البته وجود مثلها در ادبيات عاميانه يك جامعه ضرورتاً به معناي وجود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آن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در اذهان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افراد و يا در عمل افراد يك جامعه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نيست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endParaRPr lang="fa-IR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/>
              <a:t/>
            </a:r>
            <a:br>
              <a:rPr lang="fa-IR"/>
            </a:b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2096086" y="5275385"/>
            <a:ext cx="4656406" cy="1125415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در مجموع، ميتوان گفت كه ميزان ضرب المثلهايي كه بر جمع گرايي دلالت مي كنند، بيشتر از فردگرايي است</a:t>
            </a:r>
          </a:p>
        </p:txBody>
      </p:sp>
    </p:spTree>
    <p:extLst>
      <p:ext uri="{BB962C8B-B14F-4D97-AF65-F5344CB8AC3E}">
        <p14:creationId xmlns:p14="http://schemas.microsoft.com/office/powerpoint/2010/main" val="45180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توسعه ي </a:t>
            </a:r>
            <a:r>
              <a:rPr lang="fa-IR">
                <a:cs typeface="B Zar" panose="00000400000000000000" pitchFamily="2" charset="-78"/>
              </a:rPr>
              <a:t>يك </a:t>
            </a:r>
            <a:r>
              <a:rPr lang="fa-IR" smtClean="0">
                <a:cs typeface="B Zar" panose="00000400000000000000" pitchFamily="2" charset="-78"/>
              </a:rPr>
              <a:t>جامعه ميتواند </a:t>
            </a:r>
            <a:r>
              <a:rPr lang="fa-IR">
                <a:cs typeface="B Zar" panose="00000400000000000000" pitchFamily="2" charset="-78"/>
              </a:rPr>
              <a:t>متأثر از عوامل متفاوتي از جمله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عوامل سياسي، عوامل اقتصادي و عوامل 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فرهنگي </a:t>
            </a:r>
            <a:r>
              <a:rPr lang="fa-IR" smtClean="0">
                <a:cs typeface="B Zar" panose="00000400000000000000" pitchFamily="2" charset="-78"/>
              </a:rPr>
              <a:t>باشد</a:t>
            </a:r>
            <a:r>
              <a:rPr lang="fa-IR">
                <a:cs typeface="B Zar" panose="00000400000000000000" pitchFamily="2" charset="-78"/>
              </a:rPr>
              <a:t>. در جوامعي مانند لرستان كه داراي </a:t>
            </a:r>
            <a:r>
              <a:rPr lang="fa-IR" smtClean="0">
                <a:cs typeface="B Zar" panose="00000400000000000000" pitchFamily="2" charset="-78"/>
              </a:rPr>
              <a:t>پيشينه ي </a:t>
            </a:r>
            <a:r>
              <a:rPr lang="fa-IR">
                <a:cs typeface="B Zar" panose="00000400000000000000" pitchFamily="2" charset="-78"/>
              </a:rPr>
              <a:t>بلند ايلي هستند، عوامل فرهنگي </a:t>
            </a:r>
            <a:r>
              <a:rPr lang="fa-IR" smtClean="0">
                <a:cs typeface="B Zar" panose="00000400000000000000" pitchFamily="2" charset="-78"/>
              </a:rPr>
              <a:t>مي توانند نقش </a:t>
            </a:r>
            <a:r>
              <a:rPr lang="fa-IR">
                <a:cs typeface="B Zar" panose="00000400000000000000" pitchFamily="2" charset="-78"/>
              </a:rPr>
              <a:t>زيادي را در فرآيند توسعه بازي كنند. از طرف ديگر در ميان مقولات فرهنگي </a:t>
            </a:r>
            <a:r>
              <a:rPr lang="fa-IR" smtClean="0">
                <a:cs typeface="B Zar" panose="00000400000000000000" pitchFamily="2" charset="-78"/>
              </a:rPr>
              <a:t>توسعه، فرهنگ </a:t>
            </a:r>
            <a:r>
              <a:rPr lang="fa-IR">
                <a:cs typeface="B Zar" panose="00000400000000000000" pitchFamily="2" charset="-78"/>
              </a:rPr>
              <a:t>عامه از جايگاه ويژهاي برخوردار است. فرهنگ عامه به خاطر </a:t>
            </a:r>
            <a:r>
              <a:rPr lang="fa-IR" smtClean="0">
                <a:cs typeface="B Zar" panose="00000400000000000000" pitchFamily="2" charset="-78"/>
              </a:rPr>
              <a:t>غلبه ي </a:t>
            </a:r>
            <a:r>
              <a:rPr lang="fa-IR">
                <a:cs typeface="B Zar" panose="00000400000000000000" pitchFamily="2" charset="-78"/>
              </a:rPr>
              <a:t>فرهنگ شفاهي </a:t>
            </a:r>
            <a:r>
              <a:rPr lang="fa-IR" smtClean="0">
                <a:cs typeface="B Zar" panose="00000400000000000000" pitchFamily="2" charset="-78"/>
              </a:rPr>
              <a:t>و نبود </a:t>
            </a:r>
            <a:r>
              <a:rPr lang="fa-IR">
                <a:cs typeface="B Zar" panose="00000400000000000000" pitchFamily="2" charset="-78"/>
              </a:rPr>
              <a:t>آثار مكتوب، اهميت بسيار زيادي پيدا </a:t>
            </a:r>
            <a:r>
              <a:rPr lang="fa-IR" smtClean="0">
                <a:cs typeface="B Zar" panose="00000400000000000000" pitchFamily="2" charset="-78"/>
              </a:rPr>
              <a:t>مي كند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Flowchart: Process 3"/>
          <p:cNvSpPr/>
          <p:nvPr/>
        </p:nvSpPr>
        <p:spPr>
          <a:xfrm>
            <a:off x="2351314" y="4545874"/>
            <a:ext cx="2599509" cy="88827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smtClean="0">
                <a:solidFill>
                  <a:srgbClr val="FF0000"/>
                </a:solidFill>
                <a:cs typeface="B Zar" panose="00000400000000000000" pitchFamily="2" charset="-78"/>
              </a:rPr>
              <a:t>غلبه ي فرهنگ شفاهي</a:t>
            </a:r>
            <a:endParaRPr lang="fa-IR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1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ارزشهاي اخلاقي مؤيد كار: ارزشها و هنجارهاي اخلاقي مربوط به كار، شغل و مسئوليت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>
                <a:cs typeface="B Zar" panose="00000400000000000000" pitchFamily="2" charset="-78"/>
              </a:rPr>
              <a:t>هر </a:t>
            </a:r>
            <a:r>
              <a:rPr lang="fa-IR" smtClean="0">
                <a:cs typeface="B Zar" panose="00000400000000000000" pitchFamily="2" charset="-78"/>
              </a:rPr>
              <a:t>جامعه اي </a:t>
            </a:r>
            <a:r>
              <a:rPr lang="fa-IR">
                <a:cs typeface="B Zar" panose="00000400000000000000" pitchFamily="2" charset="-78"/>
              </a:rPr>
              <a:t>ارتباط تنگاتنگي با ارزشهاي اخلاقي و انساني آن جامعه دارند. غلبه ارزشهاي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تقويتكننده ي </a:t>
            </a:r>
            <a:r>
              <a:rPr lang="fa-IR">
                <a:cs typeface="B Zar" panose="00000400000000000000" pitchFamily="2" charset="-78"/>
              </a:rPr>
              <a:t>كار و مسئوليت ميتواند راه را براي توسعه باز </a:t>
            </a:r>
            <a:r>
              <a:rPr lang="fa-IR">
                <a:cs typeface="B Zar" panose="00000400000000000000" pitchFamily="2" charset="-78"/>
              </a:rPr>
              <a:t>كند </a:t>
            </a:r>
            <a:r>
              <a:rPr lang="fa-IR" smtClean="0">
                <a:cs typeface="B Zar" panose="00000400000000000000" pitchFamily="2" charset="-78"/>
              </a:rPr>
              <a:t>در </a:t>
            </a:r>
            <a:r>
              <a:rPr lang="fa-IR">
                <a:cs typeface="B Zar" panose="00000400000000000000" pitchFamily="2" charset="-78"/>
              </a:rPr>
              <a:t>ميان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مثلهاي موجود در </a:t>
            </a:r>
            <a:r>
              <a:rPr lang="fa-IR">
                <a:cs typeface="B Zar" panose="00000400000000000000" pitchFamily="2" charset="-78"/>
              </a:rPr>
              <a:t>ادبيات </a:t>
            </a:r>
            <a:r>
              <a:rPr lang="fa-IR" smtClean="0">
                <a:cs typeface="B Zar" panose="00000400000000000000" pitchFamily="2" charset="-78"/>
              </a:rPr>
              <a:t>عاميانه ي </a:t>
            </a:r>
            <a:r>
              <a:rPr lang="fa-IR">
                <a:cs typeface="B Zar" panose="00000400000000000000" pitchFamily="2" charset="-78"/>
              </a:rPr>
              <a:t>لري مرتبط با ارزشهاي اخلاقي مربوط به كار، تقريباً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بيشتر از نيمي از آنها بر ارزشهاي مثبت مانند: انعطاف، نكوهش دورويي، اهميت كار و تلاش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 نكوهش تنبلي تأكيد دارند. ولي حدود يك چهارم آنها بر ارزشهاي منفي تأكيدداشته و راه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پيشرفت و ترقي را پيمودن </a:t>
            </a:r>
            <a:r>
              <a:rPr lang="fa-IR">
                <a:cs typeface="B Zar" panose="00000400000000000000" pitchFamily="2" charset="-78"/>
              </a:rPr>
              <a:t>مسير </a:t>
            </a:r>
            <a:r>
              <a:rPr lang="fa-IR" smtClean="0">
                <a:cs typeface="B Zar" panose="00000400000000000000" pitchFamily="2" charset="-78"/>
              </a:rPr>
              <a:t>فرصت طلبي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بهره برداري </a:t>
            </a:r>
            <a:r>
              <a:rPr lang="fa-IR">
                <a:cs typeface="B Zar" panose="00000400000000000000" pitchFamily="2" charset="-78"/>
              </a:rPr>
              <a:t>از ديگران، بيمسئوليتي و ارزش-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هايي از اين </a:t>
            </a:r>
            <a:r>
              <a:rPr lang="fa-IR">
                <a:cs typeface="B Zar" panose="00000400000000000000" pitchFamily="2" charset="-78"/>
              </a:rPr>
              <a:t>دست </a:t>
            </a:r>
            <a:r>
              <a:rPr lang="fa-IR" smtClean="0">
                <a:cs typeface="B Zar" panose="00000400000000000000" pitchFamily="2" charset="-78"/>
              </a:rPr>
              <a:t>مي بينند </a:t>
            </a:r>
            <a:r>
              <a:rPr lang="fa-IR">
                <a:cs typeface="B Zar" panose="00000400000000000000" pitchFamily="2" charset="-78"/>
              </a:rPr>
              <a:t>كه گرچه به لحاظ فردي پيشبرنده فرد هستند؛ ولي مانع پيشرفت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توسعه ي </a:t>
            </a:r>
            <a:r>
              <a:rPr lang="fa-IR">
                <a:cs typeface="B Zar" panose="00000400000000000000" pitchFamily="2" charset="-78"/>
              </a:rPr>
              <a:t>جامعه </a:t>
            </a:r>
            <a:r>
              <a:rPr lang="fa-IR" smtClean="0">
                <a:cs typeface="B Zar" panose="00000400000000000000" pitchFamily="2" charset="-78"/>
              </a:rPr>
              <a:t>مي شوند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endParaRPr lang="fa-IR"/>
          </a:p>
        </p:txBody>
      </p:sp>
      <p:sp>
        <p:nvSpPr>
          <p:cNvPr id="4" name="Flowchart: Alternate Process 3"/>
          <p:cNvSpPr/>
          <p:nvPr/>
        </p:nvSpPr>
        <p:spPr>
          <a:xfrm>
            <a:off x="956604" y="5255577"/>
            <a:ext cx="3108960" cy="1056323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ارتباط تنگاتنگي با ارزشهاي اخلاقي و انساني آن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516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اين يافته با نتايج پيمايش ملي ارزشها و نگرشها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لرستان </a:t>
            </a:r>
            <a:r>
              <a:rPr lang="fa-IR">
                <a:cs typeface="B Zar" panose="00000400000000000000" pitchFamily="2" charset="-78"/>
              </a:rPr>
              <a:t>(</a:t>
            </a:r>
            <a:r>
              <a:rPr lang="fa-IR" smtClean="0">
                <a:cs typeface="B Zar" panose="00000400000000000000" pitchFamily="2" charset="-78"/>
              </a:rPr>
              <a:t>1382) همخواني </a:t>
            </a:r>
            <a:r>
              <a:rPr lang="fa-IR">
                <a:cs typeface="B Zar" panose="00000400000000000000" pitchFamily="2" charset="-78"/>
              </a:rPr>
              <a:t>دارد. در اينجا به مثلهايي كه بيانگر ارزشهاي اخلاقي منفي مربوط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كار هستند </a:t>
            </a:r>
            <a:r>
              <a:rPr lang="fa-IR">
                <a:cs typeface="B Zar" panose="00000400000000000000" pitchFamily="2" charset="-78"/>
              </a:rPr>
              <a:t>اشاره ميشود. 1پالان خوب پيدا شود خر خوب زياد است، دستم در گردنت </a:t>
            </a:r>
            <a:r>
              <a:rPr lang="fa-IR">
                <a:cs typeface="B Zar" panose="00000400000000000000" pitchFamily="2" charset="-78"/>
              </a:rPr>
              <a:t>آتشم </a:t>
            </a:r>
            <a:r>
              <a:rPr lang="fa-IR" smtClean="0">
                <a:cs typeface="B Zar" panose="00000400000000000000" pitchFamily="2" charset="-78"/>
              </a:rPr>
              <a:t>در خرمنت</a:t>
            </a:r>
            <a:r>
              <a:rPr lang="fa-IR">
                <a:cs typeface="B Zar" panose="00000400000000000000" pitchFamily="2" charset="-78"/>
              </a:rPr>
              <a:t>، زور برادر خداوند است، ضامن </a:t>
            </a:r>
            <a:r>
              <a:rPr lang="fa-IR">
                <a:cs typeface="B Zar" panose="00000400000000000000" pitchFamily="2" charset="-78"/>
              </a:rPr>
              <a:t>يا </a:t>
            </a:r>
            <a:r>
              <a:rPr lang="fa-IR" smtClean="0">
                <a:cs typeface="B Zar" panose="00000400000000000000" pitchFamily="2" charset="-78"/>
              </a:rPr>
              <a:t>دست به كيسه </a:t>
            </a:r>
            <a:r>
              <a:rPr lang="fa-IR">
                <a:cs typeface="B Zar" panose="00000400000000000000" pitchFamily="2" charset="-78"/>
              </a:rPr>
              <a:t>است </a:t>
            </a:r>
            <a:r>
              <a:rPr lang="fa-IR">
                <a:cs typeface="B Zar" panose="00000400000000000000" pitchFamily="2" charset="-78"/>
              </a:rPr>
              <a:t>يا </a:t>
            </a:r>
            <a:r>
              <a:rPr lang="fa-IR" smtClean="0">
                <a:cs typeface="B Zar" panose="00000400000000000000" pitchFamily="2" charset="-78"/>
              </a:rPr>
              <a:t>دست به يقه</a:t>
            </a:r>
            <a:r>
              <a:rPr lang="fa-IR">
                <a:cs typeface="B Zar" panose="00000400000000000000" pitchFamily="2" charset="-78"/>
              </a:rPr>
              <a:t>، عقل </a:t>
            </a:r>
            <a:r>
              <a:rPr lang="fa-IR">
                <a:cs typeface="B Zar" panose="00000400000000000000" pitchFamily="2" charset="-78"/>
              </a:rPr>
              <a:t>مردم </a:t>
            </a:r>
            <a:r>
              <a:rPr lang="fa-IR" smtClean="0">
                <a:cs typeface="B Zar" panose="00000400000000000000" pitchFamily="2" charset="-78"/>
              </a:rPr>
              <a:t>به چشمشان </a:t>
            </a:r>
            <a:r>
              <a:rPr lang="fa-IR">
                <a:cs typeface="B Zar" panose="00000400000000000000" pitchFamily="2" charset="-78"/>
              </a:rPr>
              <a:t>است. گرچه تعداد اين ضربالمثلها كمتر از موارد مثبت است؛ وزن و ارزش </a:t>
            </a:r>
            <a:r>
              <a:rPr lang="fa-IR">
                <a:cs typeface="B Zar" panose="00000400000000000000" pitchFamily="2" charset="-78"/>
              </a:rPr>
              <a:t>آنها </a:t>
            </a:r>
            <a:r>
              <a:rPr lang="fa-IR" smtClean="0">
                <a:cs typeface="B Zar" panose="00000400000000000000" pitchFamily="2" charset="-78"/>
              </a:rPr>
              <a:t>در جامعه </a:t>
            </a:r>
            <a:r>
              <a:rPr lang="fa-IR">
                <a:cs typeface="B Zar" panose="00000400000000000000" pitchFamily="2" charset="-78"/>
              </a:rPr>
              <a:t>بالا است</a:t>
            </a:r>
          </a:p>
        </p:txBody>
      </p:sp>
    </p:spTree>
    <p:extLst>
      <p:ext uri="{BB962C8B-B14F-4D97-AF65-F5344CB8AC3E}">
        <p14:creationId xmlns:p14="http://schemas.microsoft.com/office/powerpoint/2010/main" val="229356890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>
                <a:cs typeface="B Zar" panose="00000400000000000000" pitchFamily="2" charset="-78"/>
              </a:rPr>
              <a:t>مثلهاي مربوط به ارزشهاي اخلاقي مثبت مربوط به كار و </a:t>
            </a:r>
            <a:r>
              <a:rPr lang="fa-IR">
                <a:cs typeface="B Zar" panose="00000400000000000000" pitchFamily="2" charset="-78"/>
              </a:rPr>
              <a:t>فعاليت </a:t>
            </a:r>
            <a:r>
              <a:rPr lang="fa-IR" smtClean="0">
                <a:cs typeface="B Zar" panose="00000400000000000000" pitchFamily="2" charset="-78"/>
              </a:rPr>
              <a:t>اقتصادي عبارتند </a:t>
            </a:r>
            <a:r>
              <a:rPr lang="fa-IR">
                <a:cs typeface="B Zar" panose="00000400000000000000" pitchFamily="2" charset="-78"/>
              </a:rPr>
              <a:t>از:</a:t>
            </a:r>
          </a:p>
          <a:p>
            <a:pPr algn="just"/>
            <a:r>
              <a:rPr lang="fa-IR">
                <a:cs typeface="B Zar" panose="00000400000000000000" pitchFamily="2" charset="-78"/>
              </a:rPr>
              <a:t>قربون كسي كه دل و زبانش يكي است، هر جا جلوي ضرر را بگيري فايده است، جايي </a:t>
            </a:r>
            <a:r>
              <a:rPr lang="fa-IR">
                <a:cs typeface="B Zar" panose="00000400000000000000" pitchFamily="2" charset="-78"/>
              </a:rPr>
              <a:t>برو </a:t>
            </a:r>
            <a:r>
              <a:rPr lang="fa-IR" smtClean="0">
                <a:cs typeface="B Zar" panose="00000400000000000000" pitchFamily="2" charset="-78"/>
              </a:rPr>
              <a:t>كه </a:t>
            </a:r>
            <a:r>
              <a:rPr lang="fa-IR">
                <a:cs typeface="B Zar" panose="00000400000000000000" pitchFamily="2" charset="-78"/>
              </a:rPr>
              <a:t>تورا بخوانند نه از در برانند، كار خود كرده پشيماني ندارد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جوجه ها </a:t>
            </a:r>
            <a:r>
              <a:rPr lang="fa-IR">
                <a:cs typeface="B Zar" panose="00000400000000000000" pitchFamily="2" charset="-78"/>
              </a:rPr>
              <a:t>را در آخر پاييز ميشمارند،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با حلوا حلوا گفتن دهان </a:t>
            </a:r>
            <a:r>
              <a:rPr lang="fa-IR">
                <a:cs typeface="B Zar" panose="00000400000000000000" pitchFamily="2" charset="-78"/>
              </a:rPr>
              <a:t>شيرين </a:t>
            </a:r>
            <a:r>
              <a:rPr lang="fa-IR" smtClean="0">
                <a:cs typeface="B Zar" panose="00000400000000000000" pitchFamily="2" charset="-78"/>
              </a:rPr>
              <a:t>نمي شود </a:t>
            </a:r>
          </a:p>
          <a:p>
            <a:pPr marL="0" indent="0" algn="just">
              <a:buNone/>
            </a:pPr>
            <a:r>
              <a:rPr lang="fa-IR"/>
              <a:t/>
            </a:r>
            <a:br>
              <a:rPr lang="fa-IR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23021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تشويق به عقلگرايي: گرايش به عقلانيت و عقلگرايي يكي از شاخصههاي </a:t>
            </a:r>
            <a:r>
              <a:rPr lang="fa-IR">
                <a:cs typeface="B Zar" panose="00000400000000000000" pitchFamily="2" charset="-78"/>
              </a:rPr>
              <a:t>اجتماعي </a:t>
            </a:r>
            <a:r>
              <a:rPr lang="fa-IR" smtClean="0">
                <a:cs typeface="B Zar" panose="00000400000000000000" pitchFamily="2" charset="-78"/>
              </a:rPr>
              <a:t>است كه </a:t>
            </a:r>
            <a:r>
              <a:rPr lang="fa-IR">
                <a:cs typeface="B Zar" panose="00000400000000000000" pitchFamily="2" charset="-78"/>
              </a:rPr>
              <a:t>از سنتهاي گذشتگان فاصله گرفته و رفتار و افكار خود را با معيار عقلانيت و </a:t>
            </a:r>
            <a:r>
              <a:rPr lang="fa-IR">
                <a:cs typeface="B Zar" panose="00000400000000000000" pitchFamily="2" charset="-78"/>
              </a:rPr>
              <a:t>تفكر </a:t>
            </a:r>
            <a:r>
              <a:rPr lang="fa-IR" smtClean="0">
                <a:cs typeface="B Zar" panose="00000400000000000000" pitchFamily="2" charset="-78"/>
              </a:rPr>
              <a:t>منطقي ميسنجد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 smtClean="0">
              <a:cs typeface="B Zar" panose="00000400000000000000" pitchFamily="2" charset="-78"/>
            </a:endParaRPr>
          </a:p>
          <a:p>
            <a:pPr algn="just"/>
            <a:r>
              <a:rPr lang="fa-IR" smtClean="0">
                <a:cs typeface="B Zar" panose="00000400000000000000" pitchFamily="2" charset="-78"/>
              </a:rPr>
              <a:t>جوامع </a:t>
            </a:r>
            <a:r>
              <a:rPr lang="fa-IR">
                <a:cs typeface="B Zar" panose="00000400000000000000" pitchFamily="2" charset="-78"/>
              </a:rPr>
              <a:t>سنتي و قبيلهاي مانند لرستان معمولاً همواره منتسب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عاطفه گرايي و ترجيح </a:t>
            </a:r>
            <a:r>
              <a:rPr lang="fa-IR">
                <a:cs typeface="B Zar" panose="00000400000000000000" pitchFamily="2" charset="-78"/>
              </a:rPr>
              <a:t>ارزشهاي طايفهاي و قبيلهاي بر ارزشهاي عقلاني و انجام رفتارهاي </a:t>
            </a:r>
            <a:r>
              <a:rPr lang="fa-IR">
                <a:cs typeface="B Zar" panose="00000400000000000000" pitchFamily="2" charset="-78"/>
              </a:rPr>
              <a:t>غيرعقلاني </a:t>
            </a:r>
            <a:r>
              <a:rPr lang="fa-IR" smtClean="0">
                <a:cs typeface="B Zar" panose="00000400000000000000" pitchFamily="2" charset="-78"/>
              </a:rPr>
              <a:t>هستند. در </a:t>
            </a:r>
            <a:r>
              <a:rPr lang="fa-IR">
                <a:cs typeface="B Zar" panose="00000400000000000000" pitchFamily="2" charset="-78"/>
              </a:rPr>
              <a:t>تحليل محتواي مثلهاي موجود اين نكته مشخص شد كه در حدود  </a:t>
            </a:r>
            <a:r>
              <a:rPr lang="fa-IR">
                <a:cs typeface="B Zar" panose="00000400000000000000" pitchFamily="2" charset="-78"/>
              </a:rPr>
              <a:t>%</a:t>
            </a:r>
            <a:r>
              <a:rPr lang="fa-IR" smtClean="0">
                <a:cs typeface="B Zar" panose="00000400000000000000" pitchFamily="2" charset="-78"/>
              </a:rPr>
              <a:t>90 مثلهاي لري </a:t>
            </a:r>
            <a:r>
              <a:rPr lang="fa-IR">
                <a:cs typeface="B Zar" panose="00000400000000000000" pitchFamily="2" charset="-78"/>
              </a:rPr>
              <a:t>تأكيد بر رعايت عقل و تدبير و آينده نگري در كارها است</a:t>
            </a:r>
            <a:r>
              <a:rPr lang="fa-IR">
                <a:cs typeface="B Zar" panose="00000400000000000000" pitchFamily="2" charset="-78"/>
              </a:rPr>
              <a:t>. </a:t>
            </a: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640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1704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با توجه به اينكه نيمي از مثلهاي لري، وجه هنجاري و آمرانه داشته و غالباً فرد را به اطاعت از ارزشها و رفتارهاي مقبول توصيه و فرمان ميدهند. در اين مثلها نيز فرد به عقلانيت توصيه شده است. </a:t>
            </a:r>
            <a:r>
              <a:rPr lang="fa-IR">
                <a:cs typeface="B Zar" panose="00000400000000000000" pitchFamily="2" charset="-78"/>
              </a:rPr>
              <a:t>مثلهايي </a:t>
            </a:r>
            <a:r>
              <a:rPr lang="fa-IR" smtClean="0">
                <a:cs typeface="B Zar" panose="00000400000000000000" pitchFamily="2" charset="-78"/>
              </a:rPr>
              <a:t>مانند یک  جوي </a:t>
            </a:r>
            <a:r>
              <a:rPr lang="fa-IR">
                <a:cs typeface="B Zar" panose="00000400000000000000" pitchFamily="2" charset="-78"/>
              </a:rPr>
              <a:t>عقل بهتر است از كيسه زر، در تاريكي قدم نزن تا در تنگنا نيفتي، كي گفتن كار شيطان است، حساب حساب است كاكا برادر، پسر خوب مال و ثروت نميخواهد، پسر بد هم مال نميخواهد، جلوي ضرر را از هر جا بگيري فايده است</a:t>
            </a:r>
          </a:p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416729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مثلهاي </a:t>
            </a:r>
            <a:r>
              <a:rPr lang="fa-IR" smtClean="0">
                <a:cs typeface="B Zar" panose="00000400000000000000" pitchFamily="2" charset="-78"/>
              </a:rPr>
              <a:t>منفي مانند</a:t>
            </a:r>
            <a:r>
              <a:rPr lang="fa-IR">
                <a:cs typeface="B Zar" panose="00000400000000000000" pitchFamily="2" charset="-78"/>
              </a:rPr>
              <a:t>: زور برادر عقل است، حرف مرد يكي است، زور داريم ديگر </a:t>
            </a:r>
            <a:r>
              <a:rPr lang="fa-IR">
                <a:cs typeface="B Zar" panose="00000400000000000000" pitchFamily="2" charset="-78"/>
              </a:rPr>
              <a:t>چه </a:t>
            </a:r>
            <a:r>
              <a:rPr lang="fa-IR" smtClean="0">
                <a:cs typeface="B Zar" panose="00000400000000000000" pitchFamily="2" charset="-78"/>
              </a:rPr>
              <a:t>نياز به </a:t>
            </a:r>
            <a:r>
              <a:rPr lang="fa-IR">
                <a:cs typeface="B Zar" panose="00000400000000000000" pitchFamily="2" charset="-78"/>
              </a:rPr>
              <a:t>عقل است، عقل لر پشت سرش است، نشاندهنده تقديس زور و قدرت و ترجيح آن بر </a:t>
            </a:r>
            <a:r>
              <a:rPr lang="fa-IR">
                <a:cs typeface="B Zar" panose="00000400000000000000" pitchFamily="2" charset="-78"/>
              </a:rPr>
              <a:t>خرد </a:t>
            </a:r>
            <a:r>
              <a:rPr lang="fa-IR" smtClean="0">
                <a:cs typeface="B Zar" panose="00000400000000000000" pitchFamily="2" charset="-78"/>
              </a:rPr>
              <a:t>و تدبير </a:t>
            </a:r>
            <a:r>
              <a:rPr lang="fa-IR">
                <a:cs typeface="B Zar" panose="00000400000000000000" pitchFamily="2" charset="-78"/>
              </a:rPr>
              <a:t>است.</a:t>
            </a:r>
          </a:p>
        </p:txBody>
      </p:sp>
    </p:spTree>
    <p:extLst>
      <p:ext uri="{BB962C8B-B14F-4D97-AF65-F5344CB8AC3E}">
        <p14:creationId xmlns:p14="http://schemas.microsoft.com/office/powerpoint/2010/main" val="422037024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گرچه وزن مثلهاي مربوط به توصيه به عقلانيت بيشتر از مثلهاي ضد عقلانيت است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ولي در عمل كمتر كنشهاي منطقي و عقلاني، بلكهبيشتر كنشهاي عاطفي و سنتي در جامعه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مشاهده ميشود. اين يافته با نتيجه تحقيقات پيشين از قبيل</a:t>
            </a:r>
            <a:r>
              <a:rPr lang="fa-IR">
                <a:cs typeface="B Zar" panose="00000400000000000000" pitchFamily="2" charset="-78"/>
              </a:rPr>
              <a:t>؛ </a:t>
            </a:r>
            <a:r>
              <a:rPr lang="fa-IR" smtClean="0">
                <a:cs typeface="B Zar" panose="00000400000000000000" pitchFamily="2" charset="-78"/>
              </a:rPr>
              <a:t>يوسفي(1380) حسينزاده(</a:t>
            </a: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 smtClean="0">
                <a:cs typeface="B Zar" panose="00000400000000000000" pitchFamily="2" charset="-78"/>
              </a:rPr>
              <a:t>1380) فكوهي (1381) و عبدالهي(1387) همخواني </a:t>
            </a:r>
            <a:r>
              <a:rPr lang="fa-IR">
                <a:cs typeface="B Zar" panose="00000400000000000000" pitchFamily="2" charset="-78"/>
              </a:rPr>
              <a:t>دارد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به كار </a:t>
            </a:r>
            <a:r>
              <a:rPr lang="fa-IR">
                <a:cs typeface="B Zar" panose="00000400000000000000" pitchFamily="2" charset="-78"/>
              </a:rPr>
              <a:t>گرفتن عقل و رشد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عقلانيت در هر جامعه بيش از آنكه </a:t>
            </a:r>
            <a:r>
              <a:rPr lang="fa-IR">
                <a:cs typeface="B Zar" panose="00000400000000000000" pitchFamily="2" charset="-78"/>
              </a:rPr>
              <a:t>با </a:t>
            </a:r>
            <a:r>
              <a:rPr lang="fa-IR" smtClean="0">
                <a:cs typeface="B Zar" panose="00000400000000000000" pitchFamily="2" charset="-78"/>
              </a:rPr>
              <a:t>توصيه هاي </a:t>
            </a:r>
            <a:r>
              <a:rPr lang="fa-IR">
                <a:cs typeface="B Zar" panose="00000400000000000000" pitchFamily="2" charset="-78"/>
              </a:rPr>
              <a:t>اخلاقي و هنجارهاي اخلاقي امكانپذير باشد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يك مكانيسم رواني، تربيتي و اجتماعي نيازمند است. </a:t>
            </a:r>
            <a:r>
              <a:rPr lang="fa-IR">
                <a:cs typeface="B Zar" panose="00000400000000000000" pitchFamily="2" charset="-78"/>
              </a:rPr>
              <a:t>تا </a:t>
            </a:r>
            <a:r>
              <a:rPr lang="fa-IR" smtClean="0">
                <a:cs typeface="B Zar" panose="00000400000000000000" pitchFamily="2" charset="-78"/>
              </a:rPr>
              <a:t>زماني كه </a:t>
            </a:r>
            <a:r>
              <a:rPr lang="fa-IR">
                <a:cs typeface="B Zar" panose="00000400000000000000" pitchFamily="2" charset="-78"/>
              </a:rPr>
              <a:t>فرد نتواند ابعاد رواني،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شخصيتي و ذهني خود را تكامل بخشيده، و شرايط اجتماعي </a:t>
            </a:r>
            <a:r>
              <a:rPr lang="fa-IR">
                <a:cs typeface="B Zar" panose="00000400000000000000" pitchFamily="2" charset="-78"/>
              </a:rPr>
              <a:t>نيز </a:t>
            </a:r>
            <a:r>
              <a:rPr lang="fa-IR" smtClean="0">
                <a:cs typeface="B Zar" panose="00000400000000000000" pitchFamily="2" charset="-78"/>
              </a:rPr>
              <a:t>تقويت كننده </a:t>
            </a:r>
            <a:r>
              <a:rPr lang="fa-IR">
                <a:cs typeface="B Zar" panose="00000400000000000000" pitchFamily="2" charset="-78"/>
              </a:rPr>
              <a:t>اين بعد عقلاني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نباشد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نمي توان </a:t>
            </a:r>
            <a:r>
              <a:rPr lang="fa-IR">
                <a:cs typeface="B Zar" panose="00000400000000000000" pitchFamily="2" charset="-78"/>
              </a:rPr>
              <a:t>جامعهاي عقلاني داشت و عقلانيت ابزاري و ارزشي رادر آن جامعه تقويت نمود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/>
              <a:t/>
            </a:r>
            <a:br>
              <a:rPr lang="fa-IR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324926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نگاه جنسيتي: در </a:t>
            </a:r>
            <a:r>
              <a:rPr lang="fa-IR">
                <a:cs typeface="B Zar" panose="00000400000000000000" pitchFamily="2" charset="-78"/>
              </a:rPr>
              <a:t>اكثر </a:t>
            </a:r>
            <a:r>
              <a:rPr lang="fa-IR" smtClean="0">
                <a:cs typeface="B Zar" panose="00000400000000000000" pitchFamily="2" charset="-78"/>
              </a:rPr>
              <a:t>ضرب المثلهاي </a:t>
            </a:r>
            <a:r>
              <a:rPr lang="fa-IR">
                <a:cs typeface="B Zar" panose="00000400000000000000" pitchFamily="2" charset="-78"/>
              </a:rPr>
              <a:t>موجود زن در جايگاه پايينتري ديده شده است.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تنها جايگاهي كه مقام زن ستايش شده مقام زن در جايگاه مادر است</a:t>
            </a:r>
            <a:r>
              <a:rPr lang="fa-IR">
                <a:cs typeface="B Zar" panose="00000400000000000000" pitchFamily="2" charset="-78"/>
              </a:rPr>
              <a:t>. اين جايگاه نيز </a:t>
            </a:r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 smtClean="0">
                <a:cs typeface="B Zar" panose="00000400000000000000" pitchFamily="2" charset="-78"/>
              </a:rPr>
              <a:t>مقابل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عشق </a:t>
            </a:r>
            <a:r>
              <a:rPr lang="fa-IR">
                <a:cs typeface="B Zar" panose="00000400000000000000" pitchFamily="2" charset="-78"/>
              </a:rPr>
              <a:t>و علاقه به مادر به او داده شده است. اين نگاه جنسيتي به زنان اكنون نيز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نگرشها مردان </a:t>
            </a:r>
            <a:r>
              <a:rPr lang="fa-IR">
                <a:cs typeface="B Zar" panose="00000400000000000000" pitchFamily="2" charset="-78"/>
              </a:rPr>
              <a:t>و حتي زنان سايه افكنده است. اين يافته در پژوهشهاي پيشين ازجمله آزاد </a:t>
            </a:r>
            <a:r>
              <a:rPr lang="fa-IR">
                <a:cs typeface="B Zar" panose="00000400000000000000" pitchFamily="2" charset="-78"/>
              </a:rPr>
              <a:t>ارمكي </a:t>
            </a:r>
            <a:r>
              <a:rPr lang="fa-IR" smtClean="0">
                <a:cs typeface="B Zar" panose="00000400000000000000" pitchFamily="2" charset="-78"/>
              </a:rPr>
              <a:t>وغياثوند (1383) نيز </a:t>
            </a:r>
            <a:r>
              <a:rPr lang="fa-IR">
                <a:cs typeface="B Zar" panose="00000400000000000000" pitchFamily="2" charset="-78"/>
              </a:rPr>
              <a:t>بيان </a:t>
            </a:r>
            <a:r>
              <a:rPr lang="fa-IR">
                <a:cs typeface="B Zar" panose="00000400000000000000" pitchFamily="2" charset="-78"/>
              </a:rPr>
              <a:t>شده </a:t>
            </a:r>
            <a:r>
              <a:rPr lang="fa-IR" smtClean="0">
                <a:cs typeface="B Zar" panose="00000400000000000000" pitchFamily="2" charset="-78"/>
              </a:rPr>
              <a:t>است.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70486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ضربالمثلهاي با جهتگيري منفي نسبت به زنان مانند :1چوبي بر سر سگ و چوبي بر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سر زن، زن خوب بهار و خوشي مرد و زن بد وبال گردن مرد است، صد گرگ درنده در ميان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گلهات باشد ولي يك پيرزن در </a:t>
            </a:r>
            <a:r>
              <a:rPr lang="fa-IR">
                <a:cs typeface="B Zar" panose="00000400000000000000" pitchFamily="2" charset="-78"/>
              </a:rPr>
              <a:t>ميان </a:t>
            </a:r>
            <a:r>
              <a:rPr lang="fa-IR" smtClean="0">
                <a:cs typeface="B Zar" panose="00000400000000000000" pitchFamily="2" charset="-78"/>
              </a:rPr>
              <a:t>محله ات </a:t>
            </a:r>
            <a:r>
              <a:rPr lang="fa-IR">
                <a:cs typeface="B Zar" panose="00000400000000000000" pitchFamily="2" charset="-78"/>
              </a:rPr>
              <a:t>نباشد</a:t>
            </a:r>
            <a:r>
              <a:rPr lang="fa-IR">
                <a:cs typeface="B Zar" panose="00000400000000000000" pitchFamily="2" charset="-78"/>
              </a:rPr>
              <a:t>، </a:t>
            </a:r>
            <a:r>
              <a:rPr lang="fa-IR" smtClean="0">
                <a:cs typeface="B Zar" panose="00000400000000000000" pitchFamily="2" charset="-78"/>
              </a:rPr>
              <a:t>كار دختر </a:t>
            </a:r>
            <a:r>
              <a:rPr lang="fa-IR">
                <a:cs typeface="B Zar" panose="00000400000000000000" pitchFamily="2" charset="-78"/>
              </a:rPr>
              <a:t>همان انجام ندادنش بهتراست،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زن يك دندهاش كم </a:t>
            </a:r>
            <a:r>
              <a:rPr lang="fa-IR">
                <a:cs typeface="B Zar" panose="00000400000000000000" pitchFamily="2" charset="-78"/>
              </a:rPr>
              <a:t>است </a:t>
            </a:r>
            <a:r>
              <a:rPr lang="fa-IR" smtClean="0">
                <a:cs typeface="B Zar" panose="00000400000000000000" pitchFamily="2" charset="-78"/>
              </a:rPr>
              <a:t>(تمثيل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كم عقلي </a:t>
            </a:r>
            <a:r>
              <a:rPr lang="fa-IR">
                <a:cs typeface="B Zar" panose="00000400000000000000" pitchFamily="2" charset="-78"/>
              </a:rPr>
              <a:t>واحساسي </a:t>
            </a:r>
            <a:r>
              <a:rPr lang="fa-IR">
                <a:cs typeface="B Zar" panose="00000400000000000000" pitchFamily="2" charset="-78"/>
              </a:rPr>
              <a:t>بودن </a:t>
            </a:r>
            <a:r>
              <a:rPr lang="fa-IR" smtClean="0">
                <a:cs typeface="B Zar" panose="00000400000000000000" pitchFamily="2" charset="-78"/>
              </a:rPr>
              <a:t>زنان)، </a:t>
            </a:r>
            <a:r>
              <a:rPr lang="fa-IR">
                <a:cs typeface="B Zar" panose="00000400000000000000" pitchFamily="2" charset="-78"/>
              </a:rPr>
              <a:t>عقلت را به دست زن مده،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همگي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نگرش منفي نسبت به زنان </a:t>
            </a:r>
            <a:r>
              <a:rPr lang="fa-IR">
                <a:cs typeface="B Zar" panose="00000400000000000000" pitchFamily="2" charset="-78"/>
              </a:rPr>
              <a:t>را </a:t>
            </a:r>
            <a:r>
              <a:rPr lang="fa-IR">
                <a:cs typeface="B Zar" panose="00000400000000000000" pitchFamily="2" charset="-78"/>
              </a:rPr>
              <a:t>بازتاب </a:t>
            </a:r>
            <a:r>
              <a:rPr lang="fa-IR" smtClean="0">
                <a:cs typeface="B Zar" panose="00000400000000000000" pitchFamily="2" charset="-78"/>
              </a:rPr>
              <a:t>مي دهند</a:t>
            </a:r>
            <a:r>
              <a:rPr lang="fa-IR">
                <a:cs typeface="B Zar" panose="00000400000000000000" pitchFamily="2" charset="-78"/>
              </a:rPr>
              <a:t>. در ضمن، نگرش مثبت به زنان بيشتر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مختص به ويژگيهاي عاطفي و حمايتي مادرانه است تا ستايش مقام زن در مقابل مردان.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مثلهايي </a:t>
            </a:r>
            <a:r>
              <a:rPr lang="fa-IR">
                <a:cs typeface="B Zar" panose="00000400000000000000" pitchFamily="2" charset="-78"/>
              </a:rPr>
              <a:t>مانند </a:t>
            </a:r>
            <a:r>
              <a:rPr lang="fa-IR" smtClean="0">
                <a:cs typeface="B Zar" panose="00000400000000000000" pitchFamily="2" charset="-78"/>
              </a:rPr>
              <a:t>: دستت </a:t>
            </a:r>
            <a:r>
              <a:rPr lang="fa-IR">
                <a:cs typeface="B Zar" panose="00000400000000000000" pitchFamily="2" charset="-78"/>
              </a:rPr>
              <a:t>بشكند نه پايت و پدرت بميرد نه مادرت، براي مويه و زاري سر قبرت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دختري داشته باشي و... بيانگر اين امر است</a:t>
            </a:r>
          </a:p>
        </p:txBody>
      </p:sp>
    </p:spTree>
    <p:extLst>
      <p:ext uri="{BB962C8B-B14F-4D97-AF65-F5344CB8AC3E}">
        <p14:creationId xmlns:p14="http://schemas.microsoft.com/office/powerpoint/2010/main" val="13692736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بحث و نتيجهگيري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تحليل ضرب المثل هاي </a:t>
            </a:r>
            <a:r>
              <a:rPr lang="fa-IR">
                <a:cs typeface="B Zar" panose="00000400000000000000" pitchFamily="2" charset="-78"/>
              </a:rPr>
              <a:t>موجود در ادبيات عاميانه لري نشان ميدهد كه در بيشتر موارد،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شدت نگرش منفي نسبت به توسعه بيشتر از نگرش مثبت است. نگاه تقديرگرايانه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محافظه كارانه </a:t>
            </a:r>
            <a:r>
              <a:rPr lang="fa-IR">
                <a:cs typeface="B Zar" panose="00000400000000000000" pitchFamily="2" charset="-78"/>
              </a:rPr>
              <a:t>و اهميت ويژگيهاي انتسابي و خاصگرايي بر اين مثلها حاكم است. در </a:t>
            </a:r>
            <a:r>
              <a:rPr lang="fa-IR">
                <a:cs typeface="B Zar" panose="00000400000000000000" pitchFamily="2" charset="-78"/>
              </a:rPr>
              <a:t>ميان </a:t>
            </a:r>
            <a:r>
              <a:rPr lang="fa-IR" smtClean="0">
                <a:cs typeface="B Zar" panose="00000400000000000000" pitchFamily="2" charset="-78"/>
              </a:rPr>
              <a:t>مثلها، نگاه </a:t>
            </a:r>
            <a:r>
              <a:rPr lang="fa-IR">
                <a:cs typeface="B Zar" panose="00000400000000000000" pitchFamily="2" charset="-78"/>
              </a:rPr>
              <a:t>منفي به زن و ثروت بيشتر از نگاه مثبت است. در اين ميان آنچه كه جالب توجه </a:t>
            </a:r>
            <a:r>
              <a:rPr lang="fa-IR">
                <a:cs typeface="B Zar" panose="00000400000000000000" pitchFamily="2" charset="-78"/>
              </a:rPr>
              <a:t>بود </a:t>
            </a:r>
            <a:r>
              <a:rPr lang="fa-IR" smtClean="0">
                <a:cs typeface="B Zar" panose="00000400000000000000" pitchFamily="2" charset="-78"/>
              </a:rPr>
              <a:t>تأكيد بر </a:t>
            </a:r>
            <a:r>
              <a:rPr lang="fa-IR">
                <a:cs typeface="B Zar" panose="00000400000000000000" pitchFamily="2" charset="-78"/>
              </a:rPr>
              <a:t>عقلگرايي و بهكاربردن خرد و تدبير در كارها بود. همچنين، توصيه و </a:t>
            </a:r>
            <a:r>
              <a:rPr lang="fa-IR">
                <a:cs typeface="B Zar" panose="00000400000000000000" pitchFamily="2" charset="-78"/>
              </a:rPr>
              <a:t>ستايش </a:t>
            </a:r>
            <a:r>
              <a:rPr lang="fa-IR" smtClean="0">
                <a:cs typeface="B Zar" panose="00000400000000000000" pitchFamily="2" charset="-78"/>
              </a:rPr>
              <a:t>ارزشهاي اخلاقي </a:t>
            </a:r>
            <a:r>
              <a:rPr lang="fa-IR">
                <a:cs typeface="B Zar" panose="00000400000000000000" pitchFamily="2" charset="-78"/>
              </a:rPr>
              <a:t>مرتبط با كار نيز در ميان مثلها زياد به </a:t>
            </a:r>
            <a:r>
              <a:rPr lang="fa-IR">
                <a:cs typeface="B Zar" panose="00000400000000000000" pitchFamily="2" charset="-78"/>
              </a:rPr>
              <a:t>چشم </a:t>
            </a:r>
            <a:r>
              <a:rPr lang="fa-IR" smtClean="0">
                <a:cs typeface="B Zar" panose="00000400000000000000" pitchFamily="2" charset="-78"/>
              </a:rPr>
              <a:t>مي خورد </a:t>
            </a: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48" y="3951519"/>
            <a:ext cx="3812344" cy="236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58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مخصوصاً براي شناخت </a:t>
            </a:r>
            <a:r>
              <a:rPr lang="fa-IR" smtClean="0">
                <a:cs typeface="B Zar" panose="00000400000000000000" pitchFamily="2" charset="-78"/>
              </a:rPr>
              <a:t>لايه هاي </a:t>
            </a:r>
            <a:r>
              <a:rPr lang="fa-IR">
                <a:cs typeface="B Zar" panose="00000400000000000000" pitchFamily="2" charset="-78"/>
              </a:rPr>
              <a:t>فرهنگي </a:t>
            </a:r>
            <a:r>
              <a:rPr lang="fa-IR" smtClean="0">
                <a:cs typeface="B Zar" panose="00000400000000000000" pitchFamily="2" charset="-78"/>
              </a:rPr>
              <a:t>و تاريخي </a:t>
            </a:r>
            <a:r>
              <a:rPr lang="fa-IR">
                <a:cs typeface="B Zar" panose="00000400000000000000" pitchFamily="2" charset="-78"/>
              </a:rPr>
              <a:t>چنين جوامعي بررسي ادبيات عاميانه، مخصوصاً ضربالمثلها ضرورت زيادي </a:t>
            </a:r>
            <a:r>
              <a:rPr lang="fa-IR" smtClean="0">
                <a:cs typeface="B Zar" panose="00000400000000000000" pitchFamily="2" charset="-78"/>
              </a:rPr>
              <a:t>دارند. آنچه </a:t>
            </a:r>
            <a:r>
              <a:rPr lang="fa-IR">
                <a:cs typeface="B Zar" panose="00000400000000000000" pitchFamily="2" charset="-78"/>
              </a:rPr>
              <a:t>از </a:t>
            </a:r>
            <a:r>
              <a:rPr lang="fa-IR" smtClean="0">
                <a:cs typeface="B Zar" panose="00000400000000000000" pitchFamily="2" charset="-78"/>
              </a:rPr>
              <a:t>مطالعه ي </a:t>
            </a:r>
            <a:r>
              <a:rPr lang="fa-IR">
                <a:cs typeface="B Zar" panose="00000400000000000000" pitchFamily="2" charset="-78"/>
              </a:rPr>
              <a:t>فولكلور يا ادبيات عاميانه مورد توجه است، اين است كه </a:t>
            </a:r>
            <a:r>
              <a:rPr lang="fa-IR" smtClean="0">
                <a:cs typeface="B Zar" panose="00000400000000000000" pitchFamily="2" charset="-78"/>
              </a:rPr>
              <a:t>نسله</a:t>
            </a:r>
            <a:r>
              <a:rPr lang="fa-IR" smtClean="0">
                <a:solidFill>
                  <a:srgbClr val="FF0000"/>
                </a:solidFill>
                <a:cs typeface="B Zar" panose="00000400000000000000" pitchFamily="2" charset="-78"/>
              </a:rPr>
              <a:t>يك شكل مشترك در طول زمان و در وراي تاريخ </a:t>
            </a:r>
            <a:r>
              <a:rPr lang="fa-IR" smtClean="0">
                <a:cs typeface="B Zar" panose="00000400000000000000" pitchFamily="2" charset="-78"/>
              </a:rPr>
              <a:t>اي </a:t>
            </a:r>
            <a:r>
              <a:rPr lang="fa-IR">
                <a:cs typeface="B Zar" panose="00000400000000000000" pitchFamily="2" charset="-78"/>
              </a:rPr>
              <a:t>هر </a:t>
            </a:r>
            <a:r>
              <a:rPr lang="fa-IR" smtClean="0">
                <a:cs typeface="B Zar" panose="00000400000000000000" pitchFamily="2" charset="-78"/>
              </a:rPr>
              <a:t>جامعه، در </a:t>
            </a:r>
            <a:r>
              <a:rPr lang="fa-IR">
                <a:cs typeface="B Zar" panose="00000400000000000000" pitchFamily="2" charset="-78"/>
              </a:rPr>
              <a:t>زمانهاي مختلف، به مفاهيم معناداري توجه </a:t>
            </a:r>
            <a:r>
              <a:rPr lang="fa-IR" smtClean="0">
                <a:cs typeface="B Zar" panose="00000400000000000000" pitchFamily="2" charset="-78"/>
              </a:rPr>
              <a:t>مي كنند </a:t>
            </a:r>
            <a:r>
              <a:rPr lang="fa-IR">
                <a:cs typeface="B Zar" panose="00000400000000000000" pitchFamily="2" charset="-78"/>
              </a:rPr>
              <a:t>كه داراي </a:t>
            </a:r>
            <a:r>
              <a:rPr lang="fa-IR" smtClean="0">
                <a:cs typeface="B Zar" panose="00000400000000000000" pitchFamily="2" charset="-78"/>
              </a:rPr>
              <a:t>بوده </a:t>
            </a:r>
            <a:r>
              <a:rPr lang="fa-IR">
                <a:cs typeface="B Zar" panose="00000400000000000000" pitchFamily="2" charset="-78"/>
              </a:rPr>
              <a:t>است</a:t>
            </a:r>
            <a:r>
              <a:rPr lang="fa-IR" smtClean="0">
                <a:cs typeface="B Zar" panose="00000400000000000000" pitchFamily="2" charset="-78"/>
              </a:rPr>
              <a:t> </a:t>
            </a:r>
          </a:p>
          <a:p>
            <a:pPr marL="0" indent="0" algn="just">
              <a:buNone/>
            </a:pPr>
            <a:r>
              <a:rPr lang="fa-IR" smtClean="0"/>
              <a:t/>
            </a:r>
            <a:br>
              <a:rPr lang="fa-IR" smtClean="0"/>
            </a:br>
            <a:endParaRPr lang="fa-IR"/>
          </a:p>
        </p:txBody>
      </p:sp>
      <p:sp>
        <p:nvSpPr>
          <p:cNvPr id="4" name="Down Ribbon 3"/>
          <p:cNvSpPr/>
          <p:nvPr/>
        </p:nvSpPr>
        <p:spPr>
          <a:xfrm>
            <a:off x="2050870" y="4114800"/>
            <a:ext cx="3331028" cy="1476101"/>
          </a:xfrm>
          <a:prstGeom prst="ribb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smtClean="0">
                <a:solidFill>
                  <a:srgbClr val="FF0000"/>
                </a:solidFill>
                <a:cs typeface="B Zar" panose="00000400000000000000" pitchFamily="2" charset="-78"/>
              </a:rPr>
              <a:t>مطالعه ي فولكلور يا ادبيات عاميانه</a:t>
            </a:r>
            <a:endParaRPr lang="fa-IR" b="1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971" y="4310743"/>
            <a:ext cx="2056609" cy="108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ضمن، با توجه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قبيله- گرايي </a:t>
            </a:r>
            <a:r>
              <a:rPr lang="fa-IR">
                <a:cs typeface="B Zar" panose="00000400000000000000" pitchFamily="2" charset="-78"/>
              </a:rPr>
              <a:t>جامعه لرستان، جمعگرايي و خاصگرايي در اين جامعه بالا بوده و تأكيد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مقولههاي خاصگرايي </a:t>
            </a:r>
            <a:r>
              <a:rPr lang="fa-IR">
                <a:cs typeface="B Zar" panose="00000400000000000000" pitchFamily="2" charset="-78"/>
              </a:rPr>
              <a:t>و جمعگرايي نيز اين نكته را نشان ميدهد. البته در </a:t>
            </a:r>
            <a:r>
              <a:rPr lang="fa-IR">
                <a:cs typeface="B Zar" panose="00000400000000000000" pitchFamily="2" charset="-78"/>
              </a:rPr>
              <a:t>ميان </a:t>
            </a:r>
            <a:r>
              <a:rPr lang="fa-IR" smtClean="0">
                <a:cs typeface="B Zar" panose="00000400000000000000" pitchFamily="2" charset="-78"/>
              </a:rPr>
              <a:t>مقوله ها</a:t>
            </a:r>
            <a:r>
              <a:rPr lang="fa-IR">
                <a:cs typeface="B Zar" panose="00000400000000000000" pitchFamily="2" charset="-78"/>
              </a:rPr>
              <a:t>، تأكيد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وجوه منفي </a:t>
            </a:r>
            <a:r>
              <a:rPr lang="fa-IR">
                <a:cs typeface="B Zar" panose="00000400000000000000" pitchFamily="2" charset="-78"/>
              </a:rPr>
              <a:t>جمعگرايي نيز كم نيست. همچنين تأكيد بر مثلهايي با مضمون مثبت </a:t>
            </a:r>
            <a:r>
              <a:rPr lang="fa-IR">
                <a:cs typeface="B Zar" panose="00000400000000000000" pitchFamily="2" charset="-78"/>
              </a:rPr>
              <a:t>فردگرايانه </a:t>
            </a:r>
            <a:r>
              <a:rPr lang="fa-IR" smtClean="0">
                <a:cs typeface="B Zar" panose="00000400000000000000" pitchFamily="2" charset="-78"/>
              </a:rPr>
              <a:t>به معناي </a:t>
            </a:r>
            <a:r>
              <a:rPr lang="fa-IR">
                <a:cs typeface="B Zar" panose="00000400000000000000" pitchFamily="2" charset="-78"/>
              </a:rPr>
              <a:t>استقلال و فرديت نسبتاً بالا است ولي به نظر ميرسد در جامعه لرستان </a:t>
            </a:r>
            <a:r>
              <a:rPr lang="fa-IR">
                <a:cs typeface="B Zar" panose="00000400000000000000" pitchFamily="2" charset="-78"/>
              </a:rPr>
              <a:t>هنوز </a:t>
            </a:r>
            <a:r>
              <a:rPr lang="fa-IR" smtClean="0">
                <a:cs typeface="B Zar" panose="00000400000000000000" pitchFamily="2" charset="-78"/>
              </a:rPr>
              <a:t>به فردگرايي</a:t>
            </a:r>
            <a:r>
              <a:rPr lang="fa-IR">
                <a:cs typeface="B Zar" panose="00000400000000000000" pitchFamily="2" charset="-78"/>
              </a:rPr>
              <a:t>، بيشتر با نگاه خودمحوري و خودخواهي نگريسته ميشود و تأكيد زياد </a:t>
            </a:r>
            <a:r>
              <a:rPr lang="fa-IR">
                <a:cs typeface="B Zar" panose="00000400000000000000" pitchFamily="2" charset="-78"/>
              </a:rPr>
              <a:t>بر </a:t>
            </a:r>
            <a:r>
              <a:rPr lang="fa-IR" smtClean="0">
                <a:cs typeface="B Zar" panose="00000400000000000000" pitchFamily="2" charset="-78"/>
              </a:rPr>
              <a:t>مثلهاي جمعگرايانه </a:t>
            </a:r>
            <a:r>
              <a:rPr lang="fa-IR">
                <a:cs typeface="B Zar" panose="00000400000000000000" pitchFamily="2" charset="-78"/>
              </a:rPr>
              <a:t>و همنوايي با </a:t>
            </a:r>
            <a:r>
              <a:rPr lang="fa-IR">
                <a:cs typeface="B Zar" panose="00000400000000000000" pitchFamily="2" charset="-78"/>
              </a:rPr>
              <a:t>جمع </a:t>
            </a:r>
            <a:r>
              <a:rPr lang="fa-IR" smtClean="0">
                <a:cs typeface="B Zar" panose="00000400000000000000" pitchFamily="2" charset="-78"/>
              </a:rPr>
              <a:t>به گونه اي </a:t>
            </a:r>
            <a:r>
              <a:rPr lang="fa-IR">
                <a:cs typeface="B Zar" panose="00000400000000000000" pitchFamily="2" charset="-78"/>
              </a:rPr>
              <a:t>طرد مفهوم فردگرايي </a:t>
            </a:r>
            <a:r>
              <a:rPr lang="fa-IR">
                <a:cs typeface="B Zar" panose="00000400000000000000" pitchFamily="2" charset="-78"/>
              </a:rPr>
              <a:t>است</a:t>
            </a:r>
            <a:r>
              <a:rPr lang="fa-IR">
                <a:cs typeface="B Zar" panose="00000400000000000000" pitchFamily="2" charset="-78"/>
              </a:rPr>
              <a:t> </a:t>
            </a:r>
            <a:endParaRPr lang="fa-IR" smtClean="0">
              <a:cs typeface="B Zar" panose="00000400000000000000" pitchFamily="2" charset="-78"/>
            </a:endParaRPr>
          </a:p>
          <a:p>
            <a:pPr marL="0" indent="0" algn="just">
              <a:buNone/>
            </a:pPr>
            <a:r>
              <a:rPr lang="fa-IR">
                <a:cs typeface="B Zar" panose="00000400000000000000" pitchFamily="2" charset="-78"/>
              </a:rPr>
              <a:t/>
            </a:r>
            <a:br>
              <a:rPr lang="fa-IR">
                <a:cs typeface="B Zar" panose="00000400000000000000" pitchFamily="2" charset="-78"/>
              </a:rPr>
            </a:br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574388" y="4628271"/>
            <a:ext cx="2335237" cy="1237956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طرد مفهوم فردگرايي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65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نكتهاي كه لازم است در تحقيقات ميداني ديگري بررسي شود، تا مسير </a:t>
            </a:r>
            <a:r>
              <a:rPr lang="fa-IR">
                <a:cs typeface="B Zar" panose="00000400000000000000" pitchFamily="2" charset="-78"/>
              </a:rPr>
              <a:t>تغيير </a:t>
            </a:r>
            <a:r>
              <a:rPr lang="fa-IR" smtClean="0">
                <a:cs typeface="B Zar" panose="00000400000000000000" pitchFamily="2" charset="-78"/>
              </a:rPr>
              <a:t>ارزشهاي اجتماعي </a:t>
            </a:r>
            <a:r>
              <a:rPr lang="fa-IR">
                <a:cs typeface="B Zar" panose="00000400000000000000" pitchFamily="2" charset="-78"/>
              </a:rPr>
              <a:t>تعيين شود اين است كه، اين مثلها تا چه حد در ميان مردم و حتي </a:t>
            </a:r>
            <a:r>
              <a:rPr lang="fa-IR">
                <a:cs typeface="B Zar" panose="00000400000000000000" pitchFamily="2" charset="-78"/>
              </a:rPr>
              <a:t>زبان </a:t>
            </a:r>
            <a:r>
              <a:rPr lang="fa-IR" smtClean="0">
                <a:cs typeface="B Zar" panose="00000400000000000000" pitchFamily="2" charset="-78"/>
              </a:rPr>
              <a:t>نوشتاري اين </a:t>
            </a:r>
            <a:r>
              <a:rPr lang="fa-IR">
                <a:cs typeface="B Zar" panose="00000400000000000000" pitchFamily="2" charset="-78"/>
              </a:rPr>
              <a:t>جامعه رايج هستند، و گروهها و اقشار از </a:t>
            </a:r>
            <a:r>
              <a:rPr lang="fa-IR">
                <a:cs typeface="B Zar" panose="00000400000000000000" pitchFamily="2" charset="-78"/>
              </a:rPr>
              <a:t>كدام </a:t>
            </a:r>
            <a:r>
              <a:rPr lang="fa-IR" smtClean="0">
                <a:cs typeface="B Zar" panose="00000400000000000000" pitchFamily="2" charset="-78"/>
              </a:rPr>
              <a:t>ضرب المثلها </a:t>
            </a:r>
            <a:r>
              <a:rPr lang="fa-IR">
                <a:cs typeface="B Zar" panose="00000400000000000000" pitchFamily="2" charset="-78"/>
              </a:rPr>
              <a:t>بيشتر استفاده ميكنند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رواج مثلهاي </a:t>
            </a:r>
            <a:r>
              <a:rPr lang="fa-IR">
                <a:cs typeface="B Zar" panose="00000400000000000000" pitchFamily="2" charset="-78"/>
              </a:rPr>
              <a:t>متفاوت در يك جامعه به معناي قدرت برابر اين مثلها نيست. بلكه اقتدار </a:t>
            </a:r>
            <a:r>
              <a:rPr lang="fa-IR">
                <a:cs typeface="B Zar" panose="00000400000000000000" pitchFamily="2" charset="-78"/>
              </a:rPr>
              <a:t>افراد </a:t>
            </a:r>
            <a:r>
              <a:rPr lang="fa-IR" smtClean="0">
                <a:cs typeface="B Zar" panose="00000400000000000000" pitchFamily="2" charset="-78"/>
              </a:rPr>
              <a:t>و گروههاي به كار </a:t>
            </a:r>
            <a:r>
              <a:rPr lang="fa-IR">
                <a:cs typeface="B Zar" panose="00000400000000000000" pitchFamily="2" charset="-78"/>
              </a:rPr>
              <a:t>برنده اين مثلها ميتواند در شيوع و نفوذ اين مثلها مؤثر باشد. </a:t>
            </a:r>
            <a:r>
              <a:rPr lang="fa-IR">
                <a:cs typeface="B Zar" panose="00000400000000000000" pitchFamily="2" charset="-78"/>
              </a:rPr>
              <a:t>ازطرفي </a:t>
            </a:r>
            <a:r>
              <a:rPr lang="fa-IR" smtClean="0">
                <a:cs typeface="B Zar" panose="00000400000000000000" pitchFamily="2" charset="-78"/>
              </a:rPr>
              <a:t>فاصله بين </a:t>
            </a:r>
            <a:r>
              <a:rPr lang="fa-IR">
                <a:cs typeface="B Zar" panose="00000400000000000000" pitchFamily="2" charset="-78"/>
              </a:rPr>
              <a:t>نگرش و رفتار همواره يكي از معضلات جوامعي است كه معمولاً در </a:t>
            </a:r>
            <a:r>
              <a:rPr lang="fa-IR">
                <a:cs typeface="B Zar" panose="00000400000000000000" pitchFamily="2" charset="-78"/>
              </a:rPr>
              <a:t>بيان </a:t>
            </a:r>
            <a:r>
              <a:rPr lang="fa-IR" smtClean="0">
                <a:cs typeface="B Zar" panose="00000400000000000000" pitchFamily="2" charset="-78"/>
              </a:rPr>
              <a:t>خواسته هايشان در جامعه </a:t>
            </a:r>
            <a:r>
              <a:rPr lang="fa-IR">
                <a:cs typeface="B Zar" panose="00000400000000000000" pitchFamily="2" charset="-78"/>
              </a:rPr>
              <a:t>با موانع اجتماعي، سياسي و حتي شناختي روبرو هستند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3502854" y="4754880"/>
            <a:ext cx="2912013" cy="1111348"/>
          </a:xfrm>
          <a:prstGeom prst="flowChartConnector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بيان خواسته هايشان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86709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>
                <a:cs typeface="B Zar" panose="00000400000000000000" pitchFamily="2" charset="-78"/>
              </a:rPr>
              <a:t>اين جوامع هميشه </a:t>
            </a:r>
            <a:r>
              <a:rPr lang="fa-IR">
                <a:cs typeface="B Zar" panose="00000400000000000000" pitchFamily="2" charset="-78"/>
              </a:rPr>
              <a:t>تحت </a:t>
            </a:r>
            <a:r>
              <a:rPr lang="fa-IR" smtClean="0">
                <a:cs typeface="B Zar" panose="00000400000000000000" pitchFamily="2" charset="-78"/>
              </a:rPr>
              <a:t>تأثير قدرت </a:t>
            </a:r>
            <a:r>
              <a:rPr lang="fa-IR">
                <a:cs typeface="B Zar" panose="00000400000000000000" pitchFamily="2" charset="-78"/>
              </a:rPr>
              <a:t>هنجاري جامعه و نفوذ گروههاي نخبه و حتي اقتدار سياسي، فاصله زيادي بين </a:t>
            </a:r>
            <a:r>
              <a:rPr lang="fa-IR">
                <a:cs typeface="B Zar" panose="00000400000000000000" pitchFamily="2" charset="-78"/>
              </a:rPr>
              <a:t>نگرش </a:t>
            </a:r>
            <a:r>
              <a:rPr lang="fa-IR" smtClean="0">
                <a:cs typeface="B Zar" panose="00000400000000000000" pitchFamily="2" charset="-78"/>
              </a:rPr>
              <a:t>و رفتارفردي </a:t>
            </a:r>
            <a:r>
              <a:rPr lang="fa-IR">
                <a:cs typeface="B Zar" panose="00000400000000000000" pitchFamily="2" charset="-78"/>
              </a:rPr>
              <a:t>را تجربه كردهاند. به اين معنا كه افراد خواست و آرزوي خود را در قالب </a:t>
            </a:r>
            <a:r>
              <a:rPr lang="fa-IR">
                <a:cs typeface="B Zar" panose="00000400000000000000" pitchFamily="2" charset="-78"/>
              </a:rPr>
              <a:t>مثلها </a:t>
            </a:r>
            <a:r>
              <a:rPr lang="fa-IR" smtClean="0">
                <a:cs typeface="B Zar" panose="00000400000000000000" pitchFamily="2" charset="-78"/>
              </a:rPr>
              <a:t>بيان ميكنند</a:t>
            </a:r>
            <a:r>
              <a:rPr lang="fa-IR">
                <a:cs typeface="B Zar" panose="00000400000000000000" pitchFamily="2" charset="-78"/>
              </a:rPr>
              <a:t>. درحاليكه رفتارهايشان واقعيت زندگي و جبر ساختارهاي اجتماعي را </a:t>
            </a:r>
            <a:r>
              <a:rPr lang="fa-IR">
                <a:cs typeface="B Zar" panose="00000400000000000000" pitchFamily="2" charset="-78"/>
              </a:rPr>
              <a:t>بازنمود </a:t>
            </a:r>
            <a:r>
              <a:rPr lang="fa-IR" smtClean="0">
                <a:cs typeface="B Zar" panose="00000400000000000000" pitchFamily="2" charset="-78"/>
              </a:rPr>
              <a:t>ميكند. اين </a:t>
            </a:r>
            <a:r>
              <a:rPr lang="fa-IR">
                <a:cs typeface="B Zar" panose="00000400000000000000" pitchFamily="2" charset="-78"/>
              </a:rPr>
              <a:t>فاصله زياد بين نگرش و رفتار همواره باعث مشكلاتي در شناسايي نيات واقعي </a:t>
            </a:r>
            <a:r>
              <a:rPr lang="fa-IR">
                <a:cs typeface="B Zar" panose="00000400000000000000" pitchFamily="2" charset="-78"/>
              </a:rPr>
              <a:t>مردم </a:t>
            </a:r>
            <a:r>
              <a:rPr lang="fa-IR" smtClean="0">
                <a:cs typeface="B Zar" panose="00000400000000000000" pitchFamily="2" charset="-78"/>
              </a:rPr>
              <a:t>اين جامعه </a:t>
            </a:r>
            <a:r>
              <a:rPr lang="fa-IR">
                <a:cs typeface="B Zar" panose="00000400000000000000" pitchFamily="2" charset="-78"/>
              </a:rPr>
              <a:t>شده است. همان چيزي كه </a:t>
            </a:r>
            <a:r>
              <a:rPr lang="fa-IR">
                <a:cs typeface="B Zar" panose="00000400000000000000" pitchFamily="2" charset="-78"/>
              </a:rPr>
              <a:t>كوران </a:t>
            </a:r>
            <a:r>
              <a:rPr lang="fa-IR" smtClean="0">
                <a:cs typeface="B Zar" panose="00000400000000000000" pitchFamily="2" charset="-78"/>
              </a:rPr>
              <a:t>(1995) باعنوان </a:t>
            </a:r>
            <a:r>
              <a:rPr lang="fa-IR">
                <a:cs typeface="B Zar" panose="00000400000000000000" pitchFamily="2" charset="-78"/>
              </a:rPr>
              <a:t>دروغهاي جمعي </a:t>
            </a:r>
            <a:r>
              <a:rPr lang="fa-IR">
                <a:cs typeface="B Zar" panose="00000400000000000000" pitchFamily="2" charset="-78"/>
              </a:rPr>
              <a:t>و </a:t>
            </a:r>
            <a:r>
              <a:rPr lang="fa-IR" smtClean="0">
                <a:cs typeface="B Zar" panose="00000400000000000000" pitchFamily="2" charset="-78"/>
              </a:rPr>
              <a:t>حقيقتهاي فردي </a:t>
            </a:r>
            <a:r>
              <a:rPr lang="fa-IR">
                <a:cs typeface="B Zar" panose="00000400000000000000" pitchFamily="2" charset="-78"/>
              </a:rPr>
              <a:t>از آن </a:t>
            </a:r>
            <a:r>
              <a:rPr lang="fa-IR">
                <a:cs typeface="B Zar" panose="00000400000000000000" pitchFamily="2" charset="-78"/>
              </a:rPr>
              <a:t>ياد </a:t>
            </a:r>
            <a:r>
              <a:rPr lang="fa-IR" smtClean="0">
                <a:cs typeface="B Zar" panose="00000400000000000000" pitchFamily="2" charset="-78"/>
              </a:rPr>
              <a:t>مي كند </a:t>
            </a:r>
          </a:p>
          <a:p>
            <a:pPr marL="0" indent="0" algn="just">
              <a:buNone/>
            </a:pPr>
            <a:r>
              <a:rPr lang="fa-IR"/>
              <a:t/>
            </a:r>
            <a:br>
              <a:rPr lang="fa-IR"/>
            </a:br>
            <a:endParaRPr lang="fa-IR"/>
          </a:p>
        </p:txBody>
      </p:sp>
      <p:sp>
        <p:nvSpPr>
          <p:cNvPr id="4" name="Flowchart: Off-page Connector 3"/>
          <p:cNvSpPr/>
          <p:nvPr/>
        </p:nvSpPr>
        <p:spPr>
          <a:xfrm>
            <a:off x="2405575" y="4304714"/>
            <a:ext cx="2025748" cy="956603"/>
          </a:xfrm>
          <a:prstGeom prst="flowChartOffpageConnec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 قدرت هنجاري جامعه 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061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/>
              <a:t>به نظر ميرسد مثلها در جامعهاي چون لرستان بيشتر نشان دهنده خواستها، نگرشها</a:t>
            </a:r>
            <a:br>
              <a:rPr lang="fa-IR"/>
            </a:br>
            <a:r>
              <a:rPr lang="fa-IR"/>
              <a:t>و آرزوهاي اين جامعه محسوب ميشوند. همچنين، تفاوت ميان اين نگرشها و واقعيتهاي</a:t>
            </a:r>
            <a:br>
              <a:rPr lang="fa-IR"/>
            </a:br>
            <a:r>
              <a:rPr lang="fa-IR"/>
              <a:t>رفتاري موجود در اين جامعه را ميتوان به دو گونه تعبير نمود.</a:t>
            </a:r>
            <a:r>
              <a:rPr lang="fa-IR"/>
              <a:t/>
            </a:r>
            <a:br>
              <a:rPr lang="fa-IR"/>
            </a:br>
            <a:r>
              <a:rPr lang="fa-IR"/>
              <a:t/>
            </a:r>
            <a:br>
              <a:rPr lang="fa-IR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274099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fa-IR" smtClean="0">
                <a:cs typeface="B Zar" panose="00000400000000000000" pitchFamily="2" charset="-78"/>
              </a:rPr>
              <a:t>1- ضربالمثلها </a:t>
            </a:r>
            <a:r>
              <a:rPr lang="fa-IR">
                <a:cs typeface="B Zar" panose="00000400000000000000" pitchFamily="2" charset="-78"/>
              </a:rPr>
              <a:t>ريشه در تاريخ دارند. لذا، نشاندهنده نگرش و باورهاي گذشتگان نسبت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به موضوعات مختلفند، درحاليكه واقعيت امروزين جامعه تغيير كرده است، هنوز مثلهاي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متناسب با اين واقعيت نو ابداع نشده است</a:t>
            </a:r>
            <a:r>
              <a:rPr lang="fa-IR">
                <a:cs typeface="B Zar" panose="00000400000000000000" pitchFamily="2" charset="-78"/>
              </a:rPr>
              <a:t>. </a:t>
            </a:r>
            <a:r>
              <a:rPr lang="fa-IR" smtClean="0">
                <a:cs typeface="B Zar" panose="00000400000000000000" pitchFamily="2" charset="-78"/>
              </a:rPr>
              <a:t>به عبارتي</a:t>
            </a:r>
            <a:r>
              <a:rPr lang="fa-IR">
                <a:cs typeface="B Zar" panose="00000400000000000000" pitchFamily="2" charset="-78"/>
              </a:rPr>
              <a:t>، ادبيات عاميانه در ايران و حتي لرستان به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نوعي نازايي مبتلا گشته است. اين موضوع ما را وارد بحثهاي ادبي و زبانشناختي مبتني بر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پويايي و نازايي زبان ميكند، موضوعي كه در تخصص نگارندگان نيست و به متخصصان خاص</a:t>
            </a:r>
            <a:br>
              <a:rPr lang="fa-IR">
                <a:cs typeface="B Zar" panose="00000400000000000000" pitchFamily="2" charset="-78"/>
              </a:rPr>
            </a:br>
            <a:r>
              <a:rPr lang="fa-IR">
                <a:cs typeface="B Zar" panose="00000400000000000000" pitchFamily="2" charset="-78"/>
              </a:rPr>
              <a:t>خود نياز دارد</a:t>
            </a:r>
          </a:p>
        </p:txBody>
      </p:sp>
      <p:sp>
        <p:nvSpPr>
          <p:cNvPr id="4" name="Explosion 1 3"/>
          <p:cNvSpPr/>
          <p:nvPr/>
        </p:nvSpPr>
        <p:spPr>
          <a:xfrm>
            <a:off x="1125415" y="4255429"/>
            <a:ext cx="4149969" cy="1786597"/>
          </a:xfrm>
          <a:prstGeom prst="irregularSeal1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>
                <a:solidFill>
                  <a:srgbClr val="FF0000"/>
                </a:solidFill>
                <a:cs typeface="B Zar" panose="00000400000000000000" pitchFamily="2" charset="-78"/>
              </a:rPr>
              <a:t>واقعيت امروزين جامعه تغيير كرده است</a:t>
            </a:r>
            <a:endParaRPr lang="fa-IR" sz="2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4145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a-IR" smtClean="0">
                <a:cs typeface="B Zar" panose="00000400000000000000" pitchFamily="2" charset="-78"/>
              </a:rPr>
              <a:t>3- جامعه </a:t>
            </a:r>
            <a:r>
              <a:rPr lang="fa-IR">
                <a:cs typeface="B Zar" panose="00000400000000000000" pitchFamily="2" charset="-78"/>
              </a:rPr>
              <a:t>در نظر، باور و نگرش به چيزي اعتقاد دارد و در كردار و عمل چيز </a:t>
            </a:r>
            <a:r>
              <a:rPr lang="fa-IR">
                <a:cs typeface="B Zar" panose="00000400000000000000" pitchFamily="2" charset="-78"/>
              </a:rPr>
              <a:t>ديگري </a:t>
            </a:r>
            <a:r>
              <a:rPr lang="fa-IR" smtClean="0">
                <a:cs typeface="B Zar" panose="00000400000000000000" pitchFamily="2" charset="-78"/>
              </a:rPr>
              <a:t>را بازنمايي </a:t>
            </a:r>
            <a:r>
              <a:rPr lang="fa-IR">
                <a:cs typeface="B Zar" panose="00000400000000000000" pitchFamily="2" charset="-78"/>
              </a:rPr>
              <a:t>ميكند. اين نوع دوگانگي در جوامع با فشار هنجاري قوي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شدت </a:t>
            </a:r>
            <a:r>
              <a:rPr lang="fa-IR">
                <a:cs typeface="B Zar" panose="00000400000000000000" pitchFamily="2" charset="-78"/>
              </a:rPr>
              <a:t>احساس </a:t>
            </a:r>
            <a:r>
              <a:rPr lang="fa-IR" smtClean="0">
                <a:cs typeface="B Zar" panose="00000400000000000000" pitchFamily="2" charset="-78"/>
              </a:rPr>
              <a:t>ميشود. در </a:t>
            </a:r>
            <a:r>
              <a:rPr lang="fa-IR">
                <a:cs typeface="B Zar" panose="00000400000000000000" pitchFamily="2" charset="-78"/>
              </a:rPr>
              <a:t>ميان لرها تجربه نگارندگان اين است كه افراد سعي ميكنند در زبان </a:t>
            </a:r>
            <a:r>
              <a:rPr lang="fa-IR">
                <a:cs typeface="B Zar" panose="00000400000000000000" pitchFamily="2" charset="-78"/>
              </a:rPr>
              <a:t>ملاحظات </a:t>
            </a:r>
            <a:r>
              <a:rPr lang="fa-IR" smtClean="0">
                <a:cs typeface="B Zar" panose="00000400000000000000" pitchFamily="2" charset="-78"/>
              </a:rPr>
              <a:t>اجتماعي رابيشتر </a:t>
            </a:r>
            <a:r>
              <a:rPr lang="fa-IR">
                <a:cs typeface="B Zar" panose="00000400000000000000" pitchFamily="2" charset="-78"/>
              </a:rPr>
              <a:t>رعايت كنند. ولي در رفتار اجتماعي تا حد امكان خود واقعي را بيشتر </a:t>
            </a:r>
            <a:r>
              <a:rPr lang="fa-IR">
                <a:cs typeface="B Zar" panose="00000400000000000000" pitchFamily="2" charset="-78"/>
              </a:rPr>
              <a:t>بروز </a:t>
            </a:r>
            <a:r>
              <a:rPr lang="fa-IR" smtClean="0">
                <a:cs typeface="B Zar" panose="00000400000000000000" pitchFamily="2" charset="-78"/>
              </a:rPr>
              <a:t>ميدهند. اين </a:t>
            </a:r>
            <a:r>
              <a:rPr lang="fa-IR">
                <a:cs typeface="B Zar" panose="00000400000000000000" pitchFamily="2" charset="-78"/>
              </a:rPr>
              <a:t>موضوع حفظ ظاهر و رعايت حد و حريم بزرگترها و هنجارهاي اجتماعي باعث </a:t>
            </a:r>
            <a:r>
              <a:rPr lang="fa-IR">
                <a:cs typeface="B Zar" panose="00000400000000000000" pitchFamily="2" charset="-78"/>
              </a:rPr>
              <a:t>شده </a:t>
            </a:r>
            <a:r>
              <a:rPr lang="fa-IR" smtClean="0">
                <a:cs typeface="B Zar" panose="00000400000000000000" pitchFamily="2" charset="-78"/>
              </a:rPr>
              <a:t>كه افراد </a:t>
            </a:r>
            <a:r>
              <a:rPr lang="fa-IR">
                <a:cs typeface="B Zar" panose="00000400000000000000" pitchFamily="2" charset="-78"/>
              </a:rPr>
              <a:t>مخصوصاً در گفتهها و مثلها، برمثلهاي مورد قبول جامعه تأكيد نمايند. و اين امر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 smtClean="0">
                <a:cs typeface="B Zar" panose="00000400000000000000" pitchFamily="2" charset="-78"/>
              </a:rPr>
              <a:t>نوبه خود </a:t>
            </a:r>
            <a:r>
              <a:rPr lang="fa-IR">
                <a:cs typeface="B Zar" panose="00000400000000000000" pitchFamily="2" charset="-78"/>
              </a:rPr>
              <a:t>باعث فاصله زياد بين نگرشها و رفتارها در جامعه امروز لرستان </a:t>
            </a:r>
            <a:r>
              <a:rPr lang="fa-IR">
                <a:cs typeface="B Zar" panose="00000400000000000000" pitchFamily="2" charset="-78"/>
              </a:rPr>
              <a:t>شده </a:t>
            </a:r>
            <a:r>
              <a:rPr lang="fa-IR" smtClean="0">
                <a:cs typeface="B Zar" panose="00000400000000000000" pitchFamily="2" charset="-78"/>
              </a:rPr>
              <a:t>است</a:t>
            </a:r>
          </a:p>
          <a:p>
            <a:pPr algn="just"/>
            <a:endParaRPr lang="fa-IR">
              <a:cs typeface="B Zar" panose="00000400000000000000" pitchFamily="2" charset="-78"/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2461846" y="4797083"/>
            <a:ext cx="3502856" cy="109728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>
                <a:solidFill>
                  <a:srgbClr val="FF0000"/>
                </a:solidFill>
                <a:cs typeface="B Zar" panose="00000400000000000000" pitchFamily="2" charset="-78"/>
              </a:rPr>
              <a:t>حفظ ظاهر و رعايت حد و حريم بزرگترها و هنجارهاي اجتماعي</a:t>
            </a:r>
            <a:endParaRPr lang="fa-I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187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>
                <a:cs typeface="B Zar" panose="00000400000000000000" pitchFamily="2" charset="-78"/>
              </a:rPr>
              <a:t>در </a:t>
            </a:r>
            <a:r>
              <a:rPr lang="fa-IR">
                <a:cs typeface="B Zar" panose="00000400000000000000" pitchFamily="2" charset="-78"/>
              </a:rPr>
              <a:t>مجموع</a:t>
            </a:r>
            <a:r>
              <a:rPr lang="fa-IR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 </a:t>
            </a:r>
            <a:r>
              <a:rPr lang="fa-IR" smtClean="0">
                <a:cs typeface="B Zar" panose="00000400000000000000" pitchFamily="2" charset="-78"/>
              </a:rPr>
              <a:t>ميتوان </a:t>
            </a:r>
            <a:r>
              <a:rPr lang="fa-IR">
                <a:cs typeface="B Zar" panose="00000400000000000000" pitchFamily="2" charset="-78"/>
              </a:rPr>
              <a:t>گفت كه غلبه مثلهايي با </a:t>
            </a:r>
            <a:r>
              <a:rPr lang="fa-IR">
                <a:solidFill>
                  <a:srgbClr val="FF0000"/>
                </a:solidFill>
                <a:cs typeface="B Zar" panose="00000400000000000000" pitchFamily="2" charset="-78"/>
              </a:rPr>
              <a:t>جهتگيري ناسازگار با توسعه </a:t>
            </a:r>
            <a:r>
              <a:rPr lang="fa-IR">
                <a:cs typeface="B Zar" panose="00000400000000000000" pitchFamily="2" charset="-78"/>
              </a:rPr>
              <a:t>در ميان </a:t>
            </a:r>
            <a:r>
              <a:rPr lang="fa-IR">
                <a:cs typeface="B Zar" panose="00000400000000000000" pitchFamily="2" charset="-78"/>
              </a:rPr>
              <a:t>ضربالمثلهاي </a:t>
            </a:r>
            <a:r>
              <a:rPr lang="fa-IR" smtClean="0">
                <a:cs typeface="B Zar" panose="00000400000000000000" pitchFamily="2" charset="-78"/>
              </a:rPr>
              <a:t>لري بيشتر </a:t>
            </a:r>
            <a:r>
              <a:rPr lang="fa-IR">
                <a:cs typeface="B Zar" panose="00000400000000000000" pitchFamily="2" charset="-78"/>
              </a:rPr>
              <a:t>به </a:t>
            </a:r>
            <a:r>
              <a:rPr lang="fa-IR">
                <a:cs typeface="B Zar" panose="00000400000000000000" pitchFamily="2" charset="-78"/>
              </a:rPr>
              <a:t>چشم </a:t>
            </a:r>
            <a:r>
              <a:rPr lang="fa-IR" smtClean="0">
                <a:cs typeface="B Zar" panose="00000400000000000000" pitchFamily="2" charset="-78"/>
              </a:rPr>
              <a:t>مي خورد </a:t>
            </a:r>
          </a:p>
          <a:p>
            <a:pPr marL="0" indent="0" algn="just">
              <a:buNone/>
            </a:pPr>
            <a:r>
              <a:rPr lang="fa-IR"/>
              <a:t/>
            </a:r>
            <a:br>
              <a:rPr lang="fa-IR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4194291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018" y="673117"/>
            <a:ext cx="8314007" cy="544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830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2192" y="1905794"/>
            <a:ext cx="8904848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171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710754"/>
            <a:ext cx="9340948" cy="562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68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7339</Words>
  <Application>Microsoft Office PowerPoint</Application>
  <PresentationFormat>Widescreen</PresentationFormat>
  <Paragraphs>240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 Zar</vt:lpstr>
      <vt:lpstr>Arial</vt:lpstr>
      <vt:lpstr>B Zar</vt:lpstr>
      <vt:lpstr>Calibri</vt:lpstr>
      <vt:lpstr>Calibri Light</vt:lpstr>
      <vt:lpstr>Times New Roman</vt:lpstr>
      <vt:lpstr>Office Theme</vt:lpstr>
      <vt:lpstr>عنوان مقاله: تحليل كيفي نگرش توسعه اي در ادبيات عاميانه: با تأكيد بر ضرب المثلهاي لري </vt:lpstr>
      <vt:lpstr>PowerPoint Presentation</vt:lpstr>
      <vt:lpstr>PowerPoint Presentation</vt:lpstr>
      <vt:lpstr>PowerPoint Presentation</vt:lpstr>
      <vt:lpstr>واژه هاي كليدي: </vt:lpstr>
      <vt:lpstr>مقدمه و بيان مسئله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 ادبيات پژوهش در ايران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چارچوب نظري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روش تحقيق </vt:lpstr>
      <vt:lpstr>PowerPoint Presentation</vt:lpstr>
      <vt:lpstr>PowerPoint Presentation</vt:lpstr>
      <vt:lpstr>PowerPoint Presentation</vt:lpstr>
      <vt:lpstr>تعريف مفاهيم </vt:lpstr>
      <vt:lpstr>PowerPoint Presentation</vt:lpstr>
      <vt:lpstr>PowerPoint Presentation</vt:lpstr>
      <vt:lpstr>روش تحقيق  </vt:lpstr>
      <vt:lpstr>PowerPoint Presentation</vt:lpstr>
      <vt:lpstr>PowerPoint Presentation</vt:lpstr>
      <vt:lpstr>PowerPoint Presentation</vt:lpstr>
      <vt:lpstr>تعريف مفاهيم </vt:lpstr>
      <vt:lpstr>PowerPoint Presentation</vt:lpstr>
      <vt:lpstr>PowerPoint Presentation</vt:lpstr>
      <vt:lpstr>يافتهها </vt:lpstr>
      <vt:lpstr>PowerPoint Presentation</vt:lpstr>
      <vt:lpstr>تعريف طبقات چهارگانه</vt:lpstr>
      <vt:lpstr>تحليل محتوي تلخيص ضربالمثلها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بحث و نتيجهگيري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MaZz!i</dc:creator>
  <cp:lastModifiedBy>MaZz!i</cp:lastModifiedBy>
  <cp:revision>68</cp:revision>
  <dcterms:created xsi:type="dcterms:W3CDTF">2022-12-13T20:31:06Z</dcterms:created>
  <dcterms:modified xsi:type="dcterms:W3CDTF">2022-12-14T11:39:39Z</dcterms:modified>
</cp:coreProperties>
</file>