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398" r:id="rId11"/>
    <p:sldId id="265" r:id="rId12"/>
    <p:sldId id="399" r:id="rId13"/>
    <p:sldId id="266" r:id="rId14"/>
    <p:sldId id="267" r:id="rId15"/>
    <p:sldId id="400" r:id="rId16"/>
    <p:sldId id="268" r:id="rId17"/>
    <p:sldId id="401" r:id="rId18"/>
    <p:sldId id="269" r:id="rId19"/>
    <p:sldId id="402" r:id="rId20"/>
    <p:sldId id="270" r:id="rId21"/>
    <p:sldId id="271" r:id="rId22"/>
    <p:sldId id="272" r:id="rId23"/>
    <p:sldId id="273" r:id="rId24"/>
    <p:sldId id="274" r:id="rId25"/>
    <p:sldId id="403" r:id="rId26"/>
    <p:sldId id="275" r:id="rId27"/>
    <p:sldId id="404" r:id="rId28"/>
    <p:sldId id="276" r:id="rId29"/>
    <p:sldId id="405" r:id="rId30"/>
    <p:sldId id="406" r:id="rId31"/>
    <p:sldId id="277" r:id="rId32"/>
    <p:sldId id="278" r:id="rId33"/>
    <p:sldId id="279" r:id="rId34"/>
    <p:sldId id="407" r:id="rId35"/>
    <p:sldId id="280" r:id="rId36"/>
    <p:sldId id="408" r:id="rId37"/>
    <p:sldId id="281" r:id="rId38"/>
    <p:sldId id="282" r:id="rId39"/>
    <p:sldId id="283" r:id="rId40"/>
    <p:sldId id="284" r:id="rId41"/>
    <p:sldId id="409" r:id="rId42"/>
    <p:sldId id="285" r:id="rId43"/>
    <p:sldId id="410" r:id="rId44"/>
    <p:sldId id="286" r:id="rId45"/>
    <p:sldId id="287" r:id="rId46"/>
    <p:sldId id="288" r:id="rId47"/>
    <p:sldId id="289" r:id="rId48"/>
    <p:sldId id="290" r:id="rId49"/>
    <p:sldId id="291" r:id="rId50"/>
    <p:sldId id="292" r:id="rId51"/>
    <p:sldId id="411" r:id="rId52"/>
    <p:sldId id="293" r:id="rId53"/>
    <p:sldId id="294" r:id="rId54"/>
    <p:sldId id="295" r:id="rId55"/>
    <p:sldId id="296" r:id="rId56"/>
    <p:sldId id="412" r:id="rId57"/>
    <p:sldId id="297" r:id="rId58"/>
    <p:sldId id="298" r:id="rId59"/>
    <p:sldId id="299" r:id="rId60"/>
    <p:sldId id="413"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27" r:id="rId88"/>
    <p:sldId id="328" r:id="rId89"/>
    <p:sldId id="329" r:id="rId90"/>
    <p:sldId id="330" r:id="rId91"/>
    <p:sldId id="414" r:id="rId92"/>
    <p:sldId id="331" r:id="rId93"/>
    <p:sldId id="332" r:id="rId94"/>
    <p:sldId id="333" r:id="rId95"/>
    <p:sldId id="334" r:id="rId96"/>
    <p:sldId id="336" r:id="rId97"/>
    <p:sldId id="337" r:id="rId98"/>
    <p:sldId id="338" r:id="rId99"/>
    <p:sldId id="339" r:id="rId100"/>
    <p:sldId id="341" r:id="rId101"/>
    <p:sldId id="342" r:id="rId102"/>
    <p:sldId id="343" r:id="rId103"/>
    <p:sldId id="344" r:id="rId104"/>
    <p:sldId id="345" r:id="rId105"/>
    <p:sldId id="346" r:id="rId106"/>
    <p:sldId id="348" r:id="rId107"/>
    <p:sldId id="349" r:id="rId108"/>
    <p:sldId id="350" r:id="rId109"/>
    <p:sldId id="351" r:id="rId110"/>
    <p:sldId id="352" r:id="rId111"/>
    <p:sldId id="353" r:id="rId112"/>
    <p:sldId id="354" r:id="rId113"/>
    <p:sldId id="355" r:id="rId114"/>
    <p:sldId id="356" r:id="rId115"/>
    <p:sldId id="421" r:id="rId116"/>
    <p:sldId id="357" r:id="rId117"/>
    <p:sldId id="358" r:id="rId118"/>
    <p:sldId id="359" r:id="rId119"/>
    <p:sldId id="360" r:id="rId120"/>
    <p:sldId id="361" r:id="rId121"/>
    <p:sldId id="362" r:id="rId122"/>
    <p:sldId id="363" r:id="rId123"/>
    <p:sldId id="364" r:id="rId124"/>
    <p:sldId id="365" r:id="rId125"/>
    <p:sldId id="366" r:id="rId126"/>
    <p:sldId id="367" r:id="rId127"/>
    <p:sldId id="368" r:id="rId128"/>
    <p:sldId id="369" r:id="rId129"/>
    <p:sldId id="370" r:id="rId130"/>
    <p:sldId id="371" r:id="rId131"/>
    <p:sldId id="372" r:id="rId132"/>
    <p:sldId id="373" r:id="rId133"/>
    <p:sldId id="374" r:id="rId134"/>
    <p:sldId id="420" r:id="rId135"/>
    <p:sldId id="375" r:id="rId136"/>
    <p:sldId id="419" r:id="rId137"/>
    <p:sldId id="376" r:id="rId138"/>
    <p:sldId id="377" r:id="rId139"/>
    <p:sldId id="378" r:id="rId140"/>
    <p:sldId id="379" r:id="rId141"/>
    <p:sldId id="418" r:id="rId142"/>
    <p:sldId id="380" r:id="rId143"/>
    <p:sldId id="381" r:id="rId144"/>
    <p:sldId id="382" r:id="rId145"/>
    <p:sldId id="383" r:id="rId146"/>
    <p:sldId id="384" r:id="rId147"/>
    <p:sldId id="417" r:id="rId148"/>
    <p:sldId id="385" r:id="rId149"/>
    <p:sldId id="386" r:id="rId150"/>
    <p:sldId id="416" r:id="rId151"/>
    <p:sldId id="387" r:id="rId152"/>
    <p:sldId id="415" r:id="rId153"/>
    <p:sldId id="388" r:id="rId154"/>
    <p:sldId id="389" r:id="rId155"/>
    <p:sldId id="390" r:id="rId156"/>
    <p:sldId id="391" r:id="rId157"/>
    <p:sldId id="392" r:id="rId158"/>
    <p:sldId id="393" r:id="rId159"/>
    <p:sldId id="394" r:id="rId160"/>
    <p:sldId id="395" r:id="rId161"/>
    <p:sldId id="396" r:id="rId162"/>
    <p:sldId id="397" r:id="rId16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C92F7B5-B525-445C-9998-0BFE64FC5675}" type="datetimeFigureOut">
              <a:rPr lang="fa-IR" smtClean="0"/>
              <a:t>22/05/1444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160470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C92F7B5-B525-445C-9998-0BFE64FC5675}" type="datetimeFigureOut">
              <a:rPr lang="fa-IR" smtClean="0"/>
              <a:t>22/05/1444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206540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C92F7B5-B525-445C-9998-0BFE64FC5675}" type="datetimeFigureOut">
              <a:rPr lang="fa-IR" smtClean="0"/>
              <a:t>22/05/1444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59449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C92F7B5-B525-445C-9998-0BFE64FC5675}" type="datetimeFigureOut">
              <a:rPr lang="fa-IR" smtClean="0"/>
              <a:t>22/05/1444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360886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2F7B5-B525-445C-9998-0BFE64FC5675}" type="datetimeFigureOut">
              <a:rPr lang="fa-IR" smtClean="0"/>
              <a:t>22/05/1444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6810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C92F7B5-B525-445C-9998-0BFE64FC5675}" type="datetimeFigureOut">
              <a:rPr lang="fa-IR" smtClean="0"/>
              <a:t>22/05/1444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15315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C92F7B5-B525-445C-9998-0BFE64FC5675}" type="datetimeFigureOut">
              <a:rPr lang="fa-IR" smtClean="0"/>
              <a:t>22/05/1444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504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C92F7B5-B525-445C-9998-0BFE64FC5675}" type="datetimeFigureOut">
              <a:rPr lang="fa-IR" smtClean="0"/>
              <a:t>22/05/1444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148973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2F7B5-B525-445C-9998-0BFE64FC5675}" type="datetimeFigureOut">
              <a:rPr lang="fa-IR" smtClean="0"/>
              <a:t>22/05/1444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19187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2F7B5-B525-445C-9998-0BFE64FC5675}" type="datetimeFigureOut">
              <a:rPr lang="fa-IR" smtClean="0"/>
              <a:t>22/05/1444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35431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2F7B5-B525-445C-9998-0BFE64FC5675}" type="datetimeFigureOut">
              <a:rPr lang="fa-IR" smtClean="0"/>
              <a:t>22/05/1444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19706B-9E96-4CF2-BC69-E716D4071E68}" type="slidenum">
              <a:rPr lang="fa-IR" smtClean="0"/>
              <a:t>‹#›</a:t>
            </a:fld>
            <a:endParaRPr lang="fa-IR"/>
          </a:p>
        </p:txBody>
      </p:sp>
    </p:spTree>
    <p:extLst>
      <p:ext uri="{BB962C8B-B14F-4D97-AF65-F5344CB8AC3E}">
        <p14:creationId xmlns:p14="http://schemas.microsoft.com/office/powerpoint/2010/main" val="5680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C92F7B5-B525-445C-9998-0BFE64FC5675}" type="datetimeFigureOut">
              <a:rPr lang="fa-IR" smtClean="0"/>
              <a:t>22/05/1444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19706B-9E96-4CF2-BC69-E716D4071E68}" type="slidenum">
              <a:rPr lang="fa-IR" smtClean="0"/>
              <a:t>‹#›</a:t>
            </a:fld>
            <a:endParaRPr lang="fa-IR"/>
          </a:p>
        </p:txBody>
      </p:sp>
    </p:spTree>
    <p:extLst>
      <p:ext uri="{BB962C8B-B14F-4D97-AF65-F5344CB8AC3E}">
        <p14:creationId xmlns:p14="http://schemas.microsoft.com/office/powerpoint/2010/main" val="27865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2000" smtClean="0">
                <a:solidFill>
                  <a:srgbClr val="FF0000"/>
                </a:solidFill>
                <a:cs typeface="B Zar" panose="00000400000000000000" pitchFamily="2" charset="-78"/>
              </a:rPr>
              <a:t>عنوان مقاله</a:t>
            </a:r>
            <a:r>
              <a:rPr lang="fa-IR" sz="3200" smtClean="0">
                <a:cs typeface="B Zar" panose="00000400000000000000" pitchFamily="2" charset="-78"/>
              </a:rPr>
              <a:t>: </a:t>
            </a:r>
            <a:r>
              <a:rPr lang="fa-IR" sz="2800" smtClean="0">
                <a:cs typeface="B Zar" panose="00000400000000000000" pitchFamily="2" charset="-78"/>
              </a:rPr>
              <a:t>پيكربندي </a:t>
            </a:r>
            <a:r>
              <a:rPr lang="fa-IR" sz="2800">
                <a:cs typeface="B Zar" panose="00000400000000000000" pitchFamily="2" charset="-78"/>
              </a:rPr>
              <a:t>نهادي مبتني بر موازنه قدرت در </a:t>
            </a:r>
            <a:r>
              <a:rPr lang="fa-IR" sz="2800" smtClean="0">
                <a:cs typeface="B Zar" panose="00000400000000000000" pitchFamily="2" charset="-78"/>
              </a:rPr>
              <a:t>جامعه سنتي </a:t>
            </a:r>
            <a:r>
              <a:rPr lang="fa-IR" sz="2800">
                <a:cs typeface="B Zar" panose="00000400000000000000" pitchFamily="2" charset="-78"/>
              </a:rPr>
              <a:t>ايران )بازخواني تحولات ايران از صفويه </a:t>
            </a:r>
            <a:r>
              <a:rPr lang="fa-IR" sz="2800" smtClean="0">
                <a:cs typeface="B Zar" panose="00000400000000000000" pitchFamily="2" charset="-78"/>
              </a:rPr>
              <a:t>تا قاجاريه </a:t>
            </a:r>
            <a:r>
              <a:rPr lang="fa-IR" sz="2800">
                <a:cs typeface="B Zar" panose="00000400000000000000" pitchFamily="2" charset="-78"/>
              </a:rPr>
              <a:t>براساس رويكرد نهادگرايي تاريخي </a:t>
            </a:r>
          </a:p>
        </p:txBody>
      </p:sp>
      <p:sp>
        <p:nvSpPr>
          <p:cNvPr id="3" name="Subtitle 2"/>
          <p:cNvSpPr>
            <a:spLocks noGrp="1"/>
          </p:cNvSpPr>
          <p:nvPr>
            <p:ph type="subTitle" idx="1"/>
          </p:nvPr>
        </p:nvSpPr>
        <p:spPr/>
        <p:txBody>
          <a:bodyPr>
            <a:normAutofit/>
          </a:bodyPr>
          <a:lstStyle/>
          <a:p>
            <a:r>
              <a:rPr lang="fa-IR" b="1" smtClean="0">
                <a:solidFill>
                  <a:srgbClr val="FF0000"/>
                </a:solidFill>
                <a:cs typeface="B Zar" panose="00000400000000000000" pitchFamily="2" charset="-78"/>
              </a:rPr>
              <a:t>نویسندگان</a:t>
            </a:r>
            <a:r>
              <a:rPr lang="fa-IR" b="1" smtClean="0">
                <a:cs typeface="B Zar" panose="00000400000000000000" pitchFamily="2" charset="-78"/>
              </a:rPr>
              <a:t>: </a:t>
            </a:r>
            <a:r>
              <a:rPr lang="fa-IR" smtClean="0">
                <a:cs typeface="B Zar" panose="00000400000000000000" pitchFamily="2" charset="-78"/>
              </a:rPr>
              <a:t>تقي </a:t>
            </a:r>
            <a:r>
              <a:rPr lang="fa-IR">
                <a:cs typeface="B Zar" panose="00000400000000000000" pitchFamily="2" charset="-78"/>
              </a:rPr>
              <a:t>آزاد ارمكي، </a:t>
            </a:r>
            <a:r>
              <a:rPr lang="fa-IR" smtClean="0">
                <a:cs typeface="B Zar" panose="00000400000000000000" pitchFamily="2" charset="-78"/>
              </a:rPr>
              <a:t>علي </a:t>
            </a:r>
            <a:r>
              <a:rPr lang="fa-IR">
                <a:cs typeface="B Zar" panose="00000400000000000000" pitchFamily="2" charset="-78"/>
              </a:rPr>
              <a:t>جنادله </a:t>
            </a:r>
            <a:endParaRPr lang="fa-IR" smtClean="0">
              <a:cs typeface="B Zar" panose="00000400000000000000" pitchFamily="2" charset="-78"/>
            </a:endParaRPr>
          </a:p>
          <a:p>
            <a:r>
              <a:rPr lang="fa-IR" smtClean="0">
                <a:solidFill>
                  <a:srgbClr val="FF0000"/>
                </a:solidFill>
                <a:cs typeface="B Zar" panose="00000400000000000000" pitchFamily="2" charset="-78"/>
              </a:rPr>
              <a:t>منبع</a:t>
            </a:r>
            <a:r>
              <a:rPr lang="fa-IR" smtClean="0">
                <a:cs typeface="B Zar" panose="00000400000000000000" pitchFamily="2" charset="-78"/>
              </a:rPr>
              <a:t>: </a:t>
            </a:r>
            <a:r>
              <a:rPr lang="fa-IR">
                <a:cs typeface="B Zar" panose="00000400000000000000" pitchFamily="2" charset="-78"/>
              </a:rPr>
              <a:t>مجلة </a:t>
            </a:r>
            <a:r>
              <a:rPr lang="fa-IR" smtClean="0">
                <a:cs typeface="B Zar" panose="00000400000000000000" pitchFamily="2" charset="-78"/>
              </a:rPr>
              <a:t>جامعه شناسي </a:t>
            </a:r>
            <a:r>
              <a:rPr lang="fa-IR">
                <a:cs typeface="B Zar" panose="00000400000000000000" pitchFamily="2" charset="-78"/>
              </a:rPr>
              <a:t>ايران، دورة پانزدهم، شمارة ،3پاييز ،1393ص. 64 -</a:t>
            </a:r>
            <a:r>
              <a:rPr lang="fa-IR" smtClean="0">
                <a:cs typeface="B Zar" panose="00000400000000000000" pitchFamily="2" charset="-78"/>
              </a:rPr>
              <a:t>29</a:t>
            </a:r>
            <a:r>
              <a:rPr lang="fa-IR" smtClean="0"/>
              <a:t> </a:t>
            </a:r>
            <a:r>
              <a:rPr lang="fa-IR"/>
              <a:t/>
            </a:r>
            <a:br>
              <a:rPr lang="fa-I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529735" y="4600135"/>
            <a:ext cx="1608553" cy="2155792"/>
          </a:xfrm>
          <a:prstGeom prst="rect">
            <a:avLst/>
          </a:prstGeom>
        </p:spPr>
      </p:pic>
      <p:pic>
        <p:nvPicPr>
          <p:cNvPr id="6" name="Picture 5"/>
          <p:cNvPicPr>
            <a:picLocks noChangeAspect="1"/>
          </p:cNvPicPr>
          <p:nvPr/>
        </p:nvPicPr>
        <p:blipFill>
          <a:blip r:embed="rId3"/>
          <a:stretch>
            <a:fillRect/>
          </a:stretch>
        </p:blipFill>
        <p:spPr>
          <a:xfrm>
            <a:off x="10309976" y="4600135"/>
            <a:ext cx="1671301" cy="2199978"/>
          </a:xfrm>
          <a:prstGeom prst="rect">
            <a:avLst/>
          </a:prstGeom>
        </p:spPr>
      </p:pic>
    </p:spTree>
    <p:extLst>
      <p:ext uri="{BB962C8B-B14F-4D97-AF65-F5344CB8AC3E}">
        <p14:creationId xmlns:p14="http://schemas.microsoft.com/office/powerpoint/2010/main" val="344718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اين نظريه، دو تبيين كلي براي برآمدن حكومتهاي استبدادي در جوامع شرقي ارائه شده است. تبيين اول كه بيشتر مورد توجه انگلس بوده است، بر بوروكراسي گسترده و متمركز حكومت براي اداره امور عمومي در جوامع كم آب و گسترده تاكيد ميكند. اين نظريه، حداقل با اوضاع جامعه ايراني از صفويه </a:t>
            </a:r>
            <a:r>
              <a:rPr lang="fa-IR" smtClean="0">
                <a:cs typeface="B Zar" panose="00000400000000000000" pitchFamily="2" charset="-78"/>
              </a:rPr>
              <a:t>به بعد به ويژه </a:t>
            </a:r>
            <a:r>
              <a:rPr lang="fa-IR">
                <a:cs typeface="B Zar" panose="00000400000000000000" pitchFamily="2" charset="-78"/>
              </a:rPr>
              <a:t>در دوره قاجاريه </a:t>
            </a:r>
            <a:r>
              <a:rPr lang="fa-IR">
                <a:solidFill>
                  <a:srgbClr val="FF0000"/>
                </a:solidFill>
                <a:cs typeface="B Zar" panose="00000400000000000000" pitchFamily="2" charset="-78"/>
              </a:rPr>
              <a:t>همخواني ندارد</a:t>
            </a:r>
          </a:p>
          <a:p>
            <a:endParaRPr lang="fa-IR"/>
          </a:p>
        </p:txBody>
      </p:sp>
      <p:pic>
        <p:nvPicPr>
          <p:cNvPr id="4" name="Picture 3"/>
          <p:cNvPicPr>
            <a:picLocks noChangeAspect="1"/>
          </p:cNvPicPr>
          <p:nvPr/>
        </p:nvPicPr>
        <p:blipFill>
          <a:blip r:embed="rId2"/>
          <a:stretch>
            <a:fillRect/>
          </a:stretch>
        </p:blipFill>
        <p:spPr>
          <a:xfrm>
            <a:off x="838200" y="4147111"/>
            <a:ext cx="2619375" cy="1743075"/>
          </a:xfrm>
          <a:prstGeom prst="rect">
            <a:avLst/>
          </a:prstGeom>
        </p:spPr>
      </p:pic>
      <p:pic>
        <p:nvPicPr>
          <p:cNvPr id="5" name="Picture 4"/>
          <p:cNvPicPr>
            <a:picLocks noChangeAspect="1"/>
          </p:cNvPicPr>
          <p:nvPr/>
        </p:nvPicPr>
        <p:blipFill>
          <a:blip r:embed="rId3"/>
          <a:stretch>
            <a:fillRect/>
          </a:stretch>
        </p:blipFill>
        <p:spPr>
          <a:xfrm>
            <a:off x="6873679" y="3799448"/>
            <a:ext cx="1876425" cy="2438400"/>
          </a:xfrm>
          <a:prstGeom prst="rect">
            <a:avLst/>
          </a:prstGeom>
        </p:spPr>
      </p:pic>
      <p:sp>
        <p:nvSpPr>
          <p:cNvPr id="6" name="TextBox 5"/>
          <p:cNvSpPr txBox="1"/>
          <p:nvPr/>
        </p:nvSpPr>
        <p:spPr>
          <a:xfrm>
            <a:off x="8750104" y="4431323"/>
            <a:ext cx="1139483" cy="369332"/>
          </a:xfrm>
          <a:prstGeom prst="rect">
            <a:avLst/>
          </a:prstGeom>
          <a:noFill/>
        </p:spPr>
        <p:txBody>
          <a:bodyPr wrap="square" rtlCol="1">
            <a:spAutoFit/>
          </a:bodyPr>
          <a:lstStyle/>
          <a:p>
            <a:pPr algn="ctr"/>
            <a:r>
              <a:rPr lang="fa-IR" b="1" smtClean="0">
                <a:cs typeface="B Zar" panose="00000400000000000000" pitchFamily="2" charset="-78"/>
              </a:rPr>
              <a:t>انگلس</a:t>
            </a:r>
            <a:endParaRPr lang="fa-IR" b="1">
              <a:cs typeface="B Zar" panose="00000400000000000000" pitchFamily="2" charset="-78"/>
            </a:endParaRPr>
          </a:p>
        </p:txBody>
      </p:sp>
    </p:spTree>
    <p:extLst>
      <p:ext uri="{BB962C8B-B14F-4D97-AF65-F5344CB8AC3E}">
        <p14:creationId xmlns:p14="http://schemas.microsoft.com/office/powerpoint/2010/main" val="35577564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يا بهعبارت ديگر رهبري سياسي جامعه و قدرت بسيج تودهها را منحصر به </a:t>
            </a:r>
            <a:r>
              <a:rPr lang="fa-IR" smtClean="0">
                <a:cs typeface="B Zar" panose="00000400000000000000" pitchFamily="2" charset="-78"/>
              </a:rPr>
              <a:t>خود ميدانستند</a:t>
            </a:r>
            <a:r>
              <a:rPr lang="fa-IR">
                <a:cs typeface="B Zar" panose="00000400000000000000" pitchFamily="2" charset="-78"/>
              </a:rPr>
              <a:t>. شايد يكي ديگر از دلايل و علل تن دادن شاهان به منوط كردن مشروعيت خود به </a:t>
            </a:r>
            <a:r>
              <a:rPr lang="fa-IR" smtClean="0">
                <a:cs typeface="B Zar" panose="00000400000000000000" pitchFamily="2" charset="-78"/>
              </a:rPr>
              <a:t>اذن علما </a:t>
            </a:r>
            <a:r>
              <a:rPr lang="fa-IR">
                <a:cs typeface="B Zar" panose="00000400000000000000" pitchFamily="2" charset="-78"/>
              </a:rPr>
              <a:t>همين باشد. زيرا، از اين طريق براي خود حريم امني در برابر </a:t>
            </a:r>
            <a:r>
              <a:rPr lang="fa-IR">
                <a:solidFill>
                  <a:srgbClr val="FF0000"/>
                </a:solidFill>
                <a:cs typeface="B Zar" panose="00000400000000000000" pitchFamily="2" charset="-78"/>
              </a:rPr>
              <a:t>نارضايتيها و اعتراضات </a:t>
            </a:r>
            <a:r>
              <a:rPr lang="fa-IR" smtClean="0">
                <a:solidFill>
                  <a:srgbClr val="FF0000"/>
                </a:solidFill>
                <a:cs typeface="B Zar" panose="00000400000000000000" pitchFamily="2" charset="-78"/>
              </a:rPr>
              <a:t>نيروهاي مختلف </a:t>
            </a:r>
            <a:r>
              <a:rPr lang="fa-IR">
                <a:solidFill>
                  <a:srgbClr val="FF0000"/>
                </a:solidFill>
                <a:cs typeface="B Zar" panose="00000400000000000000" pitchFamily="2" charset="-78"/>
              </a:rPr>
              <a:t>اجتماعي </a:t>
            </a:r>
            <a:r>
              <a:rPr lang="fa-IR">
                <a:cs typeface="B Zar" panose="00000400000000000000" pitchFamily="2" charset="-78"/>
              </a:rPr>
              <a:t>فراهم ميكردند و از طريق تمركز قدرت بسيج تودهاي و رهبري سياسي جامعه </a:t>
            </a:r>
            <a:r>
              <a:rPr lang="fa-IR" smtClean="0">
                <a:cs typeface="B Zar" panose="00000400000000000000" pitchFamily="2" charset="-78"/>
              </a:rPr>
              <a:t>در دست </a:t>
            </a:r>
            <a:r>
              <a:rPr lang="fa-IR">
                <a:cs typeface="B Zar" panose="00000400000000000000" pitchFamily="2" charset="-78"/>
              </a:rPr>
              <a:t>علما، قدرت چانهزني خود با جامعه را بالا </a:t>
            </a:r>
            <a:r>
              <a:rPr lang="fa-IR" smtClean="0">
                <a:cs typeface="B Zar" panose="00000400000000000000" pitchFamily="2" charset="-78"/>
              </a:rPr>
              <a:t>مي بردند. </a:t>
            </a:r>
            <a:endParaRPr lang="fa-IR">
              <a:cs typeface="B Zar" panose="00000400000000000000" pitchFamily="2" charset="-78"/>
            </a:endParaRPr>
          </a:p>
        </p:txBody>
      </p:sp>
    </p:spTree>
    <p:extLst>
      <p:ext uri="{BB962C8B-B14F-4D97-AF65-F5344CB8AC3E}">
        <p14:creationId xmlns:p14="http://schemas.microsoft.com/office/powerpoint/2010/main" val="15826412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ميتوان گفت اين گفته ونسا </a:t>
            </a:r>
            <a:r>
              <a:rPr lang="fa-IR" smtClean="0">
                <a:cs typeface="B Zar" panose="00000400000000000000" pitchFamily="2" charset="-78"/>
              </a:rPr>
              <a:t>مارتين كه</a:t>
            </a:r>
            <a:r>
              <a:rPr lang="fa-IR">
                <a:cs typeface="B Zar" panose="00000400000000000000" pitchFamily="2" charset="-78"/>
              </a:rPr>
              <a:t>، روحانيت »از يك موقعيت ميانجيگري برخوردار بودند و نقش مشخص و به </a:t>
            </a:r>
            <a:r>
              <a:rPr lang="fa-IR" smtClean="0">
                <a:cs typeface="B Zar" panose="00000400000000000000" pitchFamily="2" charset="-78"/>
              </a:rPr>
              <a:t>رسميت شناخته شده ي </a:t>
            </a:r>
            <a:r>
              <a:rPr lang="fa-IR">
                <a:cs typeface="B Zar" panose="00000400000000000000" pitchFamily="2" charset="-78"/>
              </a:rPr>
              <a:t>آنان وساطت ميان حكومت و جامعه بود </a:t>
            </a:r>
            <a:r>
              <a:rPr lang="fa-IR" smtClean="0">
                <a:cs typeface="B Zar" panose="00000400000000000000" pitchFamily="2" charset="-78"/>
              </a:rPr>
              <a:t>اشاره </a:t>
            </a:r>
            <a:r>
              <a:rPr lang="fa-IR">
                <a:cs typeface="B Zar" panose="00000400000000000000" pitchFamily="2" charset="-78"/>
              </a:rPr>
              <a:t>به همين موضوع دارد. </a:t>
            </a:r>
            <a:r>
              <a:rPr lang="fa-IR" smtClean="0">
                <a:cs typeface="B Zar" panose="00000400000000000000" pitchFamily="2" charset="-78"/>
              </a:rPr>
              <a:t>علما هرچند </a:t>
            </a:r>
            <a:r>
              <a:rPr lang="fa-IR">
                <a:cs typeface="B Zar" panose="00000400000000000000" pitchFamily="2" charset="-78"/>
              </a:rPr>
              <a:t>قدرت حكومت را محدود ميكردند و در برابر </a:t>
            </a:r>
            <a:r>
              <a:rPr lang="fa-IR" smtClean="0">
                <a:cs typeface="B Zar" panose="00000400000000000000" pitchFamily="2" charset="-78"/>
              </a:rPr>
              <a:t>زياده خواهي ها </a:t>
            </a:r>
            <a:r>
              <a:rPr lang="fa-IR">
                <a:cs typeface="B Zar" panose="00000400000000000000" pitchFamily="2" charset="-78"/>
              </a:rPr>
              <a:t>و تعدي شاهان به </a:t>
            </a:r>
            <a:r>
              <a:rPr lang="fa-IR" smtClean="0">
                <a:cs typeface="B Zar" panose="00000400000000000000" pitchFamily="2" charset="-78"/>
              </a:rPr>
              <a:t>جامعه واكنش </a:t>
            </a:r>
            <a:r>
              <a:rPr lang="fa-IR">
                <a:cs typeface="B Zar" panose="00000400000000000000" pitchFamily="2" charset="-78"/>
              </a:rPr>
              <a:t>نشان ميدادند اما »با ساختمان جامعه به مبارزه برنخاسته و نميخواستند كه </a:t>
            </a:r>
            <a:r>
              <a:rPr lang="fa-IR" smtClean="0">
                <a:cs typeface="B Zar" panose="00000400000000000000" pitchFamily="2" charset="-78"/>
              </a:rPr>
              <a:t>معيارهاي زندگاني </a:t>
            </a:r>
            <a:r>
              <a:rPr lang="fa-IR">
                <a:cs typeface="B Zar" panose="00000400000000000000" pitchFamily="2" charset="-78"/>
              </a:rPr>
              <a:t>سياسي و </a:t>
            </a:r>
            <a:r>
              <a:rPr lang="fa-IR" smtClean="0">
                <a:cs typeface="B Zar" panose="00000400000000000000" pitchFamily="2" charset="-78"/>
              </a:rPr>
              <a:t>شالوده هاي </a:t>
            </a:r>
            <a:r>
              <a:rPr lang="fa-IR">
                <a:cs typeface="B Zar" panose="00000400000000000000" pitchFamily="2" charset="-78"/>
              </a:rPr>
              <a:t>دولت را تغيير و تجديد شكل دهند</a:t>
            </a:r>
          </a:p>
        </p:txBody>
      </p:sp>
      <p:sp>
        <p:nvSpPr>
          <p:cNvPr id="4" name="Flowchart: Process 3"/>
          <p:cNvSpPr/>
          <p:nvPr/>
        </p:nvSpPr>
        <p:spPr>
          <a:xfrm>
            <a:off x="1955408" y="4332849"/>
            <a:ext cx="3235569" cy="142083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موقعيت ميانجيگري</a:t>
            </a:r>
            <a:endParaRPr lang="fa-IR" b="1">
              <a:solidFill>
                <a:srgbClr val="FF0000"/>
              </a:solidFill>
            </a:endParaRPr>
          </a:p>
        </p:txBody>
      </p:sp>
    </p:spTree>
    <p:extLst>
      <p:ext uri="{BB962C8B-B14F-4D97-AF65-F5344CB8AC3E}">
        <p14:creationId xmlns:p14="http://schemas.microsoft.com/office/powerpoint/2010/main" val="6583316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بدين ترتيب شاهان قاجار هم براي مشروعيت حكومت خود و هم براي حفظ آن، چه در </a:t>
            </a:r>
            <a:r>
              <a:rPr lang="fa-IR" smtClean="0">
                <a:cs typeface="B Zar" panose="00000400000000000000" pitchFamily="2" charset="-78"/>
              </a:rPr>
              <a:t>برابر دشمنان </a:t>
            </a:r>
            <a:r>
              <a:rPr lang="fa-IR">
                <a:cs typeface="B Zar" panose="00000400000000000000" pitchFamily="2" charset="-78"/>
              </a:rPr>
              <a:t>خارجي و چه در برابر قيام هاي داخلي، نيازمند حمايت علما بودند. اما در </a:t>
            </a:r>
            <a:r>
              <a:rPr lang="fa-IR" smtClean="0">
                <a:cs typeface="B Zar" panose="00000400000000000000" pitchFamily="2" charset="-78"/>
              </a:rPr>
              <a:t>مقابل برخورداري </a:t>
            </a:r>
            <a:r>
              <a:rPr lang="fa-IR">
                <a:cs typeface="B Zar" panose="00000400000000000000" pitchFamily="2" charset="-78"/>
              </a:rPr>
              <a:t>از اين حمايت، وظايفي نيز در قبال نهاد روحانيت داشتند. از جمله اينكه شاهان </a:t>
            </a:r>
            <a:r>
              <a:rPr lang="fa-IR" smtClean="0">
                <a:cs typeface="B Zar" panose="00000400000000000000" pitchFamily="2" charset="-78"/>
              </a:rPr>
              <a:t>موظف بودند </a:t>
            </a:r>
            <a:r>
              <a:rPr lang="fa-IR">
                <a:cs typeface="B Zar" panose="00000400000000000000" pitchFamily="2" charset="-78"/>
              </a:rPr>
              <a:t>كه با دشمنان و مخالفان نهاد روحانيت از جمله، صوفيان، اخباريها، شيخيه، بابيه و.. </a:t>
            </a:r>
            <a:r>
              <a:rPr lang="fa-IR" smtClean="0">
                <a:cs typeface="B Zar" panose="00000400000000000000" pitchFamily="2" charset="-78"/>
              </a:rPr>
              <a:t>برخورد كرده </a:t>
            </a:r>
            <a:r>
              <a:rPr lang="fa-IR">
                <a:cs typeface="B Zar" panose="00000400000000000000" pitchFamily="2" charset="-78"/>
              </a:rPr>
              <a:t>و حافظ </a:t>
            </a:r>
            <a:r>
              <a:rPr lang="fa-IR" smtClean="0">
                <a:cs typeface="B Zar" panose="00000400000000000000" pitchFamily="2" charset="-78"/>
              </a:rPr>
              <a:t>«بيضه اسلام» </a:t>
            </a:r>
            <a:r>
              <a:rPr lang="fa-IR">
                <a:cs typeface="B Zar" panose="00000400000000000000" pitchFamily="2" charset="-78"/>
              </a:rPr>
              <a:t>باشند. در اين زمينه ميتوان به نمونههايي همچون برخورد </a:t>
            </a:r>
            <a:r>
              <a:rPr lang="fa-IR" smtClean="0">
                <a:cs typeface="B Zar" panose="00000400000000000000" pitchFamily="2" charset="-78"/>
              </a:rPr>
              <a:t>فتحعليشاه با </a:t>
            </a:r>
            <a:r>
              <a:rPr lang="fa-IR">
                <a:cs typeface="B Zar" panose="00000400000000000000" pitchFamily="2" charset="-78"/>
              </a:rPr>
              <a:t>دراويش نعمت اللهي، ماجراي سيسيانف و ميرزا محمد اخباري، سركوب حركت بابيه و ... </a:t>
            </a:r>
            <a:r>
              <a:rPr lang="fa-IR" smtClean="0">
                <a:cs typeface="B Zar" panose="00000400000000000000" pitchFamily="2" charset="-78"/>
              </a:rPr>
              <a:t>اشاره كرد.</a:t>
            </a:r>
          </a:p>
          <a:p>
            <a:pPr algn="just"/>
            <a:endParaRPr lang="fa-IR">
              <a:cs typeface="B Zar" panose="00000400000000000000" pitchFamily="2" charset="-78"/>
            </a:endParaRPr>
          </a:p>
        </p:txBody>
      </p:sp>
      <p:sp>
        <p:nvSpPr>
          <p:cNvPr id="4" name="Flowchart: Alternate Process 3"/>
          <p:cNvSpPr/>
          <p:nvPr/>
        </p:nvSpPr>
        <p:spPr>
          <a:xfrm>
            <a:off x="2869808" y="4614203"/>
            <a:ext cx="3460653" cy="111134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دشمنان و مخالفان نهاد روحانيت از جمله، صوفيان، اخباريها، شيخيه، بابيه</a:t>
            </a:r>
          </a:p>
        </p:txBody>
      </p:sp>
    </p:spTree>
    <p:extLst>
      <p:ext uri="{BB962C8B-B14F-4D97-AF65-F5344CB8AC3E}">
        <p14:creationId xmlns:p14="http://schemas.microsoft.com/office/powerpoint/2010/main" val="524354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مخالفتها </a:t>
            </a:r>
            <a:r>
              <a:rPr lang="fa-IR" smtClean="0">
                <a:cs typeface="B Zar" panose="00000400000000000000" pitchFamily="2" charset="-78"/>
              </a:rPr>
              <a:t>و مقاومتهاي </a:t>
            </a:r>
            <a:r>
              <a:rPr lang="fa-IR">
                <a:cs typeface="B Zar" panose="00000400000000000000" pitchFamily="2" charset="-78"/>
              </a:rPr>
              <a:t>روحانيت در برابر گرايشهاي صوفيانه محمدشاه و روي كار آمدن ميرزا آقاسي </a:t>
            </a:r>
            <a:r>
              <a:rPr lang="fa-IR" smtClean="0">
                <a:cs typeface="B Zar" panose="00000400000000000000" pitchFamily="2" charset="-78"/>
              </a:rPr>
              <a:t>صوفی، جهانگير </a:t>
            </a:r>
            <a:r>
              <a:rPr lang="fa-IR">
                <a:cs typeface="B Zar" panose="00000400000000000000" pitchFamily="2" charset="-78"/>
              </a:rPr>
              <a:t>ميرزا، </a:t>
            </a:r>
            <a:r>
              <a:rPr lang="fa-IR" smtClean="0">
                <a:cs typeface="B Zar" panose="00000400000000000000" pitchFamily="2" charset="-78"/>
              </a:rPr>
              <a:t>نشان </a:t>
            </a:r>
            <a:r>
              <a:rPr lang="fa-IR">
                <a:cs typeface="B Zar" panose="00000400000000000000" pitchFamily="2" charset="-78"/>
              </a:rPr>
              <a:t>داد در صورتي كه حكومت </a:t>
            </a:r>
            <a:r>
              <a:rPr lang="fa-IR" smtClean="0">
                <a:cs typeface="B Zar" panose="00000400000000000000" pitchFamily="2" charset="-78"/>
              </a:rPr>
              <a:t>از تعهدات </a:t>
            </a:r>
            <a:r>
              <a:rPr lang="fa-IR">
                <a:cs typeface="B Zar" panose="00000400000000000000" pitchFamily="2" charset="-78"/>
              </a:rPr>
              <a:t>خود در برابر علما شانه خالي كند، با مقاومت آنها روبرو خواهد شد و علما از چنان </a:t>
            </a:r>
            <a:r>
              <a:rPr lang="fa-IR" smtClean="0">
                <a:cs typeface="B Zar" panose="00000400000000000000" pitchFamily="2" charset="-78"/>
              </a:rPr>
              <a:t>قدرت بسيج </a:t>
            </a:r>
            <a:r>
              <a:rPr lang="fa-IR">
                <a:cs typeface="B Zar" panose="00000400000000000000" pitchFamily="2" charset="-78"/>
              </a:rPr>
              <a:t>مردمي برخوردارند كه ميتوانند كشور را به آشوب بكشند</a:t>
            </a:r>
          </a:p>
        </p:txBody>
      </p:sp>
      <p:sp>
        <p:nvSpPr>
          <p:cNvPr id="5" name="Flowchart: Alternate Process 4"/>
          <p:cNvSpPr/>
          <p:nvPr/>
        </p:nvSpPr>
        <p:spPr>
          <a:xfrm>
            <a:off x="1547446" y="4164038"/>
            <a:ext cx="3502856" cy="112541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تعهدات خود در برابر علما</a:t>
            </a:r>
            <a:endParaRPr lang="fa-IR" sz="2400">
              <a:solidFill>
                <a:srgbClr val="FF0000"/>
              </a:solidFill>
            </a:endParaRPr>
          </a:p>
        </p:txBody>
      </p:sp>
    </p:spTree>
    <p:extLst>
      <p:ext uri="{BB962C8B-B14F-4D97-AF65-F5344CB8AC3E}">
        <p14:creationId xmlns:p14="http://schemas.microsoft.com/office/powerpoint/2010/main" val="27880582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علاوه بر اين حكومت در روابط متقابل خود با نهاد روحانيت، ميبايست حوزههاي فعاليت </a:t>
            </a:r>
            <a:r>
              <a:rPr lang="fa-IR" smtClean="0">
                <a:cs typeface="B Zar" panose="00000400000000000000" pitchFamily="2" charset="-78"/>
              </a:rPr>
              <a:t>اين نهاد </a:t>
            </a:r>
            <a:r>
              <a:rPr lang="fa-IR">
                <a:cs typeface="B Zar" panose="00000400000000000000" pitchFamily="2" charset="-78"/>
              </a:rPr>
              <a:t>را نيز به رسميت ميشناخت و از مداخله در آنها اجتناب ميكرد. يكي از </a:t>
            </a:r>
            <a:r>
              <a:rPr lang="fa-IR" smtClean="0">
                <a:cs typeface="B Zar" panose="00000400000000000000" pitchFamily="2" charset="-78"/>
              </a:rPr>
              <a:t>حوزه هاي مهم فعاليت </a:t>
            </a:r>
            <a:r>
              <a:rPr lang="fa-IR">
                <a:cs typeface="B Zar" panose="00000400000000000000" pitchFamily="2" charset="-78"/>
              </a:rPr>
              <a:t>علما، حوزه قضاوت و محاكم شرع بود. در دوره قاجار، نظام قضائي دوگانهاي وجود داشت </a:t>
            </a:r>
            <a:r>
              <a:rPr lang="fa-IR" smtClean="0">
                <a:cs typeface="B Zar" panose="00000400000000000000" pitchFamily="2" charset="-78"/>
              </a:rPr>
              <a:t>كه استمرار </a:t>
            </a:r>
            <a:r>
              <a:rPr lang="fa-IR">
                <a:cs typeface="B Zar" panose="00000400000000000000" pitchFamily="2" charset="-78"/>
              </a:rPr>
              <a:t>ميراث نهادي دوره صفويه بود. از يكسو محاكم شرعي كه </a:t>
            </a:r>
            <a:r>
              <a:rPr lang="fa-IR" smtClean="0">
                <a:cs typeface="B Zar" panose="00000400000000000000" pitchFamily="2" charset="-78"/>
              </a:rPr>
              <a:t>به وسيله </a:t>
            </a:r>
            <a:r>
              <a:rPr lang="fa-IR">
                <a:cs typeface="B Zar" panose="00000400000000000000" pitchFamily="2" charset="-78"/>
              </a:rPr>
              <a:t>علما اداره </a:t>
            </a:r>
            <a:r>
              <a:rPr lang="fa-IR" smtClean="0">
                <a:cs typeface="B Zar" panose="00000400000000000000" pitchFamily="2" charset="-78"/>
              </a:rPr>
              <a:t>مي شد </a:t>
            </a:r>
            <a:r>
              <a:rPr lang="fa-IR">
                <a:cs typeface="B Zar" panose="00000400000000000000" pitchFamily="2" charset="-78"/>
              </a:rPr>
              <a:t>و </a:t>
            </a:r>
            <a:r>
              <a:rPr lang="fa-IR" smtClean="0">
                <a:cs typeface="B Zar" panose="00000400000000000000" pitchFamily="2" charset="-78"/>
              </a:rPr>
              <a:t>از سوي </a:t>
            </a:r>
            <a:r>
              <a:rPr lang="fa-IR">
                <a:cs typeface="B Zar" panose="00000400000000000000" pitchFamily="2" charset="-78"/>
              </a:rPr>
              <a:t>ديگر، محاكم عرف كه زير نظر حكومت اداره </a:t>
            </a:r>
            <a:r>
              <a:rPr lang="fa-IR" smtClean="0">
                <a:cs typeface="B Zar" panose="00000400000000000000" pitchFamily="2" charset="-78"/>
              </a:rPr>
              <a:t>مي شدند</a:t>
            </a:r>
          </a:p>
          <a:p>
            <a:pPr algn="just"/>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1575582" y="4572000"/>
            <a:ext cx="2616590" cy="1252024"/>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حوزه قضاوت و محاكم شرع</a:t>
            </a:r>
            <a:endParaRPr lang="fa-IR" b="1">
              <a:solidFill>
                <a:srgbClr val="FF0000"/>
              </a:solidFill>
            </a:endParaRPr>
          </a:p>
        </p:txBody>
      </p:sp>
    </p:spTree>
    <p:extLst>
      <p:ext uri="{BB962C8B-B14F-4D97-AF65-F5344CB8AC3E}">
        <p14:creationId xmlns:p14="http://schemas.microsoft.com/office/powerpoint/2010/main" val="1853590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a:cs typeface="B Zar" panose="00000400000000000000" pitchFamily="2" charset="-78"/>
              </a:rPr>
              <a:t>هرچند در تئوري تمايزي ميان امور قابل ارجاع به هريك از اين </a:t>
            </a:r>
            <a:r>
              <a:rPr lang="fa-IR" smtClean="0">
                <a:cs typeface="B Zar" panose="00000400000000000000" pitchFamily="2" charset="-78"/>
              </a:rPr>
              <a:t>محاكم وجود </a:t>
            </a:r>
            <a:r>
              <a:rPr lang="fa-IR">
                <a:cs typeface="B Zar" panose="00000400000000000000" pitchFamily="2" charset="-78"/>
              </a:rPr>
              <a:t>داشت اما در عمل، حوزههاي فعاليت و اختيارات اين دو دادگاه كاملا از هم مجزا نبود </a:t>
            </a:r>
            <a:r>
              <a:rPr lang="fa-IR" smtClean="0">
                <a:cs typeface="B Zar" panose="00000400000000000000" pitchFamily="2" charset="-78"/>
              </a:rPr>
              <a:t>و </a:t>
            </a:r>
            <a:r>
              <a:rPr lang="fa-IR">
                <a:cs typeface="B Zar" panose="00000400000000000000" pitchFamily="2" charset="-78"/>
              </a:rPr>
              <a:t>همين امر، اين </a:t>
            </a:r>
            <a:r>
              <a:rPr lang="fa-IR" smtClean="0">
                <a:cs typeface="B Zar" panose="00000400000000000000" pitchFamily="2" charset="-78"/>
              </a:rPr>
              <a:t>امكان را </a:t>
            </a:r>
            <a:r>
              <a:rPr lang="fa-IR">
                <a:cs typeface="B Zar" panose="00000400000000000000" pitchFamily="2" charset="-78"/>
              </a:rPr>
              <a:t>براي مردم فراهم ميساخت كه در ارجاع دعاوي خود از ميزاني اختيار برخوردار باشند و </a:t>
            </a:r>
            <a:r>
              <a:rPr lang="fa-IR" smtClean="0">
                <a:cs typeface="B Zar" panose="00000400000000000000" pitchFamily="2" charset="-78"/>
              </a:rPr>
              <a:t>براساس منافع </a:t>
            </a:r>
            <a:r>
              <a:rPr lang="fa-IR">
                <a:cs typeface="B Zar" panose="00000400000000000000" pitchFamily="2" charset="-78"/>
              </a:rPr>
              <a:t>خود يكي از اين دو دادگاه را انتخاب كنند. شواهد تاريخي نشان ميدهد كه مردم به </a:t>
            </a:r>
            <a:r>
              <a:rPr lang="fa-IR" smtClean="0">
                <a:cs typeface="B Zar" panose="00000400000000000000" pitchFamily="2" charset="-78"/>
              </a:rPr>
              <a:t>دليل نبود </a:t>
            </a:r>
            <a:r>
              <a:rPr lang="fa-IR">
                <a:cs typeface="B Zar" panose="00000400000000000000" pitchFamily="2" charset="-78"/>
              </a:rPr>
              <a:t>يك رويه قضايي مشخص و صدور احكام بسيار سنگين و غير انساني همراه با وجود </a:t>
            </a:r>
            <a:r>
              <a:rPr lang="fa-IR" smtClean="0">
                <a:cs typeface="B Zar" panose="00000400000000000000" pitchFamily="2" charset="-78"/>
              </a:rPr>
              <a:t>راههای متعددي </a:t>
            </a:r>
            <a:r>
              <a:rPr lang="fa-IR">
                <a:cs typeface="B Zar" panose="00000400000000000000" pitchFamily="2" charset="-78"/>
              </a:rPr>
              <a:t>براي رشوه در محاكم عرف، عموما از آنها گريزان بودند و تلاش ميكردند دعاوي </a:t>
            </a:r>
            <a:r>
              <a:rPr lang="fa-IR" smtClean="0">
                <a:cs typeface="B Zar" panose="00000400000000000000" pitchFamily="2" charset="-78"/>
              </a:rPr>
              <a:t>و مرافعات </a:t>
            </a:r>
            <a:r>
              <a:rPr lang="fa-IR">
                <a:cs typeface="B Zar" panose="00000400000000000000" pitchFamily="2" charset="-78"/>
              </a:rPr>
              <a:t>خود را در مجالس خصوصي و يا در محاكم شرع حل و فصل </a:t>
            </a:r>
            <a:r>
              <a:rPr lang="fa-IR" smtClean="0">
                <a:cs typeface="B Zar" panose="00000400000000000000" pitchFamily="2" charset="-78"/>
              </a:rPr>
              <a:t>نمايند</a:t>
            </a:r>
            <a:r>
              <a:rPr lang="fa-IR">
                <a:cs typeface="B Zar" panose="00000400000000000000" pitchFamily="2" charset="-78"/>
              </a:rPr>
              <a:t>علاوه براين، احكام محاكم عرف ميبايست با ارزشها و اصول شريعت مطابقت داشته باشد و در صورت تعارض ميان اين دو، عموما به نفع شريعت خاتمه مييافت</a:t>
            </a:r>
          </a:p>
          <a:p>
            <a:pPr algn="just"/>
            <a:r>
              <a:rPr lang="fa-IR" smtClean="0">
                <a:cs typeface="B Zar" panose="00000400000000000000" pitchFamily="2" charset="-78"/>
              </a:rPr>
              <a:t>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091418" y="4923693"/>
            <a:ext cx="2475913" cy="95660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محاکم عرف و محاکم شرع</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1051532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مقابل، هرچند احكام محكمههاي شرع براي اجرا ميبايست بهدولت ارجاع </a:t>
            </a:r>
            <a:r>
              <a:rPr lang="fa-IR" smtClean="0">
                <a:cs typeface="B Zar" panose="00000400000000000000" pitchFamily="2" charset="-78"/>
              </a:rPr>
              <a:t>ميشد اما </a:t>
            </a:r>
            <a:r>
              <a:rPr lang="fa-IR">
                <a:cs typeface="B Zar" panose="00000400000000000000" pitchFamily="2" charset="-78"/>
              </a:rPr>
              <a:t>به ندرت ديده شده است كه دولت برخلاف </a:t>
            </a:r>
            <a:r>
              <a:rPr lang="fa-IR" smtClean="0">
                <a:cs typeface="B Zar" panose="00000400000000000000" pitchFamily="2" charset="-78"/>
              </a:rPr>
              <a:t>حكم آنها </a:t>
            </a:r>
            <a:r>
              <a:rPr lang="fa-IR">
                <a:cs typeface="B Zar" panose="00000400000000000000" pitchFamily="2" charset="-78"/>
              </a:rPr>
              <a:t>عمل كرده باشد </a:t>
            </a:r>
            <a:r>
              <a:rPr lang="fa-IR" smtClean="0">
                <a:cs typeface="B Zar" panose="00000400000000000000" pitchFamily="2" charset="-78"/>
              </a:rPr>
              <a:t>فلور</a:t>
            </a:r>
            <a:r>
              <a:rPr lang="fa-IR">
                <a:cs typeface="B Zar" panose="00000400000000000000" pitchFamily="2" charset="-78"/>
              </a:rPr>
              <a:t>، </a:t>
            </a:r>
            <a:r>
              <a:rPr lang="fa-IR" smtClean="0">
                <a:cs typeface="B Zar" panose="00000400000000000000" pitchFamily="2" charset="-78"/>
              </a:rPr>
              <a:t>.همچنين </a:t>
            </a:r>
            <a:r>
              <a:rPr lang="fa-IR">
                <a:cs typeface="B Zar" panose="00000400000000000000" pitchFamily="2" charset="-78"/>
              </a:rPr>
              <a:t>مجتهداني كه دار و دستهاي نيرومند از لوطيان يا طلاب را در </a:t>
            </a:r>
            <a:r>
              <a:rPr lang="fa-IR" smtClean="0">
                <a:cs typeface="B Zar" panose="00000400000000000000" pitchFamily="2" charset="-78"/>
              </a:rPr>
              <a:t>اختيار داشتند</a:t>
            </a:r>
            <a:r>
              <a:rPr lang="fa-IR">
                <a:cs typeface="B Zar" panose="00000400000000000000" pitchFamily="2" charset="-78"/>
              </a:rPr>
              <a:t>، خود احكام را اجرا </a:t>
            </a:r>
            <a:r>
              <a:rPr lang="fa-IR" smtClean="0">
                <a:cs typeface="B Zar" panose="00000400000000000000" pitchFamily="2" charset="-78"/>
              </a:rPr>
              <a:t>ميكردند در </a:t>
            </a:r>
            <a:r>
              <a:rPr lang="fa-IR">
                <a:cs typeface="B Zar" panose="00000400000000000000" pitchFamily="2" charset="-78"/>
              </a:rPr>
              <a:t>بسياري از موارد نيز حكومت و </a:t>
            </a:r>
            <a:r>
              <a:rPr lang="fa-IR" smtClean="0">
                <a:cs typeface="B Zar" panose="00000400000000000000" pitchFamily="2" charset="-78"/>
              </a:rPr>
              <a:t>حكام براي </a:t>
            </a:r>
            <a:r>
              <a:rPr lang="fa-IR">
                <a:cs typeface="B Zar" panose="00000400000000000000" pitchFamily="2" charset="-78"/>
              </a:rPr>
              <a:t>اجتناب از پيامدها و نارضايتيهاي احتمالي، ترجيح ميدادند كه موضوع را به مجتهدين </a:t>
            </a:r>
            <a:r>
              <a:rPr lang="fa-IR" smtClean="0">
                <a:cs typeface="B Zar" panose="00000400000000000000" pitchFamily="2" charset="-78"/>
              </a:rPr>
              <a:t>و محاكم </a:t>
            </a:r>
            <a:r>
              <a:rPr lang="fa-IR">
                <a:cs typeface="B Zar" panose="00000400000000000000" pitchFamily="2" charset="-78"/>
              </a:rPr>
              <a:t>شرعي حواله </a:t>
            </a:r>
            <a:r>
              <a:rPr lang="fa-IR" smtClean="0">
                <a:cs typeface="B Zar" panose="00000400000000000000" pitchFamily="2" charset="-78"/>
              </a:rPr>
              <a:t>كنند بدين </a:t>
            </a:r>
            <a:r>
              <a:rPr lang="fa-IR">
                <a:cs typeface="B Zar" panose="00000400000000000000" pitchFamily="2" charset="-78"/>
              </a:rPr>
              <a:t>ترتيب ميتوان گفت، عملا در مقايسه </a:t>
            </a:r>
            <a:r>
              <a:rPr lang="fa-IR" smtClean="0">
                <a:cs typeface="B Zar" panose="00000400000000000000" pitchFamily="2" charset="-78"/>
              </a:rPr>
              <a:t>با دادگاههاي </a:t>
            </a:r>
            <a:r>
              <a:rPr lang="fa-IR">
                <a:cs typeface="B Zar" panose="00000400000000000000" pitchFamily="2" charset="-78"/>
              </a:rPr>
              <a:t>عرف، اين دادگاههاي شرع بودند كه دست بالا را داشتند</a:t>
            </a:r>
          </a:p>
        </p:txBody>
      </p:sp>
      <p:sp>
        <p:nvSpPr>
          <p:cNvPr id="4" name="Flowchart: Alternate Process 3"/>
          <p:cNvSpPr/>
          <p:nvPr/>
        </p:nvSpPr>
        <p:spPr>
          <a:xfrm>
            <a:off x="838200" y="4754881"/>
            <a:ext cx="4149970" cy="102694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اجتناب از پيامدها و نارضايتيهاي احتمالي</a:t>
            </a:r>
            <a:endParaRPr lang="fa-IR" sz="2000" b="1">
              <a:solidFill>
                <a:srgbClr val="FF0000"/>
              </a:solidFill>
            </a:endParaRPr>
          </a:p>
        </p:txBody>
      </p:sp>
    </p:spTree>
    <p:extLst>
      <p:ext uri="{BB962C8B-B14F-4D97-AF65-F5344CB8AC3E}">
        <p14:creationId xmlns:p14="http://schemas.microsoft.com/office/powerpoint/2010/main" val="3323361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حوزه ديگر فعاليت نهاد روحانيت، آموزش و تعليم عمومي بود. بهجرأت ميتوان گفت، اين </a:t>
            </a:r>
            <a:r>
              <a:rPr lang="fa-IR" smtClean="0">
                <a:cs typeface="B Zar" panose="00000400000000000000" pitchFamily="2" charset="-78"/>
              </a:rPr>
              <a:t>حوزه كاملا </a:t>
            </a:r>
            <a:r>
              <a:rPr lang="fa-IR">
                <a:cs typeface="B Zar" panose="00000400000000000000" pitchFamily="2" charset="-78"/>
              </a:rPr>
              <a:t>در اختيار روحانيت بود و دولت هيچگونه دخل و تصرفي در آن نداشت </a:t>
            </a:r>
            <a:r>
              <a:rPr lang="fa-IR" smtClean="0">
                <a:cs typeface="B Zar" panose="00000400000000000000" pitchFamily="2" charset="-78"/>
              </a:rPr>
              <a:t>انحصار </a:t>
            </a:r>
            <a:r>
              <a:rPr lang="fa-IR">
                <a:cs typeface="B Zar" panose="00000400000000000000" pitchFamily="2" charset="-78"/>
              </a:rPr>
              <a:t>نظام تعليم و آموزش عمومي توسط نهاد روحانيت، علاوه بر </a:t>
            </a:r>
            <a:r>
              <a:rPr lang="fa-IR" smtClean="0">
                <a:cs typeface="B Zar" panose="00000400000000000000" pitchFamily="2" charset="-78"/>
              </a:rPr>
              <a:t>كنترل نظام جامعه پذيري </a:t>
            </a:r>
            <a:r>
              <a:rPr lang="fa-IR">
                <a:cs typeface="B Zar" panose="00000400000000000000" pitchFamily="2" charset="-78"/>
              </a:rPr>
              <a:t>و ارزشي جامعه، كاركردهاي ديگري براي نهاد روحانيت داشت. روحانيون </a:t>
            </a:r>
            <a:r>
              <a:rPr lang="fa-IR" smtClean="0">
                <a:cs typeface="B Zar" panose="00000400000000000000" pitchFamily="2" charset="-78"/>
              </a:rPr>
              <a:t>در مكاتب </a:t>
            </a:r>
            <a:r>
              <a:rPr lang="fa-IR">
                <a:cs typeface="B Zar" panose="00000400000000000000" pitchFamily="2" charset="-78"/>
              </a:rPr>
              <a:t>به كارهاي مختلفي همچون عقد قرارداد، حل و فصل اختلافات، حكميت و... </a:t>
            </a:r>
            <a:r>
              <a:rPr lang="fa-IR" smtClean="0">
                <a:cs typeface="B Zar" panose="00000400000000000000" pitchFamily="2" charset="-78"/>
              </a:rPr>
              <a:t>رسيدگي مي کردند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edefined Process 3"/>
          <p:cNvSpPr/>
          <p:nvPr/>
        </p:nvSpPr>
        <p:spPr>
          <a:xfrm>
            <a:off x="1589649" y="4487594"/>
            <a:ext cx="3165231" cy="1153551"/>
          </a:xfrm>
          <a:prstGeom prst="flowChartPredefined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كنترل نظام جامعه پذيري و ارزشي جامعه</a:t>
            </a:r>
            <a:endParaRPr lang="fa-IR">
              <a:solidFill>
                <a:srgbClr val="FF0000"/>
              </a:solidFill>
            </a:endParaRPr>
          </a:p>
        </p:txBody>
      </p:sp>
    </p:spTree>
    <p:extLst>
      <p:ext uri="{BB962C8B-B14F-4D97-AF65-F5344CB8AC3E}">
        <p14:creationId xmlns:p14="http://schemas.microsoft.com/office/powerpoint/2010/main" val="30755318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و از اين طريق، با اقشار و گروههاي مختلف اجتماعي </a:t>
            </a:r>
            <a:r>
              <a:rPr lang="fa-IR" smtClean="0">
                <a:cs typeface="B Zar" panose="00000400000000000000" pitchFamily="2" charset="-78"/>
              </a:rPr>
              <a:t>ارتباط برقرار </a:t>
            </a:r>
            <a:r>
              <a:rPr lang="fa-IR">
                <a:cs typeface="B Zar" panose="00000400000000000000" pitchFamily="2" charset="-78"/>
              </a:rPr>
              <a:t>ميكردند. بهعبارت ديگر، مكاتب نوعي دفتر كار و مراكز ارتباط مردمي روحانيت با </a:t>
            </a:r>
            <a:r>
              <a:rPr lang="fa-IR" smtClean="0">
                <a:cs typeface="B Zar" panose="00000400000000000000" pitchFamily="2" charset="-78"/>
              </a:rPr>
              <a:t>مردم بودند</a:t>
            </a:r>
            <a:r>
              <a:rPr lang="fa-IR">
                <a:cs typeface="B Zar" panose="00000400000000000000" pitchFamily="2" charset="-78"/>
              </a:rPr>
              <a:t>. علاوه براين، مدارس يكي از منابع قدرت مادي و سياسي علما نيز بودند. اين موضوع بويژه </a:t>
            </a:r>
            <a:r>
              <a:rPr lang="fa-IR" smtClean="0">
                <a:cs typeface="B Zar" panose="00000400000000000000" pitchFamily="2" charset="-78"/>
              </a:rPr>
              <a:t>در خصوص </a:t>
            </a:r>
            <a:r>
              <a:rPr lang="fa-IR">
                <a:cs typeface="B Zar" panose="00000400000000000000" pitchFamily="2" charset="-78"/>
              </a:rPr>
              <a:t>مدارس ديني صدق ميكرد. تعداد و قدرت طلاب يا محصلان مدارس، نماينده </a:t>
            </a:r>
            <a:r>
              <a:rPr lang="fa-IR" smtClean="0">
                <a:cs typeface="B Zar" panose="00000400000000000000" pitchFamily="2" charset="-78"/>
              </a:rPr>
              <a:t>قدرت روحانيون </a:t>
            </a:r>
            <a:r>
              <a:rPr lang="fa-IR">
                <a:cs typeface="B Zar" panose="00000400000000000000" pitchFamily="2" charset="-78"/>
              </a:rPr>
              <a:t>بود. همچنين معمولا براي تامين مخارج هر </a:t>
            </a:r>
            <a:r>
              <a:rPr lang="fa-IR" smtClean="0">
                <a:cs typeface="B Zar" panose="00000400000000000000" pitchFamily="2" charset="-78"/>
              </a:rPr>
              <a:t>مدرسه اي</a:t>
            </a:r>
            <a:r>
              <a:rPr lang="fa-IR">
                <a:cs typeface="B Zar" panose="00000400000000000000" pitchFamily="2" charset="-78"/>
              </a:rPr>
              <a:t>، املاك وقفي درنظر گرفته </a:t>
            </a:r>
            <a:r>
              <a:rPr lang="fa-IR" smtClean="0">
                <a:cs typeface="B Zar" panose="00000400000000000000" pitchFamily="2" charset="-78"/>
              </a:rPr>
              <a:t>مي شد </a:t>
            </a:r>
            <a:r>
              <a:rPr lang="fa-IR" smtClean="0">
                <a:cs typeface="B Zar" panose="00000400000000000000" pitchFamily="2" charset="-78"/>
              </a:rPr>
              <a:t> </a:t>
            </a:r>
            <a:r>
              <a:rPr lang="fa-IR" smtClean="0">
                <a:cs typeface="B Zar" panose="00000400000000000000" pitchFamily="2" charset="-78"/>
              </a:rPr>
              <a:t>كه </a:t>
            </a:r>
            <a:r>
              <a:rPr lang="fa-IR">
                <a:cs typeface="B Zar" panose="00000400000000000000" pitchFamily="2" charset="-78"/>
              </a:rPr>
              <a:t>منبع مادي مهمي به شمار ميرفت. »بدين ترتيب، اداره يك مدرسه، سود مضاعف داشت. </a:t>
            </a:r>
            <a:r>
              <a:rPr lang="fa-IR" smtClean="0">
                <a:cs typeface="B Zar" panose="00000400000000000000" pitchFamily="2" charset="-78"/>
              </a:rPr>
              <a:t>هم متضمن </a:t>
            </a:r>
            <a:r>
              <a:rPr lang="fa-IR">
                <a:cs typeface="B Zar" panose="00000400000000000000" pitchFamily="2" charset="-78"/>
              </a:rPr>
              <a:t>قدرت مادي اوقاف و هم قدرت جسماني طلاب بود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6802665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یكي </a:t>
            </a:r>
            <a:r>
              <a:rPr lang="fa-IR">
                <a:cs typeface="B Zar" panose="00000400000000000000" pitchFamily="2" charset="-78"/>
              </a:rPr>
              <a:t>ديگر از </a:t>
            </a:r>
            <a:r>
              <a:rPr lang="fa-IR" smtClean="0">
                <a:cs typeface="B Zar" panose="00000400000000000000" pitchFamily="2" charset="-78"/>
              </a:rPr>
              <a:t>حوزه هاي </a:t>
            </a:r>
            <a:r>
              <a:rPr lang="fa-IR">
                <a:cs typeface="B Zar" panose="00000400000000000000" pitchFamily="2" charset="-78"/>
              </a:rPr>
              <a:t>فعاليت روحانيت كه همراه با كاركردهاي اقتصادي و سياسي بود، </a:t>
            </a:r>
            <a:r>
              <a:rPr lang="fa-IR" smtClean="0">
                <a:cs typeface="B Zar" panose="00000400000000000000" pitchFamily="2" charset="-78"/>
              </a:rPr>
              <a:t>اوقاف بود </a:t>
            </a:r>
            <a:r>
              <a:rPr lang="fa-IR">
                <a:cs typeface="B Zar" panose="00000400000000000000" pitchFamily="2" charset="-78"/>
              </a:rPr>
              <a:t>كه از جمله منابع مهم مادي نهاد روحانيت </a:t>
            </a:r>
            <a:r>
              <a:rPr lang="fa-IR" smtClean="0">
                <a:cs typeface="B Zar" panose="00000400000000000000" pitchFamily="2" charset="-78"/>
              </a:rPr>
              <a:t>به شمار مي رفت</a:t>
            </a:r>
            <a:r>
              <a:rPr lang="fa-IR">
                <a:cs typeface="B Zar" panose="00000400000000000000" pitchFamily="2" charset="-78"/>
              </a:rPr>
              <a:t>. علاوه بر اوقاف عامه، برخي </a:t>
            </a:r>
            <a:r>
              <a:rPr lang="fa-IR" smtClean="0">
                <a:cs typeface="B Zar" panose="00000400000000000000" pitchFamily="2" charset="-78"/>
              </a:rPr>
              <a:t>افراد براي </a:t>
            </a:r>
            <a:r>
              <a:rPr lang="fa-IR">
                <a:cs typeface="B Zar" panose="00000400000000000000" pitchFamily="2" charset="-78"/>
              </a:rPr>
              <a:t>حفظ ملك از غصب شدن توسط حكومت، املاك شخصي خود را وقف </a:t>
            </a:r>
            <a:r>
              <a:rPr lang="fa-IR" smtClean="0">
                <a:cs typeface="B Zar" panose="00000400000000000000" pitchFamily="2" charset="-78"/>
              </a:rPr>
              <a:t>خاص مي كردند در </a:t>
            </a:r>
            <a:r>
              <a:rPr lang="fa-IR">
                <a:cs typeface="B Zar" panose="00000400000000000000" pitchFamily="2" charset="-78"/>
              </a:rPr>
              <a:t>بسياري از موارد توليت اموال وقفي يا نظارت بر آنها به </a:t>
            </a:r>
            <a:r>
              <a:rPr lang="fa-IR" smtClean="0">
                <a:cs typeface="B Zar" panose="00000400000000000000" pitchFamily="2" charset="-78"/>
              </a:rPr>
              <a:t>علما سپرده مي شد </a:t>
            </a:r>
            <a:r>
              <a:rPr lang="fa-IR">
                <a:cs typeface="B Zar" panose="00000400000000000000" pitchFamily="2" charset="-78"/>
              </a:rPr>
              <a:t>و از اين طريق حقي را از عوايد موقوفه دريافت </a:t>
            </a:r>
            <a:r>
              <a:rPr lang="fa-IR" smtClean="0">
                <a:cs typeface="B Zar" panose="00000400000000000000" pitchFamily="2" charset="-78"/>
              </a:rPr>
              <a:t>مي كردند</a:t>
            </a:r>
            <a:r>
              <a:rPr lang="fa-IR">
                <a:cs typeface="B Zar" panose="00000400000000000000" pitchFamily="2" charset="-78"/>
              </a:rPr>
              <a:t>. </a:t>
            </a:r>
            <a:endParaRPr lang="fa-IR" smtClean="0">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1448972" y="4515729"/>
            <a:ext cx="2433711" cy="886264"/>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توليت اموال وقفي</a:t>
            </a:r>
          </a:p>
        </p:txBody>
      </p:sp>
    </p:spTree>
    <p:extLst>
      <p:ext uri="{BB962C8B-B14F-4D97-AF65-F5344CB8AC3E}">
        <p14:creationId xmlns:p14="http://schemas.microsoft.com/office/powerpoint/2010/main" val="132115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كاربردن تعابيري همچون فئوداليسم، و بهويژه فئوداليسم قبيلهاي از سوي تحليلگراني همچون كدي ، مينورسكي،  بائوساني، بناني و... براي ترسيم ساختار سياسي و اجتماعي جامعه ايران به ويژه از دوره صفويه بهبعد، بيانگر نوعي عدم تمركز نظام سياسي و اداري در جامعه ايراني است. </a:t>
            </a:r>
            <a:endParaRPr lang="fa-IR">
              <a:cs typeface="B Zar" panose="00000400000000000000" pitchFamily="2" charset="-78"/>
            </a:endParaRPr>
          </a:p>
        </p:txBody>
      </p:sp>
    </p:spTree>
    <p:extLst>
      <p:ext uri="{BB962C8B-B14F-4D97-AF65-F5344CB8AC3E}">
        <p14:creationId xmlns:p14="http://schemas.microsoft.com/office/powerpoint/2010/main" val="6613831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منافع </a:t>
            </a:r>
            <a:r>
              <a:rPr lang="fa-IR" smtClean="0">
                <a:cs typeface="B Zar" panose="00000400000000000000" pitchFamily="2" charset="-78"/>
              </a:rPr>
              <a:t>مشتركي بين </a:t>
            </a:r>
            <a:r>
              <a:rPr lang="fa-IR">
                <a:cs typeface="B Zar" panose="00000400000000000000" pitchFamily="2" charset="-78"/>
              </a:rPr>
              <a:t>صاحبان املاك و روحانيت بوجود ميآمد كه از تعدي و تجاوز دولت به اين اموال </a:t>
            </a:r>
            <a:r>
              <a:rPr lang="fa-IR" smtClean="0">
                <a:cs typeface="B Zar" panose="00000400000000000000" pitchFamily="2" charset="-78"/>
              </a:rPr>
              <a:t>جلوگيری ميكردند</a:t>
            </a:r>
            <a:r>
              <a:rPr lang="fa-IR">
                <a:cs typeface="B Zar" panose="00000400000000000000" pitchFamily="2" charset="-78"/>
              </a:rPr>
              <a:t>. زيرا به جز دوره نادرشاه، گزارش نشده است كه حكومت، اموال وقفي را غصب يا </a:t>
            </a:r>
            <a:r>
              <a:rPr lang="fa-IR" smtClean="0">
                <a:cs typeface="B Zar" panose="00000400000000000000" pitchFamily="2" charset="-78"/>
              </a:rPr>
              <a:t>ضبط كرده باشد بدين </a:t>
            </a:r>
            <a:r>
              <a:rPr lang="fa-IR">
                <a:cs typeface="B Zar" panose="00000400000000000000" pitchFamily="2" charset="-78"/>
              </a:rPr>
              <a:t>ترتيب، اوقاف علاوه بر منبعي مادي براي نهاد </a:t>
            </a:r>
            <a:r>
              <a:rPr lang="fa-IR" smtClean="0">
                <a:cs typeface="B Zar" panose="00000400000000000000" pitchFamily="2" charset="-78"/>
              </a:rPr>
              <a:t>روحانيت، نماد </a:t>
            </a:r>
            <a:r>
              <a:rPr lang="fa-IR">
                <a:cs typeface="B Zar" panose="00000400000000000000" pitchFamily="2" charset="-78"/>
              </a:rPr>
              <a:t>قدرت سياسي آن در محدود كردن قدرت دولت و حكومت نيز بود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25991" y="3844925"/>
            <a:ext cx="1847850" cy="2466975"/>
          </a:xfrm>
          <a:prstGeom prst="rect">
            <a:avLst/>
          </a:prstGeom>
        </p:spPr>
      </p:pic>
      <p:sp>
        <p:nvSpPr>
          <p:cNvPr id="5" name="TextBox 4"/>
          <p:cNvSpPr txBox="1"/>
          <p:nvPr/>
        </p:nvSpPr>
        <p:spPr>
          <a:xfrm>
            <a:off x="3587261" y="4304714"/>
            <a:ext cx="1041009"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نادرشاه</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3524922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يكي ديگر از نمادها و اهرمهاي سياسي علما، بست نشيني بود. مساجد، اماكن مذهبي، </a:t>
            </a:r>
            <a:r>
              <a:rPr lang="fa-IR" smtClean="0">
                <a:cs typeface="B Zar" panose="00000400000000000000" pitchFamily="2" charset="-78"/>
              </a:rPr>
              <a:t>خانه علماي </a:t>
            </a:r>
            <a:r>
              <a:rPr lang="fa-IR">
                <a:cs typeface="B Zar" panose="00000400000000000000" pitchFamily="2" charset="-78"/>
              </a:rPr>
              <a:t>بزرگ و... از جمله اماكن مهمي بودند كه افراد در آنها به بست </a:t>
            </a:r>
            <a:r>
              <a:rPr lang="fa-IR" smtClean="0">
                <a:cs typeface="B Zar" panose="00000400000000000000" pitchFamily="2" charset="-78"/>
              </a:rPr>
              <a:t>مي نشستند</a:t>
            </a:r>
            <a:r>
              <a:rPr lang="fa-IR">
                <a:cs typeface="B Zar" panose="00000400000000000000" pitchFamily="2" charset="-78"/>
              </a:rPr>
              <a:t>. </a:t>
            </a:r>
            <a:r>
              <a:rPr lang="fa-IR" smtClean="0">
                <a:cs typeface="B Zar" panose="00000400000000000000" pitchFamily="2" charset="-78"/>
              </a:rPr>
              <a:t>پشتوانه به رسميت </a:t>
            </a:r>
            <a:r>
              <a:rPr lang="fa-IR">
                <a:cs typeface="B Zar" panose="00000400000000000000" pitchFamily="2" charset="-78"/>
              </a:rPr>
              <a:t>شناخته شدن بست نشيني در اين اماكن توسط حكومت، قدرت علما بود. در مواردي </a:t>
            </a:r>
            <a:r>
              <a:rPr lang="fa-IR" smtClean="0">
                <a:cs typeface="B Zar" panose="00000400000000000000" pitchFamily="2" charset="-78"/>
              </a:rPr>
              <a:t>كه حكومت </a:t>
            </a:r>
            <a:r>
              <a:rPr lang="fa-IR">
                <a:cs typeface="B Zar" panose="00000400000000000000" pitchFamily="2" charset="-78"/>
              </a:rPr>
              <a:t>در صدد ناديده گرفتن بست نشستن افراد بود، عموما با واكنش و مقاومت علما روبرو </a:t>
            </a:r>
            <a:r>
              <a:rPr lang="fa-IR" smtClean="0">
                <a:cs typeface="B Zar" panose="00000400000000000000" pitchFamily="2" charset="-78"/>
              </a:rPr>
              <a:t>مي شد</a:t>
            </a:r>
            <a:endParaRPr lang="fa-IR">
              <a:cs typeface="B Zar" panose="00000400000000000000" pitchFamily="2" charset="-78"/>
            </a:endParaRPr>
          </a:p>
        </p:txBody>
      </p:sp>
    </p:spTree>
    <p:extLst>
      <p:ext uri="{BB962C8B-B14F-4D97-AF65-F5344CB8AC3E}">
        <p14:creationId xmlns:p14="http://schemas.microsoft.com/office/powerpoint/2010/main" val="3202703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t>2-3روابط متقابل بازار و حكومت</a:t>
            </a:r>
            <a:r>
              <a:rPr lang="fa-IR"/>
              <a:t> </a:t>
            </a: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همانگونه كه پيشتر گفته شد، بازار از اواخر صفويه از ميزاني خودساماني برخوردار بود. </a:t>
            </a:r>
            <a:r>
              <a:rPr lang="fa-IR" smtClean="0">
                <a:cs typeface="B Zar" panose="00000400000000000000" pitchFamily="2" charset="-78"/>
              </a:rPr>
              <a:t>خودمختار و </a:t>
            </a:r>
            <a:r>
              <a:rPr lang="fa-IR">
                <a:cs typeface="B Zar" panose="00000400000000000000" pitchFamily="2" charset="-78"/>
              </a:rPr>
              <a:t>استقلال نسبي بازار در دوره قاجار ادامه يافت و حتي به ميزان آن افزوده شد. </a:t>
            </a:r>
            <a:r>
              <a:rPr lang="fa-IR" smtClean="0">
                <a:cs typeface="B Zar" panose="00000400000000000000" pitchFamily="2" charset="-78"/>
              </a:rPr>
              <a:t>اصناف از خودمختاري </a:t>
            </a:r>
            <a:r>
              <a:rPr lang="fa-IR">
                <a:cs typeface="B Zar" panose="00000400000000000000" pitchFamily="2" charset="-78"/>
              </a:rPr>
              <a:t>برخوردار بودند و تجار و بازاريان، از دخالت حكومت در امور داخلي خود </a:t>
            </a:r>
            <a:r>
              <a:rPr lang="fa-IR" smtClean="0">
                <a:cs typeface="B Zar" panose="00000400000000000000" pitchFamily="2" charset="-78"/>
              </a:rPr>
              <a:t>جلوگيري مي كردند </a:t>
            </a:r>
            <a:r>
              <a:rPr lang="fa-IR">
                <a:cs typeface="B Zar" panose="00000400000000000000" pitchFamily="2" charset="-78"/>
              </a:rPr>
              <a:t>زيرا آن را </a:t>
            </a:r>
            <a:r>
              <a:rPr lang="fa-IR" smtClean="0">
                <a:cs typeface="B Zar" panose="00000400000000000000" pitchFamily="2" charset="-78"/>
              </a:rPr>
              <a:t>به زيان </a:t>
            </a:r>
            <a:r>
              <a:rPr lang="fa-IR">
                <a:cs typeface="B Zar" panose="00000400000000000000" pitchFamily="2" charset="-78"/>
              </a:rPr>
              <a:t>خود </a:t>
            </a:r>
            <a:r>
              <a:rPr lang="fa-IR" smtClean="0">
                <a:cs typeface="B Zar" panose="00000400000000000000" pitchFamily="2" charset="-78"/>
              </a:rPr>
              <a:t>مي دانستند </a:t>
            </a:r>
            <a:r>
              <a:rPr lang="fa-IR">
                <a:cs typeface="B Zar" panose="00000400000000000000" pitchFamily="2" charset="-78"/>
              </a:rPr>
              <a:t>و دعاوي و مشكلات </a:t>
            </a:r>
            <a:r>
              <a:rPr lang="fa-IR" smtClean="0">
                <a:cs typeface="B Zar" panose="00000400000000000000" pitchFamily="2" charset="-78"/>
              </a:rPr>
              <a:t>به وجود </a:t>
            </a:r>
            <a:r>
              <a:rPr lang="fa-IR">
                <a:cs typeface="B Zar" panose="00000400000000000000" pitchFamily="2" charset="-78"/>
              </a:rPr>
              <a:t>آمده در ميان خود را </a:t>
            </a:r>
            <a:r>
              <a:rPr lang="fa-IR" smtClean="0">
                <a:cs typeface="B Zar" panose="00000400000000000000" pitchFamily="2" charset="-78"/>
              </a:rPr>
              <a:t>با </a:t>
            </a:r>
            <a:r>
              <a:rPr lang="fa-IR" smtClean="0">
                <a:solidFill>
                  <a:srgbClr val="FF0000"/>
                </a:solidFill>
                <a:cs typeface="B Zar" panose="00000400000000000000" pitchFamily="2" charset="-78"/>
              </a:rPr>
              <a:t>تشكيل </a:t>
            </a:r>
            <a:r>
              <a:rPr lang="fa-IR">
                <a:solidFill>
                  <a:srgbClr val="FF0000"/>
                </a:solidFill>
                <a:cs typeface="B Zar" panose="00000400000000000000" pitchFamily="2" charset="-78"/>
              </a:rPr>
              <a:t>مجلسي مركب از اعضاي مهم جامعه تجار </a:t>
            </a:r>
            <a:r>
              <a:rPr lang="fa-IR">
                <a:cs typeface="B Zar" panose="00000400000000000000" pitchFamily="2" charset="-78"/>
              </a:rPr>
              <a:t>حل و فصل </a:t>
            </a:r>
            <a:r>
              <a:rPr lang="fa-IR" smtClean="0">
                <a:cs typeface="B Zar" panose="00000400000000000000" pitchFamily="2" charset="-78"/>
              </a:rPr>
              <a:t>ميكردند. </a:t>
            </a:r>
            <a:r>
              <a:rPr lang="fa-IR">
                <a:cs typeface="B Zar" panose="00000400000000000000" pitchFamily="2" charset="-78"/>
              </a:rPr>
              <a:t> </a:t>
            </a:r>
            <a:r>
              <a:rPr lang="fa-IR" smtClean="0">
                <a:cs typeface="B Zar" panose="00000400000000000000" pitchFamily="2" charset="-78"/>
              </a:rPr>
              <a:t>روابط </a:t>
            </a:r>
            <a:r>
              <a:rPr lang="fa-IR">
                <a:cs typeface="B Zar" panose="00000400000000000000" pitchFamily="2" charset="-78"/>
              </a:rPr>
              <a:t>بين بازار و حكومت عموما از طريق مجاري مشخصي كه مبتني بر نمايندگي بود، برقرار </a:t>
            </a:r>
            <a:r>
              <a:rPr lang="fa-IR" smtClean="0">
                <a:cs typeface="B Zar" panose="00000400000000000000" pitchFamily="2" charset="-78"/>
              </a:rPr>
              <a:t>و تنظيم مي شد </a:t>
            </a:r>
            <a:r>
              <a:rPr lang="fa-IR">
                <a:cs typeface="B Zar" panose="00000400000000000000" pitchFamily="2" charset="-78"/>
              </a:rPr>
              <a:t>و از اين طريق از دخالت مستقيم حكومت در امور بازار جلوگيري </a:t>
            </a:r>
            <a:r>
              <a:rPr lang="fa-IR" smtClean="0">
                <a:cs typeface="B Zar" panose="00000400000000000000" pitchFamily="2" charset="-78"/>
              </a:rPr>
              <a:t>مي شد </a:t>
            </a:r>
          </a:p>
          <a:p>
            <a:pPr marL="0" indent="0" algn="just">
              <a:buNone/>
            </a:pPr>
            <a:r>
              <a:rPr lang="fa-IR"/>
              <a:t/>
            </a:r>
            <a:br>
              <a:rPr lang="fa-IR"/>
            </a:br>
            <a:endParaRPr lang="fa-IR"/>
          </a:p>
        </p:txBody>
      </p:sp>
      <p:pic>
        <p:nvPicPr>
          <p:cNvPr id="4" name="Picture 3"/>
          <p:cNvPicPr>
            <a:picLocks noChangeAspect="1"/>
          </p:cNvPicPr>
          <p:nvPr/>
        </p:nvPicPr>
        <p:blipFill>
          <a:blip r:embed="rId2"/>
          <a:stretch>
            <a:fillRect/>
          </a:stretch>
        </p:blipFill>
        <p:spPr>
          <a:xfrm>
            <a:off x="1016904" y="4355618"/>
            <a:ext cx="1914525" cy="2381250"/>
          </a:xfrm>
          <a:prstGeom prst="rect">
            <a:avLst/>
          </a:prstGeom>
        </p:spPr>
      </p:pic>
      <p:sp>
        <p:nvSpPr>
          <p:cNvPr id="5" name="TextBox 4"/>
          <p:cNvSpPr txBox="1"/>
          <p:nvPr/>
        </p:nvSpPr>
        <p:spPr>
          <a:xfrm>
            <a:off x="3334043" y="5176911"/>
            <a:ext cx="1237957" cy="369332"/>
          </a:xfrm>
          <a:prstGeom prst="rect">
            <a:avLst/>
          </a:prstGeom>
          <a:noFill/>
        </p:spPr>
        <p:txBody>
          <a:bodyPr wrap="square" rtlCol="1">
            <a:spAutoFit/>
          </a:bodyPr>
          <a:lstStyle/>
          <a:p>
            <a:r>
              <a:rPr lang="fa-IR" smtClean="0">
                <a:cs typeface="B Zar" panose="00000400000000000000" pitchFamily="2" charset="-78"/>
              </a:rPr>
              <a:t>مظفرالدین شاه</a:t>
            </a:r>
            <a:endParaRPr lang="fa-IR">
              <a:cs typeface="B Zar" panose="00000400000000000000" pitchFamily="2" charset="-78"/>
            </a:endParaRPr>
          </a:p>
        </p:txBody>
      </p:sp>
    </p:spTree>
    <p:extLst>
      <p:ext uri="{BB962C8B-B14F-4D97-AF65-F5344CB8AC3E}">
        <p14:creationId xmlns:p14="http://schemas.microsoft.com/office/powerpoint/2010/main" val="23657613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ملكم </a:t>
            </a:r>
            <a:r>
              <a:rPr lang="fa-IR" smtClean="0">
                <a:cs typeface="B Zar" panose="00000400000000000000" pitchFamily="2" charset="-78"/>
              </a:rPr>
              <a:t>با اشاره </a:t>
            </a:r>
            <a:r>
              <a:rPr lang="fa-IR">
                <a:cs typeface="B Zar" panose="00000400000000000000" pitchFamily="2" charset="-78"/>
              </a:rPr>
              <a:t>به سيستم نمايندگي </a:t>
            </a:r>
            <a:r>
              <a:rPr lang="fa-IR" smtClean="0">
                <a:cs typeface="B Zar" panose="00000400000000000000" pitchFamily="2" charset="-78"/>
              </a:rPr>
              <a:t>به عنوان </a:t>
            </a:r>
            <a:r>
              <a:rPr lang="fa-IR">
                <a:cs typeface="B Zar" panose="00000400000000000000" pitchFamily="2" charset="-78"/>
              </a:rPr>
              <a:t>يك نظام عمومي در ايران دوره قاجار، بيان ميكند كه اين </a:t>
            </a:r>
            <a:r>
              <a:rPr lang="fa-IR" smtClean="0">
                <a:cs typeface="B Zar" panose="00000400000000000000" pitchFamily="2" charset="-78"/>
              </a:rPr>
              <a:t>رويه درخصوص </a:t>
            </a:r>
            <a:r>
              <a:rPr lang="fa-IR">
                <a:cs typeface="B Zar" panose="00000400000000000000" pitchFamily="2" charset="-78"/>
              </a:rPr>
              <a:t>تجار و ارباب حرف و صنايع مختلف نيز جاري بود و نه تنها انتصاب روسا و </a:t>
            </a:r>
            <a:r>
              <a:rPr lang="fa-IR" smtClean="0">
                <a:cs typeface="B Zar" panose="00000400000000000000" pitchFamily="2" charset="-78"/>
              </a:rPr>
              <a:t>نمايندگان اصناف </a:t>
            </a:r>
            <a:r>
              <a:rPr lang="fa-IR">
                <a:cs typeface="B Zar" panose="00000400000000000000" pitchFamily="2" charset="-78"/>
              </a:rPr>
              <a:t>بلكه عزل آنها نيز از سوي خود اصناف صورت </a:t>
            </a:r>
            <a:r>
              <a:rPr lang="fa-IR" smtClean="0">
                <a:cs typeface="B Zar" panose="00000400000000000000" pitchFamily="2" charset="-78"/>
              </a:rPr>
              <a:t>مي گرفت. </a:t>
            </a:r>
            <a:endParaRPr lang="fa-IR">
              <a:cs typeface="B Zar" panose="00000400000000000000" pitchFamily="2" charset="-78"/>
            </a:endParaRPr>
          </a:p>
        </p:txBody>
      </p:sp>
    </p:spTree>
    <p:extLst>
      <p:ext uri="{BB962C8B-B14F-4D97-AF65-F5344CB8AC3E}">
        <p14:creationId xmlns:p14="http://schemas.microsoft.com/office/powerpoint/2010/main" val="32744707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بديهي است كه منظور، </a:t>
            </a:r>
            <a:r>
              <a:rPr lang="fa-IR">
                <a:solidFill>
                  <a:srgbClr val="FF0000"/>
                </a:solidFill>
                <a:cs typeface="B Zar" panose="00000400000000000000" pitchFamily="2" charset="-78"/>
              </a:rPr>
              <a:t>نظام نمايندگي </a:t>
            </a:r>
            <a:r>
              <a:rPr lang="fa-IR">
                <a:cs typeface="B Zar" panose="00000400000000000000" pitchFamily="2" charset="-78"/>
              </a:rPr>
              <a:t>به مفهوم امروزي نيست. بلكه در هر صنفي با شور و </a:t>
            </a:r>
            <a:r>
              <a:rPr lang="fa-IR" smtClean="0">
                <a:cs typeface="B Zar" panose="00000400000000000000" pitchFamily="2" charset="-78"/>
              </a:rPr>
              <a:t>مشورت اعضا</a:t>
            </a:r>
            <a:r>
              <a:rPr lang="fa-IR">
                <a:cs typeface="B Zar" panose="00000400000000000000" pitchFamily="2" charset="-78"/>
              </a:rPr>
              <a:t>، با توجه به سوابق و جايگاه و موقعيت سني، اجتماعي و اقتصادي اعضا، فردي بعنوان </a:t>
            </a:r>
            <a:r>
              <a:rPr lang="fa-IR" smtClean="0">
                <a:cs typeface="B Zar" panose="00000400000000000000" pitchFamily="2" charset="-78"/>
              </a:rPr>
              <a:t>نماينده </a:t>
            </a:r>
            <a:r>
              <a:rPr lang="fa-IR" smtClean="0">
                <a:solidFill>
                  <a:srgbClr val="FF0000"/>
                </a:solidFill>
                <a:cs typeface="B Zar" panose="00000400000000000000" pitchFamily="2" charset="-78"/>
              </a:rPr>
              <a:t>صنف</a:t>
            </a:r>
            <a:r>
              <a:rPr lang="fa-IR" smtClean="0">
                <a:cs typeface="B Zar" panose="00000400000000000000" pitchFamily="2" charset="-78"/>
              </a:rPr>
              <a:t> </a:t>
            </a:r>
            <a:r>
              <a:rPr lang="fa-IR">
                <a:cs typeface="B Zar" panose="00000400000000000000" pitchFamily="2" charset="-78"/>
              </a:rPr>
              <a:t>معرفي </a:t>
            </a:r>
            <a:r>
              <a:rPr lang="fa-IR" smtClean="0">
                <a:cs typeface="B Zar" panose="00000400000000000000" pitchFamily="2" charset="-78"/>
              </a:rPr>
              <a:t>مي شود.</a:t>
            </a:r>
          </a:p>
          <a:p>
            <a:pPr marL="0" indent="0" algn="just">
              <a:buNone/>
            </a:pPr>
            <a:r>
              <a:rPr lang="fa-IR"/>
              <a:t/>
            </a:r>
            <a:br>
              <a:rPr lang="fa-IR"/>
            </a:br>
            <a:r>
              <a:rPr lang="fa-IR"/>
              <a:t/>
            </a:r>
            <a:br>
              <a:rPr lang="fa-IR"/>
            </a:br>
            <a:endParaRPr lang="fa-IR"/>
          </a:p>
        </p:txBody>
      </p:sp>
    </p:spTree>
    <p:extLst>
      <p:ext uri="{BB962C8B-B14F-4D97-AF65-F5344CB8AC3E}">
        <p14:creationId xmlns:p14="http://schemas.microsoft.com/office/powerpoint/2010/main" val="19459429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تصميم درخصوص تعيين ماليات سالانه و تعيين قيمتها بويژه قيمت محصولات و كالاهاي</a:t>
            </a:r>
            <a:br>
              <a:rPr lang="fa-IR">
                <a:cs typeface="B Zar" panose="00000400000000000000" pitchFamily="2" charset="-78"/>
              </a:rPr>
            </a:br>
            <a:r>
              <a:rPr lang="fa-IR">
                <a:cs typeface="B Zar" panose="00000400000000000000" pitchFamily="2" charset="-78"/>
              </a:rPr>
              <a:t>مورد مصرف روزانه </a:t>
            </a:r>
            <a:r>
              <a:rPr lang="fa-IR">
                <a:cs typeface="B Zar" panose="00000400000000000000" pitchFamily="2" charset="-78"/>
              </a:rPr>
              <a:t>مردم </a:t>
            </a:r>
            <a:r>
              <a:rPr lang="fa-IR" smtClean="0">
                <a:cs typeface="B Zar" panose="00000400000000000000" pitchFamily="2" charset="-78"/>
              </a:rPr>
              <a:t>به طور </a:t>
            </a:r>
            <a:r>
              <a:rPr lang="fa-IR">
                <a:cs typeface="B Zar" panose="00000400000000000000" pitchFamily="2" charset="-78"/>
              </a:rPr>
              <a:t>مشترك توسط نمايندگان اصناف و ماموران دولتي اتخاذ</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مي شد، بدين </a:t>
            </a:r>
            <a:r>
              <a:rPr lang="fa-IR">
                <a:cs typeface="B Zar" panose="00000400000000000000" pitchFamily="2" charset="-78"/>
              </a:rPr>
              <a:t>ترتيب بازار نه تنها در سازمان </a:t>
            </a:r>
            <a:r>
              <a:rPr lang="fa-IR">
                <a:cs typeface="B Zar" panose="00000400000000000000" pitchFamily="2" charset="-78"/>
              </a:rPr>
              <a:t>دروني </a:t>
            </a:r>
            <a:r>
              <a:rPr lang="fa-IR" smtClean="0">
                <a:cs typeface="B Zar" panose="00000400000000000000" pitchFamily="2" charset="-78"/>
              </a:rPr>
              <a:t>خود از </a:t>
            </a:r>
            <a:r>
              <a:rPr lang="fa-IR">
                <a:cs typeface="B Zar" panose="00000400000000000000" pitchFamily="2" charset="-78"/>
              </a:rPr>
              <a:t>خودمختاري و استقلال برخوردار بود بلكه در تعيين قيمتها و ماليات نيز، تعيين كننده بود. </a:t>
            </a:r>
            <a:r>
              <a:rPr lang="fa-IR">
                <a:cs typeface="B Zar" panose="00000400000000000000" pitchFamily="2" charset="-78"/>
              </a:rPr>
              <a:t>و </a:t>
            </a:r>
            <a:r>
              <a:rPr lang="fa-IR" smtClean="0">
                <a:cs typeface="B Zar" panose="00000400000000000000" pitchFamily="2" charset="-78"/>
              </a:rPr>
              <a:t>در مواردي </a:t>
            </a:r>
            <a:r>
              <a:rPr lang="fa-IR">
                <a:cs typeface="B Zar" panose="00000400000000000000" pitchFamily="2" charset="-78"/>
              </a:rPr>
              <a:t>كه مقامات دولتي ميخواستند با زور قيمتها را دستكاري كنند با مقاومت </a:t>
            </a:r>
            <a:r>
              <a:rPr lang="fa-IR">
                <a:cs typeface="B Zar" panose="00000400000000000000" pitchFamily="2" charset="-78"/>
              </a:rPr>
              <a:t>بازاريان </a:t>
            </a:r>
            <a:r>
              <a:rPr lang="fa-IR" smtClean="0">
                <a:cs typeface="B Zar" panose="00000400000000000000" pitchFamily="2" charset="-78"/>
              </a:rPr>
              <a:t>روبرو مي شدند</a:t>
            </a:r>
          </a:p>
          <a:p>
            <a:pPr algn="just"/>
            <a:endParaRPr lang="fa-IR">
              <a:cs typeface="B Zar" panose="00000400000000000000" pitchFamily="2" charset="-78"/>
            </a:endParaRPr>
          </a:p>
        </p:txBody>
      </p:sp>
      <p:sp>
        <p:nvSpPr>
          <p:cNvPr id="4" name="Flowchart: Process 3"/>
          <p:cNvSpPr/>
          <p:nvPr/>
        </p:nvSpPr>
        <p:spPr>
          <a:xfrm>
            <a:off x="1477108" y="4248443"/>
            <a:ext cx="2293034" cy="111134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خودمختاري و استقلال</a:t>
            </a:r>
            <a:endParaRPr lang="fa-IR" b="1">
              <a:solidFill>
                <a:srgbClr val="FF0000"/>
              </a:solidFill>
            </a:endParaRPr>
          </a:p>
        </p:txBody>
      </p:sp>
    </p:spTree>
    <p:extLst>
      <p:ext uri="{BB962C8B-B14F-4D97-AF65-F5344CB8AC3E}">
        <p14:creationId xmlns:p14="http://schemas.microsoft.com/office/powerpoint/2010/main" val="38552257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برخلاف ديدگاه كساني همچون </a:t>
            </a:r>
            <a:r>
              <a:rPr lang="fa-IR" smtClean="0">
                <a:cs typeface="B Zar" panose="00000400000000000000" pitchFamily="2" charset="-78"/>
              </a:rPr>
              <a:t>اشرف(1374)كه </a:t>
            </a:r>
            <a:r>
              <a:rPr lang="fa-IR">
                <a:cs typeface="B Zar" panose="00000400000000000000" pitchFamily="2" charset="-78"/>
              </a:rPr>
              <a:t>اصناف را در حد كارگزاران</a:t>
            </a:r>
            <a:br>
              <a:rPr lang="fa-IR">
                <a:cs typeface="B Zar" panose="00000400000000000000" pitchFamily="2" charset="-78"/>
              </a:rPr>
            </a:br>
            <a:r>
              <a:rPr lang="fa-IR">
                <a:cs typeface="B Zar" panose="00000400000000000000" pitchFamily="2" charset="-78"/>
              </a:rPr>
              <a:t>مالياتي حكومت تنزل </a:t>
            </a:r>
            <a:r>
              <a:rPr lang="fa-IR" smtClean="0">
                <a:cs typeface="B Zar" panose="00000400000000000000" pitchFamily="2" charset="-78"/>
              </a:rPr>
              <a:t>داده اند</a:t>
            </a:r>
            <a:r>
              <a:rPr lang="fa-IR">
                <a:cs typeface="B Zar" panose="00000400000000000000" pitchFamily="2" charset="-78"/>
              </a:rPr>
              <a:t>، </a:t>
            </a:r>
            <a:r>
              <a:rPr lang="fa-IR" smtClean="0">
                <a:cs typeface="B Zar" panose="00000400000000000000" pitchFamily="2" charset="-78"/>
              </a:rPr>
              <a:t>مي توان </a:t>
            </a:r>
            <a:r>
              <a:rPr lang="fa-IR">
                <a:cs typeface="B Zar" panose="00000400000000000000" pitchFamily="2" charset="-78"/>
              </a:rPr>
              <a:t>گفت حتي اگر اصناف در آغاز </a:t>
            </a:r>
            <a:r>
              <a:rPr lang="fa-IR" smtClean="0">
                <a:cs typeface="B Zar" panose="00000400000000000000" pitchFamily="2" charset="-78"/>
              </a:rPr>
              <a:t>وسيله اي </a:t>
            </a:r>
            <a:r>
              <a:rPr lang="fa-IR">
                <a:cs typeface="B Zar" panose="00000400000000000000" pitchFamily="2" charset="-78"/>
              </a:rPr>
              <a:t>براي جمع </a:t>
            </a:r>
            <a:r>
              <a:rPr lang="fa-IR" smtClean="0">
                <a:cs typeface="B Zar" panose="00000400000000000000" pitchFamily="2" charset="-78"/>
              </a:rPr>
              <a:t>آوري ماليات </a:t>
            </a:r>
            <a:r>
              <a:rPr lang="fa-IR">
                <a:cs typeface="B Zar" panose="00000400000000000000" pitchFamily="2" charset="-78"/>
              </a:rPr>
              <a:t>براي حكومت بودند، </a:t>
            </a:r>
            <a:r>
              <a:rPr lang="fa-IR" smtClean="0">
                <a:cs typeface="B Zar" panose="00000400000000000000" pitchFamily="2" charset="-78"/>
              </a:rPr>
              <a:t>به تدريج </a:t>
            </a:r>
            <a:r>
              <a:rPr lang="fa-IR">
                <a:cs typeface="B Zar" panose="00000400000000000000" pitchFamily="2" charset="-78"/>
              </a:rPr>
              <a:t>استقلال عمل و قدرتي </a:t>
            </a:r>
            <a:r>
              <a:rPr lang="fa-IR" smtClean="0">
                <a:cs typeface="B Zar" panose="00000400000000000000" pitchFamily="2" charset="-78"/>
              </a:rPr>
              <a:t>به دست </a:t>
            </a:r>
            <a:r>
              <a:rPr lang="fa-IR">
                <a:cs typeface="B Zar" panose="00000400000000000000" pitchFamily="2" charset="-78"/>
              </a:rPr>
              <a:t>آوردند كه حكومت </a:t>
            </a:r>
            <a:r>
              <a:rPr lang="fa-IR" smtClean="0">
                <a:cs typeface="B Zar" panose="00000400000000000000" pitchFamily="2" charset="-78"/>
              </a:rPr>
              <a:t>نمي توانست به </a:t>
            </a:r>
            <a:r>
              <a:rPr lang="fa-IR">
                <a:cs typeface="B Zar" panose="00000400000000000000" pitchFamily="2" charset="-78"/>
              </a:rPr>
              <a:t>شيوه خودسرانه با آنها رفتار كند به گونهاي كه </a:t>
            </a:r>
            <a:r>
              <a:rPr lang="fa-IR" smtClean="0">
                <a:cs typeface="B Zar" panose="00000400000000000000" pitchFamily="2" charset="-78"/>
              </a:rPr>
              <a:t>روشنوار (1378) علت </a:t>
            </a:r>
            <a:r>
              <a:rPr lang="fa-IR">
                <a:cs typeface="B Zar" panose="00000400000000000000" pitchFamily="2" charset="-78"/>
              </a:rPr>
              <a:t>تشكيل انجمنهاي </a:t>
            </a:r>
            <a:r>
              <a:rPr lang="fa-IR" smtClean="0">
                <a:cs typeface="B Zar" panose="00000400000000000000" pitchFamily="2" charset="-78"/>
              </a:rPr>
              <a:t>صنفي دوره </a:t>
            </a:r>
            <a:r>
              <a:rPr lang="fa-IR">
                <a:cs typeface="B Zar" panose="00000400000000000000" pitchFamily="2" charset="-78"/>
              </a:rPr>
              <a:t>ناصري را سامان يافتن در برابر </a:t>
            </a:r>
            <a:r>
              <a:rPr lang="fa-IR" smtClean="0">
                <a:cs typeface="B Zar" panose="00000400000000000000" pitchFamily="2" charset="-78"/>
              </a:rPr>
              <a:t>زياده روي </a:t>
            </a:r>
            <a:r>
              <a:rPr lang="fa-IR">
                <a:cs typeface="B Zar" panose="00000400000000000000" pitchFamily="2" charset="-78"/>
              </a:rPr>
              <a:t>و زورگويي حكومت </a:t>
            </a:r>
            <a:r>
              <a:rPr lang="fa-IR" smtClean="0">
                <a:cs typeface="B Zar" panose="00000400000000000000" pitchFamily="2" charset="-78"/>
              </a:rPr>
              <a:t>گزارش كرده </a:t>
            </a:r>
            <a:r>
              <a:rPr lang="fa-IR">
                <a:cs typeface="B Zar" panose="00000400000000000000" pitchFamily="2" charset="-78"/>
              </a:rPr>
              <a:t>بود </a:t>
            </a:r>
            <a:endParaRPr lang="fa-IR" smtClean="0">
              <a:cs typeface="B Zar" panose="00000400000000000000" pitchFamily="2" charset="-78"/>
            </a:endParaRPr>
          </a:p>
          <a:p>
            <a:pPr marL="0" indent="0" algn="just">
              <a:buNone/>
            </a:pPr>
            <a:r>
              <a:rPr lang="fa-IR"/>
              <a:t/>
            </a:r>
            <a:br>
              <a:rPr lang="fa-IR"/>
            </a:br>
            <a:endParaRPr lang="fa-IR"/>
          </a:p>
        </p:txBody>
      </p:sp>
      <p:sp>
        <p:nvSpPr>
          <p:cNvPr id="4" name="Flowchart: Process 3"/>
          <p:cNvSpPr/>
          <p:nvPr/>
        </p:nvSpPr>
        <p:spPr>
          <a:xfrm>
            <a:off x="838200" y="4783015"/>
            <a:ext cx="2363373" cy="91440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انجمنهاي صنفي دوره ناصري</a:t>
            </a:r>
            <a:endParaRPr lang="fa-IR" b="1">
              <a:solidFill>
                <a:srgbClr val="FF0000"/>
              </a:solidFill>
            </a:endParaRPr>
          </a:p>
        </p:txBody>
      </p:sp>
    </p:spTree>
    <p:extLst>
      <p:ext uri="{BB962C8B-B14F-4D97-AF65-F5344CB8AC3E}">
        <p14:creationId xmlns:p14="http://schemas.microsoft.com/office/powerpoint/2010/main" val="36245733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استقلال و خودمختاري </a:t>
            </a:r>
            <a:r>
              <a:rPr lang="fa-IR" smtClean="0">
                <a:cs typeface="B Zar" panose="00000400000000000000" pitchFamily="2" charset="-78"/>
              </a:rPr>
              <a:t>نسبي اي </a:t>
            </a:r>
            <a:r>
              <a:rPr lang="fa-IR">
                <a:cs typeface="B Zar" panose="00000400000000000000" pitchFamily="2" charset="-78"/>
              </a:rPr>
              <a:t>كه بازار از آن برخوردار بود، ناشي از تمركز قدرت مالي </a:t>
            </a:r>
            <a:r>
              <a:rPr lang="fa-IR" smtClean="0">
                <a:cs typeface="B Zar" panose="00000400000000000000" pitchFamily="2" charset="-78"/>
              </a:rPr>
              <a:t>جامعه در </a:t>
            </a:r>
            <a:r>
              <a:rPr lang="fa-IR">
                <a:cs typeface="B Zar" panose="00000400000000000000" pitchFamily="2" charset="-78"/>
              </a:rPr>
              <a:t>آن بود. قدرت مالي بازار، دولت را نيازمند آن و وابسته به آن ميساخت و بدين دليل، حكومت </a:t>
            </a:r>
            <a:r>
              <a:rPr lang="fa-IR" smtClean="0">
                <a:cs typeface="B Zar" panose="00000400000000000000" pitchFamily="2" charset="-78"/>
              </a:rPr>
              <a:t>در تعامل </a:t>
            </a:r>
            <a:r>
              <a:rPr lang="fa-IR">
                <a:cs typeface="B Zar" panose="00000400000000000000" pitchFamily="2" charset="-78"/>
              </a:rPr>
              <a:t>با بازار محتاطانه عمل ميكرد و به تعبير فلور </a:t>
            </a:r>
            <a:r>
              <a:rPr lang="fa-IR" smtClean="0">
                <a:cs typeface="B Zar" panose="00000400000000000000" pitchFamily="2" charset="-78"/>
              </a:rPr>
              <a:t>(1366)مقامات </a:t>
            </a:r>
            <a:r>
              <a:rPr lang="fa-IR">
                <a:cs typeface="B Zar" panose="00000400000000000000" pitchFamily="2" charset="-78"/>
              </a:rPr>
              <a:t>حكومتي مرغي را كه </a:t>
            </a:r>
            <a:r>
              <a:rPr lang="fa-IR" smtClean="0">
                <a:cs typeface="B Zar" panose="00000400000000000000" pitchFamily="2" charset="-78"/>
              </a:rPr>
              <a:t>تخم طلايي </a:t>
            </a:r>
            <a:r>
              <a:rPr lang="fa-IR">
                <a:cs typeface="B Zar" panose="00000400000000000000" pitchFamily="2" charset="-78"/>
              </a:rPr>
              <a:t>داشت </a:t>
            </a:r>
            <a:r>
              <a:rPr lang="fa-IR" smtClean="0">
                <a:cs typeface="B Zar" panose="00000400000000000000" pitchFamily="2" charset="-78"/>
              </a:rPr>
              <a:t>نمي توانستند </a:t>
            </a:r>
            <a:r>
              <a:rPr lang="fa-IR">
                <a:cs typeface="B Zar" panose="00000400000000000000" pitchFamily="2" charset="-78"/>
              </a:rPr>
              <a:t>بكشند« زيرا نارضايتي تجار و اصناف به </a:t>
            </a:r>
            <a:r>
              <a:rPr lang="fa-IR" smtClean="0">
                <a:cs typeface="B Zar" panose="00000400000000000000" pitchFamily="2" charset="-78"/>
              </a:rPr>
              <a:t>فاجعه اي </a:t>
            </a:r>
            <a:r>
              <a:rPr lang="fa-IR">
                <a:cs typeface="B Zar" panose="00000400000000000000" pitchFamily="2" charset="-78"/>
              </a:rPr>
              <a:t>اقتصادي براي </a:t>
            </a:r>
            <a:r>
              <a:rPr lang="fa-IR" smtClean="0">
                <a:cs typeface="B Zar" panose="00000400000000000000" pitchFamily="2" charset="-78"/>
              </a:rPr>
              <a:t>دولت منجر </a:t>
            </a:r>
            <a:r>
              <a:rPr lang="fa-IR">
                <a:cs typeface="B Zar" panose="00000400000000000000" pitchFamily="2" charset="-78"/>
              </a:rPr>
              <a:t>ميشد. حكومت در سطوح مختلف از شاهان گرفته تا </a:t>
            </a:r>
            <a:r>
              <a:rPr lang="fa-IR" smtClean="0">
                <a:cs typeface="B Zar" panose="00000400000000000000" pitchFamily="2" charset="-78"/>
              </a:rPr>
              <a:t>شاهزاده ها </a:t>
            </a:r>
            <a:r>
              <a:rPr lang="fa-IR">
                <a:cs typeface="B Zar" panose="00000400000000000000" pitchFamily="2" charset="-78"/>
              </a:rPr>
              <a:t>و حكام ايالتي نيازمند </a:t>
            </a:r>
            <a:r>
              <a:rPr lang="fa-IR" smtClean="0">
                <a:cs typeface="B Zar" panose="00000400000000000000" pitchFamily="2" charset="-78"/>
              </a:rPr>
              <a:t>كمك مالي </a:t>
            </a:r>
            <a:r>
              <a:rPr lang="fa-IR">
                <a:cs typeface="B Zar" panose="00000400000000000000" pitchFamily="2" charset="-78"/>
              </a:rPr>
              <a:t>بازار بود بگونهاي كه بدون كمك تجار و بازاريان، دولت در برابر تعهدات مالي خود، </a:t>
            </a:r>
            <a:r>
              <a:rPr lang="fa-IR" smtClean="0">
                <a:cs typeface="B Zar" panose="00000400000000000000" pitchFamily="2" charset="-78"/>
              </a:rPr>
              <a:t>به ستوه ميآمد </a:t>
            </a:r>
            <a:r>
              <a:rPr lang="fa-IR">
                <a:cs typeface="B Zar" panose="00000400000000000000" pitchFamily="2" charset="-78"/>
              </a:rPr>
              <a:t>و كاري از دستش ساخته نبود </a:t>
            </a:r>
          </a:p>
        </p:txBody>
      </p:sp>
      <p:sp>
        <p:nvSpPr>
          <p:cNvPr id="4" name="Flowchart: Process 3"/>
          <p:cNvSpPr/>
          <p:nvPr/>
        </p:nvSpPr>
        <p:spPr>
          <a:xfrm>
            <a:off x="2222694" y="4853353"/>
            <a:ext cx="3263705" cy="1209821"/>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نارضايتي تجار و اصناف به فاجعه اي اقتصادي براي دولت منجر ميشد</a:t>
            </a:r>
            <a:endParaRPr lang="fa-IR" b="1">
              <a:solidFill>
                <a:srgbClr val="FF0000"/>
              </a:solidFill>
            </a:endParaRPr>
          </a:p>
        </p:txBody>
      </p:sp>
    </p:spTree>
    <p:extLst>
      <p:ext uri="{BB962C8B-B14F-4D97-AF65-F5344CB8AC3E}">
        <p14:creationId xmlns:p14="http://schemas.microsoft.com/office/powerpoint/2010/main" val="859340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همچنين دولت در هنگام </a:t>
            </a:r>
            <a:r>
              <a:rPr lang="fa-IR" smtClean="0">
                <a:cs typeface="B Zar" panose="00000400000000000000" pitchFamily="2" charset="-78"/>
              </a:rPr>
              <a:t>تشكيل ارتش </a:t>
            </a:r>
            <a:r>
              <a:rPr lang="fa-IR">
                <a:cs typeface="B Zar" panose="00000400000000000000" pitchFamily="2" charset="-78"/>
              </a:rPr>
              <a:t>منظم و دائمي با توجه به مشكلاتي كه براي تامين </a:t>
            </a:r>
            <a:r>
              <a:rPr lang="fa-IR" smtClean="0">
                <a:cs typeface="B Zar" panose="00000400000000000000" pitchFamily="2" charset="-78"/>
              </a:rPr>
              <a:t>هزينه ها </a:t>
            </a:r>
            <a:r>
              <a:rPr lang="fa-IR">
                <a:cs typeface="B Zar" panose="00000400000000000000" pitchFamily="2" charset="-78"/>
              </a:rPr>
              <a:t>داشت، </a:t>
            </a:r>
            <a:r>
              <a:rPr lang="fa-IR" smtClean="0">
                <a:cs typeface="B Zar" panose="00000400000000000000" pitchFamily="2" charset="-78"/>
              </a:rPr>
              <a:t>هزينه هاي </a:t>
            </a:r>
            <a:r>
              <a:rPr lang="fa-IR">
                <a:cs typeface="B Zar" panose="00000400000000000000" pitchFamily="2" charset="-78"/>
              </a:rPr>
              <a:t>لازم را </a:t>
            </a:r>
            <a:r>
              <a:rPr lang="fa-IR" smtClean="0">
                <a:cs typeface="B Zar" panose="00000400000000000000" pitchFamily="2" charset="-78"/>
              </a:rPr>
              <a:t>به وسيله وامهايي </a:t>
            </a:r>
            <a:r>
              <a:rPr lang="fa-IR">
                <a:cs typeface="B Zar" panose="00000400000000000000" pitchFamily="2" charset="-78"/>
              </a:rPr>
              <a:t>كه با بهره كلان از بازاريان گرفته بود تأمين </a:t>
            </a:r>
            <a:r>
              <a:rPr lang="fa-IR" smtClean="0">
                <a:cs typeface="B Zar" panose="00000400000000000000" pitchFamily="2" charset="-78"/>
              </a:rPr>
              <a:t>مي كرد در </a:t>
            </a:r>
            <a:r>
              <a:rPr lang="fa-IR">
                <a:cs typeface="B Zar" panose="00000400000000000000" pitchFamily="2" charset="-78"/>
              </a:rPr>
              <a:t>سطح </a:t>
            </a:r>
            <a:r>
              <a:rPr lang="fa-IR" smtClean="0">
                <a:cs typeface="B Zar" panose="00000400000000000000" pitchFamily="2" charset="-78"/>
              </a:rPr>
              <a:t>ايالات نيز</a:t>
            </a:r>
            <a:r>
              <a:rPr lang="fa-IR">
                <a:cs typeface="B Zar" panose="00000400000000000000" pitchFamily="2" charset="-78"/>
              </a:rPr>
              <a:t>، حكام محلي هم براي تامين هزينه لازم براي خريد منصب حكومت ايالت و هم براي </a:t>
            </a:r>
            <a:r>
              <a:rPr lang="fa-IR" smtClean="0">
                <a:cs typeface="B Zar" panose="00000400000000000000" pitchFamily="2" charset="-78"/>
              </a:rPr>
              <a:t>تامين ماليات </a:t>
            </a:r>
            <a:r>
              <a:rPr lang="fa-IR">
                <a:cs typeface="B Zar" panose="00000400000000000000" pitchFamily="2" charset="-78"/>
              </a:rPr>
              <a:t>مطالبه شده از سوي حكومت مركزي نيازمند قدرت مالي بازاريان </a:t>
            </a:r>
            <a:r>
              <a:rPr lang="fa-IR" smtClean="0">
                <a:cs typeface="B Zar" panose="00000400000000000000" pitchFamily="2" charset="-78"/>
              </a:rPr>
              <a:t>بودند. </a:t>
            </a:r>
          </a:p>
          <a:p>
            <a:pPr algn="just"/>
            <a:r>
              <a:rPr lang="fa-IR" smtClean="0">
                <a:cs typeface="B Zar" panose="00000400000000000000" pitchFamily="2" charset="-78"/>
              </a:rPr>
              <a:t> </a:t>
            </a:r>
          </a:p>
          <a:p>
            <a:pPr algn="just"/>
            <a:endParaRPr lang="fa-IR">
              <a:cs typeface="B Zar" panose="00000400000000000000" pitchFamily="2" charset="-78"/>
            </a:endParaRPr>
          </a:p>
        </p:txBody>
      </p:sp>
      <p:sp>
        <p:nvSpPr>
          <p:cNvPr id="4" name="Flowchart: Process 3"/>
          <p:cNvSpPr/>
          <p:nvPr/>
        </p:nvSpPr>
        <p:spPr>
          <a:xfrm>
            <a:off x="894471" y="4346917"/>
            <a:ext cx="2250831" cy="94253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تامين ماليات مطالبه شده</a:t>
            </a:r>
            <a:endParaRPr lang="fa-IR" b="1">
              <a:solidFill>
                <a:srgbClr val="FF0000"/>
              </a:solidFill>
            </a:endParaRPr>
          </a:p>
        </p:txBody>
      </p:sp>
    </p:spTree>
    <p:extLst>
      <p:ext uri="{BB962C8B-B14F-4D97-AF65-F5344CB8AC3E}">
        <p14:creationId xmlns:p14="http://schemas.microsoft.com/office/powerpoint/2010/main" val="308616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علاوه براين، حكومت در بخش خدمات عمومي و تاسيسات عام المنفعه نيز سخت به </a:t>
            </a:r>
            <a:r>
              <a:rPr lang="fa-IR" smtClean="0">
                <a:cs typeface="B Zar" panose="00000400000000000000" pitchFamily="2" charset="-78"/>
              </a:rPr>
              <a:t>بازار نيازمند </a:t>
            </a:r>
            <a:r>
              <a:rPr lang="fa-IR">
                <a:cs typeface="B Zar" panose="00000400000000000000" pitchFamily="2" charset="-78"/>
              </a:rPr>
              <a:t>بود و از بازاريان انتظار </a:t>
            </a:r>
            <a:r>
              <a:rPr lang="fa-IR" smtClean="0">
                <a:cs typeface="B Zar" panose="00000400000000000000" pitchFamily="2" charset="-78"/>
              </a:rPr>
              <a:t>مي رفت </a:t>
            </a:r>
            <a:r>
              <a:rPr lang="fa-IR">
                <a:cs typeface="B Zar" panose="00000400000000000000" pitchFamily="2" charset="-78"/>
              </a:rPr>
              <a:t>از ثروتشان در جهت رفاه عمومي استفاده كنند. </a:t>
            </a:r>
            <a:r>
              <a:rPr lang="fa-IR" smtClean="0">
                <a:cs typeface="B Zar" panose="00000400000000000000" pitchFamily="2" charset="-78"/>
              </a:rPr>
              <a:t>عموما، مدارس</a:t>
            </a:r>
            <a:r>
              <a:rPr lang="fa-IR">
                <a:cs typeface="B Zar" panose="00000400000000000000" pitchFamily="2" charset="-78"/>
              </a:rPr>
              <a:t>، مساجد، حمامها، پلها، كاروانسراها،قناتها، دارالايتامها و ... با همكاري يا توسط </a:t>
            </a:r>
            <a:r>
              <a:rPr lang="fa-IR" smtClean="0">
                <a:cs typeface="B Zar" panose="00000400000000000000" pitchFamily="2" charset="-78"/>
              </a:rPr>
              <a:t>بازاريان ساخته مي شد.</a:t>
            </a:r>
          </a:p>
          <a:p>
            <a:pPr algn="just"/>
            <a:endParaRPr lang="fa-IR">
              <a:cs typeface="B Zar" panose="00000400000000000000" pitchFamily="2" charset="-78"/>
            </a:endParaRPr>
          </a:p>
        </p:txBody>
      </p:sp>
      <p:sp>
        <p:nvSpPr>
          <p:cNvPr id="4" name="Flowchart: Process 3"/>
          <p:cNvSpPr/>
          <p:nvPr/>
        </p:nvSpPr>
        <p:spPr>
          <a:xfrm>
            <a:off x="2307102" y="3812345"/>
            <a:ext cx="2180492" cy="858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رفاه عمومي</a:t>
            </a:r>
            <a:endParaRPr lang="fa-IR">
              <a:solidFill>
                <a:srgbClr val="FF0000"/>
              </a:solidFill>
            </a:endParaRPr>
          </a:p>
        </p:txBody>
      </p:sp>
    </p:spTree>
    <p:extLst>
      <p:ext uri="{BB962C8B-B14F-4D97-AF65-F5344CB8AC3E}">
        <p14:creationId xmlns:p14="http://schemas.microsoft.com/office/powerpoint/2010/main" val="3877067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كدي </a:t>
            </a:r>
            <a:r>
              <a:rPr lang="fa-IR">
                <a:cs typeface="B Zar" panose="00000400000000000000" pitchFamily="2" charset="-78"/>
              </a:rPr>
              <a:t>(1369) در توضيح اصطلاح »فئوداليسم </a:t>
            </a:r>
            <a:r>
              <a:rPr lang="fa-IR" smtClean="0">
                <a:cs typeface="B Zar" panose="00000400000000000000" pitchFamily="2" charset="-78"/>
              </a:rPr>
              <a:t>قبيله اي</a:t>
            </a:r>
            <a:r>
              <a:rPr lang="fa-IR">
                <a:cs typeface="B Zar" panose="00000400000000000000" pitchFamily="2" charset="-78"/>
              </a:rPr>
              <a:t>«، </a:t>
            </a:r>
            <a:r>
              <a:rPr lang="fa-IR" smtClean="0">
                <a:cs typeface="B Zar" panose="00000400000000000000" pitchFamily="2" charset="-78"/>
              </a:rPr>
              <a:t>مي نويسد</a:t>
            </a:r>
            <a:r>
              <a:rPr lang="fa-IR">
                <a:cs typeface="B Zar" panose="00000400000000000000" pitchFamily="2" charset="-78"/>
              </a:rPr>
              <a:t>: »در اين نظام بخش اعظم قدرت نظامي در دست رهبران قبايل بود. آنها همچنين مسئول جوامع كشاورزي و حتي در بعضي از مواقع جوامع شهري بودند.  فلور نيز بيان ميكند حكومت مركزي غالبا </a:t>
            </a:r>
            <a:r>
              <a:rPr lang="fa-IR" smtClean="0">
                <a:cs typeface="B Zar" panose="00000400000000000000" pitchFamily="2" charset="-78"/>
              </a:rPr>
              <a:t>به دليل </a:t>
            </a:r>
            <a:r>
              <a:rPr lang="fa-IR">
                <a:cs typeface="B Zar" panose="00000400000000000000" pitchFamily="2" charset="-78"/>
              </a:rPr>
              <a:t>كمبود نخبگان سياسي در قدرت مركزي و نبود راههاي ارتباطي مناسب با نواحي مختلف كشور، ناگزير بود كه </a:t>
            </a:r>
            <a:r>
              <a:rPr lang="fa-IR" smtClean="0">
                <a:cs typeface="B Zar" panose="00000400000000000000" pitchFamily="2" charset="-78"/>
              </a:rPr>
              <a:t>به طرز گسترده اي </a:t>
            </a:r>
            <a:r>
              <a:rPr lang="fa-IR">
                <a:cs typeface="B Zar" panose="00000400000000000000" pitchFamily="2" charset="-78"/>
              </a:rPr>
              <a:t>عدم تمركز در قدرت و </a:t>
            </a:r>
            <a:r>
              <a:rPr lang="fa-IR" smtClean="0">
                <a:cs typeface="B Zar" panose="00000400000000000000" pitchFamily="2" charset="-78"/>
              </a:rPr>
              <a:t>شكل گيريهاي </a:t>
            </a:r>
            <a:r>
              <a:rPr lang="fa-IR">
                <a:cs typeface="B Zar" panose="00000400000000000000" pitchFamily="2" charset="-78"/>
              </a:rPr>
              <a:t>قدرتهاي محلي را بپذيرد چرا كه براي حفظ نظم عمومي و گردآوري ماليات نيازمند همكاري اين قدرتهاي محلي بود)</a:t>
            </a:r>
          </a:p>
          <a:p>
            <a:endParaRPr lang="fa-IR"/>
          </a:p>
        </p:txBody>
      </p:sp>
      <p:sp>
        <p:nvSpPr>
          <p:cNvPr id="5" name="TextBox 4"/>
          <p:cNvSpPr txBox="1"/>
          <p:nvPr/>
        </p:nvSpPr>
        <p:spPr>
          <a:xfrm>
            <a:off x="3362178" y="4937760"/>
            <a:ext cx="1491176" cy="369332"/>
          </a:xfrm>
          <a:prstGeom prst="rect">
            <a:avLst/>
          </a:prstGeom>
          <a:noFill/>
        </p:spPr>
        <p:txBody>
          <a:bodyPr wrap="square" rtlCol="1">
            <a:spAutoFit/>
          </a:bodyPr>
          <a:lstStyle/>
          <a:p>
            <a:pPr algn="ctr"/>
            <a:r>
              <a:rPr lang="fa-IR" b="1" smtClean="0">
                <a:cs typeface="B Zar" panose="00000400000000000000" pitchFamily="2" charset="-78"/>
              </a:rPr>
              <a:t>نیکی کدی</a:t>
            </a:r>
            <a:endParaRPr lang="fa-IR" b="1">
              <a:cs typeface="B Zar" panose="00000400000000000000" pitchFamily="2" charset="-78"/>
            </a:endParaRPr>
          </a:p>
        </p:txBody>
      </p:sp>
      <p:sp>
        <p:nvSpPr>
          <p:cNvPr id="6" name="Explosion 1 5"/>
          <p:cNvSpPr/>
          <p:nvPr/>
        </p:nvSpPr>
        <p:spPr>
          <a:xfrm>
            <a:off x="7272997" y="4783015"/>
            <a:ext cx="3277772" cy="1969477"/>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كمبود نخبگان سياسي در قدرت مركزي</a:t>
            </a:r>
            <a:endParaRPr lang="fa-IR">
              <a:solidFill>
                <a:srgbClr val="FF0000"/>
              </a:solidFill>
            </a:endParaRPr>
          </a:p>
        </p:txBody>
      </p:sp>
      <p:pic>
        <p:nvPicPr>
          <p:cNvPr id="7" name="Picture 6"/>
          <p:cNvPicPr>
            <a:picLocks noChangeAspect="1"/>
          </p:cNvPicPr>
          <p:nvPr/>
        </p:nvPicPr>
        <p:blipFill>
          <a:blip r:embed="rId2"/>
          <a:stretch>
            <a:fillRect/>
          </a:stretch>
        </p:blipFill>
        <p:spPr>
          <a:xfrm>
            <a:off x="1352843" y="4331128"/>
            <a:ext cx="2133600" cy="2133600"/>
          </a:xfrm>
          <a:prstGeom prst="rect">
            <a:avLst/>
          </a:prstGeom>
        </p:spPr>
      </p:pic>
    </p:spTree>
    <p:extLst>
      <p:ext uri="{BB962C8B-B14F-4D97-AF65-F5344CB8AC3E}">
        <p14:creationId xmlns:p14="http://schemas.microsoft.com/office/powerpoint/2010/main" val="1788609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 وجود همكاري مالي و اقتصادي كه بازاريان با حكومت و مقامات دولتي داشتند، در </a:t>
            </a:r>
            <a:r>
              <a:rPr lang="fa-IR" smtClean="0">
                <a:cs typeface="B Zar" panose="00000400000000000000" pitchFamily="2" charset="-78"/>
              </a:rPr>
              <a:t>صورت زياده خواهي </a:t>
            </a:r>
            <a:r>
              <a:rPr lang="fa-IR">
                <a:cs typeface="B Zar" panose="00000400000000000000" pitchFamily="2" charset="-78"/>
              </a:rPr>
              <a:t>دولت در برابر آن مقاومت ميكردند. بستن بازار يا بخشي از آن و بست نشستن </a:t>
            </a:r>
            <a:r>
              <a:rPr lang="fa-IR" smtClean="0">
                <a:cs typeface="B Zar" panose="00000400000000000000" pitchFamily="2" charset="-78"/>
              </a:rPr>
              <a:t>در مساجد به عنوان </a:t>
            </a:r>
            <a:r>
              <a:rPr lang="fa-IR">
                <a:cs typeface="B Zar" panose="00000400000000000000" pitchFamily="2" charset="-78"/>
              </a:rPr>
              <a:t>يك شيوه اعتراضي در برابر دخالتهاي حكومت در بازار و </a:t>
            </a:r>
            <a:r>
              <a:rPr lang="fa-IR" smtClean="0">
                <a:cs typeface="B Zar" panose="00000400000000000000" pitchFamily="2" charset="-78"/>
              </a:rPr>
              <a:t>زياده خواهي هاي مقامات دولتي</a:t>
            </a:r>
            <a:r>
              <a:rPr lang="fa-IR">
                <a:cs typeface="B Zar" panose="00000400000000000000" pitchFamily="2" charset="-78"/>
              </a:rPr>
              <a:t>، الگويي بود كه در دوره قاجاريه بسيار تكرار </a:t>
            </a:r>
            <a:r>
              <a:rPr lang="fa-IR" smtClean="0">
                <a:cs typeface="B Zar" panose="00000400000000000000" pitchFamily="2" charset="-78"/>
              </a:rPr>
              <a:t>مي شد. </a:t>
            </a:r>
          </a:p>
          <a:p>
            <a:pPr algn="just"/>
            <a:endParaRPr lang="fa-IR">
              <a:cs typeface="B Zar" panose="00000400000000000000" pitchFamily="2" charset="-78"/>
            </a:endParaRPr>
          </a:p>
        </p:txBody>
      </p:sp>
      <p:sp>
        <p:nvSpPr>
          <p:cNvPr id="4" name="Flowchart: Process 3"/>
          <p:cNvSpPr/>
          <p:nvPr/>
        </p:nvSpPr>
        <p:spPr>
          <a:xfrm>
            <a:off x="838200" y="4220307"/>
            <a:ext cx="2475914" cy="1012874"/>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زياده خواهي هاي مقامات دولتي</a:t>
            </a:r>
            <a:endParaRPr lang="fa-IR">
              <a:solidFill>
                <a:srgbClr val="FF0000"/>
              </a:solidFill>
            </a:endParaRPr>
          </a:p>
        </p:txBody>
      </p:sp>
    </p:spTree>
    <p:extLst>
      <p:ext uri="{BB962C8B-B14F-4D97-AF65-F5344CB8AC3E}">
        <p14:creationId xmlns:p14="http://schemas.microsoft.com/office/powerpoint/2010/main" val="38926113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بازاريان </a:t>
            </a:r>
            <a:r>
              <a:rPr lang="fa-IR">
                <a:cs typeface="B Zar" panose="00000400000000000000" pitchFamily="2" charset="-78"/>
              </a:rPr>
              <a:t>با اين شيوههاي نافرماني مدني، اعتراض خود نسبت </a:t>
            </a:r>
            <a:r>
              <a:rPr lang="fa-IR" smtClean="0">
                <a:cs typeface="B Zar" panose="00000400000000000000" pitchFamily="2" charset="-78"/>
              </a:rPr>
              <a:t>به زياده خواهيها </a:t>
            </a:r>
            <a:r>
              <a:rPr lang="fa-IR">
                <a:cs typeface="B Zar" panose="00000400000000000000" pitchFamily="2" charset="-78"/>
              </a:rPr>
              <a:t>و دخالتهاي دولت را بيان كرده و از استقلال و خودمختاري بازار دفاع ميكردند. </a:t>
            </a:r>
            <a:r>
              <a:rPr lang="fa-IR" smtClean="0">
                <a:cs typeface="B Zar" panose="00000400000000000000" pitchFamily="2" charset="-78"/>
              </a:rPr>
              <a:t>اين شيوههاي </a:t>
            </a:r>
            <a:r>
              <a:rPr lang="fa-IR">
                <a:cs typeface="B Zar" panose="00000400000000000000" pitchFamily="2" charset="-78"/>
              </a:rPr>
              <a:t>نافرماني مدني بخشي است از آنچه ونسا مارتين </a:t>
            </a:r>
            <a:r>
              <a:rPr lang="fa-IR" smtClean="0">
                <a:cs typeface="B Zar" panose="00000400000000000000" pitchFamily="2" charset="-78"/>
              </a:rPr>
              <a:t>(1389) از </a:t>
            </a:r>
            <a:r>
              <a:rPr lang="fa-IR">
                <a:cs typeface="B Zar" panose="00000400000000000000" pitchFamily="2" charset="-78"/>
              </a:rPr>
              <a:t>آن تحت عنوان »</a:t>
            </a:r>
            <a:r>
              <a:rPr lang="fa-IR">
                <a:solidFill>
                  <a:srgbClr val="FF0000"/>
                </a:solidFill>
                <a:cs typeface="B Zar" panose="00000400000000000000" pitchFamily="2" charset="-78"/>
              </a:rPr>
              <a:t>نظام </a:t>
            </a:r>
            <a:r>
              <a:rPr lang="fa-IR" smtClean="0">
                <a:solidFill>
                  <a:srgbClr val="FF0000"/>
                </a:solidFill>
                <a:cs typeface="B Zar" panose="00000400000000000000" pitchFamily="2" charset="-78"/>
              </a:rPr>
              <a:t>پيچيده حفظ </a:t>
            </a:r>
            <a:r>
              <a:rPr lang="fa-IR">
                <a:solidFill>
                  <a:srgbClr val="FF0000"/>
                </a:solidFill>
                <a:cs typeface="B Zar" panose="00000400000000000000" pitchFamily="2" charset="-78"/>
              </a:rPr>
              <a:t>موازنه</a:t>
            </a:r>
            <a:r>
              <a:rPr lang="fa-IR">
                <a:cs typeface="B Zar" panose="00000400000000000000" pitchFamily="2" charset="-78"/>
              </a:rPr>
              <a:t>« بين حكومت قاجار و نهادهاي مختلف اجتماعي از جمله بازار نام </a:t>
            </a:r>
            <a:r>
              <a:rPr lang="fa-IR" smtClean="0">
                <a:cs typeface="B Zar" panose="00000400000000000000" pitchFamily="2" charset="-78"/>
              </a:rPr>
              <a:t>مي برد</a:t>
            </a:r>
            <a:r>
              <a:rPr lang="fa-IR">
                <a:cs typeface="B Zar" panose="00000400000000000000" pitchFamily="2" charset="-78"/>
              </a:rPr>
              <a:t>. اتحاد </a:t>
            </a:r>
            <a:r>
              <a:rPr lang="fa-IR" smtClean="0">
                <a:cs typeface="B Zar" panose="00000400000000000000" pitchFamily="2" charset="-78"/>
              </a:rPr>
              <a:t>بازاريان براي </a:t>
            </a:r>
            <a:r>
              <a:rPr lang="fa-IR">
                <a:cs typeface="B Zar" panose="00000400000000000000" pitchFamily="2" charset="-78"/>
              </a:rPr>
              <a:t>مقاومت در برابر تعدي حكومت به حقوق خود به شيوههاي ديگري نيز نشان داده </a:t>
            </a:r>
            <a:r>
              <a:rPr lang="fa-IR" smtClean="0">
                <a:cs typeface="B Zar" panose="00000400000000000000" pitchFamily="2" charset="-78"/>
              </a:rPr>
              <a:t>ميشد. چنانچه </a:t>
            </a:r>
            <a:r>
              <a:rPr lang="fa-IR">
                <a:cs typeface="B Zar" panose="00000400000000000000" pitchFamily="2" charset="-78"/>
              </a:rPr>
              <a:t>حاكمي از پس دادن وام يا قرضي كه از يك تاجر گرفته بود خودداري </a:t>
            </a:r>
            <a:r>
              <a:rPr lang="fa-IR" smtClean="0">
                <a:cs typeface="B Zar" panose="00000400000000000000" pitchFamily="2" charset="-78"/>
              </a:rPr>
              <a:t>مي كرد</a:t>
            </a:r>
            <a:r>
              <a:rPr lang="fa-IR">
                <a:cs typeface="B Zar" panose="00000400000000000000" pitchFamily="2" charset="-78"/>
              </a:rPr>
              <a:t>، نه تنها </a:t>
            </a:r>
            <a:r>
              <a:rPr lang="fa-IR" smtClean="0">
                <a:cs typeface="B Zar" panose="00000400000000000000" pitchFamily="2" charset="-78"/>
              </a:rPr>
              <a:t>آن تاجر </a:t>
            </a:r>
            <a:r>
              <a:rPr lang="fa-IR">
                <a:cs typeface="B Zar" panose="00000400000000000000" pitchFamily="2" charset="-78"/>
              </a:rPr>
              <a:t>از دادن وام يا قرض به آن حاكم خودداري ميكرد بلكه، تجار ديگر نيز همين رويه </a:t>
            </a:r>
            <a:r>
              <a:rPr lang="fa-IR" smtClean="0">
                <a:cs typeface="B Zar" panose="00000400000000000000" pitchFamily="2" charset="-78"/>
              </a:rPr>
              <a:t>را درخصوص </a:t>
            </a:r>
            <a:r>
              <a:rPr lang="fa-IR">
                <a:cs typeface="B Zar" panose="00000400000000000000" pitchFamily="2" charset="-78"/>
              </a:rPr>
              <a:t>آن حاكم درپيش </a:t>
            </a:r>
            <a:r>
              <a:rPr lang="fa-IR" smtClean="0">
                <a:cs typeface="B Zar" panose="00000400000000000000" pitchFamily="2" charset="-78"/>
              </a:rPr>
              <a:t>مي گرفتند </a:t>
            </a:r>
          </a:p>
          <a:p>
            <a:pPr marL="0" indent="0" algn="just">
              <a:buNone/>
            </a:pPr>
            <a:r>
              <a:rPr lang="fa-IR"/>
              <a:t/>
            </a:r>
            <a:br>
              <a:rPr lang="fa-IR"/>
            </a:br>
            <a:endParaRPr lang="fa-IR"/>
          </a:p>
        </p:txBody>
      </p:sp>
    </p:spTree>
    <p:extLst>
      <p:ext uri="{BB962C8B-B14F-4D97-AF65-F5344CB8AC3E}">
        <p14:creationId xmlns:p14="http://schemas.microsoft.com/office/powerpoint/2010/main" val="25522004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همچنين تجار براي تضمين </a:t>
            </a:r>
            <a:r>
              <a:rPr lang="fa-IR" smtClean="0">
                <a:cs typeface="B Zar" panose="00000400000000000000" pitchFamily="2" charset="-78"/>
              </a:rPr>
              <a:t>پس گرفتن </a:t>
            </a:r>
            <a:r>
              <a:rPr lang="fa-IR">
                <a:cs typeface="B Zar" panose="00000400000000000000" pitchFamily="2" charset="-78"/>
              </a:rPr>
              <a:t>وجوهي كه به دولت پرداخت </a:t>
            </a:r>
            <a:r>
              <a:rPr lang="fa-IR" smtClean="0">
                <a:cs typeface="B Zar" panose="00000400000000000000" pitchFamily="2" charset="-78"/>
              </a:rPr>
              <a:t>مي كردند </a:t>
            </a:r>
            <a:r>
              <a:rPr lang="fa-IR">
                <a:cs typeface="B Zar" panose="00000400000000000000" pitchFamily="2" charset="-78"/>
              </a:rPr>
              <a:t>اغلب انحصارات يا واگذاري درآمدهاي بعضي </a:t>
            </a:r>
            <a:r>
              <a:rPr lang="fa-IR" smtClean="0">
                <a:cs typeface="B Zar" panose="00000400000000000000" pitchFamily="2" charset="-78"/>
              </a:rPr>
              <a:t>از ايالات </a:t>
            </a:r>
            <a:r>
              <a:rPr lang="fa-IR">
                <a:cs typeface="B Zar" panose="00000400000000000000" pitchFamily="2" charset="-78"/>
              </a:rPr>
              <a:t>و يا احجار كريمه و </a:t>
            </a:r>
            <a:r>
              <a:rPr lang="fa-IR" smtClean="0">
                <a:cs typeface="B Zar" panose="00000400000000000000" pitchFamily="2" charset="-78"/>
              </a:rPr>
              <a:t>دارايي هاي </a:t>
            </a:r>
            <a:r>
              <a:rPr lang="fa-IR">
                <a:cs typeface="B Zar" panose="00000400000000000000" pitchFamily="2" charset="-78"/>
              </a:rPr>
              <a:t>مشابهي را بهدست ميآوردند</a:t>
            </a:r>
          </a:p>
        </p:txBody>
      </p:sp>
    </p:spTree>
    <p:extLst>
      <p:ext uri="{BB962C8B-B14F-4D97-AF65-F5344CB8AC3E}">
        <p14:creationId xmlns:p14="http://schemas.microsoft.com/office/powerpoint/2010/main" val="18524940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علاوه براين، رابطه دو </a:t>
            </a:r>
            <a:r>
              <a:rPr lang="fa-IR" smtClean="0">
                <a:cs typeface="B Zar" panose="00000400000000000000" pitchFamily="2" charset="-78"/>
              </a:rPr>
              <a:t>طرف هاي </a:t>
            </a:r>
            <a:r>
              <a:rPr lang="fa-IR">
                <a:cs typeface="B Zar" panose="00000400000000000000" pitchFamily="2" charset="-78"/>
              </a:rPr>
              <a:t>ميان حكومت و بازار برقرار بود بدينگونه كه حكومت در </a:t>
            </a:r>
            <a:r>
              <a:rPr lang="fa-IR" smtClean="0">
                <a:cs typeface="B Zar" panose="00000400000000000000" pitchFamily="2" charset="-78"/>
              </a:rPr>
              <a:t>مقابل دريافت </a:t>
            </a:r>
            <a:r>
              <a:rPr lang="fa-IR">
                <a:cs typeface="B Zar" panose="00000400000000000000" pitchFamily="2" charset="-78"/>
              </a:rPr>
              <a:t>كمكهاي مالي از سوي بازاريان و تجار، از يك سو استقلال و خودمختاري آنها را </a:t>
            </a:r>
            <a:r>
              <a:rPr lang="fa-IR" smtClean="0">
                <a:cs typeface="B Zar" panose="00000400000000000000" pitchFamily="2" charset="-78"/>
              </a:rPr>
              <a:t>به رسميت مي شناخت </a:t>
            </a:r>
            <a:r>
              <a:rPr lang="fa-IR">
                <a:cs typeface="B Zar" panose="00000400000000000000" pitchFamily="2" charset="-78"/>
              </a:rPr>
              <a:t>و از سوي ديگر تأمين امنيت آنها را برعهده </a:t>
            </a:r>
            <a:r>
              <a:rPr lang="fa-IR" smtClean="0">
                <a:cs typeface="B Zar" panose="00000400000000000000" pitchFamily="2" charset="-78"/>
              </a:rPr>
              <a:t>مي گرفت از </a:t>
            </a:r>
            <a:r>
              <a:rPr lang="fa-IR">
                <a:cs typeface="B Zar" panose="00000400000000000000" pitchFamily="2" charset="-78"/>
              </a:rPr>
              <a:t>جمله امتيازات ديگري كه حكومت </a:t>
            </a:r>
            <a:r>
              <a:rPr lang="fa-IR" smtClean="0">
                <a:cs typeface="B Zar" panose="00000400000000000000" pitchFamily="2" charset="-78"/>
              </a:rPr>
              <a:t>در </a:t>
            </a:r>
            <a:r>
              <a:rPr lang="fa-IR" smtClean="0">
                <a:solidFill>
                  <a:srgbClr val="FF0000"/>
                </a:solidFill>
                <a:cs typeface="B Zar" panose="00000400000000000000" pitchFamily="2" charset="-78"/>
              </a:rPr>
              <a:t>اوايل </a:t>
            </a:r>
            <a:r>
              <a:rPr lang="fa-IR">
                <a:solidFill>
                  <a:srgbClr val="FF0000"/>
                </a:solidFill>
                <a:cs typeface="B Zar" panose="00000400000000000000" pitchFamily="2" charset="-78"/>
              </a:rPr>
              <a:t>دوره قاجار </a:t>
            </a:r>
            <a:r>
              <a:rPr lang="fa-IR">
                <a:cs typeface="B Zar" panose="00000400000000000000" pitchFamily="2" charset="-78"/>
              </a:rPr>
              <a:t>براي بازرگانان درنظر گرفته بود، معافيت آنها از ماليات به جز عوارض </a:t>
            </a:r>
            <a:r>
              <a:rPr lang="fa-IR" smtClean="0">
                <a:cs typeface="B Zar" panose="00000400000000000000" pitchFamily="2" charset="-78"/>
              </a:rPr>
              <a:t>گمركي بود.</a:t>
            </a:r>
            <a:endParaRPr lang="fa-IR">
              <a:cs typeface="B Zar" panose="00000400000000000000" pitchFamily="2" charset="-78"/>
            </a:endParaRPr>
          </a:p>
        </p:txBody>
      </p:sp>
      <p:sp>
        <p:nvSpPr>
          <p:cNvPr id="4" name="Flowchart: Process 3"/>
          <p:cNvSpPr/>
          <p:nvPr/>
        </p:nvSpPr>
        <p:spPr>
          <a:xfrm>
            <a:off x="2110153" y="4346917"/>
            <a:ext cx="2518117" cy="128016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معافيت آنها از ماليات به جز عوارض گمركي</a:t>
            </a:r>
            <a:endParaRPr lang="fa-IR" b="1">
              <a:solidFill>
                <a:srgbClr val="FF0000"/>
              </a:solidFill>
            </a:endParaRPr>
          </a:p>
        </p:txBody>
      </p:sp>
    </p:spTree>
    <p:extLst>
      <p:ext uri="{BB962C8B-B14F-4D97-AF65-F5344CB8AC3E}">
        <p14:creationId xmlns:p14="http://schemas.microsoft.com/office/powerpoint/2010/main" val="4373017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روابط بين دولت و بازار رابطهاي دوسويه و مبتني بر منافع متقابل و موازنه </a:t>
            </a:r>
            <a:r>
              <a:rPr lang="fa-IR" smtClean="0">
                <a:cs typeface="B Zar" panose="00000400000000000000" pitchFamily="2" charset="-78"/>
              </a:rPr>
              <a:t>قدرت ميان </a:t>
            </a:r>
            <a:r>
              <a:rPr lang="fa-IR">
                <a:cs typeface="B Zar" panose="00000400000000000000" pitchFamily="2" charset="-78"/>
              </a:rPr>
              <a:t>آن دو بود. از يك طرف، بازار ضمن دفاع از استقلال و خودمختاري نسبي خود، از طريق </a:t>
            </a:r>
            <a:r>
              <a:rPr lang="fa-IR" smtClean="0">
                <a:cs typeface="B Zar" panose="00000400000000000000" pitchFamily="2" charset="-78"/>
              </a:rPr>
              <a:t>وامها، مالياتها</a:t>
            </a:r>
            <a:r>
              <a:rPr lang="fa-IR">
                <a:cs typeface="B Zar" panose="00000400000000000000" pitchFamily="2" charset="-78"/>
              </a:rPr>
              <a:t>، عوايد گمركي و عوارض راهداري، نياز مالي دولت را فراهم </a:t>
            </a:r>
            <a:r>
              <a:rPr lang="fa-IR" smtClean="0">
                <a:cs typeface="B Zar" panose="00000400000000000000" pitchFamily="2" charset="-78"/>
              </a:rPr>
              <a:t>مي كرد </a:t>
            </a:r>
            <a:r>
              <a:rPr lang="fa-IR">
                <a:cs typeface="B Zar" panose="00000400000000000000" pitchFamily="2" charset="-78"/>
              </a:rPr>
              <a:t>و در مقابل نيز </a:t>
            </a:r>
            <a:r>
              <a:rPr lang="fa-IR" smtClean="0">
                <a:cs typeface="B Zar" panose="00000400000000000000" pitchFamily="2" charset="-78"/>
              </a:rPr>
              <a:t>دولت ضمن </a:t>
            </a:r>
            <a:r>
              <a:rPr lang="fa-IR">
                <a:cs typeface="B Zar" panose="00000400000000000000" pitchFamily="2" charset="-78"/>
              </a:rPr>
              <a:t>به رسميت شناختن استقلال بازار، تامين امنيت آن را برعهده داشت و امتيازهايي را </a:t>
            </a:r>
            <a:r>
              <a:rPr lang="fa-IR" smtClean="0">
                <a:cs typeface="B Zar" panose="00000400000000000000" pitchFamily="2" charset="-78"/>
              </a:rPr>
              <a:t>براي جلب </a:t>
            </a:r>
            <a:r>
              <a:rPr lang="fa-IR">
                <a:cs typeface="B Zar" panose="00000400000000000000" pitchFamily="2" charset="-78"/>
              </a:rPr>
              <a:t>رضايت بازاريان همچون معافيتهاي مالياتي درنظر گرفته </a:t>
            </a:r>
            <a:r>
              <a:rPr lang="fa-IR" smtClean="0">
                <a:cs typeface="B Zar" panose="00000400000000000000" pitchFamily="2" charset="-78"/>
              </a:rPr>
              <a:t>بود.</a:t>
            </a:r>
          </a:p>
          <a:p>
            <a:pPr algn="just"/>
            <a:endParaRPr lang="fa-IR">
              <a:cs typeface="B Zar" panose="00000400000000000000" pitchFamily="2" charset="-78"/>
            </a:endParaRPr>
          </a:p>
        </p:txBody>
      </p:sp>
      <p:sp>
        <p:nvSpPr>
          <p:cNvPr id="4" name="Flowchart: Process 3"/>
          <p:cNvSpPr/>
          <p:nvPr/>
        </p:nvSpPr>
        <p:spPr>
          <a:xfrm>
            <a:off x="838200" y="4487594"/>
            <a:ext cx="2264899" cy="815926"/>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نياز مالي دولت</a:t>
            </a:r>
            <a:endParaRPr lang="fa-IR" sz="2000" b="1">
              <a:solidFill>
                <a:srgbClr val="FF0000"/>
              </a:solidFill>
            </a:endParaRPr>
          </a:p>
        </p:txBody>
      </p:sp>
      <p:sp>
        <p:nvSpPr>
          <p:cNvPr id="5" name="Flowchart: Connector 4"/>
          <p:cNvSpPr/>
          <p:nvPr/>
        </p:nvSpPr>
        <p:spPr>
          <a:xfrm>
            <a:off x="5097194" y="4508695"/>
            <a:ext cx="1420837" cy="85812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rgbClr val="FF0000"/>
                </a:solidFill>
                <a:cs typeface="B Zar" panose="00000400000000000000" pitchFamily="2" charset="-78"/>
              </a:rPr>
              <a:t>دولت</a:t>
            </a:r>
            <a:endParaRPr lang="fa-IR">
              <a:solidFill>
                <a:srgbClr val="FF0000"/>
              </a:solidFill>
              <a:cs typeface="B Zar" panose="00000400000000000000" pitchFamily="2" charset="-78"/>
            </a:endParaRPr>
          </a:p>
        </p:txBody>
      </p:sp>
      <p:sp>
        <p:nvSpPr>
          <p:cNvPr id="6" name="Left-Right Arrow 5"/>
          <p:cNvSpPr/>
          <p:nvPr/>
        </p:nvSpPr>
        <p:spPr>
          <a:xfrm>
            <a:off x="6987540" y="4663440"/>
            <a:ext cx="1055077" cy="5486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Flowchart: Connector 6"/>
          <p:cNvSpPr/>
          <p:nvPr/>
        </p:nvSpPr>
        <p:spPr>
          <a:xfrm>
            <a:off x="8512126" y="4543864"/>
            <a:ext cx="1475936" cy="872197"/>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بازار</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7828422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t>-3روابط متقابل ايلات و حكومت</a:t>
            </a:r>
            <a:r>
              <a:rPr lang="fa-IR"/>
              <a:t> </a:t>
            </a:r>
          </a:p>
        </p:txBody>
      </p:sp>
      <p:sp>
        <p:nvSpPr>
          <p:cNvPr id="3" name="Content Placeholder 2"/>
          <p:cNvSpPr>
            <a:spLocks noGrp="1"/>
          </p:cNvSpPr>
          <p:nvPr>
            <p:ph idx="1"/>
          </p:nvPr>
        </p:nvSpPr>
        <p:spPr/>
        <p:txBody>
          <a:bodyPr/>
          <a:lstStyle/>
          <a:p>
            <a:pPr algn="just"/>
            <a:r>
              <a:rPr lang="fa-IR">
                <a:cs typeface="B Zar" panose="00000400000000000000" pitchFamily="2" charset="-78"/>
              </a:rPr>
              <a:t>حكومت قاجاريه زماني روي كارآمد كه ايلات نسبت به گذشته از قدرت و خودمختاري </a:t>
            </a:r>
            <a:r>
              <a:rPr lang="fa-IR" smtClean="0">
                <a:cs typeface="B Zar" panose="00000400000000000000" pitchFamily="2" charset="-78"/>
              </a:rPr>
              <a:t>بيشتري برخوردار </a:t>
            </a:r>
            <a:r>
              <a:rPr lang="fa-IR">
                <a:cs typeface="B Zar" panose="00000400000000000000" pitchFamily="2" charset="-78"/>
              </a:rPr>
              <a:t>بودند و حكومت قاجاريه </a:t>
            </a:r>
            <a:r>
              <a:rPr lang="fa-IR" smtClean="0">
                <a:solidFill>
                  <a:srgbClr val="FF0000"/>
                </a:solidFill>
                <a:cs typeface="B Zar" panose="00000400000000000000" pitchFamily="2" charset="-78"/>
              </a:rPr>
              <a:t>هم در غلبه بر زنديه و تاسيس </a:t>
            </a:r>
            <a:r>
              <a:rPr lang="fa-IR" smtClean="0">
                <a:cs typeface="B Zar" panose="00000400000000000000" pitchFamily="2" charset="-78"/>
              </a:rPr>
              <a:t>و </a:t>
            </a:r>
            <a:r>
              <a:rPr lang="fa-IR">
                <a:solidFill>
                  <a:srgbClr val="00B0F0"/>
                </a:solidFill>
                <a:cs typeface="B Zar" panose="00000400000000000000" pitchFamily="2" charset="-78"/>
              </a:rPr>
              <a:t>هم براي استمرار و اعمال </a:t>
            </a:r>
            <a:r>
              <a:rPr lang="fa-IR" smtClean="0">
                <a:solidFill>
                  <a:srgbClr val="00B0F0"/>
                </a:solidFill>
                <a:cs typeface="B Zar" panose="00000400000000000000" pitchFamily="2" charset="-78"/>
              </a:rPr>
              <a:t>اقتدار خود</a:t>
            </a:r>
            <a:r>
              <a:rPr lang="fa-IR" smtClean="0">
                <a:cs typeface="B Zar" panose="00000400000000000000" pitchFamily="2" charset="-78"/>
              </a:rPr>
              <a:t> </a:t>
            </a:r>
            <a:r>
              <a:rPr lang="fa-IR">
                <a:cs typeface="B Zar" panose="00000400000000000000" pitchFamily="2" charset="-78"/>
              </a:rPr>
              <a:t>نيازمند همكاري ايلات بود. تكثر قدرت در قدرتهاي </a:t>
            </a:r>
            <a:r>
              <a:rPr lang="fa-IR" smtClean="0">
                <a:cs typeface="B Zar" panose="00000400000000000000" pitchFamily="2" charset="-78"/>
              </a:rPr>
              <a:t>محلي </a:t>
            </a:r>
            <a:r>
              <a:rPr lang="fa-IR">
                <a:cs typeface="B Zar" panose="00000400000000000000" pitchFamily="2" charset="-78"/>
              </a:rPr>
              <a:t>و همچنين نبود امكانات ارتباطي </a:t>
            </a:r>
            <a:r>
              <a:rPr lang="fa-IR">
                <a:cs typeface="B Zar" panose="00000400000000000000" pitchFamily="2" charset="-78"/>
              </a:rPr>
              <a:t>مناسب، حكومت مركزي را ناگزير ميكرد كه وجود حكومتهاي محلي و عدم تمركز را </a:t>
            </a:r>
            <a:r>
              <a:rPr lang="fa-IR">
                <a:cs typeface="B Zar" panose="00000400000000000000" pitchFamily="2" charset="-78"/>
              </a:rPr>
              <a:t>به </a:t>
            </a:r>
            <a:r>
              <a:rPr lang="fa-IR" smtClean="0">
                <a:cs typeface="B Zar" panose="00000400000000000000" pitchFamily="2" charset="-78"/>
              </a:rPr>
              <a:t>رسميت بشناسد</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a:t/>
            </a:r>
            <a:br>
              <a:rPr lang="fa-IR"/>
            </a:br>
            <a:endParaRPr lang="fa-IR"/>
          </a:p>
        </p:txBody>
      </p:sp>
    </p:spTree>
    <p:extLst>
      <p:ext uri="{BB962C8B-B14F-4D97-AF65-F5344CB8AC3E}">
        <p14:creationId xmlns:p14="http://schemas.microsoft.com/office/powerpoint/2010/main" val="18564503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قدرت </a:t>
            </a:r>
            <a:r>
              <a:rPr lang="fa-IR">
                <a:cs typeface="B Zar" panose="00000400000000000000" pitchFamily="2" charset="-78"/>
              </a:rPr>
              <a:t>مركزي براي حفظ نظم و گردآوري ماليات نيازمند، همكاري ايلات و نخبگان محلي </a:t>
            </a:r>
            <a:r>
              <a:rPr lang="fa-IR" smtClean="0">
                <a:cs typeface="B Zar" panose="00000400000000000000" pitchFamily="2" charset="-78"/>
              </a:rPr>
              <a:t>بود براين </a:t>
            </a:r>
            <a:r>
              <a:rPr lang="fa-IR">
                <a:cs typeface="B Zar" panose="00000400000000000000" pitchFamily="2" charset="-78"/>
              </a:rPr>
              <a:t>اساس حكومت مركزي ناگزير بود اداره امور عشايري را به عهده </a:t>
            </a:r>
            <a:r>
              <a:rPr lang="fa-IR" smtClean="0">
                <a:cs typeface="B Zar" panose="00000400000000000000" pitchFamily="2" charset="-78"/>
              </a:rPr>
              <a:t>روساي ايلات </a:t>
            </a:r>
            <a:r>
              <a:rPr lang="fa-IR">
                <a:cs typeface="B Zar" panose="00000400000000000000" pitchFamily="2" charset="-78"/>
              </a:rPr>
              <a:t>واگذار كند </a:t>
            </a:r>
            <a:r>
              <a:rPr lang="fa-IR" smtClean="0">
                <a:cs typeface="B Zar" panose="00000400000000000000" pitchFamily="2" charset="-78"/>
              </a:rPr>
              <a:t>و </a:t>
            </a:r>
            <a:r>
              <a:rPr lang="fa-IR">
                <a:cs typeface="B Zar" panose="00000400000000000000" pitchFamily="2" charset="-78"/>
              </a:rPr>
              <a:t>نوعي توازن قدرت و خودمختاري ايلات را بپذيرد. </a:t>
            </a:r>
            <a:r>
              <a:rPr lang="fa-IR" smtClean="0">
                <a:cs typeface="B Zar" panose="00000400000000000000" pitchFamily="2" charset="-78"/>
              </a:rPr>
              <a:t>بدين ترتيب</a:t>
            </a:r>
            <a:r>
              <a:rPr lang="fa-IR">
                <a:cs typeface="B Zar" panose="00000400000000000000" pitchFamily="2" charset="-78"/>
              </a:rPr>
              <a:t>، در دوره قاجاريه، خودمختاري ايلات و قبايل استمرار يافت </a:t>
            </a:r>
            <a:r>
              <a:rPr lang="fa-IR" smtClean="0">
                <a:cs typeface="B Zar" panose="00000400000000000000" pitchFamily="2" charset="-78"/>
              </a:rPr>
              <a:t> حكومت </a:t>
            </a:r>
            <a:r>
              <a:rPr lang="fa-IR">
                <a:cs typeface="B Zar" panose="00000400000000000000" pitchFamily="2" charset="-78"/>
              </a:rPr>
              <a:t>و اقتدار برخي سران قبايل از محدوده و قلمرو ايل خود نيز فراتر ميرفت و </a:t>
            </a:r>
            <a:r>
              <a:rPr lang="fa-IR" smtClean="0">
                <a:cs typeface="B Zar" panose="00000400000000000000" pitchFamily="2" charset="-78"/>
              </a:rPr>
              <a:t>ضمن برعهده </a:t>
            </a:r>
            <a:r>
              <a:rPr lang="fa-IR">
                <a:cs typeface="B Zar" panose="00000400000000000000" pitchFamily="2" charset="-78"/>
              </a:rPr>
              <a:t>گرفتن حكومت ولايات، بر دهقانان و بيشتر شهرهاي بزرگ نزديك قلمرو خود نيز </a:t>
            </a:r>
            <a:r>
              <a:rPr lang="fa-IR" smtClean="0">
                <a:cs typeface="B Zar" panose="00000400000000000000" pitchFamily="2" charset="-78"/>
              </a:rPr>
              <a:t>مسلط بودند حتي </a:t>
            </a:r>
            <a:r>
              <a:rPr lang="fa-IR">
                <a:cs typeface="B Zar" panose="00000400000000000000" pitchFamily="2" charset="-78"/>
              </a:rPr>
              <a:t>برخي سران ايلات، مستقيما و مستقل </a:t>
            </a:r>
            <a:r>
              <a:rPr lang="fa-IR" smtClean="0">
                <a:cs typeface="B Zar" panose="00000400000000000000" pitchFamily="2" charset="-78"/>
              </a:rPr>
              <a:t>از حكومت </a:t>
            </a:r>
            <a:r>
              <a:rPr lang="fa-IR">
                <a:cs typeface="B Zar" panose="00000400000000000000" pitchFamily="2" charset="-78"/>
              </a:rPr>
              <a:t>مركزي با قدرتهاي خارجي وارد مذاكره </a:t>
            </a:r>
            <a:r>
              <a:rPr lang="fa-IR" smtClean="0">
                <a:cs typeface="B Zar" panose="00000400000000000000" pitchFamily="2" charset="-78"/>
              </a:rPr>
              <a:t>مي شدند.</a:t>
            </a:r>
            <a:endParaRPr lang="fa-IR">
              <a:cs typeface="B Zar" panose="00000400000000000000" pitchFamily="2" charset="-78"/>
            </a:endParaRPr>
          </a:p>
        </p:txBody>
      </p:sp>
      <p:sp>
        <p:nvSpPr>
          <p:cNvPr id="4" name="Flowchart: Process 3"/>
          <p:cNvSpPr/>
          <p:nvPr/>
        </p:nvSpPr>
        <p:spPr>
          <a:xfrm>
            <a:off x="838200" y="4937760"/>
            <a:ext cx="1983544" cy="956603"/>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اداره امور عشايري</a:t>
            </a:r>
            <a:endParaRPr lang="fa-IR" sz="2000" b="1">
              <a:solidFill>
                <a:srgbClr val="FF0000"/>
              </a:solidFill>
            </a:endParaRPr>
          </a:p>
        </p:txBody>
      </p:sp>
    </p:spTree>
    <p:extLst>
      <p:ext uri="{BB962C8B-B14F-4D97-AF65-F5344CB8AC3E}">
        <p14:creationId xmlns:p14="http://schemas.microsoft.com/office/powerpoint/2010/main" val="33867853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هرچند خانهاي بزرگ ايلات، تحت عناويني همچون، ايلخانها و ايل بيگها از سوي شاه </a:t>
            </a:r>
            <a:r>
              <a:rPr lang="fa-IR" smtClean="0">
                <a:cs typeface="B Zar" panose="00000400000000000000" pitchFamily="2" charset="-78"/>
              </a:rPr>
              <a:t>قاجار منصوب مي شدند</a:t>
            </a:r>
            <a:r>
              <a:rPr lang="fa-IR">
                <a:cs typeface="B Zar" panose="00000400000000000000" pitchFamily="2" charset="-78"/>
              </a:rPr>
              <a:t>، اما اين </a:t>
            </a:r>
            <a:r>
              <a:rPr lang="fa-IR" smtClean="0">
                <a:cs typeface="B Zar" panose="00000400000000000000" pitchFamily="2" charset="-78"/>
              </a:rPr>
              <a:t>انتصاب ها </a:t>
            </a:r>
            <a:r>
              <a:rPr lang="fa-IR">
                <a:cs typeface="B Zar" panose="00000400000000000000" pitchFamily="2" charset="-78"/>
              </a:rPr>
              <a:t>صرفا جنبه ظاهري داشت، زيرا، اين مقامات حالت </a:t>
            </a:r>
            <a:r>
              <a:rPr lang="fa-IR" smtClean="0">
                <a:cs typeface="B Zar" panose="00000400000000000000" pitchFamily="2" charset="-78"/>
              </a:rPr>
              <a:t>موروثي داشته </a:t>
            </a:r>
            <a:r>
              <a:rPr lang="fa-IR">
                <a:cs typeface="B Zar" panose="00000400000000000000" pitchFamily="2" charset="-78"/>
              </a:rPr>
              <a:t>و انتصاب آنها محدود به خاندان خوانين بود و چنانچه حكومت ميخواست تغييري در </a:t>
            </a:r>
            <a:r>
              <a:rPr lang="fa-IR" smtClean="0">
                <a:cs typeface="B Zar" panose="00000400000000000000" pitchFamily="2" charset="-78"/>
              </a:rPr>
              <a:t>خط وراثت </a:t>
            </a:r>
            <a:r>
              <a:rPr lang="fa-IR">
                <a:cs typeface="B Zar" panose="00000400000000000000" pitchFamily="2" charset="-78"/>
              </a:rPr>
              <a:t>بدهد، با نافرماني و سركشي ايلات و قبايل </a:t>
            </a:r>
            <a:r>
              <a:rPr lang="fa-IR" smtClean="0">
                <a:cs typeface="B Zar" panose="00000400000000000000" pitchFamily="2" charset="-78"/>
              </a:rPr>
              <a:t>رو به رو مي شد</a:t>
            </a:r>
            <a:endParaRPr lang="fa-IR">
              <a:cs typeface="B Zar" panose="00000400000000000000" pitchFamily="2" charset="-78"/>
            </a:endParaRPr>
          </a:p>
        </p:txBody>
      </p:sp>
    </p:spTree>
    <p:extLst>
      <p:ext uri="{BB962C8B-B14F-4D97-AF65-F5344CB8AC3E}">
        <p14:creationId xmlns:p14="http://schemas.microsoft.com/office/powerpoint/2010/main" val="26525793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a:cs typeface="B Zar" panose="00000400000000000000" pitchFamily="2" charset="-78"/>
              </a:rPr>
              <a:t>ريشه خودمختاري و استقلال ايلات و عشاير را بايد در ساختار دروني قدرت آنها دانست </a:t>
            </a:r>
            <a:r>
              <a:rPr lang="fa-IR" smtClean="0">
                <a:cs typeface="B Zar" panose="00000400000000000000" pitchFamily="2" charset="-78"/>
              </a:rPr>
              <a:t>كه مانع </a:t>
            </a:r>
            <a:r>
              <a:rPr lang="fa-IR">
                <a:cs typeface="B Zar" panose="00000400000000000000" pitchFamily="2" charset="-78"/>
              </a:rPr>
              <a:t>از وابسته و سرسپرده شدن سران ايلات و قبايل به حكومت مركزي ميشد. هرچند، شيخ، </a:t>
            </a:r>
            <a:r>
              <a:rPr lang="fa-IR" smtClean="0">
                <a:cs typeface="B Zar" panose="00000400000000000000" pitchFamily="2" charset="-78"/>
              </a:rPr>
              <a:t>خان و </a:t>
            </a:r>
            <a:r>
              <a:rPr lang="fa-IR">
                <a:cs typeface="B Zar" panose="00000400000000000000" pitchFamily="2" charset="-78"/>
              </a:rPr>
              <a:t>يا رئيس ايل و قبيله در راس سلسله مراتب قدرت قرار داشت اما، دو عامل يعني منافع اتحاد </a:t>
            </a:r>
            <a:r>
              <a:rPr lang="fa-IR" smtClean="0">
                <a:cs typeface="B Zar" panose="00000400000000000000" pitchFamily="2" charset="-78"/>
              </a:rPr>
              <a:t>ايلي و </a:t>
            </a:r>
            <a:r>
              <a:rPr lang="fa-IR">
                <a:cs typeface="B Zar" panose="00000400000000000000" pitchFamily="2" charset="-78"/>
              </a:rPr>
              <a:t>قبيلهاي و شورايي از ريش سفيدان، تصميمگيريهاي رئيس قبيله يا ايل را محدود </a:t>
            </a:r>
            <a:r>
              <a:rPr lang="fa-IR" smtClean="0">
                <a:cs typeface="B Zar" panose="00000400000000000000" pitchFamily="2" charset="-78"/>
              </a:rPr>
              <a:t>مي كرد</a:t>
            </a:r>
            <a:r>
              <a:rPr lang="fa-IR">
                <a:cs typeface="B Zar" panose="00000400000000000000" pitchFamily="2" charset="-78"/>
              </a:rPr>
              <a:t>.</a:t>
            </a:r>
          </a:p>
          <a:p>
            <a:pPr marL="0" indent="0" algn="just">
              <a:buNone/>
            </a:pPr>
            <a:r>
              <a:rPr lang="fa-IR">
                <a:cs typeface="B Zar" panose="00000400000000000000" pitchFamily="2" charset="-78"/>
              </a:rPr>
              <a:t>عملكرد و قدرت اجرايي رئيس اتحاديه ايلي- قبيلهاي، از طريق شورايي متشكل از ريش سفيدان </a:t>
            </a:r>
            <a:r>
              <a:rPr lang="fa-IR" smtClean="0">
                <a:cs typeface="B Zar" panose="00000400000000000000" pitchFamily="2" charset="-78"/>
              </a:rPr>
              <a:t>و بزرگان </a:t>
            </a:r>
            <a:r>
              <a:rPr lang="fa-IR">
                <a:cs typeface="B Zar" panose="00000400000000000000" pitchFamily="2" charset="-78"/>
              </a:rPr>
              <a:t>طوايف و عشاير كوچكتر اتحاديه محدود ميشد و مشروعيت اقدامات وي منوط به </a:t>
            </a:r>
            <a:r>
              <a:rPr lang="fa-IR" smtClean="0">
                <a:cs typeface="B Zar" panose="00000400000000000000" pitchFamily="2" charset="-78"/>
              </a:rPr>
              <a:t>تأييد ريش </a:t>
            </a:r>
            <a:r>
              <a:rPr lang="fa-IR">
                <a:cs typeface="B Zar" panose="00000400000000000000" pitchFamily="2" charset="-78"/>
              </a:rPr>
              <a:t>سفيدان عضو اتحاديه </a:t>
            </a:r>
            <a:r>
              <a:rPr lang="fa-IR" smtClean="0">
                <a:cs typeface="B Zar" panose="00000400000000000000" pitchFamily="2" charset="-78"/>
              </a:rPr>
              <a:t>بود وي </a:t>
            </a:r>
            <a:r>
              <a:rPr lang="fa-IR">
                <a:cs typeface="B Zar" panose="00000400000000000000" pitchFamily="2" charset="-78"/>
              </a:rPr>
              <a:t>ناگزير بود كه </a:t>
            </a:r>
            <a:r>
              <a:rPr lang="fa-IR" smtClean="0">
                <a:cs typeface="B Zar" panose="00000400000000000000" pitchFamily="2" charset="-78"/>
              </a:rPr>
              <a:t>با حفظ </a:t>
            </a:r>
            <a:r>
              <a:rPr lang="fa-IR">
                <a:cs typeface="B Zar" panose="00000400000000000000" pitchFamily="2" charset="-78"/>
              </a:rPr>
              <a:t>تعادل پيچيدهاي ميان منافع طوايف عضو اتحاد، اعتماد ريش سفيدان را جلب كند </a:t>
            </a:r>
            <a:endParaRPr lang="fa-IR" smtClean="0">
              <a:cs typeface="B Zar" panose="00000400000000000000" pitchFamily="2" charset="-78"/>
            </a:endParaRPr>
          </a:p>
          <a:p>
            <a:pPr marL="0" indent="0" algn="just">
              <a:buNone/>
            </a:pPr>
            <a:r>
              <a:rPr lang="fa-IR"/>
              <a:t/>
            </a:r>
            <a:br>
              <a:rPr lang="fa-IR"/>
            </a:br>
            <a:endParaRPr lang="fa-IR"/>
          </a:p>
        </p:txBody>
      </p:sp>
      <p:sp>
        <p:nvSpPr>
          <p:cNvPr id="4" name="Flowchart: Alternate Process 3"/>
          <p:cNvSpPr/>
          <p:nvPr/>
        </p:nvSpPr>
        <p:spPr>
          <a:xfrm>
            <a:off x="1364565" y="5009344"/>
            <a:ext cx="3432517" cy="116761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شورايي متشكل از ريش سفيدان و</a:t>
            </a:r>
          </a:p>
          <a:p>
            <a:pPr algn="ctr"/>
            <a:r>
              <a:rPr lang="fa-IR">
                <a:solidFill>
                  <a:srgbClr val="FF0000"/>
                </a:solidFill>
                <a:cs typeface="B Zar" panose="00000400000000000000" pitchFamily="2" charset="-78"/>
              </a:rPr>
              <a:t>بزرگان طوايف و عشاير كوچكتر اتحاديه</a:t>
            </a:r>
            <a:endParaRPr lang="fa-IR">
              <a:solidFill>
                <a:srgbClr val="FF0000"/>
              </a:solidFill>
            </a:endParaRPr>
          </a:p>
        </p:txBody>
      </p:sp>
    </p:spTree>
    <p:extLst>
      <p:ext uri="{BB962C8B-B14F-4D97-AF65-F5344CB8AC3E}">
        <p14:creationId xmlns:p14="http://schemas.microsoft.com/office/powerpoint/2010/main" val="27746410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علاوه براين، رئيس اتحاد، موظف بود در تعامل با ديگران از جمله حكومت، تعادلي ايجاد كند </a:t>
            </a:r>
            <a:r>
              <a:rPr lang="fa-IR" smtClean="0">
                <a:cs typeface="B Zar" panose="00000400000000000000" pitchFamily="2" charset="-78"/>
              </a:rPr>
              <a:t>كه در </a:t>
            </a:r>
            <a:r>
              <a:rPr lang="fa-IR">
                <a:cs typeface="B Zar" panose="00000400000000000000" pitchFamily="2" charset="-78"/>
              </a:rPr>
              <a:t>آن منافع اتحاد و طوايف اعضاي آن، محفوظ بماند. چنانچه بزرگان و ريش سفيدان طوايف </a:t>
            </a:r>
            <a:r>
              <a:rPr lang="fa-IR" smtClean="0">
                <a:cs typeface="B Zar" panose="00000400000000000000" pitchFamily="2" charset="-78"/>
              </a:rPr>
              <a:t>عضو اتحاد </a:t>
            </a:r>
            <a:r>
              <a:rPr lang="fa-IR">
                <a:cs typeface="B Zar" panose="00000400000000000000" pitchFamily="2" charset="-78"/>
              </a:rPr>
              <a:t>پي </a:t>
            </a:r>
            <a:r>
              <a:rPr lang="fa-IR" smtClean="0">
                <a:cs typeface="B Zar" panose="00000400000000000000" pitchFamily="2" charset="-78"/>
              </a:rPr>
              <a:t>مي بردند </a:t>
            </a:r>
            <a:r>
              <a:rPr lang="fa-IR">
                <a:cs typeface="B Zar" panose="00000400000000000000" pitchFamily="2" charset="-78"/>
              </a:rPr>
              <a:t>كه رئيس اتحاد، تابع و مطيع حكومت مركزي شده و در حفظ منافع </a:t>
            </a:r>
            <a:r>
              <a:rPr lang="fa-IR" smtClean="0">
                <a:cs typeface="B Zar" panose="00000400000000000000" pitchFamily="2" charset="-78"/>
              </a:rPr>
              <a:t>مشترك اتحاد </a:t>
            </a:r>
            <a:r>
              <a:rPr lang="fa-IR">
                <a:cs typeface="B Zar" panose="00000400000000000000" pitchFamily="2" charset="-78"/>
              </a:rPr>
              <a:t>تخلف كرده است او را خلع </a:t>
            </a:r>
            <a:r>
              <a:rPr lang="fa-IR" smtClean="0">
                <a:cs typeface="B Zar" panose="00000400000000000000" pitchFamily="2" charset="-78"/>
              </a:rPr>
              <a:t>مي كردند </a:t>
            </a:r>
            <a:r>
              <a:rPr lang="fa-IR">
                <a:cs typeface="B Zar" panose="00000400000000000000" pitchFamily="2" charset="-78"/>
              </a:rPr>
              <a:t>و يا در برابر او سر به شورش بر </a:t>
            </a:r>
            <a:r>
              <a:rPr lang="fa-IR" smtClean="0">
                <a:cs typeface="B Zar" panose="00000400000000000000" pitchFamily="2" charset="-78"/>
              </a:rPr>
              <a:t>مي داشتند براي نمونه مراجعه </a:t>
            </a:r>
            <a:r>
              <a:rPr lang="fa-IR">
                <a:cs typeface="B Zar" panose="00000400000000000000" pitchFamily="2" charset="-78"/>
              </a:rPr>
              <a:t>شود</a:t>
            </a:r>
          </a:p>
        </p:txBody>
      </p:sp>
    </p:spTree>
    <p:extLst>
      <p:ext uri="{BB962C8B-B14F-4D97-AF65-F5344CB8AC3E}">
        <p14:creationId xmlns:p14="http://schemas.microsoft.com/office/powerpoint/2010/main" val="302282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براين، وظايف حكومت مركزي عموما منحصر به جمع آوري ماليات، حفظ نظم و امنيت عمومي بود و بيشتر امور و خدمات عمومي همچون آموزش و پرورش، بهداشت عمومي، محاكم قضايي، فعاليتهاي تجاري و اقتصادي، رفاه عمومي و ... خارج از دستگاههاي اداري قرار داشت و در حوزه فعاليت نهادهاي اجتماعي غيردولتي بود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36674" y="3965843"/>
            <a:ext cx="3314700" cy="1381125"/>
          </a:xfrm>
          <a:prstGeom prst="rect">
            <a:avLst/>
          </a:prstGeom>
        </p:spPr>
      </p:pic>
      <p:sp>
        <p:nvSpPr>
          <p:cNvPr id="5" name="Flowchart: Process 4"/>
          <p:cNvSpPr/>
          <p:nvPr/>
        </p:nvSpPr>
        <p:spPr>
          <a:xfrm>
            <a:off x="6682154" y="4107766"/>
            <a:ext cx="3305908" cy="1097280"/>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وظايف حكومت مركزي</a:t>
            </a:r>
            <a:endParaRPr lang="fa-IR" sz="2000" b="1">
              <a:solidFill>
                <a:srgbClr val="FF0000"/>
              </a:solidFill>
            </a:endParaRPr>
          </a:p>
        </p:txBody>
      </p:sp>
    </p:spTree>
    <p:extLst>
      <p:ext uri="{BB962C8B-B14F-4D97-AF65-F5344CB8AC3E}">
        <p14:creationId xmlns:p14="http://schemas.microsoft.com/office/powerpoint/2010/main" val="1356834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ايلات و قبايل، علاوه بر خودمختاري سياسي، از لحاظ قضايي نيز به ميزان زيادي از </a:t>
            </a:r>
            <a:r>
              <a:rPr lang="fa-IR" smtClean="0">
                <a:cs typeface="B Zar" panose="00000400000000000000" pitchFamily="2" charset="-78"/>
              </a:rPr>
              <a:t>استقلال برخوردار </a:t>
            </a:r>
            <a:r>
              <a:rPr lang="fa-IR">
                <a:cs typeface="B Zar" panose="00000400000000000000" pitchFamily="2" charset="-78"/>
              </a:rPr>
              <a:t>بودند و همين امر، امكان نفوذ و دخالت حكومت مركزي در امور داخلي ايلات و قبايل </a:t>
            </a:r>
            <a:r>
              <a:rPr lang="fa-IR" smtClean="0">
                <a:cs typeface="B Zar" panose="00000400000000000000" pitchFamily="2" charset="-78"/>
              </a:rPr>
              <a:t>ر </a:t>
            </a:r>
            <a:r>
              <a:rPr lang="fa-IR">
                <a:cs typeface="B Zar" panose="00000400000000000000" pitchFamily="2" charset="-78"/>
              </a:rPr>
              <a:t>هرچه بيشتر محدود ميكرد. ايلات و قبايل براساس قوانين و قواعد عرفي ويژه خود در رسيدگي </a:t>
            </a:r>
            <a:r>
              <a:rPr lang="fa-IR" smtClean="0">
                <a:cs typeface="B Zar" panose="00000400000000000000" pitchFamily="2" charset="-78"/>
              </a:rPr>
              <a:t>به دعاوي </a:t>
            </a:r>
            <a:r>
              <a:rPr lang="fa-IR">
                <a:cs typeface="B Zar" panose="00000400000000000000" pitchFamily="2" charset="-78"/>
              </a:rPr>
              <a:t>و اختلافات داراي رويه خاص خود بودند كه مبتني بر تشكيل مجلسي از ريش سفيدان</a:t>
            </a:r>
            <a:br>
              <a:rPr lang="fa-IR">
                <a:cs typeface="B Zar" panose="00000400000000000000" pitchFamily="2" charset="-78"/>
              </a:rPr>
            </a:br>
            <a:r>
              <a:rPr lang="fa-IR">
                <a:cs typeface="B Zar" panose="00000400000000000000" pitchFamily="2" charset="-78"/>
              </a:rPr>
              <a:t>بود) به عبارت ديگر حل </a:t>
            </a:r>
            <a:r>
              <a:rPr lang="fa-IR" smtClean="0">
                <a:cs typeface="B Zar" panose="00000400000000000000" pitchFamily="2" charset="-78"/>
              </a:rPr>
              <a:t>و فصل </a:t>
            </a:r>
            <a:r>
              <a:rPr lang="fa-IR">
                <a:cs typeface="B Zar" panose="00000400000000000000" pitchFamily="2" charset="-78"/>
              </a:rPr>
              <a:t>اختلافات عموما به صورت جمعي و مشورتي صورت ميگرفت </a:t>
            </a:r>
            <a:r>
              <a:rPr lang="fa-IR"/>
              <a:t/>
            </a:r>
            <a:br>
              <a:rPr lang="fa-IR"/>
            </a:br>
            <a:r>
              <a:rPr lang="fa-IR"/>
              <a:t/>
            </a:r>
            <a:br>
              <a:rPr lang="fa-IR"/>
            </a:br>
            <a:endParaRPr lang="fa-IR"/>
          </a:p>
        </p:txBody>
      </p:sp>
      <p:sp>
        <p:nvSpPr>
          <p:cNvPr id="4" name="Flowchart: Process 3"/>
          <p:cNvSpPr/>
          <p:nvPr/>
        </p:nvSpPr>
        <p:spPr>
          <a:xfrm>
            <a:off x="838200" y="4979963"/>
            <a:ext cx="1955410" cy="101287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 قواعد عرفي ويژه </a:t>
            </a:r>
            <a:endParaRPr lang="fa-IR">
              <a:solidFill>
                <a:srgbClr val="FF0000"/>
              </a:solidFill>
            </a:endParaRPr>
          </a:p>
        </p:txBody>
      </p:sp>
    </p:spTree>
    <p:extLst>
      <p:ext uri="{BB962C8B-B14F-4D97-AF65-F5344CB8AC3E}">
        <p14:creationId xmlns:p14="http://schemas.microsoft.com/office/powerpoint/2010/main" val="5577417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بدين ترتيب، هم ساختار قدرت و هم قواعد و </a:t>
            </a:r>
            <a:r>
              <a:rPr lang="fa-IR" smtClean="0">
                <a:cs typeface="B Zar" panose="00000400000000000000" pitchFamily="2" charset="-78"/>
              </a:rPr>
              <a:t>رويه هاي </a:t>
            </a:r>
            <a:r>
              <a:rPr lang="fa-IR">
                <a:cs typeface="B Zar" panose="00000400000000000000" pitchFamily="2" charset="-78"/>
              </a:rPr>
              <a:t>قضايي دروني ايلات و قبايل، آنها را </a:t>
            </a:r>
            <a:r>
              <a:rPr lang="fa-IR" smtClean="0">
                <a:cs typeface="B Zar" panose="00000400000000000000" pitchFamily="2" charset="-78"/>
              </a:rPr>
              <a:t>به صورت </a:t>
            </a:r>
            <a:r>
              <a:rPr lang="fa-IR">
                <a:cs typeface="B Zar" panose="00000400000000000000" pitchFamily="2" charset="-78"/>
              </a:rPr>
              <a:t>واحدهاي خودمختار سياسياي كه در قالب </a:t>
            </a:r>
            <a:r>
              <a:rPr lang="fa-IR" smtClean="0">
                <a:cs typeface="B Zar" panose="00000400000000000000" pitchFamily="2" charset="-78"/>
              </a:rPr>
              <a:t>اتحاديه هاي </a:t>
            </a:r>
            <a:r>
              <a:rPr lang="fa-IR">
                <a:cs typeface="B Zar" panose="00000400000000000000" pitchFamily="2" charset="-78"/>
              </a:rPr>
              <a:t>ايلي- قبيلهاي متشكل </a:t>
            </a:r>
            <a:r>
              <a:rPr lang="fa-IR" smtClean="0">
                <a:cs typeface="B Zar" panose="00000400000000000000" pitchFamily="2" charset="-78"/>
              </a:rPr>
              <a:t>شده اند، سازمان </a:t>
            </a:r>
            <a:r>
              <a:rPr lang="fa-IR">
                <a:cs typeface="B Zar" panose="00000400000000000000" pitchFamily="2" charset="-78"/>
              </a:rPr>
              <a:t>ميداد و همين امر سلطه و دسترسي و نفوذ حكومت مركزي در ايلات و قبايل را </a:t>
            </a:r>
            <a:r>
              <a:rPr lang="fa-IR" smtClean="0">
                <a:cs typeface="B Zar" panose="00000400000000000000" pitchFamily="2" charset="-78"/>
              </a:rPr>
              <a:t>دشوار ميكرد </a:t>
            </a:r>
            <a:r>
              <a:rPr lang="fa-IR">
                <a:cs typeface="B Zar" panose="00000400000000000000" pitchFamily="2" charset="-78"/>
              </a:rPr>
              <a:t>و حكومت مركزي را براي اعمال اقتدار خود در اجتماعات ايلي- قبيلهاي، نيازمند </a:t>
            </a:r>
            <a:r>
              <a:rPr lang="fa-IR" smtClean="0">
                <a:cs typeface="B Zar" panose="00000400000000000000" pitchFamily="2" charset="-78"/>
              </a:rPr>
              <a:t>همكاري سران </a:t>
            </a:r>
            <a:r>
              <a:rPr lang="fa-IR">
                <a:cs typeface="B Zar" panose="00000400000000000000" pitchFamily="2" charset="-78"/>
              </a:rPr>
              <a:t>ايلات و قبايل </a:t>
            </a:r>
            <a:r>
              <a:rPr lang="fa-IR" smtClean="0">
                <a:cs typeface="B Zar" panose="00000400000000000000" pitchFamily="2" charset="-78"/>
              </a:rPr>
              <a:t>مي كرد</a:t>
            </a:r>
            <a:r>
              <a:rPr lang="fa-IR">
                <a:cs typeface="B Zar" panose="00000400000000000000" pitchFamily="2" charset="-78"/>
              </a:rPr>
              <a:t>. اين وضعيت، قدرت سياسي </a:t>
            </a:r>
            <a:r>
              <a:rPr lang="fa-IR" smtClean="0">
                <a:cs typeface="B Zar" panose="00000400000000000000" pitchFamily="2" charset="-78"/>
              </a:rPr>
              <a:t>ويژه اي </a:t>
            </a:r>
            <a:r>
              <a:rPr lang="fa-IR">
                <a:cs typeface="B Zar" panose="00000400000000000000" pitchFamily="2" charset="-78"/>
              </a:rPr>
              <a:t>به سران ايلات </a:t>
            </a:r>
            <a:r>
              <a:rPr lang="fa-IR" smtClean="0">
                <a:cs typeface="B Zar" panose="00000400000000000000" pitchFamily="2" charset="-78"/>
              </a:rPr>
              <a:t>مي بخشيد بهگونهاي كه </a:t>
            </a:r>
            <a:r>
              <a:rPr lang="fa-IR">
                <a:cs typeface="B Zar" panose="00000400000000000000" pitchFamily="2" charset="-78"/>
              </a:rPr>
              <a:t>»قدرت و اعتبار اجتماعي روساي ايلات عمده- افشار، عرب، بختياري، بلوچ، كرد، لر، </a:t>
            </a:r>
            <a:r>
              <a:rPr lang="fa-IR" smtClean="0">
                <a:cs typeface="B Zar" panose="00000400000000000000" pitchFamily="2" charset="-78"/>
              </a:rPr>
              <a:t>قراگوزلو، قشقايي </a:t>
            </a:r>
            <a:r>
              <a:rPr lang="fa-IR">
                <a:cs typeface="B Zar" panose="00000400000000000000" pitchFamily="2" charset="-78"/>
              </a:rPr>
              <a:t>و تركمن- تنها در قياس با شاهزادگان برجسته قاجاري در مرتبه دوم قرار </a:t>
            </a:r>
            <a:r>
              <a:rPr lang="fa-IR" smtClean="0">
                <a:cs typeface="B Zar" panose="00000400000000000000" pitchFamily="2" charset="-78"/>
              </a:rPr>
              <a:t>مي گرفت</a:t>
            </a:r>
            <a:r>
              <a:rPr lang="fa-IR">
                <a:cs typeface="B Zar" panose="00000400000000000000" pitchFamily="2" charset="-78"/>
              </a:rPr>
              <a:t>«</a:t>
            </a:r>
          </a:p>
        </p:txBody>
      </p:sp>
      <p:sp>
        <p:nvSpPr>
          <p:cNvPr id="4" name="Flowchart: Connector 3"/>
          <p:cNvSpPr/>
          <p:nvPr/>
        </p:nvSpPr>
        <p:spPr>
          <a:xfrm>
            <a:off x="838200" y="5144282"/>
            <a:ext cx="3151163" cy="1167618"/>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قدرت سياسي ويژه اي به سران ايلات</a:t>
            </a:r>
            <a:endParaRPr lang="fa-IR" sz="2000" b="1">
              <a:solidFill>
                <a:srgbClr val="FF0000"/>
              </a:solidFill>
            </a:endParaRPr>
          </a:p>
        </p:txBody>
      </p:sp>
    </p:spTree>
    <p:extLst>
      <p:ext uri="{BB962C8B-B14F-4D97-AF65-F5344CB8AC3E}">
        <p14:creationId xmlns:p14="http://schemas.microsoft.com/office/powerpoint/2010/main" val="13426028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براين اساس، ساختار سياسي قاجاريه، به ساختاري دوبخشي </a:t>
            </a:r>
            <a:r>
              <a:rPr lang="fa-IR" smtClean="0">
                <a:cs typeface="B Zar" panose="00000400000000000000" pitchFamily="2" charset="-78"/>
              </a:rPr>
              <a:t>تبديل ميشد </a:t>
            </a:r>
            <a:r>
              <a:rPr lang="fa-IR">
                <a:cs typeface="B Zar" panose="00000400000000000000" pitchFamily="2" charset="-78"/>
              </a:rPr>
              <a:t>كه در يك بخش آن روساي ايل قاجار، شاهزادگان، درباريان و ديگر مقامات رسمي </a:t>
            </a:r>
            <a:r>
              <a:rPr lang="fa-IR" smtClean="0">
                <a:cs typeface="B Zar" panose="00000400000000000000" pitchFamily="2" charset="-78"/>
              </a:rPr>
              <a:t>بعنوان تشكيل </a:t>
            </a:r>
            <a:r>
              <a:rPr lang="fa-IR">
                <a:cs typeface="B Zar" panose="00000400000000000000" pitchFamily="2" charset="-78"/>
              </a:rPr>
              <a:t>دهنده هيات حاكمه و قدرت مركزي قرار داشتند و در بخش ديگر مقامات و اعيان </a:t>
            </a:r>
            <a:r>
              <a:rPr lang="fa-IR" smtClean="0">
                <a:cs typeface="B Zar" panose="00000400000000000000" pitchFamily="2" charset="-78"/>
              </a:rPr>
              <a:t>محلي بويژه </a:t>
            </a:r>
            <a:r>
              <a:rPr lang="fa-IR">
                <a:cs typeface="B Zar" panose="00000400000000000000" pitchFamily="2" charset="-78"/>
              </a:rPr>
              <a:t>خوانين و سران ايلات و قبايل بهعنوان قدرتهاي محلي قرار </a:t>
            </a:r>
            <a:r>
              <a:rPr lang="fa-IR" smtClean="0">
                <a:cs typeface="B Zar" panose="00000400000000000000" pitchFamily="2" charset="-78"/>
              </a:rPr>
              <a:t>داشتند اين </a:t>
            </a:r>
            <a:r>
              <a:rPr lang="fa-IR">
                <a:cs typeface="B Zar" panose="00000400000000000000" pitchFamily="2" charset="-78"/>
              </a:rPr>
              <a:t>ساختار سياسي دوبخشي، مبتني بر روابط متقابل ميان </a:t>
            </a:r>
            <a:r>
              <a:rPr lang="fa-IR" smtClean="0">
                <a:cs typeface="B Zar" panose="00000400000000000000" pitchFamily="2" charset="-78"/>
              </a:rPr>
              <a:t>قدرت سياسي </a:t>
            </a:r>
            <a:r>
              <a:rPr lang="fa-IR">
                <a:cs typeface="B Zar" panose="00000400000000000000" pitchFamily="2" charset="-78"/>
              </a:rPr>
              <a:t>مركزي و قدرتهاي سياسي محلي است. </a:t>
            </a:r>
            <a:r>
              <a:rPr lang="fa-IR">
                <a:solidFill>
                  <a:srgbClr val="FF0000"/>
                </a:solidFill>
                <a:cs typeface="B Zar" panose="00000400000000000000" pitchFamily="2" charset="-78"/>
              </a:rPr>
              <a:t>از يك سو</a:t>
            </a:r>
            <a:r>
              <a:rPr lang="fa-IR">
                <a:cs typeface="B Zar" panose="00000400000000000000" pitchFamily="2" charset="-78"/>
              </a:rPr>
              <a:t>، حكومت مركزي، استقلال </a:t>
            </a:r>
            <a:r>
              <a:rPr lang="fa-IR" smtClean="0">
                <a:cs typeface="B Zar" panose="00000400000000000000" pitchFamily="2" charset="-78"/>
              </a:rPr>
              <a:t>و خودمختاري </a:t>
            </a:r>
            <a:r>
              <a:rPr lang="fa-IR">
                <a:cs typeface="B Zar" panose="00000400000000000000" pitchFamily="2" charset="-78"/>
              </a:rPr>
              <a:t>ايلات و قبايل را پذيرفته و </a:t>
            </a:r>
            <a:r>
              <a:rPr lang="fa-IR">
                <a:solidFill>
                  <a:srgbClr val="FF0000"/>
                </a:solidFill>
                <a:cs typeface="B Zar" panose="00000400000000000000" pitchFamily="2" charset="-78"/>
              </a:rPr>
              <a:t>از سوي ديگر</a:t>
            </a:r>
            <a:r>
              <a:rPr lang="fa-IR">
                <a:cs typeface="B Zar" panose="00000400000000000000" pitchFamily="2" charset="-78"/>
              </a:rPr>
              <a:t>، ايلات و قبايل در تامين نيروي نظامي، </a:t>
            </a:r>
            <a:r>
              <a:rPr lang="fa-IR" smtClean="0">
                <a:cs typeface="B Zar" panose="00000400000000000000" pitchFamily="2" charset="-78"/>
              </a:rPr>
              <a:t>حفظ امنيت </a:t>
            </a:r>
            <a:r>
              <a:rPr lang="fa-IR">
                <a:cs typeface="B Zar" panose="00000400000000000000" pitchFamily="2" charset="-78"/>
              </a:rPr>
              <a:t>عمومي و جمعآوري ماليات با دولت مركزي همكاري ميكردند</a:t>
            </a:r>
          </a:p>
        </p:txBody>
      </p:sp>
      <p:pic>
        <p:nvPicPr>
          <p:cNvPr id="5" name="Picture 4"/>
          <p:cNvPicPr>
            <a:picLocks noChangeAspect="1"/>
          </p:cNvPicPr>
          <p:nvPr/>
        </p:nvPicPr>
        <p:blipFill>
          <a:blip r:embed="rId2"/>
          <a:stretch>
            <a:fillRect/>
          </a:stretch>
        </p:blipFill>
        <p:spPr>
          <a:xfrm>
            <a:off x="11353800" y="3157231"/>
            <a:ext cx="815927" cy="815927"/>
          </a:xfrm>
          <a:prstGeom prst="rect">
            <a:avLst/>
          </a:prstGeom>
        </p:spPr>
      </p:pic>
      <p:pic>
        <p:nvPicPr>
          <p:cNvPr id="7" name="Picture 6"/>
          <p:cNvPicPr>
            <a:picLocks noChangeAspect="1"/>
          </p:cNvPicPr>
          <p:nvPr/>
        </p:nvPicPr>
        <p:blipFill>
          <a:blip r:embed="rId3"/>
          <a:stretch>
            <a:fillRect/>
          </a:stretch>
        </p:blipFill>
        <p:spPr>
          <a:xfrm>
            <a:off x="0" y="3587261"/>
            <a:ext cx="991845" cy="991845"/>
          </a:xfrm>
          <a:prstGeom prst="rect">
            <a:avLst/>
          </a:prstGeom>
        </p:spPr>
      </p:pic>
    </p:spTree>
    <p:extLst>
      <p:ext uri="{BB962C8B-B14F-4D97-AF65-F5344CB8AC3E}">
        <p14:creationId xmlns:p14="http://schemas.microsoft.com/office/powerpoint/2010/main" val="13576943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نيروي نظامي قاجار همچون حكومتهاي قبل از خود، تركيبي از گارد سلطنتي يا ارتش </a:t>
            </a:r>
            <a:r>
              <a:rPr lang="fa-IR" smtClean="0">
                <a:cs typeface="B Zar" panose="00000400000000000000" pitchFamily="2" charset="-78"/>
              </a:rPr>
              <a:t>كوچك دائمي</a:t>
            </a:r>
            <a:r>
              <a:rPr lang="fa-IR">
                <a:cs typeface="B Zar" panose="00000400000000000000" pitchFamily="2" charset="-78"/>
              </a:rPr>
              <a:t>، سواره نظام نامنظم مبتني بر نيروهاي ايلي، سواره نظام نامنظم ايالات و پياده نظام </a:t>
            </a:r>
            <a:r>
              <a:rPr lang="fa-IR" smtClean="0">
                <a:cs typeface="B Zar" panose="00000400000000000000" pitchFamily="2" charset="-78"/>
              </a:rPr>
              <a:t>نامنظم محلي </a:t>
            </a:r>
            <a:r>
              <a:rPr lang="fa-IR">
                <a:cs typeface="B Zar" panose="00000400000000000000" pitchFamily="2" charset="-78"/>
              </a:rPr>
              <a:t>بود </a:t>
            </a:r>
            <a:r>
              <a:rPr lang="fa-IR" smtClean="0">
                <a:cs typeface="B Zar" panose="00000400000000000000" pitchFamily="2" charset="-78"/>
              </a:rPr>
              <a:t> حتي با وجود </a:t>
            </a:r>
            <a:r>
              <a:rPr lang="fa-IR">
                <a:cs typeface="B Zar" panose="00000400000000000000" pitchFamily="2" charset="-78"/>
              </a:rPr>
              <a:t>تلاشهايي كه براي تشكيل ارتش دائمي و منظم صورت گرفت، همچنان نيروي نظامي </a:t>
            </a:r>
            <a:r>
              <a:rPr lang="fa-IR" smtClean="0">
                <a:cs typeface="B Zar" panose="00000400000000000000" pitchFamily="2" charset="-78"/>
              </a:rPr>
              <a:t>ايران مركب </a:t>
            </a:r>
            <a:r>
              <a:rPr lang="fa-IR">
                <a:cs typeface="B Zar" panose="00000400000000000000" pitchFamily="2" charset="-78"/>
              </a:rPr>
              <a:t>از سربازان </a:t>
            </a:r>
            <a:r>
              <a:rPr lang="fa-IR" smtClean="0">
                <a:cs typeface="B Zar" panose="00000400000000000000" pitchFamily="2" charset="-78"/>
              </a:rPr>
              <a:t>بنيچه اي </a:t>
            </a:r>
            <a:r>
              <a:rPr lang="fa-IR">
                <a:cs typeface="B Zar" panose="00000400000000000000" pitchFamily="2" charset="-78"/>
              </a:rPr>
              <a:t>بود كه قبايل و ايلات </a:t>
            </a:r>
            <a:r>
              <a:rPr lang="fa-IR">
                <a:solidFill>
                  <a:srgbClr val="FF0000"/>
                </a:solidFill>
                <a:cs typeface="B Zar" panose="00000400000000000000" pitchFamily="2" charset="-78"/>
              </a:rPr>
              <a:t>به هنگام ضرورت </a:t>
            </a:r>
            <a:r>
              <a:rPr lang="fa-IR">
                <a:cs typeface="B Zar" panose="00000400000000000000" pitchFamily="2" charset="-78"/>
              </a:rPr>
              <a:t>فراهم </a:t>
            </a:r>
            <a:r>
              <a:rPr lang="fa-IR" smtClean="0">
                <a:cs typeface="B Zar" panose="00000400000000000000" pitchFamily="2" charset="-78"/>
              </a:rPr>
              <a:t>ميكردند. و </a:t>
            </a:r>
            <a:r>
              <a:rPr lang="fa-IR">
                <a:cs typeface="B Zar" panose="00000400000000000000" pitchFamily="2" charset="-78"/>
              </a:rPr>
              <a:t>بدين ترتيب، در دوره قاجار، نيروهاي نظامي عمدتا در انحصار ايلات و عشاير باقي ماندند</a:t>
            </a:r>
            <a:r>
              <a:rPr lang="fa-IR" smtClean="0">
                <a:cs typeface="B Zar" panose="00000400000000000000" pitchFamily="2" charset="-78"/>
              </a:rPr>
              <a:t>.</a:t>
            </a:r>
          </a:p>
          <a:p>
            <a:pPr marL="0" indent="0" algn="just">
              <a:buNone/>
            </a:pPr>
            <a:r>
              <a:rPr lang="fa-IR"/>
              <a:t/>
            </a:r>
            <a:br>
              <a:rPr lang="fa-IR"/>
            </a:br>
            <a:endParaRPr lang="fa-IR"/>
          </a:p>
        </p:txBody>
      </p:sp>
    </p:spTree>
    <p:extLst>
      <p:ext uri="{BB962C8B-B14F-4D97-AF65-F5344CB8AC3E}">
        <p14:creationId xmlns:p14="http://schemas.microsoft.com/office/powerpoint/2010/main" val="15737411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a:t>
            </a:r>
            <a:r>
              <a:rPr lang="fa-IR" smtClean="0">
                <a:cs typeface="B Zar" panose="00000400000000000000" pitchFamily="2" charset="-78"/>
              </a:rPr>
              <a:t>از جمله </a:t>
            </a:r>
            <a:r>
              <a:rPr lang="fa-IR">
                <a:cs typeface="B Zar" panose="00000400000000000000" pitchFamily="2" charset="-78"/>
              </a:rPr>
              <a:t>معضلات مهم تشكيل ارتش منظم و دائمي، </a:t>
            </a:r>
            <a:r>
              <a:rPr lang="fa-IR">
                <a:cs typeface="B Zar" panose="00000400000000000000" pitchFamily="2" charset="-78"/>
              </a:rPr>
              <a:t>تامين </a:t>
            </a:r>
            <a:r>
              <a:rPr lang="fa-IR" smtClean="0">
                <a:cs typeface="B Zar" panose="00000400000000000000" pitchFamily="2" charset="-78"/>
              </a:rPr>
              <a:t>هزينه ها </a:t>
            </a:r>
            <a:r>
              <a:rPr lang="fa-IR">
                <a:cs typeface="B Zar" panose="00000400000000000000" pitchFamily="2" charset="-78"/>
              </a:rPr>
              <a:t>و حقوق و مواجب سربازان بود</a:t>
            </a:r>
            <a:r>
              <a:rPr lang="fa-IR">
                <a:cs typeface="B Zar" panose="00000400000000000000" pitchFamily="2" charset="-78"/>
              </a:rPr>
              <a:t>. </a:t>
            </a:r>
            <a:r>
              <a:rPr lang="fa-IR" smtClean="0">
                <a:cs typeface="B Zar" panose="00000400000000000000" pitchFamily="2" charset="-78"/>
              </a:rPr>
              <a:t>به همين </a:t>
            </a:r>
            <a:r>
              <a:rPr lang="fa-IR">
                <a:cs typeface="B Zar" panose="00000400000000000000" pitchFamily="2" charset="-78"/>
              </a:rPr>
              <a:t>دليل شاهان قاجار ترجيح ميدادند كه هزينه تامين نيروي نظامي برعهده سران ايلات </a:t>
            </a:r>
            <a:r>
              <a:rPr lang="fa-IR">
                <a:cs typeface="B Zar" panose="00000400000000000000" pitchFamily="2" charset="-78"/>
              </a:rPr>
              <a:t>و </a:t>
            </a:r>
            <a:r>
              <a:rPr lang="fa-IR" smtClean="0">
                <a:cs typeface="B Zar" panose="00000400000000000000" pitchFamily="2" charset="-78"/>
              </a:rPr>
              <a:t>ديگر قدرتهاي </a:t>
            </a:r>
            <a:r>
              <a:rPr lang="fa-IR">
                <a:cs typeface="B Zar" panose="00000400000000000000" pitchFamily="2" charset="-78"/>
              </a:rPr>
              <a:t>محلي باشد. لذا شاهان </a:t>
            </a:r>
            <a:r>
              <a:rPr lang="fa-IR">
                <a:cs typeface="B Zar" panose="00000400000000000000" pitchFamily="2" charset="-78"/>
              </a:rPr>
              <a:t>قاجار </a:t>
            </a:r>
            <a:r>
              <a:rPr lang="fa-IR" smtClean="0">
                <a:cs typeface="B Zar" panose="00000400000000000000" pitchFamily="2" charset="-78"/>
              </a:rPr>
              <a:t>به دليل </a:t>
            </a:r>
            <a:r>
              <a:rPr lang="fa-IR">
                <a:cs typeface="B Zar" panose="00000400000000000000" pitchFamily="2" charset="-78"/>
              </a:rPr>
              <a:t>ناتواني در تشكيل يك ارتش منظم و دائمي</a:t>
            </a:r>
            <a:r>
              <a:rPr lang="fa-IR">
                <a:cs typeface="B Zar" panose="00000400000000000000" pitchFamily="2" charset="-78"/>
              </a:rPr>
              <a:t>، </a:t>
            </a:r>
            <a:r>
              <a:rPr lang="fa-IR" smtClean="0">
                <a:cs typeface="B Zar" panose="00000400000000000000" pitchFamily="2" charset="-78"/>
              </a:rPr>
              <a:t>براي حفظ </a:t>
            </a:r>
            <a:r>
              <a:rPr lang="fa-IR">
                <a:cs typeface="B Zar" panose="00000400000000000000" pitchFamily="2" charset="-78"/>
              </a:rPr>
              <a:t>تاج و تخت خود در مقابل هجوم خارجي و حتي شورشهاي داخلي ناگزير به </a:t>
            </a:r>
            <a:r>
              <a:rPr lang="fa-IR">
                <a:cs typeface="B Zar" panose="00000400000000000000" pitchFamily="2" charset="-78"/>
              </a:rPr>
              <a:t>حفظ </a:t>
            </a:r>
            <a:r>
              <a:rPr lang="fa-IR" smtClean="0">
                <a:cs typeface="B Zar" panose="00000400000000000000" pitchFamily="2" charset="-78"/>
              </a:rPr>
              <a:t>نيروي نظامي </a:t>
            </a:r>
            <a:r>
              <a:rPr lang="fa-IR">
                <a:cs typeface="B Zar" panose="00000400000000000000" pitchFamily="2" charset="-78"/>
              </a:rPr>
              <a:t>ايلي </a:t>
            </a:r>
            <a:r>
              <a:rPr lang="fa-IR" smtClean="0">
                <a:cs typeface="B Zar" panose="00000400000000000000" pitchFamily="2" charset="-78"/>
              </a:rPr>
              <a:t>بودند.</a:t>
            </a:r>
          </a:p>
          <a:p>
            <a:pPr algn="just"/>
            <a:r>
              <a:rPr lang="fa-IR" smtClean="0">
                <a:cs typeface="B Zar" panose="00000400000000000000" pitchFamily="2" charset="-78"/>
              </a:rPr>
              <a:t> </a:t>
            </a:r>
            <a:endParaRPr lang="fa-IR">
              <a:cs typeface="B Zar" panose="00000400000000000000" pitchFamily="2" charset="-78"/>
            </a:endParaRPr>
          </a:p>
        </p:txBody>
      </p:sp>
      <p:sp>
        <p:nvSpPr>
          <p:cNvPr id="4" name="Flowchart: Process 3"/>
          <p:cNvSpPr/>
          <p:nvPr/>
        </p:nvSpPr>
        <p:spPr>
          <a:xfrm>
            <a:off x="2419643" y="4009292"/>
            <a:ext cx="2954215"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معضلات مهم تشكيل ارتش منظم و دائمي</a:t>
            </a:r>
            <a:endParaRPr lang="fa-IR" b="1">
              <a:solidFill>
                <a:srgbClr val="FF0000"/>
              </a:solidFill>
            </a:endParaRPr>
          </a:p>
        </p:txBody>
      </p:sp>
    </p:spTree>
    <p:extLst>
      <p:ext uri="{BB962C8B-B14F-4D97-AF65-F5344CB8AC3E}">
        <p14:creationId xmlns:p14="http://schemas.microsoft.com/office/powerpoint/2010/main" val="35203816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با توجه به محدوديتهاي اعمال قدرت حكومت مركزي در قلمروهاي ايلي- </a:t>
            </a:r>
            <a:r>
              <a:rPr lang="fa-IR" smtClean="0">
                <a:cs typeface="B Zar" panose="00000400000000000000" pitchFamily="2" charset="-78"/>
              </a:rPr>
              <a:t>قبيله اي</a:t>
            </a:r>
            <a:r>
              <a:rPr lang="fa-IR">
                <a:cs typeface="B Zar" panose="00000400000000000000" pitchFamily="2" charset="-78"/>
              </a:rPr>
              <a:t>، </a:t>
            </a:r>
            <a:r>
              <a:rPr lang="fa-IR" smtClean="0">
                <a:cs typeface="B Zar" panose="00000400000000000000" pitchFamily="2" charset="-78"/>
              </a:rPr>
              <a:t>جمع آوري</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ماليات نيز برعهده سران ايلات و قبايل بود. حكومت مركزي تنها با همكاري روسا و سران ايلات</a:t>
            </a:r>
            <a:br>
              <a:rPr lang="fa-IR">
                <a:cs typeface="B Zar" panose="00000400000000000000" pitchFamily="2" charset="-78"/>
              </a:rPr>
            </a:br>
            <a:r>
              <a:rPr lang="fa-IR">
                <a:cs typeface="B Zar" panose="00000400000000000000" pitchFamily="2" charset="-78"/>
              </a:rPr>
              <a:t>ميتوانست ماليات را از اين نواحي </a:t>
            </a:r>
            <a:r>
              <a:rPr lang="fa-IR" smtClean="0">
                <a:cs typeface="B Zar" panose="00000400000000000000" pitchFamily="2" charset="-78"/>
              </a:rPr>
              <a:t>جمع آوري </a:t>
            </a:r>
            <a:r>
              <a:rPr lang="fa-IR">
                <a:cs typeface="B Zar" panose="00000400000000000000" pitchFamily="2" charset="-78"/>
              </a:rPr>
              <a:t>كند و دخالت مستقيم ماموران رسمي دولت، </a:t>
            </a:r>
            <a:r>
              <a:rPr lang="fa-IR" smtClean="0">
                <a:cs typeface="B Zar" panose="00000400000000000000" pitchFamily="2" charset="-78"/>
              </a:rPr>
              <a:t>خطرساز بود در </a:t>
            </a:r>
            <a:r>
              <a:rPr lang="fa-IR">
                <a:cs typeface="B Zar" panose="00000400000000000000" pitchFamily="2" charset="-78"/>
              </a:rPr>
              <a:t>دوره قاجار، حكومت مركزي، ماليات ايالات را به بالاترين </a:t>
            </a:r>
            <a:r>
              <a:rPr lang="fa-IR" smtClean="0">
                <a:cs typeface="B Zar" panose="00000400000000000000" pitchFamily="2" charset="-78"/>
              </a:rPr>
              <a:t>برنده مزايده </a:t>
            </a:r>
            <a:r>
              <a:rPr lang="fa-IR">
                <a:cs typeface="B Zar" panose="00000400000000000000" pitchFamily="2" charset="-78"/>
              </a:rPr>
              <a:t>براي تصدي حكمراني ايالت به صورت »اجاره« واگذار </a:t>
            </a:r>
            <a:r>
              <a:rPr lang="fa-IR" smtClean="0">
                <a:cs typeface="B Zar" panose="00000400000000000000" pitchFamily="2" charset="-78"/>
              </a:rPr>
              <a:t>مي كرد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Connector 3"/>
          <p:cNvSpPr/>
          <p:nvPr/>
        </p:nvSpPr>
        <p:spPr>
          <a:xfrm>
            <a:off x="1097281" y="4417256"/>
            <a:ext cx="2715064" cy="1336431"/>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بالاترين برنده مزايده</a:t>
            </a:r>
            <a:endParaRPr lang="fa-IR" sz="2000" b="1">
              <a:solidFill>
                <a:srgbClr val="FF0000"/>
              </a:solidFill>
            </a:endParaRPr>
          </a:p>
        </p:txBody>
      </p:sp>
    </p:spTree>
    <p:extLst>
      <p:ext uri="{BB962C8B-B14F-4D97-AF65-F5344CB8AC3E}">
        <p14:creationId xmlns:p14="http://schemas.microsoft.com/office/powerpoint/2010/main" val="20846587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cs typeface="B Zar" panose="00000400000000000000" pitchFamily="2" charset="-78"/>
              </a:rPr>
              <a:t>حكام ايالات نيز به </a:t>
            </a:r>
            <a:r>
              <a:rPr lang="fa-IR">
                <a:cs typeface="B Zar" panose="00000400000000000000" pitchFamily="2" charset="-78"/>
              </a:rPr>
              <a:t>نوبه </a:t>
            </a:r>
            <a:r>
              <a:rPr lang="fa-IR" smtClean="0">
                <a:cs typeface="B Zar" panose="00000400000000000000" pitchFamily="2" charset="-78"/>
              </a:rPr>
              <a:t>خود، ماليات </a:t>
            </a:r>
            <a:r>
              <a:rPr lang="fa-IR">
                <a:cs typeface="B Zar" panose="00000400000000000000" pitchFamily="2" charset="-78"/>
              </a:rPr>
              <a:t>بخشهاي مختلف ايالت تحت حاكميت خود را به اجارهداران </a:t>
            </a:r>
            <a:r>
              <a:rPr lang="fa-IR">
                <a:cs typeface="B Zar" panose="00000400000000000000" pitchFamily="2" charset="-78"/>
              </a:rPr>
              <a:t>ديگري </a:t>
            </a:r>
            <a:r>
              <a:rPr lang="fa-IR" smtClean="0">
                <a:cs typeface="B Zar" panose="00000400000000000000" pitchFamily="2" charset="-78"/>
              </a:rPr>
              <a:t>ميسپردند</a:t>
            </a:r>
            <a:r>
              <a:rPr lang="fa-IR" smtClean="0">
                <a:cs typeface="B Zar" panose="00000400000000000000" pitchFamily="2" charset="-78"/>
              </a:rPr>
              <a:t> </a:t>
            </a:r>
            <a:r>
              <a:rPr lang="fa-IR" smtClean="0">
                <a:cs typeface="B Zar" panose="00000400000000000000" pitchFamily="2" charset="-78"/>
              </a:rPr>
              <a:t>از </a:t>
            </a:r>
            <a:r>
              <a:rPr lang="fa-IR">
                <a:cs typeface="B Zar" panose="00000400000000000000" pitchFamily="2" charset="-78"/>
              </a:rPr>
              <a:t>لحاظ نظري، حكام ايالات، ميتوانستند جمع آوري ماليات را به هركسي كه</a:t>
            </a:r>
            <a:br>
              <a:rPr lang="fa-IR">
                <a:cs typeface="B Zar" panose="00000400000000000000" pitchFamily="2" charset="-78"/>
              </a:rPr>
            </a:br>
            <a:r>
              <a:rPr lang="fa-IR">
                <a:cs typeface="B Zar" panose="00000400000000000000" pitchFamily="2" charset="-78"/>
              </a:rPr>
              <a:t>اجاره بيشتري بدهد، واگذار كنند اما در عمل</a:t>
            </a:r>
            <a:r>
              <a:rPr lang="fa-IR">
                <a:cs typeface="B Zar" panose="00000400000000000000" pitchFamily="2" charset="-78"/>
              </a:rPr>
              <a:t>، </a:t>
            </a:r>
            <a:r>
              <a:rPr lang="fa-IR" smtClean="0">
                <a:cs typeface="B Zar" panose="00000400000000000000" pitchFamily="2" charset="-78"/>
              </a:rPr>
              <a:t>گزينه هاي </a:t>
            </a:r>
            <a:r>
              <a:rPr lang="fa-IR">
                <a:cs typeface="B Zar" panose="00000400000000000000" pitchFamily="2" charset="-78"/>
              </a:rPr>
              <a:t>انتخاب آنها محدود بود. زيرا، اجارهداران</a:t>
            </a:r>
            <a:br>
              <a:rPr lang="fa-IR">
                <a:cs typeface="B Zar" panose="00000400000000000000" pitchFamily="2" charset="-78"/>
              </a:rPr>
            </a:br>
            <a:r>
              <a:rPr lang="fa-IR">
                <a:cs typeface="B Zar" panose="00000400000000000000" pitchFamily="2" charset="-78"/>
              </a:rPr>
              <a:t>ماليات براي اينكه بتوانند مالياتها </a:t>
            </a:r>
            <a:r>
              <a:rPr lang="fa-IR">
                <a:cs typeface="B Zar" panose="00000400000000000000" pitchFamily="2" charset="-78"/>
              </a:rPr>
              <a:t>را </a:t>
            </a:r>
            <a:r>
              <a:rPr lang="fa-IR" smtClean="0">
                <a:cs typeface="B Zar" panose="00000400000000000000" pitchFamily="2" charset="-78"/>
              </a:rPr>
              <a:t>جمع آوري </a:t>
            </a:r>
            <a:r>
              <a:rPr lang="fa-IR">
                <a:cs typeface="B Zar" panose="00000400000000000000" pitchFamily="2" charset="-78"/>
              </a:rPr>
              <a:t>كنند</a:t>
            </a:r>
            <a:r>
              <a:rPr lang="fa-IR">
                <a:cs typeface="B Zar" panose="00000400000000000000" pitchFamily="2" charset="-78"/>
              </a:rPr>
              <a:t>، </a:t>
            </a:r>
            <a:r>
              <a:rPr lang="fa-IR" smtClean="0">
                <a:cs typeface="B Zar" panose="00000400000000000000" pitchFamily="2" charset="-78"/>
              </a:rPr>
              <a:t>مي بايست </a:t>
            </a:r>
            <a:r>
              <a:rPr lang="fa-IR">
                <a:cs typeface="B Zar" panose="00000400000000000000" pitchFamily="2" charset="-78"/>
              </a:rPr>
              <a:t>در منطقه خود از نوعي سلطه</a:t>
            </a:r>
            <a:br>
              <a:rPr lang="fa-IR">
                <a:cs typeface="B Zar" panose="00000400000000000000" pitchFamily="2" charset="-78"/>
              </a:rPr>
            </a:br>
            <a:r>
              <a:rPr lang="fa-IR">
                <a:cs typeface="B Zar" panose="00000400000000000000" pitchFamily="2" charset="-78"/>
              </a:rPr>
              <a:t>سياسي برخودار باشند. به همين دليل در مناطق ايلي- قبيلهاي، معمولا رئيس هر طايفه به عنوان</a:t>
            </a:r>
            <a:r>
              <a:rPr lang="fa-IR">
                <a:cs typeface="B Zar" panose="00000400000000000000" pitchFamily="2" charset="-78"/>
              </a:rPr>
              <a:t/>
            </a:r>
            <a:br>
              <a:rPr lang="fa-IR">
                <a:cs typeface="B Zar" panose="00000400000000000000" pitchFamily="2" charset="-78"/>
              </a:rPr>
            </a:br>
            <a:r>
              <a:rPr lang="fa-IR" smtClean="0">
                <a:cs typeface="B Zar" panose="00000400000000000000" pitchFamily="2" charset="-78"/>
              </a:rPr>
              <a:t>اجاره دار </a:t>
            </a:r>
            <a:r>
              <a:rPr lang="fa-IR">
                <a:cs typeface="B Zar" panose="00000400000000000000" pitchFamily="2" charset="-78"/>
              </a:rPr>
              <a:t>ماليات </a:t>
            </a:r>
            <a:r>
              <a:rPr lang="fa-IR">
                <a:cs typeface="B Zar" panose="00000400000000000000" pitchFamily="2" charset="-78"/>
              </a:rPr>
              <a:t>انتخاب </a:t>
            </a:r>
            <a:r>
              <a:rPr lang="fa-IR" smtClean="0">
                <a:cs typeface="B Zar" panose="00000400000000000000" pitchFamily="2" charset="-78"/>
              </a:rPr>
              <a:t>مي شد </a:t>
            </a:r>
          </a:p>
          <a:p>
            <a:pPr marL="0" indent="0" algn="just">
              <a:buNone/>
            </a:pPr>
            <a:r>
              <a:rPr lang="fa-IR"/>
              <a:t/>
            </a:r>
            <a:br>
              <a:rPr lang="fa-IR"/>
            </a:br>
            <a:endParaRPr lang="fa-IR"/>
          </a:p>
          <a:p>
            <a:endParaRPr lang="fa-IR"/>
          </a:p>
        </p:txBody>
      </p:sp>
      <p:sp>
        <p:nvSpPr>
          <p:cNvPr id="4" name="Flowchart: Alternate Process 3"/>
          <p:cNvSpPr/>
          <p:nvPr/>
        </p:nvSpPr>
        <p:spPr>
          <a:xfrm>
            <a:off x="1505243" y="4586068"/>
            <a:ext cx="2447779" cy="1111348"/>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اجاره دار مالیات</a:t>
            </a:r>
            <a:endParaRPr lang="fa-IR" b="1">
              <a:solidFill>
                <a:srgbClr val="FF0000"/>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7450967" y="4586068"/>
            <a:ext cx="2466975" cy="1847850"/>
          </a:xfrm>
          <a:prstGeom prst="rect">
            <a:avLst/>
          </a:prstGeom>
        </p:spPr>
      </p:pic>
    </p:spTree>
    <p:extLst>
      <p:ext uri="{BB962C8B-B14F-4D97-AF65-F5344CB8AC3E}">
        <p14:creationId xmlns:p14="http://schemas.microsoft.com/office/powerpoint/2010/main" val="91171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رابطه دوطرفه ميان حكومت مركزي و ايلات و قبايل، هميشه همراه با تلاشهاي دو طرف </a:t>
            </a:r>
            <a:r>
              <a:rPr lang="fa-IR" smtClean="0">
                <a:cs typeface="B Zar" panose="00000400000000000000" pitchFamily="2" charset="-78"/>
              </a:rPr>
              <a:t>براي حفظ </a:t>
            </a:r>
            <a:r>
              <a:rPr lang="fa-IR">
                <a:cs typeface="B Zar" panose="00000400000000000000" pitchFamily="2" charset="-78"/>
              </a:rPr>
              <a:t>موازنه قدرت و تعادل نهادي بوجود آمده بود. شاهان قاجار عليرغم نيازي كه به </a:t>
            </a:r>
            <a:r>
              <a:rPr lang="fa-IR" smtClean="0">
                <a:cs typeface="B Zar" panose="00000400000000000000" pitchFamily="2" charset="-78"/>
              </a:rPr>
              <a:t>قدرت ظرفيتهاي </a:t>
            </a:r>
            <a:r>
              <a:rPr lang="fa-IR">
                <a:cs typeface="B Zar" panose="00000400000000000000" pitchFamily="2" charset="-78"/>
              </a:rPr>
              <a:t>نهاد ايلي- قبيلهاي داشتند، سعي ميكردند، قدرت اين نهاد را كنترل و يا </a:t>
            </a:r>
            <a:r>
              <a:rPr lang="fa-IR" smtClean="0">
                <a:cs typeface="B Zar" panose="00000400000000000000" pitchFamily="2" charset="-78"/>
              </a:rPr>
              <a:t>تضعيف كنند.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61757" y="3477925"/>
            <a:ext cx="2590800" cy="1771650"/>
          </a:xfrm>
          <a:prstGeom prst="rect">
            <a:avLst/>
          </a:prstGeom>
        </p:spPr>
      </p:pic>
      <p:sp>
        <p:nvSpPr>
          <p:cNvPr id="5" name="TextBox 4"/>
          <p:cNvSpPr txBox="1"/>
          <p:nvPr/>
        </p:nvSpPr>
        <p:spPr>
          <a:xfrm>
            <a:off x="1463040" y="5528603"/>
            <a:ext cx="1477108" cy="369332"/>
          </a:xfrm>
          <a:prstGeom prst="rect">
            <a:avLst/>
          </a:prstGeom>
          <a:noFill/>
        </p:spPr>
        <p:txBody>
          <a:bodyPr wrap="square" rtlCol="1">
            <a:spAutoFit/>
          </a:bodyPr>
          <a:lstStyle/>
          <a:p>
            <a:r>
              <a:rPr lang="fa-IR" smtClean="0">
                <a:cs typeface="B Zar" panose="00000400000000000000" pitchFamily="2" charset="-78"/>
              </a:rPr>
              <a:t>محمد شاه قاجار</a:t>
            </a:r>
            <a:endParaRPr lang="fa-IR">
              <a:cs typeface="B Zar" panose="00000400000000000000" pitchFamily="2" charset="-78"/>
            </a:endParaRPr>
          </a:p>
        </p:txBody>
      </p:sp>
    </p:spTree>
    <p:extLst>
      <p:ext uri="{BB962C8B-B14F-4D97-AF65-F5344CB8AC3E}">
        <p14:creationId xmlns:p14="http://schemas.microsoft.com/office/powerpoint/2010/main" val="10086390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اما عليرغم </a:t>
            </a:r>
            <a:r>
              <a:rPr lang="fa-IR">
                <a:cs typeface="B Zar" panose="00000400000000000000" pitchFamily="2" charset="-78"/>
              </a:rPr>
              <a:t>تلاشهاي حكومت مركزي براي تضعيف ايلات، آنها همچنان خودمختاري و اقتدار خود </a:t>
            </a:r>
            <a:r>
              <a:rPr lang="fa-IR" smtClean="0">
                <a:cs typeface="B Zar" panose="00000400000000000000" pitchFamily="2" charset="-78"/>
              </a:rPr>
              <a:t>را حفظ </a:t>
            </a:r>
            <a:r>
              <a:rPr lang="fa-IR">
                <a:cs typeface="B Zar" panose="00000400000000000000" pitchFamily="2" charset="-78"/>
              </a:rPr>
              <a:t>كردند. مهمترين عوامل در اين زمينه ساختار دروني ايلات و همچنين منافعي است كه </a:t>
            </a:r>
            <a:r>
              <a:rPr lang="fa-IR" smtClean="0">
                <a:cs typeface="B Zar" panose="00000400000000000000" pitchFamily="2" charset="-78"/>
              </a:rPr>
              <a:t>براي حكومت </a:t>
            </a:r>
            <a:r>
              <a:rPr lang="fa-IR">
                <a:cs typeface="B Zar" panose="00000400000000000000" pitchFamily="2" charset="-78"/>
              </a:rPr>
              <a:t>مركزي </a:t>
            </a:r>
            <a:r>
              <a:rPr lang="fa-IR" smtClean="0">
                <a:cs typeface="B Zar" panose="00000400000000000000" pitchFamily="2" charset="-78"/>
              </a:rPr>
              <a:t>داشتند، اين </a:t>
            </a:r>
            <a:r>
              <a:rPr lang="fa-IR">
                <a:cs typeface="B Zar" panose="00000400000000000000" pitchFamily="2" charset="-78"/>
              </a:rPr>
              <a:t>عوامل تعادل نهادي بوجود آمده ميان آنها </a:t>
            </a:r>
            <a:r>
              <a:rPr lang="fa-IR" smtClean="0">
                <a:cs typeface="B Zar" panose="00000400000000000000" pitchFamily="2" charset="-78"/>
              </a:rPr>
              <a:t>و حكومت </a:t>
            </a:r>
            <a:r>
              <a:rPr lang="fa-IR">
                <a:cs typeface="B Zar" panose="00000400000000000000" pitchFamily="2" charset="-78"/>
              </a:rPr>
              <a:t>مركزي را استمرار ميبخشيد. آنها هم از طريق ارائه خدمات به حكومت مركزي و هم </a:t>
            </a:r>
            <a:r>
              <a:rPr lang="fa-IR" smtClean="0">
                <a:cs typeface="B Zar" panose="00000400000000000000" pitchFamily="2" charset="-78"/>
              </a:rPr>
              <a:t>از طريق </a:t>
            </a:r>
            <a:r>
              <a:rPr lang="fa-IR">
                <a:cs typeface="B Zar" panose="00000400000000000000" pitchFamily="2" charset="-78"/>
              </a:rPr>
              <a:t>خودداري از ارائه اين خدمات، ائتلافها و </a:t>
            </a:r>
            <a:r>
              <a:rPr lang="fa-IR" smtClean="0">
                <a:cs typeface="B Zar" panose="00000400000000000000" pitchFamily="2" charset="-78"/>
              </a:rPr>
              <a:t>اتحاديه هاي </a:t>
            </a:r>
            <a:r>
              <a:rPr lang="fa-IR">
                <a:cs typeface="B Zar" panose="00000400000000000000" pitchFamily="2" charset="-78"/>
              </a:rPr>
              <a:t>ايلي- قبيلهاي، نفوذ عوامل ايلي به </a:t>
            </a:r>
            <a:r>
              <a:rPr lang="fa-IR" smtClean="0">
                <a:cs typeface="B Zar" panose="00000400000000000000" pitchFamily="2" charset="-78"/>
              </a:rPr>
              <a:t>دربار، منافع </a:t>
            </a:r>
            <a:r>
              <a:rPr lang="fa-IR">
                <a:cs typeface="B Zar" panose="00000400000000000000" pitchFamily="2" charset="-78"/>
              </a:rPr>
              <a:t>مشترك مبتني بر شبكه پيچيدهاي از ازدواجها و پيوندهاي خانوادگي ميان سران ايلات </a:t>
            </a:r>
            <a:r>
              <a:rPr lang="fa-IR" smtClean="0">
                <a:cs typeface="B Zar" panose="00000400000000000000" pitchFamily="2" charset="-78"/>
              </a:rPr>
              <a:t>با رهبران </a:t>
            </a:r>
            <a:r>
              <a:rPr lang="fa-IR">
                <a:cs typeface="B Zar" panose="00000400000000000000" pitchFamily="2" charset="-78"/>
              </a:rPr>
              <a:t>عشاير و قبايل ديگر، زمينداران عمده، اعضاي خانواده سلطنتي و...، قدرت و موقعيت </a:t>
            </a:r>
            <a:r>
              <a:rPr lang="fa-IR" smtClean="0">
                <a:cs typeface="B Zar" panose="00000400000000000000" pitchFamily="2" charset="-78"/>
              </a:rPr>
              <a:t>نهادي خود </a:t>
            </a:r>
            <a:r>
              <a:rPr lang="fa-IR">
                <a:cs typeface="B Zar" panose="00000400000000000000" pitchFamily="2" charset="-78"/>
              </a:rPr>
              <a:t>را حفظ ميكردند</a:t>
            </a:r>
          </a:p>
        </p:txBody>
      </p:sp>
      <p:sp>
        <p:nvSpPr>
          <p:cNvPr id="4" name="Flowchart: Process 3"/>
          <p:cNvSpPr/>
          <p:nvPr/>
        </p:nvSpPr>
        <p:spPr>
          <a:xfrm>
            <a:off x="838200" y="5162843"/>
            <a:ext cx="2616591" cy="8581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ائتلافها و اتحاديه هاي ايلي- قبيلهاي</a:t>
            </a:r>
            <a:endParaRPr lang="fa-IR">
              <a:solidFill>
                <a:srgbClr val="FF0000"/>
              </a:solidFill>
            </a:endParaRPr>
          </a:p>
        </p:txBody>
      </p:sp>
    </p:spTree>
    <p:extLst>
      <p:ext uri="{BB962C8B-B14F-4D97-AF65-F5344CB8AC3E}">
        <p14:creationId xmlns:p14="http://schemas.microsoft.com/office/powerpoint/2010/main" val="34514319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رابطه بين حكومت مركزي و نهاد ايلي- طايفهاي همچون روابطش با دو نهاد </a:t>
            </a:r>
            <a:r>
              <a:rPr lang="fa-IR" smtClean="0">
                <a:cs typeface="B Zar" panose="00000400000000000000" pitchFamily="2" charset="-78"/>
              </a:rPr>
              <a:t>ديگر يعني </a:t>
            </a:r>
            <a:r>
              <a:rPr lang="fa-IR">
                <a:cs typeface="B Zar" panose="00000400000000000000" pitchFamily="2" charset="-78"/>
              </a:rPr>
              <a:t>روحانيت و بازار، رابطهاي دو طرفه و مبتني بر موازنه قدرت بود. اين موازنه قدرت ناشي </a:t>
            </a:r>
            <a:r>
              <a:rPr lang="fa-IR" smtClean="0">
                <a:cs typeface="B Zar" panose="00000400000000000000" pitchFamily="2" charset="-78"/>
              </a:rPr>
              <a:t>از نيازهاي </a:t>
            </a:r>
            <a:r>
              <a:rPr lang="fa-IR">
                <a:cs typeface="B Zar" panose="00000400000000000000" pitchFamily="2" charset="-78"/>
              </a:rPr>
              <a:t>متقابل بين حكومت مركزي و اين نهادها بود. البته در واقع، اين روابط متقابل </a:t>
            </a:r>
            <a:r>
              <a:rPr lang="fa-IR" smtClean="0">
                <a:cs typeface="B Zar" panose="00000400000000000000" pitchFamily="2" charset="-78"/>
              </a:rPr>
              <a:t>بسيار پيچيدهتر </a:t>
            </a:r>
            <a:r>
              <a:rPr lang="fa-IR">
                <a:cs typeface="B Zar" panose="00000400000000000000" pitchFamily="2" charset="-78"/>
              </a:rPr>
              <a:t>بود و با </a:t>
            </a:r>
            <a:r>
              <a:rPr lang="fa-IR" smtClean="0">
                <a:cs typeface="B Zar" panose="00000400000000000000" pitchFamily="2" charset="-78"/>
              </a:rPr>
              <a:t>شبكه اي </a:t>
            </a:r>
            <a:r>
              <a:rPr lang="fa-IR">
                <a:cs typeface="B Zar" panose="00000400000000000000" pitchFamily="2" charset="-78"/>
              </a:rPr>
              <a:t>از وصلتهاي مصلحتي و سياسي، مقاومت و همكاري، نفوذ </a:t>
            </a:r>
            <a:r>
              <a:rPr lang="fa-IR" smtClean="0">
                <a:cs typeface="B Zar" panose="00000400000000000000" pitchFamily="2" charset="-78"/>
              </a:rPr>
              <a:t>متقابل، ائتلافهاي </a:t>
            </a:r>
            <a:r>
              <a:rPr lang="fa-IR">
                <a:cs typeface="B Zar" panose="00000400000000000000" pitchFamily="2" charset="-78"/>
              </a:rPr>
              <a:t>انعطافپذير و ... تحكيم </a:t>
            </a:r>
            <a:r>
              <a:rPr lang="fa-IR" smtClean="0">
                <a:cs typeface="B Zar" panose="00000400000000000000" pitchFamily="2" charset="-78"/>
              </a:rPr>
              <a:t>ميشد</a:t>
            </a:r>
          </a:p>
          <a:p>
            <a:endParaRPr lang="fa-IR">
              <a:cs typeface="B Zar" panose="00000400000000000000" pitchFamily="2" charset="-78"/>
            </a:endParaRPr>
          </a:p>
        </p:txBody>
      </p:sp>
      <p:sp>
        <p:nvSpPr>
          <p:cNvPr id="4" name="Flowchart: Alternate Process 3"/>
          <p:cNvSpPr/>
          <p:nvPr/>
        </p:nvSpPr>
        <p:spPr>
          <a:xfrm>
            <a:off x="838200" y="4164037"/>
            <a:ext cx="3826412" cy="150524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شبكه اي از وصلتهاي مصلحتي و سياسي</a:t>
            </a:r>
            <a:endParaRPr lang="fa-IR" b="1">
              <a:solidFill>
                <a:srgbClr val="FF0000"/>
              </a:solidFill>
            </a:endParaRPr>
          </a:p>
        </p:txBody>
      </p:sp>
    </p:spTree>
    <p:extLst>
      <p:ext uri="{BB962C8B-B14F-4D97-AF65-F5344CB8AC3E}">
        <p14:creationId xmlns:p14="http://schemas.microsoft.com/office/powerpoint/2010/main" val="207656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بدين ترتيب وجود يك حكومت با يك دستگاه اداري گسترده و متمركز دولتي، نميتواند با شرايط ساختار سياسي و اجتماعي جامعه ايران سنتي همخواني داشته باشد.</a:t>
            </a:r>
          </a:p>
          <a:p>
            <a:pPr algn="just"/>
            <a:r>
              <a:rPr lang="fa-IR" smtClean="0">
                <a:cs typeface="B Zar" panose="00000400000000000000" pitchFamily="2" charset="-78"/>
              </a:rPr>
              <a:t>تبيين </a:t>
            </a:r>
            <a:r>
              <a:rPr lang="fa-IR">
                <a:cs typeface="B Zar" panose="00000400000000000000" pitchFamily="2" charset="-78"/>
              </a:rPr>
              <a:t>دوم تبيين استبداد شرقي كه بيشتر مورد توجه ماركس بود، بر برآمدن </a:t>
            </a:r>
            <a:r>
              <a:rPr lang="fa-IR" smtClean="0">
                <a:cs typeface="B Zar" panose="00000400000000000000" pitchFamily="2" charset="-78"/>
              </a:rPr>
              <a:t>حكومت استبدادي </a:t>
            </a:r>
            <a:r>
              <a:rPr lang="fa-IR">
                <a:cs typeface="B Zar" panose="00000400000000000000" pitchFamily="2" charset="-78"/>
              </a:rPr>
              <a:t>به دليل پراكندگي جامعه و عدم </a:t>
            </a:r>
            <a:r>
              <a:rPr lang="fa-IR" smtClean="0">
                <a:cs typeface="B Zar" panose="00000400000000000000" pitchFamily="2" charset="-78"/>
              </a:rPr>
              <a:t>شكل گيري </a:t>
            </a:r>
            <a:r>
              <a:rPr lang="fa-IR">
                <a:cs typeface="B Zar" panose="00000400000000000000" pitchFamily="2" charset="-78"/>
              </a:rPr>
              <a:t>طبقات و نيروهاي اجتماعي مستقل </a:t>
            </a:r>
            <a:r>
              <a:rPr lang="fa-IR" smtClean="0">
                <a:cs typeface="B Zar" panose="00000400000000000000" pitchFamily="2" charset="-78"/>
              </a:rPr>
              <a:t>تاكيد مي كند</a:t>
            </a:r>
            <a:r>
              <a:rPr lang="fa-IR">
                <a:cs typeface="B Zar" panose="00000400000000000000" pitchFamily="2" charset="-78"/>
              </a:rPr>
              <a:t>. </a:t>
            </a:r>
            <a:endParaRPr lang="fa-IR" smtClean="0">
              <a:cs typeface="B Zar" panose="00000400000000000000" pitchFamily="2" charset="-78"/>
            </a:endParaRPr>
          </a:p>
          <a:p>
            <a:pPr algn="just"/>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Process 3"/>
          <p:cNvSpPr/>
          <p:nvPr/>
        </p:nvSpPr>
        <p:spPr>
          <a:xfrm>
            <a:off x="2771334" y="4360984"/>
            <a:ext cx="2602523" cy="119575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شكلگيري طبقات و نيروهاي اجتماعي مستقل</a:t>
            </a:r>
            <a:endParaRPr lang="fa-IR" b="1">
              <a:solidFill>
                <a:srgbClr val="FF0000"/>
              </a:solidFill>
            </a:endParaRPr>
          </a:p>
        </p:txBody>
      </p:sp>
    </p:spTree>
    <p:extLst>
      <p:ext uri="{BB962C8B-B14F-4D97-AF65-F5344CB8AC3E}">
        <p14:creationId xmlns:p14="http://schemas.microsoft.com/office/powerpoint/2010/main" val="22060301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t>3روابط متقابل روحانيت- بازار- ايلات</a:t>
            </a:r>
            <a:r>
              <a:rPr lang="fa-IR"/>
              <a:t> </a:t>
            </a: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شبكه اين روابط متقابل وقتي </a:t>
            </a:r>
            <a:r>
              <a:rPr lang="fa-IR" smtClean="0">
                <a:cs typeface="B Zar" panose="00000400000000000000" pitchFamily="2" charset="-78"/>
              </a:rPr>
              <a:t>پيچيده تر </a:t>
            </a:r>
            <a:r>
              <a:rPr lang="fa-IR">
                <a:cs typeface="B Zar" panose="00000400000000000000" pitchFamily="2" charset="-78"/>
              </a:rPr>
              <a:t>ميشود كه دريابيم در عمل اين روابط دوطرفه تنها منحصر</a:t>
            </a:r>
            <a:br>
              <a:rPr lang="fa-IR">
                <a:cs typeface="B Zar" panose="00000400000000000000" pitchFamily="2" charset="-78"/>
              </a:rPr>
            </a:br>
            <a:r>
              <a:rPr lang="fa-IR">
                <a:cs typeface="B Zar" panose="00000400000000000000" pitchFamily="2" charset="-78"/>
              </a:rPr>
              <a:t>به رابطه حكومت با هريك از اين نهادها نبود. بلكه </a:t>
            </a:r>
            <a:r>
              <a:rPr lang="fa-IR">
                <a:solidFill>
                  <a:srgbClr val="FF0000"/>
                </a:solidFill>
                <a:cs typeface="B Zar" panose="00000400000000000000" pitchFamily="2" charset="-78"/>
              </a:rPr>
              <a:t>سه</a:t>
            </a:r>
            <a:r>
              <a:rPr lang="fa-IR">
                <a:cs typeface="B Zar" panose="00000400000000000000" pitchFamily="2" charset="-78"/>
              </a:rPr>
              <a:t> نهاد روحانيت، بازار و ايلات نيز با يكديگر</a:t>
            </a:r>
            <a:br>
              <a:rPr lang="fa-IR">
                <a:cs typeface="B Zar" panose="00000400000000000000" pitchFamily="2" charset="-78"/>
              </a:rPr>
            </a:br>
            <a:r>
              <a:rPr lang="fa-IR">
                <a:cs typeface="B Zar" panose="00000400000000000000" pitchFamily="2" charset="-78"/>
              </a:rPr>
              <a:t>روابط متقابل و </a:t>
            </a:r>
            <a:r>
              <a:rPr lang="fa-IR" smtClean="0">
                <a:cs typeface="B Zar" panose="00000400000000000000" pitchFamily="2" charset="-78"/>
              </a:rPr>
              <a:t>دوطرف هاي </a:t>
            </a:r>
            <a:r>
              <a:rPr lang="fa-IR">
                <a:cs typeface="B Zar" panose="00000400000000000000" pitchFamily="2" charset="-78"/>
              </a:rPr>
              <a:t>داشتند. </a:t>
            </a:r>
            <a:endParaRPr lang="fa-IR" smtClean="0">
              <a:cs typeface="B Zar" panose="00000400000000000000" pitchFamily="2" charset="-78"/>
            </a:endParaRPr>
          </a:p>
          <a:p>
            <a:pPr marL="0" indent="0" algn="just">
              <a:buNone/>
            </a:pPr>
            <a:r>
              <a:rPr lang="fa-IR"/>
              <a:t/>
            </a:r>
            <a:br>
              <a:rPr lang="fa-IR"/>
            </a:br>
            <a:endParaRPr lang="fa-IR"/>
          </a:p>
        </p:txBody>
      </p:sp>
      <p:pic>
        <p:nvPicPr>
          <p:cNvPr id="4" name="Picture 3"/>
          <p:cNvPicPr>
            <a:picLocks noChangeAspect="1"/>
          </p:cNvPicPr>
          <p:nvPr/>
        </p:nvPicPr>
        <p:blipFill>
          <a:blip r:embed="rId2"/>
          <a:stretch>
            <a:fillRect/>
          </a:stretch>
        </p:blipFill>
        <p:spPr>
          <a:xfrm>
            <a:off x="5263589" y="2659966"/>
            <a:ext cx="799587" cy="799587"/>
          </a:xfrm>
          <a:prstGeom prst="rect">
            <a:avLst/>
          </a:prstGeom>
        </p:spPr>
      </p:pic>
    </p:spTree>
    <p:extLst>
      <p:ext uri="{BB962C8B-B14F-4D97-AF65-F5344CB8AC3E}">
        <p14:creationId xmlns:p14="http://schemas.microsoft.com/office/powerpoint/2010/main" val="3804775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روحانيت و بازار از دوره صفويه روابط مستحكمي </a:t>
            </a:r>
            <a:r>
              <a:rPr lang="fa-IR">
                <a:solidFill>
                  <a:srgbClr val="FF0000"/>
                </a:solidFill>
                <a:cs typeface="B Zar" panose="00000400000000000000" pitchFamily="2" charset="-78"/>
              </a:rPr>
              <a:t>داشتند </a:t>
            </a:r>
            <a:r>
              <a:rPr lang="fa-IR" smtClean="0">
                <a:cs typeface="B Zar" panose="00000400000000000000" pitchFamily="2" charset="-78"/>
              </a:rPr>
              <a:t>كه مبتني </a:t>
            </a:r>
            <a:r>
              <a:rPr lang="fa-IR">
                <a:cs typeface="B Zar" panose="00000400000000000000" pitchFamily="2" charset="-78"/>
              </a:rPr>
              <a:t>بر نيازهاي متقابل سياسي و اقتصادي بود. »بازار مباني اقتصادي و مالي روحانيت </a:t>
            </a:r>
            <a:r>
              <a:rPr lang="fa-IR">
                <a:cs typeface="B Zar" panose="00000400000000000000" pitchFamily="2" charset="-78"/>
              </a:rPr>
              <a:t>مستقل </a:t>
            </a:r>
            <a:r>
              <a:rPr lang="fa-IR" smtClean="0">
                <a:cs typeface="B Zar" panose="00000400000000000000" pitchFamily="2" charset="-78"/>
              </a:rPr>
              <a:t>را فراهم مي ساخت </a:t>
            </a:r>
            <a:r>
              <a:rPr lang="fa-IR">
                <a:cs typeface="B Zar" panose="00000400000000000000" pitchFamily="2" charset="-78"/>
              </a:rPr>
              <a:t>و از نظر سياسي نيز مباني مردمي قدرت روحانيت در برابر حكومت و </a:t>
            </a:r>
            <a:r>
              <a:rPr lang="fa-IR">
                <a:cs typeface="B Zar" panose="00000400000000000000" pitchFamily="2" charset="-78"/>
              </a:rPr>
              <a:t>عمال </a:t>
            </a:r>
            <a:r>
              <a:rPr lang="fa-IR" smtClean="0">
                <a:cs typeface="B Zar" panose="00000400000000000000" pitchFamily="2" charset="-78"/>
              </a:rPr>
              <a:t>ديواني بود</a:t>
            </a:r>
            <a:r>
              <a:rPr lang="fa-IR">
                <a:cs typeface="B Zar" panose="00000400000000000000" pitchFamily="2" charset="-78"/>
              </a:rPr>
              <a:t>. در برابر اين خدمات و فايده ها روحانيت نيز در مواقع ضروري حامي بازاريان در </a:t>
            </a:r>
            <a:r>
              <a:rPr lang="fa-IR">
                <a:cs typeface="B Zar" panose="00000400000000000000" pitchFamily="2" charset="-78"/>
              </a:rPr>
              <a:t>برابر </a:t>
            </a:r>
            <a:r>
              <a:rPr lang="fa-IR" smtClean="0">
                <a:cs typeface="B Zar" panose="00000400000000000000" pitchFamily="2" charset="-78"/>
              </a:rPr>
              <a:t>تعديات عمال </a:t>
            </a:r>
            <a:r>
              <a:rPr lang="fa-IR">
                <a:cs typeface="B Zar" panose="00000400000000000000" pitchFamily="2" charset="-78"/>
              </a:rPr>
              <a:t>ديواني بود روابط متقابل بين روحانيت و بازار، </a:t>
            </a:r>
            <a:r>
              <a:rPr lang="fa-IR">
                <a:cs typeface="B Zar" panose="00000400000000000000" pitchFamily="2" charset="-78"/>
              </a:rPr>
              <a:t>با </a:t>
            </a:r>
            <a:r>
              <a:rPr lang="fa-IR" smtClean="0">
                <a:cs typeface="B Zar" panose="00000400000000000000" pitchFamily="2" charset="-78"/>
              </a:rPr>
              <a:t>شبكه اي </a:t>
            </a:r>
            <a:r>
              <a:rPr lang="fa-IR">
                <a:cs typeface="B Zar" panose="00000400000000000000" pitchFamily="2" charset="-78"/>
              </a:rPr>
              <a:t>از </a:t>
            </a:r>
            <a:r>
              <a:rPr lang="fa-IR" smtClean="0">
                <a:cs typeface="B Zar" panose="00000400000000000000" pitchFamily="2" charset="-78"/>
              </a:rPr>
              <a:t>وصلت هاي متقابل </a:t>
            </a:r>
            <a:r>
              <a:rPr lang="fa-IR">
                <a:cs typeface="B Zar" panose="00000400000000000000" pitchFamily="2" charset="-78"/>
              </a:rPr>
              <a:t>خانوادگي، و منافع مشتركي كه از رهگذر موقعيت مشترك اجتماعي و </a:t>
            </a:r>
            <a:r>
              <a:rPr lang="fa-IR">
                <a:cs typeface="B Zar" panose="00000400000000000000" pitchFamily="2" charset="-78"/>
              </a:rPr>
              <a:t>اقتصادي </a:t>
            </a:r>
            <a:r>
              <a:rPr lang="fa-IR" smtClean="0">
                <a:cs typeface="B Zar" panose="00000400000000000000" pitchFamily="2" charset="-78"/>
              </a:rPr>
              <a:t>داشتند، هرچه </a:t>
            </a:r>
            <a:r>
              <a:rPr lang="fa-IR">
                <a:cs typeface="B Zar" panose="00000400000000000000" pitchFamily="2" charset="-78"/>
              </a:rPr>
              <a:t>بيشتر محكمتر مي شد </a:t>
            </a:r>
          </a:p>
          <a:p>
            <a:endParaRPr lang="fa-IR"/>
          </a:p>
        </p:txBody>
      </p:sp>
    </p:spTree>
    <p:extLst>
      <p:ext uri="{BB962C8B-B14F-4D97-AF65-F5344CB8AC3E}">
        <p14:creationId xmlns:p14="http://schemas.microsoft.com/office/powerpoint/2010/main" val="41064889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ايلات و قبايل نيز برخلاف ديدگاه غالب، بخشي بيگانه و منزوي از پيكربندي نهادي جامعه</a:t>
            </a:r>
            <a:br>
              <a:rPr lang="fa-IR">
                <a:cs typeface="B Zar" panose="00000400000000000000" pitchFamily="2" charset="-78"/>
              </a:rPr>
            </a:br>
            <a:r>
              <a:rPr lang="fa-IR">
                <a:cs typeface="B Zar" panose="00000400000000000000" pitchFamily="2" charset="-78"/>
              </a:rPr>
              <a:t>نبودند بلكه با ديگر اجزا و عناصر اين پيكربندي نهادي روابط متقابلي داشتند. سران ايلات از جمله</a:t>
            </a:r>
            <a:br>
              <a:rPr lang="fa-IR">
                <a:cs typeface="B Zar" panose="00000400000000000000" pitchFamily="2" charset="-78"/>
              </a:rPr>
            </a:br>
            <a:r>
              <a:rPr lang="fa-IR">
                <a:cs typeface="B Zar" panose="00000400000000000000" pitchFamily="2" charset="-78"/>
              </a:rPr>
              <a:t>اشراف جامعه بهشمار ميآمدند و ايلات روابط اقتصادي با شهرها و روستاها داشتند</a:t>
            </a:r>
            <a:br>
              <a:rPr lang="fa-IR">
                <a:cs typeface="B Zar" panose="00000400000000000000" pitchFamily="2" charset="-78"/>
              </a:rPr>
            </a:br>
            <a:r>
              <a:rPr lang="fa-IR" smtClean="0">
                <a:cs typeface="B Zar" panose="00000400000000000000" pitchFamily="2" charset="-78"/>
              </a:rPr>
              <a:t>امنيت </a:t>
            </a:r>
            <a:r>
              <a:rPr lang="fa-IR">
                <a:cs typeface="B Zar" panose="00000400000000000000" pitchFamily="2" charset="-78"/>
              </a:rPr>
              <a:t>برخي راهها بويژه مسيرهاي تجاري توسط ايلات و عشاير تامين </a:t>
            </a:r>
            <a:r>
              <a:rPr lang="fa-IR" smtClean="0">
                <a:cs typeface="B Zar" panose="00000400000000000000" pitchFamily="2" charset="-78"/>
              </a:rPr>
              <a:t>مي شد</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ترابي فارساني، </a:t>
            </a:r>
            <a:r>
              <a:rPr lang="fa-IR" smtClean="0">
                <a:cs typeface="B Zar" panose="00000400000000000000" pitchFamily="2" charset="-78"/>
              </a:rPr>
              <a:t>و از </a:t>
            </a:r>
            <a:r>
              <a:rPr lang="fa-IR">
                <a:cs typeface="B Zar" panose="00000400000000000000" pitchFamily="2" charset="-78"/>
              </a:rPr>
              <a:t>اين طريق ارتباط تنگاتنگي بين تجار و بازاريان و ايلات و قبايل</a:t>
            </a:r>
            <a:br>
              <a:rPr lang="fa-IR">
                <a:cs typeface="B Zar" panose="00000400000000000000" pitchFamily="2" charset="-78"/>
              </a:rPr>
            </a:br>
            <a:r>
              <a:rPr lang="fa-IR">
                <a:cs typeface="B Zar" panose="00000400000000000000" pitchFamily="2" charset="-78"/>
              </a:rPr>
              <a:t>برقرار ميشد. علاوه براين، برخي سران ايلات - همچون شيخ سلمان و شيخ ثامر از سران قبايل</a:t>
            </a:r>
            <a:br>
              <a:rPr lang="fa-IR">
                <a:cs typeface="B Zar" panose="00000400000000000000" pitchFamily="2" charset="-78"/>
              </a:rPr>
            </a:br>
            <a:r>
              <a:rPr lang="fa-IR">
                <a:cs typeface="B Zar" panose="00000400000000000000" pitchFamily="2" charset="-78"/>
              </a:rPr>
              <a:t>عرب و محمدتقيخان و حسينقلي خان از سران بختياري، - در قلمرو تحت حاكميت خود شرايط</a:t>
            </a:r>
            <a:br>
              <a:rPr lang="fa-IR">
                <a:cs typeface="B Zar" panose="00000400000000000000" pitchFamily="2" charset="-78"/>
              </a:rPr>
            </a:br>
            <a:r>
              <a:rPr lang="fa-IR">
                <a:cs typeface="B Zar" panose="00000400000000000000" pitchFamily="2" charset="-78"/>
              </a:rPr>
              <a:t>مناسبي را براي رونق فعاليت اقتصادي فراهم كرده بودند </a:t>
            </a:r>
            <a:endParaRPr lang="fa-IR" smtClean="0">
              <a:cs typeface="B Zar" panose="00000400000000000000" pitchFamily="2" charset="-78"/>
            </a:endParaRPr>
          </a:p>
          <a:p>
            <a:pPr marL="0" indent="0" algn="just">
              <a:buNone/>
            </a:pPr>
            <a:r>
              <a:rPr lang="fa-IR"/>
              <a:t/>
            </a:r>
            <a:br>
              <a:rPr lang="fa-IR"/>
            </a:br>
            <a:endParaRPr lang="fa-IR"/>
          </a:p>
        </p:txBody>
      </p:sp>
      <p:sp>
        <p:nvSpPr>
          <p:cNvPr id="4" name="Flowchart: Process 3"/>
          <p:cNvSpPr/>
          <p:nvPr/>
        </p:nvSpPr>
        <p:spPr>
          <a:xfrm>
            <a:off x="2208628" y="4965895"/>
            <a:ext cx="2264898" cy="109728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امنيت برخي راهها بويژه مسيرهاي تجاري</a:t>
            </a:r>
            <a:endParaRPr lang="fa-IR" b="1">
              <a:solidFill>
                <a:srgbClr val="FF0000"/>
              </a:solidFill>
            </a:endParaRPr>
          </a:p>
        </p:txBody>
      </p:sp>
    </p:spTree>
    <p:extLst>
      <p:ext uri="{BB962C8B-B14F-4D97-AF65-F5344CB8AC3E}">
        <p14:creationId xmlns:p14="http://schemas.microsoft.com/office/powerpoint/2010/main" val="2982443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ايلات و عشاير همچنين از زمان صفويه، پيوندهايي با روحانيت </a:t>
            </a:r>
            <a:r>
              <a:rPr lang="fa-IR" smtClean="0">
                <a:cs typeface="B Zar" panose="00000400000000000000" pitchFamily="2" charset="-78"/>
              </a:rPr>
              <a:t>داشتند روابط </a:t>
            </a:r>
            <a:r>
              <a:rPr lang="fa-IR">
                <a:cs typeface="B Zar" panose="00000400000000000000" pitchFamily="2" charset="-78"/>
              </a:rPr>
              <a:t>بين ايلات و روحانيت در دوره قاجار نيز ادامه يافت و حتي مستحكمتر شد. علما از لحاظ </a:t>
            </a:r>
            <a:r>
              <a:rPr lang="fa-IR" smtClean="0">
                <a:cs typeface="B Zar" panose="00000400000000000000" pitchFamily="2" charset="-78"/>
              </a:rPr>
              <a:t>مالی پيوندهايي </a:t>
            </a:r>
            <a:r>
              <a:rPr lang="fa-IR">
                <a:cs typeface="B Zar" panose="00000400000000000000" pitchFamily="2" charset="-78"/>
              </a:rPr>
              <a:t>با سران ايلات و قبايل برقرار </a:t>
            </a:r>
            <a:r>
              <a:rPr lang="fa-IR" smtClean="0">
                <a:cs typeface="B Zar" panose="00000400000000000000" pitchFamily="2" charset="-78"/>
              </a:rPr>
              <a:t>كردند. در </a:t>
            </a:r>
            <a:r>
              <a:rPr lang="fa-IR">
                <a:cs typeface="B Zar" panose="00000400000000000000" pitchFamily="2" charset="-78"/>
              </a:rPr>
              <a:t>مقابل، علما از برخي </a:t>
            </a:r>
            <a:r>
              <a:rPr lang="fa-IR" smtClean="0">
                <a:cs typeface="B Zar" panose="00000400000000000000" pitchFamily="2" charset="-78"/>
              </a:rPr>
              <a:t>اعتراضات سران </a:t>
            </a:r>
            <a:r>
              <a:rPr lang="fa-IR">
                <a:cs typeface="B Zar" panose="00000400000000000000" pitchFamily="2" charset="-78"/>
              </a:rPr>
              <a:t>ايلات در برابر تعديات حكومت مركزي حمايت كرده و در مواقع ديگر با شفاعت از </a:t>
            </a:r>
            <a:r>
              <a:rPr lang="fa-IR" smtClean="0">
                <a:cs typeface="B Zar" panose="00000400000000000000" pitchFamily="2" charset="-78"/>
              </a:rPr>
              <a:t>سران ايلات</a:t>
            </a:r>
            <a:r>
              <a:rPr lang="fa-IR">
                <a:cs typeface="B Zar" panose="00000400000000000000" pitchFamily="2" charset="-78"/>
              </a:rPr>
              <a:t>، آنها را از مجازات شاهان قاجار ميرهاندند. حمايت علماي مشهد از خوانين معترض </a:t>
            </a:r>
            <a:r>
              <a:rPr lang="fa-IR" smtClean="0">
                <a:cs typeface="B Zar" panose="00000400000000000000" pitchFamily="2" charset="-78"/>
              </a:rPr>
              <a:t>به بالابودن </a:t>
            </a:r>
            <a:r>
              <a:rPr lang="fa-IR">
                <a:cs typeface="B Zar" panose="00000400000000000000" pitchFamily="2" charset="-78"/>
              </a:rPr>
              <a:t>ميزان ماليات در سال ،1829/1244پناهنده شدن خانواده سران ايلات بختياري به </a:t>
            </a:r>
            <a:r>
              <a:rPr lang="fa-IR" smtClean="0">
                <a:cs typeface="B Zar" panose="00000400000000000000" pitchFamily="2" charset="-78"/>
              </a:rPr>
              <a:t>شيخ محمدتقي </a:t>
            </a:r>
            <a:r>
              <a:rPr lang="fa-IR">
                <a:cs typeface="B Zar" panose="00000400000000000000" pitchFamily="2" charset="-78"/>
              </a:rPr>
              <a:t>نجفي در واكنش به تعديات والي خوزستان، حمايت و شفاعت علما و سادات از شيخ </a:t>
            </a:r>
            <a:r>
              <a:rPr lang="fa-IR" smtClean="0">
                <a:cs typeface="B Zar" panose="00000400000000000000" pitchFamily="2" charset="-78"/>
              </a:rPr>
              <a:t>ثامر در </a:t>
            </a:r>
            <a:r>
              <a:rPr lang="fa-IR">
                <a:cs typeface="B Zar" panose="00000400000000000000" pitchFamily="2" charset="-78"/>
              </a:rPr>
              <a:t>ماجراي حمايتش از </a:t>
            </a:r>
            <a:r>
              <a:rPr lang="fa-IR" u="sng">
                <a:cs typeface="B Zar" panose="00000400000000000000" pitchFamily="2" charset="-78"/>
              </a:rPr>
              <a:t>محمدتقي خان بختياري </a:t>
            </a:r>
            <a:r>
              <a:rPr lang="fa-IR">
                <a:cs typeface="B Zar" panose="00000400000000000000" pitchFamily="2" charset="-78"/>
              </a:rPr>
              <a:t>از اين جمله است </a:t>
            </a:r>
            <a:endParaRPr lang="fa-IR" smtClean="0">
              <a:cs typeface="B Zar" panose="00000400000000000000" pitchFamily="2" charset="-78"/>
            </a:endParaRPr>
          </a:p>
          <a:p>
            <a:pPr marL="0" indent="0" algn="just">
              <a:buNone/>
            </a:pPr>
            <a:r>
              <a:rPr lang="fa-IR"/>
              <a:t/>
            </a:r>
            <a:br>
              <a:rPr lang="fa-IR"/>
            </a:br>
            <a:endParaRPr lang="fa-IR"/>
          </a:p>
        </p:txBody>
      </p:sp>
      <p:pic>
        <p:nvPicPr>
          <p:cNvPr id="4" name="Picture 3"/>
          <p:cNvPicPr>
            <a:picLocks noChangeAspect="1"/>
          </p:cNvPicPr>
          <p:nvPr/>
        </p:nvPicPr>
        <p:blipFill>
          <a:blip r:embed="rId2"/>
          <a:stretch>
            <a:fillRect/>
          </a:stretch>
        </p:blipFill>
        <p:spPr>
          <a:xfrm>
            <a:off x="993457" y="4704617"/>
            <a:ext cx="2524125" cy="1809750"/>
          </a:xfrm>
          <a:prstGeom prst="rect">
            <a:avLst/>
          </a:prstGeom>
        </p:spPr>
      </p:pic>
    </p:spTree>
    <p:extLst>
      <p:ext uri="{BB962C8B-B14F-4D97-AF65-F5344CB8AC3E}">
        <p14:creationId xmlns:p14="http://schemas.microsoft.com/office/powerpoint/2010/main" val="4156577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نتيجه گيري</a:t>
            </a:r>
            <a:r>
              <a:rPr lang="fa-IR" smtClean="0"/>
              <a:t> </a:t>
            </a:r>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اين مقاله تلاش شد در برابر روايت غالب در جامعه شناسي تاريخي ايران كه در آن بر قدرت </a:t>
            </a:r>
            <a:r>
              <a:rPr lang="fa-IR" smtClean="0">
                <a:cs typeface="B Zar" panose="00000400000000000000" pitchFamily="2" charset="-78"/>
              </a:rPr>
              <a:t>بی حد </a:t>
            </a:r>
            <a:r>
              <a:rPr lang="fa-IR">
                <a:cs typeface="B Zar" panose="00000400000000000000" pitchFamily="2" charset="-78"/>
              </a:rPr>
              <a:t>و حصر دولت و عدم ظهور نيروهاي اجتماعي مستقل از آن تاكيد ميكند، روايت بديلي با </a:t>
            </a:r>
            <a:r>
              <a:rPr lang="fa-IR" smtClean="0">
                <a:cs typeface="B Zar" panose="00000400000000000000" pitchFamily="2" charset="-78"/>
              </a:rPr>
              <a:t>تاكيد بر </a:t>
            </a:r>
            <a:r>
              <a:rPr lang="fa-IR">
                <a:cs typeface="B Zar" panose="00000400000000000000" pitchFamily="2" charset="-78"/>
              </a:rPr>
              <a:t>تكثر مراكز قدرت و وجود نيروهاي اجتماعي نسبتا مستقل از دولت ارائه شود. شناسايي </a:t>
            </a:r>
            <a:r>
              <a:rPr lang="fa-IR" smtClean="0">
                <a:cs typeface="B Zar" panose="00000400000000000000" pitchFamily="2" charset="-78"/>
              </a:rPr>
              <a:t>اين نيروها </a:t>
            </a:r>
            <a:r>
              <a:rPr lang="fa-IR">
                <a:cs typeface="B Zar" panose="00000400000000000000" pitchFamily="2" charset="-78"/>
              </a:rPr>
              <a:t>نيازمند رويكردي است كه </a:t>
            </a:r>
            <a:r>
              <a:rPr lang="fa-IR">
                <a:solidFill>
                  <a:srgbClr val="FF0000"/>
                </a:solidFill>
                <a:cs typeface="B Zar" panose="00000400000000000000" pitchFamily="2" charset="-78"/>
              </a:rPr>
              <a:t>اولا</a:t>
            </a:r>
            <a:r>
              <a:rPr lang="fa-IR">
                <a:cs typeface="B Zar" panose="00000400000000000000" pitchFamily="2" charset="-78"/>
              </a:rPr>
              <a:t> از تاكيد بر يك نيرو، مركز يا هرگونه موقعيت نسبتا منسجم </a:t>
            </a:r>
            <a:r>
              <a:rPr lang="fa-IR" smtClean="0">
                <a:cs typeface="B Zar" panose="00000400000000000000" pitchFamily="2" charset="-78"/>
              </a:rPr>
              <a:t>و تعيين </a:t>
            </a:r>
            <a:r>
              <a:rPr lang="fa-IR">
                <a:cs typeface="B Zar" panose="00000400000000000000" pitchFamily="2" charset="-78"/>
              </a:rPr>
              <a:t>كننده اقتدار كه به يك مدل تك عاملي بينجامد پرهيز كرده، </a:t>
            </a:r>
            <a:r>
              <a:rPr lang="fa-IR">
                <a:solidFill>
                  <a:srgbClr val="FF0000"/>
                </a:solidFill>
                <a:cs typeface="B Zar" panose="00000400000000000000" pitchFamily="2" charset="-78"/>
              </a:rPr>
              <a:t>ثانيا</a:t>
            </a:r>
            <a:r>
              <a:rPr lang="fa-IR">
                <a:cs typeface="B Zar" panose="00000400000000000000" pitchFamily="2" charset="-78"/>
              </a:rPr>
              <a:t> با پرهيز از رويكرد </a:t>
            </a:r>
            <a:r>
              <a:rPr lang="fa-IR" smtClean="0">
                <a:cs typeface="B Zar" panose="00000400000000000000" pitchFamily="2" charset="-78"/>
              </a:rPr>
              <a:t>تك خطي </a:t>
            </a:r>
            <a:r>
              <a:rPr lang="fa-IR">
                <a:cs typeface="B Zar" panose="00000400000000000000" pitchFamily="2" charset="-78"/>
              </a:rPr>
              <a:t>و مجموعه قابل تعميمي از فرايندهاي علي براي تبيين تحولات همه جوامع، زمينه را </a:t>
            </a:r>
            <a:r>
              <a:rPr lang="fa-IR" smtClean="0">
                <a:cs typeface="B Zar" panose="00000400000000000000" pitchFamily="2" charset="-78"/>
              </a:rPr>
              <a:t>براي مطالعه </a:t>
            </a:r>
            <a:r>
              <a:rPr lang="fa-IR">
                <a:cs typeface="B Zar" panose="00000400000000000000" pitchFamily="2" charset="-78"/>
              </a:rPr>
              <a:t>مسيرهاي مختلف تحولات در جوامع خاص فراهم كرده و ثالثا همزمان با تاكيد بر </a:t>
            </a:r>
            <a:r>
              <a:rPr lang="fa-IR" smtClean="0">
                <a:cs typeface="B Zar" panose="00000400000000000000" pitchFamily="2" charset="-78"/>
              </a:rPr>
              <a:t>زمينه هاي</a:t>
            </a:r>
            <a:r>
              <a:rPr lang="fa-IR">
                <a:cs typeface="B Zar" panose="00000400000000000000" pitchFamily="2" charset="-78"/>
              </a:rPr>
              <a:t> </a:t>
            </a:r>
            <a:r>
              <a:rPr lang="fa-IR" smtClean="0">
                <a:cs typeface="B Zar" panose="00000400000000000000" pitchFamily="2" charset="-78"/>
              </a:rPr>
              <a:t>نهادي </a:t>
            </a:r>
            <a:r>
              <a:rPr lang="fa-IR">
                <a:cs typeface="B Zar" panose="00000400000000000000" pitchFamily="2" charset="-78"/>
              </a:rPr>
              <a:t>كلان، عامليت نيروهاي اجتماعي را نيز مورد توجه قرار دهد </a:t>
            </a:r>
            <a:r>
              <a:rPr lang="fa-IR"/>
              <a:t/>
            </a:r>
            <a:br>
              <a:rPr lang="fa-IR"/>
            </a:br>
            <a:endParaRPr lang="fa-IR"/>
          </a:p>
        </p:txBody>
      </p:sp>
      <p:pic>
        <p:nvPicPr>
          <p:cNvPr id="5" name="Picture 4"/>
          <p:cNvPicPr>
            <a:picLocks noChangeAspect="1"/>
          </p:cNvPicPr>
          <p:nvPr/>
        </p:nvPicPr>
        <p:blipFill>
          <a:blip r:embed="rId2"/>
          <a:stretch>
            <a:fillRect/>
          </a:stretch>
        </p:blipFill>
        <p:spPr>
          <a:xfrm>
            <a:off x="11220157" y="2855742"/>
            <a:ext cx="603811" cy="603811"/>
          </a:xfrm>
          <a:prstGeom prst="rect">
            <a:avLst/>
          </a:prstGeom>
        </p:spPr>
      </p:pic>
      <p:pic>
        <p:nvPicPr>
          <p:cNvPr id="6" name="Picture 5"/>
          <p:cNvPicPr>
            <a:picLocks noChangeAspect="1"/>
          </p:cNvPicPr>
          <p:nvPr/>
        </p:nvPicPr>
        <p:blipFill>
          <a:blip r:embed="rId3"/>
          <a:stretch>
            <a:fillRect/>
          </a:stretch>
        </p:blipFill>
        <p:spPr>
          <a:xfrm>
            <a:off x="23373" y="3186467"/>
            <a:ext cx="814827" cy="814827"/>
          </a:xfrm>
          <a:prstGeom prst="rect">
            <a:avLst/>
          </a:prstGeom>
        </p:spPr>
      </p:pic>
    </p:spTree>
    <p:extLst>
      <p:ext uri="{BB962C8B-B14F-4D97-AF65-F5344CB8AC3E}">
        <p14:creationId xmlns:p14="http://schemas.microsoft.com/office/powerpoint/2010/main" val="115694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10000"/>
          </a:bodyPr>
          <a:lstStyle/>
          <a:p>
            <a:r>
              <a:rPr lang="fa-IR"/>
              <a:t>نهادگرايي تاريخي: -  1با پرهيز از تمركز بر يك زمينه نهادي يا سازماني منفرد و مورد توجه قرار</a:t>
            </a:r>
          </a:p>
          <a:p>
            <a:r>
              <a:rPr lang="fa-IR"/>
              <a:t>دادن كليت پيكربندي نهادي و مطالعه تعامل و كنش متقابل بين نهادها در يك زمينه گسترده نهادي،</a:t>
            </a:r>
          </a:p>
          <a:p>
            <a:r>
              <a:rPr lang="fa-IR"/>
              <a:t>از اتخاذ هرگونه مدل تك عاملي بري تبيين تحولات تاريخي اجتناب ميكند؛  -2با تاكيد بر</a:t>
            </a:r>
          </a:p>
          <a:p>
            <a:r>
              <a:rPr lang="fa-IR"/>
              <a:t>»بزنگاههاي مهم« تاريخي، زمانبندي و توالي سلسله رخدادهاي ناشي از اين بزنگاهها از مدلهاي تك</a:t>
            </a:r>
          </a:p>
          <a:p>
            <a:r>
              <a:rPr lang="fa-IR"/>
              <a:t>خطي فاصله گرفته و شكلگيري مسيرهاي متفاوت و ميراثهاي تاريخي جداگانه و متمايز در سير</a:t>
            </a:r>
          </a:p>
          <a:p>
            <a:r>
              <a:rPr lang="fa-IR"/>
              <a:t>تحولات جوامع مختلف را مورد توجه قرار ميدهد؛ و -  3با درنظر گرفتن نهادها به مثابه محصولات در</a:t>
            </a:r>
          </a:p>
          <a:p>
            <a:r>
              <a:rPr lang="fa-IR"/>
              <a:t>حال تحول منازعات نيروهاي اجتماعي و مورد توجه قرار دادن منافع كنشگران و روابط قدرت در</a:t>
            </a:r>
          </a:p>
          <a:p>
            <a:r>
              <a:rPr lang="fa-IR"/>
              <a:t>شكلگيري نهادها، به عامليت نيروهاي اجتماعي در بررسيها و مطالعات توجه ميكند</a:t>
            </a:r>
          </a:p>
        </p:txBody>
      </p:sp>
    </p:spTree>
    <p:extLst>
      <p:ext uri="{BB962C8B-B14F-4D97-AF65-F5344CB8AC3E}">
        <p14:creationId xmlns:p14="http://schemas.microsoft.com/office/powerpoint/2010/main" val="35486899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لذا در اين مقاله، براساس رويكرد نهادگرايي تاريخي، </a:t>
            </a:r>
            <a:r>
              <a:rPr lang="fa-IR" smtClean="0">
                <a:cs typeface="B Zar" panose="00000400000000000000" pitchFamily="2" charset="-78"/>
              </a:rPr>
              <a:t>شكل گيري </a:t>
            </a:r>
            <a:r>
              <a:rPr lang="fa-IR">
                <a:cs typeface="B Zar" panose="00000400000000000000" pitchFamily="2" charset="-78"/>
              </a:rPr>
              <a:t>حكومت صفويه </a:t>
            </a:r>
            <a:r>
              <a:rPr lang="fa-IR" smtClean="0">
                <a:cs typeface="B Zar" panose="00000400000000000000" pitchFamily="2" charset="-78"/>
              </a:rPr>
              <a:t>به عنوان </a:t>
            </a:r>
            <a:r>
              <a:rPr lang="fa-IR">
                <a:cs typeface="B Zar" panose="00000400000000000000" pitchFamily="2" charset="-78"/>
              </a:rPr>
              <a:t>يك</a:t>
            </a:r>
            <a:br>
              <a:rPr lang="fa-IR">
                <a:cs typeface="B Zar" panose="00000400000000000000" pitchFamily="2" charset="-78"/>
              </a:rPr>
            </a:br>
            <a:r>
              <a:rPr lang="fa-IR">
                <a:cs typeface="B Zar" panose="00000400000000000000" pitchFamily="2" charset="-78"/>
              </a:rPr>
              <a:t>»</a:t>
            </a:r>
            <a:r>
              <a:rPr lang="fa-IR">
                <a:solidFill>
                  <a:srgbClr val="FF0000"/>
                </a:solidFill>
                <a:cs typeface="B Zar" panose="00000400000000000000" pitchFamily="2" charset="-78"/>
              </a:rPr>
              <a:t>نقطه گسست</a:t>
            </a:r>
            <a:r>
              <a:rPr lang="fa-IR">
                <a:cs typeface="B Zar" panose="00000400000000000000" pitchFamily="2" charset="-78"/>
              </a:rPr>
              <a:t>« و »</a:t>
            </a:r>
            <a:r>
              <a:rPr lang="fa-IR">
                <a:solidFill>
                  <a:srgbClr val="FF0000"/>
                </a:solidFill>
                <a:cs typeface="B Zar" panose="00000400000000000000" pitchFamily="2" charset="-78"/>
              </a:rPr>
              <a:t>بزنگاه مهم</a:t>
            </a:r>
            <a:r>
              <a:rPr lang="fa-IR">
                <a:cs typeface="B Zar" panose="00000400000000000000" pitchFamily="2" charset="-78"/>
              </a:rPr>
              <a:t>« درنظر گرفته شد كه براساس الگوي »تواليهاي واكنشي« با به</a:t>
            </a:r>
            <a:br>
              <a:rPr lang="fa-IR">
                <a:cs typeface="B Zar" panose="00000400000000000000" pitchFamily="2" charset="-78"/>
              </a:rPr>
            </a:br>
            <a:r>
              <a:rPr lang="fa-IR">
                <a:cs typeface="B Zar" panose="00000400000000000000" pitchFamily="2" charset="-78"/>
              </a:rPr>
              <a:t>جنبش درآوردن سلسلهاي از رخدادها، زمينه ساز ميراث نهادي خاصي شد كه فراتر از حكومت </a:t>
            </a:r>
            <a:r>
              <a:rPr lang="fa-IR" smtClean="0">
                <a:cs typeface="B Zar" panose="00000400000000000000" pitchFamily="2" charset="-78"/>
              </a:rPr>
              <a:t>صفويه تداوم </a:t>
            </a:r>
            <a:r>
              <a:rPr lang="fa-IR">
                <a:cs typeface="B Zar" panose="00000400000000000000" pitchFamily="2" charset="-78"/>
              </a:rPr>
              <a:t>داشته و در دوره قاجاريه تثبيت شد. </a:t>
            </a:r>
            <a:endParaRPr lang="fa-IR" smtClean="0">
              <a:cs typeface="B Zar" panose="00000400000000000000" pitchFamily="2" charset="-78"/>
            </a:endParaRPr>
          </a:p>
          <a:p>
            <a:pPr marL="0" indent="0" algn="just">
              <a:buNone/>
            </a:pPr>
            <a:r>
              <a:rPr lang="fa-IR"/>
              <a:t/>
            </a:r>
            <a:br>
              <a:rPr lang="fa-IR"/>
            </a:br>
            <a:endParaRPr lang="fa-IR"/>
          </a:p>
        </p:txBody>
      </p:sp>
      <p:sp>
        <p:nvSpPr>
          <p:cNvPr id="4" name="Flowchart: Internal Storage 3"/>
          <p:cNvSpPr/>
          <p:nvPr/>
        </p:nvSpPr>
        <p:spPr>
          <a:xfrm>
            <a:off x="2532185" y="3685735"/>
            <a:ext cx="1730326" cy="1969477"/>
          </a:xfrm>
          <a:prstGeom prst="flowChartInternalStorag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ميراث نهادي</a:t>
            </a:r>
          </a:p>
        </p:txBody>
      </p:sp>
    </p:spTree>
    <p:extLst>
      <p:ext uri="{BB962C8B-B14F-4D97-AF65-F5344CB8AC3E}">
        <p14:creationId xmlns:p14="http://schemas.microsoft.com/office/powerpoint/2010/main" val="21156243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شكلگيري حكومت صفويه بر </a:t>
            </a:r>
            <a:r>
              <a:rPr lang="fa-IR">
                <a:cs typeface="B Zar" panose="00000400000000000000" pitchFamily="2" charset="-78"/>
              </a:rPr>
              <a:t>پايههاي </a:t>
            </a:r>
            <a:r>
              <a:rPr lang="fa-IR" smtClean="0">
                <a:cs typeface="B Zar" panose="00000400000000000000" pitchFamily="2" charset="-78"/>
              </a:rPr>
              <a:t>متكثر ايدئولوژيك، سياسي </a:t>
            </a:r>
            <a:r>
              <a:rPr lang="fa-IR">
                <a:cs typeface="B Zar" panose="00000400000000000000" pitchFamily="2" charset="-78"/>
              </a:rPr>
              <a:t>و نظامي، و سپس سلسله رخدادهايي كه منجر به سست شدن پيوندهاي معنوي </a:t>
            </a:r>
            <a:r>
              <a:rPr lang="fa-IR">
                <a:cs typeface="B Zar" panose="00000400000000000000" pitchFamily="2" charset="-78"/>
              </a:rPr>
              <a:t>ميان </a:t>
            </a:r>
            <a:r>
              <a:rPr lang="fa-IR" smtClean="0">
                <a:cs typeface="B Zar" panose="00000400000000000000" pitchFamily="2" charset="-78"/>
              </a:rPr>
              <a:t>شاهان صفوي </a:t>
            </a:r>
            <a:r>
              <a:rPr lang="fa-IR">
                <a:cs typeface="B Zar" panose="00000400000000000000" pitchFamily="2" charset="-78"/>
              </a:rPr>
              <a:t>و نيروهاي قزلباش و در نتيجه دنيوي شدن تدريجي </a:t>
            </a:r>
            <a:r>
              <a:rPr lang="fa-IR">
                <a:cs typeface="B Zar" panose="00000400000000000000" pitchFamily="2" charset="-78"/>
              </a:rPr>
              <a:t>حكومت </a:t>
            </a:r>
            <a:r>
              <a:rPr lang="fa-IR" smtClean="0">
                <a:cs typeface="B Zar" panose="00000400000000000000" pitchFamily="2" charset="-78"/>
              </a:rPr>
              <a:t>به بروز </a:t>
            </a:r>
            <a:r>
              <a:rPr lang="fa-IR">
                <a:cs typeface="B Zar" panose="00000400000000000000" pitchFamily="2" charset="-78"/>
              </a:rPr>
              <a:t>تنازعات براي </a:t>
            </a:r>
            <a:r>
              <a:rPr lang="fa-IR">
                <a:cs typeface="B Zar" panose="00000400000000000000" pitchFamily="2" charset="-78"/>
              </a:rPr>
              <a:t>قبضه </a:t>
            </a:r>
            <a:r>
              <a:rPr lang="fa-IR" smtClean="0">
                <a:cs typeface="B Zar" panose="00000400000000000000" pitchFamily="2" charset="-78"/>
              </a:rPr>
              <a:t>قدرت ميان </a:t>
            </a:r>
            <a:r>
              <a:rPr lang="fa-IR">
                <a:cs typeface="B Zar" panose="00000400000000000000" pitchFamily="2" charset="-78"/>
              </a:rPr>
              <a:t>شاهان صفوي و نيروهاي قزلباش انجاميد. شاهان صفوي در جهت تضعيف قدرت </a:t>
            </a:r>
            <a:r>
              <a:rPr lang="fa-IR">
                <a:cs typeface="B Zar" panose="00000400000000000000" pitchFamily="2" charset="-78"/>
              </a:rPr>
              <a:t>قزلباشها </a:t>
            </a:r>
            <a:r>
              <a:rPr lang="fa-IR" smtClean="0">
                <a:cs typeface="B Zar" panose="00000400000000000000" pitchFamily="2" charset="-78"/>
              </a:rPr>
              <a:t>و استقلال </a:t>
            </a:r>
            <a:r>
              <a:rPr lang="fa-IR">
                <a:cs typeface="B Zar" panose="00000400000000000000" pitchFamily="2" charset="-78"/>
              </a:rPr>
              <a:t>از نيروهاي بوجود آورنده خود، اقدامات مختلفي را در </a:t>
            </a:r>
            <a:r>
              <a:rPr lang="fa-IR">
                <a:solidFill>
                  <a:srgbClr val="FF0000"/>
                </a:solidFill>
                <a:cs typeface="B Zar" panose="00000400000000000000" pitchFamily="2" charset="-78"/>
              </a:rPr>
              <a:t>سه</a:t>
            </a:r>
            <a:r>
              <a:rPr lang="fa-IR">
                <a:cs typeface="B Zar" panose="00000400000000000000" pitchFamily="2" charset="-78"/>
              </a:rPr>
              <a:t> جهت </a:t>
            </a:r>
            <a:r>
              <a:rPr lang="fa-IR">
                <a:cs typeface="B Zar" panose="00000400000000000000" pitchFamily="2" charset="-78"/>
              </a:rPr>
              <a:t>يعني </a:t>
            </a:r>
            <a:endParaRPr lang="fa-IR" smtClean="0">
              <a:cs typeface="B Zar" panose="00000400000000000000" pitchFamily="2" charset="-78"/>
            </a:endParaRPr>
          </a:p>
          <a:p>
            <a:r>
              <a:rPr lang="fa-IR" smtClean="0">
                <a:cs typeface="B Zar" panose="00000400000000000000" pitchFamily="2" charset="-78"/>
              </a:rPr>
              <a:t>الف- تشكيل اتحاديههاي </a:t>
            </a:r>
            <a:r>
              <a:rPr lang="fa-IR">
                <a:cs typeface="B Zar" panose="00000400000000000000" pitchFamily="2" charset="-78"/>
              </a:rPr>
              <a:t>ايلي </a:t>
            </a:r>
            <a:r>
              <a:rPr lang="fa-IR">
                <a:cs typeface="B Zar" panose="00000400000000000000" pitchFamily="2" charset="-78"/>
              </a:rPr>
              <a:t>جديد</a:t>
            </a:r>
            <a:r>
              <a:rPr lang="fa-IR" smtClean="0">
                <a:cs typeface="B Zar" panose="00000400000000000000" pitchFamily="2" charset="-78"/>
              </a:rPr>
              <a:t>؛</a:t>
            </a:r>
          </a:p>
          <a:p>
            <a:r>
              <a:rPr lang="fa-IR" smtClean="0">
                <a:cs typeface="B Zar" panose="00000400000000000000" pitchFamily="2" charset="-78"/>
              </a:rPr>
              <a:t> </a:t>
            </a:r>
            <a:r>
              <a:rPr lang="fa-IR">
                <a:cs typeface="B Zar" panose="00000400000000000000" pitchFamily="2" charset="-78"/>
              </a:rPr>
              <a:t>ب- تقويت بخش بروكراتيك حكومتي و تشكيل نيروي نظامي </a:t>
            </a:r>
            <a:r>
              <a:rPr lang="fa-IR">
                <a:cs typeface="B Zar" panose="00000400000000000000" pitchFamily="2" charset="-78"/>
              </a:rPr>
              <a:t>دائمي </a:t>
            </a:r>
            <a:r>
              <a:rPr lang="fa-IR" smtClean="0">
                <a:cs typeface="B Zar" panose="00000400000000000000" pitchFamily="2" charset="-78"/>
              </a:rPr>
              <a:t>متشكل از </a:t>
            </a:r>
            <a:r>
              <a:rPr lang="fa-IR">
                <a:cs typeface="B Zar" panose="00000400000000000000" pitchFamily="2" charset="-78"/>
              </a:rPr>
              <a:t>غلامان؛ </a:t>
            </a:r>
            <a:r>
              <a:rPr lang="fa-IR">
                <a:cs typeface="B Zar" panose="00000400000000000000" pitchFamily="2" charset="-78"/>
              </a:rPr>
              <a:t>و </a:t>
            </a:r>
            <a:endParaRPr lang="fa-IR" smtClean="0">
              <a:cs typeface="B Zar" panose="00000400000000000000" pitchFamily="2" charset="-78"/>
            </a:endParaRPr>
          </a:p>
          <a:p>
            <a:r>
              <a:rPr lang="fa-IR" smtClean="0">
                <a:cs typeface="B Zar" panose="00000400000000000000" pitchFamily="2" charset="-78"/>
              </a:rPr>
              <a:t>ج- جستجوي </a:t>
            </a:r>
            <a:r>
              <a:rPr lang="fa-IR">
                <a:cs typeface="B Zar" panose="00000400000000000000" pitchFamily="2" charset="-78"/>
              </a:rPr>
              <a:t>يك منبع مشروعيت بخش جديد و مستقل از طريقت صوفيه انجام دادند</a:t>
            </a:r>
          </a:p>
        </p:txBody>
      </p:sp>
      <p:pic>
        <p:nvPicPr>
          <p:cNvPr id="4" name="Picture 3"/>
          <p:cNvPicPr>
            <a:picLocks noChangeAspect="1"/>
          </p:cNvPicPr>
          <p:nvPr/>
        </p:nvPicPr>
        <p:blipFill>
          <a:blip r:embed="rId2"/>
          <a:stretch>
            <a:fillRect/>
          </a:stretch>
        </p:blipFill>
        <p:spPr>
          <a:xfrm>
            <a:off x="1029213" y="3433688"/>
            <a:ext cx="912129" cy="912129"/>
          </a:xfrm>
          <a:prstGeom prst="rect">
            <a:avLst/>
          </a:prstGeom>
        </p:spPr>
      </p:pic>
    </p:spTree>
    <p:extLst>
      <p:ext uri="{BB962C8B-B14F-4D97-AF65-F5344CB8AC3E}">
        <p14:creationId xmlns:p14="http://schemas.microsoft.com/office/powerpoint/2010/main" val="27295088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نتيجه اين اقدامات و به موازات آنها شرايط رونق اقتصادي، برخلاف </a:t>
            </a:r>
            <a:r>
              <a:rPr lang="fa-IR" smtClean="0">
                <a:cs typeface="B Zar" panose="00000400000000000000" pitchFamily="2" charset="-78"/>
              </a:rPr>
              <a:t>انگيزه هاي </a:t>
            </a:r>
            <a:r>
              <a:rPr lang="fa-IR">
                <a:cs typeface="B Zar" panose="00000400000000000000" pitchFamily="2" charset="-78"/>
              </a:rPr>
              <a:t>تمركزگرايانه </a:t>
            </a:r>
            <a:r>
              <a:rPr lang="fa-IR" smtClean="0">
                <a:cs typeface="B Zar" panose="00000400000000000000" pitchFamily="2" charset="-78"/>
              </a:rPr>
              <a:t>شاهان صفوي</a:t>
            </a:r>
            <a:r>
              <a:rPr lang="fa-IR">
                <a:cs typeface="B Zar" panose="00000400000000000000" pitchFamily="2" charset="-78"/>
              </a:rPr>
              <a:t>، برآمدن نيروهاي اجتماعي، سياسي و اقتصادي بود كه هرچه بيشتر تلاشهاي </a:t>
            </a:r>
            <a:r>
              <a:rPr lang="fa-IR" smtClean="0">
                <a:cs typeface="B Zar" panose="00000400000000000000" pitchFamily="2" charset="-78"/>
              </a:rPr>
              <a:t>تمركزگرايانه حكومت </a:t>
            </a:r>
            <a:r>
              <a:rPr lang="fa-IR">
                <a:cs typeface="B Zar" panose="00000400000000000000" pitchFamily="2" charset="-78"/>
              </a:rPr>
              <a:t>صفويه را به چالش كشيده و فراتر از حكومت صفويه استمرار داشتند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74054" y="3784209"/>
            <a:ext cx="3193367"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برخلاف انگيزه هاي تمركزگرايانه شاهان صفوي</a:t>
            </a:r>
            <a:endParaRPr lang="fa-IR" b="1">
              <a:solidFill>
                <a:srgbClr val="FF0000"/>
              </a:solidFill>
            </a:endParaRPr>
          </a:p>
        </p:txBody>
      </p:sp>
    </p:spTree>
    <p:extLst>
      <p:ext uri="{BB962C8B-B14F-4D97-AF65-F5344CB8AC3E}">
        <p14:creationId xmlns:p14="http://schemas.microsoft.com/office/powerpoint/2010/main" val="31855666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تلاقي زماني اين سلسله رخدادهاي واكنشي با شرايط تاريخي ديگري همچون عدم برخورداري</a:t>
            </a:r>
            <a:br>
              <a:rPr lang="fa-IR">
                <a:cs typeface="B Zar" panose="00000400000000000000" pitchFamily="2" charset="-78"/>
              </a:rPr>
            </a:br>
            <a:r>
              <a:rPr lang="fa-IR">
                <a:cs typeface="B Zar" panose="00000400000000000000" pitchFamily="2" charset="-78"/>
              </a:rPr>
              <a:t>شاهان قاجار از يك منبع مشروعيت بخش دروني و همزماني تاسيس حكومت قاجاريه با غلبه</a:t>
            </a:r>
            <a:br>
              <a:rPr lang="fa-IR">
                <a:cs typeface="B Zar" panose="00000400000000000000" pitchFamily="2" charset="-78"/>
              </a:rPr>
            </a:br>
            <a:r>
              <a:rPr lang="fa-IR">
                <a:cs typeface="B Zar" panose="00000400000000000000" pitchFamily="2" charset="-78"/>
              </a:rPr>
              <a:t>اصوليون بر اخباريون، و وجود نيروهاي اجتماعي و قدرتهاي محلي نسبتا خودمختار به جا مانده از</a:t>
            </a:r>
            <a:br>
              <a:rPr lang="fa-IR">
                <a:cs typeface="B Zar" panose="00000400000000000000" pitchFamily="2" charset="-78"/>
              </a:rPr>
            </a:br>
            <a:r>
              <a:rPr lang="fa-IR">
                <a:cs typeface="B Zar" panose="00000400000000000000" pitchFamily="2" charset="-78"/>
              </a:rPr>
              <a:t>تحولات پيشين، منجر به تثبيت ميراث نهادي به جا مانده از حكومت صفويه شد</a:t>
            </a:r>
            <a:r>
              <a:rPr lang="fa-IR" smtClean="0">
                <a:cs typeface="B Zar" panose="00000400000000000000" pitchFamily="2" charset="-78"/>
              </a:rPr>
              <a:t>.</a:t>
            </a:r>
          </a:p>
          <a:p>
            <a:pPr marL="0" indent="0" algn="just">
              <a:buNone/>
            </a:pPr>
            <a:r>
              <a:rPr lang="fa-IR"/>
              <a:t/>
            </a:r>
            <a:br>
              <a:rPr lang="fa-IR"/>
            </a:br>
            <a:endParaRPr lang="fa-IR"/>
          </a:p>
        </p:txBody>
      </p:sp>
      <p:sp>
        <p:nvSpPr>
          <p:cNvPr id="4" name="Flowchart: Process 3"/>
          <p:cNvSpPr/>
          <p:nvPr/>
        </p:nvSpPr>
        <p:spPr>
          <a:xfrm>
            <a:off x="1744394" y="4001294"/>
            <a:ext cx="3573193" cy="149117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غلبه</a:t>
            </a:r>
            <a:br>
              <a:rPr lang="fa-IR" sz="2000" b="1">
                <a:solidFill>
                  <a:srgbClr val="FF0000"/>
                </a:solidFill>
                <a:cs typeface="B Zar" panose="00000400000000000000" pitchFamily="2" charset="-78"/>
              </a:rPr>
            </a:br>
            <a:r>
              <a:rPr lang="fa-IR" sz="2000" b="1">
                <a:solidFill>
                  <a:srgbClr val="FF0000"/>
                </a:solidFill>
                <a:cs typeface="B Zar" panose="00000400000000000000" pitchFamily="2" charset="-78"/>
              </a:rPr>
              <a:t>اصوليون بر اخباريون</a:t>
            </a:r>
            <a:endParaRPr lang="fa-IR" sz="2000" b="1">
              <a:solidFill>
                <a:srgbClr val="FF0000"/>
              </a:solidFill>
            </a:endParaRPr>
          </a:p>
        </p:txBody>
      </p:sp>
    </p:spTree>
    <p:extLst>
      <p:ext uri="{BB962C8B-B14F-4D97-AF65-F5344CB8AC3E}">
        <p14:creationId xmlns:p14="http://schemas.microsoft.com/office/powerpoint/2010/main" val="68394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براساس اين تبيين، سلطه و اقتدار دولت بر جامعه نه </a:t>
            </a:r>
            <a:r>
              <a:rPr lang="fa-IR" smtClean="0">
                <a:cs typeface="B Zar" panose="00000400000000000000" pitchFamily="2" charset="-78"/>
              </a:rPr>
              <a:t>به دليل </a:t>
            </a:r>
            <a:r>
              <a:rPr lang="fa-IR">
                <a:cs typeface="B Zar" panose="00000400000000000000" pitchFamily="2" charset="-78"/>
              </a:rPr>
              <a:t>قدرت آن بلكه به دليل ضعف جامعه است. در اين مقاله تلاش </a:t>
            </a:r>
            <a:r>
              <a:rPr lang="fa-IR" smtClean="0">
                <a:cs typeface="B Zar" panose="00000400000000000000" pitchFamily="2" charset="-78"/>
              </a:rPr>
              <a:t>مي شود </a:t>
            </a:r>
            <a:r>
              <a:rPr lang="fa-IR">
                <a:cs typeface="B Zar" panose="00000400000000000000" pitchFamily="2" charset="-78"/>
              </a:rPr>
              <a:t>ضمن به چالش كشيدن اين تبيين، در مقابل روايتي كه گفتمان »استبداد زدگي و خودكامگي« از جامعه ايران ارائه ميكند، روايت بديل ديگري ارائه كرد كه در آن بر »بازگشت به جامعه« </a:t>
            </a:r>
            <a:r>
              <a:rPr lang="fa-IR" smtClean="0">
                <a:cs typeface="B Zar" panose="00000400000000000000" pitchFamily="2" charset="-78"/>
              </a:rPr>
              <a:t>به معني </a:t>
            </a:r>
            <a:r>
              <a:rPr lang="fa-IR">
                <a:cs typeface="B Zar" panose="00000400000000000000" pitchFamily="2" charset="-78"/>
              </a:rPr>
              <a:t>شناسايي نيروها، نهادها و </a:t>
            </a:r>
            <a:r>
              <a:rPr lang="fa-IR" smtClean="0">
                <a:cs typeface="B Zar" panose="00000400000000000000" pitchFamily="2" charset="-78"/>
              </a:rPr>
              <a:t>عامليت هاي </a:t>
            </a:r>
            <a:r>
              <a:rPr lang="fa-IR">
                <a:cs typeface="B Zar" panose="00000400000000000000" pitchFamily="2" charset="-78"/>
              </a:rPr>
              <a:t>اجتماعي متعد تاكيد ميشود. لذا در اين مقاله، روايتي تكثرگرايانه از عوامل و نيروهاي اجتماعي تاثيرگذار در تحولات دوره صفويه تا قاجاريه ارائه خواهد شد</a:t>
            </a:r>
            <a:endParaRPr lang="fa-IR"/>
          </a:p>
        </p:txBody>
      </p:sp>
      <p:sp>
        <p:nvSpPr>
          <p:cNvPr id="4" name="Flowchart: Process 3"/>
          <p:cNvSpPr/>
          <p:nvPr/>
        </p:nvSpPr>
        <p:spPr>
          <a:xfrm>
            <a:off x="1575581" y="4628270"/>
            <a:ext cx="2785403" cy="101287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استبداد زدگي و خودكامگي</a:t>
            </a:r>
            <a:endParaRPr lang="fa-IR" sz="2000" b="1">
              <a:solidFill>
                <a:srgbClr val="FF0000"/>
              </a:solidFill>
            </a:endParaRPr>
          </a:p>
        </p:txBody>
      </p:sp>
    </p:spTree>
    <p:extLst>
      <p:ext uri="{BB962C8B-B14F-4D97-AF65-F5344CB8AC3E}">
        <p14:creationId xmlns:p14="http://schemas.microsoft.com/office/powerpoint/2010/main" val="20675689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a:t> </a:t>
            </a:r>
            <a:r>
              <a:rPr lang="fa-IR">
                <a:cs typeface="B Zar" panose="00000400000000000000" pitchFamily="2" charset="-78"/>
              </a:rPr>
              <a:t>ويژگي </a:t>
            </a:r>
            <a:r>
              <a:rPr lang="fa-IR">
                <a:cs typeface="B Zar" panose="00000400000000000000" pitchFamily="2" charset="-78"/>
              </a:rPr>
              <a:t>عمده </a:t>
            </a:r>
            <a:r>
              <a:rPr lang="fa-IR" smtClean="0">
                <a:cs typeface="B Zar" panose="00000400000000000000" pitchFamily="2" charset="-78"/>
              </a:rPr>
              <a:t>اين ميراث</a:t>
            </a:r>
            <a:r>
              <a:rPr lang="fa-IR">
                <a:cs typeface="B Zar" panose="00000400000000000000" pitchFamily="2" charset="-78"/>
              </a:rPr>
              <a:t>، پيكربندي نهادي مبتني بر شبكه نسبتا پيچيدهاي از روابط متقابل بين </a:t>
            </a:r>
            <a:r>
              <a:rPr lang="fa-IR">
                <a:solidFill>
                  <a:srgbClr val="FF0000"/>
                </a:solidFill>
                <a:cs typeface="B Zar" panose="00000400000000000000" pitchFamily="2" charset="-78"/>
              </a:rPr>
              <a:t>چهار</a:t>
            </a:r>
            <a:r>
              <a:rPr lang="fa-IR">
                <a:cs typeface="B Zar" panose="00000400000000000000" pitchFamily="2" charset="-78"/>
              </a:rPr>
              <a:t> </a:t>
            </a:r>
            <a:r>
              <a:rPr lang="fa-IR">
                <a:cs typeface="B Zar" panose="00000400000000000000" pitchFamily="2" charset="-78"/>
              </a:rPr>
              <a:t>نهاد </a:t>
            </a:r>
            <a:r>
              <a:rPr lang="fa-IR" smtClean="0">
                <a:cs typeface="B Zar" panose="00000400000000000000" pitchFamily="2" charset="-78"/>
              </a:rPr>
              <a:t>اصلي يعني</a:t>
            </a:r>
          </a:p>
          <a:p>
            <a:pPr algn="just"/>
            <a:r>
              <a:rPr lang="fa-IR" smtClean="0">
                <a:cs typeface="B Zar" panose="00000400000000000000" pitchFamily="2" charset="-78"/>
              </a:rPr>
              <a:t> </a:t>
            </a:r>
            <a:r>
              <a:rPr lang="fa-IR">
                <a:solidFill>
                  <a:srgbClr val="FF0000"/>
                </a:solidFill>
                <a:cs typeface="B Zar" panose="00000400000000000000" pitchFamily="2" charset="-78"/>
              </a:rPr>
              <a:t>حكومت مركزي</a:t>
            </a:r>
            <a:r>
              <a:rPr lang="fa-IR">
                <a:solidFill>
                  <a:srgbClr val="FF0000"/>
                </a:solidFill>
                <a:cs typeface="B Zar" panose="00000400000000000000" pitchFamily="2" charset="-78"/>
              </a:rPr>
              <a:t>، </a:t>
            </a:r>
            <a:endParaRPr lang="fa-IR" smtClean="0">
              <a:solidFill>
                <a:srgbClr val="FF0000"/>
              </a:solidFill>
              <a:cs typeface="B Zar" panose="00000400000000000000" pitchFamily="2" charset="-78"/>
            </a:endParaRPr>
          </a:p>
          <a:p>
            <a:pPr algn="just"/>
            <a:r>
              <a:rPr lang="fa-IR" smtClean="0">
                <a:solidFill>
                  <a:srgbClr val="FF0000"/>
                </a:solidFill>
                <a:cs typeface="B Zar" panose="00000400000000000000" pitchFamily="2" charset="-78"/>
              </a:rPr>
              <a:t>روحانيت،</a:t>
            </a:r>
          </a:p>
          <a:p>
            <a:pPr algn="just"/>
            <a:r>
              <a:rPr lang="fa-IR" smtClean="0">
                <a:solidFill>
                  <a:srgbClr val="FF0000"/>
                </a:solidFill>
                <a:cs typeface="B Zar" panose="00000400000000000000" pitchFamily="2" charset="-78"/>
              </a:rPr>
              <a:t> </a:t>
            </a:r>
            <a:r>
              <a:rPr lang="fa-IR">
                <a:solidFill>
                  <a:srgbClr val="FF0000"/>
                </a:solidFill>
                <a:cs typeface="B Zar" panose="00000400000000000000" pitchFamily="2" charset="-78"/>
              </a:rPr>
              <a:t>بازار </a:t>
            </a:r>
            <a:endParaRPr lang="fa-IR" smtClean="0">
              <a:solidFill>
                <a:srgbClr val="FF0000"/>
              </a:solidFill>
              <a:cs typeface="B Zar" panose="00000400000000000000" pitchFamily="2" charset="-78"/>
            </a:endParaRPr>
          </a:p>
          <a:p>
            <a:pPr algn="just"/>
            <a:r>
              <a:rPr lang="fa-IR" smtClean="0">
                <a:solidFill>
                  <a:srgbClr val="FF0000"/>
                </a:solidFill>
                <a:cs typeface="B Zar" panose="00000400000000000000" pitchFamily="2" charset="-78"/>
              </a:rPr>
              <a:t>و </a:t>
            </a:r>
            <a:r>
              <a:rPr lang="fa-IR">
                <a:solidFill>
                  <a:srgbClr val="FF0000"/>
                </a:solidFill>
                <a:cs typeface="B Zar" panose="00000400000000000000" pitchFamily="2" charset="-78"/>
              </a:rPr>
              <a:t>ايلات و قبايل </a:t>
            </a:r>
            <a:r>
              <a:rPr lang="fa-IR">
                <a:cs typeface="B Zar" panose="00000400000000000000" pitchFamily="2" charset="-78"/>
              </a:rPr>
              <a:t>بود كه حاصل آن تعادل نهادي </a:t>
            </a:r>
            <a:r>
              <a:rPr lang="fa-IR">
                <a:cs typeface="B Zar" panose="00000400000000000000" pitchFamily="2" charset="-78"/>
              </a:rPr>
              <a:t>نسبتا </a:t>
            </a:r>
            <a:r>
              <a:rPr lang="fa-IR" smtClean="0">
                <a:cs typeface="B Zar" panose="00000400000000000000" pitchFamily="2" charset="-78"/>
              </a:rPr>
              <a:t>پايداري بين </a:t>
            </a:r>
            <a:r>
              <a:rPr lang="fa-IR">
                <a:cs typeface="B Zar" panose="00000400000000000000" pitchFamily="2" charset="-78"/>
              </a:rPr>
              <a:t>اين نهادها بود. اين تعادل نهادي نه ناشي از سلطه يك نهاد بر نهادهاي ديگر </a:t>
            </a:r>
            <a:r>
              <a:rPr lang="fa-IR">
                <a:cs typeface="B Zar" panose="00000400000000000000" pitchFamily="2" charset="-78"/>
              </a:rPr>
              <a:t>بلكه </a:t>
            </a:r>
            <a:r>
              <a:rPr lang="fa-IR" smtClean="0">
                <a:cs typeface="B Zar" panose="00000400000000000000" pitchFamily="2" charset="-78"/>
              </a:rPr>
              <a:t>محصول موازنه </a:t>
            </a:r>
            <a:r>
              <a:rPr lang="fa-IR">
                <a:cs typeface="B Zar" panose="00000400000000000000" pitchFamily="2" charset="-78"/>
              </a:rPr>
              <a:t>قدرت مبتني بر نيازهاي متقابل اين نهادها به يكديگر بود. تعادلي كه در آن اجزاي </a:t>
            </a:r>
            <a:r>
              <a:rPr lang="fa-IR">
                <a:cs typeface="B Zar" panose="00000400000000000000" pitchFamily="2" charset="-78"/>
              </a:rPr>
              <a:t>يك </a:t>
            </a:r>
            <a:r>
              <a:rPr lang="fa-IR" smtClean="0">
                <a:cs typeface="B Zar" panose="00000400000000000000" pitchFamily="2" charset="-78"/>
              </a:rPr>
              <a:t>پيكره نهادي </a:t>
            </a:r>
            <a:r>
              <a:rPr lang="fa-IR">
                <a:cs typeface="B Zar" panose="00000400000000000000" pitchFamily="2" charset="-78"/>
              </a:rPr>
              <a:t>براساس نيازهاي متقابلي كه به يكديگر داشتند با هم در توازن به سر برده و هريك </a:t>
            </a:r>
            <a:r>
              <a:rPr lang="fa-IR">
                <a:cs typeface="B Zar" panose="00000400000000000000" pitchFamily="2" charset="-78"/>
              </a:rPr>
              <a:t>از </a:t>
            </a:r>
            <a:r>
              <a:rPr lang="fa-IR" smtClean="0">
                <a:cs typeface="B Zar" panose="00000400000000000000" pitchFamily="2" charset="-78"/>
              </a:rPr>
              <a:t>عناصر به </a:t>
            </a:r>
            <a:r>
              <a:rPr lang="fa-IR">
                <a:cs typeface="B Zar" panose="00000400000000000000" pitchFamily="2" charset="-78"/>
              </a:rPr>
              <a:t>دليل وابستگياي كه به اجزا ديگر داشتند، از بهم زدن كلي اين توازن و اعمال </a:t>
            </a:r>
            <a:r>
              <a:rPr lang="fa-IR">
                <a:cs typeface="B Zar" panose="00000400000000000000" pitchFamily="2" charset="-78"/>
              </a:rPr>
              <a:t>قدرت </a:t>
            </a:r>
            <a:r>
              <a:rPr lang="fa-IR" smtClean="0">
                <a:cs typeface="B Zar" panose="00000400000000000000" pitchFamily="2" charset="-78"/>
              </a:rPr>
              <a:t>يكسويه خود </a:t>
            </a:r>
            <a:r>
              <a:rPr lang="fa-IR">
                <a:cs typeface="B Zar" panose="00000400000000000000" pitchFamily="2" charset="-78"/>
              </a:rPr>
              <a:t>بر كل پيكره نهادي، ناتوان بودند </a:t>
            </a:r>
          </a:p>
        </p:txBody>
      </p:sp>
      <p:pic>
        <p:nvPicPr>
          <p:cNvPr id="5" name="Picture 4"/>
          <p:cNvPicPr>
            <a:picLocks noChangeAspect="1"/>
          </p:cNvPicPr>
          <p:nvPr/>
        </p:nvPicPr>
        <p:blipFill>
          <a:blip r:embed="rId2"/>
          <a:stretch>
            <a:fillRect/>
          </a:stretch>
        </p:blipFill>
        <p:spPr>
          <a:xfrm>
            <a:off x="4552072" y="2947317"/>
            <a:ext cx="1053977" cy="1053977"/>
          </a:xfrm>
          <a:prstGeom prst="rect">
            <a:avLst/>
          </a:prstGeom>
        </p:spPr>
      </p:pic>
      <p:sp>
        <p:nvSpPr>
          <p:cNvPr id="6" name="Flowchart: Connector 5"/>
          <p:cNvSpPr/>
          <p:nvPr/>
        </p:nvSpPr>
        <p:spPr>
          <a:xfrm>
            <a:off x="2194560" y="5809957"/>
            <a:ext cx="1448972" cy="717452"/>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توازن</a:t>
            </a:r>
          </a:p>
        </p:txBody>
      </p:sp>
    </p:spTree>
    <p:extLst>
      <p:ext uri="{BB962C8B-B14F-4D97-AF65-F5344CB8AC3E}">
        <p14:creationId xmlns:p14="http://schemas.microsoft.com/office/powerpoint/2010/main" val="19860860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اين روايت از تحولات جامعه ايران، »گفتمان استبدادزدگي و خودكامگي« را كه ديدگاه غالب در</a:t>
            </a:r>
            <a:br>
              <a:rPr lang="fa-IR">
                <a:cs typeface="B Zar" panose="00000400000000000000" pitchFamily="2" charset="-78"/>
              </a:rPr>
            </a:br>
            <a:r>
              <a:rPr lang="fa-IR">
                <a:cs typeface="B Zar" panose="00000400000000000000" pitchFamily="2" charset="-78"/>
              </a:rPr>
              <a:t>تبيين و تحليل تحولات جامعه ايران است به چالش </a:t>
            </a:r>
            <a:r>
              <a:rPr lang="fa-IR" smtClean="0">
                <a:cs typeface="B Zar" panose="00000400000000000000" pitchFamily="2" charset="-78"/>
              </a:rPr>
              <a:t>مي كشد</a:t>
            </a:r>
            <a:r>
              <a:rPr lang="fa-IR">
                <a:cs typeface="B Zar" panose="00000400000000000000" pitchFamily="2" charset="-78"/>
              </a:rPr>
              <a:t>. زيرا براساس »گفتمان استبداد زدگي</a:t>
            </a:r>
            <a:br>
              <a:rPr lang="fa-IR">
                <a:cs typeface="B Zar" panose="00000400000000000000" pitchFamily="2" charset="-78"/>
              </a:rPr>
            </a:br>
            <a:r>
              <a:rPr lang="fa-IR">
                <a:cs typeface="B Zar" panose="00000400000000000000" pitchFamily="2" charset="-78"/>
              </a:rPr>
              <a:t>و خودكامگي«، قدرت بيحد و حصر دولت، اجازه </a:t>
            </a:r>
            <a:r>
              <a:rPr lang="fa-IR" smtClean="0">
                <a:cs typeface="B Zar" panose="00000400000000000000" pitchFamily="2" charset="-78"/>
              </a:rPr>
              <a:t>شكل گيري </a:t>
            </a:r>
            <a:r>
              <a:rPr lang="fa-IR">
                <a:cs typeface="B Zar" panose="00000400000000000000" pitchFamily="2" charset="-78"/>
              </a:rPr>
              <a:t>و ظهور نيروهاي اجتماعي مستقل </a:t>
            </a:r>
            <a:r>
              <a:rPr lang="fa-IR" smtClean="0">
                <a:cs typeface="B Zar" panose="00000400000000000000" pitchFamily="2" charset="-78"/>
              </a:rPr>
              <a:t>از دولت </a:t>
            </a:r>
            <a:r>
              <a:rPr lang="fa-IR">
                <a:cs typeface="B Zar" panose="00000400000000000000" pitchFamily="2" charset="-78"/>
              </a:rPr>
              <a:t>را نداده است و به همين دليل در اين تحليلها، با »غياب جامعه« به معني </a:t>
            </a:r>
            <a:r>
              <a:rPr lang="fa-IR" smtClean="0">
                <a:cs typeface="B Zar" panose="00000400000000000000" pitchFamily="2" charset="-78"/>
              </a:rPr>
              <a:t>بي توجهي </a:t>
            </a:r>
            <a:r>
              <a:rPr lang="fa-IR">
                <a:cs typeface="B Zar" panose="00000400000000000000" pitchFamily="2" charset="-78"/>
              </a:rPr>
              <a:t>به</a:t>
            </a:r>
            <a:br>
              <a:rPr lang="fa-IR">
                <a:cs typeface="B Zar" panose="00000400000000000000" pitchFamily="2" charset="-78"/>
              </a:rPr>
            </a:br>
            <a:r>
              <a:rPr lang="fa-IR">
                <a:cs typeface="B Zar" panose="00000400000000000000" pitchFamily="2" charset="-78"/>
              </a:rPr>
              <a:t>عامليت و نقش آفريني نيروهاي اجتماعي در تحولات جامعه مواجه هستيم. </a:t>
            </a:r>
            <a:endParaRPr lang="fa-IR" smtClean="0">
              <a:cs typeface="B Zar" panose="00000400000000000000" pitchFamily="2" charset="-78"/>
            </a:endParaRPr>
          </a:p>
          <a:p>
            <a:pPr marL="0" indent="0" algn="just">
              <a:buNone/>
            </a:pPr>
            <a:r>
              <a:rPr lang="fa-IR"/>
              <a:t/>
            </a:r>
            <a:br>
              <a:rPr lang="fa-IR"/>
            </a:br>
            <a:endParaRPr lang="fa-IR"/>
          </a:p>
        </p:txBody>
      </p:sp>
      <p:sp>
        <p:nvSpPr>
          <p:cNvPr id="4" name="Flowchart: Alternate Process 3"/>
          <p:cNvSpPr/>
          <p:nvPr/>
        </p:nvSpPr>
        <p:spPr>
          <a:xfrm>
            <a:off x="2686929" y="4290646"/>
            <a:ext cx="2883877" cy="133643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قدرت بيحد و حصر دولت</a:t>
            </a:r>
            <a:endParaRPr lang="fa-IR" sz="2000">
              <a:solidFill>
                <a:srgbClr val="FF0000"/>
              </a:solidFill>
            </a:endParaRPr>
          </a:p>
        </p:txBody>
      </p:sp>
    </p:spTree>
    <p:extLst>
      <p:ext uri="{BB962C8B-B14F-4D97-AF65-F5344CB8AC3E}">
        <p14:creationId xmlns:p14="http://schemas.microsoft.com/office/powerpoint/2010/main" val="41372116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حالي </a:t>
            </a:r>
            <a:r>
              <a:rPr lang="fa-IR">
                <a:cs typeface="B Zar" panose="00000400000000000000" pitchFamily="2" charset="-78"/>
              </a:rPr>
              <a:t>كه </a:t>
            </a:r>
            <a:r>
              <a:rPr lang="fa-IR" smtClean="0">
                <a:cs typeface="B Zar" panose="00000400000000000000" pitchFamily="2" charset="-78"/>
              </a:rPr>
              <a:t>تحليلهاي مبتني </a:t>
            </a:r>
            <a:r>
              <a:rPr lang="fa-IR">
                <a:cs typeface="B Zar" panose="00000400000000000000" pitchFamily="2" charset="-78"/>
              </a:rPr>
              <a:t>بر »گفتمان استبدادزدگي و خودكامگي«، به دليل قائل شدن به عامليت انحصاري </a:t>
            </a:r>
            <a:r>
              <a:rPr lang="fa-IR">
                <a:cs typeface="B Zar" panose="00000400000000000000" pitchFamily="2" charset="-78"/>
              </a:rPr>
              <a:t>حكومت </a:t>
            </a:r>
            <a:r>
              <a:rPr lang="fa-IR" smtClean="0">
                <a:cs typeface="B Zar" panose="00000400000000000000" pitchFamily="2" charset="-78"/>
              </a:rPr>
              <a:t>و بيتوجهي </a:t>
            </a:r>
            <a:r>
              <a:rPr lang="fa-IR">
                <a:cs typeface="B Zar" panose="00000400000000000000" pitchFamily="2" charset="-78"/>
              </a:rPr>
              <a:t>بهنقش نيروهاي اجتماعي، تحولات جامعه ايراني را به چرخه مستمر »استبداد- </a:t>
            </a:r>
            <a:r>
              <a:rPr lang="fa-IR">
                <a:cs typeface="B Zar" panose="00000400000000000000" pitchFamily="2" charset="-78"/>
              </a:rPr>
              <a:t>هرج </a:t>
            </a:r>
            <a:r>
              <a:rPr lang="fa-IR" smtClean="0">
                <a:cs typeface="B Zar" panose="00000400000000000000" pitchFamily="2" charset="-78"/>
              </a:rPr>
              <a:t>و مرج- </a:t>
            </a:r>
            <a:r>
              <a:rPr lang="fa-IR">
                <a:cs typeface="B Zar" panose="00000400000000000000" pitchFamily="2" charset="-78"/>
              </a:rPr>
              <a:t>استبداد« تقليل ميدهند، روايتي كه در اين مقاله از جامعه ايراني ارائه شد، </a:t>
            </a:r>
            <a:r>
              <a:rPr lang="fa-IR">
                <a:cs typeface="B Zar" panose="00000400000000000000" pitchFamily="2" charset="-78"/>
              </a:rPr>
              <a:t>چارچوب </a:t>
            </a:r>
            <a:r>
              <a:rPr lang="fa-IR" smtClean="0">
                <a:cs typeface="B Zar" panose="00000400000000000000" pitchFamily="2" charset="-78"/>
              </a:rPr>
              <a:t>مناسبي را </a:t>
            </a:r>
            <a:r>
              <a:rPr lang="fa-IR">
                <a:cs typeface="B Zar" panose="00000400000000000000" pitchFamily="2" charset="-78"/>
              </a:rPr>
              <a:t>براي تحليل و تبيين تحولات جامعه پيشانوسازي ايران ارائه ميكند كه براساس آن، </a:t>
            </a:r>
            <a:r>
              <a:rPr lang="fa-IR">
                <a:cs typeface="B Zar" panose="00000400000000000000" pitchFamily="2" charset="-78"/>
              </a:rPr>
              <a:t>بسياري </a:t>
            </a:r>
            <a:r>
              <a:rPr lang="fa-IR" smtClean="0">
                <a:cs typeface="B Zar" panose="00000400000000000000" pitchFamily="2" charset="-78"/>
              </a:rPr>
              <a:t>از تعاملات</a:t>
            </a:r>
            <a:r>
              <a:rPr lang="fa-IR">
                <a:cs typeface="B Zar" panose="00000400000000000000" pitchFamily="2" charset="-78"/>
              </a:rPr>
              <a:t>، روابط و مقاومتهاي صورت گرفته در آن دوره تاريخي را ميتوان براساس </a:t>
            </a:r>
            <a:r>
              <a:rPr lang="fa-IR">
                <a:cs typeface="B Zar" panose="00000400000000000000" pitchFamily="2" charset="-78"/>
              </a:rPr>
              <a:t>تلاش </a:t>
            </a:r>
            <a:r>
              <a:rPr lang="fa-IR" smtClean="0">
                <a:cs typeface="B Zar" panose="00000400000000000000" pitchFamily="2" charset="-78"/>
              </a:rPr>
              <a:t>نيروهاي مختلف </a:t>
            </a:r>
            <a:r>
              <a:rPr lang="fa-IR">
                <a:cs typeface="B Zar" panose="00000400000000000000" pitchFamily="2" charset="-78"/>
              </a:rPr>
              <a:t>اجتماعي براي حفظ و بازتوليد تعادل نهادي موجود و جلوگيري از دست اندازي </a:t>
            </a:r>
            <a:r>
              <a:rPr lang="fa-IR">
                <a:cs typeface="B Zar" panose="00000400000000000000" pitchFamily="2" charset="-78"/>
              </a:rPr>
              <a:t>حكومت </a:t>
            </a:r>
            <a:r>
              <a:rPr lang="fa-IR" smtClean="0">
                <a:cs typeface="B Zar" panose="00000400000000000000" pitchFamily="2" charset="-78"/>
              </a:rPr>
              <a:t>يا هر </a:t>
            </a:r>
            <a:r>
              <a:rPr lang="fa-IR">
                <a:cs typeface="B Zar" panose="00000400000000000000" pitchFamily="2" charset="-78"/>
              </a:rPr>
              <a:t>يك از نيروهاي ديگر به حوزه فعاليتها و اختيارات نهادي نيروهاي ديگر فهم و تبيين كرد.</a:t>
            </a:r>
          </a:p>
        </p:txBody>
      </p:sp>
      <p:sp>
        <p:nvSpPr>
          <p:cNvPr id="4" name="Flowchart: Process 3"/>
          <p:cNvSpPr/>
          <p:nvPr/>
        </p:nvSpPr>
        <p:spPr>
          <a:xfrm>
            <a:off x="2574388" y="4895557"/>
            <a:ext cx="3629464"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تحليل و تبيين تحولات جامعه پيشانوسازي ايران</a:t>
            </a:r>
            <a:endParaRPr lang="fa-IR" b="1">
              <a:solidFill>
                <a:srgbClr val="FF0000"/>
              </a:solidFill>
            </a:endParaRPr>
          </a:p>
        </p:txBody>
      </p:sp>
    </p:spTree>
    <p:extLst>
      <p:ext uri="{BB962C8B-B14F-4D97-AF65-F5344CB8AC3E}">
        <p14:creationId xmlns:p14="http://schemas.microsoft.com/office/powerpoint/2010/main" val="26649241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54209" y="2408351"/>
            <a:ext cx="8059736" cy="2555170"/>
          </a:xfrm>
          <a:prstGeom prst="rect">
            <a:avLst/>
          </a:prstGeom>
        </p:spPr>
      </p:pic>
    </p:spTree>
    <p:extLst>
      <p:ext uri="{BB962C8B-B14F-4D97-AF65-F5344CB8AC3E}">
        <p14:creationId xmlns:p14="http://schemas.microsoft.com/office/powerpoint/2010/main" val="10217023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667771"/>
            <a:ext cx="9864144" cy="5509192"/>
          </a:xfrm>
          <a:prstGeom prst="rect">
            <a:avLst/>
          </a:prstGeom>
        </p:spPr>
      </p:pic>
    </p:spTree>
    <p:extLst>
      <p:ext uri="{BB962C8B-B14F-4D97-AF65-F5344CB8AC3E}">
        <p14:creationId xmlns:p14="http://schemas.microsoft.com/office/powerpoint/2010/main" val="41371515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372932" y="1970035"/>
            <a:ext cx="7105918" cy="3870187"/>
          </a:xfrm>
          <a:prstGeom prst="rect">
            <a:avLst/>
          </a:prstGeom>
        </p:spPr>
      </p:pic>
    </p:spTree>
    <p:extLst>
      <p:ext uri="{BB962C8B-B14F-4D97-AF65-F5344CB8AC3E}">
        <p14:creationId xmlns:p14="http://schemas.microsoft.com/office/powerpoint/2010/main" val="32436402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35616" y="741084"/>
            <a:ext cx="8925059" cy="5963913"/>
          </a:xfrm>
          <a:prstGeom prst="rect">
            <a:avLst/>
          </a:prstGeom>
        </p:spPr>
      </p:pic>
    </p:spTree>
    <p:extLst>
      <p:ext uri="{BB962C8B-B14F-4D97-AF65-F5344CB8AC3E}">
        <p14:creationId xmlns:p14="http://schemas.microsoft.com/office/powerpoint/2010/main" val="39946156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961080" y="2025539"/>
            <a:ext cx="8269840" cy="3425031"/>
          </a:xfrm>
          <a:prstGeom prst="rect">
            <a:avLst/>
          </a:prstGeom>
        </p:spPr>
      </p:pic>
    </p:spTree>
    <p:extLst>
      <p:ext uri="{BB962C8B-B14F-4D97-AF65-F5344CB8AC3E}">
        <p14:creationId xmlns:p14="http://schemas.microsoft.com/office/powerpoint/2010/main" val="8506121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988375" y="764388"/>
            <a:ext cx="6554870" cy="5528485"/>
          </a:xfrm>
          <a:prstGeom prst="rect">
            <a:avLst/>
          </a:prstGeom>
        </p:spPr>
      </p:pic>
    </p:spTree>
    <p:extLst>
      <p:ext uri="{BB962C8B-B14F-4D97-AF65-F5344CB8AC3E}">
        <p14:creationId xmlns:p14="http://schemas.microsoft.com/office/powerpoint/2010/main" val="135265968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81333" y="1265732"/>
            <a:ext cx="7262666" cy="4514979"/>
          </a:xfrm>
          <a:prstGeom prst="rect">
            <a:avLst/>
          </a:prstGeom>
        </p:spPr>
      </p:pic>
    </p:spTree>
    <p:extLst>
      <p:ext uri="{BB962C8B-B14F-4D97-AF65-F5344CB8AC3E}">
        <p14:creationId xmlns:p14="http://schemas.microsoft.com/office/powerpoint/2010/main" val="144734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t>رويكرد نظري</a:t>
            </a:r>
            <a:br>
              <a:rPr lang="fa-IR" b="1"/>
            </a:br>
            <a:r>
              <a:rPr lang="fa-IR" b="1"/>
              <a:t>نهادگرايي تاريخي: تحليل در بستر زمينه، زمان، و قدرت</a:t>
            </a:r>
            <a:r>
              <a:rPr lang="fa-IR" smtClean="0"/>
              <a:t> </a:t>
            </a:r>
            <a:br>
              <a:rPr lang="fa-IR" smtClean="0"/>
            </a:br>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از آنجا كه نخستين گامهاي نوسازي در ايران و بسياري ديگر از جوامع غير غربي، در پاسخ </a:t>
            </a:r>
            <a:r>
              <a:rPr lang="fa-IR" smtClean="0">
                <a:cs typeface="B Zar" panose="00000400000000000000" pitchFamily="2" charset="-78"/>
              </a:rPr>
              <a:t>به شرايط </a:t>
            </a:r>
            <a:r>
              <a:rPr lang="fa-IR">
                <a:cs typeface="B Zar" panose="00000400000000000000" pitchFamily="2" charset="-78"/>
              </a:rPr>
              <a:t>نوين جهاني ناشي از ظهور دولتهاي مدرن غربي بود كه </a:t>
            </a:r>
            <a:r>
              <a:rPr lang="fa-IR" smtClean="0">
                <a:cs typeface="B Zar" panose="00000400000000000000" pitchFamily="2" charset="-78"/>
              </a:rPr>
              <a:t>به بيان </a:t>
            </a:r>
            <a:r>
              <a:rPr lang="fa-IR">
                <a:cs typeface="B Zar" panose="00000400000000000000" pitchFamily="2" charset="-78"/>
              </a:rPr>
              <a:t>ميگدال </a:t>
            </a:r>
            <a:r>
              <a:rPr lang="fa-IR" smtClean="0">
                <a:cs typeface="B Zar" panose="00000400000000000000" pitchFamily="2" charset="-78"/>
              </a:rPr>
              <a:t>(2004) مزيت نسبي </a:t>
            </a:r>
            <a:r>
              <a:rPr lang="fa-IR">
                <a:cs typeface="B Zar" panose="00000400000000000000" pitchFamily="2" charset="-78"/>
              </a:rPr>
              <a:t>آنها در بسيج و سازماندهي منابع براي جنگ و اهداف ديگر، تهديدهاي </a:t>
            </a:r>
            <a:r>
              <a:rPr lang="fa-IR" smtClean="0">
                <a:cs typeface="B Zar" panose="00000400000000000000" pitchFamily="2" charset="-78"/>
              </a:rPr>
              <a:t>جدي اي </a:t>
            </a:r>
            <a:r>
              <a:rPr lang="fa-IR">
                <a:cs typeface="B Zar" panose="00000400000000000000" pitchFamily="2" charset="-78"/>
              </a:rPr>
              <a:t>را </a:t>
            </a:r>
            <a:r>
              <a:rPr lang="fa-IR" smtClean="0">
                <a:cs typeface="B Zar" panose="00000400000000000000" pitchFamily="2" charset="-78"/>
              </a:rPr>
              <a:t>متوجه ديگر </a:t>
            </a:r>
            <a:r>
              <a:rPr lang="fa-IR">
                <a:cs typeface="B Zar" panose="00000400000000000000" pitchFamily="2" charset="-78"/>
              </a:rPr>
              <a:t>قدرتهاي سياسي ميكرد، بازانديشيها و تاملات صورت گرفته درخصوص تحولات جوامع </a:t>
            </a:r>
            <a:r>
              <a:rPr lang="fa-IR" smtClean="0">
                <a:cs typeface="B Zar" panose="00000400000000000000" pitchFamily="2" charset="-78"/>
              </a:rPr>
              <a:t>غير غربي</a:t>
            </a:r>
            <a:r>
              <a:rPr lang="fa-IR">
                <a:cs typeface="B Zar" panose="00000400000000000000" pitchFamily="2" charset="-78"/>
              </a:rPr>
              <a:t>، بهميزان بسياري زيادي متاثر از باور به قدرت بلامنازع دولت در </a:t>
            </a:r>
            <a:r>
              <a:rPr lang="fa-IR" smtClean="0">
                <a:cs typeface="B Zar" panose="00000400000000000000" pitchFamily="2" charset="-78"/>
              </a:rPr>
              <a:t>جهت دهي </a:t>
            </a:r>
            <a:r>
              <a:rPr lang="fa-IR">
                <a:cs typeface="B Zar" panose="00000400000000000000" pitchFamily="2" charset="-78"/>
              </a:rPr>
              <a:t>و </a:t>
            </a:r>
            <a:r>
              <a:rPr lang="fa-IR" smtClean="0">
                <a:cs typeface="B Zar" panose="00000400000000000000" pitchFamily="2" charset="-78"/>
              </a:rPr>
              <a:t>اعمال تغييرات</a:t>
            </a:r>
            <a:r>
              <a:rPr lang="fa-IR">
                <a:cs typeface="B Zar" panose="00000400000000000000" pitchFamily="2" charset="-78"/>
              </a:rPr>
              <a:t> </a:t>
            </a:r>
            <a:r>
              <a:rPr lang="fa-IR" smtClean="0">
                <a:cs typeface="B Zar" panose="00000400000000000000" pitchFamily="2" charset="-78"/>
              </a:rPr>
              <a:t>بود </a:t>
            </a:r>
            <a:r>
              <a:rPr lang="fa-IR">
                <a:cs typeface="B Zar" panose="00000400000000000000" pitchFamily="2" charset="-78"/>
              </a:rPr>
              <a:t>كه منجر </a:t>
            </a:r>
            <a:r>
              <a:rPr lang="fa-IR" smtClean="0">
                <a:cs typeface="B Zar" panose="00000400000000000000" pitchFamily="2" charset="-78"/>
              </a:rPr>
              <a:t>به غلبه </a:t>
            </a:r>
            <a:r>
              <a:rPr lang="fa-IR">
                <a:cs typeface="B Zar" panose="00000400000000000000" pitchFamily="2" charset="-78"/>
              </a:rPr>
              <a:t>رويكرد »دولت محور« در اين تحليلها شده بود.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Process 3"/>
          <p:cNvSpPr/>
          <p:nvPr/>
        </p:nvSpPr>
        <p:spPr>
          <a:xfrm>
            <a:off x="1631851" y="4750385"/>
            <a:ext cx="2813539" cy="104101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غلبه رويكرد »دولت محور«</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858585" y="4346916"/>
            <a:ext cx="2082019" cy="2082019"/>
          </a:xfrm>
          <a:prstGeom prst="rect">
            <a:avLst/>
          </a:prstGeom>
        </p:spPr>
      </p:pic>
      <p:sp>
        <p:nvSpPr>
          <p:cNvPr id="6" name="TextBox 5"/>
          <p:cNvSpPr txBox="1"/>
          <p:nvPr/>
        </p:nvSpPr>
        <p:spPr>
          <a:xfrm>
            <a:off x="9186203" y="5008098"/>
            <a:ext cx="1026942" cy="400110"/>
          </a:xfrm>
          <a:prstGeom prst="rect">
            <a:avLst/>
          </a:prstGeom>
          <a:noFill/>
        </p:spPr>
        <p:txBody>
          <a:bodyPr wrap="square" rtlCol="1">
            <a:spAutoFit/>
          </a:bodyPr>
          <a:lstStyle/>
          <a:p>
            <a:pPr algn="ctr"/>
            <a:r>
              <a:rPr lang="fa-IR" sz="2000" b="1" smtClean="0">
                <a:cs typeface="B Zar" panose="00000400000000000000" pitchFamily="2" charset="-78"/>
              </a:rPr>
              <a:t>میگدال</a:t>
            </a:r>
            <a:endParaRPr lang="fa-IR" sz="2000" b="1">
              <a:cs typeface="B Zar" panose="00000400000000000000" pitchFamily="2" charset="-78"/>
            </a:endParaRPr>
          </a:p>
        </p:txBody>
      </p:sp>
    </p:spTree>
    <p:extLst>
      <p:ext uri="{BB962C8B-B14F-4D97-AF65-F5344CB8AC3E}">
        <p14:creationId xmlns:p14="http://schemas.microsoft.com/office/powerpoint/2010/main" val="57683037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419643" y="511197"/>
            <a:ext cx="6700909" cy="5553225"/>
          </a:xfrm>
          <a:prstGeom prst="rect">
            <a:avLst/>
          </a:prstGeom>
        </p:spPr>
      </p:pic>
    </p:spTree>
    <p:extLst>
      <p:ext uri="{BB962C8B-B14F-4D97-AF65-F5344CB8AC3E}">
        <p14:creationId xmlns:p14="http://schemas.microsoft.com/office/powerpoint/2010/main" val="18741346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63357" y="2222695"/>
            <a:ext cx="8447819" cy="3671667"/>
          </a:xfrm>
          <a:prstGeom prst="rect">
            <a:avLst/>
          </a:prstGeom>
        </p:spPr>
      </p:pic>
    </p:spTree>
    <p:extLst>
      <p:ext uri="{BB962C8B-B14F-4D97-AF65-F5344CB8AC3E}">
        <p14:creationId xmlns:p14="http://schemas.microsoft.com/office/powerpoint/2010/main" val="637231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594036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همانگونه كه </a:t>
            </a:r>
            <a:r>
              <a:rPr lang="fa-IR" smtClean="0">
                <a:cs typeface="B Zar" panose="00000400000000000000" pitchFamily="2" charset="-78"/>
              </a:rPr>
              <a:t>ميگدال </a:t>
            </a:r>
            <a:r>
              <a:rPr lang="fa-IR">
                <a:cs typeface="B Zar" panose="00000400000000000000" pitchFamily="2" charset="-78"/>
              </a:rPr>
              <a:t>(</a:t>
            </a:r>
            <a:r>
              <a:rPr lang="fa-IR" smtClean="0">
                <a:cs typeface="B Zar" panose="00000400000000000000" pitchFamily="2" charset="-78"/>
              </a:rPr>
              <a:t>2004) بيان </a:t>
            </a:r>
            <a:r>
              <a:rPr lang="fa-IR">
                <a:cs typeface="B Zar" panose="00000400000000000000" pitchFamily="2" charset="-78"/>
              </a:rPr>
              <a:t>كرده است، در ديدگاههاي »دولت محور«، </a:t>
            </a:r>
            <a:r>
              <a:rPr lang="fa-IR" smtClean="0">
                <a:cs typeface="B Zar" panose="00000400000000000000" pitchFamily="2" charset="-78"/>
              </a:rPr>
              <a:t>دگرگوني ها </a:t>
            </a:r>
            <a:r>
              <a:rPr lang="fa-IR">
                <a:cs typeface="B Zar" panose="00000400000000000000" pitchFamily="2" charset="-78"/>
              </a:rPr>
              <a:t>و تحولات جامعه </a:t>
            </a:r>
            <a:r>
              <a:rPr lang="fa-IR" smtClean="0">
                <a:cs typeface="B Zar" panose="00000400000000000000" pitchFamily="2" charset="-78"/>
              </a:rPr>
              <a:t>به عنوان بخشي </a:t>
            </a:r>
            <a:r>
              <a:rPr lang="fa-IR">
                <a:cs typeface="B Zar" panose="00000400000000000000" pitchFamily="2" charset="-78"/>
              </a:rPr>
              <a:t>از فرآيندهايي كه در آنها دولت مركزيت اصلي را دارد مورد تحليل قرار </a:t>
            </a:r>
            <a:r>
              <a:rPr lang="fa-IR" smtClean="0">
                <a:cs typeface="B Zar" panose="00000400000000000000" pitchFamily="2" charset="-78"/>
              </a:rPr>
              <a:t>گرفته اند</a:t>
            </a:r>
            <a:r>
              <a:rPr lang="fa-IR">
                <a:cs typeface="B Zar" panose="00000400000000000000" pitchFamily="2" charset="-78"/>
              </a:rPr>
              <a:t>. در </a:t>
            </a:r>
            <a:r>
              <a:rPr lang="fa-IR" smtClean="0">
                <a:cs typeface="B Zar" panose="00000400000000000000" pitchFamily="2" charset="-78"/>
              </a:rPr>
              <a:t>مقابل كساني </a:t>
            </a:r>
            <a:r>
              <a:rPr lang="fa-IR">
                <a:cs typeface="B Zar" panose="00000400000000000000" pitchFamily="2" charset="-78"/>
              </a:rPr>
              <a:t>كه سلطه بر آنها اعمال </a:t>
            </a:r>
            <a:r>
              <a:rPr lang="fa-IR" smtClean="0">
                <a:cs typeface="B Zar" panose="00000400000000000000" pitchFamily="2" charset="-78"/>
              </a:rPr>
              <a:t>مي شود- ابژه هاي </a:t>
            </a:r>
            <a:r>
              <a:rPr lang="fa-IR">
                <a:cs typeface="B Zar" panose="00000400000000000000" pitchFamily="2" charset="-78"/>
              </a:rPr>
              <a:t>كنترل- نقش كمي در اين </a:t>
            </a:r>
            <a:r>
              <a:rPr lang="fa-IR" smtClean="0">
                <a:cs typeface="B Zar" panose="00000400000000000000" pitchFamily="2" charset="-78"/>
              </a:rPr>
              <a:t>نظريه ها دارند. مركزيت </a:t>
            </a:r>
            <a:r>
              <a:rPr lang="fa-IR">
                <a:cs typeface="B Zar" panose="00000400000000000000" pitchFamily="2" charset="-78"/>
              </a:rPr>
              <a:t>دولت و </a:t>
            </a:r>
            <a:r>
              <a:rPr lang="fa-IR" smtClean="0">
                <a:solidFill>
                  <a:srgbClr val="FF0000"/>
                </a:solidFill>
                <a:cs typeface="B Zar" panose="00000400000000000000" pitchFamily="2" charset="-78"/>
              </a:rPr>
              <a:t>بي توجهي </a:t>
            </a:r>
            <a:r>
              <a:rPr lang="fa-IR">
                <a:solidFill>
                  <a:srgbClr val="FF0000"/>
                </a:solidFill>
                <a:cs typeface="B Zar" panose="00000400000000000000" pitchFamily="2" charset="-78"/>
              </a:rPr>
              <a:t>به ساختار </a:t>
            </a:r>
            <a:r>
              <a:rPr lang="fa-IR">
                <a:cs typeface="B Zar" panose="00000400000000000000" pitchFamily="2" charset="-78"/>
              </a:rPr>
              <a:t>و مقاومت و استقلال بخشهاي پيراموني جامعه، ويژگي </a:t>
            </a:r>
            <a:r>
              <a:rPr lang="fa-IR" smtClean="0">
                <a:cs typeface="B Zar" panose="00000400000000000000" pitchFamily="2" charset="-78"/>
              </a:rPr>
              <a:t>اصلي بسياري </a:t>
            </a:r>
            <a:r>
              <a:rPr lang="fa-IR">
                <a:cs typeface="B Zar" panose="00000400000000000000" pitchFamily="2" charset="-78"/>
              </a:rPr>
              <a:t>از كارهاي عمده اوليه در زمينه توسعه و همچنين بسياري از مطالعات معاصر </a:t>
            </a:r>
            <a:r>
              <a:rPr lang="fa-IR" smtClean="0">
                <a:cs typeface="B Zar" panose="00000400000000000000" pitchFamily="2" charset="-78"/>
              </a:rPr>
              <a:t>است، غلبه گفتمان </a:t>
            </a:r>
            <a:r>
              <a:rPr lang="fa-IR">
                <a:cs typeface="B Zar" panose="00000400000000000000" pitchFamily="2" charset="-78"/>
              </a:rPr>
              <a:t>»استبدادزدگي و خودكامگي« در تحليلها و تبيينهاي ارائه</a:t>
            </a:r>
            <a:br>
              <a:rPr lang="fa-IR">
                <a:cs typeface="B Zar" panose="00000400000000000000" pitchFamily="2" charset="-78"/>
              </a:rPr>
            </a:br>
            <a:r>
              <a:rPr lang="fa-IR">
                <a:cs typeface="B Zar" panose="00000400000000000000" pitchFamily="2" charset="-78"/>
              </a:rPr>
              <a:t>شده از تحولات جامعه ايران در رويارويي با نوسازي، نتيجه همين مركزيت دولت و غفلت از </a:t>
            </a:r>
            <a:r>
              <a:rPr lang="fa-IR" smtClean="0">
                <a:cs typeface="B Zar" panose="00000400000000000000" pitchFamily="2" charset="-78"/>
              </a:rPr>
              <a:t>عامليت نهادها </a:t>
            </a:r>
            <a:r>
              <a:rPr lang="fa-IR">
                <a:cs typeface="B Zar" panose="00000400000000000000" pitchFamily="2" charset="-78"/>
              </a:rPr>
              <a:t>و نيروهاي اجتماعي است.</a:t>
            </a:r>
          </a:p>
        </p:txBody>
      </p:sp>
      <p:sp>
        <p:nvSpPr>
          <p:cNvPr id="4" name="Flowchart: Process 3"/>
          <p:cNvSpPr/>
          <p:nvPr/>
        </p:nvSpPr>
        <p:spPr>
          <a:xfrm>
            <a:off x="1378635" y="5401992"/>
            <a:ext cx="2616591" cy="104100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مركزيت دولت </a:t>
            </a:r>
          </a:p>
        </p:txBody>
      </p:sp>
      <p:pic>
        <p:nvPicPr>
          <p:cNvPr id="5" name="Picture 4"/>
          <p:cNvPicPr>
            <a:picLocks noChangeAspect="1"/>
          </p:cNvPicPr>
          <p:nvPr/>
        </p:nvPicPr>
        <p:blipFill>
          <a:blip r:embed="rId2"/>
          <a:stretch>
            <a:fillRect/>
          </a:stretch>
        </p:blipFill>
        <p:spPr>
          <a:xfrm>
            <a:off x="6319397" y="5222410"/>
            <a:ext cx="3267075" cy="1400175"/>
          </a:xfrm>
          <a:prstGeom prst="rect">
            <a:avLst/>
          </a:prstGeom>
        </p:spPr>
      </p:pic>
    </p:spTree>
    <p:extLst>
      <p:ext uri="{BB962C8B-B14F-4D97-AF65-F5344CB8AC3E}">
        <p14:creationId xmlns:p14="http://schemas.microsoft.com/office/powerpoint/2010/main" val="3613527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اين در حالي است كه همانگونه كه اندرسون </a:t>
            </a:r>
            <a:r>
              <a:rPr lang="fa-IR" smtClean="0">
                <a:cs typeface="B Zar" panose="00000400000000000000" pitchFamily="2" charset="-78"/>
              </a:rPr>
              <a:t> </a:t>
            </a:r>
            <a:r>
              <a:rPr lang="fa-IR">
                <a:cs typeface="B Zar" panose="00000400000000000000" pitchFamily="2" charset="-78"/>
              </a:rPr>
              <a:t>(</a:t>
            </a:r>
            <a:r>
              <a:rPr lang="fa-IR" smtClean="0">
                <a:cs typeface="B Zar" panose="00000400000000000000" pitchFamily="2" charset="-78"/>
              </a:rPr>
              <a:t>1967) با </a:t>
            </a:r>
            <a:r>
              <a:rPr lang="fa-IR">
                <a:cs typeface="B Zar" panose="00000400000000000000" pitchFamily="2" charset="-78"/>
              </a:rPr>
              <a:t>ارائه مفهوم »حاكميت محدود« 1بيان</a:t>
            </a:r>
            <a:br>
              <a:rPr lang="fa-IR">
                <a:cs typeface="B Zar" panose="00000400000000000000" pitchFamily="2" charset="-78"/>
              </a:rPr>
            </a:br>
            <a:r>
              <a:rPr lang="fa-IR">
                <a:cs typeface="B Zar" panose="00000400000000000000" pitchFamily="2" charset="-78"/>
              </a:rPr>
              <a:t>كرده است، دولت همانگونه كه بر ديگر نهادهاي اجتماعي تاثير دارد، به نوبه خود از آنها نيز تاثير</a:t>
            </a:r>
            <a:r>
              <a:rPr lang="fa-IR" smtClean="0">
                <a:cs typeface="B Zar" panose="00000400000000000000" pitchFamily="2" charset="-78"/>
              </a:rPr>
              <a:t> </a:t>
            </a:r>
            <a:br>
              <a:rPr lang="fa-IR" smtClean="0">
                <a:cs typeface="B Zar" panose="00000400000000000000" pitchFamily="2" charset="-78"/>
              </a:rPr>
            </a:br>
            <a:r>
              <a:rPr lang="fa-IR">
                <a:cs typeface="B Zar" panose="00000400000000000000" pitchFamily="2" charset="-78"/>
              </a:rPr>
              <a:t>ميپذيرد و بدين ترتيب بايد دولت را به عنوان نهادي در ميان </a:t>
            </a:r>
            <a:r>
              <a:rPr lang="fa-IR" smtClean="0">
                <a:cs typeface="B Zar" panose="00000400000000000000" pitchFamily="2" charset="-78"/>
              </a:rPr>
              <a:t>بي شمار </a:t>
            </a:r>
            <a:r>
              <a:rPr lang="fa-IR">
                <a:cs typeface="B Zar" panose="00000400000000000000" pitchFamily="2" charset="-78"/>
              </a:rPr>
              <a:t>نهادهاي اجتماعي ديگر كه</a:t>
            </a:r>
            <a:br>
              <a:rPr lang="fa-IR">
                <a:cs typeface="B Zar" panose="00000400000000000000" pitchFamily="2" charset="-78"/>
              </a:rPr>
            </a:br>
            <a:r>
              <a:rPr lang="fa-IR">
                <a:cs typeface="B Zar" panose="00000400000000000000" pitchFamily="2" charset="-78"/>
              </a:rPr>
              <a:t>حيات اجتماعي را شكل ميدهند، درنظر گرفت. بدين ترتيب براساس ترمينولوژي ميگدال (، </a:t>
            </a:r>
            <a:r>
              <a:rPr lang="fa-IR" smtClean="0">
                <a:cs typeface="B Zar" panose="00000400000000000000" pitchFamily="2" charset="-78"/>
              </a:rPr>
              <a:t>2004)</a:t>
            </a:r>
            <a:r>
              <a:rPr lang="fa-IR">
                <a:cs typeface="B Zar" panose="00000400000000000000" pitchFamily="2" charset="-78"/>
              </a:rPr>
              <a:t> </a:t>
            </a:r>
            <a:r>
              <a:rPr lang="fa-IR" smtClean="0">
                <a:cs typeface="B Zar" panose="00000400000000000000" pitchFamily="2" charset="-78"/>
              </a:rPr>
              <a:t>تصوير </a:t>
            </a:r>
            <a:r>
              <a:rPr lang="fa-IR">
                <a:cs typeface="B Zar" panose="00000400000000000000" pitchFamily="2" charset="-78"/>
              </a:rPr>
              <a:t>واقع </a:t>
            </a:r>
            <a:r>
              <a:rPr lang="fa-IR" smtClean="0">
                <a:cs typeface="B Zar" panose="00000400000000000000" pitchFamily="2" charset="-78"/>
              </a:rPr>
              <a:t>بينانه تر </a:t>
            </a:r>
            <a:r>
              <a:rPr lang="fa-IR">
                <a:cs typeface="B Zar" panose="00000400000000000000" pitchFamily="2" charset="-78"/>
              </a:rPr>
              <a:t>از جامعه »آميزهاي از سازمانهاي اجتماعي« </a:t>
            </a:r>
            <a:r>
              <a:rPr lang="fa-IR" smtClean="0">
                <a:cs typeface="B Zar" panose="00000400000000000000" pitchFamily="2" charset="-78"/>
              </a:rPr>
              <a:t>است</a:t>
            </a:r>
            <a:r>
              <a:rPr lang="fa-IR">
                <a:cs typeface="B Zar" panose="00000400000000000000" pitchFamily="2" charset="-78"/>
              </a:rPr>
              <a:t>.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Rectangular Callout 3"/>
          <p:cNvSpPr/>
          <p:nvPr/>
        </p:nvSpPr>
        <p:spPr>
          <a:xfrm>
            <a:off x="2053883" y="4178106"/>
            <a:ext cx="3376246" cy="1575580"/>
          </a:xfrm>
          <a:prstGeom prst="wedgeRect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دولت را به عنوان نهادي در ميان بي شمار نهادهاي اجتماعي ديگر</a:t>
            </a:r>
            <a:endParaRPr lang="fa-IR" sz="2000" b="1">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579" y="4178106"/>
            <a:ext cx="2619375" cy="1743075"/>
          </a:xfrm>
          <a:prstGeom prst="rect">
            <a:avLst/>
          </a:prstGeom>
        </p:spPr>
      </p:pic>
    </p:spTree>
    <p:extLst>
      <p:ext uri="{BB962C8B-B14F-4D97-AF65-F5344CB8AC3E}">
        <p14:creationId xmlns:p14="http://schemas.microsoft.com/office/powerpoint/2010/main" val="2448733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اين تصوير </a:t>
            </a:r>
            <a:r>
              <a:rPr lang="fa-IR" smtClean="0">
                <a:cs typeface="B Zar" panose="00000400000000000000" pitchFamily="2" charset="-78"/>
              </a:rPr>
              <a:t>برخلاف هرگونه </a:t>
            </a:r>
            <a:r>
              <a:rPr lang="fa-IR">
                <a:cs typeface="B Zar" panose="00000400000000000000" pitchFamily="2" charset="-78"/>
              </a:rPr>
              <a:t>مدل تك عاملي، كه براي حل مساله اقتدار و دگرگوني در پي يافتن يك موقعيت </a:t>
            </a:r>
            <a:r>
              <a:rPr lang="fa-IR" smtClean="0">
                <a:cs typeface="B Zar" panose="00000400000000000000" pitchFamily="2" charset="-78"/>
              </a:rPr>
              <a:t>نسبتا منسجم </a:t>
            </a:r>
            <a:r>
              <a:rPr lang="fa-IR">
                <a:cs typeface="B Zar" panose="00000400000000000000" pitchFamily="2" charset="-78"/>
              </a:rPr>
              <a:t>اقتدار – </a:t>
            </a:r>
            <a:r>
              <a:rPr lang="fa-IR" smtClean="0">
                <a:cs typeface="B Zar" panose="00000400000000000000" pitchFamily="2" charset="-78"/>
              </a:rPr>
              <a:t>به عنوان </a:t>
            </a:r>
            <a:r>
              <a:rPr lang="fa-IR">
                <a:cs typeface="B Zar" panose="00000400000000000000" pitchFamily="2" charset="-78"/>
              </a:rPr>
              <a:t>مثال مركز، دولت و يا طبقه اجتماعي مسلط- بهمنزلة عامل تعيين </a:t>
            </a:r>
            <a:r>
              <a:rPr lang="fa-IR" smtClean="0">
                <a:cs typeface="B Zar" panose="00000400000000000000" pitchFamily="2" charset="-78"/>
              </a:rPr>
              <a:t>كننده اقتدار </a:t>
            </a:r>
            <a:r>
              <a:rPr lang="fa-IR">
                <a:cs typeface="B Zar" panose="00000400000000000000" pitchFamily="2" charset="-78"/>
              </a:rPr>
              <a:t>و دگرگوني ميباشند، براي فهم بهتر سلطه و دگرگوني نيازمند درنظر گرفتن »</a:t>
            </a:r>
            <a:r>
              <a:rPr lang="fa-IR" smtClean="0">
                <a:cs typeface="B Zar" panose="00000400000000000000" pitchFamily="2" charset="-78"/>
              </a:rPr>
              <a:t>عرصه هاي متكثر </a:t>
            </a:r>
            <a:r>
              <a:rPr lang="fa-IR">
                <a:cs typeface="B Zar" panose="00000400000000000000" pitchFamily="2" charset="-78"/>
              </a:rPr>
              <a:t>سلطه و مقاومت در جامعه« </a:t>
            </a:r>
            <a:r>
              <a:rPr lang="fa-IR" smtClean="0">
                <a:cs typeface="B Zar" panose="00000400000000000000" pitchFamily="2" charset="-78"/>
              </a:rPr>
              <a:t>هستيم</a:t>
            </a:r>
            <a:endParaRPr lang="fa-IR"/>
          </a:p>
        </p:txBody>
      </p:sp>
      <p:sp>
        <p:nvSpPr>
          <p:cNvPr id="4" name="Flowchart: Connector 3"/>
          <p:cNvSpPr/>
          <p:nvPr/>
        </p:nvSpPr>
        <p:spPr>
          <a:xfrm>
            <a:off x="2236762" y="4206241"/>
            <a:ext cx="2307101" cy="128016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حل مساله اقتدار و دگرگوني</a:t>
            </a:r>
            <a:endParaRPr lang="fa-IR">
              <a:solidFill>
                <a:srgbClr val="FF0000"/>
              </a:solidFill>
            </a:endParaRPr>
          </a:p>
        </p:txBody>
      </p:sp>
    </p:spTree>
    <p:extLst>
      <p:ext uri="{BB962C8B-B14F-4D97-AF65-F5344CB8AC3E}">
        <p14:creationId xmlns:p14="http://schemas.microsoft.com/office/powerpoint/2010/main" val="360219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چكيده: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رويكرد نظري غالب در جامعهشناسي تاريخي جامعه ايراني، با ارائه تصويري </a:t>
            </a:r>
            <a:r>
              <a:rPr lang="fa-IR" smtClean="0">
                <a:cs typeface="B Zar" panose="00000400000000000000" pitchFamily="2" charset="-78"/>
              </a:rPr>
              <a:t>از جامعه </a:t>
            </a:r>
            <a:r>
              <a:rPr lang="fa-IR">
                <a:cs typeface="B Zar" panose="00000400000000000000" pitchFamily="2" charset="-78"/>
              </a:rPr>
              <a:t>ما كه در آن قدرت خودكامه و استبدادي حكومت مانع رشد انجمنها، </a:t>
            </a:r>
            <a:r>
              <a:rPr lang="fa-IR" smtClean="0">
                <a:cs typeface="B Zar" panose="00000400000000000000" pitchFamily="2" charset="-78"/>
              </a:rPr>
              <a:t>اصناف، طبقات </a:t>
            </a:r>
            <a:r>
              <a:rPr lang="fa-IR">
                <a:cs typeface="B Zar" panose="00000400000000000000" pitchFamily="2" charset="-78"/>
              </a:rPr>
              <a:t>و يا بهطور كلي هرگونه نيروي مستقل اجتماعي بوده است و در نتيجه </a:t>
            </a:r>
            <a:r>
              <a:rPr lang="fa-IR" smtClean="0">
                <a:cs typeface="B Zar" panose="00000400000000000000" pitchFamily="2" charset="-78"/>
              </a:rPr>
              <a:t>اصالت دادن </a:t>
            </a:r>
            <a:r>
              <a:rPr lang="fa-IR">
                <a:cs typeface="B Zar" panose="00000400000000000000" pitchFamily="2" charset="-78"/>
              </a:rPr>
              <a:t>به حكومت يا »دولت« به عنوان كنشگر و عامل اصلي تحولات جامعه ناگزير </a:t>
            </a:r>
            <a:r>
              <a:rPr lang="fa-IR" smtClean="0">
                <a:cs typeface="B Zar" panose="00000400000000000000" pitchFamily="2" charset="-78"/>
              </a:rPr>
              <a:t>به »غياب </a:t>
            </a:r>
            <a:r>
              <a:rPr lang="fa-IR">
                <a:cs typeface="B Zar" panose="00000400000000000000" pitchFamily="2" charset="-78"/>
              </a:rPr>
              <a:t>جامعه« به عنوان »نيروهاي اجتماعي« موثري كه نقش عمدهاي در </a:t>
            </a:r>
            <a:r>
              <a:rPr lang="fa-IR" smtClean="0">
                <a:cs typeface="B Zar" panose="00000400000000000000" pitchFamily="2" charset="-78"/>
              </a:rPr>
              <a:t>تحولات اجتماعي </a:t>
            </a:r>
            <a:r>
              <a:rPr lang="fa-IR">
                <a:cs typeface="B Zar" panose="00000400000000000000" pitchFamily="2" charset="-78"/>
              </a:rPr>
              <a:t>جامعه ايران داشتند، منجر شده است. اين مقاله براساس رويكرد </a:t>
            </a:r>
            <a:r>
              <a:rPr lang="fa-IR" smtClean="0">
                <a:cs typeface="B Zar" panose="00000400000000000000" pitchFamily="2" charset="-78"/>
              </a:rPr>
              <a:t>نهادگرايي تاريخي</a:t>
            </a:r>
            <a:r>
              <a:rPr lang="fa-IR">
                <a:cs typeface="B Zar" panose="00000400000000000000" pitchFamily="2" charset="-78"/>
              </a:rPr>
              <a:t>، روايت بديلي از جامعه پيشانوسازي ايران ارائه ميكند كه در آن بر </a:t>
            </a:r>
            <a:r>
              <a:rPr lang="fa-IR" smtClean="0">
                <a:cs typeface="B Zar" panose="00000400000000000000" pitchFamily="2" charset="-78"/>
              </a:rPr>
              <a:t>نقش نيروها</a:t>
            </a:r>
            <a:r>
              <a:rPr lang="fa-IR">
                <a:cs typeface="B Zar" panose="00000400000000000000" pitchFamily="2" charset="-78"/>
              </a:rPr>
              <a:t>، نهادها و عامليتهاي متعدد </a:t>
            </a:r>
            <a:r>
              <a:rPr lang="fa-IR" smtClean="0">
                <a:cs typeface="B Zar" panose="00000400000000000000" pitchFamily="2" charset="-78"/>
              </a:rPr>
              <a:t>اجتماعي </a:t>
            </a:r>
            <a:r>
              <a:rPr lang="fa-IR">
                <a:cs typeface="B Zar" panose="00000400000000000000" pitchFamily="2" charset="-78"/>
              </a:rPr>
              <a:t>تاكيد </a:t>
            </a:r>
            <a:r>
              <a:rPr lang="fa-IR" smtClean="0">
                <a:cs typeface="B Zar" panose="00000400000000000000" pitchFamily="2" charset="-78"/>
              </a:rPr>
              <a:t>مي شود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11700"/>
            <a:ext cx="2857500" cy="1600200"/>
          </a:xfrm>
          <a:prstGeom prst="rect">
            <a:avLst/>
          </a:prstGeom>
        </p:spPr>
      </p:pic>
      <p:sp>
        <p:nvSpPr>
          <p:cNvPr id="5" name="Oval 4"/>
          <p:cNvSpPr/>
          <p:nvPr/>
        </p:nvSpPr>
        <p:spPr>
          <a:xfrm>
            <a:off x="5718220" y="4965896"/>
            <a:ext cx="2511380" cy="124172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جامعه پيشانوسازي ايران</a:t>
            </a:r>
            <a:endParaRPr lang="fa-IR" sz="2000" b="1">
              <a:solidFill>
                <a:srgbClr val="FF0000"/>
              </a:solidFill>
            </a:endParaRPr>
          </a:p>
        </p:txBody>
      </p:sp>
    </p:spTree>
    <p:extLst>
      <p:ext uri="{BB962C8B-B14F-4D97-AF65-F5344CB8AC3E}">
        <p14:creationId xmlns:p14="http://schemas.microsoft.com/office/powerpoint/2010/main" val="2401542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رويكرد نهادگرايي تاريخي با تاكيد بر پيكربندي نهادي جامعه و نحوه توزيع قدرت در </a:t>
            </a:r>
            <a:r>
              <a:rPr lang="fa-IR" smtClean="0">
                <a:cs typeface="B Zar" panose="00000400000000000000" pitchFamily="2" charset="-78"/>
              </a:rPr>
              <a:t>اين پيكربندي</a:t>
            </a:r>
            <a:r>
              <a:rPr lang="fa-IR">
                <a:cs typeface="B Zar" panose="00000400000000000000" pitchFamily="2" charset="-78"/>
              </a:rPr>
              <a:t>، زمينه نظري و روشي مناسبي را براي اين منظور فراهم ميكند. نهادگرايي تاريخي </a:t>
            </a:r>
            <a:r>
              <a:rPr lang="fa-IR" smtClean="0">
                <a:cs typeface="B Zar" panose="00000400000000000000" pitchFamily="2" charset="-78"/>
              </a:rPr>
              <a:t>يكي از شاخه هاي </a:t>
            </a:r>
            <a:r>
              <a:rPr lang="fa-IR">
                <a:cs typeface="B Zar" panose="00000400000000000000" pitchFamily="2" charset="-78"/>
              </a:rPr>
              <a:t>نهادگرايي جديد است. از جمله ويژگيهاي اين رويكرد جديد نهادي كه زمينه </a:t>
            </a:r>
            <a:r>
              <a:rPr lang="fa-IR" smtClean="0">
                <a:cs typeface="B Zar" panose="00000400000000000000" pitchFamily="2" charset="-78"/>
              </a:rPr>
              <a:t>مناسبي را </a:t>
            </a:r>
            <a:r>
              <a:rPr lang="fa-IR">
                <a:cs typeface="B Zar" panose="00000400000000000000" pitchFamily="2" charset="-78"/>
              </a:rPr>
              <a:t>براي مطالعه روابط بين </a:t>
            </a:r>
            <a:r>
              <a:rPr lang="fa-IR" smtClean="0">
                <a:cs typeface="B Zar" panose="00000400000000000000" pitchFamily="2" charset="-78"/>
              </a:rPr>
              <a:t>نهادهاهاي </a:t>
            </a:r>
            <a:r>
              <a:rPr lang="fa-IR">
                <a:cs typeface="B Zar" panose="00000400000000000000" pitchFamily="2" charset="-78"/>
              </a:rPr>
              <a:t>متكثر جامعه و تاثير اين روابط بر تحولات و </a:t>
            </a:r>
            <a:r>
              <a:rPr lang="fa-IR" smtClean="0">
                <a:cs typeface="B Zar" panose="00000400000000000000" pitchFamily="2" charset="-78"/>
              </a:rPr>
              <a:t>دگرگونيهاي سياسي </a:t>
            </a:r>
            <a:r>
              <a:rPr lang="fa-IR">
                <a:cs typeface="B Zar" panose="00000400000000000000" pitchFamily="2" charset="-78"/>
              </a:rPr>
              <a:t>فراهم ميكند، تاكيد به آنچه كه </a:t>
            </a:r>
            <a:r>
              <a:rPr lang="fa-IR" smtClean="0">
                <a:cs typeface="B Zar" panose="00000400000000000000" pitchFamily="2" charset="-78"/>
              </a:rPr>
              <a:t>هال (</a:t>
            </a:r>
            <a:r>
              <a:rPr lang="fa-IR">
                <a:cs typeface="B Zar" panose="00000400000000000000" pitchFamily="2" charset="-78"/>
              </a:rPr>
              <a:t>1986</a:t>
            </a:r>
            <a:r>
              <a:rPr lang="fa-IR" smtClean="0">
                <a:cs typeface="B Zar" panose="00000400000000000000" pitchFamily="2" charset="-78"/>
              </a:rPr>
              <a:t>) تحت </a:t>
            </a:r>
            <a:r>
              <a:rPr lang="fa-IR">
                <a:cs typeface="B Zar" panose="00000400000000000000" pitchFamily="2" charset="-78"/>
              </a:rPr>
              <a:t>عنوان »ويژگي ارتباطي« </a:t>
            </a:r>
            <a:r>
              <a:rPr lang="fa-IR" smtClean="0">
                <a:cs typeface="B Zar" panose="00000400000000000000" pitchFamily="2" charset="-78"/>
              </a:rPr>
              <a:t>نهادها</a:t>
            </a:r>
            <a:r>
              <a:rPr lang="fa-IR">
                <a:cs typeface="B Zar" panose="00000400000000000000" pitchFamily="2" charset="-78"/>
              </a:rPr>
              <a:t> </a:t>
            </a:r>
            <a:r>
              <a:rPr lang="fa-IR" smtClean="0">
                <a:cs typeface="B Zar" panose="00000400000000000000" pitchFamily="2" charset="-78"/>
              </a:rPr>
              <a:t>مي خواند</a:t>
            </a:r>
            <a:r>
              <a:rPr lang="fa-IR">
                <a:cs typeface="B Zar" panose="00000400000000000000" pitchFamily="2" charset="-78"/>
              </a:rPr>
              <a:t>، ميباشد: مهمتر از ويژگيهاي رسمي نهادهاي دولتي و اجتماعي، آنچه كه في نفسه </a:t>
            </a:r>
            <a:r>
              <a:rPr lang="fa-IR" smtClean="0">
                <a:cs typeface="B Zar" panose="00000400000000000000" pitchFamily="2" charset="-78"/>
              </a:rPr>
              <a:t>از اهميت </a:t>
            </a:r>
            <a:r>
              <a:rPr lang="fa-IR">
                <a:cs typeface="B Zar" panose="00000400000000000000" pitchFamily="2" charset="-78"/>
              </a:rPr>
              <a:t>بيشتري برخوردار است اين است كه چگونه پيكربندي نهادي مورد مطالعه، كنشهاي</a:t>
            </a:r>
            <a:br>
              <a:rPr lang="fa-IR">
                <a:cs typeface="B Zar" panose="00000400000000000000" pitchFamily="2" charset="-78"/>
              </a:rPr>
            </a:br>
            <a:r>
              <a:rPr lang="fa-IR">
                <a:cs typeface="B Zar" panose="00000400000000000000" pitchFamily="2" charset="-78"/>
              </a:rPr>
              <a:t>متقابل سياسي را شكل </a:t>
            </a:r>
            <a:r>
              <a:rPr lang="fa-IR" smtClean="0">
                <a:cs typeface="B Zar" panose="00000400000000000000" pitchFamily="2" charset="-78"/>
              </a:rPr>
              <a:t>مي دهد </a:t>
            </a:r>
          </a:p>
          <a:p>
            <a:pPr marL="0" indent="0" algn="just">
              <a:buNone/>
            </a:pPr>
            <a:r>
              <a:rPr lang="fa-IR" smtClean="0"/>
              <a:t/>
            </a:r>
            <a:br>
              <a:rPr lang="fa-IR" smtClean="0"/>
            </a:br>
            <a:endParaRPr lang="fa-IR"/>
          </a:p>
        </p:txBody>
      </p:sp>
      <p:sp>
        <p:nvSpPr>
          <p:cNvPr id="4" name="Down Ribbon 3"/>
          <p:cNvSpPr/>
          <p:nvPr/>
        </p:nvSpPr>
        <p:spPr>
          <a:xfrm>
            <a:off x="1111347" y="4889817"/>
            <a:ext cx="4614204" cy="1422083"/>
          </a:xfrm>
          <a:prstGeom prst="ribb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 </a:t>
            </a:r>
            <a:r>
              <a:rPr lang="fa-IR" sz="2000" b="1">
                <a:solidFill>
                  <a:srgbClr val="FF0000"/>
                </a:solidFill>
                <a:cs typeface="B Zar" panose="00000400000000000000" pitchFamily="2" charset="-78"/>
              </a:rPr>
              <a:t>نهادگرايي تاريخي يكي از شاخه هاي نهادگرايي جديد است</a:t>
            </a:r>
            <a:endParaRPr lang="fa-IR" sz="2000" b="1">
              <a:solidFill>
                <a:srgbClr val="FF0000"/>
              </a:solidFill>
            </a:endParaRPr>
          </a:p>
        </p:txBody>
      </p:sp>
    </p:spTree>
    <p:extLst>
      <p:ext uri="{BB962C8B-B14F-4D97-AF65-F5344CB8AC3E}">
        <p14:creationId xmlns:p14="http://schemas.microsoft.com/office/powerpoint/2010/main" val="485003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Zar" panose="00000400000000000000" pitchFamily="2" charset="-78"/>
              </a:rPr>
              <a:t>با توجه به ويژگيهاي برشمرده شده توسط پيرسون و اسكاچپل ) ،(2002استينمو ) ،(</a:t>
            </a:r>
            <a:r>
              <a:rPr lang="fa-IR" smtClean="0">
                <a:cs typeface="B Zar" panose="00000400000000000000" pitchFamily="2" charset="-78"/>
              </a:rPr>
              <a:t>2008و كاتلين </a:t>
            </a:r>
            <a:r>
              <a:rPr lang="fa-IR">
                <a:cs typeface="B Zar" panose="00000400000000000000" pitchFamily="2" charset="-78"/>
              </a:rPr>
              <a:t>تلن و </a:t>
            </a:r>
            <a:r>
              <a:rPr lang="fa-IR" smtClean="0">
                <a:cs typeface="B Zar" panose="00000400000000000000" pitchFamily="2" charset="-78"/>
              </a:rPr>
              <a:t>استينمو (2002) و </a:t>
            </a:r>
            <a:r>
              <a:rPr lang="fa-IR">
                <a:cs typeface="B Zar" panose="00000400000000000000" pitchFamily="2" charset="-78"/>
              </a:rPr>
              <a:t>ويژگيهاي ديگري كه بهصورت پراكنده در آثار ديگر </a:t>
            </a:r>
            <a:r>
              <a:rPr lang="fa-IR" smtClean="0">
                <a:cs typeface="B Zar" panose="00000400000000000000" pitchFamily="2" charset="-78"/>
              </a:rPr>
              <a:t>نظريهپردازان اين </a:t>
            </a:r>
            <a:r>
              <a:rPr lang="fa-IR">
                <a:cs typeface="B Zar" panose="00000400000000000000" pitchFamily="2" charset="-78"/>
              </a:rPr>
              <a:t>رويكرد وجود دارد، ميتوان گفت مهمترين ويژگيهاي اين رويكرد، پرداختن به </a:t>
            </a:r>
            <a:r>
              <a:rPr lang="fa-IR" smtClean="0">
                <a:cs typeface="B Zar" panose="00000400000000000000" pitchFamily="2" charset="-78"/>
              </a:rPr>
              <a:t>رخدادهاي خاص </a:t>
            </a:r>
            <a:r>
              <a:rPr lang="fa-IR">
                <a:cs typeface="B Zar" panose="00000400000000000000" pitchFamily="2" charset="-78"/>
              </a:rPr>
              <a:t>واقعي، جدي گرفتن تاريخ و رديابي فرآيندهاي تاريخي، توجه به زمينه و پيكربندي </a:t>
            </a:r>
            <a:r>
              <a:rPr lang="fa-IR" smtClean="0">
                <a:cs typeface="B Zar" panose="00000400000000000000" pitchFamily="2" charset="-78"/>
              </a:rPr>
              <a:t>نهادي، مورد </a:t>
            </a:r>
            <a:r>
              <a:rPr lang="fa-IR">
                <a:cs typeface="B Zar" panose="00000400000000000000" pitchFamily="2" charset="-78"/>
              </a:rPr>
              <a:t>توجه قرار دادن قدرت و تضاد منافع در تحولات نهادي و محوريت تحليلهاي با برد ميانه </a:t>
            </a:r>
            <a:r>
              <a:rPr lang="fa-IR" smtClean="0">
                <a:cs typeface="B Zar" panose="00000400000000000000" pitchFamily="2" charset="-78"/>
              </a:rPr>
              <a:t>و پيوند </a:t>
            </a:r>
            <a:r>
              <a:rPr lang="fa-IR">
                <a:cs typeface="B Zar" panose="00000400000000000000" pitchFamily="2" charset="-78"/>
              </a:rPr>
              <a:t>رابطه عامليت- ساختار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377439" y="4332849"/>
            <a:ext cx="3629465"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پرداختن به رخدادهاي خاص واقعي</a:t>
            </a:r>
            <a:endParaRPr lang="fa-IR" b="1">
              <a:solidFill>
                <a:srgbClr val="FF0000"/>
              </a:solidFill>
            </a:endParaRPr>
          </a:p>
        </p:txBody>
      </p:sp>
    </p:spTree>
    <p:extLst>
      <p:ext uri="{BB962C8B-B14F-4D97-AF65-F5344CB8AC3E}">
        <p14:creationId xmlns:p14="http://schemas.microsoft.com/office/powerpoint/2010/main" val="1670390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توجه ويژه نهادگرايان تاريخي به رخدادهاي واقعي، ناگزير آنها را به اتخاذ يك رويكرد </a:t>
            </a:r>
            <a:r>
              <a:rPr lang="fa-IR" smtClean="0">
                <a:cs typeface="B Zar" panose="00000400000000000000" pitchFamily="2" charset="-78"/>
              </a:rPr>
              <a:t>تاريخي ميكشاند</a:t>
            </a:r>
            <a:r>
              <a:rPr lang="fa-IR">
                <a:cs typeface="B Zar" panose="00000400000000000000" pitchFamily="2" charset="-78"/>
              </a:rPr>
              <a:t>. همانگونه كه </a:t>
            </a:r>
            <a:r>
              <a:rPr lang="fa-IR" smtClean="0">
                <a:cs typeface="B Zar" panose="00000400000000000000" pitchFamily="2" charset="-78"/>
              </a:rPr>
              <a:t>استينمو </a:t>
            </a:r>
            <a:r>
              <a:rPr lang="fa-IR">
                <a:cs typeface="B Zar" panose="00000400000000000000" pitchFamily="2" charset="-78"/>
              </a:rPr>
              <a:t>(</a:t>
            </a:r>
            <a:r>
              <a:rPr lang="fa-IR" smtClean="0">
                <a:cs typeface="B Zar" panose="00000400000000000000" pitchFamily="2" charset="-78"/>
              </a:rPr>
              <a:t>2008) توضيح مي دهد</a:t>
            </a:r>
            <a:r>
              <a:rPr lang="fa-IR">
                <a:cs typeface="B Zar" panose="00000400000000000000" pitchFamily="2" charset="-78"/>
              </a:rPr>
              <a:t>، اهميت تاريخ براي نهادگرايان تنها به </a:t>
            </a:r>
            <a:r>
              <a:rPr lang="fa-IR" smtClean="0">
                <a:cs typeface="B Zar" panose="00000400000000000000" pitchFamily="2" charset="-78"/>
              </a:rPr>
              <a:t>اين دليل </a:t>
            </a:r>
            <a:r>
              <a:rPr lang="fa-IR">
                <a:cs typeface="B Zar" panose="00000400000000000000" pitchFamily="2" charset="-78"/>
              </a:rPr>
              <a:t>نيست كه ارجاعات و شواهد آنها براي تحليل را افزايش دهد، بلكه تاريخ مهم است </a:t>
            </a:r>
            <a:r>
              <a:rPr lang="fa-IR" smtClean="0">
                <a:cs typeface="B Zar" panose="00000400000000000000" pitchFamily="2" charset="-78"/>
              </a:rPr>
              <a:t>چون رخدادها </a:t>
            </a:r>
            <a:r>
              <a:rPr lang="fa-IR">
                <a:cs typeface="B Zar" panose="00000400000000000000" pitchFamily="2" charset="-78"/>
              </a:rPr>
              <a:t>درون يك زمينه تاريخي رخ </a:t>
            </a:r>
            <a:r>
              <a:rPr lang="fa-IR" smtClean="0">
                <a:cs typeface="B Zar" panose="00000400000000000000" pitchFamily="2" charset="-78"/>
              </a:rPr>
              <a:t>مي دهند </a:t>
            </a:r>
            <a:r>
              <a:rPr lang="fa-IR">
                <a:cs typeface="B Zar" panose="00000400000000000000" pitchFamily="2" charset="-78"/>
              </a:rPr>
              <a:t>كه تأثير مستقيمي بر </a:t>
            </a:r>
            <a:r>
              <a:rPr lang="fa-IR" smtClean="0">
                <a:cs typeface="B Zar" panose="00000400000000000000" pitchFamily="2" charset="-78"/>
              </a:rPr>
              <a:t>تصميم گيريها </a:t>
            </a:r>
            <a:r>
              <a:rPr lang="fa-IR">
                <a:cs typeface="B Zar" panose="00000400000000000000" pitchFamily="2" charset="-78"/>
              </a:rPr>
              <a:t>و </a:t>
            </a:r>
            <a:r>
              <a:rPr lang="fa-IR" smtClean="0">
                <a:cs typeface="B Zar" panose="00000400000000000000" pitchFamily="2" charset="-78"/>
              </a:rPr>
              <a:t>رخدادها دارد </a:t>
            </a:r>
            <a:r>
              <a:rPr lang="fa-IR">
                <a:cs typeface="B Zar" panose="00000400000000000000" pitchFamily="2" charset="-78"/>
              </a:rPr>
              <a:t> </a:t>
            </a:r>
            <a:r>
              <a:rPr lang="fa-IR" smtClean="0">
                <a:cs typeface="B Zar" panose="00000400000000000000" pitchFamily="2" charset="-78"/>
              </a:rPr>
              <a:t>همچنين </a:t>
            </a:r>
            <a:r>
              <a:rPr lang="fa-IR">
                <a:cs typeface="B Zar" panose="00000400000000000000" pitchFamily="2" charset="-78"/>
              </a:rPr>
              <a:t>يكي ديگر از دلايل تمركز نهادگرايي بر فرآيندهاي تاريخي، جلب توجه ما به</a:t>
            </a:r>
            <a:r>
              <a:rPr lang="fa-IR" smtClean="0">
                <a:cs typeface="B Zar" panose="00000400000000000000" pitchFamily="2" charset="-78"/>
              </a:rPr>
              <a:t>  بزنگاههاي </a:t>
            </a:r>
            <a:r>
              <a:rPr lang="fa-IR">
                <a:cs typeface="B Zar" panose="00000400000000000000" pitchFamily="2" charset="-78"/>
              </a:rPr>
              <a:t>مهم« و </a:t>
            </a:r>
            <a:r>
              <a:rPr lang="fa-IR">
                <a:solidFill>
                  <a:srgbClr val="FF0000"/>
                </a:solidFill>
                <a:cs typeface="B Zar" panose="00000400000000000000" pitchFamily="2" charset="-78"/>
              </a:rPr>
              <a:t>فرآيندهاي اجتماعي </a:t>
            </a:r>
            <a:r>
              <a:rPr lang="fa-IR">
                <a:cs typeface="B Zar" panose="00000400000000000000" pitchFamily="2" charset="-78"/>
              </a:rPr>
              <a:t>طولاني مدت پهن دامنه اما آهسته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Alternate Process 3"/>
          <p:cNvSpPr/>
          <p:nvPr/>
        </p:nvSpPr>
        <p:spPr>
          <a:xfrm>
            <a:off x="2293034" y="4684542"/>
            <a:ext cx="2124221" cy="998806"/>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پهن دامنه اما آهسته</a:t>
            </a:r>
            <a:endParaRPr lang="fa-IR" b="1">
              <a:solidFill>
                <a:srgbClr val="FF0000"/>
              </a:solidFill>
            </a:endParaRPr>
          </a:p>
        </p:txBody>
      </p:sp>
    </p:spTree>
    <p:extLst>
      <p:ext uri="{BB962C8B-B14F-4D97-AF65-F5344CB8AC3E}">
        <p14:creationId xmlns:p14="http://schemas.microsoft.com/office/powerpoint/2010/main" val="472281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نهادگرايان تاريخي </a:t>
            </a:r>
            <a:r>
              <a:rPr lang="fa-IR" smtClean="0">
                <a:cs typeface="B Zar" panose="00000400000000000000" pitchFamily="2" charset="-78"/>
              </a:rPr>
              <a:t>در تحليلهاي تاريخي خود به ندرت بر يك زمينه نهادي يا سازماني منفرد تمركز ميكنند و در مقابل به تحليل هاي با برد متوسط يا پهن دامنه اي پرداخته كه به بررسي نهادهاي متكثري كه در يك زمينه گسترده تر با يكديگر كنش متقابل كرده، عمل مي كنند و تحت تأثير آن زمينه گسترده تر قرار ميگيرند، مي پردازند. به عبارت ديگر، نهادگرايان تاريخي به بررسي خاستگاهها، تاثيرات و ثبات يا بي ثباتي كليت پيكربندي نهادي مي پردازند</a:t>
            </a:r>
            <a:endParaRPr lang="fa-IR">
              <a:cs typeface="B Zar" panose="00000400000000000000" pitchFamily="2" charset="-78"/>
            </a:endParaRPr>
          </a:p>
        </p:txBody>
      </p:sp>
      <p:sp>
        <p:nvSpPr>
          <p:cNvPr id="4" name="Flowchart: Process 3"/>
          <p:cNvSpPr/>
          <p:nvPr/>
        </p:nvSpPr>
        <p:spPr>
          <a:xfrm>
            <a:off x="1378634" y="4656406"/>
            <a:ext cx="2743200" cy="1266092"/>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تاثيرات و ثبات يا بي ثباتي كليت پيكربندي نهادي</a:t>
            </a:r>
            <a:endParaRPr lang="fa-IR" b="1">
              <a:solidFill>
                <a:srgbClr val="FF0000"/>
              </a:solidFill>
            </a:endParaRPr>
          </a:p>
        </p:txBody>
      </p:sp>
      <p:pic>
        <p:nvPicPr>
          <p:cNvPr id="7" name="Picture 6"/>
          <p:cNvPicPr>
            <a:picLocks noChangeAspect="1"/>
          </p:cNvPicPr>
          <p:nvPr/>
        </p:nvPicPr>
        <p:blipFill>
          <a:blip r:embed="rId2"/>
          <a:stretch>
            <a:fillRect/>
          </a:stretch>
        </p:blipFill>
        <p:spPr>
          <a:xfrm>
            <a:off x="6868331" y="4417914"/>
            <a:ext cx="2619375" cy="1743075"/>
          </a:xfrm>
          <a:prstGeom prst="rect">
            <a:avLst/>
          </a:prstGeom>
        </p:spPr>
      </p:pic>
    </p:spTree>
    <p:extLst>
      <p:ext uri="{BB962C8B-B14F-4D97-AF65-F5344CB8AC3E}">
        <p14:creationId xmlns:p14="http://schemas.microsoft.com/office/powerpoint/2010/main" val="256800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Zar" panose="00000400000000000000" pitchFamily="2" charset="-78"/>
              </a:rPr>
              <a:t>از منظر نهادگرايان تعامل و كنش متقابل بين نهادها در يك زمينه گسترده نهادي، تنها </a:t>
            </a:r>
            <a:r>
              <a:rPr lang="fa-IR" smtClean="0">
                <a:cs typeface="B Zar" panose="00000400000000000000" pitchFamily="2" charset="-78"/>
              </a:rPr>
              <a:t>مبتني بر </a:t>
            </a:r>
            <a:r>
              <a:rPr lang="fa-IR">
                <a:cs typeface="B Zar" panose="00000400000000000000" pitchFamily="2" charset="-78"/>
              </a:rPr>
              <a:t>هماهنگي و روابط كاركردي بين نهادها نميباشد، بلكه تضاد و عدم توازن قدرت و بيثباتي </a:t>
            </a:r>
            <a:r>
              <a:rPr lang="fa-IR" smtClean="0">
                <a:cs typeface="B Zar" panose="00000400000000000000" pitchFamily="2" charset="-78"/>
              </a:rPr>
              <a:t>نيز برجسته </a:t>
            </a:r>
            <a:r>
              <a:rPr lang="fa-IR">
                <a:cs typeface="B Zar" panose="00000400000000000000" pitchFamily="2" charset="-78"/>
              </a:rPr>
              <a:t>است. برخلاف ديدگاه غالب مبني بر شكلگيري و ظهور نهادها در جهت توليد منافع</a:t>
            </a:r>
            <a:br>
              <a:rPr lang="fa-IR">
                <a:cs typeface="B Zar" panose="00000400000000000000" pitchFamily="2" charset="-78"/>
              </a:rPr>
            </a:br>
            <a:r>
              <a:rPr lang="fa-IR">
                <a:cs typeface="B Zar" panose="00000400000000000000" pitchFamily="2" charset="-78"/>
              </a:rPr>
              <a:t>جمعي، همانگونه كه جك نايت </a:t>
            </a:r>
            <a:r>
              <a:rPr lang="fa-IR" smtClean="0">
                <a:cs typeface="B Zar" panose="00000400000000000000" pitchFamily="2" charset="-78"/>
              </a:rPr>
              <a:t> </a:t>
            </a:r>
            <a:r>
              <a:rPr lang="fa-IR">
                <a:cs typeface="B Zar" panose="00000400000000000000" pitchFamily="2" charset="-78"/>
              </a:rPr>
              <a:t>(</a:t>
            </a:r>
            <a:r>
              <a:rPr lang="fa-IR" smtClean="0">
                <a:cs typeface="B Zar" panose="00000400000000000000" pitchFamily="2" charset="-78"/>
              </a:rPr>
              <a:t>1992)در </a:t>
            </a:r>
            <a:r>
              <a:rPr lang="fa-IR">
                <a:cs typeface="B Zar" panose="00000400000000000000" pitchFamily="2" charset="-78"/>
              </a:rPr>
              <a:t>كتاب »نهادها و تضاد اجتماعي«، بيان كرده است،</a:t>
            </a:r>
            <a:br>
              <a:rPr lang="fa-IR">
                <a:cs typeface="B Zar" panose="00000400000000000000" pitchFamily="2" charset="-78"/>
              </a:rPr>
            </a:br>
            <a:r>
              <a:rPr lang="fa-IR">
                <a:cs typeface="B Zar" panose="00000400000000000000" pitchFamily="2" charset="-78"/>
              </a:rPr>
              <a:t>نهادها بيشتر منعكس كننده تضاد اجتماعي ميان كنشگراني با اهداف متفاوت و مغاير ميباشند. </a:t>
            </a:r>
            <a:r>
              <a:rPr lang="fa-IR" smtClean="0"/>
              <a:t/>
            </a:r>
            <a:br>
              <a:rPr lang="fa-IR" smtClean="0"/>
            </a:br>
            <a:endParaRPr lang="fa-IR"/>
          </a:p>
        </p:txBody>
      </p:sp>
    </p:spTree>
    <p:extLst>
      <p:ext uri="{BB962C8B-B14F-4D97-AF65-F5344CB8AC3E}">
        <p14:creationId xmlns:p14="http://schemas.microsoft.com/office/powerpoint/2010/main" val="215813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نگاه </a:t>
            </a:r>
            <a:r>
              <a:rPr lang="fa-IR">
                <a:cs typeface="B Zar" panose="00000400000000000000" pitchFamily="2" charset="-78"/>
              </a:rPr>
              <a:t>نايت »نهادهاي اجتماعي محصول تلاش برخي كنشگران براي محدود كردن كنش </a:t>
            </a:r>
            <a:r>
              <a:rPr lang="fa-IR" smtClean="0">
                <a:cs typeface="B Zar" panose="00000400000000000000" pitchFamily="2" charset="-78"/>
              </a:rPr>
              <a:t>ديگراني است </a:t>
            </a:r>
            <a:r>
              <a:rPr lang="fa-IR">
                <a:cs typeface="B Zar" panose="00000400000000000000" pitchFamily="2" charset="-78"/>
              </a:rPr>
              <a:t>كه با آنها كنش </a:t>
            </a:r>
            <a:r>
              <a:rPr lang="fa-IR" smtClean="0">
                <a:cs typeface="B Zar" panose="00000400000000000000" pitchFamily="2" charset="-78"/>
              </a:rPr>
              <a:t>مي كنند« بر </a:t>
            </a:r>
            <a:r>
              <a:rPr lang="fa-IR">
                <a:cs typeface="B Zar" panose="00000400000000000000" pitchFamily="2" charset="-78"/>
              </a:rPr>
              <a:t>اين اساس، نهادگرايي تاريخي با تاكيد بر</a:t>
            </a:r>
            <a:br>
              <a:rPr lang="fa-IR">
                <a:cs typeface="B Zar" panose="00000400000000000000" pitchFamily="2" charset="-78"/>
              </a:rPr>
            </a:br>
            <a:r>
              <a:rPr lang="fa-IR">
                <a:cs typeface="B Zar" panose="00000400000000000000" pitchFamily="2" charset="-78"/>
              </a:rPr>
              <a:t>پيكربندي نهادي و تضاد موجود در اين زمينه نهادي گسترده، </a:t>
            </a:r>
            <a:r>
              <a:rPr lang="fa-IR" smtClean="0">
                <a:cs typeface="B Zar" panose="00000400000000000000" pitchFamily="2" charset="-78"/>
              </a:rPr>
              <a:t>به بررسي توازن هاي بي ثبات </a:t>
            </a:r>
            <a:r>
              <a:rPr lang="fa-IR">
                <a:cs typeface="B Zar" panose="00000400000000000000" pitchFamily="2" charset="-78"/>
              </a:rPr>
              <a:t>قدرت </a:t>
            </a:r>
            <a:r>
              <a:rPr lang="fa-IR" smtClean="0">
                <a:cs typeface="B Zar" panose="00000400000000000000" pitchFamily="2" charset="-78"/>
              </a:rPr>
              <a:t>و منافع </a:t>
            </a:r>
            <a:r>
              <a:rPr lang="fa-IR">
                <a:cs typeface="B Zar" panose="00000400000000000000" pitchFamily="2" charset="-78"/>
              </a:rPr>
              <a:t>پرداخته و نهادها را همچون محصولات در حال تحول منازعات كنشگران نابرابر </a:t>
            </a:r>
            <a:r>
              <a:rPr lang="fa-IR" smtClean="0">
                <a:cs typeface="B Zar" panose="00000400000000000000" pitchFamily="2" charset="-78"/>
              </a:rPr>
              <a:t>ميدانند</a:t>
            </a:r>
          </a:p>
          <a:p>
            <a:pPr algn="just"/>
            <a:endParaRPr lang="fa-IR"/>
          </a:p>
        </p:txBody>
      </p:sp>
      <p:sp>
        <p:nvSpPr>
          <p:cNvPr id="4" name="Explosion 1 3"/>
          <p:cNvSpPr/>
          <p:nvPr/>
        </p:nvSpPr>
        <p:spPr>
          <a:xfrm>
            <a:off x="1645919" y="3713871"/>
            <a:ext cx="3108961" cy="2349304"/>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تضاد موجود در اين زمينه نهادي گسترده</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5306726" y="3778420"/>
            <a:ext cx="5856193" cy="2220205"/>
          </a:xfrm>
          <a:prstGeom prst="rect">
            <a:avLst/>
          </a:prstGeom>
        </p:spPr>
      </p:pic>
    </p:spTree>
    <p:extLst>
      <p:ext uri="{BB962C8B-B14F-4D97-AF65-F5344CB8AC3E}">
        <p14:creationId xmlns:p14="http://schemas.microsoft.com/office/powerpoint/2010/main" val="427093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نهادگرايي تاريخي با مورد توجه قرار دادن منازعات و منافع كنشگران در شكلگيري نهادها و همچنين اتخاذ تعريفي از نهاد كه »بر نهادهاي سطح ميانهاي همچون سيستمهاي حزبي، و ساختار گروههاي ذينفع اقتصادي همچون </a:t>
            </a:r>
            <a:r>
              <a:rPr lang="fa-IR" smtClean="0">
                <a:cs typeface="B Zar" panose="00000400000000000000" pitchFamily="2" charset="-78"/>
              </a:rPr>
              <a:t>اتحاديه ها </a:t>
            </a:r>
            <a:r>
              <a:rPr lang="fa-IR" smtClean="0">
                <a:cs typeface="B Zar" panose="00000400000000000000" pitchFamily="2" charset="-78"/>
              </a:rPr>
              <a:t>تاكيد دارد«، يك پيوند نظري ميان افرادي كه تاريخ را ميسازند و شرايطي كه تحت آن اين كار را ميكنند- يا به عبارت ديگر پيوند عامليت- ساختار- فراهم ميسازد</a:t>
            </a:r>
            <a:endParaRPr lang="fa-IR">
              <a:cs typeface="B Zar" panose="00000400000000000000" pitchFamily="2" charset="-78"/>
            </a:endParaRPr>
          </a:p>
        </p:txBody>
      </p:sp>
      <p:sp>
        <p:nvSpPr>
          <p:cNvPr id="4" name="Flowchart: Process 3"/>
          <p:cNvSpPr/>
          <p:nvPr/>
        </p:nvSpPr>
        <p:spPr>
          <a:xfrm>
            <a:off x="838200" y="4398630"/>
            <a:ext cx="3451736" cy="12234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ساختار گروههاي ذينفع اقتصادي</a:t>
            </a:r>
            <a:endParaRPr lang="fa-IR" sz="2000" b="1">
              <a:solidFill>
                <a:srgbClr val="FF0000"/>
              </a:solidFill>
            </a:endParaRPr>
          </a:p>
        </p:txBody>
      </p:sp>
      <p:sp>
        <p:nvSpPr>
          <p:cNvPr id="5" name="Flowchart: Alternate Process 4"/>
          <p:cNvSpPr/>
          <p:nvPr/>
        </p:nvSpPr>
        <p:spPr>
          <a:xfrm>
            <a:off x="6260123" y="4398630"/>
            <a:ext cx="3052689" cy="122349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پيوند عامليت- ساختار</a:t>
            </a:r>
            <a:endParaRPr lang="fa-IR" sz="2000" b="1">
              <a:solidFill>
                <a:srgbClr val="FF0000"/>
              </a:solidFill>
            </a:endParaRPr>
          </a:p>
        </p:txBody>
      </p:sp>
    </p:spTree>
    <p:extLst>
      <p:ext uri="{BB962C8B-B14F-4D97-AF65-F5344CB8AC3E}">
        <p14:creationId xmlns:p14="http://schemas.microsoft.com/office/powerpoint/2010/main" val="1234220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نهادگرايي تاريخي همزمان با توجه به رابطه بين سوژه و محيط نهادي، بر »چسبندگي« 1آرايشهاي نهادي شكل گرفته به صورت تاريخي نيز تاكيد ميكند. بدين معني كه آرايشهاي نهادي محصول فرآيندهاي تاريخي هستند و به سادگي دگرگون </a:t>
            </a:r>
            <a:r>
              <a:rPr lang="fa-IR" smtClean="0">
                <a:cs typeface="B Zar" panose="00000400000000000000" pitchFamily="2" charset="-78"/>
              </a:rPr>
              <a:t>نمي شوند</a:t>
            </a:r>
            <a:r>
              <a:rPr lang="fa-IR">
                <a:cs typeface="B Zar" panose="00000400000000000000" pitchFamily="2" charset="-78"/>
              </a:rPr>
              <a:t>. زيرا »هر (نهادي رسمي يا غير رسمي) در مجموعه نهادي بزرگترين قرار دارد و تغيير در هر مجموعه قواعد (نهاد) ميتواند دلالت بر تغيير در </a:t>
            </a:r>
            <a:r>
              <a:rPr lang="fa-IR" smtClean="0">
                <a:cs typeface="B Zar" panose="00000400000000000000" pitchFamily="2" charset="-78"/>
              </a:rPr>
              <a:t>مجموعه اي </a:t>
            </a:r>
            <a:r>
              <a:rPr lang="fa-IR">
                <a:cs typeface="B Zar" panose="00000400000000000000" pitchFamily="2" charset="-78"/>
              </a:rPr>
              <a:t>ديگر باشد. لذا بسيار محتمل است كه كساني كه از زمينه نهادي موجود نفع ميبرند در مقابل تغيير مقاومت كنند ) </a:t>
            </a:r>
          </a:p>
          <a:p>
            <a:endParaRPr lang="fa-IR"/>
          </a:p>
        </p:txBody>
      </p:sp>
      <p:sp>
        <p:nvSpPr>
          <p:cNvPr id="4" name="Flowchart: Connector 3"/>
          <p:cNvSpPr/>
          <p:nvPr/>
        </p:nvSpPr>
        <p:spPr>
          <a:xfrm>
            <a:off x="2658794" y="4726745"/>
            <a:ext cx="2110154" cy="829993"/>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smtClean="0">
                <a:solidFill>
                  <a:srgbClr val="FF0000"/>
                </a:solidFill>
                <a:cs typeface="B Zar" panose="00000400000000000000" pitchFamily="2" charset="-78"/>
              </a:rPr>
              <a:t>دگرگونی ساده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1494805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رويكرد نهادگرايي تاريخي با تاكيد بر چسبندگي نهادي، برخلاف ديدگاه غالب مبني بر تحول و دگرگوني تدريجي نهادها كه متاثر از مكتب تكاملي داروين بود، مدل خاصي از تحول نهادي را مبناي كار خوا قرار ميدهد كه توسط كراسنر (1984) تحت عنوان مدل »تعادل منقطع« 1مطرح شد. مدل تعادل منقطع بر دوره هايي از »گشايش« و نوآوريهاي سريع كه در ادامه آنها دورههايي از ايستايي نهادي يا »قفل شدگي« وجود دارد تاكيد مي كند</a:t>
            </a:r>
          </a:p>
          <a:p>
            <a:pPr algn="just"/>
            <a:endParaRPr lang="fa-IR" smtClean="0">
              <a:cs typeface="B Zar" panose="00000400000000000000" pitchFamily="2" charset="-78"/>
            </a:endParaRPr>
          </a:p>
        </p:txBody>
      </p:sp>
      <p:sp>
        <p:nvSpPr>
          <p:cNvPr id="4" name="Flowchart: Decision 3"/>
          <p:cNvSpPr/>
          <p:nvPr/>
        </p:nvSpPr>
        <p:spPr>
          <a:xfrm>
            <a:off x="3711526" y="4001294"/>
            <a:ext cx="4768948" cy="180066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b="1">
                <a:solidFill>
                  <a:srgbClr val="FF0000"/>
                </a:solidFill>
                <a:cs typeface="B Zar" panose="00000400000000000000" pitchFamily="2" charset="-78"/>
              </a:rPr>
              <a:t> </a:t>
            </a:r>
            <a:r>
              <a:rPr lang="fa-IR" b="1">
                <a:solidFill>
                  <a:srgbClr val="FF0000"/>
                </a:solidFill>
                <a:cs typeface="B Zar" panose="00000400000000000000" pitchFamily="2" charset="-78"/>
              </a:rPr>
              <a:t>تاكيد بر چسبندگي نهادي</a:t>
            </a:r>
          </a:p>
        </p:txBody>
      </p:sp>
    </p:spTree>
    <p:extLst>
      <p:ext uri="{BB962C8B-B14F-4D97-AF65-F5344CB8AC3E}">
        <p14:creationId xmlns:p14="http://schemas.microsoft.com/office/powerpoint/2010/main" val="495463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براساس اين </a:t>
            </a:r>
            <a:r>
              <a:rPr lang="fa-IR" smtClean="0">
                <a:cs typeface="B Zar" panose="00000400000000000000" pitchFamily="2" charset="-78"/>
              </a:rPr>
              <a:t>مدل، در </a:t>
            </a:r>
            <a:r>
              <a:rPr lang="fa-IR">
                <a:cs typeface="B Zar" panose="00000400000000000000" pitchFamily="2" charset="-78"/>
              </a:rPr>
              <a:t>دورههاي گشايش، گزينههاي مختلفي پيش روي كنشگران سياسي قرار دارد، اما انتخاب </a:t>
            </a:r>
            <a:r>
              <a:rPr lang="fa-IR" smtClean="0">
                <a:cs typeface="B Zar" panose="00000400000000000000" pitchFamily="2" charset="-78"/>
              </a:rPr>
              <a:t>هر گزينه</a:t>
            </a:r>
            <a:r>
              <a:rPr lang="fa-IR">
                <a:cs typeface="B Zar" panose="00000400000000000000" pitchFamily="2" charset="-78"/>
              </a:rPr>
              <a:t>، مسير تاريخي را در جهت خاصي هدايت خواهد كرد و انتخابهاي بعدي را محدود </a:t>
            </a:r>
            <a:r>
              <a:rPr lang="fa-IR" smtClean="0">
                <a:cs typeface="B Zar" panose="00000400000000000000" pitchFamily="2" charset="-78"/>
              </a:rPr>
              <a:t>مي كند به گونه اي </a:t>
            </a:r>
            <a:r>
              <a:rPr lang="fa-IR">
                <a:cs typeface="B Zar" panose="00000400000000000000" pitchFamily="2" charset="-78"/>
              </a:rPr>
              <a:t>كه برگشت از اين مسير دشوار و يا ناممكن خواهد شد. اين همان فرآيندي است كه از </a:t>
            </a:r>
            <a:r>
              <a:rPr lang="fa-IR" smtClean="0">
                <a:cs typeface="B Zar" panose="00000400000000000000" pitchFamily="2" charset="-78"/>
              </a:rPr>
              <a:t>آن تحت </a:t>
            </a:r>
            <a:r>
              <a:rPr lang="fa-IR">
                <a:cs typeface="B Zar" panose="00000400000000000000" pitchFamily="2" charset="-78"/>
              </a:rPr>
              <a:t>عنوان »وابستگي به </a:t>
            </a:r>
            <a:r>
              <a:rPr lang="fa-IR" smtClean="0">
                <a:cs typeface="B Zar" panose="00000400000000000000" pitchFamily="2" charset="-78"/>
              </a:rPr>
              <a:t>مسير«ياد </a:t>
            </a:r>
            <a:r>
              <a:rPr lang="fa-IR">
                <a:cs typeface="B Zar" panose="00000400000000000000" pitchFamily="2" charset="-78"/>
              </a:rPr>
              <a:t>ميشود. </a:t>
            </a:r>
            <a:endParaRPr lang="fa-IR"/>
          </a:p>
        </p:txBody>
      </p:sp>
    </p:spTree>
    <p:extLst>
      <p:ext uri="{BB962C8B-B14F-4D97-AF65-F5344CB8AC3E}">
        <p14:creationId xmlns:p14="http://schemas.microsoft.com/office/powerpoint/2010/main" val="358649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اين روايت بديل، پيكربندي نهادي دوران قاجار، مبتني بر شبكه نسبتا پيچيده اي از روابط متقابل بين </a:t>
            </a:r>
            <a:r>
              <a:rPr lang="fa-IR" smtClean="0">
                <a:solidFill>
                  <a:srgbClr val="FF0000"/>
                </a:solidFill>
                <a:cs typeface="B Zar" panose="00000400000000000000" pitchFamily="2" charset="-78"/>
              </a:rPr>
              <a:t>چهار</a:t>
            </a:r>
            <a:r>
              <a:rPr lang="fa-IR" smtClean="0">
                <a:cs typeface="B Zar" panose="00000400000000000000" pitchFamily="2" charset="-78"/>
              </a:rPr>
              <a:t> نهاد اصلي يعني حكومت مركزي، روحانيت، بازار و ايلات و قبايل بود كه حاصل آن تعادل نهادي نسبتا پايداري بين اين نهادها بود. اين تعادل نهادي نه ناشي از سلطه يك نهاد بر نهادهاي ديگر بلكه محصول موازنه قدرت بين اين نهادها بود. اين تعادل نهادي، ريشه در شرايط و نحوه شكل گيري حكومت صفويه داشت كه مبتني بر تركيبي از نيروهاي ايلي و قدرت ايدئولوژيك بود </a:t>
            </a:r>
          </a:p>
          <a:p>
            <a:pPr marL="0" indent="0" algn="just">
              <a:buNone/>
            </a:pPr>
            <a:r>
              <a:rPr lang="fa-IR" smtClean="0"/>
              <a:t/>
            </a:r>
            <a:br>
              <a:rPr lang="fa-IR" smtClean="0"/>
            </a:br>
            <a:endParaRPr lang="fa-IR" smtClean="0"/>
          </a:p>
          <a:p>
            <a:endParaRPr lang="fa-IR"/>
          </a:p>
        </p:txBody>
      </p:sp>
      <p:sp>
        <p:nvSpPr>
          <p:cNvPr id="4" name="Flowchart: Process 3"/>
          <p:cNvSpPr/>
          <p:nvPr/>
        </p:nvSpPr>
        <p:spPr>
          <a:xfrm>
            <a:off x="2349305" y="4431323"/>
            <a:ext cx="5711483" cy="122388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شبكه نسبتا پيچيده اي از روابط متقابل بين چهار نهاد اصلي يعني حكومت مركزي، روحانيت، بازار و ايلات و قبايل</a:t>
            </a:r>
            <a:endParaRPr lang="fa-IR" b="1">
              <a:solidFill>
                <a:srgbClr val="FF0000"/>
              </a:solidFill>
            </a:endParaRPr>
          </a:p>
        </p:txBody>
      </p:sp>
      <p:sp>
        <p:nvSpPr>
          <p:cNvPr id="5" name="AutoShape 2" descr="File:NYCS-bull-trans-4-red.svg - Wikimedia Commons"/>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6" name="Picture 5"/>
          <p:cNvPicPr>
            <a:picLocks noChangeAspect="1"/>
          </p:cNvPicPr>
          <p:nvPr/>
        </p:nvPicPr>
        <p:blipFill>
          <a:blip r:embed="rId2"/>
          <a:stretch>
            <a:fillRect/>
          </a:stretch>
        </p:blipFill>
        <p:spPr>
          <a:xfrm>
            <a:off x="11353800" y="2209851"/>
            <a:ext cx="668287" cy="668287"/>
          </a:xfrm>
          <a:prstGeom prst="rect">
            <a:avLst/>
          </a:prstGeom>
        </p:spPr>
      </p:pic>
    </p:spTree>
    <p:extLst>
      <p:ext uri="{BB962C8B-B14F-4D97-AF65-F5344CB8AC3E}">
        <p14:creationId xmlns:p14="http://schemas.microsoft.com/office/powerpoint/2010/main" val="424004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كولير و كولير (1991) به پيروي از مارتين ليپست و روكان  (1967) و روكان (1970) برهه ها و دورههاي اوليه انفتاح و گشايش كه درپي آن </a:t>
            </a:r>
            <a:r>
              <a:rPr lang="fa-IR" smtClean="0">
                <a:cs typeface="B Zar" panose="00000400000000000000" pitchFamily="2" charset="-78"/>
              </a:rPr>
              <a:t>دوره هاي </a:t>
            </a:r>
            <a:r>
              <a:rPr lang="fa-IR">
                <a:cs typeface="B Zar" panose="00000400000000000000" pitchFamily="2" charset="-78"/>
              </a:rPr>
              <a:t>طولاني تعادل و ايستايي ظهور ميكند را »</a:t>
            </a:r>
            <a:r>
              <a:rPr lang="fa-IR" smtClean="0">
                <a:solidFill>
                  <a:srgbClr val="FF0000"/>
                </a:solidFill>
                <a:cs typeface="B Zar" panose="00000400000000000000" pitchFamily="2" charset="-78"/>
              </a:rPr>
              <a:t>بزنگاههاي مهم</a:t>
            </a:r>
            <a:r>
              <a:rPr lang="fa-IR" smtClean="0">
                <a:cs typeface="B Zar" panose="00000400000000000000" pitchFamily="2" charset="-78"/>
              </a:rPr>
              <a:t>«مي نامند</a:t>
            </a:r>
            <a:r>
              <a:rPr lang="fa-IR">
                <a:cs typeface="B Zar" panose="00000400000000000000" pitchFamily="2" charset="-78"/>
              </a:rPr>
              <a:t>. </a:t>
            </a:r>
            <a:r>
              <a:rPr lang="fa-IR" smtClean="0">
                <a:cs typeface="B Zar" panose="00000400000000000000" pitchFamily="2" charset="-78"/>
              </a:rPr>
              <a:t>همان گونه </a:t>
            </a:r>
            <a:r>
              <a:rPr lang="fa-IR">
                <a:cs typeface="B Zar" panose="00000400000000000000" pitchFamily="2" charset="-78"/>
              </a:rPr>
              <a:t>كه كولير و </a:t>
            </a:r>
            <a:r>
              <a:rPr lang="fa-IR" smtClean="0">
                <a:cs typeface="B Zar" panose="00000400000000000000" pitchFamily="2" charset="-78"/>
              </a:rPr>
              <a:t>كولير(1991) در </a:t>
            </a:r>
            <a:r>
              <a:rPr lang="fa-IR">
                <a:cs typeface="B Zar" panose="00000400000000000000" pitchFamily="2" charset="-78"/>
              </a:rPr>
              <a:t>كار خود اشاره كردهاند، »بزنگاههاي مهم« در كشورهاي مختلف به </a:t>
            </a:r>
            <a:r>
              <a:rPr lang="fa-IR" smtClean="0">
                <a:cs typeface="B Zar" panose="00000400000000000000" pitchFamily="2" charset="-78"/>
              </a:rPr>
              <a:t>شيوه هاي </a:t>
            </a:r>
            <a:r>
              <a:rPr lang="fa-IR">
                <a:cs typeface="B Zar" panose="00000400000000000000" pitchFamily="2" charset="-78"/>
              </a:rPr>
              <a:t>مختلفي رخ </a:t>
            </a:r>
            <a:r>
              <a:rPr lang="fa-IR" smtClean="0">
                <a:cs typeface="B Zar" panose="00000400000000000000" pitchFamily="2" charset="-78"/>
              </a:rPr>
              <a:t>مي دهند </a:t>
            </a:r>
            <a:r>
              <a:rPr lang="fa-IR">
                <a:cs typeface="B Zar" panose="00000400000000000000" pitchFamily="2" charset="-78"/>
              </a:rPr>
              <a:t>و بدين ترتيب باعث </a:t>
            </a:r>
            <a:r>
              <a:rPr lang="fa-IR" smtClean="0">
                <a:cs typeface="B Zar" panose="00000400000000000000" pitchFamily="2" charset="-78"/>
              </a:rPr>
              <a:t>شكل گيري </a:t>
            </a:r>
            <a:r>
              <a:rPr lang="fa-IR">
                <a:cs typeface="B Zar" panose="00000400000000000000" pitchFamily="2" charset="-78"/>
              </a:rPr>
              <a:t>مسيرهاي متفاوتي در سير تحولات جوامع مختلف شده و ميراث جداگانه و متمايزي را بر هر كشور توليد </a:t>
            </a:r>
            <a:r>
              <a:rPr lang="fa-IR" smtClean="0">
                <a:cs typeface="B Zar" panose="00000400000000000000" pitchFamily="2" charset="-78"/>
              </a:rPr>
              <a:t>مي كنند. </a:t>
            </a:r>
            <a:endParaRPr lang="fa-IR">
              <a:cs typeface="B Zar" panose="00000400000000000000" pitchFamily="2" charset="-78"/>
            </a:endParaRPr>
          </a:p>
          <a:p>
            <a:endParaRPr lang="fa-IR"/>
          </a:p>
        </p:txBody>
      </p:sp>
      <p:sp>
        <p:nvSpPr>
          <p:cNvPr id="4" name="Flowchart: Punched Tape 3"/>
          <p:cNvSpPr/>
          <p:nvPr/>
        </p:nvSpPr>
        <p:spPr>
          <a:xfrm>
            <a:off x="2293034" y="4600135"/>
            <a:ext cx="2658794" cy="1111348"/>
          </a:xfrm>
          <a:prstGeom prst="flowChartPunchedTap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دوره هاي طولاني تعادل و ايستايي</a:t>
            </a:r>
            <a:endParaRPr lang="fa-IR" sz="2000" b="1">
              <a:solidFill>
                <a:srgbClr val="FF0000"/>
              </a:solidFill>
            </a:endParaRPr>
          </a:p>
        </p:txBody>
      </p:sp>
      <p:sp>
        <p:nvSpPr>
          <p:cNvPr id="5" name="Explosion 1 4"/>
          <p:cNvSpPr/>
          <p:nvPr/>
        </p:nvSpPr>
        <p:spPr>
          <a:xfrm>
            <a:off x="6583680" y="4600135"/>
            <a:ext cx="2208628" cy="1420837"/>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chemeClr val="tx1"/>
                </a:solidFill>
                <a:cs typeface="B Zar" panose="00000400000000000000" pitchFamily="2" charset="-78"/>
              </a:rPr>
              <a:t>بزنگاههاي مهم</a:t>
            </a:r>
            <a:endParaRPr lang="fa-IR">
              <a:solidFill>
                <a:schemeClr val="tx1"/>
              </a:solidFill>
            </a:endParaRPr>
          </a:p>
        </p:txBody>
      </p:sp>
    </p:spTree>
    <p:extLst>
      <p:ext uri="{BB962C8B-B14F-4D97-AF65-F5344CB8AC3E}">
        <p14:creationId xmlns:p14="http://schemas.microsoft.com/office/powerpoint/2010/main" val="963104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تحليل بزنگاههاي مهم بايد نشان داده شود كه اين بزنگاهها چه »ميراثي« از خود به جا</a:t>
            </a:r>
            <a:br>
              <a:rPr lang="fa-IR">
                <a:cs typeface="B Zar" panose="00000400000000000000" pitchFamily="2" charset="-78"/>
              </a:rPr>
            </a:br>
            <a:r>
              <a:rPr lang="fa-IR" smtClean="0">
                <a:cs typeface="B Zar" panose="00000400000000000000" pitchFamily="2" charset="-78"/>
              </a:rPr>
              <a:t>گذاشته اند</a:t>
            </a:r>
            <a:r>
              <a:rPr lang="fa-IR">
                <a:cs typeface="B Zar" panose="00000400000000000000" pitchFamily="2" charset="-78"/>
              </a:rPr>
              <a:t>. كولير و </a:t>
            </a:r>
            <a:r>
              <a:rPr lang="fa-IR" smtClean="0">
                <a:cs typeface="B Zar" panose="00000400000000000000" pitchFamily="2" charset="-78"/>
              </a:rPr>
              <a:t>كولير (1991) سه </a:t>
            </a:r>
            <a:r>
              <a:rPr lang="fa-IR">
                <a:cs typeface="B Zar" panose="00000400000000000000" pitchFamily="2" charset="-78"/>
              </a:rPr>
              <a:t>مولفه را براي »ميراث« برشمردهاند: الف- مكانيسمهاي </a:t>
            </a:r>
            <a:r>
              <a:rPr lang="fa-IR" smtClean="0">
                <a:cs typeface="B Zar" panose="00000400000000000000" pitchFamily="2" charset="-78"/>
              </a:rPr>
              <a:t>توليد ميراث</a:t>
            </a:r>
            <a:r>
              <a:rPr lang="fa-IR">
                <a:cs typeface="B Zar" panose="00000400000000000000" pitchFamily="2" charset="-78"/>
              </a:rPr>
              <a:t>: بدين معني كه چه مكانيسمهايي باعث توليد ميراث شدهاند. ب- مكانيسمهاي </a:t>
            </a:r>
            <a:r>
              <a:rPr lang="fa-IR" smtClean="0">
                <a:cs typeface="B Zar" panose="00000400000000000000" pitchFamily="2" charset="-78"/>
              </a:rPr>
              <a:t>بازتولي ميراث</a:t>
            </a:r>
            <a:r>
              <a:rPr lang="fa-IR">
                <a:cs typeface="B Zar" panose="00000400000000000000" pitchFamily="2" charset="-78"/>
              </a:rPr>
              <a:t>: بدين معني كه مجموعهاي از نهادها به محض بهوجود آمدن، منافعي را بههمراه ميآورند  </a:t>
            </a:r>
            <a:r>
              <a:rPr lang="fa-IR" smtClean="0">
                <a:cs typeface="B Zar" panose="00000400000000000000" pitchFamily="2" charset="-78"/>
              </a:rPr>
              <a:t>صاحبان </a:t>
            </a:r>
            <a:r>
              <a:rPr lang="fa-IR">
                <a:cs typeface="B Zar" panose="00000400000000000000" pitchFamily="2" charset="-78"/>
              </a:rPr>
              <a:t>قدرت در اين نهادها تلاش ميكنند تا موقعيت خود را حفظ كنند. ج- ويژگيهاي </a:t>
            </a:r>
            <a:r>
              <a:rPr lang="fa-IR" smtClean="0">
                <a:cs typeface="B Zar" panose="00000400000000000000" pitchFamily="2" charset="-78"/>
              </a:rPr>
              <a:t>عمده ميراث</a:t>
            </a:r>
            <a:r>
              <a:rPr lang="fa-IR">
                <a:cs typeface="B Zar" panose="00000400000000000000" pitchFamily="2" charset="-78"/>
              </a:rPr>
              <a:t>: كه منظور از اين ويژگيها، صفاتي است كه محصول و نتيجه »بزنگاه مهم« هستند. </a:t>
            </a:r>
            <a:r>
              <a:rPr lang="fa-IR" smtClean="0">
                <a:cs typeface="B Zar" panose="00000400000000000000" pitchFamily="2" charset="-78"/>
              </a:rPr>
              <a:t>بعنوان مثال</a:t>
            </a:r>
            <a:r>
              <a:rPr lang="fa-IR">
                <a:cs typeface="B Zar" panose="00000400000000000000" pitchFamily="2" charset="-78"/>
              </a:rPr>
              <a:t>، بزنگاه مهم ممكن است </a:t>
            </a:r>
            <a:r>
              <a:rPr lang="fa-IR" smtClean="0">
                <a:cs typeface="B Zar" panose="00000400000000000000" pitchFamily="2" charset="-78"/>
              </a:rPr>
              <a:t>به منظومه </a:t>
            </a:r>
            <a:r>
              <a:rPr lang="fa-IR">
                <a:cs typeface="B Zar" panose="00000400000000000000" pitchFamily="2" charset="-78"/>
              </a:rPr>
              <a:t>جديدي از روابط اتحاديه- حزب- دولت منجر شده باشد</a:t>
            </a:r>
            <a:r>
              <a:rPr lang="fa-IR" smtClean="0">
                <a:cs typeface="B Zar" panose="00000400000000000000" pitchFamily="2" charset="-78"/>
              </a:rPr>
              <a:t> </a:t>
            </a:r>
          </a:p>
          <a:p>
            <a:pPr marL="0" indent="0" algn="just">
              <a:buNone/>
            </a:pPr>
            <a:r>
              <a:rPr lang="fa-IR" smtClean="0"/>
              <a:t/>
            </a:r>
            <a:br>
              <a:rPr lang="fa-IR" smtClean="0"/>
            </a:br>
            <a:endParaRPr lang="fa-IR"/>
          </a:p>
        </p:txBody>
      </p:sp>
      <p:sp>
        <p:nvSpPr>
          <p:cNvPr id="4" name="Flowchart: Process 3"/>
          <p:cNvSpPr/>
          <p:nvPr/>
        </p:nvSpPr>
        <p:spPr>
          <a:xfrm>
            <a:off x="2053883" y="4951828"/>
            <a:ext cx="1969477" cy="1181686"/>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chemeClr val="tx1"/>
                </a:solidFill>
                <a:cs typeface="B Zar" panose="00000400000000000000" pitchFamily="2" charset="-78"/>
              </a:rPr>
              <a:t>بزنگاههاي مهم</a:t>
            </a:r>
            <a:endParaRPr lang="fa-IR" sz="2000" b="1">
              <a:solidFill>
                <a:schemeClr val="tx1"/>
              </a:solidFill>
            </a:endParaRPr>
          </a:p>
        </p:txBody>
      </p:sp>
      <p:sp>
        <p:nvSpPr>
          <p:cNvPr id="5" name="Flowchart: Connector 4"/>
          <p:cNvSpPr/>
          <p:nvPr/>
        </p:nvSpPr>
        <p:spPr>
          <a:xfrm>
            <a:off x="5598942" y="4951828"/>
            <a:ext cx="2715064" cy="105507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روابط اتحاديه- حزب- دولت</a:t>
            </a:r>
            <a:endParaRPr lang="fa-IR" sz="2000" b="1">
              <a:solidFill>
                <a:srgbClr val="FF0000"/>
              </a:solidFill>
            </a:endParaRPr>
          </a:p>
        </p:txBody>
      </p:sp>
    </p:spTree>
    <p:extLst>
      <p:ext uri="{BB962C8B-B14F-4D97-AF65-F5344CB8AC3E}">
        <p14:creationId xmlns:p14="http://schemas.microsoft.com/office/powerpoint/2010/main" val="201278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همانگونه كه ماهوني </a:t>
            </a:r>
            <a:r>
              <a:rPr lang="fa-IR" smtClean="0">
                <a:cs typeface="B Zar" panose="00000400000000000000" pitchFamily="2" charset="-78"/>
              </a:rPr>
              <a:t>(2000) بيان </a:t>
            </a:r>
            <a:r>
              <a:rPr lang="fa-IR">
                <a:cs typeface="B Zar" panose="00000400000000000000" pitchFamily="2" charset="-78"/>
              </a:rPr>
              <a:t>ميكند وابستگي به مسير با تلاشهايي در</a:t>
            </a:r>
            <a:br>
              <a:rPr lang="fa-IR">
                <a:cs typeface="B Zar" panose="00000400000000000000" pitchFamily="2" charset="-78"/>
              </a:rPr>
            </a:br>
            <a:r>
              <a:rPr lang="fa-IR">
                <a:cs typeface="B Zar" panose="00000400000000000000" pitchFamily="2" charset="-78"/>
              </a:rPr>
              <a:t>جامعهشناسي تاريخي كه سعي ميكنند مجموعه قابل تعميمي از فرآيندهاي علي را براي </a:t>
            </a:r>
            <a:r>
              <a:rPr lang="fa-IR" smtClean="0">
                <a:cs typeface="B Zar" panose="00000400000000000000" pitchFamily="2" charset="-78"/>
              </a:rPr>
              <a:t>تبيين تفاوتها </a:t>
            </a:r>
            <a:r>
              <a:rPr lang="fa-IR">
                <a:cs typeface="B Zar" panose="00000400000000000000" pitchFamily="2" charset="-78"/>
              </a:rPr>
              <a:t>يا </a:t>
            </a:r>
            <a:r>
              <a:rPr lang="fa-IR" smtClean="0">
                <a:cs typeface="B Zar" panose="00000400000000000000" pitchFamily="2" charset="-78"/>
              </a:rPr>
              <a:t>شباهت هاي </a:t>
            </a:r>
            <a:r>
              <a:rPr lang="fa-IR">
                <a:cs typeface="B Zar" panose="00000400000000000000" pitchFamily="2" charset="-78"/>
              </a:rPr>
              <a:t>جوامع مختلف شناسايي كنند در تضاد است </a:t>
            </a:r>
            <a:r>
              <a:rPr lang="fa-IR" smtClean="0">
                <a:cs typeface="B Zar" panose="00000400000000000000" pitchFamily="2" charset="-78"/>
              </a:rPr>
              <a:t>نهادگرايان</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تاريخي استدلال </a:t>
            </a:r>
            <a:r>
              <a:rPr lang="fa-IR" smtClean="0">
                <a:cs typeface="B Zar" panose="00000400000000000000" pitchFamily="2" charset="-78"/>
              </a:rPr>
              <a:t>مي كنند </a:t>
            </a:r>
            <a:r>
              <a:rPr lang="fa-IR">
                <a:cs typeface="B Zar" panose="00000400000000000000" pitchFamily="2" charset="-78"/>
              </a:rPr>
              <a:t>كه </a:t>
            </a:r>
            <a:r>
              <a:rPr lang="fa-IR" smtClean="0">
                <a:cs typeface="B Zar" panose="00000400000000000000" pitchFamily="2" charset="-78"/>
              </a:rPr>
              <a:t>زمانبندي و توالي فرايندها يا رخدادهاي خاص از </a:t>
            </a:r>
            <a:r>
              <a:rPr lang="fa-IR">
                <a:cs typeface="B Zar" panose="00000400000000000000" pitchFamily="2" charset="-78"/>
              </a:rPr>
              <a:t>اهميت زيادي</a:t>
            </a:r>
            <a:r>
              <a:rPr lang="fa-IR" smtClean="0">
                <a:cs typeface="B Zar" panose="00000400000000000000" pitchFamily="2" charset="-78"/>
              </a:rPr>
              <a:t> </a:t>
            </a:r>
            <a:r>
              <a:rPr lang="fa-IR">
                <a:cs typeface="B Zar" panose="00000400000000000000" pitchFamily="2" charset="-78"/>
              </a:rPr>
              <a:t>برخوردار است زيرا فرآيندهاي خود تقويت كننده بعدي، كه دائما در زندگي سياسي و اجتماعي </a:t>
            </a:r>
            <a:r>
              <a:rPr lang="fa-IR" smtClean="0">
                <a:cs typeface="B Zar" panose="00000400000000000000" pitchFamily="2" charset="-78"/>
              </a:rPr>
              <a:t>نقش ايفا </a:t>
            </a:r>
            <a:r>
              <a:rPr lang="fa-IR">
                <a:cs typeface="B Zar" panose="00000400000000000000" pitchFamily="2" charset="-78"/>
              </a:rPr>
              <a:t>ميكنند، نتايج تحولات بعد از خود را تغيير </a:t>
            </a:r>
            <a:r>
              <a:rPr lang="fa-IR" smtClean="0">
                <a:cs typeface="B Zar" panose="00000400000000000000" pitchFamily="2" charset="-78"/>
              </a:rPr>
              <a:t>مي دهند </a:t>
            </a:r>
          </a:p>
          <a:p>
            <a:pPr marL="0" indent="0" algn="just">
              <a:buNone/>
            </a:pPr>
            <a:r>
              <a:rPr lang="fa-IR" smtClean="0"/>
              <a:t/>
            </a:r>
            <a:br>
              <a:rPr lang="fa-IR" smtClean="0"/>
            </a:br>
            <a:endParaRPr lang="fa-IR"/>
          </a:p>
        </p:txBody>
      </p:sp>
      <p:sp>
        <p:nvSpPr>
          <p:cNvPr id="4" name="Flowchart: Process 3"/>
          <p:cNvSpPr/>
          <p:nvPr/>
        </p:nvSpPr>
        <p:spPr>
          <a:xfrm>
            <a:off x="1772529" y="4853354"/>
            <a:ext cx="4712677" cy="113948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زمانبندي و توالي فرايندها يا رخدادهاي خاص</a:t>
            </a:r>
            <a:endParaRPr lang="fa-IR" sz="2000" b="1">
              <a:solidFill>
                <a:srgbClr val="FF0000"/>
              </a:solidFill>
            </a:endParaRPr>
          </a:p>
        </p:txBody>
      </p:sp>
      <p:sp>
        <p:nvSpPr>
          <p:cNvPr id="5" name="Flowchart: Connector 4"/>
          <p:cNvSpPr/>
          <p:nvPr/>
        </p:nvSpPr>
        <p:spPr>
          <a:xfrm>
            <a:off x="8187398" y="4888522"/>
            <a:ext cx="2138289" cy="106914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فرآيندهاي علي</a:t>
            </a:r>
            <a:endParaRPr lang="fa-IR" b="1">
              <a:solidFill>
                <a:srgbClr val="FF0000"/>
              </a:solidFill>
            </a:endParaRPr>
          </a:p>
        </p:txBody>
      </p:sp>
    </p:spTree>
    <p:extLst>
      <p:ext uri="{BB962C8B-B14F-4D97-AF65-F5344CB8AC3E}">
        <p14:creationId xmlns:p14="http://schemas.microsoft.com/office/powerpoint/2010/main" val="2986059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پيرسون </a:t>
            </a:r>
            <a:r>
              <a:rPr lang="fa-IR">
                <a:cs typeface="B Zar" panose="00000400000000000000" pitchFamily="2" charset="-78"/>
              </a:rPr>
              <a:t>و اسكاچپل، .(</a:t>
            </a:r>
            <a:r>
              <a:rPr lang="fa-IR" smtClean="0">
                <a:cs typeface="B Zar" panose="00000400000000000000" pitchFamily="2" charset="-78"/>
              </a:rPr>
              <a:t>2002)، ماهوني (2000) در </a:t>
            </a:r>
            <a:r>
              <a:rPr lang="fa-IR">
                <a:cs typeface="B Zar" panose="00000400000000000000" pitchFamily="2" charset="-78"/>
              </a:rPr>
              <a:t>چارچوب مطالعات وابستگي به مسير، دو الگوي عمده توالي را </a:t>
            </a:r>
            <a:r>
              <a:rPr lang="fa-IR" smtClean="0">
                <a:cs typeface="B Zar" panose="00000400000000000000" pitchFamily="2" charset="-78"/>
              </a:rPr>
              <a:t>شناسايي كرده </a:t>
            </a:r>
            <a:r>
              <a:rPr lang="fa-IR">
                <a:cs typeface="B Zar" panose="00000400000000000000" pitchFamily="2" charset="-78"/>
              </a:rPr>
              <a:t>است. يك نوع تحليلهاي وابستگي </a:t>
            </a:r>
            <a:r>
              <a:rPr lang="fa-IR" smtClean="0">
                <a:cs typeface="B Zar" panose="00000400000000000000" pitchFamily="2" charset="-78"/>
              </a:rPr>
              <a:t>به مسير </a:t>
            </a:r>
            <a:r>
              <a:rPr lang="fa-IR">
                <a:cs typeface="B Zar" panose="00000400000000000000" pitchFamily="2" charset="-78"/>
              </a:rPr>
              <a:t>از نظر ماهوني </a:t>
            </a:r>
            <a:r>
              <a:rPr lang="fa-IR" smtClean="0">
                <a:cs typeface="B Zar" panose="00000400000000000000" pitchFamily="2" charset="-78"/>
              </a:rPr>
              <a:t>(2000) به </a:t>
            </a:r>
            <a:r>
              <a:rPr lang="fa-IR">
                <a:cs typeface="B Zar" panose="00000400000000000000" pitchFamily="2" charset="-78"/>
              </a:rPr>
              <a:t>مطالعه </a:t>
            </a:r>
            <a:r>
              <a:rPr lang="fa-IR" smtClean="0">
                <a:cs typeface="B Zar" panose="00000400000000000000" pitchFamily="2" charset="-78"/>
              </a:rPr>
              <a:t>«تواليهاي واكنشي» ميپردازند</a:t>
            </a:r>
            <a:r>
              <a:rPr lang="fa-IR">
                <a:cs typeface="B Zar" panose="00000400000000000000" pitchFamily="2" charset="-78"/>
              </a:rPr>
              <a:t>. </a:t>
            </a:r>
          </a:p>
        </p:txBody>
      </p:sp>
      <p:sp>
        <p:nvSpPr>
          <p:cNvPr id="4" name="Vertical Scroll 3"/>
          <p:cNvSpPr/>
          <p:nvPr/>
        </p:nvSpPr>
        <p:spPr>
          <a:xfrm>
            <a:off x="838200" y="3488788"/>
            <a:ext cx="2954215" cy="1533378"/>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تحليلهاي وابستگي به مسير</a:t>
            </a:r>
            <a:endParaRPr lang="fa-IR" b="1">
              <a:solidFill>
                <a:srgbClr val="FF0000"/>
              </a:solidFill>
            </a:endParaRPr>
          </a:p>
        </p:txBody>
      </p:sp>
    </p:spTree>
    <p:extLst>
      <p:ext uri="{BB962C8B-B14F-4D97-AF65-F5344CB8AC3E}">
        <p14:creationId xmlns:p14="http://schemas.microsoft.com/office/powerpoint/2010/main" val="2956646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25624"/>
            <a:ext cx="10515600" cy="4351338"/>
          </a:xfrm>
        </p:spPr>
        <p:txBody>
          <a:bodyPr/>
          <a:lstStyle/>
          <a:p>
            <a:pPr algn="just"/>
            <a:r>
              <a:rPr lang="fa-IR">
                <a:cs typeface="B Zar" panose="00000400000000000000" pitchFamily="2" charset="-78"/>
              </a:rPr>
              <a:t>اين تواليها بدين معني واكنشي هستند كه، هر رخداد در يك مرحله، واكنشي به رخدادهاي پيشين و علت رخداد مرحله بعد است. در تواليهاي واكنشي، رخداد نهايي، نوعا نتيجه يا پيامدي است كه مورد مطالعه قرار ميگيرد و </a:t>
            </a:r>
            <a:r>
              <a:rPr lang="fa-IR">
                <a:solidFill>
                  <a:srgbClr val="C00000"/>
                </a:solidFill>
                <a:cs typeface="B Zar" panose="00000400000000000000" pitchFamily="2" charset="-78"/>
              </a:rPr>
              <a:t>زنجيره رخدادها </a:t>
            </a:r>
            <a:r>
              <a:rPr lang="fa-IR">
                <a:cs typeface="B Zar" panose="00000400000000000000" pitchFamily="2" charset="-78"/>
              </a:rPr>
              <a:t>را ميتوان بهعنوان مسيري كه منجر به اين نتيجه يا پيامد شده است درنظر گرفت. رخدادهاي اوليه توالي، از اهميت </a:t>
            </a:r>
            <a:r>
              <a:rPr lang="fa-IR" smtClean="0">
                <a:cs typeface="B Zar" panose="00000400000000000000" pitchFamily="2" charset="-78"/>
              </a:rPr>
              <a:t>به سزايي </a:t>
            </a:r>
            <a:r>
              <a:rPr lang="fa-IR">
                <a:cs typeface="B Zar" panose="00000400000000000000" pitchFamily="2" charset="-78"/>
              </a:rPr>
              <a:t>در تعيين نتيجه و پيامد نهايي برخوردار هستند زيرا هرگونه تغيير كوچكي در </a:t>
            </a:r>
            <a:r>
              <a:rPr lang="fa-IR" smtClean="0">
                <a:cs typeface="B Zar" panose="00000400000000000000" pitchFamily="2" charset="-78"/>
              </a:rPr>
              <a:t>اين رخدادهاي </a:t>
            </a:r>
            <a:r>
              <a:rPr lang="fa-IR">
                <a:cs typeface="B Zar" panose="00000400000000000000" pitchFamily="2" charset="-78"/>
              </a:rPr>
              <a:t>اوليه در طول زمان به صورت انباشتي باعث تغييرات بزرگي شده كه نتيجه نهايي متفاوتي را به همراه خواهد داشت </a:t>
            </a:r>
            <a:endParaRPr lang="fa-IR" smtClean="0">
              <a:cs typeface="B Zar" panose="00000400000000000000" pitchFamily="2" charset="-78"/>
            </a:endParaRPr>
          </a:p>
          <a:p>
            <a:pPr algn="just"/>
            <a:endParaRPr lang="fa-IR"/>
          </a:p>
          <a:p>
            <a:endParaRPr lang="fa-IR"/>
          </a:p>
        </p:txBody>
      </p:sp>
      <p:sp>
        <p:nvSpPr>
          <p:cNvPr id="4" name="Explosion 2 3"/>
          <p:cNvSpPr/>
          <p:nvPr/>
        </p:nvSpPr>
        <p:spPr>
          <a:xfrm>
            <a:off x="1941341" y="4670473"/>
            <a:ext cx="2433711" cy="1506489"/>
          </a:xfrm>
          <a:prstGeom prst="irregularSeal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C00000"/>
                </a:solidFill>
                <a:cs typeface="B Zar" panose="00000400000000000000" pitchFamily="2" charset="-78"/>
              </a:rPr>
              <a:t>زنجيره رخدادها</a:t>
            </a:r>
            <a:endParaRPr lang="fa-IR" sz="2000" b="1">
              <a:solidFill>
                <a:srgbClr val="C00000"/>
              </a:solidFill>
            </a:endParaRPr>
          </a:p>
        </p:txBody>
      </p:sp>
      <p:pic>
        <p:nvPicPr>
          <p:cNvPr id="5" name="Picture 4"/>
          <p:cNvPicPr>
            <a:picLocks noChangeAspect="1"/>
          </p:cNvPicPr>
          <p:nvPr/>
        </p:nvPicPr>
        <p:blipFill>
          <a:blip r:embed="rId2"/>
          <a:stretch>
            <a:fillRect/>
          </a:stretch>
        </p:blipFill>
        <p:spPr>
          <a:xfrm>
            <a:off x="7387811" y="4352154"/>
            <a:ext cx="2143125" cy="2143125"/>
          </a:xfrm>
          <a:prstGeom prst="rect">
            <a:avLst/>
          </a:prstGeom>
        </p:spPr>
      </p:pic>
    </p:spTree>
    <p:extLst>
      <p:ext uri="{BB962C8B-B14F-4D97-AF65-F5344CB8AC3E}">
        <p14:creationId xmlns:p14="http://schemas.microsoft.com/office/powerpoint/2010/main" val="81276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الگوي دوم، برخي از پژوهشگران وابستگي به مسير به تحليل تواليهاي </a:t>
            </a:r>
            <a:r>
              <a:rPr lang="fa-IR" smtClean="0">
                <a:cs typeface="B Zar" panose="00000400000000000000" pitchFamily="2" charset="-78"/>
              </a:rPr>
              <a:t>«خود تقويت كننده» مي پردازند</a:t>
            </a:r>
            <a:r>
              <a:rPr lang="fa-IR">
                <a:cs typeface="B Zar" panose="00000400000000000000" pitchFamily="2" charset="-78"/>
              </a:rPr>
              <a:t>. ويژگي اين </a:t>
            </a:r>
            <a:r>
              <a:rPr lang="fa-IR" smtClean="0">
                <a:cs typeface="B Zar" panose="00000400000000000000" pitchFamily="2" charset="-78"/>
              </a:rPr>
              <a:t>توالي ها</a:t>
            </a:r>
            <a:r>
              <a:rPr lang="fa-IR">
                <a:cs typeface="B Zar" panose="00000400000000000000" pitchFamily="2" charset="-78"/>
              </a:rPr>
              <a:t>، </a:t>
            </a:r>
            <a:r>
              <a:rPr lang="fa-IR" smtClean="0">
                <a:cs typeface="B Zar" panose="00000400000000000000" pitchFamily="2" charset="-78"/>
              </a:rPr>
              <a:t>شكل گيري </a:t>
            </a:r>
            <a:r>
              <a:rPr lang="fa-IR">
                <a:cs typeface="B Zar" panose="00000400000000000000" pitchFamily="2" charset="-78"/>
              </a:rPr>
              <a:t>و بازتوليد طولاني مدت يك الگوي </a:t>
            </a:r>
            <a:r>
              <a:rPr lang="fa-IR" smtClean="0">
                <a:cs typeface="B Zar" panose="00000400000000000000" pitchFamily="2" charset="-78"/>
              </a:rPr>
              <a:t>نهادي خاص است. براساس </a:t>
            </a:r>
            <a:r>
              <a:rPr lang="fa-IR">
                <a:cs typeface="B Zar" panose="00000400000000000000" pitchFamily="2" charset="-78"/>
              </a:rPr>
              <a:t>الگوي تواليهاي خود تقويت كننده، </a:t>
            </a:r>
            <a:r>
              <a:rPr lang="fa-IR" smtClean="0">
                <a:cs typeface="B Zar" panose="00000400000000000000" pitchFamily="2" charset="-78"/>
              </a:rPr>
              <a:t>دوره هاي </a:t>
            </a:r>
            <a:r>
              <a:rPr lang="fa-IR">
                <a:cs typeface="B Zar" panose="00000400000000000000" pitchFamily="2" charset="-78"/>
              </a:rPr>
              <a:t>تكوين و </a:t>
            </a:r>
            <a:r>
              <a:rPr lang="fa-IR" smtClean="0">
                <a:cs typeface="B Zar" panose="00000400000000000000" pitchFamily="2" charset="-78"/>
              </a:rPr>
              <a:t>پيدايش نهادي </a:t>
            </a:r>
            <a:r>
              <a:rPr lang="fa-IR">
                <a:cs typeface="B Zar" panose="00000400000000000000" pitchFamily="2" charset="-78"/>
              </a:rPr>
              <a:t>با »بزنگاههاي مهم« ارتباط دارد و خصلتي تصادفي </a:t>
            </a:r>
            <a:r>
              <a:rPr lang="fa-IR" smtClean="0">
                <a:cs typeface="B Zar" panose="00000400000000000000" pitchFamily="2" charset="-78"/>
              </a:rPr>
              <a:t>دارد</a:t>
            </a:r>
          </a:p>
          <a:p>
            <a:pPr marL="0" indent="0" algn="just">
              <a:buNone/>
            </a:pPr>
            <a:r>
              <a:rPr lang="fa-IR" smtClean="0">
                <a:cs typeface="B Zar" panose="00000400000000000000" pitchFamily="2" charset="-78"/>
              </a:rPr>
              <a:t>. </a:t>
            </a:r>
            <a:endParaRPr lang="fa-IR">
              <a:cs typeface="B Zar" panose="00000400000000000000" pitchFamily="2" charset="-78"/>
            </a:endParaRPr>
          </a:p>
        </p:txBody>
      </p:sp>
      <p:sp>
        <p:nvSpPr>
          <p:cNvPr id="4" name="Explosion 1 3"/>
          <p:cNvSpPr/>
          <p:nvPr/>
        </p:nvSpPr>
        <p:spPr>
          <a:xfrm>
            <a:off x="2011680" y="3742006"/>
            <a:ext cx="3038622" cy="1828801"/>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بازتوليد طولاني مدت</a:t>
            </a:r>
            <a:endParaRPr lang="fa-IR" b="1">
              <a:solidFill>
                <a:srgbClr val="FF0000"/>
              </a:solidFill>
            </a:endParaRPr>
          </a:p>
        </p:txBody>
      </p:sp>
      <p:sp>
        <p:nvSpPr>
          <p:cNvPr id="5" name="Flowchart: Decision 4"/>
          <p:cNvSpPr/>
          <p:nvPr/>
        </p:nvSpPr>
        <p:spPr>
          <a:xfrm>
            <a:off x="6457071" y="4001294"/>
            <a:ext cx="2996419" cy="1350498"/>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خصلتي تصادفي</a:t>
            </a:r>
          </a:p>
        </p:txBody>
      </p:sp>
    </p:spTree>
    <p:extLst>
      <p:ext uri="{BB962C8B-B14F-4D97-AF65-F5344CB8AC3E}">
        <p14:creationId xmlns:p14="http://schemas.microsoft.com/office/powerpoint/2010/main" val="1447804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تصادفي بودن بهعدم توانايي </a:t>
            </a:r>
            <a:r>
              <a:rPr lang="fa-IR" smtClean="0">
                <a:cs typeface="B Zar" panose="00000400000000000000" pitchFamily="2" charset="-78"/>
              </a:rPr>
              <a:t>تئوري در </a:t>
            </a:r>
            <a:r>
              <a:rPr lang="fa-IR">
                <a:cs typeface="B Zar" panose="00000400000000000000" pitchFamily="2" charset="-78"/>
              </a:rPr>
              <a:t>پيشبيني يا تبيين- احتمالي يا جبرگرايانه- وقوع نتايجي خاص اشاره دارد </a:t>
            </a:r>
            <a:r>
              <a:rPr lang="fa-IR" smtClean="0">
                <a:cs typeface="B Zar" panose="00000400000000000000" pitchFamily="2" charset="-78"/>
              </a:rPr>
              <a:t> اما در مراحل </a:t>
            </a:r>
            <a:r>
              <a:rPr lang="fa-IR">
                <a:cs typeface="B Zar" panose="00000400000000000000" pitchFamily="2" charset="-78"/>
              </a:rPr>
              <a:t>بعد، ديناميسم »بازده فزآيند« </a:t>
            </a:r>
            <a:r>
              <a:rPr lang="fa-IR" smtClean="0">
                <a:cs typeface="B Zar" panose="00000400000000000000" pitchFamily="2" charset="-78"/>
              </a:rPr>
              <a:t>به كار </a:t>
            </a:r>
            <a:r>
              <a:rPr lang="fa-IR">
                <a:cs typeface="B Zar" panose="00000400000000000000" pitchFamily="2" charset="-78"/>
              </a:rPr>
              <a:t>ميافتد كه متضمن آنچه كولير و </a:t>
            </a:r>
            <a:r>
              <a:rPr lang="fa-IR" smtClean="0">
                <a:cs typeface="B Zar" panose="00000400000000000000" pitchFamily="2" charset="-78"/>
              </a:rPr>
              <a:t>كولير(31 :1991) »مكانيسمهاي بازتوليد« ينامند ميباشد. برخلاف دورههاي تكوين و پيدايش نهادي، بازتوليد نهادي </a:t>
            </a:r>
            <a:r>
              <a:rPr lang="fa-IR">
                <a:cs typeface="B Zar" panose="00000400000000000000" pitchFamily="2" charset="-78"/>
              </a:rPr>
              <a:t>قابل تبيين با </a:t>
            </a:r>
            <a:r>
              <a:rPr lang="fa-IR">
                <a:solidFill>
                  <a:srgbClr val="FF0000"/>
                </a:solidFill>
                <a:cs typeface="B Zar" panose="00000400000000000000" pitchFamily="2" charset="-78"/>
              </a:rPr>
              <a:t>مكانيسمهاي مستخرج از تئوريها </a:t>
            </a:r>
            <a:r>
              <a:rPr lang="fa-IR">
                <a:cs typeface="B Zar" panose="00000400000000000000" pitchFamily="2" charset="-78"/>
              </a:rPr>
              <a:t>هستند. در حقيقت، اين </a:t>
            </a:r>
            <a:r>
              <a:rPr lang="fa-IR" smtClean="0">
                <a:cs typeface="B Zar" panose="00000400000000000000" pitchFamily="2" charset="-78"/>
              </a:rPr>
              <a:t>مكانيسمهاي بازتوليد </a:t>
            </a:r>
            <a:r>
              <a:rPr lang="fa-IR">
                <a:cs typeface="B Zar" panose="00000400000000000000" pitchFamily="2" charset="-78"/>
              </a:rPr>
              <a:t>نهادي، ممكن است </a:t>
            </a:r>
            <a:r>
              <a:rPr lang="fa-IR" smtClean="0">
                <a:cs typeface="B Zar" panose="00000400000000000000" pitchFamily="2" charset="-78"/>
              </a:rPr>
              <a:t>به صورت </a:t>
            </a:r>
            <a:r>
              <a:rPr lang="fa-IR">
                <a:cs typeface="B Zar" panose="00000400000000000000" pitchFamily="2" charset="-78"/>
              </a:rPr>
              <a:t>علي </a:t>
            </a:r>
            <a:r>
              <a:rPr lang="fa-IR" smtClean="0">
                <a:cs typeface="B Zar" panose="00000400000000000000" pitchFamily="2" charset="-78"/>
              </a:rPr>
              <a:t>به گونه اي </a:t>
            </a:r>
            <a:r>
              <a:rPr lang="fa-IR">
                <a:cs typeface="B Zar" panose="00000400000000000000" pitchFamily="2" charset="-78"/>
              </a:rPr>
              <a:t>موثر باشند كه باعث قفل شدن الگوي </a:t>
            </a:r>
            <a:r>
              <a:rPr lang="fa-IR" smtClean="0">
                <a:cs typeface="B Zar" panose="00000400000000000000" pitchFamily="2" charset="-78"/>
              </a:rPr>
              <a:t>نهادي موجود </a:t>
            </a:r>
            <a:r>
              <a:rPr lang="fa-IR">
                <a:cs typeface="B Zar" panose="00000400000000000000" pitchFamily="2" charset="-78"/>
              </a:rPr>
              <a:t>شوند و از بين بردن آن را دشوار </a:t>
            </a:r>
            <a:r>
              <a:rPr lang="fa-IR" smtClean="0">
                <a:cs typeface="B Zar" panose="00000400000000000000" pitchFamily="2" charset="-78"/>
              </a:rPr>
              <a:t>سازند</a:t>
            </a:r>
            <a:endParaRPr lang="fa-IR">
              <a:cs typeface="B Zar" panose="00000400000000000000" pitchFamily="2" charset="-78"/>
            </a:endParaRPr>
          </a:p>
          <a:p>
            <a:pPr algn="just"/>
            <a:endParaRPr lang="fa-IR"/>
          </a:p>
        </p:txBody>
      </p:sp>
      <p:sp>
        <p:nvSpPr>
          <p:cNvPr id="4" name="Flowchart: Process 3"/>
          <p:cNvSpPr/>
          <p:nvPr/>
        </p:nvSpPr>
        <p:spPr>
          <a:xfrm>
            <a:off x="1983545" y="4698609"/>
            <a:ext cx="2447778" cy="1139483"/>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مکانیسم های بازتولید</a:t>
            </a:r>
            <a:endParaRPr lang="fa-IR" sz="2000" b="1">
              <a:solidFill>
                <a:srgbClr val="FF0000"/>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7227570" y="4468250"/>
            <a:ext cx="2857500" cy="1600200"/>
          </a:xfrm>
          <a:prstGeom prst="rect">
            <a:avLst/>
          </a:prstGeom>
        </p:spPr>
      </p:pic>
    </p:spTree>
    <p:extLst>
      <p:ext uri="{BB962C8B-B14F-4D97-AF65-F5344CB8AC3E}">
        <p14:creationId xmlns:p14="http://schemas.microsoft.com/office/powerpoint/2010/main" val="3763198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جمله مكانيسمهاي بازتوليد نهادي، </a:t>
            </a:r>
            <a:r>
              <a:rPr lang="fa-IR" smtClean="0">
                <a:cs typeface="B Zar" panose="00000400000000000000" pitchFamily="2" charset="-78"/>
              </a:rPr>
              <a:t>مكانيسم هاي </a:t>
            </a:r>
            <a:r>
              <a:rPr lang="fa-IR">
                <a:cs typeface="B Zar" panose="00000400000000000000" pitchFamily="2" charset="-78"/>
              </a:rPr>
              <a:t>مبتني بر تبيين قدرت محور </a:t>
            </a:r>
            <a:r>
              <a:rPr lang="fa-IR" smtClean="0">
                <a:cs typeface="B Zar" panose="00000400000000000000" pitchFamily="2" charset="-78"/>
              </a:rPr>
              <a:t>ميباشند. براساس </a:t>
            </a:r>
            <a:r>
              <a:rPr lang="fa-IR">
                <a:cs typeface="B Zar" panose="00000400000000000000" pitchFamily="2" charset="-78"/>
              </a:rPr>
              <a:t>تحليل قدرت محور وابستگي به مسير، نهادها، سود و هزينه را </a:t>
            </a:r>
            <a:r>
              <a:rPr lang="fa-IR" smtClean="0">
                <a:cs typeface="B Zar" panose="00000400000000000000" pitchFamily="2" charset="-78"/>
              </a:rPr>
              <a:t>به صورت </a:t>
            </a:r>
            <a:r>
              <a:rPr lang="fa-IR">
                <a:cs typeface="B Zar" panose="00000400000000000000" pitchFamily="2" charset="-78"/>
              </a:rPr>
              <a:t>نابرابري </a:t>
            </a:r>
            <a:r>
              <a:rPr lang="fa-IR" smtClean="0">
                <a:cs typeface="B Zar" panose="00000400000000000000" pitchFamily="2" charset="-78"/>
              </a:rPr>
              <a:t>توزيع ميكنند </a:t>
            </a:r>
            <a:r>
              <a:rPr lang="fa-IR">
                <a:cs typeface="B Zar" panose="00000400000000000000" pitchFamily="2" charset="-78"/>
              </a:rPr>
              <a:t>و كنشگراني كه </a:t>
            </a:r>
            <a:r>
              <a:rPr lang="fa-IR" smtClean="0">
                <a:cs typeface="B Zar" panose="00000400000000000000" pitchFamily="2" charset="-78"/>
              </a:rPr>
              <a:t>به ميزان </a:t>
            </a:r>
            <a:r>
              <a:rPr lang="fa-IR">
                <a:cs typeface="B Zar" panose="00000400000000000000" pitchFamily="2" charset="-78"/>
              </a:rPr>
              <a:t>متفاوتي از منابع برخوردار هستند، نوعا در مقابل بازتوليد </a:t>
            </a:r>
            <a:r>
              <a:rPr lang="fa-IR" smtClean="0">
                <a:cs typeface="B Zar" panose="00000400000000000000" pitchFamily="2" charset="-78"/>
              </a:rPr>
              <a:t>نهادي داراي </a:t>
            </a:r>
            <a:r>
              <a:rPr lang="fa-IR">
                <a:cs typeface="B Zar" panose="00000400000000000000" pitchFamily="2" charset="-78"/>
              </a:rPr>
              <a:t>منافع متضادي خواهند بود. براساس رويكرد قدرت محور، نهادها حتي در صورتي كه </a:t>
            </a:r>
            <a:r>
              <a:rPr lang="fa-IR" smtClean="0">
                <a:cs typeface="B Zar" panose="00000400000000000000" pitchFamily="2" charset="-78"/>
              </a:rPr>
              <a:t>اغلب</a:t>
            </a:r>
            <a:r>
              <a:rPr lang="fa-IR">
                <a:cs typeface="B Zar" panose="00000400000000000000" pitchFamily="2" charset="-78"/>
              </a:rPr>
              <a:t> افراد يا گروهها خواهان تغيير آنها باشند مقاومت ميكنند به اين دليل كه نخبگاني كه از وجود اين</a:t>
            </a:r>
            <a:br>
              <a:rPr lang="fa-IR">
                <a:cs typeface="B Zar" panose="00000400000000000000" pitchFamily="2" charset="-78"/>
              </a:rPr>
            </a:br>
            <a:r>
              <a:rPr lang="fa-IR">
                <a:cs typeface="B Zar" panose="00000400000000000000" pitchFamily="2" charset="-78"/>
              </a:rPr>
              <a:t>نهادها منتفع هستند داراي قدرت كافي براي </a:t>
            </a:r>
            <a:r>
              <a:rPr lang="fa-IR" smtClean="0">
                <a:solidFill>
                  <a:srgbClr val="FF0000"/>
                </a:solidFill>
                <a:cs typeface="B Zar" panose="00000400000000000000" pitchFamily="2" charset="-78"/>
              </a:rPr>
              <a:t>تقويت </a:t>
            </a:r>
            <a:r>
              <a:rPr lang="fa-IR">
                <a:solidFill>
                  <a:srgbClr val="FF0000"/>
                </a:solidFill>
                <a:cs typeface="B Zar" panose="00000400000000000000" pitchFamily="2" charset="-78"/>
              </a:rPr>
              <a:t>بازتوليد آنها </a:t>
            </a:r>
            <a:r>
              <a:rPr lang="fa-IR">
                <a:cs typeface="B Zar" panose="00000400000000000000" pitchFamily="2" charset="-78"/>
              </a:rPr>
              <a:t>هستند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Decision 3"/>
          <p:cNvSpPr/>
          <p:nvPr/>
        </p:nvSpPr>
        <p:spPr>
          <a:xfrm>
            <a:off x="1181686" y="4727991"/>
            <a:ext cx="3474720" cy="1448972"/>
          </a:xfrm>
          <a:prstGeom prst="flowChartDecis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رويكرد قدرت محور</a:t>
            </a:r>
            <a:endParaRPr lang="fa-IR" sz="2000" b="1">
              <a:solidFill>
                <a:srgbClr val="FF0000"/>
              </a:solidFill>
            </a:endParaRPr>
          </a:p>
        </p:txBody>
      </p:sp>
    </p:spTree>
    <p:extLst>
      <p:ext uri="{BB962C8B-B14F-4D97-AF65-F5344CB8AC3E}">
        <p14:creationId xmlns:p14="http://schemas.microsoft.com/office/powerpoint/2010/main" val="2859028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a:t>
            </a:r>
            <a:r>
              <a:rPr lang="fa-IR">
                <a:cs typeface="B Zar" panose="00000400000000000000" pitchFamily="2" charset="-78"/>
              </a:rPr>
              <a:t>اين مقاله تلاش خواهد شد بر مبناي مدل تقاطع منقطع موردنظر رويكرد نهادگرايي </a:t>
            </a:r>
            <a:r>
              <a:rPr lang="fa-IR" smtClean="0">
                <a:cs typeface="B Zar" panose="00000400000000000000" pitchFamily="2" charset="-78"/>
              </a:rPr>
              <a:t>تاريخی نشان </a:t>
            </a:r>
            <a:r>
              <a:rPr lang="fa-IR">
                <a:cs typeface="B Zar" panose="00000400000000000000" pitchFamily="2" charset="-78"/>
              </a:rPr>
              <a:t>داده شود كه چگونه </a:t>
            </a:r>
            <a:r>
              <a:rPr lang="fa-IR" smtClean="0">
                <a:cs typeface="B Zar" panose="00000400000000000000" pitchFamily="2" charset="-78"/>
              </a:rPr>
              <a:t>شكل گيري </a:t>
            </a:r>
            <a:r>
              <a:rPr lang="fa-IR">
                <a:cs typeface="B Zar" panose="00000400000000000000" pitchFamily="2" charset="-78"/>
              </a:rPr>
              <a:t>حكومت صفويه بهعنوان يك بزنگاه تاريخي مهم، </a:t>
            </a:r>
            <a:r>
              <a:rPr lang="fa-IR" smtClean="0">
                <a:cs typeface="B Zar" panose="00000400000000000000" pitchFamily="2" charset="-78"/>
              </a:rPr>
              <a:t>برخلاف گفتمان </a:t>
            </a:r>
            <a:r>
              <a:rPr lang="fa-IR">
                <a:cs typeface="B Zar" panose="00000400000000000000" pitchFamily="2" charset="-78"/>
              </a:rPr>
              <a:t>غالب »استبدادزدگي و خودكامگي«، سلسله رخدادهايي را موجب شد كه براساس </a:t>
            </a:r>
            <a:r>
              <a:rPr lang="fa-IR" smtClean="0">
                <a:cs typeface="B Zar" panose="00000400000000000000" pitchFamily="2" charset="-78"/>
              </a:rPr>
              <a:t>منط تواليهاي </a:t>
            </a:r>
            <a:r>
              <a:rPr lang="fa-IR">
                <a:cs typeface="B Zar" panose="00000400000000000000" pitchFamily="2" charset="-78"/>
              </a:rPr>
              <a:t>واكنشي به شكلگيري يك پيكربندي نهادي داراي تعادل مبتني بر توازن قدرت در </a:t>
            </a:r>
            <a:r>
              <a:rPr lang="fa-IR" smtClean="0">
                <a:cs typeface="B Zar" panose="00000400000000000000" pitchFamily="2" charset="-78"/>
              </a:rPr>
              <a:t>ميان نهادهاي </a:t>
            </a:r>
            <a:r>
              <a:rPr lang="fa-IR">
                <a:cs typeface="B Zar" panose="00000400000000000000" pitchFamily="2" charset="-78"/>
              </a:rPr>
              <a:t>مختلف جامعه در دوره قاجاريه منجر شد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631852" y="4529797"/>
            <a:ext cx="2855742" cy="1111348"/>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سلسله رخدادهايي</a:t>
            </a:r>
          </a:p>
        </p:txBody>
      </p:sp>
    </p:spTree>
    <p:extLst>
      <p:ext uri="{BB962C8B-B14F-4D97-AF65-F5344CB8AC3E}">
        <p14:creationId xmlns:p14="http://schemas.microsoft.com/office/powerpoint/2010/main" val="935951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t>روششناسي تحقيق</a:t>
            </a:r>
            <a:r>
              <a:rPr lang="fa-IR"/>
              <a:t> </a:t>
            </a: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مطالعه پيش رو از نوع تاريخي »در زماني« 1است كه در آن براساس مدل تقاطع منقطع، و با تاكيد بر </a:t>
            </a:r>
            <a:r>
              <a:rPr lang="fa-IR" smtClean="0">
                <a:cs typeface="B Zar" panose="00000400000000000000" pitchFamily="2" charset="-78"/>
              </a:rPr>
              <a:t>دو الگوي </a:t>
            </a:r>
            <a:r>
              <a:rPr lang="fa-IR">
                <a:cs typeface="B Zar" panose="00000400000000000000" pitchFamily="2" charset="-78"/>
              </a:rPr>
              <a:t>وابستگي به مسير يعني الگوي تواليهاي واكنشي و تواليهاي خود تقويت كننده تحولات </a:t>
            </a:r>
            <a:r>
              <a:rPr lang="fa-IR" smtClean="0">
                <a:cs typeface="B Zar" panose="00000400000000000000" pitchFamily="2" charset="-78"/>
              </a:rPr>
              <a:t>و رخدادهاي </a:t>
            </a:r>
            <a:r>
              <a:rPr lang="fa-IR">
                <a:cs typeface="B Zar" panose="00000400000000000000" pitchFamily="2" charset="-78"/>
              </a:rPr>
              <a:t>تاريخي از زمان </a:t>
            </a:r>
            <a:r>
              <a:rPr lang="fa-IR" smtClean="0">
                <a:cs typeface="B Zar" panose="00000400000000000000" pitchFamily="2" charset="-78"/>
              </a:rPr>
              <a:t>شك لگيري </a:t>
            </a:r>
            <a:r>
              <a:rPr lang="fa-IR">
                <a:cs typeface="B Zar" panose="00000400000000000000" pitchFamily="2" charset="-78"/>
              </a:rPr>
              <a:t>حكومت صفويه تا دوران حكومت قاجاريه بررسي خواهد شد. </a:t>
            </a:r>
            <a:r>
              <a:rPr lang="fa-IR" smtClean="0">
                <a:cs typeface="B Zar" panose="00000400000000000000" pitchFamily="2" charset="-78"/>
              </a:rPr>
              <a:t>مدل تعادل </a:t>
            </a:r>
            <a:r>
              <a:rPr lang="fa-IR">
                <a:cs typeface="B Zar" panose="00000400000000000000" pitchFamily="2" charset="-78"/>
              </a:rPr>
              <a:t>منقطع با برداشت خاصي از عليت، يعني »عليت تاريخي« پيوند ميخورد </a:t>
            </a:r>
            <a:r>
              <a:rPr lang="fa-IR" smtClean="0">
                <a:cs typeface="B Zar" panose="00000400000000000000" pitchFamily="2" charset="-78"/>
              </a:rPr>
              <a:t>که</a:t>
            </a:r>
            <a:r>
              <a:rPr lang="fa-IR">
                <a:cs typeface="B Zar" panose="00000400000000000000" pitchFamily="2" charset="-78"/>
              </a:rPr>
              <a:t> </a:t>
            </a:r>
            <a:r>
              <a:rPr lang="fa-IR" smtClean="0">
                <a:cs typeface="B Zar" panose="00000400000000000000" pitchFamily="2" charset="-78"/>
              </a:rPr>
              <a:t>براساس </a:t>
            </a:r>
            <a:r>
              <a:rPr lang="fa-IR">
                <a:cs typeface="B Zar" panose="00000400000000000000" pitchFamily="2" charset="-78"/>
              </a:rPr>
              <a:t>آن، نتيجه </a:t>
            </a:r>
            <a:r>
              <a:rPr lang="fa-IR" smtClean="0">
                <a:cs typeface="B Zar" panose="00000400000000000000" pitchFamily="2" charset="-78"/>
              </a:rPr>
              <a:t>كامل رخداد </a:t>
            </a:r>
            <a:r>
              <a:rPr lang="fa-IR">
                <a:cs typeface="B Zar" panose="00000400000000000000" pitchFamily="2" charset="-78"/>
              </a:rPr>
              <a:t>اوليه ممكن است در فاصله زماني قابل توجهي نسبت به بزنگاه يا </a:t>
            </a:r>
            <a:r>
              <a:rPr lang="fa-IR" smtClean="0">
                <a:cs typeface="B Zar" panose="00000400000000000000" pitchFamily="2" charset="-78"/>
              </a:rPr>
              <a:t>علت تاريخي </a:t>
            </a:r>
            <a:r>
              <a:rPr lang="fa-IR">
                <a:cs typeface="B Zar" panose="00000400000000000000" pitchFamily="2" charset="-78"/>
              </a:rPr>
              <a:t>بروز كند زيرا فرآيندهاي خودتقويت كننده به زمان قابل ملاحظهاي براي ايفاي نقش نياز دارند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68825"/>
            <a:ext cx="2619375" cy="1743075"/>
          </a:xfrm>
          <a:prstGeom prst="rect">
            <a:avLst/>
          </a:prstGeom>
        </p:spPr>
      </p:pic>
    </p:spTree>
    <p:extLst>
      <p:ext uri="{BB962C8B-B14F-4D97-AF65-F5344CB8AC3E}">
        <p14:creationId xmlns:p14="http://schemas.microsoft.com/office/powerpoint/2010/main" val="16405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رويكرد نظري غالب در جامعه شناسي تاريخي جامعه ايراني، مبتني بر ارائه تصويري از اين جامعه</a:t>
            </a:r>
            <a:br>
              <a:rPr lang="fa-IR">
                <a:cs typeface="B Zar" panose="00000400000000000000" pitchFamily="2" charset="-78"/>
              </a:rPr>
            </a:br>
            <a:r>
              <a:rPr lang="fa-IR">
                <a:cs typeface="B Zar" panose="00000400000000000000" pitchFamily="2" charset="-78"/>
              </a:rPr>
              <a:t>است كه در راس آن هميشه يك حكومت استبدادي خودكامه وجود داشته و آغاز و سرانجام همه</a:t>
            </a:r>
            <a:br>
              <a:rPr lang="fa-IR">
                <a:cs typeface="B Zar" panose="00000400000000000000" pitchFamily="2" charset="-78"/>
              </a:rPr>
            </a:br>
            <a:r>
              <a:rPr lang="fa-IR">
                <a:cs typeface="B Zar" panose="00000400000000000000" pitchFamily="2" charset="-78"/>
              </a:rPr>
              <a:t>امور به آن ختم ميشود. براساس اين رويكرد- كه در اين مقاله از آن تحت عنوان كلي </a:t>
            </a:r>
            <a:r>
              <a:rPr lang="fa-IR">
                <a:solidFill>
                  <a:srgbClr val="FF0000"/>
                </a:solidFill>
                <a:cs typeface="B Zar" panose="00000400000000000000" pitchFamily="2" charset="-78"/>
              </a:rPr>
              <a:t>»گفتمان</a:t>
            </a:r>
            <a:br>
              <a:rPr lang="fa-IR">
                <a:solidFill>
                  <a:srgbClr val="FF0000"/>
                </a:solidFill>
                <a:cs typeface="B Zar" panose="00000400000000000000" pitchFamily="2" charset="-78"/>
              </a:rPr>
            </a:br>
            <a:r>
              <a:rPr lang="fa-IR">
                <a:solidFill>
                  <a:srgbClr val="FF0000"/>
                </a:solidFill>
                <a:cs typeface="B Zar" panose="00000400000000000000" pitchFamily="2" charset="-78"/>
              </a:rPr>
              <a:t>استبدادزدگي و خودكامگي</a:t>
            </a:r>
            <a:r>
              <a:rPr lang="fa-IR">
                <a:cs typeface="B Zar" panose="00000400000000000000" pitchFamily="2" charset="-78"/>
              </a:rPr>
              <a:t>« نام </a:t>
            </a:r>
            <a:r>
              <a:rPr lang="fa-IR" smtClean="0">
                <a:cs typeface="B Zar" panose="00000400000000000000" pitchFamily="2" charset="-78"/>
              </a:rPr>
              <a:t>برده ايم- </a:t>
            </a:r>
            <a:r>
              <a:rPr lang="fa-IR">
                <a:cs typeface="B Zar" panose="00000400000000000000" pitchFamily="2" charset="-78"/>
              </a:rPr>
              <a:t>قدرت مطلق از آن حكومت بوده و هيچگونه نيروي</a:t>
            </a:r>
            <a:br>
              <a:rPr lang="fa-IR">
                <a:cs typeface="B Zar" panose="00000400000000000000" pitchFamily="2" charset="-78"/>
              </a:rPr>
            </a:br>
            <a:r>
              <a:rPr lang="fa-IR">
                <a:cs typeface="B Zar" panose="00000400000000000000" pitchFamily="2" charset="-78"/>
              </a:rPr>
              <a:t>سياسي و اجتماعي موثري كه توان مقاومت و عرض اندام در مقابل اراده و خواست حكومت را </a:t>
            </a:r>
            <a:r>
              <a:rPr lang="fa-IR" smtClean="0">
                <a:cs typeface="B Zar" panose="00000400000000000000" pitchFamily="2" charset="-78"/>
              </a:rPr>
              <a:t>داشته باشد </a:t>
            </a:r>
            <a:r>
              <a:rPr lang="fa-IR">
                <a:cs typeface="B Zar" panose="00000400000000000000" pitchFamily="2" charset="-78"/>
              </a:rPr>
              <a:t>وجود نداشت. </a:t>
            </a:r>
            <a:r>
              <a:rPr lang="fa-IR" smtClean="0">
                <a:cs typeface="B Zar" panose="00000400000000000000" pitchFamily="2" charset="-78"/>
              </a:rPr>
              <a:t>به گونه اي </a:t>
            </a:r>
            <a:r>
              <a:rPr lang="fa-IR">
                <a:cs typeface="B Zar" panose="00000400000000000000" pitchFamily="2" charset="-78"/>
              </a:rPr>
              <a:t>كه قدرت مطلقه و استبدادي حكومت مانع رشد انجمنها، </a:t>
            </a:r>
            <a:r>
              <a:rPr lang="fa-IR" smtClean="0">
                <a:cs typeface="B Zar" panose="00000400000000000000" pitchFamily="2" charset="-78"/>
              </a:rPr>
              <a:t>اصناف، طبقات </a:t>
            </a:r>
            <a:r>
              <a:rPr lang="fa-IR">
                <a:cs typeface="B Zar" panose="00000400000000000000" pitchFamily="2" charset="-78"/>
              </a:rPr>
              <a:t>و يا </a:t>
            </a:r>
            <a:r>
              <a:rPr lang="fa-IR" smtClean="0">
                <a:cs typeface="B Zar" panose="00000400000000000000" pitchFamily="2" charset="-78"/>
              </a:rPr>
              <a:t>به طور </a:t>
            </a:r>
            <a:r>
              <a:rPr lang="fa-IR">
                <a:cs typeface="B Zar" panose="00000400000000000000" pitchFamily="2" charset="-78"/>
              </a:rPr>
              <a:t>كلي هرگونه نيروي مستقل اجتماعي بود. </a:t>
            </a:r>
            <a:endParaRPr lang="fa-IR" smtClean="0">
              <a:cs typeface="B Zar" panose="00000400000000000000" pitchFamily="2" charset="-78"/>
            </a:endParaRPr>
          </a:p>
          <a:p>
            <a:pPr marL="0" indent="0" algn="just">
              <a:buNone/>
            </a:pPr>
            <a:r>
              <a:rPr lang="fa-IR" smtClean="0"/>
              <a:t/>
            </a:r>
            <a:br>
              <a:rPr lang="fa-IR" smtClean="0"/>
            </a:br>
            <a:endParaRPr lang="fa-IR"/>
          </a:p>
        </p:txBody>
      </p:sp>
      <p:sp>
        <p:nvSpPr>
          <p:cNvPr id="4" name="Flowchart: Process 3"/>
          <p:cNvSpPr/>
          <p:nvPr/>
        </p:nvSpPr>
        <p:spPr>
          <a:xfrm>
            <a:off x="1730326" y="5065615"/>
            <a:ext cx="3277772" cy="111134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مانع رشد انجمنها، اصناف، طبقات</a:t>
            </a:r>
            <a:endParaRPr lang="fa-IR" sz="2000" b="1">
              <a:solidFill>
                <a:srgbClr val="FF0000"/>
              </a:solidFill>
            </a:endParaRPr>
          </a:p>
        </p:txBody>
      </p:sp>
    </p:spTree>
    <p:extLst>
      <p:ext uri="{BB962C8B-B14F-4D97-AF65-F5344CB8AC3E}">
        <p14:creationId xmlns:p14="http://schemas.microsoft.com/office/powerpoint/2010/main" val="2665046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اين برداشت از عليت، ممكن است با مشكل مهمي تحت عنوان »تله عقبگرد بيانتها« </a:t>
            </a:r>
            <a:r>
              <a:rPr lang="fa-IR" smtClean="0">
                <a:cs typeface="B Zar" panose="00000400000000000000" pitchFamily="2" charset="-78"/>
              </a:rPr>
              <a:t>همراه باشد. بدين </a:t>
            </a:r>
            <a:r>
              <a:rPr lang="fa-IR">
                <a:cs typeface="B Zar" panose="00000400000000000000" pitchFamily="2" charset="-78"/>
              </a:rPr>
              <a:t>معني كه پژوهشگران براي يافتن علت بنياديني كه شروع كننده رخدادهاي متوالي است، </a:t>
            </a:r>
            <a:r>
              <a:rPr lang="fa-IR" smtClean="0">
                <a:cs typeface="B Zar" panose="00000400000000000000" pitchFamily="2" charset="-78"/>
              </a:rPr>
              <a:t>بدون داشتن </a:t>
            </a:r>
            <a:r>
              <a:rPr lang="fa-IR">
                <a:cs typeface="B Zar" panose="00000400000000000000" pitchFamily="2" charset="-78"/>
              </a:rPr>
              <a:t>يك معيار براي مشخص كردن يك نقطه شروع معنادار در زمان ممكن است گرفتار </a:t>
            </a:r>
            <a:r>
              <a:rPr lang="fa-IR" smtClean="0">
                <a:cs typeface="B Zar" panose="00000400000000000000" pitchFamily="2" charset="-78"/>
              </a:rPr>
              <a:t>عقبگرد تاريخي بي انتها </a:t>
            </a:r>
            <a:r>
              <a:rPr lang="fa-IR">
                <a:cs typeface="B Zar" panose="00000400000000000000" pitchFamily="2" charset="-78"/>
              </a:rPr>
              <a:t>شوند </a:t>
            </a:r>
            <a:r>
              <a:rPr lang="fa-IR" smtClean="0">
                <a:cs typeface="B Zar" panose="00000400000000000000" pitchFamily="2" charset="-78"/>
              </a:rPr>
              <a:t>پيشنهادهاي مختلفي براي </a:t>
            </a:r>
            <a:r>
              <a:rPr lang="fa-IR">
                <a:cs typeface="B Zar" panose="00000400000000000000" pitchFamily="2" charset="-78"/>
              </a:rPr>
              <a:t>اجتناب از اين موضوع ارائه كردهاند كه ما از اين ميان، »نقاط گسست« </a:t>
            </a:r>
            <a:r>
              <a:rPr lang="fa-IR" smtClean="0">
                <a:cs typeface="B Zar" panose="00000400000000000000" pitchFamily="2" charset="-78"/>
              </a:rPr>
              <a:t>و </a:t>
            </a:r>
            <a:r>
              <a:rPr lang="fa-IR">
                <a:cs typeface="B Zar" panose="00000400000000000000" pitchFamily="2" charset="-78"/>
              </a:rPr>
              <a:t>»بزنگاههاي مهم« </a:t>
            </a:r>
            <a:r>
              <a:rPr lang="fa-IR" smtClean="0">
                <a:cs typeface="B Zar" panose="00000400000000000000" pitchFamily="2" charset="-78"/>
              </a:rPr>
              <a:t>را مبناي </a:t>
            </a:r>
            <a:r>
              <a:rPr lang="fa-IR">
                <a:cs typeface="B Zar" panose="00000400000000000000" pitchFamily="2" charset="-78"/>
              </a:rPr>
              <a:t>كار خود قرار </a:t>
            </a:r>
            <a:r>
              <a:rPr lang="fa-IR" smtClean="0">
                <a:cs typeface="B Zar" panose="00000400000000000000" pitchFamily="2" charset="-78"/>
              </a:rPr>
              <a:t>مي دهيم </a:t>
            </a:r>
            <a:r>
              <a:rPr lang="fa-IR">
                <a:cs typeface="B Zar" panose="00000400000000000000" pitchFamily="2" charset="-78"/>
              </a:rPr>
              <a:t>كه در آن سير تحولات تاريخي گسسته شده و در مسير جديدي </a:t>
            </a:r>
            <a:r>
              <a:rPr lang="fa-IR" smtClean="0">
                <a:cs typeface="B Zar" panose="00000400000000000000" pitchFamily="2" charset="-78"/>
              </a:rPr>
              <a:t>جهت داده مي شود</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2785403" y="4740812"/>
            <a:ext cx="2250831" cy="998806"/>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عقبگرد تاريخي بي انتها</a:t>
            </a:r>
            <a:endParaRPr lang="fa-IR" sz="2000" b="1">
              <a:solidFill>
                <a:srgbClr val="FF0000"/>
              </a:solidFill>
            </a:endParaRPr>
          </a:p>
        </p:txBody>
      </p:sp>
    </p:spTree>
    <p:extLst>
      <p:ext uri="{BB962C8B-B14F-4D97-AF65-F5344CB8AC3E}">
        <p14:creationId xmlns:p14="http://schemas.microsoft.com/office/powerpoint/2010/main" val="25064305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همچنين براي بيان روابط علي در فرآيندهاي زماني نيز از تكنيك »روايت تاريخي» استفاده كردهايم. از طريق استدلال روايي، تحليلگران ميتوانند، توصيف گام به گامي از مسير علي خاصي كه طي آن نقطه گسست اوليه منجر به نتايج نهايي ميشود </a:t>
            </a:r>
          </a:p>
          <a:p>
            <a:endParaRPr lang="fa-IR"/>
          </a:p>
        </p:txBody>
      </p:sp>
      <p:sp>
        <p:nvSpPr>
          <p:cNvPr id="4" name="Flowchart: Process 3"/>
          <p:cNvSpPr/>
          <p:nvPr/>
        </p:nvSpPr>
        <p:spPr>
          <a:xfrm>
            <a:off x="2489982" y="4051495"/>
            <a:ext cx="2715064" cy="80185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توصيف گام به گامي</a:t>
            </a:r>
            <a:endParaRPr lang="fa-IR" sz="2000" b="1">
              <a:solidFill>
                <a:srgbClr val="FF0000"/>
              </a:solidFill>
            </a:endParaRPr>
          </a:p>
        </p:txBody>
      </p:sp>
    </p:spTree>
    <p:extLst>
      <p:ext uri="{BB962C8B-B14F-4D97-AF65-F5344CB8AC3E}">
        <p14:creationId xmlns:p14="http://schemas.microsoft.com/office/powerpoint/2010/main" val="3833775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 در اين مقاله تعريفي از نهاد را مبنا قرار </a:t>
            </a:r>
            <a:r>
              <a:rPr lang="fa-IR" smtClean="0">
                <a:cs typeface="B Zar" panose="00000400000000000000" pitchFamily="2" charset="-78"/>
              </a:rPr>
              <a:t>داده ايم </a:t>
            </a:r>
            <a:r>
              <a:rPr lang="fa-IR">
                <a:cs typeface="B Zar" panose="00000400000000000000" pitchFamily="2" charset="-78"/>
              </a:rPr>
              <a:t>كه نهادگراياني همچون استريك و تلن </a:t>
            </a:r>
            <a:r>
              <a:rPr lang="fa-IR" smtClean="0">
                <a:cs typeface="B Zar" panose="00000400000000000000" pitchFamily="2" charset="-78"/>
              </a:rPr>
              <a:t> (2005) وتلن </a:t>
            </a:r>
            <a:r>
              <a:rPr lang="fa-IR">
                <a:cs typeface="B Zar" panose="00000400000000000000" pitchFamily="2" charset="-78"/>
              </a:rPr>
              <a:t>و </a:t>
            </a:r>
            <a:r>
              <a:rPr lang="fa-IR" smtClean="0">
                <a:cs typeface="B Zar" panose="00000400000000000000" pitchFamily="2" charset="-78"/>
              </a:rPr>
              <a:t>استينمو </a:t>
            </a:r>
            <a:r>
              <a:rPr lang="fa-IR">
                <a:cs typeface="B Zar" panose="00000400000000000000" pitchFamily="2" charset="-78"/>
              </a:rPr>
              <a:t>(</a:t>
            </a:r>
            <a:r>
              <a:rPr lang="fa-IR" smtClean="0">
                <a:cs typeface="B Zar" panose="00000400000000000000" pitchFamily="2" charset="-78"/>
              </a:rPr>
              <a:t>2002) ارائه </a:t>
            </a:r>
            <a:r>
              <a:rPr lang="fa-IR" smtClean="0">
                <a:cs typeface="B Zar" panose="00000400000000000000" pitchFamily="2" charset="-78"/>
              </a:rPr>
              <a:t>كرده اند</a:t>
            </a:r>
            <a:r>
              <a:rPr lang="fa-IR">
                <a:cs typeface="B Zar" panose="00000400000000000000" pitchFamily="2" charset="-78"/>
              </a:rPr>
              <a:t>. استريك و تلن </a:t>
            </a:r>
            <a:r>
              <a:rPr lang="fa-IR" smtClean="0">
                <a:cs typeface="B Zar" panose="00000400000000000000" pitchFamily="2" charset="-78"/>
              </a:rPr>
              <a:t>(2005)نهادها </a:t>
            </a:r>
            <a:r>
              <a:rPr lang="fa-IR">
                <a:cs typeface="B Zar" panose="00000400000000000000" pitchFamily="2" charset="-78"/>
              </a:rPr>
              <a:t>را </a:t>
            </a:r>
            <a:r>
              <a:rPr lang="fa-IR" smtClean="0">
                <a:cs typeface="B Zar" panose="00000400000000000000" pitchFamily="2" charset="-78"/>
              </a:rPr>
              <a:t>به طور </a:t>
            </a:r>
            <a:r>
              <a:rPr lang="fa-IR">
                <a:cs typeface="B Zar" panose="00000400000000000000" pitchFamily="2" charset="-78"/>
              </a:rPr>
              <a:t>خلاصه </a:t>
            </a:r>
            <a:r>
              <a:rPr lang="fa-IR" smtClean="0">
                <a:solidFill>
                  <a:srgbClr val="FF0000"/>
                </a:solidFill>
                <a:cs typeface="B Zar" panose="00000400000000000000" pitchFamily="2" charset="-78"/>
              </a:rPr>
              <a:t>«عناصر سازنده نظم اجتماعي</a:t>
            </a:r>
            <a:r>
              <a:rPr lang="fa-IR" smtClean="0">
                <a:cs typeface="B Zar" panose="00000400000000000000" pitchFamily="2" charset="-78"/>
              </a:rPr>
              <a:t>» تعريف </a:t>
            </a:r>
            <a:r>
              <a:rPr lang="fa-IR" smtClean="0">
                <a:cs typeface="B Zar" panose="00000400000000000000" pitchFamily="2" charset="-78"/>
              </a:rPr>
              <a:t>كرده اند</a:t>
            </a:r>
            <a:r>
              <a:rPr lang="fa-IR" smtClean="0">
                <a:cs typeface="B Zar" panose="00000400000000000000" pitchFamily="2" charset="-78"/>
              </a:rPr>
              <a:t>.</a:t>
            </a:r>
          </a:p>
        </p:txBody>
      </p:sp>
    </p:spTree>
    <p:extLst>
      <p:ext uri="{BB962C8B-B14F-4D97-AF65-F5344CB8AC3E}">
        <p14:creationId xmlns:p14="http://schemas.microsoft.com/office/powerpoint/2010/main" val="3449415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 براساس اين تعريف، نهادها، بيانگر انتظارات و توقعات مرتبط با </a:t>
            </a:r>
            <a:r>
              <a:rPr lang="fa-IR" smtClean="0">
                <a:cs typeface="B Zar" panose="00000400000000000000" pitchFamily="2" charset="-78"/>
              </a:rPr>
              <a:t>رفتار گروههاي </a:t>
            </a:r>
            <a:r>
              <a:rPr lang="fa-IR">
                <a:cs typeface="B Zar" panose="00000400000000000000" pitchFamily="2" charset="-78"/>
              </a:rPr>
              <a:t>خاصي از كنشگران </a:t>
            </a:r>
            <a:r>
              <a:rPr lang="fa-IR" smtClean="0">
                <a:cs typeface="B Zar" panose="00000400000000000000" pitchFamily="2" charset="-78"/>
              </a:rPr>
              <a:t>يا انجام فعاليت هاي </a:t>
            </a:r>
            <a:r>
              <a:rPr lang="fa-IR">
                <a:cs typeface="B Zar" panose="00000400000000000000" pitchFamily="2" charset="-78"/>
              </a:rPr>
              <a:t>خاصي هستند كه از لحاظ اجتماعي تاييد شده </a:t>
            </a:r>
            <a:r>
              <a:rPr lang="fa-IR" smtClean="0">
                <a:cs typeface="B Zar" panose="00000400000000000000" pitchFamily="2" charset="-78"/>
              </a:rPr>
              <a:t>و به صورت </a:t>
            </a:r>
            <a:r>
              <a:rPr lang="fa-IR">
                <a:cs typeface="B Zar" panose="00000400000000000000" pitchFamily="2" charset="-78"/>
              </a:rPr>
              <a:t>جمعي پذيرفته شده </a:t>
            </a:r>
            <a:r>
              <a:rPr lang="fa-IR" smtClean="0">
                <a:cs typeface="B Zar" panose="00000400000000000000" pitchFamily="2" charset="-78"/>
              </a:rPr>
              <a:t>هستند. استريك </a:t>
            </a:r>
            <a:r>
              <a:rPr lang="fa-IR">
                <a:cs typeface="B Zar" panose="00000400000000000000" pitchFamily="2" charset="-78"/>
              </a:rPr>
              <a:t>و تلن، </a:t>
            </a:r>
            <a:r>
              <a:rPr lang="fa-IR" smtClean="0">
                <a:cs typeface="B Zar" panose="00000400000000000000" pitchFamily="2" charset="-78"/>
              </a:rPr>
              <a:t>(</a:t>
            </a:r>
            <a:r>
              <a:rPr lang="fa-IR">
                <a:cs typeface="B Zar" panose="00000400000000000000" pitchFamily="2" charset="-78"/>
              </a:rPr>
              <a:t>9 :</a:t>
            </a:r>
            <a:r>
              <a:rPr lang="fa-IR" smtClean="0">
                <a:cs typeface="B Zar" panose="00000400000000000000" pitchFamily="2" charset="-78"/>
              </a:rPr>
              <a:t>2005) اين </a:t>
            </a:r>
            <a:r>
              <a:rPr lang="fa-IR">
                <a:cs typeface="B Zar" panose="00000400000000000000" pitchFamily="2" charset="-78"/>
              </a:rPr>
              <a:t>دو اشاره ميكنند كه براساس اين</a:t>
            </a:r>
            <a:br>
              <a:rPr lang="fa-IR">
                <a:cs typeface="B Zar" panose="00000400000000000000" pitchFamily="2" charset="-78"/>
              </a:rPr>
            </a:br>
            <a:r>
              <a:rPr lang="fa-IR">
                <a:cs typeface="B Zar" panose="00000400000000000000" pitchFamily="2" charset="-78"/>
              </a:rPr>
              <a:t>تعريف، دولت و حتي سازمانهاي خصوصي مانند </a:t>
            </a:r>
            <a:r>
              <a:rPr lang="fa-IR" smtClean="0">
                <a:cs typeface="B Zar" panose="00000400000000000000" pitchFamily="2" charset="-78"/>
              </a:rPr>
              <a:t>اتحاديه هاي </a:t>
            </a:r>
            <a:r>
              <a:rPr lang="fa-IR">
                <a:cs typeface="B Zar" panose="00000400000000000000" pitchFamily="2" charset="-78"/>
              </a:rPr>
              <a:t>صنفي و ... </a:t>
            </a:r>
            <a:r>
              <a:rPr lang="fa-IR" smtClean="0">
                <a:cs typeface="B Zar" panose="00000400000000000000" pitchFamily="2" charset="-78"/>
              </a:rPr>
              <a:t>به عنوان </a:t>
            </a:r>
            <a:r>
              <a:rPr lang="fa-IR">
                <a:cs typeface="B Zar" panose="00000400000000000000" pitchFamily="2" charset="-78"/>
              </a:rPr>
              <a:t>نهاد درنظر گرفته </a:t>
            </a:r>
            <a:r>
              <a:rPr lang="fa-IR" smtClean="0">
                <a:cs typeface="B Zar" panose="00000400000000000000" pitchFamily="2" charset="-78"/>
              </a:rPr>
              <a:t>مي شوند</a:t>
            </a:r>
            <a:r>
              <a:rPr lang="fa-IR">
                <a:cs typeface="B Zar" panose="00000400000000000000" pitchFamily="2" charset="-78"/>
              </a:rPr>
              <a:t>. به اين شرط كه سازمانها يا كنشگران جمعي را </a:t>
            </a:r>
            <a:r>
              <a:rPr lang="fa-IR" smtClean="0">
                <a:cs typeface="B Zar" panose="00000400000000000000" pitchFamily="2" charset="-78"/>
              </a:rPr>
              <a:t>به ميزاني </a:t>
            </a:r>
            <a:r>
              <a:rPr lang="fa-IR" smtClean="0">
                <a:cs typeface="B Zar" panose="00000400000000000000" pitchFamily="2" charset="-78"/>
              </a:rPr>
              <a:t>مي توان به عنوان </a:t>
            </a:r>
            <a:r>
              <a:rPr lang="fa-IR">
                <a:cs typeface="B Zar" panose="00000400000000000000" pitchFamily="2" charset="-78"/>
              </a:rPr>
              <a:t>نهاد درنظر گرفت </a:t>
            </a:r>
            <a:r>
              <a:rPr lang="fa-IR" smtClean="0">
                <a:cs typeface="B Zar" panose="00000400000000000000" pitchFamily="2" charset="-78"/>
              </a:rPr>
              <a:t>كه  وجود </a:t>
            </a:r>
            <a:r>
              <a:rPr lang="fa-IR">
                <a:cs typeface="B Zar" panose="00000400000000000000" pitchFamily="2" charset="-78"/>
              </a:rPr>
              <a:t>و عملكرد آنها به شيوه خاصي به صورت عمومي به رسميت شناخته شده و داراي امتياز </a:t>
            </a:r>
            <a:r>
              <a:rPr lang="fa-IR" smtClean="0">
                <a:cs typeface="B Zar" panose="00000400000000000000" pitchFamily="2" charset="-78"/>
              </a:rPr>
              <a:t>خاصي باشند </a:t>
            </a:r>
            <a:r>
              <a:rPr lang="fa-IR">
                <a:cs typeface="B Zar" panose="00000400000000000000" pitchFamily="2" charset="-78"/>
              </a:rPr>
              <a:t>و اين از طريق پشتيباني اين سازمانها بوسيله هنجارهاي اجتماعي و قابليت اجرايي مربوط </a:t>
            </a:r>
            <a:r>
              <a:rPr lang="fa-IR" smtClean="0">
                <a:cs typeface="B Zar" panose="00000400000000000000" pitchFamily="2" charset="-78"/>
              </a:rPr>
              <a:t>به آنها </a:t>
            </a:r>
            <a:r>
              <a:rPr lang="fa-IR">
                <a:cs typeface="B Zar" panose="00000400000000000000" pitchFamily="2" charset="-78"/>
              </a:rPr>
              <a:t>صورت </a:t>
            </a:r>
            <a:r>
              <a:rPr lang="fa-IR" smtClean="0">
                <a:cs typeface="B Zar" panose="00000400000000000000" pitchFamily="2" charset="-78"/>
              </a:rPr>
              <a:t>مي گيرد </a:t>
            </a:r>
          </a:p>
          <a:p>
            <a:pPr marL="0" indent="0" algn="just">
              <a:buNone/>
            </a:pPr>
            <a:r>
              <a:rPr lang="fa-IR"/>
              <a:t/>
            </a:r>
            <a:br>
              <a:rPr lang="fa-IR"/>
            </a:br>
            <a:endParaRPr lang="fa-IR"/>
          </a:p>
          <a:p>
            <a:endParaRPr lang="fa-IR"/>
          </a:p>
        </p:txBody>
      </p:sp>
      <p:sp>
        <p:nvSpPr>
          <p:cNvPr id="4" name="Flowchart: Decision 3"/>
          <p:cNvSpPr/>
          <p:nvPr/>
        </p:nvSpPr>
        <p:spPr>
          <a:xfrm>
            <a:off x="1336431" y="5092505"/>
            <a:ext cx="1772529" cy="787791"/>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 رسميت </a:t>
            </a:r>
            <a:endParaRPr lang="fa-IR" b="1">
              <a:solidFill>
                <a:srgbClr val="FF0000"/>
              </a:solidFill>
            </a:endParaRPr>
          </a:p>
        </p:txBody>
      </p:sp>
    </p:spTree>
    <p:extLst>
      <p:ext uri="{BB962C8B-B14F-4D97-AF65-F5344CB8AC3E}">
        <p14:creationId xmlns:p14="http://schemas.microsoft.com/office/powerpoint/2010/main" val="1163605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a:t>
            </a:r>
            <a:r>
              <a:rPr lang="fa-IR">
                <a:cs typeface="B Zar" panose="00000400000000000000" pitchFamily="2" charset="-78"/>
              </a:rPr>
              <a:t>مثال </a:t>
            </a:r>
            <a:r>
              <a:rPr lang="fa-IR" smtClean="0">
                <a:cs typeface="B Zar" panose="00000400000000000000" pitchFamily="2" charset="-78"/>
              </a:rPr>
              <a:t>اتحاديه هاي </a:t>
            </a:r>
            <a:r>
              <a:rPr lang="fa-IR">
                <a:cs typeface="B Zar" panose="00000400000000000000" pitchFamily="2" charset="-78"/>
              </a:rPr>
              <a:t>تجاري تا زماني كه امكان داشته باشد مجوز </a:t>
            </a:r>
            <a:r>
              <a:rPr lang="fa-IR" smtClean="0">
                <a:cs typeface="B Zar" panose="00000400000000000000" pitchFamily="2" charset="-78"/>
              </a:rPr>
              <a:t>فعاليت آنها </a:t>
            </a:r>
            <a:r>
              <a:rPr lang="fa-IR">
                <a:cs typeface="B Zar" panose="00000400000000000000" pitchFamily="2" charset="-78"/>
              </a:rPr>
              <a:t>از طريق دولت لغو شده و يا ممنوع و غيرقانوني اعلام شوند، صرفا سازمان هستند. اما در </a:t>
            </a:r>
            <a:r>
              <a:rPr lang="fa-IR" smtClean="0">
                <a:cs typeface="B Zar" panose="00000400000000000000" pitchFamily="2" charset="-78"/>
              </a:rPr>
              <a:t>جوامعي كه </a:t>
            </a:r>
            <a:r>
              <a:rPr lang="fa-IR">
                <a:cs typeface="B Zar" panose="00000400000000000000" pitchFamily="2" charset="-78"/>
              </a:rPr>
              <a:t>وجود اين سازمانها و فعاليت آنها </a:t>
            </a:r>
            <a:r>
              <a:rPr lang="fa-IR" smtClean="0">
                <a:cs typeface="B Zar" panose="00000400000000000000" pitchFamily="2" charset="-78"/>
              </a:rPr>
              <a:t>به وسيله </a:t>
            </a:r>
            <a:r>
              <a:rPr lang="fa-IR">
                <a:cs typeface="B Zar" panose="00000400000000000000" pitchFamily="2" charset="-78"/>
              </a:rPr>
              <a:t>ارزشهاي جمعي و هنجارهاي سياسي پذيرفته </a:t>
            </a:r>
            <a:r>
              <a:rPr lang="fa-IR" smtClean="0">
                <a:cs typeface="B Zar" panose="00000400000000000000" pitchFamily="2" charset="-78"/>
              </a:rPr>
              <a:t>شده حمايت </a:t>
            </a:r>
            <a:r>
              <a:rPr lang="fa-IR">
                <a:cs typeface="B Zar" panose="00000400000000000000" pitchFamily="2" charset="-78"/>
              </a:rPr>
              <a:t>شوند، و بتوانند محدوديتهايي را كه از لحاظ اجتماعي تاييد </a:t>
            </a:r>
            <a:r>
              <a:rPr lang="fa-IR" smtClean="0">
                <a:cs typeface="B Zar" panose="00000400000000000000" pitchFamily="2" charset="-78"/>
              </a:rPr>
              <a:t>شده اند</a:t>
            </a:r>
            <a:r>
              <a:rPr lang="fa-IR">
                <a:cs typeface="B Zar" panose="00000400000000000000" pitchFamily="2" charset="-78"/>
              </a:rPr>
              <a:t>، بر كنشگران </a:t>
            </a:r>
            <a:r>
              <a:rPr lang="fa-IR" smtClean="0">
                <a:cs typeface="B Zar" panose="00000400000000000000" pitchFamily="2" charset="-78"/>
              </a:rPr>
              <a:t>اقتصادي اعمال </a:t>
            </a:r>
            <a:r>
              <a:rPr lang="fa-IR">
                <a:cs typeface="B Zar" panose="00000400000000000000" pitchFamily="2" charset="-78"/>
              </a:rPr>
              <a:t>كنند، نهاد درنظر گرفته </a:t>
            </a:r>
            <a:r>
              <a:rPr lang="fa-IR" smtClean="0">
                <a:cs typeface="B Zar" panose="00000400000000000000" pitchFamily="2" charset="-78"/>
              </a:rPr>
              <a:t>مي شوند </a:t>
            </a:r>
            <a:r>
              <a:rPr lang="fa-IR">
                <a:cs typeface="B Zar" panose="00000400000000000000" pitchFamily="2" charset="-78"/>
              </a:rPr>
              <a:t>)</a:t>
            </a:r>
          </a:p>
        </p:txBody>
      </p:sp>
      <p:sp>
        <p:nvSpPr>
          <p:cNvPr id="4" name="Flowchart: Alternate Process 3"/>
          <p:cNvSpPr/>
          <p:nvPr/>
        </p:nvSpPr>
        <p:spPr>
          <a:xfrm>
            <a:off x="1913205" y="4121834"/>
            <a:ext cx="2433711" cy="1252024"/>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ارزشهاي جمعي و هنجارهاي سياسي</a:t>
            </a:r>
            <a:endParaRPr lang="fa-IR">
              <a:solidFill>
                <a:srgbClr val="FF0000"/>
              </a:solidFill>
            </a:endParaRPr>
          </a:p>
        </p:txBody>
      </p:sp>
    </p:spTree>
    <p:extLst>
      <p:ext uri="{BB962C8B-B14F-4D97-AF65-F5344CB8AC3E}">
        <p14:creationId xmlns:p14="http://schemas.microsoft.com/office/powerpoint/2010/main" val="3139876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بدين ترتيب نهادگرايان تاريخي تعريفي از نهاد را </a:t>
            </a:r>
            <a:r>
              <a:rPr lang="fa-IR" smtClean="0">
                <a:cs typeface="B Zar" panose="00000400000000000000" pitchFamily="2" charset="-78"/>
              </a:rPr>
              <a:t>پذيرفته اند </a:t>
            </a:r>
            <a:r>
              <a:rPr lang="fa-IR">
                <a:cs typeface="B Zar" panose="00000400000000000000" pitchFamily="2" charset="-78"/>
              </a:rPr>
              <a:t>كه هم نهادهاي رسمي و هم </a:t>
            </a:r>
            <a:r>
              <a:rPr lang="fa-IR" smtClean="0">
                <a:cs typeface="B Zar" panose="00000400000000000000" pitchFamily="2" charset="-78"/>
              </a:rPr>
              <a:t>نهادهاي غير </a:t>
            </a:r>
            <a:r>
              <a:rPr lang="fa-IR">
                <a:cs typeface="B Zar" panose="00000400000000000000" pitchFamily="2" charset="-78"/>
              </a:rPr>
              <a:t>رسمي را در بر </a:t>
            </a:r>
            <a:r>
              <a:rPr lang="fa-IR" smtClean="0">
                <a:cs typeface="B Zar" panose="00000400000000000000" pitchFamily="2" charset="-78"/>
              </a:rPr>
              <a:t>مي گيرد و </a:t>
            </a:r>
            <a:r>
              <a:rPr lang="fa-IR">
                <a:cs typeface="B Zar" panose="00000400000000000000" pitchFamily="2" charset="-78"/>
              </a:rPr>
              <a:t>از نظر آنها رفتار واقعي افراد، منعكس كننده اثر </a:t>
            </a:r>
            <a:r>
              <a:rPr lang="fa-IR" smtClean="0">
                <a:cs typeface="B Zar" panose="00000400000000000000" pitchFamily="2" charset="-78"/>
              </a:rPr>
              <a:t>متقابل نهادهاي </a:t>
            </a:r>
            <a:r>
              <a:rPr lang="fa-IR">
                <a:cs typeface="B Zar" panose="00000400000000000000" pitchFamily="2" charset="-78"/>
              </a:rPr>
              <a:t>رسمي و غير رسمي </a:t>
            </a:r>
            <a:r>
              <a:rPr lang="fa-IR" smtClean="0">
                <a:cs typeface="B Zar" panose="00000400000000000000" pitchFamily="2" charset="-78"/>
              </a:rPr>
              <a:t>است.  اصطلاح </a:t>
            </a:r>
            <a:r>
              <a:rPr lang="fa-IR">
                <a:cs typeface="B Zar" panose="00000400000000000000" pitchFamily="2" charset="-78"/>
              </a:rPr>
              <a:t>نهادهاي غير رسمي براي </a:t>
            </a:r>
            <a:r>
              <a:rPr lang="fa-IR" smtClean="0">
                <a:cs typeface="B Zar" panose="00000400000000000000" pitchFamily="2" charset="-78"/>
              </a:rPr>
              <a:t>مجموعه مغشوش </a:t>
            </a:r>
            <a:r>
              <a:rPr lang="fa-IR">
                <a:cs typeface="B Zar" panose="00000400000000000000" pitchFamily="2" charset="-78"/>
              </a:rPr>
              <a:t>و </a:t>
            </a:r>
            <a:r>
              <a:rPr lang="fa-IR" smtClean="0">
                <a:cs typeface="B Zar" panose="00000400000000000000" pitchFamily="2" charset="-78"/>
              </a:rPr>
              <a:t>گسترده اي </a:t>
            </a:r>
            <a:r>
              <a:rPr lang="fa-IR">
                <a:cs typeface="B Zar" panose="00000400000000000000" pitchFamily="2" charset="-78"/>
              </a:rPr>
              <a:t>از </a:t>
            </a:r>
            <a:r>
              <a:rPr lang="fa-IR" smtClean="0">
                <a:cs typeface="B Zar" panose="00000400000000000000" pitchFamily="2" charset="-78"/>
              </a:rPr>
              <a:t>پديده ها </a:t>
            </a:r>
            <a:r>
              <a:rPr lang="fa-IR">
                <a:cs typeface="B Zar" panose="00000400000000000000" pitchFamily="2" charset="-78"/>
              </a:rPr>
              <a:t>همچون </a:t>
            </a:r>
            <a:r>
              <a:rPr lang="fa-IR" smtClean="0">
                <a:cs typeface="B Zar" panose="00000400000000000000" pitchFamily="2" charset="-78"/>
              </a:rPr>
              <a:t>شبكه هاي </a:t>
            </a:r>
            <a:r>
              <a:rPr lang="fa-IR">
                <a:cs typeface="B Zar" panose="00000400000000000000" pitchFamily="2" charset="-78"/>
              </a:rPr>
              <a:t>فردي </a:t>
            </a:r>
            <a:r>
              <a:rPr lang="fa-IR" smtClean="0">
                <a:cs typeface="B Zar" panose="00000400000000000000" pitchFamily="2" charset="-78"/>
              </a:rPr>
              <a:t>گروههاي خويشاوندي</a:t>
            </a:r>
            <a:r>
              <a:rPr lang="fa-IR">
                <a:cs typeface="B Zar" panose="00000400000000000000" pitchFamily="2" charset="-78"/>
              </a:rPr>
              <a:t>، قبيله، طايفه </a:t>
            </a:r>
            <a:r>
              <a:rPr lang="fa-IR" smtClean="0">
                <a:cs typeface="B Zar" panose="00000400000000000000" pitchFamily="2" charset="-78"/>
              </a:rPr>
              <a:t>و  جامعه </a:t>
            </a:r>
            <a:r>
              <a:rPr lang="fa-IR">
                <a:cs typeface="B Zar" panose="00000400000000000000" pitchFamily="2" charset="-78"/>
              </a:rPr>
              <a:t>مدني </a:t>
            </a:r>
            <a:r>
              <a:rPr lang="fa-IR" smtClean="0">
                <a:cs typeface="B Zar" panose="00000400000000000000" pitchFamily="2" charset="-78"/>
              </a:rPr>
              <a:t>به كار </a:t>
            </a:r>
            <a:r>
              <a:rPr lang="fa-IR">
                <a:cs typeface="B Zar" panose="00000400000000000000" pitchFamily="2" charset="-78"/>
              </a:rPr>
              <a:t>برده شده </a:t>
            </a:r>
            <a:r>
              <a:rPr lang="fa-IR" smtClean="0">
                <a:cs typeface="B Zar" panose="00000400000000000000" pitchFamily="2" charset="-78"/>
              </a:rPr>
              <a:t>است.</a:t>
            </a:r>
          </a:p>
          <a:p>
            <a:pPr algn="just"/>
            <a:endParaRPr lang="fa-IR">
              <a:cs typeface="B Zar" panose="00000400000000000000" pitchFamily="2" charset="-78"/>
            </a:endParaRPr>
          </a:p>
        </p:txBody>
      </p:sp>
      <p:sp>
        <p:nvSpPr>
          <p:cNvPr id="4" name="Flowchart: Connector 3"/>
          <p:cNvSpPr/>
          <p:nvPr/>
        </p:nvSpPr>
        <p:spPr>
          <a:xfrm>
            <a:off x="2574388" y="4220308"/>
            <a:ext cx="2011680" cy="92846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rgbClr val="FF0000"/>
                </a:solidFill>
                <a:cs typeface="B Zar" panose="00000400000000000000" pitchFamily="2" charset="-78"/>
              </a:rPr>
              <a:t>نهادهای رسمی </a:t>
            </a:r>
            <a:endParaRPr lang="fa-IR">
              <a:solidFill>
                <a:srgbClr val="FF0000"/>
              </a:solidFill>
              <a:cs typeface="B Zar" panose="00000400000000000000" pitchFamily="2" charset="-78"/>
            </a:endParaRPr>
          </a:p>
        </p:txBody>
      </p:sp>
      <p:sp>
        <p:nvSpPr>
          <p:cNvPr id="5" name="Plus 4"/>
          <p:cNvSpPr/>
          <p:nvPr/>
        </p:nvSpPr>
        <p:spPr>
          <a:xfrm>
            <a:off x="4956517" y="4431323"/>
            <a:ext cx="1139483" cy="717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Connector 5"/>
          <p:cNvSpPr/>
          <p:nvPr/>
        </p:nvSpPr>
        <p:spPr>
          <a:xfrm>
            <a:off x="6685084" y="4269545"/>
            <a:ext cx="2039815" cy="928467"/>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solidFill>
                  <a:srgbClr val="FF0000"/>
                </a:solidFill>
                <a:cs typeface="B Zar" panose="00000400000000000000" pitchFamily="2" charset="-78"/>
              </a:rPr>
              <a:t>نهادهای غیر رسمی</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4250482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ما در اين مقاله تعريف هلمك </a:t>
            </a:r>
            <a:r>
              <a:rPr lang="fa-IR" smtClean="0">
                <a:cs typeface="B Zar" panose="00000400000000000000" pitchFamily="2" charset="-78"/>
              </a:rPr>
              <a:t>و لويتسكي  </a:t>
            </a:r>
            <a:r>
              <a:rPr lang="fa-IR">
                <a:cs typeface="B Zar" panose="00000400000000000000" pitchFamily="2" charset="-78"/>
              </a:rPr>
              <a:t>(</a:t>
            </a:r>
            <a:r>
              <a:rPr lang="fa-IR" smtClean="0">
                <a:cs typeface="B Zar" panose="00000400000000000000" pitchFamily="2" charset="-78"/>
              </a:rPr>
              <a:t>2004) را </a:t>
            </a:r>
            <a:r>
              <a:rPr lang="fa-IR">
                <a:cs typeface="B Zar" panose="00000400000000000000" pitchFamily="2" charset="-78"/>
              </a:rPr>
              <a:t>پذيرفتهايم كه براساس آن، نهادهاي غير رسمي عبارتند از قواعد اجتماعي </a:t>
            </a:r>
            <a:r>
              <a:rPr lang="fa-IR" smtClean="0">
                <a:cs typeface="B Zar" panose="00000400000000000000" pitchFamily="2" charset="-78"/>
              </a:rPr>
              <a:t>مشترك كه </a:t>
            </a:r>
            <a:r>
              <a:rPr lang="fa-IR">
                <a:cs typeface="B Zar" panose="00000400000000000000" pitchFamily="2" charset="-78"/>
              </a:rPr>
              <a:t>معمولا نانوشته بوده و خارج از مجاري مصوب رسمي، ايجاد شده ارتباط برقرار كرده و اداره </a:t>
            </a:r>
            <a:r>
              <a:rPr lang="fa-IR" smtClean="0">
                <a:cs typeface="B Zar" panose="00000400000000000000" pitchFamily="2" charset="-78"/>
              </a:rPr>
              <a:t>ميشوند براساس </a:t>
            </a:r>
            <a:r>
              <a:rPr lang="fa-IR">
                <a:cs typeface="B Zar" panose="00000400000000000000" pitchFamily="2" charset="-78"/>
              </a:rPr>
              <a:t>اين تعريف، نهادهاي سنتي مورد نظر اين تحقيق را ميتوان زير مجموعه نهادهاي غير </a:t>
            </a:r>
            <a:r>
              <a:rPr lang="fa-IR" smtClean="0">
                <a:cs typeface="B Zar" panose="00000400000000000000" pitchFamily="2" charset="-78"/>
              </a:rPr>
              <a:t>رسمي طبقه بندي </a:t>
            </a:r>
            <a:r>
              <a:rPr lang="fa-IR">
                <a:cs typeface="B Zar" panose="00000400000000000000" pitchFamily="2" charset="-78"/>
              </a:rPr>
              <a:t>كرد كه خارج از مجاري دولت يا نهادهاي حكومتي شكل گرفته و فعاليت </a:t>
            </a:r>
            <a:r>
              <a:rPr lang="fa-IR" smtClean="0">
                <a:cs typeface="B Zar" panose="00000400000000000000" pitchFamily="2" charset="-78"/>
              </a:rPr>
              <a:t>مي كنند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56935" y="4332849"/>
            <a:ext cx="2912013" cy="120982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قواعد اجتماعي مشترك كه معمولا نانوشته بوده</a:t>
            </a:r>
            <a:endParaRPr lang="fa-IR" sz="2000">
              <a:solidFill>
                <a:srgbClr val="FF0000"/>
              </a:solidFill>
            </a:endParaRPr>
          </a:p>
        </p:txBody>
      </p:sp>
    </p:spTree>
    <p:extLst>
      <p:ext uri="{BB962C8B-B14F-4D97-AF65-F5344CB8AC3E}">
        <p14:creationId xmlns:p14="http://schemas.microsoft.com/office/powerpoint/2010/main" val="1186993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b="1" smtClean="0">
                <a:cs typeface="B Zar" panose="00000400000000000000" pitchFamily="2" charset="-78"/>
              </a:rPr>
              <a:t/>
            </a:r>
            <a:br>
              <a:rPr lang="fa-IR" sz="3600" b="1" smtClean="0">
                <a:cs typeface="B Zar" panose="00000400000000000000" pitchFamily="2" charset="-78"/>
              </a:rPr>
            </a:br>
            <a:r>
              <a:rPr lang="fa-IR" sz="3600" b="1">
                <a:cs typeface="B Zar" panose="00000400000000000000" pitchFamily="2" charset="-78"/>
              </a:rPr>
              <a:t/>
            </a:r>
            <a:br>
              <a:rPr lang="fa-IR" sz="3600" b="1">
                <a:cs typeface="B Zar" panose="00000400000000000000" pitchFamily="2" charset="-78"/>
              </a:rPr>
            </a:br>
            <a:r>
              <a:rPr lang="fa-IR" sz="3100" b="1" smtClean="0">
                <a:cs typeface="B Zar" panose="00000400000000000000" pitchFamily="2" charset="-78"/>
              </a:rPr>
              <a:t>تحليل </a:t>
            </a:r>
            <a:r>
              <a:rPr lang="fa-IR" sz="3100" b="1">
                <a:cs typeface="B Zar" panose="00000400000000000000" pitchFamily="2" charset="-78"/>
              </a:rPr>
              <a:t>تواليهاي </a:t>
            </a:r>
            <a:r>
              <a:rPr lang="fa-IR" sz="3100" b="1" smtClean="0">
                <a:cs typeface="B Zar" panose="00000400000000000000" pitchFamily="2" charset="-78"/>
              </a:rPr>
              <a:t>واكنشي</a:t>
            </a:r>
            <a:r>
              <a:rPr lang="fa-IR" sz="3100" b="1">
                <a:cs typeface="B Zar" panose="00000400000000000000" pitchFamily="2" charset="-78"/>
              </a:rPr>
              <a:t> </a:t>
            </a:r>
            <a:r>
              <a:rPr lang="fa-IR" sz="3100" b="1" smtClean="0">
                <a:cs typeface="B Zar" panose="00000400000000000000" pitchFamily="2" charset="-78"/>
              </a:rPr>
              <a:t>صفويه: </a:t>
            </a:r>
            <a:r>
              <a:rPr lang="fa-IR" sz="3100" b="1">
                <a:cs typeface="B Zar" panose="00000400000000000000" pitchFamily="2" charset="-78"/>
              </a:rPr>
              <a:t>زمينه هاي </a:t>
            </a:r>
            <a:r>
              <a:rPr lang="fa-IR" sz="3100" b="1" smtClean="0">
                <a:cs typeface="B Zar" panose="00000400000000000000" pitchFamily="2" charset="-78"/>
              </a:rPr>
              <a:t>شكل گيري </a:t>
            </a:r>
            <a:r>
              <a:rPr lang="fa-IR" sz="3100" b="1">
                <a:cs typeface="B Zar" panose="00000400000000000000" pitchFamily="2" charset="-78"/>
              </a:rPr>
              <a:t>پيكربندي نهادي سنتي</a:t>
            </a:r>
            <a:r>
              <a:rPr lang="fa-IR" sz="3100">
                <a:cs typeface="B Zar" panose="00000400000000000000" pitchFamily="2" charset="-78"/>
              </a:rPr>
              <a:t> </a:t>
            </a:r>
            <a:r>
              <a:rPr lang="fa-IR" sz="3600" b="1" smtClean="0">
                <a:cs typeface="B Zar" panose="00000400000000000000" pitchFamily="2" charset="-78"/>
              </a:rPr>
              <a:t/>
            </a:r>
            <a:br>
              <a:rPr lang="fa-IR" sz="3600" b="1" smtClean="0">
                <a:cs typeface="B Zar" panose="00000400000000000000" pitchFamily="2" charset="-78"/>
              </a:rPr>
            </a:br>
            <a:r>
              <a:rPr lang="fa-IR" sz="3600" b="1" smtClean="0">
                <a:cs typeface="B Zar" panose="00000400000000000000" pitchFamily="2" charset="-78"/>
              </a:rPr>
              <a:t> </a:t>
            </a:r>
            <a:r>
              <a:rPr lang="fa-IR"/>
              <a:t/>
            </a:r>
            <a:br>
              <a:rPr lang="fa-IR"/>
            </a:br>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شكل گيري </a:t>
            </a:r>
            <a:r>
              <a:rPr lang="fa-IR">
                <a:cs typeface="B Zar" panose="00000400000000000000" pitchFamily="2" charset="-78"/>
              </a:rPr>
              <a:t>حكومت صفويه را در مقايسه با </a:t>
            </a:r>
            <a:r>
              <a:rPr lang="fa-IR" smtClean="0">
                <a:cs typeface="B Zar" panose="00000400000000000000" pitchFamily="2" charset="-78"/>
              </a:rPr>
              <a:t>دوره هاي </a:t>
            </a:r>
            <a:r>
              <a:rPr lang="fa-IR">
                <a:cs typeface="B Zar" panose="00000400000000000000" pitchFamily="2" charset="-78"/>
              </a:rPr>
              <a:t>تاريخي پيش از آن بايد </a:t>
            </a:r>
            <a:r>
              <a:rPr lang="fa-IR" smtClean="0">
                <a:cs typeface="B Zar" panose="00000400000000000000" pitchFamily="2" charset="-78"/>
              </a:rPr>
              <a:t>به عنوان </a:t>
            </a:r>
            <a:r>
              <a:rPr lang="fa-IR">
                <a:cs typeface="B Zar" panose="00000400000000000000" pitchFamily="2" charset="-78"/>
              </a:rPr>
              <a:t>يك </a:t>
            </a:r>
            <a:r>
              <a:rPr lang="fa-IR" smtClean="0">
                <a:cs typeface="B Zar" panose="00000400000000000000" pitchFamily="2" charset="-78"/>
              </a:rPr>
              <a:t>نقطع گسست </a:t>
            </a:r>
            <a:r>
              <a:rPr lang="fa-IR">
                <a:cs typeface="B Zar" panose="00000400000000000000" pitchFamily="2" charset="-78"/>
              </a:rPr>
              <a:t>و نقطه شروعي براي موجوديت يك جامعه جديد تلقي </a:t>
            </a:r>
            <a:r>
              <a:rPr lang="fa-IR" smtClean="0">
                <a:cs typeface="B Zar" panose="00000400000000000000" pitchFamily="2" charset="-78"/>
              </a:rPr>
              <a:t>كرد نحوه شكل گيري </a:t>
            </a:r>
            <a:r>
              <a:rPr lang="fa-IR">
                <a:cs typeface="B Zar" panose="00000400000000000000" pitchFamily="2" charset="-78"/>
              </a:rPr>
              <a:t>حكومت صفويه و بنيادهاي آن تفاوتي اساسي با حكومتهاي </a:t>
            </a:r>
            <a:r>
              <a:rPr lang="fa-IR" smtClean="0">
                <a:cs typeface="B Zar" panose="00000400000000000000" pitchFamily="2" charset="-78"/>
              </a:rPr>
              <a:t>پيش </a:t>
            </a:r>
            <a:r>
              <a:rPr lang="fa-IR">
                <a:cs typeface="B Zar" panose="00000400000000000000" pitchFamily="2" charset="-78"/>
              </a:rPr>
              <a:t>از آن داشت. </a:t>
            </a:r>
            <a:endParaRPr lang="fa-IR" smtClean="0">
              <a:cs typeface="B Zar" panose="00000400000000000000" pitchFamily="2" charset="-78"/>
            </a:endParaRPr>
          </a:p>
          <a:p>
            <a:pPr algn="just"/>
            <a:endParaRPr lang="fa-IR" smtClean="0">
              <a:cs typeface="B Zar" panose="00000400000000000000" pitchFamily="2" charset="-78"/>
            </a:endParaRPr>
          </a:p>
          <a:p>
            <a:pPr marL="0" indent="0" algn="just">
              <a:buNone/>
            </a:pPr>
            <a:r>
              <a:rPr lang="fa-IR"/>
              <a:t/>
            </a:r>
            <a:br>
              <a:rPr lang="fa-IR"/>
            </a:br>
            <a:endParaRPr lang="fa-IR"/>
          </a:p>
        </p:txBody>
      </p:sp>
      <p:pic>
        <p:nvPicPr>
          <p:cNvPr id="4" name="Picture 3"/>
          <p:cNvPicPr>
            <a:picLocks noChangeAspect="1"/>
          </p:cNvPicPr>
          <p:nvPr/>
        </p:nvPicPr>
        <p:blipFill>
          <a:blip r:embed="rId2"/>
          <a:stretch>
            <a:fillRect/>
          </a:stretch>
        </p:blipFill>
        <p:spPr>
          <a:xfrm>
            <a:off x="1078377" y="3672821"/>
            <a:ext cx="2143125" cy="2143125"/>
          </a:xfrm>
          <a:prstGeom prst="rect">
            <a:avLst/>
          </a:prstGeom>
        </p:spPr>
      </p:pic>
      <p:sp>
        <p:nvSpPr>
          <p:cNvPr id="5" name="TextBox 4"/>
          <p:cNvSpPr txBox="1"/>
          <p:nvPr/>
        </p:nvSpPr>
        <p:spPr>
          <a:xfrm>
            <a:off x="3221502" y="4375052"/>
            <a:ext cx="1659987" cy="369332"/>
          </a:xfrm>
          <a:prstGeom prst="rect">
            <a:avLst/>
          </a:prstGeom>
          <a:noFill/>
        </p:spPr>
        <p:txBody>
          <a:bodyPr wrap="square" rtlCol="1">
            <a:spAutoFit/>
          </a:bodyPr>
          <a:lstStyle/>
          <a:p>
            <a:r>
              <a:rPr lang="fa-IR" smtClean="0">
                <a:cs typeface="B Zar" panose="00000400000000000000" pitchFamily="2" charset="-78"/>
              </a:rPr>
              <a:t>شاه اسماعیل صفوی</a:t>
            </a:r>
            <a:endParaRPr lang="fa-IR">
              <a:cs typeface="B Zar" panose="00000400000000000000" pitchFamily="2" charset="-78"/>
            </a:endParaRPr>
          </a:p>
        </p:txBody>
      </p:sp>
    </p:spTree>
    <p:extLst>
      <p:ext uri="{BB962C8B-B14F-4D97-AF65-F5344CB8AC3E}">
        <p14:creationId xmlns:p14="http://schemas.microsoft.com/office/powerpoint/2010/main" val="3480206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حكومت </a:t>
            </a:r>
            <a:r>
              <a:rPr lang="fa-IR">
                <a:cs typeface="B Zar" panose="00000400000000000000" pitchFamily="2" charset="-78"/>
              </a:rPr>
              <a:t>صفويه خاستگاهي شهري و غير ايلي </a:t>
            </a:r>
            <a:r>
              <a:rPr lang="fa-IR" smtClean="0">
                <a:cs typeface="B Zar" panose="00000400000000000000" pitchFamily="2" charset="-78"/>
              </a:rPr>
              <a:t>داشته و </a:t>
            </a:r>
            <a:r>
              <a:rPr lang="fa-IR">
                <a:cs typeface="B Zar" panose="00000400000000000000" pitchFamily="2" charset="-78"/>
              </a:rPr>
              <a:t>رابطه شاهان </a:t>
            </a:r>
            <a:r>
              <a:rPr lang="fa-IR" smtClean="0">
                <a:cs typeface="B Zar" panose="00000400000000000000" pitchFamily="2" charset="-78"/>
              </a:rPr>
              <a:t>صفوي (بويژه </a:t>
            </a:r>
            <a:r>
              <a:rPr lang="fa-IR">
                <a:cs typeface="B Zar" panose="00000400000000000000" pitchFamily="2" charset="-78"/>
              </a:rPr>
              <a:t>شاهان </a:t>
            </a:r>
            <a:r>
              <a:rPr lang="fa-IR" smtClean="0">
                <a:cs typeface="B Zar" panose="00000400000000000000" pitchFamily="2" charset="-78"/>
              </a:rPr>
              <a:t>اوليه) </a:t>
            </a:r>
            <a:r>
              <a:rPr lang="fa-IR">
                <a:cs typeface="B Zar" panose="00000400000000000000" pitchFamily="2" charset="-78"/>
              </a:rPr>
              <a:t>و </a:t>
            </a:r>
            <a:r>
              <a:rPr lang="fa-IR" smtClean="0">
                <a:cs typeface="B Zar" panose="00000400000000000000" pitchFamily="2" charset="-78"/>
              </a:rPr>
              <a:t>نيروهاي قزلباش </a:t>
            </a:r>
            <a:r>
              <a:rPr lang="fa-IR">
                <a:cs typeface="B Zar" panose="00000400000000000000" pitchFamily="2" charset="-78"/>
              </a:rPr>
              <a:t>بهعنوان نيروهاي ايلي و نظامي صفويه، نه براساس وابستگي و پيوندهاي قبيلهاي و </a:t>
            </a:r>
            <a:r>
              <a:rPr lang="fa-IR" smtClean="0">
                <a:cs typeface="B Zar" panose="00000400000000000000" pitchFamily="2" charset="-78"/>
              </a:rPr>
              <a:t>طايفهاي بلكه </a:t>
            </a:r>
            <a:r>
              <a:rPr lang="fa-IR">
                <a:cs typeface="B Zar" panose="00000400000000000000" pitchFamily="2" charset="-78"/>
              </a:rPr>
              <a:t>از يك سو مبتني بر نوعي مرام عقيدتي و كاريزماي </a:t>
            </a:r>
            <a:r>
              <a:rPr lang="fa-IR" smtClean="0">
                <a:cs typeface="B Zar" panose="00000400000000000000" pitchFamily="2" charset="-78"/>
              </a:rPr>
              <a:t>صوفي؛ فوران،  </a:t>
            </a:r>
            <a:r>
              <a:rPr lang="fa-IR">
                <a:cs typeface="B Zar" panose="00000400000000000000" pitchFamily="2" charset="-78"/>
              </a:rPr>
              <a:t>از سوي ديگر انگيزههاي سياسي </a:t>
            </a:r>
            <a:r>
              <a:rPr lang="fa-IR" smtClean="0">
                <a:cs typeface="B Zar" panose="00000400000000000000" pitchFamily="2" charset="-78"/>
              </a:rPr>
              <a:t>مشترك جهت </a:t>
            </a:r>
            <a:r>
              <a:rPr lang="fa-IR">
                <a:cs typeface="B Zar" panose="00000400000000000000" pitchFamily="2" charset="-78"/>
              </a:rPr>
              <a:t>ايستادگي در مقابل تمركز قدرت عثماني بود. در مجموع شاهان صفوي از سه منبع </a:t>
            </a:r>
            <a:r>
              <a:rPr lang="fa-IR" smtClean="0">
                <a:cs typeface="B Zar" panose="00000400000000000000" pitchFamily="2" charset="-78"/>
              </a:rPr>
              <a:t>اساسي مشروعيت </a:t>
            </a:r>
            <a:r>
              <a:rPr lang="fa-IR">
                <a:cs typeface="B Zar" panose="00000400000000000000" pitchFamily="2" charset="-78"/>
              </a:rPr>
              <a:t>بهره ميگرفتند: انتساب خود به امام موسي </a:t>
            </a:r>
            <a:r>
              <a:rPr lang="fa-IR" smtClean="0">
                <a:cs typeface="B Zar" panose="00000400000000000000" pitchFamily="2" charset="-78"/>
              </a:rPr>
              <a:t>كاظم(ع)، </a:t>
            </a:r>
            <a:r>
              <a:rPr lang="fa-IR">
                <a:cs typeface="B Zar" panose="00000400000000000000" pitchFamily="2" charset="-78"/>
              </a:rPr>
              <a:t>ارشديت در سلسله </a:t>
            </a:r>
            <a:r>
              <a:rPr lang="fa-IR" smtClean="0">
                <a:cs typeface="B Zar" panose="00000400000000000000" pitchFamily="2" charset="-78"/>
              </a:rPr>
              <a:t>مراتب صوفيهاي </a:t>
            </a:r>
            <a:r>
              <a:rPr lang="fa-IR">
                <a:cs typeface="B Zar" panose="00000400000000000000" pitchFamily="2" charset="-78"/>
              </a:rPr>
              <a:t>صفوي و انتساب خود به پادشاهان صفوي از طريق ازدواج دختر يزگرد سوم با </a:t>
            </a:r>
            <a:r>
              <a:rPr lang="fa-IR" smtClean="0">
                <a:cs typeface="B Zar" panose="00000400000000000000" pitchFamily="2" charset="-78"/>
              </a:rPr>
              <a:t>امام حسين (ع)</a:t>
            </a:r>
            <a:endParaRPr lang="fa-IR">
              <a:cs typeface="B Zar" panose="00000400000000000000" pitchFamily="2" charset="-78"/>
            </a:endParaRPr>
          </a:p>
        </p:txBody>
      </p:sp>
      <p:sp>
        <p:nvSpPr>
          <p:cNvPr id="4" name="Flowchart: Process 3"/>
          <p:cNvSpPr/>
          <p:nvPr/>
        </p:nvSpPr>
        <p:spPr>
          <a:xfrm>
            <a:off x="1322363" y="4740812"/>
            <a:ext cx="2616591" cy="74558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كاريزماي صوفي</a:t>
            </a:r>
            <a:endParaRPr lang="fa-IR" b="1">
              <a:solidFill>
                <a:srgbClr val="FF0000"/>
              </a:solidFill>
            </a:endParaRPr>
          </a:p>
        </p:txBody>
      </p:sp>
    </p:spTree>
    <p:extLst>
      <p:ext uri="{BB962C8B-B14F-4D97-AF65-F5344CB8AC3E}">
        <p14:creationId xmlns:p14="http://schemas.microsoft.com/office/powerpoint/2010/main" val="2437938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10311"/>
            <a:ext cx="10515600" cy="4351338"/>
          </a:xfrm>
        </p:spPr>
        <p:txBody>
          <a:bodyPr>
            <a:normAutofit/>
          </a:bodyPr>
          <a:lstStyle/>
          <a:p>
            <a:pPr algn="just"/>
            <a:r>
              <a:rPr lang="fa-IR">
                <a:cs typeface="B Zar" panose="00000400000000000000" pitchFamily="2" charset="-78"/>
              </a:rPr>
              <a:t>بدين ترتيب پيوند خوردن دو نيروي شهري و ايلي بر مبناي انگيزههاي متعدد مذهبي </a:t>
            </a:r>
            <a:r>
              <a:rPr lang="fa-IR" smtClean="0">
                <a:cs typeface="B Zar" panose="00000400000000000000" pitchFamily="2" charset="-78"/>
              </a:rPr>
              <a:t>و سياسي</a:t>
            </a:r>
            <a:r>
              <a:rPr lang="fa-IR">
                <a:cs typeface="B Zar" panose="00000400000000000000" pitchFamily="2" charset="-78"/>
              </a:rPr>
              <a:t>، زمينهساز شكلگيري حكومتي با پايههاي متكثر قدرت شد. بهويژه كه نيروهاي </a:t>
            </a:r>
            <a:r>
              <a:rPr lang="fa-IR" smtClean="0">
                <a:cs typeface="B Zar" panose="00000400000000000000" pitchFamily="2" charset="-78"/>
              </a:rPr>
              <a:t>ايلي طرفدار </a:t>
            </a:r>
            <a:r>
              <a:rPr lang="fa-IR">
                <a:cs typeface="B Zar" panose="00000400000000000000" pitchFamily="2" charset="-78"/>
              </a:rPr>
              <a:t>صفويه خود تركيبي بود از ايلات و قبايل مختلف از جمله</a:t>
            </a:r>
            <a:r>
              <a:rPr lang="fa-IR">
                <a:solidFill>
                  <a:srgbClr val="FF0000"/>
                </a:solidFill>
                <a:cs typeface="B Zar" panose="00000400000000000000" pitchFamily="2" charset="-78"/>
              </a:rPr>
              <a:t> قزلباشان </a:t>
            </a:r>
            <a:r>
              <a:rPr lang="fa-IR">
                <a:cs typeface="B Zar" panose="00000400000000000000" pitchFamily="2" charset="-78"/>
              </a:rPr>
              <a:t>و ايلات و عشاير </a:t>
            </a:r>
            <a:r>
              <a:rPr lang="fa-IR" smtClean="0">
                <a:cs typeface="B Zar" panose="00000400000000000000" pitchFamily="2" charset="-78"/>
              </a:rPr>
              <a:t>مختلف از </a:t>
            </a:r>
            <a:r>
              <a:rPr lang="fa-IR">
                <a:cs typeface="B Zar" panose="00000400000000000000" pitchFamily="2" charset="-78"/>
              </a:rPr>
              <a:t>جمله طالشها، چغتايها، كردها، لرها، </a:t>
            </a:r>
            <a:r>
              <a:rPr lang="fa-IR" smtClean="0">
                <a:cs typeface="B Zar" panose="00000400000000000000" pitchFamily="2" charset="-78"/>
              </a:rPr>
              <a:t>و </a:t>
            </a:r>
            <a:r>
              <a:rPr lang="fa-IR">
                <a:cs typeface="B Zar" panose="00000400000000000000" pitchFamily="2" charset="-78"/>
              </a:rPr>
              <a:t>... </a:t>
            </a:r>
            <a:r>
              <a:rPr lang="fa-IR" smtClean="0">
                <a:cs typeface="B Zar" panose="00000400000000000000" pitchFamily="2" charset="-78"/>
              </a:rPr>
              <a:t>شكلگيري </a:t>
            </a:r>
            <a:r>
              <a:rPr lang="fa-IR">
                <a:cs typeface="B Zar" panose="00000400000000000000" pitchFamily="2" charset="-78"/>
              </a:rPr>
              <a:t>حكومت صفويه بر </a:t>
            </a:r>
            <a:r>
              <a:rPr lang="fa-IR" smtClean="0">
                <a:cs typeface="B Zar" panose="00000400000000000000" pitchFamily="2" charset="-78"/>
              </a:rPr>
              <a:t>پايه هاي </a:t>
            </a:r>
            <a:r>
              <a:rPr lang="fa-IR">
                <a:cs typeface="B Zar" panose="00000400000000000000" pitchFamily="2" charset="-78"/>
              </a:rPr>
              <a:t>متكثر </a:t>
            </a:r>
            <a:r>
              <a:rPr lang="fa-IR" smtClean="0">
                <a:cs typeface="B Zar" panose="00000400000000000000" pitchFamily="2" charset="-78"/>
              </a:rPr>
              <a:t>قدرت همان </a:t>
            </a:r>
            <a:r>
              <a:rPr lang="fa-IR">
                <a:cs typeface="B Zar" panose="00000400000000000000" pitchFamily="2" charset="-78"/>
              </a:rPr>
              <a:t>رخداد اوليهاي است كه در ادامه نشان خواهيم داد چگونه براساس منطق </a:t>
            </a:r>
            <a:r>
              <a:rPr lang="fa-IR" smtClean="0">
                <a:cs typeface="B Zar" panose="00000400000000000000" pitchFamily="2" charset="-78"/>
              </a:rPr>
              <a:t>الگوي»تواليهاي واكنشي</a:t>
            </a:r>
            <a:r>
              <a:rPr lang="fa-IR">
                <a:cs typeface="B Zar" panose="00000400000000000000" pitchFamily="2" charset="-78"/>
              </a:rPr>
              <a:t>« با به جنبش درآوردن زنجيرهاي از رخدادهاي واكنشي منجر به شكلگيري ميراث </a:t>
            </a:r>
            <a:r>
              <a:rPr lang="fa-IR" smtClean="0">
                <a:cs typeface="B Zar" panose="00000400000000000000" pitchFamily="2" charset="-78"/>
              </a:rPr>
              <a:t>نهادي ويژهاي </a:t>
            </a:r>
            <a:r>
              <a:rPr lang="fa-IR">
                <a:cs typeface="B Zar" panose="00000400000000000000" pitchFamily="2" charset="-78"/>
              </a:rPr>
              <a:t>شد كه تا حكومت قاجاريه تداوم داشت</a:t>
            </a:r>
          </a:p>
        </p:txBody>
      </p:sp>
      <p:sp>
        <p:nvSpPr>
          <p:cNvPr id="4" name="Flowchart: Process 3"/>
          <p:cNvSpPr/>
          <p:nvPr/>
        </p:nvSpPr>
        <p:spPr>
          <a:xfrm>
            <a:off x="1519311" y="5205046"/>
            <a:ext cx="3263704" cy="95660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منطق الگوي»تواليهاي واكنشي</a:t>
            </a:r>
            <a:endParaRPr lang="fa-IR">
              <a:solidFill>
                <a:srgbClr val="FF0000"/>
              </a:solidFill>
            </a:endParaRPr>
          </a:p>
        </p:txBody>
      </p:sp>
      <p:pic>
        <p:nvPicPr>
          <p:cNvPr id="6" name="Picture 5"/>
          <p:cNvPicPr>
            <a:picLocks noChangeAspect="1"/>
          </p:cNvPicPr>
          <p:nvPr/>
        </p:nvPicPr>
        <p:blipFill>
          <a:blip r:embed="rId2"/>
          <a:stretch>
            <a:fillRect/>
          </a:stretch>
        </p:blipFill>
        <p:spPr>
          <a:xfrm>
            <a:off x="6471138" y="4514878"/>
            <a:ext cx="2602524" cy="1964081"/>
          </a:xfrm>
          <a:prstGeom prst="rect">
            <a:avLst/>
          </a:prstGeom>
        </p:spPr>
      </p:pic>
      <p:sp>
        <p:nvSpPr>
          <p:cNvPr id="7" name="TextBox 6"/>
          <p:cNvSpPr txBox="1"/>
          <p:nvPr/>
        </p:nvSpPr>
        <p:spPr>
          <a:xfrm>
            <a:off x="9495692" y="5205046"/>
            <a:ext cx="1266093" cy="338554"/>
          </a:xfrm>
          <a:prstGeom prst="rect">
            <a:avLst/>
          </a:prstGeom>
          <a:noFill/>
        </p:spPr>
        <p:txBody>
          <a:bodyPr wrap="square" rtlCol="1">
            <a:spAutoFit/>
          </a:bodyPr>
          <a:lstStyle/>
          <a:p>
            <a:pPr algn="ctr"/>
            <a:r>
              <a:rPr lang="fa-IR" sz="1600" b="1" smtClean="0"/>
              <a:t>شاه عباس اول</a:t>
            </a:r>
            <a:endParaRPr lang="fa-IR" sz="1600" b="1"/>
          </a:p>
        </p:txBody>
      </p:sp>
    </p:spTree>
    <p:extLst>
      <p:ext uri="{BB962C8B-B14F-4D97-AF65-F5344CB8AC3E}">
        <p14:creationId xmlns:p14="http://schemas.microsoft.com/office/powerpoint/2010/main" val="289098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چنين جامعه اي به دليل عدم وجود طبقات و نيروهاي مستقل اجتماعي، دولت يا حكومت نماينده هيچيك از نيروهاي اجتماعي نبوده و نيازي به مشروعيت بيروني نداشت، بلكه قائم به ذات بوده و مشروعيت دولت اساسا ناشي از واقعيت قدرت آن بود</a:t>
            </a:r>
            <a:r>
              <a:rPr lang="fa-IR">
                <a:cs typeface="B Zar" panose="00000400000000000000" pitchFamily="2" charset="-78"/>
              </a:rPr>
              <a:t> </a:t>
            </a:r>
            <a:r>
              <a:rPr lang="fa-IR" smtClean="0">
                <a:cs typeface="B Zar" panose="00000400000000000000" pitchFamily="2" charset="-78"/>
              </a:rPr>
              <a:t>بدين ترتيب براساس اين ديدگاه، همان گونه كه </a:t>
            </a:r>
            <a:r>
              <a:rPr lang="fa-IR" smtClean="0">
                <a:solidFill>
                  <a:srgbClr val="FF0000"/>
                </a:solidFill>
                <a:cs typeface="B Zar" panose="00000400000000000000" pitchFamily="2" charset="-78"/>
              </a:rPr>
              <a:t>كاتوزيان</a:t>
            </a:r>
            <a:r>
              <a:rPr lang="fa-IR" smtClean="0">
                <a:cs typeface="B Zar" panose="00000400000000000000" pitchFamily="2" charset="-78"/>
              </a:rPr>
              <a:t> به صراحت بيان كرده است، در جامعه ايراني، »اين نه طبقات اجتماعي بلكه دولت بود كه ماهوي و اصل شناخته ميشد، و طبقات اجتماعي هرچه بلندپايه تر بودند به دولت وابسته تر بودند )</a:t>
            </a:r>
            <a:endParaRPr lang="fa-IR">
              <a:cs typeface="B Zar" panose="00000400000000000000" pitchFamily="2" charset="-78"/>
            </a:endParaRPr>
          </a:p>
        </p:txBody>
      </p:sp>
      <p:sp>
        <p:nvSpPr>
          <p:cNvPr id="4" name="Wave 3"/>
          <p:cNvSpPr/>
          <p:nvPr/>
        </p:nvSpPr>
        <p:spPr>
          <a:xfrm>
            <a:off x="2883877" y="4403187"/>
            <a:ext cx="2025747" cy="1097280"/>
          </a:xfrm>
          <a:prstGeom prst="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مشروعيت دولت</a:t>
            </a:r>
            <a:endParaRPr lang="fa-IR" sz="2000">
              <a:solidFill>
                <a:srgbClr val="FF0000"/>
              </a:solidFill>
            </a:endParaRPr>
          </a:p>
        </p:txBody>
      </p:sp>
    </p:spTree>
    <p:extLst>
      <p:ext uri="{BB962C8B-B14F-4D97-AF65-F5344CB8AC3E}">
        <p14:creationId xmlns:p14="http://schemas.microsoft.com/office/powerpoint/2010/main" val="1313056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اتكاي شاهان صفوي به نيروي نظامي ايلات و قبايل و واگذاري تيول به آنها در مقابل </a:t>
            </a:r>
            <a:r>
              <a:rPr lang="fa-IR" smtClean="0">
                <a:cs typeface="B Zar" panose="00000400000000000000" pitchFamily="2" charset="-78"/>
              </a:rPr>
              <a:t>خدمات نظامي</a:t>
            </a:r>
            <a:r>
              <a:rPr lang="fa-IR">
                <a:cs typeface="B Zar" panose="00000400000000000000" pitchFamily="2" charset="-78"/>
              </a:rPr>
              <a:t>، زمينهساز قدرت يافتن ايلات و به تدريج برخورداري ايلات و قبايل از ميزاني </a:t>
            </a:r>
            <a:r>
              <a:rPr lang="fa-IR" smtClean="0">
                <a:cs typeface="B Zar" panose="00000400000000000000" pitchFamily="2" charset="-78"/>
              </a:rPr>
              <a:t>خودمختاری نسبي </a:t>
            </a:r>
            <a:r>
              <a:rPr lang="fa-IR">
                <a:cs typeface="B Zar" panose="00000400000000000000" pitchFamily="2" charset="-78"/>
              </a:rPr>
              <a:t>در تيول خود شد بهگونهاي كه كشور ميان روساي ايلات و قبايل تقسيم شد </a:t>
            </a:r>
            <a:r>
              <a:rPr lang="fa-IR" smtClean="0">
                <a:cs typeface="B Zar" panose="00000400000000000000" pitchFamily="2" charset="-78"/>
              </a:rPr>
              <a:t>موروثي </a:t>
            </a:r>
            <a:r>
              <a:rPr lang="fa-IR">
                <a:cs typeface="B Zar" panose="00000400000000000000" pitchFamily="2" charset="-78"/>
              </a:rPr>
              <a:t>شدن تيولها، استقرار روساي ايلات بههمراه ايل وابسته </a:t>
            </a:r>
            <a:r>
              <a:rPr lang="fa-IR" smtClean="0">
                <a:cs typeface="B Zar" panose="00000400000000000000" pitchFamily="2" charset="-78"/>
              </a:rPr>
              <a:t>به خود </a:t>
            </a:r>
            <a:r>
              <a:rPr lang="fa-IR">
                <a:cs typeface="B Zar" panose="00000400000000000000" pitchFamily="2" charset="-78"/>
              </a:rPr>
              <a:t>در تيول مربوط و تصدي حكومت ايالات و ولايات و جوامع كشاورزي و شهري مجاور </a:t>
            </a:r>
            <a:r>
              <a:rPr lang="fa-IR" smtClean="0">
                <a:cs typeface="B Zar" panose="00000400000000000000" pitchFamily="2" charset="-78"/>
              </a:rPr>
              <a:t>توسط </a:t>
            </a:r>
            <a:r>
              <a:rPr lang="fa-IR" smtClean="0">
                <a:solidFill>
                  <a:srgbClr val="FF0000"/>
                </a:solidFill>
                <a:cs typeface="B Zar" panose="00000400000000000000" pitchFamily="2" charset="-78"/>
              </a:rPr>
              <a:t>تيولداران</a:t>
            </a:r>
            <a:r>
              <a:rPr lang="fa-IR" smtClean="0">
                <a:cs typeface="B Zar" panose="00000400000000000000" pitchFamily="2" charset="-78"/>
              </a:rPr>
              <a:t> به تدريج </a:t>
            </a:r>
            <a:r>
              <a:rPr lang="fa-IR">
                <a:cs typeface="B Zar" panose="00000400000000000000" pitchFamily="2" charset="-78"/>
              </a:rPr>
              <a:t>كشور را به قلمرو حاكميتهاي ايلي نسبتا مستقل و خودمختار تبديل كرد.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4670474"/>
            <a:ext cx="2954215"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خودمختاری نسبي در تيول خود</a:t>
            </a:r>
            <a:endParaRPr lang="fa-IR" b="1">
              <a:solidFill>
                <a:srgbClr val="FF0000"/>
              </a:solidFill>
            </a:endParaRPr>
          </a:p>
        </p:txBody>
      </p:sp>
    </p:spTree>
    <p:extLst>
      <p:ext uri="{BB962C8B-B14F-4D97-AF65-F5344CB8AC3E}">
        <p14:creationId xmlns:p14="http://schemas.microsoft.com/office/powerpoint/2010/main" val="2094054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بكار </a:t>
            </a:r>
            <a:r>
              <a:rPr lang="fa-IR" smtClean="0">
                <a:cs typeface="B Zar" panose="00000400000000000000" pitchFamily="2" charset="-78"/>
              </a:rPr>
              <a:t>بردن اصطلاح </a:t>
            </a:r>
            <a:r>
              <a:rPr lang="fa-IR">
                <a:cs typeface="B Zar" panose="00000400000000000000" pitchFamily="2" charset="-78"/>
              </a:rPr>
              <a:t>»فئوداليسم قبيلهاي« از سوي كساني همچون كدي </a:t>
            </a:r>
            <a:r>
              <a:rPr lang="fa-IR" smtClean="0">
                <a:cs typeface="B Zar" panose="00000400000000000000" pitchFamily="2" charset="-78"/>
              </a:rPr>
              <a:t>(1369) مينورسكي (1368)، بائوساني (1971)و </a:t>
            </a:r>
            <a:r>
              <a:rPr lang="fa-IR">
                <a:cs typeface="B Zar" panose="00000400000000000000" pitchFamily="2" charset="-78"/>
              </a:rPr>
              <a:t>بناني </a:t>
            </a:r>
            <a:r>
              <a:rPr lang="fa-IR" smtClean="0">
                <a:cs typeface="B Zar" panose="00000400000000000000" pitchFamily="2" charset="-78"/>
              </a:rPr>
              <a:t>(1978) براي </a:t>
            </a:r>
            <a:r>
              <a:rPr lang="fa-IR">
                <a:cs typeface="B Zar" panose="00000400000000000000" pitchFamily="2" charset="-78"/>
              </a:rPr>
              <a:t>توصيف نظام اجتماعي سياسي دوره صفويه را </a:t>
            </a:r>
            <a:r>
              <a:rPr lang="fa-IR" smtClean="0">
                <a:cs typeface="B Zar" panose="00000400000000000000" pitchFamily="2" charset="-78"/>
              </a:rPr>
              <a:t>ميتوان نشانگر </a:t>
            </a:r>
            <a:r>
              <a:rPr lang="fa-IR">
                <a:cs typeface="B Zar" panose="00000400000000000000" pitchFamily="2" charset="-78"/>
              </a:rPr>
              <a:t>همين واقعيت دانست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endParaRPr lang="fa-IR">
              <a:cs typeface="B Zar" panose="00000400000000000000" pitchFamily="2" charset="-78"/>
            </a:endParaRPr>
          </a:p>
        </p:txBody>
      </p:sp>
      <p:sp>
        <p:nvSpPr>
          <p:cNvPr id="4" name="Horizontal Scroll 3"/>
          <p:cNvSpPr/>
          <p:nvPr/>
        </p:nvSpPr>
        <p:spPr>
          <a:xfrm>
            <a:off x="2405575" y="3319975"/>
            <a:ext cx="4037428" cy="1477108"/>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توصيف نظام اجتماعي سياسي دوره صفويه</a:t>
            </a:r>
            <a:endParaRPr lang="fa-IR" b="1">
              <a:solidFill>
                <a:srgbClr val="FF0000"/>
              </a:solidFill>
            </a:endParaRPr>
          </a:p>
        </p:txBody>
      </p:sp>
    </p:spTree>
    <p:extLst>
      <p:ext uri="{BB962C8B-B14F-4D97-AF65-F5344CB8AC3E}">
        <p14:creationId xmlns:p14="http://schemas.microsoft.com/office/powerpoint/2010/main" val="122039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واقع همانگونه كه رجب </a:t>
            </a:r>
            <a:r>
              <a:rPr lang="fa-IR" smtClean="0">
                <a:cs typeface="B Zar" panose="00000400000000000000" pitchFamily="2" charset="-78"/>
              </a:rPr>
              <a:t>زاده </a:t>
            </a:r>
            <a:r>
              <a:rPr lang="fa-IR">
                <a:cs typeface="B Zar" panose="00000400000000000000" pitchFamily="2" charset="-78"/>
              </a:rPr>
              <a:t>(</a:t>
            </a:r>
            <a:r>
              <a:rPr lang="fa-IR" smtClean="0">
                <a:cs typeface="B Zar" panose="00000400000000000000" pitchFamily="2" charset="-78"/>
              </a:rPr>
              <a:t>1378) بيان </a:t>
            </a:r>
            <a:r>
              <a:rPr lang="fa-IR">
                <a:cs typeface="B Zar" panose="00000400000000000000" pitchFamily="2" charset="-78"/>
              </a:rPr>
              <a:t>كرده است برخلاف رويكرد موجود </a:t>
            </a:r>
            <a:r>
              <a:rPr lang="fa-IR" smtClean="0">
                <a:cs typeface="B Zar" panose="00000400000000000000" pitchFamily="2" charset="-78"/>
              </a:rPr>
              <a:t>درخصوص تبيين </a:t>
            </a:r>
            <a:r>
              <a:rPr lang="fa-IR">
                <a:cs typeface="B Zar" panose="00000400000000000000" pitchFamily="2" charset="-78"/>
              </a:rPr>
              <a:t>استمرار تيولداري براساس نوع سازمان كشاورزي ايران و </a:t>
            </a:r>
            <a:r>
              <a:rPr lang="fa-IR" smtClean="0">
                <a:cs typeface="B Zar" panose="00000400000000000000" pitchFamily="2" charset="-78"/>
              </a:rPr>
              <a:t>به ويژه </a:t>
            </a:r>
            <a:r>
              <a:rPr lang="fa-IR">
                <a:cs typeface="B Zar" panose="00000400000000000000" pitchFamily="2" charset="-78"/>
              </a:rPr>
              <a:t>شيوه توليد آسيايي، </a:t>
            </a:r>
            <a:r>
              <a:rPr lang="fa-IR" smtClean="0">
                <a:cs typeface="B Zar" panose="00000400000000000000" pitchFamily="2" charset="-78"/>
              </a:rPr>
              <a:t>منشا نظام </a:t>
            </a:r>
            <a:r>
              <a:rPr lang="fa-IR">
                <a:cs typeface="B Zar" panose="00000400000000000000" pitchFamily="2" charset="-78"/>
              </a:rPr>
              <a:t>تيولداري ريشه در توازن قدرت ميان حكومت مركزي و ايلات و قبايل داشته و علت تداوم </a:t>
            </a:r>
            <a:r>
              <a:rPr lang="fa-IR" smtClean="0">
                <a:cs typeface="B Zar" panose="00000400000000000000" pitchFamily="2" charset="-78"/>
              </a:rPr>
              <a:t>آن</a:t>
            </a:r>
            <a:r>
              <a:rPr lang="fa-IR">
                <a:cs typeface="B Zar" panose="00000400000000000000" pitchFamily="2" charset="-78"/>
              </a:rPr>
              <a:t> نيز عدم توانايي هريك از اين دو گروه در قبضه كامل قدرت بوده </a:t>
            </a:r>
            <a:r>
              <a:rPr lang="fa-IR" smtClean="0">
                <a:cs typeface="B Zar" panose="00000400000000000000" pitchFamily="2" charset="-78"/>
              </a:rPr>
              <a:t>است</a:t>
            </a:r>
          </a:p>
          <a:p>
            <a:pPr algn="just"/>
            <a:endParaRPr lang="fa-IR">
              <a:cs typeface="B Zar" panose="00000400000000000000" pitchFamily="2" charset="-78"/>
            </a:endParaRPr>
          </a:p>
        </p:txBody>
      </p:sp>
      <p:sp>
        <p:nvSpPr>
          <p:cNvPr id="4" name="Flowchart: Process 3"/>
          <p:cNvSpPr/>
          <p:nvPr/>
        </p:nvSpPr>
        <p:spPr>
          <a:xfrm>
            <a:off x="1097280" y="4079630"/>
            <a:ext cx="4389120" cy="1434905"/>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نوع سازمان كشاورزي ايران و به ويژه شيوه توليد آسيايي</a:t>
            </a:r>
            <a:endParaRPr lang="fa-IR" sz="2000" b="1">
              <a:solidFill>
                <a:srgbClr val="FF0000"/>
              </a:solidFill>
            </a:endParaRPr>
          </a:p>
        </p:txBody>
      </p:sp>
    </p:spTree>
    <p:extLst>
      <p:ext uri="{BB962C8B-B14F-4D97-AF65-F5344CB8AC3E}">
        <p14:creationId xmlns:p14="http://schemas.microsoft.com/office/powerpoint/2010/main" val="2799401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 </a:t>
            </a:r>
            <a:r>
              <a:rPr lang="fa-IR">
                <a:cs typeface="B Zar" panose="00000400000000000000" pitchFamily="2" charset="-78"/>
              </a:rPr>
              <a:t>تعادل قدرت ميان </a:t>
            </a:r>
            <a:r>
              <a:rPr lang="fa-IR" smtClean="0">
                <a:cs typeface="B Zar" panose="00000400000000000000" pitchFamily="2" charset="-78"/>
              </a:rPr>
              <a:t>شاهان صفوي </a:t>
            </a:r>
            <a:r>
              <a:rPr lang="fa-IR">
                <a:cs typeface="B Zar" panose="00000400000000000000" pitchFamily="2" charset="-78"/>
              </a:rPr>
              <a:t>و سران ايلات ريشه در نياز متقابل اين دو به يكديگر داشت: نيروهاي ايلي بدون داشتن </a:t>
            </a:r>
            <a:r>
              <a:rPr lang="fa-IR" smtClean="0">
                <a:cs typeface="B Zar" panose="00000400000000000000" pitchFamily="2" charset="-78"/>
              </a:rPr>
              <a:t>يك ايدئولوژي </a:t>
            </a:r>
            <a:r>
              <a:rPr lang="fa-IR">
                <a:cs typeface="B Zar" panose="00000400000000000000" pitchFamily="2" charset="-78"/>
              </a:rPr>
              <a:t>با ويژگي كاريزمايي قادر به تشكيل حكومتي فراگير نبودند و اين صفويان بودند </a:t>
            </a:r>
            <a:r>
              <a:rPr lang="fa-IR" smtClean="0">
                <a:cs typeface="B Zar" panose="00000400000000000000" pitchFamily="2" charset="-78"/>
              </a:rPr>
              <a:t>كه توانستند </a:t>
            </a:r>
            <a:r>
              <a:rPr lang="fa-IR">
                <a:cs typeface="B Zar" panose="00000400000000000000" pitchFamily="2" charset="-78"/>
              </a:rPr>
              <a:t>چنين نيروي ايدئولوژيكي را فراهم </a:t>
            </a:r>
            <a:r>
              <a:rPr lang="fa-IR" smtClean="0">
                <a:cs typeface="B Zar" panose="00000400000000000000" pitchFamily="2" charset="-78"/>
              </a:rPr>
              <a:t>كنند. شاهان </a:t>
            </a:r>
            <a:r>
              <a:rPr lang="fa-IR">
                <a:cs typeface="B Zar" panose="00000400000000000000" pitchFamily="2" charset="-78"/>
              </a:rPr>
              <a:t>صفوي نيز </a:t>
            </a:r>
            <a:r>
              <a:rPr lang="fa-IR" smtClean="0">
                <a:cs typeface="B Zar" panose="00000400000000000000" pitchFamily="2" charset="-78"/>
              </a:rPr>
              <a:t>نه تنها </a:t>
            </a:r>
            <a:r>
              <a:rPr lang="fa-IR">
                <a:cs typeface="B Zar" panose="00000400000000000000" pitchFamily="2" charset="-78"/>
              </a:rPr>
              <a:t>در مرحله تاسيس حكومت، بلكه براي تداوم آن و مقابله با دشمنان نيز نيازمند نيروي </a:t>
            </a:r>
            <a:r>
              <a:rPr lang="fa-IR" smtClean="0">
                <a:cs typeface="B Zar" panose="00000400000000000000" pitchFamily="2" charset="-78"/>
              </a:rPr>
              <a:t>نظامي ايلات بودند.</a:t>
            </a:r>
          </a:p>
          <a:p>
            <a:pPr algn="just"/>
            <a:endParaRPr lang="fa-IR">
              <a:cs typeface="B Zar" panose="00000400000000000000" pitchFamily="2" charset="-78"/>
            </a:endParaRPr>
          </a:p>
        </p:txBody>
      </p:sp>
      <p:sp>
        <p:nvSpPr>
          <p:cNvPr id="4" name="Flowchart: Process 3"/>
          <p:cNvSpPr/>
          <p:nvPr/>
        </p:nvSpPr>
        <p:spPr>
          <a:xfrm>
            <a:off x="2250831" y="4290646"/>
            <a:ext cx="3221501" cy="88626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يك ايدئولوژي با ويژگي كاريزمايي</a:t>
            </a:r>
            <a:endParaRPr lang="fa-IR" sz="2000" b="1">
              <a:solidFill>
                <a:srgbClr val="FF0000"/>
              </a:solidFill>
            </a:endParaRPr>
          </a:p>
        </p:txBody>
      </p:sp>
    </p:spTree>
    <p:extLst>
      <p:ext uri="{BB962C8B-B14F-4D97-AF65-F5344CB8AC3E}">
        <p14:creationId xmlns:p14="http://schemas.microsoft.com/office/powerpoint/2010/main" val="4037187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اما </a:t>
            </a:r>
            <a:r>
              <a:rPr lang="fa-IR" smtClean="0">
                <a:cs typeface="B Zar" panose="00000400000000000000" pitchFamily="2" charset="-78"/>
              </a:rPr>
              <a:t>به تدريج </a:t>
            </a:r>
            <a:r>
              <a:rPr lang="fa-IR">
                <a:cs typeface="B Zar" panose="00000400000000000000" pitchFamily="2" charset="-78"/>
              </a:rPr>
              <a:t>سست شدن پيوندهاي معنوي ميان شاهان صفوي و سران ايلات قزلباش در </a:t>
            </a:r>
            <a:r>
              <a:rPr lang="fa-IR" smtClean="0">
                <a:cs typeface="B Zar" panose="00000400000000000000" pitchFamily="2" charset="-78"/>
              </a:rPr>
              <a:t>نتيجه شكست </a:t>
            </a:r>
            <a:r>
              <a:rPr lang="fa-IR">
                <a:cs typeface="B Zar" panose="00000400000000000000" pitchFamily="2" charset="-78"/>
              </a:rPr>
              <a:t>شاه اسماعيل در جنگ چالدران كه موقعيت وي بهعنوان رهبر معنوي قزلباشها و </a:t>
            </a:r>
            <a:r>
              <a:rPr lang="fa-IR" smtClean="0">
                <a:cs typeface="B Zar" panose="00000400000000000000" pitchFamily="2" charset="-78"/>
              </a:rPr>
              <a:t>موجودي  الهي </a:t>
            </a:r>
            <a:r>
              <a:rPr lang="fa-IR">
                <a:cs typeface="B Zar" panose="00000400000000000000" pitchFamily="2" charset="-78"/>
              </a:rPr>
              <a:t>و شكست ناپذير را تضعيف كرد و تشديد اين فرآيند به دليل </a:t>
            </a:r>
            <a:r>
              <a:rPr lang="fa-IR">
                <a:solidFill>
                  <a:srgbClr val="FF0000"/>
                </a:solidFill>
                <a:cs typeface="B Zar" panose="00000400000000000000" pitchFamily="2" charset="-78"/>
              </a:rPr>
              <a:t>دنيوي شدن تدريجي </a:t>
            </a:r>
            <a:r>
              <a:rPr lang="fa-IR" smtClean="0">
                <a:cs typeface="B Zar" panose="00000400000000000000" pitchFamily="2" charset="-78"/>
              </a:rPr>
              <a:t>شاهان صفوي منجر </a:t>
            </a:r>
            <a:r>
              <a:rPr lang="fa-IR">
                <a:cs typeface="B Zar" panose="00000400000000000000" pitchFamily="2" charset="-78"/>
              </a:rPr>
              <a:t>به قدرت گرفتن سران ايلات و در مقابل تلاش شاهان صفوي </a:t>
            </a:r>
            <a:r>
              <a:rPr lang="fa-IR" smtClean="0">
                <a:cs typeface="B Zar" panose="00000400000000000000" pitchFamily="2" charset="-78"/>
              </a:rPr>
              <a:t>در جهت </a:t>
            </a:r>
            <a:r>
              <a:rPr lang="fa-IR">
                <a:cs typeface="B Zar" panose="00000400000000000000" pitchFamily="2" charset="-78"/>
              </a:rPr>
              <a:t>استقلال از نيروهاي بهوجود آورنده خود و تمركز هرچه بيشتر قدرت در دست </a:t>
            </a:r>
            <a:r>
              <a:rPr lang="fa-IR" smtClean="0">
                <a:cs typeface="B Zar" panose="00000400000000000000" pitchFamily="2" charset="-78"/>
              </a:rPr>
              <a:t>حكومت مركزي شد</a:t>
            </a:r>
            <a:r>
              <a:rPr lang="fa-IR"/>
              <a:t/>
            </a:r>
            <a:br>
              <a:rPr lang="fa-IR"/>
            </a:br>
            <a:endParaRPr lang="fa-IR"/>
          </a:p>
        </p:txBody>
      </p:sp>
      <p:sp>
        <p:nvSpPr>
          <p:cNvPr id="4" name="Horizontal Scroll 3"/>
          <p:cNvSpPr/>
          <p:nvPr/>
        </p:nvSpPr>
        <p:spPr>
          <a:xfrm>
            <a:off x="2025747" y="4206240"/>
            <a:ext cx="5247249" cy="1422083"/>
          </a:xfrm>
          <a:prstGeom prst="horizont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سست شدن پيوندهاي معنوي ميان شاهان صفوي و سران ايلات قزلباش</a:t>
            </a:r>
            <a:endParaRPr lang="fa-IR" b="1">
              <a:solidFill>
                <a:srgbClr val="FF0000"/>
              </a:solidFill>
            </a:endParaRPr>
          </a:p>
        </p:txBody>
      </p:sp>
    </p:spTree>
    <p:extLst>
      <p:ext uri="{BB962C8B-B14F-4D97-AF65-F5344CB8AC3E}">
        <p14:creationId xmlns:p14="http://schemas.microsoft.com/office/powerpoint/2010/main" val="2750491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a:cs typeface="B Zar" panose="00000400000000000000" pitchFamily="2" charset="-78"/>
              </a:rPr>
              <a:t>. تلاش شاهان صفوي در</a:t>
            </a:r>
            <a:r>
              <a:rPr lang="fa-IR">
                <a:solidFill>
                  <a:srgbClr val="FF0000"/>
                </a:solidFill>
                <a:cs typeface="B Zar" panose="00000400000000000000" pitchFamily="2" charset="-78"/>
              </a:rPr>
              <a:t> سه </a:t>
            </a:r>
            <a:r>
              <a:rPr lang="fa-IR">
                <a:cs typeface="B Zar" panose="00000400000000000000" pitchFamily="2" charset="-78"/>
              </a:rPr>
              <a:t>جهت بود:</a:t>
            </a:r>
            <a:endParaRPr lang="fa-IR" smtClean="0">
              <a:cs typeface="B Zar" panose="00000400000000000000" pitchFamily="2" charset="-78"/>
            </a:endParaRPr>
          </a:p>
          <a:p>
            <a:pPr marL="0" indent="0" algn="just">
              <a:buNone/>
            </a:pPr>
            <a:r>
              <a:rPr lang="fa-IR" smtClean="0">
                <a:solidFill>
                  <a:srgbClr val="FF0000"/>
                </a:solidFill>
                <a:cs typeface="B Zar" panose="00000400000000000000" pitchFamily="2" charset="-78"/>
              </a:rPr>
              <a:t>1- تشكيل اتحاديه هاي </a:t>
            </a:r>
            <a:r>
              <a:rPr lang="fa-IR">
                <a:solidFill>
                  <a:srgbClr val="FF0000"/>
                </a:solidFill>
                <a:cs typeface="B Zar" panose="00000400000000000000" pitchFamily="2" charset="-78"/>
              </a:rPr>
              <a:t>ايلي جديد</a:t>
            </a:r>
            <a:r>
              <a:rPr lang="fa-IR">
                <a:cs typeface="B Zar" panose="00000400000000000000" pitchFamily="2" charset="-78"/>
              </a:rPr>
              <a:t>: شاهان صفوي براي تضعيف و بينيازي از قزلباشها اقدام </a:t>
            </a:r>
            <a:r>
              <a:rPr lang="fa-IR" smtClean="0">
                <a:cs typeface="B Zar" panose="00000400000000000000" pitchFamily="2" charset="-78"/>
              </a:rPr>
              <a:t>به تشكيل اتحاديه هاي </a:t>
            </a:r>
            <a:r>
              <a:rPr lang="fa-IR">
                <a:cs typeface="B Zar" panose="00000400000000000000" pitchFamily="2" charset="-78"/>
              </a:rPr>
              <a:t>ايلي جديدي همچون </a:t>
            </a:r>
            <a:r>
              <a:rPr lang="fa-IR" smtClean="0">
                <a:cs typeface="B Zar" panose="00000400000000000000" pitchFamily="2" charset="-78"/>
              </a:rPr>
              <a:t>«شاهسون» </a:t>
            </a:r>
            <a:r>
              <a:rPr lang="fa-IR">
                <a:cs typeface="B Zar" panose="00000400000000000000" pitchFamily="2" charset="-78"/>
              </a:rPr>
              <a:t>ها و اتحاديه ايلي </a:t>
            </a:r>
            <a:r>
              <a:rPr lang="fa-IR" smtClean="0">
                <a:cs typeface="B Zar" panose="00000400000000000000" pitchFamily="2" charset="-78"/>
              </a:rPr>
              <a:t>قشقايي كردند. اين </a:t>
            </a:r>
            <a:r>
              <a:rPr lang="fa-IR">
                <a:cs typeface="B Zar" panose="00000400000000000000" pitchFamily="2" charset="-78"/>
              </a:rPr>
              <a:t>كنفدراسيونها و </a:t>
            </a:r>
            <a:r>
              <a:rPr lang="fa-IR" smtClean="0">
                <a:cs typeface="B Zar" panose="00000400000000000000" pitchFamily="2" charset="-78"/>
              </a:rPr>
              <a:t>اتحاديه ها </a:t>
            </a:r>
            <a:r>
              <a:rPr lang="fa-IR">
                <a:cs typeface="B Zar" panose="00000400000000000000" pitchFamily="2" charset="-78"/>
              </a:rPr>
              <a:t>هرچند </a:t>
            </a:r>
            <a:r>
              <a:rPr lang="fa-IR" smtClean="0">
                <a:cs typeface="B Zar" panose="00000400000000000000" pitchFamily="2" charset="-78"/>
              </a:rPr>
              <a:t>در ابتدا </a:t>
            </a:r>
            <a:r>
              <a:rPr lang="fa-IR">
                <a:cs typeface="B Zar" panose="00000400000000000000" pitchFamily="2" charset="-78"/>
              </a:rPr>
              <a:t>در راستاي منافع و اهداف حكومت مركزي تشكيل ميشد، بتدريج خود به قدرت </a:t>
            </a:r>
            <a:r>
              <a:rPr lang="fa-IR" smtClean="0">
                <a:cs typeface="B Zar" panose="00000400000000000000" pitchFamily="2" charset="-78"/>
              </a:rPr>
              <a:t>مستقلي تبديل مي شدند به گونهاي </a:t>
            </a:r>
            <a:r>
              <a:rPr lang="fa-IR">
                <a:cs typeface="B Zar" panose="00000400000000000000" pitchFamily="2" charset="-78"/>
              </a:rPr>
              <a:t>كه حكومت مركزي را به اقداماتي سياسي و نظامي براي تضعيف و </a:t>
            </a:r>
            <a:r>
              <a:rPr lang="fa-IR" smtClean="0">
                <a:cs typeface="B Zar" panose="00000400000000000000" pitchFamily="2" charset="-78"/>
              </a:rPr>
              <a:t>كاهش قدرت </a:t>
            </a:r>
            <a:r>
              <a:rPr lang="fa-IR">
                <a:cs typeface="B Zar" panose="00000400000000000000" pitchFamily="2" charset="-78"/>
              </a:rPr>
              <a:t>اين كنفدراسيونها </a:t>
            </a:r>
            <a:r>
              <a:rPr lang="fa-IR" smtClean="0">
                <a:cs typeface="B Zar" panose="00000400000000000000" pitchFamily="2" charset="-78"/>
              </a:rPr>
              <a:t>برمي انگيخت</a:t>
            </a:r>
            <a:r>
              <a:rPr lang="fa-IR">
                <a:cs typeface="B Zar" panose="00000400000000000000" pitchFamily="2" charset="-78"/>
              </a:rPr>
              <a:t>. </a:t>
            </a:r>
          </a:p>
        </p:txBody>
      </p:sp>
      <p:pic>
        <p:nvPicPr>
          <p:cNvPr id="4" name="Picture 3"/>
          <p:cNvPicPr>
            <a:picLocks noChangeAspect="1"/>
          </p:cNvPicPr>
          <p:nvPr/>
        </p:nvPicPr>
        <p:blipFill>
          <a:blip r:embed="rId2"/>
          <a:stretch>
            <a:fillRect/>
          </a:stretch>
        </p:blipFill>
        <p:spPr>
          <a:xfrm>
            <a:off x="7836878" y="1027906"/>
            <a:ext cx="897767" cy="897767"/>
          </a:xfrm>
          <a:prstGeom prst="rect">
            <a:avLst/>
          </a:prstGeom>
        </p:spPr>
      </p:pic>
    </p:spTree>
    <p:extLst>
      <p:ext uri="{BB962C8B-B14F-4D97-AF65-F5344CB8AC3E}">
        <p14:creationId xmlns:p14="http://schemas.microsoft.com/office/powerpoint/2010/main" val="2137511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اين اقدامات نشان ميدهد كه شاهان صفوي حتي در جهت تضعيف ايلات و قبايل از توانايي و استقلال كامل برخوردار نبوده و نيازمند جلب حمايت ايلات و قبايل ديگر بودند. و اين اقدامات آنها در نهايت نه تنها به تضعيف </a:t>
            </a:r>
            <a:r>
              <a:rPr lang="fa-IR" smtClean="0">
                <a:cs typeface="B Zar" panose="00000400000000000000" pitchFamily="2" charset="-78"/>
              </a:rPr>
              <a:t>اتحاديه هاي </a:t>
            </a:r>
            <a:r>
              <a:rPr lang="fa-IR">
                <a:cs typeface="B Zar" panose="00000400000000000000" pitchFamily="2" charset="-78"/>
              </a:rPr>
              <a:t>ايلي منجر نشد </a:t>
            </a:r>
            <a:r>
              <a:rPr lang="fa-IR" smtClean="0">
                <a:cs typeface="B Zar" panose="00000400000000000000" pitchFamily="2" charset="-78"/>
              </a:rPr>
              <a:t>بلكه  </a:t>
            </a:r>
            <a:r>
              <a:rPr lang="fa-IR">
                <a:cs typeface="B Zar" panose="00000400000000000000" pitchFamily="2" charset="-78"/>
              </a:rPr>
              <a:t>باعث سربرآوردن </a:t>
            </a:r>
            <a:r>
              <a:rPr lang="fa-IR" smtClean="0">
                <a:cs typeface="B Zar" panose="00000400000000000000" pitchFamily="2" charset="-78"/>
              </a:rPr>
              <a:t>اتحاديه هاي </a:t>
            </a:r>
            <a:r>
              <a:rPr lang="fa-IR">
                <a:cs typeface="B Zar" panose="00000400000000000000" pitchFamily="2" charset="-78"/>
              </a:rPr>
              <a:t>ايلي قدرتمند جديد نيز </a:t>
            </a:r>
            <a:r>
              <a:rPr lang="fa-IR" smtClean="0">
                <a:cs typeface="B Zar" panose="00000400000000000000" pitchFamily="2" charset="-78"/>
              </a:rPr>
              <a:t>شد</a:t>
            </a:r>
          </a:p>
          <a:p>
            <a:pPr algn="just"/>
            <a:endParaRPr lang="fa-IR">
              <a:cs typeface="B Zar" panose="00000400000000000000" pitchFamily="2" charset="-78"/>
            </a:endParaRPr>
          </a:p>
          <a:p>
            <a:endParaRPr lang="fa-IR"/>
          </a:p>
        </p:txBody>
      </p:sp>
      <p:sp>
        <p:nvSpPr>
          <p:cNvPr id="4" name="Flowchart: Process 3"/>
          <p:cNvSpPr/>
          <p:nvPr/>
        </p:nvSpPr>
        <p:spPr>
          <a:xfrm>
            <a:off x="1153550" y="3882683"/>
            <a:ext cx="2518117" cy="105507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تضعيف اتحاديه هاي ايلي</a:t>
            </a:r>
            <a:endParaRPr lang="fa-IR" sz="2000" b="1">
              <a:solidFill>
                <a:srgbClr val="FF0000"/>
              </a:solidFill>
            </a:endParaRPr>
          </a:p>
        </p:txBody>
      </p:sp>
    </p:spTree>
    <p:extLst>
      <p:ext uri="{BB962C8B-B14F-4D97-AF65-F5344CB8AC3E}">
        <p14:creationId xmlns:p14="http://schemas.microsoft.com/office/powerpoint/2010/main" val="2427283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t> </a:t>
            </a:r>
            <a:r>
              <a:rPr lang="fa-IR" smtClean="0">
                <a:solidFill>
                  <a:srgbClr val="FF0000"/>
                </a:solidFill>
                <a:cs typeface="B Zar" panose="00000400000000000000" pitchFamily="2" charset="-78"/>
              </a:rPr>
              <a:t>2- تقويت </a:t>
            </a:r>
            <a:r>
              <a:rPr lang="fa-IR">
                <a:solidFill>
                  <a:srgbClr val="FF0000"/>
                </a:solidFill>
                <a:cs typeface="B Zar" panose="00000400000000000000" pitchFamily="2" charset="-78"/>
              </a:rPr>
              <a:t>بخش بوركراتيك حكومتي و تشكيل نيروي نظامي دائمي متشكل از غلامان</a:t>
            </a:r>
            <a:r>
              <a:rPr lang="fa-IR">
                <a:cs typeface="B Zar" panose="00000400000000000000" pitchFamily="2" charset="-78"/>
              </a:rPr>
              <a:t>: </a:t>
            </a:r>
            <a:r>
              <a:rPr lang="fa-IR" smtClean="0">
                <a:cs typeface="B Zar" panose="00000400000000000000" pitchFamily="2" charset="-78"/>
              </a:rPr>
              <a:t>كاهش نفوذ </a:t>
            </a:r>
            <a:r>
              <a:rPr lang="fa-IR">
                <a:cs typeface="B Zar" panose="00000400000000000000" pitchFamily="2" charset="-78"/>
              </a:rPr>
              <a:t>نيروهاي نسبتا مستقل و خودمختار ايلي از طريق گسترش هرچه بيشتر نيروهاي </a:t>
            </a:r>
            <a:r>
              <a:rPr lang="fa-IR" smtClean="0">
                <a:cs typeface="B Zar" panose="00000400000000000000" pitchFamily="2" charset="-78"/>
              </a:rPr>
              <a:t>بوركراتيك وابسته </a:t>
            </a:r>
            <a:r>
              <a:rPr lang="fa-IR">
                <a:cs typeface="B Zar" panose="00000400000000000000" pitchFamily="2" charset="-78"/>
              </a:rPr>
              <a:t>به حكومت و تشكيل هنگهاي نظامي دائمي از جمله اقدامات ديگر شاهان صفوي </a:t>
            </a:r>
            <a:r>
              <a:rPr lang="fa-IR" smtClean="0">
                <a:cs typeface="B Zar" panose="00000400000000000000" pitchFamily="2" charset="-78"/>
              </a:rPr>
              <a:t>براي استقلال </a:t>
            </a:r>
            <a:r>
              <a:rPr lang="fa-IR">
                <a:cs typeface="B Zar" panose="00000400000000000000" pitchFamily="2" charset="-78"/>
              </a:rPr>
              <a:t>و بينيازي از ايلات و تمركز هرچه بيشتر قدرت بود. شيوه تيولداري و نياز به نيروهاي </a:t>
            </a:r>
            <a:r>
              <a:rPr lang="fa-IR" smtClean="0">
                <a:cs typeface="B Zar" panose="00000400000000000000" pitchFamily="2" charset="-78"/>
              </a:rPr>
              <a:t>اداري متخصص </a:t>
            </a:r>
            <a:r>
              <a:rPr lang="fa-IR">
                <a:cs typeface="B Zar" panose="00000400000000000000" pitchFamily="2" charset="-78"/>
              </a:rPr>
              <a:t>در امور ماليات و خراج به رشد و </a:t>
            </a:r>
            <a:r>
              <a:rPr lang="fa-IR">
                <a:solidFill>
                  <a:srgbClr val="FF0000"/>
                </a:solidFill>
                <a:cs typeface="B Zar" panose="00000400000000000000" pitchFamily="2" charset="-78"/>
              </a:rPr>
              <a:t>گسترش نيروهاي بوركراتيكي </a:t>
            </a:r>
            <a:r>
              <a:rPr lang="fa-IR">
                <a:cs typeface="B Zar" panose="00000400000000000000" pitchFamily="2" charset="-78"/>
              </a:rPr>
              <a:t>انجاميد كه خارج از ايلات </a:t>
            </a:r>
            <a:r>
              <a:rPr lang="fa-IR" smtClean="0">
                <a:cs typeface="B Zar" panose="00000400000000000000" pitchFamily="2" charset="-78"/>
              </a:rPr>
              <a:t>و غالبا </a:t>
            </a:r>
            <a:r>
              <a:rPr lang="fa-IR">
                <a:cs typeface="B Zar" panose="00000400000000000000" pitchFamily="2" charset="-78"/>
              </a:rPr>
              <a:t>از درون بخشهاي شهري- روستايي سربرآورده </a:t>
            </a:r>
            <a:r>
              <a:rPr lang="fa-IR" smtClean="0">
                <a:cs typeface="B Zar" panose="00000400000000000000" pitchFamily="2" charset="-78"/>
              </a:rPr>
              <a:t>بودند</a:t>
            </a:r>
          </a:p>
          <a:p>
            <a:pPr marL="0" indent="0" algn="just">
              <a:buNone/>
            </a:pPr>
            <a:endParaRPr lang="fa-IR">
              <a:cs typeface="B Zar" panose="00000400000000000000" pitchFamily="2" charset="-78"/>
            </a:endParaRPr>
          </a:p>
        </p:txBody>
      </p:sp>
      <p:sp>
        <p:nvSpPr>
          <p:cNvPr id="4" name="Flowchart: Process 3"/>
          <p:cNvSpPr/>
          <p:nvPr/>
        </p:nvSpPr>
        <p:spPr>
          <a:xfrm>
            <a:off x="838200" y="4473525"/>
            <a:ext cx="3924886" cy="160371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كاهش نفوذ نيروهاي نسبتا مستقل و خودمختار ايلي</a:t>
            </a:r>
            <a:endParaRPr lang="fa-IR" sz="2000" b="1">
              <a:solidFill>
                <a:srgbClr val="FF0000"/>
              </a:solidFill>
            </a:endParaRPr>
          </a:p>
        </p:txBody>
      </p:sp>
    </p:spTree>
    <p:extLst>
      <p:ext uri="{BB962C8B-B14F-4D97-AF65-F5344CB8AC3E}">
        <p14:creationId xmlns:p14="http://schemas.microsoft.com/office/powerpoint/2010/main" val="10961012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همان گونه </a:t>
            </a:r>
            <a:r>
              <a:rPr lang="fa-IR" smtClean="0">
                <a:cs typeface="B Zar" panose="00000400000000000000" pitchFamily="2" charset="-78"/>
              </a:rPr>
              <a:t>كه كدي</a:t>
            </a:r>
            <a:r>
              <a:rPr lang="fa-IR">
                <a:cs typeface="B Zar" panose="00000400000000000000" pitchFamily="2" charset="-78"/>
              </a:rPr>
              <a:t>(</a:t>
            </a:r>
            <a:r>
              <a:rPr lang="fa-IR" smtClean="0">
                <a:cs typeface="B Zar" panose="00000400000000000000" pitchFamily="2" charset="-78"/>
              </a:rPr>
              <a:t> 32 </a:t>
            </a:r>
            <a:r>
              <a:rPr lang="fa-IR">
                <a:cs typeface="B Zar" panose="00000400000000000000" pitchFamily="2" charset="-78"/>
              </a:rPr>
              <a:t>:</a:t>
            </a:r>
            <a:r>
              <a:rPr lang="fa-IR" smtClean="0">
                <a:cs typeface="B Zar" panose="00000400000000000000" pitchFamily="2" charset="-78"/>
              </a:rPr>
              <a:t>1369) بيان </a:t>
            </a:r>
            <a:r>
              <a:rPr lang="fa-IR" smtClean="0">
                <a:cs typeface="B Zar" panose="00000400000000000000" pitchFamily="2" charset="-78"/>
              </a:rPr>
              <a:t>مي كند </a:t>
            </a:r>
            <a:r>
              <a:rPr lang="fa-IR">
                <a:cs typeface="B Zar" panose="00000400000000000000" pitchFamily="2" charset="-78"/>
              </a:rPr>
              <a:t>شاهان صفوي در اين روند، هرچه بيشتر به قبايل طرفدار خود </a:t>
            </a:r>
            <a:r>
              <a:rPr lang="fa-IR" smtClean="0">
                <a:cs typeface="B Zar" panose="00000400000000000000" pitchFamily="2" charset="-78"/>
              </a:rPr>
              <a:t>كه به دليل </a:t>
            </a:r>
            <a:r>
              <a:rPr lang="fa-IR">
                <a:cs typeface="B Zar" panose="00000400000000000000" pitchFamily="2" charset="-78"/>
              </a:rPr>
              <a:t>مقاومت در برابر كنترل دولت مركزي، اكنون هرج و مرج طلب خوانده ميشدند، پشت نموده </a:t>
            </a:r>
            <a:r>
              <a:rPr lang="fa-IR" smtClean="0">
                <a:cs typeface="B Zar" panose="00000400000000000000" pitchFamily="2" charset="-78"/>
              </a:rPr>
              <a:t>و به </a:t>
            </a:r>
            <a:r>
              <a:rPr lang="fa-IR">
                <a:cs typeface="B Zar" panose="00000400000000000000" pitchFamily="2" charset="-78"/>
              </a:rPr>
              <a:t>جلب حمايت ديوانسالاران قديم پارسي </a:t>
            </a:r>
            <a:r>
              <a:rPr lang="fa-IR" smtClean="0">
                <a:cs typeface="B Zar" panose="00000400000000000000" pitchFamily="2" charset="-78"/>
              </a:rPr>
              <a:t>(تاجيك) پرداختند</a:t>
            </a:r>
            <a:r>
              <a:rPr lang="fa-IR">
                <a:cs typeface="B Zar" panose="00000400000000000000" pitchFamily="2" charset="-78"/>
              </a:rPr>
              <a:t>. همچنين شاه عباس براي </a:t>
            </a:r>
            <a:r>
              <a:rPr lang="fa-IR" smtClean="0">
                <a:cs typeface="B Zar" panose="00000400000000000000" pitchFamily="2" charset="-78"/>
              </a:rPr>
              <a:t>بي نيازي </a:t>
            </a:r>
            <a:r>
              <a:rPr lang="fa-IR" smtClean="0">
                <a:cs typeface="B Zar" panose="00000400000000000000" pitchFamily="2" charset="-78"/>
              </a:rPr>
              <a:t>از</a:t>
            </a:r>
            <a:r>
              <a:rPr lang="fa-IR">
                <a:cs typeface="B Zar" panose="00000400000000000000" pitchFamily="2" charset="-78"/>
              </a:rPr>
              <a:t> نيروي نظامي وابسته و وفادار به ايلات، متوسل به نيروي سومي </a:t>
            </a:r>
            <a:r>
              <a:rPr lang="fa-IR" smtClean="0">
                <a:cs typeface="B Zar" panose="00000400000000000000" pitchFamily="2" charset="-78"/>
              </a:rPr>
              <a:t>(علاوه </a:t>
            </a:r>
            <a:r>
              <a:rPr lang="fa-IR">
                <a:cs typeface="B Zar" panose="00000400000000000000" pitchFamily="2" charset="-78"/>
              </a:rPr>
              <a:t>بر ايلات و </a:t>
            </a:r>
            <a:r>
              <a:rPr lang="fa-IR" smtClean="0">
                <a:cs typeface="B Zar" panose="00000400000000000000" pitchFamily="2" charset="-78"/>
              </a:rPr>
              <a:t>ديوانسالاران)</a:t>
            </a:r>
            <a:r>
              <a:rPr lang="fa-IR">
                <a:cs typeface="B Zar" panose="00000400000000000000" pitchFamily="2" charset="-78"/>
              </a:rPr>
              <a:t> </a:t>
            </a:r>
            <a:r>
              <a:rPr lang="fa-IR" smtClean="0">
                <a:cs typeface="B Zar" panose="00000400000000000000" pitchFamily="2" charset="-78"/>
              </a:rPr>
              <a:t>متشكل </a:t>
            </a:r>
            <a:r>
              <a:rPr lang="fa-IR">
                <a:cs typeface="B Zar" panose="00000400000000000000" pitchFamily="2" charset="-78"/>
              </a:rPr>
              <a:t>از غلامان چركسي </a:t>
            </a:r>
            <a:r>
              <a:rPr lang="fa-IR" smtClean="0">
                <a:cs typeface="B Zar" panose="00000400000000000000" pitchFamily="2" charset="-78"/>
              </a:rPr>
              <a:t>(قرقيزي)، </a:t>
            </a:r>
            <a:r>
              <a:rPr lang="fa-IR">
                <a:cs typeface="B Zar" panose="00000400000000000000" pitchFamily="2" charset="-78"/>
              </a:rPr>
              <a:t>گرجي و ارمني شد كه ارتشي دائمي </a:t>
            </a:r>
            <a:r>
              <a:rPr lang="fa-IR" smtClean="0">
                <a:cs typeface="B Zar" panose="00000400000000000000" pitchFamily="2" charset="-78"/>
              </a:rPr>
              <a:t>به وجود </a:t>
            </a:r>
            <a:r>
              <a:rPr lang="fa-IR">
                <a:cs typeface="B Zar" panose="00000400000000000000" pitchFamily="2" charset="-78"/>
              </a:rPr>
              <a:t>آورده كه </a:t>
            </a:r>
            <a:r>
              <a:rPr lang="fa-IR" smtClean="0">
                <a:cs typeface="B Zar" panose="00000400000000000000" pitchFamily="2" charset="-78"/>
              </a:rPr>
              <a:t>هميشه در </a:t>
            </a:r>
            <a:r>
              <a:rPr lang="fa-IR">
                <a:cs typeface="B Zar" panose="00000400000000000000" pitchFamily="2" charset="-78"/>
              </a:rPr>
              <a:t>دسترس بود و به هيچكس جز شخص شاه وفاداري نداشت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740813"/>
            <a:ext cx="4164038" cy="143615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بي نيازي از نيروي نظامي وابسته و وفادار به ايلات</a:t>
            </a:r>
            <a:endParaRPr lang="fa-IR" b="1">
              <a:solidFill>
                <a:srgbClr val="FF0000"/>
              </a:solidFill>
            </a:endParaRPr>
          </a:p>
        </p:txBody>
      </p:sp>
    </p:spTree>
    <p:extLst>
      <p:ext uri="{BB962C8B-B14F-4D97-AF65-F5344CB8AC3E}">
        <p14:creationId xmlns:p14="http://schemas.microsoft.com/office/powerpoint/2010/main" val="6421808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تقويت بخش بروكراتيك حكومتي و بهكارگيري نيروهاي نظامي جديد غير ايلي، در درازمدت از </a:t>
            </a:r>
            <a:r>
              <a:rPr lang="fa-IR" smtClean="0">
                <a:cs typeface="B Zar" panose="00000400000000000000" pitchFamily="2" charset="-78"/>
              </a:rPr>
              <a:t>دو جهت </a:t>
            </a:r>
            <a:r>
              <a:rPr lang="fa-IR">
                <a:cs typeface="B Zar" panose="00000400000000000000" pitchFamily="2" charset="-78"/>
              </a:rPr>
              <a:t>به تقويت و استقلال ايلات و قبايل از حكومت انجاميد. </a:t>
            </a:r>
            <a:r>
              <a:rPr lang="fa-IR">
                <a:solidFill>
                  <a:srgbClr val="FF0000"/>
                </a:solidFill>
                <a:cs typeface="B Zar" panose="00000400000000000000" pitchFamily="2" charset="-78"/>
              </a:rPr>
              <a:t>از يك سو</a:t>
            </a:r>
            <a:r>
              <a:rPr lang="fa-IR">
                <a:cs typeface="B Zar" panose="00000400000000000000" pitchFamily="2" charset="-78"/>
              </a:rPr>
              <a:t>، ورود نيروهاي بوركراتيك </a:t>
            </a:r>
            <a:r>
              <a:rPr lang="fa-IR" smtClean="0">
                <a:cs typeface="B Zar" panose="00000400000000000000" pitchFamily="2" charset="-78"/>
              </a:rPr>
              <a:t>و نظامي </a:t>
            </a:r>
            <a:r>
              <a:rPr lang="fa-IR">
                <a:cs typeface="B Zar" panose="00000400000000000000" pitchFamily="2" charset="-78"/>
              </a:rPr>
              <a:t>جديد، زمينه را براي </a:t>
            </a:r>
            <a:r>
              <a:rPr lang="fa-IR" smtClean="0">
                <a:cs typeface="B Zar" panose="00000400000000000000" pitchFamily="2" charset="-78"/>
              </a:rPr>
              <a:t>شكل گيري </a:t>
            </a:r>
            <a:r>
              <a:rPr lang="fa-IR">
                <a:cs typeface="B Zar" panose="00000400000000000000" pitchFamily="2" charset="-78"/>
              </a:rPr>
              <a:t>اشرافيت جديدي فراهم كرد كه خود در دراز مدت </a:t>
            </a:r>
            <a:r>
              <a:rPr lang="fa-IR" smtClean="0">
                <a:cs typeface="B Zar" panose="00000400000000000000" pitchFamily="2" charset="-78"/>
              </a:rPr>
              <a:t>به نيرويي مستقل </a:t>
            </a:r>
            <a:r>
              <a:rPr lang="fa-IR">
                <a:cs typeface="B Zar" panose="00000400000000000000" pitchFamily="2" charset="-78"/>
              </a:rPr>
              <a:t>از حكومت تبديل </a:t>
            </a:r>
            <a:r>
              <a:rPr lang="fa-IR" smtClean="0">
                <a:cs typeface="B Zar" panose="00000400000000000000" pitchFamily="2" charset="-78"/>
              </a:rPr>
              <a:t>شد.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unched Tape 3"/>
          <p:cNvSpPr/>
          <p:nvPr/>
        </p:nvSpPr>
        <p:spPr>
          <a:xfrm>
            <a:off x="2011680" y="4079631"/>
            <a:ext cx="3516923" cy="1814732"/>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تقويت و استقلال ايلات و قبايل</a:t>
            </a:r>
            <a:endParaRPr lang="fa-IR" b="1">
              <a:solidFill>
                <a:srgbClr val="FF0000"/>
              </a:solidFill>
            </a:endParaRPr>
          </a:p>
        </p:txBody>
      </p:sp>
    </p:spTree>
    <p:extLst>
      <p:ext uri="{BB962C8B-B14F-4D97-AF65-F5344CB8AC3E}">
        <p14:creationId xmlns:p14="http://schemas.microsoft.com/office/powerpoint/2010/main" val="3517978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هرچند معدود تلاشهاي جامعه شناسي تاريخي در ايران مبتني بر گفتمان استبداد زدگي خودكامگي بوده و بايد اذعان كرد كه مطالعات تاريخي جامعه شناختي قابل تقدير در جامعه ايراني در اين گفتمان رشد كرده است اما بايد گفت غلبه اين گفتمان با توجه به ماهوي و اصل دانستن دولت در مقابل نيروهاي اجتماعي و در نتيجه بي توجهي به پويايي هاي نيروهاي اجتماعي در تبيين- ها، منجر به فروكاستن تحولات جامعه و تعاملات، مقاومتها و چانه زني هاي نيروهاي اجتماعي با حكومت به الگوي عمومي چرخه مستمر استبداد- هرج و مرج- استبداد در تحليلهاي ارائه شده از سوي طرفداران اين ديدگاه شده است.</a:t>
            </a:r>
          </a:p>
          <a:p>
            <a:pPr algn="just"/>
            <a:endParaRPr lang="fa-IR">
              <a:cs typeface="B Zar" panose="00000400000000000000" pitchFamily="2" charset="-78"/>
            </a:endParaRPr>
          </a:p>
        </p:txBody>
      </p:sp>
      <p:sp>
        <p:nvSpPr>
          <p:cNvPr id="4" name="Flowchart: Process 3"/>
          <p:cNvSpPr/>
          <p:nvPr/>
        </p:nvSpPr>
        <p:spPr>
          <a:xfrm>
            <a:off x="1477108" y="4684542"/>
            <a:ext cx="3348110" cy="125202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گفتمان استبداد زدگي خودكامگي</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818873" y="4684542"/>
            <a:ext cx="2466975" cy="1847850"/>
          </a:xfrm>
          <a:prstGeom prst="rect">
            <a:avLst/>
          </a:prstGeom>
        </p:spPr>
      </p:pic>
    </p:spTree>
    <p:extLst>
      <p:ext uri="{BB962C8B-B14F-4D97-AF65-F5344CB8AC3E}">
        <p14:creationId xmlns:p14="http://schemas.microsoft.com/office/powerpoint/2010/main" val="818242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از سوي ديگر</a:t>
            </a:r>
            <a:r>
              <a:rPr lang="fa-IR">
                <a:cs typeface="B Zar" panose="00000400000000000000" pitchFamily="2" charset="-78"/>
              </a:rPr>
              <a:t>، شاهان صفوي بهويژه شاه عباس، شاه صفي و شاه عباس دوم براي پرداخت مزد و مواجب نيروهاي نظامي جديد در جهت وابستگي دائمي آنها به حكومت مركزي، شيوه جديد پرداخت مستقيم مواجب و مخارج ارتش از درآمدهاي سلطنتي را در پيش گرفتند كه با توجه به مخارج سنگين ارتش نيازمند گسترش املاك خاصه حكومتي و كاهش ممالك (زمينه اي تحت اداره اشراف ايلي) و تضعيف هرچه بيشتر آنها بود </a:t>
            </a:r>
          </a:p>
          <a:p>
            <a:endParaRPr lang="fa-IR"/>
          </a:p>
        </p:txBody>
      </p:sp>
    </p:spTree>
    <p:extLst>
      <p:ext uri="{BB962C8B-B14F-4D97-AF65-F5344CB8AC3E}">
        <p14:creationId xmlns:p14="http://schemas.microsoft.com/office/powerpoint/2010/main" val="640316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cs typeface="B Zar" panose="00000400000000000000" pitchFamily="2" charset="-78"/>
              </a:rPr>
              <a:t>جستجوي يك منبع مشروعيت بخش جديد: شاهان صفوي بهدليل كمرنگ شدن </a:t>
            </a:r>
            <a:r>
              <a:rPr lang="fa-IR" smtClean="0">
                <a:cs typeface="B Zar" panose="00000400000000000000" pitchFamily="2" charset="-78"/>
              </a:rPr>
              <a:t>جنبههاي كاريزماتيك </a:t>
            </a:r>
            <a:r>
              <a:rPr lang="fa-IR">
                <a:cs typeface="B Zar" panose="00000400000000000000" pitchFamily="2" charset="-78"/>
              </a:rPr>
              <a:t>خود و در پي آن سست شدن پيوند معنوي آنها با ايلات قزلباش، به فقه </a:t>
            </a:r>
            <a:r>
              <a:rPr lang="fa-IR" smtClean="0">
                <a:cs typeface="B Zar" panose="00000400000000000000" pitchFamily="2" charset="-78"/>
              </a:rPr>
              <a:t>شيعي بهعنوان </a:t>
            </a:r>
            <a:r>
              <a:rPr lang="fa-IR">
                <a:cs typeface="B Zar" panose="00000400000000000000" pitchFamily="2" charset="-78"/>
              </a:rPr>
              <a:t>يك منبع </a:t>
            </a:r>
            <a:r>
              <a:rPr lang="fa-IR" smtClean="0">
                <a:cs typeface="B Zar" panose="00000400000000000000" pitchFamily="2" charset="-78"/>
              </a:rPr>
              <a:t>مشروعيت بخش </a:t>
            </a:r>
            <a:r>
              <a:rPr lang="fa-IR">
                <a:cs typeface="B Zar" panose="00000400000000000000" pitchFamily="2" charset="-78"/>
              </a:rPr>
              <a:t>جديد و مستقل از طريقت صوفيانه قزلباشها متوسل </a:t>
            </a:r>
            <a:r>
              <a:rPr lang="fa-IR" smtClean="0">
                <a:cs typeface="B Zar" panose="00000400000000000000" pitchFamily="2" charset="-78"/>
              </a:rPr>
              <a:t>شدند. عامل </a:t>
            </a:r>
            <a:r>
              <a:rPr lang="fa-IR">
                <a:cs typeface="B Zar" panose="00000400000000000000" pitchFamily="2" charset="-78"/>
              </a:rPr>
              <a:t>ديگر قدرت گرفتن فقها، ناشي از ضرورتهاي اجرايي يك حكومت بود. </a:t>
            </a:r>
            <a:r>
              <a:rPr lang="fa-IR" smtClean="0">
                <a:cs typeface="B Zar" panose="00000400000000000000" pitchFamily="2" charset="-78"/>
              </a:rPr>
              <a:t>شاهان صفوي براي تثبيت </a:t>
            </a:r>
            <a:r>
              <a:rPr lang="fa-IR">
                <a:cs typeface="B Zar" panose="00000400000000000000" pitchFamily="2" charset="-78"/>
              </a:rPr>
              <a:t>حكومت خود نيازمند آن بودند كه ايدئولوژي صوفيانه مبتني بر شور ايمان را كه </a:t>
            </a:r>
            <a:r>
              <a:rPr lang="fa-IR" smtClean="0">
                <a:cs typeface="B Zar" panose="00000400000000000000" pitchFamily="2" charset="-78"/>
              </a:rPr>
              <a:t>ابتدا زمينهساز </a:t>
            </a:r>
            <a:r>
              <a:rPr lang="fa-IR">
                <a:cs typeface="B Zar" panose="00000400000000000000" pitchFamily="2" charset="-78"/>
              </a:rPr>
              <a:t>يك قيام و پيروزي پرشور بود با </a:t>
            </a:r>
            <a:r>
              <a:rPr lang="fa-IR" smtClean="0">
                <a:cs typeface="B Zar" panose="00000400000000000000" pitchFamily="2" charset="-78"/>
              </a:rPr>
              <a:t>ايدئولوژي </a:t>
            </a:r>
            <a:r>
              <a:rPr lang="fa-IR">
                <a:cs typeface="B Zar" panose="00000400000000000000" pitchFamily="2" charset="-78"/>
              </a:rPr>
              <a:t>مناسبي براي يك حكومت نهادمند و با </a:t>
            </a:r>
            <a:r>
              <a:rPr lang="fa-IR" smtClean="0">
                <a:cs typeface="B Zar" panose="00000400000000000000" pitchFamily="2" charset="-78"/>
              </a:rPr>
              <a:t>ثبات جايگزين كنند</a:t>
            </a:r>
          </a:p>
          <a:p>
            <a:pPr marL="0" indent="0" algn="just">
              <a:buNone/>
            </a:pPr>
            <a:endParaRPr lang="fa-IR">
              <a:cs typeface="B Zar" panose="00000400000000000000" pitchFamily="2" charset="-78"/>
            </a:endParaRPr>
          </a:p>
        </p:txBody>
      </p:sp>
      <p:sp>
        <p:nvSpPr>
          <p:cNvPr id="4" name="Flowchart: Process 3"/>
          <p:cNvSpPr/>
          <p:nvPr/>
        </p:nvSpPr>
        <p:spPr>
          <a:xfrm>
            <a:off x="2996418" y="4684542"/>
            <a:ext cx="2897945" cy="84406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منبع مشروعيت بخش</a:t>
            </a:r>
            <a:endParaRPr lang="fa-IR" sz="2000">
              <a:solidFill>
                <a:srgbClr val="FF0000"/>
              </a:solidFill>
            </a:endParaRPr>
          </a:p>
        </p:txBody>
      </p:sp>
    </p:spTree>
    <p:extLst>
      <p:ext uri="{BB962C8B-B14F-4D97-AF65-F5344CB8AC3E}">
        <p14:creationId xmlns:p14="http://schemas.microsoft.com/office/powerpoint/2010/main" val="4331884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همچنين رسيدگي به امور عمومي از قبيل تجارت، </a:t>
            </a:r>
            <a:r>
              <a:rPr lang="fa-IR" smtClean="0">
                <a:cs typeface="B Zar" panose="00000400000000000000" pitchFamily="2" charset="-78"/>
              </a:rPr>
              <a:t>كشاورزي، قضاوت </a:t>
            </a:r>
            <a:r>
              <a:rPr lang="fa-IR">
                <a:cs typeface="B Zar" panose="00000400000000000000" pitchFamily="2" charset="-78"/>
              </a:rPr>
              <a:t>و ديگر امور اجرايي نيازمند يك مبناي حقوقي بود كه در آن زمان فقه و شريعت آن </a:t>
            </a:r>
            <a:r>
              <a:rPr lang="fa-IR" smtClean="0">
                <a:cs typeface="B Zar" panose="00000400000000000000" pitchFamily="2" charset="-78"/>
              </a:rPr>
              <a:t>را فراهم </a:t>
            </a:r>
            <a:r>
              <a:rPr lang="fa-IR">
                <a:cs typeface="B Zar" panose="00000400000000000000" pitchFamily="2" charset="-78"/>
              </a:rPr>
              <a:t>ميكرد. لذا حضور علماي فقيه متشرع در دستگاه حكومتي صفويه ضرورت پيدا </a:t>
            </a:r>
            <a:r>
              <a:rPr lang="fa-IR" smtClean="0">
                <a:cs typeface="B Zar" panose="00000400000000000000" pitchFamily="2" charset="-78"/>
              </a:rPr>
              <a:t>كرد در </a:t>
            </a:r>
            <a:r>
              <a:rPr lang="fa-IR">
                <a:cs typeface="B Zar" panose="00000400000000000000" pitchFamily="2" charset="-78"/>
              </a:rPr>
              <a:t>اواخر دوره صفويه، يعني دوران سلطنت شاه عباس دوم تا </a:t>
            </a:r>
            <a:r>
              <a:rPr lang="fa-IR" smtClean="0">
                <a:cs typeface="B Zar" panose="00000400000000000000" pitchFamily="2" charset="-78"/>
              </a:rPr>
              <a:t>شاه سلطان </a:t>
            </a:r>
            <a:r>
              <a:rPr lang="fa-IR">
                <a:cs typeface="B Zar" panose="00000400000000000000" pitchFamily="2" charset="-78"/>
              </a:rPr>
              <a:t>حسين، قدرت فقها به ميزاني افزايش يافت، كه استقلال خود را از شاه كاملا تثبيت كرده </a:t>
            </a:r>
            <a:r>
              <a:rPr lang="fa-IR" smtClean="0">
                <a:cs typeface="B Zar" panose="00000400000000000000" pitchFamily="2" charset="-78"/>
              </a:rPr>
              <a:t>و مدعي </a:t>
            </a:r>
            <a:r>
              <a:rPr lang="fa-IR">
                <a:cs typeface="B Zar" panose="00000400000000000000" pitchFamily="2" charset="-78"/>
              </a:rPr>
              <a:t>حق ويژه خود مبني بر نيابت امام دوازدهم شدند و به جايي رسيدند كه شاهان صفوي </a:t>
            </a:r>
            <a:r>
              <a:rPr lang="fa-IR" smtClean="0">
                <a:cs typeface="B Zar" panose="00000400000000000000" pitchFamily="2" charset="-78"/>
              </a:rPr>
              <a:t>را كنترل </a:t>
            </a:r>
            <a:r>
              <a:rPr lang="fa-IR">
                <a:cs typeface="B Zar" panose="00000400000000000000" pitchFamily="2" charset="-78"/>
              </a:rPr>
              <a:t>ميكردند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17160" y="3966112"/>
            <a:ext cx="2391142" cy="2562225"/>
          </a:xfrm>
          <a:prstGeom prst="rect">
            <a:avLst/>
          </a:prstGeom>
        </p:spPr>
      </p:pic>
      <p:sp>
        <p:nvSpPr>
          <p:cNvPr id="5" name="TextBox 4"/>
          <p:cNvSpPr txBox="1"/>
          <p:nvPr/>
        </p:nvSpPr>
        <p:spPr>
          <a:xfrm>
            <a:off x="3587261" y="5097740"/>
            <a:ext cx="1786597" cy="400110"/>
          </a:xfrm>
          <a:prstGeom prst="rect">
            <a:avLst/>
          </a:prstGeom>
          <a:noFill/>
        </p:spPr>
        <p:txBody>
          <a:bodyPr wrap="square" rtlCol="1">
            <a:spAutoFit/>
          </a:bodyPr>
          <a:lstStyle/>
          <a:p>
            <a:pPr algn="ctr"/>
            <a:r>
              <a:rPr lang="fa-IR" sz="2000" b="1" smtClean="0">
                <a:cs typeface="B Zar" panose="00000400000000000000" pitchFamily="2" charset="-78"/>
              </a:rPr>
              <a:t>شاه سلطان حسین</a:t>
            </a:r>
            <a:endParaRPr lang="fa-IR" sz="2000" b="1">
              <a:cs typeface="B Zar" panose="00000400000000000000" pitchFamily="2" charset="-78"/>
            </a:endParaRPr>
          </a:p>
        </p:txBody>
      </p:sp>
    </p:spTree>
    <p:extLst>
      <p:ext uri="{BB962C8B-B14F-4D97-AF65-F5344CB8AC3E}">
        <p14:creationId xmlns:p14="http://schemas.microsoft.com/office/powerpoint/2010/main" val="2826155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marL="0" indent="0" algn="just">
              <a:buNone/>
            </a:pPr>
            <a:r>
              <a:rPr lang="fa-IR">
                <a:cs typeface="B Zar" panose="00000400000000000000" pitchFamily="2" charset="-78"/>
              </a:rPr>
              <a:t>پديد آمدن پي در پي مقامات و مناصب مذهبي جديد طي دوره صفويه، بيانگر نكته </a:t>
            </a:r>
            <a:r>
              <a:rPr lang="fa-IR" smtClean="0">
                <a:cs typeface="B Zar" panose="00000400000000000000" pitchFamily="2" charset="-78"/>
              </a:rPr>
              <a:t>مهمي درخصوص </a:t>
            </a:r>
            <a:r>
              <a:rPr lang="fa-IR">
                <a:cs typeface="B Zar" panose="00000400000000000000" pitchFamily="2" charset="-78"/>
              </a:rPr>
              <a:t>استقلال روز افزون علما و تلاش شاهان صفوي براي استمرار پيوند با علما ميباشد. </a:t>
            </a:r>
            <a:r>
              <a:rPr lang="fa-IR" smtClean="0">
                <a:cs typeface="B Zar" panose="00000400000000000000" pitchFamily="2" charset="-78"/>
              </a:rPr>
              <a:t>هر يك </a:t>
            </a:r>
            <a:r>
              <a:rPr lang="fa-IR">
                <a:cs typeface="B Zar" panose="00000400000000000000" pitchFamily="2" charset="-78"/>
              </a:rPr>
              <a:t>از اين مناصب مذهبي پس از مدتي به مقاماتي ديوانسالارانه، موروثي و تشريفاتي </a:t>
            </a:r>
            <a:r>
              <a:rPr lang="fa-IR" smtClean="0">
                <a:cs typeface="B Zar" panose="00000400000000000000" pitchFamily="2" charset="-78"/>
              </a:rPr>
              <a:t>تبديل</a:t>
            </a:r>
            <a:r>
              <a:rPr lang="fa-IR">
                <a:cs typeface="B Zar" panose="00000400000000000000" pitchFamily="2" charset="-78"/>
              </a:rPr>
              <a:t> </a:t>
            </a:r>
            <a:r>
              <a:rPr lang="fa-IR" smtClean="0">
                <a:cs typeface="B Zar" panose="00000400000000000000" pitchFamily="2" charset="-78"/>
              </a:rPr>
              <a:t>ميشدند </a:t>
            </a:r>
            <a:r>
              <a:rPr lang="fa-IR">
                <a:cs typeface="B Zar" panose="00000400000000000000" pitchFamily="2" charset="-78"/>
              </a:rPr>
              <a:t>كه از فراهم نمودن مشروعيت لازم براي شاهان صفوي ناتوان بودند. چرا كه علما </a:t>
            </a:r>
            <a:r>
              <a:rPr lang="fa-IR" smtClean="0">
                <a:cs typeface="B Zar" panose="00000400000000000000" pitchFamily="2" charset="-78"/>
              </a:rPr>
              <a:t>و فقهاي</a:t>
            </a:r>
            <a:r>
              <a:rPr lang="fa-IR">
                <a:cs typeface="B Zar" panose="00000400000000000000" pitchFamily="2" charset="-78"/>
              </a:rPr>
              <a:t> </a:t>
            </a:r>
            <a:r>
              <a:rPr lang="fa-IR" smtClean="0">
                <a:cs typeface="B Zar" panose="00000400000000000000" pitchFamily="2" charset="-78"/>
              </a:rPr>
              <a:t>بارز </a:t>
            </a:r>
            <a:r>
              <a:rPr lang="fa-IR">
                <a:cs typeface="B Zar" panose="00000400000000000000" pitchFamily="2" charset="-78"/>
              </a:rPr>
              <a:t>و اعلم بيرون از دستگاه اداري صفويه پديد ميآمدند. و به همين دليل شاهان صفوي </a:t>
            </a:r>
            <a:r>
              <a:rPr lang="fa-IR" smtClean="0">
                <a:cs typeface="B Zar" panose="00000400000000000000" pitchFamily="2" charset="-78"/>
              </a:rPr>
              <a:t>بناچار براي </a:t>
            </a:r>
            <a:r>
              <a:rPr lang="fa-IR">
                <a:cs typeface="B Zar" panose="00000400000000000000" pitchFamily="2" charset="-78"/>
              </a:rPr>
              <a:t>كسب مشروعيت از طريق جلب حمايت اين علما و فقها و غلبه بر محدوديتهاي </a:t>
            </a:r>
            <a:r>
              <a:rPr lang="fa-IR" smtClean="0">
                <a:cs typeface="B Zar" panose="00000400000000000000" pitchFamily="2" charset="-78"/>
              </a:rPr>
              <a:t>بوروكراتيك، مجبور </a:t>
            </a:r>
            <a:r>
              <a:rPr lang="fa-IR">
                <a:cs typeface="B Zar" panose="00000400000000000000" pitchFamily="2" charset="-78"/>
              </a:rPr>
              <a:t>بودند مناصب مذهبي جديدي پديد بياورند كه مافوق مناصب تشريفاتي بجا مانده از قبل </a:t>
            </a:r>
            <a:r>
              <a:rPr lang="fa-IR" smtClean="0">
                <a:cs typeface="B Zar" panose="00000400000000000000" pitchFamily="2" charset="-78"/>
              </a:rPr>
              <a:t>قرار ميگرفتند</a:t>
            </a:r>
            <a:r>
              <a:rPr lang="fa-IR">
                <a:cs typeface="B Zar" panose="00000400000000000000" pitchFamily="2" charset="-78"/>
              </a:rPr>
              <a:t>. در اين خصوص </a:t>
            </a:r>
            <a:r>
              <a:rPr lang="fa-IR" smtClean="0">
                <a:cs typeface="B Zar" panose="00000400000000000000" pitchFamily="2" charset="-78"/>
              </a:rPr>
              <a:t>به عنوان </a:t>
            </a:r>
            <a:r>
              <a:rPr lang="fa-IR">
                <a:cs typeface="B Zar" panose="00000400000000000000" pitchFamily="2" charset="-78"/>
              </a:rPr>
              <a:t>نمونه ميتوان به پديد آمدن مقام ملاباشي در زمان شاه </a:t>
            </a:r>
            <a:r>
              <a:rPr lang="fa-IR" smtClean="0">
                <a:cs typeface="B Zar" panose="00000400000000000000" pitchFamily="2" charset="-78"/>
              </a:rPr>
              <a:t>سلطان حسين </a:t>
            </a:r>
            <a:r>
              <a:rPr lang="fa-IR">
                <a:cs typeface="B Zar" panose="00000400000000000000" pitchFamily="2" charset="-78"/>
              </a:rPr>
              <a:t>اشاره كرد كه مافوق منصب شيخ الاسلامي قرار </a:t>
            </a:r>
            <a:r>
              <a:rPr lang="fa-IR" smtClean="0">
                <a:cs typeface="B Zar" panose="00000400000000000000" pitchFamily="2" charset="-78"/>
              </a:rPr>
              <a:t>ميگرفت. </a:t>
            </a:r>
            <a:endParaRPr lang="fa-IR" smtClean="0">
              <a:cs typeface="B Zar" panose="00000400000000000000" pitchFamily="2" charset="-78"/>
            </a:endParaRPr>
          </a:p>
          <a:p>
            <a:pPr marL="0" indent="0" algn="just">
              <a:buNone/>
            </a:pP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800664" y="5176911"/>
            <a:ext cx="4318781" cy="675249"/>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استقلال روز افزون علما و تلاش شاهان صفوي براي استمرار پيوند با علما</a:t>
            </a:r>
            <a:endParaRPr lang="fa-IR" b="1">
              <a:solidFill>
                <a:srgbClr val="FF0000"/>
              </a:solidFill>
            </a:endParaRPr>
          </a:p>
        </p:txBody>
      </p:sp>
    </p:spTree>
    <p:extLst>
      <p:ext uri="{BB962C8B-B14F-4D97-AF65-F5344CB8AC3E}">
        <p14:creationId xmlns:p14="http://schemas.microsoft.com/office/powerpoint/2010/main" val="1304913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70474" y="1825625"/>
            <a:ext cx="6683326" cy="4351338"/>
          </a:xfrm>
        </p:spPr>
        <p:txBody>
          <a:bodyPr>
            <a:normAutofit/>
          </a:bodyPr>
          <a:lstStyle/>
          <a:p>
            <a:pPr algn="just"/>
            <a:r>
              <a:rPr lang="fa-IR">
                <a:cs typeface="B Zar" panose="00000400000000000000" pitchFamily="2" charset="-78"/>
              </a:rPr>
              <a:t>در كنار قدرت يافتن روز افزون علما در دستگاه حكومتي صفويه، عوامل ديگري همچون </a:t>
            </a:r>
            <a:r>
              <a:rPr lang="fa-IR" smtClean="0">
                <a:cs typeface="B Zar" panose="00000400000000000000" pitchFamily="2" charset="-78"/>
              </a:rPr>
              <a:t>پيوند خوردن </a:t>
            </a:r>
            <a:r>
              <a:rPr lang="fa-IR">
                <a:cs typeface="B Zar" panose="00000400000000000000" pitchFamily="2" charset="-78"/>
              </a:rPr>
              <a:t>علما با زمين از طريق زمينهاي وقفي و </a:t>
            </a:r>
            <a:r>
              <a:rPr lang="fa-IR" smtClean="0">
                <a:cs typeface="B Zar" panose="00000400000000000000" pitchFamily="2" charset="-78"/>
              </a:rPr>
              <a:t>سيورغالها گسترش </a:t>
            </a:r>
            <a:r>
              <a:rPr lang="fa-IR">
                <a:cs typeface="B Zar" panose="00000400000000000000" pitchFamily="2" charset="-78"/>
              </a:rPr>
              <a:t>ارتباط و پيوند </a:t>
            </a:r>
            <a:r>
              <a:rPr lang="fa-IR" smtClean="0">
                <a:cs typeface="B Zar" panose="00000400000000000000" pitchFamily="2" charset="-78"/>
              </a:rPr>
              <a:t>با اقشار </a:t>
            </a:r>
            <a:r>
              <a:rPr lang="fa-IR">
                <a:cs typeface="B Zar" panose="00000400000000000000" pitchFamily="2" charset="-78"/>
              </a:rPr>
              <a:t>مختلف اجتماعي از طريق اداره امور شرعي و مدني و حل و فصل دعاوي و </a:t>
            </a:r>
            <a:r>
              <a:rPr lang="fa-IR" smtClean="0">
                <a:cs typeface="B Zar" panose="00000400000000000000" pitchFamily="2" charset="-78"/>
              </a:rPr>
              <a:t>اختلافات و </a:t>
            </a:r>
            <a:r>
              <a:rPr lang="fa-IR">
                <a:cs typeface="B Zar" panose="00000400000000000000" pitchFamily="2" charset="-78"/>
              </a:rPr>
              <a:t>همچنين پيوند محكم با </a:t>
            </a:r>
            <a:r>
              <a:rPr lang="fa-IR" smtClean="0">
                <a:cs typeface="B Zar" panose="00000400000000000000" pitchFamily="2" charset="-78"/>
              </a:rPr>
              <a:t>اقشار باعث </a:t>
            </a:r>
            <a:r>
              <a:rPr lang="fa-IR">
                <a:cs typeface="B Zar" panose="00000400000000000000" pitchFamily="2" charset="-78"/>
              </a:rPr>
              <a:t>استقلال مادي علما از دربار صفوي، منافع مشترك با </a:t>
            </a:r>
            <a:r>
              <a:rPr lang="fa-IR" smtClean="0">
                <a:cs typeface="B Zar" panose="00000400000000000000" pitchFamily="2" charset="-78"/>
              </a:rPr>
              <a:t>زميندارانبو </a:t>
            </a:r>
            <a:r>
              <a:rPr lang="fa-IR">
                <a:cs typeface="B Zar" panose="00000400000000000000" pitchFamily="2" charset="-78"/>
              </a:rPr>
              <a:t>گروههاي مختلف بازار همچون تجار و اعضاي اصناف و نفوذ اجتماعي هرچه بيشتر علما گرديد</a:t>
            </a:r>
          </a:p>
        </p:txBody>
      </p:sp>
      <p:pic>
        <p:nvPicPr>
          <p:cNvPr id="4" name="Picture 3"/>
          <p:cNvPicPr>
            <a:picLocks noChangeAspect="1"/>
          </p:cNvPicPr>
          <p:nvPr/>
        </p:nvPicPr>
        <p:blipFill>
          <a:blip r:embed="rId2"/>
          <a:stretch>
            <a:fillRect/>
          </a:stretch>
        </p:blipFill>
        <p:spPr>
          <a:xfrm>
            <a:off x="717452" y="1690688"/>
            <a:ext cx="3953022" cy="3649394"/>
          </a:xfrm>
          <a:prstGeom prst="rect">
            <a:avLst/>
          </a:prstGeom>
        </p:spPr>
      </p:pic>
      <p:sp>
        <p:nvSpPr>
          <p:cNvPr id="5" name="Flowchart: Alternate Process 4"/>
          <p:cNvSpPr/>
          <p:nvPr/>
        </p:nvSpPr>
        <p:spPr>
          <a:xfrm>
            <a:off x="6344528" y="5292238"/>
            <a:ext cx="2855743" cy="7652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نفوذ اجتماعي هرچه بيشتر علما</a:t>
            </a:r>
            <a:endParaRPr lang="fa-IR" b="1">
              <a:solidFill>
                <a:srgbClr val="FF0000"/>
              </a:solidFill>
            </a:endParaRPr>
          </a:p>
        </p:txBody>
      </p:sp>
    </p:spTree>
    <p:extLst>
      <p:ext uri="{BB962C8B-B14F-4D97-AF65-F5344CB8AC3E}">
        <p14:creationId xmlns:p14="http://schemas.microsoft.com/office/powerpoint/2010/main" val="17619296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موازات جريانها و تحولات فوق، استقرار حكومت صفويه و در پي آن گسترش شهرها </a:t>
            </a:r>
            <a:r>
              <a:rPr lang="fa-IR" smtClean="0">
                <a:cs typeface="B Zar" panose="00000400000000000000" pitchFamily="2" charset="-78"/>
              </a:rPr>
              <a:t>و همچنين </a:t>
            </a:r>
            <a:r>
              <a:rPr lang="fa-IR">
                <a:cs typeface="B Zar" panose="00000400000000000000" pitchFamily="2" charset="-78"/>
              </a:rPr>
              <a:t>كاروانسراها و راههاي ارتباطي، و گسترش روابط تجاري و سياسي با كشورهاي </a:t>
            </a:r>
            <a:r>
              <a:rPr lang="fa-IR" smtClean="0">
                <a:cs typeface="B Zar" panose="00000400000000000000" pitchFamily="2" charset="-78"/>
              </a:rPr>
              <a:t>ديگر شرايط </a:t>
            </a:r>
            <a:r>
              <a:rPr lang="fa-IR">
                <a:cs typeface="B Zar" panose="00000400000000000000" pitchFamily="2" charset="-78"/>
              </a:rPr>
              <a:t>مناسبي را براي رشد و قدرت يافتن سومين نيروي جامعه ايران يعني بازاريان </a:t>
            </a:r>
            <a:r>
              <a:rPr lang="fa-IR" smtClean="0">
                <a:cs typeface="B Zar" panose="00000400000000000000" pitchFamily="2" charset="-78"/>
              </a:rPr>
              <a:t>فراهم گسترش </a:t>
            </a:r>
            <a:r>
              <a:rPr lang="fa-IR">
                <a:cs typeface="B Zar" panose="00000400000000000000" pitchFamily="2" charset="-78"/>
              </a:rPr>
              <a:t>صنايع و </a:t>
            </a:r>
            <a:r>
              <a:rPr lang="fa-IR" smtClean="0">
                <a:cs typeface="B Zar" panose="00000400000000000000" pitchFamily="2" charset="-78"/>
              </a:rPr>
              <a:t>رونق اقتصادي</a:t>
            </a:r>
            <a:r>
              <a:rPr lang="fa-IR">
                <a:cs typeface="B Zar" panose="00000400000000000000" pitchFamily="2" charset="-78"/>
              </a:rPr>
              <a:t>، رشد و توسعه اصناف را </a:t>
            </a:r>
            <a:r>
              <a:rPr lang="fa-IR" smtClean="0">
                <a:cs typeface="B Zar" panose="00000400000000000000" pitchFamily="2" charset="-78"/>
              </a:rPr>
              <a:t>به همراه داشت</a:t>
            </a:r>
          </a:p>
          <a:p>
            <a:pPr algn="just"/>
            <a:endParaRPr lang="fa-IR">
              <a:cs typeface="B Zar" panose="00000400000000000000" pitchFamily="2" charset="-78"/>
            </a:endParaRPr>
          </a:p>
        </p:txBody>
      </p:sp>
      <p:sp>
        <p:nvSpPr>
          <p:cNvPr id="4" name="Flowchart: Process 3"/>
          <p:cNvSpPr/>
          <p:nvPr/>
        </p:nvSpPr>
        <p:spPr>
          <a:xfrm>
            <a:off x="838200" y="4149970"/>
            <a:ext cx="2138289" cy="1209821"/>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نیروی  </a:t>
            </a:r>
            <a:r>
              <a:rPr lang="fa-IR" sz="2000" b="1">
                <a:solidFill>
                  <a:srgbClr val="FF0000"/>
                </a:solidFill>
                <a:cs typeface="B Zar" panose="00000400000000000000" pitchFamily="2" charset="-78"/>
              </a:rPr>
              <a:t>بازاريان </a:t>
            </a:r>
            <a:endParaRPr lang="fa-IR" sz="2000" b="1">
              <a:solidFill>
                <a:srgbClr val="FF0000"/>
              </a:solidFill>
            </a:endParaRPr>
          </a:p>
        </p:txBody>
      </p:sp>
    </p:spTree>
    <p:extLst>
      <p:ext uri="{BB962C8B-B14F-4D97-AF65-F5344CB8AC3E}">
        <p14:creationId xmlns:p14="http://schemas.microsoft.com/office/powerpoint/2010/main" val="1013122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a:r>
              <a:rPr lang="fa-IR">
                <a:cs typeface="B Zar" panose="00000400000000000000" pitchFamily="2" charset="-78"/>
              </a:rPr>
              <a:t>بهگونهاي كه اين اصناف محور عمده </a:t>
            </a:r>
            <a:r>
              <a:rPr lang="fa-IR" smtClean="0">
                <a:cs typeface="B Zar" panose="00000400000000000000" pitchFamily="2" charset="-78"/>
              </a:rPr>
              <a:t>اقتصادي شهري </a:t>
            </a:r>
            <a:r>
              <a:rPr lang="fa-IR">
                <a:cs typeface="B Zar" panose="00000400000000000000" pitchFamily="2" charset="-78"/>
              </a:rPr>
              <a:t>بوده و در چارچوب كنترل شديد شهرها توسط حكومت مركزي از نوعي </a:t>
            </a:r>
            <a:r>
              <a:rPr lang="fa-IR" smtClean="0">
                <a:cs typeface="B Zar" panose="00000400000000000000" pitchFamily="2" charset="-78"/>
              </a:rPr>
              <a:t>خودساماني برخوردار </a:t>
            </a:r>
            <a:r>
              <a:rPr lang="fa-IR">
                <a:cs typeface="B Zar" panose="00000400000000000000" pitchFamily="2" charset="-78"/>
              </a:rPr>
              <a:t>بودند </a:t>
            </a:r>
            <a:r>
              <a:rPr lang="fa-IR" smtClean="0">
                <a:cs typeface="B Zar" panose="00000400000000000000" pitchFamily="2" charset="-78"/>
              </a:rPr>
              <a:t>انتخاب </a:t>
            </a:r>
            <a:r>
              <a:rPr lang="fa-IR">
                <a:cs typeface="B Zar" panose="00000400000000000000" pitchFamily="2" charset="-78"/>
              </a:rPr>
              <a:t>ريش سفيدان يا كدخدايان هرصنف براساس راي </a:t>
            </a:r>
            <a:r>
              <a:rPr lang="fa-IR" smtClean="0">
                <a:cs typeface="B Zar" panose="00000400000000000000" pitchFamily="2" charset="-78"/>
              </a:rPr>
              <a:t>اعضاي اصناف تعيين </a:t>
            </a:r>
            <a:r>
              <a:rPr lang="fa-IR">
                <a:cs typeface="B Zar" panose="00000400000000000000" pitchFamily="2" charset="-78"/>
              </a:rPr>
              <a:t>ماليات براساس مذاكره و توافق ميان سران </a:t>
            </a:r>
            <a:r>
              <a:rPr lang="fa-IR" smtClean="0">
                <a:cs typeface="B Zar" panose="00000400000000000000" pitchFamily="2" charset="-78"/>
              </a:rPr>
              <a:t>اصناف </a:t>
            </a:r>
            <a:r>
              <a:rPr lang="fa-IR">
                <a:cs typeface="B Zar" panose="00000400000000000000" pitchFamily="2" charset="-78"/>
              </a:rPr>
              <a:t>و مقامهاي </a:t>
            </a:r>
            <a:r>
              <a:rPr lang="fa-IR">
                <a:cs typeface="B Zar" panose="00000400000000000000" pitchFamily="2" charset="-78"/>
              </a:rPr>
              <a:t>دولتي </a:t>
            </a:r>
            <a:r>
              <a:rPr lang="fa-IR" smtClean="0">
                <a:cs typeface="B Zar" panose="00000400000000000000" pitchFamily="2" charset="-78"/>
              </a:rPr>
              <a:t> و </a:t>
            </a:r>
            <a:r>
              <a:rPr lang="fa-IR">
                <a:cs typeface="B Zar" panose="00000400000000000000" pitchFamily="2" charset="-78"/>
              </a:rPr>
              <a:t>استقلال نسبي در حل و فصل اختلافات داخلي با ارجاع </a:t>
            </a:r>
            <a:r>
              <a:rPr lang="fa-IR" smtClean="0">
                <a:cs typeface="B Zar" panose="00000400000000000000" pitchFamily="2" charset="-78"/>
              </a:rPr>
              <a:t>به محكمه هاي </a:t>
            </a:r>
            <a:r>
              <a:rPr lang="fa-IR">
                <a:cs typeface="B Zar" panose="00000400000000000000" pitchFamily="2" charset="-78"/>
              </a:rPr>
              <a:t>صنفي رايگان مركب از </a:t>
            </a:r>
            <a:r>
              <a:rPr lang="fa-IR">
                <a:solidFill>
                  <a:srgbClr val="FF0000"/>
                </a:solidFill>
                <a:cs typeface="B Zar" panose="00000400000000000000" pitchFamily="2" charset="-78"/>
              </a:rPr>
              <a:t>نقيب و ريش سفيدان </a:t>
            </a:r>
            <a:r>
              <a:rPr lang="fa-IR">
                <a:cs typeface="B Zar" panose="00000400000000000000" pitchFamily="2" charset="-78"/>
              </a:rPr>
              <a:t>هر صنف </a:t>
            </a:r>
            <a:r>
              <a:rPr lang="fa-IR" smtClean="0">
                <a:cs typeface="B Zar" panose="00000400000000000000" pitchFamily="2" charset="-78"/>
              </a:rPr>
              <a:t>را ميتوان شاهدي </a:t>
            </a:r>
            <a:r>
              <a:rPr lang="fa-IR">
                <a:cs typeface="B Zar" panose="00000400000000000000" pitchFamily="2" charset="-78"/>
              </a:rPr>
              <a:t>بر خودساماني و استقلال نسبي اصناف در دوره صفويه درنظر گرفت. اصناف به </a:t>
            </a:r>
            <a:r>
              <a:rPr lang="fa-IR" smtClean="0">
                <a:cs typeface="B Zar" panose="00000400000000000000" pitchFamily="2" charset="-78"/>
              </a:rPr>
              <a:t>تدريج پيوندهايي </a:t>
            </a:r>
            <a:r>
              <a:rPr lang="fa-IR">
                <a:cs typeface="B Zar" panose="00000400000000000000" pitchFamily="2" charset="-78"/>
              </a:rPr>
              <a:t>را با نيروهاي اجتماعي ديگر همچون علما و جمعيتهاي اخوت صوفيانه برقرار </a:t>
            </a:r>
            <a:r>
              <a:rPr lang="fa-IR" smtClean="0">
                <a:cs typeface="B Zar" panose="00000400000000000000" pitchFamily="2" charset="-78"/>
              </a:rPr>
              <a:t>كردند به گونهاي </a:t>
            </a:r>
            <a:r>
              <a:rPr lang="fa-IR">
                <a:cs typeface="B Zar" panose="00000400000000000000" pitchFamily="2" charset="-78"/>
              </a:rPr>
              <a:t>كه خطر نارضايتي و نافرماني از حكومت از سوي آنها وجود داشت و به همين </a:t>
            </a:r>
            <a:r>
              <a:rPr lang="fa-IR" smtClean="0">
                <a:cs typeface="B Zar" panose="00000400000000000000" pitchFamily="2" charset="-78"/>
              </a:rPr>
              <a:t>دليل حكومت </a:t>
            </a:r>
            <a:r>
              <a:rPr lang="fa-IR">
                <a:cs typeface="B Zar" panose="00000400000000000000" pitchFamily="2" charset="-78"/>
              </a:rPr>
              <a:t>صفويه سعي </a:t>
            </a:r>
            <a:r>
              <a:rPr lang="fa-IR" smtClean="0">
                <a:cs typeface="B Zar" panose="00000400000000000000" pitchFamily="2" charset="-78"/>
              </a:rPr>
              <a:t>مي كرد </a:t>
            </a:r>
            <a:r>
              <a:rPr lang="fa-IR">
                <a:cs typeface="B Zar" panose="00000400000000000000" pitchFamily="2" charset="-78"/>
              </a:rPr>
              <a:t>كنترل شديدي را </a:t>
            </a:r>
            <a:r>
              <a:rPr lang="fa-IR" smtClean="0">
                <a:cs typeface="B Zar" panose="00000400000000000000" pitchFamily="2" charset="-78"/>
              </a:rPr>
              <a:t>بر اصناف </a:t>
            </a:r>
            <a:r>
              <a:rPr lang="fa-IR">
                <a:cs typeface="B Zar" panose="00000400000000000000" pitchFamily="2" charset="-78"/>
              </a:rPr>
              <a:t>اعمال كند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Alternate Process 3"/>
          <p:cNvSpPr/>
          <p:nvPr/>
        </p:nvSpPr>
        <p:spPr>
          <a:xfrm>
            <a:off x="1294227" y="4923692"/>
            <a:ext cx="3179299" cy="114905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ارجاع به محكمه هاي صنفي رايگان</a:t>
            </a:r>
            <a:endParaRPr lang="fa-IR" b="1">
              <a:solidFill>
                <a:srgbClr val="FF0000"/>
              </a:solidFill>
            </a:endParaRPr>
          </a:p>
        </p:txBody>
      </p:sp>
      <p:sp>
        <p:nvSpPr>
          <p:cNvPr id="5" name="Flowchart: Process 4"/>
          <p:cNvSpPr/>
          <p:nvPr/>
        </p:nvSpPr>
        <p:spPr>
          <a:xfrm>
            <a:off x="5964702" y="4923692"/>
            <a:ext cx="1786596" cy="104101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خودساماني</a:t>
            </a:r>
            <a:endParaRPr lang="fa-IR" sz="2000" b="1">
              <a:solidFill>
                <a:srgbClr val="FF0000"/>
              </a:solidFill>
            </a:endParaRPr>
          </a:p>
        </p:txBody>
      </p:sp>
    </p:spTree>
    <p:extLst>
      <p:ext uri="{BB962C8B-B14F-4D97-AF65-F5344CB8AC3E}">
        <p14:creationId xmlns:p14="http://schemas.microsoft.com/office/powerpoint/2010/main" val="20563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بدين ترتيب شكلگيري حكومت صفويه به عنوان يك »بزنگاه مهم« تاريخي و نقطه شروع</a:t>
            </a:r>
            <a:br>
              <a:rPr lang="fa-IR">
                <a:cs typeface="B Zar" panose="00000400000000000000" pitchFamily="2" charset="-78"/>
              </a:rPr>
            </a:br>
            <a:r>
              <a:rPr lang="fa-IR">
                <a:cs typeface="B Zar" panose="00000400000000000000" pitchFamily="2" charset="-78"/>
              </a:rPr>
              <a:t>سلسله رخدادهاي واكنشي منجر به پيدايش نيروهاي اجتماعي، سياسي و </a:t>
            </a:r>
            <a:r>
              <a:rPr lang="fa-IR" smtClean="0">
                <a:cs typeface="B Zar" panose="00000400000000000000" pitchFamily="2" charset="-78"/>
              </a:rPr>
              <a:t>اقتصادي اي </a:t>
            </a:r>
            <a:r>
              <a:rPr lang="fa-IR">
                <a:cs typeface="B Zar" panose="00000400000000000000" pitchFamily="2" charset="-78"/>
              </a:rPr>
              <a:t>شد كه </a:t>
            </a:r>
            <a:r>
              <a:rPr lang="fa-IR" smtClean="0">
                <a:cs typeface="B Zar" panose="00000400000000000000" pitchFamily="2" charset="-78"/>
              </a:rPr>
              <a:t>هرچه بيشتر </a:t>
            </a:r>
            <a:r>
              <a:rPr lang="fa-IR">
                <a:cs typeface="B Zar" panose="00000400000000000000" pitchFamily="2" charset="-78"/>
              </a:rPr>
              <a:t>تلاشهاي تمركزگرايانه حكومت صفويه را به چالش </a:t>
            </a:r>
            <a:r>
              <a:rPr lang="fa-IR" smtClean="0">
                <a:cs typeface="B Zar" panose="00000400000000000000" pitchFamily="2" charset="-78"/>
              </a:rPr>
              <a:t>مي كشيدند. </a:t>
            </a:r>
            <a:endParaRPr lang="fa-IR">
              <a:cs typeface="B Zar" panose="00000400000000000000" pitchFamily="2" charset="-78"/>
            </a:endParaRPr>
          </a:p>
        </p:txBody>
      </p:sp>
      <p:sp>
        <p:nvSpPr>
          <p:cNvPr id="4" name="Flowchart: Connector 3"/>
          <p:cNvSpPr/>
          <p:nvPr/>
        </p:nvSpPr>
        <p:spPr>
          <a:xfrm>
            <a:off x="1631853" y="3896750"/>
            <a:ext cx="2940148" cy="1533379"/>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تلاشهاي تمركزگرايانه</a:t>
            </a:r>
            <a:endParaRPr lang="fa-IR" sz="2000" b="1">
              <a:solidFill>
                <a:srgbClr val="FF0000"/>
              </a:solidFill>
            </a:endParaRPr>
          </a:p>
        </p:txBody>
      </p:sp>
    </p:spTree>
    <p:extLst>
      <p:ext uri="{BB962C8B-B14F-4D97-AF65-F5344CB8AC3E}">
        <p14:creationId xmlns:p14="http://schemas.microsoft.com/office/powerpoint/2010/main" val="4246980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لاكهارت از </a:t>
            </a:r>
            <a:r>
              <a:rPr lang="fa-IR">
                <a:cs typeface="B Zar" panose="00000400000000000000" pitchFamily="2" charset="-78"/>
              </a:rPr>
              <a:t>تحولات دوره صفويه نيز نشان ميدهند كه </a:t>
            </a:r>
            <a:r>
              <a:rPr lang="fa-IR" smtClean="0">
                <a:cs typeface="B Zar" panose="00000400000000000000" pitchFamily="2" charset="-78"/>
              </a:rPr>
              <a:t>تلاشهاي تمركزگرايانه </a:t>
            </a:r>
            <a:r>
              <a:rPr lang="fa-IR">
                <a:cs typeface="B Zar" panose="00000400000000000000" pitchFamily="2" charset="-78"/>
              </a:rPr>
              <a:t>شاه عباس و ديگر شاهان صفوي هرچند در كوتاه مدت مفيد و كارآمد بهنظر </a:t>
            </a:r>
            <a:r>
              <a:rPr lang="fa-IR" smtClean="0">
                <a:cs typeface="B Zar" panose="00000400000000000000" pitchFamily="2" charset="-78"/>
              </a:rPr>
              <a:t>ميرسيد، در </a:t>
            </a:r>
            <a:r>
              <a:rPr lang="fa-IR">
                <a:cs typeface="B Zar" panose="00000400000000000000" pitchFamily="2" charset="-78"/>
              </a:rPr>
              <a:t>دراز مدت باعث ضعف اقتصادي و نظامي حكومت و قدرت يافتن نيروهاي اجتماعي در </a:t>
            </a:r>
            <a:r>
              <a:rPr lang="fa-IR" smtClean="0">
                <a:cs typeface="B Zar" panose="00000400000000000000" pitchFamily="2" charset="-78"/>
              </a:rPr>
              <a:t>برابر قدرت </a:t>
            </a:r>
            <a:r>
              <a:rPr lang="fa-IR">
                <a:cs typeface="B Zar" panose="00000400000000000000" pitchFamily="2" charset="-78"/>
              </a:rPr>
              <a:t>حكومت مركزي شد. اين نيروها از چنان استقلالي از حكومت برخوردار بودند كه </a:t>
            </a:r>
            <a:r>
              <a:rPr lang="fa-IR" smtClean="0">
                <a:cs typeface="B Zar" panose="00000400000000000000" pitchFamily="2" charset="-78"/>
              </a:rPr>
              <a:t>عليرغم زوال </a:t>
            </a:r>
            <a:r>
              <a:rPr lang="fa-IR">
                <a:cs typeface="B Zar" panose="00000400000000000000" pitchFamily="2" charset="-78"/>
              </a:rPr>
              <a:t>و سقوط حكومت صفويه - كه به ميزان زيادي خود نيز معلول روابط خاص حكومت مركزي </a:t>
            </a:r>
            <a:r>
              <a:rPr lang="fa-IR" smtClean="0">
                <a:cs typeface="B Zar" panose="00000400000000000000" pitchFamily="2" charset="-78"/>
              </a:rPr>
              <a:t>با اين </a:t>
            </a:r>
            <a:r>
              <a:rPr lang="fa-IR">
                <a:cs typeface="B Zar" panose="00000400000000000000" pitchFamily="2" charset="-78"/>
              </a:rPr>
              <a:t>نيروهاي اجتماعي بود </a:t>
            </a:r>
            <a:r>
              <a:rPr lang="fa-IR" smtClean="0">
                <a:cs typeface="B Zar" panose="00000400000000000000" pitchFamily="2" charset="-78"/>
              </a:rPr>
              <a:t>همچنان </a:t>
            </a:r>
            <a:r>
              <a:rPr lang="fa-IR">
                <a:cs typeface="B Zar" panose="00000400000000000000" pitchFamily="2" charset="-78"/>
              </a:rPr>
              <a:t>به حيات خود ادامه دادند</a:t>
            </a:r>
          </a:p>
        </p:txBody>
      </p:sp>
      <p:sp>
        <p:nvSpPr>
          <p:cNvPr id="4" name="Flowchart: Process 3"/>
          <p:cNvSpPr/>
          <p:nvPr/>
        </p:nvSpPr>
        <p:spPr>
          <a:xfrm>
            <a:off x="1913206" y="4586068"/>
            <a:ext cx="3010486" cy="113948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قدرت يافتن نيروهاي اجتماعي در برابر قدرت حكومت مركزي</a:t>
            </a:r>
            <a:endParaRPr lang="fa-IR" b="1">
              <a:solidFill>
                <a:srgbClr val="FF0000"/>
              </a:solidFill>
            </a:endParaRPr>
          </a:p>
        </p:txBody>
      </p:sp>
    </p:spTree>
    <p:extLst>
      <p:ext uri="{BB962C8B-B14F-4D97-AF65-F5344CB8AC3E}">
        <p14:creationId xmlns:p14="http://schemas.microsoft.com/office/powerpoint/2010/main" val="2132538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t>2افشاريه و زنديه: استمرار ميراث نهادي صفويه</a:t>
            </a: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دوام </a:t>
            </a:r>
            <a:r>
              <a:rPr lang="fa-IR">
                <a:cs typeface="B Zar" panose="00000400000000000000" pitchFamily="2" charset="-78"/>
              </a:rPr>
              <a:t>ميراث نهادي صفويه را </a:t>
            </a:r>
            <a:r>
              <a:rPr lang="fa-IR" smtClean="0">
                <a:cs typeface="B Zar" panose="00000400000000000000" pitchFamily="2" charset="-78"/>
              </a:rPr>
              <a:t>به طور </a:t>
            </a:r>
            <a:r>
              <a:rPr lang="fa-IR">
                <a:cs typeface="B Zar" panose="00000400000000000000" pitchFamily="2" charset="-78"/>
              </a:rPr>
              <a:t>آشكار ميتوان در دو حكومت افشاريه و زنديه مشاهده كرد. </a:t>
            </a:r>
            <a:r>
              <a:rPr lang="fa-IR" smtClean="0">
                <a:cs typeface="B Zar" panose="00000400000000000000" pitchFamily="2" charset="-78"/>
              </a:rPr>
              <a:t>اقدام نادرشاه </a:t>
            </a:r>
            <a:r>
              <a:rPr lang="fa-IR">
                <a:cs typeface="B Zar" panose="00000400000000000000" pitchFamily="2" charset="-78"/>
              </a:rPr>
              <a:t>در مقابله با افغانها و تشكيل حكومت افشاريه را بايد بهعنوان تلاش مجدد اشرافيت ايلي </a:t>
            </a:r>
            <a:r>
              <a:rPr lang="fa-IR" smtClean="0">
                <a:cs typeface="B Zar" panose="00000400000000000000" pitchFamily="2" charset="-78"/>
              </a:rPr>
              <a:t>بهجا مانده </a:t>
            </a:r>
            <a:r>
              <a:rPr lang="fa-IR">
                <a:cs typeface="B Zar" panose="00000400000000000000" pitchFamily="2" charset="-78"/>
              </a:rPr>
              <a:t>از حكومت صفويه و با هدف احياي دوباره حكومت صفويه در مقابل افغانها درنظر گرفت. زيرا </a:t>
            </a:r>
            <a:r>
              <a:rPr lang="fa-IR" smtClean="0">
                <a:cs typeface="B Zar" panose="00000400000000000000" pitchFamily="2" charset="-78"/>
              </a:rPr>
              <a:t>او پس </a:t>
            </a:r>
            <a:r>
              <a:rPr lang="fa-IR">
                <a:cs typeface="B Zar" panose="00000400000000000000" pitchFamily="2" charset="-78"/>
              </a:rPr>
              <a:t>از غلبه بر افغانها، شاه طهماسب صفوي را بر تخت نشاند و پس از شكست شاه طهماسب </a:t>
            </a:r>
            <a:r>
              <a:rPr lang="fa-IR" smtClean="0">
                <a:cs typeface="B Zar" panose="00000400000000000000" pitchFamily="2" charset="-78"/>
              </a:rPr>
              <a:t>از تركان </a:t>
            </a:r>
            <a:r>
              <a:rPr lang="fa-IR">
                <a:cs typeface="B Zar" panose="00000400000000000000" pitchFamily="2" charset="-78"/>
              </a:rPr>
              <a:t>عثماني، فرزند خردسال او به نام شاه عباس سوم را جانشين وي </a:t>
            </a:r>
            <a:r>
              <a:rPr lang="fa-IR" smtClean="0">
                <a:cs typeface="B Zar" panose="00000400000000000000" pitchFamily="2" charset="-78"/>
              </a:rPr>
              <a:t>كرد عادلشاه </a:t>
            </a:r>
            <a:r>
              <a:rPr lang="fa-IR">
                <a:cs typeface="B Zar" panose="00000400000000000000" pitchFamily="2" charset="-78"/>
              </a:rPr>
              <a:t>جانشين وي نيز براي كسب مشروعيت و جلب حمايت مردم، بيوه شاه سلطان حسين را </a:t>
            </a:r>
            <a:r>
              <a:rPr lang="fa-IR" smtClean="0">
                <a:cs typeface="B Zar" panose="00000400000000000000" pitchFamily="2" charset="-78"/>
              </a:rPr>
              <a:t>به نشانه </a:t>
            </a:r>
            <a:r>
              <a:rPr lang="fa-IR">
                <a:cs typeface="B Zar" panose="00000400000000000000" pitchFamily="2" charset="-78"/>
              </a:rPr>
              <a:t>احيا و استمرار صفويه به همسري شاهرخ نوه نادرشاه داد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Alternate Process 3"/>
          <p:cNvSpPr/>
          <p:nvPr/>
        </p:nvSpPr>
        <p:spPr>
          <a:xfrm>
            <a:off x="838200" y="4853354"/>
            <a:ext cx="2532185" cy="1323609"/>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دوام ميراث نهادي صفويه</a:t>
            </a:r>
            <a:endParaRPr lang="fa-IR" b="1">
              <a:solidFill>
                <a:srgbClr val="FF0000"/>
              </a:solidFill>
            </a:endParaRPr>
          </a:p>
        </p:txBody>
      </p:sp>
    </p:spTree>
    <p:extLst>
      <p:ext uri="{BB962C8B-B14F-4D97-AF65-F5344CB8AC3E}">
        <p14:creationId xmlns:p14="http://schemas.microsoft.com/office/powerpoint/2010/main" val="2537734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كه اين امر نيز به نوبه خود نوعي سكون و ايستايي را بر جامعه شناسي تاريخي جامعه ايران حاكم كرده است. گفتمان استبدادزدگي و خودكامگي با اصالت دادن به حكومت يا »دولت« به عنوان كنشگر و عامل اصلي تحولات جامعه و باور به عدم وجود نيروهاي مستقل اجتماعي، ناگزير از تاثير متقابل دولت و جامعه بر يكديگر و بويژه نقش و عامليت نيروهاي اجتماعي در تحولات جامعه غفلت كرده و به »غياب جامعه« به عنوان مجموعة »نيروهاي اجتماعي« موثري كه نقش عمدهاي در تحولات اجتماعي جامعه ايران داشتند، منجر ميشود</a:t>
            </a:r>
          </a:p>
          <a:p>
            <a:pPr algn="just"/>
            <a:endParaRPr lang="fa-IR">
              <a:cs typeface="B Zar" panose="00000400000000000000" pitchFamily="2" charset="-78"/>
            </a:endParaRPr>
          </a:p>
        </p:txBody>
      </p:sp>
      <p:sp>
        <p:nvSpPr>
          <p:cNvPr id="4" name="Flowchart: Decision 3"/>
          <p:cNvSpPr/>
          <p:nvPr/>
        </p:nvSpPr>
        <p:spPr>
          <a:xfrm>
            <a:off x="1083213" y="4628271"/>
            <a:ext cx="3080824" cy="1252025"/>
          </a:xfrm>
          <a:prstGeom prst="flowChartDecis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سكون و ايستايي</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4963769" y="4348064"/>
            <a:ext cx="6037165" cy="2202988"/>
          </a:xfrm>
          <a:prstGeom prst="rect">
            <a:avLst/>
          </a:prstGeom>
        </p:spPr>
      </p:pic>
    </p:spTree>
    <p:extLst>
      <p:ext uri="{BB962C8B-B14F-4D97-AF65-F5344CB8AC3E}">
        <p14:creationId xmlns:p14="http://schemas.microsoft.com/office/powerpoint/2010/main" val="36774719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علاوه براين در دوره نادرشاه تاثير نيروهاي اجتماعي بجا مانده از ميراث نهادي صفويه در </a:t>
            </a:r>
            <a:r>
              <a:rPr lang="fa-IR" smtClean="0">
                <a:cs typeface="B Zar" panose="00000400000000000000" pitchFamily="2" charset="-78"/>
              </a:rPr>
              <a:t>جهت رسيدن </a:t>
            </a:r>
            <a:r>
              <a:rPr lang="fa-IR">
                <a:cs typeface="B Zar" panose="00000400000000000000" pitchFamily="2" charset="-78"/>
              </a:rPr>
              <a:t>به يك تعادل نهادي ميان اين نيروها به وضوح ديده ميشود. نادرشاه بعنوان </a:t>
            </a:r>
            <a:r>
              <a:rPr lang="fa-IR" smtClean="0">
                <a:cs typeface="B Zar" panose="00000400000000000000" pitchFamily="2" charset="-78"/>
              </a:rPr>
              <a:t>نماينده نيروهاي </a:t>
            </a:r>
            <a:r>
              <a:rPr lang="fa-IR">
                <a:cs typeface="B Zar" panose="00000400000000000000" pitchFamily="2" charset="-78"/>
              </a:rPr>
              <a:t>ايلي، هرچند حكومت صفويه را احيا كرد اما از </a:t>
            </a:r>
            <a:r>
              <a:rPr lang="fa-IR" smtClean="0">
                <a:cs typeface="B Zar" panose="00000400000000000000" pitchFamily="2" charset="-78"/>
              </a:rPr>
              <a:t>شكل گيري </a:t>
            </a:r>
            <a:r>
              <a:rPr lang="fa-IR">
                <a:cs typeface="B Zar" panose="00000400000000000000" pitchFamily="2" charset="-78"/>
              </a:rPr>
              <a:t>يك شاه قوي و قدرتمند </a:t>
            </a:r>
            <a:r>
              <a:rPr lang="fa-IR" smtClean="0">
                <a:cs typeface="B Zar" panose="00000400000000000000" pitchFamily="2" charset="-78"/>
              </a:rPr>
              <a:t>صفوي جلوگيري </a:t>
            </a:r>
            <a:r>
              <a:rPr lang="fa-IR">
                <a:cs typeface="B Zar" panose="00000400000000000000" pitchFamily="2" charset="-78"/>
              </a:rPr>
              <a:t>كرد. به همين دليل به محض مشاهده اقدامات خودسرانه شاه طهماسب دوم، او را </a:t>
            </a:r>
            <a:r>
              <a:rPr lang="fa-IR" smtClean="0">
                <a:cs typeface="B Zar" panose="00000400000000000000" pitchFamily="2" charset="-78"/>
              </a:rPr>
              <a:t>از سلطنت </a:t>
            </a:r>
            <a:r>
              <a:rPr lang="fa-IR">
                <a:cs typeface="B Zar" panose="00000400000000000000" pitchFamily="2" charset="-78"/>
              </a:rPr>
              <a:t>خلع كرد و پسر چند ماهه او را به جايش بر تخت </a:t>
            </a:r>
            <a:r>
              <a:rPr lang="fa-IR" smtClean="0">
                <a:cs typeface="B Zar" panose="00000400000000000000" pitchFamily="2" charset="-78"/>
              </a:rPr>
              <a:t>نشاند</a:t>
            </a:r>
          </a:p>
          <a:p>
            <a:endParaRPr lang="fa-IR">
              <a:cs typeface="B Zar" panose="00000400000000000000" pitchFamily="2" charset="-78"/>
            </a:endParaRPr>
          </a:p>
        </p:txBody>
      </p:sp>
      <p:sp>
        <p:nvSpPr>
          <p:cNvPr id="4" name="Flowchart: Predefined Process 3"/>
          <p:cNvSpPr/>
          <p:nvPr/>
        </p:nvSpPr>
        <p:spPr>
          <a:xfrm>
            <a:off x="2841673" y="4065563"/>
            <a:ext cx="2700997" cy="1842868"/>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اقدامات خودسرانه شاه طهماسب دوم</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648134" y="3833812"/>
            <a:ext cx="1763151" cy="2847975"/>
          </a:xfrm>
          <a:prstGeom prst="rect">
            <a:avLst/>
          </a:prstGeom>
        </p:spPr>
      </p:pic>
      <p:sp>
        <p:nvSpPr>
          <p:cNvPr id="6" name="TextBox 5"/>
          <p:cNvSpPr txBox="1"/>
          <p:nvPr/>
        </p:nvSpPr>
        <p:spPr>
          <a:xfrm>
            <a:off x="9622302" y="4853354"/>
            <a:ext cx="1731498" cy="369332"/>
          </a:xfrm>
          <a:prstGeom prst="rect">
            <a:avLst/>
          </a:prstGeom>
          <a:noFill/>
        </p:spPr>
        <p:txBody>
          <a:bodyPr wrap="square" rtlCol="1">
            <a:spAutoFit/>
          </a:bodyPr>
          <a:lstStyle/>
          <a:p>
            <a:r>
              <a:rPr lang="fa-IR" b="1" smtClean="0">
                <a:cs typeface="B Zar" panose="00000400000000000000" pitchFamily="2" charset="-78"/>
              </a:rPr>
              <a:t>شاه طهماسب دوم</a:t>
            </a:r>
            <a:endParaRPr lang="fa-IR" b="1">
              <a:cs typeface="B Zar" panose="00000400000000000000" pitchFamily="2" charset="-78"/>
            </a:endParaRPr>
          </a:p>
        </p:txBody>
      </p:sp>
    </p:spTree>
    <p:extLst>
      <p:ext uri="{BB962C8B-B14F-4D97-AF65-F5344CB8AC3E}">
        <p14:creationId xmlns:p14="http://schemas.microsoft.com/office/powerpoint/2010/main" val="18182088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a:t>
            </a:r>
            <a:r>
              <a:rPr lang="fa-IR" smtClean="0">
                <a:cs typeface="B Zar" panose="00000400000000000000" pitchFamily="2" charset="-78"/>
              </a:rPr>
              <a:t>اين دوره</a:t>
            </a:r>
            <a:r>
              <a:rPr lang="fa-IR">
                <a:cs typeface="B Zar" panose="00000400000000000000" pitchFamily="2" charset="-78"/>
              </a:rPr>
              <a:t>، شاهد قدرت گرفتن مجدد نيروهاي ايلي </a:t>
            </a:r>
            <a:r>
              <a:rPr lang="fa-IR" smtClean="0">
                <a:cs typeface="B Zar" panose="00000400000000000000" pitchFamily="2" charset="-78"/>
              </a:rPr>
              <a:t>مي باشيم</a:t>
            </a:r>
            <a:r>
              <a:rPr lang="fa-IR">
                <a:cs typeface="B Zar" panose="00000400000000000000" pitchFamily="2" charset="-78"/>
              </a:rPr>
              <a:t>. سران ايلات افشار، بيات، زنگنه و شاملو </a:t>
            </a:r>
            <a:r>
              <a:rPr lang="fa-IR" smtClean="0">
                <a:cs typeface="B Zar" panose="00000400000000000000" pitchFamily="2" charset="-78"/>
              </a:rPr>
              <a:t>به مناصب </a:t>
            </a:r>
            <a:r>
              <a:rPr lang="fa-IR">
                <a:cs typeface="B Zar" panose="00000400000000000000" pitchFamily="2" charset="-78"/>
              </a:rPr>
              <a:t>مهمي در ديوانسالاري </a:t>
            </a:r>
            <a:r>
              <a:rPr lang="fa-IR" smtClean="0">
                <a:cs typeface="B Zar" panose="00000400000000000000" pitchFamily="2" charset="-78"/>
              </a:rPr>
              <a:t>رسيدند (فوران</a:t>
            </a:r>
            <a:r>
              <a:rPr lang="fa-IR">
                <a:cs typeface="B Zar" panose="00000400000000000000" pitchFamily="2" charset="-78"/>
              </a:rPr>
              <a:t>، </a:t>
            </a:r>
            <a:r>
              <a:rPr lang="fa-IR" smtClean="0">
                <a:cs typeface="B Zar" panose="00000400000000000000" pitchFamily="2" charset="-78"/>
              </a:rPr>
              <a:t>131 </a:t>
            </a:r>
            <a:r>
              <a:rPr lang="fa-IR">
                <a:cs typeface="B Zar" panose="00000400000000000000" pitchFamily="2" charset="-78"/>
              </a:rPr>
              <a:t>:</a:t>
            </a:r>
            <a:r>
              <a:rPr lang="fa-IR" smtClean="0">
                <a:cs typeface="B Zar" panose="00000400000000000000" pitchFamily="2" charset="-78"/>
              </a:rPr>
              <a:t>1378) و </a:t>
            </a:r>
            <a:r>
              <a:rPr lang="fa-IR">
                <a:cs typeface="B Zar" panose="00000400000000000000" pitchFamily="2" charset="-78"/>
              </a:rPr>
              <a:t>سپاه نادر از مجموعه اقوام و </a:t>
            </a:r>
            <a:r>
              <a:rPr lang="fa-IR" smtClean="0">
                <a:cs typeface="B Zar" panose="00000400000000000000" pitchFamily="2" charset="-78"/>
              </a:rPr>
              <a:t>ايلات مختلفي </a:t>
            </a:r>
            <a:r>
              <a:rPr lang="fa-IR">
                <a:cs typeface="B Zar" panose="00000400000000000000" pitchFamily="2" charset="-78"/>
              </a:rPr>
              <a:t>همچون تركمانان، افغانها، ازبكها، بلوچها، كردها و بختياريها تشكيل ميشد كه </a:t>
            </a:r>
            <a:r>
              <a:rPr lang="fa-IR" smtClean="0">
                <a:cs typeface="B Zar" panose="00000400000000000000" pitchFamily="2" charset="-78"/>
              </a:rPr>
              <a:t>از موقعيت </a:t>
            </a:r>
            <a:r>
              <a:rPr lang="fa-IR">
                <a:cs typeface="B Zar" panose="00000400000000000000" pitchFamily="2" charset="-78"/>
              </a:rPr>
              <a:t>سياسي و اقتصادي مطلوبي برخوردار بودند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1237957" y="3951093"/>
            <a:ext cx="2940147" cy="1294228"/>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قدرت گرفتن مجدد نيروهاي ايلي</a:t>
            </a:r>
            <a:endParaRPr lang="fa-IR" b="1">
              <a:solidFill>
                <a:srgbClr val="FF0000"/>
              </a:solidFill>
            </a:endParaRPr>
          </a:p>
        </p:txBody>
      </p:sp>
    </p:spTree>
    <p:extLst>
      <p:ext uri="{BB962C8B-B14F-4D97-AF65-F5344CB8AC3E}">
        <p14:creationId xmlns:p14="http://schemas.microsoft.com/office/powerpoint/2010/main" val="32160244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همچنين هنگامي كه نادرشاه درصدد انحصار قدرت برآمد با واكنش دو نيروي عمده </a:t>
            </a:r>
            <a:r>
              <a:rPr lang="fa-IR" smtClean="0">
                <a:cs typeface="B Zar" panose="00000400000000000000" pitchFamily="2" charset="-78"/>
              </a:rPr>
              <a:t>اجتماعي يعني </a:t>
            </a:r>
            <a:r>
              <a:rPr lang="fa-IR">
                <a:cs typeface="B Zar" panose="00000400000000000000" pitchFamily="2" charset="-78"/>
              </a:rPr>
              <a:t>علما و سران ايلات مواجه شد. علما در جهت استمرار حكومت صفويه، با اعلام </a:t>
            </a:r>
            <a:r>
              <a:rPr lang="fa-IR" smtClean="0">
                <a:cs typeface="B Zar" panose="00000400000000000000" pitchFamily="2" charset="-78"/>
              </a:rPr>
              <a:t>پادشاهي نادرشاه </a:t>
            </a:r>
            <a:r>
              <a:rPr lang="fa-IR">
                <a:cs typeface="B Zar" panose="00000400000000000000" pitchFamily="2" charset="-78"/>
              </a:rPr>
              <a:t>مخالفت كرده و در برابر اعمال محدوديتهاي نادرشاه بر قلمرو فعاليت و اقتدار علما </a:t>
            </a:r>
            <a:r>
              <a:rPr lang="fa-IR" smtClean="0">
                <a:cs typeface="B Zar" panose="00000400000000000000" pitchFamily="2" charset="-78"/>
              </a:rPr>
              <a:t>همچون توقيف </a:t>
            </a:r>
            <a:r>
              <a:rPr lang="fa-IR">
                <a:cs typeface="B Zar" panose="00000400000000000000" pitchFamily="2" charset="-78"/>
              </a:rPr>
              <a:t>اموال وقفي، محدود كردن امور قضايي به محاكم عرف و امضاي تفاهمنامه با حكومت </a:t>
            </a:r>
            <a:r>
              <a:rPr lang="fa-IR" smtClean="0">
                <a:cs typeface="B Zar" panose="00000400000000000000" pitchFamily="2" charset="-78"/>
              </a:rPr>
              <a:t>عثماني مبني </a:t>
            </a:r>
            <a:r>
              <a:rPr lang="fa-IR">
                <a:cs typeface="B Zar" panose="00000400000000000000" pitchFamily="2" charset="-78"/>
              </a:rPr>
              <a:t>بر اعلام مذهب تشيع به عنوان شاخه پنجم مذاهب اسلامي به مقاومت </a:t>
            </a:r>
            <a:r>
              <a:rPr lang="fa-IR" smtClean="0">
                <a:cs typeface="B Zar" panose="00000400000000000000" pitchFamily="2" charset="-78"/>
              </a:rPr>
              <a:t>برخاستند</a:t>
            </a:r>
          </a:p>
          <a:p>
            <a:pPr algn="just"/>
            <a:endParaRPr lang="fa-IR">
              <a:cs typeface="B Zar" panose="00000400000000000000" pitchFamily="2" charset="-78"/>
            </a:endParaRPr>
          </a:p>
        </p:txBody>
      </p:sp>
      <p:sp>
        <p:nvSpPr>
          <p:cNvPr id="4" name="Flowchart: Process 3"/>
          <p:cNvSpPr/>
          <p:nvPr/>
        </p:nvSpPr>
        <p:spPr>
          <a:xfrm>
            <a:off x="2532185" y="4684542"/>
            <a:ext cx="2053883" cy="844061"/>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محدود كردن امور قضايي</a:t>
            </a:r>
            <a:endParaRPr lang="fa-IR">
              <a:solidFill>
                <a:srgbClr val="FF0000"/>
              </a:solidFill>
            </a:endParaRPr>
          </a:p>
        </p:txBody>
      </p:sp>
    </p:spTree>
    <p:extLst>
      <p:ext uri="{BB962C8B-B14F-4D97-AF65-F5344CB8AC3E}">
        <p14:creationId xmlns:p14="http://schemas.microsoft.com/office/powerpoint/2010/main" val="14559697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هرچند </a:t>
            </a:r>
            <a:r>
              <a:rPr lang="fa-IR" smtClean="0">
                <a:cs typeface="B Zar" panose="00000400000000000000" pitchFamily="2" charset="-78"/>
              </a:rPr>
              <a:t>اين اقدامات </a:t>
            </a:r>
            <a:r>
              <a:rPr lang="fa-IR">
                <a:cs typeface="B Zar" panose="00000400000000000000" pitchFamily="2" charset="-78"/>
              </a:rPr>
              <a:t>نادر در ظاهر و در كوتاه مدت، باعث تضعيف موقعيت علما شد اما با كشته شدن </a:t>
            </a:r>
            <a:r>
              <a:rPr lang="fa-IR" smtClean="0">
                <a:cs typeface="B Zar" panose="00000400000000000000" pitchFamily="2" charset="-78"/>
              </a:rPr>
              <a:t>نادر، جانشينان </a:t>
            </a:r>
            <a:r>
              <a:rPr lang="fa-IR">
                <a:cs typeface="B Zar" panose="00000400000000000000" pitchFamily="2" charset="-78"/>
              </a:rPr>
              <a:t>وي </a:t>
            </a:r>
            <a:r>
              <a:rPr lang="fa-IR" smtClean="0">
                <a:cs typeface="B Zar" panose="00000400000000000000" pitchFamily="2" charset="-78"/>
              </a:rPr>
              <a:t>به سرعت </a:t>
            </a:r>
            <a:r>
              <a:rPr lang="fa-IR">
                <a:cs typeface="B Zar" panose="00000400000000000000" pitchFamily="2" charset="-78"/>
              </a:rPr>
              <a:t>به آيين شيعه روي </a:t>
            </a:r>
            <a:r>
              <a:rPr lang="fa-IR" smtClean="0">
                <a:cs typeface="B Zar" panose="00000400000000000000" pitchFamily="2" charset="-78"/>
              </a:rPr>
              <a:t>آوردند، علاوه</a:t>
            </a:r>
            <a:r>
              <a:rPr lang="fa-IR">
                <a:cs typeface="B Zar" panose="00000400000000000000" pitchFamily="2" charset="-78"/>
              </a:rPr>
              <a:t> </a:t>
            </a:r>
            <a:r>
              <a:rPr lang="fa-IR" smtClean="0">
                <a:cs typeface="B Zar" panose="00000400000000000000" pitchFamily="2" charset="-78"/>
              </a:rPr>
              <a:t>براين </a:t>
            </a:r>
            <a:r>
              <a:rPr lang="fa-IR">
                <a:cs typeface="B Zar" panose="00000400000000000000" pitchFamily="2" charset="-78"/>
              </a:rPr>
              <a:t>روحانيت </a:t>
            </a:r>
            <a:r>
              <a:rPr lang="fa-IR" smtClean="0">
                <a:cs typeface="B Zar" panose="00000400000000000000" pitchFamily="2" charset="-78"/>
              </a:rPr>
              <a:t>به دليل </a:t>
            </a:r>
            <a:r>
              <a:rPr lang="fa-IR">
                <a:cs typeface="B Zar" panose="00000400000000000000" pitchFamily="2" charset="-78"/>
              </a:rPr>
              <a:t>سياستهاي نادرشاه به عراق مهاجرت كرده و اين امر سبب شد كه ديگر </a:t>
            </a:r>
            <a:r>
              <a:rPr lang="fa-IR" smtClean="0">
                <a:cs typeface="B Zar" panose="00000400000000000000" pitchFamily="2" charset="-78"/>
              </a:rPr>
              <a:t>در كنترل </a:t>
            </a:r>
            <a:r>
              <a:rPr lang="fa-IR">
                <a:cs typeface="B Zar" panose="00000400000000000000" pitchFamily="2" charset="-78"/>
              </a:rPr>
              <a:t>دولت ايران نباشند و </a:t>
            </a:r>
            <a:r>
              <a:rPr lang="fa-IR" smtClean="0">
                <a:cs typeface="B Zar" panose="00000400000000000000" pitchFamily="2" charset="-78"/>
              </a:rPr>
              <a:t>به همين </a:t>
            </a:r>
            <a:r>
              <a:rPr lang="fa-IR">
                <a:cs typeface="B Zar" panose="00000400000000000000" pitchFamily="2" charset="-78"/>
              </a:rPr>
              <a:t>دليل روز بروز استقلال بيشتري نسبت به دولت پيدا </a:t>
            </a:r>
            <a:r>
              <a:rPr lang="fa-IR" smtClean="0">
                <a:cs typeface="B Zar" panose="00000400000000000000" pitchFamily="2" charset="-78"/>
              </a:rPr>
              <a:t>كردند. </a:t>
            </a:r>
          </a:p>
          <a:p>
            <a:pPr algn="just"/>
            <a:endParaRPr lang="fa-IR">
              <a:cs typeface="B Zar" panose="00000400000000000000" pitchFamily="2" charset="-78"/>
            </a:endParaRPr>
          </a:p>
        </p:txBody>
      </p:sp>
      <p:sp>
        <p:nvSpPr>
          <p:cNvPr id="4" name="Flowchart: Punched Tape 3"/>
          <p:cNvSpPr/>
          <p:nvPr/>
        </p:nvSpPr>
        <p:spPr>
          <a:xfrm>
            <a:off x="2250830" y="4220309"/>
            <a:ext cx="2546253" cy="1252024"/>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تضعيف موقعيت علما</a:t>
            </a:r>
            <a:endParaRPr lang="fa-IR" b="1">
              <a:solidFill>
                <a:srgbClr val="FF0000"/>
              </a:solidFill>
            </a:endParaRPr>
          </a:p>
        </p:txBody>
      </p:sp>
    </p:spTree>
    <p:extLst>
      <p:ext uri="{BB962C8B-B14F-4D97-AF65-F5344CB8AC3E}">
        <p14:creationId xmlns:p14="http://schemas.microsoft.com/office/powerpoint/2010/main" val="2029667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اقدامات نادرشاه در جهت محدود كردن قدرت و نفوذ سران ايلات و قبايل نيز با مقاومت </a:t>
            </a:r>
            <a:r>
              <a:rPr lang="fa-IR" smtClean="0">
                <a:cs typeface="B Zar" panose="00000400000000000000" pitchFamily="2" charset="-78"/>
              </a:rPr>
              <a:t>اين نيروها </a:t>
            </a:r>
            <a:r>
              <a:rPr lang="fa-IR">
                <a:cs typeface="B Zar" panose="00000400000000000000" pitchFamily="2" charset="-78"/>
              </a:rPr>
              <a:t>رو برو شد. نادرشاه در مواجهه با ايلات و قبايل، ابتدا درصدد سركوب آنها برآمد، و در </a:t>
            </a:r>
            <a:r>
              <a:rPr lang="fa-IR" smtClean="0">
                <a:cs typeface="B Zar" panose="00000400000000000000" pitchFamily="2" charset="-78"/>
              </a:rPr>
              <a:t>برخي موارد </a:t>
            </a:r>
            <a:r>
              <a:rPr lang="fa-IR">
                <a:cs typeface="B Zar" panose="00000400000000000000" pitchFamily="2" charset="-78"/>
              </a:rPr>
              <a:t>نيز موفق بود اما سرانجام تلاش نمود، </a:t>
            </a:r>
            <a:r>
              <a:rPr lang="fa-IR" smtClean="0">
                <a:cs typeface="B Zar" panose="00000400000000000000" pitchFamily="2" charset="-78"/>
              </a:rPr>
              <a:t>به گونه اي </a:t>
            </a:r>
            <a:r>
              <a:rPr lang="fa-IR">
                <a:cs typeface="B Zar" panose="00000400000000000000" pitchFamily="2" charset="-78"/>
              </a:rPr>
              <a:t>همكاري و مشاركت آنها را جلب كند. </a:t>
            </a:r>
            <a:r>
              <a:rPr lang="fa-IR" smtClean="0">
                <a:cs typeface="B Zar" panose="00000400000000000000" pitchFamily="2" charset="-78"/>
              </a:rPr>
              <a:t>به عنوان </a:t>
            </a:r>
            <a:r>
              <a:rPr lang="fa-IR">
                <a:cs typeface="B Zar" panose="00000400000000000000" pitchFamily="2" charset="-78"/>
              </a:rPr>
              <a:t>نمونه ميتوان به اقدام نادرشاه براي سكونت اجباري ايلات بختياري در خراسان و </a:t>
            </a:r>
            <a:r>
              <a:rPr lang="fa-IR" smtClean="0">
                <a:cs typeface="B Zar" panose="00000400000000000000" pitchFamily="2" charset="-78"/>
              </a:rPr>
              <a:t>سپس تلاش </a:t>
            </a:r>
            <a:r>
              <a:rPr lang="fa-IR">
                <a:cs typeface="B Zar" panose="00000400000000000000" pitchFamily="2" charset="-78"/>
              </a:rPr>
              <a:t>او براي جلب همكاري آنها به دليل مقاومت در برابر اين اقدام اشاره كرد)</a:t>
            </a:r>
          </a:p>
        </p:txBody>
      </p:sp>
      <p:sp>
        <p:nvSpPr>
          <p:cNvPr id="4" name="Flowchart: Alternate Process 3"/>
          <p:cNvSpPr/>
          <p:nvPr/>
        </p:nvSpPr>
        <p:spPr>
          <a:xfrm>
            <a:off x="2630658" y="4628271"/>
            <a:ext cx="2250831" cy="104100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سكونت اجباري ايلات بختياري در خراسان</a:t>
            </a:r>
            <a:endParaRPr lang="fa-IR" sz="2000" b="1">
              <a:solidFill>
                <a:srgbClr val="FF0000"/>
              </a:solidFill>
            </a:endParaRPr>
          </a:p>
        </p:txBody>
      </p:sp>
    </p:spTree>
    <p:extLst>
      <p:ext uri="{BB962C8B-B14F-4D97-AF65-F5344CB8AC3E}">
        <p14:creationId xmlns:p14="http://schemas.microsoft.com/office/powerpoint/2010/main" val="32706909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سرانجام دوران سلطنت نادرشاه در اثر تقابل ايلات با گرايشهاي تمركزگرايانه نادرشاه به </a:t>
            </a:r>
            <a:r>
              <a:rPr lang="fa-IR" smtClean="0">
                <a:cs typeface="B Zar" panose="00000400000000000000" pitchFamily="2" charset="-78"/>
              </a:rPr>
              <a:t>پايان رسيد</a:t>
            </a:r>
            <a:r>
              <a:rPr lang="fa-IR">
                <a:cs typeface="B Zar" panose="00000400000000000000" pitchFamily="2" charset="-78"/>
              </a:rPr>
              <a:t>. </a:t>
            </a:r>
            <a:r>
              <a:rPr lang="fa-IR" smtClean="0">
                <a:cs typeface="B Zar" panose="00000400000000000000" pitchFamily="2" charset="-78"/>
              </a:rPr>
              <a:t>نادر </a:t>
            </a:r>
            <a:r>
              <a:rPr lang="fa-IR">
                <a:cs typeface="B Zar" panose="00000400000000000000" pitchFamily="2" charset="-78"/>
              </a:rPr>
              <a:t>با گردآوري سران افغان هوادار خويش فرمان </a:t>
            </a:r>
            <a:r>
              <a:rPr lang="fa-IR" smtClean="0">
                <a:cs typeface="B Zar" panose="00000400000000000000" pitchFamily="2" charset="-78"/>
              </a:rPr>
              <a:t>توقيف سرداران </a:t>
            </a:r>
            <a:r>
              <a:rPr lang="fa-IR">
                <a:cs typeface="B Zar" panose="00000400000000000000" pitchFamily="2" charset="-78"/>
              </a:rPr>
              <a:t>ايراني را صادر كرد. محمدخان قاجار به محض اطلاع از اين فرمان </a:t>
            </a:r>
            <a:r>
              <a:rPr lang="fa-IR" smtClean="0">
                <a:cs typeface="B Zar" panose="00000400000000000000" pitchFamily="2" charset="-78"/>
              </a:rPr>
              <a:t>به ياري عده اي </a:t>
            </a:r>
            <a:r>
              <a:rPr lang="fa-IR">
                <a:cs typeface="B Zar" panose="00000400000000000000" pitchFamily="2" charset="-78"/>
              </a:rPr>
              <a:t>ديگر </a:t>
            </a:r>
            <a:r>
              <a:rPr lang="fa-IR" smtClean="0">
                <a:cs typeface="B Zar" panose="00000400000000000000" pitchFamily="2" charset="-78"/>
              </a:rPr>
              <a:t>به توطئه </a:t>
            </a:r>
            <a:r>
              <a:rPr lang="fa-IR">
                <a:cs typeface="B Zar" panose="00000400000000000000" pitchFamily="2" charset="-78"/>
              </a:rPr>
              <a:t>پرداخت و نادر را كشتند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Up Ribbon 3"/>
          <p:cNvSpPr/>
          <p:nvPr/>
        </p:nvSpPr>
        <p:spPr>
          <a:xfrm>
            <a:off x="1252024" y="3826413"/>
            <a:ext cx="3404382" cy="1772528"/>
          </a:xfrm>
          <a:prstGeom prst="ribbon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گرايشهاي تمركزگرايانه</a:t>
            </a:r>
            <a:endParaRPr lang="fa-IR">
              <a:solidFill>
                <a:srgbClr val="FF0000"/>
              </a:solidFill>
            </a:endParaRPr>
          </a:p>
        </p:txBody>
      </p:sp>
      <p:pic>
        <p:nvPicPr>
          <p:cNvPr id="6" name="Picture 5"/>
          <p:cNvPicPr>
            <a:picLocks noChangeAspect="1"/>
          </p:cNvPicPr>
          <p:nvPr/>
        </p:nvPicPr>
        <p:blipFill>
          <a:blip r:embed="rId2"/>
          <a:stretch>
            <a:fillRect/>
          </a:stretch>
        </p:blipFill>
        <p:spPr>
          <a:xfrm>
            <a:off x="7057365" y="3722351"/>
            <a:ext cx="1895475" cy="2409825"/>
          </a:xfrm>
          <a:prstGeom prst="rect">
            <a:avLst/>
          </a:prstGeom>
        </p:spPr>
      </p:pic>
      <p:sp>
        <p:nvSpPr>
          <p:cNvPr id="7" name="TextBox 6"/>
          <p:cNvSpPr txBox="1"/>
          <p:nvPr/>
        </p:nvSpPr>
        <p:spPr>
          <a:xfrm>
            <a:off x="9115865" y="4557932"/>
            <a:ext cx="745587" cy="369332"/>
          </a:xfrm>
          <a:prstGeom prst="rect">
            <a:avLst/>
          </a:prstGeom>
          <a:noFill/>
        </p:spPr>
        <p:txBody>
          <a:bodyPr wrap="square" rtlCol="1">
            <a:spAutoFit/>
          </a:bodyPr>
          <a:lstStyle/>
          <a:p>
            <a:r>
              <a:rPr lang="fa-IR" smtClean="0">
                <a:cs typeface="B Zar" panose="00000400000000000000" pitchFamily="2" charset="-78"/>
              </a:rPr>
              <a:t>نادرشاه</a:t>
            </a:r>
            <a:endParaRPr lang="fa-IR">
              <a:cs typeface="B Zar" panose="00000400000000000000" pitchFamily="2" charset="-78"/>
            </a:endParaRPr>
          </a:p>
        </p:txBody>
      </p:sp>
    </p:spTree>
    <p:extLst>
      <p:ext uri="{BB962C8B-B14F-4D97-AF65-F5344CB8AC3E}">
        <p14:creationId xmlns:p14="http://schemas.microsoft.com/office/powerpoint/2010/main" val="484734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حكومت زنديه نيز با تلاش اشرافيت ايلي شكلگرفته در دوره صفويه و در جهت تجديد حيات </a:t>
            </a:r>
            <a:r>
              <a:rPr lang="fa-IR" smtClean="0">
                <a:cs typeface="B Zar" panose="00000400000000000000" pitchFamily="2" charset="-78"/>
              </a:rPr>
              <a:t>و استمرار </a:t>
            </a:r>
            <a:r>
              <a:rPr lang="fa-IR">
                <a:cs typeface="B Zar" panose="00000400000000000000" pitchFamily="2" charset="-78"/>
              </a:rPr>
              <a:t>حكومت صفويه شكل گرفت. </a:t>
            </a:r>
            <a:r>
              <a:rPr lang="fa-IR">
                <a:solidFill>
                  <a:srgbClr val="FF0000"/>
                </a:solidFill>
                <a:cs typeface="B Zar" panose="00000400000000000000" pitchFamily="2" charset="-78"/>
              </a:rPr>
              <a:t>كريم خان زند </a:t>
            </a:r>
            <a:r>
              <a:rPr lang="fa-IR" smtClean="0">
                <a:cs typeface="B Zar" panose="00000400000000000000" pitchFamily="2" charset="-78"/>
              </a:rPr>
              <a:t>به پشتوانه </a:t>
            </a:r>
            <a:r>
              <a:rPr lang="fa-IR">
                <a:cs typeface="B Zar" panose="00000400000000000000" pitchFamily="2" charset="-78"/>
              </a:rPr>
              <a:t>اتحادي از قبايل كرد، </a:t>
            </a:r>
            <a:r>
              <a:rPr lang="fa-IR" smtClean="0">
                <a:cs typeface="B Zar" panose="00000400000000000000" pitchFamily="2" charset="-78"/>
              </a:rPr>
              <a:t>لر(بختياري) و زند</a:t>
            </a:r>
            <a:r>
              <a:rPr lang="fa-IR">
                <a:cs typeface="B Zar" panose="00000400000000000000" pitchFamily="2" charset="-78"/>
              </a:rPr>
              <a:t>، يكي از شاهزادگان خردسال صفوي به نام شاه اسماعيل سوم را بهعنوان شاه ايران بر </a:t>
            </a:r>
            <a:r>
              <a:rPr lang="fa-IR" smtClean="0">
                <a:cs typeface="B Zar" panose="00000400000000000000" pitchFamily="2" charset="-78"/>
              </a:rPr>
              <a:t>تخت نشاند </a:t>
            </a:r>
            <a:r>
              <a:rPr lang="fa-IR">
                <a:cs typeface="B Zar" panose="00000400000000000000" pitchFamily="2" charset="-78"/>
              </a:rPr>
              <a:t>هرچند قدرت واقعي در دست كريم خان زند و دو تن از سران بختياري قرار داشت</a:t>
            </a:r>
          </a:p>
        </p:txBody>
      </p:sp>
      <p:pic>
        <p:nvPicPr>
          <p:cNvPr id="4" name="Picture 3"/>
          <p:cNvPicPr>
            <a:picLocks noChangeAspect="1"/>
          </p:cNvPicPr>
          <p:nvPr/>
        </p:nvPicPr>
        <p:blipFill>
          <a:blip r:embed="rId2"/>
          <a:stretch>
            <a:fillRect/>
          </a:stretch>
        </p:blipFill>
        <p:spPr>
          <a:xfrm>
            <a:off x="1114644" y="4203382"/>
            <a:ext cx="2619375" cy="1743075"/>
          </a:xfrm>
          <a:prstGeom prst="rect">
            <a:avLst/>
          </a:prstGeom>
        </p:spPr>
      </p:pic>
      <p:sp>
        <p:nvSpPr>
          <p:cNvPr id="5" name="TextBox 4"/>
          <p:cNvSpPr txBox="1"/>
          <p:nvPr/>
        </p:nvSpPr>
        <p:spPr>
          <a:xfrm>
            <a:off x="4178102" y="4797083"/>
            <a:ext cx="1294229" cy="369332"/>
          </a:xfrm>
          <a:prstGeom prst="rect">
            <a:avLst/>
          </a:prstGeom>
          <a:noFill/>
        </p:spPr>
        <p:txBody>
          <a:bodyPr wrap="square" rtlCol="1">
            <a:spAutoFit/>
          </a:bodyPr>
          <a:lstStyle/>
          <a:p>
            <a:pPr algn="ctr"/>
            <a:r>
              <a:rPr lang="fa-IR" smtClean="0">
                <a:cs typeface="B Zar" panose="00000400000000000000" pitchFamily="2" charset="-78"/>
              </a:rPr>
              <a:t>کریم خان زند</a:t>
            </a:r>
            <a:endParaRPr lang="fa-IR">
              <a:cs typeface="B Zar" panose="00000400000000000000" pitchFamily="2" charset="-78"/>
            </a:endParaRPr>
          </a:p>
        </p:txBody>
      </p:sp>
    </p:spTree>
    <p:extLst>
      <p:ext uri="{BB962C8B-B14F-4D97-AF65-F5344CB8AC3E}">
        <p14:creationId xmlns:p14="http://schemas.microsoft.com/office/powerpoint/2010/main" val="1464174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كريمخان زند هيچ وقت خود </a:t>
            </a:r>
            <a:r>
              <a:rPr lang="fa-IR" smtClean="0">
                <a:cs typeface="B Zar" panose="00000400000000000000" pitchFamily="2" charset="-78"/>
              </a:rPr>
              <a:t>را شاه </a:t>
            </a:r>
            <a:r>
              <a:rPr lang="fa-IR">
                <a:cs typeface="B Zar" panose="00000400000000000000" pitchFamily="2" charset="-78"/>
              </a:rPr>
              <a:t>نخواند بلكه ابتدا لقب وكيل الدوله و سپس وكيل الرعايا را براي خود انتخاب كرد. اين </a:t>
            </a:r>
            <a:r>
              <a:rPr lang="fa-IR" smtClean="0">
                <a:cs typeface="B Zar" panose="00000400000000000000" pitchFamily="2" charset="-78"/>
              </a:rPr>
              <a:t>موضوع بهطور </a:t>
            </a:r>
            <a:r>
              <a:rPr lang="fa-IR">
                <a:cs typeface="B Zar" panose="00000400000000000000" pitchFamily="2" charset="-78"/>
              </a:rPr>
              <a:t>ضمني بيانگر اين نكته بود كه وي داعيه شاهي ندارد بلكه حكومت او استمرار حكومت </a:t>
            </a:r>
            <a:r>
              <a:rPr lang="fa-IR" smtClean="0">
                <a:cs typeface="B Zar" panose="00000400000000000000" pitchFamily="2" charset="-78"/>
              </a:rPr>
              <a:t>صفويه است</a:t>
            </a:r>
            <a:r>
              <a:rPr lang="fa-IR">
                <a:cs typeface="B Zar" panose="00000400000000000000" pitchFamily="2" charset="-78"/>
              </a:rPr>
              <a:t>. كريمخان زند همچنين </a:t>
            </a:r>
            <a:r>
              <a:rPr lang="fa-IR" smtClean="0">
                <a:cs typeface="B Zar" panose="00000400000000000000" pitchFamily="2" charset="-78"/>
              </a:rPr>
              <a:t>به طور </a:t>
            </a:r>
            <a:r>
              <a:rPr lang="fa-IR">
                <a:cs typeface="B Zar" panose="00000400000000000000" pitchFamily="2" charset="-78"/>
              </a:rPr>
              <a:t>رسمي آيين شيعه را احيا كرد </a:t>
            </a:r>
            <a:r>
              <a:rPr lang="fa-IR" smtClean="0">
                <a:cs typeface="B Zar" panose="00000400000000000000" pitchFamily="2" charset="-78"/>
              </a:rPr>
              <a:t>(فوران،163 </a:t>
            </a:r>
            <a:r>
              <a:rPr lang="fa-IR">
                <a:cs typeface="B Zar" panose="00000400000000000000" pitchFamily="2" charset="-78"/>
              </a:rPr>
              <a:t>:1378؛ الگار</a:t>
            </a:r>
            <a:r>
              <a:rPr lang="fa-IR" smtClean="0">
                <a:cs typeface="B Zar" panose="00000400000000000000" pitchFamily="2" charset="-78"/>
              </a:rPr>
              <a:t>،.46 </a:t>
            </a:r>
            <a:r>
              <a:rPr lang="fa-IR">
                <a:cs typeface="B Zar" panose="00000400000000000000" pitchFamily="2" charset="-78"/>
              </a:rPr>
              <a:t>:</a:t>
            </a:r>
            <a:r>
              <a:rPr lang="fa-IR" smtClean="0">
                <a:cs typeface="B Zar" panose="00000400000000000000" pitchFamily="2" charset="-78"/>
              </a:rPr>
              <a:t>1356) وظايف </a:t>
            </a:r>
            <a:r>
              <a:rPr lang="fa-IR">
                <a:cs typeface="B Zar" panose="00000400000000000000" pitchFamily="2" charset="-78"/>
              </a:rPr>
              <a:t>محدودي در زندگي اجتماعي به روحانيت شيعه محول شد و محاكم شرع </a:t>
            </a:r>
            <a:r>
              <a:rPr lang="fa-IR" smtClean="0">
                <a:cs typeface="B Zar" panose="00000400000000000000" pitchFamily="2" charset="-78"/>
              </a:rPr>
              <a:t>احيا شدن </a:t>
            </a:r>
          </a:p>
          <a:p>
            <a:pPr marL="0" indent="0" algn="just">
              <a:buNone/>
            </a:pPr>
            <a:r>
              <a:rPr lang="fa-IR"/>
              <a:t/>
            </a:r>
            <a:br>
              <a:rPr lang="fa-IR"/>
            </a:br>
            <a:endParaRPr lang="fa-IR"/>
          </a:p>
        </p:txBody>
      </p:sp>
    </p:spTree>
    <p:extLst>
      <p:ext uri="{BB962C8B-B14F-4D97-AF65-F5344CB8AC3E}">
        <p14:creationId xmlns:p14="http://schemas.microsoft.com/office/powerpoint/2010/main" val="214554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اين دوره همچنين، شرايط مساعدي براي قدرت گرفتن مجدد نيروهاي بازار فراهم </a:t>
            </a:r>
            <a:r>
              <a:rPr lang="fa-IR" smtClean="0">
                <a:cs typeface="B Zar" panose="00000400000000000000" pitchFamily="2" charset="-78"/>
              </a:rPr>
              <a:t>شد. كريمخان </a:t>
            </a:r>
            <a:r>
              <a:rPr lang="fa-IR">
                <a:cs typeface="B Zar" panose="00000400000000000000" pitchFamily="2" charset="-78"/>
              </a:rPr>
              <a:t>زند تلاش كرد بازرگاني و كشاورزي را احيا كند و با برقراري امنيت در </a:t>
            </a:r>
            <a:r>
              <a:rPr lang="fa-IR" smtClean="0">
                <a:cs typeface="B Zar" panose="00000400000000000000" pitchFamily="2" charset="-78"/>
              </a:rPr>
              <a:t>جاده ها</a:t>
            </a:r>
            <a:r>
              <a:rPr lang="fa-IR">
                <a:cs typeface="B Zar" panose="00000400000000000000" pitchFamily="2" charset="-78"/>
              </a:rPr>
              <a:t>، دعوت </a:t>
            </a:r>
            <a:r>
              <a:rPr lang="fa-IR" smtClean="0">
                <a:cs typeface="B Zar" panose="00000400000000000000" pitchFamily="2" charset="-78"/>
              </a:rPr>
              <a:t>از بازرگانان به بازگشت </a:t>
            </a:r>
            <a:r>
              <a:rPr lang="fa-IR">
                <a:cs typeface="B Zar" panose="00000400000000000000" pitchFamily="2" charset="-78"/>
              </a:rPr>
              <a:t>به ايران، احداث بناهاي عمومي و طرحهاي زيربنايي و از همه مهمتر، </a:t>
            </a:r>
            <a:r>
              <a:rPr lang="fa-IR" smtClean="0">
                <a:cs typeface="B Zar" panose="00000400000000000000" pitchFamily="2" charset="-78"/>
              </a:rPr>
              <a:t>ميزان معقول </a:t>
            </a:r>
            <a:r>
              <a:rPr lang="fa-IR">
                <a:cs typeface="B Zar" panose="00000400000000000000" pitchFamily="2" charset="-78"/>
              </a:rPr>
              <a:t>مالياتها، زمينه مساعدي را براي رونق مجدد اقتصادي فراهم كند. بازرگاني و صنعت احيا </a:t>
            </a:r>
            <a:r>
              <a:rPr lang="fa-IR" smtClean="0">
                <a:cs typeface="B Zar" panose="00000400000000000000" pitchFamily="2" charset="-78"/>
              </a:rPr>
              <a:t>شد و </a:t>
            </a:r>
            <a:r>
              <a:rPr lang="fa-IR">
                <a:cs typeface="B Zar" panose="00000400000000000000" pitchFamily="2" charset="-78"/>
              </a:rPr>
              <a:t>بار ديگر هر شهر و منطقه به توليد كالاهاي تخصصي خود پرداخت </a:t>
            </a:r>
            <a:endParaRPr lang="fa-IR" smtClean="0">
              <a:cs typeface="B Zar" panose="00000400000000000000" pitchFamily="2" charset="-78"/>
            </a:endParaRPr>
          </a:p>
          <a:p>
            <a:pPr marL="0" indent="0">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72000"/>
            <a:ext cx="3812345" cy="1055077"/>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دعوت از بازرگانان به بازگشت به ايران</a:t>
            </a:r>
            <a:endParaRPr lang="fa-IR" sz="2000" b="1">
              <a:solidFill>
                <a:srgbClr val="FF0000"/>
              </a:solidFill>
            </a:endParaRPr>
          </a:p>
        </p:txBody>
      </p:sp>
    </p:spTree>
    <p:extLst>
      <p:ext uri="{BB962C8B-B14F-4D97-AF65-F5344CB8AC3E}">
        <p14:creationId xmlns:p14="http://schemas.microsoft.com/office/powerpoint/2010/main" val="2521001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95118" y="1027906"/>
            <a:ext cx="9001764" cy="5231050"/>
          </a:xfrm>
          <a:prstGeom prst="rect">
            <a:avLst/>
          </a:prstGeom>
        </p:spPr>
      </p:pic>
    </p:spTree>
    <p:extLst>
      <p:ext uri="{BB962C8B-B14F-4D97-AF65-F5344CB8AC3E}">
        <p14:creationId xmlns:p14="http://schemas.microsoft.com/office/powerpoint/2010/main" val="382543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دين ترتيب گفتمان استبدادزدگي و خودكامگي با اصالت دادن به دولت و باور به عدم وجود نيروهاي مستقل اجتماعي، ناگزير به رويكردهاي »دولت محور» نزديك ميشود. در تحليل هاي «دولت محور»، تكيه زياد بر قدرت دولت باعث غفلت از ريشه هاي اين قدرت و تاثير متقابل دولت و جامعه بر يكديگر مي شود. اين رويكرد، به مسائل مربوط به كشمكشهاي سياسي چندان توجهي نمي كند و از شناخت شيوههاي گوناگوني كه مردم به مبارزه با دولت پرداخته و حتي جلوي اعمال قدرت آن را ميگيرند، غافل ميشود. </a:t>
            </a:r>
          </a:p>
          <a:p>
            <a:pPr algn="just"/>
            <a:endParaRPr lang="fa-IR">
              <a:cs typeface="B Zar" panose="00000400000000000000" pitchFamily="2" charset="-78"/>
            </a:endParaRPr>
          </a:p>
        </p:txBody>
      </p:sp>
      <p:sp>
        <p:nvSpPr>
          <p:cNvPr id="4" name="Flowchart: Process 3"/>
          <p:cNvSpPr/>
          <p:nvPr/>
        </p:nvSpPr>
        <p:spPr>
          <a:xfrm>
            <a:off x="2208627" y="4529798"/>
            <a:ext cx="2686929"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تحليل هاي «دولت محور»،</a:t>
            </a:r>
          </a:p>
        </p:txBody>
      </p:sp>
      <p:sp>
        <p:nvSpPr>
          <p:cNvPr id="5" name="Flowchart: Decision 4"/>
          <p:cNvSpPr/>
          <p:nvPr/>
        </p:nvSpPr>
        <p:spPr>
          <a:xfrm>
            <a:off x="6414868" y="4656406"/>
            <a:ext cx="2729133" cy="1139484"/>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کشمکش سیاسی</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7758813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t>3دوره قاجاريه: تثبيت پيكربندي نهادي مبتني بر توازن قدرت</a:t>
            </a:r>
            <a:r>
              <a:rPr lang="fa-IR"/>
              <a:t> </a:t>
            </a: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تلاقي زماني زنجيره رخدادهاي واكنشي با شرايط ويژه تاريخي شكلگيري حكومت قاجاريه، </a:t>
            </a:r>
            <a:r>
              <a:rPr lang="fa-IR" smtClean="0">
                <a:cs typeface="B Zar" panose="00000400000000000000" pitchFamily="2" charset="-78"/>
              </a:rPr>
              <a:t>منجر به تثبيت </a:t>
            </a:r>
            <a:r>
              <a:rPr lang="fa-IR">
                <a:cs typeface="B Zar" panose="00000400000000000000" pitchFamily="2" charset="-78"/>
              </a:rPr>
              <a:t>ميراث و پيكربندي نهادي داراي تعادل مبتني بر توازن قدرت ميان چهار نهاد </a:t>
            </a:r>
            <a:r>
              <a:rPr lang="fa-IR" smtClean="0">
                <a:cs typeface="B Zar" panose="00000400000000000000" pitchFamily="2" charset="-78"/>
              </a:rPr>
              <a:t>حكومت، روحانيت</a:t>
            </a:r>
            <a:r>
              <a:rPr lang="fa-IR">
                <a:cs typeface="B Zar" panose="00000400000000000000" pitchFamily="2" charset="-78"/>
              </a:rPr>
              <a:t>، بازار و ايلات و عشاير شد. حكومت قاجاريه همچون حكومتهاي افشاريه و زنديه خود </a:t>
            </a:r>
            <a:r>
              <a:rPr lang="fa-IR" smtClean="0">
                <a:cs typeface="B Zar" panose="00000400000000000000" pitchFamily="2" charset="-78"/>
              </a:rPr>
              <a:t>را ميراثدار </a:t>
            </a:r>
            <a:r>
              <a:rPr lang="fa-IR">
                <a:cs typeface="B Zar" panose="00000400000000000000" pitchFamily="2" charset="-78"/>
              </a:rPr>
              <a:t>حكومت صفويه </a:t>
            </a:r>
            <a:r>
              <a:rPr lang="fa-IR" smtClean="0">
                <a:cs typeface="B Zar" panose="00000400000000000000" pitchFamily="2" charset="-78"/>
              </a:rPr>
              <a:t>مي دانست</a:t>
            </a:r>
            <a:r>
              <a:rPr lang="fa-IR">
                <a:cs typeface="B Zar" panose="00000400000000000000" pitchFamily="2" charset="-78"/>
              </a:rPr>
              <a:t>. </a:t>
            </a:r>
            <a:r>
              <a:rPr lang="fa-IR">
                <a:solidFill>
                  <a:srgbClr val="FF0000"/>
                </a:solidFill>
                <a:cs typeface="B Zar" panose="00000400000000000000" pitchFamily="2" charset="-78"/>
              </a:rPr>
              <a:t>آغا محمدخان </a:t>
            </a:r>
            <a:r>
              <a:rPr lang="fa-IR">
                <a:cs typeface="B Zar" panose="00000400000000000000" pitchFamily="2" charset="-78"/>
              </a:rPr>
              <a:t>جهت كسب مشروعيت از طريق انتساب خود </a:t>
            </a:r>
            <a:r>
              <a:rPr lang="fa-IR" smtClean="0">
                <a:cs typeface="B Zar" panose="00000400000000000000" pitchFamily="2" charset="-78"/>
              </a:rPr>
              <a:t>به شاهان </a:t>
            </a:r>
            <a:r>
              <a:rPr lang="fa-IR">
                <a:cs typeface="B Zar" panose="00000400000000000000" pitchFamily="2" charset="-78"/>
              </a:rPr>
              <a:t>صفوي، </a:t>
            </a:r>
            <a:r>
              <a:rPr lang="fa-IR" smtClean="0">
                <a:cs typeface="B Zar" panose="00000400000000000000" pitchFamily="2" charset="-78"/>
              </a:rPr>
              <a:t>به هنگام </a:t>
            </a:r>
            <a:r>
              <a:rPr lang="fa-IR">
                <a:cs typeface="B Zar" panose="00000400000000000000" pitchFamily="2" charset="-78"/>
              </a:rPr>
              <a:t>تاجگذاري شمشير شاه اسماعيل صفوي را بر كمر بست و عهد كرد كه قدرت </a:t>
            </a:r>
            <a:r>
              <a:rPr lang="fa-IR" smtClean="0">
                <a:cs typeface="B Zar" panose="00000400000000000000" pitchFamily="2" charset="-78"/>
              </a:rPr>
              <a:t>و شمشيرش </a:t>
            </a:r>
            <a:r>
              <a:rPr lang="fa-IR">
                <a:cs typeface="B Zar" panose="00000400000000000000" pitchFamily="2" charset="-78"/>
              </a:rPr>
              <a:t>را در دفاع و حمايت از تشيع </a:t>
            </a:r>
            <a:r>
              <a:rPr lang="fa-IR" smtClean="0">
                <a:cs typeface="B Zar" panose="00000400000000000000" pitchFamily="2" charset="-78"/>
              </a:rPr>
              <a:t>به كار گيرد. </a:t>
            </a:r>
            <a:endParaRPr lang="fa-IR">
              <a:cs typeface="B Zar" panose="00000400000000000000" pitchFamily="2" charset="-78"/>
            </a:endParaRPr>
          </a:p>
        </p:txBody>
      </p:sp>
      <p:sp>
        <p:nvSpPr>
          <p:cNvPr id="5" name="Flowchart: Process 4"/>
          <p:cNvSpPr/>
          <p:nvPr/>
        </p:nvSpPr>
        <p:spPr>
          <a:xfrm>
            <a:off x="886264" y="4783015"/>
            <a:ext cx="4614203" cy="122389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هنگام تاجگذاري شمشير شاه اسماعيل صفوي را بر كمر بست</a:t>
            </a:r>
            <a:endParaRPr lang="fa-IR">
              <a:solidFill>
                <a:srgbClr val="FF0000"/>
              </a:solidFill>
            </a:endParaRPr>
          </a:p>
        </p:txBody>
      </p:sp>
      <p:pic>
        <p:nvPicPr>
          <p:cNvPr id="6" name="Picture 5"/>
          <p:cNvPicPr>
            <a:picLocks noChangeAspect="1"/>
          </p:cNvPicPr>
          <p:nvPr/>
        </p:nvPicPr>
        <p:blipFill>
          <a:blip r:embed="rId2"/>
          <a:stretch>
            <a:fillRect/>
          </a:stretch>
        </p:blipFill>
        <p:spPr>
          <a:xfrm>
            <a:off x="8102698" y="4170997"/>
            <a:ext cx="1866900" cy="2447925"/>
          </a:xfrm>
          <a:prstGeom prst="rect">
            <a:avLst/>
          </a:prstGeom>
        </p:spPr>
      </p:pic>
    </p:spTree>
    <p:extLst>
      <p:ext uri="{BB962C8B-B14F-4D97-AF65-F5344CB8AC3E}">
        <p14:creationId xmlns:p14="http://schemas.microsoft.com/office/powerpoint/2010/main" val="1445929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اما شاهان قاجار برخلاف شاهان صفوي نيازمند يك منبع </a:t>
            </a:r>
            <a:r>
              <a:rPr lang="fa-IR" smtClean="0">
                <a:cs typeface="B Zar" panose="00000400000000000000" pitchFamily="2" charset="-78"/>
              </a:rPr>
              <a:t>مشروعيت بخش </a:t>
            </a:r>
            <a:r>
              <a:rPr lang="fa-IR">
                <a:cs typeface="B Zar" panose="00000400000000000000" pitchFamily="2" charset="-78"/>
              </a:rPr>
              <a:t>بيروني بودند </a:t>
            </a:r>
            <a:r>
              <a:rPr lang="fa-IR" smtClean="0">
                <a:cs typeface="B Zar" panose="00000400000000000000" pitchFamily="2" charset="-78"/>
              </a:rPr>
              <a:t>ز </a:t>
            </a:r>
            <a:r>
              <a:rPr lang="fa-IR">
                <a:cs typeface="B Zar" panose="00000400000000000000" pitchFamily="2" charset="-78"/>
              </a:rPr>
              <a:t>لحاظ اجتماعي نيز با </a:t>
            </a:r>
            <a:r>
              <a:rPr lang="fa-IR" smtClean="0">
                <a:cs typeface="B Zar" panose="00000400000000000000" pitchFamily="2" charset="-78"/>
              </a:rPr>
              <a:t>جامعه اي روبه رو بودند كه </a:t>
            </a:r>
            <a:r>
              <a:rPr lang="fa-IR">
                <a:cs typeface="B Zar" panose="00000400000000000000" pitchFamily="2" charset="-78"/>
              </a:rPr>
              <a:t>در آن قدرت اجتماعي، سياسي و اقتصادي در بين نيروهاي اجتماعي مختلفي پراكنده </a:t>
            </a:r>
            <a:r>
              <a:rPr lang="fa-IR" smtClean="0">
                <a:cs typeface="B Zar" panose="00000400000000000000" pitchFamily="2" charset="-78"/>
              </a:rPr>
              <a:t>بود. قدرت </a:t>
            </a:r>
            <a:r>
              <a:rPr lang="fa-IR">
                <a:cs typeface="B Zar" panose="00000400000000000000" pitchFamily="2" charset="-78"/>
              </a:rPr>
              <a:t>نيروهاي اجتماعي شكل گرفته طي تحولات گذشته، اكنون نهادينه شده و اين نيروها </a:t>
            </a:r>
            <a:r>
              <a:rPr lang="fa-IR" smtClean="0">
                <a:cs typeface="B Zar" panose="00000400000000000000" pitchFamily="2" charset="-78"/>
              </a:rPr>
              <a:t>از ميزاني </a:t>
            </a:r>
            <a:r>
              <a:rPr lang="fa-IR">
                <a:cs typeface="B Zar" panose="00000400000000000000" pitchFamily="2" charset="-78"/>
              </a:rPr>
              <a:t>خودساماني و خودمختاري برخوردار بودند. روحانيت و علما از حكومت مستقل شده </a:t>
            </a:r>
            <a:r>
              <a:rPr lang="fa-IR" smtClean="0">
                <a:cs typeface="B Zar" panose="00000400000000000000" pitchFamily="2" charset="-78"/>
              </a:rPr>
              <a:t>و پيوندهاي </a:t>
            </a:r>
            <a:r>
              <a:rPr lang="fa-IR">
                <a:cs typeface="B Zar" panose="00000400000000000000" pitchFamily="2" charset="-78"/>
              </a:rPr>
              <a:t>خود را ديگر نيروهاي اجتماعي بهويژه بازار گسترش داده بودند و در اثر غلبه اصوليان </a:t>
            </a:r>
            <a:r>
              <a:rPr lang="fa-IR" smtClean="0">
                <a:cs typeface="B Zar" panose="00000400000000000000" pitchFamily="2" charset="-78"/>
              </a:rPr>
              <a:t>بر اخباريها</a:t>
            </a:r>
            <a:r>
              <a:rPr lang="fa-IR">
                <a:cs typeface="B Zar" panose="00000400000000000000" pitchFamily="2" charset="-78"/>
              </a:rPr>
              <a:t>، به يك نهاد تبديل شده بودند</a:t>
            </a:r>
          </a:p>
        </p:txBody>
      </p:sp>
      <p:sp>
        <p:nvSpPr>
          <p:cNvPr id="4" name="Flowchart: Process 3"/>
          <p:cNvSpPr/>
          <p:nvPr/>
        </p:nvSpPr>
        <p:spPr>
          <a:xfrm>
            <a:off x="838200" y="4712678"/>
            <a:ext cx="2996419"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نيازمند يك منبع مشروعيت بخش بيروني</a:t>
            </a:r>
            <a:endParaRPr lang="fa-IR">
              <a:solidFill>
                <a:srgbClr val="FF0000"/>
              </a:solidFill>
            </a:endParaRPr>
          </a:p>
        </p:txBody>
      </p:sp>
      <p:sp>
        <p:nvSpPr>
          <p:cNvPr id="5" name="Flowchart: Alternate Process 4"/>
          <p:cNvSpPr/>
          <p:nvPr/>
        </p:nvSpPr>
        <p:spPr>
          <a:xfrm>
            <a:off x="6096000" y="4712678"/>
            <a:ext cx="2358683" cy="1041008"/>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خودساماني و خودمختاري</a:t>
            </a:r>
            <a:endParaRPr lang="fa-IR">
              <a:solidFill>
                <a:srgbClr val="FF0000"/>
              </a:solidFill>
            </a:endParaRPr>
          </a:p>
        </p:txBody>
      </p:sp>
    </p:spTree>
    <p:extLst>
      <p:ext uri="{BB962C8B-B14F-4D97-AF65-F5344CB8AC3E}">
        <p14:creationId xmlns:p14="http://schemas.microsoft.com/office/powerpoint/2010/main" val="8640960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شهرهاي مختلف </a:t>
            </a:r>
            <a:r>
              <a:rPr lang="fa-IR" smtClean="0">
                <a:cs typeface="B Zar" panose="00000400000000000000" pitchFamily="2" charset="-78"/>
              </a:rPr>
              <a:t>و اقشار </a:t>
            </a:r>
            <a:r>
              <a:rPr lang="fa-IR">
                <a:cs typeface="B Zar" panose="00000400000000000000" pitchFamily="2" charset="-78"/>
              </a:rPr>
              <a:t>و نيروهاي اجتماعي گوناگون همچون ايلات، اصناف و جوامع روستايي از ميزاني </a:t>
            </a:r>
            <a:r>
              <a:rPr lang="fa-IR" smtClean="0">
                <a:cs typeface="B Zar" panose="00000400000000000000" pitchFamily="2" charset="-78"/>
              </a:rPr>
              <a:t>خودمختاري برخوردار بودند اشرافيتي </a:t>
            </a:r>
            <a:r>
              <a:rPr lang="fa-IR">
                <a:cs typeface="B Zar" panose="00000400000000000000" pitchFamily="2" charset="-78"/>
              </a:rPr>
              <a:t>كه در دوره صفوي شكل گرفته بود، در دوره قاجار </a:t>
            </a:r>
            <a:r>
              <a:rPr lang="fa-IR" smtClean="0">
                <a:cs typeface="B Zar" panose="00000400000000000000" pitchFamily="2" charset="-78"/>
              </a:rPr>
              <a:t>ادامه حيات </a:t>
            </a:r>
            <a:r>
              <a:rPr lang="fa-IR">
                <a:cs typeface="B Zar" panose="00000400000000000000" pitchFamily="2" charset="-78"/>
              </a:rPr>
              <a:t>داده و انحصار قدرت در دست حكومت مركزي در تضاد با منافع آنها بود </a:t>
            </a:r>
            <a:r>
              <a:rPr lang="fa-IR" smtClean="0">
                <a:cs typeface="B Zar" panose="00000400000000000000" pitchFamily="2" charset="-78"/>
              </a:rPr>
              <a:t>اين </a:t>
            </a:r>
            <a:r>
              <a:rPr lang="fa-IR">
                <a:cs typeface="B Zar" panose="00000400000000000000" pitchFamily="2" charset="-78"/>
              </a:rPr>
              <a:t>قدرتهاي محلي كه برخي از آنها بيش از يك سلسله سلطنتي استمرار </a:t>
            </a:r>
            <a:r>
              <a:rPr lang="fa-IR">
                <a:cs typeface="B Zar" panose="00000400000000000000" pitchFamily="2" charset="-78"/>
              </a:rPr>
              <a:t>داشته اند نسبتا خودكفا بوده و از قدرت مركزي در برخي از نواحي غالبا جز اسمي نبود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332849"/>
            <a:ext cx="2574387" cy="98473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 خودمختاري </a:t>
            </a:r>
            <a:endParaRPr lang="fa-IR" b="1">
              <a:solidFill>
                <a:srgbClr val="FF0000"/>
              </a:solidFill>
            </a:endParaRPr>
          </a:p>
        </p:txBody>
      </p:sp>
    </p:spTree>
    <p:extLst>
      <p:ext uri="{BB962C8B-B14F-4D97-AF65-F5344CB8AC3E}">
        <p14:creationId xmlns:p14="http://schemas.microsoft.com/office/powerpoint/2010/main" val="10846236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بدين </a:t>
            </a:r>
            <a:r>
              <a:rPr lang="fa-IR">
                <a:cs typeface="B Zar" panose="00000400000000000000" pitchFamily="2" charset="-78"/>
              </a:rPr>
              <a:t>ترتيب، حكومت قاجار براي اعمال </a:t>
            </a:r>
            <a:r>
              <a:rPr lang="fa-IR" smtClean="0">
                <a:cs typeface="B Zar" panose="00000400000000000000" pitchFamily="2" charset="-78"/>
              </a:rPr>
              <a:t>حكومت خود</a:t>
            </a:r>
            <a:r>
              <a:rPr lang="fa-IR">
                <a:cs typeface="B Zar" panose="00000400000000000000" pitchFamily="2" charset="-78"/>
              </a:rPr>
              <a:t>، ناچار بود وجود چنين قدرتهاي محلي و نيروهاي اجتماعي نسبتا خودمختار و همچنين </a:t>
            </a:r>
            <a:r>
              <a:rPr lang="fa-IR" smtClean="0">
                <a:cs typeface="B Zar" panose="00000400000000000000" pitchFamily="2" charset="-78"/>
              </a:rPr>
              <a:t>عدم تمركز </a:t>
            </a:r>
            <a:r>
              <a:rPr lang="fa-IR">
                <a:cs typeface="B Zar" panose="00000400000000000000" pitchFamily="2" charset="-78"/>
              </a:rPr>
              <a:t>را پذيرفته و ياري و همكاري آنها را طلب كند. اين شرايط </a:t>
            </a:r>
            <a:r>
              <a:rPr lang="fa-IR" smtClean="0">
                <a:cs typeface="B Zar" panose="00000400000000000000" pitchFamily="2" charset="-78"/>
              </a:rPr>
              <a:t>زمينه ساز </a:t>
            </a:r>
            <a:r>
              <a:rPr lang="fa-IR">
                <a:cs typeface="B Zar" panose="00000400000000000000" pitchFamily="2" charset="-78"/>
              </a:rPr>
              <a:t>تثبيت تعادل </a:t>
            </a:r>
            <a:r>
              <a:rPr lang="fa-IR" smtClean="0">
                <a:cs typeface="B Zar" panose="00000400000000000000" pitchFamily="2" charset="-78"/>
              </a:rPr>
              <a:t>نهادي خاصي </a:t>
            </a:r>
            <a:r>
              <a:rPr lang="fa-IR">
                <a:cs typeface="B Zar" panose="00000400000000000000" pitchFamily="2" charset="-78"/>
              </a:rPr>
              <a:t>بود كه بين حكومت مركزي، روحانيت، بازار و ايلات و قبايل برقرار شد. در ادامه به </a:t>
            </a:r>
            <a:r>
              <a:rPr lang="fa-IR" smtClean="0">
                <a:cs typeface="B Zar" panose="00000400000000000000" pitchFamily="2" charset="-78"/>
              </a:rPr>
              <a:t>بررسي اجزاي </a:t>
            </a:r>
            <a:r>
              <a:rPr lang="fa-IR">
                <a:cs typeface="B Zar" panose="00000400000000000000" pitchFamily="2" charset="-78"/>
              </a:rPr>
              <a:t>اين تعادل نهادي و رابطه آنها با يكديگر و حكومت خواهيم پرداخت</a:t>
            </a:r>
          </a:p>
        </p:txBody>
      </p:sp>
      <p:sp>
        <p:nvSpPr>
          <p:cNvPr id="4" name="Explosion 1 3"/>
          <p:cNvSpPr/>
          <p:nvPr/>
        </p:nvSpPr>
        <p:spPr>
          <a:xfrm>
            <a:off x="1350500" y="4384626"/>
            <a:ext cx="3240258" cy="1927274"/>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پذیرش</a:t>
            </a:r>
            <a:endParaRPr lang="fa-IR">
              <a:solidFill>
                <a:srgbClr val="FF0000"/>
              </a:solidFill>
            </a:endParaRPr>
          </a:p>
          <a:p>
            <a:pPr algn="ctr"/>
            <a:r>
              <a:rPr lang="fa-IR" smtClean="0">
                <a:solidFill>
                  <a:srgbClr val="FF0000"/>
                </a:solidFill>
                <a:cs typeface="B Zar" panose="00000400000000000000" pitchFamily="2" charset="-78"/>
              </a:rPr>
              <a:t>عدم تمركز</a:t>
            </a:r>
            <a:endParaRPr lang="fa-IR">
              <a:solidFill>
                <a:srgbClr val="FF0000"/>
              </a:solidFill>
            </a:endParaRPr>
          </a:p>
        </p:txBody>
      </p:sp>
    </p:spTree>
    <p:extLst>
      <p:ext uri="{BB962C8B-B14F-4D97-AF65-F5344CB8AC3E}">
        <p14:creationId xmlns:p14="http://schemas.microsoft.com/office/powerpoint/2010/main" val="38380362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a:t>روابط متقابل روحانيت و حكومت</a:t>
            </a:r>
            <a:r>
              <a:rPr lang="fa-IR"/>
              <a:t> </a:t>
            </a:r>
          </a:p>
        </p:txBody>
      </p:sp>
      <p:sp>
        <p:nvSpPr>
          <p:cNvPr id="3" name="Content Placeholder 2"/>
          <p:cNvSpPr>
            <a:spLocks noGrp="1"/>
          </p:cNvSpPr>
          <p:nvPr>
            <p:ph idx="1"/>
          </p:nvPr>
        </p:nvSpPr>
        <p:spPr/>
        <p:txBody>
          <a:bodyPr/>
          <a:lstStyle/>
          <a:p>
            <a:pPr algn="just"/>
            <a:r>
              <a:rPr lang="fa-IR">
                <a:cs typeface="B Zar" panose="00000400000000000000" pitchFamily="2" charset="-78"/>
              </a:rPr>
              <a:t>تثبيت نهاد روحانيت در دوره قاجاريه و قدرت گرفتن علما </a:t>
            </a:r>
            <a:r>
              <a:rPr lang="fa-IR" smtClean="0">
                <a:cs typeface="B Zar" panose="00000400000000000000" pitchFamily="2" charset="-78"/>
              </a:rPr>
              <a:t>به عنوان </a:t>
            </a:r>
            <a:r>
              <a:rPr lang="fa-IR">
                <a:cs typeface="B Zar" panose="00000400000000000000" pitchFamily="2" charset="-78"/>
              </a:rPr>
              <a:t>نيرويي با منافعي مستقل </a:t>
            </a:r>
            <a:r>
              <a:rPr lang="fa-IR" smtClean="0">
                <a:cs typeface="B Zar" panose="00000400000000000000" pitchFamily="2" charset="-78"/>
              </a:rPr>
              <a:t>از حكومت </a:t>
            </a:r>
            <a:r>
              <a:rPr lang="fa-IR">
                <a:cs typeface="B Zar" panose="00000400000000000000" pitchFamily="2" charset="-78"/>
              </a:rPr>
              <a:t>كه در </a:t>
            </a:r>
            <a:r>
              <a:rPr lang="fa-IR" smtClean="0">
                <a:cs typeface="B Zar" panose="00000400000000000000" pitchFamily="2" charset="-78"/>
              </a:rPr>
              <a:t>زمينه هاي </a:t>
            </a:r>
            <a:r>
              <a:rPr lang="fa-IR">
                <a:cs typeface="B Zar" panose="00000400000000000000" pitchFamily="2" charset="-78"/>
              </a:rPr>
              <a:t>مختلفي قدرت حكومت را محدود ميكرد، واقعيتي است كه بسياري </a:t>
            </a:r>
            <a:r>
              <a:rPr lang="fa-IR" smtClean="0">
                <a:cs typeface="B Zar" panose="00000400000000000000" pitchFamily="2" charset="-78"/>
              </a:rPr>
              <a:t>به آن </a:t>
            </a:r>
            <a:r>
              <a:rPr lang="fa-IR">
                <a:cs typeface="B Zar" panose="00000400000000000000" pitchFamily="2" charset="-78"/>
              </a:rPr>
              <a:t>اشاره </a:t>
            </a:r>
            <a:r>
              <a:rPr lang="fa-IR" smtClean="0">
                <a:cs typeface="B Zar" panose="00000400000000000000" pitchFamily="2" charset="-78"/>
              </a:rPr>
              <a:t>كرده اند. </a:t>
            </a:r>
            <a:endParaRPr lang="fa-IR" smtClean="0">
              <a:cs typeface="B Zar" panose="00000400000000000000" pitchFamily="2" charset="-78"/>
            </a:endParaRPr>
          </a:p>
          <a:p>
            <a:endParaRPr lang="fa-IR">
              <a:cs typeface="B Zar" panose="00000400000000000000" pitchFamily="2" charset="-78"/>
            </a:endParaRPr>
          </a:p>
        </p:txBody>
      </p:sp>
      <p:sp>
        <p:nvSpPr>
          <p:cNvPr id="4" name="Flowchart: Process 3"/>
          <p:cNvSpPr/>
          <p:nvPr/>
        </p:nvSpPr>
        <p:spPr>
          <a:xfrm>
            <a:off x="2546252" y="3643532"/>
            <a:ext cx="2405576" cy="108321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smtClean="0">
                <a:solidFill>
                  <a:srgbClr val="FF0000"/>
                </a:solidFill>
                <a:cs typeface="B Zar" panose="00000400000000000000" pitchFamily="2" charset="-78"/>
              </a:rPr>
              <a:t>محدود کردن درت حکومت توسط قاجاریه</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8054361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جمله عوامل مهمي كه نقشي تعيين كننده در تثبيت قدرت نهادي روحانيت داشت، </a:t>
            </a:r>
            <a:r>
              <a:rPr lang="fa-IR" smtClean="0">
                <a:cs typeface="B Zar" panose="00000400000000000000" pitchFamily="2" charset="-78"/>
              </a:rPr>
              <a:t>تلاقي زماني </a:t>
            </a:r>
            <a:r>
              <a:rPr lang="fa-IR">
                <a:cs typeface="B Zar" panose="00000400000000000000" pitchFamily="2" charset="-78"/>
              </a:rPr>
              <a:t>شكلگيري حكومت قاجار با غلبه مكتب اصولي بر مكتب اخباري است. مكتب اخباري با </a:t>
            </a:r>
            <a:r>
              <a:rPr lang="fa-IR" smtClean="0">
                <a:cs typeface="B Zar" panose="00000400000000000000" pitchFamily="2" charset="-78"/>
              </a:rPr>
              <a:t>ترجيح نقل </a:t>
            </a:r>
            <a:r>
              <a:rPr lang="fa-IR">
                <a:cs typeface="B Zar" panose="00000400000000000000" pitchFamily="2" charset="-78"/>
              </a:rPr>
              <a:t>بر عقل و نفي اجتهاد، منجر </a:t>
            </a:r>
            <a:r>
              <a:rPr lang="fa-IR" smtClean="0">
                <a:cs typeface="B Zar" panose="00000400000000000000" pitchFamily="2" charset="-78"/>
              </a:rPr>
              <a:t>به محدوديت </a:t>
            </a:r>
            <a:r>
              <a:rPr lang="fa-IR">
                <a:cs typeface="B Zar" panose="00000400000000000000" pitchFamily="2" charset="-78"/>
              </a:rPr>
              <a:t>نقش علما هم از لحاظ عقيدتي و هم از لحاظ عملي </a:t>
            </a:r>
            <a:r>
              <a:rPr lang="fa-IR" smtClean="0">
                <a:cs typeface="B Zar" panose="00000400000000000000" pitchFamily="2" charset="-78"/>
              </a:rPr>
              <a:t>بود در </a:t>
            </a:r>
            <a:r>
              <a:rPr lang="fa-IR">
                <a:cs typeface="B Zar" panose="00000400000000000000" pitchFamily="2" charset="-78"/>
              </a:rPr>
              <a:t>مقابل مكتب اصولي معتقد به ضرورت وجود افراد </a:t>
            </a:r>
            <a:r>
              <a:rPr lang="fa-IR" smtClean="0">
                <a:cs typeface="B Zar" panose="00000400000000000000" pitchFamily="2" charset="-78"/>
              </a:rPr>
              <a:t>مجتهد براي </a:t>
            </a:r>
            <a:r>
              <a:rPr lang="fa-IR">
                <a:cs typeface="B Zar" panose="00000400000000000000" pitchFamily="2" charset="-78"/>
              </a:rPr>
              <a:t>تفسير احاديث و روايتهاي به جا مانده از ائمه و تقليد افراد غير مجتهد از آنها </a:t>
            </a:r>
            <a:r>
              <a:rPr lang="fa-IR" smtClean="0">
                <a:cs typeface="B Zar" panose="00000400000000000000" pitchFamily="2" charset="-78"/>
              </a:rPr>
              <a:t>بود. </a:t>
            </a:r>
          </a:p>
          <a:p>
            <a:pPr algn="just"/>
            <a:endParaRPr lang="fa-IR">
              <a:cs typeface="B Zar" panose="00000400000000000000" pitchFamily="2" charset="-78"/>
            </a:endParaRPr>
          </a:p>
        </p:txBody>
      </p:sp>
      <p:sp>
        <p:nvSpPr>
          <p:cNvPr id="4" name="Flowchart: Process 3"/>
          <p:cNvSpPr/>
          <p:nvPr/>
        </p:nvSpPr>
        <p:spPr>
          <a:xfrm>
            <a:off x="838200" y="4318782"/>
            <a:ext cx="3390314" cy="1575581"/>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غلبه مكتب اصولي بر مكتب اخباري</a:t>
            </a:r>
            <a:endParaRPr lang="fa-IR" b="1">
              <a:solidFill>
                <a:srgbClr val="FF0000"/>
              </a:solidFill>
            </a:endParaRPr>
          </a:p>
        </p:txBody>
      </p:sp>
    </p:spTree>
    <p:extLst>
      <p:ext uri="{BB962C8B-B14F-4D97-AF65-F5344CB8AC3E}">
        <p14:creationId xmlns:p14="http://schemas.microsoft.com/office/powerpoint/2010/main" val="4067699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پيروزي اصولگرايان و برآمدن مقام مجتهد و مرجع تقليدي كه عامه مردم بايد </a:t>
            </a:r>
            <a:r>
              <a:rPr lang="fa-IR" smtClean="0">
                <a:cs typeface="B Zar" panose="00000400000000000000" pitchFamily="2" charset="-78"/>
              </a:rPr>
              <a:t>از آنها </a:t>
            </a:r>
            <a:r>
              <a:rPr lang="fa-IR">
                <a:cs typeface="B Zar" panose="00000400000000000000" pitchFamily="2" charset="-78"/>
              </a:rPr>
              <a:t>پيروي ميكردند، از چند جهت باعث شكلگيري نهاد روحانيت شد.</a:t>
            </a:r>
            <a:r>
              <a:rPr lang="fa-IR">
                <a:solidFill>
                  <a:srgbClr val="FF0000"/>
                </a:solidFill>
                <a:cs typeface="B Zar" panose="00000400000000000000" pitchFamily="2" charset="-78"/>
              </a:rPr>
              <a:t> اول </a:t>
            </a:r>
            <a:r>
              <a:rPr lang="fa-IR">
                <a:cs typeface="B Zar" panose="00000400000000000000" pitchFamily="2" charset="-78"/>
              </a:rPr>
              <a:t>آنكه اقتدار معنوي </a:t>
            </a:r>
            <a:r>
              <a:rPr lang="fa-IR" smtClean="0">
                <a:cs typeface="B Zar" panose="00000400000000000000" pitchFamily="2" charset="-78"/>
              </a:rPr>
              <a:t>و نفوذ </a:t>
            </a:r>
            <a:r>
              <a:rPr lang="fa-IR">
                <a:cs typeface="B Zar" panose="00000400000000000000" pitchFamily="2" charset="-78"/>
              </a:rPr>
              <a:t>اجتماعي پراكنده علما در معدود افرادي كه به درجه اجتهاد رسيده بودند، متمركز شد. </a:t>
            </a:r>
            <a:r>
              <a:rPr lang="fa-IR" smtClean="0">
                <a:solidFill>
                  <a:srgbClr val="FF0000"/>
                </a:solidFill>
                <a:cs typeface="B Zar" panose="00000400000000000000" pitchFamily="2" charset="-78"/>
              </a:rPr>
              <a:t>ثانيا</a:t>
            </a:r>
            <a:r>
              <a:rPr lang="fa-IR" smtClean="0">
                <a:cs typeface="B Zar" panose="00000400000000000000" pitchFamily="2" charset="-78"/>
              </a:rPr>
              <a:t> براساس </a:t>
            </a:r>
            <a:r>
              <a:rPr lang="fa-IR">
                <a:cs typeface="B Zar" panose="00000400000000000000" pitchFamily="2" charset="-78"/>
              </a:rPr>
              <a:t>تمركز قدرت، يك نظام سلسله مراتبي در ميان روحانيت شكل گرفت كه اين مجتهدين را </a:t>
            </a:r>
            <a:r>
              <a:rPr lang="fa-IR" smtClean="0">
                <a:cs typeface="B Zar" panose="00000400000000000000" pitchFamily="2" charset="-78"/>
              </a:rPr>
              <a:t>به وسيله </a:t>
            </a:r>
            <a:r>
              <a:rPr lang="fa-IR">
                <a:cs typeface="B Zar" panose="00000400000000000000" pitchFamily="2" charset="-78"/>
              </a:rPr>
              <a:t>شبكه </a:t>
            </a:r>
            <a:r>
              <a:rPr lang="fa-IR" smtClean="0">
                <a:cs typeface="B Zar" panose="00000400000000000000" pitchFamily="2" charset="-78"/>
              </a:rPr>
              <a:t>گسترده اي </a:t>
            </a:r>
            <a:r>
              <a:rPr lang="fa-IR">
                <a:cs typeface="B Zar" panose="00000400000000000000" pitchFamily="2" charset="-78"/>
              </a:rPr>
              <a:t>از سطوح مختلف علما به خردترين و پايين ترين سطوح اجتماعي </a:t>
            </a:r>
            <a:r>
              <a:rPr lang="fa-IR" smtClean="0">
                <a:cs typeface="B Zar" panose="00000400000000000000" pitchFamily="2" charset="-78"/>
              </a:rPr>
              <a:t>پيوند ميزد</a:t>
            </a:r>
            <a:r>
              <a:rPr lang="fa-IR">
                <a:cs typeface="B Zar" panose="00000400000000000000" pitchFamily="2" charset="-78"/>
              </a:rPr>
              <a:t>. </a:t>
            </a:r>
            <a:r>
              <a:rPr lang="fa-IR">
                <a:solidFill>
                  <a:srgbClr val="FF0000"/>
                </a:solidFill>
                <a:cs typeface="B Zar" panose="00000400000000000000" pitchFamily="2" charset="-78"/>
              </a:rPr>
              <a:t>ثالثا</a:t>
            </a:r>
            <a:r>
              <a:rPr lang="fa-IR">
                <a:cs typeface="B Zar" panose="00000400000000000000" pitchFamily="2" charset="-78"/>
              </a:rPr>
              <a:t> اين شبكه وسيع ارتباطي و سلسله مراتبي، وجوهات مذهبي را از عامه مردم جمع كرده </a:t>
            </a:r>
            <a:r>
              <a:rPr lang="fa-IR" smtClean="0">
                <a:cs typeface="B Zar" panose="00000400000000000000" pitchFamily="2" charset="-78"/>
              </a:rPr>
              <a:t>و نهايتا </a:t>
            </a:r>
            <a:r>
              <a:rPr lang="fa-IR">
                <a:cs typeface="B Zar" panose="00000400000000000000" pitchFamily="2" charset="-78"/>
              </a:rPr>
              <a:t>قدرت مالي بهدست آمده از اين طريق را در دست چند مجتهد متمركز </a:t>
            </a:r>
            <a:r>
              <a:rPr lang="fa-IR" smtClean="0">
                <a:cs typeface="B Zar" panose="00000400000000000000" pitchFamily="2" charset="-78"/>
              </a:rPr>
              <a:t>مي ساخت</a:t>
            </a: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11353800" y="2130083"/>
            <a:ext cx="710491" cy="710491"/>
          </a:xfrm>
          <a:prstGeom prst="rect">
            <a:avLst/>
          </a:prstGeom>
        </p:spPr>
      </p:pic>
      <p:pic>
        <p:nvPicPr>
          <p:cNvPr id="6" name="Picture 5"/>
          <p:cNvPicPr>
            <a:picLocks noChangeAspect="1"/>
          </p:cNvPicPr>
          <p:nvPr/>
        </p:nvPicPr>
        <p:blipFill>
          <a:blip r:embed="rId3"/>
          <a:stretch>
            <a:fillRect/>
          </a:stretch>
        </p:blipFill>
        <p:spPr>
          <a:xfrm>
            <a:off x="127709" y="2436091"/>
            <a:ext cx="808965" cy="808965"/>
          </a:xfrm>
          <a:prstGeom prst="rect">
            <a:avLst/>
          </a:prstGeom>
        </p:spPr>
      </p:pic>
      <p:pic>
        <p:nvPicPr>
          <p:cNvPr id="8" name="Picture 7"/>
          <p:cNvPicPr>
            <a:picLocks noChangeAspect="1"/>
          </p:cNvPicPr>
          <p:nvPr/>
        </p:nvPicPr>
        <p:blipFill>
          <a:blip r:embed="rId4"/>
          <a:stretch>
            <a:fillRect/>
          </a:stretch>
        </p:blipFill>
        <p:spPr>
          <a:xfrm>
            <a:off x="11283462" y="3575710"/>
            <a:ext cx="851168" cy="851168"/>
          </a:xfrm>
          <a:prstGeom prst="rect">
            <a:avLst/>
          </a:prstGeom>
        </p:spPr>
      </p:pic>
    </p:spTree>
    <p:extLst>
      <p:ext uri="{BB962C8B-B14F-4D97-AF65-F5344CB8AC3E}">
        <p14:creationId xmlns:p14="http://schemas.microsoft.com/office/powerpoint/2010/main" val="5030001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همچنين نهاد روحانيت در اين دوره از اين امتياز برخوردار بود كه بسياري از علماي برجسته </a:t>
            </a:r>
            <a:r>
              <a:rPr lang="fa-IR" smtClean="0">
                <a:cs typeface="B Zar" panose="00000400000000000000" pitchFamily="2" charset="-78"/>
              </a:rPr>
              <a:t>در شهرهاي </a:t>
            </a:r>
            <a:r>
              <a:rPr lang="fa-IR">
                <a:cs typeface="B Zar" panose="00000400000000000000" pitchFamily="2" charset="-78"/>
              </a:rPr>
              <a:t>مذهبي عراق كه آن زمان بخشي از امپراتوري عثماني بود، اقامت داشتند. در نتيجه دور </a:t>
            </a:r>
            <a:r>
              <a:rPr lang="fa-IR" smtClean="0">
                <a:cs typeface="B Zar" panose="00000400000000000000" pitchFamily="2" charset="-78"/>
              </a:rPr>
              <a:t>از كنترل </a:t>
            </a:r>
            <a:r>
              <a:rPr lang="fa-IR">
                <a:cs typeface="B Zar" panose="00000400000000000000" pitchFamily="2" charset="-78"/>
              </a:rPr>
              <a:t>حكومت ايران </a:t>
            </a:r>
            <a:r>
              <a:rPr lang="fa-IR" smtClean="0">
                <a:cs typeface="B Zar" panose="00000400000000000000" pitchFamily="2" charset="-78"/>
              </a:rPr>
              <a:t>بودن و </a:t>
            </a:r>
            <a:r>
              <a:rPr lang="fa-IR">
                <a:cs typeface="B Zar" panose="00000400000000000000" pitchFamily="2" charset="-78"/>
              </a:rPr>
              <a:t>آخر اينكه، گستردگي حوزه فعاليتهايي </a:t>
            </a:r>
            <a:r>
              <a:rPr lang="fa-IR" smtClean="0">
                <a:cs typeface="B Zar" panose="00000400000000000000" pitchFamily="2" charset="-78"/>
              </a:rPr>
              <a:t>همچو آموزش</a:t>
            </a:r>
            <a:r>
              <a:rPr lang="fa-IR">
                <a:cs typeface="B Zar" panose="00000400000000000000" pitchFamily="2" charset="-78"/>
              </a:rPr>
              <a:t>، اوقاف، جاري كردن ضيغه ازدواج و طلاق، انجام مراسم تدفين، جمع آوري سهم امام و </a:t>
            </a:r>
            <a:r>
              <a:rPr lang="fa-IR" smtClean="0">
                <a:cs typeface="B Zar" panose="00000400000000000000" pitchFamily="2" charset="-78"/>
              </a:rPr>
              <a:t>وجوه خيريه</a:t>
            </a:r>
            <a:r>
              <a:rPr lang="fa-IR">
                <a:cs typeface="B Zar" panose="00000400000000000000" pitchFamily="2" charset="-78"/>
              </a:rPr>
              <a:t>، نظارت بر امور حقوق و ثبتي بازاريان و ... كه نهاد روحانيت را با زندگي اقشار و </a:t>
            </a:r>
            <a:r>
              <a:rPr lang="fa-IR" smtClean="0">
                <a:cs typeface="B Zar" panose="00000400000000000000" pitchFamily="2" charset="-78"/>
              </a:rPr>
              <a:t>گروههاي گوناگون </a:t>
            </a:r>
            <a:r>
              <a:rPr lang="fa-IR">
                <a:cs typeface="B Zar" panose="00000400000000000000" pitchFamily="2" charset="-78"/>
              </a:rPr>
              <a:t>اجتماعي پيوند </a:t>
            </a:r>
            <a:r>
              <a:rPr lang="fa-IR" smtClean="0">
                <a:cs typeface="B Zar" panose="00000400000000000000" pitchFamily="2" charset="-78"/>
              </a:rPr>
              <a:t>مي زد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168775"/>
            <a:ext cx="2889738" cy="2143125"/>
          </a:xfrm>
          <a:prstGeom prst="rect">
            <a:avLst/>
          </a:prstGeom>
        </p:spPr>
      </p:pic>
      <p:sp>
        <p:nvSpPr>
          <p:cNvPr id="5" name="TextBox 4"/>
          <p:cNvSpPr txBox="1"/>
          <p:nvPr/>
        </p:nvSpPr>
        <p:spPr>
          <a:xfrm>
            <a:off x="3953021" y="4965895"/>
            <a:ext cx="1463040" cy="369332"/>
          </a:xfrm>
          <a:prstGeom prst="rect">
            <a:avLst/>
          </a:prstGeom>
          <a:noFill/>
        </p:spPr>
        <p:txBody>
          <a:bodyPr wrap="square" rtlCol="1">
            <a:spAutoFit/>
          </a:bodyPr>
          <a:lstStyle/>
          <a:p>
            <a:pPr algn="ctr"/>
            <a:r>
              <a:rPr lang="fa-IR" smtClean="0">
                <a:cs typeface="B Zar" panose="00000400000000000000" pitchFamily="2" charset="-78"/>
              </a:rPr>
              <a:t>امپراطوری عثمانی</a:t>
            </a:r>
            <a:endParaRPr lang="fa-IR">
              <a:cs typeface="B Zar" panose="00000400000000000000" pitchFamily="2" charset="-78"/>
            </a:endParaRPr>
          </a:p>
        </p:txBody>
      </p:sp>
    </p:spTree>
    <p:extLst>
      <p:ext uri="{BB962C8B-B14F-4D97-AF65-F5344CB8AC3E}">
        <p14:creationId xmlns:p14="http://schemas.microsoft.com/office/powerpoint/2010/main" val="37418639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عامل ديگر قدرت علما، كه بيارتباط با عوامل فوق نيست، استقلال مالي نهاد روحانيت </a:t>
            </a:r>
            <a:r>
              <a:rPr lang="fa-IR" smtClean="0">
                <a:cs typeface="B Zar" panose="00000400000000000000" pitchFamily="2" charset="-78"/>
              </a:rPr>
              <a:t>است. استقلال </a:t>
            </a:r>
            <a:r>
              <a:rPr lang="fa-IR">
                <a:cs typeface="B Zar" panose="00000400000000000000" pitchFamily="2" charset="-78"/>
              </a:rPr>
              <a:t>مالي علما در برابر حكومت، از طريق دريافت وجوهات مذهبي، اوقاف و هدايايي كه افراد </a:t>
            </a:r>
            <a:r>
              <a:rPr lang="fa-IR" smtClean="0">
                <a:cs typeface="B Zar" panose="00000400000000000000" pitchFamily="2" charset="-78"/>
              </a:rPr>
              <a:t>به علما </a:t>
            </a:r>
            <a:r>
              <a:rPr lang="fa-IR">
                <a:cs typeface="B Zar" panose="00000400000000000000" pitchFamily="2" charset="-78"/>
              </a:rPr>
              <a:t>اعطا ميكردند، تامين </a:t>
            </a:r>
            <a:r>
              <a:rPr lang="fa-IR" smtClean="0">
                <a:cs typeface="B Zar" panose="00000400000000000000" pitchFamily="2" charset="-78"/>
              </a:rPr>
              <a:t>ميشد علاوه </a:t>
            </a:r>
            <a:r>
              <a:rPr lang="fa-IR">
                <a:cs typeface="B Zar" panose="00000400000000000000" pitchFamily="2" charset="-78"/>
              </a:rPr>
              <a:t>بر وجوهات </a:t>
            </a:r>
            <a:r>
              <a:rPr lang="fa-IR" smtClean="0">
                <a:cs typeface="B Zar" panose="00000400000000000000" pitchFamily="2" charset="-78"/>
              </a:rPr>
              <a:t>مذهبي، اشتغال </a:t>
            </a:r>
            <a:r>
              <a:rPr lang="fa-IR">
                <a:cs typeface="B Zar" panose="00000400000000000000" pitchFamily="2" charset="-78"/>
              </a:rPr>
              <a:t>علما به اموري همچون قضاوت و آموزش نيز براي سطوح مختلف آنها منبع مالي </a:t>
            </a:r>
            <a:r>
              <a:rPr lang="fa-IR" smtClean="0">
                <a:cs typeface="B Zar" panose="00000400000000000000" pitchFamily="2" charset="-78"/>
              </a:rPr>
              <a:t>مستقل فراهم </a:t>
            </a:r>
            <a:r>
              <a:rPr lang="fa-IR">
                <a:cs typeface="B Zar" panose="00000400000000000000" pitchFamily="2" charset="-78"/>
              </a:rPr>
              <a:t>ميكرد. همچنين نفوذ آنها در لايههاي مختلف اجتماع، باعث برخورداري آنها از </a:t>
            </a:r>
            <a:r>
              <a:rPr lang="fa-IR" smtClean="0">
                <a:cs typeface="B Zar" panose="00000400000000000000" pitchFamily="2" charset="-78"/>
              </a:rPr>
              <a:t>برخی تخفيفهاي </a:t>
            </a:r>
            <a:r>
              <a:rPr lang="fa-IR">
                <a:cs typeface="B Zar" panose="00000400000000000000" pitchFamily="2" charset="-78"/>
              </a:rPr>
              <a:t>مالياتي و امنيت و مصونيت دارايي </a:t>
            </a:r>
            <a:r>
              <a:rPr lang="fa-IR" smtClean="0">
                <a:cs typeface="B Zar" panose="00000400000000000000" pitchFamily="2" charset="-78"/>
              </a:rPr>
              <a:t>مي شد </a:t>
            </a: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4515729"/>
            <a:ext cx="2166424" cy="1139483"/>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قضاوت و آموزش</a:t>
            </a:r>
          </a:p>
        </p:txBody>
      </p:sp>
    </p:spTree>
    <p:extLst>
      <p:ext uri="{BB962C8B-B14F-4D97-AF65-F5344CB8AC3E}">
        <p14:creationId xmlns:p14="http://schemas.microsoft.com/office/powerpoint/2010/main" val="2986033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27938" y="1825625"/>
            <a:ext cx="7625862" cy="4351338"/>
          </a:xfrm>
        </p:spPr>
        <p:txBody>
          <a:bodyPr>
            <a:normAutofit/>
          </a:bodyPr>
          <a:lstStyle/>
          <a:p>
            <a:pPr algn="just"/>
            <a:r>
              <a:rPr lang="fa-IR">
                <a:cs typeface="B Zar" panose="00000400000000000000" pitchFamily="2" charset="-78"/>
              </a:rPr>
              <a:t>نكته مهمي كه در اين باره بايد متذكر شد اين است كه شاهان قاجار، استقلال مالي علما را </a:t>
            </a:r>
            <a:r>
              <a:rPr lang="fa-IR" smtClean="0">
                <a:cs typeface="B Zar" panose="00000400000000000000" pitchFamily="2" charset="-78"/>
              </a:rPr>
              <a:t>به رسميت </a:t>
            </a:r>
            <a:r>
              <a:rPr lang="fa-IR">
                <a:cs typeface="B Zar" panose="00000400000000000000" pitchFamily="2" charset="-78"/>
              </a:rPr>
              <a:t>شناخته و بهاموال آنان دست تعدي دراز نميكردند. نمونههاي تاريخي شاهدي </a:t>
            </a:r>
            <a:r>
              <a:rPr lang="fa-IR" smtClean="0">
                <a:cs typeface="B Zar" panose="00000400000000000000" pitchFamily="2" charset="-78"/>
              </a:rPr>
              <a:t>براين مدعاست در </a:t>
            </a:r>
            <a:r>
              <a:rPr lang="fa-IR">
                <a:cs typeface="B Zar" panose="00000400000000000000" pitchFamily="2" charset="-78"/>
              </a:rPr>
              <a:t>مقابل همانگونه كه ونسا </a:t>
            </a:r>
            <a:r>
              <a:rPr lang="fa-IR" smtClean="0">
                <a:cs typeface="B Zar" panose="00000400000000000000" pitchFamily="2" charset="-78"/>
              </a:rPr>
              <a:t>مارتين(1389) بيان </a:t>
            </a:r>
            <a:r>
              <a:rPr lang="fa-IR">
                <a:cs typeface="B Zar" panose="00000400000000000000" pitchFamily="2" charset="-78"/>
              </a:rPr>
              <a:t>كرده است، هرچند علما از استقلال مالي در برابر حكومت برخوردار بودند اما در برابر </a:t>
            </a:r>
            <a:r>
              <a:rPr lang="fa-IR" smtClean="0">
                <a:cs typeface="B Zar" panose="00000400000000000000" pitchFamily="2" charset="-78"/>
              </a:rPr>
              <a:t>گروههاي اجتماعي </a:t>
            </a:r>
            <a:r>
              <a:rPr lang="fa-IR">
                <a:cs typeface="B Zar" panose="00000400000000000000" pitchFamily="2" charset="-78"/>
              </a:rPr>
              <a:t>ديگر از چنين استقلالي برخوردار نبودند بلكه برعكس استقلال مالي آنها </a:t>
            </a:r>
            <a:r>
              <a:rPr lang="fa-IR" smtClean="0">
                <a:cs typeface="B Zar" panose="00000400000000000000" pitchFamily="2" charset="-78"/>
              </a:rPr>
              <a:t>وابسته به اين گروهها </a:t>
            </a:r>
            <a:r>
              <a:rPr lang="fa-IR">
                <a:cs typeface="B Zar" panose="00000400000000000000" pitchFamily="2" charset="-78"/>
              </a:rPr>
              <a:t>بود. مردم در انتخاب مجتهدي كه وجوهات مذهبي خود را به او </a:t>
            </a:r>
            <a:r>
              <a:rPr lang="fa-IR" smtClean="0">
                <a:cs typeface="B Zar" panose="00000400000000000000" pitchFamily="2" charset="-78"/>
              </a:rPr>
              <a:t>مي پرداختند </a:t>
            </a:r>
            <a:r>
              <a:rPr lang="fa-IR">
                <a:cs typeface="B Zar" panose="00000400000000000000" pitchFamily="2" charset="-78"/>
              </a:rPr>
              <a:t>مختار بودند </a:t>
            </a:r>
            <a:r>
              <a:rPr lang="fa-IR">
                <a:cs typeface="B Zar" panose="00000400000000000000" pitchFamily="2" charset="-78"/>
              </a:rPr>
              <a:t>و معمولا به مجتهدي وجوه مذهبي ميپرداختند كه بيش از ديگران خود را به ديدگاهها و </a:t>
            </a:r>
            <a:r>
              <a:rPr lang="fa-IR">
                <a:cs typeface="B Zar" panose="00000400000000000000" pitchFamily="2" charset="-78"/>
              </a:rPr>
              <a:t>منافع </a:t>
            </a:r>
            <a:r>
              <a:rPr lang="fa-IR" smtClean="0">
                <a:cs typeface="B Zar" panose="00000400000000000000" pitchFamily="2" charset="-78"/>
              </a:rPr>
              <a:t>مردم متعهد </a:t>
            </a:r>
            <a:r>
              <a:rPr lang="fa-IR">
                <a:cs typeface="B Zar" panose="00000400000000000000" pitchFamily="2" charset="-78"/>
              </a:rPr>
              <a:t>نشان </a:t>
            </a:r>
            <a:r>
              <a:rPr lang="fa-IR" smtClean="0">
                <a:cs typeface="B Zar" panose="00000400000000000000" pitchFamily="2" charset="-78"/>
              </a:rPr>
              <a:t>دهد.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88659" y="2093539"/>
            <a:ext cx="2687585" cy="2872356"/>
          </a:xfrm>
          <a:prstGeom prst="rect">
            <a:avLst/>
          </a:prstGeom>
        </p:spPr>
      </p:pic>
      <p:sp>
        <p:nvSpPr>
          <p:cNvPr id="5" name="TextBox 4"/>
          <p:cNvSpPr txBox="1"/>
          <p:nvPr/>
        </p:nvSpPr>
        <p:spPr>
          <a:xfrm>
            <a:off x="1392702" y="5233182"/>
            <a:ext cx="1012873" cy="369332"/>
          </a:xfrm>
          <a:prstGeom prst="rect">
            <a:avLst/>
          </a:prstGeom>
          <a:noFill/>
        </p:spPr>
        <p:txBody>
          <a:bodyPr wrap="square" rtlCol="1">
            <a:spAutoFit/>
          </a:bodyPr>
          <a:lstStyle/>
          <a:p>
            <a:r>
              <a:rPr lang="fa-IR">
                <a:cs typeface="B Zar" panose="00000400000000000000" pitchFamily="2" charset="-78"/>
              </a:rPr>
              <a:t>ونسا مارتين</a:t>
            </a:r>
            <a:endParaRPr lang="fa-IR"/>
          </a:p>
        </p:txBody>
      </p:sp>
    </p:spTree>
    <p:extLst>
      <p:ext uri="{BB962C8B-B14F-4D97-AF65-F5344CB8AC3E}">
        <p14:creationId xmlns:p14="http://schemas.microsoft.com/office/powerpoint/2010/main" val="154849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«غياب جامعه»، در تحليلها و تبيينهاي گفتمان »استبدادزدگي و خودكامگي«، در تبيين برآمدن استبداد و خودكامگي نيز كاملا مشهود است. اكثريت قريب به اتفاق، قائلان به اين گفتمان،- البته با تفاوتهايي- براي تبيين برآمدن استبداد و خودكامگي، رويكردي جبرگرايانه مبتني بر جبر اقليمي و جغرافيايي اتخاذ كردهاند اين نظريه پردازان، عليرغم تفاوتهايي كه با يكديگر دارند، همگي به صورت مستقيم يا غير مستقيم از </a:t>
            </a:r>
            <a:r>
              <a:rPr lang="fa-IR" smtClean="0">
                <a:solidFill>
                  <a:srgbClr val="FF0000"/>
                </a:solidFill>
                <a:cs typeface="B Zar" panose="00000400000000000000" pitchFamily="2" charset="-78"/>
              </a:rPr>
              <a:t>نظريه »استبداد شرقي</a:t>
            </a:r>
            <a:r>
              <a:rPr lang="fa-IR" smtClean="0">
                <a:cs typeface="B Zar" panose="00000400000000000000" pitchFamily="2" charset="-78"/>
              </a:rPr>
              <a:t>« ماركس و انگلس، تاثيرگرفته اند. </a:t>
            </a:r>
          </a:p>
          <a:p>
            <a:pPr algn="just"/>
            <a:endParaRPr lang="fa-IR">
              <a:cs typeface="B Zar" panose="00000400000000000000" pitchFamily="2" charset="-78"/>
            </a:endParaRPr>
          </a:p>
        </p:txBody>
      </p:sp>
      <p:sp>
        <p:nvSpPr>
          <p:cNvPr id="4" name="Flowchart: Process 3"/>
          <p:cNvSpPr/>
          <p:nvPr/>
        </p:nvSpPr>
        <p:spPr>
          <a:xfrm>
            <a:off x="1505242" y="4628271"/>
            <a:ext cx="2912013" cy="119575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رويكردي جبرگرايانه مبتني بر جبر اقليمي و جغرافيايي</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5742402" y="4270644"/>
            <a:ext cx="2143125" cy="2143125"/>
          </a:xfrm>
          <a:prstGeom prst="rect">
            <a:avLst/>
          </a:prstGeom>
        </p:spPr>
      </p:pic>
      <p:pic>
        <p:nvPicPr>
          <p:cNvPr id="7" name="Picture 6"/>
          <p:cNvPicPr>
            <a:picLocks noChangeAspect="1"/>
          </p:cNvPicPr>
          <p:nvPr/>
        </p:nvPicPr>
        <p:blipFill>
          <a:blip r:embed="rId3"/>
          <a:stretch>
            <a:fillRect/>
          </a:stretch>
        </p:blipFill>
        <p:spPr>
          <a:xfrm>
            <a:off x="9047409" y="4270644"/>
            <a:ext cx="1700893" cy="2143125"/>
          </a:xfrm>
          <a:prstGeom prst="rect">
            <a:avLst/>
          </a:prstGeom>
        </p:spPr>
      </p:pic>
    </p:spTree>
    <p:extLst>
      <p:ext uri="{BB962C8B-B14F-4D97-AF65-F5344CB8AC3E}">
        <p14:creationId xmlns:p14="http://schemas.microsoft.com/office/powerpoint/2010/main" val="38401169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 </a:t>
            </a:r>
            <a:r>
              <a:rPr lang="fa-IR">
                <a:cs typeface="B Zar" panose="00000400000000000000" pitchFamily="2" charset="-78"/>
              </a:rPr>
              <a:t>بدين ترتيب، علما در بسياري از موارد نه تنها نماينده و حافظ منافع خود </a:t>
            </a:r>
            <a:r>
              <a:rPr lang="fa-IR" smtClean="0">
                <a:cs typeface="B Zar" panose="00000400000000000000" pitchFamily="2" charset="-78"/>
              </a:rPr>
              <a:t>بودند بلكه</a:t>
            </a:r>
            <a:r>
              <a:rPr lang="fa-IR">
                <a:cs typeface="B Zar" panose="00000400000000000000" pitchFamily="2" charset="-78"/>
              </a:rPr>
              <a:t>، منافع گروهها اجتماعي ديگر را نيز نمايندگي </a:t>
            </a:r>
            <a:r>
              <a:rPr lang="fa-IR" smtClean="0">
                <a:cs typeface="B Zar" panose="00000400000000000000" pitchFamily="2" charset="-78"/>
              </a:rPr>
              <a:t>ميكردند. به </a:t>
            </a:r>
            <a:r>
              <a:rPr lang="fa-IR">
                <a:cs typeface="B Zar" panose="00000400000000000000" pitchFamily="2" charset="-78"/>
              </a:rPr>
              <a:t>عبارت ديگر، رابطه بين علما </a:t>
            </a:r>
            <a:r>
              <a:rPr lang="fa-IR" smtClean="0">
                <a:cs typeface="B Zar" panose="00000400000000000000" pitchFamily="2" charset="-78"/>
              </a:rPr>
              <a:t>و گروههاي </a:t>
            </a:r>
            <a:r>
              <a:rPr lang="fa-IR">
                <a:cs typeface="B Zar" panose="00000400000000000000" pitchFamily="2" charset="-78"/>
              </a:rPr>
              <a:t>اجتماعي </a:t>
            </a:r>
            <a:r>
              <a:rPr lang="fa-IR" smtClean="0">
                <a:cs typeface="B Zar" panose="00000400000000000000" pitchFamily="2" charset="-78"/>
              </a:rPr>
              <a:t>رابطه اي </a:t>
            </a:r>
            <a:r>
              <a:rPr lang="fa-IR">
                <a:cs typeface="B Zar" panose="00000400000000000000" pitchFamily="2" charset="-78"/>
              </a:rPr>
              <a:t>يكسويه نبود بلكه رابطهاي دو طرفه و مبتني بر تامين منافع دو </a:t>
            </a:r>
            <a:r>
              <a:rPr lang="fa-IR" smtClean="0">
                <a:cs typeface="B Zar" panose="00000400000000000000" pitchFamily="2" charset="-78"/>
              </a:rPr>
              <a:t>طرف بوده </a:t>
            </a:r>
            <a:r>
              <a:rPr lang="fa-IR">
                <a:cs typeface="B Zar" panose="00000400000000000000" pitchFamily="2" charset="-78"/>
              </a:rPr>
              <a:t>است. و علما با پشتوانه همين رابطه دو طرفه بود كه ميتوانستند به اعمال قدرت در </a:t>
            </a:r>
            <a:r>
              <a:rPr lang="fa-IR" smtClean="0">
                <a:cs typeface="B Zar" panose="00000400000000000000" pitchFamily="2" charset="-78"/>
              </a:rPr>
              <a:t>برابر حكومت </a:t>
            </a:r>
            <a:r>
              <a:rPr lang="fa-IR">
                <a:cs typeface="B Zar" panose="00000400000000000000" pitchFamily="2" charset="-78"/>
              </a:rPr>
              <a:t>بپردازند. </a:t>
            </a:r>
          </a:p>
        </p:txBody>
      </p:sp>
      <p:sp>
        <p:nvSpPr>
          <p:cNvPr id="4" name="Horizontal Scroll 3"/>
          <p:cNvSpPr/>
          <p:nvPr/>
        </p:nvSpPr>
        <p:spPr>
          <a:xfrm>
            <a:off x="2082019" y="4248443"/>
            <a:ext cx="2968283" cy="1195754"/>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رابطه بين علما و گروههاي اجتماعي</a:t>
            </a:r>
            <a:endParaRPr lang="fa-IR">
              <a:solidFill>
                <a:srgbClr val="FF0000"/>
              </a:solidFill>
            </a:endParaRPr>
          </a:p>
        </p:txBody>
      </p:sp>
    </p:spTree>
    <p:extLst>
      <p:ext uri="{BB962C8B-B14F-4D97-AF65-F5344CB8AC3E}">
        <p14:creationId xmlns:p14="http://schemas.microsoft.com/office/powerpoint/2010/main" val="237350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بدين معني كه علما بدون پيوند با گروهها و نيروهاي مختلف اجتماعي، قدرت و استقلال خود در برابر حكومت را از دست ميدادند. رابطه بين نهاد روحانيت و حكومت نيز رابطهاي دوطرفه و مبتني بر منافع متقابل بود. حكومت و شاهان قاجار حداقل در </a:t>
            </a:r>
            <a:r>
              <a:rPr lang="fa-IR">
                <a:solidFill>
                  <a:srgbClr val="FF0000"/>
                </a:solidFill>
                <a:cs typeface="B Zar" panose="00000400000000000000" pitchFamily="2" charset="-78"/>
              </a:rPr>
              <a:t>سه</a:t>
            </a:r>
            <a:r>
              <a:rPr lang="fa-IR">
                <a:cs typeface="B Zar" panose="00000400000000000000" pitchFamily="2" charset="-78"/>
              </a:rPr>
              <a:t> محور زير به حمايت نهاد روحانيت نياز داشتند</a:t>
            </a:r>
          </a:p>
          <a:p>
            <a:endParaRPr lang="fa-IR"/>
          </a:p>
        </p:txBody>
      </p:sp>
      <p:pic>
        <p:nvPicPr>
          <p:cNvPr id="4" name="Picture 3"/>
          <p:cNvPicPr>
            <a:picLocks noChangeAspect="1"/>
          </p:cNvPicPr>
          <p:nvPr/>
        </p:nvPicPr>
        <p:blipFill>
          <a:blip r:embed="rId2"/>
          <a:stretch>
            <a:fillRect/>
          </a:stretch>
        </p:blipFill>
        <p:spPr>
          <a:xfrm>
            <a:off x="4757152" y="3011658"/>
            <a:ext cx="855858" cy="855858"/>
          </a:xfrm>
          <a:prstGeom prst="rect">
            <a:avLst/>
          </a:prstGeom>
        </p:spPr>
      </p:pic>
    </p:spTree>
    <p:extLst>
      <p:ext uri="{BB962C8B-B14F-4D97-AF65-F5344CB8AC3E}">
        <p14:creationId xmlns:p14="http://schemas.microsoft.com/office/powerpoint/2010/main" val="2849998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1مشروعيت: همانگونه كه پيشتر گفته شد، برخلاف شاهان صفوي، شاهان قاجار نيازمند</a:t>
            </a:r>
            <a:br>
              <a:rPr lang="fa-IR">
                <a:cs typeface="B Zar" panose="00000400000000000000" pitchFamily="2" charset="-78"/>
              </a:rPr>
            </a:br>
            <a:r>
              <a:rPr lang="fa-IR">
                <a:cs typeface="B Zar" panose="00000400000000000000" pitchFamily="2" charset="-78"/>
              </a:rPr>
              <a:t>مشروع شناخته شدن حكومت خود از سوي علما بودند و قدرت يافتن اصوليان در حكومت قاجاريه </a:t>
            </a:r>
            <a:r>
              <a:rPr lang="fa-IR" smtClean="0">
                <a:cs typeface="B Zar" panose="00000400000000000000" pitchFamily="2" charset="-78"/>
              </a:rPr>
              <a:t>را بايد </a:t>
            </a:r>
            <a:r>
              <a:rPr lang="fa-IR">
                <a:cs typeface="B Zar" panose="00000400000000000000" pitchFamily="2" charset="-78"/>
              </a:rPr>
              <a:t>بر همين اساس درك و فهم كرد. مكتب اصولي كه مشربي نسبتا عقلگرا بود و اين ظرفيت </a:t>
            </a:r>
            <a:r>
              <a:rPr lang="fa-IR" smtClean="0">
                <a:cs typeface="B Zar" panose="00000400000000000000" pitchFamily="2" charset="-78"/>
              </a:rPr>
              <a:t>را داشت </a:t>
            </a:r>
            <a:r>
              <a:rPr lang="fa-IR">
                <a:cs typeface="B Zar" panose="00000400000000000000" pitchFamily="2" charset="-78"/>
              </a:rPr>
              <a:t>كه فراتر از نص احاديث به تفسير و اجتهاد در آنها بپردازد، در مقايسه با مكتب اخباري، </a:t>
            </a:r>
            <a:r>
              <a:rPr lang="fa-IR" smtClean="0">
                <a:cs typeface="B Zar" panose="00000400000000000000" pitchFamily="2" charset="-78"/>
              </a:rPr>
              <a:t>از توانايي </a:t>
            </a:r>
            <a:r>
              <a:rPr lang="fa-IR">
                <a:cs typeface="B Zar" panose="00000400000000000000" pitchFamily="2" charset="-78"/>
              </a:rPr>
              <a:t>بيشتري براي ابداع نظريهاي جديد جهت مشروعيت حكومت قاجاريه برخوردار بود. در </a:t>
            </a:r>
            <a:r>
              <a:rPr lang="fa-IR" smtClean="0">
                <a:cs typeface="B Zar" panose="00000400000000000000" pitchFamily="2" charset="-78"/>
              </a:rPr>
              <a:t>دوره قاجار </a:t>
            </a:r>
            <a:r>
              <a:rPr lang="fa-IR">
                <a:cs typeface="B Zar" panose="00000400000000000000" pitchFamily="2" charset="-78"/>
              </a:rPr>
              <a:t>نظريه مشروعيت حكومت </a:t>
            </a:r>
            <a:r>
              <a:rPr lang="fa-IR" smtClean="0">
                <a:cs typeface="B Zar" panose="00000400000000000000" pitchFamily="2" charset="-78"/>
              </a:rPr>
              <a:t>به صورت </a:t>
            </a:r>
            <a:r>
              <a:rPr lang="fa-IR">
                <a:cs typeface="B Zar" panose="00000400000000000000" pitchFamily="2" charset="-78"/>
              </a:rPr>
              <a:t>ديگري بازسازي شد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838200" y="5220360"/>
            <a:ext cx="2349305" cy="95660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قدرت يافتن اصوليان</a:t>
            </a:r>
            <a:endParaRPr lang="fa-IR" sz="2000" b="1">
              <a:solidFill>
                <a:srgbClr val="FF0000"/>
              </a:solidFill>
            </a:endParaRPr>
          </a:p>
        </p:txBody>
      </p:sp>
      <p:sp>
        <p:nvSpPr>
          <p:cNvPr id="5" name="Flowchart: Process 4"/>
          <p:cNvSpPr/>
          <p:nvPr/>
        </p:nvSpPr>
        <p:spPr>
          <a:xfrm>
            <a:off x="5570806" y="5220360"/>
            <a:ext cx="3502856" cy="95660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مكتب اصولي كه مشربي نسبتا عقلگرا بود</a:t>
            </a:r>
            <a:endParaRPr lang="fa-IR" b="1">
              <a:solidFill>
                <a:srgbClr val="FF0000"/>
              </a:solidFill>
            </a:endParaRPr>
          </a:p>
        </p:txBody>
      </p:sp>
    </p:spTree>
    <p:extLst>
      <p:ext uri="{BB962C8B-B14F-4D97-AF65-F5344CB8AC3E}">
        <p14:creationId xmlns:p14="http://schemas.microsoft.com/office/powerpoint/2010/main" val="538274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مجموع از اواخر قرن</a:t>
            </a:r>
            <a:r>
              <a:rPr lang="fa-IR">
                <a:solidFill>
                  <a:srgbClr val="FF0000"/>
                </a:solidFill>
                <a:cs typeface="B Zar" panose="00000400000000000000" pitchFamily="2" charset="-78"/>
              </a:rPr>
              <a:t> دهم </a:t>
            </a:r>
            <a:r>
              <a:rPr lang="fa-IR" smtClean="0">
                <a:cs typeface="B Zar" panose="00000400000000000000" pitchFamily="2" charset="-78"/>
              </a:rPr>
              <a:t>هجری قمري </a:t>
            </a:r>
            <a:r>
              <a:rPr lang="fa-IR">
                <a:cs typeface="B Zar" panose="00000400000000000000" pitchFamily="2" charset="-78"/>
              </a:rPr>
              <a:t>و پس از استقرار حكومت صفويه، دو نظريه درخصوص توجيه </a:t>
            </a:r>
            <a:r>
              <a:rPr lang="fa-IR" smtClean="0">
                <a:cs typeface="B Zar" panose="00000400000000000000" pitchFamily="2" charset="-78"/>
              </a:rPr>
              <a:t>سلطه ي </a:t>
            </a:r>
            <a:r>
              <a:rPr lang="fa-IR">
                <a:cs typeface="B Zar" panose="00000400000000000000" pitchFamily="2" charset="-78"/>
              </a:rPr>
              <a:t>سياسي و </a:t>
            </a:r>
            <a:r>
              <a:rPr lang="fa-IR" smtClean="0">
                <a:cs typeface="B Zar" panose="00000400000000000000" pitchFamily="2" charset="-78"/>
              </a:rPr>
              <a:t>حكومت سلاطين </a:t>
            </a:r>
            <a:r>
              <a:rPr lang="fa-IR">
                <a:cs typeface="B Zar" panose="00000400000000000000" pitchFamily="2" charset="-78"/>
              </a:rPr>
              <a:t>شيعه، ميان فقها شكل گرفت: </a:t>
            </a:r>
            <a:r>
              <a:rPr lang="fa-IR" smtClean="0">
                <a:cs typeface="B Zar" panose="00000400000000000000" pitchFamily="2" charset="-78"/>
              </a:rPr>
              <a:t>نظريه ي </a:t>
            </a:r>
            <a:r>
              <a:rPr lang="fa-IR">
                <a:cs typeface="B Zar" panose="00000400000000000000" pitchFamily="2" charset="-78"/>
              </a:rPr>
              <a:t>مسلمان ذي شوكت و نظرية سلطنت ماذون از </a:t>
            </a:r>
            <a:r>
              <a:rPr lang="fa-IR" smtClean="0">
                <a:cs typeface="B Zar" panose="00000400000000000000" pitchFamily="2" charset="-78"/>
              </a:rPr>
              <a:t>فقيه جامع </a:t>
            </a:r>
            <a:r>
              <a:rPr lang="fa-IR">
                <a:cs typeface="B Zar" panose="00000400000000000000" pitchFamily="2" charset="-78"/>
              </a:rPr>
              <a:t>الشرايط يا ولايت انتصابي عامه فقها </a:t>
            </a:r>
            <a:r>
              <a:rPr lang="fa-IR" smtClean="0">
                <a:cs typeface="B Zar" panose="00000400000000000000" pitchFamily="2" charset="-78"/>
              </a:rPr>
              <a:t>در </a:t>
            </a:r>
            <a:r>
              <a:rPr lang="fa-IR">
                <a:cs typeface="B Zar" panose="00000400000000000000" pitchFamily="2" charset="-78"/>
              </a:rPr>
              <a:t>هر دو نظريه، مشروعيت </a:t>
            </a:r>
            <a:r>
              <a:rPr lang="fa-IR" smtClean="0">
                <a:cs typeface="B Zar" panose="00000400000000000000" pitchFamily="2" charset="-78"/>
              </a:rPr>
              <a:t>شاهان را </a:t>
            </a:r>
            <a:r>
              <a:rPr lang="fa-IR">
                <a:cs typeface="B Zar" panose="00000400000000000000" pitchFamily="2" charset="-78"/>
              </a:rPr>
              <a:t>علما تشخيص ميدهند. در نظريه اول، تاثير و نقش علما در مشروعيت بخشي به حكومت </a:t>
            </a:r>
            <a:r>
              <a:rPr lang="fa-IR" smtClean="0">
                <a:cs typeface="B Zar" panose="00000400000000000000" pitchFamily="2" charset="-78"/>
              </a:rPr>
              <a:t>شاهان حالتي </a:t>
            </a:r>
            <a:r>
              <a:rPr lang="fa-IR">
                <a:cs typeface="B Zar" panose="00000400000000000000" pitchFamily="2" charset="-78"/>
              </a:rPr>
              <a:t>ثانويه دارد. بدين معني كه شاهان در وهله اول در بهدست گرفتن حكومت نيازي به تأييد </a:t>
            </a:r>
            <a:r>
              <a:rPr lang="fa-IR" smtClean="0">
                <a:cs typeface="B Zar" panose="00000400000000000000" pitchFamily="2" charset="-78"/>
              </a:rPr>
              <a:t>فقها ندارند</a:t>
            </a:r>
            <a:r>
              <a:rPr lang="fa-IR">
                <a:cs typeface="B Zar" panose="00000400000000000000" pitchFamily="2" charset="-78"/>
              </a:rPr>
              <a:t>. اما چنانچه عملكرد آنها در جهت »حفظ بيضه اسلام« نبود، مشروعيت آنها از سوي علما </a:t>
            </a:r>
            <a:r>
              <a:rPr lang="fa-IR" smtClean="0">
                <a:cs typeface="B Zar" panose="00000400000000000000" pitchFamily="2" charset="-78"/>
              </a:rPr>
              <a:t>زير سوال </a:t>
            </a:r>
            <a:r>
              <a:rPr lang="fa-IR">
                <a:cs typeface="B Zar" panose="00000400000000000000" pitchFamily="2" charset="-78"/>
              </a:rPr>
              <a:t>خواهد رفت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43489" y="4902942"/>
            <a:ext cx="1884118" cy="1612743"/>
          </a:xfrm>
          <a:prstGeom prst="rect">
            <a:avLst/>
          </a:prstGeom>
        </p:spPr>
      </p:pic>
      <p:sp>
        <p:nvSpPr>
          <p:cNvPr id="5" name="Flowchart: Process 4"/>
          <p:cNvSpPr/>
          <p:nvPr/>
        </p:nvSpPr>
        <p:spPr>
          <a:xfrm>
            <a:off x="4360984" y="5036234"/>
            <a:ext cx="2391507"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نظريه ي مسلمان ذي شوكت</a:t>
            </a:r>
            <a:endParaRPr lang="fa-IR">
              <a:solidFill>
                <a:srgbClr val="FF0000"/>
              </a:solidFill>
            </a:endParaRPr>
          </a:p>
        </p:txBody>
      </p:sp>
      <p:sp>
        <p:nvSpPr>
          <p:cNvPr id="6" name="Flowchart: Process 5"/>
          <p:cNvSpPr/>
          <p:nvPr/>
        </p:nvSpPr>
        <p:spPr>
          <a:xfrm>
            <a:off x="7821637" y="5036234"/>
            <a:ext cx="3319975" cy="942535"/>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نظرية سلطنت ماذون از فقيه جامع الشرايط يا ولايت انتصابي عامه فقها</a:t>
            </a:r>
            <a:endParaRPr lang="fa-IR">
              <a:solidFill>
                <a:srgbClr val="FF0000"/>
              </a:solidFill>
            </a:endParaRPr>
          </a:p>
        </p:txBody>
      </p:sp>
      <p:sp>
        <p:nvSpPr>
          <p:cNvPr id="7" name="Plus 6"/>
          <p:cNvSpPr/>
          <p:nvPr/>
        </p:nvSpPr>
        <p:spPr>
          <a:xfrm>
            <a:off x="6857999" y="5261317"/>
            <a:ext cx="858129" cy="4901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9767670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اما در نظريه دوم، نقش علما بسيار پررنگتر است. زيرا اين علما هستند كه </a:t>
            </a:r>
            <a:r>
              <a:rPr lang="fa-IR" smtClean="0">
                <a:cs typeface="B Zar" panose="00000400000000000000" pitchFamily="2" charset="-78"/>
              </a:rPr>
              <a:t>به شاهان </a:t>
            </a:r>
            <a:r>
              <a:rPr lang="fa-IR">
                <a:cs typeface="B Zar" panose="00000400000000000000" pitchFamily="2" charset="-78"/>
              </a:rPr>
              <a:t>اجازه ميدهند به نيابت از آنها حكومت را در دست بگيرند. به عبارت ديگر از همان </a:t>
            </a:r>
            <a:r>
              <a:rPr lang="fa-IR" smtClean="0">
                <a:cs typeface="B Zar" panose="00000400000000000000" pitchFamily="2" charset="-78"/>
              </a:rPr>
              <a:t>مراحل اوليه </a:t>
            </a:r>
            <a:r>
              <a:rPr lang="fa-IR">
                <a:cs typeface="B Zar" panose="00000400000000000000" pitchFamily="2" charset="-78"/>
              </a:rPr>
              <a:t>تصدي حكومت، شاهان نيازمند تاييد توسط علما هستند. به نظر ميرسد در دوره قاجاريه </a:t>
            </a:r>
            <a:r>
              <a:rPr lang="fa-IR" smtClean="0">
                <a:cs typeface="B Zar" panose="00000400000000000000" pitchFamily="2" charset="-78"/>
              </a:rPr>
              <a:t>نظريه دوم </a:t>
            </a:r>
            <a:r>
              <a:rPr lang="fa-IR">
                <a:cs typeface="B Zar" panose="00000400000000000000" pitchFamily="2" charset="-78"/>
              </a:rPr>
              <a:t>بيشتر غالب بوده است و شاهان هر چند به ظاهر، به نيابت از علما حكومت را در </a:t>
            </a:r>
            <a:r>
              <a:rPr lang="fa-IR" smtClean="0">
                <a:cs typeface="B Zar" panose="00000400000000000000" pitchFamily="2" charset="-78"/>
              </a:rPr>
              <a:t>دست مي گرفتند</a:t>
            </a:r>
            <a:endParaRPr lang="fa-IR">
              <a:cs typeface="B Zar" panose="00000400000000000000" pitchFamily="2" charset="-78"/>
            </a:endParaRPr>
          </a:p>
        </p:txBody>
      </p:sp>
      <p:sp>
        <p:nvSpPr>
          <p:cNvPr id="4" name="Flowchart: Process 3"/>
          <p:cNvSpPr/>
          <p:nvPr/>
        </p:nvSpPr>
        <p:spPr>
          <a:xfrm>
            <a:off x="2504048" y="4192172"/>
            <a:ext cx="3235569" cy="1012874"/>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از همان مراحل اوليه تصدي حكومت، شاهان نيازمند تاييد توسط علما هستند.</a:t>
            </a:r>
            <a:endParaRPr lang="fa-IR">
              <a:solidFill>
                <a:srgbClr val="FF0000"/>
              </a:solidFill>
            </a:endParaRPr>
          </a:p>
        </p:txBody>
      </p:sp>
    </p:spTree>
    <p:extLst>
      <p:ext uri="{BB962C8B-B14F-4D97-AF65-F5344CB8AC3E}">
        <p14:creationId xmlns:p14="http://schemas.microsoft.com/office/powerpoint/2010/main" val="3498707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همچنين با توجه به </a:t>
            </a:r>
            <a:r>
              <a:rPr lang="fa-IR" smtClean="0">
                <a:cs typeface="B Zar" panose="00000400000000000000" pitchFamily="2" charset="-78"/>
              </a:rPr>
              <a:t>سلطه مكتب </a:t>
            </a:r>
            <a:r>
              <a:rPr lang="fa-IR">
                <a:cs typeface="B Zar" panose="00000400000000000000" pitchFamily="2" charset="-78"/>
              </a:rPr>
              <a:t>اصولي، شاه نيز همچون مردم عادي بايد به عنوان يك فرد مسلمان از يك مجتهد تقليد </a:t>
            </a:r>
            <a:r>
              <a:rPr lang="fa-IR" smtClean="0">
                <a:cs typeface="B Zar" panose="00000400000000000000" pitchFamily="2" charset="-78"/>
              </a:rPr>
              <a:t>و تبعيت </a:t>
            </a:r>
            <a:r>
              <a:rPr lang="fa-IR">
                <a:cs typeface="B Zar" panose="00000400000000000000" pitchFamily="2" charset="-78"/>
              </a:rPr>
              <a:t>كند. اين شرايط همراه با تحول نظريه سياسي در فقه شيعه، نقش علما را در مشروع </a:t>
            </a:r>
            <a:r>
              <a:rPr lang="fa-IR" smtClean="0">
                <a:cs typeface="B Zar" panose="00000400000000000000" pitchFamily="2" charset="-78"/>
              </a:rPr>
              <a:t>شناخته شدن </a:t>
            </a:r>
            <a:r>
              <a:rPr lang="fa-IR">
                <a:cs typeface="B Zar" panose="00000400000000000000" pitchFamily="2" charset="-78"/>
              </a:rPr>
              <a:t>حكومت هرچه پررنگتر و تعيين </a:t>
            </a:r>
            <a:r>
              <a:rPr lang="fa-IR" smtClean="0">
                <a:cs typeface="B Zar" panose="00000400000000000000" pitchFamily="2" charset="-78"/>
              </a:rPr>
              <a:t>كننده تر مي ساخت</a:t>
            </a:r>
            <a:r>
              <a:rPr lang="fa-IR">
                <a:cs typeface="B Zar" panose="00000400000000000000" pitchFamily="2" charset="-78"/>
              </a:rPr>
              <a:t>. بدين ترتيب، شاهان قاجار، نيازمند </a:t>
            </a:r>
            <a:r>
              <a:rPr lang="fa-IR" smtClean="0">
                <a:cs typeface="B Zar" panose="00000400000000000000" pitchFamily="2" charset="-78"/>
              </a:rPr>
              <a:t>نهاد روحانيت </a:t>
            </a:r>
            <a:r>
              <a:rPr lang="fa-IR">
                <a:cs typeface="B Zar" panose="00000400000000000000" pitchFamily="2" charset="-78"/>
              </a:rPr>
              <a:t>براي مشروعيت حكومت خود بودند و براي كسب مشروعيت هميشه در تلاش براي </a:t>
            </a:r>
            <a:r>
              <a:rPr lang="fa-IR">
                <a:cs typeface="B Zar" panose="00000400000000000000" pitchFamily="2" charset="-78"/>
              </a:rPr>
              <a:t>جلبرضايت و حمايت علما بودند نياز به مشروعيت تنها محدود به شاهان نبود و حتي شاهزادگان در رقابت براي جانشيني، حكام محلي براي مشروعيت خود و افراد براي دستيابي به مقامات </a:t>
            </a:r>
            <a:r>
              <a:rPr lang="fa-IR">
                <a:cs typeface="B Zar" panose="00000400000000000000" pitchFamily="2" charset="-78"/>
              </a:rPr>
              <a:t>و </a:t>
            </a:r>
            <a:r>
              <a:rPr lang="fa-IR" smtClean="0">
                <a:cs typeface="B Zar" panose="00000400000000000000" pitchFamily="2" charset="-78"/>
              </a:rPr>
              <a:t>مناصب مختلف</a:t>
            </a:r>
            <a:r>
              <a:rPr lang="fa-IR">
                <a:cs typeface="B Zar" panose="00000400000000000000" pitchFamily="2" charset="-78"/>
              </a:rPr>
              <a:t>، نيازمند جلب رضايت و حمايت علما بودند</a:t>
            </a:r>
          </a:p>
          <a:p>
            <a:pPr algn="just"/>
            <a:endParaRPr lang="fa-IR">
              <a:cs typeface="B Zar" panose="00000400000000000000" pitchFamily="2" charset="-78"/>
            </a:endParaRPr>
          </a:p>
        </p:txBody>
      </p:sp>
      <p:sp>
        <p:nvSpPr>
          <p:cNvPr id="4" name="Flowchart: Process 3"/>
          <p:cNvSpPr/>
          <p:nvPr/>
        </p:nvSpPr>
        <p:spPr>
          <a:xfrm>
            <a:off x="2264897" y="4937760"/>
            <a:ext cx="3826414" cy="94253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نياز به مشروعيت تنها محدود به شاهان نبود</a:t>
            </a:r>
            <a:endParaRPr lang="fa-IR" b="1">
              <a:solidFill>
                <a:srgbClr val="FF0000"/>
              </a:solidFill>
            </a:endParaRPr>
          </a:p>
        </p:txBody>
      </p:sp>
    </p:spTree>
    <p:extLst>
      <p:ext uri="{BB962C8B-B14F-4D97-AF65-F5344CB8AC3E}">
        <p14:creationId xmlns:p14="http://schemas.microsoft.com/office/powerpoint/2010/main" val="19921847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اعلان جهاد: شاهان قاجار نه تنها براي مشروعيت خود نياز به علما داشتند بلكه به دليل</a:t>
            </a:r>
            <a:br>
              <a:rPr lang="fa-IR">
                <a:cs typeface="B Zar" panose="00000400000000000000" pitchFamily="2" charset="-78"/>
              </a:rPr>
            </a:br>
            <a:r>
              <a:rPr lang="fa-IR">
                <a:cs typeface="B Zar" panose="00000400000000000000" pitchFamily="2" charset="-78"/>
              </a:rPr>
              <a:t>نداشتن يك ارتش منظم و دائمي، در مواقع جنگ و دفاع نيز نيازمند فتواي جهاد علما </a:t>
            </a:r>
            <a:r>
              <a:rPr lang="fa-IR" smtClean="0">
                <a:cs typeface="B Zar" panose="00000400000000000000" pitchFamily="2" charset="-78"/>
              </a:rPr>
              <a:t>بودند. فتحعليشاه </a:t>
            </a:r>
            <a:r>
              <a:rPr lang="fa-IR">
                <a:cs typeface="B Zar" panose="00000400000000000000" pitchFamily="2" charset="-78"/>
              </a:rPr>
              <a:t>قاجار، جهت جلب حمايت و مشاركت مردم در جنگ، مرتبا از علما حكم </a:t>
            </a:r>
            <a:r>
              <a:rPr lang="fa-IR" smtClean="0">
                <a:cs typeface="B Zar" panose="00000400000000000000" pitchFamily="2" charset="-78"/>
              </a:rPr>
              <a:t>جهاد ميگرفت </a:t>
            </a:r>
            <a:r>
              <a:rPr lang="fa-IR">
                <a:cs typeface="B Zar" panose="00000400000000000000" pitchFamily="2" charset="-78"/>
              </a:rPr>
              <a:t>تا جنگ را جهاد و غزاي با كافران وانمود </a:t>
            </a:r>
            <a:r>
              <a:rPr lang="fa-IR" smtClean="0">
                <a:cs typeface="B Zar" panose="00000400000000000000" pitchFamily="2" charset="-78"/>
              </a:rPr>
              <a:t>كند وقايعي </a:t>
            </a:r>
            <a:r>
              <a:rPr lang="fa-IR">
                <a:cs typeface="B Zar" panose="00000400000000000000" pitchFamily="2" charset="-78"/>
              </a:rPr>
              <a:t>همچون </a:t>
            </a:r>
            <a:r>
              <a:rPr lang="fa-IR" smtClean="0">
                <a:cs typeface="B Zar" panose="00000400000000000000" pitchFamily="2" charset="-78"/>
              </a:rPr>
              <a:t>جنگ اول </a:t>
            </a:r>
            <a:r>
              <a:rPr lang="fa-IR">
                <a:cs typeface="B Zar" panose="00000400000000000000" pitchFamily="2" charset="-78"/>
              </a:rPr>
              <a:t>و دوم روس و </a:t>
            </a:r>
            <a:r>
              <a:rPr lang="fa-IR">
                <a:solidFill>
                  <a:srgbClr val="FF0000"/>
                </a:solidFill>
                <a:cs typeface="B Zar" panose="00000400000000000000" pitchFamily="2" charset="-78"/>
              </a:rPr>
              <a:t>ماجراي قتل گريبايدوف</a:t>
            </a:r>
            <a:r>
              <a:rPr lang="fa-IR">
                <a:cs typeface="B Zar" panose="00000400000000000000" pitchFamily="2" charset="-78"/>
              </a:rPr>
              <a:t>، از جمله رخدادهايي هستند كه قدرت نهاد روحانيت </a:t>
            </a:r>
            <a:r>
              <a:rPr lang="fa-IR" smtClean="0">
                <a:cs typeface="B Zar" panose="00000400000000000000" pitchFamily="2" charset="-78"/>
              </a:rPr>
              <a:t>در بسيج </a:t>
            </a:r>
            <a:r>
              <a:rPr lang="fa-IR">
                <a:cs typeface="B Zar" panose="00000400000000000000" pitchFamily="2" charset="-78"/>
              </a:rPr>
              <a:t>مردم براي جهاد را به خوبي نشان ميدهند </a:t>
            </a:r>
            <a:endParaRPr lang="fa-IR" smtClean="0">
              <a:cs typeface="B Zar" panose="00000400000000000000" pitchFamily="2" charset="-78"/>
            </a:endParaRPr>
          </a:p>
          <a:p>
            <a:pPr marL="0" indent="0" algn="just">
              <a:buNone/>
            </a:pPr>
            <a:r>
              <a:rPr lang="fa-IR"/>
              <a:t/>
            </a:r>
            <a:br>
              <a:rPr lang="fa-IR"/>
            </a:br>
            <a:endParaRPr lang="fa-IR"/>
          </a:p>
        </p:txBody>
      </p:sp>
      <p:pic>
        <p:nvPicPr>
          <p:cNvPr id="4" name="Picture 3"/>
          <p:cNvPicPr>
            <a:picLocks noChangeAspect="1"/>
          </p:cNvPicPr>
          <p:nvPr/>
        </p:nvPicPr>
        <p:blipFill>
          <a:blip r:embed="rId2"/>
          <a:stretch>
            <a:fillRect/>
          </a:stretch>
        </p:blipFill>
        <p:spPr>
          <a:xfrm>
            <a:off x="1192969" y="4568825"/>
            <a:ext cx="2619375" cy="1743075"/>
          </a:xfrm>
          <a:prstGeom prst="rect">
            <a:avLst/>
          </a:prstGeom>
        </p:spPr>
      </p:pic>
      <p:sp>
        <p:nvSpPr>
          <p:cNvPr id="5" name="TextBox 4"/>
          <p:cNvSpPr txBox="1"/>
          <p:nvPr/>
        </p:nvSpPr>
        <p:spPr>
          <a:xfrm>
            <a:off x="3812344" y="5162843"/>
            <a:ext cx="1406769" cy="369332"/>
          </a:xfrm>
          <a:prstGeom prst="rect">
            <a:avLst/>
          </a:prstGeom>
          <a:noFill/>
        </p:spPr>
        <p:txBody>
          <a:bodyPr wrap="square" rtlCol="1">
            <a:spAutoFit/>
          </a:bodyPr>
          <a:lstStyle/>
          <a:p>
            <a:pPr algn="ctr"/>
            <a:r>
              <a:rPr lang="fa-IR" smtClean="0">
                <a:cs typeface="B Zar" panose="00000400000000000000" pitchFamily="2" charset="-78"/>
              </a:rPr>
              <a:t>فتحعلی شاه قاجار</a:t>
            </a:r>
            <a:endParaRPr lang="fa-IR">
              <a:cs typeface="B Zar" panose="00000400000000000000" pitchFamily="2" charset="-78"/>
            </a:endParaRPr>
          </a:p>
        </p:txBody>
      </p:sp>
      <p:pic>
        <p:nvPicPr>
          <p:cNvPr id="6" name="Picture 5"/>
          <p:cNvPicPr>
            <a:picLocks noChangeAspect="1"/>
          </p:cNvPicPr>
          <p:nvPr/>
        </p:nvPicPr>
        <p:blipFill>
          <a:blip r:embed="rId3"/>
          <a:stretch>
            <a:fillRect/>
          </a:stretch>
        </p:blipFill>
        <p:spPr>
          <a:xfrm>
            <a:off x="7732395" y="4275946"/>
            <a:ext cx="2143125" cy="2143125"/>
          </a:xfrm>
          <a:prstGeom prst="rect">
            <a:avLst/>
          </a:prstGeom>
        </p:spPr>
      </p:pic>
      <p:sp>
        <p:nvSpPr>
          <p:cNvPr id="7" name="TextBox 6"/>
          <p:cNvSpPr txBox="1"/>
          <p:nvPr/>
        </p:nvSpPr>
        <p:spPr>
          <a:xfrm>
            <a:off x="9875520" y="5022166"/>
            <a:ext cx="1055077" cy="369332"/>
          </a:xfrm>
          <a:prstGeom prst="rect">
            <a:avLst/>
          </a:prstGeom>
          <a:noFill/>
        </p:spPr>
        <p:txBody>
          <a:bodyPr wrap="square" rtlCol="1">
            <a:spAutoFit/>
          </a:bodyPr>
          <a:lstStyle/>
          <a:p>
            <a:r>
              <a:rPr lang="fa-IR" smtClean="0">
                <a:cs typeface="B Zar" panose="00000400000000000000" pitchFamily="2" charset="-78"/>
              </a:rPr>
              <a:t>گریبایدوف</a:t>
            </a:r>
            <a:endParaRPr lang="fa-IR">
              <a:cs typeface="B Zar" panose="00000400000000000000" pitchFamily="2" charset="-78"/>
            </a:endParaRPr>
          </a:p>
        </p:txBody>
      </p:sp>
    </p:spTree>
    <p:extLst>
      <p:ext uri="{BB962C8B-B14F-4D97-AF65-F5344CB8AC3E}">
        <p14:creationId xmlns:p14="http://schemas.microsoft.com/office/powerpoint/2010/main" val="3389007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آن زمان صرف اعلان جنگ از سوي </a:t>
            </a:r>
            <a:r>
              <a:rPr lang="fa-IR" smtClean="0">
                <a:cs typeface="B Zar" panose="00000400000000000000" pitchFamily="2" charset="-78"/>
              </a:rPr>
              <a:t>حكومت، نمي توانست </a:t>
            </a:r>
            <a:r>
              <a:rPr lang="fa-IR">
                <a:cs typeface="B Zar" panose="00000400000000000000" pitchFamily="2" charset="-78"/>
              </a:rPr>
              <a:t>محملي براي مكلف شدن مردم به مشاركت در جنگ باشد. بلكه مردم، جنگي را </a:t>
            </a:r>
            <a:r>
              <a:rPr lang="fa-IR" smtClean="0">
                <a:cs typeface="B Zar" panose="00000400000000000000" pitchFamily="2" charset="-78"/>
              </a:rPr>
              <a:t>مشروع تلقي </a:t>
            </a:r>
            <a:r>
              <a:rPr lang="fa-IR">
                <a:cs typeface="B Zar" panose="00000400000000000000" pitchFamily="2" charset="-78"/>
              </a:rPr>
              <a:t>ميكردند و خود را مكلف به شركت در آن ميدانستند كه براي آن از سوي علما، حكم </a:t>
            </a:r>
            <a:r>
              <a:rPr lang="fa-IR" smtClean="0">
                <a:cs typeface="B Zar" panose="00000400000000000000" pitchFamily="2" charset="-78"/>
              </a:rPr>
              <a:t>جهاد صادر </a:t>
            </a:r>
            <a:r>
              <a:rPr lang="fa-IR">
                <a:cs typeface="B Zar" panose="00000400000000000000" pitchFamily="2" charset="-78"/>
              </a:rPr>
              <a:t>شده </a:t>
            </a:r>
            <a:r>
              <a:rPr lang="fa-IR" smtClean="0">
                <a:cs typeface="B Zar" panose="00000400000000000000" pitchFamily="2" charset="-78"/>
              </a:rPr>
              <a:t>باشد البته نبايد تصور </a:t>
            </a:r>
            <a:r>
              <a:rPr lang="fa-IR">
                <a:cs typeface="B Zar" panose="00000400000000000000" pitchFamily="2" charset="-78"/>
              </a:rPr>
              <a:t>شود، كه علما تنها هنگامي حكم جهاد صادر ميكردند كه شاهان قاجاري نياز به آن </a:t>
            </a:r>
            <a:r>
              <a:rPr lang="fa-IR" smtClean="0">
                <a:cs typeface="B Zar" panose="00000400000000000000" pitchFamily="2" charset="-78"/>
              </a:rPr>
              <a:t>داشتند. بلكه </a:t>
            </a:r>
            <a:r>
              <a:rPr lang="fa-IR">
                <a:cs typeface="B Zar" panose="00000400000000000000" pitchFamily="2" charset="-78"/>
              </a:rPr>
              <a:t>در جنگ دوم با روسيه و ماجراي قتل گريبايدوف، </a:t>
            </a:r>
            <a:r>
              <a:rPr lang="fa-IR">
                <a:solidFill>
                  <a:srgbClr val="FF0000"/>
                </a:solidFill>
                <a:cs typeface="B Zar" panose="00000400000000000000" pitchFamily="2" charset="-78"/>
              </a:rPr>
              <a:t>حكم جهاد </a:t>
            </a:r>
            <a:r>
              <a:rPr lang="fa-IR">
                <a:cs typeface="B Zar" panose="00000400000000000000" pitchFamily="2" charset="-78"/>
              </a:rPr>
              <a:t>عليرغم ميل شاه و </a:t>
            </a:r>
            <a:r>
              <a:rPr lang="fa-IR" smtClean="0">
                <a:cs typeface="B Zar" panose="00000400000000000000" pitchFamily="2" charset="-78"/>
              </a:rPr>
              <a:t>دولتمردان قاجار</a:t>
            </a:r>
            <a:r>
              <a:rPr lang="fa-IR">
                <a:cs typeface="B Zar" panose="00000400000000000000" pitchFamily="2" charset="-78"/>
              </a:rPr>
              <a:t>، صادر شد و اين حكومت قاجار بود كه به تبعيت از علما وارد جنگي ديگر شد</a:t>
            </a:r>
          </a:p>
        </p:txBody>
      </p:sp>
    </p:spTree>
    <p:extLst>
      <p:ext uri="{BB962C8B-B14F-4D97-AF65-F5344CB8AC3E}">
        <p14:creationId xmlns:p14="http://schemas.microsoft.com/office/powerpoint/2010/main" val="3316323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solidFill>
                  <a:srgbClr val="FF0000"/>
                </a:solidFill>
                <a:cs typeface="B Zar" panose="00000400000000000000" pitchFamily="2" charset="-78"/>
              </a:rPr>
              <a:t>مصونسازي حكومت در برابر نارضايتيها</a:t>
            </a:r>
            <a:r>
              <a:rPr lang="fa-IR">
                <a:cs typeface="B Zar" panose="00000400000000000000" pitchFamily="2" charset="-78"/>
              </a:rPr>
              <a:t>: نكته جالب و مهمي كه در بحث مشروعيت </a:t>
            </a:r>
            <a:r>
              <a:rPr lang="fa-IR" smtClean="0">
                <a:cs typeface="B Zar" panose="00000400000000000000" pitchFamily="2" charset="-78"/>
              </a:rPr>
              <a:t>و جهاد </a:t>
            </a:r>
            <a:r>
              <a:rPr lang="fa-IR">
                <a:cs typeface="B Zar" panose="00000400000000000000" pitchFamily="2" charset="-78"/>
              </a:rPr>
              <a:t>بايد به آن توجه كرد اين است كه هرچند علما با صدور فتواي جهاد بارها، قدرت حكومت </a:t>
            </a:r>
            <a:r>
              <a:rPr lang="fa-IR" smtClean="0">
                <a:cs typeface="B Zar" panose="00000400000000000000" pitchFamily="2" charset="-78"/>
              </a:rPr>
              <a:t>و شاهان </a:t>
            </a:r>
            <a:r>
              <a:rPr lang="fa-IR">
                <a:cs typeface="B Zar" panose="00000400000000000000" pitchFamily="2" charset="-78"/>
              </a:rPr>
              <a:t>قاجار را به چالش ميكشيدند، اما همزمان علمايي همچون ميرزاي قمي، كاشف الغطا، </a:t>
            </a:r>
            <a:r>
              <a:rPr lang="fa-IR" smtClean="0">
                <a:cs typeface="B Zar" panose="00000400000000000000" pitchFamily="2" charset="-78"/>
              </a:rPr>
              <a:t>ملا احمد </a:t>
            </a:r>
            <a:r>
              <a:rPr lang="fa-IR">
                <a:cs typeface="B Zar" panose="00000400000000000000" pitchFamily="2" charset="-78"/>
              </a:rPr>
              <a:t>نراقي و كشفي، با استناد به روايات مختلف، وجوب اطاعت از سلطان ماذون به اذن مجتهد </a:t>
            </a:r>
            <a:r>
              <a:rPr lang="fa-IR" smtClean="0">
                <a:cs typeface="B Zar" panose="00000400000000000000" pitchFamily="2" charset="-78"/>
              </a:rPr>
              <a:t>را به </a:t>
            </a:r>
            <a:r>
              <a:rPr lang="fa-IR">
                <a:cs typeface="B Zar" panose="00000400000000000000" pitchFamily="2" charset="-78"/>
              </a:rPr>
              <a:t>رسميت شناخته، سلطان را تنها در برابر خدا مسئول و پاسخگو دانسته و مردم را از قيام </a:t>
            </a:r>
            <a:r>
              <a:rPr lang="fa-IR" smtClean="0">
                <a:cs typeface="B Zar" panose="00000400000000000000" pitchFamily="2" charset="-78"/>
              </a:rPr>
              <a:t>عليه سلطان </a:t>
            </a:r>
            <a:r>
              <a:rPr lang="fa-IR">
                <a:cs typeface="B Zar" panose="00000400000000000000" pitchFamily="2" charset="-78"/>
              </a:rPr>
              <a:t>حتي سلطان ستمگر منع </a:t>
            </a:r>
            <a:r>
              <a:rPr lang="fa-IR" smtClean="0">
                <a:cs typeface="B Zar" panose="00000400000000000000" pitchFamily="2" charset="-78"/>
              </a:rPr>
              <a:t>ميكردند. هرچند </a:t>
            </a:r>
            <a:r>
              <a:rPr lang="fa-IR">
                <a:cs typeface="B Zar" panose="00000400000000000000" pitchFamily="2" charset="-78"/>
              </a:rPr>
              <a:t>ممكن </a:t>
            </a:r>
            <a:r>
              <a:rPr lang="fa-IR" smtClean="0">
                <a:cs typeface="B Zar" panose="00000400000000000000" pitchFamily="2" charset="-78"/>
              </a:rPr>
              <a:t>است اين </a:t>
            </a:r>
            <a:r>
              <a:rPr lang="fa-IR">
                <a:cs typeface="B Zar" panose="00000400000000000000" pitchFamily="2" charset="-78"/>
              </a:rPr>
              <a:t>ديدگاهها تعبير به </a:t>
            </a:r>
            <a:r>
              <a:rPr lang="fa-IR" smtClean="0">
                <a:cs typeface="B Zar" panose="00000400000000000000" pitchFamily="2" charset="-78"/>
              </a:rPr>
              <a:t>محافظه كاري </a:t>
            </a:r>
            <a:r>
              <a:rPr lang="fa-IR">
                <a:cs typeface="B Zar" panose="00000400000000000000" pitchFamily="2" charset="-78"/>
              </a:rPr>
              <a:t>و سازشكاري علما با حكومت شود، اما با توجه به عملكرد </a:t>
            </a:r>
            <a:r>
              <a:rPr lang="fa-IR" smtClean="0">
                <a:cs typeface="B Zar" panose="00000400000000000000" pitchFamily="2" charset="-78"/>
              </a:rPr>
              <a:t>علما طي </a:t>
            </a:r>
            <a:r>
              <a:rPr lang="fa-IR">
                <a:cs typeface="B Zar" panose="00000400000000000000" pitchFamily="2" charset="-78"/>
              </a:rPr>
              <a:t>دوره قاجاريه و نمونههايي كه درخصوص قيام آنها عليه برخي از حكام محلي و يا </a:t>
            </a:r>
            <a:r>
              <a:rPr lang="fa-IR" smtClean="0">
                <a:cs typeface="B Zar" panose="00000400000000000000" pitchFamily="2" charset="-78"/>
              </a:rPr>
              <a:t>حتي مقاومت </a:t>
            </a:r>
            <a:r>
              <a:rPr lang="fa-IR">
                <a:cs typeface="B Zar" panose="00000400000000000000" pitchFamily="2" charset="-78"/>
              </a:rPr>
              <a:t>در برابر حكومت مركزي در تاريخ ثبت شده است</a:t>
            </a:r>
          </a:p>
        </p:txBody>
      </p:sp>
    </p:spTree>
    <p:extLst>
      <p:ext uri="{BB962C8B-B14F-4D97-AF65-F5344CB8AC3E}">
        <p14:creationId xmlns:p14="http://schemas.microsoft.com/office/powerpoint/2010/main" val="15217922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اين ديدگاهها نيازمند تبيين </a:t>
            </a:r>
            <a:r>
              <a:rPr lang="fa-IR" smtClean="0">
                <a:cs typeface="B Zar" panose="00000400000000000000" pitchFamily="2" charset="-78"/>
              </a:rPr>
              <a:t>ديگري است</a:t>
            </a:r>
            <a:r>
              <a:rPr lang="fa-IR">
                <a:cs typeface="B Zar" panose="00000400000000000000" pitchFamily="2" charset="-78"/>
              </a:rPr>
              <a:t>. علما از يك طرف مشروعيت سلطان را منوط به اذن فقها ميدانستند و از سوي ديگر مردم </a:t>
            </a:r>
            <a:r>
              <a:rPr lang="fa-IR" smtClean="0">
                <a:cs typeface="B Zar" panose="00000400000000000000" pitchFamily="2" charset="-78"/>
              </a:rPr>
              <a:t>را از </a:t>
            </a:r>
            <a:r>
              <a:rPr lang="fa-IR">
                <a:cs typeface="B Zar" panose="00000400000000000000" pitchFamily="2" charset="-78"/>
              </a:rPr>
              <a:t>قيام عليه حتي سلطان ستمگر منع ميكردند. اما خود به دفعات بر حكام محلي و يا </a:t>
            </a:r>
            <a:r>
              <a:rPr lang="fa-IR" smtClean="0">
                <a:cs typeface="B Zar" panose="00000400000000000000" pitchFamily="2" charset="-78"/>
              </a:rPr>
              <a:t>حكومت مركزي شوريده اند </a:t>
            </a:r>
            <a:r>
              <a:rPr lang="fa-IR">
                <a:cs typeface="B Zar" panose="00000400000000000000" pitchFamily="2" charset="-78"/>
              </a:rPr>
              <a:t>و يا عليرغم ميل حكومت، اعلان جهاد كردهاند. </a:t>
            </a:r>
            <a:r>
              <a:rPr lang="fa-IR" smtClean="0">
                <a:cs typeface="B Zar" panose="00000400000000000000" pitchFamily="2" charset="-78"/>
              </a:rPr>
              <a:t>نتيجه اي </a:t>
            </a:r>
            <a:r>
              <a:rPr lang="fa-IR">
                <a:cs typeface="B Zar" panose="00000400000000000000" pitchFamily="2" charset="-78"/>
              </a:rPr>
              <a:t>كه ميتوان گرفت </a:t>
            </a:r>
            <a:r>
              <a:rPr lang="fa-IR">
                <a:cs typeface="B Zar" panose="00000400000000000000" pitchFamily="2" charset="-78"/>
              </a:rPr>
              <a:t>اين است كه از نظر علما نه تنها مشروعيت حكومت شاهان منوط به اذن آنهاست بلكه حق </a:t>
            </a:r>
            <a:r>
              <a:rPr lang="fa-IR">
                <a:cs typeface="B Zar" panose="00000400000000000000" pitchFamily="2" charset="-78"/>
              </a:rPr>
              <a:t>قيام </a:t>
            </a:r>
            <a:r>
              <a:rPr lang="fa-IR" smtClean="0">
                <a:cs typeface="B Zar" panose="00000400000000000000" pitchFamily="2" charset="-78"/>
              </a:rPr>
              <a:t>عليه حكام </a:t>
            </a:r>
            <a:r>
              <a:rPr lang="fa-IR">
                <a:cs typeface="B Zar" panose="00000400000000000000" pitchFamily="2" charset="-78"/>
              </a:rPr>
              <a:t>و شاهان نيز در انحصار علما ميباشد. پس علما هرچند از يكسو با منوط </a:t>
            </a:r>
            <a:r>
              <a:rPr lang="fa-IR">
                <a:cs typeface="B Zar" panose="00000400000000000000" pitchFamily="2" charset="-78"/>
              </a:rPr>
              <a:t>كردن </a:t>
            </a:r>
            <a:r>
              <a:rPr lang="fa-IR" smtClean="0">
                <a:cs typeface="B Zar" panose="00000400000000000000" pitchFamily="2" charset="-78"/>
              </a:rPr>
              <a:t>مشروعيت شاهان </a:t>
            </a:r>
            <a:r>
              <a:rPr lang="fa-IR">
                <a:cs typeface="B Zar" panose="00000400000000000000" pitchFamily="2" charset="-78"/>
              </a:rPr>
              <a:t>به اذن خود، قدرت آنها را محدود ميكردند اما با </a:t>
            </a:r>
            <a:r>
              <a:rPr lang="fa-IR">
                <a:solidFill>
                  <a:srgbClr val="FF0000"/>
                </a:solidFill>
                <a:cs typeface="B Zar" panose="00000400000000000000" pitchFamily="2" charset="-78"/>
              </a:rPr>
              <a:t>انحصار حق قيام </a:t>
            </a:r>
            <a:r>
              <a:rPr lang="fa-IR">
                <a:cs typeface="B Zar" panose="00000400000000000000" pitchFamily="2" charset="-78"/>
              </a:rPr>
              <a:t>به خود، </a:t>
            </a:r>
            <a:r>
              <a:rPr lang="fa-IR">
                <a:cs typeface="B Zar" panose="00000400000000000000" pitchFamily="2" charset="-78"/>
              </a:rPr>
              <a:t>مصونيتي </a:t>
            </a:r>
            <a:r>
              <a:rPr lang="fa-IR" smtClean="0">
                <a:cs typeface="B Zar" panose="00000400000000000000" pitchFamily="2" charset="-78"/>
              </a:rPr>
              <a:t>براي شاهان </a:t>
            </a:r>
            <a:r>
              <a:rPr lang="fa-IR">
                <a:cs typeface="B Zar" panose="00000400000000000000" pitchFamily="2" charset="-78"/>
              </a:rPr>
              <a:t>در مقابل مردم فراهم ميكردند و از رهبري قيامها توسط ديگر نيروهاي </a:t>
            </a:r>
            <a:r>
              <a:rPr lang="fa-IR">
                <a:cs typeface="B Zar" panose="00000400000000000000" pitchFamily="2" charset="-78"/>
              </a:rPr>
              <a:t>اجتماعي </a:t>
            </a:r>
            <a:r>
              <a:rPr lang="fa-IR" smtClean="0">
                <a:cs typeface="B Zar" panose="00000400000000000000" pitchFamily="2" charset="-78"/>
              </a:rPr>
              <a:t>جلوگيري مي كردند </a:t>
            </a:r>
            <a:endParaRPr lang="en-US" smtClean="0">
              <a:cs typeface="B Zar" panose="00000400000000000000" pitchFamily="2" charset="-78"/>
            </a:endParaRPr>
          </a:p>
          <a:p>
            <a:endParaRPr lang="fa-IR">
              <a:cs typeface="B Zar" panose="00000400000000000000" pitchFamily="2" charset="-78"/>
            </a:endParaRPr>
          </a:p>
        </p:txBody>
      </p:sp>
    </p:spTree>
    <p:extLst>
      <p:ext uri="{BB962C8B-B14F-4D97-AF65-F5344CB8AC3E}">
        <p14:creationId xmlns:p14="http://schemas.microsoft.com/office/powerpoint/2010/main" val="2672287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12769</Words>
  <Application>Microsoft Office PowerPoint</Application>
  <PresentationFormat>Widescreen</PresentationFormat>
  <Paragraphs>375</Paragraphs>
  <Slides>162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B Zar</vt:lpstr>
      <vt:lpstr>Calibri</vt:lpstr>
      <vt:lpstr>Calibri Light</vt:lpstr>
      <vt:lpstr>Times New Roman</vt:lpstr>
      <vt:lpstr>Office Theme</vt:lpstr>
      <vt:lpstr>عنوان مقاله: پيكربندي نهادي مبتني بر موازنه قدرت در جامعه سنتي ايران )بازخواني تحولات ايران از صفويه تا قاجاريه براساس رويكرد نهادگرايي تاريخي </vt:lpstr>
      <vt:lpstr>چكيده: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رويكرد نظري نهادگرايي تاريخي: تحليل در بستر زمينه، زمان، و قدرت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روششناسي تحقيق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تحليل تواليهاي واكنشي صفويه: زمينه هاي شكل گيري پيكربندي نهادي سنتي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2افشاريه و زنديه: استمرار ميراث نهادي صفويه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3دوره قاجاريه: تثبيت پيكربندي نهادي مبتني بر توازن قدرت </vt:lpstr>
      <vt:lpstr>PowerPoint Presentation</vt:lpstr>
      <vt:lpstr>PowerPoint Presentation</vt:lpstr>
      <vt:lpstr>PowerPoint Presentation</vt:lpstr>
      <vt:lpstr>روابط متقابل روحانيت و حكومت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2-3روابط متقابل بازار و حكومت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-3روابط متقابل ايلات و حكومت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3روابط متقابل روحانيت- بازار- ايلات </vt:lpstr>
      <vt:lpstr>PowerPoint Presentation</vt:lpstr>
      <vt:lpstr>PowerPoint Presentation</vt:lpstr>
      <vt:lpstr>PowerPoint Presentation</vt:lpstr>
      <vt:lpstr>نتيجه گيري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86</cp:revision>
  <dcterms:created xsi:type="dcterms:W3CDTF">2022-12-14T19:23:40Z</dcterms:created>
  <dcterms:modified xsi:type="dcterms:W3CDTF">2022-12-15T18:57:57Z</dcterms:modified>
</cp:coreProperties>
</file>