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33" autoAdjust="0"/>
    <p:restoredTop sz="94434" autoAdjust="0"/>
  </p:normalViewPr>
  <p:slideViewPr>
    <p:cSldViewPr snapToGrid="0">
      <p:cViewPr varScale="1">
        <p:scale>
          <a:sx n="68" d="100"/>
          <a:sy n="68" d="100"/>
        </p:scale>
        <p:origin x="78" y="114"/>
      </p:cViewPr>
      <p:guideLst/>
    </p:cSldViewPr>
  </p:slideViewPr>
  <p:outlineViewPr>
    <p:cViewPr>
      <p:scale>
        <a:sx n="33" d="100"/>
        <a:sy n="33" d="100"/>
      </p:scale>
      <p:origin x="0" y="-9997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7FF1B9FA-3C3E-483B-9082-685ACBC227BD}" type="datetimeFigureOut">
              <a:rPr lang="fa-IR" smtClean="0"/>
              <a:t>08/06/1444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13E2F36-060A-44EF-B03D-4738E8EC7D35}" type="slidenum">
              <a:rPr lang="fa-IR" smtClean="0"/>
              <a:t>‹#›</a:t>
            </a:fld>
            <a:endParaRPr lang="fa-IR"/>
          </a:p>
        </p:txBody>
      </p:sp>
    </p:spTree>
    <p:extLst>
      <p:ext uri="{BB962C8B-B14F-4D97-AF65-F5344CB8AC3E}">
        <p14:creationId xmlns:p14="http://schemas.microsoft.com/office/powerpoint/2010/main" val="4235257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7FF1B9FA-3C3E-483B-9082-685ACBC227BD}" type="datetimeFigureOut">
              <a:rPr lang="fa-IR" smtClean="0"/>
              <a:t>08/06/1444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13E2F36-060A-44EF-B03D-4738E8EC7D35}" type="slidenum">
              <a:rPr lang="fa-IR" smtClean="0"/>
              <a:t>‹#›</a:t>
            </a:fld>
            <a:endParaRPr lang="fa-IR"/>
          </a:p>
        </p:txBody>
      </p:sp>
    </p:spTree>
    <p:extLst>
      <p:ext uri="{BB962C8B-B14F-4D97-AF65-F5344CB8AC3E}">
        <p14:creationId xmlns:p14="http://schemas.microsoft.com/office/powerpoint/2010/main" val="4266094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7FF1B9FA-3C3E-483B-9082-685ACBC227BD}" type="datetimeFigureOut">
              <a:rPr lang="fa-IR" smtClean="0"/>
              <a:t>08/06/1444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13E2F36-060A-44EF-B03D-4738E8EC7D35}" type="slidenum">
              <a:rPr lang="fa-IR" smtClean="0"/>
              <a:t>‹#›</a:t>
            </a:fld>
            <a:endParaRPr lang="fa-IR"/>
          </a:p>
        </p:txBody>
      </p:sp>
    </p:spTree>
    <p:extLst>
      <p:ext uri="{BB962C8B-B14F-4D97-AF65-F5344CB8AC3E}">
        <p14:creationId xmlns:p14="http://schemas.microsoft.com/office/powerpoint/2010/main" val="143609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7FF1B9FA-3C3E-483B-9082-685ACBC227BD}" type="datetimeFigureOut">
              <a:rPr lang="fa-IR" smtClean="0"/>
              <a:t>08/06/1444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13E2F36-060A-44EF-B03D-4738E8EC7D35}" type="slidenum">
              <a:rPr lang="fa-IR" smtClean="0"/>
              <a:t>‹#›</a:t>
            </a:fld>
            <a:endParaRPr lang="fa-IR"/>
          </a:p>
        </p:txBody>
      </p:sp>
    </p:spTree>
    <p:extLst>
      <p:ext uri="{BB962C8B-B14F-4D97-AF65-F5344CB8AC3E}">
        <p14:creationId xmlns:p14="http://schemas.microsoft.com/office/powerpoint/2010/main" val="2210477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F1B9FA-3C3E-483B-9082-685ACBC227BD}" type="datetimeFigureOut">
              <a:rPr lang="fa-IR" smtClean="0"/>
              <a:t>08/06/1444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13E2F36-060A-44EF-B03D-4738E8EC7D35}" type="slidenum">
              <a:rPr lang="fa-IR" smtClean="0"/>
              <a:t>‹#›</a:t>
            </a:fld>
            <a:endParaRPr lang="fa-IR"/>
          </a:p>
        </p:txBody>
      </p:sp>
    </p:spTree>
    <p:extLst>
      <p:ext uri="{BB962C8B-B14F-4D97-AF65-F5344CB8AC3E}">
        <p14:creationId xmlns:p14="http://schemas.microsoft.com/office/powerpoint/2010/main" val="2729490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7FF1B9FA-3C3E-483B-9082-685ACBC227BD}" type="datetimeFigureOut">
              <a:rPr lang="fa-IR" smtClean="0"/>
              <a:t>08/06/1444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13E2F36-060A-44EF-B03D-4738E8EC7D35}" type="slidenum">
              <a:rPr lang="fa-IR" smtClean="0"/>
              <a:t>‹#›</a:t>
            </a:fld>
            <a:endParaRPr lang="fa-IR"/>
          </a:p>
        </p:txBody>
      </p:sp>
    </p:spTree>
    <p:extLst>
      <p:ext uri="{BB962C8B-B14F-4D97-AF65-F5344CB8AC3E}">
        <p14:creationId xmlns:p14="http://schemas.microsoft.com/office/powerpoint/2010/main" val="1622419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7FF1B9FA-3C3E-483B-9082-685ACBC227BD}" type="datetimeFigureOut">
              <a:rPr lang="fa-IR" smtClean="0"/>
              <a:t>08/06/1444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713E2F36-060A-44EF-B03D-4738E8EC7D35}" type="slidenum">
              <a:rPr lang="fa-IR" smtClean="0"/>
              <a:t>‹#›</a:t>
            </a:fld>
            <a:endParaRPr lang="fa-IR"/>
          </a:p>
        </p:txBody>
      </p:sp>
    </p:spTree>
    <p:extLst>
      <p:ext uri="{BB962C8B-B14F-4D97-AF65-F5344CB8AC3E}">
        <p14:creationId xmlns:p14="http://schemas.microsoft.com/office/powerpoint/2010/main" val="3059735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7FF1B9FA-3C3E-483B-9082-685ACBC227BD}" type="datetimeFigureOut">
              <a:rPr lang="fa-IR" smtClean="0"/>
              <a:t>08/06/1444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713E2F36-060A-44EF-B03D-4738E8EC7D35}" type="slidenum">
              <a:rPr lang="fa-IR" smtClean="0"/>
              <a:t>‹#›</a:t>
            </a:fld>
            <a:endParaRPr lang="fa-IR"/>
          </a:p>
        </p:txBody>
      </p:sp>
    </p:spTree>
    <p:extLst>
      <p:ext uri="{BB962C8B-B14F-4D97-AF65-F5344CB8AC3E}">
        <p14:creationId xmlns:p14="http://schemas.microsoft.com/office/powerpoint/2010/main" val="3231622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F1B9FA-3C3E-483B-9082-685ACBC227BD}" type="datetimeFigureOut">
              <a:rPr lang="fa-IR" smtClean="0"/>
              <a:t>08/06/1444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713E2F36-060A-44EF-B03D-4738E8EC7D35}" type="slidenum">
              <a:rPr lang="fa-IR" smtClean="0"/>
              <a:t>‹#›</a:t>
            </a:fld>
            <a:endParaRPr lang="fa-IR"/>
          </a:p>
        </p:txBody>
      </p:sp>
    </p:spTree>
    <p:extLst>
      <p:ext uri="{BB962C8B-B14F-4D97-AF65-F5344CB8AC3E}">
        <p14:creationId xmlns:p14="http://schemas.microsoft.com/office/powerpoint/2010/main" val="2887112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F1B9FA-3C3E-483B-9082-685ACBC227BD}" type="datetimeFigureOut">
              <a:rPr lang="fa-IR" smtClean="0"/>
              <a:t>08/06/1444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13E2F36-060A-44EF-B03D-4738E8EC7D35}" type="slidenum">
              <a:rPr lang="fa-IR" smtClean="0"/>
              <a:t>‹#›</a:t>
            </a:fld>
            <a:endParaRPr lang="fa-IR"/>
          </a:p>
        </p:txBody>
      </p:sp>
    </p:spTree>
    <p:extLst>
      <p:ext uri="{BB962C8B-B14F-4D97-AF65-F5344CB8AC3E}">
        <p14:creationId xmlns:p14="http://schemas.microsoft.com/office/powerpoint/2010/main" val="1740847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F1B9FA-3C3E-483B-9082-685ACBC227BD}" type="datetimeFigureOut">
              <a:rPr lang="fa-IR" smtClean="0"/>
              <a:t>08/06/1444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13E2F36-060A-44EF-B03D-4738E8EC7D35}" type="slidenum">
              <a:rPr lang="fa-IR" smtClean="0"/>
              <a:t>‹#›</a:t>
            </a:fld>
            <a:endParaRPr lang="fa-IR"/>
          </a:p>
        </p:txBody>
      </p:sp>
    </p:spTree>
    <p:extLst>
      <p:ext uri="{BB962C8B-B14F-4D97-AF65-F5344CB8AC3E}">
        <p14:creationId xmlns:p14="http://schemas.microsoft.com/office/powerpoint/2010/main" val="4038109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FF1B9FA-3C3E-483B-9082-685ACBC227BD}" type="datetimeFigureOut">
              <a:rPr lang="fa-IR" smtClean="0"/>
              <a:t>08/06/1444</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13E2F36-060A-44EF-B03D-4738E8EC7D35}" type="slidenum">
              <a:rPr lang="fa-IR" smtClean="0"/>
              <a:t>‹#›</a:t>
            </a:fld>
            <a:endParaRPr lang="fa-IR"/>
          </a:p>
        </p:txBody>
      </p:sp>
    </p:spTree>
    <p:extLst>
      <p:ext uri="{BB962C8B-B14F-4D97-AF65-F5344CB8AC3E}">
        <p14:creationId xmlns:p14="http://schemas.microsoft.com/office/powerpoint/2010/main" val="2600404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800" smtClean="0">
                <a:solidFill>
                  <a:srgbClr val="FF0000"/>
                </a:solidFill>
                <a:cs typeface="B Zar" panose="00000400000000000000" pitchFamily="2" charset="-78"/>
              </a:rPr>
              <a:t>عنوان مقاله</a:t>
            </a:r>
            <a:r>
              <a:rPr lang="fa-IR" sz="4800" smtClean="0">
                <a:cs typeface="B Zar" panose="00000400000000000000" pitchFamily="2" charset="-78"/>
              </a:rPr>
              <a:t>: تئوری عامه در مدیریت دولتی</a:t>
            </a:r>
            <a:br>
              <a:rPr lang="fa-IR" sz="4800" smtClean="0">
                <a:cs typeface="B Zar" panose="00000400000000000000" pitchFamily="2" charset="-78"/>
              </a:rPr>
            </a:br>
            <a:r>
              <a:rPr lang="fa-IR" sz="4800" smtClean="0">
                <a:cs typeface="B Zar" panose="00000400000000000000" pitchFamily="2" charset="-78"/>
              </a:rPr>
              <a:t>پیش شرط های تدوین تئوری عامه</a:t>
            </a:r>
            <a:endParaRPr lang="fa-IR" sz="4800">
              <a:cs typeface="B Zar" panose="00000400000000000000" pitchFamily="2" charset="-78"/>
            </a:endParaRPr>
          </a:p>
        </p:txBody>
      </p:sp>
      <p:sp>
        <p:nvSpPr>
          <p:cNvPr id="3" name="Subtitle 2"/>
          <p:cNvSpPr>
            <a:spLocks noGrp="1"/>
          </p:cNvSpPr>
          <p:nvPr>
            <p:ph type="subTitle" idx="1"/>
          </p:nvPr>
        </p:nvSpPr>
        <p:spPr/>
        <p:txBody>
          <a:bodyPr/>
          <a:lstStyle/>
          <a:p>
            <a:r>
              <a:rPr lang="fa-IR" smtClean="0">
                <a:cs typeface="B Zar" panose="00000400000000000000" pitchFamily="2" charset="-78"/>
              </a:rPr>
              <a:t>نویسنده: </a:t>
            </a:r>
            <a:r>
              <a:rPr lang="fa-IR" smtClean="0">
                <a:cs typeface="B Zar" panose="00000400000000000000" pitchFamily="2" charset="-78"/>
              </a:rPr>
              <a:t>حسن دانایی فرد</a:t>
            </a:r>
          </a:p>
          <a:p>
            <a:endParaRPr lang="fa-IR">
              <a:cs typeface="B Zar" panose="00000400000000000000" pitchFamily="2" charset="-78"/>
            </a:endParaRPr>
          </a:p>
        </p:txBody>
      </p:sp>
    </p:spTree>
    <p:extLst>
      <p:ext uri="{BB962C8B-B14F-4D97-AF65-F5344CB8AC3E}">
        <p14:creationId xmlns:p14="http://schemas.microsoft.com/office/powerpoint/2010/main" val="1798543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r>
              <a:rPr lang="fa-IR" smtClean="0">
                <a:cs typeface="B Zar" panose="00000400000000000000" pitchFamily="2" charset="-78"/>
              </a:rPr>
              <a:t>چهارم آنکه یکی از استاندارد های معمول «عامه محوری» مدیریت دولتی، ان است که تا چه حد نسبت به پاسخ گویی عممی اصلاح پذیر است. از نظر فردریکسون فرایند هایی نظیر محافل عمومی، رویه های تظلم خواهی، حکمیت و قوانین نظایر آن به طور واقعی بیان گر ابراز پاسخ گویی اند و با تئوری کلی عامه  در مدیریت دولتی تناسب دارند. </a:t>
            </a:r>
          </a:p>
          <a:p>
            <a:r>
              <a:rPr lang="fa-IR" smtClean="0">
                <a:cs typeface="B Zar" panose="00000400000000000000" pitchFamily="2" charset="-78"/>
              </a:rPr>
              <a:t>د رعین حال باید ذکر که صرف وجود نهادهای گوناگون پاسخ گویی عمومی کافی نیست، آنها باید در عمل اثربخشی باشند. علاوه بر ابزار پاسخ گویی موجود در دموکراسی ها نظیر کمیته های مجلس، پرسش های مجلس از وزراف کنترل قضایی، حکمیت، منشور رفتاری، افکار سنجی ها، گروه هاید ی نفع و امنیت رسانه ای ، برخی عوامل اجتماعی- سیاسی (نظیر ساختار طبقه، توزیع درآمد و مالکیت دارایی) نیز وجود دارند که در تعیین میزان پاسخ گویی نظام خدمات عمومی در برابر بخش ها یا طبقات شهروندان، بسیار مهمند. </a:t>
            </a:r>
            <a:endParaRPr lang="fa-IR">
              <a:cs typeface="B Zar" panose="00000400000000000000" pitchFamily="2" charset="-78"/>
            </a:endParaRPr>
          </a:p>
        </p:txBody>
      </p:sp>
    </p:spTree>
    <p:extLst>
      <p:ext uri="{BB962C8B-B14F-4D97-AF65-F5344CB8AC3E}">
        <p14:creationId xmlns:p14="http://schemas.microsoft.com/office/powerpoint/2010/main" val="3586070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در نهایت، معیار کلیدی «عامه محوری» مدیریت دولتی در اعتبار، رهبری و حساس بودن سیستم خدمات عمومی(که بخشی از مدیریت دولتی است) نسبت به مردم نهفته است. اگر سیستم خدمات عمومی مانند یک موسسه کسب و کار خصوصی عمل کند، اعتبار آن به عنوان یک قلمرو عمومی مخدوش می شود؛ اگر نقش غیر مستقیم و محدود ایفا کند، رهبری عمومی آن زیر سوال می رود، و اگر در پاسخ دهی به نیازهای همه شهروندان (نه فقط طبقه مرفه) قصور کند، حساسیت عمومی به مخاطره می افتد. همه این عوامل از جمله رفتار شبه تجاری، نقش اجتماعی محدود، و حساسیت نسبت به یک طبقه ممکن است در نهایت اعتماد عمومی نسبت به  خدمات عمومی را مخدوش کند و بدنی ترتیب «عامه محوری آن زیر سوال رود. در حقیقت تضمین و جلب اعتماد شهروندا همیشه چالشی اساسی برای مدیران دولتی بوده است. </a:t>
            </a:r>
            <a:endParaRPr lang="fa-IR">
              <a:cs typeface="B Zar" panose="00000400000000000000" pitchFamily="2" charset="-78"/>
            </a:endParaRPr>
          </a:p>
        </p:txBody>
      </p:sp>
    </p:spTree>
    <p:extLst>
      <p:ext uri="{BB962C8B-B14F-4D97-AF65-F5344CB8AC3E}">
        <p14:creationId xmlns:p14="http://schemas.microsoft.com/office/powerpoint/2010/main" val="982976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بر اساس توصیف بالا، می توان گفت که عامه محوری مدیریت دولتی به موارد زیر بستگی دارد:</a:t>
            </a:r>
          </a:p>
          <a:p>
            <a:r>
              <a:rPr lang="fa-IR" smtClean="0">
                <a:cs typeface="B Zar" panose="00000400000000000000" pitchFamily="2" charset="-78"/>
              </a:rPr>
              <a:t>1- تا حدی که از بخش خصوصی متمایز شود</a:t>
            </a:r>
          </a:p>
          <a:p>
            <a:r>
              <a:rPr lang="fa-IR" smtClean="0">
                <a:cs typeface="B Zar" panose="00000400000000000000" pitchFamily="2" charset="-78"/>
              </a:rPr>
              <a:t>2- حیطه و ترکیب ردیافت کنندگان خدمات مدیریت دولتی</a:t>
            </a:r>
          </a:p>
          <a:p>
            <a:r>
              <a:rPr lang="fa-IR" smtClean="0">
                <a:cs typeface="B Zar" panose="00000400000000000000" pitchFamily="2" charset="-78"/>
              </a:rPr>
              <a:t>3- حجم و شدت نقش اجتماعی – اقتصادی آن</a:t>
            </a:r>
          </a:p>
          <a:p>
            <a:r>
              <a:rPr lang="fa-IR" smtClean="0">
                <a:cs typeface="B Zar" panose="00000400000000000000" pitchFamily="2" charset="-78"/>
              </a:rPr>
              <a:t>4- میزان پاسخ گویی عمومی </a:t>
            </a:r>
          </a:p>
          <a:p>
            <a:r>
              <a:rPr lang="fa-IR" smtClean="0">
                <a:cs typeface="B Zar" panose="00000400000000000000" pitchFamily="2" charset="-78"/>
              </a:rPr>
              <a:t>5- سطح اعتماد عمومی</a:t>
            </a:r>
          </a:p>
          <a:p>
            <a:endParaRPr lang="fa-IR" smtClean="0">
              <a:cs typeface="B Zar" panose="00000400000000000000" pitchFamily="2" charset="-78"/>
            </a:endParaRPr>
          </a:p>
        </p:txBody>
      </p:sp>
    </p:spTree>
    <p:extLst>
      <p:ext uri="{BB962C8B-B14F-4D97-AF65-F5344CB8AC3E}">
        <p14:creationId xmlns:p14="http://schemas.microsoft.com/office/powerpoint/2010/main" val="3618897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با توجه به اهمیت عامه در مدیریت دولتی، رویکردهای مختلفی به مفهوم </a:t>
            </a:r>
            <a:r>
              <a:rPr lang="en-US" smtClean="0">
                <a:cs typeface="B Zar" panose="00000400000000000000" pitchFamily="2" charset="-78"/>
              </a:rPr>
              <a:t>public</a:t>
            </a:r>
            <a:r>
              <a:rPr lang="fa-IR" smtClean="0">
                <a:cs typeface="B Zar" panose="00000400000000000000" pitchFamily="2" charset="-78"/>
              </a:rPr>
              <a:t> در </a:t>
            </a:r>
            <a:r>
              <a:rPr lang="en-US" smtClean="0">
                <a:cs typeface="B Zar" panose="00000400000000000000" pitchFamily="2" charset="-78"/>
              </a:rPr>
              <a:t>public administration</a:t>
            </a:r>
            <a:r>
              <a:rPr lang="fa-IR" smtClean="0">
                <a:cs typeface="B Zar" panose="00000400000000000000" pitchFamily="2" charset="-78"/>
              </a:rPr>
              <a:t> مطرح شده است بر این اساس ابتدا رویکرد سه گانه به عامه مورد بحث قرار داده و به مقایسه آنها می پردازیم. </a:t>
            </a:r>
            <a:endParaRPr lang="fa-IR">
              <a:cs typeface="B Zar" panose="00000400000000000000" pitchFamily="2" charset="-78"/>
            </a:endParaRPr>
          </a:p>
        </p:txBody>
      </p:sp>
    </p:spTree>
    <p:extLst>
      <p:ext uri="{BB962C8B-B14F-4D97-AF65-F5344CB8AC3E}">
        <p14:creationId xmlns:p14="http://schemas.microsoft.com/office/powerpoint/2010/main" val="4009166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الف- مدل مشتری گرایی</a:t>
            </a:r>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مدل مشتری گرایی که از مدل بازآفرینی دولت اقتباس شده است {این مدل از اصل از مدیریت کیفیت جامع به عاریه گرفته شده} مدعی اس که مدیران دولتی، تولید کننده، سازنده یا عرضه کنندگان خدمات عمومی اند. آنها نگرش های مشتری را بررسی می کنند، خدمات مناسب ارائه می دهند و زیر دستان خود را توانمند می سازند.  و بدین ترتیب، پاسخ گویی خود را به نمایش می گذارند و در نتیجه این پاسخ گویی منجر به رضایتمندی می شود. </a:t>
            </a:r>
            <a:endParaRPr lang="fa-IR">
              <a:cs typeface="B Zar" panose="00000400000000000000" pitchFamily="2" charset="-78"/>
            </a:endParaRPr>
          </a:p>
        </p:txBody>
      </p:sp>
    </p:spTree>
    <p:extLst>
      <p:ext uri="{BB962C8B-B14F-4D97-AF65-F5344CB8AC3E}">
        <p14:creationId xmlns:p14="http://schemas.microsoft.com/office/powerpoint/2010/main" val="23822118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ب- مدل مالک محوری</a:t>
            </a:r>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در مدل مالک محوری فرض می شود که شهروندان نقشی بیشتر از مشتری دارند بر این اساس شهروندان مالکان سازمان های عمومی و دولتی اند.</a:t>
            </a:r>
          </a:p>
          <a:p>
            <a:r>
              <a:rPr lang="fa-IR" smtClean="0">
                <a:cs typeface="B Zar" panose="00000400000000000000" pitchFamily="2" charset="-78"/>
              </a:rPr>
              <a:t>شهروندان وظیفه تقبل نوعی مسئولیت فعل برای بهبود دولت در کنار حق کامل بررسی و تفحص از امر وکلایشان (مدیران دولتی) در هر زمان بر عهده دارند. در واقع نقطه قوت مدل مالک- شهروند، تمرکز آن بر نقش شهروندان به عنوان مالکان دولت است. شهروندان برای نظارت بر عملیات کسب و کار دولت به صورت شخصی یا اشخاصی توانمند تبدیل می شوند. آنها از طریق انجام وظیفه، تقبل مسئولیت  توجه به  منفعت کلی عامه  برانگیخته می شوند. </a:t>
            </a:r>
            <a:endParaRPr lang="fa-IR">
              <a:cs typeface="B Zar" panose="00000400000000000000" pitchFamily="2" charset="-78"/>
            </a:endParaRPr>
          </a:p>
        </p:txBody>
      </p:sp>
    </p:spTree>
    <p:extLst>
      <p:ext uri="{BB962C8B-B14F-4D97-AF65-F5344CB8AC3E}">
        <p14:creationId xmlns:p14="http://schemas.microsoft.com/office/powerpoint/2010/main" val="24541561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ج- مدل ارزش محوری</a:t>
            </a:r>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در این مدل شهروندان سهامداران یک شرکت سهامی عامه هستند و دولت یک امین، کارگزار و مدیر داراییف برنامه ها و خدمات  شرکت است که برای سرمایه گذاران شهروند ارزش آفرینی می کند. در این جا، کارگزار مالک دارایی ها نیست، ولی توانایی کارگزار به عنوان وکیل عامه، بستگی به اطمینان و اعتماد مردم دارد. مسئولیت اخلاقی کارگزار حایز اهمیت است. بدین ترتیب شهروندان در پی قرار دادن وکلای خود در دولت هستند نه فقط به عنوان مدیران یا اداره کنندگان اثربخش، بلکه به عنان حافظان اعتماد عمومی. اگر اعتماد مخدوش شود، اطمینان از دست می رود حتی اگر امین یا کارگزار در اجرای وظایف اداری خود اثربخش  باشد. </a:t>
            </a:r>
            <a:endParaRPr lang="fa-IR">
              <a:cs typeface="B Zar" panose="00000400000000000000" pitchFamily="2" charset="-78"/>
            </a:endParaRPr>
          </a:p>
        </p:txBody>
      </p:sp>
    </p:spTree>
    <p:extLst>
      <p:ext uri="{BB962C8B-B14F-4D97-AF65-F5344CB8AC3E}">
        <p14:creationId xmlns:p14="http://schemas.microsoft.com/office/powerpoint/2010/main" val="25793421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در این مدل نقش دولت خلق ارزش تدریجی برای شهروندان است که به طریق زیر صورت می گیرد: </a:t>
            </a:r>
          </a:p>
          <a:p>
            <a:r>
              <a:rPr lang="fa-IR" smtClean="0">
                <a:cs typeface="B Zar" panose="00000400000000000000" pitchFamily="2" charset="-78"/>
              </a:rPr>
              <a:t>1- از طریق مشخص کردن مهم ترین منابع ارزش برای موکلان</a:t>
            </a:r>
          </a:p>
          <a:p>
            <a:r>
              <a:rPr lang="fa-IR" smtClean="0">
                <a:cs typeface="B Zar" panose="00000400000000000000" pitchFamily="2" charset="-78"/>
              </a:rPr>
              <a:t>2- از طریق خلق ارزش با توجه به این منابع ارزشی از طریق خدمات دولتی. </a:t>
            </a:r>
            <a:endParaRPr lang="en-US" smtClean="0">
              <a:cs typeface="B Zar" panose="00000400000000000000" pitchFamily="2" charset="-78"/>
            </a:endParaRPr>
          </a:p>
          <a:p>
            <a:r>
              <a:rPr lang="fa-IR" smtClean="0">
                <a:cs typeface="B Zar" panose="00000400000000000000" pitchFamily="2" charset="-78"/>
              </a:rPr>
              <a:t>3- از طریق تسهیل سرمایه گذاری در دارایی های سرمایه ای جامعه</a:t>
            </a:r>
          </a:p>
          <a:p>
            <a:endParaRPr lang="fa-IR">
              <a:cs typeface="B Zar" panose="00000400000000000000" pitchFamily="2" charset="-78"/>
            </a:endParaRPr>
          </a:p>
        </p:txBody>
      </p:sp>
    </p:spTree>
    <p:extLst>
      <p:ext uri="{BB962C8B-B14F-4D97-AF65-F5344CB8AC3E}">
        <p14:creationId xmlns:p14="http://schemas.microsoft.com/office/powerpoint/2010/main" val="4235590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در مدل ارزش محوری، شهروندان مالک نیستند بلکه سهامداران  و سرمایه گذار همکار در یک تراست عمومی و ثروت مشترک جامعه هستند. آنها کنترل، اختیار و مسئولیت را به یک وکیل محول می کنند تا منافع و مزیت های اتی را محقق سازد. استعماره سهامداران دلالت بر شکل جمعی و مشارکتی خلق ثورت دارد که متضمن شرکاء همکار، سرمایه گذاران همکار، منفعت مشترک، همکاری و منفعت شهروندان به عنوان همکار است. شهروندان از نظر قانونی دارای سهام مساوی مالکیت هستند. </a:t>
            </a:r>
          </a:p>
          <a:p>
            <a:r>
              <a:rPr lang="fa-IR" smtClean="0">
                <a:cs typeface="B Zar" panose="00000400000000000000" pitchFamily="2" charset="-78"/>
              </a:rPr>
              <a:t>بنابراین به مزایای مساوی دسترسی دارند که از کسب و کار عمومی نظیر امنیت عمومی یا حفاظت قانونی از تبعیض ناشی می شود. </a:t>
            </a:r>
            <a:endParaRPr lang="fa-IR">
              <a:cs typeface="B Zar" panose="00000400000000000000" pitchFamily="2" charset="-78"/>
            </a:endParaRPr>
          </a:p>
        </p:txBody>
      </p:sp>
    </p:spTree>
    <p:extLst>
      <p:ext uri="{BB962C8B-B14F-4D97-AF65-F5344CB8AC3E}">
        <p14:creationId xmlns:p14="http://schemas.microsoft.com/office/powerpoint/2010/main" val="1509371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r>
              <a:rPr lang="fa-IR" smtClean="0">
                <a:cs typeface="B Zar" panose="00000400000000000000" pitchFamily="2" charset="-78"/>
              </a:rPr>
              <a:t>شهروندان سهامدار در همه فعالیت های دولت سرمایه گذاری نمی کنند  زیرا از توان و حیطه کاری آنها خارج است. در حقیقت فقط در برخی از فعالیت های دولت سرمایه گذاری می کنند  که انتظار دریافت بازده معقولی برای سرمایه گذاری خود دارند . این بدین معناست که آنها  در جاهایی سرمایه گذاری خواهد کرد که : </a:t>
            </a:r>
          </a:p>
          <a:p>
            <a:r>
              <a:rPr lang="fa-IR" smtClean="0">
                <a:cs typeface="B Zar" panose="00000400000000000000" pitchFamily="2" charset="-78"/>
              </a:rPr>
              <a:t>1- در ان تخصص دارند زیرا می توانند به طر کارامد مشارکت یا نقش حاشیه ای بیشتری در آن حوزه ها داشته باشند که مستلزم ارزش حاشیه ای یا هزینه کمتری است نظیر یک مدیر مالی شرکت که در کمیته مالی محلی شرکت می کند. </a:t>
            </a:r>
          </a:p>
          <a:p>
            <a:r>
              <a:rPr lang="fa-IR" smtClean="0">
                <a:cs typeface="B Zar" panose="00000400000000000000" pitchFamily="2" charset="-78"/>
              </a:rPr>
              <a:t>2- در حوزه هایی که برای آنها ارزشمند تر است، زیرا این حوزه ها هستند که در ازای زمان و پول سرمایه گذاری شده خود، یادزده بسیار چشمگیری به دست آورد. آنها نه  تها افکار خود را بیان می کنند (با رای دادن) بلکه برای اطمینان از این که کسب و کار جمعی به صورت صحیح با تمرکز  بر تحقق اهداف جمعی سهامدار به فعالیت خود ادامه دهند، به صورت جمعی کار می کنند.  </a:t>
            </a:r>
            <a:endParaRPr lang="fa-IR">
              <a:cs typeface="B Zar" panose="00000400000000000000" pitchFamily="2" charset="-78"/>
            </a:endParaRPr>
          </a:p>
        </p:txBody>
      </p:sp>
    </p:spTree>
    <p:extLst>
      <p:ext uri="{BB962C8B-B14F-4D97-AF65-F5344CB8AC3E}">
        <p14:creationId xmlns:p14="http://schemas.microsoft.com/office/powerpoint/2010/main" val="4236949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در عبارت «مدیریت اداره امور عمومی» که در ایران به «مدیریت دولتی» معروف شده است (</a:t>
            </a:r>
            <a:r>
              <a:rPr lang="en-US" smtClean="0">
                <a:cs typeface="B Zar" panose="00000400000000000000" pitchFamily="2" charset="-78"/>
              </a:rPr>
              <a:t>public adminstration</a:t>
            </a:r>
            <a:r>
              <a:rPr lang="fa-IR" smtClean="0">
                <a:cs typeface="B Zar" panose="00000400000000000000" pitchFamily="2" charset="-78"/>
              </a:rPr>
              <a:t>) واژه </a:t>
            </a:r>
            <a:r>
              <a:rPr lang="en-US" smtClean="0">
                <a:cs typeface="B Zar" panose="00000400000000000000" pitchFamily="2" charset="-78"/>
              </a:rPr>
              <a:t>public</a:t>
            </a:r>
            <a:r>
              <a:rPr lang="fa-IR" smtClean="0">
                <a:cs typeface="B Zar" panose="00000400000000000000" pitchFamily="2" charset="-78"/>
              </a:rPr>
              <a:t> به چه معناست؟ بر اساس معنا و مفهومی که واژه عامه به خود می گیرد سیاست ها و خط مشی های مدیریت دولتی شکل گرفته و بی تردید بر اساس ان عمل می شود. در مدیریت دولتی کدام تعبیر از عامه، تصویری واقعی تر از</a:t>
            </a:r>
            <a:r>
              <a:rPr lang="en-US" smtClean="0">
                <a:cs typeface="B Zar" panose="00000400000000000000" pitchFamily="2" charset="-78"/>
              </a:rPr>
              <a:t> public</a:t>
            </a:r>
            <a:r>
              <a:rPr lang="fa-IR" smtClean="0">
                <a:cs typeface="B Zar" panose="00000400000000000000" pitchFamily="2" charset="-78"/>
              </a:rPr>
              <a:t> را ارائه می دهد. پلورالیزم، مصرف کننده، مشتری، نمایندگان منتخب یا شهروند. در این مقاله ضمن بررسی تفاسیر مختلف و مدل های متعدد مفهوم عامه، پیش نیازهایی برای تدوین تئور یعامه در مدیریت دولتی ایران ارائه می دهیم. </a:t>
            </a:r>
            <a:endParaRPr lang="fa-IR">
              <a:cs typeface="B Zar" panose="00000400000000000000" pitchFamily="2" charset="-78"/>
            </a:endParaRPr>
          </a:p>
        </p:txBody>
      </p:sp>
    </p:spTree>
    <p:extLst>
      <p:ext uri="{BB962C8B-B14F-4D97-AF65-F5344CB8AC3E}">
        <p14:creationId xmlns:p14="http://schemas.microsoft.com/office/powerpoint/2010/main" val="16884753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جدول شماره 1 مقایسه ای بین این سه مدل را ارائه می دهد. اما رویکرد پنج گانه به مفهوم عامه، به نظر جامع تر می آید که در ادامه بحث به آن می پردازیم.</a:t>
            </a:r>
          </a:p>
          <a:p>
            <a:endParaRPr lang="fa-IR">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11604247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cs typeface="B Zar" panose="00000400000000000000" pitchFamily="2" charset="-78"/>
              </a:rPr>
              <a:t>جدول شماره 1: مقایسه مدل های سه گانه</a:t>
            </a:r>
            <a:endParaRPr lang="fa-IR">
              <a:cs typeface="B Zar" panose="000004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91984206"/>
              </p:ext>
            </p:extLst>
          </p:nvPr>
        </p:nvGraphicFramePr>
        <p:xfrm>
          <a:off x="838200" y="1957588"/>
          <a:ext cx="10515600" cy="3393440"/>
        </p:xfrm>
        <a:graphic>
          <a:graphicData uri="http://schemas.openxmlformats.org/drawingml/2006/table">
            <a:tbl>
              <a:tblPr rtl="1" firstRow="1" bandRow="1">
                <a:tableStyleId>{5C22544A-7EE6-4342-B048-85BDC9FD1C3A}</a:tableStyleId>
              </a:tblPr>
              <a:tblGrid>
                <a:gridCol w="2628900"/>
                <a:gridCol w="2628900"/>
                <a:gridCol w="2628900"/>
                <a:gridCol w="2628900"/>
              </a:tblGrid>
              <a:tr h="238876">
                <a:tc>
                  <a:txBody>
                    <a:bodyPr/>
                    <a:lstStyle/>
                    <a:p>
                      <a:pPr rtl="1"/>
                      <a:endParaRPr lang="fa-IR"/>
                    </a:p>
                  </a:txBody>
                  <a:tcPr/>
                </a:tc>
                <a:tc>
                  <a:txBody>
                    <a:bodyPr/>
                    <a:lstStyle/>
                    <a:p>
                      <a:pPr rtl="1"/>
                      <a:r>
                        <a:rPr lang="fa-IR" smtClean="0"/>
                        <a:t>مدل مشتری</a:t>
                      </a:r>
                      <a:endParaRPr lang="fa-IR"/>
                    </a:p>
                  </a:txBody>
                  <a:tcPr/>
                </a:tc>
                <a:tc>
                  <a:txBody>
                    <a:bodyPr/>
                    <a:lstStyle/>
                    <a:p>
                      <a:pPr rtl="1"/>
                      <a:r>
                        <a:rPr lang="fa-IR" smtClean="0"/>
                        <a:t>مدل مالک</a:t>
                      </a:r>
                      <a:endParaRPr lang="fa-IR"/>
                    </a:p>
                  </a:txBody>
                  <a:tcPr/>
                </a:tc>
                <a:tc>
                  <a:txBody>
                    <a:bodyPr/>
                    <a:lstStyle/>
                    <a:p>
                      <a:pPr rtl="1"/>
                      <a:r>
                        <a:rPr lang="fa-IR" smtClean="0"/>
                        <a:t>مدل ارزش</a:t>
                      </a:r>
                      <a:r>
                        <a:rPr lang="fa-IR" baseline="0" smtClean="0"/>
                        <a:t> محوری</a:t>
                      </a:r>
                      <a:endParaRPr lang="fa-IR"/>
                    </a:p>
                  </a:txBody>
                  <a:tcPr/>
                </a:tc>
              </a:tr>
              <a:tr h="370840">
                <a:tc>
                  <a:txBody>
                    <a:bodyPr/>
                    <a:lstStyle/>
                    <a:p>
                      <a:pPr rtl="1"/>
                      <a:r>
                        <a:rPr lang="fa-IR" smtClean="0"/>
                        <a:t>منشا مفهومی</a:t>
                      </a:r>
                      <a:endParaRPr lang="fa-IR"/>
                    </a:p>
                  </a:txBody>
                  <a:tcPr/>
                </a:tc>
                <a:tc>
                  <a:txBody>
                    <a:bodyPr/>
                    <a:lstStyle/>
                    <a:p>
                      <a:pPr rtl="1"/>
                      <a:r>
                        <a:rPr lang="fa-IR" smtClean="0"/>
                        <a:t>مدیریت کیفیت جامع</a:t>
                      </a:r>
                      <a:endParaRPr lang="fa-IR"/>
                    </a:p>
                  </a:txBody>
                  <a:tcPr/>
                </a:tc>
                <a:tc>
                  <a:txBody>
                    <a:bodyPr/>
                    <a:lstStyle/>
                    <a:p>
                      <a:pPr rtl="1"/>
                      <a:r>
                        <a:rPr lang="fa-IR" smtClean="0"/>
                        <a:t>بازآفرینی</a:t>
                      </a:r>
                      <a:r>
                        <a:rPr lang="fa-IR" baseline="0" smtClean="0"/>
                        <a:t> دولت </a:t>
                      </a:r>
                      <a:endParaRPr lang="fa-IR"/>
                    </a:p>
                  </a:txBody>
                  <a:tcPr/>
                </a:tc>
                <a:tc>
                  <a:txBody>
                    <a:bodyPr/>
                    <a:lstStyle/>
                    <a:p>
                      <a:pPr rtl="1"/>
                      <a:r>
                        <a:rPr lang="fa-IR" smtClean="0"/>
                        <a:t>نهضت بازمهندسی</a:t>
                      </a:r>
                      <a:endParaRPr lang="fa-IR"/>
                    </a:p>
                  </a:txBody>
                  <a:tcPr/>
                </a:tc>
              </a:tr>
              <a:tr h="370840">
                <a:tc>
                  <a:txBody>
                    <a:bodyPr/>
                    <a:lstStyle/>
                    <a:p>
                      <a:pPr rtl="1"/>
                      <a:r>
                        <a:rPr lang="fa-IR" smtClean="0"/>
                        <a:t>فلسفه </a:t>
                      </a:r>
                      <a:endParaRPr lang="fa-IR"/>
                    </a:p>
                  </a:txBody>
                  <a:tcPr/>
                </a:tc>
                <a:tc>
                  <a:txBody>
                    <a:bodyPr/>
                    <a:lstStyle/>
                    <a:p>
                      <a:pPr rtl="1"/>
                      <a:r>
                        <a:rPr lang="fa-IR" smtClean="0"/>
                        <a:t>هدف دولت تولید و ارائه خدمات با کیفیت به مشتریان است. اثربخشی</a:t>
                      </a:r>
                      <a:r>
                        <a:rPr lang="fa-IR" baseline="0" smtClean="0"/>
                        <a:t> آن از طریق 1) توانایی سازمان برای سنجش و نظارت برای رضایتمندی </a:t>
                      </a:r>
                    </a:p>
                    <a:p>
                      <a:pPr rtl="1"/>
                      <a:r>
                        <a:rPr lang="fa-IR" baseline="0" smtClean="0"/>
                        <a:t>2) ارائه خدمات با کیفیت تعیین می شود</a:t>
                      </a:r>
                      <a:endParaRPr lang="fa-IR"/>
                    </a:p>
                  </a:txBody>
                  <a:tcPr/>
                </a:tc>
                <a:tc>
                  <a:txBody>
                    <a:bodyPr/>
                    <a:lstStyle/>
                    <a:p>
                      <a:pPr rtl="1"/>
                      <a:r>
                        <a:rPr lang="fa-IR" smtClean="0"/>
                        <a:t>هدف دولت و ارائه خدمات برای شهروندان مالک است، اثربخشی از طریق نظارت،</a:t>
                      </a:r>
                      <a:r>
                        <a:rPr lang="fa-IR" baseline="0" smtClean="0"/>
                        <a:t> کنترل شهروندان و مدیریت خدمات از جانب دولت نعیین می شود</a:t>
                      </a:r>
                      <a:endParaRPr lang="fa-IR"/>
                    </a:p>
                  </a:txBody>
                  <a:tcPr/>
                </a:tc>
                <a:tc>
                  <a:txBody>
                    <a:bodyPr/>
                    <a:lstStyle/>
                    <a:p>
                      <a:pPr rtl="1"/>
                      <a:r>
                        <a:rPr lang="fa-IR" smtClean="0"/>
                        <a:t>هدف دولت، تسهیل سرمایه گذاری و ارائه خدمات منحصر بهفردی است که ارزش تدریجی برای شهروندان حفظ یا ایجاد می کند.</a:t>
                      </a:r>
                      <a:r>
                        <a:rPr lang="fa-IR" baseline="0" smtClean="0"/>
                        <a:t> اثربخشی به وسیله توانایی دولت در تعیین و خلق ارزش و ثروت برای شهروندان مشخص می شود</a:t>
                      </a:r>
                      <a:endParaRPr lang="fa-IR"/>
                    </a:p>
                  </a:txBody>
                  <a:tcPr/>
                </a:tc>
              </a:tr>
              <a:tr h="370840">
                <a:tc>
                  <a:txBody>
                    <a:bodyPr/>
                    <a:lstStyle/>
                    <a:p>
                      <a:pPr rtl="1"/>
                      <a:endParaRPr lang="fa-IR"/>
                    </a:p>
                  </a:txBody>
                  <a:tcPr/>
                </a:tc>
                <a:tc>
                  <a:txBody>
                    <a:bodyPr/>
                    <a:lstStyle/>
                    <a:p>
                      <a:pPr rtl="1"/>
                      <a:endParaRPr lang="fa-IR"/>
                    </a:p>
                  </a:txBody>
                  <a:tcPr/>
                </a:tc>
                <a:tc>
                  <a:txBody>
                    <a:bodyPr/>
                    <a:lstStyle/>
                    <a:p>
                      <a:pPr rtl="1"/>
                      <a:endParaRPr lang="fa-IR"/>
                    </a:p>
                  </a:txBody>
                  <a:tcPr/>
                </a:tc>
                <a:tc>
                  <a:txBody>
                    <a:bodyPr/>
                    <a:lstStyle/>
                    <a:p>
                      <a:pPr rtl="1"/>
                      <a:endParaRPr lang="fa-IR"/>
                    </a:p>
                  </a:txBody>
                  <a:tcPr/>
                </a:tc>
              </a:tr>
            </a:tbl>
          </a:graphicData>
        </a:graphic>
      </p:graphicFrame>
    </p:spTree>
    <p:extLst>
      <p:ext uri="{BB962C8B-B14F-4D97-AF65-F5344CB8AC3E}">
        <p14:creationId xmlns:p14="http://schemas.microsoft.com/office/powerpoint/2010/main" val="4114777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fontAlgn="t"/>
            <a:endParaRPr lang="fa-IR">
              <a:cs typeface="B Zar" panose="00000400000000000000" pitchFamily="2" charset="-78"/>
            </a:endParaRPr>
          </a:p>
          <a:p>
            <a:endParaRPr lang="fa-IR">
              <a:cs typeface="B Zar" panose="00000400000000000000"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1085514459"/>
              </p:ext>
            </p:extLst>
          </p:nvPr>
        </p:nvGraphicFramePr>
        <p:xfrm>
          <a:off x="2032000" y="365125"/>
          <a:ext cx="8128000" cy="5491480"/>
        </p:xfrm>
        <a:graphic>
          <a:graphicData uri="http://schemas.openxmlformats.org/drawingml/2006/table">
            <a:tbl>
              <a:tblPr rtl="1" firstRow="1" bandRow="1">
                <a:tableStyleId>{5C22544A-7EE6-4342-B048-85BDC9FD1C3A}</a:tableStyleId>
              </a:tblPr>
              <a:tblGrid>
                <a:gridCol w="1840248"/>
                <a:gridCol w="2223752"/>
                <a:gridCol w="2032000"/>
                <a:gridCol w="2032000"/>
              </a:tblGrid>
              <a:tr h="370840">
                <a:tc>
                  <a:txBody>
                    <a:bodyPr/>
                    <a:lstStyle/>
                    <a:p>
                      <a:pPr rtl="1"/>
                      <a:endParaRPr lang="fa-IR">
                        <a:cs typeface="B Zar" panose="00000400000000000000" pitchFamily="2" charset="-78"/>
                      </a:endParaRPr>
                    </a:p>
                  </a:txBody>
                  <a:tcPr/>
                </a:tc>
                <a:tc>
                  <a:txBody>
                    <a:bodyPr/>
                    <a:lstStyle/>
                    <a:p>
                      <a:pPr rtl="1"/>
                      <a:r>
                        <a:rPr lang="fa-IR" smtClean="0">
                          <a:cs typeface="B Zar" panose="00000400000000000000" pitchFamily="2" charset="-78"/>
                        </a:rPr>
                        <a:t>مدل مشتری</a:t>
                      </a:r>
                      <a:endParaRPr lang="fa-IR">
                        <a:cs typeface="B Zar" panose="00000400000000000000" pitchFamily="2" charset="-78"/>
                      </a:endParaRPr>
                    </a:p>
                  </a:txBody>
                  <a:tcPr/>
                </a:tc>
                <a:tc>
                  <a:txBody>
                    <a:bodyPr/>
                    <a:lstStyle/>
                    <a:p>
                      <a:pPr rtl="1"/>
                      <a:r>
                        <a:rPr lang="fa-IR" smtClean="0">
                          <a:cs typeface="B Zar" panose="00000400000000000000" pitchFamily="2" charset="-78"/>
                        </a:rPr>
                        <a:t>مدل مالک </a:t>
                      </a:r>
                      <a:endParaRPr lang="fa-IR">
                        <a:cs typeface="B Zar" panose="00000400000000000000" pitchFamily="2" charset="-78"/>
                      </a:endParaRPr>
                    </a:p>
                  </a:txBody>
                  <a:tcPr/>
                </a:tc>
                <a:tc>
                  <a:txBody>
                    <a:bodyPr/>
                    <a:lstStyle/>
                    <a:p>
                      <a:pPr rtl="1"/>
                      <a:r>
                        <a:rPr lang="fa-IR" smtClean="0">
                          <a:cs typeface="B Zar" panose="00000400000000000000" pitchFamily="2" charset="-78"/>
                        </a:rPr>
                        <a:t>مدل ارزش محوری</a:t>
                      </a:r>
                      <a:endParaRPr lang="fa-IR">
                        <a:cs typeface="B Zar" panose="00000400000000000000" pitchFamily="2" charset="-78"/>
                      </a:endParaRPr>
                    </a:p>
                  </a:txBody>
                  <a:tcPr/>
                </a:tc>
              </a:tr>
              <a:tr h="37084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mtClean="0">
                          <a:cs typeface="B Zar" panose="00000400000000000000" pitchFamily="2" charset="-78"/>
                        </a:rPr>
                        <a:t>منشا مفهومی</a:t>
                      </a:r>
                    </a:p>
                    <a:p>
                      <a:pPr rtl="1"/>
                      <a:endParaRPr lang="fa-IR">
                        <a:cs typeface="B Zar" panose="00000400000000000000" pitchFamily="2" charset="-78"/>
                      </a:endParaRPr>
                    </a:p>
                  </a:txBody>
                  <a:tcPr/>
                </a:tc>
                <a:tc>
                  <a:txBody>
                    <a:bodyPr/>
                    <a:lstStyle/>
                    <a:p>
                      <a:pPr rtl="1"/>
                      <a:r>
                        <a:rPr lang="fa-IR" smtClean="0">
                          <a:cs typeface="B Zar" panose="00000400000000000000" pitchFamily="2" charset="-78"/>
                        </a:rPr>
                        <a:t>مدیریت کیفیت جامع</a:t>
                      </a:r>
                      <a:endParaRPr lang="fa-IR">
                        <a:cs typeface="B Zar" panose="00000400000000000000" pitchFamily="2" charset="-78"/>
                      </a:endParaRPr>
                    </a:p>
                  </a:txBody>
                  <a:tcPr/>
                </a:tc>
                <a:tc>
                  <a:txBody>
                    <a:bodyPr/>
                    <a:lstStyle/>
                    <a:p>
                      <a:pPr rtl="1"/>
                      <a:r>
                        <a:rPr lang="fa-IR" smtClean="0">
                          <a:cs typeface="B Zar" panose="00000400000000000000" pitchFamily="2" charset="-78"/>
                        </a:rPr>
                        <a:t>بازآفرینی دولت</a:t>
                      </a:r>
                      <a:endParaRPr lang="fa-IR">
                        <a:cs typeface="B Zar" panose="00000400000000000000" pitchFamily="2" charset="-78"/>
                      </a:endParaRPr>
                    </a:p>
                  </a:txBody>
                  <a:tcPr/>
                </a:tc>
                <a:tc>
                  <a:txBody>
                    <a:bodyPr/>
                    <a:lstStyle/>
                    <a:p>
                      <a:pPr rtl="1"/>
                      <a:r>
                        <a:rPr lang="fa-IR" smtClean="0">
                          <a:cs typeface="B Zar" panose="00000400000000000000" pitchFamily="2" charset="-78"/>
                        </a:rPr>
                        <a:t>نهضت بازمهندسی</a:t>
                      </a:r>
                      <a:endParaRPr lang="fa-IR">
                        <a:cs typeface="B Zar" panose="00000400000000000000" pitchFamily="2" charset="-78"/>
                      </a:endParaRPr>
                    </a:p>
                  </a:txBody>
                  <a:tcPr/>
                </a:tc>
              </a:tr>
              <a:tr h="370840">
                <a:tc>
                  <a:txBody>
                    <a:bodyPr/>
                    <a:lstStyle/>
                    <a:p>
                      <a:pPr rtl="1"/>
                      <a:r>
                        <a:rPr lang="fa-IR" smtClean="0">
                          <a:cs typeface="B Zar" panose="00000400000000000000" pitchFamily="2" charset="-78"/>
                        </a:rPr>
                        <a:t>نقش های و استعاره های دولت</a:t>
                      </a:r>
                      <a:endParaRPr lang="fa-IR">
                        <a:cs typeface="B Zar" panose="00000400000000000000" pitchFamily="2" charset="-78"/>
                      </a:endParaRPr>
                    </a:p>
                  </a:txBody>
                  <a:tcPr/>
                </a:tc>
                <a:tc>
                  <a:txBody>
                    <a:bodyPr/>
                    <a:lstStyle/>
                    <a:p>
                      <a:pPr rtl="1"/>
                      <a:r>
                        <a:rPr lang="fa-IR" smtClean="0">
                          <a:cs typeface="B Zar" panose="00000400000000000000" pitchFamily="2" charset="-78"/>
                        </a:rPr>
                        <a:t>استعاره:</a:t>
                      </a:r>
                      <a:r>
                        <a:rPr lang="fa-IR" baseline="0" smtClean="0">
                          <a:cs typeface="B Zar" panose="00000400000000000000" pitchFamily="2" charset="-78"/>
                        </a:rPr>
                        <a:t> دولت تولید کننده سازنده و عرضه کننده خدمات یا کیفیت است</a:t>
                      </a:r>
                    </a:p>
                    <a:p>
                      <a:pPr rtl="1"/>
                      <a:r>
                        <a:rPr lang="fa-IR" baseline="0" smtClean="0">
                          <a:cs typeface="B Zar" panose="00000400000000000000" pitchFamily="2" charset="-78"/>
                        </a:rPr>
                        <a:t>نقش مدیریت عملیات، نظارت بر کارایی، </a:t>
                      </a:r>
                    </a:p>
                    <a:p>
                      <a:pPr rtl="1"/>
                      <a:r>
                        <a:rPr lang="fa-IR" baseline="0" smtClean="0">
                          <a:cs typeface="B Zar" panose="00000400000000000000" pitchFamily="2" charset="-78"/>
                        </a:rPr>
                        <a:t>افزایش خدمات و تولید خدمات با کیفیت که سایر انتظارات مشتریان  دولت را بر اورد سازد</a:t>
                      </a:r>
                      <a:endParaRPr lang="fa-IR">
                        <a:cs typeface="B Zar" panose="00000400000000000000" pitchFamily="2" charset="-78"/>
                      </a:endParaRPr>
                    </a:p>
                  </a:txBody>
                  <a:tcPr/>
                </a:tc>
                <a:tc>
                  <a:txBody>
                    <a:bodyPr/>
                    <a:lstStyle/>
                    <a:p>
                      <a:pPr rtl="1"/>
                      <a:r>
                        <a:rPr lang="fa-IR" smtClean="0">
                          <a:cs typeface="B Zar" panose="00000400000000000000" pitchFamily="2" charset="-78"/>
                        </a:rPr>
                        <a:t>استعاره دولت</a:t>
                      </a:r>
                      <a:r>
                        <a:rPr lang="fa-IR" baseline="0" smtClean="0">
                          <a:cs typeface="B Zar" panose="00000400000000000000" pitchFamily="2" charset="-78"/>
                        </a:rPr>
                        <a:t> یک کسب و کار است که به صورت سلسله مراتبی ساماندهی شده و به وسیله مدیران و کارکنان وظیفه مدار مدیریت می شود. </a:t>
                      </a:r>
                    </a:p>
                    <a:p>
                      <a:pPr rtl="1"/>
                      <a:r>
                        <a:rPr lang="fa-IR" baseline="0" smtClean="0">
                          <a:cs typeface="B Zar" panose="00000400000000000000" pitchFamily="2" charset="-78"/>
                        </a:rPr>
                        <a:t>نقش: انجا وظایف شغلی و مسئولیت هایی که به وسیله (َشهروندان)سر مایه گذاران و ناظران تعریف شده است. انجام وظایف بر اساس شرح شغل، استاندارد ها و الزامات </a:t>
                      </a:r>
                      <a:endParaRPr lang="fa-IR">
                        <a:cs typeface="B Zar" panose="00000400000000000000" pitchFamily="2" charset="-78"/>
                      </a:endParaRPr>
                    </a:p>
                  </a:txBody>
                  <a:tcPr/>
                </a:tc>
                <a:tc>
                  <a:txBody>
                    <a:bodyPr/>
                    <a:lstStyle/>
                    <a:p>
                      <a:pPr rtl="1"/>
                      <a:r>
                        <a:rPr lang="fa-IR" smtClean="0">
                          <a:cs typeface="B Zar" panose="00000400000000000000" pitchFamily="2" charset="-78"/>
                        </a:rPr>
                        <a:t>استعاره</a:t>
                      </a:r>
                      <a:r>
                        <a:rPr lang="fa-IR" baseline="0" smtClean="0">
                          <a:cs typeface="B Zar" panose="00000400000000000000" pitchFamily="2" charset="-78"/>
                        </a:rPr>
                        <a:t>: دولت یک کارگزار نماینده و مدیر دارایی ها و خدماتی است که برای شهروندان سهامدار ایجاد ارزش تدریجی می کند. </a:t>
                      </a:r>
                    </a:p>
                    <a:p>
                      <a:pPr rtl="1"/>
                      <a:r>
                        <a:rPr lang="fa-IR" baseline="0" smtClean="0">
                          <a:cs typeface="B Zar" panose="00000400000000000000" pitchFamily="2" charset="-78"/>
                        </a:rPr>
                        <a:t>نقش: تعیین مهم ترین منابع ارزش برای موکلان خلق ارزش  تدریجی از طریق حفظ یا سرمایه گذاری در دارایی های جمعی، تسهیل در ایجاد ثروت به وسیله  سرمایه گذاری جمعی یا سرمایه گذاران شهروند و ارائه خدمات ارزشی منحصر به فرد  شهروندان </a:t>
                      </a:r>
                      <a:endParaRPr lang="fa-IR">
                        <a:cs typeface="B Zar" panose="00000400000000000000" pitchFamily="2" charset="-78"/>
                      </a:endParaRPr>
                    </a:p>
                  </a:txBody>
                  <a:tcPr/>
                </a:tc>
              </a:tr>
            </a:tbl>
          </a:graphicData>
        </a:graphic>
      </p:graphicFrame>
    </p:spTree>
    <p:extLst>
      <p:ext uri="{BB962C8B-B14F-4D97-AF65-F5344CB8AC3E}">
        <p14:creationId xmlns:p14="http://schemas.microsoft.com/office/powerpoint/2010/main" val="41743795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23300970"/>
              </p:ext>
            </p:extLst>
          </p:nvPr>
        </p:nvGraphicFramePr>
        <p:xfrm>
          <a:off x="786685" y="885467"/>
          <a:ext cx="10515600" cy="4699000"/>
        </p:xfrm>
        <a:graphic>
          <a:graphicData uri="http://schemas.openxmlformats.org/drawingml/2006/table">
            <a:tbl>
              <a:tblPr rtl="1" firstRow="1" bandRow="1">
                <a:tableStyleId>{5C22544A-7EE6-4342-B048-85BDC9FD1C3A}</a:tableStyleId>
              </a:tblPr>
              <a:tblGrid>
                <a:gridCol w="2628900"/>
                <a:gridCol w="2628900"/>
                <a:gridCol w="2628900"/>
                <a:gridCol w="2628900"/>
              </a:tblGrid>
              <a:tr h="370840">
                <a:tc>
                  <a:txBody>
                    <a:bodyPr/>
                    <a:lstStyle/>
                    <a:p>
                      <a:pPr rtl="1"/>
                      <a:endParaRPr lang="fa-IR" sz="1600"/>
                    </a:p>
                  </a:txBody>
                  <a:tcPr/>
                </a:tc>
                <a:tc>
                  <a:txBody>
                    <a:bodyPr/>
                    <a:lstStyle/>
                    <a:p>
                      <a:pPr rtl="1"/>
                      <a:r>
                        <a:rPr lang="fa-IR" sz="1600" smtClean="0"/>
                        <a:t>مدل</a:t>
                      </a:r>
                      <a:r>
                        <a:rPr lang="fa-IR" sz="1600" baseline="0" smtClean="0"/>
                        <a:t> مشتری </a:t>
                      </a:r>
                      <a:endParaRPr lang="fa-IR" sz="1600"/>
                    </a:p>
                  </a:txBody>
                  <a:tcPr/>
                </a:tc>
                <a:tc>
                  <a:txBody>
                    <a:bodyPr/>
                    <a:lstStyle/>
                    <a:p>
                      <a:pPr rtl="1"/>
                      <a:r>
                        <a:rPr lang="fa-IR" sz="1600" smtClean="0"/>
                        <a:t>مدل مالک </a:t>
                      </a:r>
                      <a:endParaRPr lang="fa-IR" sz="1600"/>
                    </a:p>
                  </a:txBody>
                  <a:tcPr/>
                </a:tc>
                <a:tc>
                  <a:txBody>
                    <a:bodyPr/>
                    <a:lstStyle/>
                    <a:p>
                      <a:pPr rtl="1"/>
                      <a:r>
                        <a:rPr lang="fa-IR" sz="1600" smtClean="0"/>
                        <a:t>مدل ارزش محوری</a:t>
                      </a:r>
                      <a:endParaRPr lang="fa-IR" sz="1600"/>
                    </a:p>
                  </a:txBody>
                  <a:tcPr/>
                </a:tc>
              </a:tr>
              <a:tr h="370840">
                <a:tc>
                  <a:txBody>
                    <a:bodyPr/>
                    <a:lstStyle/>
                    <a:p>
                      <a:pPr rtl="1"/>
                      <a:r>
                        <a:rPr lang="fa-IR" sz="1600" smtClean="0">
                          <a:cs typeface="B Zar" panose="00000400000000000000" pitchFamily="2" charset="-78"/>
                        </a:rPr>
                        <a:t>نقش ها و استعاره های شهروند</a:t>
                      </a:r>
                      <a:endParaRPr lang="fa-IR" sz="1600">
                        <a:cs typeface="B Zar" panose="00000400000000000000" pitchFamily="2" charset="-78"/>
                      </a:endParaRPr>
                    </a:p>
                  </a:txBody>
                  <a:tcPr/>
                </a:tc>
                <a:tc>
                  <a:txBody>
                    <a:bodyPr/>
                    <a:lstStyle/>
                    <a:p>
                      <a:pPr rtl="1"/>
                      <a:r>
                        <a:rPr lang="fa-IR" sz="1600" smtClean="0">
                          <a:cs typeface="B Zar" panose="00000400000000000000" pitchFamily="2" charset="-78"/>
                        </a:rPr>
                        <a:t>استعاره</a:t>
                      </a:r>
                      <a:r>
                        <a:rPr lang="fa-IR" sz="1600" baseline="0" smtClean="0">
                          <a:cs typeface="B Zar" panose="00000400000000000000" pitchFamily="2" charset="-78"/>
                        </a:rPr>
                        <a:t>: شهروندان مصرف کنندگان خدمات دولتند. </a:t>
                      </a:r>
                    </a:p>
                    <a:p>
                      <a:pPr rtl="1"/>
                      <a:r>
                        <a:rPr lang="fa-IR" sz="1600" baseline="0" smtClean="0">
                          <a:cs typeface="B Zar" panose="00000400000000000000" pitchFamily="2" charset="-78"/>
                        </a:rPr>
                        <a:t>نقش: اتحاد تصمیم جهت خرید خدمات شهری بر اساس منفعت شخصی، ارائه بازخورد مستمر به مدیران دولتی در ارتباط با کیفیت و رضایتمندی نسبت به خدمات ارائه شده است. </a:t>
                      </a:r>
                      <a:endParaRPr lang="fa-IR" sz="1600">
                        <a:cs typeface="B Zar" panose="00000400000000000000" pitchFamily="2" charset="-78"/>
                      </a:endParaRPr>
                    </a:p>
                  </a:txBody>
                  <a:tcPr/>
                </a:tc>
                <a:tc>
                  <a:txBody>
                    <a:bodyPr/>
                    <a:lstStyle/>
                    <a:p>
                      <a:pPr rtl="1"/>
                      <a:r>
                        <a:rPr lang="fa-IR" sz="1600" smtClean="0">
                          <a:cs typeface="B Zar" panose="00000400000000000000" pitchFamily="2" charset="-78"/>
                        </a:rPr>
                        <a:t>استعاره:</a:t>
                      </a:r>
                      <a:r>
                        <a:rPr lang="fa-IR" sz="1600" baseline="0" smtClean="0">
                          <a:cs typeface="B Zar" panose="00000400000000000000" pitchFamily="2" charset="-78"/>
                        </a:rPr>
                        <a:t> شهروندان ومالکان فردی و سرمایه گذاران در کسب و کار  دولتند. </a:t>
                      </a:r>
                    </a:p>
                    <a:p>
                      <a:pPr rtl="1"/>
                      <a:r>
                        <a:rPr lang="fa-IR" sz="1600" baseline="0" smtClean="0">
                          <a:cs typeface="B Zar" panose="00000400000000000000" pitchFamily="2" charset="-78"/>
                        </a:rPr>
                        <a:t>نقش: سنجش، نظارت، گزارش دهی و سرپرستی کارکنان برای اطمینان از این که به طور موثر مسئولیت های خود را انجام و محقق می سازند، ایجاد سرمایه و درامد برای کسب و کار دولت</a:t>
                      </a:r>
                      <a:endParaRPr lang="fa-IR" sz="1600">
                        <a:cs typeface="B Zar" panose="00000400000000000000" pitchFamily="2" charset="-78"/>
                      </a:endParaRPr>
                    </a:p>
                  </a:txBody>
                  <a:tcPr/>
                </a:tc>
                <a:tc>
                  <a:txBody>
                    <a:bodyPr/>
                    <a:lstStyle/>
                    <a:p>
                      <a:pPr rtl="1"/>
                      <a:r>
                        <a:rPr lang="fa-IR" sz="1600" smtClean="0">
                          <a:cs typeface="B Zar" panose="00000400000000000000" pitchFamily="2" charset="-78"/>
                        </a:rPr>
                        <a:t>استعاره:</a:t>
                      </a:r>
                      <a:r>
                        <a:rPr lang="fa-IR" sz="1600" baseline="0" smtClean="0">
                          <a:cs typeface="B Zar" panose="00000400000000000000" pitchFamily="2" charset="-78"/>
                        </a:rPr>
                        <a:t> شهروندان سرمایه گذاران همکار و سهامداران یکسان تراست عمومی اند. </a:t>
                      </a:r>
                    </a:p>
                    <a:p>
                      <a:pPr rtl="1"/>
                      <a:r>
                        <a:rPr lang="fa-IR" sz="1600" baseline="0" smtClean="0">
                          <a:cs typeface="B Zar" panose="00000400000000000000" pitchFamily="2" charset="-78"/>
                        </a:rPr>
                        <a:t>نقش:سرمایه گذاری با دیگر شهروندان و دولت در خلق ثروت تدریجی همساز با نیازهای شهروندان، تاثیر گذاری بر اهداف محلی و جهت گیری های کسب و کار و ثروت جمعی</a:t>
                      </a:r>
                      <a:endParaRPr lang="fa-IR" sz="1600">
                        <a:cs typeface="B Zar" panose="00000400000000000000" pitchFamily="2" charset="-78"/>
                      </a:endParaRPr>
                    </a:p>
                  </a:txBody>
                  <a:tcPr/>
                </a:tc>
              </a:tr>
              <a:tr h="370840">
                <a:tc>
                  <a:txBody>
                    <a:bodyPr/>
                    <a:lstStyle/>
                    <a:p>
                      <a:pPr rtl="1"/>
                      <a:r>
                        <a:rPr lang="fa-IR" sz="1600" smtClean="0">
                          <a:cs typeface="B Zar" panose="00000400000000000000" pitchFamily="2" charset="-78"/>
                        </a:rPr>
                        <a:t>دیدگاه ها و پیش قرض</a:t>
                      </a:r>
                      <a:r>
                        <a:rPr lang="fa-IR" sz="1600" baseline="0" smtClean="0">
                          <a:cs typeface="B Zar" panose="00000400000000000000" pitchFamily="2" charset="-78"/>
                        </a:rPr>
                        <a:t> های ضمنی </a:t>
                      </a:r>
                      <a:endParaRPr lang="fa-IR" sz="1600">
                        <a:cs typeface="B Zar" panose="00000400000000000000" pitchFamily="2" charset="-78"/>
                      </a:endParaRPr>
                    </a:p>
                  </a:txBody>
                  <a:tcPr/>
                </a:tc>
                <a:tc>
                  <a:txBody>
                    <a:bodyPr/>
                    <a:lstStyle/>
                    <a:p>
                      <a:pPr rtl="1"/>
                      <a:r>
                        <a:rPr lang="fa-IR" sz="1600" smtClean="0">
                          <a:cs typeface="B Zar" panose="00000400000000000000" pitchFamily="2" charset="-78"/>
                        </a:rPr>
                        <a:t>دولت رابطه بین شهروندان و دولت را تعیین و جهت می دهد.</a:t>
                      </a:r>
                      <a:r>
                        <a:rPr lang="fa-IR" sz="1600" baseline="0" smtClean="0">
                          <a:cs typeface="B Zar" panose="00000400000000000000" pitchFamily="2" charset="-78"/>
                        </a:rPr>
                        <a:t> شهروندان به عنوان مشتریان مفعت طلب عمل می کنند که به طور منفعل واکنش نشان می دهند. از طریق تمرکز بر مشتری. تاکید اولیه بر کارایی عملیاتی، تولید و کارایی داخلی صورت می گیرد. </a:t>
                      </a:r>
                      <a:endParaRPr lang="fa-IR" sz="1600">
                        <a:cs typeface="B Zar" panose="00000400000000000000" pitchFamily="2" charset="-78"/>
                      </a:endParaRPr>
                    </a:p>
                  </a:txBody>
                  <a:tcPr/>
                </a:tc>
                <a:tc>
                  <a:txBody>
                    <a:bodyPr/>
                    <a:lstStyle/>
                    <a:p>
                      <a:pPr rtl="1"/>
                      <a:r>
                        <a:rPr lang="fa-IR" sz="1600" smtClean="0">
                          <a:cs typeface="B Zar" panose="00000400000000000000" pitchFamily="2" charset="-78"/>
                        </a:rPr>
                        <a:t>شهروندان رابطه بین شهروندان و دولت را تعیین و جهت می دهند. این</a:t>
                      </a:r>
                      <a:r>
                        <a:rPr lang="fa-IR" sz="1600" baseline="0" smtClean="0">
                          <a:cs typeface="B Zar" panose="00000400000000000000" pitchFamily="2" charset="-78"/>
                        </a:rPr>
                        <a:t> جهت دهی منبعث از فرایندهای ساختاری متمرکز، غیردموکراتیک و سلسله </a:t>
                      </a:r>
                      <a:r>
                        <a:rPr lang="fa-IR" sz="1600" smtClean="0">
                          <a:cs typeface="B Zar" panose="00000400000000000000" pitchFamily="2" charset="-78"/>
                        </a:rPr>
                        <a:t> مراتبی</a:t>
                      </a:r>
                      <a:r>
                        <a:rPr lang="fa-IR" sz="1600" baseline="0" smtClean="0">
                          <a:cs typeface="B Zar" panose="00000400000000000000" pitchFamily="2" charset="-78"/>
                        </a:rPr>
                        <a:t> است. تمرکز بر فرایند های داخلیف کار و کسب داخلی، نسبت به  وضع موجودف مقاومت در برابر تغییر صورت می گیرد. </a:t>
                      </a:r>
                      <a:endParaRPr lang="fa-IR" sz="1600">
                        <a:cs typeface="B Zar" panose="00000400000000000000" pitchFamily="2" charset="-78"/>
                      </a:endParaRPr>
                    </a:p>
                  </a:txBody>
                  <a:tcPr/>
                </a:tc>
                <a:tc>
                  <a:txBody>
                    <a:bodyPr/>
                    <a:lstStyle/>
                    <a:p>
                      <a:pPr rtl="1"/>
                      <a:r>
                        <a:rPr lang="fa-IR" sz="1600" smtClean="0">
                          <a:cs typeface="B Zar" panose="00000400000000000000" pitchFamily="2" charset="-78"/>
                        </a:rPr>
                        <a:t>مدل مدیریتی بالا به  پایین</a:t>
                      </a:r>
                      <a:r>
                        <a:rPr lang="fa-IR" sz="1600" baseline="0" smtClean="0">
                          <a:cs typeface="B Zar" panose="00000400000000000000" pitchFamily="2" charset="-78"/>
                        </a:rPr>
                        <a:t> همراه با ناظران و کنترل کننده ها، شهروندان به صورت انتخابی در دارایی ها و خدماتی که بیشترین ارزش تدریجی برای انها دارد. سرمایه گذاری می کنند. دولت و شهرودنانف مسئولیت خلق ثروت را بین خود تقسیم می کنند. از طریق فرایند های سازمانی تحت (ُسطح) صورت می گیرد . بر فرایند های بیرونی تغییر بازار و نوآوری نیز تاکید دارد. </a:t>
                      </a:r>
                      <a:endParaRPr lang="fa-IR" sz="1600" smtClean="0">
                        <a:cs typeface="B Zar" panose="00000400000000000000" pitchFamily="2" charset="-78"/>
                      </a:endParaRPr>
                    </a:p>
                  </a:txBody>
                  <a:tcPr/>
                </a:tc>
              </a:tr>
            </a:tbl>
          </a:graphicData>
        </a:graphic>
      </p:graphicFrame>
    </p:spTree>
    <p:extLst>
      <p:ext uri="{BB962C8B-B14F-4D97-AF65-F5344CB8AC3E}">
        <p14:creationId xmlns:p14="http://schemas.microsoft.com/office/powerpoint/2010/main" val="21183854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دیدگاه پلورالیسم «عامه» یعنی گروه های ذی نفع</a:t>
            </a:r>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r>
              <a:rPr lang="fa-IR" smtClean="0">
                <a:cs typeface="B Zar" panose="00000400000000000000" pitchFamily="2" charset="-78"/>
              </a:rPr>
              <a:t>دیدگاه پلورالیسم در علوم سیاسی به خوبی شناخته شده است. پلورالیسم ضمن توصیف شکل گیری گروه های ذی نفع، افراد جامعه را حول منافعی خاص گرد هم جمع می کند. بر این اساس گروه های ذی نفع در دولت ها در تعامل و رقابتند و منافع افراد خاصی را دنبال می کنند. بی تردید گروه های ذی نفع حق شهروندان را برای ساماندهی و پی گیری منافع خود تقویت می کنند. در اواسط دهه 1950 در اندیشمند برجسته علوم سیاسی یعنی دیوید ترومن (1957) و رابرت دال (1956) بحث گروه های ذی نفع در دولت دموکراتیک را تشریح و پلورالیسم را به عنوان زاویه ای برای نگریستن به «عامه» مطرح کردند. در آن زمان و عصر کنونی این دیدگاه از آن جهت که به تحلیل گران کمک می کرد مفید واقع شد. اندیشمندان سیاسی با توجه به این دیدگاه توانستند هم فرایند های طبیعی تعامل گروهی را تعریف و هم ادعا کنند که این فرایند ها، شیوه های دموکراتیک را شکل می دهد. پلورالیسم از ایده های فردگرایی، مالکیت خصوصی و سرمایه داری نیز حمایت می کرد. </a:t>
            </a:r>
            <a:endParaRPr lang="fa-IR">
              <a:cs typeface="B Zar" panose="00000400000000000000" pitchFamily="2" charset="-78"/>
            </a:endParaRPr>
          </a:p>
        </p:txBody>
      </p:sp>
    </p:spTree>
    <p:extLst>
      <p:ext uri="{BB962C8B-B14F-4D97-AF65-F5344CB8AC3E}">
        <p14:creationId xmlns:p14="http://schemas.microsoft.com/office/powerpoint/2010/main" val="25406347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r>
              <a:rPr lang="fa-IR" smtClean="0">
                <a:cs typeface="B Zar" panose="00000400000000000000" pitchFamily="2" charset="-78"/>
              </a:rPr>
              <a:t>بر این اساس «عامه» در فرایند های تعامل گروهی متجلی می شد. همچنین می توان گفت که نتیجه تعامل گروهی تعریف از منفعت  عامه را شکل می داد. </a:t>
            </a:r>
          </a:p>
          <a:p>
            <a:r>
              <a:rPr lang="fa-IR" smtClean="0">
                <a:cs typeface="B Zar" panose="00000400000000000000" pitchFamily="2" charset="-78"/>
              </a:rPr>
              <a:t>قرائن و شواهد نشان می دهد که پلورالیسم در شیوه مدیریت دولتی نیز هواخواهانی دارد. تخصص گرایی، اصلی کلیدی در مدیریت دولتی است و سازمان های دولتی بر محوریت متخصصان طراحی می شوند. بنابراین، گروه های ذی نفع اثربخش در سازمان های دولتی ب رمحوریت متخصصان طراحی می شوند. بنابراینف گروه های ذی نفع اثربخش در سازمان های دولتی  تخصصی هم پیمانانی خواهند یافت. از این رو بسیاری از گوره های ذی تفع یا پیوند با برخی از مدیران سازمان های دولتی در عرصه های مختلف به خصوص نفوذ در دستگاه قانون گذاری شور «مثلثی اهنین» تشکیل می دهد که پیامد ان مصادره «منفعت عامه» به نفع گروه اصی است که شاید بتوان نمونه های آن را حتی در کشور ایران به وفور یافت. </a:t>
            </a:r>
            <a:endParaRPr lang="fa-IR">
              <a:cs typeface="B Zar" panose="00000400000000000000" pitchFamily="2" charset="-78"/>
            </a:endParaRPr>
          </a:p>
        </p:txBody>
      </p:sp>
    </p:spTree>
    <p:extLst>
      <p:ext uri="{BB962C8B-B14F-4D97-AF65-F5344CB8AC3E}">
        <p14:creationId xmlns:p14="http://schemas.microsoft.com/office/powerpoint/2010/main" val="33887259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r>
              <a:rPr lang="fa-IR" smtClean="0">
                <a:cs typeface="B Zar" panose="00000400000000000000" pitchFamily="2" charset="-78"/>
              </a:rPr>
              <a:t>برخی از انیدشمندان منتقد مدعی اند که بسیاری از مشکلات فرا روی دولت ها برخی از کشورها منبعث از پلورالیسم است. به اعتقاد برنز (1963) ویژگی های خاص سیستم های دولتی شرایطی را فراهم کرده است که قبل از این که ملت ها بتوانند به اقدامات دست بزنند، باید پیدایش، اجماع گروه ها و رهبران مختلف حاصل شود. این نوع سیستم، بهای سنگینی از جهت تاخیر  و از دست دادن فرصت ها بر ملت ها  تحمیل خواهد کرد. </a:t>
            </a:r>
          </a:p>
          <a:p>
            <a:r>
              <a:rPr lang="fa-IR" smtClean="0">
                <a:cs typeface="B Zar" panose="00000400000000000000" pitchFamily="2" charset="-78"/>
              </a:rPr>
              <a:t>بر این اساس، منافع کل جامعه بر محوریت منافع گروه های خاصی استوار است. به  اعتقاد لاوی (1979) این امر در مورد کشور آمریکا نیز صادق است. بنابراین به اعتقاد وی گروه های ذی نفع  خاص، لزوما نماینده افراد جامعه نیستند. لاوی به نقل از باربر ادعا می کند که دموکراسی پلورالیسم ناکارامد است زیرا بر گیرو دارهای بازار آزاد و آزادی برای طرف های چانه زن تکیه می کند، زیرا نمی تواند اندیشه عامه با اهداف مورد نظر عامه را ایجاد کند زیرا نسبت به جهان واقعی قدرت بی ضرر است...</a:t>
            </a:r>
            <a:endParaRPr lang="fa-IR">
              <a:cs typeface="B Zar" panose="00000400000000000000" pitchFamily="2" charset="-78"/>
            </a:endParaRPr>
          </a:p>
        </p:txBody>
      </p:sp>
    </p:spTree>
    <p:extLst>
      <p:ext uri="{BB962C8B-B14F-4D97-AF65-F5344CB8AC3E}">
        <p14:creationId xmlns:p14="http://schemas.microsoft.com/office/powerpoint/2010/main" val="2428211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زیرا به اصطلاح از اصل نمایندگی استفاده می کند و به علت شیفته شدن به بازار آزاد و دست نامریی و فایده گرایی ساده انگارانه تصور می کند دنبال کردن منافع شخصی به خیر عمومی منجر می شود. </a:t>
            </a:r>
            <a:endParaRPr lang="fa-IR">
              <a:cs typeface="B Zar" panose="00000400000000000000" pitchFamily="2" charset="-78"/>
            </a:endParaRPr>
          </a:p>
        </p:txBody>
      </p:sp>
    </p:spTree>
    <p:extLst>
      <p:ext uri="{BB962C8B-B14F-4D97-AF65-F5344CB8AC3E}">
        <p14:creationId xmlns:p14="http://schemas.microsoft.com/office/powerpoint/2010/main" val="24538718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افزون بر این انتقادات، برخی دیگر از منتقدانئ مدعی اند که تئوری گروه ذی نفع اساسا نسبت به کارایی و صرفه ذجویی های مرتبط با مدیریت دولتی زیان بار است. به اعتقاد یتس (1982) : حامیان پلورالیسم ، تقسیم و توزیع قدرت را مطلوب می دانند ولی مدیران دولتی خیر،  اگر چه این محور در پلورالیسم حایز اهمیت است ولی بسیاری از مدیران نیز به علت این که نفع خود را در تخصص گرایی می بینند توزیع قدرت  را مطلوب می دانند. به گفته یتس حامیان پلورالیسم، عدم تمرکزگرایی را مطلوب می دانند در حالی که کارایی اداری، مستلزم نوعی تمرکز گرایی نیز است. ولی این ویژگی مدیران دولتی مطلوب نیست زیرا بر اساس تئوری های جدید مدیریت، تمرکز گرایی محوری غالب در تئوری و عمل مدیریت دولتی است. </a:t>
            </a:r>
            <a:endParaRPr lang="fa-IR">
              <a:cs typeface="B Zar" panose="00000400000000000000" pitchFamily="2" charset="-78"/>
            </a:endParaRPr>
          </a:p>
        </p:txBody>
      </p:sp>
    </p:spTree>
    <p:extLst>
      <p:ext uri="{BB962C8B-B14F-4D97-AF65-F5344CB8AC3E}">
        <p14:creationId xmlns:p14="http://schemas.microsoft.com/office/powerpoint/2010/main" val="4176322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r>
              <a:rPr lang="fa-IR" smtClean="0">
                <a:cs typeface="B Zar" panose="00000400000000000000" pitchFamily="2" charset="-78"/>
              </a:rPr>
              <a:t>به گفته یتس، حامیان پلورالیسم نسبت به قدرت اجرایی با نوع تمرکز قدرت، بدگمان و بی اعتمادند. از دیدگاه اینان، قدرت باید در دستان شهروندان، گروه های ذی نفع و سیاستمداران باشد. از طرف دیگر مدیران دولتی دوست دارند قدرت در دست مدیران و مستخدمان منتخب متمرکز شود. بنابراین به اعتقاد ینتس بین ارزش هی متضاد و دموکراسی مبتنی بر ایده پلورالیسم و کارایی اداری نوعی تضاد وجود دارد. </a:t>
            </a:r>
          </a:p>
          <a:p>
            <a:r>
              <a:rPr lang="fa-IR" smtClean="0">
                <a:cs typeface="B Zar" panose="00000400000000000000" pitchFamily="2" charset="-78"/>
              </a:rPr>
              <a:t>ولی باید گفت که اگر چه مدیران دولتی برای اجرای خط مشی عمومی به قدرت کارامد نیاز دارند اما تفاوت در دیدگاه های پلورالسیم و کارایی اداری آن طور که یتس ادعا می کند، نیست. در نهایت به زعم یتس، پلوارلیست ها سازش  و چانه زنی  سیاسی را مطلوب می دانند ولی مدیران دولتی حفظ سیاست ها خدای از اداره را دوست دارند. اما چون دوگانگی سیاست- اداره در دهه های پیشین منتفی شده بی هیچ وجه این ویژگی به عنوان ویژگی مشخصه های مدیریت دولتی مد نظر یتسن صحیح نیست. </a:t>
            </a:r>
            <a:endParaRPr lang="fa-IR">
              <a:cs typeface="B Zar" panose="00000400000000000000" pitchFamily="2" charset="-78"/>
            </a:endParaRPr>
          </a:p>
        </p:txBody>
      </p:sp>
    </p:spTree>
    <p:extLst>
      <p:ext uri="{BB962C8B-B14F-4D97-AF65-F5344CB8AC3E}">
        <p14:creationId xmlns:p14="http://schemas.microsoft.com/office/powerpoint/2010/main" val="850907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مقدمه</a:t>
            </a:r>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عبارت «اداره امور عمومی» که در ایران به «مدیریت دولتی» تعبیر می شود از دو واژه اداره (</a:t>
            </a:r>
            <a:r>
              <a:rPr lang="en-US" smtClean="0">
                <a:cs typeface="B Zar" panose="00000400000000000000" pitchFamily="2" charset="-78"/>
              </a:rPr>
              <a:t>Administration</a:t>
            </a:r>
            <a:r>
              <a:rPr lang="fa-IR" smtClean="0">
                <a:cs typeface="B Zar" panose="00000400000000000000" pitchFamily="2" charset="-78"/>
              </a:rPr>
              <a:t>) و واژه عمومی یا عامه (</a:t>
            </a:r>
            <a:r>
              <a:rPr lang="en-US" smtClean="0">
                <a:cs typeface="B Zar" panose="00000400000000000000" pitchFamily="2" charset="-78"/>
              </a:rPr>
              <a:t>PUBLIC</a:t>
            </a:r>
            <a:r>
              <a:rPr lang="fa-IR" smtClean="0">
                <a:cs typeface="B Zar" panose="00000400000000000000" pitchFamily="2" charset="-78"/>
              </a:rPr>
              <a:t>) تشکیل شده است. ادبایت مدیریت دولتی تعابیر مختلفی از مفهوم عامه ارائه کرده است. سیاستمداران که حیات خود را در رقابت های حزبی تصور می کنند عامه را گروه های ذی نفع می دانند و مدعی اند که گروه هی ذی نفع آیینه تمامئ نمای عامه هستند. اقتصاددانان برای راحتی در مدلسازی واژه «مصرف کننده» را به کار می گیرند و بر این باورند که انسان ها موجوداتی عقلایی اند که در پی منافع شخصی خود هستند. هر انسانی در پی حداکثر ساختن منافع خود می باشد از این رو عامه را در مصرف کننده می بیند و ارائه دهندگان خدمات عمومی، عامه را مشتریان می دانند و برخی دیگر عامه را سهامداران شرکت سهامی دولت  می دانند. </a:t>
            </a:r>
            <a:endParaRPr lang="fa-IR">
              <a:cs typeface="B Zar" panose="00000400000000000000" pitchFamily="2" charset="-78"/>
            </a:endParaRPr>
          </a:p>
        </p:txBody>
      </p:sp>
    </p:spTree>
    <p:extLst>
      <p:ext uri="{BB962C8B-B14F-4D97-AF65-F5344CB8AC3E}">
        <p14:creationId xmlns:p14="http://schemas.microsoft.com/office/powerpoint/2010/main" val="30367609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بین ایده و عمل دیدگاه جزیی نگرانه پلورالیسم ومفاهیم «عامه» در مدیریت دولتی تفاوت های مهمی وجود دارد. در عین حال، این تفاوت هایی مقوله های «تمرکز- عدم تمرکز، تمرکز یا توزیع قدرت و «یا» چانه زنی سیاسی در برابر «تخصص گرایی اداری» استوار نیست. ینتس نیز این دیدگاه ها را آشتی داد. تفاوت های مهم باید بر مقایسه دیدگاه های احتمالی و بالقوه منفعت عامه کلی به جای مجموعه منافع خصوصی فردی استوار شود. نظریه پردازان جدید مدیریت دولتی مدعی اند باید نوعی منفعت عمومی کلی را پذیرفت  و کارگزاران آن منفعت کلی را دنبال کنند. </a:t>
            </a:r>
            <a:endParaRPr lang="fa-IR">
              <a:cs typeface="B Zar" panose="00000400000000000000" pitchFamily="2" charset="-78"/>
            </a:endParaRPr>
          </a:p>
        </p:txBody>
      </p:sp>
    </p:spTree>
    <p:extLst>
      <p:ext uri="{BB962C8B-B14F-4D97-AF65-F5344CB8AC3E}">
        <p14:creationId xmlns:p14="http://schemas.microsoft.com/office/powerpoint/2010/main" val="39894600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بنابراین باید این سوال را مطرح کرد که ایا پلورالیسم یا تئوری گروه ذی نفع بازنمای کاملی ازعامه است یا خیر؟ پاسخ منفی است. علاوه بر انتقادات فوق، بر همگان روشن است که ترجیحات، نگرش ها و نیازهای بسیاری از شهروندان به طور کامل از طریق گروه های ذی نفع ابراز نمی شود. این نکته به طور خاص در مورد افراد محروم از لحاظ اقتصادی  و اجتماعی که ترجیحات آنها به ندرت و به صورت اثربخش مطرح نمی شود، صادق است. از طرف دیگر، در گروه های ذی نفع توانایی ابراز منافع عامه از نظر اقتصادی اغراق آمیز است. </a:t>
            </a:r>
            <a:endParaRPr lang="fa-IR">
              <a:cs typeface="B Zar" panose="00000400000000000000" pitchFamily="2" charset="-78"/>
            </a:endParaRPr>
          </a:p>
        </p:txBody>
      </p:sp>
    </p:spTree>
    <p:extLst>
      <p:ext uri="{BB962C8B-B14F-4D97-AF65-F5344CB8AC3E}">
        <p14:creationId xmlns:p14="http://schemas.microsoft.com/office/powerpoint/2010/main" val="35523701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قرائن و شواهد روز افزونی وجود دارد مبتنی بر این که اراده عامه یا منفعت عامه ای که از لحاظ اقتصادی و سیاسی به نفع گروه خاصی نیست کمتر مورد توجه قرار می گیرد. </a:t>
            </a:r>
          </a:p>
          <a:p>
            <a:r>
              <a:rPr lang="fa-IR" smtClean="0">
                <a:cs typeface="B Zar" panose="00000400000000000000" pitchFamily="2" charset="-78"/>
              </a:rPr>
              <a:t>به عبارت دیگر بسیاری از منافع و نگرانی های عامه مردم از ابتدا به خوبی از طریق فزاینده گروه ذی نفع ابراز نمی شود در دوره جدید ریاست جمهوری ایرانف این بی کفایتی از جانب گروه های ذی نفع به وضوح نمایان شده است. </a:t>
            </a:r>
            <a:endParaRPr lang="fa-IR">
              <a:cs typeface="B Zar" panose="00000400000000000000" pitchFamily="2" charset="-78"/>
            </a:endParaRPr>
          </a:p>
        </p:txBody>
      </p:sp>
    </p:spTree>
    <p:extLst>
      <p:ext uri="{BB962C8B-B14F-4D97-AF65-F5344CB8AC3E}">
        <p14:creationId xmlns:p14="http://schemas.microsoft.com/office/powerpoint/2010/main" val="19364404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دیدگاه انتخاب عمومی: «عامه» یعنی مصرف کننده</a:t>
            </a:r>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دیدگتاه انتخاب عمومی با آنچه پلورالیسم در مرد «عامه» می گوید، ارتباط تنگاتنگی دارد. محوری که این دو دیدگاه را به هم پیوند می دهد، فرد گرایی است. به اعتقاد بنتام (1948) جامعه مجموعه ای است ساختگی از افرادی که به عنوان اعضا  آن محسوب می شوند. حال، با این توصیف از جامعه، «منفعت عامه» چیست؟ </a:t>
            </a:r>
          </a:p>
          <a:p>
            <a:r>
              <a:rPr lang="fa-IR" smtClean="0">
                <a:cs typeface="B Zar" panose="00000400000000000000" pitchFamily="2" charset="-78"/>
              </a:rPr>
              <a:t>مجموع  منافع افرادی است که جامعه را شکل داده اند (ص 3) این دیدگاه فایده گرایی مشهور است، بدون توجه خاص به ارزش ها و ایده های جامعه نظیر «اصول اخلاقی» ، «خیر عامه»  یا احتمالا «منفعت عامه»، منفعت شخصی، لذت و شادی فردی را دنبال می کند. نوع دوستی اگر چه فضیلتی مهم است ولی در این منطق جایی ندارد. بنابراین چشم انداز غالب در این دیدگاه فردگرایی است. </a:t>
            </a:r>
            <a:endParaRPr lang="fa-IR">
              <a:cs typeface="B Zar" panose="00000400000000000000" pitchFamily="2" charset="-78"/>
            </a:endParaRPr>
          </a:p>
        </p:txBody>
      </p:sp>
    </p:spTree>
    <p:extLst>
      <p:ext uri="{BB962C8B-B14F-4D97-AF65-F5344CB8AC3E}">
        <p14:creationId xmlns:p14="http://schemas.microsoft.com/office/powerpoint/2010/main" val="30681405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r>
              <a:rPr lang="fa-IR" smtClean="0">
                <a:cs typeface="B Zar" panose="00000400000000000000" pitchFamily="2" charset="-78"/>
              </a:rPr>
              <a:t>پیش فرض  منفعت طلبی شخصی، دیدگاهی از عامه را شل می دهد که در منطق بازار به عنوان مصرف کننده عمل می کند  و به طور خلاصه، تجلی  کاربرد اقتصاد بازار در بخش دولتی است. </a:t>
            </a:r>
          </a:p>
          <a:p>
            <a:r>
              <a:rPr lang="fa-IR" smtClean="0">
                <a:cs typeface="B Zar" panose="00000400000000000000" pitchFamily="2" charset="-78"/>
              </a:rPr>
              <a:t>پیش فرض روش شناسنامه صالی و اولیه اقتصاد دانان این است که «کنش عامه» باید به عنوان «کنش افراد بر انگیخته شده ای» تصور شود که منافع آن نوعا از یکدیگر متفاوت است، لذا هر فردی، حسابگری است عقلایی که منافع خود را دنبال می کند. دولت و نظم اجتمای محیطی ایجاد می کنند که افراد در درون این محیط به انتختاب  دست می زنند. کارایی هر فردی، معادله ای است که از طریق مطلوبیت جدید فردی محاسبه می شود باخاان و تالکوت (1963)  مدل اقتصاد بازار و پیش فرض فردگرایانه بودن منفعت فرد در ساختار سیستم سیاسی امریکا به کار بردند. آنها بر این محور تاکید داشتند که چگونه نوعی دولت دموکراتیک سازماندهی کنند که منفعت شخصی را به عنوان یک شرط لازم و اساسی دنبال کند. این رویکرد به وسیله داونز (1966) دنبال شد و وی اقتصاد بازار را درون بوروکراسی و مدیریت دولتی به کار برد. </a:t>
            </a:r>
          </a:p>
          <a:p>
            <a:endParaRPr lang="fa-IR">
              <a:cs typeface="B Zar" panose="00000400000000000000" pitchFamily="2" charset="-78"/>
            </a:endParaRPr>
          </a:p>
        </p:txBody>
      </p:sp>
    </p:spTree>
    <p:extLst>
      <p:ext uri="{BB962C8B-B14F-4D97-AF65-F5344CB8AC3E}">
        <p14:creationId xmlns:p14="http://schemas.microsoft.com/office/powerpoint/2010/main" val="23874525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r>
              <a:rPr lang="fa-IR" smtClean="0">
                <a:cs typeface="B Zar" panose="00000400000000000000" pitchFamily="2" charset="-78"/>
              </a:rPr>
              <a:t>داونز تئوری اقتصاد را در واحد بوروکراسی به کار برد  طوری که واحد بورکراسی به مثابه فردی بود که درگیر محاسبه عقلایی ترجیحات خود بود. همین طور این واحد بوروکراسی «ایدئولوژی های واحد بوروکراسی» نیز داشت. در تئوری او سازمان دولت: </a:t>
            </a:r>
          </a:p>
          <a:p>
            <a:r>
              <a:rPr lang="fa-IR" smtClean="0">
                <a:cs typeface="B Zar" panose="00000400000000000000" pitchFamily="2" charset="-78"/>
              </a:rPr>
              <a:t>1- بر منافع مثبت فعالیت های واحد بوروکراسی تاکید می کند. </a:t>
            </a:r>
          </a:p>
          <a:p>
            <a:r>
              <a:rPr lang="fa-IR" smtClean="0">
                <a:cs typeface="B Zar" panose="00000400000000000000" pitchFamily="2" charset="-78"/>
              </a:rPr>
              <a:t>2- نشان می دهد که گسترش آتی خدمات واحد بوروکراسی می تواند مطلوب باشد و هر نوع کاهش فعالیت می تواند نامطلوب باشد. </a:t>
            </a:r>
          </a:p>
          <a:p>
            <a:r>
              <a:rPr lang="fa-IR" smtClean="0">
                <a:cs typeface="B Zar" panose="00000400000000000000" pitchFamily="2" charset="-78"/>
              </a:rPr>
              <a:t>3- بر مزیت هایی که واحد بوروکراسی برای جامعه به عنوان یک کل و نه ارائه خدمات به یک منفعت خاص تاکید می کند. </a:t>
            </a:r>
          </a:p>
          <a:p>
            <a:r>
              <a:rPr lang="fa-IR" smtClean="0">
                <a:cs typeface="B Zar" panose="00000400000000000000" pitchFamily="2" charset="-78"/>
              </a:rPr>
              <a:t>4- بر سطوح بالای فعلی کارایی واحد بوروکراسی تاکید می کند. </a:t>
            </a:r>
          </a:p>
          <a:p>
            <a:r>
              <a:rPr lang="fa-IR" smtClean="0">
                <a:cs typeface="B Zar" panose="00000400000000000000" pitchFamily="2" charset="-78"/>
              </a:rPr>
              <a:t>5- بر موفقیت و توانمندی های محوری واحد بوروکراسی تاکید و شکست ها و ناتوانی های آن را حداقل می کند. (ص 296)</a:t>
            </a:r>
            <a:endParaRPr lang="fa-IR">
              <a:cs typeface="B Zar" panose="00000400000000000000" pitchFamily="2" charset="-78"/>
            </a:endParaRPr>
          </a:p>
        </p:txBody>
      </p:sp>
    </p:spTree>
    <p:extLst>
      <p:ext uri="{BB962C8B-B14F-4D97-AF65-F5344CB8AC3E}">
        <p14:creationId xmlns:p14="http://schemas.microsoft.com/office/powerpoint/2010/main" val="4960527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«ایدئولوژی های واحد بوروکراسی» به بخشی از فرهنگ بوروکراسی تبدیل می شود زیرا به اعتقاد داونز همه مقام های دولتی وفاداری نسبتا محکمی نسبت به سزمان کنترل کننده امنیت و ارتقا شغلی خود نشان می دهند (ص 276) بنابراین تخصص گرایی اداری و جامعه پذیری بوروکراتیک،دیدگاه های مستخدمان دولتی را تحت تاثیر قرار می دهند. از این روف معلمان، پلیس، پرسنل نظامی و مددکاران اجتماعی به شغل خود به عنوان امری بسیار اساسی و حیاتی برای جامعه نگاه می کنند. به تبع این  دیدگاه، اینان بیشتر خود را به عنوان معلم و پلیس و ...نگاه می کنند و کمتر خود را مستخدمان دولتی یا کارکنان دولت تصویر می کنند. </a:t>
            </a:r>
            <a:endParaRPr lang="fa-IR">
              <a:cs typeface="B Zar" panose="00000400000000000000" pitchFamily="2" charset="-78"/>
            </a:endParaRPr>
          </a:p>
        </p:txBody>
      </p:sp>
    </p:spTree>
    <p:extLst>
      <p:ext uri="{BB962C8B-B14F-4D97-AF65-F5344CB8AC3E}">
        <p14:creationId xmlns:p14="http://schemas.microsoft.com/office/powerpoint/2010/main" val="38880654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استروم (1973) با به تحریر دراوردن «بحران تئوریک» در مدیریت دولتی در امریکا، دیدگاه داونز را دنبال کرد و فلسفه سیاسی و دیدگاه انتخاب عمومی را در مدیریت دولتی به کار برد. انتقادات زیادی بر این دیدگاه وارد شده است. اگرچه برخی از اندیشمندان معتقدند که فرایند شکل گیری «عامه» ماحصل تنازع گروهی است ولی چنین برداشتی از «عامه» توصیف دقیقی از مفهوم عامه نیست. برای مثال تعداد زیادی از متصدیان امور دولتی، گروه های ذی نفع و مستخدمان کشوری که باید در پی حداکثر کردن آن چه منفعت «عامه» تصور می شوند، باشند آن را نادیده می گیرند و همان طور که فلیش من (1981) خاطر نشان می کند:</a:t>
            </a:r>
            <a:endParaRPr lang="fa-IR">
              <a:cs typeface="B Zar" panose="00000400000000000000" pitchFamily="2" charset="-78"/>
            </a:endParaRPr>
          </a:p>
        </p:txBody>
      </p:sp>
    </p:spTree>
    <p:extLst>
      <p:ext uri="{BB962C8B-B14F-4D97-AF65-F5344CB8AC3E}">
        <p14:creationId xmlns:p14="http://schemas.microsoft.com/office/powerpoint/2010/main" val="9859549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r>
              <a:rPr lang="fa-IR" smtClean="0">
                <a:cs typeface="B Zar" panose="00000400000000000000" pitchFamily="2" charset="-78"/>
              </a:rPr>
              <a:t>با این حال بدتر از ضعف و نقص های این دیدگاه، نکته مهم دیگر این است که این دیدگاه ها حتی از صرف توصیف ناقص راضی می شوند و به صورت غیرعمدی  به تجویز راه کارها نیز روی می آورند. تمایل دارند که بگویند چون برخی از افراد و گروه ها به طور صریح از سیاست ها برای حداکثر ساختن منافع خود استفاده می کنند لذا همه گروه ها و افراد باید چنین کنند. در حقیقت  آنان که به این کار دست نمی زنند رفتارشان غی رعقلانی است. (ص 57-58)</a:t>
            </a:r>
          </a:p>
          <a:p>
            <a:r>
              <a:rPr lang="fa-IR" smtClean="0">
                <a:cs typeface="B Zar" panose="00000400000000000000" pitchFamily="2" charset="-78"/>
              </a:rPr>
              <a:t>نقطه ضعف دوم در دیدگاه انتخاب عمومی، ایجاد نوعی بدبینی عمیق نسبت به نیت کارکنان دولتی است همان طور که داونز می گوید کارکنان دولتی: </a:t>
            </a:r>
          </a:p>
          <a:p>
            <a:r>
              <a:rPr lang="fa-IR" smtClean="0">
                <a:cs typeface="B Zar" panose="00000400000000000000" pitchFamily="2" charset="-78"/>
              </a:rPr>
              <a:t>فقط در جهت کسب درآمد، پرستیژ و قدرت عمل می کنند که از نفس مقام سازمانی ناشی می شو. لذا سیاست مداران هرگز پست ها را بازار اجرای خط مشی ها تصور نمی کنند. </a:t>
            </a:r>
          </a:p>
          <a:p>
            <a:r>
              <a:rPr lang="fa-IR" smtClean="0">
                <a:cs typeface="B Zar" panose="00000400000000000000" pitchFamily="2" charset="-78"/>
              </a:rPr>
              <a:t>فقط هدف آنها برداشت پاداش ها و پرداخت های مرتبط با مقام است. آنها با خط مشی ها فقط به عنوان ابزاری برای تحقق اهداف خصوصی خود برخورد می کنند. (ص 20)</a:t>
            </a:r>
          </a:p>
        </p:txBody>
      </p:sp>
    </p:spTree>
    <p:extLst>
      <p:ext uri="{BB962C8B-B14F-4D97-AF65-F5344CB8AC3E}">
        <p14:creationId xmlns:p14="http://schemas.microsoft.com/office/powerpoint/2010/main" val="32589579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این گفته مهر تاییدی بر دنبال کردن بلامنازع منفعت شخصی است. ارائه این تصویر از فرایند های عامه یا فرایندهای سیاسی جذاب نیست. زیرا بر دامنه ای از انگیزه ها و اعمال تاکید دارد که تاریخ و حتی بیشتر مردم آن را بی ارزش می دانند، اگر آنها را غیرخلاقی تصور نکنند اگر جدا کردن عامل منفعت شخصی به نفع خیرعامه  مبنای بیتشر اصول اخلاقی سیاست هاست، سیاستمداران جاه طلب، طماع و منفعت طلب، آنتی تز تصویر سیاستمداران صادق است. </a:t>
            </a:r>
            <a:endParaRPr lang="fa-IR">
              <a:cs typeface="B Zar" panose="00000400000000000000" pitchFamily="2" charset="-78"/>
            </a:endParaRPr>
          </a:p>
        </p:txBody>
      </p:sp>
    </p:spTree>
    <p:extLst>
      <p:ext uri="{BB962C8B-B14F-4D97-AF65-F5344CB8AC3E}">
        <p14:creationId xmlns:p14="http://schemas.microsoft.com/office/powerpoint/2010/main" val="1486399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به نظر می رسد بسیاری از این تعابیر بازنمای منصفانه از عامه نیستند. کسانی که مدیرتی دولتی را مطالعه می کنند و کسانی که سکاندار نظام مدیریت دولتی اند و مستخدمان دولت بدون درک آگاهی از مفهوم واقعی عامه بر زمین لرزانی پای گذاشته اند. در این مقاله دو رویکرد کلی که خود دارای مفاهیمی مختلف از عامه هستند مورد بررسی قرار داده و در پایان هر رویرد عناصر متشکله را با هم مقایسه کرده و در نهایت پیش شرط های لازم برای تدوین تئوری عامه در مدیریت دولتی ایران ارائه می دهیم. اما در ابتدا بر مفهوم عامه محوری تاملی می کنیم.  </a:t>
            </a:r>
            <a:endParaRPr lang="fa-IR">
              <a:cs typeface="B Zar" panose="00000400000000000000" pitchFamily="2" charset="-78"/>
            </a:endParaRPr>
          </a:p>
        </p:txBody>
      </p:sp>
    </p:spTree>
    <p:extLst>
      <p:ext uri="{BB962C8B-B14F-4D97-AF65-F5344CB8AC3E}">
        <p14:creationId xmlns:p14="http://schemas.microsoft.com/office/powerpoint/2010/main" val="20145112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r>
              <a:rPr lang="fa-IR" smtClean="0">
                <a:cs typeface="B Zar" panose="00000400000000000000" pitchFamily="2" charset="-78"/>
              </a:rPr>
              <a:t>هم پلورالیسم و هم دیدگاه انتخاب عمومی در مورد «عامه» (خواه تئوری هنجاری یا توصیف ساده از عامه) ممکن است علت مهم رفتار غی راخلاقی کارکنان دولتی باشد. با تایید و مشروعیت بخشی به انگیزه نفع شخصی، رفتار منفعت طلبانه  فردی مدیران دولتی انتصابی و داوطلبین مقام های دولتی تقویت می شود. همان طور که فلیش من خاطر نشان می کندف ضروری نیست «منفعت طلبی را تشویق به ابراز کنید» </a:t>
            </a:r>
          </a:p>
          <a:p>
            <a:r>
              <a:rPr lang="fa-IR" smtClean="0">
                <a:cs typeface="B Zar" panose="00000400000000000000" pitchFamily="2" charset="-78"/>
              </a:rPr>
              <a:t>دیدگاه انتخاب عمومی مانند دیدگاه پلورالیسم به افراد محروم در جامعه کمتر توجه می کنددر این دیدگاه فرد می توان در صورت داشتن منابعی برای خرید و فروش، در بازار فعالیت کند. در حقیقت برخی از کاربردهای دیدگاه انتخاب عمومی در مورد افراد خاصی صدق می کند. اگر فردی منابعی در اختیار دارد می تواند از جرم پرهیز کند و از مدارس خوب وضعیت اقتصادی و اجتماعی مناسب لذت برد. اما اگر فردی منابعی در اختیار ندارد، به چنین انتخابی نمی تواند صورت دست زند. </a:t>
            </a:r>
            <a:endParaRPr lang="fa-IR">
              <a:cs typeface="B Zar" panose="00000400000000000000" pitchFamily="2" charset="-78"/>
            </a:endParaRPr>
          </a:p>
        </p:txBody>
      </p:sp>
    </p:spTree>
    <p:extLst>
      <p:ext uri="{BB962C8B-B14F-4D97-AF65-F5344CB8AC3E}">
        <p14:creationId xmlns:p14="http://schemas.microsoft.com/office/powerpoint/2010/main" val="40220937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r>
              <a:rPr lang="fa-IR" smtClean="0">
                <a:cs typeface="B Zar" panose="00000400000000000000" pitchFamily="2" charset="-78"/>
              </a:rPr>
              <a:t>آیا دیدگاه انتخاب عمومی بازنمایی کامل و منصفانه ای از عامه در مدیریت دولتی ارائه می دهد؟ پاسخ منفی است، لذا نهاد های دولتی دموکراتیک به حمایت حکومت بستگی دارد. آنچه عامه مردم از انگیزه ها و اعمال حاکمان در ذهن دارند به شدت حمایت آنها از دولت و تبعیت آنها از قوانین دولت تحت تاثیر قرار می دهد. همان طور که فلیش من (1981) اظهار می دارد: </a:t>
            </a:r>
          </a:p>
          <a:p>
            <a:r>
              <a:rPr lang="fa-IR" smtClean="0">
                <a:cs typeface="B Zar" panose="00000400000000000000" pitchFamily="2" charset="-78"/>
              </a:rPr>
              <a:t>هیچ چیز، نه خطاهای قضات، نه ضعف کارایی، نه ضایعات نه مالیات های سنگین، نه وجود مقررات بیش از حد، نه حتی شکست در جنگ، دولت را از ریشه نمی لرزاند به جز وجود ای باور که عامه مردم تصور کنند که حاکمان به جای توجه به «منفعت عامه» موکلین خود به منفعت شخصی خود می اندیشند. زمانی که این باورها میان مردم فراگیر شودو برای مدتی  طولانی تداوم یافت، عامه مردم نه تنها ایمان خود نسبت به دولت مردان بلکه نسبت به خود نهاد دولت نیز از دست خواهند داد. </a:t>
            </a:r>
            <a:endParaRPr lang="fa-IR">
              <a:cs typeface="B Zar" panose="00000400000000000000" pitchFamily="2" charset="-78"/>
            </a:endParaRPr>
          </a:p>
        </p:txBody>
      </p:sp>
    </p:spTree>
    <p:extLst>
      <p:ext uri="{BB962C8B-B14F-4D97-AF65-F5344CB8AC3E}">
        <p14:creationId xmlns:p14="http://schemas.microsoft.com/office/powerpoint/2010/main" val="37609796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آنچه حایز اهمیت است، ایمان و وفاداری عامه مردم است. عامه مردم اگر به نهاد های دولتی وافراد منصوب و منتخب دولتی ایمان نداشته باشند، در اجرای تصمیمات دشوار خصوصا تصمیماتی که مستلزم ایثار و فداکاری است، همکاری نخواهند کرد. اگر کارکنان بخ شدولتی به جای تحقق اراده مردم به خود بیندیشند رفتار منفعت طلبانه آنها اعتماد عمومی را مخدوش و منجر به  به از دست دادن ایمان عمومی به دولت می شود پژوهشی که اخیرا در مورد چهار سازمان خدمات عمومی در ایران توس نگارنده این مقاله انجام شده در بی اعتمادی شهروندان نسبت به این سازمان ها صحه گذارده است. </a:t>
            </a:r>
            <a:endParaRPr lang="fa-IR">
              <a:cs typeface="B Zar" panose="00000400000000000000" pitchFamily="2" charset="-78"/>
            </a:endParaRPr>
          </a:p>
        </p:txBody>
      </p:sp>
    </p:spTree>
    <p:extLst>
      <p:ext uri="{BB962C8B-B14F-4D97-AF65-F5344CB8AC3E}">
        <p14:creationId xmlns:p14="http://schemas.microsoft.com/office/powerpoint/2010/main" val="8955125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دیدگاه قانون گذاری: «عامه» یعنی نمایندگان منتخب</a:t>
            </a:r>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دولت دموکراتیک در کشورهای به اصطلاح دموکراتیک در عمل نمایندگی عامه را به عهده دارد ولی به طور مستقیم منتخب همه افراد جامعه نیست. عامه مردم به مجلس، شورای شهر و دیگر نهادهای عمومی، از آن جهت که نماینده آنها هستند اعتماد می کنند. چون مقامات منتخب به طور مستقیم نمایندگی عامه را بر عهده دارند دارای مشورع ترین ادعا برای تجلی دیدگاه عامه  در مدیریت دولتی اند. از مدیران دولتی انتظار میرود سازمان هایی را تاسیس کنند که قانون گذاران آنها را تصویب کرده اند و از قوانینی که قانون گذاران تدوین کرده اند تبعیت و انها را اجرا کنند. </a:t>
            </a:r>
            <a:endParaRPr lang="fa-IR">
              <a:cs typeface="B Zar" panose="00000400000000000000" pitchFamily="2" charset="-78"/>
            </a:endParaRPr>
          </a:p>
        </p:txBody>
      </p:sp>
    </p:spTree>
    <p:extLst>
      <p:ext uri="{BB962C8B-B14F-4D97-AF65-F5344CB8AC3E}">
        <p14:creationId xmlns:p14="http://schemas.microsoft.com/office/powerpoint/2010/main" val="10027100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در نحوه انجام امور عمومی، به مدیران دولتی آزادی عمل گسترده ای در اجرای قانون اعطا می شود. قوانین غالبا مبهمف پیچیده، ناقص و متناقض اند و رویه های قضایی کمتر موفق هستند. مقامات اجرایی منتخب از مستخدمان دولتی انتظار دارند از سیاست های مورد نظر آنها تبعیت کنند، علی رغم این که از نیات قانون گذاران اطلاع ندارند. با این وجود کماکان نمایندگان منتخب، روشن ترین نماد دیدگاه عامه اند.</a:t>
            </a:r>
            <a:endParaRPr lang="fa-IR">
              <a:cs typeface="B Zar" panose="00000400000000000000" pitchFamily="2" charset="-78"/>
            </a:endParaRPr>
          </a:p>
        </p:txBody>
      </p:sp>
    </p:spTree>
    <p:extLst>
      <p:ext uri="{BB962C8B-B14F-4D97-AF65-F5344CB8AC3E}">
        <p14:creationId xmlns:p14="http://schemas.microsoft.com/office/powerpoint/2010/main" val="11768763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با این وجود نمایندگی به طرق دیگری نیز رخ می دهد. ردفورد (1981) اظهار می دارد که دستیابی به آرمان دموکراتیک در اداره امور عمومی، کمتر به رای اکثریت و بیشتر به جامعیت نمایندگی منافع در فرایند تعامل میان تصمیم گیران بستگی دارد. (ص 44) بنابراین عامه هم از طریق رای دادن به قانون گذاران و هم فعالیت های گروه های ذی نفع  خود را نشان می دهد. لانگ (1952) و کریس لاو (1975) مدعی اند که خدمات عمومی از نظر جغرافیایی، نسبتبه مقامات منتخبف تجلی بیشتری  و شاخص تری از عامه است. </a:t>
            </a:r>
            <a:endParaRPr lang="fa-IR">
              <a:cs typeface="B Zar" panose="00000400000000000000" pitchFamily="2" charset="-78"/>
            </a:endParaRPr>
          </a:p>
        </p:txBody>
      </p:sp>
    </p:spTree>
    <p:extLst>
      <p:ext uri="{BB962C8B-B14F-4D97-AF65-F5344CB8AC3E}">
        <p14:creationId xmlns:p14="http://schemas.microsoft.com/office/powerpoint/2010/main" val="30532304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ایا بر «دیدگاه نمایندگی» د رمورد «عامه» در مدریریت دولتی شتکیلاتی مترتب است. پاسخ مثبت است. یک ضرب المثل قدیمی وجود دارد مبنی بر این که در یک دولت نماینده، رای دهنده  فقط در روز رای دادن آزاد است. اگر عامه مردم حق انتخاب خود را به طریقی محود اعمال می کنند، و اگر مردم در کنار این امر، در امور عمومی غیر فعال هستند آیا با دولتی طرف نیستم که از حداقل حمایت مردی برخوردار است؟ منتقد ترنی اندیشمند نسبت به این دیدگاه از عامه باربر(1986) است که اظهار می دارد:</a:t>
            </a:r>
            <a:endParaRPr lang="fa-IR">
              <a:cs typeface="B Zar" panose="00000400000000000000" pitchFamily="2" charset="-78"/>
            </a:endParaRPr>
          </a:p>
        </p:txBody>
      </p:sp>
    </p:spTree>
    <p:extLst>
      <p:ext uri="{BB962C8B-B14F-4D97-AF65-F5344CB8AC3E}">
        <p14:creationId xmlns:p14="http://schemas.microsoft.com/office/powerpoint/2010/main" val="59825173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اصل نمایندگی، مسئولیت غایی  افراد نسبت به ارزش ها، باورها و اقداماتشان را از افراد می دزدد. نمایندگی با آزادی منافات دارد زیرا نمایندگی اراده سیاسی را به هزینه خود حکومتی و خودمختاری مبادله می کند و نوعی بیگانگی بین عامه و دولت ایجاد می کند. آزادی و شهروندی به هم وابسته اند، هر کدام مایه پایداری و حیات دیگری است. زنان و مردانی که از طریق شور جمعی، تصمیم و اقدام جمعی  در تدوین سیاست های موثر بر زندگی خود به طور مستقیم مسئول نیستند به هیچ وجه به طور واقعی از آزادی برخوردار نیستند. با این حال، آنها چقدر از امنیت، حقوق خصوصی و رهایی از دخالت دولت بهره می برند. (ص 146-145)</a:t>
            </a:r>
            <a:endParaRPr lang="fa-IR">
              <a:cs typeface="B Zar" panose="00000400000000000000" pitchFamily="2" charset="-78"/>
            </a:endParaRPr>
          </a:p>
        </p:txBody>
      </p:sp>
    </p:spTree>
    <p:extLst>
      <p:ext uri="{BB962C8B-B14F-4D97-AF65-F5344CB8AC3E}">
        <p14:creationId xmlns:p14="http://schemas.microsoft.com/office/powerpoint/2010/main" val="20073045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کسانی که بیش از حد در دیدگاه نمایندگی  از مفهوم عامه در مدیریت دولتی تاکید دارند. به خوبی می دانند که بسیاری از شهروندان و گروه های شهروندی غالبا افراد منتخب را بازنمای خواسته های خود نمی بینند. به  طور خلاصه، ایا دیدگاه نمایندگی از عامه در مدیریت دولتی کامل و مکفی است؟ ضروری است ولی کافی نیست انتخاب اعضای – شورای شهر تهران ممکن است نمادی از این ادعا باشد!!</a:t>
            </a:r>
            <a:endParaRPr lang="fa-IR">
              <a:cs typeface="B Zar" panose="00000400000000000000" pitchFamily="2" charset="-78"/>
            </a:endParaRPr>
          </a:p>
        </p:txBody>
      </p:sp>
    </p:spTree>
    <p:extLst>
      <p:ext uri="{BB962C8B-B14F-4D97-AF65-F5344CB8AC3E}">
        <p14:creationId xmlns:p14="http://schemas.microsoft.com/office/powerpoint/2010/main" val="3474321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دیدگاه شخصی و خصوصی: عامه یعنی «مشتری»</a:t>
            </a:r>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یکی از جالب ترین دیدگاه ها در مورد «عامه» تصور عامه به عنوان «مشتری» است. در این دیدگاه مشتری به افراد و گروه هایی اطلاق می شود که از جانب بوروکرات های عملاتی خدماتی دریافت می کنند. </a:t>
            </a:r>
          </a:p>
          <a:p>
            <a:r>
              <a:rPr lang="fa-IR" smtClean="0">
                <a:cs typeface="B Zar" panose="00000400000000000000" pitchFamily="2" charset="-78"/>
              </a:rPr>
              <a:t>دانش اموزان، مشتریان، معلمان، مشاوران و مدیران سرپرستان و هیئت مدیره مدارس هستند. مجرمان مشتریان پلیس اند. بیماران، معلولین جسمی یا عاطفی مشتریان پزشکان در سازمان های بهداشت عمومی اند. در یک زمان همه شهروندان، مشتریان دولتند. </a:t>
            </a:r>
            <a:endParaRPr lang="fa-IR">
              <a:cs typeface="B Zar" panose="00000400000000000000" pitchFamily="2" charset="-78"/>
            </a:endParaRPr>
          </a:p>
        </p:txBody>
      </p:sp>
    </p:spTree>
    <p:extLst>
      <p:ext uri="{BB962C8B-B14F-4D97-AF65-F5344CB8AC3E}">
        <p14:creationId xmlns:p14="http://schemas.microsoft.com/office/powerpoint/2010/main" val="2291539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smtClean="0">
                <a:cs typeface="B Zar" panose="00000400000000000000" pitchFamily="2" charset="-78"/>
              </a:rPr>
              <a:t>تاملی بر مفهوم عامه محوری در بخش عمومی و خصوصی</a:t>
            </a:r>
            <a:endParaRPr lang="fa-IR" sz="3600">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به علت تجدید نظر در جهت گیری سیاست ها حکومت ها و اصلاحات اداری به سمت و سوی اصول بازار و مدیریت بازرگانی، نوعی چالش نسبت به مفهوم عامه محوری (</a:t>
            </a:r>
            <a:r>
              <a:rPr lang="en-US" smtClean="0">
                <a:cs typeface="B Zar" panose="00000400000000000000" pitchFamily="2" charset="-78"/>
              </a:rPr>
              <a:t>Publicness</a:t>
            </a:r>
            <a:r>
              <a:rPr lang="fa-IR" smtClean="0">
                <a:cs typeface="B Zar" panose="00000400000000000000" pitchFamily="2" charset="-78"/>
              </a:rPr>
              <a:t>) در مدیریت دولتی شکل گرفته است. به علت فقدان نسبی اجماع نسبت به مضمون اصطلاح «عامه» وضعیت فوق ابهام بیشتری به خود گرفته است، اگر چه در ادبیات مدیریت دولتی مفاهیم مرتبطی نظیر منفعت عامه، اراده همگانی، خیر عموم وجود دارد که غالبا برای اشاره به معنای «عامه» مورد استفاده قرار می گیرند. بدین ترتیب به منظور بررسی موضوعات بحث انگیز معاصر مفهوم «عامه محوری» مدیریت دولتی، بررسی معیارهای ویژه </a:t>
            </a:r>
            <a:r>
              <a:rPr lang="en-US" smtClean="0">
                <a:cs typeface="B Zar" panose="00000400000000000000" pitchFamily="2" charset="-78"/>
              </a:rPr>
              <a:t>publicness</a:t>
            </a:r>
            <a:r>
              <a:rPr lang="fa-IR" smtClean="0">
                <a:cs typeface="B Zar" panose="00000400000000000000" pitchFamily="2" charset="-78"/>
              </a:rPr>
              <a:t> حایز اهمیتی فراوان است. نخست این که در حوزه مدیریت دولتی، معیار سنتی معمول برای تعیین «عامه محوری» ، میزان یا درجه تمایز «عمومی – خصوصی» است. </a:t>
            </a:r>
            <a:endParaRPr lang="fa-IR">
              <a:cs typeface="B Zar" panose="00000400000000000000" pitchFamily="2" charset="-78"/>
            </a:endParaRPr>
          </a:p>
        </p:txBody>
      </p:sp>
    </p:spTree>
    <p:extLst>
      <p:ext uri="{BB962C8B-B14F-4D97-AF65-F5344CB8AC3E}">
        <p14:creationId xmlns:p14="http://schemas.microsoft.com/office/powerpoint/2010/main" val="262630218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r>
              <a:rPr lang="fa-IR" smtClean="0">
                <a:cs typeface="B Zar" panose="00000400000000000000" pitchFamily="2" charset="-78"/>
              </a:rPr>
              <a:t>آیا جایگاه فرد به عنوان مشتری تجلی دیدگاهی از عامه است؟ تا حدی بی تردید مشتریان در برابر میلیون ها کارمد دولت که به انها ارائه خدمات می دهند تجلی عامه اند. اگر چه  این نوع عامه، پراکنده، نامنسجم و گسسته است ولی نسبت به دیدگاه گروه هایی ذی نفع تجلی بیشتری از عامه است. زیرا متشکل بوده و نسبت به گروه ذی نفع جامع ترند در عین کار گروه های ذی نفع نسبت به مشتریان قدرتمندترند. </a:t>
            </a:r>
          </a:p>
          <a:p>
            <a:r>
              <a:rPr lang="fa-IR" smtClean="0">
                <a:cs typeface="B Zar" panose="00000400000000000000" pitchFamily="2" charset="-78"/>
              </a:rPr>
              <a:t>لیب اسکای (1981)  تحلیل گر مشهور بوروگراسی های عملیاتی و مشتری اظهار می دارد که: در خط مشی ارائه خدمات از طریق بوروکراسی نوعی تناقض  وجود دارد. از یک طرف، خدمات به وسیله مردم به مردم ارائه می شودو در این حالت بیان گر مدلی از تعامل انسانی،دمراقبت و سئولیت است. از طرف دیگر، خدمات از طریق نوعی بوروکراسی  ارائه می شود که تجلی مدل کناره گیری  مردم و برخورد مساوی تحت محدودیت های منابع، مراقبت و مسئولیت مشروط است (ص 69) </a:t>
            </a:r>
            <a:endParaRPr lang="fa-IR">
              <a:cs typeface="B Zar" panose="00000400000000000000" pitchFamily="2" charset="-78"/>
            </a:endParaRPr>
          </a:p>
        </p:txBody>
      </p:sp>
    </p:spTree>
    <p:extLst>
      <p:ext uri="{BB962C8B-B14F-4D97-AF65-F5344CB8AC3E}">
        <p14:creationId xmlns:p14="http://schemas.microsoft.com/office/powerpoint/2010/main" val="21826822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از بوروکرات های عملیاتی انتظار می رود از مشتریان خود حمایت کنند از مهارت ها، تحصیلات و دانش خود برای ارائه برخورد مناسب نسبت به مشتریان استفاده کنند. </a:t>
            </a:r>
          </a:p>
          <a:p>
            <a:r>
              <a:rPr lang="fa-IR" smtClean="0">
                <a:cs typeface="B Zar" panose="00000400000000000000" pitchFamily="2" charset="-78"/>
              </a:rPr>
              <a:t>آموزش عمومی و کاربردی معلمان، پلیس، مددکاری اجتماعی، حقوق دانان، پزشکان و ... بیان گر نوعی توجه نوع دوستانه به اهمیت نیازهای مشتریان است. در عین حال، موسسات اجتماعی، برای توانمند کردن بوروکرات های عملیاتی خود برای انجام تقریبی تعهدات نوع دوستانه خود منابع معدودی در اختیار دارند. کلاس های درس بسیار کوچکند؛ زندان هاف بازداشتگاه ها، به شدت از انسان ها پرند. تحت این شرایط حمایت واقعی مستخدمان دولتی از منافع مشتری بعید است. سازمان هایی که در آنها فعالیت های بوروکرات های عملیاتی به شدت مبتنی بر قانون و مقررات است و کنترل به سبم  شدیدی اعمال می شود حمایت واقعی از منافعمشتری دشوار است.  </a:t>
            </a:r>
            <a:endParaRPr lang="fa-IR">
              <a:cs typeface="B Zar" panose="00000400000000000000" pitchFamily="2" charset="-78"/>
            </a:endParaRPr>
          </a:p>
        </p:txBody>
      </p:sp>
    </p:spTree>
    <p:extLst>
      <p:ext uri="{BB962C8B-B14F-4D97-AF65-F5344CB8AC3E}">
        <p14:creationId xmlns:p14="http://schemas.microsoft.com/office/powerpoint/2010/main" val="137057211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r>
              <a:rPr lang="fa-IR" smtClean="0">
                <a:cs typeface="B Zar" panose="00000400000000000000" pitchFamily="2" charset="-78"/>
              </a:rPr>
              <a:t>بوروکراسی در جست و جوی روزنه ها و تمهیدات اختیاری اند تا تلاش کنند نیازهای مشتریان خود را مرتفع سازند. </a:t>
            </a:r>
          </a:p>
          <a:p>
            <a:r>
              <a:rPr lang="fa-IR" smtClean="0">
                <a:cs typeface="B Zar" panose="00000400000000000000" pitchFamily="2" charset="-78"/>
              </a:rPr>
              <a:t>نحوه انجام امور در سطوح بوروکراسی عملیاتی منجر به نوعی بیگانگی می شود. مستخدمان  خدمات عمومی از مشتریان خود (محصول کارشان) بیگانه اند. زیرا فقط بخشی از کار را انجام یم دهند. آنها نمی توانند پیامد کارشان را کنترل کنند، آنها نمی توانند مواد اولیه کار خود را کنترل و آنها نمی توانند آهنگ کار خود را کنترل کنند. </a:t>
            </a:r>
          </a:p>
          <a:p>
            <a:r>
              <a:rPr lang="fa-IR" smtClean="0">
                <a:cs typeface="B Zar" panose="00000400000000000000" pitchFamily="2" charset="-78"/>
              </a:rPr>
              <a:t>متصدیان امر عمومی در این حالت چه کار کرده اند؟ همان طور که لیپ اسکای (191) اظهار می دارد: متصدیان خدمات عمومی از طریق پرداخت ها و سطوح مزایای بالاتر، قدرت چانه زنی بیشتر  و همراه شدن با پیشرفت های جدید در زمینه تخصصی کردن  کارها، رایانه ای کردن فعالیت هاو تجزیه مسئولیت ها در برابر مشتری سهم خود را از ثروت مالی را افزایش داده اند. </a:t>
            </a:r>
            <a:endParaRPr lang="fa-IR">
              <a:cs typeface="B Zar" panose="00000400000000000000" pitchFamily="2" charset="-78"/>
            </a:endParaRPr>
          </a:p>
        </p:txBody>
      </p:sp>
    </p:spTree>
    <p:extLst>
      <p:ext uri="{BB962C8B-B14F-4D97-AF65-F5344CB8AC3E}">
        <p14:creationId xmlns:p14="http://schemas.microsoft.com/office/powerpoint/2010/main" val="25897177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r>
              <a:rPr lang="fa-IR" smtClean="0">
                <a:cs typeface="B Zar" panose="00000400000000000000" pitchFamily="2" charset="-78"/>
              </a:rPr>
              <a:t>بوروکرات های عملیاتیف موقعیت خود را در سیستم سیاسی ارتقا داده اند تا جنبه های خدمات رسانی به مشتریان با توجه به مدلهای انسانی تر فارمش کنند و به هزینه مشتریان موقعیت های دیگیری کسب کنند (ص 79)</a:t>
            </a:r>
          </a:p>
          <a:p>
            <a:r>
              <a:rPr lang="fa-IR" smtClean="0">
                <a:cs typeface="B Zar" panose="00000400000000000000" pitchFamily="2" charset="-78"/>
              </a:rPr>
              <a:t>قراین و شواهد گفته فوق روشن است. دیدگاه مشتری از عامه در مدیریت دولتی ضعیف است اگر چه استثنائاتی وجود دارد ولی به نظر می رسد مشتریان قادر به انجام وظیفه  به عنوان «عامه « نباشند. در حقیقت بوروکرات های سطوح عملیاتی به صورت گروه های ذی نفع ساماندهی شده اند و از طریق فرایند سیاسی منافع خود را دنبال می کنند. بدنی ترتیب منفعت طلبی شخصی به صورتی که در مدل پلورالیسم متداول است، مطرح می شود. این پدیده نه برای عامه  و نه برای کسانی که به عامه خدما ارائه می دهند، ضروری است متاسفانه در بسیاری  از سامزان های دولتی ایران و حتی سازمن مدیریت و برنامه ریزی کشور این رویرد نسبت به عامه متدوال است. </a:t>
            </a:r>
            <a:endParaRPr lang="fa-IR">
              <a:cs typeface="B Zar" panose="00000400000000000000" pitchFamily="2" charset="-78"/>
            </a:endParaRPr>
          </a:p>
        </p:txBody>
      </p:sp>
    </p:spTree>
    <p:extLst>
      <p:ext uri="{BB962C8B-B14F-4D97-AF65-F5344CB8AC3E}">
        <p14:creationId xmlns:p14="http://schemas.microsoft.com/office/powerpoint/2010/main" val="69404990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دیدگاه مدیریت دولتی : «عامه» یعنی شهروند</a:t>
            </a:r>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r>
              <a:rPr lang="fa-IR" smtClean="0">
                <a:cs typeface="B Zar" panose="00000400000000000000" pitchFamily="2" charset="-78"/>
              </a:rPr>
              <a:t>مفهوم شهروندی با خاستگاهد حوزه مدیریت دولتی پیوند تنگاتنگی داشته است. در عصر کنونی سیستم خدماتی آموزش دیدهف تخصیل کرده و منتخب شایسته، نوعی شهروندی آگاه و فعال در امور عمومی و آگاه ز قانون اساسی می طلبد . این ایده شهروندی عامه را وا می دارد که نه تنها منفعت شخصی خود را بلکه منفعت عامه نیز دنبال کنند. در مفاهیم اولیه مدیریت دولتی، شهروندان، «عامه» محسوب می شوند. این تصور از طریق رشد شتابان دولت، شکل گیری گروه های ذی نفع و نظریه های نظیر پلورالیسم و انتخاب عمومی به کنار گذاشته  شد.در دهه 1930 ، مدیریت دولتی جهت خود را از شهروندی به موضوعت قابل بحث امور ادرای سوق داد. اما در اواخر دهه 1960، نوعی عقب گرد به  توجه به عامه در مدیریت دولتی  مشاهده شد. در عصر حاضر، نظریه های پلورالیسم و انتخاب عمومی، ایده های غالب عامه شده  به نظر می رسد، شهروندی برای اندیشمندان با سابقه مدیریت دولتی حتی در ایران جذابیت کمتری دارد. </a:t>
            </a:r>
          </a:p>
          <a:p>
            <a:r>
              <a:rPr lang="fa-IR" smtClean="0">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25847517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r>
              <a:rPr lang="fa-IR" smtClean="0">
                <a:cs typeface="B Zar" panose="00000400000000000000" pitchFamily="2" charset="-78"/>
              </a:rPr>
              <a:t>موج جدید توجه به شهرودنی در کشورهای مختلف در حال وقوع است. برای مثال مدل های مشارکت شهروندی در خط مشی گذاری های درون شهری مورد حمایت دولت ها قرار گرفته است. برخی از خدمات دولتی با کنترل شهروندان در حال انجام است. در اواسط دهه 1980، مشارکت شهروندان، شیوه های معمول تصمیم گیری در مجموعه حوزه های خط مشی را تغییر داده بود و به عنوان ویژگی عمده مدیریت دموکراتیک جایگاه مناسبی کسب کرده بود. بنابراین می توان گفت که  در آینده مشارکت شهروندان به صورت مستقیم تر صورت خواهد گرفت. </a:t>
            </a:r>
          </a:p>
          <a:p>
            <a:r>
              <a:rPr lang="fa-IR" smtClean="0">
                <a:cs typeface="B Zar" panose="00000400000000000000" pitchFamily="2" charset="-78"/>
              </a:rPr>
              <a:t>نوعی توجه جدید به شهروندی در اندیشه مدیریت دولتی وجود داشته است. مانند سال های اولیه شکل گیری مدیریت دولتی، این توجه در پرورش نوعی شهروندی آگاه فعال و قوی برای مشارکت در فرایند خط مشی به همراه مدیران، قانون گذاری و گروه های ذی نفع متمرکز بوده است. به طور کلی بر اساس شکل گیری جدید دیدگاه شهروندی در مدیریت دولتی نوعی شهروندی توانمند و قوی با مدیریت دولتی  اثربخش سازگار است. </a:t>
            </a:r>
            <a:endParaRPr lang="fa-IR">
              <a:cs typeface="B Zar" panose="00000400000000000000" pitchFamily="2" charset="-78"/>
            </a:endParaRPr>
          </a:p>
        </p:txBody>
      </p:sp>
    </p:spTree>
    <p:extLst>
      <p:ext uri="{BB962C8B-B14F-4D97-AF65-F5344CB8AC3E}">
        <p14:creationId xmlns:p14="http://schemas.microsoft.com/office/powerpoint/2010/main" val="36876068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fontScale="47500" lnSpcReduction="20000"/>
          </a:bodyPr>
          <a:lstStyle/>
          <a:p>
            <a:r>
              <a:rPr lang="fa-IR" smtClean="0">
                <a:cs typeface="B Zar" panose="00000400000000000000" pitchFamily="2" charset="-78"/>
              </a:rPr>
              <a:t>در عین حال، ایده شهروندان یم تواند پربارتر شود. باربر(1986) در رساله خودف تحت عنوان «دموکراسی قدرتمند، سیاست  های مشارکتی برای عصر جدید» نشان داد که اشکال مختلف دموکراسی نماینده، خدمات شهروندی مبتنی بر شایسته سالاری، پلورالیسم و اتخاب عمومی، همگی توان مردم برای حاکمیت بر خود را کاهش می دهد. </a:t>
            </a:r>
          </a:p>
          <a:p>
            <a:r>
              <a:rPr lang="fa-IR" smtClean="0">
                <a:cs typeface="B Zar" panose="00000400000000000000" pitchFamily="2" charset="-78"/>
              </a:rPr>
              <a:t>دموکراسی قوی مستلزم </a:t>
            </a:r>
            <a:r>
              <a:rPr lang="fa-IR" smtClean="0">
                <a:cs typeface="B Zar" panose="00000400000000000000" pitchFamily="2" charset="-78"/>
              </a:rPr>
              <a:t>خود حاکمیتی بی واسطه بر مبنای نوعی شهروندی مشارکت جو است. این دموکراسی مستلزم نهاد هایی است که می تواند افراد جامعه را در سطح محلی و ملی در گفتمان مشترک، تصمیم گیری مشترک و قضاوت سیاسی و اقدامات جمعی مشارکت و درگیر کند (ص 261)</a:t>
            </a:r>
          </a:p>
          <a:p>
            <a:r>
              <a:rPr lang="fa-IR" smtClean="0">
                <a:cs typeface="B Zar" panose="00000400000000000000" pitchFamily="2" charset="-78"/>
              </a:rPr>
              <a:t>بابر مدعی بود که توصیه های او ارمانی و حیاتی است. بنابراین گام های کاربردی تری پیشنهاد رد که دموکراسی قوی را درون نوعی چارچوب نهادی قرار داده که توان بالقوه آن می تواند به عنوان یک عمل ارزیابی قرار گیرد (ص 262) عناصر این چارچوب اداری به شرح زیرند: </a:t>
            </a:r>
          </a:p>
          <a:p>
            <a:r>
              <a:rPr lang="fa-IR" smtClean="0">
                <a:cs typeface="B Zar" panose="00000400000000000000" pitchFamily="2" charset="-78"/>
              </a:rPr>
              <a:t>1- مجالس محلی و منطقه ای</a:t>
            </a:r>
          </a:p>
          <a:p>
            <a:r>
              <a:rPr lang="fa-IR" smtClean="0">
                <a:cs typeface="B Zar" panose="00000400000000000000" pitchFamily="2" charset="-78"/>
              </a:rPr>
              <a:t>2- جلسات تلویزیونی شهری و همکاریهای ارتباطاتی شهری</a:t>
            </a:r>
          </a:p>
          <a:p>
            <a:r>
              <a:rPr lang="fa-IR" smtClean="0">
                <a:cs typeface="B Zar" panose="00000400000000000000" pitchFamily="2" charset="-78"/>
              </a:rPr>
              <a:t>3- آموزش مدنی و دسترسی مساوی به اطلاعات</a:t>
            </a:r>
          </a:p>
          <a:p>
            <a:r>
              <a:rPr lang="fa-IR" smtClean="0">
                <a:cs typeface="B Zar" panose="00000400000000000000" pitchFamily="2" charset="-78"/>
              </a:rPr>
              <a:t>4- نهادهای مکمل از جمله جلسات نمایندگی شهری</a:t>
            </a:r>
          </a:p>
          <a:p>
            <a:r>
              <a:rPr lang="fa-IR" smtClean="0">
                <a:cs typeface="B Zar" panose="00000400000000000000" pitchFamily="2" charset="-78"/>
              </a:rPr>
              <a:t>5- فراند همه پرسی محلی و منطقه ایو ملی</a:t>
            </a:r>
          </a:p>
          <a:p>
            <a:r>
              <a:rPr lang="fa-IR" smtClean="0">
                <a:cs typeface="B Zar" panose="00000400000000000000" pitchFamily="2" charset="-78"/>
              </a:rPr>
              <a:t>6- رای گیری الکترونیک </a:t>
            </a:r>
          </a:p>
          <a:p>
            <a:r>
              <a:rPr lang="fa-IR" smtClean="0">
                <a:cs typeface="B Zar" panose="00000400000000000000" pitchFamily="2" charset="-78"/>
              </a:rPr>
              <a:t>7- رو.یکرد بزار حموری به انتخاب عمومی</a:t>
            </a:r>
          </a:p>
          <a:p>
            <a:r>
              <a:rPr lang="fa-IR" smtClean="0">
                <a:cs typeface="B Zar" panose="00000400000000000000" pitchFamily="2" charset="-78"/>
              </a:rPr>
              <a:t>8- انتخاب بر مبنای قرعه: ترتیب دهی منظمف گردش و پرداخت</a:t>
            </a:r>
          </a:p>
          <a:p>
            <a:r>
              <a:rPr lang="fa-IR" smtClean="0">
                <a:cs typeface="B Zar" panose="00000400000000000000" pitchFamily="2" charset="-78"/>
              </a:rPr>
              <a:t>9- شهروندی وملی و اقدام جحمعی: خدمات شهروندی همگانی و برنامه های داوطلبانه، فرصت های استخدامی و امزشی مرتبط</a:t>
            </a:r>
          </a:p>
          <a:p>
            <a:r>
              <a:rPr lang="fa-IR" smtClean="0">
                <a:cs typeface="B Zar" panose="00000400000000000000" pitchFamily="2" charset="-78"/>
              </a:rPr>
              <a:t>10 شهروندی محلی و اقدام جمعی</a:t>
            </a:r>
          </a:p>
          <a:p>
            <a:r>
              <a:rPr lang="fa-IR" smtClean="0">
                <a:cs typeface="B Zar" panose="00000400000000000000" pitchFamily="2" charset="-78"/>
              </a:rPr>
              <a:t>11- دموارسی در محل کار (ٌ 311-262)</a:t>
            </a:r>
            <a:endParaRPr lang="fa-IR" smtClean="0">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35530637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اگر چه برخی از پیشنهادات برابر به نظ رغیر عملی می آید ولی بسیاری از آنها به طورئ نسبی بخش هیا مقبول دیدگاه شهروندی مدرن است. آیا رویکرد شهروندی نوید واقعی برای تعریف عامه در مدیریت دولتی ارائه می دهد؟ بله و خیر. نقطه قوت آن، حرکت از توان بالقوه اش به طرف نوعی عامه غنی و با شرافت و دارای انگیزه بر مبنای توجه همگانی به خیر عامه است و نقطه شعف آن قصور در شناخت پییچدگی های  موضوعات عمومی، نیاز اساسی به تخصص، رهبری و مشکلات برانگیختن مردم به مشارکت است. </a:t>
            </a:r>
            <a:endParaRPr lang="fa-IR">
              <a:cs typeface="B Zar" panose="00000400000000000000" pitchFamily="2" charset="-78"/>
            </a:endParaRPr>
          </a:p>
        </p:txBody>
      </p:sp>
    </p:spTree>
    <p:extLst>
      <p:ext uri="{BB962C8B-B14F-4D97-AF65-F5344CB8AC3E}">
        <p14:creationId xmlns:p14="http://schemas.microsoft.com/office/powerpoint/2010/main" val="115193648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پیش نیازهای تئوری عمومی «عامه» در مدیریت دولتی</a:t>
            </a:r>
            <a:endParaRPr lang="fa-IR">
              <a:cs typeface="B Zar"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r>
              <a:rPr lang="fa-IR" smtClean="0">
                <a:cs typeface="B Zar" panose="00000400000000000000" pitchFamily="2" charset="-78"/>
              </a:rPr>
              <a:t>یک تئوری کامل از «عامه» در مدیریت دولتی به چیزی بیش از آن چه در اینجا مطرح شده نیاز دارد. پس هدف ما طرح تئوری و تدوین برخیئ از پیش نیازهای آن تئوری است. </a:t>
            </a:r>
          </a:p>
          <a:p>
            <a:r>
              <a:rPr lang="fa-IR" smtClean="0">
                <a:cs typeface="B Zar" panose="00000400000000000000" pitchFamily="2" charset="-78"/>
              </a:rPr>
              <a:t>تئویر عمومی از عامه برای مدیریت دولتی باید منحصر به فرد باشد و نه فقط به هدف تدوین تئوری، بلکه به هدف راهنمایی متصدیان امور در سیستم خدمات عمومی طراحی شود. چون این تئوری باید به وسیله افرادی که امور دولت را سر و سامان می دهند استفاده شود لذا باید عملی باشد. همچنین باید منافع عامه را هم به صورت خاص و هم به صورت عمومی تفویت کند. در مدیریت دولتی متصدیان امور باید چه تصویری (تئوری) از عامه (</a:t>
            </a:r>
            <a:r>
              <a:rPr lang="en-US" smtClean="0">
                <a:cs typeface="B Zar" panose="00000400000000000000" pitchFamily="2" charset="-78"/>
              </a:rPr>
              <a:t>public</a:t>
            </a:r>
            <a:r>
              <a:rPr lang="fa-IR" smtClean="0">
                <a:cs typeface="B Zar" panose="00000400000000000000" pitchFamily="2" charset="-78"/>
              </a:rPr>
              <a:t> ) در ذهن خود داشته و در عمل پیاده کنند. نخست این که باید به روح قانون اساسی که  مردمند توجه کنند، بدانند باید شهروندان فاضلذ را پرورش دهند و نسبت به آنها خیرخواه باشند و ضمن آن که  به عامه جمعی (یعنی اکثریت)و عامه  غی رجمعی (اقلیت ها) یکسان  توجه نمایند. به عبارتی این چهار شرط باید در ذهن و عمل مدیران دولتی جک شود که این چهار قید را پیاده کنند. اکنون به شرح این چهار شرط می پردازیم به نمودار صفحه  بعد توجه کنید: </a:t>
            </a:r>
            <a:endParaRPr lang="fa-IR">
              <a:cs typeface="B Zar" panose="00000400000000000000" pitchFamily="2" charset="-78"/>
            </a:endParaRPr>
          </a:p>
        </p:txBody>
      </p:sp>
    </p:spTree>
    <p:extLst>
      <p:ext uri="{BB962C8B-B14F-4D97-AF65-F5344CB8AC3E}">
        <p14:creationId xmlns:p14="http://schemas.microsoft.com/office/powerpoint/2010/main" val="338443660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2292862" y="1416676"/>
            <a:ext cx="8321131" cy="4760287"/>
          </a:xfrm>
          <a:prstGeom prst="rect">
            <a:avLst/>
          </a:prstGeom>
        </p:spPr>
      </p:pic>
    </p:spTree>
    <p:extLst>
      <p:ext uri="{BB962C8B-B14F-4D97-AF65-F5344CB8AC3E}">
        <p14:creationId xmlns:p14="http://schemas.microsoft.com/office/powerpoint/2010/main" val="766320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عیل رغم احساس مرز کم رنگ بین بخش های خصوصی و عمومی، خصوصا به علت ظهور موسسه های بازرگانی شبیه دولتی، عامه محوری در مدیریت دولتی، معمولا در قالب ویژگی های بارزی از جمله هنجارهای اجتماعی آن نظیر بی طرفی و شفافیت، اصول حاکم بر آن نظیر عدالت و نمایندگی، ماهیت انحصاری و پیچیده آن و اثرات اجتماعی بلند مدت  و گسترده آن تصور شده است. بدین ترتیب اگر چنین  ویژگی هایی از طریق اصول مدیریت بازرگانی  به حاشیه رانده شوند، «عامه محوری» مدیریت دولتی زیر سوال خواهد رفت. در  این ارتباط باربر(1998) بر مخدوش  دشن تمایز بین بخش های عمومی و خصوصی در کشور انگلیس اشاره می کند. </a:t>
            </a:r>
            <a:endParaRPr lang="fa-IR">
              <a:cs typeface="B Zar" panose="00000400000000000000" pitchFamily="2" charset="-78"/>
            </a:endParaRPr>
          </a:p>
        </p:txBody>
      </p:sp>
    </p:spTree>
    <p:extLst>
      <p:ext uri="{BB962C8B-B14F-4D97-AF65-F5344CB8AC3E}">
        <p14:creationId xmlns:p14="http://schemas.microsoft.com/office/powerpoint/2010/main" val="231968534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هر کدام از دو رویکرد (سه و پنج گانه) به نوعی در شکل گیری تئوری عمومی عامه    ایفای نقش می کنند. هیچ کدام کامل نیستند و اگر زمانی گرد هم جمع شوند خلائ های معنادار در ان آمیخته  وجود دارد. بنابراین پیش نیاز های اساسی این تئوری به شرح زیرند. </a:t>
            </a:r>
            <a:endParaRPr lang="fa-IR">
              <a:cs typeface="B Zar" panose="00000400000000000000" pitchFamily="2" charset="-78"/>
            </a:endParaRPr>
          </a:p>
        </p:txBody>
      </p:sp>
    </p:spTree>
    <p:extLst>
      <p:ext uri="{BB962C8B-B14F-4D97-AF65-F5344CB8AC3E}">
        <p14:creationId xmlns:p14="http://schemas.microsoft.com/office/powerpoint/2010/main" val="52901353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قانون اساسی</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نخستین پیش یناز این تئوری آن است که باید بر قانون  اساسی استوار باشد. اصول حاکمتی مردم، دولت نماندیهف حقوق شهروندان، تعادل قوا و ... در قانون اساسی ذکر شده است. به اعتقاد رور (1986) حکومت اداری مدرن نه تنها باید با قانون اساسی سازگار بادش بلکه در تحقق چشم انداز قانون اساسی نیز ضروری است. از نظر ویف بر اساس قانون اساسی، مدیر دولتی باید هم از لحاظ فنی شایسته و هم از لحاظ اخلاقی متعهد باشد. تعهد اخلاقی باید نسبت به قانون اساسی و هم نسبت به دارا شدن شرایط لازم فنی اداری باشد. به اعتقاد وی هدف اولیه دولت ها باید تضمین ارزش های بنیادی برای همه شهروندان باشد که دموکراسی را ابزاری برای تحقق اهداف نهایی و نه خود هدف نهایی تصور می کنند. </a:t>
            </a:r>
            <a:endParaRPr lang="fa-IR">
              <a:cs typeface="B Zar" panose="00000400000000000000" pitchFamily="2" charset="-78"/>
            </a:endParaRPr>
          </a:p>
        </p:txBody>
      </p:sp>
    </p:spTree>
    <p:extLst>
      <p:ext uri="{BB962C8B-B14F-4D97-AF65-F5344CB8AC3E}">
        <p14:creationId xmlns:p14="http://schemas.microsoft.com/office/powerpoint/2010/main" val="363711721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آنگاه دولت از طریق اقدام اساسی پذیرش قانون اساسی و نه فقط از طری انتخابات دموکراتیکف مشورعیت کسب می کند. بدین ترتیب اقدامات، اهداف و پذیرش قانون اساسی مشورعیت را شکل می دهد. واضح است که هر نسلی از شهرندان باید به بحث اصلی مراجعه کند تا مشروعیت قانون اساسی را تاکید کنند. چون قانون اساسی تکه های کاغذی است، مشروعیت آن منبعث از اقدام مستقل مردم است که به آن حیات می دهند. همه مقامات دولتی، منتخب یا منصوب، مستقیم ای غیر مستقیم مشورعیت خود را از مردم کسب می کنند. این مقدمات از طری اصلی بالاتر از اصل تقسیمات حداکثر  یعنی اصل قانون اساسی کنترل می شوند. تعهد اخلاقی اولیه است که  مدیر دولتی را حافظ و ضامن ارزش های بنیادین  هر شهروند، می سازد. پیش نیاز قانون اساسی  به طور خاص با دیدگاه نمایندگی  و شهروندی از عامه همخوانی دارد. </a:t>
            </a:r>
            <a:endParaRPr lang="fa-IR">
              <a:cs typeface="B Zar" panose="00000400000000000000" pitchFamily="2" charset="-78"/>
            </a:endParaRPr>
          </a:p>
        </p:txBody>
      </p:sp>
    </p:spTree>
    <p:extLst>
      <p:ext uri="{BB962C8B-B14F-4D97-AF65-F5344CB8AC3E}">
        <p14:creationId xmlns:p14="http://schemas.microsoft.com/office/powerpoint/2010/main" val="229864975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پرورش شهروند فاضل</a:t>
            </a:r>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پیش نیاز دون برای تئوری عمومی «عامه» باید بر ایده غنی شهروندی استوار باشد. در جاهای دیگر از آن، به شهروند فاضل اشاره شده است. گفته می شود که یک دولت نمی تواند از مردمی که نمایندگی آن را به عهده دارد، بهتر باشد. بنابراین بهتر است که مفهوم غنی شهروندی، نوعی قید مدیریت دولتی باشد. هارت(1986) چهار ویژگی شهرند فاضل را به شرح زیر مطرح می کند: </a:t>
            </a:r>
          </a:p>
          <a:p>
            <a:r>
              <a:rPr lang="fa-IR" smtClean="0">
                <a:cs typeface="B Zar" panose="00000400000000000000" pitchFamily="2" charset="-78"/>
              </a:rPr>
              <a:t>1- نسخت این که شهروند فاضل ارزش های بنیادی را درک می کند و قاد ربه انجام و اجرای فلسفه اخلاقی حاکم است. یعنی سیاست های تقویت کننده منافع خص و عام شهروندان را می شناسد و با قانون اساسی همراهی می کند. این شهروندان باید دارای نوعی زندگی مدنی باشند که ارائه قضاوت فلسفی بخش مهمی از آن است. </a:t>
            </a:r>
            <a:endParaRPr lang="fa-IR">
              <a:cs typeface="B Zar" panose="00000400000000000000" pitchFamily="2" charset="-78"/>
            </a:endParaRPr>
          </a:p>
        </p:txBody>
      </p:sp>
    </p:spTree>
    <p:extLst>
      <p:ext uri="{BB962C8B-B14F-4D97-AF65-F5344CB8AC3E}">
        <p14:creationId xmlns:p14="http://schemas.microsoft.com/office/powerpoint/2010/main" val="116647893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fontScale="92500" lnSpcReduction="20000"/>
          </a:bodyPr>
          <a:lstStyle/>
          <a:p>
            <a:r>
              <a:rPr lang="fa-IR" smtClean="0">
                <a:cs typeface="B Zar" panose="00000400000000000000" pitchFamily="2" charset="-78"/>
              </a:rPr>
              <a:t>2- باور ویژگی دوم شهروند فاضل است. شهروند باید باور داشته باشد که ارزش های رژیم حاکمف صحیح و درستند نه ایده های مقبول اکثریت یا ایده هاییی که از لحاظ روانی راضی کننده اند. فلاسفه از این ارزش ها به عنوان «حقوق طبیعی» یاد کرده اند. همان طور که هارت اظهار می دارد: </a:t>
            </a:r>
          </a:p>
          <a:p>
            <a:r>
              <a:rPr lang="fa-IR" smtClean="0">
                <a:cs typeface="B Zar" panose="00000400000000000000" pitchFamily="2" charset="-78"/>
              </a:rPr>
              <a:t>اگر به ارزش های رژیم حاکم اعتقاد نداریم چرا باید فداکاری های  ضروری مرد نیاز برای تحقق آنها را بپذیریم؟ اگر هر چیزی به وسیله رای اکثریت تایید شود و آن چه اکثریت می پسندد عین صواب است، می توانیم ساکت باشد؟ نه تنها ازرش های رژیم حاکم باید درک شود بلکه باید به عنوان امری غیر قابل مذاکره باور شده و مورد پذیرش قرار گیرد. </a:t>
            </a:r>
          </a:p>
          <a:p>
            <a:r>
              <a:rPr lang="fa-IR" smtClean="0">
                <a:cs typeface="B Zar" panose="00000400000000000000" pitchFamily="2" charset="-78"/>
              </a:rPr>
              <a:t>3- ویژگی سوم شهروند فاضل تقبل مسئولیت اخلااقی است. یعنی اگر به ازرش های رژیم معتقد است باید از آن دفاع کند. </a:t>
            </a:r>
          </a:p>
          <a:p>
            <a:r>
              <a:rPr lang="fa-IR" smtClean="0">
                <a:cs typeface="B Zar" panose="00000400000000000000" pitchFamily="2" charset="-78"/>
              </a:rPr>
              <a:t>4- ویژگی چهارم شهروندان فاضل مدنیت است. مدنیت مستلزم گذشت است و این امر بیانگر آن است که قوانین نباید فرد را مجبور به گذشت کند بلکه  باید تا حدی که  آزادی را مخدوش نمی کنند رعایت شوند. تحمل جنبه دوم مدنیت است. </a:t>
            </a:r>
            <a:endParaRPr lang="fa-IR">
              <a:cs typeface="B Zar" panose="00000400000000000000" pitchFamily="2" charset="-78"/>
            </a:endParaRPr>
          </a:p>
        </p:txBody>
      </p:sp>
    </p:spTree>
    <p:extLst>
      <p:ext uri="{BB962C8B-B14F-4D97-AF65-F5344CB8AC3E}">
        <p14:creationId xmlns:p14="http://schemas.microsoft.com/office/powerpoint/2010/main" val="1882476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marL="0" indent="0">
              <a:buNone/>
            </a:pPr>
            <a:r>
              <a:rPr lang="fa-IR" smtClean="0">
                <a:cs typeface="B Zar" panose="00000400000000000000" pitchFamily="2" charset="-78"/>
              </a:rPr>
              <a:t>باید از طریق گفتمان تحمل شنیددن ایده هیا دیگران را داشت. ایده ها سکه رایج دربازار مدنیت اند. در عین حال اقدام  بر علیه ارزش های محوری نظام موضوع دیگری است که باید با آن مقابله کرد. مسئولیت  مستخدم دولتی پرورش شهروندی فاعل است. چنین شهروندی به سیستم خدمات عمومی متعهد و مراقب احترام خواهد گذاشت</a:t>
            </a:r>
          </a:p>
          <a:p>
            <a:pPr marL="0" indent="0">
              <a:buNone/>
            </a:pPr>
            <a:endParaRPr lang="fa-IR">
              <a:cs typeface="B Zar" panose="00000400000000000000" pitchFamily="2" charset="-78"/>
            </a:endParaRPr>
          </a:p>
        </p:txBody>
      </p:sp>
    </p:spTree>
    <p:extLst>
      <p:ext uri="{BB962C8B-B14F-4D97-AF65-F5344CB8AC3E}">
        <p14:creationId xmlns:p14="http://schemas.microsoft.com/office/powerpoint/2010/main" val="345076302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حساسیت نسبت به عامه(جمعی و غیر جمعی)</a:t>
            </a:r>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پیش نیاز سوم تئوری عامه ایجاد و حفظ سیستم ها و روش هایی برای شنیدن و پاسخ به منافع عامه جمعی و غیرجمعی است. عامه جمعی (گروه های ذی نفع) عموما قادر به یافتن ساز و کارهای اراز و دنبال کردن دیدگاه های خود هستند. در عین حال، مدیریت دولتی در نگاه خود به کارایی، به هنگامی و نظم، میل به پرهیز از ساز و کار ابراز منافع دارد. شنود ها، مشورت ها، حکمیت ها و ... ونظایر آنها برای تئوری عمومی عامه در مدیریت دولتی ضروری اند. البته وظیفه دشوارتر مدیریت دولتی، توجه به سلامتی و منافع عامه عیر متشکل است. بر اساس قانون اساسی و تعهد به اصول آن و بر مبنای وجود شهروندی فاضل، مدیران دولتی باید به عامه غیر متشکل اهمیت دهند. بر اساس قانون اساسی، هر شهروندی در پناه قانون  از حمایت برابر برخوردار است. از این رو مدی ردولتی باید حامی برخورد مساوی با شهروندان باشد. مدیران دولتی نباید بی عدالتی  در توزیع خدمات عمومی یا فرصت های استخدامی در بخش دولتی،را </a:t>
            </a:r>
            <a:endParaRPr lang="fa-IR">
              <a:cs typeface="B Zar" panose="00000400000000000000" pitchFamily="2" charset="-78"/>
            </a:endParaRPr>
          </a:p>
        </p:txBody>
      </p:sp>
    </p:spTree>
    <p:extLst>
      <p:ext uri="{BB962C8B-B14F-4D97-AF65-F5344CB8AC3E}">
        <p14:creationId xmlns:p14="http://schemas.microsoft.com/office/powerpoint/2010/main" val="16490041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تحمل کند. مدیریت دولتی باید نه فقط به کارایی و صرفه جویی بلکه به عدالت اجتماعی متعهد باشد. </a:t>
            </a:r>
            <a:endParaRPr lang="fa-IR">
              <a:cs typeface="B Zar" panose="00000400000000000000" pitchFamily="2" charset="-78"/>
            </a:endParaRPr>
          </a:p>
        </p:txBody>
      </p:sp>
    </p:spTree>
    <p:extLst>
      <p:ext uri="{BB962C8B-B14F-4D97-AF65-F5344CB8AC3E}">
        <p14:creationId xmlns:p14="http://schemas.microsoft.com/office/powerpoint/2010/main" val="237304078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خیرخواهی و عشق ورزی به شهروندان</a:t>
            </a:r>
            <a:endParaRPr lang="fa-IR">
              <a:cs typeface="B Zar" panose="00000400000000000000" pitchFamily="2" charset="-78"/>
            </a:endParaRPr>
          </a:p>
        </p:txBody>
      </p:sp>
      <p:sp>
        <p:nvSpPr>
          <p:cNvPr id="3" name="Content Placeholder 2"/>
          <p:cNvSpPr>
            <a:spLocks noGrp="1"/>
          </p:cNvSpPr>
          <p:nvPr>
            <p:ph idx="1"/>
          </p:nvPr>
        </p:nvSpPr>
        <p:spPr/>
        <p:txBody>
          <a:bodyPr>
            <a:normAutofit fontScale="92500"/>
          </a:bodyPr>
          <a:lstStyle/>
          <a:p>
            <a:r>
              <a:rPr lang="fa-IR" smtClean="0">
                <a:cs typeface="B Zar" panose="00000400000000000000" pitchFamily="2" charset="-78"/>
              </a:rPr>
              <a:t>پیش نیاز چهارم برای تئوری عمومی عامه باید بر خیر خواهی و عشق ورزی امیدوار باشد. خیرخواهی یا دوست داشتن دیگران کلید اصلی تئوری عامه است. به اعتقاد اسمیت(1982): </a:t>
            </a:r>
          </a:p>
          <a:p>
            <a:r>
              <a:rPr lang="fa-IR" smtClean="0">
                <a:cs typeface="B Zar" panose="00000400000000000000" pitchFamily="2" charset="-78"/>
              </a:rPr>
              <a:t>به نظر می رسد دوست داشتن کشور مستلزم  توجه به دو اصل متفاوت است:</a:t>
            </a:r>
            <a:r>
              <a:rPr lang="en-US" smtClean="0">
                <a:cs typeface="B Zar" panose="00000400000000000000" pitchFamily="2" charset="-78"/>
              </a:rPr>
              <a:t>  </a:t>
            </a:r>
            <a:r>
              <a:rPr lang="fa-IR" smtClean="0">
                <a:cs typeface="B Zar" panose="00000400000000000000" pitchFamily="2" charset="-78"/>
              </a:rPr>
              <a:t> نخست احترام و خحرمت ویژه به قانون اساسی یا شکل دولت که تثبیت شده است، و دوم کمک به امنیت، احترام و شادی  دیگران تا حد توان است. کسی که به قوانین احترام نمی گذارد و از دیدگاه مدنی اطاعت نمی کند، شهروند نیست؛ یقینا کسی که میل به ارتقا رفاه کل جامعه (به وسیله هر ابزاری که در قدرت اوست) ندارد شهروند خوبی نیست. </a:t>
            </a:r>
          </a:p>
          <a:p>
            <a:r>
              <a:rPr lang="fa-IR" smtClean="0">
                <a:cs typeface="B Zar" panose="00000400000000000000" pitchFamily="2" charset="-78"/>
              </a:rPr>
              <a:t>هدف دولت باید حفظ ارزش های بنیادی رژیم سیاسی در برابر همه شهروندان باشد. هدف مدیریت دولتی باید بر مبنای نوعی از مفهوم عامه استوار باشد که بر خیرخواهی و عشق ورزی  استوار باشد. آن چه در ایده خیرخواهی نهفته است، معنی خدمات عمومی است که سنت دیرینه  مدیریت دولتی است. </a:t>
            </a:r>
            <a:endParaRPr lang="fa-IR">
              <a:cs typeface="B Zar" panose="00000400000000000000" pitchFamily="2" charset="-78"/>
            </a:endParaRPr>
          </a:p>
        </p:txBody>
      </p:sp>
    </p:spTree>
    <p:extLst>
      <p:ext uri="{BB962C8B-B14F-4D97-AF65-F5344CB8AC3E}">
        <p14:creationId xmlns:p14="http://schemas.microsoft.com/office/powerpoint/2010/main" val="262143949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18767870"/>
              </p:ext>
            </p:extLst>
          </p:nvPr>
        </p:nvGraphicFramePr>
        <p:xfrm>
          <a:off x="838200" y="1027906"/>
          <a:ext cx="10515600" cy="4667481"/>
        </p:xfrm>
        <a:graphic>
          <a:graphicData uri="http://schemas.openxmlformats.org/drawingml/2006/table">
            <a:tbl>
              <a:tblPr rtl="1" firstRow="1" bandRow="1">
                <a:tableStyleId>{5C22544A-7EE6-4342-B048-85BDC9FD1C3A}</a:tableStyleId>
              </a:tblPr>
              <a:tblGrid>
                <a:gridCol w="3252989"/>
                <a:gridCol w="3554569"/>
                <a:gridCol w="3708042"/>
              </a:tblGrid>
              <a:tr h="369801">
                <a:tc>
                  <a:txBody>
                    <a:bodyPr/>
                    <a:lstStyle/>
                    <a:p>
                      <a:pPr rtl="1"/>
                      <a:r>
                        <a:rPr lang="fa-IR" smtClean="0">
                          <a:solidFill>
                            <a:srgbClr val="FF0000"/>
                          </a:solidFill>
                          <a:cs typeface="B Zar" panose="00000400000000000000" pitchFamily="2" charset="-78"/>
                        </a:rPr>
                        <a:t>دیدگاه های</a:t>
                      </a:r>
                      <a:r>
                        <a:rPr lang="fa-IR" baseline="0" smtClean="0">
                          <a:solidFill>
                            <a:srgbClr val="FF0000"/>
                          </a:solidFill>
                          <a:cs typeface="B Zar" panose="00000400000000000000" pitchFamily="2" charset="-78"/>
                        </a:rPr>
                        <a:t> علم و اجتماعی از عامه </a:t>
                      </a:r>
                      <a:endParaRPr lang="fa-IR">
                        <a:solidFill>
                          <a:srgbClr val="FF0000"/>
                        </a:solidFill>
                        <a:cs typeface="B Zar" panose="00000400000000000000" pitchFamily="2" charset="-78"/>
                      </a:endParaRPr>
                    </a:p>
                  </a:txBody>
                  <a:tcPr>
                    <a:solidFill>
                      <a:schemeClr val="bg1">
                        <a:lumMod val="95000"/>
                      </a:schemeClr>
                    </a:solidFill>
                  </a:tcPr>
                </a:tc>
                <a:tc>
                  <a:txBody>
                    <a:bodyPr/>
                    <a:lstStyle/>
                    <a:p>
                      <a:pPr rtl="1"/>
                      <a:r>
                        <a:rPr lang="fa-IR" smtClean="0">
                          <a:solidFill>
                            <a:srgbClr val="FF0000"/>
                          </a:solidFill>
                          <a:cs typeface="B Zar" panose="00000400000000000000" pitchFamily="2" charset="-78"/>
                        </a:rPr>
                        <a:t>قانون اساسی</a:t>
                      </a:r>
                      <a:endParaRPr lang="fa-IR">
                        <a:solidFill>
                          <a:srgbClr val="FF0000"/>
                        </a:solidFill>
                        <a:cs typeface="B Zar" panose="00000400000000000000" pitchFamily="2" charset="-78"/>
                      </a:endParaRPr>
                    </a:p>
                  </a:txBody>
                  <a:tcPr>
                    <a:solidFill>
                      <a:schemeClr val="bg1">
                        <a:lumMod val="95000"/>
                      </a:schemeClr>
                    </a:solidFill>
                  </a:tcPr>
                </a:tc>
                <a:tc>
                  <a:txBody>
                    <a:bodyPr/>
                    <a:lstStyle/>
                    <a:p>
                      <a:pPr rtl="1"/>
                      <a:r>
                        <a:rPr lang="fa-IR" smtClean="0">
                          <a:solidFill>
                            <a:srgbClr val="FF0000"/>
                          </a:solidFill>
                          <a:cs typeface="B Zar" panose="00000400000000000000" pitchFamily="2" charset="-78"/>
                        </a:rPr>
                        <a:t>شهروند فاضل</a:t>
                      </a:r>
                      <a:endParaRPr lang="fa-IR">
                        <a:solidFill>
                          <a:srgbClr val="FF0000"/>
                        </a:solidFill>
                        <a:cs typeface="B Zar" panose="00000400000000000000" pitchFamily="2" charset="-78"/>
                      </a:endParaRPr>
                    </a:p>
                  </a:txBody>
                  <a:tcPr>
                    <a:solidFill>
                      <a:schemeClr val="bg1">
                        <a:lumMod val="95000"/>
                      </a:schemeClr>
                    </a:solidFill>
                  </a:tcPr>
                </a:tc>
              </a:tr>
              <a:tr h="911838">
                <a:tc>
                  <a:txBody>
                    <a:bodyPr/>
                    <a:lstStyle/>
                    <a:p>
                      <a:pPr rtl="1"/>
                      <a:r>
                        <a:rPr lang="fa-IR" b="1" smtClean="0">
                          <a:cs typeface="B Zar" panose="00000400000000000000" pitchFamily="2" charset="-78"/>
                        </a:rPr>
                        <a:t>پلورالیزم </a:t>
                      </a:r>
                      <a:endParaRPr lang="fa-IR" b="1">
                        <a:cs typeface="B Zar" panose="00000400000000000000" pitchFamily="2" charset="-78"/>
                      </a:endParaRPr>
                    </a:p>
                  </a:txBody>
                  <a:tcPr>
                    <a:solidFill>
                      <a:schemeClr val="bg1">
                        <a:lumMod val="95000"/>
                      </a:schemeClr>
                    </a:solidFill>
                  </a:tcPr>
                </a:tc>
                <a:tc>
                  <a:txBody>
                    <a:bodyPr/>
                    <a:lstStyle/>
                    <a:p>
                      <a:pPr rtl="1"/>
                      <a:r>
                        <a:rPr lang="fa-IR" smtClean="0">
                          <a:cs typeface="B Zar" panose="00000400000000000000" pitchFamily="2" charset="-78"/>
                        </a:rPr>
                        <a:t>گروه</a:t>
                      </a:r>
                      <a:r>
                        <a:rPr lang="fa-IR" baseline="0" smtClean="0">
                          <a:cs typeface="B Zar" panose="00000400000000000000" pitchFamily="2" charset="-78"/>
                        </a:rPr>
                        <a:t> های ذی نفع یا اصول قانون اساسی سازگارند و ارزش هیا بنیادی ممکن است بر مجموعه تعامل گروه ذی نفع حاکم باشد</a:t>
                      </a:r>
                      <a:endParaRPr lang="fa-IR">
                        <a:cs typeface="B Zar" panose="00000400000000000000" pitchFamily="2" charset="-78"/>
                      </a:endParaRPr>
                    </a:p>
                  </a:txBody>
                  <a:tcPr>
                    <a:solidFill>
                      <a:schemeClr val="bg1">
                        <a:lumMod val="95000"/>
                      </a:schemeClr>
                    </a:solidFill>
                  </a:tcPr>
                </a:tc>
                <a:tc>
                  <a:txBody>
                    <a:bodyPr/>
                    <a:lstStyle/>
                    <a:p>
                      <a:pPr rtl="1"/>
                      <a:r>
                        <a:rPr lang="fa-IR" smtClean="0">
                          <a:cs typeface="B Zar" panose="00000400000000000000" pitchFamily="2" charset="-78"/>
                        </a:rPr>
                        <a:t>تئوری گروه ذی نفع با شهروند فاضل سازگاری است. پلورالیزم</a:t>
                      </a:r>
                      <a:r>
                        <a:rPr lang="fa-IR" baseline="0" smtClean="0">
                          <a:cs typeface="B Zar" panose="00000400000000000000" pitchFamily="2" charset="-78"/>
                        </a:rPr>
                        <a:t> در پرورش شهروند اثربخش  و اراده عامه کمتر نقش ایفا می کند. </a:t>
                      </a:r>
                      <a:endParaRPr lang="fa-IR">
                        <a:cs typeface="B Zar" panose="00000400000000000000" pitchFamily="2" charset="-78"/>
                      </a:endParaRPr>
                    </a:p>
                  </a:txBody>
                  <a:tcPr>
                    <a:solidFill>
                      <a:schemeClr val="bg1">
                        <a:lumMod val="95000"/>
                      </a:schemeClr>
                    </a:solidFill>
                  </a:tcPr>
                </a:tc>
              </a:tr>
              <a:tr h="638287">
                <a:tc>
                  <a:txBody>
                    <a:bodyPr/>
                    <a:lstStyle/>
                    <a:p>
                      <a:pPr rtl="1"/>
                      <a:r>
                        <a:rPr lang="fa-IR" b="1" smtClean="0">
                          <a:cs typeface="B Zar" panose="00000400000000000000" pitchFamily="2" charset="-78"/>
                        </a:rPr>
                        <a:t>انتخاب عمومی</a:t>
                      </a:r>
                      <a:endParaRPr lang="fa-IR" b="1">
                        <a:cs typeface="B Zar" panose="00000400000000000000" pitchFamily="2" charset="-78"/>
                      </a:endParaRPr>
                    </a:p>
                  </a:txBody>
                  <a:tcPr>
                    <a:solidFill>
                      <a:schemeClr val="bg1">
                        <a:lumMod val="95000"/>
                      </a:schemeClr>
                    </a:solidFill>
                  </a:tcPr>
                </a:tc>
                <a:tc>
                  <a:txBody>
                    <a:bodyPr/>
                    <a:lstStyle/>
                    <a:p>
                      <a:pPr rtl="1"/>
                      <a:r>
                        <a:rPr lang="fa-IR" smtClean="0">
                          <a:cs typeface="B Zar" panose="00000400000000000000" pitchFamily="2" charset="-78"/>
                        </a:rPr>
                        <a:t>قاون اساسی دنبال</a:t>
                      </a:r>
                      <a:r>
                        <a:rPr lang="fa-IR" baseline="0" smtClean="0">
                          <a:cs typeface="B Zar" panose="00000400000000000000" pitchFamily="2" charset="-78"/>
                        </a:rPr>
                        <a:t> کردن نفع خصوصی را جایز می داند</a:t>
                      </a:r>
                      <a:endParaRPr lang="fa-IR">
                        <a:cs typeface="B Zar" panose="00000400000000000000" pitchFamily="2" charset="-78"/>
                      </a:endParaRPr>
                    </a:p>
                  </a:txBody>
                  <a:tcPr>
                    <a:solidFill>
                      <a:schemeClr val="bg1">
                        <a:lumMod val="95000"/>
                      </a:schemeClr>
                    </a:solidFill>
                  </a:tcPr>
                </a:tc>
                <a:tc>
                  <a:txBody>
                    <a:bodyPr/>
                    <a:lstStyle/>
                    <a:p>
                      <a:pPr rtl="1"/>
                      <a:r>
                        <a:rPr lang="fa-IR" smtClean="0">
                          <a:cs typeface="B Zar" panose="00000400000000000000" pitchFamily="2" charset="-78"/>
                        </a:rPr>
                        <a:t>در بلند مدت دولت</a:t>
                      </a:r>
                      <a:r>
                        <a:rPr lang="fa-IR" baseline="0" smtClean="0">
                          <a:cs typeface="B Zar" panose="00000400000000000000" pitchFamily="2" charset="-78"/>
                        </a:rPr>
                        <a:t> عمدتا در پی منفعت طلبی شخصی اقتصادی عامه یا شهروند است</a:t>
                      </a:r>
                      <a:endParaRPr lang="fa-IR">
                        <a:cs typeface="B Zar" panose="00000400000000000000" pitchFamily="2" charset="-78"/>
                      </a:endParaRPr>
                    </a:p>
                  </a:txBody>
                  <a:tcPr>
                    <a:solidFill>
                      <a:schemeClr val="bg1">
                        <a:lumMod val="95000"/>
                      </a:schemeClr>
                    </a:solidFill>
                  </a:tcPr>
                </a:tc>
              </a:tr>
              <a:tr h="911838">
                <a:tc>
                  <a:txBody>
                    <a:bodyPr/>
                    <a:lstStyle/>
                    <a:p>
                      <a:pPr rtl="1"/>
                      <a:r>
                        <a:rPr lang="fa-IR" b="1" smtClean="0">
                          <a:cs typeface="B Zar" panose="00000400000000000000" pitchFamily="2" charset="-78"/>
                        </a:rPr>
                        <a:t>نمایندگی</a:t>
                      </a:r>
                      <a:endParaRPr lang="fa-IR" b="1">
                        <a:cs typeface="B Zar" panose="00000400000000000000" pitchFamily="2" charset="-78"/>
                      </a:endParaRPr>
                    </a:p>
                  </a:txBody>
                  <a:tcPr>
                    <a:solidFill>
                      <a:schemeClr val="bg1">
                        <a:lumMod val="95000"/>
                      </a:schemeClr>
                    </a:solidFill>
                  </a:tcPr>
                </a:tc>
                <a:tc>
                  <a:txBody>
                    <a:bodyPr/>
                    <a:lstStyle/>
                    <a:p>
                      <a:pPr rtl="1"/>
                      <a:r>
                        <a:rPr lang="fa-IR" smtClean="0">
                          <a:cs typeface="B Zar" panose="00000400000000000000" pitchFamily="2" charset="-78"/>
                        </a:rPr>
                        <a:t>نمایندگی منتخب محور قانون اساسی و سازگار با آن است مشارکت ضعیف انتخاباتی ممکن است بیانگر فقدان</a:t>
                      </a:r>
                      <a:r>
                        <a:rPr lang="fa-IR" baseline="0" smtClean="0">
                          <a:cs typeface="B Zar" panose="00000400000000000000" pitchFamily="2" charset="-78"/>
                        </a:rPr>
                        <a:t> حمیات عامه باشد</a:t>
                      </a:r>
                      <a:endParaRPr lang="fa-IR">
                        <a:cs typeface="B Zar" panose="00000400000000000000" pitchFamily="2" charset="-78"/>
                      </a:endParaRPr>
                    </a:p>
                  </a:txBody>
                  <a:tcPr>
                    <a:solidFill>
                      <a:schemeClr val="bg1">
                        <a:lumMod val="95000"/>
                      </a:schemeClr>
                    </a:solidFill>
                  </a:tcPr>
                </a:tc>
                <a:tc>
                  <a:txBody>
                    <a:bodyPr/>
                    <a:lstStyle/>
                    <a:p>
                      <a:pPr rtl="1"/>
                      <a:r>
                        <a:rPr lang="fa-IR" smtClean="0">
                          <a:cs typeface="B Zar" panose="00000400000000000000" pitchFamily="2" charset="-78"/>
                        </a:rPr>
                        <a:t>شهروند فاضل در انتخابات شرکت خواهد کرد و مستقیما در</a:t>
                      </a:r>
                      <a:r>
                        <a:rPr lang="fa-IR" baseline="0" smtClean="0">
                          <a:cs typeface="B Zar" panose="00000400000000000000" pitchFamily="2" charset="-78"/>
                        </a:rPr>
                        <a:t> فرایند خط مشی دخالت خواهد کرد. </a:t>
                      </a:r>
                      <a:endParaRPr lang="fa-IR">
                        <a:cs typeface="B Zar" panose="00000400000000000000" pitchFamily="2" charset="-78"/>
                      </a:endParaRPr>
                    </a:p>
                  </a:txBody>
                  <a:tcPr>
                    <a:solidFill>
                      <a:schemeClr val="bg1">
                        <a:lumMod val="95000"/>
                      </a:schemeClr>
                    </a:solidFill>
                  </a:tcPr>
                </a:tc>
              </a:tr>
              <a:tr h="911838">
                <a:tc>
                  <a:txBody>
                    <a:bodyPr/>
                    <a:lstStyle/>
                    <a:p>
                      <a:pPr rtl="1"/>
                      <a:r>
                        <a:rPr lang="fa-IR" b="1" smtClean="0">
                          <a:cs typeface="B Zar" panose="00000400000000000000" pitchFamily="2" charset="-78"/>
                        </a:rPr>
                        <a:t>مشتری </a:t>
                      </a:r>
                      <a:endParaRPr lang="fa-IR" b="1">
                        <a:cs typeface="B Zar" panose="00000400000000000000" pitchFamily="2" charset="-78"/>
                      </a:endParaRPr>
                    </a:p>
                  </a:txBody>
                  <a:tcPr>
                    <a:solidFill>
                      <a:schemeClr val="bg1">
                        <a:lumMod val="95000"/>
                      </a:schemeClr>
                    </a:solidFill>
                  </a:tcPr>
                </a:tc>
                <a:tc>
                  <a:txBody>
                    <a:bodyPr/>
                    <a:lstStyle/>
                    <a:p>
                      <a:pPr rtl="1"/>
                      <a:r>
                        <a:rPr lang="fa-IR" smtClean="0">
                          <a:cs typeface="B Zar" panose="00000400000000000000" pitchFamily="2" charset="-78"/>
                        </a:rPr>
                        <a:t>دیدگاه مشتری محوری نوعی ابزار قانونی برای برخورد با «عامه» فراهم می کند اما رابطه بین شهروند و دولت</a:t>
                      </a:r>
                      <a:r>
                        <a:rPr lang="fa-IR" baseline="0" smtClean="0">
                          <a:cs typeface="B Zar" panose="00000400000000000000" pitchFamily="2" charset="-78"/>
                        </a:rPr>
                        <a:t> را کاهش می دهد</a:t>
                      </a:r>
                      <a:endParaRPr lang="fa-IR">
                        <a:cs typeface="B Zar" panose="00000400000000000000" pitchFamily="2" charset="-78"/>
                      </a:endParaRPr>
                    </a:p>
                  </a:txBody>
                  <a:tcPr>
                    <a:solidFill>
                      <a:schemeClr val="bg1">
                        <a:lumMod val="95000"/>
                      </a:schemeClr>
                    </a:solidFill>
                  </a:tcPr>
                </a:tc>
                <a:tc>
                  <a:txBody>
                    <a:bodyPr/>
                    <a:lstStyle/>
                    <a:p>
                      <a:pPr rtl="1"/>
                      <a:r>
                        <a:rPr lang="fa-IR" smtClean="0">
                          <a:cs typeface="B Zar" panose="00000400000000000000" pitchFamily="2" charset="-78"/>
                        </a:rPr>
                        <a:t>شهروند فعال و فاعل خود را مشتری تصور نمی کند بلکه به عنوان مشارکت کننده</a:t>
                      </a:r>
                      <a:r>
                        <a:rPr lang="fa-IR" baseline="0" smtClean="0">
                          <a:cs typeface="B Zar" panose="00000400000000000000" pitchFamily="2" charset="-78"/>
                        </a:rPr>
                        <a:t> مستقیم در فرایند خط مشی گذاری محسوب می شود. </a:t>
                      </a:r>
                      <a:endParaRPr lang="fa-IR">
                        <a:cs typeface="B Zar" panose="00000400000000000000" pitchFamily="2" charset="-78"/>
                      </a:endParaRPr>
                    </a:p>
                  </a:txBody>
                  <a:tcPr>
                    <a:solidFill>
                      <a:schemeClr val="bg1">
                        <a:lumMod val="95000"/>
                      </a:schemeClr>
                    </a:solidFill>
                  </a:tcPr>
                </a:tc>
              </a:tr>
              <a:tr h="911838">
                <a:tc>
                  <a:txBody>
                    <a:bodyPr/>
                    <a:lstStyle/>
                    <a:p>
                      <a:pPr rtl="1"/>
                      <a:r>
                        <a:rPr lang="fa-IR" b="1" smtClean="0">
                          <a:cs typeface="B Zar" panose="00000400000000000000" pitchFamily="2" charset="-78"/>
                        </a:rPr>
                        <a:t>شهروند </a:t>
                      </a:r>
                      <a:endParaRPr lang="fa-IR" b="1">
                        <a:cs typeface="B Zar" panose="00000400000000000000" pitchFamily="2" charset="-78"/>
                      </a:endParaRPr>
                    </a:p>
                  </a:txBody>
                  <a:tcPr>
                    <a:solidFill>
                      <a:schemeClr val="bg1">
                        <a:lumMod val="95000"/>
                      </a:schemeClr>
                    </a:solidFill>
                  </a:tcPr>
                </a:tc>
                <a:tc>
                  <a:txBody>
                    <a:bodyPr/>
                    <a:lstStyle/>
                    <a:p>
                      <a:pPr rtl="1"/>
                      <a:r>
                        <a:rPr lang="fa-IR" smtClean="0">
                          <a:cs typeface="B Zar" panose="00000400000000000000" pitchFamily="2" charset="-78"/>
                        </a:rPr>
                        <a:t>مشارکت مستقیم شهروند</a:t>
                      </a:r>
                      <a:r>
                        <a:rPr lang="fa-IR" baseline="0" smtClean="0">
                          <a:cs typeface="B Zar" panose="00000400000000000000" pitchFamily="2" charset="-78"/>
                        </a:rPr>
                        <a:t> در خط مشی گذاری و هم در اجرای خط مشی با قانون اساسی و ارزش های بنیادی آن سازگاری کامل دارد. </a:t>
                      </a:r>
                      <a:endParaRPr lang="fa-IR">
                        <a:cs typeface="B Zar" panose="00000400000000000000" pitchFamily="2" charset="-78"/>
                      </a:endParaRPr>
                    </a:p>
                  </a:txBody>
                  <a:tcPr>
                    <a:solidFill>
                      <a:schemeClr val="bg1">
                        <a:lumMod val="95000"/>
                      </a:schemeClr>
                    </a:solidFill>
                  </a:tcPr>
                </a:tc>
                <a:tc>
                  <a:txBody>
                    <a:bodyPr/>
                    <a:lstStyle/>
                    <a:p>
                      <a:pPr rtl="1"/>
                      <a:r>
                        <a:rPr lang="fa-IR" smtClean="0">
                          <a:cs typeface="B Zar" panose="00000400000000000000" pitchFamily="2" charset="-78"/>
                        </a:rPr>
                        <a:t>شهروند فعال و فاضل برای دولت اثربخش امری</a:t>
                      </a:r>
                      <a:r>
                        <a:rPr lang="fa-IR" baseline="0" smtClean="0">
                          <a:cs typeface="B Zar" panose="00000400000000000000" pitchFamily="2" charset="-78"/>
                        </a:rPr>
                        <a:t> اساسی است. </a:t>
                      </a:r>
                      <a:endParaRPr lang="fa-IR">
                        <a:cs typeface="B Zar" panose="00000400000000000000" pitchFamily="2" charset="-78"/>
                      </a:endParaRPr>
                    </a:p>
                  </a:txBody>
                  <a:tcPr>
                    <a:solidFill>
                      <a:schemeClr val="bg1">
                        <a:lumMod val="95000"/>
                      </a:schemeClr>
                    </a:solidFill>
                  </a:tcPr>
                </a:tc>
              </a:tr>
            </a:tbl>
          </a:graphicData>
        </a:graphic>
      </p:graphicFrame>
    </p:spTree>
    <p:extLst>
      <p:ext uri="{BB962C8B-B14F-4D97-AF65-F5344CB8AC3E}">
        <p14:creationId xmlns:p14="http://schemas.microsoft.com/office/powerpoint/2010/main" val="2929255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دوم این کهف «عامه محوری» مدیریت دولتی به ترکیب دریافت کنندکان خدمات  از نظام مدیریت دولتی  نیز بستگی دارد، تعداد بیشتری و قلمرو وسیع تر دریافت کنندگان خدمات، دلالت بر میزان بالاتری از «عامه محوری» دارد. به عبارت دیگر، عامه محوری مدیریت دولتی به نحوه مدیریت شهروندان برای دریافت خدمات وابسته است. به اعتقاد یکیاز صاحب نظران واژه عامه  بیانگر نوعی قلمرو و تجلی دسترسی همگانی است که متضمن منفعت همه شهروندان است. در عین حال، ترکیب درایفت کنندگان  خدمتا به عواملی نظیر حیطه مالکیت عمومی (مالیکت عمومی گسترده تر، بیانگر «عامه محوری» دارد. به عبارت دیگر، عامه محوری مدیریت دولتی به نحوه مدیریت شهروندان برای دریافت خدمات وابسته است. </a:t>
            </a:r>
            <a:endParaRPr lang="fa-IR">
              <a:cs typeface="B Zar" panose="00000400000000000000" pitchFamily="2" charset="-78"/>
            </a:endParaRPr>
          </a:p>
        </p:txBody>
      </p:sp>
    </p:spTree>
    <p:extLst>
      <p:ext uri="{BB962C8B-B14F-4D97-AF65-F5344CB8AC3E}">
        <p14:creationId xmlns:p14="http://schemas.microsoft.com/office/powerpoint/2010/main" val="428151512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67846455"/>
              </p:ext>
            </p:extLst>
          </p:nvPr>
        </p:nvGraphicFramePr>
        <p:xfrm>
          <a:off x="838200" y="1690688"/>
          <a:ext cx="10515600" cy="3992660"/>
        </p:xfrm>
        <a:graphic>
          <a:graphicData uri="http://schemas.openxmlformats.org/drawingml/2006/table">
            <a:tbl>
              <a:tblPr rtl="1" firstRow="1" bandRow="1">
                <a:tableStyleId>{5C22544A-7EE6-4342-B048-85BDC9FD1C3A}</a:tableStyleId>
              </a:tblPr>
              <a:tblGrid>
                <a:gridCol w="3307080"/>
                <a:gridCol w="3502855"/>
                <a:gridCol w="3705665"/>
              </a:tblGrid>
              <a:tr h="370840">
                <a:tc>
                  <a:txBody>
                    <a:bodyPr/>
                    <a:lstStyle/>
                    <a:p>
                      <a:pPr rtl="1"/>
                      <a:r>
                        <a:rPr lang="fa-IR" smtClean="0">
                          <a:solidFill>
                            <a:srgbClr val="FF0000"/>
                          </a:solidFill>
                          <a:cs typeface="B Zar" panose="00000400000000000000" pitchFamily="2" charset="-78"/>
                        </a:rPr>
                        <a:t>دیدگاه های علوم</a:t>
                      </a:r>
                      <a:r>
                        <a:rPr lang="fa-IR" baseline="0" smtClean="0">
                          <a:solidFill>
                            <a:srgbClr val="FF0000"/>
                          </a:solidFill>
                          <a:cs typeface="B Zar" panose="00000400000000000000" pitchFamily="2" charset="-78"/>
                        </a:rPr>
                        <a:t> اجتماعی از عامه </a:t>
                      </a:r>
                      <a:endParaRPr lang="fa-IR">
                        <a:solidFill>
                          <a:srgbClr val="FF0000"/>
                        </a:solidFill>
                        <a:cs typeface="B Zar" panose="00000400000000000000" pitchFamily="2" charset="-78"/>
                      </a:endParaRPr>
                    </a:p>
                  </a:txBody>
                  <a:tcPr>
                    <a:solidFill>
                      <a:schemeClr val="bg1">
                        <a:lumMod val="95000"/>
                      </a:schemeClr>
                    </a:solidFill>
                  </a:tcPr>
                </a:tc>
                <a:tc>
                  <a:txBody>
                    <a:bodyPr/>
                    <a:lstStyle/>
                    <a:p>
                      <a:pPr rtl="1"/>
                      <a:r>
                        <a:rPr lang="fa-IR" smtClean="0">
                          <a:solidFill>
                            <a:srgbClr val="FF0000"/>
                          </a:solidFill>
                          <a:cs typeface="B Zar" panose="00000400000000000000" pitchFamily="2" charset="-78"/>
                        </a:rPr>
                        <a:t>حساسیت به عامه جمعی و غیر جمعی</a:t>
                      </a:r>
                      <a:endParaRPr lang="fa-IR">
                        <a:solidFill>
                          <a:srgbClr val="FF0000"/>
                        </a:solidFill>
                        <a:cs typeface="B Zar" panose="00000400000000000000" pitchFamily="2" charset="-78"/>
                      </a:endParaRPr>
                    </a:p>
                  </a:txBody>
                  <a:tcPr>
                    <a:solidFill>
                      <a:schemeClr val="bg1">
                        <a:lumMod val="95000"/>
                      </a:schemeClr>
                    </a:solidFill>
                  </a:tcPr>
                </a:tc>
                <a:tc>
                  <a:txBody>
                    <a:bodyPr/>
                    <a:lstStyle/>
                    <a:p>
                      <a:pPr rtl="1"/>
                      <a:r>
                        <a:rPr lang="fa-IR" smtClean="0">
                          <a:solidFill>
                            <a:srgbClr val="FF0000"/>
                          </a:solidFill>
                          <a:cs typeface="B Zar" panose="00000400000000000000" pitchFamily="2" charset="-78"/>
                        </a:rPr>
                        <a:t>خیرحواهی</a:t>
                      </a:r>
                      <a:endParaRPr lang="fa-IR">
                        <a:solidFill>
                          <a:srgbClr val="FF0000"/>
                        </a:solidFill>
                        <a:cs typeface="B Zar" panose="00000400000000000000" pitchFamily="2" charset="-78"/>
                      </a:endParaRPr>
                    </a:p>
                  </a:txBody>
                  <a:tcPr>
                    <a:solidFill>
                      <a:schemeClr val="bg1">
                        <a:lumMod val="95000"/>
                      </a:schemeClr>
                    </a:solidFill>
                  </a:tcPr>
                </a:tc>
              </a:tr>
              <a:tr h="1244380">
                <a:tc>
                  <a:txBody>
                    <a:bodyPr/>
                    <a:lstStyle/>
                    <a:p>
                      <a:pPr rtl="1"/>
                      <a:r>
                        <a:rPr lang="fa-IR" b="1" smtClean="0">
                          <a:cs typeface="B Zar" panose="00000400000000000000" pitchFamily="2" charset="-78"/>
                        </a:rPr>
                        <a:t>پلورالیزم</a:t>
                      </a:r>
                      <a:r>
                        <a:rPr lang="fa-IR" b="1" baseline="0" smtClean="0">
                          <a:cs typeface="B Zar" panose="00000400000000000000" pitchFamily="2" charset="-78"/>
                        </a:rPr>
                        <a:t> </a:t>
                      </a:r>
                      <a:endParaRPr lang="fa-IR" b="1">
                        <a:cs typeface="B Zar" panose="00000400000000000000" pitchFamily="2" charset="-78"/>
                      </a:endParaRPr>
                    </a:p>
                  </a:txBody>
                  <a:tcPr>
                    <a:solidFill>
                      <a:schemeClr val="bg1">
                        <a:lumMod val="95000"/>
                      </a:schemeClr>
                    </a:solidFill>
                  </a:tcPr>
                </a:tc>
                <a:tc>
                  <a:txBody>
                    <a:bodyPr/>
                    <a:lstStyle/>
                    <a:p>
                      <a:pPr algn="just" rtl="1"/>
                      <a:r>
                        <a:rPr lang="fa-IR" smtClean="0">
                          <a:cs typeface="B Zar" panose="00000400000000000000" pitchFamily="2" charset="-78"/>
                        </a:rPr>
                        <a:t>پلورالیزم</a:t>
                      </a:r>
                      <a:r>
                        <a:rPr lang="fa-IR" baseline="0" smtClean="0">
                          <a:cs typeface="B Zar" panose="00000400000000000000" pitchFamily="2" charset="-78"/>
                        </a:rPr>
                        <a:t>  نسبت به ابزاری که از لحاظ ساسی اثربخش اند به صورت گزینشی حساس است. تئوری گروه ذی نفع  به نیازهای گروه غیر متشکل حساس نیست</a:t>
                      </a:r>
                      <a:endParaRPr lang="fa-IR">
                        <a:cs typeface="B Zar" panose="00000400000000000000" pitchFamily="2" charset="-78"/>
                      </a:endParaRPr>
                    </a:p>
                  </a:txBody>
                  <a:tcPr>
                    <a:solidFill>
                      <a:schemeClr val="bg1">
                        <a:lumMod val="95000"/>
                      </a:schemeClr>
                    </a:solidFill>
                  </a:tcPr>
                </a:tc>
                <a:tc>
                  <a:txBody>
                    <a:bodyPr/>
                    <a:lstStyle/>
                    <a:p>
                      <a:pPr algn="just" rtl="1"/>
                      <a:r>
                        <a:rPr lang="fa-IR" smtClean="0">
                          <a:cs typeface="B Zar" panose="00000400000000000000" pitchFamily="2" charset="-78"/>
                        </a:rPr>
                        <a:t>در محیط پلورالیزم،</a:t>
                      </a:r>
                      <a:r>
                        <a:rPr lang="fa-IR" baseline="0" smtClean="0">
                          <a:cs typeface="B Zar" panose="00000400000000000000" pitchFamily="2" charset="-78"/>
                        </a:rPr>
                        <a:t> مدیریت دولتی از  لحاظ سیاسی اثربخش است ول یک مدیریت دولتی خیر خاه  در ارائه خدمت همه شهروندان اثرگپذار است. </a:t>
                      </a:r>
                      <a:endParaRPr lang="fa-IR">
                        <a:cs typeface="B Zar" panose="00000400000000000000" pitchFamily="2" charset="-78"/>
                      </a:endParaRPr>
                    </a:p>
                  </a:txBody>
                  <a:tcPr>
                    <a:solidFill>
                      <a:schemeClr val="bg1">
                        <a:lumMod val="95000"/>
                      </a:schemeClr>
                    </a:solidFill>
                  </a:tcPr>
                </a:tc>
              </a:tr>
              <a:tr h="370840">
                <a:tc>
                  <a:txBody>
                    <a:bodyPr/>
                    <a:lstStyle/>
                    <a:p>
                      <a:pPr rtl="1"/>
                      <a:r>
                        <a:rPr lang="fa-IR" b="1" smtClean="0">
                          <a:cs typeface="B Zar" panose="00000400000000000000" pitchFamily="2" charset="-78"/>
                        </a:rPr>
                        <a:t>انتخاب عمومی</a:t>
                      </a:r>
                      <a:endParaRPr lang="fa-IR" b="1">
                        <a:cs typeface="B Zar" panose="00000400000000000000" pitchFamily="2" charset="-78"/>
                      </a:endParaRPr>
                    </a:p>
                  </a:txBody>
                  <a:tcPr>
                    <a:solidFill>
                      <a:schemeClr val="bg1">
                        <a:lumMod val="95000"/>
                      </a:schemeClr>
                    </a:solidFill>
                  </a:tcPr>
                </a:tc>
                <a:tc>
                  <a:txBody>
                    <a:bodyPr/>
                    <a:lstStyle/>
                    <a:p>
                      <a:pPr algn="just" rtl="1"/>
                      <a:r>
                        <a:rPr lang="fa-IR" smtClean="0">
                          <a:cs typeface="B Zar" panose="00000400000000000000" pitchFamily="2" charset="-78"/>
                        </a:rPr>
                        <a:t>تئوری انتخاب عمومی</a:t>
                      </a:r>
                      <a:r>
                        <a:rPr lang="fa-IR" baseline="0" smtClean="0">
                          <a:cs typeface="B Zar" panose="00000400000000000000" pitchFamily="2" charset="-78"/>
                        </a:rPr>
                        <a:t> هم در تئوری و هم در عمل نسبت به فقر از لحاظ اقتصادی به صورت گزینشی اثربخش و حساس است </a:t>
                      </a:r>
                      <a:endParaRPr lang="fa-IR">
                        <a:cs typeface="B Zar" panose="00000400000000000000" pitchFamily="2" charset="-78"/>
                      </a:endParaRPr>
                    </a:p>
                  </a:txBody>
                  <a:tcPr>
                    <a:solidFill>
                      <a:schemeClr val="bg1">
                        <a:lumMod val="95000"/>
                      </a:schemeClr>
                    </a:solidFill>
                  </a:tcPr>
                </a:tc>
                <a:tc>
                  <a:txBody>
                    <a:bodyPr/>
                    <a:lstStyle/>
                    <a:p>
                      <a:pPr algn="just" rtl="1"/>
                      <a:r>
                        <a:rPr lang="fa-IR" smtClean="0">
                          <a:cs typeface="B Zar" panose="00000400000000000000" pitchFamily="2" charset="-78"/>
                        </a:rPr>
                        <a:t>خیرخواهی</a:t>
                      </a:r>
                      <a:r>
                        <a:rPr lang="fa-IR" baseline="0" smtClean="0">
                          <a:cs typeface="B Zar" panose="00000400000000000000" pitchFamily="2" charset="-78"/>
                        </a:rPr>
                        <a:t> با تئوری و عمل انتخاب عمومی سازگار نیست. کارکنان خیر خواه دولتی در پی گسترش محورهای حفاظتی از ارزش های بنیادی برای همه شهروندان هستند. </a:t>
                      </a:r>
                      <a:endParaRPr lang="fa-IR">
                        <a:cs typeface="B Zar" panose="00000400000000000000" pitchFamily="2" charset="-78"/>
                      </a:endParaRPr>
                    </a:p>
                  </a:txBody>
                  <a:tcPr>
                    <a:solidFill>
                      <a:schemeClr val="bg1">
                        <a:lumMod val="95000"/>
                      </a:schemeClr>
                    </a:solidFill>
                  </a:tcPr>
                </a:tc>
              </a:tr>
              <a:tr h="370840">
                <a:tc>
                  <a:txBody>
                    <a:bodyPr/>
                    <a:lstStyle/>
                    <a:p>
                      <a:pPr rtl="1"/>
                      <a:r>
                        <a:rPr lang="fa-IR" b="1" smtClean="0">
                          <a:cs typeface="B Zar" panose="00000400000000000000" pitchFamily="2" charset="-78"/>
                        </a:rPr>
                        <a:t>نمایندگی </a:t>
                      </a:r>
                      <a:endParaRPr lang="fa-IR" b="1">
                        <a:cs typeface="B Zar" panose="00000400000000000000" pitchFamily="2" charset="-78"/>
                      </a:endParaRPr>
                    </a:p>
                  </a:txBody>
                  <a:tcPr>
                    <a:solidFill>
                      <a:schemeClr val="bg1">
                        <a:lumMod val="95000"/>
                      </a:schemeClr>
                    </a:solidFill>
                  </a:tcPr>
                </a:tc>
                <a:tc>
                  <a:txBody>
                    <a:bodyPr/>
                    <a:lstStyle/>
                    <a:p>
                      <a:pPr algn="just" rtl="1"/>
                      <a:r>
                        <a:rPr lang="fa-IR" smtClean="0">
                          <a:cs typeface="B Zar" panose="00000400000000000000" pitchFamily="2" charset="-78"/>
                        </a:rPr>
                        <a:t>انتخابات تجلی ترجیحات</a:t>
                      </a:r>
                      <a:r>
                        <a:rPr lang="fa-IR" baseline="0" smtClean="0">
                          <a:cs typeface="B Zar" panose="00000400000000000000" pitchFamily="2" charset="-78"/>
                        </a:rPr>
                        <a:t> اکثریت است ولی قانون اساسی باید از حقوق اقلیت حفاظت کند. </a:t>
                      </a:r>
                      <a:endParaRPr lang="fa-IR">
                        <a:cs typeface="B Zar" panose="00000400000000000000" pitchFamily="2" charset="-78"/>
                      </a:endParaRPr>
                    </a:p>
                  </a:txBody>
                  <a:tcPr>
                    <a:solidFill>
                      <a:schemeClr val="bg1">
                        <a:lumMod val="95000"/>
                      </a:schemeClr>
                    </a:solidFill>
                  </a:tcPr>
                </a:tc>
                <a:tc>
                  <a:txBody>
                    <a:bodyPr/>
                    <a:lstStyle/>
                    <a:p>
                      <a:pPr algn="just" rtl="1"/>
                      <a:r>
                        <a:rPr lang="fa-IR" smtClean="0">
                          <a:cs typeface="B Zar" panose="00000400000000000000" pitchFamily="2" charset="-78"/>
                        </a:rPr>
                        <a:t>سیستم</a:t>
                      </a:r>
                      <a:r>
                        <a:rPr lang="fa-IR" baseline="0" smtClean="0">
                          <a:cs typeface="B Zar" panose="00000400000000000000" pitchFamily="2" charset="-78"/>
                        </a:rPr>
                        <a:t> خدمات عمومی خیرخواه از دولت نمایند، حمیات خواهد کرد و برای حفظ خیرعامه تلاش خواهد کرد</a:t>
                      </a:r>
                    </a:p>
                    <a:p>
                      <a:pPr rtl="1"/>
                      <a:endParaRPr lang="fa-IR">
                        <a:cs typeface="B Zar" panose="00000400000000000000" pitchFamily="2" charset="-78"/>
                      </a:endParaRPr>
                    </a:p>
                  </a:txBody>
                  <a:tcPr>
                    <a:solidFill>
                      <a:schemeClr val="bg1">
                        <a:lumMod val="95000"/>
                      </a:schemeClr>
                    </a:solidFill>
                  </a:tcPr>
                </a:tc>
              </a:tr>
            </a:tbl>
          </a:graphicData>
        </a:graphic>
      </p:graphicFrame>
    </p:spTree>
    <p:extLst>
      <p:ext uri="{BB962C8B-B14F-4D97-AF65-F5344CB8AC3E}">
        <p14:creationId xmlns:p14="http://schemas.microsoft.com/office/powerpoint/2010/main" val="278886517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88356252"/>
              </p:ext>
            </p:extLst>
          </p:nvPr>
        </p:nvGraphicFramePr>
        <p:xfrm>
          <a:off x="838200" y="1825625"/>
          <a:ext cx="10515600" cy="3296920"/>
        </p:xfrm>
        <a:graphic>
          <a:graphicData uri="http://schemas.openxmlformats.org/drawingml/2006/table">
            <a:tbl>
              <a:tblPr rtl="1" firstRow="1" bandRow="1">
                <a:tableStyleId>{5C22544A-7EE6-4342-B048-85BDC9FD1C3A}</a:tableStyleId>
              </a:tblPr>
              <a:tblGrid>
                <a:gridCol w="3278945"/>
                <a:gridCol w="3502855"/>
                <a:gridCol w="3733800"/>
              </a:tblGrid>
              <a:tr h="370840">
                <a:tc>
                  <a:txBody>
                    <a:bodyPr/>
                    <a:lstStyle/>
                    <a:p>
                      <a:pPr rtl="1"/>
                      <a:r>
                        <a:rPr lang="fa-IR" smtClean="0">
                          <a:solidFill>
                            <a:srgbClr val="FF0000"/>
                          </a:solidFill>
                          <a:cs typeface="B Zar" panose="00000400000000000000" pitchFamily="2" charset="-78"/>
                        </a:rPr>
                        <a:t>دیدگاهی علوم</a:t>
                      </a:r>
                      <a:r>
                        <a:rPr lang="fa-IR" baseline="0" smtClean="0">
                          <a:solidFill>
                            <a:srgbClr val="FF0000"/>
                          </a:solidFill>
                          <a:cs typeface="B Zar" panose="00000400000000000000" pitchFamily="2" charset="-78"/>
                        </a:rPr>
                        <a:t> اجتماعی از عامه</a:t>
                      </a:r>
                      <a:endParaRPr lang="fa-IR">
                        <a:solidFill>
                          <a:srgbClr val="FF0000"/>
                        </a:solidFill>
                        <a:cs typeface="B Zar" panose="00000400000000000000" pitchFamily="2" charset="-78"/>
                      </a:endParaRPr>
                    </a:p>
                  </a:txBody>
                  <a:tcPr>
                    <a:solidFill>
                      <a:schemeClr val="bg1">
                        <a:lumMod val="95000"/>
                      </a:schemeClr>
                    </a:solidFill>
                  </a:tcPr>
                </a:tc>
                <a:tc>
                  <a:txBody>
                    <a:bodyPr/>
                    <a:lstStyle/>
                    <a:p>
                      <a:pPr rtl="1"/>
                      <a:r>
                        <a:rPr lang="fa-IR" smtClean="0">
                          <a:solidFill>
                            <a:srgbClr val="FF0000"/>
                          </a:solidFill>
                          <a:cs typeface="B Zar" panose="00000400000000000000" pitchFamily="2" charset="-78"/>
                        </a:rPr>
                        <a:t>قانون</a:t>
                      </a:r>
                      <a:r>
                        <a:rPr lang="fa-IR" baseline="0" smtClean="0">
                          <a:solidFill>
                            <a:srgbClr val="FF0000"/>
                          </a:solidFill>
                          <a:cs typeface="B Zar" panose="00000400000000000000" pitchFamily="2" charset="-78"/>
                        </a:rPr>
                        <a:t> اساسی</a:t>
                      </a:r>
                      <a:endParaRPr lang="fa-IR">
                        <a:solidFill>
                          <a:srgbClr val="FF0000"/>
                        </a:solidFill>
                        <a:cs typeface="B Zar" panose="00000400000000000000" pitchFamily="2" charset="-78"/>
                      </a:endParaRPr>
                    </a:p>
                  </a:txBody>
                  <a:tcPr>
                    <a:solidFill>
                      <a:schemeClr val="bg1">
                        <a:lumMod val="95000"/>
                      </a:schemeClr>
                    </a:solidFill>
                  </a:tcPr>
                </a:tc>
                <a:tc>
                  <a:txBody>
                    <a:bodyPr/>
                    <a:lstStyle/>
                    <a:p>
                      <a:pPr rtl="1"/>
                      <a:r>
                        <a:rPr lang="fa-IR" smtClean="0">
                          <a:solidFill>
                            <a:srgbClr val="FF0000"/>
                          </a:solidFill>
                          <a:cs typeface="B Zar" panose="00000400000000000000" pitchFamily="2" charset="-78"/>
                        </a:rPr>
                        <a:t>شهروند</a:t>
                      </a:r>
                      <a:r>
                        <a:rPr lang="fa-IR" baseline="0" smtClean="0">
                          <a:solidFill>
                            <a:srgbClr val="FF0000"/>
                          </a:solidFill>
                          <a:cs typeface="B Zar" panose="00000400000000000000" pitchFamily="2" charset="-78"/>
                        </a:rPr>
                        <a:t> فاضل</a:t>
                      </a:r>
                      <a:endParaRPr lang="fa-IR">
                        <a:solidFill>
                          <a:srgbClr val="FF0000"/>
                        </a:solidFill>
                        <a:cs typeface="B Zar" panose="00000400000000000000" pitchFamily="2" charset="-78"/>
                      </a:endParaRPr>
                    </a:p>
                  </a:txBody>
                  <a:tcPr>
                    <a:solidFill>
                      <a:schemeClr val="bg1">
                        <a:lumMod val="95000"/>
                      </a:schemeClr>
                    </a:solidFill>
                  </a:tcPr>
                </a:tc>
              </a:tr>
              <a:tr h="370840">
                <a:tc>
                  <a:txBody>
                    <a:bodyPr/>
                    <a:lstStyle/>
                    <a:p>
                      <a:pPr rtl="1"/>
                      <a:r>
                        <a:rPr lang="fa-IR" b="1" smtClean="0">
                          <a:cs typeface="B Zar" panose="00000400000000000000" pitchFamily="2" charset="-78"/>
                        </a:rPr>
                        <a:t>مشتری</a:t>
                      </a:r>
                      <a:endParaRPr lang="fa-IR" b="1">
                        <a:cs typeface="B Zar" panose="00000400000000000000" pitchFamily="2" charset="-78"/>
                      </a:endParaRPr>
                    </a:p>
                  </a:txBody>
                  <a:tcPr>
                    <a:solidFill>
                      <a:schemeClr val="bg1">
                        <a:lumMod val="95000"/>
                      </a:schemeClr>
                    </a:solidFill>
                  </a:tcPr>
                </a:tc>
                <a:tc>
                  <a:txBody>
                    <a:bodyPr/>
                    <a:lstStyle/>
                    <a:p>
                      <a:pPr algn="just" rtl="1"/>
                      <a:r>
                        <a:rPr lang="fa-IR" smtClean="0">
                          <a:cs typeface="B Zar" panose="00000400000000000000" pitchFamily="2" charset="-78"/>
                        </a:rPr>
                        <a:t>به علت تخصص گرایی</a:t>
                      </a:r>
                      <a:r>
                        <a:rPr lang="fa-IR" baseline="0" smtClean="0">
                          <a:cs typeface="B Zar" panose="00000400000000000000" pitchFamily="2" charset="-78"/>
                        </a:rPr>
                        <a:t> پراکندگی بیگانگی کارکنان و منفعت طلبی سیستم از نظر حساسیت اثربخش نسبت به نیازهای هم فردی و هم عممومی عامه محدود است. </a:t>
                      </a:r>
                      <a:endParaRPr lang="fa-IR">
                        <a:cs typeface="B Zar" panose="00000400000000000000" pitchFamily="2" charset="-78"/>
                      </a:endParaRPr>
                    </a:p>
                  </a:txBody>
                  <a:tcPr>
                    <a:solidFill>
                      <a:schemeClr val="bg1">
                        <a:lumMod val="95000"/>
                      </a:schemeClr>
                    </a:solidFill>
                  </a:tcPr>
                </a:tc>
                <a:tc>
                  <a:txBody>
                    <a:bodyPr/>
                    <a:lstStyle/>
                    <a:p>
                      <a:pPr algn="just" rtl="1"/>
                      <a:r>
                        <a:rPr lang="fa-IR" smtClean="0">
                          <a:cs typeface="B Zar" panose="00000400000000000000" pitchFamily="2" charset="-78"/>
                        </a:rPr>
                        <a:t>به نظر می رسد روی دیگر مخالف</a:t>
                      </a:r>
                      <a:r>
                        <a:rPr lang="fa-IR" baseline="0" smtClean="0">
                          <a:cs typeface="B Zar" panose="00000400000000000000" pitchFamily="2" charset="-78"/>
                        </a:rPr>
                        <a:t> خیر خواهی دریددگاه مشتری از عامه رخ خواهد داد. آنهایی که از طریق فرایند گروه های ذی نفع به عامه خدمت می کنند، نوعی قدرت سیاسی و اقتصادی دست و پا می کنند  پس در اینجا خدمت به عامه بر خیرخواهی استوار نیست</a:t>
                      </a:r>
                      <a:endParaRPr lang="fa-IR">
                        <a:cs typeface="B Zar" panose="00000400000000000000" pitchFamily="2" charset="-78"/>
                      </a:endParaRPr>
                    </a:p>
                  </a:txBody>
                  <a:tcPr>
                    <a:solidFill>
                      <a:schemeClr val="bg1">
                        <a:lumMod val="95000"/>
                      </a:schemeClr>
                    </a:solidFill>
                  </a:tcPr>
                </a:tc>
              </a:tr>
              <a:tr h="370840">
                <a:tc>
                  <a:txBody>
                    <a:bodyPr/>
                    <a:lstStyle/>
                    <a:p>
                      <a:pPr rtl="1"/>
                      <a:r>
                        <a:rPr lang="fa-IR" b="1" smtClean="0">
                          <a:cs typeface="B Zar" panose="00000400000000000000" pitchFamily="2" charset="-78"/>
                        </a:rPr>
                        <a:t>شهروند</a:t>
                      </a:r>
                      <a:endParaRPr lang="fa-IR" b="1">
                        <a:cs typeface="B Zar" panose="00000400000000000000" pitchFamily="2" charset="-78"/>
                      </a:endParaRPr>
                    </a:p>
                  </a:txBody>
                  <a:tcPr>
                    <a:solidFill>
                      <a:schemeClr val="bg1">
                        <a:lumMod val="95000"/>
                      </a:schemeClr>
                    </a:solidFill>
                  </a:tcPr>
                </a:tc>
                <a:tc>
                  <a:txBody>
                    <a:bodyPr/>
                    <a:lstStyle/>
                    <a:p>
                      <a:pPr algn="just" rtl="1"/>
                      <a:r>
                        <a:rPr lang="fa-IR" smtClean="0">
                          <a:cs typeface="B Zar" panose="00000400000000000000" pitchFamily="2" charset="-78"/>
                        </a:rPr>
                        <a:t>شهروند آگاه فعال</a:t>
                      </a:r>
                      <a:r>
                        <a:rPr lang="fa-IR" baseline="0" smtClean="0">
                          <a:cs typeface="B Zar" panose="00000400000000000000" pitchFamily="2" charset="-78"/>
                        </a:rPr>
                        <a:t> هم منافع فردی غیر جمعی و هم مافع عامه جمعی را افزایش می دهد</a:t>
                      </a:r>
                      <a:endParaRPr lang="fa-IR">
                        <a:cs typeface="B Zar" panose="00000400000000000000" pitchFamily="2" charset="-78"/>
                      </a:endParaRPr>
                    </a:p>
                  </a:txBody>
                  <a:tcPr>
                    <a:solidFill>
                      <a:schemeClr val="bg1">
                        <a:lumMod val="95000"/>
                      </a:schemeClr>
                    </a:solidFill>
                  </a:tcPr>
                </a:tc>
                <a:tc>
                  <a:txBody>
                    <a:bodyPr/>
                    <a:lstStyle/>
                    <a:p>
                      <a:pPr algn="just" rtl="1"/>
                      <a:r>
                        <a:rPr lang="fa-IR" smtClean="0">
                          <a:cs typeface="B Zar" panose="00000400000000000000" pitchFamily="2" charset="-78"/>
                        </a:rPr>
                        <a:t>مدیریت دولتی خیر</a:t>
                      </a:r>
                      <a:r>
                        <a:rPr lang="fa-IR" baseline="0" smtClean="0">
                          <a:cs typeface="B Zar" panose="00000400000000000000" pitchFamily="2" charset="-78"/>
                        </a:rPr>
                        <a:t> خواه، شهروند فعال و خیرخواه پرورش خواهد داد. کماکان در مورد موضوعات انگیزش و نیاز به رهبری مشکلاتی وجود خواهد داشت. </a:t>
                      </a:r>
                      <a:endParaRPr lang="fa-IR">
                        <a:cs typeface="B Zar" panose="00000400000000000000" pitchFamily="2" charset="-78"/>
                      </a:endParaRPr>
                    </a:p>
                  </a:txBody>
                  <a:tcPr>
                    <a:solidFill>
                      <a:schemeClr val="bg1">
                        <a:lumMod val="95000"/>
                      </a:schemeClr>
                    </a:solidFill>
                  </a:tcPr>
                </a:tc>
              </a:tr>
            </a:tbl>
          </a:graphicData>
        </a:graphic>
      </p:graphicFrame>
    </p:spTree>
    <p:extLst>
      <p:ext uri="{BB962C8B-B14F-4D97-AF65-F5344CB8AC3E}">
        <p14:creationId xmlns:p14="http://schemas.microsoft.com/office/powerpoint/2010/main" val="220475124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نتیجه گیری</a:t>
            </a:r>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r>
              <a:rPr lang="fa-IR" smtClean="0">
                <a:cs typeface="B Zar" panose="00000400000000000000" pitchFamily="2" charset="-78"/>
              </a:rPr>
              <a:t>مقاله را با این سوال آغاز کردیم که «عامه» چیست؟ اما پاسخ این سوال به هدف سوال بستگی دارد. اندیشمندان سیاسی که در پی درک تجربی تعامل میان مردم  و دولت هستند «عامه» را در قالب «گروه های ذی نفع» می بینند . سیاستمداران با اتکا با سیاست های حزبی، رفتار سیاسی و انتخاباتف مدعی اند. عامه در نمایندگان منتخب متجلی اند. اقتصاددانان با محور قرار دادن  بازار، عامه را در مصرف کنندگان  می بینند. این دیدگاه از عامه، به خوبی مورد استفاده اقتصاددانان است زیار هم استفاده ازمدلی که آنها بیشتر با آن آشنا هستند تسهیل می کند و هم رویکرد روش شناسانه مناسبی در اختیار آنها قرار می دهد. ارائه دهندگان خدمات عمومی نظیر مددکاران اجتماعی مفید است. هر کدام از این دیدگاه ها در مورد عامه برای تئوری سازی در علوم اجتماعی مفید است، و چنین تئوری هایی تعمیم پذیری های مفیدی در مورد عامه فراهم می کنند. در عین حال، اندیشمندان اجتماعی مسئول انجام برنامه های دولت به انجام آنچه  خواسته های عامه  است، نیستند و این همان چیزی است که مدیریت دولتی انجام می دهد. </a:t>
            </a:r>
            <a:endParaRPr lang="fa-IR">
              <a:cs typeface="B Zar" panose="00000400000000000000" pitchFamily="2" charset="-78"/>
            </a:endParaRPr>
          </a:p>
        </p:txBody>
      </p:sp>
    </p:spTree>
    <p:extLst>
      <p:ext uri="{BB962C8B-B14F-4D97-AF65-F5344CB8AC3E}">
        <p14:creationId xmlns:p14="http://schemas.microsoft.com/office/powerpoint/2010/main" val="413906603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r>
              <a:rPr lang="fa-IR" smtClean="0">
                <a:cs typeface="B Zar" panose="00000400000000000000" pitchFamily="2" charset="-78"/>
              </a:rPr>
              <a:t>در مدیریت دولتی هدف از طرح این سوال که «عامه» چیست؟ «تئوری سازی نیز است. اما نظریه پردازان مدیریت دولتی از عامه باید گامی فراتر از علوم اجتماعی سنتی نهند. یک تئوری از عامه برای کسانی که به عامه ارائه خدمت می کنند باید ضرورتا ریشه در عملکرد اثربخش دولت  و همین طور درک و فهم دولت داشته باشد. برای مدیران دولتی پاسخ بهخ سوال «عامه» چیست؟ مستلزم نوعی تئوری عامه است که بر قانون اساسی، مفهوم شهروندان فاضل، حساسیت نسبت به عامه  متشکل غیر متشکل و خیرخواهی سیستم خدمات عمومی نسبت به عامه است . اگر این چهار پیش نیاز، هدف تمرکز مدیریت دولتی بر عملکرد دولت اثربخش را تحقق بخشد، چگونه آنها با دیدگاه های پنج گانه علم الاجتماع مورد استفاده برای درک بهتر دولت، مقایسه می شوند، جدول 2 تلاش می کند تا هر کدام از دیدگاه های علم الاجتماع در مورد عامه با هر کدام از پیش نیاز های چهار گانه برای تئوری عامه برای مدیریت دولتی مقایسه کند. بر اساس این مقایسه ها، نتیجه گیری صفحه قبل حاصل می شود. </a:t>
            </a:r>
            <a:endParaRPr lang="fa-IR">
              <a:cs typeface="B Zar" panose="00000400000000000000" pitchFamily="2" charset="-78"/>
            </a:endParaRPr>
          </a:p>
        </p:txBody>
      </p:sp>
    </p:spTree>
    <p:extLst>
      <p:ext uri="{BB962C8B-B14F-4D97-AF65-F5344CB8AC3E}">
        <p14:creationId xmlns:p14="http://schemas.microsoft.com/office/powerpoint/2010/main" val="1255833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به اعتقاد یکی از صاحب نظران  واژه عامه بیان گر نوعی قلمرو و تجلی دسترسی همگانی است که متضمن منفعت همه شهروندان است. در عین حال، ترکیب دریافت کنندگان خدمات به عواملی نظیر حیطه مالکیت عمومی(مالکیت عمومی گسترده تر، بیانگر «عامه محوری»  بیشتر است) و ماهیت شهروندی (حیطه وسیع تر عنوان شهروندانی در خدمات بیانگر «عامه محوری» بیشتر است) بستگی دارد. بنابراین حیطه مالکیت عمومی و عنوان شهروندی برای نشان دادن میزان «عامه محوری» حایز اهمیت است. </a:t>
            </a:r>
            <a:endParaRPr lang="fa-IR">
              <a:cs typeface="B Zar" panose="00000400000000000000" pitchFamily="2" charset="-78"/>
            </a:endParaRPr>
          </a:p>
        </p:txBody>
      </p:sp>
    </p:spTree>
    <p:extLst>
      <p:ext uri="{BB962C8B-B14F-4D97-AF65-F5344CB8AC3E}">
        <p14:creationId xmlns:p14="http://schemas.microsoft.com/office/powerpoint/2010/main" val="1229684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r>
              <a:rPr lang="fa-IR" smtClean="0">
                <a:cs typeface="B Zar" panose="00000400000000000000" pitchFamily="2" charset="-78"/>
              </a:rPr>
              <a:t>زیرا حتی در یک دموکراسی پیشرفته، فلسفه وجودی صرف گروه های ذی نفع نمی تواند به عنوان نماد  اصلی  عامه خواسته ها، اولویت ها و دغدغه های شهروندان را به طور قطع و یقین ابراز کنند. </a:t>
            </a:r>
          </a:p>
          <a:p>
            <a:r>
              <a:rPr lang="fa-IR" smtClean="0">
                <a:cs typeface="B Zar" panose="00000400000000000000" pitchFamily="2" charset="-78"/>
              </a:rPr>
              <a:t>سوم این که، یکی از عامل بسیار اساسی «عامه محوری» مدیریت دولتی، ماهیت نقشی است که در جامعه ایفا می کند، نقش وسیع تر و گسترده بیانگر اثرات اجتماعی – ملی وسیع تر است و بدین ترتیب نان دهنده «عامه محوری» بیشتری است،  در حالی که نقش ضعیف تر و محدود تر بیان گر  اثرات اجتماعی محدود آن است  و به تبع، تجلی عامه محوری کمتری است. در حقیقت یکی از ویژگی های اصلی کالاهای عمومی حیطه گسترده اثرات اجتماعی انها است. حتی اثرات اجتماعی و سازمانی منبعث از نقش دولت برای تعیین «عامه محوری» خدمات عمومی حایز اهمیت است. بدین ترتیب کاهش نقش خدمات عمومی بیان گر اثر عمومی محدد و در نتیجه افول «عامه محوری» آن است. </a:t>
            </a:r>
            <a:endParaRPr lang="fa-IR">
              <a:cs typeface="B Zar" panose="00000400000000000000" pitchFamily="2" charset="-78"/>
            </a:endParaRPr>
          </a:p>
        </p:txBody>
      </p:sp>
    </p:spTree>
    <p:extLst>
      <p:ext uri="{BB962C8B-B14F-4D97-AF65-F5344CB8AC3E}">
        <p14:creationId xmlns:p14="http://schemas.microsoft.com/office/powerpoint/2010/main" val="3534734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651</TotalTime>
  <Words>9944</Words>
  <Application>Microsoft Office PowerPoint</Application>
  <PresentationFormat>Widescreen</PresentationFormat>
  <Paragraphs>222</Paragraphs>
  <Slides>73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73</vt:i4>
      </vt:variant>
    </vt:vector>
  </HeadingPairs>
  <TitlesOfParts>
    <vt:vector size="79" baseType="lpstr">
      <vt:lpstr>Arial</vt:lpstr>
      <vt:lpstr>B Zar</vt:lpstr>
      <vt:lpstr>Calibri</vt:lpstr>
      <vt:lpstr>Calibri Light</vt:lpstr>
      <vt:lpstr>Times New Roman</vt:lpstr>
      <vt:lpstr>Office Theme</vt:lpstr>
      <vt:lpstr>عنوان مقاله: تئوری عامه در مدیریت دولتی پیش شرط های تدوین تئوری عامه</vt:lpstr>
      <vt:lpstr>PowerPoint Presentation</vt:lpstr>
      <vt:lpstr>مقدمه</vt:lpstr>
      <vt:lpstr>PowerPoint Presentation</vt:lpstr>
      <vt:lpstr>تاملی بر مفهوم عامه محوری در بخش عمومی و خصوصی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الف- مدل مشتری گرایی</vt:lpstr>
      <vt:lpstr>ب- مدل مالک محوری</vt:lpstr>
      <vt:lpstr>ج- مدل ارزش محوری</vt:lpstr>
      <vt:lpstr>PowerPoint Presentation</vt:lpstr>
      <vt:lpstr>PowerPoint Presentation</vt:lpstr>
      <vt:lpstr>PowerPoint Presentation</vt:lpstr>
      <vt:lpstr>PowerPoint Presentation</vt:lpstr>
      <vt:lpstr>جدول شماره 1: مقایسه مدل های سه گانه</vt:lpstr>
      <vt:lpstr>PowerPoint Presentation</vt:lpstr>
      <vt:lpstr>PowerPoint Presentation</vt:lpstr>
      <vt:lpstr>دیدگاه پلورالیسم «عامه» یعنی گروه های ذی نفع</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دیدگاه انتخاب عمومی: «عامه» یعنی مصرف کننده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دیدگاه قانون گذاری: «عامه» یعنی نمایندگان منتخب</vt:lpstr>
      <vt:lpstr>PowerPoint Presentation</vt:lpstr>
      <vt:lpstr>PowerPoint Presentation</vt:lpstr>
      <vt:lpstr>PowerPoint Presentation</vt:lpstr>
      <vt:lpstr>PowerPoint Presentation</vt:lpstr>
      <vt:lpstr>PowerPoint Presentation</vt:lpstr>
      <vt:lpstr>دیدگاه شخصی و خصوصی: عامه یعنی «مشتری»</vt:lpstr>
      <vt:lpstr>PowerPoint Presentation</vt:lpstr>
      <vt:lpstr>PowerPoint Presentation</vt:lpstr>
      <vt:lpstr>PowerPoint Presentation</vt:lpstr>
      <vt:lpstr>PowerPoint Presentation</vt:lpstr>
      <vt:lpstr>دیدگاه مدیریت دولتی : «عامه» یعنی شهروند</vt:lpstr>
      <vt:lpstr>PowerPoint Presentation</vt:lpstr>
      <vt:lpstr>PowerPoint Presentation</vt:lpstr>
      <vt:lpstr>PowerPoint Presentation</vt:lpstr>
      <vt:lpstr>پیش نیازهای تئوری عمومی «عامه» در مدیریت دولتی</vt:lpstr>
      <vt:lpstr>PowerPoint Presentation</vt:lpstr>
      <vt:lpstr>PowerPoint Presentation</vt:lpstr>
      <vt:lpstr>قانون اساسی</vt:lpstr>
      <vt:lpstr>PowerPoint Presentation</vt:lpstr>
      <vt:lpstr>پرورش شهروند فاضل</vt:lpstr>
      <vt:lpstr>PowerPoint Presentation</vt:lpstr>
      <vt:lpstr>PowerPoint Presentation</vt:lpstr>
      <vt:lpstr>حساسیت نسبت به عامه(جمعی و غیر جمعی)</vt:lpstr>
      <vt:lpstr>PowerPoint Presentation</vt:lpstr>
      <vt:lpstr>خیرخواهی و عشق ورزی به شهروندان</vt:lpstr>
      <vt:lpstr>PowerPoint Presentation</vt:lpstr>
      <vt:lpstr>PowerPoint Presentation</vt:lpstr>
      <vt:lpstr>PowerPoint Presentation</vt:lpstr>
      <vt:lpstr>نتیجه گیری</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مقاله: تئوری عامه در مدیریت دولتی پیش شرط های تدوین تئوری عامه</dc:title>
  <dc:creator>MaZz!i</dc:creator>
  <cp:lastModifiedBy>MaZz!i</cp:lastModifiedBy>
  <cp:revision>65</cp:revision>
  <dcterms:created xsi:type="dcterms:W3CDTF">2022-12-30T17:14:28Z</dcterms:created>
  <dcterms:modified xsi:type="dcterms:W3CDTF">2022-12-31T19:29:47Z</dcterms:modified>
</cp:coreProperties>
</file>