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1"/>
  </p:notesMasterIdLst>
  <p:sldIdLst>
    <p:sldId id="256" r:id="rId2"/>
    <p:sldId id="257" r:id="rId3"/>
    <p:sldId id="258" r:id="rId4"/>
    <p:sldId id="259" r:id="rId5"/>
    <p:sldId id="323" r:id="rId6"/>
    <p:sldId id="260" r:id="rId7"/>
    <p:sldId id="324" r:id="rId8"/>
    <p:sldId id="261" r:id="rId9"/>
    <p:sldId id="262" r:id="rId10"/>
    <p:sldId id="263" r:id="rId11"/>
    <p:sldId id="264" r:id="rId12"/>
    <p:sldId id="265" r:id="rId13"/>
    <p:sldId id="325" r:id="rId14"/>
    <p:sldId id="266" r:id="rId15"/>
    <p:sldId id="267" r:id="rId16"/>
    <p:sldId id="326" r:id="rId17"/>
    <p:sldId id="268" r:id="rId18"/>
    <p:sldId id="269" r:id="rId19"/>
    <p:sldId id="270" r:id="rId20"/>
    <p:sldId id="271" r:id="rId21"/>
    <p:sldId id="327" r:id="rId22"/>
    <p:sldId id="272" r:id="rId23"/>
    <p:sldId id="273" r:id="rId24"/>
    <p:sldId id="274" r:id="rId25"/>
    <p:sldId id="275" r:id="rId26"/>
    <p:sldId id="328" r:id="rId27"/>
    <p:sldId id="276" r:id="rId28"/>
    <p:sldId id="329" r:id="rId29"/>
    <p:sldId id="277" r:id="rId30"/>
    <p:sldId id="330" r:id="rId31"/>
    <p:sldId id="278" r:id="rId32"/>
    <p:sldId id="280" r:id="rId33"/>
    <p:sldId id="279" r:id="rId34"/>
    <p:sldId id="281" r:id="rId35"/>
    <p:sldId id="282" r:id="rId36"/>
    <p:sldId id="331" r:id="rId37"/>
    <p:sldId id="283" r:id="rId38"/>
    <p:sldId id="284" r:id="rId39"/>
    <p:sldId id="285" r:id="rId40"/>
    <p:sldId id="332" r:id="rId41"/>
    <p:sldId id="286" r:id="rId42"/>
    <p:sldId id="287" r:id="rId43"/>
    <p:sldId id="333" r:id="rId44"/>
    <p:sldId id="288" r:id="rId45"/>
    <p:sldId id="289" r:id="rId46"/>
    <p:sldId id="290" r:id="rId47"/>
    <p:sldId id="334" r:id="rId48"/>
    <p:sldId id="291" r:id="rId49"/>
    <p:sldId id="335" r:id="rId50"/>
    <p:sldId id="292" r:id="rId51"/>
    <p:sldId id="336" r:id="rId52"/>
    <p:sldId id="337" r:id="rId53"/>
    <p:sldId id="293" r:id="rId54"/>
    <p:sldId id="338" r:id="rId55"/>
    <p:sldId id="294" r:id="rId56"/>
    <p:sldId id="295" r:id="rId57"/>
    <p:sldId id="296" r:id="rId58"/>
    <p:sldId id="297" r:id="rId59"/>
    <p:sldId id="339" r:id="rId60"/>
    <p:sldId id="298" r:id="rId61"/>
    <p:sldId id="299" r:id="rId62"/>
    <p:sldId id="300" r:id="rId63"/>
    <p:sldId id="301" r:id="rId64"/>
    <p:sldId id="302" r:id="rId65"/>
    <p:sldId id="303" r:id="rId66"/>
    <p:sldId id="304" r:id="rId67"/>
    <p:sldId id="305" r:id="rId68"/>
    <p:sldId id="340" r:id="rId69"/>
    <p:sldId id="306" r:id="rId70"/>
    <p:sldId id="341" r:id="rId71"/>
    <p:sldId id="307" r:id="rId72"/>
    <p:sldId id="308" r:id="rId73"/>
    <p:sldId id="342" r:id="rId74"/>
    <p:sldId id="309" r:id="rId75"/>
    <p:sldId id="310" r:id="rId76"/>
    <p:sldId id="311" r:id="rId77"/>
    <p:sldId id="312" r:id="rId78"/>
    <p:sldId id="313" r:id="rId79"/>
    <p:sldId id="343" r:id="rId80"/>
    <p:sldId id="314" r:id="rId81"/>
    <p:sldId id="315" r:id="rId82"/>
    <p:sldId id="316" r:id="rId83"/>
    <p:sldId id="317" r:id="rId84"/>
    <p:sldId id="344" r:id="rId85"/>
    <p:sldId id="318" r:id="rId86"/>
    <p:sldId id="319" r:id="rId87"/>
    <p:sldId id="320" r:id="rId88"/>
    <p:sldId id="321" r:id="rId89"/>
    <p:sldId id="322" r:id="rId9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0F0DBDB-4A0C-4FEB-B3F2-BE1AEA6AE5FB}" type="datetimeFigureOut">
              <a:rPr lang="fa-IR" smtClean="0"/>
              <a:t>07/06/1444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F201138-BC54-419C-B5AE-AD56FB5F3AFD}" type="slidenum">
              <a:rPr lang="fa-IR" smtClean="0"/>
              <a:t>‹#›</a:t>
            </a:fld>
            <a:endParaRPr lang="fa-IR"/>
          </a:p>
        </p:txBody>
      </p:sp>
    </p:spTree>
    <p:extLst>
      <p:ext uri="{BB962C8B-B14F-4D97-AF65-F5344CB8AC3E}">
        <p14:creationId xmlns:p14="http://schemas.microsoft.com/office/powerpoint/2010/main" val="33898728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F201138-BC54-419C-B5AE-AD56FB5F3AFD}" type="slidenum">
              <a:rPr lang="fa-IR" smtClean="0"/>
              <a:t>17</a:t>
            </a:fld>
            <a:endParaRPr lang="fa-IR"/>
          </a:p>
        </p:txBody>
      </p:sp>
    </p:spTree>
    <p:extLst>
      <p:ext uri="{BB962C8B-B14F-4D97-AF65-F5344CB8AC3E}">
        <p14:creationId xmlns:p14="http://schemas.microsoft.com/office/powerpoint/2010/main" val="3727454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D7E7EE5-35AB-4CE7-8927-FEDD33CEDBF1}" type="datetimeFigureOut">
              <a:rPr lang="fa-IR" smtClean="0"/>
              <a:t>07/06/1444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372209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D7E7EE5-35AB-4CE7-8927-FEDD33CEDBF1}" type="datetimeFigureOut">
              <a:rPr lang="fa-IR" smtClean="0"/>
              <a:t>07/06/1444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251601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D7E7EE5-35AB-4CE7-8927-FEDD33CEDBF1}" type="datetimeFigureOut">
              <a:rPr lang="fa-IR" smtClean="0"/>
              <a:t>07/06/1444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222537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D7E7EE5-35AB-4CE7-8927-FEDD33CEDBF1}" type="datetimeFigureOut">
              <a:rPr lang="fa-IR" smtClean="0"/>
              <a:t>07/06/1444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115431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E7EE5-35AB-4CE7-8927-FEDD33CEDBF1}" type="datetimeFigureOut">
              <a:rPr lang="fa-IR" smtClean="0"/>
              <a:t>07/06/1444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363588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D7E7EE5-35AB-4CE7-8927-FEDD33CEDBF1}" type="datetimeFigureOut">
              <a:rPr lang="fa-IR" smtClean="0"/>
              <a:t>07/06/1444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94721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D7E7EE5-35AB-4CE7-8927-FEDD33CEDBF1}" type="datetimeFigureOut">
              <a:rPr lang="fa-IR" smtClean="0"/>
              <a:t>07/06/1444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289541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D7E7EE5-35AB-4CE7-8927-FEDD33CEDBF1}" type="datetimeFigureOut">
              <a:rPr lang="fa-IR" smtClean="0"/>
              <a:t>07/06/1444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177822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7EE5-35AB-4CE7-8927-FEDD33CEDBF1}" type="datetimeFigureOut">
              <a:rPr lang="fa-IR" smtClean="0"/>
              <a:t>07/06/1444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158499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E7EE5-35AB-4CE7-8927-FEDD33CEDBF1}" type="datetimeFigureOut">
              <a:rPr lang="fa-IR" smtClean="0"/>
              <a:t>07/06/1444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220051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E7EE5-35AB-4CE7-8927-FEDD33CEDBF1}" type="datetimeFigureOut">
              <a:rPr lang="fa-IR" smtClean="0"/>
              <a:t>07/06/1444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223C718-06AA-40B2-BB5A-73A1AE7EC42A}" type="slidenum">
              <a:rPr lang="fa-IR" smtClean="0"/>
              <a:t>‹#›</a:t>
            </a:fld>
            <a:endParaRPr lang="fa-IR"/>
          </a:p>
        </p:txBody>
      </p:sp>
    </p:spTree>
    <p:extLst>
      <p:ext uri="{BB962C8B-B14F-4D97-AF65-F5344CB8AC3E}">
        <p14:creationId xmlns:p14="http://schemas.microsoft.com/office/powerpoint/2010/main" val="80636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D7E7EE5-35AB-4CE7-8927-FEDD33CEDBF1}" type="datetimeFigureOut">
              <a:rPr lang="fa-IR" smtClean="0"/>
              <a:t>07/06/1444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223C718-06AA-40B2-BB5A-73A1AE7EC42A}" type="slidenum">
              <a:rPr lang="fa-IR" smtClean="0"/>
              <a:t>‹#›</a:t>
            </a:fld>
            <a:endParaRPr lang="fa-IR"/>
          </a:p>
        </p:txBody>
      </p:sp>
    </p:spTree>
    <p:extLst>
      <p:ext uri="{BB962C8B-B14F-4D97-AF65-F5344CB8AC3E}">
        <p14:creationId xmlns:p14="http://schemas.microsoft.com/office/powerpoint/2010/main" val="111635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Zar" panose="00000400000000000000" pitchFamily="2" charset="-78"/>
              </a:rPr>
              <a:t>عنوان مقاله</a:t>
            </a:r>
            <a:r>
              <a:rPr lang="fa-IR" sz="4000" smtClean="0">
                <a:cs typeface="B Zar" panose="00000400000000000000" pitchFamily="2" charset="-78"/>
              </a:rPr>
              <a:t>: نظریه پردازی در مدیریت: </a:t>
            </a:r>
            <a:br>
              <a:rPr lang="fa-IR" sz="4000" smtClean="0">
                <a:cs typeface="B Zar" panose="00000400000000000000" pitchFamily="2" charset="-78"/>
              </a:rPr>
            </a:br>
            <a:r>
              <a:rPr lang="fa-IR" sz="4000" smtClean="0">
                <a:cs typeface="B Zar" panose="00000400000000000000" pitchFamily="2" charset="-78"/>
              </a:rPr>
              <a:t>ارزیابی سهم تئوریک مطالعات سازمانی</a:t>
            </a:r>
            <a:endParaRPr lang="fa-IR" sz="40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حسن دانایی فرد</a:t>
            </a:r>
          </a:p>
          <a:p>
            <a:r>
              <a:rPr lang="fa-IR" smtClean="0">
                <a:solidFill>
                  <a:srgbClr val="FF0000"/>
                </a:solidFill>
                <a:cs typeface="B Zar" panose="00000400000000000000" pitchFamily="2" charset="-78"/>
              </a:rPr>
              <a:t>منبع</a:t>
            </a:r>
            <a:r>
              <a:rPr lang="fa-IR" smtClean="0">
                <a:cs typeface="B Zar" panose="00000400000000000000" pitchFamily="2" charset="-78"/>
              </a:rPr>
              <a:t>: دانش مدیریت شماره 66 پاییز 1383</a:t>
            </a:r>
          </a:p>
          <a:p>
            <a:r>
              <a:rPr lang="fa-IR" smtClean="0">
                <a:cs typeface="B Zar" panose="00000400000000000000" pitchFamily="2" charset="-78"/>
              </a:rPr>
              <a:t>صص 3-30</a:t>
            </a:r>
            <a:endParaRPr lang="fa-IR">
              <a:cs typeface="B Zar" panose="00000400000000000000" pitchFamily="2" charset="-78"/>
            </a:endParaRPr>
          </a:p>
        </p:txBody>
      </p:sp>
    </p:spTree>
    <p:extLst>
      <p:ext uri="{BB962C8B-B14F-4D97-AF65-F5344CB8AC3E}">
        <p14:creationId xmlns:p14="http://schemas.microsoft.com/office/powerpoint/2010/main" val="1255567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راهبردهای متدال نظریه پردازی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این که خوانندگان با مبانی نظریه پردازی یا توسعه نظریه آشنا شوند ذکر دو راهبرد </a:t>
            </a:r>
            <a:r>
              <a:rPr lang="fa-IR" smtClean="0">
                <a:cs typeface="B Zar" panose="00000400000000000000" pitchFamily="2" charset="-78"/>
              </a:rPr>
              <a:t>متداول  </a:t>
            </a:r>
            <a:r>
              <a:rPr lang="fa-IR" smtClean="0">
                <a:cs typeface="B Zar" panose="00000400000000000000" pitchFamily="2" charset="-78"/>
              </a:rPr>
              <a:t>نظریه پردازی مورد استفاده صاحب نظران و پژوهش گران در </a:t>
            </a:r>
            <a:r>
              <a:rPr lang="fa-IR" smtClean="0">
                <a:cs typeface="B Zar" panose="00000400000000000000" pitchFamily="2" charset="-78"/>
              </a:rPr>
              <a:t>علم و </a:t>
            </a:r>
            <a:r>
              <a:rPr lang="fa-IR" smtClean="0">
                <a:cs typeface="B Zar" panose="00000400000000000000" pitchFamily="2" charset="-78"/>
              </a:rPr>
              <a:t>کاربردی از جمله علم سازمان مفید خواهد بود. این دو راهبرد عبارتند از راهبرد «پژوهش- نظریه « و راهبرد «نظریه –پژوهش»  که به تشریح  اجمالی آن ها می پردازیم . لازم به </a:t>
            </a:r>
            <a:r>
              <a:rPr lang="fa-IR" smtClean="0">
                <a:cs typeface="B Zar" panose="00000400000000000000" pitchFamily="2" charset="-78"/>
              </a:rPr>
              <a:t>یادآوری </a:t>
            </a:r>
            <a:r>
              <a:rPr lang="fa-IR" smtClean="0">
                <a:cs typeface="B Zar" panose="00000400000000000000" pitchFamily="2" charset="-78"/>
              </a:rPr>
              <a:t>است که راهبرد های پژوهش </a:t>
            </a:r>
            <a:r>
              <a:rPr lang="fa-IR" smtClean="0">
                <a:cs typeface="B Zar" panose="00000400000000000000" pitchFamily="2" charset="-78"/>
              </a:rPr>
              <a:t>عملیاتی </a:t>
            </a:r>
            <a:r>
              <a:rPr lang="fa-IR" smtClean="0">
                <a:cs typeface="B Zar" panose="00000400000000000000" pitchFamily="2" charset="-78"/>
              </a:rPr>
              <a:t>دیگری، کربین و استراس 1996، برگر و لوکمان 1966، استراس و کربین 1998، هامرسلی ، 1990 و آیزنهارت 1989 نیز برای تدوین نظریه وجود دارند، که ذکر آن ها در این مقاله لازم نیست. </a:t>
            </a:r>
            <a:endParaRPr lang="fa-IR">
              <a:cs typeface="B Zar" panose="00000400000000000000" pitchFamily="2" charset="-78"/>
            </a:endParaRPr>
          </a:p>
        </p:txBody>
      </p:sp>
      <p:sp>
        <p:nvSpPr>
          <p:cNvPr id="4" name="Rectangle 3"/>
          <p:cNvSpPr/>
          <p:nvPr/>
        </p:nvSpPr>
        <p:spPr>
          <a:xfrm>
            <a:off x="838200" y="5253633"/>
            <a:ext cx="4592925" cy="923330"/>
          </a:xfrm>
          <a:prstGeom prst="rect">
            <a:avLst/>
          </a:prstGeom>
          <a:noFill/>
        </p:spPr>
        <p:txBody>
          <a:bodyPr wrap="none" lIns="91440" tIns="45720" rIns="91440" bIns="45720">
            <a:spAutoFit/>
          </a:bodyPr>
          <a:lstStyle/>
          <a:p>
            <a:pPr algn="ctr"/>
            <a:r>
              <a:rPr lang="fa-IR" sz="5400" b="1" smtClean="0">
                <a:ln w="22225">
                  <a:solidFill>
                    <a:schemeClr val="accent2"/>
                  </a:solidFill>
                  <a:prstDash val="solid"/>
                </a:ln>
                <a:solidFill>
                  <a:schemeClr val="accent2">
                    <a:lumMod val="40000"/>
                    <a:lumOff val="60000"/>
                  </a:schemeClr>
                </a:solidFill>
                <a:cs typeface="B Zar" panose="00000400000000000000" pitchFamily="2" charset="-78"/>
              </a:rPr>
              <a:t>دو </a:t>
            </a:r>
            <a:r>
              <a:rPr lang="fa-IR" sz="5400" b="1">
                <a:ln w="22225">
                  <a:solidFill>
                    <a:schemeClr val="accent2"/>
                  </a:solidFill>
                  <a:prstDash val="solid"/>
                </a:ln>
                <a:solidFill>
                  <a:schemeClr val="accent2">
                    <a:lumMod val="40000"/>
                    <a:lumOff val="60000"/>
                  </a:schemeClr>
                </a:solidFill>
                <a:cs typeface="B Zar" panose="00000400000000000000" pitchFamily="2" charset="-78"/>
              </a:rPr>
              <a:t>راهبرد </a:t>
            </a:r>
            <a:r>
              <a:rPr lang="fa-IR" sz="5400" b="1" smtClean="0">
                <a:ln w="22225">
                  <a:solidFill>
                    <a:schemeClr val="accent2"/>
                  </a:solidFill>
                  <a:prstDash val="solid"/>
                </a:ln>
                <a:solidFill>
                  <a:schemeClr val="accent2">
                    <a:lumMod val="40000"/>
                    <a:lumOff val="60000"/>
                  </a:schemeClr>
                </a:solidFill>
                <a:cs typeface="B Zar" panose="00000400000000000000" pitchFamily="2" charset="-78"/>
              </a:rPr>
              <a:t>متداول</a:t>
            </a:r>
            <a:endParaRPr lang="en-US" sz="54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0862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راهبرد «پژوهش – نظریه»</a:t>
            </a:r>
            <a:endParaRPr lang="fa-IR">
              <a:cs typeface="B Zar" panose="00000400000000000000" pitchFamily="2" charset="-78"/>
            </a:endParaRPr>
          </a:p>
        </p:txBody>
      </p:sp>
      <p:sp>
        <p:nvSpPr>
          <p:cNvPr id="3" name="Content Placeholder 2"/>
          <p:cNvSpPr>
            <a:spLocks noGrp="1"/>
          </p:cNvSpPr>
          <p:nvPr>
            <p:ph idx="1"/>
          </p:nvPr>
        </p:nvSpPr>
        <p:spPr>
          <a:xfrm>
            <a:off x="3070746" y="1825625"/>
            <a:ext cx="8283054" cy="4351338"/>
          </a:xfrm>
        </p:spPr>
        <p:txBody>
          <a:bodyPr>
            <a:normAutofit lnSpcReduction="10000"/>
          </a:bodyPr>
          <a:lstStyle/>
          <a:p>
            <a:pPr algn="just"/>
            <a:r>
              <a:rPr lang="fa-IR" smtClean="0">
                <a:cs typeface="B Zar" panose="00000400000000000000" pitchFamily="2" charset="-78"/>
              </a:rPr>
              <a:t>این راهبرد را که راهبرد «ابتدا پژوهش آنگاه نظریه» نامیده اند به احصاء قوانین طبیعت از طریق بررسی دقیق داده های در دسترس پژوهشگر با نظریه پرداز می پردازد. فرانسیس بیکن، ره آورد این راهبرد را «تفسیرهایی از طبیعت» توصیف می کند. به اعتقاد ری نولدز (1971) نحوه اجرای این راهبرد به شرح زیر است. </a:t>
            </a:r>
          </a:p>
          <a:p>
            <a:r>
              <a:rPr lang="fa-IR" smtClean="0">
                <a:cs typeface="B Zar" panose="00000400000000000000" pitchFamily="2" charset="-78"/>
              </a:rPr>
              <a:t>پدیده ای را انتخاب و مشخصه های آن را فهرست کنید</a:t>
            </a:r>
          </a:p>
          <a:p>
            <a:pPr algn="just"/>
            <a:r>
              <a:rPr lang="fa-IR" smtClean="0">
                <a:cs typeface="B Zar" panose="00000400000000000000" pitchFamily="2" charset="-78"/>
              </a:rPr>
              <a:t>همه مشخصه های پدیدد های مورد بررسی را </a:t>
            </a:r>
            <a:r>
              <a:rPr lang="fa-IR" smtClean="0">
                <a:cs typeface="B Zar" panose="00000400000000000000" pitchFamily="2" charset="-78"/>
              </a:rPr>
              <a:t>تا </a:t>
            </a:r>
            <a:r>
              <a:rPr lang="fa-IR" smtClean="0">
                <a:cs typeface="B Zar" panose="00000400000000000000" pitchFamily="2" charset="-78"/>
              </a:rPr>
              <a:t>حد امکان در وضعیت های مختلف  مورد سنجش قرار  دهید. </a:t>
            </a:r>
          </a:p>
          <a:p>
            <a:pPr algn="just"/>
            <a:r>
              <a:rPr lang="fa-IR" smtClean="0">
                <a:cs typeface="B Zar" panose="00000400000000000000" pitchFamily="2" charset="-78"/>
              </a:rPr>
              <a:t>داده های حاصل (تغییر و نوسانات در مشخصه ها)  را به دقت تحلیل کرده و نشان دهید آیا الگوهای نظام مندی میان داده ها وجود دارد که شایسته ی توجه و امعان نظر باشد.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00075" y="1825625"/>
            <a:ext cx="1847850" cy="2466975"/>
          </a:xfrm>
          <a:prstGeom prst="rect">
            <a:avLst/>
          </a:prstGeom>
        </p:spPr>
      </p:pic>
      <p:sp>
        <p:nvSpPr>
          <p:cNvPr id="5" name="TextBox 4"/>
          <p:cNvSpPr txBox="1"/>
          <p:nvPr/>
        </p:nvSpPr>
        <p:spPr>
          <a:xfrm>
            <a:off x="794060" y="4599295"/>
            <a:ext cx="1310184" cy="369332"/>
          </a:xfrm>
          <a:prstGeom prst="rect">
            <a:avLst/>
          </a:prstGeom>
          <a:noFill/>
        </p:spPr>
        <p:txBody>
          <a:bodyPr wrap="square" rtlCol="1">
            <a:spAutoFit/>
          </a:bodyPr>
          <a:lstStyle/>
          <a:p>
            <a:pPr algn="ctr"/>
            <a:r>
              <a:rPr lang="fa-IR" smtClean="0">
                <a:cs typeface="B Zar" panose="00000400000000000000" pitchFamily="2" charset="-78"/>
              </a:rPr>
              <a:t>فرانسیس بیکن</a:t>
            </a:r>
            <a:endParaRPr lang="fa-IR">
              <a:cs typeface="B Zar" panose="00000400000000000000" pitchFamily="2" charset="-78"/>
            </a:endParaRPr>
          </a:p>
        </p:txBody>
      </p:sp>
    </p:spTree>
    <p:extLst>
      <p:ext uri="{BB962C8B-B14F-4D97-AF65-F5344CB8AC3E}">
        <p14:creationId xmlns:p14="http://schemas.microsoft.com/office/powerpoint/2010/main" val="75431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وقتی الگوهای </a:t>
            </a:r>
            <a:r>
              <a:rPr lang="fa-IR" smtClean="0">
                <a:cs typeface="B Zar" panose="00000400000000000000" pitchFamily="2" charset="-78"/>
              </a:rPr>
              <a:t>معنتی </a:t>
            </a:r>
            <a:r>
              <a:rPr lang="fa-IR" smtClean="0">
                <a:cs typeface="B Zar" panose="00000400000000000000" pitchFamily="2" charset="-78"/>
              </a:rPr>
              <a:t>داری را در داد ه ها یافتید با قرار دادن آن ها در گزاره های نظری، قوانین  طبیعی حاکم بر </a:t>
            </a:r>
            <a:r>
              <a:rPr lang="fa-IR" smtClean="0">
                <a:cs typeface="B Zar" panose="00000400000000000000" pitchFamily="2" charset="-78"/>
              </a:rPr>
              <a:t>آن </a:t>
            </a:r>
            <a:r>
              <a:rPr lang="fa-IR" smtClean="0">
                <a:cs typeface="B Zar" panose="00000400000000000000" pitchFamily="2" charset="-78"/>
              </a:rPr>
              <a:t>پدیده را احصاء کنید در نگاه و اصطلاح شناسی بیکن این قوانین طبیعی اصول  موضوعه گفته می شود. </a:t>
            </a:r>
          </a:p>
          <a:p>
            <a:pPr algn="just"/>
            <a:r>
              <a:rPr lang="fa-IR" smtClean="0">
                <a:cs typeface="B Zar" panose="00000400000000000000" pitchFamily="2" charset="-78"/>
              </a:rPr>
              <a:t>با توجه به رویکرد  بیکن، ری نولدز(1961) مدعی است که این راهبرد مستلزم دو شرط مهم دیگر نیز هست و ان وجود تعداد نسبتا معدودی از متغیرهای مورد سنجش در طی گردآوری داده ها  و «</a:t>
            </a:r>
            <a:r>
              <a:rPr lang="fa-IR" smtClean="0">
                <a:solidFill>
                  <a:srgbClr val="FF0000"/>
                </a:solidFill>
                <a:cs typeface="B Zar" panose="00000400000000000000" pitchFamily="2" charset="-78"/>
              </a:rPr>
              <a:t>وجود تعدادی الگوهای معنی دار</a:t>
            </a:r>
            <a:r>
              <a:rPr lang="fa-IR" smtClean="0">
                <a:cs typeface="B Zar" panose="00000400000000000000" pitchFamily="2" charset="-78"/>
              </a:rPr>
              <a:t>»  که باید در داده ها یافت  شود. هستی شناسی غالب این راهبرد نوعی هستی شناسی کمی است. در نتیجه پیش فرض های ان در مورد دانش (شناخت شناسی) که شالوده و زیر بنای راهبد پژوهش –آنگاه – نظریه است نیز ماهیتی کمی دارد</a:t>
            </a:r>
            <a:r>
              <a:rPr lang="fa-IR" smtClean="0">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5374056"/>
            <a:ext cx="2211222" cy="1238284"/>
          </a:xfrm>
          <a:prstGeom prst="rect">
            <a:avLst/>
          </a:prstGeom>
        </p:spPr>
      </p:pic>
    </p:spTree>
    <p:extLst>
      <p:ext uri="{BB962C8B-B14F-4D97-AF65-F5344CB8AC3E}">
        <p14:creationId xmlns:p14="http://schemas.microsoft.com/office/powerpoint/2010/main" val="166953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یعنی </a:t>
            </a:r>
            <a:r>
              <a:rPr lang="fa-IR">
                <a:solidFill>
                  <a:srgbClr val="FF0000"/>
                </a:solidFill>
                <a:cs typeface="B Zar" panose="00000400000000000000" pitchFamily="2" charset="-78"/>
              </a:rPr>
              <a:t>جهان واقعی، عینی و خارج از پژوهش گر </a:t>
            </a:r>
            <a:r>
              <a:rPr lang="fa-IR">
                <a:cs typeface="B Zar" panose="00000400000000000000" pitchFamily="2" charset="-78"/>
              </a:rPr>
              <a:t>قرار دارد. به عبارت دیگر، حقیقت، خارج از پژوهشگر بوده و باید از طریق پژوهش دقیق، روشمند و جامع پژوهش گر کشف  قوانین جهان شمول و علی برای ارایه تبیین های علی است. تصور می رود که این راهبرد به علت ماهیت  قیاسی غالبش، با علوم محض متاسب باشد زیرا هدف نظریه پردازی در علوم محض، دستیابی به قوانین کلی و تعمیم پذیر طبیعی است که نشان می دهد پدیده مورد بررسی، در جهان طبیعی  و عینی که در آن زیست می کنیم چگونه رفتار می کند و چگونه می توان رفتار آن را پیش بینی و </a:t>
            </a:r>
            <a:r>
              <a:rPr lang="fa-IR">
                <a:cs typeface="B Zar" panose="00000400000000000000" pitchFamily="2" charset="-78"/>
              </a:rPr>
              <a:t>تبیین </a:t>
            </a:r>
            <a:r>
              <a:rPr lang="fa-IR" smtClean="0">
                <a:cs typeface="B Zar" panose="00000400000000000000" pitchFamily="2" charset="-78"/>
              </a:rPr>
              <a:t>کرد.</a:t>
            </a:r>
          </a:p>
          <a:p>
            <a:pPr algn="just"/>
            <a:endParaRPr lang="fa-IR"/>
          </a:p>
        </p:txBody>
      </p:sp>
      <p:sp>
        <p:nvSpPr>
          <p:cNvPr id="4" name="Rectangle 3"/>
          <p:cNvSpPr/>
          <p:nvPr/>
        </p:nvSpPr>
        <p:spPr>
          <a:xfrm>
            <a:off x="838200" y="5036965"/>
            <a:ext cx="7261923" cy="584775"/>
          </a:xfrm>
          <a:prstGeom prst="rect">
            <a:avLst/>
          </a:prstGeom>
          <a:noFill/>
        </p:spPr>
        <p:txBody>
          <a:bodyPr wrap="none" lIns="91440" tIns="45720" rIns="91440" bIns="45720">
            <a:spAutoFit/>
          </a:bodyPr>
          <a:lstStyle/>
          <a:p>
            <a:pPr algn="ctr"/>
            <a:r>
              <a:rPr lang="fa-IR" sz="3200" smtClean="0">
                <a:solidFill>
                  <a:srgbClr val="FF0000"/>
                </a:solidFill>
                <a:cs typeface="B Zar" panose="00000400000000000000" pitchFamily="2" charset="-78"/>
              </a:rPr>
              <a:t>کشف  </a:t>
            </a:r>
            <a:r>
              <a:rPr lang="fa-IR" sz="3200">
                <a:solidFill>
                  <a:srgbClr val="FF0000"/>
                </a:solidFill>
                <a:cs typeface="B Zar" panose="00000400000000000000" pitchFamily="2" charset="-78"/>
              </a:rPr>
              <a:t>قوانین جهان شمول و علی برای ارایه تبیین </a:t>
            </a:r>
            <a:r>
              <a:rPr lang="fa-IR" sz="3200">
                <a:solidFill>
                  <a:srgbClr val="FF0000"/>
                </a:solidFill>
                <a:cs typeface="B Zar" panose="00000400000000000000" pitchFamily="2" charset="-78"/>
              </a:rPr>
              <a:t>های </a:t>
            </a:r>
            <a:r>
              <a:rPr lang="fa-IR" sz="3200" smtClean="0">
                <a:solidFill>
                  <a:srgbClr val="FF0000"/>
                </a:solidFill>
                <a:cs typeface="B Zar" panose="00000400000000000000" pitchFamily="2" charset="-78"/>
              </a:rPr>
              <a:t>علی</a:t>
            </a:r>
            <a:endParaRPr lang="en-US" sz="3200" b="1" cap="none" spc="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329775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راهبرد «نظریه – پژوهش»</a:t>
            </a:r>
            <a:endParaRPr lang="fa-IR">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smtClean="0">
                <a:cs typeface="B Zar" panose="00000400000000000000" pitchFamily="2" charset="-78"/>
              </a:rPr>
              <a:t>این راهبرد، راهبرد «نظریه –آنگاه پژوهش»  نیز نامیده می شود. در این نگاه نظریه به نحوی صریح از طریق تعامل پیوسته و مکرر بین ساخت نظریه و پژوهش گر تجربی شکل می گیرد. ری نولدز مراحل این راهبرد را به شرح زیر توصیف می کند:</a:t>
            </a:r>
          </a:p>
          <a:p>
            <a:r>
              <a:rPr lang="fa-IR" smtClean="0">
                <a:cs typeface="B Zar" panose="00000400000000000000" pitchFamily="2" charset="-78"/>
              </a:rPr>
              <a:t>نوعی نظریه صریح یا در شکل</a:t>
            </a:r>
            <a:r>
              <a:rPr lang="fa-IR" smtClean="0">
                <a:solidFill>
                  <a:srgbClr val="FF0000"/>
                </a:solidFill>
                <a:cs typeface="B Zar" panose="00000400000000000000" pitchFamily="2" charset="-78"/>
              </a:rPr>
              <a:t> آگزیوماتیک </a:t>
            </a:r>
            <a:r>
              <a:rPr lang="fa-IR" smtClean="0">
                <a:cs typeface="B Zar" panose="00000400000000000000" pitchFamily="2" charset="-78"/>
              </a:rPr>
              <a:t>یا به شکل توصیف فرایند  بسازید،</a:t>
            </a:r>
          </a:p>
          <a:p>
            <a:r>
              <a:rPr lang="fa-IR" smtClean="0">
                <a:cs typeface="B Zar" panose="00000400000000000000" pitchFamily="2" charset="-78"/>
              </a:rPr>
              <a:t>گزاره ای را انتخاب کنید که از طریق این نظریه برای مقایسه با نتایج پژوهش تجربی شکل گرفته است. </a:t>
            </a:r>
          </a:p>
          <a:p>
            <a:pPr algn="just"/>
            <a:r>
              <a:rPr lang="fa-IR" smtClean="0">
                <a:cs typeface="B Zar" panose="00000400000000000000" pitchFamily="2" charset="-78"/>
              </a:rPr>
              <a:t>برای «آزمون»  گزاره های انتخابی متناسب با پژوهش تجربی، یک پروژه  پژوهشی طراحی کنید</a:t>
            </a:r>
          </a:p>
          <a:p>
            <a:pPr algn="just"/>
            <a:r>
              <a:rPr lang="fa-IR" smtClean="0">
                <a:cs typeface="B Zar" panose="00000400000000000000" pitchFamily="2" charset="-78"/>
              </a:rPr>
              <a:t>اگر گزاره ی احصایی از نظریه با نتایج پژوهش هم خوانی ندارد، در نظریه یا طرح پژوهشی تغییراتی مناسب اعمال کنید و پژوهش را مجددا ادامه دهید،</a:t>
            </a:r>
          </a:p>
          <a:p>
            <a:pPr algn="just"/>
            <a:r>
              <a:rPr lang="fa-IR" smtClean="0">
                <a:cs typeface="B Zar" panose="00000400000000000000" pitchFamily="2" charset="-78"/>
              </a:rPr>
              <a:t>اگر گزاره منبعث از نظریه یا نتایج پژوهش سازگاری </a:t>
            </a:r>
            <a:r>
              <a:rPr lang="fa-IR" smtClean="0">
                <a:cs typeface="B Zar" panose="00000400000000000000" pitchFamily="2" charset="-78"/>
              </a:rPr>
              <a:t>دارد، </a:t>
            </a:r>
            <a:r>
              <a:rPr lang="fa-IR" smtClean="0">
                <a:cs typeface="B Zar" panose="00000400000000000000" pitchFamily="2" charset="-78"/>
              </a:rPr>
              <a:t>گزاره های بعدی را انتخاب و تلاش کنید محدودیت های </a:t>
            </a:r>
            <a:r>
              <a:rPr lang="fa-IR" smtClean="0">
                <a:cs typeface="B Zar" panose="00000400000000000000" pitchFamily="2" charset="-78"/>
              </a:rPr>
              <a:t>نظری </a:t>
            </a:r>
            <a:r>
              <a:rPr lang="fa-IR" smtClean="0">
                <a:cs typeface="B Zar" panose="00000400000000000000" pitchFamily="2" charset="-78"/>
              </a:rPr>
              <a:t>را تعیین کند. </a:t>
            </a:r>
            <a:endParaRPr lang="fa-IR">
              <a:cs typeface="B Zar" panose="00000400000000000000" pitchFamily="2" charset="-78"/>
            </a:endParaRPr>
          </a:p>
        </p:txBody>
      </p:sp>
    </p:spTree>
    <p:extLst>
      <p:ext uri="{BB962C8B-B14F-4D97-AF65-F5344CB8AC3E}">
        <p14:creationId xmlns:p14="http://schemas.microsoft.com/office/powerpoint/2010/main" val="1252339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
            <a:r>
              <a:rPr lang="fa-IR" smtClean="0">
                <a:cs typeface="B Zar" panose="00000400000000000000" pitchFamily="2" charset="-78"/>
              </a:rPr>
              <a:t>این راهبرد به وسیله کارل پوپر متداول شد. وی در این راهبرد پیشنهاد کرد که دانش علمی می تواند از طریق شکل دهی ایده های جدید (حدسیات) و تلاش برای ابطال آنها از طریق پژوهش های تجربی با شتب بیشتری پشرفت کند. (ری نولدز، 1971)</a:t>
            </a:r>
          </a:p>
          <a:p>
            <a:pPr algn="just"/>
            <a:r>
              <a:rPr lang="fa-IR" smtClean="0">
                <a:cs typeface="B Zar" panose="00000400000000000000" pitchFamily="2" charset="-78"/>
              </a:rPr>
              <a:t>این راهبرد نسبت به پژوهش های کیفی از جامعیت بیشتری برخوردار است و پیش فرض های خاصی در مورد ماهیت دانش علمی دارد. برای مثال  بر اساس  یکی از این پیش فرض هاف هیچ گونه جهان واقعی یا حقیقت واحدی وجود ندارد. </a:t>
            </a:r>
          </a:p>
        </p:txBody>
      </p:sp>
    </p:spTree>
    <p:extLst>
      <p:ext uri="{BB962C8B-B14F-4D97-AF65-F5344CB8AC3E}">
        <p14:creationId xmlns:p14="http://schemas.microsoft.com/office/powerpoint/2010/main" val="381034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بلکه بخش اعظم دانش بشری در مورد رفتار انسان در اذهان افراد خلق می شود یعنی علم، فرایند ابداع توصیف هایی از </a:t>
            </a:r>
            <a:r>
              <a:rPr lang="fa-IR">
                <a:cs typeface="B Zar" panose="00000400000000000000" pitchFamily="2" charset="-78"/>
              </a:rPr>
              <a:t>پدیده </a:t>
            </a:r>
            <a:r>
              <a:rPr lang="fa-IR" smtClean="0">
                <a:cs typeface="B Zar" panose="00000400000000000000" pitchFamily="2" charset="-78"/>
              </a:rPr>
              <a:t>هاست</a:t>
            </a:r>
            <a:r>
              <a:rPr lang="fa-IR">
                <a:cs typeface="B Zar" panose="00000400000000000000" pitchFamily="2" charset="-78"/>
              </a:rPr>
              <a:t>. به عبارت دیگر واقعیات و حقایق واگرا و چند گانه ای وجود دارند و هدف غایی علم، کشف و تبیین تفسیری ماهیت و معنای پیدده ها و تعیین رفتار آن ها است. راهبرد نظریه-پژوهش به علت ماهیت استقرایی-قیاسی تعاملی با ماهیت کاربردی علوم رفتاری و انسانی تناسب بیشتری دارد. </a:t>
            </a:r>
          </a:p>
          <a:p>
            <a:endParaRPr lang="fa-IR"/>
          </a:p>
        </p:txBody>
      </p:sp>
      <p:sp>
        <p:nvSpPr>
          <p:cNvPr id="4" name="Explosion 1 3"/>
          <p:cNvSpPr/>
          <p:nvPr/>
        </p:nvSpPr>
        <p:spPr>
          <a:xfrm>
            <a:off x="1004685" y="4001294"/>
            <a:ext cx="3357350" cy="2210938"/>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واقعیات و حقایق واگرا و چند گانه ای</a:t>
            </a:r>
            <a:endParaRPr lang="fa-IR" sz="2000">
              <a:solidFill>
                <a:srgbClr val="FF0000"/>
              </a:solidFill>
            </a:endParaRPr>
          </a:p>
        </p:txBody>
      </p:sp>
    </p:spTree>
    <p:extLst>
      <p:ext uri="{BB962C8B-B14F-4D97-AF65-F5344CB8AC3E}">
        <p14:creationId xmlns:p14="http://schemas.microsoft.com/office/powerpoint/2010/main" val="421906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اهمیت این دو راهبرد در ضرورت انتخاب یکی از آن دو نهفته نیست. بلکه  ارزش آن دو، برای نظریه پرداز در ان است که ماهیت نظام مند و سودمند تعامل میان عناصر</a:t>
            </a:r>
            <a:r>
              <a:rPr lang="fa-IR" smtClean="0">
                <a:solidFill>
                  <a:srgbClr val="FF0000"/>
                </a:solidFill>
                <a:cs typeface="B Zar" panose="00000400000000000000" pitchFamily="2" charset="-78"/>
              </a:rPr>
              <a:t> سه </a:t>
            </a:r>
            <a:r>
              <a:rPr lang="fa-IR" smtClean="0">
                <a:cs typeface="B Zar" panose="00000400000000000000" pitchFamily="2" charset="-78"/>
              </a:rPr>
              <a:t>گانه بسیار مهم برای نظریه </a:t>
            </a:r>
            <a:r>
              <a:rPr lang="fa-IR" smtClean="0">
                <a:cs typeface="B Zar" panose="00000400000000000000" pitchFamily="2" charset="-78"/>
              </a:rPr>
              <a:t>پردازی </a:t>
            </a:r>
            <a:r>
              <a:rPr lang="fa-IR" smtClean="0">
                <a:cs typeface="B Zar" panose="00000400000000000000" pitchFamily="2" charset="-78"/>
              </a:rPr>
              <a:t>کاربردی یعنی توسعه و انباشت نظامی از دانش و تبیین  منسجم و منظم و دقیق (نظریه، انجام </a:t>
            </a:r>
            <a:r>
              <a:rPr lang="fa-IR" smtClean="0">
                <a:cs typeface="B Zar" panose="00000400000000000000" pitchFamily="2" charset="-78"/>
              </a:rPr>
              <a:t>پژوهش </a:t>
            </a:r>
            <a:r>
              <a:rPr lang="fa-IR" smtClean="0">
                <a:cs typeface="B Zar" panose="00000400000000000000" pitchFamily="2" charset="-78"/>
              </a:rPr>
              <a:t>وکشف دقیق و (پژوهش) ره آورد (اقدام یا کنش جدید) اگاهانه تر و بهتر که از کاربرد دو عنصر نخست در </a:t>
            </a:r>
            <a:r>
              <a:rPr lang="fa-IR" smtClean="0">
                <a:cs typeface="B Zar" panose="00000400000000000000" pitchFamily="2" charset="-78"/>
              </a:rPr>
              <a:t>عمل </a:t>
            </a:r>
            <a:r>
              <a:rPr lang="fa-IR" smtClean="0">
                <a:cs typeface="B Zar" panose="00000400000000000000" pitchFamily="2" charset="-78"/>
              </a:rPr>
              <a:t>منتج می شود حایز اهمیت فراوان است.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838200" y="4768001"/>
            <a:ext cx="6298520" cy="923330"/>
          </a:xfrm>
          <a:prstGeom prst="rect">
            <a:avLst/>
          </a:prstGeom>
          <a:noFill/>
        </p:spPr>
        <p:txBody>
          <a:bodyPr wrap="none" lIns="91440" tIns="45720" rIns="91440" bIns="45720">
            <a:spAutoFit/>
          </a:bodyPr>
          <a:lstStyle/>
          <a:p>
            <a:pPr algn="ctr"/>
            <a:r>
              <a:rPr lang="fa-IR" sz="5400" b="1" cap="none"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rPr>
              <a:t>توسعه، تبیین، کشف دقیق</a:t>
            </a:r>
            <a:endParaRPr lang="en-US"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cs typeface="B Zar" panose="00000400000000000000" pitchFamily="2" charset="-78"/>
            </a:endParaRPr>
          </a:p>
        </p:txBody>
      </p:sp>
    </p:spTree>
    <p:extLst>
      <p:ext uri="{BB962C8B-B14F-4D97-AF65-F5344CB8AC3E}">
        <p14:creationId xmlns:p14="http://schemas.microsoft.com/office/powerpoint/2010/main" val="256101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مفهوم چرخه ی رشد نظریه پردازی  با تاثیرپذیری از نظریه سیستمیف اشاره به رابطه ای مثبت و تقویت کننده یکدیگر در </a:t>
            </a:r>
            <a:r>
              <a:rPr lang="fa-IR" smtClean="0">
                <a:cs typeface="B Zar" panose="00000400000000000000" pitchFamily="2" charset="-78"/>
              </a:rPr>
              <a:t>میان این </a:t>
            </a:r>
            <a:r>
              <a:rPr lang="fa-IR" smtClean="0">
                <a:solidFill>
                  <a:srgbClr val="FF0000"/>
                </a:solidFill>
                <a:cs typeface="B Zar" panose="00000400000000000000" pitchFamily="2" charset="-78"/>
              </a:rPr>
              <a:t>سه</a:t>
            </a:r>
            <a:r>
              <a:rPr lang="fa-IR" smtClean="0">
                <a:cs typeface="B Zar" panose="00000400000000000000" pitchFamily="2" charset="-78"/>
              </a:rPr>
              <a:t> عنصر سیستم  دارد. این چرخه رشد نظریه – پژوهش- عمل  که در شکل شماره (1)</a:t>
            </a:r>
            <a:r>
              <a:rPr lang="en-US" smtClean="0">
                <a:cs typeface="B Zar" panose="00000400000000000000" pitchFamily="2" charset="-78"/>
              </a:rPr>
              <a:t> </a:t>
            </a:r>
            <a:r>
              <a:rPr lang="fa-IR" smtClean="0">
                <a:cs typeface="B Zar" panose="00000400000000000000" pitchFamily="2" charset="-78"/>
              </a:rPr>
              <a:t>نشان داده شده است. برای ایجاد نظریه کاربردی دقیق و مناسب بسیار اساسی است</a:t>
            </a:r>
          </a:p>
          <a:p>
            <a:pPr algn="just"/>
            <a:r>
              <a:rPr lang="fa-IR" smtClean="0">
                <a:cs typeface="B Zar" panose="00000400000000000000" pitchFamily="2" charset="-78"/>
              </a:rPr>
              <a:t>بنابراین تخصص مورد نیاز برای نظریه پردازی کاربردی به ماهیت این چرخه بستگی دارد. با توجه به این سه عنصر اکنون باید دید شیوه  عمومی نظریه پردازی (بر اساس راهبرد نظری- پژوهش که بیشتر متداول است) چگونه می تواند باشد. </a:t>
            </a:r>
            <a:endParaRPr lang="fa-IR">
              <a:cs typeface="B Zar" panose="00000400000000000000" pitchFamily="2" charset="-78"/>
            </a:endParaRPr>
          </a:p>
        </p:txBody>
      </p:sp>
      <p:sp>
        <p:nvSpPr>
          <p:cNvPr id="4" name="Flowchart: Process 3"/>
          <p:cNvSpPr/>
          <p:nvPr/>
        </p:nvSpPr>
        <p:spPr>
          <a:xfrm>
            <a:off x="1842868" y="4839286"/>
            <a:ext cx="2532184"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نظریه – پژوهش- عمل</a:t>
            </a:r>
            <a:endParaRPr lang="fa-IR" sz="2000" b="1">
              <a:solidFill>
                <a:srgbClr val="FF0000"/>
              </a:solidFill>
            </a:endParaRPr>
          </a:p>
        </p:txBody>
      </p:sp>
    </p:spTree>
    <p:extLst>
      <p:ext uri="{BB962C8B-B14F-4D97-AF65-F5344CB8AC3E}">
        <p14:creationId xmlns:p14="http://schemas.microsoft.com/office/powerpoint/2010/main" val="669124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34537" y="1534113"/>
            <a:ext cx="8722925" cy="4668608"/>
          </a:xfrm>
          <a:prstGeom prst="rect">
            <a:avLst/>
          </a:prstGeom>
        </p:spPr>
      </p:pic>
    </p:spTree>
    <p:extLst>
      <p:ext uri="{BB962C8B-B14F-4D97-AF65-F5344CB8AC3E}">
        <p14:creationId xmlns:p14="http://schemas.microsoft.com/office/powerpoint/2010/main" val="40751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معمولا از آثار علمی عرضه کننده در گرایش های مختلف مدیریت انتظار می رود تا نقشی در بهبود دانش موجود ایفا کنند. به عبارت دیگر نشان دهد که میزان ارزش افزوده آنها در علم سازمان چیست؟ از این رو همیشه پرسش هایی در این زمینه مطرح می شود که چگونه می توان نسبت به ارزش افزوده ی نظری یک اثر علمی قضاوت کرد؟ معیارهای ارزیابی سهم نظری یک رساله یا مقاله مفهومی کدامند؟ در این مقاله با مروری احتمالی بر راهبرد های دو گانه نظریه پردازی  یعنی راهبرد نظری- پژوهش و راهبرد پژوهش – نظریه و شیوه ی عمومی نظریه پردازی (بر اساس راهبرد نخست) معیارهایی برای ازریابی و قضاوت در مورد سهم نظری یک مدل مفهومی یا پژوهش تجربی در حوزه علم سازمان ارایه خواهد شد.  </a:t>
            </a:r>
            <a:endParaRPr lang="fa-IR">
              <a:cs typeface="B Zar" panose="00000400000000000000" pitchFamily="2" charset="-78"/>
            </a:endParaRPr>
          </a:p>
        </p:txBody>
      </p:sp>
      <p:sp>
        <p:nvSpPr>
          <p:cNvPr id="4" name="Flowchart: Process 3"/>
          <p:cNvSpPr/>
          <p:nvPr/>
        </p:nvSpPr>
        <p:spPr>
          <a:xfrm>
            <a:off x="838200" y="5290699"/>
            <a:ext cx="3671668" cy="88626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ارزش افزوده ی نظری یک اثر علمی</a:t>
            </a:r>
            <a:endParaRPr lang="fa-IR" sz="2000" b="1">
              <a:solidFill>
                <a:srgbClr val="FF0000"/>
              </a:solidFill>
            </a:endParaRPr>
          </a:p>
        </p:txBody>
      </p:sp>
    </p:spTree>
    <p:extLst>
      <p:ext uri="{BB962C8B-B14F-4D97-AF65-F5344CB8AC3E}">
        <p14:creationId xmlns:p14="http://schemas.microsoft.com/office/powerpoint/2010/main" val="454319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شیوه عمومی پژوهش نظریه پردازی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راهبرد نظریه پردازی «نظریه-پژوهش « ایجاب می کند که نظریه پرداز هم نستب به پدیده مورد بررسی در نظریه  و هم از نفس  نظریه پردازی  آگاه و مطلع باشد. بنابراین شیوه های نظریه پردازی کاربردی، نظریه پرداز را به تعامل بین تجربه خود از پدیده مورد بررسی  در عمل و دانش آگاهی خود را از آن پدیده ملزم می سازد. به این طریق هم آگاهی نسبت به پدیده مورد بررسی و هم دانش در مورد آن از طری فرایند نظریه پردازی به هم پیوند داده می شوند. </a:t>
            </a:r>
            <a:endParaRPr lang="fa-IR">
              <a:cs typeface="B Zar" panose="00000400000000000000" pitchFamily="2" charset="-78"/>
            </a:endParaRPr>
          </a:p>
        </p:txBody>
      </p:sp>
    </p:spTree>
    <p:extLst>
      <p:ext uri="{BB962C8B-B14F-4D97-AF65-F5344CB8AC3E}">
        <p14:creationId xmlns:p14="http://schemas.microsoft.com/office/powerpoint/2010/main" val="2621028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گفتمان مستمر و چرخه ای، بین دانش و تجربه  در ساخت نظریه کاربردی که کانون تمرکز نظریه است، انباشت دانش نظری مرتبط و دقیق از پدیده را تسهیل می کند و کانون تمرکز نظریه است، انباشت دانش نظری مرتبط و دقیق  از پدیده را تسهیل می کند و کانون تمرکز خود نظریه  و نظریه پردازی نیز است. </a:t>
            </a:r>
          </a:p>
          <a:p>
            <a:endParaRPr lang="fa-IR"/>
          </a:p>
        </p:txBody>
      </p:sp>
      <p:sp>
        <p:nvSpPr>
          <p:cNvPr id="4" name="Rectangle 3"/>
          <p:cNvSpPr/>
          <p:nvPr/>
        </p:nvSpPr>
        <p:spPr>
          <a:xfrm>
            <a:off x="838200" y="4374104"/>
            <a:ext cx="7228261" cy="646331"/>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fa-IR" sz="3600" b="1" smtClean="0">
                <a:ln w="22225">
                  <a:solidFill>
                    <a:schemeClr val="accent2"/>
                  </a:solidFill>
                  <a:prstDash val="solid"/>
                </a:ln>
                <a:solidFill>
                  <a:schemeClr val="accent2">
                    <a:lumMod val="40000"/>
                    <a:lumOff val="60000"/>
                  </a:schemeClr>
                </a:solidFill>
                <a:cs typeface="B Zar" panose="00000400000000000000" pitchFamily="2" charset="-78"/>
              </a:rPr>
              <a:t>انباشت </a:t>
            </a:r>
            <a:r>
              <a:rPr lang="fa-IR" sz="3600" b="1">
                <a:ln w="22225">
                  <a:solidFill>
                    <a:schemeClr val="accent2"/>
                  </a:solidFill>
                  <a:prstDash val="solid"/>
                </a:ln>
                <a:solidFill>
                  <a:schemeClr val="accent2">
                    <a:lumMod val="40000"/>
                    <a:lumOff val="60000"/>
                  </a:schemeClr>
                </a:solidFill>
                <a:cs typeface="B Zar" panose="00000400000000000000" pitchFamily="2" charset="-78"/>
              </a:rPr>
              <a:t>دانش نظری مرتبط و دقیق </a:t>
            </a:r>
            <a:r>
              <a:rPr lang="fa-IR" sz="3600" b="1">
                <a:ln w="22225">
                  <a:solidFill>
                    <a:schemeClr val="accent2"/>
                  </a:solidFill>
                  <a:prstDash val="solid"/>
                </a:ln>
                <a:solidFill>
                  <a:schemeClr val="accent2">
                    <a:lumMod val="40000"/>
                    <a:lumOff val="60000"/>
                  </a:schemeClr>
                </a:solidFill>
                <a:cs typeface="B Zar" panose="00000400000000000000" pitchFamily="2" charset="-78"/>
              </a:rPr>
              <a:t>از </a:t>
            </a:r>
            <a:r>
              <a:rPr lang="fa-IR" sz="3600" b="1" smtClean="0">
                <a:ln w="22225">
                  <a:solidFill>
                    <a:schemeClr val="accent2"/>
                  </a:solidFill>
                  <a:prstDash val="solid"/>
                </a:ln>
                <a:solidFill>
                  <a:schemeClr val="accent2">
                    <a:lumMod val="40000"/>
                    <a:lumOff val="60000"/>
                  </a:schemeClr>
                </a:solidFill>
                <a:cs typeface="B Zar" panose="00000400000000000000" pitchFamily="2" charset="-78"/>
              </a:rPr>
              <a:t>پدیده</a:t>
            </a:r>
            <a:endParaRPr lang="en-US" sz="36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24110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با تاسی از شکل 1 و 2  طریقه ی مفهوم سازی و پژوهش در نظریه پردازی کاربردی به عنوان نظامی تعاملی و تکراری مرکب از </a:t>
            </a:r>
            <a:r>
              <a:rPr lang="fa-IR" smtClean="0">
                <a:solidFill>
                  <a:srgbClr val="FF0000"/>
                </a:solidFill>
                <a:cs typeface="B Zar" panose="00000400000000000000" pitchFamily="2" charset="-78"/>
              </a:rPr>
              <a:t>5 </a:t>
            </a:r>
            <a:r>
              <a:rPr lang="fa-IR" smtClean="0">
                <a:cs typeface="B Zar" panose="00000400000000000000" pitchFamily="2" charset="-78"/>
              </a:rPr>
              <a:t> مرحله  به شرح زیر نشان داده می شود: </a:t>
            </a:r>
          </a:p>
          <a:p>
            <a:r>
              <a:rPr lang="fa-IR" smtClean="0">
                <a:cs typeface="B Zar" panose="00000400000000000000" pitchFamily="2" charset="-78"/>
              </a:rPr>
              <a:t>شکل گیری مفهومی </a:t>
            </a:r>
          </a:p>
          <a:p>
            <a:r>
              <a:rPr lang="fa-IR" smtClean="0">
                <a:cs typeface="B Zar" panose="00000400000000000000" pitchFamily="2" charset="-78"/>
              </a:rPr>
              <a:t>عملیاتی سازی</a:t>
            </a:r>
          </a:p>
          <a:p>
            <a:r>
              <a:rPr lang="fa-IR" smtClean="0">
                <a:cs typeface="B Zar" panose="00000400000000000000" pitchFamily="2" charset="-78"/>
              </a:rPr>
              <a:t>کاربرد</a:t>
            </a:r>
          </a:p>
          <a:p>
            <a:r>
              <a:rPr lang="fa-IR" smtClean="0">
                <a:cs typeface="B Zar" panose="00000400000000000000" pitchFamily="2" charset="-78"/>
              </a:rPr>
              <a:t>تایید یا رد</a:t>
            </a:r>
          </a:p>
          <a:p>
            <a:r>
              <a:rPr lang="fa-IR" smtClean="0">
                <a:cs typeface="B Zar" panose="00000400000000000000" pitchFamily="2" charset="-78"/>
              </a:rPr>
              <a:t>پالایش و توسعه مستمر نظریه </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1" y="3997850"/>
            <a:ext cx="1075006" cy="1075006"/>
          </a:xfrm>
          <a:prstGeom prst="rect">
            <a:avLst/>
          </a:prstGeom>
        </p:spPr>
      </p:pic>
    </p:spTree>
    <p:extLst>
      <p:ext uri="{BB962C8B-B14F-4D97-AF65-F5344CB8AC3E}">
        <p14:creationId xmlns:p14="http://schemas.microsoft.com/office/powerpoint/2010/main" val="263961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36373" y="927280"/>
            <a:ext cx="9267186" cy="5314078"/>
          </a:xfrm>
          <a:prstGeom prst="rect">
            <a:avLst/>
          </a:prstGeom>
        </p:spPr>
      </p:pic>
    </p:spTree>
    <p:extLst>
      <p:ext uri="{BB962C8B-B14F-4D97-AF65-F5344CB8AC3E}">
        <p14:creationId xmlns:p14="http://schemas.microsoft.com/office/powerpoint/2010/main" val="3016546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14652" y="1027906"/>
            <a:ext cx="7736456" cy="5288321"/>
          </a:xfrm>
          <a:prstGeom prst="rect">
            <a:avLst/>
          </a:prstGeom>
        </p:spPr>
      </p:pic>
    </p:spTree>
    <p:extLst>
      <p:ext uri="{BB962C8B-B14F-4D97-AF65-F5344CB8AC3E}">
        <p14:creationId xmlns:p14="http://schemas.microsoft.com/office/powerpoint/2010/main" val="3189823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در یک نگاه کلی، پژوهش نظریه پردازی کاربردی مرکب از دو عنصر کلی، یعنی تئوریزه کردن- عمل  و «عمل- تئوریزه کردن» است. هر کدام از این عناصر نتایج مشخصی در پی دارد که راهنمای پژوهش نظریه  پردازی کاربردی است و در نهایت منجر به نظریه قابل اعتماد دقیق و متناسب برای بهبود کنش کاربران می شود. </a:t>
            </a:r>
          </a:p>
        </p:txBody>
      </p:sp>
    </p:spTree>
    <p:extLst>
      <p:ext uri="{BB962C8B-B14F-4D97-AF65-F5344CB8AC3E}">
        <p14:creationId xmlns:p14="http://schemas.microsoft.com/office/powerpoint/2010/main" val="286518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یکی از نتایج اصلی عنصر تئوریزه کردن در نظریه پردازی شکل گیری  نوعی چهارچوب نظری منسجم و آگاهی بخش است که تبیین کننده پدیده است. ستانده های کلیدی عناصر عمل  در نظریه پردازی، به گرداوری داده ها/یافته ها و دانش تجربی می پردازند. که برای تایید با رده پالایش و توسعه بیشتر نظریه موجود و همین طور تقویت و </a:t>
            </a:r>
            <a:r>
              <a:rPr lang="fa-IR">
                <a:cs typeface="B Zar" panose="00000400000000000000" pitchFamily="2" charset="-78"/>
              </a:rPr>
              <a:t>غنی </a:t>
            </a:r>
            <a:r>
              <a:rPr lang="fa-IR" smtClean="0">
                <a:cs typeface="B Zar" panose="00000400000000000000" pitchFamily="2" charset="-78"/>
              </a:rPr>
              <a:t>کردن مطلوبیت </a:t>
            </a:r>
            <a:r>
              <a:rPr lang="fa-IR">
                <a:cs typeface="B Zar" panose="00000400000000000000" pitchFamily="2" charset="-78"/>
              </a:rPr>
              <a:t>نظریه در عمل، مورد استفاده قرار می گیرند. مراحل پنج گانه شیوه پژوهش نظریه پردازی، صرف نظر از شیوه نظریه پردازی ویژه مورد استفاده پژوهش گر- نظریه پرداز،در برخی از موارد مستلزم پی گیری این </a:t>
            </a:r>
            <a:r>
              <a:rPr lang="fa-IR">
                <a:solidFill>
                  <a:srgbClr val="FF0000"/>
                </a:solidFill>
                <a:cs typeface="B Zar" panose="00000400000000000000" pitchFamily="2" charset="-78"/>
              </a:rPr>
              <a:t>مراحل پنج گانه یعنی شکل گیری مفهومی، عملیاتی سازی، کاربرد تایید یا رد و پالایش و توسعه مستمر نظریه </a:t>
            </a:r>
            <a:r>
              <a:rPr lang="fa-IR">
                <a:cs typeface="B Zar" panose="00000400000000000000" pitchFamily="2" charset="-78"/>
              </a:rPr>
              <a:t>است.</a:t>
            </a:r>
          </a:p>
          <a:p>
            <a:endParaRPr lang="fa-IR"/>
          </a:p>
        </p:txBody>
      </p:sp>
      <p:sp>
        <p:nvSpPr>
          <p:cNvPr id="4" name="Flowchart: Process 3"/>
          <p:cNvSpPr/>
          <p:nvPr/>
        </p:nvSpPr>
        <p:spPr>
          <a:xfrm>
            <a:off x="838200" y="5261317"/>
            <a:ext cx="2813538" cy="78779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تبیین کننده پدیده</a:t>
            </a:r>
            <a:endParaRPr lang="fa-IR" sz="2000" b="1">
              <a:solidFill>
                <a:srgbClr val="FF0000"/>
              </a:solidFill>
            </a:endParaRPr>
          </a:p>
        </p:txBody>
      </p:sp>
    </p:spTree>
    <p:extLst>
      <p:ext uri="{BB962C8B-B14F-4D97-AF65-F5344CB8AC3E}">
        <p14:creationId xmlns:p14="http://schemas.microsoft.com/office/powerpoint/2010/main" val="332106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علاوه این نکته  نیز شایان توجه است که یک نظریه کاربردی هرگز کامل تصور نمی شود بلکه تا زمانی صحیح است که نظریه دیگری ظهور نکند. بدین صورت نظریه همیشه در حال پیشرفت  است و پژوهش های بعدی مرتبط با نظریه برای پالایش و افزایش اطمینان </a:t>
            </a:r>
            <a:r>
              <a:rPr lang="fa-IR" smtClean="0">
                <a:cs typeface="B Zar" panose="00000400000000000000" pitchFamily="2" charset="-78"/>
              </a:rPr>
              <a:t>یا </a:t>
            </a:r>
            <a:r>
              <a:rPr lang="fa-IR" smtClean="0">
                <a:cs typeface="B Zar" panose="00000400000000000000" pitchFamily="2" charset="-78"/>
              </a:rPr>
              <a:t>رد نظریه موجود استفاده می شود، این امر در چرخه نظریه پردازی یعنی پالایش و توسعه مستمر نظریه متجلی است این که کدام مرحله واقعا در ابتدا در فرایند نظریه پردازی انجام شود، بستگی به شیوه نظریه پردازی مورد استفاده پژوهش گر نظریه پرداز </a:t>
            </a:r>
            <a:r>
              <a:rPr lang="fa-IR" smtClean="0">
                <a:cs typeface="B Zar" panose="00000400000000000000" pitchFamily="2" charset="-78"/>
              </a:rPr>
              <a:t>دارد.</a:t>
            </a:r>
          </a:p>
          <a:p>
            <a:pPr algn="just"/>
            <a:endParaRPr lang="fa-IR">
              <a:cs typeface="B Zar" panose="00000400000000000000" pitchFamily="2" charset="-78"/>
            </a:endParaRPr>
          </a:p>
        </p:txBody>
      </p:sp>
      <p:sp>
        <p:nvSpPr>
          <p:cNvPr id="4" name="Flowchart: Decision 3"/>
          <p:cNvSpPr/>
          <p:nvPr/>
        </p:nvSpPr>
        <p:spPr>
          <a:xfrm>
            <a:off x="838200" y="4643585"/>
            <a:ext cx="5598942" cy="1533378"/>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یک نظریه کاربردی هرگز کامل تصور نمی شود</a:t>
            </a:r>
            <a:endParaRPr lang="fa-IR" sz="2000" b="1">
              <a:solidFill>
                <a:srgbClr val="FF0000"/>
              </a:solidFill>
            </a:endParaRPr>
          </a:p>
        </p:txBody>
      </p:sp>
    </p:spTree>
    <p:extLst>
      <p:ext uri="{BB962C8B-B14F-4D97-AF65-F5344CB8AC3E}">
        <p14:creationId xmlns:p14="http://schemas.microsoft.com/office/powerpoint/2010/main" val="229332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این رو، واژه توسعه نظریه نسبت به نظریه سازی مناسبت بیشتری دارد با این نگاه به نظریه  و نظریه پردازی، چگونه می توان میزان «توسعه دهندگی دانش موجود» توسط یک نظریه جدید را مورد ارزیابی قرار داد؟ آیا چارچوبی وجود دارد؟  </a:t>
            </a:r>
          </a:p>
          <a:p>
            <a:endParaRPr lang="fa-IR"/>
          </a:p>
        </p:txBody>
      </p:sp>
      <p:sp>
        <p:nvSpPr>
          <p:cNvPr id="4" name="Flowchart: Process 3"/>
          <p:cNvSpPr/>
          <p:nvPr/>
        </p:nvSpPr>
        <p:spPr>
          <a:xfrm>
            <a:off x="838200" y="3671668"/>
            <a:ext cx="3530991" cy="1167618"/>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میزان «توسعه دهندگی دانش موجود</a:t>
            </a:r>
            <a:endParaRPr lang="fa-IR" sz="2000" b="1">
              <a:solidFill>
                <a:srgbClr val="FF0000"/>
              </a:solidFill>
            </a:endParaRPr>
          </a:p>
        </p:txBody>
      </p:sp>
    </p:spTree>
    <p:extLst>
      <p:ext uri="{BB962C8B-B14F-4D97-AF65-F5344CB8AC3E}">
        <p14:creationId xmlns:p14="http://schemas.microsoft.com/office/powerpoint/2010/main" val="2217942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چارچوب ارزیابی سهم نظری مدل یا نظریه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تا زمانی که معیارهای وجود نداشته باشد، نمی توان یک نظریه  جدید را مورد ارزیابی قرار داد. برای ارزیابی نظریه های جدید صاحب نظران متعددی چهارچوب هایی ارائه داده اند. باچاراج (1989) با نگاه به این چارچوب ها، بر اساس دو معیار : الف) ابطال پذیری ب) مطلوبیت چارچوبی ارائه داده است که در شکل شماره 4 نشان داده شده است. </a:t>
            </a:r>
          </a:p>
        </p:txBody>
      </p:sp>
    </p:spTree>
    <p:extLst>
      <p:ext uri="{BB962C8B-B14F-4D97-AF65-F5344CB8AC3E}">
        <p14:creationId xmlns:p14="http://schemas.microsoft.com/office/powerpoint/2010/main" val="269828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واژه های کلیدی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توسعه نظریه، نظریه پردازی، راهبرد پژوهش- نظریه ، راهبرد نظریه –پژوهش، سهم نظریه</a:t>
            </a:r>
            <a:endParaRPr lang="fa-IR">
              <a:cs typeface="B Zar" panose="00000400000000000000" pitchFamily="2" charset="-78"/>
            </a:endParaRPr>
          </a:p>
        </p:txBody>
      </p:sp>
    </p:spTree>
    <p:extLst>
      <p:ext uri="{BB962C8B-B14F-4D97-AF65-F5344CB8AC3E}">
        <p14:creationId xmlns:p14="http://schemas.microsoft.com/office/powerpoint/2010/main" val="165539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گذر زمان، صاحب نظران متعدد دیگری تلاش کردند تا نشان دهند که چگونه می توان مشخص کرد. رساله مقاله ، مدل  یا نظریه جدیدی که محقق یا صاحب نظری ارائه می دهد در دانش موجود سهمی نظری بر جای می گذارد در این رابطه صاحب نظران و پژوهشگران چارچوب ها و مدل های مختلفی ارائه داده اند که بعضا درک و فهم آن ها برای همگان چندان ملموس و ساده نیست و چنگ زدن به بنیان ها و شالوده های این ایده ها، نیازمند مهارت های فنی و نظریه پردازی و هوشمندی زیادی است بر این اساس، درک چهارچوب مفهومی موجود در کتاب «توسعه نظریه نوشته دوبین (1978 ) و همین طور کپلان (1964) بسیار زمان بر و  دشوار است.  </a:t>
            </a:r>
          </a:p>
          <a:p>
            <a:endParaRPr lang="fa-IR"/>
          </a:p>
        </p:txBody>
      </p:sp>
      <p:sp>
        <p:nvSpPr>
          <p:cNvPr id="4" name="Flowchart: Process 3"/>
          <p:cNvSpPr/>
          <p:nvPr/>
        </p:nvSpPr>
        <p:spPr>
          <a:xfrm>
            <a:off x="838200" y="5332901"/>
            <a:ext cx="4670474" cy="844062"/>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چنگ زدن به بنیان ها و شالوده های این ایده ها،</a:t>
            </a:r>
            <a:endParaRPr lang="fa-IR" sz="2000" b="1">
              <a:solidFill>
                <a:srgbClr val="FF0000"/>
              </a:solidFill>
            </a:endParaRPr>
          </a:p>
        </p:txBody>
      </p:sp>
    </p:spTree>
    <p:extLst>
      <p:ext uri="{BB962C8B-B14F-4D97-AF65-F5344CB8AC3E}">
        <p14:creationId xmlns:p14="http://schemas.microsoft.com/office/powerpoint/2010/main" val="3358060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همین علت دیوید وتن (1989) در مقاله خود مدعی است که بسیاری از چارچوب های موجود به جای آنکه به وضوح  موضوع یعنی چگونگی تعیین سهم نظری) کمک کنند، بر ابهام آن می افزایند. </a:t>
            </a:r>
          </a:p>
          <a:p>
            <a:pPr algn="just"/>
            <a:r>
              <a:rPr lang="fa-IR" smtClean="0">
                <a:cs typeface="B Zar" panose="00000400000000000000" pitchFamily="2" charset="-78"/>
              </a:rPr>
              <a:t>در این مقاله تلاش می شود با اتکا به چارچوب مد نظر دیوید وتن (1989) عناصر اصلی قضاوت در مورد شدت و غلظت سهم نظری  یک رساله علمی یا یک مقاله، به نحوی روشن مطرح شود . در نتیجه بتوان به مدد آن انتظارات و معیارهای پژوهشگران و استادان از یک رساله(دکتری) یا مقاله  های علمی – مفهومی را معین و چارچوبی ارایه داد. </a:t>
            </a:r>
            <a:endParaRPr lang="fa-IR">
              <a:cs typeface="B Zar" panose="00000400000000000000" pitchFamily="2" charset="-78"/>
            </a:endParaRPr>
          </a:p>
        </p:txBody>
      </p:sp>
    </p:spTree>
    <p:extLst>
      <p:ext uri="{BB962C8B-B14F-4D97-AF65-F5344CB8AC3E}">
        <p14:creationId xmlns:p14="http://schemas.microsoft.com/office/powerpoint/2010/main" val="283808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که با اتکا به آن بتوان  ویژگی های برجسته یک اثر مفهوم در علم الاجتماع  کاربردی را تعیین کرد. برای ارائه این چارچوب ابتدا باید دید ارکان اصلی  یک نظریه چیست. </a:t>
            </a:r>
            <a:endParaRPr lang="fa-IR">
              <a:cs typeface="B Zar" panose="00000400000000000000" pitchFamily="2" charset="-78"/>
            </a:endParaRPr>
          </a:p>
        </p:txBody>
      </p:sp>
      <p:sp>
        <p:nvSpPr>
          <p:cNvPr id="4" name="Rectangle 3"/>
          <p:cNvSpPr/>
          <p:nvPr/>
        </p:nvSpPr>
        <p:spPr>
          <a:xfrm>
            <a:off x="838200" y="4599187"/>
            <a:ext cx="5912195" cy="707886"/>
          </a:xfrm>
          <a:prstGeom prst="rect">
            <a:avLst/>
          </a:prstGeom>
          <a:noFill/>
        </p:spPr>
        <p:txBody>
          <a:bodyPr wrap="none" lIns="91440" tIns="45720" rIns="91440" bIns="45720">
            <a:spAutoFit/>
          </a:bodyPr>
          <a:lstStyle/>
          <a:p>
            <a:pPr algn="ctr"/>
            <a:r>
              <a:rPr lang="fa-IR" sz="4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Zar" panose="00000400000000000000" pitchFamily="2" charset="-78"/>
              </a:rPr>
              <a:t>ارکان اصلی  یک </a:t>
            </a:r>
            <a:r>
              <a:rPr lang="fa-IR" sz="4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Zar" panose="00000400000000000000" pitchFamily="2" charset="-78"/>
              </a:rPr>
              <a:t>نظریه </a:t>
            </a:r>
            <a:r>
              <a:rPr lang="fa-IR" sz="40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B Zar" panose="00000400000000000000" pitchFamily="2" charset="-78"/>
              </a:rPr>
              <a:t>چیست؟</a:t>
            </a:r>
            <a:endParaRPr lang="fa-IR" sz="4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211385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258406" y="1027906"/>
            <a:ext cx="5320110" cy="5439974"/>
          </a:xfrm>
          <a:prstGeom prst="rect">
            <a:avLst/>
          </a:prstGeom>
        </p:spPr>
      </p:pic>
    </p:spTree>
    <p:extLst>
      <p:ext uri="{BB962C8B-B14F-4D97-AF65-F5344CB8AC3E}">
        <p14:creationId xmlns:p14="http://schemas.microsoft.com/office/powerpoint/2010/main" val="3328621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ارکان سازنده «توسعه نظریه» کدامند؟</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به گفته دوبین (1978) یک نظریه کامل باید چهر عناصر اساسی زیر را در برداشته باشد: </a:t>
            </a:r>
          </a:p>
          <a:p>
            <a:pPr algn="just"/>
            <a:r>
              <a:rPr lang="fa-IR" smtClean="0">
                <a:solidFill>
                  <a:srgbClr val="FF0000"/>
                </a:solidFill>
                <a:cs typeface="B Zar" panose="00000400000000000000" pitchFamily="2" charset="-78"/>
              </a:rPr>
              <a:t>«چه»: </a:t>
            </a:r>
            <a:r>
              <a:rPr lang="fa-IR" smtClean="0">
                <a:cs typeface="B Zar" panose="00000400000000000000" pitchFamily="2" charset="-78"/>
              </a:rPr>
              <a:t>چه عواملی (مفاهیم، متغیرها، سازه هایی) باید به طور منطقی برای تبیین بخشی از رفتار پدیده اجتماعی و فرهنگی  مد نظ رقرار گجیرد؟ برای ارزیابی صحت وجود این عوامل در یک اثر علمی باید دو نکته توجه کرد:</a:t>
            </a:r>
          </a:p>
          <a:p>
            <a:pPr algn="just"/>
            <a:r>
              <a:rPr lang="fa-IR" smtClean="0">
                <a:solidFill>
                  <a:srgbClr val="FF0000"/>
                </a:solidFill>
                <a:cs typeface="B Zar" panose="00000400000000000000" pitchFamily="2" charset="-78"/>
              </a:rPr>
              <a:t>جامع بودن: </a:t>
            </a:r>
            <a:r>
              <a:rPr lang="fa-IR" smtClean="0">
                <a:cs typeface="B Zar" panose="00000400000000000000" pitchFamily="2" charset="-78"/>
              </a:rPr>
              <a:t>ایا همه عوامل ذی ربط درون نظریه قرار گرفته اند؟</a:t>
            </a:r>
          </a:p>
          <a:p>
            <a:pPr algn="just"/>
            <a:r>
              <a:rPr lang="fa-IR" smtClean="0">
                <a:solidFill>
                  <a:srgbClr val="FF0000"/>
                </a:solidFill>
                <a:cs typeface="B Zar" panose="00000400000000000000" pitchFamily="2" charset="-78"/>
              </a:rPr>
              <a:t>مانعیت: </a:t>
            </a:r>
            <a:r>
              <a:rPr lang="fa-IR" smtClean="0">
                <a:cs typeface="B Zar" panose="00000400000000000000" pitchFamily="2" charset="-78"/>
              </a:rPr>
              <a:t>آیا عوامل زائدی که ارزش افزوده نظری نخواهند داشت، با سهم اندکی در درک ما از پدیده ی مورد بررسی دارنده حذف شده اند یا خیر؟</a:t>
            </a:r>
          </a:p>
          <a:p>
            <a:endParaRPr lang="fa-IR">
              <a:cs typeface="B Zar" panose="00000400000000000000" pitchFamily="2" charset="-78"/>
            </a:endParaRPr>
          </a:p>
        </p:txBody>
      </p:sp>
    </p:spTree>
    <p:extLst>
      <p:ext uri="{BB962C8B-B14F-4D97-AF65-F5344CB8AC3E}">
        <p14:creationId xmlns:p14="http://schemas.microsoft.com/office/powerpoint/2010/main" val="1689169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اتکا به این دو اصل باید با منطقی مستدل نشان داد که آیا این </a:t>
            </a:r>
            <a:r>
              <a:rPr lang="fa-IR" smtClean="0">
                <a:cs typeface="B Zar" panose="00000400000000000000" pitchFamily="2" charset="-78"/>
              </a:rPr>
              <a:t>عوامل لازم و مکفی در </a:t>
            </a:r>
            <a:r>
              <a:rPr lang="fa-IR" smtClean="0">
                <a:cs typeface="B Zar" panose="00000400000000000000" pitchFamily="2" charset="-78"/>
              </a:rPr>
              <a:t>مدل یا نظریه قرار داده شده اند و سایر عوامل زاید حذف شده اند یا خیر؟ به عبارت دیگر، زمانی که پژوهش گران و نظریه پردازان  عناصر چارچوب مفهومی رساله یا مقاله خود را تعیین می کنند  باید با ارائه ی استدلال های منطقی و تجربی، تلاش کنند در ابتدای «جامعتی» ( </a:t>
            </a:r>
            <a:r>
              <a:rPr lang="fa-IR" smtClean="0">
                <a:cs typeface="B Zar" panose="00000400000000000000" pitchFamily="2" charset="-78"/>
              </a:rPr>
              <a:t>تعداد </a:t>
            </a:r>
            <a:r>
              <a:rPr lang="fa-IR" smtClean="0">
                <a:cs typeface="B Zar" panose="00000400000000000000" pitchFamily="2" charset="-78"/>
              </a:rPr>
              <a:t>مکفی عوامل تعیین گر یا توصیف کننده رفتار پدیده ) را مد نظر قرار دهند زیرا در گذر زمان بر اساس پژوهش های خود آن ها یا دیگران، در مرحله آزمون، ایده های اولیه آن ها (عوامل) پالایش خواهد شد.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4923693"/>
            <a:ext cx="2222695" cy="829994"/>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عوامل لازم </a:t>
            </a:r>
            <a:r>
              <a:rPr lang="fa-IR" sz="2000">
                <a:solidFill>
                  <a:srgbClr val="FF0000"/>
                </a:solidFill>
                <a:cs typeface="B Zar" panose="00000400000000000000" pitchFamily="2" charset="-78"/>
              </a:rPr>
              <a:t>و </a:t>
            </a:r>
            <a:r>
              <a:rPr lang="fa-IR" sz="2000" smtClean="0">
                <a:solidFill>
                  <a:srgbClr val="FF0000"/>
                </a:solidFill>
                <a:cs typeface="B Zar" panose="00000400000000000000" pitchFamily="2" charset="-78"/>
              </a:rPr>
              <a:t>مکفی</a:t>
            </a:r>
            <a:r>
              <a:rPr lang="fa-IR" smtClean="0">
                <a:cs typeface="B Zar" panose="00000400000000000000" pitchFamily="2" charset="-78"/>
              </a:rPr>
              <a:t>ی</a:t>
            </a:r>
            <a:endParaRPr lang="fa-IR"/>
          </a:p>
        </p:txBody>
      </p:sp>
    </p:spTree>
    <p:extLst>
      <p:ext uri="{BB962C8B-B14F-4D97-AF65-F5344CB8AC3E}">
        <p14:creationId xmlns:p14="http://schemas.microsoft.com/office/powerpoint/2010/main" val="1732498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این رو گفته می شود </a:t>
            </a:r>
            <a:r>
              <a:rPr lang="fa-IR">
                <a:cs typeface="B Zar" panose="00000400000000000000" pitchFamily="2" charset="-78"/>
              </a:rPr>
              <a:t>حذف </a:t>
            </a:r>
            <a:r>
              <a:rPr lang="fa-IR" smtClean="0">
                <a:cs typeface="B Zar" panose="00000400000000000000" pitchFamily="2" charset="-78"/>
              </a:rPr>
              <a:t>عناصر </a:t>
            </a:r>
            <a:r>
              <a:rPr lang="fa-IR">
                <a:cs typeface="B Zar" panose="00000400000000000000" pitchFamily="2" charset="-78"/>
              </a:rPr>
              <a:t>غیر ضروری و نامعتبر نسبت به عواملی که احتمالا در مرحله آزمون تایید خواهند شد بسیار آسان تر است. در عین حال این امر نباید به محملی برای تهی کردن شالوده  برای حذف عناصر مدل یا </a:t>
            </a:r>
            <a:r>
              <a:rPr lang="fa-IR">
                <a:cs typeface="B Zar" panose="00000400000000000000" pitchFamily="2" charset="-78"/>
              </a:rPr>
              <a:t>چارچوب </a:t>
            </a:r>
            <a:r>
              <a:rPr lang="fa-IR" smtClean="0">
                <a:cs typeface="B Zar" panose="00000400000000000000" pitchFamily="2" charset="-78"/>
              </a:rPr>
              <a:t>مفهومی </a:t>
            </a:r>
            <a:r>
              <a:rPr lang="fa-IR">
                <a:cs typeface="B Zar" panose="00000400000000000000" pitchFamily="2" charset="-78"/>
              </a:rPr>
              <a:t>محدوش کردن جامعیت  نظریه شود. بنابراین، حساسیت نظریه پرداز نسبت به توازن بین جامعیت و مانعیت نماد بارز یک نظریه پرداز خوب است. </a:t>
            </a:r>
          </a:p>
          <a:p>
            <a:endParaRPr lang="fa-IR"/>
          </a:p>
        </p:txBody>
      </p:sp>
      <p:sp>
        <p:nvSpPr>
          <p:cNvPr id="4" name="Flowchart: Connector 3"/>
          <p:cNvSpPr/>
          <p:nvPr/>
        </p:nvSpPr>
        <p:spPr>
          <a:xfrm>
            <a:off x="838200" y="4389119"/>
            <a:ext cx="2672860" cy="1308296"/>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توازن بین جامعیت و مانعیت</a:t>
            </a:r>
            <a:endParaRPr lang="fa-IR" sz="2000">
              <a:solidFill>
                <a:srgbClr val="FF0000"/>
              </a:solidFill>
            </a:endParaRPr>
          </a:p>
        </p:txBody>
      </p:sp>
    </p:spTree>
    <p:extLst>
      <p:ext uri="{BB962C8B-B14F-4D97-AF65-F5344CB8AC3E}">
        <p14:creationId xmlns:p14="http://schemas.microsoft.com/office/powerpoint/2010/main" val="305550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02142" y="2312361"/>
            <a:ext cx="9458325" cy="3257550"/>
          </a:xfrm>
          <a:prstGeom prst="rect">
            <a:avLst/>
          </a:prstGeom>
        </p:spPr>
      </p:pic>
    </p:spTree>
    <p:extLst>
      <p:ext uri="{BB962C8B-B14F-4D97-AF65-F5344CB8AC3E}">
        <p14:creationId xmlns:p14="http://schemas.microsoft.com/office/powerpoint/2010/main" val="3346009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چگونه. چگونگی پیوند عوامل، از دیگر عناصر مهم </a:t>
            </a:r>
            <a:r>
              <a:rPr lang="fa-IR" smtClean="0">
                <a:solidFill>
                  <a:srgbClr val="FF0000"/>
                </a:solidFill>
                <a:cs typeface="B Zar" panose="00000400000000000000" pitchFamily="2" charset="-78"/>
              </a:rPr>
              <a:t>شکل دهنده مدل یا نظریه </a:t>
            </a:r>
            <a:r>
              <a:rPr lang="fa-IR" smtClean="0">
                <a:cs typeface="B Zar" panose="00000400000000000000" pitchFamily="2" charset="-78"/>
              </a:rPr>
              <a:t>است، از این رو، بعد از تعیین </a:t>
            </a:r>
            <a:r>
              <a:rPr lang="fa-IR" smtClean="0">
                <a:cs typeface="B Zar" panose="00000400000000000000" pitchFamily="2" charset="-78"/>
              </a:rPr>
              <a:t>عناصر </a:t>
            </a:r>
            <a:r>
              <a:rPr lang="fa-IR" smtClean="0">
                <a:cs typeface="B Zar" panose="00000400000000000000" pitchFamily="2" charset="-78"/>
              </a:rPr>
              <a:t>کلیدی نظریه با توجه به دو اصل جامعیت و مانعیت  باید نشان داد که برای تعیین رفتر پدیده مورد بررسی چگونه این عوامل به هم ارتباط داده شوند. به عبارت دیگر، باید نشان داد که تعاملات با روابط عناصر درون چارچوب مفهومی چگونه باید باشند. </a:t>
            </a:r>
            <a:endParaRPr lang="fa-IR">
              <a:cs typeface="B Zar" panose="00000400000000000000" pitchFamily="2" charset="-78"/>
            </a:endParaRPr>
          </a:p>
        </p:txBody>
      </p:sp>
    </p:spTree>
    <p:extLst>
      <p:ext uri="{BB962C8B-B14F-4D97-AF65-F5344CB8AC3E}">
        <p14:creationId xmlns:p14="http://schemas.microsoft.com/office/powerpoint/2010/main" val="1274601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معممولا  پژوهشگران به طور شماتیک با استفاده از نمودارها، فلشها و اشکال هندسی مختلف این روابط را ترسیم می کنند. طوری که روابط علی  و همبستگی را نشان دهند. محدودیت شیوه ها و ماهیت ذاتی علی </a:t>
            </a:r>
            <a:r>
              <a:rPr lang="fa-IR" smtClean="0">
                <a:cs typeface="B Zar" panose="00000400000000000000" pitchFamily="2" charset="-78"/>
              </a:rPr>
              <a:t>نظریه </a:t>
            </a:r>
            <a:r>
              <a:rPr lang="fa-IR" smtClean="0">
                <a:cs typeface="B Zar" panose="00000400000000000000" pitchFamily="2" charset="-78"/>
              </a:rPr>
              <a:t>را بی اعتبار  نمی سازند. به عبارت دیگر، محقق نباید به علت محدودیت استفاده از شیوه های تحلیلی یا آماری برای تایید روابط بین </a:t>
            </a:r>
            <a:r>
              <a:rPr lang="fa-IR" smtClean="0">
                <a:cs typeface="B Zar" panose="00000400000000000000" pitchFamily="2" charset="-78"/>
              </a:rPr>
              <a:t>عناصر </a:t>
            </a:r>
            <a:r>
              <a:rPr lang="fa-IR" smtClean="0">
                <a:cs typeface="B Zar" panose="00000400000000000000" pitchFamily="2" charset="-78"/>
              </a:rPr>
              <a:t>یا وجود مشکلات اجرایی، روابط مبتنی بر خردمایه منطقی یا </a:t>
            </a:r>
            <a:r>
              <a:rPr lang="fa-IR" smtClean="0">
                <a:cs typeface="B Zar" panose="00000400000000000000" pitchFamily="2" charset="-78"/>
              </a:rPr>
              <a:t>تجارب </a:t>
            </a:r>
            <a:r>
              <a:rPr lang="fa-IR" smtClean="0">
                <a:cs typeface="B Zar" panose="00000400000000000000" pitchFamily="2" charset="-78"/>
              </a:rPr>
              <a:t>دیگران را در چارچوب اولیه قید نکند. وقتی دو محور «چه» و «چگونه» </a:t>
            </a:r>
            <a:r>
              <a:rPr lang="fa-IR" smtClean="0">
                <a:cs typeface="B Zar" panose="00000400000000000000" pitchFamily="2" charset="-78"/>
              </a:rPr>
              <a:t>را </a:t>
            </a:r>
            <a:r>
              <a:rPr lang="fa-IR" smtClean="0">
                <a:cs typeface="B Zar" panose="00000400000000000000" pitchFamily="2" charset="-78"/>
              </a:rPr>
              <a:t>کنار هم قرار داده شوند «حیطه یا موضوع نظریه» شکل می گیرد. هر چه </a:t>
            </a:r>
            <a:r>
              <a:rPr lang="fa-IR" smtClean="0">
                <a:cs typeface="B Zar" panose="00000400000000000000" pitchFamily="2" charset="-78"/>
              </a:rPr>
              <a:t>روابط </a:t>
            </a:r>
            <a:r>
              <a:rPr lang="fa-IR" smtClean="0">
                <a:cs typeface="B Zar" panose="00000400000000000000" pitchFamily="2" charset="-78"/>
              </a:rPr>
              <a:t>مورد بررسی پیچده تر باشند، ترسیم نموداری آن ها مفید تر </a:t>
            </a:r>
            <a:r>
              <a:rPr lang="fa-IR" smtClean="0">
                <a:cs typeface="B Zar" panose="00000400000000000000" pitchFamily="2" charset="-78"/>
              </a:rPr>
              <a:t>است</a:t>
            </a:r>
            <a:r>
              <a:rPr lang="fa-IR" smtClean="0">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1533378" y="4895558"/>
            <a:ext cx="6119447" cy="128016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وقتی دو محور «چه» و «چگونه» را کنار هم قرار داده شوند «حیطه یا موضوع نظریه» شکل می گیرد</a:t>
            </a:r>
            <a:endParaRPr lang="fa-IR" sz="2000" b="1">
              <a:solidFill>
                <a:srgbClr val="FF0000"/>
              </a:solidFill>
            </a:endParaRPr>
          </a:p>
        </p:txBody>
      </p:sp>
    </p:spTree>
    <p:extLst>
      <p:ext uri="{BB962C8B-B14F-4D97-AF65-F5344CB8AC3E}">
        <p14:creationId xmlns:p14="http://schemas.microsoft.com/office/powerpoint/2010/main" val="59935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محافل دانشگاهی همیشه ارزیابان یا داوران رساله های دوره های دکتری به طور خاص و همین طور ارزیابان مقاله های مفهومی و به اصطلاح متداول نظری به طور عام از صاحب رساله یا نویسنده ی مقاله این پرسش را می کنند که «نقش نظری اثر علمی شما در ارتقاء دانش موجود (برای مثال علم سازمان) چیست؟ به عبارت دیگر، میزان «مشارکت نظری» ایده ی (مدل، نظریه) شما در نظریه های موجود چیست؟ </a:t>
            </a:r>
            <a:endParaRPr lang="fa-IR">
              <a:cs typeface="B Zar" panose="00000400000000000000" pitchFamily="2" charset="-78"/>
            </a:endParaRPr>
          </a:p>
        </p:txBody>
      </p:sp>
      <p:sp>
        <p:nvSpPr>
          <p:cNvPr id="4" name="Rectangle 3"/>
          <p:cNvSpPr/>
          <p:nvPr/>
        </p:nvSpPr>
        <p:spPr>
          <a:xfrm>
            <a:off x="838200" y="4926086"/>
            <a:ext cx="4487127"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5400" smtClean="0">
                <a:cs typeface="B Zar" panose="00000400000000000000" pitchFamily="2" charset="-78"/>
              </a:rPr>
              <a:t>می</a:t>
            </a:r>
            <a:r>
              <a:rPr lang="fa-IR" sz="5400">
                <a:cs typeface="B Zar" panose="00000400000000000000" pitchFamily="2" charset="-78"/>
              </a:rPr>
              <a:t>ز</a:t>
            </a:r>
            <a:r>
              <a:rPr lang="fa-IR" sz="5400" smtClean="0">
                <a:cs typeface="B Zar" panose="00000400000000000000" pitchFamily="2" charset="-78"/>
              </a:rPr>
              <a:t>ان مشارکت نظری</a:t>
            </a:r>
            <a:endParaRPr lang="en-US"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34971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البته همه رساله ها و چارچوب های نظری نباید با اتکا به نمودار، فلش و اشکال هندسی نشان داد، بلکه کافی است اندیشه محقق یا صاحب نظر به وضوح مشخص باشد و درک خوانندگان را افزایش دهد. اما باز نمای دیداری غالب اندیشه صاحب نظر را به طور واضح تر نشان می دهد و درک خواننده را می افزاید. به طور خاص،  مدل های رسمی به طراحان و کاربران نظریه کمک می کنند تا تعادل بین مانعیت و جامعیت در نظریه ای رسمی به طراحان و کاربران نظریه کمک می کنند تا تعادل بین مانعیت و جامعیت در نظریه یا چارچوب مفهومی را مورد ارزیابی قرار می دهند</a:t>
            </a:r>
          </a:p>
          <a:p>
            <a:endParaRPr lang="fa-IR"/>
          </a:p>
        </p:txBody>
      </p:sp>
      <p:sp>
        <p:nvSpPr>
          <p:cNvPr id="4" name="Flowchart: Alternate Process 3"/>
          <p:cNvSpPr/>
          <p:nvPr/>
        </p:nvSpPr>
        <p:spPr>
          <a:xfrm>
            <a:off x="838200" y="4797084"/>
            <a:ext cx="2869809" cy="1041009"/>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chemeClr val="tx1"/>
                </a:solidFill>
                <a:cs typeface="B Zar" panose="00000400000000000000" pitchFamily="2" charset="-78"/>
              </a:rPr>
              <a:t>تعادل بین مانعیت و جامعیت</a:t>
            </a:r>
            <a:endParaRPr lang="fa-IR" b="1">
              <a:solidFill>
                <a:schemeClr val="tx1"/>
              </a:solidFill>
            </a:endParaRPr>
          </a:p>
        </p:txBody>
      </p:sp>
    </p:spTree>
    <p:extLst>
      <p:ext uri="{BB962C8B-B14F-4D97-AF65-F5344CB8AC3E}">
        <p14:creationId xmlns:p14="http://schemas.microsoft.com/office/powerpoint/2010/main" val="162471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چرایی.  در نوشتار های روش شناسی و </a:t>
            </a:r>
            <a:r>
              <a:rPr lang="fa-IR" smtClean="0">
                <a:solidFill>
                  <a:srgbClr val="FF0000"/>
                </a:solidFill>
                <a:cs typeface="B Zar" panose="00000400000000000000" pitchFamily="2" charset="-78"/>
              </a:rPr>
              <a:t>از چرایی به نام خردمایه نیز یاد می کنند</a:t>
            </a:r>
            <a:r>
              <a:rPr lang="fa-IR" smtClean="0">
                <a:cs typeface="B Zar" panose="00000400000000000000" pitchFamily="2" charset="-78"/>
              </a:rPr>
              <a:t>. بنابراین، پژوهش گر نظریه یا صاحب رساله یا مقاله مفهومی باید به وضوح نشان دهد که مبانی اساسی روان شناختی، اقتصادی یا اجتماعی گزینش عامل و روابط علی </a:t>
            </a:r>
            <a:r>
              <a:rPr lang="fa-IR" smtClean="0">
                <a:cs typeface="B Zar" panose="00000400000000000000" pitchFamily="2" charset="-78"/>
              </a:rPr>
              <a:t>پیشنهادی </a:t>
            </a:r>
            <a:r>
              <a:rPr lang="fa-IR" smtClean="0">
                <a:cs typeface="B Zar" panose="00000400000000000000" pitchFamily="2" charset="-78"/>
              </a:rPr>
              <a:t>کدامند؟ این خردمایه تجلی پیش فرض های نظریه یعنی حلقه های پیوندی </a:t>
            </a:r>
            <a:r>
              <a:rPr lang="fa-IR">
                <a:cs typeface="B Zar" panose="00000400000000000000" pitchFamily="2" charset="-78"/>
              </a:rPr>
              <a:t>نظری </a:t>
            </a:r>
            <a:r>
              <a:rPr lang="fa-IR" smtClean="0">
                <a:cs typeface="B Zar" panose="00000400000000000000" pitchFamily="2" charset="-78"/>
              </a:rPr>
              <a:t>است که مدل را کلیتی مجزا از تک تک اجزا نشان می دهد. همان طور </a:t>
            </a:r>
            <a:r>
              <a:rPr lang="fa-IR" smtClean="0">
                <a:cs typeface="B Zar" panose="00000400000000000000" pitchFamily="2" charset="-78"/>
              </a:rPr>
              <a:t>که </a:t>
            </a:r>
            <a:r>
              <a:rPr lang="fa-IR" smtClean="0">
                <a:cs typeface="B Zar" panose="00000400000000000000" pitchFamily="2" charset="-78"/>
              </a:rPr>
              <a:t>برخی از صاحب نظران بین مدل و نظریه تفاوتی قایل نشده اند در این مقاله نیز آن دو مترادف فرض شده اند. </a:t>
            </a:r>
            <a:endParaRPr lang="fa-IR">
              <a:cs typeface="B Zar" panose="00000400000000000000" pitchFamily="2" charset="-78"/>
            </a:endParaRPr>
          </a:p>
        </p:txBody>
      </p:sp>
    </p:spTree>
    <p:extLst>
      <p:ext uri="{BB962C8B-B14F-4D97-AF65-F5344CB8AC3E}">
        <p14:creationId xmlns:p14="http://schemas.microsoft.com/office/powerpoint/2010/main" val="3444241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پرسش کلیدی که در این محور باید پاسخ داد آن است که : چرا صاحب نظران به چنین بازنمایی خاص از پدیده که صاحب نظری ارایه داده، اعتبار می دهند؟ پاسخ، </a:t>
            </a:r>
            <a:r>
              <a:rPr lang="fa-IR" smtClean="0">
                <a:solidFill>
                  <a:srgbClr val="FF0000"/>
                </a:solidFill>
                <a:cs typeface="B Zar" panose="00000400000000000000" pitchFamily="2" charset="-78"/>
              </a:rPr>
              <a:t>دو</a:t>
            </a:r>
            <a:r>
              <a:rPr lang="fa-IR" smtClean="0">
                <a:cs typeface="B Zar" panose="00000400000000000000" pitchFamily="2" charset="-78"/>
              </a:rPr>
              <a:t> منطق زیر بنایی مدل پژوهشگر یا صاحب نظر نهفته است. درستی یا موثق بودن نگاه های زیادی به ماهیت انسان، ضرورت های سازمانی یا فرایندهای اجتماعی، مبنایی برای ارزیابی  میزان معقولیت چارچوب مفهومی پیشنهادی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74246" y="2222696"/>
            <a:ext cx="563954" cy="563954"/>
          </a:xfrm>
          <a:prstGeom prst="rect">
            <a:avLst/>
          </a:prstGeom>
        </p:spPr>
      </p:pic>
    </p:spTree>
    <p:extLst>
      <p:ext uri="{BB962C8B-B14F-4D97-AF65-F5344CB8AC3E}">
        <p14:creationId xmlns:p14="http://schemas.microsoft.com/office/powerpoint/2010/main" val="3798199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طی فرایند توسعه نظریه، منطق به عنوان مبنای </a:t>
            </a:r>
            <a:r>
              <a:rPr lang="fa-IR">
                <a:solidFill>
                  <a:srgbClr val="FF0000"/>
                </a:solidFill>
                <a:cs typeface="B Zar" panose="00000400000000000000" pitchFamily="2" charset="-78"/>
              </a:rPr>
              <a:t>ارزیابی جایگزین داده ها </a:t>
            </a:r>
            <a:r>
              <a:rPr lang="fa-IR">
                <a:cs typeface="B Zar" panose="00000400000000000000" pitchFamily="2" charset="-78"/>
              </a:rPr>
              <a:t>می شود. رساله نظریه پرداز یا </a:t>
            </a:r>
            <a:r>
              <a:rPr lang="fa-IR">
                <a:cs typeface="B Zar" panose="00000400000000000000" pitchFamily="2" charset="-78"/>
              </a:rPr>
              <a:t>پژوهش </a:t>
            </a:r>
            <a:r>
              <a:rPr lang="fa-IR" smtClean="0">
                <a:cs typeface="B Zar" panose="00000400000000000000" pitchFamily="2" charset="-78"/>
              </a:rPr>
              <a:t>گر </a:t>
            </a:r>
            <a:r>
              <a:rPr lang="fa-IR">
                <a:cs typeface="B Zar" panose="00000400000000000000" pitchFamily="2" charset="-78"/>
              </a:rPr>
              <a:t>باید دیگران را متقاعد کند که قضایای مطرح شده توسط وی در صورتی معنی دار است که بر نحوه پژوهش در عرصه  مورد نظر صاحب نظران یا پژوهش گران تاثیر داشته باشد. اگر بر اساس تعریف مدل نظری</a:t>
            </a:r>
            <a:r>
              <a:rPr lang="fa-IR">
                <a:cs typeface="B Zar" panose="00000400000000000000" pitchFamily="2" charset="-78"/>
              </a:rPr>
              <a:t>، </a:t>
            </a:r>
            <a:r>
              <a:rPr lang="fa-IR" smtClean="0">
                <a:cs typeface="B Zar" panose="00000400000000000000" pitchFamily="2" charset="-78"/>
              </a:rPr>
              <a:t>رهنمود </a:t>
            </a:r>
            <a:r>
              <a:rPr lang="fa-IR">
                <a:cs typeface="B Zar" panose="00000400000000000000" pitchFamily="2" charset="-78"/>
              </a:rPr>
              <a:t>مفیدی برای پژوهش است پس لازم نیست همه روابط موجود در مدل آزمون شوند اگر همه روابط به صورت تجربی تایید شده باشند، باید آن مدل را در کلاس درس به دانشجویان اموخت  و ارزش نظری چندانی ندارد. </a:t>
            </a:r>
          </a:p>
          <a:p>
            <a:endParaRPr lang="fa-IR"/>
          </a:p>
        </p:txBody>
      </p:sp>
    </p:spTree>
    <p:extLst>
      <p:ext uri="{BB962C8B-B14F-4D97-AF65-F5344CB8AC3E}">
        <p14:creationId xmlns:p14="http://schemas.microsoft.com/office/powerpoint/2010/main" val="3226018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رسالت یک نظریه پرداز یا پژوهش گر که به امر توسعه نظریه اشتغال  دارد، این است که دانش موجود وا به چالش کشیده و گسترش دهد، نه این که </a:t>
            </a:r>
            <a:r>
              <a:rPr lang="fa-IR" smtClean="0">
                <a:cs typeface="B Zar" panose="00000400000000000000" pitchFamily="2" charset="-78"/>
              </a:rPr>
              <a:t>صرفا </a:t>
            </a:r>
            <a:r>
              <a:rPr lang="fa-IR" smtClean="0">
                <a:cs typeface="B Zar" panose="00000400000000000000" pitchFamily="2" charset="-78"/>
              </a:rPr>
              <a:t>نوشته های دیگران را در قالب مدلی ارائه دهد. بنابراین صاحب نظران باید از طریق ارایه تبیین های در خور توجه  و منطقی با </a:t>
            </a:r>
            <a:r>
              <a:rPr lang="fa-IR" smtClean="0">
                <a:solidFill>
                  <a:srgbClr val="FF0000"/>
                </a:solidFill>
                <a:cs typeface="B Zar" panose="00000400000000000000" pitchFamily="2" charset="-78"/>
              </a:rPr>
              <a:t>تغییر دیدگاه های دیگران </a:t>
            </a:r>
            <a:r>
              <a:rPr lang="fa-IR" smtClean="0">
                <a:cs typeface="B Zar" panose="00000400000000000000" pitchFamily="2" charset="-78"/>
              </a:rPr>
              <a:t>مرزهای دانش را گسترش دهد. </a:t>
            </a:r>
            <a:endParaRPr lang="fa-IR">
              <a:cs typeface="B Zar" panose="00000400000000000000" pitchFamily="2" charset="-78"/>
            </a:endParaRPr>
          </a:p>
        </p:txBody>
      </p:sp>
    </p:spTree>
    <p:extLst>
      <p:ext uri="{BB962C8B-B14F-4D97-AF65-F5344CB8AC3E}">
        <p14:creationId xmlns:p14="http://schemas.microsoft.com/office/powerpoint/2010/main" val="2743721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چرا پژوهش های انجام شدهد  کاربرد های ضمنی مهمی برای پیوند دادند توسعه نظریه و پژوهش های تجربی دارند؟ ترکیب «چگونه  ها» و «چه» ها منجر به شکل گیری نوعی مدل می شود که می توان بر اساس آن قضایای آزمون پذیری را استخراج کرد، تفاوت عمده  بین قضایا و فرضیه ها آن است که عنصر اصلی شکل دهنده قضایا، مفاهیم هستند.  در حالی که </a:t>
            </a:r>
            <a:r>
              <a:rPr lang="fa-IR" smtClean="0">
                <a:cs typeface="B Zar" panose="00000400000000000000" pitchFamily="2" charset="-78"/>
              </a:rPr>
              <a:t>اجزاء </a:t>
            </a:r>
            <a:r>
              <a:rPr lang="fa-IR" smtClean="0">
                <a:cs typeface="B Zar" panose="00000400000000000000" pitchFamily="2" charset="-78"/>
              </a:rPr>
              <a:t>کلیئی فرضیه ها «سنجه ها» هستند. </a:t>
            </a:r>
            <a:endParaRPr lang="fa-IR">
              <a:cs typeface="B Zar" panose="00000400000000000000" pitchFamily="2" charset="-78"/>
            </a:endParaRPr>
          </a:p>
        </p:txBody>
      </p:sp>
      <p:sp>
        <p:nvSpPr>
          <p:cNvPr id="4" name="Flowchart: Process 3"/>
          <p:cNvSpPr/>
          <p:nvPr/>
        </p:nvSpPr>
        <p:spPr>
          <a:xfrm>
            <a:off x="1069144" y="4515729"/>
            <a:ext cx="3657600" cy="123795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ترکیب «چگونه  ها» و «چه» ها</a:t>
            </a:r>
            <a:endParaRPr lang="fa-IR" sz="2000" b="1">
              <a:solidFill>
                <a:srgbClr val="FF0000"/>
              </a:solidFill>
            </a:endParaRPr>
          </a:p>
        </p:txBody>
      </p:sp>
    </p:spTree>
    <p:extLst>
      <p:ext uri="{BB962C8B-B14F-4D97-AF65-F5344CB8AC3E}">
        <p14:creationId xmlns:p14="http://schemas.microsoft.com/office/powerpoint/2010/main" val="3324930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از نظر فنی، این نوع گزاره ها (برای مثال، بی عدالتی منجر به ب یاعتمادی می شود) و می توان بدون درک «چرایی های»  زیر بنایی مدل آزمون کرد. در این حالت، مباحث مربوط به کاربردهای ضمنی نتایج یک مطالعه خاصیت تجربی دارند – به نظری – به صورت محور غالب در می آیند. </a:t>
            </a:r>
            <a:endParaRPr lang="fa-IR">
              <a:cs typeface="B Zar" panose="00000400000000000000" pitchFamily="2" charset="-78"/>
            </a:endParaRPr>
          </a:p>
        </p:txBody>
      </p:sp>
    </p:spTree>
    <p:extLst>
      <p:ext uri="{BB962C8B-B14F-4D97-AF65-F5344CB8AC3E}">
        <p14:creationId xmlns:p14="http://schemas.microsoft.com/office/powerpoint/2010/main" val="2896109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باید اذعان کرد، وقتی از چرایی انجام یک پژوهشی درک کافی نداریم  یا جهت نظریی را که باید دنبال کنیم، نمی دانیم آنگاه گفتمان ما  در چنبره مباحث  روش شناسی داغ (به خصوص آمار و ارقام و نگاره ها) در </a:t>
            </a:r>
            <a:r>
              <a:rPr lang="fa-IR">
                <a:cs typeface="B Zar" panose="00000400000000000000" pitchFamily="2" charset="-78"/>
              </a:rPr>
              <a:t>مورد </a:t>
            </a:r>
            <a:r>
              <a:rPr lang="fa-IR" smtClean="0">
                <a:cs typeface="B Zar" panose="00000400000000000000" pitchFamily="2" charset="-78"/>
              </a:rPr>
              <a:t>چگونگی </a:t>
            </a:r>
            <a:r>
              <a:rPr lang="fa-IR">
                <a:cs typeface="B Zar" panose="00000400000000000000" pitchFamily="2" charset="-78"/>
              </a:rPr>
              <a:t>انجام این پژوهش تباه می شود. حاکمیت آمار در رساله های دکتری در رشته هایی مانند مدیریت و ... هدف را قربانی وسیله کرده است. </a:t>
            </a:r>
          </a:p>
          <a:p>
            <a:pPr algn="just"/>
            <a:r>
              <a:rPr lang="fa-IR">
                <a:cs typeface="B Zar" panose="00000400000000000000" pitchFamily="2" charset="-78"/>
              </a:rPr>
              <a:t>برای پرهیز کردن از مباحث بی معنی و تهی قضایای رساله یا مقاله باید روند در چرایی ها و همین طور «چگونه» ها  و «چه ها» داشته باشد. </a:t>
            </a:r>
          </a:p>
          <a:p>
            <a:endParaRPr lang="fa-IR"/>
          </a:p>
        </p:txBody>
      </p:sp>
    </p:spTree>
    <p:extLst>
      <p:ext uri="{BB962C8B-B14F-4D97-AF65-F5344CB8AC3E}">
        <p14:creationId xmlns:p14="http://schemas.microsoft.com/office/powerpoint/2010/main" val="2426562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ولی نظریه ها، نوعی تبیین برای این ویژگی ها ارایه می دهد. بنابراین باید مطمئن شد که ان چه یک نظریه </a:t>
            </a:r>
            <a:r>
              <a:rPr lang="fa-IR" smtClean="0">
                <a:cs typeface="B Zar" panose="00000400000000000000" pitchFamily="2" charset="-78"/>
              </a:rPr>
              <a:t>خوب را شکل می دهد و ارائه تبیین به ظاهر صحیح و متقاعد کننده برای چرایی روابط خاص موجود در داده ها است که انتظار آن را می رود. این </a:t>
            </a:r>
            <a:r>
              <a:rPr lang="fa-IR" smtClean="0">
                <a:solidFill>
                  <a:srgbClr val="FF0000"/>
                </a:solidFill>
                <a:cs typeface="B Zar" panose="00000400000000000000" pitchFamily="2" charset="-78"/>
              </a:rPr>
              <a:t>سه </a:t>
            </a:r>
            <a:r>
              <a:rPr lang="fa-IR" smtClean="0">
                <a:cs typeface="B Zar" panose="00000400000000000000" pitchFamily="2" charset="-78"/>
              </a:rPr>
              <a:t>عنصر در کنار یکدیگر، اجزا  اساسی یک نظریه ساده را که به توصیف و تبیین پدیده ها می پردازد، شکل می دهند. </a:t>
            </a:r>
            <a:endParaRPr lang="fa-IR">
              <a:cs typeface="B Zar" panose="00000400000000000000" pitchFamily="2" charset="-78"/>
            </a:endParaRPr>
          </a:p>
        </p:txBody>
      </p:sp>
    </p:spTree>
    <p:extLst>
      <p:ext uri="{BB962C8B-B14F-4D97-AF65-F5344CB8AC3E}">
        <p14:creationId xmlns:p14="http://schemas.microsoft.com/office/powerpoint/2010/main" val="3541536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دیدگاه های دیگر  در مورد استفاده از قضایا نیز صحیح است. همه آن چه  تحت عنوان ارزش افزوده نظری یا سهم نظری  مطرح می شود به قضایا نیازی ندارند و همه مقاله های علمی ضرورتا از قابل مشابهی  تبعیت نمی کنند. در عین حال، زمانی که هدف غایی یک رساله یا مقاله، ارائه «موضع نظری جدید یا زیر پرسش بردن ساختار بنیادی یک نوع نظریه موجود است، وجود قضایای پژوهش پذیر بسیار مفیدند، زیرا محقق یا نظریه پرداز را به تفکر در مورد کاربرد های مشخص تفکر جدید یا بازنگری شده وادار کرده و این احتما را افزایش ی دهد که پژوهش های بعدی، آژمون های معتبری </a:t>
            </a:r>
            <a:r>
              <a:rPr lang="fa-IR">
                <a:cs typeface="B Zar" panose="00000400000000000000" pitchFamily="2" charset="-78"/>
              </a:rPr>
              <a:t>از </a:t>
            </a:r>
            <a:r>
              <a:rPr lang="fa-IR">
                <a:cs typeface="B Zar" panose="00000400000000000000" pitchFamily="2" charset="-78"/>
              </a:rPr>
              <a:t>ب</a:t>
            </a:r>
            <a:r>
              <a:rPr lang="fa-IR" smtClean="0">
                <a:cs typeface="B Zar" panose="00000400000000000000" pitchFamily="2" charset="-78"/>
              </a:rPr>
              <a:t>راهین </a:t>
            </a:r>
            <a:r>
              <a:rPr lang="fa-IR">
                <a:cs typeface="B Zar" panose="00000400000000000000" pitchFamily="2" charset="-78"/>
              </a:rPr>
              <a:t>اصلی نظریه پردزا یا محقق ارایه دهند</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5008099"/>
            <a:ext cx="3742007"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زیر پرسش بردن ساختار بنیادی یک نوع نظریه موجود</a:t>
            </a:r>
            <a:endParaRPr lang="fa-IR" sz="2000">
              <a:solidFill>
                <a:srgbClr val="FF0000"/>
              </a:solidFill>
            </a:endParaRPr>
          </a:p>
        </p:txBody>
      </p:sp>
    </p:spTree>
    <p:extLst>
      <p:ext uri="{BB962C8B-B14F-4D97-AF65-F5344CB8AC3E}">
        <p14:creationId xmlns:p14="http://schemas.microsoft.com/office/powerpoint/2010/main" val="254647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شاید تدوین نظریه های کاملا جدید که از مجموعه دانش انباشته موجئود مجزا و بارز باشداز دانشمندان علم الاجتماع، از جمله دانشمندان علم سازمان، انتظاری کاملا بجا نباشد، زیرا در زمانی که چنین اتفاقی بیفتد، نوعی انقلاب علمی رخ داده است(برای مثال وقتی نظریه کروی بودن زمین تایید شد شالوده نظریه مسطح بودن زمین فرو ریخت و به گفته توماس کوهن در این  حالت پارادایم تغییر کرد) که سخن از آن (انقلاب علمی و تغییر پارادایم به سبک توماس کوهن، در علوم اجتماعی و انسانی ، محل بحث و تردید است. </a:t>
            </a:r>
          </a:p>
          <a:p>
            <a:endParaRPr lang="fa-IR"/>
          </a:p>
        </p:txBody>
      </p:sp>
      <p:pic>
        <p:nvPicPr>
          <p:cNvPr id="4" name="Picture 3"/>
          <p:cNvPicPr>
            <a:picLocks noChangeAspect="1"/>
          </p:cNvPicPr>
          <p:nvPr/>
        </p:nvPicPr>
        <p:blipFill>
          <a:blip r:embed="rId2"/>
          <a:stretch>
            <a:fillRect/>
          </a:stretch>
        </p:blipFill>
        <p:spPr>
          <a:xfrm>
            <a:off x="838200" y="4172874"/>
            <a:ext cx="1905000" cy="2333625"/>
          </a:xfrm>
          <a:prstGeom prst="rect">
            <a:avLst/>
          </a:prstGeom>
        </p:spPr>
      </p:pic>
    </p:spTree>
    <p:extLst>
      <p:ext uri="{BB962C8B-B14F-4D97-AF65-F5344CB8AC3E}">
        <p14:creationId xmlns:p14="http://schemas.microsoft.com/office/powerpoint/2010/main" val="9509457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 قضایایی مورد استفاده قرار می گیرند، باید صرفا به تعیین استنباط های قیاسی منطقی برای پژوهش کردن به یک برهان نظری محدود شوند. برخی از صاحب نظران، به اشتباه از قضایا برای تلخیص مجموعه از از نوشتار ها استفاده می کنند. </a:t>
            </a:r>
          </a:p>
          <a:p>
            <a:pPr algn="just"/>
            <a:endParaRPr lang="fa-IR">
              <a:cs typeface="B Zar" panose="00000400000000000000" pitchFamily="2" charset="-78"/>
            </a:endParaRPr>
          </a:p>
          <a:p>
            <a:pPr algn="just"/>
            <a:endParaRPr lang="fa-IR" smtClean="0">
              <a:cs typeface="B Zar" panose="00000400000000000000" pitchFamily="2" charset="-78"/>
            </a:endParaRPr>
          </a:p>
        </p:txBody>
      </p:sp>
      <p:sp>
        <p:nvSpPr>
          <p:cNvPr id="4" name="Flowchart: Process 3"/>
          <p:cNvSpPr/>
          <p:nvPr/>
        </p:nvSpPr>
        <p:spPr>
          <a:xfrm>
            <a:off x="838200" y="3742006"/>
            <a:ext cx="2602523" cy="88626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قضایا</a:t>
            </a:r>
            <a:endParaRPr lang="fa-IR" sz="2800">
              <a:solidFill>
                <a:srgbClr val="FF0000"/>
              </a:solidFill>
              <a:cs typeface="B Zar" panose="00000400000000000000" pitchFamily="2" charset="-78"/>
            </a:endParaRPr>
          </a:p>
        </p:txBody>
      </p:sp>
    </p:spTree>
    <p:extLst>
      <p:ext uri="{BB962C8B-B14F-4D97-AF65-F5344CB8AC3E}">
        <p14:creationId xmlns:p14="http://schemas.microsoft.com/office/powerpoint/2010/main" val="2514610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چه کسی، کجا، چه زمانی(عوامل زمینه ای) این قیود محدودیت هایی بر قضایای احصایی از مدل نظری تحمیل می کنند. این عوامل زمینه ای مرزهای تعمیم پذیری را تعیین می کنند و در نتیجه «دامنه نظریه» را شکل می دهد. دانشمندان که اثرات «زمان و زمینه»  را بر افراد و رویداد ها مطالعه می کند همیشه  از نظریه پردازان این پرسش را مطرح می کنند که آیا پیش بینی شما در مکان های دیگر و در خصوص افرادی دیگر و در دوره های زمانی دیگر کاربرد دارد؟ </a:t>
            </a:r>
          </a:p>
          <a:p>
            <a:endParaRPr lang="fa-IR"/>
          </a:p>
        </p:txBody>
      </p:sp>
      <p:sp>
        <p:nvSpPr>
          <p:cNvPr id="4" name="Flowchart: Alternate Process 3"/>
          <p:cNvSpPr/>
          <p:nvPr/>
        </p:nvSpPr>
        <p:spPr>
          <a:xfrm>
            <a:off x="838200" y="4867422"/>
            <a:ext cx="1702191" cy="88626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دامنه نظریه</a:t>
            </a:r>
            <a:endParaRPr lang="fa-IR" sz="2400">
              <a:solidFill>
                <a:srgbClr val="FF0000"/>
              </a:solidFill>
            </a:endParaRPr>
          </a:p>
        </p:txBody>
      </p:sp>
    </p:spTree>
    <p:extLst>
      <p:ext uri="{BB962C8B-B14F-4D97-AF65-F5344CB8AC3E}">
        <p14:creationId xmlns:p14="http://schemas.microsoft.com/office/powerpoint/2010/main" val="1448558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متاسفانه </a:t>
            </a:r>
            <a:r>
              <a:rPr lang="fa-IR">
                <a:cs typeface="B Zar" panose="00000400000000000000" pitchFamily="2" charset="-78"/>
              </a:rPr>
              <a:t>تعداد معدودی از نظریه پردازان به محدودیت های زمینه ای قضایای مطرح شده در چارچوب مفهومی خود متمرکز می شوند. بسیاری از اندیشمندان در تلاش های خود برای درک پدیده ای اجتماعی صرفا محیط های خاص و برهه های زمانی خاص خود را مد نظر  قرار می دهند. </a:t>
            </a:r>
          </a:p>
          <a:p>
            <a:endParaRPr lang="fa-IR"/>
          </a:p>
        </p:txBody>
      </p:sp>
    </p:spTree>
    <p:extLst>
      <p:ext uri="{BB962C8B-B14F-4D97-AF65-F5344CB8AC3E}">
        <p14:creationId xmlns:p14="http://schemas.microsoft.com/office/powerpoint/2010/main" val="1830210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اگرچه نمی توان انتظار داشت که نظریه پردازان نسبت به همه محدودیت های قضایای نظریه خود حساسیت نشان می دهند ولی انجام برخی از آزمون های ساده تصمیم پذیری قضایا، ارزشمند است. </a:t>
            </a:r>
          </a:p>
          <a:p>
            <a:pPr algn="just"/>
            <a:r>
              <a:rPr lang="fa-IR" smtClean="0">
                <a:cs typeface="B Zar" panose="00000400000000000000" pitchFamily="2" charset="-78"/>
              </a:rPr>
              <a:t>حساسیت نسبت به زمینه یا بستری که نظریه در ان تدوین شده برای نظریه های مبتنی بر تجربه از اهمیت بیشتری برخوردار است به گفته پژوهشگرانی که در مورد  عوامل زمینه ای محاط بر نظریه  مطالعه می کند. معنا از بستر یا زمینه استنتاج می شود. </a:t>
            </a:r>
          </a:p>
          <a:p>
            <a:pPr algn="just"/>
            <a:endParaRPr lang="fa-IR" smtClean="0">
              <a:cs typeface="B Zar" panose="00000400000000000000" pitchFamily="2" charset="-78"/>
            </a:endParaRPr>
          </a:p>
        </p:txBody>
      </p:sp>
    </p:spTree>
    <p:extLst>
      <p:ext uri="{BB962C8B-B14F-4D97-AF65-F5344CB8AC3E}">
        <p14:creationId xmlns:p14="http://schemas.microsoft.com/office/powerpoint/2010/main" val="2069654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یعنی آن چه را که در عالم  واقعی رخ می دهد، از طریق درک مکان و زمان  وقوع آن ، فهم می کنیم. مشاهدات درون فضا  یا بستری خاص انجام می شود و باید درون آن فضا یا بستر خاص درک شوند. بنابراین پژوهشگران یا نظریه پردازانی که با رویکرد استقرایی به تدوین نظریه ها می پردازند باید از محدودیت های تعمیم پذیری صحبت کنند</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a:p>
            <a:endParaRPr lang="fa-IR"/>
          </a:p>
        </p:txBody>
      </p:sp>
      <p:sp>
        <p:nvSpPr>
          <p:cNvPr id="4" name="Explosion 1 3"/>
          <p:cNvSpPr/>
          <p:nvPr/>
        </p:nvSpPr>
        <p:spPr>
          <a:xfrm>
            <a:off x="838200" y="4164037"/>
            <a:ext cx="3165231" cy="1828800"/>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درک مکان و زمان  وقوع آن</a:t>
            </a:r>
            <a:endParaRPr lang="fa-IR" sz="2000">
              <a:solidFill>
                <a:srgbClr val="FF0000"/>
              </a:solidFill>
            </a:endParaRPr>
          </a:p>
        </p:txBody>
      </p:sp>
    </p:spTree>
    <p:extLst>
      <p:ext uri="{BB962C8B-B14F-4D97-AF65-F5344CB8AC3E}">
        <p14:creationId xmlns:p14="http://schemas.microsoft.com/office/powerpoint/2010/main" val="2875650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چه حساسیت نظریه پردازان به زمینه  یا قضایی که نظریه در آن تدوین می شود حای زاهمیت است ولی عناصر «چه کسی»، «کجا» و «چه زمانی» نظریه، نوعا از طریق آزمون های بعدی گزاره نظری اصلی  و زاید (چه ، چگونه و چرا) کشف می شوند. در فرایند آزمون این ایده ها در محیط های مختلف، این قید محدود کننده ماهوی کشف می شوند. در غیاب قراین تجربی  باید نسبت به گستره ی آگاهی قبلی نظریه پرداز از همه محدودیت هایی ممکن بر میزان کاربردی بودن یک نظریه، آگاه بود.  با این نگاه، چگونه می تواد گفت یک مدل یا یک نظریه ارزش افزوده علمی دارد؟  </a:t>
            </a:r>
          </a:p>
          <a:p>
            <a:pPr algn="just"/>
            <a:endParaRPr lang="fa-IR">
              <a:cs typeface="B Zar" panose="00000400000000000000" pitchFamily="2" charset="-78"/>
            </a:endParaRPr>
          </a:p>
        </p:txBody>
      </p:sp>
      <p:sp>
        <p:nvSpPr>
          <p:cNvPr id="4" name="Flowchart: Alternate Process 3"/>
          <p:cNvSpPr/>
          <p:nvPr/>
        </p:nvSpPr>
        <p:spPr>
          <a:xfrm>
            <a:off x="838200" y="5190979"/>
            <a:ext cx="2039815" cy="829994"/>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غیاب قراین تجربی</a:t>
            </a:r>
            <a:endParaRPr lang="fa-IR" sz="2000" b="1">
              <a:solidFill>
                <a:srgbClr val="FF0000"/>
              </a:solidFill>
            </a:endParaRPr>
          </a:p>
        </p:txBody>
      </p:sp>
    </p:spTree>
    <p:extLst>
      <p:ext uri="{BB962C8B-B14F-4D97-AF65-F5344CB8AC3E}">
        <p14:creationId xmlns:p14="http://schemas.microsoft.com/office/powerpoint/2010/main" val="2616064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endParaRPr lang="fa-IR"/>
          </a:p>
        </p:txBody>
      </p:sp>
      <p:sp>
        <p:nvSpPr>
          <p:cNvPr id="4" name="Flowchart: Process 3"/>
          <p:cNvSpPr/>
          <p:nvPr/>
        </p:nvSpPr>
        <p:spPr>
          <a:xfrm>
            <a:off x="2704562" y="2266682"/>
            <a:ext cx="7522649" cy="378242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smtClean="0">
              <a:solidFill>
                <a:schemeClr val="tx1"/>
              </a:solidFill>
              <a:cs typeface="B Zar" panose="00000400000000000000" pitchFamily="2" charset="-78"/>
            </a:endParaRPr>
          </a:p>
          <a:p>
            <a:endParaRPr lang="fa-IR" b="1" smtClean="0">
              <a:solidFill>
                <a:schemeClr val="tx1"/>
              </a:solidFill>
              <a:cs typeface="B Zar" panose="00000400000000000000" pitchFamily="2" charset="-78"/>
            </a:endParaRPr>
          </a:p>
          <a:p>
            <a:endParaRPr lang="fa-IR" b="1" smtClean="0">
              <a:solidFill>
                <a:schemeClr val="tx1"/>
              </a:solidFill>
              <a:cs typeface="B Zar" panose="00000400000000000000" pitchFamily="2" charset="-78"/>
            </a:endParaRPr>
          </a:p>
          <a:p>
            <a:endParaRPr lang="fa-IR" b="1">
              <a:solidFill>
                <a:schemeClr val="tx1"/>
              </a:solidFill>
              <a:cs typeface="B Zar" panose="00000400000000000000" pitchFamily="2" charset="-78"/>
            </a:endParaRPr>
          </a:p>
          <a:p>
            <a:endParaRPr lang="fa-IR" b="1" smtClean="0">
              <a:solidFill>
                <a:schemeClr val="tx1"/>
              </a:solidFill>
              <a:cs typeface="B Zar" panose="00000400000000000000" pitchFamily="2" charset="-78"/>
            </a:endParaRPr>
          </a:p>
          <a:p>
            <a:endParaRPr lang="fa-IR" b="1">
              <a:solidFill>
                <a:schemeClr val="tx1"/>
              </a:solidFill>
              <a:cs typeface="B Zar" panose="00000400000000000000" pitchFamily="2" charset="-78"/>
            </a:endParaRPr>
          </a:p>
          <a:p>
            <a:endParaRPr lang="fa-IR" b="1" smtClean="0">
              <a:solidFill>
                <a:schemeClr val="tx1"/>
              </a:solidFill>
              <a:cs typeface="B Zar" panose="00000400000000000000" pitchFamily="2" charset="-78"/>
            </a:endParaRPr>
          </a:p>
          <a:p>
            <a:endParaRPr lang="fa-IR" b="1" smtClean="0">
              <a:solidFill>
                <a:schemeClr val="tx1"/>
              </a:solidFill>
              <a:cs typeface="B Zar" panose="00000400000000000000" pitchFamily="2" charset="-78"/>
            </a:endParaRPr>
          </a:p>
          <a:p>
            <a:endParaRPr lang="fa-IR" b="1" smtClean="0">
              <a:solidFill>
                <a:schemeClr val="tx1"/>
              </a:solidFill>
              <a:cs typeface="B Zar" panose="00000400000000000000" pitchFamily="2" charset="-78"/>
            </a:endParaRPr>
          </a:p>
          <a:p>
            <a:endParaRPr lang="fa-IR" b="1">
              <a:solidFill>
                <a:schemeClr val="tx1"/>
              </a:solidFill>
              <a:cs typeface="B Zar" panose="00000400000000000000" pitchFamily="2" charset="-78"/>
            </a:endParaRPr>
          </a:p>
          <a:p>
            <a:pPr algn="ctr"/>
            <a:endParaRPr lang="fa-IR" sz="2000" b="1" smtClean="0">
              <a:solidFill>
                <a:schemeClr val="tx1"/>
              </a:solidFill>
              <a:cs typeface="B Zar" panose="00000400000000000000" pitchFamily="2" charset="-78"/>
            </a:endParaRPr>
          </a:p>
          <a:p>
            <a:pPr algn="ctr"/>
            <a:r>
              <a:rPr lang="fa-IR" sz="2000" b="1" smtClean="0">
                <a:solidFill>
                  <a:schemeClr val="tx1"/>
                </a:solidFill>
                <a:cs typeface="B Zar" panose="00000400000000000000" pitchFamily="2" charset="-78"/>
              </a:rPr>
              <a:t>شکل 6» اجزا کلیدی توسعه نظریه </a:t>
            </a:r>
            <a:endParaRPr lang="fa-IR" sz="2000" b="1">
              <a:solidFill>
                <a:schemeClr val="tx1"/>
              </a:solidFill>
              <a:cs typeface="B Zar" panose="00000400000000000000" pitchFamily="2" charset="-78"/>
            </a:endParaRPr>
          </a:p>
          <a:p>
            <a:r>
              <a:rPr lang="fa-IR" b="1" smtClean="0">
                <a:solidFill>
                  <a:schemeClr val="tx1"/>
                </a:solidFill>
                <a:cs typeface="B Zar" panose="00000400000000000000" pitchFamily="2" charset="-78"/>
              </a:rPr>
              <a:t>چه : عوامل (متغیرها، سازه ها و مفاهیم) توجیه کننده پدیده ها که باید به طور </a:t>
            </a:r>
          </a:p>
          <a:p>
            <a:r>
              <a:rPr lang="fa-IR" b="1" smtClean="0">
                <a:solidFill>
                  <a:schemeClr val="tx1"/>
                </a:solidFill>
                <a:cs typeface="B Zar" panose="00000400000000000000" pitchFamily="2" charset="-78"/>
              </a:rPr>
              <a:t>منطقی مد نظر قرار گیرندف کدامند؟</a:t>
            </a:r>
          </a:p>
          <a:p>
            <a:endParaRPr lang="fa-IR" b="1" smtClean="0">
              <a:solidFill>
                <a:schemeClr val="tx1"/>
              </a:solidFill>
              <a:cs typeface="B Zar" panose="00000400000000000000" pitchFamily="2" charset="-78"/>
            </a:endParaRPr>
          </a:p>
          <a:p>
            <a:r>
              <a:rPr lang="fa-IR" b="1" smtClean="0">
                <a:solidFill>
                  <a:schemeClr val="tx1"/>
                </a:solidFill>
                <a:cs typeface="B Zar" panose="00000400000000000000" pitchFamily="2" charset="-78"/>
              </a:rPr>
              <a:t>چگونه: نحوه ارتباط بین عوامل سازنده نظریه چگونه باید باشد؟ </a:t>
            </a:r>
          </a:p>
          <a:p>
            <a:endParaRPr lang="fa-IR" b="1" smtClean="0">
              <a:solidFill>
                <a:schemeClr val="tx1"/>
              </a:solidFill>
              <a:cs typeface="B Zar" panose="00000400000000000000" pitchFamily="2" charset="-78"/>
            </a:endParaRPr>
          </a:p>
          <a:p>
            <a:r>
              <a:rPr lang="fa-IR" b="1" smtClean="0">
                <a:solidFill>
                  <a:schemeClr val="tx1"/>
                </a:solidFill>
                <a:cs typeface="B Zar" panose="00000400000000000000" pitchFamily="2" charset="-78"/>
              </a:rPr>
              <a:t>چرا: خردمایه شکل دهنده پیش فرض های نظریه کدامند؟ </a:t>
            </a:r>
          </a:p>
          <a:p>
            <a:endParaRPr lang="fa-IR" b="1" smtClean="0">
              <a:solidFill>
                <a:schemeClr val="tx1"/>
              </a:solidFill>
              <a:cs typeface="B Zar" panose="00000400000000000000" pitchFamily="2" charset="-78"/>
            </a:endParaRPr>
          </a:p>
          <a:p>
            <a:r>
              <a:rPr lang="fa-IR" b="1" smtClean="0">
                <a:solidFill>
                  <a:schemeClr val="tx1"/>
                </a:solidFill>
                <a:cs typeface="B Zar" panose="00000400000000000000" pitchFamily="2" charset="-78"/>
              </a:rPr>
              <a:t>چه کسی: پدیده هایی که رفتارشان تبیین می شود (کارکنان یا مدیران)</a:t>
            </a:r>
          </a:p>
          <a:p>
            <a:endParaRPr lang="fa-IR" b="1" smtClean="0">
              <a:solidFill>
                <a:schemeClr val="tx1"/>
              </a:solidFill>
              <a:cs typeface="B Zar" panose="00000400000000000000" pitchFamily="2" charset="-78"/>
            </a:endParaRPr>
          </a:p>
          <a:p>
            <a:r>
              <a:rPr lang="fa-IR" b="1" smtClean="0">
                <a:solidFill>
                  <a:schemeClr val="tx1"/>
                </a:solidFill>
                <a:cs typeface="B Zar" panose="00000400000000000000" pitchFamily="2" charset="-78"/>
              </a:rPr>
              <a:t>کجا: مکان تدوین نظریه کجاست؟ (کشور/سازمان ...)</a:t>
            </a:r>
          </a:p>
          <a:p>
            <a:endParaRPr lang="fa-IR" b="1" smtClean="0">
              <a:solidFill>
                <a:schemeClr val="tx1"/>
              </a:solidFill>
              <a:cs typeface="B Zar" panose="00000400000000000000" pitchFamily="2" charset="-78"/>
            </a:endParaRPr>
          </a:p>
          <a:p>
            <a:r>
              <a:rPr lang="fa-IR" b="1" smtClean="0">
                <a:solidFill>
                  <a:schemeClr val="tx1"/>
                </a:solidFill>
                <a:cs typeface="B Zar" panose="00000400000000000000" pitchFamily="2" charset="-78"/>
              </a:rPr>
              <a:t>چه زمانی: نظریه در چه برهه زمانی تدوین شده است؟</a:t>
            </a:r>
          </a:p>
          <a:p>
            <a:endParaRPr lang="fa-IR" b="1">
              <a:solidFill>
                <a:schemeClr val="tx1"/>
              </a:solidFill>
              <a:cs typeface="B Zar" panose="00000400000000000000" pitchFamily="2" charset="-78"/>
            </a:endParaRPr>
          </a:p>
          <a:p>
            <a:pPr algn="ctr"/>
            <a:endParaRPr lang="fa-IR" b="1" smtClean="0">
              <a:solidFill>
                <a:schemeClr val="tx1"/>
              </a:solidFill>
              <a:cs typeface="B Zar" panose="00000400000000000000" pitchFamily="2" charset="-78"/>
            </a:endParaRPr>
          </a:p>
          <a:p>
            <a:pPr algn="ctr"/>
            <a:endParaRPr lang="fa-IR" b="1">
              <a:solidFill>
                <a:schemeClr val="tx1"/>
              </a:solidFill>
              <a:cs typeface="B Zar" panose="00000400000000000000" pitchFamily="2" charset="-78"/>
            </a:endParaRPr>
          </a:p>
          <a:p>
            <a:pPr algn="ctr"/>
            <a:endParaRPr lang="fa-IR" b="1" smtClean="0">
              <a:solidFill>
                <a:schemeClr val="tx1"/>
              </a:solidFill>
              <a:cs typeface="B Zar" panose="00000400000000000000" pitchFamily="2" charset="-78"/>
            </a:endParaRPr>
          </a:p>
          <a:p>
            <a:pPr algn="ctr"/>
            <a:endParaRPr lang="fa-IR" b="1" smtClean="0">
              <a:solidFill>
                <a:schemeClr val="tx1"/>
              </a:solidFill>
              <a:cs typeface="B Zar" panose="00000400000000000000" pitchFamily="2" charset="-78"/>
            </a:endParaRPr>
          </a:p>
          <a:p>
            <a:pPr algn="ctr"/>
            <a:endParaRPr lang="fa-IR" b="1">
              <a:solidFill>
                <a:schemeClr val="tx1"/>
              </a:solidFill>
              <a:cs typeface="B Zar" panose="00000400000000000000" pitchFamily="2" charset="-78"/>
            </a:endParaRPr>
          </a:p>
          <a:p>
            <a:pPr algn="ctr"/>
            <a:endParaRPr lang="fa-IR" b="1" smtClean="0">
              <a:solidFill>
                <a:schemeClr val="tx1"/>
              </a:solidFill>
              <a:cs typeface="B Zar" panose="00000400000000000000" pitchFamily="2" charset="-78"/>
            </a:endParaRPr>
          </a:p>
          <a:p>
            <a:pPr algn="ctr"/>
            <a:endParaRPr lang="fa-IR" b="1" smtClean="0">
              <a:solidFill>
                <a:schemeClr val="tx1"/>
              </a:solidFill>
              <a:cs typeface="B Zar" panose="00000400000000000000" pitchFamily="2" charset="-78"/>
            </a:endParaRPr>
          </a:p>
          <a:p>
            <a:pPr algn="ctr"/>
            <a:endParaRPr lang="fa-IR" b="1" smtClean="0">
              <a:solidFill>
                <a:schemeClr val="tx1"/>
              </a:solidFill>
              <a:cs typeface="B Zar" panose="00000400000000000000" pitchFamily="2" charset="-78"/>
            </a:endParaRPr>
          </a:p>
          <a:p>
            <a:pPr algn="ctr"/>
            <a:endParaRPr lang="fa-IR" b="1" smtClean="0">
              <a:solidFill>
                <a:schemeClr val="tx1"/>
              </a:solidFill>
              <a:cs typeface="B Zar" panose="00000400000000000000" pitchFamily="2" charset="-78"/>
            </a:endParaRPr>
          </a:p>
          <a:p>
            <a:pPr algn="ctr"/>
            <a:endParaRPr lang="fa-IR" b="1">
              <a:solidFill>
                <a:schemeClr val="tx1"/>
              </a:solidFill>
              <a:cs typeface="B Zar" panose="00000400000000000000" pitchFamily="2" charset="-78"/>
            </a:endParaRPr>
          </a:p>
          <a:p>
            <a:pPr algn="ctr"/>
            <a:endParaRPr lang="fa-IR" b="1">
              <a:solidFill>
                <a:schemeClr val="tx1"/>
              </a:solidFill>
              <a:cs typeface="B Zar" panose="00000400000000000000" pitchFamily="2" charset="-78"/>
            </a:endParaRPr>
          </a:p>
        </p:txBody>
      </p:sp>
    </p:spTree>
    <p:extLst>
      <p:ext uri="{BB962C8B-B14F-4D97-AF65-F5344CB8AC3E}">
        <p14:creationId xmlns:p14="http://schemas.microsoft.com/office/powerpoint/2010/main" val="4195691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ارزش افزوده یا سهم نظری منطقی چیست؟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بیش تز عالمان علم سازمانی به تدوین نظریه کاملا جدید دست ئمی زنند بلکه  نوعا به بهبود نظریه های موجود می پردازند. بنابراین قضاوت در مورد سهم نظری مکفی چنین آثار علمی (نظریه ها) دشوار است. با این وجود، عناصر متشکله نظریه های اجتماعی که در بخش قبلی توصیف شد. مجموعه معیارهایی برای ارزیابی این آثار علمی ارائه می کند. بنابراین، برای  بررسی ارزش افزوده هر نظریه یا مدل جدید باید بر عناصر مندرج در بخش قبل توجه کرد. </a:t>
            </a:r>
            <a:endParaRPr lang="fa-IR">
              <a:cs typeface="B Zar" panose="00000400000000000000" pitchFamily="2" charset="-78"/>
            </a:endParaRPr>
          </a:p>
        </p:txBody>
      </p:sp>
      <p:sp>
        <p:nvSpPr>
          <p:cNvPr id="4" name="Rectangle 3"/>
          <p:cNvSpPr/>
          <p:nvPr/>
        </p:nvSpPr>
        <p:spPr>
          <a:xfrm>
            <a:off x="838200" y="4964947"/>
            <a:ext cx="5732659"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3600" b="1" cap="none" spc="0" smtClean="0">
                <a:ln/>
                <a:solidFill>
                  <a:schemeClr val="accent4"/>
                </a:solidFill>
                <a:effectLst/>
                <a:cs typeface="B Zar" panose="00000400000000000000" pitchFamily="2" charset="-78"/>
              </a:rPr>
              <a:t>عناصر متشکله نظریه های اجتماعی </a:t>
            </a:r>
            <a:endParaRPr lang="fa-IR" sz="3600" b="1" cap="none" spc="0">
              <a:ln/>
              <a:solidFill>
                <a:schemeClr val="accent4"/>
              </a:solidFill>
              <a:effectLst/>
            </a:endParaRPr>
          </a:p>
        </p:txBody>
      </p:sp>
    </p:spTree>
    <p:extLst>
      <p:ext uri="{BB962C8B-B14F-4D97-AF65-F5344CB8AC3E}">
        <p14:creationId xmlns:p14="http://schemas.microsoft.com/office/powerpoint/2010/main" val="2321023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چه و چگونه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اگر چه ایجاد یا عرضه «سهمی نظری» به دانش موجود از طریق افزودن یا حذف برخی از اجزاء یک مدل به آسانی میسر است، ولی چنین کاری، عالمان و نظریه پردازان را متقاعد نمی کند. یکی از شیوه های اثبات «ارزش تغییر پیشنهادی» یک نظریه پرداز در فهرست عناصر شکل دهنده نظریه وی نهفته است که نشان می دهد چگونه این تغییر، روابط پذیرفته شده بین متغیرها (چگونه ها) را تحت تاثیر قرار می دهد همان طور که فهرتستی از متغیرها یک نظریه  را شکل  نمی دهد، افزودن متغیری جدید به فهرست عناصر موجود نیز نباید با ارزش افزوده یا سهم نظری اشتباه شود. </a:t>
            </a:r>
          </a:p>
          <a:p>
            <a:pPr algn="just"/>
            <a:endParaRPr lang="fa-IR">
              <a:cs typeface="B Zar" panose="00000400000000000000" pitchFamily="2" charset="-78"/>
            </a:endParaRPr>
          </a:p>
          <a:p>
            <a:pPr algn="just"/>
            <a:endParaRPr lang="fa-IR" smtClean="0">
              <a:cs typeface="B Zar" panose="00000400000000000000" pitchFamily="2" charset="-78"/>
            </a:endParaRPr>
          </a:p>
        </p:txBody>
      </p:sp>
      <p:sp>
        <p:nvSpPr>
          <p:cNvPr id="4" name="Flowchart: Process 3"/>
          <p:cNvSpPr/>
          <p:nvPr/>
        </p:nvSpPr>
        <p:spPr>
          <a:xfrm>
            <a:off x="1913206" y="4628271"/>
            <a:ext cx="2124222" cy="914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ارزش تغییر پیشنهادی</a:t>
            </a:r>
            <a:endParaRPr lang="fa-IR" sz="2000">
              <a:solidFill>
                <a:srgbClr val="FF0000"/>
              </a:solidFill>
            </a:endParaRPr>
          </a:p>
        </p:txBody>
      </p:sp>
    </p:spTree>
    <p:extLst>
      <p:ext uri="{BB962C8B-B14F-4D97-AF65-F5344CB8AC3E}">
        <p14:creationId xmlns:p14="http://schemas.microsoft.com/office/powerpoint/2010/main" val="2768176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روابط، نه فهرست ها، تجلی </a:t>
            </a:r>
            <a:r>
              <a:rPr lang="fa-IR">
                <a:cs typeface="B Zar" panose="00000400000000000000" pitchFamily="2" charset="-78"/>
              </a:rPr>
              <a:t>حیطه </a:t>
            </a:r>
            <a:r>
              <a:rPr lang="fa-IR">
                <a:cs typeface="B Zar" panose="00000400000000000000" pitchFamily="2" charset="-78"/>
              </a:rPr>
              <a:t>ن</a:t>
            </a:r>
            <a:r>
              <a:rPr lang="fa-IR" smtClean="0">
                <a:cs typeface="B Zar" panose="00000400000000000000" pitchFamily="2" charset="-78"/>
              </a:rPr>
              <a:t>ظریه </a:t>
            </a:r>
            <a:r>
              <a:rPr lang="fa-IR">
                <a:cs typeface="B Zar" panose="00000400000000000000" pitchFamily="2" charset="-78"/>
              </a:rPr>
              <a:t>هستند. همان طور که پویین کار  خاطرنشان می  کند:  «علم از واقعیات تشکیل می شود همان طور که ممکن است هر بنایی از سنگ ساخته شود...اما توده ای از سنگ ها </a:t>
            </a:r>
            <a:r>
              <a:rPr lang="fa-IR">
                <a:solidFill>
                  <a:srgbClr val="FF0000"/>
                </a:solidFill>
                <a:cs typeface="B Zar" panose="00000400000000000000" pitchFamily="2" charset="-78"/>
              </a:rPr>
              <a:t>بازنمای واقعی </a:t>
            </a:r>
            <a:r>
              <a:rPr lang="fa-IR">
                <a:cs typeface="B Zar" panose="00000400000000000000" pitchFamily="2" charset="-78"/>
              </a:rPr>
              <a:t>از بنا نیستند؟ و واقعیات غیر ضرورتا علم نیستند. </a:t>
            </a:r>
          </a:p>
          <a:p>
            <a:endParaRPr lang="fa-IR"/>
          </a:p>
        </p:txBody>
      </p:sp>
    </p:spTree>
    <p:extLst>
      <p:ext uri="{BB962C8B-B14F-4D97-AF65-F5344CB8AC3E}">
        <p14:creationId xmlns:p14="http://schemas.microsoft.com/office/powerpoint/2010/main" val="294874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بنابراین اندیشمندان علم </a:t>
            </a:r>
            <a:r>
              <a:rPr lang="fa-IR" smtClean="0">
                <a:cs typeface="B Zar" panose="00000400000000000000" pitchFamily="2" charset="-78"/>
              </a:rPr>
              <a:t>الاجتماع </a:t>
            </a:r>
            <a:r>
              <a:rPr lang="fa-IR" smtClean="0">
                <a:cs typeface="B Zar" panose="00000400000000000000" pitchFamily="2" charset="-78"/>
              </a:rPr>
              <a:t>از جمله علم </a:t>
            </a:r>
            <a:r>
              <a:rPr lang="fa-IR" smtClean="0">
                <a:cs typeface="B Zar" panose="00000400000000000000" pitchFamily="2" charset="-78"/>
              </a:rPr>
              <a:t>سازمان، </a:t>
            </a:r>
            <a:r>
              <a:rPr lang="fa-IR" smtClean="0">
                <a:cs typeface="B Zar" panose="00000400000000000000" pitchFamily="2" charset="-78"/>
              </a:rPr>
              <a:t>بایستی با اتکاء به نظریه های </a:t>
            </a:r>
            <a:r>
              <a:rPr lang="fa-IR" smtClean="0">
                <a:cs typeface="B Zar" panose="00000400000000000000" pitchFamily="2" charset="-78"/>
              </a:rPr>
              <a:t>دیگران، </a:t>
            </a:r>
            <a:r>
              <a:rPr lang="fa-IR" smtClean="0">
                <a:cs typeface="B Zar" panose="00000400000000000000" pitchFamily="2" charset="-78"/>
              </a:rPr>
              <a:t>ایده جدید خود را مطرح کند از جمله علم سازمان، بایستی با اتکا به نظریه های دیگران ایده جدید خود را مطرح کنند. از این رو باید سهم نظری خود را به نحوی مستدل نشان دهند </a:t>
            </a:r>
            <a:r>
              <a:rPr lang="fa-IR" smtClean="0">
                <a:cs typeface="B Zar" panose="00000400000000000000" pitchFamily="2" charset="-78"/>
              </a:rPr>
              <a:t>.</a:t>
            </a:r>
            <a:endParaRPr lang="fa-IR">
              <a:cs typeface="B Zar" panose="00000400000000000000" pitchFamily="2" charset="-78"/>
            </a:endParaRPr>
          </a:p>
        </p:txBody>
      </p:sp>
      <p:sp>
        <p:nvSpPr>
          <p:cNvPr id="4" name="Rectangle 3"/>
          <p:cNvSpPr/>
          <p:nvPr/>
        </p:nvSpPr>
        <p:spPr>
          <a:xfrm>
            <a:off x="1064953" y="4850726"/>
            <a:ext cx="5312673" cy="923330"/>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bodyPr>
          <a:lstStyle/>
          <a:p>
            <a:pPr algn="ctr"/>
            <a:r>
              <a:rPr lang="fa-IR" sz="5400">
                <a:cs typeface="B Zar" panose="00000400000000000000" pitchFamily="2" charset="-78"/>
              </a:rPr>
              <a:t>اتکا به نظریه های دیگران</a:t>
            </a:r>
            <a:endParaRPr lang="fa-IR" sz="54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55760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بنابراین ارزش افزوده یا بینش های نظری از اثبات این نکته حاصل می شود که چگونه  افزودن متغیری جدید به مدل های موجود درک خوانندگان از پدیده ها را از طریق درک نقشه های علی بین متغیرها تغییر می دهد. برای مثال افزودن قدرت نیاز به رشد به نظریه های طراحی شغل، دیدگاه های موجود در مورد طراحی شغل را متحول و نحوه انجام پژوهش ها در مورد آن را تغییر داد. </a:t>
            </a:r>
          </a:p>
          <a:p>
            <a:pPr marL="0" indent="0" algn="just">
              <a:buNone/>
            </a:pPr>
            <a:endParaRPr lang="fa-IR">
              <a:cs typeface="B Zar" panose="00000400000000000000" pitchFamily="2" charset="-78"/>
            </a:endParaRPr>
          </a:p>
        </p:txBody>
      </p:sp>
    </p:spTree>
    <p:extLst>
      <p:ext uri="{BB962C8B-B14F-4D97-AF65-F5344CB8AC3E}">
        <p14:creationId xmlns:p14="http://schemas.microsoft.com/office/powerpoint/2010/main" val="750532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تغییرات مهم در عنصر «چه» و «چگونه» نظریه همواره مبتنی بر نتایج پژوهشی شگفت آور است دانشمندان در فرایند گردآوری داده های کیفی یا کمی، غالبا با نوعی سازگاری بین مشاهدات  خود و حکمت متعارف مواجه می شوند. اگر چه نظریه پردازان همواره بر اساس سنجش خطاء نتایج متضاد را تبدیل می کنند  ولی چالش های مستمر نسبت به اندیشه های منسوخ در مورد پدیده های مختلف از جمله پدیده های سازمانی نظیر نگاه های موجود به انگیزش نشان می دهد  که داده های مکفی موجود بر کامل تبودن نظریه های موجود در زمینه انگیزش صحه می گذارد. </a:t>
            </a:r>
          </a:p>
          <a:p>
            <a:pPr marL="0" indent="0">
              <a:buNone/>
            </a:pPr>
            <a:endParaRPr lang="fa-IR">
              <a:cs typeface="B Zar" panose="00000400000000000000" pitchFamily="2" charset="-78"/>
            </a:endParaRPr>
          </a:p>
        </p:txBody>
      </p:sp>
      <p:sp>
        <p:nvSpPr>
          <p:cNvPr id="4" name="Flowchart: Process 3"/>
          <p:cNvSpPr/>
          <p:nvPr/>
        </p:nvSpPr>
        <p:spPr>
          <a:xfrm>
            <a:off x="838200" y="4740812"/>
            <a:ext cx="2912012" cy="92846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کامل تبودن نظریه های موجود در زمینه انگیزش</a:t>
            </a:r>
            <a:endParaRPr lang="fa-IR" sz="2000">
              <a:solidFill>
                <a:srgbClr val="FF0000"/>
              </a:solidFill>
            </a:endParaRPr>
          </a:p>
        </p:txBody>
      </p:sp>
    </p:spTree>
    <p:extLst>
      <p:ext uri="{BB962C8B-B14F-4D97-AF65-F5344CB8AC3E}">
        <p14:creationId xmlns:p14="http://schemas.microsoft.com/office/powerpoint/2010/main" val="463948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چرا. عنصر چرا در مدل مفهومی، مفید ترین عنصر نظریه اما دشوارترین عنصر شکل دهنده آن است شکل دهی این محور مستلزم توسل به دیدگاه های دیگر رشته ها یا حوزه ها است که تغییر در نگاه های ما را به طریقی تشویق می کند که خردمایه  های بنیادی پشتوانه نظریه های پذیفته شده را به چالش می کشد. این چلش ها که نسبت به ماهیت انسان، بالندگی گروه، مبادلات سازمانی و غیره وجود دارد، عموما  منجر به مفهوم سازی جدیدی از نظریه ها می شود. </a:t>
            </a:r>
          </a:p>
          <a:p>
            <a:pPr algn="just"/>
            <a:endParaRPr lang="fa-IR">
              <a:cs typeface="B Zar" panose="00000400000000000000" pitchFamily="2" charset="-78"/>
            </a:endParaRPr>
          </a:p>
        </p:txBody>
      </p:sp>
    </p:spTree>
    <p:extLst>
      <p:ext uri="{BB962C8B-B14F-4D97-AF65-F5344CB8AC3E}">
        <p14:creationId xmlns:p14="http://schemas.microsoft.com/office/powerpoint/2010/main" val="3949396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جنبه از توسعه مفهومی از اهمیت بسیار زیادی برخوردار است و عموما نادیده گرفته می شود. نظریه ها غالب  به چالش کشیده می شود زیرا پیش فرض های آنها غیر واقع  یینانه بوده اند (نوعا با تاسی از ایده های دیگر حوزه ها) اگر چه ایجاد اجماع حول حقیقت پارادایمی مانند اجماع بر سر واقعیت تجربی دشوار است، با وجود این، پیشرفت های </a:t>
            </a:r>
            <a:r>
              <a:rPr lang="fa-IR">
                <a:cs typeface="B Zar" panose="00000400000000000000" pitchFamily="2" charset="-78"/>
              </a:rPr>
              <a:t>ن</a:t>
            </a:r>
            <a:r>
              <a:rPr lang="fa-IR" smtClean="0">
                <a:cs typeface="B Zar" panose="00000400000000000000" pitchFamily="2" charset="-78"/>
              </a:rPr>
              <a:t>ظری کلان اخیر در علم سازمان که از اکولوژی و اقتصاد متاثر شده اند برجستگی این رویکرد را اثبات می کند.  </a:t>
            </a:r>
            <a:endParaRPr lang="fa-IR">
              <a:cs typeface="B Zar" panose="00000400000000000000" pitchFamily="2" charset="-78"/>
            </a:endParaRPr>
          </a:p>
        </p:txBody>
      </p:sp>
    </p:spTree>
    <p:extLst>
      <p:ext uri="{BB962C8B-B14F-4D97-AF65-F5344CB8AC3E}">
        <p14:creationId xmlns:p14="http://schemas.microsoft.com/office/powerpoint/2010/main" val="3164494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چه کسی چه زمانی کجا( عوامل زمینه ای) عموما خاطر نشان کردن صرف محدودیت ها در برداشت های فعلی از دامنه کاربرد یک </a:t>
            </a:r>
            <a:r>
              <a:rPr lang="fa-IR">
                <a:cs typeface="B Zar" panose="00000400000000000000" pitchFamily="2" charset="-78"/>
              </a:rPr>
              <a:t>ن</a:t>
            </a:r>
            <a:r>
              <a:rPr lang="fa-IR" smtClean="0">
                <a:cs typeface="B Zar" panose="00000400000000000000" pitchFamily="2" charset="-78"/>
              </a:rPr>
              <a:t>ظریه کفایت نمی کند. برای مثال، کشف این نکته که مدل اصلی گزینش پرسنل در یک محیط نظامی از روایی پیش بینی اندکی برخوردار است فی نفسه تجلی ارایه سهمی نظری در قلمرو مدیریت منابع انسانی نیست. </a:t>
            </a:r>
          </a:p>
          <a:p>
            <a:r>
              <a:rPr lang="fa-IR" smtClean="0">
                <a:cs typeface="B Zar" panose="00000400000000000000" pitchFamily="2" charset="-78"/>
              </a:rPr>
              <a:t>مضافا نظریه پردزاان باید بدانند  که چرا این عدم انطباق وجود دارد  تا بتوانند برای قرار دادن این اطلاعات جدید در مدل، </a:t>
            </a:r>
            <a:r>
              <a:rPr lang="fa-IR" smtClean="0">
                <a:solidFill>
                  <a:srgbClr val="FF0000"/>
                </a:solidFill>
                <a:cs typeface="B Zar" panose="00000400000000000000" pitchFamily="2" charset="-78"/>
              </a:rPr>
              <a:t>عناصر «چگونه» و «چه»  </a:t>
            </a:r>
            <a:r>
              <a:rPr lang="fa-IR" smtClean="0">
                <a:cs typeface="B Zar" panose="00000400000000000000" pitchFamily="2" charset="-78"/>
              </a:rPr>
              <a:t>مدل عناصر را دگرگون سازند. </a:t>
            </a:r>
            <a:endParaRPr lang="fa-IR">
              <a:cs typeface="B Zar" panose="00000400000000000000" pitchFamily="2" charset="-78"/>
            </a:endParaRPr>
          </a:p>
        </p:txBody>
      </p:sp>
    </p:spTree>
    <p:extLst>
      <p:ext uri="{BB962C8B-B14F-4D97-AF65-F5344CB8AC3E}">
        <p14:creationId xmlns:p14="http://schemas.microsoft.com/office/powerpoint/2010/main" val="1412610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مقابلف به کارگیری مدلی قدیمی برای محیطی جدید و نشان دادن این نکته آن طور که انتظار می رود کماکان کاربرد دا</a:t>
            </a:r>
            <a:r>
              <a:rPr lang="fa-IR">
                <a:cs typeface="B Zar" panose="00000400000000000000" pitchFamily="2" charset="-78"/>
              </a:rPr>
              <a:t>ر</a:t>
            </a:r>
            <a:r>
              <a:rPr lang="fa-IR" smtClean="0">
                <a:cs typeface="B Zar" panose="00000400000000000000" pitchFamily="2" charset="-78"/>
              </a:rPr>
              <a:t>د، سهم نظری یا ارزش افزوده ای ندارد. این نتیجه گیری در صورتی سهمی نظری ارائه می دهد که عواملی در محیط جدید کشف شوند که نشان دهند، نظریه موجود تحت آن شرایط کاربرد ندارد. به عبارت دیگر، بررسی تغییرات کیفی در مرزهای یک نظریه (کاربردها تحت شرایط متفاوت کیفی) به جای بسط کمی در اولویت است. دو مثال از این رویکرد، بررسی نظریه های غربی مدیریت در فرهنگ شرقی به وسیلیه مازایاما و بررسی نظریه های سازمانی رشد محور تحت شرایط افول هستند. </a:t>
            </a:r>
          </a:p>
          <a:p>
            <a:pPr algn="just"/>
            <a:endParaRPr lang="fa-IR">
              <a:cs typeface="B Zar" panose="00000400000000000000" pitchFamily="2" charset="-78"/>
            </a:endParaRPr>
          </a:p>
        </p:txBody>
      </p:sp>
      <p:sp>
        <p:nvSpPr>
          <p:cNvPr id="4" name="Flowchart: Process 3"/>
          <p:cNvSpPr/>
          <p:nvPr/>
        </p:nvSpPr>
        <p:spPr>
          <a:xfrm>
            <a:off x="942535" y="5172417"/>
            <a:ext cx="2532184" cy="113948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سهم نظری یا ارزش افزوده ای</a:t>
            </a:r>
            <a:endParaRPr lang="fa-IR" sz="2000">
              <a:solidFill>
                <a:srgbClr val="FF0000"/>
              </a:solidFill>
            </a:endParaRPr>
          </a:p>
        </p:txBody>
      </p:sp>
    </p:spTree>
    <p:extLst>
      <p:ext uri="{BB962C8B-B14F-4D97-AF65-F5344CB8AC3E}">
        <p14:creationId xmlns:p14="http://schemas.microsoft.com/office/powerpoint/2010/main" val="4245387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عنصر مشترک و متداول در توسعه نظریه  از طریق کاربردی آن در محیط های جدید، ضرورت وجود یک حلقه بازخورد نظری را نشان می دهد. نظریه پردازان باید مطالب جدیدی در مورد نظریه به عنوان نتیجه کاربرد آن را در شرایط متفاوت بیاموزند یعنی کاربرد های جدید باید ابزار(عوامل  یا نوع روابط) را بهبود دهد نه صرفا مطلوبیت آن را از نو تایید کنند.</a:t>
            </a:r>
            <a:endParaRPr lang="fa-IR">
              <a:cs typeface="B Zar" panose="00000400000000000000" pitchFamily="2" charset="-78"/>
            </a:endParaRPr>
          </a:p>
        </p:txBody>
      </p:sp>
    </p:spTree>
    <p:extLst>
      <p:ext uri="{BB962C8B-B14F-4D97-AF65-F5344CB8AC3E}">
        <p14:creationId xmlns:p14="http://schemas.microsoft.com/office/powerpoint/2010/main" val="598532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سه </a:t>
            </a:r>
            <a:r>
              <a:rPr lang="fa-IR" smtClean="0">
                <a:cs typeface="B Zar" panose="00000400000000000000" pitchFamily="2" charset="-78"/>
              </a:rPr>
              <a:t>محور کلی زیربنای این بخش است، </a:t>
            </a:r>
            <a:r>
              <a:rPr lang="fa-IR" smtClean="0">
                <a:solidFill>
                  <a:srgbClr val="FF0000"/>
                </a:solidFill>
                <a:cs typeface="B Zar" panose="00000400000000000000" pitchFamily="2" charset="-78"/>
              </a:rPr>
              <a:t>نخست</a:t>
            </a:r>
            <a:r>
              <a:rPr lang="fa-IR" smtClean="0">
                <a:cs typeface="B Zar" panose="00000400000000000000" pitchFamily="2" charset="-78"/>
              </a:rPr>
              <a:t> این که بهبودهای نظری پیشنهادی که صرفا منجر به بهبود یک عنصر از نظریه موجود می شود. به ندرت از کفایت لازم برخوردارند. به علاوه قاعده کلی سرانگشتی آن است که انتقاد ها باید بر عناصر چندگانه نظریه متمرکز باشد. این رویکرد به کاملیت و جامعیت اثر نظری می افزاید.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353800" y="1825625"/>
            <a:ext cx="794897" cy="794897"/>
          </a:xfrm>
          <a:prstGeom prst="rect">
            <a:avLst/>
          </a:prstGeom>
        </p:spPr>
      </p:pic>
    </p:spTree>
    <p:extLst>
      <p:ext uri="{BB962C8B-B14F-4D97-AF65-F5344CB8AC3E}">
        <p14:creationId xmlns:p14="http://schemas.microsoft.com/office/powerpoint/2010/main" val="2027381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دوم</a:t>
            </a:r>
            <a:r>
              <a:rPr lang="fa-IR">
                <a:cs typeface="B Zar" panose="00000400000000000000" pitchFamily="2" charset="-78"/>
              </a:rPr>
              <a:t> آن که انتقاد های نظری باید قرائن در خور توجه را نشان دهند، این قرائن می تواند منطقی (برای مثال، نظریه از نظر درونی سازگار نیست) یا تجربی(برای مثال پیش بینی های نظریه با داده های چندین مطالعه سازگار نیست) یا شناخت شناسانه (پیش فرض های آن غیر معتبرند) باشد.سوم آن که این انتقادهای نظری باید راه کارهاهای جبرانی یا جایگزین هایی را نیز ارائه دهند. در غیر این صورت، دانستن این نکته که آیا نظریه اولیه کامل نیست  یا این که با نظریه جدید می توانیم در جهان بسیار پیچیده به بهترین وجه عمل کنیم، دشوار است. </a:t>
            </a:r>
            <a:endParaRPr lang="fa-IR">
              <a:cs typeface="B Zar" panose="00000400000000000000" pitchFamily="2" charset="-78"/>
            </a:endParaRPr>
          </a:p>
        </p:txBody>
      </p:sp>
    </p:spTree>
    <p:extLst>
      <p:ext uri="{BB962C8B-B14F-4D97-AF65-F5344CB8AC3E}">
        <p14:creationId xmlns:p14="http://schemas.microsoft.com/office/powerpoint/2010/main" val="4041283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عوامل مورد استفاده در ارزیابی آثار علمی مفهومی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تا این جا مزیت های ذاتی یک برهان نظری را بررسی کردیم. سوای این مزیت ها، ارزیابان آثار مفهومی عوامل دیگری از جمله وضوح ایده مطرح شده توسط نظریه پرداز، تاثیر بر پژوهش ها، به هنگامی و مناسبت آن ایده در قلمرو یک رشته علمی (برای مثال علم سازمان) را مد نظر قرار می دهند. </a:t>
            </a:r>
            <a:endParaRPr lang="fa-IR">
              <a:cs typeface="B Zar" panose="00000400000000000000" pitchFamily="2" charset="-78"/>
            </a:endParaRPr>
          </a:p>
        </p:txBody>
      </p:sp>
    </p:spTree>
    <p:extLst>
      <p:ext uri="{BB962C8B-B14F-4D97-AF65-F5344CB8AC3E}">
        <p14:creationId xmlns:p14="http://schemas.microsoft.com/office/powerpoint/2010/main" val="138973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به همین جهت پژوهش گران و نظریه پردازان در علم الاجتماع از عبارت توسعه نظریه بیشتر از پردازش نظریه، یا نظریه پردازی استفاده می کنند تا نشان دهند که نظریه پردازان با اتکا به شالوده های نظری از قبل تعیین شده بایستی ایده جدید خود را مطرح سازند. اما باید پرسش کرد برای ارزیابی این سهم نظری چه معیارهایی وجود دارد و چگونه می توان مشارکت نظری یک رساله دکتری  یا هر نوع مقاله نظری یا مفهومی را تشخیص داد در این مقاله با اتکا به دیدگاه های بنیادی دوبین (1978) و همین طور وتن (1989) معیارهایی ارائه می شود که برای ارزیابی سهم نظری می تواند مفید باشد</a:t>
            </a:r>
            <a:r>
              <a:rPr lang="fa-IR">
                <a:cs typeface="B Zar" panose="00000400000000000000" pitchFamily="2" charset="-78"/>
              </a:rPr>
              <a:t>. </a:t>
            </a:r>
            <a:endParaRPr lang="fa-IR" smtClean="0">
              <a:cs typeface="B Zar" panose="00000400000000000000" pitchFamily="2" charset="-78"/>
            </a:endParaRPr>
          </a:p>
          <a:p>
            <a:pPr algn="just"/>
            <a:endParaRPr lang="fa-IR"/>
          </a:p>
        </p:txBody>
      </p:sp>
      <p:sp>
        <p:nvSpPr>
          <p:cNvPr id="4" name="Rectangle 3"/>
          <p:cNvSpPr/>
          <p:nvPr/>
        </p:nvSpPr>
        <p:spPr>
          <a:xfrm>
            <a:off x="401916" y="5123681"/>
            <a:ext cx="8358378" cy="923330"/>
          </a:xfrm>
          <a:prstGeom prst="rect">
            <a:avLst/>
          </a:prstGeom>
          <a:noFill/>
        </p:spPr>
        <p:txBody>
          <a:bodyPr wrap="none" lIns="91440" tIns="45720" rIns="91440" bIns="45720">
            <a:spAutoFit/>
          </a:bodyPr>
          <a:lstStyle/>
          <a:p>
            <a:pPr algn="ctr"/>
            <a:r>
              <a:rPr lang="fa-IR" sz="5400" b="1" smtClean="0">
                <a:ln w="13462">
                  <a:solidFill>
                    <a:schemeClr val="bg1"/>
                  </a:solidFill>
                  <a:prstDash val="solid"/>
                </a:ln>
                <a:solidFill>
                  <a:srgbClr val="FF0000"/>
                </a:solidFill>
                <a:effectLst>
                  <a:outerShdw dist="38100" dir="2700000" algn="bl" rotWithShape="0">
                    <a:schemeClr val="accent5"/>
                  </a:outerShdw>
                </a:effectLst>
                <a:cs typeface="B Zar" panose="00000400000000000000" pitchFamily="2" charset="-78"/>
              </a:rPr>
              <a:t>«توسعه نظریه» و «پردازش نظریه»</a:t>
            </a:r>
            <a:endParaRPr lang="en-US" sz="5400" b="1" cap="none" spc="0">
              <a:ln w="13462">
                <a:solidFill>
                  <a:schemeClr val="bg1"/>
                </a:solidFill>
                <a:prstDash val="solid"/>
              </a:ln>
              <a:solidFill>
                <a:srgbClr val="FF0000"/>
              </a:solidFill>
              <a:effectLst>
                <a:outerShdw dist="38100" dir="2700000" algn="bl" rotWithShape="0">
                  <a:schemeClr val="accent5"/>
                </a:outerShdw>
              </a:effectLst>
              <a:cs typeface="B Zar" panose="00000400000000000000" pitchFamily="2" charset="-78"/>
            </a:endParaRPr>
          </a:p>
        </p:txBody>
      </p:sp>
    </p:spTree>
    <p:extLst>
      <p:ext uri="{BB962C8B-B14F-4D97-AF65-F5344CB8AC3E}">
        <p14:creationId xmlns:p14="http://schemas.microsoft.com/office/powerpoint/2010/main" val="2949851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ارزیابی  و صاحب نظرانی که به بررسی آثار مفهومی می پردازند هفت عامل کلیدی را مد نظر قرا می  دهند که در قالب هفت پرسش مطرح و از مولف یک رساله یا یک مقاله به طور  کلی نظریه پرداز می خواهند به این هفت سوال پاسخ دهد. پاسخ های این سوال ها پاسخ به سوال اصلی در ارزیابی یک اثر نظری علمی است و آن این که  یک نظریه، چارچوب مفهومی یا ایده که در قالب رساله و مفاله و...منتشر شده چه ویژگی هایی با داشته باشئد و چه معیارهایی را باید رعایت کند تا نشان دهد که سهمی نظری در علم سازمان (یا هر علمی کاربردی دیگر) ایفا کرده است؟ </a:t>
            </a:r>
          </a:p>
          <a:p>
            <a:endParaRPr lang="fa-IR"/>
          </a:p>
        </p:txBody>
      </p:sp>
    </p:spTree>
    <p:extLst>
      <p:ext uri="{BB962C8B-B14F-4D97-AF65-F5344CB8AC3E}">
        <p14:creationId xmlns:p14="http://schemas.microsoft.com/office/powerpoint/2010/main" val="9521797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آیا نکته جدیدی ارائه داده است</a:t>
            </a:r>
            <a:r>
              <a:rPr lang="fa-IR" sz="3600" smtClean="0">
                <a:solidFill>
                  <a:srgbClr val="FF0000"/>
                </a:solidFill>
                <a:cs typeface="B Zar" panose="00000400000000000000" pitchFamily="2" charset="-78"/>
              </a:rPr>
              <a:t>؟</a:t>
            </a:r>
            <a:r>
              <a:rPr lang="fa-IR" smtClean="0">
                <a:cs typeface="B Zar" panose="00000400000000000000" pitchFamily="2" charset="-78"/>
              </a:rPr>
              <a:t> آیا اثر جدید، ارزش افزوده ای در علم مجود دارد یا خیر</a:t>
            </a:r>
            <a:r>
              <a:rPr lang="fa-IR" sz="4000" smtClean="0">
                <a:solidFill>
                  <a:srgbClr val="FF0000"/>
                </a:solidFill>
                <a:cs typeface="B Zar" panose="00000400000000000000" pitchFamily="2" charset="-78"/>
              </a:rPr>
              <a:t>؟</a:t>
            </a:r>
            <a:r>
              <a:rPr lang="fa-IR" smtClean="0">
                <a:cs typeface="B Zar" panose="00000400000000000000" pitchFamily="2" charset="-78"/>
              </a:rPr>
              <a:t> البته در رشته هایی نظیر رشته مدیریت ارزیابان در پی نظریه  کاملا جدیدی نیستند و چنین انتظاری نیز از دانشجویان دوره های کارشناسی ارشد و دکتری ندارند ولی سهم نظریی که ارائه می دهد با بسط  و گسترش هایی که در نظریه  های موجود می دهند باید نگاه  موجود دانشمندان حوزه مدیریت را به طریقی چشم گیر تغییر دهد. </a:t>
            </a:r>
            <a:endParaRPr lang="fa-IR">
              <a:cs typeface="B Zar" panose="00000400000000000000" pitchFamily="2" charset="-78"/>
            </a:endParaRPr>
          </a:p>
        </p:txBody>
      </p:sp>
    </p:spTree>
    <p:extLst>
      <p:ext uri="{BB962C8B-B14F-4D97-AF65-F5344CB8AC3E}">
        <p14:creationId xmlns:p14="http://schemas.microsoft.com/office/powerpoint/2010/main" val="4882029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تغییرات پیشنهادی را می توان بر اساسس دو معیار  «حیطه» و «درجه» تغییر مورد سنجش قرا دارد. حیطه « تغییر» به سطح تئوریزه ردن (ُطح کلی یا متوسط) اشاره دارد. ولی «درجه تغییر» مورد سنجش قرار دارد. «حیطه تغییر» به سطح تئوریزه کردن(سطح کلی یا متوسط) اشاره دارد. </a:t>
            </a:r>
            <a:endParaRPr lang="fa-IR">
              <a:cs typeface="B Zar" panose="00000400000000000000" pitchFamily="2" charset="-78"/>
            </a:endParaRPr>
          </a:p>
        </p:txBody>
      </p:sp>
    </p:spTree>
    <p:extLst>
      <p:ext uri="{BB962C8B-B14F-4D97-AF65-F5344CB8AC3E}">
        <p14:creationId xmlns:p14="http://schemas.microsoft.com/office/powerpoint/2010/main" val="2298272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ولی با </a:t>
            </a:r>
            <a:r>
              <a:rPr lang="fa-IR">
                <a:solidFill>
                  <a:srgbClr val="FF0000"/>
                </a:solidFill>
                <a:cs typeface="B Zar" panose="00000400000000000000" pitchFamily="2" charset="-78"/>
              </a:rPr>
              <a:t>«درجه تغییر</a:t>
            </a:r>
            <a:r>
              <a:rPr lang="fa-IR">
                <a:cs typeface="B Zar" panose="00000400000000000000" pitchFamily="2" charset="-78"/>
              </a:rPr>
              <a:t>» اشعار به میزان بنیادی بودن تغییر پیشنهادی دارد. به طور کلی «</a:t>
            </a:r>
            <a:r>
              <a:rPr lang="fa-IR">
                <a:solidFill>
                  <a:srgbClr val="FF0000"/>
                </a:solidFill>
                <a:cs typeface="B Zar" panose="00000400000000000000" pitchFamily="2" charset="-78"/>
              </a:rPr>
              <a:t>حیطه</a:t>
            </a:r>
            <a:r>
              <a:rPr lang="fa-IR">
                <a:cs typeface="B Zar" panose="00000400000000000000" pitchFamily="2" charset="-78"/>
              </a:rPr>
              <a:t>» که میزان تاثیر گذاری ایده یا نظریه جدید بر حوزه عملیات یک رشته را نشان می دهد نسبت به «درجه یا میزان تغییر» که اشاره به میزان جدید بودن ایده یا تفکر پیشنهادی دارد. در تعیین سهم نظری یک </a:t>
            </a:r>
            <a:r>
              <a:rPr lang="fa-IR">
                <a:cs typeface="B Zar" panose="00000400000000000000" pitchFamily="2" charset="-78"/>
              </a:rPr>
              <a:t>چارچوب </a:t>
            </a:r>
            <a:r>
              <a:rPr lang="fa-IR" smtClean="0">
                <a:cs typeface="B Zar" panose="00000400000000000000" pitchFamily="2" charset="-78"/>
              </a:rPr>
              <a:t>مفهومی </a:t>
            </a:r>
            <a:r>
              <a:rPr lang="fa-IR">
                <a:cs typeface="B Zar" panose="00000400000000000000" pitchFamily="2" charset="-78"/>
              </a:rPr>
              <a:t>یا به طور کلی یک نظریه ، از اهمیت کمتری برخوردار </a:t>
            </a:r>
            <a:r>
              <a:rPr lang="fa-IR">
                <a:cs typeface="B Zar" panose="00000400000000000000" pitchFamily="2" charset="-78"/>
              </a:rPr>
              <a:t>است</a:t>
            </a:r>
            <a:r>
              <a:rPr lang="fa-IR" smtClean="0">
                <a:cs typeface="B Zar" panose="00000400000000000000" pitchFamily="2" charset="-78"/>
              </a:rPr>
              <a:t>.</a:t>
            </a:r>
          </a:p>
          <a:p>
            <a:pPr algn="just"/>
            <a:endParaRPr lang="fa-IR"/>
          </a:p>
        </p:txBody>
      </p:sp>
      <p:sp>
        <p:nvSpPr>
          <p:cNvPr id="4" name="Flowchart: Process 3"/>
          <p:cNvSpPr/>
          <p:nvPr/>
        </p:nvSpPr>
        <p:spPr>
          <a:xfrm>
            <a:off x="2039815" y="4290646"/>
            <a:ext cx="1814733" cy="773723"/>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درجه تغییر</a:t>
            </a:r>
            <a:endParaRPr lang="fa-IR" sz="2400">
              <a:solidFill>
                <a:srgbClr val="FF0000"/>
              </a:solidFill>
              <a:cs typeface="B Zar" panose="00000400000000000000" pitchFamily="2" charset="-78"/>
            </a:endParaRPr>
          </a:p>
        </p:txBody>
      </p:sp>
      <p:sp>
        <p:nvSpPr>
          <p:cNvPr id="5" name="Flowchart: Process 4"/>
          <p:cNvSpPr/>
          <p:nvPr/>
        </p:nvSpPr>
        <p:spPr>
          <a:xfrm>
            <a:off x="6696223" y="4290646"/>
            <a:ext cx="1786596" cy="77372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حیطه</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29834895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آیا نحوه عمل رشته مورد نظر را تحت تاثیر قرار داده است؟ ایا نظریه جدید ارائه شده نحوه عمل یا کاربرد علم سازمانی (ِیا هر علمی دیگر) را تحت تاثیر قرار می دهد؟ آیا قرائن  و شواهد پژوهشی به صورت روشن بی صحت آن مهر تایید زده اند یا این که این نظریه صرفا از طریق رویکرد قیاسی مطرح شده است. </a:t>
            </a:r>
          </a:p>
          <a:p>
            <a:pPr algn="just"/>
            <a:endParaRPr lang="fa-IR" smtClean="0">
              <a:cs typeface="B Zar" panose="00000400000000000000" pitchFamily="2" charset="-78"/>
            </a:endParaRPr>
          </a:p>
          <a:p>
            <a:endParaRPr lang="fa-IR">
              <a:cs typeface="B Zar" panose="00000400000000000000" pitchFamily="2" charset="-78"/>
            </a:endParaRPr>
          </a:p>
          <a:p>
            <a:pPr marL="0" indent="0">
              <a:buNone/>
            </a:pPr>
            <a:endParaRPr lang="fa-IR">
              <a:cs typeface="B Zar" panose="00000400000000000000" pitchFamily="2" charset="-78"/>
            </a:endParaRPr>
          </a:p>
        </p:txBody>
      </p:sp>
      <p:sp>
        <p:nvSpPr>
          <p:cNvPr id="4" name="Flowchart: Process 3"/>
          <p:cNvSpPr/>
          <p:nvPr/>
        </p:nvSpPr>
        <p:spPr>
          <a:xfrm>
            <a:off x="838200" y="4001294"/>
            <a:ext cx="2293034" cy="886264"/>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قرائن  و شواهد پژوهشی</a:t>
            </a:r>
            <a:endParaRPr lang="fa-IR" sz="2000">
              <a:solidFill>
                <a:srgbClr val="FF0000"/>
              </a:solidFill>
            </a:endParaRPr>
          </a:p>
        </p:txBody>
      </p:sp>
    </p:spTree>
    <p:extLst>
      <p:ext uri="{BB962C8B-B14F-4D97-AF65-F5344CB8AC3E}">
        <p14:creationId xmlns:p14="http://schemas.microsoft.com/office/powerpoint/2010/main" val="790564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آیا اثر جدید، چیزی فراتر از گزاره ها ارائه می دهد؟ آیا راه حل های پیشنهادی در نظریه جدید،  نارکارآمدی ها در نظریه هایی فعلی را جبران می کند؟</a:t>
            </a:r>
          </a:p>
          <a:p>
            <a:pPr algn="just"/>
            <a:r>
              <a:rPr lang="fa-IR">
                <a:cs typeface="B Zar" panose="00000400000000000000" pitchFamily="2" charset="-78"/>
              </a:rPr>
              <a:t> </a:t>
            </a:r>
            <a:r>
              <a:rPr lang="fa-IR" smtClean="0">
                <a:cs typeface="B Zar" panose="00000400000000000000" pitchFamily="2" charset="-78"/>
              </a:rPr>
              <a:t>البته این پرسش برای ارزیابی آثار نادر و بسیار مفهومی که هدفشان تغییر شیوه تفکر دانشمندان سازمانی است مناسبت کمتری دارد. در عین حال هدف هر اثر نظری استاندارد باید تغییر نحوه عمل پژوهش ها در آن حوزه باشد نه این که صرفا نوعی مدل مفهومی ارائه دهد که پیامد های اندکی به همراه دارد. </a:t>
            </a:r>
            <a:endParaRPr lang="fa-IR">
              <a:cs typeface="B Zar" panose="00000400000000000000" pitchFamily="2" charset="-78"/>
            </a:endParaRPr>
          </a:p>
        </p:txBody>
      </p:sp>
    </p:spTree>
    <p:extLst>
      <p:ext uri="{BB962C8B-B14F-4D97-AF65-F5344CB8AC3E}">
        <p14:creationId xmlns:p14="http://schemas.microsoft.com/office/powerpoint/2010/main" val="42537392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آیا از منطق زیر بنایی محکمی برخوردار است؟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آیا منطق زیر بنایی نظریه و قرائن و شواهد تجربی موید آن در خور توجه است یا خیر؟ آیا پیش فرض های نظریه پرداز واضح و روشن هستند، آیا دیدگاه نظریه پرداز باورکردنی است؟ آثاری که به توسعه نظریه می پردازند باید بر بنیان و شالوده ای از برهان متقاعد کننده استوار باشد و ریشه  در دیدگاه های معقولانه  و صریح از ماهیت انسان و نحوه فعالیت عمل سازمان داشه باشد. </a:t>
            </a:r>
            <a:endParaRPr lang="fa-IR">
              <a:cs typeface="B Zar" panose="00000400000000000000" pitchFamily="2" charset="-78"/>
            </a:endParaRPr>
          </a:p>
        </p:txBody>
      </p:sp>
      <p:sp>
        <p:nvSpPr>
          <p:cNvPr id="4" name="Rectangle 3"/>
          <p:cNvSpPr/>
          <p:nvPr/>
        </p:nvSpPr>
        <p:spPr>
          <a:xfrm>
            <a:off x="684799" y="4655458"/>
            <a:ext cx="6123791" cy="584775"/>
          </a:xfrm>
          <a:prstGeom prst="rect">
            <a:avLst/>
          </a:prstGeom>
          <a:noFill/>
        </p:spPr>
        <p:txBody>
          <a:bodyPr wrap="none" lIns="91440" tIns="45720" rIns="91440" bIns="45720">
            <a:spAutoFit/>
          </a:bodyPr>
          <a:lstStyle/>
          <a:p>
            <a:pPr algn="ctr"/>
            <a:r>
              <a:rPr lang="fa-IR" sz="32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Zar" panose="00000400000000000000" pitchFamily="2" charset="-78"/>
              </a:rPr>
              <a:t>آیا دیدگاه نظریه پرداز باورکردنی است؟ </a:t>
            </a:r>
            <a:endParaRPr lang="fa-IR" sz="32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438185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آیا به نحوی مناسب و به هنگام انجام شده است؟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آیا از علمی نوعی اندیشه مناسب و به هنگام را انعکاس می دهد و از ویژگی های کاملیت و جامعیت برخوردار است؟ </a:t>
            </a:r>
          </a:p>
          <a:p>
            <a:pPr algn="just"/>
            <a:r>
              <a:rPr lang="fa-IR" smtClean="0">
                <a:cs typeface="B Zar" panose="00000400000000000000" pitchFamily="2" charset="-78"/>
              </a:rPr>
              <a:t>آیا عناصر  نظری (چه، چگونه ، چرا، کجا، چه کسی) به اثر علمی کیفیت مفهومی اساسی بخشید یا کیفیت های سطحی به آن داده است؟ </a:t>
            </a:r>
          </a:p>
          <a:p>
            <a:pPr algn="just"/>
            <a:r>
              <a:rPr lang="fa-IR" smtClean="0">
                <a:cs typeface="B Zar" panose="00000400000000000000" pitchFamily="2" charset="-78"/>
              </a:rPr>
              <a:t>آیا براهین ارائه شده، فهم فعلی از موضوع را انعکاس می دهد یا خیر؟</a:t>
            </a:r>
          </a:p>
          <a:p>
            <a:pPr algn="just"/>
            <a:r>
              <a:rPr lang="fa-IR" smtClean="0">
                <a:cs typeface="B Zar" panose="00000400000000000000" pitchFamily="2" charset="-78"/>
              </a:rPr>
              <a:t> آیا بر قضایی استوار است که به نحو صحیحی استفاده شده اند؟ </a:t>
            </a:r>
          </a:p>
          <a:p>
            <a:pPr algn="just"/>
            <a:r>
              <a:rPr lang="fa-IR" smtClean="0">
                <a:cs typeface="B Zar" panose="00000400000000000000" pitchFamily="2" charset="-78"/>
              </a:rPr>
              <a:t>آیا برهان نظری از نظر منطقی، نقصی عمده ندارد؟ </a:t>
            </a:r>
          </a:p>
          <a:p>
            <a:pPr algn="just"/>
            <a:r>
              <a:rPr lang="fa-IR" smtClean="0">
                <a:cs typeface="B Zar" panose="00000400000000000000" pitchFamily="2" charset="-78"/>
              </a:rPr>
              <a:t>آیا اثر علمی نشان می دهد که در گذر یک دوره زمان گسترده شکل رگفته یا بر دیدگاه های گران سنگ دیگر دانشمندان استوار شده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79379" y="3362349"/>
            <a:ext cx="1277889" cy="1277889"/>
          </a:xfrm>
          <a:prstGeom prst="rect">
            <a:avLst/>
          </a:prstGeom>
        </p:spPr>
      </p:pic>
    </p:spTree>
    <p:extLst>
      <p:ext uri="{BB962C8B-B14F-4D97-AF65-F5344CB8AC3E}">
        <p14:creationId xmlns:p14="http://schemas.microsoft.com/office/powerpoint/2010/main" val="41371211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آیا به نحوی دقیق به رشته تحریر در آمده است؟</a:t>
            </a:r>
          </a:p>
          <a:p>
            <a:pPr algn="just"/>
            <a:r>
              <a:rPr lang="fa-IR" smtClean="0">
                <a:cs typeface="B Zar" panose="00000400000000000000" pitchFamily="2" charset="-78"/>
              </a:rPr>
              <a:t> آیا اثر علمی به نحوی مطلوب سازماندهی شده است؟ </a:t>
            </a:r>
          </a:p>
          <a:p>
            <a:pPr algn="just"/>
            <a:r>
              <a:rPr lang="fa-IR" smtClean="0">
                <a:cs typeface="B Zar" panose="00000400000000000000" pitchFamily="2" charset="-78"/>
              </a:rPr>
              <a:t>آیا جریانی منطقی را طی می کند؟</a:t>
            </a:r>
          </a:p>
          <a:p>
            <a:pPr algn="just"/>
            <a:r>
              <a:rPr lang="fa-IR" smtClean="0">
                <a:cs typeface="B Zar" panose="00000400000000000000" pitchFamily="2" charset="-78"/>
              </a:rPr>
              <a:t> آیا ایده های اصلی اثر علمی به سادگی قابل دست یابی اند؟</a:t>
            </a:r>
          </a:p>
          <a:p>
            <a:pPr algn="just"/>
            <a:r>
              <a:rPr lang="fa-IR" smtClean="0">
                <a:cs typeface="B Zar" panose="00000400000000000000" pitchFamily="2" charset="-78"/>
              </a:rPr>
              <a:t> آیا شوق خواندن در خواننده را ایجاد می کند؟</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2118286"/>
            <a:ext cx="2143125" cy="2143125"/>
          </a:xfrm>
          <a:prstGeom prst="rect">
            <a:avLst/>
          </a:prstGeom>
        </p:spPr>
      </p:pic>
    </p:spTree>
    <p:extLst>
      <p:ext uri="{BB962C8B-B14F-4D97-AF65-F5344CB8AC3E}">
        <p14:creationId xmlns:p14="http://schemas.microsoft.com/office/powerpoint/2010/main" val="2248376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آیا اثرعلمی به سادگی قابل دستیابی اند؟ </a:t>
            </a:r>
          </a:p>
          <a:p>
            <a:pPr algn="just"/>
            <a:r>
              <a:rPr lang="fa-IR">
                <a:cs typeface="B Zar" panose="00000400000000000000" pitchFamily="2" charset="-78"/>
              </a:rPr>
              <a:t>آیا شوق خواندن در خواننده را ایجاد می کند؟</a:t>
            </a:r>
          </a:p>
          <a:p>
            <a:pPr algn="just"/>
            <a:r>
              <a:rPr lang="fa-IR">
                <a:cs typeface="B Zar" panose="00000400000000000000" pitchFamily="2" charset="-78"/>
              </a:rPr>
              <a:t> آیا اثر علمی به سادگی قابل دست یابی اند؟</a:t>
            </a:r>
          </a:p>
          <a:p>
            <a:pPr algn="just"/>
            <a:r>
              <a:rPr lang="fa-IR">
                <a:cs typeface="B Zar" panose="00000400000000000000" pitchFamily="2" charset="-78"/>
              </a:rPr>
              <a:t> آیا شوق خواندن در خواننده را ایجاد می کند؟</a:t>
            </a:r>
          </a:p>
          <a:p>
            <a:pPr algn="just"/>
            <a:r>
              <a:rPr lang="fa-IR">
                <a:cs typeface="B Zar" panose="00000400000000000000" pitchFamily="2" charset="-78"/>
              </a:rPr>
              <a:t> آیا اثر علمی جامعیت (تفصیل موضوع) و مانعیت ( به حدی کوتاه که جالب باشد) را رعایت کرده است؟</a:t>
            </a:r>
          </a:p>
          <a:p>
            <a:pPr algn="just"/>
            <a:r>
              <a:rPr lang="fa-IR">
                <a:cs typeface="B Zar" panose="00000400000000000000" pitchFamily="2" charset="-78"/>
              </a:rPr>
              <a:t> آیا سیمای ظاهری اثر علمی، تجلی استاندارد های حرفه ای نظریه پرداز  یا صاحب اثر را نشان می دهد؟ </a:t>
            </a:r>
          </a:p>
          <a:p>
            <a:pPr algn="just"/>
            <a:r>
              <a:rPr lang="fa-IR">
                <a:cs typeface="B Zar" panose="00000400000000000000" pitchFamily="2" charset="-78"/>
              </a:rPr>
              <a:t>آیا شکلی کلی و محتوی مقاله و منابع و مآخذ با هم سازگارند؟ </a:t>
            </a:r>
            <a:endParaRPr lang="fa-IR">
              <a:cs typeface="B Zar" panose="00000400000000000000" pitchFamily="2" charset="-78"/>
            </a:endParaRPr>
          </a:p>
        </p:txBody>
      </p:sp>
    </p:spTree>
    <p:extLst>
      <p:ext uri="{BB962C8B-B14F-4D97-AF65-F5344CB8AC3E}">
        <p14:creationId xmlns:p14="http://schemas.microsoft.com/office/powerpoint/2010/main" val="423458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برای ورود به بحث ابتدا لازم است دو راهبرد متداول نظریه پردازی و سپس مدل عمومی  نظریه پردازی (بر </a:t>
            </a:r>
            <a:r>
              <a:rPr lang="fa-IR" smtClean="0">
                <a:cs typeface="B Zar" panose="00000400000000000000" pitchFamily="2" charset="-78"/>
              </a:rPr>
              <a:t>اساس راهبرد </a:t>
            </a:r>
            <a:r>
              <a:rPr lang="fa-IR" smtClean="0">
                <a:cs typeface="B Zar" panose="00000400000000000000" pitchFamily="2" charset="-78"/>
              </a:rPr>
              <a:t>نظریه-پژوهش) در علوم کاربردی از جمله مدیریت را به صورت جاجمای مورد بررسی قرار داد تا خوانندگان با راهبرد و مدل نظریه پردازی اشنا و سپس نحوه ی ارزیابی نظریه هایی را که بر اساس این راهبرد و مدل ساخته  می شوند، درک می کنند. آن گاه به </a:t>
            </a:r>
            <a:r>
              <a:rPr lang="fa-IR" smtClean="0">
                <a:solidFill>
                  <a:srgbClr val="FF0000"/>
                </a:solidFill>
                <a:cs typeface="B Zar" panose="00000400000000000000" pitchFamily="2" charset="-78"/>
              </a:rPr>
              <a:t>سه </a:t>
            </a:r>
            <a:r>
              <a:rPr lang="fa-IR" smtClean="0">
                <a:cs typeface="B Zar" panose="00000400000000000000" pitchFamily="2" charset="-78"/>
              </a:rPr>
              <a:t>پرسش زیر پاسخ داده شود: </a:t>
            </a:r>
          </a:p>
          <a:p>
            <a:r>
              <a:rPr lang="fa-IR" smtClean="0">
                <a:cs typeface="B Zar" panose="00000400000000000000" pitchFamily="2" charset="-78"/>
              </a:rPr>
              <a:t>1- ارکان سازده ی «توسعه نظریه» {در یک اثر علمی- مفهومی} کدامند؟ </a:t>
            </a:r>
          </a:p>
          <a:p>
            <a:r>
              <a:rPr lang="fa-IR" smtClean="0">
                <a:cs typeface="B Zar" panose="00000400000000000000" pitchFamily="2" charset="-78"/>
              </a:rPr>
              <a:t>2- چگونه می توان به ارزش افوزده نظری یک اثر علمی- مفهومی پی برد؟ </a:t>
            </a:r>
          </a:p>
          <a:p>
            <a:r>
              <a:rPr lang="fa-IR" smtClean="0">
                <a:cs typeface="B Zar" panose="00000400000000000000" pitchFamily="2" charset="-78"/>
              </a:rPr>
              <a:t>3- برای ارزیابی یک اثر علمی- مفهومی چه عواملی را باید مد نظر قرار داد؟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161429"/>
            <a:ext cx="1157999" cy="1157999"/>
          </a:xfrm>
          <a:prstGeom prst="rect">
            <a:avLst/>
          </a:prstGeom>
        </p:spPr>
      </p:pic>
    </p:spTree>
    <p:extLst>
      <p:ext uri="{BB962C8B-B14F-4D97-AF65-F5344CB8AC3E}">
        <p14:creationId xmlns:p14="http://schemas.microsoft.com/office/powerpoint/2010/main" val="11574390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آیا در زمان مناسبی ارائه شده است؟</a:t>
            </a:r>
          </a:p>
          <a:p>
            <a:r>
              <a:rPr lang="fa-IR" smtClean="0">
                <a:cs typeface="B Zar" panose="00000400000000000000" pitchFamily="2" charset="-78"/>
              </a:rPr>
              <a:t> آیا موضوع مورد علاقه اندیشمندان حوزه علم سازمانی است؟</a:t>
            </a:r>
          </a:p>
          <a:p>
            <a:r>
              <a:rPr lang="fa-IR" smtClean="0">
                <a:cs typeface="B Zar" panose="00000400000000000000" pitchFamily="2" charset="-78"/>
              </a:rPr>
              <a:t> آیا مباحث جاری علم سازمانی را پشیرفت می دهد و مایه شکل گیری بحث های جدید می شود و به مباحث قدیی  روحی تازه می بخشد یا خیر؟</a:t>
            </a:r>
          </a:p>
          <a:p>
            <a:pPr algn="just"/>
            <a:r>
              <a:rPr lang="fa-IR" smtClean="0">
                <a:cs typeface="B Zar" panose="00000400000000000000" pitchFamily="2" charset="-78"/>
              </a:rPr>
              <a:t> ارزیابان آثار علمی به آثاری که مملو از زوائد، غیر منسجم و غیر مستند هستند ارزشی قایل نیستند. </a:t>
            </a:r>
          </a:p>
          <a:p>
            <a:endParaRPr lang="fa-IR">
              <a:cs typeface="B Zar" panose="00000400000000000000" pitchFamily="2" charset="-78"/>
            </a:endParaRPr>
          </a:p>
        </p:txBody>
      </p:sp>
    </p:spTree>
    <p:extLst>
      <p:ext uri="{BB962C8B-B14F-4D97-AF65-F5344CB8AC3E}">
        <p14:creationId xmlns:p14="http://schemas.microsoft.com/office/powerpoint/2010/main" val="3104594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توجه چه کسانی را جلب می کند؟</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چه درصدی از پژوهشگران و اعضا حوزه علمی علم سازمان به این موضع علاقه مند هستند؟ آیا ممکن اثر علمی از نظر فنی مناسب باشد ولی ذاتا برای بیشتر مخاطبان جالب توجه نباشد؟ به طور کلی حتی مقاله های بسیار تخصصی در حوزه علم سازمان و مدیریت باید با مقاهیم سازمانی، مفاهیم یا مسائل محوری مدیریت مرتبط باشند. </a:t>
            </a:r>
          </a:p>
          <a:p>
            <a:pPr algn="just"/>
            <a:r>
              <a:rPr lang="fa-IR" smtClean="0">
                <a:cs typeface="B Zar" panose="00000400000000000000" pitchFamily="2" charset="-78"/>
              </a:rPr>
              <a:t>می توان این </a:t>
            </a:r>
            <a:r>
              <a:rPr lang="fa-IR" smtClean="0">
                <a:solidFill>
                  <a:srgbClr val="FF0000"/>
                </a:solidFill>
                <a:cs typeface="B Zar" panose="00000400000000000000" pitchFamily="2" charset="-78"/>
              </a:rPr>
              <a:t>هفت پرسش </a:t>
            </a:r>
            <a:r>
              <a:rPr lang="fa-IR" smtClean="0">
                <a:cs typeface="B Zar" panose="00000400000000000000" pitchFamily="2" charset="-78"/>
              </a:rPr>
              <a:t>را در مورد ارزیابی آثار علمی در حوزه علم سازمان در شکل شماره (7) نشان داد. </a:t>
            </a:r>
          </a:p>
          <a:p>
            <a:pPr algn="just"/>
            <a:r>
              <a:rPr lang="fa-IR" smtClean="0">
                <a:cs typeface="B Zar" panose="00000400000000000000" pitchFamily="2" charset="-78"/>
              </a:rPr>
              <a:t>بنابراین فرایند توسعه نظریه و معیارهایی قضاوت نظری یا ارزش افزوده ای که یک اثر علمی در علم سامزان ایفا می کند باید مد نظر قرار گیرد.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5403167"/>
            <a:ext cx="1024670" cy="1024670"/>
          </a:xfrm>
          <a:prstGeom prst="rect">
            <a:avLst/>
          </a:prstGeom>
        </p:spPr>
      </p:pic>
    </p:spTree>
    <p:extLst>
      <p:ext uri="{BB962C8B-B14F-4D97-AF65-F5344CB8AC3E}">
        <p14:creationId xmlns:p14="http://schemas.microsoft.com/office/powerpoint/2010/main" val="31808481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smtClean="0">
                <a:cs typeface="B Zar" panose="00000400000000000000" pitchFamily="2" charset="-78"/>
              </a:rPr>
              <a:t>شکل 7: هفت پرسش کلیدی برای ارزیابی سهم نظری آثار علمی – مفهومی در حوزه علم سازمان</a:t>
            </a:r>
            <a:endParaRPr lang="fa-IR" sz="2400">
              <a:cs typeface="B Zar" panose="00000400000000000000" pitchFamily="2" charset="-78"/>
            </a:endParaRPr>
          </a:p>
        </p:txBody>
      </p:sp>
      <p:sp>
        <p:nvSpPr>
          <p:cNvPr id="3" name="Content Placeholder 2"/>
          <p:cNvSpPr>
            <a:spLocks noGrp="1"/>
          </p:cNvSpPr>
          <p:nvPr>
            <p:ph idx="1"/>
          </p:nvPr>
        </p:nvSpPr>
        <p:spPr/>
        <p:txBody>
          <a:bodyPr/>
          <a:lstStyle/>
          <a:p>
            <a:pPr marL="0" indent="0">
              <a:buNone/>
            </a:pPr>
            <a:endParaRPr lang="fa-IR"/>
          </a:p>
        </p:txBody>
      </p:sp>
      <p:sp>
        <p:nvSpPr>
          <p:cNvPr id="4" name="Flowchart: Process 3"/>
          <p:cNvSpPr/>
          <p:nvPr/>
        </p:nvSpPr>
        <p:spPr>
          <a:xfrm>
            <a:off x="2475914" y="2433712"/>
            <a:ext cx="8060788" cy="31370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buFont typeface="+mj-lt"/>
              <a:buAutoNum type="arabicPeriod"/>
            </a:pPr>
            <a:r>
              <a:rPr lang="fa-IR" sz="2800">
                <a:solidFill>
                  <a:srgbClr val="FF0000"/>
                </a:solidFill>
                <a:cs typeface="B Zar" panose="00000400000000000000" pitchFamily="2" charset="-78"/>
              </a:rPr>
              <a:t>آیا تکه جدیدی به علم سازمان می افزاید؟</a:t>
            </a:r>
          </a:p>
          <a:p>
            <a:pPr marL="514350" indent="-514350">
              <a:buFont typeface="+mj-lt"/>
              <a:buAutoNum type="arabicPeriod"/>
            </a:pPr>
            <a:r>
              <a:rPr lang="fa-IR" sz="2800">
                <a:solidFill>
                  <a:srgbClr val="FF0000"/>
                </a:solidFill>
                <a:cs typeface="B Zar" panose="00000400000000000000" pitchFamily="2" charset="-78"/>
              </a:rPr>
              <a:t>آیا نحوه عمل علم سازمان را تحت تاثیر قرار می دهد؟ </a:t>
            </a:r>
          </a:p>
          <a:p>
            <a:pPr marL="514350" indent="-514350">
              <a:buFont typeface="+mj-lt"/>
              <a:buAutoNum type="arabicPeriod"/>
            </a:pPr>
            <a:r>
              <a:rPr lang="fa-IR" sz="2800">
                <a:solidFill>
                  <a:srgbClr val="FF0000"/>
                </a:solidFill>
                <a:cs typeface="B Zar" panose="00000400000000000000" pitchFamily="2" charset="-78"/>
              </a:rPr>
              <a:t>آیا از منطق زیر بنایی محکمی برخوردار است؟ </a:t>
            </a:r>
          </a:p>
          <a:p>
            <a:pPr marL="514350" indent="-514350">
              <a:buFont typeface="+mj-lt"/>
              <a:buAutoNum type="arabicPeriod"/>
            </a:pPr>
            <a:r>
              <a:rPr lang="fa-IR" sz="2800">
                <a:solidFill>
                  <a:srgbClr val="FF0000"/>
                </a:solidFill>
                <a:cs typeface="B Zar" panose="00000400000000000000" pitchFamily="2" charset="-78"/>
              </a:rPr>
              <a:t>آیا داری کاملیت و جامعیت است؟ </a:t>
            </a:r>
          </a:p>
          <a:p>
            <a:pPr marL="514350" indent="-514350">
              <a:buFont typeface="+mj-lt"/>
              <a:buAutoNum type="arabicPeriod"/>
            </a:pPr>
            <a:r>
              <a:rPr lang="fa-IR" sz="2800">
                <a:solidFill>
                  <a:srgbClr val="FF0000"/>
                </a:solidFill>
                <a:cs typeface="B Zar" panose="00000400000000000000" pitchFamily="2" charset="-78"/>
              </a:rPr>
              <a:t>آیا به نحوی دقیق به رشته تحریر درآمده است؟ </a:t>
            </a:r>
          </a:p>
          <a:p>
            <a:pPr marL="514350" indent="-514350">
              <a:buFont typeface="+mj-lt"/>
              <a:buAutoNum type="arabicPeriod"/>
            </a:pPr>
            <a:r>
              <a:rPr lang="fa-IR" sz="2800">
                <a:solidFill>
                  <a:srgbClr val="FF0000"/>
                </a:solidFill>
                <a:cs typeface="B Zar" panose="00000400000000000000" pitchFamily="2" charset="-78"/>
              </a:rPr>
              <a:t>آیا در زمان مناسبی ارائه شده است؟ </a:t>
            </a:r>
          </a:p>
          <a:p>
            <a:pPr marL="514350" indent="-514350">
              <a:buFont typeface="+mj-lt"/>
              <a:buAutoNum type="arabicPeriod"/>
            </a:pPr>
            <a:r>
              <a:rPr lang="fa-IR" sz="2800">
                <a:solidFill>
                  <a:srgbClr val="FF0000"/>
                </a:solidFill>
                <a:cs typeface="B Zar" panose="00000400000000000000" pitchFamily="2" charset="-78"/>
              </a:rPr>
              <a:t>آیا توجه تعداد زیادی را، به خود جلب کرده است؟ </a:t>
            </a:r>
            <a:endParaRPr lang="fa-IR" sz="2800">
              <a:solidFill>
                <a:srgbClr val="FF0000"/>
              </a:solidFill>
              <a:cs typeface="B Zar" panose="00000400000000000000" pitchFamily="2" charset="-78"/>
            </a:endParaRPr>
          </a:p>
        </p:txBody>
      </p:sp>
    </p:spTree>
    <p:extLst>
      <p:ext uri="{BB962C8B-B14F-4D97-AF65-F5344CB8AC3E}">
        <p14:creationId xmlns:p14="http://schemas.microsoft.com/office/powerpoint/2010/main" val="26699579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نتیجه گیری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دغدغه مهم اندیشمندان در عالم نظریه پردازی تعیین معیارهای ارزیابی نظریه جدید مکاتب جدید علمی، مشارکت علمی  بوده است. این معیار میزان نو بودن و استحکام علمی مدل ها، نظریه های جدید در یک رشته را (رشته مدیریت) مورد ارزیابی قرار می دهد. </a:t>
            </a:r>
          </a:p>
          <a:p>
            <a:pPr algn="just"/>
            <a:endParaRPr lang="fa-IR">
              <a:cs typeface="B Zar" panose="00000400000000000000" pitchFamily="2" charset="-78"/>
            </a:endParaRPr>
          </a:p>
        </p:txBody>
      </p:sp>
      <p:sp>
        <p:nvSpPr>
          <p:cNvPr id="4" name="Flowchart: Alternate Process 3"/>
          <p:cNvSpPr/>
          <p:nvPr/>
        </p:nvSpPr>
        <p:spPr>
          <a:xfrm>
            <a:off x="838200" y="4001294"/>
            <a:ext cx="2616591" cy="112541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میزان نو بودن و استحکام علمی مدل ها</a:t>
            </a:r>
            <a:endParaRPr lang="fa-IR" sz="2000" b="1">
              <a:solidFill>
                <a:srgbClr val="FF0000"/>
              </a:solidFill>
            </a:endParaRPr>
          </a:p>
        </p:txBody>
      </p:sp>
    </p:spTree>
    <p:extLst>
      <p:ext uri="{BB962C8B-B14F-4D97-AF65-F5344CB8AC3E}">
        <p14:creationId xmlns:p14="http://schemas.microsoft.com/office/powerpoint/2010/main" val="683176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این اساس نظریه پرداز باید بتواند این معیارها را رعایت کند، بخش اعظم نظریه ها یا در رساله ها و پژوهش های مختلف ارائه می شود یا در قالب مقاله های مفهومی در فصلنامه  های معتبر در فصلنامه های معتبر جهانی. این آثار در صورتی می توانندادعای ایفای نقش علمی در روش موجود (از جمله دانش مدیریت) را اثبات کنند که نشان دهند نکته جدیدی به دانش موجود افزوده اند، نگاه اندیشمندان دانش مدیریت را متاثر ساخته اند، منطقی محکم و علمی ارائه کرده اند، نظریه ای ارائه داده اند که از ویژگی جامعیت و مانعیت برخوردارند.  </a:t>
            </a:r>
          </a:p>
          <a:p>
            <a:endParaRPr lang="fa-IR"/>
          </a:p>
        </p:txBody>
      </p:sp>
      <p:sp>
        <p:nvSpPr>
          <p:cNvPr id="4" name="Rectangle 3"/>
          <p:cNvSpPr/>
          <p:nvPr/>
        </p:nvSpPr>
        <p:spPr>
          <a:xfrm>
            <a:off x="913228" y="5388570"/>
            <a:ext cx="555791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fa-IR" sz="5400" smtClean="0">
                <a:cs typeface="B Zar" panose="00000400000000000000" pitchFamily="2" charset="-78"/>
              </a:rPr>
              <a:t>ویژگی </a:t>
            </a:r>
            <a:r>
              <a:rPr lang="fa-IR" sz="5400">
                <a:cs typeface="B Zar" panose="00000400000000000000" pitchFamily="2" charset="-78"/>
              </a:rPr>
              <a:t>جامعیت </a:t>
            </a:r>
            <a:r>
              <a:rPr lang="fa-IR" sz="5400">
                <a:cs typeface="B Zar" panose="00000400000000000000" pitchFamily="2" charset="-78"/>
              </a:rPr>
              <a:t>و </a:t>
            </a:r>
            <a:r>
              <a:rPr lang="fa-IR" sz="5400" smtClean="0">
                <a:cs typeface="B Zar" panose="00000400000000000000" pitchFamily="2" charset="-78"/>
              </a:rPr>
              <a:t>مانعیت</a:t>
            </a:r>
            <a:endParaRPr lang="en-US"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0380393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خود را به نحوی دقیق به رشته تحریر  درآورده اند و چون در زمان مناسب ارائه کرده اند، نگاه بسیاری از اندیشمندان رابه خود جلب کرده است. بنابراین آن چه را در ارایه سهمی نظری حایز اهمیت است نحوه شکل دهی منطقی عناصر و اجزا نظریه است نه نحوی  محاسبه رابطه آماری بین اجزا و عناصر مدل یا نظریه. در واقع زمانی نظریه پرداز می تواند چنین نظریه ای را تدوین کند که در آن قلمرو موضوعی بر جوانب اصلی و فرعی مسلط باشد. </a:t>
            </a:r>
            <a:endParaRPr lang="fa-IR">
              <a:cs typeface="B Zar" panose="00000400000000000000" pitchFamily="2" charset="-78"/>
            </a:endParaRPr>
          </a:p>
        </p:txBody>
      </p:sp>
    </p:spTree>
    <p:extLst>
      <p:ext uri="{BB962C8B-B14F-4D97-AF65-F5344CB8AC3E}">
        <p14:creationId xmlns:p14="http://schemas.microsoft.com/office/powerpoint/2010/main" val="14798358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آن جایی که نظریه پردازی در دوره های عالی دانشگاهی کلیدی اصلی حرکت علمی هر کشور است، از کسانی که در دوره های دتری تحصیل می کنند، درخواست می شود برای فارغ التحصیل شدذن رساله ای ارائه کنند . ای رساله که برای اخذ درجه دکتری فلسفه در مدیریت (دولتی، بازرگانی، صنعتی یا گرایش های مختلف آن ها) ارایه می شود باید نشان دهد که سهم با ارزش افزوده نظری آن چیست؟ باید خردمایه هر نکته جدید با اتکا به تجارت و اندیشه های دیگران را به نمایش گذارد.  </a:t>
            </a:r>
            <a:endParaRPr lang="fa-IR">
              <a:cs typeface="B Zar" panose="00000400000000000000" pitchFamily="2" charset="-78"/>
            </a:endParaRPr>
          </a:p>
        </p:txBody>
      </p:sp>
    </p:spTree>
    <p:extLst>
      <p:ext uri="{BB962C8B-B14F-4D97-AF65-F5344CB8AC3E}">
        <p14:creationId xmlns:p14="http://schemas.microsoft.com/office/powerpoint/2010/main" val="163195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بنابراین در رساله های دکتری اصل بر احاطه ی مسلم صاحب رساله بر مبانی نظری موضوع است نه فنون آماری و یا سایر فنون کمی. </a:t>
            </a:r>
          </a:p>
          <a:p>
            <a:pPr algn="just"/>
            <a:r>
              <a:rPr lang="fa-IR" smtClean="0">
                <a:cs typeface="B Zar" panose="00000400000000000000" pitchFamily="2" charset="-78"/>
              </a:rPr>
              <a:t>امروزه در کشور، تصور غلط نسبت به رساله ها (کارشناسی ارشد و دکتری) باعث شده است که رساله نویسی به جای تولید علم به تولید آمار و ارقام و روابط جعلی و ساختگی آمار یبپردازد. علت این امر ان است که داوران و ارزیابان رساله به جای تاکید بر مبانی نظری پژوهش تصور می کنند کسی که برای مثال مدل تحلیل مسیر را به کار گرفته یا از قلان تکنیک پیشرفته آماری استفاده کرده رساله خوب و در خور توجهی ارائه داده است. </a:t>
            </a:r>
            <a:endParaRPr lang="fa-IR">
              <a:cs typeface="B Zar" panose="00000400000000000000" pitchFamily="2" charset="-78"/>
            </a:endParaRPr>
          </a:p>
        </p:txBody>
      </p:sp>
    </p:spTree>
    <p:extLst>
      <p:ext uri="{BB962C8B-B14F-4D97-AF65-F5344CB8AC3E}">
        <p14:creationId xmlns:p14="http://schemas.microsoft.com/office/powerpoint/2010/main" val="11133493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جابه جایی هدف با جنبش نرم افزاری(تولید علم) سر ناسازگاری دارد. اگر بر مبانی نظری پژوهش تاکید شود بساط سارقان علمی کشور و ناقضان حریم مقدسی علم در دانشگاه ها برچیده خواهد شد و هر کسی نمی توانند رساله دکتری بنویسد و سفره مدرک گرایی که برخی دانشگاه ها پهن کرده اند جمع خواهد شد. </a:t>
            </a:r>
            <a:endParaRPr lang="fa-IR">
              <a:cs typeface="B Zar" panose="00000400000000000000" pitchFamily="2" charset="-78"/>
            </a:endParaRPr>
          </a:p>
        </p:txBody>
      </p:sp>
    </p:spTree>
    <p:extLst>
      <p:ext uri="{BB962C8B-B14F-4D97-AF65-F5344CB8AC3E}">
        <p14:creationId xmlns:p14="http://schemas.microsoft.com/office/powerpoint/2010/main" val="18539602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همین نکته در مورد مجلات علمی- پژوهشی کشور نیز صادق است. اصحاب این فصلنامه ها تصور می کنند جدول، عدد و ارقام یعنی علم بنابراین مقاله هایی را به چاپ می رسانند که صرفا مبتنی بر آمار و  ارقام یا پاسخ های حاصله از پرسش نامه هایی است که بعضا صوری و جعلی است. </a:t>
            </a:r>
            <a:r>
              <a:rPr lang="fa-IR" smtClean="0">
                <a:solidFill>
                  <a:srgbClr val="FF0000"/>
                </a:solidFill>
                <a:cs typeface="B Zar" panose="00000400000000000000" pitchFamily="2" charset="-78"/>
              </a:rPr>
              <a:t>در صورتی که به نظر می رسد چاپ یک مقاله مفهومی ارزشی بسیار بیشتر از عددسازی و جدول پراکنی دارد</a:t>
            </a:r>
            <a:r>
              <a:rPr lang="fa-IR" smtClean="0">
                <a:cs typeface="B Zar" panose="00000400000000000000" pitchFamily="2" charset="-78"/>
              </a:rPr>
              <a:t>. در واقع حاکمیت بلامنازع اثبات گرایی در نشریات مدیریت باعث شده است که سایر پارادایم های پژوهشی (انتقادی، فرا اثابت گرایی، ساخت گرایی، تفسیری) کم تر مورد قبول واقع شود. </a:t>
            </a:r>
            <a:endParaRPr lang="fa-IR">
              <a:cs typeface="B Zar" panose="00000400000000000000" pitchFamily="2" charset="-78"/>
            </a:endParaRPr>
          </a:p>
        </p:txBody>
      </p:sp>
    </p:spTree>
    <p:extLst>
      <p:ext uri="{BB962C8B-B14F-4D97-AF65-F5344CB8AC3E}">
        <p14:creationId xmlns:p14="http://schemas.microsoft.com/office/powerpoint/2010/main" val="403835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پاسخ به سه پرسش یاد شده، ابتدا به بررسی عناصر اصلی شکل دهنده توسعه نظری پرداخته خواهد شد و سپس با اتکا به این عناصر، معیارهای فرایند توسعه نظری را تعیین کرده  و انتظارات ارزیابان و صاحب نظران از سهم نظری یک اثر علمی و میزان مناسب بودن این اثر را مطرح و در نهایت نتیجه گیری می شود که اگر چه معیارهای ارزیابی «سهم نظری» متفاوت است ولی معیارهای مد نظر وتن (1989) می تواند به </a:t>
            </a:r>
            <a:r>
              <a:rPr lang="fa-IR" smtClean="0">
                <a:cs typeface="B Zar" panose="00000400000000000000" pitchFamily="2" charset="-78"/>
              </a:rPr>
              <a:t>نحو ساده </a:t>
            </a:r>
            <a:r>
              <a:rPr lang="fa-IR" smtClean="0">
                <a:cs typeface="B Zar" panose="00000400000000000000" pitchFamily="2" charset="-78"/>
              </a:rPr>
              <a:t>و قابل فهم مورد استفاده قرار گیرد.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838200" y="5253633"/>
            <a:ext cx="2369559"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fa-IR" sz="5400">
                <a:cs typeface="B Zar" panose="00000400000000000000" pitchFamily="2" charset="-78"/>
              </a:rPr>
              <a:t>سهم نظری</a:t>
            </a:r>
            <a:endParaRPr lang="en-US"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4658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7855</Words>
  <Application>Microsoft Office PowerPoint</Application>
  <PresentationFormat>Widescreen</PresentationFormat>
  <Paragraphs>229</Paragraphs>
  <Slides>89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B Zar</vt:lpstr>
      <vt:lpstr>Calibri</vt:lpstr>
      <vt:lpstr>Calibri Light</vt:lpstr>
      <vt:lpstr>Times New Roman</vt:lpstr>
      <vt:lpstr>Office Theme</vt:lpstr>
      <vt:lpstr>عنوان مقاله: نظریه پردازی در مدیریت:  ارزیابی سهم تئوریک مطالعات سازمانی</vt:lpstr>
      <vt:lpstr>چکیده</vt:lpstr>
      <vt:lpstr>واژه های کلیدی</vt:lpstr>
      <vt:lpstr>PowerPoint Presentation</vt:lpstr>
      <vt:lpstr>PowerPoint Presentation</vt:lpstr>
      <vt:lpstr>PowerPoint Presentation</vt:lpstr>
      <vt:lpstr>PowerPoint Presentation</vt:lpstr>
      <vt:lpstr>PowerPoint Presentation</vt:lpstr>
      <vt:lpstr>PowerPoint Presentation</vt:lpstr>
      <vt:lpstr>راهبردهای متدال نظریه پردازی</vt:lpstr>
      <vt:lpstr>راهبرد «پژوهش – نظریه»</vt:lpstr>
      <vt:lpstr>PowerPoint Presentation</vt:lpstr>
      <vt:lpstr>PowerPoint Presentation</vt:lpstr>
      <vt:lpstr>راهبرد «نظریه – پژوهش»</vt:lpstr>
      <vt:lpstr>PowerPoint Presentation</vt:lpstr>
      <vt:lpstr>PowerPoint Presentation</vt:lpstr>
      <vt:lpstr>PowerPoint Presentation</vt:lpstr>
      <vt:lpstr>PowerPoint Presentation</vt:lpstr>
      <vt:lpstr>PowerPoint Presentation</vt:lpstr>
      <vt:lpstr>شیوه عمومی پژوهش نظریه پردازی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چارچوب ارزیابی سهم نظری مدل یا نظریه </vt:lpstr>
      <vt:lpstr>PowerPoint Presentation</vt:lpstr>
      <vt:lpstr>PowerPoint Presentation</vt:lpstr>
      <vt:lpstr>PowerPoint Presentation</vt:lpstr>
      <vt:lpstr>PowerPoint Presentation</vt:lpstr>
      <vt:lpstr>ارکان سازنده «توسعه نظریه» کدامند؟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ارزش افزوده یا سهم نظری منطقی چیست؟</vt:lpstr>
      <vt:lpstr>چه و چگونه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عوامل مورد استفاده در ارزیابی آثار علمی مفهومی</vt:lpstr>
      <vt:lpstr>PowerPoint Presentation</vt:lpstr>
      <vt:lpstr>PowerPoint Presentation</vt:lpstr>
      <vt:lpstr>PowerPoint Presentation</vt:lpstr>
      <vt:lpstr>PowerPoint Presentation</vt:lpstr>
      <vt:lpstr>PowerPoint Presentation</vt:lpstr>
      <vt:lpstr>PowerPoint Presentation</vt:lpstr>
      <vt:lpstr>آیا از منطق زیر بنایی محکمی برخوردار است؟</vt:lpstr>
      <vt:lpstr>آیا به نحوی مناسب و به هنگام انجام شده است؟ </vt:lpstr>
      <vt:lpstr>PowerPoint Presentation</vt:lpstr>
      <vt:lpstr>PowerPoint Presentation</vt:lpstr>
      <vt:lpstr>PowerPoint Presentation</vt:lpstr>
      <vt:lpstr>توجه چه کسانی را جلب می کند؟</vt:lpstr>
      <vt:lpstr>شکل 7: هفت پرسش کلیدی برای ارزیابی سهم نظری آثار علمی – مفهومی در حوزه علم سازمان</vt:lpstr>
      <vt:lpstr>نتیجه گیری</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نظریه پردازی در مدیریت:  ارزیابی سهم تئوریک مطالعات سازمانی</dc:title>
  <dc:creator>MaZz!i</dc:creator>
  <cp:lastModifiedBy>MaZz!i</cp:lastModifiedBy>
  <cp:revision>59</cp:revision>
  <dcterms:created xsi:type="dcterms:W3CDTF">2022-12-27T20:15:50Z</dcterms:created>
  <dcterms:modified xsi:type="dcterms:W3CDTF">2022-12-30T16:41:55Z</dcterms:modified>
</cp:coreProperties>
</file>