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16" r:id="rId4"/>
    <p:sldId id="258" r:id="rId5"/>
    <p:sldId id="317" r:id="rId6"/>
    <p:sldId id="259" r:id="rId7"/>
    <p:sldId id="318" r:id="rId8"/>
    <p:sldId id="260" r:id="rId9"/>
    <p:sldId id="261" r:id="rId10"/>
    <p:sldId id="319" r:id="rId11"/>
    <p:sldId id="262" r:id="rId12"/>
    <p:sldId id="320" r:id="rId13"/>
    <p:sldId id="263" r:id="rId14"/>
    <p:sldId id="321" r:id="rId15"/>
    <p:sldId id="264" r:id="rId16"/>
    <p:sldId id="322" r:id="rId17"/>
    <p:sldId id="265" r:id="rId18"/>
    <p:sldId id="266" r:id="rId19"/>
    <p:sldId id="267" r:id="rId20"/>
    <p:sldId id="268" r:id="rId21"/>
    <p:sldId id="269" r:id="rId22"/>
    <p:sldId id="323" r:id="rId23"/>
    <p:sldId id="270" r:id="rId24"/>
    <p:sldId id="271" r:id="rId25"/>
    <p:sldId id="324" r:id="rId26"/>
    <p:sldId id="325" r:id="rId27"/>
    <p:sldId id="272" r:id="rId28"/>
    <p:sldId id="273" r:id="rId29"/>
    <p:sldId id="326" r:id="rId30"/>
    <p:sldId id="274" r:id="rId31"/>
    <p:sldId id="275" r:id="rId32"/>
    <p:sldId id="327" r:id="rId33"/>
    <p:sldId id="276" r:id="rId34"/>
    <p:sldId id="277" r:id="rId35"/>
    <p:sldId id="278" r:id="rId36"/>
    <p:sldId id="279" r:id="rId37"/>
    <p:sldId id="328" r:id="rId38"/>
    <p:sldId id="280" r:id="rId39"/>
    <p:sldId id="329" r:id="rId40"/>
    <p:sldId id="281" r:id="rId41"/>
    <p:sldId id="330" r:id="rId42"/>
    <p:sldId id="282" r:id="rId43"/>
    <p:sldId id="331" r:id="rId44"/>
    <p:sldId id="283" r:id="rId45"/>
    <p:sldId id="284" r:id="rId46"/>
    <p:sldId id="332" r:id="rId47"/>
    <p:sldId id="285" r:id="rId48"/>
    <p:sldId id="286" r:id="rId49"/>
    <p:sldId id="287" r:id="rId50"/>
    <p:sldId id="288" r:id="rId51"/>
    <p:sldId id="289" r:id="rId52"/>
    <p:sldId id="333" r:id="rId53"/>
    <p:sldId id="290" r:id="rId54"/>
    <p:sldId id="291" r:id="rId55"/>
    <p:sldId id="292" r:id="rId56"/>
    <p:sldId id="293" r:id="rId57"/>
    <p:sldId id="294" r:id="rId58"/>
    <p:sldId id="295" r:id="rId59"/>
    <p:sldId id="296" r:id="rId60"/>
    <p:sldId id="297" r:id="rId61"/>
    <p:sldId id="298" r:id="rId62"/>
    <p:sldId id="337" r:id="rId63"/>
    <p:sldId id="299" r:id="rId64"/>
    <p:sldId id="300" r:id="rId65"/>
    <p:sldId id="301" r:id="rId66"/>
    <p:sldId id="336" r:id="rId67"/>
    <p:sldId id="302" r:id="rId68"/>
    <p:sldId id="303" r:id="rId69"/>
    <p:sldId id="304" r:id="rId70"/>
    <p:sldId id="305" r:id="rId71"/>
    <p:sldId id="306" r:id="rId72"/>
    <p:sldId id="307" r:id="rId73"/>
    <p:sldId id="308" r:id="rId74"/>
    <p:sldId id="309" r:id="rId75"/>
    <p:sldId id="335" r:id="rId76"/>
    <p:sldId id="310" r:id="rId77"/>
    <p:sldId id="311" r:id="rId78"/>
    <p:sldId id="312" r:id="rId79"/>
    <p:sldId id="313" r:id="rId80"/>
    <p:sldId id="334" r:id="rId81"/>
    <p:sldId id="314" r:id="rId8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34" autoAdjust="0"/>
    <p:restoredTop sz="94660"/>
  </p:normalViewPr>
  <p:slideViewPr>
    <p:cSldViewPr snapToGrid="0">
      <p:cViewPr varScale="1">
        <p:scale>
          <a:sx n="68" d="100"/>
          <a:sy n="68" d="100"/>
        </p:scale>
        <p:origin x="7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C2DDF5F-11B9-4289-8DF4-DD3C5DB155AA}" type="datetimeFigureOut">
              <a:rPr lang="fa-IR" smtClean="0"/>
              <a:t>26/05/1444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73B3F4-8954-488B-9672-AB91880E8B1F}" type="slidenum">
              <a:rPr lang="fa-IR" smtClean="0"/>
              <a:t>‹#›</a:t>
            </a:fld>
            <a:endParaRPr lang="fa-IR"/>
          </a:p>
        </p:txBody>
      </p:sp>
    </p:spTree>
    <p:extLst>
      <p:ext uri="{BB962C8B-B14F-4D97-AF65-F5344CB8AC3E}">
        <p14:creationId xmlns:p14="http://schemas.microsoft.com/office/powerpoint/2010/main" val="396130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2DDF5F-11B9-4289-8DF4-DD3C5DB155AA}" type="datetimeFigureOut">
              <a:rPr lang="fa-IR" smtClean="0"/>
              <a:t>26/05/1444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73B3F4-8954-488B-9672-AB91880E8B1F}" type="slidenum">
              <a:rPr lang="fa-IR" smtClean="0"/>
              <a:t>‹#›</a:t>
            </a:fld>
            <a:endParaRPr lang="fa-IR"/>
          </a:p>
        </p:txBody>
      </p:sp>
    </p:spTree>
    <p:extLst>
      <p:ext uri="{BB962C8B-B14F-4D97-AF65-F5344CB8AC3E}">
        <p14:creationId xmlns:p14="http://schemas.microsoft.com/office/powerpoint/2010/main" val="372375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2DDF5F-11B9-4289-8DF4-DD3C5DB155AA}" type="datetimeFigureOut">
              <a:rPr lang="fa-IR" smtClean="0"/>
              <a:t>26/05/1444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73B3F4-8954-488B-9672-AB91880E8B1F}" type="slidenum">
              <a:rPr lang="fa-IR" smtClean="0"/>
              <a:t>‹#›</a:t>
            </a:fld>
            <a:endParaRPr lang="fa-IR"/>
          </a:p>
        </p:txBody>
      </p:sp>
    </p:spTree>
    <p:extLst>
      <p:ext uri="{BB962C8B-B14F-4D97-AF65-F5344CB8AC3E}">
        <p14:creationId xmlns:p14="http://schemas.microsoft.com/office/powerpoint/2010/main" val="417732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2DDF5F-11B9-4289-8DF4-DD3C5DB155AA}" type="datetimeFigureOut">
              <a:rPr lang="fa-IR" smtClean="0"/>
              <a:t>26/05/1444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73B3F4-8954-488B-9672-AB91880E8B1F}" type="slidenum">
              <a:rPr lang="fa-IR" smtClean="0"/>
              <a:t>‹#›</a:t>
            </a:fld>
            <a:endParaRPr lang="fa-IR"/>
          </a:p>
        </p:txBody>
      </p:sp>
    </p:spTree>
    <p:extLst>
      <p:ext uri="{BB962C8B-B14F-4D97-AF65-F5344CB8AC3E}">
        <p14:creationId xmlns:p14="http://schemas.microsoft.com/office/powerpoint/2010/main" val="342035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2DDF5F-11B9-4289-8DF4-DD3C5DB155AA}" type="datetimeFigureOut">
              <a:rPr lang="fa-IR" smtClean="0"/>
              <a:t>26/05/1444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73B3F4-8954-488B-9672-AB91880E8B1F}" type="slidenum">
              <a:rPr lang="fa-IR" smtClean="0"/>
              <a:t>‹#›</a:t>
            </a:fld>
            <a:endParaRPr lang="fa-IR"/>
          </a:p>
        </p:txBody>
      </p:sp>
    </p:spTree>
    <p:extLst>
      <p:ext uri="{BB962C8B-B14F-4D97-AF65-F5344CB8AC3E}">
        <p14:creationId xmlns:p14="http://schemas.microsoft.com/office/powerpoint/2010/main" val="307937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C2DDF5F-11B9-4289-8DF4-DD3C5DB155AA}" type="datetimeFigureOut">
              <a:rPr lang="fa-IR" smtClean="0"/>
              <a:t>26/05/1444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273B3F4-8954-488B-9672-AB91880E8B1F}" type="slidenum">
              <a:rPr lang="fa-IR" smtClean="0"/>
              <a:t>‹#›</a:t>
            </a:fld>
            <a:endParaRPr lang="fa-IR"/>
          </a:p>
        </p:txBody>
      </p:sp>
    </p:spTree>
    <p:extLst>
      <p:ext uri="{BB962C8B-B14F-4D97-AF65-F5344CB8AC3E}">
        <p14:creationId xmlns:p14="http://schemas.microsoft.com/office/powerpoint/2010/main" val="237325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C2DDF5F-11B9-4289-8DF4-DD3C5DB155AA}" type="datetimeFigureOut">
              <a:rPr lang="fa-IR" smtClean="0"/>
              <a:t>26/05/1444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273B3F4-8954-488B-9672-AB91880E8B1F}" type="slidenum">
              <a:rPr lang="fa-IR" smtClean="0"/>
              <a:t>‹#›</a:t>
            </a:fld>
            <a:endParaRPr lang="fa-IR"/>
          </a:p>
        </p:txBody>
      </p:sp>
    </p:spTree>
    <p:extLst>
      <p:ext uri="{BB962C8B-B14F-4D97-AF65-F5344CB8AC3E}">
        <p14:creationId xmlns:p14="http://schemas.microsoft.com/office/powerpoint/2010/main" val="76462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C2DDF5F-11B9-4289-8DF4-DD3C5DB155AA}" type="datetimeFigureOut">
              <a:rPr lang="fa-IR" smtClean="0"/>
              <a:t>26/05/1444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273B3F4-8954-488B-9672-AB91880E8B1F}" type="slidenum">
              <a:rPr lang="fa-IR" smtClean="0"/>
              <a:t>‹#›</a:t>
            </a:fld>
            <a:endParaRPr lang="fa-IR"/>
          </a:p>
        </p:txBody>
      </p:sp>
    </p:spTree>
    <p:extLst>
      <p:ext uri="{BB962C8B-B14F-4D97-AF65-F5344CB8AC3E}">
        <p14:creationId xmlns:p14="http://schemas.microsoft.com/office/powerpoint/2010/main" val="17164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DDF5F-11B9-4289-8DF4-DD3C5DB155AA}" type="datetimeFigureOut">
              <a:rPr lang="fa-IR" smtClean="0"/>
              <a:t>26/05/1444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273B3F4-8954-488B-9672-AB91880E8B1F}" type="slidenum">
              <a:rPr lang="fa-IR" smtClean="0"/>
              <a:t>‹#›</a:t>
            </a:fld>
            <a:endParaRPr lang="fa-IR"/>
          </a:p>
        </p:txBody>
      </p:sp>
    </p:spTree>
    <p:extLst>
      <p:ext uri="{BB962C8B-B14F-4D97-AF65-F5344CB8AC3E}">
        <p14:creationId xmlns:p14="http://schemas.microsoft.com/office/powerpoint/2010/main" val="1217470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2DDF5F-11B9-4289-8DF4-DD3C5DB155AA}" type="datetimeFigureOut">
              <a:rPr lang="fa-IR" smtClean="0"/>
              <a:t>26/05/1444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273B3F4-8954-488B-9672-AB91880E8B1F}" type="slidenum">
              <a:rPr lang="fa-IR" smtClean="0"/>
              <a:t>‹#›</a:t>
            </a:fld>
            <a:endParaRPr lang="fa-IR"/>
          </a:p>
        </p:txBody>
      </p:sp>
    </p:spTree>
    <p:extLst>
      <p:ext uri="{BB962C8B-B14F-4D97-AF65-F5344CB8AC3E}">
        <p14:creationId xmlns:p14="http://schemas.microsoft.com/office/powerpoint/2010/main" val="428705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2DDF5F-11B9-4289-8DF4-DD3C5DB155AA}" type="datetimeFigureOut">
              <a:rPr lang="fa-IR" smtClean="0"/>
              <a:t>26/05/1444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273B3F4-8954-488B-9672-AB91880E8B1F}" type="slidenum">
              <a:rPr lang="fa-IR" smtClean="0"/>
              <a:t>‹#›</a:t>
            </a:fld>
            <a:endParaRPr lang="fa-IR"/>
          </a:p>
        </p:txBody>
      </p:sp>
    </p:spTree>
    <p:extLst>
      <p:ext uri="{BB962C8B-B14F-4D97-AF65-F5344CB8AC3E}">
        <p14:creationId xmlns:p14="http://schemas.microsoft.com/office/powerpoint/2010/main" val="149280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C2DDF5F-11B9-4289-8DF4-DD3C5DB155AA}" type="datetimeFigureOut">
              <a:rPr lang="fa-IR" smtClean="0"/>
              <a:t>26/05/1444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273B3F4-8954-488B-9672-AB91880E8B1F}" type="slidenum">
              <a:rPr lang="fa-IR" smtClean="0"/>
              <a:t>‹#›</a:t>
            </a:fld>
            <a:endParaRPr lang="fa-IR"/>
          </a:p>
        </p:txBody>
      </p:sp>
    </p:spTree>
    <p:extLst>
      <p:ext uri="{BB962C8B-B14F-4D97-AF65-F5344CB8AC3E}">
        <p14:creationId xmlns:p14="http://schemas.microsoft.com/office/powerpoint/2010/main" val="2027381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mtClean="0">
                <a:latin typeface="A  Duel" panose="01000000000000000000" pitchFamily="2" charset="-78"/>
                <a:cs typeface="B Zar" panose="00000400000000000000" pitchFamily="2" charset="-78"/>
              </a:rPr>
              <a:t/>
            </a:r>
            <a:br>
              <a:rPr lang="fa-IR" smtClean="0">
                <a:latin typeface="A  Duel" panose="01000000000000000000" pitchFamily="2" charset="-78"/>
                <a:cs typeface="B Zar" panose="00000400000000000000" pitchFamily="2" charset="-78"/>
              </a:rPr>
            </a:br>
            <a:r>
              <a:rPr lang="fa-IR">
                <a:latin typeface="A  Duel" panose="01000000000000000000" pitchFamily="2" charset="-78"/>
                <a:cs typeface="B Zar" panose="00000400000000000000" pitchFamily="2" charset="-78"/>
              </a:rPr>
              <a:t/>
            </a:r>
            <a:br>
              <a:rPr lang="fa-IR">
                <a:latin typeface="A  Duel" panose="01000000000000000000" pitchFamily="2" charset="-78"/>
                <a:cs typeface="B Zar" panose="00000400000000000000" pitchFamily="2" charset="-78"/>
              </a:rPr>
            </a:br>
            <a:r>
              <a:rPr lang="fa-IR" sz="4400" smtClean="0">
                <a:solidFill>
                  <a:srgbClr val="FF0000"/>
                </a:solidFill>
                <a:latin typeface="A  Duel" panose="01000000000000000000" pitchFamily="2" charset="-78"/>
                <a:cs typeface="B Zar" panose="00000400000000000000" pitchFamily="2" charset="-78"/>
              </a:rPr>
              <a:t>عنوان مقاله</a:t>
            </a:r>
            <a:r>
              <a:rPr lang="fa-IR" sz="4400" smtClean="0">
                <a:latin typeface="A  Duel" panose="01000000000000000000" pitchFamily="2" charset="-78"/>
                <a:cs typeface="B Zar" panose="00000400000000000000" pitchFamily="2" charset="-78"/>
              </a:rPr>
              <a:t>: تغییر ارزش ها در آیینه سینما و مطبوعات</a:t>
            </a:r>
            <a:endParaRPr lang="fa-IR" sz="4400">
              <a:latin typeface="A  Duel" panose="01000000000000000000" pitchFamily="2" charset="-78"/>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a:t>
            </a:r>
            <a:r>
              <a:rPr lang="fa-IR" smtClean="0">
                <a:cs typeface="B Zar" panose="00000400000000000000" pitchFamily="2" charset="-78"/>
              </a:rPr>
              <a:t>: فرامرز رفیع پور </a:t>
            </a:r>
          </a:p>
          <a:p>
            <a:r>
              <a:rPr lang="fa-IR" smtClean="0">
                <a:solidFill>
                  <a:srgbClr val="FF0000"/>
                </a:solidFill>
                <a:cs typeface="B Zar" panose="00000400000000000000" pitchFamily="2" charset="-78"/>
              </a:rPr>
              <a:t>منبع</a:t>
            </a:r>
            <a:r>
              <a:rPr lang="fa-IR" smtClean="0">
                <a:cs typeface="B Zar" panose="00000400000000000000" pitchFamily="2" charset="-78"/>
              </a:rPr>
              <a:t>: نشریه </a:t>
            </a:r>
            <a:r>
              <a:rPr lang="fa-IR">
                <a:cs typeface="B Zar" panose="00000400000000000000" pitchFamily="2" charset="-78"/>
              </a:rPr>
              <a:t>نامه پژوهش » سال 1378 - </a:t>
            </a:r>
            <a:r>
              <a:rPr lang="fa-IR">
                <a:cs typeface="B Zar" panose="00000400000000000000" pitchFamily="2" charset="-78"/>
              </a:rPr>
              <a:t>شماره </a:t>
            </a:r>
            <a:r>
              <a:rPr lang="fa-IR" smtClean="0">
                <a:cs typeface="B Zar" panose="00000400000000000000" pitchFamily="2" charset="-78"/>
              </a:rPr>
              <a:t>14-15</a:t>
            </a:r>
          </a:p>
          <a:p>
            <a:r>
              <a:rPr lang="fa-IR" smtClean="0">
                <a:cs typeface="B Zar" panose="00000400000000000000" pitchFamily="2" charset="-78"/>
              </a:rPr>
              <a:t>صص 5-29</a:t>
            </a:r>
            <a:endParaRPr lang="fa-IR">
              <a:cs typeface="B Zar" panose="00000400000000000000" pitchFamily="2" charset="-78"/>
            </a:endParaRPr>
          </a:p>
        </p:txBody>
      </p:sp>
    </p:spTree>
    <p:extLst>
      <p:ext uri="{BB962C8B-B14F-4D97-AF65-F5344CB8AC3E}">
        <p14:creationId xmlns:p14="http://schemas.microsoft.com/office/powerpoint/2010/main" val="2257842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2- </a:t>
            </a:r>
            <a:r>
              <a:rPr lang="fa-IR">
                <a:cs typeface="B Zar" panose="00000400000000000000" pitchFamily="2" charset="-78"/>
              </a:rPr>
              <a:t>دیدگاه مخاطبان و بینندگان، نقایص  تحلیل محققان این تصور  را ایجاد می کند  که بررسی تاثیر گذاری از دیدگاه مخاطبان و بینندگان قابل اعتماد تر  باشد. اما این روش  نیز محددیت هایی دارد، از جمله این که بیشتر بینندگان:</a:t>
            </a:r>
          </a:p>
          <a:p>
            <a:r>
              <a:rPr lang="fa-IR">
                <a:cs typeface="B Zar" panose="00000400000000000000" pitchFamily="2" charset="-78"/>
              </a:rPr>
              <a:t>- در ابتدا وقوف ندارند که چه عوامل و ارزش هایی بر آن ها تاثیر گذاشته است. </a:t>
            </a:r>
          </a:p>
          <a:p>
            <a:r>
              <a:rPr lang="fa-IR">
                <a:cs typeface="B Zar" panose="00000400000000000000" pitchFamily="2" charset="-78"/>
              </a:rPr>
              <a:t>- در صورت اطلاع، از تشخیص تاثیر مثبت یا منفی آن ناتوانند.  </a:t>
            </a:r>
          </a:p>
          <a:p>
            <a:endParaRPr lang="fa-IR"/>
          </a:p>
        </p:txBody>
      </p:sp>
    </p:spTree>
    <p:extLst>
      <p:ext uri="{BB962C8B-B14F-4D97-AF65-F5344CB8AC3E}">
        <p14:creationId xmlns:p14="http://schemas.microsoft.com/office/powerpoint/2010/main" val="401712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گفتنی است تحقیقات بسیار، در زمینه ادراک و روان شناسی نشان داده است که چنان چه  انتقال محرکی خاص به انسان، در مقادیر کم و غیر محسوس صورت گیرد، ادراک آن محرک دشوار است و این نکته ای است که در وسایل ارتباط جمعی و تبلیغات، از آن به طور گسترده استفاده می شود. یعنی بسیاری از محرک (</a:t>
            </a:r>
            <a:r>
              <a:rPr lang="en-US" smtClean="0">
                <a:cs typeface="B Zar" panose="00000400000000000000" pitchFamily="2" charset="-78"/>
              </a:rPr>
              <a:t>Stimulus</a:t>
            </a:r>
            <a:r>
              <a:rPr lang="fa-IR" smtClean="0">
                <a:cs typeface="B Zar" panose="00000400000000000000" pitchFamily="2" charset="-78"/>
              </a:rPr>
              <a:t>) و اطلاعات (ارزش ها) زیر عنوان «مرز ادراک» یا مرز وقوف (</a:t>
            </a:r>
            <a:r>
              <a:rPr lang="en-US" smtClean="0">
                <a:cs typeface="B Zar" panose="00000400000000000000" pitchFamily="2" charset="-78"/>
              </a:rPr>
              <a:t>Threshold</a:t>
            </a:r>
            <a:r>
              <a:rPr lang="fa-IR" smtClean="0">
                <a:cs typeface="B Zar" panose="00000400000000000000" pitchFamily="2" charset="-78"/>
              </a:rPr>
              <a:t>) و اطلاعات، (ارزش ها)به مخاطب منتقل می شوند.</a:t>
            </a:r>
          </a:p>
          <a:p>
            <a:pPr algn="just"/>
            <a:endParaRPr lang="fa-IR">
              <a:cs typeface="B Zar" panose="00000400000000000000" pitchFamily="2" charset="-78"/>
            </a:endParaRPr>
          </a:p>
        </p:txBody>
      </p:sp>
      <p:sp>
        <p:nvSpPr>
          <p:cNvPr id="4" name="Flowchart: Process 3"/>
          <p:cNvSpPr/>
          <p:nvPr/>
        </p:nvSpPr>
        <p:spPr>
          <a:xfrm>
            <a:off x="1642820" y="4525505"/>
            <a:ext cx="2758698" cy="1301857"/>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دشواری ادراک محرک</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755522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t> </a:t>
            </a:r>
            <a:r>
              <a:rPr lang="fa-IR">
                <a:cs typeface="B Zar" panose="00000400000000000000" pitchFamily="2" charset="-78"/>
              </a:rPr>
              <a:t>مثال مشهور در این زمینه، صحنه های هیجان انگیز فیلمی است که در آن هنرپیشه ای در گرمای طاقت فرسا  و با وجود تشنگی فراوان فعالیت می کند. در این لحاظات که بینندگان غرق تماشا هستند و خود را با سرنوشت فیلم ، </a:t>
            </a:r>
            <a:r>
              <a:rPr lang="fa-IR">
                <a:solidFill>
                  <a:srgbClr val="FF0000"/>
                </a:solidFill>
                <a:cs typeface="B Zar" panose="00000400000000000000" pitchFamily="2" charset="-78"/>
              </a:rPr>
              <a:t>همانند (</a:t>
            </a:r>
            <a:r>
              <a:rPr lang="en-US">
                <a:solidFill>
                  <a:srgbClr val="FF0000"/>
                </a:solidFill>
                <a:cs typeface="B Zar" panose="00000400000000000000" pitchFamily="2" charset="-78"/>
              </a:rPr>
              <a:t>Identified</a:t>
            </a:r>
            <a:r>
              <a:rPr lang="fa-IR">
                <a:solidFill>
                  <a:srgbClr val="FF0000"/>
                </a:solidFill>
                <a:cs typeface="B Zar" panose="00000400000000000000" pitchFamily="2" charset="-78"/>
              </a:rPr>
              <a:t>) </a:t>
            </a:r>
            <a:r>
              <a:rPr lang="fa-IR">
                <a:cs typeface="B Zar" panose="00000400000000000000" pitchFamily="2" charset="-78"/>
              </a:rPr>
              <a:t>حس می کنند، برای لحظه ای کوتاه تصویری از یک نوشابه بر روی پرده پخش می شود و  در پایان فیلم فروش آن نوشابه  در نزدیکترین محل افزایش می یابد؛</a:t>
            </a:r>
          </a:p>
          <a:p>
            <a:endParaRPr lang="fa-IR"/>
          </a:p>
        </p:txBody>
      </p:sp>
    </p:spTree>
    <p:extLst>
      <p:ext uri="{BB962C8B-B14F-4D97-AF65-F5344CB8AC3E}">
        <p14:creationId xmlns:p14="http://schemas.microsoft.com/office/powerpoint/2010/main" val="39549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اما اکثر بینندگان خریدار، تصویر پخش شده را به خاطر نمی آورند. لذا شاید بسیاری از بینندگان، به درستی ندانند که وسایل ارتباط جمعی در صدد انتقال چه ارزش هایی به آن ها هستند و یا اگر دریافته باشند نتوانند به خوبی بازگو کنند. در این شرایط فقط با روش های زیرکانه و هوشمندانه می توان برخی از معرف های تاثیر بر بینندگان را سنجید. </a:t>
            </a:r>
          </a:p>
          <a:p>
            <a:pPr algn="just"/>
            <a:endParaRPr lang="fa-IR" smtClean="0">
              <a:cs typeface="B Zar" panose="00000400000000000000" pitchFamily="2" charset="-78"/>
            </a:endParaRPr>
          </a:p>
        </p:txBody>
      </p:sp>
      <p:sp>
        <p:nvSpPr>
          <p:cNvPr id="4" name="Flowchart: Process 3"/>
          <p:cNvSpPr/>
          <p:nvPr/>
        </p:nvSpPr>
        <p:spPr>
          <a:xfrm>
            <a:off x="2200759" y="4339525"/>
            <a:ext cx="2464231" cy="1549831"/>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Zar" panose="00000400000000000000" pitchFamily="2" charset="-78"/>
              </a:rPr>
              <a:t>ارزش </a:t>
            </a:r>
            <a:r>
              <a:rPr lang="fa-IR" sz="3200" b="1" smtClean="0">
                <a:solidFill>
                  <a:srgbClr val="FF0000"/>
                </a:solidFill>
                <a:cs typeface="B Zar" panose="00000400000000000000" pitchFamily="2" charset="-78"/>
              </a:rPr>
              <a:t>ها</a:t>
            </a:r>
            <a:endParaRPr lang="fa-IR" sz="3200" b="1">
              <a:solidFill>
                <a:srgbClr val="FF0000"/>
              </a:solidFill>
            </a:endParaRPr>
          </a:p>
        </p:txBody>
      </p:sp>
    </p:spTree>
    <p:extLst>
      <p:ext uri="{BB962C8B-B14F-4D97-AF65-F5344CB8AC3E}">
        <p14:creationId xmlns:p14="http://schemas.microsoft.com/office/powerpoint/2010/main" val="281881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مورد نکته دوم  هم باید یادآوری کنیم که چنان چه بینندگان به یک محرک ارزشی خو گیرنده دیگر آن را «بد» یا منفی تلقی نمی کنند. مثلا بسیاری از انسان ها می دانند که مواد مخدر زیان آور است و موجب کاهش توانایی جسمی و فکری و قدرت تصمیم گیری انسان می شود، اما چنان چه با استفاده از روش های مختلف  و بدون آن که آن ها درک کنند، به تدریج مقادیر کمی مواد مخدر به بدنشان وارد شود و بدن به آن خو گیرد، دیگر آن را چیز بدی تعبیر نمی کنند. با این مثال  می توان دریافت که چرا افراد یک جامعه پیش از آنکه ارزش هایشان تغییر یابد، ارزش های مغایر با فرهنگ خود را منفی ارزیابی می کنند، اما پس از انتقال این ارزش ها از طریق روش های غیر مستقیم  و ناآشکار، به تدریج به آنها عادت می کنند و دیگر تلقی منفی از آن ها ندارند. </a:t>
            </a:r>
          </a:p>
          <a:p>
            <a:endParaRPr lang="fa-IR"/>
          </a:p>
        </p:txBody>
      </p:sp>
      <p:sp>
        <p:nvSpPr>
          <p:cNvPr id="4" name="Flowchart: Process 3"/>
          <p:cNvSpPr/>
          <p:nvPr/>
        </p:nvSpPr>
        <p:spPr>
          <a:xfrm>
            <a:off x="2402237" y="5242975"/>
            <a:ext cx="2324746" cy="93398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محرک ارزشی</a:t>
            </a:r>
            <a:endParaRPr lang="fa-IR">
              <a:solidFill>
                <a:srgbClr val="FF0000"/>
              </a:solidFill>
            </a:endParaRPr>
          </a:p>
        </p:txBody>
      </p:sp>
    </p:spTree>
    <p:extLst>
      <p:ext uri="{BB962C8B-B14F-4D97-AF65-F5344CB8AC3E}">
        <p14:creationId xmlns:p14="http://schemas.microsoft.com/office/powerpoint/2010/main" val="2102728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تغییر نحوه قضاوت افراد درباره ویدئو و ماهواره از منفی به سمت مثبت، و به کار گیری انواع روش ها و استدلال  ها برای مفید جلوه دادن ان ها از جمله مصادیق این سخن است. همچنین تبدیل روحیه ی ایثار و انسان دوستی به روحیه سود جویی، نمونه هایی از تغییر ارزش ها به روش غیر مستقیم  و بدون وقوف جامعه است. </a:t>
            </a:r>
          </a:p>
          <a:p>
            <a:pPr algn="just"/>
            <a:endParaRPr lang="fa-IR">
              <a:cs typeface="B Zar" panose="00000400000000000000" pitchFamily="2" charset="-78"/>
            </a:endParaRPr>
          </a:p>
        </p:txBody>
      </p:sp>
      <p:sp>
        <p:nvSpPr>
          <p:cNvPr id="4" name="Flowchart: Decision 3"/>
          <p:cNvSpPr/>
          <p:nvPr/>
        </p:nvSpPr>
        <p:spPr>
          <a:xfrm>
            <a:off x="3115159" y="3750591"/>
            <a:ext cx="2557221" cy="1627322"/>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نحوه قضاوت افراد</a:t>
            </a:r>
            <a:endParaRPr lang="fa-IR" b="1">
              <a:solidFill>
                <a:srgbClr val="FF0000"/>
              </a:solidFill>
            </a:endParaRPr>
          </a:p>
        </p:txBody>
      </p:sp>
    </p:spTree>
    <p:extLst>
      <p:ext uri="{BB962C8B-B14F-4D97-AF65-F5344CB8AC3E}">
        <p14:creationId xmlns:p14="http://schemas.microsoft.com/office/powerpoint/2010/main" val="7650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بنابراین میزان ادراک ارزش انتقال یافته و </a:t>
            </a:r>
            <a:r>
              <a:rPr lang="fa-IR" smtClean="0">
                <a:cs typeface="B Zar" panose="00000400000000000000" pitchFamily="2" charset="-78"/>
              </a:rPr>
              <a:t>ارزیابی </a:t>
            </a:r>
            <a:r>
              <a:rPr lang="fa-IR">
                <a:cs typeface="B Zar" panose="00000400000000000000" pitchFamily="2" charset="-78"/>
              </a:rPr>
              <a:t>بینندگان از آن، الزاما و همیشه نتایج واقع بینانه  ای به همراه  ندارد و ضروری است به منظور سنجش میزان و چگونگی تاثیرگذاری فیلم ها بر مخاطبان از روش های معتبری بهره گرفته شود</a:t>
            </a:r>
            <a:r>
              <a:rPr lang="fa-IR" smtClean="0">
                <a:cs typeface="B Zar" panose="00000400000000000000" pitchFamily="2" charset="-78"/>
              </a:rPr>
              <a:t>.</a:t>
            </a:r>
          </a:p>
          <a:p>
            <a:pPr algn="just"/>
            <a:endParaRPr lang="fa-IR"/>
          </a:p>
        </p:txBody>
      </p:sp>
      <p:sp>
        <p:nvSpPr>
          <p:cNvPr id="4" name="Explosion 1 3"/>
          <p:cNvSpPr/>
          <p:nvPr/>
        </p:nvSpPr>
        <p:spPr>
          <a:xfrm>
            <a:off x="838200" y="3611106"/>
            <a:ext cx="2991173" cy="1859796"/>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ارزیابی بینندگان</a:t>
            </a:r>
            <a:endParaRPr lang="fa-IR" b="1">
              <a:solidFill>
                <a:srgbClr val="FF0000"/>
              </a:solidFill>
            </a:endParaRPr>
          </a:p>
        </p:txBody>
      </p:sp>
    </p:spTree>
    <p:extLst>
      <p:ext uri="{BB962C8B-B14F-4D97-AF65-F5344CB8AC3E}">
        <p14:creationId xmlns:p14="http://schemas.microsoft.com/office/powerpoint/2010/main" val="3616161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این رو در این تحقیق از هر دو روش استفاده شده است. هم روش تحلیل محتوا به منظور سنجش انواع و میزان ارزش های منتقل شده، و هم بررسی ادراک بینندگان از فیلم ها و ارزش های انتقال یافته. </a:t>
            </a:r>
            <a:endParaRPr lang="fa-IR">
              <a:cs typeface="B Zar" panose="00000400000000000000" pitchFamily="2" charset="-78"/>
            </a:endParaRPr>
          </a:p>
        </p:txBody>
      </p:sp>
      <p:sp>
        <p:nvSpPr>
          <p:cNvPr id="4" name="Flowchart: Decision 3"/>
          <p:cNvSpPr/>
          <p:nvPr/>
        </p:nvSpPr>
        <p:spPr>
          <a:xfrm>
            <a:off x="2169763" y="3719593"/>
            <a:ext cx="2340244" cy="1751309"/>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تحلیل محتوا</a:t>
            </a:r>
            <a:endParaRPr lang="fa-IR">
              <a:solidFill>
                <a:srgbClr val="FF0000"/>
              </a:solidFill>
            </a:endParaRPr>
          </a:p>
        </p:txBody>
      </p:sp>
      <p:sp>
        <p:nvSpPr>
          <p:cNvPr id="5" name="Plus 4"/>
          <p:cNvSpPr/>
          <p:nvPr/>
        </p:nvSpPr>
        <p:spPr>
          <a:xfrm>
            <a:off x="4903922" y="4169043"/>
            <a:ext cx="1875295" cy="8524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Flowchart: Decision 5"/>
          <p:cNvSpPr/>
          <p:nvPr/>
        </p:nvSpPr>
        <p:spPr>
          <a:xfrm>
            <a:off x="7129219" y="4001294"/>
            <a:ext cx="2696706" cy="1361120"/>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بررسی ادراک بینندگان</a:t>
            </a:r>
            <a:endParaRPr lang="fa-IR">
              <a:solidFill>
                <a:srgbClr val="FF0000"/>
              </a:solidFill>
            </a:endParaRPr>
          </a:p>
        </p:txBody>
      </p:sp>
    </p:spTree>
    <p:extLst>
      <p:ext uri="{BB962C8B-B14F-4D97-AF65-F5344CB8AC3E}">
        <p14:creationId xmlns:p14="http://schemas.microsoft.com/office/powerpoint/2010/main" val="1228583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1-2- روش تحلیل</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منظور تحلیل محتوای فیلم های سینماییف ابتدا فیلم های مورد نظر روی نوارهای ویدئویی ضبط و سپس محتوای هر کدام استخراج شد و از آن ها مطلبی به عنوان گزارش پیش نویس این پژوهش تهیه گردید. در این تحلیل همه رفتارهای بازیگران و تمامی اشیای مورد استفاده، هم به لحاظ مدت زمانی که در معرض دید تماشاگر قرار گرفته اند و هم اندازه تصویر و هم قیمت کالاها سنجیده شدند. </a:t>
            </a:r>
          </a:p>
          <a:p>
            <a:pPr algn="just"/>
            <a:endParaRPr lang="fa-IR">
              <a:cs typeface="B Zar" panose="00000400000000000000" pitchFamily="2" charset="-78"/>
            </a:endParaRPr>
          </a:p>
        </p:txBody>
      </p:sp>
      <p:sp>
        <p:nvSpPr>
          <p:cNvPr id="4" name="Flowchart: Alternate Process 3"/>
          <p:cNvSpPr/>
          <p:nvPr/>
        </p:nvSpPr>
        <p:spPr>
          <a:xfrm>
            <a:off x="1735809" y="4432515"/>
            <a:ext cx="3766088" cy="1456841"/>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هم اندازه تصویر و هم قیمت کالاها</a:t>
            </a:r>
            <a:endParaRPr lang="fa-IR" sz="2000" b="1">
              <a:solidFill>
                <a:srgbClr val="FF0000"/>
              </a:solidFill>
            </a:endParaRPr>
          </a:p>
        </p:txBody>
      </p:sp>
    </p:spTree>
    <p:extLst>
      <p:ext uri="{BB962C8B-B14F-4D97-AF65-F5344CB8AC3E}">
        <p14:creationId xmlns:p14="http://schemas.microsoft.com/office/powerpoint/2010/main" val="312190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latin typeface="A  Duel" panose="01000000000000000000" pitchFamily="2" charset="-78"/>
                <a:cs typeface="B Zar" panose="00000400000000000000" pitchFamily="2" charset="-78"/>
              </a:rPr>
              <a:t>دقت موضوع و لزوم توجه به همه عوامل، ایجاب می کرد که تعداد فیلم های مورد بررسی نیز محدودتر شوند. به این ترتیب چهار فیلم سینمایی بر اساس دو ضابطه ذیل انتخاب شدند:</a:t>
            </a:r>
          </a:p>
          <a:p>
            <a:r>
              <a:rPr lang="fa-IR" smtClean="0">
                <a:solidFill>
                  <a:srgbClr val="FF0000"/>
                </a:solidFill>
                <a:latin typeface="A  Duel" panose="01000000000000000000" pitchFamily="2" charset="-78"/>
                <a:cs typeface="B Zar" panose="00000400000000000000" pitchFamily="2" charset="-78"/>
              </a:rPr>
              <a:t>الف- میزان فروش فیلم</a:t>
            </a:r>
          </a:p>
          <a:p>
            <a:pPr algn="just"/>
            <a:r>
              <a:rPr lang="fa-IR" sz="2400">
                <a:solidFill>
                  <a:srgbClr val="FF0000"/>
                </a:solidFill>
              </a:rPr>
              <a:t>ب- متعلق بودن به یکی از سال های 1360، 1365، 1370 و 1372</a:t>
            </a:r>
            <a:r>
              <a:rPr lang="fa-IR" smtClean="0">
                <a:latin typeface="A  Duel" panose="01000000000000000000" pitchFamily="2" charset="-78"/>
                <a:cs typeface="B Zar" panose="00000400000000000000" pitchFamily="2" charset="-78"/>
              </a:rPr>
              <a:t>(یادآوری می شود علت انتخاب این سالها با توجه به این نکته بوده است که هر یک از سال های مذکور به لحاظ رواج و مقبولیت ارزشی خاص، نسبت به سال های پیش  و پس از خود، برجسته تر بوده اند.  از این رو از طریق مقایسه این سال ها بهتر می توان به روند تغییرات ارزشی جامعه پی برد)، بر اساس دو معیار مذکورف چهار فیلم برزخی ها (1360)، بایکوت (1365)، عروس (1370) و هنرپیشه (1372) انتخاب شدند. </a:t>
            </a:r>
            <a:endParaRPr lang="fa-IR">
              <a:latin typeface="A  Duel" panose="01000000000000000000" pitchFamily="2" charset="-78"/>
              <a:cs typeface="B Zar" panose="00000400000000000000" pitchFamily="2" charset="-78"/>
            </a:endParaRPr>
          </a:p>
        </p:txBody>
      </p:sp>
    </p:spTree>
    <p:extLst>
      <p:ext uri="{BB962C8B-B14F-4D97-AF65-F5344CB8AC3E}">
        <p14:creationId xmlns:p14="http://schemas.microsoft.com/office/powerpoint/2010/main" val="217223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چکیده</a:t>
            </a:r>
            <a:endParaRPr lang="fa-IR"/>
          </a:p>
        </p:txBody>
      </p:sp>
      <p:sp>
        <p:nvSpPr>
          <p:cNvPr id="3" name="Content Placeholder 2"/>
          <p:cNvSpPr>
            <a:spLocks noGrp="1"/>
          </p:cNvSpPr>
          <p:nvPr>
            <p:ph idx="1"/>
          </p:nvPr>
        </p:nvSpPr>
        <p:spPr>
          <a:xfrm>
            <a:off x="4295274" y="1825625"/>
            <a:ext cx="7058526" cy="4351338"/>
          </a:xfrm>
        </p:spPr>
        <p:txBody>
          <a:bodyPr/>
          <a:lstStyle/>
          <a:p>
            <a:pPr algn="just"/>
            <a:r>
              <a:rPr lang="fa-IR" smtClean="0">
                <a:cs typeface="B Zar" panose="00000400000000000000" pitchFamily="2" charset="-78"/>
              </a:rPr>
              <a:t>این مقاله به منظور نشان دادن  تاثیر وسایل ارتباط جمعی  در تغییر نظام ارزشی جامعه  ایران به بررسی پرفروش ترین فیلم های سینمایی سال های 1360 (برزخی ها)  1365 (بایکوت)، 1370 (عروس) و 1372 (هنرپیشه) و همچنین تحلیل محتوای پیام های تبریک و تسلیت  مندرج در روزنامه ها طی سال های 1356 تا 1372 پرداخته است. </a:t>
            </a:r>
          </a:p>
        </p:txBody>
      </p:sp>
      <p:pic>
        <p:nvPicPr>
          <p:cNvPr id="4" name="Picture 3"/>
          <p:cNvPicPr>
            <a:picLocks noChangeAspect="1"/>
          </p:cNvPicPr>
          <p:nvPr/>
        </p:nvPicPr>
        <p:blipFill>
          <a:blip r:embed="rId2"/>
          <a:stretch>
            <a:fillRect/>
          </a:stretch>
        </p:blipFill>
        <p:spPr>
          <a:xfrm>
            <a:off x="228600" y="461963"/>
            <a:ext cx="3827546" cy="5715000"/>
          </a:xfrm>
          <a:prstGeom prst="rect">
            <a:avLst/>
          </a:prstGeom>
        </p:spPr>
      </p:pic>
    </p:spTree>
    <p:extLst>
      <p:ext uri="{BB962C8B-B14F-4D97-AF65-F5344CB8AC3E}">
        <p14:creationId xmlns:p14="http://schemas.microsoft.com/office/powerpoint/2010/main" val="182975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1-3- ازرش های مرد بررسی</a:t>
            </a:r>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مهم ترین ارزش های مورد بررسی عبارت بودند از: </a:t>
            </a:r>
          </a:p>
          <a:p>
            <a:r>
              <a:rPr lang="fa-IR" smtClean="0">
                <a:cs typeface="B Zar" panose="00000400000000000000" pitchFamily="2" charset="-78"/>
              </a:rPr>
              <a:t>میزان مشروعیت  بخشیدن به ثروت  و تبدیل آن به یک ارزش مثبت</a:t>
            </a:r>
          </a:p>
          <a:p>
            <a:r>
              <a:rPr lang="fa-IR" smtClean="0">
                <a:cs typeface="B Zar" panose="00000400000000000000" pitchFamily="2" charset="-78"/>
              </a:rPr>
              <a:t>میزان تایید  و مشروعیت دادن به نابرابری های اجتماعی با کاهش آن</a:t>
            </a:r>
          </a:p>
          <a:p>
            <a:r>
              <a:rPr lang="fa-IR" smtClean="0">
                <a:cs typeface="B Zar" panose="00000400000000000000" pitchFamily="2" charset="-78"/>
              </a:rPr>
              <a:t>میزان گسترش ارزش مادی گرایی و سود جویی با کاهش آن </a:t>
            </a:r>
          </a:p>
          <a:p>
            <a:r>
              <a:rPr lang="fa-IR" smtClean="0">
                <a:cs typeface="B Zar" panose="00000400000000000000" pitchFamily="2" charset="-78"/>
              </a:rPr>
              <a:t>میزان گسترش ارزش و روحیه  مصرف گرایی یا کاهش آن </a:t>
            </a:r>
          </a:p>
          <a:p>
            <a:r>
              <a:rPr lang="fa-IR" smtClean="0">
                <a:cs typeface="B Zar" panose="00000400000000000000" pitchFamily="2" charset="-78"/>
              </a:rPr>
              <a:t>میزان تقویت یا تضعیف ارزش های مذهبی. </a:t>
            </a:r>
          </a:p>
          <a:p>
            <a:r>
              <a:rPr lang="fa-IR" smtClean="0">
                <a:cs typeface="B Zar" panose="00000400000000000000" pitchFamily="2" charset="-78"/>
              </a:rPr>
              <a:t>به منظور بررسی میزان انتقال ارزش های نوع اول ت چهارم، یعنی انتقال ارزش ثروت، نابرابری، مادی گرایی و مصرف گرایی، معرف های زیر در نظر گرفته  شدند:</a:t>
            </a:r>
          </a:p>
          <a:p>
            <a:endParaRPr lang="fa-IR"/>
          </a:p>
        </p:txBody>
      </p:sp>
      <p:pic>
        <p:nvPicPr>
          <p:cNvPr id="4" name="Picture 3"/>
          <p:cNvPicPr>
            <a:picLocks noChangeAspect="1"/>
          </p:cNvPicPr>
          <p:nvPr/>
        </p:nvPicPr>
        <p:blipFill>
          <a:blip r:embed="rId2"/>
          <a:stretch>
            <a:fillRect/>
          </a:stretch>
        </p:blipFill>
        <p:spPr>
          <a:xfrm>
            <a:off x="0" y="1518833"/>
            <a:ext cx="3718469" cy="3200159"/>
          </a:xfrm>
          <a:prstGeom prst="rect">
            <a:avLst/>
          </a:prstGeom>
        </p:spPr>
      </p:pic>
    </p:spTree>
    <p:extLst>
      <p:ext uri="{BB962C8B-B14F-4D97-AF65-F5344CB8AC3E}">
        <p14:creationId xmlns:p14="http://schemas.microsoft.com/office/powerpoint/2010/main" val="1636141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 نوع منزل  و ارزش مادی آن </a:t>
            </a:r>
          </a:p>
          <a:p>
            <a:r>
              <a:rPr lang="fa-IR" smtClean="0">
                <a:cs typeface="B Zar" panose="00000400000000000000" pitchFamily="2" charset="-78"/>
              </a:rPr>
              <a:t>- وسایل منزل  و ارزش مادی انها</a:t>
            </a:r>
          </a:p>
          <a:p>
            <a:r>
              <a:rPr lang="fa-IR" smtClean="0">
                <a:cs typeface="B Zar" panose="00000400000000000000" pitchFamily="2" charset="-78"/>
              </a:rPr>
              <a:t>لباس و زیور آلات هنرپیشه ها و ارزش مادی آنها </a:t>
            </a:r>
          </a:p>
          <a:p>
            <a:r>
              <a:rPr lang="fa-IR" smtClean="0">
                <a:cs typeface="B Zar" panose="00000400000000000000" pitchFamily="2" charset="-78"/>
              </a:rPr>
              <a:t>برای بررسی میزان انتقال ارزش های مذهبی (نظیر حجاب و ریش) استفاده شد. </a:t>
            </a:r>
          </a:p>
        </p:txBody>
      </p:sp>
    </p:spTree>
    <p:extLst>
      <p:ext uri="{BB962C8B-B14F-4D97-AF65-F5344CB8AC3E}">
        <p14:creationId xmlns:p14="http://schemas.microsoft.com/office/powerpoint/2010/main" val="223632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البته معرف های دیگری نیز همچون وسایل نقلیه مورد استفاده و ارزش مادی آن ها. آرایش هنر پیشه ها؛ رفتارها و عمل های مذهبی (از جمله الفاظ به کار گرفته شده) میزان انتقال ارزش های انقلابی؛ و میزان انتقال ارزش های مربوط  به گروه مرجح غربی یا هویت ملی بررسی شدند که نتایج آنها به طور انفرادی برای هر فیلم مفید است اما از آن جا که  برای مقایسه فیلم ها با یکدیگر مناسب نبودند، از نتایج آنها چشم پوشی شد. </a:t>
            </a:r>
          </a:p>
          <a:p>
            <a:endParaRPr lang="fa-IR"/>
          </a:p>
        </p:txBody>
      </p:sp>
      <p:sp>
        <p:nvSpPr>
          <p:cNvPr id="4" name="Explosion 1 3"/>
          <p:cNvSpPr/>
          <p:nvPr/>
        </p:nvSpPr>
        <p:spPr>
          <a:xfrm>
            <a:off x="1487838" y="3750590"/>
            <a:ext cx="3797084" cy="2767336"/>
          </a:xfrm>
          <a:prstGeom prst="irregularSeal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میزان انتقال ارزش های مربوط  به گروه مرجح غربی یا هویت ملی</a:t>
            </a:r>
            <a:endParaRPr lang="fa-IR" b="1">
              <a:solidFill>
                <a:srgbClr val="FF0000"/>
              </a:solidFill>
            </a:endParaRPr>
          </a:p>
        </p:txBody>
      </p:sp>
    </p:spTree>
    <p:extLst>
      <p:ext uri="{BB962C8B-B14F-4D97-AF65-F5344CB8AC3E}">
        <p14:creationId xmlns:p14="http://schemas.microsoft.com/office/powerpoint/2010/main" val="2343147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2- تحلیل فیلم ها</a:t>
            </a:r>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برای درک  بهتر موضوع، ابتدا خلاصه محتوای فیلم ها را می اوریم: </a:t>
            </a:r>
          </a:p>
          <a:p>
            <a:r>
              <a:rPr lang="fa-IR" smtClean="0">
                <a:cs typeface="B Zar" panose="00000400000000000000" pitchFamily="2" charset="-78"/>
              </a:rPr>
              <a:t>2-1- خلاصه محتوای فیلم ها</a:t>
            </a:r>
          </a:p>
          <a:p>
            <a:pPr algn="just"/>
            <a:r>
              <a:rPr lang="fa-IR" smtClean="0">
                <a:cs typeface="B Zar" panose="00000400000000000000" pitchFamily="2" charset="-78"/>
              </a:rPr>
              <a:t>موضوع  فیلم «برزخی ها»، فرار عده ای زندانی است که دقیقا هنگامی که تصور می کنند نقشه فرار آنها با موفقیت به اتمام رسیده است،  در نزدیکی مرز با ژاندارم ها درگیر می شوند، اما چون درگیری آن ها با ژاندارم ها همزمان با حمله عراقی ها به کشور صورت می گیردف آن ها در کنار مردم روستایی منطقه با عراقی ها مبارزه می کنند و سرانجام کشته می شوند. </a:t>
            </a:r>
          </a:p>
          <a:p>
            <a:endParaRPr lang="fa-IR"/>
          </a:p>
        </p:txBody>
      </p:sp>
    </p:spTree>
    <p:extLst>
      <p:ext uri="{BB962C8B-B14F-4D97-AF65-F5344CB8AC3E}">
        <p14:creationId xmlns:p14="http://schemas.microsoft.com/office/powerpoint/2010/main" val="1144447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580108" y="1825625"/>
            <a:ext cx="7773692" cy="4351338"/>
          </a:xfrm>
        </p:spPr>
        <p:txBody>
          <a:bodyPr>
            <a:normAutofit/>
          </a:bodyPr>
          <a:lstStyle/>
          <a:p>
            <a:pPr algn="just"/>
            <a:r>
              <a:rPr lang="fa-IR" smtClean="0">
                <a:cs typeface="B Zar" panose="00000400000000000000" pitchFamily="2" charset="-78"/>
              </a:rPr>
              <a:t>فیلم «بایکوت» بیانگر تضاد دو ایدئولوژی مارکسیسم و اسلام در بین زندانیان، به ویژه  دو زندانی است که شخصیت اصلی فیلم هستند. پیام این فیلم نشان دادن نادرستی ایدئولوژی مارکسیسم به بیننده است: </a:t>
            </a:r>
          </a:p>
          <a:p>
            <a:pPr algn="just"/>
            <a:r>
              <a:rPr lang="fa-IR" smtClean="0">
                <a:cs typeface="B Zar" panose="00000400000000000000" pitchFamily="2" charset="-78"/>
              </a:rPr>
              <a:t>یادآوری می شود تاثیر گذاری این دو فیلم در جهت تثبیت ارزش های انقلابی است. </a:t>
            </a:r>
          </a:p>
        </p:txBody>
      </p:sp>
      <p:pic>
        <p:nvPicPr>
          <p:cNvPr id="4" name="Picture 3"/>
          <p:cNvPicPr>
            <a:picLocks noChangeAspect="1"/>
          </p:cNvPicPr>
          <p:nvPr/>
        </p:nvPicPr>
        <p:blipFill>
          <a:blip r:embed="rId2"/>
          <a:stretch>
            <a:fillRect/>
          </a:stretch>
        </p:blipFill>
        <p:spPr>
          <a:xfrm>
            <a:off x="263471" y="1825625"/>
            <a:ext cx="3316637" cy="5000972"/>
          </a:xfrm>
          <a:prstGeom prst="rect">
            <a:avLst/>
          </a:prstGeom>
        </p:spPr>
      </p:pic>
    </p:spTree>
    <p:extLst>
      <p:ext uri="{BB962C8B-B14F-4D97-AF65-F5344CB8AC3E}">
        <p14:creationId xmlns:p14="http://schemas.microsoft.com/office/powerpoint/2010/main" val="3609741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r>
              <a:rPr lang="fa-IR">
                <a:cs typeface="B Zar" panose="00000400000000000000" pitchFamily="2" charset="-78"/>
              </a:rPr>
              <a:t>فیلم «عروس» داستان جوان نسبتا فقیری است که در رشته تئاتر تحصیل می کند. وی که دلبسته ی دختری از خانواده نسبتا ثروتمند استف به علت مخالفتی که پدر دختر ازدواجشان نشان می دهد، ناگزیر می گردد. به شرایط تعیین شده از سوی خانواده عروس تن دهد و به قیمت بی توجهی به ارزش های آرمانی خود، شرایط مادی و تسهیلات زندگی مرفه را از طرق «نه چندان مشروع» به دست آورد تا به وصال دختر برسد، اما پس از جلب موافقت خانواده و صورت گرفتن ازدواج  در هنگام سفر ماه عسل به سوی شمال، ماشین آنها با زنی تصادف می کند و داماد، از صحنه می گریزد  و عروس را تنها می گذارد. سپس عروس جوان به کمک پسر عموی داماد، زن مصدوم را جهت مداوا به بیمارستان منتقل می کند. در پایان فیلم،  داماد جوان از کرده ی خود پیشمان می شود و به آنان می </a:t>
            </a:r>
            <a:r>
              <a:rPr lang="fa-IR" smtClean="0">
                <a:cs typeface="B Zar" panose="00000400000000000000" pitchFamily="2" charset="-78"/>
              </a:rPr>
              <a:t>پیوندد. </a:t>
            </a:r>
          </a:p>
          <a:p>
            <a:pPr algn="just"/>
            <a:r>
              <a:rPr lang="fa-IR">
                <a:cs typeface="B Zar" panose="00000400000000000000" pitchFamily="2" charset="-78"/>
              </a:rPr>
              <a:t>میزان تاثیر این ئفیلم نسبتا بالاست و در واقع بیانگر آغاز سیر جدیدی از تغییر ارزش ها در جامعه است. </a:t>
            </a:r>
          </a:p>
          <a:p>
            <a:pPr algn="just"/>
            <a:endParaRPr lang="fa-IR">
              <a:cs typeface="B Zar" panose="00000400000000000000" pitchFamily="2" charset="-78"/>
            </a:endParaRPr>
          </a:p>
          <a:p>
            <a:endParaRPr lang="fa-IR"/>
          </a:p>
        </p:txBody>
      </p:sp>
    </p:spTree>
    <p:extLst>
      <p:ext uri="{BB962C8B-B14F-4D97-AF65-F5344CB8AC3E}">
        <p14:creationId xmlns:p14="http://schemas.microsoft.com/office/powerpoint/2010/main" val="290013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پوستر فیلم عروس</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779003" y="1690688"/>
            <a:ext cx="4417017" cy="4605289"/>
          </a:xfrm>
          <a:prstGeom prst="rect">
            <a:avLst/>
          </a:prstGeom>
        </p:spPr>
      </p:pic>
    </p:spTree>
    <p:extLst>
      <p:ext uri="{BB962C8B-B14F-4D97-AF65-F5344CB8AC3E}">
        <p14:creationId xmlns:p14="http://schemas.microsoft.com/office/powerpoint/2010/main" val="3341626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فیلم «هنرپیشه» مردی که دارای </a:t>
            </a:r>
            <a:r>
              <a:rPr lang="fa-IR">
                <a:cs typeface="B Zar" panose="00000400000000000000" pitchFamily="2" charset="-78"/>
              </a:rPr>
              <a:t>همسری </a:t>
            </a:r>
            <a:r>
              <a:rPr lang="fa-IR" smtClean="0">
                <a:cs typeface="B Zar" panose="00000400000000000000" pitchFamily="2" charset="-78"/>
              </a:rPr>
              <a:t>نازاست  و همه کوشش های وی در جهت درمان نازایی همسرش بی نتیجه مانده است، تصمیم می گیرد. با دختری کولی برای مدتی کوتاه  و فقط به قصد صاحب فرزند شدن، ازدواج کند. اما طی این ارتباط موضوعاتی برای او اشکار می شود که پیش از آن بر او پوشیده بوده است. لذا پس از چندی رابطه خود را با دختر کولی قطع می کند  و بار دیگر زندگی خود را با همسر قبلی اش ادامه می دهد. </a:t>
            </a:r>
          </a:p>
          <a:p>
            <a:pPr algn="just"/>
            <a:r>
              <a:rPr lang="fa-IR" smtClean="0">
                <a:cs typeface="B Zar" panose="00000400000000000000" pitchFamily="2" charset="-78"/>
              </a:rPr>
              <a:t>این فیلم نیز گرچه به اندازه فیلم «عروس» تاثیرگذار نبوده است،  اما به طور محسوسی تغییر ارزش های اجتماعی را نسبت به سال های 1360 تا 1365 نشان می دهد. </a:t>
            </a:r>
            <a:endParaRPr lang="fa-IR">
              <a:cs typeface="B Zar" panose="00000400000000000000" pitchFamily="2" charset="-78"/>
            </a:endParaRPr>
          </a:p>
        </p:txBody>
      </p:sp>
    </p:spTree>
    <p:extLst>
      <p:ext uri="{BB962C8B-B14F-4D97-AF65-F5344CB8AC3E}">
        <p14:creationId xmlns:p14="http://schemas.microsoft.com/office/powerpoint/2010/main" val="1321370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2-2- انتقال ارزشها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تحلیل ارزش های متقل شده از این فیلم ها، بیشتر دو نوع ارزش در نظر گرفته شده است: ارزش های مادی و ارزش هیا مذهبی در این جا ابتدا انتقال ارزش های مادی (ثروت و نابرابری) را بررسی می کنیم و سپس به ارزش های مذهبی می پردازیم. </a:t>
            </a:r>
          </a:p>
          <a:p>
            <a:endParaRPr lang="fa-IR"/>
          </a:p>
        </p:txBody>
      </p:sp>
    </p:spTree>
    <p:extLst>
      <p:ext uri="{BB962C8B-B14F-4D97-AF65-F5344CB8AC3E}">
        <p14:creationId xmlns:p14="http://schemas.microsoft.com/office/powerpoint/2010/main" val="2621374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2-2-1 انتقال ارزش های مادی (ثروت و نابرابری)</a:t>
            </a:r>
          </a:p>
          <a:p>
            <a:pPr algn="just"/>
            <a:r>
              <a:rPr lang="fa-IR">
                <a:cs typeface="B Zar" panose="00000400000000000000" pitchFamily="2" charset="-78"/>
              </a:rPr>
              <a:t>در این پژوهش، خانه مسکونی به مثابه یک معرف در نظر گرفته شده و هدف پاسخ گویی به این پرسش بوده است که آیا در این فیلم </a:t>
            </a:r>
            <a:r>
              <a:rPr lang="fa-IR" smtClean="0">
                <a:cs typeface="B Zar" panose="00000400000000000000" pitchFamily="2" charset="-78"/>
              </a:rPr>
              <a:t>ها </a:t>
            </a:r>
            <a:r>
              <a:rPr lang="fa-IR">
                <a:cs typeface="B Zar" panose="00000400000000000000" pitchFamily="2" charset="-78"/>
              </a:rPr>
              <a:t>خانه های بزرگ و گران قیمت  به منزله مسئله ای با ارزش به بینندگان منتقل شده است یا خیر. </a:t>
            </a:r>
          </a:p>
          <a:p>
            <a:endParaRPr lang="fa-IR"/>
          </a:p>
        </p:txBody>
      </p:sp>
    </p:spTree>
    <p:extLst>
      <p:ext uri="{BB962C8B-B14F-4D97-AF65-F5344CB8AC3E}">
        <p14:creationId xmlns:p14="http://schemas.microsoft.com/office/powerpoint/2010/main" val="354280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بدون شک دگرگونی ارزش های اجتماعی ناشی از عوامل و اقدامات گوناگونی است که در این جا تنها به تاثیرگذاری سبب برخی وسایل ارتباط جمعی اشاره شده است. </a:t>
            </a:r>
          </a:p>
          <a:p>
            <a:pPr algn="just"/>
            <a:r>
              <a:rPr lang="fa-IR">
                <a:cs typeface="B Zar" panose="00000400000000000000" pitchFamily="2" charset="-78"/>
              </a:rPr>
              <a:t>یافته های پژوهش در مجموع فرضیه اصلی تحقیق مبتنی بر تغییرات نهادی  نظام ارزشی جامعه ایران از سال 1368  به بعد را تایید نموده است. </a:t>
            </a:r>
          </a:p>
        </p:txBody>
      </p:sp>
      <p:pic>
        <p:nvPicPr>
          <p:cNvPr id="4" name="Picture 3"/>
          <p:cNvPicPr>
            <a:picLocks noChangeAspect="1"/>
          </p:cNvPicPr>
          <p:nvPr/>
        </p:nvPicPr>
        <p:blipFill>
          <a:blip r:embed="rId2"/>
          <a:stretch>
            <a:fillRect/>
          </a:stretch>
        </p:blipFill>
        <p:spPr>
          <a:xfrm>
            <a:off x="1105903" y="4120816"/>
            <a:ext cx="2857500" cy="1600200"/>
          </a:xfrm>
          <a:prstGeom prst="rect">
            <a:avLst/>
          </a:prstGeom>
        </p:spPr>
      </p:pic>
      <p:sp>
        <p:nvSpPr>
          <p:cNvPr id="5" name="Flowchart: Process 4"/>
          <p:cNvSpPr/>
          <p:nvPr/>
        </p:nvSpPr>
        <p:spPr>
          <a:xfrm>
            <a:off x="6027821" y="4259179"/>
            <a:ext cx="3404937" cy="12151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تاثیرگذاری سبب برخی وسایل ارتباط جمعی</a:t>
            </a:r>
          </a:p>
        </p:txBody>
      </p:sp>
    </p:spTree>
    <p:extLst>
      <p:ext uri="{BB962C8B-B14F-4D97-AF65-F5344CB8AC3E}">
        <p14:creationId xmlns:p14="http://schemas.microsoft.com/office/powerpoint/2010/main" val="36269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به این منظور خانه های مسکونی بر اساس ضوابط با معرف های زیر ارزش گذاری شده اند: </a:t>
            </a:r>
          </a:p>
          <a:p>
            <a:r>
              <a:rPr lang="fa-IR" smtClean="0">
                <a:cs typeface="B Zar" panose="00000400000000000000" pitchFamily="2" charset="-78"/>
              </a:rPr>
              <a:t>الف- اندازه تقریبی خانه : بزرگ =2، متوسط =1 و کوچک =0</a:t>
            </a:r>
          </a:p>
          <a:p>
            <a:r>
              <a:rPr lang="fa-IR" smtClean="0">
                <a:cs typeface="B Zar" panose="00000400000000000000" pitchFamily="2" charset="-78"/>
              </a:rPr>
              <a:t>ب- قدمت خانه: نوساز =2 کلنگی و ...=0</a:t>
            </a:r>
          </a:p>
          <a:p>
            <a:r>
              <a:rPr lang="fa-IR" smtClean="0">
                <a:cs typeface="B Zar" panose="00000400000000000000" pitchFamily="2" charset="-78"/>
              </a:rPr>
              <a:t>ج- محل خانه: شمال شهر=2 ؛ از شمال تا جنوب=0 </a:t>
            </a:r>
          </a:p>
          <a:p>
            <a:r>
              <a:rPr lang="fa-IR" smtClean="0">
                <a:cs typeface="B Zar" panose="00000400000000000000" pitchFamily="2" charset="-78"/>
              </a:rPr>
              <a:t>د- مالکیت خانه: صاحب خانه =2 ؛ مستاجر=1؛ بی خانه=0</a:t>
            </a:r>
            <a:endParaRPr lang="fa-IR">
              <a:cs typeface="B Zar" panose="00000400000000000000" pitchFamily="2" charset="-78"/>
            </a:endParaRPr>
          </a:p>
        </p:txBody>
      </p:sp>
    </p:spTree>
    <p:extLst>
      <p:ext uri="{BB962C8B-B14F-4D97-AF65-F5344CB8AC3E}">
        <p14:creationId xmlns:p14="http://schemas.microsoft.com/office/powerpoint/2010/main" val="2331292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اگر در فیلمی، تصویر یک یا چند خانه شخصی، بزرگ و نوساز واقع در شمال شهر نمایش داده شود، یک خانه 8 امتیازی (یعنی با ارزش) در معرض  دید بیننده قرار گرفته است. نکته بعدی تعداد پخش این تصویر، مدت زمان پخش و میزان وضوح تصویر است. </a:t>
            </a:r>
          </a:p>
          <a:p>
            <a:pPr algn="just"/>
            <a:endParaRPr lang="fa-IR" smtClean="0"/>
          </a:p>
        </p:txBody>
      </p:sp>
      <p:sp>
        <p:nvSpPr>
          <p:cNvPr id="4" name="Flowchart: Process 3"/>
          <p:cNvSpPr/>
          <p:nvPr/>
        </p:nvSpPr>
        <p:spPr>
          <a:xfrm>
            <a:off x="1348353" y="4001294"/>
            <a:ext cx="2092271" cy="156532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تعداد پخش این تصویر</a:t>
            </a:r>
          </a:p>
        </p:txBody>
      </p:sp>
    </p:spTree>
    <p:extLst>
      <p:ext uri="{BB962C8B-B14F-4D97-AF65-F5344CB8AC3E}">
        <p14:creationId xmlns:p14="http://schemas.microsoft.com/office/powerpoint/2010/main" val="1964895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دو فیلم «برزخی ها» و «بایکوت»  خانه های مسکونی فقیرانه نمایش داده شده، اما در فیلم «عروس» و «هنرپیشه»</a:t>
            </a:r>
            <a:r>
              <a:rPr lang="en-US">
                <a:cs typeface="B Zar" panose="00000400000000000000" pitchFamily="2" charset="-78"/>
              </a:rPr>
              <a:t> </a:t>
            </a:r>
            <a:r>
              <a:rPr lang="fa-IR">
                <a:cs typeface="B Zar" panose="00000400000000000000" pitchFamily="2" charset="-78"/>
              </a:rPr>
              <a:t>، خانه نسبتا گران قیمت تر در معرض دید بیننده، قرار گرفته است. در فیلم «عروس»  3 باب خانه با ارزش (با امتیاز بالا) برای 5 دفعه  و در مجموع به مدت 21 دقیقه  و 53 ثانیه به وضوح نشان داده شده است. البته مدت زمان مذکور به طور یکنواخت  و پشت سر هم نبوده، بلکه  سایراتفاقات فیلم و رفتارهای هنرپیشگان نیز با آن همراه بوده است. </a:t>
            </a:r>
            <a:endParaRPr lang="fa-IR" smtClean="0">
              <a:cs typeface="B Zar" panose="00000400000000000000" pitchFamily="2" charset="-78"/>
            </a:endParaRPr>
          </a:p>
          <a:p>
            <a:pPr algn="just"/>
            <a:endParaRPr lang="fa-IR">
              <a:cs typeface="B Zar" panose="00000400000000000000" pitchFamily="2" charset="-78"/>
            </a:endParaRPr>
          </a:p>
          <a:p>
            <a:pPr algn="just"/>
            <a:endParaRPr lang="fa-IR">
              <a:cs typeface="B Zar" panose="00000400000000000000" pitchFamily="2" charset="-78"/>
            </a:endParaRPr>
          </a:p>
          <a:p>
            <a:endParaRPr lang="fa-IR"/>
          </a:p>
        </p:txBody>
      </p:sp>
      <p:sp>
        <p:nvSpPr>
          <p:cNvPr id="4" name="Flowchart: Alternate Process 3"/>
          <p:cNvSpPr/>
          <p:nvPr/>
        </p:nvSpPr>
        <p:spPr>
          <a:xfrm>
            <a:off x="2216257" y="4169044"/>
            <a:ext cx="4014061" cy="1673817"/>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اما در فیلم «عروس» و «هنرپیشه»</a:t>
            </a:r>
            <a:r>
              <a:rPr lang="en-US" sz="2000">
                <a:solidFill>
                  <a:srgbClr val="FF0000"/>
                </a:solidFill>
                <a:cs typeface="B Zar" panose="00000400000000000000" pitchFamily="2" charset="-78"/>
              </a:rPr>
              <a:t> </a:t>
            </a:r>
            <a:r>
              <a:rPr lang="fa-IR" sz="2000">
                <a:solidFill>
                  <a:srgbClr val="FF0000"/>
                </a:solidFill>
                <a:cs typeface="B Zar" panose="00000400000000000000" pitchFamily="2" charset="-78"/>
              </a:rPr>
              <a:t>، خانه نسبتا گران قیمت تر در معرض دید بیننده، قرار گرفته است</a:t>
            </a:r>
            <a:endParaRPr lang="fa-IR" sz="2000">
              <a:solidFill>
                <a:srgbClr val="FF0000"/>
              </a:solidFill>
            </a:endParaRPr>
          </a:p>
        </p:txBody>
      </p:sp>
    </p:spTree>
    <p:extLst>
      <p:ext uri="{BB962C8B-B14F-4D97-AF65-F5344CB8AC3E}">
        <p14:creationId xmlns:p14="http://schemas.microsoft.com/office/powerpoint/2010/main" val="234885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درباره ارزش گذاری وسایل منزل که در فیلم های مذکور تفاوت چشمگیری با یکدیگر داشته اند، تذکر دو نکته، لازم به نظر می رسد: </a:t>
            </a:r>
          </a:p>
          <a:p>
            <a:pPr algn="just"/>
            <a:r>
              <a:rPr lang="fa-IR" smtClean="0">
                <a:cs typeface="B Zar" panose="00000400000000000000" pitchFamily="2" charset="-78"/>
              </a:rPr>
              <a:t>نخست این که، همکاران و دستیاران محقق پس از استخراج اشیا و وسایل در هر فیلم یا مجموعه، به فروشگاه های مختلف مراجعه کرده  و قیمت تک تک وسایل را که در هر فیلم بسیار متنوع  و تعدادشان بسیار زیاد بوده است، از چندین فروشگاه پرسیده اند، گرچه فروشندگان نمی توانستند برخی از وسایل قدیمی و کم ارزش را ازریابی کنند. </a:t>
            </a:r>
          </a:p>
          <a:p>
            <a:pPr algn="just"/>
            <a:r>
              <a:rPr lang="fa-IR" smtClean="0">
                <a:cs typeface="B Zar" panose="00000400000000000000" pitchFamily="2" charset="-78"/>
              </a:rPr>
              <a:t>دیگر این که چون قیمت ها به سرعت در حال تغییر  بوده و هستند، به منظور دست یافتن به مقیاس ثابت تر، قیمت ها نسبت به سال مورد نظر و همچنین به قیمت دلار آن زمان استخراج و تبدیل شده است. </a:t>
            </a:r>
            <a:endParaRPr lang="fa-IR">
              <a:cs typeface="B Zar" panose="00000400000000000000" pitchFamily="2" charset="-78"/>
            </a:endParaRPr>
          </a:p>
        </p:txBody>
      </p:sp>
      <p:sp>
        <p:nvSpPr>
          <p:cNvPr id="4" name="Flowchart: Alternate Process 3"/>
          <p:cNvSpPr/>
          <p:nvPr/>
        </p:nvSpPr>
        <p:spPr>
          <a:xfrm>
            <a:off x="2727702" y="5331417"/>
            <a:ext cx="2634712" cy="99189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قیمت ها نسبت به سال مورد نظر و همچنین به قیمت دلار آن زمان</a:t>
            </a:r>
            <a:endParaRPr lang="fa-IR">
              <a:solidFill>
                <a:srgbClr val="FF0000"/>
              </a:solidFill>
            </a:endParaRPr>
          </a:p>
        </p:txBody>
      </p:sp>
    </p:spTree>
    <p:extLst>
      <p:ext uri="{BB962C8B-B14F-4D97-AF65-F5344CB8AC3E}">
        <p14:creationId xmlns:p14="http://schemas.microsoft.com/office/powerpoint/2010/main" val="1647617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آن چه گفته شد، نتایج تحلیل نشان می دهد که در فیلم «برزخی ها» و «بایکوت»، وسایل منزل، بسیار ارزان (در حدود 3000 تومان) در فیلم «عروس» وسایل منزل گران(660000 تومان یا 3600 دلار) و در فیلم «هنرپیشه»، ارزش تقریبی وسایل 465000 تومان بوده است. </a:t>
            </a:r>
          </a:p>
          <a:p>
            <a:pPr algn="just"/>
            <a:r>
              <a:rPr lang="fa-IR" smtClean="0">
                <a:cs typeface="B Zar" panose="00000400000000000000" pitchFamily="2" charset="-78"/>
              </a:rPr>
              <a:t>همچنین بر اساس زمان بندی در فیلم عروس 3 دقیقه  و 45 ثانیه  گران قیمت (کادیلاک، بنز 280، و شورلت) نشان داده شده است. </a:t>
            </a:r>
          </a:p>
          <a:p>
            <a:pPr algn="just"/>
            <a:r>
              <a:rPr lang="fa-IR" smtClean="0">
                <a:cs typeface="B Zar" panose="00000400000000000000" pitchFamily="2" charset="-78"/>
              </a:rPr>
              <a:t>در کنار این معرف ها، ارزش لباس بازیگران فیلم ها نیز بررسی  و مشخص شد که تاثیر آن ها در انتقال ارزشی خاص، معنی دار نبوده است. </a:t>
            </a:r>
          </a:p>
          <a:p>
            <a:pPr algn="just"/>
            <a:r>
              <a:rPr lang="fa-IR" smtClean="0">
                <a:cs typeface="B Zar" panose="00000400000000000000" pitchFamily="2" charset="-78"/>
              </a:rPr>
              <a:t>علاوه بر لباس، زیورآلات  و تزیینات  بازیگران نیز مد نظر قرار گرفت و یافته های زیر به دست آمد: </a:t>
            </a:r>
            <a:endParaRPr lang="fa-IR">
              <a:cs typeface="B Zar" panose="00000400000000000000" pitchFamily="2" charset="-78"/>
            </a:endParaRPr>
          </a:p>
        </p:txBody>
      </p:sp>
    </p:spTree>
    <p:extLst>
      <p:ext uri="{BB962C8B-B14F-4D97-AF65-F5344CB8AC3E}">
        <p14:creationId xmlns:p14="http://schemas.microsoft.com/office/powerpoint/2010/main" val="2561914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جدول شماره 1- نوع زیورآلات بر اساس مدت زمان نمایش تصویر و دفعات نمایش</a:t>
            </a:r>
            <a:endParaRPr lang="fa-IR">
              <a:cs typeface="B Zar"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4941158"/>
              </p:ext>
            </p:extLst>
          </p:nvPr>
        </p:nvGraphicFramePr>
        <p:xfrm>
          <a:off x="506438" y="1814731"/>
          <a:ext cx="11127544" cy="4752467"/>
        </p:xfrm>
        <a:graphic>
          <a:graphicData uri="http://schemas.openxmlformats.org/drawingml/2006/table">
            <a:tbl>
              <a:tblPr rtl="1" firstRow="1" firstCol="1" bandRow="1">
                <a:tableStyleId>{5C22544A-7EE6-4342-B048-85BDC9FD1C3A}</a:tableStyleId>
              </a:tblPr>
              <a:tblGrid>
                <a:gridCol w="1504489"/>
                <a:gridCol w="2274629"/>
                <a:gridCol w="2896667"/>
                <a:gridCol w="2134259"/>
                <a:gridCol w="2317500"/>
              </a:tblGrid>
              <a:tr h="996392">
                <a:tc>
                  <a:txBody>
                    <a:bodyPr/>
                    <a:lstStyle/>
                    <a:p>
                      <a:pPr algn="ctr" rtl="1">
                        <a:lnSpc>
                          <a:spcPct val="107000"/>
                        </a:lnSpc>
                        <a:spcAft>
                          <a:spcPts val="0"/>
                        </a:spcAft>
                      </a:pPr>
                      <a:r>
                        <a:rPr lang="fa-IR" sz="2000">
                          <a:solidFill>
                            <a:srgbClr val="FF0000"/>
                          </a:solidFill>
                          <a:effectLst/>
                          <a:cs typeface="B Zar" panose="00000400000000000000" pitchFamily="2" charset="-78"/>
                        </a:rPr>
                        <a:t>نام فیلم</a:t>
                      </a:r>
                      <a:endParaRPr lang="en-US" sz="200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000">
                          <a:solidFill>
                            <a:srgbClr val="FF0000"/>
                          </a:solidFill>
                          <a:effectLst/>
                          <a:cs typeface="B Zar" panose="00000400000000000000" pitchFamily="2" charset="-78"/>
                        </a:rPr>
                        <a:t>نوع زیور آلات</a:t>
                      </a:r>
                      <a:endParaRPr lang="en-US" sz="200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000">
                          <a:solidFill>
                            <a:srgbClr val="FF0000"/>
                          </a:solidFill>
                          <a:effectLst/>
                          <a:cs typeface="B Zar" panose="00000400000000000000" pitchFamily="2" charset="-78"/>
                        </a:rPr>
                        <a:t>ارزش کالا</a:t>
                      </a:r>
                      <a:endParaRPr lang="en-US" sz="200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000">
                          <a:solidFill>
                            <a:srgbClr val="FF0000"/>
                          </a:solidFill>
                          <a:effectLst/>
                          <a:cs typeface="B Zar" panose="00000400000000000000" pitchFamily="2" charset="-78"/>
                        </a:rPr>
                        <a:t>مدت زمان نمایش تصویر</a:t>
                      </a:r>
                      <a:endParaRPr lang="en-US" sz="200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000">
                          <a:solidFill>
                            <a:srgbClr val="FF0000"/>
                          </a:solidFill>
                          <a:effectLst/>
                          <a:cs typeface="B Zar" panose="00000400000000000000" pitchFamily="2" charset="-78"/>
                        </a:rPr>
                        <a:t>دفعات نمایش تصویر</a:t>
                      </a:r>
                      <a:endParaRPr lang="en-US" sz="200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r>
              <a:tr h="733935">
                <a:tc>
                  <a:txBody>
                    <a:bodyPr/>
                    <a:lstStyle/>
                    <a:p>
                      <a:pPr algn="ctr" rtl="1">
                        <a:lnSpc>
                          <a:spcPct val="107000"/>
                        </a:lnSpc>
                        <a:spcAft>
                          <a:spcPts val="0"/>
                        </a:spcAft>
                      </a:pPr>
                      <a:r>
                        <a:rPr lang="fa-IR" sz="2800">
                          <a:solidFill>
                            <a:srgbClr val="0070C0"/>
                          </a:solidFill>
                          <a:effectLst/>
                          <a:cs typeface="B Zar" panose="00000400000000000000" pitchFamily="2" charset="-78"/>
                        </a:rPr>
                        <a:t>برزخی ها</a:t>
                      </a:r>
                      <a:endParaRPr lang="en-US" sz="2800">
                        <a:solidFill>
                          <a:srgbClr val="0070C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دستبند</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تقریبا یک ثانیه</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1</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r>
              <a:tr h="815927">
                <a:tc>
                  <a:txBody>
                    <a:bodyPr/>
                    <a:lstStyle/>
                    <a:p>
                      <a:pPr algn="ctr" rtl="1">
                        <a:lnSpc>
                          <a:spcPct val="107000"/>
                        </a:lnSpc>
                        <a:spcAft>
                          <a:spcPts val="0"/>
                        </a:spcAft>
                      </a:pPr>
                      <a:r>
                        <a:rPr lang="fa-IR" sz="2800">
                          <a:solidFill>
                            <a:srgbClr val="0070C0"/>
                          </a:solidFill>
                          <a:effectLst/>
                          <a:cs typeface="B Zar" panose="00000400000000000000" pitchFamily="2" charset="-78"/>
                        </a:rPr>
                        <a:t>بایکوت</a:t>
                      </a:r>
                      <a:endParaRPr lang="en-US" sz="2800">
                        <a:solidFill>
                          <a:srgbClr val="0070C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حلقه نامزدی</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3600 تومان(47 دلار)</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8 ثانیه</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3</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r>
              <a:tr h="1209821">
                <a:tc>
                  <a:txBody>
                    <a:bodyPr/>
                    <a:lstStyle/>
                    <a:p>
                      <a:pPr algn="ctr" rtl="1">
                        <a:lnSpc>
                          <a:spcPct val="107000"/>
                        </a:lnSpc>
                        <a:spcAft>
                          <a:spcPts val="0"/>
                        </a:spcAft>
                      </a:pPr>
                      <a:r>
                        <a:rPr lang="fa-IR" sz="2800" smtClean="0">
                          <a:solidFill>
                            <a:srgbClr val="0070C0"/>
                          </a:solidFill>
                          <a:effectLst/>
                          <a:cs typeface="B Zar" panose="00000400000000000000" pitchFamily="2" charset="-78"/>
                        </a:rPr>
                        <a:t>عروس</a:t>
                      </a:r>
                      <a:endParaRPr lang="en-US" sz="2800">
                        <a:solidFill>
                          <a:srgbClr val="0070C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انواع زیور آلات قیمتی</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474450 تومان (13/3660 دلار)</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24 ثانیه</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17</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r>
              <a:tr h="996392">
                <a:tc>
                  <a:txBody>
                    <a:bodyPr/>
                    <a:lstStyle/>
                    <a:p>
                      <a:pPr algn="ctr" rtl="1">
                        <a:lnSpc>
                          <a:spcPct val="107000"/>
                        </a:lnSpc>
                        <a:spcAft>
                          <a:spcPts val="0"/>
                        </a:spcAft>
                      </a:pPr>
                      <a:r>
                        <a:rPr lang="fa-IR" sz="2800">
                          <a:solidFill>
                            <a:srgbClr val="0070C0"/>
                          </a:solidFill>
                          <a:effectLst/>
                          <a:cs typeface="B Zar" panose="00000400000000000000" pitchFamily="2" charset="-78"/>
                        </a:rPr>
                        <a:t>هنرپیشه</a:t>
                      </a:r>
                      <a:endParaRPr lang="en-US" sz="2800">
                        <a:solidFill>
                          <a:srgbClr val="0070C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انواع زیور آلات قیمتی</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123200 تومان (98/703)</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20 دقیقه  و 39 ثانیه</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c>
                  <a:txBody>
                    <a:bodyPr/>
                    <a:lstStyle/>
                    <a:p>
                      <a:pPr algn="ctr" rtl="1">
                        <a:lnSpc>
                          <a:spcPct val="107000"/>
                        </a:lnSpc>
                        <a:spcAft>
                          <a:spcPts val="0"/>
                        </a:spcAft>
                      </a:pPr>
                      <a:r>
                        <a:rPr lang="fa-IR" sz="2800">
                          <a:solidFill>
                            <a:schemeClr val="tx1"/>
                          </a:solidFill>
                          <a:effectLst/>
                          <a:cs typeface="B Zar" panose="00000400000000000000" pitchFamily="2" charset="-78"/>
                        </a:rPr>
                        <a:t>17</a:t>
                      </a:r>
                      <a:endParaRPr lang="en-US" sz="2800">
                        <a:solidFill>
                          <a:schemeClr val="tx1"/>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solidFill>
                      <a:schemeClr val="bg1">
                        <a:lumMod val="95000"/>
                      </a:schemeClr>
                    </a:solidFill>
                  </a:tcPr>
                </a:tc>
              </a:tr>
            </a:tbl>
          </a:graphicData>
        </a:graphic>
      </p:graphicFrame>
    </p:spTree>
    <p:extLst>
      <p:ext uri="{BB962C8B-B14F-4D97-AF65-F5344CB8AC3E}">
        <p14:creationId xmlns:p14="http://schemas.microsoft.com/office/powerpoint/2010/main" val="2381425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2-2-2 انتقال ارزش ها و نماد های مذهبی/غیر مذهبی</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نظر می رسد از سال 1368 به بعد، به موازات رشد و گسترش ارزش های مادی و نابرابری، ارزش های مذهبی رو به ضعف گذاشته، چنان که  «ماکس وبر» نیز به این نکته اشاره کرده و معتقد است که به علت وجود ارتباط نظری بین این دو، وقتی انسان ها به سوی مادیات روی می آورند، طبعا از </a:t>
            </a:r>
            <a:r>
              <a:rPr lang="fa-IR" smtClean="0">
                <a:cs typeface="B Zar" panose="00000400000000000000" pitchFamily="2" charset="-78"/>
              </a:rPr>
              <a:t>معتویات </a:t>
            </a:r>
            <a:r>
              <a:rPr lang="fa-IR" smtClean="0">
                <a:cs typeface="B Zar" panose="00000400000000000000" pitchFamily="2" charset="-78"/>
              </a:rPr>
              <a:t>دور می شوند. </a:t>
            </a:r>
            <a:endParaRPr lang="fa-IR" smtClean="0">
              <a:cs typeface="B Zar" panose="00000400000000000000" pitchFamily="2" charset="-78"/>
            </a:endParaRPr>
          </a:p>
          <a:p>
            <a:pPr algn="just"/>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49717" y="3834545"/>
            <a:ext cx="2143125" cy="2143125"/>
          </a:xfrm>
          <a:prstGeom prst="rect">
            <a:avLst/>
          </a:prstGeom>
        </p:spPr>
      </p:pic>
    </p:spTree>
    <p:extLst>
      <p:ext uri="{BB962C8B-B14F-4D97-AF65-F5344CB8AC3E}">
        <p14:creationId xmlns:p14="http://schemas.microsoft.com/office/powerpoint/2010/main" val="2661896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البته در این جا به دو نکته ضروری است: </a:t>
            </a:r>
          </a:p>
          <a:p>
            <a:pPr algn="just"/>
            <a:r>
              <a:rPr lang="fa-IR" smtClean="0">
                <a:solidFill>
                  <a:srgbClr val="FF0000"/>
                </a:solidFill>
                <a:cs typeface="B Zar" panose="00000400000000000000" pitchFamily="2" charset="-78"/>
              </a:rPr>
              <a:t>نخست</a:t>
            </a:r>
            <a:r>
              <a:rPr lang="fa-IR" smtClean="0">
                <a:cs typeface="B Zar" panose="00000400000000000000" pitchFamily="2" charset="-78"/>
              </a:rPr>
              <a:t> </a:t>
            </a:r>
            <a:r>
              <a:rPr lang="fa-IR">
                <a:cs typeface="B Zar" panose="00000400000000000000" pitchFamily="2" charset="-78"/>
              </a:rPr>
              <a:t>این که، مذهب  و  ازرش های مذهبی  الزاما در قالبی خاص و محدوده ای تعیین شده از جانب افرادی مشخص نمی گنجند. برای مثال چه بسیار افرادی که به نماد های ظاهری تعریف شده برای مذهب (مانند حجاب) توجه نمی کنند، لیکن عمیقانه و عارفانه و بدون جلب دیگران و به دو راز هر گونه  ریا، با خداوند خود ارتباط برقرار می نمایند. این ارتباطی فردی با خالق متعال است که ممکن است کم و بیش با نظام و سازمان دهی مذهبی یک جامعه بی ارتباط باشد. </a:t>
            </a:r>
          </a:p>
        </p:txBody>
      </p:sp>
      <p:pic>
        <p:nvPicPr>
          <p:cNvPr id="5" name="Picture 4"/>
          <p:cNvPicPr>
            <a:picLocks noChangeAspect="1"/>
          </p:cNvPicPr>
          <p:nvPr/>
        </p:nvPicPr>
        <p:blipFill>
          <a:blip r:embed="rId2"/>
          <a:stretch>
            <a:fillRect/>
          </a:stretch>
        </p:blipFill>
        <p:spPr>
          <a:xfrm>
            <a:off x="11349038" y="2185261"/>
            <a:ext cx="842962" cy="842962"/>
          </a:xfrm>
          <a:prstGeom prst="rect">
            <a:avLst/>
          </a:prstGeom>
        </p:spPr>
      </p:pic>
    </p:spTree>
    <p:extLst>
      <p:ext uri="{BB962C8B-B14F-4D97-AF65-F5344CB8AC3E}">
        <p14:creationId xmlns:p14="http://schemas.microsoft.com/office/powerpoint/2010/main" val="4169454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دوم</a:t>
            </a:r>
            <a:r>
              <a:rPr lang="fa-IR" smtClean="0">
                <a:cs typeface="B Zar" panose="00000400000000000000" pitchFamily="2" charset="-78"/>
              </a:rPr>
              <a:t> این که، بیشتر اعضای جامعه، در قالب هنجارهایی که نظام مذهبی خاص همان  جامعه (نظیر گلیسا یا روحانیت) تعریف و تعیین کرده اند، با خداوند ارتباط برقرار می کنند. بنابراین در این شرایط، هر چه مردم از هنجارهایی که نظام مذهبی تعیین کرده است، بیشتر پیروی کنند. هم نفوذ اجتماعی- سیاسی آن مذهب در جامعه بیشتر می شود و هم تاثیری هنجاری بر میزان پیروی و اعتقاد اکثریت مردم به حق تعالی، در قالب های تعیین شده افزایش می یابد.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353800" y="1825625"/>
            <a:ext cx="625986" cy="625986"/>
          </a:xfrm>
          <a:prstGeom prst="rect">
            <a:avLst/>
          </a:prstGeom>
        </p:spPr>
      </p:pic>
    </p:spTree>
    <p:extLst>
      <p:ext uri="{BB962C8B-B14F-4D97-AF65-F5344CB8AC3E}">
        <p14:creationId xmlns:p14="http://schemas.microsoft.com/office/powerpoint/2010/main" val="1834410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عبارت دیگر، چنان چه افراد در قالب های تعیین شده (که شاید گاه چندان درست هم نباشند) با خدای خویش ارتباط برقرار کنند، به علت رعایت ملاحظات اجتماعی، مواردی چون حفظ حقوق دیگران ، ایثار، انسجام، اخلاق، صداقت  و ...در جامعه بیشتر می شود و این خود به معنای افزایش کارکرد و انتظام اجتماعی </a:t>
            </a:r>
            <a:r>
              <a:rPr lang="fa-IR" smtClean="0">
                <a:cs typeface="B Zar" panose="00000400000000000000" pitchFamily="2" charset="-78"/>
              </a:rPr>
              <a:t>است</a:t>
            </a:r>
          </a:p>
          <a:p>
            <a:pPr marL="0" indent="0" algn="just">
              <a:buNone/>
            </a:pPr>
            <a:endParaRPr lang="fa-IR"/>
          </a:p>
        </p:txBody>
      </p:sp>
      <p:sp>
        <p:nvSpPr>
          <p:cNvPr id="4" name="Flowchart: Process 3"/>
          <p:cNvSpPr/>
          <p:nvPr/>
        </p:nvSpPr>
        <p:spPr>
          <a:xfrm>
            <a:off x="1301857" y="4218271"/>
            <a:ext cx="3161655" cy="960895"/>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افزایش کارکرد و انتظام اجتماعی</a:t>
            </a:r>
            <a:endParaRPr lang="fa-IR">
              <a:solidFill>
                <a:srgbClr val="FF0000"/>
              </a:solidFill>
            </a:endParaRPr>
          </a:p>
        </p:txBody>
      </p:sp>
    </p:spTree>
    <p:extLst>
      <p:ext uri="{BB962C8B-B14F-4D97-AF65-F5344CB8AC3E}">
        <p14:creationId xmlns:p14="http://schemas.microsoft.com/office/powerpoint/2010/main" val="198294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مقدمه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نظام اجتماعی ایران در اواخر حکومت پهلوی دچار دگرگونی اساسی شد. شرایط مختلفی سدت به دست هم دادند تا انقلابی روی داد که علاوه بر دارا بودن تمام شرایط  انقلاب های بزرگ جهان نظیر فرانسه و روسیه  و چین (مشتمل  بودن بر ابعاد اقتصادی – سیاسی اجتماعی) بعدی قوی، جدید  و بی نظیر  به نام مذاهب نیز آن را تقریب می کرد.</a:t>
            </a:r>
            <a:endParaRPr lang="fa-IR">
              <a:cs typeface="B Zar" panose="00000400000000000000" pitchFamily="2" charset="-78"/>
            </a:endParaRPr>
          </a:p>
        </p:txBody>
      </p:sp>
    </p:spTree>
    <p:extLst>
      <p:ext uri="{BB962C8B-B14F-4D97-AF65-F5344CB8AC3E}">
        <p14:creationId xmlns:p14="http://schemas.microsoft.com/office/powerpoint/2010/main" val="2534104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یکی از مهم ترین سمبل (نماد) های مذهبی که پس از انقلاب بر رفتار و ارزش های افراد بسیار تاثیر داشته، حجاب و پوشش زنان است. این نماد به مثابه یک معرف مهم برای نشان  دادن میزان اعتقاد هنجاری (نه اعتقاد فردی) و میزان نفوذ نهاد مذهب در جامعه است. از این رو در فیلم های مذکور، هدف بررسی این نکته بود که پوشش بازیگران تا جه حد مروج و مبلغ این نماد یا نفی کننده آن است. </a:t>
            </a:r>
          </a:p>
          <a:p>
            <a:pPr algn="just"/>
            <a:endParaRPr lang="fa-IR">
              <a:cs typeface="B Zar" panose="00000400000000000000" pitchFamily="2" charset="-78"/>
            </a:endParaRPr>
          </a:p>
        </p:txBody>
      </p:sp>
      <p:sp>
        <p:nvSpPr>
          <p:cNvPr id="4" name="Flowchart: Connector 3"/>
          <p:cNvSpPr/>
          <p:nvPr/>
        </p:nvSpPr>
        <p:spPr>
          <a:xfrm>
            <a:off x="2278251" y="4138047"/>
            <a:ext cx="2417735" cy="1487838"/>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میزان نفوذ نهاد مذهب در جامعه</a:t>
            </a:r>
            <a:endParaRPr lang="fa-IR" sz="2000">
              <a:solidFill>
                <a:srgbClr val="FF0000"/>
              </a:solidFill>
            </a:endParaRPr>
          </a:p>
        </p:txBody>
      </p:sp>
    </p:spTree>
    <p:extLst>
      <p:ext uri="{BB962C8B-B14F-4D97-AF65-F5344CB8AC3E}">
        <p14:creationId xmlns:p14="http://schemas.microsoft.com/office/powerpoint/2010/main" val="3152056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البته شکی نیست جذابیت پیام دهنده یا بازیگر نیز بر میزان اثر گذاری  و تبلیغ این گونه ارزش ها و نماد ها کمک می کند. برای مثال، اگر هنرپیشه ای بد قیافه  و غیر جذاب، چادر بر سر کند و در مقابل هنرپیشه ای زیبا و مقبول جوانان، بی حجاب باشد، هر دو عاملی موثر در تغییر و تضعیف  نمادهای مذهبی هستند، زیرا در این حالت، چهره هنرپیشه بد قیافه، با حجاب تداعی </a:t>
            </a:r>
            <a:r>
              <a:rPr lang="fa-IR" smtClean="0">
                <a:cs typeface="B Zar" panose="00000400000000000000" pitchFamily="2" charset="-78"/>
              </a:rPr>
              <a:t>و </a:t>
            </a:r>
            <a:r>
              <a:rPr lang="fa-IR">
                <a:cs typeface="B Zar" panose="00000400000000000000" pitchFamily="2" charset="-78"/>
              </a:rPr>
              <a:t>متقارن می شود و این خود به حجاب </a:t>
            </a:r>
            <a:r>
              <a:rPr lang="fa-IR" smtClean="0">
                <a:cs typeface="B Zar" panose="00000400000000000000" pitchFamily="2" charset="-78"/>
              </a:rPr>
              <a:t>بار </a:t>
            </a:r>
            <a:r>
              <a:rPr lang="fa-IR">
                <a:cs typeface="B Zar" panose="00000400000000000000" pitchFamily="2" charset="-78"/>
              </a:rPr>
              <a:t>ارزشی منفی می دهد، حال </a:t>
            </a:r>
            <a:r>
              <a:rPr lang="fa-IR" smtClean="0">
                <a:cs typeface="B Zar" panose="00000400000000000000" pitchFamily="2" charset="-78"/>
              </a:rPr>
              <a:t>آن </a:t>
            </a:r>
            <a:r>
              <a:rPr lang="fa-IR">
                <a:cs typeface="B Zar" panose="00000400000000000000" pitchFamily="2" charset="-78"/>
              </a:rPr>
              <a:t>که چهره زیبا و مقبول فلان هنر پیشه به «کم حجابی»  بار ارزشی مثبت می بخشد. همه آنچه گفته شد در مجموع موجب می شود که:</a:t>
            </a:r>
          </a:p>
          <a:p>
            <a:endParaRPr lang="fa-IR"/>
          </a:p>
        </p:txBody>
      </p:sp>
      <p:sp>
        <p:nvSpPr>
          <p:cNvPr id="4" name="Flowchart: Data 3"/>
          <p:cNvSpPr/>
          <p:nvPr/>
        </p:nvSpPr>
        <p:spPr>
          <a:xfrm>
            <a:off x="838200" y="4432515"/>
            <a:ext cx="4804474" cy="1879385"/>
          </a:xfrm>
          <a:prstGeom prst="flowChartInputOut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چهره زیبا و مقبول فلان هنر پیشه به «کم حجابی»  بار ارزشی مثبت می بخشد</a:t>
            </a:r>
            <a:endParaRPr lang="fa-IR" b="1">
              <a:solidFill>
                <a:srgbClr val="FF0000"/>
              </a:solidFill>
            </a:endParaRPr>
          </a:p>
        </p:txBody>
      </p:sp>
    </p:spTree>
    <p:extLst>
      <p:ext uri="{BB962C8B-B14F-4D97-AF65-F5344CB8AC3E}">
        <p14:creationId xmlns:p14="http://schemas.microsoft.com/office/powerpoint/2010/main" val="279073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-کم حجابی به مثابه پوششی «خوب» و «مجاز» و «مشروع» (</a:t>
            </a:r>
            <a:r>
              <a:rPr lang="en-US" smtClean="0"/>
              <a:t>Legitim</a:t>
            </a:r>
            <a:r>
              <a:rPr lang="fa-IR" smtClean="0"/>
              <a:t>) شناخته شود. </a:t>
            </a:r>
          </a:p>
          <a:p>
            <a:r>
              <a:rPr lang="fa-IR" smtClean="0"/>
              <a:t>طی دو فرایند «همانند سازی» (</a:t>
            </a:r>
            <a:r>
              <a:rPr lang="en-US" smtClean="0"/>
              <a:t>Identification</a:t>
            </a:r>
            <a:r>
              <a:rPr lang="fa-IR" smtClean="0"/>
              <a:t>) و «تقلید» (</a:t>
            </a:r>
            <a:r>
              <a:rPr lang="en-US" smtClean="0"/>
              <a:t>Imitation</a:t>
            </a:r>
            <a:r>
              <a:rPr lang="fa-IR" smtClean="0"/>
              <a:t>) بییندگان از هنرپیشه ها، این نوع پوشش در جامعه رواج یابد. </a:t>
            </a:r>
          </a:p>
          <a:p>
            <a:r>
              <a:rPr lang="fa-IR" smtClean="0"/>
              <a:t>به تدریج نمادهای مذهبی تضعیف شوند. </a:t>
            </a:r>
          </a:p>
          <a:p>
            <a:r>
              <a:rPr lang="fa-IR" smtClean="0"/>
              <a:t>ارزش ها و اعتقادات مذهبی نیز تغییر کنند. </a:t>
            </a:r>
          </a:p>
        </p:txBody>
      </p:sp>
    </p:spTree>
    <p:extLst>
      <p:ext uri="{BB962C8B-B14F-4D97-AF65-F5344CB8AC3E}">
        <p14:creationId xmlns:p14="http://schemas.microsoft.com/office/powerpoint/2010/main" val="2573620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یادآوری می شود که این پژوهش تنها بیانگر فرایند تغییر ارزش ها از نظر علمی است، ولی درباره این که تغییرات ارزشی پدید آمده، خوب است یا خیر، میزان مثبت یا منفی بودن آن چقدر است و چه کسانی از آن سود خواهند  بود یا زیان خواهند دید، هیچ گونه توضیحی ارائه نمی دهد. با این مقدمه در فیلم مذکور تلاش شد تا پوشش زنان هنرپیشه روی طیفی </a:t>
            </a:r>
            <a:r>
              <a:rPr lang="fa-IR">
                <a:solidFill>
                  <a:srgbClr val="FF0000"/>
                </a:solidFill>
                <a:cs typeface="B Zar" panose="00000400000000000000" pitchFamily="2" charset="-78"/>
              </a:rPr>
              <a:t>پنج</a:t>
            </a:r>
            <a:r>
              <a:rPr lang="fa-IR">
                <a:cs typeface="B Zar" panose="00000400000000000000" pitchFamily="2" charset="-78"/>
              </a:rPr>
              <a:t> قسمتی که از صفر (بدون پوشش) تا چهار (کاملا پوشیده) ارزش گذاری شده بود، ارزیابی شود. </a:t>
            </a:r>
          </a:p>
          <a:p>
            <a:endParaRPr lang="fa-IR"/>
          </a:p>
        </p:txBody>
      </p:sp>
      <p:pic>
        <p:nvPicPr>
          <p:cNvPr id="4" name="Picture 3"/>
          <p:cNvPicPr>
            <a:picLocks noChangeAspect="1"/>
          </p:cNvPicPr>
          <p:nvPr/>
        </p:nvPicPr>
        <p:blipFill>
          <a:blip r:embed="rId2"/>
          <a:stretch>
            <a:fillRect/>
          </a:stretch>
        </p:blipFill>
        <p:spPr>
          <a:xfrm>
            <a:off x="838200" y="5491781"/>
            <a:ext cx="820119" cy="820119"/>
          </a:xfrm>
          <a:prstGeom prst="rect">
            <a:avLst/>
          </a:prstGeom>
        </p:spPr>
      </p:pic>
    </p:spTree>
    <p:extLst>
      <p:ext uri="{BB962C8B-B14F-4D97-AF65-F5344CB8AC3E}">
        <p14:creationId xmlns:p14="http://schemas.microsoft.com/office/powerpoint/2010/main" val="2501883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نتایج به دست آمده نشان داد که در دو فیلم «برزخی ها» و «بایکوت» زنان در پوششی متوسط یا بیشتر ظاهر شده اند، اما در فیلم «عروس» از مجموع 47 تصویری  که از هنرپیشه زن نشان داده شده، 34 مورد (72 درصد) با پوشش و حجاب نسبتا با کمتر از متوسط و حتی در حدی کمتر از فیلم های مربوط به سال های پیش از این فیلم بوده است. نکته قابل ذکر این که مدت زمان پخش تصاویر مربوط به هنرپیشه زن در کل فیلم حدودا 35 دقیقه بوده که از این میزان، مدت 30 دقیقه (83 درصد) تصویر زن با پوشش و حجابی که ذکر شده، نشان داده شده است. از این رو به نظر می رسد فیلم مورد نظر از جمله فیلم های موثر در تغییر ارزش های مذهبی به شمار آید.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636737"/>
            <a:ext cx="2371725" cy="1924050"/>
          </a:xfrm>
          <a:prstGeom prst="rect">
            <a:avLst/>
          </a:prstGeom>
        </p:spPr>
      </p:pic>
    </p:spTree>
    <p:extLst>
      <p:ext uri="{BB962C8B-B14F-4D97-AF65-F5344CB8AC3E}">
        <p14:creationId xmlns:p14="http://schemas.microsoft.com/office/powerpoint/2010/main" val="695797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بدین ترتیب بر اساس روش تحلیل محتوا می توان گفت، فیلم های مذکور نمایانگر نوعی روند تغییر ارزش ها در سال های مورد نظر هستند. در پر فروش فیلم های سال 1360 و 1365 یعنی فیلم «برزخی ها»  «بایکوت»، ارزش های ملی- مذهبی- انقلابی کاملا نمایان هستند. </a:t>
            </a:r>
            <a:endParaRPr lang="fa-IR"/>
          </a:p>
        </p:txBody>
      </p:sp>
    </p:spTree>
    <p:extLst>
      <p:ext uri="{BB962C8B-B14F-4D97-AF65-F5344CB8AC3E}">
        <p14:creationId xmlns:p14="http://schemas.microsoft.com/office/powerpoint/2010/main" val="2954966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اما در پرفروش ترین فیلم 1370 یعنی فیلم «عروس» روحیه مصرف گرایی و نیز ارزش های مادی، ثروت، نابرابری و سودجویی به مثابه  ارزش های مثبت اشاعه  داده شده  و در مقابل  ارزش هیا مذهبی و انقلابی کاملا تحت الشعاع ارزش مادی و سود جویی قرار گرفته است. برای مثال در چند صحنه از این فیلم، همزمان  با پخش </a:t>
            </a:r>
            <a:r>
              <a:rPr lang="fa-IR" smtClean="0">
                <a:cs typeface="B Zar" panose="00000400000000000000" pitchFamily="2" charset="-78"/>
              </a:rPr>
              <a:t>اخبار جبهه </a:t>
            </a:r>
            <a:r>
              <a:rPr lang="fa-IR">
                <a:cs typeface="B Zar" panose="00000400000000000000" pitchFamily="2" charset="-78"/>
              </a:rPr>
              <a:t>از رادیو، پدر عروس با جملاتی پر احساس آرمان گرایی را رفتار احمقانه  و گذرا و دارندگان چنین رفتاری را افرادی زیان کار معرفی می کند و در مقابل دلار  و پول و ویلا را به مثابه اهداف با ارزش بر می </a:t>
            </a:r>
            <a:r>
              <a:rPr lang="fa-IR" smtClean="0">
                <a:cs typeface="B Zar" panose="00000400000000000000" pitchFamily="2" charset="-78"/>
              </a:rPr>
              <a:t>شمارد</a:t>
            </a:r>
          </a:p>
          <a:p>
            <a:pPr algn="just"/>
            <a:endParaRPr lang="fa-IR">
              <a:cs typeface="B Zar" panose="00000400000000000000" pitchFamily="2" charset="-78"/>
            </a:endParaRPr>
          </a:p>
        </p:txBody>
      </p:sp>
      <p:sp>
        <p:nvSpPr>
          <p:cNvPr id="4" name="Flowchart: Decision 3"/>
          <p:cNvSpPr/>
          <p:nvPr/>
        </p:nvSpPr>
        <p:spPr>
          <a:xfrm>
            <a:off x="838200" y="5222928"/>
            <a:ext cx="3051875" cy="1088971"/>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روحیه مصرف گرایی</a:t>
            </a:r>
            <a:endParaRPr lang="fa-IR" b="1">
              <a:solidFill>
                <a:srgbClr val="FF0000"/>
              </a:solidFill>
            </a:endParaRPr>
          </a:p>
        </p:txBody>
      </p:sp>
    </p:spTree>
    <p:extLst>
      <p:ext uri="{BB962C8B-B14F-4D97-AF65-F5344CB8AC3E}">
        <p14:creationId xmlns:p14="http://schemas.microsoft.com/office/powerpoint/2010/main" val="3380406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3- ارزیابی بینندگان از فیلم ها</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از تحلیل محتوای فیلم ها مسئله مهمی دیگر بررسی این نکته است که آیا بینندگان نیز ارزش های متجلی شده  در فیلم ر ادراک کرده اند یا خیر. گرچه ارزیابی این مساله به لحاظ روشی، کار آسانی نیست و چنان چه قرار باشد،  به این منظور تعدادی پرسشگر در مقابل سینماها بایستند و پس از پایان فیلم از بینندگان پرسش هایی بکنند. مسائلی از جمله ازدحام افراد پس از خروج از سینما، بی حوصلگی یا بی علاقگی اغلب بینندگان، زیاد بودن تعداد پاسخ گویان و نیاز به صرف وقت بسیار در چندین روز پیاپی مانع از بررسی دقیق دیدگاه بینندگان می شوند. </a:t>
            </a:r>
            <a:endParaRPr lang="fa-IR">
              <a:cs typeface="B Zar" panose="00000400000000000000" pitchFamily="2" charset="-78"/>
            </a:endParaRPr>
          </a:p>
        </p:txBody>
      </p:sp>
    </p:spTree>
    <p:extLst>
      <p:ext uri="{BB962C8B-B14F-4D97-AF65-F5344CB8AC3E}">
        <p14:creationId xmlns:p14="http://schemas.microsoft.com/office/powerpoint/2010/main" val="923549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مهم تر از همه این که روش مذکور فقط تنها درباره فیلم های سودمند است که در زمان تحقیق روی پرده ی سینما ها نمایش داده می شوند، اما برای ارزیابی فیلم هایی که زمان نمایش آن ها سپری شده است، امکان پذیر نیست. </a:t>
            </a:r>
          </a:p>
          <a:p>
            <a:pPr algn="just"/>
            <a:r>
              <a:rPr lang="fa-IR" smtClean="0">
                <a:cs typeface="B Zar" panose="00000400000000000000" pitchFamily="2" charset="-78"/>
              </a:rPr>
              <a:t>با توجه به این مسائل تنها راه حل مناسب، انتقال فیلم های مورد بررسی روی نوارهای ویدئویی  و نشان دادن آن ها به دانشجویان بود. به این منظور فیلم های سینمایی مذکوربه 356 مقیم خوابگاه نشان داده شد و هر فیلم را به طور میانگین 89 دانشجو بر اساس پرسشنامه ای که با همین هدف طراحی شده بود، ارزیابی کردند.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5591750"/>
            <a:ext cx="1347061" cy="983406"/>
          </a:xfrm>
          <a:prstGeom prst="rect">
            <a:avLst/>
          </a:prstGeom>
        </p:spPr>
      </p:pic>
    </p:spTree>
    <p:extLst>
      <p:ext uri="{BB962C8B-B14F-4D97-AF65-F5344CB8AC3E}">
        <p14:creationId xmlns:p14="http://schemas.microsoft.com/office/powerpoint/2010/main" val="4258100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3-1- ارزیابی بینندگان از میزان جذابیت </a:t>
            </a:r>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چنانکه گفته شد، تاثیر یک فیلم به جذابیت هنرپیشه؛ محتوای فیلم،  و تاثیر پذیری و ادراک بینندگان بستگی دارد. گرچه در این مرحله هدف سنجش میزان ادراک بینندگان بوده است، اما ضروری است بدین منظور پیش از هر چیز میزان جذابیت بازیگران از نظر بینندگان بررسی شود. </a:t>
            </a:r>
            <a:endParaRPr lang="fa-IR">
              <a:cs typeface="B Zar" panose="00000400000000000000" pitchFamily="2" charset="-78"/>
            </a:endParaRPr>
          </a:p>
        </p:txBody>
      </p:sp>
      <p:sp>
        <p:nvSpPr>
          <p:cNvPr id="4" name="Flowchart: Process 3"/>
          <p:cNvSpPr/>
          <p:nvPr/>
        </p:nvSpPr>
        <p:spPr>
          <a:xfrm>
            <a:off x="2847158" y="3864801"/>
            <a:ext cx="2343821" cy="1298042"/>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میزان جذابیت بازیگران</a:t>
            </a:r>
            <a:endParaRPr lang="fa-IR" sz="2000" b="1">
              <a:solidFill>
                <a:srgbClr val="FF0000"/>
              </a:solidFill>
            </a:endParaRPr>
          </a:p>
        </p:txBody>
      </p:sp>
    </p:spTree>
    <p:extLst>
      <p:ext uri="{BB962C8B-B14F-4D97-AF65-F5344CB8AC3E}">
        <p14:creationId xmlns:p14="http://schemas.microsoft.com/office/powerpoint/2010/main" val="123146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در کنار مساله رهبری موفقیت آمیز انقلاب، به کار گیری روش های قاعده مند و همچنین آزمایش و خطا، به تغییرات چشمگیری  در نظام اجتماعی ایران انجامید، که مهم ترین و در واقع اساسی ترین آنها، تغییر نظام ارزشی مسئولان انقلاب و مردم بود تا آن جا که  آنها را برپایی عدالت اقتصادی- اجتماعی و حفظ </a:t>
            </a:r>
            <a:r>
              <a:rPr lang="fa-IR" smtClean="0">
                <a:cs typeface="B Zar" panose="00000400000000000000" pitchFamily="2" charset="-78"/>
              </a:rPr>
              <a:t>ارزش </a:t>
            </a:r>
            <a:r>
              <a:rPr lang="fa-IR">
                <a:cs typeface="B Zar" panose="00000400000000000000" pitchFamily="2" charset="-78"/>
              </a:rPr>
              <a:t>های مذهبی برانگیخت. از این رو به تدریج نظام اجتماعی ایران تغییر کرد و از میزان نابرابری ها کاسته شد و جامعه به سوی هویت سنتی خود بازگشت  و مردم بار </a:t>
            </a:r>
            <a:r>
              <a:rPr lang="fa-IR" smtClean="0">
                <a:cs typeface="B Zar" panose="00000400000000000000" pitchFamily="2" charset="-78"/>
              </a:rPr>
              <a:t>دیگر </a:t>
            </a:r>
            <a:r>
              <a:rPr lang="fa-IR">
                <a:cs typeface="B Zar" panose="00000400000000000000" pitchFamily="2" charset="-78"/>
              </a:rPr>
              <a:t>لباس های ساده پوشیدند و خود را به نمادهای مذهبی آراستند. </a:t>
            </a:r>
            <a:endParaRPr lang="fa-IR" smtClean="0">
              <a:cs typeface="B Zar" panose="00000400000000000000" pitchFamily="2" charset="-78"/>
            </a:endParaRPr>
          </a:p>
          <a:p>
            <a:pPr algn="just"/>
            <a:endParaRPr lang="fa-IR"/>
          </a:p>
        </p:txBody>
      </p:sp>
      <p:sp>
        <p:nvSpPr>
          <p:cNvPr id="4" name="Flowchart: Process 3"/>
          <p:cNvSpPr/>
          <p:nvPr/>
        </p:nvSpPr>
        <p:spPr>
          <a:xfrm>
            <a:off x="2418347" y="4752474"/>
            <a:ext cx="2887579" cy="84221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عدالت اقتصادی- اجتماعی و حفظ ارزش های مذهبی</a:t>
            </a:r>
            <a:endParaRPr lang="fa-IR" b="1">
              <a:solidFill>
                <a:srgbClr val="FF0000"/>
              </a:solidFill>
            </a:endParaRPr>
          </a:p>
        </p:txBody>
      </p:sp>
    </p:spTree>
    <p:extLst>
      <p:ext uri="{BB962C8B-B14F-4D97-AF65-F5344CB8AC3E}">
        <p14:creationId xmlns:p14="http://schemas.microsoft.com/office/powerpoint/2010/main" val="2205507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زیرا بدیهی است هر چه جذابیت هنرپیشه بیشتر باشد، میزان تاثیر فیلم نیز افزایش می یابد. در این پژوهش به منظور سنجش جذابیت هنرپیشه ها بر اساس طیف </a:t>
            </a:r>
            <a:r>
              <a:rPr lang="fa-IR" smtClean="0">
                <a:solidFill>
                  <a:srgbClr val="FF0000"/>
                </a:solidFill>
                <a:cs typeface="B Zar" panose="00000400000000000000" pitchFamily="2" charset="-78"/>
              </a:rPr>
              <a:t>برش قطبین </a:t>
            </a:r>
            <a:r>
              <a:rPr lang="fa-IR" smtClean="0">
                <a:cs typeface="B Zar" panose="00000400000000000000" pitchFamily="2" charset="-78"/>
              </a:rPr>
              <a:t>(</a:t>
            </a:r>
            <a:r>
              <a:rPr lang="en-US" smtClean="0">
                <a:cs typeface="B Zar" panose="00000400000000000000" pitchFamily="2" charset="-78"/>
              </a:rPr>
              <a:t>Semantic differntial</a:t>
            </a:r>
            <a:r>
              <a:rPr lang="fa-IR" smtClean="0">
                <a:cs typeface="B Zar" panose="00000400000000000000" pitchFamily="2" charset="-78"/>
              </a:rPr>
              <a:t>) ابتدا برای هنرپیشه زن دو صفت «زشت» و «زیبا» و برای هنرپیشه مرد دو صفت «بی شخصیت» و «با شخصیت» در نظر گرفته شد. ارزش گذاری با اختصاص رتبه به صفات  مذکور به شکل زیر صورت گرفت. </a:t>
            </a:r>
          </a:p>
          <a:p>
            <a:r>
              <a:rPr lang="fa-IR" smtClean="0">
                <a:cs typeface="B Zar" panose="00000400000000000000" pitchFamily="2" charset="-78"/>
              </a:rPr>
              <a:t>خیلی زشت 0-1-2-3-4 خیلی زیبا</a:t>
            </a:r>
          </a:p>
          <a:p>
            <a:r>
              <a:rPr lang="fa-IR" smtClean="0">
                <a:cs typeface="B Zar" panose="00000400000000000000" pitchFamily="2" charset="-78"/>
              </a:rPr>
              <a:t>خیلی بی شخصیت 0-1-2-3-4 خیلی باشخصیت</a:t>
            </a:r>
            <a:endParaRPr lang="fa-IR">
              <a:cs typeface="B Zar" panose="00000400000000000000" pitchFamily="2" charset="-78"/>
            </a:endParaRPr>
          </a:p>
        </p:txBody>
      </p:sp>
    </p:spTree>
    <p:extLst>
      <p:ext uri="{BB962C8B-B14F-4D97-AF65-F5344CB8AC3E}">
        <p14:creationId xmlns:p14="http://schemas.microsoft.com/office/powerpoint/2010/main" val="3499398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نتایج به دست امده نشان داد که میانگین ارزیابی بینندگان از جذابیت هنرپیشه ی زن در سه فیلم «برزخی ها»، «بایکوت»  و «هنرپیشه» به ترتیب 2/439 ، 2/244؛ 2/337 بوده است. یعنی میانگین ارزیابی بینندگان از زیبایی و جذابیت هنرپیشه های زن در فیلم عروس برابر با 3/313 بوده و بینندگان میزان این جذابیت را بین رتبه های 3 (زیبا) تا 4 (خیلی زیبا) ارزیابی کرده اند. بنابراین می توان گفت هنرپیشه ی زن در فیلم «عروس» در انتقال ارزش ها به بینندگان، تاثیر بیشتری داشته است. </a:t>
            </a:r>
            <a:endParaRPr lang="fa-IR" smtClean="0">
              <a:cs typeface="B Zar" panose="00000400000000000000" pitchFamily="2" charset="-78"/>
            </a:endParaRPr>
          </a:p>
          <a:p>
            <a:pPr algn="just"/>
            <a:endParaRPr lang="fa-IR" smtClean="0">
              <a:cs typeface="B Zar" panose="00000400000000000000" pitchFamily="2" charset="-78"/>
            </a:endParaRPr>
          </a:p>
        </p:txBody>
      </p:sp>
      <p:sp>
        <p:nvSpPr>
          <p:cNvPr id="4" name="Flowchart: Process 3"/>
          <p:cNvSpPr/>
          <p:nvPr/>
        </p:nvSpPr>
        <p:spPr>
          <a:xfrm>
            <a:off x="838200" y="4642339"/>
            <a:ext cx="3854548" cy="1294228"/>
          </a:xfrm>
          <a:prstGeom prst="flowChart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انتقال ارزش ها به بینندگان</a:t>
            </a:r>
            <a:endParaRPr lang="fa-IR" sz="2800">
              <a:solidFill>
                <a:srgbClr val="FF0000"/>
              </a:solidFill>
            </a:endParaRPr>
          </a:p>
        </p:txBody>
      </p:sp>
    </p:spTree>
    <p:extLst>
      <p:ext uri="{BB962C8B-B14F-4D97-AF65-F5344CB8AC3E}">
        <p14:creationId xmlns:p14="http://schemas.microsoft.com/office/powerpoint/2010/main" val="239721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همچنین یافته های این پژوهش نشان داد که ارزیابی بینندگان در تعیین محل هنرپیشه های مرد روی طیفی که بین «بی شخصیت» تا «با شخصیت» رتبه بندی شده است. در سه فیلم «برزخی ها»، «بایکوت» و «هنرپیشه» به ترتیب 0/896(بی شخصیت)، 1/210و 1/239 بوده است. یعنی ارزیابی آن ها کم و بیش در اطراف نقطه 1 (بی شخصیت) دور می زده است</a:t>
            </a:r>
            <a:r>
              <a:rPr lang="fa-IR"/>
              <a:t>. </a:t>
            </a:r>
          </a:p>
          <a:p>
            <a:endParaRPr lang="fa-IR"/>
          </a:p>
        </p:txBody>
      </p:sp>
    </p:spTree>
    <p:extLst>
      <p:ext uri="{BB962C8B-B14F-4D97-AF65-F5344CB8AC3E}">
        <p14:creationId xmlns:p14="http://schemas.microsoft.com/office/powerpoint/2010/main" val="3841486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حال آنکه  هنرپیشه مرد در فیلم «عروس» به طور میانگین نمره 2/325 یعنی بین «متوسط» تا «با شخصیت» را کسب کرده است. همین امر تاثیر گذاری هنرپیشه مرد در فیلم «عروس» به طور میانگین نمره 2/325 یعنی بین «متوسط»  تا «با شخصیت» را کسب کرده است. همین امر تاثیر گذاری هنرپیشه مرد در فیم </a:t>
            </a:r>
            <a:r>
              <a:rPr lang="fa-IR" smtClean="0">
                <a:cs typeface="B Zar" panose="00000400000000000000" pitchFamily="2" charset="-78"/>
              </a:rPr>
              <a:t>«عروس</a:t>
            </a:r>
            <a:r>
              <a:rPr lang="fa-IR" smtClean="0">
                <a:cs typeface="B Zar" panose="00000400000000000000" pitchFamily="2" charset="-78"/>
              </a:rPr>
              <a:t>» را بیش از هنرپیشه های مرد در سه فیلم دیگر کرده است. </a:t>
            </a:r>
            <a:endParaRPr lang="fa-IR" smtClean="0">
              <a:cs typeface="B Zar" panose="00000400000000000000" pitchFamily="2" charset="-78"/>
            </a:endParaRP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122860"/>
            <a:ext cx="2476500" cy="1847850"/>
          </a:xfrm>
          <a:prstGeom prst="rect">
            <a:avLst/>
          </a:prstGeom>
        </p:spPr>
      </p:pic>
    </p:spTree>
    <p:extLst>
      <p:ext uri="{BB962C8B-B14F-4D97-AF65-F5344CB8AC3E}">
        <p14:creationId xmlns:p14="http://schemas.microsoft.com/office/powerpoint/2010/main" val="3291729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smtClean="0">
                <a:cs typeface="B Zar" panose="00000400000000000000" pitchFamily="2" charset="-78"/>
              </a:rPr>
              <a:t>3-2 ارزیابی بینندگان از میزان انتقال ارزش های مادی  و نابرابری و سودجویی</a:t>
            </a:r>
            <a:endParaRPr lang="fa-IR" sz="3600">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پی بردن به این نکته  که بینندگان تا چه حد انتقال ارزش های مادی را ادراک کرده اند، پس از تماشای فیلم، نظر  انها بر اساس گویه های زیر در قالب صفات متضاد روی طیف برش قطبین بررسی شد. این گویه عبارت بودند </a:t>
            </a:r>
            <a:r>
              <a:rPr lang="fa-IR" smtClean="0">
                <a:cs typeface="B Zar" panose="00000400000000000000" pitchFamily="2" charset="-78"/>
              </a:rPr>
              <a:t>از:</a:t>
            </a:r>
          </a:p>
          <a:p>
            <a:pPr algn="just"/>
            <a:endParaRPr lang="fa-IR">
              <a:cs typeface="B Zar" panose="00000400000000000000" pitchFamily="2" charset="-78"/>
            </a:endParaRPr>
          </a:p>
        </p:txBody>
      </p:sp>
      <p:sp>
        <p:nvSpPr>
          <p:cNvPr id="4" name="Flowchart: Process 3"/>
          <p:cNvSpPr/>
          <p:nvPr/>
        </p:nvSpPr>
        <p:spPr>
          <a:xfrm>
            <a:off x="2461846" y="3924886"/>
            <a:ext cx="1927274" cy="970671"/>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صفات متضاد</a:t>
            </a:r>
            <a:endParaRPr lang="fa-IR" sz="2000" b="1">
              <a:solidFill>
                <a:srgbClr val="FF0000"/>
              </a:solidFill>
            </a:endParaRPr>
          </a:p>
        </p:txBody>
      </p:sp>
    </p:spTree>
    <p:extLst>
      <p:ext uri="{BB962C8B-B14F-4D97-AF65-F5344CB8AC3E}">
        <p14:creationId xmlns:p14="http://schemas.microsoft.com/office/powerpoint/2010/main" val="2767563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r>
              <a:rPr lang="fa-IR" smtClean="0">
                <a:cs typeface="B Zar" panose="00000400000000000000" pitchFamily="2" charset="-78"/>
              </a:rPr>
              <a:t>در این فیلم خانه گران قیمت: </a:t>
            </a:r>
          </a:p>
          <a:p>
            <a:r>
              <a:rPr lang="fa-IR" smtClean="0">
                <a:cs typeface="B Zar" panose="00000400000000000000" pitchFamily="2" charset="-78"/>
              </a:rPr>
              <a:t>چیز خوبی جلوه داده می شود 4-3-2-1-0 چیز بدی جلوه داده می شود. </a:t>
            </a:r>
          </a:p>
          <a:p>
            <a:r>
              <a:rPr lang="fa-IR" smtClean="0">
                <a:cs typeface="B Zar" panose="00000400000000000000" pitchFamily="2" charset="-78"/>
              </a:rPr>
              <a:t>در این فیلم وسایل گران قیمت منزل</a:t>
            </a:r>
          </a:p>
          <a:p>
            <a:r>
              <a:rPr lang="fa-IR" smtClean="0">
                <a:cs typeface="B Zar" panose="00000400000000000000" pitchFamily="2" charset="-78"/>
              </a:rPr>
              <a:t>چیز خوبی جلوه داده می شود 4-3-2-1-0 چیز بدی  جلوه داده می شود. </a:t>
            </a:r>
          </a:p>
          <a:p>
            <a:r>
              <a:rPr lang="fa-IR" smtClean="0">
                <a:cs typeface="B Zar" panose="00000400000000000000" pitchFamily="2" charset="-78"/>
              </a:rPr>
              <a:t>در این فیلم اتوموبیل گران قیمت:</a:t>
            </a:r>
          </a:p>
          <a:p>
            <a:r>
              <a:rPr lang="fa-IR" smtClean="0">
                <a:cs typeface="B Zar" panose="00000400000000000000" pitchFamily="2" charset="-78"/>
              </a:rPr>
              <a:t>چیز خوبی جلوه داده می شود 4-3-2-1-0 چیز بدی جلوه داده می شود. </a:t>
            </a:r>
          </a:p>
          <a:p>
            <a:r>
              <a:rPr lang="fa-IR" smtClean="0">
                <a:cs typeface="B Zar" panose="00000400000000000000" pitchFamily="2" charset="-78"/>
              </a:rPr>
              <a:t>ارزیابی هنر پیشه زن از نظر: </a:t>
            </a:r>
          </a:p>
          <a:p>
            <a:r>
              <a:rPr lang="fa-IR" smtClean="0">
                <a:cs typeface="B Zar" panose="00000400000000000000" pitchFamily="2" charset="-78"/>
              </a:rPr>
              <a:t>لباس فقیرانه 0-1-2-3-4</a:t>
            </a:r>
          </a:p>
          <a:p>
            <a:r>
              <a:rPr lang="fa-IR" smtClean="0">
                <a:cs typeface="B Zar" panose="00000400000000000000" pitchFamily="2" charset="-78"/>
              </a:rPr>
              <a:t>بدون زیور آلات 0-1-2-3-4 با زیور آلات</a:t>
            </a:r>
            <a:endParaRPr lang="fa-IR">
              <a:cs typeface="B Zar" panose="00000400000000000000" pitchFamily="2" charset="-78"/>
            </a:endParaRPr>
          </a:p>
        </p:txBody>
      </p:sp>
    </p:spTree>
    <p:extLst>
      <p:ext uri="{BB962C8B-B14F-4D97-AF65-F5344CB8AC3E}">
        <p14:creationId xmlns:p14="http://schemas.microsoft.com/office/powerpoint/2010/main" val="6730768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ارزیابی هنرپیشه مرد از نظر: </a:t>
            </a:r>
          </a:p>
          <a:p>
            <a:r>
              <a:rPr lang="fa-IR" smtClean="0">
                <a:cs typeface="B Zar" panose="00000400000000000000" pitchFamily="2" charset="-78"/>
              </a:rPr>
              <a:t>لباس فقیرانه 0-1-2-3-4 به فکر معنویات</a:t>
            </a:r>
          </a:p>
          <a:p>
            <a:r>
              <a:rPr lang="fa-IR" smtClean="0">
                <a:cs typeface="B Zar" panose="00000400000000000000" pitchFamily="2" charset="-78"/>
              </a:rPr>
              <a:t>به فکر خود 0-1-2-3-4 به فکر دیگران</a:t>
            </a:r>
          </a:p>
          <a:p>
            <a:pPr algn="just"/>
            <a:r>
              <a:rPr lang="fa-IR" smtClean="0">
                <a:cs typeface="B Zar" panose="00000400000000000000" pitchFamily="2" charset="-78"/>
              </a:rPr>
              <a:t>بر اساس نتایج به دست </a:t>
            </a:r>
            <a:r>
              <a:rPr lang="fa-IR" smtClean="0">
                <a:cs typeface="B Zar" panose="00000400000000000000" pitchFamily="2" charset="-78"/>
              </a:rPr>
              <a:t>آمده؛ </a:t>
            </a:r>
            <a:r>
              <a:rPr lang="fa-IR" smtClean="0">
                <a:cs typeface="B Zar" panose="00000400000000000000" pitchFamily="2" charset="-78"/>
              </a:rPr>
              <a:t>در مجموع میانگین ارزیابی بینندگان از میزان توفیق فیلم های مذکور در انتقال ارزش های مادی، بین نقطه 1 و 2 یعنی سطح متوسط قرار دارد و تنها در مورد فیلم «عروس» است که این ارزیابی به طور معناداری فرق می کند و به نقطه 3 یعنی خوب، نزدیک می شود. همچنین نتیجه دیگری که به دست آمد این بود که تقریبا تمامی بینندگان معتقد بودند که در فیلم «عروس» ارزش های مادی بسیار بیشتر از سه فیلم دیگر به بیننده منتقل می گردد. </a:t>
            </a:r>
            <a:endParaRPr lang="en-US" smtClean="0">
              <a:cs typeface="B Zar" panose="00000400000000000000" pitchFamily="2" charset="-78"/>
            </a:endParaRPr>
          </a:p>
          <a:p>
            <a:endParaRPr lang="fa-IR"/>
          </a:p>
        </p:txBody>
      </p:sp>
    </p:spTree>
    <p:extLst>
      <p:ext uri="{BB962C8B-B14F-4D97-AF65-F5344CB8AC3E}">
        <p14:creationId xmlns:p14="http://schemas.microsoft.com/office/powerpoint/2010/main" val="1752326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علاوه بر این ها از یددگاه آن ها هنرپیشه  زن در فیلم «عروس» نسبت به فیلم های سال 60 و 65، زیورآلات  بیشتر و لباس های گران قیمت  تری به تن داشته  و </a:t>
            </a:r>
            <a:r>
              <a:rPr lang="fa-IR" smtClean="0">
                <a:cs typeface="B Zar" panose="00000400000000000000" pitchFamily="2" charset="-78"/>
              </a:rPr>
              <a:t>این </a:t>
            </a:r>
            <a:r>
              <a:rPr lang="fa-IR" smtClean="0">
                <a:cs typeface="B Zar" panose="00000400000000000000" pitchFamily="2" charset="-78"/>
              </a:rPr>
              <a:t>خود در افزایش تاثیرگذاری فیلم «عروس» بسیار موثر بوده است. </a:t>
            </a:r>
          </a:p>
          <a:p>
            <a:pPr algn="just"/>
            <a:r>
              <a:rPr lang="fa-IR" smtClean="0">
                <a:cs typeface="B Zar" panose="00000400000000000000" pitchFamily="2" charset="-78"/>
              </a:rPr>
              <a:t>نکته دیگر این که از دیدگاه بینندگان ارزش های انتقال یافته در فیلم های «برزخی ها»  و «بایکوت» بیشتر از </a:t>
            </a:r>
            <a:r>
              <a:rPr lang="fa-IR" smtClean="0">
                <a:cs typeface="B Zar" panose="00000400000000000000" pitchFamily="2" charset="-78"/>
              </a:rPr>
              <a:t>نوع ارزش </a:t>
            </a:r>
            <a:r>
              <a:rPr lang="fa-IR" smtClean="0">
                <a:cs typeface="B Zar" panose="00000400000000000000" pitchFamily="2" charset="-78"/>
              </a:rPr>
              <a:t>های ملی- انقلابی – مذهبی بوده است،  حال </a:t>
            </a:r>
            <a:r>
              <a:rPr lang="fa-IR" smtClean="0">
                <a:cs typeface="B Zar" panose="00000400000000000000" pitchFamily="2" charset="-78"/>
              </a:rPr>
              <a:t>آن </a:t>
            </a:r>
            <a:r>
              <a:rPr lang="fa-IR" smtClean="0">
                <a:cs typeface="B Zar" panose="00000400000000000000" pitchFamily="2" charset="-78"/>
              </a:rPr>
              <a:t>که در فیلم «عروس»  ارشز های مادی نظیر تلاش برای کسب پول بیشتر، سودجویی، فرد گرایی و خودپرستی ترویج شده است.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Alternate Process 3"/>
          <p:cNvSpPr/>
          <p:nvPr/>
        </p:nvSpPr>
        <p:spPr>
          <a:xfrm>
            <a:off x="1280160" y="5009345"/>
            <a:ext cx="2785403" cy="1167618"/>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سودجویی، فرد گرایی و خودپرستی</a:t>
            </a:r>
            <a:endParaRPr lang="fa-IR" sz="2000" b="1">
              <a:solidFill>
                <a:srgbClr val="FF0000"/>
              </a:solidFill>
            </a:endParaRPr>
          </a:p>
        </p:txBody>
      </p:sp>
    </p:spTree>
    <p:extLst>
      <p:ext uri="{BB962C8B-B14F-4D97-AF65-F5344CB8AC3E}">
        <p14:creationId xmlns:p14="http://schemas.microsoft.com/office/powerpoint/2010/main" val="1224993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3-3 ارزیابی بینندگان از میزان انتقال ارزش های مذهبی</a:t>
            </a:r>
            <a:endParaRPr lang="fa-I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ارزیابی بینندگان از میزان انتقال ارزش های مذهبی یا غیر مذهبی بر اساس گویه ها  و صفات متضاد زیر بدست آمد: </a:t>
            </a:r>
          </a:p>
          <a:p>
            <a:r>
              <a:rPr lang="fa-IR" smtClean="0">
                <a:cs typeface="B Zar" panose="00000400000000000000" pitchFamily="2" charset="-78"/>
              </a:rPr>
              <a:t>فرد پس از دیدن این فیلم: </a:t>
            </a:r>
          </a:p>
          <a:p>
            <a:r>
              <a:rPr lang="fa-IR" smtClean="0">
                <a:cs typeface="B Zar" panose="00000400000000000000" pitchFamily="2" charset="-78"/>
              </a:rPr>
              <a:t>به مذهب علاقه پیدا می کند 4-3-2-1-0 از مذهب زده می شود. </a:t>
            </a:r>
          </a:p>
          <a:p>
            <a:r>
              <a:rPr lang="fa-IR" smtClean="0">
                <a:cs typeface="B Zar" panose="00000400000000000000" pitchFamily="2" charset="-78"/>
              </a:rPr>
              <a:t>ارزیابی هنرپیشه زن:</a:t>
            </a:r>
          </a:p>
          <a:p>
            <a:r>
              <a:rPr lang="fa-IR" smtClean="0">
                <a:cs typeface="B Zar" panose="00000400000000000000" pitchFamily="2" charset="-78"/>
              </a:rPr>
              <a:t>پوشش مناسب 4-3-2-1-0 پوشش نامناسب</a:t>
            </a:r>
          </a:p>
          <a:p>
            <a:r>
              <a:rPr lang="fa-IR" smtClean="0">
                <a:cs typeface="B Zar" panose="00000400000000000000" pitchFamily="2" charset="-78"/>
              </a:rPr>
              <a:t>عفیف 2-3-2-1-0 لوند</a:t>
            </a:r>
          </a:p>
          <a:p>
            <a:r>
              <a:rPr lang="fa-IR" smtClean="0">
                <a:cs typeface="B Zar" panose="00000400000000000000" pitchFamily="2" charset="-78"/>
              </a:rPr>
              <a:t>ارزیابی هنرپیشه مرد: </a:t>
            </a:r>
          </a:p>
          <a:p>
            <a:r>
              <a:rPr lang="fa-IR" smtClean="0">
                <a:cs typeface="B Zar" panose="00000400000000000000" pitchFamily="2" charset="-78"/>
              </a:rPr>
              <a:t>مومن 4-3-2-1-0 بی دین</a:t>
            </a:r>
          </a:p>
          <a:p>
            <a:endParaRPr lang="fa-IR"/>
          </a:p>
        </p:txBody>
      </p:sp>
    </p:spTree>
    <p:extLst>
      <p:ext uri="{BB962C8B-B14F-4D97-AF65-F5344CB8AC3E}">
        <p14:creationId xmlns:p14="http://schemas.microsoft.com/office/powerpoint/2010/main" val="17849379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lgn="just"/>
            <a:r>
              <a:rPr lang="fa-IR" smtClean="0">
                <a:cs typeface="B Zar" panose="00000400000000000000" pitchFamily="2" charset="-78"/>
              </a:rPr>
              <a:t>مقایسه ارقام، به ویژه  ارقام مربوط به میانگین های ارزیابی ارزش هیا قبلی تفاوت هایی را نشان می دهد. چنان که پیش از این نیز ذکر شد </a:t>
            </a:r>
            <a:r>
              <a:rPr lang="fa-IR" smtClean="0">
                <a:solidFill>
                  <a:srgbClr val="FF0000"/>
                </a:solidFill>
                <a:cs typeface="B Zar" panose="00000400000000000000" pitchFamily="2" charset="-78"/>
              </a:rPr>
              <a:t>از نظر بینندگان  فیلم «عروس» بیش از سه فیلم دیگر در ترویج ارزش های مادی و نابرابری موثر بوده است</a:t>
            </a:r>
            <a:r>
              <a:rPr lang="fa-IR" smtClean="0">
                <a:cs typeface="B Zar" panose="00000400000000000000" pitchFamily="2" charset="-78"/>
              </a:rPr>
              <a:t>. اما از نظر میزان انتقال ارزش های مذهبی یا غیر مذهبی، ارزیابی بینندگان از فیلم های «عروس» و «هنرپیشه» تقریبا به هم نزدیک است. به عبارت دیگر، به نظر آن ها در این دو فیلم، ارزش های مذهبی کاهش یافته است. حالت است که فیلم «هنرپیشه» در مورد همه معرف های تعیین شده (نظیر تمایل به مذهب، پوشش، عفت و ...) حتی از فیلم «عروس» هم فرارت رفته و در زمینه ارزش های فوق امتیازی کمتری به دست آورده است. </a:t>
            </a:r>
          </a:p>
          <a:p>
            <a:pPr algn="just"/>
            <a:r>
              <a:rPr lang="fa-IR" smtClean="0">
                <a:cs typeface="B Zar" panose="00000400000000000000" pitchFamily="2" charset="-78"/>
              </a:rPr>
              <a:t>یادآوری می شود، به جز ارزش های مطرح شده بینندگان بر اساس طیف: </a:t>
            </a:r>
          </a:p>
          <a:p>
            <a:pPr algn="just"/>
            <a:r>
              <a:rPr lang="fa-IR" smtClean="0">
                <a:cs typeface="B Zar" panose="00000400000000000000" pitchFamily="2" charset="-78"/>
              </a:rPr>
              <a:t>پرخاشگر و احساساتی 01-2-3-4 عاقل و اهل تفکر </a:t>
            </a:r>
          </a:p>
          <a:p>
            <a:pPr algn="just"/>
            <a:r>
              <a:rPr lang="fa-IR" smtClean="0">
                <a:cs typeface="B Zar" panose="00000400000000000000" pitchFamily="2" charset="-78"/>
              </a:rPr>
              <a:t>هنرپیشه مرد در فیلم «عروس» را بین  پرخاشگر تا بسیار پرخاشگر (میانگین=3/125) ارزیابی کرده بودند. </a:t>
            </a:r>
            <a:endParaRPr lang="fa-IR">
              <a:cs typeface="B Zar" panose="00000400000000000000" pitchFamily="2" charset="-78"/>
            </a:endParaRPr>
          </a:p>
        </p:txBody>
      </p:sp>
    </p:spTree>
    <p:extLst>
      <p:ext uri="{BB962C8B-B14F-4D97-AF65-F5344CB8AC3E}">
        <p14:creationId xmlns:p14="http://schemas.microsoft.com/office/powerpoint/2010/main" val="70596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روند که با آغاز جنگ شدت گرفت و تا پایان جنگ همچنان ادامه داشت، به تدریج در حال تثبیت شدن و ایجاد فرهنگ جدیدی در جامعه بود، اما از سال 1368 دچار تغییرات بنیادی شد. یکی از مهم ترین تغییرات، دگرگونی نظام ارزشی است که برای اکثریت مردم، حتی افراد عادی نیز کم و بیش محسوس است و ناشی از عوامل و اقدامات گوناگونی است که وسایل ارتباط جمعی فقط یکی از آنهاست. </a:t>
            </a:r>
          </a:p>
          <a:p>
            <a:pPr algn="just"/>
            <a:endParaRPr lang="fa-IR">
              <a:cs typeface="B Zar" panose="00000400000000000000" pitchFamily="2" charset="-78"/>
            </a:endParaRPr>
          </a:p>
        </p:txBody>
      </p:sp>
      <p:sp>
        <p:nvSpPr>
          <p:cNvPr id="4" name="Flowchart: Process 3"/>
          <p:cNvSpPr/>
          <p:nvPr/>
        </p:nvSpPr>
        <p:spPr>
          <a:xfrm>
            <a:off x="2875547" y="4174959"/>
            <a:ext cx="2875548" cy="1070810"/>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chemeClr val="tx1"/>
                </a:solidFill>
                <a:cs typeface="B Zar" panose="00000400000000000000" pitchFamily="2" charset="-78"/>
              </a:rPr>
              <a:t>تثبیت شدن و ایجاد فرهنگ جدیدی در جامعه</a:t>
            </a:r>
            <a:endParaRPr lang="fa-IR" b="1">
              <a:solidFill>
                <a:schemeClr val="tx1"/>
              </a:solidFill>
            </a:endParaRPr>
          </a:p>
        </p:txBody>
      </p:sp>
    </p:spTree>
    <p:extLst>
      <p:ext uri="{BB962C8B-B14F-4D97-AF65-F5344CB8AC3E}">
        <p14:creationId xmlns:p14="http://schemas.microsoft.com/office/powerpoint/2010/main" val="15648111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4- نتیجه گیری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چنان چه نتایج حاصل از ارزیابی بینندگان را با نتایج به دست آمده از تحلیل محتوایی فیلم ها، مقایسه کنیم. در می یابیم که هر دو نتیجه مید یکدیگرند به طور خلاصه می توان گفت که پر فروش ترین فیلم های سال های 1340  و 1345 در جهت ترویج و تثبیت ارزش های انقلابی – مذهبی و کاهش نابرابری گام برداشته اند، در صورتی که پر فروش ترین فیلم  سال 1370 (عروس)، ارزش های مادیف سود جویی، بی توجهی به آرمان های انسانی – انقلابی – مذهبی را در سطح بسیار بالایی رواج داده است. </a:t>
            </a:r>
          </a:p>
          <a:p>
            <a:pPr algn="just"/>
            <a:r>
              <a:rPr lang="fa-IR" smtClean="0">
                <a:cs typeface="B Zar" panose="00000400000000000000" pitchFamily="2" charset="-78"/>
              </a:rPr>
              <a:t>تاثیر فیلم «هنرپیشه»  نیز که از پر فروش ترین فیلم های سال 1372 به شمار می رود، در همین مسیر بوده است با این تفاوت  که ارزش های مادی را کمی کمتر و بی توجهی به نمادهای مذهبی را بیشتر از فیلم «عروس» اشاعه داده است. </a:t>
            </a:r>
            <a:endParaRPr lang="fa-IR">
              <a:cs typeface="B Zar" panose="00000400000000000000" pitchFamily="2" charset="-78"/>
            </a:endParaRPr>
          </a:p>
        </p:txBody>
      </p:sp>
    </p:spTree>
    <p:extLst>
      <p:ext uri="{BB962C8B-B14F-4D97-AF65-F5344CB8AC3E}">
        <p14:creationId xmlns:p14="http://schemas.microsoft.com/office/powerpoint/2010/main" val="4167694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تحلیل روزنامه ها، تبریک ها و تسلیت ها</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1- مساله </a:t>
            </a:r>
          </a:p>
          <a:p>
            <a:pPr algn="just"/>
            <a:r>
              <a:rPr lang="fa-IR" smtClean="0">
                <a:cs typeface="B Zar" panose="00000400000000000000" pitchFamily="2" charset="-78"/>
              </a:rPr>
              <a:t>با نگاهی به مهم ترین روزنامه های جهان مانند وال </a:t>
            </a:r>
            <a:r>
              <a:rPr lang="fa-IR" smtClean="0">
                <a:cs typeface="B Zar" panose="00000400000000000000" pitchFamily="2" charset="-78"/>
              </a:rPr>
              <a:t>استریت </a:t>
            </a:r>
            <a:r>
              <a:rPr lang="fa-IR" smtClean="0">
                <a:cs typeface="B Zar" panose="00000400000000000000" pitchFamily="2" charset="-78"/>
              </a:rPr>
              <a:t>جورنال، نیویورک تایمز، کریستیان سانیس مانیتور (آمریکا)، تایمز (انگلستان)، لوموند(فرانسه)، تزایت، فرانکفورتر آلگاماینه (آلمان)، ایزوستیا، مسکو تربیون (روسیه) و سایر روزنامه  های مهم جهان در می یابیم که در هیچ یک از آن ها، پیام تبریک یا تسلیت در صفحات اول مشاهده نمی شود.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02920" y="4872038"/>
            <a:ext cx="3505200" cy="1304925"/>
          </a:xfrm>
          <a:prstGeom prst="rect">
            <a:avLst/>
          </a:prstGeom>
        </p:spPr>
      </p:pic>
    </p:spTree>
    <p:extLst>
      <p:ext uri="{BB962C8B-B14F-4D97-AF65-F5344CB8AC3E}">
        <p14:creationId xmlns:p14="http://schemas.microsoft.com/office/powerpoint/2010/main" val="28916071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واقع  درج پیام تبریک یا تسلیت در</a:t>
            </a:r>
            <a:r>
              <a:rPr lang="fa-IR">
                <a:solidFill>
                  <a:srgbClr val="FF0000"/>
                </a:solidFill>
                <a:cs typeface="B Zar" panose="00000400000000000000" pitchFamily="2" charset="-78"/>
              </a:rPr>
              <a:t> صفحات اول </a:t>
            </a:r>
            <a:r>
              <a:rPr lang="fa-IR">
                <a:cs typeface="B Zar" panose="00000400000000000000" pitchFamily="2" charset="-78"/>
              </a:rPr>
              <a:t>مشاهده نمی شود. در واقع درج پیام تبریک و تسلیت در صفحه اول روزنامه  به معنی آن است که شخص تبریک گوینده می خواهد: </a:t>
            </a:r>
          </a:p>
          <a:p>
            <a:r>
              <a:rPr lang="fa-IR">
                <a:cs typeface="B Zar" panose="00000400000000000000" pitchFamily="2" charset="-78"/>
              </a:rPr>
              <a:t>- با تبریک و تسلیت گفتن به شخص مورد نظر، اهمیت و ارزش او را افزایش دهد. </a:t>
            </a:r>
          </a:p>
          <a:p>
            <a:r>
              <a:rPr lang="fa-IR">
                <a:cs typeface="B Zar" panose="00000400000000000000" pitchFamily="2" charset="-78"/>
              </a:rPr>
              <a:t>اهمیت و ارزش خود را نزد آن شخص بالا ببرد.  </a:t>
            </a:r>
          </a:p>
          <a:p>
            <a:endParaRPr lang="fa-IR"/>
          </a:p>
        </p:txBody>
      </p:sp>
    </p:spTree>
    <p:extLst>
      <p:ext uri="{BB962C8B-B14F-4D97-AF65-F5344CB8AC3E}">
        <p14:creationId xmlns:p14="http://schemas.microsoft.com/office/powerpoint/2010/main" val="37277128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تمامی این حالات، پایه اصلی این گونه رفتارها بر استبداد و نظام اجتماعی نابرابر مبتنی است. به این معنا که در یک نظام اجتماعی استبدادی و در عین حال نابرابر که افراد از ظنر موقعیت های اجتماعی با ارزش، با هم تفاوت فاحش دارند و داشتن پایگاه اجتماعی بالا بیش از اندازه ارزشمند به شمار می رود، بر اساس نظریه مبادله، اتصال و ارتباط با صاحبان این موقعیت ها نوعی تشخص و امتیاز  برای فرصت طلبان تلقی می شود  و می کوشند برای نزدیکی و کسب امتیازات بیشتر، همواره در پی تمجیدات مفرط بر آیند.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Explosion 2 3"/>
          <p:cNvSpPr/>
          <p:nvPr/>
        </p:nvSpPr>
        <p:spPr>
          <a:xfrm>
            <a:off x="2715064" y="4445391"/>
            <a:ext cx="2869809" cy="1702191"/>
          </a:xfrm>
          <a:prstGeom prst="irregularSeal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a:solidFill>
                  <a:srgbClr val="FF0000"/>
                </a:solidFill>
                <a:cs typeface="B Zar" panose="00000400000000000000" pitchFamily="2" charset="-78"/>
              </a:rPr>
              <a:t>داشتن پایگاه اجتماعی بالا</a:t>
            </a:r>
            <a:endParaRPr lang="fa-IR" sz="1600" b="1">
              <a:solidFill>
                <a:srgbClr val="FF0000"/>
              </a:solidFill>
            </a:endParaRPr>
          </a:p>
        </p:txBody>
      </p:sp>
    </p:spTree>
    <p:extLst>
      <p:ext uri="{BB962C8B-B14F-4D97-AF65-F5344CB8AC3E}">
        <p14:creationId xmlns:p14="http://schemas.microsoft.com/office/powerpoint/2010/main" val="20498807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سوی دیگر، چون در نظام های استبدادی افراد مستبد از انتقاد آزرده خاطر و خشمگین و از تمجید و تحسین خشنود می شوند، در نتیجه اشخاص سودجو  در جهت تمجید از دارندگان موقعیت های اجتماعی مهم، با یکدیگر عملا به رقابت می پردازند و هیچ یک نمی خواهد در این زمینه از دیگری کمتر باشد یا عقب بماند نگرانی از عقب افتادن  از فرصت طلبان دیگر از یک سو و میل به مقبولیت بیشتر در نزد دارنده ی موقعیت مهم از سوی دیگر موجب می گردد که هر یک از فرصت طلبان در تمجید و تملق بیش از دیگری افراط نماید.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Connector 3"/>
          <p:cNvSpPr/>
          <p:nvPr/>
        </p:nvSpPr>
        <p:spPr>
          <a:xfrm>
            <a:off x="1237956" y="5009345"/>
            <a:ext cx="2039816" cy="1167618"/>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rgbClr val="FF0000"/>
                </a:solidFill>
                <a:cs typeface="B Zar" panose="00000400000000000000" pitchFamily="2" charset="-78"/>
              </a:rPr>
              <a:t>افراط</a:t>
            </a:r>
            <a:endParaRPr lang="fa-IR" sz="2800">
              <a:solidFill>
                <a:srgbClr val="FF0000"/>
              </a:solidFill>
              <a:cs typeface="B Zar" panose="00000400000000000000" pitchFamily="2" charset="-78"/>
            </a:endParaRPr>
          </a:p>
        </p:txBody>
      </p:sp>
    </p:spTree>
    <p:extLst>
      <p:ext uri="{BB962C8B-B14F-4D97-AF65-F5344CB8AC3E}">
        <p14:creationId xmlns:p14="http://schemas.microsoft.com/office/powerpoint/2010/main" val="121472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این طریق مقیاس تمجید و تملق  همواره گسترش  می یابد و شخصیت های مستبد دارنده موقعیت اجتماعی مهم نیز به تدریج به میزان بیشتری از تملق عادت می نمایند. </a:t>
            </a:r>
          </a:p>
          <a:p>
            <a:pPr algn="just"/>
            <a:r>
              <a:rPr lang="fa-IR" smtClean="0">
                <a:cs typeface="B Zar" panose="00000400000000000000" pitchFamily="2" charset="-78"/>
              </a:rPr>
              <a:t>با توجه به آن چه گفته شده در این پژوهش میزان درج پیام های تبریک و تسلیت در صفحه اول روزنامه  ها، به ویژه پرتیراژ ترین آن ها، به مثابه یکی از مهم ترین  معرف های این گونه نظام های اجتماعی تلقی شده است. بدیهی است ادامه این روند، اندک اندک از جنبه های ناپسند مسئله می کاهد و ان را به هنجار تبدیل می نماید.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838200" y="4867422"/>
            <a:ext cx="4600136" cy="998806"/>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نیز به تدریج به میزان بیشتری از تملق عادت می نمایند</a:t>
            </a:r>
            <a:endParaRPr lang="fa-IR" b="1">
              <a:solidFill>
                <a:srgbClr val="FF0000"/>
              </a:solidFill>
            </a:endParaRPr>
          </a:p>
        </p:txBody>
      </p:sp>
    </p:spTree>
    <p:extLst>
      <p:ext uri="{BB962C8B-B14F-4D97-AF65-F5344CB8AC3E}">
        <p14:creationId xmlns:p14="http://schemas.microsoft.com/office/powerpoint/2010/main" val="29750167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عبارت دیگر، ادامه این روش علاوه بر آن که در مخاطب ایجاد انتظار می کند و موجب می شود کسانی هم که با این روش موافق نیستند  ناگزیر  به آن تن در دهند، این نتیجه را نیز در پی دارد که تمسک به این شیوه برای اطلاع رسانی، شیوه ای مرسوم و متعارف شود و حتی اکثر مسئولان و افراد ذی نفع  و همچنین اکثر اعضای جامعه که در این نوع روابط اجتماعی قرار می گیرند، به این روش روی اورند. از این طریق پایه های نظام ارزشی جامعه تغییر می نماید</a:t>
            </a:r>
            <a:r>
              <a:rPr lang="fa-IR">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a:p>
            <a:endParaRPr lang="fa-IR"/>
          </a:p>
        </p:txBody>
      </p:sp>
      <p:sp>
        <p:nvSpPr>
          <p:cNvPr id="4" name="Flowchart: Connector 3"/>
          <p:cNvSpPr/>
          <p:nvPr/>
        </p:nvSpPr>
        <p:spPr>
          <a:xfrm>
            <a:off x="2912011" y="4628271"/>
            <a:ext cx="2968284" cy="1322363"/>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تمسک به این شیوه برای اطلاع رسانی</a:t>
            </a:r>
            <a:endParaRPr lang="fa-IR" b="1">
              <a:solidFill>
                <a:srgbClr val="FF0000"/>
              </a:solidFill>
            </a:endParaRPr>
          </a:p>
        </p:txBody>
      </p:sp>
    </p:spTree>
    <p:extLst>
      <p:ext uri="{BB962C8B-B14F-4D97-AF65-F5344CB8AC3E}">
        <p14:creationId xmlns:p14="http://schemas.microsoft.com/office/powerpoint/2010/main" val="9523060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اهداف این پژوهش عبارتند از: </a:t>
            </a:r>
          </a:p>
          <a:p>
            <a:r>
              <a:rPr lang="fa-IR" smtClean="0">
                <a:cs typeface="B Zar" panose="00000400000000000000" pitchFamily="2" charset="-78"/>
              </a:rPr>
              <a:t>-مطالعه روند و چگونگی تغییر ارزشی</a:t>
            </a:r>
          </a:p>
          <a:p>
            <a:r>
              <a:rPr lang="fa-IR" smtClean="0">
                <a:cs typeface="B Zar" panose="00000400000000000000" pitchFamily="2" charset="-78"/>
              </a:rPr>
              <a:t>- بررسی گروه ها و افرادی که به این روش روی می آورند. </a:t>
            </a:r>
          </a:p>
          <a:p>
            <a:r>
              <a:rPr lang="fa-IR" smtClean="0">
                <a:cs typeface="B Zar" panose="00000400000000000000" pitchFamily="2" charset="-78"/>
              </a:rPr>
              <a:t>- بررسی میزان عمل افراد مهم اجتماعی به این شیوه. </a:t>
            </a:r>
          </a:p>
          <a:p>
            <a:endParaRPr lang="fa-IR"/>
          </a:p>
        </p:txBody>
      </p:sp>
      <p:pic>
        <p:nvPicPr>
          <p:cNvPr id="4" name="Picture 3"/>
          <p:cNvPicPr>
            <a:picLocks noChangeAspect="1"/>
          </p:cNvPicPr>
          <p:nvPr/>
        </p:nvPicPr>
        <p:blipFill>
          <a:blip r:embed="rId2"/>
          <a:stretch>
            <a:fillRect/>
          </a:stretch>
        </p:blipFill>
        <p:spPr>
          <a:xfrm>
            <a:off x="2379712" y="1825625"/>
            <a:ext cx="855858" cy="855858"/>
          </a:xfrm>
          <a:prstGeom prst="rect">
            <a:avLst/>
          </a:prstGeom>
        </p:spPr>
      </p:pic>
    </p:spTree>
    <p:extLst>
      <p:ext uri="{BB962C8B-B14F-4D97-AF65-F5344CB8AC3E}">
        <p14:creationId xmlns:p14="http://schemas.microsoft.com/office/powerpoint/2010/main" val="1534007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2- روش بررسی</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انتخاب روزنامه : به منظور بررسی این مساله روزنامه کیهان که پرتیراژ ترین روزنامه ایران بوده است، انتخاب و صفحه اول آن برای بررسی در نظر گرفته شده است. </a:t>
            </a:r>
          </a:p>
          <a:p>
            <a:pPr algn="just"/>
            <a:r>
              <a:rPr lang="fa-IR" smtClean="0">
                <a:cs typeface="B Zar" panose="00000400000000000000" pitchFamily="2" charset="-78"/>
              </a:rPr>
              <a:t>انتخاب سال: هدف بررسی ، روند تغییر نظام ارزشی و مقایسه آن در طول سال های پیش و پس از انقلاب با یکدیگر است. لذا:</a:t>
            </a:r>
          </a:p>
          <a:p>
            <a:r>
              <a:rPr lang="fa-IR" smtClean="0">
                <a:cs typeface="B Zar" panose="00000400000000000000" pitchFamily="2" charset="-78"/>
              </a:rPr>
              <a:t>سال های 1356(پیش از انقلاب)، 1358 (پس از </a:t>
            </a:r>
            <a:r>
              <a:rPr lang="fa-IR" smtClean="0">
                <a:cs typeface="B Zar" panose="00000400000000000000" pitchFamily="2" charset="-78"/>
              </a:rPr>
              <a:t>انقلاب</a:t>
            </a:r>
            <a:r>
              <a:rPr lang="fa-IR" smtClean="0">
                <a:cs typeface="B Zar" panose="00000400000000000000" pitchFamily="2" charset="-78"/>
              </a:rPr>
              <a:t>)، 1365(اوج جنگ)، 1370 ، 1371، (تاثیر دولت جدید) و همچنین </a:t>
            </a:r>
          </a:p>
          <a:p>
            <a:pPr algn="just"/>
            <a:r>
              <a:rPr lang="fa-IR" smtClean="0">
                <a:cs typeface="B Zar" panose="00000400000000000000" pitchFamily="2" charset="-78"/>
              </a:rPr>
              <a:t>سال های 1360 ، 1364، 1368 ، 1372(زمان انتخابات ریاست جمهوری و اعضای هیئت دولت جدید)،  و مقایسه روند مذکور در این دوره ها برای بررسی برگزیده شدند. </a:t>
            </a:r>
            <a:endParaRPr lang="fa-IR">
              <a:cs typeface="B Zar" panose="00000400000000000000" pitchFamily="2" charset="-78"/>
            </a:endParaRPr>
          </a:p>
        </p:txBody>
      </p:sp>
    </p:spTree>
    <p:extLst>
      <p:ext uri="{BB962C8B-B14F-4D97-AF65-F5344CB8AC3E}">
        <p14:creationId xmlns:p14="http://schemas.microsoft.com/office/powerpoint/2010/main" val="877464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marL="0" indent="0">
              <a:buNone/>
            </a:pPr>
            <a:r>
              <a:rPr lang="fa-IR" smtClean="0">
                <a:cs typeface="B Zar" panose="00000400000000000000" pitchFamily="2" charset="-78"/>
              </a:rPr>
              <a:t>انتخاب ماه: در طول سال های فوق همه  12 ماه</a:t>
            </a:r>
          </a:p>
          <a:p>
            <a:pPr marL="0" indent="0">
              <a:buNone/>
            </a:pPr>
            <a:r>
              <a:rPr lang="fa-IR" smtClean="0">
                <a:cs typeface="B Zar" panose="00000400000000000000" pitchFamily="2" charset="-78"/>
              </a:rPr>
              <a:t>انتخاب هفته : هفته اول و سوم هر ماه</a:t>
            </a:r>
          </a:p>
          <a:p>
            <a:pPr marL="0" indent="0">
              <a:buNone/>
            </a:pPr>
            <a:r>
              <a:rPr lang="fa-IR" smtClean="0">
                <a:cs typeface="B Zar" panose="00000400000000000000" pitchFamily="2" charset="-78"/>
              </a:rPr>
              <a:t>انتخاب روز: در هر هفته  دو روز به صورت نمونه گیری  اتفاقی(قرع کشی)</a:t>
            </a:r>
          </a:p>
          <a:p>
            <a:pPr marL="0" indent="0">
              <a:buNone/>
            </a:pPr>
            <a:r>
              <a:rPr lang="fa-IR" smtClean="0">
                <a:cs typeface="B Zar" panose="00000400000000000000" pitchFamily="2" charset="-78"/>
              </a:rPr>
              <a:t>بدین ترتیب 432 روزنامه بررسی شدند(9 سال*12 ماه* 2 روز =432 )</a:t>
            </a:r>
          </a:p>
          <a:p>
            <a:pPr marL="0" indent="0">
              <a:buNone/>
            </a:pPr>
            <a:r>
              <a:rPr lang="fa-IR" smtClean="0">
                <a:cs typeface="B Zar" panose="00000400000000000000" pitchFamily="2" charset="-78"/>
              </a:rPr>
              <a:t>به منظور استخراج این اطلاعات ابتدا یکایک تبریک ها و تسلیت های هر روزنامه جدا گانه ثبت و سپس اطلاعات به دست امده بر اساس ضوابط زیر مرتب شدند.:</a:t>
            </a:r>
          </a:p>
          <a:p>
            <a:pPr marL="0" indent="0">
              <a:buNone/>
            </a:pPr>
            <a:r>
              <a:rPr lang="fa-IR" smtClean="0">
                <a:cs typeface="B Zar" panose="00000400000000000000" pitchFamily="2" charset="-78"/>
              </a:rPr>
              <a:t>1- نوع خبر :تبریک/تسلیت</a:t>
            </a:r>
          </a:p>
          <a:p>
            <a:pPr marL="0" indent="0">
              <a:buNone/>
            </a:pPr>
            <a:r>
              <a:rPr lang="fa-IR" smtClean="0">
                <a:cs typeface="B Zar" panose="00000400000000000000" pitchFamily="2" charset="-78"/>
              </a:rPr>
              <a:t>2- افراد، شخصیت ها، سازمان ها و نهاد های گوینده تبریک و تسلیت</a:t>
            </a:r>
          </a:p>
          <a:p>
            <a:pPr marL="0" indent="0">
              <a:buNone/>
            </a:pPr>
            <a:r>
              <a:rPr lang="fa-IR" smtClean="0">
                <a:cs typeface="B Zar" panose="00000400000000000000" pitchFamily="2" charset="-78"/>
              </a:rPr>
              <a:t>3- افراد شخصیت ها سازمان ها و نهاد های شنونده تبریک و تسلیت</a:t>
            </a:r>
          </a:p>
          <a:p>
            <a:pPr marL="0" indent="0">
              <a:buNone/>
            </a:pPr>
            <a:r>
              <a:rPr lang="fa-IR" smtClean="0">
                <a:cs typeface="B Zar" panose="00000400000000000000" pitchFamily="2" charset="-78"/>
              </a:rPr>
              <a:t>در مرحله بعد، این اطلاعات خام دسته بندی شدند. </a:t>
            </a:r>
            <a:endParaRPr lang="fa-IR">
              <a:cs typeface="B Zar" panose="00000400000000000000" pitchFamily="2" charset="-78"/>
            </a:endParaRPr>
          </a:p>
        </p:txBody>
      </p:sp>
    </p:spTree>
    <p:extLst>
      <p:ext uri="{BB962C8B-B14F-4D97-AF65-F5344CB8AC3E}">
        <p14:creationId xmlns:p14="http://schemas.microsoft.com/office/powerpoint/2010/main" val="215411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آن جا که هدف این پژوهش مطالعه تاثیر  وسایل ارتباط جمعی فقط یکی از آنهاست.  از آن جا که هدف این پژوهش مطالعه تاثیر وسایل ارتباط جمعی در تغییر نظام ارزشی بوده، لذا تلاش شده از طریق پژوهشی </a:t>
            </a:r>
            <a:r>
              <a:rPr lang="fa-IR" smtClean="0">
                <a:cs typeface="B Zar" panose="00000400000000000000" pitchFamily="2" charset="-78"/>
              </a:rPr>
              <a:t>نسبتا </a:t>
            </a:r>
            <a:r>
              <a:rPr lang="fa-IR">
                <a:cs typeface="B Zar" panose="00000400000000000000" pitchFamily="2" charset="-78"/>
              </a:rPr>
              <a:t>گسترده و بررسی برخی از فیلم های </a:t>
            </a:r>
            <a:r>
              <a:rPr lang="fa-IR" smtClean="0">
                <a:cs typeface="B Zar" panose="00000400000000000000" pitchFamily="2" charset="-78"/>
              </a:rPr>
              <a:t>سینمایی</a:t>
            </a:r>
            <a:r>
              <a:rPr lang="fa-IR">
                <a:cs typeface="B Zar" panose="00000400000000000000" pitchFamily="2" charset="-78"/>
              </a:rPr>
              <a:t>؛ مجموعه های تلویزیونی، فیلم های ویدئویی، روزنامه ها و تبلیغات، چگونگی تاثیر پذیری نظام ارزشی بررسی شود. البته محتوای مقاله  حاضر فقط در برگیرنده نتایج حاصل از تحلیل فیلم های سینمایی  و تحلیل محتوای پیام تبریک  و تسلیت روزنامه هاست. </a:t>
            </a:r>
            <a:endParaRPr lang="fa-IR" smtClean="0">
              <a:cs typeface="B Zar" panose="00000400000000000000" pitchFamily="2" charset="-78"/>
            </a:endParaRPr>
          </a:p>
          <a:p>
            <a:pPr algn="just"/>
            <a:endParaRPr lang="fa-IR" smtClean="0">
              <a:cs typeface="B Zar" panose="00000400000000000000" pitchFamily="2" charset="-78"/>
            </a:endParaRPr>
          </a:p>
          <a:p>
            <a:pPr algn="just"/>
            <a:endParaRPr lang="fa-IR">
              <a:cs typeface="B Zar" panose="00000400000000000000" pitchFamily="2" charset="-78"/>
            </a:endParaRPr>
          </a:p>
          <a:p>
            <a:endParaRPr lang="fa-IR"/>
          </a:p>
        </p:txBody>
      </p:sp>
      <p:sp>
        <p:nvSpPr>
          <p:cNvPr id="4" name="Flowchart: Process 3"/>
          <p:cNvSpPr/>
          <p:nvPr/>
        </p:nvSpPr>
        <p:spPr>
          <a:xfrm>
            <a:off x="2478504" y="4668253"/>
            <a:ext cx="2634917" cy="9264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چگونگی تاثیر پذیری نظام ارزشی</a:t>
            </a:r>
            <a:endParaRPr lang="fa-IR">
              <a:solidFill>
                <a:srgbClr val="FF0000"/>
              </a:solidFill>
            </a:endParaRPr>
          </a:p>
        </p:txBody>
      </p:sp>
    </p:spTree>
    <p:extLst>
      <p:ext uri="{BB962C8B-B14F-4D97-AF65-F5344CB8AC3E}">
        <p14:creationId xmlns:p14="http://schemas.microsoft.com/office/powerpoint/2010/main" val="30566006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3- نتایج</a:t>
            </a:r>
            <a:endParaRPr lang="fa-IR"/>
          </a:p>
        </p:txBody>
      </p:sp>
      <p:sp>
        <p:nvSpPr>
          <p:cNvPr id="3" name="Content Placeholder 2"/>
          <p:cNvSpPr>
            <a:spLocks noGrp="1"/>
          </p:cNvSpPr>
          <p:nvPr>
            <p:ph idx="1"/>
          </p:nvPr>
        </p:nvSpPr>
        <p:spPr/>
        <p:txBody>
          <a:bodyPr>
            <a:normAutofit lnSpcReduction="10000"/>
          </a:bodyPr>
          <a:lstStyle/>
          <a:p>
            <a:r>
              <a:rPr lang="fa-IR" smtClean="0">
                <a:cs typeface="B Zar" panose="00000400000000000000" pitchFamily="2" charset="-78"/>
              </a:rPr>
              <a:t>3-1- مقایسه </a:t>
            </a:r>
          </a:p>
          <a:p>
            <a:r>
              <a:rPr lang="fa-IR" smtClean="0">
                <a:cs typeface="B Zar" panose="00000400000000000000" pitchFamily="2" charset="-78"/>
              </a:rPr>
              <a:t>نتایج این بررسی نشان می دهد که : </a:t>
            </a:r>
          </a:p>
          <a:p>
            <a:pPr algn="just"/>
            <a:r>
              <a:rPr lang="fa-IR" smtClean="0">
                <a:cs typeface="B Zar" panose="00000400000000000000" pitchFamily="2" charset="-78"/>
              </a:rPr>
              <a:t>اولا پیام های تبریک  و تسلیت با شروع انقلاب و به ویژه، در سال های 1358  و 1360 نسبت بهسال 1356 یعنی پیش از انقلاب به طور مشخصی کاهش یافته است. </a:t>
            </a:r>
          </a:p>
          <a:p>
            <a:pPr algn="just"/>
            <a:r>
              <a:rPr lang="fa-IR" smtClean="0">
                <a:cs typeface="B Zar" panose="00000400000000000000" pitchFamily="2" charset="-78"/>
              </a:rPr>
              <a:t>ثانیا از </a:t>
            </a:r>
            <a:r>
              <a:rPr lang="fa-IR" smtClean="0">
                <a:solidFill>
                  <a:srgbClr val="FF0000"/>
                </a:solidFill>
                <a:cs typeface="B Zar" panose="00000400000000000000" pitchFamily="2" charset="-78"/>
              </a:rPr>
              <a:t>سال های پس از 1360 </a:t>
            </a:r>
            <a:r>
              <a:rPr lang="fa-IR" smtClean="0">
                <a:cs typeface="B Zar" panose="00000400000000000000" pitchFamily="2" charset="-78"/>
              </a:rPr>
              <a:t>این روند بار دیگر افزایش یافته است. این نتیجه علاوه بر آن که بیانگر تغییر نظام ارزشی است، با نتایج حاصل از این تحقیق که درباره سایر وسایل ارتباط جمعی صورت گرفته است نیز همسویی دارد. </a:t>
            </a:r>
          </a:p>
          <a:p>
            <a:pPr algn="just"/>
            <a:r>
              <a:rPr lang="fa-IR" smtClean="0">
                <a:cs typeface="B Zar" panose="00000400000000000000" pitchFamily="2" charset="-78"/>
              </a:rPr>
              <a:t>ثالثا فراوانی پیام های تبریک (بر خلاف پیام های تسلیت) تا پیش از سال 1348 (پیش از شروع  به کار حکومت جدید خواهان توسعه،)  پایین تر از فراوانی این گونه پیام ها  در زمان بیش از انقلاب است. </a:t>
            </a:r>
            <a:endParaRPr lang="fa-IR">
              <a:cs typeface="B Zar" panose="00000400000000000000" pitchFamily="2" charset="-78"/>
            </a:endParaRPr>
          </a:p>
        </p:txBody>
      </p:sp>
    </p:spTree>
    <p:extLst>
      <p:ext uri="{BB962C8B-B14F-4D97-AF65-F5344CB8AC3E}">
        <p14:creationId xmlns:p14="http://schemas.microsoft.com/office/powerpoint/2010/main" val="1761019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3-2- مقایسه پایگاه اجتماعی گویندگان تبریک و تسلیت</a:t>
            </a:r>
          </a:p>
          <a:p>
            <a:pPr algn="just"/>
            <a:r>
              <a:rPr lang="fa-IR" smtClean="0">
                <a:cs typeface="B Zar" panose="00000400000000000000" pitchFamily="2" charset="-78"/>
              </a:rPr>
              <a:t>در جدوال 3 و2 گویندگان تبریک و تسلیت بر اساس فراوانی تبریک ها و تسلیت هایی که گفته اند (مندرج در اخرین ستون سمت چپ) مرتب شده اند. بر اساس داده های این جداول، شرکت ها (875=202+673) و سپس افراد (629=433+207) بیشسترین پیام های تبریک و تسلیت را ارسال کرده اندف در صوتی که مقامات بلند پایه مانند رییس جمهور، نخست وزیر و روسای قوه های مقننه  و قضاییه کمتر پیام تبریک و تسلیت فرستاده اند. یادآوری می شود که در حیطه های زمانی بررسی شده، هیچ گونه پیام تبریک یا تسلیتی از جانب رهبر انقلاب ارسال نشده است. </a:t>
            </a:r>
          </a:p>
        </p:txBody>
      </p:sp>
    </p:spTree>
    <p:extLst>
      <p:ext uri="{BB962C8B-B14F-4D97-AF65-F5344CB8AC3E}">
        <p14:creationId xmlns:p14="http://schemas.microsoft.com/office/powerpoint/2010/main" val="37640393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607712" y="847794"/>
            <a:ext cx="8976575" cy="5770902"/>
          </a:xfrm>
          <a:prstGeom prst="rect">
            <a:avLst/>
          </a:prstGeom>
        </p:spPr>
      </p:pic>
    </p:spTree>
    <p:extLst>
      <p:ext uri="{BB962C8B-B14F-4D97-AF65-F5344CB8AC3E}">
        <p14:creationId xmlns:p14="http://schemas.microsoft.com/office/powerpoint/2010/main" val="4131144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073497" y="1259665"/>
            <a:ext cx="8551573" cy="5598335"/>
          </a:xfrm>
          <a:prstGeom prst="rect">
            <a:avLst/>
          </a:prstGeom>
        </p:spPr>
      </p:pic>
    </p:spTree>
    <p:extLst>
      <p:ext uri="{BB962C8B-B14F-4D97-AF65-F5344CB8AC3E}">
        <p14:creationId xmlns:p14="http://schemas.microsoft.com/office/powerpoint/2010/main" val="26258286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3-3-مقایسه مقامی مخاطبان تبریک و تسلیت</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چنان که جداول 4 و 5 نشان می دهند: </a:t>
            </a:r>
          </a:p>
          <a:p>
            <a:pPr algn="just"/>
            <a:r>
              <a:rPr lang="fa-IR" smtClean="0">
                <a:cs typeface="B Zar" panose="00000400000000000000" pitchFamily="2" charset="-78"/>
              </a:rPr>
              <a:t>اولا صاحبان سمت ها و مقام ها نظیر معاون وزیر و مدیر عامل، وزیر  و شهردار، استاندار و فرماندار  و ... بیشترین مخاطبان پیام های تبریک هستند. </a:t>
            </a:r>
          </a:p>
          <a:p>
            <a:pPr algn="just"/>
            <a:r>
              <a:rPr lang="fa-IR" smtClean="0">
                <a:cs typeface="B Zar" panose="00000400000000000000" pitchFamily="2" charset="-78"/>
              </a:rPr>
              <a:t>ثانیا پیام های تبریک که مخاطبان آن ها وزیران و معاونان و مدیران عامل بوده اند، در سال 1340 ، 1362 ، 1368 و 1372 (سال هایی که با تشکیل کابینه جدید، این افراد به سمت های مذکور رسیده اند) افزایش یافته اند و این امر بیانگر ارزش یافتن تدریجی مسئله مقام و پایگاه اجتماعی افراد و تبدیل شدن آن به ارزشی اجتماعی است. </a:t>
            </a:r>
          </a:p>
        </p:txBody>
      </p:sp>
    </p:spTree>
    <p:extLst>
      <p:ext uri="{BB962C8B-B14F-4D97-AF65-F5344CB8AC3E}">
        <p14:creationId xmlns:p14="http://schemas.microsoft.com/office/powerpoint/2010/main" val="2493458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گونه نظام های اجتماعی  افرادی </a:t>
            </a:r>
            <a:r>
              <a:rPr lang="fa-IR">
                <a:cs typeface="B Zar" panose="00000400000000000000" pitchFamily="2" charset="-78"/>
              </a:rPr>
              <a:t>که </a:t>
            </a:r>
            <a:r>
              <a:rPr lang="fa-IR" smtClean="0">
                <a:cs typeface="B Zar" panose="00000400000000000000" pitchFamily="2" charset="-78"/>
              </a:rPr>
              <a:t>منافعشان </a:t>
            </a:r>
            <a:r>
              <a:rPr lang="fa-IR">
                <a:cs typeface="B Zar" panose="00000400000000000000" pitchFamily="2" charset="-78"/>
              </a:rPr>
              <a:t>ایجاب می کند (مانند شرکت ها) از وسیله تملق برای رسیدن به اهدافشان استفاده می کنند و این امر از یک سو موجب گسترش فساد اداری (رشوه و پارتی) و از سوی دیگر افزایش نارضایتی مردذم از نظام اجتماعی و سرانجام تضعیف کارکرد و توانایی جامعه می </a:t>
            </a:r>
            <a:r>
              <a:rPr lang="fa-IR">
                <a:cs typeface="B Zar" panose="00000400000000000000" pitchFamily="2" charset="-78"/>
              </a:rPr>
              <a:t>شود</a:t>
            </a:r>
            <a:r>
              <a:rPr lang="fa-IR" smtClean="0">
                <a:cs typeface="B Zar" panose="00000400000000000000" pitchFamily="2" charset="-78"/>
              </a:rPr>
              <a:t>.</a:t>
            </a:r>
          </a:p>
          <a:p>
            <a:pPr algn="just"/>
            <a:endParaRPr lang="fa-IR">
              <a:cs typeface="B Zar" panose="00000400000000000000" pitchFamily="2" charset="-78"/>
            </a:endParaRPr>
          </a:p>
          <a:p>
            <a:endParaRPr lang="fa-IR"/>
          </a:p>
        </p:txBody>
      </p:sp>
      <p:sp>
        <p:nvSpPr>
          <p:cNvPr id="4" name="Flowchart: Process 3"/>
          <p:cNvSpPr/>
          <p:nvPr/>
        </p:nvSpPr>
        <p:spPr>
          <a:xfrm>
            <a:off x="1505243" y="3868616"/>
            <a:ext cx="3559126" cy="126609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افزایش </a:t>
            </a:r>
            <a:r>
              <a:rPr lang="fa-IR" b="1">
                <a:solidFill>
                  <a:srgbClr val="FF0000"/>
                </a:solidFill>
                <a:cs typeface="B Zar" panose="00000400000000000000" pitchFamily="2" charset="-78"/>
              </a:rPr>
              <a:t>نارضایتی </a:t>
            </a:r>
            <a:r>
              <a:rPr lang="fa-IR" b="1" smtClean="0">
                <a:solidFill>
                  <a:srgbClr val="FF0000"/>
                </a:solidFill>
                <a:cs typeface="B Zar" panose="00000400000000000000" pitchFamily="2" charset="-78"/>
              </a:rPr>
              <a:t>مردم </a:t>
            </a:r>
            <a:r>
              <a:rPr lang="fa-IR" b="1">
                <a:solidFill>
                  <a:srgbClr val="FF0000"/>
                </a:solidFill>
                <a:cs typeface="B Zar" panose="00000400000000000000" pitchFamily="2" charset="-78"/>
              </a:rPr>
              <a:t>از نظام اجتماعی</a:t>
            </a:r>
            <a:endParaRPr lang="fa-IR" b="1">
              <a:solidFill>
                <a:srgbClr val="FF0000"/>
              </a:solidFill>
            </a:endParaRPr>
          </a:p>
        </p:txBody>
      </p:sp>
      <p:pic>
        <p:nvPicPr>
          <p:cNvPr id="6" name="Picture 5"/>
          <p:cNvPicPr>
            <a:picLocks noChangeAspect="1"/>
          </p:cNvPicPr>
          <p:nvPr/>
        </p:nvPicPr>
        <p:blipFill>
          <a:blip r:embed="rId2"/>
          <a:stretch>
            <a:fillRect/>
          </a:stretch>
        </p:blipFill>
        <p:spPr>
          <a:xfrm>
            <a:off x="6989225" y="3820624"/>
            <a:ext cx="3362325" cy="1362075"/>
          </a:xfrm>
          <a:prstGeom prst="rect">
            <a:avLst/>
          </a:prstGeom>
        </p:spPr>
      </p:pic>
    </p:spTree>
    <p:extLst>
      <p:ext uri="{BB962C8B-B14F-4D97-AF65-F5344CB8AC3E}">
        <p14:creationId xmlns:p14="http://schemas.microsoft.com/office/powerpoint/2010/main" val="21578370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021306" y="1025469"/>
            <a:ext cx="8410074" cy="5211652"/>
          </a:xfrm>
          <a:prstGeom prst="rect">
            <a:avLst/>
          </a:prstGeom>
        </p:spPr>
      </p:pic>
    </p:spTree>
    <p:extLst>
      <p:ext uri="{BB962C8B-B14F-4D97-AF65-F5344CB8AC3E}">
        <p14:creationId xmlns:p14="http://schemas.microsoft.com/office/powerpoint/2010/main" val="2950292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949116" y="1170048"/>
            <a:ext cx="8746958" cy="5006915"/>
          </a:xfrm>
          <a:prstGeom prst="rect">
            <a:avLst/>
          </a:prstGeom>
        </p:spPr>
      </p:pic>
    </p:spTree>
    <p:extLst>
      <p:ext uri="{BB962C8B-B14F-4D97-AF65-F5344CB8AC3E}">
        <p14:creationId xmlns:p14="http://schemas.microsoft.com/office/powerpoint/2010/main" val="21418159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smtClean="0">
                <a:cs typeface="B Zar" panose="00000400000000000000" pitchFamily="2" charset="-78"/>
              </a:rPr>
              <a:t>3-4-مقایسه گویندگان پیام های تبریک و تسلیت با مخاطبان آنها</a:t>
            </a:r>
            <a:endParaRPr lang="fa-IR" sz="3600">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همان طور که پیشتر نیز گفته شد بر اساس جداول 2 و 3، بیشترین  و کمترین گویندگان پیام های تبریک به ترتیب شرکت ها و مقامات بوده اند. این نکته موید ان است که بر اساس نظریه مبادله در بین گویندگان پیام تبریک و تسلیت افرادی که از مخاطبان تبریک و تسلیت، انتظار یا امید امتیاز و پاداش دارند، بسیار است.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2926080" y="3967089"/>
            <a:ext cx="1871003" cy="1125416"/>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1- شرکت ها</a:t>
            </a:r>
          </a:p>
          <a:p>
            <a:pPr algn="ctr"/>
            <a:r>
              <a:rPr lang="fa-IR" b="1" smtClean="0">
                <a:solidFill>
                  <a:srgbClr val="FF0000"/>
                </a:solidFill>
                <a:cs typeface="B Zar" panose="00000400000000000000" pitchFamily="2" charset="-78"/>
              </a:rPr>
              <a:t>2- مقامات</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6581520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t>2- خلاصه و نتیجه گیری</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روند پیام های تبریک و تسلیت در صفحه اول روزنامه کیهان، نشان دهنده و معرف تغییر ارزش های اجتماعی است. </a:t>
            </a:r>
          </a:p>
          <a:p>
            <a:pPr algn="just"/>
            <a:r>
              <a:rPr lang="fa-IR" smtClean="0">
                <a:cs typeface="B Zar" panose="00000400000000000000" pitchFamily="2" charset="-78"/>
              </a:rPr>
              <a:t>مخاطب قرار دادن افراد صاحب مقام در صفحه اول، نوعی ارزش نهادن به آن ها است که ادامه آن به افزایش ارزش مقام و پایگاه اجتماعی و در پی آن افزایش نابرابر (همچنین تجمل گرایی و مقام پرستی) در جامعه می انجامد. زیرا بالا رفتن ارزش برخی از پایگاه هاف در واقع تفاوت ارزشی بین پایگاه ها بیشتر می شود (برای مثال رفتگر یا گروهبان، ارزش کم و مهندس و سرتیپ ارزش بیشتری خواهند یافت</a:t>
            </a:r>
            <a:r>
              <a:rPr lang="fa-IR" smtClean="0">
                <a:cs typeface="B Zar" panose="00000400000000000000" pitchFamily="2" charset="-78"/>
              </a:rPr>
              <a:t>.). </a:t>
            </a:r>
          </a:p>
          <a:p>
            <a:pPr algn="just"/>
            <a:endParaRPr lang="fa-IR">
              <a:cs typeface="B Zar" panose="00000400000000000000" pitchFamily="2" charset="-78"/>
            </a:endParaRPr>
          </a:p>
        </p:txBody>
      </p:sp>
      <p:sp>
        <p:nvSpPr>
          <p:cNvPr id="4" name="Flowchart: Connector 3"/>
          <p:cNvSpPr/>
          <p:nvPr/>
        </p:nvSpPr>
        <p:spPr>
          <a:xfrm>
            <a:off x="2025748" y="4676214"/>
            <a:ext cx="2349304" cy="1500749"/>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نوعی ارزش نهادن</a:t>
            </a:r>
            <a:endParaRPr lang="fa-IR" sz="2000" b="1">
              <a:solidFill>
                <a:srgbClr val="FF0000"/>
              </a:solidFill>
            </a:endParaRPr>
          </a:p>
        </p:txBody>
      </p:sp>
    </p:spTree>
    <p:extLst>
      <p:ext uri="{BB962C8B-B14F-4D97-AF65-F5344CB8AC3E}">
        <p14:creationId xmlns:p14="http://schemas.microsoft.com/office/powerpoint/2010/main" val="58725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تحلیل فیلم های سینمایی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این بخش ابتدا درباره روش بررسی توضیحات مختصری می دهیم  و سپس نتایج تحلیل فیلم ها را ذکر می کنیم. </a:t>
            </a:r>
          </a:p>
          <a:p>
            <a:r>
              <a:rPr lang="fa-IR" smtClean="0">
                <a:cs typeface="B Zar" panose="00000400000000000000" pitchFamily="2" charset="-78"/>
              </a:rPr>
              <a:t>1- توضیحات روشی</a:t>
            </a:r>
          </a:p>
          <a:p>
            <a:r>
              <a:rPr lang="fa-IR" smtClean="0">
                <a:cs typeface="B Zar" panose="00000400000000000000" pitchFamily="2" charset="-78"/>
              </a:rPr>
              <a:t>1-1 انتخاب و محدودیت های روش های تحلیل فیلم</a:t>
            </a:r>
          </a:p>
          <a:p>
            <a:pPr algn="just"/>
            <a:r>
              <a:rPr lang="fa-IR" smtClean="0">
                <a:cs typeface="B Zar" panose="00000400000000000000" pitchFamily="2" charset="-78"/>
              </a:rPr>
              <a:t>از آن جا که بررسی تاثیر یک فیلم یا پیام، از یک سو به خصوصیات پیام دهنده (بازیگران و هنرپیشه ها) و محتوی فیلم و پیام و از سوی دیگر به خصوصیات مخاطبان و میزان و نوع تاثیر پذیری آن ها بستگی دارد، لذا بررسی و روش سنجش و چگونگی تاثیر گذاری فیلم ها و بر مخاطبان و بینندگان ممکن است به دو صورت  انجام شود: </a:t>
            </a:r>
            <a:endParaRPr lang="fa-IR">
              <a:cs typeface="B Zar" panose="00000400000000000000" pitchFamily="2" charset="-78"/>
            </a:endParaRPr>
          </a:p>
        </p:txBody>
      </p:sp>
    </p:spTree>
    <p:extLst>
      <p:ext uri="{BB962C8B-B14F-4D97-AF65-F5344CB8AC3E}">
        <p14:creationId xmlns:p14="http://schemas.microsoft.com/office/powerpoint/2010/main" val="31971786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عبارت دیگر پایگاه های پایین در نظرافراد «بد»  و پایگاه های بالا «خوب» جلوه گر می شوند. این امر افراد را از موقعیت و پایگاه اجتماعی خود ناراضی می کند و آنها را به تلاش برای دست یابی به پایگاه های بالاتر وا می دارد. اما از آن جا که  این ارتقای اجتماعی فقط برای تعداد معدودی امکان </a:t>
            </a:r>
            <a:r>
              <a:rPr lang="fa-IR">
                <a:cs typeface="B Zar" panose="00000400000000000000" pitchFamily="2" charset="-78"/>
              </a:rPr>
              <a:t>پذیر </a:t>
            </a:r>
            <a:r>
              <a:rPr lang="fa-IR" smtClean="0">
                <a:cs typeface="B Zar" panose="00000400000000000000" pitchFamily="2" charset="-78"/>
              </a:rPr>
              <a:t>است، در </a:t>
            </a:r>
            <a:r>
              <a:rPr lang="fa-IR">
                <a:cs typeface="B Zar" panose="00000400000000000000" pitchFamily="2" charset="-78"/>
              </a:rPr>
              <a:t>نتیجه  اکثر افراد </a:t>
            </a:r>
            <a:r>
              <a:rPr lang="fa-IR">
                <a:cs typeface="B Zar" panose="00000400000000000000" pitchFamily="2" charset="-78"/>
              </a:rPr>
              <a:t>از </a:t>
            </a:r>
            <a:r>
              <a:rPr lang="fa-IR" smtClean="0">
                <a:cs typeface="B Zar" panose="00000400000000000000" pitchFamily="2" charset="-78"/>
              </a:rPr>
              <a:t>آن </a:t>
            </a:r>
            <a:r>
              <a:rPr lang="fa-IR">
                <a:cs typeface="B Zar" panose="00000400000000000000" pitchFamily="2" charset="-78"/>
              </a:rPr>
              <a:t>بی بهره می مانند و از وضعیت موجود یا احساس نارضایتی می کنند یا با روش های دروغین در پی «خودنمایی» و «بیشتر نمایی» خود بر </a:t>
            </a:r>
            <a:r>
              <a:rPr lang="fa-IR">
                <a:cs typeface="B Zar" panose="00000400000000000000" pitchFamily="2" charset="-78"/>
              </a:rPr>
              <a:t>می </a:t>
            </a:r>
            <a:r>
              <a:rPr lang="fa-IR" smtClean="0">
                <a:cs typeface="B Zar" panose="00000400000000000000" pitchFamily="2" charset="-78"/>
              </a:rPr>
              <a:t>آیند.</a:t>
            </a:r>
          </a:p>
          <a:p>
            <a:pPr algn="just"/>
            <a:endParaRPr lang="fa-IR">
              <a:cs typeface="B Zar" panose="00000400000000000000" pitchFamily="2" charset="-78"/>
            </a:endParaRPr>
          </a:p>
        </p:txBody>
      </p:sp>
      <p:sp>
        <p:nvSpPr>
          <p:cNvPr id="4" name="Flowchart: Process 3"/>
          <p:cNvSpPr/>
          <p:nvPr/>
        </p:nvSpPr>
        <p:spPr>
          <a:xfrm>
            <a:off x="2073499" y="4314423"/>
            <a:ext cx="2073498" cy="88864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تلاش برای دست یابی به پایگاه های بالاتر</a:t>
            </a:r>
            <a:endParaRPr lang="fa-IR">
              <a:solidFill>
                <a:srgbClr val="FF0000"/>
              </a:solidFill>
            </a:endParaRPr>
          </a:p>
        </p:txBody>
      </p:sp>
    </p:spTree>
    <p:extLst>
      <p:ext uri="{BB962C8B-B14F-4D97-AF65-F5344CB8AC3E}">
        <p14:creationId xmlns:p14="http://schemas.microsoft.com/office/powerpoint/2010/main" val="12468627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افراد صاحب مقام به تدریج به این میزان (</a:t>
            </a:r>
            <a:r>
              <a:rPr lang="en-US" smtClean="0">
                <a:cs typeface="B Zar" panose="00000400000000000000" pitchFamily="2" charset="-78"/>
              </a:rPr>
              <a:t>dose</a:t>
            </a:r>
            <a:r>
              <a:rPr lang="fa-IR" smtClean="0">
                <a:cs typeface="B Zar" panose="00000400000000000000" pitchFamily="2" charset="-78"/>
              </a:rPr>
              <a:t>) شنیدن تمجید  و تحسین خبر می گیرند و ارزش واقعی خود را بیش از آن چه هست، براورد می کنند و چنین می پندارند  که برتر از دیگران هستند. این امر  ضمن این که  بین آنها و سایر افراد فاصله ایجاد می کند، موجب می شود با کوچک ترین انتقاد ناخشنود گردند و درمقابل، از تملق و افراد متملق بیشتر استقبال کنند</a:t>
            </a:r>
            <a:r>
              <a:rPr lang="fa-IR" smtClean="0">
                <a:cs typeface="B Zar" panose="00000400000000000000" pitchFamily="2" charset="-78"/>
              </a:rPr>
              <a:t>.</a:t>
            </a:r>
          </a:p>
          <a:p>
            <a:pPr marL="0" indent="0" algn="just">
              <a:buNone/>
            </a:pPr>
            <a:endParaRPr lang="fa-IR">
              <a:cs typeface="B Zar" panose="00000400000000000000" pitchFamily="2" charset="-78"/>
            </a:endParaRPr>
          </a:p>
        </p:txBody>
      </p:sp>
      <p:sp>
        <p:nvSpPr>
          <p:cNvPr id="4" name="Explosion 1 3"/>
          <p:cNvSpPr/>
          <p:nvPr/>
        </p:nvSpPr>
        <p:spPr>
          <a:xfrm>
            <a:off x="3094892" y="4178105"/>
            <a:ext cx="2222696" cy="1702190"/>
          </a:xfrm>
          <a:prstGeom prst="irregularSeal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برتری نسبت به دیگران</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155842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1-دیدگاه محقق، که طی آن محقق می تواند بر اساس ضوابط علمی و با یه کارگیر روش های نسبتا دقیق، خصوصیات، پیام دهندگان (بازیگران) و محتوای پیام یا فیلم را بررسی کند و سرانجام به این نتیجه دست یابد که فلان فیلم یا بازیگر چه ارزش هایی را منتقل کرده است. اما درباره میزان و چگونگی تایرگذاری فیلم یا بازیگری خاص بر مخاطبان، آن چه  محقق بیان می کند متکی بر حدسیات  و ذهنیات اوست. </a:t>
            </a:r>
          </a:p>
          <a:p>
            <a:pPr algn="just"/>
            <a:endParaRPr lang="fa-IR" smtClean="0">
              <a:cs typeface="B Zar" panose="00000400000000000000" pitchFamily="2" charset="-78"/>
            </a:endParaRPr>
          </a:p>
        </p:txBody>
      </p:sp>
      <p:sp>
        <p:nvSpPr>
          <p:cNvPr id="4" name="Flowchart: Process 3"/>
          <p:cNvSpPr/>
          <p:nvPr/>
        </p:nvSpPr>
        <p:spPr>
          <a:xfrm>
            <a:off x="2076773" y="4355024"/>
            <a:ext cx="2929180" cy="125536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حدسیات  و ذهنیات</a:t>
            </a:r>
            <a:endParaRPr lang="fa-IR" sz="2400" b="1">
              <a:solidFill>
                <a:srgbClr val="FF0000"/>
              </a:solidFill>
            </a:endParaRPr>
          </a:p>
        </p:txBody>
      </p:sp>
    </p:spTree>
    <p:extLst>
      <p:ext uri="{BB962C8B-B14F-4D97-AF65-F5344CB8AC3E}">
        <p14:creationId xmlns:p14="http://schemas.microsoft.com/office/powerpoint/2010/main" val="1619767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7262</Words>
  <Application>Microsoft Office PowerPoint</Application>
  <PresentationFormat>Widescreen</PresentationFormat>
  <Paragraphs>249</Paragraphs>
  <Slides>81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  Duel</vt:lpstr>
      <vt:lpstr>Arial</vt:lpstr>
      <vt:lpstr>B Zar</vt:lpstr>
      <vt:lpstr>Calibri</vt:lpstr>
      <vt:lpstr>Calibri Light</vt:lpstr>
      <vt:lpstr>Times New Roman</vt:lpstr>
      <vt:lpstr>Office Theme</vt:lpstr>
      <vt:lpstr>  عنوان مقاله: تغییر ارزش ها در آیینه سینما و مطبوعات</vt:lpstr>
      <vt:lpstr>چکیده</vt:lpstr>
      <vt:lpstr>PowerPoint Presentation</vt:lpstr>
      <vt:lpstr>مقدمه</vt:lpstr>
      <vt:lpstr>PowerPoint Presentation</vt:lpstr>
      <vt:lpstr>PowerPoint Presentation</vt:lpstr>
      <vt:lpstr>PowerPoint Presentation</vt:lpstr>
      <vt:lpstr>تحلیل فیلم های سینمایی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روش تحلیل</vt:lpstr>
      <vt:lpstr>PowerPoint Presentation</vt:lpstr>
      <vt:lpstr>1-3- ازرش های مرد بررسی</vt:lpstr>
      <vt:lpstr>PowerPoint Presentation</vt:lpstr>
      <vt:lpstr>PowerPoint Presentation</vt:lpstr>
      <vt:lpstr>2- تحلیل فیلم ها</vt:lpstr>
      <vt:lpstr>PowerPoint Presentation</vt:lpstr>
      <vt:lpstr>PowerPoint Presentation</vt:lpstr>
      <vt:lpstr>پوستر فیلم عروس</vt:lpstr>
      <vt:lpstr>PowerPoint Presentation</vt:lpstr>
      <vt:lpstr>2-2- انتقال ارزشها</vt:lpstr>
      <vt:lpstr>PowerPoint Presentation</vt:lpstr>
      <vt:lpstr>PowerPoint Presentation</vt:lpstr>
      <vt:lpstr>PowerPoint Presentation</vt:lpstr>
      <vt:lpstr>PowerPoint Presentation</vt:lpstr>
      <vt:lpstr>PowerPoint Presentation</vt:lpstr>
      <vt:lpstr>PowerPoint Presentation</vt:lpstr>
      <vt:lpstr>جدول شماره 1- نوع زیورآلات بر اساس مدت زمان نمایش تصویر و دفعات نمایش</vt:lpstr>
      <vt:lpstr>2-2-2 انتقال ارزش ها و نماد های مذهبی/غیر مذهبی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ارزیابی بینندگان از فیلم ها</vt:lpstr>
      <vt:lpstr>PowerPoint Presentation</vt:lpstr>
      <vt:lpstr>3-1- ارزیابی بینندگان از میزان جذابیت </vt:lpstr>
      <vt:lpstr>PowerPoint Presentation</vt:lpstr>
      <vt:lpstr>PowerPoint Presentation</vt:lpstr>
      <vt:lpstr>PowerPoint Presentation</vt:lpstr>
      <vt:lpstr>PowerPoint Presentation</vt:lpstr>
      <vt:lpstr>3-2 ارزیابی بینندگان از میزان انتقال ارزش های مادی  و نابرابری و سودجویی</vt:lpstr>
      <vt:lpstr>PowerPoint Presentation</vt:lpstr>
      <vt:lpstr>PowerPoint Presentation</vt:lpstr>
      <vt:lpstr>PowerPoint Presentation</vt:lpstr>
      <vt:lpstr>3-3 ارزیابی بینندگان از میزان انتقال ارزش های مذهبی</vt:lpstr>
      <vt:lpstr>PowerPoint Presentation</vt:lpstr>
      <vt:lpstr>4- نتیجه گیری</vt:lpstr>
      <vt:lpstr>تحلیل روزنامه ها، تبریک ها و تسلیت ها</vt:lpstr>
      <vt:lpstr>PowerPoint Presentation</vt:lpstr>
      <vt:lpstr>PowerPoint Presentation</vt:lpstr>
      <vt:lpstr>PowerPoint Presentation</vt:lpstr>
      <vt:lpstr>PowerPoint Presentation</vt:lpstr>
      <vt:lpstr>PowerPoint Presentation</vt:lpstr>
      <vt:lpstr>PowerPoint Presentation</vt:lpstr>
      <vt:lpstr>2- روش بررسی</vt:lpstr>
      <vt:lpstr>PowerPoint Presentation</vt:lpstr>
      <vt:lpstr>3- نتایج</vt:lpstr>
      <vt:lpstr>PowerPoint Presentation</vt:lpstr>
      <vt:lpstr>PowerPoint Presentation</vt:lpstr>
      <vt:lpstr>PowerPoint Presentation</vt:lpstr>
      <vt:lpstr>3-3-مقایسه مقامی مخاطبان تبریک و تسلیت</vt:lpstr>
      <vt:lpstr>PowerPoint Presentation</vt:lpstr>
      <vt:lpstr>PowerPoint Presentation</vt:lpstr>
      <vt:lpstr>PowerPoint Presentation</vt:lpstr>
      <vt:lpstr>3-4-مقایسه گویندگان پیام های تبریک و تسلیت با مخاطبان آنها</vt:lpstr>
      <vt:lpstr>2- خلاصه و نتیجه گیری</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تغییر ارزش ها در آیینه سینما و مطبوعات</dc:title>
  <dc:creator>MaZz!i</dc:creator>
  <cp:lastModifiedBy>MaZz!i</cp:lastModifiedBy>
  <cp:revision>65</cp:revision>
  <dcterms:created xsi:type="dcterms:W3CDTF">2022-12-17T11:57:12Z</dcterms:created>
  <dcterms:modified xsi:type="dcterms:W3CDTF">2022-12-19T08:33:46Z</dcterms:modified>
</cp:coreProperties>
</file>