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92" r:id="rId4"/>
    <p:sldId id="258" r:id="rId5"/>
    <p:sldId id="259" r:id="rId6"/>
    <p:sldId id="293" r:id="rId7"/>
    <p:sldId id="260" r:id="rId8"/>
    <p:sldId id="261" r:id="rId9"/>
    <p:sldId id="262" r:id="rId10"/>
    <p:sldId id="264" r:id="rId11"/>
    <p:sldId id="294" r:id="rId12"/>
    <p:sldId id="265" r:id="rId13"/>
    <p:sldId id="266" r:id="rId14"/>
    <p:sldId id="267" r:id="rId15"/>
    <p:sldId id="268" r:id="rId16"/>
    <p:sldId id="295" r:id="rId17"/>
    <p:sldId id="269" r:id="rId18"/>
    <p:sldId id="297" r:id="rId19"/>
    <p:sldId id="271" r:id="rId20"/>
    <p:sldId id="272" r:id="rId21"/>
    <p:sldId id="298" r:id="rId22"/>
    <p:sldId id="273" r:id="rId23"/>
    <p:sldId id="274" r:id="rId24"/>
    <p:sldId id="275" r:id="rId25"/>
    <p:sldId id="300" r:id="rId26"/>
    <p:sldId id="276" r:id="rId27"/>
    <p:sldId id="301" r:id="rId28"/>
    <p:sldId id="277" r:id="rId29"/>
    <p:sldId id="302" r:id="rId30"/>
    <p:sldId id="278" r:id="rId31"/>
    <p:sldId id="279" r:id="rId32"/>
    <p:sldId id="280" r:id="rId33"/>
    <p:sldId id="281" r:id="rId34"/>
    <p:sldId id="303" r:id="rId35"/>
    <p:sldId id="282" r:id="rId36"/>
    <p:sldId id="304" r:id="rId37"/>
    <p:sldId id="283" r:id="rId38"/>
    <p:sldId id="284" r:id="rId39"/>
    <p:sldId id="285" r:id="rId40"/>
    <p:sldId id="286" r:id="rId41"/>
    <p:sldId id="305" r:id="rId42"/>
    <p:sldId id="287" r:id="rId43"/>
    <p:sldId id="288" r:id="rId44"/>
    <p:sldId id="296" r:id="rId45"/>
    <p:sldId id="289" r:id="rId46"/>
    <p:sldId id="290" r:id="rId47"/>
    <p:sldId id="291" r:id="rId4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47" autoAdjust="0"/>
    <p:restoredTop sz="94660"/>
  </p:normalViewPr>
  <p:slideViewPr>
    <p:cSldViewPr snapToGrid="0">
      <p:cViewPr varScale="1">
        <p:scale>
          <a:sx n="64" d="100"/>
          <a:sy n="64" d="100"/>
        </p:scale>
        <p:origin x="7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7275C632-D691-4C36-B02C-14D037D656BC}" type="datetimeFigureOut">
              <a:rPr lang="fa-IR" smtClean="0"/>
              <a:t>02/06/1444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2472675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275C632-D691-4C36-B02C-14D037D656BC}" type="datetimeFigureOut">
              <a:rPr lang="fa-IR" smtClean="0"/>
              <a:t>02/06/1444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166233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275C632-D691-4C36-B02C-14D037D656BC}" type="datetimeFigureOut">
              <a:rPr lang="fa-IR" smtClean="0"/>
              <a:t>02/06/1444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3023199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275C632-D691-4C36-B02C-14D037D656BC}" type="datetimeFigureOut">
              <a:rPr lang="fa-IR" smtClean="0"/>
              <a:t>02/06/1444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115460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75C632-D691-4C36-B02C-14D037D656BC}" type="datetimeFigureOut">
              <a:rPr lang="fa-IR" smtClean="0"/>
              <a:t>02/06/1444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113828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7275C632-D691-4C36-B02C-14D037D656BC}" type="datetimeFigureOut">
              <a:rPr lang="fa-IR" smtClean="0"/>
              <a:t>02/06/1444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341486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7275C632-D691-4C36-B02C-14D037D656BC}" type="datetimeFigureOut">
              <a:rPr lang="fa-IR" smtClean="0"/>
              <a:t>02/06/1444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427512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7275C632-D691-4C36-B02C-14D037D656BC}" type="datetimeFigureOut">
              <a:rPr lang="fa-IR" smtClean="0"/>
              <a:t>02/06/1444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81377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5C632-D691-4C36-B02C-14D037D656BC}" type="datetimeFigureOut">
              <a:rPr lang="fa-IR" smtClean="0"/>
              <a:t>02/06/1444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360502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5C632-D691-4C36-B02C-14D037D656BC}" type="datetimeFigureOut">
              <a:rPr lang="fa-IR" smtClean="0"/>
              <a:t>02/06/1444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2507912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5C632-D691-4C36-B02C-14D037D656BC}" type="datetimeFigureOut">
              <a:rPr lang="fa-IR" smtClean="0"/>
              <a:t>02/06/1444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FC1B9B-9E91-4516-9EFF-AA1762497264}" type="slidenum">
              <a:rPr lang="fa-IR" smtClean="0"/>
              <a:t>‹#›</a:t>
            </a:fld>
            <a:endParaRPr lang="fa-IR"/>
          </a:p>
        </p:txBody>
      </p:sp>
    </p:spTree>
    <p:extLst>
      <p:ext uri="{BB962C8B-B14F-4D97-AF65-F5344CB8AC3E}">
        <p14:creationId xmlns:p14="http://schemas.microsoft.com/office/powerpoint/2010/main" val="61093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75C632-D691-4C36-B02C-14D037D656BC}" type="datetimeFigureOut">
              <a:rPr lang="fa-IR" smtClean="0"/>
              <a:t>02/06/1444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FFC1B9B-9E91-4516-9EFF-AA1762497264}" type="slidenum">
              <a:rPr lang="fa-IR" smtClean="0"/>
              <a:t>‹#›</a:t>
            </a:fld>
            <a:endParaRPr lang="fa-IR"/>
          </a:p>
        </p:txBody>
      </p:sp>
    </p:spTree>
    <p:extLst>
      <p:ext uri="{BB962C8B-B14F-4D97-AF65-F5344CB8AC3E}">
        <p14:creationId xmlns:p14="http://schemas.microsoft.com/office/powerpoint/2010/main" val="3739933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Zar" panose="00000400000000000000" pitchFamily="2" charset="-78"/>
              </a:rPr>
              <a:t>عنوان مقاله</a:t>
            </a:r>
            <a:r>
              <a:rPr lang="fa-IR" sz="4400" smtClean="0">
                <a:cs typeface="B Zar" panose="00000400000000000000" pitchFamily="2" charset="-78"/>
              </a:rPr>
              <a:t>: معرفي </a:t>
            </a:r>
            <a:r>
              <a:rPr lang="fa-IR" sz="4400">
                <a:cs typeface="B Zar" panose="00000400000000000000" pitchFamily="2" charset="-78"/>
              </a:rPr>
              <a:t>مفهوم طبقه از ديدگاه بورديو</a:t>
            </a:r>
            <a:r>
              <a:rPr lang="fa-IR" sz="4400" smtClean="0">
                <a:cs typeface="B Zar" panose="00000400000000000000" pitchFamily="2" charset="-78"/>
              </a:rPr>
              <a:t> </a:t>
            </a:r>
            <a:endParaRPr lang="fa-IR" sz="4400"/>
          </a:p>
        </p:txBody>
      </p:sp>
      <p:sp>
        <p:nvSpPr>
          <p:cNvPr id="3" name="Subtitle 2"/>
          <p:cNvSpPr>
            <a:spLocks noGrp="1"/>
          </p:cNvSpPr>
          <p:nvPr>
            <p:ph type="subTitle" idx="1"/>
          </p:nvPr>
        </p:nvSpPr>
        <p:spPr/>
        <p:txBody>
          <a:bodyPr>
            <a:normAutofit lnSpcReduction="10000"/>
          </a:bodyPr>
          <a:lstStyle/>
          <a:p>
            <a:r>
              <a:rPr lang="fa-IR" smtClean="0">
                <a:solidFill>
                  <a:srgbClr val="FF0000"/>
                </a:solidFill>
                <a:cs typeface="B Zar" panose="00000400000000000000" pitchFamily="2" charset="-78"/>
              </a:rPr>
              <a:t>نویسنده</a:t>
            </a:r>
            <a:r>
              <a:rPr lang="fa-IR" smtClean="0">
                <a:cs typeface="B Zar" panose="00000400000000000000" pitchFamily="2" charset="-78"/>
              </a:rPr>
              <a:t>: فریده ممتاز</a:t>
            </a:r>
          </a:p>
          <a:p>
            <a:r>
              <a:rPr lang="fa-IR" b="1" smtClean="0">
                <a:solidFill>
                  <a:srgbClr val="FF0000"/>
                </a:solidFill>
                <a:cs typeface="B Zar" panose="00000400000000000000" pitchFamily="2" charset="-78"/>
              </a:rPr>
              <a:t>منبع</a:t>
            </a:r>
            <a:r>
              <a:rPr lang="fa-IR" b="1" smtClean="0">
                <a:cs typeface="B Zar" panose="00000400000000000000" pitchFamily="2" charset="-78"/>
              </a:rPr>
              <a:t>: </a:t>
            </a:r>
            <a:r>
              <a:rPr lang="fa-IR" smtClean="0">
                <a:cs typeface="B Zar" panose="00000400000000000000" pitchFamily="2" charset="-78"/>
              </a:rPr>
              <a:t>پژوهشنامه </a:t>
            </a:r>
            <a:r>
              <a:rPr lang="fa-IR">
                <a:cs typeface="B Zar" panose="00000400000000000000" pitchFamily="2" charset="-78"/>
              </a:rPr>
              <a:t>علوم </a:t>
            </a:r>
            <a:r>
              <a:rPr lang="fa-IR" smtClean="0">
                <a:cs typeface="B Zar" panose="00000400000000000000" pitchFamily="2" charset="-78"/>
              </a:rPr>
              <a:t>انساني، </a:t>
            </a:r>
            <a:r>
              <a:rPr lang="fa-IR">
                <a:cs typeface="B Zar" panose="00000400000000000000" pitchFamily="2" charset="-78"/>
              </a:rPr>
              <a:t>شماره </a:t>
            </a:r>
            <a:r>
              <a:rPr lang="fa-IR" smtClean="0">
                <a:cs typeface="B Zar" panose="00000400000000000000" pitchFamily="2" charset="-78"/>
              </a:rPr>
              <a:t>42ـ 41 بهار </a:t>
            </a:r>
            <a:r>
              <a:rPr lang="fa-IR">
                <a:cs typeface="B Zar" panose="00000400000000000000" pitchFamily="2" charset="-78"/>
              </a:rPr>
              <a:t>و تابستان </a:t>
            </a:r>
            <a:r>
              <a:rPr lang="fa-IR" smtClean="0">
                <a:cs typeface="B Zar" panose="00000400000000000000" pitchFamily="2" charset="-78"/>
              </a:rPr>
              <a:t> 1383</a:t>
            </a:r>
          </a:p>
          <a:p>
            <a:r>
              <a:rPr lang="fa-IR" smtClean="0">
                <a:cs typeface="B Zar" panose="00000400000000000000" pitchFamily="2" charset="-78"/>
              </a:rPr>
              <a:t>صص 149-160</a:t>
            </a:r>
            <a:r>
              <a:rPr lang="fa-IR" smtClean="0"/>
              <a:t/>
            </a:r>
            <a:br>
              <a:rPr lang="fa-IR" smtClean="0"/>
            </a:br>
            <a:endParaRPr lang="fa-IR">
              <a:cs typeface="B Zar" panose="00000400000000000000" pitchFamily="2" charset="-78"/>
            </a:endParaRPr>
          </a:p>
        </p:txBody>
      </p:sp>
    </p:spTree>
    <p:extLst>
      <p:ext uri="{BB962C8B-B14F-4D97-AF65-F5344CB8AC3E}">
        <p14:creationId xmlns:p14="http://schemas.microsoft.com/office/powerpoint/2010/main" val="1018674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اشكال گوناگون سرمايه قابل تبديل بههم هستند. هب طور مثال، سرمايه اجتماعي ميتواند فرد را وارد روابطي سازد كه حاصل آن كسب ميزاني از سود به شكل پول يـا انـواع مالكيـت باشد. به همان ترتيب، تحصيلات به سرمايه اقتصادي قابل تبديل است و گاه ممكن است به سرمايه اجتماعي نيز تبديل گردد. به اين ترتيب كه تحصيلات و داشتن مدارك عالي مـشاغل پردرآمدي را در اختيار فرد قرار مي دهد كه با قرار گرفتن در آن موقعيتها ميتواند نه تنها بـه پول بلكه به قدرت نيز دست يابد و از نمادهايي هم براي مشروعيت بخشيدن به موقعيت خود استفاده كند. البته موانعي نيز در راه تبديل انواع سرمايه به يكـديگر وجـود دارد. </a:t>
            </a:r>
          </a:p>
          <a:p>
            <a:pPr algn="just"/>
            <a:endParaRPr lang="fa-IR">
              <a:cs typeface="B Zar" panose="00000400000000000000" pitchFamily="2" charset="-78"/>
            </a:endParaRPr>
          </a:p>
        </p:txBody>
      </p:sp>
      <p:sp>
        <p:nvSpPr>
          <p:cNvPr id="4" name="Flowchart: Process 3"/>
          <p:cNvSpPr/>
          <p:nvPr/>
        </p:nvSpPr>
        <p:spPr>
          <a:xfrm>
            <a:off x="2090056" y="4775200"/>
            <a:ext cx="4034973" cy="140176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تحصيلات به سرمايه اقتصادي قابل تبديل است</a:t>
            </a:r>
            <a:endParaRPr lang="fa-IR" b="1">
              <a:solidFill>
                <a:srgbClr val="FF0000"/>
              </a:solidFill>
            </a:endParaRPr>
          </a:p>
        </p:txBody>
      </p:sp>
    </p:spTree>
    <p:extLst>
      <p:ext uri="{BB962C8B-B14F-4D97-AF65-F5344CB8AC3E}">
        <p14:creationId xmlns:p14="http://schemas.microsoft.com/office/powerpoint/2010/main" val="2898157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كـساني كـه سرمايه اقتصادي دارند و آن را تازه به دست آورده اند، ممكـن اسـت هـر چقـدر كوشـش كننـد نتوانند سرمايه فرهنگي را كه شامل داشتن سليقه خوب، يا سخن گفتن به طريـق خـاص، يـا دانستن چند زبان خارجي است بياموزند. در اين زمينه وبلن هم با اشاره به مـصرف چـشم گير بحثهايي مشابه بورديو اما حدود يك قرن پيش مطرح ساخته است</a:t>
            </a:r>
            <a:endParaRPr lang="fa-IR"/>
          </a:p>
        </p:txBody>
      </p:sp>
      <p:sp>
        <p:nvSpPr>
          <p:cNvPr id="4" name="Flowchart: Process 3"/>
          <p:cNvSpPr/>
          <p:nvPr/>
        </p:nvSpPr>
        <p:spPr>
          <a:xfrm>
            <a:off x="1712686" y="3846286"/>
            <a:ext cx="3846285" cy="17272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1-داشتن سليقه خوب،</a:t>
            </a:r>
          </a:p>
          <a:p>
            <a:pPr algn="ctr"/>
            <a:r>
              <a:rPr lang="fa-IR" sz="2000" b="1" smtClean="0">
                <a:solidFill>
                  <a:srgbClr val="FF0000"/>
                </a:solidFill>
                <a:cs typeface="B Zar" panose="00000400000000000000" pitchFamily="2" charset="-78"/>
              </a:rPr>
              <a:t> 2- سخن گفتن به طريـق خـاص، </a:t>
            </a:r>
          </a:p>
          <a:p>
            <a:pPr algn="ctr"/>
            <a:r>
              <a:rPr lang="fa-IR" sz="2000" b="1" smtClean="0">
                <a:solidFill>
                  <a:srgbClr val="FF0000"/>
                </a:solidFill>
                <a:cs typeface="B Zar" panose="00000400000000000000" pitchFamily="2" charset="-78"/>
              </a:rPr>
              <a:t>3- دانستن چند زبان خارجي</a:t>
            </a:r>
            <a:endParaRPr lang="fa-IR" sz="2000" b="1">
              <a:solidFill>
                <a:srgbClr val="FF0000"/>
              </a:solidFill>
            </a:endParaRPr>
          </a:p>
        </p:txBody>
      </p:sp>
      <p:pic>
        <p:nvPicPr>
          <p:cNvPr id="5" name="Picture 4"/>
          <p:cNvPicPr>
            <a:picLocks noChangeAspect="1"/>
          </p:cNvPicPr>
          <p:nvPr/>
        </p:nvPicPr>
        <p:blipFill>
          <a:blip r:embed="rId2"/>
          <a:stretch>
            <a:fillRect/>
          </a:stretch>
        </p:blipFill>
        <p:spPr>
          <a:xfrm>
            <a:off x="7167875" y="3846286"/>
            <a:ext cx="3097126" cy="1727201"/>
          </a:xfrm>
          <a:prstGeom prst="rect">
            <a:avLst/>
          </a:prstGeom>
        </p:spPr>
      </p:pic>
    </p:spTree>
    <p:extLst>
      <p:ext uri="{BB962C8B-B14F-4D97-AF65-F5344CB8AC3E}">
        <p14:creationId xmlns:p14="http://schemas.microsoft.com/office/powerpoint/2010/main" val="3925928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او اشاره مي كند كه به طور مثال داشتن يك كتابخانه مجلل يا كلكسيون نقاشي نمايشگر فراغت و مصرف چشمگير است و طبقه مرفه از آن طريق اثبات مي كنـد كـه شـيوه زنـدگي متفاوت از ديگران دارد. يعني از نظر زماني، وقت خريد اين كتابهـا و نقاشي ها را دارد و از نظر مالي پرداخت اين نوع هزينه ها برايش بسيار آسان است. يا در يك قـرن پـيش پوشـيدن پيراهن سفيد نمايشگر موقعيت طبقاتي فرد بود كه نشان ميداد او به هـيچ وجـه بـا كارهـاي يدي تماس ندارد</a:t>
            </a:r>
          </a:p>
          <a:p>
            <a:pPr algn="just"/>
            <a:endParaRPr lang="fa-IR">
              <a:cs typeface="B Zar" panose="00000400000000000000" pitchFamily="2" charset="-78"/>
            </a:endParaRPr>
          </a:p>
        </p:txBody>
      </p:sp>
      <p:sp>
        <p:nvSpPr>
          <p:cNvPr id="4" name="Flowchart: Process 3"/>
          <p:cNvSpPr/>
          <p:nvPr/>
        </p:nvSpPr>
        <p:spPr>
          <a:xfrm>
            <a:off x="2220686" y="4354286"/>
            <a:ext cx="2061028" cy="1146628"/>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شیوه زندگی متفاوت</a:t>
            </a:r>
            <a:endParaRPr lang="fa-IR" sz="2000">
              <a:solidFill>
                <a:srgbClr val="FF0000"/>
              </a:solidFill>
              <a:cs typeface="B Zar" panose="00000400000000000000" pitchFamily="2" charset="-78"/>
            </a:endParaRPr>
          </a:p>
        </p:txBody>
      </p:sp>
    </p:spTree>
    <p:extLst>
      <p:ext uri="{BB962C8B-B14F-4D97-AF65-F5344CB8AC3E}">
        <p14:creationId xmlns:p14="http://schemas.microsoft.com/office/powerpoint/2010/main" val="2631801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توزيع اين سه نوع سرمايه تعيين كننده موقعيت طبقاتي عيني فرد در نظام اجتماعي اسـت. به عبارت ديگر، ساخت طبقاتي از طريق تركيب انواع اين سرمايه ها به وسيله گروه هـا روشـن مي شود. طبقات بالا بيشترين ميزان سرمايه اقتصادي، اجتمـاعي فرهنگي و نمادين را دارد. طبقه متوسط مقدار كمتري از اين انواع را در اختيار دارد و طبقـه پـايين كمتـرين مقـدار ايـن تركيب از منابع را مورد بهره برداري قرار مي دهد. </a:t>
            </a:r>
          </a:p>
          <a:p>
            <a:pPr algn="just"/>
            <a:endParaRPr lang="fa-IR">
              <a:cs typeface="B Zar" panose="00000400000000000000" pitchFamily="2" charset="-78"/>
            </a:endParaRPr>
          </a:p>
        </p:txBody>
      </p:sp>
      <p:sp>
        <p:nvSpPr>
          <p:cNvPr id="4" name="Flowchart: Process 3"/>
          <p:cNvSpPr/>
          <p:nvPr/>
        </p:nvSpPr>
        <p:spPr>
          <a:xfrm>
            <a:off x="838200" y="4557486"/>
            <a:ext cx="2612572" cy="116114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موقعيت طبقاتي عيني فرد</a:t>
            </a:r>
            <a:endParaRPr lang="fa-IR" sz="2000" b="1">
              <a:solidFill>
                <a:srgbClr val="FF0000"/>
              </a:solidFill>
            </a:endParaRPr>
          </a:p>
        </p:txBody>
      </p:sp>
    </p:spTree>
    <p:extLst>
      <p:ext uri="{BB962C8B-B14F-4D97-AF65-F5344CB8AC3E}">
        <p14:creationId xmlns:p14="http://schemas.microsoft.com/office/powerpoint/2010/main" val="4227383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ساخت طبقاتي يك سلسله مراتب ساده نيست بلكه در درون هر يك از طبقات </a:t>
            </a:r>
            <a:r>
              <a:rPr lang="fa-IR" smtClean="0">
                <a:cs typeface="B Zar" panose="00000400000000000000" pitchFamily="2" charset="-78"/>
              </a:rPr>
              <a:t>شاخه هاي گوناگوني </a:t>
            </a:r>
            <a:r>
              <a:rPr lang="fa-IR">
                <a:cs typeface="B Zar" panose="00000400000000000000" pitchFamily="2" charset="-78"/>
              </a:rPr>
              <a:t>وجود دارد كه در درجه اول مربوط به تركيب انواع سرمايه و در درجه دوم مربوط </a:t>
            </a:r>
            <a:r>
              <a:rPr lang="fa-IR" smtClean="0">
                <a:cs typeface="B Zar" panose="00000400000000000000" pitchFamily="2" charset="-78"/>
              </a:rPr>
              <a:t>ب منشأ </a:t>
            </a:r>
            <a:r>
              <a:rPr lang="fa-IR">
                <a:cs typeface="B Zar" panose="00000400000000000000" pitchFamily="2" charset="-78"/>
              </a:rPr>
              <a:t>سرمايه و مدت زماني </a:t>
            </a:r>
            <a:r>
              <a:rPr lang="fa-IR" smtClean="0">
                <a:cs typeface="B Zar" panose="00000400000000000000" pitchFamily="2" charset="-78"/>
              </a:rPr>
              <a:t>مي شود </a:t>
            </a:r>
            <a:r>
              <a:rPr lang="fa-IR">
                <a:cs typeface="B Zar" panose="00000400000000000000" pitchFamily="2" charset="-78"/>
              </a:rPr>
              <a:t>كه فرد اين تركيب را در اختيار داشته است</a:t>
            </a:r>
            <a:r>
              <a:rPr lang="fa-IR" smtClean="0">
                <a:cs typeface="B Zar" panose="00000400000000000000" pitchFamily="2" charset="-78"/>
              </a:rPr>
              <a:t> </a:t>
            </a:r>
          </a:p>
          <a:p>
            <a:pPr algn="just"/>
            <a:endParaRPr lang="fa-IR" smtClean="0">
              <a:cs typeface="B Zar" panose="00000400000000000000" pitchFamily="2" charset="-78"/>
            </a:endParaRPr>
          </a:p>
          <a:p>
            <a:pPr marL="0" indent="0" algn="just">
              <a:buNone/>
            </a:pPr>
            <a:r>
              <a:rPr lang="fa-IR" smtClean="0"/>
              <a:t/>
            </a:r>
            <a:br>
              <a:rPr lang="fa-IR" smtClean="0"/>
            </a:br>
            <a:endParaRPr lang="fa-IR"/>
          </a:p>
        </p:txBody>
      </p:sp>
      <p:sp>
        <p:nvSpPr>
          <p:cNvPr id="4" name="Flowchart: Process 3"/>
          <p:cNvSpPr/>
          <p:nvPr/>
        </p:nvSpPr>
        <p:spPr>
          <a:xfrm>
            <a:off x="2931886" y="3773714"/>
            <a:ext cx="1959428" cy="754743"/>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ساخت طبقاتي</a:t>
            </a:r>
            <a:endParaRPr lang="fa-IR" sz="2000">
              <a:solidFill>
                <a:srgbClr val="FF0000"/>
              </a:solidFill>
            </a:endParaRPr>
          </a:p>
        </p:txBody>
      </p:sp>
    </p:spTree>
    <p:extLst>
      <p:ext uri="{BB962C8B-B14F-4D97-AF65-F5344CB8AC3E}">
        <p14:creationId xmlns:p14="http://schemas.microsoft.com/office/powerpoint/2010/main" val="2913828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Zar" panose="00000400000000000000" pitchFamily="2" charset="-78"/>
              </a:rPr>
              <a:t>ترنر تصوير </a:t>
            </a:r>
            <a:r>
              <a:rPr lang="fa-IR" smtClean="0">
                <a:cs typeface="B Zar" panose="00000400000000000000" pitchFamily="2" charset="-78"/>
              </a:rPr>
              <a:t>شاخه هاي </a:t>
            </a:r>
            <a:r>
              <a:rPr lang="fa-IR">
                <a:cs typeface="B Zar" panose="00000400000000000000" pitchFamily="2" charset="-78"/>
              </a:rPr>
              <a:t>سه طبقه را ترسيم ميكند. شاخه بالا در هر طبقه بيشترين </a:t>
            </a:r>
            <a:r>
              <a:rPr lang="fa-IR" smtClean="0">
                <a:cs typeface="B Zar" panose="00000400000000000000" pitchFamily="2" charset="-78"/>
              </a:rPr>
              <a:t>ميـزان سرمايه </a:t>
            </a:r>
            <a:r>
              <a:rPr lang="fa-IR">
                <a:cs typeface="B Zar" panose="00000400000000000000" pitchFamily="2" charset="-78"/>
              </a:rPr>
              <a:t>اقتصادي و شاخه </a:t>
            </a:r>
            <a:r>
              <a:rPr lang="fa-IR" smtClean="0">
                <a:cs typeface="B Zar" panose="00000400000000000000" pitchFamily="2" charset="-78"/>
              </a:rPr>
              <a:t>پایين </a:t>
            </a:r>
            <a:r>
              <a:rPr lang="fa-IR">
                <a:cs typeface="B Zar" panose="00000400000000000000" pitchFamily="2" charset="-78"/>
              </a:rPr>
              <a:t>بيشترين سرمايه فرهنگي و نمادين </a:t>
            </a:r>
            <a:r>
              <a:rPr lang="fa-IR" smtClean="0">
                <a:cs typeface="B Zar" panose="00000400000000000000" pitchFamily="2" charset="-78"/>
              </a:rPr>
              <a:t>(به </a:t>
            </a:r>
            <a:r>
              <a:rPr lang="fa-IR">
                <a:cs typeface="B Zar" panose="00000400000000000000" pitchFamily="2" charset="-78"/>
              </a:rPr>
              <a:t>طور مثال، </a:t>
            </a:r>
            <a:r>
              <a:rPr lang="fa-IR" smtClean="0">
                <a:cs typeface="B Zar" panose="00000400000000000000" pitchFamily="2" charset="-78"/>
              </a:rPr>
              <a:t>ايـدئولوژي از </a:t>
            </a:r>
            <a:r>
              <a:rPr lang="fa-IR">
                <a:cs typeface="B Zar" panose="00000400000000000000" pitchFamily="2" charset="-78"/>
              </a:rPr>
              <a:t>نوع مربوط به طبقه </a:t>
            </a:r>
            <a:r>
              <a:rPr lang="fa-IR" smtClean="0">
                <a:cs typeface="B Zar" panose="00000400000000000000" pitchFamily="2" charset="-78"/>
              </a:rPr>
              <a:t>يایين) </a:t>
            </a:r>
            <a:r>
              <a:rPr lang="fa-IR">
                <a:cs typeface="B Zar" panose="00000400000000000000" pitchFamily="2" charset="-78"/>
              </a:rPr>
              <a:t>را دارد. بخـش ميـاني ميـزان متوسـطي از سـرمايه </a:t>
            </a:r>
            <a:r>
              <a:rPr lang="fa-IR" smtClean="0">
                <a:cs typeface="B Zar" panose="00000400000000000000" pitchFamily="2" charset="-78"/>
              </a:rPr>
              <a:t>اقتـصادي، فرهنگي </a:t>
            </a:r>
            <a:r>
              <a:rPr lang="fa-IR">
                <a:cs typeface="B Zar" panose="00000400000000000000" pitchFamily="2" charset="-78"/>
              </a:rPr>
              <a:t>و نمادين را در اختيار دارد. </a:t>
            </a:r>
            <a:endParaRPr lang="fa-IR" smtClean="0">
              <a:cs typeface="B Zar" panose="00000400000000000000" pitchFamily="2" charset="-78"/>
            </a:endParaRPr>
          </a:p>
          <a:p>
            <a:pPr marL="0" indent="0" algn="just">
              <a:buNone/>
            </a:pPr>
            <a:r>
              <a:rPr lang="fa-IR" smtClean="0"/>
              <a:t/>
            </a:r>
            <a:br>
              <a:rPr lang="fa-IR" smtClean="0"/>
            </a:br>
            <a:endParaRPr lang="fa-IR"/>
          </a:p>
        </p:txBody>
      </p:sp>
      <p:sp>
        <p:nvSpPr>
          <p:cNvPr id="4" name="Flowchart: Alternate Process 3"/>
          <p:cNvSpPr/>
          <p:nvPr/>
        </p:nvSpPr>
        <p:spPr>
          <a:xfrm>
            <a:off x="838200" y="3812608"/>
            <a:ext cx="3265714" cy="145142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smtClean="0">
                <a:solidFill>
                  <a:srgbClr val="FF0000"/>
                </a:solidFill>
                <a:cs typeface="B Zar" panose="00000400000000000000" pitchFamily="2" charset="-78"/>
              </a:rPr>
              <a:t>ميـزان متوسـطي</a:t>
            </a:r>
            <a:endParaRPr lang="fa-IR" sz="2800">
              <a:solidFill>
                <a:srgbClr val="FF0000"/>
              </a:solidFill>
              <a:cs typeface="B Zar" panose="00000400000000000000" pitchFamily="2" charset="-78"/>
            </a:endParaRPr>
          </a:p>
        </p:txBody>
      </p:sp>
      <p:pic>
        <p:nvPicPr>
          <p:cNvPr id="5" name="Picture 4"/>
          <p:cNvPicPr>
            <a:picLocks noChangeAspect="1"/>
          </p:cNvPicPr>
          <p:nvPr/>
        </p:nvPicPr>
        <p:blipFill>
          <a:blip r:embed="rId2"/>
          <a:stretch>
            <a:fillRect/>
          </a:stretch>
        </p:blipFill>
        <p:spPr>
          <a:xfrm>
            <a:off x="5867954" y="3571925"/>
            <a:ext cx="3914675" cy="2605038"/>
          </a:xfrm>
          <a:prstGeom prst="rect">
            <a:avLst/>
          </a:prstGeom>
        </p:spPr>
      </p:pic>
    </p:spTree>
    <p:extLst>
      <p:ext uri="{BB962C8B-B14F-4D97-AF65-F5344CB8AC3E}">
        <p14:creationId xmlns:p14="http://schemas.microsoft.com/office/powerpoint/2010/main" val="1740860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شاخه بالا بخش مسلط در هر طبقه و شاخه پایين بخـش زير سلطه است و بخش مياني موقعي پت ستتري نسبت به طبقه بالا و موقعيت برتري نسبت به طبقه يایین دارد. در ضمن شاخه ها در كـشمكش بـراي دسـتيابي بـه منـابع و مـشروعيت بخشيدن به خودشان كوشش می كنند، آنها گروهها و شبكه هاي اجتماعي را به وجود مي آورند تا از آن طريق به سـرمايه اجتمـاعي دسـت يابنـد. امـا توانـايي آنهـا بـراي سـاختن چنـين شبكه هايي محدود است و تحت تأثير ديگر اشـكال سـرمايه اي هـستند كـه در اختيـار دارنـد</a:t>
            </a:r>
            <a:endParaRPr lang="fa-IR">
              <a:cs typeface="B Zar" panose="00000400000000000000" pitchFamily="2" charset="-78"/>
            </a:endParaRPr>
          </a:p>
        </p:txBody>
      </p:sp>
      <p:sp>
        <p:nvSpPr>
          <p:cNvPr id="4" name="Flowchart: Punched Tape 3"/>
          <p:cNvSpPr/>
          <p:nvPr/>
        </p:nvSpPr>
        <p:spPr>
          <a:xfrm>
            <a:off x="2394857" y="4586514"/>
            <a:ext cx="2293257" cy="1219200"/>
          </a:xfrm>
          <a:prstGeom prst="flowChartPunchedTap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كـشمكش</a:t>
            </a:r>
            <a:endParaRPr lang="fa-IR" sz="2000">
              <a:solidFill>
                <a:srgbClr val="FF0000"/>
              </a:solidFill>
            </a:endParaRPr>
          </a:p>
        </p:txBody>
      </p:sp>
    </p:spTree>
    <p:extLst>
      <p:ext uri="{BB962C8B-B14F-4D97-AF65-F5344CB8AC3E}">
        <p14:creationId xmlns:p14="http://schemas.microsoft.com/office/powerpoint/2010/main" val="3675937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Zar" panose="00000400000000000000" pitchFamily="2" charset="-78"/>
              </a:rPr>
              <a:t>بورديو بر اين اعتقاد نيست كه طبقات همانند گروهها هستند، بلكه بـا اسـتفاده از مفهـوم</a:t>
            </a:r>
            <a:br>
              <a:rPr lang="fa-IR">
                <a:cs typeface="B Zar" panose="00000400000000000000" pitchFamily="2" charset="-78"/>
              </a:rPr>
            </a:br>
            <a:r>
              <a:rPr lang="fa-IR">
                <a:cs typeface="B Zar" panose="00000400000000000000" pitchFamily="2" charset="-78"/>
              </a:rPr>
              <a:t>ماركس در مورد طبقه در خود و طبقه بـراي خـود اظهـار </a:t>
            </a:r>
            <a:r>
              <a:rPr lang="fa-IR" smtClean="0">
                <a:cs typeface="B Zar" panose="00000400000000000000" pitchFamily="2" charset="-78"/>
              </a:rPr>
              <a:t>مـي دارد </a:t>
            </a:r>
            <a:r>
              <a:rPr lang="fa-IR">
                <a:cs typeface="B Zar" panose="00000400000000000000" pitchFamily="2" charset="-78"/>
              </a:rPr>
              <a:t>كـه تحـت تـأثير شـرايط،</a:t>
            </a:r>
            <a:br>
              <a:rPr lang="fa-IR">
                <a:cs typeface="B Zar" panose="00000400000000000000" pitchFamily="2" charset="-78"/>
              </a:rPr>
            </a:br>
            <a:r>
              <a:rPr lang="fa-IR" smtClean="0">
                <a:cs typeface="B Zar" panose="00000400000000000000" pitchFamily="2" charset="-78"/>
              </a:rPr>
              <a:t>محيط هاي </a:t>
            </a:r>
            <a:r>
              <a:rPr lang="fa-IR">
                <a:cs typeface="B Zar" panose="00000400000000000000" pitchFamily="2" charset="-78"/>
              </a:rPr>
              <a:t>واقعي و اجتماعي خاص </a:t>
            </a:r>
            <a:r>
              <a:rPr lang="fa-IR" smtClean="0">
                <a:cs typeface="B Zar" panose="00000400000000000000" pitchFamily="2" charset="-78"/>
              </a:rPr>
              <a:t>مي توانند </a:t>
            </a:r>
            <a:r>
              <a:rPr lang="fa-IR">
                <a:cs typeface="B Zar" panose="00000400000000000000" pitchFamily="2" charset="-78"/>
              </a:rPr>
              <a:t>تبديل به گروه شوند، يعني زماني كه نسبت بـه</a:t>
            </a:r>
            <a:br>
              <a:rPr lang="fa-IR">
                <a:cs typeface="B Zar" panose="00000400000000000000" pitchFamily="2" charset="-78"/>
              </a:rPr>
            </a:br>
            <a:r>
              <a:rPr lang="fa-IR">
                <a:cs typeface="B Zar" panose="00000400000000000000" pitchFamily="2" charset="-78"/>
              </a:rPr>
              <a:t>وجود و قابليتهاي خود آگاهي كسب </a:t>
            </a:r>
            <a:r>
              <a:rPr lang="fa-IR" smtClean="0">
                <a:cs typeface="B Zar" panose="00000400000000000000" pitchFamily="2" charset="-78"/>
              </a:rPr>
              <a:t>مي كنند</a:t>
            </a:r>
            <a:r>
              <a:rPr lang="fa-IR">
                <a:cs typeface="B Zar" panose="00000400000000000000" pitchFamily="2" charset="-78"/>
              </a:rPr>
              <a:t>. براي وقوع چنين امري تجهيـز </a:t>
            </a:r>
            <a:r>
              <a:rPr lang="fa-IR" smtClean="0">
                <a:cs typeface="B Zar" panose="00000400000000000000" pitchFamily="2" charset="-78"/>
              </a:rPr>
              <a:t>سـرمايه هـاي</a:t>
            </a:r>
            <a:r>
              <a:rPr lang="fa-IR">
                <a:cs typeface="B Zar" panose="00000400000000000000" pitchFamily="2" charset="-78"/>
              </a:rPr>
              <a:t/>
            </a:r>
            <a:br>
              <a:rPr lang="fa-IR">
                <a:cs typeface="B Zar" panose="00000400000000000000" pitchFamily="2" charset="-78"/>
              </a:rPr>
            </a:br>
            <a:r>
              <a:rPr lang="fa-IR">
                <a:cs typeface="B Zar" panose="00000400000000000000" pitchFamily="2" charset="-78"/>
              </a:rPr>
              <a:t>مادي، فرهنگي و نمادين ضروري است. </a:t>
            </a:r>
            <a:endParaRPr lang="fa-IR" smtClean="0">
              <a:cs typeface="B Zar" panose="00000400000000000000" pitchFamily="2" charset="-78"/>
            </a:endParaRPr>
          </a:p>
          <a:p>
            <a:pPr marL="0" indent="0" algn="just">
              <a:buNone/>
            </a:pPr>
            <a:r>
              <a:rPr lang="fa-IR" smtClean="0"/>
              <a:t/>
            </a:r>
            <a:br>
              <a:rPr lang="fa-IR" smtClean="0"/>
            </a:br>
            <a:endParaRPr lang="fa-IR"/>
          </a:p>
        </p:txBody>
      </p:sp>
      <p:sp>
        <p:nvSpPr>
          <p:cNvPr id="4" name="Flowchart: Process 3"/>
          <p:cNvSpPr/>
          <p:nvPr/>
        </p:nvSpPr>
        <p:spPr>
          <a:xfrm>
            <a:off x="1843313" y="4310743"/>
            <a:ext cx="4194630" cy="1364343"/>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بورديو بر اين اعتقاد نيست كه طبقات همانند گروهها هستند</a:t>
            </a:r>
            <a:endParaRPr lang="fa-IR" sz="2000" b="1">
              <a:solidFill>
                <a:srgbClr val="FF0000"/>
              </a:solidFill>
            </a:endParaRPr>
          </a:p>
        </p:txBody>
      </p:sp>
    </p:spTree>
    <p:extLst>
      <p:ext uri="{BB962C8B-B14F-4D97-AF65-F5344CB8AC3E}">
        <p14:creationId xmlns:p14="http://schemas.microsoft.com/office/powerpoint/2010/main" val="644821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همچنـين در بـسياري از مـوارد، سـرمايه نمـادين و تبديل آن به ايدئولوژي كه تركيبهايي از منابع را مشروعيت ميبخشد، سهم عمدهاي دارنـد. به طور مثال، زماني كه روشنفكران و هنرمندان علاقه تجار و بورژوداري را به پول و سـرمايه مورد تحقير قرار ميدهند و آنها را افرادي فاقد فرهنگ در نظر ميگيرند، مورد تبديل نمادها به ايدئولوژي را مي بينيم كه سعي ميكنند با ايـدئولوژي خـود از تـسلط مـالكين ابـزار توليـد بكاهند</a:t>
            </a:r>
            <a:endParaRPr lang="fa-IR"/>
          </a:p>
        </p:txBody>
      </p:sp>
      <p:pic>
        <p:nvPicPr>
          <p:cNvPr id="4" name="Picture 3"/>
          <p:cNvPicPr>
            <a:picLocks noChangeAspect="1"/>
          </p:cNvPicPr>
          <p:nvPr/>
        </p:nvPicPr>
        <p:blipFill>
          <a:blip r:embed="rId2"/>
          <a:stretch>
            <a:fillRect/>
          </a:stretch>
        </p:blipFill>
        <p:spPr>
          <a:xfrm>
            <a:off x="1224416" y="4786686"/>
            <a:ext cx="1272041" cy="1653008"/>
          </a:xfrm>
          <a:prstGeom prst="rect">
            <a:avLst/>
          </a:prstGeom>
        </p:spPr>
      </p:pic>
      <p:sp>
        <p:nvSpPr>
          <p:cNvPr id="5" name="Flowchart: Process 4"/>
          <p:cNvSpPr/>
          <p:nvPr/>
        </p:nvSpPr>
        <p:spPr>
          <a:xfrm>
            <a:off x="6502400" y="5219020"/>
            <a:ext cx="3106057" cy="95794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مشروعیت: تركيبهايي از منابع</a:t>
            </a:r>
            <a:endParaRPr lang="fa-IR" sz="2000" b="1">
              <a:solidFill>
                <a:srgbClr val="FF0000"/>
              </a:solidFill>
            </a:endParaRPr>
          </a:p>
        </p:txBody>
      </p:sp>
    </p:spTree>
    <p:extLst>
      <p:ext uri="{BB962C8B-B14F-4D97-AF65-F5344CB8AC3E}">
        <p14:creationId xmlns:p14="http://schemas.microsoft.com/office/powerpoint/2010/main" val="981097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ابتكار مهم بورديو در مقابل جامعهشناسان پيشين كه در مورد قشربندي بحث كردهاند اين است كه از يك موقعيت ايستا به سوي جرياني حركت ميكند كه تمايزهاي منزلتـي تعريـف شده و در طول زمان در ارتباط با اشياي فرهنگي  (</a:t>
            </a:r>
            <a:r>
              <a:rPr lang="en-US" smtClean="0">
                <a:cs typeface="B Zar" panose="00000400000000000000" pitchFamily="2" charset="-78"/>
              </a:rPr>
              <a:t>cultural objects</a:t>
            </a:r>
            <a:r>
              <a:rPr lang="fa-IR" smtClean="0">
                <a:cs typeface="B Zar" panose="00000400000000000000" pitchFamily="2" charset="-78"/>
              </a:rPr>
              <a:t>) بازتوليـد مـي شـوند. او مفهوم سرمايه را براي نشان دادن منابع مهمي مطرح مي سـازد كـه در طـول زنـدگي مـورد استفاده قرار مي گيرند و سپس فضاي قشربندي بر مبناي طبقه را از نقطه نظر سرمايه تعريف ميكند</a:t>
            </a:r>
            <a:endParaRPr lang="fa-IR">
              <a:cs typeface="B Zar" panose="00000400000000000000" pitchFamily="2" charset="-78"/>
            </a:endParaRPr>
          </a:p>
        </p:txBody>
      </p:sp>
      <p:sp>
        <p:nvSpPr>
          <p:cNvPr id="4" name="Flowchart: Connector 3"/>
          <p:cNvSpPr/>
          <p:nvPr/>
        </p:nvSpPr>
        <p:spPr>
          <a:xfrm>
            <a:off x="2220686" y="4513943"/>
            <a:ext cx="2365828" cy="1204686"/>
          </a:xfrm>
          <a:prstGeom prst="flowChartConnector">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00B050"/>
                </a:solidFill>
                <a:cs typeface="B Zar" panose="00000400000000000000" pitchFamily="2" charset="-78"/>
              </a:rPr>
              <a:t>اشياي فرهنگي</a:t>
            </a:r>
            <a:endParaRPr lang="fa-IR" sz="2000" b="1">
              <a:solidFill>
                <a:srgbClr val="00B050"/>
              </a:solidFill>
            </a:endParaRPr>
          </a:p>
        </p:txBody>
      </p:sp>
    </p:spTree>
    <p:extLst>
      <p:ext uri="{BB962C8B-B14F-4D97-AF65-F5344CB8AC3E}">
        <p14:creationId xmlns:p14="http://schemas.microsoft.com/office/powerpoint/2010/main" val="1188937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cs typeface="B Zar" panose="00000400000000000000" pitchFamily="2" charset="-78"/>
              </a:rPr>
              <a:t>چکیده</a:t>
            </a:r>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a:t>در </a:t>
            </a:r>
            <a:r>
              <a:rPr lang="fa-IR">
                <a:cs typeface="B Zar" panose="00000400000000000000" pitchFamily="2" charset="-78"/>
              </a:rPr>
              <a:t>اين مقاله كوشش خواهد شد تا مفهوم طبقه از ديدگاه بورديو معرفي شـود. مفهـومي كـه او تحـت </a:t>
            </a:r>
            <a:r>
              <a:rPr lang="fa-IR" smtClean="0">
                <a:cs typeface="B Zar" panose="00000400000000000000" pitchFamily="2" charset="-78"/>
              </a:rPr>
              <a:t>تـأثير ماركس</a:t>
            </a:r>
            <a:r>
              <a:rPr lang="fa-IR">
                <a:cs typeface="B Zar" panose="00000400000000000000" pitchFamily="2" charset="-78"/>
              </a:rPr>
              <a:t>، وبر و </a:t>
            </a:r>
            <a:r>
              <a:rPr lang="fa-IR" smtClean="0">
                <a:cs typeface="B Zar" panose="00000400000000000000" pitchFamily="2" charset="-78"/>
              </a:rPr>
              <a:t>ساخت گرايان </a:t>
            </a:r>
            <a:r>
              <a:rPr lang="fa-IR">
                <a:cs typeface="B Zar" panose="00000400000000000000" pitchFamily="2" charset="-78"/>
              </a:rPr>
              <a:t>فرانسوي براي انجام تحقيقات تجربـي و نظـري بـهوجـود آورده اسـت. از </a:t>
            </a:r>
            <a:r>
              <a:rPr lang="fa-IR" smtClean="0">
                <a:cs typeface="B Zar" panose="00000400000000000000" pitchFamily="2" charset="-78"/>
              </a:rPr>
              <a:t>نظـر بورديو </a:t>
            </a:r>
            <a:r>
              <a:rPr lang="fa-IR">
                <a:cs typeface="B Zar" panose="00000400000000000000" pitchFamily="2" charset="-78"/>
              </a:rPr>
              <a:t>دو مفهوم اصلي به طبقه مربوط ميشوند: </a:t>
            </a:r>
            <a:r>
              <a:rPr lang="fa-IR" smtClean="0">
                <a:solidFill>
                  <a:srgbClr val="FF0000"/>
                </a:solidFill>
                <a:cs typeface="B Zar" panose="00000400000000000000" pitchFamily="2" charset="-78"/>
              </a:rPr>
              <a:t>1- سرمايه 2- عادتواره</a:t>
            </a:r>
            <a:r>
              <a:rPr lang="fa-IR">
                <a:cs typeface="B Zar" panose="00000400000000000000" pitchFamily="2" charset="-78"/>
              </a:rPr>
              <a:t>. در اينجا تأثير متفكـران </a:t>
            </a:r>
            <a:r>
              <a:rPr lang="fa-IR" smtClean="0">
                <a:cs typeface="B Zar" panose="00000400000000000000" pitchFamily="2" charset="-78"/>
              </a:rPr>
              <a:t>كلاسـيك مشهود </a:t>
            </a:r>
            <a:r>
              <a:rPr lang="fa-IR">
                <a:cs typeface="B Zar" panose="00000400000000000000" pitchFamily="2" charset="-78"/>
              </a:rPr>
              <a:t>است. بورديو با خلاقيت كامل مفاهيم جديدي ساخته است كه بتوان از آن در سـطح يـك </a:t>
            </a:r>
            <a:r>
              <a:rPr lang="fa-IR" smtClean="0">
                <a:cs typeface="B Zar" panose="00000400000000000000" pitchFamily="2" charset="-78"/>
              </a:rPr>
              <a:t>چـارچوب نظري </a:t>
            </a:r>
            <a:r>
              <a:rPr lang="fa-IR">
                <a:cs typeface="B Zar" panose="00000400000000000000" pitchFamily="2" charset="-78"/>
              </a:rPr>
              <a:t>كلان براي هر جامعه قشربندي شده استفاده كرد. </a:t>
            </a:r>
            <a:endParaRPr lang="fa-IR" smtClean="0">
              <a:cs typeface="B Zar" panose="00000400000000000000" pitchFamily="2" charset="-78"/>
            </a:endParaRPr>
          </a:p>
          <a:p>
            <a:pPr marL="0" indent="0" algn="just">
              <a:buNone/>
            </a:pPr>
            <a:r>
              <a:rPr lang="fa-IR" smtClean="0"/>
              <a:t/>
            </a:r>
            <a:br>
              <a:rPr lang="fa-IR" smtClean="0"/>
            </a:br>
            <a:endParaRPr lang="fa-IR"/>
          </a:p>
        </p:txBody>
      </p:sp>
      <p:sp>
        <p:nvSpPr>
          <p:cNvPr id="4" name="Flowchart: Process 3"/>
          <p:cNvSpPr/>
          <p:nvPr/>
        </p:nvSpPr>
        <p:spPr>
          <a:xfrm>
            <a:off x="1843314" y="4339771"/>
            <a:ext cx="2452915" cy="114662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rgbClr val="FF0000"/>
                </a:solidFill>
                <a:cs typeface="B Zar" panose="00000400000000000000" pitchFamily="2" charset="-78"/>
              </a:rPr>
              <a:t>1- سرمایه</a:t>
            </a:r>
          </a:p>
          <a:p>
            <a:pPr algn="ctr"/>
            <a:r>
              <a:rPr lang="fa-IR" smtClean="0">
                <a:solidFill>
                  <a:srgbClr val="FF0000"/>
                </a:solidFill>
                <a:cs typeface="B Zar" panose="00000400000000000000" pitchFamily="2" charset="-78"/>
              </a:rPr>
              <a:t>2- عادتواره</a:t>
            </a:r>
            <a:endParaRPr lang="fa-IR">
              <a:solidFill>
                <a:srgbClr val="FF0000"/>
              </a:solidFill>
              <a:cs typeface="B Zar" panose="00000400000000000000" pitchFamily="2" charset="-78"/>
            </a:endParaRPr>
          </a:p>
        </p:txBody>
      </p:sp>
    </p:spTree>
    <p:extLst>
      <p:ext uri="{BB962C8B-B14F-4D97-AF65-F5344CB8AC3E}">
        <p14:creationId xmlns:p14="http://schemas.microsoft.com/office/powerpoint/2010/main" val="1974931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a:buNone/>
            </a:pPr>
            <a:r>
              <a:rPr lang="fa-IR" smtClean="0">
                <a:cs typeface="B Zar" panose="00000400000000000000" pitchFamily="2" charset="-78"/>
              </a:rPr>
              <a:t>. از ديدگاه بورديو سه عامل در سرمايه تأثير ميگذارد </a:t>
            </a:r>
          </a:p>
          <a:p>
            <a:pPr marL="0" indent="0">
              <a:buNone/>
            </a:pPr>
            <a:r>
              <a:rPr lang="fa-IR" smtClean="0">
                <a:cs typeface="B Zar" panose="00000400000000000000" pitchFamily="2" charset="-78"/>
              </a:rPr>
              <a:t> 1-حجم (</a:t>
            </a:r>
            <a:r>
              <a:rPr lang="en-US" smtClean="0">
                <a:cs typeface="B Zar" panose="00000400000000000000" pitchFamily="2" charset="-78"/>
              </a:rPr>
              <a:t> volume</a:t>
            </a:r>
            <a:r>
              <a:rPr lang="fa-IR" smtClean="0">
                <a:cs typeface="B Zar" panose="00000400000000000000" pitchFamily="2" charset="-78"/>
              </a:rPr>
              <a:t>)</a:t>
            </a:r>
          </a:p>
          <a:p>
            <a:pPr marL="0" indent="0">
              <a:buNone/>
            </a:pPr>
            <a:r>
              <a:rPr lang="fa-IR" smtClean="0">
                <a:cs typeface="B Zar" panose="00000400000000000000" pitchFamily="2" charset="-78"/>
              </a:rPr>
              <a:t> 2- تركيـب (</a:t>
            </a:r>
            <a:r>
              <a:rPr lang="en-US" smtClean="0">
                <a:cs typeface="B Zar" panose="00000400000000000000" pitchFamily="2" charset="-78"/>
              </a:rPr>
              <a:t>composition</a:t>
            </a:r>
            <a:r>
              <a:rPr lang="fa-IR" smtClean="0">
                <a:cs typeface="B Zar" panose="00000400000000000000" pitchFamily="2" charset="-78"/>
              </a:rPr>
              <a:t>) </a:t>
            </a:r>
          </a:p>
          <a:p>
            <a:pPr marL="0" indent="0" algn="just">
              <a:buNone/>
            </a:pPr>
            <a:r>
              <a:rPr lang="fa-IR" smtClean="0">
                <a:cs typeface="B Zar" panose="00000400000000000000" pitchFamily="2" charset="-78"/>
              </a:rPr>
              <a:t>3-  مسير (</a:t>
            </a:r>
            <a:r>
              <a:rPr lang="en-US" smtClean="0">
                <a:cs typeface="B Zar" panose="00000400000000000000" pitchFamily="2" charset="-78"/>
              </a:rPr>
              <a:t>trajectory</a:t>
            </a:r>
            <a:r>
              <a:rPr lang="fa-IR" smtClean="0">
                <a:cs typeface="B Zar" panose="00000400000000000000" pitchFamily="2" charset="-78"/>
              </a:rPr>
              <a:t>) حجم مربوط به ميزان سرمايه ميگردد. تركيب بـه ميزان فراواني نسبي سرمايه اقتصادي، فرهنگي و اجتماعي مربوط ميشود. همانطور كه قبلأ هم ذكر گرديد سرمايه اقتصادي به ميزان سرمايه مادي در نظام توليدي، سرمايه اجتماعي به شبكه آشنايان و سرمايه فرهنگي به دانش، سليقه و شيوه زندگي مربوط مي شود كـه بـه فـرد اجازه مي دهد از طريق آن به منزلت دست يابد. </a:t>
            </a:r>
            <a:endParaRPr lang="fa-IR">
              <a:cs typeface="B Zar" panose="00000400000000000000" pitchFamily="2" charset="-78"/>
            </a:endParaRPr>
          </a:p>
        </p:txBody>
      </p:sp>
    </p:spTree>
    <p:extLst>
      <p:ext uri="{BB962C8B-B14F-4D97-AF65-F5344CB8AC3E}">
        <p14:creationId xmlns:p14="http://schemas.microsoft.com/office/powerpoint/2010/main" val="14038509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سرمايه فرهنگي بر مبناي نظر بورديو دو منبع مهم دارد: </a:t>
            </a:r>
            <a:r>
              <a:rPr lang="fa-IR" smtClean="0">
                <a:solidFill>
                  <a:srgbClr val="FF0000"/>
                </a:solidFill>
                <a:cs typeface="B Zar" panose="00000400000000000000" pitchFamily="2" charset="-78"/>
              </a:rPr>
              <a:t>نخست</a:t>
            </a:r>
            <a:r>
              <a:rPr lang="fa-IR" smtClean="0">
                <a:cs typeface="B Zar" panose="00000400000000000000" pitchFamily="2" charset="-78"/>
              </a:rPr>
              <a:t> عـادت واره هـا در زنـدگي خـانوادگي و </a:t>
            </a:r>
            <a:r>
              <a:rPr lang="fa-IR" smtClean="0">
                <a:solidFill>
                  <a:srgbClr val="FF0000"/>
                </a:solidFill>
                <a:cs typeface="B Zar" panose="00000400000000000000" pitchFamily="2" charset="-78"/>
              </a:rPr>
              <a:t>دوم</a:t>
            </a:r>
            <a:r>
              <a:rPr lang="fa-IR" smtClean="0">
                <a:cs typeface="B Zar" panose="00000400000000000000" pitchFamily="2" charset="-78"/>
              </a:rPr>
              <a:t> تحـصيلات. از ديـدگاه بورديـو تحصيلات از جمله م ريغت هاي بسيار مهمـي اسـت كـه مـيتوانـد حتـي جانشين عـادت واره خانوادگي شود. زيرا مي تواند به فرد سليقه، ادب و شيوههايي را بياموزد كه فـرد را بـه منزلـت خاص نزديك مي كنند.</a:t>
            </a:r>
          </a:p>
          <a:p>
            <a:pPr algn="just"/>
            <a:endParaRPr lang="fa-IR" smtClean="0">
              <a:cs typeface="B Zar" panose="00000400000000000000" pitchFamily="2" charset="-78"/>
            </a:endParaRPr>
          </a:p>
          <a:p>
            <a:endParaRPr lang="fa-IR"/>
          </a:p>
        </p:txBody>
      </p:sp>
      <p:sp>
        <p:nvSpPr>
          <p:cNvPr id="4" name="Flowchart: Connector 3"/>
          <p:cNvSpPr/>
          <p:nvPr/>
        </p:nvSpPr>
        <p:spPr>
          <a:xfrm>
            <a:off x="1420586" y="3730172"/>
            <a:ext cx="2119086" cy="1171008"/>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عـادت واره هـا در زنـدگي خـانوادگي</a:t>
            </a:r>
            <a:endParaRPr lang="fa-IR" b="1">
              <a:solidFill>
                <a:srgbClr val="FF0000"/>
              </a:solidFill>
            </a:endParaRPr>
          </a:p>
        </p:txBody>
      </p:sp>
      <p:sp>
        <p:nvSpPr>
          <p:cNvPr id="5" name="Plus 4"/>
          <p:cNvSpPr/>
          <p:nvPr/>
        </p:nvSpPr>
        <p:spPr>
          <a:xfrm>
            <a:off x="4122057" y="4078514"/>
            <a:ext cx="1059543" cy="566057"/>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lowchart: Connector 5"/>
          <p:cNvSpPr/>
          <p:nvPr/>
        </p:nvSpPr>
        <p:spPr>
          <a:xfrm>
            <a:off x="5762170" y="3730172"/>
            <a:ext cx="1944915" cy="1171008"/>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rPr>
              <a:t>تحصیلات</a:t>
            </a:r>
            <a:endParaRPr lang="fa-IR" sz="2000">
              <a:solidFill>
                <a:srgbClr val="FF0000"/>
              </a:solidFill>
            </a:endParaRPr>
          </a:p>
        </p:txBody>
      </p:sp>
    </p:spTree>
    <p:extLst>
      <p:ext uri="{BB962C8B-B14F-4D97-AF65-F5344CB8AC3E}">
        <p14:creationId xmlns:p14="http://schemas.microsoft.com/office/powerpoint/2010/main" val="2970622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Zar" panose="00000400000000000000" pitchFamily="2" charset="-78"/>
              </a:rPr>
              <a:t>بر مبناي نظريه بورديو بعضي از افراد حجم كمي از سرمايه چه اقتصادي و چه فرهنگي </a:t>
            </a:r>
            <a:r>
              <a:rPr lang="fa-IR" smtClean="0">
                <a:cs typeface="B Zar" panose="00000400000000000000" pitchFamily="2" charset="-78"/>
              </a:rPr>
              <a:t>را دارند </a:t>
            </a:r>
            <a:r>
              <a:rPr lang="fa-IR">
                <a:cs typeface="B Zar" panose="00000400000000000000" pitchFamily="2" charset="-78"/>
              </a:rPr>
              <a:t>كه تركيب آن دو به جايي </a:t>
            </a:r>
            <a:r>
              <a:rPr lang="fa-IR" smtClean="0">
                <a:cs typeface="B Zar" panose="00000400000000000000" pitchFamily="2" charset="-78"/>
              </a:rPr>
              <a:t>نمي انجامد</a:t>
            </a:r>
            <a:r>
              <a:rPr lang="fa-IR">
                <a:cs typeface="B Zar" panose="00000400000000000000" pitchFamily="2" charset="-78"/>
              </a:rPr>
              <a:t>. اما از طرف ديگر، ميزان زياد سرمايه فرهنگي </a:t>
            </a:r>
            <a:r>
              <a:rPr lang="fa-IR" smtClean="0">
                <a:cs typeface="B Zar" panose="00000400000000000000" pitchFamily="2" charset="-78"/>
              </a:rPr>
              <a:t>در كنار </a:t>
            </a:r>
            <a:r>
              <a:rPr lang="fa-IR">
                <a:cs typeface="B Zar" panose="00000400000000000000" pitchFamily="2" charset="-78"/>
              </a:rPr>
              <a:t>ميزان زياد سرمايه اقتصادي قرار ميگيرد </a:t>
            </a:r>
            <a:r>
              <a:rPr lang="fa-IR" smtClean="0">
                <a:cs typeface="B Zar" panose="00000400000000000000" pitchFamily="2" charset="-78"/>
              </a:rPr>
              <a:t>به ويژه </a:t>
            </a:r>
            <a:r>
              <a:rPr lang="fa-IR">
                <a:cs typeface="B Zar" panose="00000400000000000000" pitchFamily="2" charset="-78"/>
              </a:rPr>
              <a:t>اگر در طول چند نسل دوام داشته </a:t>
            </a:r>
            <a:r>
              <a:rPr lang="fa-IR" smtClean="0">
                <a:cs typeface="B Zar" panose="00000400000000000000" pitchFamily="2" charset="-78"/>
              </a:rPr>
              <a:t>باشد. در </a:t>
            </a:r>
            <a:r>
              <a:rPr lang="fa-IR">
                <a:cs typeface="B Zar" panose="00000400000000000000" pitchFamily="2" charset="-78"/>
              </a:rPr>
              <a:t>واقع، در بازار فروش آثار هنر امروزي ، مرز ميان سـرمايه فرهنگـي و سـرمايه اقتـصادي </a:t>
            </a:r>
            <a:r>
              <a:rPr lang="fa-IR" smtClean="0">
                <a:cs typeface="B Zar" panose="00000400000000000000" pitchFamily="2" charset="-78"/>
              </a:rPr>
              <a:t>از ميان </a:t>
            </a:r>
            <a:r>
              <a:rPr lang="fa-IR">
                <a:cs typeface="B Zar" panose="00000400000000000000" pitchFamily="2" charset="-78"/>
              </a:rPr>
              <a:t>ميرود. به طور مثال يك اثر نقاش هلندي به نام وان گوگ به وسيله يـك </a:t>
            </a:r>
            <a:r>
              <a:rPr lang="fa-IR" smtClean="0">
                <a:cs typeface="B Zar" panose="00000400000000000000" pitchFamily="2" charset="-78"/>
              </a:rPr>
              <a:t>سـرمايه دار ژاپني </a:t>
            </a:r>
            <a:r>
              <a:rPr lang="fa-IR">
                <a:cs typeface="B Zar" panose="00000400000000000000" pitchFamily="2" charset="-78"/>
              </a:rPr>
              <a:t>به قيمت / 82 5ميليون دلار در سال 1990خريداري ميشود. يعني قيمـتهـاي </a:t>
            </a:r>
            <a:r>
              <a:rPr lang="fa-IR" smtClean="0">
                <a:cs typeface="B Zar" panose="00000400000000000000" pitchFamily="2" charset="-78"/>
              </a:rPr>
              <a:t>كـلان براي </a:t>
            </a:r>
            <a:r>
              <a:rPr lang="fa-IR">
                <a:cs typeface="B Zar" panose="00000400000000000000" pitchFamily="2" charset="-78"/>
              </a:rPr>
              <a:t>آثار هنري پرداخته ميشود كه تركيب سرمايه فرهنگي و سرمايه اقتصادي را غير </a:t>
            </a:r>
            <a:r>
              <a:rPr lang="fa-IR" smtClean="0">
                <a:cs typeface="B Zar" panose="00000400000000000000" pitchFamily="2" charset="-78"/>
              </a:rPr>
              <a:t>قابـل تفكيك مي سازد.  </a:t>
            </a:r>
          </a:p>
          <a:p>
            <a:pPr marL="0" indent="0" algn="just">
              <a:buNone/>
            </a:pPr>
            <a:r>
              <a:rPr lang="fa-IR" smtClean="0"/>
              <a:t/>
            </a:r>
            <a:br>
              <a:rPr lang="fa-IR" smtClean="0"/>
            </a:br>
            <a:endParaRPr lang="fa-IR"/>
          </a:p>
        </p:txBody>
      </p:sp>
      <p:sp>
        <p:nvSpPr>
          <p:cNvPr id="4" name="Flowchart: Process 3"/>
          <p:cNvSpPr/>
          <p:nvPr/>
        </p:nvSpPr>
        <p:spPr>
          <a:xfrm>
            <a:off x="1799771" y="5123543"/>
            <a:ext cx="2452915" cy="8128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مرز ميان سـرمايه فرهنگـي و سـرمايه اقتـصادي</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6841844" y="4673600"/>
            <a:ext cx="1922798" cy="2111829"/>
          </a:xfrm>
          <a:prstGeom prst="rect">
            <a:avLst/>
          </a:prstGeom>
        </p:spPr>
      </p:pic>
    </p:spTree>
    <p:extLst>
      <p:ext uri="{BB962C8B-B14F-4D97-AF65-F5344CB8AC3E}">
        <p14:creationId xmlns:p14="http://schemas.microsoft.com/office/powerpoint/2010/main" val="26624277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در مقايسه با قسمت پاييني و بالايي </a:t>
            </a:r>
            <a:r>
              <a:rPr lang="fa-IR" smtClean="0">
                <a:cs typeface="B Zar" panose="00000400000000000000" pitchFamily="2" charset="-78"/>
              </a:rPr>
              <a:t>سلـسله مراتب </a:t>
            </a:r>
            <a:r>
              <a:rPr lang="fa-IR">
                <a:cs typeface="B Zar" panose="00000400000000000000" pitchFamily="2" charset="-78"/>
              </a:rPr>
              <a:t>طبقاتي بخش مياني تركيب سرمايه فرهنگي و اقتصادي متغيرتري دارد. يعني در </a:t>
            </a:r>
            <a:r>
              <a:rPr lang="fa-IR" smtClean="0">
                <a:cs typeface="B Zar" panose="00000400000000000000" pitchFamily="2" charset="-78"/>
              </a:rPr>
              <a:t>ايـن قسمت </a:t>
            </a:r>
            <a:r>
              <a:rPr lang="fa-IR">
                <a:cs typeface="B Zar" panose="00000400000000000000" pitchFamily="2" charset="-78"/>
              </a:rPr>
              <a:t>گروههاي متفاوت ممكن است ميزان بيشتر يا كمتـري از ايـن دو نـوع سـرمايه را </a:t>
            </a:r>
            <a:r>
              <a:rPr lang="fa-IR" smtClean="0">
                <a:cs typeface="B Zar" panose="00000400000000000000" pitchFamily="2" charset="-78"/>
              </a:rPr>
              <a:t>در تركيب </a:t>
            </a:r>
            <a:r>
              <a:rPr lang="fa-IR">
                <a:cs typeface="B Zar" panose="00000400000000000000" pitchFamily="2" charset="-78"/>
              </a:rPr>
              <a:t>با هم داشته باشند كه اين امر در ارتباط با متغير شغل نيز قرار ميگيرد. به طـور </a:t>
            </a:r>
            <a:r>
              <a:rPr lang="fa-IR" smtClean="0">
                <a:cs typeface="B Zar" panose="00000400000000000000" pitchFamily="2" charset="-78"/>
              </a:rPr>
              <a:t>مثـال اعضاي كمثر و تتر </a:t>
            </a:r>
            <a:r>
              <a:rPr lang="fa-IR">
                <a:cs typeface="B Zar" panose="00000400000000000000" pitchFamily="2" charset="-78"/>
              </a:rPr>
              <a:t>اما روشنفكران با فرهنگ فرانسوي ممكن است به فعاليتهاي كم </a:t>
            </a:r>
            <a:r>
              <a:rPr lang="fa-IR" smtClean="0">
                <a:cs typeface="B Zar" panose="00000400000000000000" pitchFamily="2" charset="-78"/>
              </a:rPr>
              <a:t>خرجتر تفريحي </a:t>
            </a:r>
            <a:r>
              <a:rPr lang="fa-IR">
                <a:cs typeface="B Zar" panose="00000400000000000000" pitchFamily="2" charset="-78"/>
              </a:rPr>
              <a:t>مثل پختن غذاهاي عجيب بپردازنـد، در حـاليكـه قـشر ثروتمنـد در همـان </a:t>
            </a:r>
            <a:r>
              <a:rPr lang="fa-IR" smtClean="0">
                <a:cs typeface="B Zar" panose="00000400000000000000" pitchFamily="2" charset="-78"/>
              </a:rPr>
              <a:t>سـطح فرهنگي </a:t>
            </a:r>
            <a:r>
              <a:rPr lang="fa-IR">
                <a:cs typeface="B Zar" panose="00000400000000000000" pitchFamily="2" charset="-78"/>
              </a:rPr>
              <a:t>ممكن است به رستورانهاي </a:t>
            </a:r>
            <a:r>
              <a:rPr lang="fa-IR" smtClean="0">
                <a:cs typeface="B Zar" panose="00000400000000000000" pitchFamily="2" charset="-78"/>
              </a:rPr>
              <a:t>گران قيمت تر </a:t>
            </a:r>
            <a:r>
              <a:rPr lang="fa-IR">
                <a:cs typeface="B Zar" panose="00000400000000000000" pitchFamily="2" charset="-78"/>
              </a:rPr>
              <a:t>بروند</a:t>
            </a:r>
            <a:r>
              <a:rPr lang="fa-IR" smtClean="0">
                <a:cs typeface="B Zar" panose="00000400000000000000" pitchFamily="2" charset="-78"/>
              </a:rPr>
              <a:t> </a:t>
            </a:r>
          </a:p>
          <a:p>
            <a:pPr marL="0" indent="0" algn="just">
              <a:buNone/>
            </a:pPr>
            <a:r>
              <a:rPr lang="fa-IR" smtClean="0"/>
              <a:t/>
            </a:r>
            <a:br>
              <a:rPr lang="fa-IR" smtClean="0"/>
            </a:br>
            <a:endParaRPr lang="fa-IR"/>
          </a:p>
        </p:txBody>
      </p:sp>
      <p:pic>
        <p:nvPicPr>
          <p:cNvPr id="4" name="Picture 3"/>
          <p:cNvPicPr>
            <a:picLocks noChangeAspect="1"/>
          </p:cNvPicPr>
          <p:nvPr/>
        </p:nvPicPr>
        <p:blipFill>
          <a:blip r:embed="rId2"/>
          <a:stretch>
            <a:fillRect/>
          </a:stretch>
        </p:blipFill>
        <p:spPr>
          <a:xfrm>
            <a:off x="995136" y="4241800"/>
            <a:ext cx="4810578" cy="2222500"/>
          </a:xfrm>
          <a:prstGeom prst="rect">
            <a:avLst/>
          </a:prstGeom>
        </p:spPr>
      </p:pic>
    </p:spTree>
    <p:extLst>
      <p:ext uri="{BB962C8B-B14F-4D97-AF65-F5344CB8AC3E}">
        <p14:creationId xmlns:p14="http://schemas.microsoft.com/office/powerpoint/2010/main" val="1866727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و بالاخره مسير در نظريه بورديو با اهميت است. همه ما امكان تحرك طبقاتي داريم كـه اين امر از منشأ طبقاتي آغاز شده تا موقعيت كنوني ما حركت مي كند. به طور مثال، فرزند يك مغازه دار </a:t>
            </a:r>
            <a:r>
              <a:rPr lang="fa-IR">
                <a:cs typeface="B Zar" panose="00000400000000000000" pitchFamily="2" charset="-78"/>
              </a:rPr>
              <a:t>كوچك ممكن است با كسب سرمايه فرهنگـي بـه موقعيـت اقتـصادي و سياسـي </a:t>
            </a:r>
            <a:r>
              <a:rPr lang="fa-IR" smtClean="0">
                <a:cs typeface="B Zar" panose="00000400000000000000" pitchFamily="2" charset="-78"/>
              </a:rPr>
              <a:t>و قدرت </a:t>
            </a:r>
            <a:r>
              <a:rPr lang="fa-IR">
                <a:cs typeface="B Zar" panose="00000400000000000000" pitchFamily="2" charset="-78"/>
              </a:rPr>
              <a:t>قابل توجهي دست يابد. </a:t>
            </a:r>
            <a:endParaRPr lang="fa-IR" smtClean="0">
              <a:cs typeface="B Zar" panose="00000400000000000000" pitchFamily="2" charset="-78"/>
            </a:endParaRPr>
          </a:p>
          <a:p>
            <a:pPr marL="0" indent="0" algn="just">
              <a:buNone/>
            </a:pPr>
            <a:r>
              <a:rPr lang="fa-IR" smtClean="0"/>
              <a:t/>
            </a:r>
            <a:br>
              <a:rPr lang="fa-IR" smtClean="0"/>
            </a:br>
            <a:endParaRPr lang="fa-IR"/>
          </a:p>
        </p:txBody>
      </p:sp>
    </p:spTree>
    <p:extLst>
      <p:ext uri="{BB962C8B-B14F-4D97-AF65-F5344CB8AC3E}">
        <p14:creationId xmlns:p14="http://schemas.microsoft.com/office/powerpoint/2010/main" val="30079112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هر فردي مسيري را در زندگي اجتماعي خود طي ميكنـد كـه آن مسير ميتواند او را از يك نقطه به نقطه ديگر حركت دهد در  مواردي اين حركت ميتواند بر عكس هم باشد يعني فردي با موقعيت طبقاتي بالا و سـرمايه اقتصادي خوب به دلايلي ثروت خود را از دست بدهد و يا فرزندانش نتواننـد همـان موقعيـت را حفظ كنند يا سرمايه اقتصادي را تبديل به سرمايه فرهنگي سازند. اما در اكثـر مـوارد حركـت از طبقه بالا به پايين كمتر واقع ميشود. اما همانطور كه بورديو هم مرتباً تأكيـد مـيكنـد كـسب سرمايه فرهنگي يعني تحصيلات يكي از راههاي مهم در تحرك طبقاتي در جامعه مدرن است</a:t>
            </a:r>
            <a:endParaRPr lang="fa-IR">
              <a:cs typeface="B Zar" panose="00000400000000000000" pitchFamily="2" charset="-78"/>
            </a:endParaRPr>
          </a:p>
        </p:txBody>
      </p:sp>
      <p:sp>
        <p:nvSpPr>
          <p:cNvPr id="4" name="Flowchart: Connector 3"/>
          <p:cNvSpPr/>
          <p:nvPr/>
        </p:nvSpPr>
        <p:spPr>
          <a:xfrm>
            <a:off x="1973943" y="4818743"/>
            <a:ext cx="1915886" cy="827314"/>
          </a:xfrm>
          <a:prstGeom prst="flowChartConnecto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سرمايه اقتصادي</a:t>
            </a:r>
            <a:endParaRPr lang="fa-IR" b="1">
              <a:solidFill>
                <a:srgbClr val="FF0000"/>
              </a:solidFill>
            </a:endParaRPr>
          </a:p>
        </p:txBody>
      </p:sp>
      <p:sp>
        <p:nvSpPr>
          <p:cNvPr id="5" name="Right Arrow 4"/>
          <p:cNvSpPr/>
          <p:nvPr/>
        </p:nvSpPr>
        <p:spPr>
          <a:xfrm>
            <a:off x="4470400" y="4963886"/>
            <a:ext cx="682171" cy="348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lowchart: Connector 5"/>
          <p:cNvSpPr/>
          <p:nvPr/>
        </p:nvSpPr>
        <p:spPr>
          <a:xfrm>
            <a:off x="5733141" y="4818744"/>
            <a:ext cx="1930401" cy="827314"/>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rPr>
              <a:t>سرمایه فرهنگی</a:t>
            </a:r>
            <a:endParaRPr lang="fa-IR" sz="2000" b="1">
              <a:solidFill>
                <a:srgbClr val="FF0000"/>
              </a:solidFill>
            </a:endParaRPr>
          </a:p>
        </p:txBody>
      </p:sp>
    </p:spTree>
    <p:extLst>
      <p:ext uri="{BB962C8B-B14F-4D97-AF65-F5344CB8AC3E}">
        <p14:creationId xmlns:p14="http://schemas.microsoft.com/office/powerpoint/2010/main" val="974491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cs typeface="B Zar" panose="00000400000000000000" pitchFamily="2" charset="-78"/>
              </a:rPr>
              <a:t>فرهنگ و طبقه</a:t>
            </a:r>
            <a:r>
              <a:rPr lang="fa-IR" smtClean="0">
                <a:cs typeface="B Zar" panose="00000400000000000000" pitchFamily="2" charset="-78"/>
              </a:rPr>
              <a:t> </a:t>
            </a:r>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Zar" panose="00000400000000000000" pitchFamily="2" charset="-78"/>
              </a:rPr>
              <a:t>بحثهاي بورديو در مورد طبقه هميشه با مفهوم فرهنگ او گره خورده اسـت. طبقـه از نظـر بورديو بر خلاف ماركس يك پديده مجرد نيست كـه بتـوان بـه سـادگي آن را تعريـف كـرد متغيرهاي گوناگوني در ارتباط با اين مفهوم دست اندركارند. از ايـن رو، منظـور بحـث دربـاره قشربندي اجتماعي و مفهوم طبقه در آثـار بورديـو بـا بحـث در مـورد فرهنـگ از ديـدگاه او رابطه اي بسيار نزديك دارند. </a:t>
            </a:r>
          </a:p>
          <a:p>
            <a:pPr marL="0" indent="0" algn="just">
              <a:buNone/>
            </a:pPr>
            <a:endParaRPr lang="fa-IR">
              <a:cs typeface="B Zar" panose="00000400000000000000" pitchFamily="2" charset="-78"/>
            </a:endParaRPr>
          </a:p>
        </p:txBody>
      </p:sp>
      <p:sp>
        <p:nvSpPr>
          <p:cNvPr id="4" name="Rectangular Callout 3"/>
          <p:cNvSpPr/>
          <p:nvPr/>
        </p:nvSpPr>
        <p:spPr>
          <a:xfrm>
            <a:off x="2235200" y="4310743"/>
            <a:ext cx="2133600" cy="1161143"/>
          </a:xfrm>
          <a:prstGeom prst="wedgeRect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متغيرهاي گوناگون در تعریف طبقه</a:t>
            </a:r>
            <a:endParaRPr lang="fa-IR" sz="2000" b="1">
              <a:solidFill>
                <a:srgbClr val="FF0000"/>
              </a:solidFill>
            </a:endParaRPr>
          </a:p>
        </p:txBody>
      </p:sp>
    </p:spTree>
    <p:extLst>
      <p:ext uri="{BB962C8B-B14F-4D97-AF65-F5344CB8AC3E}">
        <p14:creationId xmlns:p14="http://schemas.microsoft.com/office/powerpoint/2010/main" val="5639581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algn="just">
              <a:buNone/>
            </a:pPr>
            <a:r>
              <a:rPr lang="fa-IR" smtClean="0">
                <a:cs typeface="B Zar" panose="00000400000000000000" pitchFamily="2" charset="-78"/>
              </a:rPr>
              <a:t>بحث اصلي بورديو درباره فرهنگ نمايش واقعيت روابط طبقـاتي است. او به موضوع كشمكش و رقابت در مورد منزلت توجهي ويژه دارد. يوبورد معتقـد اسـ كه كوشش براي مشخص شدن يكي از بنياديترين ابعاد زندگي اجتماعي اسـت. بنـابراين، او به سليقه فرهنگي توجه دارد كه به منزلت تبديل ميگـردد. بورديـو بـراي چگـونگي مـصرف فرهنگي اهميتي خاص قائل است. بيشتر بحثهاي او در اطراف طبقـه، شـاخه هـاي طبقـاتي و شيوه زندگي دور ميزند. در كتاب تمايزها او با انجام پيمانشي در جامعه فرانسه كوشش ميكنـد يك مدل قابل استفاده در سطح هر جامعه قشربندي شده ارائه دهد</a:t>
            </a:r>
            <a:endParaRPr lang="fa-IR">
              <a:cs typeface="B Zar" panose="00000400000000000000" pitchFamily="2" charset="-78"/>
            </a:endParaRPr>
          </a:p>
        </p:txBody>
      </p:sp>
      <p:sp>
        <p:nvSpPr>
          <p:cNvPr id="4" name="Flowchart: Process 3"/>
          <p:cNvSpPr/>
          <p:nvPr/>
        </p:nvSpPr>
        <p:spPr>
          <a:xfrm>
            <a:off x="2540000" y="4528457"/>
            <a:ext cx="3904343" cy="100148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smtClean="0">
                <a:solidFill>
                  <a:srgbClr val="FF0000"/>
                </a:solidFill>
                <a:cs typeface="B Zar" panose="00000400000000000000" pitchFamily="2" charset="-78"/>
              </a:rPr>
              <a:t>سلیقه فرهنگی و منزلت</a:t>
            </a:r>
            <a:endParaRPr lang="fa-IR" sz="2400" b="1">
              <a:solidFill>
                <a:srgbClr val="FF0000"/>
              </a:solidFill>
              <a:cs typeface="B Zar" panose="00000400000000000000" pitchFamily="2" charset="-78"/>
            </a:endParaRPr>
          </a:p>
        </p:txBody>
      </p:sp>
    </p:spTree>
    <p:extLst>
      <p:ext uri="{BB962C8B-B14F-4D97-AF65-F5344CB8AC3E}">
        <p14:creationId xmlns:p14="http://schemas.microsoft.com/office/powerpoint/2010/main" val="2240710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cs typeface="B Zar" panose="00000400000000000000" pitchFamily="2" charset="-78"/>
              </a:rPr>
              <a:t>عادتواره و رابطه آن با طبقه</a:t>
            </a:r>
            <a:r>
              <a:rPr lang="fa-IR" smtClean="0">
                <a:cs typeface="B Zar" panose="00000400000000000000" pitchFamily="2" charset="-78"/>
              </a:rPr>
              <a:t> </a:t>
            </a:r>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مفهوم مهم ديگري كه بورديو به كار ميبرد و براي درك طبقه </a:t>
            </a:r>
            <a:r>
              <a:rPr lang="fa-IR" smtClean="0">
                <a:solidFill>
                  <a:srgbClr val="FF0000"/>
                </a:solidFill>
                <a:cs typeface="B Zar" panose="00000400000000000000" pitchFamily="2" charset="-78"/>
              </a:rPr>
              <a:t>ضروري</a:t>
            </a:r>
            <a:r>
              <a:rPr lang="fa-IR" smtClean="0">
                <a:cs typeface="B Zar" panose="00000400000000000000" pitchFamily="2" charset="-78"/>
              </a:rPr>
              <a:t> است عادتواره است. او معتقد است كه عاملين اجتماعي تحت تأثير تجربيات گذشته داراي عادتواره هايي هـستند كه به نظامهاي بينش سليقه و قضاوت مربوط مي شود و آنها را قادر به انجام اعمـال روزانـه تحت تأثير دانش عملي ميسازد. يعني از طريق عادتواره ميتوانند به شرايط اجتماعي پاسخ داده </a:t>
            </a:r>
            <a:r>
              <a:rPr lang="fa-IR">
                <a:cs typeface="B Zar" panose="00000400000000000000" pitchFamily="2" charset="-78"/>
              </a:rPr>
              <a:t>و </a:t>
            </a:r>
            <a:r>
              <a:rPr lang="fa-IR" smtClean="0">
                <a:cs typeface="B Zar" panose="00000400000000000000" pitchFamily="2" charset="-78"/>
              </a:rPr>
              <a:t>محرك هاي </a:t>
            </a:r>
            <a:r>
              <a:rPr lang="fa-IR">
                <a:cs typeface="B Zar" panose="00000400000000000000" pitchFamily="2" charset="-78"/>
              </a:rPr>
              <a:t>مرسوم عمل را مورد استفاده قرار دهند. در اينجا محاسبه نتايج يا </a:t>
            </a:r>
            <a:r>
              <a:rPr lang="fa-IR" smtClean="0">
                <a:cs typeface="B Zar" panose="00000400000000000000" pitchFamily="2" charset="-78"/>
              </a:rPr>
              <a:t>انتخاب عقلاني </a:t>
            </a:r>
            <a:r>
              <a:rPr lang="fa-IR">
                <a:cs typeface="B Zar" panose="00000400000000000000" pitchFamily="2" charset="-78"/>
              </a:rPr>
              <a:t>ابزار </a:t>
            </a:r>
            <a:r>
              <a:rPr lang="fa-IR" smtClean="0">
                <a:cs typeface="B Zar" panose="00000400000000000000" pitchFamily="2" charset="-78"/>
              </a:rPr>
              <a:t>به كار </a:t>
            </a:r>
            <a:r>
              <a:rPr lang="fa-IR">
                <a:cs typeface="B Zar" panose="00000400000000000000" pitchFamily="2" charset="-78"/>
              </a:rPr>
              <a:t>گرفته شده وجود نـدارد امـا عمـل كننـده در چهـارچوب </a:t>
            </a:r>
            <a:r>
              <a:rPr lang="fa-IR" smtClean="0">
                <a:cs typeface="B Zar" panose="00000400000000000000" pitchFamily="2" charset="-78"/>
              </a:rPr>
              <a:t>محـدوديتهـاي ساختي </a:t>
            </a:r>
            <a:r>
              <a:rPr lang="fa-IR">
                <a:cs typeface="B Zar" panose="00000400000000000000" pitchFamily="2" charset="-78"/>
              </a:rPr>
              <a:t>به شكل بينهايت عمل ميكند و ممكن است </a:t>
            </a:r>
            <a:r>
              <a:rPr lang="fa-IR" smtClean="0">
                <a:cs typeface="B Zar" panose="00000400000000000000" pitchFamily="2" charset="-78"/>
              </a:rPr>
              <a:t>استراتژي هاي </a:t>
            </a:r>
            <a:r>
              <a:rPr lang="fa-IR">
                <a:cs typeface="B Zar" panose="00000400000000000000" pitchFamily="2" charset="-78"/>
              </a:rPr>
              <a:t>جديد نيز </a:t>
            </a:r>
            <a:r>
              <a:rPr lang="fa-IR" smtClean="0">
                <a:cs typeface="B Zar" panose="00000400000000000000" pitchFamily="2" charset="-78"/>
              </a:rPr>
              <a:t>به كار </a:t>
            </a:r>
            <a:r>
              <a:rPr lang="fa-IR">
                <a:cs typeface="B Zar" panose="00000400000000000000" pitchFamily="2" charset="-78"/>
              </a:rPr>
              <a:t>گيرد. </a:t>
            </a:r>
            <a:endParaRPr lang="fa-IR" smtClean="0">
              <a:cs typeface="B Zar" panose="00000400000000000000" pitchFamily="2" charset="-78"/>
            </a:endParaRPr>
          </a:p>
          <a:p>
            <a:pPr marL="0" indent="0" algn="just">
              <a:buNone/>
            </a:pPr>
            <a:r>
              <a:rPr lang="fa-IR" smtClean="0"/>
              <a:t/>
            </a:r>
            <a:br>
              <a:rPr lang="fa-IR" smtClean="0"/>
            </a:br>
            <a:endParaRPr lang="fa-IR"/>
          </a:p>
        </p:txBody>
      </p:sp>
      <p:sp>
        <p:nvSpPr>
          <p:cNvPr id="4" name="Flowchart: Process 3"/>
          <p:cNvSpPr/>
          <p:nvPr/>
        </p:nvSpPr>
        <p:spPr>
          <a:xfrm>
            <a:off x="2189408" y="4790941"/>
            <a:ext cx="1803043" cy="99167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a:solidFill>
                  <a:srgbClr val="FF0000"/>
                </a:solidFill>
                <a:cs typeface="B Zar" panose="00000400000000000000" pitchFamily="2" charset="-78"/>
              </a:rPr>
              <a:t>انتخاب عقلاني</a:t>
            </a:r>
            <a:endParaRPr lang="fa-IR">
              <a:solidFill>
                <a:srgbClr val="FF0000"/>
              </a:solidFill>
            </a:endParaRPr>
          </a:p>
        </p:txBody>
      </p:sp>
    </p:spTree>
    <p:extLst>
      <p:ext uri="{BB962C8B-B14F-4D97-AF65-F5344CB8AC3E}">
        <p14:creationId xmlns:p14="http://schemas.microsoft.com/office/powerpoint/2010/main" val="9764921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عبارت ديگر، گرايشهاي خاصي در وجود عامل از طريق تجربيـات گذشـته هـست كـه او را قادر ميسازد آن گونه كه بايد و شايسته است عمل كند و اين بعد به طور مستقيم مربـوط بـه تربيت طبقاتي او مي شود ـبه يـك معنـي عـادت واره آگـاهي جمعي طبقاتي به معني ماركسي آن در ميان افرادي است كه يك موقعيت خـاص طبقـاتي را اشغال كرده اند. عادت واره </a:t>
            </a:r>
            <a:r>
              <a:rPr lang="fa-IR" smtClean="0">
                <a:cs typeface="B Zar" panose="00000400000000000000" pitchFamily="2" charset="-78"/>
              </a:rPr>
              <a:t>راه هاي </a:t>
            </a:r>
            <a:r>
              <a:rPr lang="fa-IR" smtClean="0">
                <a:cs typeface="B Zar" panose="00000400000000000000" pitchFamily="2" charset="-78"/>
              </a:rPr>
              <a:t>شناخت و رهنمودهاي احساسي در اختيار فرد قرار مي دهد كه فرد را قادر مي سازد تا جهان را طبقه بندي كرده ارزيابي و انتخاب </a:t>
            </a:r>
            <a:r>
              <a:rPr lang="fa-IR" smtClean="0">
                <a:cs typeface="B Zar" panose="00000400000000000000" pitchFamily="2" charset="-78"/>
              </a:rPr>
              <a:t>نمايد</a:t>
            </a:r>
          </a:p>
          <a:p>
            <a:pPr algn="just"/>
            <a:endParaRPr lang="fa-IR">
              <a:cs typeface="B Zar" panose="00000400000000000000" pitchFamily="2" charset="-78"/>
            </a:endParaRPr>
          </a:p>
        </p:txBody>
      </p:sp>
      <p:sp>
        <p:nvSpPr>
          <p:cNvPr id="4" name="Flowchart: Process 3"/>
          <p:cNvSpPr/>
          <p:nvPr/>
        </p:nvSpPr>
        <p:spPr>
          <a:xfrm>
            <a:off x="838200" y="5022721"/>
            <a:ext cx="3057994" cy="1154242"/>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a:solidFill>
                  <a:srgbClr val="FF0000"/>
                </a:solidFill>
                <a:cs typeface="B Zar" panose="00000400000000000000" pitchFamily="2" charset="-78"/>
              </a:rPr>
              <a:t>عـادت واره آگـاهي جمعي طبقاتي</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5726242" y="4422972"/>
            <a:ext cx="4811843" cy="2353739"/>
          </a:xfrm>
          <a:prstGeom prst="rect">
            <a:avLst/>
          </a:prstGeom>
        </p:spPr>
      </p:pic>
    </p:spTree>
    <p:extLst>
      <p:ext uri="{BB962C8B-B14F-4D97-AF65-F5344CB8AC3E}">
        <p14:creationId xmlns:p14="http://schemas.microsoft.com/office/powerpoint/2010/main" val="1497143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هدف او خلق يك مفهوم نيست كه فقط در جامعـه فرانسه قابل استفاده باشد. او يك جامعهشناس متبحر و يك نويسنده برجسته اسـت. بورديـو كوشـش كـرده است تا مفهوم طبقه را در سطح تحقيقات تجربي گسترش دهد. آثار او انباشته از تحقيقات تجربي با اسـتفاده از روشهاي آماري پيشرفته است. در كتابهاي تمايزها و اشـرافيت دولتـي بحـث مفـصلي دربـاره مفـاهيم سرمايه، عادتواره و شيوه زندگي و رابطه آن با طبقه مطرح مي سازد كه بـه همـراه خـود تحقيقـات تجربـي جالبي را در جامعه فرانسه ارائه مي دهد. اميد است كه با ارائه اين مفهوم راه براي تحقيقات تجربـي در ايـران گشاده تر شود</a:t>
            </a:r>
            <a:endParaRPr lang="fa-IR">
              <a:cs typeface="B Zar" panose="00000400000000000000" pitchFamily="2" charset="-78"/>
            </a:endParaRPr>
          </a:p>
        </p:txBody>
      </p:sp>
      <p:sp>
        <p:nvSpPr>
          <p:cNvPr id="4" name="Flowchart: Connector 3"/>
          <p:cNvSpPr/>
          <p:nvPr/>
        </p:nvSpPr>
        <p:spPr>
          <a:xfrm>
            <a:off x="1059543" y="4688114"/>
            <a:ext cx="5834743" cy="1335315"/>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آثار او انباشته از تحقيقات تجربي با اسـتفاده از روشهاي آماري پيشرفته است</a:t>
            </a:r>
            <a:endParaRPr lang="fa-IR" b="1">
              <a:solidFill>
                <a:srgbClr val="FF0000"/>
              </a:solidFill>
            </a:endParaRPr>
          </a:p>
        </p:txBody>
      </p:sp>
    </p:spTree>
    <p:extLst>
      <p:ext uri="{BB962C8B-B14F-4D97-AF65-F5344CB8AC3E}">
        <p14:creationId xmlns:p14="http://schemas.microsoft.com/office/powerpoint/2010/main" val="18480229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algn="just">
              <a:buNone/>
            </a:pPr>
            <a:r>
              <a:rPr lang="fa-IR" smtClean="0">
                <a:cs typeface="B Zar" panose="00000400000000000000" pitchFamily="2" charset="-78"/>
              </a:rPr>
              <a:t>عادتواره نمايشگر سليقه، نحوه سخن گفتن، آرايش خود، و شيوههاي رفتار است. به طور مثال، بورديو به شكل تجربي نشان ميدهد كه رابطه اي ميان سليقه در انتخاب غذا و سـليقه نسبت به آثار هنري، نحوه لباس پوشيدن، نحوه سخن گفتن و سليقه نسبت به موسيقي وجود دارد. بنابراين، سلسلهمراتب طبقاتي و اشياي فرهنگـي، ارجحيـت هـا و رفتـار كـساني كـه در موقعيت خاص طبقاتي هستند به هم مربوط هستند. توجه خاص بورديـو بـه سـليقه يكـي از آشكارترين نشانه هاي عادتواره است. با اين كه به نظر مـي رسـد سـليقه يـك پديـده سـاده طبيعي و شخصي باشد، اما بورديو معتقد است كه رابطه اي مستقيم با موقعيـت طبقـاتي دارد، تضاد در سليقـه ميان افراد به تضاد طبقاتي مربوط مي شود</a:t>
            </a:r>
            <a:endParaRPr lang="fa-IR">
              <a:cs typeface="B Zar" panose="00000400000000000000" pitchFamily="2" charset="-78"/>
            </a:endParaRPr>
          </a:p>
        </p:txBody>
      </p:sp>
      <p:sp>
        <p:nvSpPr>
          <p:cNvPr id="4" name="Flowchart: Process 3"/>
          <p:cNvSpPr/>
          <p:nvPr/>
        </p:nvSpPr>
        <p:spPr>
          <a:xfrm>
            <a:off x="2336800" y="4876800"/>
            <a:ext cx="3077029" cy="95794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rgbClr val="FF0000"/>
                </a:solidFill>
                <a:cs typeface="B Zar" panose="00000400000000000000" pitchFamily="2" charset="-78"/>
              </a:rPr>
              <a:t>سلیقهو عادتواره </a:t>
            </a:r>
            <a:r>
              <a:rPr lang="fa-IR" smtClean="0"/>
              <a:t>ها</a:t>
            </a:r>
            <a:endParaRPr lang="fa-IR"/>
          </a:p>
        </p:txBody>
      </p:sp>
    </p:spTree>
    <p:extLst>
      <p:ext uri="{BB962C8B-B14F-4D97-AF65-F5344CB8AC3E}">
        <p14:creationId xmlns:p14="http://schemas.microsoft.com/office/powerpoint/2010/main" val="679361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بورديو به موضوع رابطه ميان منشأ اجتماعي و رفتارهاي فرهنگي مي پردازد كـه عمـدتاً از طريق عادتواره مشخص مي شود. مردم فرهنگ مصرف را مي آموزند و اين امر هم از طريـق تحصيلات رسمي و هم از طريق منشأ اجتماعي انجام ميگيرد. منشأ اجتماعي تـأثير عميقـي در سليقه و رفتار دارد</a:t>
            </a:r>
            <a:endParaRPr lang="fa-IR">
              <a:cs typeface="B Zar" panose="00000400000000000000" pitchFamily="2" charset="-78"/>
            </a:endParaRPr>
          </a:p>
        </p:txBody>
      </p:sp>
      <p:sp>
        <p:nvSpPr>
          <p:cNvPr id="4" name="Explosion 1 3"/>
          <p:cNvSpPr/>
          <p:nvPr/>
        </p:nvSpPr>
        <p:spPr>
          <a:xfrm>
            <a:off x="1161143" y="4151086"/>
            <a:ext cx="2496457" cy="1378858"/>
          </a:xfrm>
          <a:prstGeom prst="irregularSeal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منشأ اجتماعي</a:t>
            </a:r>
            <a:endParaRPr lang="fa-IR" sz="2000">
              <a:solidFill>
                <a:srgbClr val="FF0000"/>
              </a:solidFill>
            </a:endParaRPr>
          </a:p>
        </p:txBody>
      </p:sp>
    </p:spTree>
    <p:extLst>
      <p:ext uri="{BB962C8B-B14F-4D97-AF65-F5344CB8AC3E}">
        <p14:creationId xmlns:p14="http://schemas.microsoft.com/office/powerpoint/2010/main" val="3321145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cs typeface="B Zar" panose="00000400000000000000" pitchFamily="2" charset="-78"/>
              </a:rPr>
              <a:t>مدل سه شاخهاي بورديو درباره سليقه</a:t>
            </a:r>
            <a:endParaRPr lang="fa-IR">
              <a:cs typeface="B Zar" panose="00000400000000000000" pitchFamily="2" charset="-78"/>
            </a:endParaRPr>
          </a:p>
        </p:txBody>
      </p:sp>
      <p:sp>
        <p:nvSpPr>
          <p:cNvPr id="3" name="Content Placeholder 2"/>
          <p:cNvSpPr>
            <a:spLocks noGrp="1"/>
          </p:cNvSpPr>
          <p:nvPr>
            <p:ph idx="1"/>
          </p:nvPr>
        </p:nvSpPr>
        <p:spPr/>
        <p:txBody>
          <a:bodyPr/>
          <a:lstStyle/>
          <a:p>
            <a:r>
              <a:rPr lang="fa-IR">
                <a:cs typeface="B Zar" panose="00000400000000000000" pitchFamily="2" charset="-78"/>
              </a:rPr>
              <a:t>مدل سه شاخهاي بورديو درباره سليقه عبارت است از: </a:t>
            </a:r>
            <a:endParaRPr lang="fa-IR" smtClean="0">
              <a:cs typeface="B Zar" panose="00000400000000000000" pitchFamily="2" charset="-78"/>
            </a:endParaRPr>
          </a:p>
          <a:p>
            <a:r>
              <a:rPr lang="fa-IR" smtClean="0">
                <a:cs typeface="B Zar" panose="00000400000000000000" pitchFamily="2" charset="-78"/>
              </a:rPr>
              <a:t>(</a:t>
            </a:r>
            <a:r>
              <a:rPr lang="fa-IR">
                <a:cs typeface="B Zar" panose="00000400000000000000" pitchFamily="2" charset="-78"/>
              </a:rPr>
              <a:t>1مسليقه شروع، </a:t>
            </a:r>
            <a:endParaRPr lang="fa-IR" smtClean="0">
              <a:cs typeface="B Zar" panose="00000400000000000000" pitchFamily="2" charset="-78"/>
            </a:endParaRPr>
          </a:p>
          <a:p>
            <a:r>
              <a:rPr lang="fa-IR" smtClean="0">
                <a:cs typeface="B Zar" panose="00000400000000000000" pitchFamily="2" charset="-78"/>
              </a:rPr>
              <a:t>( </a:t>
            </a:r>
            <a:r>
              <a:rPr lang="fa-IR">
                <a:cs typeface="B Zar" panose="00000400000000000000" pitchFamily="2" charset="-78"/>
              </a:rPr>
              <a:t>2سليقه متوسط، </a:t>
            </a:r>
            <a:endParaRPr lang="fa-IR" smtClean="0">
              <a:cs typeface="B Zar" panose="00000400000000000000" pitchFamily="2" charset="-78"/>
            </a:endParaRPr>
          </a:p>
          <a:p>
            <a:r>
              <a:rPr lang="fa-IR" smtClean="0">
                <a:cs typeface="B Zar" panose="00000400000000000000" pitchFamily="2" charset="-78"/>
              </a:rPr>
              <a:t>(3 سليقه </a:t>
            </a:r>
            <a:r>
              <a:rPr lang="fa-IR">
                <a:cs typeface="B Zar" panose="00000400000000000000" pitchFamily="2" charset="-78"/>
              </a:rPr>
              <a:t>مردم پسند. </a:t>
            </a:r>
            <a:endParaRPr lang="fa-IR" smtClean="0">
              <a:cs typeface="B Zar" panose="00000400000000000000" pitchFamily="2" charset="-78"/>
            </a:endParaRPr>
          </a:p>
          <a:p>
            <a:pPr algn="just"/>
            <a:r>
              <a:rPr lang="fa-IR" smtClean="0">
                <a:cs typeface="B Zar" panose="00000400000000000000" pitchFamily="2" charset="-78"/>
              </a:rPr>
              <a:t>اين </a:t>
            </a:r>
            <a:r>
              <a:rPr lang="fa-IR">
                <a:cs typeface="B Zar" panose="00000400000000000000" pitchFamily="2" charset="-78"/>
              </a:rPr>
              <a:t>يك طـرح از سـليقه و ارجحيـتهـا اسـت كـه رابطـهاي مـستقيم </a:t>
            </a:r>
            <a:r>
              <a:rPr lang="fa-IR" smtClean="0">
                <a:cs typeface="B Zar" panose="00000400000000000000" pitchFamily="2" charset="-78"/>
              </a:rPr>
              <a:t>بـا تحصيلات </a:t>
            </a:r>
            <a:r>
              <a:rPr lang="fa-IR">
                <a:cs typeface="B Zar" panose="00000400000000000000" pitchFamily="2" charset="-78"/>
              </a:rPr>
              <a:t>و طبقه اجتماعي دارد. در اين مدل، شيوه زندگي و سليقه فرهنگي مطرح </a:t>
            </a:r>
            <a:r>
              <a:rPr lang="fa-IR" smtClean="0">
                <a:cs typeface="B Zar" panose="00000400000000000000" pitchFamily="2" charset="-78"/>
              </a:rPr>
              <a:t>ميشـود. زيباشناختي </a:t>
            </a:r>
            <a:r>
              <a:rPr lang="fa-IR">
                <a:cs typeface="B Zar" panose="00000400000000000000" pitchFamily="2" charset="-78"/>
              </a:rPr>
              <a:t>طبقه پايين يك زيباشناختي تحت سلطه است كه هميشه بايـد خـود را از طريـق</a:t>
            </a:r>
            <a:r>
              <a:rPr lang="fa-IR" smtClean="0">
                <a:cs typeface="B Zar" panose="00000400000000000000" pitchFamily="2" charset="-78"/>
              </a:rPr>
              <a:t> سليقه بقه مسلط توجيه كند</a:t>
            </a:r>
          </a:p>
          <a:p>
            <a:pPr marL="0" indent="0" algn="just">
              <a:buNone/>
            </a:pPr>
            <a:r>
              <a:rPr lang="fa-IR" smtClean="0"/>
              <a:t/>
            </a:r>
            <a:br>
              <a:rPr lang="fa-IR" smtClean="0"/>
            </a:br>
            <a:endParaRPr lang="fa-IR"/>
          </a:p>
        </p:txBody>
      </p:sp>
      <p:pic>
        <p:nvPicPr>
          <p:cNvPr id="4" name="Picture 3"/>
          <p:cNvPicPr>
            <a:picLocks noChangeAspect="1"/>
          </p:cNvPicPr>
          <p:nvPr/>
        </p:nvPicPr>
        <p:blipFill>
          <a:blip r:embed="rId2"/>
          <a:stretch>
            <a:fillRect/>
          </a:stretch>
        </p:blipFill>
        <p:spPr>
          <a:xfrm>
            <a:off x="6493949" y="2736121"/>
            <a:ext cx="882877" cy="882877"/>
          </a:xfrm>
          <a:prstGeom prst="rect">
            <a:avLst/>
          </a:prstGeom>
        </p:spPr>
      </p:pic>
      <p:pic>
        <p:nvPicPr>
          <p:cNvPr id="5" name="Picture 4"/>
          <p:cNvPicPr>
            <a:picLocks noChangeAspect="1"/>
          </p:cNvPicPr>
          <p:nvPr/>
        </p:nvPicPr>
        <p:blipFill>
          <a:blip r:embed="rId3"/>
          <a:stretch>
            <a:fillRect/>
          </a:stretch>
        </p:blipFill>
        <p:spPr>
          <a:xfrm>
            <a:off x="640744" y="1681917"/>
            <a:ext cx="3752461" cy="2108407"/>
          </a:xfrm>
          <a:prstGeom prst="rect">
            <a:avLst/>
          </a:prstGeom>
        </p:spPr>
      </p:pic>
    </p:spTree>
    <p:extLst>
      <p:ext uri="{BB962C8B-B14F-4D97-AF65-F5344CB8AC3E}">
        <p14:creationId xmlns:p14="http://schemas.microsoft.com/office/powerpoint/2010/main" val="425083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 </a:t>
            </a:r>
            <a:r>
              <a:rPr lang="fa-IR">
                <a:cs typeface="B Zar" panose="00000400000000000000" pitchFamily="2" charset="-78"/>
              </a:rPr>
              <a:t>از ديدگاه بورديو طبقه كارگر كمتر از طبقه متوسط يا طبقه </a:t>
            </a:r>
            <a:r>
              <a:rPr lang="fa-IR" smtClean="0">
                <a:cs typeface="B Zar" panose="00000400000000000000" pitchFamily="2" charset="-78"/>
              </a:rPr>
              <a:t>بالا قادر </a:t>
            </a:r>
            <a:r>
              <a:rPr lang="fa-IR">
                <a:cs typeface="B Zar" panose="00000400000000000000" pitchFamily="2" charset="-78"/>
              </a:rPr>
              <a:t>به ساختن يك ديدگاه زيباشناختي است. زيبايي اشـيا از طريـق طبقـات مـسلط </a:t>
            </a:r>
            <a:r>
              <a:rPr lang="fa-IR" smtClean="0">
                <a:cs typeface="B Zar" panose="00000400000000000000" pitchFamily="2" charset="-78"/>
              </a:rPr>
              <a:t>تعريـف ميشوند </a:t>
            </a:r>
            <a:r>
              <a:rPr lang="fa-IR">
                <a:cs typeface="B Zar" panose="00000400000000000000" pitchFamily="2" charset="-78"/>
              </a:rPr>
              <a:t>و اين امر ميتواند از زيبايي يك اتومبيل تا يك نقاشي يا يك عكـس را در </a:t>
            </a:r>
            <a:r>
              <a:rPr lang="fa-IR" smtClean="0">
                <a:cs typeface="B Zar" panose="00000400000000000000" pitchFamily="2" charset="-78"/>
              </a:rPr>
              <a:t>برگيـرد. فاصله </a:t>
            </a:r>
            <a:r>
              <a:rPr lang="fa-IR">
                <a:cs typeface="B Zar" panose="00000400000000000000" pitchFamily="2" charset="-78"/>
              </a:rPr>
              <a:t>طبقات بالا با نيازهاي ضروري به آنها اجازه ميدهـد كـه بـه ابعـاد زيبـايي بـه </a:t>
            </a:r>
            <a:r>
              <a:rPr lang="fa-IR" smtClean="0">
                <a:cs typeface="B Zar" panose="00000400000000000000" pitchFamily="2" charset="-78"/>
              </a:rPr>
              <a:t>طـور جديتري </a:t>
            </a:r>
            <a:r>
              <a:rPr lang="fa-IR">
                <a:cs typeface="B Zar" panose="00000400000000000000" pitchFamily="2" charset="-78"/>
              </a:rPr>
              <a:t>بپردازند و اين نشانه تمايز آنها است. در واقع، سليقه يكـي از </a:t>
            </a:r>
            <a:r>
              <a:rPr lang="fa-IR" smtClean="0">
                <a:cs typeface="B Zar" panose="00000400000000000000" pitchFamily="2" charset="-78"/>
              </a:rPr>
              <a:t>شـاخصهاي </a:t>
            </a:r>
            <a:r>
              <a:rPr lang="fa-IR" smtClean="0">
                <a:cs typeface="B Zar" panose="00000400000000000000" pitchFamily="2" charset="-78"/>
              </a:rPr>
              <a:t>مهـم هويت </a:t>
            </a:r>
            <a:r>
              <a:rPr lang="fa-IR">
                <a:cs typeface="B Zar" panose="00000400000000000000" pitchFamily="2" charset="-78"/>
              </a:rPr>
              <a:t>است و يكي از مهمترين </a:t>
            </a:r>
            <a:r>
              <a:rPr lang="fa-IR" smtClean="0">
                <a:cs typeface="B Zar" panose="00000400000000000000" pitchFamily="2" charset="-78"/>
              </a:rPr>
              <a:t>نشانه هاي </a:t>
            </a:r>
            <a:r>
              <a:rPr lang="fa-IR">
                <a:cs typeface="B Zar" panose="00000400000000000000" pitchFamily="2" charset="-78"/>
              </a:rPr>
              <a:t>كنش متقابل در درون طبقات است. </a:t>
            </a:r>
            <a:endParaRPr lang="fa-IR" smtClean="0">
              <a:cs typeface="B Zar" panose="00000400000000000000" pitchFamily="2" charset="-78"/>
            </a:endParaRPr>
          </a:p>
          <a:p>
            <a:pPr marL="0" indent="0">
              <a:buNone/>
            </a:pPr>
            <a:r>
              <a:rPr lang="fa-IR" smtClean="0"/>
              <a:t/>
            </a:r>
            <a:br>
              <a:rPr lang="fa-IR" smtClean="0"/>
            </a:br>
            <a:endParaRPr lang="fa-IR"/>
          </a:p>
        </p:txBody>
      </p:sp>
      <p:sp>
        <p:nvSpPr>
          <p:cNvPr id="4" name="Explosion 2 3"/>
          <p:cNvSpPr/>
          <p:nvPr/>
        </p:nvSpPr>
        <p:spPr>
          <a:xfrm>
            <a:off x="1233713" y="4267201"/>
            <a:ext cx="4165600" cy="2177142"/>
          </a:xfrm>
          <a:prstGeom prst="irregularSeal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smtClean="0">
                <a:solidFill>
                  <a:srgbClr val="FF0000"/>
                </a:solidFill>
                <a:cs typeface="B Zar" panose="00000400000000000000" pitchFamily="2" charset="-78"/>
              </a:rPr>
              <a:t>سليقه يكـي از شـاخصهـاي مهـم هويت است</a:t>
            </a:r>
            <a:endParaRPr lang="fa-IR" b="1">
              <a:solidFill>
                <a:srgbClr val="FF0000"/>
              </a:solidFill>
            </a:endParaRPr>
          </a:p>
        </p:txBody>
      </p:sp>
    </p:spTree>
    <p:extLst>
      <p:ext uri="{BB962C8B-B14F-4D97-AF65-F5344CB8AC3E}">
        <p14:creationId xmlns:p14="http://schemas.microsoft.com/office/powerpoint/2010/main" val="258654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افراد با كساني كه از طبقه مشابهي ميآيند معاشرت و ازدواج مي كننـد و ايـن رفتارهـا درون طبقـاتي اسـت خرده بورژوازي بين اين دو شاخه قرار مـي گيرد. از يـك طرف علاقمند به ايجاد فاصله ميان خود و طبقه پايين است و از طرف ديگر فاقد تجربيات فرهنگ و آموزشي لازم براي نزديك شدن به سليقه مشروع است؛ يعني آنها نمي تواننـد به سـادگی طبقه بالا و با خيال آسوده </a:t>
            </a:r>
            <a:r>
              <a:rPr lang="fa-IR" smtClean="0">
                <a:cs typeface="B Zar" panose="00000400000000000000" pitchFamily="2" charset="-78"/>
              </a:rPr>
              <a:t>عادت واره </a:t>
            </a:r>
            <a:r>
              <a:rPr lang="fa-IR" smtClean="0">
                <a:cs typeface="B Zar" panose="00000400000000000000" pitchFamily="2" charset="-78"/>
              </a:rPr>
              <a:t>هاي طبقه بالا را دنبـال كننـد</a:t>
            </a:r>
            <a:endParaRPr lang="fa-IR">
              <a:cs typeface="B Zar" panose="00000400000000000000" pitchFamily="2" charset="-78"/>
            </a:endParaRPr>
          </a:p>
        </p:txBody>
      </p:sp>
      <p:sp>
        <p:nvSpPr>
          <p:cNvPr id="4" name="Flowchart: Process 3"/>
          <p:cNvSpPr/>
          <p:nvPr/>
        </p:nvSpPr>
        <p:spPr>
          <a:xfrm>
            <a:off x="1873770" y="4362138"/>
            <a:ext cx="2428407" cy="1034321"/>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عادت واره هاي طبقه بالا</a:t>
            </a:r>
            <a:endParaRPr lang="fa-IR" sz="2000" b="1">
              <a:solidFill>
                <a:srgbClr val="FF0000"/>
              </a:solidFill>
            </a:endParaRPr>
          </a:p>
        </p:txBody>
      </p:sp>
    </p:spTree>
    <p:extLst>
      <p:ext uri="{BB962C8B-B14F-4D97-AF65-F5344CB8AC3E}">
        <p14:creationId xmlns:p14="http://schemas.microsoft.com/office/powerpoint/2010/main" val="3954439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Zar" panose="00000400000000000000" pitchFamily="2" charset="-78"/>
              </a:rPr>
              <a:t>موقعيت طبقاتي افراد آنها را در شرايط مشابهي قرار ميدهد كه عادتوارههـاي يكـساني </a:t>
            </a:r>
            <a:r>
              <a:rPr lang="fa-IR" smtClean="0">
                <a:cs typeface="B Zar" panose="00000400000000000000" pitchFamily="2" charset="-78"/>
              </a:rPr>
              <a:t>را برايشان </a:t>
            </a:r>
            <a:r>
              <a:rPr lang="fa-IR">
                <a:cs typeface="B Zar" panose="00000400000000000000" pitchFamily="2" charset="-78"/>
              </a:rPr>
              <a:t>پديد ميآورد. ايـن موقعيـت ميـزان خاصـي از دسترسـي بـه كالاهـا و قـدرت را </a:t>
            </a:r>
            <a:r>
              <a:rPr lang="fa-IR" smtClean="0">
                <a:cs typeface="B Zar" panose="00000400000000000000" pitchFamily="2" charset="-78"/>
              </a:rPr>
              <a:t>در اختيارشان </a:t>
            </a:r>
            <a:r>
              <a:rPr lang="fa-IR">
                <a:cs typeface="B Zar" panose="00000400000000000000" pitchFamily="2" charset="-78"/>
              </a:rPr>
              <a:t>قرار ميدهد. بورديو از متغير شغل در كتاب تمايزها استفاده ميكنـد و </a:t>
            </a:r>
            <a:r>
              <a:rPr lang="fa-IR" smtClean="0">
                <a:cs typeface="B Zar" panose="00000400000000000000" pitchFamily="2" charset="-78"/>
              </a:rPr>
              <a:t>شـاخه هـاي طبقاتي </a:t>
            </a:r>
            <a:r>
              <a:rPr lang="fa-IR">
                <a:cs typeface="B Zar" panose="00000400000000000000" pitchFamily="2" charset="-78"/>
              </a:rPr>
              <a:t>را بر مبناي شغل تعيين مينمايد. آنگاه او به بررسي ميزان مالكيت ميپـردازد، </a:t>
            </a:r>
            <a:r>
              <a:rPr lang="fa-IR" smtClean="0">
                <a:cs typeface="B Zar" panose="00000400000000000000" pitchFamily="2" charset="-78"/>
              </a:rPr>
              <a:t>يعنـي سرمايه </a:t>
            </a:r>
            <a:r>
              <a:rPr lang="fa-IR">
                <a:cs typeface="B Zar" panose="00000400000000000000" pitchFamily="2" charset="-78"/>
              </a:rPr>
              <a:t>اقتصادي كه از نشانههاي گوناگون مانند مالكيت خانه، اتومبيل و انواع آن و </a:t>
            </a:r>
            <a:r>
              <a:rPr lang="fa-IR" smtClean="0">
                <a:cs typeface="B Zar" panose="00000400000000000000" pitchFamily="2" charset="-78"/>
              </a:rPr>
              <a:t>همچنين سرمايه </a:t>
            </a:r>
            <a:r>
              <a:rPr lang="fa-IR">
                <a:cs typeface="B Zar" panose="00000400000000000000" pitchFamily="2" charset="-78"/>
              </a:rPr>
              <a:t>فرهنگي، روزنامههايي كه خوانده ميشود، رفتن به تئاتر، علاقه به موسيقي </a:t>
            </a:r>
            <a:r>
              <a:rPr lang="fa-IR" smtClean="0">
                <a:cs typeface="B Zar" panose="00000400000000000000" pitchFamily="2" charset="-78"/>
              </a:rPr>
              <a:t>كلاسيك و </a:t>
            </a:r>
            <a:r>
              <a:rPr lang="fa-IR">
                <a:cs typeface="B Zar" panose="00000400000000000000" pitchFamily="2" charset="-78"/>
              </a:rPr>
              <a:t>غيره استفاده ميكند تا متغيرهاي تشخيص طبقه را نشان دهد</a:t>
            </a:r>
            <a:r>
              <a:rPr lang="fa-IR" smtClean="0">
                <a:cs typeface="B Zar" panose="00000400000000000000" pitchFamily="2" charset="-78"/>
              </a:rPr>
              <a:t>.</a:t>
            </a:r>
          </a:p>
          <a:p>
            <a:pPr marL="0" indent="0" algn="just">
              <a:buNone/>
            </a:pPr>
            <a:r>
              <a:rPr lang="fa-IR"/>
              <a:t/>
            </a:r>
            <a:br>
              <a:rPr lang="fa-IR"/>
            </a:br>
            <a:r>
              <a:rPr lang="fa-IR" smtClean="0"/>
              <a:t/>
            </a:r>
            <a:br>
              <a:rPr lang="fa-IR" smtClean="0"/>
            </a:br>
            <a:endParaRPr lang="fa-IR"/>
          </a:p>
        </p:txBody>
      </p:sp>
      <p:sp>
        <p:nvSpPr>
          <p:cNvPr id="4" name="Flowchart: Process 3"/>
          <p:cNvSpPr/>
          <p:nvPr/>
        </p:nvSpPr>
        <p:spPr>
          <a:xfrm>
            <a:off x="838200" y="5126636"/>
            <a:ext cx="1618938" cy="85444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متغير شغل</a:t>
            </a:r>
            <a:endParaRPr lang="fa-IR" sz="2000" b="1">
              <a:solidFill>
                <a:srgbClr val="FF0000"/>
              </a:solidFill>
            </a:endParaRPr>
          </a:p>
        </p:txBody>
      </p:sp>
    </p:spTree>
    <p:extLst>
      <p:ext uri="{BB962C8B-B14F-4D97-AF65-F5344CB8AC3E}">
        <p14:creationId xmlns:p14="http://schemas.microsoft.com/office/powerpoint/2010/main" val="1710947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a:latin typeface="B Zae"/>
                <a:cs typeface="B Zar" panose="00000400000000000000" pitchFamily="2" charset="-78"/>
              </a:rPr>
              <a:t>بورديو از نقطه نظر يك ساختگرا به شيوههايي توجه دارد كه فعاليتهاي </a:t>
            </a:r>
            <a:r>
              <a:rPr lang="fa-IR">
                <a:latin typeface="B Zae"/>
                <a:cs typeface="B Zar" panose="00000400000000000000" pitchFamily="2" charset="-78"/>
              </a:rPr>
              <a:t>روزمره </a:t>
            </a:r>
            <a:r>
              <a:rPr lang="fa-IR" smtClean="0">
                <a:latin typeface="B Zae"/>
                <a:cs typeface="B Zar" panose="00000400000000000000" pitchFamily="2" charset="-78"/>
              </a:rPr>
              <a:t>عاملين تا </a:t>
            </a:r>
            <a:r>
              <a:rPr lang="fa-IR">
                <a:latin typeface="B Zae"/>
                <a:cs typeface="B Zar" panose="00000400000000000000" pitchFamily="2" charset="-78"/>
              </a:rPr>
              <a:t>حدود زيادي تحت تأثير تاريخ زندگي و ساخت عينـي جهـان اجتمـاعي قـرار دارنـد </a:t>
            </a:r>
            <a:r>
              <a:rPr lang="fa-IR">
                <a:latin typeface="B Zae"/>
                <a:cs typeface="B Zar" panose="00000400000000000000" pitchFamily="2" charset="-78"/>
              </a:rPr>
              <a:t>و </a:t>
            </a:r>
            <a:r>
              <a:rPr lang="fa-IR" smtClean="0">
                <a:latin typeface="B Zae"/>
                <a:cs typeface="B Zar" panose="00000400000000000000" pitchFamily="2" charset="-78"/>
              </a:rPr>
              <a:t>ايـن اعمال </a:t>
            </a:r>
            <a:r>
              <a:rPr lang="fa-IR">
                <a:latin typeface="B Zae"/>
                <a:cs typeface="B Zar" panose="00000400000000000000" pitchFamily="2" charset="-78"/>
              </a:rPr>
              <a:t>بدون اين كه تحت تأثير هدفمنديهاي آن باشد ساخت سلسله مراتبي نابرابر </a:t>
            </a:r>
            <a:r>
              <a:rPr lang="fa-IR">
                <a:latin typeface="B Zae"/>
                <a:cs typeface="B Zar" panose="00000400000000000000" pitchFamily="2" charset="-78"/>
              </a:rPr>
              <a:t>را </a:t>
            </a:r>
            <a:r>
              <a:rPr lang="fa-IR" smtClean="0">
                <a:latin typeface="B Zae"/>
                <a:cs typeface="B Zar" panose="00000400000000000000" pitchFamily="2" charset="-78"/>
              </a:rPr>
              <a:t>حفـظ ميكند</a:t>
            </a:r>
            <a:r>
              <a:rPr lang="fa-IR">
                <a:latin typeface="B Zae"/>
                <a:cs typeface="B Zar" panose="00000400000000000000" pitchFamily="2" charset="-78"/>
              </a:rPr>
              <a:t>. همان طور كه قبلاً هم ذكر شد مدل مورد نظر او به شكل زير </a:t>
            </a:r>
            <a:r>
              <a:rPr lang="fa-IR">
                <a:latin typeface="B Zae"/>
                <a:cs typeface="B Zar" panose="00000400000000000000" pitchFamily="2" charset="-78"/>
              </a:rPr>
              <a:t>است</a:t>
            </a:r>
            <a:r>
              <a:rPr lang="fa-IR" smtClean="0">
                <a:latin typeface="B Zae"/>
                <a:cs typeface="B Zar" panose="00000400000000000000" pitchFamily="2" charset="-78"/>
              </a:rPr>
              <a:t>:</a:t>
            </a:r>
          </a:p>
          <a:p>
            <a:pPr algn="just"/>
            <a:r>
              <a:rPr lang="fa-IR">
                <a:latin typeface="B Zae"/>
                <a:cs typeface="B Zar" panose="00000400000000000000" pitchFamily="2" charset="-78"/>
              </a:rPr>
              <a:t/>
            </a:r>
            <a:br>
              <a:rPr lang="fa-IR">
                <a:latin typeface="B Zae"/>
                <a:cs typeface="B Zar" panose="00000400000000000000" pitchFamily="2" charset="-78"/>
              </a:rPr>
            </a:br>
            <a:r>
              <a:rPr lang="fa-IR" smtClean="0">
                <a:latin typeface="B Zae"/>
                <a:cs typeface="B Zar" panose="00000400000000000000" pitchFamily="2" charset="-78"/>
              </a:rPr>
              <a:t>الف) </a:t>
            </a:r>
            <a:r>
              <a:rPr lang="fa-IR">
                <a:latin typeface="B Zae"/>
                <a:cs typeface="B Zar" panose="00000400000000000000" pitchFamily="2" charset="-78"/>
              </a:rPr>
              <a:t>شرايط عيني هستي با تركيب آن در ساخت اجتماعي كه </a:t>
            </a:r>
            <a:r>
              <a:rPr lang="fa-IR">
                <a:latin typeface="B Zae"/>
                <a:cs typeface="B Zar" panose="00000400000000000000" pitchFamily="2" charset="-78"/>
              </a:rPr>
              <a:t>بتواند </a:t>
            </a:r>
            <a:endParaRPr lang="fa-IR" smtClean="0">
              <a:latin typeface="B Zae"/>
              <a:cs typeface="B Zar" panose="00000400000000000000" pitchFamily="2" charset="-78"/>
            </a:endParaRPr>
          </a:p>
          <a:p>
            <a:r>
              <a:rPr lang="fa-IR" smtClean="0">
                <a:latin typeface="B Zae"/>
                <a:cs typeface="B Zar" panose="00000400000000000000" pitchFamily="2" charset="-78"/>
              </a:rPr>
              <a:t>ب)،  </a:t>
            </a:r>
            <a:r>
              <a:rPr lang="fa-IR">
                <a:latin typeface="B Zae"/>
                <a:cs typeface="B Zar" panose="00000400000000000000" pitchFamily="2" charset="-78"/>
              </a:rPr>
              <a:t>عادت بواره </a:t>
            </a:r>
            <a:r>
              <a:rPr lang="fa-IR">
                <a:latin typeface="B Zae"/>
                <a:cs typeface="B Zar" panose="00000400000000000000" pitchFamily="2" charset="-78"/>
              </a:rPr>
              <a:t>را </a:t>
            </a:r>
            <a:r>
              <a:rPr lang="fa-IR" smtClean="0">
                <a:latin typeface="B Zae"/>
                <a:cs typeface="B Zar" panose="00000400000000000000" pitchFamily="2" charset="-78"/>
              </a:rPr>
              <a:t>به وجـود </a:t>
            </a:r>
            <a:r>
              <a:rPr lang="fa-IR">
                <a:latin typeface="B Zae"/>
                <a:cs typeface="B Zar" panose="00000400000000000000" pitchFamily="2" charset="-78"/>
              </a:rPr>
              <a:t>آورد،</a:t>
            </a:r>
            <a:br>
              <a:rPr lang="fa-IR">
                <a:latin typeface="B Zae"/>
                <a:cs typeface="B Zar" panose="00000400000000000000" pitchFamily="2" charset="-78"/>
              </a:rPr>
            </a:br>
            <a:r>
              <a:rPr lang="fa-IR">
                <a:latin typeface="B Zae"/>
                <a:cs typeface="B Zar" panose="00000400000000000000" pitchFamily="2" charset="-78"/>
              </a:rPr>
              <a:t>يك </a:t>
            </a:r>
            <a:r>
              <a:rPr lang="fa-IR">
                <a:latin typeface="B Zae"/>
                <a:cs typeface="B Zar" panose="00000400000000000000" pitchFamily="2" charset="-78"/>
              </a:rPr>
              <a:t>ساخت </a:t>
            </a:r>
            <a:r>
              <a:rPr lang="fa-IR" smtClean="0">
                <a:latin typeface="B Zae"/>
                <a:cs typeface="B Zar" panose="00000400000000000000" pitchFamily="2" charset="-78"/>
              </a:rPr>
              <a:t>ساخت يافته </a:t>
            </a:r>
            <a:r>
              <a:rPr lang="fa-IR">
                <a:latin typeface="B Zae"/>
                <a:cs typeface="B Zar" panose="00000400000000000000" pitchFamily="2" charset="-78"/>
              </a:rPr>
              <a:t>نظامي از طرحهايي كه اعمال و امور </a:t>
            </a:r>
            <a:r>
              <a:rPr lang="fa-IR">
                <a:latin typeface="B Zae"/>
                <a:cs typeface="B Zar" panose="00000400000000000000" pitchFamily="2" charset="-78"/>
              </a:rPr>
              <a:t>را </a:t>
            </a:r>
            <a:r>
              <a:rPr lang="fa-IR" smtClean="0">
                <a:latin typeface="B Zae"/>
                <a:cs typeface="B Zar" panose="00000400000000000000" pitchFamily="2" charset="-78"/>
              </a:rPr>
              <a:t>طبقه بندي </a:t>
            </a:r>
            <a:r>
              <a:rPr lang="fa-IR">
                <a:latin typeface="B Zae"/>
                <a:cs typeface="B Zar" panose="00000400000000000000" pitchFamily="2" charset="-78"/>
              </a:rPr>
              <a:t>ميكند</a:t>
            </a:r>
            <a:r>
              <a:rPr lang="fa-IR" smtClean="0">
                <a:latin typeface="B Zae"/>
                <a:cs typeface="B Zar" panose="00000400000000000000" pitchFamily="2" charset="-78"/>
              </a:rPr>
              <a:t>،</a:t>
            </a:r>
          </a:p>
          <a:p>
            <a:r>
              <a:rPr lang="fa-IR" smtClean="0">
                <a:latin typeface="B Zae"/>
                <a:cs typeface="B Zar" panose="00000400000000000000" pitchFamily="2" charset="-78"/>
              </a:rPr>
              <a:t> ج) </a:t>
            </a:r>
            <a:r>
              <a:rPr lang="fa-IR">
                <a:latin typeface="B Zae"/>
                <a:cs typeface="B Zar" panose="00000400000000000000" pitchFamily="2" charset="-78"/>
              </a:rPr>
              <a:t>نظامي </a:t>
            </a:r>
            <a:r>
              <a:rPr lang="fa-IR">
                <a:latin typeface="B Zae"/>
                <a:cs typeface="B Zar" panose="00000400000000000000" pitchFamily="2" charset="-78"/>
              </a:rPr>
              <a:t>از </a:t>
            </a:r>
            <a:r>
              <a:rPr lang="fa-IR" smtClean="0">
                <a:latin typeface="B Zae"/>
                <a:cs typeface="B Zar" panose="00000400000000000000" pitchFamily="2" charset="-78"/>
              </a:rPr>
              <a:t>بيـنش و </a:t>
            </a:r>
            <a:r>
              <a:rPr lang="fa-IR">
                <a:latin typeface="B Zae"/>
                <a:cs typeface="B Zar" panose="00000400000000000000" pitchFamily="2" charset="-78"/>
              </a:rPr>
              <a:t>سليقه كه در اين ميان اعمال را از يكديگر متمـايز سـازد</a:t>
            </a:r>
            <a:r>
              <a:rPr lang="fa-IR">
                <a:latin typeface="B Zae"/>
                <a:cs typeface="B Zar" panose="00000400000000000000" pitchFamily="2" charset="-78"/>
              </a:rPr>
              <a:t>، </a:t>
            </a:r>
            <a:endParaRPr lang="fa-IR" smtClean="0">
              <a:latin typeface="B Zae"/>
              <a:cs typeface="B Zar" panose="00000400000000000000" pitchFamily="2" charset="-78"/>
            </a:endParaRPr>
          </a:p>
          <a:p>
            <a:pPr algn="just"/>
            <a:r>
              <a:rPr lang="fa-IR" smtClean="0">
                <a:latin typeface="B Zae"/>
                <a:cs typeface="B Zar" panose="00000400000000000000" pitchFamily="2" charset="-78"/>
              </a:rPr>
              <a:t>د) </a:t>
            </a:r>
            <a:r>
              <a:rPr lang="fa-IR">
                <a:latin typeface="B Zae"/>
                <a:cs typeface="B Zar" panose="00000400000000000000" pitchFamily="2" charset="-78"/>
              </a:rPr>
              <a:t>يـك شـيوه زنـدگي متـشكل </a:t>
            </a:r>
            <a:r>
              <a:rPr lang="fa-IR">
                <a:latin typeface="B Zae"/>
                <a:cs typeface="B Zar" panose="00000400000000000000" pitchFamily="2" charset="-78"/>
              </a:rPr>
              <a:t>از </a:t>
            </a:r>
            <a:r>
              <a:rPr lang="fa-IR" smtClean="0">
                <a:latin typeface="B Zae"/>
                <a:cs typeface="B Zar" panose="00000400000000000000" pitchFamily="2" charset="-78"/>
              </a:rPr>
              <a:t>اعمـال طبقهبندي </a:t>
            </a:r>
            <a:r>
              <a:rPr lang="fa-IR">
                <a:latin typeface="B Zae"/>
                <a:cs typeface="B Zar" panose="00000400000000000000" pitchFamily="2" charset="-78"/>
              </a:rPr>
              <a:t>شده كه نشانههاي مشخص داشته باشد. در حالي كه فاصله زيـادي ميـان قـدم اول </a:t>
            </a:r>
            <a:r>
              <a:rPr lang="fa-IR">
                <a:latin typeface="B Zae"/>
                <a:cs typeface="B Zar" panose="00000400000000000000" pitchFamily="2" charset="-78"/>
              </a:rPr>
              <a:t>و </a:t>
            </a:r>
            <a:r>
              <a:rPr lang="fa-IR" smtClean="0">
                <a:latin typeface="B Zae"/>
                <a:cs typeface="B Zar" panose="00000400000000000000" pitchFamily="2" charset="-78"/>
              </a:rPr>
              <a:t>آخـر وجود </a:t>
            </a:r>
            <a:r>
              <a:rPr lang="fa-IR">
                <a:latin typeface="B Zae"/>
                <a:cs typeface="B Zar" panose="00000400000000000000" pitchFamily="2" charset="-78"/>
              </a:rPr>
              <a:t>دارد. اين طرح بدون شك تعيينكننده ساخت طبقاتي است )</a:t>
            </a:r>
          </a:p>
        </p:txBody>
      </p:sp>
    </p:spTree>
    <p:extLst>
      <p:ext uri="{BB962C8B-B14F-4D97-AF65-F5344CB8AC3E}">
        <p14:creationId xmlns:p14="http://schemas.microsoft.com/office/powerpoint/2010/main" val="1448359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حوزههاي گوناگوني براي </a:t>
            </a:r>
            <a:r>
              <a:rPr lang="fa-IR" smtClean="0">
                <a:cs typeface="B Zar" panose="00000400000000000000" pitchFamily="2" charset="-78"/>
              </a:rPr>
              <a:t>ارجحيت ها </a:t>
            </a:r>
            <a:r>
              <a:rPr lang="fa-IR" smtClean="0">
                <a:cs typeface="B Zar" panose="00000400000000000000" pitchFamily="2" charset="-78"/>
              </a:rPr>
              <a:t>وجود </a:t>
            </a:r>
            <a:r>
              <a:rPr lang="fa-IR" smtClean="0">
                <a:cs typeface="B Zar" panose="00000400000000000000" pitchFamily="2" charset="-78"/>
              </a:rPr>
              <a:t>دارند. سليقه هـايي </a:t>
            </a:r>
            <a:r>
              <a:rPr lang="fa-IR" smtClean="0">
                <a:cs typeface="B Zar" panose="00000400000000000000" pitchFamily="2" charset="-78"/>
              </a:rPr>
              <a:t>كـه ميـان انـواع </a:t>
            </a:r>
            <a:r>
              <a:rPr lang="fa-IR" smtClean="0">
                <a:cs typeface="B Zar" panose="00000400000000000000" pitchFamily="2" charset="-78"/>
              </a:rPr>
              <a:t>گونـاگون توليدات </a:t>
            </a:r>
            <a:r>
              <a:rPr lang="fa-IR" smtClean="0">
                <a:cs typeface="B Zar" panose="00000400000000000000" pitchFamily="2" charset="-78"/>
              </a:rPr>
              <a:t>و </a:t>
            </a:r>
            <a:r>
              <a:rPr lang="fa-IR" smtClean="0">
                <a:cs typeface="B Zar" panose="00000400000000000000" pitchFamily="2" charset="-78"/>
              </a:rPr>
              <a:t>طبقه هاي </a:t>
            </a:r>
            <a:r>
              <a:rPr lang="fa-IR" smtClean="0">
                <a:cs typeface="B Zar" panose="00000400000000000000" pitchFamily="2" charset="-78"/>
              </a:rPr>
              <a:t>گوناگون </a:t>
            </a:r>
            <a:r>
              <a:rPr lang="fa-IR" smtClean="0">
                <a:cs typeface="B Zar" panose="00000400000000000000" pitchFamily="2" charset="-78"/>
              </a:rPr>
              <a:t>مصرف كننده </a:t>
            </a:r>
            <a:r>
              <a:rPr lang="fa-IR" smtClean="0">
                <a:cs typeface="B Zar" panose="00000400000000000000" pitchFamily="2" charset="-78"/>
              </a:rPr>
              <a:t>حركت ميكند. هر </a:t>
            </a:r>
            <a:r>
              <a:rPr lang="fa-IR" smtClean="0">
                <a:cs typeface="B Zar" panose="00000400000000000000" pitchFamily="2" charset="-78"/>
              </a:rPr>
              <a:t>حوزه اي </a:t>
            </a:r>
            <a:r>
              <a:rPr lang="fa-IR" smtClean="0">
                <a:cs typeface="B Zar" panose="00000400000000000000" pitchFamily="2" charset="-78"/>
              </a:rPr>
              <a:t>ميتواند مد نظر باشد</a:t>
            </a:r>
            <a:r>
              <a:rPr lang="fa-IR" smtClean="0">
                <a:cs typeface="B Zar" panose="00000400000000000000" pitchFamily="2" charset="-78"/>
              </a:rPr>
              <a:t>.  از </a:t>
            </a:r>
            <a:r>
              <a:rPr lang="fa-IR" smtClean="0">
                <a:cs typeface="B Zar" panose="00000400000000000000" pitchFamily="2" charset="-78"/>
              </a:rPr>
              <a:t>موزيك مردم پسند تا نحوه انتخاب لباس همه ميتوانند حوزهاي از انتخابها را پديد </a:t>
            </a:r>
            <a:r>
              <a:rPr lang="fa-IR" smtClean="0">
                <a:cs typeface="B Zar" panose="00000400000000000000" pitchFamily="2" charset="-78"/>
              </a:rPr>
              <a:t>آورنـد كه </a:t>
            </a:r>
            <a:r>
              <a:rPr lang="fa-IR" smtClean="0">
                <a:cs typeface="B Zar" panose="00000400000000000000" pitchFamily="2" charset="-78"/>
              </a:rPr>
              <a:t>اين انتخابها نشانه تمايزها هستند. تفاوتهاي طبقاتي و دنبال كـردن ايـن تمايزهـا </a:t>
            </a:r>
            <a:r>
              <a:rPr lang="fa-IR" smtClean="0">
                <a:cs typeface="B Zar" panose="00000400000000000000" pitchFamily="2" charset="-78"/>
              </a:rPr>
              <a:t>بـه شكل </a:t>
            </a:r>
            <a:r>
              <a:rPr lang="fa-IR" smtClean="0">
                <a:cs typeface="B Zar" panose="00000400000000000000" pitchFamily="2" charset="-78"/>
              </a:rPr>
              <a:t>بينهايت ميتواند ادامه داشته </a:t>
            </a:r>
            <a:r>
              <a:rPr lang="fa-IR" smtClean="0">
                <a:cs typeface="B Zar" panose="00000400000000000000" pitchFamily="2" charset="-78"/>
              </a:rPr>
              <a:t>باشد.</a:t>
            </a:r>
          </a:p>
          <a:p>
            <a:pPr algn="just"/>
            <a:endParaRPr lang="fa-IR">
              <a:cs typeface="B Zar" panose="00000400000000000000" pitchFamily="2" charset="-78"/>
            </a:endParaRPr>
          </a:p>
        </p:txBody>
      </p:sp>
      <p:sp>
        <p:nvSpPr>
          <p:cNvPr id="4" name="Flowchart: Process 3"/>
          <p:cNvSpPr/>
          <p:nvPr/>
        </p:nvSpPr>
        <p:spPr>
          <a:xfrm>
            <a:off x="1813810" y="4212236"/>
            <a:ext cx="2323475" cy="914400"/>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 تفاوتهاي طبقاتي</a:t>
            </a:r>
            <a:endParaRPr lang="fa-IR" sz="2000" b="1">
              <a:solidFill>
                <a:srgbClr val="FF0000"/>
              </a:solidFill>
            </a:endParaRPr>
          </a:p>
        </p:txBody>
      </p:sp>
    </p:spTree>
    <p:extLst>
      <p:ext uri="{BB962C8B-B14F-4D97-AF65-F5344CB8AC3E}">
        <p14:creationId xmlns:p14="http://schemas.microsoft.com/office/powerpoint/2010/main" val="11366191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a:cs typeface="B Zar" panose="00000400000000000000" pitchFamily="2" charset="-78"/>
              </a:rPr>
              <a:t>اهميت نظر بورديو جهت كاربرد آن در ديگر نقاط جهان از جمله ايران</a:t>
            </a:r>
            <a:endParaRPr lang="fa-IR" sz="3200">
              <a:cs typeface="B Zar"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Zar" panose="00000400000000000000" pitchFamily="2" charset="-78"/>
              </a:rPr>
              <a:t>سوال </a:t>
            </a:r>
            <a:r>
              <a:rPr lang="fa-IR">
                <a:cs typeface="B Zar" panose="00000400000000000000" pitchFamily="2" charset="-78"/>
              </a:rPr>
              <a:t>اين است كه علت مطرح شدن اين نظريه چيست؟ شايد براي خواننده ايراني بهويژه بعد </a:t>
            </a:r>
            <a:r>
              <a:rPr lang="fa-IR" smtClean="0">
                <a:cs typeface="B Zar" panose="00000400000000000000" pitchFamily="2" charset="-78"/>
              </a:rPr>
              <a:t>از انقلاب </a:t>
            </a:r>
            <a:r>
              <a:rPr lang="fa-IR">
                <a:cs typeface="B Zar" panose="00000400000000000000" pitchFamily="2" charset="-78"/>
              </a:rPr>
              <a:t>اسلامي يعني جوانان دانشجو اين </a:t>
            </a:r>
            <a:r>
              <a:rPr lang="fa-IR" smtClean="0">
                <a:cs typeface="B Zar" panose="00000400000000000000" pitchFamily="2" charset="-78"/>
              </a:rPr>
              <a:t>شيوه هاي </a:t>
            </a:r>
            <a:r>
              <a:rPr lang="fa-IR">
                <a:cs typeface="B Zar" panose="00000400000000000000" pitchFamily="2" charset="-78"/>
              </a:rPr>
              <a:t>ايجاد تمايز </a:t>
            </a:r>
            <a:r>
              <a:rPr lang="fa-IR" smtClean="0">
                <a:cs typeface="B Zar" panose="00000400000000000000" pitchFamily="2" charset="-78"/>
              </a:rPr>
              <a:t>بي معني </a:t>
            </a:r>
            <a:r>
              <a:rPr lang="fa-IR">
                <a:cs typeface="B Zar" panose="00000400000000000000" pitchFamily="2" charset="-78"/>
              </a:rPr>
              <a:t>باشد. اما آنهـا واقعـي</a:t>
            </a:r>
            <a:br>
              <a:rPr lang="fa-IR">
                <a:cs typeface="B Zar" panose="00000400000000000000" pitchFamily="2" charset="-78"/>
              </a:rPr>
            </a:br>
            <a:r>
              <a:rPr lang="fa-IR">
                <a:cs typeface="B Zar" panose="00000400000000000000" pitchFamily="2" charset="-78"/>
              </a:rPr>
              <a:t>هستند و از اين طريق است كه طبقه حاكم در سراسر جهان وجوه تمايز خود را حفـظ مـيكنـد.</a:t>
            </a:r>
            <a:br>
              <a:rPr lang="fa-IR">
                <a:cs typeface="B Zar" panose="00000400000000000000" pitchFamily="2" charset="-78"/>
              </a:rPr>
            </a:br>
            <a:r>
              <a:rPr lang="fa-IR">
                <a:cs typeface="B Zar" panose="00000400000000000000" pitchFamily="2" charset="-78"/>
              </a:rPr>
              <a:t>وجوه تمايزي كه فقط كساني كه درگير اين نوع ساختن واقعيت هستند پديد ميآورند، حتي اگـر</a:t>
            </a:r>
            <a:br>
              <a:rPr lang="fa-IR">
                <a:cs typeface="B Zar" panose="00000400000000000000" pitchFamily="2" charset="-78"/>
              </a:rPr>
            </a:br>
            <a:r>
              <a:rPr lang="fa-IR">
                <a:cs typeface="B Zar" panose="00000400000000000000" pitchFamily="2" charset="-78"/>
              </a:rPr>
              <a:t>نسبت به آن آگاه نباشند. به سـادگي مـيتـوان موقعيـت طبقـاتي هـر فـردي را از طريـق غـذا</a:t>
            </a:r>
            <a:br>
              <a:rPr lang="fa-IR">
                <a:cs typeface="B Zar" panose="00000400000000000000" pitchFamily="2" charset="-78"/>
              </a:rPr>
            </a:br>
            <a:r>
              <a:rPr lang="fa-IR">
                <a:cs typeface="B Zar" panose="00000400000000000000" pitchFamily="2" charset="-78"/>
              </a:rPr>
              <a:t>خوردنش تشخيص داد. بورديو سعي كرده است كشمكشهاي طبقاتي را به شكلي كه در جامعه</a:t>
            </a:r>
            <a:br>
              <a:rPr lang="fa-IR">
                <a:cs typeface="B Zar" panose="00000400000000000000" pitchFamily="2" charset="-78"/>
              </a:rPr>
            </a:br>
            <a:r>
              <a:rPr lang="fa-IR">
                <a:cs typeface="B Zar" panose="00000400000000000000" pitchFamily="2" charset="-78"/>
              </a:rPr>
              <a:t>مدرن نامحسوس هستند نشان دهد </a:t>
            </a:r>
            <a:r>
              <a:rPr lang="fa-IR" smtClean="0">
                <a:cs typeface="B Zar" panose="00000400000000000000" pitchFamily="2" charset="-78"/>
              </a:rPr>
              <a:t>(كشمكشهاي </a:t>
            </a:r>
            <a:r>
              <a:rPr lang="fa-IR">
                <a:cs typeface="B Zar" panose="00000400000000000000" pitchFamily="2" charset="-78"/>
              </a:rPr>
              <a:t>طبقاتي </a:t>
            </a:r>
            <a:r>
              <a:rPr lang="fa-IR" smtClean="0">
                <a:cs typeface="B Zar" panose="00000400000000000000" pitchFamily="2" charset="-78"/>
              </a:rPr>
              <a:t>پنهان) </a:t>
            </a:r>
            <a:r>
              <a:rPr lang="fa-IR">
                <a:cs typeface="B Zar" panose="00000400000000000000" pitchFamily="2" charset="-78"/>
              </a:rPr>
              <a:t>.</a:t>
            </a:r>
            <a:r>
              <a:rPr lang="fa-IR" smtClean="0">
                <a:cs typeface="B Zar" panose="00000400000000000000" pitchFamily="2" charset="-78"/>
              </a:rPr>
              <a:t> </a:t>
            </a:r>
            <a:endParaRPr lang="fa-IR" smtClean="0">
              <a:cs typeface="B Zar" panose="00000400000000000000" pitchFamily="2" charset="-78"/>
            </a:endParaRPr>
          </a:p>
          <a:p>
            <a:pPr marL="0" indent="0" algn="just">
              <a:buNone/>
            </a:pPr>
            <a:r>
              <a:rPr lang="fa-IR" smtClean="0">
                <a:cs typeface="B Zar" panose="00000400000000000000" pitchFamily="2" charset="-78"/>
              </a:rPr>
              <a:t/>
            </a:r>
            <a:br>
              <a:rPr lang="fa-IR" smtClean="0">
                <a:cs typeface="B Zar" panose="00000400000000000000" pitchFamily="2" charset="-78"/>
              </a:rPr>
            </a:br>
            <a:endParaRPr lang="fa-IR">
              <a:cs typeface="B Zar" panose="00000400000000000000" pitchFamily="2" charset="-78"/>
            </a:endParaRPr>
          </a:p>
        </p:txBody>
      </p:sp>
      <p:sp>
        <p:nvSpPr>
          <p:cNvPr id="4" name="Flowchart: Process 3"/>
          <p:cNvSpPr/>
          <p:nvPr/>
        </p:nvSpPr>
        <p:spPr>
          <a:xfrm>
            <a:off x="2188564" y="4916774"/>
            <a:ext cx="2458387" cy="109428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نامحسوس بودن کشمکش های طبقاتی</a:t>
            </a:r>
            <a:endParaRPr lang="fa-IR" sz="2000" b="1">
              <a:solidFill>
                <a:srgbClr val="FF0000"/>
              </a:solidFill>
              <a:cs typeface="B Zar" panose="00000400000000000000" pitchFamily="2" charset="-78"/>
            </a:endParaRPr>
          </a:p>
        </p:txBody>
      </p:sp>
    </p:spTree>
    <p:extLst>
      <p:ext uri="{BB962C8B-B14F-4D97-AF65-F5344CB8AC3E}">
        <p14:creationId xmlns:p14="http://schemas.microsoft.com/office/powerpoint/2010/main" val="2318603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اين كه از چه غذايي خوشتان ميآيد، چه </a:t>
            </a:r>
            <a:r>
              <a:rPr lang="fa-IR" smtClean="0">
                <a:cs typeface="B Zar" panose="00000400000000000000" pitchFamily="2" charset="-78"/>
              </a:rPr>
              <a:t>مي پوشيد</a:t>
            </a:r>
            <a:r>
              <a:rPr lang="fa-IR">
                <a:cs typeface="B Zar" panose="00000400000000000000" pitchFamily="2" charset="-78"/>
              </a:rPr>
              <a:t>، چه موسيقي را گوش </a:t>
            </a:r>
            <a:r>
              <a:rPr lang="fa-IR" smtClean="0">
                <a:cs typeface="B Zar" panose="00000400000000000000" pitchFamily="2" charset="-78"/>
              </a:rPr>
              <a:t>مـي دهيـد</a:t>
            </a:r>
            <a:r>
              <a:rPr lang="fa-IR">
                <a:cs typeface="B Zar" panose="00000400000000000000" pitchFamily="2" charset="-78"/>
              </a:rPr>
              <a:t>، </a:t>
            </a:r>
            <a:r>
              <a:rPr lang="fa-IR" smtClean="0">
                <a:cs typeface="B Zar" panose="00000400000000000000" pitchFamily="2" charset="-78"/>
              </a:rPr>
              <a:t>چـه اتومبيلي </a:t>
            </a:r>
            <a:r>
              <a:rPr lang="fa-IR">
                <a:cs typeface="B Zar" panose="00000400000000000000" pitchFamily="2" charset="-78"/>
              </a:rPr>
              <a:t>را سوار </a:t>
            </a:r>
            <a:r>
              <a:rPr lang="fa-IR" smtClean="0">
                <a:cs typeface="B Zar" panose="00000400000000000000" pitchFamily="2" charset="-78"/>
              </a:rPr>
              <a:t>مي شويد</a:t>
            </a:r>
            <a:r>
              <a:rPr lang="fa-IR">
                <a:cs typeface="B Zar" panose="00000400000000000000" pitchFamily="2" charset="-78"/>
              </a:rPr>
              <a:t>، براي تعطيلات به كجا سفر ميكنيد يا اصلاً تعطيلاتي داريد </a:t>
            </a:r>
            <a:r>
              <a:rPr lang="fa-IR" smtClean="0">
                <a:cs typeface="B Zar" panose="00000400000000000000" pitchFamily="2" charset="-78"/>
              </a:rPr>
              <a:t>همـه نشانه هاي طبقه اي </a:t>
            </a:r>
            <a:r>
              <a:rPr lang="fa-IR">
                <a:cs typeface="B Zar" panose="00000400000000000000" pitchFamily="2" charset="-78"/>
              </a:rPr>
              <a:t>هستند كه به آن تعلق داريد</a:t>
            </a:r>
            <a:r>
              <a:rPr lang="fa-IR" smtClean="0">
                <a:cs typeface="B Zar" panose="00000400000000000000" pitchFamily="2" charset="-78"/>
              </a:rPr>
              <a:t> </a:t>
            </a:r>
            <a:endParaRPr lang="fa-IR" smtClean="0">
              <a:cs typeface="B Zar" panose="00000400000000000000" pitchFamily="2" charset="-78"/>
            </a:endParaRPr>
          </a:p>
          <a:p>
            <a:pPr marL="0" indent="0" algn="just">
              <a:buNone/>
            </a:pPr>
            <a:r>
              <a:rPr lang="fa-IR" smtClean="0"/>
              <a:t/>
            </a:r>
            <a:br>
              <a:rPr lang="fa-IR" smtClean="0"/>
            </a:br>
            <a:endParaRPr lang="fa-IR"/>
          </a:p>
        </p:txBody>
      </p:sp>
    </p:spTree>
    <p:extLst>
      <p:ext uri="{BB962C8B-B14F-4D97-AF65-F5344CB8AC3E}">
        <p14:creationId xmlns:p14="http://schemas.microsoft.com/office/powerpoint/2010/main" val="225046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cs typeface="B Zar" panose="00000400000000000000" pitchFamily="2" charset="-78"/>
              </a:rPr>
              <a:t>كليدواژه ها: </a:t>
            </a:r>
            <a:endParaRPr lang="fa-IR"/>
          </a:p>
        </p:txBody>
      </p:sp>
      <p:sp>
        <p:nvSpPr>
          <p:cNvPr id="3" name="Content Placeholder 2"/>
          <p:cNvSpPr>
            <a:spLocks noGrp="1"/>
          </p:cNvSpPr>
          <p:nvPr>
            <p:ph idx="1"/>
          </p:nvPr>
        </p:nvSpPr>
        <p:spPr/>
        <p:txBody>
          <a:bodyPr/>
          <a:lstStyle/>
          <a:p>
            <a:r>
              <a:rPr lang="fa-IR" smtClean="0">
                <a:cs typeface="B Zar" panose="00000400000000000000" pitchFamily="2" charset="-78"/>
              </a:rPr>
              <a:t>بورديو</a:t>
            </a:r>
            <a:r>
              <a:rPr lang="fa-IR">
                <a:cs typeface="B Zar" panose="00000400000000000000" pitchFamily="2" charset="-78"/>
              </a:rPr>
              <a:t>، طبقه، سرمايه، عادتواره</a:t>
            </a:r>
            <a:r>
              <a:rPr lang="fa-IR" smtClean="0">
                <a:cs typeface="B Zar" panose="00000400000000000000" pitchFamily="2" charset="-78"/>
              </a:rPr>
              <a:t> </a:t>
            </a:r>
            <a:r>
              <a:rPr lang="fa-IR" smtClean="0"/>
              <a:t/>
            </a:r>
            <a:br>
              <a:rPr lang="fa-IR" smtClean="0"/>
            </a:br>
            <a:endParaRPr lang="fa-IR"/>
          </a:p>
        </p:txBody>
      </p:sp>
      <p:pic>
        <p:nvPicPr>
          <p:cNvPr id="4" name="Picture 3"/>
          <p:cNvPicPr>
            <a:picLocks noChangeAspect="1"/>
          </p:cNvPicPr>
          <p:nvPr/>
        </p:nvPicPr>
        <p:blipFill>
          <a:blip r:embed="rId2"/>
          <a:stretch>
            <a:fillRect/>
          </a:stretch>
        </p:blipFill>
        <p:spPr>
          <a:xfrm>
            <a:off x="4223656" y="3164115"/>
            <a:ext cx="4519305" cy="2217284"/>
          </a:xfrm>
          <a:prstGeom prst="rect">
            <a:avLst/>
          </a:prstGeom>
        </p:spPr>
      </p:pic>
    </p:spTree>
    <p:extLst>
      <p:ext uri="{BB962C8B-B14F-4D97-AF65-F5344CB8AC3E}">
        <p14:creationId xmlns:p14="http://schemas.microsoft.com/office/powerpoint/2010/main" val="16404155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Zar" panose="00000400000000000000" pitchFamily="2" charset="-78"/>
              </a:rPr>
              <a:t>اهميت بورديو در چيست؟ او به مـسئله تمايزهـاي طبقـاتي هماننـد مـاركس بـه </a:t>
            </a:r>
            <a:r>
              <a:rPr lang="fa-IR" smtClean="0">
                <a:cs typeface="B Zar" panose="00000400000000000000" pitchFamily="2" charset="-78"/>
              </a:rPr>
              <a:t>عنـوان كشمكش </a:t>
            </a:r>
            <a:r>
              <a:rPr lang="fa-IR">
                <a:cs typeface="B Zar" panose="00000400000000000000" pitchFamily="2" charset="-78"/>
              </a:rPr>
              <a:t>طبقاتي توجه كرده است. در جهان امروز كه همواره طبقه متوسط بزرگتر </a:t>
            </a:r>
            <a:r>
              <a:rPr lang="fa-IR" smtClean="0">
                <a:cs typeface="B Zar" panose="00000400000000000000" pitchFamily="2" charset="-78"/>
              </a:rPr>
              <a:t>مي شـود و </a:t>
            </a:r>
            <a:r>
              <a:rPr lang="fa-IR">
                <a:cs typeface="B Zar" panose="00000400000000000000" pitchFamily="2" charset="-78"/>
              </a:rPr>
              <a:t>مصرف تودهوار شامل همه افراد ميگردد، كم كم به نظر ميرسد كه مسئله طبقـه </a:t>
            </a:r>
            <a:r>
              <a:rPr lang="fa-IR" smtClean="0">
                <a:cs typeface="B Zar" panose="00000400000000000000" pitchFamily="2" charset="-78"/>
              </a:rPr>
              <a:t>كمرنـگ است</a:t>
            </a:r>
            <a:r>
              <a:rPr lang="fa-IR">
                <a:cs typeface="B Zar" panose="00000400000000000000" pitchFamily="2" charset="-78"/>
              </a:rPr>
              <a:t>. اما در واقع مسئله طبقه همانند هميشه نه تنها كمرنگ نيست بلكـه </a:t>
            </a:r>
            <a:r>
              <a:rPr lang="fa-IR" smtClean="0">
                <a:cs typeface="B Zar" panose="00000400000000000000" pitchFamily="2" charset="-78"/>
              </a:rPr>
              <a:t>نـشانه هـاي سـتم كشيدگي </a:t>
            </a:r>
            <a:r>
              <a:rPr lang="fa-IR">
                <a:cs typeface="B Zar" panose="00000400000000000000" pitchFamily="2" charset="-78"/>
              </a:rPr>
              <a:t>طبقات محروم است</a:t>
            </a:r>
            <a:r>
              <a:rPr lang="fa-IR" smtClean="0">
                <a:cs typeface="B Zar" panose="00000400000000000000" pitchFamily="2" charset="-78"/>
              </a:rPr>
              <a:t>.</a:t>
            </a:r>
          </a:p>
          <a:p>
            <a:pPr marL="0" indent="0" algn="just">
              <a:buNone/>
            </a:pPr>
            <a:r>
              <a:rPr lang="fa-IR" smtClean="0"/>
              <a:t/>
            </a:r>
            <a:br>
              <a:rPr lang="fa-IR" smtClean="0"/>
            </a:br>
            <a:endParaRPr lang="fa-IR"/>
          </a:p>
        </p:txBody>
      </p:sp>
      <p:pic>
        <p:nvPicPr>
          <p:cNvPr id="4" name="Picture 3"/>
          <p:cNvPicPr>
            <a:picLocks noChangeAspect="1"/>
          </p:cNvPicPr>
          <p:nvPr/>
        </p:nvPicPr>
        <p:blipFill>
          <a:blip r:embed="rId2"/>
          <a:stretch>
            <a:fillRect/>
          </a:stretch>
        </p:blipFill>
        <p:spPr>
          <a:xfrm>
            <a:off x="838200" y="4397740"/>
            <a:ext cx="2847975" cy="1600200"/>
          </a:xfrm>
          <a:prstGeom prst="rect">
            <a:avLst/>
          </a:prstGeom>
        </p:spPr>
      </p:pic>
      <p:sp>
        <p:nvSpPr>
          <p:cNvPr id="5" name="Flowchart: Process 4"/>
          <p:cNvSpPr/>
          <p:nvPr/>
        </p:nvSpPr>
        <p:spPr>
          <a:xfrm>
            <a:off x="7015397" y="4397740"/>
            <a:ext cx="2653259" cy="160020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سـتم كشيدگي</a:t>
            </a:r>
            <a:endParaRPr lang="fa-IR" sz="2000" b="1">
              <a:solidFill>
                <a:srgbClr val="FF0000"/>
              </a:solidFill>
            </a:endParaRPr>
          </a:p>
        </p:txBody>
      </p:sp>
    </p:spTree>
    <p:extLst>
      <p:ext uri="{BB962C8B-B14F-4D97-AF65-F5344CB8AC3E}">
        <p14:creationId xmlns:p14="http://schemas.microsoft.com/office/powerpoint/2010/main" val="5426448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Zar" panose="00000400000000000000" pitchFamily="2" charset="-78"/>
              </a:rPr>
              <a:t>آيا با استفاده از نظر بورديو ميتوان مـسئله طبقـه را در ايـران مورد بررسي قرار داد. چرا در جامعه </a:t>
            </a:r>
            <a:r>
              <a:rPr lang="fa-IR">
                <a:cs typeface="B Zar" panose="00000400000000000000" pitchFamily="2" charset="-78"/>
              </a:rPr>
              <a:t>ايران </a:t>
            </a:r>
            <a:r>
              <a:rPr lang="fa-IR" smtClean="0">
                <a:cs typeface="B Zar" panose="00000400000000000000" pitchFamily="2" charset="-78"/>
              </a:rPr>
              <a:t>به نظر </a:t>
            </a:r>
            <a:r>
              <a:rPr lang="fa-IR">
                <a:cs typeface="B Zar" panose="00000400000000000000" pitchFamily="2" charset="-78"/>
              </a:rPr>
              <a:t>ميرسد كه طبقـات وجـود ندارنـد؟ آيـا ايـن چنين است؟ آيا ما نشانههاي قابل سنجش در مورد طبقه نداريم؟ آيا بورديو فقط درباره جامعه فرانسه رابطه طبقه و سليقه موسيقي يا مدارسي را كه فرد به آن فرستاده مـيشـود سـنجيده است؟ بله او به بررسي جامعه فرانسوي مدرن پرداخته است اما نظريه او در ديگر نقاط جهـان مي تواند مورد استفاده قرار گيرد </a:t>
            </a:r>
          </a:p>
          <a:p>
            <a:endParaRPr lang="fa-IR"/>
          </a:p>
        </p:txBody>
      </p:sp>
      <p:pic>
        <p:nvPicPr>
          <p:cNvPr id="4" name="Picture 3"/>
          <p:cNvPicPr>
            <a:picLocks noChangeAspect="1"/>
          </p:cNvPicPr>
          <p:nvPr/>
        </p:nvPicPr>
        <p:blipFill>
          <a:blip r:embed="rId2"/>
          <a:stretch>
            <a:fillRect/>
          </a:stretch>
        </p:blipFill>
        <p:spPr>
          <a:xfrm>
            <a:off x="1261907" y="5021705"/>
            <a:ext cx="1155258" cy="1155258"/>
          </a:xfrm>
          <a:prstGeom prst="rect">
            <a:avLst/>
          </a:prstGeom>
        </p:spPr>
      </p:pic>
    </p:spTree>
    <p:extLst>
      <p:ext uri="{BB962C8B-B14F-4D97-AF65-F5344CB8AC3E}">
        <p14:creationId xmlns:p14="http://schemas.microsoft.com/office/powerpoint/2010/main" val="2710799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0" i="0" smtClean="0">
                <a:solidFill>
                  <a:srgbClr val="000000"/>
                </a:solidFill>
                <a:effectLst/>
                <a:latin typeface="B Zae"/>
                <a:cs typeface="B Zar" panose="00000400000000000000" pitchFamily="2" charset="-78"/>
              </a:rPr>
              <a:t>در ايران نيز ميتوان از اين چهارچوب نظري براي تحقيقـات</a:t>
            </a:r>
            <a:r>
              <a:rPr lang="fa-IR" smtClean="0">
                <a:latin typeface="B Zae"/>
                <a:cs typeface="B Zar" panose="00000400000000000000" pitchFamily="2" charset="-78"/>
              </a:rPr>
              <a:t> </a:t>
            </a:r>
            <a:r>
              <a:rPr lang="fa-IR" smtClean="0">
                <a:latin typeface="B Zae"/>
                <a:cs typeface="B Zar" panose="00000400000000000000" pitchFamily="2" charset="-78"/>
              </a:rPr>
              <a:t> تجربي </a:t>
            </a:r>
            <a:r>
              <a:rPr lang="fa-IR">
                <a:latin typeface="B Zae"/>
                <a:cs typeface="B Zar" panose="00000400000000000000" pitchFamily="2" charset="-78"/>
              </a:rPr>
              <a:t>استفاده كرد. آيا تفاوت زيادي ميان يك كودك طبقه پايين و كودك طبقه متوسط </a:t>
            </a:r>
            <a:r>
              <a:rPr lang="fa-IR" smtClean="0">
                <a:latin typeface="B Zae"/>
                <a:cs typeface="B Zar" panose="00000400000000000000" pitchFamily="2" charset="-78"/>
              </a:rPr>
              <a:t>يـا بالا </a:t>
            </a:r>
            <a:r>
              <a:rPr lang="fa-IR">
                <a:latin typeface="B Zae"/>
                <a:cs typeface="B Zar" panose="00000400000000000000" pitchFamily="2" charset="-78"/>
              </a:rPr>
              <a:t>كه با معلمهاي متفاوت وارد بهترين دانشگاهها ميشوند وجـود دارد؟ بـا اسـتفاده از </a:t>
            </a:r>
            <a:r>
              <a:rPr lang="fa-IR" smtClean="0">
                <a:latin typeface="B Zae"/>
                <a:cs typeface="B Zar" panose="00000400000000000000" pitchFamily="2" charset="-78"/>
              </a:rPr>
              <a:t>ايـن ديدگاه </a:t>
            </a:r>
            <a:r>
              <a:rPr lang="fa-IR">
                <a:latin typeface="B Zae"/>
                <a:cs typeface="B Zar" panose="00000400000000000000" pitchFamily="2" charset="-78"/>
              </a:rPr>
              <a:t>نظري و با دخل و تصرفهايي در آن، ميتوان مدلي براي تشخيص تمايزهاي </a:t>
            </a:r>
            <a:r>
              <a:rPr lang="fa-IR" smtClean="0">
                <a:latin typeface="B Zae"/>
                <a:cs typeface="B Zar" panose="00000400000000000000" pitchFamily="2" charset="-78"/>
              </a:rPr>
              <a:t>منزلتي در </a:t>
            </a:r>
            <a:r>
              <a:rPr lang="fa-IR">
                <a:latin typeface="B Zae"/>
                <a:cs typeface="B Zar" panose="00000400000000000000" pitchFamily="2" charset="-78"/>
              </a:rPr>
              <a:t>ايران يافت</a:t>
            </a:r>
            <a:r>
              <a:rPr lang="fa-IR" smtClean="0">
                <a:latin typeface="B Zae"/>
                <a:cs typeface="B Zar" panose="00000400000000000000" pitchFamily="2" charset="-78"/>
              </a:rPr>
              <a:t> </a:t>
            </a:r>
            <a:endParaRPr lang="fa-IR" smtClean="0">
              <a:latin typeface="B Zae"/>
              <a:cs typeface="B Zar" panose="00000400000000000000" pitchFamily="2" charset="-78"/>
            </a:endParaRPr>
          </a:p>
          <a:p>
            <a:pPr marL="0" indent="0" algn="just">
              <a:buNone/>
            </a:pPr>
            <a:r>
              <a:rPr lang="fa-IR" smtClean="0">
                <a:cs typeface="B Zar" panose="00000400000000000000" pitchFamily="2" charset="-78"/>
              </a:rPr>
              <a:t/>
            </a:r>
            <a:br>
              <a:rPr lang="fa-IR" smtClean="0">
                <a:cs typeface="B Zar" panose="00000400000000000000" pitchFamily="2" charset="-78"/>
              </a:rPr>
            </a:br>
            <a:endParaRPr lang="fa-IR">
              <a:cs typeface="B Zar" panose="00000400000000000000" pitchFamily="2" charset="-78"/>
            </a:endParaRPr>
          </a:p>
        </p:txBody>
      </p:sp>
      <p:sp>
        <p:nvSpPr>
          <p:cNvPr id="4" name="Flowchart: Process 3"/>
          <p:cNvSpPr/>
          <p:nvPr/>
        </p:nvSpPr>
        <p:spPr>
          <a:xfrm>
            <a:off x="838200" y="4212236"/>
            <a:ext cx="2698229" cy="109428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Zae"/>
                <a:cs typeface="B Zar" panose="00000400000000000000" pitchFamily="2" charset="-78"/>
              </a:rPr>
              <a:t>تمايزهاي منزلتي</a:t>
            </a:r>
            <a:endParaRPr lang="fa-IR" b="1">
              <a:solidFill>
                <a:srgbClr val="FF0000"/>
              </a:solidFill>
            </a:endParaRPr>
          </a:p>
        </p:txBody>
      </p:sp>
    </p:spTree>
    <p:extLst>
      <p:ext uri="{BB962C8B-B14F-4D97-AF65-F5344CB8AC3E}">
        <p14:creationId xmlns:p14="http://schemas.microsoft.com/office/powerpoint/2010/main" val="37399310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برتري آثار بورديو در اين است كه تئوري را با تجربه آميخته است با سنجشهاي </a:t>
            </a:r>
            <a:r>
              <a:rPr lang="fa-IR" smtClean="0">
                <a:cs typeface="B Zar" panose="00000400000000000000" pitchFamily="2" charset="-78"/>
              </a:rPr>
              <a:t>تجربـي كه </a:t>
            </a:r>
            <a:r>
              <a:rPr lang="fa-IR" smtClean="0">
                <a:cs typeface="B Zar" panose="00000400000000000000" pitchFamily="2" charset="-78"/>
              </a:rPr>
              <a:t>بسيار هم از نظر تكنيكهاي آمار پيشرفته هستند، سعي كرده است تمايزهـاي طبقـاتي </a:t>
            </a:r>
            <a:r>
              <a:rPr lang="fa-IR" smtClean="0">
                <a:cs typeface="B Zar" panose="00000400000000000000" pitchFamily="2" charset="-78"/>
              </a:rPr>
              <a:t>را مشخص </a:t>
            </a:r>
            <a:r>
              <a:rPr lang="fa-IR" smtClean="0">
                <a:cs typeface="B Zar" panose="00000400000000000000" pitchFamily="2" charset="-78"/>
              </a:rPr>
              <a:t>سازد. با تلفيق نظري كوشش نموده تا كلاسيسيزم را بـا مـدرنيزم و مابعـد </a:t>
            </a:r>
            <a:r>
              <a:rPr lang="fa-IR" smtClean="0">
                <a:cs typeface="B Zar" panose="00000400000000000000" pitchFamily="2" charset="-78"/>
              </a:rPr>
              <a:t>مـدرنيزم آشتي </a:t>
            </a:r>
            <a:r>
              <a:rPr lang="fa-IR" smtClean="0">
                <a:cs typeface="B Zar" panose="00000400000000000000" pitchFamily="2" charset="-78"/>
              </a:rPr>
              <a:t>دهد. بدون شك آثار بورديو نه تنها در فرانسه و در غرب بلكه در جامعهشناسي به </a:t>
            </a:r>
            <a:r>
              <a:rPr lang="fa-IR" smtClean="0">
                <a:cs typeface="B Zar" panose="00000400000000000000" pitchFamily="2" charset="-78"/>
              </a:rPr>
              <a:t>طـور كلي </a:t>
            </a:r>
            <a:r>
              <a:rPr lang="fa-IR" smtClean="0">
                <a:cs typeface="B Zar" panose="00000400000000000000" pitchFamily="2" charset="-78"/>
              </a:rPr>
              <a:t>تأثير قابل توجهي خواهد داشت. بايد دقت داشت كه تمايزها و نشانههـاي آن در </a:t>
            </a:r>
            <a:r>
              <a:rPr lang="fa-IR" smtClean="0">
                <a:cs typeface="B Zar" panose="00000400000000000000" pitchFamily="2" charset="-78"/>
              </a:rPr>
              <a:t>جامعـه ما </a:t>
            </a:r>
            <a:r>
              <a:rPr lang="fa-IR" smtClean="0">
                <a:cs typeface="B Zar" panose="00000400000000000000" pitchFamily="2" charset="-78"/>
              </a:rPr>
              <a:t>تمايزهايي با تأثيرپذيري از غرب اسـت. نـه بـه ايـن معنـي كـه مـا تمايزهـاي طبقـاتي </a:t>
            </a:r>
            <a:r>
              <a:rPr lang="fa-IR" smtClean="0">
                <a:cs typeface="B Zar" panose="00000400000000000000" pitchFamily="2" charset="-78"/>
              </a:rPr>
              <a:t>و كشمكشهاي </a:t>
            </a:r>
            <a:r>
              <a:rPr lang="fa-IR" smtClean="0">
                <a:cs typeface="B Zar" panose="00000400000000000000" pitchFamily="2" charset="-78"/>
              </a:rPr>
              <a:t>طبقاتي نداشتهايم. تمايز در نحوه سخن گفتن </a:t>
            </a:r>
            <a:r>
              <a:rPr lang="fa-IR" smtClean="0">
                <a:cs typeface="B Zar" panose="00000400000000000000" pitchFamily="2" charset="-78"/>
              </a:rPr>
              <a:t>آشكارترين </a:t>
            </a:r>
            <a:r>
              <a:rPr lang="fa-IR" smtClean="0">
                <a:cs typeface="B Zar" panose="00000400000000000000" pitchFamily="2" charset="-78"/>
              </a:rPr>
              <a:t>نماد تمـايز </a:t>
            </a:r>
            <a:r>
              <a:rPr lang="fa-IR" smtClean="0">
                <a:cs typeface="B Zar" panose="00000400000000000000" pitchFamily="2" charset="-78"/>
              </a:rPr>
              <a:t>طبقـاتي است</a:t>
            </a:r>
            <a:r>
              <a:rPr lang="fa-IR" smtClean="0"/>
              <a:t>. </a:t>
            </a:r>
            <a:endParaRPr lang="fa-IR" smtClean="0"/>
          </a:p>
          <a:p>
            <a:pPr algn="just"/>
            <a:endParaRPr lang="fa-IR"/>
          </a:p>
        </p:txBody>
      </p:sp>
      <p:sp>
        <p:nvSpPr>
          <p:cNvPr id="4" name="Flowchart: Process 3"/>
          <p:cNvSpPr/>
          <p:nvPr/>
        </p:nvSpPr>
        <p:spPr>
          <a:xfrm>
            <a:off x="838200" y="5232608"/>
            <a:ext cx="3013023" cy="107929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كلاسيسيزم را بـا مـدرنيزم و مابعـد مـدرنيزم آشتي دهد</a:t>
            </a:r>
            <a:endParaRPr lang="fa-IR" sz="2000" b="1">
              <a:solidFill>
                <a:srgbClr val="FF0000"/>
              </a:solidFill>
            </a:endParaRPr>
          </a:p>
        </p:txBody>
      </p:sp>
    </p:spTree>
    <p:extLst>
      <p:ext uri="{BB962C8B-B14F-4D97-AF65-F5344CB8AC3E}">
        <p14:creationId xmlns:p14="http://schemas.microsoft.com/office/powerpoint/2010/main" val="3713737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بعضي از جملات اگر با دقت بيشتري نگاه كنيم خاص طبقه مسلط (اشراف قديم مـثلاً در صد سال پيش) بوده اند. اشراف قديم ايران چون تحت تأثير استعمار غربي قـرار داشـته انـد بسياري از عادات اروپاييان را تقليد ميكردند و وجه تمايز آنها از آن طريق تعيين ميگرديـد. هر كس كه بيشتر با فرهنگ اروپايي آشنايي داشت بيشتر ميتوانست نشان دهد و ادعـا كنـد كه به طبقه بالا تعلق دارد، و حتي امروز هم اين چنين است. نحوه استفاده از كارد و چنگـال، داشتن سرويسهاي مفصلي از ظروف و حك علامـت خـانوادگي روي آنهـا، نحـوه تـزيين منزل، استفاده از ميز و صندلي، دانستن زبانهاي خارجي، آشنايي با فرهنگ و موسيقي غربي همگي نشانه هاي تمايز طبقاتي بودند</a:t>
            </a:r>
          </a:p>
          <a:p>
            <a:endParaRPr lang="fa-IR"/>
          </a:p>
        </p:txBody>
      </p:sp>
      <p:sp>
        <p:nvSpPr>
          <p:cNvPr id="4" name="Flowchart: Process 3"/>
          <p:cNvSpPr/>
          <p:nvPr/>
        </p:nvSpPr>
        <p:spPr>
          <a:xfrm>
            <a:off x="838200" y="5189991"/>
            <a:ext cx="2278743" cy="98697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نشانه هاي تمايز طبقاتي</a:t>
            </a:r>
            <a:endParaRPr lang="fa-IR" sz="2000">
              <a:solidFill>
                <a:srgbClr val="FF0000"/>
              </a:solidFill>
            </a:endParaRPr>
          </a:p>
        </p:txBody>
      </p:sp>
    </p:spTree>
    <p:extLst>
      <p:ext uri="{BB962C8B-B14F-4D97-AF65-F5344CB8AC3E}">
        <p14:creationId xmlns:p14="http://schemas.microsoft.com/office/powerpoint/2010/main" val="36526908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آنچه كه ذكر شد به اين معني نيست كه تمايزهاي طبقاتي قبل از آشنايي با فرهنگ غـرب در ايران وجود نداشته است بلكه ايرانيان با داشتن حكومت هاي استبدادي و به شـدت قـشربندي شده همواره تمايزهاي منزلتي خود را داشته اند. اظهار نظر دقيق در اين مورد نيازمند يك تحقيق تاريخي گسترده است كه از حوصله اين مقاله خارج مي باشد. اما در هر حال هر جامعه قشربندي شدهاي كه از مرحله اوليه تساوي و امرار معاش عبور كند، بـهتـدريج داراي نـوعي از تمايزهـاي منزلتي ميگردد. اما اين امر در جامعه معاصر شكل ديگري به خود مـيگيـرد كـه در ارتبـاط بـا تبليغات، توليد انبوه و رسانههاي گروهي تصوير تساوي طبقاتي ارائه داده ميشود، در حاليكه در پس همه اين تبليغات ساخت طبقاتي.  و تمايزهاي طبقاتي به شدت وجود دارند</a:t>
            </a:r>
          </a:p>
          <a:p>
            <a:pPr algn="just"/>
            <a:endParaRPr lang="fa-IR">
              <a:cs typeface="B Zar" panose="00000400000000000000" pitchFamily="2" charset="-78"/>
            </a:endParaRPr>
          </a:p>
        </p:txBody>
      </p:sp>
      <p:sp>
        <p:nvSpPr>
          <p:cNvPr id="4" name="Flowchart: Process 3"/>
          <p:cNvSpPr/>
          <p:nvPr/>
        </p:nvSpPr>
        <p:spPr>
          <a:xfrm>
            <a:off x="2264228" y="5451249"/>
            <a:ext cx="7663543" cy="725714"/>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ايرانيان با داشتن حكومت هاي استبدادي و به شـدت قـشربندي شده همواره تمايزهاي منزلتي خود را داشته اند</a:t>
            </a:r>
            <a:endParaRPr lang="fa-IR" sz="2000" b="1">
              <a:solidFill>
                <a:srgbClr val="FF0000"/>
              </a:solidFill>
            </a:endParaRPr>
          </a:p>
        </p:txBody>
      </p:sp>
    </p:spTree>
    <p:extLst>
      <p:ext uri="{BB962C8B-B14F-4D97-AF65-F5344CB8AC3E}">
        <p14:creationId xmlns:p14="http://schemas.microsoft.com/office/powerpoint/2010/main" val="11866540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البته همان طور كه بورديـو و وبـر اظهار داشـته انـد، طبقـات مـسلط گونـاگون بـا شيوه هاي متفاوت زندگي در جامعه وجود دارند كه هر يك بـر مبنـاي تركيـب سـرمايه هاي گوناگونشان نشانه ها و تمايزهاي مربوط به طبقه خود را دارنـد. در جامعـه اي كـه انقلاب رخ مي دهد تمايزهاي طبقاتي در ابتـدا حالـت مغـشوش و نامـشخص بـه خـود مي گيرند، اما پس از گذشت چند دهه طبقات در جاي خود قرار مي گيرنـد و شـيوه هـاي جديد و عادتواره هاي نـو اسـتوار مـيشـوند و زنـدگي اجتمـاعي را تحـت تـأثير قـرار مي دهند. </a:t>
            </a:r>
          </a:p>
          <a:p>
            <a:pPr algn="just"/>
            <a:endParaRPr lang="fa-IR">
              <a:cs typeface="B Zar" panose="00000400000000000000" pitchFamily="2" charset="-78"/>
            </a:endParaRPr>
          </a:p>
        </p:txBody>
      </p:sp>
      <p:sp>
        <p:nvSpPr>
          <p:cNvPr id="4" name="Flowchart: Process 3"/>
          <p:cNvSpPr/>
          <p:nvPr/>
        </p:nvSpPr>
        <p:spPr>
          <a:xfrm>
            <a:off x="1886857" y="4572000"/>
            <a:ext cx="3018972" cy="92891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smtClean="0">
                <a:solidFill>
                  <a:srgbClr val="FF0000"/>
                </a:solidFill>
                <a:cs typeface="B Zar" panose="00000400000000000000" pitchFamily="2" charset="-78"/>
              </a:rPr>
              <a:t>تركيـب سـرمايه هاي گوناگونشان</a:t>
            </a:r>
            <a:endParaRPr lang="fa-IR" sz="2000">
              <a:solidFill>
                <a:srgbClr val="FF0000"/>
              </a:solidFill>
              <a:cs typeface="B Zar" panose="00000400000000000000" pitchFamily="2" charset="-78"/>
            </a:endParaRPr>
          </a:p>
        </p:txBody>
      </p:sp>
    </p:spTree>
    <p:extLst>
      <p:ext uri="{BB962C8B-B14F-4D97-AF65-F5344CB8AC3E}">
        <p14:creationId xmlns:p14="http://schemas.microsoft.com/office/powerpoint/2010/main" val="15606998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شايد در جامعه ايران در حال حاضر عادتوارههاي جا افتاده مانند غرب كمتـر وجود داشته باشند. در بعضي موارد مشاهده مي شود كه حتي عـادتواره هـاي قـومي و منطقه اي با عادتواره هاي شهري و در مواردي غربي تناقض پيدا مي كنند. امـا در هـر صورت عادت واره هاي جديد در حال شكلگيري هستند و تمايزهاي طبقاتي به تدريج از طريق آنها روشنتر مي شود. بدون شك جامعه ايران يك جامعـه طبقـاتي اسـت، امـا ساختار طبقاتي ما به علت وجود دگرگوني ها و تحولات اجتماعي، شكل خـاص خـود را دارد. شايد بتوان از نظريه بورديو براي انجام يك تحقيق تجربي در ايران استفاده كرد. بر مبناي نظر خود او "نظريه بدون تحقيق خالي است و تحقيقات تجربي بدون نظريـه كور هستند</a:t>
            </a:r>
          </a:p>
          <a:p>
            <a:pPr algn="just"/>
            <a:endParaRPr lang="fa-IR" smtClean="0">
              <a:cs typeface="B Zar" panose="00000400000000000000" pitchFamily="2" charset="-78"/>
            </a:endParaRPr>
          </a:p>
          <a:p>
            <a:endParaRPr lang="fa-IR"/>
          </a:p>
        </p:txBody>
      </p:sp>
      <p:sp>
        <p:nvSpPr>
          <p:cNvPr id="4" name="Flowchart: Process 3"/>
          <p:cNvSpPr/>
          <p:nvPr/>
        </p:nvSpPr>
        <p:spPr>
          <a:xfrm>
            <a:off x="838200" y="5030334"/>
            <a:ext cx="2902857" cy="1146629"/>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rgbClr val="FF0000"/>
                </a:solidFill>
                <a:cs typeface="B Zar" panose="00000400000000000000" pitchFamily="2" charset="-78"/>
              </a:rPr>
              <a:t>عـادتواره هـاي قـومي و منطقه اي</a:t>
            </a:r>
            <a:endParaRPr lang="fa-IR">
              <a:solidFill>
                <a:srgbClr val="FF0000"/>
              </a:solidFill>
            </a:endParaRPr>
          </a:p>
        </p:txBody>
      </p:sp>
    </p:spTree>
    <p:extLst>
      <p:ext uri="{BB962C8B-B14F-4D97-AF65-F5344CB8AC3E}">
        <p14:creationId xmlns:p14="http://schemas.microsoft.com/office/powerpoint/2010/main" val="3576041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cs typeface="B Zar" panose="00000400000000000000" pitchFamily="2" charset="-78"/>
              </a:rPr>
              <a:t>مقدمه</a:t>
            </a:r>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Zar" panose="00000400000000000000" pitchFamily="2" charset="-78"/>
              </a:rPr>
              <a:t>مفهوم </a:t>
            </a:r>
            <a:r>
              <a:rPr lang="fa-IR">
                <a:cs typeface="B Zar" panose="00000400000000000000" pitchFamily="2" charset="-78"/>
              </a:rPr>
              <a:t>طبقه از </a:t>
            </a:r>
            <a:r>
              <a:rPr lang="fa-IR" smtClean="0">
                <a:cs typeface="B Zar" panose="00000400000000000000" pitchFamily="2" charset="-78"/>
              </a:rPr>
              <a:t>ديدگاه بوردیو </a:t>
            </a:r>
            <a:r>
              <a:rPr lang="fa-IR">
                <a:cs typeface="B Zar" panose="00000400000000000000" pitchFamily="2" charset="-78"/>
              </a:rPr>
              <a:t>عمدتاً تركيبي از ديدگاه كارل مـاركس و مـاكس وبـر اسـت. او</a:t>
            </a:r>
            <a:br>
              <a:rPr lang="fa-IR">
                <a:cs typeface="B Zar" panose="00000400000000000000" pitchFamily="2" charset="-78"/>
              </a:rPr>
            </a:br>
            <a:r>
              <a:rPr lang="fa-IR">
                <a:cs typeface="B Zar" panose="00000400000000000000" pitchFamily="2" charset="-78"/>
              </a:rPr>
              <a:t>تحت تأثير ماركس مفهوم رابطه موقعيت طبقاتي و ابزار توليد را در نظر گرفته اسـت و </a:t>
            </a:r>
            <a:r>
              <a:rPr lang="fa-IR" smtClean="0">
                <a:cs typeface="B Zar" panose="00000400000000000000" pitchFamily="2" charset="-78"/>
              </a:rPr>
              <a:t>از وبـر</a:t>
            </a:r>
            <a:r>
              <a:rPr lang="fa-IR">
                <a:cs typeface="B Zar" panose="00000400000000000000" pitchFamily="2" charset="-78"/>
              </a:rPr>
              <a:t/>
            </a:r>
            <a:br>
              <a:rPr lang="fa-IR">
                <a:cs typeface="B Zar" panose="00000400000000000000" pitchFamily="2" charset="-78"/>
              </a:rPr>
            </a:br>
            <a:r>
              <a:rPr lang="fa-IR" smtClean="0">
                <a:cs typeface="B Zar" panose="00000400000000000000" pitchFamily="2" charset="-78"/>
              </a:rPr>
              <a:t>تحليل گروه </a:t>
            </a:r>
            <a:r>
              <a:rPr lang="fa-IR">
                <a:cs typeface="B Zar" panose="00000400000000000000" pitchFamily="2" charset="-78"/>
              </a:rPr>
              <a:t>هاي منزلتي يعني شيوه </a:t>
            </a:r>
            <a:r>
              <a:rPr lang="fa-IR" smtClean="0">
                <a:cs typeface="B Zar" panose="00000400000000000000" pitchFamily="2" charset="-78"/>
              </a:rPr>
              <a:t>زندگي </a:t>
            </a:r>
            <a:r>
              <a:rPr lang="fa-IR">
                <a:cs typeface="B Zar" panose="00000400000000000000" pitchFamily="2" charset="-78"/>
              </a:rPr>
              <a:t>سليقه و </a:t>
            </a:r>
            <a:r>
              <a:rPr lang="fa-IR" smtClean="0">
                <a:cs typeface="B Zar" panose="00000400000000000000" pitchFamily="2" charset="-78"/>
              </a:rPr>
              <a:t>يا پایگاه </a:t>
            </a:r>
            <a:r>
              <a:rPr lang="fa-IR">
                <a:cs typeface="B Zar" panose="00000400000000000000" pitchFamily="2" charset="-78"/>
              </a:rPr>
              <a:t>را الهام مي </a:t>
            </a:r>
            <a:r>
              <a:rPr lang="fa-IR" smtClean="0">
                <a:cs typeface="B Zar" panose="00000400000000000000" pitchFamily="2" charset="-78"/>
              </a:rPr>
              <a:t>گبرد</a:t>
            </a:r>
            <a:r>
              <a:rPr lang="fa-IR">
                <a:cs typeface="B Zar" panose="00000400000000000000" pitchFamily="2" charset="-78"/>
              </a:rPr>
              <a:t>. عـلاوه بـر </a:t>
            </a:r>
            <a:r>
              <a:rPr lang="fa-IR" smtClean="0">
                <a:cs typeface="B Zar" panose="00000400000000000000" pitchFamily="2" charset="-78"/>
              </a:rPr>
              <a:t>ايـن، بسياري </a:t>
            </a:r>
            <a:r>
              <a:rPr lang="fa-IR">
                <a:cs typeface="B Zar" panose="00000400000000000000" pitchFamily="2" charset="-78"/>
              </a:rPr>
              <a:t>از بحثهاي او يادآور نظريه </a:t>
            </a:r>
            <a:r>
              <a:rPr lang="fa-IR" smtClean="0">
                <a:cs typeface="B Zar" panose="00000400000000000000" pitchFamily="2" charset="-78"/>
              </a:rPr>
              <a:t>طبقات جامعـه شـناس </a:t>
            </a:r>
            <a:r>
              <a:rPr lang="fa-IR">
                <a:cs typeface="B Zar" panose="00000400000000000000" pitchFamily="2" charset="-78"/>
              </a:rPr>
              <a:t>امريكـايي ثرسـتون </a:t>
            </a:r>
            <a:r>
              <a:rPr lang="fa-IR" smtClean="0">
                <a:cs typeface="B Zar" panose="00000400000000000000" pitchFamily="2" charset="-78"/>
              </a:rPr>
              <a:t>وبلـن </a:t>
            </a:r>
            <a:r>
              <a:rPr lang="fa-IR">
                <a:cs typeface="B Zar" panose="00000400000000000000" pitchFamily="2" charset="-78"/>
              </a:rPr>
              <a:t>نيـز</a:t>
            </a:r>
            <a:br>
              <a:rPr lang="fa-IR">
                <a:cs typeface="B Zar" panose="00000400000000000000" pitchFamily="2" charset="-78"/>
              </a:rPr>
            </a:br>
            <a:r>
              <a:rPr lang="fa-IR">
                <a:cs typeface="B Zar" panose="00000400000000000000" pitchFamily="2" charset="-78"/>
              </a:rPr>
              <a:t>ميباشد. در كنار </a:t>
            </a:r>
            <a:r>
              <a:rPr lang="fa-IR" smtClean="0">
                <a:cs typeface="B Zar" panose="00000400000000000000" pitchFamily="2" charset="-78"/>
              </a:rPr>
              <a:t>اين متفكرين كلاسیك </a:t>
            </a:r>
            <a:r>
              <a:rPr lang="fa-IR">
                <a:cs typeface="B Zar" panose="00000400000000000000" pitchFamily="2" charset="-78"/>
              </a:rPr>
              <a:t>او از ساختگرايـي فرانـسوي از نظـر بررسـي نقـش</a:t>
            </a:r>
            <a:br>
              <a:rPr lang="fa-IR">
                <a:cs typeface="B Zar" panose="00000400000000000000" pitchFamily="2" charset="-78"/>
              </a:rPr>
            </a:br>
            <a:r>
              <a:rPr lang="fa-IR">
                <a:cs typeface="B Zar" panose="00000400000000000000" pitchFamily="2" charset="-78"/>
              </a:rPr>
              <a:t>عامل در ايجاد ساخت اجتماعي هم استفاده كرده است. </a:t>
            </a:r>
            <a:endParaRPr lang="fa-IR" smtClean="0">
              <a:cs typeface="B Zar" panose="00000400000000000000" pitchFamily="2" charset="-78"/>
            </a:endParaRPr>
          </a:p>
          <a:p>
            <a:pPr marL="0" indent="0" algn="just">
              <a:buNone/>
            </a:pPr>
            <a:endParaRPr lang="fa-IR"/>
          </a:p>
        </p:txBody>
      </p:sp>
      <p:pic>
        <p:nvPicPr>
          <p:cNvPr id="4" name="Picture 3"/>
          <p:cNvPicPr>
            <a:picLocks noChangeAspect="1"/>
          </p:cNvPicPr>
          <p:nvPr/>
        </p:nvPicPr>
        <p:blipFill>
          <a:blip r:embed="rId2"/>
          <a:stretch>
            <a:fillRect/>
          </a:stretch>
        </p:blipFill>
        <p:spPr>
          <a:xfrm>
            <a:off x="838199" y="4002088"/>
            <a:ext cx="2921001" cy="2309812"/>
          </a:xfrm>
          <a:prstGeom prst="rect">
            <a:avLst/>
          </a:prstGeom>
        </p:spPr>
      </p:pic>
    </p:spTree>
    <p:extLst>
      <p:ext uri="{BB962C8B-B14F-4D97-AF65-F5344CB8AC3E}">
        <p14:creationId xmlns:p14="http://schemas.microsoft.com/office/powerpoint/2010/main" val="3031336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اين مقاله كوشش خواهـد شـد تـا مفاهيم كليدي بورديو در ارتباط با طبقه مورد بررسي قرار گيرد و توضيح داده شـود كـه ايـن مفاهيم تنها در حد تجربي و خرد قابـل اسـتفاده نبـوده اسـت، بلكـه مفـاهيم مهمـي از نظـر جامعه شناسي و انجام تحقيقات در زمينه قشربندي اجتماعي و طبقه هستند. </a:t>
            </a:r>
            <a:endParaRPr lang="fa-IR">
              <a:cs typeface="B Zar" panose="00000400000000000000" pitchFamily="2" charset="-78"/>
            </a:endParaRPr>
          </a:p>
        </p:txBody>
      </p:sp>
    </p:spTree>
    <p:extLst>
      <p:ext uri="{BB962C8B-B14F-4D97-AF65-F5344CB8AC3E}">
        <p14:creationId xmlns:p14="http://schemas.microsoft.com/office/powerpoint/2010/main" val="3911140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در آثارش به ويژه كتابهاي تمايزها (</a:t>
            </a:r>
            <a:r>
              <a:rPr lang="en-US" smtClean="0">
                <a:cs typeface="B Zar" panose="00000400000000000000" pitchFamily="2" charset="-78"/>
              </a:rPr>
              <a:t>Distinctions</a:t>
            </a:r>
            <a:r>
              <a:rPr lang="fa-IR" smtClean="0">
                <a:cs typeface="B Zar" panose="00000400000000000000" pitchFamily="2" charset="-78"/>
              </a:rPr>
              <a:t>) و اشرافيت دولتـي (</a:t>
            </a:r>
            <a:r>
              <a:rPr lang="en-US" smtClean="0">
                <a:cs typeface="B Zar" panose="00000400000000000000" pitchFamily="2" charset="-78"/>
              </a:rPr>
              <a:t>State Nobility</a:t>
            </a:r>
            <a:r>
              <a:rPr lang="fa-IR" smtClean="0">
                <a:cs typeface="B Zar" panose="00000400000000000000" pitchFamily="2" charset="-78"/>
              </a:rPr>
              <a:t>)</a:t>
            </a:r>
            <a:r>
              <a:rPr lang="fa-IR">
                <a:cs typeface="B Zar" panose="00000400000000000000" pitchFamily="2" charset="-78"/>
              </a:rPr>
              <a:t> </a:t>
            </a:r>
            <a:r>
              <a:rPr lang="fa-IR" smtClean="0">
                <a:cs typeface="B Zar" panose="00000400000000000000" pitchFamily="2" charset="-78"/>
              </a:rPr>
              <a:t>تحليلهاي مفصل تجربي در مورد جامعه فرانسه انجام داده اسـت.(</a:t>
            </a:r>
            <a:r>
              <a:rPr lang="en-US" smtClean="0">
                <a:cs typeface="B Zar" panose="00000400000000000000" pitchFamily="2" charset="-78"/>
              </a:rPr>
              <a:t>Burdieu 1996, 2000 </a:t>
            </a:r>
            <a:r>
              <a:rPr lang="fa-IR" smtClean="0">
                <a:cs typeface="B Zar" panose="00000400000000000000" pitchFamily="2" charset="-78"/>
              </a:rPr>
              <a:t>او ادعا نمي كند كه به يك نظريه كلان دست يافته، اما تحليل او از مفاهيم سـرمايه (</a:t>
            </a:r>
            <a:r>
              <a:rPr lang="en-US" smtClean="0">
                <a:cs typeface="B Zar" panose="00000400000000000000" pitchFamily="2" charset="-78"/>
              </a:rPr>
              <a:t>capital</a:t>
            </a:r>
            <a:r>
              <a:rPr lang="fa-IR" smtClean="0">
                <a:cs typeface="B Zar" panose="00000400000000000000" pitchFamily="2" charset="-78"/>
              </a:rPr>
              <a:t>) و عادتواره ،(</a:t>
            </a:r>
            <a:r>
              <a:rPr lang="en-US" smtClean="0">
                <a:cs typeface="B Zar" panose="00000400000000000000" pitchFamily="2" charset="-78"/>
              </a:rPr>
              <a:t>habitus</a:t>
            </a:r>
            <a:r>
              <a:rPr lang="fa-IR" smtClean="0">
                <a:cs typeface="B Zar" panose="00000400000000000000" pitchFamily="2" charset="-78"/>
              </a:rPr>
              <a:t>)جريان پيدايش و باز توليد منزلت را از طريـق تمايزهـا و نمادهـا در طـول زمان نشان داده است كه ميتواند گامي مهم در راه دستيابي به يك نظريه كلان محسوب شود</a:t>
            </a:r>
            <a:endParaRPr lang="fa-IR">
              <a:cs typeface="B Zar" panose="00000400000000000000" pitchFamily="2" charset="-78"/>
            </a:endParaRPr>
          </a:p>
        </p:txBody>
      </p:sp>
    </p:spTree>
    <p:extLst>
      <p:ext uri="{BB962C8B-B14F-4D97-AF65-F5344CB8AC3E}">
        <p14:creationId xmlns:p14="http://schemas.microsoft.com/office/powerpoint/2010/main" val="2150312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سرمایه از دیدگاه بوردیو</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سرمايه از ديدگاه بورديو در اينجا ابتدا به بحث در مورد سرمايه ميپردازيم كه رابطه اي نزديك با موضـوع طبقـه دارد. چهار نوع سرمايه مورد نظر بورديو است: </a:t>
            </a:r>
          </a:p>
          <a:p>
            <a:r>
              <a:rPr lang="fa-IR" smtClean="0">
                <a:cs typeface="B Zar" panose="00000400000000000000" pitchFamily="2" charset="-78"/>
              </a:rPr>
              <a:t>( 1 سرمايه اقتصادي، </a:t>
            </a:r>
          </a:p>
          <a:p>
            <a:r>
              <a:rPr lang="fa-IR" smtClean="0">
                <a:cs typeface="B Zar" panose="00000400000000000000" pitchFamily="2" charset="-78"/>
              </a:rPr>
              <a:t>( 2 سرمايه اجتماعي، </a:t>
            </a:r>
          </a:p>
          <a:p>
            <a:r>
              <a:rPr lang="fa-IR" smtClean="0">
                <a:cs typeface="B Zar" panose="00000400000000000000" pitchFamily="2" charset="-78"/>
              </a:rPr>
              <a:t>( 3 سرمايه فرهنگي </a:t>
            </a:r>
          </a:p>
          <a:p>
            <a:r>
              <a:rPr lang="fa-IR" smtClean="0">
                <a:cs typeface="B Zar" panose="00000400000000000000" pitchFamily="2" charset="-78"/>
              </a:rPr>
              <a:t>( 4 سرمايه نمادين</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1" y="4438876"/>
            <a:ext cx="874486" cy="874486"/>
          </a:xfrm>
          <a:prstGeom prst="rect">
            <a:avLst/>
          </a:prstGeom>
        </p:spPr>
      </p:pic>
    </p:spTree>
    <p:extLst>
      <p:ext uri="{BB962C8B-B14F-4D97-AF65-F5344CB8AC3E}">
        <p14:creationId xmlns:p14="http://schemas.microsoft.com/office/powerpoint/2010/main" val="847214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marL="0" indent="0" algn="just">
              <a:buNone/>
            </a:pPr>
            <a:r>
              <a:rPr lang="fa-IR" smtClean="0">
                <a:cs typeface="B Zar" panose="00000400000000000000" pitchFamily="2" charset="-78"/>
              </a:rPr>
              <a:t>1- </a:t>
            </a:r>
            <a:r>
              <a:rPr lang="fa-IR" smtClean="0">
                <a:solidFill>
                  <a:srgbClr val="FF0000"/>
                </a:solidFill>
                <a:cs typeface="B Zar" panose="00000400000000000000" pitchFamily="2" charset="-78"/>
              </a:rPr>
              <a:t>سرمايه </a:t>
            </a:r>
            <a:r>
              <a:rPr lang="fa-IR">
                <a:solidFill>
                  <a:srgbClr val="FF0000"/>
                </a:solidFill>
                <a:cs typeface="B Zar" panose="00000400000000000000" pitchFamily="2" charset="-78"/>
              </a:rPr>
              <a:t>اقتصادي </a:t>
            </a:r>
            <a:r>
              <a:rPr lang="fa-IR">
                <a:cs typeface="B Zar" panose="00000400000000000000" pitchFamily="2" charset="-78"/>
              </a:rPr>
              <a:t>تشابه زيادي با مفهوم ماركسي كلمه سـرمايه دارد و شـامل </a:t>
            </a:r>
            <a:r>
              <a:rPr lang="fa-IR" smtClean="0">
                <a:cs typeface="B Zar" panose="00000400000000000000" pitchFamily="2" charset="-78"/>
              </a:rPr>
              <a:t>سـرمايه توليدي </a:t>
            </a:r>
            <a:r>
              <a:rPr lang="fa-IR">
                <a:cs typeface="B Zar" panose="00000400000000000000" pitchFamily="2" charset="-78"/>
              </a:rPr>
              <a:t>ميگردد كه ميتواند براي توليد اشيا و خدمات </a:t>
            </a:r>
            <a:r>
              <a:rPr lang="fa-IR" smtClean="0">
                <a:cs typeface="B Zar" panose="00000400000000000000" pitchFamily="2" charset="-78"/>
              </a:rPr>
              <a:t>به كار </a:t>
            </a:r>
            <a:r>
              <a:rPr lang="fa-IR">
                <a:cs typeface="B Zar" panose="00000400000000000000" pitchFamily="2" charset="-78"/>
              </a:rPr>
              <a:t>آيد</a:t>
            </a:r>
            <a:r>
              <a:rPr lang="fa-IR" smtClean="0">
                <a:cs typeface="B Zar" panose="00000400000000000000" pitchFamily="2" charset="-78"/>
              </a:rPr>
              <a:t>.</a:t>
            </a:r>
          </a:p>
          <a:p>
            <a:pPr marL="0" indent="0" algn="just">
              <a:buNone/>
            </a:pPr>
            <a:r>
              <a:rPr lang="fa-IR" smtClean="0">
                <a:cs typeface="B Zar" panose="00000400000000000000" pitchFamily="2" charset="-78"/>
              </a:rPr>
              <a:t>2- مفهوم </a:t>
            </a:r>
            <a:r>
              <a:rPr lang="fa-IR">
                <a:solidFill>
                  <a:srgbClr val="FF0000"/>
                </a:solidFill>
                <a:cs typeface="B Zar" panose="00000400000000000000" pitchFamily="2" charset="-78"/>
              </a:rPr>
              <a:t>سرمايه اجتماعي </a:t>
            </a:r>
            <a:r>
              <a:rPr lang="fa-IR">
                <a:cs typeface="B Zar" panose="00000400000000000000" pitchFamily="2" charset="-78"/>
              </a:rPr>
              <a:t>به مقامات و روابط گروهي يا </a:t>
            </a:r>
            <a:r>
              <a:rPr lang="fa-IR" smtClean="0">
                <a:cs typeface="B Zar" panose="00000400000000000000" pitchFamily="2" charset="-78"/>
              </a:rPr>
              <a:t>شبكه هاي </a:t>
            </a:r>
            <a:r>
              <a:rPr lang="fa-IR">
                <a:cs typeface="B Zar" panose="00000400000000000000" pitchFamily="2" charset="-78"/>
              </a:rPr>
              <a:t>اجتمـاعي </a:t>
            </a:r>
            <a:r>
              <a:rPr lang="fa-IR" smtClean="0">
                <a:cs typeface="B Zar" panose="00000400000000000000" pitchFamily="2" charset="-78"/>
              </a:rPr>
              <a:t>(دوسـتي </a:t>
            </a:r>
            <a:r>
              <a:rPr lang="fa-IR">
                <a:cs typeface="B Zar" panose="00000400000000000000" pitchFamily="2" charset="-78"/>
              </a:rPr>
              <a:t>و</a:t>
            </a:r>
            <a:br>
              <a:rPr lang="fa-IR">
                <a:cs typeface="B Zar" panose="00000400000000000000" pitchFamily="2" charset="-78"/>
              </a:rPr>
            </a:br>
            <a:r>
              <a:rPr lang="fa-IR">
                <a:cs typeface="B Zar" panose="00000400000000000000" pitchFamily="2" charset="-78"/>
              </a:rPr>
              <a:t>نظير </a:t>
            </a:r>
            <a:r>
              <a:rPr lang="fa-IR" smtClean="0">
                <a:cs typeface="B Zar" panose="00000400000000000000" pitchFamily="2" charset="-78"/>
              </a:rPr>
              <a:t>آن) </a:t>
            </a:r>
            <a:r>
              <a:rPr lang="fa-IR">
                <a:cs typeface="B Zar" panose="00000400000000000000" pitchFamily="2" charset="-78"/>
              </a:rPr>
              <a:t>مربوط </a:t>
            </a:r>
            <a:r>
              <a:rPr lang="fa-IR" smtClean="0">
                <a:cs typeface="B Zar" panose="00000400000000000000" pitchFamily="2" charset="-78"/>
              </a:rPr>
              <a:t>مي گردد </a:t>
            </a:r>
            <a:r>
              <a:rPr lang="fa-IR">
                <a:cs typeface="B Zar" panose="00000400000000000000" pitchFamily="2" charset="-78"/>
              </a:rPr>
              <a:t>كه فرد در درون آن قرار گرفته است و ميتواند بـه نفـع خـود از آن</a:t>
            </a:r>
            <a:br>
              <a:rPr lang="fa-IR">
                <a:cs typeface="B Zar" panose="00000400000000000000" pitchFamily="2" charset="-78"/>
              </a:rPr>
            </a:br>
            <a:r>
              <a:rPr lang="fa-IR">
                <a:cs typeface="B Zar" panose="00000400000000000000" pitchFamily="2" charset="-78"/>
              </a:rPr>
              <a:t>استفاده كند</a:t>
            </a:r>
            <a:r>
              <a:rPr lang="fa-IR" smtClean="0">
                <a:cs typeface="B Zar" panose="00000400000000000000" pitchFamily="2" charset="-78"/>
              </a:rPr>
              <a:t>.</a:t>
            </a:r>
          </a:p>
          <a:p>
            <a:pPr algn="just"/>
            <a:r>
              <a:rPr lang="fa-IR" smtClean="0">
                <a:cs typeface="B Zar" panose="00000400000000000000" pitchFamily="2" charset="-78"/>
              </a:rPr>
              <a:t> 3- مفهوم </a:t>
            </a:r>
            <a:r>
              <a:rPr lang="fa-IR">
                <a:solidFill>
                  <a:srgbClr val="FF0000"/>
                </a:solidFill>
                <a:cs typeface="B Zar" panose="00000400000000000000" pitchFamily="2" charset="-78"/>
              </a:rPr>
              <a:t>سرمايه فرهنگي </a:t>
            </a:r>
            <a:r>
              <a:rPr lang="fa-IR">
                <a:cs typeface="B Zar" panose="00000400000000000000" pitchFamily="2" charset="-78"/>
              </a:rPr>
              <a:t>نزديـك بـه مفهـوم وبـري شـيوه زنـدگي اسـت كـه شـامل</a:t>
            </a:r>
            <a:br>
              <a:rPr lang="fa-IR">
                <a:cs typeface="B Zar" panose="00000400000000000000" pitchFamily="2" charset="-78"/>
              </a:rPr>
            </a:br>
            <a:r>
              <a:rPr lang="fa-IR">
                <a:cs typeface="B Zar" panose="00000400000000000000" pitchFamily="2" charset="-78"/>
              </a:rPr>
              <a:t>مهارتهاي خاص، سليقه، نحوه سخن گفتن، مدارك تحصيلي و </a:t>
            </a:r>
            <a:r>
              <a:rPr lang="fa-IR" smtClean="0">
                <a:cs typeface="B Zar" panose="00000400000000000000" pitchFamily="2" charset="-78"/>
              </a:rPr>
              <a:t>شيوه هايي مي گردد </a:t>
            </a:r>
            <a:r>
              <a:rPr lang="fa-IR">
                <a:cs typeface="B Zar" panose="00000400000000000000" pitchFamily="2" charset="-78"/>
              </a:rPr>
              <a:t>كه فـرد</a:t>
            </a:r>
            <a:r>
              <a:rPr lang="fa-IR" smtClean="0">
                <a:cs typeface="B Zar" panose="00000400000000000000" pitchFamily="2" charset="-78"/>
              </a:rPr>
              <a:t> </a:t>
            </a:r>
            <a:r>
              <a:rPr lang="fa-IR" smtClean="0"/>
              <a:t/>
            </a:r>
            <a:br>
              <a:rPr lang="fa-IR" smtClean="0"/>
            </a:br>
            <a:r>
              <a:rPr lang="fa-IR" smtClean="0">
                <a:cs typeface="B Zar" panose="00000400000000000000" pitchFamily="2" charset="-78"/>
              </a:rPr>
              <a:t>از طريق آن خود را از ديگران متمايز ميسازد. اين نقطه نظر يادآور مفهوم مـصرف چـشمگير وبلن نيز هست. يعني طبقات بالا با چشمگير ساختن شـيوه زنـدگي خـود از ديگران متمـايز ميشوند.</a:t>
            </a:r>
          </a:p>
          <a:p>
            <a:pPr marL="0" indent="0" algn="just">
              <a:buNone/>
            </a:pPr>
            <a:r>
              <a:rPr lang="fa-IR" smtClean="0">
                <a:cs typeface="B Zar" panose="00000400000000000000" pitchFamily="2" charset="-78"/>
              </a:rPr>
              <a:t>4-مفهوم </a:t>
            </a:r>
            <a:r>
              <a:rPr lang="fa-IR" smtClean="0">
                <a:solidFill>
                  <a:srgbClr val="FF0000"/>
                </a:solidFill>
                <a:cs typeface="B Zar" panose="00000400000000000000" pitchFamily="2" charset="-78"/>
              </a:rPr>
              <a:t>سرمايه نمادين </a:t>
            </a:r>
            <a:r>
              <a:rPr lang="fa-IR" smtClean="0">
                <a:cs typeface="B Zar" panose="00000400000000000000" pitchFamily="2" charset="-78"/>
              </a:rPr>
              <a:t>كه شامل كاربرد نمادهايي ميگردد كه فرد به كار ميگيرد تا بـه سطوح ديگر سرمايه خود مشروعيت بخشد.</a:t>
            </a:r>
          </a:p>
          <a:p>
            <a:pPr marL="0" indent="0" algn="just">
              <a:buNone/>
            </a:pPr>
            <a:endParaRPr lang="fa-IR"/>
          </a:p>
        </p:txBody>
      </p:sp>
    </p:spTree>
    <p:extLst>
      <p:ext uri="{BB962C8B-B14F-4D97-AF65-F5344CB8AC3E}">
        <p14:creationId xmlns:p14="http://schemas.microsoft.com/office/powerpoint/2010/main" val="1234360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3947</Words>
  <Application>Microsoft Office PowerPoint</Application>
  <PresentationFormat>Widescreen</PresentationFormat>
  <Paragraphs>130</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B Zae</vt:lpstr>
      <vt:lpstr>B Zar</vt:lpstr>
      <vt:lpstr>Calibri</vt:lpstr>
      <vt:lpstr>Calibri Light</vt:lpstr>
      <vt:lpstr>Times New Roman</vt:lpstr>
      <vt:lpstr>Office Theme</vt:lpstr>
      <vt:lpstr>عنوان مقاله: معرفي مفهوم طبقه از ديدگاه بورديو </vt:lpstr>
      <vt:lpstr>چکیده</vt:lpstr>
      <vt:lpstr>PowerPoint Presentation</vt:lpstr>
      <vt:lpstr>كليدواژه ها: </vt:lpstr>
      <vt:lpstr>مقدمه</vt:lpstr>
      <vt:lpstr>PowerPoint Presentation</vt:lpstr>
      <vt:lpstr>PowerPoint Presentation</vt:lpstr>
      <vt:lpstr>سرمایه از دیدگاه بوردیو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فرهنگ و طبقه </vt:lpstr>
      <vt:lpstr>PowerPoint Presentation</vt:lpstr>
      <vt:lpstr>عادتواره و رابطه آن با طبقه </vt:lpstr>
      <vt:lpstr>PowerPoint Presentation</vt:lpstr>
      <vt:lpstr>PowerPoint Presentation</vt:lpstr>
      <vt:lpstr>PowerPoint Presentation</vt:lpstr>
      <vt:lpstr>مدل سه شاخهاي بورديو درباره سليقه</vt:lpstr>
      <vt:lpstr>PowerPoint Presentation</vt:lpstr>
      <vt:lpstr>PowerPoint Presentation</vt:lpstr>
      <vt:lpstr>PowerPoint Presentation</vt:lpstr>
      <vt:lpstr>PowerPoint Presentation</vt:lpstr>
      <vt:lpstr>PowerPoint Presentation</vt:lpstr>
      <vt:lpstr>اهميت نظر بورديو جهت كاربرد آن در ديگر نقاط جهان از جمله ايران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MaZz!i</dc:creator>
  <cp:lastModifiedBy>MaZz!i</cp:lastModifiedBy>
  <cp:revision>23</cp:revision>
  <dcterms:created xsi:type="dcterms:W3CDTF">2022-12-24T18:38:32Z</dcterms:created>
  <dcterms:modified xsi:type="dcterms:W3CDTF">2022-12-25T07:31:21Z</dcterms:modified>
</cp:coreProperties>
</file>