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31" r:id="rId4"/>
    <p:sldId id="258" r:id="rId5"/>
    <p:sldId id="259" r:id="rId6"/>
    <p:sldId id="260" r:id="rId7"/>
    <p:sldId id="332" r:id="rId8"/>
    <p:sldId id="261" r:id="rId9"/>
    <p:sldId id="263" r:id="rId10"/>
    <p:sldId id="333" r:id="rId11"/>
    <p:sldId id="264" r:id="rId12"/>
    <p:sldId id="334" r:id="rId13"/>
    <p:sldId id="265" r:id="rId14"/>
    <p:sldId id="266" r:id="rId15"/>
    <p:sldId id="267" r:id="rId16"/>
    <p:sldId id="268" r:id="rId17"/>
    <p:sldId id="269" r:id="rId18"/>
    <p:sldId id="335" r:id="rId19"/>
    <p:sldId id="270" r:id="rId20"/>
    <p:sldId id="271" r:id="rId21"/>
    <p:sldId id="272" r:id="rId22"/>
    <p:sldId id="273" r:id="rId23"/>
    <p:sldId id="274" r:id="rId24"/>
    <p:sldId id="275" r:id="rId25"/>
    <p:sldId id="276" r:id="rId26"/>
    <p:sldId id="278" r:id="rId27"/>
    <p:sldId id="279" r:id="rId28"/>
    <p:sldId id="280" r:id="rId29"/>
    <p:sldId id="336" r:id="rId30"/>
    <p:sldId id="281" r:id="rId31"/>
    <p:sldId id="282" r:id="rId32"/>
    <p:sldId id="283" r:id="rId33"/>
    <p:sldId id="284" r:id="rId34"/>
    <p:sldId id="285" r:id="rId35"/>
    <p:sldId id="337" r:id="rId36"/>
    <p:sldId id="286" r:id="rId37"/>
    <p:sldId id="287" r:id="rId38"/>
    <p:sldId id="338" r:id="rId39"/>
    <p:sldId id="288" r:id="rId40"/>
    <p:sldId id="289" r:id="rId41"/>
    <p:sldId id="290" r:id="rId42"/>
    <p:sldId id="339" r:id="rId43"/>
    <p:sldId id="291" r:id="rId44"/>
    <p:sldId id="292" r:id="rId45"/>
    <p:sldId id="293" r:id="rId46"/>
    <p:sldId id="294" r:id="rId47"/>
    <p:sldId id="295" r:id="rId48"/>
    <p:sldId id="296" r:id="rId49"/>
    <p:sldId id="297" r:id="rId50"/>
    <p:sldId id="298" r:id="rId51"/>
    <p:sldId id="299" r:id="rId52"/>
    <p:sldId id="300" r:id="rId53"/>
    <p:sldId id="301" r:id="rId54"/>
    <p:sldId id="340" r:id="rId55"/>
    <p:sldId id="302" r:id="rId56"/>
    <p:sldId id="303" r:id="rId57"/>
    <p:sldId id="304" r:id="rId58"/>
    <p:sldId id="305" r:id="rId59"/>
    <p:sldId id="306" r:id="rId60"/>
    <p:sldId id="307" r:id="rId61"/>
    <p:sldId id="308" r:id="rId62"/>
    <p:sldId id="309" r:id="rId63"/>
    <p:sldId id="341" r:id="rId64"/>
    <p:sldId id="310" r:id="rId65"/>
    <p:sldId id="311" r:id="rId66"/>
    <p:sldId id="312" r:id="rId67"/>
    <p:sldId id="313" r:id="rId68"/>
    <p:sldId id="314" r:id="rId69"/>
    <p:sldId id="315" r:id="rId70"/>
    <p:sldId id="342" r:id="rId71"/>
    <p:sldId id="316" r:id="rId72"/>
    <p:sldId id="317" r:id="rId73"/>
    <p:sldId id="318" r:id="rId74"/>
    <p:sldId id="319" r:id="rId75"/>
    <p:sldId id="320" r:id="rId76"/>
    <p:sldId id="322" r:id="rId77"/>
    <p:sldId id="323" r:id="rId78"/>
    <p:sldId id="343" r:id="rId79"/>
    <p:sldId id="324" r:id="rId80"/>
    <p:sldId id="344" r:id="rId81"/>
    <p:sldId id="325" r:id="rId82"/>
    <p:sldId id="326" r:id="rId83"/>
    <p:sldId id="347" r:id="rId84"/>
    <p:sldId id="327" r:id="rId85"/>
    <p:sldId id="328" r:id="rId86"/>
    <p:sldId id="345" r:id="rId87"/>
    <p:sldId id="329" r:id="rId88"/>
    <p:sldId id="346" r:id="rId8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7" autoAdjust="0"/>
    <p:restoredTop sz="94660"/>
  </p:normalViewPr>
  <p:slideViewPr>
    <p:cSldViewPr snapToGrid="0">
      <p:cViewPr varScale="1">
        <p:scale>
          <a:sx n="64" d="100"/>
          <a:sy n="64" d="100"/>
        </p:scale>
        <p:origin x="7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20A1BD8-2FF6-42C1-9E80-90BB29C4D9A6}" type="datetimeFigureOut">
              <a:rPr lang="fa-IR" smtClean="0"/>
              <a:t>23/05/1444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287760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0A1BD8-2FF6-42C1-9E80-90BB29C4D9A6}" type="datetimeFigureOut">
              <a:rPr lang="fa-IR" smtClean="0"/>
              <a:t>23/05/1444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56135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0A1BD8-2FF6-42C1-9E80-90BB29C4D9A6}" type="datetimeFigureOut">
              <a:rPr lang="fa-IR" smtClean="0"/>
              <a:t>23/05/1444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76964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0A1BD8-2FF6-42C1-9E80-90BB29C4D9A6}" type="datetimeFigureOut">
              <a:rPr lang="fa-IR" smtClean="0"/>
              <a:t>23/05/1444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299658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A1BD8-2FF6-42C1-9E80-90BB29C4D9A6}" type="datetimeFigureOut">
              <a:rPr lang="fa-IR" smtClean="0"/>
              <a:t>23/05/1444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12574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20A1BD8-2FF6-42C1-9E80-90BB29C4D9A6}" type="datetimeFigureOut">
              <a:rPr lang="fa-IR" smtClean="0"/>
              <a:t>23/05/1444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86597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20A1BD8-2FF6-42C1-9E80-90BB29C4D9A6}" type="datetimeFigureOut">
              <a:rPr lang="fa-IR" smtClean="0"/>
              <a:t>23/05/1444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197074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20A1BD8-2FF6-42C1-9E80-90BB29C4D9A6}" type="datetimeFigureOut">
              <a:rPr lang="fa-IR" smtClean="0"/>
              <a:t>23/05/1444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83813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A1BD8-2FF6-42C1-9E80-90BB29C4D9A6}" type="datetimeFigureOut">
              <a:rPr lang="fa-IR" smtClean="0"/>
              <a:t>23/05/1444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191354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1BD8-2FF6-42C1-9E80-90BB29C4D9A6}" type="datetimeFigureOut">
              <a:rPr lang="fa-IR" smtClean="0"/>
              <a:t>23/05/1444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180862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1BD8-2FF6-42C1-9E80-90BB29C4D9A6}" type="datetimeFigureOut">
              <a:rPr lang="fa-IR" smtClean="0"/>
              <a:t>23/05/1444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E27706-3878-48B5-9944-0DB1E1EDD6C4}" type="slidenum">
              <a:rPr lang="fa-IR" smtClean="0"/>
              <a:t>‹#›</a:t>
            </a:fld>
            <a:endParaRPr lang="fa-IR"/>
          </a:p>
        </p:txBody>
      </p:sp>
    </p:spTree>
    <p:extLst>
      <p:ext uri="{BB962C8B-B14F-4D97-AF65-F5344CB8AC3E}">
        <p14:creationId xmlns:p14="http://schemas.microsoft.com/office/powerpoint/2010/main" val="53280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A1BD8-2FF6-42C1-9E80-90BB29C4D9A6}" type="datetimeFigureOut">
              <a:rPr lang="fa-IR" smtClean="0"/>
              <a:t>23/05/1444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7E27706-3878-48B5-9944-0DB1E1EDD6C4}" type="slidenum">
              <a:rPr lang="fa-IR" smtClean="0"/>
              <a:t>‹#›</a:t>
            </a:fld>
            <a:endParaRPr lang="fa-IR"/>
          </a:p>
        </p:txBody>
      </p:sp>
    </p:spTree>
    <p:extLst>
      <p:ext uri="{BB962C8B-B14F-4D97-AF65-F5344CB8AC3E}">
        <p14:creationId xmlns:p14="http://schemas.microsoft.com/office/powerpoint/2010/main" val="309904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a:t>
            </a:r>
            <a:r>
              <a:rPr lang="fa-IR" sz="3600" smtClean="0">
                <a:cs typeface="B Zar" panose="00000400000000000000" pitchFamily="2" charset="-78"/>
              </a:rPr>
              <a:t>ساختار </a:t>
            </a:r>
            <a:r>
              <a:rPr lang="fa-IR" sz="3600">
                <a:cs typeface="B Zar" panose="00000400000000000000" pitchFamily="2" charset="-78"/>
              </a:rPr>
              <a:t>و کارکردهای خانواده ايراني در دوره «مادها</a:t>
            </a:r>
            <a:r>
              <a:rPr lang="fa-IR" sz="3600" smtClean="0">
                <a:cs typeface="B Zar" panose="00000400000000000000" pitchFamily="2" charset="-78"/>
              </a:rPr>
              <a:t> </a:t>
            </a:r>
            <a:endParaRPr lang="fa-IR" sz="3600">
              <a:cs typeface="B Zar" panose="00000400000000000000" pitchFamily="2" charset="-78"/>
            </a:endParaRPr>
          </a:p>
        </p:txBody>
      </p:sp>
      <p:sp>
        <p:nvSpPr>
          <p:cNvPr id="3" name="Subtitle 2"/>
          <p:cNvSpPr>
            <a:spLocks noGrp="1"/>
          </p:cNvSpPr>
          <p:nvPr>
            <p:ph type="subTitle" idx="1"/>
          </p:nvPr>
        </p:nvSpPr>
        <p:spPr/>
        <p:txBody>
          <a:bodyPr>
            <a:normAutofit fontScale="92500" lnSpcReduction="10000"/>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محمدحسین </a:t>
            </a:r>
            <a:r>
              <a:rPr lang="fa-IR">
                <a:cs typeface="B Zar" panose="00000400000000000000" pitchFamily="2" charset="-78"/>
              </a:rPr>
              <a:t>پناهی ، </a:t>
            </a:r>
            <a:r>
              <a:rPr lang="fa-IR" smtClean="0">
                <a:cs typeface="B Zar" panose="00000400000000000000" pitchFamily="2" charset="-78"/>
              </a:rPr>
              <a:t>محسن </a:t>
            </a:r>
            <a:r>
              <a:rPr lang="fa-IR">
                <a:cs typeface="B Zar" panose="00000400000000000000" pitchFamily="2" charset="-78"/>
              </a:rPr>
              <a:t>اخباری</a:t>
            </a:r>
            <a:r>
              <a:rPr lang="fa-IR" smtClean="0">
                <a:cs typeface="B Zar" panose="00000400000000000000" pitchFamily="2" charset="-78"/>
              </a:rPr>
              <a:t> </a:t>
            </a:r>
          </a:p>
          <a:p>
            <a:r>
              <a:rPr lang="fa-IR" smtClean="0">
                <a:solidFill>
                  <a:srgbClr val="FF0000"/>
                </a:solidFill>
                <a:cs typeface="B Zar" panose="00000400000000000000" pitchFamily="2" charset="-78"/>
              </a:rPr>
              <a:t>منبع</a:t>
            </a:r>
            <a:r>
              <a:rPr lang="fa-IR" smtClean="0">
                <a:cs typeface="B Zar" panose="00000400000000000000" pitchFamily="2" charset="-78"/>
              </a:rPr>
              <a:t>: </a:t>
            </a:r>
            <a:r>
              <a:rPr lang="fa-IR" smtClean="0">
                <a:cs typeface="B Zar" panose="00000400000000000000" pitchFamily="2" charset="-78"/>
              </a:rPr>
              <a:t>جامعه شناسي </a:t>
            </a:r>
            <a:r>
              <a:rPr lang="fa-IR">
                <a:cs typeface="B Zar" panose="00000400000000000000" pitchFamily="2" charset="-78"/>
              </a:rPr>
              <a:t>تاريخي</a:t>
            </a:r>
            <a:br>
              <a:rPr lang="fa-IR">
                <a:cs typeface="B Zar" panose="00000400000000000000" pitchFamily="2" charset="-78"/>
              </a:rPr>
            </a:br>
            <a:r>
              <a:rPr lang="fa-IR">
                <a:cs typeface="B Zar" panose="00000400000000000000" pitchFamily="2" charset="-78"/>
              </a:rPr>
              <a:t>دورة ،10شمـارة ،1بهار و </a:t>
            </a:r>
            <a:r>
              <a:rPr lang="fa-IR" smtClean="0">
                <a:cs typeface="B Zar" panose="00000400000000000000" pitchFamily="2" charset="-78"/>
              </a:rPr>
              <a:t>تابستان 1397 </a:t>
            </a:r>
            <a:r>
              <a:rPr lang="fa-IR" smtClean="0"/>
              <a:t/>
            </a:r>
            <a:br>
              <a:rPr lang="fa-IR" smtClean="0"/>
            </a:br>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327711" y="4377128"/>
            <a:ext cx="3740358" cy="2097556"/>
          </a:xfrm>
          <a:prstGeom prst="rect">
            <a:avLst/>
          </a:prstGeom>
        </p:spPr>
      </p:pic>
      <p:sp>
        <p:nvSpPr>
          <p:cNvPr id="5" name="TextBox 4"/>
          <p:cNvSpPr txBox="1"/>
          <p:nvPr/>
        </p:nvSpPr>
        <p:spPr>
          <a:xfrm>
            <a:off x="4676930" y="5257800"/>
            <a:ext cx="1004341" cy="646331"/>
          </a:xfrm>
          <a:prstGeom prst="rect">
            <a:avLst/>
          </a:prstGeom>
          <a:noFill/>
        </p:spPr>
        <p:txBody>
          <a:bodyPr wrap="square" rtlCol="1">
            <a:spAutoFit/>
          </a:bodyPr>
          <a:lstStyle/>
          <a:p>
            <a:pPr algn="ctr"/>
            <a:r>
              <a:rPr lang="fa-IR" smtClean="0"/>
              <a:t>قلمرو مادها</a:t>
            </a:r>
            <a:endParaRPr lang="fa-IR"/>
          </a:p>
        </p:txBody>
      </p:sp>
    </p:spTree>
    <p:extLst>
      <p:ext uri="{BB962C8B-B14F-4D97-AF65-F5344CB8AC3E}">
        <p14:creationId xmlns:p14="http://schemas.microsoft.com/office/powerpoint/2010/main" val="4243746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1- مقدمه</a:t>
            </a:r>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اين مقاله ضمن بررسی کوتاه وضعیت سیاسی- اجتماعی مادها، ويژگیها و ساختار خانواده در اين دوره، شرايط زيستی و کارکردهای مختلف آن، نحوه توزيع قدرت و نیز شیوه همسرگزينی و نقش خانواده در اجتماعی کردن و آموزش و تعلیم فرزندان با استفاده از ديدگاه کارکردگرايی مورد بررسی قرار میگیرد</a:t>
            </a:r>
          </a:p>
          <a:p>
            <a:endParaRPr lang="fa-IR"/>
          </a:p>
        </p:txBody>
      </p:sp>
      <p:sp>
        <p:nvSpPr>
          <p:cNvPr id="4" name="Flowchart: Decision 3"/>
          <p:cNvSpPr/>
          <p:nvPr/>
        </p:nvSpPr>
        <p:spPr>
          <a:xfrm>
            <a:off x="3043003" y="4077325"/>
            <a:ext cx="2893102" cy="1738859"/>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نحوه توزيع قدرت</a:t>
            </a:r>
            <a:endParaRPr lang="fa-IR" b="1">
              <a:solidFill>
                <a:srgbClr val="FF0000"/>
              </a:solidFill>
            </a:endParaRPr>
          </a:p>
        </p:txBody>
      </p:sp>
    </p:spTree>
    <p:extLst>
      <p:ext uri="{BB962C8B-B14F-4D97-AF65-F5344CB8AC3E}">
        <p14:creationId xmlns:p14="http://schemas.microsoft.com/office/powerpoint/2010/main" val="1159811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2-چارچوب </a:t>
            </a:r>
            <a:r>
              <a:rPr lang="fa-IR" b="1">
                <a:cs typeface="B Zar" panose="00000400000000000000" pitchFamily="2" charset="-78"/>
              </a:rPr>
              <a:t>مفهومي تحقیق</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چارچوب مفهومی اين مطالعه مبتنیبر ديدگاه کارکردگرايی است. براساس اين رهیافت،</a:t>
            </a:r>
            <a:br>
              <a:rPr lang="fa-IR">
                <a:cs typeface="B Zar" panose="00000400000000000000" pitchFamily="2" charset="-78"/>
              </a:rPr>
            </a:br>
            <a:r>
              <a:rPr lang="fa-IR">
                <a:cs typeface="B Zar" panose="00000400000000000000" pitchFamily="2" charset="-78"/>
              </a:rPr>
              <a:t>خانواده نهادی است که کارکردهای اساسی را برای ادامه حیات جامعه و تأمین نیازهای اعضای</a:t>
            </a:r>
            <a:br>
              <a:rPr lang="fa-IR">
                <a:cs typeface="B Zar" panose="00000400000000000000" pitchFamily="2" charset="-78"/>
              </a:rPr>
            </a:br>
            <a:r>
              <a:rPr lang="fa-IR">
                <a:cs typeface="B Zar" panose="00000400000000000000" pitchFamily="2" charset="-78"/>
              </a:rPr>
              <a:t>آن ايفا میکند، ولی اين کارکردها در طول تاريخ به علت افزايش تقسیم کار اجتماعی و</a:t>
            </a:r>
            <a:br>
              <a:rPr lang="fa-IR">
                <a:cs typeface="B Zar" panose="00000400000000000000" pitchFamily="2" charset="-78"/>
              </a:rPr>
            </a:br>
            <a:r>
              <a:rPr lang="fa-IR">
                <a:cs typeface="B Zar" panose="00000400000000000000" pitchFamily="2" charset="-78"/>
              </a:rPr>
              <a:t>تغییرات محیطی متحول </a:t>
            </a:r>
            <a:r>
              <a:rPr lang="fa-IR" smtClean="0">
                <a:cs typeface="B Zar" panose="00000400000000000000" pitchFamily="2" charset="-78"/>
              </a:rPr>
              <a:t>می شوند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Flowchart: Process 3"/>
          <p:cNvSpPr/>
          <p:nvPr/>
        </p:nvSpPr>
        <p:spPr>
          <a:xfrm>
            <a:off x="1588957" y="4219731"/>
            <a:ext cx="2308486" cy="1139252"/>
          </a:xfrm>
          <a:prstGeom prst="flowChart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تقسیم کار اجتماعی</a:t>
            </a:r>
            <a:endParaRPr lang="fa-IR" sz="2000" b="1">
              <a:solidFill>
                <a:srgbClr val="FF0000"/>
              </a:solidFill>
            </a:endParaRPr>
          </a:p>
        </p:txBody>
      </p:sp>
      <p:sp>
        <p:nvSpPr>
          <p:cNvPr id="5" name="Plus 4"/>
          <p:cNvSpPr/>
          <p:nvPr/>
        </p:nvSpPr>
        <p:spPr>
          <a:xfrm>
            <a:off x="4332157" y="4474564"/>
            <a:ext cx="974361" cy="5246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Process 5"/>
          <p:cNvSpPr/>
          <p:nvPr/>
        </p:nvSpPr>
        <p:spPr>
          <a:xfrm>
            <a:off x="5906125" y="4167266"/>
            <a:ext cx="2053652" cy="12441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تغییرات محیطی</a:t>
            </a:r>
            <a:endParaRPr lang="fa-IR" b="1">
              <a:solidFill>
                <a:srgbClr val="FF0000"/>
              </a:solidFill>
            </a:endParaRPr>
          </a:p>
        </p:txBody>
      </p:sp>
    </p:spTree>
    <p:extLst>
      <p:ext uri="{BB962C8B-B14F-4D97-AF65-F5344CB8AC3E}">
        <p14:creationId xmlns:p14="http://schemas.microsoft.com/office/powerpoint/2010/main" val="16518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2-چارچوب مفهومي تحقیق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ابتدا همه نهادهای اجتماعی در درون نهاد خانواده </a:t>
            </a:r>
            <a:r>
              <a:rPr lang="fa-IR" smtClean="0">
                <a:cs typeface="B Zar" panose="00000400000000000000" pitchFamily="2" charset="-78"/>
              </a:rPr>
              <a:t>قرار داشته اند</a:t>
            </a:r>
            <a:r>
              <a:rPr lang="fa-IR">
                <a:cs typeface="B Zar" panose="00000400000000000000" pitchFamily="2" charset="-78"/>
              </a:rPr>
              <a:t>. با رشد تخصصی شدن و تقسیم کار اجتماعی به تدريج ساير نهادهای اجتماعی </a:t>
            </a:r>
            <a:r>
              <a:rPr lang="fa-IR" smtClean="0">
                <a:cs typeface="B Zar" panose="00000400000000000000" pitchFamily="2" charset="-78"/>
              </a:rPr>
              <a:t>از خانواده </a:t>
            </a:r>
            <a:r>
              <a:rPr lang="fa-IR">
                <a:cs typeface="B Zar" panose="00000400000000000000" pitchFamily="2" charset="-78"/>
              </a:rPr>
              <a:t>تفکیک شده و طی يک تاريخ طولانی نهادهايی مانند دولت، اقتصاد، آموزش، </a:t>
            </a:r>
            <a:r>
              <a:rPr lang="fa-IR" smtClean="0">
                <a:cs typeface="B Zar" panose="00000400000000000000" pitchFamily="2" charset="-78"/>
              </a:rPr>
              <a:t>دين، بهداشت </a:t>
            </a:r>
            <a:r>
              <a:rPr lang="fa-IR">
                <a:cs typeface="B Zar" panose="00000400000000000000" pitchFamily="2" charset="-78"/>
              </a:rPr>
              <a:t>و غیره از نهاد خانواده تفکیک شده و استقلال </a:t>
            </a:r>
            <a:r>
              <a:rPr lang="fa-IR" smtClean="0">
                <a:cs typeface="B Zar" panose="00000400000000000000" pitchFamily="2" charset="-78"/>
              </a:rPr>
              <a:t>يافته اند</a:t>
            </a:r>
            <a:r>
              <a:rPr lang="fa-IR">
                <a:cs typeface="B Zar" panose="00000400000000000000" pitchFamily="2" charset="-78"/>
              </a:rPr>
              <a:t>. البته اين </a:t>
            </a:r>
            <a:r>
              <a:rPr lang="fa-IR">
                <a:solidFill>
                  <a:srgbClr val="FF0000"/>
                </a:solidFill>
                <a:cs typeface="B Zar" panose="00000400000000000000" pitchFamily="2" charset="-78"/>
              </a:rPr>
              <a:t>تفکیک ساختاری </a:t>
            </a:r>
            <a:r>
              <a:rPr lang="fa-IR" smtClean="0">
                <a:cs typeface="B Zar" panose="00000400000000000000" pitchFamily="2" charset="-78"/>
              </a:rPr>
              <a:t>در طول </a:t>
            </a:r>
            <a:r>
              <a:rPr lang="fa-IR">
                <a:cs typeface="B Zar" panose="00000400000000000000" pitchFamily="2" charset="-78"/>
              </a:rPr>
              <a:t>تاريخی طولانی و تدريجی رخ داده که در نتیجه آن کارکردهای خانواده و کم و </a:t>
            </a:r>
            <a:r>
              <a:rPr lang="fa-IR" smtClean="0">
                <a:cs typeface="B Zar" panose="00000400000000000000" pitchFamily="2" charset="-78"/>
              </a:rPr>
              <a:t>کیف آنها </a:t>
            </a:r>
            <a:r>
              <a:rPr lang="fa-IR">
                <a:cs typeface="B Zar" panose="00000400000000000000" pitchFamily="2" charset="-78"/>
              </a:rPr>
              <a:t>توأم با ساختار خانواده دگرگون شده است </a:t>
            </a:r>
          </a:p>
          <a:p>
            <a:endParaRPr lang="fa-IR"/>
          </a:p>
        </p:txBody>
      </p:sp>
      <p:sp>
        <p:nvSpPr>
          <p:cNvPr id="4" name="Flowchart: Predefined Process 3"/>
          <p:cNvSpPr/>
          <p:nvPr/>
        </p:nvSpPr>
        <p:spPr>
          <a:xfrm>
            <a:off x="838200" y="4691921"/>
            <a:ext cx="3852472" cy="1274164"/>
          </a:xfrm>
          <a:prstGeom prst="flowChartPredefined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نهادهايی مانند دولت، اقتصاد، آموزش، دين، بهداشت</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6263702" y="3901457"/>
            <a:ext cx="4304363" cy="2410443"/>
          </a:xfrm>
          <a:prstGeom prst="rect">
            <a:avLst/>
          </a:prstGeom>
        </p:spPr>
      </p:pic>
    </p:spTree>
    <p:extLst>
      <p:ext uri="{BB962C8B-B14F-4D97-AF65-F5344CB8AC3E}">
        <p14:creationId xmlns:p14="http://schemas.microsoft.com/office/powerpoint/2010/main" val="4095607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2-چارچوب مفهومي تحقیق </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 مبنای اين ديدگاه امروزه کارکرد سیاسی از خانواده منفک شده و به نهاد سیاسی واگذار شده است. در زمینه کارکرد اقتصادی، بخش اعظم کارکرد تولیدی خانواده از آن به نهاد اقتصادی واگذار شده و خانواده بیشتر به يک نهاد مصرف کننده تبديل شده است. در حوزه آموزشی بخشی از وظیفه اجتماعی کردن فرزندان در سنین اولیه کماکان به عهده نهاد خانواده است، اما بخش مهمی از اين کارکرد در سنین بالاتر به سطوح مختلف نهاد آموزشی واگذار شده که از مهدکودک تا دانشگاه را شامل میشود. کارکرد دينی خانواده نیز آنچه فراتر از آموزشهای اولیه دينی است به نهاد دين در خارج از خانواده منتقل شده است. نهاد بهداشت </a:t>
            </a:r>
            <a:r>
              <a:rPr lang="fa-IR">
                <a:cs typeface="B Zar" panose="00000400000000000000" pitchFamily="2" charset="-78"/>
              </a:rPr>
              <a:t>و درمان نیز بخش اعظم کارکرد بهداشتی خانواده را </a:t>
            </a:r>
            <a:r>
              <a:rPr lang="fa-IR" smtClean="0">
                <a:cs typeface="B Zar" panose="00000400000000000000" pitchFamily="2" charset="-78"/>
              </a:rPr>
              <a:t>عهده دار </a:t>
            </a:r>
            <a:r>
              <a:rPr lang="fa-IR">
                <a:cs typeface="B Zar" panose="00000400000000000000" pitchFamily="2" charset="-78"/>
              </a:rPr>
              <a:t>شده است. </a:t>
            </a:r>
          </a:p>
        </p:txBody>
      </p:sp>
      <p:sp>
        <p:nvSpPr>
          <p:cNvPr id="4" name="Flowchart: Process 3"/>
          <p:cNvSpPr/>
          <p:nvPr/>
        </p:nvSpPr>
        <p:spPr>
          <a:xfrm>
            <a:off x="2434107" y="5112913"/>
            <a:ext cx="2975020" cy="9272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خانواده بیشتر به يک نهاد مصرف کننده تبديل شده است</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211175" y="5112913"/>
            <a:ext cx="1476106" cy="1536492"/>
          </a:xfrm>
          <a:prstGeom prst="rect">
            <a:avLst/>
          </a:prstGeom>
        </p:spPr>
      </p:pic>
    </p:spTree>
    <p:extLst>
      <p:ext uri="{BB962C8B-B14F-4D97-AF65-F5344CB8AC3E}">
        <p14:creationId xmlns:p14="http://schemas.microsoft.com/office/powerpoint/2010/main" val="3444486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2-چارچوب مفهومي تحقیق </a:t>
            </a:r>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تنها کارکردی که شايد بتوان گفت هنوز به طور خاص در «خانواده به معنای اعم کلمه» باقی مانده تولید مثل است، آن هم در کشورهای صنعتی غربی در حال تحول جدی است. برخی از صاحبان نظر کارکردهای تولید مثل برای جايگزينی اعضای جامعه و </a:t>
            </a:r>
            <a:r>
              <a:rPr lang="fa-IR" smtClean="0">
                <a:solidFill>
                  <a:srgbClr val="FF0000"/>
                </a:solidFill>
                <a:cs typeface="B Zar" panose="00000400000000000000" pitchFamily="2" charset="-78"/>
              </a:rPr>
              <a:t>اجتماعی کردن فرزندان </a:t>
            </a:r>
            <a:r>
              <a:rPr lang="fa-IR" smtClean="0">
                <a:cs typeface="B Zar" panose="00000400000000000000" pitchFamily="2" charset="-78"/>
              </a:rPr>
              <a:t>را کماکان به عنوان کارکردهای جهانشمول خانواده تلقی میکنند که حتی در جوامع غربی کنونی نیز خانواده عهدهدار اين کارکردهاست البته نبايد از دگرگونیهای شديدی که در اين زمینه ها در حال وقوع است غافل بود. وضعیت میزان تفکیک نهادها را از خانواده در طول تاريخ میتوان در طیف نمودار  1   مشاهده کرد.</a:t>
            </a:r>
          </a:p>
          <a:p>
            <a:pPr marL="0" indent="0" algn="just">
              <a:buNone/>
            </a:pPr>
            <a:endParaRPr lang="fa-IR">
              <a:cs typeface="B Zar" panose="00000400000000000000" pitchFamily="2" charset="-78"/>
            </a:endParaRPr>
          </a:p>
        </p:txBody>
      </p:sp>
      <p:sp>
        <p:nvSpPr>
          <p:cNvPr id="4" name="Flowchart: Process 3"/>
          <p:cNvSpPr/>
          <p:nvPr/>
        </p:nvSpPr>
        <p:spPr>
          <a:xfrm>
            <a:off x="838200" y="4871803"/>
            <a:ext cx="2503358" cy="110927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کارکردهای جهانشمول خانواده</a:t>
            </a:r>
            <a:endParaRPr lang="fa-IR">
              <a:solidFill>
                <a:srgbClr val="FF0000"/>
              </a:solidFill>
            </a:endParaRPr>
          </a:p>
        </p:txBody>
      </p:sp>
      <p:pic>
        <p:nvPicPr>
          <p:cNvPr id="5" name="Picture 4"/>
          <p:cNvPicPr>
            <a:picLocks noChangeAspect="1"/>
          </p:cNvPicPr>
          <p:nvPr/>
        </p:nvPicPr>
        <p:blipFill>
          <a:blip r:embed="rId2"/>
          <a:stretch>
            <a:fillRect/>
          </a:stretch>
        </p:blipFill>
        <p:spPr>
          <a:xfrm>
            <a:off x="5461728" y="4342167"/>
            <a:ext cx="3517380" cy="1969733"/>
          </a:xfrm>
          <a:prstGeom prst="rect">
            <a:avLst/>
          </a:prstGeom>
        </p:spPr>
      </p:pic>
    </p:spTree>
    <p:extLst>
      <p:ext uri="{BB962C8B-B14F-4D97-AF65-F5344CB8AC3E}">
        <p14:creationId xmlns:p14="http://schemas.microsoft.com/office/powerpoint/2010/main" val="1893216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2-چارچوب مفهومي تحقیق </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پذیر کردن </a:t>
            </a:r>
            <a:r>
              <a:rPr lang="fa-IR" smtClean="0">
                <a:cs typeface="B Zar" panose="00000400000000000000" pitchFamily="2" charset="-78"/>
              </a:rPr>
              <a:t>فرزندان را کماکان به عنوان کارکردهای جهانشمول خانواده تلقی </a:t>
            </a:r>
            <a:r>
              <a:rPr lang="fa-IR" smtClean="0">
                <a:cs typeface="B Zar" panose="00000400000000000000" pitchFamily="2" charset="-78"/>
              </a:rPr>
              <a:t>می کنند </a:t>
            </a:r>
            <a:r>
              <a:rPr lang="fa-IR" smtClean="0">
                <a:cs typeface="B Zar" panose="00000400000000000000" pitchFamily="2" charset="-78"/>
              </a:rPr>
              <a:t>که حتی در جوامع غربی کنونی نیز خانواده عهده دار اين کارکردهاست. البته نبايد از دگرگونیهای شديدی که در اين زمینه ها در حال وقوع است غافل بود. وضعیت میزان تفکیک نهادها را از خانواده در طول تاريخ میتوان در طیف نمودار 1 مشاهده کرد.</a:t>
            </a:r>
          </a:p>
          <a:p>
            <a:pPr algn="just"/>
            <a:endParaRPr lang="fa-IR">
              <a:cs typeface="B Zar" panose="00000400000000000000" pitchFamily="2" charset="-78"/>
            </a:endParaRPr>
          </a:p>
        </p:txBody>
      </p:sp>
      <p:sp>
        <p:nvSpPr>
          <p:cNvPr id="4" name="Flowchart: Process 3"/>
          <p:cNvSpPr/>
          <p:nvPr/>
        </p:nvSpPr>
        <p:spPr>
          <a:xfrm>
            <a:off x="1004341" y="4377128"/>
            <a:ext cx="2473377" cy="130414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دگرگونی های </a:t>
            </a:r>
            <a:r>
              <a:rPr lang="fa-IR" sz="2000" b="1">
                <a:solidFill>
                  <a:srgbClr val="FF0000"/>
                </a:solidFill>
                <a:cs typeface="B Zar" panose="00000400000000000000" pitchFamily="2" charset="-78"/>
              </a:rPr>
              <a:t>شديدی</a:t>
            </a:r>
            <a:endParaRPr lang="fa-IR" sz="2000" b="1">
              <a:solidFill>
                <a:srgbClr val="FF0000"/>
              </a:solidFill>
            </a:endParaRPr>
          </a:p>
        </p:txBody>
      </p:sp>
      <p:pic>
        <p:nvPicPr>
          <p:cNvPr id="6" name="Picture 5"/>
          <p:cNvPicPr>
            <a:picLocks noChangeAspect="1"/>
          </p:cNvPicPr>
          <p:nvPr/>
        </p:nvPicPr>
        <p:blipFill>
          <a:blip r:embed="rId2"/>
          <a:stretch>
            <a:fillRect/>
          </a:stretch>
        </p:blipFill>
        <p:spPr>
          <a:xfrm>
            <a:off x="5456421" y="3661499"/>
            <a:ext cx="4706912" cy="2735401"/>
          </a:xfrm>
          <a:prstGeom prst="rect">
            <a:avLst/>
          </a:prstGeom>
        </p:spPr>
      </p:pic>
    </p:spTree>
    <p:extLst>
      <p:ext uri="{BB962C8B-B14F-4D97-AF65-F5344CB8AC3E}">
        <p14:creationId xmlns:p14="http://schemas.microsoft.com/office/powerpoint/2010/main" val="340784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2-چارچوب مفهومي تحقیق </a:t>
            </a:r>
            <a:endParaRPr lang="fa-IR"/>
          </a:p>
        </p:txBody>
      </p:sp>
      <p:pic>
        <p:nvPicPr>
          <p:cNvPr id="4" name="Content Placeholder 3"/>
          <p:cNvPicPr>
            <a:picLocks noGrp="1" noChangeAspect="1"/>
          </p:cNvPicPr>
          <p:nvPr>
            <p:ph idx="1"/>
          </p:nvPr>
        </p:nvPicPr>
        <p:blipFill>
          <a:blip r:embed="rId2"/>
          <a:stretch>
            <a:fillRect/>
          </a:stretch>
        </p:blipFill>
        <p:spPr>
          <a:xfrm>
            <a:off x="1057708" y="2383436"/>
            <a:ext cx="10296092" cy="2510554"/>
          </a:xfrm>
          <a:prstGeom prst="rect">
            <a:avLst/>
          </a:prstGeom>
        </p:spPr>
      </p:pic>
    </p:spTree>
    <p:extLst>
      <p:ext uri="{BB962C8B-B14F-4D97-AF65-F5344CB8AC3E}">
        <p14:creationId xmlns:p14="http://schemas.microsoft.com/office/powerpoint/2010/main" val="320099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2-چارچوب مفهومي تحقیق </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نمودار  </a:t>
            </a:r>
            <a:r>
              <a:rPr lang="fa-IR">
                <a:cs typeface="B Zar" panose="00000400000000000000" pitchFamily="2" charset="-78"/>
              </a:rPr>
              <a:t>1  نشان </a:t>
            </a:r>
            <a:r>
              <a:rPr lang="fa-IR" smtClean="0">
                <a:cs typeface="B Zar" panose="00000400000000000000" pitchFamily="2" charset="-78"/>
              </a:rPr>
              <a:t>میدهد که هر چه از سمت چپ به راست حرکت کنیم </a:t>
            </a:r>
            <a:r>
              <a:rPr lang="fa-IR" smtClean="0">
                <a:solidFill>
                  <a:srgbClr val="FF0000"/>
                </a:solidFill>
                <a:cs typeface="B Zar" panose="00000400000000000000" pitchFamily="2" charset="-78"/>
              </a:rPr>
              <a:t>میزان تفکیک نهادها از خانواده افزايش میيابد</a:t>
            </a:r>
            <a:r>
              <a:rPr lang="fa-IR" smtClean="0">
                <a:cs typeface="B Zar" panose="00000400000000000000" pitchFamily="2" charset="-78"/>
              </a:rPr>
              <a:t>، به طوری که در انتهای طیف همه نهادهای اجتماعی بطور کامل از خانواده تفکیک شده اند و در واقع خانواده ضرورت کارکردی خود را از دست میدهد. با </a:t>
            </a:r>
            <a:r>
              <a:rPr lang="fa-IR" smtClean="0">
                <a:cs typeface="B Zar" panose="00000400000000000000" pitchFamily="2" charset="-78"/>
              </a:rPr>
              <a:t>نزديک تر </a:t>
            </a:r>
            <a:r>
              <a:rPr lang="fa-IR" smtClean="0">
                <a:cs typeface="B Zar" panose="00000400000000000000" pitchFamily="2" charset="-78"/>
              </a:rPr>
              <a:t>شدن به زمان اخیر میزان تفکیک افزايش يافته و کارکردهای خانواده کمتر و کمتر شده است. نکته ديگری که رهیافت کارکردگرايی به آن توجه دارد، تغییرات ساختاری درون خانواده است. </a:t>
            </a:r>
          </a:p>
          <a:p>
            <a:pPr algn="just"/>
            <a:endParaRPr lang="fa-IR">
              <a:cs typeface="B Zar" panose="00000400000000000000" pitchFamily="2" charset="-78"/>
            </a:endParaRPr>
          </a:p>
        </p:txBody>
      </p:sp>
      <p:sp>
        <p:nvSpPr>
          <p:cNvPr id="4" name="Flowchart: Punched Tape 3"/>
          <p:cNvSpPr/>
          <p:nvPr/>
        </p:nvSpPr>
        <p:spPr>
          <a:xfrm>
            <a:off x="838200" y="4467069"/>
            <a:ext cx="3747542" cy="1558977"/>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کارکردهای خانواده کمتر و کمتر شده است</a:t>
            </a:r>
            <a:endParaRPr lang="fa-IR" b="1">
              <a:solidFill>
                <a:srgbClr val="FF0000"/>
              </a:solidFill>
            </a:endParaRPr>
          </a:p>
        </p:txBody>
      </p:sp>
    </p:spTree>
    <p:extLst>
      <p:ext uri="{BB962C8B-B14F-4D97-AF65-F5344CB8AC3E}">
        <p14:creationId xmlns:p14="http://schemas.microsoft.com/office/powerpoint/2010/main" val="416671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2-چارچوب مفهومي تحقیق </a:t>
            </a:r>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يک نگاه تاريخی کلان خانواده از يک گروه گسترده که همه کارکردهای نامبرده را ايفا میکرد، رفتهرفته به يک گروه کوچک و شکننده تحول يافته که تحت عنوان تحول تاريخ خانواده از خانواده گسترده در جوامع کشاورزی به خانواده </a:t>
            </a:r>
            <a:r>
              <a:rPr lang="fa-IR" smtClean="0">
                <a:cs typeface="B Zar" panose="00000400000000000000" pitchFamily="2" charset="-78"/>
              </a:rPr>
              <a:t>هسته ای </a:t>
            </a:r>
            <a:r>
              <a:rPr lang="fa-IR">
                <a:cs typeface="B Zar" panose="00000400000000000000" pitchFamily="2" charset="-78"/>
              </a:rPr>
              <a:t>در جوامع صنعتی از آن ياد میشود. در اين تحول طولانی مدت با ديدگاه دورکیمی خانواده از يک ساختار پیچیده </a:t>
            </a:r>
            <a:r>
              <a:rPr lang="fa-IR" smtClean="0">
                <a:cs typeface="B Zar" panose="00000400000000000000" pitchFamily="2" charset="-78"/>
              </a:rPr>
              <a:t>با </a:t>
            </a:r>
            <a:r>
              <a:rPr lang="fa-IR">
                <a:cs typeface="B Zar" panose="00000400000000000000" pitchFamily="2" charset="-78"/>
              </a:rPr>
              <a:t>همبستگی ارگانیک به يک ساختار </a:t>
            </a:r>
            <a:r>
              <a:rPr lang="fa-IR" smtClean="0">
                <a:cs typeface="B Zar" panose="00000400000000000000" pitchFamily="2" charset="-78"/>
              </a:rPr>
              <a:t>ساده تر </a:t>
            </a:r>
            <a:r>
              <a:rPr lang="fa-IR">
                <a:cs typeface="B Zar" panose="00000400000000000000" pitchFamily="2" charset="-78"/>
              </a:rPr>
              <a:t>با همبستگی مکانیک تبديل شده است. </a:t>
            </a:r>
          </a:p>
          <a:p>
            <a:endParaRPr lang="fa-IR"/>
          </a:p>
        </p:txBody>
      </p:sp>
      <p:sp>
        <p:nvSpPr>
          <p:cNvPr id="4" name="Flowchart: Alternate Process 3"/>
          <p:cNvSpPr/>
          <p:nvPr/>
        </p:nvSpPr>
        <p:spPr>
          <a:xfrm>
            <a:off x="838200" y="4512040"/>
            <a:ext cx="4676930" cy="146903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تحول تاريخ خانواده از خانواده گسترده در جوامع کشاورزی به خانواده هسته ای در جوامع صنعتی</a:t>
            </a:r>
            <a:endParaRPr lang="fa-IR" b="1">
              <a:solidFill>
                <a:srgbClr val="FF0000"/>
              </a:solidFill>
            </a:endParaRPr>
          </a:p>
        </p:txBody>
      </p:sp>
      <p:sp>
        <p:nvSpPr>
          <p:cNvPr id="5" name="Flowchart: Alternate Process 4"/>
          <p:cNvSpPr/>
          <p:nvPr/>
        </p:nvSpPr>
        <p:spPr>
          <a:xfrm>
            <a:off x="6430780" y="4512040"/>
            <a:ext cx="1873771" cy="115424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همبستگی ارگانیک</a:t>
            </a:r>
            <a:endParaRPr lang="fa-IR" sz="2000">
              <a:solidFill>
                <a:srgbClr val="FF0000"/>
              </a:solidFill>
            </a:endParaRPr>
          </a:p>
        </p:txBody>
      </p:sp>
      <p:sp>
        <p:nvSpPr>
          <p:cNvPr id="6" name="Right Arrow 5"/>
          <p:cNvSpPr/>
          <p:nvPr/>
        </p:nvSpPr>
        <p:spPr>
          <a:xfrm>
            <a:off x="8799226" y="4661943"/>
            <a:ext cx="854440" cy="659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Flowchart: Alternate Process 6"/>
          <p:cNvSpPr/>
          <p:nvPr/>
        </p:nvSpPr>
        <p:spPr>
          <a:xfrm>
            <a:off x="9937854" y="4414605"/>
            <a:ext cx="1873771" cy="115424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همبستگی </a:t>
            </a:r>
            <a:r>
              <a:rPr lang="fa-IR" sz="2000" smtClean="0">
                <a:solidFill>
                  <a:srgbClr val="FF0000"/>
                </a:solidFill>
                <a:cs typeface="B Zar" panose="00000400000000000000" pitchFamily="2" charset="-78"/>
              </a:rPr>
              <a:t>مکانیک</a:t>
            </a:r>
            <a:endParaRPr lang="fa-IR" sz="2000">
              <a:solidFill>
                <a:srgbClr val="FF0000"/>
              </a:solidFill>
            </a:endParaRPr>
          </a:p>
        </p:txBody>
      </p:sp>
    </p:spTree>
    <p:extLst>
      <p:ext uri="{BB962C8B-B14F-4D97-AF65-F5344CB8AC3E}">
        <p14:creationId xmlns:p14="http://schemas.microsoft.com/office/powerpoint/2010/main" val="379231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2-چارچوب مفهومي تحقیق </a:t>
            </a:r>
            <a:endParaRPr lang="fa-IR"/>
          </a:p>
        </p:txBody>
      </p:sp>
      <p:sp>
        <p:nvSpPr>
          <p:cNvPr id="3" name="Content Placeholder 2"/>
          <p:cNvSpPr>
            <a:spLocks noGrp="1"/>
          </p:cNvSpPr>
          <p:nvPr>
            <p:ph idx="1"/>
          </p:nvPr>
        </p:nvSpPr>
        <p:spPr>
          <a:xfrm>
            <a:off x="838200" y="1824545"/>
            <a:ext cx="10515600" cy="4351338"/>
          </a:xfrm>
        </p:spPr>
        <p:txBody>
          <a:bodyPr>
            <a:normAutofit/>
          </a:bodyPr>
          <a:lstStyle/>
          <a:p>
            <a:pPr marL="0" indent="0" algn="just">
              <a:buNone/>
            </a:pPr>
            <a:r>
              <a:rPr lang="fa-IR" smtClean="0">
                <a:cs typeface="B Zar" panose="00000400000000000000" pitchFamily="2" charset="-78"/>
              </a:rPr>
              <a:t>اين بدان معنی است که در خانواده گسترده تقسیم کار پیچیده ای بین اعضای زياد آن برقرار بود، به طوری که افراد در يک واحد بزرگ تولیدی در کنار هم برحسب نیاز به يکديگر به سر میبرند. در خانواده </a:t>
            </a:r>
            <a:r>
              <a:rPr lang="fa-IR" smtClean="0">
                <a:cs typeface="B Zar" panose="00000400000000000000" pitchFamily="2" charset="-78"/>
              </a:rPr>
              <a:t>هسته ای </a:t>
            </a:r>
            <a:r>
              <a:rPr lang="fa-IR" smtClean="0">
                <a:cs typeface="B Zar" panose="00000400000000000000" pitchFamily="2" charset="-78"/>
              </a:rPr>
              <a:t>که يک واحد مصرفی است، چند عضو محدود آن براساس تقسیم کار ساده ای که همبستگی مکانیک در آن حاکم است با هم زندگی میکنند به طوری که تنها عامل همبستگی بین آنان عشق و علاقه و رفع نیازهای عاطفی افراد است.</a:t>
            </a:r>
          </a:p>
          <a:p>
            <a:pPr marL="0" indent="0" algn="just">
              <a:buNone/>
            </a:pPr>
            <a:endParaRPr lang="fa-IR">
              <a:cs typeface="B Zar" panose="00000400000000000000" pitchFamily="2" charset="-78"/>
            </a:endParaRPr>
          </a:p>
        </p:txBody>
      </p:sp>
      <p:sp>
        <p:nvSpPr>
          <p:cNvPr id="4" name="Flowchart: Off-page Connector 3"/>
          <p:cNvSpPr/>
          <p:nvPr/>
        </p:nvSpPr>
        <p:spPr>
          <a:xfrm>
            <a:off x="628337" y="3985224"/>
            <a:ext cx="4183505" cy="2174589"/>
          </a:xfrm>
          <a:prstGeom prst="flowChartOffpage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در </a:t>
            </a:r>
            <a:r>
              <a:rPr lang="fa-IR" smtClean="0">
                <a:solidFill>
                  <a:srgbClr val="FF0000"/>
                </a:solidFill>
                <a:cs typeface="B Zar" panose="00000400000000000000" pitchFamily="2" charset="-78"/>
              </a:rPr>
              <a:t> </a:t>
            </a:r>
            <a:r>
              <a:rPr lang="fa-IR" b="1">
                <a:solidFill>
                  <a:srgbClr val="FF0000"/>
                </a:solidFill>
                <a:cs typeface="B Zar" panose="00000400000000000000" pitchFamily="2" charset="-78"/>
              </a:rPr>
              <a:t>خانواده گسترده تقسیم کار </a:t>
            </a:r>
            <a:r>
              <a:rPr lang="fa-IR" b="1" smtClean="0">
                <a:solidFill>
                  <a:srgbClr val="FF0000"/>
                </a:solidFill>
                <a:cs typeface="B Zar" panose="00000400000000000000" pitchFamily="2" charset="-78"/>
              </a:rPr>
              <a:t>پیچیده ای </a:t>
            </a:r>
            <a:r>
              <a:rPr lang="fa-IR" b="1">
                <a:solidFill>
                  <a:srgbClr val="FF0000"/>
                </a:solidFill>
                <a:cs typeface="B Zar" panose="00000400000000000000" pitchFamily="2" charset="-78"/>
              </a:rPr>
              <a:t>بین اعضای زياد آن برقرار </a:t>
            </a:r>
            <a:r>
              <a:rPr lang="fa-IR">
                <a:solidFill>
                  <a:srgbClr val="FF0000"/>
                </a:solidFill>
                <a:cs typeface="B Zar" panose="00000400000000000000" pitchFamily="2" charset="-78"/>
              </a:rPr>
              <a:t>بود</a:t>
            </a:r>
            <a:endParaRPr lang="fa-IR">
              <a:solidFill>
                <a:srgbClr val="FF0000"/>
              </a:solidFill>
            </a:endParaRPr>
          </a:p>
        </p:txBody>
      </p:sp>
      <p:pic>
        <p:nvPicPr>
          <p:cNvPr id="5" name="Picture 4"/>
          <p:cNvPicPr>
            <a:picLocks noChangeAspect="1"/>
          </p:cNvPicPr>
          <p:nvPr/>
        </p:nvPicPr>
        <p:blipFill>
          <a:blip r:embed="rId2"/>
          <a:stretch>
            <a:fillRect/>
          </a:stretch>
        </p:blipFill>
        <p:spPr>
          <a:xfrm>
            <a:off x="5667688" y="3985224"/>
            <a:ext cx="3241310" cy="2534115"/>
          </a:xfrm>
          <a:prstGeom prst="rect">
            <a:avLst/>
          </a:prstGeom>
        </p:spPr>
      </p:pic>
      <p:sp>
        <p:nvSpPr>
          <p:cNvPr id="6" name="TextBox 5"/>
          <p:cNvSpPr txBox="1"/>
          <p:nvPr/>
        </p:nvSpPr>
        <p:spPr>
          <a:xfrm>
            <a:off x="9383843" y="4572000"/>
            <a:ext cx="1738859" cy="646331"/>
          </a:xfrm>
          <a:prstGeom prst="rect">
            <a:avLst/>
          </a:prstGeom>
          <a:noFill/>
        </p:spPr>
        <p:txBody>
          <a:bodyPr wrap="square" rtlCol="1">
            <a:spAutoFit/>
          </a:bodyPr>
          <a:lstStyle/>
          <a:p>
            <a:pPr algn="ctr"/>
            <a:r>
              <a:rPr lang="fa-IR" b="1" smtClean="0">
                <a:cs typeface="B Zar" panose="00000400000000000000" pitchFamily="2" charset="-78"/>
              </a:rPr>
              <a:t>نبرد یک سرباز مادی با یک یونانی</a:t>
            </a:r>
            <a:endParaRPr lang="fa-IR" b="1">
              <a:cs typeface="B Zar" panose="00000400000000000000" pitchFamily="2" charset="-78"/>
            </a:endParaRPr>
          </a:p>
        </p:txBody>
      </p:sp>
    </p:spTree>
    <p:extLst>
      <p:ext uri="{BB962C8B-B14F-4D97-AF65-F5344CB8AC3E}">
        <p14:creationId xmlns:p14="http://schemas.microsoft.com/office/powerpoint/2010/main" val="1733703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خانواده قديمیترين نهاد و يا گروه اجتماعی بشری است که به اقتضای نیازهای اساسی انسان شکل گرفته و در فرايند تحولات اجتماعی، دچار تغییر و دگرگونی شده است. خانواده ايرانی نیز در گذر تاريخ دچار تحولات گوناگون شده که کمتر مورد مطالعه قرار گرفته است. در اين مقاله با استفاده از چارچوب مفهومی کارکردگرايی به بررسی وضعیت تاريخی خانواده و ساختار آن در يکی از </a:t>
            </a:r>
            <a:r>
              <a:rPr lang="fa-IR" smtClean="0">
                <a:cs typeface="B Zar" panose="00000400000000000000" pitchFamily="2" charset="-78"/>
              </a:rPr>
              <a:t>دوره های </a:t>
            </a:r>
            <a:r>
              <a:rPr lang="fa-IR" smtClean="0">
                <a:cs typeface="B Zar" panose="00000400000000000000" pitchFamily="2" charset="-78"/>
              </a:rPr>
              <a:t>مهم تاريخ ايران يعنی دوره امپراطوری «مادها»، به عنوان اولین امپراطوری غرب ايران، میپردازيم.  </a:t>
            </a:r>
            <a:endParaRPr lang="fa-IR">
              <a:cs typeface="B Zar" panose="00000400000000000000" pitchFamily="2" charset="-78"/>
            </a:endParaRPr>
          </a:p>
        </p:txBody>
      </p:sp>
      <p:sp>
        <p:nvSpPr>
          <p:cNvPr id="4" name="Flowchart: Process 3"/>
          <p:cNvSpPr/>
          <p:nvPr/>
        </p:nvSpPr>
        <p:spPr>
          <a:xfrm>
            <a:off x="838200" y="4646951"/>
            <a:ext cx="3822492" cy="12441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امپراطوری «مادها»، به عنوان اولین امپراطوری غرب ايران</a:t>
            </a:r>
            <a:endParaRPr lang="fa-IR" sz="2000">
              <a:solidFill>
                <a:srgbClr val="FF0000"/>
              </a:solidFill>
            </a:endParaRPr>
          </a:p>
        </p:txBody>
      </p:sp>
    </p:spTree>
    <p:extLst>
      <p:ext uri="{BB962C8B-B14F-4D97-AF65-F5344CB8AC3E}">
        <p14:creationId xmlns:p14="http://schemas.microsoft.com/office/powerpoint/2010/main" val="2914528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2-چارچوب مفهومي تحقیق </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حالت </a:t>
            </a:r>
            <a:r>
              <a:rPr lang="fa-IR">
                <a:cs typeface="B Zar" panose="00000400000000000000" pitchFamily="2" charset="-78"/>
              </a:rPr>
              <a:t>اخیر بقای خانواده به نحوه ارضای عاطفی اعضای خانواده تا نیاز اقتصادی و ساير</a:t>
            </a:r>
            <a:br>
              <a:rPr lang="fa-IR">
                <a:cs typeface="B Zar" panose="00000400000000000000" pitchFamily="2" charset="-78"/>
              </a:rPr>
            </a:br>
            <a:r>
              <a:rPr lang="fa-IR">
                <a:cs typeface="B Zar" panose="00000400000000000000" pitchFamily="2" charset="-78"/>
              </a:rPr>
              <a:t>نیازهای افراد به يکديگر بستگی خواهد داشت. اين تحول به معنی دگرگونی وسیع در</a:t>
            </a:r>
            <a:br>
              <a:rPr lang="fa-IR">
                <a:cs typeface="B Zar" panose="00000400000000000000" pitchFamily="2" charset="-78"/>
              </a:rPr>
            </a:br>
            <a:r>
              <a:rPr lang="fa-IR">
                <a:cs typeface="B Zar" panose="00000400000000000000" pitchFamily="2" charset="-78"/>
              </a:rPr>
              <a:t>نقشهای زن و شوهر و فرزندان و نوع توزيع قدرت در درون آن است که بايد مورد توجه</a:t>
            </a:r>
            <a:br>
              <a:rPr lang="fa-IR">
                <a:cs typeface="B Zar" panose="00000400000000000000" pitchFamily="2" charset="-78"/>
              </a:rPr>
            </a:br>
            <a:r>
              <a:rPr lang="fa-IR">
                <a:cs typeface="B Zar" panose="00000400000000000000" pitchFamily="2" charset="-78"/>
              </a:rPr>
              <a:t>قرار </a:t>
            </a:r>
            <a:r>
              <a:rPr lang="fa-IR" smtClean="0">
                <a:cs typeface="B Zar" panose="00000400000000000000" pitchFamily="2" charset="-78"/>
              </a:rPr>
              <a:t>گیرد. </a:t>
            </a:r>
          </a:p>
        </p:txBody>
      </p:sp>
    </p:spTree>
    <p:extLst>
      <p:ext uri="{BB962C8B-B14F-4D97-AF65-F5344CB8AC3E}">
        <p14:creationId xmlns:p14="http://schemas.microsoft.com/office/powerpoint/2010/main" val="11623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2-چارچوب مفهومي تحقیق </a:t>
            </a:r>
            <a:endParaRPr lang="fa-I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با توجه به ديدگاه کارکردگرايی در مطالعات تاريخی خانواده در هر مقطع تاريخی بايد به</a:t>
            </a:r>
            <a:br>
              <a:rPr lang="fa-IR">
                <a:cs typeface="B Zar" panose="00000400000000000000" pitchFamily="2" charset="-78"/>
              </a:rPr>
            </a:br>
            <a:r>
              <a:rPr lang="fa-IR">
                <a:cs typeface="B Zar" panose="00000400000000000000" pitchFamily="2" charset="-78"/>
              </a:rPr>
              <a:t>دو وضعیت کلی توجه داشت: </a:t>
            </a:r>
            <a:r>
              <a:rPr lang="fa-IR">
                <a:solidFill>
                  <a:srgbClr val="FF0000"/>
                </a:solidFill>
                <a:cs typeface="B Zar" panose="00000400000000000000" pitchFamily="2" charset="-78"/>
              </a:rPr>
              <a:t>اول</a:t>
            </a:r>
            <a:r>
              <a:rPr lang="fa-IR">
                <a:cs typeface="B Zar" panose="00000400000000000000" pitchFamily="2" charset="-78"/>
              </a:rPr>
              <a:t>، اين که وضعیت تفکیک کارکردی در جامعه و در خانواده</a:t>
            </a:r>
            <a:br>
              <a:rPr lang="fa-IR">
                <a:cs typeface="B Zar" panose="00000400000000000000" pitchFamily="2" charset="-78"/>
              </a:rPr>
            </a:br>
            <a:r>
              <a:rPr lang="fa-IR">
                <a:cs typeface="B Zar" panose="00000400000000000000" pitchFamily="2" charset="-78"/>
              </a:rPr>
              <a:t>چگونه است، و در چه </a:t>
            </a:r>
            <a:r>
              <a:rPr lang="fa-IR" smtClean="0">
                <a:cs typeface="B Zar" panose="00000400000000000000" pitchFamily="2" charset="-78"/>
              </a:rPr>
              <a:t>مرحله ای </a:t>
            </a:r>
            <a:r>
              <a:rPr lang="fa-IR">
                <a:cs typeface="B Zar" panose="00000400000000000000" pitchFamily="2" charset="-78"/>
              </a:rPr>
              <a:t>است. بدين معنا که، چه نهادهای اجتماعی از خانواده تفکیک</a:t>
            </a:r>
            <a:br>
              <a:rPr lang="fa-IR">
                <a:cs typeface="B Zar" panose="00000400000000000000" pitchFamily="2" charset="-78"/>
              </a:rPr>
            </a:br>
            <a:r>
              <a:rPr lang="fa-IR">
                <a:cs typeface="B Zar" panose="00000400000000000000" pitchFamily="2" charset="-78"/>
              </a:rPr>
              <a:t>شده، و چه نهادهايی هنوز در خانواده قرار دارند؛ چه کارکردهايی هنوز متعلق به خانواده</a:t>
            </a:r>
            <a:br>
              <a:rPr lang="fa-IR">
                <a:cs typeface="B Zar" panose="00000400000000000000" pitchFamily="2" charset="-78"/>
              </a:rPr>
            </a:br>
            <a:r>
              <a:rPr lang="fa-IR">
                <a:cs typeface="B Zar" panose="00000400000000000000" pitchFamily="2" charset="-78"/>
              </a:rPr>
              <a:t>است، و چه کارکردهايی به نهادهای تفکیک شده از خانواده واگذار شده است. </a:t>
            </a:r>
            <a:r>
              <a:rPr lang="fa-IR">
                <a:solidFill>
                  <a:srgbClr val="FF0000"/>
                </a:solidFill>
                <a:cs typeface="B Zar" panose="00000400000000000000" pitchFamily="2" charset="-78"/>
              </a:rPr>
              <a:t>دوم</a:t>
            </a:r>
            <a:r>
              <a:rPr lang="fa-IR">
                <a:cs typeface="B Zar" panose="00000400000000000000" pitchFamily="2" charset="-78"/>
              </a:rPr>
              <a:t>، ساختار</a:t>
            </a:r>
            <a:br>
              <a:rPr lang="fa-IR">
                <a:cs typeface="B Zar" panose="00000400000000000000" pitchFamily="2" charset="-78"/>
              </a:rPr>
            </a:br>
            <a:r>
              <a:rPr lang="fa-IR">
                <a:cs typeface="B Zar" panose="00000400000000000000" pitchFamily="2" charset="-78"/>
              </a:rPr>
              <a:t>درون خانواده، نقشهای موجود در آن و روابط بین اين نقشها در چه وضعیت است. چه</a:t>
            </a:r>
            <a:br>
              <a:rPr lang="fa-IR">
                <a:cs typeface="B Zar" panose="00000400000000000000" pitchFamily="2" charset="-78"/>
              </a:rPr>
            </a:br>
            <a:r>
              <a:rPr lang="fa-IR">
                <a:cs typeface="B Zar" panose="00000400000000000000" pitchFamily="2" charset="-78"/>
              </a:rPr>
              <a:t>حدی از تقسیم کار و فعالیت تولیدی در درون خانواده اتفاق میافتد و چه نوع همبستگی در</a:t>
            </a:r>
            <a:br>
              <a:rPr lang="fa-IR">
                <a:cs typeface="B Zar" panose="00000400000000000000" pitchFamily="2" charset="-78"/>
              </a:rPr>
            </a:br>
            <a:r>
              <a:rPr lang="fa-IR">
                <a:cs typeface="B Zar" panose="00000400000000000000" pitchFamily="2" charset="-78"/>
              </a:rPr>
              <a:t>درون خانواده حاکم است. در اين مطالعه سعی شده که در قالب اين چارچوب مفهومی و با</a:t>
            </a:r>
            <a:br>
              <a:rPr lang="fa-IR">
                <a:cs typeface="B Zar" panose="00000400000000000000" pitchFamily="2" charset="-78"/>
              </a:rPr>
            </a:br>
            <a:r>
              <a:rPr lang="fa-IR">
                <a:cs typeface="B Zar" panose="00000400000000000000" pitchFamily="2" charset="-78"/>
              </a:rPr>
              <a:t>توجه به اين دو موضوع به مطالعه خانواده در دوره مادها در ايران پرداخته شود</a:t>
            </a:r>
            <a:r>
              <a:rPr lang="fa-IR" smtClean="0">
                <a:cs typeface="B Zar" panose="00000400000000000000" pitchFamily="2" charset="-78"/>
              </a:rPr>
              <a:t> </a:t>
            </a:r>
          </a:p>
          <a:p>
            <a:pPr marL="0" indent="0" algn="just">
              <a:buNone/>
            </a:pPr>
            <a:r>
              <a:rPr lang="fa-IR" smtClean="0"/>
              <a:t/>
            </a:r>
            <a:br>
              <a:rPr lang="fa-IR" smtClean="0"/>
            </a:br>
            <a:endParaRPr lang="fa-IR"/>
          </a:p>
        </p:txBody>
      </p:sp>
      <p:pic>
        <p:nvPicPr>
          <p:cNvPr id="5" name="Picture 4"/>
          <p:cNvPicPr>
            <a:picLocks noChangeAspect="1"/>
          </p:cNvPicPr>
          <p:nvPr/>
        </p:nvPicPr>
        <p:blipFill>
          <a:blip r:embed="rId2"/>
          <a:stretch>
            <a:fillRect/>
          </a:stretch>
        </p:blipFill>
        <p:spPr>
          <a:xfrm>
            <a:off x="11353800" y="2009931"/>
            <a:ext cx="811732" cy="811732"/>
          </a:xfrm>
          <a:prstGeom prst="rect">
            <a:avLst/>
          </a:prstGeom>
        </p:spPr>
      </p:pic>
      <p:pic>
        <p:nvPicPr>
          <p:cNvPr id="6" name="Picture 5"/>
          <p:cNvPicPr>
            <a:picLocks noChangeAspect="1"/>
          </p:cNvPicPr>
          <p:nvPr/>
        </p:nvPicPr>
        <p:blipFill>
          <a:blip r:embed="rId3"/>
          <a:stretch>
            <a:fillRect/>
          </a:stretch>
        </p:blipFill>
        <p:spPr>
          <a:xfrm>
            <a:off x="0" y="2821663"/>
            <a:ext cx="946644" cy="946644"/>
          </a:xfrm>
          <a:prstGeom prst="rect">
            <a:avLst/>
          </a:prstGeom>
        </p:spPr>
      </p:pic>
    </p:spTree>
    <p:extLst>
      <p:ext uri="{BB962C8B-B14F-4D97-AF65-F5344CB8AC3E}">
        <p14:creationId xmlns:p14="http://schemas.microsoft.com/office/powerpoint/2010/main" val="1446575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پرسش پژوهش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چارچوب مفهومی بالا پرسشهای اصلی اين است که</a:t>
            </a:r>
          </a:p>
          <a:p>
            <a:pPr algn="just"/>
            <a:r>
              <a:rPr lang="fa-IR" smtClean="0">
                <a:cs typeface="B Zar" panose="00000400000000000000" pitchFamily="2" charset="-78"/>
              </a:rPr>
              <a:t> در دوره مادها چه نهادهايی از خانواده تفکیک شده يا نشده و خانواده چه کارکردهايی را به عهده دارد؟ </a:t>
            </a:r>
          </a:p>
          <a:p>
            <a:pPr algn="just"/>
            <a:r>
              <a:rPr lang="fa-IR" smtClean="0">
                <a:cs typeface="B Zar" panose="00000400000000000000" pitchFamily="2" charset="-78"/>
              </a:rPr>
              <a:t>ساختار خانواده</a:t>
            </a:r>
            <a:r>
              <a:rPr lang="fa-IR">
                <a:cs typeface="B Zar" panose="00000400000000000000" pitchFamily="2" charset="-78"/>
              </a:rPr>
              <a:t>، نقشهای اساسی آن، نوع تقسیم کار و نوع روابط افراد در درون خانواده </a:t>
            </a:r>
            <a:r>
              <a:rPr lang="fa-IR" smtClean="0">
                <a:cs typeface="B Zar" panose="00000400000000000000" pitchFamily="2" charset="-78"/>
              </a:rPr>
              <a:t>چگونه است</a:t>
            </a:r>
            <a:r>
              <a:rPr lang="fa-IR">
                <a:cs typeface="B Zar" panose="00000400000000000000" pitchFamily="2" charset="-78"/>
              </a:rPr>
              <a:t>؟</a:t>
            </a:r>
            <a:r>
              <a:rPr lang="fa-IR" smtClean="0">
                <a:cs typeface="B Zar" panose="00000400000000000000" pitchFamily="2" charset="-78"/>
              </a:rPr>
              <a:t> </a:t>
            </a:r>
          </a:p>
          <a:p>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838200" y="4706911"/>
            <a:ext cx="1604989" cy="1604989"/>
          </a:xfrm>
          <a:prstGeom prst="rect">
            <a:avLst/>
          </a:prstGeom>
        </p:spPr>
      </p:pic>
    </p:spTree>
    <p:extLst>
      <p:ext uri="{BB962C8B-B14F-4D97-AF65-F5344CB8AC3E}">
        <p14:creationId xmlns:p14="http://schemas.microsoft.com/office/powerpoint/2010/main" val="601037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3-وضعیت جغرافیايي- سیاسي مادها در تاريخ ايران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حدود هزاره سوم پیش از میلاد اقوام دامدار و کوچنده که خود را آريا می نامیدند به دلیل افزايش جمعیت، کمبود چراگاه برای دامهايشان، هجوم اقوام همسايه و سرد شدن هوا از دشتهای بیابانی آسیای مرکزی که «سکايیه» خوانده میشد به سوی دشتهای حاصلخیز فلات ايران حرکت کردند که در اسناد کهن «ائیرنم وئجه» نام داشت،</a:t>
            </a:r>
            <a:endParaRPr lang="fa-IR">
              <a:cs typeface="B Zar" panose="00000400000000000000" pitchFamily="2" charset="-78"/>
            </a:endParaRPr>
          </a:p>
        </p:txBody>
      </p:sp>
    </p:spTree>
    <p:extLst>
      <p:ext uri="{BB962C8B-B14F-4D97-AF65-F5344CB8AC3E}">
        <p14:creationId xmlns:p14="http://schemas.microsoft.com/office/powerpoint/2010/main" val="2697478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آريايیها شامل سه قوم پارسها، پارتها و مادها (که در کتیبه های عصر هخامنشی با عنوان مادها يا مدها نامیده شده اند) بودند مادها در منطقه کوهستانی غرب و شمال غرب فلات ايران و جلگه های اطراف آن ساکن شدند </a:t>
            </a:r>
          </a:p>
          <a:p>
            <a:pPr marL="0" indent="0" algn="just">
              <a:buNone/>
            </a:pPr>
            <a:r>
              <a:rPr lang="fa-IR" smtClean="0">
                <a:cs typeface="B Zar" panose="00000400000000000000" pitchFamily="2" charset="-78"/>
              </a:rPr>
              <a:t>اين اراضی ماد شامل سه قسمت  1-بخش غربی (ماد آتروپاتن)،  2-ماد سفلی،  3-بخش پارتاکنا بود. </a:t>
            </a:r>
          </a:p>
          <a:p>
            <a:pPr marL="0" indent="0">
              <a:buNone/>
            </a:pPr>
            <a:r>
              <a:rPr lang="fa-IR" smtClean="0">
                <a:cs typeface="B Zar" panose="00000400000000000000" pitchFamily="2" charset="-78"/>
              </a:rPr>
              <a:t>در اين ناحیه  امیر و شاه بر ولايت کم جمعیت حکومت می کردند و مناطقی مانند کاسب ، کادوش ، گلک،  ديلموک از استانهای مهم آن به شمار میرفتند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874555"/>
            <a:ext cx="874690" cy="874690"/>
          </a:xfrm>
          <a:prstGeom prst="rect">
            <a:avLst/>
          </a:prstGeom>
        </p:spPr>
      </p:pic>
    </p:spTree>
    <p:extLst>
      <p:ext uri="{BB962C8B-B14F-4D97-AF65-F5344CB8AC3E}">
        <p14:creationId xmlns:p14="http://schemas.microsoft.com/office/powerpoint/2010/main" val="2065666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اقوام ماد پس از سکونت قريب به 150سال ( 834-788ق.م) از طرف اقوام جنگجوی</a:t>
            </a:r>
            <a:br>
              <a:rPr lang="fa-IR">
                <a:cs typeface="B Zar" panose="00000400000000000000" pitchFamily="2" charset="-78"/>
              </a:rPr>
            </a:br>
            <a:r>
              <a:rPr lang="fa-IR">
                <a:cs typeface="B Zar" panose="00000400000000000000" pitchFamily="2" charset="-78"/>
              </a:rPr>
              <a:t>آشور مورد تجاوز قرارگرفته و تابع آشور بودند که سبب شد اقوام ماد حدود سال 710ق.م به</a:t>
            </a:r>
            <a:br>
              <a:rPr lang="fa-IR">
                <a:cs typeface="B Zar" panose="00000400000000000000" pitchFamily="2" charset="-78"/>
              </a:rPr>
            </a:br>
            <a:r>
              <a:rPr lang="fa-IR">
                <a:cs typeface="B Zar" panose="00000400000000000000" pitchFamily="2" charset="-78"/>
              </a:rPr>
              <a:t>دلیل موقعیت استراتژيک، برخورداری از فرهنگ عشیرهای و نابودی دولت اورارتو به دست</a:t>
            </a:r>
            <a:br>
              <a:rPr lang="fa-IR">
                <a:cs typeface="B Zar" panose="00000400000000000000" pitchFamily="2" charset="-78"/>
              </a:rPr>
            </a:br>
            <a:r>
              <a:rPr lang="fa-IR">
                <a:cs typeface="B Zar" panose="00000400000000000000" pitchFamily="2" charset="-78"/>
              </a:rPr>
              <a:t>آشور که مادها را از جنگیدن در دو جبهه رها کرد، موفق به تشکیل نخستین دولت متمرکز</a:t>
            </a:r>
            <a:r>
              <a:rPr lang="fa-IR" smtClean="0">
                <a:cs typeface="B Zar" panose="00000400000000000000" pitchFamily="2" charset="-78"/>
              </a:rPr>
              <a:t> شامل </a:t>
            </a:r>
            <a:r>
              <a:rPr lang="fa-IR">
                <a:cs typeface="B Zar" panose="00000400000000000000" pitchFamily="2" charset="-78"/>
              </a:rPr>
              <a:t>اتحاديهای از همه قبايل آريايی نژاد در غرب ايران گرديدند نام اکباتان پايتخت مادها که به معنای محل اجتماع طوايف مادیِ پراکنده بود، تعبیر فصیح از اين امر است.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967220"/>
            <a:ext cx="2657475" cy="1714500"/>
          </a:xfrm>
          <a:prstGeom prst="rect">
            <a:avLst/>
          </a:prstGeom>
        </p:spPr>
      </p:pic>
    </p:spTree>
    <p:extLst>
      <p:ext uri="{BB962C8B-B14F-4D97-AF65-F5344CB8AC3E}">
        <p14:creationId xmlns:p14="http://schemas.microsoft.com/office/powerpoint/2010/main" val="1049434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مقدمه اين اتحاد به وسیله اولین پادشاه مادها «ديااُکو» 8-701(1تا  655ق.م) فراهم آمد، بعد از او پسرش فرااُرتِس 655-633(2ق.م) پارسها را به اطاعت خويش در آورد، اما توفیق نظامی نیافت و در جنگ با آشور ( 633ق.م) شکست خورد و کشته شد </a:t>
            </a:r>
            <a:endParaRPr lang="fa-IR">
              <a:cs typeface="B Zar" panose="00000400000000000000" pitchFamily="2" charset="-78"/>
            </a:endParaRPr>
          </a:p>
        </p:txBody>
      </p:sp>
    </p:spTree>
    <p:extLst>
      <p:ext uri="{BB962C8B-B14F-4D97-AF65-F5344CB8AC3E}">
        <p14:creationId xmlns:p14="http://schemas.microsoft.com/office/powerpoint/2010/main" val="3093561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بعد از وی هُوَخشَتَرَ (کیاکسار) ( 584-633ق.م) با حمله به سرزمین آشور شهر نینوا را محاصره نمود. با آمدن سکاهای متحد آشوريان محاصره شکسته و منجر به اشغال سرزمین ماد به مدت  28سال شد در سال  615ق.م مادها موفق به راندن سکاها از سرزمین خود شدند. حدود سال  606ق.م حاکم بابل با کمک هوخشتره شهر نینوا را محاصره کرده و قلمرو آشوريان بین فاتحان تقسیم شد با توسعه تصرفات سرزمین ماد با دولت لیدی وارد جنگ شش ساله شد که با وقوع </a:t>
            </a:r>
            <a:r>
              <a:rPr lang="fa-IR" smtClean="0">
                <a:solidFill>
                  <a:srgbClr val="FF0000"/>
                </a:solidFill>
                <a:cs typeface="B Zar" panose="00000400000000000000" pitchFamily="2" charset="-78"/>
              </a:rPr>
              <a:t>کسوف</a:t>
            </a:r>
            <a:r>
              <a:rPr lang="fa-IR" smtClean="0">
                <a:cs typeface="B Zar" panose="00000400000000000000" pitchFamily="2" charset="-78"/>
              </a:rPr>
              <a:t> ( 28مه  585ق.م) و تعبیر آن به </a:t>
            </a:r>
            <a:r>
              <a:rPr lang="fa-IR" smtClean="0">
                <a:solidFill>
                  <a:srgbClr val="FF0000"/>
                </a:solidFill>
                <a:cs typeface="B Zar" panose="00000400000000000000" pitchFamily="2" charset="-78"/>
              </a:rPr>
              <a:t>خشم الهی </a:t>
            </a:r>
            <a:r>
              <a:rPr lang="fa-IR" smtClean="0">
                <a:cs typeface="B Zar" panose="00000400000000000000" pitchFamily="2" charset="-78"/>
              </a:rPr>
              <a:t>جنگ پايان يافت و سرحد بین ماد و لیدی با حاکمیت بخت النصر، رود هالیس شد يک سال بعد نیز هوخشتره درگذشت و آستیاگ به حکومت رسید سرانجام اين سرزمین پس از سی سال حکومت به دست کوروش هخامنشی فتح و ضمیمه قلمرو پارس شد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89532" y="5257800"/>
            <a:ext cx="2857500" cy="1600200"/>
          </a:xfrm>
          <a:prstGeom prst="rect">
            <a:avLst/>
          </a:prstGeom>
        </p:spPr>
      </p:pic>
    </p:spTree>
    <p:extLst>
      <p:ext uri="{BB962C8B-B14F-4D97-AF65-F5344CB8AC3E}">
        <p14:creationId xmlns:p14="http://schemas.microsoft.com/office/powerpoint/2010/main" val="598590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4- نوع </a:t>
            </a:r>
            <a:r>
              <a:rPr lang="fa-IR" smtClean="0">
                <a:cs typeface="B Zar" panose="00000400000000000000" pitchFamily="2" charset="-78"/>
              </a:rPr>
              <a:t>و ساختار خانواده در جامعه ماد</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با اين توضیحات مشخص شد که اولین دولت ماد با اتحاد قبايل مختلف تشکیل شد. بدين ترتیب پیش از همه نهادها، نهاد سیاسی از خانواده و قبیله تفکیک شده است، در حالی که پیش از تشکیل دولت ماد چنین تفکیکی صورت نگرفته و همه نهادها در درون خانواده يا سطحی از اين خويشاوندی گسترده نهفته بود. مادها در زمان کوچ آريايیان به ايران به صورت قبايل متعدد کوچنشین به ايران وارد شدند؛ </a:t>
            </a:r>
            <a:endParaRPr lang="fa-IR">
              <a:cs typeface="B Zar" panose="00000400000000000000" pitchFamily="2" charset="-78"/>
            </a:endParaRPr>
          </a:p>
        </p:txBody>
      </p:sp>
    </p:spTree>
    <p:extLst>
      <p:ext uri="{BB962C8B-B14F-4D97-AF65-F5344CB8AC3E}">
        <p14:creationId xmlns:p14="http://schemas.microsoft.com/office/powerpoint/2010/main" val="197465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بنابراين زندگی </a:t>
            </a:r>
            <a:r>
              <a:rPr lang="fa-IR" smtClean="0">
                <a:solidFill>
                  <a:srgbClr val="FF0000"/>
                </a:solidFill>
                <a:cs typeface="B Zar" panose="00000400000000000000" pitchFamily="2" charset="-78"/>
              </a:rPr>
              <a:t>کوچ نشینی </a:t>
            </a:r>
            <a:r>
              <a:rPr lang="fa-IR">
                <a:cs typeface="B Zar" panose="00000400000000000000" pitchFamily="2" charset="-78"/>
              </a:rPr>
              <a:t>و </a:t>
            </a:r>
            <a:r>
              <a:rPr lang="fa-IR">
                <a:solidFill>
                  <a:srgbClr val="FF0000"/>
                </a:solidFill>
                <a:cs typeface="B Zar" panose="00000400000000000000" pitchFamily="2" charset="-78"/>
              </a:rPr>
              <a:t>دامداری</a:t>
            </a:r>
            <a:r>
              <a:rPr lang="fa-IR">
                <a:cs typeface="B Zar" panose="00000400000000000000" pitchFamily="2" charset="-78"/>
              </a:rPr>
              <a:t> از جمله </a:t>
            </a:r>
            <a:r>
              <a:rPr lang="fa-IR" smtClean="0">
                <a:cs typeface="B Zar" panose="00000400000000000000" pitchFamily="2" charset="-78"/>
              </a:rPr>
              <a:t>ويژگی های </a:t>
            </a:r>
            <a:r>
              <a:rPr lang="fa-IR">
                <a:cs typeface="B Zar" panose="00000400000000000000" pitchFamily="2" charset="-78"/>
              </a:rPr>
              <a:t>اولیه خانواده در اين قوم بزرگ و حاکی از روابط وسیع داخل </a:t>
            </a:r>
            <a:r>
              <a:rPr lang="fa-IR" smtClean="0">
                <a:cs typeface="B Zar" panose="00000400000000000000" pitchFamily="2" charset="-78"/>
              </a:rPr>
              <a:t>قبیله ای </a:t>
            </a:r>
            <a:r>
              <a:rPr lang="fa-IR">
                <a:cs typeface="B Zar" panose="00000400000000000000" pitchFamily="2" charset="-78"/>
              </a:rPr>
              <a:t>و پیوندهای گسترده خانوادگی است. در زمان اتحاد قبايل تقسیم جامعه از روی مبادی ارضی در شرف آغاز بود و کشورهای کوچک که فرمانفرمايانی در رأس آنها قرار داشتند، ايجاد شده بود</a:t>
            </a:r>
          </a:p>
          <a:p>
            <a:endParaRPr lang="fa-IR"/>
          </a:p>
        </p:txBody>
      </p:sp>
      <p:sp>
        <p:nvSpPr>
          <p:cNvPr id="4" name="Flowchart: Connector 3"/>
          <p:cNvSpPr/>
          <p:nvPr/>
        </p:nvSpPr>
        <p:spPr>
          <a:xfrm>
            <a:off x="1738858" y="4001294"/>
            <a:ext cx="2443397" cy="148402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پیوندهای گسترده خانوادگی</a:t>
            </a:r>
            <a:endParaRPr lang="fa-IR" b="1">
              <a:solidFill>
                <a:srgbClr val="FF0000"/>
              </a:solidFill>
            </a:endParaRPr>
          </a:p>
        </p:txBody>
      </p:sp>
    </p:spTree>
    <p:extLst>
      <p:ext uri="{BB962C8B-B14F-4D97-AF65-F5344CB8AC3E}">
        <p14:creationId xmlns:p14="http://schemas.microsoft.com/office/powerpoint/2010/main" val="268598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يافتههای اين تحقیق نشان میدهد که در اين دوره نوع غالب خانواده گسترده بوده که در درون يک شبکه خويشاوندی بزرگ میزيسته و کارکردهای تولید مثل، اجتماعی کردن و آموزش فرزندان، تولید و تأمین نیازهای مصرفی و تأمین امنیت اعضای خانواده را به عهده داشته است. همچنین همسرگزينی مادها برونگروهی بوده که توسط بزرگان خانواده هماهنگ میشده است. زنان و مردان نیز در داخل و بیرون از خانواده فعالیتهای اقتصادی داشته اند</a:t>
            </a:r>
          </a:p>
          <a:p>
            <a:endParaRPr lang="fa-IR"/>
          </a:p>
        </p:txBody>
      </p:sp>
      <p:pic>
        <p:nvPicPr>
          <p:cNvPr id="4" name="Picture 3"/>
          <p:cNvPicPr>
            <a:picLocks noChangeAspect="1"/>
          </p:cNvPicPr>
          <p:nvPr/>
        </p:nvPicPr>
        <p:blipFill>
          <a:blip r:embed="rId2"/>
          <a:stretch>
            <a:fillRect/>
          </a:stretch>
        </p:blipFill>
        <p:spPr>
          <a:xfrm>
            <a:off x="1269244" y="3925374"/>
            <a:ext cx="4007293" cy="2251589"/>
          </a:xfrm>
          <a:prstGeom prst="rect">
            <a:avLst/>
          </a:prstGeom>
        </p:spPr>
      </p:pic>
    </p:spTree>
    <p:extLst>
      <p:ext uri="{BB962C8B-B14F-4D97-AF65-F5344CB8AC3E}">
        <p14:creationId xmlns:p14="http://schemas.microsoft.com/office/powerpoint/2010/main" val="1905013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جامعه ماد به لحاظ ساختار قبیله ای و روابط همخونی، تعدادی خانواده «تیره» را شکل میدادند، از چند تیره خويشاوند «عشیره» شکل می گرفت که در محلی به نام ولايت يا دهکده زندگی میکردند، هر ده يا منطقه مسکونی دارای فرمانروا و حاکم مستقلی بود. مجموعه ای از عشیره ها قبیله را به وجود میآوردند که مسکن آنان را «شهر» يا «شتره» می خواندند و از جمع آنها کشور شکل میگرفت. هسته اولیه اين سلسله مراتب هرمی شکل را خانواده تشکیل می داد.</a:t>
            </a:r>
          </a:p>
          <a:p>
            <a:pPr algn="just"/>
            <a:endParaRPr lang="fa-IR">
              <a:cs typeface="B Zar" panose="00000400000000000000" pitchFamily="2" charset="-78"/>
            </a:endParaRPr>
          </a:p>
        </p:txBody>
      </p:sp>
      <p:sp>
        <p:nvSpPr>
          <p:cNvPr id="4" name="Flowchart: Process 3"/>
          <p:cNvSpPr/>
          <p:nvPr/>
        </p:nvSpPr>
        <p:spPr>
          <a:xfrm>
            <a:off x="838200" y="4377340"/>
            <a:ext cx="3420080" cy="1120462"/>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لحاظ ساختار قبیله ای و روابط همخونی</a:t>
            </a:r>
            <a:endParaRPr lang="fa-IR" b="1">
              <a:solidFill>
                <a:srgbClr val="FF0000"/>
              </a:solidFill>
            </a:endParaRPr>
          </a:p>
        </p:txBody>
      </p:sp>
    </p:spTree>
    <p:extLst>
      <p:ext uri="{BB962C8B-B14F-4D97-AF65-F5344CB8AC3E}">
        <p14:creationId xmlns:p14="http://schemas.microsoft.com/office/powerpoint/2010/main" val="4248569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16567" y="2833142"/>
            <a:ext cx="8909736" cy="1889944"/>
          </a:xfrm>
          <a:prstGeom prst="rect">
            <a:avLst/>
          </a:prstGeom>
        </p:spPr>
      </p:pic>
    </p:spTree>
    <p:extLst>
      <p:ext uri="{BB962C8B-B14F-4D97-AF65-F5344CB8AC3E}">
        <p14:creationId xmlns:p14="http://schemas.microsoft.com/office/powerpoint/2010/main" val="471818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توجه به تفکیک نهاد سیاسی از خانواده و عشیره و قبیله در قرن هفتم پیش از میلاد و عدم تفکیک نهادهای ديگر از خانواده، نوع خانواده را در اين زمان میتوان «خانواده گسترده» دانست: خانوادهای که عبارت بود از يک گروه خانگی متشکل از تعدادی خانوار که تیره ای را تشکیل میدادند و براساس نوع سازماندهی اقتصادی و تولیدی عمل می کردند. اين نوع خانواده از انواع خانواده پدرسالار است که از طريق ازدواج اعضا جوان خانواده و پیوندهای سببی به وجود </a:t>
            </a:r>
            <a:r>
              <a:rPr lang="fa-IR" smtClean="0">
                <a:cs typeface="B Zar" panose="00000400000000000000" pitchFamily="2" charset="-78"/>
              </a:rPr>
              <a:t>می آيد</a:t>
            </a:r>
            <a:r>
              <a:rPr lang="fa-IR" smtClean="0">
                <a:cs typeface="B Zar" panose="00000400000000000000" pitchFamily="2" charset="-78"/>
              </a:rPr>
              <a:t>. از اين جهت اين نوع خانواده شامل چند گروه خونی، گروه زناشويی </a:t>
            </a:r>
            <a:r>
              <a:rPr lang="fa-IR">
                <a:cs typeface="B Zar" panose="00000400000000000000" pitchFamily="2" charset="-78"/>
              </a:rPr>
              <a:t>و چند گروه فرزندپذير بوده است</a:t>
            </a:r>
          </a:p>
        </p:txBody>
      </p:sp>
      <p:sp>
        <p:nvSpPr>
          <p:cNvPr id="4" name="Flowchart: Process 3"/>
          <p:cNvSpPr/>
          <p:nvPr/>
        </p:nvSpPr>
        <p:spPr>
          <a:xfrm>
            <a:off x="2601532" y="4778062"/>
            <a:ext cx="2537138" cy="1068946"/>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از يک گروه خانگی متشکل از تعدادی خانوار که تیره ای</a:t>
            </a:r>
            <a:endParaRPr lang="fa-IR">
              <a:solidFill>
                <a:srgbClr val="FF0000"/>
              </a:solidFill>
            </a:endParaRPr>
          </a:p>
        </p:txBody>
      </p:sp>
    </p:spTree>
    <p:extLst>
      <p:ext uri="{BB962C8B-B14F-4D97-AF65-F5344CB8AC3E}">
        <p14:creationId xmlns:p14="http://schemas.microsoft.com/office/powerpoint/2010/main" val="1788628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گسترش خانواده میتوانست عمودی با ورود عروس به خانه مرد و يا افقی با افزوده شدن اقربا صورت پذيرد. چنین خانوادهای فاقد تحرک اجتماعی بود و افراد ملزم به باقی ماندن در مرتبه و شغل خويش بودند. نقش حمايتی و تربیتی خانواده به عنوان کارکرد مهم آن بسیار شفاف بود و تربیت کودکان امری همگانی محسوب می شد</a:t>
            </a:r>
            <a:endParaRPr lang="fa-IR">
              <a:cs typeface="B Zar" panose="00000400000000000000" pitchFamily="2" charset="-78"/>
            </a:endParaRPr>
          </a:p>
        </p:txBody>
      </p:sp>
      <p:sp>
        <p:nvSpPr>
          <p:cNvPr id="4" name="Flowchart: Process 3"/>
          <p:cNvSpPr/>
          <p:nvPr/>
        </p:nvSpPr>
        <p:spPr>
          <a:xfrm>
            <a:off x="2578308" y="4227226"/>
            <a:ext cx="4062335" cy="10792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تربیت کودکان امری همگانی محسوب می شد</a:t>
            </a:r>
          </a:p>
        </p:txBody>
      </p:sp>
    </p:spTree>
    <p:extLst>
      <p:ext uri="{BB962C8B-B14F-4D97-AF65-F5344CB8AC3E}">
        <p14:creationId xmlns:p14="http://schemas.microsoft.com/office/powerpoint/2010/main" val="1642741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نوع خانواده و اندازه و ساختار آن در جامعه ماد با مراجعه به اوستا و نیز مندرجات آشوری روشنتر میگردد. قديمی ترين بخشهای اوستا يعنی سرودهای گاتا و «يسنای هف فصل» و «يشتها» که منثور است اوضاع و شرايطی را مجسم می سازد که بیترديد به طور کل ويژه قبايل اسکان يافته ايرانی در آغاز هزاره اول پیش از میلاد بوده و میتواند وضع «آريزانتها را روشن سازد . </a:t>
            </a:r>
            <a:endParaRPr lang="fa-IR">
              <a:cs typeface="B Zar" panose="00000400000000000000" pitchFamily="2" charset="-78"/>
            </a:endParaRPr>
          </a:p>
        </p:txBody>
      </p:sp>
      <p:sp>
        <p:nvSpPr>
          <p:cNvPr id="5" name="Flowchart: Connector 4"/>
          <p:cNvSpPr/>
          <p:nvPr/>
        </p:nvSpPr>
        <p:spPr>
          <a:xfrm>
            <a:off x="838200" y="4512039"/>
            <a:ext cx="2683239" cy="899410"/>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اندازه و ساختار آن</a:t>
            </a:r>
            <a:endParaRPr lang="fa-IR" b="1">
              <a:solidFill>
                <a:srgbClr val="FF0000"/>
              </a:solidFill>
            </a:endParaRPr>
          </a:p>
        </p:txBody>
      </p:sp>
    </p:spTree>
    <p:extLst>
      <p:ext uri="{BB962C8B-B14F-4D97-AF65-F5344CB8AC3E}">
        <p14:creationId xmlns:p14="http://schemas.microsoft.com/office/powerpoint/2010/main" val="3379489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تقسیمبندی اوستا تقسیم جامعه به سلسله مراتب معین از سنن خاص اوستايی است که از سازمان جوامع بدوی سرچشمه گرفته و در قوانین دينی مسجل گشته و در ادوار بعدی نیز محفوظ مانده و آن عبارت از تقسیم جامعه به دمانا، ويس، شويثر و دهیو است اين </a:t>
            </a:r>
            <a:r>
              <a:rPr lang="fa-IR" smtClean="0">
                <a:cs typeface="B Zar" panose="00000400000000000000" pitchFamily="2" charset="-78"/>
              </a:rPr>
              <a:t>تقسیم بندی </a:t>
            </a:r>
            <a:r>
              <a:rPr lang="fa-IR">
                <a:cs typeface="B Zar" panose="00000400000000000000" pitchFamily="2" charset="-78"/>
              </a:rPr>
              <a:t>از ويژگیهای ماد هم بوده  و ويژگیهای خانواده مادی را نیز روشن </a:t>
            </a:r>
            <a:r>
              <a:rPr lang="fa-IR" smtClean="0">
                <a:cs typeface="B Zar" panose="00000400000000000000" pitchFamily="2" charset="-78"/>
              </a:rPr>
              <a:t>می نمايد</a:t>
            </a:r>
            <a:endParaRPr lang="fa-IR">
              <a:cs typeface="B Zar" panose="00000400000000000000" pitchFamily="2" charset="-78"/>
            </a:endParaRPr>
          </a:p>
          <a:p>
            <a:endParaRPr lang="fa-IR"/>
          </a:p>
        </p:txBody>
      </p:sp>
      <p:sp>
        <p:nvSpPr>
          <p:cNvPr id="4" name="Flowchart: Process 3"/>
          <p:cNvSpPr/>
          <p:nvPr/>
        </p:nvSpPr>
        <p:spPr>
          <a:xfrm>
            <a:off x="2638269" y="4152275"/>
            <a:ext cx="3567659" cy="94438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تقسیم جامعه به سلسله مراتب معین</a:t>
            </a:r>
            <a:endParaRPr lang="fa-IR" b="1">
              <a:solidFill>
                <a:srgbClr val="FF0000"/>
              </a:solidFill>
            </a:endParaRPr>
          </a:p>
        </p:txBody>
      </p:sp>
    </p:spTree>
    <p:extLst>
      <p:ext uri="{BB962C8B-B14F-4D97-AF65-F5344CB8AC3E}">
        <p14:creationId xmlns:p14="http://schemas.microsoft.com/office/powerpoint/2010/main" val="248578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نمان يا </a:t>
            </a:r>
            <a:r>
              <a:rPr lang="fa-IR" smtClean="0">
                <a:cs typeface="B Zar" panose="00000400000000000000" pitchFamily="2" charset="-78"/>
              </a:rPr>
              <a:t>دمانا به معنی کوچکترين واحد جمعیتی جامعه يعنی خاندان و خانواده گسترده يا گروه خانگی است که خانوارهای چندی را شامل خويشاوندان، پدران و پدر بزرگها و افراد غیرخويشاوندی مثل بردگان را شامل میشد. اين </a:t>
            </a:r>
            <a:r>
              <a:rPr lang="fa-IR" smtClean="0">
                <a:cs typeface="B Zar" panose="00000400000000000000" pitchFamily="2" charset="-78"/>
              </a:rPr>
              <a:t>خانواده ها</a:t>
            </a:r>
            <a:r>
              <a:rPr lang="fa-IR" smtClean="0">
                <a:cs typeface="B Zar" panose="00000400000000000000" pitchFamily="2" charset="-78"/>
              </a:rPr>
              <a:t>، </a:t>
            </a:r>
            <a:r>
              <a:rPr lang="fa-IR" smtClean="0">
                <a:cs typeface="B Zar" panose="00000400000000000000" pitchFamily="2" charset="-78"/>
              </a:rPr>
              <a:t>خانواده هايی </a:t>
            </a:r>
            <a:r>
              <a:rPr lang="fa-IR" smtClean="0">
                <a:cs typeface="B Zar" panose="00000400000000000000" pitchFamily="2" charset="-78"/>
              </a:rPr>
              <a:t>پدرشاهی بودند که در رأس آن پیر يا «پدرشاه» و يا «خانه خدا» (نمانوپانتی، نمانی) قرار داشت. هر نمان قشرهای لازم برای تقسیم کار اجتماعی را در خود داشت. در اسناد اقتصادی مربوط به قرن  5ق.م که در استخر يافت شده واژه </a:t>
            </a:r>
            <a:r>
              <a:rPr lang="fa-IR" smtClean="0">
                <a:cs typeface="B Zar" panose="00000400000000000000" pitchFamily="2" charset="-78"/>
              </a:rPr>
              <a:t>کورتش بسیار </a:t>
            </a:r>
            <a:r>
              <a:rPr lang="fa-IR" smtClean="0">
                <a:cs typeface="B Zar" panose="00000400000000000000" pitchFamily="2" charset="-78"/>
              </a:rPr>
              <a:t>تکرار </a:t>
            </a:r>
            <a:r>
              <a:rPr lang="fa-IR">
                <a:cs typeface="B Zar" panose="00000400000000000000" pitchFamily="2" charset="-78"/>
              </a:rPr>
              <a:t>شده است. </a:t>
            </a:r>
          </a:p>
          <a:p>
            <a:pPr algn="just"/>
            <a:endParaRPr lang="fa-IR">
              <a:cs typeface="B Zar" panose="00000400000000000000" pitchFamily="2" charset="-78"/>
            </a:endParaRPr>
          </a:p>
        </p:txBody>
      </p:sp>
      <p:sp>
        <p:nvSpPr>
          <p:cNvPr id="4" name="Flowchart: Process 3"/>
          <p:cNvSpPr/>
          <p:nvPr/>
        </p:nvSpPr>
        <p:spPr>
          <a:xfrm>
            <a:off x="3132944" y="4572000"/>
            <a:ext cx="3807502" cy="119921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هر نمان قشرهای لازم برای تقسیم کار اجتماعی را در خود داشت</a:t>
            </a:r>
            <a:endParaRPr lang="fa-IR" b="1">
              <a:solidFill>
                <a:srgbClr val="FF0000"/>
              </a:solidFill>
            </a:endParaRPr>
          </a:p>
        </p:txBody>
      </p:sp>
    </p:spTree>
    <p:extLst>
      <p:ext uri="{BB962C8B-B14F-4D97-AF65-F5344CB8AC3E}">
        <p14:creationId xmlns:p14="http://schemas.microsoft.com/office/powerpoint/2010/main" val="796186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کورتشهای </a:t>
            </a:r>
            <a:r>
              <a:rPr lang="fa-IR" smtClean="0">
                <a:cs typeface="B Zar" panose="00000400000000000000" pitchFamily="2" charset="-78"/>
              </a:rPr>
              <a:t>خارج از استخر، نیروی کارگری </a:t>
            </a:r>
            <a:r>
              <a:rPr lang="fa-IR" smtClean="0">
                <a:cs typeface="B Zar" panose="00000400000000000000" pitchFamily="2" charset="-78"/>
              </a:rPr>
              <a:t>خانواده های </a:t>
            </a:r>
            <a:r>
              <a:rPr lang="fa-IR" smtClean="0">
                <a:cs typeface="B Zar" panose="00000400000000000000" pitchFamily="2" charset="-78"/>
              </a:rPr>
              <a:t>کشاورزان و شبانانی را </a:t>
            </a:r>
            <a:r>
              <a:rPr lang="fa-IR" smtClean="0">
                <a:cs typeface="B Zar" panose="00000400000000000000" pitchFamily="2" charset="-78"/>
              </a:rPr>
              <a:t>که مستمند </a:t>
            </a:r>
            <a:r>
              <a:rPr lang="fa-IR" smtClean="0">
                <a:cs typeface="B Zar" panose="00000400000000000000" pitchFamily="2" charset="-78"/>
              </a:rPr>
              <a:t>شده، ولی هنوز تمام وسايل تولید را از دست نداده بودند و در جماعت </a:t>
            </a:r>
            <a:r>
              <a:rPr lang="fa-IR" smtClean="0">
                <a:cs typeface="B Zar" panose="00000400000000000000" pitchFamily="2" charset="-78"/>
              </a:rPr>
              <a:t>خود (ويساپتی</a:t>
            </a:r>
            <a:r>
              <a:rPr lang="fa-IR" smtClean="0">
                <a:cs typeface="B Zar" panose="00000400000000000000" pitchFamily="2" charset="-78"/>
              </a:rPr>
              <a:t>) سهم زمین داشتند تشکیل </a:t>
            </a:r>
            <a:r>
              <a:rPr lang="fa-IR" smtClean="0">
                <a:cs typeface="B Zar" panose="00000400000000000000" pitchFamily="2" charset="-78"/>
              </a:rPr>
              <a:t>می دادند</a:t>
            </a:r>
            <a:r>
              <a:rPr lang="fa-IR" smtClean="0">
                <a:cs typeface="B Zar" panose="00000400000000000000" pitchFamily="2" charset="-78"/>
              </a:rPr>
              <a:t>. اگر خود ريیس خانواده کورتش </a:t>
            </a:r>
            <a:r>
              <a:rPr lang="fa-IR" smtClean="0">
                <a:cs typeface="B Zar" panose="00000400000000000000" pitchFamily="2" charset="-78"/>
              </a:rPr>
              <a:t>نمی شد مانیام (اهل </a:t>
            </a:r>
            <a:r>
              <a:rPr lang="fa-IR" smtClean="0">
                <a:cs typeface="B Zar" panose="00000400000000000000" pitchFamily="2" charset="-78"/>
              </a:rPr>
              <a:t>خانه) او اغلب کورتش میشدند </a:t>
            </a:r>
            <a:r>
              <a:rPr lang="fa-IR" smtClean="0">
                <a:cs typeface="B Zar" panose="00000400000000000000" pitchFamily="2" charset="-78"/>
              </a:rPr>
              <a:t>دسته های</a:t>
            </a:r>
            <a:r>
              <a:rPr lang="fa-IR" smtClean="0">
                <a:cs typeface="B Zar" panose="00000400000000000000" pitchFamily="2" charset="-78"/>
              </a:rPr>
              <a:t> </a:t>
            </a:r>
            <a:r>
              <a:rPr lang="fa-IR" smtClean="0">
                <a:cs typeface="B Zar" panose="00000400000000000000" pitchFamily="2" charset="-78"/>
              </a:rPr>
              <a:t>بیشتر </a:t>
            </a:r>
            <a:r>
              <a:rPr lang="fa-IR" smtClean="0">
                <a:cs typeface="B Zar" panose="00000400000000000000" pitchFamily="2" charset="-78"/>
              </a:rPr>
              <a:t>آنان کارکنان ساختمان </a:t>
            </a:r>
            <a:r>
              <a:rPr lang="fa-IR" smtClean="0">
                <a:cs typeface="B Zar" panose="00000400000000000000" pitchFamily="2" charset="-78"/>
              </a:rPr>
              <a:t>بوده اند </a:t>
            </a:r>
            <a:r>
              <a:rPr lang="fa-IR" smtClean="0">
                <a:cs typeface="B Zar" panose="00000400000000000000" pitchFamily="2" charset="-78"/>
              </a:rPr>
              <a:t>که به نام «کورتش کپونشکی» (کارکنان دستگاه اقتصادی </a:t>
            </a:r>
            <a:r>
              <a:rPr lang="fa-IR" smtClean="0">
                <a:cs typeface="B Zar" panose="00000400000000000000" pitchFamily="2" charset="-78"/>
              </a:rPr>
              <a:t>و سلطنتی</a:t>
            </a:r>
            <a:r>
              <a:rPr lang="fa-IR" smtClean="0">
                <a:cs typeface="B Zar" panose="00000400000000000000" pitchFamily="2" charset="-78"/>
              </a:rPr>
              <a:t>) و «کورتش مرّی» (کارکنان متخصص) خوانده میشدند و حرفه آنها سنگتراشی </a:t>
            </a:r>
            <a:r>
              <a:rPr lang="fa-IR" smtClean="0">
                <a:cs typeface="B Zar" panose="00000400000000000000" pitchFamily="2" charset="-78"/>
              </a:rPr>
              <a:t>يا درودگری </a:t>
            </a:r>
            <a:r>
              <a:rPr lang="fa-IR" smtClean="0">
                <a:cs typeface="B Zar" panose="00000400000000000000" pitchFamily="2" charset="-78"/>
              </a:rPr>
              <a:t>بوده است </a:t>
            </a:r>
            <a:endParaRPr lang="fa-IR">
              <a:cs typeface="B Zar" panose="00000400000000000000" pitchFamily="2" charset="-78"/>
            </a:endParaRPr>
          </a:p>
        </p:txBody>
      </p:sp>
    </p:spTree>
    <p:extLst>
      <p:ext uri="{BB962C8B-B14F-4D97-AF65-F5344CB8AC3E}">
        <p14:creationId xmlns:p14="http://schemas.microsoft.com/office/powerpoint/2010/main" val="3190119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اينان کارکنان ساختمانی دستگاه هخامنشی بودند</a:t>
            </a:r>
            <a:r>
              <a:rPr lang="fa-IR">
                <a:cs typeface="B Zar" panose="00000400000000000000" pitchFamily="2" charset="-78"/>
              </a:rPr>
              <a:t>. </a:t>
            </a:r>
            <a:r>
              <a:rPr lang="fa-IR" smtClean="0">
                <a:cs typeface="B Zar" panose="00000400000000000000" pitchFamily="2" charset="-78"/>
              </a:rPr>
              <a:t>به عقیده </a:t>
            </a:r>
            <a:r>
              <a:rPr lang="fa-IR">
                <a:cs typeface="B Zar" panose="00000400000000000000" pitchFamily="2" charset="-78"/>
              </a:rPr>
              <a:t>تیورين به کار واداشتن کورتش به نفع پادشاه مبتنی بر رسم بیغار جماعت </a:t>
            </a:r>
            <a:r>
              <a:rPr lang="fa-IR">
                <a:cs typeface="B Zar" panose="00000400000000000000" pitchFamily="2" charset="-78"/>
              </a:rPr>
              <a:t>دهکده </a:t>
            </a:r>
            <a:r>
              <a:rPr lang="fa-IR" smtClean="0">
                <a:cs typeface="B Zar" panose="00000400000000000000" pitchFamily="2" charset="-78"/>
              </a:rPr>
              <a:t>بوده است</a:t>
            </a:r>
            <a:r>
              <a:rPr lang="fa-IR">
                <a:cs typeface="B Zar" panose="00000400000000000000" pitchFamily="2" charset="-78"/>
              </a:rPr>
              <a:t>، ولی چنان که از موارد متشابه در جامعههای باستانی شرقی مستفاد میگردد، بیغار </a:t>
            </a:r>
            <a:r>
              <a:rPr lang="fa-IR">
                <a:cs typeface="B Zar" panose="00000400000000000000" pitchFamily="2" charset="-78"/>
              </a:rPr>
              <a:t>و </a:t>
            </a:r>
            <a:r>
              <a:rPr lang="fa-IR" smtClean="0">
                <a:cs typeface="B Zar" panose="00000400000000000000" pitchFamily="2" charset="-78"/>
              </a:rPr>
              <a:t>کار اجباری </a:t>
            </a:r>
            <a:r>
              <a:rPr lang="fa-IR">
                <a:cs typeface="B Zar" panose="00000400000000000000" pitchFamily="2" charset="-78"/>
              </a:rPr>
              <a:t>از وظايف همه نه فقط </a:t>
            </a:r>
            <a:r>
              <a:rPr lang="fa-IR">
                <a:cs typeface="B Zar" panose="00000400000000000000" pitchFamily="2" charset="-78"/>
              </a:rPr>
              <a:t>اعضای </a:t>
            </a:r>
            <a:r>
              <a:rPr lang="fa-IR" smtClean="0">
                <a:cs typeface="B Zar" panose="00000400000000000000" pitchFamily="2" charset="-78"/>
              </a:rPr>
              <a:t>خانواده های </a:t>
            </a:r>
            <a:r>
              <a:rPr lang="fa-IR">
                <a:cs typeface="B Zar" panose="00000400000000000000" pitchFamily="2" charset="-78"/>
              </a:rPr>
              <a:t>فقیر بود. منتهی توانگران بردگان </a:t>
            </a:r>
            <a:r>
              <a:rPr lang="fa-IR">
                <a:cs typeface="B Zar" panose="00000400000000000000" pitchFamily="2" charset="-78"/>
              </a:rPr>
              <a:t>خويش </a:t>
            </a:r>
            <a:r>
              <a:rPr lang="fa-IR" smtClean="0">
                <a:cs typeface="B Zar" panose="00000400000000000000" pitchFamily="2" charset="-78"/>
              </a:rPr>
              <a:t>و مستمندان </a:t>
            </a:r>
            <a:r>
              <a:rPr lang="fa-IR">
                <a:cs typeface="B Zar" panose="00000400000000000000" pitchFamily="2" charset="-78"/>
              </a:rPr>
              <a:t>اهل خانه را به بیغار میفرستادند. در هر صورت اين کارگران بیغارکش را </a:t>
            </a:r>
            <a:r>
              <a:rPr lang="fa-IR">
                <a:cs typeface="B Zar" panose="00000400000000000000" pitchFamily="2" charset="-78"/>
              </a:rPr>
              <a:t>ممکن </a:t>
            </a:r>
            <a:r>
              <a:rPr lang="fa-IR" smtClean="0">
                <a:cs typeface="B Zar" panose="00000400000000000000" pitchFamily="2" charset="-78"/>
              </a:rPr>
              <a:t>بود با </a:t>
            </a:r>
            <a:r>
              <a:rPr lang="fa-IR">
                <a:cs typeface="B Zar" panose="00000400000000000000" pitchFamily="2" charset="-78"/>
              </a:rPr>
              <a:t>واژه مشترک مانیا (اهل خانه) «اعضای خانواده</a:t>
            </a:r>
            <a:r>
              <a:rPr lang="fa-IR">
                <a:cs typeface="B Zar" panose="00000400000000000000" pitchFamily="2" charset="-78"/>
              </a:rPr>
              <a:t>» </a:t>
            </a:r>
            <a:r>
              <a:rPr lang="fa-IR" smtClean="0">
                <a:cs typeface="B Zar" panose="00000400000000000000" pitchFamily="2" charset="-78"/>
              </a:rPr>
              <a:t>بخوانند</a:t>
            </a:r>
          </a:p>
          <a:p>
            <a:pPr algn="just"/>
            <a:endParaRPr lang="fa-IR">
              <a:cs typeface="B Zar" panose="00000400000000000000" pitchFamily="2" charset="-78"/>
            </a:endParaRPr>
          </a:p>
          <a:p>
            <a:endParaRPr lang="fa-IR"/>
          </a:p>
        </p:txBody>
      </p:sp>
      <p:sp>
        <p:nvSpPr>
          <p:cNvPr id="4" name="Flowchart: Alternate Process 3"/>
          <p:cNvSpPr/>
          <p:nvPr/>
        </p:nvSpPr>
        <p:spPr>
          <a:xfrm>
            <a:off x="1439055" y="4467068"/>
            <a:ext cx="2323476" cy="143905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رسم بیغار جماعت دهکده</a:t>
            </a:r>
            <a:endParaRPr lang="fa-IR" sz="2000">
              <a:solidFill>
                <a:srgbClr val="FF0000"/>
              </a:solidFill>
            </a:endParaRPr>
          </a:p>
        </p:txBody>
      </p:sp>
    </p:spTree>
    <p:extLst>
      <p:ext uri="{BB962C8B-B14F-4D97-AF65-F5344CB8AC3E}">
        <p14:creationId xmlns:p14="http://schemas.microsoft.com/office/powerpoint/2010/main" val="1375662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 Lotus" panose="00000400000000000000" pitchFamily="2" charset="-78"/>
                <a:cs typeface="B Zar" panose="00000400000000000000" pitchFamily="2" charset="-78"/>
              </a:rPr>
              <a:t>از عوامل تأثیرگذار ديگر بر اندازه و ساختار خانواده (به نقل نیکولاس دمشقی) رسم</a:t>
            </a:r>
            <a:br>
              <a:rPr lang="fa-IR" b="0" i="0" smtClean="0">
                <a:solidFill>
                  <a:srgbClr val="000000"/>
                </a:solidFill>
                <a:effectLst/>
                <a:latin typeface="B Lotus" panose="00000400000000000000" pitchFamily="2" charset="-78"/>
                <a:cs typeface="B Zar" panose="00000400000000000000" pitchFamily="2" charset="-78"/>
              </a:rPr>
            </a:br>
            <a:r>
              <a:rPr lang="fa-IR" b="0" i="0" smtClean="0">
                <a:solidFill>
                  <a:srgbClr val="000000"/>
                </a:solidFill>
                <a:effectLst/>
                <a:latin typeface="B Lotus" panose="00000400000000000000" pitchFamily="2" charset="-78"/>
                <a:cs typeface="B Zar" panose="00000400000000000000" pitchFamily="2" charset="-78"/>
              </a:rPr>
              <a:t>پیوستن افراد فقیر به خانوادههای ثروتمند در جامعه ماد بود. به روايت کتسیاس در ماد قانون يا</a:t>
            </a:r>
            <a:br>
              <a:rPr lang="fa-IR" b="0" i="0" smtClean="0">
                <a:solidFill>
                  <a:srgbClr val="000000"/>
                </a:solidFill>
                <a:effectLst/>
                <a:latin typeface="B Lotus" panose="00000400000000000000" pitchFamily="2" charset="-78"/>
                <a:cs typeface="B Zar" panose="00000400000000000000" pitchFamily="2" charset="-78"/>
              </a:rPr>
            </a:br>
            <a:r>
              <a:rPr lang="fa-IR" b="0" i="0" smtClean="0">
                <a:solidFill>
                  <a:srgbClr val="000000"/>
                </a:solidFill>
                <a:effectLst/>
                <a:latin typeface="B Lotus" panose="00000400000000000000" pitchFamily="2" charset="-78"/>
                <a:cs typeface="B Zar" panose="00000400000000000000" pitchFamily="2" charset="-78"/>
              </a:rPr>
              <a:t>رسمی وجود داشت که مرد مستمند </a:t>
            </a:r>
            <a:r>
              <a:rPr lang="fa-IR" b="0" i="0" smtClean="0">
                <a:solidFill>
                  <a:srgbClr val="000000"/>
                </a:solidFill>
                <a:effectLst/>
                <a:latin typeface="B Lotus" panose="00000400000000000000" pitchFamily="2" charset="-78"/>
                <a:cs typeface="B Zar" panose="00000400000000000000" pitchFamily="2" charset="-78"/>
              </a:rPr>
              <a:t>آزادزاده ای </a:t>
            </a:r>
            <a:r>
              <a:rPr lang="fa-IR" b="0" i="0" smtClean="0">
                <a:solidFill>
                  <a:srgbClr val="000000"/>
                </a:solidFill>
                <a:effectLst/>
                <a:latin typeface="B Lotus" panose="00000400000000000000" pitchFamily="2" charset="-78"/>
                <a:cs typeface="B Zar" panose="00000400000000000000" pitchFamily="2" charset="-78"/>
              </a:rPr>
              <a:t>میتوانست وجود خود را به آدم متمولی که</a:t>
            </a:r>
            <a:br>
              <a:rPr lang="fa-IR" b="0" i="0" smtClean="0">
                <a:solidFill>
                  <a:srgbClr val="000000"/>
                </a:solidFill>
                <a:effectLst/>
                <a:latin typeface="B Lotus" panose="00000400000000000000" pitchFamily="2" charset="-78"/>
                <a:cs typeface="B Zar" panose="00000400000000000000" pitchFamily="2" charset="-78"/>
              </a:rPr>
            </a:br>
            <a:r>
              <a:rPr lang="fa-IR" b="0" i="0" smtClean="0">
                <a:solidFill>
                  <a:srgbClr val="000000"/>
                </a:solidFill>
                <a:effectLst/>
                <a:latin typeface="B Lotus" panose="00000400000000000000" pitchFamily="2" charset="-78"/>
                <a:cs typeface="B Zar" panose="00000400000000000000" pitchFamily="2" charset="-78"/>
              </a:rPr>
              <a:t>تغذيه وی را تعهد نمايد، نثار کند و تحت قدرت پدرسالارنه وی قرار گیرد. چنین مرد</a:t>
            </a:r>
            <a:br>
              <a:rPr lang="fa-IR" b="0" i="0" smtClean="0">
                <a:solidFill>
                  <a:srgbClr val="000000"/>
                </a:solidFill>
                <a:effectLst/>
                <a:latin typeface="B Lotus" panose="00000400000000000000" pitchFamily="2" charset="-78"/>
                <a:cs typeface="B Zar" panose="00000400000000000000" pitchFamily="2" charset="-78"/>
              </a:rPr>
            </a:br>
            <a:r>
              <a:rPr lang="fa-IR" b="0" i="0" smtClean="0">
                <a:solidFill>
                  <a:srgbClr val="000000"/>
                </a:solidFill>
                <a:effectLst/>
                <a:latin typeface="B Lotus" panose="00000400000000000000" pitchFamily="2" charset="-78"/>
                <a:cs typeface="B Zar" panose="00000400000000000000" pitchFamily="2" charset="-78"/>
              </a:rPr>
              <a:t>مستمندی وضع بردگان را پیدا میکرد که اگر از خوراک و تغذيه خويش راضی نمیبود حق</a:t>
            </a:r>
            <a:br>
              <a:rPr lang="fa-IR" b="0" i="0" smtClean="0">
                <a:solidFill>
                  <a:srgbClr val="000000"/>
                </a:solidFill>
                <a:effectLst/>
                <a:latin typeface="B Lotus" panose="00000400000000000000" pitchFamily="2" charset="-78"/>
                <a:cs typeface="B Zar" panose="00000400000000000000" pitchFamily="2" charset="-78"/>
              </a:rPr>
            </a:br>
            <a:r>
              <a:rPr lang="fa-IR" b="0" i="0" smtClean="0">
                <a:solidFill>
                  <a:srgbClr val="000000"/>
                </a:solidFill>
                <a:effectLst/>
                <a:latin typeface="B Lotus" panose="00000400000000000000" pitchFamily="2" charset="-78"/>
                <a:cs typeface="B Zar" panose="00000400000000000000" pitchFamily="2" charset="-78"/>
              </a:rPr>
              <a:t>داشت ارباب خويش را ترک </a:t>
            </a:r>
            <a:r>
              <a:rPr lang="fa-IR" b="0" i="0" smtClean="0">
                <a:solidFill>
                  <a:srgbClr val="000000"/>
                </a:solidFill>
                <a:effectLst/>
                <a:latin typeface="B Lotus" panose="00000400000000000000" pitchFamily="2" charset="-78"/>
                <a:cs typeface="B Zar" panose="00000400000000000000" pitchFamily="2" charset="-78"/>
              </a:rPr>
              <a:t>گويد مرد </a:t>
            </a:r>
            <a:r>
              <a:rPr lang="fa-IR" b="0" i="0" smtClean="0">
                <a:solidFill>
                  <a:srgbClr val="000000"/>
                </a:solidFill>
                <a:effectLst/>
                <a:latin typeface="B Lotus" panose="00000400000000000000" pitchFamily="2" charset="-78"/>
                <a:cs typeface="B Zar" panose="00000400000000000000" pitchFamily="2" charset="-78"/>
              </a:rPr>
              <a:t>مستمند در اينجا همان </a:t>
            </a:r>
            <a:r>
              <a:rPr lang="fa-IR" b="0" i="0" smtClean="0">
                <a:solidFill>
                  <a:srgbClr val="000000"/>
                </a:solidFill>
                <a:effectLst/>
                <a:latin typeface="B Lotus" panose="00000400000000000000" pitchFamily="2" charset="-78"/>
                <a:cs typeface="B Zar" panose="00000400000000000000" pitchFamily="2" charset="-78"/>
              </a:rPr>
              <a:t>آزاد مرد </a:t>
            </a:r>
            <a:r>
              <a:rPr lang="fa-IR" b="0" i="0" smtClean="0">
                <a:solidFill>
                  <a:srgbClr val="000000"/>
                </a:solidFill>
                <a:effectLst/>
                <a:latin typeface="B Lotus" panose="00000400000000000000" pitchFamily="2" charset="-78"/>
                <a:cs typeface="B Zar" panose="00000400000000000000" pitchFamily="2" charset="-78"/>
              </a:rPr>
              <a:t>عضو جماعت بود که وسیله زندگی در جماعت يعنی زمین را از دست داده بود. </a:t>
            </a:r>
            <a:r>
              <a:rPr lang="fa-IR" b="0" i="0" smtClean="0">
                <a:solidFill>
                  <a:srgbClr val="000000"/>
                </a:solidFill>
                <a:effectLst/>
                <a:latin typeface="B Lotus" panose="00000400000000000000" pitchFamily="2" charset="-78"/>
                <a:cs typeface="B Zar" panose="00000400000000000000" pitchFamily="2" charset="-78"/>
              </a:rPr>
              <a:t>عضويت جماعت </a:t>
            </a:r>
            <a:r>
              <a:rPr lang="fa-IR" b="0" i="0" smtClean="0">
                <a:solidFill>
                  <a:srgbClr val="000000"/>
                </a:solidFill>
                <a:effectLst/>
                <a:latin typeface="B Lotus" panose="00000400000000000000" pitchFamily="2" charset="-78"/>
                <a:cs typeface="B Zar" panose="00000400000000000000" pitchFamily="2" charset="-78"/>
              </a:rPr>
              <a:t>با از دست دادن زمین منتفی میشد و چنین مرد مستمندی فردی از همه جا </a:t>
            </a:r>
            <a:r>
              <a:rPr lang="fa-IR" b="0" i="0" smtClean="0">
                <a:solidFill>
                  <a:srgbClr val="000000"/>
                </a:solidFill>
                <a:effectLst/>
                <a:latin typeface="B Lotus" panose="00000400000000000000" pitchFamily="2" charset="-78"/>
                <a:cs typeface="B Zar" panose="00000400000000000000" pitchFamily="2" charset="-78"/>
              </a:rPr>
              <a:t>رانده میگشت</a:t>
            </a:r>
            <a:r>
              <a:rPr lang="fa-IR" smtClean="0">
                <a:cs typeface="B Zar" panose="00000400000000000000" pitchFamily="2" charset="-78"/>
              </a:rPr>
              <a:t> </a:t>
            </a:r>
          </a:p>
          <a:p>
            <a:pPr marL="0" indent="0" algn="just">
              <a:buNone/>
            </a:pPr>
            <a:r>
              <a:rPr lang="fa-IR" smtClean="0"/>
              <a:t/>
            </a:r>
            <a:br>
              <a:rPr lang="fa-IR" smtClean="0"/>
            </a:br>
            <a:endParaRPr lang="fa-IR"/>
          </a:p>
        </p:txBody>
      </p:sp>
      <p:sp>
        <p:nvSpPr>
          <p:cNvPr id="4" name="Flowchart: Alternate Process 3"/>
          <p:cNvSpPr/>
          <p:nvPr/>
        </p:nvSpPr>
        <p:spPr>
          <a:xfrm>
            <a:off x="1618938" y="4991725"/>
            <a:ext cx="2563318" cy="1049311"/>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latin typeface="B Lotus" panose="00000400000000000000" pitchFamily="2" charset="-78"/>
                <a:cs typeface="B Zar" panose="00000400000000000000" pitchFamily="2" charset="-78"/>
              </a:rPr>
              <a:t>مرد مستمند آزادزاده ای</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39141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کلیدواژگان</a:t>
            </a:r>
            <a:r>
              <a:rPr lang="fa-IR" smtClean="0"/>
              <a:t>: </a:t>
            </a:r>
            <a:endParaRPr lang="fa-IR"/>
          </a:p>
        </p:txBody>
      </p:sp>
      <p:sp>
        <p:nvSpPr>
          <p:cNvPr id="3" name="Content Placeholder 2"/>
          <p:cNvSpPr>
            <a:spLocks noGrp="1"/>
          </p:cNvSpPr>
          <p:nvPr>
            <p:ph idx="1"/>
          </p:nvPr>
        </p:nvSpPr>
        <p:spPr/>
        <p:txBody>
          <a:bodyPr/>
          <a:lstStyle/>
          <a:p>
            <a:pPr algn="ctr"/>
            <a:r>
              <a:rPr lang="fa-IR" smtClean="0">
                <a:cs typeface="B Zar" panose="00000400000000000000" pitchFamily="2" charset="-78"/>
              </a:rPr>
              <a:t>خانواده ماد، خانواده ايرانی، امپراطوری مادها، کارکردهای خانواده مادها، زنان ماد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037459" y="3335629"/>
            <a:ext cx="5126931" cy="2197256"/>
          </a:xfrm>
          <a:prstGeom prst="rect">
            <a:avLst/>
          </a:prstGeom>
        </p:spPr>
      </p:pic>
    </p:spTree>
    <p:extLst>
      <p:ext uri="{BB962C8B-B14F-4D97-AF65-F5344CB8AC3E}">
        <p14:creationId xmlns:p14="http://schemas.microsoft.com/office/powerpoint/2010/main" val="2223610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انشقاق و يا پیوستن اين فرد به خانواده را میتوان عاملی </a:t>
            </a:r>
            <a:r>
              <a:rPr lang="fa-IR" smtClean="0">
                <a:cs typeface="B Zar" panose="00000400000000000000" pitchFamily="2" charset="-78"/>
              </a:rPr>
              <a:t>در اندازه </a:t>
            </a:r>
            <a:r>
              <a:rPr lang="fa-IR" smtClean="0">
                <a:cs typeface="B Zar" panose="00000400000000000000" pitchFamily="2" charset="-78"/>
              </a:rPr>
              <a:t>و ساختار خانواده دانست؛ بنابراين میتوان تصور نمود که نحوه سازماندهی تولید </a:t>
            </a:r>
            <a:r>
              <a:rPr lang="fa-IR" smtClean="0">
                <a:cs typeface="B Zar" panose="00000400000000000000" pitchFamily="2" charset="-78"/>
              </a:rPr>
              <a:t>و مصرف </a:t>
            </a:r>
            <a:r>
              <a:rPr lang="fa-IR" smtClean="0">
                <a:cs typeface="B Zar" panose="00000400000000000000" pitchFamily="2" charset="-78"/>
              </a:rPr>
              <a:t>بر اندازه گروه خانگی چه تأثیری داشته است، همچنین اين نحوه زيستن افراد </a:t>
            </a:r>
            <a:r>
              <a:rPr lang="fa-IR" smtClean="0">
                <a:cs typeface="B Zar" panose="00000400000000000000" pitchFamily="2" charset="-78"/>
              </a:rPr>
              <a:t>در گروههای </a:t>
            </a:r>
            <a:r>
              <a:rPr lang="fa-IR" smtClean="0">
                <a:cs typeface="B Zar" panose="00000400000000000000" pitchFamily="2" charset="-78"/>
              </a:rPr>
              <a:t>خانگی در کنار عواملی چون تحرک جغرافیايی به دلیل وجود شرايط ناامنی و </a:t>
            </a:r>
            <a:r>
              <a:rPr lang="fa-IR" smtClean="0">
                <a:cs typeface="B Zar" panose="00000400000000000000" pitchFamily="2" charset="-78"/>
              </a:rPr>
              <a:t>جنگ و </a:t>
            </a:r>
            <a:r>
              <a:rPr lang="fa-IR" smtClean="0">
                <a:cs typeface="B Zar" panose="00000400000000000000" pitchFamily="2" charset="-78"/>
              </a:rPr>
              <a:t>نرخ بالای مرگ و میر را میتوان از عوامل مهم بیثباتی خانواده </a:t>
            </a:r>
            <a:r>
              <a:rPr lang="fa-IR" smtClean="0">
                <a:cs typeface="B Zar" panose="00000400000000000000" pitchFamily="2" charset="-78"/>
              </a:rPr>
              <a:t>دانست</a:t>
            </a:r>
          </a:p>
          <a:p>
            <a:pPr algn="just"/>
            <a:endParaRPr lang="fa-IR">
              <a:cs typeface="B Zar" panose="00000400000000000000" pitchFamily="2" charset="-78"/>
            </a:endParaRPr>
          </a:p>
        </p:txBody>
      </p:sp>
      <p:sp>
        <p:nvSpPr>
          <p:cNvPr id="4" name="Flowchart: Process 3"/>
          <p:cNvSpPr/>
          <p:nvPr/>
        </p:nvSpPr>
        <p:spPr>
          <a:xfrm>
            <a:off x="838200" y="4467069"/>
            <a:ext cx="2923082" cy="130414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عاملی در اندازه و ساختار خانواده</a:t>
            </a:r>
            <a:endParaRPr lang="fa-IR" sz="2000" b="1">
              <a:solidFill>
                <a:srgbClr val="FF0000"/>
              </a:solidFill>
            </a:endParaRPr>
          </a:p>
        </p:txBody>
      </p:sp>
    </p:spTree>
    <p:extLst>
      <p:ext uri="{BB962C8B-B14F-4D97-AF65-F5344CB8AC3E}">
        <p14:creationId xmlns:p14="http://schemas.microsoft.com/office/powerpoint/2010/main" val="3523146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از سوی ديگر نظام خويشاوندی از عوامل تأثیرگذار در ساختار خانواده به تبع آن جامعه آن</a:t>
            </a:r>
            <a:br>
              <a:rPr lang="fa-IR">
                <a:cs typeface="B Zar" panose="00000400000000000000" pitchFamily="2" charset="-78"/>
              </a:rPr>
            </a:br>
            <a:r>
              <a:rPr lang="fa-IR">
                <a:cs typeface="B Zar" panose="00000400000000000000" pitchFamily="2" charset="-78"/>
              </a:rPr>
              <a:t>زمان بوده است. در اين جامعه مفهوم «دودمان» و «تبار» دارای اهمیت بود. به نوشته سگالن از</a:t>
            </a:r>
            <a:br>
              <a:rPr lang="fa-IR">
                <a:cs typeface="B Zar" panose="00000400000000000000" pitchFamily="2" charset="-78"/>
              </a:rPr>
            </a:br>
            <a:r>
              <a:rPr lang="fa-IR" smtClean="0">
                <a:cs typeface="B Zar" panose="00000400000000000000" pitchFamily="2" charset="-78"/>
              </a:rPr>
              <a:t>گونه های </a:t>
            </a:r>
            <a:r>
              <a:rPr lang="fa-IR">
                <a:cs typeface="B Zar" panose="00000400000000000000" pitchFamily="2" charset="-78"/>
              </a:rPr>
              <a:t>دودمان، «دودمان تک تباری» است که در آن اعقاب متعلق به </a:t>
            </a:r>
            <a:r>
              <a:rPr lang="fa-IR" smtClean="0">
                <a:cs typeface="B Zar" panose="00000400000000000000" pitchFamily="2" charset="-78"/>
              </a:rPr>
              <a:t>سلسله های </a:t>
            </a:r>
            <a:r>
              <a:rPr lang="fa-IR">
                <a:cs typeface="B Zar" panose="00000400000000000000" pitchFamily="2" charset="-78"/>
              </a:rPr>
              <a:t>ذکور يا</a:t>
            </a:r>
            <a:br>
              <a:rPr lang="fa-IR">
                <a:cs typeface="B Zar" panose="00000400000000000000" pitchFamily="2" charset="-78"/>
              </a:rPr>
            </a:br>
            <a:r>
              <a:rPr lang="fa-IR">
                <a:cs typeface="B Zar" panose="00000400000000000000" pitchFamily="2" charset="-78"/>
              </a:rPr>
              <a:t>اُناث، خويشاوند يکديگر تلقی میشوند. يک فرد در گروه خويشاوندی خود دارای موقعیتی</a:t>
            </a:r>
            <a:br>
              <a:rPr lang="fa-IR">
                <a:cs typeface="B Zar" panose="00000400000000000000" pitchFamily="2" charset="-78"/>
              </a:rPr>
            </a:br>
            <a:r>
              <a:rPr lang="fa-IR">
                <a:cs typeface="B Zar" panose="00000400000000000000" pitchFamily="2" charset="-78"/>
              </a:rPr>
              <a:t>شناخته شده است که با توجه به نیای مشترک که شخص نسب خود را به او میرساند، تعیین</a:t>
            </a:r>
            <a:br>
              <a:rPr lang="fa-IR">
                <a:cs typeface="B Zar" panose="00000400000000000000" pitchFamily="2" charset="-78"/>
              </a:rPr>
            </a:br>
            <a:r>
              <a:rPr lang="fa-IR">
                <a:cs typeface="B Zar" panose="00000400000000000000" pitchFamily="2" charset="-78"/>
              </a:rPr>
              <a:t>شده است. اين بستگی «هموندیِ تباری» نیز نامیده </a:t>
            </a:r>
            <a:r>
              <a:rPr lang="fa-IR" smtClean="0">
                <a:cs typeface="B Zar" panose="00000400000000000000" pitchFamily="2" charset="-78"/>
              </a:rPr>
              <a:t>می شود </a:t>
            </a:r>
          </a:p>
          <a:p>
            <a:pPr algn="just"/>
            <a:endParaRPr lang="fa-IR">
              <a:cs typeface="B Zar" panose="00000400000000000000" pitchFamily="2" charset="-78"/>
            </a:endParaRPr>
          </a:p>
        </p:txBody>
      </p:sp>
      <p:sp>
        <p:nvSpPr>
          <p:cNvPr id="4" name="Flowchart: Process 3"/>
          <p:cNvSpPr/>
          <p:nvPr/>
        </p:nvSpPr>
        <p:spPr>
          <a:xfrm>
            <a:off x="2023672" y="4497049"/>
            <a:ext cx="2203554" cy="1304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دودمان تک تباری</a:t>
            </a:r>
            <a:endParaRPr lang="fa-IR" sz="2000" b="1">
              <a:solidFill>
                <a:srgbClr val="FF0000"/>
              </a:solidFill>
            </a:endParaRPr>
          </a:p>
        </p:txBody>
      </p:sp>
    </p:spTree>
    <p:extLst>
      <p:ext uri="{BB962C8B-B14F-4D97-AF65-F5344CB8AC3E}">
        <p14:creationId xmlns:p14="http://schemas.microsoft.com/office/powerpoint/2010/main" val="3848863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تیره</a:t>
            </a:r>
            <a:r>
              <a:rPr lang="fa-IR">
                <a:cs typeface="B Zar" panose="00000400000000000000" pitchFamily="2" charset="-78"/>
              </a:rPr>
              <a:t>» </a:t>
            </a:r>
            <a:r>
              <a:rPr lang="fa-IR" smtClean="0">
                <a:cs typeface="B Zar" panose="00000400000000000000" pitchFamily="2" charset="-78"/>
              </a:rPr>
              <a:t>شامل خويشاوندانی </a:t>
            </a:r>
            <a:r>
              <a:rPr lang="fa-IR">
                <a:cs typeface="B Zar" panose="00000400000000000000" pitchFamily="2" charset="-78"/>
              </a:rPr>
              <a:t>است که پیشینه خود را </a:t>
            </a:r>
            <a:r>
              <a:rPr lang="fa-IR">
                <a:cs typeface="B Zar" panose="00000400000000000000" pitchFamily="2" charset="-78"/>
              </a:rPr>
              <a:t>در </a:t>
            </a:r>
            <a:r>
              <a:rPr lang="fa-IR" smtClean="0">
                <a:cs typeface="B Zar" panose="00000400000000000000" pitchFamily="2" charset="-78"/>
              </a:rPr>
              <a:t>گذشته ای </a:t>
            </a:r>
            <a:r>
              <a:rPr lang="fa-IR">
                <a:cs typeface="B Zar" panose="00000400000000000000" pitchFamily="2" charset="-78"/>
              </a:rPr>
              <a:t>دور به نیای مشترکی میرسانند</a:t>
            </a:r>
            <a:r>
              <a:rPr lang="fa-IR">
                <a:cs typeface="B Zar" panose="00000400000000000000" pitchFamily="2" charset="-78"/>
              </a:rPr>
              <a:t>. </a:t>
            </a:r>
            <a:r>
              <a:rPr lang="fa-IR" smtClean="0">
                <a:cs typeface="B Zar" panose="00000400000000000000" pitchFamily="2" charset="-78"/>
              </a:rPr>
              <a:t>بستگی نیاکانی </a:t>
            </a:r>
            <a:r>
              <a:rPr lang="fa-IR">
                <a:cs typeface="B Zar" panose="00000400000000000000" pitchFamily="2" charset="-78"/>
              </a:rPr>
              <a:t>را </a:t>
            </a:r>
            <a:r>
              <a:rPr lang="fa-IR">
                <a:cs typeface="B Zar" panose="00000400000000000000" pitchFamily="2" charset="-78"/>
              </a:rPr>
              <a:t>میتوان </a:t>
            </a:r>
            <a:r>
              <a:rPr lang="fa-IR" smtClean="0">
                <a:cs typeface="B Zar" panose="00000400000000000000" pitchFamily="2" charset="-78"/>
              </a:rPr>
              <a:t>زيرمجموعه ای </a:t>
            </a:r>
            <a:r>
              <a:rPr lang="fa-IR">
                <a:cs typeface="B Zar" panose="00000400000000000000" pitchFamily="2" charset="-78"/>
              </a:rPr>
              <a:t>از تیره دانست و تعلق فرد به تبار يا تیره معین</a:t>
            </a:r>
            <a:r>
              <a:rPr lang="fa-IR">
                <a:cs typeface="B Zar" panose="00000400000000000000" pitchFamily="2" charset="-78"/>
              </a:rPr>
              <a:t>، </a:t>
            </a:r>
            <a:r>
              <a:rPr lang="fa-IR" smtClean="0">
                <a:cs typeface="B Zar" panose="00000400000000000000" pitchFamily="2" charset="-78"/>
              </a:rPr>
              <a:t>موقعیت اجتماعی </a:t>
            </a:r>
            <a:r>
              <a:rPr lang="fa-IR">
                <a:cs typeface="B Zar" panose="00000400000000000000" pitchFamily="2" charset="-78"/>
              </a:rPr>
              <a:t>او را در داخل اخلاف گروه و بیرون از آن مشخص میکند. </a:t>
            </a:r>
            <a:r>
              <a:rPr lang="fa-IR">
                <a:cs typeface="B Zar" panose="00000400000000000000" pitchFamily="2" charset="-78"/>
              </a:rPr>
              <a:t>اين </a:t>
            </a:r>
            <a:r>
              <a:rPr lang="fa-IR" smtClean="0">
                <a:cs typeface="B Zar" panose="00000400000000000000" pitchFamily="2" charset="-78"/>
              </a:rPr>
              <a:t>گروههای خويشاوندی </a:t>
            </a:r>
            <a:r>
              <a:rPr lang="fa-IR">
                <a:cs typeface="B Zar" panose="00000400000000000000" pitchFamily="2" charset="-78"/>
              </a:rPr>
              <a:t>جامعه را به اجزايی معین تقسیم نموده و خود نیز سهم مهمی </a:t>
            </a:r>
            <a:r>
              <a:rPr lang="fa-IR">
                <a:cs typeface="B Zar" panose="00000400000000000000" pitchFamily="2" charset="-78"/>
              </a:rPr>
              <a:t>در </a:t>
            </a:r>
            <a:r>
              <a:rPr lang="fa-IR" smtClean="0">
                <a:cs typeface="B Zar" panose="00000400000000000000" pitchFamily="2" charset="-78"/>
              </a:rPr>
              <a:t>سازماندهی اجتماعی </a:t>
            </a:r>
            <a:r>
              <a:rPr lang="fa-IR">
                <a:cs typeface="B Zar" panose="00000400000000000000" pitchFamily="2" charset="-78"/>
              </a:rPr>
              <a:t>بر عهده دارند </a:t>
            </a:r>
          </a:p>
        </p:txBody>
      </p:sp>
      <p:sp>
        <p:nvSpPr>
          <p:cNvPr id="4" name="Flowchart: Alternate Process 3"/>
          <p:cNvSpPr/>
          <p:nvPr/>
        </p:nvSpPr>
        <p:spPr>
          <a:xfrm>
            <a:off x="1558977" y="4167265"/>
            <a:ext cx="3267855" cy="142211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گروههای خويشاوندی</a:t>
            </a:r>
            <a:endParaRPr lang="fa-IR">
              <a:solidFill>
                <a:srgbClr val="FF0000"/>
              </a:solidFill>
            </a:endParaRPr>
          </a:p>
        </p:txBody>
      </p:sp>
    </p:spTree>
    <p:extLst>
      <p:ext uri="{BB962C8B-B14F-4D97-AF65-F5344CB8AC3E}">
        <p14:creationId xmlns:p14="http://schemas.microsoft.com/office/powerpoint/2010/main" val="228963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جايگاه اين معنا و کارکرد آن در خانواده دوران ماد با توجه به معنای «ويس» در </a:t>
            </a:r>
            <a:r>
              <a:rPr lang="fa-IR" smtClean="0">
                <a:cs typeface="B Zar" panose="00000400000000000000" pitchFamily="2" charset="-78"/>
              </a:rPr>
              <a:t>نظام اجتماعی </a:t>
            </a:r>
            <a:r>
              <a:rPr lang="fa-IR">
                <a:cs typeface="B Zar" panose="00000400000000000000" pitchFamily="2" charset="-78"/>
              </a:rPr>
              <a:t>مشخص میگردد. ويس 1به معنی عشیره و دودمان پدرتباری است که از </a:t>
            </a:r>
            <a:r>
              <a:rPr lang="fa-IR" smtClean="0">
                <a:cs typeface="B Zar" panose="00000400000000000000" pitchFamily="2" charset="-78"/>
              </a:rPr>
              <a:t>نیای مشترک </a:t>
            </a:r>
            <a:r>
              <a:rPr lang="fa-IR">
                <a:cs typeface="B Zar" panose="00000400000000000000" pitchFamily="2" charset="-78"/>
              </a:rPr>
              <a:t>که (</a:t>
            </a:r>
            <a:r>
              <a:rPr lang="fa-IR" smtClean="0">
                <a:cs typeface="B Zar" panose="00000400000000000000" pitchFamily="2" charset="-78"/>
              </a:rPr>
              <a:t>اغلب واقعی </a:t>
            </a:r>
            <a:r>
              <a:rPr lang="fa-IR">
                <a:cs typeface="B Zar" panose="00000400000000000000" pitchFamily="2" charset="-78"/>
              </a:rPr>
              <a:t>بوده نه اساطیری) پديد آمده بود و نام معینی را که همان اسم و </a:t>
            </a:r>
            <a:r>
              <a:rPr lang="fa-IR" smtClean="0">
                <a:cs typeface="B Zar" panose="00000400000000000000" pitchFamily="2" charset="-78"/>
              </a:rPr>
              <a:t>يا لقب </a:t>
            </a:r>
            <a:r>
              <a:rPr lang="fa-IR">
                <a:cs typeface="B Zar" panose="00000400000000000000" pitchFamily="2" charset="-78"/>
              </a:rPr>
              <a:t>نیای مذکور بوده نیز داشته است. خلف شاهان ماد خويشتن را به خاندان «</a:t>
            </a:r>
            <a:r>
              <a:rPr lang="fa-IR" smtClean="0">
                <a:cs typeface="B Zar" panose="00000400000000000000" pitchFamily="2" charset="-78"/>
              </a:rPr>
              <a:t>کیاکسار» منسوب </a:t>
            </a:r>
            <a:r>
              <a:rPr lang="fa-IR">
                <a:cs typeface="B Zar" panose="00000400000000000000" pitchFamily="2" charset="-78"/>
              </a:rPr>
              <a:t>میکردند. هرودوت اين خاندان را «فرتره» </a:t>
            </a:r>
            <a:r>
              <a:rPr lang="fa-IR" smtClean="0">
                <a:cs typeface="B Zar" panose="00000400000000000000" pitchFamily="2" charset="-78"/>
              </a:rPr>
              <a:t>می خواند  </a:t>
            </a:r>
          </a:p>
          <a:p>
            <a:pPr marL="0" indent="0" algn="just">
              <a:buNone/>
            </a:pPr>
            <a:r>
              <a:rPr lang="fa-IR" smtClean="0"/>
              <a:t/>
            </a:r>
            <a:br>
              <a:rPr lang="fa-IR" smtClean="0"/>
            </a:br>
            <a:endParaRPr lang="fa-IR"/>
          </a:p>
        </p:txBody>
      </p:sp>
      <p:sp>
        <p:nvSpPr>
          <p:cNvPr id="4" name="Flowchart: Process 3"/>
          <p:cNvSpPr/>
          <p:nvPr/>
        </p:nvSpPr>
        <p:spPr>
          <a:xfrm>
            <a:off x="1289153" y="4676931"/>
            <a:ext cx="2098623" cy="8544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هرتره </a:t>
            </a:r>
            <a:endParaRPr lang="fa-IR">
              <a:solidFill>
                <a:srgbClr val="FF0000"/>
              </a:solidFill>
              <a:cs typeface="B Zar" panose="00000400000000000000" pitchFamily="2" charset="-78"/>
            </a:endParaRPr>
          </a:p>
        </p:txBody>
      </p:sp>
      <p:pic>
        <p:nvPicPr>
          <p:cNvPr id="5" name="Picture 4"/>
          <p:cNvPicPr>
            <a:picLocks noChangeAspect="1"/>
          </p:cNvPicPr>
          <p:nvPr/>
        </p:nvPicPr>
        <p:blipFill>
          <a:blip r:embed="rId2"/>
          <a:stretch>
            <a:fillRect/>
          </a:stretch>
        </p:blipFill>
        <p:spPr>
          <a:xfrm>
            <a:off x="7477203" y="3908763"/>
            <a:ext cx="1914525" cy="2390775"/>
          </a:xfrm>
          <a:prstGeom prst="rect">
            <a:avLst/>
          </a:prstGeom>
        </p:spPr>
      </p:pic>
      <p:sp>
        <p:nvSpPr>
          <p:cNvPr id="6" name="TextBox 5"/>
          <p:cNvSpPr txBox="1"/>
          <p:nvPr/>
        </p:nvSpPr>
        <p:spPr>
          <a:xfrm>
            <a:off x="9698636" y="4676931"/>
            <a:ext cx="809469" cy="369332"/>
          </a:xfrm>
          <a:prstGeom prst="rect">
            <a:avLst/>
          </a:prstGeom>
          <a:noFill/>
        </p:spPr>
        <p:txBody>
          <a:bodyPr wrap="square" rtlCol="1">
            <a:spAutoFit/>
          </a:bodyPr>
          <a:lstStyle/>
          <a:p>
            <a:r>
              <a:rPr lang="fa-IR" smtClean="0">
                <a:cs typeface="B Zar" panose="00000400000000000000" pitchFamily="2" charset="-78"/>
              </a:rPr>
              <a:t>هرودوت</a:t>
            </a:r>
            <a:endParaRPr lang="fa-IR">
              <a:cs typeface="B Zar" panose="00000400000000000000" pitchFamily="2" charset="-78"/>
            </a:endParaRPr>
          </a:p>
        </p:txBody>
      </p:sp>
    </p:spTree>
    <p:extLst>
      <p:ext uri="{BB962C8B-B14F-4D97-AF65-F5344CB8AC3E}">
        <p14:creationId xmlns:p14="http://schemas.microsoft.com/office/powerpoint/2010/main" val="1487970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سگالن معتقد است در اين نوع جوامع اينکه يک فرد معینی پسر اين مرد يا آن زن باشد </a:t>
            </a:r>
            <a:r>
              <a:rPr lang="fa-IR" smtClean="0">
                <a:cs typeface="B Zar" panose="00000400000000000000" pitchFamily="2" charset="-78"/>
              </a:rPr>
              <a:t>و يا </a:t>
            </a:r>
            <a:r>
              <a:rPr lang="fa-IR" smtClean="0">
                <a:cs typeface="B Zar" panose="00000400000000000000" pitchFamily="2" charset="-78"/>
              </a:rPr>
              <a:t>نسب خود را به شخصیتی واقعی يا اسطورهای برساند، به او امکان میدهد تا در تعدادی </a:t>
            </a:r>
            <a:r>
              <a:rPr lang="fa-IR" smtClean="0">
                <a:cs typeface="B Zar" panose="00000400000000000000" pitchFamily="2" charset="-78"/>
              </a:rPr>
              <a:t>از حقوق </a:t>
            </a:r>
            <a:r>
              <a:rPr lang="fa-IR" smtClean="0">
                <a:cs typeface="B Zar" panose="00000400000000000000" pitchFamily="2" charset="-78"/>
              </a:rPr>
              <a:t>و وظايف خاص با برخی از خويشاوندان خود سهیم شود. اين پديده </a:t>
            </a:r>
            <a:r>
              <a:rPr lang="fa-IR" smtClean="0">
                <a:cs typeface="B Zar" panose="00000400000000000000" pitchFamily="2" charset="-78"/>
              </a:rPr>
              <a:t>موجوديتی حقوقی </a:t>
            </a:r>
            <a:r>
              <a:rPr lang="fa-IR" smtClean="0">
                <a:cs typeface="B Zar" panose="00000400000000000000" pitchFamily="2" charset="-78"/>
              </a:rPr>
              <a:t>نیز هست که بر اموالی غیرقابل تقسیم مالکیت دارد و نقشهای نظامی، سیاسی و </a:t>
            </a:r>
            <a:r>
              <a:rPr lang="fa-IR" smtClean="0">
                <a:cs typeface="B Zar" panose="00000400000000000000" pitchFamily="2" charset="-78"/>
              </a:rPr>
              <a:t>دينی را </a:t>
            </a:r>
            <a:r>
              <a:rPr lang="fa-IR" smtClean="0">
                <a:cs typeface="B Zar" panose="00000400000000000000" pitchFamily="2" charset="-78"/>
              </a:rPr>
              <a:t>ايفا میکند. در دودمان پدرتباری، اسم، اموال، امتیازات، حقوق و وظايف سیاسی، دينی </a:t>
            </a:r>
            <a:r>
              <a:rPr lang="fa-IR" smtClean="0">
                <a:cs typeface="B Zar" panose="00000400000000000000" pitchFamily="2" charset="-78"/>
              </a:rPr>
              <a:t>و اقتصادی </a:t>
            </a:r>
            <a:r>
              <a:rPr lang="fa-IR" smtClean="0">
                <a:cs typeface="B Zar" panose="00000400000000000000" pitchFamily="2" charset="-78"/>
              </a:rPr>
              <a:t>از پدر به پسر انتقال میيابد. پس اثبات پدری امری بسیار مهم بوده </a:t>
            </a:r>
            <a:r>
              <a:rPr lang="fa-IR" smtClean="0">
                <a:cs typeface="B Zar" panose="00000400000000000000" pitchFamily="2" charset="-78"/>
              </a:rPr>
              <a:t>است.</a:t>
            </a:r>
          </a:p>
          <a:p>
            <a:pPr algn="just"/>
            <a:endParaRPr lang="fa-IR">
              <a:cs typeface="B Zar" panose="00000400000000000000" pitchFamily="2" charset="-78"/>
            </a:endParaRPr>
          </a:p>
        </p:txBody>
      </p:sp>
      <p:sp>
        <p:nvSpPr>
          <p:cNvPr id="4" name="Flowchart: Process 3"/>
          <p:cNvSpPr/>
          <p:nvPr/>
        </p:nvSpPr>
        <p:spPr>
          <a:xfrm>
            <a:off x="838200" y="4856812"/>
            <a:ext cx="2248525" cy="10643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موجوديتی حقوقی</a:t>
            </a:r>
          </a:p>
        </p:txBody>
      </p:sp>
    </p:spTree>
    <p:extLst>
      <p:ext uri="{BB962C8B-B14F-4D97-AF65-F5344CB8AC3E}">
        <p14:creationId xmlns:p14="http://schemas.microsoft.com/office/powerpoint/2010/main" val="3211524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در جامعه ماد نیز اين وضعیت را مشاهده میکنیم که سالمندان عضو خاندان و وابسته </a:t>
            </a:r>
            <a:r>
              <a:rPr lang="fa-IR" smtClean="0">
                <a:cs typeface="B Zar" panose="00000400000000000000" pitchFamily="2" charset="-78"/>
              </a:rPr>
              <a:t>به  تبار </a:t>
            </a:r>
            <a:r>
              <a:rPr lang="fa-IR" smtClean="0">
                <a:cs typeface="B Zar" panose="00000400000000000000" pitchFamily="2" charset="-78"/>
              </a:rPr>
              <a:t>و دودمان خاص، علی الرسم ريیس ويس بودند. به نقل قطعهای از نوشته بیستون، </a:t>
            </a:r>
            <a:r>
              <a:rPr lang="fa-IR" smtClean="0">
                <a:cs typeface="B Zar" panose="00000400000000000000" pitchFamily="2" charset="-78"/>
              </a:rPr>
              <a:t>وي واحد </a:t>
            </a:r>
            <a:r>
              <a:rPr lang="fa-IR" smtClean="0">
                <a:cs typeface="B Zar" panose="00000400000000000000" pitchFamily="2" charset="-78"/>
              </a:rPr>
              <a:t>اقتصادی جامعه بود و نمان يا خانواده محدود جزيی از ويس به شمار میرفت، </a:t>
            </a:r>
            <a:r>
              <a:rPr lang="fa-IR" smtClean="0">
                <a:cs typeface="B Zar" panose="00000400000000000000" pitchFamily="2" charset="-78"/>
              </a:rPr>
              <a:t>ولی ويس </a:t>
            </a:r>
            <a:r>
              <a:rPr lang="fa-IR" smtClean="0">
                <a:cs typeface="B Zar" panose="00000400000000000000" pitchFamily="2" charset="-78"/>
              </a:rPr>
              <a:t>تنها به معنی خاندان و عشیره نیست، بلکه نام متداول دهکده و منطقه مسکونی </a:t>
            </a:r>
            <a:r>
              <a:rPr lang="fa-IR" smtClean="0">
                <a:cs typeface="B Zar" panose="00000400000000000000" pitchFamily="2" charset="-78"/>
              </a:rPr>
              <a:t>است. اين </a:t>
            </a:r>
            <a:r>
              <a:rPr lang="fa-IR" smtClean="0">
                <a:cs typeface="B Zar" panose="00000400000000000000" pitchFamily="2" charset="-78"/>
              </a:rPr>
              <a:t>مطلب میرساند که درآغاز دهکدهها عشیرتی و خاندانی بودند و «خداوند ويس» </a:t>
            </a:r>
            <a:r>
              <a:rPr lang="fa-IR" smtClean="0">
                <a:cs typeface="B Zar" panose="00000400000000000000" pitchFamily="2" charset="-78"/>
              </a:rPr>
              <a:t>تنها </a:t>
            </a:r>
            <a:r>
              <a:rPr lang="fa-IR" smtClean="0">
                <a:cs typeface="B Zar" panose="00000400000000000000" pitchFamily="2" charset="-78"/>
              </a:rPr>
              <a:t>پیرو شیخ خاندان و عشیره نبوده، بلکه ريیس ده- ده خدا- نیز </a:t>
            </a:r>
            <a:r>
              <a:rPr lang="fa-IR" smtClean="0">
                <a:cs typeface="B Zar" panose="00000400000000000000" pitchFamily="2" charset="-78"/>
              </a:rPr>
              <a:t>محسوب میگشت</a:t>
            </a:r>
            <a:r>
              <a:rPr lang="fa-IR" smtClean="0">
                <a:cs typeface="B Zar" panose="00000400000000000000" pitchFamily="2" charset="-78"/>
              </a:rPr>
              <a:t>. بدين سبب اينکه در </a:t>
            </a:r>
            <a:r>
              <a:rPr lang="fa-IR" smtClean="0">
                <a:cs typeface="B Zar" panose="00000400000000000000" pitchFamily="2" charset="-78"/>
              </a:rPr>
              <a:t>کتیبه های </a:t>
            </a:r>
            <a:r>
              <a:rPr lang="fa-IR" smtClean="0">
                <a:cs typeface="B Zar" panose="00000400000000000000" pitchFamily="2" charset="-78"/>
              </a:rPr>
              <a:t>آشوری از عده کثیری بل </a:t>
            </a:r>
            <a:r>
              <a:rPr lang="fa-IR" smtClean="0">
                <a:cs typeface="B Zar" panose="00000400000000000000" pitchFamily="2" charset="-78"/>
              </a:rPr>
              <a:t>آلی يا </a:t>
            </a:r>
            <a:r>
              <a:rPr lang="fa-IR" smtClean="0">
                <a:cs typeface="B Zar" panose="00000400000000000000" pitchFamily="2" charset="-78"/>
              </a:rPr>
              <a:t>«خداوندان </a:t>
            </a:r>
            <a:r>
              <a:rPr lang="fa-IR" smtClean="0">
                <a:cs typeface="B Zar" panose="00000400000000000000" pitchFamily="2" charset="-78"/>
              </a:rPr>
              <a:t>ده» مستقل </a:t>
            </a:r>
            <a:r>
              <a:rPr lang="fa-IR" smtClean="0">
                <a:cs typeface="B Zar" panose="00000400000000000000" pitchFamily="2" charset="-78"/>
              </a:rPr>
              <a:t>ياد شده است</a:t>
            </a:r>
            <a:endParaRPr lang="fa-IR">
              <a:cs typeface="B Zar" panose="00000400000000000000" pitchFamily="2" charset="-78"/>
            </a:endParaRPr>
          </a:p>
        </p:txBody>
      </p:sp>
    </p:spTree>
    <p:extLst>
      <p:ext uri="{BB962C8B-B14F-4D97-AF65-F5344CB8AC3E}">
        <p14:creationId xmlns:p14="http://schemas.microsoft.com/office/powerpoint/2010/main" val="3746184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جای شگفتی نیست و ظاهراً اين واژه </a:t>
            </a:r>
            <a:r>
              <a:rPr lang="fa-IR" smtClean="0">
                <a:cs typeface="B Zar" panose="00000400000000000000" pitchFamily="2" charset="-78"/>
              </a:rPr>
              <a:t>ترجمه «ويسپاتی</a:t>
            </a:r>
            <a:r>
              <a:rPr lang="fa-IR" smtClean="0">
                <a:cs typeface="B Zar" panose="00000400000000000000" pitchFamily="2" charset="-78"/>
              </a:rPr>
              <a:t>» مادی «خداوند و صاحب ويس» است. «خداوند ده» شخصی صاحب مقام </a:t>
            </a:r>
            <a:r>
              <a:rPr lang="fa-IR" smtClean="0">
                <a:cs typeface="B Zar" panose="00000400000000000000" pitchFamily="2" charset="-78"/>
              </a:rPr>
              <a:t>و جانشین </a:t>
            </a:r>
            <a:r>
              <a:rPr lang="fa-IR" smtClean="0">
                <a:cs typeface="B Zar" panose="00000400000000000000" pitchFamily="2" charset="-78"/>
              </a:rPr>
              <a:t>سرخاندان دوران سازمان جماعت بود، ولی زمانی که جامعه طبقاتی </a:t>
            </a:r>
            <a:r>
              <a:rPr lang="fa-IR" smtClean="0">
                <a:cs typeface="B Zar" panose="00000400000000000000" pitchFamily="2" charset="-78"/>
              </a:rPr>
              <a:t>رفته رفته قوام میيافت</a:t>
            </a:r>
            <a:r>
              <a:rPr lang="fa-IR" smtClean="0">
                <a:cs typeface="B Zar" panose="00000400000000000000" pitchFamily="2" charset="-78"/>
              </a:rPr>
              <a:t>، اين اشخاص گرايش داشتند به طبقه اشراف و ممتازی که طبقه حاکمه را به </a:t>
            </a:r>
            <a:r>
              <a:rPr lang="fa-IR" smtClean="0">
                <a:cs typeface="B Zar" panose="00000400000000000000" pitchFamily="2" charset="-78"/>
              </a:rPr>
              <a:t>وجود آورده </a:t>
            </a:r>
            <a:r>
              <a:rPr lang="fa-IR" smtClean="0">
                <a:cs typeface="B Zar" panose="00000400000000000000" pitchFamily="2" charset="-78"/>
              </a:rPr>
              <a:t>مبدل شوند. احتملاً چنان که از سنگ نوشته بیستون برمیآيد نمايندگان اين گروه </a:t>
            </a:r>
            <a:r>
              <a:rPr lang="fa-IR" smtClean="0">
                <a:cs typeface="B Zar" panose="00000400000000000000" pitchFamily="2" charset="-78"/>
              </a:rPr>
              <a:t>بیش از </a:t>
            </a:r>
            <a:r>
              <a:rPr lang="fa-IR" smtClean="0">
                <a:cs typeface="B Zar" panose="00000400000000000000" pitchFamily="2" charset="-78"/>
              </a:rPr>
              <a:t>ديگران اموال گوناگونی در دهکدهها (يا خاندانها يا عشیرتها) را مالک </a:t>
            </a:r>
            <a:r>
              <a:rPr lang="fa-IR" smtClean="0">
                <a:cs typeface="B Zar" panose="00000400000000000000" pitchFamily="2" charset="-78"/>
              </a:rPr>
              <a:t>بودند. </a:t>
            </a:r>
            <a:endParaRPr lang="fa-IR">
              <a:cs typeface="B Zar" panose="00000400000000000000" pitchFamily="2" charset="-78"/>
            </a:endParaRPr>
          </a:p>
        </p:txBody>
      </p:sp>
      <p:sp>
        <p:nvSpPr>
          <p:cNvPr id="4" name="Flowchart: Process 3"/>
          <p:cNvSpPr/>
          <p:nvPr/>
        </p:nvSpPr>
        <p:spPr>
          <a:xfrm>
            <a:off x="3057993" y="4661941"/>
            <a:ext cx="2218545" cy="9893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سنگ نوشته بیستون</a:t>
            </a:r>
            <a:endParaRPr lang="fa-IR" b="1">
              <a:solidFill>
                <a:srgbClr val="FF0000"/>
              </a:solidFill>
            </a:endParaRPr>
          </a:p>
        </p:txBody>
      </p:sp>
    </p:spTree>
    <p:extLst>
      <p:ext uri="{BB962C8B-B14F-4D97-AF65-F5344CB8AC3E}">
        <p14:creationId xmlns:p14="http://schemas.microsoft.com/office/powerpoint/2010/main" val="3527115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خداوند/ پیر ده در عین حال داور انتخابی و يا ريیس دادگاه جماعت نیز بوده است. </a:t>
            </a:r>
            <a:r>
              <a:rPr lang="fa-IR" smtClean="0">
                <a:cs typeface="B Zar" panose="00000400000000000000" pitchFamily="2" charset="-78"/>
              </a:rPr>
              <a:t>بگفته هرودوت</a:t>
            </a:r>
            <a:r>
              <a:rPr lang="fa-IR" smtClean="0">
                <a:cs typeface="B Zar" panose="00000400000000000000" pitchFamily="2" charset="-78"/>
              </a:rPr>
              <a:t>، ديوک در رأس ده خويش (کومه) مقام چنین داوری (ديکساتیس) را داشته </a:t>
            </a:r>
            <a:r>
              <a:rPr lang="fa-IR" smtClean="0">
                <a:cs typeface="B Zar" panose="00000400000000000000" pitchFamily="2" charset="-78"/>
              </a:rPr>
              <a:t>است، ولی </a:t>
            </a:r>
            <a:r>
              <a:rPr lang="fa-IR" smtClean="0">
                <a:cs typeface="B Zar" panose="00000400000000000000" pitchFamily="2" charset="-78"/>
              </a:rPr>
              <a:t>بعدها ديوک «داور و فرمان فرمای» بخش کاملی از ماد </a:t>
            </a:r>
            <a:r>
              <a:rPr lang="fa-IR" smtClean="0">
                <a:cs typeface="B Zar" panose="00000400000000000000" pitchFamily="2" charset="-78"/>
              </a:rPr>
              <a:t>شد.  پس </a:t>
            </a:r>
            <a:r>
              <a:rPr lang="fa-IR" smtClean="0">
                <a:cs typeface="B Zar" panose="00000400000000000000" pitchFamily="2" charset="-78"/>
              </a:rPr>
              <a:t>از مدتی </a:t>
            </a:r>
            <a:r>
              <a:rPr lang="fa-IR" smtClean="0">
                <a:cs typeface="B Zar" panose="00000400000000000000" pitchFamily="2" charset="-78"/>
              </a:rPr>
              <a:t>که جامعه </a:t>
            </a:r>
            <a:r>
              <a:rPr lang="fa-IR" smtClean="0">
                <a:cs typeface="B Zar" panose="00000400000000000000" pitchFamily="2" charset="-78"/>
              </a:rPr>
              <a:t>طبقاتی قوام يافت همین رؤسا به عنوان اشراف و طبقه حاکم محسوب میشدند. </a:t>
            </a:r>
            <a:r>
              <a:rPr lang="fa-IR" smtClean="0">
                <a:cs typeface="B Zar" panose="00000400000000000000" pitchFamily="2" charset="-78"/>
              </a:rPr>
              <a:t>چنان که </a:t>
            </a:r>
            <a:r>
              <a:rPr lang="fa-IR" smtClean="0">
                <a:cs typeface="B Zar" panose="00000400000000000000" pitchFamily="2" charset="-78"/>
              </a:rPr>
              <a:t>انتخاب ديااُکو برای رهبری جامعه ماد به عنوان شخصی مورد اعتماد و عادل </a:t>
            </a:r>
            <a:r>
              <a:rPr lang="fa-IR" smtClean="0">
                <a:cs typeface="B Zar" panose="00000400000000000000" pitchFamily="2" charset="-78"/>
              </a:rPr>
              <a:t>نشاندهنده اهمیت </a:t>
            </a:r>
            <a:r>
              <a:rPr lang="fa-IR" smtClean="0">
                <a:cs typeface="B Zar" panose="00000400000000000000" pitchFamily="2" charset="-78"/>
              </a:rPr>
              <a:t>بزرگ خاندان و خانواده در سازمان قبیلهای و خويشاوندی و جايگاه ممتاز </a:t>
            </a:r>
            <a:r>
              <a:rPr lang="fa-IR" smtClean="0">
                <a:cs typeface="B Zar" panose="00000400000000000000" pitchFamily="2" charset="-78"/>
              </a:rPr>
              <a:t>رهبری معنوی</a:t>
            </a:r>
            <a:r>
              <a:rPr lang="fa-IR" smtClean="0">
                <a:cs typeface="B Zar" panose="00000400000000000000" pitchFamily="2" charset="-78"/>
              </a:rPr>
              <a:t>، سیاسی و اجتماعی وی در میان مردم خود است؛</a:t>
            </a:r>
            <a:endParaRPr lang="fa-IR">
              <a:cs typeface="B Zar" panose="00000400000000000000" pitchFamily="2" charset="-78"/>
            </a:endParaRPr>
          </a:p>
        </p:txBody>
      </p:sp>
    </p:spTree>
    <p:extLst>
      <p:ext uri="{BB962C8B-B14F-4D97-AF65-F5344CB8AC3E}">
        <p14:creationId xmlns:p14="http://schemas.microsoft.com/office/powerpoint/2010/main" val="2375850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بنابراين </a:t>
            </a:r>
            <a:r>
              <a:rPr lang="fa-IR" smtClean="0">
                <a:cs typeface="B Zar" panose="00000400000000000000" pitchFamily="2" charset="-78"/>
              </a:rPr>
              <a:t>میتوان تصور نمود </a:t>
            </a:r>
            <a:r>
              <a:rPr lang="fa-IR" smtClean="0">
                <a:cs typeface="B Zar" panose="00000400000000000000" pitchFamily="2" charset="-78"/>
              </a:rPr>
              <a:t>که خانواده </a:t>
            </a:r>
            <a:r>
              <a:rPr lang="fa-IR" smtClean="0">
                <a:cs typeface="B Zar" panose="00000400000000000000" pitchFamily="2" charset="-78"/>
              </a:rPr>
              <a:t>نقطه تمرکز خويشاوندان به حساب میآمد و فرد در شبکه وسیعی از «</a:t>
            </a:r>
            <a:r>
              <a:rPr lang="fa-IR" smtClean="0">
                <a:cs typeface="B Zar" panose="00000400000000000000" pitchFamily="2" charset="-78"/>
              </a:rPr>
              <a:t>روابط خويشاوندی</a:t>
            </a:r>
            <a:r>
              <a:rPr lang="fa-IR" smtClean="0">
                <a:cs typeface="B Zar" panose="00000400000000000000" pitchFamily="2" charset="-78"/>
              </a:rPr>
              <a:t>» و نیز «دودمانی» قرار </a:t>
            </a:r>
            <a:r>
              <a:rPr lang="fa-IR" smtClean="0">
                <a:cs typeface="B Zar" panose="00000400000000000000" pitchFamily="2" charset="-78"/>
              </a:rPr>
              <a:t>می گرفت</a:t>
            </a:r>
            <a:endParaRPr lang="fa-IR">
              <a:cs typeface="B Zar" panose="00000400000000000000" pitchFamily="2" charset="-78"/>
            </a:endParaRPr>
          </a:p>
        </p:txBody>
      </p:sp>
      <p:sp>
        <p:nvSpPr>
          <p:cNvPr id="4" name="Flowchart: Process 3"/>
          <p:cNvSpPr/>
          <p:nvPr/>
        </p:nvSpPr>
        <p:spPr>
          <a:xfrm>
            <a:off x="2098623" y="3747541"/>
            <a:ext cx="2443396" cy="12591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نقطه تمرکز خويشاوندان</a:t>
            </a:r>
            <a:endParaRPr lang="fa-IR">
              <a:solidFill>
                <a:srgbClr val="FF0000"/>
              </a:solidFill>
            </a:endParaRPr>
          </a:p>
        </p:txBody>
      </p:sp>
    </p:spTree>
    <p:extLst>
      <p:ext uri="{BB962C8B-B14F-4D97-AF65-F5344CB8AC3E}">
        <p14:creationId xmlns:p14="http://schemas.microsoft.com/office/powerpoint/2010/main" val="2991137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جايگاه و معنای ديگر خانواده به طور </a:t>
            </a:r>
            <a:r>
              <a:rPr lang="fa-IR" smtClean="0">
                <a:cs typeface="B Zar" panose="00000400000000000000" pitchFamily="2" charset="-78"/>
              </a:rPr>
              <a:t>گسترده تر </a:t>
            </a:r>
            <a:r>
              <a:rPr lang="fa-IR" smtClean="0">
                <a:cs typeface="B Zar" panose="00000400000000000000" pitchFamily="2" charset="-78"/>
              </a:rPr>
              <a:t>و در رابطه با سازمان جامعه در </a:t>
            </a:r>
            <a:r>
              <a:rPr lang="fa-IR" smtClean="0">
                <a:cs typeface="B Zar" panose="00000400000000000000" pitchFamily="2" charset="-78"/>
              </a:rPr>
              <a:t>معنای مفهوم </a:t>
            </a:r>
            <a:r>
              <a:rPr lang="fa-IR" smtClean="0">
                <a:cs typeface="B Zar" panose="00000400000000000000" pitchFamily="2" charset="-78"/>
              </a:rPr>
              <a:t>«زنتو» و «داهیو» مشخص میگردد. چرا که پیوستن چند ويس مشترک «زنتو» را </a:t>
            </a:r>
            <a:r>
              <a:rPr lang="fa-IR" smtClean="0">
                <a:cs typeface="B Zar" panose="00000400000000000000" pitchFamily="2" charset="-78"/>
              </a:rPr>
              <a:t>پديد میآورد </a:t>
            </a:r>
            <a:r>
              <a:rPr lang="fa-IR" smtClean="0">
                <a:cs typeface="B Zar" panose="00000400000000000000" pitchFamily="2" charset="-78"/>
              </a:rPr>
              <a:t>و میتوان آن را به شهرستان تعبیر کرد. مفهوم زنتو با پیدايش جامعه طبقاتی </a:t>
            </a:r>
            <a:r>
              <a:rPr lang="fa-IR" smtClean="0">
                <a:cs typeface="B Zar" panose="00000400000000000000" pitchFamily="2" charset="-78"/>
              </a:rPr>
              <a:t>و تقسیمات </a:t>
            </a:r>
            <a:r>
              <a:rPr lang="fa-IR" smtClean="0">
                <a:cs typeface="B Zar" panose="00000400000000000000" pitchFamily="2" charset="-78"/>
              </a:rPr>
              <a:t>ارضی معنی يافت و مفهوم قبیله مبهم و نامشخص گرديد. چنان که </a:t>
            </a:r>
            <a:r>
              <a:rPr lang="fa-IR" smtClean="0">
                <a:cs typeface="B Zar" panose="00000400000000000000" pitchFamily="2" charset="-78"/>
              </a:rPr>
              <a:t>نوشته های پارسی </a:t>
            </a:r>
            <a:r>
              <a:rPr lang="fa-IR" smtClean="0">
                <a:cs typeface="B Zar" panose="00000400000000000000" pitchFamily="2" charset="-78"/>
              </a:rPr>
              <a:t>باستانی و گاتها ذکری از قبیلهها نمیکنند، اما در قرنهای  </a:t>
            </a:r>
            <a:r>
              <a:rPr lang="fa-IR" smtClean="0">
                <a:cs typeface="B Zar" panose="00000400000000000000" pitchFamily="2" charset="-78"/>
              </a:rPr>
              <a:t>8  و  7 ق.م </a:t>
            </a:r>
            <a:r>
              <a:rPr lang="fa-IR" smtClean="0">
                <a:cs typeface="B Zar" panose="00000400000000000000" pitchFamily="2" charset="-78"/>
              </a:rPr>
              <a:t>سازمان </a:t>
            </a:r>
            <a:r>
              <a:rPr lang="fa-IR" smtClean="0">
                <a:cs typeface="B Zar" panose="00000400000000000000" pitchFamily="2" charset="-78"/>
              </a:rPr>
              <a:t>قبیلهای هنوز </a:t>
            </a:r>
            <a:r>
              <a:rPr lang="fa-IR" smtClean="0">
                <a:cs typeface="B Zar" panose="00000400000000000000" pitchFamily="2" charset="-78"/>
              </a:rPr>
              <a:t>در سرزمین ماد نقشی را بازی میکرده است</a:t>
            </a:r>
            <a:endParaRPr lang="fa-IR">
              <a:cs typeface="B Zar" panose="00000400000000000000" pitchFamily="2" charset="-78"/>
            </a:endParaRPr>
          </a:p>
        </p:txBody>
      </p:sp>
    </p:spTree>
    <p:extLst>
      <p:ext uri="{BB962C8B-B14F-4D97-AF65-F5344CB8AC3E}">
        <p14:creationId xmlns:p14="http://schemas.microsoft.com/office/powerpoint/2010/main" val="42344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1- مقدمه</a:t>
            </a:r>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خانواده را میتوان قديمیترين نهاد، نظام يا گروه اجتماعی بشری دانست که به اقتضای نیازهای اساسی و طبیعت مدنی انسان شکل گرفته است. خانواده به واحدی اجتماعی متشکل از افرادی گفته میشود که با پیوندهای خويشی مستقیم به هم متصل می شوند و اعضای بزرگسال آن مسئولیت نگهداری کودکان را بر عهده دارند، و طی يک دوره زمانی نامشخص باهم زندگی می کنند با توجه به تعريف بالا يکی از ويژگیهای اصلی خانواده، تداوم زمانی و مشروعیت اجتماعی آن است. غالباً خانواده به عنوان واحد مشروع تولید مثل به حساب میآيد، ولی خانواده حاوی کارکردهای اقتصادی، آموزشی و عاطفی نیز است</a:t>
            </a:r>
            <a:endParaRPr lang="fa-IR">
              <a:cs typeface="B Zar" panose="00000400000000000000" pitchFamily="2" charset="-78"/>
            </a:endParaRPr>
          </a:p>
        </p:txBody>
      </p:sp>
      <p:sp>
        <p:nvSpPr>
          <p:cNvPr id="4" name="Flowchart: Process 3"/>
          <p:cNvSpPr/>
          <p:nvPr/>
        </p:nvSpPr>
        <p:spPr>
          <a:xfrm>
            <a:off x="2188564" y="4796852"/>
            <a:ext cx="3522688" cy="124418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کارکردهای اقتصادی، آموزشی و عاطفی</a:t>
            </a:r>
            <a:endParaRPr lang="fa-IR" b="1">
              <a:solidFill>
                <a:srgbClr val="FF0000"/>
              </a:solidFill>
            </a:endParaRPr>
          </a:p>
        </p:txBody>
      </p:sp>
    </p:spTree>
    <p:extLst>
      <p:ext uri="{BB962C8B-B14F-4D97-AF65-F5344CB8AC3E}">
        <p14:creationId xmlns:p14="http://schemas.microsoft.com/office/powerpoint/2010/main" val="919418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داهیو </a:t>
            </a:r>
            <a:r>
              <a:rPr lang="fa-IR" smtClean="0">
                <a:cs typeface="B Zar" panose="00000400000000000000" pitchFamily="2" charset="-78"/>
              </a:rPr>
              <a:t>از </a:t>
            </a:r>
            <a:r>
              <a:rPr lang="fa-IR" smtClean="0">
                <a:cs typeface="B Zar" panose="00000400000000000000" pitchFamily="2" charset="-78"/>
              </a:rPr>
              <a:t>پیوستن چند </a:t>
            </a:r>
            <a:r>
              <a:rPr lang="fa-IR" smtClean="0">
                <a:cs typeface="B Zar" panose="00000400000000000000" pitchFamily="2" charset="-78"/>
              </a:rPr>
              <a:t>زنتو با هم به وجود </a:t>
            </a:r>
            <a:r>
              <a:rPr lang="fa-IR" smtClean="0">
                <a:cs typeface="B Zar" panose="00000400000000000000" pitchFamily="2" charset="-78"/>
              </a:rPr>
              <a:t>می آمد </a:t>
            </a:r>
            <a:r>
              <a:rPr lang="fa-IR" smtClean="0">
                <a:cs typeface="B Zar" panose="00000400000000000000" pitchFamily="2" charset="-78"/>
              </a:rPr>
              <a:t>که بزرگترين واحد جمعیتی و اجتماعی مستقل جامعه </a:t>
            </a:r>
            <a:r>
              <a:rPr lang="fa-IR" smtClean="0">
                <a:cs typeface="B Zar" panose="00000400000000000000" pitchFamily="2" charset="-78"/>
              </a:rPr>
              <a:t>به شمار </a:t>
            </a:r>
            <a:r>
              <a:rPr lang="fa-IR" smtClean="0">
                <a:cs typeface="B Zar" panose="00000400000000000000" pitchFamily="2" charset="-78"/>
              </a:rPr>
              <a:t>میرفت. بزرگ دهیو، شاه «ساستار» فرمانفرمای «کشور» و ريیس نیروهای مسلح </a:t>
            </a:r>
            <a:r>
              <a:rPr lang="fa-IR" smtClean="0">
                <a:cs typeface="B Zar" panose="00000400000000000000" pitchFamily="2" charset="-78"/>
              </a:rPr>
              <a:t>و ظاهراً </a:t>
            </a:r>
            <a:r>
              <a:rPr lang="fa-IR" smtClean="0">
                <a:cs typeface="B Zar" panose="00000400000000000000" pitchFamily="2" charset="-78"/>
              </a:rPr>
              <a:t>داور است که بر فرمانرواهای کوچکتر (زنتوها) فرمان میراند. در نوشتههای </a:t>
            </a:r>
            <a:r>
              <a:rPr lang="fa-IR" smtClean="0">
                <a:cs typeface="B Zar" panose="00000400000000000000" pitchFamily="2" charset="-78"/>
              </a:rPr>
              <a:t>باستانی «دهیو</a:t>
            </a:r>
            <a:r>
              <a:rPr lang="fa-IR" smtClean="0">
                <a:cs typeface="B Zar" panose="00000400000000000000" pitchFamily="2" charset="-78"/>
              </a:rPr>
              <a:t>» کم و بیش با قلمرو ساتراپ (که يک واحد سیاسی و تا حدی نژادی بوده و يا </a:t>
            </a:r>
            <a:r>
              <a:rPr lang="fa-IR" smtClean="0">
                <a:cs typeface="B Zar" panose="00000400000000000000" pitchFamily="2" charset="-78"/>
              </a:rPr>
              <a:t>ناحیه کوچک </a:t>
            </a:r>
            <a:r>
              <a:rPr lang="fa-IR" smtClean="0">
                <a:cs typeface="B Zar" panose="00000400000000000000" pitchFamily="2" charset="-78"/>
              </a:rPr>
              <a:t>و مجزايی در داخل قلمرو مزبور) انطباقپذير بوده </a:t>
            </a:r>
            <a:r>
              <a:rPr lang="fa-IR" smtClean="0">
                <a:cs typeface="B Zar" panose="00000400000000000000" pitchFamily="2" charset="-78"/>
              </a:rPr>
              <a:t>است بنابراين براساس </a:t>
            </a:r>
            <a:r>
              <a:rPr lang="fa-IR" smtClean="0">
                <a:cs typeface="B Zar" panose="00000400000000000000" pitchFamily="2" charset="-78"/>
              </a:rPr>
              <a:t>اين دادهها میتوان نوع خانواده در دوره متأخر ماد را خانواده گسترده قبیلهای </a:t>
            </a:r>
            <a:r>
              <a:rPr lang="fa-IR" smtClean="0">
                <a:cs typeface="B Zar" panose="00000400000000000000" pitchFamily="2" charset="-78"/>
              </a:rPr>
              <a:t>دانست که </a:t>
            </a:r>
            <a:r>
              <a:rPr lang="fa-IR" smtClean="0">
                <a:cs typeface="B Zar" panose="00000400000000000000" pitchFamily="2" charset="-78"/>
              </a:rPr>
              <a:t>دارای ساختار و تقسیم کار پیچیده بود و ماهیت پدرسالاری داشت و تقسیم قدرت نیز </a:t>
            </a:r>
            <a:r>
              <a:rPr lang="fa-IR" smtClean="0">
                <a:cs typeface="B Zar" panose="00000400000000000000" pitchFamily="2" charset="-78"/>
              </a:rPr>
              <a:t>در داخل </a:t>
            </a:r>
            <a:r>
              <a:rPr lang="fa-IR" smtClean="0">
                <a:cs typeface="B Zar" panose="00000400000000000000" pitchFamily="2" charset="-78"/>
              </a:rPr>
              <a:t>آن سلسله مراتبی بود.</a:t>
            </a:r>
          </a:p>
        </p:txBody>
      </p:sp>
      <p:sp>
        <p:nvSpPr>
          <p:cNvPr id="4" name="Flowchart: Process 3"/>
          <p:cNvSpPr/>
          <p:nvPr/>
        </p:nvSpPr>
        <p:spPr>
          <a:xfrm>
            <a:off x="2113614" y="5126636"/>
            <a:ext cx="2728210" cy="9893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ساختار و تقسیم کار پیچیده</a:t>
            </a:r>
            <a:endParaRPr lang="fa-IR" sz="2000" b="1">
              <a:solidFill>
                <a:srgbClr val="FF0000"/>
              </a:solidFill>
            </a:endParaRPr>
          </a:p>
        </p:txBody>
      </p:sp>
    </p:spTree>
    <p:extLst>
      <p:ext uri="{BB962C8B-B14F-4D97-AF65-F5344CB8AC3E}">
        <p14:creationId xmlns:p14="http://schemas.microsoft.com/office/powerpoint/2010/main" val="4098986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5- نحوه زيست و کارکرد امنیتي </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خانواده خانواده ها </a:t>
            </a:r>
            <a:r>
              <a:rPr lang="fa-IR" smtClean="0">
                <a:cs typeface="B Zar" panose="00000400000000000000" pitchFamily="2" charset="-78"/>
              </a:rPr>
              <a:t>ابتدا به دلیل خشکی آب و هوا در نواحی مساعد کنار رودخانه و </a:t>
            </a:r>
            <a:r>
              <a:rPr lang="fa-IR" smtClean="0">
                <a:cs typeface="B Zar" panose="00000400000000000000" pitchFamily="2" charset="-78"/>
              </a:rPr>
              <a:t>درياچه ها متمرکز شدند </a:t>
            </a:r>
            <a:r>
              <a:rPr lang="fa-IR" smtClean="0">
                <a:cs typeface="B Zar" panose="00000400000000000000" pitchFamily="2" charset="-78"/>
              </a:rPr>
              <a:t>و اين باعث میشد دهکدهها جدا از هم بوده و </a:t>
            </a:r>
            <a:r>
              <a:rPr lang="fa-IR" smtClean="0">
                <a:cs typeface="B Zar" panose="00000400000000000000" pitchFamily="2" charset="-78"/>
              </a:rPr>
              <a:t>عشیره ها </a:t>
            </a:r>
            <a:r>
              <a:rPr lang="fa-IR" smtClean="0">
                <a:cs typeface="B Zar" panose="00000400000000000000" pitchFamily="2" charset="-78"/>
              </a:rPr>
              <a:t>از نوعی استقلال در </a:t>
            </a:r>
            <a:r>
              <a:rPr lang="fa-IR" smtClean="0">
                <a:cs typeface="B Zar" panose="00000400000000000000" pitchFamily="2" charset="-78"/>
              </a:rPr>
              <a:t>اوضاع سیاسی </a:t>
            </a:r>
            <a:r>
              <a:rPr lang="fa-IR" smtClean="0">
                <a:cs typeface="B Zar" panose="00000400000000000000" pitchFamily="2" charset="-78"/>
              </a:rPr>
              <a:t>خود برخوردار باشند. از تحقیقات باستانشناسی قبور </a:t>
            </a:r>
            <a:r>
              <a:rPr lang="fa-IR" smtClean="0">
                <a:solidFill>
                  <a:srgbClr val="FF0000"/>
                </a:solidFill>
                <a:cs typeface="B Zar" panose="00000400000000000000" pitchFamily="2" charset="-78"/>
              </a:rPr>
              <a:t>گورستان  </a:t>
            </a:r>
            <a:r>
              <a:rPr lang="fa-IR" smtClean="0">
                <a:solidFill>
                  <a:srgbClr val="FF0000"/>
                </a:solidFill>
                <a:cs typeface="B Zar" panose="00000400000000000000" pitchFamily="2" charset="-78"/>
              </a:rPr>
              <a:t>سیلک </a:t>
            </a:r>
            <a:r>
              <a:rPr lang="fa-IR" smtClean="0">
                <a:cs typeface="B Zar" panose="00000400000000000000" pitchFamily="2" charset="-78"/>
              </a:rPr>
              <a:t>استنباط میشود </a:t>
            </a:r>
            <a:r>
              <a:rPr lang="fa-IR" smtClean="0">
                <a:cs typeface="B Zar" panose="00000400000000000000" pitchFamily="2" charset="-78"/>
              </a:rPr>
              <a:t>که در آن زمان اوضاع اجتماعی ثابتی برای خانوادهها به وجود آمده بوده و </a:t>
            </a:r>
            <a:r>
              <a:rPr lang="fa-IR" smtClean="0">
                <a:cs typeface="B Zar" panose="00000400000000000000" pitchFamily="2" charset="-78"/>
              </a:rPr>
              <a:t>خانوادهها رشد </a:t>
            </a:r>
            <a:r>
              <a:rPr lang="fa-IR" smtClean="0">
                <a:cs typeface="B Zar" panose="00000400000000000000" pitchFamily="2" charset="-78"/>
              </a:rPr>
              <a:t>اقتصادی </a:t>
            </a:r>
            <a:r>
              <a:rPr lang="fa-IR" smtClean="0">
                <a:cs typeface="B Zar" panose="00000400000000000000" pitchFamily="2" charset="-78"/>
              </a:rPr>
              <a:t>داشته اند</a:t>
            </a:r>
            <a:r>
              <a:rPr lang="fa-IR" smtClean="0">
                <a:cs typeface="B Zar" panose="00000400000000000000" pitchFamily="2" charset="-78"/>
              </a:rPr>
              <a:t>. چنان که به کارگیری برنز، مس و آهن معمول بوده و اشیای </a:t>
            </a:r>
            <a:r>
              <a:rPr lang="fa-IR" smtClean="0">
                <a:cs typeface="B Zar" panose="00000400000000000000" pitchFamily="2" charset="-78"/>
              </a:rPr>
              <a:t>زينتی کشف </a:t>
            </a:r>
            <a:r>
              <a:rPr lang="fa-IR" smtClean="0">
                <a:cs typeface="B Zar" panose="00000400000000000000" pitchFamily="2" charset="-78"/>
              </a:rPr>
              <a:t>شده برای اسبان و انسانها حاکی از اين امر است </a:t>
            </a:r>
            <a:r>
              <a:rPr lang="fa-IR" smtClean="0">
                <a:cs typeface="B Zar" panose="00000400000000000000" pitchFamily="2" charset="-78"/>
              </a:rPr>
              <a:t>از </a:t>
            </a:r>
            <a:r>
              <a:rPr lang="fa-IR" smtClean="0">
                <a:cs typeface="B Zar" panose="00000400000000000000" pitchFamily="2" charset="-78"/>
              </a:rPr>
              <a:t>تحقیقات باستانشناسی انجام شده در مناطق گودين تپه، </a:t>
            </a:r>
            <a:r>
              <a:rPr lang="fa-IR" smtClean="0">
                <a:cs typeface="B Zar" panose="00000400000000000000" pitchFamily="2" charset="-78"/>
              </a:rPr>
              <a:t>نوشیجان تپه</a:t>
            </a:r>
            <a:r>
              <a:rPr lang="fa-IR" smtClean="0">
                <a:cs typeface="B Zar" panose="00000400000000000000" pitchFamily="2" charset="-78"/>
              </a:rPr>
              <a:t>، تپه باباجان و </a:t>
            </a:r>
            <a:r>
              <a:rPr lang="fa-IR" smtClean="0">
                <a:cs typeface="B Zar" panose="00000400000000000000" pitchFamily="2" charset="-78"/>
              </a:rPr>
              <a:t>کتیبه های </a:t>
            </a:r>
            <a:r>
              <a:rPr lang="fa-IR" smtClean="0">
                <a:cs typeface="B Zar" panose="00000400000000000000" pitchFamily="2" charset="-78"/>
              </a:rPr>
              <a:t>آشوری برمیآيد که خانوادهها در دهکدهها و نقاط مسکونی </a:t>
            </a:r>
            <a:r>
              <a:rPr lang="fa-IR" smtClean="0">
                <a:cs typeface="B Zar" panose="00000400000000000000" pitchFamily="2" charset="-78"/>
              </a:rPr>
              <a:t>محکم و </a:t>
            </a:r>
            <a:r>
              <a:rPr lang="fa-IR" smtClean="0">
                <a:cs typeface="B Zar" panose="00000400000000000000" pitchFamily="2" charset="-78"/>
              </a:rPr>
              <a:t>دژگونهای يعنی «آلانی دننوتی» بر ارتفاعات طبیعی يا بر </a:t>
            </a:r>
            <a:r>
              <a:rPr lang="fa-IR" smtClean="0">
                <a:cs typeface="B Zar" panose="00000400000000000000" pitchFamily="2" charset="-78"/>
              </a:rPr>
              <a:t>تپه های </a:t>
            </a:r>
            <a:r>
              <a:rPr lang="fa-IR" smtClean="0">
                <a:cs typeface="B Zar" panose="00000400000000000000" pitchFamily="2" charset="-78"/>
              </a:rPr>
              <a:t>مصنوعی (که در معماری</a:t>
            </a:r>
          </a:p>
          <a:p>
            <a:endParaRPr lang="fa-IR" smtClean="0">
              <a:cs typeface="B Zar" panose="00000400000000000000" pitchFamily="2" charset="-78"/>
            </a:endParaRPr>
          </a:p>
          <a:p>
            <a:endParaRPr lang="fa-IR"/>
          </a:p>
        </p:txBody>
      </p:sp>
    </p:spTree>
    <p:extLst>
      <p:ext uri="{BB962C8B-B14F-4D97-AF65-F5344CB8AC3E}">
        <p14:creationId xmlns:p14="http://schemas.microsoft.com/office/powerpoint/2010/main" val="1564717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آنها از خشت خام با طرحهای مختلف زينتی به کار برده شده </a:t>
            </a:r>
            <a:r>
              <a:rPr lang="fa-IR" smtClean="0">
                <a:cs typeface="B Zar" panose="00000400000000000000" pitchFamily="2" charset="-78"/>
              </a:rPr>
              <a:t>است </a:t>
            </a:r>
            <a:r>
              <a:rPr lang="fa-IR" smtClean="0">
                <a:cs typeface="B Zar" panose="00000400000000000000" pitchFamily="2" charset="-78"/>
              </a:rPr>
              <a:t>که به منظور پناهگاه </a:t>
            </a:r>
            <a:r>
              <a:rPr lang="fa-IR" smtClean="0">
                <a:cs typeface="B Zar" panose="00000400000000000000" pitchFamily="2" charset="-78"/>
              </a:rPr>
              <a:t>و دفاع </a:t>
            </a:r>
            <a:r>
              <a:rPr lang="fa-IR" smtClean="0">
                <a:cs typeface="B Zar" panose="00000400000000000000" pitchFamily="2" charset="-78"/>
              </a:rPr>
              <a:t>ساخته </a:t>
            </a:r>
            <a:r>
              <a:rPr lang="fa-IR" smtClean="0">
                <a:cs typeface="B Zar" panose="00000400000000000000" pitchFamily="2" charset="-78"/>
              </a:rPr>
              <a:t>می شده </a:t>
            </a:r>
            <a:r>
              <a:rPr lang="fa-IR" smtClean="0">
                <a:cs typeface="B Zar" panose="00000400000000000000" pitchFamily="2" charset="-78"/>
              </a:rPr>
              <a:t>است و نقاط مسکونی ديگری در اطراف آن يعنی «آلانی سهروتی» </a:t>
            </a:r>
            <a:r>
              <a:rPr lang="fa-IR" smtClean="0">
                <a:cs typeface="B Zar" panose="00000400000000000000" pitchFamily="2" charset="-78"/>
              </a:rPr>
              <a:t>وجود داشته اند</a:t>
            </a:r>
            <a:r>
              <a:rPr lang="fa-IR" smtClean="0">
                <a:cs typeface="B Zar" panose="00000400000000000000" pitchFamily="2" charset="-78"/>
              </a:rPr>
              <a:t>، زندگی </a:t>
            </a:r>
            <a:r>
              <a:rPr lang="fa-IR" smtClean="0">
                <a:cs typeface="B Zar" panose="00000400000000000000" pitchFamily="2" charset="-78"/>
              </a:rPr>
              <a:t>میکرده اند اين حصارها دارای </a:t>
            </a:r>
            <a:r>
              <a:rPr lang="fa-IR" smtClean="0">
                <a:cs typeface="B Zar" panose="00000400000000000000" pitchFamily="2" charset="-78"/>
              </a:rPr>
              <a:t>برجهايی </a:t>
            </a:r>
            <a:r>
              <a:rPr lang="fa-IR" smtClean="0">
                <a:cs typeface="B Zar" panose="00000400000000000000" pitchFamily="2" charset="-78"/>
              </a:rPr>
              <a:t>کنگره دار </a:t>
            </a:r>
            <a:r>
              <a:rPr lang="fa-IR" smtClean="0">
                <a:cs typeface="B Zar" panose="00000400000000000000" pitchFamily="2" charset="-78"/>
              </a:rPr>
              <a:t>برای تیراندازی بود، در شیب تپه ديواری با آجر </a:t>
            </a:r>
            <a:r>
              <a:rPr lang="fa-IR" smtClean="0">
                <a:cs typeface="B Zar" panose="00000400000000000000" pitchFamily="2" charset="-78"/>
              </a:rPr>
              <a:t>می ساختند </a:t>
            </a:r>
            <a:r>
              <a:rPr lang="fa-IR" smtClean="0">
                <a:cs typeface="B Zar" panose="00000400000000000000" pitchFamily="2" charset="-78"/>
              </a:rPr>
              <a:t>که </a:t>
            </a:r>
            <a:r>
              <a:rPr lang="fa-IR" smtClean="0">
                <a:cs typeface="B Zar" panose="00000400000000000000" pitchFamily="2" charset="-78"/>
              </a:rPr>
              <a:t>شیب تپه </a:t>
            </a:r>
            <a:r>
              <a:rPr lang="fa-IR" smtClean="0">
                <a:cs typeface="B Zar" panose="00000400000000000000" pitchFamily="2" charset="-78"/>
              </a:rPr>
              <a:t>را عمود مینمود </a:t>
            </a:r>
            <a:r>
              <a:rPr lang="fa-IR" smtClean="0">
                <a:cs typeface="B Zar" panose="00000400000000000000" pitchFamily="2" charset="-78"/>
              </a:rPr>
              <a:t>اين</a:t>
            </a:r>
            <a:r>
              <a:rPr lang="fa-IR">
                <a:cs typeface="B Zar" panose="00000400000000000000" pitchFamily="2" charset="-78"/>
              </a:rPr>
              <a:t> </a:t>
            </a:r>
            <a:r>
              <a:rPr lang="fa-IR" smtClean="0">
                <a:cs typeface="B Zar" panose="00000400000000000000" pitchFamily="2" charset="-78"/>
              </a:rPr>
              <a:t>ويژگی </a:t>
            </a:r>
            <a:r>
              <a:rPr lang="fa-IR" smtClean="0">
                <a:cs typeface="B Zar" panose="00000400000000000000" pitchFamily="2" charset="-78"/>
              </a:rPr>
              <a:t>محل سکونت مادها مربوط به هزاره اول ق.م است</a:t>
            </a:r>
            <a:endParaRPr lang="fa-IR">
              <a:cs typeface="B Zar" panose="00000400000000000000" pitchFamily="2" charset="-78"/>
            </a:endParaRPr>
          </a:p>
        </p:txBody>
      </p:sp>
    </p:spTree>
    <p:extLst>
      <p:ext uri="{BB962C8B-B14F-4D97-AF65-F5344CB8AC3E}">
        <p14:creationId xmlns:p14="http://schemas.microsoft.com/office/powerpoint/2010/main" val="1426103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از ويژگیهای مزبور در قبوری که در </a:t>
            </a:r>
            <a:r>
              <a:rPr lang="fa-IR" smtClean="0">
                <a:cs typeface="B Zar" panose="00000400000000000000" pitchFamily="2" charset="-78"/>
              </a:rPr>
              <a:t>صخره ها حفرشده اند </a:t>
            </a:r>
            <a:r>
              <a:rPr lang="fa-IR">
                <a:cs typeface="B Zar" panose="00000400000000000000" pitchFamily="2" charset="-78"/>
              </a:rPr>
              <a:t>مانند دکان داوود در نزديکی</a:t>
            </a:r>
            <a:br>
              <a:rPr lang="fa-IR">
                <a:cs typeface="B Zar" panose="00000400000000000000" pitchFamily="2" charset="-78"/>
              </a:rPr>
            </a:br>
            <a:r>
              <a:rPr lang="fa-IR">
                <a:cs typeface="B Zar" panose="00000400000000000000" pitchFamily="2" charset="-78"/>
              </a:rPr>
              <a:t>سر پُل و صحنه در ماد غربی میتوان تصور نمود که اماکن مسکونی </a:t>
            </a:r>
            <a:r>
              <a:rPr lang="fa-IR" smtClean="0">
                <a:cs typeface="B Zar" panose="00000400000000000000" pitchFamily="2" charset="-78"/>
              </a:rPr>
              <a:t>خانواده ها </a:t>
            </a:r>
            <a:r>
              <a:rPr lang="fa-IR">
                <a:cs typeface="B Zar" panose="00000400000000000000" pitchFamily="2" charset="-78"/>
              </a:rPr>
              <a:t>متشکل از</a:t>
            </a:r>
            <a:br>
              <a:rPr lang="fa-IR">
                <a:cs typeface="B Zar" panose="00000400000000000000" pitchFamily="2" charset="-78"/>
              </a:rPr>
            </a:br>
            <a:r>
              <a:rPr lang="fa-IR">
                <a:cs typeface="B Zar" panose="00000400000000000000" pitchFamily="2" charset="-78"/>
              </a:rPr>
              <a:t>عمارتی يک طبقه و قائمالزاويه بود و در بیشتر موارد با بام مسطح و دامنهای در جلو خان، بر</a:t>
            </a:r>
            <a:br>
              <a:rPr lang="fa-IR">
                <a:cs typeface="B Zar" panose="00000400000000000000" pitchFamily="2" charset="-78"/>
              </a:rPr>
            </a:br>
            <a:r>
              <a:rPr lang="fa-IR">
                <a:cs typeface="B Zar" panose="00000400000000000000" pitchFamily="2" charset="-78"/>
              </a:rPr>
              <a:t>ستونهای چوبی يا سنگی استوار </a:t>
            </a:r>
            <a:r>
              <a:rPr lang="fa-IR" smtClean="0">
                <a:cs typeface="B Zar" panose="00000400000000000000" pitchFamily="2" charset="-78"/>
              </a:rPr>
              <a:t>بود زمینه </a:t>
            </a:r>
            <a:r>
              <a:rPr lang="fa-IR">
                <a:cs typeface="B Zar" panose="00000400000000000000" pitchFamily="2" charset="-78"/>
              </a:rPr>
              <a:t>رشد فنون </a:t>
            </a:r>
            <a:r>
              <a:rPr lang="fa-IR" smtClean="0">
                <a:cs typeface="B Zar" panose="00000400000000000000" pitchFamily="2" charset="-78"/>
              </a:rPr>
              <a:t>ساختمانی آنها </a:t>
            </a:r>
            <a:r>
              <a:rPr lang="fa-IR">
                <a:cs typeface="B Zar" panose="00000400000000000000" pitchFamily="2" charset="-78"/>
              </a:rPr>
              <a:t>را </a:t>
            </a:r>
            <a:r>
              <a:rPr lang="fa-IR" smtClean="0">
                <a:cs typeface="B Zar" panose="00000400000000000000" pitchFamily="2" charset="-78"/>
              </a:rPr>
              <a:t>می توان </a:t>
            </a:r>
            <a:r>
              <a:rPr lang="fa-IR">
                <a:cs typeface="B Zar" panose="00000400000000000000" pitchFamily="2" charset="-78"/>
              </a:rPr>
              <a:t>مرتبط با تجاربی دانست که از نقاط شمالیتر و از اقوام مجاور همچون </a:t>
            </a:r>
            <a:r>
              <a:rPr lang="fa-IR" smtClean="0">
                <a:cs typeface="B Zar" panose="00000400000000000000" pitchFamily="2" charset="-78"/>
              </a:rPr>
              <a:t>اورارتو و </a:t>
            </a:r>
            <a:r>
              <a:rPr lang="fa-IR">
                <a:cs typeface="B Zar" panose="00000400000000000000" pitchFamily="2" charset="-78"/>
              </a:rPr>
              <a:t>آشور کسب گرديده و طی مهاجرت خود تکمیل نموده بودند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 </a:t>
            </a:r>
            <a:r>
              <a:rPr lang="fa-IR" smtClean="0"/>
              <a:t/>
            </a:r>
            <a:br>
              <a:rPr lang="fa-IR" smtClean="0"/>
            </a:br>
            <a:endParaRPr lang="fa-IR"/>
          </a:p>
        </p:txBody>
      </p:sp>
    </p:spTree>
    <p:extLst>
      <p:ext uri="{BB962C8B-B14F-4D97-AF65-F5344CB8AC3E}">
        <p14:creationId xmlns:p14="http://schemas.microsoft.com/office/powerpoint/2010/main" val="233849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اين دژها مرکز قبیله يا اتحاديه قومی و نشانه پیشرفت </a:t>
            </a:r>
            <a:r>
              <a:rPr lang="fa-IR">
                <a:cs typeface="B Zar" panose="00000400000000000000" pitchFamily="2" charset="-78"/>
              </a:rPr>
              <a:t>عظیم </a:t>
            </a:r>
            <a:r>
              <a:rPr lang="fa-IR" smtClean="0">
                <a:cs typeface="B Zar" panose="00000400000000000000" pitchFamily="2" charset="-78"/>
              </a:rPr>
              <a:t>هنر ساختمان </a:t>
            </a:r>
            <a:r>
              <a:rPr lang="fa-IR">
                <a:cs typeface="B Zar" panose="00000400000000000000" pitchFamily="2" charset="-78"/>
              </a:rPr>
              <a:t>نیز به شمار میرفت. در عین حال نشانههايی از ضرورت محافظت و دفاع از </a:t>
            </a:r>
            <a:r>
              <a:rPr lang="fa-IR">
                <a:cs typeface="B Zar" panose="00000400000000000000" pitchFamily="2" charset="-78"/>
              </a:rPr>
              <a:t>خود </a:t>
            </a:r>
            <a:r>
              <a:rPr lang="fa-IR" smtClean="0">
                <a:cs typeface="B Zar" panose="00000400000000000000" pitchFamily="2" charset="-78"/>
              </a:rPr>
              <a:t>و دفع </a:t>
            </a:r>
            <a:r>
              <a:rPr lang="fa-IR">
                <a:cs typeface="B Zar" panose="00000400000000000000" pitchFamily="2" charset="-78"/>
              </a:rPr>
              <a:t>خطرهای فزايندهای بود که خانواده را تهديد </a:t>
            </a:r>
            <a:r>
              <a:rPr lang="fa-IR">
                <a:cs typeface="B Zar" panose="00000400000000000000" pitchFamily="2" charset="-78"/>
              </a:rPr>
              <a:t>میکرد </a:t>
            </a:r>
            <a:r>
              <a:rPr lang="fa-IR" smtClean="0">
                <a:cs typeface="B Zar" panose="00000400000000000000" pitchFamily="2" charset="-78"/>
              </a:rPr>
              <a:t>وجود </a:t>
            </a:r>
            <a:r>
              <a:rPr lang="fa-IR">
                <a:cs typeface="B Zar" panose="00000400000000000000" pitchFamily="2" charset="-78"/>
              </a:rPr>
              <a:t>دژها </a:t>
            </a:r>
            <a:r>
              <a:rPr lang="fa-IR" smtClean="0">
                <a:cs typeface="B Zar" panose="00000400000000000000" pitchFamily="2" charset="-78"/>
              </a:rPr>
              <a:t>و قلعهها </a:t>
            </a:r>
            <a:r>
              <a:rPr lang="fa-IR">
                <a:cs typeface="B Zar" panose="00000400000000000000" pitchFamily="2" charset="-78"/>
              </a:rPr>
              <a:t>و حصارهای سنگی از جنگهای مداوم قبايل متخاصم همسايه </a:t>
            </a:r>
            <a:r>
              <a:rPr lang="fa-IR">
                <a:cs typeface="B Zar" panose="00000400000000000000" pitchFamily="2" charset="-78"/>
              </a:rPr>
              <a:t>همچون </a:t>
            </a:r>
            <a:r>
              <a:rPr lang="fa-IR" smtClean="0">
                <a:cs typeface="B Zar" panose="00000400000000000000" pitchFamily="2" charset="-78"/>
              </a:rPr>
              <a:t>آشوريان حکايت </a:t>
            </a:r>
            <a:r>
              <a:rPr lang="fa-IR">
                <a:cs typeface="B Zar" panose="00000400000000000000" pitchFamily="2" charset="-78"/>
              </a:rPr>
              <a:t>دارد. در اين زمان بنا به اين شواهد تاريخی، ويژگی جامعه مادی را میتوان </a:t>
            </a:r>
            <a:r>
              <a:rPr lang="fa-IR">
                <a:cs typeface="B Zar" panose="00000400000000000000" pitchFamily="2" charset="-78"/>
              </a:rPr>
              <a:t>«</a:t>
            </a:r>
            <a:r>
              <a:rPr lang="fa-IR" smtClean="0">
                <a:cs typeface="B Zar" panose="00000400000000000000" pitchFamily="2" charset="-78"/>
              </a:rPr>
              <a:t>مبارزه همه </a:t>
            </a:r>
            <a:r>
              <a:rPr lang="fa-IR">
                <a:cs typeface="B Zar" panose="00000400000000000000" pitchFamily="2" charset="-78"/>
              </a:rPr>
              <a:t>بر ضد همه»، دزدی اموال، وجود مأمورانی که هنوز انتخابی بودند، ولی در همان </a:t>
            </a:r>
            <a:r>
              <a:rPr lang="fa-IR">
                <a:cs typeface="B Zar" panose="00000400000000000000" pitchFamily="2" charset="-78"/>
              </a:rPr>
              <a:t>عهد </a:t>
            </a:r>
            <a:r>
              <a:rPr lang="fa-IR" smtClean="0">
                <a:cs typeface="B Zar" panose="00000400000000000000" pitchFamily="2" charset="-78"/>
              </a:rPr>
              <a:t>به تشکیل </a:t>
            </a:r>
            <a:r>
              <a:rPr lang="fa-IR">
                <a:cs typeface="B Zar" panose="00000400000000000000" pitchFamily="2" charset="-78"/>
              </a:rPr>
              <a:t>قدرت سلطنت تمايل داشتند، اجتماعات مردم و غیره دانست </a:t>
            </a:r>
          </a:p>
        </p:txBody>
      </p:sp>
    </p:spTree>
    <p:extLst>
      <p:ext uri="{BB962C8B-B14F-4D97-AF65-F5344CB8AC3E}">
        <p14:creationId xmlns:p14="http://schemas.microsoft.com/office/powerpoint/2010/main" val="3329171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اين شرايط جايگاه خانواده در جامعه و کارکردهای آن به خوبی روشن </a:t>
            </a:r>
            <a:r>
              <a:rPr lang="fa-IR" smtClean="0">
                <a:cs typeface="B Zar" panose="00000400000000000000" pitchFamily="2" charset="-78"/>
              </a:rPr>
              <a:t>می گردد، چرا </a:t>
            </a:r>
            <a:r>
              <a:rPr lang="fa-IR" smtClean="0">
                <a:cs typeface="B Zar" panose="00000400000000000000" pitchFamily="2" charset="-78"/>
              </a:rPr>
              <a:t>که خانواده به عنوان رکن اساسی جامعه نقش مهمی در حفظ امنیت اعضای خود به </a:t>
            </a:r>
            <a:r>
              <a:rPr lang="fa-IR" smtClean="0">
                <a:cs typeface="B Zar" panose="00000400000000000000" pitchFamily="2" charset="-78"/>
              </a:rPr>
              <a:t>عنوان يکی </a:t>
            </a:r>
            <a:r>
              <a:rPr lang="fa-IR" smtClean="0">
                <a:cs typeface="B Zar" panose="00000400000000000000" pitchFamily="2" charset="-78"/>
              </a:rPr>
              <a:t>از مهمترين کارکردهايش ايفا میکرده است</a:t>
            </a:r>
          </a:p>
          <a:p>
            <a:endParaRPr lang="fa-IR"/>
          </a:p>
        </p:txBody>
      </p:sp>
    </p:spTree>
    <p:extLst>
      <p:ext uri="{BB962C8B-B14F-4D97-AF65-F5344CB8AC3E}">
        <p14:creationId xmlns:p14="http://schemas.microsoft.com/office/powerpoint/2010/main" val="2718801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smtClean="0">
                <a:cs typeface="B Zar" panose="00000400000000000000" pitchFamily="2" charset="-78"/>
              </a:rPr>
              <a:t>6-تحولات </a:t>
            </a:r>
            <a:r>
              <a:rPr lang="fa-IR" sz="3600" b="1">
                <a:cs typeface="B Zar" panose="00000400000000000000" pitchFamily="2" charset="-78"/>
              </a:rPr>
              <a:t>طبقاتي و تأثیر آن بر ساختار قدرت در خانواده</a:t>
            </a:r>
            <a:r>
              <a:rPr lang="fa-IR" sz="3600" smtClean="0">
                <a:cs typeface="B Zar" panose="00000400000000000000" pitchFamily="2" charset="-78"/>
              </a:rPr>
              <a:t> </a:t>
            </a:r>
            <a:endParaRPr lang="fa-IR" sz="3600">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 به رويی </a:t>
            </a:r>
            <a:r>
              <a:rPr lang="fa-IR">
                <a:cs typeface="B Zar" panose="00000400000000000000" pitchFamily="2" charset="-78"/>
              </a:rPr>
              <a:t>با خطری واحد در اين زمان، </a:t>
            </a:r>
            <a:r>
              <a:rPr lang="fa-IR" smtClean="0">
                <a:cs typeface="B Zar" panose="00000400000000000000" pitchFamily="2" charset="-78"/>
              </a:rPr>
              <a:t>خانواده های </a:t>
            </a:r>
            <a:r>
              <a:rPr lang="fa-IR">
                <a:cs typeface="B Zar" panose="00000400000000000000" pitchFamily="2" charset="-78"/>
              </a:rPr>
              <a:t>ماد را که تا آن موقع جدا از هم </a:t>
            </a:r>
            <a:r>
              <a:rPr lang="fa-IR" smtClean="0">
                <a:cs typeface="B Zar" panose="00000400000000000000" pitchFamily="2" charset="-78"/>
              </a:rPr>
              <a:t>زندگی میکردند</a:t>
            </a:r>
            <a:r>
              <a:rPr lang="fa-IR">
                <a:cs typeface="B Zar" panose="00000400000000000000" pitchFamily="2" charset="-78"/>
              </a:rPr>
              <a:t>، به ساختن دژهای مستحکم و زندگی مشترک در آنها وادار نمود. اين مسئله به </a:t>
            </a:r>
            <a:r>
              <a:rPr lang="fa-IR" smtClean="0">
                <a:cs typeface="B Zar" panose="00000400000000000000" pitchFamily="2" charset="-78"/>
              </a:rPr>
              <a:t>نوبه خود </a:t>
            </a:r>
            <a:r>
              <a:rPr lang="fa-IR">
                <a:cs typeface="B Zar" panose="00000400000000000000" pitchFamily="2" charset="-78"/>
              </a:rPr>
              <a:t>باعث تغییرات و تحولات جديدی از جمله تقسیمبندی در مشاغل و مناصب در</a:t>
            </a:r>
            <a:br>
              <a:rPr lang="fa-IR">
                <a:cs typeface="B Zar" panose="00000400000000000000" pitchFamily="2" charset="-78"/>
              </a:rPr>
            </a:br>
            <a:r>
              <a:rPr lang="fa-IR">
                <a:cs typeface="B Zar" panose="00000400000000000000" pitchFamily="2" charset="-78"/>
              </a:rPr>
              <a:t>خانوادهها گرديد. همچنین وجود اين قلاع از جهتی نشانه پیدايش اختلاف سطح ثروت در</a:t>
            </a:r>
            <a:br>
              <a:rPr lang="fa-IR">
                <a:cs typeface="B Zar" panose="00000400000000000000" pitchFamily="2" charset="-78"/>
              </a:rPr>
            </a:br>
            <a:r>
              <a:rPr lang="fa-IR">
                <a:cs typeface="B Zar" panose="00000400000000000000" pitchFamily="2" charset="-78"/>
              </a:rPr>
              <a:t>خانوادهها و جنگهای میان شاهکها و دولتهای کوچک بود</a:t>
            </a:r>
            <a:r>
              <a:rPr lang="fa-IR" smtClean="0">
                <a:cs typeface="B Zar" panose="00000400000000000000" pitchFamily="2" charset="-78"/>
              </a:rPr>
              <a:t> </a:t>
            </a:r>
            <a:endParaRPr lang="fa-IR" smtClean="0">
              <a:cs typeface="B Zar" panose="00000400000000000000" pitchFamily="2" charset="-78"/>
            </a:endParaRPr>
          </a:p>
          <a:p>
            <a:pPr algn="just"/>
            <a:endParaRPr lang="fa-IR"/>
          </a:p>
        </p:txBody>
      </p:sp>
      <p:sp>
        <p:nvSpPr>
          <p:cNvPr id="4" name="Flowchart: Process 3"/>
          <p:cNvSpPr/>
          <p:nvPr/>
        </p:nvSpPr>
        <p:spPr>
          <a:xfrm>
            <a:off x="2353455" y="4407108"/>
            <a:ext cx="2638269" cy="109428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جنگهای میان شاهکها و دولتهای کوچک</a:t>
            </a:r>
            <a:endParaRPr lang="fa-IR" sz="2000">
              <a:solidFill>
                <a:srgbClr val="FF0000"/>
              </a:solidFill>
            </a:endParaRPr>
          </a:p>
        </p:txBody>
      </p:sp>
    </p:spTree>
    <p:extLst>
      <p:ext uri="{BB962C8B-B14F-4D97-AF65-F5344CB8AC3E}">
        <p14:creationId xmlns:p14="http://schemas.microsoft.com/office/powerpoint/2010/main" val="2593172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Lotus" panose="00000400000000000000" pitchFamily="2" charset="-78"/>
                <a:cs typeface="B Zar" panose="00000400000000000000" pitchFamily="2" charset="-78"/>
              </a:rPr>
              <a:t>در اين زمان جامعه مادی با داشتن سکونتگاههايی از قبیل «شهر-دژ»هايی با حصار سنگی</a:t>
            </a:r>
            <a:br>
              <a:rPr lang="fa-IR" b="0" i="0" smtClean="0">
                <a:solidFill>
                  <a:srgbClr val="000000"/>
                </a:solidFill>
                <a:effectLst/>
                <a:latin typeface="B Lotus" panose="00000400000000000000" pitchFamily="2" charset="-78"/>
                <a:cs typeface="B Zar" panose="00000400000000000000" pitchFamily="2" charset="-78"/>
              </a:rPr>
            </a:br>
            <a:r>
              <a:rPr lang="fa-IR" b="0" i="0" smtClean="0">
                <a:solidFill>
                  <a:srgbClr val="000000"/>
                </a:solidFill>
                <a:effectLst/>
                <a:latin typeface="B Lotus" panose="00000400000000000000" pitchFamily="2" charset="-78"/>
                <a:cs typeface="B Zar" panose="00000400000000000000" pitchFamily="2" charset="-78"/>
              </a:rPr>
              <a:t>يا آجری و برجها </a:t>
            </a:r>
            <a:r>
              <a:rPr lang="fa-IR" b="0" i="0" smtClean="0">
                <a:solidFill>
                  <a:srgbClr val="000000"/>
                </a:solidFill>
                <a:effectLst/>
                <a:latin typeface="B Lotus" panose="00000400000000000000" pitchFamily="2" charset="-78"/>
                <a:cs typeface="B Zar" panose="00000400000000000000" pitchFamily="2" charset="-78"/>
              </a:rPr>
              <a:t>تجزيه </a:t>
            </a:r>
            <a:r>
              <a:rPr lang="fa-IR" b="0" i="0" smtClean="0">
                <a:solidFill>
                  <a:srgbClr val="000000"/>
                </a:solidFill>
                <a:effectLst/>
                <a:latin typeface="B Lotus" panose="00000400000000000000" pitchFamily="2" charset="-78"/>
                <a:cs typeface="B Zar" panose="00000400000000000000" pitchFamily="2" charset="-78"/>
              </a:rPr>
              <a:t>پیشهها، وجود مناصب دائمی و </a:t>
            </a:r>
            <a:r>
              <a:rPr lang="fa-IR" b="0" i="0" smtClean="0">
                <a:solidFill>
                  <a:srgbClr val="000000"/>
                </a:solidFill>
                <a:effectLst/>
                <a:latin typeface="B Lotus" panose="00000400000000000000" pitchFamily="2" charset="-78"/>
                <a:cs typeface="B Zar" panose="00000400000000000000" pitchFamily="2" charset="-78"/>
              </a:rPr>
              <a:t>جنگها دارای </a:t>
            </a:r>
            <a:r>
              <a:rPr lang="fa-IR" b="0" i="0" smtClean="0">
                <a:solidFill>
                  <a:srgbClr val="000000"/>
                </a:solidFill>
                <a:effectLst/>
                <a:latin typeface="B Lotus" panose="00000400000000000000" pitchFamily="2" charset="-78"/>
                <a:cs typeface="B Zar" panose="00000400000000000000" pitchFamily="2" charset="-78"/>
              </a:rPr>
              <a:t>وضعیتی بود که باعث تکوين و توسعه سازمان «بردهداری» </a:t>
            </a:r>
            <a:r>
              <a:rPr lang="fa-IR" b="0" i="0" smtClean="0">
                <a:solidFill>
                  <a:srgbClr val="000000"/>
                </a:solidFill>
                <a:effectLst/>
                <a:latin typeface="B Lotus" panose="00000400000000000000" pitchFamily="2" charset="-78"/>
                <a:cs typeface="B Zar" panose="00000400000000000000" pitchFamily="2" charset="-78"/>
              </a:rPr>
              <a:t>گرديد</a:t>
            </a:r>
            <a:r>
              <a:rPr lang="fa-IR">
                <a:solidFill>
                  <a:srgbClr val="000000"/>
                </a:solidFill>
                <a:latin typeface="B Lotus" panose="00000400000000000000" pitchFamily="2" charset="-78"/>
                <a:cs typeface="B Zar" panose="00000400000000000000" pitchFamily="2" charset="-78"/>
              </a:rPr>
              <a:t> </a:t>
            </a:r>
            <a:r>
              <a:rPr lang="fa-IR" b="0" i="0" smtClean="0">
                <a:solidFill>
                  <a:srgbClr val="000000"/>
                </a:solidFill>
                <a:effectLst/>
                <a:latin typeface="B Lotus" panose="00000400000000000000" pitchFamily="2" charset="-78"/>
                <a:cs typeface="B Zar" panose="00000400000000000000" pitchFamily="2" charset="-78"/>
              </a:rPr>
              <a:t>شکلگیری </a:t>
            </a:r>
            <a:r>
              <a:rPr lang="fa-IR" b="0" i="0" smtClean="0">
                <a:solidFill>
                  <a:srgbClr val="000000"/>
                </a:solidFill>
                <a:effectLst/>
                <a:latin typeface="B Lotus" panose="00000400000000000000" pitchFamily="2" charset="-78"/>
                <a:cs typeface="B Zar" panose="00000400000000000000" pitchFamily="2" charset="-78"/>
              </a:rPr>
              <a:t>بردهداری و ايجاد تأسیسات اداری به منظور اسارت و </a:t>
            </a:r>
            <a:r>
              <a:rPr lang="fa-IR" b="0" i="0" smtClean="0">
                <a:solidFill>
                  <a:srgbClr val="000000"/>
                </a:solidFill>
                <a:effectLst/>
                <a:latin typeface="B Lotus" panose="00000400000000000000" pitchFamily="2" charset="-78"/>
                <a:cs typeface="B Zar" panose="00000400000000000000" pitchFamily="2" charset="-78"/>
              </a:rPr>
              <a:t>انقیاد خانوادههای </a:t>
            </a:r>
            <a:r>
              <a:rPr lang="fa-IR" b="0" i="0" smtClean="0">
                <a:solidFill>
                  <a:srgbClr val="000000"/>
                </a:solidFill>
                <a:effectLst/>
                <a:latin typeface="B Lotus" panose="00000400000000000000" pitchFamily="2" charset="-78"/>
                <a:cs typeface="B Zar" panose="00000400000000000000" pitchFamily="2" charset="-78"/>
              </a:rPr>
              <a:t>طبقات محروم و پايین جامعه، حکايت از اختلاف شديد طبقاتی و اجتماعی </a:t>
            </a:r>
            <a:r>
              <a:rPr lang="fa-IR" b="0" i="0" smtClean="0">
                <a:solidFill>
                  <a:srgbClr val="000000"/>
                </a:solidFill>
                <a:effectLst/>
                <a:latin typeface="B Lotus" panose="00000400000000000000" pitchFamily="2" charset="-78"/>
                <a:cs typeface="B Zar" panose="00000400000000000000" pitchFamily="2" charset="-78"/>
              </a:rPr>
              <a:t>در سطح </a:t>
            </a:r>
            <a:r>
              <a:rPr lang="fa-IR" b="0" i="0" smtClean="0">
                <a:solidFill>
                  <a:srgbClr val="000000"/>
                </a:solidFill>
                <a:effectLst/>
                <a:latin typeface="B Lotus" panose="00000400000000000000" pitchFamily="2" charset="-78"/>
                <a:cs typeface="B Zar" panose="00000400000000000000" pitchFamily="2" charset="-78"/>
              </a:rPr>
              <a:t>خانوادهها دارد. نظام </a:t>
            </a:r>
            <a:r>
              <a:rPr lang="fa-IR" b="0" i="0" smtClean="0">
                <a:solidFill>
                  <a:srgbClr val="000000"/>
                </a:solidFill>
                <a:effectLst/>
                <a:latin typeface="B Lotus" panose="00000400000000000000" pitchFamily="2" charset="-78"/>
                <a:cs typeface="B Zar" panose="00000400000000000000" pitchFamily="2" charset="-78"/>
              </a:rPr>
              <a:t>برده داری </a:t>
            </a:r>
            <a:r>
              <a:rPr lang="fa-IR" b="0" i="0" smtClean="0">
                <a:solidFill>
                  <a:srgbClr val="000000"/>
                </a:solidFill>
                <a:effectLst/>
                <a:latin typeface="B Lotus" panose="00000400000000000000" pitchFamily="2" charset="-78"/>
                <a:cs typeface="B Zar" panose="00000400000000000000" pitchFamily="2" charset="-78"/>
              </a:rPr>
              <a:t>و تضاد طبقاتی فاحش ناشی از آن را میتوان نتیجه </a:t>
            </a:r>
            <a:r>
              <a:rPr lang="fa-IR" b="0" i="0" smtClean="0">
                <a:solidFill>
                  <a:srgbClr val="000000"/>
                </a:solidFill>
                <a:effectLst/>
                <a:latin typeface="B Lotus" panose="00000400000000000000" pitchFamily="2" charset="-78"/>
                <a:cs typeface="B Zar" panose="00000400000000000000" pitchFamily="2" charset="-78"/>
              </a:rPr>
              <a:t>بسط اراضی </a:t>
            </a:r>
            <a:r>
              <a:rPr lang="fa-IR" b="0" i="0" smtClean="0">
                <a:solidFill>
                  <a:srgbClr val="000000"/>
                </a:solidFill>
                <a:effectLst/>
                <a:latin typeface="B Lotus" panose="00000400000000000000" pitchFamily="2" charset="-78"/>
                <a:cs typeface="B Zar" panose="00000400000000000000" pitchFamily="2" charset="-78"/>
              </a:rPr>
              <a:t>و پیشرفت کشاورزی و دامداری دانست که نیاز به نیروی انسانی زياد و </a:t>
            </a:r>
            <a:r>
              <a:rPr lang="fa-IR" b="0" i="0" smtClean="0">
                <a:solidFill>
                  <a:srgbClr val="000000"/>
                </a:solidFill>
                <a:effectLst/>
                <a:latin typeface="B Lotus" panose="00000400000000000000" pitchFamily="2" charset="-78"/>
                <a:cs typeface="B Zar" panose="00000400000000000000" pitchFamily="2" charset="-78"/>
              </a:rPr>
              <a:t>کمهزينه بردگان </a:t>
            </a:r>
            <a:r>
              <a:rPr lang="fa-IR" b="0" i="0" smtClean="0">
                <a:solidFill>
                  <a:srgbClr val="000000"/>
                </a:solidFill>
                <a:effectLst/>
                <a:latin typeface="B Lotus" panose="00000400000000000000" pitchFamily="2" charset="-78"/>
                <a:cs typeface="B Zar" panose="00000400000000000000" pitchFamily="2" charset="-78"/>
              </a:rPr>
              <a:t>را با سطح تکنولوژی پايین ايجاد میکند. هر چند در جامعه ماد سیستم </a:t>
            </a:r>
            <a:r>
              <a:rPr lang="fa-IR" b="0" i="0" smtClean="0">
                <a:solidFill>
                  <a:srgbClr val="000000"/>
                </a:solidFill>
                <a:effectLst/>
                <a:latin typeface="B Lotus" panose="00000400000000000000" pitchFamily="2" charset="-78"/>
                <a:cs typeface="B Zar" panose="00000400000000000000" pitchFamily="2" charset="-78"/>
              </a:rPr>
              <a:t>بردهداری پیشرفته </a:t>
            </a:r>
            <a:r>
              <a:rPr lang="fa-IR" b="0" i="0" smtClean="0">
                <a:solidFill>
                  <a:srgbClr val="000000"/>
                </a:solidFill>
                <a:effectLst/>
                <a:latin typeface="B Lotus" panose="00000400000000000000" pitchFamily="2" charset="-78"/>
                <a:cs typeface="B Zar" panose="00000400000000000000" pitchFamily="2" charset="-78"/>
              </a:rPr>
              <a:t>به وجود نیامد، ولی استفاده از نیروی بردگان در </a:t>
            </a:r>
            <a:r>
              <a:rPr lang="fa-IR" b="0" i="0" smtClean="0">
                <a:solidFill>
                  <a:srgbClr val="000000"/>
                </a:solidFill>
                <a:effectLst/>
                <a:latin typeface="B Lotus" panose="00000400000000000000" pitchFamily="2" charset="-78"/>
                <a:cs typeface="B Zar" panose="00000400000000000000" pitchFamily="2" charset="-78"/>
              </a:rPr>
              <a:t>خانواده ها </a:t>
            </a:r>
            <a:r>
              <a:rPr lang="fa-IR" b="0" i="0" smtClean="0">
                <a:solidFill>
                  <a:srgbClr val="000000"/>
                </a:solidFill>
                <a:effectLst/>
                <a:latin typeface="B Lotus" panose="00000400000000000000" pitchFamily="2" charset="-78"/>
                <a:cs typeface="B Zar" panose="00000400000000000000" pitchFamily="2" charset="-78"/>
              </a:rPr>
              <a:t>مسلم و قطعی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Flowchart: Alternate Process 3"/>
          <p:cNvSpPr/>
          <p:nvPr/>
        </p:nvSpPr>
        <p:spPr>
          <a:xfrm>
            <a:off x="838200" y="5292569"/>
            <a:ext cx="2563318" cy="101933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latin typeface="B Lotus" panose="00000400000000000000" pitchFamily="2" charset="-78"/>
                <a:cs typeface="B Zar" panose="00000400000000000000" pitchFamily="2" charset="-78"/>
              </a:rPr>
              <a:t> نظام برده داری و تضاد طبقاتی </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2465400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سوی ديگر استعمال روزافزون آهن، مبانی اجتماعی- اقتصادی قبلی جامعه را به </a:t>
            </a:r>
            <a:r>
              <a:rPr lang="fa-IR" smtClean="0">
                <a:cs typeface="B Zar" panose="00000400000000000000" pitchFamily="2" charset="-78"/>
              </a:rPr>
              <a:t>هم ريخت</a:t>
            </a:r>
            <a:r>
              <a:rPr lang="fa-IR" smtClean="0">
                <a:cs typeface="B Zar" panose="00000400000000000000" pitchFamily="2" charset="-78"/>
              </a:rPr>
              <a:t>. استعمال اين ابزارهای جديد باعث افزايش مصنوعات و ناگزير باعث بالارفتن </a:t>
            </a:r>
            <a:r>
              <a:rPr lang="fa-IR" smtClean="0">
                <a:cs typeface="B Zar" panose="00000400000000000000" pitchFamily="2" charset="-78"/>
              </a:rPr>
              <a:t>قیمت امتعه </a:t>
            </a:r>
            <a:r>
              <a:rPr lang="fa-IR" smtClean="0">
                <a:cs typeface="B Zar" panose="00000400000000000000" pitchFamily="2" charset="-78"/>
              </a:rPr>
              <a:t>گرديد. روشهای پیشرفتهتر کشاورزی نواحی جديدی را که تا آن زمان غیرمسکون </a:t>
            </a:r>
            <a:r>
              <a:rPr lang="fa-IR" smtClean="0">
                <a:cs typeface="B Zar" panose="00000400000000000000" pitchFamily="2" charset="-78"/>
              </a:rPr>
              <a:t>و باير </a:t>
            </a:r>
            <a:r>
              <a:rPr lang="fa-IR" smtClean="0">
                <a:cs typeface="B Zar" panose="00000400000000000000" pitchFamily="2" charset="-78"/>
              </a:rPr>
              <a:t>باقیمانده بود به کار گرفت و باعث گسترش تجارت با مناطق ديگر گرديد </a:t>
            </a:r>
            <a:r>
              <a:rPr lang="fa-IR" smtClean="0">
                <a:cs typeface="B Zar" panose="00000400000000000000" pitchFamily="2" charset="-78"/>
              </a:rPr>
              <a:t>اين </a:t>
            </a:r>
            <a:r>
              <a:rPr lang="fa-IR" smtClean="0">
                <a:cs typeface="B Zar" panose="00000400000000000000" pitchFamily="2" charset="-78"/>
              </a:rPr>
              <a:t>امر رونق ارتباط جوامع و نیز رفاه بیشتر خانوادههای تجار را درپی </a:t>
            </a:r>
            <a:r>
              <a:rPr lang="fa-IR" smtClean="0">
                <a:cs typeface="B Zar" panose="00000400000000000000" pitchFamily="2" charset="-78"/>
              </a:rPr>
              <a:t>داشت. در </a:t>
            </a:r>
            <a:r>
              <a:rPr lang="fa-IR" smtClean="0">
                <a:cs typeface="B Zar" panose="00000400000000000000" pitchFamily="2" charset="-78"/>
              </a:rPr>
              <a:t>جامعه ماد سه صنف از طبقات اجتماعی وجود داشت که خانوادهها به يکی از </a:t>
            </a:r>
            <a:r>
              <a:rPr lang="fa-IR" smtClean="0">
                <a:cs typeface="B Zar" panose="00000400000000000000" pitchFamily="2" charset="-78"/>
              </a:rPr>
              <a:t>آنها تعلق </a:t>
            </a:r>
            <a:r>
              <a:rPr lang="fa-IR" smtClean="0">
                <a:cs typeface="B Zar" panose="00000400000000000000" pitchFamily="2" charset="-78"/>
              </a:rPr>
              <a:t>داشتند: </a:t>
            </a:r>
            <a:r>
              <a:rPr lang="fa-IR" smtClean="0">
                <a:cs typeface="B Zar" panose="00000400000000000000" pitchFamily="2" charset="-78"/>
              </a:rPr>
              <a:t>«</a:t>
            </a:r>
            <a:r>
              <a:rPr lang="fa-IR" smtClean="0">
                <a:cs typeface="B Zar" panose="00000400000000000000" pitchFamily="2" charset="-78"/>
              </a:rPr>
              <a:t>1-آثرون</a:t>
            </a:r>
            <a:r>
              <a:rPr lang="fa-IR" smtClean="0">
                <a:cs typeface="B Zar" panose="00000400000000000000" pitchFamily="2" charset="-78"/>
              </a:rPr>
              <a:t>» يا کاهنان و خادمان آتش، </a:t>
            </a:r>
            <a:r>
              <a:rPr lang="fa-IR" smtClean="0">
                <a:cs typeface="B Zar" panose="00000400000000000000" pitchFamily="2" charset="-78"/>
              </a:rPr>
              <a:t>«</a:t>
            </a:r>
            <a:r>
              <a:rPr lang="fa-IR" smtClean="0">
                <a:cs typeface="B Zar" panose="00000400000000000000" pitchFamily="2" charset="-78"/>
              </a:rPr>
              <a:t>2-رئثیشتر</a:t>
            </a:r>
            <a:r>
              <a:rPr lang="fa-IR" smtClean="0">
                <a:cs typeface="B Zar" panose="00000400000000000000" pitchFamily="2" charset="-78"/>
              </a:rPr>
              <a:t>» يا عرابه سواران، </a:t>
            </a:r>
            <a:r>
              <a:rPr lang="fa-IR" smtClean="0">
                <a:cs typeface="B Zar" panose="00000400000000000000" pitchFamily="2" charset="-78"/>
              </a:rPr>
              <a:t>3 </a:t>
            </a:r>
            <a:r>
              <a:rPr lang="fa-IR">
                <a:cs typeface="B Zar" panose="00000400000000000000" pitchFamily="2" charset="-78"/>
              </a:rPr>
              <a:t>- «واستری- </a:t>
            </a:r>
            <a:r>
              <a:rPr lang="fa-IR" smtClean="0">
                <a:cs typeface="B Zar" panose="00000400000000000000" pitchFamily="2" charset="-78"/>
              </a:rPr>
              <a:t>فشوينت» يا «دامدار و کشاورز.» گذشته از اينها «هوتی» به معنی پیشهور در </a:t>
            </a:r>
            <a:r>
              <a:rPr lang="fa-IR" smtClean="0">
                <a:cs typeface="B Zar" panose="00000400000000000000" pitchFamily="2" charset="-78"/>
              </a:rPr>
              <a:t>يک مورد </a:t>
            </a:r>
            <a:r>
              <a:rPr lang="fa-IR" smtClean="0">
                <a:cs typeface="B Zar" panose="00000400000000000000" pitchFamily="2" charset="-78"/>
              </a:rPr>
              <a:t>ياد شده است. بردگان هم بودند، اما جز اصناف شمرده نمیشدند. مغان هم </a:t>
            </a:r>
            <a:r>
              <a:rPr lang="fa-IR">
                <a:cs typeface="B Zar" panose="00000400000000000000" pitchFamily="2" charset="-78"/>
              </a:rPr>
              <a:t>صنف خاصی از مردم را تشکیل میدادند </a:t>
            </a:r>
            <a:endParaRPr lang="fa-IR">
              <a:cs typeface="B Zar" panose="00000400000000000000" pitchFamily="2" charset="-78"/>
            </a:endParaRPr>
          </a:p>
        </p:txBody>
      </p:sp>
    </p:spTree>
    <p:extLst>
      <p:ext uri="{BB962C8B-B14F-4D97-AF65-F5344CB8AC3E}">
        <p14:creationId xmlns:p14="http://schemas.microsoft.com/office/powerpoint/2010/main" val="303176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دياکونف</a:t>
            </a:r>
            <a:r>
              <a:rPr lang="fa-IR" smtClean="0">
                <a:cs typeface="B Zar" panose="00000400000000000000" pitchFamily="2" charset="-78"/>
              </a:rPr>
              <a:t>، </a:t>
            </a:r>
            <a:r>
              <a:rPr lang="fa-IR" smtClean="0">
                <a:cs typeface="B Zar" panose="00000400000000000000" pitchFamily="2" charset="-78"/>
              </a:rPr>
              <a:t>از </a:t>
            </a:r>
            <a:r>
              <a:rPr lang="fa-IR" smtClean="0">
                <a:cs typeface="B Zar" panose="00000400000000000000" pitchFamily="2" charset="-78"/>
              </a:rPr>
              <a:t>نظر طبقاتی روند </a:t>
            </a:r>
            <a:r>
              <a:rPr lang="fa-IR" smtClean="0">
                <a:cs typeface="B Zar" panose="00000400000000000000" pitchFamily="2" charset="-78"/>
              </a:rPr>
              <a:t>شکلگیری سازمان </a:t>
            </a:r>
            <a:r>
              <a:rPr lang="fa-IR" smtClean="0">
                <a:cs typeface="B Zar" panose="00000400000000000000" pitchFamily="2" charset="-78"/>
              </a:rPr>
              <a:t>اجتماعی ماد يکدست نبوده، روابط طبقاتی ياد شده در اوايل هزاره اول پیش از </a:t>
            </a:r>
            <a:r>
              <a:rPr lang="fa-IR" smtClean="0">
                <a:cs typeface="B Zar" panose="00000400000000000000" pitchFamily="2" charset="-78"/>
              </a:rPr>
              <a:t>میلاد و </a:t>
            </a:r>
            <a:r>
              <a:rPr lang="fa-IR" smtClean="0">
                <a:cs typeface="B Zar" panose="00000400000000000000" pitchFamily="2" charset="-78"/>
              </a:rPr>
              <a:t>آن هم در کاملترين نواحی آن سرزمین برقرار شده و يا درحال استقرار بود. در </a:t>
            </a:r>
            <a:r>
              <a:rPr lang="fa-IR" smtClean="0">
                <a:cs typeface="B Zar" panose="00000400000000000000" pitchFamily="2" charset="-78"/>
              </a:rPr>
              <a:t>نواحی کوهستانی </a:t>
            </a:r>
            <a:r>
              <a:rPr lang="fa-IR" smtClean="0">
                <a:cs typeface="B Zar" panose="00000400000000000000" pitchFamily="2" charset="-78"/>
              </a:rPr>
              <a:t>همچنان سازمان اجتماعی به صورت بدوی و اشتراکی بود </a:t>
            </a:r>
            <a:r>
              <a:rPr lang="fa-IR" smtClean="0">
                <a:cs typeface="B Zar" panose="00000400000000000000" pitchFamily="2" charset="-78"/>
              </a:rPr>
              <a:t>به اين ترتیب </a:t>
            </a:r>
            <a:r>
              <a:rPr lang="fa-IR" smtClean="0">
                <a:cs typeface="B Zar" panose="00000400000000000000" pitchFamily="2" charset="-78"/>
              </a:rPr>
              <a:t>آنها در طبقهبندی اجتماعی- سیاسی اتحاديه ماد قرار </a:t>
            </a:r>
            <a:r>
              <a:rPr lang="fa-IR" smtClean="0">
                <a:cs typeface="B Zar" panose="00000400000000000000" pitchFamily="2" charset="-78"/>
              </a:rPr>
              <a:t>نمی گرفتند </a:t>
            </a:r>
            <a:r>
              <a:rPr lang="fa-IR" smtClean="0">
                <a:cs typeface="B Zar" panose="00000400000000000000" pitchFamily="2" charset="-78"/>
              </a:rPr>
              <a:t>و به ظن </a:t>
            </a:r>
            <a:r>
              <a:rPr lang="fa-IR" smtClean="0">
                <a:cs typeface="B Zar" panose="00000400000000000000" pitchFamily="2" charset="-78"/>
              </a:rPr>
              <a:t>قوی تحولات </a:t>
            </a:r>
            <a:r>
              <a:rPr lang="fa-IR" smtClean="0">
                <a:cs typeface="B Zar" panose="00000400000000000000" pitchFamily="2" charset="-78"/>
              </a:rPr>
              <a:t>مزبور که با نوعی محدوديتهای اجتماعی همراه بود تا اين هنگام به برخی از </a:t>
            </a:r>
            <a:r>
              <a:rPr lang="fa-IR" smtClean="0">
                <a:cs typeface="B Zar" panose="00000400000000000000" pitchFamily="2" charset="-78"/>
              </a:rPr>
              <a:t>نقاط سرايت </a:t>
            </a:r>
            <a:r>
              <a:rPr lang="fa-IR" smtClean="0">
                <a:cs typeface="B Zar" panose="00000400000000000000" pitchFamily="2" charset="-78"/>
              </a:rPr>
              <a:t>نکرده و بطور کامل آزادیهای افراد را از بین نبرده بود. سازمان اجتماعی در ساير </a:t>
            </a:r>
            <a:r>
              <a:rPr lang="fa-IR" smtClean="0">
                <a:cs typeface="B Zar" panose="00000400000000000000" pitchFamily="2" charset="-78"/>
              </a:rPr>
              <a:t>نقاط در </a:t>
            </a:r>
            <a:r>
              <a:rPr lang="fa-IR" smtClean="0">
                <a:cs typeface="B Zar" panose="00000400000000000000" pitchFamily="2" charset="-78"/>
              </a:rPr>
              <a:t>مرحله انتقال از جماعت بدوی به دوره جديد بردهداری بود و تقسیمات جامعه متأثر </a:t>
            </a:r>
            <a:r>
              <a:rPr lang="fa-IR" smtClean="0">
                <a:cs typeface="B Zar" panose="00000400000000000000" pitchFamily="2" charset="-78"/>
              </a:rPr>
              <a:t>از مبادی </a:t>
            </a:r>
            <a:r>
              <a:rPr lang="fa-IR" smtClean="0">
                <a:cs typeface="B Zar" panose="00000400000000000000" pitchFamily="2" charset="-78"/>
              </a:rPr>
              <a:t>ارضی و تقسیمات عشیرهايی بوده است. اين تحولات توأم با وحدت اتحاديه قبايل </a:t>
            </a:r>
            <a:r>
              <a:rPr lang="fa-IR" smtClean="0">
                <a:cs typeface="B Zar" panose="00000400000000000000" pitchFamily="2" charset="-78"/>
              </a:rPr>
              <a:t>نیز بوده</a:t>
            </a:r>
            <a:r>
              <a:rPr lang="fa-IR" smtClean="0">
                <a:cs typeface="B Zar" panose="00000400000000000000" pitchFamily="2" charset="-78"/>
              </a:rPr>
              <a:t>، به صورتی که هنگام جنگ از قبايل قشونگیری به وجود میآمد و سرداران نیز بیشتر </a:t>
            </a:r>
            <a:r>
              <a:rPr lang="fa-IR" smtClean="0">
                <a:cs typeface="B Zar" panose="00000400000000000000" pitchFamily="2" charset="-78"/>
              </a:rPr>
              <a:t>از سران </a:t>
            </a:r>
            <a:r>
              <a:rPr lang="fa-IR" smtClean="0">
                <a:cs typeface="B Zar" panose="00000400000000000000" pitchFamily="2" charset="-78"/>
              </a:rPr>
              <a:t>همان قبايل بودند</a:t>
            </a:r>
            <a:endParaRPr lang="fa-IR">
              <a:cs typeface="B Zar" panose="00000400000000000000" pitchFamily="2" charset="-78"/>
            </a:endParaRPr>
          </a:p>
        </p:txBody>
      </p:sp>
    </p:spTree>
    <p:extLst>
      <p:ext uri="{BB962C8B-B14F-4D97-AF65-F5344CB8AC3E}">
        <p14:creationId xmlns:p14="http://schemas.microsoft.com/office/powerpoint/2010/main" val="134650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1- مقدمه</a:t>
            </a:r>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آنچه مسلم است خانواده به سبب افزايش تقسیم کار اجتماعی، ارتباط متقابل با ساير نهادهای اجتماعی، و ارتباط با محیط پیرامونی در طول تاريخ همواره دچار تغییر و تحولات گوناگون شده است. اين تغییر و تحول شامل کارکردهای مختلف خانواده از جمله کارکردهای تولید مثل، اجتماعی کردن فرزندان، تأمین نیازهای اقتصادی، روابط عاطفی و هويتبخشی بوده است. </a:t>
            </a:r>
            <a:endParaRPr lang="fa-IR">
              <a:cs typeface="B Zar" panose="00000400000000000000" pitchFamily="2" charset="-78"/>
            </a:endParaRPr>
          </a:p>
        </p:txBody>
      </p:sp>
      <p:sp>
        <p:nvSpPr>
          <p:cNvPr id="4" name="Explosion 1 3"/>
          <p:cNvSpPr/>
          <p:nvPr/>
        </p:nvSpPr>
        <p:spPr>
          <a:xfrm>
            <a:off x="1019331" y="4257207"/>
            <a:ext cx="2128604" cy="1528996"/>
          </a:xfrm>
          <a:prstGeom prst="irregularSeal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هويتبخشی</a:t>
            </a:r>
            <a:endParaRPr lang="fa-IR" sz="2000" b="1">
              <a:solidFill>
                <a:srgbClr val="FF0000"/>
              </a:solidFill>
            </a:endParaRPr>
          </a:p>
        </p:txBody>
      </p:sp>
    </p:spTree>
    <p:extLst>
      <p:ext uri="{BB962C8B-B14F-4D97-AF65-F5344CB8AC3E}">
        <p14:creationId xmlns:p14="http://schemas.microsoft.com/office/powerpoint/2010/main" val="17430492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تحول در نظام معیشتی، تکامل دامپروری و کشاورزی به دلیل استفاده از آهن در </a:t>
            </a:r>
            <a:r>
              <a:rPr lang="fa-IR" smtClean="0">
                <a:cs typeface="B Zar" panose="00000400000000000000" pitchFamily="2" charset="-78"/>
              </a:rPr>
              <a:t>آن، پیدايش </a:t>
            </a:r>
            <a:r>
              <a:rPr lang="fa-IR" smtClean="0">
                <a:cs typeface="B Zar" panose="00000400000000000000" pitchFamily="2" charset="-78"/>
              </a:rPr>
              <a:t>تقسیم کار اجتماعی پیشرفته که اساسش جدايی صنايع دستی از کشاورزی و </a:t>
            </a:r>
            <a:r>
              <a:rPr lang="fa-IR" smtClean="0">
                <a:cs typeface="B Zar" panose="00000400000000000000" pitchFamily="2" charset="-78"/>
              </a:rPr>
              <a:t>توسعه کشاورزی </a:t>
            </a:r>
            <a:r>
              <a:rPr lang="fa-IR" smtClean="0">
                <a:cs typeface="B Zar" panose="00000400000000000000" pitchFamily="2" charset="-78"/>
              </a:rPr>
              <a:t>بود </a:t>
            </a:r>
            <a:r>
              <a:rPr lang="fa-IR" smtClean="0">
                <a:cs typeface="B Zar" panose="00000400000000000000" pitchFamily="2" charset="-78"/>
              </a:rPr>
              <a:t>و </a:t>
            </a:r>
            <a:r>
              <a:rPr lang="fa-IR" smtClean="0">
                <a:cs typeface="B Zar" panose="00000400000000000000" pitchFamily="2" charset="-78"/>
              </a:rPr>
              <a:t>نیز وجود نظام بردهداری نظام خانوادگی را به </a:t>
            </a:r>
            <a:r>
              <a:rPr lang="fa-IR" smtClean="0">
                <a:cs typeface="B Zar" panose="00000400000000000000" pitchFamily="2" charset="-78"/>
              </a:rPr>
              <a:t>تدريج از </a:t>
            </a:r>
            <a:r>
              <a:rPr lang="fa-IR" smtClean="0">
                <a:cs typeface="B Zar" panose="00000400000000000000" pitchFamily="2" charset="-78"/>
              </a:rPr>
              <a:t>نظام مادرشاهی/ مادرسری به پدرشاهی/ پدرسری تغییر داد. با توجه به نکات گفته </a:t>
            </a:r>
            <a:r>
              <a:rPr lang="fa-IR" smtClean="0">
                <a:cs typeface="B Zar" panose="00000400000000000000" pitchFamily="2" charset="-78"/>
              </a:rPr>
              <a:t>شده میتوان </a:t>
            </a:r>
            <a:r>
              <a:rPr lang="fa-IR" smtClean="0">
                <a:cs typeface="B Zar" panose="00000400000000000000" pitchFamily="2" charset="-78"/>
              </a:rPr>
              <a:t>دوره ماد را آغاز يکی از تحولات بزرگ در نظام اجتماعی يعنی تبديل </a:t>
            </a:r>
            <a:r>
              <a:rPr lang="fa-IR" smtClean="0">
                <a:cs typeface="B Zar" panose="00000400000000000000" pitchFamily="2" charset="-78"/>
              </a:rPr>
              <a:t>خانواده مادرشاهی </a:t>
            </a:r>
            <a:r>
              <a:rPr lang="fa-IR" smtClean="0">
                <a:cs typeface="B Zar" panose="00000400000000000000" pitchFamily="2" charset="-78"/>
              </a:rPr>
              <a:t>به پدرشاهی و انتقال به دوره وحدت زوج و زوجه دانست. اين امر سبب گرديد </a:t>
            </a:r>
            <a:r>
              <a:rPr lang="fa-IR" smtClean="0">
                <a:cs typeface="B Zar" panose="00000400000000000000" pitchFamily="2" charset="-78"/>
              </a:rPr>
              <a:t>که برخلاف </a:t>
            </a:r>
            <a:r>
              <a:rPr lang="fa-IR" smtClean="0">
                <a:cs typeface="B Zar" panose="00000400000000000000" pitchFamily="2" charset="-78"/>
              </a:rPr>
              <a:t>دوره مادرشاهی که نسب فقط از طريق زنان تعیین میشد و میراث به </a:t>
            </a:r>
            <a:r>
              <a:rPr lang="fa-IR" smtClean="0">
                <a:cs typeface="B Zar" panose="00000400000000000000" pitchFamily="2" charset="-78"/>
              </a:rPr>
              <a:t>همخونهای شاخه </a:t>
            </a:r>
            <a:r>
              <a:rPr lang="fa-IR" smtClean="0">
                <a:cs typeface="B Zar" panose="00000400000000000000" pitchFamily="2" charset="-78"/>
              </a:rPr>
              <a:t>مادر میرسید، میراث به فرزندان ذکور منتقل شود و اخلاف مرد در «ژنس </a:t>
            </a:r>
            <a:r>
              <a:rPr lang="fa-IR" smtClean="0">
                <a:cs typeface="B Zar" panose="00000400000000000000" pitchFamily="2" charset="-78"/>
              </a:rPr>
              <a:t>» باقی بمانند و </a:t>
            </a:r>
            <a:r>
              <a:rPr lang="fa-IR" smtClean="0">
                <a:cs typeface="B Zar" panose="00000400000000000000" pitchFamily="2" charset="-78"/>
              </a:rPr>
              <a:t>اخلاف زن از ژنس بیرون بروند و نسب از طريق پدر معین و مرد فرمانروا گردد.</a:t>
            </a:r>
            <a:endParaRPr lang="fa-IR">
              <a:cs typeface="B Zar" panose="00000400000000000000" pitchFamily="2" charset="-78"/>
            </a:endParaRPr>
          </a:p>
        </p:txBody>
      </p:sp>
      <p:sp>
        <p:nvSpPr>
          <p:cNvPr id="4" name="Flowchart: Process 3"/>
          <p:cNvSpPr/>
          <p:nvPr/>
        </p:nvSpPr>
        <p:spPr>
          <a:xfrm>
            <a:off x="2143593" y="5246557"/>
            <a:ext cx="2263515" cy="106430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تبديل خانواده مادرشاهی به پدرشاهی</a:t>
            </a:r>
            <a:endParaRPr lang="fa-IR" b="1">
              <a:solidFill>
                <a:srgbClr val="FF0000"/>
              </a:solidFill>
            </a:endParaRPr>
          </a:p>
        </p:txBody>
      </p:sp>
    </p:spTree>
    <p:extLst>
      <p:ext uri="{BB962C8B-B14F-4D97-AF65-F5344CB8AC3E}">
        <p14:creationId xmlns:p14="http://schemas.microsoft.com/office/powerpoint/2010/main" val="2055788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t>7-ازدواج </a:t>
            </a:r>
            <a:r>
              <a:rPr lang="fa-IR" b="1"/>
              <a:t>و همسرگزيني</a:t>
            </a:r>
            <a:r>
              <a:rPr lang="fa-IR" smtClean="0"/>
              <a:t> </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توجه به تحولات اقتصادی و اجتماعی ماد میتوان ويژگیهايی را که مردمشناسان </a:t>
            </a:r>
            <a:r>
              <a:rPr lang="fa-IR" smtClean="0">
                <a:cs typeface="B Zar" panose="00000400000000000000" pitchFamily="2" charset="-78"/>
              </a:rPr>
              <a:t>برای خانواده </a:t>
            </a:r>
            <a:r>
              <a:rPr lang="fa-IR" smtClean="0">
                <a:cs typeface="B Zar" panose="00000400000000000000" pitchFamily="2" charset="-78"/>
              </a:rPr>
              <a:t>تک همسری </a:t>
            </a:r>
            <a:r>
              <a:rPr lang="fa-IR" smtClean="0">
                <a:cs typeface="B Zar" panose="00000400000000000000" pitchFamily="2" charset="-78"/>
              </a:rPr>
              <a:t>بی</a:t>
            </a:r>
            <a:r>
              <a:rPr lang="fa-IR" smtClean="0">
                <a:cs typeface="B Zar" panose="00000400000000000000" pitchFamily="2" charset="-78"/>
              </a:rPr>
              <a:t>ان </a:t>
            </a:r>
            <a:r>
              <a:rPr lang="fa-IR" smtClean="0">
                <a:cs typeface="B Zar" panose="00000400000000000000" pitchFamily="2" charset="-78"/>
              </a:rPr>
              <a:t>میکنند با خانواده زمان ماد مطابقت داد. پیدايش </a:t>
            </a:r>
            <a:r>
              <a:rPr lang="fa-IR" smtClean="0">
                <a:cs typeface="B Zar" panose="00000400000000000000" pitchFamily="2" charset="-78"/>
              </a:rPr>
              <a:t>خانواده تک همسری </a:t>
            </a:r>
            <a:r>
              <a:rPr lang="fa-IR" smtClean="0">
                <a:cs typeface="B Zar" panose="00000400000000000000" pitchFamily="2" charset="-78"/>
              </a:rPr>
              <a:t>يکی از </a:t>
            </a:r>
            <a:r>
              <a:rPr lang="fa-IR" smtClean="0">
                <a:cs typeface="B Zar" panose="00000400000000000000" pitchFamily="2" charset="-78"/>
              </a:rPr>
              <a:t>مشخصه های </a:t>
            </a:r>
            <a:r>
              <a:rPr lang="fa-IR" smtClean="0">
                <a:cs typeface="B Zar" panose="00000400000000000000" pitchFamily="2" charset="-78"/>
              </a:rPr>
              <a:t>تمدنی است که در کنار بردگی و مالکیت خصوصی </a:t>
            </a:r>
            <a:r>
              <a:rPr lang="fa-IR" smtClean="0">
                <a:cs typeface="B Zar" panose="00000400000000000000" pitchFamily="2" charset="-78"/>
              </a:rPr>
              <a:t>در جوامع </a:t>
            </a:r>
            <a:r>
              <a:rPr lang="fa-IR" smtClean="0">
                <a:cs typeface="B Zar" panose="00000400000000000000" pitchFamily="2" charset="-78"/>
              </a:rPr>
              <a:t>بشری ظهور کرده است. به عقیده </a:t>
            </a:r>
            <a:r>
              <a:rPr lang="fa-IR" smtClean="0">
                <a:cs typeface="B Zar" panose="00000400000000000000" pitchFamily="2" charset="-78"/>
              </a:rPr>
              <a:t>مردم شناسانی </a:t>
            </a:r>
            <a:r>
              <a:rPr lang="fa-IR" smtClean="0">
                <a:cs typeface="B Zar" panose="00000400000000000000" pitchFamily="2" charset="-78"/>
              </a:rPr>
              <a:t>چون مورگان </a:t>
            </a:r>
            <a:r>
              <a:rPr lang="fa-IR" smtClean="0">
                <a:cs typeface="B Zar" panose="00000400000000000000" pitchFamily="2" charset="-78"/>
              </a:rPr>
              <a:t>در </a:t>
            </a:r>
            <a:r>
              <a:rPr lang="fa-IR" smtClean="0">
                <a:cs typeface="B Zar" panose="00000400000000000000" pitchFamily="2" charset="-78"/>
              </a:rPr>
              <a:t>دورهای که </a:t>
            </a:r>
            <a:r>
              <a:rPr lang="fa-IR" smtClean="0">
                <a:cs typeface="B Zar" panose="00000400000000000000" pitchFamily="2" charset="-78"/>
              </a:rPr>
              <a:t>میان مرحله </a:t>
            </a:r>
            <a:r>
              <a:rPr lang="fa-IR" smtClean="0">
                <a:cs typeface="B Zar" panose="00000400000000000000" pitchFamily="2" charset="-78"/>
              </a:rPr>
              <a:t>وسط و مرحله بالای بربريت است خانواده سندياسمیک ، </a:t>
            </a:r>
            <a:r>
              <a:rPr lang="fa-IR" smtClean="0">
                <a:cs typeface="B Zar" panose="00000400000000000000" pitchFamily="2" charset="-78"/>
              </a:rPr>
              <a:t>خانواده </a:t>
            </a:r>
            <a:r>
              <a:rPr lang="fa-IR" smtClean="0">
                <a:cs typeface="B Zar" panose="00000400000000000000" pitchFamily="2" charset="-78"/>
              </a:rPr>
              <a:t>تکهمسری </a:t>
            </a:r>
            <a:r>
              <a:rPr lang="fa-IR" smtClean="0">
                <a:cs typeface="B Zar" panose="00000400000000000000" pitchFamily="2" charset="-78"/>
              </a:rPr>
              <a:t>براساس وحدت </a:t>
            </a:r>
            <a:r>
              <a:rPr lang="fa-IR" smtClean="0">
                <a:cs typeface="B Zar" panose="00000400000000000000" pitchFamily="2" charset="-78"/>
              </a:rPr>
              <a:t>زوج و زوجه به وجود آمد. در اين خانواده </a:t>
            </a:r>
            <a:r>
              <a:rPr lang="fa-IR" smtClean="0">
                <a:cs typeface="B Zar" panose="00000400000000000000" pitchFamily="2" charset="-78"/>
              </a:rPr>
              <a:t>پديده محارم چند </a:t>
            </a:r>
            <a:r>
              <a:rPr lang="fa-IR" smtClean="0">
                <a:cs typeface="B Zar" panose="00000400000000000000" pitchFamily="2" charset="-78"/>
              </a:rPr>
              <a:t>بعدی است و </a:t>
            </a:r>
            <a:r>
              <a:rPr lang="fa-IR" smtClean="0">
                <a:cs typeface="B Zar" panose="00000400000000000000" pitchFamily="2" charset="-78"/>
              </a:rPr>
              <a:t>تداوم پیوند </a:t>
            </a:r>
            <a:r>
              <a:rPr lang="fa-IR" smtClean="0">
                <a:cs typeface="B Zar" panose="00000400000000000000" pitchFamily="2" charset="-78"/>
              </a:rPr>
              <a:t>زناشويی به چشم </a:t>
            </a:r>
            <a:r>
              <a:rPr lang="fa-IR" smtClean="0">
                <a:cs typeface="B Zar" panose="00000400000000000000" pitchFamily="2" charset="-78"/>
              </a:rPr>
              <a:t>می خورد </a:t>
            </a:r>
            <a:r>
              <a:rPr lang="fa-IR" smtClean="0">
                <a:cs typeface="B Zar" panose="00000400000000000000" pitchFamily="2" charset="-78"/>
              </a:rPr>
              <a:t>و فقط مرد میتواند رابطه زناشويی را قطع کند. مرد هم </a:t>
            </a:r>
            <a:r>
              <a:rPr lang="fa-IR" smtClean="0">
                <a:cs typeface="B Zar" panose="00000400000000000000" pitchFamily="2" charset="-78"/>
              </a:rPr>
              <a:t>از آزادیهای </a:t>
            </a:r>
            <a:r>
              <a:rPr lang="fa-IR" smtClean="0">
                <a:cs typeface="B Zar" panose="00000400000000000000" pitchFamily="2" charset="-78"/>
              </a:rPr>
              <a:t>بیشتری در رابطه با اخلاق جنسی برخوردار است و هم در زمینه چندهمسری </a:t>
            </a:r>
            <a:r>
              <a:rPr lang="fa-IR" smtClean="0">
                <a:cs typeface="B Zar" panose="00000400000000000000" pitchFamily="2" charset="-78"/>
              </a:rPr>
              <a:t>از امکانات </a:t>
            </a:r>
            <a:r>
              <a:rPr lang="fa-IR" smtClean="0">
                <a:cs typeface="B Zar" panose="00000400000000000000" pitchFamily="2" charset="-78"/>
              </a:rPr>
              <a:t>بیشتری بهره </a:t>
            </a:r>
            <a:r>
              <a:rPr lang="fa-IR" smtClean="0">
                <a:cs typeface="B Zar" panose="00000400000000000000" pitchFamily="2" charset="-78"/>
              </a:rPr>
              <a:t>میبرد</a:t>
            </a:r>
          </a:p>
          <a:p>
            <a:pPr algn="just"/>
            <a:endParaRPr lang="fa-IR">
              <a:cs typeface="B Zar" panose="00000400000000000000" pitchFamily="2" charset="-78"/>
            </a:endParaRPr>
          </a:p>
        </p:txBody>
      </p:sp>
      <p:sp>
        <p:nvSpPr>
          <p:cNvPr id="4" name="Flowchart: Process 3"/>
          <p:cNvSpPr/>
          <p:nvPr/>
        </p:nvSpPr>
        <p:spPr>
          <a:xfrm>
            <a:off x="1918741" y="5216577"/>
            <a:ext cx="2008682" cy="74950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پديده محارم</a:t>
            </a:r>
            <a:endParaRPr lang="fa-IR" b="1">
              <a:solidFill>
                <a:srgbClr val="FF0000"/>
              </a:solidFill>
            </a:endParaRPr>
          </a:p>
        </p:txBody>
      </p:sp>
    </p:spTree>
    <p:extLst>
      <p:ext uri="{BB962C8B-B14F-4D97-AF65-F5344CB8AC3E}">
        <p14:creationId xmlns:p14="http://schemas.microsoft.com/office/powerpoint/2010/main" val="1191494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پیشرفت مالکیت زنا از گناهان کبیره تلقی گرديد و مرد خواستار وفاداری کامل زن بود </a:t>
            </a:r>
            <a:r>
              <a:rPr lang="fa-IR" smtClean="0">
                <a:cs typeface="B Zar" panose="00000400000000000000" pitchFamily="2" charset="-78"/>
              </a:rPr>
              <a:t>و زن </a:t>
            </a:r>
            <a:r>
              <a:rPr lang="fa-IR" smtClean="0">
                <a:cs typeface="B Zar" panose="00000400000000000000" pitchFamily="2" charset="-78"/>
              </a:rPr>
              <a:t>را ملک خود میپنداشت. نازا بودن زنان ننگی بزرگ برای زنان و عفت و بکارت زن </a:t>
            </a:r>
            <a:r>
              <a:rPr lang="fa-IR" smtClean="0">
                <a:cs typeface="B Zar" panose="00000400000000000000" pitchFamily="2" charset="-78"/>
              </a:rPr>
              <a:t>نشانه حسن </a:t>
            </a:r>
            <a:r>
              <a:rPr lang="fa-IR" smtClean="0">
                <a:cs typeface="B Zar" panose="00000400000000000000" pitchFamily="2" charset="-78"/>
              </a:rPr>
              <a:t>زن و وفاداری او به همسر خود بود </a:t>
            </a:r>
            <a:r>
              <a:rPr lang="fa-IR" smtClean="0">
                <a:cs typeface="B Zar" panose="00000400000000000000" pitchFamily="2" charset="-78"/>
              </a:rPr>
              <a:t>از اينرو </a:t>
            </a:r>
            <a:r>
              <a:rPr lang="fa-IR" smtClean="0">
                <a:cs typeface="B Zar" panose="00000400000000000000" pitchFamily="2" charset="-78"/>
              </a:rPr>
              <a:t>هدف از تشکیل خانواده به وجود آوردن </a:t>
            </a:r>
            <a:r>
              <a:rPr lang="fa-IR" smtClean="0">
                <a:cs typeface="B Zar" panose="00000400000000000000" pitchFamily="2" charset="-78"/>
              </a:rPr>
              <a:t>بچه هايی </a:t>
            </a:r>
            <a:r>
              <a:rPr lang="fa-IR" smtClean="0">
                <a:cs typeface="B Zar" panose="00000400000000000000" pitchFamily="2" charset="-78"/>
              </a:rPr>
              <a:t>از پدر مشخص بود که وارث ارث </a:t>
            </a:r>
            <a:r>
              <a:rPr lang="fa-IR" smtClean="0">
                <a:cs typeface="B Zar" panose="00000400000000000000" pitchFamily="2" charset="-78"/>
              </a:rPr>
              <a:t>و ثروت </a:t>
            </a:r>
            <a:r>
              <a:rPr lang="fa-IR" smtClean="0">
                <a:cs typeface="B Zar" panose="00000400000000000000" pitchFamily="2" charset="-78"/>
              </a:rPr>
              <a:t>پدر شوند. در اين شرايط ازدواجها حتی </a:t>
            </a:r>
            <a:r>
              <a:rPr lang="fa-IR" smtClean="0">
                <a:cs typeface="B Zar" panose="00000400000000000000" pitchFamily="2" charset="-78"/>
              </a:rPr>
              <a:t>می تواند </a:t>
            </a:r>
            <a:r>
              <a:rPr lang="fa-IR" smtClean="0">
                <a:cs typeface="B Zar" panose="00000400000000000000" pitchFamily="2" charset="-78"/>
              </a:rPr>
              <a:t>براساس مصلحت دودمان و </a:t>
            </a:r>
            <a:r>
              <a:rPr lang="fa-IR" smtClean="0">
                <a:cs typeface="B Zar" panose="00000400000000000000" pitchFamily="2" charset="-78"/>
              </a:rPr>
              <a:t>برای حفظ </a:t>
            </a:r>
            <a:r>
              <a:rPr lang="fa-IR" smtClean="0">
                <a:cs typeface="B Zar" panose="00000400000000000000" pitchFamily="2" charset="-78"/>
              </a:rPr>
              <a:t>و ازدياد مکنت خانواده صورت گیرند. </a:t>
            </a:r>
            <a:endParaRPr lang="fa-IR">
              <a:cs typeface="B Zar" panose="00000400000000000000" pitchFamily="2" charset="-78"/>
            </a:endParaRPr>
          </a:p>
        </p:txBody>
      </p:sp>
      <p:sp>
        <p:nvSpPr>
          <p:cNvPr id="4" name="Flowchart: Process 3"/>
          <p:cNvSpPr/>
          <p:nvPr/>
        </p:nvSpPr>
        <p:spPr>
          <a:xfrm>
            <a:off x="1109272" y="4706911"/>
            <a:ext cx="3117954" cy="1154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مصلحت دودمان</a:t>
            </a:r>
            <a:endParaRPr lang="fa-IR" sz="2400">
              <a:solidFill>
                <a:srgbClr val="FF0000"/>
              </a:solidFill>
            </a:endParaRPr>
          </a:p>
        </p:txBody>
      </p:sp>
    </p:spTree>
    <p:extLst>
      <p:ext uri="{BB962C8B-B14F-4D97-AF65-F5344CB8AC3E}">
        <p14:creationId xmlns:p14="http://schemas.microsoft.com/office/powerpoint/2010/main" val="3151144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عشق و اراده زوجین در عقد ازدواج و همسرگزينی مدخلیت ندارد و اغلب مشاهده میشود که همسر شاهزاده ای را پدر و مادر يا شیوخ قوم بدون اينکه با او مشورت کنند انتخاب مینمايند. چنان که در جامعه ماد نیز شاهد اين نوع ويژگیها برای ازدواج هستیم. بالطبع میتوان تصور نمود که تعدد زوجات نیز با توجه به شرايط زندگی اقتصادی و کشاورزی و نیز مسئله امنیت و حفاظت خانواده که مستلزم تعداد زياد فرزندان و نیروی کار بیشتر بوده، امری پذيرفته شده بوده است. خانواده در اقشار پايینتر جامعه به لحاظ وجود اين مسائل نیازمند ازدواجهای بیشتر و در نتیجه فرزندان بیشتر بود</a:t>
            </a:r>
          </a:p>
          <a:p>
            <a:endParaRPr lang="fa-IR"/>
          </a:p>
        </p:txBody>
      </p:sp>
      <p:sp>
        <p:nvSpPr>
          <p:cNvPr id="4" name="Flowchart: Off-page Connector 3"/>
          <p:cNvSpPr/>
          <p:nvPr/>
        </p:nvSpPr>
        <p:spPr>
          <a:xfrm>
            <a:off x="1409076" y="4931764"/>
            <a:ext cx="1978701" cy="1064301"/>
          </a:xfrm>
          <a:prstGeom prst="flowChartOffpage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مسئله امنیت و حفاظت خانواده</a:t>
            </a:r>
            <a:endParaRPr lang="fa-IR">
              <a:solidFill>
                <a:srgbClr val="FF0000"/>
              </a:solidFill>
            </a:endParaRPr>
          </a:p>
        </p:txBody>
      </p:sp>
    </p:spTree>
    <p:extLst>
      <p:ext uri="{BB962C8B-B14F-4D97-AF65-F5344CB8AC3E}">
        <p14:creationId xmlns:p14="http://schemas.microsoft.com/office/powerpoint/2010/main" val="1963146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خانوادههای </a:t>
            </a:r>
            <a:r>
              <a:rPr lang="fa-IR">
                <a:cs typeface="B Zar" panose="00000400000000000000" pitchFamily="2" charset="-78"/>
              </a:rPr>
              <a:t>اقشار متمول و فرمانروا نیز به دلايل سیاسی و برقراری پیوندهای قومی </a:t>
            </a:r>
            <a:r>
              <a:rPr lang="fa-IR" smtClean="0">
                <a:cs typeface="B Zar" panose="00000400000000000000" pitchFamily="2" charset="-78"/>
              </a:rPr>
              <a:t>تعدد زوجات </a:t>
            </a:r>
            <a:r>
              <a:rPr lang="fa-IR">
                <a:cs typeface="B Zar" panose="00000400000000000000" pitchFamily="2" charset="-78"/>
              </a:rPr>
              <a:t>وجود داشته است</a:t>
            </a:r>
            <a:r>
              <a:rPr lang="fa-IR" smtClean="0">
                <a:cs typeface="B Zar" panose="00000400000000000000" pitchFamily="2" charset="-78"/>
              </a:rPr>
              <a:t> </a:t>
            </a:r>
            <a:r>
              <a:rPr lang="fa-IR" smtClean="0">
                <a:cs typeface="B Zar" panose="00000400000000000000" pitchFamily="2" charset="-78"/>
              </a:rPr>
              <a:t> اين </a:t>
            </a:r>
            <a:r>
              <a:rPr lang="fa-IR">
                <a:cs typeface="B Zar" panose="00000400000000000000" pitchFamily="2" charset="-78"/>
              </a:rPr>
              <a:t>ازدواجها که علاوهبر فرزندطلبی و جانشینخواهی برای ايجاد اتحاد و ارتباط يا </a:t>
            </a:r>
            <a:r>
              <a:rPr lang="fa-IR" smtClean="0">
                <a:cs typeface="B Zar" panose="00000400000000000000" pitchFamily="2" charset="-78"/>
              </a:rPr>
              <a:t>تعقیب هدفهای </a:t>
            </a:r>
            <a:r>
              <a:rPr lang="fa-IR">
                <a:cs typeface="B Zar" panose="00000400000000000000" pitchFamily="2" charset="-78"/>
              </a:rPr>
              <a:t>خاص بوده است، گاهگاهی نیز </a:t>
            </a:r>
            <a:r>
              <a:rPr lang="fa-IR" smtClean="0">
                <a:cs typeface="B Zar" panose="00000400000000000000" pitchFamily="2" charset="-78"/>
              </a:rPr>
              <a:t>دسیسه چینیها </a:t>
            </a:r>
            <a:r>
              <a:rPr lang="fa-IR">
                <a:cs typeface="B Zar" panose="00000400000000000000" pitchFamily="2" charset="-78"/>
              </a:rPr>
              <a:t>و رذالتهايی را به دنبال داشته </a:t>
            </a:r>
            <a:r>
              <a:rPr lang="fa-IR" smtClean="0">
                <a:cs typeface="B Zar" panose="00000400000000000000" pitchFamily="2" charset="-78"/>
              </a:rPr>
              <a:t>است . پادشاهان </a:t>
            </a:r>
            <a:r>
              <a:rPr lang="fa-IR">
                <a:cs typeface="B Zar" panose="00000400000000000000" pitchFamily="2" charset="-78"/>
              </a:rPr>
              <a:t>ماد </a:t>
            </a:r>
            <a:r>
              <a:rPr lang="fa-IR" smtClean="0">
                <a:cs typeface="B Zar" panose="00000400000000000000" pitchFamily="2" charset="-78"/>
              </a:rPr>
              <a:t>علاوه بر </a:t>
            </a:r>
            <a:r>
              <a:rPr lang="fa-IR">
                <a:cs typeface="B Zar" panose="00000400000000000000" pitchFamily="2" charset="-78"/>
              </a:rPr>
              <a:t>اين اهداف، دختران خويش را به جهت اهداف کشورگشايانه و </a:t>
            </a:r>
            <a:r>
              <a:rPr lang="fa-IR" smtClean="0">
                <a:cs typeface="B Zar" panose="00000400000000000000" pitchFamily="2" charset="-78"/>
              </a:rPr>
              <a:t>اتحاد مجبور </a:t>
            </a:r>
            <a:r>
              <a:rPr lang="fa-IR">
                <a:cs typeface="B Zar" panose="00000400000000000000" pitchFamily="2" charset="-78"/>
              </a:rPr>
              <a:t>به ازدواجهای نامتناسب مینمودند. هوخشتره در هگمتانه خود را برضد آشور آماده</a:t>
            </a:r>
            <a:br>
              <a:rPr lang="fa-IR">
                <a:cs typeface="B Zar" panose="00000400000000000000" pitchFamily="2" charset="-78"/>
              </a:rPr>
            </a:br>
            <a:r>
              <a:rPr lang="fa-IR">
                <a:cs typeface="B Zar" panose="00000400000000000000" pitchFamily="2" charset="-78"/>
              </a:rPr>
              <a:t>میکرد و در اين راه با يکی از حکام بابلی به نام نبوپلسر متحد شده بود</a:t>
            </a:r>
            <a:r>
              <a:rPr lang="fa-IR" smtClean="0">
                <a:cs typeface="B Zar" panose="00000400000000000000" pitchFamily="2" charset="-78"/>
              </a:rPr>
              <a:t>.</a:t>
            </a:r>
          </a:p>
          <a:p>
            <a:pPr marL="0" indent="0" algn="just">
              <a:buNone/>
            </a:pPr>
            <a:r>
              <a:rPr lang="fa-IR" smtClean="0"/>
              <a:t/>
            </a:r>
            <a:br>
              <a:rPr lang="fa-IR" smtClean="0"/>
            </a:br>
            <a:r>
              <a:rPr lang="fa-IR" smtClean="0"/>
              <a:t/>
            </a:r>
            <a:br>
              <a:rPr lang="fa-IR" smtClean="0"/>
            </a:br>
            <a:endParaRPr lang="fa-IR"/>
          </a:p>
        </p:txBody>
      </p:sp>
      <p:sp>
        <p:nvSpPr>
          <p:cNvPr id="4" name="Explosion 1 3"/>
          <p:cNvSpPr/>
          <p:nvPr/>
        </p:nvSpPr>
        <p:spPr>
          <a:xfrm>
            <a:off x="1349115" y="4407108"/>
            <a:ext cx="2338466" cy="1618938"/>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برقراری پیوندهای قومی</a:t>
            </a:r>
            <a:endParaRPr lang="fa-IR">
              <a:solidFill>
                <a:srgbClr val="FF0000"/>
              </a:solidFill>
            </a:endParaRPr>
          </a:p>
        </p:txBody>
      </p:sp>
    </p:spTree>
    <p:extLst>
      <p:ext uri="{BB962C8B-B14F-4D97-AF65-F5344CB8AC3E}">
        <p14:creationId xmlns:p14="http://schemas.microsoft.com/office/powerpoint/2010/main" val="2907073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t> </a:t>
            </a:r>
            <a:r>
              <a:rPr lang="fa-IR" smtClean="0">
                <a:cs typeface="B Zar" panose="00000400000000000000" pitchFamily="2" charset="-78"/>
              </a:rPr>
              <a:t>بین اين دو </a:t>
            </a:r>
            <a:r>
              <a:rPr lang="fa-IR" smtClean="0">
                <a:cs typeface="B Zar" panose="00000400000000000000" pitchFamily="2" charset="-78"/>
              </a:rPr>
              <a:t>مناقشات در </a:t>
            </a:r>
            <a:r>
              <a:rPr lang="fa-IR" smtClean="0">
                <a:cs typeface="B Zar" panose="00000400000000000000" pitchFamily="2" charset="-78"/>
              </a:rPr>
              <a:t>سال </a:t>
            </a:r>
            <a:r>
              <a:rPr lang="fa-IR" smtClean="0">
                <a:cs typeface="B Zar" panose="00000400000000000000" pitchFamily="2" charset="-78"/>
              </a:rPr>
              <a:t> 715ق.م </a:t>
            </a:r>
            <a:r>
              <a:rPr lang="fa-IR" smtClean="0">
                <a:cs typeface="B Zar" panose="00000400000000000000" pitchFamily="2" charset="-78"/>
              </a:rPr>
              <a:t>رخ داد و نبوپلسر عجله نمود و پیمانی بین ماد و بابل منعقد شد و غائله </a:t>
            </a:r>
            <a:r>
              <a:rPr lang="fa-IR" smtClean="0">
                <a:cs typeface="B Zar" panose="00000400000000000000" pitchFamily="2" charset="-78"/>
              </a:rPr>
              <a:t>با ازدواج </a:t>
            </a:r>
            <a:r>
              <a:rPr lang="fa-IR" smtClean="0">
                <a:cs typeface="B Zar" panose="00000400000000000000" pitchFamily="2" charset="-78"/>
              </a:rPr>
              <a:t>ولیعهد بابل، بختالنصر با آمیتیس، دختر خردسال ايشتوويگو (پسر هوخشتره،) </a:t>
            </a:r>
            <a:r>
              <a:rPr lang="fa-IR" smtClean="0">
                <a:cs typeface="B Zar" panose="00000400000000000000" pitchFamily="2" charset="-78"/>
              </a:rPr>
              <a:t>خاتمه يافت به </a:t>
            </a:r>
            <a:r>
              <a:rPr lang="fa-IR" smtClean="0">
                <a:cs typeface="B Zar" panose="00000400000000000000" pitchFamily="2" charset="-78"/>
              </a:rPr>
              <a:t>گفته بروس، مورخ بابلی، نبوپلسر </a:t>
            </a:r>
            <a:r>
              <a:rPr lang="fa-IR" smtClean="0">
                <a:cs typeface="B Zar" panose="00000400000000000000" pitchFamily="2" charset="-78"/>
              </a:rPr>
              <a:t>از آغاز </a:t>
            </a:r>
            <a:r>
              <a:rPr lang="fa-IR" smtClean="0">
                <a:cs typeface="B Zar" panose="00000400000000000000" pitchFamily="2" charset="-78"/>
              </a:rPr>
              <a:t>امر و پیش از اينکه علیه آشور اقدامی کند با کیاکسار عهدی بست و دختر او آمئی تیدا </a:t>
            </a:r>
            <a:r>
              <a:rPr lang="fa-IR" smtClean="0">
                <a:cs typeface="B Zar" panose="00000400000000000000" pitchFamily="2" charset="-78"/>
              </a:rPr>
              <a:t>را برای </a:t>
            </a:r>
            <a:r>
              <a:rPr lang="fa-IR" smtClean="0">
                <a:cs typeface="B Zar" panose="00000400000000000000" pitchFamily="2" charset="-78"/>
              </a:rPr>
              <a:t>پسر خود نبوکد نصر به همسری برگزيد </a:t>
            </a:r>
            <a:endParaRPr lang="fa-IR">
              <a:cs typeface="B Zar" panose="00000400000000000000" pitchFamily="2" charset="-78"/>
            </a:endParaRPr>
          </a:p>
        </p:txBody>
      </p:sp>
    </p:spTree>
    <p:extLst>
      <p:ext uri="{BB962C8B-B14F-4D97-AF65-F5344CB8AC3E}">
        <p14:creationId xmlns:p14="http://schemas.microsoft.com/office/powerpoint/2010/main" val="3052801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اين شواهد میتوان بیان نمود که ازدواج در جامعه ماد به صورت </a:t>
            </a:r>
            <a:r>
              <a:rPr lang="fa-IR" smtClean="0">
                <a:cs typeface="B Zar" panose="00000400000000000000" pitchFamily="2" charset="-78"/>
              </a:rPr>
              <a:t>برونگروهی بوده </a:t>
            </a:r>
            <a:r>
              <a:rPr lang="fa-IR" smtClean="0">
                <a:cs typeface="B Zar" panose="00000400000000000000" pitchFamily="2" charset="-78"/>
              </a:rPr>
              <a:t>است، يعنی ازدواج با افرادی که متعلق به گروه اجتماعی اصلی فرد نبوده جايز بوده </a:t>
            </a:r>
            <a:r>
              <a:rPr lang="fa-IR" smtClean="0">
                <a:cs typeface="B Zar" panose="00000400000000000000" pitchFamily="2" charset="-78"/>
              </a:rPr>
              <a:t>تا رابطه </a:t>
            </a:r>
            <a:r>
              <a:rPr lang="fa-IR" smtClean="0">
                <a:cs typeface="B Zar" panose="00000400000000000000" pitchFamily="2" charset="-78"/>
              </a:rPr>
              <a:t>با ديگر گروههای دودمانی را ممکن سازد؛ بنابراين با وجود ادعای برخی </a:t>
            </a:r>
            <a:r>
              <a:rPr lang="fa-IR" smtClean="0">
                <a:cs typeface="B Zar" panose="00000400000000000000" pitchFamily="2" charset="-78"/>
              </a:rPr>
              <a:t>مورخین شواهدی </a:t>
            </a:r>
            <a:r>
              <a:rPr lang="fa-IR" smtClean="0">
                <a:cs typeface="B Zar" panose="00000400000000000000" pitchFamily="2" charset="-78"/>
              </a:rPr>
              <a:t>دال بر ازدواج با محارم در بین مادها وجود </a:t>
            </a:r>
            <a:r>
              <a:rPr lang="fa-IR" smtClean="0">
                <a:cs typeface="B Zar" panose="00000400000000000000" pitchFamily="2" charset="-78"/>
              </a:rPr>
              <a:t>ندارد</a:t>
            </a:r>
          </a:p>
          <a:p>
            <a:pPr algn="just"/>
            <a:endParaRPr lang="fa-IR">
              <a:cs typeface="B Zar" panose="00000400000000000000" pitchFamily="2" charset="-78"/>
            </a:endParaRPr>
          </a:p>
        </p:txBody>
      </p:sp>
      <p:sp>
        <p:nvSpPr>
          <p:cNvPr id="4" name="Up Ribbon 3"/>
          <p:cNvSpPr/>
          <p:nvPr/>
        </p:nvSpPr>
        <p:spPr>
          <a:xfrm>
            <a:off x="1094281" y="4001294"/>
            <a:ext cx="5201587" cy="1723869"/>
          </a:xfrm>
          <a:prstGeom prst="ribbon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b="1">
                <a:solidFill>
                  <a:srgbClr val="FF0000"/>
                </a:solidFill>
                <a:cs typeface="B Zar" panose="00000400000000000000" pitchFamily="2" charset="-78"/>
              </a:rPr>
              <a:t> شواهدی دال بر ازدواج با محارم در بین مادها وجود ندارد</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049059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- 8فرزندان </a:t>
            </a:r>
            <a:r>
              <a:rPr lang="fa-IR" smtClean="0"/>
              <a:t>و کارکرد آموزشي خانواده</a:t>
            </a:r>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پیش از اتحاد قبايل ماد خانواده رکن مهمی در تربیت کودکان داشته و پدر مسئول خانواده </a:t>
            </a:r>
            <a:r>
              <a:rPr lang="fa-IR" smtClean="0">
                <a:cs typeface="B Zar" panose="00000400000000000000" pitchFamily="2" charset="-78"/>
              </a:rPr>
              <a:t>بود  و </a:t>
            </a:r>
            <a:r>
              <a:rPr lang="fa-IR">
                <a:cs typeface="B Zar" panose="00000400000000000000" pitchFamily="2" charset="-78"/>
              </a:rPr>
              <a:t>وظیفه تعلیمات مذهبی را بر عهده داشت. پس از اينکه فرزندان به بلوغ </a:t>
            </a:r>
            <a:r>
              <a:rPr lang="fa-IR" smtClean="0">
                <a:cs typeface="B Zar" panose="00000400000000000000" pitchFamily="2" charset="-78"/>
              </a:rPr>
              <a:t>میرسیدند تعلیمات </a:t>
            </a:r>
            <a:r>
              <a:rPr lang="fa-IR">
                <a:cs typeface="B Zar" panose="00000400000000000000" pitchFamily="2" charset="-78"/>
              </a:rPr>
              <a:t>شغلی و حرفهای را از پدر فرا میگرفتند. در مجموع تعلیم و تربیت تکامل </a:t>
            </a:r>
            <a:r>
              <a:rPr lang="fa-IR" smtClean="0">
                <a:cs typeface="B Zar" panose="00000400000000000000" pitchFamily="2" charset="-78"/>
              </a:rPr>
              <a:t>زيادی نیافته </a:t>
            </a:r>
            <a:r>
              <a:rPr lang="fa-IR">
                <a:cs typeface="B Zar" panose="00000400000000000000" pitchFamily="2" charset="-78"/>
              </a:rPr>
              <a:t>بود، چنانکه هرودوت والدين را مسئول پرورش کودک دانسته است. قبايل مختلفی </a:t>
            </a:r>
            <a:r>
              <a:rPr lang="fa-IR" smtClean="0">
                <a:cs typeface="B Zar" panose="00000400000000000000" pitchFamily="2" charset="-78"/>
              </a:rPr>
              <a:t>که در </a:t>
            </a:r>
            <a:r>
              <a:rPr lang="fa-IR">
                <a:cs typeface="B Zar" panose="00000400000000000000" pitchFamily="2" charset="-78"/>
              </a:rPr>
              <a:t>سرزمین ماد زندگی میکردند تعلیماتی جدای از قبايل ديگر داشتند، هر قبیله و عشیره </a:t>
            </a:r>
            <a:r>
              <a:rPr lang="fa-IR" smtClean="0">
                <a:cs typeface="B Zar" panose="00000400000000000000" pitchFamily="2" charset="-78"/>
              </a:rPr>
              <a:t>بدان گونه </a:t>
            </a:r>
            <a:r>
              <a:rPr lang="fa-IR">
                <a:cs typeface="B Zar" panose="00000400000000000000" pitchFamily="2" charset="-78"/>
              </a:rPr>
              <a:t>که صحیح میپنداشت اصول تربیتی را به کودکان خود میآموخت. از ديگر عوامل مؤثر</a:t>
            </a:r>
            <a:r>
              <a:rPr lang="fa-IR" smtClean="0">
                <a:cs typeface="B Zar" panose="00000400000000000000" pitchFamily="2" charset="-78"/>
              </a:rPr>
              <a:t> </a:t>
            </a:r>
            <a:r>
              <a:rPr lang="fa-IR">
                <a:cs typeface="B Zar" panose="00000400000000000000" pitchFamily="2" charset="-78"/>
              </a:rPr>
              <a:t>در آموزش و پرورش توسط خانواده، عوامل طبیعی و جغرافیايی بود</a:t>
            </a:r>
            <a:r>
              <a:rPr lang="fa-IR">
                <a:cs typeface="B Zar" panose="00000400000000000000" pitchFamily="2" charset="-78"/>
              </a:rPr>
              <a:t>. </a:t>
            </a:r>
            <a:endParaRPr lang="fa-IR" smtClean="0">
              <a:cs typeface="B Zar" panose="00000400000000000000" pitchFamily="2" charset="-78"/>
            </a:endParaRPr>
          </a:p>
          <a:p>
            <a:pPr algn="just"/>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Flowchart: Alternate Process 3"/>
          <p:cNvSpPr/>
          <p:nvPr/>
        </p:nvSpPr>
        <p:spPr>
          <a:xfrm>
            <a:off x="1064303" y="4856813"/>
            <a:ext cx="2368445" cy="121420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وظیفه تعلیمات مذهبی</a:t>
            </a:r>
            <a:endParaRPr lang="fa-IR" b="1">
              <a:solidFill>
                <a:srgbClr val="FF0000"/>
              </a:solidFill>
            </a:endParaRPr>
          </a:p>
        </p:txBody>
      </p:sp>
    </p:spTree>
    <p:extLst>
      <p:ext uri="{BB962C8B-B14F-4D97-AF65-F5344CB8AC3E}">
        <p14:creationId xmlns:p14="http://schemas.microsoft.com/office/powerpoint/2010/main" val="1063888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همسايگی </a:t>
            </a:r>
            <a:r>
              <a:rPr lang="fa-IR" smtClean="0">
                <a:cs typeface="B Zar" panose="00000400000000000000" pitchFamily="2" charset="-78"/>
              </a:rPr>
              <a:t>با اقوام </a:t>
            </a:r>
            <a:r>
              <a:rPr lang="fa-IR" smtClean="0">
                <a:cs typeface="B Zar" panose="00000400000000000000" pitchFamily="2" charset="-78"/>
              </a:rPr>
              <a:t>آشور و </a:t>
            </a:r>
            <a:r>
              <a:rPr lang="fa-IR" smtClean="0">
                <a:cs typeface="B Zar" panose="00000400000000000000" pitchFamily="2" charset="-78"/>
              </a:rPr>
              <a:t>فشار آنها عامل مهمی برای آموزش تعالیم نظامی بود. چنان که حفظ ملیت خود در </a:t>
            </a:r>
            <a:r>
              <a:rPr lang="fa-IR" smtClean="0">
                <a:cs typeface="B Zar" panose="00000400000000000000" pitchFamily="2" charset="-78"/>
              </a:rPr>
              <a:t>مقابل آنان </a:t>
            </a:r>
            <a:r>
              <a:rPr lang="fa-IR" smtClean="0">
                <a:cs typeface="B Zar" panose="00000400000000000000" pitchFamily="2" charset="-78"/>
              </a:rPr>
              <a:t>را </a:t>
            </a:r>
            <a:r>
              <a:rPr lang="fa-IR" smtClean="0">
                <a:cs typeface="B Zar" panose="00000400000000000000" pitchFamily="2" charset="-78"/>
              </a:rPr>
              <a:t>می توان </a:t>
            </a:r>
            <a:r>
              <a:rPr lang="fa-IR" smtClean="0">
                <a:cs typeface="B Zar" panose="00000400000000000000" pitchFamily="2" charset="-78"/>
              </a:rPr>
              <a:t>از اهداف مهم آموزش توسط خانواده دانست </a:t>
            </a:r>
            <a:r>
              <a:rPr lang="fa-IR" smtClean="0">
                <a:cs typeface="B Zar" panose="00000400000000000000" pitchFamily="2" charset="-78"/>
              </a:rPr>
              <a:t>علاوه بر اين به </a:t>
            </a:r>
            <a:r>
              <a:rPr lang="fa-IR" smtClean="0">
                <a:cs typeface="B Zar" panose="00000400000000000000" pitchFamily="2" charset="-78"/>
              </a:rPr>
              <a:t>تناسب شرايط محیطی و خانوادگی آموزشهای ديگری چون زراعت و دامپروری، حرفه </a:t>
            </a:r>
            <a:r>
              <a:rPr lang="fa-IR" smtClean="0">
                <a:cs typeface="B Zar" panose="00000400000000000000" pitchFamily="2" charset="-78"/>
              </a:rPr>
              <a:t>و صنعت</a:t>
            </a:r>
            <a:r>
              <a:rPr lang="fa-IR" smtClean="0">
                <a:cs typeface="B Zar" panose="00000400000000000000" pitchFamily="2" charset="-78"/>
              </a:rPr>
              <a:t>، معماری و ساختمانسازی و فلزکاری را میتوان در نظر داشت. بافندگی و نساجی </a:t>
            </a:r>
            <a:r>
              <a:rPr lang="fa-IR" smtClean="0">
                <a:cs typeface="B Zar" panose="00000400000000000000" pitchFamily="2" charset="-78"/>
              </a:rPr>
              <a:t>از هنرهايی </a:t>
            </a:r>
            <a:r>
              <a:rPr lang="fa-IR" smtClean="0">
                <a:cs typeface="B Zar" panose="00000400000000000000" pitchFamily="2" charset="-78"/>
              </a:rPr>
              <a:t>بود که هر زن مادی بايد با آن آشنا میبود، زيرا که تهیه البسه مورد نیاز خانواده </a:t>
            </a:r>
            <a:r>
              <a:rPr lang="fa-IR" smtClean="0">
                <a:cs typeface="B Zar" panose="00000400000000000000" pitchFamily="2" charset="-78"/>
              </a:rPr>
              <a:t>از مدتها </a:t>
            </a:r>
            <a:r>
              <a:rPr lang="fa-IR" smtClean="0">
                <a:cs typeface="B Zar" panose="00000400000000000000" pitchFamily="2" charset="-78"/>
              </a:rPr>
              <a:t>پیش برعهده او بوده است. از اشیا و وسايل به دست آمده از آنها و نیز نقش </a:t>
            </a:r>
            <a:r>
              <a:rPr lang="fa-IR" smtClean="0">
                <a:cs typeface="B Zar" panose="00000400000000000000" pitchFamily="2" charset="-78"/>
              </a:rPr>
              <a:t>برجسته نینوا </a:t>
            </a:r>
            <a:r>
              <a:rPr lang="fa-IR" smtClean="0">
                <a:cs typeface="B Zar" panose="00000400000000000000" pitchFamily="2" charset="-78"/>
              </a:rPr>
              <a:t>و نوع پوشش زنان استنباط میشود که در تهیه </a:t>
            </a:r>
            <a:r>
              <a:rPr lang="fa-IR" smtClean="0">
                <a:cs typeface="B Zar" panose="00000400000000000000" pitchFamily="2" charset="-78"/>
              </a:rPr>
              <a:t>پارچه </a:t>
            </a:r>
            <a:r>
              <a:rPr lang="fa-IR" smtClean="0">
                <a:cs typeface="B Zar" panose="00000400000000000000" pitchFamily="2" charset="-78"/>
              </a:rPr>
              <a:t>از پشم کتان و ديگر الیاف </a:t>
            </a:r>
            <a:r>
              <a:rPr lang="fa-IR" smtClean="0">
                <a:cs typeface="B Zar" panose="00000400000000000000" pitchFamily="2" charset="-78"/>
              </a:rPr>
              <a:t>گیاهی استفاده میکردند</a:t>
            </a:r>
          </a:p>
          <a:p>
            <a:pPr algn="just"/>
            <a:endParaRPr lang="fa-IR">
              <a:cs typeface="B Zar" panose="00000400000000000000" pitchFamily="2" charset="-78"/>
            </a:endParaRPr>
          </a:p>
        </p:txBody>
      </p:sp>
      <p:sp>
        <p:nvSpPr>
          <p:cNvPr id="4" name="Flowchart: Alternate Process 3"/>
          <p:cNvSpPr/>
          <p:nvPr/>
        </p:nvSpPr>
        <p:spPr>
          <a:xfrm>
            <a:off x="974360" y="4946754"/>
            <a:ext cx="2428407" cy="107929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همسايگی با اقوام آشور</a:t>
            </a:r>
            <a:endParaRPr lang="fa-IR">
              <a:solidFill>
                <a:srgbClr val="FF0000"/>
              </a:solidFill>
            </a:endParaRPr>
          </a:p>
        </p:txBody>
      </p:sp>
    </p:spTree>
    <p:extLst>
      <p:ext uri="{BB962C8B-B14F-4D97-AF65-F5344CB8AC3E}">
        <p14:creationId xmlns:p14="http://schemas.microsoft.com/office/powerpoint/2010/main" val="736245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9-خانواده </a:t>
            </a:r>
            <a:r>
              <a:rPr lang="fa-IR" smtClean="0">
                <a:cs typeface="B Zar" panose="00000400000000000000" pitchFamily="2" charset="-78"/>
              </a:rPr>
              <a:t>ماد و نقشهای اقتصادی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«نقش اجتماعی چگونگی عمل کردن به قواعد و هنجارها در يک موقعیت اجتماعی </a:t>
            </a:r>
            <a:r>
              <a:rPr lang="fa-IR" smtClean="0">
                <a:cs typeface="B Zar" panose="00000400000000000000" pitchFamily="2" charset="-78"/>
              </a:rPr>
              <a:t>است» بدين </a:t>
            </a:r>
            <a:r>
              <a:rPr lang="fa-IR" smtClean="0">
                <a:cs typeface="B Zar" panose="00000400000000000000" pitchFamily="2" charset="-78"/>
              </a:rPr>
              <a:t>معنی که نقش ارتباط تنگاتنگی با موقعیت اجتماعی </a:t>
            </a:r>
            <a:r>
              <a:rPr lang="fa-IR" smtClean="0">
                <a:cs typeface="B Zar" panose="00000400000000000000" pitchFamily="2" charset="-78"/>
              </a:rPr>
              <a:t>دارد. موقعیتهای </a:t>
            </a:r>
            <a:r>
              <a:rPr lang="fa-IR" smtClean="0">
                <a:cs typeface="B Zar" panose="00000400000000000000" pitchFamily="2" charset="-78"/>
              </a:rPr>
              <a:t>اجتماعی، </a:t>
            </a:r>
            <a:r>
              <a:rPr lang="fa-IR" smtClean="0">
                <a:cs typeface="B Zar" panose="00000400000000000000" pitchFamily="2" charset="-78"/>
              </a:rPr>
              <a:t>جايگاه هايی </a:t>
            </a:r>
            <a:r>
              <a:rPr lang="fa-IR" smtClean="0">
                <a:cs typeface="B Zar" panose="00000400000000000000" pitchFamily="2" charset="-78"/>
              </a:rPr>
              <a:t>در سازمانها و يا گروههای اجتماعی هستند که در </a:t>
            </a:r>
            <a:r>
              <a:rPr lang="fa-IR" smtClean="0">
                <a:cs typeface="B Zar" panose="00000400000000000000" pitchFamily="2" charset="-78"/>
              </a:rPr>
              <a:t>تقسیم کار </a:t>
            </a:r>
            <a:r>
              <a:rPr lang="fa-IR" smtClean="0">
                <a:cs typeface="B Zar" panose="00000400000000000000" pitchFamily="2" charset="-78"/>
              </a:rPr>
              <a:t>اجتماعی تعريف </a:t>
            </a:r>
            <a:r>
              <a:rPr lang="fa-IR" smtClean="0">
                <a:cs typeface="B Zar" panose="00000400000000000000" pitchFamily="2" charset="-78"/>
              </a:rPr>
              <a:t>شده اند</a:t>
            </a:r>
            <a:r>
              <a:rPr lang="fa-IR" smtClean="0">
                <a:cs typeface="B Zar" panose="00000400000000000000" pitchFamily="2" charset="-78"/>
              </a:rPr>
              <a:t>، برای نمونه درون يک خانواده هستهای پدر، مادر و همسر </a:t>
            </a:r>
            <a:r>
              <a:rPr lang="fa-IR" smtClean="0">
                <a:cs typeface="B Zar" panose="00000400000000000000" pitchFamily="2" charset="-78"/>
              </a:rPr>
              <a:t>بودن، موقعیتهايی </a:t>
            </a:r>
            <a:r>
              <a:rPr lang="fa-IR" smtClean="0">
                <a:cs typeface="B Zar" panose="00000400000000000000" pitchFamily="2" charset="-78"/>
              </a:rPr>
              <a:t>اجتماعی هستند که در درون خانواده قرار دارند. </a:t>
            </a:r>
            <a:endParaRPr lang="fa-IR">
              <a:cs typeface="B Zar" panose="00000400000000000000" pitchFamily="2" charset="-78"/>
            </a:endParaRPr>
          </a:p>
        </p:txBody>
      </p:sp>
      <p:sp>
        <p:nvSpPr>
          <p:cNvPr id="4" name="Flowchart: Connector 3"/>
          <p:cNvSpPr/>
          <p:nvPr/>
        </p:nvSpPr>
        <p:spPr>
          <a:xfrm>
            <a:off x="2098623" y="4407108"/>
            <a:ext cx="2893102" cy="1394085"/>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جایگاه های سازمان ها</a:t>
            </a:r>
            <a:endParaRPr lang="fa-IR" b="1">
              <a:solidFill>
                <a:srgbClr val="FF0000"/>
              </a:solidFill>
              <a:cs typeface="B Zar" panose="00000400000000000000" pitchFamily="2" charset="-78"/>
            </a:endParaRPr>
          </a:p>
        </p:txBody>
      </p:sp>
      <p:sp>
        <p:nvSpPr>
          <p:cNvPr id="5" name="Left-Right Arrow 4"/>
          <p:cNvSpPr/>
          <p:nvPr/>
        </p:nvSpPr>
        <p:spPr>
          <a:xfrm>
            <a:off x="5576341" y="4871803"/>
            <a:ext cx="929390" cy="5696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Process 5"/>
          <p:cNvSpPr/>
          <p:nvPr/>
        </p:nvSpPr>
        <p:spPr>
          <a:xfrm>
            <a:off x="7330190" y="4586990"/>
            <a:ext cx="2563318" cy="1049311"/>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موقعیتهای اجتماعی</a:t>
            </a:r>
          </a:p>
        </p:txBody>
      </p:sp>
    </p:spTree>
    <p:extLst>
      <p:ext uri="{BB962C8B-B14F-4D97-AF65-F5344CB8AC3E}">
        <p14:creationId xmlns:p14="http://schemas.microsoft.com/office/powerpoint/2010/main" val="32932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1- مقدمه</a:t>
            </a:r>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همراه با تغییر کارکردهای خانواده، ساختار و روابط درون خانواده مانند نقشها و روابط زن و شوهر، والدين و فرزندان و روابط فرزندان با هم متحول شده است. با همه اين دگرگونیها، به نظر </a:t>
            </a:r>
            <a:r>
              <a:rPr lang="fa-IR">
                <a:solidFill>
                  <a:srgbClr val="FF0000"/>
                </a:solidFill>
                <a:cs typeface="B Zar" panose="00000400000000000000" pitchFamily="2" charset="-78"/>
              </a:rPr>
              <a:t>سگالن</a:t>
            </a:r>
            <a:r>
              <a:rPr lang="fa-IR">
                <a:cs typeface="B Zar" panose="00000400000000000000" pitchFamily="2" charset="-78"/>
              </a:rPr>
              <a:t> «خانواده چیزی بیش از «ياخته بنیادين» جامعه يا «دژی نهايی» در برابر تهاجم نیروهای ويرانگر است و بررسی آن از ديدگاهی تاريخی نشان میدهد که از قابلیت انعطافپذيری و مقاومت هر دو برخوردار است»</a:t>
            </a:r>
          </a:p>
          <a:p>
            <a:endParaRPr lang="fa-IR"/>
          </a:p>
        </p:txBody>
      </p:sp>
      <p:pic>
        <p:nvPicPr>
          <p:cNvPr id="4" name="Picture 3"/>
          <p:cNvPicPr>
            <a:picLocks noChangeAspect="1"/>
          </p:cNvPicPr>
          <p:nvPr/>
        </p:nvPicPr>
        <p:blipFill>
          <a:blip r:embed="rId2"/>
          <a:stretch>
            <a:fillRect/>
          </a:stretch>
        </p:blipFill>
        <p:spPr>
          <a:xfrm>
            <a:off x="838199" y="3642376"/>
            <a:ext cx="2534587" cy="2534587"/>
          </a:xfrm>
          <a:prstGeom prst="rect">
            <a:avLst/>
          </a:prstGeom>
        </p:spPr>
      </p:pic>
      <p:sp>
        <p:nvSpPr>
          <p:cNvPr id="5" name="TextBox 4"/>
          <p:cNvSpPr txBox="1"/>
          <p:nvPr/>
        </p:nvSpPr>
        <p:spPr>
          <a:xfrm>
            <a:off x="3762531" y="4542020"/>
            <a:ext cx="1109272" cy="461665"/>
          </a:xfrm>
          <a:prstGeom prst="rect">
            <a:avLst/>
          </a:prstGeom>
          <a:noFill/>
        </p:spPr>
        <p:txBody>
          <a:bodyPr wrap="square" rtlCol="1">
            <a:spAutoFit/>
          </a:bodyPr>
          <a:lstStyle/>
          <a:p>
            <a:pPr algn="ctr"/>
            <a:r>
              <a:rPr lang="fa-IR" sz="2400" b="1" smtClean="0">
                <a:cs typeface="B Zar" panose="00000400000000000000" pitchFamily="2" charset="-78"/>
              </a:rPr>
              <a:t>سگالن</a:t>
            </a:r>
            <a:endParaRPr lang="fa-IR" sz="2400" b="1">
              <a:cs typeface="B Zar" panose="00000400000000000000" pitchFamily="2" charset="-78"/>
            </a:endParaRPr>
          </a:p>
        </p:txBody>
      </p:sp>
    </p:spTree>
    <p:extLst>
      <p:ext uri="{BB962C8B-B14F-4D97-AF65-F5344CB8AC3E}">
        <p14:creationId xmlns:p14="http://schemas.microsoft.com/office/powerpoint/2010/main" val="1196055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نقش اجتماعی وظايفی </a:t>
            </a:r>
            <a:r>
              <a:rPr lang="fa-IR">
                <a:cs typeface="B Zar" panose="00000400000000000000" pitchFamily="2" charset="-78"/>
              </a:rPr>
              <a:t>است </a:t>
            </a:r>
            <a:r>
              <a:rPr lang="fa-IR" smtClean="0">
                <a:cs typeface="B Zar" panose="00000400000000000000" pitchFamily="2" charset="-78"/>
              </a:rPr>
              <a:t>که براساس </a:t>
            </a:r>
            <a:r>
              <a:rPr lang="fa-IR">
                <a:cs typeface="B Zar" panose="00000400000000000000" pitchFamily="2" charset="-78"/>
              </a:rPr>
              <a:t>هنجارهای جامعه برای کسی که در چنین موقعیتی قرار گیرد تعیین شده </a:t>
            </a:r>
            <a:r>
              <a:rPr lang="fa-IR">
                <a:cs typeface="B Zar" panose="00000400000000000000" pitchFamily="2" charset="-78"/>
              </a:rPr>
              <a:t>است </a:t>
            </a:r>
            <a:r>
              <a:rPr lang="fa-IR" smtClean="0">
                <a:cs typeface="B Zar" panose="00000400000000000000" pitchFamily="2" charset="-78"/>
              </a:rPr>
              <a:t>روشن </a:t>
            </a:r>
            <a:r>
              <a:rPr lang="fa-IR">
                <a:cs typeface="B Zar" panose="00000400000000000000" pitchFamily="2" charset="-78"/>
              </a:rPr>
              <a:t>است که موقعیت و نقش اجتماعی که افراد درون يک گروه دارند</a:t>
            </a:r>
            <a:r>
              <a:rPr lang="fa-IR">
                <a:cs typeface="B Zar" panose="00000400000000000000" pitchFamily="2" charset="-78"/>
              </a:rPr>
              <a:t>، </a:t>
            </a:r>
            <a:r>
              <a:rPr lang="fa-IR" smtClean="0">
                <a:cs typeface="B Zar" panose="00000400000000000000" pitchFamily="2" charset="-78"/>
              </a:rPr>
              <a:t>بخش مهمی </a:t>
            </a:r>
            <a:r>
              <a:rPr lang="fa-IR">
                <a:cs typeface="B Zar" panose="00000400000000000000" pitchFamily="2" charset="-78"/>
              </a:rPr>
              <a:t>از هويت يک فرد را تعیین میکند. در نتیجه میتوان نقش اقتصادی خانواده را </a:t>
            </a:r>
            <a:r>
              <a:rPr lang="fa-IR">
                <a:cs typeface="B Zar" panose="00000400000000000000" pitchFamily="2" charset="-78"/>
              </a:rPr>
              <a:t>در </a:t>
            </a:r>
            <a:r>
              <a:rPr lang="fa-IR" smtClean="0">
                <a:cs typeface="B Zar" panose="00000400000000000000" pitchFamily="2" charset="-78"/>
              </a:rPr>
              <a:t>درون گروه </a:t>
            </a:r>
            <a:r>
              <a:rPr lang="fa-IR">
                <a:cs typeface="B Zar" panose="00000400000000000000" pitchFamily="2" charset="-78"/>
              </a:rPr>
              <a:t>بزرگتر جامعه و نقش اقتصادی هر فرد را در درون گروه خانواده به </a:t>
            </a:r>
            <a:r>
              <a:rPr lang="fa-IR">
                <a:cs typeface="B Zar" panose="00000400000000000000" pitchFamily="2" charset="-78"/>
              </a:rPr>
              <a:t>عنوان </a:t>
            </a:r>
            <a:r>
              <a:rPr lang="fa-IR" smtClean="0">
                <a:cs typeface="B Zar" panose="00000400000000000000" pitchFamily="2" charset="-78"/>
              </a:rPr>
              <a:t>واحدی جهت </a:t>
            </a:r>
            <a:r>
              <a:rPr lang="fa-IR">
                <a:cs typeface="B Zar" panose="00000400000000000000" pitchFamily="2" charset="-78"/>
              </a:rPr>
              <a:t>تولید و مصرف بررسی کرد</a:t>
            </a:r>
          </a:p>
          <a:p>
            <a:endParaRPr lang="fa-IR"/>
          </a:p>
        </p:txBody>
      </p:sp>
      <p:sp>
        <p:nvSpPr>
          <p:cNvPr id="4" name="Flowchart: Connector 3"/>
          <p:cNvSpPr/>
          <p:nvPr/>
        </p:nvSpPr>
        <p:spPr>
          <a:xfrm>
            <a:off x="2488367" y="4422098"/>
            <a:ext cx="2608289" cy="143905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موقعیت و نقش اجتماعی</a:t>
            </a:r>
            <a:endParaRPr lang="fa-IR">
              <a:solidFill>
                <a:srgbClr val="FF0000"/>
              </a:solidFill>
            </a:endParaRPr>
          </a:p>
        </p:txBody>
      </p:sp>
    </p:spTree>
    <p:extLst>
      <p:ext uri="{BB962C8B-B14F-4D97-AF65-F5344CB8AC3E}">
        <p14:creationId xmlns:p14="http://schemas.microsoft.com/office/powerpoint/2010/main" val="2753533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جامعه ماد نقشهای افراد در خانواده با توجه به شرايط زندگی و شغلی و نیز </a:t>
            </a:r>
            <a:r>
              <a:rPr lang="fa-IR" smtClean="0">
                <a:cs typeface="B Zar" panose="00000400000000000000" pitchFamily="2" charset="-78"/>
              </a:rPr>
              <a:t>وابستگی آنان </a:t>
            </a:r>
            <a:r>
              <a:rPr lang="fa-IR" smtClean="0">
                <a:cs typeface="B Zar" panose="00000400000000000000" pitchFamily="2" charset="-78"/>
              </a:rPr>
              <a:t>به طبقه اجتماعی خاص مشخص </a:t>
            </a:r>
            <a:r>
              <a:rPr lang="fa-IR" smtClean="0">
                <a:cs typeface="B Zar" panose="00000400000000000000" pitchFamily="2" charset="-78"/>
              </a:rPr>
              <a:t>می شد</a:t>
            </a:r>
            <a:r>
              <a:rPr lang="fa-IR" smtClean="0">
                <a:cs typeface="B Zar" panose="00000400000000000000" pitchFamily="2" charset="-78"/>
              </a:rPr>
              <a:t>. چنان که بیان شد اقتصاد خانواده ماد در </a:t>
            </a:r>
            <a:r>
              <a:rPr lang="fa-IR" smtClean="0">
                <a:cs typeface="B Zar" panose="00000400000000000000" pitchFamily="2" charset="-78"/>
              </a:rPr>
              <a:t>اين زمان </a:t>
            </a:r>
            <a:r>
              <a:rPr lang="fa-IR" smtClean="0">
                <a:cs typeface="B Zar" panose="00000400000000000000" pitchFamily="2" charset="-78"/>
              </a:rPr>
              <a:t>و حتی بعد از استقرار در </a:t>
            </a:r>
            <a:r>
              <a:rPr lang="fa-IR" smtClean="0">
                <a:cs typeface="B Zar" panose="00000400000000000000" pitchFamily="2" charset="-78"/>
              </a:rPr>
              <a:t>مسکن ها </a:t>
            </a:r>
            <a:r>
              <a:rPr lang="fa-IR" smtClean="0">
                <a:cs typeface="B Zar" panose="00000400000000000000" pitchFamily="2" charset="-78"/>
              </a:rPr>
              <a:t>و </a:t>
            </a:r>
            <a:r>
              <a:rPr lang="fa-IR" smtClean="0">
                <a:cs typeface="B Zar" panose="00000400000000000000" pitchFamily="2" charset="-78"/>
              </a:rPr>
              <a:t>دهکده های </a:t>
            </a:r>
            <a:r>
              <a:rPr lang="fa-IR" smtClean="0">
                <a:cs typeface="B Zar" panose="00000400000000000000" pitchFamily="2" charset="-78"/>
              </a:rPr>
              <a:t>مستقل (کومه) براساس کشاورزی </a:t>
            </a:r>
            <a:r>
              <a:rPr lang="fa-IR" smtClean="0">
                <a:cs typeface="B Zar" panose="00000400000000000000" pitchFamily="2" charset="-78"/>
              </a:rPr>
              <a:t>و دامداری </a:t>
            </a:r>
            <a:r>
              <a:rPr lang="fa-IR" smtClean="0">
                <a:cs typeface="B Zar" panose="00000400000000000000" pitchFamily="2" charset="-78"/>
              </a:rPr>
              <a:t>است. اعضای عادی جامعه در خرده اوستا به نام واستری- فشوينت «</a:t>
            </a:r>
            <a:r>
              <a:rPr lang="fa-IR" smtClean="0">
                <a:cs typeface="B Zar" panose="00000400000000000000" pitchFamily="2" charset="-78"/>
              </a:rPr>
              <a:t>دامداران– کشاورز</a:t>
            </a:r>
            <a:r>
              <a:rPr lang="fa-IR">
                <a:cs typeface="B Zar" panose="00000400000000000000" pitchFamily="2" charset="-78"/>
              </a:rPr>
              <a:t>» خوانده شدهاند </a:t>
            </a:r>
            <a:r>
              <a:rPr lang="fa-IR" smtClean="0">
                <a:cs typeface="B Zar" panose="00000400000000000000" pitchFamily="2" charset="-78"/>
              </a:rPr>
              <a:t>افراد </a:t>
            </a:r>
            <a:r>
              <a:rPr lang="fa-IR">
                <a:cs typeface="B Zar" panose="00000400000000000000" pitchFamily="2" charset="-78"/>
              </a:rPr>
              <a:t>جامعه در قلمرو اتحاديه قبايل ماد </a:t>
            </a:r>
            <a:r>
              <a:rPr lang="fa-IR" smtClean="0">
                <a:cs typeface="B Zar" panose="00000400000000000000" pitchFamily="2" charset="-78"/>
              </a:rPr>
              <a:t>به دامداری </a:t>
            </a:r>
            <a:r>
              <a:rPr lang="fa-IR">
                <a:cs typeface="B Zar" panose="00000400000000000000" pitchFamily="2" charset="-78"/>
              </a:rPr>
              <a:t>اشتغال داشتند و کشاورزی و دامداری زيربنای اقتصادی جامعه سیلک دوره </a:t>
            </a:r>
            <a:r>
              <a:rPr lang="en-US" smtClean="0">
                <a:cs typeface="B Zar" panose="00000400000000000000" pitchFamily="2" charset="-78"/>
              </a:rPr>
              <a:t>B</a:t>
            </a:r>
            <a:r>
              <a:rPr lang="fa-IR" smtClean="0">
                <a:cs typeface="B Zar" panose="00000400000000000000" pitchFamily="2" charset="-78"/>
              </a:rPr>
              <a:t> را تشکیل </a:t>
            </a:r>
            <a:r>
              <a:rPr lang="fa-IR">
                <a:cs typeface="B Zar" panose="00000400000000000000" pitchFamily="2" charset="-78"/>
              </a:rPr>
              <a:t>میداد، اگرچه از زراعت که بر پايه آبیاری مصنوعی بود نیز اطلاع </a:t>
            </a:r>
            <a:r>
              <a:rPr lang="fa-IR" smtClean="0">
                <a:cs typeface="B Zar" panose="00000400000000000000" pitchFamily="2" charset="-78"/>
              </a:rPr>
              <a:t>داشتند</a:t>
            </a:r>
            <a:endParaRPr lang="fa-IR">
              <a:cs typeface="B Zar" panose="00000400000000000000" pitchFamily="2" charset="-78"/>
            </a:endParaRPr>
          </a:p>
          <a:p>
            <a:pPr marL="0" indent="0" algn="just">
              <a:buNone/>
            </a:pPr>
            <a:r>
              <a:rPr lang="fa-IR" smtClean="0"/>
              <a:t/>
            </a:r>
            <a:br>
              <a:rPr lang="fa-IR" smtClean="0"/>
            </a:br>
            <a:endParaRPr lang="fa-IR"/>
          </a:p>
        </p:txBody>
      </p:sp>
      <p:sp>
        <p:nvSpPr>
          <p:cNvPr id="4" name="Down Ribbon 3"/>
          <p:cNvSpPr/>
          <p:nvPr/>
        </p:nvSpPr>
        <p:spPr>
          <a:xfrm>
            <a:off x="2443397" y="4766872"/>
            <a:ext cx="2518347" cy="1109272"/>
          </a:xfrm>
          <a:prstGeom prst="ribb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آبیاری مصنوعی</a:t>
            </a:r>
            <a:endParaRPr lang="fa-IR" sz="2000">
              <a:solidFill>
                <a:srgbClr val="FF0000"/>
              </a:solidFill>
            </a:endParaRPr>
          </a:p>
        </p:txBody>
      </p:sp>
    </p:spTree>
    <p:extLst>
      <p:ext uri="{BB962C8B-B14F-4D97-AF65-F5344CB8AC3E}">
        <p14:creationId xmlns:p14="http://schemas.microsoft.com/office/powerpoint/2010/main" val="36294656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براساس منابع آشوری پرورش اسب برای مردم ماد اهمیت خاصی داشته است. </a:t>
            </a:r>
            <a:r>
              <a:rPr lang="fa-IR" smtClean="0">
                <a:cs typeface="B Zar" panose="00000400000000000000" pitchFamily="2" charset="-78"/>
              </a:rPr>
              <a:t>دامهای بزرگ </a:t>
            </a:r>
            <a:r>
              <a:rPr lang="fa-IR" smtClean="0">
                <a:cs typeface="B Zar" panose="00000400000000000000" pitchFamily="2" charset="-78"/>
              </a:rPr>
              <a:t>شاخدار و گوسفند نیز پرورش میدادند و با پرورش شتران دوکوهان (باکتريايی) </a:t>
            </a:r>
            <a:r>
              <a:rPr lang="fa-IR" smtClean="0">
                <a:cs typeface="B Zar" panose="00000400000000000000" pitchFamily="2" charset="-78"/>
              </a:rPr>
              <a:t>نیز آشنا </a:t>
            </a:r>
            <a:r>
              <a:rPr lang="fa-IR" smtClean="0">
                <a:cs typeface="B Zar" panose="00000400000000000000" pitchFamily="2" charset="-78"/>
              </a:rPr>
              <a:t>بودند </a:t>
            </a:r>
            <a:r>
              <a:rPr lang="fa-IR" smtClean="0">
                <a:cs typeface="B Zar" panose="00000400000000000000" pitchFamily="2" charset="-78"/>
              </a:rPr>
              <a:t>به </a:t>
            </a:r>
            <a:r>
              <a:rPr lang="fa-IR" smtClean="0">
                <a:cs typeface="B Zar" panose="00000400000000000000" pitchFamily="2" charset="-78"/>
              </a:rPr>
              <a:t>تبع زندگی دامداری، افراد به پشمريسی و تولید </a:t>
            </a:r>
            <a:r>
              <a:rPr lang="fa-IR" smtClean="0">
                <a:cs typeface="B Zar" panose="00000400000000000000" pitchFamily="2" charset="-78"/>
              </a:rPr>
              <a:t>پارچه نیز </a:t>
            </a:r>
            <a:r>
              <a:rPr lang="fa-IR" smtClean="0">
                <a:cs typeface="B Zar" panose="00000400000000000000" pitchFamily="2" charset="-78"/>
              </a:rPr>
              <a:t>میپرداختند. چنان که کشف دوکهای سنگی در مناطق مختلف و همچنین پوشش تن </a:t>
            </a:r>
            <a:r>
              <a:rPr lang="fa-IR" smtClean="0">
                <a:cs typeface="B Zar" panose="00000400000000000000" pitchFamily="2" charset="-78"/>
              </a:rPr>
              <a:t>در نقش </a:t>
            </a:r>
            <a:r>
              <a:rPr lang="fa-IR" smtClean="0">
                <a:cs typeface="B Zar" panose="00000400000000000000" pitchFamily="2" charset="-78"/>
              </a:rPr>
              <a:t>برجسته آشور گواه اين مدعاست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42635" y="3653031"/>
            <a:ext cx="3873943" cy="2658869"/>
          </a:xfrm>
          <a:prstGeom prst="rect">
            <a:avLst/>
          </a:prstGeom>
        </p:spPr>
      </p:pic>
      <p:sp>
        <p:nvSpPr>
          <p:cNvPr id="5" name="TextBox 4"/>
          <p:cNvSpPr txBox="1"/>
          <p:nvPr/>
        </p:nvSpPr>
        <p:spPr>
          <a:xfrm>
            <a:off x="5771213" y="4676931"/>
            <a:ext cx="1064302" cy="369332"/>
          </a:xfrm>
          <a:prstGeom prst="rect">
            <a:avLst/>
          </a:prstGeom>
          <a:noFill/>
        </p:spPr>
        <p:txBody>
          <a:bodyPr wrap="square" rtlCol="1">
            <a:spAutoFit/>
          </a:bodyPr>
          <a:lstStyle/>
          <a:p>
            <a:r>
              <a:rPr lang="fa-IR" smtClean="0">
                <a:cs typeface="B Zar" panose="00000400000000000000" pitchFamily="2" charset="-78"/>
              </a:rPr>
              <a:t>قلمرو آشور</a:t>
            </a:r>
            <a:endParaRPr lang="fa-IR">
              <a:cs typeface="B Zar" panose="00000400000000000000" pitchFamily="2" charset="-78"/>
            </a:endParaRPr>
          </a:p>
        </p:txBody>
      </p:sp>
    </p:spTree>
    <p:extLst>
      <p:ext uri="{BB962C8B-B14F-4D97-AF65-F5344CB8AC3E}">
        <p14:creationId xmlns:p14="http://schemas.microsoft.com/office/powerpoint/2010/main" val="12152683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ديگر سو دومین تقسیم اجتماعی کار، </a:t>
            </a:r>
            <a:r>
              <a:rPr lang="fa-IR" smtClean="0">
                <a:solidFill>
                  <a:srgbClr val="FF0000"/>
                </a:solidFill>
                <a:cs typeface="B Zar" panose="00000400000000000000" pitchFamily="2" charset="-78"/>
              </a:rPr>
              <a:t>تجزيه </a:t>
            </a:r>
            <a:r>
              <a:rPr lang="fa-IR" smtClean="0">
                <a:solidFill>
                  <a:srgbClr val="FF0000"/>
                </a:solidFill>
                <a:cs typeface="B Zar" panose="00000400000000000000" pitchFamily="2" charset="-78"/>
              </a:rPr>
              <a:t>پیشه وری </a:t>
            </a:r>
            <a:r>
              <a:rPr lang="fa-IR" smtClean="0">
                <a:solidFill>
                  <a:srgbClr val="FF0000"/>
                </a:solidFill>
                <a:cs typeface="B Zar" panose="00000400000000000000" pitchFamily="2" charset="-78"/>
              </a:rPr>
              <a:t>از زراعت</a:t>
            </a:r>
            <a:r>
              <a:rPr lang="fa-IR" smtClean="0">
                <a:cs typeface="B Zar" panose="00000400000000000000" pitchFamily="2" charset="-78"/>
              </a:rPr>
              <a:t>، تازه آغاز گشته </a:t>
            </a:r>
            <a:r>
              <a:rPr lang="fa-IR" smtClean="0">
                <a:cs typeface="B Zar" panose="00000400000000000000" pitchFamily="2" charset="-78"/>
              </a:rPr>
              <a:t>بود. اوستا </a:t>
            </a:r>
            <a:r>
              <a:rPr lang="fa-IR" smtClean="0">
                <a:cs typeface="B Zar" panose="00000400000000000000" pitchFamily="2" charset="-78"/>
              </a:rPr>
              <a:t>فقط يک بار از </a:t>
            </a:r>
            <a:r>
              <a:rPr lang="fa-IR" smtClean="0">
                <a:cs typeface="B Zar" panose="00000400000000000000" pitchFamily="2" charset="-78"/>
              </a:rPr>
              <a:t>پیشه وران </a:t>
            </a:r>
            <a:r>
              <a:rPr lang="fa-IR" smtClean="0">
                <a:cs typeface="B Zar" panose="00000400000000000000" pitchFamily="2" charset="-78"/>
              </a:rPr>
              <a:t>(هوتی) در رديف کاهنان و بزرگان و «دامداران-کشاورزان» </a:t>
            </a:r>
            <a:r>
              <a:rPr lang="fa-IR" smtClean="0">
                <a:cs typeface="B Zar" panose="00000400000000000000" pitchFamily="2" charset="-78"/>
              </a:rPr>
              <a:t>ياد می کند</a:t>
            </a:r>
            <a:r>
              <a:rPr lang="fa-IR" smtClean="0">
                <a:cs typeface="B Zar" panose="00000400000000000000" pitchFamily="2" charset="-78"/>
              </a:rPr>
              <a:t>. به نظر میرسد پیشه و صنعت شغل افراد غیرآزاد بوده </a:t>
            </a:r>
            <a:r>
              <a:rPr lang="fa-IR" smtClean="0">
                <a:cs typeface="B Zar" panose="00000400000000000000" pitchFamily="2" charset="-78"/>
              </a:rPr>
              <a:t>است</a:t>
            </a:r>
            <a:r>
              <a:rPr lang="fa-IR">
                <a:cs typeface="B Zar" panose="00000400000000000000" pitchFamily="2" charset="-78"/>
              </a:rPr>
              <a:t> </a:t>
            </a:r>
            <a:r>
              <a:rPr lang="fa-IR" smtClean="0">
                <a:cs typeface="B Zar" panose="00000400000000000000" pitchFamily="2" charset="-78"/>
              </a:rPr>
              <a:t>پیشه ها </a:t>
            </a:r>
            <a:r>
              <a:rPr lang="fa-IR" smtClean="0">
                <a:cs typeface="B Zar" panose="00000400000000000000" pitchFamily="2" charset="-78"/>
              </a:rPr>
              <a:t>برخلاف نواحی غربی، حدود کردستان و آذربايجان کنونی، رونقی نداشت و </a:t>
            </a:r>
            <a:r>
              <a:rPr lang="fa-IR" smtClean="0">
                <a:cs typeface="B Zar" panose="00000400000000000000" pitchFamily="2" charset="-78"/>
              </a:rPr>
              <a:t>چندان تکامل </a:t>
            </a:r>
            <a:r>
              <a:rPr lang="fa-IR" smtClean="0">
                <a:cs typeface="B Zar" panose="00000400000000000000" pitchFamily="2" charset="-78"/>
              </a:rPr>
              <a:t>نیافته بود. برخی از طريق صنايع مختلف روزگار میگذراندند و اشیا و وسايل مورد </a:t>
            </a:r>
            <a:r>
              <a:rPr lang="fa-IR" smtClean="0">
                <a:cs typeface="B Zar" panose="00000400000000000000" pitchFamily="2" charset="-78"/>
              </a:rPr>
              <a:t>نیاز خود </a:t>
            </a:r>
            <a:r>
              <a:rPr lang="fa-IR" smtClean="0">
                <a:cs typeface="B Zar" panose="00000400000000000000" pitchFamily="2" charset="-78"/>
              </a:rPr>
              <a:t>را میساختند </a:t>
            </a:r>
            <a:r>
              <a:rPr lang="fa-IR" smtClean="0">
                <a:cs typeface="B Zar" panose="00000400000000000000" pitchFamily="2" charset="-78"/>
              </a:rPr>
              <a:t>وفور </a:t>
            </a:r>
            <a:r>
              <a:rPr lang="fa-IR" smtClean="0">
                <a:cs typeface="B Zar" panose="00000400000000000000" pitchFamily="2" charset="-78"/>
              </a:rPr>
              <a:t>ظروف سفالی و ادوات فلزی به دست آمده ازآن </a:t>
            </a:r>
            <a:r>
              <a:rPr lang="fa-IR" smtClean="0">
                <a:cs typeface="B Zar" panose="00000400000000000000" pitchFamily="2" charset="-78"/>
              </a:rPr>
              <a:t>دوران نشانه </a:t>
            </a:r>
            <a:r>
              <a:rPr lang="fa-IR" smtClean="0">
                <a:cs typeface="B Zar" panose="00000400000000000000" pitchFamily="2" charset="-78"/>
              </a:rPr>
              <a:t>تولید انبوه و بیانگر مبادلات و نحوه کار آنهاست؛ بنابراين میتوان تصور نمود </a:t>
            </a:r>
            <a:r>
              <a:rPr lang="fa-IR" smtClean="0">
                <a:cs typeface="B Zar" panose="00000400000000000000" pitchFamily="2" charset="-78"/>
              </a:rPr>
              <a:t>افراد خانواده </a:t>
            </a:r>
            <a:r>
              <a:rPr lang="fa-IR" smtClean="0">
                <a:cs typeface="B Zar" panose="00000400000000000000" pitchFamily="2" charset="-78"/>
              </a:rPr>
              <a:t>نقشهای تولیدی و يا </a:t>
            </a:r>
            <a:r>
              <a:rPr lang="fa-IR" smtClean="0">
                <a:cs typeface="B Zar" panose="00000400000000000000" pitchFamily="2" charset="-78"/>
              </a:rPr>
              <a:t>پیشه وری </a:t>
            </a:r>
            <a:r>
              <a:rPr lang="fa-IR" smtClean="0">
                <a:cs typeface="B Zar" panose="00000400000000000000" pitchFamily="2" charset="-78"/>
              </a:rPr>
              <a:t>خاصی را در هر خانواده به عهده داشتهاند</a:t>
            </a:r>
            <a:endParaRPr lang="fa-IR">
              <a:cs typeface="B Zar" panose="00000400000000000000" pitchFamily="2" charset="-78"/>
            </a:endParaRPr>
          </a:p>
        </p:txBody>
      </p:sp>
      <p:sp>
        <p:nvSpPr>
          <p:cNvPr id="4" name="Flowchart: Connector 3"/>
          <p:cNvSpPr/>
          <p:nvPr/>
        </p:nvSpPr>
        <p:spPr>
          <a:xfrm>
            <a:off x="2248525" y="5021705"/>
            <a:ext cx="2398426" cy="1214203"/>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تجزيه پیشهوری از زراعت</a:t>
            </a:r>
            <a:endParaRPr lang="fa-IR" b="1">
              <a:solidFill>
                <a:srgbClr val="FF0000"/>
              </a:solidFill>
            </a:endParaRPr>
          </a:p>
        </p:txBody>
      </p:sp>
    </p:spTree>
    <p:extLst>
      <p:ext uri="{BB962C8B-B14F-4D97-AF65-F5344CB8AC3E}">
        <p14:creationId xmlns:p14="http://schemas.microsoft.com/office/powerpoint/2010/main" val="15604534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بخش ديگر اقتصاد خانواده تجارت بود. معاملات روزانه و تجارت به صورت تهاتری </a:t>
            </a:r>
            <a:r>
              <a:rPr lang="fa-IR" smtClean="0">
                <a:cs typeface="B Zar" panose="00000400000000000000" pitchFamily="2" charset="-78"/>
              </a:rPr>
              <a:t>و پاياپای </a:t>
            </a:r>
            <a:r>
              <a:rPr lang="fa-IR" smtClean="0">
                <a:cs typeface="B Zar" panose="00000400000000000000" pitchFamily="2" charset="-78"/>
              </a:rPr>
              <a:t>انجام میگرفت و مردم در ازای خدمت جنس دريافت مینمودند و در </a:t>
            </a:r>
            <a:r>
              <a:rPr lang="fa-IR" smtClean="0">
                <a:cs typeface="B Zar" panose="00000400000000000000" pitchFamily="2" charset="-78"/>
              </a:rPr>
              <a:t>معامله ها هیچ پول </a:t>
            </a:r>
            <a:r>
              <a:rPr lang="fa-IR" smtClean="0">
                <a:cs typeface="B Zar" panose="00000400000000000000" pitchFamily="2" charset="-78"/>
              </a:rPr>
              <a:t>يا سکهای وجود نداشت. نوع اقتصاد از قبیل فلاحتی و اشرافی بود؛ بنابراين خانواده </a:t>
            </a:r>
            <a:r>
              <a:rPr lang="fa-IR" smtClean="0">
                <a:cs typeface="B Zar" panose="00000400000000000000" pitchFamily="2" charset="-78"/>
              </a:rPr>
              <a:t>دارای فرآيندهای </a:t>
            </a:r>
            <a:r>
              <a:rPr lang="fa-IR" smtClean="0">
                <a:cs typeface="B Zar" panose="00000400000000000000" pitchFamily="2" charset="-78"/>
              </a:rPr>
              <a:t>تولیدی و مصرفی بوده است</a:t>
            </a:r>
            <a:endParaRPr lang="fa-IR">
              <a:cs typeface="B Zar" panose="00000400000000000000" pitchFamily="2" charset="-78"/>
            </a:endParaRPr>
          </a:p>
        </p:txBody>
      </p:sp>
      <p:sp>
        <p:nvSpPr>
          <p:cNvPr id="4" name="Flowchart: Decision 3"/>
          <p:cNvSpPr/>
          <p:nvPr/>
        </p:nvSpPr>
        <p:spPr>
          <a:xfrm>
            <a:off x="2008682" y="4168281"/>
            <a:ext cx="2668249" cy="2008682"/>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نوع اقتصاد از قبیل فلاحتی و اشرافی بود</a:t>
            </a:r>
            <a:endParaRPr lang="fa-IR">
              <a:solidFill>
                <a:srgbClr val="FF0000"/>
              </a:solidFill>
            </a:endParaRPr>
          </a:p>
        </p:txBody>
      </p:sp>
    </p:spTree>
    <p:extLst>
      <p:ext uri="{BB962C8B-B14F-4D97-AF65-F5344CB8AC3E}">
        <p14:creationId xmlns:p14="http://schemas.microsoft.com/office/powerpoint/2010/main" val="166681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سرزمین ماد خانوادههايی از امیران و بزرگانی دارای املاک وسیع زندگی </a:t>
            </a:r>
            <a:r>
              <a:rPr lang="fa-IR" smtClean="0">
                <a:cs typeface="B Zar" panose="00000400000000000000" pitchFamily="2" charset="-78"/>
              </a:rPr>
              <a:t>میکردند. شاهکها </a:t>
            </a:r>
            <a:r>
              <a:rPr lang="fa-IR" smtClean="0">
                <a:cs typeface="B Zar" panose="00000400000000000000" pitchFamily="2" charset="-78"/>
              </a:rPr>
              <a:t>درآمدشان را از املاک خود تأمین میکردند، بدان گونه که برای شکارکردن، </a:t>
            </a:r>
            <a:r>
              <a:rPr lang="fa-IR" smtClean="0">
                <a:cs typeface="B Zar" panose="00000400000000000000" pitchFamily="2" charset="-78"/>
              </a:rPr>
              <a:t>صید ماهی </a:t>
            </a:r>
            <a:r>
              <a:rPr lang="fa-IR" smtClean="0">
                <a:cs typeface="B Zar" panose="00000400000000000000" pitchFamily="2" charset="-78"/>
              </a:rPr>
              <a:t>و تربیت اغانم عوارض وضع میکردند و آنها مالک املاکی بودند که </a:t>
            </a:r>
            <a:r>
              <a:rPr lang="fa-IR" smtClean="0">
                <a:cs typeface="B Zar" panose="00000400000000000000" pitchFamily="2" charset="-78"/>
              </a:rPr>
              <a:t>خانواده های روستايیان </a:t>
            </a:r>
            <a:r>
              <a:rPr lang="fa-IR" smtClean="0">
                <a:cs typeface="B Zar" panose="00000400000000000000" pitchFamily="2" charset="-78"/>
              </a:rPr>
              <a:t>و بردگان در آن کار و زندگی میکردند. اين عده ملزم بودند برای هر کاری </a:t>
            </a:r>
            <a:r>
              <a:rPr lang="fa-IR" smtClean="0">
                <a:cs typeface="B Zar" panose="00000400000000000000" pitchFamily="2" charset="-78"/>
              </a:rPr>
              <a:t>که فرمان </a:t>
            </a:r>
            <a:r>
              <a:rPr lang="fa-IR">
                <a:cs typeface="B Zar" panose="00000400000000000000" pitchFamily="2" charset="-78"/>
              </a:rPr>
              <a:t>داده میشدند، از جمله احداث استحکامات، جاده، قنوات و پلها برای آنها کار کنند. معمولاً اين امرا با يکديگر رابطه دوستانه ای داشتند و تحف و هدايا به يکديگر تقديم میکردند. امرای محلی برای تأمین اين هزينه ها از مردم مالیات و عوارض اخذ مینمودند و در مواقعی که اين مبالغ کفايت نمیکرد به وسیله جنگها و گرفتن غنايم کسری مالیات خود را تأمین می کردند</a:t>
            </a:r>
          </a:p>
          <a:p>
            <a:endParaRPr lang="fa-IR">
              <a:cs typeface="B Zar" panose="00000400000000000000" pitchFamily="2" charset="-78"/>
            </a:endParaRPr>
          </a:p>
        </p:txBody>
      </p:sp>
    </p:spTree>
    <p:extLst>
      <p:ext uri="{BB962C8B-B14F-4D97-AF65-F5344CB8AC3E}">
        <p14:creationId xmlns:p14="http://schemas.microsoft.com/office/powerpoint/2010/main" val="1680378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کورتشها در اقتصاد خانواده مادی نقش مهمی را ايفا میکردند و وظايف مشخصی را </a:t>
            </a:r>
            <a:r>
              <a:rPr lang="fa-IR" smtClean="0">
                <a:cs typeface="B Zar" panose="00000400000000000000" pitchFamily="2" charset="-78"/>
              </a:rPr>
              <a:t>بر عهده </a:t>
            </a:r>
            <a:r>
              <a:rPr lang="fa-IR" smtClean="0">
                <a:cs typeface="B Zar" panose="00000400000000000000" pitchFamily="2" charset="-78"/>
              </a:rPr>
              <a:t>داشتند. اين مطلب بیانگر نقش خاص اين افراد در </a:t>
            </a:r>
            <a:r>
              <a:rPr lang="fa-IR" smtClean="0">
                <a:cs typeface="B Zar" panose="00000400000000000000" pitchFamily="2" charset="-78"/>
              </a:rPr>
              <a:t>خانواده ها </a:t>
            </a:r>
            <a:r>
              <a:rPr lang="fa-IR" smtClean="0">
                <a:cs typeface="B Zar" panose="00000400000000000000" pitchFamily="2" charset="-78"/>
              </a:rPr>
              <a:t>جهت تولید و اقتصاد </a:t>
            </a:r>
            <a:r>
              <a:rPr lang="fa-IR" smtClean="0">
                <a:cs typeface="B Zar" panose="00000400000000000000" pitchFamily="2" charset="-78"/>
              </a:rPr>
              <a:t>است. کورتشها </a:t>
            </a:r>
            <a:r>
              <a:rPr lang="fa-IR" smtClean="0">
                <a:cs typeface="B Zar" panose="00000400000000000000" pitchFamily="2" charset="-78"/>
              </a:rPr>
              <a:t>زن و مرد و کودکان دختر و پسر مشخصی بودند. «پوهوپتی- مانیش» يا «</a:t>
            </a:r>
            <a:r>
              <a:rPr lang="fa-IR" smtClean="0">
                <a:cs typeface="B Zar" panose="00000400000000000000" pitchFamily="2" charset="-78"/>
              </a:rPr>
              <a:t>جوانان خانه</a:t>
            </a:r>
            <a:r>
              <a:rPr lang="fa-IR" smtClean="0">
                <a:cs typeface="B Zar" panose="00000400000000000000" pitchFamily="2" charset="-78"/>
              </a:rPr>
              <a:t>» (خانه شاگردان) جدا بودند. در پرداخت مواجب کورتش پول نقره ماخذ قرار </a:t>
            </a:r>
            <a:r>
              <a:rPr lang="fa-IR" smtClean="0">
                <a:cs typeface="B Zar" panose="00000400000000000000" pitchFamily="2" charset="-78"/>
              </a:rPr>
              <a:t>میگرفت، ولی </a:t>
            </a:r>
            <a:r>
              <a:rPr lang="fa-IR" smtClean="0">
                <a:cs typeface="B Zar" panose="00000400000000000000" pitchFamily="2" charset="-78"/>
              </a:rPr>
              <a:t>بیشتر جنس (شراب و گوسفند) تحويل ايشان میشد </a:t>
            </a:r>
            <a:endParaRPr lang="fa-IR">
              <a:cs typeface="B Zar" panose="00000400000000000000" pitchFamily="2" charset="-78"/>
            </a:endParaRPr>
          </a:p>
        </p:txBody>
      </p:sp>
    </p:spTree>
    <p:extLst>
      <p:ext uri="{BB962C8B-B14F-4D97-AF65-F5344CB8AC3E}">
        <p14:creationId xmlns:p14="http://schemas.microsoft.com/office/powerpoint/2010/main" val="860768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عده </a:t>
            </a:r>
            <a:r>
              <a:rPr lang="fa-IR" smtClean="0">
                <a:cs typeface="B Zar" panose="00000400000000000000" pitchFamily="2" charset="-78"/>
              </a:rPr>
              <a:t>مردان و </a:t>
            </a:r>
            <a:r>
              <a:rPr lang="fa-IR" smtClean="0">
                <a:cs typeface="B Zar" panose="00000400000000000000" pitchFamily="2" charset="-78"/>
              </a:rPr>
              <a:t>زنان و نسبت ايشان در مورد کورتشها دو به سه بوده که اين امر به دلیل رفتن مردان </a:t>
            </a:r>
            <a:r>
              <a:rPr lang="fa-IR" smtClean="0">
                <a:cs typeface="B Zar" panose="00000400000000000000" pitchFamily="2" charset="-78"/>
              </a:rPr>
              <a:t>به جنگ </a:t>
            </a:r>
            <a:r>
              <a:rPr lang="fa-IR" smtClean="0">
                <a:cs typeface="B Zar" panose="00000400000000000000" pitchFamily="2" charset="-78"/>
              </a:rPr>
              <a:t>بوده است. </a:t>
            </a:r>
            <a:r>
              <a:rPr lang="fa-IR" smtClean="0">
                <a:cs typeface="B Zar" panose="00000400000000000000" pitchFamily="2" charset="-78"/>
              </a:rPr>
              <a:t>دسته های </a:t>
            </a:r>
            <a:r>
              <a:rPr lang="fa-IR" smtClean="0">
                <a:cs typeface="B Zar" panose="00000400000000000000" pitchFamily="2" charset="-78"/>
              </a:rPr>
              <a:t>کورتش به سه گروه تقسیم میشدند:  </a:t>
            </a:r>
            <a:endParaRPr lang="fa-IR" smtClean="0">
              <a:cs typeface="B Zar" panose="00000400000000000000" pitchFamily="2" charset="-78"/>
            </a:endParaRPr>
          </a:p>
          <a:p>
            <a:pPr marL="0" indent="0">
              <a:buNone/>
            </a:pPr>
            <a:r>
              <a:rPr lang="fa-IR" smtClean="0">
                <a:cs typeface="B Zar" panose="00000400000000000000" pitchFamily="2" charset="-78"/>
              </a:rPr>
              <a:t>1-پیشه وران </a:t>
            </a:r>
            <a:r>
              <a:rPr lang="fa-IR" smtClean="0">
                <a:cs typeface="B Zar" panose="00000400000000000000" pitchFamily="2" charset="-78"/>
              </a:rPr>
              <a:t>و بیگانگان </a:t>
            </a:r>
            <a:r>
              <a:rPr lang="fa-IR" smtClean="0">
                <a:cs typeface="B Zar" panose="00000400000000000000" pitchFamily="2" charset="-78"/>
              </a:rPr>
              <a:t>که سن </a:t>
            </a:r>
            <a:r>
              <a:rPr lang="fa-IR" smtClean="0">
                <a:cs typeface="B Zar" panose="00000400000000000000" pitchFamily="2" charset="-78"/>
              </a:rPr>
              <a:t>و جنس آنان معلوم نیست و شايد بیشترشان مرد و مواجبشان کمتر از ديگران بوده است</a:t>
            </a:r>
            <a:r>
              <a:rPr lang="fa-IR" smtClean="0">
                <a:cs typeface="B Zar" panose="00000400000000000000" pitchFamily="2" charset="-78"/>
              </a:rPr>
              <a:t>.</a:t>
            </a:r>
          </a:p>
          <a:p>
            <a:pPr marL="0" indent="0" algn="just">
              <a:buNone/>
            </a:pPr>
            <a:r>
              <a:rPr lang="fa-IR" smtClean="0">
                <a:cs typeface="B Zar" panose="00000400000000000000" pitchFamily="2" charset="-78"/>
              </a:rPr>
              <a:t>2- دسته های </a:t>
            </a:r>
            <a:r>
              <a:rPr lang="fa-IR" smtClean="0">
                <a:cs typeface="B Zar" panose="00000400000000000000" pitchFamily="2" charset="-78"/>
              </a:rPr>
              <a:t>کارکنان دستگاه اقتصاد سلطنتی که به کارهای ساختمانی مشغول بودهاند و </a:t>
            </a:r>
            <a:r>
              <a:rPr lang="fa-IR" smtClean="0">
                <a:cs typeface="B Zar" panose="00000400000000000000" pitchFamily="2" charset="-78"/>
              </a:rPr>
              <a:t>از زنان </a:t>
            </a:r>
            <a:r>
              <a:rPr lang="fa-IR" smtClean="0">
                <a:cs typeface="B Zar" panose="00000400000000000000" pitchFamily="2" charset="-78"/>
              </a:rPr>
              <a:t>و مردان تشکیل میشده است.  </a:t>
            </a:r>
            <a:endParaRPr lang="fa-IR" smtClean="0">
              <a:cs typeface="B Zar" panose="00000400000000000000" pitchFamily="2" charset="-78"/>
            </a:endParaRPr>
          </a:p>
          <a:p>
            <a:pPr marL="0" indent="0" algn="just">
              <a:buNone/>
            </a:pPr>
            <a:r>
              <a:rPr lang="fa-IR" smtClean="0">
                <a:cs typeface="B Zar" panose="00000400000000000000" pitchFamily="2" charset="-78"/>
              </a:rPr>
              <a:t>3-دسته ای </a:t>
            </a:r>
            <a:r>
              <a:rPr lang="fa-IR" smtClean="0">
                <a:cs typeface="B Zar" panose="00000400000000000000" pitchFamily="2" charset="-78"/>
              </a:rPr>
              <a:t>از کارکنان کشاورزی خارج از استخر </a:t>
            </a:r>
            <a:r>
              <a:rPr lang="fa-IR" smtClean="0">
                <a:cs typeface="B Zar" panose="00000400000000000000" pitchFamily="2" charset="-78"/>
              </a:rPr>
              <a:t>و همچنین </a:t>
            </a:r>
            <a:r>
              <a:rPr lang="fa-IR" smtClean="0">
                <a:cs typeface="B Zar" panose="00000400000000000000" pitchFamily="2" charset="-78"/>
              </a:rPr>
              <a:t>«کورتش مری» زنان  25-20ساله و مردان  35-20ساله بودهاند.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1" y="5546361"/>
            <a:ext cx="1007854" cy="1007854"/>
          </a:xfrm>
          <a:prstGeom prst="rect">
            <a:avLst/>
          </a:prstGeom>
        </p:spPr>
      </p:pic>
    </p:spTree>
    <p:extLst>
      <p:ext uri="{BB962C8B-B14F-4D97-AF65-F5344CB8AC3E}">
        <p14:creationId xmlns:p14="http://schemas.microsoft.com/office/powerpoint/2010/main" val="21097529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a:t>
            </a:r>
            <a:r>
              <a:rPr lang="fa-IR" smtClean="0">
                <a:cs typeface="B Zar" panose="00000400000000000000" pitchFamily="2" charset="-78"/>
              </a:rPr>
              <a:t>کورتشهای کشاورزی </a:t>
            </a:r>
            <a:r>
              <a:rPr lang="fa-IR">
                <a:cs typeface="B Zar" panose="00000400000000000000" pitchFamily="2" charset="-78"/>
              </a:rPr>
              <a:t>عده زنان و مردان برابر بوده است، اما در میان کارگران ساختمانی </a:t>
            </a:r>
            <a:r>
              <a:rPr lang="fa-IR">
                <a:cs typeface="B Zar" panose="00000400000000000000" pitchFamily="2" charset="-78"/>
              </a:rPr>
              <a:t>استخر </a:t>
            </a:r>
            <a:r>
              <a:rPr lang="fa-IR" smtClean="0">
                <a:cs typeface="B Zar" panose="00000400000000000000" pitchFamily="2" charset="-78"/>
              </a:rPr>
              <a:t>چون کارکنان </a:t>
            </a:r>
            <a:r>
              <a:rPr lang="fa-IR">
                <a:cs typeface="B Zar" panose="00000400000000000000" pitchFamily="2" charset="-78"/>
              </a:rPr>
              <a:t>متخصص مرد به </a:t>
            </a:r>
            <a:r>
              <a:rPr lang="fa-IR">
                <a:cs typeface="B Zar" panose="00000400000000000000" pitchFamily="2" charset="-78"/>
              </a:rPr>
              <a:t>صورت </a:t>
            </a:r>
            <a:r>
              <a:rPr lang="fa-IR" smtClean="0">
                <a:cs typeface="B Zar" panose="00000400000000000000" pitchFamily="2" charset="-78"/>
              </a:rPr>
              <a:t>دسته های </a:t>
            </a:r>
            <a:r>
              <a:rPr lang="fa-IR">
                <a:cs typeface="B Zar" panose="00000400000000000000" pitchFamily="2" charset="-78"/>
              </a:rPr>
              <a:t>کوچک جداگانه در آمده، مردان </a:t>
            </a:r>
            <a:r>
              <a:rPr lang="fa-IR">
                <a:cs typeface="B Zar" panose="00000400000000000000" pitchFamily="2" charset="-78"/>
              </a:rPr>
              <a:t>بیشتر </a:t>
            </a:r>
            <a:r>
              <a:rPr lang="fa-IR" smtClean="0">
                <a:cs typeface="B Zar" panose="00000400000000000000" pitchFamily="2" charset="-78"/>
              </a:rPr>
              <a:t>بوده اند</a:t>
            </a:r>
            <a:r>
              <a:rPr lang="fa-IR">
                <a:cs typeface="B Zar" panose="00000400000000000000" pitchFamily="2" charset="-78"/>
              </a:rPr>
              <a:t>. </a:t>
            </a:r>
            <a:r>
              <a:rPr lang="fa-IR" smtClean="0">
                <a:cs typeface="B Zar" panose="00000400000000000000" pitchFamily="2" charset="-78"/>
              </a:rPr>
              <a:t>در ديگر </a:t>
            </a:r>
            <a:r>
              <a:rPr lang="fa-IR">
                <a:cs typeface="B Zar" panose="00000400000000000000" pitchFamily="2" charset="-78"/>
              </a:rPr>
              <a:t>دستهها عده زنان يک و نیم تا دو برابر مردان بوده است که بسیار جای تأمل دارد</a:t>
            </a:r>
            <a:r>
              <a:rPr lang="fa-IR">
                <a:cs typeface="B Zar" panose="00000400000000000000" pitchFamily="2" charset="-78"/>
              </a:rPr>
              <a:t>. </a:t>
            </a:r>
            <a:r>
              <a:rPr lang="fa-IR" smtClean="0">
                <a:cs typeface="B Zar" panose="00000400000000000000" pitchFamily="2" charset="-78"/>
              </a:rPr>
              <a:t>در شرايط </a:t>
            </a:r>
            <a:r>
              <a:rPr lang="fa-IR">
                <a:cs typeface="B Zar" panose="00000400000000000000" pitchFamily="2" charset="-78"/>
              </a:rPr>
              <a:t>و اوضاع </a:t>
            </a:r>
            <a:r>
              <a:rPr lang="fa-IR">
                <a:cs typeface="B Zar" panose="00000400000000000000" pitchFamily="2" charset="-78"/>
              </a:rPr>
              <a:t>جامعه </a:t>
            </a:r>
            <a:r>
              <a:rPr lang="fa-IR" smtClean="0">
                <a:cs typeface="B Zar" panose="00000400000000000000" pitchFamily="2" charset="-78"/>
              </a:rPr>
              <a:t>برده داری </a:t>
            </a:r>
            <a:r>
              <a:rPr lang="fa-IR">
                <a:cs typeface="B Zar" panose="00000400000000000000" pitchFamily="2" charset="-78"/>
              </a:rPr>
              <a:t>چنین استثمار بسیط و عمیقی فقط از اعمال جبر </a:t>
            </a:r>
            <a:r>
              <a:rPr lang="fa-IR">
                <a:cs typeface="B Zar" panose="00000400000000000000" pitchFamily="2" charset="-78"/>
              </a:rPr>
              <a:t>و </a:t>
            </a:r>
            <a:r>
              <a:rPr lang="fa-IR" smtClean="0">
                <a:cs typeface="B Zar" panose="00000400000000000000" pitchFamily="2" charset="-78"/>
              </a:rPr>
              <a:t>زور غیراقتصادی </a:t>
            </a:r>
            <a:r>
              <a:rPr lang="fa-IR">
                <a:cs typeface="B Zar" panose="00000400000000000000" pitchFamily="2" charset="-78"/>
              </a:rPr>
              <a:t>ممکن بود و گمان نمیرود </a:t>
            </a:r>
            <a:r>
              <a:rPr lang="fa-IR">
                <a:cs typeface="B Zar" panose="00000400000000000000" pitchFamily="2" charset="-78"/>
              </a:rPr>
              <a:t>چنین </a:t>
            </a:r>
            <a:r>
              <a:rPr lang="fa-IR" smtClean="0">
                <a:cs typeface="B Zar" panose="00000400000000000000" pitchFamily="2" charset="-78"/>
              </a:rPr>
              <a:t>بهره کشی </a:t>
            </a:r>
            <a:r>
              <a:rPr lang="fa-IR">
                <a:cs typeface="B Zar" panose="00000400000000000000" pitchFamily="2" charset="-78"/>
              </a:rPr>
              <a:t>در مورد خانوادههای کسانی </a:t>
            </a:r>
            <a:r>
              <a:rPr lang="fa-IR">
                <a:cs typeface="B Zar" panose="00000400000000000000" pitchFamily="2" charset="-78"/>
              </a:rPr>
              <a:t>که </a:t>
            </a:r>
            <a:r>
              <a:rPr lang="fa-IR" smtClean="0">
                <a:cs typeface="B Zar" panose="00000400000000000000" pitchFamily="2" charset="-78"/>
              </a:rPr>
              <a:t>خود نیروی </a:t>
            </a:r>
            <a:r>
              <a:rPr lang="fa-IR">
                <a:cs typeface="B Zar" panose="00000400000000000000" pitchFamily="2" charset="-78"/>
              </a:rPr>
              <a:t>مسلح پارس را تشکیل میدادند، ممکن بوده است</a:t>
            </a:r>
          </a:p>
          <a:p>
            <a:endParaRPr lang="fa-IR"/>
          </a:p>
        </p:txBody>
      </p:sp>
      <p:sp>
        <p:nvSpPr>
          <p:cNvPr id="4" name="Flowchart: Process 3"/>
          <p:cNvSpPr/>
          <p:nvPr/>
        </p:nvSpPr>
        <p:spPr>
          <a:xfrm>
            <a:off x="2188564" y="4572000"/>
            <a:ext cx="2503357" cy="974361"/>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استثمار بسیط و عمیقی</a:t>
            </a:r>
            <a:endParaRPr lang="fa-IR" sz="2000" b="1">
              <a:solidFill>
                <a:srgbClr val="FF0000"/>
              </a:solidFill>
            </a:endParaRPr>
          </a:p>
        </p:txBody>
      </p:sp>
    </p:spTree>
    <p:extLst>
      <p:ext uri="{BB962C8B-B14F-4D97-AF65-F5344CB8AC3E}">
        <p14:creationId xmlns:p14="http://schemas.microsoft.com/office/powerpoint/2010/main" val="560473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اين شواهد نشاندهنده اشتغال وسیع زنان و نقش خاص ايشان در خانواده و اجتماع </a:t>
            </a:r>
            <a:r>
              <a:rPr lang="fa-IR" smtClean="0">
                <a:cs typeface="B Zar" panose="00000400000000000000" pitchFamily="2" charset="-78"/>
              </a:rPr>
              <a:t>درطبقات </a:t>
            </a:r>
            <a:r>
              <a:rPr lang="fa-IR" smtClean="0">
                <a:cs typeface="B Zar" panose="00000400000000000000" pitchFamily="2" charset="-78"/>
              </a:rPr>
              <a:t>خاص جامعه در اين زمان است که مشخص میکند زنان </a:t>
            </a:r>
            <a:r>
              <a:rPr lang="fa-IR" smtClean="0">
                <a:cs typeface="B Zar" panose="00000400000000000000" pitchFamily="2" charset="-78"/>
              </a:rPr>
              <a:t>علاوه بر </a:t>
            </a:r>
            <a:r>
              <a:rPr lang="fa-IR" smtClean="0">
                <a:cs typeface="B Zar" panose="00000400000000000000" pitchFamily="2" charset="-78"/>
              </a:rPr>
              <a:t>نقشهای </a:t>
            </a:r>
            <a:r>
              <a:rPr lang="fa-IR" smtClean="0">
                <a:cs typeface="B Zar" panose="00000400000000000000" pitchFamily="2" charset="-78"/>
              </a:rPr>
              <a:t>درون خانوادگی </a:t>
            </a:r>
            <a:r>
              <a:rPr lang="fa-IR" smtClean="0">
                <a:cs typeface="B Zar" panose="00000400000000000000" pitchFamily="2" charset="-78"/>
              </a:rPr>
              <a:t>همچون اداره منزل و رسیدگی به امور خانه، ريسندگی و بافندگی، وظیفه اشتغال و </a:t>
            </a:r>
            <a:r>
              <a:rPr lang="fa-IR">
                <a:cs typeface="B Zar" panose="00000400000000000000" pitchFamily="2" charset="-78"/>
              </a:rPr>
              <a:t>کار بیرون را نیز بر عهده داشتهاند. وجود زنان شاغل از نحوه پوشش ايشان در نقش </a:t>
            </a:r>
            <a:r>
              <a:rPr lang="fa-IR" smtClean="0">
                <a:cs typeface="B Zar" panose="00000400000000000000" pitchFamily="2" charset="-78"/>
              </a:rPr>
              <a:t>برجسته آشور </a:t>
            </a:r>
            <a:r>
              <a:rPr lang="fa-IR">
                <a:cs typeface="B Zar" panose="00000400000000000000" pitchFamily="2" charset="-78"/>
              </a:rPr>
              <a:t>نیز مشخص است. پوشش زنان عادی در اين نقش برجسته لباسی ساده و بلند است. </a:t>
            </a:r>
            <a:endParaRPr lang="fa-IR" smtClean="0">
              <a:cs typeface="B Zar" panose="00000400000000000000" pitchFamily="2" charset="-78"/>
            </a:endParaRPr>
          </a:p>
          <a:p>
            <a:pPr marL="0" indent="0" algn="just">
              <a:buNone/>
            </a:pPr>
            <a:r>
              <a:rPr lang="fa-IR" smtClean="0"/>
              <a:t/>
            </a:r>
            <a:br>
              <a:rPr lang="fa-IR" smtClean="0"/>
            </a:br>
            <a:endParaRPr lang="fa-IR"/>
          </a:p>
        </p:txBody>
      </p:sp>
    </p:spTree>
    <p:extLst>
      <p:ext uri="{BB962C8B-B14F-4D97-AF65-F5344CB8AC3E}">
        <p14:creationId xmlns:p14="http://schemas.microsoft.com/office/powerpoint/2010/main" val="71503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1- مقدمه</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بررسی تاريخی خانواده در دوره های مختلف نشان میدهد که در طول طیف زمانی و مکانی متنوع تنها يک نوع خانواده يا سازماندهی خانوادگی وجود نداشته، بلکه برعکس سنخها و انواع متعددی از خانوادهها وجود داشته اند اين مطالعات به ما کمک میکند تا تأثیر عوامل مختلف را  شکل گیری نهاد خانواده بررسی نموده و نقش و کارکرد هر يک از عوامل تأثیرگذار در خانواده را طی دورههای تاريخی بررسی نمايیم</a:t>
            </a:r>
            <a:endParaRPr lang="fa-IR">
              <a:cs typeface="B Zar" panose="00000400000000000000" pitchFamily="2" charset="-78"/>
            </a:endParaRPr>
          </a:p>
        </p:txBody>
      </p:sp>
      <p:sp>
        <p:nvSpPr>
          <p:cNvPr id="4" name="Flowchart: Connector 3"/>
          <p:cNvSpPr/>
          <p:nvPr/>
        </p:nvSpPr>
        <p:spPr>
          <a:xfrm>
            <a:off x="1484026" y="4661940"/>
            <a:ext cx="3447738" cy="1229194"/>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طیف زمانی و مکانی متنوع</a:t>
            </a:r>
            <a:endParaRPr lang="fa-IR" b="1">
              <a:solidFill>
                <a:srgbClr val="FF0000"/>
              </a:solidFill>
            </a:endParaRPr>
          </a:p>
        </p:txBody>
      </p:sp>
    </p:spTree>
    <p:extLst>
      <p:ext uri="{BB962C8B-B14F-4D97-AF65-F5344CB8AC3E}">
        <p14:creationId xmlns:p14="http://schemas.microsoft.com/office/powerpoint/2010/main" val="6048484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اين </a:t>
            </a:r>
            <a:r>
              <a:rPr lang="fa-IR">
                <a:cs typeface="B Zar" panose="00000400000000000000" pitchFamily="2" charset="-78"/>
              </a:rPr>
              <a:t>نقش برجسته افراد در حال کوچ اجباری هستند که زنان را در حال حمل کیسههای آذوقه</a:t>
            </a:r>
            <a:br>
              <a:rPr lang="fa-IR">
                <a:cs typeface="B Zar" panose="00000400000000000000" pitchFamily="2" charset="-78"/>
              </a:rPr>
            </a:br>
            <a:r>
              <a:rPr lang="fa-IR">
                <a:cs typeface="B Zar" panose="00000400000000000000" pitchFamily="2" charset="-78"/>
              </a:rPr>
              <a:t>ترسیم نموده است. زنان مانند مردان فاقد کفش هستند. شايد علت نداشتن کفش به جهت نوع</a:t>
            </a:r>
            <a:br>
              <a:rPr lang="fa-IR">
                <a:cs typeface="B Zar" panose="00000400000000000000" pitchFamily="2" charset="-78"/>
              </a:rPr>
            </a:br>
            <a:r>
              <a:rPr lang="fa-IR">
                <a:cs typeface="B Zar" panose="00000400000000000000" pitchFamily="2" charset="-78"/>
              </a:rPr>
              <a:t>کار و محل اشتغال ايشان بوده </a:t>
            </a:r>
            <a:r>
              <a:rPr lang="fa-IR">
                <a:cs typeface="B Zar" panose="00000400000000000000" pitchFamily="2" charset="-78"/>
              </a:rPr>
              <a:t>است </a:t>
            </a:r>
            <a:r>
              <a:rPr lang="fa-IR" smtClean="0">
                <a:cs typeface="B Zar" panose="00000400000000000000" pitchFamily="2" charset="-78"/>
              </a:rPr>
              <a:t>اين </a:t>
            </a:r>
            <a:r>
              <a:rPr lang="fa-IR">
                <a:cs typeface="B Zar" panose="00000400000000000000" pitchFamily="2" charset="-78"/>
              </a:rPr>
              <a:t>زنان پوشش سر </a:t>
            </a:r>
            <a:r>
              <a:rPr lang="fa-IR">
                <a:cs typeface="B Zar" panose="00000400000000000000" pitchFamily="2" charset="-78"/>
              </a:rPr>
              <a:t>ندارند </a:t>
            </a:r>
            <a:r>
              <a:rPr lang="fa-IR" smtClean="0">
                <a:cs typeface="B Zar" panose="00000400000000000000" pitchFamily="2" charset="-78"/>
              </a:rPr>
              <a:t>و موهای </a:t>
            </a:r>
            <a:r>
              <a:rPr lang="fa-IR">
                <a:cs typeface="B Zar" panose="00000400000000000000" pitchFamily="2" charset="-78"/>
              </a:rPr>
              <a:t>بدون چین و شکن آنها يکدست صاف بر عقب و پشت گوش شانه شده و </a:t>
            </a:r>
            <a:r>
              <a:rPr lang="fa-IR">
                <a:cs typeface="B Zar" panose="00000400000000000000" pitchFamily="2" charset="-78"/>
              </a:rPr>
              <a:t>در </a:t>
            </a:r>
            <a:r>
              <a:rPr lang="fa-IR" smtClean="0">
                <a:cs typeface="B Zar" panose="00000400000000000000" pitchFamily="2" charset="-78"/>
              </a:rPr>
              <a:t>عقب سر </a:t>
            </a:r>
            <a:r>
              <a:rPr lang="fa-IR">
                <a:cs typeface="B Zar" panose="00000400000000000000" pitchFamily="2" charset="-78"/>
              </a:rPr>
              <a:t>به صورت گیسبافت در </a:t>
            </a:r>
            <a:r>
              <a:rPr lang="fa-IR">
                <a:cs typeface="B Zar" panose="00000400000000000000" pitchFamily="2" charset="-78"/>
              </a:rPr>
              <a:t>آمده </a:t>
            </a:r>
            <a:r>
              <a:rPr lang="fa-IR" smtClean="0">
                <a:cs typeface="B Zar" panose="00000400000000000000" pitchFamily="2" charset="-78"/>
              </a:rPr>
              <a:t>است. طبق </a:t>
            </a:r>
            <a:r>
              <a:rPr lang="fa-IR">
                <a:cs typeface="B Zar" panose="00000400000000000000" pitchFamily="2" charset="-78"/>
              </a:rPr>
              <a:t>اين </a:t>
            </a:r>
            <a:r>
              <a:rPr lang="fa-IR">
                <a:cs typeface="B Zar" panose="00000400000000000000" pitchFamily="2" charset="-78"/>
              </a:rPr>
              <a:t>شواهد </a:t>
            </a:r>
            <a:r>
              <a:rPr lang="fa-IR" smtClean="0">
                <a:cs typeface="B Zar" panose="00000400000000000000" pitchFamily="2" charset="-78"/>
              </a:rPr>
              <a:t>زنان خانواده های </a:t>
            </a:r>
            <a:r>
              <a:rPr lang="fa-IR">
                <a:cs typeface="B Zar" panose="00000400000000000000" pitchFamily="2" charset="-78"/>
              </a:rPr>
              <a:t>ثروتمندان و اشراف لباسهای فاخر و زينتآلات به </a:t>
            </a:r>
            <a:r>
              <a:rPr lang="fa-IR">
                <a:cs typeface="B Zar" panose="00000400000000000000" pitchFamily="2" charset="-78"/>
              </a:rPr>
              <a:t>همراه </a:t>
            </a:r>
            <a:r>
              <a:rPr lang="fa-IR" smtClean="0">
                <a:cs typeface="B Zar" panose="00000400000000000000" pitchFamily="2" charset="-78"/>
              </a:rPr>
              <a:t>داشته اند</a:t>
            </a:r>
            <a:r>
              <a:rPr lang="fa-IR">
                <a:cs typeface="B Zar" panose="00000400000000000000" pitchFamily="2" charset="-78"/>
              </a:rPr>
              <a:t>.</a:t>
            </a:r>
          </a:p>
        </p:txBody>
      </p:sp>
    </p:spTree>
    <p:extLst>
      <p:ext uri="{BB962C8B-B14F-4D97-AF65-F5344CB8AC3E}">
        <p14:creationId xmlns:p14="http://schemas.microsoft.com/office/powerpoint/2010/main" val="37541767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بین مادها در قرن ششم پیش از میلاد «مردم سلحشور» نیز بودهاند. در واقع هر مرد </a:t>
            </a:r>
            <a:r>
              <a:rPr lang="fa-IR" smtClean="0">
                <a:cs typeface="B Zar" panose="00000400000000000000" pitchFamily="2" charset="-78"/>
              </a:rPr>
              <a:t>آزاد مرد </a:t>
            </a:r>
            <a:r>
              <a:rPr lang="fa-IR" smtClean="0">
                <a:cs typeface="B Zar" panose="00000400000000000000" pitchFamily="2" charset="-78"/>
              </a:rPr>
              <a:t>جنگی هم بوده است. هر مرد جنگی از لحاظ نظری کشاورزی بود عضو </a:t>
            </a:r>
            <a:r>
              <a:rPr lang="fa-IR" smtClean="0">
                <a:cs typeface="B Zar" panose="00000400000000000000" pitchFamily="2" charset="-78"/>
              </a:rPr>
              <a:t>جماعت روستايی </a:t>
            </a:r>
            <a:r>
              <a:rPr lang="fa-IR" smtClean="0">
                <a:cs typeface="B Zar" panose="00000400000000000000" pitchFamily="2" charset="-78"/>
              </a:rPr>
              <a:t>و پیش از همه چیز پیشه زراعت داشت. در ماد قديم انتساب به جماعت </a:t>
            </a:r>
            <a:r>
              <a:rPr lang="fa-IR" smtClean="0">
                <a:cs typeface="B Zar" panose="00000400000000000000" pitchFamily="2" charset="-78"/>
              </a:rPr>
              <a:t>کشاورزان شرط </a:t>
            </a:r>
            <a:r>
              <a:rPr lang="fa-IR" smtClean="0">
                <a:cs typeface="B Zar" panose="00000400000000000000" pitchFamily="2" charset="-78"/>
              </a:rPr>
              <a:t>لازم وجودی فرد کامل الحقوق </a:t>
            </a:r>
            <a:r>
              <a:rPr lang="fa-IR" smtClean="0">
                <a:cs typeface="B Zar" panose="00000400000000000000" pitchFamily="2" charset="-78"/>
              </a:rPr>
              <a:t>بود.</a:t>
            </a:r>
          </a:p>
          <a:p>
            <a:pPr algn="just"/>
            <a:endParaRPr lang="fa-IR">
              <a:cs typeface="B Zar" panose="00000400000000000000" pitchFamily="2" charset="-78"/>
            </a:endParaRPr>
          </a:p>
        </p:txBody>
      </p:sp>
      <p:sp>
        <p:nvSpPr>
          <p:cNvPr id="4" name="Flowchart: Alternate Process 3"/>
          <p:cNvSpPr/>
          <p:nvPr/>
        </p:nvSpPr>
        <p:spPr>
          <a:xfrm>
            <a:off x="838200" y="3852472"/>
            <a:ext cx="5081666" cy="1798820"/>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در ماد قديم انتساب به جماعت کشاورزان شرط لازم وجودی فرد کامل </a:t>
            </a:r>
            <a:r>
              <a:rPr lang="fa-IR" sz="2400" b="1">
                <a:solidFill>
                  <a:srgbClr val="FF0000"/>
                </a:solidFill>
                <a:cs typeface="B Zar" panose="00000400000000000000" pitchFamily="2" charset="-78"/>
              </a:rPr>
              <a:t>الحقوق </a:t>
            </a:r>
            <a:r>
              <a:rPr lang="fa-IR" sz="2400" b="1" smtClean="0">
                <a:solidFill>
                  <a:srgbClr val="FF0000"/>
                </a:solidFill>
                <a:cs typeface="B Zar" panose="00000400000000000000" pitchFamily="2" charset="-78"/>
              </a:rPr>
              <a:t>بود</a:t>
            </a:r>
            <a:endParaRPr lang="fa-IR" sz="2400" b="1">
              <a:solidFill>
                <a:srgbClr val="FF0000"/>
              </a:solidFill>
            </a:endParaRPr>
          </a:p>
        </p:txBody>
      </p:sp>
    </p:spTree>
    <p:extLst>
      <p:ext uri="{BB962C8B-B14F-4D97-AF65-F5344CB8AC3E}">
        <p14:creationId xmlns:p14="http://schemas.microsoft.com/office/powerpoint/2010/main" val="3816874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اوضاع اقتصادی خانواده مادها بعد از تشکیل حکومت دگرگون شد. پیش از آن </a:t>
            </a:r>
            <a:r>
              <a:rPr lang="fa-IR" smtClean="0">
                <a:cs typeface="B Zar" panose="00000400000000000000" pitchFamily="2" charset="-78"/>
              </a:rPr>
              <a:t>اقتصاد شکلی </a:t>
            </a:r>
            <a:r>
              <a:rPr lang="fa-IR" smtClean="0">
                <a:cs typeface="B Zar" panose="00000400000000000000" pitchFamily="2" charset="-78"/>
              </a:rPr>
              <a:t>سنتی و اشتراکی داشت به نحوی که حاصل زحمتشان ازآن مالکان بود، ولی بعد از </a:t>
            </a:r>
            <a:r>
              <a:rPr lang="fa-IR" smtClean="0">
                <a:cs typeface="B Zar" panose="00000400000000000000" pitchFamily="2" charset="-78"/>
              </a:rPr>
              <a:t>آن همراه </a:t>
            </a:r>
            <a:r>
              <a:rPr lang="fa-IR" smtClean="0">
                <a:cs typeface="B Zar" panose="00000400000000000000" pitchFamily="2" charset="-78"/>
              </a:rPr>
              <a:t>با ايجاد طبقات متمايز اجتماعی و حقوق متفاوت بین افراد، اقتصاد جامعه نیز از </a:t>
            </a:r>
            <a:r>
              <a:rPr lang="fa-IR" smtClean="0">
                <a:cs typeface="B Zar" panose="00000400000000000000" pitchFamily="2" charset="-78"/>
              </a:rPr>
              <a:t>نظر اجتماعی </a:t>
            </a:r>
            <a:r>
              <a:rPr lang="fa-IR" smtClean="0">
                <a:cs typeface="B Zar" panose="00000400000000000000" pitchFamily="2" charset="-78"/>
              </a:rPr>
              <a:t>دستخوش نوعی تقسیمبندی گرديد، مشاغل و </a:t>
            </a:r>
            <a:r>
              <a:rPr lang="fa-IR" smtClean="0">
                <a:cs typeface="B Zar" panose="00000400000000000000" pitchFamily="2" charset="-78"/>
              </a:rPr>
              <a:t>پیشه ها </a:t>
            </a:r>
            <a:r>
              <a:rPr lang="fa-IR" smtClean="0">
                <a:cs typeface="B Zar" panose="00000400000000000000" pitchFamily="2" charset="-78"/>
              </a:rPr>
              <a:t>از هم جدا شد، منابع </a:t>
            </a:r>
            <a:r>
              <a:rPr lang="fa-IR" smtClean="0">
                <a:cs typeface="B Zar" panose="00000400000000000000" pitchFamily="2" charset="-78"/>
              </a:rPr>
              <a:t>کسب درآمد </a:t>
            </a:r>
            <a:r>
              <a:rPr lang="fa-IR" smtClean="0">
                <a:cs typeface="B Zar" panose="00000400000000000000" pitchFamily="2" charset="-78"/>
              </a:rPr>
              <a:t>افزايش يافت و مردم به اقتضای تغییر سیستم اداری جامعه در فعالیتهای اقتصادی </a:t>
            </a:r>
            <a:r>
              <a:rPr lang="fa-IR" smtClean="0">
                <a:cs typeface="B Zar" panose="00000400000000000000" pitchFamily="2" charset="-78"/>
              </a:rPr>
              <a:t>با رضايت </a:t>
            </a:r>
            <a:r>
              <a:rPr lang="fa-IR" smtClean="0">
                <a:cs typeface="B Zar" panose="00000400000000000000" pitchFamily="2" charset="-78"/>
              </a:rPr>
              <a:t>بیشتری شرکت میکردند</a:t>
            </a:r>
            <a:r>
              <a:rPr lang="fa-IR" smtClean="0"/>
              <a:t>.</a:t>
            </a:r>
            <a:endParaRPr lang="fa-IR"/>
          </a:p>
        </p:txBody>
      </p:sp>
      <p:sp>
        <p:nvSpPr>
          <p:cNvPr id="4" name="Flowchart: Process 3"/>
          <p:cNvSpPr/>
          <p:nvPr/>
        </p:nvSpPr>
        <p:spPr>
          <a:xfrm>
            <a:off x="2308485" y="4572000"/>
            <a:ext cx="2863122" cy="94438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اقتضای تغییر سیستم اداری جامعه</a:t>
            </a:r>
            <a:endParaRPr lang="fa-IR" sz="2000">
              <a:solidFill>
                <a:srgbClr val="FF0000"/>
              </a:solidFill>
            </a:endParaRPr>
          </a:p>
        </p:txBody>
      </p:sp>
    </p:spTree>
    <p:extLst>
      <p:ext uri="{BB962C8B-B14F-4D97-AF65-F5344CB8AC3E}">
        <p14:creationId xmlns:p14="http://schemas.microsoft.com/office/powerpoint/2010/main" val="21067196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327816" y="2377505"/>
            <a:ext cx="4721902" cy="2780140"/>
          </a:xfrm>
          <a:prstGeom prst="rect">
            <a:avLst/>
          </a:prstGeom>
        </p:spPr>
      </p:pic>
    </p:spTree>
    <p:extLst>
      <p:ext uri="{BB962C8B-B14F-4D97-AF65-F5344CB8AC3E}">
        <p14:creationId xmlns:p14="http://schemas.microsoft.com/office/powerpoint/2010/main" val="18483993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10-نتیجه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بررسی شواهد تاريخی و نیز اسناد به دست آمده میتوان اين گونه استنتاج </a:t>
            </a:r>
            <a:r>
              <a:rPr lang="fa-IR" smtClean="0">
                <a:cs typeface="B Zar" panose="00000400000000000000" pitchFamily="2" charset="-78"/>
              </a:rPr>
              <a:t>نمود که </a:t>
            </a:r>
            <a:r>
              <a:rPr lang="fa-IR">
                <a:cs typeface="B Zar" panose="00000400000000000000" pitchFamily="2" charset="-78"/>
              </a:rPr>
              <a:t>خانواده در اين زمان واحد اصلی جامعه را تشکیل </a:t>
            </a:r>
            <a:r>
              <a:rPr lang="fa-IR" smtClean="0">
                <a:cs typeface="B Zar" panose="00000400000000000000" pitchFamily="2" charset="-78"/>
              </a:rPr>
              <a:t>می داده </a:t>
            </a:r>
            <a:r>
              <a:rPr lang="fa-IR">
                <a:cs typeface="B Zar" panose="00000400000000000000" pitchFamily="2" charset="-78"/>
              </a:rPr>
              <a:t>که از مجموع آنها </a:t>
            </a:r>
            <a:r>
              <a:rPr lang="fa-IR" smtClean="0">
                <a:cs typeface="B Zar" panose="00000400000000000000" pitchFamily="2" charset="-78"/>
              </a:rPr>
              <a:t>ديگر ساختارهای </a:t>
            </a:r>
            <a:r>
              <a:rPr lang="fa-IR">
                <a:cs typeface="B Zar" panose="00000400000000000000" pitchFamily="2" charset="-78"/>
              </a:rPr>
              <a:t>جامعه همچون دهها و شهرها شکل میگرفته است. خانواده در زمان مادها </a:t>
            </a:r>
            <a:r>
              <a:rPr lang="fa-IR" smtClean="0">
                <a:cs typeface="B Zar" panose="00000400000000000000" pitchFamily="2" charset="-78"/>
              </a:rPr>
              <a:t>گسترده بوده </a:t>
            </a:r>
            <a:r>
              <a:rPr lang="fa-IR">
                <a:cs typeface="B Zar" panose="00000400000000000000" pitchFamily="2" charset="-78"/>
              </a:rPr>
              <a:t>است. در اين خانواده </a:t>
            </a:r>
            <a:r>
              <a:rPr lang="fa-IR" smtClean="0">
                <a:cs typeface="B Zar" panose="00000400000000000000" pitchFamily="2" charset="-78"/>
              </a:rPr>
              <a:t>علاوه بر </a:t>
            </a:r>
            <a:r>
              <a:rPr lang="fa-IR">
                <a:cs typeface="B Zar" panose="00000400000000000000" pitchFamily="2" charset="-78"/>
              </a:rPr>
              <a:t>افراد اصلی يعنی والدين و فرزندان و نیز پدربزرگها </a:t>
            </a:r>
            <a:r>
              <a:rPr lang="fa-IR" smtClean="0">
                <a:cs typeface="B Zar" panose="00000400000000000000" pitchFamily="2" charset="-78"/>
              </a:rPr>
              <a:t>و مادربزرگها</a:t>
            </a:r>
            <a:r>
              <a:rPr lang="fa-IR">
                <a:cs typeface="B Zar" panose="00000400000000000000" pitchFamily="2" charset="-78"/>
              </a:rPr>
              <a:t>، بردهها </a:t>
            </a:r>
            <a:r>
              <a:rPr lang="fa-IR" smtClean="0">
                <a:cs typeface="B Zar" panose="00000400000000000000" pitchFamily="2" charset="-78"/>
              </a:rPr>
              <a:t>نیز بودند </a:t>
            </a:r>
            <a:r>
              <a:rPr lang="fa-IR">
                <a:cs typeface="B Zar" panose="00000400000000000000" pitchFamily="2" charset="-78"/>
              </a:rPr>
              <a:t>و پیوستن اين افراد باعث گسترش اندازه و ساختار خانواده</a:t>
            </a:r>
            <a:r>
              <a:rPr lang="fa-IR" smtClean="0">
                <a:cs typeface="B Zar" panose="00000400000000000000" pitchFamily="2" charset="-78"/>
              </a:rPr>
              <a:t> </a:t>
            </a:r>
            <a:r>
              <a:rPr lang="fa-IR" smtClean="0">
                <a:cs typeface="B Zar" panose="00000400000000000000" pitchFamily="2" charset="-78"/>
              </a:rPr>
              <a:t>می شده </a:t>
            </a:r>
            <a:r>
              <a:rPr lang="fa-IR">
                <a:cs typeface="B Zar" panose="00000400000000000000" pitchFamily="2" charset="-78"/>
              </a:rPr>
              <a:t>است. </a:t>
            </a:r>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Flowchart: Process 3"/>
          <p:cNvSpPr/>
          <p:nvPr/>
        </p:nvSpPr>
        <p:spPr>
          <a:xfrm>
            <a:off x="838200" y="4422098"/>
            <a:ext cx="3987385" cy="128915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خانواده در زمان مادها گسترده بوده است</a:t>
            </a:r>
            <a:endParaRPr lang="fa-IR" sz="2000" b="1">
              <a:solidFill>
                <a:srgbClr val="FF0000"/>
              </a:solidFill>
            </a:endParaRPr>
          </a:p>
        </p:txBody>
      </p:sp>
    </p:spTree>
    <p:extLst>
      <p:ext uri="{BB962C8B-B14F-4D97-AF65-F5344CB8AC3E}">
        <p14:creationId xmlns:p14="http://schemas.microsoft.com/office/powerpoint/2010/main" val="54858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10-نتیجه گیری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همچنین </a:t>
            </a:r>
            <a:r>
              <a:rPr lang="fa-IR" smtClean="0">
                <a:cs typeface="B Zar" panose="00000400000000000000" pitchFamily="2" charset="-78"/>
              </a:rPr>
              <a:t>نظام خويشاوندی در خانواده دارای جايگاه مهمی برای رهبری </a:t>
            </a:r>
            <a:r>
              <a:rPr lang="fa-IR">
                <a:cs typeface="B Zar" panose="00000400000000000000" pitchFamily="2" charset="-78"/>
              </a:rPr>
              <a:t> </a:t>
            </a:r>
            <a:r>
              <a:rPr lang="fa-IR" smtClean="0">
                <a:cs typeface="B Zar" panose="00000400000000000000" pitchFamily="2" charset="-78"/>
              </a:rPr>
              <a:t>و </a:t>
            </a:r>
            <a:r>
              <a:rPr lang="fa-IR" smtClean="0">
                <a:cs typeface="B Zar" panose="00000400000000000000" pitchFamily="2" charset="-78"/>
              </a:rPr>
              <a:t>فرمانروايی </a:t>
            </a:r>
            <a:r>
              <a:rPr lang="fa-IR" smtClean="0">
                <a:cs typeface="B Zar" panose="00000400000000000000" pitchFamily="2" charset="-78"/>
              </a:rPr>
              <a:t>بر مجموعه گروه خانگی داشته است. با توجه به سطح تقسیم کار پايین در </a:t>
            </a:r>
            <a:r>
              <a:rPr lang="fa-IR" smtClean="0">
                <a:cs typeface="B Zar" panose="00000400000000000000" pitchFamily="2" charset="-78"/>
              </a:rPr>
              <a:t>جامعه هنوز </a:t>
            </a:r>
            <a:r>
              <a:rPr lang="fa-IR" smtClean="0">
                <a:cs typeface="B Zar" panose="00000400000000000000" pitchFamily="2" charset="-78"/>
              </a:rPr>
              <a:t>غیر از نهاد سیاست، ساير نهادها از خانواده جدا نشده بود و در داخل خانواده قرار </a:t>
            </a:r>
            <a:r>
              <a:rPr lang="fa-IR" smtClean="0">
                <a:cs typeface="B Zar" panose="00000400000000000000" pitchFamily="2" charset="-78"/>
              </a:rPr>
              <a:t>داشته است. خانواده </a:t>
            </a:r>
            <a:r>
              <a:rPr lang="fa-IR" smtClean="0">
                <a:cs typeface="B Zar" panose="00000400000000000000" pitchFamily="2" charset="-78"/>
              </a:rPr>
              <a:t>در اين زمان برحسب ساختار قدرت، خانواده پدرشاهی بود. </a:t>
            </a:r>
            <a:endParaRPr lang="fa-IR">
              <a:cs typeface="B Zar" panose="00000400000000000000" pitchFamily="2" charset="-78"/>
            </a:endParaRPr>
          </a:p>
        </p:txBody>
      </p:sp>
    </p:spTree>
    <p:extLst>
      <p:ext uri="{BB962C8B-B14F-4D97-AF65-F5344CB8AC3E}">
        <p14:creationId xmlns:p14="http://schemas.microsoft.com/office/powerpoint/2010/main" val="12683809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10-نتیجه گیری</a:t>
            </a:r>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تحول در نظام معیشتی و تکامل دامپروری و کشاورزی و استفاده از آهن در آن زمان و پیدايش تقسیم اجتماعی کار که اساسش جدايی صنايع دستی از کشاورزی بود از عواملی بوده که نظام خانواده را از نظام مادرشاهی/ مادرسری به پدرشاهی/ پدرسری تغییر داد. ازدواج در اين زمان در خانواده برونهمسری بوده و دارای ويژگیهايی همچون تعدد زوجات است. ازدواجها براساس مصلحت دودمان و برای حفظ و ازدياد مکنت خانواده </a:t>
            </a:r>
            <a:r>
              <a:rPr lang="fa-IR">
                <a:cs typeface="B Zar" panose="00000400000000000000" pitchFamily="2" charset="-78"/>
              </a:rPr>
              <a:t>صورت </a:t>
            </a:r>
            <a:r>
              <a:rPr lang="fa-IR" smtClean="0">
                <a:cs typeface="B Zar" panose="00000400000000000000" pitchFamily="2" charset="-78"/>
              </a:rPr>
              <a:t>می گرفته </a:t>
            </a:r>
            <a:r>
              <a:rPr lang="fa-IR">
                <a:cs typeface="B Zar" panose="00000400000000000000" pitchFamily="2" charset="-78"/>
              </a:rPr>
              <a:t>است. ازاينرو عشق و علاقه و خواسته زوجین در عقد ازدواج </a:t>
            </a:r>
            <a:r>
              <a:rPr lang="fa-IR" u="sng">
                <a:solidFill>
                  <a:srgbClr val="FF0000"/>
                </a:solidFill>
                <a:cs typeface="B Zar" panose="00000400000000000000" pitchFamily="2" charset="-78"/>
              </a:rPr>
              <a:t>مدخلیت نداشته است</a:t>
            </a:r>
            <a:endParaRPr lang="fa-IR" u="sng">
              <a:solidFill>
                <a:srgbClr val="FF0000"/>
              </a:solidFill>
            </a:endParaRPr>
          </a:p>
        </p:txBody>
      </p:sp>
    </p:spTree>
    <p:extLst>
      <p:ext uri="{BB962C8B-B14F-4D97-AF65-F5344CB8AC3E}">
        <p14:creationId xmlns:p14="http://schemas.microsoft.com/office/powerpoint/2010/main" val="20027190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10-نتیجه گیری</a:t>
            </a:r>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علاوه بر </a:t>
            </a:r>
            <a:r>
              <a:rPr lang="fa-IR" smtClean="0">
                <a:cs typeface="B Zar" panose="00000400000000000000" pitchFamily="2" charset="-78"/>
              </a:rPr>
              <a:t>تولید مثل از جمله کارکردهای خانواده و با توجه به شرايط زيستی و سیاسی </a:t>
            </a:r>
            <a:r>
              <a:rPr lang="fa-IR" smtClean="0">
                <a:cs typeface="B Zar" panose="00000400000000000000" pitchFamily="2" charset="-78"/>
              </a:rPr>
              <a:t>دوره ماد </a:t>
            </a:r>
            <a:r>
              <a:rPr lang="fa-IR" smtClean="0">
                <a:cs typeface="B Zar" panose="00000400000000000000" pitchFamily="2" charset="-78"/>
              </a:rPr>
              <a:t>میتوان کارکرد امنیتی را نام برد که بايد خانواده برای اعضای خود تأمین میکرد، </a:t>
            </a:r>
            <a:r>
              <a:rPr lang="fa-IR" smtClean="0">
                <a:cs typeface="B Zar" panose="00000400000000000000" pitchFamily="2" charset="-78"/>
              </a:rPr>
              <a:t>همچنین خانواده </a:t>
            </a:r>
            <a:r>
              <a:rPr lang="fa-IR" smtClean="0">
                <a:cs typeface="B Zar" panose="00000400000000000000" pitchFamily="2" charset="-78"/>
              </a:rPr>
              <a:t>کارکرد آموزشی از جمله اجتماعی کردن اولیه و ثانويه و آموختن دين به فرزندان </a:t>
            </a:r>
            <a:r>
              <a:rPr lang="fa-IR" smtClean="0">
                <a:cs typeface="B Zar" panose="00000400000000000000" pitchFamily="2" charset="-78"/>
              </a:rPr>
              <a:t>را ايفا </a:t>
            </a:r>
            <a:r>
              <a:rPr lang="fa-IR" smtClean="0">
                <a:cs typeface="B Zar" panose="00000400000000000000" pitchFamily="2" charset="-78"/>
              </a:rPr>
              <a:t>میکرده است. بدين ترتیب هنوز همه نهادهای اجتماعی به جز نهاد سیاست در </a:t>
            </a:r>
            <a:r>
              <a:rPr lang="fa-IR" smtClean="0">
                <a:cs typeface="B Zar" panose="00000400000000000000" pitchFamily="2" charset="-78"/>
              </a:rPr>
              <a:t>درون خانواده </a:t>
            </a:r>
            <a:r>
              <a:rPr lang="fa-IR" smtClean="0">
                <a:cs typeface="B Zar" panose="00000400000000000000" pitchFamily="2" charset="-78"/>
              </a:rPr>
              <a:t>قرار داشت که در نتیجه آن ساختار پیچیدهای را براساس همبستگی ارگانیک </a:t>
            </a:r>
            <a:r>
              <a:rPr lang="fa-IR" smtClean="0">
                <a:cs typeface="B Zar" panose="00000400000000000000" pitchFamily="2" charset="-78"/>
              </a:rPr>
              <a:t>پیدا میکرد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80938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چنان که خانواده در زمینه آموزش و با توجه به شرايط جغرافیايی و سیاسی، انواع آموزشهای زارعت و دامپروری، حرفهايی و صنعتی، بافندگی و نساجی، معماری و ساختمانسازی و فلزکاری را به </a:t>
            </a:r>
            <a:r>
              <a:rPr lang="fa-IR">
                <a:cs typeface="B Zar" panose="00000400000000000000" pitchFamily="2" charset="-78"/>
              </a:rPr>
              <a:t>کودکان </a:t>
            </a:r>
            <a:r>
              <a:rPr lang="fa-IR" smtClean="0">
                <a:cs typeface="B Zar" panose="00000400000000000000" pitchFamily="2" charset="-78"/>
              </a:rPr>
              <a:t>می آموخته </a:t>
            </a:r>
            <a:r>
              <a:rPr lang="fa-IR">
                <a:cs typeface="B Zar" panose="00000400000000000000" pitchFamily="2" charset="-78"/>
              </a:rPr>
              <a:t>و نقش بسیار مهمی </a:t>
            </a:r>
            <a:r>
              <a:rPr lang="fa-IR">
                <a:cs typeface="B Zar" panose="00000400000000000000" pitchFamily="2" charset="-78"/>
              </a:rPr>
              <a:t>در </a:t>
            </a:r>
            <a:r>
              <a:rPr lang="fa-IR" smtClean="0">
                <a:cs typeface="B Zar" panose="00000400000000000000" pitchFamily="2" charset="-78"/>
              </a:rPr>
              <a:t>جامعه پذيری  </a:t>
            </a:r>
            <a:r>
              <a:rPr lang="fa-IR">
                <a:cs typeface="B Zar" panose="00000400000000000000" pitchFamily="2" charset="-78"/>
              </a:rPr>
              <a:t>کودکان </a:t>
            </a:r>
            <a:r>
              <a:rPr lang="fa-IR">
                <a:cs typeface="B Zar" panose="00000400000000000000" pitchFamily="2" charset="-78"/>
              </a:rPr>
              <a:t>ايفا </a:t>
            </a:r>
            <a:r>
              <a:rPr lang="fa-IR" smtClean="0">
                <a:cs typeface="B Zar" panose="00000400000000000000" pitchFamily="2" charset="-78"/>
              </a:rPr>
              <a:t>می نموده </a:t>
            </a:r>
            <a:r>
              <a:rPr lang="fa-IR">
                <a:cs typeface="B Zar" panose="00000400000000000000" pitchFamily="2" charset="-78"/>
              </a:rPr>
              <a:t>است. نهاد اقتصاد هنوز از خانواده تفکیک نشده بود و غالب فعالیتهای اقتصادی تولیدی و مصرفی در داخل خانواده انجام میگرفت</a:t>
            </a:r>
          </a:p>
          <a:p>
            <a:endParaRPr lang="fa-IR"/>
          </a:p>
        </p:txBody>
      </p:sp>
      <p:sp>
        <p:nvSpPr>
          <p:cNvPr id="4" name="Flowchart: Process 3"/>
          <p:cNvSpPr/>
          <p:nvPr/>
        </p:nvSpPr>
        <p:spPr>
          <a:xfrm>
            <a:off x="1993690" y="4152275"/>
            <a:ext cx="4572001" cy="10643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نهاد اقتصاد هنوز از خانواده تفکیک نشده بود</a:t>
            </a:r>
            <a:endParaRPr lang="fa-IR" sz="2000" b="1">
              <a:solidFill>
                <a:srgbClr val="FF0000"/>
              </a:solidFill>
            </a:endParaRPr>
          </a:p>
        </p:txBody>
      </p:sp>
    </p:spTree>
    <p:extLst>
      <p:ext uri="{BB962C8B-B14F-4D97-AF65-F5344CB8AC3E}">
        <p14:creationId xmlns:p14="http://schemas.microsoft.com/office/powerpoint/2010/main" val="35831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t>1- مقدمه</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مطالعات لازم درباره تحولات خانواده در ايران، با وجود تاريخ طولانی و پرفراز و نشیب، تنوع قومی و فرهنگی موجود در آن، به عمل نیامده است. از اينرو اين نوشتار به بررسی وضعیت و تحولات خانواده ايرانی، کارکردها، ويژگیها و ساختار آن در دوره امپراطوری «مادها»، که با تشکیل اولین امپراطوری غرب ايران همراه است، میپردازد. </a:t>
            </a:r>
          </a:p>
          <a:p>
            <a:pPr algn="just"/>
            <a:endParaRPr lang="fa-IR">
              <a:cs typeface="B Zar" panose="00000400000000000000" pitchFamily="2" charset="-78"/>
            </a:endParaRPr>
          </a:p>
        </p:txBody>
      </p:sp>
      <p:sp>
        <p:nvSpPr>
          <p:cNvPr id="4" name="Flowchart: Process 3"/>
          <p:cNvSpPr/>
          <p:nvPr/>
        </p:nvSpPr>
        <p:spPr>
          <a:xfrm>
            <a:off x="1753850" y="4077323"/>
            <a:ext cx="3492708" cy="10193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تاريخ طولانی و پرفراز و نشیب</a:t>
            </a:r>
            <a:endParaRPr lang="fa-IR" b="1">
              <a:solidFill>
                <a:srgbClr val="FF0000"/>
              </a:solidFill>
            </a:endParaRPr>
          </a:p>
        </p:txBody>
      </p:sp>
    </p:spTree>
    <p:extLst>
      <p:ext uri="{BB962C8B-B14F-4D97-AF65-F5344CB8AC3E}">
        <p14:creationId xmlns:p14="http://schemas.microsoft.com/office/powerpoint/2010/main" val="344872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7203</Words>
  <Application>Microsoft Office PowerPoint</Application>
  <PresentationFormat>Widescreen</PresentationFormat>
  <Paragraphs>200</Paragraphs>
  <Slides>88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B Lotus</vt:lpstr>
      <vt:lpstr>B Zar</vt:lpstr>
      <vt:lpstr>Calibri</vt:lpstr>
      <vt:lpstr>Calibri Light</vt:lpstr>
      <vt:lpstr>Times New Roman</vt:lpstr>
      <vt:lpstr>Office Theme</vt:lpstr>
      <vt:lpstr>عنوان مقاله:ساختار و کارکردهای خانواده ايراني در دوره «مادها </vt:lpstr>
      <vt:lpstr>چکیده</vt:lpstr>
      <vt:lpstr>چکیده</vt:lpstr>
      <vt:lpstr>کلیدواژگان: </vt:lpstr>
      <vt:lpstr>1- مقدمه</vt:lpstr>
      <vt:lpstr>1- مقدمه</vt:lpstr>
      <vt:lpstr>1- مقدمه</vt:lpstr>
      <vt:lpstr>1- مقدمه</vt:lpstr>
      <vt:lpstr>1- مقدمه</vt:lpstr>
      <vt:lpstr>1- مقدمه</vt:lpstr>
      <vt:lpstr>2-چارچوب مفهومي تحقیق </vt:lpstr>
      <vt:lpstr>2-چارچوب مفهومي تحقیق </vt:lpstr>
      <vt:lpstr>2-چارچوب مفهومي تحقیق </vt:lpstr>
      <vt:lpstr>2-چارچوب مفهومي تحقیق </vt:lpstr>
      <vt:lpstr>2-چارچوب مفهومي تحقیق </vt:lpstr>
      <vt:lpstr>2-چارچوب مفهومي تحقیق </vt:lpstr>
      <vt:lpstr>2-چارچوب مفهومي تحقیق </vt:lpstr>
      <vt:lpstr>2-چارچوب مفهومي تحقیق </vt:lpstr>
      <vt:lpstr>2-چارچوب مفهومي تحقیق </vt:lpstr>
      <vt:lpstr>2-چارچوب مفهومي تحقیق </vt:lpstr>
      <vt:lpstr>2-چارچوب مفهومي تحقیق </vt:lpstr>
      <vt:lpstr>پرسش پژوهش </vt:lpstr>
      <vt:lpstr>3-وضعیت جغرافیايي- سیاسي مادها در تاريخ ايران</vt:lpstr>
      <vt:lpstr>PowerPoint Presentation</vt:lpstr>
      <vt:lpstr>PowerPoint Presentation</vt:lpstr>
      <vt:lpstr>PowerPoint Presentation</vt:lpstr>
      <vt:lpstr>PowerPoint Presentation</vt:lpstr>
      <vt:lpstr>4- نوع و ساختار خانواده در جامعه ماد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نحوه زيست و کارکرد امنیتي </vt:lpstr>
      <vt:lpstr>PowerPoint Presentation</vt:lpstr>
      <vt:lpstr>PowerPoint Presentation</vt:lpstr>
      <vt:lpstr>PowerPoint Presentation</vt:lpstr>
      <vt:lpstr>PowerPoint Presentation</vt:lpstr>
      <vt:lpstr>6-تحولات طبقاتي و تأثیر آن بر ساختار قدرت در خانواده </vt:lpstr>
      <vt:lpstr>PowerPoint Presentation</vt:lpstr>
      <vt:lpstr>PowerPoint Presentation</vt:lpstr>
      <vt:lpstr>PowerPoint Presentation</vt:lpstr>
      <vt:lpstr>PowerPoint Presentation</vt:lpstr>
      <vt:lpstr>7-ازدواج و همسرگزيني </vt:lpstr>
      <vt:lpstr>PowerPoint Presentation</vt:lpstr>
      <vt:lpstr>PowerPoint Presentation</vt:lpstr>
      <vt:lpstr>PowerPoint Presentation</vt:lpstr>
      <vt:lpstr>PowerPoint Presentation</vt:lpstr>
      <vt:lpstr>PowerPoint Presentation</vt:lpstr>
      <vt:lpstr>- 8فرزندان و کارکرد آموزشي خانواده</vt:lpstr>
      <vt:lpstr>PowerPoint Presentation</vt:lpstr>
      <vt:lpstr>9-خانواده ماد و نقشهای اقتصادی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10-نتیجه گیری</vt:lpstr>
      <vt:lpstr>10-نتیجه گیری</vt:lpstr>
      <vt:lpstr>10-نتیجه گیری</vt:lpstr>
      <vt:lpstr>10-نتیجه گیری</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42</cp:revision>
  <dcterms:created xsi:type="dcterms:W3CDTF">2022-12-15T19:27:44Z</dcterms:created>
  <dcterms:modified xsi:type="dcterms:W3CDTF">2022-12-16T17:51:23Z</dcterms:modified>
</cp:coreProperties>
</file>