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76"/>
  </p:notesMasterIdLst>
  <p:sldIdLst>
    <p:sldId id="256" r:id="rId2"/>
    <p:sldId id="257" r:id="rId3"/>
    <p:sldId id="302" r:id="rId4"/>
    <p:sldId id="258" r:id="rId5"/>
    <p:sldId id="259" r:id="rId6"/>
    <p:sldId id="303" r:id="rId7"/>
    <p:sldId id="260" r:id="rId8"/>
    <p:sldId id="304" r:id="rId9"/>
    <p:sldId id="261" r:id="rId10"/>
    <p:sldId id="305" r:id="rId11"/>
    <p:sldId id="262" r:id="rId12"/>
    <p:sldId id="263" r:id="rId13"/>
    <p:sldId id="264" r:id="rId14"/>
    <p:sldId id="306" r:id="rId15"/>
    <p:sldId id="265" r:id="rId16"/>
    <p:sldId id="266" r:id="rId17"/>
    <p:sldId id="267" r:id="rId18"/>
    <p:sldId id="307" r:id="rId19"/>
    <p:sldId id="268" r:id="rId20"/>
    <p:sldId id="308" r:id="rId21"/>
    <p:sldId id="269" r:id="rId22"/>
    <p:sldId id="309" r:id="rId23"/>
    <p:sldId id="270" r:id="rId24"/>
    <p:sldId id="310" r:id="rId25"/>
    <p:sldId id="311" r:id="rId26"/>
    <p:sldId id="271" r:id="rId27"/>
    <p:sldId id="272" r:id="rId28"/>
    <p:sldId id="312" r:id="rId29"/>
    <p:sldId id="273" r:id="rId30"/>
    <p:sldId id="313" r:id="rId31"/>
    <p:sldId id="314" r:id="rId32"/>
    <p:sldId id="274" r:id="rId33"/>
    <p:sldId id="275" r:id="rId34"/>
    <p:sldId id="315" r:id="rId35"/>
    <p:sldId id="276" r:id="rId36"/>
    <p:sldId id="277" r:id="rId37"/>
    <p:sldId id="316" r:id="rId38"/>
    <p:sldId id="278" r:id="rId39"/>
    <p:sldId id="279" r:id="rId40"/>
    <p:sldId id="280" r:id="rId41"/>
    <p:sldId id="317" r:id="rId42"/>
    <p:sldId id="318" r:id="rId43"/>
    <p:sldId id="281" r:id="rId44"/>
    <p:sldId id="282" r:id="rId45"/>
    <p:sldId id="319" r:id="rId46"/>
    <p:sldId id="283" r:id="rId47"/>
    <p:sldId id="284" r:id="rId48"/>
    <p:sldId id="320" r:id="rId49"/>
    <p:sldId id="285" r:id="rId50"/>
    <p:sldId id="321" r:id="rId51"/>
    <p:sldId id="287" r:id="rId52"/>
    <p:sldId id="288" r:id="rId53"/>
    <p:sldId id="289" r:id="rId54"/>
    <p:sldId id="290" r:id="rId55"/>
    <p:sldId id="322" r:id="rId56"/>
    <p:sldId id="291" r:id="rId57"/>
    <p:sldId id="292" r:id="rId58"/>
    <p:sldId id="323" r:id="rId59"/>
    <p:sldId id="293" r:id="rId60"/>
    <p:sldId id="324" r:id="rId61"/>
    <p:sldId id="294" r:id="rId62"/>
    <p:sldId id="325" r:id="rId63"/>
    <p:sldId id="295" r:id="rId64"/>
    <p:sldId id="326" r:id="rId65"/>
    <p:sldId id="327" r:id="rId66"/>
    <p:sldId id="296" r:id="rId67"/>
    <p:sldId id="297" r:id="rId68"/>
    <p:sldId id="328" r:id="rId69"/>
    <p:sldId id="330" r:id="rId70"/>
    <p:sldId id="298" r:id="rId71"/>
    <p:sldId id="331" r:id="rId72"/>
    <p:sldId id="299" r:id="rId73"/>
    <p:sldId id="300" r:id="rId74"/>
    <p:sldId id="301" r:id="rId7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8" y="114"/>
      </p:cViewPr>
      <p:guideLst/>
    </p:cSldViewPr>
  </p:slideViewPr>
  <p:outlineViewPr>
    <p:cViewPr>
      <p:scale>
        <a:sx n="33" d="100"/>
        <a:sy n="33" d="100"/>
      </p:scale>
      <p:origin x="0" y="-5714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0AE510F-4F24-41A3-9BD2-EA8455BB4A34}" type="datetimeFigureOut">
              <a:rPr lang="fa-IR" smtClean="0"/>
              <a:t>13/06/1444</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3D90A85-C8E2-4DDC-BC7C-9A3EA90DFD2D}" type="slidenum">
              <a:rPr lang="fa-IR" smtClean="0"/>
              <a:t>‹#›</a:t>
            </a:fld>
            <a:endParaRPr lang="fa-IR"/>
          </a:p>
        </p:txBody>
      </p:sp>
    </p:spTree>
    <p:extLst>
      <p:ext uri="{BB962C8B-B14F-4D97-AF65-F5344CB8AC3E}">
        <p14:creationId xmlns:p14="http://schemas.microsoft.com/office/powerpoint/2010/main" val="513304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3D90A85-C8E2-4DDC-BC7C-9A3EA90DFD2D}" type="slidenum">
              <a:rPr lang="fa-IR" smtClean="0"/>
              <a:t>17</a:t>
            </a:fld>
            <a:endParaRPr lang="fa-IR"/>
          </a:p>
        </p:txBody>
      </p:sp>
    </p:spTree>
    <p:extLst>
      <p:ext uri="{BB962C8B-B14F-4D97-AF65-F5344CB8AC3E}">
        <p14:creationId xmlns:p14="http://schemas.microsoft.com/office/powerpoint/2010/main" val="64855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846DB1D-AB37-48EB-B9CD-EC0993C065E6}" type="datetimeFigureOut">
              <a:rPr lang="fa-IR" smtClean="0"/>
              <a:t>13/06/1444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125EE6-8F8A-4979-B0F1-354FE447582C}" type="slidenum">
              <a:rPr lang="fa-IR" smtClean="0"/>
              <a:t>‹#›</a:t>
            </a:fld>
            <a:endParaRPr lang="fa-IR"/>
          </a:p>
        </p:txBody>
      </p:sp>
    </p:spTree>
    <p:extLst>
      <p:ext uri="{BB962C8B-B14F-4D97-AF65-F5344CB8AC3E}">
        <p14:creationId xmlns:p14="http://schemas.microsoft.com/office/powerpoint/2010/main" val="3549438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846DB1D-AB37-48EB-B9CD-EC0993C065E6}" type="datetimeFigureOut">
              <a:rPr lang="fa-IR" smtClean="0"/>
              <a:t>13/06/1444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125EE6-8F8A-4979-B0F1-354FE447582C}" type="slidenum">
              <a:rPr lang="fa-IR" smtClean="0"/>
              <a:t>‹#›</a:t>
            </a:fld>
            <a:endParaRPr lang="fa-IR"/>
          </a:p>
        </p:txBody>
      </p:sp>
    </p:spTree>
    <p:extLst>
      <p:ext uri="{BB962C8B-B14F-4D97-AF65-F5344CB8AC3E}">
        <p14:creationId xmlns:p14="http://schemas.microsoft.com/office/powerpoint/2010/main" val="237378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846DB1D-AB37-48EB-B9CD-EC0993C065E6}" type="datetimeFigureOut">
              <a:rPr lang="fa-IR" smtClean="0"/>
              <a:t>13/06/1444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125EE6-8F8A-4979-B0F1-354FE447582C}" type="slidenum">
              <a:rPr lang="fa-IR" smtClean="0"/>
              <a:t>‹#›</a:t>
            </a:fld>
            <a:endParaRPr lang="fa-IR"/>
          </a:p>
        </p:txBody>
      </p:sp>
    </p:spTree>
    <p:extLst>
      <p:ext uri="{BB962C8B-B14F-4D97-AF65-F5344CB8AC3E}">
        <p14:creationId xmlns:p14="http://schemas.microsoft.com/office/powerpoint/2010/main" val="18091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846DB1D-AB37-48EB-B9CD-EC0993C065E6}" type="datetimeFigureOut">
              <a:rPr lang="fa-IR" smtClean="0"/>
              <a:t>13/06/1444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125EE6-8F8A-4979-B0F1-354FE447582C}" type="slidenum">
              <a:rPr lang="fa-IR" smtClean="0"/>
              <a:t>‹#›</a:t>
            </a:fld>
            <a:endParaRPr lang="fa-IR"/>
          </a:p>
        </p:txBody>
      </p:sp>
    </p:spTree>
    <p:extLst>
      <p:ext uri="{BB962C8B-B14F-4D97-AF65-F5344CB8AC3E}">
        <p14:creationId xmlns:p14="http://schemas.microsoft.com/office/powerpoint/2010/main" val="238548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46DB1D-AB37-48EB-B9CD-EC0993C065E6}" type="datetimeFigureOut">
              <a:rPr lang="fa-IR" smtClean="0"/>
              <a:t>13/06/1444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125EE6-8F8A-4979-B0F1-354FE447582C}" type="slidenum">
              <a:rPr lang="fa-IR" smtClean="0"/>
              <a:t>‹#›</a:t>
            </a:fld>
            <a:endParaRPr lang="fa-IR"/>
          </a:p>
        </p:txBody>
      </p:sp>
    </p:spTree>
    <p:extLst>
      <p:ext uri="{BB962C8B-B14F-4D97-AF65-F5344CB8AC3E}">
        <p14:creationId xmlns:p14="http://schemas.microsoft.com/office/powerpoint/2010/main" val="383421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846DB1D-AB37-48EB-B9CD-EC0993C065E6}" type="datetimeFigureOut">
              <a:rPr lang="fa-IR" smtClean="0"/>
              <a:t>13/06/1444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7125EE6-8F8A-4979-B0F1-354FE447582C}" type="slidenum">
              <a:rPr lang="fa-IR" smtClean="0"/>
              <a:t>‹#›</a:t>
            </a:fld>
            <a:endParaRPr lang="fa-IR"/>
          </a:p>
        </p:txBody>
      </p:sp>
    </p:spTree>
    <p:extLst>
      <p:ext uri="{BB962C8B-B14F-4D97-AF65-F5344CB8AC3E}">
        <p14:creationId xmlns:p14="http://schemas.microsoft.com/office/powerpoint/2010/main" val="1810640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846DB1D-AB37-48EB-B9CD-EC0993C065E6}" type="datetimeFigureOut">
              <a:rPr lang="fa-IR" smtClean="0"/>
              <a:t>13/06/1444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7125EE6-8F8A-4979-B0F1-354FE447582C}" type="slidenum">
              <a:rPr lang="fa-IR" smtClean="0"/>
              <a:t>‹#›</a:t>
            </a:fld>
            <a:endParaRPr lang="fa-IR"/>
          </a:p>
        </p:txBody>
      </p:sp>
    </p:spTree>
    <p:extLst>
      <p:ext uri="{BB962C8B-B14F-4D97-AF65-F5344CB8AC3E}">
        <p14:creationId xmlns:p14="http://schemas.microsoft.com/office/powerpoint/2010/main" val="416184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846DB1D-AB37-48EB-B9CD-EC0993C065E6}" type="datetimeFigureOut">
              <a:rPr lang="fa-IR" smtClean="0"/>
              <a:t>13/06/1444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7125EE6-8F8A-4979-B0F1-354FE447582C}" type="slidenum">
              <a:rPr lang="fa-IR" smtClean="0"/>
              <a:t>‹#›</a:t>
            </a:fld>
            <a:endParaRPr lang="fa-IR"/>
          </a:p>
        </p:txBody>
      </p:sp>
    </p:spTree>
    <p:extLst>
      <p:ext uri="{BB962C8B-B14F-4D97-AF65-F5344CB8AC3E}">
        <p14:creationId xmlns:p14="http://schemas.microsoft.com/office/powerpoint/2010/main" val="171534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46DB1D-AB37-48EB-B9CD-EC0993C065E6}" type="datetimeFigureOut">
              <a:rPr lang="fa-IR" smtClean="0"/>
              <a:t>13/06/1444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07125EE6-8F8A-4979-B0F1-354FE447582C}" type="slidenum">
              <a:rPr lang="fa-IR" smtClean="0"/>
              <a:t>‹#›</a:t>
            </a:fld>
            <a:endParaRPr lang="fa-IR"/>
          </a:p>
        </p:txBody>
      </p:sp>
    </p:spTree>
    <p:extLst>
      <p:ext uri="{BB962C8B-B14F-4D97-AF65-F5344CB8AC3E}">
        <p14:creationId xmlns:p14="http://schemas.microsoft.com/office/powerpoint/2010/main" val="3222952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46DB1D-AB37-48EB-B9CD-EC0993C065E6}" type="datetimeFigureOut">
              <a:rPr lang="fa-IR" smtClean="0"/>
              <a:t>13/06/1444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7125EE6-8F8A-4979-B0F1-354FE447582C}" type="slidenum">
              <a:rPr lang="fa-IR" smtClean="0"/>
              <a:t>‹#›</a:t>
            </a:fld>
            <a:endParaRPr lang="fa-IR"/>
          </a:p>
        </p:txBody>
      </p:sp>
    </p:spTree>
    <p:extLst>
      <p:ext uri="{BB962C8B-B14F-4D97-AF65-F5344CB8AC3E}">
        <p14:creationId xmlns:p14="http://schemas.microsoft.com/office/powerpoint/2010/main" val="193182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46DB1D-AB37-48EB-B9CD-EC0993C065E6}" type="datetimeFigureOut">
              <a:rPr lang="fa-IR" smtClean="0"/>
              <a:t>13/06/1444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7125EE6-8F8A-4979-B0F1-354FE447582C}" type="slidenum">
              <a:rPr lang="fa-IR" smtClean="0"/>
              <a:t>‹#›</a:t>
            </a:fld>
            <a:endParaRPr lang="fa-IR"/>
          </a:p>
        </p:txBody>
      </p:sp>
    </p:spTree>
    <p:extLst>
      <p:ext uri="{BB962C8B-B14F-4D97-AF65-F5344CB8AC3E}">
        <p14:creationId xmlns:p14="http://schemas.microsoft.com/office/powerpoint/2010/main" val="851767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846DB1D-AB37-48EB-B9CD-EC0993C065E6}" type="datetimeFigureOut">
              <a:rPr lang="fa-IR" smtClean="0"/>
              <a:t>13/06/1444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7125EE6-8F8A-4979-B0F1-354FE447582C}" type="slidenum">
              <a:rPr lang="fa-IR" smtClean="0"/>
              <a:t>‹#›</a:t>
            </a:fld>
            <a:endParaRPr lang="fa-IR"/>
          </a:p>
        </p:txBody>
      </p:sp>
    </p:spTree>
    <p:extLst>
      <p:ext uri="{BB962C8B-B14F-4D97-AF65-F5344CB8AC3E}">
        <p14:creationId xmlns:p14="http://schemas.microsoft.com/office/powerpoint/2010/main" val="2953204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3200" smtClean="0">
                <a:solidFill>
                  <a:srgbClr val="FF0000"/>
                </a:solidFill>
                <a:cs typeface="B Zar" panose="00000400000000000000" pitchFamily="2" charset="-78"/>
              </a:rPr>
              <a:t>عنوان مقاله</a:t>
            </a:r>
            <a:r>
              <a:rPr lang="fa-IR" sz="3200" smtClean="0">
                <a:cs typeface="B Zar" panose="00000400000000000000" pitchFamily="2" charset="-78"/>
              </a:rPr>
              <a:t>: سیاست گذاری و برنامه ریزی زبانی با توجه انسان شناسی</a:t>
            </a:r>
            <a:br>
              <a:rPr lang="fa-IR" sz="3200" smtClean="0">
                <a:cs typeface="B Zar" panose="00000400000000000000" pitchFamily="2" charset="-78"/>
              </a:rPr>
            </a:br>
            <a:r>
              <a:rPr lang="fa-IR" sz="3200" smtClean="0">
                <a:cs typeface="B Zar" panose="00000400000000000000" pitchFamily="2" charset="-78"/>
              </a:rPr>
              <a:t>(زبان، تغییرات اجتماعی و توسعه)</a:t>
            </a:r>
            <a:endParaRPr lang="fa-IR" sz="3200">
              <a:cs typeface="B Zar" panose="00000400000000000000" pitchFamily="2" charset="-78"/>
            </a:endParaRPr>
          </a:p>
        </p:txBody>
      </p:sp>
      <p:sp>
        <p:nvSpPr>
          <p:cNvPr id="3" name="Subtitle 2"/>
          <p:cNvSpPr>
            <a:spLocks noGrp="1"/>
          </p:cNvSpPr>
          <p:nvPr>
            <p:ph type="subTitle" idx="1"/>
          </p:nvPr>
        </p:nvSpPr>
        <p:spPr/>
        <p:txBody>
          <a:bodyPr>
            <a:normAutofit/>
          </a:bodyPr>
          <a:lstStyle/>
          <a:p>
            <a:r>
              <a:rPr lang="fa-IR" sz="2800" smtClean="0">
                <a:solidFill>
                  <a:srgbClr val="FF0000"/>
                </a:solidFill>
                <a:cs typeface="B Zar" panose="00000400000000000000" pitchFamily="2" charset="-78"/>
              </a:rPr>
              <a:t>نویسنده</a:t>
            </a:r>
            <a:r>
              <a:rPr lang="fa-IR" sz="2800" smtClean="0">
                <a:cs typeface="B Zar" panose="00000400000000000000" pitchFamily="2" charset="-78"/>
              </a:rPr>
              <a:t>: ابراهیم فیاض</a:t>
            </a:r>
          </a:p>
          <a:p>
            <a:r>
              <a:rPr lang="fa-IR" sz="2800" smtClean="0">
                <a:solidFill>
                  <a:srgbClr val="FF0000"/>
                </a:solidFill>
                <a:cs typeface="B Zar" panose="00000400000000000000" pitchFamily="2" charset="-78"/>
              </a:rPr>
              <a:t>منبع</a:t>
            </a:r>
            <a:r>
              <a:rPr lang="fa-IR" sz="2800" smtClean="0">
                <a:cs typeface="B Zar" panose="00000400000000000000" pitchFamily="2" charset="-78"/>
              </a:rPr>
              <a:t>: نامه انسان شناسی سال چهارم شماره 7 بهار و تابستان 1384 ص 95-111</a:t>
            </a:r>
            <a:endParaRPr lang="fa-IR" sz="2800">
              <a:cs typeface="B Zar" panose="00000400000000000000" pitchFamily="2" charset="-78"/>
            </a:endParaRPr>
          </a:p>
        </p:txBody>
      </p:sp>
    </p:spTree>
    <p:extLst>
      <p:ext uri="{BB962C8B-B14F-4D97-AF65-F5344CB8AC3E}">
        <p14:creationId xmlns:p14="http://schemas.microsoft.com/office/powerpoint/2010/main" val="3641333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عبارتی زبان یک واقعیت اجتماعی، یک رفتار اجتماعی و یا یک پدیده اجتماعی است. زبان به عنوان یک واقعیت اجتماعی مشمول قوانین حاکم بر واقعیات اجتماعی است. پس هم قوانین  ایستایی جامعه  و هم قوانین پویایی جامعه شامل ان می شود.  توسعه  اجتماعی و اقتصادی  یک کشور نیز در هر دو باب مطرح می شود. </a:t>
            </a:r>
            <a:r>
              <a:rPr lang="fa-IR">
                <a:cs typeface="B Zar" panose="00000400000000000000" pitchFamily="2" charset="-78"/>
              </a:rPr>
              <a:t>پس </a:t>
            </a:r>
            <a:r>
              <a:rPr lang="fa-IR" smtClean="0">
                <a:cs typeface="B Zar" panose="00000400000000000000" pitchFamily="2" charset="-78"/>
              </a:rPr>
              <a:t>می توان  </a:t>
            </a:r>
            <a:r>
              <a:rPr lang="fa-IR">
                <a:cs typeface="B Zar" panose="00000400000000000000" pitchFamily="2" charset="-78"/>
              </a:rPr>
              <a:t>زبان را در یک ساخت </a:t>
            </a:r>
            <a:r>
              <a:rPr lang="fa-IR">
                <a:cs typeface="B Zar" panose="00000400000000000000" pitchFamily="2" charset="-78"/>
              </a:rPr>
              <a:t>اجتماعی </a:t>
            </a:r>
            <a:r>
              <a:rPr lang="fa-IR" smtClean="0">
                <a:cs typeface="B Zar" panose="00000400000000000000" pitchFamily="2" charset="-78"/>
              </a:rPr>
              <a:t>مورد </a:t>
            </a:r>
            <a:r>
              <a:rPr lang="fa-IR">
                <a:cs typeface="B Zar" panose="00000400000000000000" pitchFamily="2" charset="-78"/>
              </a:rPr>
              <a:t>تحلیل قرار دارد و تاثیر آن را در یک جامعه بررسی کرد تا نقش آن در یک جامعه به خوبی مورد بررسی قرار گیرد. </a:t>
            </a:r>
          </a:p>
          <a:p>
            <a:endParaRPr lang="fa-IR"/>
          </a:p>
        </p:txBody>
      </p:sp>
      <p:sp>
        <p:nvSpPr>
          <p:cNvPr id="4" name="Flowchart: Alternate Process 3"/>
          <p:cNvSpPr/>
          <p:nvPr/>
        </p:nvSpPr>
        <p:spPr>
          <a:xfrm>
            <a:off x="838200" y="4643584"/>
            <a:ext cx="3277772" cy="1533379"/>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قوانین حاکم بر واقعیات اجتماعی</a:t>
            </a:r>
            <a:endParaRPr lang="fa-IR" sz="2400" b="1">
              <a:solidFill>
                <a:srgbClr val="FF0000"/>
              </a:solidFill>
            </a:endParaRPr>
          </a:p>
        </p:txBody>
      </p:sp>
    </p:spTree>
    <p:extLst>
      <p:ext uri="{BB962C8B-B14F-4D97-AF65-F5344CB8AC3E}">
        <p14:creationId xmlns:p14="http://schemas.microsoft.com/office/powerpoint/2010/main" val="1938467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زبان و جامعه، توسعه</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زبان در جامعه </a:t>
            </a:r>
            <a:r>
              <a:rPr lang="fa-IR" smtClean="0">
                <a:cs typeface="B Zar" panose="00000400000000000000" pitchFamily="2" charset="-78"/>
              </a:rPr>
              <a:t>دارای </a:t>
            </a:r>
            <a:r>
              <a:rPr lang="fa-IR" smtClean="0">
                <a:cs typeface="B Zar" panose="00000400000000000000" pitchFamily="2" charset="-78"/>
              </a:rPr>
              <a:t>کارکردهای متفاوتی است که بستگی به نوع جامعه دارد و بر اساس تنوع جوامع بعضی از کارکردهای آن نیز تنوع پذیر است و بعضی از کارکردهای </a:t>
            </a:r>
            <a:r>
              <a:rPr lang="fa-IR" smtClean="0">
                <a:cs typeface="B Zar" panose="00000400000000000000" pitchFamily="2" charset="-78"/>
              </a:rPr>
              <a:t>آن </a:t>
            </a:r>
            <a:r>
              <a:rPr lang="fa-IR" smtClean="0">
                <a:cs typeface="B Zar" panose="00000400000000000000" pitchFamily="2" charset="-78"/>
              </a:rPr>
              <a:t>شکل عام  و کلی دارند. </a:t>
            </a:r>
            <a:endParaRPr lang="fa-IR" smtClean="0">
              <a:cs typeface="B Zar" panose="00000400000000000000" pitchFamily="2" charset="-78"/>
            </a:endParaRPr>
          </a:p>
          <a:p>
            <a:pPr algn="just"/>
            <a:endParaRPr lang="fa-IR" smtClean="0">
              <a:cs typeface="B Zar" panose="00000400000000000000" pitchFamily="2" charset="-78"/>
            </a:endParaRPr>
          </a:p>
          <a:p>
            <a:endParaRPr lang="fa-IR">
              <a:cs typeface="B Zar" panose="00000400000000000000" pitchFamily="2" charset="-78"/>
            </a:endParaRPr>
          </a:p>
        </p:txBody>
      </p:sp>
      <p:sp>
        <p:nvSpPr>
          <p:cNvPr id="4" name="Explosion 1 3"/>
          <p:cNvSpPr/>
          <p:nvPr/>
        </p:nvSpPr>
        <p:spPr>
          <a:xfrm>
            <a:off x="838200" y="4080876"/>
            <a:ext cx="3418449" cy="2096087"/>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کارکردهای </a:t>
            </a:r>
            <a:r>
              <a:rPr lang="fa-IR" sz="2400" b="1" smtClean="0">
                <a:solidFill>
                  <a:srgbClr val="FF0000"/>
                </a:solidFill>
                <a:cs typeface="B Zar" panose="00000400000000000000" pitchFamily="2" charset="-78"/>
              </a:rPr>
              <a:t>عام  </a:t>
            </a:r>
            <a:r>
              <a:rPr lang="fa-IR" sz="2400" b="1">
                <a:solidFill>
                  <a:srgbClr val="FF0000"/>
                </a:solidFill>
                <a:cs typeface="B Zar" panose="00000400000000000000" pitchFamily="2" charset="-78"/>
              </a:rPr>
              <a:t>و کلی</a:t>
            </a:r>
            <a:endParaRPr lang="fa-IR" sz="2400" b="1">
              <a:solidFill>
                <a:srgbClr val="FF0000"/>
              </a:solidFill>
            </a:endParaRPr>
          </a:p>
        </p:txBody>
      </p:sp>
    </p:spTree>
    <p:extLst>
      <p:ext uri="{BB962C8B-B14F-4D97-AF65-F5344CB8AC3E}">
        <p14:creationId xmlns:p14="http://schemas.microsoft.com/office/powerpoint/2010/main" val="3781321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رابطه جامعه و زبان بدون زمان</a:t>
            </a:r>
            <a:endParaRPr lang="fa-IR">
              <a:cs typeface="B Zar" panose="00000400000000000000" pitchFamily="2" charset="-78"/>
            </a:endParaRPr>
          </a:p>
        </p:txBody>
      </p:sp>
      <p:sp>
        <p:nvSpPr>
          <p:cNvPr id="3" name="Content Placeholder 2"/>
          <p:cNvSpPr>
            <a:spLocks noGrp="1"/>
          </p:cNvSpPr>
          <p:nvPr>
            <p:ph idx="1"/>
          </p:nvPr>
        </p:nvSpPr>
        <p:spPr>
          <a:xfrm>
            <a:off x="3727938" y="1825625"/>
            <a:ext cx="7625862" cy="4351338"/>
          </a:xfrm>
        </p:spPr>
        <p:txBody>
          <a:bodyPr/>
          <a:lstStyle/>
          <a:p>
            <a:r>
              <a:rPr lang="fa-IR" smtClean="0">
                <a:solidFill>
                  <a:srgbClr val="FF0000"/>
                </a:solidFill>
                <a:cs typeface="B Zar" panose="00000400000000000000" pitchFamily="2" charset="-78"/>
              </a:rPr>
              <a:t>پتر </a:t>
            </a:r>
            <a:r>
              <a:rPr lang="fa-IR" smtClean="0">
                <a:solidFill>
                  <a:srgbClr val="FF0000"/>
                </a:solidFill>
                <a:cs typeface="B Zar" panose="00000400000000000000" pitchFamily="2" charset="-78"/>
              </a:rPr>
              <a:t>ترادگیل </a:t>
            </a:r>
            <a:r>
              <a:rPr lang="fa-IR" smtClean="0">
                <a:cs typeface="B Zar" panose="00000400000000000000" pitchFamily="2" charset="-78"/>
              </a:rPr>
              <a:t>در کتاب زبان شناسی اجتماعی می گوید: </a:t>
            </a:r>
          </a:p>
          <a:p>
            <a:pPr algn="just"/>
            <a:r>
              <a:rPr lang="fa-IR" smtClean="0">
                <a:cs typeface="B Zar" panose="00000400000000000000" pitchFamily="2" charset="-78"/>
              </a:rPr>
              <a:t>«زبان فقط در یک وسیله ارتباطی درباره وضعیت آب و هوا  و یا هر موضوع دیگر نیست بلکه وسیله ایجاد ارتباط با دیگر انسان ها و بقای ارتباط می باشد. به عبارت دیگر، زبان بنیاد اولیه و عنصر اصلی شکل گیری جامعه را تشکیل می دهد و بدون </a:t>
            </a:r>
            <a:r>
              <a:rPr lang="fa-IR" smtClean="0">
                <a:cs typeface="B Zar" panose="00000400000000000000" pitchFamily="2" charset="-78"/>
              </a:rPr>
              <a:t>آن </a:t>
            </a:r>
            <a:r>
              <a:rPr lang="fa-IR" smtClean="0">
                <a:cs typeface="B Zar" panose="00000400000000000000" pitchFamily="2" charset="-78"/>
              </a:rPr>
              <a:t>هیچ جامعه ای نمی تواند به وجود </a:t>
            </a:r>
            <a:r>
              <a:rPr lang="fa-IR" smtClean="0">
                <a:cs typeface="B Zar" panose="00000400000000000000" pitchFamily="2" charset="-78"/>
              </a:rPr>
              <a:t>آید </a:t>
            </a:r>
            <a:r>
              <a:rPr lang="fa-IR" smtClean="0">
                <a:cs typeface="B Zar" panose="00000400000000000000" pitchFamily="2" charset="-78"/>
              </a:rPr>
              <a:t>و با ادامه حیات  دهد، علاه بر این هر زبان کارکرد هویت بخشی به جامعه و سخنگویانش را نیز بر عهده دارد</a:t>
            </a:r>
          </a:p>
          <a:p>
            <a:pPr algn="ctr"/>
            <a:r>
              <a:rPr lang="fa-IR" sz="3200" smtClean="0">
                <a:solidFill>
                  <a:srgbClr val="FF0000"/>
                </a:solidFill>
                <a:cs typeface="B Zar" panose="00000400000000000000" pitchFamily="2" charset="-78"/>
              </a:rPr>
              <a:t>تا مرد سخن نگفته باشد 	</a:t>
            </a:r>
            <a:r>
              <a:rPr lang="fa-IR" sz="3200" smtClean="0">
                <a:solidFill>
                  <a:srgbClr val="FF0000"/>
                </a:solidFill>
                <a:cs typeface="B Zar" panose="00000400000000000000" pitchFamily="2" charset="-78"/>
              </a:rPr>
              <a:t>عیب </a:t>
            </a:r>
            <a:r>
              <a:rPr lang="fa-IR" sz="3200" smtClean="0">
                <a:solidFill>
                  <a:srgbClr val="FF0000"/>
                </a:solidFill>
                <a:cs typeface="B Zar" panose="00000400000000000000" pitchFamily="2" charset="-78"/>
              </a:rPr>
              <a:t>و هنرش نهفته باشد</a:t>
            </a:r>
            <a:r>
              <a:rPr lang="fa-IR" smtClean="0">
                <a:cs typeface="B Zar" panose="00000400000000000000" pitchFamily="2" charset="-78"/>
              </a:rPr>
              <a:t>.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71949" y="1825624"/>
            <a:ext cx="3329379" cy="2113329"/>
          </a:xfrm>
          <a:prstGeom prst="rect">
            <a:avLst/>
          </a:prstGeom>
        </p:spPr>
      </p:pic>
      <p:sp>
        <p:nvSpPr>
          <p:cNvPr id="5" name="TextBox 4"/>
          <p:cNvSpPr txBox="1"/>
          <p:nvPr/>
        </p:nvSpPr>
        <p:spPr>
          <a:xfrm>
            <a:off x="1519310" y="4149969"/>
            <a:ext cx="1237957" cy="369332"/>
          </a:xfrm>
          <a:prstGeom prst="rect">
            <a:avLst/>
          </a:prstGeom>
          <a:noFill/>
        </p:spPr>
        <p:txBody>
          <a:bodyPr wrap="square" rtlCol="1">
            <a:spAutoFit/>
          </a:bodyPr>
          <a:lstStyle/>
          <a:p>
            <a:pPr algn="ctr"/>
            <a:r>
              <a:rPr lang="fa-IR" b="1">
                <a:solidFill>
                  <a:srgbClr val="FF0000"/>
                </a:solidFill>
                <a:cs typeface="B Zar" panose="00000400000000000000" pitchFamily="2" charset="-78"/>
              </a:rPr>
              <a:t>پتر ترادگیل</a:t>
            </a:r>
            <a:endParaRPr lang="fa-IR" b="1"/>
          </a:p>
        </p:txBody>
      </p:sp>
    </p:spTree>
    <p:extLst>
      <p:ext uri="{BB962C8B-B14F-4D97-AF65-F5344CB8AC3E}">
        <p14:creationId xmlns:p14="http://schemas.microsoft.com/office/powerpoint/2010/main" val="3800415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«زبان از </a:t>
            </a:r>
            <a:r>
              <a:rPr lang="fa-IR" smtClean="0">
                <a:cs typeface="B Zar" panose="00000400000000000000" pitchFamily="2" charset="-78"/>
              </a:rPr>
              <a:t>نظر </a:t>
            </a:r>
            <a:r>
              <a:rPr lang="fa-IR" smtClean="0">
                <a:cs typeface="B Zar" panose="00000400000000000000" pitchFamily="2" charset="-78"/>
              </a:rPr>
              <a:t>رفتار اجتماعی دارای دو جنبه بسیار مهم است. یکی ایجاد روابط اجتماعی و دیگر آن که  زبان حاوی اطلاعاتی در </a:t>
            </a:r>
            <a:r>
              <a:rPr lang="fa-IR" smtClean="0">
                <a:cs typeface="B Zar" panose="00000400000000000000" pitchFamily="2" charset="-78"/>
              </a:rPr>
              <a:t>مورد </a:t>
            </a:r>
            <a:r>
              <a:rPr lang="fa-IR" smtClean="0">
                <a:cs typeface="B Zar" panose="00000400000000000000" pitchFamily="2" charset="-78"/>
              </a:rPr>
              <a:t>سخنگویان است. این دو نکته نشان دهنده ارتباط متقابل  و نزدیک زبان و جامعه است. زبان </a:t>
            </a:r>
            <a:r>
              <a:rPr lang="fa-IR" smtClean="0">
                <a:cs typeface="B Zar" panose="00000400000000000000" pitchFamily="2" charset="-78"/>
              </a:rPr>
              <a:t>فقط </a:t>
            </a:r>
            <a:r>
              <a:rPr lang="fa-IR" smtClean="0">
                <a:cs typeface="B Zar" panose="00000400000000000000" pitchFamily="2" charset="-78"/>
              </a:rPr>
              <a:t>در بعد شخصی اقدام به هویت بخشی نمی کند بلکه به ابعاد اجتماعی مثل ارزش  و ساخت های مربوط به آن نیز هویت و ماهیت می بخشد و از سویی دیگر همانند یک پدیده اجتماعی به طور بسیار نزدیکی به ساخت اجتماعی و ارزشی یک جامعه پیوند می خورد. به همین دلیل لهجه ها و شیوه های متوع صحبت کردن  به وجود می آید که این تنوعات نیز رو به افزایش است. </a:t>
            </a:r>
            <a:endParaRPr lang="fa-IR">
              <a:cs typeface="B Zar" panose="00000400000000000000" pitchFamily="2" charset="-78"/>
            </a:endParaRPr>
          </a:p>
        </p:txBody>
      </p:sp>
      <p:sp>
        <p:nvSpPr>
          <p:cNvPr id="5" name="Flowchart: Connector 4"/>
          <p:cNvSpPr/>
          <p:nvPr/>
        </p:nvSpPr>
        <p:spPr>
          <a:xfrm>
            <a:off x="838200" y="4923692"/>
            <a:ext cx="1730327" cy="1253271"/>
          </a:xfrm>
          <a:prstGeom prst="flowChartConnector">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rgbClr val="FF0000"/>
                </a:solidFill>
                <a:cs typeface="B Zar" panose="00000400000000000000" pitchFamily="2" charset="-78"/>
              </a:rPr>
              <a:t>هویت بخشی</a:t>
            </a:r>
            <a:endParaRPr lang="fa-IR" sz="2400">
              <a:solidFill>
                <a:srgbClr val="FF0000"/>
              </a:solidFill>
              <a:cs typeface="B Zar" panose="00000400000000000000" pitchFamily="2" charset="-78"/>
            </a:endParaRPr>
          </a:p>
        </p:txBody>
      </p:sp>
    </p:spTree>
    <p:extLst>
      <p:ext uri="{BB962C8B-B14F-4D97-AF65-F5344CB8AC3E}">
        <p14:creationId xmlns:p14="http://schemas.microsoft.com/office/powerpoint/2010/main" val="3522325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ولی باز می توان عمیق تر اندیشید و مانند ساپیر و ورف ادعا کرد که زبان جهان بینی یک جامعه را تشکیل می دهد. یعنی جهان بینی های مختلف در سطح جهان تابعی از زبان های مختلف هستند و می توان بر اساس زبان و هویت و ماهیت آن به تقسیم بندی جهان بینی ها پرداخت. این رابطه ها (رابطه زبان و جامعه</a:t>
            </a:r>
            <a:r>
              <a:rPr lang="fa-IR">
                <a:cs typeface="B Zar" panose="00000400000000000000" pitchFamily="2" charset="-78"/>
              </a:rPr>
              <a:t>) </a:t>
            </a:r>
            <a:r>
              <a:rPr lang="fa-IR" smtClean="0">
                <a:cs typeface="B Zar" panose="00000400000000000000" pitchFamily="2" charset="-78"/>
              </a:rPr>
              <a:t>در </a:t>
            </a:r>
            <a:r>
              <a:rPr lang="fa-IR">
                <a:cs typeface="B Zar" panose="00000400000000000000" pitchFamily="2" charset="-78"/>
              </a:rPr>
              <a:t>اشکال مختلفی ظاهر می شوند که در بیشتر آن ها ما  با یک مساله اجتماعی رو به رو هستیم. بعضی موارد نتیجه تاثیر جامعه  بر زبان و بعضی از مثال ها و شواهد نیز شاهد تایثر زبان بر جامعه است که </a:t>
            </a:r>
            <a:r>
              <a:rPr lang="fa-IR">
                <a:cs typeface="B Zar" panose="00000400000000000000" pitchFamily="2" charset="-78"/>
              </a:rPr>
              <a:t>نمونه </a:t>
            </a:r>
            <a:r>
              <a:rPr lang="fa-IR" smtClean="0">
                <a:cs typeface="B Zar" panose="00000400000000000000" pitchFamily="2" charset="-78"/>
              </a:rPr>
              <a:t>آن </a:t>
            </a:r>
            <a:r>
              <a:rPr lang="fa-IR">
                <a:solidFill>
                  <a:srgbClr val="FF0000"/>
                </a:solidFill>
                <a:cs typeface="B Zar" panose="00000400000000000000" pitchFamily="2" charset="-78"/>
              </a:rPr>
              <a:t>فرضیه های ورف- ساپیر </a:t>
            </a:r>
            <a:r>
              <a:rPr lang="fa-IR">
                <a:cs typeface="B Zar" panose="00000400000000000000" pitchFamily="2" charset="-78"/>
              </a:rPr>
              <a:t>است. این فرضیه بر آن است که انسان از طریق زبان  به طبقه بندی  و تفهم دنیا  و پدیده های آن می پردازد. پس زبان ها از طریق سخنگویانشان و جامعه تاثیر می گذارند.</a:t>
            </a:r>
            <a:endParaRPr lang="fa-IR"/>
          </a:p>
        </p:txBody>
      </p:sp>
      <p:sp>
        <p:nvSpPr>
          <p:cNvPr id="4" name="Flowchart: Process 3"/>
          <p:cNvSpPr/>
          <p:nvPr/>
        </p:nvSpPr>
        <p:spPr>
          <a:xfrm>
            <a:off x="1955408" y="5162843"/>
            <a:ext cx="2686929" cy="914400"/>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زبان و هویت و ماهیت آن</a:t>
            </a:r>
            <a:endParaRPr lang="fa-IR" sz="2000" b="1">
              <a:solidFill>
                <a:srgbClr val="FF0000"/>
              </a:solidFill>
            </a:endParaRPr>
          </a:p>
        </p:txBody>
      </p:sp>
    </p:spTree>
    <p:extLst>
      <p:ext uri="{BB962C8B-B14F-4D97-AF65-F5344CB8AC3E}">
        <p14:creationId xmlns:p14="http://schemas.microsoft.com/office/powerpoint/2010/main" val="1835068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بیشتر زبان های اروپایی که از یک خانواده مشترک هستند. به دلیل تبادل فرهنگی طولانی که بین آنها وجود دارد سبب شد اند که جهان بینی اشخاصی اروپایی بی شباهت به هم نباشد. می توان اینئ مساله و مطلب را در جوامعی با زبان های مختلف آزمود. در زبان های اروپایی مفهوم زمان بسیار مهم و دقیق است  اما این مفهوم در بعضی از زبان های</a:t>
            </a:r>
            <a:r>
              <a:rPr lang="fa-IR" smtClean="0">
                <a:solidFill>
                  <a:srgbClr val="FF0000"/>
                </a:solidFill>
                <a:cs typeface="B Zar" panose="00000400000000000000" pitchFamily="2" charset="-78"/>
              </a:rPr>
              <a:t> سرخپوستی </a:t>
            </a:r>
            <a:r>
              <a:rPr lang="fa-IR" smtClean="0">
                <a:cs typeface="B Zar" panose="00000400000000000000" pitchFamily="2" charset="-78"/>
              </a:rPr>
              <a:t>وجود ندارد و یا حداقل به صورت اروپایی وجود ندارد پس آنها افعال  زمانی به این صورت نداشته اند ،  پس می توان گفت که زبان رابطه انسان با جهان را تبیین می کند و به همین دلیل رابطه انسان و طبیعت نیز از راه زبان روشن می شود. پس تمدن های بشری تابعی از زبان هستند. </a:t>
            </a:r>
            <a:endParaRPr lang="fa-IR">
              <a:cs typeface="B Zar" panose="00000400000000000000" pitchFamily="2" charset="-78"/>
            </a:endParaRPr>
          </a:p>
        </p:txBody>
      </p:sp>
    </p:spTree>
    <p:extLst>
      <p:ext uri="{BB962C8B-B14F-4D97-AF65-F5344CB8AC3E}">
        <p14:creationId xmlns:p14="http://schemas.microsoft.com/office/powerpoint/2010/main" val="1643329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فرضیه ورف- ساپیر </a:t>
            </a:r>
            <a:r>
              <a:rPr lang="fa-IR" smtClean="0">
                <a:cs typeface="B Zar" panose="00000400000000000000" pitchFamily="2" charset="-78"/>
              </a:rPr>
              <a:t>در بعضی از موضوعات عادی موجود در محیط طبیعی صادق است که در واژه های زبانی به ظهور می رسند. مثل این که در بعضی از زبان ها بین انواع برف فرق می گذارند، زبان به وسیله لعت و واژه های جدا گانه  که وضع کرده  به سخنگویانش قدرت می دهد که برف ها را مختلف و متمایز ببیند و بر عکس </a:t>
            </a:r>
            <a:r>
              <a:rPr lang="fa-IR" smtClean="0">
                <a:cs typeface="B Zar" panose="00000400000000000000" pitchFamily="2" charset="-78"/>
              </a:rPr>
              <a:t>کسی </a:t>
            </a:r>
            <a:r>
              <a:rPr lang="fa-IR" smtClean="0">
                <a:cs typeface="B Zar" panose="00000400000000000000" pitchFamily="2" charset="-78"/>
              </a:rPr>
              <a:t>که زبانش لغت متمایز ندارد این </a:t>
            </a:r>
            <a:r>
              <a:rPr lang="fa-IR" smtClean="0">
                <a:cs typeface="B Zar" panose="00000400000000000000" pitchFamily="2" charset="-78"/>
              </a:rPr>
              <a:t>تمایزات </a:t>
            </a:r>
            <a:r>
              <a:rPr lang="fa-IR" smtClean="0">
                <a:cs typeface="B Zar" panose="00000400000000000000" pitchFamily="2" charset="-78"/>
              </a:rPr>
              <a:t>را نمی بیند. یکی از </a:t>
            </a:r>
            <a:r>
              <a:rPr lang="fa-IR" smtClean="0">
                <a:cs typeface="B Zar" panose="00000400000000000000" pitchFamily="2" charset="-78"/>
              </a:rPr>
              <a:t>موارد </a:t>
            </a:r>
            <a:r>
              <a:rPr lang="fa-IR" smtClean="0">
                <a:cs typeface="B Zar" panose="00000400000000000000" pitchFamily="2" charset="-78"/>
              </a:rPr>
              <a:t>دیگر اثبات کننده این فرضیه محیط اجتماعی  است که در زبان ظهور می کند مثل این که اصلاحات خانوادگی و تمیز اصطلاحات مشخص  و مربوط به این </a:t>
            </a:r>
            <a:r>
              <a:rPr lang="fa-IR" smtClean="0">
                <a:cs typeface="B Zar" panose="00000400000000000000" pitchFamily="2" charset="-78"/>
              </a:rPr>
              <a:t>روابط </a:t>
            </a:r>
            <a:r>
              <a:rPr lang="fa-IR" smtClean="0">
                <a:cs typeface="B Zar" panose="00000400000000000000" pitchFamily="2" charset="-78"/>
              </a:rPr>
              <a:t>نشان از اهمیت و خود این </a:t>
            </a:r>
            <a:r>
              <a:rPr lang="fa-IR" smtClean="0">
                <a:cs typeface="B Zar" panose="00000400000000000000" pitchFamily="2" charset="-78"/>
              </a:rPr>
              <a:t>روابط </a:t>
            </a:r>
            <a:r>
              <a:rPr lang="fa-IR" smtClean="0">
                <a:cs typeface="B Zar" panose="00000400000000000000" pitchFamily="2" charset="-78"/>
              </a:rPr>
              <a:t>و بر عکس است و علاوه بر آن زبان نشان دهنده ساخت جامعه می باشد. </a:t>
            </a:r>
            <a:endParaRPr lang="fa-IR">
              <a:cs typeface="B Zar" panose="00000400000000000000" pitchFamily="2" charset="-78"/>
            </a:endParaRPr>
          </a:p>
        </p:txBody>
      </p:sp>
      <p:sp>
        <p:nvSpPr>
          <p:cNvPr id="4" name="Flowchart: Process 3"/>
          <p:cNvSpPr/>
          <p:nvPr/>
        </p:nvSpPr>
        <p:spPr>
          <a:xfrm>
            <a:off x="2546252" y="4965895"/>
            <a:ext cx="2433711" cy="102694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محیط اجتماعی</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6316395" y="4696821"/>
            <a:ext cx="4417256" cy="1901294"/>
          </a:xfrm>
          <a:prstGeom prst="rect">
            <a:avLst/>
          </a:prstGeom>
        </p:spPr>
      </p:pic>
    </p:spTree>
    <p:extLst>
      <p:ext uri="{BB962C8B-B14F-4D97-AF65-F5344CB8AC3E}">
        <p14:creationId xmlns:p14="http://schemas.microsoft.com/office/powerpoint/2010/main" val="1557537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زبان علاوه بر آن که نشان دهنده ساخت اجتماعی و ساخت محیطی و طبیعی است نشان از ازرش هایی دارد که در ان شکل گرفته اند. مثل تابوهاکه حق به کار بردن آنها را در زبان ندارند. چگونگی  و مکانیسم تایر زبان در جامعه با تمامی ابعاد آن نیز امری بس مهم و خطیر است که بررسی آن نیز از دید دانشمندان علوم اجتماعی دور نمانده است. اولین قدم برای این امر نام نهادن بر محیط اطراف خود  است که مسبوق به یک مفهوم درباره محیط است. اولین قدم را در این جا تسلط بر طبیعت شکل می دهد و سپس بر اثر تفکر درباره مفاهیم مستور در اسامی  و نام ها فن آوری به وجود می آید، چون فن آوری نیز یک نظام نشانه ای از اسامی و نام ها است. مثل فرمول ها و ابزارشان که با انتزاعی تر شدن مفاهیم به دانش ابزار سازیی دست می یابند. </a:t>
            </a:r>
          </a:p>
        </p:txBody>
      </p:sp>
      <p:sp>
        <p:nvSpPr>
          <p:cNvPr id="4" name="Rectangle 3"/>
          <p:cNvSpPr/>
          <p:nvPr/>
        </p:nvSpPr>
        <p:spPr>
          <a:xfrm>
            <a:off x="1621976" y="5253633"/>
            <a:ext cx="3855544" cy="923330"/>
          </a:xfrm>
          <a:prstGeom prst="rect">
            <a:avLst/>
          </a:prstGeom>
          <a:noFill/>
        </p:spPr>
        <p:txBody>
          <a:bodyPr wrap="none" lIns="91440" tIns="45720" rIns="91440" bIns="45720">
            <a:spAutoFit/>
          </a:bodyPr>
          <a:lstStyle/>
          <a:p>
            <a:pPr algn="ctr"/>
            <a:r>
              <a:rPr lang="fa-IR" sz="5400" b="1" smtClean="0">
                <a:ln w="22225">
                  <a:solidFill>
                    <a:schemeClr val="accent2"/>
                  </a:solidFill>
                  <a:prstDash val="solid"/>
                </a:ln>
                <a:solidFill>
                  <a:schemeClr val="accent2">
                    <a:lumMod val="40000"/>
                    <a:lumOff val="60000"/>
                  </a:schemeClr>
                </a:solidFill>
                <a:cs typeface="B Zar" panose="00000400000000000000" pitchFamily="2" charset="-78"/>
              </a:rPr>
              <a:t>تسلط </a:t>
            </a:r>
            <a:r>
              <a:rPr lang="fa-IR" sz="5400" b="1">
                <a:ln w="22225">
                  <a:solidFill>
                    <a:schemeClr val="accent2"/>
                  </a:solidFill>
                  <a:prstDash val="solid"/>
                </a:ln>
                <a:solidFill>
                  <a:schemeClr val="accent2">
                    <a:lumMod val="40000"/>
                    <a:lumOff val="60000"/>
                  </a:schemeClr>
                </a:solidFill>
                <a:cs typeface="B Zar" panose="00000400000000000000" pitchFamily="2" charset="-78"/>
              </a:rPr>
              <a:t>بر </a:t>
            </a:r>
            <a:r>
              <a:rPr lang="fa-IR" sz="5400" b="1" smtClean="0">
                <a:ln w="22225">
                  <a:solidFill>
                    <a:schemeClr val="accent2"/>
                  </a:solidFill>
                  <a:prstDash val="solid"/>
                </a:ln>
                <a:solidFill>
                  <a:schemeClr val="accent2">
                    <a:lumMod val="40000"/>
                    <a:lumOff val="60000"/>
                  </a:schemeClr>
                </a:solidFill>
                <a:cs typeface="B Zar" panose="00000400000000000000" pitchFamily="2" charset="-78"/>
              </a:rPr>
              <a:t>طبیعت</a:t>
            </a:r>
            <a:endParaRPr lang="fa-IR" sz="5400"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609446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«دادن اسم به چیز هایی  که در اطراف انسان وجود داشت سبب شد که بر آن ها مسلط شود. زیرا دادن نامی به یک موجود به نحوی تسلط بر آن است. دادن نامی به یک چیز ناشناخته  خود آغاز درک معنای آن است . دادن نامی به یک ترس در واقع کاهش دادن </a:t>
            </a:r>
            <a:r>
              <a:rPr lang="fa-IR">
                <a:cs typeface="B Zar" panose="00000400000000000000" pitchFamily="2" charset="-78"/>
              </a:rPr>
              <a:t>وحشت </a:t>
            </a:r>
            <a:r>
              <a:rPr lang="fa-IR" smtClean="0">
                <a:cs typeface="B Zar" panose="00000400000000000000" pitchFamily="2" charset="-78"/>
              </a:rPr>
              <a:t>آن </a:t>
            </a:r>
            <a:r>
              <a:rPr lang="fa-IR">
                <a:cs typeface="B Zar" panose="00000400000000000000" pitchFamily="2" charset="-78"/>
              </a:rPr>
              <a:t>است. نیروری واژه ها  می بایستی یکی از نخستین مواهبی وبده باشند که به انسان ارزانی شده است. </a:t>
            </a:r>
          </a:p>
          <a:p>
            <a:endParaRPr lang="fa-IR"/>
          </a:p>
        </p:txBody>
      </p:sp>
      <p:sp>
        <p:nvSpPr>
          <p:cNvPr id="4" name="Rectangle 3"/>
          <p:cNvSpPr/>
          <p:nvPr/>
        </p:nvSpPr>
        <p:spPr>
          <a:xfrm>
            <a:off x="747934" y="4104442"/>
            <a:ext cx="684276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lIns="91440" tIns="45720" rIns="91440" bIns="45720">
            <a:spAutoFit/>
          </a:bodyPr>
          <a:lstStyle/>
          <a:p>
            <a:pPr algn="ctr"/>
            <a:r>
              <a:rPr lang="fa-IR" sz="2800" smtClean="0">
                <a:cs typeface="B Zar" panose="00000400000000000000" pitchFamily="2" charset="-78"/>
              </a:rPr>
              <a:t>دادن </a:t>
            </a:r>
            <a:r>
              <a:rPr lang="fa-IR" sz="2800">
                <a:cs typeface="B Zar" panose="00000400000000000000" pitchFamily="2" charset="-78"/>
              </a:rPr>
              <a:t>نامی به یک ترس در واقع کاهش دادن وحشت </a:t>
            </a:r>
            <a:r>
              <a:rPr lang="fa-IR" sz="2800">
                <a:cs typeface="B Zar" panose="00000400000000000000" pitchFamily="2" charset="-78"/>
              </a:rPr>
              <a:t>آن </a:t>
            </a:r>
            <a:r>
              <a:rPr lang="fa-IR" sz="2800" smtClean="0">
                <a:cs typeface="B Zar" panose="00000400000000000000" pitchFamily="2" charset="-78"/>
              </a:rPr>
              <a:t>است</a:t>
            </a:r>
            <a:endParaRPr lang="en-US" sz="2800" b="1" cap="none" spc="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Picture 4"/>
          <p:cNvPicPr>
            <a:picLocks noChangeAspect="1"/>
          </p:cNvPicPr>
          <p:nvPr/>
        </p:nvPicPr>
        <p:blipFill>
          <a:blip r:embed="rId2"/>
          <a:stretch>
            <a:fillRect/>
          </a:stretch>
        </p:blipFill>
        <p:spPr>
          <a:xfrm>
            <a:off x="7759086" y="3594527"/>
            <a:ext cx="3189536" cy="1666790"/>
          </a:xfrm>
          <a:prstGeom prst="rect">
            <a:avLst/>
          </a:prstGeom>
        </p:spPr>
      </p:pic>
    </p:spTree>
    <p:extLst>
      <p:ext uri="{BB962C8B-B14F-4D97-AF65-F5344CB8AC3E}">
        <p14:creationId xmlns:p14="http://schemas.microsoft.com/office/powerpoint/2010/main" val="3300781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پیدایش ان مطمئنا اندکی پس از ان صورت گرفت که انسان آغز به ساختن ابزارهای مبتی بر یک انگاره ویژه کرد. یک ابزار و واژه  از یددگاهی بسیار مهم و در واقع شناخت  بسیار زیادی به یکدیگر پیدا می کنند. هر چند یکی از آنها یک چیز یا یک شی می باشد  که می شود آن را دید  و لمس کرد و دیگیری یک صداست اما هر دو شکل خارجی یا بیان و بیرونی اندیشه هاست. یعنی آنها نماد های اندیشه ها هستند. </a:t>
            </a:r>
            <a:endParaRPr lang="fa-IR">
              <a:cs typeface="B Zar" panose="00000400000000000000" pitchFamily="2" charset="-78"/>
            </a:endParaRPr>
          </a:p>
        </p:txBody>
      </p:sp>
    </p:spTree>
    <p:extLst>
      <p:ext uri="{BB962C8B-B14F-4D97-AF65-F5344CB8AC3E}">
        <p14:creationId xmlns:p14="http://schemas.microsoft.com/office/powerpoint/2010/main" val="361671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چکیده</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زبان </a:t>
            </a:r>
            <a:r>
              <a:rPr lang="fa-IR" smtClean="0">
                <a:solidFill>
                  <a:srgbClr val="FF0000"/>
                </a:solidFill>
                <a:cs typeface="B Zar" panose="00000400000000000000" pitchFamily="2" charset="-78"/>
              </a:rPr>
              <a:t>قلب</a:t>
            </a:r>
            <a:r>
              <a:rPr lang="fa-IR" smtClean="0">
                <a:cs typeface="B Zar" panose="00000400000000000000" pitchFamily="2" charset="-78"/>
              </a:rPr>
              <a:t> فرهنگ است. به گونه ای که دگرگونی های فرهنگی رابطه ای بسیار مستقیم  با دگرگونی زبانی دارد. داشتن مکانیسم های دگرگونی زبانی با توجه  به دگرگونی های فرهنگی اهمیت بسزایی دارد. چرا که تاثیر  بسیاری بر سیاست گذاری و برنامه ریزی فرهنگی یک کشور دارند. به عبارت </a:t>
            </a:r>
            <a:r>
              <a:rPr lang="fa-IR" smtClean="0">
                <a:cs typeface="B Zar" panose="00000400000000000000" pitchFamily="2" charset="-78"/>
              </a:rPr>
              <a:t>دیگر </a:t>
            </a:r>
            <a:r>
              <a:rPr lang="fa-IR" smtClean="0">
                <a:cs typeface="B Zar" panose="00000400000000000000" pitchFamily="2" charset="-78"/>
              </a:rPr>
              <a:t>سیاست گذاری  و برنامه ریزی های زبانی و فرهنگی به شکلی مستقیم با یکدیگر ارتباط دارند </a:t>
            </a:r>
            <a:r>
              <a:rPr lang="fa-IR" smtClean="0">
                <a:cs typeface="B Zar" panose="00000400000000000000" pitchFamily="2" charset="-78"/>
              </a:rPr>
              <a:t>و </a:t>
            </a:r>
            <a:r>
              <a:rPr lang="fa-IR" smtClean="0">
                <a:cs typeface="B Zar" panose="00000400000000000000" pitchFamily="2" charset="-78"/>
              </a:rPr>
              <a:t>از آن جا که رابطه  فرهنگ و توسعه نیز بر کسی پوشیده نیست. </a:t>
            </a:r>
            <a:endParaRPr lang="fa-IR" smtClean="0">
              <a:cs typeface="B Zar" panose="00000400000000000000" pitchFamily="2" charset="-78"/>
            </a:endParaRPr>
          </a:p>
          <a:p>
            <a:pPr algn="just"/>
            <a:endParaRPr lang="fa-IR">
              <a:cs typeface="B Zar" panose="00000400000000000000" pitchFamily="2" charset="-78"/>
            </a:endParaRPr>
          </a:p>
        </p:txBody>
      </p:sp>
      <p:sp>
        <p:nvSpPr>
          <p:cNvPr id="4" name="Rectangle 3"/>
          <p:cNvSpPr/>
          <p:nvPr/>
        </p:nvSpPr>
        <p:spPr>
          <a:xfrm>
            <a:off x="838200" y="5530632"/>
            <a:ext cx="7159331" cy="646331"/>
          </a:xfrm>
          <a:prstGeom prst="rect">
            <a:avLst/>
          </a:prstGeom>
        </p:spPr>
        <p:style>
          <a:lnRef idx="0">
            <a:schemeClr val="accent2"/>
          </a:lnRef>
          <a:fillRef idx="3">
            <a:schemeClr val="accent2"/>
          </a:fillRef>
          <a:effectRef idx="3">
            <a:schemeClr val="accent2"/>
          </a:effectRef>
          <a:fontRef idx="minor">
            <a:schemeClr val="lt1"/>
          </a:fontRef>
        </p:style>
        <p:txBody>
          <a:bodyPr wrap="none" lIns="91440" tIns="45720" rIns="91440" bIns="45720">
            <a:spAutoFit/>
          </a:bodyPr>
          <a:lstStyle/>
          <a:p>
            <a:pPr algn="ctr"/>
            <a:r>
              <a:rPr lang="fa-IR" sz="3600">
                <a:cs typeface="B Zar" panose="00000400000000000000" pitchFamily="2" charset="-78"/>
              </a:rPr>
              <a:t>سیاست گذاری  و برنامه ریزی های زبانی و فرهنگی</a:t>
            </a:r>
            <a:endParaRPr lang="en-US" sz="36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5" name="Picture 4"/>
          <p:cNvPicPr>
            <a:picLocks noChangeAspect="1"/>
          </p:cNvPicPr>
          <p:nvPr/>
        </p:nvPicPr>
        <p:blipFill>
          <a:blip r:embed="rId2"/>
          <a:stretch>
            <a:fillRect/>
          </a:stretch>
        </p:blipFill>
        <p:spPr>
          <a:xfrm>
            <a:off x="9610725" y="4229100"/>
            <a:ext cx="1743075" cy="2628900"/>
          </a:xfrm>
          <a:prstGeom prst="rect">
            <a:avLst/>
          </a:prstGeom>
        </p:spPr>
      </p:pic>
    </p:spTree>
    <p:extLst>
      <p:ext uri="{BB962C8B-B14F-4D97-AF65-F5344CB8AC3E}">
        <p14:creationId xmlns:p14="http://schemas.microsoft.com/office/powerpoint/2010/main" val="4170465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مغزی که می تواند مجسم کند یک ابزار چه شکلی باید داشته باشد و می تواند دست ها را در بازسازی و تقلید از آن تصویر هدایت کند مطمئنا این توانایی را نیز دارد که </a:t>
            </a:r>
            <a:r>
              <a:rPr lang="fa-IR">
                <a:cs typeface="B Zar" panose="00000400000000000000" pitchFamily="2" charset="-78"/>
              </a:rPr>
              <a:t>به </a:t>
            </a:r>
            <a:r>
              <a:rPr lang="fa-IR" smtClean="0">
                <a:cs typeface="B Zar" panose="00000400000000000000" pitchFamily="2" charset="-78"/>
              </a:rPr>
              <a:t>آن </a:t>
            </a:r>
            <a:r>
              <a:rPr lang="fa-IR">
                <a:cs typeface="B Zar" panose="00000400000000000000" pitchFamily="2" charset="-78"/>
              </a:rPr>
              <a:t>تصویر نامی بدهد و درست به همان گونه که تکامل دست به تکامل مغز یازی می رساند. یعنی هر اندازه مهارت سدت بیشتر می شد مغزی که در </a:t>
            </a:r>
            <a:r>
              <a:rPr lang="fa-IR">
                <a:cs typeface="B Zar" panose="00000400000000000000" pitchFamily="2" charset="-78"/>
              </a:rPr>
              <a:t>پس </a:t>
            </a:r>
            <a:r>
              <a:rPr lang="fa-IR" smtClean="0">
                <a:cs typeface="B Zar" panose="00000400000000000000" pitchFamily="2" charset="-78"/>
              </a:rPr>
              <a:t>آن </a:t>
            </a:r>
            <a:r>
              <a:rPr lang="fa-IR">
                <a:cs typeface="B Zar" panose="00000400000000000000" pitchFamily="2" charset="-78"/>
              </a:rPr>
              <a:t>بود بیشتر تکامل می یافت. واژه  و کلام نیز به مغز یاری می رساند، ما عمدتا به یاری واژه ها با برخی نماد های دیگرست که می اندیشیم</a:t>
            </a:r>
            <a:r>
              <a:rPr lang="fa-IR">
                <a:cs typeface="B Zar" panose="00000400000000000000" pitchFamily="2" charset="-78"/>
              </a:rPr>
              <a:t>. </a:t>
            </a:r>
            <a:endParaRPr lang="fa-IR" smtClean="0">
              <a:cs typeface="B Zar" panose="00000400000000000000" pitchFamily="2" charset="-78"/>
            </a:endParaRPr>
          </a:p>
          <a:p>
            <a:pPr algn="just"/>
            <a:endParaRPr lang="fa-IR">
              <a:cs typeface="B Zar" panose="00000400000000000000" pitchFamily="2" charset="-78"/>
            </a:endParaRPr>
          </a:p>
        </p:txBody>
      </p:sp>
      <p:sp>
        <p:nvSpPr>
          <p:cNvPr id="4" name="Rectangle 3"/>
          <p:cNvSpPr/>
          <p:nvPr/>
        </p:nvSpPr>
        <p:spPr>
          <a:xfrm>
            <a:off x="1617251" y="4993083"/>
            <a:ext cx="2289408" cy="830997"/>
          </a:xfrm>
          <a:prstGeom prst="rect">
            <a:avLst/>
          </a:prstGeom>
          <a:noFill/>
        </p:spPr>
        <p:txBody>
          <a:bodyPr wrap="none" lIns="91440" tIns="45720" rIns="91440" bIns="45720">
            <a:spAutoFit/>
          </a:bodyPr>
          <a:lstStyle/>
          <a:p>
            <a:pPr algn="ctr"/>
            <a:r>
              <a:rPr lang="fa-IR" sz="4800" b="1" cap="none" spc="0" smtClean="0">
                <a:ln w="12700" cmpd="sng">
                  <a:solidFill>
                    <a:schemeClr val="accent4"/>
                  </a:solidFill>
                  <a:prstDash val="solid"/>
                </a:ln>
                <a:solidFill>
                  <a:srgbClr val="FF0000"/>
                </a:solidFill>
                <a:effectLst/>
                <a:cs typeface="B Zar" panose="00000400000000000000" pitchFamily="2" charset="-78"/>
              </a:rPr>
              <a:t>تکامل مغز</a:t>
            </a:r>
            <a:endParaRPr lang="en-US" sz="4800" b="1" cap="none" spc="0">
              <a:ln w="12700" cmpd="sng">
                <a:solidFill>
                  <a:schemeClr val="accent4"/>
                </a:solidFill>
                <a:prstDash val="solid"/>
              </a:ln>
              <a:solidFill>
                <a:srgbClr val="FF0000"/>
              </a:solidFill>
              <a:effectLst/>
              <a:cs typeface="B Zar" panose="00000400000000000000" pitchFamily="2" charset="-78"/>
            </a:endParaRPr>
          </a:p>
        </p:txBody>
      </p:sp>
    </p:spTree>
    <p:extLst>
      <p:ext uri="{BB962C8B-B14F-4D97-AF65-F5344CB8AC3E}">
        <p14:creationId xmlns:p14="http://schemas.microsoft.com/office/powerpoint/2010/main" val="2866101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موسیقی دانان بی گمان به هنگام تصنیف آثار خود به </a:t>
            </a:r>
            <a:r>
              <a:rPr lang="fa-IR" smtClean="0">
                <a:cs typeface="B Zar" panose="00000400000000000000" pitchFamily="2" charset="-78"/>
              </a:rPr>
              <a:t>زبان </a:t>
            </a:r>
            <a:r>
              <a:rPr lang="fa-IR" smtClean="0">
                <a:cs typeface="B Zar" panose="00000400000000000000" pitchFamily="2" charset="-78"/>
              </a:rPr>
              <a:t>نت های موسیقی می اندیشند و ریاضی دانان مسائل را به یاری تند نویس نماد های حرغ خود حل می کنند. </a:t>
            </a:r>
          </a:p>
          <a:p>
            <a:pPr algn="just"/>
            <a:r>
              <a:rPr lang="fa-IR" smtClean="0">
                <a:cs typeface="B Zar" panose="00000400000000000000" pitchFamily="2" charset="-78"/>
              </a:rPr>
              <a:t>هر اندازه که  شمار واژه هایی که داریم افزونی باید </a:t>
            </a:r>
            <a:r>
              <a:rPr lang="fa-IR" smtClean="0">
                <a:cs typeface="B Zar" panose="00000400000000000000" pitchFamily="2" charset="-78"/>
              </a:rPr>
              <a:t>اندیشه </a:t>
            </a:r>
            <a:r>
              <a:rPr lang="fa-IR" smtClean="0">
                <a:cs typeface="B Zar" panose="00000400000000000000" pitchFamily="2" charset="-78"/>
              </a:rPr>
              <a:t>هایمان دقیق تر و ادراکی نر می شود. دلیل دیگر این که چرا واژه ها با ابزارسازی همراهی و ملازمه داشته اند همان مساله انتقال رموز ابزار سازی به نسل های بعدی است انسان به هر حال می خواهد فرزندانش را در دانش تازه خود سهیم کند و در نتازع بقای ایشان در تلاششان برای باقی ماندن تا آنجا که  می تواند آن ها را تقویت شده . </a:t>
            </a:r>
            <a:endParaRPr lang="fa-IR">
              <a:cs typeface="B Zar" panose="00000400000000000000" pitchFamily="2" charset="-78"/>
            </a:endParaRPr>
          </a:p>
        </p:txBody>
      </p:sp>
    </p:spTree>
    <p:extLst>
      <p:ext uri="{BB962C8B-B14F-4D97-AF65-F5344CB8AC3E}">
        <p14:creationId xmlns:p14="http://schemas.microsoft.com/office/powerpoint/2010/main" val="1619574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فرق حیوان و انسان نیز از میزان انتزاع در زبان شروع می شود، یعنی زبان حیوان زبانی حسی و تا حدی انتزاعی است ولی انتزاع در زبان انسانی نهایتی ندارد. به همین ترتیب هر روز بر پیچیدگی تفکر انسانی افزوده می شود. مفاهیم ساده در زبان ساده می گجد، مفاهیم پیچیده </a:t>
            </a:r>
            <a:r>
              <a:rPr lang="fa-IR">
                <a:cs typeface="B Zar" panose="00000400000000000000" pitchFamily="2" charset="-78"/>
              </a:rPr>
              <a:t>در </a:t>
            </a:r>
            <a:r>
              <a:rPr lang="fa-IR" smtClean="0">
                <a:cs typeface="B Zar" panose="00000400000000000000" pitchFamily="2" charset="-78"/>
              </a:rPr>
              <a:t>زبان </a:t>
            </a:r>
            <a:r>
              <a:rPr lang="fa-IR">
                <a:cs typeface="B Zar" panose="00000400000000000000" pitchFamily="2" charset="-78"/>
              </a:rPr>
              <a:t>پیچید </a:t>
            </a:r>
            <a:r>
              <a:rPr lang="fa-IR" smtClean="0">
                <a:cs typeface="B Zar" panose="00000400000000000000" pitchFamily="2" charset="-78"/>
              </a:rPr>
              <a:t>و </a:t>
            </a:r>
            <a:r>
              <a:rPr lang="fa-IR">
                <a:cs typeface="B Zar" panose="00000400000000000000" pitchFamily="2" charset="-78"/>
              </a:rPr>
              <a:t>مفاهیم مجرد </a:t>
            </a:r>
            <a:r>
              <a:rPr lang="fa-IR">
                <a:cs typeface="B Zar" panose="00000400000000000000" pitchFamily="2" charset="-78"/>
              </a:rPr>
              <a:t>در </a:t>
            </a:r>
            <a:r>
              <a:rPr lang="fa-IR" smtClean="0">
                <a:cs typeface="B Zar" panose="00000400000000000000" pitchFamily="2" charset="-78"/>
              </a:rPr>
              <a:t>زبان </a:t>
            </a:r>
            <a:r>
              <a:rPr lang="fa-IR">
                <a:cs typeface="B Zar" panose="00000400000000000000" pitchFamily="2" charset="-78"/>
              </a:rPr>
              <a:t>های مجرد نما، و این فرق بین زبان حیوانات و انسان ها است</a:t>
            </a:r>
            <a:r>
              <a:rPr lang="fa-IR">
                <a:cs typeface="B Zar" panose="00000400000000000000" pitchFamily="2" charset="-78"/>
              </a:rPr>
              <a:t>. </a:t>
            </a:r>
            <a:endParaRPr lang="fa-IR" smtClean="0">
              <a:cs typeface="B Zar" panose="00000400000000000000" pitchFamily="2" charset="-78"/>
            </a:endParaRPr>
          </a:p>
          <a:p>
            <a:pPr algn="just"/>
            <a:endParaRPr lang="fa-IR">
              <a:cs typeface="B Zar" panose="00000400000000000000" pitchFamily="2" charset="-78"/>
            </a:endParaRPr>
          </a:p>
          <a:p>
            <a:pPr algn="just"/>
            <a:endParaRPr lang="fa-IR">
              <a:cs typeface="B Zar" panose="00000400000000000000" pitchFamily="2" charset="-78"/>
            </a:endParaRPr>
          </a:p>
        </p:txBody>
      </p:sp>
      <p:sp>
        <p:nvSpPr>
          <p:cNvPr id="4" name="Flowchart: Process 3"/>
          <p:cNvSpPr/>
          <p:nvPr/>
        </p:nvSpPr>
        <p:spPr>
          <a:xfrm>
            <a:off x="838200" y="5190978"/>
            <a:ext cx="3151163" cy="84406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انتزاع در زبان انسانی نهایتی ندارد</a:t>
            </a:r>
            <a:endParaRPr lang="fa-IR" sz="2000">
              <a:solidFill>
                <a:srgbClr val="FF0000"/>
              </a:solidFill>
            </a:endParaRPr>
          </a:p>
        </p:txBody>
      </p:sp>
    </p:spTree>
    <p:extLst>
      <p:ext uri="{BB962C8B-B14F-4D97-AF65-F5344CB8AC3E}">
        <p14:creationId xmlns:p14="http://schemas.microsoft.com/office/powerpoint/2010/main" val="2694017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زبان و تمایز اجتماعی</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اقوام و گروه ها نیز بر اساس شیوه زندگی و در قالب زبان مفاهیم را طبقه بندی می کند تا بتوانند بر </a:t>
            </a:r>
            <a:r>
              <a:rPr lang="fa-IR" smtClean="0">
                <a:cs typeface="B Zar" panose="00000400000000000000" pitchFamily="2" charset="-78"/>
              </a:rPr>
              <a:t>اساس </a:t>
            </a:r>
            <a:r>
              <a:rPr lang="fa-IR" smtClean="0">
                <a:cs typeface="B Zar" panose="00000400000000000000" pitchFamily="2" charset="-78"/>
              </a:rPr>
              <a:t>آن تفکر و نیازهای روزمره خود را بر طرف کنند  و از همین هاست که علم بومی به کمک زبان زاییده می شود. </a:t>
            </a:r>
            <a:endParaRPr lang="fa-IR" smtClean="0">
              <a:cs typeface="B Zar" panose="00000400000000000000" pitchFamily="2" charset="-78"/>
            </a:endParaRPr>
          </a:p>
          <a:p>
            <a:endParaRPr lang="fa-IR" smtClean="0">
              <a:cs typeface="B Zar" panose="00000400000000000000" pitchFamily="2" charset="-78"/>
            </a:endParaRPr>
          </a:p>
        </p:txBody>
      </p:sp>
      <p:sp>
        <p:nvSpPr>
          <p:cNvPr id="4" name="Flowchart: Process 3"/>
          <p:cNvSpPr/>
          <p:nvPr/>
        </p:nvSpPr>
        <p:spPr>
          <a:xfrm>
            <a:off x="838200" y="4360984"/>
            <a:ext cx="2278966" cy="787791"/>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علم بومی</a:t>
            </a:r>
            <a:endParaRPr lang="fa-IR" sz="2800" b="1">
              <a:solidFill>
                <a:srgbClr val="FF0000"/>
              </a:solidFill>
            </a:endParaRPr>
          </a:p>
        </p:txBody>
      </p:sp>
    </p:spTree>
    <p:extLst>
      <p:ext uri="{BB962C8B-B14F-4D97-AF65-F5344CB8AC3E}">
        <p14:creationId xmlns:p14="http://schemas.microsoft.com/office/powerpoint/2010/main" val="2859193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میان همه اقوام گرایشی دیده می شود که در زابن  و آن چه که در زندگی شان بیشتر اهمیت دارد، تاکید خاصی کنند. هر گروه به گونه </a:t>
            </a:r>
            <a:r>
              <a:rPr lang="fa-IR">
                <a:cs typeface="B Zar" panose="00000400000000000000" pitchFamily="2" charset="-78"/>
              </a:rPr>
              <a:t>ای </a:t>
            </a:r>
            <a:r>
              <a:rPr lang="fa-IR" smtClean="0">
                <a:cs typeface="B Zar" panose="00000400000000000000" pitchFamily="2" charset="-78"/>
              </a:rPr>
              <a:t>متفاوت </a:t>
            </a:r>
            <a:r>
              <a:rPr lang="fa-IR">
                <a:cs typeface="B Zar" panose="00000400000000000000" pitchFamily="2" charset="-78"/>
              </a:rPr>
              <a:t>با زندگی برخورد می کنند و هر کدام اشیا و </a:t>
            </a:r>
            <a:r>
              <a:rPr lang="fa-IR">
                <a:cs typeface="B Zar" panose="00000400000000000000" pitchFamily="2" charset="-78"/>
              </a:rPr>
              <a:t>اندیشه </a:t>
            </a:r>
            <a:r>
              <a:rPr lang="fa-IR" smtClean="0">
                <a:cs typeface="B Zar" panose="00000400000000000000" pitchFamily="2" charset="-78"/>
              </a:rPr>
              <a:t>ها </a:t>
            </a:r>
            <a:r>
              <a:rPr lang="fa-IR">
                <a:cs typeface="B Zar" panose="00000400000000000000" pitchFamily="2" charset="-78"/>
              </a:rPr>
              <a:t>را با ترتیبی </a:t>
            </a:r>
            <a:r>
              <a:rPr lang="fa-IR">
                <a:cs typeface="B Zar" panose="00000400000000000000" pitchFamily="2" charset="-78"/>
              </a:rPr>
              <a:t>که </a:t>
            </a:r>
            <a:r>
              <a:rPr lang="fa-IR" smtClean="0">
                <a:cs typeface="B Zar" panose="00000400000000000000" pitchFamily="2" charset="-78"/>
              </a:rPr>
              <a:t> </a:t>
            </a:r>
            <a:r>
              <a:rPr lang="fa-IR">
                <a:cs typeface="B Zar" panose="00000400000000000000" pitchFamily="2" charset="-78"/>
              </a:rPr>
              <a:t>متفاوت است  با تاکیدی که شدت </a:t>
            </a:r>
            <a:r>
              <a:rPr lang="fa-IR">
                <a:cs typeface="B Zar" panose="00000400000000000000" pitchFamily="2" charset="-78"/>
              </a:rPr>
              <a:t>آن </a:t>
            </a:r>
            <a:r>
              <a:rPr lang="fa-IR" smtClean="0">
                <a:cs typeface="B Zar" panose="00000400000000000000" pitchFamily="2" charset="-78"/>
              </a:rPr>
              <a:t>ها </a:t>
            </a:r>
            <a:r>
              <a:rPr lang="fa-IR">
                <a:cs typeface="B Zar" panose="00000400000000000000" pitchFamily="2" charset="-78"/>
              </a:rPr>
              <a:t>تفاوت دارد طبقه بندی می کنند. از این نظر زبان علاه بر جادو نوعی علم است. </a:t>
            </a:r>
          </a:p>
          <a:p>
            <a:endParaRPr lang="fa-IR"/>
          </a:p>
        </p:txBody>
      </p:sp>
      <p:sp>
        <p:nvSpPr>
          <p:cNvPr id="4" name="Explosion 1 3"/>
          <p:cNvSpPr/>
          <p:nvPr/>
        </p:nvSpPr>
        <p:spPr>
          <a:xfrm>
            <a:off x="838200" y="3854547"/>
            <a:ext cx="3671668" cy="2222696"/>
          </a:xfrm>
          <a:prstGeom prst="irregularSeal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fa-IR" sz="2000">
                <a:solidFill>
                  <a:srgbClr val="FF0000"/>
                </a:solidFill>
                <a:cs typeface="B Zar" panose="00000400000000000000" pitchFamily="2" charset="-78"/>
              </a:rPr>
              <a:t>از این نظر </a:t>
            </a:r>
            <a:r>
              <a:rPr lang="fa-IR" sz="2000">
                <a:solidFill>
                  <a:srgbClr val="FF0000"/>
                </a:solidFill>
                <a:cs typeface="B Zar" panose="00000400000000000000" pitchFamily="2" charset="-78"/>
              </a:rPr>
              <a:t>زبان </a:t>
            </a:r>
            <a:r>
              <a:rPr lang="fa-IR" sz="2000" smtClean="0">
                <a:solidFill>
                  <a:srgbClr val="FF0000"/>
                </a:solidFill>
                <a:cs typeface="B Zar" panose="00000400000000000000" pitchFamily="2" charset="-78"/>
              </a:rPr>
              <a:t>علاوه </a:t>
            </a:r>
            <a:r>
              <a:rPr lang="fa-IR" sz="2000">
                <a:solidFill>
                  <a:srgbClr val="FF0000"/>
                </a:solidFill>
                <a:cs typeface="B Zar" panose="00000400000000000000" pitchFamily="2" charset="-78"/>
              </a:rPr>
              <a:t>بر جادو نوعی علم است</a:t>
            </a:r>
            <a:r>
              <a:rPr lang="fa-IR">
                <a:cs typeface="B Zar" panose="00000400000000000000" pitchFamily="2" charset="-78"/>
              </a:rPr>
              <a:t>. </a:t>
            </a:r>
            <a:endParaRPr lang="fa-IR">
              <a:cs typeface="B Zar" panose="00000400000000000000" pitchFamily="2" charset="-78"/>
            </a:endParaRPr>
          </a:p>
        </p:txBody>
      </p:sp>
    </p:spTree>
    <p:extLst>
      <p:ext uri="{BB962C8B-B14F-4D97-AF65-F5344CB8AC3E}">
        <p14:creationId xmlns:p14="http://schemas.microsoft.com/office/powerpoint/2010/main" val="1876826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مکانیسم </a:t>
            </a:r>
            <a:r>
              <a:rPr lang="fa-IR" smtClean="0">
                <a:cs typeface="B Zar" panose="00000400000000000000" pitchFamily="2" charset="-78"/>
              </a:rPr>
              <a:t>تفاوت </a:t>
            </a:r>
            <a:r>
              <a:rPr lang="fa-IR">
                <a:cs typeface="B Zar" panose="00000400000000000000" pitchFamily="2" charset="-78"/>
              </a:rPr>
              <a:t>شناختی و معرفتی اقوام نیز در قالب زبان محلی پیدا می کند که چگونگی  چیستی جمله ها  و قواعد نحوی </a:t>
            </a:r>
            <a:r>
              <a:rPr lang="fa-IR">
                <a:cs typeface="B Zar" panose="00000400000000000000" pitchFamily="2" charset="-78"/>
              </a:rPr>
              <a:t>و </a:t>
            </a:r>
            <a:r>
              <a:rPr lang="fa-IR" smtClean="0">
                <a:cs typeface="B Zar" panose="00000400000000000000" pitchFamily="2" charset="-78"/>
              </a:rPr>
              <a:t>صرفی </a:t>
            </a:r>
            <a:r>
              <a:rPr lang="fa-IR">
                <a:cs typeface="B Zar" panose="00000400000000000000" pitchFamily="2" charset="-78"/>
              </a:rPr>
              <a:t>در آن نقش بازی می کند. به </a:t>
            </a:r>
            <a:r>
              <a:rPr lang="fa-IR">
                <a:cs typeface="B Zar" panose="00000400000000000000" pitchFamily="2" charset="-78"/>
              </a:rPr>
              <a:t>عبارت </a:t>
            </a:r>
            <a:r>
              <a:rPr lang="fa-IR" smtClean="0">
                <a:cs typeface="B Zar" panose="00000400000000000000" pitchFamily="2" charset="-78"/>
              </a:rPr>
              <a:t>دیگر، </a:t>
            </a:r>
            <a:r>
              <a:rPr lang="fa-IR">
                <a:cs typeface="B Zar" panose="00000400000000000000" pitchFamily="2" charset="-78"/>
              </a:rPr>
              <a:t>زبان جهانی پدیدار های مختلفی ایجاد می کنند  و سپس بر اساس آن دانش های متفاوتی شکل می گیرد. </a:t>
            </a:r>
          </a:p>
          <a:p>
            <a:endParaRPr lang="fa-IR"/>
          </a:p>
        </p:txBody>
      </p:sp>
      <p:sp>
        <p:nvSpPr>
          <p:cNvPr id="4" name="Flowchart: Process 3"/>
          <p:cNvSpPr/>
          <p:nvPr/>
        </p:nvSpPr>
        <p:spPr>
          <a:xfrm>
            <a:off x="838200" y="4726745"/>
            <a:ext cx="2475914" cy="81592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زبان جهانی</a:t>
            </a:r>
            <a:endParaRPr lang="fa-IR" sz="2000" b="1">
              <a:solidFill>
                <a:srgbClr val="FF0000"/>
              </a:solidFill>
            </a:endParaRPr>
          </a:p>
        </p:txBody>
      </p:sp>
    </p:spTree>
    <p:extLst>
      <p:ext uri="{BB962C8B-B14F-4D97-AF65-F5344CB8AC3E}">
        <p14:creationId xmlns:p14="http://schemas.microsoft.com/office/powerpoint/2010/main" val="96581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البته واژه ها به تنهایی تمام زبان را تشکیل نمی دهند. آن ها را بایستی </a:t>
            </a:r>
            <a:r>
              <a:rPr lang="fa-IR" smtClean="0">
                <a:cs typeface="B Zar" panose="00000400000000000000" pitchFamily="2" charset="-78"/>
              </a:rPr>
              <a:t>در </a:t>
            </a:r>
            <a:r>
              <a:rPr lang="fa-IR" smtClean="0">
                <a:cs typeface="B Zar" panose="00000400000000000000" pitchFamily="2" charset="-78"/>
              </a:rPr>
              <a:t>قالب عبارتی همانند مهره به رشته کشید  تا معنایی را برسانند. در عبارت و هر جمله </a:t>
            </a:r>
            <a:r>
              <a:rPr lang="fa-IR" smtClean="0">
                <a:cs typeface="B Zar" panose="00000400000000000000" pitchFamily="2" charset="-78"/>
              </a:rPr>
              <a:t>معمولا </a:t>
            </a:r>
            <a:r>
              <a:rPr lang="fa-IR" smtClean="0">
                <a:cs typeface="B Zar" panose="00000400000000000000" pitchFamily="2" charset="-78"/>
              </a:rPr>
              <a:t>نوعی عمل را توصیف می کند. البته برخی زبان ها مانند </a:t>
            </a:r>
            <a:r>
              <a:rPr lang="fa-IR" smtClean="0">
                <a:cs typeface="B Zar" panose="00000400000000000000" pitchFamily="2" charset="-78"/>
              </a:rPr>
              <a:t>لاتینی </a:t>
            </a:r>
            <a:r>
              <a:rPr lang="fa-IR" smtClean="0">
                <a:cs typeface="B Zar" panose="00000400000000000000" pitchFamily="2" charset="-78"/>
              </a:rPr>
              <a:t>می خواهد این را که چه کسی چه کاری را با چه کسی می کنند با روشنی و وضح مضاعفی بیان کند و بنابراین پیوندهای ویژه ای به فاعل  و معول می افزاید که دقیقا نشان دهند  که آنها چه هستند. این ها همه می توانند در جمله با هم در </a:t>
            </a:r>
            <a:r>
              <a:rPr lang="fa-IR" smtClean="0">
                <a:cs typeface="B Zar" panose="00000400000000000000" pitchFamily="2" charset="-78"/>
              </a:rPr>
              <a:t>آمیزند </a:t>
            </a:r>
            <a:r>
              <a:rPr lang="fa-IR" smtClean="0">
                <a:cs typeface="B Zar" panose="00000400000000000000" pitchFamily="2" charset="-78"/>
              </a:rPr>
              <a:t>و معنای جمله باز هم روشن  و واضح باقی خواهد ماند.» </a:t>
            </a:r>
          </a:p>
          <a:p>
            <a:endParaRPr lang="fa-IR">
              <a:cs typeface="B Zar" panose="00000400000000000000" pitchFamily="2" charset="-78"/>
            </a:endParaRPr>
          </a:p>
        </p:txBody>
      </p:sp>
    </p:spTree>
    <p:extLst>
      <p:ext uri="{BB962C8B-B14F-4D97-AF65-F5344CB8AC3E}">
        <p14:creationId xmlns:p14="http://schemas.microsoft.com/office/powerpoint/2010/main" val="1895299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زبان و تاریخ</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ان چه بیان شده ارتباط زبان یا تاریخ روشن می شود چون زبان حامل و بیانگر تاریخ است. می توان از بررسی زبان واژه شناسی، دستور و معناشناسی) به تاریخ فرهنگی و تاریخ فرهنگ یک قوم و ملت نزدیک شد. در تاریخ نیز یعنی ترسیم تحولات یک قوم یا یک ملت در طول زمان که زبان وسیله ای مناسب برای آن است. </a:t>
            </a:r>
          </a:p>
        </p:txBody>
      </p:sp>
      <p:pic>
        <p:nvPicPr>
          <p:cNvPr id="4" name="Picture 3"/>
          <p:cNvPicPr>
            <a:picLocks noChangeAspect="1"/>
          </p:cNvPicPr>
          <p:nvPr/>
        </p:nvPicPr>
        <p:blipFill>
          <a:blip r:embed="rId2"/>
          <a:stretch>
            <a:fillRect/>
          </a:stretch>
        </p:blipFill>
        <p:spPr>
          <a:xfrm>
            <a:off x="943415" y="4023361"/>
            <a:ext cx="4324358" cy="2288540"/>
          </a:xfrm>
          <a:prstGeom prst="rect">
            <a:avLst/>
          </a:prstGeom>
        </p:spPr>
      </p:pic>
    </p:spTree>
    <p:extLst>
      <p:ext uri="{BB962C8B-B14F-4D97-AF65-F5344CB8AC3E}">
        <p14:creationId xmlns:p14="http://schemas.microsoft.com/office/powerpoint/2010/main" val="2411310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«تفاوت میان زبان ها به چه زمانی بر می گردد و این که چرا این زبان ها از هم جدا شده اندف مرد توجه قرار دارد، پس واژه ها تاریخ نما نیز هستند. با بررسی این که واژه ها چگونه دگرگون می شوند می توان تاریخ را بررسی کرد. چرا که واژه نی همچون چیزهای دیگر در زندگی تغییر می کنند حتی انگاره کاربرد آن ها در زبان نیز دگرگون می شود مثل زبان انگلیسی که با گذشته زمان ساده  و تراشیده شد و بسیاری از جنبه های دست و پا گیرش از دست داد. </a:t>
            </a:r>
          </a:p>
          <a:p>
            <a:endParaRPr lang="fa-IR"/>
          </a:p>
        </p:txBody>
      </p:sp>
      <p:sp>
        <p:nvSpPr>
          <p:cNvPr id="4" name="Flowchart: Process 3"/>
          <p:cNvSpPr/>
          <p:nvPr/>
        </p:nvSpPr>
        <p:spPr>
          <a:xfrm>
            <a:off x="838200" y="5120640"/>
            <a:ext cx="2883877" cy="78779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واژه ها تاریخ نما نیز هستند</a:t>
            </a:r>
            <a:endParaRPr lang="fa-IR" sz="2000" b="1">
              <a:solidFill>
                <a:srgbClr val="FF0000"/>
              </a:solidFill>
            </a:endParaRPr>
          </a:p>
        </p:txBody>
      </p:sp>
    </p:spTree>
    <p:extLst>
      <p:ext uri="{BB962C8B-B14F-4D97-AF65-F5344CB8AC3E}">
        <p14:creationId xmlns:p14="http://schemas.microsoft.com/office/powerpoint/2010/main" val="4185389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Zar" panose="00000400000000000000" pitchFamily="2" charset="-78"/>
              </a:rPr>
              <a:t>چرا زبان ها دگرگون می شود؟ </a:t>
            </a:r>
            <a:r>
              <a:rPr lang="fa-IR" smtClean="0">
                <a:cs typeface="B Zar" panose="00000400000000000000" pitchFamily="2" charset="-78"/>
              </a:rPr>
              <a:t>شاید بهتر بود می پرسیدیم چگونه آمادگی بیرونی مردمان برای پذیرفتن تاثیرات یبرونی بسیار زیاد است؟ مردم همواره به دنبال چیزهای نو هستند و این در زبان منعکس می شود و گاهی این تاثیرات تازه همراه با خشونت از طریق جنگ  و غلبه ظاهر می شود. </a:t>
            </a:r>
          </a:p>
        </p:txBody>
      </p:sp>
      <p:pic>
        <p:nvPicPr>
          <p:cNvPr id="4" name="Picture 3"/>
          <p:cNvPicPr>
            <a:picLocks noChangeAspect="1"/>
          </p:cNvPicPr>
          <p:nvPr/>
        </p:nvPicPr>
        <p:blipFill>
          <a:blip r:embed="rId2"/>
          <a:stretch>
            <a:fillRect/>
          </a:stretch>
        </p:blipFill>
        <p:spPr>
          <a:xfrm>
            <a:off x="838200" y="4420040"/>
            <a:ext cx="2828925" cy="1619250"/>
          </a:xfrm>
          <a:prstGeom prst="rect">
            <a:avLst/>
          </a:prstGeom>
        </p:spPr>
      </p:pic>
    </p:spTree>
    <p:extLst>
      <p:ext uri="{BB962C8B-B14F-4D97-AF65-F5344CB8AC3E}">
        <p14:creationId xmlns:p14="http://schemas.microsoft.com/office/powerpoint/2010/main" val="258130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رابطه زبان با توسعه  نیز آشکار می شود. فهم  نظام وار  و تمام </a:t>
            </a:r>
            <a:r>
              <a:rPr lang="fa-IR">
                <a:cs typeface="B Zar" panose="00000400000000000000" pitchFamily="2" charset="-78"/>
              </a:rPr>
              <a:t>گونه </a:t>
            </a:r>
            <a:r>
              <a:rPr lang="fa-IR" smtClean="0">
                <a:cs typeface="B Zar" panose="00000400000000000000" pitchFamily="2" charset="-78"/>
              </a:rPr>
              <a:t>های </a:t>
            </a:r>
            <a:r>
              <a:rPr lang="fa-IR">
                <a:cs typeface="B Zar" panose="00000400000000000000" pitchFamily="2" charset="-78"/>
              </a:rPr>
              <a:t>ارتباط ها هدف این نوشتار  است. </a:t>
            </a:r>
            <a:r>
              <a:rPr lang="fa-IR">
                <a:cs typeface="B Zar" panose="00000400000000000000" pitchFamily="2" charset="-78"/>
              </a:rPr>
              <a:t>به </a:t>
            </a:r>
            <a:r>
              <a:rPr lang="fa-IR" smtClean="0">
                <a:cs typeface="B Zar" panose="00000400000000000000" pitchFamily="2" charset="-78"/>
              </a:rPr>
              <a:t>عبارت </a:t>
            </a:r>
            <a:r>
              <a:rPr lang="fa-IR">
                <a:cs typeface="B Zar" panose="00000400000000000000" pitchFamily="2" charset="-78"/>
              </a:rPr>
              <a:t>دیگر فهم  رشد و توسعه یک کشور  با توجه  به زبان بایستی مورد توجه واقع شود. توسعه زبان بومی یک کشور قابل اجرا نیست و </a:t>
            </a:r>
            <a:r>
              <a:rPr lang="fa-IR">
                <a:cs typeface="B Zar" panose="00000400000000000000" pitchFamily="2" charset="-78"/>
              </a:rPr>
              <a:t>هر </a:t>
            </a:r>
            <a:r>
              <a:rPr lang="fa-IR" smtClean="0">
                <a:cs typeface="B Zar" panose="00000400000000000000" pitchFamily="2" charset="-78"/>
              </a:rPr>
              <a:t>گونه  </a:t>
            </a:r>
            <a:r>
              <a:rPr lang="fa-IR">
                <a:cs typeface="B Zar" panose="00000400000000000000" pitchFamily="2" charset="-78"/>
              </a:rPr>
              <a:t>سیاست گذاری توسعه بدون توسعه زبانی و سیاست گذاری مربوط </a:t>
            </a:r>
            <a:r>
              <a:rPr lang="fa-IR">
                <a:cs typeface="B Zar" panose="00000400000000000000" pitchFamily="2" charset="-78"/>
              </a:rPr>
              <a:t>به </a:t>
            </a:r>
            <a:r>
              <a:rPr lang="fa-IR" smtClean="0">
                <a:cs typeface="B Zar" panose="00000400000000000000" pitchFamily="2" charset="-78"/>
              </a:rPr>
              <a:t>آن </a:t>
            </a:r>
            <a:r>
              <a:rPr lang="fa-IR">
                <a:cs typeface="B Zar" panose="00000400000000000000" pitchFamily="2" charset="-78"/>
              </a:rPr>
              <a:t>محکوم  به شکست و انقطاع است. این موضوغ  با مطالعه رابطه زبان با جامعه و رابطه زبان با تغییرات اجتماعی قابل مطالعه  و بررسی است که این </a:t>
            </a:r>
            <a:r>
              <a:rPr lang="fa-IR">
                <a:cs typeface="B Zar" panose="00000400000000000000" pitchFamily="2" charset="-78"/>
              </a:rPr>
              <a:t>نوشتار </a:t>
            </a:r>
            <a:r>
              <a:rPr lang="fa-IR" smtClean="0">
                <a:cs typeface="B Zar" panose="00000400000000000000" pitchFamily="2" charset="-78"/>
              </a:rPr>
              <a:t>آن </a:t>
            </a:r>
            <a:r>
              <a:rPr lang="fa-IR">
                <a:cs typeface="B Zar" panose="00000400000000000000" pitchFamily="2" charset="-78"/>
              </a:rPr>
              <a:t>را دنبال کرده است</a:t>
            </a:r>
            <a:r>
              <a:rPr lang="fa-IR">
                <a:cs typeface="B Zar" panose="00000400000000000000" pitchFamily="2" charset="-78"/>
              </a:rPr>
              <a:t>. </a:t>
            </a:r>
            <a:endParaRPr lang="fa-IR" smtClean="0">
              <a:cs typeface="B Zar" panose="00000400000000000000" pitchFamily="2" charset="-78"/>
            </a:endParaRPr>
          </a:p>
          <a:p>
            <a:pPr algn="just"/>
            <a:endParaRPr lang="fa-IR">
              <a:cs typeface="B Zar" panose="00000400000000000000" pitchFamily="2" charset="-78"/>
            </a:endParaRPr>
          </a:p>
          <a:p>
            <a:endParaRPr lang="fa-IR">
              <a:cs typeface="B Zar" panose="00000400000000000000" pitchFamily="2" charset="-78"/>
            </a:endParaRPr>
          </a:p>
        </p:txBody>
      </p:sp>
      <p:sp>
        <p:nvSpPr>
          <p:cNvPr id="4" name="Rectangle 3"/>
          <p:cNvSpPr/>
          <p:nvPr/>
        </p:nvSpPr>
        <p:spPr>
          <a:xfrm>
            <a:off x="838200" y="4557713"/>
            <a:ext cx="8820043" cy="400110"/>
          </a:xfrm>
          <a:prstGeom prst="rect">
            <a:avLst/>
          </a:prstGeom>
          <a:noFill/>
        </p:spPr>
        <p:txBody>
          <a:bodyPr wrap="none" lIns="91440" tIns="45720" rIns="91440" bIns="45720">
            <a:spAutoFit/>
          </a:bodyPr>
          <a:lstStyle/>
          <a:p>
            <a:pPr algn="ctr"/>
            <a:r>
              <a:rPr lang="fa-IR" sz="2000" smtClean="0">
                <a:solidFill>
                  <a:srgbClr val="FF0000"/>
                </a:solidFill>
                <a:cs typeface="B Zar" panose="00000400000000000000" pitchFamily="2" charset="-78"/>
              </a:rPr>
              <a:t>هر </a:t>
            </a:r>
            <a:r>
              <a:rPr lang="fa-IR" sz="2000">
                <a:solidFill>
                  <a:srgbClr val="FF0000"/>
                </a:solidFill>
                <a:cs typeface="B Zar" panose="00000400000000000000" pitchFamily="2" charset="-78"/>
              </a:rPr>
              <a:t>گونه  سیاست گذاری توسعه بدون توسعه زبانی و سیاست گذاری مربوط به آن محکوم  به شکست و </a:t>
            </a:r>
            <a:r>
              <a:rPr lang="fa-IR" sz="2000">
                <a:solidFill>
                  <a:srgbClr val="FF0000"/>
                </a:solidFill>
                <a:cs typeface="B Zar" panose="00000400000000000000" pitchFamily="2" charset="-78"/>
              </a:rPr>
              <a:t>انقطاع </a:t>
            </a:r>
            <a:r>
              <a:rPr lang="fa-IR" sz="2000" smtClean="0">
                <a:solidFill>
                  <a:srgbClr val="FF0000"/>
                </a:solidFill>
                <a:cs typeface="B Zar" panose="00000400000000000000" pitchFamily="2" charset="-78"/>
              </a:rPr>
              <a:t>است</a:t>
            </a:r>
            <a:endParaRPr lang="en-US" sz="2000" b="1" cap="none" spc="0">
              <a:ln w="6600">
                <a:solidFill>
                  <a:schemeClr val="accent2"/>
                </a:solidFill>
                <a:prstDash val="solid"/>
              </a:ln>
              <a:solidFill>
                <a:srgbClr val="FF0000"/>
              </a:solidFill>
              <a:effectLst>
                <a:outerShdw dist="38100" dir="2700000" algn="tl" rotWithShape="0">
                  <a:schemeClr val="accent2"/>
                </a:outerShdw>
              </a:effectLst>
            </a:endParaRPr>
          </a:p>
        </p:txBody>
      </p:sp>
      <p:pic>
        <p:nvPicPr>
          <p:cNvPr id="5" name="Picture 4"/>
          <p:cNvPicPr>
            <a:picLocks noChangeAspect="1"/>
          </p:cNvPicPr>
          <p:nvPr/>
        </p:nvPicPr>
        <p:blipFill>
          <a:blip r:embed="rId2"/>
          <a:stretch>
            <a:fillRect/>
          </a:stretch>
        </p:blipFill>
        <p:spPr>
          <a:xfrm>
            <a:off x="8737919" y="5167283"/>
            <a:ext cx="2828925" cy="1619250"/>
          </a:xfrm>
          <a:prstGeom prst="rect">
            <a:avLst/>
          </a:prstGeom>
        </p:spPr>
      </p:pic>
    </p:spTree>
    <p:extLst>
      <p:ext uri="{BB962C8B-B14F-4D97-AF65-F5344CB8AC3E}">
        <p14:creationId xmlns:p14="http://schemas.microsoft.com/office/powerpoint/2010/main" val="2004346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گاهی نیز بخش شدن واژه ها به شیوه ملایم تری انجام می شود که برای آشنایی  با اندیشه  های نو واژه هایی که آنها را همراهی می کنند به کار می رود. </a:t>
            </a:r>
          </a:p>
          <a:p>
            <a:endParaRPr lang="fa-IR"/>
          </a:p>
        </p:txBody>
      </p:sp>
    </p:spTree>
    <p:extLst>
      <p:ext uri="{BB962C8B-B14F-4D97-AF65-F5344CB8AC3E}">
        <p14:creationId xmlns:p14="http://schemas.microsoft.com/office/powerpoint/2010/main" val="2845769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پس ممکن است هر گونه تغییر در زبان در جامعه نیز تغییر ایجاد کند  و هر تغییری در جامعه نیز سبب تغییر در زبان شود. پس می توان تغییرات میزان تغییرات یک جامعه را با توجه به زبان بسنجند. زمان نه فقط یک شاخص خوب برای تغییرات اجتماعی است بلکه یک علت مهم برای آن است که زبان شناسی نیز بر آن صحه می گذارد. </a:t>
            </a:r>
          </a:p>
          <a:p>
            <a:endParaRPr lang="fa-IR"/>
          </a:p>
        </p:txBody>
      </p:sp>
      <p:sp>
        <p:nvSpPr>
          <p:cNvPr id="4" name="Flowchart: Process 3"/>
          <p:cNvSpPr/>
          <p:nvPr/>
        </p:nvSpPr>
        <p:spPr>
          <a:xfrm>
            <a:off x="838200" y="4459459"/>
            <a:ext cx="4543864" cy="128016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fa-IR" sz="2400" b="1" smtClean="0">
                <a:solidFill>
                  <a:srgbClr val="FF0000"/>
                </a:solidFill>
                <a:cs typeface="B Zar" panose="00000400000000000000" pitchFamily="2" charset="-78"/>
              </a:rPr>
              <a:t>زمان: علت و شاخص تغییرات اجتماعی</a:t>
            </a:r>
            <a:endParaRPr lang="fa-IR" sz="2400" b="1">
              <a:solidFill>
                <a:srgbClr val="FF0000"/>
              </a:solidFill>
              <a:cs typeface="B Zar" panose="00000400000000000000" pitchFamily="2" charset="-78"/>
            </a:endParaRPr>
          </a:p>
        </p:txBody>
      </p:sp>
    </p:spTree>
    <p:extLst>
      <p:ext uri="{BB962C8B-B14F-4D97-AF65-F5344CB8AC3E}">
        <p14:creationId xmlns:p14="http://schemas.microsoft.com/office/powerpoint/2010/main" val="2650519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«زبان یک عامل تعیین کننده در هر دو مورد و بسیار مهم در انقلاب فرهنگی و اجتماعی است </a:t>
            </a:r>
            <a:r>
              <a:rPr lang="fa-IR" smtClean="0">
                <a:solidFill>
                  <a:srgbClr val="FF0000"/>
                </a:solidFill>
                <a:cs typeface="B Zar" panose="00000400000000000000" pitchFamily="2" charset="-78"/>
              </a:rPr>
              <a:t>اول</a:t>
            </a:r>
            <a:r>
              <a:rPr lang="fa-IR" smtClean="0">
                <a:cs typeface="B Zar" panose="00000400000000000000" pitchFamily="2" charset="-78"/>
              </a:rPr>
              <a:t> این که ریشه زبان یا یک جامعه همراه  و انطباق یافته تا جایی که نظام ارتباط زبانی یک پیش نیاز ضوری برای وجود گروه های انسانی است. </a:t>
            </a:r>
            <a:r>
              <a:rPr lang="fa-IR" smtClean="0">
                <a:cs typeface="B Zar" panose="00000400000000000000" pitchFamily="2" charset="-78"/>
              </a:rPr>
              <a:t>و </a:t>
            </a:r>
            <a:r>
              <a:rPr lang="fa-IR" smtClean="0">
                <a:solidFill>
                  <a:srgbClr val="FF0000"/>
                </a:solidFill>
                <a:cs typeface="B Zar" panose="00000400000000000000" pitchFamily="2" charset="-78"/>
              </a:rPr>
              <a:t>دوم</a:t>
            </a:r>
            <a:r>
              <a:rPr lang="fa-IR" smtClean="0">
                <a:cs typeface="B Zar" panose="00000400000000000000" pitchFamily="2" charset="-78"/>
              </a:rPr>
              <a:t> این که زبان نوشتاری ممکن است همانند سرچشمه ای برای انتقال پیام از جوامع ابتدایی و قدیم تر به جوامع جدید تر و میانی تر باشد و به کار آید.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71438" y="1690688"/>
            <a:ext cx="766762" cy="766762"/>
          </a:xfrm>
          <a:prstGeom prst="rect">
            <a:avLst/>
          </a:prstGeom>
        </p:spPr>
      </p:pic>
      <p:pic>
        <p:nvPicPr>
          <p:cNvPr id="5" name="Picture 4"/>
          <p:cNvPicPr>
            <a:picLocks noChangeAspect="1"/>
          </p:cNvPicPr>
          <p:nvPr/>
        </p:nvPicPr>
        <p:blipFill>
          <a:blip r:embed="rId3"/>
          <a:stretch>
            <a:fillRect/>
          </a:stretch>
        </p:blipFill>
        <p:spPr>
          <a:xfrm>
            <a:off x="11155681" y="2457450"/>
            <a:ext cx="752694" cy="752694"/>
          </a:xfrm>
          <a:prstGeom prst="rect">
            <a:avLst/>
          </a:prstGeom>
        </p:spPr>
      </p:pic>
    </p:spTree>
    <p:extLst>
      <p:ext uri="{BB962C8B-B14F-4D97-AF65-F5344CB8AC3E}">
        <p14:creationId xmlns:p14="http://schemas.microsoft.com/office/powerpoint/2010/main" val="2032206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زبان و توسعه</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هر چه زبان یک جامعه دارای رشد بیشتر باشد و بتواند مفاهیم بیشتری را در خود جلوه جای دهدف آن جامعه رشد بیشتری خواهد داشت، پس شاید بتوان ادعا کرد که بازسازی، نوسازی  و رشد یک جامعه تابع سیاست گذاری زبانی آن می باشد. </a:t>
            </a:r>
          </a:p>
          <a:p>
            <a:pPr algn="just"/>
            <a:r>
              <a:rPr lang="fa-IR" smtClean="0">
                <a:cs typeface="B Zar" panose="00000400000000000000" pitchFamily="2" charset="-78"/>
              </a:rPr>
              <a:t>«در یک تحلیل نهایی اهمیت نظام های نمادین در چگونگی آن ها نیست بلکه در این است که به نوع انسانی امکان داده اند تا به آن چه امروز هست برسد یا آنکه ما همه در خانواده انسانی به دنیا آمده ایم اما تنها  از طریق کاربرد نماد ها است که واقعا انسان می شویم و بدون نمادها ما قادر نیستیم   کیفیت هایی منحصر به فردی را که خاص بشریت است توسعه دهیم. </a:t>
            </a:r>
            <a:endParaRPr lang="fa-IR" smtClean="0">
              <a:cs typeface="B Zar" panose="00000400000000000000" pitchFamily="2" charset="-78"/>
            </a:endParaRPr>
          </a:p>
          <a:p>
            <a:pPr algn="just"/>
            <a:endParaRPr lang="fa-IR">
              <a:cs typeface="B Zar" panose="00000400000000000000" pitchFamily="2" charset="-78"/>
            </a:endParaRPr>
          </a:p>
        </p:txBody>
      </p:sp>
      <p:sp>
        <p:nvSpPr>
          <p:cNvPr id="4" name="Rectangle 3"/>
          <p:cNvSpPr/>
          <p:nvPr/>
        </p:nvSpPr>
        <p:spPr>
          <a:xfrm>
            <a:off x="838200" y="5388570"/>
            <a:ext cx="5003294" cy="923330"/>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fa-IR" sz="5400">
                <a:cs typeface="B Zar" panose="00000400000000000000" pitchFamily="2" charset="-78"/>
              </a:rPr>
              <a:t>اهمیت نظام های نمادین</a:t>
            </a:r>
            <a:endParaRPr lang="en-US" sz="5400" b="1" cap="none" spc="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642108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812344" y="1825625"/>
            <a:ext cx="7541455" cy="4351338"/>
          </a:xfrm>
        </p:spPr>
        <p:txBody>
          <a:bodyPr/>
          <a:lstStyle/>
          <a:p>
            <a:pPr algn="just"/>
            <a:r>
              <a:rPr lang="fa-IR">
                <a:cs typeface="B Zar" panose="00000400000000000000" pitchFamily="2" charset="-78"/>
              </a:rPr>
              <a:t>نمادها در حقیقت  چیزی و بیشتر  و مهم تر از یک وسیله ارتباطی محسوب می شوند. آن ها ابزارهای عمدهای هستند که به وسیله ان ها فکر می کنیم، نقشه می کشیم. در رویا فرو می رویم، از نو به یاد می اوریم، </a:t>
            </a:r>
            <a:r>
              <a:rPr lang="fa-IR">
                <a:cs typeface="B Zar" panose="00000400000000000000" pitchFamily="2" charset="-78"/>
              </a:rPr>
              <a:t>می </a:t>
            </a:r>
            <a:r>
              <a:rPr lang="fa-IR" smtClean="0">
                <a:cs typeface="B Zar" panose="00000400000000000000" pitchFamily="2" charset="-78"/>
              </a:rPr>
              <a:t>آفرینیم </a:t>
            </a:r>
            <a:r>
              <a:rPr lang="fa-IR">
                <a:cs typeface="B Zar" panose="00000400000000000000" pitchFamily="2" charset="-78"/>
              </a:rPr>
              <a:t>می </a:t>
            </a:r>
            <a:r>
              <a:rPr lang="fa-IR" smtClean="0">
                <a:cs typeface="B Zar" panose="00000400000000000000" pitchFamily="2" charset="-78"/>
              </a:rPr>
              <a:t>سازیم، </a:t>
            </a:r>
            <a:r>
              <a:rPr lang="fa-IR">
                <a:cs typeface="B Zar" panose="00000400000000000000" pitchFamily="2" charset="-78"/>
              </a:rPr>
              <a:t>محاسبه می کنیم، حدس و گمان می زنیم و نظام های اخلاقی را پدید می آوریم. به نظر </a:t>
            </a:r>
            <a:r>
              <a:rPr lang="fa-IR">
                <a:solidFill>
                  <a:srgbClr val="FF0000"/>
                </a:solidFill>
                <a:cs typeface="B Zar" panose="00000400000000000000" pitchFamily="2" charset="-78"/>
              </a:rPr>
              <a:t>همبولت</a:t>
            </a:r>
            <a:r>
              <a:rPr lang="fa-IR">
                <a:cs typeface="B Zar" panose="00000400000000000000" pitchFamily="2" charset="-78"/>
              </a:rPr>
              <a:t>: «بدون نماد ها مشخص </a:t>
            </a:r>
            <a:r>
              <a:rPr lang="fa-IR">
                <a:cs typeface="B Zar" panose="00000400000000000000" pitchFamily="2" charset="-78"/>
              </a:rPr>
              <a:t>ترین </a:t>
            </a:r>
            <a:r>
              <a:rPr lang="fa-IR" smtClean="0">
                <a:cs typeface="B Zar" panose="00000400000000000000" pitchFamily="2" charset="-78"/>
              </a:rPr>
              <a:t>خصیصه </a:t>
            </a:r>
            <a:r>
              <a:rPr lang="fa-IR">
                <a:cs typeface="B Zar" panose="00000400000000000000" pitchFamily="2" charset="-78"/>
              </a:rPr>
              <a:t>جوامع انسانی یعنی فرهنگ تحقق نمی یافت. در واقع به وسیله نماد ها بوده است که جوامع انسانی میراث فرهنگی نیرومندی به وجود اورده  و آن را بر میراث ژنتیکی خود افزوده است</a:t>
            </a:r>
            <a:r>
              <a:rPr lang="fa-IR">
                <a:cs typeface="B Zar" panose="00000400000000000000" pitchFamily="2" charset="-78"/>
              </a:rPr>
              <a:t>. </a:t>
            </a:r>
            <a:endParaRPr lang="fa-IR" smtClean="0">
              <a:cs typeface="B Zar" panose="00000400000000000000" pitchFamily="2" charset="-78"/>
            </a:endParaRPr>
          </a:p>
          <a:p>
            <a:pPr algn="just"/>
            <a:endParaRPr lang="fa-IR">
              <a:cs typeface="B Zar" panose="00000400000000000000" pitchFamily="2" charset="-78"/>
            </a:endParaRPr>
          </a:p>
          <a:p>
            <a:endParaRPr lang="fa-IR"/>
          </a:p>
        </p:txBody>
      </p:sp>
      <p:sp>
        <p:nvSpPr>
          <p:cNvPr id="4" name="Rectangle 3"/>
          <p:cNvSpPr/>
          <p:nvPr/>
        </p:nvSpPr>
        <p:spPr>
          <a:xfrm>
            <a:off x="6640606" y="5715298"/>
            <a:ext cx="2821606" cy="923330"/>
          </a:xfrm>
          <a:prstGeom prst="rect">
            <a:avLst/>
          </a:prstGeom>
          <a:noFill/>
        </p:spPr>
        <p:txBody>
          <a:bodyPr wrap="none" lIns="91440" tIns="45720" rIns="91440" bIns="45720">
            <a:spAutoFit/>
          </a:bodyPr>
          <a:lstStyle/>
          <a:p>
            <a:pPr algn="ctr"/>
            <a:r>
              <a:rPr lang="fa-IR" sz="5400" b="1" smtClean="0">
                <a:ln w="22225">
                  <a:solidFill>
                    <a:schemeClr val="accent2"/>
                  </a:solidFill>
                  <a:prstDash val="solid"/>
                </a:ln>
                <a:solidFill>
                  <a:schemeClr val="accent2">
                    <a:lumMod val="40000"/>
                    <a:lumOff val="60000"/>
                  </a:schemeClr>
                </a:solidFill>
              </a:rPr>
              <a:t>نظام اخلاقی</a:t>
            </a:r>
            <a:endParaRPr lang="en-US" sz="5400" b="1" cap="none" spc="0">
              <a:ln w="22225">
                <a:solidFill>
                  <a:schemeClr val="accent2"/>
                </a:solidFill>
                <a:prstDash val="solid"/>
              </a:ln>
              <a:solidFill>
                <a:schemeClr val="accent2">
                  <a:lumMod val="40000"/>
                  <a:lumOff val="60000"/>
                </a:schemeClr>
              </a:solidFill>
              <a:effectLst/>
            </a:endParaRPr>
          </a:p>
        </p:txBody>
      </p:sp>
      <p:pic>
        <p:nvPicPr>
          <p:cNvPr id="5" name="Picture 4"/>
          <p:cNvPicPr>
            <a:picLocks noChangeAspect="1"/>
          </p:cNvPicPr>
          <p:nvPr/>
        </p:nvPicPr>
        <p:blipFill>
          <a:blip r:embed="rId2"/>
          <a:stretch>
            <a:fillRect/>
          </a:stretch>
        </p:blipFill>
        <p:spPr>
          <a:xfrm>
            <a:off x="1172972" y="1825625"/>
            <a:ext cx="2104800" cy="2888629"/>
          </a:xfrm>
          <a:prstGeom prst="rect">
            <a:avLst/>
          </a:prstGeom>
        </p:spPr>
      </p:pic>
      <p:sp>
        <p:nvSpPr>
          <p:cNvPr id="6" name="TextBox 5"/>
          <p:cNvSpPr txBox="1"/>
          <p:nvPr/>
        </p:nvSpPr>
        <p:spPr>
          <a:xfrm>
            <a:off x="1547446" y="4914013"/>
            <a:ext cx="1041010" cy="369332"/>
          </a:xfrm>
          <a:prstGeom prst="rect">
            <a:avLst/>
          </a:prstGeom>
          <a:noFill/>
        </p:spPr>
        <p:txBody>
          <a:bodyPr wrap="square" rtlCol="1">
            <a:spAutoFit/>
          </a:bodyPr>
          <a:lstStyle/>
          <a:p>
            <a:r>
              <a:rPr lang="fa-IR" smtClean="0">
                <a:solidFill>
                  <a:srgbClr val="FF0000"/>
                </a:solidFill>
                <a:cs typeface="B Zar" panose="00000400000000000000" pitchFamily="2" charset="-78"/>
              </a:rPr>
              <a:t>همبولت</a:t>
            </a:r>
            <a:endParaRPr lang="fa-IR">
              <a:solidFill>
                <a:srgbClr val="FF0000"/>
              </a:solidFill>
              <a:cs typeface="B Zar" panose="00000400000000000000" pitchFamily="2" charset="-78"/>
            </a:endParaRPr>
          </a:p>
        </p:txBody>
      </p:sp>
    </p:spTree>
    <p:extLst>
      <p:ext uri="{BB962C8B-B14F-4D97-AF65-F5344CB8AC3E}">
        <p14:creationId xmlns:p14="http://schemas.microsoft.com/office/powerpoint/2010/main" val="3294705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تطابق و عدم تطابق زبان را تغییرات اجتماعی و توسعه سبب رشد یا عدم رشد اجتماعی خواهد شد. زبان هایی در جهان توان رویارویی با تغییرات جهانی را دارند که قابلیت تحلیل  و ترکیب همزمان داشته باشند. این نوع </a:t>
            </a:r>
            <a:r>
              <a:rPr lang="fa-IR" smtClean="0">
                <a:solidFill>
                  <a:srgbClr val="FF0000"/>
                </a:solidFill>
                <a:cs typeface="B Zar" panose="00000400000000000000" pitchFamily="2" charset="-78"/>
              </a:rPr>
              <a:t>آمادگی بالقوه و بالفعل زبانی و اجتماعی </a:t>
            </a:r>
            <a:r>
              <a:rPr lang="fa-IR" smtClean="0">
                <a:cs typeface="B Zar" panose="00000400000000000000" pitchFamily="2" charset="-78"/>
              </a:rPr>
              <a:t>را می طلبد که برای رسیدن به این آمادگی سیاست </a:t>
            </a:r>
            <a:r>
              <a:rPr lang="fa-IR" smtClean="0">
                <a:cs typeface="B Zar" panose="00000400000000000000" pitchFamily="2" charset="-78"/>
              </a:rPr>
              <a:t>گذاری </a:t>
            </a:r>
            <a:r>
              <a:rPr lang="fa-IR" smtClean="0">
                <a:cs typeface="B Zar" panose="00000400000000000000" pitchFamily="2" charset="-78"/>
              </a:rPr>
              <a:t>و برنامه ریزی زبانی و اجتماعی سخت مورد نیاز و محور رسیدن به وحدت درونی یک زبان و سپس وحدت بیرونی آن است. </a:t>
            </a:r>
          </a:p>
          <a:p>
            <a:endParaRPr lang="fa-IR">
              <a:cs typeface="B Zar" panose="00000400000000000000" pitchFamily="2" charset="-78"/>
            </a:endParaRPr>
          </a:p>
        </p:txBody>
      </p:sp>
      <p:sp>
        <p:nvSpPr>
          <p:cNvPr id="4" name="Rectangle 3"/>
          <p:cNvSpPr/>
          <p:nvPr/>
        </p:nvSpPr>
        <p:spPr>
          <a:xfrm>
            <a:off x="800686" y="4979015"/>
            <a:ext cx="4206601" cy="707886"/>
          </a:xfrm>
          <a:prstGeom prst="rect">
            <a:avLst/>
          </a:prstGeom>
        </p:spPr>
        <p:style>
          <a:lnRef idx="0">
            <a:schemeClr val="accent4"/>
          </a:lnRef>
          <a:fillRef idx="3">
            <a:schemeClr val="accent4"/>
          </a:fillRef>
          <a:effectRef idx="3">
            <a:schemeClr val="accent4"/>
          </a:effectRef>
          <a:fontRef idx="minor">
            <a:schemeClr val="lt1"/>
          </a:fontRef>
        </p:style>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a-IR" sz="4000" smtClean="0">
                <a:solidFill>
                  <a:srgbClr val="FF0000"/>
                </a:solidFill>
                <a:cs typeface="B Zar" panose="00000400000000000000" pitchFamily="2" charset="-78"/>
              </a:rPr>
              <a:t> </a:t>
            </a:r>
            <a:r>
              <a:rPr lang="fa-IR" sz="4000">
                <a:solidFill>
                  <a:srgbClr val="FF0000"/>
                </a:solidFill>
                <a:cs typeface="B Zar" panose="00000400000000000000" pitchFamily="2" charset="-78"/>
              </a:rPr>
              <a:t>رشد یا عدم </a:t>
            </a:r>
            <a:r>
              <a:rPr lang="fa-IR" sz="4000">
                <a:solidFill>
                  <a:srgbClr val="FF0000"/>
                </a:solidFill>
                <a:cs typeface="B Zar" panose="00000400000000000000" pitchFamily="2" charset="-78"/>
              </a:rPr>
              <a:t>رشد </a:t>
            </a:r>
            <a:r>
              <a:rPr lang="fa-IR" sz="4000" smtClean="0">
                <a:solidFill>
                  <a:srgbClr val="FF0000"/>
                </a:solidFill>
                <a:cs typeface="B Zar" panose="00000400000000000000" pitchFamily="2" charset="-78"/>
              </a:rPr>
              <a:t>اجتماعی</a:t>
            </a:r>
            <a:endParaRPr lang="en-US" sz="4000" b="1" cap="none" spc="0">
              <a:ln/>
              <a:solidFill>
                <a:srgbClr val="FF0000"/>
              </a:solidFill>
              <a:effectLst/>
            </a:endParaRPr>
          </a:p>
        </p:txBody>
      </p:sp>
      <p:pic>
        <p:nvPicPr>
          <p:cNvPr id="5" name="Picture 4"/>
          <p:cNvPicPr>
            <a:picLocks noChangeAspect="1"/>
          </p:cNvPicPr>
          <p:nvPr/>
        </p:nvPicPr>
        <p:blipFill>
          <a:blip r:embed="rId2"/>
          <a:stretch>
            <a:fillRect/>
          </a:stretch>
        </p:blipFill>
        <p:spPr>
          <a:xfrm>
            <a:off x="7161188" y="4224338"/>
            <a:ext cx="2343150" cy="1952625"/>
          </a:xfrm>
          <a:prstGeom prst="rect">
            <a:avLst/>
          </a:prstGeom>
        </p:spPr>
      </p:pic>
    </p:spTree>
    <p:extLst>
      <p:ext uri="{BB962C8B-B14F-4D97-AF65-F5344CB8AC3E}">
        <p14:creationId xmlns:p14="http://schemas.microsoft.com/office/powerpoint/2010/main" val="1265815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زبان ها دگرگون می </a:t>
            </a:r>
            <a:r>
              <a:rPr lang="fa-IR" smtClean="0">
                <a:cs typeface="B Zar" panose="00000400000000000000" pitchFamily="2" charset="-78"/>
              </a:rPr>
              <a:t>شوند </a:t>
            </a:r>
            <a:r>
              <a:rPr lang="fa-IR" smtClean="0">
                <a:cs typeface="B Zar" panose="00000400000000000000" pitchFamily="2" charset="-78"/>
              </a:rPr>
              <a:t>کلمات به </a:t>
            </a:r>
            <a:r>
              <a:rPr lang="fa-IR" smtClean="0">
                <a:cs typeface="B Zar" panose="00000400000000000000" pitchFamily="2" charset="-78"/>
              </a:rPr>
              <a:t>آن </a:t>
            </a:r>
            <a:r>
              <a:rPr lang="fa-IR" smtClean="0">
                <a:cs typeface="B Zar" panose="00000400000000000000" pitchFamily="2" charset="-78"/>
              </a:rPr>
              <a:t>ها اضافه می شود و کلماتی از آن ها می افتد و تلفظ ها تغییر می کنند و دستور زبان ها تغییر و اصلاح می شوند و این به چند دلیل است چرا که </a:t>
            </a:r>
            <a:r>
              <a:rPr lang="fa-IR" smtClean="0">
                <a:cs typeface="B Zar" panose="00000400000000000000" pitchFamily="2" charset="-78"/>
              </a:rPr>
              <a:t>اندیشه </a:t>
            </a:r>
            <a:r>
              <a:rPr lang="fa-IR" smtClean="0">
                <a:cs typeface="B Zar" panose="00000400000000000000" pitchFamily="2" charset="-78"/>
              </a:rPr>
              <a:t>های جدید پیدا می </a:t>
            </a:r>
            <a:r>
              <a:rPr lang="fa-IR" smtClean="0">
                <a:cs typeface="B Zar" panose="00000400000000000000" pitchFamily="2" charset="-78"/>
              </a:rPr>
              <a:t>شوند، </a:t>
            </a:r>
            <a:r>
              <a:rPr lang="fa-IR" smtClean="0">
                <a:cs typeface="B Zar" panose="00000400000000000000" pitchFamily="2" charset="-78"/>
              </a:rPr>
              <a:t>اختراعات </a:t>
            </a:r>
            <a:r>
              <a:rPr lang="fa-IR" smtClean="0">
                <a:cs typeface="B Zar" panose="00000400000000000000" pitchFamily="2" charset="-78"/>
              </a:rPr>
              <a:t>جدید </a:t>
            </a:r>
            <a:r>
              <a:rPr lang="fa-IR" smtClean="0">
                <a:cs typeface="B Zar" panose="00000400000000000000" pitchFamily="2" charset="-78"/>
              </a:rPr>
              <a:t>ظاهر می شوند و موقعیت های جدید پدیدار می شوند. در کشورهای جهان سوم  این پدیده با قرض گرفتن از زبان های دیگر شیوع می </a:t>
            </a:r>
            <a:r>
              <a:rPr lang="fa-IR" smtClean="0">
                <a:cs typeface="B Zar" panose="00000400000000000000" pitchFamily="2" charset="-78"/>
              </a:rPr>
              <a:t>شود</a:t>
            </a:r>
            <a:endParaRPr lang="fa-IR">
              <a:cs typeface="B Zar" panose="00000400000000000000" pitchFamily="2" charset="-78"/>
            </a:endParaRPr>
          </a:p>
        </p:txBody>
      </p:sp>
      <p:sp>
        <p:nvSpPr>
          <p:cNvPr id="4" name="Explosion 2 3"/>
          <p:cNvSpPr/>
          <p:nvPr/>
        </p:nvSpPr>
        <p:spPr>
          <a:xfrm>
            <a:off x="838200" y="4389122"/>
            <a:ext cx="3671668" cy="2264898"/>
          </a:xfrm>
          <a:prstGeom prst="irregularSeal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قرض گرفتن از زبان های دیگر</a:t>
            </a:r>
            <a:endParaRPr lang="fa-IR" sz="2000" b="1">
              <a:solidFill>
                <a:srgbClr val="FF0000"/>
              </a:solidFill>
            </a:endParaRPr>
          </a:p>
        </p:txBody>
      </p:sp>
    </p:spTree>
    <p:extLst>
      <p:ext uri="{BB962C8B-B14F-4D97-AF65-F5344CB8AC3E}">
        <p14:creationId xmlns:p14="http://schemas.microsoft.com/office/powerpoint/2010/main" val="3214361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کشورهای پیشرفته  با شروع اختراعات جدید و پیدایش مفاهیم جدید که  در آن ها از کلمات جدید و یا کاربرد جدید کلمات قدیمی  و یا ترکیبی از کلمات مشابه برای نامیدن  پدیده هی  جدید استفاده می شود. همراه با رشد تکنولوژی نیاز برای تولید اصطلاحات جدید فزونی گرفت مثل </a:t>
            </a:r>
            <a:r>
              <a:rPr lang="en-US">
                <a:cs typeface="B Zar" panose="00000400000000000000" pitchFamily="2" charset="-78"/>
              </a:rPr>
              <a:t>program</a:t>
            </a:r>
            <a:r>
              <a:rPr lang="fa-IR">
                <a:cs typeface="B Zar" panose="00000400000000000000" pitchFamily="2" charset="-78"/>
              </a:rPr>
              <a:t>، </a:t>
            </a:r>
            <a:r>
              <a:rPr lang="en-US">
                <a:cs typeface="B Zar" panose="00000400000000000000" pitchFamily="2" charset="-78"/>
              </a:rPr>
              <a:t>feed back</a:t>
            </a:r>
            <a:r>
              <a:rPr lang="fa-IR">
                <a:cs typeface="B Zar" panose="00000400000000000000" pitchFamily="2" charset="-78"/>
              </a:rPr>
              <a:t>، </a:t>
            </a:r>
            <a:r>
              <a:rPr lang="en-US">
                <a:cs typeface="B Zar" panose="00000400000000000000" pitchFamily="2" charset="-78"/>
              </a:rPr>
              <a:t>computer</a:t>
            </a:r>
            <a:r>
              <a:rPr lang="fa-IR">
                <a:cs typeface="B Zar" panose="00000400000000000000" pitchFamily="2" charset="-78"/>
              </a:rPr>
              <a:t> جدید هستند و تا چندی قبل معنای آن ها فهمیده نمی شد. نسل جوان در ایجاد کلمات جدید  و کاربرد جدید کلمات قدیمی بسیار موثر  هستند  و در هر نسلی سخن گفتن خاص آن نسل وجود دارد.آن ها نه فقط کلمات جدید را اخراج می کنند </a:t>
            </a:r>
            <a:r>
              <a:rPr lang="fa-IR">
                <a:cs typeface="B Zar" panose="00000400000000000000" pitchFamily="2" charset="-78"/>
              </a:rPr>
              <a:t>بلکه </a:t>
            </a:r>
            <a:r>
              <a:rPr lang="fa-IR" smtClean="0">
                <a:cs typeface="B Zar" panose="00000400000000000000" pitchFamily="2" charset="-78"/>
              </a:rPr>
              <a:t>جملات </a:t>
            </a:r>
            <a:r>
              <a:rPr lang="fa-IR">
                <a:cs typeface="B Zar" panose="00000400000000000000" pitchFamily="2" charset="-78"/>
              </a:rPr>
              <a:t>جدیدی نیز اختراع می کنند. </a:t>
            </a:r>
          </a:p>
          <a:p>
            <a:endParaRPr lang="fa-IR"/>
          </a:p>
        </p:txBody>
      </p:sp>
    </p:spTree>
    <p:extLst>
      <p:ext uri="{BB962C8B-B14F-4D97-AF65-F5344CB8AC3E}">
        <p14:creationId xmlns:p14="http://schemas.microsoft.com/office/powerpoint/2010/main" val="3177498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قدرت کشورهای انگلیسی زبان سبب شده که بیشترین فرض ها از زبان انگلیسی گرفته شود مثل کاربرد واژه </a:t>
            </a:r>
            <a:r>
              <a:rPr lang="en-US" smtClean="0">
                <a:cs typeface="B Zar" panose="00000400000000000000" pitchFamily="2" charset="-78"/>
              </a:rPr>
              <a:t>they</a:t>
            </a:r>
            <a:r>
              <a:rPr lang="fa-IR" smtClean="0">
                <a:cs typeface="B Zar" panose="00000400000000000000" pitchFamily="2" charset="-78"/>
              </a:rPr>
              <a:t> در بسیاری از زبان ها: </a:t>
            </a:r>
          </a:p>
          <a:p>
            <a:pPr algn="just"/>
            <a:r>
              <a:rPr lang="fa-IR" smtClean="0">
                <a:cs typeface="B Zar" panose="00000400000000000000" pitchFamily="2" charset="-78"/>
              </a:rPr>
              <a:t>بنیاد توسعه های اجتماعی موفق تفاهم ملی است که یک بنیاد زبانی دارد. پس نگاه زبانی به توسعه بنیادی نظری برای ان محسوب می شود، «کارکرد زبانی وحدت زبانی یک عامل وحدت است حال چه در گروه های اجتماعی باشد</a:t>
            </a:r>
            <a:r>
              <a:rPr lang="en-US" smtClean="0">
                <a:cs typeface="B Zar" panose="00000400000000000000" pitchFamily="2" charset="-78"/>
              </a:rPr>
              <a:t>  </a:t>
            </a:r>
            <a:r>
              <a:rPr lang="fa-IR" smtClean="0">
                <a:cs typeface="B Zar" panose="00000400000000000000" pitchFamily="2" charset="-78"/>
              </a:rPr>
              <a:t> و چه در یک کشور این وحدت زبانی سبب می شود که همه در حال غم و شادی و افتخارات یک کشور سهیم شوند و احساسات مربوط به آن به همه افراد منتقل شود که در ادبیات و فولکلور منعکس می </a:t>
            </a:r>
            <a:r>
              <a:rPr lang="fa-IR" smtClean="0">
                <a:cs typeface="B Zar" panose="00000400000000000000" pitchFamily="2" charset="-78"/>
              </a:rPr>
              <a:t>شود</a:t>
            </a:r>
            <a:r>
              <a:rPr lang="fa-IR" smtClean="0">
                <a:cs typeface="B Zar" panose="00000400000000000000" pitchFamily="2" charset="-78"/>
              </a:rPr>
              <a:t>. </a:t>
            </a:r>
            <a:endParaRPr lang="fa-IR" smtClean="0">
              <a:cs typeface="B Zar" panose="00000400000000000000" pitchFamily="2" charset="-78"/>
            </a:endParaRPr>
          </a:p>
          <a:p>
            <a:pPr algn="just"/>
            <a:endParaRPr lang="fa-IR">
              <a:cs typeface="B Zar" panose="00000400000000000000" pitchFamily="2" charset="-78"/>
            </a:endParaRPr>
          </a:p>
          <a:p>
            <a:pPr algn="just"/>
            <a:endParaRPr lang="fa-IR">
              <a:cs typeface="B Zar" panose="00000400000000000000" pitchFamily="2" charset="-78"/>
            </a:endParaRPr>
          </a:p>
        </p:txBody>
      </p:sp>
      <p:sp>
        <p:nvSpPr>
          <p:cNvPr id="4" name="Flowchart: Connector 3"/>
          <p:cNvSpPr/>
          <p:nvPr/>
        </p:nvSpPr>
        <p:spPr>
          <a:xfrm>
            <a:off x="1547446" y="4895557"/>
            <a:ext cx="1645920" cy="1041009"/>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وحدت زبانی</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6729266" y="4919663"/>
            <a:ext cx="3629025" cy="1257300"/>
          </a:xfrm>
          <a:prstGeom prst="rect">
            <a:avLst/>
          </a:prstGeom>
        </p:spPr>
      </p:pic>
    </p:spTree>
    <p:extLst>
      <p:ext uri="{BB962C8B-B14F-4D97-AF65-F5344CB8AC3E}">
        <p14:creationId xmlns:p14="http://schemas.microsoft.com/office/powerpoint/2010/main" val="1260210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ایجاد زبان بومی تخصصی یکی از مهم ترین ارکان توسعه جامع و پایدار است، پس برنامه ریزی و سیاستگذاری زبانی در این مورد نیز بایستی سخت مورد توجه قرار گیرد. </a:t>
            </a:r>
          </a:p>
          <a:p>
            <a:pPr algn="just"/>
            <a:r>
              <a:rPr lang="en-US" smtClean="0">
                <a:cs typeface="B Zar" panose="00000400000000000000" pitchFamily="2" charset="-78"/>
              </a:rPr>
              <a:t>“</a:t>
            </a:r>
            <a:r>
              <a:rPr lang="fa-IR" smtClean="0">
                <a:cs typeface="B Zar" panose="00000400000000000000" pitchFamily="2" charset="-78"/>
              </a:rPr>
              <a:t>انسان های متخصصی و با کسانی که دارای یک شغل  مشخص هستند اختراع به داشتن اصطلاحات تخصصی دارند، آن ها ممکن است لغت های جدیدی اختراع کنند که بیشتر مردم همین زمان از آن سر در نمی آورند و یا لغت های مشابه را در یک راه دیگر به کار می گیرند،  تمام رشته های علوم معمولا در واژه های تخصصی خود بسیار رشد کرده اند و کسانی که می بایستی این رشته </a:t>
            </a:r>
            <a:r>
              <a:rPr lang="fa-IR" smtClean="0">
                <a:cs typeface="B Zar" panose="00000400000000000000" pitchFamily="2" charset="-78"/>
              </a:rPr>
              <a:t>ها </a:t>
            </a:r>
            <a:r>
              <a:rPr lang="fa-IR" smtClean="0">
                <a:cs typeface="B Zar" panose="00000400000000000000" pitchFamily="2" charset="-78"/>
              </a:rPr>
              <a:t>را مطالعه کنند  در می یابند که بایستی  به میزان زیادی لغت های  تخصصی را یاد بگیرند  و معانی جدیدی برای کلماتی که قبلا می دانستند بشناسند، بعضی از لغات تخصصی هست که کاربرد ها آن ها بین المللی شده و در زبان های مختلفی آن ها را ولو با تلفظ های مختلف به کار می برند و این نشان از بین المللی شدن در </a:t>
            </a:r>
            <a:r>
              <a:rPr lang="fa-IR" smtClean="0">
                <a:cs typeface="B Zar" panose="00000400000000000000" pitchFamily="2" charset="-78"/>
              </a:rPr>
              <a:t>علم </a:t>
            </a:r>
            <a:r>
              <a:rPr lang="fa-IR" smtClean="0">
                <a:cs typeface="B Zar" panose="00000400000000000000" pitchFamily="2" charset="-78"/>
              </a:rPr>
              <a:t>دارد و گروه های دیگر نیز لغت های خاص به خود دارند. </a:t>
            </a:r>
            <a:endParaRPr lang="fa-IR">
              <a:cs typeface="B Zar" panose="00000400000000000000" pitchFamily="2" charset="-78"/>
            </a:endParaRPr>
          </a:p>
        </p:txBody>
      </p:sp>
    </p:spTree>
    <p:extLst>
      <p:ext uri="{BB962C8B-B14F-4D97-AF65-F5344CB8AC3E}">
        <p14:creationId xmlns:p14="http://schemas.microsoft.com/office/powerpoint/2010/main" val="303999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واژگان کلیدی:</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دگرگونی </a:t>
            </a:r>
            <a:r>
              <a:rPr lang="fa-IR" smtClean="0">
                <a:cs typeface="B Zar" panose="00000400000000000000" pitchFamily="2" charset="-78"/>
              </a:rPr>
              <a:t>زبانی، دگرگونی فرهنگی، توسعه، ادبیات، سیاست گذاری و برنامه ریزی زبانی، تغییرات اجتماعی. </a:t>
            </a:r>
          </a:p>
          <a:p>
            <a:endParaRPr lang="fa-IR">
              <a:cs typeface="B Zar" panose="00000400000000000000" pitchFamily="2" charset="-78"/>
            </a:endParaRPr>
          </a:p>
        </p:txBody>
      </p:sp>
      <p:pic>
        <p:nvPicPr>
          <p:cNvPr id="5" name="Picture 4"/>
          <p:cNvPicPr>
            <a:picLocks noChangeAspect="1"/>
          </p:cNvPicPr>
          <p:nvPr/>
        </p:nvPicPr>
        <p:blipFill>
          <a:blip r:embed="rId2"/>
          <a:stretch>
            <a:fillRect/>
          </a:stretch>
        </p:blipFill>
        <p:spPr>
          <a:xfrm>
            <a:off x="838200" y="4576763"/>
            <a:ext cx="2857500" cy="1600200"/>
          </a:xfrm>
          <a:prstGeom prst="rect">
            <a:avLst/>
          </a:prstGeom>
        </p:spPr>
      </p:pic>
    </p:spTree>
    <p:extLst>
      <p:ext uri="{BB962C8B-B14F-4D97-AF65-F5344CB8AC3E}">
        <p14:creationId xmlns:p14="http://schemas.microsoft.com/office/powerpoint/2010/main" val="2600303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زبان و ادبیات و تغییر</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هر زمانی که از زبان سخن گفته می شود اغلب ادبیت به فراموشی سپرده می شود ولی در باب تغییر و توسعه که یک امر انضمامی است. زبان و ادبیات بایستی توام با هم دیده شوند چون معنی هدایتگر زبان در قالب ادبیات تجلی پیدا می کند، پس سیاست گذاری زبانی به سیاست گذاری ادبیات </a:t>
            </a:r>
            <a:r>
              <a:rPr lang="fa-IR" smtClean="0">
                <a:cs typeface="B Zar" panose="00000400000000000000" pitchFamily="2" charset="-78"/>
              </a:rPr>
              <a:t>در </a:t>
            </a:r>
            <a:r>
              <a:rPr lang="fa-IR" smtClean="0">
                <a:cs typeface="B Zar" panose="00000400000000000000" pitchFamily="2" charset="-78"/>
              </a:rPr>
              <a:t>جهت توسعه کشیده می </a:t>
            </a:r>
            <a:r>
              <a:rPr lang="fa-IR" smtClean="0">
                <a:cs typeface="B Zar" panose="00000400000000000000" pitchFamily="2" charset="-78"/>
              </a:rPr>
              <a:t>شود. </a:t>
            </a:r>
          </a:p>
          <a:p>
            <a:pPr algn="just"/>
            <a:r>
              <a:rPr lang="en-US" smtClean="0">
                <a:cs typeface="B Zar" panose="00000400000000000000" pitchFamily="2" charset="-78"/>
              </a:rPr>
              <a:t> </a:t>
            </a:r>
            <a:endParaRPr lang="en-US" smtClean="0">
              <a:cs typeface="B Zar" panose="00000400000000000000" pitchFamily="2" charset="-78"/>
            </a:endParaRPr>
          </a:p>
        </p:txBody>
      </p:sp>
      <p:sp>
        <p:nvSpPr>
          <p:cNvPr id="4" name="Rectangle 3"/>
          <p:cNvSpPr/>
          <p:nvPr/>
        </p:nvSpPr>
        <p:spPr>
          <a:xfrm>
            <a:off x="1396253" y="5253633"/>
            <a:ext cx="7233069" cy="769441"/>
          </a:xfrm>
          <a:prstGeom prst="rect">
            <a:avLst/>
          </a:prstGeom>
        </p:spPr>
        <p:style>
          <a:lnRef idx="1">
            <a:schemeClr val="accent2"/>
          </a:lnRef>
          <a:fillRef idx="3">
            <a:schemeClr val="accent2"/>
          </a:fillRef>
          <a:effectRef idx="2">
            <a:schemeClr val="accent2"/>
          </a:effectRef>
          <a:fontRef idx="minor">
            <a:schemeClr val="lt1"/>
          </a:fontRef>
        </p:style>
        <p:txBody>
          <a:bodyPr wrap="none" lIns="91440" tIns="45720" rIns="91440" bIns="45720">
            <a:spAutoFit/>
          </a:bodyPr>
          <a:lstStyle/>
          <a:p>
            <a:pPr algn="ctr"/>
            <a:r>
              <a:rPr lang="fa-IR" sz="4400" smtClean="0">
                <a:cs typeface="B Zar" panose="00000400000000000000" pitchFamily="2" charset="-78"/>
              </a:rPr>
              <a:t>زبان </a:t>
            </a:r>
            <a:r>
              <a:rPr lang="fa-IR" sz="4400">
                <a:cs typeface="B Zar" panose="00000400000000000000" pitchFamily="2" charset="-78"/>
              </a:rPr>
              <a:t>و ادبیات بایستی توام با هم </a:t>
            </a:r>
            <a:r>
              <a:rPr lang="fa-IR" sz="4400">
                <a:cs typeface="B Zar" panose="00000400000000000000" pitchFamily="2" charset="-78"/>
              </a:rPr>
              <a:t>دیده </a:t>
            </a:r>
            <a:r>
              <a:rPr lang="fa-IR" sz="4400" smtClean="0">
                <a:cs typeface="B Zar" panose="00000400000000000000" pitchFamily="2" charset="-78"/>
              </a:rPr>
              <a:t>شوند.</a:t>
            </a:r>
            <a:endParaRPr lang="en-US" sz="4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296441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ادبیات نیز در دوران رنسانس </a:t>
            </a:r>
            <a:r>
              <a:rPr lang="fa-IR">
                <a:cs typeface="B Zar" panose="00000400000000000000" pitchFamily="2" charset="-78"/>
              </a:rPr>
              <a:t>پیش </a:t>
            </a:r>
            <a:r>
              <a:rPr lang="fa-IR" smtClean="0">
                <a:cs typeface="B Zar" panose="00000400000000000000" pitchFamily="2" charset="-78"/>
              </a:rPr>
              <a:t>رفت، </a:t>
            </a:r>
            <a:r>
              <a:rPr lang="fa-IR">
                <a:cs typeface="B Zar" panose="00000400000000000000" pitchFamily="2" charset="-78"/>
              </a:rPr>
              <a:t>روح تازه ای که در همه جا به حرکت درامده بود در زبان های جوان اروپایی هم اثر عمیق  و نیرومندی داشت، این زبان ها از مدت ها پیش وجود داشتند و دیدیم که </a:t>
            </a:r>
            <a:r>
              <a:rPr lang="fa-IR">
                <a:cs typeface="B Zar" panose="00000400000000000000" pitchFamily="2" charset="-78"/>
              </a:rPr>
              <a:t>ایتالیا </a:t>
            </a:r>
            <a:r>
              <a:rPr lang="fa-IR" smtClean="0">
                <a:cs typeface="B Zar" panose="00000400000000000000" pitchFamily="2" charset="-78"/>
              </a:rPr>
              <a:t>شاعران </a:t>
            </a:r>
            <a:r>
              <a:rPr lang="fa-IR">
                <a:cs typeface="B Zar" panose="00000400000000000000" pitchFamily="2" charset="-78"/>
              </a:rPr>
              <a:t>بزرگی پرورانده بود.در انگلستان  هم چاوسر  وجود داشت، اما تا آن وقت هنوز زبان اهل علم  و کلیسا  بود که بر سراسر اروپا  و بر زبان های دیگر سایه افکن بود. زبان های دیگر زبان های عامیانه  و زبان های بومی نامیده می شد</a:t>
            </a:r>
            <a:r>
              <a:rPr lang="fa-IR">
                <a:cs typeface="B Zar" panose="00000400000000000000" pitchFamily="2" charset="-78"/>
              </a:rPr>
              <a:t>. </a:t>
            </a:r>
            <a:endParaRPr lang="fa-IR"/>
          </a:p>
        </p:txBody>
      </p:sp>
      <p:pic>
        <p:nvPicPr>
          <p:cNvPr id="4" name="Picture 3"/>
          <p:cNvPicPr>
            <a:picLocks noChangeAspect="1"/>
          </p:cNvPicPr>
          <p:nvPr/>
        </p:nvPicPr>
        <p:blipFill>
          <a:blip r:embed="rId2"/>
          <a:stretch>
            <a:fillRect/>
          </a:stretch>
        </p:blipFill>
        <p:spPr>
          <a:xfrm>
            <a:off x="1277376" y="4433888"/>
            <a:ext cx="2619375" cy="1743075"/>
          </a:xfrm>
          <a:prstGeom prst="rect">
            <a:avLst/>
          </a:prstGeom>
        </p:spPr>
      </p:pic>
      <p:sp>
        <p:nvSpPr>
          <p:cNvPr id="5" name="TextBox 4"/>
          <p:cNvSpPr txBox="1"/>
          <p:nvPr/>
        </p:nvSpPr>
        <p:spPr>
          <a:xfrm>
            <a:off x="4093699" y="5120759"/>
            <a:ext cx="1575581" cy="369332"/>
          </a:xfrm>
          <a:prstGeom prst="rect">
            <a:avLst/>
          </a:prstGeom>
          <a:noFill/>
        </p:spPr>
        <p:txBody>
          <a:bodyPr wrap="square" rtlCol="1">
            <a:spAutoFit/>
          </a:bodyPr>
          <a:lstStyle/>
          <a:p>
            <a:r>
              <a:rPr lang="fa-IR" b="1" smtClean="0">
                <a:cs typeface="B Zar" panose="00000400000000000000" pitchFamily="2" charset="-78"/>
              </a:rPr>
              <a:t>جفری چاوسر</a:t>
            </a:r>
            <a:endParaRPr lang="fa-IR" b="1">
              <a:cs typeface="B Zar" panose="00000400000000000000" pitchFamily="2" charset="-78"/>
            </a:endParaRPr>
          </a:p>
        </p:txBody>
      </p:sp>
    </p:spTree>
    <p:extLst>
      <p:ext uri="{BB962C8B-B14F-4D97-AF65-F5344CB8AC3E}">
        <p14:creationId xmlns:p14="http://schemas.microsoft.com/office/powerpoint/2010/main" val="1281766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ایتالیایی </a:t>
            </a:r>
            <a:r>
              <a:rPr lang="fa-IR">
                <a:cs typeface="B Zar" panose="00000400000000000000" pitchFamily="2" charset="-78"/>
              </a:rPr>
              <a:t>نخستین </a:t>
            </a:r>
            <a:r>
              <a:rPr lang="fa-IR" smtClean="0">
                <a:cs typeface="B Zar" panose="00000400000000000000" pitchFamily="2" charset="-78"/>
              </a:rPr>
              <a:t>زبانی </a:t>
            </a:r>
            <a:r>
              <a:rPr lang="fa-IR">
                <a:cs typeface="B Zar" panose="00000400000000000000" pitchFamily="2" charset="-78"/>
              </a:rPr>
              <a:t>بود که جان تازه گرفت بعد زبان های فرانسوی و انگلیسی  و اسپانیایی و اخر از همه زبان آلمانی رونق گرفتند. در فرانسه  عده ای از نویسندگان جوان در قرن شانزدهم تصمیم گرفتند که آثارشان را به زبان خودشان بنویسند و نه به زبان لاتینی و بکوشند که زبان به اصطلاح عاماینه خود  را به کمالی برسانند که وسیله مناسبی برای بیان بهترین آثار ادبی  شود. بدین ترتیب  زبان های اروپایی تکامل یافتند  و غنی تر شدند و نیرو گرفتند تا به صورت زبان های عالی و کامل امروزی درآمدند. </a:t>
            </a:r>
          </a:p>
          <a:p>
            <a:endParaRPr lang="fa-IR"/>
          </a:p>
        </p:txBody>
      </p:sp>
      <p:sp>
        <p:nvSpPr>
          <p:cNvPr id="4" name="Rectangular Callout 3"/>
          <p:cNvSpPr/>
          <p:nvPr/>
        </p:nvSpPr>
        <p:spPr>
          <a:xfrm>
            <a:off x="1744394" y="4797083"/>
            <a:ext cx="2532184" cy="1153551"/>
          </a:xfrm>
          <a:prstGeom prst="wedgeRect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غنی تر شدن زبان ها</a:t>
            </a:r>
            <a:endParaRPr lang="fa-IR" sz="2000" b="1">
              <a:solidFill>
                <a:srgbClr val="FF0000"/>
              </a:solidFill>
              <a:cs typeface="B Zar" panose="00000400000000000000" pitchFamily="2" charset="-78"/>
            </a:endParaRPr>
          </a:p>
        </p:txBody>
      </p:sp>
    </p:spTree>
    <p:extLst>
      <p:ext uri="{BB962C8B-B14F-4D97-AF65-F5344CB8AC3E}">
        <p14:creationId xmlns:p14="http://schemas.microsoft.com/office/powerpoint/2010/main" val="4065641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نتیجه ان که </a:t>
            </a:r>
            <a:r>
              <a:rPr lang="fa-IR" smtClean="0">
                <a:solidFill>
                  <a:srgbClr val="FF0000"/>
                </a:solidFill>
                <a:cs typeface="B Zar" panose="00000400000000000000" pitchFamily="2" charset="-78"/>
              </a:rPr>
              <a:t>زبان یک موجود اتنزاعی نیست </a:t>
            </a:r>
            <a:r>
              <a:rPr lang="fa-IR" smtClean="0">
                <a:cs typeface="B Zar" panose="00000400000000000000" pitchFamily="2" charset="-78"/>
              </a:rPr>
              <a:t>بلکه یک وجود عینی در سطح یک جامعه  یا یک قوم و یا یک ملت است. پس مطالعه زبان یک مطالعه جامع با توجه به تمامی شئون و امور یک جامعه است که به دیگر رشته های علمی کشانده می شود و انسان </a:t>
            </a:r>
            <a:r>
              <a:rPr lang="fa-IR" smtClean="0">
                <a:cs typeface="B Zar" panose="00000400000000000000" pitchFamily="2" charset="-78"/>
              </a:rPr>
              <a:t>شناسی و </a:t>
            </a:r>
            <a:r>
              <a:rPr lang="fa-IR" smtClean="0">
                <a:cs typeface="B Zar" panose="00000400000000000000" pitchFamily="2" charset="-78"/>
              </a:rPr>
              <a:t>مردم شناسی  نیز با توجه به فرهنگ و تغییرات مربوط به آن به مطالعه زبان می پردازند و نقش زبان فارسی در ایران به عنوان یک کشور دارای فرهنگ تاریخی و ادبیات سترگ و تغییرات عظیم و کلان فرهنگی و معرفتی بایستی مورد توجه  مردم شناسی واقع شود</a:t>
            </a:r>
          </a:p>
          <a:p>
            <a:endParaRPr lang="fa-IR">
              <a:cs typeface="B Zar" panose="00000400000000000000" pitchFamily="2" charset="-78"/>
            </a:endParaRPr>
          </a:p>
        </p:txBody>
      </p:sp>
      <p:sp>
        <p:nvSpPr>
          <p:cNvPr id="4" name="Flowchart: Process 3"/>
          <p:cNvSpPr/>
          <p:nvPr/>
        </p:nvSpPr>
        <p:spPr>
          <a:xfrm>
            <a:off x="838200" y="5148776"/>
            <a:ext cx="3207434" cy="661182"/>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rgbClr val="FF0000"/>
                </a:solidFill>
                <a:cs typeface="B Zar" panose="00000400000000000000" pitchFamily="2" charset="-78"/>
              </a:rPr>
              <a:t>مطالعه زبان، مطالعه جامعی است</a:t>
            </a:r>
            <a:endParaRPr lang="fa-IR" sz="2400">
              <a:solidFill>
                <a:srgbClr val="FF0000"/>
              </a:solidFill>
              <a:cs typeface="B Zar" panose="00000400000000000000" pitchFamily="2" charset="-78"/>
            </a:endParaRPr>
          </a:p>
        </p:txBody>
      </p:sp>
    </p:spTree>
    <p:extLst>
      <p:ext uri="{BB962C8B-B14F-4D97-AF65-F5344CB8AC3E}">
        <p14:creationId xmlns:p14="http://schemas.microsoft.com/office/powerpoint/2010/main" val="61319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زبان هیچ گاه به خاطر زبان به وجود نیامده است و هرگز در حال سکون نمی توان آن را زنده تلقی کرد. زبان یک نیاز اجتماعی است که بشر آن را در حرکت خود طی زمان و مکان به خاطر دست یابی به بهزیستی و جامعیت خود پدید آورده است. در هر جامعه ای زبان بیان گر هویت ملی آن جامعه می شود. </a:t>
            </a:r>
            <a:r>
              <a:rPr lang="fa-IR" smtClean="0">
                <a:cs typeface="B Zar" panose="00000400000000000000" pitchFamily="2" charset="-78"/>
              </a:rPr>
              <a:t>هرگاه </a:t>
            </a:r>
            <a:r>
              <a:rPr lang="fa-IR" smtClean="0">
                <a:cs typeface="B Zar" panose="00000400000000000000" pitchFamily="2" charset="-78"/>
              </a:rPr>
              <a:t>ارزش های جامعه اعم از مادی و معنوی گسترش یابد، دامنه زبان نیز همگام با آن توسعه می یابد</a:t>
            </a:r>
            <a:r>
              <a:rPr lang="fa-IR" smtClean="0">
                <a:cs typeface="B Zar" panose="00000400000000000000" pitchFamily="2" charset="-78"/>
              </a:rPr>
              <a:t>. </a:t>
            </a:r>
          </a:p>
          <a:p>
            <a:pPr algn="just"/>
            <a:endParaRPr lang="fa-IR">
              <a:cs typeface="B Zar" panose="00000400000000000000" pitchFamily="2" charset="-78"/>
            </a:endParaRPr>
          </a:p>
        </p:txBody>
      </p:sp>
      <p:sp>
        <p:nvSpPr>
          <p:cNvPr id="4" name="Flowchart: Process 3"/>
          <p:cNvSpPr/>
          <p:nvPr/>
        </p:nvSpPr>
        <p:spPr>
          <a:xfrm>
            <a:off x="984738" y="4318782"/>
            <a:ext cx="3798277" cy="128016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دست یابی به بهزیستی و جامعیت</a:t>
            </a:r>
            <a:endParaRPr lang="fa-IR" sz="2400" b="1">
              <a:solidFill>
                <a:srgbClr val="FF0000"/>
              </a:solidFill>
            </a:endParaRPr>
          </a:p>
        </p:txBody>
      </p:sp>
    </p:spTree>
    <p:extLst>
      <p:ext uri="{BB962C8B-B14F-4D97-AF65-F5344CB8AC3E}">
        <p14:creationId xmlns:p14="http://schemas.microsoft.com/office/powerpoint/2010/main" val="4075158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چگونه جامعه ای می تواند صاحب مفاهیم و ارزش های معنوی باشد که برای آن واژه ای ندارد. هر گونه دستاورد مادی و معنوی فقط زمانی قابل تصور و فهم است که واژه ای بیان گر آن باشد. جدایی زبان و اندیشه را کسانی می توانند متصور شدند که به  جای تلقی ادبیات به عنوان پدیده </a:t>
            </a:r>
            <a:r>
              <a:rPr lang="fa-IR">
                <a:cs typeface="B Zar" panose="00000400000000000000" pitchFamily="2" charset="-78"/>
              </a:rPr>
              <a:t>ی </a:t>
            </a:r>
            <a:r>
              <a:rPr lang="fa-IR" smtClean="0">
                <a:cs typeface="B Zar" panose="00000400000000000000" pitchFamily="2" charset="-78"/>
              </a:rPr>
              <a:t>زنده </a:t>
            </a:r>
            <a:r>
              <a:rPr lang="fa-IR">
                <a:cs typeface="B Zar" panose="00000400000000000000" pitchFamily="2" charset="-78"/>
              </a:rPr>
              <a:t>و پویا  و نیز تحلیل منطقی پدیده ها، عمری </a:t>
            </a:r>
            <a:r>
              <a:rPr lang="fa-IR">
                <a:cs typeface="B Zar" panose="00000400000000000000" pitchFamily="2" charset="-78"/>
              </a:rPr>
              <a:t>به </a:t>
            </a:r>
            <a:r>
              <a:rPr lang="fa-IR" smtClean="0">
                <a:cs typeface="B Zar" panose="00000400000000000000" pitchFamily="2" charset="-78"/>
              </a:rPr>
              <a:t>تذکره </a:t>
            </a:r>
            <a:r>
              <a:rPr lang="fa-IR">
                <a:cs typeface="B Zar" panose="00000400000000000000" pitchFamily="2" charset="-78"/>
              </a:rPr>
              <a:t>نویسی پرداخته اند و به جای چشم دوختن به آینده فقط گذشته را می بینند ، غافل از آن که زبان به سنگواره ای است که با دید زمین شناختی به ان نگریسته  شود و نه شی </a:t>
            </a:r>
            <a:r>
              <a:rPr lang="fa-IR">
                <a:cs typeface="B Zar" panose="00000400000000000000" pitchFamily="2" charset="-78"/>
              </a:rPr>
              <a:t>تاریخی </a:t>
            </a:r>
            <a:r>
              <a:rPr lang="fa-IR" smtClean="0">
                <a:cs typeface="B Zar" panose="00000400000000000000" pitchFamily="2" charset="-78"/>
              </a:rPr>
              <a:t>که </a:t>
            </a:r>
            <a:r>
              <a:rPr lang="fa-IR">
                <a:cs typeface="B Zar" panose="00000400000000000000" pitchFamily="2" charset="-78"/>
              </a:rPr>
              <a:t>با دید باستان شناسی بدان </a:t>
            </a:r>
            <a:r>
              <a:rPr lang="fa-IR">
                <a:cs typeface="B Zar" panose="00000400000000000000" pitchFamily="2" charset="-78"/>
              </a:rPr>
              <a:t>نظر </a:t>
            </a:r>
            <a:r>
              <a:rPr lang="fa-IR" smtClean="0">
                <a:cs typeface="B Zar" panose="00000400000000000000" pitchFamily="2" charset="-78"/>
              </a:rPr>
              <a:t>کرد</a:t>
            </a:r>
          </a:p>
          <a:p>
            <a:pPr algn="just"/>
            <a:endParaRPr lang="fa-IR"/>
          </a:p>
        </p:txBody>
      </p:sp>
      <p:sp>
        <p:nvSpPr>
          <p:cNvPr id="4" name="Flowchart: Process 3"/>
          <p:cNvSpPr/>
          <p:nvPr/>
        </p:nvSpPr>
        <p:spPr>
          <a:xfrm>
            <a:off x="838200" y="5190978"/>
            <a:ext cx="2658794" cy="126609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تحلیل منطقی </a:t>
            </a:r>
            <a:r>
              <a:rPr lang="fa-IR" sz="2400" b="1">
                <a:solidFill>
                  <a:srgbClr val="FF0000"/>
                </a:solidFill>
                <a:cs typeface="B Zar" panose="00000400000000000000" pitchFamily="2" charset="-78"/>
              </a:rPr>
              <a:t>پدیده </a:t>
            </a:r>
            <a:r>
              <a:rPr lang="fa-IR" sz="2000" b="1" smtClean="0">
                <a:cs typeface="B Zar" panose="00000400000000000000" pitchFamily="2" charset="-78"/>
              </a:rPr>
              <a:t>ا</a:t>
            </a:r>
            <a:endParaRPr lang="fa-IR" sz="2000" b="1"/>
          </a:p>
        </p:txBody>
      </p:sp>
    </p:spTree>
    <p:extLst>
      <p:ext uri="{BB962C8B-B14F-4D97-AF65-F5344CB8AC3E}">
        <p14:creationId xmlns:p14="http://schemas.microsoft.com/office/powerpoint/2010/main" val="2455148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سوی دیگر، اندیشه ها و ارزش های معنوی نیز هیچ گاه به حالت ایستا باقی نمی </a:t>
            </a:r>
            <a:r>
              <a:rPr lang="fa-IR" smtClean="0">
                <a:cs typeface="B Zar" panose="00000400000000000000" pitchFamily="2" charset="-78"/>
              </a:rPr>
              <a:t>ماند </a:t>
            </a:r>
            <a:r>
              <a:rPr lang="fa-IR" smtClean="0">
                <a:cs typeface="B Zar" panose="00000400000000000000" pitchFamily="2" charset="-78"/>
              </a:rPr>
              <a:t>و پدید آمدن و گسترش شعب گوناگون علوم و فنون زبان لازم برای تبیین آنها را دچار دگرگونی می سازد. در غرب برای هر گونه اختراع و دستاوردهای علمی نو  که پدید می آید واژه ای را که غالبا ریشه یونانی یا لاتین دارد بر می گزینند. متاسفانه در ایران آسوده گزینی نه تنها میان فرهیختگان حتی کسانی که بیش از همه از نواوری شکوه می کنند  و خود را پژوهنده  و متخصص می دانند، جریان دارد. نسل جوان به راحتی تحول و نواوری را پذیرا می شود و به تدریج واژه های جدید با اقبال مردم روبه رو شده و </a:t>
            </a:r>
            <a:r>
              <a:rPr lang="fa-IR" smtClean="0">
                <a:solidFill>
                  <a:srgbClr val="FF0000"/>
                </a:solidFill>
                <a:cs typeface="B Zar" panose="00000400000000000000" pitchFamily="2" charset="-78"/>
              </a:rPr>
              <a:t>چه بسا واژه ای نیز مردود شود</a:t>
            </a:r>
            <a:r>
              <a:rPr lang="fa-IR" smtClean="0">
                <a:cs typeface="B Zar" panose="00000400000000000000" pitchFamily="2" charset="-78"/>
              </a:rPr>
              <a:t>. </a:t>
            </a:r>
          </a:p>
        </p:txBody>
      </p:sp>
    </p:spTree>
    <p:extLst>
      <p:ext uri="{BB962C8B-B14F-4D97-AF65-F5344CB8AC3E}">
        <p14:creationId xmlns:p14="http://schemas.microsoft.com/office/powerpoint/2010/main" val="24311526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علاوه بر واژه گزینی شیوه نگارش نیز نمی توانند در تمامی اعصار یکسان و ثابت بماند. هر عصر تاریخی به علت دگرگونی  هایی که در آن  صورت گرفته ناگزیر است مناسبات درونی را از طریق قالبی جدید که با آن همسازی دارد بیان کند. انسان جهان امروز تحلیلی می اندیشد و بدیهی است که بتواند توضیحی سخن بگوید  تا بتواند به تبیین پیوندها و مناسبات پیچیده جهان بپردازد. </a:t>
            </a:r>
          </a:p>
        </p:txBody>
      </p:sp>
    </p:spTree>
    <p:extLst>
      <p:ext uri="{BB962C8B-B14F-4D97-AF65-F5344CB8AC3E}">
        <p14:creationId xmlns:p14="http://schemas.microsoft.com/office/powerpoint/2010/main" val="1318145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غرض از بیان این عبارات این بود که اولا به طور دقیق  مدلی را که انسان ها بر مبنای آن از زبان انتزاعی رسیده اند و هنوز در این مسیر با شدت و قدرت متفاوت نسبت به رشد کشورها و ملت ها حرکت می کند اثبات  شود، ثانیا </a:t>
            </a:r>
            <a:r>
              <a:rPr lang="fa-IR">
                <a:cs typeface="B Zar" panose="00000400000000000000" pitchFamily="2" charset="-78"/>
              </a:rPr>
              <a:t>رابطه </a:t>
            </a:r>
            <a:r>
              <a:rPr lang="fa-IR" smtClean="0">
                <a:cs typeface="B Zar" panose="00000400000000000000" pitchFamily="2" charset="-78"/>
              </a:rPr>
              <a:t>انسان، </a:t>
            </a:r>
            <a:r>
              <a:rPr lang="fa-IR">
                <a:cs typeface="B Zar" panose="00000400000000000000" pitchFamily="2" charset="-78"/>
              </a:rPr>
              <a:t>جامعه و زبان روشن شود. </a:t>
            </a:r>
          </a:p>
          <a:p>
            <a:endParaRPr lang="fa-IR"/>
          </a:p>
        </p:txBody>
      </p:sp>
      <p:sp>
        <p:nvSpPr>
          <p:cNvPr id="4" name="Rectangle 3"/>
          <p:cNvSpPr/>
          <p:nvPr/>
        </p:nvSpPr>
        <p:spPr>
          <a:xfrm>
            <a:off x="1247766" y="4908677"/>
            <a:ext cx="4594528" cy="769441"/>
          </a:xfrm>
          <a:prstGeom prst="rect">
            <a:avLst/>
          </a:prstGeom>
        </p:spPr>
        <p:style>
          <a:lnRef idx="3">
            <a:schemeClr val="lt1"/>
          </a:lnRef>
          <a:fillRef idx="1">
            <a:schemeClr val="accent5"/>
          </a:fillRef>
          <a:effectRef idx="1">
            <a:schemeClr val="accent5"/>
          </a:effectRef>
          <a:fontRef idx="minor">
            <a:schemeClr val="lt1"/>
          </a:fontRef>
        </p:style>
        <p:txBody>
          <a:bodyPr wrap="none" lIns="91440" tIns="45720" rIns="91440" bIns="45720">
            <a:spAutoFit/>
          </a:bodyPr>
          <a:lstStyle/>
          <a:p>
            <a:pPr algn="ctr"/>
            <a:r>
              <a:rPr lang="fa-IR" sz="4400" smtClean="0">
                <a:cs typeface="B Zar" panose="00000400000000000000" pitchFamily="2" charset="-78"/>
              </a:rPr>
              <a:t> </a:t>
            </a:r>
            <a:r>
              <a:rPr lang="fa-IR" sz="4400">
                <a:cs typeface="B Zar" panose="00000400000000000000" pitchFamily="2" charset="-78"/>
              </a:rPr>
              <a:t>رابطه </a:t>
            </a:r>
            <a:r>
              <a:rPr lang="fa-IR" sz="4400" smtClean="0">
                <a:cs typeface="B Zar" panose="00000400000000000000" pitchFamily="2" charset="-78"/>
              </a:rPr>
              <a:t>انسان، </a:t>
            </a:r>
            <a:r>
              <a:rPr lang="fa-IR" sz="4400">
                <a:cs typeface="B Zar" panose="00000400000000000000" pitchFamily="2" charset="-78"/>
              </a:rPr>
              <a:t>جامعه و </a:t>
            </a:r>
            <a:r>
              <a:rPr lang="fa-IR" sz="4400">
                <a:cs typeface="B Zar" panose="00000400000000000000" pitchFamily="2" charset="-78"/>
              </a:rPr>
              <a:t>زبان </a:t>
            </a:r>
            <a:endParaRPr lang="en-US" sz="4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6523364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زبان هیچ گاه به خاطر زبان به وجود نیامده است و هرگز در حال سکون می توان آن را زنده تلقی کرد. زبان یک نیاز اجتماعی است که بشر آن را در حرکت خود طی زمان و مکان به خاطر دستیابی به هم زیستی و جامعیت خود پدید آورده است. </a:t>
            </a:r>
          </a:p>
        </p:txBody>
      </p:sp>
      <p:sp>
        <p:nvSpPr>
          <p:cNvPr id="4" name="Flowchart: Process 3"/>
          <p:cNvSpPr/>
          <p:nvPr/>
        </p:nvSpPr>
        <p:spPr>
          <a:xfrm>
            <a:off x="838200" y="4001294"/>
            <a:ext cx="2546252" cy="900332"/>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هم زیستی و جامعیت خود</a:t>
            </a:r>
            <a:endParaRPr lang="fa-IR" b="1">
              <a:solidFill>
                <a:srgbClr val="FF0000"/>
              </a:solidFill>
            </a:endParaRPr>
          </a:p>
        </p:txBody>
      </p:sp>
    </p:spTree>
    <p:extLst>
      <p:ext uri="{BB962C8B-B14F-4D97-AF65-F5344CB8AC3E}">
        <p14:creationId xmlns:p14="http://schemas.microsoft.com/office/powerpoint/2010/main" val="4077284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مقدمه</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تنها وسیله ارتباط انسان با نمود عینی گفتاری زبان است. ریشه زبان از تظر ترتیب شکل گیری تاریخی زبان گفتاری بوده است. اگر نظریه یادگیری تدریجی زبان توسط انسان را قبول کنیم، اولین ارتبط از طریق زبان  با ایجاد  صداهایی شروع شد که شبیه صداهای محیط دور وبر خود  و همچنین صداهای ایجاد شده  توسط خود انسان بود و اناسان از ان اصوات تقلید کرده  و از آن جا  نامیدن اشیا را شروع کرد. الته نبایستی  فراموش کنیم که نیازهای انسان آن روزی  بسیار محدود بوده است و یک وسیله ارتباطی محدود برای انتقال پیام ها کفایت می کرد. ولی کم کم که نیاز انسان  افزایش یافت و زندگی انسان پیچیده تر شده زبان نیز شکل پییچده تری به خود گرفت. </a:t>
            </a:r>
            <a:endParaRPr lang="fa-IR">
              <a:cs typeface="B Zar" panose="00000400000000000000" pitchFamily="2" charset="-78"/>
            </a:endParaRPr>
          </a:p>
        </p:txBody>
      </p:sp>
      <p:sp>
        <p:nvSpPr>
          <p:cNvPr id="4" name="Flowchart: Alternate Process 3"/>
          <p:cNvSpPr/>
          <p:nvPr/>
        </p:nvSpPr>
        <p:spPr>
          <a:xfrm>
            <a:off x="2335237" y="4979963"/>
            <a:ext cx="2729132" cy="88626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cs typeface="B Zar" panose="00000400000000000000" pitchFamily="2" charset="-78"/>
              </a:rPr>
              <a:t>نمود عینی گفتاری زبان</a:t>
            </a:r>
            <a:endParaRPr lang="fa-IR" sz="2400">
              <a:solidFill>
                <a:srgbClr val="FF0000"/>
              </a:solidFill>
            </a:endParaRPr>
          </a:p>
        </p:txBody>
      </p:sp>
    </p:spTree>
    <p:extLst>
      <p:ext uri="{BB962C8B-B14F-4D97-AF65-F5344CB8AC3E}">
        <p14:creationId xmlns:p14="http://schemas.microsoft.com/office/powerpoint/2010/main" val="3169951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در هر جامعه ای زبان بیانگر هویت ملی آن جامعه می شود. هر گاه ارزش های جامعه اعم از مادی و معنوی گسترش یابد، دامنه زبان نیز همگام با </a:t>
            </a:r>
            <a:r>
              <a:rPr lang="fa-IR">
                <a:cs typeface="B Zar" panose="00000400000000000000" pitchFamily="2" charset="-78"/>
              </a:rPr>
              <a:t>آن </a:t>
            </a:r>
            <a:r>
              <a:rPr lang="fa-IR" smtClean="0">
                <a:cs typeface="B Zar" panose="00000400000000000000" pitchFamily="2" charset="-78"/>
              </a:rPr>
              <a:t>توسعه می </a:t>
            </a:r>
            <a:r>
              <a:rPr lang="fa-IR">
                <a:cs typeface="B Zar" panose="00000400000000000000" pitchFamily="2" charset="-78"/>
              </a:rPr>
              <a:t>یابد. </a:t>
            </a:r>
            <a:r>
              <a:rPr lang="fa-IR">
                <a:cs typeface="B Zar" panose="00000400000000000000" pitchFamily="2" charset="-78"/>
              </a:rPr>
              <a:t>چگونه </a:t>
            </a:r>
            <a:r>
              <a:rPr lang="fa-IR" smtClean="0">
                <a:cs typeface="B Zar" panose="00000400000000000000" pitchFamily="2" charset="-78"/>
              </a:rPr>
              <a:t>جامعه </a:t>
            </a:r>
            <a:r>
              <a:rPr lang="fa-IR">
                <a:cs typeface="B Zar" panose="00000400000000000000" pitchFamily="2" charset="-78"/>
              </a:rPr>
              <a:t>ای می تواند صاحب مفاهیم و ارزش های معنوی بادش که برای آن واژه ای ندارد. هر </a:t>
            </a:r>
            <a:r>
              <a:rPr lang="fa-IR">
                <a:cs typeface="B Zar" panose="00000400000000000000" pitchFamily="2" charset="-78"/>
              </a:rPr>
              <a:t>گونه </a:t>
            </a:r>
            <a:r>
              <a:rPr lang="fa-IR" smtClean="0">
                <a:cs typeface="B Zar" panose="00000400000000000000" pitchFamily="2" charset="-78"/>
              </a:rPr>
              <a:t>دستاورد </a:t>
            </a:r>
            <a:r>
              <a:rPr lang="fa-IR">
                <a:cs typeface="B Zar" panose="00000400000000000000" pitchFamily="2" charset="-78"/>
              </a:rPr>
              <a:t>مادی و معنوی فقط زمانی قابل تصور و فهم است که برای آن واژه ای ندارد، هر گونه دستاورد مادی و معنوی فقط زمانی قابل تصور و فهم است که واژه ای بیانگر آن باشد</a:t>
            </a:r>
            <a:r>
              <a:rPr lang="fa-IR">
                <a:cs typeface="B Zar" panose="00000400000000000000" pitchFamily="2" charset="-78"/>
              </a:rPr>
              <a:t>. </a:t>
            </a:r>
            <a:endParaRPr lang="fa-IR"/>
          </a:p>
        </p:txBody>
      </p:sp>
      <p:sp>
        <p:nvSpPr>
          <p:cNvPr id="4" name="Rectangle 3"/>
          <p:cNvSpPr/>
          <p:nvPr/>
        </p:nvSpPr>
        <p:spPr>
          <a:xfrm>
            <a:off x="838200" y="5295836"/>
            <a:ext cx="3071675"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fa-IR" sz="4400" smtClean="0">
                <a:cs typeface="B Zar" panose="00000400000000000000" pitchFamily="2" charset="-78"/>
              </a:rPr>
              <a:t>قابل </a:t>
            </a:r>
            <a:r>
              <a:rPr lang="fa-IR" sz="4400">
                <a:cs typeface="B Zar" panose="00000400000000000000" pitchFamily="2" charset="-78"/>
              </a:rPr>
              <a:t>تصور و فهم </a:t>
            </a:r>
            <a:endParaRPr lang="fa-IR" sz="44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412539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علاوه بر واژه گزنیی شیوه نگارش نیز نمی تواند در تمامی اعضا یکسان و ثابت بماند . در عنصر تاریخی به علت دگرگونی هایی که در ان صورت گرفته ناگزیر است مناسبات درونی را از طریق قالبی جدید که با آن هم سازی دارد بیان کند. انسان جهان امروز</a:t>
            </a:r>
            <a:r>
              <a:rPr lang="fa-IR" smtClean="0">
                <a:solidFill>
                  <a:srgbClr val="FF0000"/>
                </a:solidFill>
                <a:cs typeface="B Zar" panose="00000400000000000000" pitchFamily="2" charset="-78"/>
              </a:rPr>
              <a:t> تحلیلی </a:t>
            </a:r>
            <a:r>
              <a:rPr lang="fa-IR" smtClean="0">
                <a:cs typeface="B Zar" panose="00000400000000000000" pitchFamily="2" charset="-78"/>
              </a:rPr>
              <a:t>می اندیشد  و بدیهی است که بتواند توضیحی سخن بگوید تا بتواند به تبیین پیوند ها و مناسبت پیچیده جهان بپردازد.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022399" y="4662488"/>
            <a:ext cx="3028950" cy="1514475"/>
          </a:xfrm>
          <a:prstGeom prst="rect">
            <a:avLst/>
          </a:prstGeom>
        </p:spPr>
      </p:pic>
    </p:spTree>
    <p:extLst>
      <p:ext uri="{BB962C8B-B14F-4D97-AF65-F5344CB8AC3E}">
        <p14:creationId xmlns:p14="http://schemas.microsoft.com/office/powerpoint/2010/main" val="2039195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غرض از بیان این عبارات این بود که اولا به طور دقیق مدلی را که انسان ها بر مبنای آن از زبان طبیعی به زبان انتزاعی رسیده اند و هنوز در این مسیر با شدت و رقابت متفاوت نسبت به رشد کشورها  و ملت ها حرکت می کند اثبات شود، ثانیا  رابطه انسان جامعه و زبان روشن شود.</a:t>
            </a:r>
          </a:p>
          <a:p>
            <a:pPr algn="just"/>
            <a:endParaRPr lang="fa-IR">
              <a:cs typeface="B Zar" panose="00000400000000000000" pitchFamily="2" charset="-78"/>
            </a:endParaRPr>
          </a:p>
        </p:txBody>
      </p:sp>
      <p:sp>
        <p:nvSpPr>
          <p:cNvPr id="4" name="Flowchart: Process 3"/>
          <p:cNvSpPr/>
          <p:nvPr/>
        </p:nvSpPr>
        <p:spPr>
          <a:xfrm>
            <a:off x="838200" y="4262511"/>
            <a:ext cx="3418450" cy="125202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از زبان طبیعی به زبان انتزاعی</a:t>
            </a:r>
            <a:endParaRPr lang="fa-IR" sz="2400" b="1">
              <a:solidFill>
                <a:srgbClr val="FF0000"/>
              </a:solidFill>
            </a:endParaRPr>
          </a:p>
        </p:txBody>
      </p:sp>
    </p:spTree>
    <p:extLst>
      <p:ext uri="{BB962C8B-B14F-4D97-AF65-F5344CB8AC3E}">
        <p14:creationId xmlns:p14="http://schemas.microsoft.com/office/powerpoint/2010/main" val="1683628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نتایجی که می توان به طور خلاصه از این مباحث گرفت عبارتند از:</a:t>
            </a:r>
          </a:p>
          <a:p>
            <a:pPr marL="0" indent="0">
              <a:buNone/>
            </a:pPr>
            <a:r>
              <a:rPr lang="fa-IR" smtClean="0">
                <a:cs typeface="B Zar" panose="00000400000000000000" pitchFamily="2" charset="-78"/>
              </a:rPr>
              <a:t>1- بررسی نظام مند و ساختاری زبان فارسی در سطح جامعه ایرانی ضروری است. </a:t>
            </a:r>
          </a:p>
          <a:p>
            <a:pPr marL="0" indent="0" algn="just">
              <a:buNone/>
            </a:pPr>
            <a:r>
              <a:rPr lang="fa-IR" smtClean="0">
                <a:cs typeface="B Zar" panose="00000400000000000000" pitchFamily="2" charset="-78"/>
              </a:rPr>
              <a:t>2- زبان صرفا یک وسیله ارتباط نیست، بلکه منعکس کننده اطلاعات بسیار مهم دیگری مثل ساختار جامعه، نحوه نگرش بر طبیعت و جهان، ساختار ارزش یک جامعه، یا ساختار سیاسی، خانوادگی، اقتصادی و کلیه ساختارهای نهادی یک جامعه است و بایستی به طور دقیق در این مورد بحث شود که ساختارهایی که امروز زبان های گفتاری  و نوشتاری را در سطح جامعه ترسیم و یا حتی برقرار می کنند با توسعه سر سازش دارند یا خیر. </a:t>
            </a:r>
          </a:p>
          <a:p>
            <a:pPr marL="0" indent="0" algn="just">
              <a:buNone/>
            </a:pPr>
            <a:endParaRPr lang="fa-IR">
              <a:cs typeface="B Zar" panose="00000400000000000000" pitchFamily="2" charset="-78"/>
            </a:endParaRPr>
          </a:p>
        </p:txBody>
      </p:sp>
      <p:sp>
        <p:nvSpPr>
          <p:cNvPr id="4" name="Rectangle 3"/>
          <p:cNvSpPr/>
          <p:nvPr/>
        </p:nvSpPr>
        <p:spPr>
          <a:xfrm>
            <a:off x="838200" y="5469077"/>
            <a:ext cx="5341526" cy="707886"/>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fa-IR" sz="4000" smtClean="0">
                <a:cs typeface="B Zar" panose="00000400000000000000" pitchFamily="2" charset="-78"/>
              </a:rPr>
              <a:t>کلیه </a:t>
            </a:r>
            <a:r>
              <a:rPr lang="fa-IR" sz="4000">
                <a:cs typeface="B Zar" panose="00000400000000000000" pitchFamily="2" charset="-78"/>
              </a:rPr>
              <a:t>ساختارهای نهادی </a:t>
            </a:r>
            <a:r>
              <a:rPr lang="fa-IR" sz="4000">
                <a:cs typeface="B Zar" panose="00000400000000000000" pitchFamily="2" charset="-78"/>
              </a:rPr>
              <a:t>یک </a:t>
            </a:r>
            <a:r>
              <a:rPr lang="fa-IR" sz="4000" smtClean="0">
                <a:cs typeface="B Zar" panose="00000400000000000000" pitchFamily="2" charset="-78"/>
              </a:rPr>
              <a:t>جامعه</a:t>
            </a:r>
            <a:endParaRPr lang="en-US" sz="4000"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5" name="Picture 4"/>
          <p:cNvPicPr>
            <a:picLocks noChangeAspect="1"/>
          </p:cNvPicPr>
          <p:nvPr/>
        </p:nvPicPr>
        <p:blipFill>
          <a:blip r:embed="rId2"/>
          <a:stretch>
            <a:fillRect/>
          </a:stretch>
        </p:blipFill>
        <p:spPr>
          <a:xfrm>
            <a:off x="7118252" y="4923692"/>
            <a:ext cx="3886995" cy="1934308"/>
          </a:xfrm>
          <a:prstGeom prst="rect">
            <a:avLst/>
          </a:prstGeom>
        </p:spPr>
      </p:pic>
    </p:spTree>
    <p:extLst>
      <p:ext uri="{BB962C8B-B14F-4D97-AF65-F5344CB8AC3E}">
        <p14:creationId xmlns:p14="http://schemas.microsoft.com/office/powerpoint/2010/main" val="21436400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آیا واژه هایی که درباره دنیا، زنان به عنوان نیمی از جامعه انسانی ما، ازادی، تحمل، مسائل اجتماعی و سیاسی و ... به کار می رود و نشان دهنده ساختار فکری و ساختار اجتماعی  دانست، سر سازگاری با این توسعه به زبان امروز دارد؟ امروزه وظیفه مردم شناسان به طور خاص و جامعه شناسان به طور عام، بررسی ساختی این واژه ها با یکدیگر در زبان و خود واژه است. ایا این نوع تفکر در میان واژه ها به ظهور رسیده و روابط بین این واژه ها با توسعه همگونی دارد یا خیر؟ </a:t>
            </a:r>
          </a:p>
          <a:p>
            <a:pPr algn="just"/>
            <a:endParaRPr lang="fa-IR" smtClean="0">
              <a:cs typeface="B Zar" panose="00000400000000000000" pitchFamily="2" charset="-78"/>
            </a:endParaRPr>
          </a:p>
        </p:txBody>
      </p:sp>
      <p:sp>
        <p:nvSpPr>
          <p:cNvPr id="4" name="Flowchart: Off-page Connector 3"/>
          <p:cNvSpPr/>
          <p:nvPr/>
        </p:nvSpPr>
        <p:spPr>
          <a:xfrm>
            <a:off x="1266091" y="4501662"/>
            <a:ext cx="4009293" cy="1195754"/>
          </a:xfrm>
          <a:prstGeom prst="flowChartOffpage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روابط بین این واژه ها با توسعه همگونی دارد یا خیر؟</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7852043" y="4001294"/>
            <a:ext cx="2143125" cy="2143125"/>
          </a:xfrm>
          <a:prstGeom prst="rect">
            <a:avLst/>
          </a:prstGeom>
        </p:spPr>
      </p:pic>
    </p:spTree>
    <p:extLst>
      <p:ext uri="{BB962C8B-B14F-4D97-AF65-F5344CB8AC3E}">
        <p14:creationId xmlns:p14="http://schemas.microsoft.com/office/powerpoint/2010/main" val="23061479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به این معنا که زبان چه در سطح نحوی و چه در سطح صرفی به گونه مفهومی با توسعه سازگاری دارد یا خیر؟ که این خود جای در بررسی های تاریخی درباره متون ادبی امروز دارد همچون فولکلور های مختلفی که در سطح یک جامعه وجود دارند، همه و همه بایستی بررسی و نسبت آنها با فرهنگ توسعه امروزی سنجیده شود. </a:t>
            </a:r>
          </a:p>
          <a:p>
            <a:endParaRPr lang="fa-IR"/>
          </a:p>
        </p:txBody>
      </p:sp>
      <p:sp>
        <p:nvSpPr>
          <p:cNvPr id="4" name="Flowchart: Process 3"/>
          <p:cNvSpPr/>
          <p:nvPr/>
        </p:nvSpPr>
        <p:spPr>
          <a:xfrm>
            <a:off x="838199" y="4529796"/>
            <a:ext cx="3339905" cy="108321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a:solidFill>
                  <a:srgbClr val="FF0000"/>
                </a:solidFill>
                <a:cs typeface="B Zar" panose="00000400000000000000" pitchFamily="2" charset="-78"/>
              </a:rPr>
              <a:t>سطح نحوی و چه در سطح صرفی</a:t>
            </a:r>
            <a:endParaRPr lang="fa-IR" sz="2400">
              <a:solidFill>
                <a:srgbClr val="FF0000"/>
              </a:solidFill>
            </a:endParaRPr>
          </a:p>
        </p:txBody>
      </p:sp>
      <p:pic>
        <p:nvPicPr>
          <p:cNvPr id="5" name="Picture 4"/>
          <p:cNvPicPr>
            <a:picLocks noChangeAspect="1"/>
          </p:cNvPicPr>
          <p:nvPr/>
        </p:nvPicPr>
        <p:blipFill>
          <a:blip r:embed="rId2"/>
          <a:stretch>
            <a:fillRect/>
          </a:stretch>
        </p:blipFill>
        <p:spPr>
          <a:xfrm>
            <a:off x="5486402" y="3456133"/>
            <a:ext cx="5289452" cy="2855767"/>
          </a:xfrm>
          <a:prstGeom prst="rect">
            <a:avLst/>
          </a:prstGeom>
        </p:spPr>
      </p:pic>
    </p:spTree>
    <p:extLst>
      <p:ext uri="{BB962C8B-B14F-4D97-AF65-F5344CB8AC3E}">
        <p14:creationId xmlns:p14="http://schemas.microsoft.com/office/powerpoint/2010/main" val="2169156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3- زبان وسیله کنترل بر طبیعت، ذهن خود و واقعیات و حقایق موجود در این در حوزه است، یعنی انسان به صرف نام دادن به این موضوعات طبیعی و انتزاعی در جامعه خود زمینه تسلط فکری بر هر دو نوع موضوع را فراهم می آورد.  این نیز بایستی الگویی برای توسعه زبانی باشد تا بتوانیم به توسعه برسیم تا زبان این نوع گسترش واژگان را در دل خود نداشته باشد تسلط بر این موضوعات میسر نخواهد بود و توسعه که بر اساس شناخت مفاهیم جدید طبیعی(انضمامی) و  انتزاعی استوار است به وجود نخواهد آمد. </a:t>
            </a:r>
          </a:p>
          <a:p>
            <a:pPr algn="just"/>
            <a:endParaRPr lang="fa-IR">
              <a:cs typeface="B Zar" panose="00000400000000000000" pitchFamily="2" charset="-78"/>
            </a:endParaRPr>
          </a:p>
        </p:txBody>
      </p:sp>
      <p:sp>
        <p:nvSpPr>
          <p:cNvPr id="4" name="Flowchart: Process 3"/>
          <p:cNvSpPr/>
          <p:nvPr/>
        </p:nvSpPr>
        <p:spPr>
          <a:xfrm>
            <a:off x="838200" y="4881489"/>
            <a:ext cx="4951827" cy="116761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زبان وسیله کنترل بر طبیعت، ذهن خود و واقعیات و حقایق موجود در این در حوزه است</a:t>
            </a:r>
            <a:endParaRPr lang="fa-IR" sz="2000">
              <a:solidFill>
                <a:srgbClr val="FF0000"/>
              </a:solidFill>
            </a:endParaRPr>
          </a:p>
        </p:txBody>
      </p:sp>
      <p:pic>
        <p:nvPicPr>
          <p:cNvPr id="5" name="Picture 4"/>
          <p:cNvPicPr>
            <a:picLocks noChangeAspect="1"/>
          </p:cNvPicPr>
          <p:nvPr/>
        </p:nvPicPr>
        <p:blipFill>
          <a:blip r:embed="rId2"/>
          <a:stretch>
            <a:fillRect/>
          </a:stretch>
        </p:blipFill>
        <p:spPr>
          <a:xfrm>
            <a:off x="7951542" y="4568825"/>
            <a:ext cx="2619375" cy="1743075"/>
          </a:xfrm>
          <a:prstGeom prst="rect">
            <a:avLst/>
          </a:prstGeom>
        </p:spPr>
      </p:pic>
    </p:spTree>
    <p:extLst>
      <p:ext uri="{BB962C8B-B14F-4D97-AF65-F5344CB8AC3E}">
        <p14:creationId xmlns:p14="http://schemas.microsoft.com/office/powerpoint/2010/main" val="37628327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4- پییچدگی یک جامعه و مفاهیم موجود در آن با پیچیدگی  و گستردگی  یک زبان رابطه مستقیم دارد. حد پیچیدگی و سادگی زبان در جامعه ما نیز باید مشخص شود. </a:t>
            </a:r>
          </a:p>
          <a:p>
            <a:pPr algn="just"/>
            <a:r>
              <a:rPr lang="fa-IR" smtClean="0">
                <a:cs typeface="B Zar" panose="00000400000000000000" pitchFamily="2" charset="-78"/>
              </a:rPr>
              <a:t>5- ساخت جملات ما چطور مفاهمی را می رسانند : روشن و دقیق و یا مبهم و غیر دقیق</a:t>
            </a:r>
          </a:p>
          <a:p>
            <a:pPr algn="just"/>
            <a:r>
              <a:rPr lang="fa-IR" smtClean="0">
                <a:cs typeface="B Zar" panose="00000400000000000000" pitchFamily="2" charset="-78"/>
              </a:rPr>
              <a:t>6- زبان ما و وجود بالفعل او در جامعه چطور فکر و اندیشه ای را در این محیط اجتماعی رواج می دهد: تفکر روزمره، یا تفکر منسجم و جهت گرا، تفکر اشراقی و یا تفکر واقعیت گرای پر کار و ... که هم در سطح واژگان تحقق می یابد و هم در سطح ساخت و بافت جمله. </a:t>
            </a:r>
          </a:p>
        </p:txBody>
      </p:sp>
      <p:pic>
        <p:nvPicPr>
          <p:cNvPr id="4" name="Picture 3"/>
          <p:cNvPicPr>
            <a:picLocks noChangeAspect="1"/>
          </p:cNvPicPr>
          <p:nvPr/>
        </p:nvPicPr>
        <p:blipFill>
          <a:blip r:embed="rId2"/>
          <a:stretch>
            <a:fillRect/>
          </a:stretch>
        </p:blipFill>
        <p:spPr>
          <a:xfrm>
            <a:off x="838200" y="4682337"/>
            <a:ext cx="4169898" cy="2007729"/>
          </a:xfrm>
          <a:prstGeom prst="rect">
            <a:avLst/>
          </a:prstGeom>
        </p:spPr>
      </p:pic>
    </p:spTree>
    <p:extLst>
      <p:ext uri="{BB962C8B-B14F-4D97-AF65-F5344CB8AC3E}">
        <p14:creationId xmlns:p14="http://schemas.microsoft.com/office/powerpoint/2010/main" val="9170687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7. ما بایستی برای رشد زبان و در نتیجه توسعه کشور، بر روی نسل جوان برای کابرد گسترده و صحیح زبان سرمایه گذاری  و تمرکز کنیم چرا که </a:t>
            </a:r>
            <a:r>
              <a:rPr lang="fa-IR">
                <a:solidFill>
                  <a:srgbClr val="FF0000"/>
                </a:solidFill>
                <a:cs typeface="B Zar" panose="00000400000000000000" pitchFamily="2" charset="-78"/>
              </a:rPr>
              <a:t>نسل  جوان نوگرا است </a:t>
            </a:r>
            <a:r>
              <a:rPr lang="fa-IR">
                <a:cs typeface="B Zar" panose="00000400000000000000" pitchFamily="2" charset="-78"/>
              </a:rPr>
              <a:t>و در زبان نیز چیزهای نو می خواهد. حال اگر ما نتوانیم این نوگرایی در زبان را از درون خود زبان به او ارائه دهیمف بدون هیچ مشکلی او نوگرایی را در زبان بیگانه  </a:t>
            </a:r>
            <a:r>
              <a:rPr lang="fa-IR">
                <a:cs typeface="B Zar" panose="00000400000000000000" pitchFamily="2" charset="-78"/>
              </a:rPr>
              <a:t>خواهد </a:t>
            </a:r>
            <a:r>
              <a:rPr lang="fa-IR" smtClean="0">
                <a:cs typeface="B Zar" panose="00000400000000000000" pitchFamily="2" charset="-78"/>
              </a:rPr>
              <a:t>جست </a:t>
            </a:r>
            <a:r>
              <a:rPr lang="fa-IR">
                <a:cs typeface="B Zar" panose="00000400000000000000" pitchFamily="2" charset="-78"/>
              </a:rPr>
              <a:t>و </a:t>
            </a:r>
            <a:r>
              <a:rPr lang="fa-IR">
                <a:cs typeface="B Zar" panose="00000400000000000000" pitchFamily="2" charset="-78"/>
              </a:rPr>
              <a:t>سبب </a:t>
            </a:r>
            <a:r>
              <a:rPr lang="fa-IR" smtClean="0">
                <a:cs typeface="B Zar" panose="00000400000000000000" pitchFamily="2" charset="-78"/>
              </a:rPr>
              <a:t>خواهد </a:t>
            </a:r>
            <a:r>
              <a:rPr lang="fa-IR">
                <a:cs typeface="B Zar" panose="00000400000000000000" pitchFamily="2" charset="-78"/>
              </a:rPr>
              <a:t>شد اولا این کلمه و واگان زبان بیگانه دوباره در زبان وارد شود و انسجام زبانی  را از بین ببرد و ثانیا این جوان دچار تعارضات ادبی و فرهنگی شود که امروزه چنین وضعیتی گریبانگیر نسل تخصیل کرده دانشگاهی ما است.</a:t>
            </a:r>
          </a:p>
          <a:p>
            <a:endParaRPr lang="fa-IR"/>
          </a:p>
        </p:txBody>
      </p:sp>
      <p:pic>
        <p:nvPicPr>
          <p:cNvPr id="4" name="Picture 3"/>
          <p:cNvPicPr>
            <a:picLocks noChangeAspect="1"/>
          </p:cNvPicPr>
          <p:nvPr/>
        </p:nvPicPr>
        <p:blipFill>
          <a:blip r:embed="rId2"/>
          <a:stretch>
            <a:fillRect/>
          </a:stretch>
        </p:blipFill>
        <p:spPr>
          <a:xfrm>
            <a:off x="838200" y="4507101"/>
            <a:ext cx="4198034" cy="2350899"/>
          </a:xfrm>
          <a:prstGeom prst="rect">
            <a:avLst/>
          </a:prstGeom>
        </p:spPr>
      </p:pic>
    </p:spTree>
    <p:extLst>
      <p:ext uri="{BB962C8B-B14F-4D97-AF65-F5344CB8AC3E}">
        <p14:creationId xmlns:p14="http://schemas.microsoft.com/office/powerpoint/2010/main" val="37734971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8- کارکرد زبای دیگر، وحدت یک کشور است. همان گونه که بیان شد زبان در تمامی  ساخت های یک جامعه دخالت دارد  و می تواند عامل وحدت بخش کل یک جامعه باشد. پس هر چه وحدت زبانی بیشتر شود، وحدت  یک کشور و ملت و ساخت  و بافت جامعه بیشتر می شود و </a:t>
            </a:r>
            <a:r>
              <a:rPr lang="fa-IR" smtClean="0">
                <a:solidFill>
                  <a:srgbClr val="FF0000"/>
                </a:solidFill>
                <a:cs typeface="B Zar" panose="00000400000000000000" pitchFamily="2" charset="-78"/>
              </a:rPr>
              <a:t>وحدت و تفاهم </a:t>
            </a:r>
            <a:r>
              <a:rPr lang="fa-IR" smtClean="0">
                <a:cs typeface="B Zar" panose="00000400000000000000" pitchFamily="2" charset="-78"/>
              </a:rPr>
              <a:t>یک ملت به عنوان مقدمه توسعه یک کشور فراهم می شود </a:t>
            </a:r>
          </a:p>
        </p:txBody>
      </p:sp>
      <p:pic>
        <p:nvPicPr>
          <p:cNvPr id="4" name="Picture 3"/>
          <p:cNvPicPr>
            <a:picLocks noChangeAspect="1"/>
          </p:cNvPicPr>
          <p:nvPr/>
        </p:nvPicPr>
        <p:blipFill>
          <a:blip r:embed="rId2"/>
          <a:stretch>
            <a:fillRect/>
          </a:stretch>
        </p:blipFill>
        <p:spPr>
          <a:xfrm>
            <a:off x="1869538" y="3644500"/>
            <a:ext cx="4278044" cy="2836529"/>
          </a:xfrm>
          <a:prstGeom prst="rect">
            <a:avLst/>
          </a:prstGeom>
        </p:spPr>
      </p:pic>
    </p:spTree>
    <p:extLst>
      <p:ext uri="{BB962C8B-B14F-4D97-AF65-F5344CB8AC3E}">
        <p14:creationId xmlns:p14="http://schemas.microsoft.com/office/powerpoint/2010/main" val="1948048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سپس انسان سعی کرد همان اصوات بوده و این کم کم که باز نیازها گسترش یپدا کرد، انسان نیز سعی کرد اصوات  را گسترش دهد و این هم با رشد و تغییر کمی و کیفی آنجا شروع  شد. برای معانی جدید که به سبب نیازهای تازه مختلف به وجود آمده  بودند اصواتی را به کار برد و این امر را با تغییر در فن و نواخت و </a:t>
            </a:r>
            <a:r>
              <a:rPr lang="fa-IR">
                <a:cs typeface="B Zar" panose="00000400000000000000" pitchFamily="2" charset="-78"/>
              </a:rPr>
              <a:t>ترتیب </a:t>
            </a:r>
            <a:r>
              <a:rPr lang="fa-IR" smtClean="0">
                <a:cs typeface="B Zar" panose="00000400000000000000" pitchFamily="2" charset="-78"/>
              </a:rPr>
              <a:t>آن </a:t>
            </a:r>
            <a:r>
              <a:rPr lang="fa-IR">
                <a:cs typeface="B Zar" panose="00000400000000000000" pitchFamily="2" charset="-78"/>
              </a:rPr>
              <a:t>ها  در سطح واژه ها، جمله ها و گفتار ها به اجرا  گذاشت که تا حال نیز در بعضی از زبان ها مثل زبان چینی ادامه دارد. این زبان که کم کم خود دراای نظمی درونی شده بود تبدیل موضوعی مستقل شد  که مرد توجه انسان </a:t>
            </a:r>
            <a:r>
              <a:rPr lang="fa-IR">
                <a:cs typeface="B Zar" panose="00000400000000000000" pitchFamily="2" charset="-78"/>
              </a:rPr>
              <a:t>قرار </a:t>
            </a:r>
            <a:r>
              <a:rPr lang="fa-IR" smtClean="0">
                <a:cs typeface="B Zar" panose="00000400000000000000" pitchFamily="2" charset="-78"/>
              </a:rPr>
              <a:t>گرفت </a:t>
            </a:r>
            <a:r>
              <a:rPr lang="fa-IR">
                <a:cs typeface="B Zar" panose="00000400000000000000" pitchFamily="2" charset="-78"/>
              </a:rPr>
              <a:t>و یک حالت </a:t>
            </a:r>
            <a:r>
              <a:rPr lang="fa-IR">
                <a:cs typeface="B Zar" panose="00000400000000000000" pitchFamily="2" charset="-78"/>
              </a:rPr>
              <a:t>انتزاعی </a:t>
            </a:r>
            <a:r>
              <a:rPr lang="fa-IR" smtClean="0">
                <a:cs typeface="B Zar" panose="00000400000000000000" pitchFamily="2" charset="-78"/>
              </a:rPr>
              <a:t>و </a:t>
            </a:r>
            <a:r>
              <a:rPr lang="fa-IR">
                <a:cs typeface="B Zar" panose="00000400000000000000" pitchFamily="2" charset="-78"/>
              </a:rPr>
              <a:t>قراردادی تر به خود گرفت و انسان سعی کرد با توجه به نیازهای </a:t>
            </a:r>
            <a:r>
              <a:rPr lang="fa-IR">
                <a:cs typeface="B Zar" panose="00000400000000000000" pitchFamily="2" charset="-78"/>
              </a:rPr>
              <a:t>روزافزونش </a:t>
            </a:r>
            <a:r>
              <a:rPr lang="fa-IR" smtClean="0">
                <a:cs typeface="B Zar" panose="00000400000000000000" pitchFamily="2" charset="-78"/>
              </a:rPr>
              <a:t>آن </a:t>
            </a:r>
            <a:r>
              <a:rPr lang="fa-IR">
                <a:cs typeface="B Zar" panose="00000400000000000000" pitchFamily="2" charset="-78"/>
              </a:rPr>
              <a:t>را وسعت ببخشد. </a:t>
            </a:r>
          </a:p>
          <a:p>
            <a:endParaRPr lang="fa-IR"/>
          </a:p>
        </p:txBody>
      </p:sp>
      <p:sp>
        <p:nvSpPr>
          <p:cNvPr id="4" name="Flowchart: Process 3"/>
          <p:cNvSpPr/>
          <p:nvPr/>
        </p:nvSpPr>
        <p:spPr>
          <a:xfrm>
            <a:off x="838200" y="5293791"/>
            <a:ext cx="2504259" cy="101810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نیازهای تازه مختلف</a:t>
            </a:r>
            <a:endParaRPr lang="fa-IR" sz="2400" b="1">
              <a:solidFill>
                <a:srgbClr val="FF0000"/>
              </a:solidFill>
            </a:endParaRPr>
          </a:p>
        </p:txBody>
      </p:sp>
    </p:spTree>
    <p:extLst>
      <p:ext uri="{BB962C8B-B14F-4D97-AF65-F5344CB8AC3E}">
        <p14:creationId xmlns:p14="http://schemas.microsoft.com/office/powerpoint/2010/main" val="40984186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9- رابطه زبان با  ادبیات از دید مردم شناسان، جامعه شناسان وز بان شناسان کشور ما نیز مغفول مانده ، جای آن که آخرین مرحله مقدماتی توسعه زبانی  یک کشور توسعه ادبیات آن کشور است. ادبیات عامیانه  زبان عامیانه می طلبد، ادبیات عرفانی و تصوفی  زبان تصوفی  می خواهد  و ادبیات عالمانهع و متعمقانه  </a:t>
            </a:r>
            <a:r>
              <a:rPr lang="fa-IR">
                <a:cs typeface="B Zar" panose="00000400000000000000" pitchFamily="2" charset="-78"/>
              </a:rPr>
              <a:t>و </a:t>
            </a:r>
            <a:r>
              <a:rPr lang="fa-IR" smtClean="0">
                <a:cs typeface="B Zar" panose="00000400000000000000" pitchFamily="2" charset="-78"/>
              </a:rPr>
              <a:t>متفکرانه زبان </a:t>
            </a:r>
            <a:r>
              <a:rPr lang="fa-IR">
                <a:cs typeface="B Zar" panose="00000400000000000000" pitchFamily="2" charset="-78"/>
              </a:rPr>
              <a:t>متفکرانه </a:t>
            </a:r>
            <a:r>
              <a:rPr lang="fa-IR">
                <a:cs typeface="B Zar" panose="00000400000000000000" pitchFamily="2" charset="-78"/>
              </a:rPr>
              <a:t>و </a:t>
            </a:r>
            <a:r>
              <a:rPr lang="fa-IR" smtClean="0">
                <a:cs typeface="B Zar" panose="00000400000000000000" pitchFamily="2" charset="-78"/>
              </a:rPr>
              <a:t>متعمقانه می طلبد و </a:t>
            </a:r>
            <a:r>
              <a:rPr lang="fa-IR">
                <a:cs typeface="B Zar" panose="00000400000000000000" pitchFamily="2" charset="-78"/>
              </a:rPr>
              <a:t>این نیز  قابل توجه  است که ادبیات ما کمتر جنبه جبه علمی، فکری و عقلی در سطح جامعه ما چه در طول تاریخ و چه زمان حال کمتر بوده این زبان کمتر رنگ علمی به خود گرفته و امروزه در </a:t>
            </a:r>
            <a:r>
              <a:rPr lang="fa-IR">
                <a:cs typeface="B Zar" panose="00000400000000000000" pitchFamily="2" charset="-78"/>
              </a:rPr>
              <a:t>برابر </a:t>
            </a:r>
            <a:r>
              <a:rPr lang="fa-IR" smtClean="0">
                <a:cs typeface="B Zar" panose="00000400000000000000" pitchFamily="2" charset="-78"/>
              </a:rPr>
              <a:t>اصطلاحات  </a:t>
            </a:r>
            <a:r>
              <a:rPr lang="fa-IR">
                <a:cs typeface="B Zar" panose="00000400000000000000" pitchFamily="2" charset="-78"/>
              </a:rPr>
              <a:t>علمی بیگانه  کاملا تسلیم شده است. در سراسر کتب علمی ما لغات بیگانه موج می زند که اثرات آن خود بحث جداگانه ای می طلبد. </a:t>
            </a:r>
          </a:p>
          <a:p>
            <a:endParaRPr lang="fa-IR"/>
          </a:p>
        </p:txBody>
      </p:sp>
      <p:sp>
        <p:nvSpPr>
          <p:cNvPr id="4" name="Rectangle 3"/>
          <p:cNvSpPr/>
          <p:nvPr/>
        </p:nvSpPr>
        <p:spPr>
          <a:xfrm>
            <a:off x="814754" y="5388570"/>
            <a:ext cx="5110694" cy="923330"/>
          </a:xfrm>
          <a:prstGeom prst="rect">
            <a:avLst/>
          </a:prstGeom>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fa-IR" sz="5400" smtClean="0">
                <a:cs typeface="B Zar" panose="00000400000000000000" pitchFamily="2" charset="-78"/>
              </a:rPr>
              <a:t>زبان </a:t>
            </a:r>
            <a:r>
              <a:rPr lang="fa-IR" sz="5400">
                <a:cs typeface="B Zar" panose="00000400000000000000" pitchFamily="2" charset="-78"/>
              </a:rPr>
              <a:t>متفکرانه </a:t>
            </a:r>
            <a:r>
              <a:rPr lang="fa-IR" sz="5400">
                <a:cs typeface="B Zar" panose="00000400000000000000" pitchFamily="2" charset="-78"/>
              </a:rPr>
              <a:t>و </a:t>
            </a:r>
            <a:r>
              <a:rPr lang="fa-IR" sz="5400" smtClean="0">
                <a:cs typeface="B Zar" panose="00000400000000000000" pitchFamily="2" charset="-78"/>
              </a:rPr>
              <a:t>متعمقانه</a:t>
            </a:r>
            <a:endParaRPr lang="en-US" sz="5400" b="1" cap="none" spc="0">
              <a:ln w="6600">
                <a:solidFill>
                  <a:schemeClr val="accent2"/>
                </a:solidFill>
                <a:prstDash val="solid"/>
              </a:ln>
              <a:solidFill>
                <a:srgbClr val="FFFFFF"/>
              </a:solidFill>
              <a:effectLst>
                <a:outerShdw dist="38100" dir="2700000" algn="tl" rotWithShape="0">
                  <a:schemeClr val="accent2"/>
                </a:outerShdw>
              </a:effectLst>
            </a:endParaRPr>
          </a:p>
        </p:txBody>
      </p:sp>
      <p:pic>
        <p:nvPicPr>
          <p:cNvPr id="5" name="Picture 4"/>
          <p:cNvPicPr>
            <a:picLocks noChangeAspect="1"/>
          </p:cNvPicPr>
          <p:nvPr/>
        </p:nvPicPr>
        <p:blipFill>
          <a:blip r:embed="rId2"/>
          <a:stretch>
            <a:fillRect/>
          </a:stretch>
        </p:blipFill>
        <p:spPr>
          <a:xfrm>
            <a:off x="7515445" y="4978697"/>
            <a:ext cx="2619375" cy="1743075"/>
          </a:xfrm>
          <a:prstGeom prst="rect">
            <a:avLst/>
          </a:prstGeom>
        </p:spPr>
      </p:pic>
    </p:spTree>
    <p:extLst>
      <p:ext uri="{BB962C8B-B14F-4D97-AF65-F5344CB8AC3E}">
        <p14:creationId xmlns:p14="http://schemas.microsoft.com/office/powerpoint/2010/main" val="3679452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نتیجه گیری</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ان چه می بایستی به عنوان اولین موضوع در مردم شناسی  و دیگر رشته های علوم اجتماعی در کشور ما در نظر گرفت، توجه به این امر است که ایران به عنوان یک کشور سومین دستکاری شده و دچار ناهماهنگی عناصری و بافتی در سطح ساختار کلی جامعه و نهاد های ان است. این امر در طی تاریخ استعمار و استثمار کشور صورت پذیرفته و بررسی تاریخی در زمینه کلیه نهاد های اجتماعی و به خصوص  زبان به عنوان یک رکن اساسی در جامعه را می طلبد. </a:t>
            </a:r>
          </a:p>
        </p:txBody>
      </p:sp>
      <p:pic>
        <p:nvPicPr>
          <p:cNvPr id="4" name="Picture 3"/>
          <p:cNvPicPr>
            <a:picLocks noChangeAspect="1"/>
          </p:cNvPicPr>
          <p:nvPr/>
        </p:nvPicPr>
        <p:blipFill>
          <a:blip r:embed="rId2"/>
          <a:stretch>
            <a:fillRect/>
          </a:stretch>
        </p:blipFill>
        <p:spPr>
          <a:xfrm>
            <a:off x="1311592" y="4433888"/>
            <a:ext cx="2619375" cy="1743075"/>
          </a:xfrm>
          <a:prstGeom prst="rect">
            <a:avLst/>
          </a:prstGeom>
        </p:spPr>
      </p:pic>
    </p:spTree>
    <p:extLst>
      <p:ext uri="{BB962C8B-B14F-4D97-AF65-F5344CB8AC3E}">
        <p14:creationId xmlns:p14="http://schemas.microsoft.com/office/powerpoint/2010/main" val="41643603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زبان ما در طی تاریخ گذشته ما بارها دست کاری شده و به صورت  </a:t>
            </a:r>
            <a:r>
              <a:rPr lang="fa-IR">
                <a:cs typeface="B Zar" panose="00000400000000000000" pitchFamily="2" charset="-78"/>
              </a:rPr>
              <a:t>های </a:t>
            </a:r>
            <a:r>
              <a:rPr lang="fa-IR" smtClean="0">
                <a:cs typeface="B Zar" panose="00000400000000000000" pitchFamily="2" charset="-78"/>
              </a:rPr>
              <a:t>مختلفی </a:t>
            </a:r>
            <a:r>
              <a:rPr lang="fa-IR">
                <a:cs typeface="B Zar" panose="00000400000000000000" pitchFamily="2" charset="-78"/>
              </a:rPr>
              <a:t>در آمده است. </a:t>
            </a:r>
            <a:r>
              <a:rPr lang="fa-IR">
                <a:solidFill>
                  <a:srgbClr val="FF0000"/>
                </a:solidFill>
                <a:cs typeface="B Zar" panose="00000400000000000000" pitchFamily="2" charset="-78"/>
              </a:rPr>
              <a:t>حمله مسلمانان به ایران </a:t>
            </a:r>
            <a:r>
              <a:rPr lang="fa-IR">
                <a:solidFill>
                  <a:srgbClr val="FF0000"/>
                </a:solidFill>
                <a:cs typeface="B Zar" panose="00000400000000000000" pitchFamily="2" charset="-78"/>
              </a:rPr>
              <a:t>و </a:t>
            </a:r>
            <a:r>
              <a:rPr lang="fa-IR" smtClean="0">
                <a:solidFill>
                  <a:srgbClr val="FF0000"/>
                </a:solidFill>
                <a:cs typeface="B Zar" panose="00000400000000000000" pitchFamily="2" charset="-78"/>
              </a:rPr>
              <a:t>حاکمیت </a:t>
            </a:r>
            <a:r>
              <a:rPr lang="fa-IR">
                <a:solidFill>
                  <a:srgbClr val="FF0000"/>
                </a:solidFill>
                <a:cs typeface="B Zar" panose="00000400000000000000" pitchFamily="2" charset="-78"/>
              </a:rPr>
              <a:t>مسلمانان عرب </a:t>
            </a:r>
            <a:r>
              <a:rPr lang="fa-IR">
                <a:cs typeface="B Zar" panose="00000400000000000000" pitchFamily="2" charset="-78"/>
              </a:rPr>
              <a:t>بر این کشور طی قرونی چند سبب شده بود که زبان بعضی از نقاط ایران عربی و بعضی مخلوط به عربی و فارسی شود تا آن  که فردوسی سعی در بازسازی زبان فارسی در قرون بعد کرد تا بتواند </a:t>
            </a:r>
            <a:r>
              <a:rPr lang="fa-IR">
                <a:cs typeface="B Zar" panose="00000400000000000000" pitchFamily="2" charset="-78"/>
              </a:rPr>
              <a:t>هویت  </a:t>
            </a:r>
            <a:r>
              <a:rPr lang="fa-IR" smtClean="0">
                <a:cs typeface="B Zar" panose="00000400000000000000" pitchFamily="2" charset="-78"/>
              </a:rPr>
              <a:t>این زبان </a:t>
            </a:r>
            <a:r>
              <a:rPr lang="fa-IR">
                <a:cs typeface="B Zar" panose="00000400000000000000" pitchFamily="2" charset="-78"/>
              </a:rPr>
              <a:t>را حفظ کند. فردوسی واقعیات تغییر یافته زبان فارسی  در اثر برخورد  با زبان عربی را پذیرفته و بر اساس همان واقعیات دست به بازسازی زبان فارسی  </a:t>
            </a:r>
            <a:r>
              <a:rPr lang="fa-IR">
                <a:cs typeface="B Zar" panose="00000400000000000000" pitchFamily="2" charset="-78"/>
              </a:rPr>
              <a:t>زد </a:t>
            </a:r>
            <a:r>
              <a:rPr lang="fa-IR" smtClean="0">
                <a:cs typeface="B Zar" panose="00000400000000000000" pitchFamily="2" charset="-78"/>
              </a:rPr>
              <a:t>که </a:t>
            </a:r>
            <a:r>
              <a:rPr lang="fa-IR">
                <a:cs typeface="B Zar" panose="00000400000000000000" pitchFamily="2" charset="-78"/>
              </a:rPr>
              <a:t>این دریافتنی واقع گرایانه بوده است. </a:t>
            </a:r>
          </a:p>
          <a:p>
            <a:endParaRPr lang="fa-IR"/>
          </a:p>
        </p:txBody>
      </p:sp>
      <p:sp>
        <p:nvSpPr>
          <p:cNvPr id="4" name="Flowchart: Process 3"/>
          <p:cNvSpPr/>
          <p:nvPr/>
        </p:nvSpPr>
        <p:spPr>
          <a:xfrm>
            <a:off x="838200" y="5150022"/>
            <a:ext cx="2504049" cy="1026941"/>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برخورد  با زبان عربی</a:t>
            </a:r>
            <a:endParaRPr lang="fa-IR" sz="2000" b="1">
              <a:solidFill>
                <a:srgbClr val="FF0000"/>
              </a:solidFill>
            </a:endParaRPr>
          </a:p>
        </p:txBody>
      </p:sp>
    </p:spTree>
    <p:extLst>
      <p:ext uri="{BB962C8B-B14F-4D97-AF65-F5344CB8AC3E}">
        <p14:creationId xmlns:p14="http://schemas.microsoft.com/office/powerpoint/2010/main" val="5364081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دوره های بعدی نیز که  مرد حمله مغول و ترک هاواقع شدیم و با زمجموعه ای از این کلمات وارد شد ولی چون این اقوام پشتوانه فرهنگی چندانی نداشتند نتوانستند  کاملا از نظر زبانی حاکم شوند بلکه از نظر زبانی مغلوب ما شدند.  اما با ظهور تمدن غربی و ریزش آثار تمدنی غرب به کشور ما تغییرات زبانی دوباره شروع شد .</a:t>
            </a:r>
            <a:r>
              <a:rPr lang="fa-IR" smtClean="0">
                <a:solidFill>
                  <a:srgbClr val="FF0000"/>
                </a:solidFill>
                <a:cs typeface="B Zar" panose="00000400000000000000" pitchFamily="2" charset="-78"/>
              </a:rPr>
              <a:t> ابعاد تمدنی غرب از عالم معنا تا عالم ماده وسعت داشت </a:t>
            </a:r>
            <a:r>
              <a:rPr lang="fa-IR" smtClean="0">
                <a:cs typeface="B Zar" panose="00000400000000000000" pitchFamily="2" charset="-78"/>
              </a:rPr>
              <a:t>و همه دارای فکر و سخن بود.  پس می بایستی  از آن مطلع می شدیم و احیانا بهره برداری می کردیم، پس شروع به یاد گرفتن واژگان  و زبان آنها کردیم و چون معادل های مناسب در زبان فارسی  نداشتیم خود زبان فارسی پر شد از این واژه های روسی، انگلیسی، فرانسوی ، ترکی، مغولی و عربیو </a:t>
            </a:r>
          </a:p>
        </p:txBody>
      </p:sp>
      <p:pic>
        <p:nvPicPr>
          <p:cNvPr id="4" name="Picture 3"/>
          <p:cNvPicPr>
            <a:picLocks noChangeAspect="1"/>
          </p:cNvPicPr>
          <p:nvPr/>
        </p:nvPicPr>
        <p:blipFill>
          <a:blip r:embed="rId2"/>
          <a:stretch>
            <a:fillRect/>
          </a:stretch>
        </p:blipFill>
        <p:spPr>
          <a:xfrm>
            <a:off x="1081600" y="4777358"/>
            <a:ext cx="1886683" cy="2080641"/>
          </a:xfrm>
          <a:prstGeom prst="rect">
            <a:avLst/>
          </a:prstGeom>
        </p:spPr>
      </p:pic>
    </p:spTree>
    <p:extLst>
      <p:ext uri="{BB962C8B-B14F-4D97-AF65-F5344CB8AC3E}">
        <p14:creationId xmlns:p14="http://schemas.microsoft.com/office/powerpoint/2010/main" val="677017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ولی در طی چند دهه قبل نهضت هویت یابی زبان فارسی آغاز شد که با همگانی شدن وسایل ارتباط جمعی نیز حالت عام گرفته  و توانسته است این لغات غیر فارسی  را تا حد زیادی مهجور و لغات فارسی را به کار آورد. </a:t>
            </a:r>
          </a:p>
          <a:p>
            <a:endParaRPr lang="fa-IR"/>
          </a:p>
        </p:txBody>
      </p:sp>
      <p:sp>
        <p:nvSpPr>
          <p:cNvPr id="4" name="Flowchart: Alternate Process 3"/>
          <p:cNvSpPr/>
          <p:nvPr/>
        </p:nvSpPr>
        <p:spPr>
          <a:xfrm>
            <a:off x="2067951" y="3770142"/>
            <a:ext cx="3165231" cy="886264"/>
          </a:xfrm>
          <a:prstGeom prst="flowChartAlternate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نهضت هویت یابی زبان فارسی</a:t>
            </a:r>
            <a:endParaRPr lang="fa-IR" sz="2000" b="1">
              <a:solidFill>
                <a:srgbClr val="FF0000"/>
              </a:solidFill>
            </a:endParaRPr>
          </a:p>
        </p:txBody>
      </p:sp>
    </p:spTree>
    <p:extLst>
      <p:ext uri="{BB962C8B-B14F-4D97-AF65-F5344CB8AC3E}">
        <p14:creationId xmlns:p14="http://schemas.microsoft.com/office/powerpoint/2010/main" val="5343089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امروزه بر سر دو راه متضاد واقع شده ایم و تا این تضاد را حل نکنیم از توسعه و پیشرفت بار خواهیم ماند. اول این که ما سعی در جذب آثار و میراث تمدن غرب داریم و دوم زبانی می خواهیم که بدون تاثیر پذیری از زبان های غربی، این آثار  و میراث را در خود جای دهد . از آن جایی که زبان هنوز طاقت </a:t>
            </a:r>
            <a:r>
              <a:rPr lang="fa-IR">
                <a:cs typeface="B Zar" panose="00000400000000000000" pitchFamily="2" charset="-78"/>
              </a:rPr>
              <a:t>بالفعل </a:t>
            </a:r>
            <a:r>
              <a:rPr lang="fa-IR" smtClean="0">
                <a:cs typeface="B Zar" panose="00000400000000000000" pitchFamily="2" charset="-78"/>
              </a:rPr>
              <a:t>این </a:t>
            </a:r>
            <a:r>
              <a:rPr lang="fa-IR">
                <a:cs typeface="B Zar" panose="00000400000000000000" pitchFamily="2" charset="-78"/>
              </a:rPr>
              <a:t>جذب را ندارد و چون ما ناچار از پذیرش  آثار و میراث  تمدن غرب هستی. پس بایستی  </a:t>
            </a:r>
            <a:r>
              <a:rPr lang="fa-IR">
                <a:cs typeface="B Zar" panose="00000400000000000000" pitchFamily="2" charset="-78"/>
              </a:rPr>
              <a:t>با </a:t>
            </a:r>
            <a:r>
              <a:rPr lang="fa-IR" smtClean="0">
                <a:cs typeface="B Zar" panose="00000400000000000000" pitchFamily="2" charset="-78"/>
              </a:rPr>
              <a:t>اصطلاحات </a:t>
            </a:r>
            <a:r>
              <a:rPr lang="fa-IR">
                <a:cs typeface="B Zar" panose="00000400000000000000" pitchFamily="2" charset="-78"/>
              </a:rPr>
              <a:t>و زبان آنها  این میراث را وارد کنیم که تا به حال  نیز شاهد این مسئله بودهایم و کتب علمی و فکر ی ما پر از این اصطلاحات علیم و فرهنگی می باشد. </a:t>
            </a:r>
          </a:p>
          <a:p>
            <a:endParaRPr lang="fa-IR"/>
          </a:p>
        </p:txBody>
      </p:sp>
    </p:spTree>
    <p:extLst>
      <p:ext uri="{BB962C8B-B14F-4D97-AF65-F5344CB8AC3E}">
        <p14:creationId xmlns:p14="http://schemas.microsoft.com/office/powerpoint/2010/main" val="916977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اولین و بدیهی ترین نتیجه این که ما زبانی دست کاری شده در باب علم داریم که نه تنها سبب رشد علمی نخواهد شد بلکه باعث خشکیده شدن علم در این کشور می شود. چون عناصر ارتباطی  و بافت ارتباطی این زبان دچار از هم گسستگی شده  و در نتیجه  نمی تواند یک فکر منسجم در این ابواب علمی به وجود اورد. پس  نخواهد توانست نواوری علمی راپیش آورد و این به خوبی قابل بررسی و تعمق است. </a:t>
            </a:r>
          </a:p>
          <a:p>
            <a:endParaRPr lang="fa-IR">
              <a:cs typeface="B Zar" panose="00000400000000000000" pitchFamily="2" charset="-78"/>
            </a:endParaRPr>
          </a:p>
        </p:txBody>
      </p:sp>
      <p:sp>
        <p:nvSpPr>
          <p:cNvPr id="4" name="Flowchart: Process 3"/>
          <p:cNvSpPr/>
          <p:nvPr/>
        </p:nvSpPr>
        <p:spPr>
          <a:xfrm>
            <a:off x="838200" y="4572001"/>
            <a:ext cx="3629464" cy="105507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smtClean="0">
                <a:solidFill>
                  <a:srgbClr val="FF0000"/>
                </a:solidFill>
                <a:cs typeface="B Zar" panose="00000400000000000000" pitchFamily="2" charset="-78"/>
              </a:rPr>
              <a:t>از هم گسستگی عناصر ارتباطی</a:t>
            </a:r>
            <a:endParaRPr lang="fa-IR" sz="2400" b="1">
              <a:solidFill>
                <a:srgbClr val="FF0000"/>
              </a:solidFill>
              <a:cs typeface="B Zar" panose="00000400000000000000" pitchFamily="2" charset="-78"/>
            </a:endParaRPr>
          </a:p>
        </p:txBody>
      </p:sp>
    </p:spTree>
    <p:extLst>
      <p:ext uri="{BB962C8B-B14F-4D97-AF65-F5344CB8AC3E}">
        <p14:creationId xmlns:p14="http://schemas.microsoft.com/office/powerpoint/2010/main" val="32008226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 بعضی از ظنریه پردزاان گفته اند که اشکالی ندارد ماواژگان بیگانه را گرفتهئ و در ساختمان دستری خودهضم کنیم ولی اشکال در این جاست که این واژگان از ریشه بریده شده یعنی یا اشتقاقی خاص را بر می داریم که نه از ریشه آن ها اگاهی داریم و نه از معنای اصیلشان پس لغت خشک و بی ارتباط  با واژگان دیگر سبب می شود که اولا نوزایی این لغت در زبان ما از بین برود  و ثانیا ما ریشه معنایی آن را نداریم  و در نتیجه به عمل  سخن به خصوص در باب علوم انسانی و فلسفه پی نبریم و نتوانیم مطالب را درست درک کنیم که همه باعث خشکیدگی اساسی زبان و ادبیاتی در باب این علوم خواهد شد. پس بایستی ما به دنبال  کلماتی باشیم که بتواند انسجام درونی واژگان و ساختار جملات زبان فارسی را حفظ و شکوفایی و نوزایی زبان را از بین نبرد. </a:t>
            </a:r>
          </a:p>
        </p:txBody>
      </p:sp>
    </p:spTree>
    <p:extLst>
      <p:ext uri="{BB962C8B-B14F-4D97-AF65-F5344CB8AC3E}">
        <p14:creationId xmlns:p14="http://schemas.microsoft.com/office/powerpoint/2010/main" val="2996216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929" y="2714430"/>
            <a:ext cx="10515600" cy="1325563"/>
          </a:xfrm>
        </p:spPr>
        <p:txBody>
          <a:bodyPr>
            <a:normAutofit/>
          </a:bodyPr>
          <a:lstStyle/>
          <a:p>
            <a:pPr algn="ctr"/>
            <a:r>
              <a:rPr lang="fa-IR" sz="4800" b="1">
                <a:solidFill>
                  <a:srgbClr val="FF0000"/>
                </a:solidFill>
                <a:cs typeface="B Zar" panose="00000400000000000000" pitchFamily="2" charset="-78"/>
              </a:rPr>
              <a:t>پس چاره چیست</a:t>
            </a:r>
            <a:r>
              <a:rPr lang="fa-IR" sz="4800" b="1">
                <a:solidFill>
                  <a:srgbClr val="FF0000"/>
                </a:solidFill>
                <a:cs typeface="B Zar" panose="00000400000000000000" pitchFamily="2" charset="-78"/>
              </a:rPr>
              <a:t>؟ </a:t>
            </a:r>
            <a:endParaRPr lang="fa-IR" sz="4800" b="1">
              <a:solidFill>
                <a:srgbClr val="FF0000"/>
              </a:solidFill>
            </a:endParaRPr>
          </a:p>
        </p:txBody>
      </p:sp>
    </p:spTree>
    <p:extLst>
      <p:ext uri="{BB962C8B-B14F-4D97-AF65-F5344CB8AC3E}">
        <p14:creationId xmlns:p14="http://schemas.microsoft.com/office/powerpoint/2010/main" val="32722564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3851323" y="2377440"/>
            <a:ext cx="4705302" cy="2634969"/>
          </a:xfrm>
          <a:prstGeom prst="rect">
            <a:avLst/>
          </a:prstGeom>
        </p:spPr>
      </p:pic>
    </p:spTree>
    <p:extLst>
      <p:ext uri="{BB962C8B-B14F-4D97-AF65-F5344CB8AC3E}">
        <p14:creationId xmlns:p14="http://schemas.microsoft.com/office/powerpoint/2010/main" val="2371363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انسان </a:t>
            </a:r>
            <a:r>
              <a:rPr lang="fa-IR" smtClean="0">
                <a:cs typeface="B Zar" panose="00000400000000000000" pitchFamily="2" charset="-78"/>
              </a:rPr>
              <a:t>در ابتدا زبان را برای توصیف مسائل عینی خود به کار </a:t>
            </a:r>
            <a:r>
              <a:rPr lang="fa-IR" smtClean="0">
                <a:cs typeface="B Zar" panose="00000400000000000000" pitchFamily="2" charset="-78"/>
              </a:rPr>
              <a:t>برد، </a:t>
            </a:r>
            <a:r>
              <a:rPr lang="fa-IR" smtClean="0">
                <a:cs typeface="B Zar" panose="00000400000000000000" pitchFamily="2" charset="-78"/>
              </a:rPr>
              <a:t>چون اولین  پدیده هایی بود که با آن ها روبرو </a:t>
            </a:r>
            <a:r>
              <a:rPr lang="fa-IR" smtClean="0">
                <a:cs typeface="B Zar" panose="00000400000000000000" pitchFamily="2" charset="-78"/>
              </a:rPr>
              <a:t>بود، </a:t>
            </a:r>
            <a:r>
              <a:rPr lang="fa-IR" smtClean="0">
                <a:cs typeface="B Zar" panose="00000400000000000000" pitchFamily="2" charset="-78"/>
              </a:rPr>
              <a:t>ولی انساان  با عقل و تفکر  به رشد فکری می رسید و برای مفاهیم ذهنی خود نیاز به توصیف داشت، پس زبان دارای حیطه کاربردی غیر عینی نیز شد و به توصیف مسائل انتزاعی تر را می طلبید. بنابراین زبان </a:t>
            </a:r>
            <a:r>
              <a:rPr lang="fa-IR" smtClean="0">
                <a:cs typeface="B Zar" panose="00000400000000000000" pitchFamily="2" charset="-78"/>
              </a:rPr>
              <a:t>باز </a:t>
            </a:r>
            <a:r>
              <a:rPr lang="fa-IR" smtClean="0">
                <a:cs typeface="B Zar" panose="00000400000000000000" pitchFamily="2" charset="-78"/>
              </a:rPr>
              <a:t>انتزاعی تر و پیچیده تر شد.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227625" y="3953022"/>
            <a:ext cx="3182128" cy="2223941"/>
          </a:xfrm>
          <a:prstGeom prst="rect">
            <a:avLst/>
          </a:prstGeom>
        </p:spPr>
      </p:pic>
    </p:spTree>
    <p:extLst>
      <p:ext uri="{BB962C8B-B14F-4D97-AF65-F5344CB8AC3E}">
        <p14:creationId xmlns:p14="http://schemas.microsoft.com/office/powerpoint/2010/main" val="35464894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پیشنهادات </a:t>
            </a:r>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این که ما بایستی </a:t>
            </a:r>
            <a:r>
              <a:rPr lang="fa-IR" smtClean="0">
                <a:solidFill>
                  <a:srgbClr val="FF0000"/>
                </a:solidFill>
                <a:cs typeface="B Zar" panose="00000400000000000000" pitchFamily="2" charset="-78"/>
              </a:rPr>
              <a:t>اول</a:t>
            </a:r>
            <a:r>
              <a:rPr lang="fa-IR" smtClean="0">
                <a:cs typeface="B Zar" panose="00000400000000000000" pitchFamily="2" charset="-78"/>
              </a:rPr>
              <a:t> به زبان و ادبیات خود رونقی خاص ببخشیم که این با استفاده از سابقه تاریخی زبان و یک کار انسجام یافته در تمامی لغات مهجور و اصیل زبان که در ادبیات تاریخی متجلی است، انجام می شود. </a:t>
            </a:r>
          </a:p>
        </p:txBody>
      </p:sp>
      <p:pic>
        <p:nvPicPr>
          <p:cNvPr id="4" name="Picture 3"/>
          <p:cNvPicPr>
            <a:picLocks noChangeAspect="1"/>
          </p:cNvPicPr>
          <p:nvPr/>
        </p:nvPicPr>
        <p:blipFill>
          <a:blip r:embed="rId2"/>
          <a:stretch>
            <a:fillRect/>
          </a:stretch>
        </p:blipFill>
        <p:spPr>
          <a:xfrm>
            <a:off x="8378482" y="858923"/>
            <a:ext cx="899233" cy="899233"/>
          </a:xfrm>
          <a:prstGeom prst="rect">
            <a:avLst/>
          </a:prstGeom>
        </p:spPr>
      </p:pic>
    </p:spTree>
    <p:extLst>
      <p:ext uri="{BB962C8B-B14F-4D97-AF65-F5344CB8AC3E}">
        <p14:creationId xmlns:p14="http://schemas.microsoft.com/office/powerpoint/2010/main" val="29395008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smtClean="0">
                <a:solidFill>
                  <a:prstClr val="black"/>
                </a:solidFill>
                <a:cs typeface="B Zar" panose="00000400000000000000" pitchFamily="2" charset="-78"/>
              </a:rPr>
              <a:t>دوم: با </a:t>
            </a:r>
            <a:r>
              <a:rPr lang="fa-IR">
                <a:solidFill>
                  <a:prstClr val="black"/>
                </a:solidFill>
                <a:cs typeface="B Zar" panose="00000400000000000000" pitchFamily="2" charset="-78"/>
              </a:rPr>
              <a:t>یک بسیج همگانی سعی شود به روحیه وحدت گرای ملی دست یافت تا همه دانشمندان و فرهختگان این مردم در هر رشته تخصصی و فکری خود به ابداع لغات متناسب بپردازند  حتی این ابداعات را به جامعه نیز ارائه </a:t>
            </a:r>
            <a:r>
              <a:rPr lang="fa-IR">
                <a:solidFill>
                  <a:prstClr val="black"/>
                </a:solidFill>
                <a:cs typeface="B Zar" panose="00000400000000000000" pitchFamily="2" charset="-78"/>
              </a:rPr>
              <a:t>کنند </a:t>
            </a:r>
            <a:r>
              <a:rPr lang="fa-IR" smtClean="0">
                <a:solidFill>
                  <a:prstClr val="black"/>
                </a:solidFill>
                <a:cs typeface="B Zar" panose="00000400000000000000" pitchFamily="2" charset="-78"/>
              </a:rPr>
              <a:t>تا مورد </a:t>
            </a:r>
            <a:r>
              <a:rPr lang="fa-IR">
                <a:solidFill>
                  <a:prstClr val="black"/>
                </a:solidFill>
                <a:cs typeface="B Zar" panose="00000400000000000000" pitchFamily="2" charset="-78"/>
              </a:rPr>
              <a:t>توجه و نقد واقع شود. آن گاه در مرحله آخر بهترین آنها توسط فرهنگستان زبان بررسی و تصویب می شود اما اگر در ابتدا فرهنگستان بخواهد وارد شود، کار به جایی نخواهد رسید، چون حرکت بدون نظر جامعه خواهد بود </a:t>
            </a:r>
            <a:r>
              <a:rPr lang="fa-IR" b="1">
                <a:solidFill>
                  <a:srgbClr val="FF0000"/>
                </a:solidFill>
                <a:cs typeface="B Zar" panose="00000400000000000000" pitchFamily="2" charset="-78"/>
              </a:rPr>
              <a:t>مثل کلمه پایانه</a:t>
            </a:r>
            <a:r>
              <a:rPr lang="fa-IR">
                <a:solidFill>
                  <a:prstClr val="black"/>
                </a:solidFill>
                <a:cs typeface="B Zar" panose="00000400000000000000" pitchFamily="2" charset="-78"/>
              </a:rPr>
              <a:t>، چنان که تا به حال تاریخ زبان و تجدد طلبی  زبانی ما شاهد به این ابتکارات شخصی بوده است. حتی در کشور های اروپایی مثل فرانسه با آن همه ادبیات قوی نیز همین طور است. </a:t>
            </a:r>
            <a:endParaRPr lang="fa-IR">
              <a:solidFill>
                <a:prstClr val="black"/>
              </a:solidFill>
              <a:cs typeface="B Zar" panose="00000400000000000000" pitchFamily="2" charset="-78"/>
            </a:endParaRPr>
          </a:p>
        </p:txBody>
      </p:sp>
    </p:spTree>
    <p:extLst>
      <p:ext uri="{BB962C8B-B14F-4D97-AF65-F5344CB8AC3E}">
        <p14:creationId xmlns:p14="http://schemas.microsoft.com/office/powerpoint/2010/main" val="31395800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سوم </a:t>
            </a:r>
            <a:r>
              <a:rPr lang="fa-IR" smtClean="0">
                <a:cs typeface="B Zar" panose="00000400000000000000" pitchFamily="2" charset="-78"/>
              </a:rPr>
              <a:t>آن که  ما بایستی به جای تدریس مکالمه زبان های خارجی در سطح همگانی سعی در تدریس و به وجود آوردن زبان ترجمه ای داشته باشیم که امروزه متاسفانه در سطح آموزش کل کشور زبان خارجی بر اساس زبان عمومی و زبان مکالمه ای ما تدریس می شود. حتی در دوره تخصصی دانشگاه ها مثل زبان های پیش دانشگاهی  در معانی موسسات آموزشی خصوصی و دولتی نیز زبان مکالمه ای تدریس می شود که فقط منتقل  کننده ادبیات عمومی و سطحی عرب به کشور ما است  و یادگیرندگان فقط قادر به خواندن کتب داستانی یا دیدن فیلم سینمایی هستند، آن هم در سطح پاییین و نه رمان های اصلی. حتی در دانشگاه  در رشته ترجمه نیز مکالمه اموخته می شود به طوری که از خواندن کتب عمومی علمی ابتدایی غرب ناتوانند ترجمه های این گروه گواه خوبی بر این مدعاست. </a:t>
            </a:r>
          </a:p>
          <a:p>
            <a:endParaRPr lang="fa-IR">
              <a:cs typeface="B Zar" panose="00000400000000000000" pitchFamily="2" charset="-78"/>
            </a:endParaRPr>
          </a:p>
        </p:txBody>
      </p:sp>
    </p:spTree>
    <p:extLst>
      <p:ext uri="{BB962C8B-B14F-4D97-AF65-F5344CB8AC3E}">
        <p14:creationId xmlns:p14="http://schemas.microsoft.com/office/powerpoint/2010/main" val="15127376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اول ما بایستی کلیه زبان های ملل متمدن در چهار گوشه دنیا را در کشورمان بیاموزیم نه فقط یک  زبان به نام انگلیسی چون می بایستی کاملا از تمامی فرهنگ ها و بافت های فری شرق و غرب متمدن بهره مند شویم. دوم باید از تجربه های بین زبانی بهره مند شویم تا بتوانیم زبان خود را رشد دهیم و سوم آن که تنها با یادگیی زبان انگلیسی  بلوکه می شویم و فقط قابلیت استفاده علمی، فرهنگی و تکنولوژیکی از کشورهای انگلیسی زبان داریم که ضررهای فرهنگی، علمی، تکنولوژیکی، سیاسی، اقتصادی و ... آن در طی تاریخ و امروز قابل مشاهده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159558" y="4586508"/>
            <a:ext cx="3486150" cy="1314450"/>
          </a:xfrm>
          <a:prstGeom prst="rect">
            <a:avLst/>
          </a:prstGeom>
        </p:spPr>
      </p:pic>
    </p:spTree>
    <p:extLst>
      <p:ext uri="{BB962C8B-B14F-4D97-AF65-F5344CB8AC3E}">
        <p14:creationId xmlns:p14="http://schemas.microsoft.com/office/powerpoint/2010/main" val="12382229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بالاخره</a:t>
            </a:r>
            <a:r>
              <a:rPr lang="fa-IR" smtClean="0">
                <a:solidFill>
                  <a:srgbClr val="FF0000"/>
                </a:solidFill>
                <a:cs typeface="B Zar" panose="00000400000000000000" pitchFamily="2" charset="-78"/>
              </a:rPr>
              <a:t> چهارم </a:t>
            </a:r>
            <a:r>
              <a:rPr lang="fa-IR" smtClean="0">
                <a:cs typeface="B Zar" panose="00000400000000000000" pitchFamily="2" charset="-78"/>
              </a:rPr>
              <a:t>آن که بایستی فرهنگ عمومی را در مابل زبان های خارجی مقاوم و ان چنان جو و روح عمومی مردم را بر مقاومت رد باب ادبیات و زبان بیگانگان قوی کرد  که وچک ترین دیگر گرای زبان مورد حمله و هجوم افکار عمومی و مردم واقع شود، این رسالت بر عهده وسایل ارتباط جمعی ماست ه متاسفانه خود از به کاربرندگان اصلی واژه های خراجی در اطلاعیه های تبلیغاتی وس هن های دیگر خود هستند. </a:t>
            </a:r>
            <a:endParaRPr lang="fa-IR">
              <a:cs typeface="B Zar" panose="00000400000000000000" pitchFamily="2" charset="-78"/>
            </a:endParaRPr>
          </a:p>
        </p:txBody>
      </p:sp>
    </p:spTree>
    <p:extLst>
      <p:ext uri="{BB962C8B-B14F-4D97-AF65-F5344CB8AC3E}">
        <p14:creationId xmlns:p14="http://schemas.microsoft.com/office/powerpoint/2010/main" val="1398943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انسان از </a:t>
            </a:r>
            <a:r>
              <a:rPr lang="fa-IR">
                <a:cs typeface="B Zar" panose="00000400000000000000" pitchFamily="2" charset="-78"/>
              </a:rPr>
              <a:t>حالت </a:t>
            </a:r>
            <a:r>
              <a:rPr lang="fa-IR" smtClean="0">
                <a:cs typeface="B Zar" panose="00000400000000000000" pitchFamily="2" charset="-78"/>
              </a:rPr>
              <a:t>طبیعی </a:t>
            </a:r>
            <a:r>
              <a:rPr lang="fa-IR">
                <a:cs typeface="B Zar" panose="00000400000000000000" pitchFamily="2" charset="-78"/>
              </a:rPr>
              <a:t>شروع کرد  و ابتدا اشیا طبیعی را توصیف کرد. وسیله توصیف نیز طبیعی بود ولی کم کم  موضوعات توصیفی  انسان تغییر کرد  و موضوعات  انتزاعی پیدا شدند و وسیله توصیف </a:t>
            </a:r>
            <a:r>
              <a:rPr lang="fa-IR">
                <a:solidFill>
                  <a:srgbClr val="FF0000"/>
                </a:solidFill>
                <a:cs typeface="B Zar" panose="00000400000000000000" pitchFamily="2" charset="-78"/>
              </a:rPr>
              <a:t>مفاهیم ذهنی </a:t>
            </a:r>
            <a:r>
              <a:rPr lang="fa-IR">
                <a:cs typeface="B Zar" panose="00000400000000000000" pitchFamily="2" charset="-78"/>
              </a:rPr>
              <a:t>نمی توانست حالت طبیعی صرف داشته باشد پس انسان سعی در انتزاعی تر کردن زبان کرد. به همین ترتیب انسان در نیاز روزمره از مرحله توصیف به تحلیل و به زبانی انتزاعی ترف دقیقتر و بدون حشو و زواید می رسید. خلاصه آن که  حرکت انسان در </a:t>
            </a:r>
            <a:r>
              <a:rPr lang="fa-IR">
                <a:cs typeface="B Zar" panose="00000400000000000000" pitchFamily="2" charset="-78"/>
              </a:rPr>
              <a:t>زبان </a:t>
            </a:r>
            <a:r>
              <a:rPr lang="fa-IR" smtClean="0">
                <a:cs typeface="B Zar" panose="00000400000000000000" pitchFamily="2" charset="-78"/>
              </a:rPr>
              <a:t>مانند </a:t>
            </a:r>
            <a:r>
              <a:rPr lang="fa-IR">
                <a:cs typeface="B Zar" panose="00000400000000000000" pitchFamily="2" charset="-78"/>
              </a:rPr>
              <a:t>هر محصول انسانی دیگر از طبیعت به انتزاع و ازتقلید به اختراع بود. </a:t>
            </a:r>
          </a:p>
          <a:p>
            <a:endParaRPr lang="fa-IR"/>
          </a:p>
        </p:txBody>
      </p:sp>
      <p:sp>
        <p:nvSpPr>
          <p:cNvPr id="4" name="Flowchart: Connector 3"/>
          <p:cNvSpPr/>
          <p:nvPr/>
        </p:nvSpPr>
        <p:spPr>
          <a:xfrm>
            <a:off x="942535" y="5009345"/>
            <a:ext cx="2504050" cy="1167618"/>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توصیف اشیا طبیعی</a:t>
            </a:r>
            <a:endParaRPr lang="fa-IR" sz="2000" b="1">
              <a:solidFill>
                <a:srgbClr val="FF0000"/>
              </a:solidFill>
              <a:cs typeface="B Zar" panose="00000400000000000000" pitchFamily="2" charset="-78"/>
            </a:endParaRPr>
          </a:p>
        </p:txBody>
      </p:sp>
      <p:pic>
        <p:nvPicPr>
          <p:cNvPr id="5" name="Picture 4"/>
          <p:cNvPicPr>
            <a:picLocks noChangeAspect="1"/>
          </p:cNvPicPr>
          <p:nvPr/>
        </p:nvPicPr>
        <p:blipFill>
          <a:blip r:embed="rId2"/>
          <a:stretch>
            <a:fillRect/>
          </a:stretch>
        </p:blipFill>
        <p:spPr>
          <a:xfrm>
            <a:off x="7458148" y="4521591"/>
            <a:ext cx="2143125" cy="2143125"/>
          </a:xfrm>
          <a:prstGeom prst="rect">
            <a:avLst/>
          </a:prstGeom>
        </p:spPr>
      </p:pic>
    </p:spTree>
    <p:extLst>
      <p:ext uri="{BB962C8B-B14F-4D97-AF65-F5344CB8AC3E}">
        <p14:creationId xmlns:p14="http://schemas.microsoft.com/office/powerpoint/2010/main" val="4286005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cs typeface="B Zar" panose="00000400000000000000" pitchFamily="2" charset="-78"/>
              </a:rPr>
              <a:t>روش</a:t>
            </a:r>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انسان از یک سو به  طور مداوم زبان را در گفتار ، نوشتار و چاپ به کار می برد و از سویی دیگر  با حیطه دیگر از هنجارهای مشترک رفتاری رو به رو است. </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789317"/>
            <a:ext cx="3943350" cy="1162050"/>
          </a:xfrm>
          <a:prstGeom prst="rect">
            <a:avLst/>
          </a:prstGeom>
        </p:spPr>
      </p:pic>
    </p:spTree>
    <p:extLst>
      <p:ext uri="{BB962C8B-B14F-4D97-AF65-F5344CB8AC3E}">
        <p14:creationId xmlns:p14="http://schemas.microsoft.com/office/powerpoint/2010/main" val="1666353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7047</Words>
  <Application>Microsoft Office PowerPoint</Application>
  <PresentationFormat>Widescreen</PresentationFormat>
  <Paragraphs>143</Paragraphs>
  <Slides>74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B Zar</vt:lpstr>
      <vt:lpstr>Calibri</vt:lpstr>
      <vt:lpstr>Calibri Light</vt:lpstr>
      <vt:lpstr>Times New Roman</vt:lpstr>
      <vt:lpstr>Office Theme</vt:lpstr>
      <vt:lpstr>عنوان مقاله: سیاست گذاری و برنامه ریزی زبانی با توجه انسان شناسی (زبان، تغییرات اجتماعی و توسعه)</vt:lpstr>
      <vt:lpstr>چکیده</vt:lpstr>
      <vt:lpstr>PowerPoint Presentation</vt:lpstr>
      <vt:lpstr>واژگان کلیدی:</vt:lpstr>
      <vt:lpstr>مقدمه</vt:lpstr>
      <vt:lpstr>PowerPoint Presentation</vt:lpstr>
      <vt:lpstr>PowerPoint Presentation</vt:lpstr>
      <vt:lpstr>PowerPoint Presentation</vt:lpstr>
      <vt:lpstr>روش</vt:lpstr>
      <vt:lpstr>PowerPoint Presentation</vt:lpstr>
      <vt:lpstr>زبان و جامعه، توسعه</vt:lpstr>
      <vt:lpstr>رابطه جامعه و زبان بدون زمان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زبان و تمایز اجتماعی</vt:lpstr>
      <vt:lpstr>PowerPoint Presentation</vt:lpstr>
      <vt:lpstr>PowerPoint Presentation</vt:lpstr>
      <vt:lpstr>PowerPoint Presentation</vt:lpstr>
      <vt:lpstr>زبان و تاریخ</vt:lpstr>
      <vt:lpstr>PowerPoint Presentation</vt:lpstr>
      <vt:lpstr>PowerPoint Presentation</vt:lpstr>
      <vt:lpstr>PowerPoint Presentation</vt:lpstr>
      <vt:lpstr>PowerPoint Presentation</vt:lpstr>
      <vt:lpstr>PowerPoint Presentation</vt:lpstr>
      <vt:lpstr>زبان و توسعه</vt:lpstr>
      <vt:lpstr>PowerPoint Presentation</vt:lpstr>
      <vt:lpstr>PowerPoint Presentation</vt:lpstr>
      <vt:lpstr>PowerPoint Presentation</vt:lpstr>
      <vt:lpstr>PowerPoint Presentation</vt:lpstr>
      <vt:lpstr>PowerPoint Presentation</vt:lpstr>
      <vt:lpstr>PowerPoint Presentation</vt:lpstr>
      <vt:lpstr>زبان و ادبیات و تغییر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 گیری</vt:lpstr>
      <vt:lpstr>PowerPoint Presentation</vt:lpstr>
      <vt:lpstr>PowerPoint Presentation</vt:lpstr>
      <vt:lpstr>PowerPoint Presentation</vt:lpstr>
      <vt:lpstr>PowerPoint Presentation</vt:lpstr>
      <vt:lpstr>PowerPoint Presentation</vt:lpstr>
      <vt:lpstr>PowerPoint Presentation</vt:lpstr>
      <vt:lpstr>پس چاره چیست؟ </vt:lpstr>
      <vt:lpstr>PowerPoint Presentation</vt:lpstr>
      <vt:lpstr>پیشنهادات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سیاست گذاری و برنامه ریزی زبانی با توجه انسان شناسی (زبان، تغییرات اجتماعی و توسعه)</dc:title>
  <dc:creator>MaZz!i</dc:creator>
  <cp:lastModifiedBy>MaZz!i</cp:lastModifiedBy>
  <cp:revision>55</cp:revision>
  <dcterms:created xsi:type="dcterms:W3CDTF">2023-01-04T18:48:02Z</dcterms:created>
  <dcterms:modified xsi:type="dcterms:W3CDTF">2023-01-05T10:10:46Z</dcterms:modified>
</cp:coreProperties>
</file>