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70" r:id="rId4"/>
    <p:sldId id="258" r:id="rId5"/>
    <p:sldId id="259" r:id="rId6"/>
    <p:sldId id="371" r:id="rId7"/>
    <p:sldId id="260" r:id="rId8"/>
    <p:sldId id="261" r:id="rId9"/>
    <p:sldId id="262" r:id="rId10"/>
    <p:sldId id="263" r:id="rId11"/>
    <p:sldId id="264" r:id="rId12"/>
    <p:sldId id="372" r:id="rId13"/>
    <p:sldId id="265" r:id="rId14"/>
    <p:sldId id="381" r:id="rId15"/>
    <p:sldId id="266" r:id="rId16"/>
    <p:sldId id="267" r:id="rId17"/>
    <p:sldId id="268" r:id="rId18"/>
    <p:sldId id="269" r:id="rId19"/>
    <p:sldId id="270" r:id="rId20"/>
    <p:sldId id="271" r:id="rId21"/>
    <p:sldId id="272" r:id="rId22"/>
    <p:sldId id="273" r:id="rId23"/>
    <p:sldId id="373" r:id="rId24"/>
    <p:sldId id="274" r:id="rId25"/>
    <p:sldId id="275" r:id="rId26"/>
    <p:sldId id="276" r:id="rId27"/>
    <p:sldId id="277" r:id="rId28"/>
    <p:sldId id="278" r:id="rId29"/>
    <p:sldId id="279" r:id="rId30"/>
    <p:sldId id="280" r:id="rId31"/>
    <p:sldId id="382" r:id="rId32"/>
    <p:sldId id="281" r:id="rId33"/>
    <p:sldId id="282" r:id="rId34"/>
    <p:sldId id="283" r:id="rId35"/>
    <p:sldId id="374" r:id="rId36"/>
    <p:sldId id="284" r:id="rId37"/>
    <p:sldId id="285" r:id="rId38"/>
    <p:sldId id="375" r:id="rId39"/>
    <p:sldId id="286" r:id="rId40"/>
    <p:sldId id="287" r:id="rId41"/>
    <p:sldId id="288" r:id="rId42"/>
    <p:sldId id="289" r:id="rId43"/>
    <p:sldId id="290" r:id="rId44"/>
    <p:sldId id="291" r:id="rId45"/>
    <p:sldId id="376" r:id="rId46"/>
    <p:sldId id="292" r:id="rId47"/>
    <p:sldId id="293" r:id="rId48"/>
    <p:sldId id="294" r:id="rId49"/>
    <p:sldId id="295" r:id="rId50"/>
    <p:sldId id="296" r:id="rId51"/>
    <p:sldId id="383"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 id="333" r:id="rId89"/>
    <p:sldId id="334" r:id="rId90"/>
    <p:sldId id="335" r:id="rId91"/>
    <p:sldId id="336" r:id="rId92"/>
    <p:sldId id="337" r:id="rId93"/>
    <p:sldId id="338" r:id="rId94"/>
    <p:sldId id="339" r:id="rId95"/>
    <p:sldId id="340" r:id="rId96"/>
    <p:sldId id="341" r:id="rId97"/>
    <p:sldId id="342" r:id="rId98"/>
    <p:sldId id="343" r:id="rId99"/>
    <p:sldId id="344" r:id="rId100"/>
    <p:sldId id="345" r:id="rId101"/>
    <p:sldId id="377" r:id="rId102"/>
    <p:sldId id="346" r:id="rId103"/>
    <p:sldId id="347" r:id="rId104"/>
    <p:sldId id="348" r:id="rId105"/>
    <p:sldId id="349" r:id="rId106"/>
    <p:sldId id="350" r:id="rId107"/>
    <p:sldId id="351" r:id="rId108"/>
    <p:sldId id="352" r:id="rId109"/>
    <p:sldId id="353" r:id="rId110"/>
    <p:sldId id="354" r:id="rId111"/>
    <p:sldId id="355" r:id="rId112"/>
    <p:sldId id="378" r:id="rId113"/>
    <p:sldId id="356" r:id="rId114"/>
    <p:sldId id="357" r:id="rId115"/>
    <p:sldId id="358" r:id="rId116"/>
    <p:sldId id="379" r:id="rId117"/>
    <p:sldId id="359" r:id="rId118"/>
    <p:sldId id="360" r:id="rId119"/>
    <p:sldId id="380" r:id="rId120"/>
    <p:sldId id="362" r:id="rId121"/>
    <p:sldId id="363" r:id="rId122"/>
    <p:sldId id="364" r:id="rId123"/>
    <p:sldId id="365" r:id="rId124"/>
    <p:sldId id="366" r:id="rId125"/>
    <p:sldId id="367" r:id="rId126"/>
    <p:sldId id="368" r:id="rId127"/>
    <p:sldId id="369" r:id="rId12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1346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E6F3B32-B462-473C-97EE-185893AD6C88}" type="datetimeFigureOut">
              <a:rPr lang="fa-IR" smtClean="0"/>
              <a:t>01/07/1444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19141B-F06B-4AAA-8617-870DCD83EE70}" type="slidenum">
              <a:rPr lang="fa-IR" smtClean="0"/>
              <a:t>‹#›</a:t>
            </a:fld>
            <a:endParaRPr lang="fa-IR"/>
          </a:p>
        </p:txBody>
      </p:sp>
    </p:spTree>
    <p:extLst>
      <p:ext uri="{BB962C8B-B14F-4D97-AF65-F5344CB8AC3E}">
        <p14:creationId xmlns:p14="http://schemas.microsoft.com/office/powerpoint/2010/main" val="5114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E6F3B32-B462-473C-97EE-185893AD6C88}" type="datetimeFigureOut">
              <a:rPr lang="fa-IR" smtClean="0"/>
              <a:t>01/07/1444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19141B-F06B-4AAA-8617-870DCD83EE70}" type="slidenum">
              <a:rPr lang="fa-IR" smtClean="0"/>
              <a:t>‹#›</a:t>
            </a:fld>
            <a:endParaRPr lang="fa-IR"/>
          </a:p>
        </p:txBody>
      </p:sp>
    </p:spTree>
    <p:extLst>
      <p:ext uri="{BB962C8B-B14F-4D97-AF65-F5344CB8AC3E}">
        <p14:creationId xmlns:p14="http://schemas.microsoft.com/office/powerpoint/2010/main" val="229179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E6F3B32-B462-473C-97EE-185893AD6C88}" type="datetimeFigureOut">
              <a:rPr lang="fa-IR" smtClean="0"/>
              <a:t>01/07/1444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19141B-F06B-4AAA-8617-870DCD83EE70}" type="slidenum">
              <a:rPr lang="fa-IR" smtClean="0"/>
              <a:t>‹#›</a:t>
            </a:fld>
            <a:endParaRPr lang="fa-IR"/>
          </a:p>
        </p:txBody>
      </p:sp>
    </p:spTree>
    <p:extLst>
      <p:ext uri="{BB962C8B-B14F-4D97-AF65-F5344CB8AC3E}">
        <p14:creationId xmlns:p14="http://schemas.microsoft.com/office/powerpoint/2010/main" val="201746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E6F3B32-B462-473C-97EE-185893AD6C88}" type="datetimeFigureOut">
              <a:rPr lang="fa-IR" smtClean="0"/>
              <a:t>01/07/1444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19141B-F06B-4AAA-8617-870DCD83EE70}" type="slidenum">
              <a:rPr lang="fa-IR" smtClean="0"/>
              <a:t>‹#›</a:t>
            </a:fld>
            <a:endParaRPr lang="fa-IR"/>
          </a:p>
        </p:txBody>
      </p:sp>
    </p:spTree>
    <p:extLst>
      <p:ext uri="{BB962C8B-B14F-4D97-AF65-F5344CB8AC3E}">
        <p14:creationId xmlns:p14="http://schemas.microsoft.com/office/powerpoint/2010/main" val="1042328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6F3B32-B462-473C-97EE-185893AD6C88}" type="datetimeFigureOut">
              <a:rPr lang="fa-IR" smtClean="0"/>
              <a:t>01/07/1444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19141B-F06B-4AAA-8617-870DCD83EE70}" type="slidenum">
              <a:rPr lang="fa-IR" smtClean="0"/>
              <a:t>‹#›</a:t>
            </a:fld>
            <a:endParaRPr lang="fa-IR"/>
          </a:p>
        </p:txBody>
      </p:sp>
    </p:spTree>
    <p:extLst>
      <p:ext uri="{BB962C8B-B14F-4D97-AF65-F5344CB8AC3E}">
        <p14:creationId xmlns:p14="http://schemas.microsoft.com/office/powerpoint/2010/main" val="223025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E6F3B32-B462-473C-97EE-185893AD6C88}" type="datetimeFigureOut">
              <a:rPr lang="fa-IR" smtClean="0"/>
              <a:t>01/07/1444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719141B-F06B-4AAA-8617-870DCD83EE70}" type="slidenum">
              <a:rPr lang="fa-IR" smtClean="0"/>
              <a:t>‹#›</a:t>
            </a:fld>
            <a:endParaRPr lang="fa-IR"/>
          </a:p>
        </p:txBody>
      </p:sp>
    </p:spTree>
    <p:extLst>
      <p:ext uri="{BB962C8B-B14F-4D97-AF65-F5344CB8AC3E}">
        <p14:creationId xmlns:p14="http://schemas.microsoft.com/office/powerpoint/2010/main" val="66067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E6F3B32-B462-473C-97EE-185893AD6C88}" type="datetimeFigureOut">
              <a:rPr lang="fa-IR" smtClean="0"/>
              <a:t>01/07/1444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719141B-F06B-4AAA-8617-870DCD83EE70}" type="slidenum">
              <a:rPr lang="fa-IR" smtClean="0"/>
              <a:t>‹#›</a:t>
            </a:fld>
            <a:endParaRPr lang="fa-IR"/>
          </a:p>
        </p:txBody>
      </p:sp>
    </p:spTree>
    <p:extLst>
      <p:ext uri="{BB962C8B-B14F-4D97-AF65-F5344CB8AC3E}">
        <p14:creationId xmlns:p14="http://schemas.microsoft.com/office/powerpoint/2010/main" val="3161843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E6F3B32-B462-473C-97EE-185893AD6C88}" type="datetimeFigureOut">
              <a:rPr lang="fa-IR" smtClean="0"/>
              <a:t>01/07/1444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719141B-F06B-4AAA-8617-870DCD83EE70}" type="slidenum">
              <a:rPr lang="fa-IR" smtClean="0"/>
              <a:t>‹#›</a:t>
            </a:fld>
            <a:endParaRPr lang="fa-IR"/>
          </a:p>
        </p:txBody>
      </p:sp>
    </p:spTree>
    <p:extLst>
      <p:ext uri="{BB962C8B-B14F-4D97-AF65-F5344CB8AC3E}">
        <p14:creationId xmlns:p14="http://schemas.microsoft.com/office/powerpoint/2010/main" val="357410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F3B32-B462-473C-97EE-185893AD6C88}" type="datetimeFigureOut">
              <a:rPr lang="fa-IR" smtClean="0"/>
              <a:t>01/07/1444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719141B-F06B-4AAA-8617-870DCD83EE70}" type="slidenum">
              <a:rPr lang="fa-IR" smtClean="0"/>
              <a:t>‹#›</a:t>
            </a:fld>
            <a:endParaRPr lang="fa-IR"/>
          </a:p>
        </p:txBody>
      </p:sp>
    </p:spTree>
    <p:extLst>
      <p:ext uri="{BB962C8B-B14F-4D97-AF65-F5344CB8AC3E}">
        <p14:creationId xmlns:p14="http://schemas.microsoft.com/office/powerpoint/2010/main" val="182283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F3B32-B462-473C-97EE-185893AD6C88}" type="datetimeFigureOut">
              <a:rPr lang="fa-IR" smtClean="0"/>
              <a:t>01/07/1444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719141B-F06B-4AAA-8617-870DCD83EE70}" type="slidenum">
              <a:rPr lang="fa-IR" smtClean="0"/>
              <a:t>‹#›</a:t>
            </a:fld>
            <a:endParaRPr lang="fa-IR"/>
          </a:p>
        </p:txBody>
      </p:sp>
    </p:spTree>
    <p:extLst>
      <p:ext uri="{BB962C8B-B14F-4D97-AF65-F5344CB8AC3E}">
        <p14:creationId xmlns:p14="http://schemas.microsoft.com/office/powerpoint/2010/main" val="40766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F3B32-B462-473C-97EE-185893AD6C88}" type="datetimeFigureOut">
              <a:rPr lang="fa-IR" smtClean="0"/>
              <a:t>01/07/1444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719141B-F06B-4AAA-8617-870DCD83EE70}" type="slidenum">
              <a:rPr lang="fa-IR" smtClean="0"/>
              <a:t>‹#›</a:t>
            </a:fld>
            <a:endParaRPr lang="fa-IR"/>
          </a:p>
        </p:txBody>
      </p:sp>
    </p:spTree>
    <p:extLst>
      <p:ext uri="{BB962C8B-B14F-4D97-AF65-F5344CB8AC3E}">
        <p14:creationId xmlns:p14="http://schemas.microsoft.com/office/powerpoint/2010/main" val="186731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E6F3B32-B462-473C-97EE-185893AD6C88}" type="datetimeFigureOut">
              <a:rPr lang="fa-IR" smtClean="0"/>
              <a:t>01/07/1444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719141B-F06B-4AAA-8617-870DCD83EE70}" type="slidenum">
              <a:rPr lang="fa-IR" smtClean="0"/>
              <a:t>‹#›</a:t>
            </a:fld>
            <a:endParaRPr lang="fa-IR"/>
          </a:p>
        </p:txBody>
      </p:sp>
    </p:spTree>
    <p:extLst>
      <p:ext uri="{BB962C8B-B14F-4D97-AF65-F5344CB8AC3E}">
        <p14:creationId xmlns:p14="http://schemas.microsoft.com/office/powerpoint/2010/main" val="4115523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600" b="1" smtClean="0">
                <a:solidFill>
                  <a:srgbClr val="FF0000"/>
                </a:solidFill>
                <a:cs typeface="B Zar" panose="00000400000000000000" pitchFamily="2" charset="-78"/>
              </a:rPr>
              <a:t>عنوان مقاله</a:t>
            </a:r>
            <a:r>
              <a:rPr lang="fa-IR" sz="3600" b="1" smtClean="0">
                <a:cs typeface="B Zar" panose="00000400000000000000" pitchFamily="2" charset="-78"/>
              </a:rPr>
              <a:t>: آموزش </a:t>
            </a:r>
            <a:r>
              <a:rPr lang="fa-IR" sz="3600" b="1">
                <a:cs typeface="B Zar" panose="00000400000000000000" pitchFamily="2" charset="-78"/>
              </a:rPr>
              <a:t>كارآفريني دركسب و كارهاي</a:t>
            </a:r>
            <a:br>
              <a:rPr lang="fa-IR" sz="3600" b="1">
                <a:cs typeface="B Zar" panose="00000400000000000000" pitchFamily="2" charset="-78"/>
              </a:rPr>
            </a:br>
            <a:r>
              <a:rPr lang="fa-IR" sz="3600" b="1">
                <a:cs typeface="B Zar" panose="00000400000000000000" pitchFamily="2" charset="-78"/>
              </a:rPr>
              <a:t>كوچك و متوسط ايران: نيازها و </a:t>
            </a:r>
            <a:r>
              <a:rPr lang="fa-IR" sz="3600" b="1">
                <a:cs typeface="B Zar" panose="00000400000000000000" pitchFamily="2" charset="-78"/>
              </a:rPr>
              <a:t>راهكارها</a:t>
            </a:r>
            <a:r>
              <a:rPr lang="fa-IR" sz="3600">
                <a:cs typeface="B Zar" panose="00000400000000000000" pitchFamily="2" charset="-78"/>
              </a:rPr>
              <a:t> </a:t>
            </a:r>
            <a:endParaRPr lang="fa-IR" sz="3600">
              <a:cs typeface="B Zar" panose="00000400000000000000" pitchFamily="2" charset="-78"/>
            </a:endParaRPr>
          </a:p>
        </p:txBody>
      </p:sp>
      <p:sp>
        <p:nvSpPr>
          <p:cNvPr id="3" name="Subtitle 2"/>
          <p:cNvSpPr>
            <a:spLocks noGrp="1"/>
          </p:cNvSpPr>
          <p:nvPr>
            <p:ph type="subTitle" idx="1"/>
          </p:nvPr>
        </p:nvSpPr>
        <p:spPr/>
        <p:txBody>
          <a:bodyPr/>
          <a:lstStyle/>
          <a:p>
            <a:r>
              <a:rPr lang="fa-IR" b="1" smtClean="0">
                <a:solidFill>
                  <a:srgbClr val="FF0000"/>
                </a:solidFill>
              </a:rPr>
              <a:t>نویسنده</a:t>
            </a:r>
            <a:r>
              <a:rPr lang="fa-IR" b="1" smtClean="0"/>
              <a:t>: سيدمحمد </a:t>
            </a:r>
            <a:r>
              <a:rPr lang="fa-IR" b="1"/>
              <a:t>مقيمي </a:t>
            </a:r>
            <a:r>
              <a:rPr lang="fa-IR" b="1" smtClean="0"/>
              <a:t>محمود </a:t>
            </a:r>
            <a:r>
              <a:rPr lang="fa-IR" b="1"/>
              <a:t>احمدپور </a:t>
            </a:r>
            <a:r>
              <a:rPr lang="fa-IR" b="1"/>
              <a:t>دارياني</a:t>
            </a:r>
            <a:r>
              <a:rPr lang="fa-IR"/>
              <a:t> </a:t>
            </a:r>
            <a:endParaRPr lang="fa-IR" smtClean="0"/>
          </a:p>
          <a:p>
            <a:r>
              <a:rPr lang="fa-IR" smtClean="0">
                <a:solidFill>
                  <a:srgbClr val="FF0000"/>
                </a:solidFill>
                <a:cs typeface="B Zar" panose="00000400000000000000" pitchFamily="2" charset="-78"/>
              </a:rPr>
              <a:t>منبع: </a:t>
            </a:r>
            <a:r>
              <a:rPr lang="fa-IR">
                <a:cs typeface="B Zar" panose="00000400000000000000" pitchFamily="2" charset="-78"/>
              </a:rPr>
              <a:t>توسعه كارآفريني، سال اول، شماره اول، پاييز ،</a:t>
            </a:r>
            <a:r>
              <a:rPr lang="fa-IR">
                <a:cs typeface="B Zar" panose="00000400000000000000" pitchFamily="2" charset="-78"/>
              </a:rPr>
              <a:t>1387از </a:t>
            </a:r>
            <a:r>
              <a:rPr lang="fa-IR" smtClean="0">
                <a:cs typeface="B Zar" panose="00000400000000000000" pitchFamily="2" charset="-78"/>
              </a:rPr>
              <a:t>ص 207</a:t>
            </a:r>
            <a:r>
              <a:rPr lang="fa-IR" smtClean="0"/>
              <a:t> -247</a:t>
            </a:r>
            <a:r>
              <a:rPr lang="fa-IR"/>
              <a:t/>
            </a:r>
            <a:br>
              <a:rPr lang="fa-IR"/>
            </a:br>
            <a:r>
              <a:rPr lang="fa-IR"/>
              <a:t/>
            </a:r>
            <a:br>
              <a:rPr lang="fa-IR"/>
            </a:br>
            <a:endParaRPr lang="fa-IR"/>
          </a:p>
        </p:txBody>
      </p:sp>
      <p:pic>
        <p:nvPicPr>
          <p:cNvPr id="4" name="Picture 3"/>
          <p:cNvPicPr>
            <a:picLocks noChangeAspect="1"/>
          </p:cNvPicPr>
          <p:nvPr/>
        </p:nvPicPr>
        <p:blipFill>
          <a:blip r:embed="rId2"/>
          <a:stretch>
            <a:fillRect/>
          </a:stretch>
        </p:blipFill>
        <p:spPr>
          <a:xfrm>
            <a:off x="3544032" y="4765201"/>
            <a:ext cx="5103936" cy="1973371"/>
          </a:xfrm>
          <a:prstGeom prst="rect">
            <a:avLst/>
          </a:prstGeom>
        </p:spPr>
      </p:pic>
    </p:spTree>
    <p:extLst>
      <p:ext uri="{BB962C8B-B14F-4D97-AF65-F5344CB8AC3E}">
        <p14:creationId xmlns:p14="http://schemas.microsoft.com/office/powerpoint/2010/main" val="3454126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واژه هاي </a:t>
            </a:r>
            <a:r>
              <a:rPr lang="fa-IR">
                <a:cs typeface="B Zar" panose="00000400000000000000" pitchFamily="2" charset="-78"/>
              </a:rPr>
              <a:t>صاحب كسبوكار </a:t>
            </a:r>
            <a:r>
              <a:rPr lang="fa-IR" smtClean="0">
                <a:cs typeface="B Zar" panose="00000400000000000000" pitchFamily="2" charset="-78"/>
              </a:rPr>
              <a:t>كوچك و </a:t>
            </a:r>
            <a:r>
              <a:rPr lang="fa-IR">
                <a:cs typeface="B Zar" panose="00000400000000000000" pitchFamily="2" charset="-78"/>
              </a:rPr>
              <a:t>كارآفرين به علت </a:t>
            </a:r>
            <a:r>
              <a:rPr lang="fa-IR">
                <a:solidFill>
                  <a:srgbClr val="FF0000"/>
                </a:solidFill>
                <a:cs typeface="B Zar" panose="00000400000000000000" pitchFamily="2" charset="-78"/>
              </a:rPr>
              <a:t>نزديكي زيـاد بـه </a:t>
            </a:r>
            <a:r>
              <a:rPr lang="fa-IR" smtClean="0">
                <a:solidFill>
                  <a:srgbClr val="FF0000"/>
                </a:solidFill>
                <a:cs typeface="B Zar" panose="00000400000000000000" pitchFamily="2" charset="-78"/>
              </a:rPr>
              <a:t>هـم</a:t>
            </a:r>
            <a:r>
              <a:rPr lang="fa-IR" smtClean="0">
                <a:cs typeface="B Zar" panose="00000400000000000000" pitchFamily="2" charset="-78"/>
              </a:rPr>
              <a:t>، گاهي </a:t>
            </a:r>
            <a:r>
              <a:rPr lang="fa-IR">
                <a:cs typeface="B Zar" panose="00000400000000000000" pitchFamily="2" charset="-78"/>
              </a:rPr>
              <a:t>به جاي يكديگر به كار گرفته ميشـوند. بنـابراين مـا نيـز مـيتـوانيم </a:t>
            </a:r>
            <a:r>
              <a:rPr lang="fa-IR" smtClean="0">
                <a:cs typeface="B Zar" panose="00000400000000000000" pitchFamily="2" charset="-78"/>
              </a:rPr>
              <a:t>صـاحب كسب وكار </a:t>
            </a:r>
            <a:r>
              <a:rPr lang="fa-IR">
                <a:cs typeface="B Zar" panose="00000400000000000000" pitchFamily="2" charset="-78"/>
              </a:rPr>
              <a:t>كوچك و كـارآفرين را متـرادف بـدانيم </a:t>
            </a:r>
            <a:r>
              <a:rPr lang="en-US" smtClean="0">
                <a:cs typeface="B Zar" panose="00000400000000000000" pitchFamily="2" charset="-78"/>
              </a:rPr>
              <a:t>Hodgetts </a:t>
            </a:r>
            <a:r>
              <a:rPr lang="en-US">
                <a:cs typeface="B Zar" panose="00000400000000000000" pitchFamily="2" charset="-78"/>
              </a:rPr>
              <a:t>&amp; Kuratko, </a:t>
            </a:r>
            <a:r>
              <a:rPr lang="en-US" smtClean="0">
                <a:cs typeface="B Zar" panose="00000400000000000000" pitchFamily="2" charset="-78"/>
              </a:rPr>
              <a:t>2001  p.10) </a:t>
            </a:r>
            <a:r>
              <a:rPr lang="fa-IR" smtClean="0">
                <a:cs typeface="B Zar" panose="00000400000000000000" pitchFamily="2" charset="-78"/>
              </a:rPr>
              <a:t>)</a:t>
            </a:r>
          </a:p>
          <a:p>
            <a:pPr marL="0" indent="0" algn="just">
              <a:buNone/>
            </a:pPr>
            <a:r>
              <a:rPr lang="en-US" smtClean="0">
                <a:cs typeface="B Zar" panose="00000400000000000000" pitchFamily="2" charset="-78"/>
              </a:rPr>
              <a:t/>
            </a:r>
            <a:br>
              <a:rPr lang="en-US"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9951872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بر اساس نيازسنجي آموزشي كارآفريني كاركنان و مديران صنايع كوچك در </a:t>
            </a:r>
            <a:r>
              <a:rPr lang="fa-IR" smtClean="0">
                <a:cs typeface="B Zar" panose="00000400000000000000" pitchFamily="2" charset="-78"/>
              </a:rPr>
              <a:t>ايران، اين </a:t>
            </a:r>
            <a:r>
              <a:rPr lang="fa-IR">
                <a:cs typeface="B Zar" panose="00000400000000000000" pitchFamily="2" charset="-78"/>
              </a:rPr>
              <a:t>نيازها را مي توان در سه حوزهي مختلف به شرح صفحه بعد بيان كرد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9854327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smtClean="0">
                <a:cs typeface="B Zar" panose="00000400000000000000" pitchFamily="2" charset="-78"/>
              </a:rPr>
              <a:t>نيازهاي دانشي در حوزه ي موضوعات رفتـاري</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cs typeface="B Zar" panose="00000400000000000000" pitchFamily="2" charset="-78"/>
              </a:rPr>
              <a:t>: </a:t>
            </a:r>
            <a:r>
              <a:rPr lang="fa-IR" smtClean="0">
                <a:cs typeface="B Zar" panose="00000400000000000000" pitchFamily="2" charset="-78"/>
              </a:rPr>
              <a:t>دانش علمي- كاربردي مربـوط بـه عوامل رفتاري صنايع كوچك: مجموعهاي از عوامل دانشي كه به ابعاد انساني كسـب </a:t>
            </a:r>
            <a:r>
              <a:rPr lang="fa-IR" smtClean="0">
                <a:cs typeface="B Zar" panose="00000400000000000000" pitchFamily="2" charset="-78"/>
              </a:rPr>
              <a:t>و كار </a:t>
            </a:r>
            <a:r>
              <a:rPr lang="fa-IR" smtClean="0">
                <a:cs typeface="B Zar" panose="00000400000000000000" pitchFamily="2" charset="-78"/>
              </a:rPr>
              <a:t>كوچك ميپردازد. رهبري كارآفرينانه، ارتباطات مؤثر، اصـول و فنـون </a:t>
            </a:r>
            <a:r>
              <a:rPr lang="fa-IR" smtClean="0">
                <a:cs typeface="B Zar" panose="00000400000000000000" pitchFamily="2" charset="-78"/>
              </a:rPr>
              <a:t>مـذاكره، تيمسازي </a:t>
            </a:r>
            <a:r>
              <a:rPr lang="fa-IR" smtClean="0">
                <a:cs typeface="B Zar" panose="00000400000000000000" pitchFamily="2" charset="-78"/>
              </a:rPr>
              <a:t>و كار گروهي، مديريت مشاركتي و سيستم پيشنهادات، طرحهـاي </a:t>
            </a:r>
            <a:r>
              <a:rPr lang="fa-IR" smtClean="0">
                <a:cs typeface="B Zar" panose="00000400000000000000" pitchFamily="2" charset="-78"/>
              </a:rPr>
              <a:t>انگيزشـي، رفتار </a:t>
            </a:r>
            <a:r>
              <a:rPr lang="fa-IR" smtClean="0">
                <a:cs typeface="B Zar" panose="00000400000000000000" pitchFamily="2" charset="-78"/>
              </a:rPr>
              <a:t>كارآفرينانه، ريسكپذيري و تحمل ابهام، اعتماد بـه نفـس و </a:t>
            </a:r>
            <a:r>
              <a:rPr lang="fa-IR" smtClean="0">
                <a:cs typeface="B Zar" panose="00000400000000000000" pitchFamily="2" charset="-78"/>
              </a:rPr>
              <a:t>مسـؤوليتپـذيري، فرهنگ </a:t>
            </a:r>
            <a:r>
              <a:rPr lang="fa-IR" smtClean="0">
                <a:cs typeface="B Zar" panose="00000400000000000000" pitchFamily="2" charset="-78"/>
              </a:rPr>
              <a:t>كارآفرينانه، نگرش كارآفرينانه، مهارت حل مسأله، مديريت استرس و </a:t>
            </a:r>
            <a:r>
              <a:rPr lang="fa-IR" smtClean="0">
                <a:cs typeface="B Zar" panose="00000400000000000000" pitchFamily="2" charset="-78"/>
              </a:rPr>
              <a:t>تعارض، مديريت </a:t>
            </a:r>
            <a:r>
              <a:rPr lang="fa-IR" smtClean="0">
                <a:cs typeface="B Zar" panose="00000400000000000000" pitchFamily="2" charset="-78"/>
              </a:rPr>
              <a:t>زمان و كنترل و نظارت، متغيرهاي شاخهي رفتاري در اين پژوهش هستند</a:t>
            </a:r>
            <a:r>
              <a:rPr lang="fa-IR" smtClean="0">
                <a:cs typeface="B Zar" panose="00000400000000000000" pitchFamily="2" charset="-78"/>
              </a:rPr>
              <a:t>.</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03385" y="4489735"/>
            <a:ext cx="4909624" cy="2089451"/>
          </a:xfrm>
          <a:prstGeom prst="rect">
            <a:avLst/>
          </a:prstGeom>
        </p:spPr>
      </p:pic>
    </p:spTree>
    <p:extLst>
      <p:ext uri="{BB962C8B-B14F-4D97-AF65-F5344CB8AC3E}">
        <p14:creationId xmlns:p14="http://schemas.microsoft.com/office/powerpoint/2010/main" val="23116456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نيازهاي دانشي در </a:t>
            </a:r>
            <a:r>
              <a:rPr lang="fa-IR" b="1" smtClean="0">
                <a:solidFill>
                  <a:srgbClr val="FF0000"/>
                </a:solidFill>
                <a:cs typeface="B Zar" panose="00000400000000000000" pitchFamily="2" charset="-78"/>
              </a:rPr>
              <a:t>حوزه ي </a:t>
            </a:r>
            <a:r>
              <a:rPr lang="fa-IR" b="1" smtClean="0">
                <a:solidFill>
                  <a:srgbClr val="FF0000"/>
                </a:solidFill>
                <a:cs typeface="B Zar" panose="00000400000000000000" pitchFamily="2" charset="-78"/>
              </a:rPr>
              <a:t>موضوعات ساختاري</a:t>
            </a:r>
            <a:r>
              <a:rPr lang="fa-IR" b="1"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solidFill>
                  <a:srgbClr val="FF0000"/>
                </a:solidFill>
                <a:cs typeface="B Zar" panose="00000400000000000000" pitchFamily="2" charset="-78"/>
              </a:rPr>
              <a:t>دانش </a:t>
            </a:r>
            <a:r>
              <a:rPr lang="fa-IR">
                <a:solidFill>
                  <a:srgbClr val="FF0000"/>
                </a:solidFill>
                <a:cs typeface="B Zar" panose="00000400000000000000" pitchFamily="2" charset="-78"/>
              </a:rPr>
              <a:t>علمي- كاربردي مربوط </a:t>
            </a:r>
            <a:r>
              <a:rPr lang="fa-IR" smtClean="0">
                <a:solidFill>
                  <a:srgbClr val="FF0000"/>
                </a:solidFill>
                <a:cs typeface="B Zar" panose="00000400000000000000" pitchFamily="2" charset="-78"/>
              </a:rPr>
              <a:t>بـه عوامل </a:t>
            </a:r>
            <a:r>
              <a:rPr lang="fa-IR">
                <a:solidFill>
                  <a:srgbClr val="FF0000"/>
                </a:solidFill>
                <a:cs typeface="B Zar" panose="00000400000000000000" pitchFamily="2" charset="-78"/>
              </a:rPr>
              <a:t>ساختاري صنايع كوچك: </a:t>
            </a:r>
            <a:r>
              <a:rPr lang="fa-IR">
                <a:cs typeface="B Zar" panose="00000400000000000000" pitchFamily="2" charset="-78"/>
              </a:rPr>
              <a:t>مجموعهاي از عوامل دانشي كه ابعاد غيرانساني كسب </a:t>
            </a:r>
            <a:r>
              <a:rPr lang="fa-IR" smtClean="0">
                <a:cs typeface="B Zar" panose="00000400000000000000" pitchFamily="2" charset="-78"/>
              </a:rPr>
              <a:t>و كار </a:t>
            </a:r>
            <a:r>
              <a:rPr lang="fa-IR">
                <a:cs typeface="B Zar" panose="00000400000000000000" pitchFamily="2" charset="-78"/>
              </a:rPr>
              <a:t>كوچك را تشكيل ميدهد شامل كليهي سيستمها و عوامل فيزيكـي اسـت كـه </a:t>
            </a:r>
            <a:r>
              <a:rPr lang="fa-IR" smtClean="0">
                <a:cs typeface="B Zar" panose="00000400000000000000" pitchFamily="2" charset="-78"/>
              </a:rPr>
              <a:t>در محيط </a:t>
            </a:r>
            <a:r>
              <a:rPr lang="fa-IR">
                <a:cs typeface="B Zar" panose="00000400000000000000" pitchFamily="2" charset="-78"/>
              </a:rPr>
              <a:t>كسب و كار وجود دارد. متغيرهاي تشكيلدهنـدهي شـاخهي سـاختاري در </a:t>
            </a:r>
            <a:r>
              <a:rPr lang="fa-IR" smtClean="0">
                <a:cs typeface="B Zar" panose="00000400000000000000" pitchFamily="2" charset="-78"/>
              </a:rPr>
              <a:t>ايـن پژوهش </a:t>
            </a:r>
            <a:r>
              <a:rPr lang="fa-IR">
                <a:cs typeface="B Zar" panose="00000400000000000000" pitchFamily="2" charset="-78"/>
              </a:rPr>
              <a:t>عبارتند از: اصول و فنون پيشبيني و برنامـهريـزي، روشهـاي </a:t>
            </a:r>
            <a:r>
              <a:rPr lang="fa-IR" smtClean="0">
                <a:cs typeface="B Zar" panose="00000400000000000000" pitchFamily="2" charset="-78"/>
              </a:rPr>
              <a:t>بودجـهبنـدي، روشهاي </a:t>
            </a:r>
            <a:r>
              <a:rPr lang="fa-IR">
                <a:cs typeface="B Zar" panose="00000400000000000000" pitchFamily="2" charset="-78"/>
              </a:rPr>
              <a:t>تصميمگيري، اصول سازماندهي و ساختار سازماني، برنامـهريـزي </a:t>
            </a:r>
            <a:r>
              <a:rPr lang="fa-IR" smtClean="0">
                <a:cs typeface="B Zar" panose="00000400000000000000" pitchFamily="2" charset="-78"/>
              </a:rPr>
              <a:t>راهبـردي، فنون </a:t>
            </a:r>
            <a:r>
              <a:rPr lang="fa-IR">
                <a:cs typeface="B Zar" panose="00000400000000000000" pitchFamily="2" charset="-78"/>
              </a:rPr>
              <a:t>طراحي مشاغل، فنـون امـور اسـتخدامي، مـديريت حقـوق و دسـتمزد، </a:t>
            </a:r>
            <a:r>
              <a:rPr lang="fa-IR" smtClean="0">
                <a:cs typeface="B Zar" panose="00000400000000000000" pitchFamily="2" charset="-78"/>
              </a:rPr>
              <a:t>مـديريت بازاريابي</a:t>
            </a:r>
            <a:r>
              <a:rPr lang="fa-IR">
                <a:cs typeface="B Zar" panose="00000400000000000000" pitchFamily="2" charset="-78"/>
              </a:rPr>
              <a:t>، مديريت خريد و فروش، هزينهيابي، كنترل موجودي، ثبت گزارش، </a:t>
            </a:r>
            <a:r>
              <a:rPr lang="fa-IR" smtClean="0">
                <a:cs typeface="B Zar" panose="00000400000000000000" pitchFamily="2" charset="-78"/>
              </a:rPr>
              <a:t>روشهاي اقتصادي</a:t>
            </a:r>
            <a:r>
              <a:rPr lang="fa-IR">
                <a:cs typeface="B Zar" panose="00000400000000000000" pitchFamily="2" charset="-78"/>
              </a:rPr>
              <a:t>، مديريت مالي و سرمايهگذاري، مديريت كيفيـت، اصـول و مبـاني </a:t>
            </a:r>
            <a:r>
              <a:rPr lang="fa-IR" smtClean="0">
                <a:cs typeface="B Zar" panose="00000400000000000000" pitchFamily="2" charset="-78"/>
              </a:rPr>
              <a:t>مـديريت كسبوكار </a:t>
            </a:r>
            <a:r>
              <a:rPr lang="fa-IR">
                <a:cs typeface="B Zar" panose="00000400000000000000" pitchFamily="2" charset="-78"/>
              </a:rPr>
              <a:t>كوچك</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3014521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نيازهاي دانشي در </a:t>
            </a:r>
            <a:r>
              <a:rPr lang="fa-IR" b="1" smtClean="0">
                <a:solidFill>
                  <a:srgbClr val="FF0000"/>
                </a:solidFill>
                <a:cs typeface="B Zar" panose="00000400000000000000" pitchFamily="2" charset="-78"/>
              </a:rPr>
              <a:t>حوزه ي </a:t>
            </a:r>
            <a:r>
              <a:rPr lang="fa-IR" b="1" smtClean="0">
                <a:solidFill>
                  <a:srgbClr val="FF0000"/>
                </a:solidFill>
                <a:cs typeface="B Zar" panose="00000400000000000000" pitchFamily="2" charset="-78"/>
              </a:rPr>
              <a:t>موضوعات محيطـي: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دانش علمیـ- </a:t>
            </a:r>
            <a:r>
              <a:rPr lang="fa-IR">
                <a:cs typeface="B Zar" panose="00000400000000000000" pitchFamily="2" charset="-78"/>
              </a:rPr>
              <a:t>كاربردي مربـوط </a:t>
            </a:r>
            <a:r>
              <a:rPr lang="fa-IR" smtClean="0">
                <a:cs typeface="B Zar" panose="00000400000000000000" pitchFamily="2" charset="-78"/>
              </a:rPr>
              <a:t>بـه عوامل </a:t>
            </a:r>
            <a:r>
              <a:rPr lang="fa-IR">
                <a:cs typeface="B Zar" panose="00000400000000000000" pitchFamily="2" charset="-78"/>
              </a:rPr>
              <a:t>زمينهاي يا محيطي صنايع كوچك عبارتند از: عوامل دانشي كه به ابعـاد </a:t>
            </a:r>
            <a:r>
              <a:rPr lang="fa-IR" smtClean="0">
                <a:cs typeface="B Zar" panose="00000400000000000000" pitchFamily="2" charset="-78"/>
              </a:rPr>
              <a:t>محيطـي كسبوكار </a:t>
            </a:r>
            <a:r>
              <a:rPr lang="fa-IR">
                <a:cs typeface="B Zar" panose="00000400000000000000" pitchFamily="2" charset="-78"/>
              </a:rPr>
              <a:t>كوچك ميپردازد. آشنايي با قوانين و مقررات، آشنايي با تسهيلات </a:t>
            </a:r>
            <a:r>
              <a:rPr lang="fa-IR" smtClean="0">
                <a:cs typeface="B Zar" panose="00000400000000000000" pitchFamily="2" charset="-78"/>
              </a:rPr>
              <a:t>دولتي، آشنايي </a:t>
            </a:r>
            <a:r>
              <a:rPr lang="fa-IR">
                <a:cs typeface="B Zar" panose="00000400000000000000" pitchFamily="2" charset="-78"/>
              </a:rPr>
              <a:t>با سازمانهاي حمايتي صـنايع كوچـك، مسـؤوليت اجتمـاعي، شـناخت </a:t>
            </a:r>
            <a:r>
              <a:rPr lang="fa-IR" smtClean="0">
                <a:cs typeface="B Zar" panose="00000400000000000000" pitchFamily="2" charset="-78"/>
              </a:rPr>
              <a:t>نيـاز مشتريان</a:t>
            </a:r>
            <a:r>
              <a:rPr lang="fa-IR">
                <a:cs typeface="B Zar" panose="00000400000000000000" pitchFamily="2" charset="-78"/>
              </a:rPr>
              <a:t>، تحقيقات بازاريابي، </a:t>
            </a:r>
            <a:r>
              <a:rPr lang="fa-IR">
                <a:solidFill>
                  <a:srgbClr val="FF0000"/>
                </a:solidFill>
                <a:cs typeface="B Zar" panose="00000400000000000000" pitchFamily="2" charset="-78"/>
              </a:rPr>
              <a:t>آشنايي با سياستهاي دولت</a:t>
            </a:r>
            <a:r>
              <a:rPr lang="fa-IR">
                <a:cs typeface="B Zar" panose="00000400000000000000" pitchFamily="2" charset="-78"/>
              </a:rPr>
              <a:t>، تكنولوژي اطلاعات، </a:t>
            </a:r>
            <a:r>
              <a:rPr lang="fa-IR" smtClean="0">
                <a:cs typeface="B Zar" panose="00000400000000000000" pitchFamily="2" charset="-78"/>
              </a:rPr>
              <a:t>كاربرد نرمافزار </a:t>
            </a:r>
            <a:r>
              <a:rPr lang="fa-IR">
                <a:cs typeface="B Zar" panose="00000400000000000000" pitchFamily="2" charset="-78"/>
              </a:rPr>
              <a:t>كامپيوتر در كسبوكار، كاربرد اينترنت در كسـبوكـار، متغيرهـاي </a:t>
            </a:r>
            <a:r>
              <a:rPr lang="fa-IR" smtClean="0">
                <a:cs typeface="B Zar" panose="00000400000000000000" pitchFamily="2" charset="-78"/>
              </a:rPr>
              <a:t>دانشـي مربوط </a:t>
            </a:r>
            <a:r>
              <a:rPr lang="fa-IR">
                <a:cs typeface="B Zar" panose="00000400000000000000" pitchFamily="2" charset="-78"/>
              </a:rPr>
              <a:t>به عوامل زمينهاي در اين تحقيق هستند.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3605962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100" b="1" smtClean="0">
                <a:solidFill>
                  <a:srgbClr val="FF0000"/>
                </a:solidFill>
                <a:cs typeface="B Zar" panose="00000400000000000000" pitchFamily="2" charset="-78"/>
              </a:rPr>
              <a:t>ارائه ي </a:t>
            </a:r>
            <a:r>
              <a:rPr lang="fa-IR" sz="3100" b="1">
                <a:solidFill>
                  <a:srgbClr val="FF0000"/>
                </a:solidFill>
                <a:cs typeface="B Zar" panose="00000400000000000000" pitchFamily="2" charset="-78"/>
              </a:rPr>
              <a:t>پيشنهادات براي برگزاري </a:t>
            </a:r>
            <a:r>
              <a:rPr lang="fa-IR" sz="3100" b="1" smtClean="0">
                <a:solidFill>
                  <a:srgbClr val="FF0000"/>
                </a:solidFill>
                <a:cs typeface="B Zar" panose="00000400000000000000" pitchFamily="2" charset="-78"/>
              </a:rPr>
              <a:t>دوره هاي </a:t>
            </a:r>
            <a:r>
              <a:rPr lang="fa-IR" sz="3100" b="1">
                <a:solidFill>
                  <a:srgbClr val="FF0000"/>
                </a:solidFill>
                <a:cs typeface="B Zar" panose="00000400000000000000" pitchFamily="2" charset="-78"/>
              </a:rPr>
              <a:t>آموزش كارآفريني با تأكيد بر نقـش </a:t>
            </a:r>
            <a:r>
              <a:rPr lang="fa-IR" sz="3100" b="1" smtClean="0">
                <a:solidFill>
                  <a:srgbClr val="FF0000"/>
                </a:solidFill>
                <a:cs typeface="B Zar" panose="00000400000000000000" pitchFamily="2" charset="-78"/>
              </a:rPr>
              <a:t>سـازمان صنايع </a:t>
            </a:r>
            <a:r>
              <a:rPr lang="fa-IR" sz="3100" b="1">
                <a:solidFill>
                  <a:srgbClr val="FF0000"/>
                </a:solidFill>
                <a:cs typeface="B Zar" panose="00000400000000000000" pitchFamily="2" charset="-78"/>
              </a:rPr>
              <a:t>كوچك</a:t>
            </a:r>
            <a:r>
              <a:rPr lang="fa-IR" sz="3100" smtClean="0">
                <a:solidFill>
                  <a:srgbClr val="FF0000"/>
                </a:solidFill>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با توجه به مطالعات تطبيقي انجام شده و سياستهاي دولت جمهوري اسلامي </a:t>
            </a:r>
            <a:r>
              <a:rPr lang="fa-IR" smtClean="0">
                <a:cs typeface="B Zar" panose="00000400000000000000" pitchFamily="2" charset="-78"/>
              </a:rPr>
              <a:t>ايـران، روش </a:t>
            </a:r>
            <a:r>
              <a:rPr lang="fa-IR">
                <a:cs typeface="B Zar" panose="00000400000000000000" pitchFamily="2" charset="-78"/>
              </a:rPr>
              <a:t>مؤثر در برگزاري دورههاي آموزش كارآفريني، واگذاري اجراي اين دورهها </a:t>
            </a:r>
            <a:r>
              <a:rPr lang="fa-IR" smtClean="0">
                <a:cs typeface="B Zar" panose="00000400000000000000" pitchFamily="2" charset="-78"/>
              </a:rPr>
              <a:t>بـه مؤسسات </a:t>
            </a:r>
            <a:r>
              <a:rPr lang="fa-IR">
                <a:cs typeface="B Zar" panose="00000400000000000000" pitchFamily="2" charset="-78"/>
              </a:rPr>
              <a:t>و مراكز آموزشي و تشكلهاي غيردولتي اسـت. در ايـن فرآينـد، دولـت </a:t>
            </a:r>
            <a:r>
              <a:rPr lang="fa-IR" smtClean="0">
                <a:cs typeface="B Zar" panose="00000400000000000000" pitchFamily="2" charset="-78"/>
              </a:rPr>
              <a:t>و نهادهاي </a:t>
            </a:r>
            <a:r>
              <a:rPr lang="fa-IR">
                <a:cs typeface="B Zar" panose="00000400000000000000" pitchFamily="2" charset="-78"/>
              </a:rPr>
              <a:t>وابسته به آن بايد به جاي تصديگري، بـه فعاليـتهـاي ارشـادي و </a:t>
            </a:r>
            <a:r>
              <a:rPr lang="fa-IR" smtClean="0">
                <a:cs typeface="B Zar" panose="00000400000000000000" pitchFamily="2" charset="-78"/>
              </a:rPr>
              <a:t>حمـايتي بپردازند</a:t>
            </a:r>
            <a:r>
              <a:rPr lang="fa-IR">
                <a:cs typeface="B Zar" panose="00000400000000000000" pitchFamily="2" charset="-78"/>
              </a:rPr>
              <a:t>. از آنجا كه سازمان صنايع كوچك در ايران متولي اصلي ساماندهي و ارشـاد </a:t>
            </a:r>
            <a:r>
              <a:rPr lang="fa-IR" smtClean="0">
                <a:cs typeface="B Zar" panose="00000400000000000000" pitchFamily="2" charset="-78"/>
              </a:rPr>
              <a:t>و هدايت </a:t>
            </a:r>
            <a:r>
              <a:rPr lang="fa-IR">
                <a:cs typeface="B Zar" panose="00000400000000000000" pitchFamily="2" charset="-78"/>
              </a:rPr>
              <a:t>صنايع كوچك است، بايد نقش محـوري در ايـن فرآينـد ايفـا كنـد و در </a:t>
            </a:r>
            <a:r>
              <a:rPr lang="fa-IR" smtClean="0">
                <a:cs typeface="B Zar" panose="00000400000000000000" pitchFamily="2" charset="-78"/>
              </a:rPr>
              <a:t>هـر مرحلهي </a:t>
            </a:r>
            <a:r>
              <a:rPr lang="fa-IR">
                <a:cs typeface="B Zar" panose="00000400000000000000" pitchFamily="2" charset="-78"/>
              </a:rPr>
              <a:t>آن وظايف و كاركردهاي مشخصي داشته باشد. فرآيند آموزش كارآفريني </a:t>
            </a:r>
            <a:r>
              <a:rPr lang="fa-IR" smtClean="0">
                <a:cs typeface="B Zar" panose="00000400000000000000" pitchFamily="2" charset="-78"/>
              </a:rPr>
              <a:t>در صنايع </a:t>
            </a:r>
            <a:r>
              <a:rPr lang="fa-IR">
                <a:cs typeface="B Zar" panose="00000400000000000000" pitchFamily="2" charset="-78"/>
              </a:rPr>
              <a:t>كوچك در سه مرحله به شرح زير قابل تقسيمبندي 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5019821" y="5178157"/>
            <a:ext cx="2152357" cy="998806"/>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سازمان صنايع كوچك</a:t>
            </a:r>
            <a:endParaRPr lang="fa-IR" sz="2000">
              <a:solidFill>
                <a:srgbClr val="FF0000"/>
              </a:solidFill>
            </a:endParaRPr>
          </a:p>
        </p:txBody>
      </p:sp>
    </p:spTree>
    <p:extLst>
      <p:ext uri="{BB962C8B-B14F-4D97-AF65-F5344CB8AC3E}">
        <p14:creationId xmlns:p14="http://schemas.microsoft.com/office/powerpoint/2010/main" val="5739238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3387144"/>
            <a:ext cx="10825836" cy="1028152"/>
          </a:xfrm>
          <a:prstGeom prst="rect">
            <a:avLst/>
          </a:prstGeom>
        </p:spPr>
      </p:pic>
    </p:spTree>
    <p:extLst>
      <p:ext uri="{BB962C8B-B14F-4D97-AF65-F5344CB8AC3E}">
        <p14:creationId xmlns:p14="http://schemas.microsoft.com/office/powerpoint/2010/main" val="35106548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a:t>
            </a:r>
            <a:r>
              <a:rPr lang="fa-IR">
                <a:cs typeface="B Zar" panose="00000400000000000000" pitchFamily="2" charset="-78"/>
              </a:rPr>
              <a:t>توجه به اهميتي كـه در برنامـهي سـوم </a:t>
            </a:r>
            <a:r>
              <a:rPr lang="fa-IR" smtClean="0">
                <a:cs typeface="B Zar" panose="00000400000000000000" pitchFamily="2" charset="-78"/>
              </a:rPr>
              <a:t>توسـعه ي </a:t>
            </a:r>
            <a:r>
              <a:rPr lang="fa-IR">
                <a:cs typeface="B Zar" panose="00000400000000000000" pitchFamily="2" charset="-78"/>
              </a:rPr>
              <a:t>جمهـوري اسـلامي ايـران </a:t>
            </a:r>
            <a:r>
              <a:rPr lang="fa-IR" smtClean="0">
                <a:cs typeface="B Zar" panose="00000400000000000000" pitchFamily="2" charset="-78"/>
              </a:rPr>
              <a:t>بـه آموزشهاي </a:t>
            </a:r>
            <a:r>
              <a:rPr lang="fa-IR">
                <a:cs typeface="B Zar" panose="00000400000000000000" pitchFamily="2" charset="-78"/>
              </a:rPr>
              <a:t>كارآفريني داده شده، دولت ميتواند براي آموزش كارآفرينان و </a:t>
            </a:r>
            <a:r>
              <a:rPr lang="fa-IR" smtClean="0">
                <a:cs typeface="B Zar" panose="00000400000000000000" pitchFamily="2" charset="-78"/>
              </a:rPr>
              <a:t>صـاحبان كسبوكارهاي </a:t>
            </a:r>
            <a:r>
              <a:rPr lang="fa-IR">
                <a:cs typeface="B Zar" panose="00000400000000000000" pitchFamily="2" charset="-78"/>
              </a:rPr>
              <a:t>كوچك با تسهيل امكانات لازم، از طريق منابع مختلف به اين مهم </a:t>
            </a:r>
            <a:r>
              <a:rPr lang="fa-IR" smtClean="0">
                <a:cs typeface="B Zar" panose="00000400000000000000" pitchFamily="2" charset="-78"/>
              </a:rPr>
              <a:t>دست يابد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3905621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منابع</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مؤسسات آموزشي دولتي و دانشگاهها؛</a:t>
            </a:r>
            <a:br>
              <a:rPr lang="fa-IR">
                <a:cs typeface="B Zar" panose="00000400000000000000" pitchFamily="2" charset="-78"/>
              </a:rPr>
            </a:br>
            <a:r>
              <a:rPr lang="fa-IR" smtClean="0">
                <a:cs typeface="B Zar" panose="00000400000000000000" pitchFamily="2" charset="-78"/>
              </a:rPr>
              <a:t>سازمانهاي </a:t>
            </a:r>
            <a:r>
              <a:rPr lang="fa-IR">
                <a:cs typeface="B Zar" panose="00000400000000000000" pitchFamily="2" charset="-78"/>
              </a:rPr>
              <a:t>غيردولتي؛</a:t>
            </a:r>
            <a:br>
              <a:rPr lang="fa-IR">
                <a:cs typeface="B Zar" panose="00000400000000000000" pitchFamily="2" charset="-78"/>
              </a:rPr>
            </a:br>
            <a:r>
              <a:rPr lang="fa-IR" smtClean="0">
                <a:cs typeface="B Zar" panose="00000400000000000000" pitchFamily="2" charset="-78"/>
              </a:rPr>
              <a:t>سازمانهاي </a:t>
            </a:r>
            <a:r>
              <a:rPr lang="fa-IR">
                <a:cs typeface="B Zar" panose="00000400000000000000" pitchFamily="2" charset="-78"/>
              </a:rPr>
              <a:t>محلي </a:t>
            </a:r>
            <a:r>
              <a:rPr lang="fa-IR" smtClean="0">
                <a:cs typeface="B Zar" panose="00000400000000000000" pitchFamily="2" charset="-78"/>
              </a:rPr>
              <a:t>(شوراها وشهرداريها)؛</a:t>
            </a: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مؤسسات </a:t>
            </a:r>
            <a:r>
              <a:rPr lang="fa-IR">
                <a:cs typeface="B Zar" panose="00000400000000000000" pitchFamily="2" charset="-78"/>
              </a:rPr>
              <a:t>آموزشي خصوصي؛</a:t>
            </a:r>
            <a:br>
              <a:rPr lang="fa-IR">
                <a:cs typeface="B Zar" panose="00000400000000000000" pitchFamily="2" charset="-78"/>
              </a:rPr>
            </a:br>
            <a:r>
              <a:rPr lang="fa-IR" smtClean="0">
                <a:cs typeface="B Zar" panose="00000400000000000000" pitchFamily="2" charset="-78"/>
              </a:rPr>
              <a:t>اتاقهاي </a:t>
            </a:r>
            <a:r>
              <a:rPr lang="fa-IR">
                <a:cs typeface="B Zar" panose="00000400000000000000" pitchFamily="2" charset="-78"/>
              </a:rPr>
              <a:t>بازرگاني و تجاري؛</a:t>
            </a:r>
            <a:br>
              <a:rPr lang="fa-IR">
                <a:cs typeface="B Zar" panose="00000400000000000000" pitchFamily="2" charset="-78"/>
              </a:rPr>
            </a:br>
            <a:r>
              <a:rPr lang="fa-IR" smtClean="0">
                <a:cs typeface="B Zar" panose="00000400000000000000" pitchFamily="2" charset="-78"/>
              </a:rPr>
              <a:t>مؤسسات </a:t>
            </a:r>
            <a:r>
              <a:rPr lang="fa-IR">
                <a:cs typeface="B Zar" panose="00000400000000000000" pitchFamily="2" charset="-78"/>
              </a:rPr>
              <a:t>توسعه ؛ي مديريت</a:t>
            </a:r>
            <a:br>
              <a:rPr lang="fa-IR">
                <a:cs typeface="B Zar" panose="00000400000000000000" pitchFamily="2" charset="-78"/>
              </a:rPr>
            </a:br>
            <a:r>
              <a:rPr lang="fa-IR" smtClean="0">
                <a:cs typeface="B Zar" panose="00000400000000000000" pitchFamily="2" charset="-78"/>
              </a:rPr>
              <a:t>صنوف </a:t>
            </a:r>
            <a:r>
              <a:rPr lang="fa-IR">
                <a:cs typeface="B Zar" panose="00000400000000000000" pitchFamily="2" charset="-78"/>
              </a:rPr>
              <a:t>توليدي؛</a:t>
            </a:r>
            <a:br>
              <a:rPr lang="fa-IR">
                <a:cs typeface="B Zar" panose="00000400000000000000" pitchFamily="2" charset="-78"/>
              </a:rPr>
            </a:br>
            <a:r>
              <a:rPr lang="fa-IR" smtClean="0">
                <a:cs typeface="B Zar" panose="00000400000000000000" pitchFamily="2" charset="-78"/>
              </a:rPr>
              <a:t>سازمانهاي </a:t>
            </a:r>
            <a:r>
              <a:rPr lang="fa-IR">
                <a:cs typeface="B Zar" panose="00000400000000000000" pitchFamily="2" charset="-78"/>
              </a:rPr>
              <a:t>مشاورهاي</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5204502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از آنجا كه آموزش كارآفريني </a:t>
            </a:r>
            <a:r>
              <a:rPr lang="fa-IR" smtClean="0">
                <a:cs typeface="B Zar" panose="00000400000000000000" pitchFamily="2" charset="-78"/>
              </a:rPr>
              <a:t>لازمه ي توسعه ي </a:t>
            </a:r>
            <a:r>
              <a:rPr lang="fa-IR">
                <a:cs typeface="B Zar" panose="00000400000000000000" pitchFamily="2" charset="-78"/>
              </a:rPr>
              <a:t>كارآفريني است، بر همـين </a:t>
            </a:r>
            <a:r>
              <a:rPr lang="fa-IR" smtClean="0">
                <a:cs typeface="B Zar" panose="00000400000000000000" pitchFamily="2" charset="-78"/>
              </a:rPr>
              <a:t>اسـاس دولت </a:t>
            </a:r>
            <a:r>
              <a:rPr lang="fa-IR">
                <a:cs typeface="B Zar" panose="00000400000000000000" pitchFamily="2" charset="-78"/>
              </a:rPr>
              <a:t>جمهوري اسلامي ايران بايد در زمينـهي سياسـتگـذاري و اجـراي </a:t>
            </a:r>
            <a:r>
              <a:rPr lang="fa-IR" smtClean="0">
                <a:cs typeface="B Zar" panose="00000400000000000000" pitchFamily="2" charset="-78"/>
              </a:rPr>
              <a:t>برنامـههـاي آموزش </a:t>
            </a:r>
            <a:r>
              <a:rPr lang="fa-IR">
                <a:cs typeface="B Zar" panose="00000400000000000000" pitchFamily="2" charset="-78"/>
              </a:rPr>
              <a:t>كارآفريني ايفاي نقش كند. بهطور كلي ميتوان نقش سياستگذاري و </a:t>
            </a:r>
            <a:r>
              <a:rPr lang="fa-IR" smtClean="0">
                <a:cs typeface="B Zar" panose="00000400000000000000" pitchFamily="2" charset="-78"/>
              </a:rPr>
              <a:t>اجرايـي دولت </a:t>
            </a:r>
            <a:r>
              <a:rPr lang="fa-IR">
                <a:cs typeface="B Zar" panose="00000400000000000000" pitchFamily="2" charset="-78"/>
              </a:rPr>
              <a:t>در توسعهي آموزش كارآفريني را با توجه به تجربهي كشورهاي ديگر در </a:t>
            </a:r>
            <a:r>
              <a:rPr lang="fa-IR" smtClean="0">
                <a:cs typeface="B Zar" panose="00000400000000000000" pitchFamily="2" charset="-78"/>
              </a:rPr>
              <a:t>مـوارد زير </a:t>
            </a:r>
            <a:r>
              <a:rPr lang="fa-IR">
                <a:cs typeface="B Zar" panose="00000400000000000000" pitchFamily="2" charset="-78"/>
              </a:rPr>
              <a:t>بيان كرد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Off-page Connector 3"/>
          <p:cNvSpPr/>
          <p:nvPr/>
        </p:nvSpPr>
        <p:spPr>
          <a:xfrm>
            <a:off x="5132363" y="4515729"/>
            <a:ext cx="1927274" cy="1069145"/>
          </a:xfrm>
          <a:prstGeom prst="flowChartOffpage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آموزش كارآفريني</a:t>
            </a:r>
            <a:endParaRPr lang="fa-IR" sz="2400">
              <a:solidFill>
                <a:srgbClr val="FF0000"/>
              </a:solidFill>
            </a:endParaRPr>
          </a:p>
        </p:txBody>
      </p:sp>
    </p:spTree>
    <p:extLst>
      <p:ext uri="{BB962C8B-B14F-4D97-AF65-F5344CB8AC3E}">
        <p14:creationId xmlns:p14="http://schemas.microsoft.com/office/powerpoint/2010/main" val="7093347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1</a:t>
            </a:r>
            <a:r>
              <a:rPr lang="fa-IR" b="1" smtClean="0">
                <a:cs typeface="B Zar" panose="00000400000000000000" pitchFamily="2" charset="-78"/>
              </a:rPr>
              <a:t>فرهنگسازي و ترويج روحيهي كارآفريني در صنايع كوچك: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اين </a:t>
            </a:r>
            <a:r>
              <a:rPr lang="fa-IR">
                <a:cs typeface="B Zar" panose="00000400000000000000" pitchFamily="2" charset="-78"/>
              </a:rPr>
              <a:t>هـدف </a:t>
            </a:r>
            <a:r>
              <a:rPr lang="fa-IR" smtClean="0">
                <a:cs typeface="B Zar" panose="00000400000000000000" pitchFamily="2" charset="-78"/>
              </a:rPr>
              <a:t>عمـدتاً در </a:t>
            </a:r>
            <a:r>
              <a:rPr lang="fa-IR">
                <a:cs typeface="B Zar" panose="00000400000000000000" pitchFamily="2" charset="-78"/>
              </a:rPr>
              <a:t>قالب سياستها و </a:t>
            </a:r>
            <a:r>
              <a:rPr lang="fa-IR" sz="3600" smtClean="0">
                <a:solidFill>
                  <a:srgbClr val="FF0000"/>
                </a:solidFill>
                <a:cs typeface="B Zar" panose="00000400000000000000" pitchFamily="2" charset="-78"/>
              </a:rPr>
              <a:t>برنامه هاي </a:t>
            </a:r>
            <a:r>
              <a:rPr lang="fa-IR" sz="3600">
                <a:solidFill>
                  <a:srgbClr val="FF0000"/>
                </a:solidFill>
                <a:cs typeface="B Zar" panose="00000400000000000000" pitchFamily="2" charset="-78"/>
              </a:rPr>
              <a:t>تشويقي- ترويجي و آموزشـي </a:t>
            </a:r>
            <a:r>
              <a:rPr lang="fa-IR">
                <a:cs typeface="B Zar" panose="00000400000000000000" pitchFamily="2" charset="-78"/>
              </a:rPr>
              <a:t>در سـطح مـديران </a:t>
            </a:r>
            <a:r>
              <a:rPr lang="fa-IR" smtClean="0">
                <a:cs typeface="B Zar" panose="00000400000000000000" pitchFamily="2" charset="-78"/>
              </a:rPr>
              <a:t>و كاركنان </a:t>
            </a:r>
            <a:r>
              <a:rPr lang="fa-IR">
                <a:cs typeface="B Zar" panose="00000400000000000000" pitchFamily="2" charset="-78"/>
              </a:rPr>
              <a:t>صنايع كوچك پيگيري ميشود. البته فرهنگسازي مورد نظر در </a:t>
            </a:r>
            <a:r>
              <a:rPr lang="fa-IR" smtClean="0">
                <a:cs typeface="B Zar" panose="00000400000000000000" pitchFamily="2" charset="-78"/>
              </a:rPr>
              <a:t>بسـتري از </a:t>
            </a:r>
            <a:r>
              <a:rPr lang="fa-IR">
                <a:cs typeface="B Zar" panose="00000400000000000000" pitchFamily="2" charset="-78"/>
              </a:rPr>
              <a:t>همكاري دولت و بخش خصوصي انجام ميشود و نبايـد ايـن وظيفـه منحصـر </a:t>
            </a:r>
            <a:r>
              <a:rPr lang="fa-IR" smtClean="0">
                <a:cs typeface="B Zar" panose="00000400000000000000" pitchFamily="2" charset="-78"/>
              </a:rPr>
              <a:t>در سازمان </a:t>
            </a:r>
            <a:r>
              <a:rPr lang="fa-IR">
                <a:cs typeface="B Zar" panose="00000400000000000000" pitchFamily="2" charset="-78"/>
              </a:rPr>
              <a:t>صنايع كوچك شود، بلكه بايد كليهي سازمانها و نهادهـاي دولتـي و </a:t>
            </a:r>
            <a:r>
              <a:rPr lang="fa-IR" smtClean="0">
                <a:cs typeface="B Zar" panose="00000400000000000000" pitchFamily="2" charset="-78"/>
              </a:rPr>
              <a:t>حتـي صدا </a:t>
            </a:r>
            <a:r>
              <a:rPr lang="fa-IR">
                <a:cs typeface="B Zar" panose="00000400000000000000" pitchFamily="2" charset="-78"/>
              </a:rPr>
              <a:t>و سيما و ... در آن مشاركت كنند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57709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كسبوكارهاي مستقل كه توسط كارآفرين بنيانگذاري ميشـود، مهـمتـرين </a:t>
            </a:r>
            <a:r>
              <a:rPr lang="fa-IR" smtClean="0">
                <a:cs typeface="B Zar" panose="00000400000000000000" pitchFamily="2" charset="-78"/>
              </a:rPr>
              <a:t>نـوع كارآفريني </a:t>
            </a:r>
            <a:r>
              <a:rPr lang="fa-IR">
                <a:cs typeface="B Zar" panose="00000400000000000000" pitchFamily="2" charset="-78"/>
              </a:rPr>
              <a:t>مورد بحث در ادبيات مرسوم كارآفريني است. ويژگي اين سازمان، </a:t>
            </a:r>
            <a:r>
              <a:rPr lang="fa-IR" smtClean="0">
                <a:cs typeface="B Zar" panose="00000400000000000000" pitchFamily="2" charset="-78"/>
              </a:rPr>
              <a:t>مديريت ـ </a:t>
            </a:r>
            <a:r>
              <a:rPr lang="fa-IR">
                <a:cs typeface="B Zar" panose="00000400000000000000" pitchFamily="2" charset="-78"/>
              </a:rPr>
              <a:t>مالك، سادگي فعاليتهاي اجرايي و معمولاً حجم كوچك و نوپا بودن كسب و </a:t>
            </a:r>
            <a:r>
              <a:rPr lang="fa-IR" smtClean="0">
                <a:cs typeface="B Zar" panose="00000400000000000000" pitchFamily="2" charset="-78"/>
              </a:rPr>
              <a:t>كـار است</a:t>
            </a:r>
            <a:r>
              <a:rPr lang="fa-IR">
                <a:cs typeface="B Zar" panose="00000400000000000000" pitchFamily="2" charset="-78"/>
              </a:rPr>
              <a:t>. در اين شرايط، كارآفريني به معناي ايجاد ساختاري ملموس براي يك </a:t>
            </a:r>
            <a:r>
              <a:rPr lang="fa-IR" smtClean="0">
                <a:cs typeface="B Zar" panose="00000400000000000000" pitchFamily="2" charset="-78"/>
              </a:rPr>
              <a:t>كسبوكار است</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Sequential Access Storage 3"/>
          <p:cNvSpPr/>
          <p:nvPr/>
        </p:nvSpPr>
        <p:spPr>
          <a:xfrm>
            <a:off x="4838700" y="4470400"/>
            <a:ext cx="2514600" cy="1409700"/>
          </a:xfrm>
          <a:prstGeom prst="flowChartMagneticTap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حجم كوچك و نوپا بودن كسب و كـار</a:t>
            </a:r>
            <a:endParaRPr lang="fa-IR" sz="2000" b="1">
              <a:solidFill>
                <a:srgbClr val="FF0000"/>
              </a:solidFill>
            </a:endParaRPr>
          </a:p>
        </p:txBody>
      </p:sp>
    </p:spTree>
    <p:extLst>
      <p:ext uri="{BB962C8B-B14F-4D97-AF65-F5344CB8AC3E}">
        <p14:creationId xmlns:p14="http://schemas.microsoft.com/office/powerpoint/2010/main" val="502880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marL="0" indent="0" algn="just">
              <a:buNone/>
            </a:pPr>
            <a:r>
              <a:rPr lang="fa-IR" b="1" smtClean="0">
                <a:cs typeface="B Zar" panose="00000400000000000000" pitchFamily="2" charset="-78"/>
              </a:rPr>
              <a:t>2-حمايتهاي </a:t>
            </a:r>
            <a:r>
              <a:rPr lang="fa-IR" b="1">
                <a:cs typeface="B Zar" panose="00000400000000000000" pitchFamily="2" charset="-78"/>
              </a:rPr>
              <a:t>مالي- اعتباري از صـنايع كـوچكي كـه خواهـان برگـزاري </a:t>
            </a:r>
            <a:r>
              <a:rPr lang="fa-IR" b="1" smtClean="0">
                <a:cs typeface="B Zar" panose="00000400000000000000" pitchFamily="2" charset="-78"/>
              </a:rPr>
              <a:t>دوره هـاي مستقل </a:t>
            </a:r>
            <a:r>
              <a:rPr lang="fa-IR" b="1">
                <a:cs typeface="B Zar" panose="00000400000000000000" pitchFamily="2" charset="-78"/>
              </a:rPr>
              <a:t>آموزش كارآفريني هستند</a:t>
            </a:r>
            <a:r>
              <a:rPr lang="fa-IR" b="1" smtClean="0">
                <a:cs typeface="B Zar" panose="00000400000000000000" pitchFamily="2" charset="-78"/>
              </a:rPr>
              <a:t>.</a:t>
            </a:r>
          </a:p>
          <a:p>
            <a:pPr marL="0" indent="0" algn="just">
              <a:buNone/>
            </a:pPr>
            <a:r>
              <a:rPr lang="fa-IR" b="1">
                <a:cs typeface="B Zar" panose="00000400000000000000" pitchFamily="2" charset="-78"/>
              </a:rPr>
              <a:t/>
            </a:r>
            <a:br>
              <a:rPr lang="fa-IR" b="1">
                <a:cs typeface="B Zar" panose="00000400000000000000" pitchFamily="2" charset="-78"/>
              </a:rPr>
            </a:br>
            <a:r>
              <a:rPr lang="fa-IR" b="1" smtClean="0">
                <a:cs typeface="B Zar" panose="00000400000000000000" pitchFamily="2" charset="-78"/>
              </a:rPr>
              <a:t>3- ايجاد </a:t>
            </a:r>
            <a:r>
              <a:rPr lang="fa-IR" b="1">
                <a:cs typeface="B Zar" panose="00000400000000000000" pitchFamily="2" charset="-78"/>
              </a:rPr>
              <a:t>مؤسسات آموزش كارآفريني دولتي- خصوصي</a:t>
            </a:r>
            <a:r>
              <a:rPr lang="fa-IR" b="1" smtClean="0">
                <a:cs typeface="B Zar" panose="00000400000000000000" pitchFamily="2" charset="-78"/>
              </a:rPr>
              <a:t>.</a:t>
            </a:r>
          </a:p>
          <a:p>
            <a:pPr marL="0" indent="0" algn="just">
              <a:buNone/>
            </a:pPr>
            <a:endParaRPr lang="fa-IR" b="1" smtClean="0">
              <a:cs typeface="B Zar" panose="00000400000000000000" pitchFamily="2" charset="-78"/>
            </a:endParaRPr>
          </a:p>
          <a:p>
            <a:pPr marL="0" indent="0" algn="just">
              <a:buNone/>
            </a:pPr>
            <a:r>
              <a:rPr lang="fa-IR" b="1" smtClean="0">
                <a:cs typeface="B Zar" panose="00000400000000000000" pitchFamily="2" charset="-78"/>
              </a:rPr>
              <a:t>4- </a:t>
            </a:r>
            <a:r>
              <a:rPr lang="fa-IR" b="1" smtClean="0">
                <a:cs typeface="B Zar" panose="00000400000000000000" pitchFamily="2" charset="-78"/>
              </a:rPr>
              <a:t>آموزش </a:t>
            </a:r>
            <a:r>
              <a:rPr lang="fa-IR" b="1">
                <a:cs typeface="B Zar" panose="00000400000000000000" pitchFamily="2" charset="-78"/>
              </a:rPr>
              <a:t>از راه دور و رسانهاي: </a:t>
            </a:r>
            <a:r>
              <a:rPr lang="fa-IR">
                <a:cs typeface="B Zar" panose="00000400000000000000" pitchFamily="2" charset="-78"/>
              </a:rPr>
              <a:t>يكي از روشهاي آمـوزش كـارآفريني در </a:t>
            </a:r>
            <a:r>
              <a:rPr lang="fa-IR" smtClean="0">
                <a:cs typeface="B Zar" panose="00000400000000000000" pitchFamily="2" charset="-78"/>
              </a:rPr>
              <a:t>صـنايع كوچك</a:t>
            </a:r>
            <a:r>
              <a:rPr lang="fa-IR">
                <a:cs typeface="B Zar" panose="00000400000000000000" pitchFamily="2" charset="-78"/>
              </a:rPr>
              <a:t>، آموزش از راه دور است كه امروزه با توجه به پيشرفت فناوري اطلاعـات</a:t>
            </a:r>
            <a:br>
              <a:rPr lang="fa-IR">
                <a:cs typeface="B Zar" panose="00000400000000000000" pitchFamily="2" charset="-78"/>
              </a:rPr>
            </a:br>
            <a:r>
              <a:rPr lang="fa-IR" smtClean="0">
                <a:cs typeface="B Zar" panose="00000400000000000000" pitchFamily="2" charset="-78"/>
              </a:rPr>
              <a:t>(ويدئو</a:t>
            </a:r>
            <a:r>
              <a:rPr lang="fa-IR">
                <a:cs typeface="B Zar" panose="00000400000000000000" pitchFamily="2" charset="-78"/>
              </a:rPr>
              <a:t>، اينترنت، </a:t>
            </a:r>
            <a:r>
              <a:rPr lang="fa-IR" smtClean="0">
                <a:cs typeface="B Zar" panose="00000400000000000000" pitchFamily="2" charset="-78"/>
              </a:rPr>
              <a:t>شبكه هاي </a:t>
            </a:r>
            <a:r>
              <a:rPr lang="fa-IR">
                <a:cs typeface="B Zar" panose="00000400000000000000" pitchFamily="2" charset="-78"/>
              </a:rPr>
              <a:t>سازماني و </a:t>
            </a:r>
            <a:r>
              <a:rPr lang="fa-IR" smtClean="0">
                <a:cs typeface="B Zar" panose="00000400000000000000" pitchFamily="2" charset="-78"/>
              </a:rPr>
              <a:t>...) </a:t>
            </a:r>
            <a:r>
              <a:rPr lang="fa-IR">
                <a:cs typeface="B Zar" panose="00000400000000000000" pitchFamily="2" charset="-78"/>
              </a:rPr>
              <a:t>انجام اين نوع آموزش از پيشرفت زيـادي</a:t>
            </a:r>
            <a:br>
              <a:rPr lang="fa-IR">
                <a:cs typeface="B Zar" panose="00000400000000000000" pitchFamily="2" charset="-78"/>
              </a:rPr>
            </a:br>
            <a:r>
              <a:rPr lang="fa-IR">
                <a:cs typeface="B Zar" panose="00000400000000000000" pitchFamily="2" charset="-78"/>
              </a:rPr>
              <a:t>برخوردار است</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687316" y="4892260"/>
            <a:ext cx="2543175" cy="1800225"/>
          </a:xfrm>
          <a:prstGeom prst="rect">
            <a:avLst/>
          </a:prstGeom>
        </p:spPr>
      </p:pic>
    </p:spTree>
    <p:extLst>
      <p:ext uri="{BB962C8B-B14F-4D97-AF65-F5344CB8AC3E}">
        <p14:creationId xmlns:p14="http://schemas.microsoft.com/office/powerpoint/2010/main" val="31846104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smtClean="0">
                <a:cs typeface="B Zar" panose="00000400000000000000" pitchFamily="2" charset="-78"/>
              </a:rPr>
              <a:t>5- مشاوره هاي </a:t>
            </a:r>
            <a:r>
              <a:rPr lang="fa-IR" b="1">
                <a:cs typeface="B Zar" panose="00000400000000000000" pitchFamily="2" charset="-78"/>
              </a:rPr>
              <a:t>مالي، فني، حقوقي و مديريت نهادهـاي دولتـي بـه صـنايع كوچـك </a:t>
            </a:r>
            <a:r>
              <a:rPr lang="fa-IR" b="1" smtClean="0">
                <a:cs typeface="B Zar" panose="00000400000000000000" pitchFamily="2" charset="-78"/>
              </a:rPr>
              <a:t>و متوسـط</a:t>
            </a:r>
            <a:r>
              <a:rPr lang="fa-IR" b="1">
                <a:cs typeface="B Zar" panose="00000400000000000000" pitchFamily="2" charset="-78"/>
              </a:rPr>
              <a:t>: </a:t>
            </a:r>
            <a:r>
              <a:rPr lang="fa-IR">
                <a:cs typeface="B Zar" panose="00000400000000000000" pitchFamily="2" charset="-78"/>
              </a:rPr>
              <a:t>دولت و به ويژه سازمان صنايع كوچك ميتواند از طريق راهاندازي </a:t>
            </a:r>
            <a:r>
              <a:rPr lang="fa-IR" smtClean="0">
                <a:cs typeface="B Zar" panose="00000400000000000000" pitchFamily="2" charset="-78"/>
              </a:rPr>
              <a:t>واحـد مشاوره</a:t>
            </a:r>
            <a:r>
              <a:rPr lang="fa-IR">
                <a:cs typeface="B Zar" panose="00000400000000000000" pitchFamily="2" charset="-78"/>
              </a:rPr>
              <a:t>، خدمات مشاورهاي لازم را به صـورت تلفنـي يـا حضـوري بـه مـديران و</a:t>
            </a:r>
            <a:br>
              <a:rPr lang="fa-IR">
                <a:cs typeface="B Zar" panose="00000400000000000000" pitchFamily="2" charset="-78"/>
              </a:rPr>
            </a:br>
            <a:r>
              <a:rPr lang="fa-IR">
                <a:cs typeface="B Zar" panose="00000400000000000000" pitchFamily="2" charset="-78"/>
              </a:rPr>
              <a:t>كاركنان صنايع كوچك ارائه كنند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9891475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b="1" smtClean="0">
                <a:cs typeface="B Zar" panose="00000400000000000000" pitchFamily="2" charset="-78"/>
              </a:rPr>
              <a:t>6- نقش اطلاعرساني دولت به كارآفرينان صنايع كوچـك: </a:t>
            </a:r>
            <a:r>
              <a:rPr lang="fa-IR" smtClean="0">
                <a:cs typeface="B Zar" panose="00000400000000000000" pitchFamily="2" charset="-78"/>
              </a:rPr>
              <a:t>اطلاعرساني راجع به كسب</a:t>
            </a:r>
            <a:br>
              <a:rPr lang="fa-IR" smtClean="0">
                <a:cs typeface="B Zar" panose="00000400000000000000" pitchFamily="2" charset="-78"/>
              </a:rPr>
            </a:br>
            <a:r>
              <a:rPr lang="fa-IR" smtClean="0">
                <a:cs typeface="B Zar" panose="00000400000000000000" pitchFamily="2" charset="-78"/>
              </a:rPr>
              <a:t>و كار و همچنين دورههاي آموزشي كه براي صنايع كوچك مفيد است. هر چند كه  حمايتها و سياستهاي دولت در زمينهي آموزش كارآفريني در كسب و كارهاي كوچك بايد منحصر به سازمان و نهاد خاصي نشود و همه نهادهاي دولتـي ذيربـط بايد درگير آن شوند؛ ولي نقش سازمان صنايع كوچك از همه </a:t>
            </a:r>
            <a:r>
              <a:rPr lang="fa-IR" smtClean="0">
                <a:cs typeface="B Zar" panose="00000400000000000000" pitchFamily="2" charset="-78"/>
              </a:rPr>
              <a:t>برجسته تر </a:t>
            </a:r>
            <a:r>
              <a:rPr lang="fa-IR" smtClean="0">
                <a:cs typeface="B Zar" panose="00000400000000000000" pitchFamily="2" charset="-78"/>
              </a:rPr>
              <a:t>اسـت. در ادامه با توجه به فرآيند آموزش كارآفرينان پيشنهاداتي براي ايفاي نقش فعالانه ايـن سازمان ميشود.</a:t>
            </a:r>
          </a:p>
          <a:p>
            <a:pPr marL="0" indent="0" algn="just">
              <a:buNone/>
            </a:pPr>
            <a:endParaRPr lang="fa-IR">
              <a:cs typeface="B Zar" panose="00000400000000000000" pitchFamily="2" charset="-78"/>
            </a:endParaRPr>
          </a:p>
        </p:txBody>
      </p:sp>
      <p:sp>
        <p:nvSpPr>
          <p:cNvPr id="4" name="Rectangle 3"/>
          <p:cNvSpPr/>
          <p:nvPr/>
        </p:nvSpPr>
        <p:spPr>
          <a:xfrm>
            <a:off x="3011241" y="4416307"/>
            <a:ext cx="6798656" cy="1754326"/>
          </a:xfrm>
          <a:prstGeom prst="rect">
            <a:avLst/>
          </a:prstGeom>
        </p:spPr>
        <p:style>
          <a:lnRef idx="3">
            <a:schemeClr val="lt1"/>
          </a:lnRef>
          <a:fillRef idx="1">
            <a:schemeClr val="accent2"/>
          </a:fillRef>
          <a:effectRef idx="1">
            <a:schemeClr val="accent2"/>
          </a:effectRef>
          <a:fontRef idx="minor">
            <a:schemeClr val="lt1"/>
          </a:fontRef>
        </p:style>
        <p:txBody>
          <a:bodyPr wrap="none" lIns="91440" tIns="45720" rIns="91440" bIns="45720">
            <a:spAutoFit/>
          </a:bodyPr>
          <a:lstStyle/>
          <a:p>
            <a:pPr algn="ctr"/>
            <a:r>
              <a:rPr lang="fa-IR" sz="5400" b="1" cap="none" spc="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cs typeface="B Zar" panose="00000400000000000000" pitchFamily="2" charset="-78"/>
              </a:rPr>
              <a:t>نقش سازمان صنايع </a:t>
            </a:r>
            <a:r>
              <a:rPr lang="fa-IR" sz="5400" b="1" cap="none" spc="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cs typeface="B Zar" panose="00000400000000000000" pitchFamily="2" charset="-78"/>
              </a:rPr>
              <a:t>كوچك</a:t>
            </a:r>
          </a:p>
          <a:p>
            <a:pPr algn="ctr"/>
            <a:r>
              <a:rPr lang="fa-IR" sz="5400" b="1" cap="none" spc="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cs typeface="B Zar" panose="00000400000000000000" pitchFamily="2" charset="-78"/>
              </a:rPr>
              <a:t> </a:t>
            </a:r>
            <a:r>
              <a:rPr lang="fa-IR" sz="5400" b="1" cap="none" spc="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cs typeface="B Zar" panose="00000400000000000000" pitchFamily="2" charset="-78"/>
              </a:rPr>
              <a:t>از همه </a:t>
            </a:r>
            <a:r>
              <a:rPr lang="fa-IR" sz="5400" b="1" cap="none" spc="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cs typeface="B Zar" panose="00000400000000000000" pitchFamily="2" charset="-78"/>
              </a:rPr>
              <a:t>برجسته تر </a:t>
            </a:r>
            <a:r>
              <a:rPr lang="fa-IR" sz="5400" b="1" cap="none" spc="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cs typeface="B Zar" panose="00000400000000000000" pitchFamily="2" charset="-78"/>
              </a:rPr>
              <a:t>اسـت.</a:t>
            </a:r>
            <a:endParaRPr lang="fa-IR"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3270577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فرآيند انتخاب و گزينش كارآفرينان صنايع كوچك</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از آنجا كه براي آموزش كارآفرينان، </a:t>
            </a:r>
            <a:r>
              <a:rPr lang="fa-IR" sz="3200">
                <a:solidFill>
                  <a:srgbClr val="FF0000"/>
                </a:solidFill>
                <a:cs typeface="B Zar" panose="00000400000000000000" pitchFamily="2" charset="-78"/>
              </a:rPr>
              <a:t>فرآيندي منطقي و مدون </a:t>
            </a:r>
            <a:r>
              <a:rPr lang="fa-IR">
                <a:cs typeface="B Zar" panose="00000400000000000000" pitchFamily="2" charset="-78"/>
              </a:rPr>
              <a:t>مورد نياز اسـت، </a:t>
            </a:r>
            <a:r>
              <a:rPr lang="fa-IR" smtClean="0">
                <a:cs typeface="B Zar" panose="00000400000000000000" pitchFamily="2" charset="-78"/>
              </a:rPr>
              <a:t>بـا توجه </a:t>
            </a:r>
            <a:r>
              <a:rPr lang="fa-IR">
                <a:cs typeface="B Zar" panose="00000400000000000000" pitchFamily="2" charset="-78"/>
              </a:rPr>
              <a:t>به نتايج حاصله در اين پژوهش، براي انتخـاب و گـزينش كارآفرينـاني كـه </a:t>
            </a:r>
            <a:r>
              <a:rPr lang="fa-IR" smtClean="0">
                <a:cs typeface="B Zar" panose="00000400000000000000" pitchFamily="2" charset="-78"/>
              </a:rPr>
              <a:t>در مرحلهي </a:t>
            </a:r>
            <a:r>
              <a:rPr lang="fa-IR">
                <a:cs typeface="B Zar" panose="00000400000000000000" pitchFamily="2" charset="-78"/>
              </a:rPr>
              <a:t>بهرهبرداري صنايع كوچك قرار دارند، فرآيندي ترسـيم شـده كـه در </a:t>
            </a:r>
            <a:r>
              <a:rPr lang="fa-IR" smtClean="0">
                <a:cs typeface="B Zar" panose="00000400000000000000" pitchFamily="2" charset="-78"/>
              </a:rPr>
              <a:t>نمـودار شماره (4) آمده </a:t>
            </a:r>
            <a:r>
              <a:rPr lang="fa-IR">
                <a:cs typeface="B Zar" panose="00000400000000000000" pitchFamily="2" charset="-78"/>
              </a:rPr>
              <a:t>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5626695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19968" y="102447"/>
            <a:ext cx="8952064" cy="6755553"/>
          </a:xfrm>
          <a:prstGeom prst="rect">
            <a:avLst/>
          </a:prstGeom>
        </p:spPr>
      </p:pic>
    </p:spTree>
    <p:extLst>
      <p:ext uri="{BB962C8B-B14F-4D97-AF65-F5344CB8AC3E}">
        <p14:creationId xmlns:p14="http://schemas.microsoft.com/office/powerpoint/2010/main" val="31614320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smtClean="0">
                <a:cs typeface="B Zar" panose="00000400000000000000" pitchFamily="2" charset="-78"/>
              </a:rPr>
              <a:t>الف. نقش سازمان صنايع كوچك در مرحلهي قبل از آموزش</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سازمان </a:t>
            </a:r>
            <a:r>
              <a:rPr lang="fa-IR">
                <a:cs typeface="B Zar" panose="00000400000000000000" pitchFamily="2" charset="-78"/>
              </a:rPr>
              <a:t>صنايع كوچك به عنوان مهمترين متولي در امر سياسـتگـذاري و </a:t>
            </a:r>
            <a:r>
              <a:rPr lang="fa-IR" smtClean="0">
                <a:cs typeface="B Zar" panose="00000400000000000000" pitchFamily="2" charset="-78"/>
              </a:rPr>
              <a:t>هـدايت صنايع </a:t>
            </a:r>
            <a:r>
              <a:rPr lang="fa-IR">
                <a:cs typeface="B Zar" panose="00000400000000000000" pitchFamily="2" charset="-78"/>
              </a:rPr>
              <a:t>كوچك ميتواند از طريق سياستگذاري و ارائهي امكانـات و تسـهيلات </a:t>
            </a:r>
            <a:r>
              <a:rPr lang="fa-IR" smtClean="0">
                <a:cs typeface="B Zar" panose="00000400000000000000" pitchFamily="2" charset="-78"/>
              </a:rPr>
              <a:t>زيـر، زمينههاي </a:t>
            </a:r>
            <a:r>
              <a:rPr lang="fa-IR">
                <a:cs typeface="B Zar" panose="00000400000000000000" pitchFamily="2" charset="-78"/>
              </a:rPr>
              <a:t>لازم را براي تشـويق مـديران و كاركنـان صـنايع كـوچكي كـه در </a:t>
            </a:r>
            <a:r>
              <a:rPr lang="fa-IR" smtClean="0">
                <a:cs typeface="B Zar" panose="00000400000000000000" pitchFamily="2" charset="-78"/>
              </a:rPr>
              <a:t>حـال بهرهبرداري </a:t>
            </a:r>
            <a:r>
              <a:rPr lang="fa-IR">
                <a:cs typeface="B Zar" panose="00000400000000000000" pitchFamily="2" charset="-78"/>
              </a:rPr>
              <a:t>هستند، جهت شركت در دورههاي آموزش كارآفريني فراهم كند. </a:t>
            </a:r>
            <a:r>
              <a:rPr lang="fa-IR" smtClean="0">
                <a:solidFill>
                  <a:srgbClr val="FF0000"/>
                </a:solidFill>
                <a:cs typeface="B Zar" panose="00000400000000000000" pitchFamily="2" charset="-78"/>
              </a:rPr>
              <a:t>مهمترين اين </a:t>
            </a:r>
            <a:r>
              <a:rPr lang="fa-IR">
                <a:solidFill>
                  <a:srgbClr val="FF0000"/>
                </a:solidFill>
                <a:cs typeface="B Zar" panose="00000400000000000000" pitchFamily="2" charset="-78"/>
              </a:rPr>
              <a:t>سياستها و اقدامات </a:t>
            </a:r>
            <a:r>
              <a:rPr lang="fa-IR">
                <a:cs typeface="B Zar" panose="00000400000000000000" pitchFamily="2" charset="-78"/>
              </a:rPr>
              <a:t>عبارتند از</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6650263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ارائه ي </a:t>
            </a:r>
            <a:r>
              <a:rPr lang="fa-IR" smtClean="0">
                <a:cs typeface="B Zar" panose="00000400000000000000" pitchFamily="2" charset="-78"/>
              </a:rPr>
              <a:t>مجوز به مؤسسات آموزش كارآفريني بخش خصوصـي و ارائـهي تسـهيلات لازم به اين مؤسسات. از آنجـايي كـه مؤسسـات آموزشـي تخصصـي در زمينـهي كارآفريني در كشور وجود ندارد و امر بسيار مهمي است، سازمان صـنايع كوچـك بايد با تشويق استادان، كارشناسان دانشگاهي و كارآفرينان بخش صـنعت، </a:t>
            </a:r>
            <a:r>
              <a:rPr lang="fa-IR" smtClean="0">
                <a:cs typeface="B Zar" panose="00000400000000000000" pitchFamily="2" charset="-78"/>
              </a:rPr>
              <a:t>زمينـه ي </a:t>
            </a:r>
            <a:r>
              <a:rPr lang="fa-IR" smtClean="0">
                <a:cs typeface="B Zar" panose="00000400000000000000" pitchFamily="2" charset="-78"/>
              </a:rPr>
              <a:t>تأسيس چنين مؤسسات و آموزشگاههايي را فراهم نمايد و علاوه بـر صـدور مجـوز براي مؤسسات آموزشي مورد تأييد،</a:t>
            </a:r>
            <a:r>
              <a:rPr lang="fa-IR" sz="3200" smtClean="0">
                <a:solidFill>
                  <a:srgbClr val="FF0000"/>
                </a:solidFill>
                <a:cs typeface="B Zar" panose="00000400000000000000" pitchFamily="2" charset="-78"/>
              </a:rPr>
              <a:t> تسهيلات جانبي همچون پرداخت وام با </a:t>
            </a:r>
            <a:r>
              <a:rPr lang="fa-IR" sz="3200" smtClean="0">
                <a:solidFill>
                  <a:srgbClr val="FF0000"/>
                </a:solidFill>
                <a:cs typeface="B Zar" panose="00000400000000000000" pitchFamily="2" charset="-78"/>
              </a:rPr>
              <a:t>بهـره ي </a:t>
            </a:r>
            <a:r>
              <a:rPr lang="fa-IR" sz="3200" smtClean="0">
                <a:solidFill>
                  <a:srgbClr val="FF0000"/>
                </a:solidFill>
                <a:cs typeface="B Zar" panose="00000400000000000000" pitchFamily="2" charset="-78"/>
              </a:rPr>
              <a:t>كم</a:t>
            </a:r>
            <a:r>
              <a:rPr lang="fa-IR" smtClean="0">
                <a:cs typeface="B Zar" panose="00000400000000000000" pitchFamily="2" charset="-78"/>
              </a:rPr>
              <a:t>، ارائهي تجهيزات، امكانات مكان آموزشي و ... براي آنها فراهم كند</a:t>
            </a:r>
            <a:endParaRPr lang="fa-IR">
              <a:cs typeface="B Zar" panose="00000400000000000000" pitchFamily="2" charset="-78"/>
            </a:endParaRPr>
          </a:p>
        </p:txBody>
      </p:sp>
    </p:spTree>
    <p:extLst>
      <p:ext uri="{BB962C8B-B14F-4D97-AF65-F5344CB8AC3E}">
        <p14:creationId xmlns:p14="http://schemas.microsoft.com/office/powerpoint/2010/main" val="20156223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r>
              <a:rPr lang="fa-IR">
                <a:cs typeface="B Zar" panose="00000400000000000000" pitchFamily="2" charset="-78"/>
              </a:rPr>
              <a:t>2انجام تبليغات و درج آگهي به منظور جذب متقاضيان آموزش كارآفريني در </a:t>
            </a:r>
            <a:r>
              <a:rPr lang="fa-IR" smtClean="0">
                <a:cs typeface="B Zar" panose="00000400000000000000" pitchFamily="2" charset="-78"/>
              </a:rPr>
              <a:t>صنايع كوچك</a:t>
            </a:r>
            <a:r>
              <a:rPr lang="fa-IR">
                <a:cs typeface="B Zar" panose="00000400000000000000" pitchFamily="2" charset="-78"/>
              </a:rPr>
              <a:t>.</a:t>
            </a:r>
            <a:br>
              <a:rPr lang="fa-IR">
                <a:cs typeface="B Zar" panose="00000400000000000000" pitchFamily="2" charset="-78"/>
              </a:rPr>
            </a:br>
            <a:endParaRPr lang="fa-IR" smtClean="0">
              <a:cs typeface="B Zar" panose="00000400000000000000" pitchFamily="2" charset="-78"/>
            </a:endParaRPr>
          </a:p>
          <a:p>
            <a:pPr algn="just"/>
            <a:r>
              <a:rPr lang="fa-IR" smtClean="0">
                <a:cs typeface="B Zar" panose="00000400000000000000" pitchFamily="2" charset="-78"/>
              </a:rPr>
              <a:t>. </a:t>
            </a:r>
            <a:r>
              <a:rPr lang="fa-IR">
                <a:cs typeface="B Zar" panose="00000400000000000000" pitchFamily="2" charset="-78"/>
              </a:rPr>
              <a:t>3سهميهبندي آموزشي بر اساس نوع صنوف توليدي يا شهركهاي صنعتي با توجه </a:t>
            </a:r>
            <a:r>
              <a:rPr lang="fa-IR" smtClean="0">
                <a:cs typeface="B Zar" panose="00000400000000000000" pitchFamily="2" charset="-78"/>
              </a:rPr>
              <a:t>بـه حجم و تعداد </a:t>
            </a:r>
            <a:r>
              <a:rPr lang="fa-IR">
                <a:cs typeface="B Zar" panose="00000400000000000000" pitchFamily="2" charset="-78"/>
              </a:rPr>
              <a:t>صنايع كوچك در هر استان و شهرك صنعتي يا صنف توليدي</a:t>
            </a:r>
            <a:r>
              <a:rPr lang="fa-IR" smtClean="0">
                <a:cs typeface="B Zar" panose="00000400000000000000" pitchFamily="2" charset="-78"/>
              </a:rPr>
              <a:t>.</a:t>
            </a:r>
          </a:p>
          <a:p>
            <a:pPr marL="0" indent="0" algn="just">
              <a:buNone/>
            </a:pPr>
            <a:endParaRPr lang="fa-IR" smtClean="0">
              <a:cs typeface="B Zar" panose="00000400000000000000" pitchFamily="2" charset="-78"/>
            </a:endParaRPr>
          </a:p>
          <a:p>
            <a:pPr algn="just"/>
            <a:r>
              <a:rPr lang="fa-IR" smtClean="0">
                <a:cs typeface="B Zar" panose="00000400000000000000" pitchFamily="2" charset="-78"/>
              </a:rPr>
              <a:t>. </a:t>
            </a:r>
            <a:r>
              <a:rPr lang="fa-IR">
                <a:cs typeface="B Zar" panose="00000400000000000000" pitchFamily="2" charset="-78"/>
              </a:rPr>
              <a:t>4عقد قرارداد با مؤسسات آموزش كارآفريني و تأمين بودجهي مورد نياز آن از </a:t>
            </a:r>
            <a:r>
              <a:rPr lang="fa-IR" smtClean="0">
                <a:cs typeface="B Zar" panose="00000400000000000000" pitchFamily="2" charset="-78"/>
              </a:rPr>
              <a:t>طريق بودجه </a:t>
            </a:r>
            <a:r>
              <a:rPr lang="fa-IR">
                <a:cs typeface="B Zar" panose="00000400000000000000" pitchFamily="2" charset="-78"/>
              </a:rPr>
              <a:t>دولتي، كمك شركتهاي شهركهاي صنعتي يا صـنوف توليـدي و </a:t>
            </a:r>
            <a:r>
              <a:rPr lang="fa-IR" smtClean="0">
                <a:cs typeface="B Zar" panose="00000400000000000000" pitchFamily="2" charset="-78"/>
              </a:rPr>
              <a:t>درصـد كمي </a:t>
            </a:r>
            <a:r>
              <a:rPr lang="fa-IR">
                <a:cs typeface="B Zar" panose="00000400000000000000" pitchFamily="2" charset="-78"/>
              </a:rPr>
              <a:t>از شركتكنندگان در دوره</a:t>
            </a:r>
            <a:r>
              <a:rPr lang="fa-IR" smtClean="0">
                <a:cs typeface="B Zar" panose="00000400000000000000" pitchFamily="2" charset="-78"/>
              </a:rPr>
              <a:t>.</a:t>
            </a: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1515319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 5تعيين كميتهي آموزش كارآفريني در شهركهاي صنعتي يا صنوف توليدي يا استان مورد نظر براي سياستگذاري و هدايت برنامههاي آموزشي. اين كميته مركب </a:t>
            </a:r>
            <a:r>
              <a:rPr lang="fa-IR" smtClean="0">
                <a:cs typeface="B Zar" panose="00000400000000000000" pitchFamily="2" charset="-78"/>
              </a:rPr>
              <a:t>است از</a:t>
            </a:r>
            <a:r>
              <a:rPr lang="fa-IR" smtClean="0">
                <a:cs typeface="B Zar" panose="00000400000000000000" pitchFamily="2" charset="-78"/>
              </a:rPr>
              <a:t>:</a:t>
            </a:r>
            <a:br>
              <a:rPr lang="fa-IR" smtClean="0">
                <a:cs typeface="B Zar" panose="00000400000000000000" pitchFamily="2" charset="-78"/>
              </a:rPr>
            </a:br>
            <a:endParaRPr lang="fa-IR" smtClean="0">
              <a:cs typeface="B Zar" panose="00000400000000000000" pitchFamily="2" charset="-78"/>
            </a:endParaRPr>
          </a:p>
          <a:p>
            <a:pPr algn="just"/>
            <a:r>
              <a:rPr lang="fa-IR" smtClean="0">
                <a:cs typeface="B Zar" panose="00000400000000000000" pitchFamily="2" charset="-78"/>
              </a:rPr>
              <a:t>الف</a:t>
            </a:r>
            <a:r>
              <a:rPr lang="fa-IR" smtClean="0">
                <a:cs typeface="B Zar" panose="00000400000000000000" pitchFamily="2" charset="-78"/>
              </a:rPr>
              <a:t>) كارشناس يا نمايندهي سازمان صنايع كوچك</a:t>
            </a:r>
          </a:p>
          <a:p>
            <a:pPr algn="just"/>
            <a:r>
              <a:rPr lang="fa-IR" smtClean="0">
                <a:cs typeface="B Zar" panose="00000400000000000000" pitchFamily="2" charset="-78"/>
              </a:rPr>
              <a:t>ب) كارشناس يا نماينده مؤسسهي آموزش كارآفريني</a:t>
            </a:r>
          </a:p>
          <a:p>
            <a:pPr algn="just"/>
            <a:r>
              <a:rPr lang="fa-IR" smtClean="0">
                <a:cs typeface="B Zar" panose="00000400000000000000" pitchFamily="2" charset="-78"/>
              </a:rPr>
              <a:t>ج) </a:t>
            </a:r>
            <a:r>
              <a:rPr lang="fa-IR" smtClean="0">
                <a:cs typeface="B Zar" panose="00000400000000000000" pitchFamily="2" charset="-78"/>
              </a:rPr>
              <a:t>نماينده ي </a:t>
            </a:r>
            <a:r>
              <a:rPr lang="fa-IR" smtClean="0">
                <a:cs typeface="B Zar" panose="00000400000000000000" pitchFamily="2" charset="-78"/>
              </a:rPr>
              <a:t>شركت شهركهاي صنعتي يا صنف توليدي يا نمايندهي ادارهي كل صـنايع و معادن استان. </a:t>
            </a:r>
            <a:endParaRPr lang="fa-IR" smtClean="0">
              <a:cs typeface="B Zar" panose="00000400000000000000" pitchFamily="2" charset="-78"/>
            </a:endParaRPr>
          </a:p>
          <a:p>
            <a:pPr algn="just"/>
            <a:r>
              <a:rPr lang="fa-IR">
                <a:cs typeface="B Zar" panose="00000400000000000000" pitchFamily="2" charset="-78"/>
              </a:rPr>
              <a:t>د) نمايندهي واحدهاي صنايع كوچك در شهرك صنعتي يا استان مورد نظر.</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smtClean="0">
              <a:cs typeface="B Zar" panose="00000400000000000000" pitchFamily="2" charset="-78"/>
            </a:endParaRPr>
          </a:p>
          <a:p>
            <a:endParaRPr lang="fa-IR">
              <a:cs typeface="B Zar" panose="00000400000000000000" pitchFamily="2" charset="-78"/>
            </a:endParaRPr>
          </a:p>
        </p:txBody>
      </p:sp>
    </p:spTree>
    <p:extLst>
      <p:ext uri="{BB962C8B-B14F-4D97-AF65-F5344CB8AC3E}">
        <p14:creationId xmlns:p14="http://schemas.microsoft.com/office/powerpoint/2010/main" val="13147105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6- تهيه و ارائه ي ابزارها و روشهاي گزينش شركتكنندگان در دورههـاي آموزشـي براي گزينش آنها به وسيلهي كميتهي آموزش كارآفريني</a:t>
            </a:r>
            <a:endParaRPr lang="fa-IR">
              <a:cs typeface="B Zar" panose="00000400000000000000" pitchFamily="2" charset="-78"/>
            </a:endParaRPr>
          </a:p>
        </p:txBody>
      </p:sp>
    </p:spTree>
    <p:extLst>
      <p:ext uri="{BB962C8B-B14F-4D97-AF65-F5344CB8AC3E}">
        <p14:creationId xmlns:p14="http://schemas.microsoft.com/office/powerpoint/2010/main" val="282076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مالكان اين كار را از طريق تركيب عوامل توليد بهطوري كه ارزش افزوده بـراي بازار به دنبال داشته باشد، انجام ميدهند. راهبردها عمدتاً برگرفته از شخصيت و اهـداف مالك است. اغلب، مهمترين هدف راهبردي، انجام كاري متفاوت براي دسـتيـابي بـه يك قيمت مناسب است كه ميتواند سود خوبي را در ازاي سرمايهگذاري انجام شده بـه دنبال داشته باشد و امكان توسعهي بيشتر را فراهم آورد. به نوعي، اولويتهاي راهبـردي در كنار توسعهي كالا تكامل مييابند و بازارهايي را شناسايي ميكنند كـه هـم اينـك خدمات خوب و كافي در آنها ارايه نميشود. </a:t>
            </a:r>
            <a:endParaRPr lang="fa-IR">
              <a:cs typeface="B Zar" panose="00000400000000000000" pitchFamily="2" charset="-78"/>
            </a:endParaRPr>
          </a:p>
        </p:txBody>
      </p:sp>
      <p:sp>
        <p:nvSpPr>
          <p:cNvPr id="4" name="Rectangle 3"/>
          <p:cNvSpPr/>
          <p:nvPr/>
        </p:nvSpPr>
        <p:spPr>
          <a:xfrm>
            <a:off x="1653135" y="4846935"/>
            <a:ext cx="8225329" cy="923330"/>
          </a:xfrm>
          <a:prstGeom prst="rect">
            <a:avLst/>
          </a:prstGeom>
          <a:noFill/>
        </p:spPr>
        <p:txBody>
          <a:bodyPr wrap="none" lIns="91440" tIns="45720" rIns="91440" bIns="45720">
            <a:spAutoFit/>
          </a:bodyPr>
          <a:lstStyle/>
          <a:p>
            <a:pPr algn="ctr"/>
            <a:r>
              <a:rPr lang="fa-IR" sz="5400" b="1" cap="none" spc="50" smtClean="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دسـتيـابي بـه يك قيمت مناسب </a:t>
            </a:r>
            <a:endParaRPr lang="fa-IR" sz="5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427494811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a:cs typeface="B Zar" panose="00000400000000000000" pitchFamily="2" charset="-78"/>
              </a:rPr>
              <a:t>ب. نقش سازمان صنايع كوچك در مرحلهي آموزش كارآفرينان</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سازمان صنايع كوچك در </a:t>
            </a:r>
            <a:r>
              <a:rPr lang="fa-IR" smtClean="0">
                <a:cs typeface="B Zar" panose="00000400000000000000" pitchFamily="2" charset="-78"/>
              </a:rPr>
              <a:t>مرحله ي </a:t>
            </a:r>
            <a:r>
              <a:rPr lang="fa-IR">
                <a:cs typeface="B Zar" panose="00000400000000000000" pitchFamily="2" charset="-78"/>
              </a:rPr>
              <a:t>آموزش كارآفرينان صنايع كوچك بايد </a:t>
            </a:r>
            <a:r>
              <a:rPr lang="fa-IR" smtClean="0">
                <a:cs typeface="B Zar" panose="00000400000000000000" pitchFamily="2" charset="-78"/>
              </a:rPr>
              <a:t>امكانات و تسهيلات </a:t>
            </a:r>
            <a:r>
              <a:rPr lang="fa-IR">
                <a:cs typeface="B Zar" panose="00000400000000000000" pitchFamily="2" charset="-78"/>
              </a:rPr>
              <a:t>لازم را فراهم آورد. از </a:t>
            </a:r>
            <a:r>
              <a:rPr lang="fa-IR" smtClean="0">
                <a:cs typeface="B Zar" panose="00000400000000000000" pitchFamily="2" charset="-78"/>
              </a:rPr>
              <a:t>جمله:</a:t>
            </a:r>
          </a:p>
          <a:p>
            <a:pPr marL="0" indent="0" algn="just">
              <a:buNone/>
            </a:pPr>
            <a:r>
              <a:rPr lang="fa-IR" smtClean="0">
                <a:cs typeface="B Zar" panose="00000400000000000000" pitchFamily="2" charset="-78"/>
              </a:rPr>
              <a:t>1- تهيه ي </a:t>
            </a:r>
            <a:r>
              <a:rPr lang="fa-IR">
                <a:cs typeface="B Zar" panose="00000400000000000000" pitchFamily="2" charset="-78"/>
              </a:rPr>
              <a:t>مكان آموزشي در حد امكان در شهركهاي صنعتي يـا مكـاني كـه </a:t>
            </a:r>
            <a:r>
              <a:rPr lang="fa-IR" smtClean="0">
                <a:cs typeface="B Zar" panose="00000400000000000000" pitchFamily="2" charset="-78"/>
              </a:rPr>
              <a:t>امكـان دسترسي </a:t>
            </a:r>
            <a:r>
              <a:rPr lang="fa-IR">
                <a:cs typeface="B Zar" panose="00000400000000000000" pitchFamily="2" charset="-78"/>
              </a:rPr>
              <a:t>آسانتر شركتكنندگان در دوره وجود داشته باشد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2- تهيه ي </a:t>
            </a:r>
            <a:r>
              <a:rPr lang="fa-IR">
                <a:cs typeface="B Zar" panose="00000400000000000000" pitchFamily="2" charset="-78"/>
              </a:rPr>
              <a:t>كتب و متون آموزشي مورد نياز شركتكنندگان دوره و ارائهي اين منابع </a:t>
            </a:r>
            <a:r>
              <a:rPr lang="fa-IR" smtClean="0">
                <a:cs typeface="B Zar" panose="00000400000000000000" pitchFamily="2" charset="-78"/>
              </a:rPr>
              <a:t>به شركتكنندگان </a:t>
            </a:r>
            <a:r>
              <a:rPr lang="fa-IR">
                <a:cs typeface="B Zar" panose="00000400000000000000" pitchFamily="2" charset="-78"/>
              </a:rPr>
              <a:t>به صورت رايگان يا با تخفيف ويژه</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 </a:t>
            </a:r>
          </a:p>
        </p:txBody>
      </p:sp>
    </p:spTree>
    <p:extLst>
      <p:ext uri="{BB962C8B-B14F-4D97-AF65-F5344CB8AC3E}">
        <p14:creationId xmlns:p14="http://schemas.microsoft.com/office/powerpoint/2010/main" val="15596270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buNone/>
            </a:pPr>
            <a:r>
              <a:rPr lang="fa-IR" smtClean="0">
                <a:cs typeface="B Zar" panose="00000400000000000000" pitchFamily="2" charset="-78"/>
              </a:rPr>
              <a:t>3- تهيهي فيلم از دورههاي آموزشي و استفاده از آنها براي مديران و كاركنان صـنايع</a:t>
            </a:r>
            <a:br>
              <a:rPr lang="fa-IR" smtClean="0">
                <a:cs typeface="B Zar" panose="00000400000000000000" pitchFamily="2" charset="-78"/>
              </a:rPr>
            </a:br>
            <a:r>
              <a:rPr lang="fa-IR" smtClean="0">
                <a:cs typeface="B Zar" panose="00000400000000000000" pitchFamily="2" charset="-78"/>
              </a:rPr>
              <a:t>كوچك كه امكان شركت آنها در دورهها فراهم نبوده است.</a:t>
            </a:r>
            <a:br>
              <a:rPr lang="fa-IR" smtClean="0">
                <a:cs typeface="B Zar" panose="00000400000000000000" pitchFamily="2" charset="-78"/>
              </a:rPr>
            </a:br>
            <a:endParaRPr lang="fa-IR" smtClean="0">
              <a:cs typeface="B Zar" panose="00000400000000000000" pitchFamily="2" charset="-78"/>
            </a:endParaRPr>
          </a:p>
          <a:p>
            <a:pPr marL="0" indent="0">
              <a:buNone/>
            </a:pPr>
            <a:r>
              <a:rPr lang="fa-IR" smtClean="0">
                <a:cs typeface="B Zar" panose="00000400000000000000" pitchFamily="2" charset="-78"/>
              </a:rPr>
              <a:t>4- نظارت بر برگزاري كلاسهاي آموزشـي و برطـرف نكـردن مسـائل و مشـكلات</a:t>
            </a:r>
            <a:br>
              <a:rPr lang="fa-IR" smtClean="0">
                <a:cs typeface="B Zar" panose="00000400000000000000" pitchFamily="2" charset="-78"/>
              </a:rPr>
            </a:br>
            <a:r>
              <a:rPr lang="fa-IR" smtClean="0">
                <a:cs typeface="B Zar" panose="00000400000000000000" pitchFamily="2" charset="-78"/>
              </a:rPr>
              <a:t>احتمالي آموزشي در حين برگزاري  دوره</a:t>
            </a:r>
            <a:br>
              <a:rPr lang="fa-IR" smtClean="0">
                <a:cs typeface="B Zar" panose="00000400000000000000" pitchFamily="2" charset="-78"/>
              </a:rPr>
            </a:br>
            <a:endParaRPr lang="fa-IR" smtClean="0">
              <a:cs typeface="B Zar" panose="00000400000000000000" pitchFamily="2" charset="-78"/>
            </a:endParaRPr>
          </a:p>
          <a:p>
            <a:pPr marL="0" indent="0">
              <a:buNone/>
            </a:pPr>
            <a:r>
              <a:rPr lang="fa-IR" smtClean="0">
                <a:cs typeface="B Zar" panose="00000400000000000000" pitchFamily="2" charset="-78"/>
              </a:rPr>
              <a:t>5- انجام ارزشيابي آموزشي در اين دورهها براساس پرسشنامههـاي تهيـه شـده و انجـام</a:t>
            </a:r>
            <a:br>
              <a:rPr lang="fa-IR" smtClean="0">
                <a:cs typeface="B Zar" panose="00000400000000000000" pitchFamily="2" charset="-78"/>
              </a:rPr>
            </a:br>
            <a:r>
              <a:rPr lang="fa-IR" smtClean="0">
                <a:cs typeface="B Zar" panose="00000400000000000000" pitchFamily="2" charset="-78"/>
              </a:rPr>
              <a:t>مصاحبههاي تصادفي با شركت كنندگان </a:t>
            </a:r>
            <a:br>
              <a:rPr lang="fa-IR" smtClean="0">
                <a:cs typeface="B Zar" panose="00000400000000000000" pitchFamily="2" charset="-78"/>
              </a:rPr>
            </a:br>
            <a:endParaRPr lang="fa-IR" smtClean="0">
              <a:cs typeface="B Zar" panose="00000400000000000000" pitchFamily="2" charset="-78"/>
            </a:endParaRPr>
          </a:p>
          <a:p>
            <a:endParaRPr lang="fa-IR">
              <a:cs typeface="B Zar" panose="00000400000000000000" pitchFamily="2" charset="-78"/>
            </a:endParaRPr>
          </a:p>
        </p:txBody>
      </p:sp>
    </p:spTree>
    <p:extLst>
      <p:ext uri="{BB962C8B-B14F-4D97-AF65-F5344CB8AC3E}">
        <p14:creationId xmlns:p14="http://schemas.microsoft.com/office/powerpoint/2010/main" val="15325313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a:cs typeface="B Zar" panose="00000400000000000000" pitchFamily="2" charset="-78"/>
              </a:rPr>
              <a:t>ج . نقش سازمان صنايع كوچك در مرحلهي پس از آموزش كارآفرينان</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سازمان </a:t>
            </a:r>
            <a:r>
              <a:rPr lang="fa-IR">
                <a:cs typeface="B Zar" panose="00000400000000000000" pitchFamily="2" charset="-78"/>
              </a:rPr>
              <a:t>صنايع كوچك بايد پس از اتمام دورهي آموزشي، با توجه به ارزشيابي انجام</a:t>
            </a:r>
            <a:br>
              <a:rPr lang="fa-IR">
                <a:cs typeface="B Zar" panose="00000400000000000000" pitchFamily="2" charset="-78"/>
              </a:rPr>
            </a:br>
            <a:r>
              <a:rPr lang="fa-IR">
                <a:cs typeface="B Zar" panose="00000400000000000000" pitchFamily="2" charset="-78"/>
              </a:rPr>
              <a:t>شده و مسائل و مشكلاتي كه در حين اجراي دوره وجود داشته است، اقدامات زير را به</a:t>
            </a:r>
            <a:br>
              <a:rPr lang="fa-IR">
                <a:cs typeface="B Zar" panose="00000400000000000000" pitchFamily="2" charset="-78"/>
              </a:rPr>
            </a:br>
            <a:r>
              <a:rPr lang="fa-IR">
                <a:cs typeface="B Zar" panose="00000400000000000000" pitchFamily="2" charset="-78"/>
              </a:rPr>
              <a:t>انجام رساند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 1تهيهي گزارش تحليل به وسيلهي كارشناسـان سـازمان صـنايع كوچـك مبنـي </a:t>
            </a:r>
            <a:r>
              <a:rPr lang="fa-IR" smtClean="0">
                <a:cs typeface="B Zar" panose="00000400000000000000" pitchFamily="2" charset="-78"/>
              </a:rPr>
              <a:t>بـر شناسايي نقاط قوت و ضعف دورهي برگزار شده و ارائـهي راهكـار بـراي برطـرف كردن مشكلات و تكرار نشدن اين مسائل در دورههاي آموزشي آتي.</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1658560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2- انجام </a:t>
            </a:r>
            <a:r>
              <a:rPr lang="fa-IR">
                <a:cs typeface="B Zar" panose="00000400000000000000" pitchFamily="2" charset="-78"/>
              </a:rPr>
              <a:t>نيازسنجي آموزشي دورهاي از نيازهاي آموزشي كارآفرينان صنايع كوچك </a:t>
            </a:r>
            <a:r>
              <a:rPr lang="fa-IR" smtClean="0">
                <a:cs typeface="B Zar" panose="00000400000000000000" pitchFamily="2" charset="-78"/>
              </a:rPr>
              <a:t>در ايران </a:t>
            </a:r>
            <a:r>
              <a:rPr lang="fa-IR">
                <a:cs typeface="B Zar" panose="00000400000000000000" pitchFamily="2" charset="-78"/>
              </a:rPr>
              <a:t>و بازنگري در دروس آموزشي، واحدها، روش آموزشي و ويژگيهاي </a:t>
            </a:r>
            <a:r>
              <a:rPr lang="fa-IR" smtClean="0">
                <a:cs typeface="B Zar" panose="00000400000000000000" pitchFamily="2" charset="-78"/>
              </a:rPr>
              <a:t>مربيـان آموزش </a:t>
            </a:r>
            <a:r>
              <a:rPr lang="fa-IR">
                <a:cs typeface="B Zar" panose="00000400000000000000" pitchFamily="2" charset="-78"/>
              </a:rPr>
              <a:t>كارآفريني كه ميتواند از طريق عقد قرارداد بـا مؤسسـات پژوهشـي و </a:t>
            </a:r>
            <a:r>
              <a:rPr lang="fa-IR" smtClean="0">
                <a:cs typeface="B Zar" panose="00000400000000000000" pitchFamily="2" charset="-78"/>
              </a:rPr>
              <a:t>بـا نظارت </a:t>
            </a:r>
            <a:r>
              <a:rPr lang="fa-IR">
                <a:cs typeface="B Zar" panose="00000400000000000000" pitchFamily="2" charset="-78"/>
              </a:rPr>
              <a:t>سازمان صنايع كوچك صورت ميپذيرد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7966585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buNone/>
            </a:pPr>
            <a:r>
              <a:rPr lang="fa-IR" smtClean="0">
                <a:cs typeface="B Zar" panose="00000400000000000000" pitchFamily="2" charset="-78"/>
              </a:rPr>
              <a:t>3- دوره گواهينامه پايان دورهي آمـوزش كـارآفريني بـه شـركتكننـدگاني كـه دوره هاي آموزشي را با موفقيت سپري كردهاند.</a:t>
            </a:r>
            <a:br>
              <a:rPr lang="fa-IR" smtClean="0">
                <a:cs typeface="B Zar" panose="00000400000000000000" pitchFamily="2" charset="-78"/>
              </a:rPr>
            </a:br>
            <a:endParaRPr lang="fa-IR" smtClean="0">
              <a:cs typeface="B Zar" panose="00000400000000000000" pitchFamily="2" charset="-78"/>
            </a:endParaRPr>
          </a:p>
          <a:p>
            <a:r>
              <a:rPr lang="fa-IR" smtClean="0">
                <a:cs typeface="B Zar" panose="00000400000000000000" pitchFamily="2" charset="-78"/>
              </a:rPr>
              <a:t>4- اهداي پاداشهاي مادي و معنوي به شركت كنندگاني كه با موفقيت دوره ها را پشت</a:t>
            </a:r>
            <a:br>
              <a:rPr lang="fa-IR" smtClean="0">
                <a:cs typeface="B Zar" panose="00000400000000000000" pitchFamily="2" charset="-78"/>
              </a:rPr>
            </a:br>
            <a:r>
              <a:rPr lang="fa-IR" smtClean="0">
                <a:cs typeface="B Zar" panose="00000400000000000000" pitchFamily="2" charset="-78"/>
              </a:rPr>
              <a:t>سر گذاشته و امتياز بالايي كسب كردهاند</a:t>
            </a:r>
            <a:endParaRPr lang="fa-IR">
              <a:cs typeface="B Zar" panose="00000400000000000000" pitchFamily="2" charset="-78"/>
            </a:endParaRPr>
          </a:p>
        </p:txBody>
      </p:sp>
    </p:spTree>
    <p:extLst>
      <p:ext uri="{BB962C8B-B14F-4D97-AF65-F5344CB8AC3E}">
        <p14:creationId xmlns:p14="http://schemas.microsoft.com/office/powerpoint/2010/main" val="30866343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buNone/>
            </a:pPr>
            <a:r>
              <a:rPr lang="fa-IR" smtClean="0">
                <a:cs typeface="B Zar" panose="00000400000000000000" pitchFamily="2" charset="-78"/>
              </a:rPr>
              <a:t>5- سازمان </a:t>
            </a:r>
            <a:r>
              <a:rPr lang="fa-IR">
                <a:cs typeface="B Zar" panose="00000400000000000000" pitchFamily="2" charset="-78"/>
              </a:rPr>
              <a:t>صنايع كوچك با انجام هماهنگيهاي لازم با سـاير نهادهـا و </a:t>
            </a:r>
            <a:r>
              <a:rPr lang="fa-IR" smtClean="0">
                <a:cs typeface="B Zar" panose="00000400000000000000" pitchFamily="2" charset="-78"/>
              </a:rPr>
              <a:t>سـازمانهـاي دولتي </a:t>
            </a:r>
            <a:r>
              <a:rPr lang="fa-IR">
                <a:cs typeface="B Zar" panose="00000400000000000000" pitchFamily="2" charset="-78"/>
              </a:rPr>
              <a:t>همچون وزارت صنايع و معادن، بانكها، شركتهاي شـهركهـاي </a:t>
            </a:r>
            <a:r>
              <a:rPr lang="fa-IR" smtClean="0">
                <a:cs typeface="B Zar" panose="00000400000000000000" pitchFamily="2" charset="-78"/>
              </a:rPr>
              <a:t>صـنعتي، وزارت </a:t>
            </a:r>
            <a:r>
              <a:rPr lang="fa-IR">
                <a:cs typeface="B Zar" panose="00000400000000000000" pitchFamily="2" charset="-78"/>
              </a:rPr>
              <a:t>كار و امور اجتماعي و ... بايد شركتكنندگان در دورهها را كـه موفـق </a:t>
            </a:r>
            <a:r>
              <a:rPr lang="fa-IR" smtClean="0">
                <a:cs typeface="B Zar" panose="00000400000000000000" pitchFamily="2" charset="-78"/>
              </a:rPr>
              <a:t>بـه اخذ </a:t>
            </a:r>
            <a:r>
              <a:rPr lang="fa-IR">
                <a:cs typeface="B Zar" panose="00000400000000000000" pitchFamily="2" charset="-78"/>
              </a:rPr>
              <a:t>گواهينامه شدهاند، به اين نهادها معرفـي كنـد تـا كارآفرينـان از امكانـات </a:t>
            </a:r>
            <a:r>
              <a:rPr lang="fa-IR" smtClean="0">
                <a:cs typeface="B Zar" panose="00000400000000000000" pitchFamily="2" charset="-78"/>
              </a:rPr>
              <a:t>و تسهيلات </a:t>
            </a:r>
            <a:r>
              <a:rPr lang="fa-IR">
                <a:cs typeface="B Zar" panose="00000400000000000000" pitchFamily="2" charset="-78"/>
              </a:rPr>
              <a:t>ويژه برخوردار شوند.</a:t>
            </a:r>
            <a:br>
              <a:rPr lang="fa-IR">
                <a:cs typeface="B Zar" panose="00000400000000000000" pitchFamily="2" charset="-78"/>
              </a:rPr>
            </a:br>
            <a:endParaRPr lang="fa-IR" smtClean="0">
              <a:cs typeface="B Zar" panose="00000400000000000000" pitchFamily="2" charset="-78"/>
            </a:endParaRPr>
          </a:p>
          <a:p>
            <a:pPr marL="0" indent="0" algn="just">
              <a:buNone/>
            </a:pPr>
            <a:r>
              <a:rPr lang="fa-IR" smtClean="0">
                <a:cs typeface="B Zar" panose="00000400000000000000" pitchFamily="2" charset="-78"/>
              </a:rPr>
              <a:t>6-بررسي </a:t>
            </a:r>
            <a:r>
              <a:rPr lang="fa-IR">
                <a:cs typeface="B Zar" panose="00000400000000000000" pitchFamily="2" charset="-78"/>
              </a:rPr>
              <a:t>پيامدها و نتايج آموزشهاي كارآفريني در كسبوكار صـنايع كوچـك </a:t>
            </a:r>
            <a:r>
              <a:rPr lang="fa-IR" smtClean="0">
                <a:cs typeface="B Zar" panose="00000400000000000000" pitchFamily="2" charset="-78"/>
              </a:rPr>
              <a:t>در عمل </a:t>
            </a:r>
            <a:r>
              <a:rPr lang="fa-IR">
                <a:cs typeface="B Zar" panose="00000400000000000000" pitchFamily="2" charset="-78"/>
              </a:rPr>
              <a:t>و ارائهي اين نتايج براي بهبود يا بازنگري دورههاي آموزشي</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9814388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نتيجه گيري</a:t>
            </a:r>
            <a:r>
              <a:rPr lang="fa-IR" smtClean="0">
                <a:solidFill>
                  <a:srgbClr val="FF0000"/>
                </a:solidFill>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كارآفريني به عنوان يك رشتهي علمي، همانند ساير علوم داراي مجموعهاي از </a:t>
            </a:r>
            <a:r>
              <a:rPr lang="fa-IR" smtClean="0">
                <a:cs typeface="B Zar" panose="00000400000000000000" pitchFamily="2" charset="-78"/>
              </a:rPr>
              <a:t>اصول و </a:t>
            </a:r>
            <a:r>
              <a:rPr lang="fa-IR">
                <a:cs typeface="B Zar" panose="00000400000000000000" pitchFamily="2" charset="-78"/>
              </a:rPr>
              <a:t>قواعد علمي و عملي است و بر روي اين فرضيه كه كارآفريني غيراكتسابي است، </a:t>
            </a:r>
            <a:r>
              <a:rPr lang="fa-IR" smtClean="0">
                <a:cs typeface="B Zar" panose="00000400000000000000" pitchFamily="2" charset="-78"/>
              </a:rPr>
              <a:t>خط بطلان </a:t>
            </a:r>
            <a:r>
              <a:rPr lang="fa-IR">
                <a:cs typeface="B Zar" panose="00000400000000000000" pitchFamily="2" charset="-78"/>
              </a:rPr>
              <a:t>ميكشد. با توجه به اين موضوع، امروزه درباره ي روشها و محتواي برنامههـاي</a:t>
            </a:r>
            <a:br>
              <a:rPr lang="fa-IR">
                <a:cs typeface="B Zar" panose="00000400000000000000" pitchFamily="2" charset="-78"/>
              </a:rPr>
            </a:br>
            <a:r>
              <a:rPr lang="fa-IR">
                <a:cs typeface="B Zar" panose="00000400000000000000" pitchFamily="2" charset="-78"/>
              </a:rPr>
              <a:t>آموزشي براي تقويت مهارتهاي كارآفرينانه، به ويـژه در صـاحبان كسـبوكارهـاي</a:t>
            </a:r>
            <a:br>
              <a:rPr lang="fa-IR">
                <a:cs typeface="B Zar" panose="00000400000000000000" pitchFamily="2" charset="-78"/>
              </a:rPr>
            </a:br>
            <a:r>
              <a:rPr lang="fa-IR">
                <a:cs typeface="B Zar" panose="00000400000000000000" pitchFamily="2" charset="-78"/>
              </a:rPr>
              <a:t>كوچك مطالعات مختلفي در سراسر دنيا انجام شده است و برنامهريزان در اين كشورها،</a:t>
            </a:r>
            <a:br>
              <a:rPr lang="fa-IR">
                <a:cs typeface="B Zar" panose="00000400000000000000" pitchFamily="2" charset="-78"/>
              </a:rPr>
            </a:br>
            <a:r>
              <a:rPr lang="fa-IR">
                <a:cs typeface="B Zar" panose="00000400000000000000" pitchFamily="2" charset="-78"/>
              </a:rPr>
              <a:t>متناسب با نيازهاي فعالين عرصهي كسبوكارها، برنامههاي آموزشي خود را به </a:t>
            </a:r>
            <a:r>
              <a:rPr lang="fa-IR" smtClean="0">
                <a:cs typeface="B Zar" panose="00000400000000000000" pitchFamily="2" charset="-78"/>
              </a:rPr>
              <a:t>مرحلهي اجرا در مي آورند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56843028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smtClean="0">
                <a:solidFill>
                  <a:srgbClr val="FF0000"/>
                </a:solidFill>
                <a:cs typeface="B Zar" panose="00000400000000000000" pitchFamily="2" charset="-78"/>
              </a:rPr>
              <a:t>نتیجه گیری</a:t>
            </a:r>
            <a:endParaRPr lang="fa-IR" sz="4800"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 </a:t>
            </a:r>
            <a:r>
              <a:rPr lang="fa-IR">
                <a:cs typeface="B Zar" panose="00000400000000000000" pitchFamily="2" charset="-78"/>
              </a:rPr>
              <a:t>مقالهي حاضر كه برگرفته از نتايج پژوهش ميداني در صنايع </a:t>
            </a:r>
            <a:r>
              <a:rPr lang="fa-IR" smtClean="0">
                <a:cs typeface="B Zar" panose="00000400000000000000" pitchFamily="2" charset="-78"/>
              </a:rPr>
              <a:t>كوچك ايران </a:t>
            </a:r>
            <a:r>
              <a:rPr lang="fa-IR">
                <a:cs typeface="B Zar" panose="00000400000000000000" pitchFamily="2" charset="-78"/>
              </a:rPr>
              <a:t>است، به موضوع بررسي نيازهاي آموزشي صاحبان كسبوكارهـاي كوچـك </a:t>
            </a:r>
            <a:r>
              <a:rPr lang="fa-IR" smtClean="0">
                <a:cs typeface="B Zar" panose="00000400000000000000" pitchFamily="2" charset="-78"/>
              </a:rPr>
              <a:t>در حوزهي </a:t>
            </a:r>
            <a:r>
              <a:rPr lang="fa-IR">
                <a:cs typeface="B Zar" panose="00000400000000000000" pitchFamily="2" charset="-78"/>
              </a:rPr>
              <a:t>كارآفريني پرداخته و نتايج حاصل از آن نشان ميدهد كه به علت شكاف </a:t>
            </a:r>
            <a:r>
              <a:rPr lang="fa-IR" smtClean="0">
                <a:cs typeface="B Zar" panose="00000400000000000000" pitchFamily="2" charset="-78"/>
              </a:rPr>
              <a:t>زيـاد بين </a:t>
            </a:r>
            <a:r>
              <a:rPr lang="fa-IR">
                <a:cs typeface="B Zar" panose="00000400000000000000" pitchFamily="2" charset="-78"/>
              </a:rPr>
              <a:t>وضع موجود و مطلوب بسياري از مؤلفههـاي آموزشـي، بـراي تقويـت مهـارت </a:t>
            </a:r>
            <a:r>
              <a:rPr lang="fa-IR" smtClean="0">
                <a:cs typeface="B Zar" panose="00000400000000000000" pitchFamily="2" charset="-78"/>
              </a:rPr>
              <a:t>و روحيهي </a:t>
            </a:r>
            <a:r>
              <a:rPr lang="fa-IR">
                <a:cs typeface="B Zar" panose="00000400000000000000" pitchFamily="2" charset="-78"/>
              </a:rPr>
              <a:t>كارآفريني، برنامههاي آموزشي وسيع و جدي مورد نياز است. با توجه به </a:t>
            </a:r>
            <a:r>
              <a:rPr lang="fa-IR" smtClean="0">
                <a:cs typeface="B Zar" panose="00000400000000000000" pitchFamily="2" charset="-78"/>
              </a:rPr>
              <a:t>نقش سرمايهي </a:t>
            </a:r>
            <a:r>
              <a:rPr lang="fa-IR">
                <a:cs typeface="B Zar" panose="00000400000000000000" pitchFamily="2" charset="-78"/>
              </a:rPr>
              <a:t>انساني كارآفريني در توسعهي جوامع مختلف و نيازهاي كارآفرينان به </a:t>
            </a:r>
            <a:r>
              <a:rPr lang="fa-IR" smtClean="0">
                <a:cs typeface="B Zar" panose="00000400000000000000" pitchFamily="2" charset="-78"/>
              </a:rPr>
              <a:t>كسـب دانش</a:t>
            </a:r>
            <a:r>
              <a:rPr lang="fa-IR">
                <a:cs typeface="B Zar" panose="00000400000000000000" pitchFamily="2" charset="-78"/>
              </a:rPr>
              <a:t>، نگرش و مهـارتهـاي كارآفرينانـه، راهكارهـاي لازم بـراي بهبـود </a:t>
            </a:r>
            <a:r>
              <a:rPr lang="fa-IR" smtClean="0">
                <a:cs typeface="B Zar" panose="00000400000000000000" pitchFamily="2" charset="-78"/>
              </a:rPr>
              <a:t>وضـعيت كارآفريني </a:t>
            </a:r>
            <a:r>
              <a:rPr lang="fa-IR">
                <a:cs typeface="B Zar" panose="00000400000000000000" pitchFamily="2" charset="-78"/>
              </a:rPr>
              <a:t>در كسب و كارهاي كوچك ارائه شده 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893764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كوبيسـك و ايبسـتر (1983) بر ايـن باورند </a:t>
            </a:r>
            <a:r>
              <a:rPr lang="fa-IR">
                <a:cs typeface="B Zar" panose="00000400000000000000" pitchFamily="2" charset="-78"/>
              </a:rPr>
              <a:t>كه توابع مهم در اين حوزه عبارتند از: طرح محصولات– خدمات، شناخت </a:t>
            </a:r>
            <a:r>
              <a:rPr lang="fa-IR" smtClean="0">
                <a:cs typeface="B Zar" panose="00000400000000000000" pitchFamily="2" charset="-78"/>
              </a:rPr>
              <a:t>قدرت بازار</a:t>
            </a:r>
            <a:r>
              <a:rPr lang="fa-IR">
                <a:cs typeface="B Zar" panose="00000400000000000000" pitchFamily="2" charset="-78"/>
              </a:rPr>
              <a:t>، ايجاد كسبوكار، تأمين بودجه و توسعهي زيرساختاري. نيازهاي سازماني </a:t>
            </a:r>
            <a:r>
              <a:rPr lang="fa-IR" smtClean="0">
                <a:cs typeface="B Zar" panose="00000400000000000000" pitchFamily="2" charset="-78"/>
              </a:rPr>
              <a:t>عمـدتاً در </a:t>
            </a:r>
            <a:r>
              <a:rPr lang="fa-IR">
                <a:cs typeface="B Zar" panose="00000400000000000000" pitchFamily="2" charset="-78"/>
              </a:rPr>
              <a:t>راستاي اين امر هستند كه مالكان كنترلهاي مناسب مالي را اجـرا كننـد، </a:t>
            </a:r>
            <a:r>
              <a:rPr lang="fa-IR" smtClean="0">
                <a:cs typeface="B Zar" panose="00000400000000000000" pitchFamily="2" charset="-78"/>
              </a:rPr>
              <a:t>اختيـارات كافي </a:t>
            </a:r>
            <a:r>
              <a:rPr lang="fa-IR">
                <a:cs typeface="B Zar" panose="00000400000000000000" pitchFamily="2" charset="-78"/>
              </a:rPr>
              <a:t>را به ديگران در بنگاه واگذار كرده و وظايف و مسؤوليتهاي افراد را به </a:t>
            </a:r>
            <a:r>
              <a:rPr lang="fa-IR" smtClean="0">
                <a:cs typeface="B Zar" panose="00000400000000000000" pitchFamily="2" charset="-78"/>
              </a:rPr>
              <a:t>روشـني تعريف </a:t>
            </a:r>
            <a:r>
              <a:rPr lang="fa-IR">
                <a:cs typeface="B Zar" panose="00000400000000000000" pitchFamily="2" charset="-78"/>
              </a:rPr>
              <a:t>كنند. </a:t>
            </a:r>
            <a:endParaRPr lang="fa-IR" smtClean="0">
              <a:cs typeface="B Zar" panose="00000400000000000000" pitchFamily="2" charset="-78"/>
            </a:endParaRPr>
          </a:p>
          <a:p>
            <a:pPr marL="0" indent="0" algn="just">
              <a:buNone/>
            </a:pPr>
            <a:endParaRPr lang="fa-IR" smtClean="0">
              <a:cs typeface="B Zar" panose="00000400000000000000" pitchFamily="2" charset="-78"/>
            </a:endParaRPr>
          </a:p>
          <a:p>
            <a:pPr marL="0" indent="0" algn="just">
              <a:buNone/>
            </a:pPr>
            <a:r>
              <a:rPr lang="en-US" smtClean="0">
                <a:cs typeface="B Zar" panose="00000400000000000000" pitchFamily="2" charset="-78"/>
              </a:rPr>
              <a:t/>
            </a:r>
            <a:br>
              <a:rPr lang="en-US" smtClean="0">
                <a:cs typeface="B Zar" panose="00000400000000000000" pitchFamily="2" charset="-78"/>
              </a:rPr>
            </a:br>
            <a:endParaRPr lang="fa-IR">
              <a:cs typeface="B Zar" panose="00000400000000000000" pitchFamily="2" charset="-78"/>
            </a:endParaRPr>
          </a:p>
        </p:txBody>
      </p:sp>
      <p:sp>
        <p:nvSpPr>
          <p:cNvPr id="4" name="Rectangle 3"/>
          <p:cNvSpPr/>
          <p:nvPr/>
        </p:nvSpPr>
        <p:spPr>
          <a:xfrm>
            <a:off x="1693714" y="4516735"/>
            <a:ext cx="5578771" cy="923330"/>
          </a:xfrm>
          <a:prstGeom prst="rect">
            <a:avLst/>
          </a:prstGeom>
          <a:noFill/>
        </p:spPr>
        <p:txBody>
          <a:bodyPr wrap="none" lIns="91440" tIns="45720" rIns="91440" bIns="45720">
            <a:spAutoFit/>
          </a:bodyPr>
          <a:lstStyle/>
          <a:p>
            <a:pPr algn="ctr"/>
            <a:r>
              <a:rPr lang="fa-IR" sz="5400" b="1" cap="none" spc="0">
                <a:ln w="22225">
                  <a:solidFill>
                    <a:schemeClr val="accent2"/>
                  </a:solidFill>
                  <a:prstDash val="solid"/>
                </a:ln>
                <a:solidFill>
                  <a:schemeClr val="accent2">
                    <a:lumMod val="40000"/>
                    <a:lumOff val="60000"/>
                  </a:schemeClr>
                </a:solidFill>
                <a:effectLst/>
                <a:cs typeface="B Zar" panose="00000400000000000000" pitchFamily="2" charset="-78"/>
              </a:rPr>
              <a:t>كنترلهاي مناسب مالي </a:t>
            </a:r>
            <a:endParaRPr lang="fa-I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638084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چالشهاي اصلي عبارتند از: كمبود نقدينگي و رقابـت از جانـب رقبـاي بزرگتر و قويتر. مشكلات رايج نيز عبارتند از كمبود سرمايه، تواناييهاي اجرايي يـا استعدادهاي ناكافي و كنترلهاي ضعيف (</a:t>
            </a:r>
            <a:r>
              <a:rPr lang="en-US" smtClean="0">
                <a:cs typeface="B Zar" panose="00000400000000000000" pitchFamily="2" charset="-78"/>
              </a:rPr>
              <a:t>Mill</a:t>
            </a:r>
            <a:r>
              <a:rPr lang="fa-IR" smtClean="0">
                <a:cs typeface="B Zar" panose="00000400000000000000" pitchFamily="2" charset="-78"/>
              </a:rPr>
              <a:t>)</a:t>
            </a:r>
            <a:endParaRPr lang="fa-IR"/>
          </a:p>
        </p:txBody>
      </p:sp>
    </p:spTree>
    <p:extLst>
      <p:ext uri="{BB962C8B-B14F-4D97-AF65-F5344CB8AC3E}">
        <p14:creationId xmlns:p14="http://schemas.microsoft.com/office/powerpoint/2010/main" val="4240627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چرخهي حيات كسبوكارهاي كارآفرينانه</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صاحبنظران مختلف، مراحل ايجاد و </a:t>
            </a:r>
            <a:r>
              <a:rPr lang="fa-IR" smtClean="0">
                <a:cs typeface="B Zar" panose="00000400000000000000" pitchFamily="2" charset="-78"/>
              </a:rPr>
              <a:t>توسـعه ي </a:t>
            </a:r>
            <a:r>
              <a:rPr lang="fa-IR">
                <a:cs typeface="B Zar" panose="00000400000000000000" pitchFamily="2" charset="-78"/>
              </a:rPr>
              <a:t>كسـب و كارهـاي كوچـك را </a:t>
            </a:r>
            <a:r>
              <a:rPr lang="fa-IR" smtClean="0">
                <a:cs typeface="B Zar" panose="00000400000000000000" pitchFamily="2" charset="-78"/>
              </a:rPr>
              <a:t>در قالبهاي </a:t>
            </a:r>
            <a:r>
              <a:rPr lang="fa-IR">
                <a:cs typeface="B Zar" panose="00000400000000000000" pitchFamily="2" charset="-78"/>
              </a:rPr>
              <a:t>متعددي تقسيمبندي كردهاند. </a:t>
            </a:r>
            <a:r>
              <a:rPr lang="fa-IR" smtClean="0">
                <a:cs typeface="B Zar" panose="00000400000000000000" pitchFamily="2" charset="-78"/>
              </a:rPr>
              <a:t>به طور</a:t>
            </a:r>
            <a:r>
              <a:rPr lang="fa-IR" smtClean="0">
                <a:solidFill>
                  <a:srgbClr val="FF0000"/>
                </a:solidFill>
                <a:cs typeface="B Zar" panose="00000400000000000000" pitchFamily="2" charset="-78"/>
              </a:rPr>
              <a:t> </a:t>
            </a:r>
            <a:r>
              <a:rPr lang="fa-IR">
                <a:solidFill>
                  <a:srgbClr val="FF0000"/>
                </a:solidFill>
                <a:cs typeface="B Zar" panose="00000400000000000000" pitchFamily="2" charset="-78"/>
              </a:rPr>
              <a:t>سنتي </a:t>
            </a:r>
            <a:r>
              <a:rPr lang="fa-IR" smtClean="0">
                <a:cs typeface="B Zar" panose="00000400000000000000" pitchFamily="2" charset="-78"/>
              </a:rPr>
              <a:t>چرخه ي </a:t>
            </a:r>
            <a:r>
              <a:rPr lang="fa-IR">
                <a:cs typeface="B Zar" panose="00000400000000000000" pitchFamily="2" charset="-78"/>
              </a:rPr>
              <a:t>زندگي اين نـوع كسـب </a:t>
            </a:r>
            <a:r>
              <a:rPr lang="fa-IR" smtClean="0">
                <a:cs typeface="B Zar" panose="00000400000000000000" pitchFamily="2" charset="-78"/>
              </a:rPr>
              <a:t>و كارها </a:t>
            </a:r>
            <a:r>
              <a:rPr lang="fa-IR">
                <a:cs typeface="B Zar" panose="00000400000000000000" pitchFamily="2" charset="-78"/>
              </a:rPr>
              <a:t>را ميتوان در قالب پنج مرحلـه بررسـي كـرد </a:t>
            </a:r>
            <a:r>
              <a:rPr lang="fa-IR" smtClean="0">
                <a:cs typeface="B Zar" panose="00000400000000000000" pitchFamily="2" charset="-78"/>
              </a:rPr>
              <a:t>(</a:t>
            </a:r>
            <a:r>
              <a:rPr lang="en-US" smtClean="0">
                <a:cs typeface="B Zar" panose="00000400000000000000" pitchFamily="2" charset="-78"/>
              </a:rPr>
              <a:t>Hodgetts </a:t>
            </a:r>
            <a:r>
              <a:rPr lang="en-US">
                <a:cs typeface="B Zar" panose="00000400000000000000" pitchFamily="2" charset="-78"/>
              </a:rPr>
              <a:t>&amp; Kuratko, </a:t>
            </a:r>
            <a:r>
              <a:rPr lang="en-US" smtClean="0">
                <a:cs typeface="B Zar" panose="00000400000000000000" pitchFamily="2" charset="-78"/>
              </a:rPr>
              <a:t>2001 P150 </a:t>
            </a:r>
            <a:r>
              <a:rPr lang="fa-IR" smtClean="0">
                <a:cs typeface="B Zar" panose="00000400000000000000" pitchFamily="2" charset="-78"/>
              </a:rPr>
              <a:t>)</a:t>
            </a:r>
            <a:r>
              <a:rPr lang="en-US" smtClean="0">
                <a:cs typeface="B Zar" panose="00000400000000000000" pitchFamily="2" charset="-78"/>
              </a:rPr>
              <a:t/>
            </a:r>
            <a:br>
              <a:rPr lang="en-US"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721806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1- مرحله ي ايجاد كسب كار :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مرحله ي </a:t>
            </a:r>
            <a:r>
              <a:rPr lang="fa-IR">
                <a:cs typeface="B Zar" panose="00000400000000000000" pitchFamily="2" charset="-78"/>
              </a:rPr>
              <a:t>اول شامل فعاليتهاي مرتبط بـا </a:t>
            </a:r>
            <a:r>
              <a:rPr lang="fa-IR" smtClean="0">
                <a:cs typeface="B Zar" panose="00000400000000000000" pitchFamily="2" charset="-78"/>
              </a:rPr>
              <a:t>شـكل گيـري اوليه ي </a:t>
            </a:r>
            <a:r>
              <a:rPr lang="fa-IR">
                <a:cs typeface="B Zar" panose="00000400000000000000" pitchFamily="2" charset="-78"/>
              </a:rPr>
              <a:t>كسبوكار است. در اين مرحله آ، فر يند كارآفرينانه ايجاد شـده و </a:t>
            </a:r>
            <a:r>
              <a:rPr lang="fa-IR" smtClean="0">
                <a:cs typeface="B Zar" panose="00000400000000000000" pitchFamily="2" charset="-78"/>
              </a:rPr>
              <a:t>خلاقيـت مورد </a:t>
            </a:r>
            <a:r>
              <a:rPr lang="fa-IR">
                <a:cs typeface="B Zar" panose="00000400000000000000" pitchFamily="2" charset="-78"/>
              </a:rPr>
              <a:t>نياز است. براي انباشت و كسب منابع مالي و غيرمـالي، خلاقيـت، ارزيـابي </a:t>
            </a:r>
            <a:r>
              <a:rPr lang="fa-IR" smtClean="0">
                <a:cs typeface="B Zar" panose="00000400000000000000" pitchFamily="2" charset="-78"/>
              </a:rPr>
              <a:t>و شبكه سازي </a:t>
            </a:r>
            <a:r>
              <a:rPr lang="fa-IR">
                <a:cs typeface="B Zar" panose="00000400000000000000" pitchFamily="2" charset="-78"/>
              </a:rPr>
              <a:t>نياز است. فلسفهي كلي مأموريت و جهت كسبوكار در قالب </a:t>
            </a:r>
            <a:r>
              <a:rPr lang="fa-IR" smtClean="0">
                <a:cs typeface="B Zar" panose="00000400000000000000" pitchFamily="2" charset="-78"/>
              </a:rPr>
              <a:t>راهبـرد كارآفرينانهي </a:t>
            </a:r>
            <a:r>
              <a:rPr lang="fa-IR">
                <a:cs typeface="B Zar" panose="00000400000000000000" pitchFamily="2" charset="-78"/>
              </a:rPr>
              <a:t>در اين مرحله مشخص ميشود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ard 3"/>
          <p:cNvSpPr/>
          <p:nvPr/>
        </p:nvSpPr>
        <p:spPr>
          <a:xfrm>
            <a:off x="4749800" y="4419600"/>
            <a:ext cx="2692400" cy="939800"/>
          </a:xfrm>
          <a:prstGeom prst="flowChartPunchedCar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شبكه سازي</a:t>
            </a:r>
            <a:endParaRPr lang="fa-IR" sz="2000">
              <a:solidFill>
                <a:srgbClr val="FF0000"/>
              </a:solidFill>
            </a:endParaRPr>
          </a:p>
        </p:txBody>
      </p:sp>
    </p:spTree>
    <p:extLst>
      <p:ext uri="{BB962C8B-B14F-4D97-AF65-F5344CB8AC3E}">
        <p14:creationId xmlns:p14="http://schemas.microsoft.com/office/powerpoint/2010/main" val="1721551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2- </a:t>
            </a:r>
            <a:r>
              <a:rPr lang="fa-IR" b="1" smtClean="0">
                <a:solidFill>
                  <a:srgbClr val="FF0000"/>
                </a:solidFill>
                <a:cs typeface="B Zar" panose="00000400000000000000" pitchFamily="2" charset="-78"/>
              </a:rPr>
              <a:t>مرحله ي شروع كسب و كار</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a:t>
            </a:r>
            <a:r>
              <a:rPr lang="fa-IR">
                <a:cs typeface="B Zar" panose="00000400000000000000" pitchFamily="2" charset="-78"/>
              </a:rPr>
              <a:t>اين مرحله فعاليتهاي لازم براي ايجـاد </a:t>
            </a:r>
            <a:r>
              <a:rPr lang="fa-IR" smtClean="0">
                <a:cs typeface="B Zar" panose="00000400000000000000" pitchFamily="2" charset="-78"/>
              </a:rPr>
              <a:t>برنامـه ي رسمي </a:t>
            </a:r>
            <a:r>
              <a:rPr lang="fa-IR">
                <a:cs typeface="B Zar" panose="00000400000000000000" pitchFamily="2" charset="-78"/>
              </a:rPr>
              <a:t>كسب و كار، جستجوي سرمايه، انجام فعاليـتهـاي بازاريـابي و ايجـاد </a:t>
            </a:r>
            <a:r>
              <a:rPr lang="fa-IR" smtClean="0">
                <a:cs typeface="B Zar" panose="00000400000000000000" pitchFamily="2" charset="-78"/>
              </a:rPr>
              <a:t>تـيم كارآفرينانه ي </a:t>
            </a:r>
            <a:r>
              <a:rPr lang="fa-IR">
                <a:cs typeface="B Zar" panose="00000400000000000000" pitchFamily="2" charset="-78"/>
              </a:rPr>
              <a:t>مؤثر انجام ميشود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817711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504998" y="1027906"/>
            <a:ext cx="7182004" cy="5298365"/>
          </a:xfrm>
          <a:prstGeom prst="rect">
            <a:avLst/>
          </a:prstGeom>
        </p:spPr>
      </p:pic>
    </p:spTree>
    <p:extLst>
      <p:ext uri="{BB962C8B-B14F-4D97-AF65-F5344CB8AC3E}">
        <p14:creationId xmlns:p14="http://schemas.microsoft.com/office/powerpoint/2010/main" val="3108799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3- </a:t>
            </a:r>
            <a:r>
              <a:rPr lang="fa-IR" b="1" smtClean="0">
                <a:cs typeface="B Zar" panose="00000400000000000000" pitchFamily="2" charset="-78"/>
              </a:rPr>
              <a:t>مرحلهي رشد </a:t>
            </a:r>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در این </a:t>
            </a:r>
            <a:r>
              <a:rPr lang="fa-IR">
                <a:cs typeface="B Zar" panose="00000400000000000000" pitchFamily="2" charset="-78"/>
              </a:rPr>
              <a:t>مرحله نيازمند تغييرات مهمي در راهبرد كارآفرينانه است. </a:t>
            </a:r>
            <a:r>
              <a:rPr lang="fa-IR" smtClean="0">
                <a:cs typeface="B Zar" panose="00000400000000000000" pitchFamily="2" charset="-78"/>
              </a:rPr>
              <a:t>چـرا كه </a:t>
            </a:r>
            <a:r>
              <a:rPr lang="fa-IR">
                <a:cs typeface="B Zar" panose="00000400000000000000" pitchFamily="2" charset="-78"/>
              </a:rPr>
              <a:t>رقبا و ساير نيروهاي بازار مشغول تغيير و تحول در راهبردهـاي خـود هسـتند </a:t>
            </a:r>
            <a:r>
              <a:rPr lang="fa-IR" smtClean="0">
                <a:cs typeface="B Zar" panose="00000400000000000000" pitchFamily="2" charset="-78"/>
              </a:rPr>
              <a:t>و چالشهاي </a:t>
            </a:r>
            <a:r>
              <a:rPr lang="fa-IR">
                <a:cs typeface="B Zar" panose="00000400000000000000" pitchFamily="2" charset="-78"/>
              </a:rPr>
              <a:t>جديدي پيش روي كسب و كارها قرار ميگيرد. در اين مرحله، رشـد </a:t>
            </a:r>
            <a:r>
              <a:rPr lang="fa-IR" smtClean="0">
                <a:cs typeface="B Zar" panose="00000400000000000000" pitchFamily="2" charset="-78"/>
              </a:rPr>
              <a:t>و انتقال </a:t>
            </a:r>
            <a:r>
              <a:rPr lang="fa-IR">
                <a:cs typeface="B Zar" panose="00000400000000000000" pitchFamily="2" charset="-78"/>
              </a:rPr>
              <a:t>از </a:t>
            </a:r>
            <a:r>
              <a:rPr lang="fa-IR" sz="3200">
                <a:solidFill>
                  <a:srgbClr val="FF0000"/>
                </a:solidFill>
                <a:cs typeface="B Zar" panose="00000400000000000000" pitchFamily="2" charset="-78"/>
              </a:rPr>
              <a:t>رهبري انفرادي كارآفرينانه </a:t>
            </a:r>
            <a:r>
              <a:rPr lang="fa-IR">
                <a:cs typeface="B Zar" panose="00000400000000000000" pitchFamily="2" charset="-78"/>
              </a:rPr>
              <a:t>به رهبري تيمگراي مديريتي مطرح است</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133719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كارآفريني به عنوان موتور محركهي توسعهي اقتصادي و اجتماعي نقش اساسي در فرآينـد </a:t>
            </a:r>
            <a:r>
              <a:rPr lang="fa-IR" smtClean="0">
                <a:cs typeface="B Zar" panose="00000400000000000000" pitchFamily="2" charset="-78"/>
              </a:rPr>
              <a:t>توسـعهي جوامع </a:t>
            </a:r>
            <a:r>
              <a:rPr lang="fa-IR">
                <a:cs typeface="B Zar" panose="00000400000000000000" pitchFamily="2" charset="-78"/>
              </a:rPr>
              <a:t>دارد. كسب و كارهاي كوچك بهترين مأمن براي فعاليتهاي كارآفرينانه است و ايـن امـر </a:t>
            </a:r>
            <a:r>
              <a:rPr lang="fa-IR" smtClean="0">
                <a:cs typeface="B Zar" panose="00000400000000000000" pitchFamily="2" charset="-78"/>
              </a:rPr>
              <a:t>مسـتلزم آن </a:t>
            </a:r>
            <a:r>
              <a:rPr lang="fa-IR">
                <a:cs typeface="B Zar" panose="00000400000000000000" pitchFamily="2" charset="-78"/>
              </a:rPr>
              <a:t>است كه صاحبان و كاركنان كسب و كارهاي كوچك از مهارتها و تواناييهاي كارآفرينانـه </a:t>
            </a:r>
            <a:r>
              <a:rPr lang="fa-IR" smtClean="0">
                <a:cs typeface="B Zar" panose="00000400000000000000" pitchFamily="2" charset="-78"/>
              </a:rPr>
              <a:t>برخـوردار باشند</a:t>
            </a:r>
            <a:r>
              <a:rPr lang="fa-IR">
                <a:cs typeface="B Zar" panose="00000400000000000000" pitchFamily="2" charset="-78"/>
              </a:rPr>
              <a:t>. در اين مقاله كه مستخرج از </a:t>
            </a:r>
            <a:r>
              <a:rPr lang="fa-IR" sz="3200">
                <a:solidFill>
                  <a:srgbClr val="FF0000"/>
                </a:solidFill>
                <a:cs typeface="B Zar" panose="00000400000000000000" pitchFamily="2" charset="-78"/>
              </a:rPr>
              <a:t>تحقيقي ميداني </a:t>
            </a:r>
            <a:r>
              <a:rPr lang="fa-IR">
                <a:cs typeface="B Zar" panose="00000400000000000000" pitchFamily="2" charset="-78"/>
              </a:rPr>
              <a:t>است، ضمن پـرداختن بـه برخـي مفـاهيم </a:t>
            </a:r>
            <a:r>
              <a:rPr lang="fa-IR" smtClean="0">
                <a:cs typeface="B Zar" panose="00000400000000000000" pitchFamily="2" charset="-78"/>
              </a:rPr>
              <a:t>كـارآفريني، چالشها </a:t>
            </a:r>
            <a:r>
              <a:rPr lang="fa-IR">
                <a:cs typeface="B Zar" panose="00000400000000000000" pitchFamily="2" charset="-78"/>
              </a:rPr>
              <a:t>و اهداف آموزش كارآفريني و چرخهي حيات كسب و كارهاي كوچك مورد بررسـي قـرار </a:t>
            </a:r>
            <a:r>
              <a:rPr lang="fa-IR" smtClean="0">
                <a:cs typeface="B Zar" panose="00000400000000000000" pitchFamily="2" charset="-78"/>
              </a:rPr>
              <a:t>گرفتـه است</a:t>
            </a:r>
            <a:r>
              <a:rPr lang="fa-IR">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44890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smtClean="0">
                <a:cs typeface="B Zar" panose="00000400000000000000" pitchFamily="2" charset="-78"/>
              </a:rPr>
              <a:t>4- مرحله ي تثبيت كسب و كار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cs typeface="B Zar" panose="00000400000000000000" pitchFamily="2" charset="-78"/>
              </a:rPr>
              <a:t>: ا</a:t>
            </a:r>
            <a:r>
              <a:rPr lang="fa-IR" smtClean="0">
                <a:cs typeface="B Zar" panose="00000400000000000000" pitchFamily="2" charset="-78"/>
              </a:rPr>
              <a:t>ين مرحله هم نتيجهي شرايط بازار و هم تـلاشهـاي كارآفرينان است. در طول اين مرحله رقابت شركتها و بيتفاوتي مشتريان نسـبت به كالاها و خدمات كارآفرينان افزايش يافته و بازار اشباع ميشـود؛ عـلاوه بـر آن ميزان فروش كسب و كار حالت ثابتي به خود ميگيرد و شركت بايد براي سـه تـا پنج سال آيندهي خود برنامهريزي كند. نوآوري براي موفقيت آيندهي كسب و كار</a:t>
            </a:r>
            <a:r>
              <a:rPr lang="fa-IR">
                <a:cs typeface="B Zar" panose="00000400000000000000" pitchFamily="2" charset="-78"/>
              </a:rPr>
              <a:t> حياتي 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Explosion 1 3"/>
          <p:cNvSpPr/>
          <p:nvPr/>
        </p:nvSpPr>
        <p:spPr>
          <a:xfrm>
            <a:off x="4775200" y="4330700"/>
            <a:ext cx="3441700" cy="1727200"/>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ميزان فروش كسب و كار</a:t>
            </a:r>
            <a:endParaRPr lang="fa-IR" sz="2000">
              <a:solidFill>
                <a:srgbClr val="FF0000"/>
              </a:solidFill>
            </a:endParaRPr>
          </a:p>
        </p:txBody>
      </p:sp>
    </p:spTree>
    <p:extLst>
      <p:ext uri="{BB962C8B-B14F-4D97-AF65-F5344CB8AC3E}">
        <p14:creationId xmlns:p14="http://schemas.microsoft.com/office/powerpoint/2010/main" val="2315399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5- </a:t>
            </a:r>
            <a:r>
              <a:rPr lang="fa-IR" b="1" smtClean="0">
                <a:cs typeface="B Zar" panose="00000400000000000000" pitchFamily="2" charset="-78"/>
              </a:rPr>
              <a:t>مرحلهي نوآوري يا افول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cs typeface="B Zar" panose="00000400000000000000" pitchFamily="2" charset="-78"/>
              </a:rPr>
              <a:t>:</a:t>
            </a:r>
            <a:r>
              <a:rPr lang="fa-IR" smtClean="0">
                <a:cs typeface="B Zar" panose="00000400000000000000" pitchFamily="2" charset="-78"/>
              </a:rPr>
              <a:t>شركتهايي </a:t>
            </a:r>
            <a:r>
              <a:rPr lang="fa-IR">
                <a:cs typeface="B Zar" panose="00000400000000000000" pitchFamily="2" charset="-78"/>
              </a:rPr>
              <a:t>كه به نوآوري توجه نميكننـد، </a:t>
            </a:r>
            <a:r>
              <a:rPr lang="fa-IR" smtClean="0">
                <a:cs typeface="B Zar" panose="00000400000000000000" pitchFamily="2" charset="-78"/>
              </a:rPr>
              <a:t>سرنوشـتي جز </a:t>
            </a:r>
            <a:r>
              <a:rPr lang="fa-IR">
                <a:cs typeface="B Zar" panose="00000400000000000000" pitchFamily="2" charset="-78"/>
              </a:rPr>
              <a:t>نابودي نخواهند داشت. شركتهايي كه از نظر مالي موفقيت داشـتهانـد، </a:t>
            </a:r>
            <a:r>
              <a:rPr lang="fa-IR" smtClean="0">
                <a:cs typeface="B Zar" panose="00000400000000000000" pitchFamily="2" charset="-78"/>
              </a:rPr>
              <a:t>اغلـب تلاش </a:t>
            </a:r>
            <a:r>
              <a:rPr lang="fa-IR">
                <a:cs typeface="B Zar" panose="00000400000000000000" pitchFamily="2" charset="-78"/>
              </a:rPr>
              <a:t>ميكنند تا شركتهاي نوآورانهي ديگر را صاحب شوند و بدين طريق از </a:t>
            </a:r>
            <a:r>
              <a:rPr lang="fa-IR" smtClean="0">
                <a:cs typeface="B Zar" panose="00000400000000000000" pitchFamily="2" charset="-78"/>
              </a:rPr>
              <a:t>رشد خود </a:t>
            </a:r>
            <a:r>
              <a:rPr lang="fa-IR">
                <a:cs typeface="B Zar" panose="00000400000000000000" pitchFamily="2" charset="-78"/>
              </a:rPr>
              <a:t>اطمينان حاصل كنند. همچنين تعدادي از شركتها توليد محصولات يا </a:t>
            </a:r>
            <a:r>
              <a:rPr lang="fa-IR" smtClean="0">
                <a:cs typeface="B Zar" panose="00000400000000000000" pitchFamily="2" charset="-78"/>
              </a:rPr>
              <a:t>خـدمات جديدي </a:t>
            </a:r>
            <a:r>
              <a:rPr lang="fa-IR">
                <a:cs typeface="B Zar" panose="00000400000000000000" pitchFamily="2" charset="-78"/>
              </a:rPr>
              <a:t>را دنبال </a:t>
            </a:r>
            <a:r>
              <a:rPr lang="fa-IR" smtClean="0">
                <a:cs typeface="B Zar" panose="00000400000000000000" pitchFamily="2" charset="-78"/>
              </a:rPr>
              <a:t>ميكنند. </a:t>
            </a:r>
            <a:r>
              <a:rPr lang="fa-IR" sz="3200" smtClean="0">
                <a:solidFill>
                  <a:srgbClr val="FF0000"/>
                </a:solidFill>
                <a:cs typeface="B Zar" panose="00000400000000000000" pitchFamily="2" charset="-78"/>
              </a:rPr>
              <a:t>تمامي </a:t>
            </a:r>
            <a:r>
              <a:rPr lang="fa-IR" sz="3200">
                <a:solidFill>
                  <a:srgbClr val="FF0000"/>
                </a:solidFill>
                <a:cs typeface="B Zar" panose="00000400000000000000" pitchFamily="2" charset="-78"/>
              </a:rPr>
              <a:t>مراحل </a:t>
            </a:r>
            <a:r>
              <a:rPr lang="fa-IR" sz="3200" smtClean="0">
                <a:solidFill>
                  <a:srgbClr val="FF0000"/>
                </a:solidFill>
                <a:cs typeface="B Zar" panose="00000400000000000000" pitchFamily="2" charset="-78"/>
              </a:rPr>
              <a:t>چرخه ي </a:t>
            </a:r>
            <a:r>
              <a:rPr lang="fa-IR" sz="3200">
                <a:solidFill>
                  <a:srgbClr val="FF0000"/>
                </a:solidFill>
                <a:cs typeface="B Zar" panose="00000400000000000000" pitchFamily="2" charset="-78"/>
              </a:rPr>
              <a:t>زندگي </a:t>
            </a:r>
            <a:r>
              <a:rPr lang="fa-IR">
                <a:cs typeface="B Zar" panose="00000400000000000000" pitchFamily="2" charset="-78"/>
              </a:rPr>
              <a:t>كسبوكارهاي كارآفرينانه از ديدگاه راهبردي </a:t>
            </a:r>
            <a:r>
              <a:rPr lang="fa-IR" smtClean="0">
                <a:cs typeface="B Zar" panose="00000400000000000000" pitchFamily="2" charset="-78"/>
              </a:rPr>
              <a:t>حائز اهميت </a:t>
            </a:r>
            <a:r>
              <a:rPr lang="fa-IR">
                <a:cs typeface="B Zar" panose="00000400000000000000" pitchFamily="2" charset="-78"/>
              </a:rPr>
              <a:t>بوده و هر كدام از اين مراحل به راهبردهاي متفاوتي نيازمند هستند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Rectangle 3"/>
          <p:cNvSpPr/>
          <p:nvPr/>
        </p:nvSpPr>
        <p:spPr>
          <a:xfrm>
            <a:off x="1110767" y="4557574"/>
            <a:ext cx="9259266" cy="1754326"/>
          </a:xfrm>
          <a:prstGeom prst="rect">
            <a:avLst/>
          </a:prstGeom>
        </p:spPr>
        <p:style>
          <a:lnRef idx="3">
            <a:schemeClr val="lt1"/>
          </a:lnRef>
          <a:fillRef idx="1">
            <a:schemeClr val="accent1"/>
          </a:fillRef>
          <a:effectRef idx="1">
            <a:schemeClr val="accent1"/>
          </a:effectRef>
          <a:fontRef idx="minor">
            <a:schemeClr val="lt1"/>
          </a:fontRef>
        </p:style>
        <p:txBody>
          <a:bodyPr wrap="none" lIns="91440" tIns="45720" rIns="91440" bIns="45720">
            <a:spAutoFit/>
          </a:bodyPr>
          <a:lstStyle/>
          <a:p>
            <a:pPr algn="ctr"/>
            <a:r>
              <a:rPr lang="fa-IR"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Zar" panose="00000400000000000000" pitchFamily="2" charset="-78"/>
              </a:rPr>
              <a:t>هر كدام از اين مراحل به </a:t>
            </a:r>
            <a:r>
              <a:rPr lang="fa-IR" sz="5400" b="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Zar" panose="00000400000000000000" pitchFamily="2" charset="-78"/>
              </a:rPr>
              <a:t>راهبردهاي</a:t>
            </a:r>
          </a:p>
          <a:p>
            <a:pPr algn="ctr"/>
            <a:r>
              <a:rPr lang="fa-IR" sz="5400" b="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Zar" panose="00000400000000000000" pitchFamily="2" charset="-78"/>
              </a:rPr>
              <a:t> </a:t>
            </a:r>
            <a:r>
              <a:rPr lang="fa-IR"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Zar" panose="00000400000000000000" pitchFamily="2" charset="-78"/>
              </a:rPr>
              <a:t>متفاوتي نيازمند هستند</a:t>
            </a:r>
            <a:r>
              <a:rPr lang="fa-IR" sz="5400" b="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Zar" panose="00000400000000000000" pitchFamily="2" charset="-78"/>
              </a:rPr>
              <a:t> </a:t>
            </a:r>
            <a:endParaRPr lang="fa-IR"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8026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a:cs typeface="B Zar" panose="00000400000000000000" pitchFamily="2" charset="-78"/>
              </a:rPr>
              <a:t>سرمايهي انساني كارآفريني و عملكرد كسب و كارهاي كوچك</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آيا شركتهايي كه داراي انگيزههاي كارآفريني قويتر هستند، عملكـرد </a:t>
            </a:r>
            <a:r>
              <a:rPr lang="fa-IR" smtClean="0">
                <a:cs typeface="B Zar" panose="00000400000000000000" pitchFamily="2" charset="-78"/>
              </a:rPr>
              <a:t>بهتـري دارند</a:t>
            </a:r>
            <a:r>
              <a:rPr lang="fa-IR">
                <a:cs typeface="B Zar" panose="00000400000000000000" pitchFamily="2" charset="-78"/>
              </a:rPr>
              <a:t>؟« پاسخ اين پرسش عموماً »</a:t>
            </a:r>
            <a:r>
              <a:rPr lang="fa-IR">
                <a:solidFill>
                  <a:srgbClr val="FF0000"/>
                </a:solidFill>
                <a:cs typeface="B Zar" panose="00000400000000000000" pitchFamily="2" charset="-78"/>
              </a:rPr>
              <a:t>مثبت</a:t>
            </a:r>
            <a:r>
              <a:rPr lang="fa-IR">
                <a:cs typeface="B Zar" panose="00000400000000000000" pitchFamily="2" charset="-78"/>
              </a:rPr>
              <a:t>« است، البته استثناهايي نيز وجود دارند. </a:t>
            </a:r>
            <a:r>
              <a:rPr lang="fa-IR" smtClean="0">
                <a:cs typeface="B Zar" panose="00000400000000000000" pitchFamily="2" charset="-78"/>
              </a:rPr>
              <a:t>محققاني مانند </a:t>
            </a:r>
            <a:r>
              <a:rPr lang="fa-IR">
                <a:cs typeface="B Zar" panose="00000400000000000000" pitchFamily="2" charset="-78"/>
              </a:rPr>
              <a:t>ميلر و فرايزن </a:t>
            </a:r>
            <a:r>
              <a:rPr lang="fa-IR" smtClean="0">
                <a:cs typeface="B Zar" panose="00000400000000000000" pitchFamily="2" charset="-78"/>
              </a:rPr>
              <a:t> </a:t>
            </a:r>
            <a:r>
              <a:rPr lang="fa-IR">
                <a:cs typeface="B Zar" panose="00000400000000000000" pitchFamily="2" charset="-78"/>
              </a:rPr>
              <a:t>،(</a:t>
            </a:r>
            <a:r>
              <a:rPr lang="fa-IR" smtClean="0">
                <a:cs typeface="B Zar" panose="00000400000000000000" pitchFamily="2" charset="-78"/>
              </a:rPr>
              <a:t>1983) زهـرا </a:t>
            </a:r>
            <a:r>
              <a:rPr lang="fa-IR">
                <a:cs typeface="B Zar" panose="00000400000000000000" pitchFamily="2" charset="-78"/>
              </a:rPr>
              <a:t>و كـاوين </a:t>
            </a:r>
            <a:r>
              <a:rPr lang="fa-IR" smtClean="0">
                <a:cs typeface="B Zar" panose="00000400000000000000" pitchFamily="2" charset="-78"/>
              </a:rPr>
              <a:t>(1995) روابـط </a:t>
            </a:r>
            <a:r>
              <a:rPr lang="fa-IR">
                <a:cs typeface="B Zar" panose="00000400000000000000" pitchFamily="2" charset="-78"/>
              </a:rPr>
              <a:t>مهمـي را ميـان </a:t>
            </a:r>
            <a:r>
              <a:rPr lang="fa-IR" smtClean="0">
                <a:cs typeface="B Zar" panose="00000400000000000000" pitchFamily="2" charset="-78"/>
              </a:rPr>
              <a:t>شـدت كارآفريني </a:t>
            </a:r>
            <a:r>
              <a:rPr lang="fa-IR">
                <a:cs typeface="B Zar" panose="00000400000000000000" pitchFamily="2" charset="-78"/>
              </a:rPr>
              <a:t>و </a:t>
            </a:r>
            <a:r>
              <a:rPr lang="fa-IR" smtClean="0">
                <a:cs typeface="B Zar" panose="00000400000000000000" pitchFamily="2" charset="-78"/>
              </a:rPr>
              <a:t>شاخصه هاي </a:t>
            </a:r>
            <a:r>
              <a:rPr lang="fa-IR">
                <a:cs typeface="B Zar" panose="00000400000000000000" pitchFamily="2" charset="-78"/>
              </a:rPr>
              <a:t>مختلـف عملكـرد شـركت </a:t>
            </a:r>
            <a:r>
              <a:rPr lang="fa-IR" smtClean="0">
                <a:cs typeface="B Zar" panose="00000400000000000000" pitchFamily="2" charset="-78"/>
              </a:rPr>
              <a:t>دريافتـه انـد</a:t>
            </a:r>
            <a:r>
              <a:rPr lang="fa-IR">
                <a:cs typeface="B Zar" panose="00000400000000000000" pitchFamily="2" charset="-78"/>
              </a:rPr>
              <a:t>. </a:t>
            </a:r>
            <a:endParaRPr lang="fa-IR" smtClean="0">
              <a:cs typeface="B Zar" panose="00000400000000000000" pitchFamily="2" charset="-78"/>
            </a:endParaRPr>
          </a:p>
          <a:p>
            <a:pPr marL="0" indent="0" algn="just">
              <a:buNone/>
            </a:pPr>
            <a:r>
              <a:rPr lang="en-US" smtClean="0">
                <a:cs typeface="B Zar" panose="00000400000000000000" pitchFamily="2" charset="-78"/>
              </a:rPr>
              <a:t/>
            </a:r>
            <a:br>
              <a:rPr lang="en-US"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235450" y="4419600"/>
            <a:ext cx="2857500" cy="1600200"/>
          </a:xfrm>
          <a:prstGeom prst="rect">
            <a:avLst/>
          </a:prstGeom>
        </p:spPr>
      </p:pic>
    </p:spTree>
    <p:extLst>
      <p:ext uri="{BB962C8B-B14F-4D97-AF65-F5344CB8AC3E}">
        <p14:creationId xmlns:p14="http://schemas.microsoft.com/office/powerpoint/2010/main" val="2477646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نمونـههـاي چنـين شاخصه هايي عبارتند از سود، نسبت درآمد به فروش، نرخ رشد درآمد، داراييها، اشتغال و معيار تركيبي شاخصهاي مالي و غيرمالي. بنگاههايي داراي عملكرد بهتر هستند كـه گرايش كارآفريني قويتري را نسبت به همتايان خود در همـان صـنعت نشـان دهنـد (</a:t>
            </a:r>
            <a:r>
              <a:rPr lang="en-US" smtClean="0">
                <a:cs typeface="B Zar" panose="00000400000000000000" pitchFamily="2" charset="-78"/>
              </a:rPr>
              <a:t>Morris,2006, p.93</a:t>
            </a:r>
            <a:r>
              <a:rPr lang="fa-IR" smtClean="0">
                <a:cs typeface="B Zar" panose="00000400000000000000" pitchFamily="2" charset="-78"/>
              </a:rPr>
              <a:t>)</a:t>
            </a:r>
            <a:endParaRPr lang="fa-IR">
              <a:cs typeface="B Zar" panose="00000400000000000000" pitchFamily="2" charset="-78"/>
            </a:endParaRPr>
          </a:p>
        </p:txBody>
      </p:sp>
      <p:sp>
        <p:nvSpPr>
          <p:cNvPr id="4" name="Rectangle 3"/>
          <p:cNvSpPr/>
          <p:nvPr/>
        </p:nvSpPr>
        <p:spPr>
          <a:xfrm>
            <a:off x="1118483" y="4501667"/>
            <a:ext cx="9583073" cy="923330"/>
          </a:xfrm>
          <a:prstGeom prst="rect">
            <a:avLst/>
          </a:prstGeom>
          <a:noFill/>
        </p:spPr>
        <p:txBody>
          <a:bodyPr wrap="none" lIns="91440" tIns="45720" rIns="91440" bIns="45720">
            <a:spAutoFit/>
          </a:bodyPr>
          <a:lstStyle/>
          <a:p>
            <a:pPr algn="ctr"/>
            <a:r>
              <a:rPr lang="fa-IR" sz="5400" b="1" cap="none" spc="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B Zar" panose="00000400000000000000" pitchFamily="2" charset="-78"/>
              </a:rPr>
              <a:t>معيار تركيبي شاخصهاي مالي و غيرمالي</a:t>
            </a:r>
            <a:endParaRPr lang="fa-IR"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535308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نقش دانش به ويژه يادگيري و تلاش براي يافتن دانش جديـد، عناصـر مهـم </a:t>
            </a:r>
            <a:r>
              <a:rPr lang="fa-IR" smtClean="0">
                <a:cs typeface="B Zar" panose="00000400000000000000" pitchFamily="2" charset="-78"/>
              </a:rPr>
              <a:t>درك ايجاد </a:t>
            </a:r>
            <a:r>
              <a:rPr lang="fa-IR">
                <a:cs typeface="B Zar" panose="00000400000000000000" pitchFamily="2" charset="-78"/>
              </a:rPr>
              <a:t>كسب و كارهاي كارآفرينانه </a:t>
            </a:r>
            <a:r>
              <a:rPr lang="fa-IR" smtClean="0">
                <a:cs typeface="B Zar" panose="00000400000000000000" pitchFamily="2" charset="-78"/>
              </a:rPr>
              <a:t>هستن</a:t>
            </a:r>
            <a:r>
              <a:rPr lang="fa-IR" b="1" smtClean="0">
                <a:solidFill>
                  <a:srgbClr val="00B0F0"/>
                </a:solidFill>
                <a:cs typeface="B Zar" panose="00000400000000000000" pitchFamily="2" charset="-78"/>
              </a:rPr>
              <a:t>هدف كليدي كسب و كارهاي موفق، ايجاد دانشي جديد براي ساختن و حفظ يك مزيت رقابتي است </a:t>
            </a:r>
            <a:r>
              <a:rPr lang="fa-IR" smtClean="0">
                <a:cs typeface="B Zar" panose="00000400000000000000" pitchFamily="2" charset="-78"/>
              </a:rPr>
              <a:t>د</a:t>
            </a:r>
            <a:r>
              <a:rPr lang="fa-IR">
                <a:cs typeface="B Zar" panose="00000400000000000000" pitchFamily="2" charset="-78"/>
              </a:rPr>
              <a:t>. </a:t>
            </a:r>
            <a:r>
              <a:rPr lang="fa-IR" smtClean="0">
                <a:cs typeface="B Zar" panose="00000400000000000000" pitchFamily="2" charset="-78"/>
              </a:rPr>
              <a:t>(</a:t>
            </a:r>
            <a:r>
              <a:rPr lang="en-US" smtClean="0">
                <a:cs typeface="B Zar" panose="00000400000000000000" pitchFamily="2" charset="-78"/>
              </a:rPr>
              <a:t>Begner</a:t>
            </a:r>
            <a:r>
              <a:rPr lang="en-US">
                <a:cs typeface="B Zar" panose="00000400000000000000" pitchFamily="2" charset="-78"/>
              </a:rPr>
              <a:t>, 2006, </a:t>
            </a:r>
            <a:r>
              <a:rPr lang="en-US" smtClean="0">
                <a:cs typeface="B Zar" panose="00000400000000000000" pitchFamily="2" charset="-78"/>
              </a:rPr>
              <a:t>p.45 </a:t>
            </a:r>
            <a:r>
              <a:rPr lang="fa-IR" smtClean="0">
                <a:cs typeface="B Zar" panose="00000400000000000000" pitchFamily="2" charset="-78"/>
              </a:rPr>
              <a:t>) براي </a:t>
            </a:r>
            <a:r>
              <a:rPr lang="fa-IR">
                <a:cs typeface="B Zar" panose="00000400000000000000" pitchFamily="2" charset="-78"/>
              </a:rPr>
              <a:t>ايجاد كسب و كارهاي جديد، به مهارتها و دانش منحصر به فردي نياز </a:t>
            </a:r>
            <a:r>
              <a:rPr lang="fa-IR" smtClean="0">
                <a:cs typeface="B Zar" panose="00000400000000000000" pitchFamily="2" charset="-78"/>
              </a:rPr>
              <a:t>اسـت و </a:t>
            </a:r>
            <a:r>
              <a:rPr lang="fa-IR">
                <a:cs typeface="B Zar" panose="00000400000000000000" pitchFamily="2" charset="-78"/>
              </a:rPr>
              <a:t>سرمايهي انساني مهمترين نقش را ايفا ميكند.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548112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مبنـاي معيارهـاي رايـج، تحصـيل</a:t>
            </a:r>
            <a:r>
              <a:rPr lang="fa-IR">
                <a:cs typeface="B Zar" panose="00000400000000000000" pitchFamily="2" charset="-78"/>
              </a:rPr>
              <a:t> </a:t>
            </a:r>
            <a:r>
              <a:rPr lang="fa-IR" smtClean="0">
                <a:cs typeface="B Zar" panose="00000400000000000000" pitchFamily="2" charset="-78"/>
              </a:rPr>
              <a:t>آموزش </a:t>
            </a:r>
            <a:r>
              <a:rPr lang="fa-IR">
                <a:cs typeface="B Zar" panose="00000400000000000000" pitchFamily="2" charset="-78"/>
              </a:rPr>
              <a:t>و تجربهي كاري مهم هستند </a:t>
            </a:r>
            <a:r>
              <a:rPr lang="fa-IR">
                <a:solidFill>
                  <a:schemeClr val="accent2"/>
                </a:solidFill>
                <a:cs typeface="B Zar" panose="00000400000000000000" pitchFamily="2" charset="-78"/>
              </a:rPr>
              <a:t>امـا آيـا ايـن مـوارد مهـمتـرين نـوع دانـش </a:t>
            </a:r>
            <a:r>
              <a:rPr lang="fa-IR" smtClean="0">
                <a:solidFill>
                  <a:schemeClr val="accent2"/>
                </a:solidFill>
                <a:cs typeface="B Zar" panose="00000400000000000000" pitchFamily="2" charset="-78"/>
              </a:rPr>
              <a:t>و مهارتهايي </a:t>
            </a:r>
            <a:r>
              <a:rPr lang="fa-IR">
                <a:solidFill>
                  <a:schemeClr val="accent2"/>
                </a:solidFill>
                <a:cs typeface="B Zar" panose="00000400000000000000" pitchFamily="2" charset="-78"/>
              </a:rPr>
              <a:t>هستند كه كارآفرين بايد بدانها بپردازد؟ </a:t>
            </a:r>
            <a:r>
              <a:rPr lang="fa-IR">
                <a:cs typeface="B Zar" panose="00000400000000000000" pitchFamily="2" charset="-78"/>
              </a:rPr>
              <a:t>به علاوه، آيا سازمانها </a:t>
            </a:r>
            <a:r>
              <a:rPr lang="fa-IR" smtClean="0">
                <a:cs typeface="B Zar" panose="00000400000000000000" pitchFamily="2" charset="-78"/>
              </a:rPr>
              <a:t>خواهـان مجموعهاي </a:t>
            </a:r>
            <a:r>
              <a:rPr lang="fa-IR">
                <a:cs typeface="B Zar" panose="00000400000000000000" pitchFamily="2" charset="-78"/>
              </a:rPr>
              <a:t>متفاوت از مهارتها براي توسعهي كسب و كارهـاي كارآفرينانـهي </a:t>
            </a:r>
            <a:r>
              <a:rPr lang="fa-IR" smtClean="0">
                <a:cs typeface="B Zar" panose="00000400000000000000" pitchFamily="2" charset="-78"/>
              </a:rPr>
              <a:t>خـود هستند</a:t>
            </a:r>
            <a:r>
              <a:rPr lang="fa-IR">
                <a:cs typeface="B Zar" panose="00000400000000000000" pitchFamily="2" charset="-78"/>
              </a:rPr>
              <a:t>؟</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62304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ايگون و اوئن (</a:t>
            </a:r>
            <a:r>
              <a:rPr lang="fa-IR" smtClean="0">
                <a:cs typeface="B Zar" panose="00000400000000000000" pitchFamily="2" charset="-78"/>
              </a:rPr>
              <a:t>1998) دو </a:t>
            </a:r>
            <a:r>
              <a:rPr lang="fa-IR">
                <a:cs typeface="B Zar" panose="00000400000000000000" pitchFamily="2" charset="-78"/>
              </a:rPr>
              <a:t>نوع </a:t>
            </a:r>
            <a:r>
              <a:rPr lang="fa-IR" smtClean="0">
                <a:cs typeface="B Zar" panose="00000400000000000000" pitchFamily="2" charset="-78"/>
              </a:rPr>
              <a:t>سرمايه ي </a:t>
            </a:r>
            <a:r>
              <a:rPr lang="fa-IR">
                <a:cs typeface="B Zar" panose="00000400000000000000" pitchFamily="2" charset="-78"/>
              </a:rPr>
              <a:t>انساني را تحت عنـوان: </a:t>
            </a:r>
            <a:r>
              <a:rPr lang="fa-IR" smtClean="0">
                <a:solidFill>
                  <a:schemeClr val="accent2"/>
                </a:solidFill>
                <a:cs typeface="B Zar" panose="00000400000000000000" pitchFamily="2" charset="-78"/>
              </a:rPr>
              <a:t>سـرمايه ي انسـاني حرفه اي </a:t>
            </a:r>
            <a:r>
              <a:rPr lang="fa-IR">
                <a:cs typeface="B Zar" panose="00000400000000000000" pitchFamily="2" charset="-78"/>
              </a:rPr>
              <a:t>و </a:t>
            </a:r>
            <a:r>
              <a:rPr lang="fa-IR" smtClean="0">
                <a:solidFill>
                  <a:srgbClr val="00B0F0"/>
                </a:solidFill>
                <a:cs typeface="B Zar" panose="00000400000000000000" pitchFamily="2" charset="-78"/>
              </a:rPr>
              <a:t>سرمايه ي </a:t>
            </a:r>
            <a:r>
              <a:rPr lang="fa-IR">
                <a:solidFill>
                  <a:srgbClr val="00B0F0"/>
                </a:solidFill>
                <a:cs typeface="B Zar" panose="00000400000000000000" pitchFamily="2" charset="-78"/>
              </a:rPr>
              <a:t>انساني كارآفريني </a:t>
            </a:r>
            <a:r>
              <a:rPr lang="fa-IR">
                <a:cs typeface="B Zar" panose="00000400000000000000" pitchFamily="2" charset="-78"/>
              </a:rPr>
              <a:t>مشخص و نقش آنها را در توسـعهي اقتصـادي</a:t>
            </a:r>
            <a:br>
              <a:rPr lang="fa-IR">
                <a:cs typeface="B Zar" panose="00000400000000000000" pitchFamily="2" charset="-78"/>
              </a:rPr>
            </a:br>
            <a:r>
              <a:rPr lang="fa-IR">
                <a:cs typeface="B Zar" panose="00000400000000000000" pitchFamily="2" charset="-78"/>
              </a:rPr>
              <a:t>بيان كردند. سرمايهي انساني حرفهاي به يادگيري مبتني بر تحصيلات مرسوم يا تجربيات</a:t>
            </a:r>
            <a:br>
              <a:rPr lang="fa-IR">
                <a:cs typeface="B Zar" panose="00000400000000000000" pitchFamily="2" charset="-78"/>
              </a:rPr>
            </a:br>
            <a:r>
              <a:rPr lang="fa-IR">
                <a:cs typeface="B Zar" panose="00000400000000000000" pitchFamily="2" charset="-78"/>
              </a:rPr>
              <a:t>مديريتي اطلاق ميشود، در حالي كه سرمايهي انساني كارآفريني مشخصـاً بـه تجربـهي</a:t>
            </a:r>
            <a:br>
              <a:rPr lang="fa-IR">
                <a:cs typeface="B Zar" panose="00000400000000000000" pitchFamily="2" charset="-78"/>
              </a:rPr>
            </a:br>
            <a:r>
              <a:rPr lang="fa-IR">
                <a:cs typeface="B Zar" panose="00000400000000000000" pitchFamily="2" charset="-78"/>
              </a:rPr>
              <a:t>كارآفريني اطلاق ميشود. مدل آنها حكايت از آن دارد كه هر دو نوع سرمايهي انساني</a:t>
            </a:r>
            <a:br>
              <a:rPr lang="fa-IR">
                <a:cs typeface="B Zar" panose="00000400000000000000" pitchFamily="2" charset="-78"/>
              </a:rPr>
            </a:br>
            <a:r>
              <a:rPr lang="fa-IR" smtClean="0">
                <a:cs typeface="B Zar" panose="00000400000000000000" pitchFamily="2" charset="-78"/>
              </a:rPr>
              <a:t>براي </a:t>
            </a:r>
            <a:r>
              <a:rPr lang="fa-IR">
                <a:cs typeface="B Zar" panose="00000400000000000000" pitchFamily="2" charset="-78"/>
              </a:rPr>
              <a:t>توسعهي اقتصادي الزامي </a:t>
            </a:r>
            <a:r>
              <a:rPr lang="fa-IR" smtClean="0">
                <a:cs typeface="B Zar" panose="00000400000000000000" pitchFamily="2" charset="-78"/>
              </a:rPr>
              <a:t>هستند(</a:t>
            </a:r>
            <a:r>
              <a:rPr lang="en-US" smtClean="0">
                <a:cs typeface="B Zar" panose="00000400000000000000" pitchFamily="2" charset="-78"/>
              </a:rPr>
              <a:t>Coff </a:t>
            </a:r>
            <a:r>
              <a:rPr lang="fa-IR" smtClean="0">
                <a:cs typeface="B Zar" panose="00000400000000000000" pitchFamily="2" charset="-78"/>
              </a:rPr>
              <a:t>)</a:t>
            </a:r>
          </a:p>
          <a:p>
            <a:pPr marL="0" indent="0" algn="just">
              <a:buNone/>
            </a:pPr>
            <a:r>
              <a:rPr lang="en-US" smtClean="0">
                <a:cs typeface="B Zar" panose="00000400000000000000" pitchFamily="2" charset="-78"/>
              </a:rPr>
              <a:t/>
            </a:r>
            <a:br>
              <a:rPr lang="en-US"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785628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سرمايهي انساني كارآفريني با مفهوم </a:t>
            </a:r>
            <a:r>
              <a:rPr lang="fa-IR" smtClean="0">
                <a:cs typeface="B Zar" panose="00000400000000000000" pitchFamily="2" charset="-78"/>
              </a:rPr>
              <a:t>گسترده تري </a:t>
            </a:r>
            <a:r>
              <a:rPr lang="fa-IR">
                <a:cs typeface="B Zar" panose="00000400000000000000" pitchFamily="2" charset="-78"/>
              </a:rPr>
              <a:t>از </a:t>
            </a:r>
            <a:r>
              <a:rPr lang="fa-IR" smtClean="0">
                <a:cs typeface="B Zar" panose="00000400000000000000" pitchFamily="2" charset="-78"/>
              </a:rPr>
              <a:t>سرمايه ي </a:t>
            </a:r>
            <a:r>
              <a:rPr lang="fa-IR">
                <a:cs typeface="B Zar" panose="00000400000000000000" pitchFamily="2" charset="-78"/>
              </a:rPr>
              <a:t>انسـاني ارتبـاط </a:t>
            </a:r>
            <a:r>
              <a:rPr lang="fa-IR" smtClean="0">
                <a:cs typeface="B Zar" panose="00000400000000000000" pitchFamily="2" charset="-78"/>
              </a:rPr>
              <a:t>دارد. مشخصاً </a:t>
            </a:r>
            <a:r>
              <a:rPr lang="fa-IR">
                <a:cs typeface="B Zar" panose="00000400000000000000" pitchFamily="2" charset="-78"/>
              </a:rPr>
              <a:t>، </a:t>
            </a:r>
            <a:r>
              <a:rPr lang="fa-IR" b="1">
                <a:cs typeface="B Zar" panose="00000400000000000000" pitchFamily="2" charset="-78"/>
              </a:rPr>
              <a:t>سرمايهي انساني كارآفريني، مجموعهاي از دانـش و مهـارتهـايي اسـت كـه</a:t>
            </a:r>
            <a:br>
              <a:rPr lang="fa-IR" b="1">
                <a:cs typeface="B Zar" panose="00000400000000000000" pitchFamily="2" charset="-78"/>
              </a:rPr>
            </a:br>
            <a:r>
              <a:rPr lang="fa-IR" b="1">
                <a:cs typeface="B Zar" panose="00000400000000000000" pitchFamily="2" charset="-78"/>
              </a:rPr>
              <a:t>افراد براي ايجاد و بهرهبرداري از فرصتهاي بازار با خود همراه ميآورند. </a:t>
            </a:r>
            <a:r>
              <a:rPr lang="fa-IR">
                <a:cs typeface="B Zar" panose="00000400000000000000" pitchFamily="2" charset="-78"/>
              </a:rPr>
              <a:t>با توجه به</a:t>
            </a:r>
            <a:br>
              <a:rPr lang="fa-IR">
                <a:cs typeface="B Zar" panose="00000400000000000000" pitchFamily="2" charset="-78"/>
              </a:rPr>
            </a:br>
            <a:r>
              <a:rPr lang="fa-IR">
                <a:cs typeface="B Zar" panose="00000400000000000000" pitchFamily="2" charset="-78"/>
              </a:rPr>
              <a:t>اين كه يك موضوع محوري براي ادبيات تحقيق سرمايهي انساني، بازده </a:t>
            </a:r>
            <a:r>
              <a:rPr lang="fa-IR" smtClean="0">
                <a:cs typeface="B Zar" panose="00000400000000000000" pitchFamily="2" charset="-78"/>
              </a:rPr>
              <a:t>سرمايه گـذاري</a:t>
            </a: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است، اين پرسش كليدي براي سرمايهي انساني كارآفريني مطرح ميشود كه</a:t>
            </a:r>
            <a:r>
              <a:rPr lang="fa-IR" sz="3600">
                <a:solidFill>
                  <a:srgbClr val="FF0000"/>
                </a:solidFill>
                <a:cs typeface="B Zar" panose="00000400000000000000" pitchFamily="2" charset="-78"/>
              </a:rPr>
              <a:t> ارزش اين</a:t>
            </a:r>
            <a:br>
              <a:rPr lang="fa-IR" sz="3600">
                <a:solidFill>
                  <a:srgbClr val="FF0000"/>
                </a:solidFill>
                <a:cs typeface="B Zar" panose="00000400000000000000" pitchFamily="2" charset="-78"/>
              </a:rPr>
            </a:br>
            <a:r>
              <a:rPr lang="fa-IR" sz="3600">
                <a:solidFill>
                  <a:srgbClr val="FF0000"/>
                </a:solidFill>
                <a:cs typeface="B Zar" panose="00000400000000000000" pitchFamily="2" charset="-78"/>
              </a:rPr>
              <a:t>دارايي چه ميزان است؟ </a:t>
            </a:r>
            <a:r>
              <a:rPr lang="fa-IR">
                <a:cs typeface="B Zar" panose="00000400000000000000" pitchFamily="2" charset="-78"/>
              </a:rPr>
              <a:t>به عبارت ديگـر، تـا چـه ميـزان افـزايش </a:t>
            </a:r>
            <a:r>
              <a:rPr lang="fa-IR" smtClean="0">
                <a:cs typeface="B Zar" panose="00000400000000000000" pitchFamily="2" charset="-78"/>
              </a:rPr>
              <a:t>سـرمايه ي </a:t>
            </a:r>
            <a:r>
              <a:rPr lang="fa-IR">
                <a:cs typeface="B Zar" panose="00000400000000000000" pitchFamily="2" charset="-78"/>
              </a:rPr>
              <a:t>انسـاني</a:t>
            </a:r>
            <a:br>
              <a:rPr lang="fa-IR">
                <a:cs typeface="B Zar" panose="00000400000000000000" pitchFamily="2" charset="-78"/>
              </a:rPr>
            </a:br>
            <a:r>
              <a:rPr lang="fa-IR">
                <a:cs typeface="B Zar" panose="00000400000000000000" pitchFamily="2" charset="-78"/>
              </a:rPr>
              <a:t>كارآفريني باعث موفقيت كسب و كارهاي جديد در دو حوزهي سازماني و كارآفريني</a:t>
            </a:r>
            <a:br>
              <a:rPr lang="fa-IR">
                <a:cs typeface="B Zar" panose="00000400000000000000" pitchFamily="2" charset="-78"/>
              </a:rPr>
            </a:br>
            <a:r>
              <a:rPr lang="fa-IR">
                <a:cs typeface="B Zar" panose="00000400000000000000" pitchFamily="2" charset="-78"/>
              </a:rPr>
              <a:t>ميشود؟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538126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يك پرسش مهم آن است كه چگونه ميتوان اين مفهوم را از ديگر مفاهيم </a:t>
            </a:r>
            <a:r>
              <a:rPr lang="fa-IR" smtClean="0">
                <a:cs typeface="B Zar" panose="00000400000000000000" pitchFamily="2" charset="-78"/>
              </a:rPr>
              <a:t>(به ويژه سرمايهي </a:t>
            </a:r>
            <a:r>
              <a:rPr lang="fa-IR">
                <a:cs typeface="B Zar" panose="00000400000000000000" pitchFamily="2" charset="-78"/>
              </a:rPr>
              <a:t>انساني و سرمايهي </a:t>
            </a:r>
            <a:r>
              <a:rPr lang="fa-IR" smtClean="0">
                <a:cs typeface="B Zar" panose="00000400000000000000" pitchFamily="2" charset="-78"/>
              </a:rPr>
              <a:t>اجتماعي) </a:t>
            </a:r>
            <a:r>
              <a:rPr lang="fa-IR">
                <a:cs typeface="B Zar" panose="00000400000000000000" pitchFamily="2" charset="-78"/>
              </a:rPr>
              <a:t>تميز داد؟ از آنجا كه بر اساس تعريف، سرمايهي</a:t>
            </a:r>
            <a:br>
              <a:rPr lang="fa-IR">
                <a:cs typeface="B Zar" panose="00000400000000000000" pitchFamily="2" charset="-78"/>
              </a:rPr>
            </a:br>
            <a:r>
              <a:rPr lang="fa-IR">
                <a:cs typeface="B Zar" panose="00000400000000000000" pitchFamily="2" charset="-78"/>
              </a:rPr>
              <a:t>انساني براي ارتقاي توانمنديهاي مولد افراد و بنگاهها ارزشمند است، تعجبآور نيسـت</a:t>
            </a:r>
            <a:br>
              <a:rPr lang="fa-IR">
                <a:cs typeface="B Zar" panose="00000400000000000000" pitchFamily="2" charset="-78"/>
              </a:rPr>
            </a:br>
            <a:r>
              <a:rPr lang="fa-IR">
                <a:cs typeface="B Zar" panose="00000400000000000000" pitchFamily="2" charset="-78"/>
              </a:rPr>
              <a:t>كه دريابيم اين امر با موفقيت كسب و كارهاي جديد ارتباط دارد </a:t>
            </a:r>
            <a:r>
              <a:rPr lang="fa-IR" smtClean="0">
                <a:cs typeface="B Zar" panose="00000400000000000000" pitchFamily="2" charset="-78"/>
              </a:rPr>
              <a:t>(ژيمنـو . </a:t>
            </a:r>
            <a:r>
              <a:rPr lang="fa-IR">
                <a:cs typeface="B Zar" panose="00000400000000000000" pitchFamily="2" charset="-78"/>
              </a:rPr>
              <a:t>1997 ،</a:t>
            </a:r>
            <a:r>
              <a:rPr lang="fa-IR" smtClean="0">
                <a:cs typeface="B Zar" panose="00000400000000000000" pitchFamily="2" charset="-78"/>
              </a:rPr>
              <a:t>2)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605427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اين </a:t>
            </a:r>
            <a:r>
              <a:rPr lang="fa-IR">
                <a:cs typeface="B Zar" panose="00000400000000000000" pitchFamily="2" charset="-78"/>
              </a:rPr>
              <a:t>راستا، لازم است تا ببينيم چگونه سرمايهي انساني مورد نياز در حوزهي كارآفريني </a:t>
            </a:r>
            <a:r>
              <a:rPr lang="fa-IR" smtClean="0">
                <a:cs typeface="B Zar" panose="00000400000000000000" pitchFamily="2" charset="-78"/>
              </a:rPr>
              <a:t>با ساير </a:t>
            </a:r>
            <a:r>
              <a:rPr lang="fa-IR">
                <a:cs typeface="B Zar" panose="00000400000000000000" pitchFamily="2" charset="-78"/>
              </a:rPr>
              <a:t>حوزهها فرق دارد.</a:t>
            </a:r>
            <a:r>
              <a:rPr lang="fa-IR" sz="3200">
                <a:solidFill>
                  <a:srgbClr val="FF0000"/>
                </a:solidFill>
                <a:cs typeface="B Zar" panose="00000400000000000000" pitchFamily="2" charset="-78"/>
              </a:rPr>
              <a:t> سه </a:t>
            </a:r>
            <a:r>
              <a:rPr lang="fa-IR" smtClean="0">
                <a:cs typeface="B Zar" panose="00000400000000000000" pitchFamily="2" charset="-78"/>
              </a:rPr>
              <a:t>نكته ي </a:t>
            </a:r>
            <a:r>
              <a:rPr lang="fa-IR">
                <a:cs typeface="B Zar" panose="00000400000000000000" pitchFamily="2" charset="-78"/>
              </a:rPr>
              <a:t>مهم در شناسايي سـرمايهي انسـاني كـارآفريني </a:t>
            </a:r>
            <a:r>
              <a:rPr lang="fa-IR" smtClean="0">
                <a:cs typeface="B Zar" panose="00000400000000000000" pitchFamily="2" charset="-78"/>
              </a:rPr>
              <a:t>بـه عنوان </a:t>
            </a:r>
            <a:r>
              <a:rPr lang="fa-IR">
                <a:cs typeface="B Zar" panose="00000400000000000000" pitchFamily="2" charset="-78"/>
              </a:rPr>
              <a:t>يك مفهوم مجزا مورد توجه است: </a:t>
            </a:r>
            <a:endParaRPr lang="fa-IR" smtClean="0">
              <a:cs typeface="B Zar" panose="00000400000000000000" pitchFamily="2" charset="-78"/>
            </a:endParaRPr>
          </a:p>
          <a:p>
            <a:pPr algn="just"/>
            <a:r>
              <a:rPr lang="fa-IR" smtClean="0">
                <a:cs typeface="B Zar" panose="00000400000000000000" pitchFamily="2" charset="-78"/>
              </a:rPr>
              <a:t>(</a:t>
            </a:r>
            <a:r>
              <a:rPr lang="fa-IR">
                <a:cs typeface="B Zar" panose="00000400000000000000" pitchFamily="2" charset="-78"/>
              </a:rPr>
              <a:t>1براي موفقيت كسب و كارهاي جديد، </a:t>
            </a:r>
            <a:r>
              <a:rPr lang="fa-IR" smtClean="0">
                <a:cs typeface="B Zar" panose="00000400000000000000" pitchFamily="2" charset="-78"/>
              </a:rPr>
              <a:t>بـه چه </a:t>
            </a:r>
            <a:r>
              <a:rPr lang="fa-IR">
                <a:cs typeface="B Zar" panose="00000400000000000000" pitchFamily="2" charset="-78"/>
              </a:rPr>
              <a:t>دانش و مهارتهايي نياز است</a:t>
            </a:r>
            <a:r>
              <a:rPr lang="fa-IR" smtClean="0">
                <a:cs typeface="B Zar" panose="00000400000000000000" pitchFamily="2" charset="-78"/>
              </a:rPr>
              <a:t>؟</a:t>
            </a:r>
          </a:p>
          <a:p>
            <a:pPr algn="just"/>
            <a:r>
              <a:rPr lang="fa-IR" smtClean="0">
                <a:cs typeface="B Zar" panose="00000400000000000000" pitchFamily="2" charset="-78"/>
              </a:rPr>
              <a:t> </a:t>
            </a:r>
            <a:r>
              <a:rPr lang="fa-IR">
                <a:cs typeface="B Zar" panose="00000400000000000000" pitchFamily="2" charset="-78"/>
              </a:rPr>
              <a:t>(2چگونه افراد ميتوانند دربـاره سـرمايهي </a:t>
            </a:r>
            <a:r>
              <a:rPr lang="fa-IR" smtClean="0">
                <a:cs typeface="B Zar" panose="00000400000000000000" pitchFamily="2" charset="-78"/>
              </a:rPr>
              <a:t>انسـاني كارآفريني </a:t>
            </a:r>
            <a:r>
              <a:rPr lang="fa-IR">
                <a:cs typeface="B Zar" panose="00000400000000000000" pitchFamily="2" charset="-78"/>
              </a:rPr>
              <a:t>سرمايهگذاري كنند؟ </a:t>
            </a:r>
            <a:endParaRPr lang="fa-IR" smtClean="0">
              <a:cs typeface="B Zar" panose="00000400000000000000" pitchFamily="2" charset="-78"/>
            </a:endParaRPr>
          </a:p>
          <a:p>
            <a:pPr algn="just"/>
            <a:r>
              <a:rPr lang="fa-IR" smtClean="0">
                <a:cs typeface="B Zar" panose="00000400000000000000" pitchFamily="2" charset="-78"/>
              </a:rPr>
              <a:t>(</a:t>
            </a:r>
            <a:r>
              <a:rPr lang="fa-IR">
                <a:cs typeface="B Zar" panose="00000400000000000000" pitchFamily="2" charset="-78"/>
              </a:rPr>
              <a:t>3چگونه سرمايهي انساني كـارآفريني بـا </a:t>
            </a:r>
            <a:r>
              <a:rPr lang="fa-IR" smtClean="0">
                <a:cs typeface="B Zar" panose="00000400000000000000" pitchFamily="2" charset="-78"/>
              </a:rPr>
              <a:t>سـرمايهي اجتماعي </a:t>
            </a:r>
            <a:r>
              <a:rPr lang="fa-IR">
                <a:cs typeface="B Zar" panose="00000400000000000000" pitchFamily="2" charset="-78"/>
              </a:rPr>
              <a:t>متفاوت است </a:t>
            </a:r>
            <a:r>
              <a:rPr lang="fa-IR" smtClean="0">
                <a:cs typeface="B Zar" panose="00000400000000000000" pitchFamily="2" charset="-78"/>
              </a:rPr>
              <a:t>(</a:t>
            </a:r>
            <a:r>
              <a:rPr lang="en-US">
                <a:cs typeface="B Zar" panose="00000400000000000000" pitchFamily="2" charset="-78"/>
              </a:rPr>
              <a:t>Coff, 2006, </a:t>
            </a:r>
            <a:r>
              <a:rPr lang="en-US" smtClean="0">
                <a:cs typeface="B Zar" panose="00000400000000000000" pitchFamily="2" charset="-78"/>
              </a:rPr>
              <a:t>p.82 </a:t>
            </a:r>
            <a:r>
              <a:rPr lang="fa-IR" smtClean="0">
                <a:cs typeface="B Zar" panose="00000400000000000000" pitchFamily="2" charset="-78"/>
              </a:rPr>
              <a:t>)</a:t>
            </a:r>
          </a:p>
          <a:p>
            <a:pPr marL="0" indent="0" algn="just">
              <a:buNone/>
            </a:pPr>
            <a:r>
              <a:rPr lang="en-US" smtClean="0">
                <a:cs typeface="B Zar" panose="00000400000000000000" pitchFamily="2" charset="-78"/>
              </a:rPr>
              <a:t/>
            </a:r>
            <a:br>
              <a:rPr lang="en-US"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769793" y="4909303"/>
            <a:ext cx="1402597" cy="1402597"/>
          </a:xfrm>
          <a:prstGeom prst="rect">
            <a:avLst/>
          </a:prstGeom>
        </p:spPr>
      </p:pic>
    </p:spTree>
    <p:extLst>
      <p:ext uri="{BB962C8B-B14F-4D97-AF65-F5344CB8AC3E}">
        <p14:creationId xmlns:p14="http://schemas.microsoft.com/office/powerpoint/2010/main" val="3156510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ادامه نيز ضمن تعريف مسأله، سؤالات پژوهش، روش تحقيق، جامعه و نمونهي آمـاري و قلمـرو تحقيق بيان شده و در بخش ديگر نيز اطلاعات حاصل از مشاهدات، مصـاحبههـا و پرسشـنامهي تحقيـق تجزيه و تحليل شده و در پايان نيز پيشنهاداتي درباره ي طراحي و اجـراي دورههـاي آمـوزش كـارآفريني بيان شده است</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829061" y="3332127"/>
            <a:ext cx="2143125" cy="2143125"/>
          </a:xfrm>
          <a:prstGeom prst="rect">
            <a:avLst/>
          </a:prstGeom>
        </p:spPr>
      </p:pic>
    </p:spTree>
    <p:extLst>
      <p:ext uri="{BB962C8B-B14F-4D97-AF65-F5344CB8AC3E}">
        <p14:creationId xmlns:p14="http://schemas.microsoft.com/office/powerpoint/2010/main" val="1787929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تيم ژيمنو </a:t>
            </a:r>
            <a:r>
              <a:rPr lang="fa-IR" smtClean="0">
                <a:cs typeface="B Zar" panose="00000400000000000000" pitchFamily="2" charset="-78"/>
              </a:rPr>
              <a:t>(1997) موضوع </a:t>
            </a:r>
            <a:r>
              <a:rPr lang="fa-IR">
                <a:cs typeface="B Zar" panose="00000400000000000000" pitchFamily="2" charset="-78"/>
              </a:rPr>
              <a:t>را به صورت تجربي آزمودند و براي اين كار از </a:t>
            </a:r>
            <a:r>
              <a:rPr lang="fa-IR" smtClean="0">
                <a:cs typeface="B Zar" panose="00000400000000000000" pitchFamily="2" charset="-78"/>
              </a:rPr>
              <a:t>پيمايش بيش </a:t>
            </a:r>
            <a:r>
              <a:rPr lang="fa-IR">
                <a:cs typeface="B Zar" panose="00000400000000000000" pitchFamily="2" charset="-78"/>
              </a:rPr>
              <a:t>از 1500كارآفرين استفاده كردند. آنها دريافتند كه سرمايهي انساني بر </a:t>
            </a:r>
            <a:r>
              <a:rPr lang="fa-IR" smtClean="0">
                <a:cs typeface="B Zar" panose="00000400000000000000" pitchFamily="2" charset="-78"/>
              </a:rPr>
              <a:t>عملكـرد اقتصادي </a:t>
            </a:r>
            <a:r>
              <a:rPr lang="fa-IR">
                <a:cs typeface="B Zar" panose="00000400000000000000" pitchFamily="2" charset="-78"/>
              </a:rPr>
              <a:t>يك بنگاه تأثيرگذار است. </a:t>
            </a:r>
            <a:r>
              <a:rPr lang="fa-IR" b="1">
                <a:cs typeface="B Zar" panose="00000400000000000000" pitchFamily="2" charset="-78"/>
              </a:rPr>
              <a:t>مهمترين معيارهـاي </a:t>
            </a:r>
            <a:r>
              <a:rPr lang="fa-IR" b="1" smtClean="0">
                <a:cs typeface="B Zar" panose="00000400000000000000" pitchFamily="2" charset="-78"/>
              </a:rPr>
              <a:t>سـرمایه </a:t>
            </a:r>
            <a:r>
              <a:rPr lang="fa-IR" b="1">
                <a:cs typeface="B Zar" panose="00000400000000000000" pitchFamily="2" charset="-78"/>
              </a:rPr>
              <a:t>انسـاني عبارتنـد </a:t>
            </a:r>
            <a:r>
              <a:rPr lang="fa-IR" b="1" smtClean="0">
                <a:cs typeface="B Zar" panose="00000400000000000000" pitchFamily="2" charset="-78"/>
              </a:rPr>
              <a:t>از: تحصيلات، تجربه ي </a:t>
            </a:r>
            <a:r>
              <a:rPr lang="fa-IR" b="1">
                <a:cs typeface="B Zar" panose="00000400000000000000" pitchFamily="2" charset="-78"/>
              </a:rPr>
              <a:t>مديريتي، </a:t>
            </a:r>
            <a:r>
              <a:rPr lang="fa-IR" b="1" smtClean="0">
                <a:cs typeface="B Zar" panose="00000400000000000000" pitchFamily="2" charset="-78"/>
              </a:rPr>
              <a:t>تجربه ي </a:t>
            </a:r>
            <a:r>
              <a:rPr lang="fa-IR" b="1">
                <a:cs typeface="B Zar" panose="00000400000000000000" pitchFamily="2" charset="-78"/>
              </a:rPr>
              <a:t>نظارتي، تجربه در يـك كسـب و كـار مشـابه </a:t>
            </a:r>
            <a:r>
              <a:rPr lang="fa-IR" b="1" smtClean="0">
                <a:cs typeface="B Zar" panose="00000400000000000000" pitchFamily="2" charset="-78"/>
              </a:rPr>
              <a:t>و تجربه </a:t>
            </a:r>
            <a:r>
              <a:rPr lang="fa-IR" b="1">
                <a:cs typeface="B Zar" panose="00000400000000000000" pitchFamily="2" charset="-78"/>
              </a:rPr>
              <a:t>در مشاغل قبلي، </a:t>
            </a:r>
            <a:r>
              <a:rPr lang="fa-IR">
                <a:cs typeface="B Zar" panose="00000400000000000000" pitchFamily="2" charset="-78"/>
              </a:rPr>
              <a:t>كه همگي شكلهاي عمومي </a:t>
            </a:r>
            <a:r>
              <a:rPr lang="fa-IR" smtClean="0">
                <a:cs typeface="B Zar" panose="00000400000000000000" pitchFamily="2" charset="-78"/>
              </a:rPr>
              <a:t>سرمايه ي </a:t>
            </a:r>
            <a:r>
              <a:rPr lang="fa-IR">
                <a:cs typeface="B Zar" panose="00000400000000000000" pitchFamily="2" charset="-78"/>
              </a:rPr>
              <a:t>انساني حرفـهاي هسـتند.</a:t>
            </a:r>
            <a:br>
              <a:rPr lang="fa-IR">
                <a:cs typeface="B Zar" panose="00000400000000000000" pitchFamily="2" charset="-78"/>
              </a:rPr>
            </a:br>
            <a:r>
              <a:rPr lang="en-US" smtClean="0">
                <a:cs typeface="B Zar" panose="00000400000000000000" pitchFamily="2" charset="-78"/>
              </a:rPr>
              <a:t/>
            </a:r>
            <a:br>
              <a:rPr lang="en-US"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89308" y="4393366"/>
            <a:ext cx="2743200" cy="1666875"/>
          </a:xfrm>
          <a:prstGeom prst="rect">
            <a:avLst/>
          </a:prstGeom>
        </p:spPr>
      </p:pic>
    </p:spTree>
    <p:extLst>
      <p:ext uri="{BB962C8B-B14F-4D97-AF65-F5344CB8AC3E}">
        <p14:creationId xmlns:p14="http://schemas.microsoft.com/office/powerpoint/2010/main" val="811707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اين امر بدان معنا است كه آنها براي افزايش بهرهوري در اكثر محيطهاي كسبوكـار شناخته شده هستند و خاص يك محيط كارآفرينانه نيستند. اين امر منطبق با يافتهي لرنر وهابر (2001) در اين باره است كه </a:t>
            </a:r>
            <a:r>
              <a:rPr lang="fa-IR" smtClean="0">
                <a:solidFill>
                  <a:srgbClr val="FF0000"/>
                </a:solidFill>
                <a:cs typeface="B Zar" panose="00000400000000000000" pitchFamily="2" charset="-78"/>
              </a:rPr>
              <a:t>مهارتهاي مديريتي رابطهاي بسيار قوي با عملكرد يك كسب و كار جديد دارند</a:t>
            </a:r>
            <a:r>
              <a:rPr lang="fa-IR" smtClean="0">
                <a:cs typeface="B Zar" panose="00000400000000000000" pitchFamily="2" charset="-78"/>
              </a:rPr>
              <a:t>.( </a:t>
            </a:r>
            <a:r>
              <a:rPr lang="en-US" smtClean="0">
                <a:cs typeface="B Zar" panose="00000400000000000000" pitchFamily="2" charset="-78"/>
              </a:rPr>
              <a:t>Coff, 2006</a:t>
            </a:r>
            <a:r>
              <a:rPr lang="fa-IR" smtClean="0">
                <a:cs typeface="B Zar" panose="00000400000000000000" pitchFamily="2" charset="-78"/>
              </a:rPr>
              <a:t>)</a:t>
            </a:r>
            <a:endParaRPr lang="fa-IR"/>
          </a:p>
        </p:txBody>
      </p:sp>
    </p:spTree>
    <p:extLst>
      <p:ext uri="{BB962C8B-B14F-4D97-AF65-F5344CB8AC3E}">
        <p14:creationId xmlns:p14="http://schemas.microsoft.com/office/powerpoint/2010/main" val="1171402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گذشته، كارآفريني يك ويژگي فردي تلقي ميشـد. عـلاوه بـر تحقيـق </a:t>
            </a:r>
            <a:r>
              <a:rPr lang="fa-IR" smtClean="0">
                <a:cs typeface="B Zar" panose="00000400000000000000" pitchFamily="2" charset="-78"/>
              </a:rPr>
              <a:t>دربـاره ويژگيهاي فردي، تحقيقاتي </a:t>
            </a:r>
            <a:r>
              <a:rPr lang="fa-IR">
                <a:cs typeface="B Zar" panose="00000400000000000000" pitchFamily="2" charset="-78"/>
              </a:rPr>
              <a:t>نيز دربارهي تفاوتهـاي جنسـيتي )تـيم كـارتر، ،(</a:t>
            </a:r>
            <a:r>
              <a:rPr lang="fa-IR" smtClean="0">
                <a:cs typeface="B Zar" panose="00000400000000000000" pitchFamily="2" charset="-78"/>
              </a:rPr>
              <a:t>2003 ريسكگريـزي </a:t>
            </a:r>
            <a:r>
              <a:rPr lang="fa-IR">
                <a:cs typeface="B Zar" panose="00000400000000000000" pitchFamily="2" charset="-78"/>
              </a:rPr>
              <a:t>)مـاينر، اسـميت </a:t>
            </a:r>
            <a:r>
              <a:rPr lang="fa-IR" smtClean="0">
                <a:cs typeface="B Zar" panose="00000400000000000000" pitchFamily="2" charset="-78"/>
              </a:rPr>
              <a:t>و براكـر </a:t>
            </a:r>
            <a:r>
              <a:rPr lang="fa-IR">
                <a:cs typeface="B Zar" panose="00000400000000000000" pitchFamily="2" charset="-78"/>
              </a:rPr>
              <a:t>(1994 ،</a:t>
            </a:r>
            <a:r>
              <a:rPr lang="fa-IR" smtClean="0">
                <a:cs typeface="B Zar" panose="00000400000000000000" pitchFamily="2" charset="-78"/>
              </a:rPr>
              <a:t>2) و </a:t>
            </a:r>
            <a:r>
              <a:rPr lang="fa-IR">
                <a:cs typeface="B Zar" panose="00000400000000000000" pitchFamily="2" charset="-78"/>
              </a:rPr>
              <a:t>حتـي ويژگـيهـاي </a:t>
            </a:r>
            <a:r>
              <a:rPr lang="fa-IR" smtClean="0">
                <a:cs typeface="B Zar" panose="00000400000000000000" pitchFamily="2" charset="-78"/>
              </a:rPr>
              <a:t>اجتمـاعي كارآفرينان </a:t>
            </a:r>
            <a:r>
              <a:rPr lang="fa-IR">
                <a:cs typeface="B Zar" panose="00000400000000000000" pitchFamily="2" charset="-78"/>
              </a:rPr>
              <a:t>انجام </a:t>
            </a:r>
            <a:r>
              <a:rPr lang="fa-IR" smtClean="0">
                <a:cs typeface="B Zar" panose="00000400000000000000" pitchFamily="2" charset="-78"/>
              </a:rPr>
              <a:t>شده است (وينسلو </a:t>
            </a:r>
            <a:r>
              <a:rPr lang="fa-IR">
                <a:cs typeface="B Zar" panose="00000400000000000000" pitchFamily="2" charset="-78"/>
              </a:rPr>
              <a:t>و سولومون </a:t>
            </a:r>
            <a:r>
              <a:rPr lang="fa-IR" smtClean="0">
                <a:cs typeface="B Zar" panose="00000400000000000000" pitchFamily="2" charset="-78"/>
              </a:rPr>
              <a:t> </a:t>
            </a:r>
            <a:r>
              <a:rPr lang="fa-IR">
                <a:cs typeface="B Zar" panose="00000400000000000000" pitchFamily="2" charset="-78"/>
              </a:rPr>
              <a:t>1987 </a:t>
            </a:r>
            <a:r>
              <a:rPr lang="fa-IR" smtClean="0">
                <a:cs typeface="B Zar" panose="00000400000000000000" pitchFamily="2" charset="-78"/>
              </a:rPr>
              <a:t>، 3) متأسفانه</a:t>
            </a:r>
            <a:r>
              <a:rPr lang="fa-IR">
                <a:cs typeface="B Zar" panose="00000400000000000000" pitchFamily="2" charset="-78"/>
              </a:rPr>
              <a:t>، اين اقدامات </a:t>
            </a:r>
            <a:r>
              <a:rPr lang="fa-IR" smtClean="0">
                <a:cs typeface="B Zar" panose="00000400000000000000" pitchFamily="2" charset="-78"/>
              </a:rPr>
              <a:t>چيـزي بيشتر </a:t>
            </a:r>
            <a:r>
              <a:rPr lang="fa-IR">
                <a:cs typeface="B Zar" panose="00000400000000000000" pitchFamily="2" charset="-78"/>
              </a:rPr>
              <a:t>از يافتههاي بينتيجه، در مورد تعريف كارآفرين و دنبال كردن او در طـول </a:t>
            </a:r>
            <a:r>
              <a:rPr lang="fa-IR" smtClean="0">
                <a:cs typeface="B Zar" panose="00000400000000000000" pitchFamily="2" charset="-78"/>
              </a:rPr>
              <a:t>يـك دورهي </a:t>
            </a:r>
            <a:r>
              <a:rPr lang="fa-IR">
                <a:cs typeface="B Zar" panose="00000400000000000000" pitchFamily="2" charset="-78"/>
              </a:rPr>
              <a:t>مستمر در كارآفريني، به همراه نداشتهاند.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150850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اخيـراً كـارآفريني بـه عنـوان يـك  تخصص </a:t>
            </a:r>
            <a:r>
              <a:rPr lang="fa-IR">
                <a:cs typeface="B Zar" panose="00000400000000000000" pitchFamily="2" charset="-78"/>
              </a:rPr>
              <a:t>مورد توجه قرار گرفته است . مجموعهاي از مهارتها، مدلها و فرآينـدها </a:t>
            </a:r>
            <a:r>
              <a:rPr lang="fa-IR" smtClean="0">
                <a:cs typeface="B Zar" panose="00000400000000000000" pitchFamily="2" charset="-78"/>
              </a:rPr>
              <a:t>كـه ميتوان </a:t>
            </a:r>
            <a:r>
              <a:rPr lang="fa-IR">
                <a:cs typeface="B Zar" panose="00000400000000000000" pitchFamily="2" charset="-78"/>
              </a:rPr>
              <a:t>در طول زمان و با تمرين مستمر </a:t>
            </a:r>
            <a:r>
              <a:rPr lang="fa-IR" smtClean="0">
                <a:cs typeface="B Zar" panose="00000400000000000000" pitchFamily="2" charset="-78"/>
              </a:rPr>
              <a:t>به </a:t>
            </a:r>
            <a:r>
              <a:rPr lang="fa-IR">
                <a:cs typeface="B Zar" panose="00000400000000000000" pitchFamily="2" charset="-78"/>
              </a:rPr>
              <a:t>دست آورد. مثلاً، ميشل </a:t>
            </a:r>
            <a:r>
              <a:rPr lang="fa-IR" smtClean="0">
                <a:cs typeface="B Zar" panose="00000400000000000000" pitchFamily="2" charset="-78"/>
              </a:rPr>
              <a:t>(1997) تلاش كـرد تا </a:t>
            </a:r>
            <a:r>
              <a:rPr lang="fa-IR">
                <a:cs typeface="B Zar" panose="00000400000000000000" pitchFamily="2" charset="-78"/>
              </a:rPr>
              <a:t>ماهيت تخصص كارآفريني را در مديريت درك </a:t>
            </a:r>
            <a:r>
              <a:rPr lang="fa-IR" smtClean="0">
                <a:cs typeface="B Zar" panose="00000400000000000000" pitchFamily="2" charset="-78"/>
              </a:rPr>
              <a:t>كند </a:t>
            </a:r>
            <a:r>
              <a:rPr lang="fa-IR">
                <a:cs typeface="B Zar" panose="00000400000000000000" pitchFamily="2" charset="-78"/>
              </a:rPr>
              <a:t>در حالي كـه روبـر و </a:t>
            </a:r>
            <a:r>
              <a:rPr lang="fa-IR" smtClean="0">
                <a:cs typeface="B Zar" panose="00000400000000000000" pitchFamily="2" charset="-78"/>
              </a:rPr>
              <a:t>فيشـر </a:t>
            </a:r>
            <a:r>
              <a:rPr lang="fa-IR">
                <a:cs typeface="B Zar" panose="00000400000000000000" pitchFamily="2" charset="-78"/>
              </a:rPr>
              <a:t>(</a:t>
            </a:r>
            <a:r>
              <a:rPr lang="fa-IR" smtClean="0">
                <a:cs typeface="B Zar" panose="00000400000000000000" pitchFamily="2" charset="-78"/>
              </a:rPr>
              <a:t>1994) يك </a:t>
            </a:r>
            <a:r>
              <a:rPr lang="fa-IR">
                <a:cs typeface="B Zar" panose="00000400000000000000" pitchFamily="2" charset="-78"/>
              </a:rPr>
              <a:t>رابطهي تجربي را ميان تخصص كارآفريني و عملكرد بنگـاه نشـان دادنـد</a:t>
            </a:r>
            <a:br>
              <a:rPr lang="fa-IR">
                <a:cs typeface="B Zar" panose="00000400000000000000" pitchFamily="2" charset="-78"/>
              </a:rPr>
            </a:br>
            <a:r>
              <a:rPr lang="fa-IR">
                <a:cs typeface="B Zar" panose="00000400000000000000" pitchFamily="2" charset="-78"/>
              </a:rPr>
              <a:t>(. </a:t>
            </a:r>
            <a:r>
              <a:rPr lang="en-US">
                <a:cs typeface="B Zar" panose="00000400000000000000" pitchFamily="2" charset="-78"/>
              </a:rPr>
              <a:t>Sarasvathy &amp; Reed, 2006, </a:t>
            </a:r>
            <a:r>
              <a:rPr lang="en-US" smtClean="0">
                <a:cs typeface="B Zar" panose="00000400000000000000" pitchFamily="2" charset="-78"/>
              </a:rPr>
              <a:t>p.76</a:t>
            </a:r>
            <a:r>
              <a:rPr lang="fa-IR" smtClean="0">
                <a:cs typeface="B Zar" panose="00000400000000000000" pitchFamily="2" charset="-78"/>
              </a:rPr>
              <a:t>)</a:t>
            </a:r>
          </a:p>
          <a:p>
            <a:pPr marL="0" indent="0" algn="just">
              <a:buNone/>
            </a:pPr>
            <a:r>
              <a:rPr lang="en-US" smtClean="0">
                <a:cs typeface="B Zar" panose="00000400000000000000" pitchFamily="2" charset="-78"/>
              </a:rPr>
              <a:t/>
            </a:r>
            <a:br>
              <a:rPr lang="en-US" smtClean="0">
                <a:cs typeface="B Zar" panose="00000400000000000000" pitchFamily="2" charset="-78"/>
              </a:rPr>
            </a:br>
            <a:endParaRPr lang="fa-IR">
              <a:cs typeface="B Zar" panose="00000400000000000000" pitchFamily="2" charset="-78"/>
            </a:endParaRPr>
          </a:p>
        </p:txBody>
      </p:sp>
      <p:sp>
        <p:nvSpPr>
          <p:cNvPr id="4" name="Explosion 1 3"/>
          <p:cNvSpPr/>
          <p:nvPr/>
        </p:nvSpPr>
        <p:spPr>
          <a:xfrm>
            <a:off x="4592664" y="4529595"/>
            <a:ext cx="3006671" cy="1782305"/>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ماهيت تخصص كارآفريني</a:t>
            </a:r>
            <a:endParaRPr lang="fa-IR" sz="2000">
              <a:solidFill>
                <a:srgbClr val="FF0000"/>
              </a:solidFill>
            </a:endParaRPr>
          </a:p>
        </p:txBody>
      </p:sp>
    </p:spTree>
    <p:extLst>
      <p:ext uri="{BB962C8B-B14F-4D97-AF65-F5344CB8AC3E}">
        <p14:creationId xmlns:p14="http://schemas.microsoft.com/office/powerpoint/2010/main" val="2406491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شين و ونكتارامان </a:t>
            </a:r>
            <a:r>
              <a:rPr lang="fa-IR" smtClean="0">
                <a:cs typeface="B Zar" panose="00000400000000000000" pitchFamily="2" charset="-78"/>
              </a:rPr>
              <a:t> </a:t>
            </a:r>
            <a:r>
              <a:rPr lang="fa-IR">
                <a:cs typeface="B Zar" panose="00000400000000000000" pitchFamily="2" charset="-78"/>
              </a:rPr>
              <a:t>(</a:t>
            </a:r>
            <a:r>
              <a:rPr lang="fa-IR" smtClean="0">
                <a:cs typeface="B Zar" panose="00000400000000000000" pitchFamily="2" charset="-78"/>
              </a:rPr>
              <a:t>2000) معتقدند </a:t>
            </a:r>
            <a:r>
              <a:rPr lang="fa-IR">
                <a:cs typeface="B Zar" panose="00000400000000000000" pitchFamily="2" charset="-78"/>
              </a:rPr>
              <a:t>كه كارآفريني فرآيندي است كه به كمـك </a:t>
            </a:r>
            <a:r>
              <a:rPr lang="fa-IR" smtClean="0">
                <a:cs typeface="B Zar" panose="00000400000000000000" pitchFamily="2" charset="-78"/>
              </a:rPr>
              <a:t>آن فرصتهايي </a:t>
            </a:r>
            <a:r>
              <a:rPr lang="fa-IR">
                <a:cs typeface="B Zar" panose="00000400000000000000" pitchFamily="2" charset="-78"/>
              </a:rPr>
              <a:t>براي خلق محصولات و خـدمات آتـي كشـف، ارزيـابي و </a:t>
            </a:r>
            <a:r>
              <a:rPr lang="fa-IR" smtClean="0">
                <a:cs typeface="B Zar" panose="00000400000000000000" pitchFamily="2" charset="-78"/>
              </a:rPr>
              <a:t>بهـره بـرداري ميشوند</a:t>
            </a:r>
            <a:r>
              <a:rPr lang="fa-IR">
                <a:cs typeface="B Zar" panose="00000400000000000000" pitchFamily="2" charset="-78"/>
              </a:rPr>
              <a:t>. به عبارت ديگر، اين </a:t>
            </a:r>
            <a:r>
              <a:rPr lang="fa-IR" sz="3200">
                <a:solidFill>
                  <a:srgbClr val="FF0000"/>
                </a:solidFill>
                <a:cs typeface="B Zar" panose="00000400000000000000" pitchFamily="2" charset="-78"/>
              </a:rPr>
              <a:t>فرآيندي</a:t>
            </a:r>
            <a:r>
              <a:rPr lang="fa-IR">
                <a:cs typeface="B Zar" panose="00000400000000000000" pitchFamily="2" charset="-78"/>
              </a:rPr>
              <a:t> است كه به كمك آن، سازمانها و افراد </a:t>
            </a:r>
            <a:r>
              <a:rPr lang="fa-IR" smtClean="0">
                <a:cs typeface="B Zar" panose="00000400000000000000" pitchFamily="2" charset="-78"/>
              </a:rPr>
              <a:t>دانـش جديد </a:t>
            </a:r>
            <a:r>
              <a:rPr lang="fa-IR">
                <a:cs typeface="B Zar" panose="00000400000000000000" pitchFamily="2" charset="-78"/>
              </a:rPr>
              <a:t>خود را به فرصتهاي جديدي در قالب محصولات و خدمات جديد تبديل </a:t>
            </a:r>
            <a:r>
              <a:rPr lang="fa-IR" smtClean="0">
                <a:cs typeface="B Zar" panose="00000400000000000000" pitchFamily="2" charset="-78"/>
              </a:rPr>
              <a:t>مي كنند.</a:t>
            </a:r>
          </a:p>
          <a:p>
            <a:pPr marL="0" indent="0" algn="just">
              <a:buNone/>
            </a:pP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3871371"/>
            <a:ext cx="3970230" cy="2642008"/>
          </a:xfrm>
          <a:prstGeom prst="rect">
            <a:avLst/>
          </a:prstGeom>
        </p:spPr>
      </p:pic>
    </p:spTree>
    <p:extLst>
      <p:ext uri="{BB962C8B-B14F-4D97-AF65-F5344CB8AC3E}">
        <p14:creationId xmlns:p14="http://schemas.microsoft.com/office/powerpoint/2010/main" val="97329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مديريت منابع انساني راهبردي، به عنوان سيستمي از روشها و سياستهـاي سـازماني مورد استفاده براي مديريت كاركنان به صورتي كه به عملكرد سازماني بالاتر بينجامـد،</a:t>
            </a:r>
            <a:br>
              <a:rPr lang="fa-IR" smtClean="0">
                <a:cs typeface="B Zar" panose="00000400000000000000" pitchFamily="2" charset="-78"/>
              </a:rPr>
            </a:br>
            <a:r>
              <a:rPr lang="fa-IR" smtClean="0">
                <a:cs typeface="B Zar" panose="00000400000000000000" pitchFamily="2" charset="-78"/>
              </a:rPr>
              <a:t>تعريف ميشود رايت و مكماهان، (1992) به عـلاوه، بررسـي هـاي لادو و ويلسـون</a:t>
            </a:r>
            <a:br>
              <a:rPr lang="fa-IR" smtClean="0">
                <a:cs typeface="B Zar" panose="00000400000000000000" pitchFamily="2" charset="-78"/>
              </a:rPr>
            </a:br>
            <a:r>
              <a:rPr lang="fa-IR" smtClean="0">
                <a:cs typeface="B Zar" panose="00000400000000000000" pitchFamily="2" charset="-78"/>
              </a:rPr>
              <a:t>(1994)؛ رايت، دانفورد و اسنل (2001) حكايت از آن دارد كه روشهاي منابع انسـاني</a:t>
            </a:r>
            <a:br>
              <a:rPr lang="fa-IR" smtClean="0">
                <a:cs typeface="B Zar" panose="00000400000000000000" pitchFamily="2" charset="-78"/>
              </a:rPr>
            </a:br>
            <a:r>
              <a:rPr lang="fa-IR" smtClean="0">
                <a:cs typeface="B Zar" panose="00000400000000000000" pitchFamily="2" charset="-78"/>
              </a:rPr>
              <a:t>به خودي خود يك مزيت رقابتي را باعث نميشوند؛</a:t>
            </a:r>
            <a:endParaRPr lang="fa-IR">
              <a:cs typeface="B Zar" panose="00000400000000000000" pitchFamily="2" charset="-78"/>
            </a:endParaRPr>
          </a:p>
        </p:txBody>
      </p:sp>
    </p:spTree>
    <p:extLst>
      <p:ext uri="{BB962C8B-B14F-4D97-AF65-F5344CB8AC3E}">
        <p14:creationId xmlns:p14="http://schemas.microsoft.com/office/powerpoint/2010/main" val="1992279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بلكه اهميت توسعهي </a:t>
            </a:r>
            <a:r>
              <a:rPr lang="fa-IR" smtClean="0">
                <a:cs typeface="B Zar" panose="00000400000000000000" pitchFamily="2" charset="-78"/>
              </a:rPr>
              <a:t>توانمنديهاي سازماني </a:t>
            </a:r>
            <a:r>
              <a:rPr lang="fa-IR">
                <a:cs typeface="B Zar" panose="00000400000000000000" pitchFamily="2" charset="-78"/>
              </a:rPr>
              <a:t>كه باعث خلق چنين مزايايي ميشوند، تقويت ميشود. بهطـور مشـخص، </a:t>
            </a:r>
            <a:r>
              <a:rPr lang="fa-IR" smtClean="0">
                <a:cs typeface="B Zar" panose="00000400000000000000" pitchFamily="2" charset="-78"/>
              </a:rPr>
              <a:t>ايـن بخش </a:t>
            </a:r>
            <a:r>
              <a:rPr lang="fa-IR">
                <a:cs typeface="B Zar" panose="00000400000000000000" pitchFamily="2" charset="-78"/>
              </a:rPr>
              <a:t>از ادبيات تحقيق، حكايت از آن دارد كه روشهاي منابع انساني زماني به </a:t>
            </a:r>
            <a:r>
              <a:rPr lang="fa-IR" smtClean="0">
                <a:cs typeface="B Zar" panose="00000400000000000000" pitchFamily="2" charset="-78"/>
              </a:rPr>
              <a:t>عملكرد بنگاه </a:t>
            </a:r>
            <a:r>
              <a:rPr lang="fa-IR">
                <a:cs typeface="B Zar" panose="00000400000000000000" pitchFamily="2" charset="-78"/>
              </a:rPr>
              <a:t>منجر ميشوند كه با هم تلفيق شوند تا بتوان تواناييهاي كاركنان را كه به </a:t>
            </a:r>
            <a:r>
              <a:rPr lang="fa-IR" smtClean="0">
                <a:cs typeface="B Zar" panose="00000400000000000000" pitchFamily="2" charset="-78"/>
              </a:rPr>
              <a:t>مزيـت رقابتي </a:t>
            </a:r>
            <a:r>
              <a:rPr lang="fa-IR">
                <a:cs typeface="B Zar" panose="00000400000000000000" pitchFamily="2" charset="-78"/>
              </a:rPr>
              <a:t>ميانجام ،دن خلق و حمايت كرد. </a:t>
            </a:r>
            <a:r>
              <a:rPr lang="fa-IR" b="1">
                <a:solidFill>
                  <a:srgbClr val="00B0F0"/>
                </a:solidFill>
                <a:cs typeface="B Zar" panose="00000400000000000000" pitchFamily="2" charset="-78"/>
              </a:rPr>
              <a:t>بنابراين، بهترين تعريف از راهبرد منابع </a:t>
            </a:r>
            <a:r>
              <a:rPr lang="fa-IR" b="1" smtClean="0">
                <a:solidFill>
                  <a:srgbClr val="00B0F0"/>
                </a:solidFill>
                <a:cs typeface="B Zar" panose="00000400000000000000" pitchFamily="2" charset="-78"/>
              </a:rPr>
              <a:t>انسـاني كارآفريني </a:t>
            </a:r>
            <a:r>
              <a:rPr lang="fa-IR" b="1">
                <a:solidFill>
                  <a:srgbClr val="00B0F0"/>
                </a:solidFill>
                <a:cs typeface="B Zar" panose="00000400000000000000" pitchFamily="2" charset="-78"/>
              </a:rPr>
              <a:t>چنين است: مجموعه يا مجموعههايي از روشهاي منابع انساني كه </a:t>
            </a:r>
            <a:r>
              <a:rPr lang="fa-IR" b="1" smtClean="0">
                <a:solidFill>
                  <a:srgbClr val="00B0F0"/>
                </a:solidFill>
                <a:cs typeface="B Zar" panose="00000400000000000000" pitchFamily="2" charset="-78"/>
              </a:rPr>
              <a:t>احتمـال تبديل </a:t>
            </a:r>
            <a:r>
              <a:rPr lang="fa-IR" b="1">
                <a:solidFill>
                  <a:srgbClr val="00B0F0"/>
                </a:solidFill>
                <a:cs typeface="B Zar" panose="00000400000000000000" pitchFamily="2" charset="-78"/>
              </a:rPr>
              <a:t>دانش جديد به محصولات يا خدمات جديـد را افـزايش مـيدهنـد </a:t>
            </a:r>
            <a:r>
              <a:rPr lang="fa-IR" b="1" smtClean="0">
                <a:cs typeface="B Zar" panose="00000400000000000000" pitchFamily="2" charset="-78"/>
              </a:rPr>
              <a:t>(</a:t>
            </a:r>
            <a:r>
              <a:rPr lang="en-US" smtClean="0">
                <a:cs typeface="B Zar" panose="00000400000000000000" pitchFamily="2" charset="-78"/>
              </a:rPr>
              <a:t>Collins .Allen </a:t>
            </a:r>
            <a:r>
              <a:rPr lang="en-US">
                <a:cs typeface="B Zar" panose="00000400000000000000" pitchFamily="2" charset="-78"/>
              </a:rPr>
              <a:t>&amp; Snell, 2006, p.8</a:t>
            </a:r>
            <a:r>
              <a:rPr lang="en-US" smtClean="0">
                <a:cs typeface="B Zar" panose="00000400000000000000" pitchFamily="2" charset="-78"/>
              </a:rPr>
              <a:t> </a:t>
            </a:r>
            <a:r>
              <a:rPr lang="fa-IR" smtClean="0">
                <a:cs typeface="B Zar" panose="00000400000000000000" pitchFamily="2" charset="-78"/>
              </a:rPr>
              <a:t>)</a:t>
            </a:r>
            <a:r>
              <a:rPr lang="en-US" smtClean="0">
                <a:cs typeface="B Zar" panose="00000400000000000000" pitchFamily="2" charset="-78"/>
              </a:rPr>
              <a:t/>
            </a:r>
            <a:br>
              <a:rPr lang="en-US"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099753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بر مبناي تعريف ياد شده دربارهي كـارآفريني، خلـق دانـش جديـد كليـد فرآينـد</a:t>
            </a:r>
            <a:r>
              <a:rPr lang="fa-IR" smtClean="0">
                <a:cs typeface="B Zar" panose="00000400000000000000" pitchFamily="2" charset="-78"/>
              </a:rPr>
              <a:t>  كارآفريني </a:t>
            </a:r>
            <a:r>
              <a:rPr lang="fa-IR">
                <a:cs typeface="B Zar" panose="00000400000000000000" pitchFamily="2" charset="-78"/>
              </a:rPr>
              <a:t>است. به علاوه، محققان سازماني به توانايي انتشار و بهـرهبـرداري از </a:t>
            </a:r>
            <a:r>
              <a:rPr lang="fa-IR" smtClean="0">
                <a:cs typeface="B Zar" panose="00000400000000000000" pitchFamily="2" charset="-78"/>
              </a:rPr>
              <a:t>دانـش فعلي </a:t>
            </a:r>
            <a:r>
              <a:rPr lang="fa-IR">
                <a:cs typeface="B Zar" panose="00000400000000000000" pitchFamily="2" charset="-78"/>
              </a:rPr>
              <a:t>و توانايي خلق دانش جديد به عنوان توانايي حياتي موفقيت سازماني اشاره </a:t>
            </a:r>
            <a:r>
              <a:rPr lang="fa-IR" smtClean="0">
                <a:cs typeface="B Zar" panose="00000400000000000000" pitchFamily="2" charset="-78"/>
              </a:rPr>
              <a:t>كرده اند (كوگوت </a:t>
            </a:r>
            <a:r>
              <a:rPr lang="fa-IR">
                <a:cs typeface="B Zar" panose="00000400000000000000" pitchFamily="2" charset="-78"/>
              </a:rPr>
              <a:t>و زاندر </a:t>
            </a:r>
            <a:r>
              <a:rPr lang="fa-IR" smtClean="0">
                <a:cs typeface="B Zar" panose="00000400000000000000" pitchFamily="2" charset="-78"/>
              </a:rPr>
              <a:t>. </a:t>
            </a:r>
            <a:r>
              <a:rPr lang="fa-IR">
                <a:cs typeface="B Zar" panose="00000400000000000000" pitchFamily="2" charset="-78"/>
              </a:rPr>
              <a:t>1992 </a:t>
            </a:r>
            <a:r>
              <a:rPr lang="fa-IR" smtClean="0">
                <a:cs typeface="B Zar" panose="00000400000000000000" pitchFamily="2" charset="-78"/>
              </a:rPr>
              <a:t>،1) اين </a:t>
            </a:r>
            <a:r>
              <a:rPr lang="fa-IR">
                <a:cs typeface="B Zar" panose="00000400000000000000" pitchFamily="2" charset="-78"/>
              </a:rPr>
              <a:t>امر فقط براي آن دسته از بنگاههاي </a:t>
            </a:r>
            <a:r>
              <a:rPr lang="fa-IR" smtClean="0">
                <a:cs typeface="B Zar" panose="00000400000000000000" pitchFamily="2" charset="-78"/>
              </a:rPr>
              <a:t>كـارآفرين مصـداق دارد </a:t>
            </a:r>
            <a:r>
              <a:rPr lang="fa-IR">
                <a:cs typeface="B Zar" panose="00000400000000000000" pitchFamily="2" charset="-78"/>
              </a:rPr>
              <a:t>كه موفقيت و بقايشان به شناسايي و بهرهبرداري از فرصتها در بازارهاي سريعاً </a:t>
            </a:r>
            <a:r>
              <a:rPr lang="fa-IR" smtClean="0">
                <a:cs typeface="B Zar" panose="00000400000000000000" pitchFamily="2" charset="-78"/>
              </a:rPr>
              <a:t>در حال </a:t>
            </a:r>
            <a:r>
              <a:rPr lang="fa-IR">
                <a:cs typeface="B Zar" panose="00000400000000000000" pitchFamily="2" charset="-78"/>
              </a:rPr>
              <a:t>تغيير، بستگي </a:t>
            </a:r>
            <a:r>
              <a:rPr lang="fa-IR" smtClean="0">
                <a:cs typeface="B Zar" panose="00000400000000000000" pitchFamily="2" charset="-78"/>
              </a:rPr>
              <a:t>دارد.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unched Tape 3"/>
          <p:cNvSpPr/>
          <p:nvPr/>
        </p:nvSpPr>
        <p:spPr>
          <a:xfrm>
            <a:off x="4615912" y="4649492"/>
            <a:ext cx="2960176" cy="1208868"/>
          </a:xfrm>
          <a:prstGeom prst="flowChartPunchedTap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توانايي حياتي موفقيت سازماني</a:t>
            </a:r>
            <a:endParaRPr lang="fa-IR" sz="2000">
              <a:solidFill>
                <a:srgbClr val="FF0000"/>
              </a:solidFill>
            </a:endParaRPr>
          </a:p>
        </p:txBody>
      </p:sp>
    </p:spTree>
    <p:extLst>
      <p:ext uri="{BB962C8B-B14F-4D97-AF65-F5344CB8AC3E}">
        <p14:creationId xmlns:p14="http://schemas.microsoft.com/office/powerpoint/2010/main" val="3609598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كريستينسن (1997 ،2) ناهاپيـت و گوشـال (1998) اسـتدلال ميكنند كه براي تحقق تبادل و تركيب دانش، طرفين بايد به يكديگر </a:t>
            </a:r>
            <a:r>
              <a:rPr lang="fa-IR" sz="3600" smtClean="0">
                <a:solidFill>
                  <a:srgbClr val="FF0000"/>
                </a:solidFill>
                <a:cs typeface="B Zar" panose="00000400000000000000" pitchFamily="2" charset="-78"/>
              </a:rPr>
              <a:t>دسترسـي</a:t>
            </a:r>
            <a:r>
              <a:rPr lang="fa-IR" smtClean="0">
                <a:cs typeface="B Zar" panose="00000400000000000000" pitchFamily="2" charset="-78"/>
              </a:rPr>
              <a:t> داشـته باشند، بتوانند عقايد و اطلاعات خود را مبادله و تركيب كرده و ارزش به دست آمده از اين تبادل و تركيب را درك كنند</a:t>
            </a:r>
          </a:p>
          <a:p>
            <a:pPr algn="just"/>
            <a:endParaRPr lang="fa-IR">
              <a:cs typeface="B Zar" panose="00000400000000000000" pitchFamily="2" charset="-78"/>
            </a:endParaRPr>
          </a:p>
        </p:txBody>
      </p:sp>
    </p:spTree>
    <p:extLst>
      <p:ext uri="{BB962C8B-B14F-4D97-AF65-F5344CB8AC3E}">
        <p14:creationId xmlns:p14="http://schemas.microsoft.com/office/powerpoint/2010/main" val="2725272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اكثر تحقيقات مربوط به يـادگيري سـازماني </a:t>
            </a:r>
            <a:r>
              <a:rPr lang="fa-IR" smtClean="0">
                <a:cs typeface="B Zar" panose="00000400000000000000" pitchFamily="2" charset="-78"/>
              </a:rPr>
              <a:t>تأييـد ميكنند </a:t>
            </a:r>
            <a:r>
              <a:rPr lang="fa-IR">
                <a:cs typeface="B Zar" panose="00000400000000000000" pitchFamily="2" charset="-78"/>
              </a:rPr>
              <a:t>كه دانش اوليهي كاركنان به عنوان يك عامل كليـدي در يـادگيري </a:t>
            </a:r>
            <a:r>
              <a:rPr lang="fa-IR" smtClean="0">
                <a:cs typeface="B Zar" panose="00000400000000000000" pitchFamily="2" charset="-78"/>
              </a:rPr>
              <a:t>سـازماني است </a:t>
            </a:r>
            <a:r>
              <a:rPr lang="fa-IR">
                <a:cs typeface="B Zar" panose="00000400000000000000" pitchFamily="2" charset="-78"/>
              </a:rPr>
              <a:t>و كاركنان اولين منبع دانـش سـازماني محسـوب مـيشـوند </a:t>
            </a:r>
            <a:r>
              <a:rPr lang="fa-IR" smtClean="0">
                <a:cs typeface="B Zar" panose="00000400000000000000" pitchFamily="2" charset="-78"/>
              </a:rPr>
              <a:t>(آرگـوت. </a:t>
            </a:r>
            <a:r>
              <a:rPr lang="fa-IR">
                <a:cs typeface="B Zar" panose="00000400000000000000" pitchFamily="2" charset="-78"/>
              </a:rPr>
              <a:t>1999 ،</a:t>
            </a:r>
            <a:r>
              <a:rPr lang="fa-IR" smtClean="0">
                <a:cs typeface="B Zar" panose="00000400000000000000" pitchFamily="2" charset="-78"/>
              </a:rPr>
              <a:t>4) به علاوه</a:t>
            </a:r>
            <a:r>
              <a:rPr lang="fa-IR">
                <a:cs typeface="B Zar" panose="00000400000000000000" pitchFamily="2" charset="-78"/>
              </a:rPr>
              <a:t>، توانايي </a:t>
            </a:r>
            <a:r>
              <a:rPr lang="fa-IR" smtClean="0">
                <a:cs typeface="B Zar" panose="00000400000000000000" pitchFamily="2" charset="-78"/>
              </a:rPr>
              <a:t>بنگاه ها </a:t>
            </a:r>
            <a:r>
              <a:rPr lang="fa-IR">
                <a:cs typeface="B Zar" panose="00000400000000000000" pitchFamily="2" charset="-78"/>
              </a:rPr>
              <a:t>براي خلق دانش جديد به </a:t>
            </a:r>
            <a:r>
              <a:rPr lang="fa-IR" smtClean="0">
                <a:cs typeface="B Zar" panose="00000400000000000000" pitchFamily="2" charset="-78"/>
              </a:rPr>
              <a:t>سرمايه ي </a:t>
            </a:r>
            <a:r>
              <a:rPr lang="fa-IR">
                <a:cs typeface="B Zar" panose="00000400000000000000" pitchFamily="2" charset="-78"/>
              </a:rPr>
              <a:t>اجتمـاعي موجـود در </a:t>
            </a:r>
            <a:r>
              <a:rPr lang="fa-IR" smtClean="0">
                <a:cs typeface="B Zar" panose="00000400000000000000" pitchFamily="2" charset="-78"/>
              </a:rPr>
              <a:t>ايـن بنگاهها </a:t>
            </a:r>
            <a:r>
              <a:rPr lang="fa-IR">
                <a:cs typeface="B Zar" panose="00000400000000000000" pitchFamily="2" charset="-78"/>
              </a:rPr>
              <a:t>بستگي دارد زيرا پيوندهاي اجتماعي ميان كاركنان به تبادلات و </a:t>
            </a:r>
            <a:r>
              <a:rPr lang="fa-IR" smtClean="0">
                <a:cs typeface="B Zar" panose="00000400000000000000" pitchFamily="2" charset="-78"/>
              </a:rPr>
              <a:t>تركيبات مولـد عقايد و ايده ها ميانجامد (ناهاپيت </a:t>
            </a:r>
            <a:r>
              <a:rPr lang="fa-IR">
                <a:cs typeface="B Zar" panose="00000400000000000000" pitchFamily="2" charset="-78"/>
              </a:rPr>
              <a:t>و گوشال، </a:t>
            </a:r>
            <a:r>
              <a:rPr lang="fa-IR" smtClean="0">
                <a:cs typeface="B Zar" panose="00000400000000000000" pitchFamily="2" charset="-78"/>
              </a:rPr>
              <a:t>. 199)</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Explosion 2 3"/>
          <p:cNvSpPr/>
          <p:nvPr/>
        </p:nvSpPr>
        <p:spPr>
          <a:xfrm>
            <a:off x="4386021" y="4762069"/>
            <a:ext cx="4060556" cy="1549831"/>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تبادلات و تركيبات مولـد عقايد و ايده </a:t>
            </a:r>
            <a:r>
              <a:rPr lang="fa-IR" smtClean="0">
                <a:cs typeface="B Zar" panose="00000400000000000000" pitchFamily="2" charset="-78"/>
              </a:rPr>
              <a:t>ه</a:t>
            </a:r>
            <a:endParaRPr lang="fa-IR"/>
          </a:p>
        </p:txBody>
      </p:sp>
    </p:spTree>
    <p:extLst>
      <p:ext uri="{BB962C8B-B14F-4D97-AF65-F5344CB8AC3E}">
        <p14:creationId xmlns:p14="http://schemas.microsoft.com/office/powerpoint/2010/main" val="1890970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واژگان كليدي</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cs typeface="B Zar" panose="00000400000000000000" pitchFamily="2" charset="-78"/>
              </a:rPr>
              <a:t>: </a:t>
            </a:r>
            <a:r>
              <a:rPr lang="fa-IR" b="1">
                <a:cs typeface="B Zar" panose="00000400000000000000" pitchFamily="2" charset="-78"/>
              </a:rPr>
              <a:t>كارآفريني، صـنايع كوچـك ، آمـوزش كـارآفريني، نيازهـاي </a:t>
            </a:r>
            <a:r>
              <a:rPr lang="fa-IR" b="1" smtClean="0">
                <a:cs typeface="B Zar" panose="00000400000000000000" pitchFamily="2" charset="-78"/>
              </a:rPr>
              <a:t>آموزشـي كارآفرينان</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581525" y="3103841"/>
            <a:ext cx="3028950" cy="1514475"/>
          </a:xfrm>
          <a:prstGeom prst="rect">
            <a:avLst/>
          </a:prstGeom>
        </p:spPr>
      </p:pic>
    </p:spTree>
    <p:extLst>
      <p:ext uri="{BB962C8B-B14F-4D97-AF65-F5344CB8AC3E}">
        <p14:creationId xmlns:p14="http://schemas.microsoft.com/office/powerpoint/2010/main" val="3406747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مدتها است كه نقش يادگيري و دانش در سازمانها، مورد علاقهي متخصصان </a:t>
            </a:r>
            <a:r>
              <a:rPr lang="fa-IR" smtClean="0">
                <a:cs typeface="B Zar" panose="00000400000000000000" pitchFamily="2" charset="-78"/>
              </a:rPr>
              <a:t>قرار دارد</a:t>
            </a:r>
            <a:r>
              <a:rPr lang="fa-IR">
                <a:cs typeface="B Zar" panose="00000400000000000000" pitchFamily="2" charset="-78"/>
              </a:rPr>
              <a:t>. </a:t>
            </a:r>
            <a:r>
              <a:rPr lang="fa-IR" smtClean="0">
                <a:cs typeface="B Zar" panose="00000400000000000000" pitchFamily="2" charset="-78"/>
              </a:rPr>
              <a:t>اسپندر(1996)، گرانت </a:t>
            </a:r>
            <a:r>
              <a:rPr lang="fa-IR">
                <a:cs typeface="B Zar" panose="00000400000000000000" pitchFamily="2" charset="-78"/>
              </a:rPr>
              <a:t>و همكـاران </a:t>
            </a:r>
            <a:r>
              <a:rPr lang="fa-IR" smtClean="0">
                <a:cs typeface="B Zar" panose="00000400000000000000" pitchFamily="2" charset="-78"/>
              </a:rPr>
              <a:t>(1996) اسـتدلال </a:t>
            </a:r>
            <a:r>
              <a:rPr lang="fa-IR">
                <a:cs typeface="B Zar" panose="00000400000000000000" pitchFamily="2" charset="-78"/>
              </a:rPr>
              <a:t>كـردهانـد كـه </a:t>
            </a:r>
            <a:r>
              <a:rPr lang="fa-IR" smtClean="0">
                <a:cs typeface="B Zar" panose="00000400000000000000" pitchFamily="2" charset="-78"/>
              </a:rPr>
              <a:t>يـادگيري سازماني</a:t>
            </a:r>
            <a:r>
              <a:rPr lang="fa-IR">
                <a:cs typeface="B Zar" panose="00000400000000000000" pitchFamily="2" charset="-78"/>
              </a:rPr>
              <a:t>، اساس منابع و توانمنديهاي بنگاه است كه ميتواند به روشهايي منحصـر </a:t>
            </a:r>
            <a:r>
              <a:rPr lang="fa-IR" smtClean="0">
                <a:cs typeface="B Zar" panose="00000400000000000000" pitchFamily="2" charset="-78"/>
              </a:rPr>
              <a:t>بـه فرد </a:t>
            </a:r>
            <a:r>
              <a:rPr lang="fa-IR">
                <a:cs typeface="B Zar" panose="00000400000000000000" pitchFamily="2" charset="-78"/>
              </a:rPr>
              <a:t>از آنها استفاده كند. بنابراين، دانشي منحصر به فرد </a:t>
            </a:r>
            <a:r>
              <a:rPr lang="fa-IR" smtClean="0">
                <a:cs typeface="B Zar" panose="00000400000000000000" pitchFamily="2" charset="-78"/>
              </a:rPr>
              <a:t>درباره ي </a:t>
            </a:r>
            <a:r>
              <a:rPr lang="fa-IR">
                <a:cs typeface="B Zar" panose="00000400000000000000" pitchFamily="2" charset="-78"/>
              </a:rPr>
              <a:t>محصـولات، </a:t>
            </a:r>
            <a:r>
              <a:rPr lang="fa-IR" smtClean="0">
                <a:cs typeface="B Zar" panose="00000400000000000000" pitchFamily="2" charset="-78"/>
              </a:rPr>
              <a:t>بازارهـا، مهارتها</a:t>
            </a:r>
            <a:r>
              <a:rPr lang="fa-IR">
                <a:cs typeface="B Zar" panose="00000400000000000000" pitchFamily="2" charset="-78"/>
              </a:rPr>
              <a:t>، فرآيندها و تواناييهاي دستيابي اثربخش به اين بازارها </a:t>
            </a:r>
            <a:r>
              <a:rPr lang="fa-IR" smtClean="0">
                <a:cs typeface="B Zar" panose="00000400000000000000" pitchFamily="2" charset="-78"/>
              </a:rPr>
              <a:t>(ماكادوك </a:t>
            </a:r>
            <a:r>
              <a:rPr lang="fa-IR">
                <a:cs typeface="B Zar" panose="00000400000000000000" pitchFamily="2" charset="-78"/>
              </a:rPr>
              <a:t>و </a:t>
            </a:r>
            <a:r>
              <a:rPr lang="fa-IR" smtClean="0">
                <a:cs typeface="B Zar" panose="00000400000000000000" pitchFamily="2" charset="-78"/>
              </a:rPr>
              <a:t>واكر،5 1996) به </a:t>
            </a:r>
            <a:r>
              <a:rPr lang="fa-IR">
                <a:cs typeface="B Zar" panose="00000400000000000000" pitchFamily="2" charset="-78"/>
              </a:rPr>
              <a:t>نكتهاي مهم در بنگاهها تبديل شده است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Explosion 1 3"/>
          <p:cNvSpPr/>
          <p:nvPr/>
        </p:nvSpPr>
        <p:spPr>
          <a:xfrm>
            <a:off x="4401517" y="4534143"/>
            <a:ext cx="3378631" cy="1642820"/>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روشهايي منحصـر بـه فرد</a:t>
            </a:r>
            <a:endParaRPr lang="fa-IR" sz="2000" b="1">
              <a:solidFill>
                <a:srgbClr val="FF0000"/>
              </a:solidFill>
            </a:endParaRPr>
          </a:p>
        </p:txBody>
      </p:sp>
    </p:spTree>
    <p:extLst>
      <p:ext uri="{BB962C8B-B14F-4D97-AF65-F5344CB8AC3E}">
        <p14:creationId xmlns:p14="http://schemas.microsoft.com/office/powerpoint/2010/main" val="888528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اهداف آموزش كارآفريني</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در گذشته، افسانهاي شايع بود كه كارآفرينان داراي ويژگي ذاتي هستند و اين </a:t>
            </a:r>
            <a:r>
              <a:rPr lang="fa-IR" smtClean="0">
                <a:cs typeface="B Zar" panose="00000400000000000000" pitchFamily="2" charset="-78"/>
              </a:rPr>
              <a:t>ويژگيها كه </a:t>
            </a:r>
            <a:r>
              <a:rPr lang="fa-IR">
                <a:cs typeface="B Zar" panose="00000400000000000000" pitchFamily="2" charset="-78"/>
              </a:rPr>
              <a:t>همراه با آنان متولد ميشود شامل: ابتكار، روحيـهي تهـاجمي، تحـرك، تمايـل </a:t>
            </a:r>
            <a:r>
              <a:rPr lang="fa-IR" smtClean="0">
                <a:cs typeface="B Zar" panose="00000400000000000000" pitchFamily="2" charset="-78"/>
              </a:rPr>
              <a:t>در بهكارگيري </a:t>
            </a:r>
            <a:r>
              <a:rPr lang="fa-IR">
                <a:cs typeface="B Zar" panose="00000400000000000000" pitchFamily="2" charset="-78"/>
              </a:rPr>
              <a:t>ريسك، توان تحليلي و مهارت در روابط انساني است. بنابراين، فرض </a:t>
            </a:r>
            <a:r>
              <a:rPr lang="fa-IR" smtClean="0">
                <a:cs typeface="B Zar" panose="00000400000000000000" pitchFamily="2" charset="-78"/>
              </a:rPr>
              <a:t>اساسي افسانه </a:t>
            </a:r>
            <a:r>
              <a:rPr lang="fa-IR">
                <a:cs typeface="B Zar" panose="00000400000000000000" pitchFamily="2" charset="-78"/>
              </a:rPr>
              <a:t>اين بود كه كارآفرينان از طريـق آمـوزش، پـرورش نمـييابنـد. امـا </a:t>
            </a:r>
            <a:r>
              <a:rPr lang="fa-IR" b="1" smtClean="0">
                <a:solidFill>
                  <a:srgbClr val="FF0000"/>
                </a:solidFill>
                <a:cs typeface="B Zar" panose="00000400000000000000" pitchFamily="2" charset="-78"/>
              </a:rPr>
              <a:t>امـروزه،كارآفريني </a:t>
            </a:r>
            <a:r>
              <a:rPr lang="fa-IR" b="1">
                <a:solidFill>
                  <a:srgbClr val="FF0000"/>
                </a:solidFill>
                <a:cs typeface="B Zar" panose="00000400000000000000" pitchFamily="2" charset="-78"/>
              </a:rPr>
              <a:t>به عنوان يك رشتهي علمي مورد شناسـايي قـرار گرفتـه و فروپاشـي </a:t>
            </a:r>
            <a:r>
              <a:rPr lang="fa-IR" b="1" smtClean="0">
                <a:solidFill>
                  <a:srgbClr val="FF0000"/>
                </a:solidFill>
                <a:cs typeface="B Zar" panose="00000400000000000000" pitchFamily="2" charset="-78"/>
              </a:rPr>
              <a:t>ايـن افسانه </a:t>
            </a:r>
            <a:r>
              <a:rPr lang="fa-IR" b="1">
                <a:solidFill>
                  <a:srgbClr val="FF0000"/>
                </a:solidFill>
                <a:cs typeface="B Zar" panose="00000400000000000000" pitchFamily="2" charset="-78"/>
              </a:rPr>
              <a:t>قديمي را به دنبال داشته است. رشتهي علمي كارآفريني همانند تمامي </a:t>
            </a:r>
            <a:r>
              <a:rPr lang="fa-IR" b="1" smtClean="0">
                <a:solidFill>
                  <a:srgbClr val="FF0000"/>
                </a:solidFill>
                <a:cs typeface="B Zar" panose="00000400000000000000" pitchFamily="2" charset="-78"/>
              </a:rPr>
              <a:t>رشتههاي ديگر</a:t>
            </a:r>
            <a:r>
              <a:rPr lang="fa-IR" b="1">
                <a:solidFill>
                  <a:srgbClr val="FF0000"/>
                </a:solidFill>
                <a:cs typeface="B Zar" panose="00000400000000000000" pitchFamily="2" charset="-78"/>
              </a:rPr>
              <a:t>، داراي مدلها، فرآيندها و فضايي است كه بايد دانش مربـوط بـه آنهـا </a:t>
            </a:r>
            <a:r>
              <a:rPr lang="fa-IR" b="1" smtClean="0">
                <a:solidFill>
                  <a:srgbClr val="FF0000"/>
                </a:solidFill>
                <a:cs typeface="B Zar" panose="00000400000000000000" pitchFamily="2" charset="-78"/>
              </a:rPr>
              <a:t>كسـب کند</a:t>
            </a:r>
            <a:r>
              <a:rPr lang="fa-IR" b="1">
                <a:cs typeface="B Zar" panose="00000400000000000000" pitchFamily="2" charset="-78"/>
              </a:rPr>
              <a:t/>
            </a:r>
            <a:br>
              <a:rPr lang="fa-IR" b="1">
                <a:cs typeface="B Zar" panose="00000400000000000000" pitchFamily="2" charset="-78"/>
              </a:rPr>
            </a:br>
            <a:r>
              <a:rPr lang="fa-IR" smtClean="0">
                <a:cs typeface="B Zar" panose="00000400000000000000" pitchFamily="2" charset="-78"/>
              </a:rPr>
              <a:t>(. </a:t>
            </a:r>
            <a:r>
              <a:rPr lang="en-US">
                <a:cs typeface="B Zar" panose="00000400000000000000" pitchFamily="2" charset="-78"/>
              </a:rPr>
              <a:t>Hodgetts &amp; Kuratko, 2001, p. </a:t>
            </a:r>
            <a:r>
              <a:rPr lang="en-US" smtClean="0">
                <a:cs typeface="B Zar" panose="00000400000000000000" pitchFamily="2" charset="-78"/>
              </a:rPr>
              <a:t>30</a:t>
            </a:r>
            <a:r>
              <a:rPr lang="fa-IR" smtClean="0">
                <a:cs typeface="B Zar" panose="00000400000000000000" pitchFamily="2" charset="-78"/>
              </a:rPr>
              <a:t>)</a:t>
            </a:r>
          </a:p>
          <a:p>
            <a:pPr marL="0" indent="0" algn="just">
              <a:buNone/>
            </a:pPr>
            <a:r>
              <a:rPr lang="en-US" smtClean="0">
                <a:cs typeface="B Zar" panose="00000400000000000000" pitchFamily="2" charset="-78"/>
              </a:rPr>
              <a:t/>
            </a:r>
            <a:br>
              <a:rPr lang="en-US"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940837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توانايي يادگيري كارآفريني يا تيم كارآفرينانه مركـز ثقـل فرآينـد رشدكسـب </a:t>
            </a:r>
            <a:r>
              <a:rPr lang="fa-IR" smtClean="0">
                <a:cs typeface="B Zar" panose="00000400000000000000" pitchFamily="2" charset="-78"/>
              </a:rPr>
              <a:t>و كارهاي </a:t>
            </a:r>
            <a:r>
              <a:rPr lang="fa-IR">
                <a:cs typeface="B Zar" panose="00000400000000000000" pitchFamily="2" charset="-78"/>
              </a:rPr>
              <a:t>كوچك است. براي تسهيل رشد اين شركتها، كارآفرينان بايد از </a:t>
            </a:r>
            <a:r>
              <a:rPr lang="fa-IR" smtClean="0">
                <a:cs typeface="B Zar" panose="00000400000000000000" pitchFamily="2" charset="-78"/>
              </a:rPr>
              <a:t>تصـميمهـا، تجربهها</a:t>
            </a:r>
            <a:r>
              <a:rPr lang="fa-IR">
                <a:cs typeface="B Zar" panose="00000400000000000000" pitchFamily="2" charset="-78"/>
              </a:rPr>
              <a:t>، اشتباهات </a:t>
            </a:r>
            <a:r>
              <a:rPr lang="fa-IR" smtClean="0">
                <a:cs typeface="B Zar" panose="00000400000000000000" pitchFamily="2" charset="-78"/>
              </a:rPr>
              <a:t>و شبكههايي </a:t>
            </a:r>
            <a:r>
              <a:rPr lang="fa-IR">
                <a:cs typeface="B Zar" panose="00000400000000000000" pitchFamily="2" charset="-78"/>
              </a:rPr>
              <a:t>كه در آنها عضويت دارند، بياموزند." ديويد ديكنز" </a:t>
            </a:r>
            <a:r>
              <a:rPr lang="fa-IR" smtClean="0">
                <a:cs typeface="B Zar" panose="00000400000000000000" pitchFamily="2" charset="-78"/>
              </a:rPr>
              <a:t>و "مارك </a:t>
            </a:r>
            <a:r>
              <a:rPr lang="fa-IR">
                <a:cs typeface="B Zar" panose="00000400000000000000" pitchFamily="2" charset="-78"/>
              </a:rPr>
              <a:t>فريل" با استفاده از موردكاويهاي صورت گرفته، نشان ميدهند كه </a:t>
            </a:r>
            <a:r>
              <a:rPr lang="fa-IR" smtClean="0">
                <a:cs typeface="B Zar" panose="00000400000000000000" pitchFamily="2" charset="-78"/>
              </a:rPr>
              <a:t>كارآفريني و </a:t>
            </a:r>
            <a:r>
              <a:rPr lang="fa-IR">
                <a:cs typeface="B Zar" panose="00000400000000000000" pitchFamily="2" charset="-78"/>
              </a:rPr>
              <a:t>فرآيند رشد كسب و كارهاي آنها ضرورتاً غيرخطي و منقطع است و فرآيندي </a:t>
            </a:r>
            <a:r>
              <a:rPr lang="fa-IR" smtClean="0">
                <a:cs typeface="B Zar" panose="00000400000000000000" pitchFamily="2" charset="-78"/>
              </a:rPr>
              <a:t>است كه </a:t>
            </a:r>
            <a:r>
              <a:rPr lang="fa-IR">
                <a:cs typeface="B Zar" panose="00000400000000000000" pitchFamily="2" charset="-78"/>
              </a:rPr>
              <a:t>شاخصه ،ي مهم آن رويدادهاي يادگيري حياتي و مهم اسـت. توانـايي </a:t>
            </a:r>
            <a:r>
              <a:rPr lang="fa-IR" smtClean="0">
                <a:cs typeface="B Zar" panose="00000400000000000000" pitchFamily="2" charset="-78"/>
              </a:rPr>
              <a:t>كارآفرينـان براي </a:t>
            </a:r>
            <a:r>
              <a:rPr lang="fa-IR">
                <a:cs typeface="B Zar" panose="00000400000000000000" pitchFamily="2" charset="-78"/>
              </a:rPr>
              <a:t>بهينهسازي دانش به عنوان برون داد تجربه كردن ايـن رويـدادهاي يـادگيري، </a:t>
            </a:r>
            <a:r>
              <a:rPr lang="fa-IR" smtClean="0">
                <a:cs typeface="B Zar" panose="00000400000000000000" pitchFamily="2" charset="-78"/>
              </a:rPr>
              <a:t>در تضمين </a:t>
            </a:r>
            <a:r>
              <a:rPr lang="fa-IR">
                <a:cs typeface="B Zar" panose="00000400000000000000" pitchFamily="2" charset="-78"/>
              </a:rPr>
              <a:t>موفقيت كسب و كارهاي آنها تعيين كننده خواهد بود </a:t>
            </a:r>
            <a:r>
              <a:rPr lang="fa-IR" smtClean="0">
                <a:cs typeface="B Zar" panose="00000400000000000000" pitchFamily="2" charset="-78"/>
              </a:rPr>
              <a:t>(</a:t>
            </a:r>
            <a:r>
              <a:rPr lang="en-US" smtClean="0">
                <a:cs typeface="B Zar" panose="00000400000000000000" pitchFamily="2" charset="-78"/>
              </a:rPr>
              <a:t>Deakins </a:t>
            </a:r>
            <a:r>
              <a:rPr lang="en-US">
                <a:cs typeface="B Zar" panose="00000400000000000000" pitchFamily="2" charset="-78"/>
              </a:rPr>
              <a:t>and </a:t>
            </a:r>
            <a:r>
              <a:rPr lang="en-US" smtClean="0">
                <a:cs typeface="B Zar" panose="00000400000000000000" pitchFamily="2" charset="-78"/>
              </a:rPr>
              <a:t>Freel 1998</a:t>
            </a:r>
            <a:r>
              <a:rPr lang="en-US">
                <a:cs typeface="B Zar" panose="00000400000000000000" pitchFamily="2" charset="-78"/>
              </a:rPr>
              <a:t>, p.152</a:t>
            </a:r>
            <a:r>
              <a:rPr lang="en-US" smtClean="0">
                <a:cs typeface="B Zar" panose="00000400000000000000" pitchFamily="2" charset="-78"/>
              </a:rPr>
              <a:t> </a:t>
            </a:r>
            <a:r>
              <a:rPr lang="fa-IR" smtClean="0">
                <a:cs typeface="B Zar" panose="00000400000000000000" pitchFamily="2" charset="-78"/>
              </a:rPr>
              <a:t>)</a:t>
            </a:r>
          </a:p>
          <a:p>
            <a:pPr marL="0" indent="0" algn="just">
              <a:buNone/>
            </a:pPr>
            <a:r>
              <a:rPr lang="en-US" smtClean="0">
                <a:cs typeface="B Zar" panose="00000400000000000000" pitchFamily="2" charset="-78"/>
              </a:rPr>
              <a:t/>
            </a:r>
            <a:br>
              <a:rPr lang="en-US" smtClean="0">
                <a:cs typeface="B Zar" panose="00000400000000000000" pitchFamily="2" charset="-78"/>
              </a:rPr>
            </a:br>
            <a:endParaRPr lang="fa-IR">
              <a:cs typeface="B Zar" panose="00000400000000000000" pitchFamily="2" charset="-78"/>
            </a:endParaRPr>
          </a:p>
        </p:txBody>
      </p:sp>
      <p:sp>
        <p:nvSpPr>
          <p:cNvPr id="4" name="Rectangle 3"/>
          <p:cNvSpPr/>
          <p:nvPr/>
        </p:nvSpPr>
        <p:spPr>
          <a:xfrm>
            <a:off x="1483686" y="5388570"/>
            <a:ext cx="5505033" cy="923330"/>
          </a:xfrm>
          <a:prstGeom prst="rect">
            <a:avLst/>
          </a:prstGeom>
          <a:noFill/>
        </p:spPr>
        <p:txBody>
          <a:bodyPr wrap="none" lIns="91440" tIns="45720" rIns="91440" bIns="45720">
            <a:spAutoFit/>
          </a:bodyPr>
          <a:lstStyle/>
          <a:p>
            <a:pPr algn="ctr"/>
            <a:r>
              <a:rPr lang="fa-IR"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Zar" panose="00000400000000000000" pitchFamily="2" charset="-78"/>
              </a:rPr>
              <a:t>ضرورتاً غيرخطي و منقطع </a:t>
            </a:r>
            <a:endParaRPr lang="fa-IR"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755475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a:cs typeface="B Zar" panose="00000400000000000000" pitchFamily="2" charset="-78"/>
              </a:rPr>
              <a:t>گاراوان"و "اوسينيد" اهداف برنامههاي آموزشي كارآفريني را در قالب موارد زير</a:t>
            </a:r>
            <a:br>
              <a:rPr lang="fa-IR">
                <a:cs typeface="B Zar" panose="00000400000000000000" pitchFamily="2" charset="-78"/>
              </a:rPr>
            </a:br>
            <a:r>
              <a:rPr lang="fa-IR">
                <a:cs typeface="B Zar" panose="00000400000000000000" pitchFamily="2" charset="-78"/>
              </a:rPr>
              <a:t>بيان ميكنند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1-شناسايي </a:t>
            </a:r>
            <a:r>
              <a:rPr lang="fa-IR">
                <a:cs typeface="B Zar" panose="00000400000000000000" pitchFamily="2" charset="-78"/>
              </a:rPr>
              <a:t>و آمادهسازي كارآفرينان بالقوه براي شروع يا توسـعهي دانـش و فنـاوري</a:t>
            </a:r>
            <a:br>
              <a:rPr lang="fa-IR">
                <a:cs typeface="B Zar" panose="00000400000000000000" pitchFamily="2" charset="-78"/>
              </a:rPr>
            </a:br>
            <a:r>
              <a:rPr lang="fa-IR">
                <a:cs typeface="B Zar" panose="00000400000000000000" pitchFamily="2" charset="-78"/>
              </a:rPr>
              <a:t>دركسبوكارهاي مخاطرهآميز</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2- توانمندسازي </a:t>
            </a:r>
            <a:r>
              <a:rPr lang="fa-IR">
                <a:cs typeface="B Zar" panose="00000400000000000000" pitchFamily="2" charset="-78"/>
              </a:rPr>
              <a:t>مخاطبين براي تنظيم برنامههاي كسبوكار</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3- تمركز </a:t>
            </a:r>
            <a:r>
              <a:rPr lang="fa-IR">
                <a:cs typeface="B Zar" panose="00000400000000000000" pitchFamily="2" charset="-78"/>
              </a:rPr>
              <a:t>برموضوعاتي كه براي اجراي پروژههاي كارآفرينانه همچون تحقيق بـازار و</a:t>
            </a:r>
            <a:br>
              <a:rPr lang="fa-IR">
                <a:cs typeface="B Zar" panose="00000400000000000000" pitchFamily="2" charset="-78"/>
              </a:rPr>
            </a:br>
            <a:r>
              <a:rPr lang="fa-IR">
                <a:cs typeface="B Zar" panose="00000400000000000000" pitchFamily="2" charset="-78"/>
              </a:rPr>
              <a:t>تحليل رقبا، تأمين مالي كسب و كار و موضوعات مالياتي و قانوني، حياتي هستند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530832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buNone/>
            </a:pPr>
            <a:r>
              <a:rPr lang="fa-IR" smtClean="0">
                <a:cs typeface="B Zar" panose="00000400000000000000" pitchFamily="2" charset="-78"/>
              </a:rPr>
              <a:t>4- بهبود </a:t>
            </a:r>
            <a:r>
              <a:rPr lang="fa-IR">
                <a:cs typeface="B Zar" panose="00000400000000000000" pitchFamily="2" charset="-78"/>
              </a:rPr>
              <a:t>و توسعهي رفتارهاي مستقلانه، ريسكپذيري و تقبل مسؤوليتها؛</a:t>
            </a:r>
            <a:br>
              <a:rPr lang="fa-IR">
                <a:cs typeface="B Zar" panose="00000400000000000000" pitchFamily="2" charset="-78"/>
              </a:rPr>
            </a:br>
            <a:endParaRPr lang="fa-IR" smtClean="0">
              <a:cs typeface="B Zar" panose="00000400000000000000" pitchFamily="2" charset="-78"/>
            </a:endParaRPr>
          </a:p>
          <a:p>
            <a:pPr marL="0" indent="0">
              <a:buNone/>
            </a:pPr>
            <a:r>
              <a:rPr lang="fa-IR" smtClean="0">
                <a:cs typeface="B Zar" panose="00000400000000000000" pitchFamily="2" charset="-78"/>
              </a:rPr>
              <a:t> 5- توانمندسازي </a:t>
            </a:r>
            <a:r>
              <a:rPr lang="fa-IR">
                <a:cs typeface="B Zar" panose="00000400000000000000" pitchFamily="2" charset="-78"/>
              </a:rPr>
              <a:t>مخاطبين به گونهاي كه در پايـان دورهي آموزشـي بتواننـد اقـدام </a:t>
            </a:r>
            <a:r>
              <a:rPr lang="fa-IR" smtClean="0">
                <a:cs typeface="B Zar" panose="00000400000000000000" pitchFamily="2" charset="-78"/>
              </a:rPr>
              <a:t>بـه تأسيس </a:t>
            </a:r>
            <a:r>
              <a:rPr lang="fa-IR">
                <a:cs typeface="B Zar" panose="00000400000000000000" pitchFamily="2" charset="-78"/>
              </a:rPr>
              <a:t>كسبوكار مخاطرهآميز دانش محور با فناوري سطح بالا كنند </a:t>
            </a:r>
            <a:r>
              <a:rPr lang="fa-IR" smtClean="0">
                <a:cs typeface="B Zar" panose="00000400000000000000" pitchFamily="2" charset="-78"/>
              </a:rPr>
              <a:t>( </a:t>
            </a:r>
            <a:r>
              <a:rPr lang="fa-IR">
                <a:cs typeface="B Zar" panose="00000400000000000000" pitchFamily="2" charset="-78"/>
              </a:rPr>
              <a:t>&amp; </a:t>
            </a:r>
            <a:r>
              <a:rPr lang="en-US" smtClean="0">
                <a:cs typeface="B Zar" panose="00000400000000000000" pitchFamily="2" charset="-78"/>
              </a:rPr>
              <a:t>Garavan O’Cinneide</a:t>
            </a:r>
            <a:r>
              <a:rPr lang="en-US">
                <a:cs typeface="B Zar" panose="00000400000000000000" pitchFamily="2" charset="-78"/>
              </a:rPr>
              <a:t>, </a:t>
            </a:r>
            <a:r>
              <a:rPr lang="en-US" smtClean="0">
                <a:cs typeface="B Zar" panose="00000400000000000000" pitchFamily="2" charset="-78"/>
              </a:rPr>
              <a:t>94</a:t>
            </a:r>
            <a:r>
              <a:rPr lang="en-US">
                <a:cs typeface="B Zar" panose="00000400000000000000" pitchFamily="2" charset="-78"/>
              </a:rPr>
              <a:t>, </a:t>
            </a:r>
            <a:r>
              <a:rPr lang="en-US" smtClean="0">
                <a:cs typeface="B Zar" panose="00000400000000000000" pitchFamily="2" charset="-78"/>
              </a:rPr>
              <a:t>p.15</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1189481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40000" lnSpcReduction="20000"/>
          </a:bodyPr>
          <a:lstStyle/>
          <a:p>
            <a:r>
              <a:rPr lang="fa-IR" sz="4500" smtClean="0">
                <a:cs typeface="B Zar" panose="00000400000000000000" pitchFamily="2" charset="-78"/>
              </a:rPr>
              <a:t>بهطور كلي در آموزش رشتهي كارآفريني اهداف متعددي مورد نظر است كـه برخـي از مهمترين اين اهداف عبارتند از:</a:t>
            </a:r>
            <a:br>
              <a:rPr lang="fa-IR" sz="4500" smtClean="0">
                <a:cs typeface="B Zar" panose="00000400000000000000" pitchFamily="2" charset="-78"/>
              </a:rPr>
            </a:br>
            <a:r>
              <a:rPr lang="fa-IR" sz="4500" smtClean="0">
                <a:cs typeface="B Zar" panose="00000400000000000000" pitchFamily="2" charset="-78"/>
              </a:rPr>
              <a:t>كسب دانش مربوط به كارآفريني؛</a:t>
            </a:r>
            <a:br>
              <a:rPr lang="fa-IR" sz="4500" smtClean="0">
                <a:cs typeface="B Zar" panose="00000400000000000000" pitchFamily="2" charset="-78"/>
              </a:rPr>
            </a:br>
            <a:endParaRPr lang="fa-IR" sz="4500" smtClean="0">
              <a:cs typeface="B Zar" panose="00000400000000000000" pitchFamily="2" charset="-78"/>
            </a:endParaRPr>
          </a:p>
          <a:p>
            <a:r>
              <a:rPr lang="fa-IR" sz="4500" smtClean="0">
                <a:cs typeface="B Zar" panose="00000400000000000000" pitchFamily="2" charset="-78"/>
              </a:rPr>
              <a:t>كسب مهارت در استفاده از فنون تحليل فرصتهـاي اقتصـادي و تركيـب برنامـههـاي</a:t>
            </a:r>
            <a:br>
              <a:rPr lang="fa-IR" sz="4500" smtClean="0">
                <a:cs typeface="B Zar" panose="00000400000000000000" pitchFamily="2" charset="-78"/>
              </a:rPr>
            </a:br>
            <a:r>
              <a:rPr lang="fa-IR" sz="4500" smtClean="0">
                <a:cs typeface="B Zar" panose="00000400000000000000" pitchFamily="2" charset="-78"/>
              </a:rPr>
              <a:t>عملياتي؛</a:t>
            </a:r>
            <a:br>
              <a:rPr lang="fa-IR" sz="4500" smtClean="0">
                <a:cs typeface="B Zar" panose="00000400000000000000" pitchFamily="2" charset="-78"/>
              </a:rPr>
            </a:br>
            <a:endParaRPr lang="fa-IR" sz="4500" smtClean="0">
              <a:cs typeface="B Zar" panose="00000400000000000000" pitchFamily="2" charset="-78"/>
            </a:endParaRPr>
          </a:p>
          <a:p>
            <a:r>
              <a:rPr lang="fa-IR" sz="4500" smtClean="0">
                <a:cs typeface="B Zar" panose="00000400000000000000" pitchFamily="2" charset="-78"/>
              </a:rPr>
              <a:t>شناسايي و تحريك استعدادها و مهارتهاي كارآفرينانه؛</a:t>
            </a:r>
            <a:br>
              <a:rPr lang="fa-IR" sz="4500" smtClean="0">
                <a:cs typeface="B Zar" panose="00000400000000000000" pitchFamily="2" charset="-78"/>
              </a:rPr>
            </a:br>
            <a:endParaRPr lang="fa-IR" sz="4500" smtClean="0">
              <a:cs typeface="B Zar" panose="00000400000000000000" pitchFamily="2" charset="-78"/>
            </a:endParaRPr>
          </a:p>
          <a:p>
            <a:r>
              <a:rPr lang="fa-IR" sz="4500" smtClean="0">
                <a:cs typeface="B Zar" panose="00000400000000000000" pitchFamily="2" charset="-78"/>
              </a:rPr>
              <a:t>القاي مخاطرهپذيري با استفاده از فنون تحليلي؛</a:t>
            </a:r>
            <a:br>
              <a:rPr lang="fa-IR" sz="4500" smtClean="0">
                <a:cs typeface="B Zar" panose="00000400000000000000" pitchFamily="2" charset="-78"/>
              </a:rPr>
            </a:br>
            <a:endParaRPr lang="fa-IR" sz="4500" smtClean="0">
              <a:cs typeface="B Zar" panose="00000400000000000000" pitchFamily="2" charset="-78"/>
            </a:endParaRPr>
          </a:p>
          <a:p>
            <a:r>
              <a:rPr lang="fa-IR" sz="4500" smtClean="0">
                <a:cs typeface="B Zar" panose="00000400000000000000" pitchFamily="2" charset="-78"/>
              </a:rPr>
              <a:t>ايجاد همدلي و حمايت براي جنبههاي منحصر به فرد كارآفريني (,</a:t>
            </a:r>
            <a:r>
              <a:rPr lang="en-US" sz="4500" smtClean="0">
                <a:cs typeface="B Zar" panose="00000400000000000000" pitchFamily="2" charset="-78"/>
              </a:rPr>
              <a:t>Sexteen &amp; Kasarda</a:t>
            </a:r>
            <a:br>
              <a:rPr lang="en-US" sz="4500" smtClean="0">
                <a:cs typeface="B Zar" panose="00000400000000000000" pitchFamily="2" charset="-78"/>
              </a:rPr>
            </a:br>
            <a:r>
              <a:rPr lang="en-US" sz="4500" smtClean="0">
                <a:cs typeface="B Zar" panose="00000400000000000000" pitchFamily="2" charset="-78"/>
              </a:rPr>
              <a:t>(. 1992, p. 31</a:t>
            </a:r>
            <a:br>
              <a:rPr lang="en-US" sz="4500" smtClean="0">
                <a:cs typeface="B Zar" panose="00000400000000000000" pitchFamily="2" charset="-78"/>
              </a:rPr>
            </a:br>
            <a:endParaRPr lang="fa-IR" sz="4500" smtClean="0">
              <a:cs typeface="B Zar" panose="00000400000000000000" pitchFamily="2" charset="-78"/>
            </a:endParaRPr>
          </a:p>
          <a:p>
            <a:r>
              <a:rPr lang="fa-IR" sz="4500" smtClean="0">
                <a:cs typeface="B Zar" panose="00000400000000000000" pitchFamily="2" charset="-78"/>
              </a:rPr>
              <a:t>تشويق و ترغيب كسب و كارهاي جديد و ساير كسب و كارهـاي مخـاطرهآميـز</a:t>
            </a:r>
            <a:br>
              <a:rPr lang="fa-IR" sz="4500" smtClean="0">
                <a:cs typeface="B Zar" panose="00000400000000000000" pitchFamily="2" charset="-78"/>
              </a:rPr>
            </a:br>
            <a:r>
              <a:rPr lang="fa-IR" sz="4500" smtClean="0">
                <a:cs typeface="B Zar" panose="00000400000000000000" pitchFamily="2" charset="-78"/>
              </a:rPr>
              <a:t>كارآفرينان؛</a:t>
            </a:r>
            <a:br>
              <a:rPr lang="fa-IR" sz="4500" smtClean="0">
                <a:cs typeface="B Zar" panose="00000400000000000000" pitchFamily="2" charset="-78"/>
              </a:rPr>
            </a:br>
            <a:endParaRPr lang="fa-IR" sz="4500" smtClean="0">
              <a:cs typeface="B Zar" panose="00000400000000000000" pitchFamily="2" charset="-78"/>
            </a:endParaRPr>
          </a:p>
          <a:p>
            <a:r>
              <a:rPr lang="fa-IR" sz="4500" smtClean="0">
                <a:cs typeface="B Zar" panose="00000400000000000000" pitchFamily="2" charset="-78"/>
              </a:rPr>
              <a:t>سوق دادن نگرشها به سمت تغيير (</a:t>
            </a:r>
            <a:r>
              <a:rPr lang="en-US" sz="4500" smtClean="0">
                <a:cs typeface="B Zar" panose="00000400000000000000" pitchFamily="2" charset="-78"/>
              </a:rPr>
              <a:t>Garava </a:t>
            </a:r>
            <a:r>
              <a:rPr lang="fa-IR" sz="4500" smtClean="0">
                <a:cs typeface="B Zar" panose="00000400000000000000" pitchFamily="2" charset="-78"/>
              </a:rPr>
              <a:t>)</a:t>
            </a:r>
            <a:r>
              <a:rPr lang="en-US" sz="4500" smtClean="0">
                <a:cs typeface="B Zar" panose="00000400000000000000" pitchFamily="2" charset="-78"/>
              </a:rPr>
              <a:t/>
            </a:r>
            <a:br>
              <a:rPr lang="en-US" sz="4500" smtClean="0">
                <a:cs typeface="B Zar" panose="00000400000000000000" pitchFamily="2" charset="-78"/>
              </a:rPr>
            </a:br>
            <a:endParaRPr lang="fa-IR" sz="4500" smtClean="0">
              <a:cs typeface="B Zar" panose="00000400000000000000" pitchFamily="2" charset="-78"/>
            </a:endParaRPr>
          </a:p>
          <a:p>
            <a:endParaRPr lang="fa-IR">
              <a:cs typeface="B Zar" panose="00000400000000000000" pitchFamily="2" charset="-78"/>
            </a:endParaRPr>
          </a:p>
        </p:txBody>
      </p:sp>
    </p:spTree>
    <p:extLst>
      <p:ext uri="{BB962C8B-B14F-4D97-AF65-F5344CB8AC3E}">
        <p14:creationId xmlns:p14="http://schemas.microsoft.com/office/powerpoint/2010/main" val="3679601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a:solidFill>
                  <a:srgbClr val="FF0000"/>
                </a:solidFill>
                <a:cs typeface="B Zar" panose="00000400000000000000" pitchFamily="2" charset="-78"/>
              </a:rPr>
              <a:t>محتواي </a:t>
            </a:r>
            <a:r>
              <a:rPr lang="fa-IR" b="1" smtClean="0">
                <a:solidFill>
                  <a:srgbClr val="FF0000"/>
                </a:solidFill>
                <a:cs typeface="B Zar" panose="00000400000000000000" pitchFamily="2" charset="-78"/>
              </a:rPr>
              <a:t>برنامه هاي </a:t>
            </a:r>
            <a:r>
              <a:rPr lang="fa-IR" b="1">
                <a:solidFill>
                  <a:srgbClr val="FF0000"/>
                </a:solidFill>
                <a:cs typeface="B Zar" panose="00000400000000000000" pitchFamily="2" charset="-78"/>
              </a:rPr>
              <a:t>آموزش كارآفريني </a:t>
            </a:r>
            <a:r>
              <a:rPr lang="fa-IR" b="1" smtClean="0">
                <a:solidFill>
                  <a:srgbClr val="FF0000"/>
                </a:solidFill>
                <a:cs typeface="B Zar" panose="00000400000000000000" pitchFamily="2" charset="-78"/>
              </a:rPr>
              <a:t>در كسبوكارهاي </a:t>
            </a:r>
            <a:r>
              <a:rPr lang="fa-IR" b="1">
                <a:solidFill>
                  <a:srgbClr val="FF0000"/>
                </a:solidFill>
                <a:cs typeface="B Zar" panose="00000400000000000000" pitchFamily="2" charset="-78"/>
              </a:rPr>
              <a:t>كوچك</a:t>
            </a:r>
            <a:r>
              <a:rPr lang="fa-IR" smtClean="0">
                <a:solidFill>
                  <a:srgbClr val="FF0000"/>
                </a:solidFill>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كارآفرينان نيازمند مهارتهاي متفاوتي هستند تا بتوانند در ارتقاي ابتكـارات </a:t>
            </a:r>
            <a:r>
              <a:rPr lang="fa-IR" smtClean="0">
                <a:cs typeface="B Zar" panose="00000400000000000000" pitchFamily="2" charset="-78"/>
              </a:rPr>
              <a:t>ايجـاد كسبوكار سازماني </a:t>
            </a:r>
            <a:r>
              <a:rPr lang="fa-IR">
                <a:cs typeface="B Zar" panose="00000400000000000000" pitchFamily="2" charset="-78"/>
              </a:rPr>
              <a:t>به موفقيت برسند. آنها بايد </a:t>
            </a:r>
            <a:r>
              <a:rPr lang="fa-IR" smtClean="0">
                <a:cs typeface="B Zar" panose="00000400000000000000" pitchFamily="2" charset="-78"/>
              </a:rPr>
              <a:t>آينـده ي </a:t>
            </a:r>
            <a:r>
              <a:rPr lang="fa-IR">
                <a:cs typeface="B Zar" panose="00000400000000000000" pitchFamily="2" charset="-78"/>
              </a:rPr>
              <a:t>سـازمان و تغييراتـي را </a:t>
            </a:r>
            <a:r>
              <a:rPr lang="fa-IR" smtClean="0">
                <a:cs typeface="B Zar" panose="00000400000000000000" pitchFamily="2" charset="-78"/>
              </a:rPr>
              <a:t>كـه احتمالاً </a:t>
            </a:r>
            <a:r>
              <a:rPr lang="fa-IR">
                <a:cs typeface="B Zar" panose="00000400000000000000" pitchFamily="2" charset="-78"/>
              </a:rPr>
              <a:t>در تواناييهاي بنگاه براي توجيه و تأييد ايجاد </a:t>
            </a:r>
            <a:r>
              <a:rPr lang="fa-IR" smtClean="0">
                <a:cs typeface="B Zar" panose="00000400000000000000" pitchFamily="2" charset="-78"/>
              </a:rPr>
              <a:t>كسب وكار </a:t>
            </a:r>
            <a:r>
              <a:rPr lang="fa-IR">
                <a:cs typeface="B Zar" panose="00000400000000000000" pitchFamily="2" charset="-78"/>
              </a:rPr>
              <a:t>سازماني رخ </a:t>
            </a:r>
            <a:r>
              <a:rPr lang="fa-IR" smtClean="0">
                <a:cs typeface="B Zar" panose="00000400000000000000" pitchFamily="2" charset="-78"/>
              </a:rPr>
              <a:t>ميدهند، پيشبيني </a:t>
            </a:r>
            <a:r>
              <a:rPr lang="fa-IR">
                <a:cs typeface="B Zar" panose="00000400000000000000" pitchFamily="2" charset="-78"/>
              </a:rPr>
              <a:t>كنند. اين توانايي نيازمند درك راهبرد، بازارها و ديگر توانمنديهـاي </a:t>
            </a:r>
            <a:r>
              <a:rPr lang="fa-IR" smtClean="0">
                <a:cs typeface="B Zar" panose="00000400000000000000" pitchFamily="2" charset="-78"/>
              </a:rPr>
              <a:t>بنگـاه است</a:t>
            </a:r>
            <a:r>
              <a:rPr lang="fa-IR">
                <a:cs typeface="B Zar" panose="00000400000000000000" pitchFamily="2" charset="-78"/>
              </a:rPr>
              <a:t>. كارآفرينان بايد درك كنند كه چگونه ابتكارات مرتبط با كسب و كار </a:t>
            </a:r>
            <a:r>
              <a:rPr lang="fa-IR" smtClean="0">
                <a:cs typeface="B Zar" panose="00000400000000000000" pitchFamily="2" charset="-78"/>
              </a:rPr>
              <a:t>ميتوانند بر </a:t>
            </a:r>
            <a:r>
              <a:rPr lang="fa-IR">
                <a:cs typeface="B Zar" panose="00000400000000000000" pitchFamily="2" charset="-78"/>
              </a:rPr>
              <a:t>واحدهاي مختلف سازماني به شكلي كاملاً متفاوت تأثير بگذارند و چگونه حول </a:t>
            </a:r>
            <a:r>
              <a:rPr lang="fa-IR" smtClean="0">
                <a:cs typeface="B Zar" panose="00000400000000000000" pitchFamily="2" charset="-78"/>
              </a:rPr>
              <a:t>ايـن موضوعات </a:t>
            </a:r>
            <a:r>
              <a:rPr lang="fa-IR">
                <a:cs typeface="B Zar" panose="00000400000000000000" pitchFamily="2" charset="-78"/>
              </a:rPr>
              <a:t>كار ميكنند </a:t>
            </a:r>
            <a:r>
              <a:rPr lang="fa-IR" smtClean="0">
                <a:cs typeface="B Zar" panose="00000400000000000000" pitchFamily="2" charset="-78"/>
              </a:rPr>
              <a:t>(</a:t>
            </a:r>
            <a:r>
              <a:rPr lang="en-US">
                <a:cs typeface="B Zar" panose="00000400000000000000" pitchFamily="2" charset="-78"/>
              </a:rPr>
              <a:t>Zahra, 2</a:t>
            </a:r>
            <a:r>
              <a:rPr lang="en-US" smtClean="0">
                <a:cs typeface="B Zar" panose="00000400000000000000" pitchFamily="2" charset="-78"/>
              </a:rPr>
              <a:t> </a:t>
            </a:r>
            <a:r>
              <a:rPr lang="fa-IR" smtClean="0">
                <a:cs typeface="B Zar" panose="00000400000000000000" pitchFamily="2" charset="-78"/>
              </a:rPr>
              <a:t>)</a:t>
            </a:r>
          </a:p>
          <a:p>
            <a:pPr marL="0" indent="0" algn="just">
              <a:buNone/>
            </a:pPr>
            <a:r>
              <a:rPr lang="en-US" smtClean="0">
                <a:cs typeface="B Zar" panose="00000400000000000000" pitchFamily="2" charset="-78"/>
              </a:rPr>
              <a:t/>
            </a:r>
            <a:br>
              <a:rPr lang="en-US"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1658319" y="4308529"/>
            <a:ext cx="2309247" cy="1348352"/>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توجيه و تأييد ايجاد كسب وكار سازماني</a:t>
            </a:r>
            <a:endParaRPr lang="fa-IR" sz="2000">
              <a:solidFill>
                <a:srgbClr val="FF0000"/>
              </a:solidFill>
            </a:endParaRPr>
          </a:p>
        </p:txBody>
      </p:sp>
      <p:pic>
        <p:nvPicPr>
          <p:cNvPr id="5" name="Picture 4"/>
          <p:cNvPicPr>
            <a:picLocks noChangeAspect="1"/>
          </p:cNvPicPr>
          <p:nvPr/>
        </p:nvPicPr>
        <p:blipFill>
          <a:blip r:embed="rId2"/>
          <a:stretch>
            <a:fillRect/>
          </a:stretch>
        </p:blipFill>
        <p:spPr>
          <a:xfrm>
            <a:off x="6152827" y="4422560"/>
            <a:ext cx="4060556" cy="2028825"/>
          </a:xfrm>
          <a:prstGeom prst="rect">
            <a:avLst/>
          </a:prstGeom>
        </p:spPr>
      </p:pic>
    </p:spTree>
    <p:extLst>
      <p:ext uri="{BB962C8B-B14F-4D97-AF65-F5344CB8AC3E}">
        <p14:creationId xmlns:p14="http://schemas.microsoft.com/office/powerpoint/2010/main" val="3250515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آموزش و پرورش در بهبود و توسعهي مهارتهاي مديريتي ضروري براي كسب و</a:t>
            </a:r>
            <a:r>
              <a:rPr lang="fa-IR" smtClean="0">
                <a:cs typeface="B Zar" panose="00000400000000000000" pitchFamily="2" charset="-78"/>
              </a:rPr>
              <a:t> </a:t>
            </a:r>
            <a:br>
              <a:rPr lang="fa-IR" smtClean="0">
                <a:cs typeface="B Zar" panose="00000400000000000000" pitchFamily="2" charset="-78"/>
              </a:rPr>
            </a:br>
            <a:r>
              <a:rPr lang="fa-IR">
                <a:cs typeface="B Zar" panose="00000400000000000000" pitchFamily="2" charset="-78"/>
              </a:rPr>
              <a:t>كارهاي كوچك نقشي اساسي دارد. مهارتهايي كـه شـانس موفقيـت كارآفرينـان را</a:t>
            </a:r>
            <a:br>
              <a:rPr lang="fa-IR">
                <a:cs typeface="B Zar" panose="00000400000000000000" pitchFamily="2" charset="-78"/>
              </a:rPr>
            </a:br>
            <a:r>
              <a:rPr lang="en-US" smtClean="0">
                <a:cs typeface="B Zar" panose="00000400000000000000" pitchFamily="2" charset="-78"/>
              </a:rPr>
              <a:t>Ibrahim </a:t>
            </a:r>
            <a:r>
              <a:rPr lang="en-US">
                <a:cs typeface="B Zar" panose="00000400000000000000" pitchFamily="2" charset="-78"/>
              </a:rPr>
              <a:t>&amp; Soufani, 2002, p, 428) </a:t>
            </a:r>
            <a:r>
              <a:rPr lang="fa-IR" smtClean="0">
                <a:cs typeface="B Zar" panose="00000400000000000000" pitchFamily="2" charset="-78"/>
              </a:rPr>
              <a:t>) افزايش </a:t>
            </a:r>
            <a:r>
              <a:rPr lang="fa-IR">
                <a:cs typeface="B Zar" panose="00000400000000000000" pitchFamily="2" charset="-78"/>
              </a:rPr>
              <a:t>ميدهد</a:t>
            </a:r>
            <a:br>
              <a:rPr lang="fa-IR">
                <a:cs typeface="B Zar" panose="00000400000000000000" pitchFamily="2" charset="-78"/>
              </a:rPr>
            </a:br>
            <a:r>
              <a:rPr lang="fa-IR">
                <a:cs typeface="B Zar" panose="00000400000000000000" pitchFamily="2" charset="-78"/>
              </a:rPr>
              <a:t>عوامل حياتي در ارتقاي شايستگي و تواناييهـاي كارآفرينـان كسـب و </a:t>
            </a:r>
            <a:r>
              <a:rPr lang="fa-IR" smtClean="0">
                <a:cs typeface="B Zar" panose="00000400000000000000" pitchFamily="2" charset="-78"/>
              </a:rPr>
              <a:t>كارهـاي كوچك </a:t>
            </a:r>
            <a:r>
              <a:rPr lang="fa-IR">
                <a:cs typeface="B Zar" panose="00000400000000000000" pitchFamily="2" charset="-78"/>
              </a:rPr>
              <a:t>و عبارتند از: توانايي شبكه سازي درمراحل اوليه، توانـايي اشـاعهي تجـارب </a:t>
            </a:r>
            <a:r>
              <a:rPr lang="fa-IR" smtClean="0">
                <a:cs typeface="B Zar" panose="00000400000000000000" pitchFamily="2" charset="-78"/>
              </a:rPr>
              <a:t>و فرصتها</a:t>
            </a:r>
            <a:r>
              <a:rPr lang="fa-IR">
                <a:cs typeface="B Zar" panose="00000400000000000000" pitchFamily="2" charset="-78"/>
              </a:rPr>
              <a:t>، توانايي انعكاس راهبرد گذشته، توانايي تشخيص اشتباهات، توانايي </a:t>
            </a:r>
            <a:r>
              <a:rPr lang="fa-IR" smtClean="0">
                <a:cs typeface="B Zar" panose="00000400000000000000" pitchFamily="2" charset="-78"/>
              </a:rPr>
              <a:t>دسترسـي به </a:t>
            </a:r>
            <a:r>
              <a:rPr lang="fa-IR">
                <a:cs typeface="B Zar" panose="00000400000000000000" pitchFamily="2" charset="-78"/>
              </a:rPr>
              <a:t>منابع، توانايي جذب اعضاي بيروني به عنوان بخشي ازتيم كار آفرينانه </a:t>
            </a:r>
            <a:r>
              <a:rPr lang="fa-IR" smtClean="0">
                <a:cs typeface="B Zar" panose="00000400000000000000" pitchFamily="2" charset="-78"/>
              </a:rPr>
              <a:t>( </a:t>
            </a:r>
            <a:r>
              <a:rPr lang="fa-IR">
                <a:cs typeface="B Zar" panose="00000400000000000000" pitchFamily="2" charset="-78"/>
              </a:rPr>
              <a:t>&amp; </a:t>
            </a:r>
            <a:r>
              <a:rPr lang="en-US">
                <a:cs typeface="B Zar" panose="00000400000000000000" pitchFamily="2" charset="-78"/>
              </a:rPr>
              <a:t>Deakins</a:t>
            </a:r>
            <a:br>
              <a:rPr lang="en-US">
                <a:cs typeface="B Zar" panose="00000400000000000000" pitchFamily="2" charset="-78"/>
              </a:rPr>
            </a:br>
            <a:r>
              <a:rPr lang="en-US">
                <a:cs typeface="B Zar" panose="00000400000000000000" pitchFamily="2" charset="-78"/>
              </a:rPr>
              <a:t>(. Freel, 1998, p. 149</a:t>
            </a:r>
            <a:r>
              <a:rPr lang="en-US" smtClean="0">
                <a:cs typeface="B Zar" panose="00000400000000000000" pitchFamily="2" charset="-78"/>
              </a:rPr>
              <a:t> </a:t>
            </a:r>
            <a:br>
              <a:rPr lang="en-US"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281206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r>
              <a:rPr lang="fa-IR">
                <a:cs typeface="B Zar" panose="00000400000000000000" pitchFamily="2" charset="-78"/>
              </a:rPr>
              <a:t>گاراوان"و "اوسينيد" با بررسي برنامههاي آموزشي كـارآفريني، محتـواي آنرا </a:t>
            </a:r>
            <a:r>
              <a:rPr lang="fa-IR" smtClean="0">
                <a:cs typeface="B Zar" panose="00000400000000000000" pitchFamily="2" charset="-78"/>
              </a:rPr>
              <a:t>در قالب </a:t>
            </a:r>
            <a:r>
              <a:rPr lang="fa-IR">
                <a:cs typeface="B Zar" panose="00000400000000000000" pitchFamily="2" charset="-78"/>
              </a:rPr>
              <a:t>سه محور كلي مفهومسازي نمودند:</a:t>
            </a:r>
            <a:br>
              <a:rPr lang="fa-IR">
                <a:cs typeface="B Zar" panose="00000400000000000000" pitchFamily="2" charset="-78"/>
              </a:rPr>
            </a:br>
            <a:r>
              <a:rPr lang="fa-IR">
                <a:cs typeface="B Zar" panose="00000400000000000000" pitchFamily="2" charset="-78"/>
              </a:rPr>
              <a:t>. 1برنامههاي مرحلهي شكلگيري كسبوكارها، بركسب دانش درحوزههايي </a:t>
            </a:r>
            <a:r>
              <a:rPr lang="fa-IR" smtClean="0">
                <a:cs typeface="B Zar" panose="00000400000000000000" pitchFamily="2" charset="-78"/>
              </a:rPr>
              <a:t>همچـون اطلاعات </a:t>
            </a:r>
            <a:r>
              <a:rPr lang="fa-IR">
                <a:cs typeface="B Zar" panose="00000400000000000000" pitchFamily="2" charset="-78"/>
              </a:rPr>
              <a:t>دانشي و زمينهاي در دنياي كسب وكار، ماهيت كارآفريني، </a:t>
            </a:r>
            <a:r>
              <a:rPr lang="fa-IR" smtClean="0">
                <a:cs typeface="B Zar" panose="00000400000000000000" pitchFamily="2" charset="-78"/>
              </a:rPr>
              <a:t>ويژگـيهـاي تيمهاي </a:t>
            </a:r>
            <a:r>
              <a:rPr lang="fa-IR">
                <a:cs typeface="B Zar" panose="00000400000000000000" pitchFamily="2" charset="-78"/>
              </a:rPr>
              <a:t>اثربخش و ماهيت تعاملات و فعاليتهاي كسب وكار تأكيد ميشود؛</a:t>
            </a:r>
            <a:br>
              <a:rPr lang="fa-IR">
                <a:cs typeface="B Zar" panose="00000400000000000000" pitchFamily="2" charset="-78"/>
              </a:rPr>
            </a:br>
            <a:r>
              <a:rPr lang="fa-IR">
                <a:cs typeface="B Zar" panose="00000400000000000000" pitchFamily="2" charset="-78"/>
              </a:rPr>
              <a:t>. 2برنامههاي مرحلهي توسعهي كسبوكار بـر مهـارتهـا و نگـرشهـا تأكيـد </a:t>
            </a:r>
            <a:r>
              <a:rPr lang="fa-IR" smtClean="0">
                <a:cs typeface="B Zar" panose="00000400000000000000" pitchFamily="2" charset="-78"/>
              </a:rPr>
              <a:t>دارد، موضوعات </a:t>
            </a:r>
            <a:r>
              <a:rPr lang="fa-IR">
                <a:cs typeface="B Zar" panose="00000400000000000000" pitchFamily="2" charset="-78"/>
              </a:rPr>
              <a:t>محتوايي همچون برنامهريزي كسب وكار، انتخاب بـازار، </a:t>
            </a:r>
            <a:r>
              <a:rPr lang="fa-IR" smtClean="0">
                <a:cs typeface="B Zar" panose="00000400000000000000" pitchFamily="2" charset="-78"/>
              </a:rPr>
              <a:t>برنامـهريـزي مالي</a:t>
            </a:r>
            <a:r>
              <a:rPr lang="fa-IR">
                <a:cs typeface="B Zar" panose="00000400000000000000" pitchFamily="2" charset="-78"/>
              </a:rPr>
              <a:t>، شناسايي محصول و دريافت هداياي مالي؛</a:t>
            </a:r>
            <a:br>
              <a:rPr lang="fa-IR">
                <a:cs typeface="B Zar" panose="00000400000000000000" pitchFamily="2" charset="-78"/>
              </a:rPr>
            </a:br>
            <a:r>
              <a:rPr lang="fa-IR">
                <a:cs typeface="B Zar" panose="00000400000000000000" pitchFamily="2" charset="-78"/>
              </a:rPr>
              <a:t>. 3برنامههاي مرحلهي اجراي كسب و كار بردانشها و نگرشهاي كلي متمركز </a:t>
            </a:r>
            <a:r>
              <a:rPr lang="fa-IR" smtClean="0">
                <a:cs typeface="B Zar" panose="00000400000000000000" pitchFamily="2" charset="-78"/>
              </a:rPr>
              <a:t>است. برنامههايي </a:t>
            </a:r>
            <a:r>
              <a:rPr lang="fa-IR">
                <a:cs typeface="B Zar" panose="00000400000000000000" pitchFamily="2" charset="-78"/>
              </a:rPr>
              <a:t>همچون برنامهريزي مالي، مـديريت رشـد كسـبوكـار، كاركردهـا </a:t>
            </a:r>
            <a:r>
              <a:rPr lang="fa-IR" smtClean="0">
                <a:cs typeface="B Zar" panose="00000400000000000000" pitchFamily="2" charset="-78"/>
              </a:rPr>
              <a:t>و نگرشهاي </a:t>
            </a:r>
            <a:r>
              <a:rPr lang="fa-IR">
                <a:cs typeface="B Zar" panose="00000400000000000000" pitchFamily="2" charset="-78"/>
              </a:rPr>
              <a:t>مديريت و تبادل اطلاعـات از كارآفرينـان بـه مـديران </a:t>
            </a:r>
            <a:r>
              <a:rPr lang="fa-IR" smtClean="0">
                <a:cs typeface="B Zar" panose="00000400000000000000" pitchFamily="2" charset="-78"/>
              </a:rPr>
              <a:t>( </a:t>
            </a:r>
            <a:r>
              <a:rPr lang="fa-IR">
                <a:cs typeface="B Zar" panose="00000400000000000000" pitchFamily="2" charset="-78"/>
              </a:rPr>
              <a:t>&amp; </a:t>
            </a:r>
            <a:r>
              <a:rPr lang="en-US">
                <a:cs typeface="B Zar" panose="00000400000000000000" pitchFamily="2" charset="-78"/>
              </a:rPr>
              <a:t>Garavan</a:t>
            </a:r>
            <a:br>
              <a:rPr lang="en-US">
                <a:cs typeface="B Zar" panose="00000400000000000000" pitchFamily="2" charset="-78"/>
              </a:rPr>
            </a:br>
            <a:r>
              <a:rPr lang="en-US">
                <a:cs typeface="B Zar" panose="00000400000000000000" pitchFamily="2" charset="-78"/>
              </a:rPr>
              <a:t>(. O’Cinneide, 1994, p.15</a:t>
            </a:r>
            <a:r>
              <a:rPr lang="en-US" smtClean="0">
                <a:cs typeface="B Zar" panose="00000400000000000000" pitchFamily="2" charset="-78"/>
              </a:rPr>
              <a:t> </a:t>
            </a:r>
            <a:br>
              <a:rPr lang="en-US"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904077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بكارد</a:t>
            </a:r>
            <a:r>
              <a:rPr lang="fa-IR" smtClean="0">
                <a:cs typeface="B Zar" panose="00000400000000000000" pitchFamily="2" charset="-78"/>
              </a:rPr>
              <a:t>"( </a:t>
            </a:r>
            <a:r>
              <a:rPr lang="en-US" smtClean="0">
                <a:cs typeface="B Zar" panose="00000400000000000000" pitchFamily="2" charset="-78"/>
              </a:rPr>
              <a:t>Bechard</a:t>
            </a:r>
            <a:r>
              <a:rPr lang="fa-IR" smtClean="0">
                <a:cs typeface="B Zar" panose="00000400000000000000" pitchFamily="2" charset="-78"/>
              </a:rPr>
              <a:t>) و </a:t>
            </a:r>
            <a:r>
              <a:rPr lang="fa-IR">
                <a:cs typeface="B Zar" panose="00000400000000000000" pitchFamily="2" charset="-78"/>
              </a:rPr>
              <a:t>"</a:t>
            </a:r>
            <a:r>
              <a:rPr lang="fa-IR" smtClean="0">
                <a:cs typeface="B Zar" panose="00000400000000000000" pitchFamily="2" charset="-78"/>
              </a:rPr>
              <a:t>توتلوز</a:t>
            </a:r>
            <a:r>
              <a:rPr lang="fa-IR" smtClean="0">
                <a:cs typeface="B Zar" panose="00000400000000000000" pitchFamily="2" charset="-78"/>
              </a:rPr>
              <a:t>"(</a:t>
            </a:r>
            <a:r>
              <a:rPr lang="en-US" smtClean="0">
                <a:cs typeface="B Zar" panose="00000400000000000000" pitchFamily="2" charset="-78"/>
              </a:rPr>
              <a:t>Toulose</a:t>
            </a:r>
            <a:r>
              <a:rPr lang="fa-IR" smtClean="0">
                <a:cs typeface="B Zar" panose="00000400000000000000" pitchFamily="2" charset="-78"/>
              </a:rPr>
              <a:t>) براين </a:t>
            </a:r>
            <a:r>
              <a:rPr lang="fa-IR">
                <a:cs typeface="B Zar" panose="00000400000000000000" pitchFamily="2" charset="-78"/>
              </a:rPr>
              <a:t>باورند كه دانـش كـارآفريني </a:t>
            </a:r>
            <a:r>
              <a:rPr lang="fa-IR" smtClean="0">
                <a:cs typeface="B Zar" panose="00000400000000000000" pitchFamily="2" charset="-78"/>
              </a:rPr>
              <a:t>را ميتوان </a:t>
            </a:r>
            <a:r>
              <a:rPr lang="fa-IR">
                <a:cs typeface="B Zar" panose="00000400000000000000" pitchFamily="2" charset="-78"/>
              </a:rPr>
              <a:t>در قالب </a:t>
            </a:r>
            <a:r>
              <a:rPr lang="fa-IR" sz="3200">
                <a:solidFill>
                  <a:srgbClr val="FF0000"/>
                </a:solidFill>
                <a:cs typeface="B Zar" panose="00000400000000000000" pitchFamily="2" charset="-78"/>
              </a:rPr>
              <a:t>سه</a:t>
            </a:r>
            <a:r>
              <a:rPr lang="fa-IR">
                <a:cs typeface="B Zar" panose="00000400000000000000" pitchFamily="2" charset="-78"/>
              </a:rPr>
              <a:t> </a:t>
            </a:r>
            <a:r>
              <a:rPr lang="fa-IR" smtClean="0">
                <a:cs typeface="B Zar" panose="00000400000000000000" pitchFamily="2" charset="-78"/>
              </a:rPr>
              <a:t>دسـته ي </a:t>
            </a:r>
            <a:r>
              <a:rPr lang="fa-IR">
                <a:cs typeface="B Zar" panose="00000400000000000000" pitchFamily="2" charset="-78"/>
              </a:rPr>
              <a:t>كلـي گـروهبنـدي كـرد </a:t>
            </a:r>
            <a:r>
              <a:rPr lang="fa-IR" smtClean="0">
                <a:cs typeface="B Zar" panose="00000400000000000000" pitchFamily="2" charset="-78"/>
              </a:rPr>
              <a:t>(,</a:t>
            </a:r>
            <a:r>
              <a:rPr lang="en-US">
                <a:cs typeface="B Zar" panose="00000400000000000000" pitchFamily="2" charset="-78"/>
              </a:rPr>
              <a:t>Ibrahim &amp; Soufani, 2002</a:t>
            </a:r>
            <a:br>
              <a:rPr lang="en-US">
                <a:cs typeface="B Zar" panose="00000400000000000000" pitchFamily="2" charset="-78"/>
              </a:rPr>
            </a:br>
            <a:r>
              <a:rPr lang="en-US">
                <a:cs typeface="B Zar" panose="00000400000000000000" pitchFamily="2" charset="-78"/>
              </a:rPr>
              <a:t>(. p.422</a:t>
            </a:r>
            <a:br>
              <a:rPr lang="en-US">
                <a:cs typeface="B Zar" panose="00000400000000000000" pitchFamily="2" charset="-78"/>
              </a:rPr>
            </a:br>
            <a:endParaRPr lang="fa-IR" smtClean="0">
              <a:cs typeface="B Zar" panose="00000400000000000000" pitchFamily="2" charset="-78"/>
            </a:endParaRPr>
          </a:p>
          <a:p>
            <a:r>
              <a:rPr lang="fa-IR" smtClean="0">
                <a:cs typeface="B Zar" panose="00000400000000000000" pitchFamily="2" charset="-78"/>
              </a:rPr>
              <a:t>1- </a:t>
            </a:r>
            <a:r>
              <a:rPr lang="fa-IR" smtClean="0">
                <a:cs typeface="B Zar" panose="00000400000000000000" pitchFamily="2" charset="-78"/>
              </a:rPr>
              <a:t>گرايش </a:t>
            </a:r>
            <a:r>
              <a:rPr lang="fa-IR">
                <a:cs typeface="B Zar" panose="00000400000000000000" pitchFamily="2" charset="-78"/>
              </a:rPr>
              <a:t>و آگاهي؛</a:t>
            </a:r>
            <a:br>
              <a:rPr lang="fa-IR">
                <a:cs typeface="B Zar" panose="00000400000000000000" pitchFamily="2" charset="-78"/>
              </a:rPr>
            </a:br>
            <a:r>
              <a:rPr lang="fa-IR" smtClean="0">
                <a:cs typeface="B Zar" panose="00000400000000000000" pitchFamily="2" charset="-78"/>
              </a:rPr>
              <a:t>2- ايجاد </a:t>
            </a:r>
            <a:r>
              <a:rPr lang="fa-IR">
                <a:cs typeface="B Zar" panose="00000400000000000000" pitchFamily="2" charset="-78"/>
              </a:rPr>
              <a:t>كسب و كارهاي </a:t>
            </a:r>
            <a:r>
              <a:rPr lang="fa-IR" smtClean="0">
                <a:cs typeface="B Zar" panose="00000400000000000000" pitchFamily="2" charset="-78"/>
              </a:rPr>
              <a:t>مخاطره پذير </a:t>
            </a:r>
            <a:r>
              <a:rPr lang="fa-IR">
                <a:cs typeface="B Zar" panose="00000400000000000000" pitchFamily="2" charset="-78"/>
              </a:rPr>
              <a:t>جديد؛</a:t>
            </a:r>
            <a:br>
              <a:rPr lang="fa-IR">
                <a:cs typeface="B Zar" panose="00000400000000000000" pitchFamily="2" charset="-78"/>
              </a:rPr>
            </a:br>
            <a:r>
              <a:rPr lang="fa-IR" smtClean="0">
                <a:cs typeface="B Zar" panose="00000400000000000000" pitchFamily="2" charset="-78"/>
              </a:rPr>
              <a:t>3- مديريت </a:t>
            </a:r>
            <a:r>
              <a:rPr lang="fa-IR">
                <a:cs typeface="B Zar" panose="00000400000000000000" pitchFamily="2" charset="-78"/>
              </a:rPr>
              <a:t>كسب و كارهاي مخاطرهآميز) بقا بو رشد كس وكار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3603009"/>
            <a:ext cx="1388872" cy="1388872"/>
          </a:xfrm>
          <a:prstGeom prst="rect">
            <a:avLst/>
          </a:prstGeom>
        </p:spPr>
      </p:pic>
    </p:spTree>
    <p:extLst>
      <p:ext uri="{BB962C8B-B14F-4D97-AF65-F5344CB8AC3E}">
        <p14:creationId xmlns:p14="http://schemas.microsoft.com/office/powerpoint/2010/main" val="203358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شارما و كريسمن </a:t>
            </a:r>
            <a:r>
              <a:rPr lang="fa-IR" smtClean="0">
                <a:cs typeface="B Zar" panose="00000400000000000000" pitchFamily="2" charset="-78"/>
              </a:rPr>
              <a:t> </a:t>
            </a:r>
            <a:r>
              <a:rPr lang="fa-IR">
                <a:cs typeface="B Zar" panose="00000400000000000000" pitchFamily="2" charset="-78"/>
              </a:rPr>
              <a:t>(</a:t>
            </a:r>
            <a:r>
              <a:rPr lang="fa-IR" smtClean="0">
                <a:cs typeface="B Zar" panose="00000400000000000000" pitchFamily="2" charset="-78"/>
              </a:rPr>
              <a:t>1999) بر </a:t>
            </a:r>
            <a:r>
              <a:rPr lang="fa-IR">
                <a:cs typeface="B Zar" panose="00000400000000000000" pitchFamily="2" charset="-78"/>
              </a:rPr>
              <a:t>اين باورند كه كارآفريني به اقدامات مربوط به </a:t>
            </a:r>
            <a:r>
              <a:rPr lang="fa-IR" smtClean="0">
                <a:cs typeface="B Zar" panose="00000400000000000000" pitchFamily="2" charset="-78"/>
              </a:rPr>
              <a:t>ايجاد، احيا </a:t>
            </a:r>
            <a:r>
              <a:rPr lang="fa-IR">
                <a:cs typeface="B Zar" panose="00000400000000000000" pitchFamily="2" charset="-78"/>
              </a:rPr>
              <a:t>يا نوآوري سازماني اطلاق ميشود كه در داخل يا مسـتقل از سـازمان </a:t>
            </a:r>
            <a:r>
              <a:rPr lang="fa-IR" smtClean="0">
                <a:cs typeface="B Zar" panose="00000400000000000000" pitchFamily="2" charset="-78"/>
              </a:rPr>
              <a:t>موجـود رخ ميدهد</a:t>
            </a:r>
            <a:r>
              <a:rPr lang="fa-IR">
                <a:cs typeface="B Zar" panose="00000400000000000000" pitchFamily="2" charset="-78"/>
              </a:rPr>
              <a:t>. فعاليت كارآفريني كه در مرزهاي سازمان موجـود رخ مـيدهـد، </a:t>
            </a:r>
            <a:r>
              <a:rPr lang="fa-IR" smtClean="0">
                <a:cs typeface="B Zar" panose="00000400000000000000" pitchFamily="2" charset="-78"/>
              </a:rPr>
              <a:t>كـارآفريني سازماني </a:t>
            </a:r>
            <a:r>
              <a:rPr lang="fa-IR">
                <a:cs typeface="B Zar" panose="00000400000000000000" pitchFamily="2" charset="-78"/>
              </a:rPr>
              <a:t>ناميده ميشود.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793441" y="3677696"/>
            <a:ext cx="4662435" cy="138667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rgbClr val="FF0000"/>
                </a:solidFill>
                <a:cs typeface="B Zar" panose="00000400000000000000" pitchFamily="2" charset="-78"/>
              </a:rPr>
              <a:t>فعاليت كارآفريني كه در مرزهاي سازمان موجـود رخ مـيدهـد، كـارآفريني سازماني ناميده ميشود</a:t>
            </a:r>
            <a:endParaRPr lang="fa-IR" sz="2400">
              <a:solidFill>
                <a:srgbClr val="FF0000"/>
              </a:solidFill>
            </a:endParaRPr>
          </a:p>
        </p:txBody>
      </p:sp>
    </p:spTree>
    <p:extLst>
      <p:ext uri="{BB962C8B-B14F-4D97-AF65-F5344CB8AC3E}">
        <p14:creationId xmlns:p14="http://schemas.microsoft.com/office/powerpoint/2010/main" val="3339645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ادبيات موجود در حوزهي آموزش كارآفريني </a:t>
            </a:r>
            <a:r>
              <a:rPr lang="fa-IR" smtClean="0">
                <a:cs typeface="B Zar" panose="00000400000000000000" pitchFamily="2" charset="-78"/>
              </a:rPr>
              <a:t>دركسب وكارهاي </a:t>
            </a:r>
            <a:r>
              <a:rPr lang="fa-IR">
                <a:cs typeface="B Zar" panose="00000400000000000000" pitchFamily="2" charset="-78"/>
              </a:rPr>
              <a:t>كوچـك ، </a:t>
            </a:r>
            <a:r>
              <a:rPr lang="fa-IR" smtClean="0">
                <a:cs typeface="B Zar" panose="00000400000000000000" pitchFamily="2" charset="-78"/>
              </a:rPr>
              <a:t>چهـار نوع </a:t>
            </a:r>
            <a:r>
              <a:rPr lang="fa-IR" smtClean="0">
                <a:cs typeface="B Zar" panose="00000400000000000000" pitchFamily="2" charset="-78"/>
              </a:rPr>
              <a:t>برنامه هاي آموزشي </a:t>
            </a:r>
            <a:r>
              <a:rPr lang="fa-IR">
                <a:cs typeface="B Zar" panose="00000400000000000000" pitchFamily="2" charset="-78"/>
              </a:rPr>
              <a:t>و پرورشي را براي كارآفرينان مورد توجه قرار داده است:</a:t>
            </a:r>
            <a:br>
              <a:rPr lang="fa-IR">
                <a:cs typeface="B Zar" panose="00000400000000000000" pitchFamily="2" charset="-78"/>
              </a:rPr>
            </a:br>
            <a:endParaRPr lang="fa-IR" smtClean="0">
              <a:cs typeface="B Zar" panose="00000400000000000000" pitchFamily="2" charset="-78"/>
            </a:endParaRPr>
          </a:p>
          <a:p>
            <a:pPr algn="just"/>
            <a:r>
              <a:rPr lang="fa-IR" smtClean="0">
                <a:cs typeface="B Zar" panose="00000400000000000000" pitchFamily="2" charset="-78"/>
              </a:rPr>
              <a:t>1-</a:t>
            </a:r>
            <a:r>
              <a:rPr lang="fa-IR" smtClean="0">
                <a:cs typeface="B Zar" panose="00000400000000000000" pitchFamily="2" charset="-78"/>
              </a:rPr>
              <a:t>فعاليتهاي </a:t>
            </a:r>
            <a:r>
              <a:rPr lang="fa-IR">
                <a:cs typeface="B Zar" panose="00000400000000000000" pitchFamily="2" charset="-78"/>
              </a:rPr>
              <a:t>تعليمي و پرورشي درباره مالكيت </a:t>
            </a:r>
            <a:r>
              <a:rPr lang="fa-IR" smtClean="0">
                <a:cs typeface="B Zar" panose="00000400000000000000" pitchFamily="2" charset="-78"/>
              </a:rPr>
              <a:t>كسب وكارهاي </a:t>
            </a:r>
            <a:r>
              <a:rPr lang="fa-IR">
                <a:cs typeface="B Zar" panose="00000400000000000000" pitchFamily="2" charset="-78"/>
              </a:rPr>
              <a:t>كوچك</a:t>
            </a:r>
            <a:r>
              <a:rPr lang="fa-IR" smtClean="0">
                <a:cs typeface="B Zar" panose="00000400000000000000" pitchFamily="2" charset="-78"/>
              </a:rPr>
              <a:t>:</a:t>
            </a:r>
          </a:p>
          <a:p>
            <a:pPr algn="just"/>
            <a:r>
              <a:rPr lang="fa-IR" smtClean="0">
                <a:cs typeface="B Zar" panose="00000400000000000000" pitchFamily="2" charset="-78"/>
              </a:rPr>
              <a:t>نيازهاي </a:t>
            </a:r>
            <a:r>
              <a:rPr lang="fa-IR">
                <a:cs typeface="B Zar" panose="00000400000000000000" pitchFamily="2" charset="-78"/>
              </a:rPr>
              <a:t>آموزشي كسب و كارها در مرحلهي آغازين عبارتند از: راهنماييها </a:t>
            </a:r>
            <a:r>
              <a:rPr lang="fa-IR" smtClean="0">
                <a:cs typeface="B Zar" panose="00000400000000000000" pitchFamily="2" charset="-78"/>
              </a:rPr>
              <a:t>دربـاره ي </a:t>
            </a:r>
            <a:r>
              <a:rPr lang="fa-IR">
                <a:cs typeface="B Zar" panose="00000400000000000000" pitchFamily="2" charset="-78"/>
              </a:rPr>
              <a:t>افزايش منابع مالي، قوانين و مقررات، انتخاب تجهيزات و امـور سـاختماني، </a:t>
            </a:r>
            <a:r>
              <a:rPr lang="fa-IR" smtClean="0">
                <a:cs typeface="B Zar" panose="00000400000000000000" pitchFamily="2" charset="-78"/>
              </a:rPr>
              <a:t>ماليـات، حسابداري </a:t>
            </a:r>
            <a:r>
              <a:rPr lang="fa-IR">
                <a:cs typeface="B Zar" panose="00000400000000000000" pitchFamily="2" charset="-78"/>
              </a:rPr>
              <a:t>ساده، استخدام منابع انساني، مباحث بازاريابي و غيره</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8462636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 2آموزش مهارتهاي كارآفرينانه؛</a:t>
            </a:r>
            <a:br>
              <a:rPr lang="fa-IR">
                <a:cs typeface="B Zar" panose="00000400000000000000" pitchFamily="2" charset="-78"/>
              </a:rPr>
            </a:br>
            <a:r>
              <a:rPr lang="fa-IR">
                <a:cs typeface="B Zar" panose="00000400000000000000" pitchFamily="2" charset="-78"/>
              </a:rPr>
              <a:t>. 3آموزشهاي مرتبط با استمرار فعاليتهاي كسبوكارهاي كوچك ؛</a:t>
            </a:r>
            <a:br>
              <a:rPr lang="fa-IR">
                <a:cs typeface="B Zar" panose="00000400000000000000" pitchFamily="2" charset="-78"/>
              </a:rPr>
            </a:br>
            <a:r>
              <a:rPr lang="fa-IR">
                <a:cs typeface="B Zar" panose="00000400000000000000" pitchFamily="2" charset="-78"/>
              </a:rPr>
              <a:t>. 4آموزشهاي مرتبط با جنبههاي آگاهي دهنده درباره ي كسبوكارهاي كوچـك و</a:t>
            </a:r>
            <a:br>
              <a:rPr lang="fa-IR">
                <a:cs typeface="B Zar" panose="00000400000000000000" pitchFamily="2" charset="-78"/>
              </a:rPr>
            </a:br>
            <a:r>
              <a:rPr lang="fa-IR">
                <a:cs typeface="B Zar" panose="00000400000000000000" pitchFamily="2" charset="-78"/>
              </a:rPr>
              <a:t>متوسط: هدف اين نوع آموزشها، افزايش تعداد افرادي است كـه اطلاعـات كـافي</a:t>
            </a:r>
            <a:br>
              <a:rPr lang="fa-IR">
                <a:cs typeface="B Zar" panose="00000400000000000000" pitchFamily="2" charset="-78"/>
              </a:rPr>
            </a:br>
            <a:r>
              <a:rPr lang="fa-IR">
                <a:cs typeface="B Zar" panose="00000400000000000000" pitchFamily="2" charset="-78"/>
              </a:rPr>
              <a:t>ازكسبوكارهاي كوچك به عنوان يك فعاليت مهم اقتصادي به دست آورنـد و آن</a:t>
            </a:r>
            <a:br>
              <a:rPr lang="fa-IR">
                <a:cs typeface="B Zar" panose="00000400000000000000" pitchFamily="2" charset="-78"/>
              </a:rPr>
            </a:br>
            <a:r>
              <a:rPr lang="fa-IR">
                <a:cs typeface="B Zar" panose="00000400000000000000" pitchFamily="2" charset="-78"/>
              </a:rPr>
              <a:t>را بـه عنـوان كارراهـه شـغلي مناسـب مـورد توجـه قـرار دهنـد ( &amp; </a:t>
            </a:r>
            <a:r>
              <a:rPr lang="en-US">
                <a:cs typeface="B Zar" panose="00000400000000000000" pitchFamily="2" charset="-78"/>
              </a:rPr>
              <a:t>Garavan</a:t>
            </a:r>
            <a:br>
              <a:rPr lang="en-US">
                <a:cs typeface="B Zar" panose="00000400000000000000" pitchFamily="2" charset="-78"/>
              </a:rPr>
            </a:br>
            <a:r>
              <a:rPr lang="en-US">
                <a:cs typeface="B Zar" panose="00000400000000000000" pitchFamily="2" charset="-78"/>
              </a:rPr>
              <a:t>(. O’Cinneide, 1994, pp.7-8 </a:t>
            </a:r>
            <a:br>
              <a:rPr lang="en-US">
                <a:cs typeface="B Zar" panose="00000400000000000000" pitchFamily="2" charset="-78"/>
              </a:rPr>
            </a:br>
            <a:endParaRPr lang="fa-IR">
              <a:cs typeface="B Zar" panose="00000400000000000000" pitchFamily="2" charset="-78"/>
            </a:endParaRPr>
          </a:p>
          <a:p>
            <a:endParaRPr lang="fa-IR"/>
          </a:p>
        </p:txBody>
      </p:sp>
    </p:spTree>
    <p:extLst>
      <p:ext uri="{BB962C8B-B14F-4D97-AF65-F5344CB8AC3E}">
        <p14:creationId xmlns:p14="http://schemas.microsoft.com/office/powerpoint/2010/main" val="2127809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چالشهاي آموزش كارآفريني</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a:cs typeface="B Zar" panose="00000400000000000000" pitchFamily="2" charset="-78"/>
              </a:rPr>
              <a:t>آموزش كارآفريني و تحقيقات مربوط به آن، هم اكنون با چالشهاي متعددي </a:t>
            </a:r>
            <a:r>
              <a:rPr lang="fa-IR" smtClean="0">
                <a:cs typeface="B Zar" panose="00000400000000000000" pitchFamily="2" charset="-78"/>
              </a:rPr>
              <a:t>مواجه شده </a:t>
            </a:r>
            <a:r>
              <a:rPr lang="fa-IR">
                <a:cs typeface="B Zar" panose="00000400000000000000" pitchFamily="2" charset="-78"/>
              </a:rPr>
              <a:t>است و برخي از اين چالشها توسط بلاك </a:t>
            </a:r>
            <a:r>
              <a:rPr lang="fa-IR" smtClean="0">
                <a:cs typeface="B Zar" panose="00000400000000000000" pitchFamily="2" charset="-78"/>
              </a:rPr>
              <a:t>و </a:t>
            </a:r>
            <a:r>
              <a:rPr lang="fa-IR">
                <a:cs typeface="B Zar" panose="00000400000000000000" pitchFamily="2" charset="-78"/>
              </a:rPr>
              <a:t>استامپ </a:t>
            </a:r>
            <a:r>
              <a:rPr lang="fa-IR" smtClean="0">
                <a:cs typeface="B Zar" panose="00000400000000000000" pitchFamily="2" charset="-78"/>
              </a:rPr>
              <a:t>ارائه </a:t>
            </a:r>
            <a:r>
              <a:rPr lang="fa-IR">
                <a:cs typeface="B Zar" panose="00000400000000000000" pitchFamily="2" charset="-78"/>
              </a:rPr>
              <a:t>شده است.</a:t>
            </a:r>
            <a:br>
              <a:rPr lang="fa-IR">
                <a:cs typeface="B Zar" panose="00000400000000000000" pitchFamily="2" charset="-78"/>
              </a:rPr>
            </a:br>
            <a:r>
              <a:rPr lang="fa-IR" smtClean="0">
                <a:cs typeface="B Zar" panose="00000400000000000000" pitchFamily="2" charset="-78"/>
              </a:rPr>
              <a:t>چالش </a:t>
            </a:r>
            <a:r>
              <a:rPr lang="fa-IR">
                <a:cs typeface="B Zar" panose="00000400000000000000" pitchFamily="2" charset="-78"/>
              </a:rPr>
              <a:t>در ايجاد متدلوژيهاي تحقيق براي </a:t>
            </a:r>
            <a:r>
              <a:rPr lang="fa-IR" smtClean="0">
                <a:cs typeface="B Zar" panose="00000400000000000000" pitchFamily="2" charset="-78"/>
              </a:rPr>
              <a:t>اندازه گيري </a:t>
            </a:r>
            <a:r>
              <a:rPr lang="fa-IR">
                <a:cs typeface="B Zar" panose="00000400000000000000" pitchFamily="2" charset="-78"/>
              </a:rPr>
              <a:t>اثربخشي كارآفريني</a:t>
            </a:r>
            <a:r>
              <a:rPr lang="fa-IR" smtClean="0">
                <a:cs typeface="B Zar" panose="00000400000000000000" pitchFamily="2" charset="-78"/>
              </a:rPr>
              <a:t>؛</a:t>
            </a:r>
          </a:p>
          <a:p>
            <a:pPr algn="just"/>
            <a:r>
              <a:rPr lang="fa-IR" smtClean="0">
                <a:cs typeface="B Zar" panose="00000400000000000000" pitchFamily="2" charset="-78"/>
              </a:rPr>
              <a:t>چالش </a:t>
            </a:r>
            <a:r>
              <a:rPr lang="fa-IR">
                <a:cs typeface="B Zar" panose="00000400000000000000" pitchFamily="2" charset="-78"/>
              </a:rPr>
              <a:t>در محتوا و شيوههاي آموزش كارآفريني</a:t>
            </a:r>
            <a:r>
              <a:rPr lang="fa-IR" smtClean="0">
                <a:cs typeface="B Zar" panose="00000400000000000000" pitchFamily="2" charset="-78"/>
              </a:rPr>
              <a:t>؛</a:t>
            </a:r>
          </a:p>
          <a:p>
            <a:pPr algn="just"/>
            <a:r>
              <a:rPr lang="fa-IR" smtClean="0">
                <a:cs typeface="B Zar" panose="00000400000000000000" pitchFamily="2" charset="-78"/>
              </a:rPr>
              <a:t>چالش </a:t>
            </a:r>
            <a:r>
              <a:rPr lang="fa-IR">
                <a:cs typeface="B Zar" panose="00000400000000000000" pitchFamily="2" charset="-78"/>
              </a:rPr>
              <a:t>در كيفيت مدرسان كارآفريني</a:t>
            </a:r>
            <a:r>
              <a:rPr lang="fa-IR" smtClean="0">
                <a:cs typeface="B Zar" panose="00000400000000000000" pitchFamily="2" charset="-78"/>
              </a:rPr>
              <a:t>؛</a:t>
            </a:r>
          </a:p>
          <a:p>
            <a:pPr algn="just"/>
            <a:r>
              <a:rPr lang="fa-IR" smtClean="0">
                <a:cs typeface="B Zar" panose="00000400000000000000" pitchFamily="2" charset="-78"/>
              </a:rPr>
              <a:t>چالش </a:t>
            </a:r>
            <a:r>
              <a:rPr lang="fa-IR">
                <a:cs typeface="B Zar" panose="00000400000000000000" pitchFamily="2" charset="-78"/>
              </a:rPr>
              <a:t>در پذيرش آموزش كارآفريني در دانشكدهها نسبت به كسب و كار</a:t>
            </a:r>
            <a:r>
              <a:rPr lang="fa-IR" smtClean="0">
                <a:cs typeface="B Zar" panose="00000400000000000000" pitchFamily="2" charset="-78"/>
              </a:rPr>
              <a:t>؛</a:t>
            </a:r>
          </a:p>
          <a:p>
            <a:pPr algn="just"/>
            <a:r>
              <a:rPr lang="fa-IR" smtClean="0">
                <a:cs typeface="B Zar" panose="00000400000000000000" pitchFamily="2" charset="-78"/>
              </a:rPr>
              <a:t>چالش </a:t>
            </a:r>
            <a:r>
              <a:rPr lang="fa-IR">
                <a:cs typeface="B Zar" panose="00000400000000000000" pitchFamily="2" charset="-78"/>
              </a:rPr>
              <a:t>در ايجاد يك پيكرهي عمومي )مشترك( در زمينههاي دانشي مختلف</a:t>
            </a:r>
            <a:r>
              <a:rPr lang="fa-IR" smtClean="0">
                <a:cs typeface="B Zar" panose="00000400000000000000" pitchFamily="2" charset="-78"/>
              </a:rPr>
              <a:t>؛</a:t>
            </a:r>
          </a:p>
          <a:p>
            <a:pPr algn="just"/>
            <a:r>
              <a:rPr lang="fa-IR" smtClean="0">
                <a:cs typeface="B Zar" panose="00000400000000000000" pitchFamily="2" charset="-78"/>
              </a:rPr>
              <a:t>چالش </a:t>
            </a:r>
            <a:r>
              <a:rPr lang="fa-IR">
                <a:cs typeface="B Zar" panose="00000400000000000000" pitchFamily="2" charset="-78"/>
              </a:rPr>
              <a:t>در اثربخشي روشهاي آموزشي؛</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23494" y="3129756"/>
            <a:ext cx="2619375" cy="1743075"/>
          </a:xfrm>
          <a:prstGeom prst="rect">
            <a:avLst/>
          </a:prstGeom>
        </p:spPr>
      </p:pic>
    </p:spTree>
    <p:extLst>
      <p:ext uri="{BB962C8B-B14F-4D97-AF65-F5344CB8AC3E}">
        <p14:creationId xmlns:p14="http://schemas.microsoft.com/office/powerpoint/2010/main" val="1966243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a:bodyPr>
          <a:lstStyle/>
          <a:p>
            <a:pPr algn="just"/>
            <a:r>
              <a:rPr lang="fa-IR">
                <a:cs typeface="B Zar" panose="00000400000000000000" pitchFamily="2" charset="-78"/>
              </a:rPr>
              <a:t>چالش در نيازهاي يادگيري كارآفريناني كه در حال كار هستند، متناسب با دورهي</a:t>
            </a:r>
            <a:br>
              <a:rPr lang="fa-IR">
                <a:cs typeface="B Zar" panose="00000400000000000000" pitchFamily="2" charset="-78"/>
              </a:rPr>
            </a:br>
            <a:r>
              <a:rPr lang="fa-IR">
                <a:cs typeface="B Zar" panose="00000400000000000000" pitchFamily="2" charset="-78"/>
              </a:rPr>
              <a:t>زندگي كسب و كاري كه هم اكنون در آن به سر ميبرند </a:t>
            </a:r>
            <a:r>
              <a:rPr lang="fa-IR" smtClean="0">
                <a:cs typeface="B Zar" panose="00000400000000000000" pitchFamily="2" charset="-78"/>
              </a:rPr>
              <a:t>(,</a:t>
            </a:r>
            <a:r>
              <a:rPr lang="en-US">
                <a:cs typeface="B Zar" panose="00000400000000000000" pitchFamily="2" charset="-78"/>
              </a:rPr>
              <a:t>Sexteon &amp; Kasarda</a:t>
            </a:r>
            <a:br>
              <a:rPr lang="en-US">
                <a:cs typeface="B Zar" panose="00000400000000000000" pitchFamily="2" charset="-78"/>
              </a:rPr>
            </a:br>
            <a:r>
              <a:rPr lang="en-US">
                <a:cs typeface="B Zar" panose="00000400000000000000" pitchFamily="2" charset="-78"/>
              </a:rPr>
              <a:t>(. 1992, p. </a:t>
            </a:r>
            <a:r>
              <a:rPr lang="en-US" smtClean="0">
                <a:cs typeface="B Zar" panose="00000400000000000000" pitchFamily="2" charset="-78"/>
              </a:rPr>
              <a:t>45</a:t>
            </a:r>
            <a:endParaRPr lang="fa-IR" smtClean="0">
              <a:cs typeface="B Zar" panose="00000400000000000000" pitchFamily="2" charset="-78"/>
            </a:endParaRPr>
          </a:p>
          <a:p>
            <a:pPr marL="0" indent="0" algn="just">
              <a:buNone/>
            </a:pPr>
            <a:r>
              <a:rPr lang="en-US">
                <a:cs typeface="B Zar" panose="00000400000000000000" pitchFamily="2" charset="-78"/>
              </a:rPr>
              <a:t/>
            </a:r>
            <a:br>
              <a:rPr lang="en-US">
                <a:cs typeface="B Zar" panose="00000400000000000000" pitchFamily="2" charset="-78"/>
              </a:rPr>
            </a:br>
            <a:r>
              <a:rPr lang="fa-IR" smtClean="0">
                <a:cs typeface="B Zar" panose="00000400000000000000" pitchFamily="2" charset="-78"/>
              </a:rPr>
              <a:t>«گاراوان"و </a:t>
            </a:r>
            <a:r>
              <a:rPr lang="fa-IR">
                <a:cs typeface="B Zar" panose="00000400000000000000" pitchFamily="2" charset="-78"/>
              </a:rPr>
              <a:t>"اوسينيد" نيز بر اين باورند كه </a:t>
            </a:r>
            <a:r>
              <a:rPr lang="fa-IR" b="1">
                <a:cs typeface="B Zar" panose="00000400000000000000" pitchFamily="2" charset="-78"/>
              </a:rPr>
              <a:t>سه محور اصـلي در فعاليـت </a:t>
            </a:r>
            <a:r>
              <a:rPr lang="fa-IR" b="1" smtClean="0">
                <a:cs typeface="B Zar" panose="00000400000000000000" pitchFamily="2" charset="-78"/>
              </a:rPr>
              <a:t>آموزشـي كارآفرينان </a:t>
            </a:r>
            <a:r>
              <a:rPr lang="fa-IR" b="1">
                <a:cs typeface="B Zar" panose="00000400000000000000" pitchFamily="2" charset="-78"/>
              </a:rPr>
              <a:t>عبارتند از: دانش، مهارتها و نگرشها. </a:t>
            </a:r>
            <a:r>
              <a:rPr lang="fa-IR">
                <a:cs typeface="B Zar" panose="00000400000000000000" pitchFamily="2" charset="-78"/>
              </a:rPr>
              <a:t>در بيشتر آموزشهاي </a:t>
            </a:r>
            <a:r>
              <a:rPr lang="fa-IR" smtClean="0">
                <a:cs typeface="B Zar" panose="00000400000000000000" pitchFamily="2" charset="-78"/>
              </a:rPr>
              <a:t>رسـمي كارآفريني </a:t>
            </a:r>
            <a:r>
              <a:rPr lang="fa-IR">
                <a:cs typeface="B Zar" panose="00000400000000000000" pitchFamily="2" charset="-78"/>
              </a:rPr>
              <a:t>بهطور همه جانبه و تحليلي به موضوع "</a:t>
            </a:r>
            <a:r>
              <a:rPr lang="fa-IR" b="1">
                <a:cs typeface="B Zar" panose="00000400000000000000" pitchFamily="2" charset="-78"/>
              </a:rPr>
              <a:t>دانش</a:t>
            </a:r>
            <a:r>
              <a:rPr lang="fa-IR">
                <a:cs typeface="B Zar" panose="00000400000000000000" pitchFamily="2" charset="-78"/>
              </a:rPr>
              <a:t>" پرداخته مـيشـود. </a:t>
            </a:r>
            <a:r>
              <a:rPr lang="fa-IR" smtClean="0">
                <a:cs typeface="B Zar" panose="00000400000000000000" pitchFamily="2" charset="-78"/>
              </a:rPr>
              <a:t>ولـي چالش </a:t>
            </a:r>
            <a:r>
              <a:rPr lang="fa-IR">
                <a:cs typeface="B Zar" panose="00000400000000000000" pitchFamily="2" charset="-78"/>
              </a:rPr>
              <a:t>اصلي اين است كه "</a:t>
            </a:r>
            <a:r>
              <a:rPr lang="fa-IR" b="1">
                <a:cs typeface="B Zar" panose="00000400000000000000" pitchFamily="2" charset="-78"/>
              </a:rPr>
              <a:t>مهارتهـا</a:t>
            </a:r>
            <a:r>
              <a:rPr lang="fa-IR">
                <a:cs typeface="B Zar" panose="00000400000000000000" pitchFamily="2" charset="-78"/>
              </a:rPr>
              <a:t>" به صورت كلي و ناكافي مورد توجـه </a:t>
            </a:r>
            <a:r>
              <a:rPr lang="fa-IR" smtClean="0">
                <a:cs typeface="B Zar" panose="00000400000000000000" pitchFamily="2" charset="-78"/>
              </a:rPr>
              <a:t>قـرار ميگيرد </a:t>
            </a:r>
            <a:r>
              <a:rPr lang="fa-IR">
                <a:cs typeface="B Zar" panose="00000400000000000000" pitchFamily="2" charset="-78"/>
              </a:rPr>
              <a:t>و موضوع "</a:t>
            </a:r>
            <a:r>
              <a:rPr lang="fa-IR" b="1">
                <a:cs typeface="B Zar" panose="00000400000000000000" pitchFamily="2" charset="-78"/>
              </a:rPr>
              <a:t>نگرشها</a:t>
            </a:r>
            <a:r>
              <a:rPr lang="fa-IR">
                <a:cs typeface="B Zar" panose="00000400000000000000" pitchFamily="2" charset="-78"/>
              </a:rPr>
              <a:t>" نيز اغلـب ناديـده گرفتـه مـيشـود </a:t>
            </a:r>
            <a:r>
              <a:rPr lang="fa-IR" smtClean="0">
                <a:cs typeface="B Zar" panose="00000400000000000000" pitchFamily="2" charset="-78"/>
              </a:rPr>
              <a:t>(&amp; </a:t>
            </a:r>
            <a:r>
              <a:rPr lang="en-US">
                <a:cs typeface="B Zar" panose="00000400000000000000" pitchFamily="2" charset="-78"/>
              </a:rPr>
              <a:t>Garavan</a:t>
            </a:r>
            <a:br>
              <a:rPr lang="en-US">
                <a:cs typeface="B Zar" panose="00000400000000000000" pitchFamily="2" charset="-78"/>
              </a:rPr>
            </a:br>
            <a:r>
              <a:rPr lang="en-US">
                <a:cs typeface="B Zar" panose="00000400000000000000" pitchFamily="2" charset="-78"/>
              </a:rPr>
              <a:t>(. O’Cinneide, 1994, p.5</a:t>
            </a:r>
            <a:r>
              <a:rPr lang="en-US" smtClean="0">
                <a:cs typeface="B Zar" panose="00000400000000000000" pitchFamily="2" charset="-78"/>
              </a:rPr>
              <a:t> </a:t>
            </a:r>
            <a:endParaRPr lang="fa-IR" smtClean="0">
              <a:cs typeface="B Zar" panose="00000400000000000000" pitchFamily="2" charset="-78"/>
            </a:endParaRPr>
          </a:p>
          <a:p>
            <a:pPr algn="just"/>
            <a:r>
              <a:rPr lang="en-US" smtClean="0">
                <a:cs typeface="B Zar" panose="00000400000000000000" pitchFamily="2" charset="-78"/>
              </a:rPr>
              <a:t/>
            </a:r>
            <a:br>
              <a:rPr lang="en-US"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0788108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چارچوبهاي فرآيندي آموزش كارآفريني</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جاميسون </a:t>
            </a:r>
            <a:r>
              <a:rPr lang="fa-IR" smtClean="0">
                <a:cs typeface="B Zar" panose="00000400000000000000" pitchFamily="2" charset="-78"/>
              </a:rPr>
              <a:t>(</a:t>
            </a:r>
            <a:r>
              <a:rPr lang="en-US" smtClean="0">
                <a:cs typeface="B Zar" panose="00000400000000000000" pitchFamily="2" charset="-78"/>
              </a:rPr>
              <a:t>Jamieson</a:t>
            </a:r>
            <a:r>
              <a:rPr lang="fa-IR" smtClean="0">
                <a:cs typeface="B Zar" panose="00000400000000000000" pitchFamily="2" charset="-78"/>
              </a:rPr>
              <a:t>) </a:t>
            </a:r>
            <a:r>
              <a:rPr lang="fa-IR" sz="3200" smtClean="0">
                <a:solidFill>
                  <a:srgbClr val="FF0000"/>
                </a:solidFill>
                <a:cs typeface="B Zar" panose="00000400000000000000" pitchFamily="2" charset="-78"/>
              </a:rPr>
              <a:t>سه</a:t>
            </a:r>
            <a:r>
              <a:rPr lang="fa-IR" smtClean="0">
                <a:cs typeface="B Zar" panose="00000400000000000000" pitchFamily="2" charset="-78"/>
              </a:rPr>
              <a:t> </a:t>
            </a:r>
            <a:r>
              <a:rPr lang="fa-IR">
                <a:cs typeface="B Zar" panose="00000400000000000000" pitchFamily="2" charset="-78"/>
              </a:rPr>
              <a:t>چارچوب كلي بـراي سـازماندهي برنامـههـاي </a:t>
            </a:r>
            <a:r>
              <a:rPr lang="fa-IR" smtClean="0">
                <a:cs typeface="B Zar" panose="00000400000000000000" pitchFamily="2" charset="-78"/>
              </a:rPr>
              <a:t>آمـوزش كارآفريني </a:t>
            </a:r>
            <a:r>
              <a:rPr lang="fa-IR">
                <a:cs typeface="B Zar" panose="00000400000000000000" pitchFamily="2" charset="-78"/>
              </a:rPr>
              <a:t>ارائه ميكنـد. او بـين آمـوزش دربـاره كسـب و كارهـا، آمـوزش </a:t>
            </a:r>
            <a:r>
              <a:rPr lang="fa-IR" smtClean="0">
                <a:cs typeface="B Zar" panose="00000400000000000000" pitchFamily="2" charset="-78"/>
              </a:rPr>
              <a:t>بـراي </a:t>
            </a:r>
            <a:r>
              <a:rPr lang="fa-IR" smtClean="0">
                <a:cs typeface="B Zar" panose="00000400000000000000" pitchFamily="2" charset="-78"/>
              </a:rPr>
              <a:t>كسب وكارها </a:t>
            </a:r>
            <a:r>
              <a:rPr lang="fa-IR">
                <a:cs typeface="B Zar" panose="00000400000000000000" pitchFamily="2" charset="-78"/>
              </a:rPr>
              <a:t>و آموزش در كسب و كارها، تمايز قائل ميشود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3809217"/>
            <a:ext cx="2390775" cy="1914525"/>
          </a:xfrm>
          <a:prstGeom prst="rect">
            <a:avLst/>
          </a:prstGeom>
        </p:spPr>
      </p:pic>
    </p:spTree>
    <p:extLst>
      <p:ext uri="{BB962C8B-B14F-4D97-AF65-F5344CB8AC3E}">
        <p14:creationId xmlns:p14="http://schemas.microsoft.com/office/powerpoint/2010/main" val="38105266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45380" y="1027906"/>
            <a:ext cx="8301239" cy="5350221"/>
          </a:xfrm>
          <a:prstGeom prst="rect">
            <a:avLst/>
          </a:prstGeom>
        </p:spPr>
      </p:pic>
    </p:spTree>
    <p:extLst>
      <p:ext uri="{BB962C8B-B14F-4D97-AF65-F5344CB8AC3E}">
        <p14:creationId xmlns:p14="http://schemas.microsoft.com/office/powerpoint/2010/main" val="1679871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ابراهيم</a:t>
            </a:r>
            <a:r>
              <a:rPr lang="fa-IR" smtClean="0">
                <a:cs typeface="B Zar" panose="00000400000000000000" pitchFamily="2" charset="-78"/>
              </a:rPr>
              <a:t>"(</a:t>
            </a:r>
            <a:r>
              <a:rPr lang="en-US" smtClean="0">
                <a:cs typeface="B Zar" panose="00000400000000000000" pitchFamily="2" charset="-78"/>
              </a:rPr>
              <a:t>Ibrahim</a:t>
            </a:r>
            <a:r>
              <a:rPr lang="fa-IR" smtClean="0">
                <a:cs typeface="B Zar" panose="00000400000000000000" pitchFamily="2" charset="-78"/>
              </a:rPr>
              <a:t>) و"سـوفاني</a:t>
            </a:r>
            <a:r>
              <a:rPr lang="fa-IR">
                <a:cs typeface="B Zar" panose="00000400000000000000" pitchFamily="2" charset="-78"/>
              </a:rPr>
              <a:t>" </a:t>
            </a:r>
            <a:r>
              <a:rPr lang="fa-IR" smtClean="0">
                <a:cs typeface="B Zar" panose="00000400000000000000" pitchFamily="2" charset="-78"/>
              </a:rPr>
              <a:t>(</a:t>
            </a:r>
            <a:r>
              <a:rPr lang="en-US" smtClean="0">
                <a:cs typeface="B Zar" panose="00000400000000000000" pitchFamily="2" charset="-78"/>
              </a:rPr>
              <a:t>Soufani</a:t>
            </a:r>
            <a:r>
              <a:rPr lang="fa-IR" smtClean="0">
                <a:cs typeface="B Zar" panose="00000400000000000000" pitchFamily="2" charset="-78"/>
              </a:rPr>
              <a:t>) براسـاس </a:t>
            </a:r>
            <a:r>
              <a:rPr lang="fa-IR">
                <a:cs typeface="B Zar" panose="00000400000000000000" pitchFamily="2" charset="-78"/>
              </a:rPr>
              <a:t>مطالعـات خـود چـارچوبي</a:t>
            </a:r>
            <a:r>
              <a:rPr lang="fa-IR" smtClean="0">
                <a:cs typeface="B Zar" panose="00000400000000000000" pitchFamily="2" charset="-78"/>
              </a:rPr>
              <a:t>  مفهومي </a:t>
            </a:r>
            <a:r>
              <a:rPr lang="fa-IR">
                <a:cs typeface="B Zar" panose="00000400000000000000" pitchFamily="2" charset="-78"/>
              </a:rPr>
              <a:t>براي آموزش كارآفريني ارائه كردهاند كه نمودار زير بيانگر اين مدل مفهـومي</a:t>
            </a:r>
            <a:br>
              <a:rPr lang="fa-IR">
                <a:cs typeface="B Zar" panose="00000400000000000000" pitchFamily="2" charset="-78"/>
              </a:rPr>
            </a:br>
            <a:r>
              <a:rPr lang="fa-IR">
                <a:cs typeface="B Zar" panose="00000400000000000000" pitchFamily="2" charset="-78"/>
              </a:rPr>
              <a:t>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2882025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564011" y="896096"/>
            <a:ext cx="7455752" cy="5667234"/>
          </a:xfrm>
          <a:prstGeom prst="rect">
            <a:avLst/>
          </a:prstGeom>
        </p:spPr>
      </p:pic>
    </p:spTree>
    <p:extLst>
      <p:ext uri="{BB962C8B-B14F-4D97-AF65-F5344CB8AC3E}">
        <p14:creationId xmlns:p14="http://schemas.microsoft.com/office/powerpoint/2010/main" val="21570133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ارزشِ آموزشِ كارآفريني</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algn="just"/>
            <a:r>
              <a:rPr lang="fa-IR">
                <a:cs typeface="B Zar" panose="00000400000000000000" pitchFamily="2" charset="-78"/>
              </a:rPr>
              <a:t>مهمترين موضوع مرتبط با آموزش كارآفريني اين است كه آيا كارآفريني آموختني</a:t>
            </a:r>
            <a:br>
              <a:rPr lang="fa-IR">
                <a:cs typeface="B Zar" panose="00000400000000000000" pitchFamily="2" charset="-78"/>
              </a:rPr>
            </a:br>
            <a:r>
              <a:rPr lang="fa-IR">
                <a:cs typeface="B Zar" panose="00000400000000000000" pitchFamily="2" charset="-78"/>
              </a:rPr>
              <a:t>است</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"وسپر" </a:t>
            </a:r>
            <a:r>
              <a:rPr lang="fa-IR" smtClean="0">
                <a:cs typeface="B Zar" panose="00000400000000000000" pitchFamily="2" charset="-78"/>
              </a:rPr>
              <a:t>(</a:t>
            </a:r>
            <a:r>
              <a:rPr lang="en-US" smtClean="0">
                <a:cs typeface="B Zar" panose="00000400000000000000" pitchFamily="2" charset="-78"/>
              </a:rPr>
              <a:t>Vesper</a:t>
            </a:r>
            <a:r>
              <a:rPr lang="fa-IR" smtClean="0">
                <a:cs typeface="B Zar" panose="00000400000000000000" pitchFamily="2" charset="-78"/>
              </a:rPr>
              <a:t>) با </a:t>
            </a:r>
            <a:r>
              <a:rPr lang="fa-IR">
                <a:cs typeface="B Zar" panose="00000400000000000000" pitchFamily="2" charset="-78"/>
              </a:rPr>
              <a:t>انجام مطالعهي پيمايشي در ميان استادان دانشـگاهي آمريكـا</a:t>
            </a:r>
            <a:br>
              <a:rPr lang="fa-IR">
                <a:cs typeface="B Zar" panose="00000400000000000000" pitchFamily="2" charset="-78"/>
              </a:rPr>
            </a:br>
            <a:r>
              <a:rPr lang="fa-IR">
                <a:cs typeface="B Zar" panose="00000400000000000000" pitchFamily="2" charset="-78"/>
              </a:rPr>
              <a:t>دريافت كه 93درصد پاسخگويان معتقدند كه كـارآفريني قابـل آمـوزش دادن اسـت</a:t>
            </a:r>
            <a:br>
              <a:rPr lang="fa-IR">
                <a:cs typeface="B Zar" panose="00000400000000000000" pitchFamily="2" charset="-78"/>
              </a:rPr>
            </a:br>
            <a:r>
              <a:rPr lang="fa-IR" smtClean="0">
                <a:cs typeface="B Zar" panose="00000400000000000000" pitchFamily="2" charset="-78"/>
              </a:rPr>
              <a:t> </a:t>
            </a:r>
            <a:r>
              <a:rPr lang="en-US">
                <a:cs typeface="B Zar" panose="00000400000000000000" pitchFamily="2" charset="-78"/>
              </a:rPr>
              <a:t>Hynes, 1996, p.12</a:t>
            </a:r>
            <a:r>
              <a:rPr lang="en-US" smtClean="0">
                <a:cs typeface="B Zar" panose="00000400000000000000" pitchFamily="2" charset="-78"/>
              </a:rPr>
              <a:t>)</a:t>
            </a:r>
            <a:r>
              <a:rPr lang="fa-IR" smtClean="0">
                <a:cs typeface="B Zar" panose="00000400000000000000" pitchFamily="2" charset="-78"/>
              </a:rPr>
              <a:t>)</a:t>
            </a:r>
          </a:p>
          <a:p>
            <a:pPr marL="0" indent="0" algn="just">
              <a:buNone/>
            </a:pPr>
            <a:r>
              <a:rPr lang="en-US">
                <a:cs typeface="B Zar" panose="00000400000000000000" pitchFamily="2" charset="-78"/>
              </a:rPr>
              <a:t/>
            </a:r>
            <a:br>
              <a:rPr lang="en-US">
                <a:cs typeface="B Zar" panose="00000400000000000000" pitchFamily="2" charset="-78"/>
              </a:rPr>
            </a:br>
            <a:r>
              <a:rPr lang="en-US">
                <a:cs typeface="B Zar" panose="00000400000000000000" pitchFamily="2" charset="-78"/>
              </a:rPr>
              <a:t>"</a:t>
            </a:r>
            <a:r>
              <a:rPr lang="fa-IR">
                <a:cs typeface="B Zar" panose="00000400000000000000" pitchFamily="2" charset="-78"/>
              </a:rPr>
              <a:t>هيل</a:t>
            </a:r>
            <a:r>
              <a:rPr lang="fa-IR" smtClean="0">
                <a:cs typeface="B Zar" panose="00000400000000000000" pitchFamily="2" charset="-78"/>
              </a:rPr>
              <a:t>"(</a:t>
            </a:r>
            <a:r>
              <a:rPr lang="en-US" smtClean="0">
                <a:cs typeface="B Zar" panose="00000400000000000000" pitchFamily="2" charset="-78"/>
              </a:rPr>
              <a:t>( Hill</a:t>
            </a:r>
            <a:r>
              <a:rPr lang="fa-IR">
                <a:cs typeface="B Zar" panose="00000400000000000000" pitchFamily="2" charset="-78"/>
              </a:rPr>
              <a:t>در پژوهش ميداني خود در </a:t>
            </a:r>
            <a:r>
              <a:rPr lang="fa-IR" sz="4200">
                <a:solidFill>
                  <a:srgbClr val="FF0000"/>
                </a:solidFill>
                <a:cs typeface="B Zar" panose="00000400000000000000" pitchFamily="2" charset="-78"/>
              </a:rPr>
              <a:t>15</a:t>
            </a:r>
            <a:r>
              <a:rPr lang="fa-IR">
                <a:cs typeface="B Zar" panose="00000400000000000000" pitchFamily="2" charset="-78"/>
              </a:rPr>
              <a:t>دانشگاه كه مشغول آموزش </a:t>
            </a:r>
            <a:r>
              <a:rPr lang="fa-IR" smtClean="0">
                <a:cs typeface="B Zar" panose="00000400000000000000" pitchFamily="2" charset="-78"/>
              </a:rPr>
              <a:t>كارآفريني بودند</a:t>
            </a:r>
            <a:r>
              <a:rPr lang="fa-IR">
                <a:cs typeface="B Zar" panose="00000400000000000000" pitchFamily="2" charset="-78"/>
              </a:rPr>
              <a:t>، به اين نتيجه رسيد كه اين دورههاي آموزشـي باعـث افـزايش آگـاهي و </a:t>
            </a:r>
            <a:r>
              <a:rPr lang="fa-IR" smtClean="0">
                <a:cs typeface="B Zar" panose="00000400000000000000" pitchFamily="2" charset="-78"/>
              </a:rPr>
              <a:t>درك فرآيند </a:t>
            </a:r>
            <a:r>
              <a:rPr lang="fa-IR">
                <a:cs typeface="B Zar" panose="00000400000000000000" pitchFamily="2" charset="-78"/>
              </a:rPr>
              <a:t>آغاز به كار و مديريت كسبوكارهاي جديد شده است </a:t>
            </a:r>
            <a:r>
              <a:rPr lang="fa-IR" smtClean="0">
                <a:cs typeface="B Zar" panose="00000400000000000000" pitchFamily="2" charset="-78"/>
              </a:rPr>
              <a:t>(. </a:t>
            </a:r>
            <a:r>
              <a:rPr lang="en-US" smtClean="0">
                <a:cs typeface="B Zar" panose="00000400000000000000" pitchFamily="2" charset="-78"/>
              </a:rPr>
              <a:t>Hynes,1996,p.12</a:t>
            </a:r>
            <a:r>
              <a:rPr lang="fa-IR" smtClean="0">
                <a:cs typeface="B Zar" panose="00000400000000000000" pitchFamily="2" charset="-78"/>
              </a:rPr>
              <a:t>) </a:t>
            </a:r>
            <a:r>
              <a:rPr lang="en-US" smtClean="0">
                <a:cs typeface="B Zar" panose="00000400000000000000" pitchFamily="2" charset="-78"/>
              </a:rPr>
              <a:t>"</a:t>
            </a:r>
            <a:r>
              <a:rPr lang="fa-IR">
                <a:cs typeface="B Zar" panose="00000400000000000000" pitchFamily="2" charset="-78"/>
              </a:rPr>
              <a:t>فلمينگ" </a:t>
            </a:r>
            <a:r>
              <a:rPr lang="fa-IR" smtClean="0">
                <a:cs typeface="B Zar" panose="00000400000000000000" pitchFamily="2" charset="-78"/>
              </a:rPr>
              <a:t>( </a:t>
            </a:r>
            <a:r>
              <a:rPr lang="en-US" smtClean="0">
                <a:cs typeface="B Zar" panose="00000400000000000000" pitchFamily="2" charset="-78"/>
              </a:rPr>
              <a:t>Fleming</a:t>
            </a:r>
            <a:r>
              <a:rPr lang="fa-IR" smtClean="0">
                <a:cs typeface="B Zar" panose="00000400000000000000" pitchFamily="2" charset="-78"/>
              </a:rPr>
              <a:t>)در </a:t>
            </a:r>
            <a:r>
              <a:rPr lang="fa-IR">
                <a:cs typeface="B Zar" panose="00000400000000000000" pitchFamily="2" charset="-78"/>
              </a:rPr>
              <a:t>پژوهشي كه به بررسـي اثربخشـي دورههـاي آمـوزش</a:t>
            </a:r>
            <a:r>
              <a:rPr lang="fa-IR" smtClean="0">
                <a:cs typeface="B Zar" panose="00000400000000000000" pitchFamily="2" charset="-78"/>
              </a:rPr>
              <a:t> كارآفريني پرداخت، دريافت كه اين آموزشها منجر به افـزايش آگـاهي و همچنـين</a:t>
            </a:r>
            <a:br>
              <a:rPr lang="fa-IR" smtClean="0">
                <a:cs typeface="B Zar" panose="00000400000000000000" pitchFamily="2" charset="-78"/>
              </a:rPr>
            </a:br>
            <a:r>
              <a:rPr lang="fa-IR" smtClean="0">
                <a:cs typeface="B Zar" panose="00000400000000000000" pitchFamily="2" charset="-78"/>
              </a:rPr>
              <a:t>تسهيل فرايند كارآفرينانه در فراگيران شده است (. </a:t>
            </a:r>
            <a:r>
              <a:rPr lang="en-US" smtClean="0">
                <a:cs typeface="B Zar" panose="00000400000000000000" pitchFamily="2" charset="-78"/>
              </a:rPr>
              <a:t>Hynes, 1996, p.12</a:t>
            </a:r>
            <a:r>
              <a:rPr lang="fa-IR" smtClean="0">
                <a:cs typeface="B Zar" panose="00000400000000000000" pitchFamily="2" charset="-78"/>
              </a:rPr>
              <a:t>)</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9764920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كارآفرينان </a:t>
            </a:r>
            <a:r>
              <a:rPr lang="fa-IR">
                <a:cs typeface="B Zar" panose="00000400000000000000" pitchFamily="2" charset="-78"/>
              </a:rPr>
              <a:t>نه تنها ميتوانند از اشتباهات و مربيان غيررسمي خود بياموزند، بلكه از </a:t>
            </a:r>
            <a:r>
              <a:rPr lang="fa-IR" smtClean="0">
                <a:cs typeface="B Zar" panose="00000400000000000000" pitchFamily="2" charset="-78"/>
              </a:rPr>
              <a:t>طريـق مطالعه </a:t>
            </a:r>
            <a:r>
              <a:rPr lang="fa-IR">
                <a:cs typeface="B Zar" panose="00000400000000000000" pitchFamily="2" charset="-78"/>
              </a:rPr>
              <a:t>و تربيت رسمي، مستعد يادگيري هستند. كتابها و دورههـايي در مـورد </a:t>
            </a:r>
            <a:r>
              <a:rPr lang="fa-IR" sz="3200" smtClean="0">
                <a:solidFill>
                  <a:srgbClr val="FF0000"/>
                </a:solidFill>
                <a:cs typeface="B Zar" panose="00000400000000000000" pitchFamily="2" charset="-78"/>
              </a:rPr>
              <a:t>شـكل دهـي </a:t>
            </a:r>
            <a:r>
              <a:rPr lang="fa-IR" sz="3200" smtClean="0">
                <a:solidFill>
                  <a:srgbClr val="FF0000"/>
                </a:solidFill>
                <a:cs typeface="B Zar" panose="00000400000000000000" pitchFamily="2" charset="-78"/>
              </a:rPr>
              <a:t>كسب </a:t>
            </a:r>
            <a:r>
              <a:rPr lang="fa-IR" sz="3200">
                <a:solidFill>
                  <a:srgbClr val="FF0000"/>
                </a:solidFill>
                <a:cs typeface="B Zar" panose="00000400000000000000" pitchFamily="2" charset="-78"/>
              </a:rPr>
              <a:t>و كار جديد </a:t>
            </a:r>
            <a:r>
              <a:rPr lang="fa-IR">
                <a:cs typeface="B Zar" panose="00000400000000000000" pitchFamily="2" charset="-78"/>
              </a:rPr>
              <a:t>با سرعت زياد در حال افزايش هستند. عـلاوه بـر كتـابهـا و </a:t>
            </a:r>
            <a:r>
              <a:rPr lang="fa-IR" smtClean="0">
                <a:cs typeface="B Zar" panose="00000400000000000000" pitchFamily="2" charset="-78"/>
              </a:rPr>
              <a:t>دورههـا، مجموعهي </a:t>
            </a:r>
            <a:r>
              <a:rPr lang="fa-IR">
                <a:cs typeface="B Zar" panose="00000400000000000000" pitchFamily="2" charset="-78"/>
              </a:rPr>
              <a:t>جديدي از برنامههاي آموزشي براي پركردن شـكاف اطلاعـاتي و دانشـي </a:t>
            </a:r>
            <a:r>
              <a:rPr lang="fa-IR" smtClean="0">
                <a:cs typeface="B Zar" panose="00000400000000000000" pitchFamily="2" charset="-78"/>
              </a:rPr>
              <a:t>بـراي كارآفريناني </a:t>
            </a:r>
            <a:r>
              <a:rPr lang="fa-IR">
                <a:cs typeface="B Zar" panose="00000400000000000000" pitchFamily="2" charset="-78"/>
              </a:rPr>
              <a:t>طراحي شده كه هم اكنون در حال پيگيري كسبوكارشان هستند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71043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كارآفريني مستقل دربرگيرندهي فعاليتهاي خلاقانه ي سـازماني است كه توسط افرادي كه مستقل از سازمان موجود عمل ميكنند شكل ميگيرد. واژه ي كارآفرين به افرادي اطلاق ميشود كه</a:t>
            </a:r>
            <a:r>
              <a:rPr lang="fa-IR" smtClean="0">
                <a:solidFill>
                  <a:srgbClr val="FF0000"/>
                </a:solidFill>
                <a:cs typeface="B Zar" panose="00000400000000000000" pitchFamily="2" charset="-78"/>
              </a:rPr>
              <a:t> درگير </a:t>
            </a:r>
            <a:r>
              <a:rPr lang="fa-IR" smtClean="0">
                <a:cs typeface="B Zar" panose="00000400000000000000" pitchFamily="2" charset="-78"/>
              </a:rPr>
              <a:t>فعاليتهاي مستقل يا كارآفريني سازماني می گردند . </a:t>
            </a:r>
            <a:r>
              <a:rPr lang="en-US" smtClean="0">
                <a:cs typeface="B Zar" panose="00000400000000000000" pitchFamily="2" charset="-78"/>
              </a:rPr>
              <a:t>Chrisman , 2006 , p.120) </a:t>
            </a:r>
            <a:r>
              <a:rPr lang="fa-IR" smtClean="0">
                <a:cs typeface="B Zar" panose="00000400000000000000" pitchFamily="2" charset="-78"/>
              </a:rPr>
              <a:t>)</a:t>
            </a:r>
          </a:p>
          <a:p>
            <a:pPr algn="just"/>
            <a:endParaRPr lang="fa-IR">
              <a:cs typeface="B Zar" panose="00000400000000000000" pitchFamily="2" charset="-78"/>
            </a:endParaRPr>
          </a:p>
        </p:txBody>
      </p:sp>
      <p:sp>
        <p:nvSpPr>
          <p:cNvPr id="4" name="Explosion 1 3"/>
          <p:cNvSpPr/>
          <p:nvPr/>
        </p:nvSpPr>
        <p:spPr>
          <a:xfrm>
            <a:off x="5186624" y="4613728"/>
            <a:ext cx="1818752" cy="1698172"/>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فعاليتهاي خلاقانه </a:t>
            </a:r>
            <a:r>
              <a:rPr lang="fa-IR" smtClean="0">
                <a:cs typeface="B Zar" panose="00000400000000000000" pitchFamily="2" charset="-78"/>
              </a:rPr>
              <a:t>ي</a:t>
            </a:r>
            <a:endParaRPr lang="fa-IR"/>
          </a:p>
        </p:txBody>
      </p:sp>
    </p:spTree>
    <p:extLst>
      <p:ext uri="{BB962C8B-B14F-4D97-AF65-F5344CB8AC3E}">
        <p14:creationId xmlns:p14="http://schemas.microsoft.com/office/powerpoint/2010/main" val="569967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a:bodyPr>
          <a:lstStyle/>
          <a:p>
            <a:pPr algn="just"/>
            <a:r>
              <a:rPr lang="fa-IR" smtClean="0">
                <a:cs typeface="B Zar" panose="00000400000000000000" pitchFamily="2" charset="-78"/>
              </a:rPr>
              <a:t>برنامه هاي </a:t>
            </a:r>
            <a:r>
              <a:rPr lang="fa-IR">
                <a:cs typeface="B Zar" panose="00000400000000000000" pitchFamily="2" charset="-78"/>
              </a:rPr>
              <a:t>مبتني بر آموزش بر مبناي اين فرض عمل ميكنند كه اگـر فقـط مـا وسـايل</a:t>
            </a:r>
            <a:br>
              <a:rPr lang="fa-IR">
                <a:cs typeface="B Zar" panose="00000400000000000000" pitchFamily="2" charset="-78"/>
              </a:rPr>
            </a:br>
            <a:r>
              <a:rPr lang="fa-IR">
                <a:cs typeface="B Zar" panose="00000400000000000000" pitchFamily="2" charset="-78"/>
              </a:rPr>
              <a:t>مناسب و موثر براي مرتبط كردن منابع برگرفته از دانشگاهها، مدارس فني و دانشكدهها را </a:t>
            </a:r>
            <a:r>
              <a:rPr lang="fa-IR" smtClean="0">
                <a:cs typeface="B Zar" panose="00000400000000000000" pitchFamily="2" charset="-78"/>
              </a:rPr>
              <a:t>بـه جامعهي </a:t>
            </a:r>
            <a:r>
              <a:rPr lang="fa-IR">
                <a:cs typeface="B Zar" panose="00000400000000000000" pitchFamily="2" charset="-78"/>
              </a:rPr>
              <a:t>كسبوكار جديد پيدا كنيم، آن وقت ما واقعاً قادر به </a:t>
            </a:r>
            <a:r>
              <a:rPr lang="fa-IR" smtClean="0">
                <a:cs typeface="B Zar" panose="00000400000000000000" pitchFamily="2" charset="-78"/>
              </a:rPr>
              <a:t>تقويت ابتكارات صنعتي هستيم </a:t>
            </a:r>
            <a:r>
              <a:rPr lang="fa-IR" smtClean="0">
                <a:cs typeface="B Zar" panose="00000400000000000000" pitchFamily="2" charset="-78"/>
              </a:rPr>
              <a:t>. </a:t>
            </a:r>
            <a:r>
              <a:rPr lang="en-US">
                <a:cs typeface="B Zar" panose="00000400000000000000" pitchFamily="2" charset="-78"/>
              </a:rPr>
              <a:t>Graham &amp; long &amp; McMullan, 1989, p. 500</a:t>
            </a:r>
            <a:r>
              <a:rPr lang="en-US" smtClean="0">
                <a:cs typeface="B Zar" panose="00000400000000000000" pitchFamily="2" charset="-78"/>
              </a:rPr>
              <a:t>)</a:t>
            </a:r>
            <a:r>
              <a:rPr lang="fa-IR" smtClean="0">
                <a:cs typeface="B Zar" panose="00000400000000000000" pitchFamily="2" charset="-78"/>
              </a:rPr>
              <a:t>)</a:t>
            </a:r>
          </a:p>
          <a:p>
            <a:pPr marL="0" indent="0" algn="just">
              <a:buNone/>
            </a:pPr>
            <a:r>
              <a:rPr lang="en-US">
                <a:cs typeface="B Zar" panose="00000400000000000000" pitchFamily="2" charset="-78"/>
              </a:rPr>
              <a:t/>
            </a:r>
            <a:br>
              <a:rPr lang="en-US">
                <a:cs typeface="B Zar" panose="00000400000000000000" pitchFamily="2" charset="-78"/>
              </a:rPr>
            </a:br>
            <a:r>
              <a:rPr lang="fa-IR">
                <a:cs typeface="B Zar" panose="00000400000000000000" pitchFamily="2" charset="-78"/>
              </a:rPr>
              <a:t>برطبق گزارش پورتر مك كيبين 1دو نوع بحران آموزش مديريت در </a:t>
            </a:r>
            <a:r>
              <a:rPr lang="fa-IR" smtClean="0">
                <a:cs typeface="B Zar" panose="00000400000000000000" pitchFamily="2" charset="-78"/>
              </a:rPr>
              <a:t>دانشگاههـاي آمريكا </a:t>
            </a:r>
            <a:r>
              <a:rPr lang="fa-IR">
                <a:cs typeface="B Zar" panose="00000400000000000000" pitchFamily="2" charset="-78"/>
              </a:rPr>
              <a:t>در آموزش و بهبود مديريت وجود دارد كه مرتبط با تأكيـد ناكـافي در </a:t>
            </a:r>
            <a:r>
              <a:rPr lang="fa-IR" smtClean="0">
                <a:cs typeface="B Zar" panose="00000400000000000000" pitchFamily="2" charset="-78"/>
              </a:rPr>
              <a:t>ايجـاد بينش </a:t>
            </a:r>
            <a:r>
              <a:rPr lang="fa-IR">
                <a:cs typeface="B Zar" panose="00000400000000000000" pitchFamily="2" charset="-78"/>
              </a:rPr>
              <a:t>در دانشجويان و تأكيد ناكافي بر تلفيق حوزههاي ميان وظيفهاي است. </a:t>
            </a:r>
            <a:r>
              <a:rPr lang="fa-IR" b="1" smtClean="0">
                <a:cs typeface="B Zar" panose="00000400000000000000" pitchFamily="2" charset="-78"/>
              </a:rPr>
              <a:t>كارآفريني شامل </a:t>
            </a:r>
            <a:r>
              <a:rPr lang="fa-IR" b="1">
                <a:cs typeface="B Zar" panose="00000400000000000000" pitchFamily="2" charset="-78"/>
              </a:rPr>
              <a:t>بينش </a:t>
            </a:r>
            <a:r>
              <a:rPr lang="fa-IR" b="1" smtClean="0">
                <a:cs typeface="B Zar" panose="00000400000000000000" pitchFamily="2" charset="-78"/>
              </a:rPr>
              <a:t>و تلفيق است</a:t>
            </a:r>
            <a:r>
              <a:rPr lang="fa-IR" b="1">
                <a:cs typeface="B Zar" panose="00000400000000000000" pitchFamily="2" charset="-78"/>
              </a:rPr>
              <a:t>. كارآفرينان نيازمند يك بينش از كسبوكار </a:t>
            </a:r>
            <a:r>
              <a:rPr lang="fa-IR" b="1" smtClean="0">
                <a:cs typeface="B Zar" panose="00000400000000000000" pitchFamily="2" charset="-78"/>
              </a:rPr>
              <a:t>مخاطرهآميـز و </a:t>
            </a:r>
            <a:r>
              <a:rPr lang="fa-IR" b="1">
                <a:cs typeface="B Zar" panose="00000400000000000000" pitchFamily="2" charset="-78"/>
              </a:rPr>
              <a:t>درك تمام حوزههاي كسبوكار هستند.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Explosion 1 3"/>
          <p:cNvSpPr/>
          <p:nvPr/>
        </p:nvSpPr>
        <p:spPr>
          <a:xfrm>
            <a:off x="1528549" y="5227093"/>
            <a:ext cx="2715905" cy="1514901"/>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تقويت </a:t>
            </a:r>
            <a:r>
              <a:rPr lang="fa-IR" sz="2000" smtClean="0">
                <a:solidFill>
                  <a:srgbClr val="FF0000"/>
                </a:solidFill>
                <a:cs typeface="B Zar" panose="00000400000000000000" pitchFamily="2" charset="-78"/>
              </a:rPr>
              <a:t>اب</a:t>
            </a:r>
            <a:r>
              <a:rPr lang="fa-IR" sz="2000">
                <a:solidFill>
                  <a:srgbClr val="FF0000"/>
                </a:solidFill>
                <a:cs typeface="B Zar" panose="00000400000000000000" pitchFamily="2" charset="-78"/>
              </a:rPr>
              <a:t>تكارات</a:t>
            </a:r>
            <a:endParaRPr lang="fa-IR" sz="2000">
              <a:solidFill>
                <a:srgbClr val="FF0000"/>
              </a:solidFill>
            </a:endParaRPr>
          </a:p>
          <a:p>
            <a:pPr algn="ctr"/>
            <a:r>
              <a:rPr lang="fa-IR" sz="2000" smtClean="0">
                <a:solidFill>
                  <a:srgbClr val="FF0000"/>
                </a:solidFill>
                <a:cs typeface="B Zar" panose="00000400000000000000" pitchFamily="2" charset="-78"/>
              </a:rPr>
              <a:t>صنعتي</a:t>
            </a:r>
            <a:endParaRPr lang="fa-IR" sz="2000">
              <a:solidFill>
                <a:srgbClr val="FF0000"/>
              </a:solidFill>
            </a:endParaRPr>
          </a:p>
        </p:txBody>
      </p:sp>
    </p:spTree>
    <p:extLst>
      <p:ext uri="{BB962C8B-B14F-4D97-AF65-F5344CB8AC3E}">
        <p14:creationId xmlns:p14="http://schemas.microsoft.com/office/powerpoint/2010/main" val="38877767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بينش كارآفرين شامل كنترل سرنوشت خود، بهرهگيري از خود- هـدايتي، </a:t>
            </a:r>
            <a:r>
              <a:rPr lang="fa-IR" smtClean="0">
                <a:cs typeface="B Zar" panose="00000400000000000000" pitchFamily="2" charset="-78"/>
              </a:rPr>
              <a:t>توانـايي براي </a:t>
            </a:r>
            <a:r>
              <a:rPr lang="fa-IR">
                <a:cs typeface="B Zar" panose="00000400000000000000" pitchFamily="2" charset="-78"/>
              </a:rPr>
              <a:t>صراحت لهجه، توانايي در تعيين اخلاقيات خود، وامدار سياسي شركت يـا </a:t>
            </a:r>
            <a:r>
              <a:rPr lang="fa-IR" smtClean="0">
                <a:cs typeface="B Zar" panose="00000400000000000000" pitchFamily="2" charset="-78"/>
              </a:rPr>
              <a:t>دولـت نبودن </a:t>
            </a:r>
            <a:r>
              <a:rPr lang="fa-IR">
                <a:cs typeface="B Zar" panose="00000400000000000000" pitchFamily="2" charset="-78"/>
              </a:rPr>
              <a:t>است. در حالي كه درك جنبههاي مختلف كسبوكار مهم است، اما كافي نيست. </a:t>
            </a:r>
            <a:r>
              <a:rPr lang="fa-IR" smtClean="0">
                <a:cs typeface="B Zar" panose="00000400000000000000" pitchFamily="2" charset="-78"/>
              </a:rPr>
              <a:t>تنها عمل </a:t>
            </a:r>
            <a:r>
              <a:rPr lang="fa-IR">
                <a:cs typeface="B Zar" panose="00000400000000000000" pitchFamily="2" charset="-78"/>
              </a:rPr>
              <a:t>است كه فرصت خود اتكايي و مستقلبودن را فـراهم مـيكنـد </a:t>
            </a:r>
            <a:r>
              <a:rPr lang="fa-IR" smtClean="0">
                <a:cs typeface="B Zar" panose="00000400000000000000" pitchFamily="2" charset="-78"/>
              </a:rPr>
              <a:t>(,</a:t>
            </a:r>
            <a:r>
              <a:rPr lang="en-US">
                <a:cs typeface="B Zar" panose="00000400000000000000" pitchFamily="2" charset="-78"/>
              </a:rPr>
              <a:t>Sexton &amp; </a:t>
            </a:r>
            <a:r>
              <a:rPr lang="en-US" smtClean="0">
                <a:cs typeface="B Zar" panose="00000400000000000000" pitchFamily="2" charset="-78"/>
              </a:rPr>
              <a:t>Kasarda 1992</a:t>
            </a:r>
            <a:r>
              <a:rPr lang="en-US">
                <a:cs typeface="B Zar" panose="00000400000000000000" pitchFamily="2" charset="-78"/>
              </a:rPr>
              <a:t>, p. XIV</a:t>
            </a:r>
            <a:r>
              <a:rPr lang="en-US" smtClean="0">
                <a:cs typeface="B Zar" panose="00000400000000000000" pitchFamily="2" charset="-78"/>
              </a:rPr>
              <a:t> </a:t>
            </a:r>
            <a:r>
              <a:rPr lang="fa-IR" smtClean="0">
                <a:cs typeface="B Zar" panose="00000400000000000000" pitchFamily="2" charset="-78"/>
              </a:rPr>
              <a:t>)</a:t>
            </a:r>
          </a:p>
          <a:p>
            <a:pPr marL="0" indent="0" algn="just">
              <a:buNone/>
            </a:pPr>
            <a:r>
              <a:rPr lang="en-US" smtClean="0">
                <a:cs typeface="B Zar" panose="00000400000000000000" pitchFamily="2" charset="-78"/>
              </a:rPr>
              <a:t/>
            </a:r>
            <a:br>
              <a:rPr lang="en-US"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375054" y="3713871"/>
            <a:ext cx="3719544" cy="2786068"/>
          </a:xfrm>
          <a:prstGeom prst="rect">
            <a:avLst/>
          </a:prstGeom>
        </p:spPr>
      </p:pic>
    </p:spTree>
    <p:extLst>
      <p:ext uri="{BB962C8B-B14F-4D97-AF65-F5344CB8AC3E}">
        <p14:creationId xmlns:p14="http://schemas.microsoft.com/office/powerpoint/2010/main" val="36211850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براي اولين بار دانشگاه كالگري در سال 1973مجوز تأسـيس دورهي كارشناسـي ارشـد </a:t>
            </a:r>
            <a:r>
              <a:rPr lang="fa-IR" smtClean="0">
                <a:cs typeface="B Zar" panose="00000400000000000000" pitchFamily="2" charset="-78"/>
              </a:rPr>
              <a:t>را  دريافت </a:t>
            </a:r>
            <a:r>
              <a:rPr lang="fa-IR">
                <a:cs typeface="B Zar" panose="00000400000000000000" pitchFamily="2" charset="-78"/>
              </a:rPr>
              <a:t>كرد و كارآفريني به عنوان يكي از زمينههاي اصلي مورد توجه قرار گرفـت. در </a:t>
            </a:r>
            <a:r>
              <a:rPr lang="fa-IR" sz="3200" smtClean="0">
                <a:solidFill>
                  <a:srgbClr val="FF0000"/>
                </a:solidFill>
                <a:cs typeface="B Zar" panose="00000400000000000000" pitchFamily="2" charset="-78"/>
              </a:rPr>
              <a:t>ژوئـن سال </a:t>
            </a:r>
            <a:r>
              <a:rPr lang="fa-IR" sz="3200">
                <a:solidFill>
                  <a:srgbClr val="FF0000"/>
                </a:solidFill>
                <a:cs typeface="B Zar" panose="00000400000000000000" pitchFamily="2" charset="-78"/>
              </a:rPr>
              <a:t>1985ميلادي </a:t>
            </a:r>
            <a:r>
              <a:rPr lang="fa-IR">
                <a:cs typeface="B Zar" panose="00000400000000000000" pitchFamily="2" charset="-78"/>
              </a:rPr>
              <a:t>اين دانشگاه به ارزيابي نتايج برگزاري يكي از دورههاي آموزش </a:t>
            </a:r>
            <a:r>
              <a:rPr lang="fa-IR" smtClean="0">
                <a:cs typeface="B Zar" panose="00000400000000000000" pitchFamily="2" charset="-78"/>
              </a:rPr>
              <a:t>كـارآفريني خود </a:t>
            </a:r>
            <a:r>
              <a:rPr lang="fa-IR">
                <a:cs typeface="B Zar" panose="00000400000000000000" pitchFamily="2" charset="-78"/>
              </a:rPr>
              <a:t>كه در فاصله ي ژوئن 1987تا دسامبر 1984برگزار شده بود، پرداخت و از </a:t>
            </a:r>
            <a:r>
              <a:rPr lang="fa-IR" sz="3200">
                <a:solidFill>
                  <a:srgbClr val="FF0000"/>
                </a:solidFill>
                <a:cs typeface="B Zar" panose="00000400000000000000" pitchFamily="2" charset="-78"/>
              </a:rPr>
              <a:t>50نفـر از </a:t>
            </a:r>
            <a:r>
              <a:rPr lang="fa-IR" sz="3200" smtClean="0">
                <a:solidFill>
                  <a:srgbClr val="FF0000"/>
                </a:solidFill>
                <a:cs typeface="B Zar" panose="00000400000000000000" pitchFamily="2" charset="-78"/>
              </a:rPr>
              <a:t>65</a:t>
            </a:r>
            <a:r>
              <a:rPr lang="fa-IR" smtClean="0">
                <a:cs typeface="B Zar" panose="00000400000000000000" pitchFamily="2" charset="-78"/>
              </a:rPr>
              <a:t> </a:t>
            </a:r>
            <a:r>
              <a:rPr lang="fa-IR" smtClean="0">
                <a:cs typeface="B Zar" panose="00000400000000000000" pitchFamily="2" charset="-78"/>
              </a:rPr>
              <a:t>شركت كننده ي </a:t>
            </a:r>
            <a:r>
              <a:rPr lang="fa-IR">
                <a:cs typeface="B Zar" panose="00000400000000000000" pitchFamily="2" charset="-78"/>
              </a:rPr>
              <a:t>دوره، پيرامون سطح دوره به صورت تلفني نظرخواهي كرد. اين دورهي </a:t>
            </a:r>
            <a:r>
              <a:rPr lang="fa-IR" smtClean="0">
                <a:cs typeface="B Zar" panose="00000400000000000000" pitchFamily="2" charset="-78"/>
              </a:rPr>
              <a:t>آموزشي تقريباً </a:t>
            </a:r>
            <a:r>
              <a:rPr lang="fa-IR">
                <a:cs typeface="B Zar" panose="00000400000000000000" pitchFamily="2" charset="-78"/>
              </a:rPr>
              <a:t>75000دلار براي دانشگاه هزينه داشت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7494739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تجربهي دانشگاه كالگري نشان ميدهد كه سرمايهگذاري كوچكي )تقريبـاً 75000دلار( در</a:t>
            </a:r>
            <a:br>
              <a:rPr lang="fa-IR">
                <a:cs typeface="B Zar" panose="00000400000000000000" pitchFamily="2" charset="-78"/>
              </a:rPr>
            </a:br>
            <a:r>
              <a:rPr lang="fa-IR">
                <a:cs typeface="B Zar" panose="00000400000000000000" pitchFamily="2" charset="-78"/>
              </a:rPr>
              <a:t>آموزش كارآفرينان </a:t>
            </a:r>
            <a:r>
              <a:rPr lang="fa-IR" smtClean="0">
                <a:cs typeface="B Zar" panose="00000400000000000000" pitchFamily="2" charset="-78"/>
              </a:rPr>
              <a:t>كسب وكارهاي </a:t>
            </a:r>
            <a:r>
              <a:rPr lang="fa-IR">
                <a:cs typeface="B Zar" panose="00000400000000000000" pitchFamily="2" charset="-78"/>
              </a:rPr>
              <a:t>كوچك منجـر بـه ايجـاد ارزش افـزوده فراوانـي معـادل</a:t>
            </a:r>
            <a:br>
              <a:rPr lang="fa-IR">
                <a:cs typeface="B Zar" panose="00000400000000000000" pitchFamily="2" charset="-78"/>
              </a:rPr>
            </a:br>
            <a:r>
              <a:rPr lang="fa-IR">
                <a:cs typeface="B Zar" panose="00000400000000000000" pitchFamily="2" charset="-78"/>
              </a:rPr>
              <a:t>1750000دلار شده و علاوه بر آن تأثير زيادي در ايجاد فرصت استخدام و تسهيل ايجاد </a:t>
            </a:r>
            <a:r>
              <a:rPr lang="fa-IR" smtClean="0">
                <a:cs typeface="B Zar" panose="00000400000000000000" pitchFamily="2" charset="-78"/>
              </a:rPr>
              <a:t>سـرمايه</a:t>
            </a:r>
            <a:r>
              <a:rPr lang="en-US" smtClean="0">
                <a:cs typeface="B Zar" panose="00000400000000000000" pitchFamily="2" charset="-78"/>
              </a:rPr>
              <a:t>Graham</a:t>
            </a:r>
            <a:r>
              <a:rPr lang="en-US">
                <a:cs typeface="B Zar" panose="00000400000000000000" pitchFamily="2" charset="-78"/>
              </a:rPr>
              <a:t>, Long &amp; McMullan, 1989, pp.503-519 . ) </a:t>
            </a:r>
            <a:r>
              <a:rPr lang="fa-IR" smtClean="0">
                <a:cs typeface="B Zar" panose="00000400000000000000" pitchFamily="2" charset="-78"/>
              </a:rPr>
              <a:t>) داشته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4597791" y="4628271"/>
            <a:ext cx="2996418" cy="1237957"/>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فرصت استخدام</a:t>
            </a:r>
            <a:endParaRPr lang="fa-IR" sz="2800">
              <a:solidFill>
                <a:srgbClr val="FF0000"/>
              </a:solidFill>
            </a:endParaRPr>
          </a:p>
        </p:txBody>
      </p:sp>
    </p:spTree>
    <p:extLst>
      <p:ext uri="{BB962C8B-B14F-4D97-AF65-F5344CB8AC3E}">
        <p14:creationId xmlns:p14="http://schemas.microsoft.com/office/powerpoint/2010/main" val="3802997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پـــژوهشگـــران مختلفـــي همچـــون: "كـــوران" </a:t>
            </a:r>
            <a:r>
              <a:rPr lang="fa-IR" smtClean="0">
                <a:cs typeface="B Zar" panose="00000400000000000000" pitchFamily="2" charset="-78"/>
              </a:rPr>
              <a:t>(</a:t>
            </a:r>
            <a:r>
              <a:rPr lang="en-US" smtClean="0">
                <a:cs typeface="B Zar" panose="00000400000000000000" pitchFamily="2" charset="-78"/>
              </a:rPr>
              <a:t>Curran</a:t>
            </a:r>
            <a:r>
              <a:rPr lang="fa-IR" smtClean="0">
                <a:cs typeface="B Zar" panose="00000400000000000000" pitchFamily="2" charset="-78"/>
              </a:rPr>
              <a:t>) و"اســـتنوورث« ،(</a:t>
            </a:r>
            <a:r>
              <a:rPr lang="en-US" smtClean="0">
                <a:cs typeface="B Zar" panose="00000400000000000000" pitchFamily="2" charset="-78"/>
              </a:rPr>
              <a:t>Stanworth,1998</a:t>
            </a:r>
            <a:r>
              <a:rPr lang="fa-IR" smtClean="0">
                <a:cs typeface="B Zar" panose="00000400000000000000" pitchFamily="2" charset="-78"/>
              </a:rPr>
              <a:t>) گيــــب (</a:t>
            </a:r>
            <a:r>
              <a:rPr lang="en-US" smtClean="0">
                <a:cs typeface="B Zar" panose="00000400000000000000" pitchFamily="2" charset="-78"/>
              </a:rPr>
              <a:t>Gibb,1987</a:t>
            </a:r>
            <a:r>
              <a:rPr lang="fa-IR" smtClean="0">
                <a:cs typeface="B Zar" panose="00000400000000000000" pitchFamily="2" charset="-78"/>
              </a:rPr>
              <a:t>) بــــلاك</a:t>
            </a:r>
            <a:r>
              <a:rPr lang="fa-IR">
                <a:cs typeface="B Zar" panose="00000400000000000000" pitchFamily="2" charset="-78"/>
              </a:rPr>
              <a:t>" </a:t>
            </a:r>
            <a:r>
              <a:rPr lang="fa-IR" smtClean="0">
                <a:cs typeface="B Zar" panose="00000400000000000000" pitchFamily="2" charset="-78"/>
              </a:rPr>
              <a:t> </a:t>
            </a:r>
            <a:r>
              <a:rPr lang="fa-IR">
                <a:cs typeface="B Zar" panose="00000400000000000000" pitchFamily="2" charset="-78"/>
              </a:rPr>
              <a:t>(</a:t>
            </a:r>
            <a:r>
              <a:rPr lang="en-US" smtClean="0">
                <a:cs typeface="B Zar" panose="00000400000000000000" pitchFamily="2" charset="-78"/>
              </a:rPr>
              <a:t>Blok</a:t>
            </a:r>
            <a:r>
              <a:rPr lang="fa-IR" smtClean="0">
                <a:cs typeface="B Zar" panose="00000400000000000000" pitchFamily="2" charset="-78"/>
              </a:rPr>
              <a:t>) و </a:t>
            </a:r>
            <a:r>
              <a:rPr lang="fa-IR">
                <a:cs typeface="B Zar" panose="00000400000000000000" pitchFamily="2" charset="-78"/>
              </a:rPr>
              <a:t>"اســــتامف"</a:t>
            </a:r>
            <a:br>
              <a:rPr lang="fa-IR">
                <a:cs typeface="B Zar" panose="00000400000000000000" pitchFamily="2" charset="-78"/>
              </a:rPr>
            </a:br>
            <a:r>
              <a:rPr lang="en-US" smtClean="0">
                <a:cs typeface="B Zar" panose="00000400000000000000" pitchFamily="2" charset="-78"/>
              </a:rPr>
              <a:t>Storey,2000</a:t>
            </a:r>
            <a:r>
              <a:rPr lang="en-US">
                <a:cs typeface="B Zar" panose="00000400000000000000" pitchFamily="2" charset="-78"/>
              </a:rPr>
              <a:t>) </a:t>
            </a:r>
            <a:r>
              <a:rPr lang="en-US" smtClean="0">
                <a:cs typeface="B Zar" panose="00000400000000000000" pitchFamily="2" charset="-78"/>
              </a:rPr>
              <a:t>“</a:t>
            </a:r>
            <a:r>
              <a:rPr lang="fa-IR" smtClean="0">
                <a:cs typeface="B Zar" panose="00000400000000000000" pitchFamily="2" charset="-78"/>
              </a:rPr>
              <a:t>)</a:t>
            </a:r>
            <a:r>
              <a:rPr lang="en-US" smtClean="0">
                <a:cs typeface="B Zar" panose="00000400000000000000" pitchFamily="2" charset="-78"/>
              </a:rPr>
              <a:t>( Cox,1996)"(Stump,1992</a:t>
            </a:r>
            <a:r>
              <a:rPr lang="en-US">
                <a:cs typeface="B Zar" panose="00000400000000000000" pitchFamily="2" charset="-78"/>
              </a:rPr>
              <a:t>)</a:t>
            </a:r>
            <a:br>
              <a:rPr lang="en-US">
                <a:cs typeface="B Zar" panose="00000400000000000000" pitchFamily="2" charset="-78"/>
              </a:rPr>
            </a:br>
            <a:r>
              <a:rPr lang="fa-IR" smtClean="0">
                <a:cs typeface="B Zar" panose="00000400000000000000" pitchFamily="2" charset="-78"/>
              </a:rPr>
              <a:t>به ارزيابي برخـي دورههاي </a:t>
            </a:r>
            <a:r>
              <a:rPr lang="fa-IR">
                <a:cs typeface="B Zar" panose="00000400000000000000" pitchFamily="2" charset="-78"/>
              </a:rPr>
              <a:t>آموزشي كارآفريني پرداختهاند و نتايج مطالعات آنهـا نشـان مـيدهـد </a:t>
            </a:r>
            <a:r>
              <a:rPr lang="fa-IR" smtClean="0">
                <a:cs typeface="B Zar" panose="00000400000000000000" pitchFamily="2" charset="-78"/>
              </a:rPr>
              <a:t>كـه  برنامههاي </a:t>
            </a:r>
            <a:r>
              <a:rPr lang="fa-IR">
                <a:cs typeface="B Zar" panose="00000400000000000000" pitchFamily="2" charset="-78"/>
              </a:rPr>
              <a:t>آموزش كارآفريني داراي نتايج مثبت بوده اسـت </a:t>
            </a:r>
            <a:r>
              <a:rPr lang="fa-IR" smtClean="0">
                <a:cs typeface="B Zar" panose="00000400000000000000" pitchFamily="2" charset="-78"/>
              </a:rPr>
              <a:t>(,</a:t>
            </a:r>
            <a:r>
              <a:rPr lang="en-US">
                <a:cs typeface="B Zar" panose="00000400000000000000" pitchFamily="2" charset="-78"/>
              </a:rPr>
              <a:t>Henry, Hill &amp; Leitch</a:t>
            </a:r>
            <a:br>
              <a:rPr lang="en-US">
                <a:cs typeface="B Zar" panose="00000400000000000000" pitchFamily="2" charset="-78"/>
              </a:rPr>
            </a:br>
            <a:r>
              <a:rPr lang="en-US">
                <a:cs typeface="B Zar" panose="00000400000000000000" pitchFamily="2" charset="-78"/>
              </a:rPr>
              <a:t>(. 2005, p.159</a:t>
            </a:r>
            <a:r>
              <a:rPr lang="en-US" smtClean="0">
                <a:cs typeface="B Zar" panose="00000400000000000000" pitchFamily="2" charset="-78"/>
              </a:rPr>
              <a:t> </a:t>
            </a:r>
            <a:endParaRPr lang="fa-IR" smtClean="0">
              <a:cs typeface="B Zar" panose="00000400000000000000" pitchFamily="2" charset="-78"/>
            </a:endParaRPr>
          </a:p>
          <a:p>
            <a:pPr marL="0" indent="0" algn="just">
              <a:buNone/>
            </a:pPr>
            <a:r>
              <a:rPr lang="en-US" smtClean="0">
                <a:cs typeface="B Zar" panose="00000400000000000000" pitchFamily="2" charset="-78"/>
              </a:rPr>
              <a:t/>
            </a:r>
            <a:br>
              <a:rPr lang="en-US"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552040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متدولوژي تحقيق</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b="1" smtClean="0">
                <a:solidFill>
                  <a:srgbClr val="FF0000"/>
                </a:solidFill>
                <a:cs typeface="B Zar" panose="00000400000000000000" pitchFamily="2" charset="-78"/>
              </a:rPr>
              <a:t>سؤالات تحقيق</a:t>
            </a:r>
            <a:r>
              <a:rPr lang="fa-IR" smtClean="0">
                <a:cs typeface="B Zar" panose="00000400000000000000" pitchFamily="2" charset="-78"/>
              </a:rPr>
              <a:t/>
            </a:r>
            <a:br>
              <a:rPr lang="fa-IR" smtClean="0">
                <a:cs typeface="B Zar" panose="00000400000000000000" pitchFamily="2" charset="-78"/>
              </a:rPr>
            </a:br>
            <a:r>
              <a:rPr lang="fa-IR">
                <a:cs typeface="B Zar" panose="00000400000000000000" pitchFamily="2" charset="-78"/>
              </a:rPr>
              <a:t>اين پژوهش، تحقيقي مسألهمدار و به دنبال پاسخگويي به سؤالات زير است:</a:t>
            </a:r>
            <a:br>
              <a:rPr lang="fa-IR">
                <a:cs typeface="B Zar" panose="00000400000000000000" pitchFamily="2" charset="-78"/>
              </a:rPr>
            </a:br>
            <a:r>
              <a:rPr lang="fa-IR">
                <a:cs typeface="B Zar" panose="00000400000000000000" pitchFamily="2" charset="-78"/>
              </a:rPr>
              <a:t>. 1وضعيت حاكم بر صنايع كوچك ايران از جنبهي كارآفريني چگونه است؟</a:t>
            </a:r>
            <a:br>
              <a:rPr lang="fa-IR">
                <a:cs typeface="B Zar" panose="00000400000000000000" pitchFamily="2" charset="-78"/>
              </a:rPr>
            </a:br>
            <a:r>
              <a:rPr lang="fa-IR">
                <a:cs typeface="B Zar" panose="00000400000000000000" pitchFamily="2" charset="-78"/>
              </a:rPr>
              <a:t>. 2نقاط قوت و ضعف دورههاي آموزشي كارآفريني در ايران كدامند؟</a:t>
            </a:r>
            <a:br>
              <a:rPr lang="fa-IR">
                <a:cs typeface="B Zar" panose="00000400000000000000" pitchFamily="2" charset="-78"/>
              </a:rPr>
            </a:br>
            <a:r>
              <a:rPr lang="fa-IR">
                <a:cs typeface="B Zar" panose="00000400000000000000" pitchFamily="2" charset="-78"/>
              </a:rPr>
              <a:t>. 3نيازهاي آموزشي كارآفريني كاركنان و مديران صنايع كوچك در ايران كدامند؟</a:t>
            </a:r>
            <a:br>
              <a:rPr lang="fa-IR">
                <a:cs typeface="B Zar" panose="00000400000000000000" pitchFamily="2" charset="-78"/>
              </a:rPr>
            </a:br>
            <a:r>
              <a:rPr lang="fa-IR">
                <a:cs typeface="B Zar" panose="00000400000000000000" pitchFamily="2" charset="-78"/>
              </a:rPr>
              <a:t>. 4براي آموزش كارآفريني در صنايع كوچك ايران چه راهكارهايي وجود دارد؟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680365"/>
            <a:ext cx="2390775" cy="1914525"/>
          </a:xfrm>
          <a:prstGeom prst="rect">
            <a:avLst/>
          </a:prstGeom>
        </p:spPr>
      </p:pic>
    </p:spTree>
    <p:extLst>
      <p:ext uri="{BB962C8B-B14F-4D97-AF65-F5344CB8AC3E}">
        <p14:creationId xmlns:p14="http://schemas.microsoft.com/office/powerpoint/2010/main" val="13610189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روش تحقيق و روشهاي گردآوري اطلاعات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اين </a:t>
            </a:r>
            <a:r>
              <a:rPr lang="fa-IR">
                <a:cs typeface="B Zar" panose="00000400000000000000" pitchFamily="2" charset="-78"/>
              </a:rPr>
              <a:t>تحقيق </a:t>
            </a:r>
            <a:r>
              <a:rPr lang="fa-IR" smtClean="0">
                <a:cs typeface="B Zar" panose="00000400000000000000" pitchFamily="2" charset="-78"/>
              </a:rPr>
              <a:t>است </a:t>
            </a:r>
            <a:r>
              <a:rPr lang="fa-IR">
                <a:cs typeface="B Zar" panose="00000400000000000000" pitchFamily="2" charset="-78"/>
              </a:rPr>
              <a:t>كه به صورت پيمايشي انجام شـده و </a:t>
            </a:r>
            <a:r>
              <a:rPr lang="fa-IR" smtClean="0">
                <a:cs typeface="B Zar" panose="00000400000000000000" pitchFamily="2" charset="-78"/>
              </a:rPr>
              <a:t>دادههـاي مورد </a:t>
            </a:r>
            <a:r>
              <a:rPr lang="fa-IR">
                <a:cs typeface="B Zar" panose="00000400000000000000" pitchFamily="2" charset="-78"/>
              </a:rPr>
              <a:t>نياز از طريق </a:t>
            </a:r>
            <a:r>
              <a:rPr lang="fa-IR" smtClean="0">
                <a:cs typeface="B Zar" panose="00000400000000000000" pitchFamily="2" charset="-78"/>
              </a:rPr>
              <a:t>مشا</a:t>
            </a:r>
            <a:r>
              <a:rPr lang="fa-IR">
                <a:solidFill>
                  <a:srgbClr val="FF0000"/>
                </a:solidFill>
                <a:cs typeface="B Zar" panose="00000400000000000000" pitchFamily="2" charset="-78"/>
              </a:rPr>
              <a:t>پژوهشي- كاربردي </a:t>
            </a:r>
            <a:r>
              <a:rPr lang="fa-IR" smtClean="0">
                <a:cs typeface="B Zar" panose="00000400000000000000" pitchFamily="2" charset="-78"/>
              </a:rPr>
              <a:t>هده</a:t>
            </a:r>
            <a:r>
              <a:rPr lang="fa-IR">
                <a:cs typeface="B Zar" panose="00000400000000000000" pitchFamily="2" charset="-78"/>
              </a:rPr>
              <a:t>، بررسي اسناد و مدارك، مصاحبه و پرسشنامه به دست </a:t>
            </a:r>
            <a:r>
              <a:rPr lang="fa-IR" smtClean="0">
                <a:cs typeface="B Zar" panose="00000400000000000000" pitchFamily="2" charset="-78"/>
              </a:rPr>
              <a:t>آمـده است </a:t>
            </a:r>
            <a:r>
              <a:rPr lang="fa-IR">
                <a:cs typeface="B Zar" panose="00000400000000000000" pitchFamily="2" charset="-78"/>
              </a:rPr>
              <a:t>و عمدهترين روش، پرسشنامه بوده 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4799409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جامعه ي </a:t>
            </a:r>
            <a:r>
              <a:rPr lang="fa-IR" b="1" smtClean="0">
                <a:solidFill>
                  <a:srgbClr val="FF0000"/>
                </a:solidFill>
                <a:cs typeface="B Zar" panose="00000400000000000000" pitchFamily="2" charset="-78"/>
              </a:rPr>
              <a:t>آماري</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smtClean="0">
                <a:cs typeface="B Zar" panose="00000400000000000000" pitchFamily="2" charset="-78"/>
              </a:rPr>
              <a:t>جامعهي </a:t>
            </a:r>
            <a:r>
              <a:rPr lang="fa-IR">
                <a:cs typeface="B Zar" panose="00000400000000000000" pitchFamily="2" charset="-78"/>
              </a:rPr>
              <a:t>آماري اين تحقيق شامل كليهي صنايع كوچـك كشـور اسـت كـه </a:t>
            </a:r>
            <a:r>
              <a:rPr lang="fa-IR" smtClean="0">
                <a:cs typeface="B Zar" panose="00000400000000000000" pitchFamily="2" charset="-78"/>
              </a:rPr>
              <a:t>داراي ويژگيهاي </a:t>
            </a:r>
            <a:r>
              <a:rPr lang="fa-IR">
                <a:cs typeface="B Zar" panose="00000400000000000000" pitchFamily="2" charset="-78"/>
              </a:rPr>
              <a:t>زير هستند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1- شركت </a:t>
            </a:r>
            <a:r>
              <a:rPr lang="fa-IR">
                <a:cs typeface="B Zar" panose="00000400000000000000" pitchFamily="2" charset="-78"/>
              </a:rPr>
              <a:t>مورد نظر داراي كاركنان </a:t>
            </a:r>
            <a:r>
              <a:rPr lang="fa-IR">
                <a:solidFill>
                  <a:srgbClr val="FF0000"/>
                </a:solidFill>
                <a:cs typeface="B Zar" panose="00000400000000000000" pitchFamily="2" charset="-78"/>
              </a:rPr>
              <a:t>كمتر از </a:t>
            </a:r>
            <a:r>
              <a:rPr lang="fa-IR" smtClean="0">
                <a:solidFill>
                  <a:srgbClr val="FF0000"/>
                </a:solidFill>
                <a:cs typeface="B Zar" panose="00000400000000000000" pitchFamily="2" charset="-78"/>
              </a:rPr>
              <a:t> 50نفر</a:t>
            </a:r>
            <a:r>
              <a:rPr lang="fa-IR" smtClean="0">
                <a:cs typeface="B Zar" panose="00000400000000000000" pitchFamily="2" charset="-78"/>
              </a:rPr>
              <a:t> </a:t>
            </a:r>
            <a:r>
              <a:rPr lang="fa-IR" smtClean="0">
                <a:cs typeface="B Zar" panose="00000400000000000000" pitchFamily="2" charset="-78"/>
              </a:rPr>
              <a:t>باشد</a:t>
            </a:r>
            <a:r>
              <a:rPr lang="fa-IR" smtClean="0">
                <a:cs typeface="B Zar" panose="00000400000000000000" pitchFamily="2" charset="-78"/>
              </a:rPr>
              <a:t>؛</a:t>
            </a:r>
            <a:endParaRPr lang="fa-IR" smtClean="0">
              <a:cs typeface="B Zar" panose="00000400000000000000" pitchFamily="2" charset="-78"/>
            </a:endParaRPr>
          </a:p>
          <a:p>
            <a:pPr marL="0" indent="0" algn="just">
              <a:buNone/>
            </a:pPr>
            <a:r>
              <a:rPr lang="fa-IR" smtClean="0">
                <a:cs typeface="B Zar" panose="00000400000000000000" pitchFamily="2" charset="-78"/>
              </a:rPr>
              <a:t>2- شركت </a:t>
            </a:r>
            <a:r>
              <a:rPr lang="fa-IR">
                <a:cs typeface="B Zar" panose="00000400000000000000" pitchFamily="2" charset="-78"/>
              </a:rPr>
              <a:t>كوچك مورد نظر در حال بهرهبرداري باشد؛ </a:t>
            </a:r>
            <a:r>
              <a:rPr lang="fa-IR" smtClean="0">
                <a:cs typeface="B Zar" panose="00000400000000000000" pitchFamily="2" charset="-78"/>
              </a:rPr>
              <a:t>(شركتهايي </a:t>
            </a:r>
            <a:r>
              <a:rPr lang="fa-IR">
                <a:cs typeface="B Zar" panose="00000400000000000000" pitchFamily="2" charset="-78"/>
              </a:rPr>
              <a:t>كـه كمتـر از 5</a:t>
            </a:r>
            <a:br>
              <a:rPr lang="fa-IR">
                <a:cs typeface="B Zar" panose="00000400000000000000" pitchFamily="2" charset="-78"/>
              </a:rPr>
            </a:br>
            <a:r>
              <a:rPr lang="fa-IR">
                <a:cs typeface="B Zar" panose="00000400000000000000" pitchFamily="2" charset="-78"/>
              </a:rPr>
              <a:t>سال سابقه داشتهاند به عنوان شركت در حال بهرهبرداري شناخته </a:t>
            </a:r>
            <a:r>
              <a:rPr lang="fa-IR" smtClean="0">
                <a:cs typeface="B Zar" panose="00000400000000000000" pitchFamily="2" charset="-78"/>
              </a:rPr>
              <a:t>شده اند)</a:t>
            </a:r>
          </a:p>
          <a:p>
            <a:pPr marL="0" indent="0" algn="just">
              <a:buNone/>
            </a:pP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3- مديران </a:t>
            </a:r>
            <a:r>
              <a:rPr lang="fa-IR">
                <a:cs typeface="B Zar" panose="00000400000000000000" pitchFamily="2" charset="-78"/>
              </a:rPr>
              <a:t>شركتهاي مورد نظر كارآفرين باشند. براي تعيين كارآفرين بودن آنها از</a:t>
            </a:r>
            <a:br>
              <a:rPr lang="fa-IR">
                <a:cs typeface="B Zar" panose="00000400000000000000" pitchFamily="2" charset="-78"/>
              </a:rPr>
            </a:br>
            <a:r>
              <a:rPr lang="fa-IR">
                <a:cs typeface="B Zar" panose="00000400000000000000" pitchFamily="2" charset="-78"/>
              </a:rPr>
              <a:t>كارشناسان ادارههاي كل صنايع و معادن كمك گرفته شده و در حـد امكـان افـراد</a:t>
            </a:r>
            <a:br>
              <a:rPr lang="fa-IR">
                <a:cs typeface="B Zar" panose="00000400000000000000" pitchFamily="2" charset="-78"/>
              </a:rPr>
            </a:br>
            <a:r>
              <a:rPr lang="fa-IR">
                <a:cs typeface="B Zar" panose="00000400000000000000" pitchFamily="2" charset="-78"/>
              </a:rPr>
              <a:t>موفق انتخاب شدهاند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3345971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روش </a:t>
            </a:r>
            <a:r>
              <a:rPr lang="fa-IR" b="1" smtClean="0">
                <a:solidFill>
                  <a:srgbClr val="FF0000"/>
                </a:solidFill>
                <a:cs typeface="B Zar" panose="00000400000000000000" pitchFamily="2" charset="-78"/>
              </a:rPr>
              <a:t>نمونه گيري</a:t>
            </a:r>
            <a:r>
              <a:rPr lang="fa-IR" smtClean="0">
                <a:solidFill>
                  <a:srgbClr val="FF0000"/>
                </a:solidFill>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algn="just"/>
            <a:r>
              <a:rPr lang="fa-IR" b="1">
                <a:cs typeface="B Zar" panose="00000400000000000000" pitchFamily="2" charset="-78"/>
              </a:rPr>
              <a:t>در </a:t>
            </a:r>
            <a:r>
              <a:rPr lang="fa-IR">
                <a:cs typeface="B Zar" panose="00000400000000000000" pitchFamily="2" charset="-78"/>
              </a:rPr>
              <a:t>اين پژوهش از روش نمونهگيري تصادفي طبقهبندي شده استفاده شده </a:t>
            </a:r>
            <a:r>
              <a:rPr lang="fa-IR" smtClean="0">
                <a:cs typeface="B Zar" panose="00000400000000000000" pitchFamily="2" charset="-78"/>
              </a:rPr>
              <a:t>است. روش </a:t>
            </a:r>
            <a:r>
              <a:rPr lang="fa-IR">
                <a:cs typeface="B Zar" panose="00000400000000000000" pitchFamily="2" charset="-78"/>
              </a:rPr>
              <a:t>نمونهگيري طبقهبندي تصادفي باعث ميشود كه نخست، توزيع نمونه در </a:t>
            </a:r>
            <a:r>
              <a:rPr lang="fa-IR" smtClean="0">
                <a:cs typeface="B Zar" panose="00000400000000000000" pitchFamily="2" charset="-78"/>
              </a:rPr>
              <a:t>كـل طبقات </a:t>
            </a:r>
            <a:r>
              <a:rPr lang="fa-IR">
                <a:cs typeface="B Zar" panose="00000400000000000000" pitchFamily="2" charset="-78"/>
              </a:rPr>
              <a:t>جامعه بهطور متناسب صورت بگيرد؛ دوم، اختصاصات و ويژگيهاي كلي </a:t>
            </a:r>
            <a:r>
              <a:rPr lang="fa-IR" smtClean="0">
                <a:cs typeface="B Zar" panose="00000400000000000000" pitchFamily="2" charset="-78"/>
              </a:rPr>
              <a:t>جامعه مشخص </a:t>
            </a:r>
            <a:r>
              <a:rPr lang="fa-IR">
                <a:cs typeface="B Zar" panose="00000400000000000000" pitchFamily="2" charset="-78"/>
              </a:rPr>
              <a:t>شود؛ سوم، ويژگيهاي هر يك از طبقات زير مورد توجه و مطالعه قرار گيرد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براي تعيين حجم نمونه از فرمول جامعه ي نامحدود استفاده شده </a:t>
            </a:r>
            <a:r>
              <a:rPr lang="fa-IR" smtClean="0">
                <a:cs typeface="B Zar" panose="00000400000000000000" pitchFamily="2" charset="-78"/>
              </a:rPr>
              <a:t>است. با </a:t>
            </a:r>
            <a:r>
              <a:rPr lang="fa-IR">
                <a:cs typeface="B Zar" panose="00000400000000000000" pitchFamily="2" charset="-78"/>
              </a:rPr>
              <a:t>توجه به فرمول نمونه، حجم نمونه بـراي كـل واحـدهاي كوچـك كشـور، </a:t>
            </a:r>
            <a:r>
              <a:rPr lang="fa-IR" sz="4200" smtClean="0">
                <a:solidFill>
                  <a:srgbClr val="FF0000"/>
                </a:solidFill>
                <a:cs typeface="B Zar" panose="00000400000000000000" pitchFamily="2" charset="-78"/>
              </a:rPr>
              <a:t>113</a:t>
            </a:r>
            <a:r>
              <a:rPr lang="fa-IR" smtClean="0">
                <a:cs typeface="B Zar" panose="00000400000000000000" pitchFamily="2" charset="-78"/>
              </a:rPr>
              <a:t> شركت </a:t>
            </a:r>
            <a:r>
              <a:rPr lang="fa-IR">
                <a:cs typeface="B Zar" panose="00000400000000000000" pitchFamily="2" charset="-78"/>
              </a:rPr>
              <a:t>است. براي توزيع مناسب نمونهها در كشور، ابتدا اسـتانهـاي كشـور </a:t>
            </a:r>
            <a:r>
              <a:rPr lang="fa-IR" smtClean="0">
                <a:cs typeface="B Zar" panose="00000400000000000000" pitchFamily="2" charset="-78"/>
              </a:rPr>
              <a:t>براسـاس ميزان </a:t>
            </a:r>
            <a:r>
              <a:rPr lang="fa-IR">
                <a:cs typeface="B Zar" panose="00000400000000000000" pitchFamily="2" charset="-78"/>
              </a:rPr>
              <a:t>پيشرفت و توسعهي صنعتي در دو طبقه قرار گرفتند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b="1">
                <a:solidFill>
                  <a:srgbClr val="FF0000"/>
                </a:solidFill>
                <a:cs typeface="B Zar" panose="00000400000000000000" pitchFamily="2" charset="-78"/>
              </a:rPr>
              <a:t>طبقه اول</a:t>
            </a:r>
            <a:r>
              <a:rPr lang="fa-IR" b="1">
                <a:cs typeface="B Zar" panose="00000400000000000000" pitchFamily="2" charset="-78"/>
              </a:rPr>
              <a:t>: </a:t>
            </a:r>
            <a:r>
              <a:rPr lang="fa-IR">
                <a:cs typeface="B Zar" panose="00000400000000000000" pitchFamily="2" charset="-78"/>
              </a:rPr>
              <a:t>استانهايي كه از نظر توسعهي صنعتي در سطح بالاتري قرار دارند</a:t>
            </a:r>
            <a:r>
              <a:rPr lang="fa-IR" smtClean="0">
                <a:cs typeface="B Zar" panose="00000400000000000000" pitchFamily="2" charset="-78"/>
              </a:rPr>
              <a:t>.</a:t>
            </a:r>
          </a:p>
          <a:p>
            <a:pPr marL="0" indent="0" algn="just">
              <a:buNone/>
            </a:pPr>
            <a:r>
              <a:rPr lang="fa-IR">
                <a:solidFill>
                  <a:srgbClr val="FF0000"/>
                </a:solidFill>
                <a:cs typeface="B Zar" panose="00000400000000000000" pitchFamily="2" charset="-78"/>
              </a:rPr>
              <a:t/>
            </a:r>
            <a:br>
              <a:rPr lang="fa-IR">
                <a:solidFill>
                  <a:srgbClr val="FF0000"/>
                </a:solidFill>
                <a:cs typeface="B Zar" panose="00000400000000000000" pitchFamily="2" charset="-78"/>
              </a:rPr>
            </a:br>
            <a:r>
              <a:rPr lang="fa-IR" b="1">
                <a:solidFill>
                  <a:srgbClr val="FF0000"/>
                </a:solidFill>
                <a:cs typeface="B Zar" panose="00000400000000000000" pitchFamily="2" charset="-78"/>
              </a:rPr>
              <a:t>طبقه دوم</a:t>
            </a:r>
            <a:r>
              <a:rPr lang="fa-IR" b="1">
                <a:cs typeface="B Zar" panose="00000400000000000000" pitchFamily="2" charset="-78"/>
              </a:rPr>
              <a:t>: </a:t>
            </a:r>
            <a:r>
              <a:rPr lang="fa-IR">
                <a:cs typeface="B Zar" panose="00000400000000000000" pitchFamily="2" charset="-78"/>
              </a:rPr>
              <a:t>استانهايي كه از نظر توسعهي صنعتي در سطح پايينتري قرار دارند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1032934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بر اساس مطالعات اوليهي استانانجام شده، هاي تهران، خراسان و آذربايجان شرقي </a:t>
            </a:r>
            <a:r>
              <a:rPr lang="fa-IR" smtClean="0">
                <a:cs typeface="B Zar" panose="00000400000000000000" pitchFamily="2" charset="-78"/>
              </a:rPr>
              <a:t>به عنوان </a:t>
            </a:r>
            <a:r>
              <a:rPr lang="fa-IR">
                <a:cs typeface="B Zar" panose="00000400000000000000" pitchFamily="2" charset="-78"/>
              </a:rPr>
              <a:t>استانهاي مورد مطالعهي گروه اول انتخاب شده و استانهاي سمنان و قم نيـز بـه</a:t>
            </a:r>
            <a:br>
              <a:rPr lang="fa-IR">
                <a:cs typeface="B Zar" panose="00000400000000000000" pitchFamily="2" charset="-78"/>
              </a:rPr>
            </a:br>
            <a:r>
              <a:rPr lang="fa-IR">
                <a:cs typeface="B Zar" panose="00000400000000000000" pitchFamily="2" charset="-78"/>
              </a:rPr>
              <a:t>عنوان استانهاي گروه دوم برگزيده شدند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941155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»كارآفرينان، افراد يا گروههايي هستند كه به شكل مستقل يا از جانب يك </a:t>
            </a:r>
            <a:r>
              <a:rPr lang="fa-IR" smtClean="0">
                <a:cs typeface="B Zar" panose="00000400000000000000" pitchFamily="2" charset="-78"/>
              </a:rPr>
              <a:t>سيسـتم سازماني </a:t>
            </a:r>
            <a:r>
              <a:rPr lang="fa-IR">
                <a:cs typeface="B Zar" panose="00000400000000000000" pitchFamily="2" charset="-78"/>
              </a:rPr>
              <a:t>عمل ميكنند، سازمانهايي جديد ايجاد ميكنند يا اقدام بـه نـوآوري و </a:t>
            </a:r>
            <a:r>
              <a:rPr lang="fa-IR" smtClean="0">
                <a:cs typeface="B Zar" panose="00000400000000000000" pitchFamily="2" charset="-78"/>
              </a:rPr>
              <a:t>احيـاي سازماني </a:t>
            </a:r>
            <a:r>
              <a:rPr lang="fa-IR">
                <a:cs typeface="B Zar" panose="00000400000000000000" pitchFamily="2" charset="-78"/>
              </a:rPr>
              <a:t>ميكنند كه قبلاً وجود داشته است«. همانطور كه اين تعريف نشان </a:t>
            </a:r>
            <a:r>
              <a:rPr lang="fa-IR" smtClean="0">
                <a:cs typeface="B Zar" panose="00000400000000000000" pitchFamily="2" charset="-78"/>
              </a:rPr>
              <a:t>مـيدهـد، كارآفرينان </a:t>
            </a:r>
            <a:r>
              <a:rPr lang="fa-IR">
                <a:cs typeface="B Zar" panose="00000400000000000000" pitchFamily="2" charset="-78"/>
              </a:rPr>
              <a:t>ميتوانند هم به صورت مستقل و هم به صورت تابعي از يك سازمان </a:t>
            </a:r>
            <a:r>
              <a:rPr lang="fa-IR" smtClean="0">
                <a:cs typeface="B Zar" panose="00000400000000000000" pitchFamily="2" charset="-78"/>
              </a:rPr>
              <a:t>عمـل كنند </a:t>
            </a:r>
            <a:r>
              <a:rPr lang="fa-IR">
                <a:cs typeface="B Zar" panose="00000400000000000000" pitchFamily="2" charset="-78"/>
              </a:rPr>
              <a:t>هر چند فعاليت فردي آنها رايجتر بوده و بيشترين توجه را به خود جلـب </a:t>
            </a:r>
            <a:r>
              <a:rPr lang="fa-IR" smtClean="0">
                <a:cs typeface="B Zar" panose="00000400000000000000" pitchFamily="2" charset="-78"/>
              </a:rPr>
              <a:t>كـرده است. </a:t>
            </a:r>
            <a:r>
              <a:rPr lang="en-US">
                <a:cs typeface="B Zar" panose="00000400000000000000" pitchFamily="2" charset="-78"/>
              </a:rPr>
              <a:t>Chrisman &amp; Kellermanns, 2006, p.61</a:t>
            </a:r>
            <a:r>
              <a:rPr lang="en-US" smtClean="0">
                <a:cs typeface="B Zar" panose="00000400000000000000" pitchFamily="2" charset="-78"/>
              </a:rPr>
              <a:t>)</a:t>
            </a:r>
            <a:r>
              <a:rPr lang="fa-IR" smtClean="0">
                <a:cs typeface="B Zar" panose="00000400000000000000" pitchFamily="2" charset="-78"/>
              </a:rPr>
              <a:t>)</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Explosion 2 3"/>
          <p:cNvSpPr/>
          <p:nvPr/>
        </p:nvSpPr>
        <p:spPr>
          <a:xfrm>
            <a:off x="4445000" y="4533900"/>
            <a:ext cx="3556000" cy="1778000"/>
          </a:xfrm>
          <a:prstGeom prst="irregularSeal2">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نـوآوري و احيـاي سازماني</a:t>
            </a:r>
            <a:endParaRPr lang="fa-IR" sz="2000">
              <a:solidFill>
                <a:srgbClr val="FF0000"/>
              </a:solidFill>
            </a:endParaRPr>
          </a:p>
        </p:txBody>
      </p:sp>
    </p:spTree>
    <p:extLst>
      <p:ext uri="{BB962C8B-B14F-4D97-AF65-F5344CB8AC3E}">
        <p14:creationId xmlns:p14="http://schemas.microsoft.com/office/powerpoint/2010/main" val="33031036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قلمرو تحقيق</a:t>
            </a:r>
            <a:r>
              <a:rPr lang="fa-IR" smtClean="0">
                <a:solidFill>
                  <a:srgbClr val="FF0000"/>
                </a:solidFill>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a:cs typeface="B Zar" panose="00000400000000000000" pitchFamily="2" charset="-78"/>
              </a:rPr>
              <a:t>الف: قلمرو موضوعي: </a:t>
            </a:r>
            <a:r>
              <a:rPr lang="fa-IR">
                <a:cs typeface="B Zar" panose="00000400000000000000" pitchFamily="2" charset="-78"/>
              </a:rPr>
              <a:t>بررسي نيازهاي آموزشي كارآفريني براي مديران و </a:t>
            </a:r>
            <a:r>
              <a:rPr lang="fa-IR" smtClean="0">
                <a:cs typeface="B Zar" panose="00000400000000000000" pitchFamily="2" charset="-78"/>
              </a:rPr>
              <a:t>كاركنان صنايع </a:t>
            </a:r>
            <a:r>
              <a:rPr lang="fa-IR">
                <a:cs typeface="B Zar" panose="00000400000000000000" pitchFamily="2" charset="-78"/>
              </a:rPr>
              <a:t>كوچك كشور كه در مرحلهي بهرهبرداري بودهاند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b="1" smtClean="0">
                <a:cs typeface="B Zar" panose="00000400000000000000" pitchFamily="2" charset="-78"/>
              </a:rPr>
              <a:t>ب</a:t>
            </a:r>
            <a:r>
              <a:rPr lang="fa-IR" b="1">
                <a:cs typeface="B Zar" panose="00000400000000000000" pitchFamily="2" charset="-78"/>
              </a:rPr>
              <a:t>: قلمرو مكاني: </a:t>
            </a:r>
            <a:r>
              <a:rPr lang="fa-IR">
                <a:cs typeface="B Zar" panose="00000400000000000000" pitchFamily="2" charset="-78"/>
              </a:rPr>
              <a:t>صنايع كوچك در حال بهرهبرداري كشور در حوزهي قلمرو </a:t>
            </a:r>
            <a:r>
              <a:rPr lang="fa-IR" smtClean="0">
                <a:cs typeface="B Zar" panose="00000400000000000000" pitchFamily="2" charset="-78"/>
              </a:rPr>
              <a:t>ايـن تحقيق </a:t>
            </a:r>
            <a:r>
              <a:rPr lang="fa-IR">
                <a:cs typeface="B Zar" panose="00000400000000000000" pitchFamily="2" charset="-78"/>
              </a:rPr>
              <a:t>قرار داشتهاند كه تعدادي از استانهاي كشور به عنوان نمونه انتخاب شدهاند.</a:t>
            </a:r>
            <a:br>
              <a:rPr lang="fa-IR">
                <a:cs typeface="B Zar" panose="00000400000000000000" pitchFamily="2" charset="-78"/>
              </a:rPr>
            </a:br>
            <a:endParaRPr lang="fa-IR" smtClean="0">
              <a:cs typeface="B Zar" panose="00000400000000000000" pitchFamily="2" charset="-78"/>
            </a:endParaRPr>
          </a:p>
          <a:p>
            <a:pPr algn="just"/>
            <a:r>
              <a:rPr lang="fa-IR" b="1" smtClean="0">
                <a:cs typeface="B Zar" panose="00000400000000000000" pitchFamily="2" charset="-78"/>
              </a:rPr>
              <a:t>ج</a:t>
            </a:r>
            <a:r>
              <a:rPr lang="fa-IR" b="1">
                <a:cs typeface="B Zar" panose="00000400000000000000" pitchFamily="2" charset="-78"/>
              </a:rPr>
              <a:t>: قلمرو زماني : </a:t>
            </a:r>
            <a:r>
              <a:rPr lang="fa-IR">
                <a:cs typeface="B Zar" panose="00000400000000000000" pitchFamily="2" charset="-78"/>
              </a:rPr>
              <a:t>اين تحقيق در فاصلهي سـالهـاي 1378تـا 1380انجـام شـده </a:t>
            </a:r>
            <a:r>
              <a:rPr lang="fa-IR" smtClean="0">
                <a:cs typeface="B Zar" panose="00000400000000000000" pitchFamily="2" charset="-78"/>
              </a:rPr>
              <a:t>و اطلاعات </a:t>
            </a:r>
            <a:r>
              <a:rPr lang="fa-IR">
                <a:cs typeface="B Zar" panose="00000400000000000000" pitchFamily="2" charset="-78"/>
              </a:rPr>
              <a:t>آن مربوط به اواخر سال 1379و اوايل سال 1380است</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6868818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تجزيه و تحليل اطلاعات</a:t>
            </a:r>
            <a:r>
              <a:rPr lang="fa-IR" smtClean="0">
                <a:solidFill>
                  <a:srgbClr val="FF0000"/>
                </a:solidFill>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به منظور انجام مشاهدات و مصاحبههاي مقدماتي براي توصيف و تبيين موضوع مورد</a:t>
            </a:r>
            <a:br>
              <a:rPr lang="fa-IR">
                <a:cs typeface="B Zar" panose="00000400000000000000" pitchFamily="2" charset="-78"/>
              </a:rPr>
            </a:br>
            <a:r>
              <a:rPr lang="fa-IR">
                <a:cs typeface="B Zar" panose="00000400000000000000" pitchFamily="2" charset="-78"/>
              </a:rPr>
              <a:t>مطالعه، پژوهشگران پروژه با 30نفر از مديران صنايع كوچك و همچنين كارشناسان و</a:t>
            </a:r>
            <a:br>
              <a:rPr lang="fa-IR">
                <a:cs typeface="B Zar" panose="00000400000000000000" pitchFamily="2" charset="-78"/>
              </a:rPr>
            </a:br>
            <a:r>
              <a:rPr lang="fa-IR">
                <a:cs typeface="B Zar" panose="00000400000000000000" pitchFamily="2" charset="-78"/>
              </a:rPr>
              <a:t>مربيان كارآفريني مصاحبههايي انجام دادهاند، كه عمدهي محورهاي مطرح </a:t>
            </a:r>
            <a:r>
              <a:rPr lang="fa-IR" smtClean="0">
                <a:cs typeface="B Zar" panose="00000400000000000000" pitchFamily="2" charset="-78"/>
              </a:rPr>
              <a:t>در مصاحبهها را </a:t>
            </a:r>
            <a:r>
              <a:rPr lang="fa-IR">
                <a:cs typeface="B Zar" panose="00000400000000000000" pitchFamily="2" charset="-78"/>
              </a:rPr>
              <a:t>ميتوان در موارد زير خلاصه كرد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برخي </a:t>
            </a:r>
            <a:r>
              <a:rPr lang="fa-IR">
                <a:cs typeface="B Zar" panose="00000400000000000000" pitchFamily="2" charset="-78"/>
              </a:rPr>
              <a:t>مديران تنها كارآفرين بودن را ملاكي براي موفقيت نميدانستند. بلكه ابزار </a:t>
            </a:r>
            <a:r>
              <a:rPr lang="fa-IR" smtClean="0">
                <a:cs typeface="B Zar" panose="00000400000000000000" pitchFamily="2" charset="-78"/>
              </a:rPr>
              <a:t>و وسايل </a:t>
            </a:r>
            <a:r>
              <a:rPr lang="fa-IR">
                <a:cs typeface="B Zar" panose="00000400000000000000" pitchFamily="2" charset="-78"/>
              </a:rPr>
              <a:t>دستيابي به فرصت را نيز از عوامل عمدهي موفقيت بر ميشمردند و </a:t>
            </a:r>
            <a:r>
              <a:rPr lang="fa-IR" smtClean="0">
                <a:cs typeface="B Zar" panose="00000400000000000000" pitchFamily="2" charset="-78"/>
              </a:rPr>
              <a:t>معتقـد بودند </a:t>
            </a:r>
            <a:r>
              <a:rPr lang="fa-IR">
                <a:cs typeface="B Zar" panose="00000400000000000000" pitchFamily="2" charset="-78"/>
              </a:rPr>
              <a:t>كه شرايط و به ويژه شرايط بازار و قوانين و مقررات دولتي براي بـه </a:t>
            </a:r>
            <a:r>
              <a:rPr lang="fa-IR" smtClean="0">
                <a:cs typeface="B Zar" panose="00000400000000000000" pitchFamily="2" charset="-78"/>
              </a:rPr>
              <a:t>نمـايش گذاشتن </a:t>
            </a:r>
            <a:r>
              <a:rPr lang="fa-IR">
                <a:cs typeface="B Zar" panose="00000400000000000000" pitchFamily="2" charset="-78"/>
              </a:rPr>
              <a:t>هنرهاي يك كارآفرين مساعد نيست.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6201386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برخي مديران معتقد بودند كه همه تمايل دارند پولي را سرمايهگـذاري كننـد و </a:t>
            </a:r>
            <a:r>
              <a:rPr lang="fa-IR" smtClean="0">
                <a:cs typeface="B Zar" panose="00000400000000000000" pitchFamily="2" charset="-78"/>
              </a:rPr>
              <a:t>بـه سرعت </a:t>
            </a:r>
            <a:r>
              <a:rPr lang="fa-IR">
                <a:cs typeface="B Zar" panose="00000400000000000000" pitchFamily="2" charset="-78"/>
              </a:rPr>
              <a:t>به سود برسند اما برخي ديگر مجبورند نسيه بفروشند تـا مشـتري از </a:t>
            </a:r>
            <a:r>
              <a:rPr lang="fa-IR" smtClean="0">
                <a:cs typeface="B Zar" panose="00000400000000000000" pitchFamily="2" charset="-78"/>
              </a:rPr>
              <a:t>دسـت نرود </a:t>
            </a:r>
            <a:r>
              <a:rPr lang="fa-IR">
                <a:cs typeface="B Zar" panose="00000400000000000000" pitchFamily="2" charset="-78"/>
              </a:rPr>
              <a:t>و بعد از آن نيز بايد براي دريافت پول خود انرژي مصرف كنند و با توجه </a:t>
            </a:r>
            <a:r>
              <a:rPr lang="fa-IR" smtClean="0">
                <a:cs typeface="B Zar" panose="00000400000000000000" pitchFamily="2" charset="-78"/>
              </a:rPr>
              <a:t>بـه مسائلي </a:t>
            </a:r>
            <a:r>
              <a:rPr lang="fa-IR">
                <a:cs typeface="B Zar" panose="00000400000000000000" pitchFamily="2" charset="-78"/>
              </a:rPr>
              <a:t>همچون دريافت نكردن مبلغ چكها، دچار ضرر و زيان </a:t>
            </a:r>
            <a:r>
              <a:rPr lang="fa-IR" smtClean="0">
                <a:cs typeface="B Zar" panose="00000400000000000000" pitchFamily="2" charset="-78"/>
              </a:rPr>
              <a:t>ميشوند. برخي </a:t>
            </a:r>
            <a:r>
              <a:rPr lang="fa-IR">
                <a:cs typeface="B Zar" panose="00000400000000000000" pitchFamily="2" charset="-78"/>
              </a:rPr>
              <a:t>مديران معتقد بودند كه در بحث آمـوزش كـارآفريني بايـد بـه كـارآفرين</a:t>
            </a:r>
            <a:r>
              <a:rPr lang="fa-IR" smtClean="0">
                <a:cs typeface="B Zar" panose="00000400000000000000" pitchFamily="2" charset="-78"/>
              </a:rPr>
              <a:t> آموخت كه عرف بازار را رعايت كند و براي آموزش بـه آنهـا شـايد آمـوزش رسمي و كلاسي مفيد نباشد</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041855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بسياري </a:t>
            </a:r>
            <a:r>
              <a:rPr lang="fa-IR">
                <a:cs typeface="B Zar" panose="00000400000000000000" pitchFamily="2" charset="-78"/>
              </a:rPr>
              <a:t>از مديران نيز نبود نقدينگي مناسب را از جمله مشكلات خود دانسته و </a:t>
            </a:r>
            <a:r>
              <a:rPr lang="fa-IR" smtClean="0">
                <a:cs typeface="B Zar" panose="00000400000000000000" pitchFamily="2" charset="-78"/>
              </a:rPr>
              <a:t>معتقد بودند</a:t>
            </a:r>
            <a:r>
              <a:rPr lang="fa-IR">
                <a:cs typeface="B Zar" panose="00000400000000000000" pitchFamily="2" charset="-78"/>
              </a:rPr>
              <a:t>، از آنجا كه نرخهاي بهرهي اعتبارات بانكي بالاست و داراي فرآيند </a:t>
            </a:r>
            <a:r>
              <a:rPr lang="fa-IR" smtClean="0">
                <a:cs typeface="B Zar" panose="00000400000000000000" pitchFamily="2" charset="-78"/>
              </a:rPr>
              <a:t>طـولاني است</a:t>
            </a:r>
            <a:r>
              <a:rPr lang="fa-IR">
                <a:cs typeface="B Zar" panose="00000400000000000000" pitchFamily="2" charset="-78"/>
              </a:rPr>
              <a:t>، صنعتگران به دليل كاهش سرعت استفاده از اعتبارات بانكي، بايـد </a:t>
            </a:r>
            <a:r>
              <a:rPr lang="fa-IR" smtClean="0">
                <a:cs typeface="B Zar" panose="00000400000000000000" pitchFamily="2" charset="-78"/>
              </a:rPr>
              <a:t>نقـدينگي مورد </a:t>
            </a:r>
            <a:r>
              <a:rPr lang="fa-IR">
                <a:cs typeface="B Zar" panose="00000400000000000000" pitchFamily="2" charset="-78"/>
              </a:rPr>
              <a:t>نياز را از بازار و با </a:t>
            </a:r>
            <a:r>
              <a:rPr lang="fa-IR" smtClean="0">
                <a:cs typeface="B Zar" panose="00000400000000000000" pitchFamily="2" charset="-78"/>
              </a:rPr>
              <a:t>بهره ي </a:t>
            </a:r>
            <a:r>
              <a:rPr lang="fa-IR">
                <a:solidFill>
                  <a:srgbClr val="FF0000"/>
                </a:solidFill>
                <a:cs typeface="B Zar" panose="00000400000000000000" pitchFamily="2" charset="-78"/>
              </a:rPr>
              <a:t>30الي 40درصد</a:t>
            </a:r>
            <a:r>
              <a:rPr lang="fa-IR">
                <a:cs typeface="B Zar" panose="00000400000000000000" pitchFamily="2" charset="-78"/>
              </a:rPr>
              <a:t> تهيه كنند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smtClean="0">
              <a:cs typeface="B Zar" panose="00000400000000000000" pitchFamily="2" charset="-78"/>
            </a:endParaRP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757737" y="4138026"/>
            <a:ext cx="2676525" cy="1704975"/>
          </a:xfrm>
          <a:prstGeom prst="rect">
            <a:avLst/>
          </a:prstGeom>
        </p:spPr>
      </p:pic>
    </p:spTree>
    <p:extLst>
      <p:ext uri="{BB962C8B-B14F-4D97-AF65-F5344CB8AC3E}">
        <p14:creationId xmlns:p14="http://schemas.microsoft.com/office/powerpoint/2010/main" val="11370212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Compset"/>
                <a:cs typeface="B Zar" panose="00000400000000000000" pitchFamily="2" charset="-78"/>
              </a:rPr>
              <a:t>برخي مديران معتقد بودند كه در حال حاضر صنايع اعتماد زيادي به دولت ندارند و درك كردهاند كه دولت يك سياست درازمدت مؤثر براي حل معضل بيكاري ندارد و عدم قابليت رقابت شركتهاي دولتي با بخش خصوصـي را بـه علـت </a:t>
            </a:r>
            <a:r>
              <a:rPr lang="fa-IR" b="0" i="0" smtClean="0">
                <a:solidFill>
                  <a:srgbClr val="000000"/>
                </a:solidFill>
                <a:effectLst/>
                <a:latin typeface="BCompset"/>
                <a:cs typeface="B Zar" panose="00000400000000000000" pitchFamily="2" charset="-78"/>
              </a:rPr>
              <a:t>اسـتفاده ي </a:t>
            </a:r>
            <a:r>
              <a:rPr lang="fa-IR" b="0" i="0" smtClean="0">
                <a:solidFill>
                  <a:srgbClr val="000000"/>
                </a:solidFill>
                <a:effectLst/>
                <a:latin typeface="BCompset"/>
                <a:cs typeface="B Zar" panose="00000400000000000000" pitchFamily="2" charset="-78"/>
              </a:rPr>
              <a:t>آنها از رانت دولتي، يكي از دلايل </a:t>
            </a:r>
            <a:r>
              <a:rPr lang="fa-IR" b="0" i="0" smtClean="0">
                <a:solidFill>
                  <a:srgbClr val="000000"/>
                </a:solidFill>
                <a:effectLst/>
                <a:latin typeface="BCompset"/>
                <a:cs typeface="B Zar" panose="00000400000000000000" pitchFamily="2" charset="-78"/>
              </a:rPr>
              <a:t>بي انگيزگي سرمايه گـذاران </a:t>
            </a:r>
            <a:r>
              <a:rPr lang="fa-IR" b="0" i="0" smtClean="0">
                <a:solidFill>
                  <a:srgbClr val="000000"/>
                </a:solidFill>
                <a:effectLst/>
                <a:latin typeface="BCompset"/>
                <a:cs typeface="B Zar" panose="00000400000000000000" pitchFamily="2" charset="-78"/>
              </a:rPr>
              <a:t>صـنايع كوچـك ميدانستند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Rectangle 3"/>
          <p:cNvSpPr/>
          <p:nvPr/>
        </p:nvSpPr>
        <p:spPr>
          <a:xfrm>
            <a:off x="1546635" y="4810202"/>
            <a:ext cx="3190297" cy="923330"/>
          </a:xfrm>
          <a:prstGeom prst="rect">
            <a:avLst/>
          </a:prstGeom>
          <a:noFill/>
        </p:spPr>
        <p:txBody>
          <a:bodyPr wrap="none" lIns="91440" tIns="45720" rIns="91440" bIns="45720">
            <a:spAutoFit/>
          </a:bodyPr>
          <a:lstStyle/>
          <a:p>
            <a:pPr algn="ctr"/>
            <a:r>
              <a:rPr lang="fa-IR" sz="5400" b="1" i="0" cap="none" spc="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BCompset"/>
                <a:cs typeface="B Zar" panose="00000400000000000000" pitchFamily="2" charset="-78"/>
              </a:rPr>
              <a:t>بي انگيزگي </a:t>
            </a:r>
            <a:endParaRPr lang="fa-IR"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2157380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algn="just"/>
            <a:r>
              <a:rPr lang="fa-IR">
                <a:cs typeface="B Zar" panose="00000400000000000000" pitchFamily="2" charset="-78"/>
              </a:rPr>
              <a:t>بعضي مديران معتقد بودند كه وزارت صنايع بدون برنامهريزي صحيح و مشـورت </a:t>
            </a:r>
            <a:r>
              <a:rPr lang="fa-IR" smtClean="0">
                <a:cs typeface="B Zar" panose="00000400000000000000" pitchFamily="2" charset="-78"/>
              </a:rPr>
              <a:t>و برآورد مناسب</a:t>
            </a:r>
            <a:r>
              <a:rPr lang="fa-IR">
                <a:cs typeface="B Zar" panose="00000400000000000000" pitchFamily="2" charset="-78"/>
              </a:rPr>
              <a:t>، موافقت اصولي و مجوز تأسيس ميدهد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endParaRPr lang="fa-IR" smtClean="0">
              <a:cs typeface="B Zar" panose="00000400000000000000" pitchFamily="2" charset="-78"/>
            </a:endParaRPr>
          </a:p>
          <a:p>
            <a:pPr algn="just"/>
            <a:r>
              <a:rPr lang="fa-IR" smtClean="0">
                <a:cs typeface="B Zar" panose="00000400000000000000" pitchFamily="2" charset="-78"/>
              </a:rPr>
              <a:t>برخي </a:t>
            </a:r>
            <a:r>
              <a:rPr lang="fa-IR">
                <a:cs typeface="B Zar" panose="00000400000000000000" pitchFamily="2" charset="-78"/>
              </a:rPr>
              <a:t>مديران از ارقام سرسامآور بيمه </a:t>
            </a:r>
            <a:r>
              <a:rPr lang="fa-IR" smtClean="0">
                <a:cs typeface="B Zar" panose="00000400000000000000" pitchFamily="2" charset="-78"/>
              </a:rPr>
              <a:t>گله مند </a:t>
            </a:r>
            <a:r>
              <a:rPr lang="fa-IR">
                <a:cs typeface="B Zar" panose="00000400000000000000" pitchFamily="2" charset="-78"/>
              </a:rPr>
              <a:t>بوده و معتقد بودند اين نوع هزينههـا</a:t>
            </a:r>
            <a:br>
              <a:rPr lang="fa-IR">
                <a:cs typeface="B Zar" panose="00000400000000000000" pitchFamily="2" charset="-78"/>
              </a:rPr>
            </a:br>
            <a:r>
              <a:rPr lang="fa-IR">
                <a:cs typeface="B Zar" panose="00000400000000000000" pitchFamily="2" charset="-78"/>
              </a:rPr>
              <a:t>براي صنايع كوچك شكننده است</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endParaRPr lang="fa-IR" smtClean="0">
              <a:cs typeface="B Zar" panose="00000400000000000000" pitchFamily="2" charset="-78"/>
            </a:endParaRPr>
          </a:p>
          <a:p>
            <a:pPr algn="just"/>
            <a:r>
              <a:rPr lang="fa-IR" smtClean="0">
                <a:cs typeface="B Zar" panose="00000400000000000000" pitchFamily="2" charset="-78"/>
              </a:rPr>
              <a:t>عدم </a:t>
            </a:r>
            <a:r>
              <a:rPr lang="fa-IR">
                <a:cs typeface="B Zar" panose="00000400000000000000" pitchFamily="2" charset="-78"/>
              </a:rPr>
              <a:t>وجود امكانات كافي در شهركهاي صنعتي از جمله محدوديتهاي </a:t>
            </a:r>
            <a:r>
              <a:rPr lang="fa-IR" smtClean="0">
                <a:cs typeface="B Zar" panose="00000400000000000000" pitchFamily="2" charset="-78"/>
              </a:rPr>
              <a:t>كارآفريني صنايع </a:t>
            </a:r>
            <a:r>
              <a:rPr lang="fa-IR">
                <a:cs typeface="B Zar" panose="00000400000000000000" pitchFamily="2" charset="-78"/>
              </a:rPr>
              <a:t>كوچك است كه مديران صنايع آن را متذكر شدند؛ به گونهاي كه </a:t>
            </a:r>
            <a:r>
              <a:rPr lang="fa-IR" smtClean="0">
                <a:cs typeface="B Zar" panose="00000400000000000000" pitchFamily="2" charset="-78"/>
              </a:rPr>
              <a:t>امكاناتي مانند </a:t>
            </a:r>
            <a:r>
              <a:rPr lang="fa-IR">
                <a:cs typeface="B Zar" panose="00000400000000000000" pitchFamily="2" charset="-78"/>
              </a:rPr>
              <a:t>آب و برق نميدهند يا مدت زيادي طول ميكشد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5757229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برخي مديران معتقد بودند كه كارآفرين بـودن بعـد از ايـن كـه شـركت </a:t>
            </a:r>
            <a:r>
              <a:rPr lang="fa-IR" smtClean="0">
                <a:cs typeface="B Zar" panose="00000400000000000000" pitchFamily="2" charset="-78"/>
              </a:rPr>
              <a:t>مراحـل راهاندازي </a:t>
            </a:r>
            <a:r>
              <a:rPr lang="fa-IR">
                <a:cs typeface="B Zar" panose="00000400000000000000" pitchFamily="2" charset="-78"/>
              </a:rPr>
              <a:t>را شروع كرد، آغاز ميشود چرا كه مشكلات مختلفـي در انتظـار </a:t>
            </a:r>
            <a:r>
              <a:rPr lang="fa-IR" smtClean="0">
                <a:cs typeface="B Zar" panose="00000400000000000000" pitchFamily="2" charset="-78"/>
              </a:rPr>
              <a:t>آنهـا است</a:t>
            </a:r>
            <a:r>
              <a:rPr lang="fa-IR">
                <a:cs typeface="B Zar" panose="00000400000000000000" pitchFamily="2" charset="-78"/>
              </a:rPr>
              <a:t>. براي مثال قطعهاي را كه يك شركت كوچك توليد كرده و </a:t>
            </a:r>
            <a:r>
              <a:rPr lang="fa-IR" smtClean="0">
                <a:cs typeface="B Zar" panose="00000400000000000000" pitchFamily="2" charset="-78"/>
              </a:rPr>
              <a:t>سـرمايهگـذاري ميكند</a:t>
            </a:r>
            <a:r>
              <a:rPr lang="fa-IR">
                <a:cs typeface="B Zar" panose="00000400000000000000" pitchFamily="2" charset="-78"/>
              </a:rPr>
              <a:t>، شركتي بزرگتر و قديميتر </a:t>
            </a:r>
            <a:r>
              <a:rPr lang="fa-IR" smtClean="0">
                <a:cs typeface="B Zar" panose="00000400000000000000" pitchFamily="2" charset="-78"/>
              </a:rPr>
              <a:t>با پـايينآوردن </a:t>
            </a:r>
            <a:r>
              <a:rPr lang="fa-IR">
                <a:cs typeface="B Zar" panose="00000400000000000000" pitchFamily="2" charset="-78"/>
              </a:rPr>
              <a:t>قيمـت آن باعـث </a:t>
            </a:r>
            <a:r>
              <a:rPr lang="fa-IR" smtClean="0">
                <a:cs typeface="B Zar" panose="00000400000000000000" pitchFamily="2" charset="-78"/>
              </a:rPr>
              <a:t>مـيشـود كارآفرين </a:t>
            </a:r>
            <a:r>
              <a:rPr lang="fa-IR">
                <a:cs typeface="B Zar" panose="00000400000000000000" pitchFamily="2" charset="-78"/>
              </a:rPr>
              <a:t>آسيب ديده و </a:t>
            </a:r>
            <a:r>
              <a:rPr lang="fa-IR" smtClean="0">
                <a:cs typeface="B Zar" panose="00000400000000000000" pitchFamily="2" charset="-78"/>
              </a:rPr>
              <a:t>اجازه ي </a:t>
            </a:r>
            <a:r>
              <a:rPr lang="fa-IR">
                <a:cs typeface="B Zar" panose="00000400000000000000" pitchFamily="2" charset="-78"/>
              </a:rPr>
              <a:t>رشد و فروش كالا به او داده </a:t>
            </a:r>
            <a:r>
              <a:rPr lang="fa-IR" smtClean="0">
                <a:cs typeface="B Zar" panose="00000400000000000000" pitchFamily="2" charset="-78"/>
              </a:rPr>
              <a:t>نشود. </a:t>
            </a:r>
          </a:p>
          <a:p>
            <a:endParaRPr lang="fa-IR" smtClean="0">
              <a:cs typeface="B Zar" panose="00000400000000000000" pitchFamily="2" charset="-78"/>
            </a:endParaRPr>
          </a:p>
          <a:p>
            <a:pPr algn="just"/>
            <a:r>
              <a:rPr lang="fa-IR" smtClean="0">
                <a:cs typeface="B Zar" panose="00000400000000000000" pitchFamily="2" charset="-78"/>
              </a:rPr>
              <a:t>برخي </a:t>
            </a:r>
            <a:r>
              <a:rPr lang="fa-IR">
                <a:cs typeface="B Zar" panose="00000400000000000000" pitchFamily="2" charset="-78"/>
              </a:rPr>
              <a:t>مديران به فضاي سياسي بخش صنعت، اشاره ميكردنـد و معتقـد بودنـد </a:t>
            </a:r>
            <a:r>
              <a:rPr lang="fa-IR" smtClean="0">
                <a:cs typeface="B Zar" panose="00000400000000000000" pitchFamily="2" charset="-78"/>
              </a:rPr>
              <a:t>كـه فضاي </a:t>
            </a:r>
            <a:r>
              <a:rPr lang="fa-IR" smtClean="0">
                <a:cs typeface="B Zar" panose="00000400000000000000" pitchFamily="2" charset="-78"/>
              </a:rPr>
              <a:t>صنعت در </a:t>
            </a:r>
            <a:r>
              <a:rPr lang="fa-IR">
                <a:cs typeface="B Zar" panose="00000400000000000000" pitchFamily="2" charset="-78"/>
              </a:rPr>
              <a:t>كشور به شدت سياسي بوده و رفتار سياسي بر رفتارهاي </a:t>
            </a:r>
            <a:r>
              <a:rPr lang="fa-IR" smtClean="0">
                <a:cs typeface="B Zar" panose="00000400000000000000" pitchFamily="2" charset="-78"/>
              </a:rPr>
              <a:t>اقتصـادي غالب شده است.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6481232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r>
              <a:rPr lang="fa-IR" smtClean="0">
                <a:cs typeface="B Zar" panose="00000400000000000000" pitchFamily="2" charset="-78"/>
              </a:rPr>
              <a:t>عده اي </a:t>
            </a:r>
            <a:r>
              <a:rPr lang="fa-IR">
                <a:cs typeface="B Zar" panose="00000400000000000000" pitchFamily="2" charset="-78"/>
              </a:rPr>
              <a:t>معتقد بودند آنقدر موانع در صنعت وجود دارد كه از حد ريسك گذشـته </a:t>
            </a:r>
            <a:r>
              <a:rPr lang="fa-IR" smtClean="0">
                <a:cs typeface="B Zar" panose="00000400000000000000" pitchFamily="2" charset="-78"/>
              </a:rPr>
              <a:t>و به </a:t>
            </a:r>
            <a:r>
              <a:rPr lang="fa-IR">
                <a:cs typeface="B Zar" panose="00000400000000000000" pitchFamily="2" charset="-78"/>
              </a:rPr>
              <a:t>حد قمار رسيد ؛ه است براي اين كه سرمايهگذار اصلاً نميداند چه اتفاقي </a:t>
            </a:r>
            <a:r>
              <a:rPr lang="fa-IR" smtClean="0">
                <a:cs typeface="B Zar" panose="00000400000000000000" pitchFamily="2" charset="-78"/>
              </a:rPr>
              <a:t>خواهـد افتاد </a:t>
            </a:r>
            <a:r>
              <a:rPr lang="fa-IR">
                <a:cs typeface="B Zar" panose="00000400000000000000" pitchFamily="2" charset="-78"/>
              </a:rPr>
              <a:t>و نميتواند برنامهاي داشته باشد، چرا كه همه چيز بستگي بـه سياسـت دارد </a:t>
            </a:r>
            <a:r>
              <a:rPr lang="fa-IR" smtClean="0">
                <a:cs typeface="B Zar" panose="00000400000000000000" pitchFamily="2" charset="-78"/>
              </a:rPr>
              <a:t>و سياست </a:t>
            </a:r>
            <a:r>
              <a:rPr lang="fa-IR">
                <a:cs typeface="B Zar" panose="00000400000000000000" pitchFamily="2" charset="-78"/>
              </a:rPr>
              <a:t>نيز حساب و كتاب ندارد. در چنين شرايطي كارآفرين تواني نخواهد </a:t>
            </a:r>
            <a:r>
              <a:rPr lang="fa-IR" smtClean="0">
                <a:cs typeface="B Zar" panose="00000400000000000000" pitchFamily="2" charset="-78"/>
              </a:rPr>
              <a:t>داشت زيرا </a:t>
            </a:r>
            <a:r>
              <a:rPr lang="fa-IR">
                <a:cs typeface="B Zar" panose="00000400000000000000" pitchFamily="2" charset="-78"/>
              </a:rPr>
              <a:t>نيروهاي خارج بسيار قويتر از فرد كارآفرين هستند.</a:t>
            </a:r>
            <a:br>
              <a:rPr lang="fa-IR">
                <a:cs typeface="B Zar" panose="00000400000000000000" pitchFamily="2" charset="-78"/>
              </a:rPr>
            </a:br>
            <a:endParaRPr lang="fa-IR" smtClean="0">
              <a:cs typeface="B Zar" panose="00000400000000000000" pitchFamily="2" charset="-78"/>
            </a:endParaRPr>
          </a:p>
          <a:p>
            <a:r>
              <a:rPr lang="fa-IR" smtClean="0">
                <a:cs typeface="B Zar" panose="00000400000000000000" pitchFamily="2" charset="-78"/>
              </a:rPr>
              <a:t>برخي </a:t>
            </a:r>
            <a:r>
              <a:rPr lang="fa-IR">
                <a:cs typeface="B Zar" panose="00000400000000000000" pitchFamily="2" charset="-78"/>
              </a:rPr>
              <a:t>اصلاح قانون كار را براي حمايت از صنايع كوچك ضروري مـيدانسـتند </a:t>
            </a:r>
            <a:r>
              <a:rPr lang="fa-IR" smtClean="0">
                <a:cs typeface="B Zar" panose="00000400000000000000" pitchFamily="2" charset="-78"/>
              </a:rPr>
              <a:t>و معتقد </a:t>
            </a:r>
            <a:r>
              <a:rPr lang="fa-IR">
                <a:cs typeface="B Zar" panose="00000400000000000000" pitchFamily="2" charset="-78"/>
              </a:rPr>
              <a:t>بودند كه اين قانون خود يك مانع سرمايهگذاري است. قانون كار بايد كار </a:t>
            </a:r>
            <a:r>
              <a:rPr lang="fa-IR" smtClean="0">
                <a:cs typeface="B Zar" panose="00000400000000000000" pitchFamily="2" charset="-78"/>
              </a:rPr>
              <a:t>را ببيند </a:t>
            </a:r>
            <a:r>
              <a:rPr lang="fa-IR">
                <a:cs typeface="B Zar" panose="00000400000000000000" pitchFamily="2" charset="-78"/>
              </a:rPr>
              <a:t>نه كارگر يا كارفرما را.</a:t>
            </a:r>
            <a:br>
              <a:rPr lang="fa-IR">
                <a:cs typeface="B Zar" panose="00000400000000000000" pitchFamily="2" charset="-78"/>
              </a:rPr>
            </a:br>
            <a:endParaRPr lang="fa-IR" smtClean="0">
              <a:cs typeface="B Zar" panose="00000400000000000000" pitchFamily="2" charset="-78"/>
            </a:endParaRPr>
          </a:p>
          <a:p>
            <a:pPr algn="just"/>
            <a:r>
              <a:rPr lang="fa-IR" smtClean="0">
                <a:cs typeface="B Zar" panose="00000400000000000000" pitchFamily="2" charset="-78"/>
              </a:rPr>
              <a:t> برخي </a:t>
            </a:r>
            <a:r>
              <a:rPr lang="fa-IR">
                <a:cs typeface="B Zar" panose="00000400000000000000" pitchFamily="2" charset="-78"/>
              </a:rPr>
              <a:t>مديران معتقد بودند كه كارآفرينان بايد شناسايي شده و بعد آمـوزش </a:t>
            </a:r>
            <a:r>
              <a:rPr lang="fa-IR" smtClean="0">
                <a:cs typeface="B Zar" panose="00000400000000000000" pitchFamily="2" charset="-78"/>
              </a:rPr>
              <a:t>ببيننـد. اين </a:t>
            </a:r>
            <a:r>
              <a:rPr lang="fa-IR">
                <a:cs typeface="B Zar" panose="00000400000000000000" pitchFamily="2" charset="-78"/>
              </a:rPr>
              <a:t>افراد علاوه </a:t>
            </a:r>
            <a:r>
              <a:rPr lang="fa-IR" smtClean="0">
                <a:cs typeface="B Zar" panose="00000400000000000000" pitchFamily="2" charset="-78"/>
              </a:rPr>
              <a:t>بر آموزش </a:t>
            </a:r>
            <a:r>
              <a:rPr lang="fa-IR">
                <a:cs typeface="B Zar" panose="00000400000000000000" pitchFamily="2" charset="-78"/>
              </a:rPr>
              <a:t>بايد داراي صلاحيتها و تواناييهاي ذاتـي باشـند و </a:t>
            </a:r>
            <a:r>
              <a:rPr lang="fa-IR" smtClean="0">
                <a:cs typeface="B Zar" panose="00000400000000000000" pitchFamily="2" charset="-78"/>
              </a:rPr>
              <a:t>در كنار </a:t>
            </a:r>
            <a:r>
              <a:rPr lang="fa-IR">
                <a:cs typeface="B Zar" panose="00000400000000000000" pitchFamily="2" charset="-78"/>
              </a:rPr>
              <a:t>آن آموزش رسمي به آنهـا داده شـود. در هـر منطقـه نيـز </a:t>
            </a:r>
            <a:r>
              <a:rPr lang="fa-IR" smtClean="0">
                <a:cs typeface="B Zar" panose="00000400000000000000" pitchFamily="2" charset="-78"/>
              </a:rPr>
              <a:t>نيازمنـديهـاي كارآفريني </a:t>
            </a:r>
            <a:r>
              <a:rPr lang="fa-IR">
                <a:cs typeface="B Zar" panose="00000400000000000000" pitchFamily="2" charset="-78"/>
              </a:rPr>
              <a:t>متفاوت است. به عبارتي آموزشهاي كارآفريني بايد بر اساس </a:t>
            </a:r>
            <a:r>
              <a:rPr lang="fa-IR" smtClean="0">
                <a:cs typeface="B Zar" panose="00000400000000000000" pitchFamily="2" charset="-78"/>
              </a:rPr>
              <a:t>مشكلات بومي </a:t>
            </a:r>
            <a:r>
              <a:rPr lang="fa-IR">
                <a:cs typeface="B Zar" panose="00000400000000000000" pitchFamily="2" charset="-78"/>
              </a:rPr>
              <a:t>و نيازهاي منطقهاي طراحي شود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2757268" y="5219114"/>
            <a:ext cx="1575581" cy="1223889"/>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اصلاح قانون كار</a:t>
            </a:r>
            <a:endParaRPr lang="fa-IR" sz="2000">
              <a:solidFill>
                <a:srgbClr val="FF0000"/>
              </a:solidFill>
            </a:endParaRPr>
          </a:p>
        </p:txBody>
      </p:sp>
    </p:spTree>
    <p:extLst>
      <p:ext uri="{BB962C8B-B14F-4D97-AF65-F5344CB8AC3E}">
        <p14:creationId xmlns:p14="http://schemas.microsoft.com/office/powerpoint/2010/main" val="30105411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برخي سازمانها از طرحهاي توسعهاي صنايع كوچك حمايت نميكنند. بـه </a:t>
            </a:r>
            <a:r>
              <a:rPr lang="fa-IR" smtClean="0">
                <a:cs typeface="B Zar" panose="00000400000000000000" pitchFamily="2" charset="-78"/>
              </a:rPr>
              <a:t>عنـوان نمونه </a:t>
            </a:r>
            <a:r>
              <a:rPr lang="fa-IR">
                <a:cs typeface="B Zar" panose="00000400000000000000" pitchFamily="2" charset="-78"/>
              </a:rPr>
              <a:t>شهرداريها موانع زيادي را ايجاد ميكنند. به عنـوان مثـال در </a:t>
            </a:r>
            <a:r>
              <a:rPr lang="fa-IR" smtClean="0">
                <a:cs typeface="B Zar" panose="00000400000000000000" pitchFamily="2" charset="-78"/>
              </a:rPr>
              <a:t>سـاختوسـاز همكاري </a:t>
            </a:r>
            <a:r>
              <a:rPr lang="fa-IR">
                <a:cs typeface="B Zar" panose="00000400000000000000" pitchFamily="2" charset="-78"/>
              </a:rPr>
              <a:t>نكرده و بهرغم داشتن مجوزهاي لازم از سازمانهاي مربـوط مثـل </a:t>
            </a:r>
            <a:r>
              <a:rPr lang="fa-IR" smtClean="0">
                <a:cs typeface="B Zar" panose="00000400000000000000" pitchFamily="2" charset="-78"/>
              </a:rPr>
              <a:t>وزارت صنايع</a:t>
            </a:r>
            <a:r>
              <a:rPr lang="fa-IR">
                <a:cs typeface="B Zar" panose="00000400000000000000" pitchFamily="2" charset="-78"/>
              </a:rPr>
              <a:t>، باز هم مانعتراشي ميكند. براي اين مشكل سازمانهاي متعدد بايد در </a:t>
            </a:r>
            <a:r>
              <a:rPr lang="fa-IR" smtClean="0">
                <a:cs typeface="B Zar" panose="00000400000000000000" pitchFamily="2" charset="-78"/>
              </a:rPr>
              <a:t>كشور </a:t>
            </a:r>
            <a:r>
              <a:rPr lang="fa-IR" smtClean="0">
                <a:cs typeface="B Zar" panose="00000400000000000000" pitchFamily="2" charset="-78"/>
              </a:rPr>
              <a:t>هم هدف </a:t>
            </a:r>
            <a:r>
              <a:rPr lang="fa-IR">
                <a:cs typeface="B Zar" panose="00000400000000000000" pitchFamily="2" charset="-78"/>
              </a:rPr>
              <a:t>شوند و مؤيد كارهاي هم باشند، در حالي كه اغلب اينطور نيسـت؛ </a:t>
            </a:r>
            <a:r>
              <a:rPr lang="fa-IR" smtClean="0">
                <a:cs typeface="B Zar" panose="00000400000000000000" pitchFamily="2" charset="-78"/>
              </a:rPr>
              <a:t>تعـدد سازمانهاي </a:t>
            </a:r>
            <a:r>
              <a:rPr lang="fa-IR" smtClean="0">
                <a:cs typeface="B Zar" panose="00000400000000000000" pitchFamily="2" charset="-78"/>
              </a:rPr>
              <a:t>تصميم گيرنده</a:t>
            </a:r>
            <a:r>
              <a:rPr lang="fa-IR">
                <a:cs typeface="B Zar" panose="00000400000000000000" pitchFamily="2" charset="-78"/>
              </a:rPr>
              <a:t>، كارآفرين را دچار سردرگمي كرده و او نميداند كه </a:t>
            </a:r>
            <a:r>
              <a:rPr lang="fa-IR" smtClean="0">
                <a:cs typeface="B Zar" panose="00000400000000000000" pitchFamily="2" charset="-78"/>
              </a:rPr>
              <a:t>چه زماني </a:t>
            </a:r>
            <a:r>
              <a:rPr lang="fa-IR">
                <a:cs typeface="B Zar" panose="00000400000000000000" pitchFamily="2" charset="-78"/>
              </a:rPr>
              <a:t>و چه كسي بايد اختلافات اين سازمانها را حل كند. هركسي و هر </a:t>
            </a:r>
            <a:r>
              <a:rPr lang="fa-IR" smtClean="0">
                <a:cs typeface="B Zar" panose="00000400000000000000" pitchFamily="2" charset="-78"/>
              </a:rPr>
              <a:t>سـازماني براي </a:t>
            </a:r>
            <a:r>
              <a:rPr lang="fa-IR">
                <a:cs typeface="B Zar" panose="00000400000000000000" pitchFamily="2" charset="-78"/>
              </a:rPr>
              <a:t>خودش تصميمگيري ميكند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Explosion 1 3"/>
          <p:cNvSpPr/>
          <p:nvPr/>
        </p:nvSpPr>
        <p:spPr>
          <a:xfrm>
            <a:off x="4872110" y="4975469"/>
            <a:ext cx="2447779" cy="1336431"/>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سردرگمي</a:t>
            </a:r>
            <a:endParaRPr lang="fa-IR" sz="2400" b="1">
              <a:solidFill>
                <a:srgbClr val="FF0000"/>
              </a:solidFill>
            </a:endParaRPr>
          </a:p>
        </p:txBody>
      </p:sp>
    </p:spTree>
    <p:extLst>
      <p:ext uri="{BB962C8B-B14F-4D97-AF65-F5344CB8AC3E}">
        <p14:creationId xmlns:p14="http://schemas.microsoft.com/office/powerpoint/2010/main" val="23845506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مديران يكي از شركتها ميگويد: آموزش كاركنان و مديريت، پيوسته مورد </a:t>
            </a:r>
            <a:r>
              <a:rPr lang="fa-IR" smtClean="0">
                <a:cs typeface="B Zar" panose="00000400000000000000" pitchFamily="2" charset="-78"/>
              </a:rPr>
              <a:t>نظـر بوده </a:t>
            </a:r>
            <a:r>
              <a:rPr lang="fa-IR">
                <a:cs typeface="B Zar" panose="00000400000000000000" pitchFamily="2" charset="-78"/>
              </a:rPr>
              <a:t>ولي در مشاغلي كه به صورت مونتاژ كاري است، </a:t>
            </a:r>
            <a:r>
              <a:rPr lang="fa-IR" sz="3200">
                <a:solidFill>
                  <a:srgbClr val="FF0000"/>
                </a:solidFill>
                <a:cs typeface="B Zar" panose="00000400000000000000" pitchFamily="2" charset="-78"/>
              </a:rPr>
              <a:t>آموزش</a:t>
            </a:r>
            <a:r>
              <a:rPr lang="fa-IR">
                <a:cs typeface="B Zar" panose="00000400000000000000" pitchFamily="2" charset="-78"/>
              </a:rPr>
              <a:t> اهميت خـود را </a:t>
            </a:r>
            <a:r>
              <a:rPr lang="fa-IR" smtClean="0">
                <a:cs typeface="B Zar" panose="00000400000000000000" pitchFamily="2" charset="-78"/>
              </a:rPr>
              <a:t>تـا حدودي </a:t>
            </a:r>
            <a:r>
              <a:rPr lang="fa-IR">
                <a:cs typeface="B Zar" panose="00000400000000000000" pitchFamily="2" charset="-78"/>
              </a:rPr>
              <a:t>از دست ميدهد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27026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algn="just"/>
            <a:r>
              <a:rPr lang="fa-IR">
                <a:cs typeface="B Zar" panose="00000400000000000000" pitchFamily="2" charset="-78"/>
              </a:rPr>
              <a:t>مفهوم واژهي »كارآفريني« تكامل يافته و هم اينك موضوع مباحث بسياري </a:t>
            </a:r>
            <a:r>
              <a:rPr lang="fa-IR" smtClean="0">
                <a:cs typeface="B Zar" panose="00000400000000000000" pitchFamily="2" charset="-78"/>
              </a:rPr>
              <a:t>اسـت. مكميلان </a:t>
            </a:r>
            <a:r>
              <a:rPr lang="fa-IR">
                <a:cs typeface="B Zar" panose="00000400000000000000" pitchFamily="2" charset="-78"/>
              </a:rPr>
              <a:t>و لانگ </a:t>
            </a:r>
            <a:r>
              <a:rPr lang="fa-IR" smtClean="0">
                <a:cs typeface="B Zar" panose="00000400000000000000" pitchFamily="2" charset="-78"/>
              </a:rPr>
              <a:t>(1983) به </a:t>
            </a:r>
            <a:r>
              <a:rPr lang="fa-IR">
                <a:cs typeface="B Zar" panose="00000400000000000000" pitchFamily="2" charset="-78"/>
              </a:rPr>
              <a:t>ارزيابي توسعهي كاربردهاي رسـمي نظـري ايـن واژه از</a:t>
            </a:r>
            <a:br>
              <a:rPr lang="fa-IR">
                <a:cs typeface="B Zar" panose="00000400000000000000" pitchFamily="2" charset="-78"/>
              </a:rPr>
            </a:br>
            <a:r>
              <a:rPr lang="fa-IR">
                <a:cs typeface="B Zar" panose="00000400000000000000" pitchFamily="2" charset="-78"/>
              </a:rPr>
              <a:t>اوايل </a:t>
            </a:r>
            <a:r>
              <a:rPr lang="fa-IR" smtClean="0">
                <a:cs typeface="B Zar" panose="00000400000000000000" pitchFamily="2" charset="-78"/>
              </a:rPr>
              <a:t>دهه ي </a:t>
            </a:r>
            <a:r>
              <a:rPr lang="fa-IR">
                <a:cs typeface="B Zar" panose="00000400000000000000" pitchFamily="2" charset="-78"/>
              </a:rPr>
              <a:t>1700پرداختند و </a:t>
            </a:r>
            <a:r>
              <a:rPr lang="fa-IR" sz="3500">
                <a:solidFill>
                  <a:srgbClr val="FF0000"/>
                </a:solidFill>
                <a:cs typeface="B Zar" panose="00000400000000000000" pitchFamily="2" charset="-78"/>
              </a:rPr>
              <a:t>سه</a:t>
            </a:r>
            <a:r>
              <a:rPr lang="fa-IR">
                <a:cs typeface="B Zar" panose="00000400000000000000" pitchFamily="2" charset="-78"/>
              </a:rPr>
              <a:t> موضوع به هم مرتبط را مشخص كردنـد: </a:t>
            </a:r>
            <a:endParaRPr lang="fa-IR" smtClean="0">
              <a:cs typeface="B Zar" panose="00000400000000000000" pitchFamily="2" charset="-78"/>
            </a:endParaRPr>
          </a:p>
          <a:p>
            <a:pPr algn="just"/>
            <a:endParaRPr lang="fa-IR" smtClean="0">
              <a:cs typeface="B Zar" panose="00000400000000000000" pitchFamily="2" charset="-78"/>
            </a:endParaRPr>
          </a:p>
          <a:p>
            <a:pPr algn="just"/>
            <a:r>
              <a:rPr lang="fa-IR" smtClean="0">
                <a:cs typeface="B Zar" panose="00000400000000000000" pitchFamily="2" charset="-78"/>
              </a:rPr>
              <a:t>(1) ابهـام و ريسك</a:t>
            </a:r>
            <a:r>
              <a:rPr lang="fa-IR">
                <a:cs typeface="B Zar" panose="00000400000000000000" pitchFamily="2" charset="-78"/>
              </a:rPr>
              <a:t>، با رفتارها و فعاليتهاي كارآفريني ارتباط دارنـد؛ </a:t>
            </a:r>
            <a:endParaRPr lang="fa-IR" smtClean="0">
              <a:cs typeface="B Zar" panose="00000400000000000000" pitchFamily="2" charset="-78"/>
            </a:endParaRPr>
          </a:p>
          <a:p>
            <a:pPr algn="just"/>
            <a:endParaRPr lang="fa-IR" smtClean="0">
              <a:cs typeface="B Zar" panose="00000400000000000000" pitchFamily="2" charset="-78"/>
            </a:endParaRPr>
          </a:p>
          <a:p>
            <a:pPr algn="just"/>
            <a:r>
              <a:rPr lang="fa-IR" smtClean="0">
                <a:cs typeface="B Zar" panose="00000400000000000000" pitchFamily="2" charset="-78"/>
              </a:rPr>
              <a:t>(2)بـراي </a:t>
            </a:r>
            <a:r>
              <a:rPr lang="fa-IR">
                <a:cs typeface="B Zar" panose="00000400000000000000" pitchFamily="2" charset="-78"/>
              </a:rPr>
              <a:t>سـازماندهي </a:t>
            </a:r>
            <a:r>
              <a:rPr lang="fa-IR" smtClean="0">
                <a:cs typeface="B Zar" panose="00000400000000000000" pitchFamily="2" charset="-78"/>
              </a:rPr>
              <a:t>يـك فعاليت </a:t>
            </a:r>
            <a:r>
              <a:rPr lang="fa-IR">
                <a:cs typeface="B Zar" panose="00000400000000000000" pitchFamily="2" charset="-78"/>
              </a:rPr>
              <a:t>جديد اقتصادي و موفقيت كـارآفريني، بـه توانـاييهـاي مكمـل نيـاز اسـت</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a:t>
            </a:r>
            <a:r>
              <a:rPr lang="fa-IR" smtClean="0">
                <a:cs typeface="B Zar" panose="00000400000000000000" pitchFamily="2" charset="-78"/>
              </a:rPr>
              <a:t>3) </a:t>
            </a:r>
            <a:r>
              <a:rPr lang="fa-IR" smtClean="0">
                <a:solidFill>
                  <a:srgbClr val="FF0000"/>
                </a:solidFill>
                <a:cs typeface="B Zar" panose="00000400000000000000" pitchFamily="2" charset="-78"/>
              </a:rPr>
              <a:t>پيگيري</a:t>
            </a:r>
            <a:r>
              <a:rPr lang="fa-IR" smtClean="0">
                <a:cs typeface="B Zar" panose="00000400000000000000" pitchFamily="2" charset="-78"/>
              </a:rPr>
              <a:t> </a:t>
            </a:r>
            <a:r>
              <a:rPr lang="fa-IR">
                <a:cs typeface="B Zar" panose="00000400000000000000" pitchFamily="2" charset="-78"/>
              </a:rPr>
              <a:t>فرصتهاي كارآفريني.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874837" y="4554537"/>
            <a:ext cx="2143125" cy="2143125"/>
          </a:xfrm>
          <a:prstGeom prst="rect">
            <a:avLst/>
          </a:prstGeom>
        </p:spPr>
      </p:pic>
    </p:spTree>
    <p:extLst>
      <p:ext uri="{BB962C8B-B14F-4D97-AF65-F5344CB8AC3E}">
        <p14:creationId xmlns:p14="http://schemas.microsoft.com/office/powerpoint/2010/main" val="16667644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a:cs typeface="B Zar" panose="00000400000000000000" pitchFamily="2" charset="-78"/>
              </a:rPr>
              <a:t>مدير يكي از شركتها معتقد است كه براي </a:t>
            </a:r>
            <a:r>
              <a:rPr lang="fa-IR" smtClean="0">
                <a:cs typeface="B Zar" panose="00000400000000000000" pitchFamily="2" charset="-78"/>
              </a:rPr>
              <a:t>جامعه ي </a:t>
            </a:r>
            <a:r>
              <a:rPr lang="fa-IR">
                <a:cs typeface="B Zar" panose="00000400000000000000" pitchFamily="2" charset="-78"/>
              </a:rPr>
              <a:t>كارگري آموزش كارگاهي </a:t>
            </a:r>
            <a:r>
              <a:rPr lang="fa-IR" smtClean="0">
                <a:cs typeface="B Zar" panose="00000400000000000000" pitchFamily="2" charset="-78"/>
              </a:rPr>
              <a:t>و حين </a:t>
            </a:r>
            <a:r>
              <a:rPr lang="fa-IR">
                <a:cs typeface="B Zar" panose="00000400000000000000" pitchFamily="2" charset="-78"/>
              </a:rPr>
              <a:t>خدمت، بسيار مفيد است. اين آموزشها بايد در قالب مفهوم درك كار، </a:t>
            </a:r>
            <a:r>
              <a:rPr lang="fa-IR" smtClean="0">
                <a:cs typeface="B Zar" panose="00000400000000000000" pitchFamily="2" charset="-78"/>
              </a:rPr>
              <a:t>محيط كار</a:t>
            </a:r>
            <a:r>
              <a:rPr lang="fa-IR">
                <a:cs typeface="B Zar" panose="00000400000000000000" pitchFamily="2" charset="-78"/>
              </a:rPr>
              <a:t>، فرهنگ كار و لزوم كار در جامعه و شناخت سيستمهـا و افـزايش </a:t>
            </a:r>
            <a:r>
              <a:rPr lang="fa-IR" smtClean="0">
                <a:cs typeface="B Zar" panose="00000400000000000000" pitchFamily="2" charset="-78"/>
              </a:rPr>
              <a:t>بهـره وري </a:t>
            </a:r>
            <a:r>
              <a:rPr lang="fa-IR" smtClean="0">
                <a:cs typeface="B Zar" panose="00000400000000000000" pitchFamily="2" charset="-78"/>
              </a:rPr>
              <a:t>باشد</a:t>
            </a:r>
            <a:r>
              <a:rPr lang="fa-IR">
                <a:cs typeface="B Zar" panose="00000400000000000000" pitchFamily="2" charset="-78"/>
              </a:rPr>
              <a:t>. براي مديران نيز ميتوان بيشتر از طريق سخنراني و شناخت روشهـاي </a:t>
            </a:r>
            <a:r>
              <a:rPr lang="fa-IR" smtClean="0">
                <a:cs typeface="B Zar" panose="00000400000000000000" pitchFamily="2" charset="-78"/>
              </a:rPr>
              <a:t>نـوين مديريت</a:t>
            </a:r>
            <a:r>
              <a:rPr lang="fa-IR">
                <a:cs typeface="B Zar" panose="00000400000000000000" pitchFamily="2" charset="-78"/>
              </a:rPr>
              <a:t>، آموزشهاي لازم را منتقل كرد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endParaRPr lang="fa-IR" smtClean="0">
              <a:cs typeface="B Zar" panose="00000400000000000000" pitchFamily="2" charset="-78"/>
            </a:endParaRPr>
          </a:p>
          <a:p>
            <a:pPr algn="just"/>
            <a:r>
              <a:rPr lang="fa-IR" smtClean="0">
                <a:cs typeface="B Zar" panose="00000400000000000000" pitchFamily="2" charset="-78"/>
              </a:rPr>
              <a:t>يكي </a:t>
            </a:r>
            <a:r>
              <a:rPr lang="fa-IR">
                <a:cs typeface="B Zar" panose="00000400000000000000" pitchFamily="2" charset="-78"/>
              </a:rPr>
              <a:t>از مديران، نبود نيروهاي مياني و تعليم ديده </a:t>
            </a:r>
            <a:r>
              <a:rPr lang="fa-IR" smtClean="0">
                <a:cs typeface="B Zar" panose="00000400000000000000" pitchFamily="2" charset="-78"/>
              </a:rPr>
              <a:t>(تكنسين) </a:t>
            </a:r>
            <a:r>
              <a:rPr lang="fa-IR">
                <a:cs typeface="B Zar" panose="00000400000000000000" pitchFamily="2" charset="-78"/>
              </a:rPr>
              <a:t>كه بتوانند در عمـل </a:t>
            </a:r>
            <a:r>
              <a:rPr lang="fa-IR" smtClean="0">
                <a:cs typeface="B Zar" panose="00000400000000000000" pitchFamily="2" charset="-78"/>
              </a:rPr>
              <a:t>از علم </a:t>
            </a:r>
            <a:r>
              <a:rPr lang="fa-IR">
                <a:cs typeface="B Zar" panose="00000400000000000000" pitchFamily="2" charset="-78"/>
              </a:rPr>
              <a:t>خود استفاده كنند را از مشكلات موجود در صنعت ميداند. همين مـدير </a:t>
            </a:r>
            <a:r>
              <a:rPr lang="fa-IR" smtClean="0">
                <a:cs typeface="B Zar" panose="00000400000000000000" pitchFamily="2" charset="-78"/>
              </a:rPr>
              <a:t>معتقـد است </a:t>
            </a:r>
            <a:r>
              <a:rPr lang="fa-IR">
                <a:cs typeface="B Zar" panose="00000400000000000000" pitchFamily="2" charset="-78"/>
              </a:rPr>
              <a:t>كه به دليل عدم وجود زير ساختها </a:t>
            </a:r>
            <a:r>
              <a:rPr lang="fa-IR" smtClean="0">
                <a:cs typeface="B Zar" panose="00000400000000000000" pitchFamily="2" charset="-78"/>
              </a:rPr>
              <a:t>(خطوط </a:t>
            </a:r>
            <a:r>
              <a:rPr lang="fa-IR">
                <a:cs typeface="B Zar" panose="00000400000000000000" pitchFamily="2" charset="-78"/>
              </a:rPr>
              <a:t>تلفن، برق و آب و </a:t>
            </a:r>
            <a:r>
              <a:rPr lang="fa-IR" smtClean="0">
                <a:cs typeface="B Zar" panose="00000400000000000000" pitchFamily="2" charset="-78"/>
              </a:rPr>
              <a:t>..). </a:t>
            </a:r>
            <a:r>
              <a:rPr lang="fa-IR">
                <a:cs typeface="B Zar" panose="00000400000000000000" pitchFamily="2" charset="-78"/>
              </a:rPr>
              <a:t>در </a:t>
            </a:r>
            <a:r>
              <a:rPr lang="fa-IR" smtClean="0">
                <a:cs typeface="B Zar" panose="00000400000000000000" pitchFamily="2" charset="-78"/>
              </a:rPr>
              <a:t>برخي شهركها</a:t>
            </a:r>
            <a:r>
              <a:rPr lang="fa-IR">
                <a:cs typeface="B Zar" panose="00000400000000000000" pitchFamily="2" charset="-78"/>
              </a:rPr>
              <a:t>، نميتوان از </a:t>
            </a:r>
            <a:r>
              <a:rPr lang="fa-IR" sz="3000">
                <a:solidFill>
                  <a:srgbClr val="FF0000"/>
                </a:solidFill>
                <a:cs typeface="B Zar" panose="00000400000000000000" pitchFamily="2" charset="-78"/>
              </a:rPr>
              <a:t>خلاقيت و كارآفريني </a:t>
            </a:r>
            <a:r>
              <a:rPr lang="fa-IR">
                <a:cs typeface="B Zar" panose="00000400000000000000" pitchFamily="2" charset="-78"/>
              </a:rPr>
              <a:t>استفاده كرد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6197998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a:cs typeface="B Zar" panose="00000400000000000000" pitchFamily="2" charset="-78"/>
              </a:rPr>
              <a:t>مديران يكي از شركتهاي كوچك معتقدند كه يكي از مشكلات صنايع </a:t>
            </a:r>
            <a:r>
              <a:rPr lang="fa-IR" smtClean="0">
                <a:cs typeface="B Zar" panose="00000400000000000000" pitchFamily="2" charset="-78"/>
              </a:rPr>
              <a:t>كوچـك، عدم </a:t>
            </a:r>
            <a:r>
              <a:rPr lang="fa-IR">
                <a:cs typeface="B Zar" panose="00000400000000000000" pitchFamily="2" charset="-78"/>
              </a:rPr>
              <a:t>مديريت مؤثر در ادارهي كل صنايع استان است. چرا كه برخي از اين </a:t>
            </a:r>
            <a:r>
              <a:rPr lang="fa-IR" smtClean="0">
                <a:cs typeface="B Zar" panose="00000400000000000000" pitchFamily="2" charset="-78"/>
              </a:rPr>
              <a:t>ادارههـا داراي </a:t>
            </a:r>
            <a:r>
              <a:rPr lang="fa-IR">
                <a:cs typeface="B Zar" panose="00000400000000000000" pitchFamily="2" charset="-78"/>
              </a:rPr>
              <a:t>كاركناني بسيار </a:t>
            </a:r>
            <a:r>
              <a:rPr lang="fa-IR" smtClean="0">
                <a:cs typeface="B Zar" panose="00000400000000000000" pitchFamily="2" charset="-78"/>
              </a:rPr>
              <a:t>بي انگيزه </a:t>
            </a:r>
            <a:r>
              <a:rPr lang="fa-IR">
                <a:cs typeface="B Zar" panose="00000400000000000000" pitchFamily="2" charset="-78"/>
              </a:rPr>
              <a:t>و </a:t>
            </a:r>
            <a:r>
              <a:rPr lang="fa-IR" smtClean="0">
                <a:cs typeface="B Zar" panose="00000400000000000000" pitchFamily="2" charset="-78"/>
              </a:rPr>
              <a:t>مأيوس كننده </a:t>
            </a:r>
            <a:r>
              <a:rPr lang="fa-IR">
                <a:cs typeface="B Zar" panose="00000400000000000000" pitchFamily="2" charset="-78"/>
              </a:rPr>
              <a:t>هستند؛ به طوري كه حتي از </a:t>
            </a:r>
            <a:r>
              <a:rPr lang="fa-IR" smtClean="0">
                <a:cs typeface="B Zar" panose="00000400000000000000" pitchFamily="2" charset="-78"/>
              </a:rPr>
              <a:t>قوانين مصوب </a:t>
            </a:r>
            <a:r>
              <a:rPr lang="fa-IR">
                <a:cs typeface="B Zar" panose="00000400000000000000" pitchFamily="2" charset="-78"/>
              </a:rPr>
              <a:t>و اجرايي هيچ اطلاعي نداشته و علاوه بر آن داراي سيستم بسيار ديوان </a:t>
            </a:r>
            <a:r>
              <a:rPr lang="fa-IR" smtClean="0">
                <a:cs typeface="B Zar" panose="00000400000000000000" pitchFamily="2" charset="-78"/>
              </a:rPr>
              <a:t>سالار هستند.</a:t>
            </a:r>
          </a:p>
          <a:p>
            <a:pPr marL="0" indent="0" algn="just">
              <a:buNone/>
            </a:pPr>
            <a:r>
              <a:rPr lang="fa-IR">
                <a:cs typeface="B Zar" panose="00000400000000000000" pitchFamily="2" charset="-78"/>
              </a:rPr>
              <a:t/>
            </a:r>
            <a:br>
              <a:rPr lang="fa-IR">
                <a:cs typeface="B Zar" panose="00000400000000000000" pitchFamily="2" charset="-78"/>
              </a:rPr>
            </a:br>
            <a:endParaRPr lang="fa-IR" smtClean="0">
              <a:cs typeface="B Zar" panose="00000400000000000000" pitchFamily="2" charset="-78"/>
            </a:endParaRPr>
          </a:p>
          <a:p>
            <a:pPr algn="just"/>
            <a:r>
              <a:rPr lang="fa-IR" smtClean="0">
                <a:cs typeface="B Zar" panose="00000400000000000000" pitchFamily="2" charset="-78"/>
              </a:rPr>
              <a:t>از </a:t>
            </a:r>
            <a:r>
              <a:rPr lang="fa-IR">
                <a:cs typeface="B Zar" panose="00000400000000000000" pitchFamily="2" charset="-78"/>
              </a:rPr>
              <a:t>آنجا كه در حين مصاحبهها، مشاهدات برنامهريزي شده نيز در دستور كار </a:t>
            </a:r>
            <a:r>
              <a:rPr lang="fa-IR" smtClean="0">
                <a:cs typeface="B Zar" panose="00000400000000000000" pitchFamily="2" charset="-78"/>
              </a:rPr>
              <a:t>محققان بوده </a:t>
            </a:r>
            <a:r>
              <a:rPr lang="fa-IR">
                <a:cs typeface="B Zar" panose="00000400000000000000" pitchFamily="2" charset="-78"/>
              </a:rPr>
              <a:t>است، يادداشتهايي از نحوهي فعاليت كارآفرينان صنايع كوچك در </a:t>
            </a:r>
            <a:r>
              <a:rPr lang="fa-IR" smtClean="0">
                <a:cs typeface="B Zar" panose="00000400000000000000" pitchFamily="2" charset="-78"/>
              </a:rPr>
              <a:t>مرحلهي بهرهبرداري </a:t>
            </a:r>
            <a:r>
              <a:rPr lang="fa-IR">
                <a:cs typeface="B Zar" panose="00000400000000000000" pitchFamily="2" charset="-78"/>
              </a:rPr>
              <a:t>گردآوري شده است كه اگر بخواهيم جمـعبنـدي كلـي از </a:t>
            </a:r>
            <a:r>
              <a:rPr lang="fa-IR" smtClean="0">
                <a:cs typeface="B Zar" panose="00000400000000000000" pitchFamily="2" charset="-78"/>
              </a:rPr>
              <a:t>مشـاهدات صورت </a:t>
            </a:r>
            <a:r>
              <a:rPr lang="fa-IR">
                <a:cs typeface="B Zar" panose="00000400000000000000" pitchFamily="2" charset="-78"/>
              </a:rPr>
              <a:t>گرفته توسط پژوهشگران به عمل آوريم، ميتوان نكات زير را مورد </a:t>
            </a:r>
            <a:r>
              <a:rPr lang="fa-IR" smtClean="0">
                <a:cs typeface="B Zar" panose="00000400000000000000" pitchFamily="2" charset="-78"/>
              </a:rPr>
              <a:t>توجه قرار </a:t>
            </a:r>
            <a:r>
              <a:rPr lang="fa-IR">
                <a:cs typeface="B Zar" panose="00000400000000000000" pitchFamily="2" charset="-78"/>
              </a:rPr>
              <a:t>داد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Explosion 1 3"/>
          <p:cNvSpPr/>
          <p:nvPr/>
        </p:nvSpPr>
        <p:spPr>
          <a:xfrm>
            <a:off x="2518116" y="5092505"/>
            <a:ext cx="3038622" cy="1765495"/>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كاركناني بسيار بي انگيزه و مأيوس كننده</a:t>
            </a:r>
            <a:endParaRPr lang="fa-IR">
              <a:solidFill>
                <a:srgbClr val="FF0000"/>
              </a:solidFill>
            </a:endParaRPr>
          </a:p>
        </p:txBody>
      </p:sp>
    </p:spTree>
    <p:extLst>
      <p:ext uri="{BB962C8B-B14F-4D97-AF65-F5344CB8AC3E}">
        <p14:creationId xmlns:p14="http://schemas.microsoft.com/office/powerpoint/2010/main" val="41503370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به دليل فقدان روحيهي تحقيق و پژوهش در صنايع و همچنين عـدم </a:t>
            </a:r>
            <a:r>
              <a:rPr lang="fa-IR" smtClean="0">
                <a:cs typeface="B Zar" panose="00000400000000000000" pitchFamily="2" charset="-78"/>
              </a:rPr>
              <a:t>نتيجـهگيـري عملي </a:t>
            </a:r>
            <a:r>
              <a:rPr lang="fa-IR">
                <a:cs typeface="B Zar" panose="00000400000000000000" pitchFamily="2" charset="-78"/>
              </a:rPr>
              <a:t>از نتايج تحقيقات گذشته، مديران صـنايع كوچـك مـورد بررسـي، </a:t>
            </a:r>
            <a:r>
              <a:rPr lang="fa-IR" smtClean="0">
                <a:cs typeface="B Zar" panose="00000400000000000000" pitchFamily="2" charset="-78"/>
              </a:rPr>
              <a:t>اسـتقبال چنداني </a:t>
            </a:r>
            <a:r>
              <a:rPr lang="fa-IR">
                <a:cs typeface="B Zar" panose="00000400000000000000" pitchFamily="2" charset="-78"/>
              </a:rPr>
              <a:t>از اين حركت پژوهشي نكردند و در پاسخ به سؤالات به سـختي بـا </a:t>
            </a:r>
            <a:r>
              <a:rPr lang="fa-IR" smtClean="0">
                <a:cs typeface="B Zar" panose="00000400000000000000" pitchFamily="2" charset="-78"/>
              </a:rPr>
              <a:t>گـروه پژوهشي </a:t>
            </a:r>
            <a:r>
              <a:rPr lang="fa-IR">
                <a:cs typeface="B Zar" panose="00000400000000000000" pitchFamily="2" charset="-78"/>
              </a:rPr>
              <a:t>همكاري ميكردند</a:t>
            </a:r>
            <a:r>
              <a:rPr lang="fa-IR" smtClean="0">
                <a:cs typeface="B Zar" panose="00000400000000000000" pitchFamily="2" charset="-78"/>
              </a:rPr>
              <a:t>.</a:t>
            </a:r>
          </a:p>
          <a:p>
            <a:pPr algn="just"/>
            <a:endParaRPr lang="fa-IR" smtClean="0">
              <a:cs typeface="B Zar" panose="00000400000000000000" pitchFamily="2" charset="-78"/>
            </a:endParaRPr>
          </a:p>
          <a:p>
            <a:pPr algn="just"/>
            <a:r>
              <a:rPr lang="fa-IR" smtClean="0">
                <a:cs typeface="B Zar" panose="00000400000000000000" pitchFamily="2" charset="-78"/>
              </a:rPr>
              <a:t>اكثر </a:t>
            </a:r>
            <a:r>
              <a:rPr lang="fa-IR">
                <a:cs typeface="B Zar" panose="00000400000000000000" pitchFamily="2" charset="-78"/>
              </a:rPr>
              <a:t>مديران، ضمن اذعان به اهميت و ضرورت آموزش در صنعت، مشكل </a:t>
            </a:r>
            <a:r>
              <a:rPr lang="fa-IR" smtClean="0">
                <a:cs typeface="B Zar" panose="00000400000000000000" pitchFamily="2" charset="-78"/>
              </a:rPr>
              <a:t>عمدهي صنايع </a:t>
            </a:r>
            <a:r>
              <a:rPr lang="fa-IR">
                <a:cs typeface="B Zar" panose="00000400000000000000" pitchFamily="2" charset="-78"/>
              </a:rPr>
              <a:t>خود را عدم همكاري دولت و سازمانهاي دولتي ميدانستند و اصولاً </a:t>
            </a:r>
            <a:r>
              <a:rPr lang="fa-IR" smtClean="0">
                <a:cs typeface="B Zar" panose="00000400000000000000" pitchFamily="2" charset="-78"/>
              </a:rPr>
              <a:t>معتقـد بودند كه در جامعهي ما باد مساعدي به سمت كارآفرين نمودن صنايع وجود ندارد.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9169361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فرآيند </a:t>
            </a:r>
            <a:r>
              <a:rPr lang="fa-IR">
                <a:cs typeface="B Zar" panose="00000400000000000000" pitchFamily="2" charset="-78"/>
              </a:rPr>
              <a:t>كار صنايع كوچك نشان ميدهد كه اكثر مديران، مالك شركتها هستند </a:t>
            </a:r>
            <a:r>
              <a:rPr lang="fa-IR" smtClean="0">
                <a:cs typeface="B Zar" panose="00000400000000000000" pitchFamily="2" charset="-78"/>
              </a:rPr>
              <a:t>و هنوز </a:t>
            </a:r>
            <a:r>
              <a:rPr lang="fa-IR">
                <a:cs typeface="B Zar" panose="00000400000000000000" pitchFamily="2" charset="-78"/>
              </a:rPr>
              <a:t>تفكيك بين مديريت و مالكيت كه در انقـلاب صـنعتي بـه وقـوع </a:t>
            </a:r>
            <a:r>
              <a:rPr lang="fa-IR" smtClean="0">
                <a:cs typeface="B Zar" panose="00000400000000000000" pitchFamily="2" charset="-78"/>
              </a:rPr>
              <a:t>پيوسـت، صورت </a:t>
            </a:r>
            <a:r>
              <a:rPr lang="fa-IR">
                <a:cs typeface="B Zar" panose="00000400000000000000" pitchFamily="2" charset="-78"/>
              </a:rPr>
              <a:t>نگرفته است و در بسياري از شركتها اين رونـد هنـوز وجـود دارد. </a:t>
            </a:r>
            <a:r>
              <a:rPr lang="fa-IR" smtClean="0">
                <a:cs typeface="B Zar" panose="00000400000000000000" pitchFamily="2" charset="-78"/>
              </a:rPr>
              <a:t>ايـن مالكين </a:t>
            </a:r>
            <a:r>
              <a:rPr lang="fa-IR">
                <a:cs typeface="B Zar" panose="00000400000000000000" pitchFamily="2" charset="-78"/>
              </a:rPr>
              <a:t>مدير، فاقد مهارتها و تخصصهاي مديريتي بوده و لازم است با </a:t>
            </a:r>
            <a:r>
              <a:rPr lang="fa-IR" smtClean="0">
                <a:cs typeface="B Zar" panose="00000400000000000000" pitchFamily="2" charset="-78"/>
              </a:rPr>
              <a:t>برنامهريزي آموزش </a:t>
            </a:r>
            <a:r>
              <a:rPr lang="fa-IR">
                <a:cs typeface="B Zar" panose="00000400000000000000" pitchFamily="2" charset="-78"/>
              </a:rPr>
              <a:t>صحيح به آنها، آموزشهاي مديريتي لازم را ارائه كرد</a:t>
            </a:r>
            <a:r>
              <a:rPr lang="fa-IR" smtClean="0">
                <a:cs typeface="B Zar" panose="00000400000000000000" pitchFamily="2" charset="-78"/>
              </a:rPr>
              <a:t>.</a:t>
            </a:r>
          </a:p>
          <a:p>
            <a:pPr algn="just"/>
            <a:endParaRPr lang="fa-IR" smtClean="0">
              <a:cs typeface="B Zar" panose="00000400000000000000" pitchFamily="2" charset="-78"/>
            </a:endParaRPr>
          </a:p>
          <a:p>
            <a:pPr algn="just"/>
            <a:r>
              <a:rPr lang="fa-IR" smtClean="0">
                <a:cs typeface="B Zar" panose="00000400000000000000" pitchFamily="2" charset="-78"/>
              </a:rPr>
              <a:t>جو </a:t>
            </a:r>
            <a:r>
              <a:rPr lang="fa-IR">
                <a:cs typeface="B Zar" panose="00000400000000000000" pitchFamily="2" charset="-78"/>
              </a:rPr>
              <a:t>حاكم بر شركتها حكايت از اين دارد كه تفويض اختيار كمـي بـه </a:t>
            </a:r>
            <a:r>
              <a:rPr lang="fa-IR" smtClean="0">
                <a:cs typeface="B Zar" panose="00000400000000000000" pitchFamily="2" charset="-78"/>
              </a:rPr>
              <a:t>كاركنـان صورت </a:t>
            </a:r>
            <a:r>
              <a:rPr lang="fa-IR">
                <a:cs typeface="B Zar" panose="00000400000000000000" pitchFamily="2" charset="-78"/>
              </a:rPr>
              <a:t>ميگيرد و مديران ارشد شركت، تمامي اختيارات را بـر عهـده دارنـد و </a:t>
            </a:r>
            <a:r>
              <a:rPr lang="fa-IR" smtClean="0">
                <a:cs typeface="B Zar" panose="00000400000000000000" pitchFamily="2" charset="-78"/>
              </a:rPr>
              <a:t>در چنين </a:t>
            </a:r>
            <a:r>
              <a:rPr lang="fa-IR">
                <a:cs typeface="B Zar" panose="00000400000000000000" pitchFamily="2" charset="-78"/>
              </a:rPr>
              <a:t>محيطي امكان خلاقيت وجود ندارد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Explosion 1 3"/>
          <p:cNvSpPr/>
          <p:nvPr/>
        </p:nvSpPr>
        <p:spPr>
          <a:xfrm>
            <a:off x="4766603" y="4944794"/>
            <a:ext cx="2658794" cy="1913206"/>
          </a:xfrm>
          <a:prstGeom prst="irregularSeal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جو حاكم بر شركتها</a:t>
            </a:r>
            <a:endParaRPr lang="fa-IR">
              <a:solidFill>
                <a:srgbClr val="FF0000"/>
              </a:solidFill>
            </a:endParaRPr>
          </a:p>
        </p:txBody>
      </p:sp>
    </p:spTree>
    <p:extLst>
      <p:ext uri="{BB962C8B-B14F-4D97-AF65-F5344CB8AC3E}">
        <p14:creationId xmlns:p14="http://schemas.microsoft.com/office/powerpoint/2010/main" val="20269339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a:cs typeface="B Zar" panose="00000400000000000000" pitchFamily="2" charset="-78"/>
              </a:rPr>
              <a:t>در بعضي شركتها مشاهده گرديد كه فضاي كار از نظر آلـودگي هـوا و </a:t>
            </a:r>
            <a:r>
              <a:rPr lang="fa-IR" smtClean="0">
                <a:cs typeface="B Zar" panose="00000400000000000000" pitchFamily="2" charset="-78"/>
              </a:rPr>
              <a:t>صـوتي دچار </a:t>
            </a:r>
            <a:r>
              <a:rPr lang="fa-IR">
                <a:cs typeface="B Zar" panose="00000400000000000000" pitchFamily="2" charset="-78"/>
              </a:rPr>
              <a:t>مشكل هستند. در مجموع، شركتهاي مورد مطالعه بستگي به نـوع نگـرش </a:t>
            </a:r>
            <a:r>
              <a:rPr lang="fa-IR" smtClean="0">
                <a:cs typeface="B Zar" panose="00000400000000000000" pitchFamily="2" charset="-78"/>
              </a:rPr>
              <a:t>و شخصيت </a:t>
            </a:r>
            <a:r>
              <a:rPr lang="fa-IR">
                <a:cs typeface="B Zar" panose="00000400000000000000" pitchFamily="2" charset="-78"/>
              </a:rPr>
              <a:t>مدير، داراي مديريت خاص خود بودند و به علت فقدان دورههاي </a:t>
            </a:r>
            <a:r>
              <a:rPr lang="fa-IR" smtClean="0">
                <a:cs typeface="B Zar" panose="00000400000000000000" pitchFamily="2" charset="-78"/>
              </a:rPr>
              <a:t>آموزشي مناسب</a:t>
            </a:r>
            <a:r>
              <a:rPr lang="fa-IR">
                <a:cs typeface="B Zar" panose="00000400000000000000" pitchFamily="2" charset="-78"/>
              </a:rPr>
              <a:t>، كاركنان و مديران در برقراري ارتباط با يكديگر دچار مشكل ميشوند </a:t>
            </a:r>
            <a:r>
              <a:rPr lang="fa-IR" smtClean="0">
                <a:cs typeface="B Zar" panose="00000400000000000000" pitchFamily="2" charset="-78"/>
              </a:rPr>
              <a:t>كه اغلب </a:t>
            </a:r>
            <a:r>
              <a:rPr lang="fa-IR">
                <a:cs typeface="B Zar" panose="00000400000000000000" pitchFamily="2" charset="-78"/>
              </a:rPr>
              <a:t>سوءتفاهمات به وجود آمده ناشي از عدم درك مناسب طـرف مقابـل </a:t>
            </a:r>
            <a:r>
              <a:rPr lang="fa-IR" smtClean="0">
                <a:cs typeface="B Zar" panose="00000400000000000000" pitchFamily="2" charset="-78"/>
              </a:rPr>
              <a:t>اسـت. </a:t>
            </a:r>
            <a:r>
              <a:rPr lang="fa-IR" smtClean="0">
                <a:cs typeface="B Zar" panose="00000400000000000000" pitchFamily="2" charset="-78"/>
              </a:rPr>
              <a:t>ارائه ي </a:t>
            </a:r>
            <a:r>
              <a:rPr lang="fa-IR">
                <a:cs typeface="B Zar" panose="00000400000000000000" pitchFamily="2" charset="-78"/>
              </a:rPr>
              <a:t>آموزشهاي كارآفريني به اين مديران و كاركنان باعث افـزايش </a:t>
            </a:r>
            <a:r>
              <a:rPr lang="fa-IR" smtClean="0">
                <a:cs typeface="B Zar" panose="00000400000000000000" pitchFamily="2" charset="-78"/>
              </a:rPr>
              <a:t>توانمنـدي آنها </a:t>
            </a:r>
            <a:r>
              <a:rPr lang="fa-IR">
                <a:cs typeface="B Zar" panose="00000400000000000000" pitchFamily="2" charset="-78"/>
              </a:rPr>
              <a:t>خواهد شد ولي اغلب مديران از برگزاري دورههاي آموزشي استقبال </a:t>
            </a:r>
            <a:r>
              <a:rPr lang="fa-IR" smtClean="0">
                <a:cs typeface="B Zar" panose="00000400000000000000" pitchFamily="2" charset="-78"/>
              </a:rPr>
              <a:t>چنـداني ندارند</a:t>
            </a:r>
            <a:r>
              <a:rPr lang="fa-IR">
                <a:cs typeface="B Zar" panose="00000400000000000000" pitchFamily="2" charset="-78"/>
              </a:rPr>
              <a:t>، علت عمدهي آن، مشغلهي زياد و فاصله گرفتن آنها از بحث و درس </a:t>
            </a:r>
            <a:r>
              <a:rPr lang="fa-IR" smtClean="0">
                <a:cs typeface="B Zar" panose="00000400000000000000" pitchFamily="2" charset="-78"/>
              </a:rPr>
              <a:t>است. سازمان </a:t>
            </a:r>
            <a:r>
              <a:rPr lang="fa-IR">
                <a:cs typeface="B Zar" panose="00000400000000000000" pitchFamily="2" charset="-78"/>
              </a:rPr>
              <a:t>صنايع كوچك ميتواند با برنامـهريـزي صـحيح، ضـمن تعريـف </a:t>
            </a:r>
            <a:r>
              <a:rPr lang="fa-IR" smtClean="0">
                <a:cs typeface="B Zar" panose="00000400000000000000" pitchFamily="2" charset="-78"/>
              </a:rPr>
              <a:t>درسـت دورههاي </a:t>
            </a:r>
            <a:r>
              <a:rPr lang="fa-IR">
                <a:cs typeface="B Zar" panose="00000400000000000000" pitchFamily="2" charset="-78"/>
              </a:rPr>
              <a:t>آموزشي و اجراي مناسب، انگيزهي آنها را جلب كند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Rectangle 3"/>
          <p:cNvSpPr/>
          <p:nvPr/>
        </p:nvSpPr>
        <p:spPr>
          <a:xfrm>
            <a:off x="1090825" y="5253633"/>
            <a:ext cx="7534435" cy="923330"/>
          </a:xfrm>
          <a:prstGeom prst="rect">
            <a:avLst/>
          </a:prstGeom>
          <a:noFill/>
        </p:spPr>
        <p:txBody>
          <a:bodyPr wrap="none" lIns="91440" tIns="45720" rIns="91440" bIns="45720">
            <a:spAutoFit/>
          </a:bodyPr>
          <a:lstStyle/>
          <a:p>
            <a:pPr algn="ctr"/>
            <a:r>
              <a:rPr lang="fa-IR" sz="5400" b="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Zar" panose="00000400000000000000" pitchFamily="2" charset="-78"/>
              </a:rPr>
              <a:t>ارائه ي </a:t>
            </a:r>
            <a:r>
              <a:rPr lang="fa-IR"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Zar" panose="00000400000000000000" pitchFamily="2" charset="-78"/>
              </a:rPr>
              <a:t>آموزشهاي كارآفريني </a:t>
            </a:r>
            <a:endParaRPr lang="fa-IR"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5664456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a:cs typeface="B Zar" panose="00000400000000000000" pitchFamily="2" charset="-78"/>
              </a:rPr>
              <a:t>ارزيابي نقاط قوت و ضعف دورههاي آموزش كارآفريني در ايران</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بهمنظور بررسي نقاط قوت و ضعف دورههاي آموزش كارآفريني در ايران و </a:t>
            </a:r>
            <a:r>
              <a:rPr lang="fa-IR" smtClean="0">
                <a:cs typeface="B Zar" panose="00000400000000000000" pitchFamily="2" charset="-78"/>
              </a:rPr>
              <a:t>يـافتن پاسخ </a:t>
            </a:r>
            <a:r>
              <a:rPr lang="fa-IR">
                <a:cs typeface="B Zar" panose="00000400000000000000" pitchFamily="2" charset="-78"/>
              </a:rPr>
              <a:t>به سؤال دوم تحقيق از روش بررسي اسناد و مدارك استفاده شده </a:t>
            </a:r>
            <a:r>
              <a:rPr lang="fa-IR" smtClean="0">
                <a:cs typeface="B Zar" panose="00000400000000000000" pitchFamily="2" charset="-78"/>
              </a:rPr>
              <a:t>است. بهطور </a:t>
            </a:r>
            <a:r>
              <a:rPr lang="fa-IR">
                <a:cs typeface="B Zar" panose="00000400000000000000" pitchFamily="2" charset="-78"/>
              </a:rPr>
              <a:t>كلي ميتوان گفت كه </a:t>
            </a:r>
            <a:r>
              <a:rPr lang="fa-IR" b="1">
                <a:cs typeface="B Zar" panose="00000400000000000000" pitchFamily="2" charset="-78"/>
              </a:rPr>
              <a:t>آموزش كارآفريني در ايران، در </a:t>
            </a:r>
            <a:r>
              <a:rPr lang="fa-IR" b="1" smtClean="0">
                <a:cs typeface="B Zar" panose="00000400000000000000" pitchFamily="2" charset="-78"/>
              </a:rPr>
              <a:t>مرحلـه ي </a:t>
            </a:r>
            <a:r>
              <a:rPr lang="fa-IR" b="1" smtClean="0">
                <a:cs typeface="B Zar" panose="00000400000000000000" pitchFamily="2" charset="-78"/>
              </a:rPr>
              <a:t>طفوليـت به </a:t>
            </a:r>
            <a:r>
              <a:rPr lang="fa-IR" b="1">
                <a:cs typeface="B Zar" panose="00000400000000000000" pitchFamily="2" charset="-78"/>
              </a:rPr>
              <a:t>سر ميبرد </a:t>
            </a:r>
            <a:r>
              <a:rPr lang="fa-IR">
                <a:cs typeface="B Zar" panose="00000400000000000000" pitchFamily="2" charset="-78"/>
              </a:rPr>
              <a:t>و ميتوان نقاط قوت و ضعف اين دورهها را در قالب موارد زيـر </a:t>
            </a:r>
            <a:r>
              <a:rPr lang="fa-IR" smtClean="0">
                <a:cs typeface="B Zar" panose="00000400000000000000" pitchFamily="2" charset="-78"/>
              </a:rPr>
              <a:t>خلاصـه كرد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3982468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الف( نقاط قوت دورههاي آموزش كارآفريني در ايران</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algn="just"/>
            <a:r>
              <a:rPr lang="fa-IR">
                <a:cs typeface="B Zar" panose="00000400000000000000" pitchFamily="2" charset="-78"/>
              </a:rPr>
              <a:t>استاداني كه دورههاي آموزش كارآفريني را برگزار كردهاند، عمدتاً داراي </a:t>
            </a:r>
            <a:r>
              <a:rPr lang="fa-IR" smtClean="0">
                <a:cs typeface="B Zar" panose="00000400000000000000" pitchFamily="2" charset="-78"/>
              </a:rPr>
              <a:t>تخصص نسبي </a:t>
            </a:r>
            <a:r>
              <a:rPr lang="fa-IR">
                <a:cs typeface="B Zar" panose="00000400000000000000" pitchFamily="2" charset="-78"/>
              </a:rPr>
              <a:t>در اين زمينه بودهاند، به گونهاي كه عنوان رسالهي دكتـري يـا </a:t>
            </a:r>
            <a:r>
              <a:rPr lang="fa-IR" smtClean="0">
                <a:cs typeface="B Zar" panose="00000400000000000000" pitchFamily="2" charset="-78"/>
              </a:rPr>
              <a:t>پايـاننامـهي تحصيلي </a:t>
            </a:r>
            <a:r>
              <a:rPr lang="fa-IR">
                <a:cs typeface="B Zar" panose="00000400000000000000" pitchFamily="2" charset="-78"/>
              </a:rPr>
              <a:t>آنها اختصاص به موضوع كارآفريني نداشته است</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endParaRPr lang="fa-IR" smtClean="0">
              <a:cs typeface="B Zar" panose="00000400000000000000" pitchFamily="2" charset="-78"/>
            </a:endParaRPr>
          </a:p>
          <a:p>
            <a:pPr algn="just"/>
            <a:r>
              <a:rPr lang="fa-IR" smtClean="0">
                <a:cs typeface="B Zar" panose="00000400000000000000" pitchFamily="2" charset="-78"/>
              </a:rPr>
              <a:t>با </a:t>
            </a:r>
            <a:r>
              <a:rPr lang="fa-IR">
                <a:cs typeface="B Zar" panose="00000400000000000000" pitchFamily="2" charset="-78"/>
              </a:rPr>
              <a:t>توجه به دورههاي معدودي كه برگزار شده، به نظر ميرسد كه استقبال مطلوبي </a:t>
            </a:r>
            <a:r>
              <a:rPr lang="fa-IR" smtClean="0">
                <a:cs typeface="B Zar" panose="00000400000000000000" pitchFamily="2" charset="-78"/>
              </a:rPr>
              <a:t>از ايــن دورههــا </a:t>
            </a:r>
            <a:r>
              <a:rPr lang="fa-IR">
                <a:cs typeface="B Zar" panose="00000400000000000000" pitchFamily="2" charset="-78"/>
              </a:rPr>
              <a:t>بــه عمــل آمــده اســت و ايــن ناشــي از مطالعــات </a:t>
            </a:r>
            <a:r>
              <a:rPr lang="fa-IR" smtClean="0">
                <a:cs typeface="B Zar" panose="00000400000000000000" pitchFamily="2" charset="-78"/>
              </a:rPr>
              <a:t>مــوردي و </a:t>
            </a:r>
            <a:r>
              <a:rPr lang="fa-IR">
                <a:cs typeface="B Zar" panose="00000400000000000000" pitchFamily="2" charset="-78"/>
              </a:rPr>
              <a:t>وجود خلأ در اين زمينه، در مؤسسات آموزشي و صنعتي است</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endParaRPr lang="fa-IR" smtClean="0">
              <a:cs typeface="B Zar" panose="00000400000000000000" pitchFamily="2" charset="-78"/>
            </a:endParaRPr>
          </a:p>
          <a:p>
            <a:pPr algn="just"/>
            <a:r>
              <a:rPr lang="fa-IR" smtClean="0">
                <a:cs typeface="B Zar" panose="00000400000000000000" pitchFamily="2" charset="-78"/>
              </a:rPr>
              <a:t>در </a:t>
            </a:r>
            <a:r>
              <a:rPr lang="fa-IR">
                <a:cs typeface="B Zar" panose="00000400000000000000" pitchFamily="2" charset="-78"/>
              </a:rPr>
              <a:t>برخي از برنامههاي آموزشي، تعدادي از استادان، از مطالعـات مـوردي </a:t>
            </a:r>
            <a:r>
              <a:rPr lang="fa-IR" smtClean="0">
                <a:cs typeface="B Zar" panose="00000400000000000000" pitchFamily="2" charset="-78"/>
              </a:rPr>
              <a:t>(</a:t>
            </a:r>
            <a:r>
              <a:rPr lang="en-US" smtClean="0">
                <a:cs typeface="B Zar" panose="00000400000000000000" pitchFamily="2" charset="-78"/>
              </a:rPr>
              <a:t>Cases </a:t>
            </a:r>
            <a:r>
              <a:rPr lang="fa-IR" smtClean="0">
                <a:cs typeface="B Zar" panose="00000400000000000000" pitchFamily="2" charset="-78"/>
              </a:rPr>
              <a:t>) مثالهاي </a:t>
            </a:r>
            <a:r>
              <a:rPr lang="fa-IR">
                <a:cs typeface="B Zar" panose="00000400000000000000" pitchFamily="2" charset="-78"/>
              </a:rPr>
              <a:t>بومي و همچنين ابزار سمعي و بصري </a:t>
            </a:r>
            <a:r>
              <a:rPr lang="fa-IR" smtClean="0">
                <a:cs typeface="B Zar" panose="00000400000000000000" pitchFamily="2" charset="-78"/>
              </a:rPr>
              <a:t>(همانند </a:t>
            </a:r>
            <a:r>
              <a:rPr lang="fa-IR">
                <a:cs typeface="B Zar" panose="00000400000000000000" pitchFamily="2" charset="-78"/>
              </a:rPr>
              <a:t>فيلمهاي </a:t>
            </a:r>
            <a:r>
              <a:rPr lang="fa-IR" smtClean="0">
                <a:cs typeface="B Zar" panose="00000400000000000000" pitchFamily="2" charset="-78"/>
              </a:rPr>
              <a:t>ويدئويي)، اسـتفاده كردهاند </a:t>
            </a:r>
            <a:r>
              <a:rPr lang="fa-IR">
                <a:cs typeface="B Zar" panose="00000400000000000000" pitchFamily="2" charset="-78"/>
              </a:rPr>
              <a:t>كه تأثير زيادي در جلب توجه و رضايت شركتكنندگان دورههـا </a:t>
            </a:r>
            <a:r>
              <a:rPr lang="fa-IR" smtClean="0">
                <a:cs typeface="B Zar" panose="00000400000000000000" pitchFamily="2" charset="-78"/>
              </a:rPr>
              <a:t>داشـته است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4640296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از آنجا كه اكثر استادان دورهها، داراي سوابق مديريتي مراكـز صـنعتي </a:t>
            </a:r>
            <a:r>
              <a:rPr lang="fa-IR" smtClean="0">
                <a:cs typeface="B Zar" panose="00000400000000000000" pitchFamily="2" charset="-78"/>
              </a:rPr>
              <a:t>بـودهانـد، ارتباط </a:t>
            </a:r>
            <a:r>
              <a:rPr lang="fa-IR">
                <a:cs typeface="B Zar" panose="00000400000000000000" pitchFamily="2" charset="-78"/>
              </a:rPr>
              <a:t>با مخاطبين و شركتكنندگان دورهها نسبتاً خوب بوده است و تجربهي </a:t>
            </a:r>
            <a:r>
              <a:rPr lang="fa-IR" smtClean="0">
                <a:cs typeface="B Zar" panose="00000400000000000000" pitchFamily="2" charset="-78"/>
              </a:rPr>
              <a:t>عملي آنها </a:t>
            </a:r>
            <a:r>
              <a:rPr lang="fa-IR">
                <a:cs typeface="B Zar" panose="00000400000000000000" pitchFamily="2" charset="-78"/>
              </a:rPr>
              <a:t>و بازگويي تجربههاي عملي براي شركتكنندگان، درك مفاهيم </a:t>
            </a:r>
            <a:r>
              <a:rPr lang="fa-IR" smtClean="0">
                <a:cs typeface="B Zar" panose="00000400000000000000" pitchFamily="2" charset="-78"/>
              </a:rPr>
              <a:t>كـارآفريني را </a:t>
            </a:r>
            <a:r>
              <a:rPr lang="fa-IR">
                <a:cs typeface="B Zar" panose="00000400000000000000" pitchFamily="2" charset="-78"/>
              </a:rPr>
              <a:t>آسان كرده است</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از </a:t>
            </a:r>
            <a:r>
              <a:rPr lang="fa-IR">
                <a:cs typeface="B Zar" panose="00000400000000000000" pitchFamily="2" charset="-78"/>
              </a:rPr>
              <a:t>طرف مراكز صنعتي و آموزشي كشور درخواستهاي زيادي مبني بر </a:t>
            </a:r>
            <a:r>
              <a:rPr lang="fa-IR" smtClean="0">
                <a:cs typeface="B Zar" panose="00000400000000000000" pitchFamily="2" charset="-78"/>
              </a:rPr>
              <a:t>برگـزاري اين </a:t>
            </a:r>
            <a:r>
              <a:rPr lang="fa-IR">
                <a:cs typeface="B Zar" panose="00000400000000000000" pitchFamily="2" charset="-78"/>
              </a:rPr>
              <a:t>دورههاي آموزش كارآفريني ميشود كه ناشي از تشنگي و خلأ در ايـن </a:t>
            </a:r>
            <a:r>
              <a:rPr lang="fa-IR" smtClean="0">
                <a:cs typeface="B Zar" panose="00000400000000000000" pitchFamily="2" charset="-78"/>
              </a:rPr>
              <a:t>زمينـه است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9565804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ب( نقاط ضعف دورههاي آموزش كارآفريني در ايران</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براي </a:t>
            </a:r>
            <a:r>
              <a:rPr lang="fa-IR">
                <a:cs typeface="B Zar" panose="00000400000000000000" pitchFamily="2" charset="-78"/>
              </a:rPr>
              <a:t>برگزاري دورههاي جامع آموزش كارآفريني، چهار دستهي اصـلي از </a:t>
            </a:r>
            <a:r>
              <a:rPr lang="fa-IR" smtClean="0">
                <a:cs typeface="B Zar" panose="00000400000000000000" pitchFamily="2" charset="-78"/>
              </a:rPr>
              <a:t>دورههـا مورد </a:t>
            </a:r>
            <a:r>
              <a:rPr lang="fa-IR">
                <a:cs typeface="B Zar" panose="00000400000000000000" pitchFamily="2" charset="-78"/>
              </a:rPr>
              <a:t>نياز است كه عبارتند از: آگاهي و جهتگيري به سوي كارآفريني، </a:t>
            </a:r>
            <a:r>
              <a:rPr lang="fa-IR" smtClean="0">
                <a:cs typeface="B Zar" panose="00000400000000000000" pitchFamily="2" charset="-78"/>
              </a:rPr>
              <a:t>توسـعهي تأسيس </a:t>
            </a:r>
            <a:r>
              <a:rPr lang="fa-IR">
                <a:cs typeface="B Zar" panose="00000400000000000000" pitchFamily="2" charset="-78"/>
              </a:rPr>
              <a:t>شركتها، رشد و بقاي كارآفرينان و شـركتهـاي كوچـك و </a:t>
            </a:r>
            <a:r>
              <a:rPr lang="fa-IR" smtClean="0">
                <a:cs typeface="B Zar" panose="00000400000000000000" pitchFamily="2" charset="-78"/>
              </a:rPr>
              <a:t>توسـعهي آموزش </a:t>
            </a:r>
            <a:r>
              <a:rPr lang="fa-IR">
                <a:cs typeface="B Zar" panose="00000400000000000000" pitchFamily="2" charset="-78"/>
              </a:rPr>
              <a:t>كارآفريني. با توجه به بررسيهاي به عمـل آمـده از دورههـاي </a:t>
            </a:r>
            <a:r>
              <a:rPr lang="fa-IR" smtClean="0">
                <a:cs typeface="B Zar" panose="00000400000000000000" pitchFamily="2" charset="-78"/>
              </a:rPr>
              <a:t>آمـوزش كارآفريني </a:t>
            </a:r>
            <a:r>
              <a:rPr lang="fa-IR">
                <a:cs typeface="B Zar" panose="00000400000000000000" pitchFamily="2" charset="-78"/>
              </a:rPr>
              <a:t>در كشور، </a:t>
            </a:r>
            <a:r>
              <a:rPr lang="fa-IR" smtClean="0">
                <a:cs typeface="B Zar" panose="00000400000000000000" pitchFamily="2" charset="-78"/>
              </a:rPr>
              <a:t>اين </a:t>
            </a:r>
            <a:r>
              <a:rPr lang="fa-IR" smtClean="0">
                <a:cs typeface="B Zar" panose="00000400000000000000" pitchFamily="2" charset="-78"/>
              </a:rPr>
              <a:t>برنامه ها </a:t>
            </a:r>
            <a:r>
              <a:rPr lang="fa-IR">
                <a:cs typeface="B Zar" panose="00000400000000000000" pitchFamily="2" charset="-78"/>
              </a:rPr>
              <a:t>عموماً </a:t>
            </a:r>
            <a:r>
              <a:rPr lang="fa-IR" smtClean="0">
                <a:cs typeface="B Zar" panose="00000400000000000000" pitchFamily="2" charset="-78"/>
              </a:rPr>
              <a:t>دوره ي </a:t>
            </a:r>
            <a:r>
              <a:rPr lang="fa-IR">
                <a:cs typeface="B Zar" panose="00000400000000000000" pitchFamily="2" charset="-78"/>
              </a:rPr>
              <a:t>افزايش آگاهي و درك و بيـنش</a:t>
            </a:r>
            <a:r>
              <a:rPr lang="fa-IR" smtClean="0">
                <a:cs typeface="B Zar" panose="00000400000000000000" pitchFamily="2" charset="-78"/>
              </a:rPr>
              <a:t> نسبت به كارآفريي بوده است و صرفاً جنبه آگاهيدهندگي 1داشته است.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Explosion 1 3"/>
          <p:cNvSpPr/>
          <p:nvPr/>
        </p:nvSpPr>
        <p:spPr>
          <a:xfrm>
            <a:off x="4403187" y="4417256"/>
            <a:ext cx="3671667" cy="2124222"/>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دوره ي افزايش آگاهي و درك و بيـنش</a:t>
            </a:r>
            <a:endParaRPr lang="fa-IR" sz="2000">
              <a:solidFill>
                <a:srgbClr val="FF0000"/>
              </a:solidFill>
            </a:endParaRPr>
          </a:p>
        </p:txBody>
      </p:sp>
    </p:spTree>
    <p:extLst>
      <p:ext uri="{BB962C8B-B14F-4D97-AF65-F5344CB8AC3E}">
        <p14:creationId xmlns:p14="http://schemas.microsoft.com/office/powerpoint/2010/main" val="29328702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عبارتي فقط </a:t>
            </a:r>
            <a:r>
              <a:rPr lang="fa-IR">
                <a:cs typeface="B Zar" panose="00000400000000000000" pitchFamily="2" charset="-78"/>
              </a:rPr>
              <a:t>دستهي اول از آموزشها مـورد توجـه بـوده اسـت. بنـابراين </a:t>
            </a:r>
            <a:r>
              <a:rPr lang="fa-IR" smtClean="0">
                <a:cs typeface="B Zar" panose="00000400000000000000" pitchFamily="2" charset="-78"/>
              </a:rPr>
              <a:t>آمـوزشهـاي كارآفريني </a:t>
            </a:r>
            <a:r>
              <a:rPr lang="fa-IR">
                <a:cs typeface="B Zar" panose="00000400000000000000" pitchFamily="2" charset="-78"/>
              </a:rPr>
              <a:t>بايد معطوف به هر </a:t>
            </a:r>
            <a:r>
              <a:rPr lang="fa-IR">
                <a:solidFill>
                  <a:srgbClr val="FF0000"/>
                </a:solidFill>
                <a:cs typeface="B Zar" panose="00000400000000000000" pitchFamily="2" charset="-78"/>
              </a:rPr>
              <a:t>چهار</a:t>
            </a:r>
            <a:r>
              <a:rPr lang="fa-IR">
                <a:cs typeface="B Zar" panose="00000400000000000000" pitchFamily="2" charset="-78"/>
              </a:rPr>
              <a:t> </a:t>
            </a:r>
            <a:r>
              <a:rPr lang="fa-IR" smtClean="0">
                <a:cs typeface="B Zar" panose="00000400000000000000" pitchFamily="2" charset="-78"/>
              </a:rPr>
              <a:t>دسته ي </a:t>
            </a:r>
            <a:r>
              <a:rPr lang="fa-IR">
                <a:cs typeface="B Zar" panose="00000400000000000000" pitchFamily="2" charset="-78"/>
              </a:rPr>
              <a:t>اصلي از </a:t>
            </a:r>
            <a:r>
              <a:rPr lang="fa-IR" smtClean="0">
                <a:cs typeface="B Zar" panose="00000400000000000000" pitchFamily="2" charset="-78"/>
              </a:rPr>
              <a:t>دوره ها </a:t>
            </a:r>
            <a:r>
              <a:rPr lang="fa-IR">
                <a:cs typeface="B Zar" panose="00000400000000000000" pitchFamily="2" charset="-78"/>
              </a:rPr>
              <a:t>باشد امـا متأسـفانه در</a:t>
            </a:r>
            <a:br>
              <a:rPr lang="fa-IR">
                <a:cs typeface="B Zar" panose="00000400000000000000" pitchFamily="2" charset="-78"/>
              </a:rPr>
            </a:br>
            <a:r>
              <a:rPr lang="fa-IR">
                <a:cs typeface="B Zar" panose="00000400000000000000" pitchFamily="2" charset="-78"/>
              </a:rPr>
              <a:t>كشور ما فقط دورههاي اول مورد توجه قرار گرفته 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001294"/>
            <a:ext cx="2143125" cy="2143125"/>
          </a:xfrm>
          <a:prstGeom prst="rect">
            <a:avLst/>
          </a:prstGeom>
        </p:spPr>
      </p:pic>
    </p:spTree>
    <p:extLst>
      <p:ext uri="{BB962C8B-B14F-4D97-AF65-F5344CB8AC3E}">
        <p14:creationId xmlns:p14="http://schemas.microsoft.com/office/powerpoint/2010/main" val="3534902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77500" lnSpcReduction="20000"/>
          </a:bodyPr>
          <a:lstStyle/>
          <a:p>
            <a:pPr algn="just"/>
            <a:r>
              <a:rPr lang="fa-IR" smtClean="0">
                <a:cs typeface="B Zar" panose="00000400000000000000" pitchFamily="2" charset="-78"/>
              </a:rPr>
              <a:t>اين موضوعات منطبق با نگرش معاصر هستند كـه بر اساس آن شين و ونكاتارامان (2000) معتقدند بايد چنين تحقيقاتي در مورد حـوزه ي كارآفريني انجام شود: </a:t>
            </a:r>
          </a:p>
          <a:p>
            <a:pPr algn="just"/>
            <a:endParaRPr lang="fa-IR" smtClean="0">
              <a:cs typeface="B Zar" panose="00000400000000000000" pitchFamily="2" charset="-78"/>
            </a:endParaRPr>
          </a:p>
          <a:p>
            <a:pPr algn="just"/>
            <a:r>
              <a:rPr lang="fa-IR" smtClean="0">
                <a:cs typeface="B Zar" panose="00000400000000000000" pitchFamily="2" charset="-78"/>
              </a:rPr>
              <a:t>(1چرا، چه زماني و چگونه افراد فرصتها را جستجو، كشـف و</a:t>
            </a:r>
            <a:r>
              <a:rPr lang="fa-IR">
                <a:cs typeface="B Zar" panose="00000400000000000000" pitchFamily="2" charset="-78"/>
              </a:rPr>
              <a:t> </a:t>
            </a:r>
            <a:r>
              <a:rPr lang="fa-IR" smtClean="0">
                <a:cs typeface="B Zar" panose="00000400000000000000" pitchFamily="2" charset="-78"/>
              </a:rPr>
              <a:t>پيگيري </a:t>
            </a:r>
            <a:r>
              <a:rPr lang="fa-IR">
                <a:cs typeface="B Zar" panose="00000400000000000000" pitchFamily="2" charset="-78"/>
              </a:rPr>
              <a:t>ميكنند، </a:t>
            </a:r>
            <a:endParaRPr lang="fa-IR" smtClean="0">
              <a:cs typeface="B Zar" panose="00000400000000000000" pitchFamily="2" charset="-78"/>
            </a:endParaRPr>
          </a:p>
          <a:p>
            <a:pPr algn="just"/>
            <a:endParaRPr lang="fa-IR" smtClean="0">
              <a:cs typeface="B Zar" panose="00000400000000000000" pitchFamily="2" charset="-78"/>
            </a:endParaRPr>
          </a:p>
          <a:p>
            <a:pPr algn="just"/>
            <a:r>
              <a:rPr lang="fa-IR">
                <a:cs typeface="B Zar" panose="00000400000000000000" pitchFamily="2" charset="-78"/>
              </a:rPr>
              <a:t> </a:t>
            </a:r>
            <a:r>
              <a:rPr lang="fa-IR" smtClean="0">
                <a:cs typeface="B Zar" panose="00000400000000000000" pitchFamily="2" charset="-78"/>
              </a:rPr>
              <a:t>(</a:t>
            </a:r>
            <a:r>
              <a:rPr lang="fa-IR">
                <a:cs typeface="B Zar" panose="00000400000000000000" pitchFamily="2" charset="-78"/>
              </a:rPr>
              <a:t>2چرا، چه زماني و چگونه روشهاي مختلف سازماندهي و </a:t>
            </a:r>
            <a:r>
              <a:rPr lang="fa-IR" smtClean="0">
                <a:cs typeface="B Zar" panose="00000400000000000000" pitchFamily="2" charset="-78"/>
              </a:rPr>
              <a:t>اختصاص منابع </a:t>
            </a:r>
            <a:r>
              <a:rPr lang="fa-IR">
                <a:cs typeface="B Zar" panose="00000400000000000000" pitchFamily="2" charset="-78"/>
              </a:rPr>
              <a:t>براي بهرهبرداري از فرصتها به كار گرفته ميشوند، </a:t>
            </a:r>
            <a:endParaRPr lang="fa-IR" smtClean="0">
              <a:cs typeface="B Zar" panose="00000400000000000000" pitchFamily="2" charset="-78"/>
            </a:endParaRPr>
          </a:p>
          <a:p>
            <a:pPr algn="just"/>
            <a:endParaRPr lang="fa-IR" smtClean="0">
              <a:cs typeface="B Zar" panose="00000400000000000000" pitchFamily="2" charset="-78"/>
            </a:endParaRPr>
          </a:p>
          <a:p>
            <a:pPr algn="just"/>
            <a:r>
              <a:rPr lang="fa-IR">
                <a:cs typeface="B Zar" panose="00000400000000000000" pitchFamily="2" charset="-78"/>
              </a:rPr>
              <a:t> </a:t>
            </a:r>
            <a:r>
              <a:rPr lang="fa-IR" smtClean="0">
                <a:cs typeface="B Zar" panose="00000400000000000000" pitchFamily="2" charset="-78"/>
              </a:rPr>
              <a:t>(</a:t>
            </a:r>
            <a:r>
              <a:rPr lang="fa-IR">
                <a:cs typeface="B Zar" panose="00000400000000000000" pitchFamily="2" charset="-78"/>
              </a:rPr>
              <a:t>3چرا، چه زماني و </a:t>
            </a:r>
            <a:r>
              <a:rPr lang="fa-IR" smtClean="0">
                <a:cs typeface="B Zar" panose="00000400000000000000" pitchFamily="2" charset="-78"/>
              </a:rPr>
              <a:t>چگونـه فرصتهاي </a:t>
            </a:r>
            <a:r>
              <a:rPr lang="fa-IR">
                <a:cs typeface="B Zar" panose="00000400000000000000" pitchFamily="2" charset="-78"/>
              </a:rPr>
              <a:t>اقتصادي پديدار ميشوند </a:t>
            </a:r>
            <a:r>
              <a:rPr lang="fa-IR" smtClean="0">
                <a:cs typeface="B Zar" panose="00000400000000000000" pitchFamily="2" charset="-78"/>
              </a:rPr>
              <a:t>(. </a:t>
            </a:r>
            <a:r>
              <a:rPr lang="en-US">
                <a:cs typeface="B Zar" panose="00000400000000000000" pitchFamily="2" charset="-78"/>
              </a:rPr>
              <a:t>Chrisman, 2006, </a:t>
            </a:r>
            <a:r>
              <a:rPr lang="en-US" smtClean="0">
                <a:cs typeface="B Zar" panose="00000400000000000000" pitchFamily="2" charset="-78"/>
              </a:rPr>
              <a:t>p.120 </a:t>
            </a:r>
            <a:r>
              <a:rPr lang="fa-IR" smtClean="0">
                <a:cs typeface="B Zar" panose="00000400000000000000" pitchFamily="2" charset="-78"/>
              </a:rPr>
              <a:t>) اين </a:t>
            </a:r>
            <a:r>
              <a:rPr lang="fa-IR">
                <a:cs typeface="B Zar" panose="00000400000000000000" pitchFamily="2" charset="-78"/>
              </a:rPr>
              <a:t>ايده كه كارآفرينان كليد توسعه و بهبود اقتصادي يك كشـور هسـتند، </a:t>
            </a:r>
            <a:r>
              <a:rPr lang="fa-IR" smtClean="0">
                <a:cs typeface="B Zar" panose="00000400000000000000" pitchFamily="2" charset="-78"/>
              </a:rPr>
              <a:t>توسـط متخصصان </a:t>
            </a:r>
            <a:r>
              <a:rPr lang="fa-IR">
                <a:cs typeface="B Zar" panose="00000400000000000000" pitchFamily="2" charset="-78"/>
              </a:rPr>
              <a:t>برجستهاي مانند شومپيتر </a:t>
            </a:r>
            <a:r>
              <a:rPr lang="fa-IR" smtClean="0">
                <a:cs typeface="B Zar" panose="00000400000000000000" pitchFamily="2" charset="-78"/>
              </a:rPr>
              <a:t>،(1934) استيونسون </a:t>
            </a:r>
            <a:r>
              <a:rPr lang="fa-IR">
                <a:cs typeface="B Zar" panose="00000400000000000000" pitchFamily="2" charset="-78"/>
              </a:rPr>
              <a:t>و جاريلو (</a:t>
            </a:r>
            <a:r>
              <a:rPr lang="fa-IR" smtClean="0">
                <a:cs typeface="B Zar" panose="00000400000000000000" pitchFamily="2" charset="-78"/>
              </a:rPr>
              <a:t>1990)1در </a:t>
            </a:r>
            <a:r>
              <a:rPr lang="fa-IR">
                <a:cs typeface="B Zar" panose="00000400000000000000" pitchFamily="2" charset="-78"/>
              </a:rPr>
              <a:t>اين </a:t>
            </a:r>
            <a:r>
              <a:rPr lang="fa-IR" smtClean="0">
                <a:cs typeface="B Zar" panose="00000400000000000000" pitchFamily="2" charset="-78"/>
              </a:rPr>
              <a:t>حوزه مورد بحث قرار گرفته است. </a:t>
            </a:r>
            <a:r>
              <a:rPr lang="en-US">
                <a:cs typeface="B Zar" panose="00000400000000000000" pitchFamily="2" charset="-78"/>
              </a:rPr>
              <a:t>Chrisman &amp; Kellermanns, 2006, p.61) </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0385088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a:cs typeface="B Zar" panose="00000400000000000000" pitchFamily="2" charset="-78"/>
              </a:rPr>
              <a:t>در برگزاري دورههاي آموزش كارآفريني بايد از روشهاي مختلف تدريس </a:t>
            </a:r>
            <a:r>
              <a:rPr lang="fa-IR" smtClean="0">
                <a:cs typeface="B Zar" panose="00000400000000000000" pitchFamily="2" charset="-78"/>
              </a:rPr>
              <a:t>استفاده كرد</a:t>
            </a:r>
            <a:r>
              <a:rPr lang="fa-IR">
                <a:cs typeface="B Zar" panose="00000400000000000000" pitchFamily="2" charset="-78"/>
              </a:rPr>
              <a:t>، و روشهايي همچون روش كلاسي، سمينار، سخنراني، كارگاهي و ... </a:t>
            </a:r>
            <a:r>
              <a:rPr lang="fa-IR" smtClean="0">
                <a:cs typeface="B Zar" panose="00000400000000000000" pitchFamily="2" charset="-78"/>
              </a:rPr>
              <a:t>متناسب با موضوعات </a:t>
            </a:r>
            <a:r>
              <a:rPr lang="fa-IR">
                <a:cs typeface="B Zar" panose="00000400000000000000" pitchFamily="2" charset="-78"/>
              </a:rPr>
              <a:t>به كار گرفته شود، ولي دورههاي آموزش كارآفريني در ايران، </a:t>
            </a:r>
            <a:r>
              <a:rPr lang="fa-IR" smtClean="0">
                <a:cs typeface="B Zar" panose="00000400000000000000" pitchFamily="2" charset="-78"/>
              </a:rPr>
              <a:t>صرفاً به </a:t>
            </a:r>
            <a:r>
              <a:rPr lang="fa-IR">
                <a:cs typeface="B Zar" panose="00000400000000000000" pitchFamily="2" charset="-78"/>
              </a:rPr>
              <a:t>صورت سخنراني بوده و از تنوع روش برخوردار نيست</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endParaRPr lang="fa-IR" smtClean="0">
              <a:cs typeface="B Zar" panose="00000400000000000000" pitchFamily="2" charset="-78"/>
            </a:endParaRPr>
          </a:p>
          <a:p>
            <a:pPr algn="just"/>
            <a:r>
              <a:rPr lang="fa-IR" smtClean="0">
                <a:cs typeface="B Zar" panose="00000400000000000000" pitchFamily="2" charset="-78"/>
              </a:rPr>
              <a:t>منابع </a:t>
            </a:r>
            <a:r>
              <a:rPr lang="fa-IR">
                <a:cs typeface="B Zar" panose="00000400000000000000" pitchFamily="2" charset="-78"/>
              </a:rPr>
              <a:t>آموزشي و كمك آموزشي در </a:t>
            </a:r>
            <a:r>
              <a:rPr lang="fa-IR" smtClean="0">
                <a:cs typeface="B Zar" panose="00000400000000000000" pitchFamily="2" charset="-78"/>
              </a:rPr>
              <a:t>زمينه ي </a:t>
            </a:r>
            <a:r>
              <a:rPr lang="fa-IR">
                <a:cs typeface="B Zar" panose="00000400000000000000" pitchFamily="2" charset="-78"/>
              </a:rPr>
              <a:t>كارآفريني در كشـور هنـوز بـه </a:t>
            </a:r>
            <a:r>
              <a:rPr lang="fa-IR" smtClean="0">
                <a:cs typeface="B Zar" panose="00000400000000000000" pitchFamily="2" charset="-78"/>
              </a:rPr>
              <a:t>حـد نصــاب </a:t>
            </a:r>
            <a:r>
              <a:rPr lang="fa-IR">
                <a:cs typeface="B Zar" panose="00000400000000000000" pitchFamily="2" charset="-78"/>
              </a:rPr>
              <a:t>مطلــوب نرســيده اســت، </a:t>
            </a:r>
            <a:r>
              <a:rPr lang="fa-IR" smtClean="0">
                <a:cs typeface="B Zar" panose="00000400000000000000" pitchFamily="2" charset="-78"/>
              </a:rPr>
              <a:t>بــه طــوري </a:t>
            </a:r>
            <a:r>
              <a:rPr lang="fa-IR">
                <a:cs typeface="B Zar" panose="00000400000000000000" pitchFamily="2" charset="-78"/>
              </a:rPr>
              <a:t>كــه تعــداد كتــب موجــود از </a:t>
            </a:r>
            <a:r>
              <a:rPr lang="fa-IR" sz="3500" smtClean="0">
                <a:solidFill>
                  <a:srgbClr val="FF0000"/>
                </a:solidFill>
                <a:cs typeface="B Zar" panose="00000400000000000000" pitchFamily="2" charset="-78"/>
              </a:rPr>
              <a:t>40 </a:t>
            </a:r>
            <a:r>
              <a:rPr lang="fa-IR" smtClean="0">
                <a:cs typeface="B Zar" panose="00000400000000000000" pitchFamily="2" charset="-78"/>
              </a:rPr>
              <a:t>عنوان </a:t>
            </a:r>
            <a:r>
              <a:rPr lang="fa-IR">
                <a:cs typeface="B Zar" panose="00000400000000000000" pitchFamily="2" charset="-78"/>
              </a:rPr>
              <a:t>تجاوز نميكند و تعداد مقالات علمي - پژوهشـي نيـز كـم اسـت. </a:t>
            </a:r>
            <a:r>
              <a:rPr lang="fa-IR" smtClean="0">
                <a:cs typeface="B Zar" panose="00000400000000000000" pitchFamily="2" charset="-78"/>
              </a:rPr>
              <a:t>بنـابراين استادان </a:t>
            </a:r>
            <a:r>
              <a:rPr lang="fa-IR">
                <a:cs typeface="B Zar" panose="00000400000000000000" pitchFamily="2" charset="-78"/>
              </a:rPr>
              <a:t>و شركتكنندگان در دورهها، منابع مطالعاتي اندكي در اختيار دارند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3224823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algn="just"/>
            <a:r>
              <a:rPr lang="fa-IR">
                <a:cs typeface="B Zar" panose="00000400000000000000" pitchFamily="2" charset="-78"/>
              </a:rPr>
              <a:t>برنامههاي آموزش كارآفريني در مراكز آموزشي و صنعتي به </a:t>
            </a:r>
            <a:r>
              <a:rPr lang="fa-IR">
                <a:solidFill>
                  <a:srgbClr val="FF0000"/>
                </a:solidFill>
                <a:cs typeface="B Zar" panose="00000400000000000000" pitchFamily="2" charset="-78"/>
              </a:rPr>
              <a:t>صورت </a:t>
            </a:r>
            <a:r>
              <a:rPr lang="fa-IR" smtClean="0">
                <a:solidFill>
                  <a:srgbClr val="FF0000"/>
                </a:solidFill>
                <a:cs typeface="B Zar" panose="00000400000000000000" pitchFamily="2" charset="-78"/>
              </a:rPr>
              <a:t>سازماندهـي شده </a:t>
            </a:r>
            <a:r>
              <a:rPr lang="fa-IR">
                <a:solidFill>
                  <a:srgbClr val="FF0000"/>
                </a:solidFill>
                <a:cs typeface="B Zar" panose="00000400000000000000" pitchFamily="2" charset="-78"/>
              </a:rPr>
              <a:t>نيست </a:t>
            </a:r>
            <a:r>
              <a:rPr lang="fa-IR">
                <a:cs typeface="B Zar" panose="00000400000000000000" pitchFamily="2" charset="-78"/>
              </a:rPr>
              <a:t>و توالي برنامهها و سطحبندي آن مورد توجه قرار نميگيرد</a:t>
            </a:r>
            <a:r>
              <a:rPr lang="fa-IR" smtClean="0">
                <a:cs typeface="B Zar" panose="00000400000000000000" pitchFamily="2" charset="-78"/>
              </a:rPr>
              <a:t>.</a:t>
            </a:r>
          </a:p>
          <a:p>
            <a:pPr algn="just"/>
            <a:endParaRPr lang="fa-IR" smtClean="0">
              <a:cs typeface="B Zar" panose="00000400000000000000" pitchFamily="2" charset="-78"/>
            </a:endParaRPr>
          </a:p>
          <a:p>
            <a:r>
              <a:rPr lang="fa-IR" smtClean="0">
                <a:cs typeface="B Zar" panose="00000400000000000000" pitchFamily="2" charset="-78"/>
              </a:rPr>
              <a:t>مطالب </a:t>
            </a:r>
            <a:r>
              <a:rPr lang="fa-IR">
                <a:cs typeface="B Zar" panose="00000400000000000000" pitchFamily="2" charset="-78"/>
              </a:rPr>
              <a:t>و عناوين مباحث مطروحه در برنامههاي سخنراني اساتيد، عمدتاً متناسب </a:t>
            </a:r>
            <a:r>
              <a:rPr lang="fa-IR" smtClean="0">
                <a:cs typeface="B Zar" panose="00000400000000000000" pitchFamily="2" charset="-78"/>
              </a:rPr>
              <a:t>بـا مراكز </a:t>
            </a:r>
            <a:r>
              <a:rPr lang="fa-IR">
                <a:cs typeface="B Zar" panose="00000400000000000000" pitchFamily="2" charset="-78"/>
              </a:rPr>
              <a:t>صنعتي است و مفاهيم و نمونههاي خدماتي كمتر مورد توجه است.</a:t>
            </a:r>
            <a:br>
              <a:rPr lang="fa-IR">
                <a:cs typeface="B Zar" panose="00000400000000000000" pitchFamily="2" charset="-78"/>
              </a:rPr>
            </a:br>
            <a:endParaRPr lang="fa-IR" smtClean="0">
              <a:cs typeface="B Zar" panose="00000400000000000000" pitchFamily="2" charset="-78"/>
            </a:endParaRPr>
          </a:p>
          <a:p>
            <a:r>
              <a:rPr lang="fa-IR" smtClean="0">
                <a:cs typeface="B Zar" panose="00000400000000000000" pitchFamily="2" charset="-78"/>
              </a:rPr>
              <a:t>برنامه هاي </a:t>
            </a:r>
            <a:r>
              <a:rPr lang="fa-IR">
                <a:cs typeface="B Zar" panose="00000400000000000000" pitchFamily="2" charset="-78"/>
              </a:rPr>
              <a:t>آموزش كارآفريني برگزار شده درصنايع كشور، عمدتاً در يك </a:t>
            </a:r>
            <a:r>
              <a:rPr lang="fa-IR" smtClean="0">
                <a:cs typeface="B Zar" panose="00000400000000000000" pitchFamily="2" charset="-78"/>
              </a:rPr>
              <a:t>نيمـروز يا </a:t>
            </a:r>
            <a:r>
              <a:rPr lang="fa-IR">
                <a:cs typeface="B Zar" panose="00000400000000000000" pitchFamily="2" charset="-78"/>
              </a:rPr>
              <a:t>حداكثر يك روز كامل بوده كه اين علاوه بر خستگي شـركتكننـدگان، </a:t>
            </a:r>
            <a:r>
              <a:rPr lang="fa-IR" smtClean="0">
                <a:cs typeface="B Zar" panose="00000400000000000000" pitchFamily="2" charset="-78"/>
              </a:rPr>
              <a:t>درك مفاهيم </a:t>
            </a:r>
            <a:r>
              <a:rPr lang="fa-IR">
                <a:cs typeface="B Zar" panose="00000400000000000000" pitchFamily="2" charset="-78"/>
              </a:rPr>
              <a:t>جامع و كامل راجع به كارآفريني را ناممكن ميكند.</a:t>
            </a:r>
            <a:br>
              <a:rPr lang="fa-IR">
                <a:cs typeface="B Zar" panose="00000400000000000000" pitchFamily="2" charset="-78"/>
              </a:rPr>
            </a:br>
            <a:endParaRPr lang="fa-IR" smtClean="0">
              <a:cs typeface="B Zar" panose="00000400000000000000" pitchFamily="2" charset="-78"/>
            </a:endParaRPr>
          </a:p>
          <a:p>
            <a:r>
              <a:rPr lang="fa-IR" smtClean="0">
                <a:cs typeface="B Zar" panose="00000400000000000000" pitchFamily="2" charset="-78"/>
              </a:rPr>
              <a:t>به </a:t>
            </a:r>
            <a:r>
              <a:rPr lang="fa-IR">
                <a:cs typeface="B Zar" panose="00000400000000000000" pitchFamily="2" charset="-78"/>
              </a:rPr>
              <a:t>علت </a:t>
            </a:r>
            <a:r>
              <a:rPr lang="fa-IR">
                <a:solidFill>
                  <a:srgbClr val="FF0000"/>
                </a:solidFill>
                <a:cs typeface="B Zar" panose="00000400000000000000" pitchFamily="2" charset="-78"/>
              </a:rPr>
              <a:t>ناهمگوني</a:t>
            </a:r>
            <a:r>
              <a:rPr lang="fa-IR">
                <a:cs typeface="B Zar" panose="00000400000000000000" pitchFamily="2" charset="-78"/>
              </a:rPr>
              <a:t> شركتكنندگان )از نظر وضعيت كـاري، سـطح تحصـيلي و </a:t>
            </a:r>
            <a:r>
              <a:rPr lang="fa-IR" smtClean="0">
                <a:cs typeface="B Zar" panose="00000400000000000000" pitchFamily="2" charset="-78"/>
              </a:rPr>
              <a:t>..(. </a:t>
            </a:r>
            <a:r>
              <a:rPr lang="fa-IR" smtClean="0">
                <a:cs typeface="B Zar" panose="00000400000000000000" pitchFamily="2" charset="-78"/>
              </a:rPr>
              <a:t>استفاده ي </a:t>
            </a:r>
            <a:r>
              <a:rPr lang="fa-IR">
                <a:cs typeface="B Zar" panose="00000400000000000000" pitchFamily="2" charset="-78"/>
              </a:rPr>
              <a:t>لازم از دورهها به عمل نميآيد. مطلوب آن است كه شركتكننـدگان </a:t>
            </a:r>
            <a:r>
              <a:rPr lang="fa-IR" smtClean="0">
                <a:cs typeface="B Zar" panose="00000400000000000000" pitchFamily="2" charset="-78"/>
              </a:rPr>
              <a:t>در </a:t>
            </a:r>
            <a:r>
              <a:rPr lang="fa-IR" smtClean="0">
                <a:cs typeface="B Zar" panose="00000400000000000000" pitchFamily="2" charset="-78"/>
              </a:rPr>
              <a:t>دسته هاي </a:t>
            </a:r>
            <a:r>
              <a:rPr lang="fa-IR">
                <a:cs typeface="B Zar" panose="00000400000000000000" pitchFamily="2" charset="-78"/>
              </a:rPr>
              <a:t>مختلف تقسيم شوند و دورههاي آموزشي جداگانه براي آنها برگزار شود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7435835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a:solidFill>
                  <a:srgbClr val="FF0000"/>
                </a:solidFill>
                <a:cs typeface="B Zar" panose="00000400000000000000" pitchFamily="2" charset="-78"/>
              </a:rPr>
              <a:t>تجزيه و تحليل اطلاعات پرسشنامه</a:t>
            </a:r>
            <a:r>
              <a:rPr lang="fa-IR" sz="4800" smtClean="0">
                <a:solidFill>
                  <a:srgbClr val="FF0000"/>
                </a:solidFill>
                <a:cs typeface="B Zar" panose="00000400000000000000" pitchFamily="2" charset="-78"/>
              </a:rPr>
              <a:t> </a:t>
            </a:r>
            <a:endParaRPr lang="fa-IR" sz="4800">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هر يك از ابزارهاي جمعآوري دادهها، در واقع اين امكان را فراهم مـيآورنـد </a:t>
            </a:r>
            <a:r>
              <a:rPr lang="fa-IR" smtClean="0">
                <a:cs typeface="B Zar" panose="00000400000000000000" pitchFamily="2" charset="-78"/>
              </a:rPr>
              <a:t>كـه دادههاي </a:t>
            </a:r>
            <a:r>
              <a:rPr lang="fa-IR">
                <a:cs typeface="B Zar" panose="00000400000000000000" pitchFamily="2" charset="-78"/>
              </a:rPr>
              <a:t>مختلف را از آزمودنيها جمعآوري كرد. در ميان اين ابزارها، </a:t>
            </a:r>
            <a:r>
              <a:rPr lang="fa-IR" smtClean="0">
                <a:cs typeface="B Zar" panose="00000400000000000000" pitchFamily="2" charset="-78"/>
              </a:rPr>
              <a:t>پرسشنامههـايي كه </a:t>
            </a:r>
            <a:r>
              <a:rPr lang="fa-IR">
                <a:cs typeface="B Zar" panose="00000400000000000000" pitchFamily="2" charset="-78"/>
              </a:rPr>
              <a:t>داراي سؤالات بسته هستند، به علت وسعت كاربردي كه دارنـد، از اهميـت </a:t>
            </a:r>
            <a:r>
              <a:rPr lang="fa-IR" smtClean="0">
                <a:cs typeface="B Zar" panose="00000400000000000000" pitchFamily="2" charset="-78"/>
              </a:rPr>
              <a:t>خاصـي برخوردارند</a:t>
            </a:r>
            <a:r>
              <a:rPr lang="fa-IR">
                <a:cs typeface="B Zar" panose="00000400000000000000" pitchFamily="2" charset="-78"/>
              </a:rPr>
              <a:t>. از آنجا كه هدف اين پروژه سنجش نيازهـاي آمـوزش كـارآفريني </a:t>
            </a:r>
            <a:r>
              <a:rPr lang="fa-IR" smtClean="0">
                <a:cs typeface="B Zar" panose="00000400000000000000" pitchFamily="2" charset="-78"/>
              </a:rPr>
              <a:t>بـراي متقاضياني </a:t>
            </a:r>
            <a:r>
              <a:rPr lang="fa-IR">
                <a:cs typeface="B Zar" panose="00000400000000000000" pitchFamily="2" charset="-78"/>
              </a:rPr>
              <a:t>است كه در مرحلهي بهرهبرداري صـنايع كوچـك قـرار دارنـد، از </a:t>
            </a:r>
            <a:r>
              <a:rPr lang="fa-IR" smtClean="0">
                <a:cs typeface="B Zar" panose="00000400000000000000" pitchFamily="2" charset="-78"/>
              </a:rPr>
              <a:t>ايـنرو</a:t>
            </a:r>
            <a:r>
              <a:rPr lang="fa-IR" sz="3200" smtClean="0">
                <a:solidFill>
                  <a:srgbClr val="FF0000"/>
                </a:solidFill>
                <a:cs typeface="B Zar" panose="00000400000000000000" pitchFamily="2" charset="-78"/>
              </a:rPr>
              <a:t> پرسشنامه </a:t>
            </a:r>
            <a:r>
              <a:rPr lang="fa-IR">
                <a:cs typeface="B Zar" panose="00000400000000000000" pitchFamily="2" charset="-78"/>
              </a:rPr>
              <a:t>بهترين ابزاري است كه ميتواند اين نيازسـنجي را تحقـق بخشـد. بـر </a:t>
            </a:r>
            <a:r>
              <a:rPr lang="fa-IR" smtClean="0">
                <a:cs typeface="B Zar" panose="00000400000000000000" pitchFamily="2" charset="-78"/>
              </a:rPr>
              <a:t>همـين اساس</a:t>
            </a:r>
            <a:r>
              <a:rPr lang="fa-IR">
                <a:cs typeface="B Zar" panose="00000400000000000000" pitchFamily="2" charset="-78"/>
              </a:rPr>
              <a:t>، پرسشنامهاي دو بعدي طراحي شده كه ضمن ارزيابي دانش و تواناييهاي </a:t>
            </a:r>
            <a:r>
              <a:rPr lang="fa-IR" smtClean="0">
                <a:cs typeface="B Zar" panose="00000400000000000000" pitchFamily="2" charset="-78"/>
              </a:rPr>
              <a:t>صـنايع كوچك </a:t>
            </a:r>
            <a:r>
              <a:rPr lang="fa-IR">
                <a:cs typeface="B Zar" panose="00000400000000000000" pitchFamily="2" charset="-78"/>
              </a:rPr>
              <a:t>در زمينهي كارآفريني، ميزان نياز اين صنايع را به دانش و توانايي مورد نظر </a:t>
            </a:r>
            <a:r>
              <a:rPr lang="fa-IR" smtClean="0">
                <a:cs typeface="B Zar" panose="00000400000000000000" pitchFamily="2" charset="-78"/>
              </a:rPr>
              <a:t>در شرايط </a:t>
            </a:r>
            <a:r>
              <a:rPr lang="fa-IR">
                <a:cs typeface="B Zar" panose="00000400000000000000" pitchFamily="2" charset="-78"/>
              </a:rPr>
              <a:t>مطلوب نظرخواهي ميكند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0664440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بعد از اين كه سؤالات اوليهي پرسشنامه و مصاحبه طراحـي شـد. گـروه </a:t>
            </a:r>
            <a:r>
              <a:rPr lang="fa-IR" smtClean="0">
                <a:cs typeface="B Zar" panose="00000400000000000000" pitchFamily="2" charset="-78"/>
              </a:rPr>
              <a:t>پژوهشـي پروژه </a:t>
            </a:r>
            <a:r>
              <a:rPr lang="fa-IR">
                <a:cs typeface="B Zar" panose="00000400000000000000" pitchFamily="2" charset="-78"/>
              </a:rPr>
              <a:t>كه عمدتاً از كارشناسان ارشد و استادان رشتهي مديريت كارآفريني بودند، </a:t>
            </a:r>
            <a:r>
              <a:rPr lang="fa-IR" smtClean="0">
                <a:cs typeface="B Zar" panose="00000400000000000000" pitchFamily="2" charset="-78"/>
              </a:rPr>
              <a:t>بارهـا سؤالات </a:t>
            </a:r>
            <a:r>
              <a:rPr lang="fa-IR">
                <a:cs typeface="B Zar" panose="00000400000000000000" pitchFamily="2" charset="-78"/>
              </a:rPr>
              <a:t>را مورد بازبيني قرار دادند و آنها را با اهداف پژوهش مورد مطابقت قرار </a:t>
            </a:r>
            <a:r>
              <a:rPr lang="fa-IR" smtClean="0">
                <a:cs typeface="B Zar" panose="00000400000000000000" pitchFamily="2" charset="-78"/>
              </a:rPr>
              <a:t>دادند و </a:t>
            </a:r>
            <a:r>
              <a:rPr lang="fa-IR">
                <a:cs typeface="B Zar" panose="00000400000000000000" pitchFamily="2" charset="-78"/>
              </a:rPr>
              <a:t>برخي سؤالات را حذف يا اصلاح كردند و درنهايت </a:t>
            </a:r>
            <a:r>
              <a:rPr lang="fa-IR" smtClean="0">
                <a:cs typeface="B Zar" panose="00000400000000000000" pitchFamily="2" charset="-78"/>
              </a:rPr>
              <a:t>پرسشـنامه ي </a:t>
            </a:r>
            <a:r>
              <a:rPr lang="fa-IR">
                <a:cs typeface="B Zar" panose="00000400000000000000" pitchFamily="2" charset="-78"/>
              </a:rPr>
              <a:t>تكميلـي </a:t>
            </a:r>
            <a:r>
              <a:rPr lang="fa-IR" sz="3200">
                <a:solidFill>
                  <a:srgbClr val="FF0000"/>
                </a:solidFill>
                <a:cs typeface="B Zar" panose="00000400000000000000" pitchFamily="2" charset="-78"/>
              </a:rPr>
              <a:t>يـك </a:t>
            </a:r>
            <a:r>
              <a:rPr lang="fa-IR" sz="3200" smtClean="0">
                <a:solidFill>
                  <a:srgbClr val="FF0000"/>
                </a:solidFill>
                <a:cs typeface="B Zar" panose="00000400000000000000" pitchFamily="2" charset="-78"/>
              </a:rPr>
              <a:t>بـار ديگر </a:t>
            </a:r>
            <a:r>
              <a:rPr lang="fa-IR">
                <a:cs typeface="B Zar" panose="00000400000000000000" pitchFamily="2" charset="-78"/>
              </a:rPr>
              <a:t>به وسيله اعضاي گروه و تعدادي از صاحبنظران مطالعه شده و اصـلاحات </a:t>
            </a:r>
            <a:r>
              <a:rPr lang="fa-IR" smtClean="0">
                <a:cs typeface="B Zar" panose="00000400000000000000" pitchFamily="2" charset="-78"/>
              </a:rPr>
              <a:t>نهـايي انجام </a:t>
            </a:r>
            <a:r>
              <a:rPr lang="fa-IR">
                <a:cs typeface="B Zar" panose="00000400000000000000" pitchFamily="2" charset="-78"/>
              </a:rPr>
              <a:t>شد. برخي از واژهها و اصطلاحات نيز كه در طول مصاحبه با مديران صنعت به </a:t>
            </a:r>
            <a:r>
              <a:rPr lang="fa-IR" smtClean="0">
                <a:cs typeface="B Zar" panose="00000400000000000000" pitchFamily="2" charset="-78"/>
              </a:rPr>
              <a:t>كار گرفته </a:t>
            </a:r>
            <a:r>
              <a:rPr lang="fa-IR">
                <a:cs typeface="B Zar" panose="00000400000000000000" pitchFamily="2" charset="-78"/>
              </a:rPr>
              <a:t>شده بود و براي مديران نامأنوس بود مورد بازنگري قرار گرفت و به صورت </a:t>
            </a:r>
            <a:r>
              <a:rPr lang="fa-IR" smtClean="0">
                <a:cs typeface="B Zar" panose="00000400000000000000" pitchFamily="2" charset="-78"/>
              </a:rPr>
              <a:t>قابل فهم </a:t>
            </a:r>
            <a:r>
              <a:rPr lang="fa-IR">
                <a:cs typeface="B Zar" panose="00000400000000000000" pitchFamily="2" charset="-78"/>
              </a:rPr>
              <a:t>براي آنان در آمد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6595344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پرسشنامه نيازسنجي آموزشي كارآفرينان صنايع كوچك در مرحلهي بهرهبرداري </a:t>
            </a:r>
            <a:r>
              <a:rPr lang="fa-IR" smtClean="0">
                <a:cs typeface="B Zar" panose="00000400000000000000" pitchFamily="2" charset="-78"/>
              </a:rPr>
              <a:t>بـا استفاده </a:t>
            </a:r>
            <a:r>
              <a:rPr lang="fa-IR">
                <a:cs typeface="B Zar" panose="00000400000000000000" pitchFamily="2" charset="-78"/>
              </a:rPr>
              <a:t>از نرمافزار </a:t>
            </a:r>
            <a:r>
              <a:rPr lang="en-US">
                <a:cs typeface="B Zar" panose="00000400000000000000" pitchFamily="2" charset="-78"/>
              </a:rPr>
              <a:t>SPSS</a:t>
            </a:r>
            <a:r>
              <a:rPr lang="fa-IR">
                <a:cs typeface="B Zar" panose="00000400000000000000" pitchFamily="2" charset="-78"/>
              </a:rPr>
              <a:t>و با استفاده از فرمول آلفا كرونباخ ارزيابي روايـي شـد كـه</a:t>
            </a:r>
            <a:br>
              <a:rPr lang="fa-IR">
                <a:cs typeface="B Zar" panose="00000400000000000000" pitchFamily="2" charset="-78"/>
              </a:rPr>
            </a:br>
            <a:r>
              <a:rPr lang="fa-IR" smtClean="0">
                <a:cs typeface="B Zar" panose="00000400000000000000" pitchFamily="2" charset="-78"/>
              </a:rPr>
              <a:t>آلفاي </a:t>
            </a:r>
            <a:r>
              <a:rPr lang="fa-IR">
                <a:cs typeface="B Zar" panose="00000400000000000000" pitchFamily="2" charset="-78"/>
              </a:rPr>
              <a:t>به دست آمده عدد </a:t>
            </a:r>
            <a:r>
              <a:rPr lang="fa-IR" smtClean="0">
                <a:cs typeface="B Zar" panose="00000400000000000000" pitchFamily="2" charset="-78"/>
              </a:rPr>
              <a:t>0/96 بوده </a:t>
            </a:r>
            <a:r>
              <a:rPr lang="fa-IR">
                <a:cs typeface="B Zar" panose="00000400000000000000" pitchFamily="2" charset="-78"/>
              </a:rPr>
              <a:t>كه بيانگر </a:t>
            </a:r>
            <a:r>
              <a:rPr lang="en-US">
                <a:cs typeface="B Zar" panose="00000400000000000000" pitchFamily="2" charset="-78"/>
              </a:rPr>
              <a:t>Reliability</a:t>
            </a:r>
            <a:r>
              <a:rPr lang="fa-IR">
                <a:cs typeface="B Zar" panose="00000400000000000000" pitchFamily="2" charset="-78"/>
              </a:rPr>
              <a:t>بالاي پرسشنامه </a:t>
            </a:r>
            <a:r>
              <a:rPr lang="fa-IR" smtClean="0">
                <a:cs typeface="B Zar" panose="00000400000000000000" pitchFamily="2" charset="-78"/>
              </a:rPr>
              <a:t>است. براي </a:t>
            </a:r>
            <a:r>
              <a:rPr lang="fa-IR">
                <a:cs typeface="B Zar" panose="00000400000000000000" pitchFamily="2" charset="-78"/>
              </a:rPr>
              <a:t>تجزيه و تحليل اطلاعات پرسشنامه از نرمافزار </a:t>
            </a:r>
            <a:r>
              <a:rPr lang="en-US">
                <a:cs typeface="B Zar" panose="00000400000000000000" pitchFamily="2" charset="-78"/>
              </a:rPr>
              <a:t>SPSS</a:t>
            </a:r>
            <a:r>
              <a:rPr lang="fa-IR">
                <a:cs typeface="B Zar" panose="00000400000000000000" pitchFamily="2" charset="-78"/>
              </a:rPr>
              <a:t>استفاده شده و از آنجا </a:t>
            </a:r>
            <a:r>
              <a:rPr lang="fa-IR" smtClean="0">
                <a:cs typeface="B Zar" panose="00000400000000000000" pitchFamily="2" charset="-78"/>
              </a:rPr>
              <a:t>كه يافتن </a:t>
            </a:r>
            <a:r>
              <a:rPr lang="fa-IR">
                <a:cs typeface="B Zar" panose="00000400000000000000" pitchFamily="2" charset="-78"/>
              </a:rPr>
              <a:t>شكاف بين وضع موجود و مطلوب دانشها و تواناييهـاي كارآفرينـاني كـه </a:t>
            </a:r>
            <a:r>
              <a:rPr lang="fa-IR" smtClean="0">
                <a:cs typeface="B Zar" panose="00000400000000000000" pitchFamily="2" charset="-78"/>
              </a:rPr>
              <a:t>در مرحلهي </a:t>
            </a:r>
            <a:r>
              <a:rPr lang="fa-IR">
                <a:cs typeface="B Zar" panose="00000400000000000000" pitchFamily="2" charset="-78"/>
              </a:rPr>
              <a:t>بهرهبرداري صنايع كوچك مورد توجه بوده است، از آزمـون </a:t>
            </a:r>
            <a:r>
              <a:rPr lang="en-US">
                <a:cs typeface="B Zar" panose="00000400000000000000" pitchFamily="2" charset="-78"/>
              </a:rPr>
              <a:t>t</a:t>
            </a:r>
            <a:r>
              <a:rPr lang="fa-IR">
                <a:cs typeface="B Zar" panose="00000400000000000000" pitchFamily="2" charset="-78"/>
              </a:rPr>
              <a:t>اسـتفاده شـده</a:t>
            </a:r>
            <a:r>
              <a:rPr lang="fa-IR" smtClean="0">
                <a:cs typeface="B Zar" panose="00000400000000000000" pitchFamily="2" charset="-78"/>
              </a:rPr>
              <a:t> است</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691527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براي </a:t>
            </a:r>
            <a:r>
              <a:rPr lang="fa-IR">
                <a:cs typeface="B Zar" panose="00000400000000000000" pitchFamily="2" charset="-78"/>
              </a:rPr>
              <a:t>اولويتبندي دانش مورد نياز كارآفرينان نيـز از آزمـون تحليـل </a:t>
            </a:r>
            <a:r>
              <a:rPr lang="fa-IR" smtClean="0">
                <a:cs typeface="B Zar" panose="00000400000000000000" pitchFamily="2" charset="-78"/>
              </a:rPr>
              <a:t>واريـانس فريدمن </a:t>
            </a:r>
            <a:r>
              <a:rPr lang="fa-IR">
                <a:cs typeface="B Zar" panose="00000400000000000000" pitchFamily="2" charset="-78"/>
              </a:rPr>
              <a:t>استفاده شده است. نتايج حاصله از آزمونهاي مورد نظر در جـدول شـماره </a:t>
            </a:r>
            <a:r>
              <a:rPr lang="fa-IR" smtClean="0">
                <a:cs typeface="B Zar" panose="00000400000000000000" pitchFamily="2" charset="-78"/>
              </a:rPr>
              <a:t>(1) آمده </a:t>
            </a:r>
            <a:r>
              <a:rPr lang="fa-IR">
                <a:cs typeface="B Zar" panose="00000400000000000000" pitchFamily="2" charset="-78"/>
              </a:rPr>
              <a:t>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8838844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953037" y="698855"/>
            <a:ext cx="9890973" cy="5761443"/>
          </a:xfrm>
          <a:prstGeom prst="rect">
            <a:avLst/>
          </a:prstGeom>
        </p:spPr>
      </p:pic>
    </p:spTree>
    <p:extLst>
      <p:ext uri="{BB962C8B-B14F-4D97-AF65-F5344CB8AC3E}">
        <p14:creationId xmlns:p14="http://schemas.microsoft.com/office/powerpoint/2010/main" val="36105984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97735" y="718266"/>
            <a:ext cx="9460810" cy="5447551"/>
          </a:xfrm>
          <a:prstGeom prst="rect">
            <a:avLst/>
          </a:prstGeom>
        </p:spPr>
      </p:pic>
    </p:spTree>
    <p:extLst>
      <p:ext uri="{BB962C8B-B14F-4D97-AF65-F5344CB8AC3E}">
        <p14:creationId xmlns:p14="http://schemas.microsoft.com/office/powerpoint/2010/main" val="32225185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1" y="291181"/>
            <a:ext cx="10250510" cy="5885782"/>
          </a:xfrm>
          <a:prstGeom prst="rect">
            <a:avLst/>
          </a:prstGeom>
        </p:spPr>
      </p:pic>
    </p:spTree>
    <p:extLst>
      <p:ext uri="{BB962C8B-B14F-4D97-AF65-F5344CB8AC3E}">
        <p14:creationId xmlns:p14="http://schemas.microsoft.com/office/powerpoint/2010/main" val="35737969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1027906"/>
            <a:ext cx="10515600" cy="5651463"/>
          </a:xfrm>
          <a:prstGeom prst="rect">
            <a:avLst/>
          </a:prstGeom>
        </p:spPr>
      </p:pic>
    </p:spTree>
    <p:extLst>
      <p:ext uri="{BB962C8B-B14F-4D97-AF65-F5344CB8AC3E}">
        <p14:creationId xmlns:p14="http://schemas.microsoft.com/office/powerpoint/2010/main" val="1685636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6675</Words>
  <Application>Microsoft Office PowerPoint</Application>
  <PresentationFormat>Widescreen</PresentationFormat>
  <Paragraphs>360</Paragraphs>
  <Slides>127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127</vt:i4>
      </vt:variant>
    </vt:vector>
  </HeadingPairs>
  <TitlesOfParts>
    <vt:vector size="134" baseType="lpstr">
      <vt:lpstr>Arial</vt:lpstr>
      <vt:lpstr>B Zar</vt:lpstr>
      <vt:lpstr>BCompset</vt:lpstr>
      <vt:lpstr>Calibri</vt:lpstr>
      <vt:lpstr>Calibri Light</vt:lpstr>
      <vt:lpstr>Times New Roman</vt:lpstr>
      <vt:lpstr>Office Theme</vt:lpstr>
      <vt:lpstr>عنوان مقاله: آموزش كارآفريني دركسب و كارهاي كوچك و متوسط ايران: نيازها و راهكارها </vt:lpstr>
      <vt:lpstr>PowerPoint Presentation</vt:lpstr>
      <vt:lpstr>PowerPoint Presentation</vt:lpstr>
      <vt:lpstr>واژگان كليدي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چرخهي حيات كسبوكارهاي كارآفرينانه </vt:lpstr>
      <vt:lpstr>1- مرحله ي ايجاد كسب كار : </vt:lpstr>
      <vt:lpstr>2- مرحله ي شروع كسب و كار</vt:lpstr>
      <vt:lpstr>PowerPoint Presentation</vt:lpstr>
      <vt:lpstr>3- مرحلهي رشد </vt:lpstr>
      <vt:lpstr>4- مرحله ي تثبيت كسب و كار </vt:lpstr>
      <vt:lpstr>5- مرحلهي نوآوري يا افول </vt:lpstr>
      <vt:lpstr>سرمايهي انساني كارآفريني و عملكرد كسب و كارهاي كوچك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اهداف آموزش كارآفريني </vt:lpstr>
      <vt:lpstr>PowerPoint Presentation</vt:lpstr>
      <vt:lpstr>PowerPoint Presentation</vt:lpstr>
      <vt:lpstr>PowerPoint Presentation</vt:lpstr>
      <vt:lpstr>PowerPoint Presentation</vt:lpstr>
      <vt:lpstr>محتواي برنامه هاي آموزش كارآفريني در كسبوكارهاي كوچك </vt:lpstr>
      <vt:lpstr>PowerPoint Presentation</vt:lpstr>
      <vt:lpstr>PowerPoint Presentation</vt:lpstr>
      <vt:lpstr>PowerPoint Presentation</vt:lpstr>
      <vt:lpstr>PowerPoint Presentation</vt:lpstr>
      <vt:lpstr>PowerPoint Presentation</vt:lpstr>
      <vt:lpstr>چالشهاي آموزش كارآفريني </vt:lpstr>
      <vt:lpstr>PowerPoint Presentation</vt:lpstr>
      <vt:lpstr>چارچوبهاي فرآيندي آموزش كارآفريني </vt:lpstr>
      <vt:lpstr>PowerPoint Presentation</vt:lpstr>
      <vt:lpstr>PowerPoint Presentation</vt:lpstr>
      <vt:lpstr>PowerPoint Presentation</vt:lpstr>
      <vt:lpstr>ارزشِ آموزشِ كارآفريني </vt:lpstr>
      <vt:lpstr>PowerPoint Presentation</vt:lpstr>
      <vt:lpstr>PowerPoint Presentation</vt:lpstr>
      <vt:lpstr>PowerPoint Presentation</vt:lpstr>
      <vt:lpstr>PowerPoint Presentation</vt:lpstr>
      <vt:lpstr>PowerPoint Presentation</vt:lpstr>
      <vt:lpstr>PowerPoint Presentation</vt:lpstr>
      <vt:lpstr>متدولوژي تحقيق </vt:lpstr>
      <vt:lpstr>روش تحقيق و روشهاي گردآوري اطلاعات</vt:lpstr>
      <vt:lpstr>جامعه ي آماري</vt:lpstr>
      <vt:lpstr>روش نمونه گيري </vt:lpstr>
      <vt:lpstr>PowerPoint Presentation</vt:lpstr>
      <vt:lpstr>قلمرو تحقيق </vt:lpstr>
      <vt:lpstr>تجزيه و تحليل اطلاعات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ارزيابي نقاط قوت و ضعف دورههاي آموزش كارآفريني در ايران  </vt:lpstr>
      <vt:lpstr>الف( نقاط قوت دورههاي آموزش كارآفريني در ايران </vt:lpstr>
      <vt:lpstr>PowerPoint Presentation</vt:lpstr>
      <vt:lpstr>ب( نقاط ضعف دورههاي آموزش كارآفريني در ايران </vt:lpstr>
      <vt:lpstr>PowerPoint Presentation</vt:lpstr>
      <vt:lpstr>PowerPoint Presentation</vt:lpstr>
      <vt:lpstr>PowerPoint Presentation</vt:lpstr>
      <vt:lpstr>تجزيه و تحليل اطلاعات پرسشنامه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نيازهاي دانشي در حوزه ي موضوعات رفتـاري</vt:lpstr>
      <vt:lpstr>نيازهاي دانشي در حوزه ي موضوعات ساختاري: </vt:lpstr>
      <vt:lpstr>نيازهاي دانشي در حوزه ي موضوعات محيطـي: </vt:lpstr>
      <vt:lpstr>ارائه ي پيشنهادات براي برگزاري دوره هاي آموزش كارآفريني با تأكيد بر نقـش سـازمان صنايع كوچك </vt:lpstr>
      <vt:lpstr>PowerPoint Presentation</vt:lpstr>
      <vt:lpstr>PowerPoint Presentation</vt:lpstr>
      <vt:lpstr>منابع</vt:lpstr>
      <vt:lpstr>PowerPoint Presentation</vt:lpstr>
      <vt:lpstr>1فرهنگسازي و ترويج روحيهي كارآفريني در صنايع كوچك: </vt:lpstr>
      <vt:lpstr>PowerPoint Presentation</vt:lpstr>
      <vt:lpstr>PowerPoint Presentation</vt:lpstr>
      <vt:lpstr>PowerPoint Presentation</vt:lpstr>
      <vt:lpstr>فرآيند انتخاب و گزينش كارآفرينان صنايع كوچك </vt:lpstr>
      <vt:lpstr>PowerPoint Presentation</vt:lpstr>
      <vt:lpstr>الف. نقش سازمان صنايع كوچك در مرحلهي قبل از آموزش</vt:lpstr>
      <vt:lpstr>PowerPoint Presentation</vt:lpstr>
      <vt:lpstr>PowerPoint Presentation</vt:lpstr>
      <vt:lpstr>PowerPoint Presentation</vt:lpstr>
      <vt:lpstr>PowerPoint Presentation</vt:lpstr>
      <vt:lpstr>ب. نقش سازمان صنايع كوچك در مرحلهي آموزش كارآفرينان </vt:lpstr>
      <vt:lpstr>PowerPoint Presentation</vt:lpstr>
      <vt:lpstr>ج . نقش سازمان صنايع كوچك در مرحلهي پس از آموزش كارآفرينان </vt:lpstr>
      <vt:lpstr>PowerPoint Presentation</vt:lpstr>
      <vt:lpstr>PowerPoint Presentation</vt:lpstr>
      <vt:lpstr>PowerPoint Presentation</vt:lpstr>
      <vt:lpstr>نتيجه گيري </vt:lpstr>
      <vt:lpstr>نتیجه گیری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78</cp:revision>
  <dcterms:created xsi:type="dcterms:W3CDTF">2023-01-22T11:47:06Z</dcterms:created>
  <dcterms:modified xsi:type="dcterms:W3CDTF">2023-01-22T17:52:51Z</dcterms:modified>
</cp:coreProperties>
</file>