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7"/>
  </p:notesMasterIdLst>
  <p:sldIdLst>
    <p:sldId id="256" r:id="rId2"/>
    <p:sldId id="257" r:id="rId3"/>
    <p:sldId id="317" r:id="rId4"/>
    <p:sldId id="318" r:id="rId5"/>
    <p:sldId id="258" r:id="rId6"/>
    <p:sldId id="259" r:id="rId7"/>
    <p:sldId id="261" r:id="rId8"/>
    <p:sldId id="262" r:id="rId9"/>
    <p:sldId id="263" r:id="rId10"/>
    <p:sldId id="264" r:id="rId11"/>
    <p:sldId id="265" r:id="rId12"/>
    <p:sldId id="328" r:id="rId13"/>
    <p:sldId id="266" r:id="rId14"/>
    <p:sldId id="329" r:id="rId15"/>
    <p:sldId id="267" r:id="rId16"/>
    <p:sldId id="330" r:id="rId17"/>
    <p:sldId id="269" r:id="rId18"/>
    <p:sldId id="270" r:id="rId19"/>
    <p:sldId id="271" r:id="rId20"/>
    <p:sldId id="272" r:id="rId21"/>
    <p:sldId id="273" r:id="rId22"/>
    <p:sldId id="274" r:id="rId23"/>
    <p:sldId id="319" r:id="rId24"/>
    <p:sldId id="275" r:id="rId25"/>
    <p:sldId id="276" r:id="rId26"/>
    <p:sldId id="277" r:id="rId27"/>
    <p:sldId id="278" r:id="rId28"/>
    <p:sldId id="279" r:id="rId29"/>
    <p:sldId id="280" r:id="rId30"/>
    <p:sldId id="281" r:id="rId31"/>
    <p:sldId id="282" r:id="rId32"/>
    <p:sldId id="283" r:id="rId33"/>
    <p:sldId id="284" r:id="rId34"/>
    <p:sldId id="285" r:id="rId35"/>
    <p:sldId id="320" r:id="rId36"/>
    <p:sldId id="286" r:id="rId37"/>
    <p:sldId id="321" r:id="rId38"/>
    <p:sldId id="287" r:id="rId39"/>
    <p:sldId id="288" r:id="rId40"/>
    <p:sldId id="289" r:id="rId41"/>
    <p:sldId id="290" r:id="rId42"/>
    <p:sldId id="331" r:id="rId43"/>
    <p:sldId id="291" r:id="rId44"/>
    <p:sldId id="322"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32" r:id="rId58"/>
    <p:sldId id="304" r:id="rId59"/>
    <p:sldId id="305" r:id="rId60"/>
    <p:sldId id="306" r:id="rId61"/>
    <p:sldId id="323" r:id="rId62"/>
    <p:sldId id="307" r:id="rId63"/>
    <p:sldId id="324" r:id="rId64"/>
    <p:sldId id="308" r:id="rId65"/>
    <p:sldId id="325" r:id="rId66"/>
    <p:sldId id="309" r:id="rId67"/>
    <p:sldId id="327" r:id="rId68"/>
    <p:sldId id="326" r:id="rId69"/>
    <p:sldId id="310" r:id="rId70"/>
    <p:sldId id="311" r:id="rId71"/>
    <p:sldId id="312" r:id="rId72"/>
    <p:sldId id="313" r:id="rId73"/>
    <p:sldId id="314" r:id="rId74"/>
    <p:sldId id="315" r:id="rId75"/>
    <p:sldId id="316" r:id="rId7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701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C0D34DB-A956-4CED-BCD7-2291DC0BAACF}" type="datetimeFigureOut">
              <a:rPr lang="fa-IR" smtClean="0"/>
              <a:t>02/07/1444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8740150-F845-4A85-88E0-B3BB36311BF8}" type="slidenum">
              <a:rPr lang="fa-IR" smtClean="0"/>
              <a:t>‹#›</a:t>
            </a:fld>
            <a:endParaRPr lang="fa-IR"/>
          </a:p>
        </p:txBody>
      </p:sp>
    </p:spTree>
    <p:extLst>
      <p:ext uri="{BB962C8B-B14F-4D97-AF65-F5344CB8AC3E}">
        <p14:creationId xmlns:p14="http://schemas.microsoft.com/office/powerpoint/2010/main" val="179857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8740150-F845-4A85-88E0-B3BB36311BF8}" type="slidenum">
              <a:rPr lang="fa-IR" smtClean="0"/>
              <a:t>23</a:t>
            </a:fld>
            <a:endParaRPr lang="fa-IR"/>
          </a:p>
        </p:txBody>
      </p:sp>
    </p:spTree>
    <p:extLst>
      <p:ext uri="{BB962C8B-B14F-4D97-AF65-F5344CB8AC3E}">
        <p14:creationId xmlns:p14="http://schemas.microsoft.com/office/powerpoint/2010/main" val="297306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74B804A-2730-4E93-B7E0-CB7F23E381AC}" type="datetimeFigureOut">
              <a:rPr lang="fa-IR" smtClean="0"/>
              <a:t>02/07/1444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E4E790-5120-47F1-BCF6-E12B77E502F3}" type="slidenum">
              <a:rPr lang="fa-IR" smtClean="0"/>
              <a:t>‹#›</a:t>
            </a:fld>
            <a:endParaRPr lang="fa-IR"/>
          </a:p>
        </p:txBody>
      </p:sp>
    </p:spTree>
    <p:extLst>
      <p:ext uri="{BB962C8B-B14F-4D97-AF65-F5344CB8AC3E}">
        <p14:creationId xmlns:p14="http://schemas.microsoft.com/office/powerpoint/2010/main" val="258386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4B804A-2730-4E93-B7E0-CB7F23E381AC}" type="datetimeFigureOut">
              <a:rPr lang="fa-IR" smtClean="0"/>
              <a:t>02/07/1444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E4E790-5120-47F1-BCF6-E12B77E502F3}" type="slidenum">
              <a:rPr lang="fa-IR" smtClean="0"/>
              <a:t>‹#›</a:t>
            </a:fld>
            <a:endParaRPr lang="fa-IR"/>
          </a:p>
        </p:txBody>
      </p:sp>
    </p:spTree>
    <p:extLst>
      <p:ext uri="{BB962C8B-B14F-4D97-AF65-F5344CB8AC3E}">
        <p14:creationId xmlns:p14="http://schemas.microsoft.com/office/powerpoint/2010/main" val="224458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4B804A-2730-4E93-B7E0-CB7F23E381AC}" type="datetimeFigureOut">
              <a:rPr lang="fa-IR" smtClean="0"/>
              <a:t>02/07/1444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E4E790-5120-47F1-BCF6-E12B77E502F3}" type="slidenum">
              <a:rPr lang="fa-IR" smtClean="0"/>
              <a:t>‹#›</a:t>
            </a:fld>
            <a:endParaRPr lang="fa-IR"/>
          </a:p>
        </p:txBody>
      </p:sp>
    </p:spTree>
    <p:extLst>
      <p:ext uri="{BB962C8B-B14F-4D97-AF65-F5344CB8AC3E}">
        <p14:creationId xmlns:p14="http://schemas.microsoft.com/office/powerpoint/2010/main" val="90455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4B804A-2730-4E93-B7E0-CB7F23E381AC}" type="datetimeFigureOut">
              <a:rPr lang="fa-IR" smtClean="0"/>
              <a:t>02/07/1444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E4E790-5120-47F1-BCF6-E12B77E502F3}" type="slidenum">
              <a:rPr lang="fa-IR" smtClean="0"/>
              <a:t>‹#›</a:t>
            </a:fld>
            <a:endParaRPr lang="fa-IR"/>
          </a:p>
        </p:txBody>
      </p:sp>
    </p:spTree>
    <p:extLst>
      <p:ext uri="{BB962C8B-B14F-4D97-AF65-F5344CB8AC3E}">
        <p14:creationId xmlns:p14="http://schemas.microsoft.com/office/powerpoint/2010/main" val="421162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B804A-2730-4E93-B7E0-CB7F23E381AC}" type="datetimeFigureOut">
              <a:rPr lang="fa-IR" smtClean="0"/>
              <a:t>02/07/1444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E4E790-5120-47F1-BCF6-E12B77E502F3}" type="slidenum">
              <a:rPr lang="fa-IR" smtClean="0"/>
              <a:t>‹#›</a:t>
            </a:fld>
            <a:endParaRPr lang="fa-IR"/>
          </a:p>
        </p:txBody>
      </p:sp>
    </p:spTree>
    <p:extLst>
      <p:ext uri="{BB962C8B-B14F-4D97-AF65-F5344CB8AC3E}">
        <p14:creationId xmlns:p14="http://schemas.microsoft.com/office/powerpoint/2010/main" val="78726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74B804A-2730-4E93-B7E0-CB7F23E381AC}" type="datetimeFigureOut">
              <a:rPr lang="fa-IR" smtClean="0"/>
              <a:t>02/07/1444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E4E790-5120-47F1-BCF6-E12B77E502F3}" type="slidenum">
              <a:rPr lang="fa-IR" smtClean="0"/>
              <a:t>‹#›</a:t>
            </a:fld>
            <a:endParaRPr lang="fa-IR"/>
          </a:p>
        </p:txBody>
      </p:sp>
    </p:spTree>
    <p:extLst>
      <p:ext uri="{BB962C8B-B14F-4D97-AF65-F5344CB8AC3E}">
        <p14:creationId xmlns:p14="http://schemas.microsoft.com/office/powerpoint/2010/main" val="423009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74B804A-2730-4E93-B7E0-CB7F23E381AC}" type="datetimeFigureOut">
              <a:rPr lang="fa-IR" smtClean="0"/>
              <a:t>02/07/1444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EE4E790-5120-47F1-BCF6-E12B77E502F3}" type="slidenum">
              <a:rPr lang="fa-IR" smtClean="0"/>
              <a:t>‹#›</a:t>
            </a:fld>
            <a:endParaRPr lang="fa-IR"/>
          </a:p>
        </p:txBody>
      </p:sp>
    </p:spTree>
    <p:extLst>
      <p:ext uri="{BB962C8B-B14F-4D97-AF65-F5344CB8AC3E}">
        <p14:creationId xmlns:p14="http://schemas.microsoft.com/office/powerpoint/2010/main" val="164625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74B804A-2730-4E93-B7E0-CB7F23E381AC}" type="datetimeFigureOut">
              <a:rPr lang="fa-IR" smtClean="0"/>
              <a:t>02/07/1444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EE4E790-5120-47F1-BCF6-E12B77E502F3}" type="slidenum">
              <a:rPr lang="fa-IR" smtClean="0"/>
              <a:t>‹#›</a:t>
            </a:fld>
            <a:endParaRPr lang="fa-IR"/>
          </a:p>
        </p:txBody>
      </p:sp>
    </p:spTree>
    <p:extLst>
      <p:ext uri="{BB962C8B-B14F-4D97-AF65-F5344CB8AC3E}">
        <p14:creationId xmlns:p14="http://schemas.microsoft.com/office/powerpoint/2010/main" val="275473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B804A-2730-4E93-B7E0-CB7F23E381AC}" type="datetimeFigureOut">
              <a:rPr lang="fa-IR" smtClean="0"/>
              <a:t>02/07/1444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EE4E790-5120-47F1-BCF6-E12B77E502F3}" type="slidenum">
              <a:rPr lang="fa-IR" smtClean="0"/>
              <a:t>‹#›</a:t>
            </a:fld>
            <a:endParaRPr lang="fa-IR"/>
          </a:p>
        </p:txBody>
      </p:sp>
    </p:spTree>
    <p:extLst>
      <p:ext uri="{BB962C8B-B14F-4D97-AF65-F5344CB8AC3E}">
        <p14:creationId xmlns:p14="http://schemas.microsoft.com/office/powerpoint/2010/main" val="363595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B804A-2730-4E93-B7E0-CB7F23E381AC}" type="datetimeFigureOut">
              <a:rPr lang="fa-IR" smtClean="0"/>
              <a:t>02/07/1444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E4E790-5120-47F1-BCF6-E12B77E502F3}" type="slidenum">
              <a:rPr lang="fa-IR" smtClean="0"/>
              <a:t>‹#›</a:t>
            </a:fld>
            <a:endParaRPr lang="fa-IR"/>
          </a:p>
        </p:txBody>
      </p:sp>
    </p:spTree>
    <p:extLst>
      <p:ext uri="{BB962C8B-B14F-4D97-AF65-F5344CB8AC3E}">
        <p14:creationId xmlns:p14="http://schemas.microsoft.com/office/powerpoint/2010/main" val="203605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B804A-2730-4E93-B7E0-CB7F23E381AC}" type="datetimeFigureOut">
              <a:rPr lang="fa-IR" smtClean="0"/>
              <a:t>02/07/1444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E4E790-5120-47F1-BCF6-E12B77E502F3}" type="slidenum">
              <a:rPr lang="fa-IR" smtClean="0"/>
              <a:t>‹#›</a:t>
            </a:fld>
            <a:endParaRPr lang="fa-IR"/>
          </a:p>
        </p:txBody>
      </p:sp>
    </p:spTree>
    <p:extLst>
      <p:ext uri="{BB962C8B-B14F-4D97-AF65-F5344CB8AC3E}">
        <p14:creationId xmlns:p14="http://schemas.microsoft.com/office/powerpoint/2010/main" val="2270612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4B804A-2730-4E93-B7E0-CB7F23E381AC}" type="datetimeFigureOut">
              <a:rPr lang="fa-IR" smtClean="0"/>
              <a:t>02/07/1444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EE4E790-5120-47F1-BCF6-E12B77E502F3}" type="slidenum">
              <a:rPr lang="fa-IR" smtClean="0"/>
              <a:t>‹#›</a:t>
            </a:fld>
            <a:endParaRPr lang="fa-IR"/>
          </a:p>
        </p:txBody>
      </p:sp>
    </p:spTree>
    <p:extLst>
      <p:ext uri="{BB962C8B-B14F-4D97-AF65-F5344CB8AC3E}">
        <p14:creationId xmlns:p14="http://schemas.microsoft.com/office/powerpoint/2010/main" val="423625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b="1" smtClean="0">
                <a:solidFill>
                  <a:srgbClr val="FF0000"/>
                </a:solidFill>
                <a:cs typeface="B Zar" panose="00000400000000000000" pitchFamily="2" charset="-78"/>
              </a:rPr>
              <a:t>عنوان مقاله</a:t>
            </a:r>
            <a:r>
              <a:rPr lang="fa-IR" b="1" smtClean="0">
                <a:cs typeface="B Zar" panose="00000400000000000000" pitchFamily="2" charset="-78"/>
              </a:rPr>
              <a:t>: مطالعة </a:t>
            </a:r>
            <a:r>
              <a:rPr lang="fa-IR" b="1">
                <a:cs typeface="B Zar" panose="00000400000000000000" pitchFamily="2" charset="-78"/>
              </a:rPr>
              <a:t>تجربي اخلاق كار با تأكيد بر </a:t>
            </a:r>
            <a:r>
              <a:rPr lang="fa-IR" b="1">
                <a:cs typeface="B Zar" panose="00000400000000000000" pitchFamily="2" charset="-78"/>
              </a:rPr>
              <a:t>جنسيت</a:t>
            </a:r>
            <a:r>
              <a:rPr lang="fa-IR" smtClean="0">
                <a:cs typeface="B Zar" panose="00000400000000000000" pitchFamily="2" charset="-78"/>
              </a:rPr>
              <a:t> </a:t>
            </a:r>
            <a:endParaRPr lang="fa-IR">
              <a:cs typeface="B Zar" panose="00000400000000000000" pitchFamily="2" charset="-78"/>
            </a:endParaRPr>
          </a:p>
        </p:txBody>
      </p:sp>
      <p:sp>
        <p:nvSpPr>
          <p:cNvPr id="3" name="Subtitle 2"/>
          <p:cNvSpPr>
            <a:spLocks noGrp="1"/>
          </p:cNvSpPr>
          <p:nvPr>
            <p:ph type="subTitle" idx="1"/>
          </p:nvPr>
        </p:nvSpPr>
        <p:spPr/>
        <p:txBody>
          <a:bodyPr>
            <a:normAutofit fontScale="92500" lnSpcReduction="20000"/>
          </a:bodyPr>
          <a:lstStyle/>
          <a:p>
            <a:r>
              <a:rPr lang="fa-IR" smtClean="0">
                <a:solidFill>
                  <a:srgbClr val="FF0000"/>
                </a:solidFill>
                <a:cs typeface="B Zar" panose="00000400000000000000" pitchFamily="2" charset="-78"/>
              </a:rPr>
              <a:t>نویسندگان: </a:t>
            </a:r>
            <a:r>
              <a:rPr lang="fa-IR" smtClean="0">
                <a:cs typeface="B Zar" panose="00000400000000000000" pitchFamily="2" charset="-78"/>
              </a:rPr>
              <a:t>غلامعباس توسلي، </a:t>
            </a:r>
            <a:r>
              <a:rPr lang="fa-IR">
                <a:cs typeface="B Zar" panose="00000400000000000000" pitchFamily="2" charset="-78"/>
              </a:rPr>
              <a:t>مريم نجار </a:t>
            </a:r>
            <a:r>
              <a:rPr lang="fa-IR">
                <a:cs typeface="B Zar" panose="00000400000000000000" pitchFamily="2" charset="-78"/>
              </a:rPr>
              <a:t>نهاوندي</a:t>
            </a:r>
            <a:r>
              <a:rPr lang="fa-IR" smtClean="0">
                <a:cs typeface="B Zar" panose="00000400000000000000" pitchFamily="2" charset="-78"/>
              </a:rPr>
              <a:t> </a:t>
            </a:r>
          </a:p>
          <a:p>
            <a:r>
              <a:rPr lang="fa-IR" smtClean="0">
                <a:solidFill>
                  <a:srgbClr val="FF0000"/>
                </a:solidFill>
                <a:cs typeface="B Zar" panose="00000400000000000000" pitchFamily="2" charset="-78"/>
              </a:rPr>
              <a:t>منبع: </a:t>
            </a:r>
            <a:r>
              <a:rPr lang="fa-IR">
                <a:cs typeface="B Zar" panose="00000400000000000000" pitchFamily="2" charset="-78"/>
              </a:rPr>
              <a:t>پژوهش زنان، </a:t>
            </a:r>
            <a:r>
              <a:rPr lang="fa-IR">
                <a:cs typeface="B Zar" panose="00000400000000000000" pitchFamily="2" charset="-78"/>
              </a:rPr>
              <a:t>دورة </a:t>
            </a:r>
            <a:r>
              <a:rPr lang="fa-IR" smtClean="0">
                <a:cs typeface="B Zar" panose="00000400000000000000" pitchFamily="2" charset="-78"/>
              </a:rPr>
              <a:t>6شماره 3 پاييز 1387</a:t>
            </a:r>
          </a:p>
          <a:p>
            <a:r>
              <a:rPr lang="fa-IR" smtClean="0">
                <a:cs typeface="B Zar" panose="00000400000000000000" pitchFamily="2" charset="-78"/>
              </a:rPr>
              <a:t>صص 39-60 </a:t>
            </a:r>
            <a:br>
              <a:rPr lang="fa-IR" smtClean="0">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05682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اين پژوهش در پي دانستن آن است كه در جامعهاي كه اخلاق كار آن دچار بحران است؛ آيا زنان و </a:t>
            </a:r>
            <a:r>
              <a:rPr lang="fa-IR">
                <a:solidFill>
                  <a:srgbClr val="FF0000"/>
                </a:solidFill>
                <a:cs typeface="B Zar" panose="00000400000000000000" pitchFamily="2" charset="-78"/>
              </a:rPr>
              <a:t>مردان </a:t>
            </a:r>
            <a:r>
              <a:rPr lang="fa-IR" smtClean="0">
                <a:solidFill>
                  <a:srgbClr val="FF0000"/>
                </a:solidFill>
                <a:cs typeface="B Zar" panose="00000400000000000000" pitchFamily="2" charset="-78"/>
              </a:rPr>
              <a:t>به يك </a:t>
            </a:r>
            <a:r>
              <a:rPr lang="fa-IR">
                <a:solidFill>
                  <a:srgbClr val="FF0000"/>
                </a:solidFill>
                <a:cs typeface="B Zar" panose="00000400000000000000" pitchFamily="2" charset="-78"/>
              </a:rPr>
              <a:t>نسبت دچار بحرانند؟ </a:t>
            </a:r>
            <a:r>
              <a:rPr lang="fa-IR">
                <a:cs typeface="B Zar" panose="00000400000000000000" pitchFamily="2" charset="-78"/>
              </a:rPr>
              <a:t>به عبارت بهتر با رويكرد جنسيتي به موضوع اخلاق كار پرداخته خواهـد شـد </a:t>
            </a:r>
            <a:r>
              <a:rPr lang="fa-IR">
                <a:cs typeface="B Zar" panose="00000400000000000000" pitchFamily="2" charset="-78"/>
              </a:rPr>
              <a:t>و </a:t>
            </a:r>
            <a:r>
              <a:rPr lang="fa-IR" smtClean="0">
                <a:cs typeface="B Zar" panose="00000400000000000000" pitchFamily="2" charset="-78"/>
              </a:rPr>
              <a:t>درصـدد پاسخ </a:t>
            </a:r>
            <a:r>
              <a:rPr lang="fa-IR">
                <a:cs typeface="B Zar" panose="00000400000000000000" pitchFamily="2" charset="-78"/>
              </a:rPr>
              <a:t>به اين نكته خواهيم بود كه با توجه به خصوصيات محيط كار در ايران، چه تفاوتها و شباهتهايي </a:t>
            </a:r>
            <a:r>
              <a:rPr lang="fa-IR">
                <a:cs typeface="B Zar" panose="00000400000000000000" pitchFamily="2" charset="-78"/>
              </a:rPr>
              <a:t>بين </a:t>
            </a:r>
            <a:r>
              <a:rPr lang="fa-IR" smtClean="0">
                <a:cs typeface="B Zar" panose="00000400000000000000" pitchFamily="2" charset="-78"/>
              </a:rPr>
              <a:t>زنان و </a:t>
            </a:r>
            <a:r>
              <a:rPr lang="fa-IR">
                <a:cs typeface="B Zar" panose="00000400000000000000" pitchFamily="2" charset="-78"/>
              </a:rPr>
              <a:t>مردان قابل مشاهده است و نهايتاً اينكه در صورت وجود تفاوت، چه عواملي در آن دخالت </a:t>
            </a:r>
            <a:r>
              <a:rPr lang="fa-IR">
                <a:cs typeface="B Zar" panose="00000400000000000000" pitchFamily="2" charset="-78"/>
              </a:rPr>
              <a:t>دارند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024437" y="4383185"/>
            <a:ext cx="2143125" cy="2143125"/>
          </a:xfrm>
          <a:prstGeom prst="rect">
            <a:avLst/>
          </a:prstGeom>
        </p:spPr>
      </p:pic>
    </p:spTree>
    <p:extLst>
      <p:ext uri="{BB962C8B-B14F-4D97-AF65-F5344CB8AC3E}">
        <p14:creationId xmlns:p14="http://schemas.microsoft.com/office/powerpoint/2010/main" val="217265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مباني </a:t>
            </a:r>
            <a:r>
              <a:rPr lang="fa-IR" b="1">
                <a:cs typeface="B Zar" panose="00000400000000000000" pitchFamily="2" charset="-78"/>
              </a:rPr>
              <a:t>نظري</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ctr"/>
            <a:r>
              <a:rPr lang="fa-IR" b="1">
                <a:solidFill>
                  <a:srgbClr val="FF0000"/>
                </a:solidFill>
                <a:cs typeface="B Zar" panose="00000400000000000000" pitchFamily="2" charset="-78"/>
              </a:rPr>
              <a:t>زنان در دنياي كار و تأثير آن بر اخلاق </a:t>
            </a:r>
            <a:r>
              <a:rPr lang="fa-IR" b="1">
                <a:solidFill>
                  <a:srgbClr val="FF0000"/>
                </a:solidFill>
                <a:cs typeface="B Zar" panose="00000400000000000000" pitchFamily="2" charset="-78"/>
              </a:rPr>
              <a:t>كار</a:t>
            </a:r>
            <a:r>
              <a:rPr lang="fa-IR" smtClean="0">
                <a:solidFill>
                  <a:srgbClr val="FF0000"/>
                </a:solidFill>
                <a:cs typeface="B Zar" panose="00000400000000000000" pitchFamily="2" charset="-78"/>
              </a:rPr>
              <a:t> </a:t>
            </a:r>
          </a:p>
          <a:p>
            <a:pPr marL="0" indent="0" algn="just">
              <a:buNone/>
            </a:pPr>
            <a:r>
              <a:rPr lang="fa-IR" smtClean="0">
                <a:cs typeface="B Zar" panose="00000400000000000000" pitchFamily="2" charset="-78"/>
              </a:rPr>
              <a:t>تغييرات </a:t>
            </a:r>
            <a:r>
              <a:rPr lang="fa-IR">
                <a:cs typeface="B Zar" panose="00000400000000000000" pitchFamily="2" charset="-78"/>
              </a:rPr>
              <a:t>در جنسيت و سن كارگران بهويژه بعد از جنگ جهاني دوم تأثير مشخص و مهمي بر </a:t>
            </a:r>
            <a:r>
              <a:rPr lang="fa-IR">
                <a:cs typeface="B Zar" panose="00000400000000000000" pitchFamily="2" charset="-78"/>
              </a:rPr>
              <a:t>فرهنگ </a:t>
            </a:r>
            <a:r>
              <a:rPr lang="fa-IR" smtClean="0">
                <a:cs typeface="B Zar" panose="00000400000000000000" pitchFamily="2" charset="-78"/>
              </a:rPr>
              <a:t>قرن بيستم </a:t>
            </a:r>
            <a:r>
              <a:rPr lang="fa-IR">
                <a:cs typeface="B Zar" panose="00000400000000000000" pitchFamily="2" charset="-78"/>
              </a:rPr>
              <a:t>گذاشت و الگوي كار به هنجارهايي مانند اخلاق كار مرتبط گرديد. افزايش تعداد زنان شاغل </a:t>
            </a:r>
            <a:r>
              <a:rPr lang="fa-IR">
                <a:cs typeface="B Zar" panose="00000400000000000000" pitchFamily="2" charset="-78"/>
              </a:rPr>
              <a:t>خارج </a:t>
            </a:r>
            <a:r>
              <a:rPr lang="fa-IR" smtClean="0">
                <a:cs typeface="B Zar" panose="00000400000000000000" pitchFamily="2" charset="-78"/>
              </a:rPr>
              <a:t>از خانه </a:t>
            </a:r>
            <a:r>
              <a:rPr lang="fa-IR">
                <a:cs typeface="B Zar" panose="00000400000000000000" pitchFamily="2" charset="-78"/>
              </a:rPr>
              <a:t>و نگرشهاي آنها در مورد كار، تأثير مهمي بر اخلاق كار در مكانهاي كار در عصر </a:t>
            </a:r>
            <a:r>
              <a:rPr lang="fa-IR">
                <a:cs typeface="B Zar" panose="00000400000000000000" pitchFamily="2" charset="-78"/>
              </a:rPr>
              <a:t>جديد </a:t>
            </a:r>
            <a:r>
              <a:rPr lang="fa-IR" smtClean="0">
                <a:cs typeface="B Zar" panose="00000400000000000000" pitchFamily="2" charset="-78"/>
              </a:rPr>
              <a:t>داشت(راجرز،.209 </a:t>
            </a:r>
            <a:r>
              <a:rPr lang="fa-IR">
                <a:cs typeface="B Zar" panose="00000400000000000000" pitchFamily="2" charset="-78"/>
              </a:rPr>
              <a:t>:</a:t>
            </a:r>
            <a:r>
              <a:rPr lang="fa-IR" smtClean="0">
                <a:cs typeface="B Zar" panose="00000400000000000000" pitchFamily="2" charset="-78"/>
              </a:rPr>
              <a:t>1978)</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4773636" y="4431323"/>
            <a:ext cx="2991729" cy="1631853"/>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هنجارهايي مانند اخلاق كار</a:t>
            </a:r>
            <a:endParaRPr lang="fa-IR" sz="2400">
              <a:solidFill>
                <a:srgbClr val="FF0000"/>
              </a:solidFill>
            </a:endParaRPr>
          </a:p>
        </p:txBody>
      </p:sp>
    </p:spTree>
    <p:extLst>
      <p:ext uri="{BB962C8B-B14F-4D97-AF65-F5344CB8AC3E}">
        <p14:creationId xmlns:p14="http://schemas.microsoft.com/office/powerpoint/2010/main" val="229949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جامعهشناسان اخلاق كار متفاوتي را در زنان يافتهاند كه آنها براي موفقيت در كار خويش از روشها و منشهايي استفاده ميكنند كه از تغييرات دنياي مدرن آموختهاند. به نظر </a:t>
            </a:r>
            <a:r>
              <a:rPr lang="fa-IR" smtClean="0">
                <a:solidFill>
                  <a:srgbClr val="FF0000"/>
                </a:solidFill>
                <a:cs typeface="B Zar" panose="00000400000000000000" pitchFamily="2" charset="-78"/>
              </a:rPr>
              <a:t>گيدنز</a:t>
            </a:r>
            <a:r>
              <a:rPr lang="fa-IR" smtClean="0">
                <a:cs typeface="B Zar" panose="00000400000000000000" pitchFamily="2" charset="-78"/>
              </a:rPr>
              <a:t>، زناني كه از نظر اقتصادي موفق هستند ناچارند با دنيايي خود را هماهنگ كنند كه احساس ميكنند كاملاً به آن تعلق ندارند ولي نهايتاً در دراز مدت، آنها ميتوانند اثر تعديل كنندهاي بر نظام ارزشي مردانه به جاي گذارند و مسئوليتهاي خانوادگي و ضروريات كاري را با يكديگر هماهنگ سازند </a:t>
            </a:r>
          </a:p>
          <a:p>
            <a:endParaRPr lang="fa-IR"/>
          </a:p>
        </p:txBody>
      </p:sp>
      <p:pic>
        <p:nvPicPr>
          <p:cNvPr id="4" name="Picture 3"/>
          <p:cNvPicPr>
            <a:picLocks noChangeAspect="1"/>
          </p:cNvPicPr>
          <p:nvPr/>
        </p:nvPicPr>
        <p:blipFill>
          <a:blip r:embed="rId2"/>
          <a:stretch>
            <a:fillRect/>
          </a:stretch>
        </p:blipFill>
        <p:spPr>
          <a:xfrm>
            <a:off x="1380904" y="4033838"/>
            <a:ext cx="2143125" cy="2143125"/>
          </a:xfrm>
          <a:prstGeom prst="rect">
            <a:avLst/>
          </a:prstGeom>
        </p:spPr>
      </p:pic>
      <p:sp>
        <p:nvSpPr>
          <p:cNvPr id="5" name="Flowchart: Punched Tape 4"/>
          <p:cNvSpPr/>
          <p:nvPr/>
        </p:nvSpPr>
        <p:spPr>
          <a:xfrm>
            <a:off x="5767754" y="4318782"/>
            <a:ext cx="3981157" cy="1463040"/>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تعديل كنندهاي بر نظام ارزشي مردانه</a:t>
            </a:r>
            <a:endParaRPr lang="fa-IR" sz="2400">
              <a:solidFill>
                <a:srgbClr val="FF0000"/>
              </a:solidFill>
            </a:endParaRPr>
          </a:p>
        </p:txBody>
      </p:sp>
    </p:spTree>
    <p:extLst>
      <p:ext uri="{BB962C8B-B14F-4D97-AF65-F5344CB8AC3E}">
        <p14:creationId xmlns:p14="http://schemas.microsoft.com/office/powerpoint/2010/main" val="31217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چودوروف و گيليگان (1982)1اين عقيده را مطرح ميكنند كه زنان احساسات شخصي خود را بر حسب روابط شخصي تعريف ميكنند و دستاوردهاي خود را با اشاره به توانايي مراقبت از ديگران مورد قضاوت قرار ميدهند. جايگاه زنان در زندگي مردان بهطور سنتي نقش مراقبتكننده و ياور است. اما مردان كه پيشرفت فردي را تنها شكل موفقيت ميدانند به شايستگيهايي كه در اين وظايف كسب ميشود چندان بها نميدهند و توجه زنان به روابط بهعنوان يك ضعف جلوه ميكند نه قوت. </a:t>
            </a:r>
            <a:endParaRPr lang="fa-IR">
              <a:cs typeface="B Zar" panose="00000400000000000000" pitchFamily="2" charset="-78"/>
            </a:endParaRPr>
          </a:p>
        </p:txBody>
      </p:sp>
    </p:spTree>
    <p:extLst>
      <p:ext uri="{BB962C8B-B14F-4D97-AF65-F5344CB8AC3E}">
        <p14:creationId xmlns:p14="http://schemas.microsoft.com/office/powerpoint/2010/main" val="180954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زنان در قضاوتهاي اخلاقي انعطافپذيرتر از مردان هستند و دشواريهاي احتمالي ميان دنبال كردن مجموعة قوانين خشك اخلاقي و اجتناب از آزردن ديگران را درك مي كنند.</a:t>
            </a:r>
            <a:r>
              <a:rPr lang="fa-IR" smtClean="0">
                <a:solidFill>
                  <a:srgbClr val="FF0000"/>
                </a:solidFill>
                <a:cs typeface="B Zar" panose="00000400000000000000" pitchFamily="2" charset="-78"/>
              </a:rPr>
              <a:t> گيليگان </a:t>
            </a:r>
            <a:r>
              <a:rPr lang="fa-IR" smtClean="0">
                <a:cs typeface="B Zar" panose="00000400000000000000" pitchFamily="2" charset="-78"/>
              </a:rPr>
              <a:t>اظهار ميكند كه اين شيوة نگرش وضعيت سنتي زنان را منعكس مي سازد كه بيشتر پايبند روابط مراقبتكنندگي هستند تا نگرشهاي »برون نگر« مردان. زنان در گذشته به قضاوتهاي مردان احترام گذاشتهاند، در حاليكه ميدانستند ويژگيهايي دارند كه اكثر مردان فاقد آنها هستند. بينش هاي آنان دربارة خودشان بر پاية برآوردن موفقيت آميز نيازهاي ديگران است و نه باليدن به موفقيتها و پيشرفتهاي فردي(برنارد، .1384، ص 187)</a:t>
            </a:r>
          </a:p>
          <a:p>
            <a:endParaRPr lang="fa-IR"/>
          </a:p>
        </p:txBody>
      </p:sp>
      <p:sp>
        <p:nvSpPr>
          <p:cNvPr id="4" name="Flowchart: Decision 3"/>
          <p:cNvSpPr/>
          <p:nvPr/>
        </p:nvSpPr>
        <p:spPr>
          <a:xfrm>
            <a:off x="3896750" y="4975469"/>
            <a:ext cx="3967090" cy="1336431"/>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نگرشهاي »برون نگر« مردان</a:t>
            </a:r>
            <a:endParaRPr lang="fa-IR" sz="2000">
              <a:solidFill>
                <a:srgbClr val="FF0000"/>
              </a:solidFill>
            </a:endParaRPr>
          </a:p>
        </p:txBody>
      </p:sp>
    </p:spTree>
    <p:extLst>
      <p:ext uri="{BB962C8B-B14F-4D97-AF65-F5344CB8AC3E}">
        <p14:creationId xmlns:p14="http://schemas.microsoft.com/office/powerpoint/2010/main" val="3596715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بوتل و برونر (1986)2در تحقيقي كه بر روي رضايت شغلي </a:t>
            </a:r>
            <a:r>
              <a:rPr lang="fa-IR">
                <a:cs typeface="B Zar" panose="00000400000000000000" pitchFamily="2" charset="-78"/>
              </a:rPr>
              <a:t>انجام </a:t>
            </a:r>
            <a:r>
              <a:rPr lang="fa-IR" smtClean="0">
                <a:cs typeface="B Zar" panose="00000400000000000000" pitchFamily="2" charset="-78"/>
              </a:rPr>
              <a:t>داده اند </a:t>
            </a:r>
            <a:r>
              <a:rPr lang="fa-IR">
                <a:cs typeface="B Zar" panose="00000400000000000000" pitchFamily="2" charset="-78"/>
              </a:rPr>
              <a:t>به اين </a:t>
            </a:r>
            <a:r>
              <a:rPr lang="fa-IR">
                <a:cs typeface="B Zar" panose="00000400000000000000" pitchFamily="2" charset="-78"/>
              </a:rPr>
              <a:t>نتيجه </a:t>
            </a:r>
            <a:r>
              <a:rPr lang="fa-IR" smtClean="0">
                <a:cs typeface="B Zar" panose="00000400000000000000" pitchFamily="2" charset="-78"/>
              </a:rPr>
              <a:t>رسيده اند </a:t>
            </a:r>
            <a:r>
              <a:rPr lang="fa-IR">
                <a:cs typeface="B Zar" panose="00000400000000000000" pitchFamily="2" charset="-78"/>
              </a:rPr>
              <a:t>كه </a:t>
            </a:r>
            <a:r>
              <a:rPr lang="fa-IR">
                <a:cs typeface="B Zar" panose="00000400000000000000" pitchFamily="2" charset="-78"/>
              </a:rPr>
              <a:t>زنان </a:t>
            </a:r>
            <a:r>
              <a:rPr lang="fa-IR" smtClean="0">
                <a:cs typeface="B Zar" panose="00000400000000000000" pitchFamily="2" charset="-78"/>
              </a:rPr>
              <a:t>در برخي </a:t>
            </a:r>
            <a:r>
              <a:rPr lang="fa-IR">
                <a:cs typeface="B Zar" panose="00000400000000000000" pitchFamily="2" charset="-78"/>
              </a:rPr>
              <a:t>عوامل ايجادكننده رضايت شغلي مانند احساس پيشرفت، احترام، محيط كار خوشايند، توسعه </a:t>
            </a:r>
            <a:r>
              <a:rPr lang="fa-IR">
                <a:cs typeface="B Zar" panose="00000400000000000000" pitchFamily="2" charset="-78"/>
              </a:rPr>
              <a:t>دانش </a:t>
            </a:r>
            <a:r>
              <a:rPr lang="fa-IR" smtClean="0">
                <a:cs typeface="B Zar" panose="00000400000000000000" pitchFamily="2" charset="-78"/>
              </a:rPr>
              <a:t>و مهارت</a:t>
            </a:r>
            <a:r>
              <a:rPr lang="fa-IR">
                <a:cs typeface="B Zar" panose="00000400000000000000" pitchFamily="2" charset="-78"/>
              </a:rPr>
              <a:t>، تحريك عقلاني، استقلال، استفاده از زمينه تحصيلي و مشاركت اجتماعي رتبة بالاتري را </a:t>
            </a:r>
            <a:r>
              <a:rPr lang="fa-IR">
                <a:cs typeface="B Zar" panose="00000400000000000000" pitchFamily="2" charset="-78"/>
              </a:rPr>
              <a:t>به </a:t>
            </a:r>
            <a:r>
              <a:rPr lang="fa-IR" smtClean="0">
                <a:cs typeface="B Zar" panose="00000400000000000000" pitchFamily="2" charset="-78"/>
              </a:rPr>
              <a:t>خود اختصاص </a:t>
            </a:r>
            <a:r>
              <a:rPr lang="fa-IR">
                <a:cs typeface="B Zar" panose="00000400000000000000" pitchFamily="2" charset="-78"/>
              </a:rPr>
              <a:t>دادهاند در حالي كه مردان رتبة بالاتر را از اهميت به امنيت شغلي، درآمد، رسيدن </a:t>
            </a:r>
            <a:r>
              <a:rPr lang="fa-IR">
                <a:cs typeface="B Zar" panose="00000400000000000000" pitchFamily="2" charset="-78"/>
              </a:rPr>
              <a:t>به </a:t>
            </a:r>
            <a:r>
              <a:rPr lang="fa-IR" smtClean="0">
                <a:cs typeface="B Zar" panose="00000400000000000000" pitchFamily="2" charset="-78"/>
              </a:rPr>
              <a:t>مسئوليتهاي اجرايي </a:t>
            </a:r>
            <a:r>
              <a:rPr lang="fa-IR">
                <a:cs typeface="B Zar" panose="00000400000000000000" pitchFamily="2" charset="-78"/>
              </a:rPr>
              <a:t>بالاتر، فرصت استراحت در شغل و خطرپذيري </a:t>
            </a:r>
            <a:r>
              <a:rPr lang="fa-IR">
                <a:cs typeface="B Zar" panose="00000400000000000000" pitchFamily="2" charset="-78"/>
              </a:rPr>
              <a:t>اخذ </a:t>
            </a:r>
            <a:r>
              <a:rPr lang="fa-IR" smtClean="0">
                <a:cs typeface="B Zar" panose="00000400000000000000" pitchFamily="2" charset="-78"/>
              </a:rPr>
              <a:t>كردهاند. </a:t>
            </a:r>
          </a:p>
          <a:p>
            <a:pPr marL="0" indent="0" algn="just">
              <a:buNone/>
            </a:pPr>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175375" y="4922744"/>
            <a:ext cx="3004349" cy="923330"/>
          </a:xfrm>
          <a:prstGeom prst="rect">
            <a:avLst/>
          </a:prstGeom>
          <a:noFill/>
        </p:spPr>
        <p:txBody>
          <a:bodyPr wrap="none" lIns="91440" tIns="45720" rIns="91440" bIns="45720">
            <a:spAutoFit/>
          </a:bodyPr>
          <a:lstStyle/>
          <a:p>
            <a:pPr algn="ctr"/>
            <a:r>
              <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B Zar" panose="00000400000000000000" pitchFamily="2" charset="-78"/>
              </a:rPr>
              <a:t>خطرپذيري</a:t>
            </a:r>
            <a:endPar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970181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بازار كار زنان و مردان نشان ميدهد كه بين اين دو پيكرة انساني به لحاظ نوع شغل، موقعيت شغلي، ميزان مشاركت و درآمد و دستمزد حاصل از كار و … تفاوتهايي وجود دارد كه بايد براي تبيين وضعيت زنان در بازار كار از </a:t>
            </a:r>
            <a:r>
              <a:rPr lang="fa-IR" sz="3600" smtClean="0">
                <a:solidFill>
                  <a:srgbClr val="FF0000"/>
                </a:solidFill>
                <a:cs typeface="B Zar" panose="00000400000000000000" pitchFamily="2" charset="-78"/>
              </a:rPr>
              <a:t>سه</a:t>
            </a:r>
            <a:r>
              <a:rPr lang="fa-IR" smtClean="0">
                <a:cs typeface="B Zar" panose="00000400000000000000" pitchFamily="2" charset="-78"/>
              </a:rPr>
              <a:t> گروه نظري خاص استفاده نمود( 1998 ،</a:t>
            </a:r>
            <a:r>
              <a:rPr lang="en-US" b="1" i="1" smtClean="0">
                <a:cs typeface="B Zar" panose="00000400000000000000" pitchFamily="2" charset="-78"/>
              </a:rPr>
              <a:t>ILO</a:t>
            </a:r>
            <a:r>
              <a:rPr lang="en-US" smtClean="0">
                <a:cs typeface="B Zar" panose="00000400000000000000" pitchFamily="2" charset="-78"/>
              </a:rPr>
              <a:t>؛ </a:t>
            </a:r>
            <a:r>
              <a:rPr lang="en-US" b="1" i="1" smtClean="0">
                <a:cs typeface="B Zar" panose="00000400000000000000" pitchFamily="2" charset="-78"/>
              </a:rPr>
              <a:t>.</a:t>
            </a:r>
            <a:r>
              <a:rPr lang="en-US" smtClean="0">
                <a:cs typeface="B Zar" panose="00000400000000000000" pitchFamily="2" charset="-78"/>
              </a:rPr>
              <a:t>UES</a:t>
            </a:r>
            <a:r>
              <a:rPr lang="fa-IR" smtClean="0">
                <a:cs typeface="B Zar" panose="00000400000000000000" pitchFamily="2" charset="-78"/>
              </a:rPr>
              <a:t> 1997)</a:t>
            </a:r>
          </a:p>
          <a:p>
            <a:pPr marL="0" indent="0">
              <a:buNone/>
            </a:pPr>
            <a:r>
              <a:rPr lang="fa-IR" smtClean="0">
                <a:cs typeface="B Zar" panose="00000400000000000000" pitchFamily="2" charset="-78"/>
              </a:rPr>
              <a:t>1- نظريههاي نئوكلاسيك</a:t>
            </a:r>
            <a:br>
              <a:rPr lang="fa-IR" smtClean="0">
                <a:cs typeface="B Zar" panose="00000400000000000000" pitchFamily="2" charset="-78"/>
              </a:rPr>
            </a:br>
            <a:r>
              <a:rPr lang="fa-IR" smtClean="0">
                <a:cs typeface="B Zar" panose="00000400000000000000" pitchFamily="2" charset="-78"/>
              </a:rPr>
              <a:t>2- نظريههاي تجزيه شدن بازار كار(بازار كار دوگانه)</a:t>
            </a:r>
          </a:p>
          <a:p>
            <a:pPr marL="0" indent="0">
              <a:buNone/>
            </a:pPr>
            <a:r>
              <a:rPr lang="fa-IR" smtClean="0">
                <a:cs typeface="B Zar" panose="00000400000000000000" pitchFamily="2" charset="-78"/>
              </a:rPr>
              <a:t>3-نظريههاي جنسيتي </a:t>
            </a:r>
          </a:p>
          <a:p>
            <a:pPr algn="just"/>
            <a:endParaRPr lang="fa-IR"/>
          </a:p>
        </p:txBody>
      </p:sp>
      <p:pic>
        <p:nvPicPr>
          <p:cNvPr id="4" name="Picture 3"/>
          <p:cNvPicPr>
            <a:picLocks noChangeAspect="1"/>
          </p:cNvPicPr>
          <p:nvPr/>
        </p:nvPicPr>
        <p:blipFill>
          <a:blip r:embed="rId2"/>
          <a:stretch>
            <a:fillRect/>
          </a:stretch>
        </p:blipFill>
        <p:spPr>
          <a:xfrm>
            <a:off x="1179854" y="3599497"/>
            <a:ext cx="2066925" cy="2219325"/>
          </a:xfrm>
          <a:prstGeom prst="rect">
            <a:avLst/>
          </a:prstGeom>
        </p:spPr>
      </p:pic>
    </p:spTree>
    <p:extLst>
      <p:ext uri="{BB962C8B-B14F-4D97-AF65-F5344CB8AC3E}">
        <p14:creationId xmlns:p14="http://schemas.microsoft.com/office/powerpoint/2010/main" val="1611044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نظريه نئوكلاسيك براي تشريح تفاوتهاي جنسيتي و دلايل محدوديت فرصتهاي اشتغال و درآمد حاصل از كار زنان بر متغيرهايي نظير مسئوليتهاي خانوادگي، نيروي جسماني، آموز عمومي، آموزش فني، ساعات كار و جابجايي در كار كه در ميزان بهره وري و عرضه كار تأثير ميگذارند؛ تأكيد ميشود</a:t>
            </a:r>
            <a:endParaRPr lang="fa-IR">
              <a:cs typeface="B Zar" panose="00000400000000000000" pitchFamily="2" charset="-78"/>
            </a:endParaRPr>
          </a:p>
        </p:txBody>
      </p:sp>
      <p:sp>
        <p:nvSpPr>
          <p:cNvPr id="4" name="Rectangle 3"/>
          <p:cNvSpPr/>
          <p:nvPr/>
        </p:nvSpPr>
        <p:spPr>
          <a:xfrm>
            <a:off x="1798188" y="4149022"/>
            <a:ext cx="8595623" cy="1754326"/>
          </a:xfrm>
          <a:prstGeom prst="rect">
            <a:avLst/>
          </a:prstGeom>
        </p:spPr>
        <p:style>
          <a:lnRef idx="3">
            <a:schemeClr val="lt1"/>
          </a:lnRef>
          <a:fillRef idx="1">
            <a:schemeClr val="accent2"/>
          </a:fillRef>
          <a:effectRef idx="1">
            <a:schemeClr val="accent2"/>
          </a:effectRef>
          <a:fontRef idx="minor">
            <a:schemeClr val="lt1"/>
          </a:fontRef>
        </p:style>
        <p:txBody>
          <a:bodyPr wrap="none" lIns="91440" tIns="45720" rIns="91440" bIns="45720">
            <a:spAutoFit/>
          </a:bodyPr>
          <a:lstStyle/>
          <a:p>
            <a:pPr algn="ctr"/>
            <a:r>
              <a:rPr lang="fa-IR" sz="5400" b="1"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B Zar" panose="00000400000000000000" pitchFamily="2" charset="-78"/>
              </a:rPr>
              <a:t> دلايل محدوديت فرصتهاي اشتغال</a:t>
            </a:r>
          </a:p>
          <a:p>
            <a:pPr algn="ctr"/>
            <a:r>
              <a:rPr lang="fa-IR" sz="5400" b="1"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B Zar" panose="00000400000000000000" pitchFamily="2" charset="-78"/>
              </a:rPr>
              <a:t> و درآمد حاصل از كار </a:t>
            </a:r>
            <a:endPar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172165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a:cs typeface="B Zar" panose="00000400000000000000" pitchFamily="2" charset="-78"/>
              </a:rPr>
              <a:t>در نظريه بازار كار دوگانه بين دو نوع از مشاغل تمايز قائل </a:t>
            </a:r>
            <a:r>
              <a:rPr lang="fa-IR">
                <a:cs typeface="B Zar" panose="00000400000000000000" pitchFamily="2" charset="-78"/>
              </a:rPr>
              <a:t>ميشوند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a:t>
            </a:r>
            <a:r>
              <a:rPr lang="fa-IR">
                <a:solidFill>
                  <a:srgbClr val="FF0000"/>
                </a:solidFill>
                <a:cs typeface="B Zar" panose="00000400000000000000" pitchFamily="2" charset="-78"/>
              </a:rPr>
              <a:t>مشاغل بخش اول </a:t>
            </a:r>
            <a:r>
              <a:rPr lang="fa-IR">
                <a:cs typeface="B Zar" panose="00000400000000000000" pitchFamily="2" charset="-78"/>
              </a:rPr>
              <a:t>كه از لحاظ پرداخت مزد و تأمين بيشتر فرصتهاي پيشرفت وضعيت نسبتاً</a:t>
            </a:r>
            <a:br>
              <a:rPr lang="fa-IR">
                <a:cs typeface="B Zar" panose="00000400000000000000" pitchFamily="2" charset="-78"/>
              </a:rPr>
            </a:br>
            <a:r>
              <a:rPr lang="fa-IR">
                <a:cs typeface="B Zar" panose="00000400000000000000" pitchFamily="2" charset="-78"/>
              </a:rPr>
              <a:t>خوبي </a:t>
            </a:r>
            <a:r>
              <a:rPr lang="fa-IR">
                <a:cs typeface="B Zar" panose="00000400000000000000" pitchFamily="2" charset="-78"/>
              </a:rPr>
              <a:t>دارند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a:t>
            </a:r>
            <a:r>
              <a:rPr lang="fa-IR">
                <a:solidFill>
                  <a:srgbClr val="00B0F0"/>
                </a:solidFill>
                <a:cs typeface="B Zar" panose="00000400000000000000" pitchFamily="2" charset="-78"/>
              </a:rPr>
              <a:t>مشاغل بخش دوم </a:t>
            </a:r>
            <a:r>
              <a:rPr lang="fa-IR">
                <a:cs typeface="B Zar" panose="00000400000000000000" pitchFamily="2" charset="-78"/>
              </a:rPr>
              <a:t>با مزد كم و تأمين كمتر و محدوديت امكان پيشرفت. در مجموع اين مشاغل</a:t>
            </a:r>
            <a:br>
              <a:rPr lang="fa-IR">
                <a:cs typeface="B Zar" panose="00000400000000000000" pitchFamily="2" charset="-78"/>
              </a:rPr>
            </a:br>
            <a:r>
              <a:rPr lang="fa-IR">
                <a:cs typeface="B Zar" panose="00000400000000000000" pitchFamily="2" charset="-78"/>
              </a:rPr>
              <a:t>وضعيت مطلوبي </a:t>
            </a:r>
            <a:r>
              <a:rPr lang="fa-IR">
                <a:cs typeface="B Zar" panose="00000400000000000000" pitchFamily="2" charset="-78"/>
              </a:rPr>
              <a:t>ندارند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در مشاغل بخش اول مهارت كارگران متناسب با نيازهاي واحد اقتصادي مد نظر است و در </a:t>
            </a:r>
            <a:r>
              <a:rPr lang="fa-IR">
                <a:cs typeface="B Zar" panose="00000400000000000000" pitchFamily="2" charset="-78"/>
              </a:rPr>
              <a:t>نتيجة </a:t>
            </a:r>
            <a:r>
              <a:rPr lang="fa-IR" smtClean="0">
                <a:cs typeface="B Zar" panose="00000400000000000000" pitchFamily="2" charset="-78"/>
              </a:rPr>
              <a:t>نياز كارفرما </a:t>
            </a:r>
            <a:r>
              <a:rPr lang="fa-IR">
                <a:cs typeface="B Zar" panose="00000400000000000000" pitchFamily="2" charset="-78"/>
              </a:rPr>
              <a:t>به ثبات، مزدهاي بهتري به نيروي كار پرداخت ميشود و احتمال جذب آنها در مشاغل بخش </a:t>
            </a:r>
            <a:r>
              <a:rPr lang="fa-IR">
                <a:cs typeface="B Zar" panose="00000400000000000000" pitchFamily="2" charset="-78"/>
              </a:rPr>
              <a:t>اول </a:t>
            </a:r>
            <a:r>
              <a:rPr lang="fa-IR" smtClean="0">
                <a:cs typeface="B Zar" panose="00000400000000000000" pitchFamily="2" charset="-78"/>
              </a:rPr>
              <a:t>را كاهش </a:t>
            </a:r>
            <a:r>
              <a:rPr lang="fa-IR">
                <a:cs typeface="B Zar" panose="00000400000000000000" pitchFamily="2" charset="-78"/>
              </a:rPr>
              <a:t>داده و ورودشان به بخش دوم را زيادتر ميكند. از اينرو حتي اگر كيفيت نيروي انساني قبل </a:t>
            </a:r>
            <a:r>
              <a:rPr lang="fa-IR">
                <a:cs typeface="B Zar" panose="00000400000000000000" pitchFamily="2" charset="-78"/>
              </a:rPr>
              <a:t>از </a:t>
            </a:r>
            <a:r>
              <a:rPr lang="fa-IR" smtClean="0">
                <a:cs typeface="B Zar" panose="00000400000000000000" pitchFamily="2" charset="-78"/>
              </a:rPr>
              <a:t>ورود به </a:t>
            </a:r>
            <a:r>
              <a:rPr lang="fa-IR">
                <a:cs typeface="B Zar" panose="00000400000000000000" pitchFamily="2" charset="-78"/>
              </a:rPr>
              <a:t>شغل برابر باشد؛ احتمال به كار گماردن مردها در مشاغل بخش اول كه امكان پيشرفت بعدي در </a:t>
            </a:r>
            <a:r>
              <a:rPr lang="fa-IR">
                <a:cs typeface="B Zar" panose="00000400000000000000" pitchFamily="2" charset="-78"/>
              </a:rPr>
              <a:t>آنها </a:t>
            </a:r>
            <a:r>
              <a:rPr lang="fa-IR" smtClean="0">
                <a:cs typeface="B Zar" panose="00000400000000000000" pitchFamily="2" charset="-78"/>
              </a:rPr>
              <a:t>از لحاظ </a:t>
            </a:r>
            <a:r>
              <a:rPr lang="fa-IR">
                <a:cs typeface="B Zar" panose="00000400000000000000" pitchFamily="2" charset="-78"/>
              </a:rPr>
              <a:t>فرد و آموزش حرفهاي و ترفيع زيادتر است؛ بيشتر از </a:t>
            </a:r>
            <a:r>
              <a:rPr lang="fa-IR">
                <a:cs typeface="B Zar" panose="00000400000000000000" pitchFamily="2" charset="-78"/>
              </a:rPr>
              <a:t>زنهاست</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86105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نظريههاي جنسيتي فرض اصلي بر اين مبناست كه موقعيت زنان در بازار كار، در خانه و </a:t>
            </a:r>
            <a:r>
              <a:rPr lang="fa-IR">
                <a:cs typeface="B Zar" panose="00000400000000000000" pitchFamily="2" charset="-78"/>
              </a:rPr>
              <a:t>خانواده </a:t>
            </a:r>
            <a:r>
              <a:rPr lang="fa-IR" smtClean="0">
                <a:cs typeface="B Zar" panose="00000400000000000000" pitchFamily="2" charset="-78"/>
              </a:rPr>
              <a:t>با يكديگر </a:t>
            </a:r>
            <a:r>
              <a:rPr lang="fa-IR">
                <a:cs typeface="B Zar" panose="00000400000000000000" pitchFamily="2" charset="-78"/>
              </a:rPr>
              <a:t>مرتبط است و جزئي از يك نظام كلي اجتماعي است كه در آن زنان تابع مردان هستند. </a:t>
            </a:r>
            <a:r>
              <a:rPr lang="fa-IR">
                <a:cs typeface="B Zar" panose="00000400000000000000" pitchFamily="2" charset="-78"/>
              </a:rPr>
              <a:t>نكته </a:t>
            </a:r>
            <a:r>
              <a:rPr lang="fa-IR" smtClean="0">
                <a:cs typeface="B Zar" panose="00000400000000000000" pitchFamily="2" charset="-78"/>
              </a:rPr>
              <a:t>مهم در </a:t>
            </a:r>
            <a:r>
              <a:rPr lang="fa-IR">
                <a:cs typeface="B Zar" panose="00000400000000000000" pitchFamily="2" charset="-78"/>
              </a:rPr>
              <a:t>اين نظريه اختصاص كار </a:t>
            </a:r>
            <a:r>
              <a:rPr lang="fa-IR">
                <a:cs typeface="B Zar" panose="00000400000000000000" pitchFamily="2" charset="-78"/>
              </a:rPr>
              <a:t>خانگي </a:t>
            </a:r>
            <a:r>
              <a:rPr lang="fa-IR" smtClean="0">
                <a:cs typeface="B Zar" panose="00000400000000000000" pitchFamily="2" charset="-78"/>
              </a:rPr>
              <a:t>(بهويژه </a:t>
            </a:r>
            <a:r>
              <a:rPr lang="fa-IR">
                <a:cs typeface="B Zar" panose="00000400000000000000" pitchFamily="2" charset="-78"/>
              </a:rPr>
              <a:t>مراقبت </a:t>
            </a:r>
            <a:r>
              <a:rPr lang="fa-IR">
                <a:cs typeface="B Zar" panose="00000400000000000000" pitchFamily="2" charset="-78"/>
              </a:rPr>
              <a:t>از </a:t>
            </a:r>
            <a:r>
              <a:rPr lang="fa-IR" smtClean="0">
                <a:cs typeface="B Zar" panose="00000400000000000000" pitchFamily="2" charset="-78"/>
              </a:rPr>
              <a:t>كودكان) </a:t>
            </a:r>
            <a:r>
              <a:rPr lang="fa-IR">
                <a:cs typeface="B Zar" panose="00000400000000000000" pitchFamily="2" charset="-78"/>
              </a:rPr>
              <a:t>به زنان است و اين نظريه تأكيد </a:t>
            </a:r>
            <a:r>
              <a:rPr lang="fa-IR">
                <a:cs typeface="B Zar" panose="00000400000000000000" pitchFamily="2" charset="-78"/>
              </a:rPr>
              <a:t>ميكند </a:t>
            </a:r>
            <a:r>
              <a:rPr lang="fa-IR" smtClean="0">
                <a:cs typeface="B Zar" panose="00000400000000000000" pitchFamily="2" charset="-78"/>
              </a:rPr>
              <a:t>كه گرايش </a:t>
            </a:r>
            <a:r>
              <a:rPr lang="fa-IR">
                <a:cs typeface="B Zar" panose="00000400000000000000" pitchFamily="2" charset="-78"/>
              </a:rPr>
              <a:t>»</a:t>
            </a:r>
            <a:r>
              <a:rPr lang="fa-IR" sz="3200">
                <a:solidFill>
                  <a:srgbClr val="FF0000"/>
                </a:solidFill>
                <a:cs typeface="B Zar" panose="00000400000000000000" pitchFamily="2" charset="-78"/>
              </a:rPr>
              <a:t>مشاغل زنانه</a:t>
            </a:r>
            <a:r>
              <a:rPr lang="fa-IR">
                <a:cs typeface="B Zar" panose="00000400000000000000" pitchFamily="2" charset="-78"/>
              </a:rPr>
              <a:t>« انعكاسي از نقش خانگي زنان است و ويژگيهايي همچون »</a:t>
            </a:r>
            <a:r>
              <a:rPr lang="fa-IR">
                <a:cs typeface="B Zar" panose="00000400000000000000" pitchFamily="2" charset="-78"/>
              </a:rPr>
              <a:t>ماهيت </a:t>
            </a:r>
            <a:r>
              <a:rPr lang="fa-IR" smtClean="0">
                <a:cs typeface="B Zar" panose="00000400000000000000" pitchFamily="2" charset="-78"/>
              </a:rPr>
              <a:t>مراقبتي داشتن</a:t>
            </a:r>
            <a:r>
              <a:rPr lang="fa-IR">
                <a:cs typeface="B Zar" panose="00000400000000000000" pitchFamily="2" charset="-78"/>
              </a:rPr>
              <a:t>«، » نياز به مهارتهاي مرتبط و نزديك به كار خانگي«، » نياز به صداقت و درستي«، »نياز </a:t>
            </a:r>
            <a:r>
              <a:rPr lang="fa-IR">
                <a:cs typeface="B Zar" panose="00000400000000000000" pitchFamily="2" charset="-78"/>
              </a:rPr>
              <a:t>به </a:t>
            </a:r>
            <a:r>
              <a:rPr lang="fa-IR" smtClean="0">
                <a:cs typeface="B Zar" panose="00000400000000000000" pitchFamily="2" charset="-78"/>
              </a:rPr>
              <a:t>زيبايي ظاهري</a:t>
            </a:r>
            <a:r>
              <a:rPr lang="fa-IR">
                <a:cs typeface="B Zar" panose="00000400000000000000" pitchFamily="2" charset="-78"/>
              </a:rPr>
              <a:t>« در مشاغل، موجب مناسبتر بودن زنان براي اشتغال در آنها ميشودكه اين مشاغل </a:t>
            </a:r>
            <a:r>
              <a:rPr lang="fa-IR">
                <a:cs typeface="B Zar" panose="00000400000000000000" pitchFamily="2" charset="-78"/>
              </a:rPr>
              <a:t>عموماً </a:t>
            </a:r>
            <a:r>
              <a:rPr lang="fa-IR" smtClean="0">
                <a:cs typeface="B Zar" panose="00000400000000000000" pitchFamily="2" charset="-78"/>
              </a:rPr>
              <a:t>انواع خاصي </a:t>
            </a:r>
            <a:r>
              <a:rPr lang="fa-IR">
                <a:cs typeface="B Zar" panose="00000400000000000000" pitchFamily="2" charset="-78"/>
              </a:rPr>
              <a:t>از مشاغلاند همچون: پرستاري، پزشكي، آموزگاري، مددكاري اجتماعي،آشپزي</a:t>
            </a:r>
            <a:r>
              <a:rPr lang="fa-IR">
                <a:cs typeface="B Zar" panose="00000400000000000000" pitchFamily="2" charset="-78"/>
              </a:rPr>
              <a:t>، </a:t>
            </a:r>
            <a:r>
              <a:rPr lang="fa-IR" smtClean="0">
                <a:cs typeface="B Zar" panose="00000400000000000000" pitchFamily="2" charset="-78"/>
              </a:rPr>
              <a:t>آرايشگري، ماشيننويسي</a:t>
            </a:r>
            <a:r>
              <a:rPr lang="fa-IR">
                <a:cs typeface="B Zar" panose="00000400000000000000" pitchFamily="2" charset="-78"/>
              </a:rPr>
              <a:t>، فروشندگي </a:t>
            </a:r>
            <a:r>
              <a:rPr lang="fa-IR">
                <a:cs typeface="B Zar" panose="00000400000000000000" pitchFamily="2" charset="-78"/>
              </a:rPr>
              <a:t>و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317540" y="5388570"/>
            <a:ext cx="7277954" cy="923330"/>
          </a:xfrm>
          <a:prstGeom prst="rect">
            <a:avLst/>
          </a:prstGeom>
          <a:noFill/>
        </p:spPr>
        <p:txBody>
          <a:bodyPr wrap="none" lIns="91440" tIns="45720" rIns="91440" bIns="45720">
            <a:spAutoFit/>
          </a:bodyPr>
          <a:lstStyle/>
          <a:p>
            <a:pPr algn="ctr"/>
            <a:r>
              <a:rPr lang="fa-IR" sz="5400" b="1" cap="none" spc="5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انعكاسي از نقش خانگي زنان </a:t>
            </a:r>
            <a:endParaRPr lang="fa-IR"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5084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چكيده: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امروزه</a:t>
            </a:r>
            <a:r>
              <a:rPr lang="fa-IR">
                <a:cs typeface="B Zar" panose="00000400000000000000" pitchFamily="2" charset="-78"/>
              </a:rPr>
              <a:t>، محققان توسعه بر اين باورند كه از ميان سرمايههاي فيزيكي، تكنولوژيك و انساني؛ </a:t>
            </a:r>
            <a:r>
              <a:rPr lang="fa-IR">
                <a:cs typeface="B Zar" panose="00000400000000000000" pitchFamily="2" charset="-78"/>
              </a:rPr>
              <a:t>متغير </a:t>
            </a:r>
            <a:r>
              <a:rPr lang="fa-IR" smtClean="0">
                <a:cs typeface="B Zar" panose="00000400000000000000" pitchFamily="2" charset="-78"/>
              </a:rPr>
              <a:t>اصلي و </a:t>
            </a:r>
            <a:r>
              <a:rPr lang="fa-IR">
                <a:cs typeface="B Zar" panose="00000400000000000000" pitchFamily="2" charset="-78"/>
              </a:rPr>
              <a:t>با اهميت، سرمايه انساني </a:t>
            </a:r>
            <a:r>
              <a:rPr lang="fa-IR">
                <a:cs typeface="B Zar" panose="00000400000000000000" pitchFamily="2" charset="-78"/>
              </a:rPr>
              <a:t>و </a:t>
            </a:r>
            <a:r>
              <a:rPr lang="fa-IR" smtClean="0">
                <a:cs typeface="B Zar" panose="00000400000000000000" pitchFamily="2" charset="-78"/>
              </a:rPr>
              <a:t>بهره وري </a:t>
            </a:r>
            <a:r>
              <a:rPr lang="fa-IR">
                <a:cs typeface="B Zar" panose="00000400000000000000" pitchFamily="2" charset="-78"/>
              </a:rPr>
              <a:t>صحيح از آن است. توسعه و تكامل اقتصادي، جز از طريق </a:t>
            </a:r>
            <a:r>
              <a:rPr lang="fa-IR">
                <a:cs typeface="B Zar" panose="00000400000000000000" pitchFamily="2" charset="-78"/>
              </a:rPr>
              <a:t>رشد </a:t>
            </a:r>
            <a:r>
              <a:rPr lang="fa-IR" smtClean="0">
                <a:cs typeface="B Zar" panose="00000400000000000000" pitchFamily="2" charset="-78"/>
              </a:rPr>
              <a:t>فرهنگي عوامل </a:t>
            </a:r>
            <a:r>
              <a:rPr lang="fa-IR">
                <a:cs typeface="B Zar" panose="00000400000000000000" pitchFamily="2" charset="-78"/>
              </a:rPr>
              <a:t>كار در محيط و سازمانهاي كار محقق نميگردد. اينچنين است كه اخلاق كار در فرهنگ </a:t>
            </a:r>
            <a:r>
              <a:rPr lang="fa-IR">
                <a:cs typeface="B Zar" panose="00000400000000000000" pitchFamily="2" charset="-78"/>
              </a:rPr>
              <a:t>كار </a:t>
            </a:r>
            <a:r>
              <a:rPr lang="fa-IR" smtClean="0">
                <a:cs typeface="B Zar" panose="00000400000000000000" pitchFamily="2" charset="-78"/>
              </a:rPr>
              <a:t>جامعه اهميت </a:t>
            </a:r>
            <a:r>
              <a:rPr lang="fa-IR">
                <a:cs typeface="B Zar" panose="00000400000000000000" pitchFamily="2" charset="-78"/>
              </a:rPr>
              <a:t>يافته و متضمن توسعه و پيشرفت ميشود. در اين ميان ورود زنان به بازار كار يكي از متغيرهاي </a:t>
            </a:r>
            <a:r>
              <a:rPr lang="fa-IR">
                <a:cs typeface="B Zar" panose="00000400000000000000" pitchFamily="2" charset="-78"/>
              </a:rPr>
              <a:t>مؤثر </a:t>
            </a:r>
            <a:r>
              <a:rPr lang="fa-IR" smtClean="0">
                <a:cs typeface="B Zar" panose="00000400000000000000" pitchFamily="2" charset="-78"/>
              </a:rPr>
              <a:t>بر فرهنگ </a:t>
            </a:r>
            <a:r>
              <a:rPr lang="fa-IR">
                <a:cs typeface="B Zar" panose="00000400000000000000" pitchFamily="2" charset="-78"/>
              </a:rPr>
              <a:t>و اخلاق كار در جامعه بوده است. اين تحقيق با رويكردي جنسيتي به اخلاق كار در جامعة ايراني</a:t>
            </a:r>
            <a:r>
              <a:rPr lang="fa-IR">
                <a:cs typeface="B Zar" panose="00000400000000000000" pitchFamily="2" charset="-78"/>
              </a:rPr>
              <a:t>، </a:t>
            </a:r>
            <a:r>
              <a:rPr lang="fa-IR" smtClean="0">
                <a:cs typeface="B Zar" panose="00000400000000000000" pitchFamily="2" charset="-78"/>
              </a:rPr>
              <a:t>درصدد پاسخ </a:t>
            </a:r>
            <a:r>
              <a:rPr lang="fa-IR">
                <a:cs typeface="B Zar" panose="00000400000000000000" pitchFamily="2" charset="-78"/>
              </a:rPr>
              <a:t>به اين نكته است كه با توجه به خصوصيات محيط كار در ايران، چه تفاوتها و شباهتهايي بين </a:t>
            </a:r>
            <a:r>
              <a:rPr lang="fa-IR">
                <a:cs typeface="B Zar" panose="00000400000000000000" pitchFamily="2" charset="-78"/>
              </a:rPr>
              <a:t>اخلاق </a:t>
            </a:r>
            <a:r>
              <a:rPr lang="fa-IR" smtClean="0">
                <a:cs typeface="B Zar" panose="00000400000000000000" pitchFamily="2" charset="-78"/>
              </a:rPr>
              <a:t>كار زنان </a:t>
            </a:r>
            <a:r>
              <a:rPr lang="fa-IR">
                <a:cs typeface="B Zar" panose="00000400000000000000" pitchFamily="2" charset="-78"/>
              </a:rPr>
              <a:t>و مردان قابل مشاهده است و اينكه در صورت وجود تفاوت، چه عواملي در آن دخالت دارند</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7938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توجه به تئوريهاي مطرح شده و همچنين با نگاهي به تحقيقاتي كه نگرشهاي زنان و مردان را </a:t>
            </a:r>
            <a:r>
              <a:rPr lang="fa-IR">
                <a:cs typeface="B Zar" panose="00000400000000000000" pitchFamily="2" charset="-78"/>
              </a:rPr>
              <a:t>در </a:t>
            </a:r>
            <a:r>
              <a:rPr lang="fa-IR" smtClean="0">
                <a:cs typeface="B Zar" panose="00000400000000000000" pitchFamily="2" charset="-78"/>
              </a:rPr>
              <a:t>محل كارشان </a:t>
            </a:r>
            <a:r>
              <a:rPr lang="fa-IR">
                <a:cs typeface="B Zar" panose="00000400000000000000" pitchFamily="2" charset="-78"/>
              </a:rPr>
              <a:t>سنجيدهاند؛ ميتوان گفت كه مردان نسبت به زنان تمايل بيشتري براي بدست آوردن </a:t>
            </a:r>
            <a:r>
              <a:rPr lang="fa-IR">
                <a:cs typeface="B Zar" panose="00000400000000000000" pitchFamily="2" charset="-78"/>
              </a:rPr>
              <a:t>درآمد </a:t>
            </a:r>
            <a:r>
              <a:rPr lang="fa-IR" smtClean="0">
                <a:cs typeface="B Zar" panose="00000400000000000000" pitchFamily="2" charset="-78"/>
              </a:rPr>
              <a:t>مناسب، آزادي </a:t>
            </a:r>
            <a:r>
              <a:rPr lang="fa-IR">
                <a:cs typeface="B Zar" panose="00000400000000000000" pitchFamily="2" charset="-78"/>
              </a:rPr>
              <a:t>از نظارت و سرپرستي نزديك و فرصتهاي رهبري دارند. همچنين مشاغلي را ترجيح </a:t>
            </a:r>
            <a:r>
              <a:rPr lang="fa-IR">
                <a:cs typeface="B Zar" panose="00000400000000000000" pitchFamily="2" charset="-78"/>
              </a:rPr>
              <a:t>ميدهند </a:t>
            </a:r>
            <a:r>
              <a:rPr lang="fa-IR" smtClean="0">
                <a:cs typeface="B Zar" panose="00000400000000000000" pitchFamily="2" charset="-78"/>
              </a:rPr>
              <a:t>كه خلاق </a:t>
            </a:r>
            <a:r>
              <a:rPr lang="fa-IR">
                <a:cs typeface="B Zar" panose="00000400000000000000" pitchFamily="2" charset="-78"/>
              </a:rPr>
              <a:t>و مؤثر بوده و همراه با پيشرفت مستمر در سلسله مراتب </a:t>
            </a:r>
            <a:r>
              <a:rPr lang="fa-IR">
                <a:cs typeface="B Zar" panose="00000400000000000000" pitchFamily="2" charset="-78"/>
              </a:rPr>
              <a:t>شغلي </a:t>
            </a:r>
            <a:r>
              <a:rPr lang="fa-IR" smtClean="0">
                <a:cs typeface="B Zar" panose="00000400000000000000" pitchFamily="2" charset="-78"/>
              </a:rPr>
              <a:t>باشند (ليسون</a:t>
            </a:r>
            <a:r>
              <a:rPr lang="fa-IR">
                <a:cs typeface="B Zar" panose="00000400000000000000" pitchFamily="2" charset="-78"/>
              </a:rPr>
              <a:t>، </a:t>
            </a:r>
            <a:r>
              <a:rPr lang="fa-IR" smtClean="0">
                <a:cs typeface="B Zar" panose="00000400000000000000" pitchFamily="2" charset="-78"/>
              </a:rPr>
              <a:t>.140:1984)</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273132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مقابل </a:t>
            </a:r>
            <a:r>
              <a:rPr lang="fa-IR" smtClean="0">
                <a:cs typeface="B Zar" panose="00000400000000000000" pitchFamily="2" charset="-78"/>
              </a:rPr>
              <a:t>زنان </a:t>
            </a:r>
            <a:r>
              <a:rPr lang="fa-IR">
                <a:cs typeface="B Zar" panose="00000400000000000000" pitchFamily="2" charset="-78"/>
              </a:rPr>
              <a:t>بيشتر از مردان در جستجوي عوايد شخصي مانند لذت، غرور، انجام وظيفه و </a:t>
            </a:r>
            <a:r>
              <a:rPr lang="fa-IR">
                <a:cs typeface="B Zar" panose="00000400000000000000" pitchFamily="2" charset="-78"/>
              </a:rPr>
              <a:t>رقابت </a:t>
            </a:r>
            <a:r>
              <a:rPr lang="fa-IR" smtClean="0">
                <a:cs typeface="B Zar" panose="00000400000000000000" pitchFamily="2" charset="-78"/>
              </a:rPr>
              <a:t>شخصي</a:t>
            </a:r>
            <a:r>
              <a:rPr lang="fa-IR" smtClean="0">
                <a:cs typeface="B Zar" panose="00000400000000000000" pitchFamily="2" charset="-78"/>
              </a:rPr>
              <a:t> </a:t>
            </a:r>
            <a:r>
              <a:rPr lang="fa-IR" smtClean="0">
                <a:cs typeface="B Zar" panose="00000400000000000000" pitchFamily="2" charset="-78"/>
              </a:rPr>
              <a:t>هستند (بريجز</a:t>
            </a:r>
            <a:r>
              <a:rPr lang="fa-IR">
                <a:cs typeface="B Zar" panose="00000400000000000000" pitchFamily="2" charset="-78"/>
              </a:rPr>
              <a:t>.</a:t>
            </a:r>
            <a:r>
              <a:rPr lang="fa-IR" smtClean="0">
                <a:cs typeface="B Zar" panose="00000400000000000000" pitchFamily="2" charset="-78"/>
              </a:rPr>
              <a:t> 1984، ص 206)</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88529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چارچوب </a:t>
            </a:r>
            <a:r>
              <a:rPr lang="fa-IR" b="1">
                <a:cs typeface="B Zar" panose="00000400000000000000" pitchFamily="2" charset="-78"/>
              </a:rPr>
              <a:t>نظري</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چارچوب نظري اين تحقيق تركيبي از متغيرهاي اساسي است كه بر كار تأثير ميگذارد و روابط </a:t>
            </a:r>
            <a:r>
              <a:rPr lang="fa-IR">
                <a:cs typeface="B Zar" panose="00000400000000000000" pitchFamily="2" charset="-78"/>
              </a:rPr>
              <a:t>درون </a:t>
            </a:r>
            <a:r>
              <a:rPr lang="fa-IR" smtClean="0">
                <a:cs typeface="B Zar" panose="00000400000000000000" pitchFamily="2" charset="-78"/>
              </a:rPr>
              <a:t>محيط كار </a:t>
            </a:r>
            <a:r>
              <a:rPr lang="fa-IR">
                <a:cs typeface="B Zar" panose="00000400000000000000" pitchFamily="2" charset="-78"/>
              </a:rPr>
              <a:t>را ميسازد كه ميتواند منشأ اخلاق كار باشد. مسلماً اخلاق كار خود را بهعنوان يك </a:t>
            </a:r>
            <a:r>
              <a:rPr lang="fa-IR">
                <a:cs typeface="B Zar" panose="00000400000000000000" pitchFamily="2" charset="-78"/>
              </a:rPr>
              <a:t>پديدة </a:t>
            </a:r>
            <a:r>
              <a:rPr lang="fa-IR" smtClean="0">
                <a:cs typeface="B Zar" panose="00000400000000000000" pitchFamily="2" charset="-78"/>
              </a:rPr>
              <a:t>درون سازماني </a:t>
            </a:r>
            <a:r>
              <a:rPr lang="fa-IR">
                <a:cs typeface="B Zar" panose="00000400000000000000" pitchFamily="2" charset="-78"/>
              </a:rPr>
              <a:t>نمايان ميكند.</a:t>
            </a:r>
            <a:r>
              <a:rPr lang="fa-IR" sz="3600">
                <a:solidFill>
                  <a:srgbClr val="FF0000"/>
                </a:solidFill>
                <a:cs typeface="B Zar" panose="00000400000000000000" pitchFamily="2" charset="-78"/>
              </a:rPr>
              <a:t> دو </a:t>
            </a:r>
            <a:r>
              <a:rPr lang="fa-IR">
                <a:cs typeface="B Zar" panose="00000400000000000000" pitchFamily="2" charset="-78"/>
              </a:rPr>
              <a:t>دسته عوامل بر اخلاق كار تأثير </a:t>
            </a:r>
            <a:r>
              <a:rPr lang="fa-IR">
                <a:cs typeface="B Zar" panose="00000400000000000000" pitchFamily="2" charset="-78"/>
              </a:rPr>
              <a:t>دارند</a:t>
            </a:r>
            <a:r>
              <a:rPr lang="fa-IR" smtClean="0">
                <a:cs typeface="B Zar" panose="00000400000000000000" pitchFamily="2" charset="-78"/>
              </a:rPr>
              <a:t>:</a:t>
            </a:r>
          </a:p>
          <a:p>
            <a:pPr algn="just"/>
            <a:r>
              <a:rPr lang="fa-IR" smtClean="0">
                <a:cs typeface="B Zar" panose="00000400000000000000" pitchFamily="2" charset="-78"/>
              </a:rPr>
              <a:t> </a:t>
            </a:r>
            <a:r>
              <a:rPr lang="fa-IR">
                <a:solidFill>
                  <a:srgbClr val="FF0000"/>
                </a:solidFill>
                <a:cs typeface="B Zar" panose="00000400000000000000" pitchFamily="2" charset="-78"/>
              </a:rPr>
              <a:t>دستة اول </a:t>
            </a:r>
            <a:r>
              <a:rPr lang="fa-IR">
                <a:cs typeface="B Zar" panose="00000400000000000000" pitchFamily="2" charset="-78"/>
              </a:rPr>
              <a:t>شامل عواملي هستند </a:t>
            </a:r>
            <a:r>
              <a:rPr lang="fa-IR">
                <a:cs typeface="B Zar" panose="00000400000000000000" pitchFamily="2" charset="-78"/>
              </a:rPr>
              <a:t>كه </a:t>
            </a:r>
            <a:r>
              <a:rPr lang="fa-IR" smtClean="0">
                <a:cs typeface="B Zar" panose="00000400000000000000" pitchFamily="2" charset="-78"/>
              </a:rPr>
              <a:t>در خارج </a:t>
            </a:r>
            <a:r>
              <a:rPr lang="fa-IR">
                <a:cs typeface="B Zar" panose="00000400000000000000" pitchFamily="2" charset="-78"/>
              </a:rPr>
              <a:t>از محيط كار قرار دارند مانند خانواده، مدرسه، رسانهها و ويژگيهاي فردي و پايگاه </a:t>
            </a:r>
            <a:r>
              <a:rPr lang="fa-IR">
                <a:cs typeface="B Zar" panose="00000400000000000000" pitchFamily="2" charset="-78"/>
              </a:rPr>
              <a:t>فرد</a:t>
            </a:r>
            <a:r>
              <a:rPr lang="fa-IR" smtClean="0">
                <a:cs typeface="B Zar" panose="00000400000000000000" pitchFamily="2" charset="-78"/>
              </a:rPr>
              <a:t>.</a:t>
            </a:r>
          </a:p>
          <a:p>
            <a:pPr algn="just"/>
            <a:r>
              <a:rPr lang="fa-IR" smtClean="0">
                <a:cs typeface="B Zar" panose="00000400000000000000" pitchFamily="2" charset="-78"/>
              </a:rPr>
              <a:t> </a:t>
            </a:r>
            <a:r>
              <a:rPr lang="fa-IR" smtClean="0">
                <a:solidFill>
                  <a:srgbClr val="FF0000"/>
                </a:solidFill>
                <a:cs typeface="B Zar" panose="00000400000000000000" pitchFamily="2" charset="-78"/>
              </a:rPr>
              <a:t>دستة دوم </a:t>
            </a:r>
            <a:r>
              <a:rPr lang="fa-IR" smtClean="0">
                <a:cs typeface="B Zar" panose="00000400000000000000" pitchFamily="2" charset="-78"/>
              </a:rPr>
              <a:t>عواملي هستند كه در محيط كار قرار دارند؛ مانند موقعيت فرد در محل كار، نوع مديريت و سبك آن، سازمان كار)فضاي فيزيكي محيط كار، شرايط محيط كار، تنظيم روابط انساني، ايجاد انگيزش و زمينههاي انگيزشي</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932329" y="5092505"/>
            <a:ext cx="1700441" cy="1361708"/>
          </a:xfrm>
          <a:prstGeom prst="rect">
            <a:avLst/>
          </a:prstGeom>
        </p:spPr>
      </p:pic>
    </p:spTree>
    <p:extLst>
      <p:ext uri="{BB962C8B-B14F-4D97-AF65-F5344CB8AC3E}">
        <p14:creationId xmlns:p14="http://schemas.microsoft.com/office/powerpoint/2010/main" val="167492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 لذا اين چارچوب تركيبي است از مجموعة متغيرهايي كه در تئوريهاي كار و جنسيت ميتوان يافت كه به نوعي بر اخلاق كار افراد نمونه تأثير داشتهاند. به اين معنا از متغيرهاي مستقل»پايگاه اقتصادي- اجتماعي«، »ويژگيهاي شخصي«، »تقسيمكار جنسي (پارسونز)، »كار و اوقات فراغت « (رابرتسون)، »نياز اقتصادي-اجتماعي « (مازلو) و از تئوريهاي »رضايت شغلي « (رايت و ديويس)، تئوريهاي »تقويت شغلي )« هرزبرگ و اشنايدرمن( و همچنين از تئوريهاي جنسيتي در ارتباط با كار زنان استفاده شد</a:t>
            </a:r>
          </a:p>
          <a:p>
            <a:pPr algn="just"/>
            <a:endParaRPr lang="fa-IR">
              <a:cs typeface="B Zar" panose="00000400000000000000" pitchFamily="2" charset="-78"/>
            </a:endParaRPr>
          </a:p>
        </p:txBody>
      </p:sp>
      <p:pic>
        <p:nvPicPr>
          <p:cNvPr id="4" name="Picture 3"/>
          <p:cNvPicPr>
            <a:picLocks noChangeAspect="1"/>
          </p:cNvPicPr>
          <p:nvPr/>
        </p:nvPicPr>
        <p:blipFill>
          <a:blip r:embed="rId3"/>
          <a:stretch>
            <a:fillRect/>
          </a:stretch>
        </p:blipFill>
        <p:spPr>
          <a:xfrm>
            <a:off x="1927860" y="4001294"/>
            <a:ext cx="1752600" cy="2619375"/>
          </a:xfrm>
          <a:prstGeom prst="rect">
            <a:avLst/>
          </a:prstGeom>
        </p:spPr>
      </p:pic>
      <p:pic>
        <p:nvPicPr>
          <p:cNvPr id="5" name="Picture 4"/>
          <p:cNvPicPr>
            <a:picLocks noChangeAspect="1"/>
          </p:cNvPicPr>
          <p:nvPr/>
        </p:nvPicPr>
        <p:blipFill>
          <a:blip r:embed="rId4"/>
          <a:stretch>
            <a:fillRect/>
          </a:stretch>
        </p:blipFill>
        <p:spPr>
          <a:xfrm>
            <a:off x="5645613" y="4001294"/>
            <a:ext cx="2443530" cy="2619375"/>
          </a:xfrm>
          <a:prstGeom prst="rect">
            <a:avLst/>
          </a:prstGeom>
        </p:spPr>
      </p:pic>
      <p:sp>
        <p:nvSpPr>
          <p:cNvPr id="6" name="TextBox 5"/>
          <p:cNvSpPr txBox="1"/>
          <p:nvPr/>
        </p:nvSpPr>
        <p:spPr>
          <a:xfrm>
            <a:off x="8440615" y="4839286"/>
            <a:ext cx="647114" cy="379828"/>
          </a:xfrm>
          <a:prstGeom prst="rect">
            <a:avLst/>
          </a:prstGeom>
          <a:noFill/>
        </p:spPr>
        <p:txBody>
          <a:bodyPr wrap="square" rtlCol="1">
            <a:spAutoFit/>
          </a:bodyPr>
          <a:lstStyle/>
          <a:p>
            <a:r>
              <a:rPr lang="fa-IR" smtClean="0"/>
              <a:t>مازلو</a:t>
            </a:r>
            <a:endParaRPr lang="fa-IR"/>
          </a:p>
        </p:txBody>
      </p:sp>
      <p:sp>
        <p:nvSpPr>
          <p:cNvPr id="7" name="TextBox 6"/>
          <p:cNvSpPr txBox="1"/>
          <p:nvPr/>
        </p:nvSpPr>
        <p:spPr>
          <a:xfrm>
            <a:off x="4079631" y="4937760"/>
            <a:ext cx="900332" cy="369332"/>
          </a:xfrm>
          <a:prstGeom prst="rect">
            <a:avLst/>
          </a:prstGeom>
          <a:noFill/>
        </p:spPr>
        <p:txBody>
          <a:bodyPr wrap="square" rtlCol="1">
            <a:spAutoFit/>
          </a:bodyPr>
          <a:lstStyle/>
          <a:p>
            <a:r>
              <a:rPr lang="fa-IR" smtClean="0"/>
              <a:t>پارسونز</a:t>
            </a:r>
            <a:endParaRPr lang="fa-IR"/>
          </a:p>
        </p:txBody>
      </p:sp>
    </p:spTree>
    <p:extLst>
      <p:ext uri="{BB962C8B-B14F-4D97-AF65-F5344CB8AC3E}">
        <p14:creationId xmlns:p14="http://schemas.microsoft.com/office/powerpoint/2010/main" val="270114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سنجش </a:t>
            </a:r>
            <a:r>
              <a:rPr lang="fa-IR">
                <a:cs typeface="B Zar" panose="00000400000000000000" pitchFamily="2" charset="-78"/>
              </a:rPr>
              <a:t>متغير وابسته، »اخلاق كار«، تئوري هيل و شاخص 50گوية اخلاق كار مورد توجه قرار </a:t>
            </a:r>
            <a:r>
              <a:rPr lang="fa-IR">
                <a:cs typeface="B Zar" panose="00000400000000000000" pitchFamily="2" charset="-78"/>
              </a:rPr>
              <a:t>گرفت </a:t>
            </a:r>
            <a:r>
              <a:rPr lang="fa-IR" smtClean="0">
                <a:cs typeface="B Zar" panose="00000400000000000000" pitchFamily="2" charset="-78"/>
              </a:rPr>
              <a:t>كه آخرين </a:t>
            </a:r>
            <a:r>
              <a:rPr lang="fa-IR">
                <a:cs typeface="B Zar" panose="00000400000000000000" pitchFamily="2" charset="-78"/>
              </a:rPr>
              <a:t>مطالعة آن در زمان اجراي </a:t>
            </a:r>
            <a:r>
              <a:rPr lang="fa-IR">
                <a:cs typeface="B Zar" panose="00000400000000000000" pitchFamily="2" charset="-78"/>
              </a:rPr>
              <a:t>اين </a:t>
            </a:r>
            <a:r>
              <a:rPr lang="fa-IR" smtClean="0">
                <a:cs typeface="B Zar" panose="00000400000000000000" pitchFamily="2" charset="-78"/>
              </a:rPr>
              <a:t>بررسي </a:t>
            </a:r>
            <a:r>
              <a:rPr lang="fa-IR">
                <a:cs typeface="B Zar" panose="00000400000000000000" pitchFamily="2" charset="-78"/>
              </a:rPr>
              <a:t>(</a:t>
            </a:r>
            <a:r>
              <a:rPr lang="fa-IR" smtClean="0">
                <a:cs typeface="B Zar" panose="00000400000000000000" pitchFamily="2" charset="-78"/>
              </a:rPr>
              <a:t>2006) توسط </a:t>
            </a:r>
            <a:r>
              <a:rPr lang="fa-IR">
                <a:cs typeface="B Zar" panose="00000400000000000000" pitchFamily="2" charset="-78"/>
              </a:rPr>
              <a:t>راجرز و پتي استفاده شد. در مطالعة </a:t>
            </a:r>
            <a:r>
              <a:rPr lang="fa-IR">
                <a:cs typeface="B Zar" panose="00000400000000000000" pitchFamily="2" charset="-78"/>
              </a:rPr>
              <a:t>سال </a:t>
            </a:r>
            <a:r>
              <a:rPr lang="fa-IR" smtClean="0">
                <a:cs typeface="B Zar" panose="00000400000000000000" pitchFamily="2" charset="-78"/>
              </a:rPr>
              <a:t>2006 </a:t>
            </a:r>
            <a:r>
              <a:rPr lang="fa-IR" sz="3200" smtClean="0">
                <a:solidFill>
                  <a:srgbClr val="FF0000"/>
                </a:solidFill>
                <a:cs typeface="B Zar" panose="00000400000000000000" pitchFamily="2" charset="-78"/>
              </a:rPr>
              <a:t>چهار</a:t>
            </a:r>
            <a:r>
              <a:rPr lang="fa-IR" smtClean="0">
                <a:cs typeface="B Zar" panose="00000400000000000000" pitchFamily="2" charset="-78"/>
              </a:rPr>
              <a:t> </a:t>
            </a:r>
            <a:r>
              <a:rPr lang="fa-IR">
                <a:cs typeface="B Zar" panose="00000400000000000000" pitchFamily="2" charset="-78"/>
              </a:rPr>
              <a:t>مؤلفة : »</a:t>
            </a:r>
            <a:r>
              <a:rPr lang="fa-IR">
                <a:solidFill>
                  <a:srgbClr val="0070C0"/>
                </a:solidFill>
                <a:cs typeface="B Zar" panose="00000400000000000000" pitchFamily="2" charset="-78"/>
              </a:rPr>
              <a:t>دلبستگي و </a:t>
            </a:r>
            <a:r>
              <a:rPr lang="fa-IR">
                <a:solidFill>
                  <a:srgbClr val="0070C0"/>
                </a:solidFill>
                <a:cs typeface="B Zar" panose="00000400000000000000" pitchFamily="2" charset="-78"/>
              </a:rPr>
              <a:t>علاقه </a:t>
            </a:r>
            <a:r>
              <a:rPr lang="fa-IR" smtClean="0">
                <a:solidFill>
                  <a:srgbClr val="0070C0"/>
                </a:solidFill>
                <a:cs typeface="B Zar" panose="00000400000000000000" pitchFamily="2" charset="-78"/>
              </a:rPr>
              <a:t>به كار</a:t>
            </a:r>
            <a:r>
              <a:rPr lang="fa-IR">
                <a:cs typeface="B Zar" panose="00000400000000000000" pitchFamily="2" charset="-78"/>
              </a:rPr>
              <a:t>«، »</a:t>
            </a:r>
            <a:r>
              <a:rPr lang="fa-IR">
                <a:solidFill>
                  <a:srgbClr val="0070C0"/>
                </a:solidFill>
                <a:cs typeface="B Zar" panose="00000400000000000000" pitchFamily="2" charset="-78"/>
              </a:rPr>
              <a:t>پشتكار و جديت در كار</a:t>
            </a:r>
            <a:r>
              <a:rPr lang="fa-IR">
                <a:cs typeface="B Zar" panose="00000400000000000000" pitchFamily="2" charset="-78"/>
              </a:rPr>
              <a:t>«، »</a:t>
            </a:r>
            <a:r>
              <a:rPr lang="fa-IR">
                <a:solidFill>
                  <a:srgbClr val="FF0000"/>
                </a:solidFill>
                <a:cs typeface="B Zar" panose="00000400000000000000" pitchFamily="2" charset="-78"/>
              </a:rPr>
              <a:t>روابط انساني در محل كار</a:t>
            </a:r>
            <a:r>
              <a:rPr lang="fa-IR">
                <a:cs typeface="B Zar" panose="00000400000000000000" pitchFamily="2" charset="-78"/>
              </a:rPr>
              <a:t>« و </a:t>
            </a:r>
            <a:r>
              <a:rPr lang="fa-IR">
                <a:cs typeface="B Zar" panose="00000400000000000000" pitchFamily="2" charset="-78"/>
              </a:rPr>
              <a:t>»</a:t>
            </a:r>
            <a:r>
              <a:rPr lang="fa-IR" smtClean="0">
                <a:solidFill>
                  <a:srgbClr val="FF0000"/>
                </a:solidFill>
                <a:cs typeface="B Zar" panose="00000400000000000000" pitchFamily="2" charset="-78"/>
              </a:rPr>
              <a:t>روح جمعي </a:t>
            </a:r>
            <a:r>
              <a:rPr lang="fa-IR">
                <a:solidFill>
                  <a:srgbClr val="FF0000"/>
                </a:solidFill>
                <a:cs typeface="B Zar" panose="00000400000000000000" pitchFamily="2" charset="-78"/>
              </a:rPr>
              <a:t>و مشاركت در كار</a:t>
            </a:r>
            <a:r>
              <a:rPr lang="fa-IR">
                <a:cs typeface="B Zar" panose="00000400000000000000" pitchFamily="2" charset="-78"/>
              </a:rPr>
              <a:t>« مورد تحقيق قرار گرفت. نهايتاً اينكه طبق استنتاجات نظري كليه متغيرها </a:t>
            </a:r>
            <a:r>
              <a:rPr lang="fa-IR">
                <a:cs typeface="B Zar" panose="00000400000000000000" pitchFamily="2" charset="-78"/>
              </a:rPr>
              <a:t>به </a:t>
            </a:r>
            <a:r>
              <a:rPr lang="fa-IR" smtClean="0">
                <a:cs typeface="B Zar" panose="00000400000000000000" pitchFamily="2" charset="-78"/>
              </a:rPr>
              <a:t>دو دستة </a:t>
            </a:r>
            <a:r>
              <a:rPr lang="fa-IR">
                <a:cs typeface="B Zar" panose="00000400000000000000" pitchFamily="2" charset="-78"/>
              </a:rPr>
              <a:t>كلان؛ شامل متغيرهاي ساختاري و خارج محيط كار و متغيرهاي غيرساختاري و درون </a:t>
            </a:r>
            <a:r>
              <a:rPr lang="fa-IR">
                <a:cs typeface="B Zar" panose="00000400000000000000" pitchFamily="2" charset="-78"/>
              </a:rPr>
              <a:t>محيط </a:t>
            </a:r>
            <a:r>
              <a:rPr lang="fa-IR" smtClean="0">
                <a:cs typeface="B Zar" panose="00000400000000000000" pitchFamily="2" charset="-78"/>
              </a:rPr>
              <a:t>كار تقسيم </a:t>
            </a:r>
            <a:r>
              <a:rPr lang="fa-IR">
                <a:cs typeface="B Zar" panose="00000400000000000000" pitchFamily="2" charset="-78"/>
              </a:rPr>
              <a:t>گرديد و تأثير آن بر </a:t>
            </a:r>
            <a:r>
              <a:rPr lang="fa-IR">
                <a:cs typeface="B Zar" panose="00000400000000000000" pitchFamily="2" charset="-78"/>
              </a:rPr>
              <a:t>متغير </a:t>
            </a:r>
            <a:r>
              <a:rPr lang="fa-IR" smtClean="0">
                <a:cs typeface="B Zar" panose="00000400000000000000" pitchFamily="2" charset="-78"/>
              </a:rPr>
              <a:t>وابسته (اخلاق كار) </a:t>
            </a:r>
            <a:r>
              <a:rPr lang="fa-IR">
                <a:cs typeface="B Zar" panose="00000400000000000000" pitchFamily="2" charset="-78"/>
              </a:rPr>
              <a:t>آزمون </a:t>
            </a:r>
            <a:r>
              <a:rPr lang="fa-IR">
                <a:cs typeface="B Zar" panose="00000400000000000000" pitchFamily="2" charset="-78"/>
              </a:rPr>
              <a:t>شد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464117" y="4994031"/>
            <a:ext cx="1317869" cy="1317869"/>
          </a:xfrm>
          <a:prstGeom prst="rect">
            <a:avLst/>
          </a:prstGeom>
        </p:spPr>
      </p:pic>
    </p:spTree>
    <p:extLst>
      <p:ext uri="{BB962C8B-B14F-4D97-AF65-F5344CB8AC3E}">
        <p14:creationId xmlns:p14="http://schemas.microsoft.com/office/powerpoint/2010/main" val="195131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سؤالات و فرضيات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1-آيا </a:t>
            </a:r>
            <a:r>
              <a:rPr lang="fa-IR">
                <a:cs typeface="B Zar" panose="00000400000000000000" pitchFamily="2" charset="-78"/>
              </a:rPr>
              <a:t>اخلاق كار زنان دانشگاهي با اخلاق كار مردان دانشگاهي متفاوت است؟</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2-گر </a:t>
            </a:r>
            <a:r>
              <a:rPr lang="fa-IR">
                <a:cs typeface="B Zar" panose="00000400000000000000" pitchFamily="2" charset="-78"/>
              </a:rPr>
              <a:t>اخلاق كار در دو جنس با هم متفاوت است؛ اين تفاوت در چه ابعادي بهچشم ميخورد؟</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3- كداميك </a:t>
            </a:r>
            <a:r>
              <a:rPr lang="fa-IR">
                <a:cs typeface="B Zar" panose="00000400000000000000" pitchFamily="2" charset="-78"/>
              </a:rPr>
              <a:t>از ابعاد شاخص پتي 1در ميان زنان و مردان دانشگاهي قويتر است؟</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4- كداميك </a:t>
            </a:r>
            <a:r>
              <a:rPr lang="fa-IR">
                <a:cs typeface="B Zar" panose="00000400000000000000" pitchFamily="2" charset="-78"/>
              </a:rPr>
              <a:t>از </a:t>
            </a:r>
            <a:r>
              <a:rPr lang="fa-IR">
                <a:cs typeface="B Zar" panose="00000400000000000000" pitchFamily="2" charset="-78"/>
              </a:rPr>
              <a:t>متغيرها </a:t>
            </a:r>
            <a:r>
              <a:rPr lang="fa-IR" smtClean="0">
                <a:cs typeface="B Zar" panose="00000400000000000000" pitchFamily="2" charset="-78"/>
              </a:rPr>
              <a:t>(درونسازماني </a:t>
            </a:r>
            <a:r>
              <a:rPr lang="fa-IR">
                <a:cs typeface="B Zar" panose="00000400000000000000" pitchFamily="2" charset="-78"/>
              </a:rPr>
              <a:t>، </a:t>
            </a:r>
            <a:r>
              <a:rPr lang="fa-IR">
                <a:cs typeface="B Zar" panose="00000400000000000000" pitchFamily="2" charset="-78"/>
              </a:rPr>
              <a:t>برونسازماني </a:t>
            </a:r>
            <a:r>
              <a:rPr lang="fa-IR" smtClean="0">
                <a:cs typeface="B Zar" panose="00000400000000000000" pitchFamily="2" charset="-78"/>
              </a:rPr>
              <a:t>و...) بر </a:t>
            </a:r>
            <a:r>
              <a:rPr lang="fa-IR">
                <a:cs typeface="B Zar" panose="00000400000000000000" pitchFamily="2" charset="-78"/>
              </a:rPr>
              <a:t>اخلاق كار تأثير بيشتري دارند؟</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670475" y="4431323"/>
            <a:ext cx="2968510" cy="1950429"/>
          </a:xfrm>
          <a:prstGeom prst="rect">
            <a:avLst/>
          </a:prstGeom>
        </p:spPr>
      </p:pic>
    </p:spTree>
    <p:extLst>
      <p:ext uri="{BB962C8B-B14F-4D97-AF65-F5344CB8AC3E}">
        <p14:creationId xmlns:p14="http://schemas.microsoft.com/office/powerpoint/2010/main" val="1213911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فرضيات اين تحقيق به شرح ذيل تدوين شده است</a:t>
            </a:r>
            <a:r>
              <a:rPr lang="fa-IR" smtClean="0">
                <a:cs typeface="B Zar" panose="00000400000000000000" pitchFamily="2" charset="-78"/>
              </a:rPr>
              <a:t>:</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1- هر چه - پايگاه اقتصادي اجتماعي بالاتر باشد، اخلاق كار بيشتر . است</a:t>
            </a:r>
            <a:br>
              <a:rPr lang="fa-IR" smtClean="0">
                <a:cs typeface="B Zar" panose="00000400000000000000" pitchFamily="2" charset="-78"/>
              </a:rPr>
            </a:br>
            <a:r>
              <a:rPr lang="fa-IR" smtClean="0">
                <a:cs typeface="B Zar" panose="00000400000000000000" pitchFamily="2" charset="-78"/>
              </a:rPr>
              <a:t>2-هر چه استفاده از اوقات فراغت مناسبتر باشد، اخلاق كار بيشتر است.</a:t>
            </a:r>
            <a:br>
              <a:rPr lang="fa-IR" smtClean="0">
                <a:cs typeface="B Zar" panose="00000400000000000000" pitchFamily="2" charset="-78"/>
              </a:rPr>
            </a:br>
            <a:r>
              <a:rPr lang="fa-IR" smtClean="0">
                <a:cs typeface="B Zar" panose="00000400000000000000" pitchFamily="2" charset="-78"/>
              </a:rPr>
              <a:t>3-هر چه نياز اقتصادي-اجتماعي بالاتر باشد، اخلاق كار بيشتر . است</a:t>
            </a:r>
            <a:br>
              <a:rPr lang="fa-IR" smtClean="0">
                <a:cs typeface="B Zar" panose="00000400000000000000" pitchFamily="2" charset="-78"/>
              </a:rPr>
            </a:br>
            <a:r>
              <a:rPr lang="fa-IR" smtClean="0">
                <a:cs typeface="B Zar" panose="00000400000000000000" pitchFamily="2" charset="-78"/>
              </a:rPr>
              <a:t>4-هر چه تقسيم كار در منزل مناسبتر باشد، اخلاق كار بيشتر . است</a:t>
            </a:r>
            <a:br>
              <a:rPr lang="fa-IR" smtClean="0">
                <a:cs typeface="B Zar" panose="00000400000000000000" pitchFamily="2" charset="-78"/>
              </a:rPr>
            </a:br>
            <a:r>
              <a:rPr lang="fa-IR" smtClean="0">
                <a:cs typeface="B Zar" panose="00000400000000000000" pitchFamily="2" charset="-78"/>
              </a:rPr>
              <a:t>5-هر چه شرايط محيط كار مساعدتر باشد، اخلاق كار بيشتر است.</a:t>
            </a:r>
            <a:br>
              <a:rPr lang="fa-IR" smtClean="0">
                <a:cs typeface="B Zar" panose="00000400000000000000" pitchFamily="2" charset="-78"/>
              </a:rPr>
            </a:br>
            <a:r>
              <a:rPr lang="fa-IR" smtClean="0">
                <a:cs typeface="B Zar" panose="00000400000000000000" pitchFamily="2" charset="-78"/>
              </a:rPr>
              <a:t>6-هر چه عدالت سازماني بيشتر باشد، اخلاق كار بيشتر است.</a:t>
            </a:r>
            <a:br>
              <a:rPr lang="fa-IR" smtClean="0">
                <a:cs typeface="B Zar" panose="00000400000000000000" pitchFamily="2" charset="-78"/>
              </a:rPr>
            </a:br>
            <a:r>
              <a:rPr lang="fa-IR" smtClean="0">
                <a:cs typeface="B Zar" panose="00000400000000000000" pitchFamily="2" charset="-78"/>
              </a:rPr>
              <a:t>7-هر چه ويژگيهاي شغلي مناسبتر باشد، اخلاق كار بيشتر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15542" y="4576763"/>
            <a:ext cx="4073638" cy="2281237"/>
          </a:xfrm>
          <a:prstGeom prst="rect">
            <a:avLst/>
          </a:prstGeom>
        </p:spPr>
      </p:pic>
    </p:spTree>
    <p:extLst>
      <p:ext uri="{BB962C8B-B14F-4D97-AF65-F5344CB8AC3E}">
        <p14:creationId xmlns:p14="http://schemas.microsoft.com/office/powerpoint/2010/main" val="285196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روش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اين </a:t>
            </a:r>
            <a:r>
              <a:rPr lang="fa-IR">
                <a:cs typeface="B Zar" panose="00000400000000000000" pitchFamily="2" charset="-78"/>
              </a:rPr>
              <a:t>پژوهش به شيوة پيمايشي و </a:t>
            </a:r>
            <a:r>
              <a:rPr lang="fa-IR">
                <a:cs typeface="B Zar" panose="00000400000000000000" pitchFamily="2" charset="-78"/>
              </a:rPr>
              <a:t>با </a:t>
            </a:r>
            <a:r>
              <a:rPr lang="fa-IR" smtClean="0">
                <a:cs typeface="B Zar" panose="00000400000000000000" pitchFamily="2" charset="-78"/>
              </a:rPr>
              <a:t>به كارگيري </a:t>
            </a:r>
            <a:r>
              <a:rPr lang="fa-IR">
                <a:cs typeface="B Zar" panose="00000400000000000000" pitchFamily="2" charset="-78"/>
              </a:rPr>
              <a:t>پرسشنامه </a:t>
            </a:r>
            <a:r>
              <a:rPr lang="fa-IR">
                <a:cs typeface="B Zar" panose="00000400000000000000" pitchFamily="2" charset="-78"/>
              </a:rPr>
              <a:t>انجام </a:t>
            </a:r>
            <a:r>
              <a:rPr lang="fa-IR" smtClean="0">
                <a:cs typeface="B Zar" panose="00000400000000000000" pitchFamily="2" charset="-78"/>
              </a:rPr>
              <a:t>شده است</a:t>
            </a:r>
            <a:r>
              <a:rPr lang="fa-IR">
                <a:cs typeface="B Zar" panose="00000400000000000000" pitchFamily="2" charset="-78"/>
              </a:rPr>
              <a:t>. جامعه آماري تحقيق</a:t>
            </a:r>
            <a:r>
              <a:rPr lang="fa-IR">
                <a:cs typeface="B Zar" panose="00000400000000000000" pitchFamily="2" charset="-78"/>
              </a:rPr>
              <a:t>، </a:t>
            </a:r>
            <a:r>
              <a:rPr lang="fa-IR" smtClean="0">
                <a:cs typeface="B Zar" panose="00000400000000000000" pitchFamily="2" charset="-78"/>
              </a:rPr>
              <a:t>اعضاي هيئت </a:t>
            </a:r>
            <a:r>
              <a:rPr lang="fa-IR">
                <a:cs typeface="B Zar" panose="00000400000000000000" pitchFamily="2" charset="-78"/>
              </a:rPr>
              <a:t>علمي و كارمندان دانشگاه </a:t>
            </a:r>
            <a:r>
              <a:rPr lang="fa-IR">
                <a:cs typeface="B Zar" panose="00000400000000000000" pitchFamily="2" charset="-78"/>
              </a:rPr>
              <a:t>تهران </a:t>
            </a:r>
            <a:r>
              <a:rPr lang="fa-IR" smtClean="0">
                <a:cs typeface="B Zar" panose="00000400000000000000" pitchFamily="2" charset="-78"/>
              </a:rPr>
              <a:t>بوده اند </a:t>
            </a:r>
          </a:p>
          <a:p>
            <a:pPr algn="just"/>
            <a:endParaRPr lang="fa-IR">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089425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45446" y="2295995"/>
            <a:ext cx="7301108" cy="3701256"/>
          </a:xfrm>
          <a:prstGeom prst="rect">
            <a:avLst/>
          </a:prstGeom>
        </p:spPr>
      </p:pic>
    </p:spTree>
    <p:extLst>
      <p:ext uri="{BB962C8B-B14F-4D97-AF65-F5344CB8AC3E}">
        <p14:creationId xmlns:p14="http://schemas.microsoft.com/office/powerpoint/2010/main" val="341839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نمونه گيري </a:t>
            </a:r>
            <a:r>
              <a:rPr lang="fa-IR">
                <a:cs typeface="B Zar" panose="00000400000000000000" pitchFamily="2" charset="-78"/>
              </a:rPr>
              <a:t>به </a:t>
            </a:r>
            <a:r>
              <a:rPr lang="fa-IR">
                <a:cs typeface="B Zar" panose="00000400000000000000" pitchFamily="2" charset="-78"/>
              </a:rPr>
              <a:t>شيوة </a:t>
            </a:r>
            <a:r>
              <a:rPr lang="fa-IR" smtClean="0">
                <a:cs typeface="B Zar" panose="00000400000000000000" pitchFamily="2" charset="-78"/>
              </a:rPr>
              <a:t>نمونه گيري طبقه بندي شده </a:t>
            </a:r>
            <a:r>
              <a:rPr lang="fa-IR">
                <a:cs typeface="B Zar" panose="00000400000000000000" pitchFamily="2" charset="-78"/>
              </a:rPr>
              <a:t>صورت </a:t>
            </a:r>
            <a:r>
              <a:rPr lang="fa-IR" smtClean="0">
                <a:cs typeface="B Zar" panose="00000400000000000000" pitchFamily="2" charset="-78"/>
              </a:rPr>
              <a:t>گرفته است</a:t>
            </a:r>
            <a:r>
              <a:rPr lang="fa-IR">
                <a:cs typeface="B Zar" panose="00000400000000000000" pitchFamily="2" charset="-78"/>
              </a:rPr>
              <a:t>. دو متغير »رده شغلي</a:t>
            </a:r>
            <a:r>
              <a:rPr lang="fa-IR">
                <a:cs typeface="B Zar" panose="00000400000000000000" pitchFamily="2" charset="-78"/>
              </a:rPr>
              <a:t>« </a:t>
            </a:r>
            <a:r>
              <a:rPr lang="fa-IR" smtClean="0">
                <a:cs typeface="B Zar" panose="00000400000000000000" pitchFamily="2" charset="-78"/>
              </a:rPr>
              <a:t>و »جنسيت</a:t>
            </a:r>
            <a:r>
              <a:rPr lang="fa-IR">
                <a:cs typeface="B Zar" panose="00000400000000000000" pitchFamily="2" charset="-78"/>
              </a:rPr>
              <a:t>« </a:t>
            </a:r>
            <a:r>
              <a:rPr lang="fa-IR" smtClean="0">
                <a:cs typeface="B Zar" panose="00000400000000000000" pitchFamily="2" charset="-78"/>
              </a:rPr>
              <a:t>در انتخاب نمونه ها </a:t>
            </a:r>
            <a:r>
              <a:rPr lang="fa-IR">
                <a:cs typeface="B Zar" panose="00000400000000000000" pitchFamily="2" charset="-78"/>
              </a:rPr>
              <a:t>نقش </a:t>
            </a:r>
            <a:r>
              <a:rPr lang="fa-IR">
                <a:cs typeface="B Zar" panose="00000400000000000000" pitchFamily="2" charset="-78"/>
              </a:rPr>
              <a:t>اساسي </a:t>
            </a:r>
            <a:r>
              <a:rPr lang="fa-IR" smtClean="0">
                <a:cs typeface="B Zar" panose="00000400000000000000" pitchFamily="2" charset="-78"/>
              </a:rPr>
              <a:t>داشته اند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smtClean="0">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148012" y="3170818"/>
            <a:ext cx="5895975" cy="2886075"/>
          </a:xfrm>
          <a:prstGeom prst="rect">
            <a:avLst/>
          </a:prstGeom>
        </p:spPr>
      </p:pic>
    </p:spTree>
    <p:extLst>
      <p:ext uri="{BB962C8B-B14F-4D97-AF65-F5344CB8AC3E}">
        <p14:creationId xmlns:p14="http://schemas.microsoft.com/office/powerpoint/2010/main" val="320425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smtClean="0">
                <a:solidFill>
                  <a:srgbClr val="FF0000"/>
                </a:solidFill>
                <a:cs typeface="B Zar" panose="00000400000000000000" pitchFamily="2" charset="-78"/>
              </a:rPr>
              <a:t>چکیده</a:t>
            </a:r>
            <a:endParaRPr lang="fa-IR" sz="4800">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اين تحقيق از روش پيمايشي استفاده شده و ابزار تحقيق پرسشنامه بوده است.جامعه آماري، اعضاي هيئت علمي و كارمندان دانشگاه تهران بودهاند كه از ميان آنان به صورت نمونهگيري طبقهبندي شده، جمعيت نمونه انتخاب شده است. پس از تجزيه و تحليل دادهها و تحليل مسير، اين نتايج بدست آمد:</a:t>
            </a:r>
          </a:p>
          <a:p>
            <a:pPr algn="just"/>
            <a:endParaRPr lang="fa-IR">
              <a:cs typeface="B Zar" panose="00000400000000000000" pitchFamily="2" charset="-78"/>
            </a:endParaRPr>
          </a:p>
        </p:txBody>
      </p:sp>
    </p:spTree>
    <p:extLst>
      <p:ext uri="{BB962C8B-B14F-4D97-AF65-F5344CB8AC3E}">
        <p14:creationId xmlns:p14="http://schemas.microsoft.com/office/powerpoint/2010/main" val="4253675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نهايت حجم نمونه با خطاي نمونهگيري %5و با در نظر گرفتن حداكثر واريانس بر اساس</a:t>
            </a:r>
            <a:r>
              <a:rPr lang="fa-IR" sz="3200">
                <a:solidFill>
                  <a:srgbClr val="FF0000"/>
                </a:solidFill>
                <a:cs typeface="B Zar" panose="00000400000000000000" pitchFamily="2" charset="-78"/>
              </a:rPr>
              <a:t> </a:t>
            </a:r>
            <a:r>
              <a:rPr lang="fa-IR" sz="3200">
                <a:solidFill>
                  <a:srgbClr val="FF0000"/>
                </a:solidFill>
                <a:cs typeface="B Zar" panose="00000400000000000000" pitchFamily="2" charset="-78"/>
              </a:rPr>
              <a:t>فرمول </a:t>
            </a:r>
            <a:r>
              <a:rPr lang="fa-IR" sz="3200" smtClean="0">
                <a:solidFill>
                  <a:srgbClr val="FF0000"/>
                </a:solidFill>
                <a:cs typeface="B Zar" panose="00000400000000000000" pitchFamily="2" charset="-78"/>
              </a:rPr>
              <a:t>كوكران</a:t>
            </a:r>
            <a:r>
              <a:rPr lang="fa-IR" smtClean="0">
                <a:cs typeface="B Zar" panose="00000400000000000000" pitchFamily="2" charset="-78"/>
              </a:rPr>
              <a:t>، 356پاسخگو </a:t>
            </a:r>
            <a:r>
              <a:rPr lang="fa-IR">
                <a:cs typeface="B Zar" panose="00000400000000000000" pitchFamily="2" charset="-78"/>
              </a:rPr>
              <a:t>شد. واحد تحليل در اين پژوهش فرد است و ميزان اخلاق كار و تفاوت اخلاق كار </a:t>
            </a:r>
            <a:r>
              <a:rPr lang="fa-IR">
                <a:cs typeface="B Zar" panose="00000400000000000000" pitchFamily="2" charset="-78"/>
              </a:rPr>
              <a:t>زنان </a:t>
            </a:r>
            <a:r>
              <a:rPr lang="fa-IR" smtClean="0">
                <a:cs typeface="B Zar" panose="00000400000000000000" pitchFamily="2" charset="-78"/>
              </a:rPr>
              <a:t>و مردان </a:t>
            </a:r>
            <a:r>
              <a:rPr lang="fa-IR">
                <a:cs typeface="B Zar" panose="00000400000000000000" pitchFamily="2" charset="-78"/>
              </a:rPr>
              <a:t>از طريق دو پرسشنامه </a:t>
            </a:r>
            <a:r>
              <a:rPr lang="fa-IR">
                <a:cs typeface="B Zar" panose="00000400000000000000" pitchFamily="2" charset="-78"/>
              </a:rPr>
              <a:t>مجزا </a:t>
            </a:r>
            <a:r>
              <a:rPr lang="fa-IR" smtClean="0">
                <a:cs typeface="B Zar" panose="00000400000000000000" pitchFamily="2" charset="-78"/>
              </a:rPr>
              <a:t>(مختص </a:t>
            </a:r>
            <a:r>
              <a:rPr lang="fa-IR">
                <a:cs typeface="B Zar" panose="00000400000000000000" pitchFamily="2" charset="-78"/>
              </a:rPr>
              <a:t>اساتيد و </a:t>
            </a:r>
            <a:r>
              <a:rPr lang="fa-IR">
                <a:cs typeface="B Zar" panose="00000400000000000000" pitchFamily="2" charset="-78"/>
              </a:rPr>
              <a:t>مختص </a:t>
            </a:r>
            <a:r>
              <a:rPr lang="fa-IR" smtClean="0">
                <a:cs typeface="B Zar" panose="00000400000000000000" pitchFamily="2" charset="-78"/>
              </a:rPr>
              <a:t>كاركنان) </a:t>
            </a:r>
            <a:r>
              <a:rPr lang="fa-IR">
                <a:cs typeface="B Zar" panose="00000400000000000000" pitchFamily="2" charset="-78"/>
              </a:rPr>
              <a:t>سنجيده </a:t>
            </a:r>
            <a:r>
              <a:rPr lang="fa-IR" smtClean="0">
                <a:cs typeface="B Zar" panose="00000400000000000000" pitchFamily="2" charset="-78"/>
              </a:rPr>
              <a:t>شدهاست. جهت </a:t>
            </a:r>
            <a:r>
              <a:rPr lang="fa-IR">
                <a:cs typeface="B Zar" panose="00000400000000000000" pitchFamily="2" charset="-78"/>
              </a:rPr>
              <a:t>شاخصسازي و برآورد روايي و اعتبار از آمارة آلفاي كرونباخ و تحليل عاملي استفاده </a:t>
            </a:r>
            <a:r>
              <a:rPr lang="fa-IR">
                <a:cs typeface="B Zar" panose="00000400000000000000" pitchFamily="2" charset="-78"/>
              </a:rPr>
              <a:t>شد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83309" y="4276579"/>
            <a:ext cx="9284941" cy="2035321"/>
          </a:xfrm>
          <a:prstGeom prst="rect">
            <a:avLst/>
          </a:prstGeom>
        </p:spPr>
      </p:pic>
    </p:spTree>
    <p:extLst>
      <p:ext uri="{BB962C8B-B14F-4D97-AF65-F5344CB8AC3E}">
        <p14:creationId xmlns:p14="http://schemas.microsoft.com/office/powerpoint/2010/main" val="4167646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متغيرهاي مستقل شامل پايگاه اقتصادي-اجتماعي، ويژگيهاي شخصي)جنس، سن، سابقه، </a:t>
            </a:r>
            <a:r>
              <a:rPr lang="fa-IR">
                <a:cs typeface="B Zar" panose="00000400000000000000" pitchFamily="2" charset="-78"/>
              </a:rPr>
              <a:t>وضعيت </a:t>
            </a:r>
            <a:r>
              <a:rPr lang="fa-IR" smtClean="0">
                <a:cs typeface="B Zar" panose="00000400000000000000" pitchFamily="2" charset="-78"/>
              </a:rPr>
              <a:t>تأهل و</a:t>
            </a:r>
            <a:r>
              <a:rPr lang="fa-IR">
                <a:cs typeface="B Zar" panose="00000400000000000000" pitchFamily="2" charset="-78"/>
              </a:rPr>
              <a:t>(...، ميزان كار و اوقات فراغت، شرايط محيط كار، تقسيم كار جنسيتي در خانواده</a:t>
            </a:r>
            <a:r>
              <a:rPr lang="fa-IR">
                <a:cs typeface="B Zar" panose="00000400000000000000" pitchFamily="2" charset="-78"/>
              </a:rPr>
              <a:t>، </a:t>
            </a:r>
            <a:r>
              <a:rPr lang="fa-IR" smtClean="0">
                <a:cs typeface="B Zar" panose="00000400000000000000" pitchFamily="2" charset="-78"/>
              </a:rPr>
              <a:t>ويژگيهاي شغلي)مشخص </a:t>
            </a:r>
            <a:r>
              <a:rPr lang="fa-IR">
                <a:cs typeface="B Zar" panose="00000400000000000000" pitchFamily="2" charset="-78"/>
              </a:rPr>
              <a:t>بودن كار، روزمرگي، بازخورد كار و توسعه منابع انساني( و عدالت سازماني؛ </a:t>
            </a:r>
            <a:r>
              <a:rPr lang="fa-IR">
                <a:cs typeface="B Zar" panose="00000400000000000000" pitchFamily="2" charset="-78"/>
              </a:rPr>
              <a:t>همگي </a:t>
            </a:r>
            <a:r>
              <a:rPr lang="fa-IR" smtClean="0">
                <a:cs typeface="B Zar" panose="00000400000000000000" pitchFamily="2" charset="-78"/>
              </a:rPr>
              <a:t>تعريف عملياتي </a:t>
            </a:r>
            <a:r>
              <a:rPr lang="fa-IR">
                <a:cs typeface="B Zar" panose="00000400000000000000" pitchFamily="2" charset="-78"/>
              </a:rPr>
              <a:t>شده و با شاخصهاي تعيين شده سنجيده شدند. متغير </a:t>
            </a:r>
            <a:r>
              <a:rPr lang="fa-IR">
                <a:cs typeface="B Zar" panose="00000400000000000000" pitchFamily="2" charset="-78"/>
              </a:rPr>
              <a:t>وابسته </a:t>
            </a:r>
            <a:r>
              <a:rPr lang="fa-IR" smtClean="0">
                <a:cs typeface="B Zar" panose="00000400000000000000" pitchFamily="2" charset="-78"/>
              </a:rPr>
              <a:t>(اخلاق كار) </a:t>
            </a:r>
            <a:r>
              <a:rPr lang="fa-IR">
                <a:cs typeface="B Zar" panose="00000400000000000000" pitchFamily="2" charset="-78"/>
              </a:rPr>
              <a:t>از طريق </a:t>
            </a:r>
            <a:r>
              <a:rPr lang="fa-IR" sz="3200">
                <a:solidFill>
                  <a:srgbClr val="FF0000"/>
                </a:solidFill>
                <a:cs typeface="B Zar" panose="00000400000000000000" pitchFamily="2" charset="-78"/>
              </a:rPr>
              <a:t>مقياس </a:t>
            </a:r>
            <a:r>
              <a:rPr lang="fa-IR" sz="3200" smtClean="0">
                <a:solidFill>
                  <a:srgbClr val="FF0000"/>
                </a:solidFill>
                <a:cs typeface="B Zar" panose="00000400000000000000" pitchFamily="2" charset="-78"/>
              </a:rPr>
              <a:t>50 گويه اي </a:t>
            </a:r>
            <a:r>
              <a:rPr lang="fa-IR" sz="3200">
                <a:solidFill>
                  <a:srgbClr val="FF0000"/>
                </a:solidFill>
                <a:cs typeface="B Zar" panose="00000400000000000000" pitchFamily="2" charset="-78"/>
              </a:rPr>
              <a:t>پتي </a:t>
            </a:r>
            <a:r>
              <a:rPr lang="fa-IR">
                <a:cs typeface="B Zar" panose="00000400000000000000" pitchFamily="2" charset="-78"/>
              </a:rPr>
              <a:t>سنجيده شد. اين مقياس داراي </a:t>
            </a:r>
            <a:r>
              <a:rPr lang="fa-IR">
                <a:cs typeface="B Zar" panose="00000400000000000000" pitchFamily="2" charset="-78"/>
              </a:rPr>
              <a:t>چهار </a:t>
            </a:r>
            <a:r>
              <a:rPr lang="fa-IR" smtClean="0">
                <a:cs typeface="B Zar" panose="00000400000000000000" pitchFamily="2" charset="-78"/>
              </a:rPr>
              <a:t>بعد </a:t>
            </a:r>
            <a:r>
              <a:rPr lang="fa-IR">
                <a:cs typeface="B Zar" panose="00000400000000000000" pitchFamily="2" charset="-78"/>
              </a:rPr>
              <a:t>است</a:t>
            </a:r>
            <a:r>
              <a:rPr lang="fa-IR">
                <a:cs typeface="B Zar" panose="00000400000000000000" pitchFamily="2" charset="-78"/>
              </a:rPr>
              <a:t>؛ </a:t>
            </a:r>
            <a:r>
              <a:rPr lang="fa-IR" smtClean="0">
                <a:cs typeface="B Zar" panose="00000400000000000000" pitchFamily="2" charset="-78"/>
              </a:rPr>
              <a:t>بعد </a:t>
            </a:r>
            <a:r>
              <a:rPr lang="fa-IR">
                <a:cs typeface="B Zar" panose="00000400000000000000" pitchFamily="2" charset="-78"/>
              </a:rPr>
              <a:t>اول؛ دلبستگي و علاقه بهكار</a:t>
            </a:r>
            <a:r>
              <a:rPr lang="fa-IR">
                <a:cs typeface="B Zar" panose="00000400000000000000" pitchFamily="2" charset="-78"/>
              </a:rPr>
              <a:t>، </a:t>
            </a:r>
            <a:r>
              <a:rPr lang="fa-IR" smtClean="0">
                <a:cs typeface="B Zar" panose="00000400000000000000" pitchFamily="2" charset="-78"/>
              </a:rPr>
              <a:t>بعد دوم؛پشتكار </a:t>
            </a:r>
            <a:r>
              <a:rPr lang="fa-IR">
                <a:cs typeface="B Zar" panose="00000400000000000000" pitchFamily="2" charset="-78"/>
              </a:rPr>
              <a:t>و جديت</a:t>
            </a:r>
            <a:r>
              <a:rPr lang="fa-IR">
                <a:cs typeface="B Zar" panose="00000400000000000000" pitchFamily="2" charset="-78"/>
              </a:rPr>
              <a:t>، </a:t>
            </a:r>
            <a:r>
              <a:rPr lang="fa-IR" smtClean="0">
                <a:cs typeface="B Zar" panose="00000400000000000000" pitchFamily="2" charset="-78"/>
              </a:rPr>
              <a:t>بعد </a:t>
            </a:r>
            <a:r>
              <a:rPr lang="fa-IR">
                <a:cs typeface="B Zar" panose="00000400000000000000" pitchFamily="2" charset="-78"/>
              </a:rPr>
              <a:t>سوم؛ روابط سالم و انساني</a:t>
            </a:r>
            <a:r>
              <a:rPr lang="fa-IR">
                <a:cs typeface="B Zar" panose="00000400000000000000" pitchFamily="2" charset="-78"/>
              </a:rPr>
              <a:t>، </a:t>
            </a:r>
            <a:r>
              <a:rPr lang="fa-IR" smtClean="0">
                <a:cs typeface="B Zar" panose="00000400000000000000" pitchFamily="2" charset="-78"/>
              </a:rPr>
              <a:t>بعد </a:t>
            </a:r>
            <a:r>
              <a:rPr lang="fa-IR">
                <a:cs typeface="B Zar" panose="00000400000000000000" pitchFamily="2" charset="-78"/>
              </a:rPr>
              <a:t>چهارم؛ روح جمعي و مشاركت در كار. </a:t>
            </a:r>
            <a:r>
              <a:rPr lang="fa-IR">
                <a:cs typeface="B Zar" panose="00000400000000000000" pitchFamily="2" charset="-78"/>
              </a:rPr>
              <a:t>در </a:t>
            </a:r>
            <a:r>
              <a:rPr lang="fa-IR" smtClean="0">
                <a:cs typeface="B Zar" panose="00000400000000000000" pitchFamily="2" charset="-78"/>
              </a:rPr>
              <a:t>نهايت همبستگي </a:t>
            </a:r>
            <a:r>
              <a:rPr lang="fa-IR">
                <a:cs typeface="B Zar" panose="00000400000000000000" pitchFamily="2" charset="-78"/>
              </a:rPr>
              <a:t>ميان متغير وابسته و هر يك از متغيرهاي مستقل آزمون شد و بر اساس نتايج بدست </a:t>
            </a:r>
            <a:r>
              <a:rPr lang="fa-IR">
                <a:cs typeface="B Zar" panose="00000400000000000000" pitchFamily="2" charset="-78"/>
              </a:rPr>
              <a:t>آمده </a:t>
            </a:r>
            <a:r>
              <a:rPr lang="fa-IR" smtClean="0">
                <a:cs typeface="B Zar" panose="00000400000000000000" pitchFamily="2" charset="-78"/>
              </a:rPr>
              <a:t>از جداول</a:t>
            </a:r>
            <a:r>
              <a:rPr lang="fa-IR">
                <a:cs typeface="B Zar" panose="00000400000000000000" pitchFamily="2" charset="-78"/>
              </a:rPr>
              <a:t>، تحليل مسير انجام </a:t>
            </a:r>
            <a:r>
              <a:rPr lang="fa-IR">
                <a:cs typeface="B Zar" panose="00000400000000000000" pitchFamily="2" charset="-78"/>
              </a:rPr>
              <a:t>شد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625186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يافته ها</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از آنجا كه آوردن تمام جداول مربوط به تحليل دو متغيره در اين مقاله ميسر نيست </a:t>
            </a:r>
            <a:r>
              <a:rPr lang="fa-IR">
                <a:cs typeface="B Zar" panose="00000400000000000000" pitchFamily="2" charset="-78"/>
              </a:rPr>
              <a:t>به </a:t>
            </a:r>
            <a:r>
              <a:rPr lang="fa-IR" smtClean="0">
                <a:cs typeface="B Zar" panose="00000400000000000000" pitchFamily="2" charset="-78"/>
              </a:rPr>
              <a:t>ذكرچند نمونه اكتفا </a:t>
            </a:r>
            <a:r>
              <a:rPr lang="fa-IR">
                <a:cs typeface="B Zar" panose="00000400000000000000" pitchFamily="2" charset="-78"/>
              </a:rPr>
              <a:t>ميشود و سپس تحليل مسير ارائه </a:t>
            </a:r>
            <a:r>
              <a:rPr lang="fa-IR">
                <a:cs typeface="B Zar" panose="00000400000000000000" pitchFamily="2" charset="-78"/>
              </a:rPr>
              <a:t>خواهد </a:t>
            </a:r>
            <a:r>
              <a:rPr lang="fa-IR" smtClean="0">
                <a:cs typeface="B Zar" panose="00000400000000000000" pitchFamily="2" charset="-78"/>
              </a:rPr>
              <a:t>شد. جداول </a:t>
            </a:r>
            <a:r>
              <a:rPr lang="fa-IR">
                <a:cs typeface="B Zar" panose="00000400000000000000" pitchFamily="2" charset="-78"/>
              </a:rPr>
              <a:t>دو متغيره اين تحقيق عبارت </a:t>
            </a:r>
            <a:r>
              <a:rPr lang="fa-IR">
                <a:cs typeface="B Zar" panose="00000400000000000000" pitchFamily="2" charset="-78"/>
              </a:rPr>
              <a:t>بودند </a:t>
            </a:r>
            <a:r>
              <a:rPr lang="fa-IR" smtClean="0">
                <a:cs typeface="B Zar" panose="00000400000000000000" pitchFamily="2" charset="-78"/>
              </a:rPr>
              <a:t>از: </a:t>
            </a:r>
            <a:endParaRPr lang="fa-IR">
              <a:cs typeface="B Zar" panose="00000400000000000000" pitchFamily="2" charset="-78"/>
            </a:endParaRPr>
          </a:p>
        </p:txBody>
      </p:sp>
    </p:spTree>
    <p:extLst>
      <p:ext uri="{BB962C8B-B14F-4D97-AF65-F5344CB8AC3E}">
        <p14:creationId xmlns:p14="http://schemas.microsoft.com/office/powerpoint/2010/main" val="3899217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b="1" smtClean="0">
                <a:cs typeface="B Zar" panose="00000400000000000000" pitchFamily="2" charset="-78"/>
              </a:rPr>
              <a:t>1- </a:t>
            </a:r>
            <a:r>
              <a:rPr lang="fa-IR" b="1" smtClean="0">
                <a:solidFill>
                  <a:srgbClr val="FF0000"/>
                </a:solidFill>
                <a:cs typeface="B Zar" panose="00000400000000000000" pitchFamily="2" charset="-78"/>
              </a:rPr>
              <a:t>تأثير </a:t>
            </a:r>
            <a:r>
              <a:rPr lang="fa-IR" b="1">
                <a:solidFill>
                  <a:srgbClr val="FF0000"/>
                </a:solidFill>
                <a:cs typeface="B Zar" panose="00000400000000000000" pitchFamily="2" charset="-78"/>
              </a:rPr>
              <a:t>ويژگيهاي شخصي بر اخلاق كار </a:t>
            </a:r>
            <a:r>
              <a:rPr lang="fa-IR">
                <a:cs typeface="B Zar" panose="00000400000000000000" pitchFamily="2" charset="-78"/>
              </a:rPr>
              <a:t>شامل: تأثير جنسيت بر اخلاق كار، تأثير سابقه </a:t>
            </a:r>
            <a:r>
              <a:rPr lang="fa-IR">
                <a:cs typeface="B Zar" panose="00000400000000000000" pitchFamily="2" charset="-78"/>
              </a:rPr>
              <a:t>بر </a:t>
            </a:r>
            <a:r>
              <a:rPr lang="fa-IR" smtClean="0">
                <a:cs typeface="B Zar" panose="00000400000000000000" pitchFamily="2" charset="-78"/>
              </a:rPr>
              <a:t>اخلاق كار</a:t>
            </a:r>
            <a:r>
              <a:rPr lang="fa-IR">
                <a:cs typeface="B Zar" panose="00000400000000000000" pitchFamily="2" charset="-78"/>
              </a:rPr>
              <a:t>، تأثير وضعيت تأهل بر اخلاق كار، تأثير تعداد فرزندان بر اخلاق كار، تأثير استان </a:t>
            </a:r>
            <a:r>
              <a:rPr lang="fa-IR">
                <a:cs typeface="B Zar" panose="00000400000000000000" pitchFamily="2" charset="-78"/>
              </a:rPr>
              <a:t>محل </a:t>
            </a:r>
            <a:r>
              <a:rPr lang="fa-IR" smtClean="0">
                <a:cs typeface="B Zar" panose="00000400000000000000" pitchFamily="2" charset="-78"/>
              </a:rPr>
              <a:t>تولد بر </a:t>
            </a:r>
            <a:r>
              <a:rPr lang="fa-IR">
                <a:cs typeface="B Zar" panose="00000400000000000000" pitchFamily="2" charset="-78"/>
              </a:rPr>
              <a:t>اخلاق كار، تأثير شهر محل تولد بر اخلاق كار، تأثير شهر محل سكونت بر اخلاق كار</a:t>
            </a:r>
            <a:r>
              <a:rPr lang="fa-IR">
                <a:cs typeface="B Zar" panose="00000400000000000000" pitchFamily="2" charset="-78"/>
              </a:rPr>
              <a:t>، </a:t>
            </a:r>
            <a:r>
              <a:rPr lang="fa-IR" smtClean="0">
                <a:cs typeface="B Zar" panose="00000400000000000000" pitchFamily="2" charset="-78"/>
              </a:rPr>
              <a:t>تأثير منطقه </a:t>
            </a:r>
            <a:r>
              <a:rPr lang="fa-IR">
                <a:cs typeface="B Zar" panose="00000400000000000000" pitchFamily="2" charset="-78"/>
              </a:rPr>
              <a:t>شهري محل سكونت بر اخلاق </a:t>
            </a:r>
            <a:r>
              <a:rPr lang="fa-IR">
                <a:cs typeface="B Zar" panose="00000400000000000000" pitchFamily="2" charset="-78"/>
              </a:rPr>
              <a:t>كار</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73856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1" smtClean="0">
                <a:solidFill>
                  <a:srgbClr val="FF0000"/>
                </a:solidFill>
                <a:cs typeface="B Zar" panose="00000400000000000000" pitchFamily="2" charset="-78"/>
              </a:rPr>
              <a:t>2- تأثير </a:t>
            </a:r>
            <a:r>
              <a:rPr lang="fa-IR" b="1">
                <a:solidFill>
                  <a:srgbClr val="FF0000"/>
                </a:solidFill>
                <a:cs typeface="B Zar" panose="00000400000000000000" pitchFamily="2" charset="-78"/>
              </a:rPr>
              <a:t>ميزان كار و اوقات فراغت بر اخلاق كار </a:t>
            </a:r>
            <a:r>
              <a:rPr lang="fa-IR">
                <a:cs typeface="B Zar" panose="00000400000000000000" pitchFamily="2" charset="-78"/>
              </a:rPr>
              <a:t>شامل</a:t>
            </a:r>
            <a:r>
              <a:rPr lang="fa-IR" b="1">
                <a:cs typeface="B Zar" panose="00000400000000000000" pitchFamily="2" charset="-78"/>
              </a:rPr>
              <a:t>: </a:t>
            </a:r>
            <a:r>
              <a:rPr lang="fa-IR">
                <a:cs typeface="B Zar" panose="00000400000000000000" pitchFamily="2" charset="-78"/>
              </a:rPr>
              <a:t>تأثير ساعت كار بر اخلاق كار، </a:t>
            </a:r>
            <a:r>
              <a:rPr lang="fa-IR">
                <a:cs typeface="B Zar" panose="00000400000000000000" pitchFamily="2" charset="-78"/>
              </a:rPr>
              <a:t>تأثير </a:t>
            </a:r>
            <a:r>
              <a:rPr lang="fa-IR" smtClean="0">
                <a:cs typeface="B Zar" panose="00000400000000000000" pitchFamily="2" charset="-78"/>
              </a:rPr>
              <a:t>شغل دوم </a:t>
            </a:r>
            <a:r>
              <a:rPr lang="fa-IR">
                <a:cs typeface="B Zar" panose="00000400000000000000" pitchFamily="2" charset="-78"/>
              </a:rPr>
              <a:t>بر اخلاق كار، تأثير مرخصي سالانه بر اخلاق كار، تأثير اوقات فراغت بر اخلاق كار.</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055047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3- شرايط محيط كار </a:t>
            </a:r>
            <a:r>
              <a:rPr lang="fa-IR" smtClean="0">
                <a:cs typeface="B Zar" panose="00000400000000000000" pitchFamily="2" charset="-78"/>
              </a:rPr>
              <a:t>شامل</a:t>
            </a:r>
            <a:r>
              <a:rPr lang="fa-IR" b="1" smtClean="0">
                <a:cs typeface="B Zar" panose="00000400000000000000" pitchFamily="2" charset="-78"/>
              </a:rPr>
              <a:t>: </a:t>
            </a:r>
            <a:r>
              <a:rPr lang="fa-IR" smtClean="0">
                <a:cs typeface="B Zar" panose="00000400000000000000" pitchFamily="2" charset="-78"/>
              </a:rPr>
              <a:t>تأثير نوع استخدام بر اخلاق كار، تأثير آينده شغلي بر اخلاق كار، تأثير زمان آخرين پاداش بر اخلاق كار، تأثير تعداد پاداشها و ارتقاها در سال گذشته بر اخلاق كار، تأثير تعداد تنبيهات بر اخلاق كار، تأثير سن شروع كار بر اخلاق كار، تأثير مشاركت بر اخلاق كار</a:t>
            </a:r>
          </a:p>
          <a:p>
            <a:pPr algn="just"/>
            <a:endParaRPr lang="fa-IR">
              <a:cs typeface="B Zar" panose="00000400000000000000" pitchFamily="2" charset="-78"/>
            </a:endParaRPr>
          </a:p>
        </p:txBody>
      </p:sp>
    </p:spTree>
    <p:extLst>
      <p:ext uri="{BB962C8B-B14F-4D97-AF65-F5344CB8AC3E}">
        <p14:creationId xmlns:p14="http://schemas.microsoft.com/office/powerpoint/2010/main" val="1289386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buNone/>
            </a:pPr>
            <a:r>
              <a:rPr lang="fa-IR" b="1" smtClean="0">
                <a:cs typeface="B Zar" panose="00000400000000000000" pitchFamily="2" charset="-78"/>
              </a:rPr>
              <a:t>4- تأثير </a:t>
            </a:r>
            <a:r>
              <a:rPr lang="fa-IR" b="1">
                <a:cs typeface="B Zar" panose="00000400000000000000" pitchFamily="2" charset="-78"/>
              </a:rPr>
              <a:t>نياز اقتصادي، اجتماعي بر اخلاق كار</a:t>
            </a:r>
            <a:r>
              <a:rPr lang="fa-IR" b="1">
                <a:cs typeface="B Zar" panose="00000400000000000000" pitchFamily="2" charset="-78"/>
              </a:rPr>
              <a:t/>
            </a:r>
            <a:br>
              <a:rPr lang="fa-IR" b="1">
                <a:cs typeface="B Zar" panose="00000400000000000000" pitchFamily="2" charset="-78"/>
              </a:rPr>
            </a:br>
            <a:r>
              <a:rPr lang="fa-IR" b="1" smtClean="0">
                <a:cs typeface="B Zar" panose="00000400000000000000" pitchFamily="2" charset="-78"/>
              </a:rPr>
              <a:t>5- تأثير </a:t>
            </a:r>
            <a:r>
              <a:rPr lang="fa-IR" b="1">
                <a:cs typeface="B Zar" panose="00000400000000000000" pitchFamily="2" charset="-78"/>
              </a:rPr>
              <a:t>تقسيم كار بر اخلاق كار</a:t>
            </a:r>
            <a:r>
              <a:rPr lang="fa-IR" b="1">
                <a:cs typeface="B Zar" panose="00000400000000000000" pitchFamily="2" charset="-78"/>
              </a:rPr>
              <a:t/>
            </a:r>
            <a:br>
              <a:rPr lang="fa-IR" b="1">
                <a:cs typeface="B Zar" panose="00000400000000000000" pitchFamily="2" charset="-78"/>
              </a:rPr>
            </a:br>
            <a:r>
              <a:rPr lang="fa-IR" b="1" smtClean="0">
                <a:cs typeface="B Zar" panose="00000400000000000000" pitchFamily="2" charset="-78"/>
              </a:rPr>
              <a:t>6- تأثير </a:t>
            </a:r>
            <a:r>
              <a:rPr lang="fa-IR" b="1">
                <a:cs typeface="B Zar" panose="00000400000000000000" pitchFamily="2" charset="-78"/>
              </a:rPr>
              <a:t>عدالت سازماني بر اخلاق كار</a:t>
            </a:r>
            <a:r>
              <a:rPr lang="fa-IR" b="1">
                <a:cs typeface="B Zar" panose="00000400000000000000" pitchFamily="2" charset="-78"/>
              </a:rPr>
              <a:t/>
            </a:r>
            <a:br>
              <a:rPr lang="fa-IR" b="1">
                <a:cs typeface="B Zar" panose="00000400000000000000" pitchFamily="2" charset="-78"/>
              </a:rPr>
            </a:br>
            <a:r>
              <a:rPr lang="fa-IR" b="1" smtClean="0">
                <a:cs typeface="B Zar" panose="00000400000000000000" pitchFamily="2" charset="-78"/>
              </a:rPr>
              <a:t>7- تأثير </a:t>
            </a:r>
            <a:r>
              <a:rPr lang="fa-IR" b="1">
                <a:cs typeface="B Zar" panose="00000400000000000000" pitchFamily="2" charset="-78"/>
              </a:rPr>
              <a:t>پايگاه اقتصادي اجتماعي </a:t>
            </a:r>
            <a:r>
              <a:rPr lang="fa-IR" b="1" i="1">
                <a:cs typeface="B Zar" panose="00000400000000000000" pitchFamily="2" charset="-78"/>
              </a:rPr>
              <a:t>) (</a:t>
            </a:r>
            <a:r>
              <a:rPr lang="en-US" b="1" i="1">
                <a:cs typeface="B Zar" panose="00000400000000000000" pitchFamily="2" charset="-78"/>
              </a:rPr>
              <a:t>SES</a:t>
            </a:r>
            <a:r>
              <a:rPr lang="fa-IR" b="1">
                <a:cs typeface="B Zar" panose="00000400000000000000" pitchFamily="2" charset="-78"/>
              </a:rPr>
              <a:t>بر اخلاق كار</a:t>
            </a:r>
            <a:r>
              <a:rPr lang="fa-IR" b="1">
                <a:cs typeface="B Zar" panose="00000400000000000000" pitchFamily="2" charset="-78"/>
              </a:rPr>
              <a:t/>
            </a:r>
            <a:br>
              <a:rPr lang="fa-IR" b="1">
                <a:cs typeface="B Zar" panose="00000400000000000000" pitchFamily="2" charset="-78"/>
              </a:rPr>
            </a:br>
            <a:endParaRPr lang="fa-IR" b="1" smtClean="0">
              <a:cs typeface="B Zar" panose="00000400000000000000" pitchFamily="2" charset="-78"/>
            </a:endParaRPr>
          </a:p>
          <a:p>
            <a:pPr marL="0" indent="0">
              <a:buNone/>
            </a:pPr>
            <a:r>
              <a:rPr lang="fa-IR" b="1" smtClean="0">
                <a:cs typeface="B Zar" panose="00000400000000000000" pitchFamily="2" charset="-78"/>
              </a:rPr>
              <a:t>8- تأثير </a:t>
            </a:r>
            <a:r>
              <a:rPr lang="fa-IR" b="1">
                <a:cs typeface="B Zar" panose="00000400000000000000" pitchFamily="2" charset="-78"/>
              </a:rPr>
              <a:t>ويژگيهاي شغلي بر اخلاق </a:t>
            </a:r>
            <a:r>
              <a:rPr lang="fa-IR" b="1">
                <a:cs typeface="B Zar" panose="00000400000000000000" pitchFamily="2" charset="-78"/>
              </a:rPr>
              <a:t>كار </a:t>
            </a:r>
            <a:endParaRPr lang="fa-IR" b="1" smtClean="0">
              <a:cs typeface="B Zar" panose="00000400000000000000" pitchFamily="2" charset="-78"/>
            </a:endParaRPr>
          </a:p>
          <a:p>
            <a:r>
              <a:rPr lang="fa-IR" smtClean="0">
                <a:cs typeface="B Zar" panose="00000400000000000000" pitchFamily="2" charset="-78"/>
              </a:rPr>
              <a:t>شامل</a:t>
            </a:r>
            <a:r>
              <a:rPr lang="fa-IR">
                <a:cs typeface="B Zar" panose="00000400000000000000" pitchFamily="2" charset="-78"/>
              </a:rPr>
              <a:t>: تأثير بازخورد كار بر اخلاق كار، تأثير توسعه منابع</a:t>
            </a:r>
            <a:br>
              <a:rPr lang="fa-IR">
                <a:cs typeface="B Zar" panose="00000400000000000000" pitchFamily="2" charset="-78"/>
              </a:rPr>
            </a:br>
            <a:r>
              <a:rPr lang="fa-IR">
                <a:cs typeface="B Zar" panose="00000400000000000000" pitchFamily="2" charset="-78"/>
              </a:rPr>
              <a:t>انساني بر اخلاق كار، تأثير مشخص بودن كار بر اخلاق كار، تأثير روزمرگي بر اخلاق كار.</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552991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b="1" smtClean="0">
                <a:solidFill>
                  <a:srgbClr val="FF0000"/>
                </a:solidFill>
                <a:cs typeface="B Zar" panose="00000400000000000000" pitchFamily="2" charset="-78"/>
              </a:rPr>
              <a:t>9- تأثير رضايت شغلي بر اخلاق كار</a:t>
            </a:r>
          </a:p>
          <a:p>
            <a:pPr marL="0" indent="0" algn="just">
              <a:buNone/>
            </a:pPr>
            <a:r>
              <a:rPr lang="fa-IR" b="1" smtClean="0">
                <a:cs typeface="B Zar" panose="00000400000000000000" pitchFamily="2" charset="-78"/>
              </a:rPr>
              <a:t/>
            </a:r>
            <a:br>
              <a:rPr lang="fa-IR" b="1" smtClean="0">
                <a:cs typeface="B Zar" panose="00000400000000000000" pitchFamily="2" charset="-78"/>
              </a:rPr>
            </a:br>
            <a:r>
              <a:rPr lang="fa-IR" smtClean="0">
                <a:cs typeface="B Zar" panose="00000400000000000000" pitchFamily="2" charset="-78"/>
              </a:rPr>
              <a:t>براي نمونه، جدول تأثير جنسيت بر اخلاق كار ذيلاً آورده شدهاست: جنسيت بر اخلاق كار تأثير ندارد. دادههاي حاصل از آزمون </a:t>
            </a:r>
            <a:r>
              <a:rPr lang="en-US" smtClean="0">
                <a:cs typeface="B Zar" panose="00000400000000000000" pitchFamily="2" charset="-78"/>
              </a:rPr>
              <a:t>T</a:t>
            </a:r>
            <a:r>
              <a:rPr lang="fa-IR" smtClean="0">
                <a:cs typeface="B Zar" panose="00000400000000000000" pitchFamily="2" charset="-78"/>
              </a:rPr>
              <a:t>نشان ميدهند كه ميانگين اخلاق كار در بين مردان و زنان اختلافي ندارد</a:t>
            </a:r>
            <a:endParaRPr lang="fa-IR">
              <a:cs typeface="B Zar" panose="00000400000000000000" pitchFamily="2" charset="-78"/>
            </a:endParaRPr>
          </a:p>
        </p:txBody>
      </p:sp>
    </p:spTree>
    <p:extLst>
      <p:ext uri="{BB962C8B-B14F-4D97-AF65-F5344CB8AC3E}">
        <p14:creationId xmlns:p14="http://schemas.microsoft.com/office/powerpoint/2010/main" val="2325747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12642" y="831095"/>
            <a:ext cx="7366715" cy="5899660"/>
          </a:xfrm>
          <a:prstGeom prst="rect">
            <a:avLst/>
          </a:prstGeom>
        </p:spPr>
      </p:pic>
    </p:spTree>
    <p:extLst>
      <p:ext uri="{BB962C8B-B14F-4D97-AF65-F5344CB8AC3E}">
        <p14:creationId xmlns:p14="http://schemas.microsoft.com/office/powerpoint/2010/main" val="3863556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در بررسي ابعاد چهارگانه اخلاق كار در ميان مردان و زنان، دادههاي حاصل از آزمون </a:t>
            </a:r>
            <a:r>
              <a:rPr lang="en-US">
                <a:cs typeface="B Zar" panose="00000400000000000000" pitchFamily="2" charset="-78"/>
              </a:rPr>
              <a:t>T</a:t>
            </a:r>
            <a:r>
              <a:rPr lang="fa-IR">
                <a:cs typeface="B Zar" panose="00000400000000000000" pitchFamily="2" charset="-78"/>
              </a:rPr>
              <a:t>نشان ميدهند كه:</a:t>
            </a:r>
            <a:br>
              <a:rPr lang="fa-IR">
                <a:cs typeface="B Zar" panose="00000400000000000000" pitchFamily="2" charset="-78"/>
              </a:rPr>
            </a:br>
            <a:r>
              <a:rPr lang="fa-IR">
                <a:cs typeface="B Zar" panose="00000400000000000000" pitchFamily="2" charset="-78"/>
              </a:rPr>
              <a:t>ـ اختلاف ميانگين دلبستگي و علاقه به كار مردان و زنان در سطح </a:t>
            </a:r>
            <a:r>
              <a:rPr lang="en-US">
                <a:cs typeface="B Zar" panose="00000400000000000000" pitchFamily="2" charset="-78"/>
              </a:rPr>
              <a:t>sig /0= 656</a:t>
            </a:r>
            <a:r>
              <a:rPr lang="fa-IR">
                <a:cs typeface="B Zar" panose="00000400000000000000" pitchFamily="2" charset="-78"/>
              </a:rPr>
              <a:t>معنادار نيست.</a:t>
            </a:r>
            <a:br>
              <a:rPr lang="fa-IR">
                <a:cs typeface="B Zar" panose="00000400000000000000" pitchFamily="2" charset="-78"/>
              </a:rPr>
            </a:br>
            <a:r>
              <a:rPr lang="fa-IR">
                <a:cs typeface="B Zar" panose="00000400000000000000" pitchFamily="2" charset="-78"/>
              </a:rPr>
              <a:t>ـ اختلاف ميانگين پشتكار و جديت مردان و زنان در سطح </a:t>
            </a:r>
            <a:r>
              <a:rPr lang="en-US">
                <a:cs typeface="B Zar" panose="00000400000000000000" pitchFamily="2" charset="-78"/>
              </a:rPr>
              <a:t>sig = /0 457</a:t>
            </a:r>
            <a:r>
              <a:rPr lang="fa-IR">
                <a:cs typeface="B Zar" panose="00000400000000000000" pitchFamily="2" charset="-78"/>
              </a:rPr>
              <a:t>معنادار نيست.</a:t>
            </a:r>
            <a:br>
              <a:rPr lang="fa-IR">
                <a:cs typeface="B Zar" panose="00000400000000000000" pitchFamily="2" charset="-78"/>
              </a:rPr>
            </a:br>
            <a:r>
              <a:rPr lang="fa-IR">
                <a:cs typeface="B Zar" panose="00000400000000000000" pitchFamily="2" charset="-78"/>
              </a:rPr>
              <a:t>ـ اختلاف ميانگين روابط سالم و انساني مردان و زنان در سطح </a:t>
            </a:r>
            <a:r>
              <a:rPr lang="en-US">
                <a:cs typeface="B Zar" panose="00000400000000000000" pitchFamily="2" charset="-78"/>
              </a:rPr>
              <a:t>sig = /0 627</a:t>
            </a:r>
            <a:r>
              <a:rPr lang="fa-IR">
                <a:cs typeface="B Zar" panose="00000400000000000000" pitchFamily="2" charset="-78"/>
              </a:rPr>
              <a:t>معنادار نيست.</a:t>
            </a:r>
            <a:br>
              <a:rPr lang="fa-IR">
                <a:cs typeface="B Zar" panose="00000400000000000000" pitchFamily="2" charset="-78"/>
              </a:rPr>
            </a:br>
            <a:r>
              <a:rPr lang="fa-IR">
                <a:cs typeface="B Zar" panose="00000400000000000000" pitchFamily="2" charset="-78"/>
              </a:rPr>
              <a:t>ـ اختلاف ميانگين روابط جمعي و مشاركت مردان و زنان در سطح </a:t>
            </a:r>
            <a:r>
              <a:rPr lang="en-US">
                <a:cs typeface="B Zar" panose="00000400000000000000" pitchFamily="2" charset="-78"/>
              </a:rPr>
              <a:t>sig = /0 936</a:t>
            </a:r>
            <a:r>
              <a:rPr lang="fa-IR">
                <a:cs typeface="B Zar" panose="00000400000000000000" pitchFamily="2" charset="-78"/>
              </a:rPr>
              <a:t>معنادار نيست.</a:t>
            </a:r>
            <a:br>
              <a:rPr lang="fa-IR">
                <a:cs typeface="B Zar" panose="00000400000000000000" pitchFamily="2" charset="-78"/>
              </a:rPr>
            </a:br>
            <a:r>
              <a:rPr lang="fa-IR">
                <a:cs typeface="B Zar" panose="00000400000000000000" pitchFamily="2" charset="-78"/>
              </a:rPr>
              <a:t>روي هم رفته جنسيت تأثيري بر اخلاق كار و ابعاد چهارگانهاش ندارد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79643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آنچه كه در محيط كار دانشگاه بر اخلاق كار افراد مؤثر است، متغيرهاي اقتصادي و پايگاهي كاركنان آن نيست، بلكه آنچه اهميت دارد، متغيرهاي فرهنگي و روابط درون سازماني است و در دانشگاه به عنوان يك محيط فرهنگي بيشتر متغيرهاي منزلتي، اجتماعي و ساختاري هستند كه بر رفتار و اخلاق كاركنان تأثيرگذارند و زنان هم از اين قاعده مستثني نيستند. متغير»جنسيت« به عنوان يك عامل مهم و مشخص در اخلاق كار(متغير وابسته) خود را نشان نداده ولي توسط متغيرهاي درون سازماني )متغيرهاي فرهنگي(، خود را بازنمايي و بازشناسي ميكند</a:t>
            </a:r>
          </a:p>
          <a:p>
            <a:endParaRPr lang="fa-IR">
              <a:cs typeface="B Zar" panose="00000400000000000000" pitchFamily="2" charset="-78"/>
            </a:endParaRPr>
          </a:p>
        </p:txBody>
      </p:sp>
      <p:sp>
        <p:nvSpPr>
          <p:cNvPr id="4" name="Explosion 2 3"/>
          <p:cNvSpPr/>
          <p:nvPr/>
        </p:nvSpPr>
        <p:spPr>
          <a:xfrm>
            <a:off x="4062483" y="4566527"/>
            <a:ext cx="4067034" cy="1610436"/>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متغيرهاي فرهنگي و روابط درون سازماني</a:t>
            </a:r>
            <a:endParaRPr lang="fa-IR" sz="2000">
              <a:solidFill>
                <a:srgbClr val="FF0000"/>
              </a:solidFill>
            </a:endParaRPr>
          </a:p>
        </p:txBody>
      </p:sp>
    </p:spTree>
    <p:extLst>
      <p:ext uri="{BB962C8B-B14F-4D97-AF65-F5344CB8AC3E}">
        <p14:creationId xmlns:p14="http://schemas.microsoft.com/office/powerpoint/2010/main" val="3871798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خلاصه يافتههاي جداول دو </a:t>
            </a:r>
            <a:r>
              <a:rPr lang="fa-IR" b="1">
                <a:solidFill>
                  <a:srgbClr val="FF0000"/>
                </a:solidFill>
                <a:cs typeface="B Zar" panose="00000400000000000000" pitchFamily="2" charset="-78"/>
              </a:rPr>
              <a:t>متغيره</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جنسيت بر اخلاق كار تأثير ندارد ولي تأثير بقيه متغيرها بر اخلاق كار بنا به جنسيت تفاوت مييابد.</a:t>
            </a:r>
            <a:br>
              <a:rPr lang="fa-IR">
                <a:cs typeface="B Zar" panose="00000400000000000000" pitchFamily="2" charset="-78"/>
              </a:rPr>
            </a:br>
            <a:r>
              <a:rPr lang="fa-IR">
                <a:cs typeface="B Zar" panose="00000400000000000000" pitchFamily="2" charset="-78"/>
              </a:rPr>
              <a:t>مثلاً در تأثيرعدالت سازماني بر اخلاق كار، عدالت بر اخلاق كار مردان مؤثر است.</a:t>
            </a:r>
            <a:br>
              <a:rPr lang="fa-IR">
                <a:cs typeface="B Zar" panose="00000400000000000000" pitchFamily="2" charset="-78"/>
              </a:rPr>
            </a:br>
            <a:r>
              <a:rPr lang="fa-IR">
                <a:cs typeface="B Zar" panose="00000400000000000000" pitchFamily="2" charset="-78"/>
              </a:rPr>
              <a:t>- تأثير مشاركت بر اخلاق كارِ مردان بيشتر از زنان است.</a:t>
            </a:r>
            <a:br>
              <a:rPr lang="fa-IR">
                <a:cs typeface="B Zar" panose="00000400000000000000" pitchFamily="2" charset="-78"/>
              </a:rPr>
            </a:br>
            <a:r>
              <a:rPr lang="fa-IR">
                <a:cs typeface="B Zar" panose="00000400000000000000" pitchFamily="2" charset="-78"/>
              </a:rPr>
              <a:t>- توسعه منابع انساني بر اخلاق كار تأثير مستقيم و مثبت دارد و روي مردان شدت بيشتري نسبت به زنان دارد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156112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a:cs typeface="B Zar" panose="00000400000000000000" pitchFamily="2" charset="-78"/>
              </a:rPr>
              <a:t>مشخص بودن كار در اخلاق كارِ مردان بيش از زنان مؤثر است.</a:t>
            </a:r>
            <a:br>
              <a:rPr lang="fa-IR">
                <a:cs typeface="B Zar" panose="00000400000000000000" pitchFamily="2" charset="-78"/>
              </a:rPr>
            </a:br>
            <a:r>
              <a:rPr lang="fa-IR">
                <a:cs typeface="B Zar" panose="00000400000000000000" pitchFamily="2" charset="-78"/>
              </a:rPr>
              <a:t>- روزمرگي در زنان هيچگونه تأثيري در روابط سالم ندارد.</a:t>
            </a:r>
            <a:br>
              <a:rPr lang="fa-IR">
                <a:cs typeface="B Zar" panose="00000400000000000000" pitchFamily="2" charset="-78"/>
              </a:rPr>
            </a:br>
            <a:r>
              <a:rPr lang="fa-IR">
                <a:cs typeface="B Zar" panose="00000400000000000000" pitchFamily="2" charset="-78"/>
              </a:rPr>
              <a:t>- رضايت شغلي بر اخلاق كارِ مردان بيش از زنان تأثير دارد.</a:t>
            </a:r>
            <a:br>
              <a:rPr lang="fa-IR">
                <a:cs typeface="B Zar" panose="00000400000000000000" pitchFamily="2" charset="-78"/>
              </a:rPr>
            </a:br>
            <a:r>
              <a:rPr lang="fa-IR">
                <a:cs typeface="B Zar" panose="00000400000000000000" pitchFamily="2" charset="-78"/>
              </a:rPr>
              <a:t>- سابقه و تأهل بر اخلاق كار تأثير نداشت.</a:t>
            </a:r>
            <a:br>
              <a:rPr lang="fa-IR">
                <a:cs typeface="B Zar" panose="00000400000000000000" pitchFamily="2" charset="-78"/>
              </a:rPr>
            </a:br>
            <a:r>
              <a:rPr lang="fa-IR">
                <a:cs typeface="B Zar" panose="00000400000000000000" pitchFamily="2" charset="-78"/>
              </a:rPr>
              <a:t>- تعداد فرزندان روي پشتكار و جديت زنان تأثير مثبت و مستقيم ميگذارد.</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04162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در مؤلفه هاي چهارگانه اخلاق كار،دلبستگي و پشتكار در زنان اهميت مييابد ولي در مردان روابط سالم و انساني و روح جمعي مشاركت در كار، بيشتر پاسخ ميدهد.</a:t>
            </a:r>
            <a:br>
              <a:rPr lang="fa-IR" smtClean="0">
                <a:cs typeface="B Zar" panose="00000400000000000000" pitchFamily="2" charset="-78"/>
              </a:rPr>
            </a:br>
            <a:r>
              <a:rPr lang="fa-IR" smtClean="0">
                <a:cs typeface="B Zar" panose="00000400000000000000" pitchFamily="2" charset="-78"/>
              </a:rPr>
              <a:t>-استان محل تولد ، شهر محل تولد و منطقه شهري هيچ تأثيري بر اخلاق كار ندارد.</a:t>
            </a:r>
            <a:br>
              <a:rPr lang="fa-IR" smtClean="0">
                <a:cs typeface="B Zar" panose="00000400000000000000" pitchFamily="2" charset="-78"/>
              </a:rPr>
            </a:br>
            <a:r>
              <a:rPr lang="fa-IR" smtClean="0">
                <a:cs typeface="B Zar" panose="00000400000000000000" pitchFamily="2" charset="-78"/>
              </a:rPr>
              <a:t>- ميزان ساعت كار بر روابط سالم و انساني مردان تأثيردارد. هرچقدرساعات كار بالاتر باشد، روابط سالم و انساني كمتر ميشود.</a:t>
            </a:r>
          </a:p>
          <a:p>
            <a:pPr marL="0" indent="0" algn="just">
              <a:buNone/>
            </a:pPr>
            <a:r>
              <a:rPr lang="fa-IR" smtClean="0">
                <a:cs typeface="B Zar" panose="00000400000000000000" pitchFamily="2" charset="-78"/>
              </a:rPr>
              <a:t/>
            </a:r>
            <a:br>
              <a:rPr lang="fa-IR" smtClean="0">
                <a:cs typeface="B Zar" panose="00000400000000000000" pitchFamily="2" charset="-78"/>
              </a:rPr>
            </a:br>
            <a:r>
              <a:rPr lang="fa-IR" smtClean="0">
                <a:cs typeface="B Zar" panose="00000400000000000000" pitchFamily="2" charset="-78"/>
              </a:rPr>
              <a:t>- مرخصي سالانه بر اخلاق كار مردان تأثير ندارد اما بر اخلاق كار زنان و پشتكار و جديت آنها تأثيردارد.</a:t>
            </a:r>
          </a:p>
          <a:p>
            <a:pPr marL="0" indent="0" algn="just">
              <a:buNone/>
            </a:pPr>
            <a:r>
              <a:rPr lang="fa-IR" smtClean="0">
                <a:cs typeface="B Zar" panose="00000400000000000000" pitchFamily="2" charset="-78"/>
              </a:rPr>
              <a:t/>
            </a:r>
            <a:br>
              <a:rPr lang="fa-IR" smtClean="0">
                <a:cs typeface="B Zar" panose="00000400000000000000" pitchFamily="2" charset="-78"/>
              </a:rPr>
            </a:br>
            <a:r>
              <a:rPr lang="fa-IR" smtClean="0">
                <a:cs typeface="B Zar" panose="00000400000000000000" pitchFamily="2" charset="-78"/>
              </a:rPr>
              <a:t>- انواع اوقات فراغت روي اخلاق كار)مردان و زنان( تأثيري ندارد.</a:t>
            </a:r>
            <a:endParaRPr lang="fa-IR"/>
          </a:p>
        </p:txBody>
      </p:sp>
    </p:spTree>
    <p:extLst>
      <p:ext uri="{BB962C8B-B14F-4D97-AF65-F5344CB8AC3E}">
        <p14:creationId xmlns:p14="http://schemas.microsoft.com/office/powerpoint/2010/main" val="763047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a:cs typeface="B Zar" panose="00000400000000000000" pitchFamily="2" charset="-78"/>
              </a:rPr>
              <a:t>- اميد به آينده شغلي بر اخلاق كار مردان )غير از مورد روح جمعي و مشاركت( تأثير مثبت دارد. ولي در</a:t>
            </a:r>
            <a:br>
              <a:rPr lang="fa-IR">
                <a:cs typeface="B Zar" panose="00000400000000000000" pitchFamily="2" charset="-78"/>
              </a:rPr>
            </a:br>
            <a:r>
              <a:rPr lang="fa-IR">
                <a:cs typeface="B Zar" panose="00000400000000000000" pitchFamily="2" charset="-78"/>
              </a:rPr>
              <a:t>زنان در تمام موارد تأثير خود را نشان ميدهد.</a:t>
            </a:r>
            <a:br>
              <a:rPr lang="fa-IR">
                <a:cs typeface="B Zar" panose="00000400000000000000" pitchFamily="2" charset="-78"/>
              </a:rPr>
            </a:br>
            <a:r>
              <a:rPr lang="fa-IR">
                <a:cs typeface="B Zar" panose="00000400000000000000" pitchFamily="2" charset="-78"/>
              </a:rPr>
              <a:t>- زمان آخرين پاداش در مردان و زنان تأثيري بر اخلاق كار ندارد.</a:t>
            </a:r>
            <a:br>
              <a:rPr lang="fa-IR">
                <a:cs typeface="B Zar" panose="00000400000000000000" pitchFamily="2" charset="-78"/>
              </a:rPr>
            </a:br>
            <a:r>
              <a:rPr lang="fa-IR">
                <a:cs typeface="B Zar" panose="00000400000000000000" pitchFamily="2" charset="-78"/>
              </a:rPr>
              <a:t>- تعداد پاداشها و ارتقاءها در مردان و زنان تأثيري ندارد. فقط هر چقدر تعداد پاداش در زنان افزايش</a:t>
            </a:r>
            <a:br>
              <a:rPr lang="fa-IR">
                <a:cs typeface="B Zar" panose="00000400000000000000" pitchFamily="2" charset="-78"/>
              </a:rPr>
            </a:br>
            <a:r>
              <a:rPr lang="fa-IR">
                <a:cs typeface="B Zar" panose="00000400000000000000" pitchFamily="2" charset="-78"/>
              </a:rPr>
              <a:t>پيدا ميكند روابط جمعي و مشاركت آنها كاهش مييابد. تعداد تنبيهات بر اخلاق كار تأثير ندارد.</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226055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سن شروع به كار در مردان تأثيري بر اخلاق كار ندارد. در زنان فقط بر پشتكار و جديت تأثير ميگذارد. يعني هر چقدر سن شروع به كار افزايش مييابد پشتكار و جديت در زنان بالا ميرود.</a:t>
            </a:r>
          </a:p>
          <a:p>
            <a:pPr marL="0" indent="0" algn="just">
              <a:buNone/>
            </a:pPr>
            <a:r>
              <a:rPr lang="fa-IR" smtClean="0">
                <a:cs typeface="B Zar" panose="00000400000000000000" pitchFamily="2" charset="-78"/>
              </a:rPr>
              <a:t/>
            </a:r>
            <a:br>
              <a:rPr lang="fa-IR" smtClean="0">
                <a:cs typeface="B Zar" panose="00000400000000000000" pitchFamily="2" charset="-78"/>
              </a:rPr>
            </a:br>
            <a:r>
              <a:rPr lang="fa-IR" smtClean="0">
                <a:cs typeface="B Zar" panose="00000400000000000000" pitchFamily="2" charset="-78"/>
              </a:rPr>
              <a:t>- نياز اقتصادي اجتماعي بر اخلاق كار زنان و مردان تأثيري ندارد.</a:t>
            </a:r>
            <a:br>
              <a:rPr lang="fa-IR" smtClean="0">
                <a:cs typeface="B Zar" panose="00000400000000000000" pitchFamily="2" charset="-78"/>
              </a:rPr>
            </a:br>
            <a:r>
              <a:rPr lang="fa-IR" smtClean="0">
                <a:cs typeface="B Zar" panose="00000400000000000000" pitchFamily="2" charset="-78"/>
              </a:rPr>
              <a:t>- تقسيم كار در منزل بر روي دلبستگي و علاقه به كارِ مردان تأثير دارد )شدت رابطه نسبتاً ضعيف وجهت رابطه معكوس.( هرچه قدر مردان در منزل كار كنند، دلبستگي و علاقه به كار در محل كار آنها كاهش پيدا ميكند</a:t>
            </a:r>
            <a:endParaRPr lang="fa-IR">
              <a:cs typeface="B Zar" panose="00000400000000000000" pitchFamily="2" charset="-78"/>
            </a:endParaRPr>
          </a:p>
        </p:txBody>
      </p:sp>
    </p:spTree>
    <p:extLst>
      <p:ext uri="{BB962C8B-B14F-4D97-AF65-F5344CB8AC3E}">
        <p14:creationId xmlns:p14="http://schemas.microsoft.com/office/powerpoint/2010/main" val="2629566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هرچقدر ميزان كار در منزل در مردان افزايش مييابد، اخلاق كار و ابعاد چهارگانه آنها پايين ميآيد</a:t>
            </a:r>
            <a:r>
              <a:rPr lang="fa-IR">
                <a:cs typeface="B Zar" panose="00000400000000000000" pitchFamily="2" charset="-78"/>
              </a:rPr>
              <a:t>. </a:t>
            </a:r>
            <a:r>
              <a:rPr lang="fa-IR" smtClean="0">
                <a:cs typeface="B Zar" panose="00000400000000000000" pitchFamily="2" charset="-78"/>
              </a:rPr>
              <a:t>در زنان</a:t>
            </a:r>
            <a:r>
              <a:rPr lang="fa-IR">
                <a:cs typeface="B Zar" panose="00000400000000000000" pitchFamily="2" charset="-78"/>
              </a:rPr>
              <a:t>، تقسيمكار در منزل، با جهت مستقيم و مثبت عمل </a:t>
            </a:r>
            <a:r>
              <a:rPr lang="fa-IR">
                <a:cs typeface="B Zar" panose="00000400000000000000" pitchFamily="2" charset="-78"/>
              </a:rPr>
              <a:t>ميكند </a:t>
            </a:r>
            <a:r>
              <a:rPr lang="fa-IR" smtClean="0">
                <a:cs typeface="B Zar" panose="00000400000000000000" pitchFamily="2" charset="-78"/>
              </a:rPr>
              <a:t>(يعني </a:t>
            </a:r>
            <a:r>
              <a:rPr lang="fa-IR">
                <a:cs typeface="B Zar" panose="00000400000000000000" pitchFamily="2" charset="-78"/>
              </a:rPr>
              <a:t>كار بيشتر در منزل </a:t>
            </a:r>
            <a:r>
              <a:rPr lang="fa-IR">
                <a:cs typeface="B Zar" panose="00000400000000000000" pitchFamily="2" charset="-78"/>
              </a:rPr>
              <a:t>تأثيري </a:t>
            </a:r>
            <a:r>
              <a:rPr lang="fa-IR" smtClean="0">
                <a:cs typeface="B Zar" panose="00000400000000000000" pitchFamily="2" charset="-78"/>
              </a:rPr>
              <a:t>در اخلاق </a:t>
            </a:r>
            <a:r>
              <a:rPr lang="fa-IR">
                <a:cs typeface="B Zar" panose="00000400000000000000" pitchFamily="2" charset="-78"/>
              </a:rPr>
              <a:t>كار و ابعاد آن </a:t>
            </a:r>
            <a:r>
              <a:rPr lang="fa-IR">
                <a:cs typeface="B Zar" panose="00000400000000000000" pitchFamily="2" charset="-78"/>
              </a:rPr>
              <a:t>ندارد</a:t>
            </a:r>
            <a:r>
              <a:rPr lang="fa-IR" smtClean="0">
                <a:cs typeface="B Zar" panose="00000400000000000000" pitchFamily="2" charset="-78"/>
              </a:rPr>
              <a:t>.)</a:t>
            </a: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اخلاق كار زنان عضو هيئت علمي بيش از اخلاق كار زنان كارمند </a:t>
            </a:r>
            <a:r>
              <a:rPr lang="fa-IR">
                <a:cs typeface="B Zar" panose="00000400000000000000" pitchFamily="2" charset="-78"/>
              </a:rPr>
              <a:t>است </a:t>
            </a:r>
            <a:r>
              <a:rPr lang="fa-IR" smtClean="0">
                <a:cs typeface="B Zar" panose="00000400000000000000" pitchFamily="2" charset="-78"/>
              </a:rPr>
              <a:t>(درحوزه </a:t>
            </a:r>
            <a:r>
              <a:rPr lang="fa-IR">
                <a:cs typeface="B Zar" panose="00000400000000000000" pitchFamily="2" charset="-78"/>
              </a:rPr>
              <a:t>پشتكار و </a:t>
            </a:r>
            <a:r>
              <a:rPr lang="fa-IR">
                <a:cs typeface="B Zar" panose="00000400000000000000" pitchFamily="2" charset="-78"/>
              </a:rPr>
              <a:t>جديت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44085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تحليل مسير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a:t>
            </a:r>
            <a:r>
              <a:rPr lang="fa-IR">
                <a:cs typeface="B Zar" panose="00000400000000000000" pitchFamily="2" charset="-78"/>
              </a:rPr>
              <a:t>پژوهش حاضر عوامل اجتماعي مؤثر بر اخلاق كاري كاركنان دانشگاه تهران در ميان مردان و </a:t>
            </a:r>
            <a:r>
              <a:rPr lang="fa-IR">
                <a:cs typeface="B Zar" panose="00000400000000000000" pitchFamily="2" charset="-78"/>
              </a:rPr>
              <a:t>زنان </a:t>
            </a:r>
            <a:r>
              <a:rPr lang="fa-IR" smtClean="0">
                <a:cs typeface="B Zar" panose="00000400000000000000" pitchFamily="2" charset="-78"/>
              </a:rPr>
              <a:t>متفاوت بود</a:t>
            </a:r>
            <a:r>
              <a:rPr lang="fa-IR">
                <a:cs typeface="B Zar" panose="00000400000000000000" pitchFamily="2" charset="-78"/>
              </a:rPr>
              <a:t>. از اين رو تحليل مسير براي هر كدام به صورت جداگانه انجام شد.</a:t>
            </a:r>
            <a:r>
              <a:rPr lang="fa-IR">
                <a:cs typeface="B Zar" panose="00000400000000000000" pitchFamily="2" charset="-78"/>
              </a:rPr>
              <a:t/>
            </a:r>
            <a:br>
              <a:rPr lang="fa-IR">
                <a:cs typeface="B Zar" panose="00000400000000000000" pitchFamily="2" charset="-78"/>
              </a:rPr>
            </a:br>
            <a:endParaRPr lang="fa-IR" smtClean="0">
              <a:cs typeface="B Zar" panose="00000400000000000000" pitchFamily="2" charset="-78"/>
            </a:endParaRPr>
          </a:p>
          <a:p>
            <a:r>
              <a:rPr lang="fa-IR" b="1" smtClean="0">
                <a:cs typeface="B Zar" panose="00000400000000000000" pitchFamily="2" charset="-78"/>
              </a:rPr>
              <a:t>مردان</a:t>
            </a:r>
            <a:r>
              <a:rPr lang="fa-IR" b="1">
                <a:cs typeface="B Zar" panose="00000400000000000000" pitchFamily="2" charset="-78"/>
              </a:rPr>
              <a:t/>
            </a:r>
            <a:br>
              <a:rPr lang="fa-IR" b="1">
                <a:cs typeface="B Zar" panose="00000400000000000000" pitchFamily="2" charset="-78"/>
              </a:rPr>
            </a:br>
            <a:r>
              <a:rPr lang="fa-IR">
                <a:cs typeface="B Zar" panose="00000400000000000000" pitchFamily="2" charset="-78"/>
              </a:rPr>
              <a:t>مدل مسير تأثير عوامل اجتماعي مؤثر بر اخلاق كار در ميان مردان</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833388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041446" y="1182557"/>
            <a:ext cx="6109108" cy="5194320"/>
          </a:xfrm>
          <a:prstGeom prst="rect">
            <a:avLst/>
          </a:prstGeom>
        </p:spPr>
      </p:pic>
    </p:spTree>
    <p:extLst>
      <p:ext uri="{BB962C8B-B14F-4D97-AF65-F5344CB8AC3E}">
        <p14:creationId xmlns:p14="http://schemas.microsoft.com/office/powerpoint/2010/main" val="3846643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19707" y="721218"/>
            <a:ext cx="9247031" cy="5545898"/>
          </a:xfrm>
          <a:prstGeom prst="rect">
            <a:avLst/>
          </a:prstGeom>
        </p:spPr>
      </p:pic>
    </p:spTree>
    <p:extLst>
      <p:ext uri="{BB962C8B-B14F-4D97-AF65-F5344CB8AC3E}">
        <p14:creationId xmlns:p14="http://schemas.microsoft.com/office/powerpoint/2010/main" val="3272584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ؤثرترين عوامل به ترتيب به قرار زير </a:t>
            </a:r>
            <a:r>
              <a:rPr lang="fa-IR">
                <a:cs typeface="B Zar" panose="00000400000000000000" pitchFamily="2" charset="-78"/>
              </a:rPr>
              <a:t>ميباشند</a:t>
            </a:r>
            <a:r>
              <a:rPr lang="fa-IR" smtClean="0">
                <a:cs typeface="B Zar" panose="00000400000000000000" pitchFamily="2" charset="-78"/>
              </a:rPr>
              <a:t>:</a:t>
            </a:r>
          </a:p>
          <a:p>
            <a:pPr algn="just"/>
            <a:r>
              <a:rPr lang="fa-IR" smtClean="0">
                <a:cs typeface="B Zar" panose="00000400000000000000" pitchFamily="2" charset="-78"/>
              </a:rPr>
              <a:t>عدالت سازماني&lt;</a:t>
            </a:r>
            <a:r>
              <a:rPr lang="fa-IR" b="1" i="1" smtClean="0">
                <a:cs typeface="B Zar" panose="00000400000000000000" pitchFamily="2" charset="-78"/>
              </a:rPr>
              <a:t> </a:t>
            </a:r>
            <a:r>
              <a:rPr lang="fa-IR">
                <a:cs typeface="B Zar" panose="00000400000000000000" pitchFamily="2" charset="-78"/>
              </a:rPr>
              <a:t>مشاركت در </a:t>
            </a:r>
            <a:r>
              <a:rPr lang="fa-IR">
                <a:cs typeface="B Zar" panose="00000400000000000000" pitchFamily="2" charset="-78"/>
              </a:rPr>
              <a:t>كار </a:t>
            </a:r>
            <a:r>
              <a:rPr lang="fa-IR" smtClean="0">
                <a:cs typeface="B Zar" panose="00000400000000000000" pitchFamily="2" charset="-78"/>
              </a:rPr>
              <a:t>&lt;</a:t>
            </a:r>
            <a:r>
              <a:rPr lang="fa-IR" b="1" i="1" smtClean="0">
                <a:cs typeface="B Zar" panose="00000400000000000000" pitchFamily="2" charset="-78"/>
              </a:rPr>
              <a:t> </a:t>
            </a:r>
            <a:r>
              <a:rPr lang="fa-IR">
                <a:cs typeface="B Zar" panose="00000400000000000000" pitchFamily="2" charset="-78"/>
              </a:rPr>
              <a:t>توسعه </a:t>
            </a:r>
            <a:r>
              <a:rPr lang="fa-IR">
                <a:cs typeface="B Zar" panose="00000400000000000000" pitchFamily="2" charset="-78"/>
              </a:rPr>
              <a:t>منابع </a:t>
            </a:r>
            <a:r>
              <a:rPr lang="fa-IR" smtClean="0">
                <a:cs typeface="B Zar" panose="00000400000000000000" pitchFamily="2" charset="-78"/>
              </a:rPr>
              <a:t>انساني&lt;</a:t>
            </a:r>
            <a:r>
              <a:rPr lang="fa-IR" b="1" i="1" smtClean="0">
                <a:cs typeface="B Zar" panose="00000400000000000000" pitchFamily="2" charset="-78"/>
              </a:rPr>
              <a:t> </a:t>
            </a:r>
            <a:r>
              <a:rPr lang="fa-IR">
                <a:cs typeface="B Zar" panose="00000400000000000000" pitchFamily="2" charset="-78"/>
              </a:rPr>
              <a:t>بازخورد در </a:t>
            </a:r>
            <a:r>
              <a:rPr lang="fa-IR">
                <a:cs typeface="B Zar" panose="00000400000000000000" pitchFamily="2" charset="-78"/>
              </a:rPr>
              <a:t>كار </a:t>
            </a:r>
            <a:r>
              <a:rPr lang="fa-IR" smtClean="0">
                <a:cs typeface="B Zar" panose="00000400000000000000" pitchFamily="2" charset="-78"/>
              </a:rPr>
              <a:t>&lt;</a:t>
            </a:r>
            <a:r>
              <a:rPr lang="fa-IR" b="1" i="1" smtClean="0">
                <a:cs typeface="B Zar" panose="00000400000000000000" pitchFamily="2" charset="-78"/>
              </a:rPr>
              <a:t> </a:t>
            </a:r>
            <a:r>
              <a:rPr lang="fa-IR">
                <a:cs typeface="B Zar" panose="00000400000000000000" pitchFamily="2" charset="-78"/>
              </a:rPr>
              <a:t>رضايت </a:t>
            </a:r>
            <a:r>
              <a:rPr lang="fa-IR">
                <a:cs typeface="B Zar" panose="00000400000000000000" pitchFamily="2" charset="-78"/>
              </a:rPr>
              <a:t>شغلي </a:t>
            </a:r>
            <a:r>
              <a:rPr lang="fa-IR" smtClean="0">
                <a:cs typeface="B Zar" panose="00000400000000000000" pitchFamily="2" charset="-78"/>
              </a:rPr>
              <a:t>&lt;مشخص بودن كار</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تحليل مسير عوامل مؤثر بر اخلاق كار مردان نشان ميدهد كه از ميان شش عامل مشخص بودن كار</a:t>
            </a:r>
            <a:r>
              <a:rPr lang="fa-IR">
                <a:cs typeface="B Zar" panose="00000400000000000000" pitchFamily="2" charset="-78"/>
              </a:rPr>
              <a:t>، </a:t>
            </a:r>
            <a:r>
              <a:rPr lang="fa-IR" smtClean="0">
                <a:cs typeface="B Zar" panose="00000400000000000000" pitchFamily="2" charset="-78"/>
              </a:rPr>
              <a:t>رضايت شغلي</a:t>
            </a:r>
            <a:r>
              <a:rPr lang="fa-IR">
                <a:cs typeface="B Zar" panose="00000400000000000000" pitchFamily="2" charset="-78"/>
              </a:rPr>
              <a:t>، توسعه منابع انساني، بازخورد در كار، مشاركت در كار و عدالت سازماني سه عامل بيشترين </a:t>
            </a:r>
            <a:r>
              <a:rPr lang="fa-IR">
                <a:cs typeface="B Zar" panose="00000400000000000000" pitchFamily="2" charset="-78"/>
              </a:rPr>
              <a:t>تأثير </a:t>
            </a:r>
            <a:r>
              <a:rPr lang="fa-IR" smtClean="0">
                <a:cs typeface="B Zar" panose="00000400000000000000" pitchFamily="2" charset="-78"/>
              </a:rPr>
              <a:t>را داشتهاند </a:t>
            </a:r>
            <a:r>
              <a:rPr lang="fa-IR">
                <a:cs typeface="B Zar" panose="00000400000000000000" pitchFamily="2" charset="-78"/>
              </a:rPr>
              <a:t>كه جزو عوامل مستقيم هستند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10670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mtClean="0">
                <a:cs typeface="B Zar" panose="00000400000000000000" pitchFamily="2" charset="-78"/>
              </a:rPr>
              <a:t/>
            </a:r>
            <a:br>
              <a:rPr lang="fa-IR" smtClean="0">
                <a:cs typeface="B Zar" panose="00000400000000000000" pitchFamily="2" charset="-78"/>
              </a:rPr>
            </a:br>
            <a:r>
              <a:rPr lang="fa-IR" sz="4900" smtClean="0">
                <a:solidFill>
                  <a:srgbClr val="FF0000"/>
                </a:solidFill>
                <a:cs typeface="B Zar" panose="00000400000000000000" pitchFamily="2" charset="-78"/>
              </a:rPr>
              <a:t>واژه هاي كليدي:</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اخلاق كار، جنسيت، وضع اجتماعي، شرايط كار</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722202" y="3684636"/>
            <a:ext cx="3028950" cy="1514475"/>
          </a:xfrm>
          <a:prstGeom prst="rect">
            <a:avLst/>
          </a:prstGeom>
        </p:spPr>
      </p:pic>
    </p:spTree>
    <p:extLst>
      <p:ext uri="{BB962C8B-B14F-4D97-AF65-F5344CB8AC3E}">
        <p14:creationId xmlns:p14="http://schemas.microsoft.com/office/powerpoint/2010/main" val="160725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بر اساس يافتههاي حاصل از رگرسيون مشخص بودن كار با ضرايب تأثير </a:t>
            </a:r>
            <a:r>
              <a:rPr lang="fa-IR">
                <a:cs typeface="B Zar" panose="00000400000000000000" pitchFamily="2" charset="-78"/>
              </a:rPr>
              <a:t>/</a:t>
            </a:r>
            <a:r>
              <a:rPr lang="fa-IR" smtClean="0">
                <a:cs typeface="B Zar" panose="00000400000000000000" pitchFamily="2" charset="-78"/>
              </a:rPr>
              <a:t>0 285بيشترين </a:t>
            </a:r>
            <a:r>
              <a:rPr lang="fa-IR">
                <a:cs typeface="B Zar" panose="00000400000000000000" pitchFamily="2" charset="-78"/>
              </a:rPr>
              <a:t>ميزان </a:t>
            </a:r>
            <a:r>
              <a:rPr lang="fa-IR">
                <a:cs typeface="B Zar" panose="00000400000000000000" pitchFamily="2" charset="-78"/>
              </a:rPr>
              <a:t>تأثير </a:t>
            </a:r>
            <a:r>
              <a:rPr lang="fa-IR" smtClean="0">
                <a:cs typeface="B Zar" panose="00000400000000000000" pitchFamily="2" charset="-78"/>
              </a:rPr>
              <a:t>بر اخلاق </a:t>
            </a:r>
            <a:r>
              <a:rPr lang="fa-IR">
                <a:cs typeface="B Zar" panose="00000400000000000000" pitchFamily="2" charset="-78"/>
              </a:rPr>
              <a:t>كار مردان داشته است. در واقع به ميزاني كه وظايف كاري مشخص ميشود تأثير فزايندهاي </a:t>
            </a:r>
            <a:r>
              <a:rPr lang="fa-IR">
                <a:cs typeface="B Zar" panose="00000400000000000000" pitchFamily="2" charset="-78"/>
              </a:rPr>
              <a:t>بر </a:t>
            </a:r>
            <a:r>
              <a:rPr lang="fa-IR" smtClean="0">
                <a:cs typeface="B Zar" panose="00000400000000000000" pitchFamily="2" charset="-78"/>
              </a:rPr>
              <a:t>اخلاق كار </a:t>
            </a:r>
            <a:r>
              <a:rPr lang="fa-IR">
                <a:cs typeface="B Zar" panose="00000400000000000000" pitchFamily="2" charset="-78"/>
              </a:rPr>
              <a:t>خواهد داشت. سپس رضايت شغلي با ضرايب تأثير /0 201بيشترين تأثير مثبت را بر اخلاق كار دارد </a:t>
            </a:r>
            <a:r>
              <a:rPr lang="fa-IR">
                <a:cs typeface="B Zar" panose="00000400000000000000" pitchFamily="2" charset="-78"/>
              </a:rPr>
              <a:t>يعني </a:t>
            </a:r>
            <a:r>
              <a:rPr lang="fa-IR" smtClean="0">
                <a:cs typeface="B Zar" panose="00000400000000000000" pitchFamily="2" charset="-78"/>
              </a:rPr>
              <a:t>با افزايش </a:t>
            </a:r>
            <a:r>
              <a:rPr lang="fa-IR">
                <a:cs typeface="B Zar" panose="00000400000000000000" pitchFamily="2" charset="-78"/>
              </a:rPr>
              <a:t>رضايت شغلي ميزان اخلاق كار نيز بالا ميرود و آخر اينكه توسعه منابع انساني با ضرايب تأثير /</a:t>
            </a:r>
            <a:r>
              <a:rPr lang="fa-IR">
                <a:cs typeface="B Zar" panose="00000400000000000000" pitchFamily="2" charset="-78"/>
              </a:rPr>
              <a:t>0 </a:t>
            </a:r>
            <a:r>
              <a:rPr lang="fa-IR" smtClean="0">
                <a:cs typeface="B Zar" panose="00000400000000000000" pitchFamily="2" charset="-78"/>
              </a:rPr>
              <a:t>154 تأثير </a:t>
            </a:r>
            <a:r>
              <a:rPr lang="fa-IR">
                <a:cs typeface="B Zar" panose="00000400000000000000" pitchFamily="2" charset="-78"/>
              </a:rPr>
              <a:t>مثبتي بر اخلاق كار دارد يعني با افزايش ميزان توسعه منابع انساني ميزان اخلاق كار نيز بالا </a:t>
            </a:r>
            <a:r>
              <a:rPr lang="fa-IR">
                <a:cs typeface="B Zar" panose="00000400000000000000" pitchFamily="2" charset="-78"/>
              </a:rPr>
              <a:t>ميرود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130286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a:solidFill>
                  <a:srgbClr val="FF0000"/>
                </a:solidFill>
                <a:cs typeface="B Zar" panose="00000400000000000000" pitchFamily="2" charset="-78"/>
              </a:rPr>
              <a:t>تأثير عوامل </a:t>
            </a:r>
            <a:r>
              <a:rPr lang="fa-IR" sz="4800" b="1">
                <a:solidFill>
                  <a:srgbClr val="FF0000"/>
                </a:solidFill>
                <a:cs typeface="B Zar" panose="00000400000000000000" pitchFamily="2" charset="-78"/>
              </a:rPr>
              <a:t>غيرمستقيم</a:t>
            </a:r>
            <a:r>
              <a:rPr lang="fa-IR" sz="4800" smtClean="0">
                <a:solidFill>
                  <a:srgbClr val="FF0000"/>
                </a:solidFill>
                <a:cs typeface="B Zar" panose="00000400000000000000" pitchFamily="2" charset="-78"/>
              </a:rPr>
              <a:t> </a:t>
            </a:r>
            <a:endParaRPr lang="fa-IR" sz="4800">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ـ بازخورد در كار: از طريق مشخص بودن كار، توسعه منابع انساني و مشاركت در كار بر اخلاق </a:t>
            </a:r>
            <a:r>
              <a:rPr lang="fa-IR">
                <a:cs typeface="B Zar" panose="00000400000000000000" pitchFamily="2" charset="-78"/>
              </a:rPr>
              <a:t>كار </a:t>
            </a:r>
            <a:r>
              <a:rPr lang="fa-IR" smtClean="0">
                <a:cs typeface="B Zar" panose="00000400000000000000" pitchFamily="2" charset="-78"/>
              </a:rPr>
              <a:t>تأثير ميگذارد </a:t>
            </a:r>
            <a:r>
              <a:rPr lang="fa-IR">
                <a:cs typeface="B Zar" panose="00000400000000000000" pitchFamily="2" charset="-78"/>
              </a:rPr>
              <a:t>يعني هر چه بازخورد در كار بالاتر باشد مشخص بودن كار بالاتر و اخلاق كار نيز بالاتر است، </a:t>
            </a:r>
            <a:r>
              <a:rPr lang="fa-IR">
                <a:cs typeface="B Zar" panose="00000400000000000000" pitchFamily="2" charset="-78"/>
              </a:rPr>
              <a:t>از </a:t>
            </a:r>
            <a:r>
              <a:rPr lang="fa-IR" smtClean="0">
                <a:cs typeface="B Zar" panose="00000400000000000000" pitchFamily="2" charset="-78"/>
              </a:rPr>
              <a:t>طرف ديگر </a:t>
            </a:r>
            <a:r>
              <a:rPr lang="fa-IR">
                <a:cs typeface="B Zar" panose="00000400000000000000" pitchFamily="2" charset="-78"/>
              </a:rPr>
              <a:t>هر چه بازخورد در كار و توسعه منابع انساني بالاتر باشد اخلاق كار نيز بالاتر است. از </a:t>
            </a:r>
            <a:r>
              <a:rPr lang="fa-IR">
                <a:cs typeface="B Zar" panose="00000400000000000000" pitchFamily="2" charset="-78"/>
              </a:rPr>
              <a:t>ديگر </a:t>
            </a:r>
            <a:r>
              <a:rPr lang="fa-IR" smtClean="0">
                <a:cs typeface="B Zar" panose="00000400000000000000" pitchFamily="2" charset="-78"/>
              </a:rPr>
              <a:t>تأثيرات غيرمستقيم </a:t>
            </a:r>
            <a:r>
              <a:rPr lang="fa-IR">
                <a:cs typeface="B Zar" panose="00000400000000000000" pitchFamily="2" charset="-78"/>
              </a:rPr>
              <a:t>ميتوان به اين مورد اشاره كرد با افزايش بازخورد در كار، مشاركت در كار نيز افزايش يافته </a:t>
            </a:r>
            <a:r>
              <a:rPr lang="fa-IR">
                <a:cs typeface="B Zar" panose="00000400000000000000" pitchFamily="2" charset="-78"/>
              </a:rPr>
              <a:t>و </a:t>
            </a:r>
            <a:r>
              <a:rPr lang="fa-IR" smtClean="0">
                <a:cs typeface="B Zar" panose="00000400000000000000" pitchFamily="2" charset="-78"/>
              </a:rPr>
              <a:t>سپس اخلاق </a:t>
            </a:r>
            <a:r>
              <a:rPr lang="fa-IR">
                <a:cs typeface="B Zar" panose="00000400000000000000" pitchFamily="2" charset="-78"/>
              </a:rPr>
              <a:t>كار بالا </a:t>
            </a:r>
            <a:r>
              <a:rPr lang="fa-IR">
                <a:cs typeface="B Zar" panose="00000400000000000000" pitchFamily="2" charset="-78"/>
              </a:rPr>
              <a:t>ميرود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285506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ـ </a:t>
            </a:r>
            <a:r>
              <a:rPr lang="fa-IR" sz="3200" smtClean="0">
                <a:solidFill>
                  <a:srgbClr val="FF0000"/>
                </a:solidFill>
                <a:cs typeface="B Zar" panose="00000400000000000000" pitchFamily="2" charset="-78"/>
              </a:rPr>
              <a:t>عدالت سازماني: </a:t>
            </a:r>
            <a:r>
              <a:rPr lang="fa-IR" smtClean="0">
                <a:cs typeface="B Zar" panose="00000400000000000000" pitchFamily="2" charset="-78"/>
              </a:rPr>
              <a:t>از طريق رضايت بر اخلاق كار تأثير ميگذارد يعني با افزايش عدالت سازماني اخلاق كار نيز افزايش مييابد؛ عدالت سازماني از طريق مشاركت در كار و رضايت شغلي نيز بر اخلاق كار تأثير ميگذارد يعني با افزايش عدالت سازماني مشاركت در كار و به پيرو آن رضايت شغلي بالا ميرود و اينها سبب افزايش اخلاق كار ميشوند.</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61392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ـ </a:t>
            </a:r>
            <a:r>
              <a:rPr lang="fa-IR" sz="3200" smtClean="0">
                <a:solidFill>
                  <a:srgbClr val="FF0000"/>
                </a:solidFill>
                <a:cs typeface="B Zar" panose="00000400000000000000" pitchFamily="2" charset="-78"/>
              </a:rPr>
              <a:t>مشاركت در كار</a:t>
            </a:r>
            <a:r>
              <a:rPr lang="fa-IR" smtClean="0">
                <a:cs typeface="B Zar" panose="00000400000000000000" pitchFamily="2" charset="-78"/>
              </a:rPr>
              <a:t>: از طريق رضايت شغلي بر اخلاق كار تأثير ميگذارد يعني با افزايش رضايت شغلي اخلاق كار نيز افزايش مييابد؛ همچنين مشاركت در كار از طريق بازخورد در كار و مشخص بودن كار بر اخلاق كار تأثير ميگذارد به بيان ديگر با افزايش مشاركت در كار، بازخورد در كار و مشخص بودن كار اخلاق كار نيز افزايش مييابد</a:t>
            </a:r>
          </a:p>
          <a:p>
            <a:endParaRPr lang="fa-IR">
              <a:cs typeface="B Zar" panose="00000400000000000000" pitchFamily="2" charset="-78"/>
            </a:endParaRPr>
          </a:p>
        </p:txBody>
      </p:sp>
    </p:spTree>
    <p:extLst>
      <p:ext uri="{BB962C8B-B14F-4D97-AF65-F5344CB8AC3E}">
        <p14:creationId xmlns:p14="http://schemas.microsoft.com/office/powerpoint/2010/main" val="771337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74056" y="1469168"/>
            <a:ext cx="8243888" cy="4838518"/>
          </a:xfrm>
          <a:prstGeom prst="rect">
            <a:avLst/>
          </a:prstGeom>
        </p:spPr>
      </p:pic>
    </p:spTree>
    <p:extLst>
      <p:ext uri="{BB962C8B-B14F-4D97-AF65-F5344CB8AC3E}">
        <p14:creationId xmlns:p14="http://schemas.microsoft.com/office/powerpoint/2010/main" val="188501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a:cs typeface="B Zar" panose="00000400000000000000" pitchFamily="2" charset="-78"/>
              </a:rPr>
              <a:t>مؤثرترين عوامل به ترتيب به قرار زير </a:t>
            </a:r>
            <a:r>
              <a:rPr lang="fa-IR">
                <a:cs typeface="B Zar" panose="00000400000000000000" pitchFamily="2" charset="-78"/>
              </a:rPr>
              <a:t>ميباشند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مشاركت در </a:t>
            </a:r>
            <a:r>
              <a:rPr lang="fa-IR">
                <a:cs typeface="B Zar" panose="00000400000000000000" pitchFamily="2" charset="-78"/>
              </a:rPr>
              <a:t>كار </a:t>
            </a:r>
            <a:r>
              <a:rPr lang="fa-IR" smtClean="0">
                <a:cs typeface="B Zar" panose="00000400000000000000" pitchFamily="2" charset="-78"/>
              </a:rPr>
              <a:t>&lt;</a:t>
            </a:r>
            <a:r>
              <a:rPr lang="fa-IR" b="1" i="1" smtClean="0">
                <a:cs typeface="B Zar" panose="00000400000000000000" pitchFamily="2" charset="-78"/>
              </a:rPr>
              <a:t> </a:t>
            </a:r>
            <a:r>
              <a:rPr lang="fa-IR">
                <a:cs typeface="B Zar" panose="00000400000000000000" pitchFamily="2" charset="-78"/>
              </a:rPr>
              <a:t>رضايت </a:t>
            </a:r>
            <a:r>
              <a:rPr lang="fa-IR">
                <a:cs typeface="B Zar" panose="00000400000000000000" pitchFamily="2" charset="-78"/>
              </a:rPr>
              <a:t>شغلي </a:t>
            </a:r>
            <a:r>
              <a:rPr lang="fa-IR" smtClean="0">
                <a:cs typeface="B Zar" panose="00000400000000000000" pitchFamily="2" charset="-78"/>
              </a:rPr>
              <a:t>&lt;</a:t>
            </a:r>
            <a:r>
              <a:rPr lang="fa-IR" b="1" i="1" smtClean="0">
                <a:cs typeface="B Zar" panose="00000400000000000000" pitchFamily="2" charset="-78"/>
              </a:rPr>
              <a:t> </a:t>
            </a:r>
            <a:r>
              <a:rPr lang="fa-IR">
                <a:cs typeface="B Zar" panose="00000400000000000000" pitchFamily="2" charset="-78"/>
              </a:rPr>
              <a:t>مشخص بودن </a:t>
            </a:r>
            <a:r>
              <a:rPr lang="fa-IR">
                <a:cs typeface="B Zar" panose="00000400000000000000" pitchFamily="2" charset="-78"/>
              </a:rPr>
              <a:t>كار </a:t>
            </a:r>
            <a:r>
              <a:rPr lang="fa-IR" smtClean="0">
                <a:cs typeface="B Zar" panose="00000400000000000000" pitchFamily="2" charset="-78"/>
              </a:rPr>
              <a:t>&lt;</a:t>
            </a:r>
            <a:r>
              <a:rPr lang="fa-IR" b="1" i="1" smtClean="0">
                <a:cs typeface="B Zar" panose="00000400000000000000" pitchFamily="2" charset="-78"/>
              </a:rPr>
              <a:t> </a:t>
            </a:r>
            <a:r>
              <a:rPr lang="fa-IR">
                <a:cs typeface="B Zar" panose="00000400000000000000" pitchFamily="2" charset="-78"/>
              </a:rPr>
              <a:t>بازخورد در </a:t>
            </a:r>
            <a:r>
              <a:rPr lang="fa-IR">
                <a:cs typeface="B Zar" panose="00000400000000000000" pitchFamily="2" charset="-78"/>
              </a:rPr>
              <a:t>كار </a:t>
            </a:r>
            <a:r>
              <a:rPr lang="fa-IR" smtClean="0">
                <a:cs typeface="B Zar" panose="00000400000000000000" pitchFamily="2" charset="-78"/>
              </a:rPr>
              <a:t>&lt;</a:t>
            </a:r>
            <a:r>
              <a:rPr lang="fa-IR" b="1" i="1" smtClean="0">
                <a:cs typeface="B Zar" panose="00000400000000000000" pitchFamily="2" charset="-78"/>
              </a:rPr>
              <a:t> </a:t>
            </a:r>
            <a:r>
              <a:rPr lang="fa-IR">
                <a:cs typeface="B Zar" panose="00000400000000000000" pitchFamily="2" charset="-78"/>
              </a:rPr>
              <a:t>توسعه </a:t>
            </a:r>
            <a:r>
              <a:rPr lang="fa-IR">
                <a:cs typeface="B Zar" panose="00000400000000000000" pitchFamily="2" charset="-78"/>
              </a:rPr>
              <a:t>منابع </a:t>
            </a:r>
            <a:r>
              <a:rPr lang="fa-IR" smtClean="0">
                <a:cs typeface="B Zar" panose="00000400000000000000" pitchFamily="2" charset="-78"/>
              </a:rPr>
              <a:t>انساني</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تحليل مسير عوامل مؤثر بر اخلاق كار در ميان زنان نشان ميدهد كه از ميان پنج عامل مؤثر بر اخلاق </a:t>
            </a:r>
            <a:r>
              <a:rPr lang="fa-IR">
                <a:cs typeface="B Zar" panose="00000400000000000000" pitchFamily="2" charset="-78"/>
              </a:rPr>
              <a:t>كار </a:t>
            </a:r>
            <a:r>
              <a:rPr lang="fa-IR" smtClean="0">
                <a:cs typeface="B Zar" panose="00000400000000000000" pitchFamily="2" charset="-78"/>
              </a:rPr>
              <a:t>دو عامل </a:t>
            </a:r>
            <a:r>
              <a:rPr lang="fa-IR">
                <a:cs typeface="B Zar" panose="00000400000000000000" pitchFamily="2" charset="-78"/>
              </a:rPr>
              <a:t>توسعه منابع انساني و بازخورد در كار بيشترين تأثير را بر اخلاق كار دارند و سه عامل </a:t>
            </a:r>
            <a:r>
              <a:rPr lang="fa-IR">
                <a:cs typeface="B Zar" panose="00000400000000000000" pitchFamily="2" charset="-78"/>
              </a:rPr>
              <a:t>رضايت </a:t>
            </a:r>
            <a:r>
              <a:rPr lang="fa-IR" smtClean="0">
                <a:cs typeface="B Zar" panose="00000400000000000000" pitchFamily="2" charset="-78"/>
              </a:rPr>
              <a:t>شغلي، مشخص </a:t>
            </a:r>
            <a:r>
              <a:rPr lang="fa-IR">
                <a:cs typeface="B Zar" panose="00000400000000000000" pitchFamily="2" charset="-78"/>
              </a:rPr>
              <a:t>بودن كار و مشاركت در كار تأثير غيرمستقيم بر اخلاق </a:t>
            </a:r>
            <a:r>
              <a:rPr lang="fa-IR">
                <a:cs typeface="B Zar" panose="00000400000000000000" pitchFamily="2" charset="-78"/>
              </a:rPr>
              <a:t>كار </a:t>
            </a:r>
            <a:r>
              <a:rPr lang="fa-IR" smtClean="0">
                <a:cs typeface="B Zar" panose="00000400000000000000" pitchFamily="2" charset="-78"/>
              </a:rPr>
              <a:t>دارند. براساس </a:t>
            </a:r>
            <a:r>
              <a:rPr lang="fa-IR">
                <a:cs typeface="B Zar" panose="00000400000000000000" pitchFamily="2" charset="-78"/>
              </a:rPr>
              <a:t>يافتههاي حاصل از رگرسيون، توسعه منابع انساني با ضريب </a:t>
            </a:r>
            <a:r>
              <a:rPr lang="fa-IR">
                <a:cs typeface="B Zar" panose="00000400000000000000" pitchFamily="2" charset="-78"/>
              </a:rPr>
              <a:t>تأثير </a:t>
            </a:r>
            <a:r>
              <a:rPr lang="fa-IR" smtClean="0">
                <a:cs typeface="B Zar" panose="00000400000000000000" pitchFamily="2" charset="-78"/>
              </a:rPr>
              <a:t>0/223يشترين </a:t>
            </a:r>
            <a:r>
              <a:rPr lang="fa-IR">
                <a:cs typeface="B Zar" panose="00000400000000000000" pitchFamily="2" charset="-78"/>
              </a:rPr>
              <a:t>تأثير را </a:t>
            </a:r>
            <a:r>
              <a:rPr lang="fa-IR">
                <a:cs typeface="B Zar" panose="00000400000000000000" pitchFamily="2" charset="-78"/>
              </a:rPr>
              <a:t>دارد </a:t>
            </a:r>
            <a:r>
              <a:rPr lang="fa-IR" smtClean="0">
                <a:cs typeface="B Zar" panose="00000400000000000000" pitchFamily="2" charset="-78"/>
              </a:rPr>
              <a:t>يعني با </a:t>
            </a:r>
            <a:r>
              <a:rPr lang="fa-IR">
                <a:cs typeface="B Zar" panose="00000400000000000000" pitchFamily="2" charset="-78"/>
              </a:rPr>
              <a:t>افزايش توسعه منابع انساني اخلاق كار نيز افزايش مييابد. سپس بازخورد در كار با ضريب </a:t>
            </a:r>
            <a:r>
              <a:rPr lang="fa-IR">
                <a:cs typeface="B Zar" panose="00000400000000000000" pitchFamily="2" charset="-78"/>
              </a:rPr>
              <a:t>تأثير </a:t>
            </a:r>
            <a:r>
              <a:rPr lang="fa-IR" smtClean="0">
                <a:cs typeface="B Zar" panose="00000400000000000000" pitchFamily="2" charset="-78"/>
              </a:rPr>
              <a:t>0/190 ر اخلاق </a:t>
            </a:r>
            <a:r>
              <a:rPr lang="fa-IR">
                <a:cs typeface="B Zar" panose="00000400000000000000" pitchFamily="2" charset="-78"/>
              </a:rPr>
              <a:t>كار تأثير ميگذارد يعني با افزايش بازخورد در كار اخلاق كار نيز افزايش </a:t>
            </a:r>
            <a:r>
              <a:rPr lang="fa-IR">
                <a:cs typeface="B Zar" panose="00000400000000000000" pitchFamily="2" charset="-78"/>
              </a:rPr>
              <a:t>مييابد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2096087" y="4994031"/>
            <a:ext cx="3685736" cy="1561514"/>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توسعه منابع انساني و بازخورد در كار</a:t>
            </a:r>
            <a:endParaRPr lang="fa-IR" sz="2000">
              <a:solidFill>
                <a:srgbClr val="FF0000"/>
              </a:solidFill>
            </a:endParaRPr>
          </a:p>
        </p:txBody>
      </p:sp>
    </p:spTree>
    <p:extLst>
      <p:ext uri="{BB962C8B-B14F-4D97-AF65-F5344CB8AC3E}">
        <p14:creationId xmlns:p14="http://schemas.microsoft.com/office/powerpoint/2010/main" val="270815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تأثير عوامل </a:t>
            </a:r>
            <a:r>
              <a:rPr lang="fa-IR" b="1">
                <a:cs typeface="B Zar" panose="00000400000000000000" pitchFamily="2" charset="-78"/>
              </a:rPr>
              <a:t>غيرمستقيم</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a:cs typeface="B Zar" panose="00000400000000000000" pitchFamily="2" charset="-78"/>
              </a:rPr>
              <a:t>ـ </a:t>
            </a:r>
            <a:r>
              <a:rPr lang="fa-IR" sz="3000">
                <a:solidFill>
                  <a:srgbClr val="FF0000"/>
                </a:solidFill>
                <a:cs typeface="B Zar" panose="00000400000000000000" pitchFamily="2" charset="-78"/>
              </a:rPr>
              <a:t>رضايت شغلي: </a:t>
            </a:r>
            <a:r>
              <a:rPr lang="fa-IR">
                <a:cs typeface="B Zar" panose="00000400000000000000" pitchFamily="2" charset="-78"/>
              </a:rPr>
              <a:t>از طريق توسعه منابع انساني بر اخلاق كار تأثير ميگذارد يعني با افزايش رضايت </a:t>
            </a:r>
            <a:r>
              <a:rPr lang="fa-IR">
                <a:cs typeface="B Zar" panose="00000400000000000000" pitchFamily="2" charset="-78"/>
              </a:rPr>
              <a:t>شغلي </a:t>
            </a:r>
            <a:r>
              <a:rPr lang="fa-IR" smtClean="0">
                <a:cs typeface="B Zar" panose="00000400000000000000" pitchFamily="2" charset="-78"/>
              </a:rPr>
              <a:t>و توسعه </a:t>
            </a:r>
            <a:r>
              <a:rPr lang="fa-IR">
                <a:cs typeface="B Zar" panose="00000400000000000000" pitchFamily="2" charset="-78"/>
              </a:rPr>
              <a:t>منابع انساني اخلاق كار نيز افزايش </a:t>
            </a:r>
            <a:r>
              <a:rPr lang="fa-IR">
                <a:cs typeface="B Zar" panose="00000400000000000000" pitchFamily="2" charset="-78"/>
              </a:rPr>
              <a:t>مييابد</a:t>
            </a:r>
            <a:r>
              <a:rPr lang="fa-IR" smtClean="0">
                <a:cs typeface="B Zar" panose="00000400000000000000" pitchFamily="2" charset="-78"/>
              </a:rPr>
              <a:t>.</a:t>
            </a:r>
          </a:p>
          <a:p>
            <a:pPr algn="just"/>
            <a:endParaRPr lang="fa-IR" smtClean="0">
              <a:cs typeface="B Zar" panose="00000400000000000000" pitchFamily="2" charset="-78"/>
            </a:endParaRPr>
          </a:p>
          <a:p>
            <a:pPr algn="just"/>
            <a:r>
              <a:rPr lang="fa-IR" smtClean="0">
                <a:cs typeface="B Zar" panose="00000400000000000000" pitchFamily="2" charset="-78"/>
              </a:rPr>
              <a:t>ـ </a:t>
            </a:r>
            <a:r>
              <a:rPr lang="fa-IR" sz="3000">
                <a:solidFill>
                  <a:srgbClr val="FF0000"/>
                </a:solidFill>
                <a:cs typeface="B Zar" panose="00000400000000000000" pitchFamily="2" charset="-78"/>
              </a:rPr>
              <a:t>مشخص بودن كار</a:t>
            </a:r>
            <a:r>
              <a:rPr lang="fa-IR">
                <a:cs typeface="B Zar" panose="00000400000000000000" pitchFamily="2" charset="-78"/>
              </a:rPr>
              <a:t>: از طريق بازخورد در كار بر اخلاق كار تأثير دارد با افزايش مشخص بودن كار </a:t>
            </a:r>
            <a:r>
              <a:rPr lang="fa-IR">
                <a:cs typeface="B Zar" panose="00000400000000000000" pitchFamily="2" charset="-78"/>
              </a:rPr>
              <a:t>و </a:t>
            </a:r>
            <a:r>
              <a:rPr lang="fa-IR" smtClean="0">
                <a:cs typeface="B Zar" panose="00000400000000000000" pitchFamily="2" charset="-78"/>
              </a:rPr>
              <a:t>بازخورد در </a:t>
            </a:r>
            <a:r>
              <a:rPr lang="fa-IR">
                <a:cs typeface="B Zar" panose="00000400000000000000" pitchFamily="2" charset="-78"/>
              </a:rPr>
              <a:t>كار، اخلاق كار نيز افزايش مييابد؛ از طرف ديگر مشخص بودن كار از طريق بازخورد در كار و </a:t>
            </a:r>
            <a:r>
              <a:rPr lang="fa-IR">
                <a:cs typeface="B Zar" panose="00000400000000000000" pitchFamily="2" charset="-78"/>
              </a:rPr>
              <a:t>توسعه </a:t>
            </a:r>
            <a:r>
              <a:rPr lang="fa-IR" smtClean="0">
                <a:cs typeface="B Zar" panose="00000400000000000000" pitchFamily="2" charset="-78"/>
              </a:rPr>
              <a:t>منابع انساني </a:t>
            </a:r>
            <a:r>
              <a:rPr lang="fa-IR">
                <a:cs typeface="B Zar" panose="00000400000000000000" pitchFamily="2" charset="-78"/>
              </a:rPr>
              <a:t>بر اخلاق كار تأثير ميگذارد، هر چه كار مشخصتر باشد، بازخورد در </a:t>
            </a:r>
            <a:r>
              <a:rPr lang="fa-IR">
                <a:cs typeface="B Zar" panose="00000400000000000000" pitchFamily="2" charset="-78"/>
              </a:rPr>
              <a:t>كار </a:t>
            </a:r>
            <a:r>
              <a:rPr lang="fa-IR" smtClean="0">
                <a:cs typeface="B Zar" panose="00000400000000000000" pitchFamily="2" charset="-78"/>
              </a:rPr>
              <a:t>و توسعه </a:t>
            </a:r>
            <a:r>
              <a:rPr lang="fa-IR">
                <a:cs typeface="B Zar" panose="00000400000000000000" pitchFamily="2" charset="-78"/>
              </a:rPr>
              <a:t>انساني كار </a:t>
            </a:r>
            <a:r>
              <a:rPr lang="fa-IR">
                <a:cs typeface="B Zar" panose="00000400000000000000" pitchFamily="2" charset="-78"/>
              </a:rPr>
              <a:t>نيز </a:t>
            </a:r>
            <a:r>
              <a:rPr lang="fa-IR" smtClean="0">
                <a:cs typeface="B Zar" panose="00000400000000000000" pitchFamily="2" charset="-78"/>
              </a:rPr>
              <a:t>افزايش مييابد.</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ـ </a:t>
            </a:r>
            <a:r>
              <a:rPr lang="fa-IR" sz="3000">
                <a:solidFill>
                  <a:srgbClr val="FF0000"/>
                </a:solidFill>
                <a:cs typeface="B Zar" panose="00000400000000000000" pitchFamily="2" charset="-78"/>
              </a:rPr>
              <a:t>مشاركت در كار</a:t>
            </a:r>
            <a:r>
              <a:rPr lang="fa-IR">
                <a:cs typeface="B Zar" panose="00000400000000000000" pitchFamily="2" charset="-78"/>
              </a:rPr>
              <a:t>: از طريق رضايت شغلي و توسعه منابع انساني بر اخلاق كار تأثير ميگذارد هر </a:t>
            </a:r>
            <a:r>
              <a:rPr lang="fa-IR">
                <a:cs typeface="B Zar" panose="00000400000000000000" pitchFamily="2" charset="-78"/>
              </a:rPr>
              <a:t>ميزان </a:t>
            </a:r>
            <a:r>
              <a:rPr lang="fa-IR" smtClean="0">
                <a:cs typeface="B Zar" panose="00000400000000000000" pitchFamily="2" charset="-78"/>
              </a:rPr>
              <a:t>كه مشاركت </a:t>
            </a:r>
            <a:r>
              <a:rPr lang="fa-IR">
                <a:cs typeface="B Zar" panose="00000400000000000000" pitchFamily="2" charset="-78"/>
              </a:rPr>
              <a:t>در كار و رضايت شغلي و به پيرو آن توسعه منابع انساني افزايش يابد اخلاق كار نيز بالا </a:t>
            </a:r>
            <a:r>
              <a:rPr lang="fa-IR">
                <a:cs typeface="B Zar" panose="00000400000000000000" pitchFamily="2" charset="-78"/>
              </a:rPr>
              <a:t>ميرود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738245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798350" y="2065491"/>
            <a:ext cx="4595300" cy="3582163"/>
          </a:xfrm>
          <a:prstGeom prst="rect">
            <a:avLst/>
          </a:prstGeom>
        </p:spPr>
      </p:pic>
    </p:spTree>
    <p:extLst>
      <p:ext uri="{BB962C8B-B14F-4D97-AF65-F5344CB8AC3E}">
        <p14:creationId xmlns:p14="http://schemas.microsoft.com/office/powerpoint/2010/main" val="1052243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نتيجه گيري</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باتوجه به مدل تحليل مسير، تأثير عوامل اجتماعي مؤثر بر اخلاق كار در ميان مردان پيچيدگي بيشتري </a:t>
            </a:r>
            <a:r>
              <a:rPr lang="fa-IR">
                <a:cs typeface="B Zar" panose="00000400000000000000" pitchFamily="2" charset="-78"/>
              </a:rPr>
              <a:t>دارد </a:t>
            </a:r>
            <a:r>
              <a:rPr lang="fa-IR" smtClean="0">
                <a:cs typeface="B Zar" panose="00000400000000000000" pitchFamily="2" charset="-78"/>
              </a:rPr>
              <a:t>و بازخورد </a:t>
            </a:r>
            <a:r>
              <a:rPr lang="fa-IR">
                <a:cs typeface="B Zar" panose="00000400000000000000" pitchFamily="2" charset="-78"/>
              </a:rPr>
              <a:t>در كار، مشاركت در كار و عدالت سازماني متغيرهاي پس زمينه كار هستند كه به </a:t>
            </a:r>
            <a:r>
              <a:rPr lang="fa-IR">
                <a:cs typeface="B Zar" panose="00000400000000000000" pitchFamily="2" charset="-78"/>
              </a:rPr>
              <a:t>طورغيرمستقيم </a:t>
            </a:r>
            <a:r>
              <a:rPr lang="fa-IR" smtClean="0">
                <a:cs typeface="B Zar" panose="00000400000000000000" pitchFamily="2" charset="-78"/>
              </a:rPr>
              <a:t>تأثيرگذارند.</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ولي در مدل زنان، </a:t>
            </a:r>
            <a:r>
              <a:rPr lang="fa-IR">
                <a:solidFill>
                  <a:srgbClr val="FF0000"/>
                </a:solidFill>
                <a:cs typeface="B Zar" panose="00000400000000000000" pitchFamily="2" charset="-78"/>
              </a:rPr>
              <a:t>روابط علي سادهتر </a:t>
            </a:r>
            <a:r>
              <a:rPr lang="fa-IR">
                <a:cs typeface="B Zar" panose="00000400000000000000" pitchFamily="2" charset="-78"/>
              </a:rPr>
              <a:t>از مدل علي مردان است و بازخورد در كار و توسعه منابع انساني </a:t>
            </a:r>
            <a:r>
              <a:rPr lang="fa-IR">
                <a:cs typeface="B Zar" panose="00000400000000000000" pitchFamily="2" charset="-78"/>
              </a:rPr>
              <a:t>به </a:t>
            </a:r>
            <a:r>
              <a:rPr lang="fa-IR" smtClean="0">
                <a:cs typeface="B Zar" panose="00000400000000000000" pitchFamily="2" charset="-78"/>
              </a:rPr>
              <a:t>عنوان متغيرهاي </a:t>
            </a:r>
            <a:r>
              <a:rPr lang="fa-IR">
                <a:cs typeface="B Zar" panose="00000400000000000000" pitchFamily="2" charset="-78"/>
              </a:rPr>
              <a:t>اصلي </a:t>
            </a:r>
            <a:r>
              <a:rPr lang="fa-IR">
                <a:cs typeface="B Zar" panose="00000400000000000000" pitchFamily="2" charset="-78"/>
              </a:rPr>
              <a:t>اثرگذارند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عوامل برون سازماني، مانند تقسيم كار در منزل، نياز اقتصادي و اجتماعي، سن، سابقه و... در اخلاق </a:t>
            </a:r>
            <a:r>
              <a:rPr lang="fa-IR">
                <a:cs typeface="B Zar" panose="00000400000000000000" pitchFamily="2" charset="-78"/>
              </a:rPr>
              <a:t>كار </a:t>
            </a:r>
            <a:r>
              <a:rPr lang="fa-IR" smtClean="0">
                <a:cs typeface="B Zar" panose="00000400000000000000" pitchFamily="2" charset="-78"/>
              </a:rPr>
              <a:t>مردان و </a:t>
            </a:r>
            <a:r>
              <a:rPr lang="fa-IR">
                <a:cs typeface="B Zar" panose="00000400000000000000" pitchFamily="2" charset="-78"/>
              </a:rPr>
              <a:t>زنان بيتأثير </a:t>
            </a:r>
            <a:r>
              <a:rPr lang="fa-IR">
                <a:cs typeface="B Zar" panose="00000400000000000000" pitchFamily="2" charset="-78"/>
              </a:rPr>
              <a:t>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177303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در مردان ميتوان گفت</a:t>
            </a:r>
            <a:r>
              <a:rPr lang="fa-IR">
                <a:cs typeface="B Zar" panose="00000400000000000000" pitchFamily="2" charset="-78"/>
              </a:rPr>
              <a:t>: كار مشخص و تعريف شده كه رضايت افراد را تأمين نمايد و در آن افراد بتوانند </a:t>
            </a:r>
            <a:r>
              <a:rPr lang="fa-IR">
                <a:cs typeface="B Zar" panose="00000400000000000000" pitchFamily="2" charset="-78"/>
              </a:rPr>
              <a:t>خود </a:t>
            </a:r>
            <a:r>
              <a:rPr lang="fa-IR" smtClean="0">
                <a:cs typeface="B Zar" panose="00000400000000000000" pitchFamily="2" charset="-78"/>
              </a:rPr>
              <a:t>را تقويت </a:t>
            </a:r>
            <a:r>
              <a:rPr lang="fa-IR">
                <a:cs typeface="B Zar" panose="00000400000000000000" pitchFamily="2" charset="-78"/>
              </a:rPr>
              <a:t>كنند، زمينهها و عواملي هستند كه ميتوانند روي اخلاق كار مردان تأثير بگذارند و اخلاق كار </a:t>
            </a:r>
            <a:r>
              <a:rPr lang="fa-IR">
                <a:cs typeface="B Zar" panose="00000400000000000000" pitchFamily="2" charset="-78"/>
              </a:rPr>
              <a:t>را </a:t>
            </a:r>
            <a:r>
              <a:rPr lang="fa-IR" smtClean="0">
                <a:cs typeface="B Zar" panose="00000400000000000000" pitchFamily="2" charset="-78"/>
              </a:rPr>
              <a:t>درون سازمان </a:t>
            </a:r>
            <a:r>
              <a:rPr lang="fa-IR">
                <a:cs typeface="B Zar" panose="00000400000000000000" pitchFamily="2" charset="-78"/>
              </a:rPr>
              <a:t>افزايش </a:t>
            </a:r>
            <a:r>
              <a:rPr lang="fa-IR">
                <a:cs typeface="B Zar" panose="00000400000000000000" pitchFamily="2" charset="-78"/>
              </a:rPr>
              <a:t>دهند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5446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000000"/>
                </a:solidFill>
                <a:effectLst/>
                <a:latin typeface="BMitraBold"/>
                <a:cs typeface="B Zar" panose="00000400000000000000" pitchFamily="2" charset="-78"/>
              </a:rPr>
              <a:t>مقدمه و طرح مسئله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Mitra"/>
                <a:cs typeface="B Zar" panose="00000400000000000000" pitchFamily="2" charset="-78"/>
              </a:rPr>
              <a:t>محققان توسعه، امروزه بر اين باورند كه از ميان سرمايه هاي فيزيكي، تكنولوژيك و انساني؛ متغيـر اصـلي و با اهميت، سرمايه انساني و بهره وري صحيح از آن است. بيترديد جامعهاي كه در تربيت و بهرهگيـري متناسـب از نيروي انساني ناكارآمد باشد، قادر به توسعه نخواهد بود (تودارو، 82 :1375) و مسلماً توسعه و تكامل اقتصادي، جز از طريق رشد خصلت فرهنگي عوامل كار در محيط و سازمانهاي كار محقق نميگردد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4414911" y="4360985"/>
            <a:ext cx="3362178" cy="1463040"/>
          </a:xfrm>
          <a:prstGeom prst="flowChartDecis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latin typeface="BMitra"/>
                <a:cs typeface="B Zar" panose="00000400000000000000" pitchFamily="2" charset="-78"/>
              </a:rPr>
              <a:t>متغیر اصلی: </a:t>
            </a:r>
            <a:r>
              <a:rPr lang="fa-IR" sz="2000" b="0" i="0" smtClean="0">
                <a:solidFill>
                  <a:srgbClr val="FF0000"/>
                </a:solidFill>
                <a:effectLst/>
                <a:latin typeface="BMitra"/>
                <a:cs typeface="B Zar" panose="00000400000000000000" pitchFamily="2" charset="-78"/>
              </a:rPr>
              <a:t>سرمايه انساني</a:t>
            </a:r>
            <a:endParaRPr lang="fa-IR" sz="2000">
              <a:solidFill>
                <a:srgbClr val="FF0000"/>
              </a:solidFill>
            </a:endParaRPr>
          </a:p>
        </p:txBody>
      </p:sp>
    </p:spTree>
    <p:extLst>
      <p:ext uri="{BB962C8B-B14F-4D97-AF65-F5344CB8AC3E}">
        <p14:creationId xmlns:p14="http://schemas.microsoft.com/office/powerpoint/2010/main" val="2630494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بقيه </a:t>
            </a:r>
            <a:r>
              <a:rPr lang="fa-IR">
                <a:cs typeface="B Zar" panose="00000400000000000000" pitchFamily="2" charset="-78"/>
              </a:rPr>
              <a:t>متغيرها مانند عدالت سازماني، بازخورد در كار و مشاركت در كار در مردان در درجه دوم و </a:t>
            </a:r>
            <a:r>
              <a:rPr lang="fa-IR">
                <a:cs typeface="B Zar" panose="00000400000000000000" pitchFamily="2" charset="-78"/>
              </a:rPr>
              <a:t>سوم </a:t>
            </a:r>
            <a:r>
              <a:rPr lang="fa-IR" smtClean="0">
                <a:cs typeface="B Zar" panose="00000400000000000000" pitchFamily="2" charset="-78"/>
              </a:rPr>
              <a:t>اهميت است</a:t>
            </a:r>
            <a:r>
              <a:rPr lang="fa-IR">
                <a:cs typeface="B Zar" panose="00000400000000000000" pitchFamily="2" charset="-78"/>
              </a:rPr>
              <a:t>. اما در زنان، رضايت شغلي، مشاركت در كار و مشخص بودن كار در درجة دوم و سوم اهميت قرار </a:t>
            </a:r>
            <a:r>
              <a:rPr lang="fa-IR">
                <a:cs typeface="B Zar" panose="00000400000000000000" pitchFamily="2" charset="-78"/>
              </a:rPr>
              <a:t>دارند </a:t>
            </a:r>
            <a:r>
              <a:rPr lang="fa-IR" smtClean="0">
                <a:cs typeface="B Zar" panose="00000400000000000000" pitchFamily="2" charset="-78"/>
              </a:rPr>
              <a:t>و آنها </a:t>
            </a:r>
            <a:r>
              <a:rPr lang="fa-IR">
                <a:cs typeface="B Zar" panose="00000400000000000000" pitchFamily="2" charset="-78"/>
              </a:rPr>
              <a:t>به نتيجه و بازخورد در كار مينگرند و اگر فكر كنند نتيجة كاري كه انجام ميدهند </a:t>
            </a:r>
            <a:r>
              <a:rPr lang="fa-IR">
                <a:cs typeface="B Zar" panose="00000400000000000000" pitchFamily="2" charset="-78"/>
              </a:rPr>
              <a:t>مورد </a:t>
            </a:r>
            <a:r>
              <a:rPr lang="fa-IR" smtClean="0">
                <a:cs typeface="B Zar" panose="00000400000000000000" pitchFamily="2" charset="-78"/>
              </a:rPr>
              <a:t>توجه سازمان است </a:t>
            </a:r>
            <a:r>
              <a:rPr lang="fa-IR">
                <a:cs typeface="B Zar" panose="00000400000000000000" pitchFamily="2" charset="-78"/>
              </a:rPr>
              <a:t>و از سوي مافوق مورد تشويق و تأييد قرار ميگيرد سعي ميكنند خودشان را تقويت نمايند</a:t>
            </a:r>
            <a:r>
              <a:rPr lang="fa-IR">
                <a:cs typeface="B Zar" panose="00000400000000000000" pitchFamily="2" charset="-78"/>
              </a:rPr>
              <a:t>، </a:t>
            </a:r>
            <a:r>
              <a:rPr lang="fa-IR" smtClean="0">
                <a:cs typeface="B Zar" panose="00000400000000000000" pitchFamily="2" charset="-78"/>
              </a:rPr>
              <a:t>به عبارتي دائماً به </a:t>
            </a:r>
            <a:r>
              <a:rPr lang="fa-IR">
                <a:cs typeface="B Zar" panose="00000400000000000000" pitchFamily="2" charset="-78"/>
              </a:rPr>
              <a:t>معلومات و سطح دانش خود </a:t>
            </a:r>
            <a:r>
              <a:rPr lang="fa-IR">
                <a:cs typeface="B Zar" panose="00000400000000000000" pitchFamily="2" charset="-78"/>
              </a:rPr>
              <a:t>ميافزايند </a:t>
            </a:r>
            <a:r>
              <a:rPr lang="fa-IR" smtClean="0">
                <a:cs typeface="B Zar" panose="00000400000000000000" pitchFamily="2" charset="-78"/>
              </a:rPr>
              <a:t>(يكي </a:t>
            </a:r>
            <a:r>
              <a:rPr lang="fa-IR">
                <a:cs typeface="B Zar" panose="00000400000000000000" pitchFamily="2" charset="-78"/>
              </a:rPr>
              <a:t>از مصداقهاي اين مسئله ميتواند شركت در </a:t>
            </a:r>
            <a:r>
              <a:rPr lang="fa-IR">
                <a:cs typeface="B Zar" panose="00000400000000000000" pitchFamily="2" charset="-78"/>
              </a:rPr>
              <a:t>كلاسهاي </a:t>
            </a:r>
            <a:r>
              <a:rPr lang="fa-IR" smtClean="0">
                <a:cs typeface="B Zar" panose="00000400000000000000" pitchFamily="2" charset="-78"/>
              </a:rPr>
              <a:t>ضمن خدمت، بازآموزي</a:t>
            </a:r>
            <a:r>
              <a:rPr lang="fa-IR">
                <a:cs typeface="B Zar" panose="00000400000000000000" pitchFamily="2" charset="-78"/>
              </a:rPr>
              <a:t>، شركت در نشستها، كارگاههاي آموزشي و علمي و... باشد كه زنان </a:t>
            </a:r>
            <a:r>
              <a:rPr lang="fa-IR">
                <a:cs typeface="B Zar" panose="00000400000000000000" pitchFamily="2" charset="-78"/>
              </a:rPr>
              <a:t>حضور </a:t>
            </a:r>
            <a:r>
              <a:rPr lang="fa-IR" smtClean="0">
                <a:cs typeface="B Zar" panose="00000400000000000000" pitchFamily="2" charset="-78"/>
              </a:rPr>
              <a:t>پررنگتري دارند.) </a:t>
            </a:r>
            <a:r>
              <a:rPr lang="fa-IR">
                <a:cs typeface="B Zar" panose="00000400000000000000" pitchFamily="2" charset="-78"/>
              </a:rPr>
              <a:t>در متغيرهاي متنوع و متعدد در اين بررسي</a:t>
            </a:r>
            <a:r>
              <a:rPr lang="fa-IR">
                <a:cs typeface="B Zar" panose="00000400000000000000" pitchFamily="2" charset="-78"/>
              </a:rPr>
              <a:t>، </a:t>
            </a:r>
            <a:r>
              <a:rPr lang="fa-IR" smtClean="0">
                <a:cs typeface="B Zar" panose="00000400000000000000" pitchFamily="2" charset="-78"/>
              </a:rPr>
              <a:t>بعد « پشتكار </a:t>
            </a:r>
            <a:r>
              <a:rPr lang="fa-IR">
                <a:cs typeface="B Zar" panose="00000400000000000000" pitchFamily="2" charset="-78"/>
              </a:rPr>
              <a:t>و </a:t>
            </a:r>
            <a:r>
              <a:rPr lang="fa-IR" smtClean="0">
                <a:cs typeface="B Zar" panose="00000400000000000000" pitchFamily="2" charset="-78"/>
              </a:rPr>
              <a:t>جديت» در </a:t>
            </a:r>
            <a:r>
              <a:rPr lang="fa-IR">
                <a:cs typeface="B Zar" panose="00000400000000000000" pitchFamily="2" charset="-78"/>
              </a:rPr>
              <a:t>زنان </a:t>
            </a:r>
            <a:r>
              <a:rPr lang="fa-IR">
                <a:cs typeface="B Zar" panose="00000400000000000000" pitchFamily="2" charset="-78"/>
              </a:rPr>
              <a:t>بيشتر </a:t>
            </a:r>
            <a:r>
              <a:rPr lang="fa-IR" smtClean="0">
                <a:cs typeface="B Zar" panose="00000400000000000000" pitchFamily="2" charset="-78"/>
              </a:rPr>
              <a:t>به چشم </a:t>
            </a:r>
            <a:r>
              <a:rPr lang="fa-IR">
                <a:cs typeface="B Zar" panose="00000400000000000000" pitchFamily="2" charset="-78"/>
              </a:rPr>
              <a:t>ميخورد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3708182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نتيجة ديگري كه در اين بررسي با توجه به عوامل و متغيرهاي مورد بحث ميتوان به آن دست يافت؛ «›بقاي كار زنان» است. يعني زنان كار را انجام ميدهند براي اينكه »كار« بهعنوان يك پديده، حضور و وجود داشته باشد و نميخواهند آن را از دست دهند و به هر قيمتي ميخواهند كه »كار« را براي خود حفظ كنند و همين ماندگاري و بقاي كار موجب ميشود كه زنان اطاعت امر كنند، پشتكار و جديت بيشتري به خرج دهند، دائماً در پي افزايش و ارتقاء سطح معلومات خويش باشند. مسئله رضايت شغلي، آنگونه كه در كار مردان مطرح است نمودي ندارد. باقي ماندن زن بر «كار» اهميت دارد نه رضايت وي از كار</a:t>
            </a:r>
            <a:endParaRPr lang="fa-IR">
              <a:cs typeface="B Zar" panose="00000400000000000000" pitchFamily="2" charset="-78"/>
            </a:endParaRPr>
          </a:p>
        </p:txBody>
      </p:sp>
      <p:sp>
        <p:nvSpPr>
          <p:cNvPr id="4" name="Rectangle 3"/>
          <p:cNvSpPr/>
          <p:nvPr/>
        </p:nvSpPr>
        <p:spPr>
          <a:xfrm>
            <a:off x="970671" y="4909624"/>
            <a:ext cx="10383129"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fa-IR"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Zar" panose="00000400000000000000" pitchFamily="2" charset="-78"/>
              </a:rPr>
              <a:t>مسئله رضايت شغلي، آنگونه كه در كار مردان  مطرح است نمودي ندارد. </a:t>
            </a:r>
            <a:endParaRPr lang="fa-IR"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007888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نتيجة مهم ديگر اينكه مطابق با نتايج تحقيقات بسياري كه در ايران و جهان انجام شده است، </a:t>
            </a:r>
            <a:r>
              <a:rPr lang="fa-IR">
                <a:cs typeface="B Zar" panose="00000400000000000000" pitchFamily="2" charset="-78"/>
              </a:rPr>
              <a:t>در </a:t>
            </a:r>
            <a:r>
              <a:rPr lang="fa-IR" smtClean="0">
                <a:cs typeface="B Zar" panose="00000400000000000000" pitchFamily="2" charset="-78"/>
              </a:rPr>
              <a:t>محيطهايي كه </a:t>
            </a:r>
            <a:r>
              <a:rPr lang="fa-IR">
                <a:cs typeface="B Zar" panose="00000400000000000000" pitchFamily="2" charset="-78"/>
              </a:rPr>
              <a:t>زنان و مردان با هم كار ميكنند؛ »</a:t>
            </a:r>
            <a:r>
              <a:rPr lang="fa-IR">
                <a:solidFill>
                  <a:srgbClr val="FF0000"/>
                </a:solidFill>
                <a:cs typeface="B Zar" panose="00000400000000000000" pitchFamily="2" charset="-78"/>
              </a:rPr>
              <a:t>سلطة مردانه</a:t>
            </a:r>
            <a:r>
              <a:rPr lang="fa-IR">
                <a:cs typeface="B Zar" panose="00000400000000000000" pitchFamily="2" charset="-78"/>
              </a:rPr>
              <a:t>« در كار واضح است. بر اساس مطالعه حاضر، </a:t>
            </a:r>
            <a:r>
              <a:rPr lang="fa-IR">
                <a:cs typeface="B Zar" panose="00000400000000000000" pitchFamily="2" charset="-78"/>
              </a:rPr>
              <a:t>از </a:t>
            </a:r>
            <a:r>
              <a:rPr lang="fa-IR" smtClean="0">
                <a:cs typeface="B Zar" panose="00000400000000000000" pitchFamily="2" charset="-78"/>
              </a:rPr>
              <a:t>آنجائيكه مردان </a:t>
            </a:r>
            <a:r>
              <a:rPr lang="fa-IR">
                <a:cs typeface="B Zar" panose="00000400000000000000" pitchFamily="2" charset="-78"/>
              </a:rPr>
              <a:t>شبكه روابط اجتماعي قويتري را در محيط كار تجربه ميكنند و به دنبال رضايت شغلي- </a:t>
            </a:r>
            <a:r>
              <a:rPr lang="fa-IR">
                <a:cs typeface="B Zar" panose="00000400000000000000" pitchFamily="2" charset="-78"/>
              </a:rPr>
              <a:t>اولين </a:t>
            </a:r>
            <a:r>
              <a:rPr lang="fa-IR" smtClean="0">
                <a:cs typeface="B Zar" panose="00000400000000000000" pitchFamily="2" charset="-78"/>
              </a:rPr>
              <a:t>متغيري كه </a:t>
            </a:r>
            <a:r>
              <a:rPr lang="fa-IR">
                <a:cs typeface="B Zar" panose="00000400000000000000" pitchFamily="2" charset="-78"/>
              </a:rPr>
              <a:t>مد نظر مردان است- مشخص بودن كار يعني وضوح نقش و وظايف كار مهمترين عاملي است </a:t>
            </a:r>
            <a:r>
              <a:rPr lang="fa-IR">
                <a:cs typeface="B Zar" panose="00000400000000000000" pitchFamily="2" charset="-78"/>
              </a:rPr>
              <a:t>كه </a:t>
            </a:r>
            <a:r>
              <a:rPr lang="fa-IR" smtClean="0">
                <a:cs typeface="B Zar" panose="00000400000000000000" pitchFamily="2" charset="-78"/>
              </a:rPr>
              <a:t>بر اخلاق </a:t>
            </a:r>
            <a:r>
              <a:rPr lang="fa-IR">
                <a:cs typeface="B Zar" panose="00000400000000000000" pitchFamily="2" charset="-78"/>
              </a:rPr>
              <a:t>كار </a:t>
            </a:r>
            <a:r>
              <a:rPr lang="fa-IR">
                <a:cs typeface="B Zar" panose="00000400000000000000" pitchFamily="2" charset="-78"/>
              </a:rPr>
              <a:t>آنان </a:t>
            </a:r>
            <a:r>
              <a:rPr lang="fa-IR" smtClean="0">
                <a:cs typeface="B Zar" panose="00000400000000000000" pitchFamily="2" charset="-78"/>
              </a:rPr>
              <a:t>(با </a:t>
            </a:r>
            <a:r>
              <a:rPr lang="fa-IR">
                <a:cs typeface="B Zar" panose="00000400000000000000" pitchFamily="2" charset="-78"/>
              </a:rPr>
              <a:t>شدت </a:t>
            </a:r>
            <a:r>
              <a:rPr lang="fa-IR" smtClean="0">
                <a:cs typeface="B Zar" panose="00000400000000000000" pitchFamily="2" charset="-78"/>
              </a:rPr>
              <a:t>زياد)، </a:t>
            </a:r>
            <a:r>
              <a:rPr lang="fa-IR">
                <a:cs typeface="B Zar" panose="00000400000000000000" pitchFamily="2" charset="-78"/>
              </a:rPr>
              <a:t>تأثير مي ذارد</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08981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بهمين دليل، مردان دائماً شبكة روابط اجتماعي خود را قويتر ميكنند، در حاليكه زنان طبق همين بررسي، اگر ساعات اضافي براي حضور در محل كار داشته باشند، كه معمولاً اين طور نيست و بايد براي رسيدگي به امر فرزندان و خانواده، هرچه زودتر محل كارشان را ترك كنند، با پشتكار و جديت به بازآموزي و تقويت كار خويش ميپردازند و روابط اجتماعي كمتري با همكاران زن دارند. </a:t>
            </a:r>
            <a:endParaRPr lang="fa-IR">
              <a:cs typeface="B Zar" panose="00000400000000000000" pitchFamily="2" charset="-78"/>
            </a:endParaRPr>
          </a:p>
        </p:txBody>
      </p:sp>
      <p:sp>
        <p:nvSpPr>
          <p:cNvPr id="4" name="Flowchart: Process 3"/>
          <p:cNvSpPr/>
          <p:nvPr/>
        </p:nvSpPr>
        <p:spPr>
          <a:xfrm>
            <a:off x="3516923" y="4459458"/>
            <a:ext cx="4642339" cy="10269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پشتكار و جديت در بازآموزي و تقويت كار</a:t>
            </a:r>
            <a:endParaRPr lang="fa-IR" sz="2400">
              <a:solidFill>
                <a:srgbClr val="FF0000"/>
              </a:solidFill>
            </a:endParaRPr>
          </a:p>
        </p:txBody>
      </p:sp>
    </p:spTree>
    <p:extLst>
      <p:ext uri="{BB962C8B-B14F-4D97-AF65-F5344CB8AC3E}">
        <p14:creationId xmlns:p14="http://schemas.microsoft.com/office/powerpoint/2010/main" val="34092901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زنان، بهدليل كاهش ساعات حضورشان در محل كار، به دلايل خانوادگي و به دليل عدم ارتباطشان با همكاران </a:t>
            </a:r>
            <a:r>
              <a:rPr lang="fa-IR" smtClean="0">
                <a:cs typeface="B Zar" panose="00000400000000000000" pitchFamily="2" charset="-78"/>
              </a:rPr>
              <a:t>مرد</a:t>
            </a:r>
            <a:r>
              <a:rPr lang="fa-IR">
                <a:cs typeface="B Zar" panose="00000400000000000000" pitchFamily="2" charset="-78"/>
              </a:rPr>
              <a:t>، به دليل جنسيت خويش، حوزه ارتباط اجتماعي را محدود ميكنند و به دلايل فرهنگي و </a:t>
            </a:r>
            <a:r>
              <a:rPr lang="fa-IR">
                <a:cs typeface="B Zar" panose="00000400000000000000" pitchFamily="2" charset="-78"/>
              </a:rPr>
              <a:t>اعتقادات </a:t>
            </a:r>
            <a:r>
              <a:rPr lang="fa-IR" smtClean="0">
                <a:cs typeface="B Zar" panose="00000400000000000000" pitchFamily="2" charset="-78"/>
              </a:rPr>
              <a:t>فردي، دايرة </a:t>
            </a:r>
            <a:r>
              <a:rPr lang="fa-IR">
                <a:cs typeface="B Zar" panose="00000400000000000000" pitchFamily="2" charset="-78"/>
              </a:rPr>
              <a:t>اين ارتباطات دائماً در حال كوچك شدن است و در خارج از محيط كار، حضور همسر و فرزندان</a:t>
            </a:r>
            <a:r>
              <a:rPr lang="fa-IR">
                <a:cs typeface="B Zar" panose="00000400000000000000" pitchFamily="2" charset="-78"/>
              </a:rPr>
              <a:t>، </a:t>
            </a:r>
            <a:r>
              <a:rPr lang="fa-IR" smtClean="0">
                <a:cs typeface="B Zar" panose="00000400000000000000" pitchFamily="2" charset="-78"/>
              </a:rPr>
              <a:t>خانواده و</a:t>
            </a:r>
            <a:r>
              <a:rPr lang="fa-IR">
                <a:cs typeface="B Zar" panose="00000400000000000000" pitchFamily="2" charset="-78"/>
              </a:rPr>
              <a:t>... اجازه ارتباط بيشتر را به زنان نميدهد و زنان در مقابل خويش با شبكه روابط اجتماعي مردان </a:t>
            </a:r>
            <a:r>
              <a:rPr lang="fa-IR">
                <a:cs typeface="B Zar" panose="00000400000000000000" pitchFamily="2" charset="-78"/>
              </a:rPr>
              <a:t>كه </a:t>
            </a:r>
            <a:r>
              <a:rPr lang="fa-IR" smtClean="0">
                <a:cs typeface="B Zar" panose="00000400000000000000" pitchFamily="2" charset="-78"/>
              </a:rPr>
              <a:t>بهطور روزمره </a:t>
            </a:r>
            <a:r>
              <a:rPr lang="fa-IR">
                <a:cs typeface="B Zar" panose="00000400000000000000" pitchFamily="2" charset="-78"/>
              </a:rPr>
              <a:t>به دليل عوامل و دلايل منفعتطلبانة اقتصادي، علمي، سياسي، اجتماعي و... در حال </a:t>
            </a:r>
            <a:r>
              <a:rPr lang="fa-IR">
                <a:cs typeface="B Zar" panose="00000400000000000000" pitchFamily="2" charset="-78"/>
              </a:rPr>
              <a:t>گسترش </a:t>
            </a:r>
            <a:r>
              <a:rPr lang="fa-IR" smtClean="0">
                <a:cs typeface="B Zar" panose="00000400000000000000" pitchFamily="2" charset="-78"/>
              </a:rPr>
              <a:t>است روبرو هستند</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303069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 از همين رو بحث »سلطه مردانه« در كار زنان بهخصوص در جامعة دانشگاهي به خوبي خود را نمايان ميكند و حتي شركت زنان دانشگاهي در مجامع علمي كه با كار و وظايف محوله روزمرة آنها در ارتباط است تحتتأثير همين نكته واقع شده است. مديران زن دانشگاهي (اعم از ردههاي مياني، فوقاني) بيشتر از ردههاي پائين شغلي از اين روند متأثر ميشوند و در حقيقت، در موقعيتي كه بيشترين ميزان كار و اخلاق كار از  آنان قابل انتظار است به دلايل مذكور نميتوانند ابراز وجود نمايند و شايستگي خويش را نشان دهند</a:t>
            </a:r>
            <a:endParaRPr lang="fa-IR">
              <a:cs typeface="B Zar" panose="00000400000000000000" pitchFamily="2" charset="-78"/>
            </a:endParaRPr>
          </a:p>
        </p:txBody>
      </p:sp>
      <p:sp>
        <p:nvSpPr>
          <p:cNvPr id="4" name="Explosion 1 3"/>
          <p:cNvSpPr/>
          <p:nvPr/>
        </p:nvSpPr>
        <p:spPr>
          <a:xfrm>
            <a:off x="4576689" y="4919198"/>
            <a:ext cx="3038621" cy="1392702"/>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ابراز وجود</a:t>
            </a:r>
            <a:endParaRPr lang="fa-IR" sz="2000">
              <a:solidFill>
                <a:srgbClr val="FF0000"/>
              </a:solidFill>
            </a:endParaRPr>
          </a:p>
        </p:txBody>
      </p:sp>
    </p:spTree>
    <p:extLst>
      <p:ext uri="{BB962C8B-B14F-4D97-AF65-F5344CB8AC3E}">
        <p14:creationId xmlns:p14="http://schemas.microsoft.com/office/powerpoint/2010/main" val="14567433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z="3600">
                <a:cs typeface="B Zar" panose="00000400000000000000" pitchFamily="2" charset="-78"/>
              </a:rPr>
              <a:t>در اين تحقيق هم، ميزان اخلاق كار زنان كمي از اخلاق كار مردان </a:t>
            </a:r>
            <a:r>
              <a:rPr lang="fa-IR" sz="3600">
                <a:cs typeface="B Zar" panose="00000400000000000000" pitchFamily="2" charset="-78"/>
              </a:rPr>
              <a:t>كمتر </a:t>
            </a:r>
            <a:r>
              <a:rPr lang="fa-IR" sz="3600" smtClean="0">
                <a:cs typeface="B Zar" panose="00000400000000000000" pitchFamily="2" charset="-78"/>
              </a:rPr>
              <a:t>بوده است</a:t>
            </a:r>
            <a:r>
              <a:rPr lang="fa-IR" sz="3600">
                <a:cs typeface="B Zar" panose="00000400000000000000" pitchFamily="2" charset="-78"/>
              </a:rPr>
              <a:t>. </a:t>
            </a:r>
            <a:endParaRPr lang="fa-IR" sz="1050">
              <a:cs typeface="B Zar" panose="00000400000000000000" pitchFamily="2" charset="-78"/>
            </a:endParaRPr>
          </a:p>
        </p:txBody>
      </p:sp>
    </p:spTree>
    <p:extLst>
      <p:ext uri="{BB962C8B-B14F-4D97-AF65-F5344CB8AC3E}">
        <p14:creationId xmlns:p14="http://schemas.microsoft.com/office/powerpoint/2010/main" val="2060574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گذشته از موارد مذكور مسئله مهم ديگري كه در كار زنان و نحوه چگونگي آن خودنمايي بارزي دارد اين است كه در بسياري از تحقيقات خارج و داخل كشور بارها و بارها اين نتيجه حاصل شده است كه زنان شاغل صرف نظر از ميزان تحصيلات، وضعيت تأهل، تعداد، سن و جنس فرزندان آنها، نوع شغل و ميزان درآمد، موقعيت شغلي با هر ميزان ساعات كار و با هر پست سازماني، بايد علاوه بر مشكلات مربوط به كار، بار مشكلات مربوط به نقشهاي محول و مقرّر خانه داري، مادري، همسري، پرستاري را به تنهايي به عهده گيرند (مقصودي، 1383 در دانشگاه تهران)، زنان شاغل متخصص انتظار ايفاي نقشي بيشتر از آن چه در حال حاضر انجام ميدهند از خود دارند ولي به علت </a:t>
            </a:r>
            <a:r>
              <a:rPr lang="fa-IR" sz="3600" smtClean="0">
                <a:solidFill>
                  <a:srgbClr val="FF0000"/>
                </a:solidFill>
                <a:cs typeface="B Zar" panose="00000400000000000000" pitchFamily="2" charset="-78"/>
              </a:rPr>
              <a:t>غلبة تفكر مردانه </a:t>
            </a:r>
            <a:r>
              <a:rPr lang="fa-IR" smtClean="0">
                <a:cs typeface="B Zar" panose="00000400000000000000" pitchFamily="2" charset="-78"/>
              </a:rPr>
              <a:t>در محيط شغلي به نقشهايي كمتر از ميزان انتظار خود بسنده ميكنند، </a:t>
            </a:r>
          </a:p>
          <a:p>
            <a:pPr algn="just"/>
            <a:r>
              <a:rPr lang="fa-IR" smtClean="0">
                <a:cs typeface="B Zar" panose="00000400000000000000" pitchFamily="2" charset="-78"/>
              </a:rPr>
              <a:t/>
            </a:r>
            <a:br>
              <a:rPr lang="fa-IR" smtClean="0">
                <a:cs typeface="B Zar" panose="00000400000000000000" pitchFamily="2" charset="-78"/>
              </a:rPr>
            </a:br>
            <a:endParaRPr lang="fa-IR" smtClean="0">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35074247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مردان اگر چه موافق مشاركت اجتماعي و شغلي زن در جامعه هستند ولي اين موافقت را مشروط به حفظ اولويت شغلي خودشان ميدانند و شغل زنان در درجة دوم اهميت قرار ميگيرد. اين تفاوت نگرش بين زنان و مردان در كار موجب ميشود كه همكاري آنها در محيط كار تحتالشعاع عامل جنسيت قرار گيرد نه ويژگيها و ابزار و لوازم شغلي. اين عامل، موجب عدم همكاري مؤثر بين آنها ميگردد و در مجموع نه به نفع مردان همكار است نه به نفع سازمان</a:t>
            </a:r>
            <a:endParaRPr lang="fa-IR">
              <a:cs typeface="B Zar" panose="00000400000000000000" pitchFamily="2" charset="-78"/>
            </a:endParaRPr>
          </a:p>
        </p:txBody>
      </p:sp>
    </p:spTree>
    <p:extLst>
      <p:ext uri="{BB962C8B-B14F-4D97-AF65-F5344CB8AC3E}">
        <p14:creationId xmlns:p14="http://schemas.microsoft.com/office/powerpoint/2010/main" val="38595336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كارمندان دانشگاه، ساعات اضافه كاري، حق تأهل و تكفّل، فرصتهاي ارتقاء و گرفتن پستها </a:t>
            </a:r>
            <a:r>
              <a:rPr lang="fa-IR">
                <a:cs typeface="B Zar" panose="00000400000000000000" pitchFamily="2" charset="-78"/>
              </a:rPr>
              <a:t>و </a:t>
            </a:r>
            <a:r>
              <a:rPr lang="fa-IR" smtClean="0">
                <a:cs typeface="B Zar" panose="00000400000000000000" pitchFamily="2" charset="-78"/>
              </a:rPr>
              <a:t>تحرك افقي </a:t>
            </a:r>
            <a:r>
              <a:rPr lang="fa-IR">
                <a:cs typeface="B Zar" panose="00000400000000000000" pitchFamily="2" charset="-78"/>
              </a:rPr>
              <a:t>و عمودي و اخذ مأموريتهاي روزانه، هفتگي و... غالباً در اختيار مردان </a:t>
            </a:r>
            <a:r>
              <a:rPr lang="fa-IR">
                <a:cs typeface="B Zar" panose="00000400000000000000" pitchFamily="2" charset="-78"/>
              </a:rPr>
              <a:t>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0545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كار شديد و شرافتمندانه بهعنوان يك قاعده اخلاقي و فرهنگي دروني شده در غرب پذيرفته شـدهاسـت</a:t>
            </a:r>
            <a:r>
              <a:rPr lang="fa-IR">
                <a:cs typeface="B Zar" panose="00000400000000000000" pitchFamily="2" charset="-78"/>
              </a:rPr>
              <a:t>. </a:t>
            </a:r>
            <a:r>
              <a:rPr lang="fa-IR" smtClean="0">
                <a:cs typeface="B Zar" panose="00000400000000000000" pitchFamily="2" charset="-78"/>
              </a:rPr>
              <a:t>در كشورهايي </a:t>
            </a:r>
            <a:r>
              <a:rPr lang="fa-IR">
                <a:cs typeface="B Zar" panose="00000400000000000000" pitchFamily="2" charset="-78"/>
              </a:rPr>
              <a:t>همانند ژاپن، آمريكا، آلمان، انگلستان و ديگر كشورهاي صنعتي درجات بالايي از اخلاق </a:t>
            </a:r>
            <a:r>
              <a:rPr lang="fa-IR">
                <a:cs typeface="B Zar" panose="00000400000000000000" pitchFamily="2" charset="-78"/>
              </a:rPr>
              <a:t>كـار </a:t>
            </a:r>
            <a:r>
              <a:rPr lang="fa-IR" smtClean="0">
                <a:cs typeface="B Zar" panose="00000400000000000000" pitchFamily="2" charset="-78"/>
              </a:rPr>
              <a:t>حـاكم است</a:t>
            </a:r>
            <a:r>
              <a:rPr lang="fa-IR">
                <a:cs typeface="B Zar" panose="00000400000000000000" pitchFamily="2" charset="-78"/>
              </a:rPr>
              <a:t>. در ايران، بنابر نظر اكثر كارشناسان اقتصادي و مسئولين، فرهنگ و اخلاق كار بسيار </a:t>
            </a:r>
            <a:r>
              <a:rPr lang="fa-IR">
                <a:cs typeface="B Zar" panose="00000400000000000000" pitchFamily="2" charset="-78"/>
              </a:rPr>
              <a:t>ضعيف </a:t>
            </a:r>
            <a:r>
              <a:rPr lang="fa-IR" smtClean="0">
                <a:cs typeface="B Zar" panose="00000400000000000000" pitchFamily="2" charset="-78"/>
              </a:rPr>
              <a:t>اسـت( ن.ك. وزارت </a:t>
            </a:r>
            <a:r>
              <a:rPr lang="fa-IR">
                <a:cs typeface="B Zar" panose="00000400000000000000" pitchFamily="2" charset="-78"/>
              </a:rPr>
              <a:t>كار</a:t>
            </a:r>
            <a:r>
              <a:rPr lang="fa-IR">
                <a:cs typeface="B Zar" panose="00000400000000000000" pitchFamily="2" charset="-78"/>
              </a:rPr>
              <a:t>، </a:t>
            </a:r>
            <a:r>
              <a:rPr lang="fa-IR" smtClean="0">
                <a:cs typeface="B Zar" panose="00000400000000000000" pitchFamily="2" charset="-78"/>
              </a:rPr>
              <a:t>2،1380) و </a:t>
            </a:r>
            <a:r>
              <a:rPr lang="fa-IR">
                <a:cs typeface="B Zar" panose="00000400000000000000" pitchFamily="2" charset="-78"/>
              </a:rPr>
              <a:t>بايستي فقدان فرهنگ و اخلاق كار مناسب در جامعـه بـه عنـوان يـك نقـص </a:t>
            </a:r>
            <a:r>
              <a:rPr lang="fa-IR">
                <a:cs typeface="B Zar" panose="00000400000000000000" pitchFamily="2" charset="-78"/>
              </a:rPr>
              <a:t>و </a:t>
            </a:r>
            <a:r>
              <a:rPr lang="fa-IR" smtClean="0">
                <a:cs typeface="B Zar" panose="00000400000000000000" pitchFamily="2" charset="-78"/>
              </a:rPr>
              <a:t>معـضل اقتصادي </a:t>
            </a:r>
            <a:r>
              <a:rPr lang="fa-IR">
                <a:cs typeface="B Zar" panose="00000400000000000000" pitchFamily="2" charset="-78"/>
              </a:rPr>
              <a:t>و اجتماعي تلقي شود و مورد مطالعه و تدقيق قرار گيرد. بـدين ترتيـب بحـث توسـعه </a:t>
            </a:r>
            <a:r>
              <a:rPr lang="fa-IR">
                <a:cs typeface="B Zar" panose="00000400000000000000" pitchFamily="2" charset="-78"/>
              </a:rPr>
              <a:t>انـساني </a:t>
            </a:r>
            <a:r>
              <a:rPr lang="fa-IR" smtClean="0">
                <a:cs typeface="B Zar" panose="00000400000000000000" pitchFamily="2" charset="-78"/>
              </a:rPr>
              <a:t>مطـرح ميشود </a:t>
            </a:r>
            <a:r>
              <a:rPr lang="fa-IR">
                <a:cs typeface="B Zar" panose="00000400000000000000" pitchFamily="2" charset="-78"/>
              </a:rPr>
              <a:t>و در اين ميان مشاركت اجتماعي اهميت مييابد. در اين ميان فعاليت و مـشاركت اجتمـاعي </a:t>
            </a:r>
            <a:r>
              <a:rPr lang="fa-IR">
                <a:cs typeface="B Zar" panose="00000400000000000000" pitchFamily="2" charset="-78"/>
              </a:rPr>
              <a:t>زنـان </a:t>
            </a:r>
            <a:r>
              <a:rPr lang="fa-IR" smtClean="0">
                <a:cs typeface="B Zar" panose="00000400000000000000" pitchFamily="2" charset="-78"/>
              </a:rPr>
              <a:t>نيـز بهعنوان </a:t>
            </a:r>
            <a:r>
              <a:rPr lang="fa-IR">
                <a:cs typeface="B Zar" panose="00000400000000000000" pitchFamily="2" charset="-78"/>
              </a:rPr>
              <a:t>يكي از زير شاخصها مورد توجه قرار </a:t>
            </a:r>
            <a:r>
              <a:rPr lang="fa-IR">
                <a:cs typeface="B Zar" panose="00000400000000000000" pitchFamily="2" charset="-78"/>
              </a:rPr>
              <a:t>ميگيرد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3444240" y="5299026"/>
            <a:ext cx="5303520" cy="101287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در ايران، بنابر نظر اكثر كارشناسان اقتصادي و مسئولين، فرهنگ و اخلاق كار بسيار ضعيف اسـت</a:t>
            </a:r>
            <a:endParaRPr lang="fa-IR" sz="2400">
              <a:solidFill>
                <a:srgbClr val="FF0000"/>
              </a:solidFill>
            </a:endParaRPr>
          </a:p>
        </p:txBody>
      </p:sp>
    </p:spTree>
    <p:extLst>
      <p:ext uri="{BB962C8B-B14F-4D97-AF65-F5344CB8AC3E}">
        <p14:creationId xmlns:p14="http://schemas.microsoft.com/office/powerpoint/2010/main" val="4162407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همانطور كه در مباحث نظري آورده شد در تحقيقات جهاني، مردان در كار خويش به پيشرفت شخصي </a:t>
            </a:r>
            <a:r>
              <a:rPr lang="fa-IR">
                <a:cs typeface="B Zar" panose="00000400000000000000" pitchFamily="2" charset="-78"/>
              </a:rPr>
              <a:t>و </a:t>
            </a:r>
            <a:r>
              <a:rPr lang="fa-IR" smtClean="0">
                <a:cs typeface="B Zar" panose="00000400000000000000" pitchFamily="2" charset="-78"/>
              </a:rPr>
              <a:t>حقوق مادي </a:t>
            </a:r>
            <a:r>
              <a:rPr lang="fa-IR">
                <a:cs typeface="B Zar" panose="00000400000000000000" pitchFamily="2" charset="-78"/>
              </a:rPr>
              <a:t>اهميت بيشتري ميدهند و </a:t>
            </a:r>
            <a:r>
              <a:rPr lang="fa-IR" sz="3200">
                <a:solidFill>
                  <a:srgbClr val="FF0000"/>
                </a:solidFill>
                <a:cs typeface="B Zar" panose="00000400000000000000" pitchFamily="2" charset="-78"/>
              </a:rPr>
              <a:t>زنان به جذاب بودن كار توجه دارند</a:t>
            </a:r>
            <a:r>
              <a:rPr lang="fa-IR">
                <a:cs typeface="B Zar" panose="00000400000000000000" pitchFamily="2" charset="-78"/>
              </a:rPr>
              <a:t>. اما در عين حال زنان كار را با </a:t>
            </a:r>
            <a:r>
              <a:rPr lang="fa-IR">
                <a:cs typeface="B Zar" panose="00000400000000000000" pitchFamily="2" charset="-78"/>
              </a:rPr>
              <a:t>زندگي </a:t>
            </a:r>
            <a:r>
              <a:rPr lang="fa-IR" smtClean="0">
                <a:cs typeface="B Zar" panose="00000400000000000000" pitchFamily="2" charset="-78"/>
              </a:rPr>
              <a:t>روزمرة خويش </a:t>
            </a:r>
            <a:r>
              <a:rPr lang="fa-IR">
                <a:cs typeface="B Zar" panose="00000400000000000000" pitchFamily="2" charset="-78"/>
              </a:rPr>
              <a:t>تطبيق ميدهند و دائماً در حال ايجاد تعادل بين كار و زندگي هستند. در حاليكه در مردان، </a:t>
            </a:r>
            <a:r>
              <a:rPr lang="fa-IR">
                <a:cs typeface="B Zar" panose="00000400000000000000" pitchFamily="2" charset="-78"/>
              </a:rPr>
              <a:t>كار </a:t>
            </a:r>
            <a:r>
              <a:rPr lang="fa-IR" smtClean="0">
                <a:cs typeface="B Zar" panose="00000400000000000000" pitchFamily="2" charset="-78"/>
              </a:rPr>
              <a:t>داراي استقلالي </a:t>
            </a:r>
            <a:r>
              <a:rPr lang="fa-IR">
                <a:cs typeface="B Zar" panose="00000400000000000000" pitchFamily="2" charset="-78"/>
              </a:rPr>
              <a:t>است كه ارتباطي با مسائل ديگر زندگي روزمرة آنها ندارد. وضعيت تأهل، تعداد فرزندان، سن </a:t>
            </a:r>
            <a:r>
              <a:rPr lang="fa-IR">
                <a:cs typeface="B Zar" panose="00000400000000000000" pitchFamily="2" charset="-78"/>
              </a:rPr>
              <a:t>و </a:t>
            </a:r>
            <a:r>
              <a:rPr lang="fa-IR" smtClean="0">
                <a:cs typeface="B Zar" panose="00000400000000000000" pitchFamily="2" charset="-78"/>
              </a:rPr>
              <a:t>جنس آنها</a:t>
            </a:r>
            <a:r>
              <a:rPr lang="fa-IR">
                <a:cs typeface="B Zar" panose="00000400000000000000" pitchFamily="2" charset="-78"/>
              </a:rPr>
              <a:t>، ارتباط عاطفي با همسر، در يافتن شغل زنان و ماندگاري آن نقش </a:t>
            </a:r>
            <a:r>
              <a:rPr lang="fa-IR">
                <a:cs typeface="B Zar" panose="00000400000000000000" pitchFamily="2" charset="-78"/>
              </a:rPr>
              <a:t>دارد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2796988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حاليكه در مردان به هيچ وجه جنسيت آنها، نقشي در يافتن شغل و كار و تداوم و استمرار و </a:t>
            </a:r>
            <a:r>
              <a:rPr lang="fa-IR">
                <a:cs typeface="B Zar" panose="00000400000000000000" pitchFamily="2" charset="-78"/>
              </a:rPr>
              <a:t>اخلاق </a:t>
            </a:r>
            <a:r>
              <a:rPr lang="fa-IR" smtClean="0">
                <a:cs typeface="B Zar" panose="00000400000000000000" pitchFamily="2" charset="-78"/>
              </a:rPr>
              <a:t>بازي نميكند</a:t>
            </a:r>
            <a:r>
              <a:rPr lang="fa-IR">
                <a:cs typeface="B Zar" panose="00000400000000000000" pitchFamily="2" charset="-78"/>
              </a:rPr>
              <a:t>. اين نوع نگرش و رفتار در سازمان نه مصلحت و نفع سازمان در محيط كار را در بردارد و </a:t>
            </a:r>
            <a:r>
              <a:rPr lang="fa-IR">
                <a:cs typeface="B Zar" panose="00000400000000000000" pitchFamily="2" charset="-78"/>
              </a:rPr>
              <a:t>نه </a:t>
            </a:r>
            <a:r>
              <a:rPr lang="fa-IR" smtClean="0">
                <a:cs typeface="B Zar" panose="00000400000000000000" pitchFamily="2" charset="-78"/>
              </a:rPr>
              <a:t>ميتواند اخلاق </a:t>
            </a:r>
            <a:r>
              <a:rPr lang="fa-IR">
                <a:cs typeface="B Zar" panose="00000400000000000000" pitchFamily="2" charset="-78"/>
              </a:rPr>
              <a:t>كار را افزايش دهد و نه به نفع كاركناني است كه در يك مكان، آنهم در دانشگاه، كار </a:t>
            </a:r>
            <a:r>
              <a:rPr lang="fa-IR">
                <a:cs typeface="B Zar" panose="00000400000000000000" pitchFamily="2" charset="-78"/>
              </a:rPr>
              <a:t>فرهنگي </a:t>
            </a:r>
            <a:r>
              <a:rPr lang="fa-IR" smtClean="0">
                <a:cs typeface="B Zar" panose="00000400000000000000" pitchFamily="2" charset="-78"/>
              </a:rPr>
              <a:t>ميكنند. به </a:t>
            </a:r>
            <a:r>
              <a:rPr lang="fa-IR">
                <a:cs typeface="B Zar" panose="00000400000000000000" pitchFamily="2" charset="-78"/>
              </a:rPr>
              <a:t>طور مختصر، اين مطالعه بر اين نكته تأكيد دارد، آنچه كه در محيط كار دانشگاه بر اخلاق كار </a:t>
            </a:r>
            <a:r>
              <a:rPr lang="fa-IR">
                <a:cs typeface="B Zar" panose="00000400000000000000" pitchFamily="2" charset="-78"/>
              </a:rPr>
              <a:t>افراد </a:t>
            </a:r>
            <a:r>
              <a:rPr lang="fa-IR" smtClean="0">
                <a:cs typeface="B Zar" panose="00000400000000000000" pitchFamily="2" charset="-78"/>
              </a:rPr>
              <a:t>مؤثر است</a:t>
            </a:r>
            <a:r>
              <a:rPr lang="fa-IR">
                <a:cs typeface="B Zar" panose="00000400000000000000" pitchFamily="2" charset="-78"/>
              </a:rPr>
              <a:t>، متغيرهاي اقتصادي و پايگاهي كاركنان آن نيست، بلكه آنچه كه اهميت دارد، متغيرهاي </a:t>
            </a:r>
            <a:r>
              <a:rPr lang="fa-IR">
                <a:cs typeface="B Zar" panose="00000400000000000000" pitchFamily="2" charset="-78"/>
              </a:rPr>
              <a:t>فرهنگي </a:t>
            </a:r>
            <a:r>
              <a:rPr lang="fa-IR" smtClean="0">
                <a:cs typeface="B Zar" panose="00000400000000000000" pitchFamily="2" charset="-78"/>
              </a:rPr>
              <a:t>و روابط </a:t>
            </a:r>
            <a:r>
              <a:rPr lang="fa-IR">
                <a:cs typeface="B Zar" panose="00000400000000000000" pitchFamily="2" charset="-78"/>
              </a:rPr>
              <a:t>درون سازماني است و در دانشگاه به عنوان يك محيط فرهنگي بيشتر متغيرهاي منزلتي، </a:t>
            </a:r>
            <a:r>
              <a:rPr lang="fa-IR">
                <a:cs typeface="B Zar" panose="00000400000000000000" pitchFamily="2" charset="-78"/>
              </a:rPr>
              <a:t>اجتماعي </a:t>
            </a:r>
            <a:r>
              <a:rPr lang="fa-IR" smtClean="0">
                <a:cs typeface="B Zar" panose="00000400000000000000" pitchFamily="2" charset="-78"/>
              </a:rPr>
              <a:t>و ساختاري </a:t>
            </a:r>
            <a:r>
              <a:rPr lang="fa-IR">
                <a:cs typeface="B Zar" panose="00000400000000000000" pitchFamily="2" charset="-78"/>
              </a:rPr>
              <a:t>مطرح هستند، نه متغيرها و ويژگيهاي برونسازماني كه بر رفتار و اخلاق كاركنانش تأثير </a:t>
            </a:r>
            <a:r>
              <a:rPr lang="fa-IR">
                <a:cs typeface="B Zar" panose="00000400000000000000" pitchFamily="2" charset="-78"/>
              </a:rPr>
              <a:t>ميكند </a:t>
            </a:r>
            <a:r>
              <a:rPr lang="fa-IR" smtClean="0">
                <a:cs typeface="B Zar" panose="00000400000000000000" pitchFamily="2" charset="-78"/>
              </a:rPr>
              <a:t>و زنان </a:t>
            </a:r>
            <a:r>
              <a:rPr lang="fa-IR">
                <a:cs typeface="B Zar" panose="00000400000000000000" pitchFamily="2" charset="-78"/>
              </a:rPr>
              <a:t>هم از اين قاعده مستثني </a:t>
            </a:r>
            <a:r>
              <a:rPr lang="fa-IR">
                <a:cs typeface="B Zar" panose="00000400000000000000" pitchFamily="2" charset="-78"/>
              </a:rPr>
              <a:t>نيستند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4239064" y="5022166"/>
            <a:ext cx="3713871" cy="1631853"/>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متغيرهاي فرهنگي و روابط درون سازماني</a:t>
            </a:r>
            <a:endParaRPr lang="fa-IR" sz="2000">
              <a:solidFill>
                <a:srgbClr val="FF0000"/>
              </a:solidFill>
            </a:endParaRPr>
          </a:p>
        </p:txBody>
      </p:sp>
    </p:spTree>
    <p:extLst>
      <p:ext uri="{BB962C8B-B14F-4D97-AF65-F5344CB8AC3E}">
        <p14:creationId xmlns:p14="http://schemas.microsoft.com/office/powerpoint/2010/main" val="29533195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طبق بررسي حاضر، متغير»جنسيت« به عنوان يك عامل مهم و مشخص در </a:t>
            </a:r>
            <a:r>
              <a:rPr lang="fa-IR">
                <a:cs typeface="B Zar" panose="00000400000000000000" pitchFamily="2" charset="-78"/>
              </a:rPr>
              <a:t>اخلاق </a:t>
            </a:r>
            <a:r>
              <a:rPr lang="fa-IR" smtClean="0">
                <a:cs typeface="B Zar" panose="00000400000000000000" pitchFamily="2" charset="-78"/>
              </a:rPr>
              <a:t>كار(متغير وابسته) خودش را </a:t>
            </a:r>
            <a:r>
              <a:rPr lang="fa-IR">
                <a:cs typeface="B Zar" panose="00000400000000000000" pitchFamily="2" charset="-78"/>
              </a:rPr>
              <a:t>نشان نميدهد ولي توسط متغيرهاي درون سازماني، كه نوعي از عوامل محيطي، اجتماعي، </a:t>
            </a:r>
            <a:r>
              <a:rPr lang="fa-IR">
                <a:cs typeface="B Zar" panose="00000400000000000000" pitchFamily="2" charset="-78"/>
              </a:rPr>
              <a:t>ساختاري </a:t>
            </a:r>
            <a:r>
              <a:rPr lang="fa-IR" smtClean="0">
                <a:cs typeface="B Zar" panose="00000400000000000000" pitchFamily="2" charset="-78"/>
              </a:rPr>
              <a:t>بيرون محيط كار(متغيرهاي فرهنگي) </a:t>
            </a:r>
            <a:r>
              <a:rPr lang="fa-IR">
                <a:cs typeface="B Zar" panose="00000400000000000000" pitchFamily="2" charset="-78"/>
              </a:rPr>
              <a:t>نشأت ميگيرد و رشد ميكند خود را بازنمايي و بازشناسي </a:t>
            </a:r>
            <a:r>
              <a:rPr lang="fa-IR">
                <a:cs typeface="B Zar" panose="00000400000000000000" pitchFamily="2" charset="-78"/>
              </a:rPr>
              <a:t>ميكند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51323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algn="just"/>
            <a:r>
              <a:rPr lang="fa-IR">
                <a:cs typeface="B Zar" panose="00000400000000000000" pitchFamily="2" charset="-78"/>
              </a:rPr>
              <a:t>در ابتداي تحقيق اين تصور براي محقق وجود داشت كه عوامل و متغيرهاي بيروني و خارجي </a:t>
            </a:r>
            <a:r>
              <a:rPr lang="fa-IR">
                <a:cs typeface="B Zar" panose="00000400000000000000" pitchFamily="2" charset="-78"/>
              </a:rPr>
              <a:t>كه </a:t>
            </a:r>
            <a:r>
              <a:rPr lang="fa-IR" smtClean="0">
                <a:cs typeface="B Zar" panose="00000400000000000000" pitchFamily="2" charset="-78"/>
              </a:rPr>
              <a:t>عموماً ميتواند </a:t>
            </a:r>
            <a:r>
              <a:rPr lang="fa-IR">
                <a:cs typeface="B Zar" panose="00000400000000000000" pitchFamily="2" charset="-78"/>
              </a:rPr>
              <a:t>از پايگاه اقتصادي، اجتماعي، ويژگيهاي شخصي و مهارتي تخصصي زنان ناشي شود، </a:t>
            </a:r>
            <a:r>
              <a:rPr lang="fa-IR">
                <a:cs typeface="B Zar" panose="00000400000000000000" pitchFamily="2" charset="-78"/>
              </a:rPr>
              <a:t>بايستي </a:t>
            </a:r>
            <a:r>
              <a:rPr lang="fa-IR" smtClean="0">
                <a:cs typeface="B Zar" panose="00000400000000000000" pitchFamily="2" charset="-78"/>
              </a:rPr>
              <a:t>در كيفيت </a:t>
            </a:r>
            <a:r>
              <a:rPr lang="fa-IR">
                <a:cs typeface="B Zar" panose="00000400000000000000" pitchFamily="2" charset="-78"/>
              </a:rPr>
              <a:t>و كميت اخلاق كار آنها تأثير بگذارد. ولي نتيجه اين تحقيق نشان ميدهد كه اخلاق كاري </a:t>
            </a:r>
            <a:r>
              <a:rPr lang="fa-IR">
                <a:cs typeface="B Zar" panose="00000400000000000000" pitchFamily="2" charset="-78"/>
              </a:rPr>
              <a:t>كه </a:t>
            </a:r>
            <a:r>
              <a:rPr lang="fa-IR" smtClean="0">
                <a:cs typeface="B Zar" panose="00000400000000000000" pitchFamily="2" charset="-78"/>
              </a:rPr>
              <a:t>براي زنان </a:t>
            </a:r>
            <a:r>
              <a:rPr lang="fa-IR">
                <a:cs typeface="B Zar" panose="00000400000000000000" pitchFamily="2" charset="-78"/>
              </a:rPr>
              <a:t>دانشگاهي وجود دارد، منبعث از فاكتورها و عوامل درون دانشگاهي است كه بهطور غيرمستقيم </a:t>
            </a:r>
            <a:r>
              <a:rPr lang="fa-IR">
                <a:cs typeface="B Zar" panose="00000400000000000000" pitchFamily="2" charset="-78"/>
              </a:rPr>
              <a:t>از </a:t>
            </a:r>
            <a:r>
              <a:rPr lang="fa-IR" smtClean="0">
                <a:cs typeface="B Zar" panose="00000400000000000000" pitchFamily="2" charset="-78"/>
              </a:rPr>
              <a:t>عوامل بيروني </a:t>
            </a:r>
            <a:r>
              <a:rPr lang="fa-IR">
                <a:cs typeface="B Zar" panose="00000400000000000000" pitchFamily="2" charset="-78"/>
              </a:rPr>
              <a:t>و اجتماعي كه عموماً </a:t>
            </a:r>
            <a:r>
              <a:rPr lang="fa-IR" sz="3200">
                <a:solidFill>
                  <a:srgbClr val="FF0000"/>
                </a:solidFill>
                <a:cs typeface="B Zar" panose="00000400000000000000" pitchFamily="2" charset="-78"/>
              </a:rPr>
              <a:t>عوامل ساختاري و فرهنگي</a:t>
            </a:r>
            <a:r>
              <a:rPr lang="fa-IR">
                <a:cs typeface="B Zar" panose="00000400000000000000" pitchFamily="2" charset="-78"/>
              </a:rPr>
              <a:t> هستند ناشي ميشود. به عبارت سادهتر آن </a:t>
            </a:r>
            <a:r>
              <a:rPr lang="fa-IR">
                <a:cs typeface="B Zar" panose="00000400000000000000" pitchFamily="2" charset="-78"/>
              </a:rPr>
              <a:t>دسته </a:t>
            </a:r>
            <a:r>
              <a:rPr lang="fa-IR" smtClean="0">
                <a:cs typeface="B Zar" panose="00000400000000000000" pitchFamily="2" charset="-78"/>
              </a:rPr>
              <a:t>از عوامل </a:t>
            </a:r>
            <a:r>
              <a:rPr lang="fa-IR">
                <a:cs typeface="B Zar" panose="00000400000000000000" pitchFamily="2" charset="-78"/>
              </a:rPr>
              <a:t>اجتماعي و خارجي محيط كار بر اخلاق كار زنان تأثير ميگذارد كه ارتباطي با ابزار و </a:t>
            </a:r>
            <a:r>
              <a:rPr lang="fa-IR">
                <a:cs typeface="B Zar" panose="00000400000000000000" pitchFamily="2" charset="-78"/>
              </a:rPr>
              <a:t>لوازم </a:t>
            </a:r>
            <a:r>
              <a:rPr lang="fa-IR" smtClean="0">
                <a:cs typeface="B Zar" panose="00000400000000000000" pitchFamily="2" charset="-78"/>
              </a:rPr>
              <a:t>تشكيلدهنده و </a:t>
            </a:r>
            <a:r>
              <a:rPr lang="fa-IR">
                <a:cs typeface="B Zar" panose="00000400000000000000" pitchFamily="2" charset="-78"/>
              </a:rPr>
              <a:t>سازنده كار ندارد بلكه عواملي است كه از بيرون و خارج محيط كار خود را در داخل و درون محيط </a:t>
            </a:r>
            <a:r>
              <a:rPr lang="fa-IR">
                <a:cs typeface="B Zar" panose="00000400000000000000" pitchFamily="2" charset="-78"/>
              </a:rPr>
              <a:t>كار </a:t>
            </a:r>
            <a:r>
              <a:rPr lang="fa-IR" smtClean="0">
                <a:cs typeface="B Zar" panose="00000400000000000000" pitchFamily="2" charset="-78"/>
              </a:rPr>
              <a:t>به شكل </a:t>
            </a:r>
            <a:r>
              <a:rPr lang="fa-IR">
                <a:cs typeface="B Zar" panose="00000400000000000000" pitchFamily="2" charset="-78"/>
              </a:rPr>
              <a:t>و صورت درون سازماني نشان ميدهد. شايد به همين دليل است كه علاوه بر مطالعة </a:t>
            </a:r>
            <a:r>
              <a:rPr lang="fa-IR">
                <a:cs typeface="B Zar" panose="00000400000000000000" pitchFamily="2" charset="-78"/>
              </a:rPr>
              <a:t>حاضر </a:t>
            </a:r>
            <a:r>
              <a:rPr lang="fa-IR" smtClean="0">
                <a:cs typeface="B Zar" panose="00000400000000000000" pitchFamily="2" charset="-78"/>
              </a:rPr>
              <a:t>در مطالعاتي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0794181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كه بر اخلاق كار در ايران، انجام شده است ميزان و كميت اخلاق كار زنان كمتر از ميزان اخلاق </a:t>
            </a:r>
            <a:r>
              <a:rPr lang="fa-IR">
                <a:cs typeface="B Zar" panose="00000400000000000000" pitchFamily="2" charset="-78"/>
              </a:rPr>
              <a:t>كار </a:t>
            </a:r>
            <a:r>
              <a:rPr lang="fa-IR" smtClean="0">
                <a:cs typeface="B Zar" panose="00000400000000000000" pitchFamily="2" charset="-78"/>
              </a:rPr>
              <a:t>مردان گزارش </a:t>
            </a:r>
            <a:r>
              <a:rPr lang="fa-IR">
                <a:cs typeface="B Zar" panose="00000400000000000000" pitchFamily="2" charset="-78"/>
              </a:rPr>
              <a:t>شده است ولي آنچه كه فراموش شده است، كيفيت و تفاوت اخلاق كار زنان با اخلاق كار </a:t>
            </a:r>
            <a:r>
              <a:rPr lang="fa-IR">
                <a:cs typeface="B Zar" panose="00000400000000000000" pitchFamily="2" charset="-78"/>
              </a:rPr>
              <a:t>مردان </a:t>
            </a:r>
            <a:r>
              <a:rPr lang="fa-IR" smtClean="0">
                <a:cs typeface="B Zar" panose="00000400000000000000" pitchFamily="2" charset="-78"/>
              </a:rPr>
              <a:t>است. همانطور </a:t>
            </a:r>
            <a:r>
              <a:rPr lang="fa-IR">
                <a:cs typeface="B Zar" panose="00000400000000000000" pitchFamily="2" charset="-78"/>
              </a:rPr>
              <a:t>كه اين پژوهش نشان داد، </a:t>
            </a:r>
            <a:r>
              <a:rPr lang="fa-IR" sz="3200">
                <a:solidFill>
                  <a:srgbClr val="FF0000"/>
                </a:solidFill>
                <a:cs typeface="B Zar" panose="00000400000000000000" pitchFamily="2" charset="-78"/>
              </a:rPr>
              <a:t>»تقسيم كار« در منزل اهميتي براي جامعة زنان در محيط كار </a:t>
            </a:r>
            <a:r>
              <a:rPr lang="fa-IR" sz="3200">
                <a:solidFill>
                  <a:srgbClr val="FF0000"/>
                </a:solidFill>
                <a:cs typeface="B Zar" panose="00000400000000000000" pitchFamily="2" charset="-78"/>
              </a:rPr>
              <a:t>ندارد </a:t>
            </a:r>
            <a:r>
              <a:rPr lang="fa-IR" smtClean="0">
                <a:cs typeface="B Zar" panose="00000400000000000000" pitchFamily="2" charset="-78"/>
              </a:rPr>
              <a:t>بلكه نگاه </a:t>
            </a:r>
            <a:r>
              <a:rPr lang="fa-IR">
                <a:cs typeface="B Zar" panose="00000400000000000000" pitchFamily="2" charset="-78"/>
              </a:rPr>
              <a:t>و نگرش و »بازخورد در كار« از سوي مافوق و تقسيم كار در محيط كار است كه نقش مؤثري </a:t>
            </a:r>
            <a:r>
              <a:rPr lang="fa-IR">
                <a:cs typeface="B Zar" panose="00000400000000000000" pitchFamily="2" charset="-78"/>
              </a:rPr>
              <a:t>در </a:t>
            </a:r>
            <a:r>
              <a:rPr lang="fa-IR" smtClean="0">
                <a:cs typeface="B Zar" panose="00000400000000000000" pitchFamily="2" charset="-78"/>
              </a:rPr>
              <a:t>اخلاق كار </a:t>
            </a:r>
            <a:r>
              <a:rPr lang="fa-IR">
                <a:cs typeface="B Zar" panose="00000400000000000000" pitchFamily="2" charset="-78"/>
              </a:rPr>
              <a:t>دارد. نگرش زنان به كيفيت كار و اينكه منفعت غيرمادي بر آن مترتب است و ميتواند باعث رشد و </a:t>
            </a:r>
            <a:r>
              <a:rPr lang="fa-IR">
                <a:cs typeface="B Zar" panose="00000400000000000000" pitchFamily="2" charset="-78"/>
              </a:rPr>
              <a:t>تعالي </a:t>
            </a:r>
            <a:r>
              <a:rPr lang="fa-IR" smtClean="0">
                <a:cs typeface="B Zar" panose="00000400000000000000" pitchFamily="2" charset="-78"/>
              </a:rPr>
              <a:t>و</a:t>
            </a:r>
            <a:r>
              <a:rPr lang="fa-IR" smtClean="0">
                <a:cs typeface="B Zar" panose="00000400000000000000" pitchFamily="2" charset="-78"/>
              </a:rPr>
              <a:t> </a:t>
            </a:r>
            <a:r>
              <a:rPr lang="fa-IR" smtClean="0">
                <a:cs typeface="B Zar" panose="00000400000000000000" pitchFamily="2" charset="-78"/>
              </a:rPr>
              <a:t>بروز </a:t>
            </a:r>
            <a:r>
              <a:rPr lang="fa-IR">
                <a:cs typeface="B Zar" panose="00000400000000000000" pitchFamily="2" charset="-78"/>
              </a:rPr>
              <a:t>استعداد، مهارت و تخصص آنها شود، نقش عمدهاي بر اخلاق كار آنها </a:t>
            </a:r>
            <a:r>
              <a:rPr lang="fa-IR">
                <a:cs typeface="B Zar" panose="00000400000000000000" pitchFamily="2" charset="-78"/>
              </a:rPr>
              <a:t>دارد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801912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اگر جامعهاي همچون جامعة ما بخواهد از توسعه نيافتگي رها شود بايستي از همة نيروهاي انساني اعم از </a:t>
            </a:r>
            <a:r>
              <a:rPr lang="fa-IR">
                <a:cs typeface="B Zar" panose="00000400000000000000" pitchFamily="2" charset="-78"/>
              </a:rPr>
              <a:t>زن </a:t>
            </a:r>
            <a:r>
              <a:rPr lang="fa-IR" smtClean="0">
                <a:cs typeface="B Zar" panose="00000400000000000000" pitchFamily="2" charset="-78"/>
              </a:rPr>
              <a:t>و مرد </a:t>
            </a:r>
            <a:r>
              <a:rPr lang="fa-IR">
                <a:cs typeface="B Zar" panose="00000400000000000000" pitchFamily="2" charset="-78"/>
              </a:rPr>
              <a:t>استفاده كند و از مشاركت آنها بهره جويد. در اين صورت بالا بردن اخلاق كار در ميان زنان </a:t>
            </a:r>
            <a:r>
              <a:rPr lang="fa-IR">
                <a:cs typeface="B Zar" panose="00000400000000000000" pitchFamily="2" charset="-78"/>
              </a:rPr>
              <a:t>و </a:t>
            </a:r>
            <a:r>
              <a:rPr lang="fa-IR" smtClean="0">
                <a:cs typeface="B Zar" panose="00000400000000000000" pitchFamily="2" charset="-78"/>
              </a:rPr>
              <a:t>مردان اهميتي </a:t>
            </a:r>
            <a:r>
              <a:rPr lang="fa-IR">
                <a:cs typeface="B Zar" panose="00000400000000000000" pitchFamily="2" charset="-78"/>
              </a:rPr>
              <a:t>روزافزون مييابد كه نيازمند انجام پژوهشها و تحقيقات بيشتري در آينده خواهد </a:t>
            </a:r>
            <a:r>
              <a:rPr lang="fa-IR">
                <a:cs typeface="B Zar" panose="00000400000000000000" pitchFamily="2" charset="-78"/>
              </a:rPr>
              <a:t>بود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5078437" y="4360985"/>
            <a:ext cx="2264898" cy="1617784"/>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rgbClr val="FF0000"/>
                </a:solidFill>
                <a:cs typeface="B Zar" panose="00000400000000000000" pitchFamily="2" charset="-78"/>
              </a:rPr>
              <a:t>نيازمند انجام پژوهشها و تحقيقات بيشتري</a:t>
            </a:r>
            <a:endParaRPr lang="fa-IR">
              <a:solidFill>
                <a:srgbClr val="FF0000"/>
              </a:solidFill>
            </a:endParaRPr>
          </a:p>
        </p:txBody>
      </p:sp>
    </p:spTree>
    <p:extLst>
      <p:ext uri="{BB962C8B-B14F-4D97-AF65-F5344CB8AC3E}">
        <p14:creationId xmlns:p14="http://schemas.microsoft.com/office/powerpoint/2010/main" val="163887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ورود زنان به بازار كار يكي از متغيرهاي مؤثر بر فرهنگ و اخلاق كار در جامعه بوده است. توجه </a:t>
            </a:r>
            <a:r>
              <a:rPr lang="fa-IR">
                <a:cs typeface="B Zar" panose="00000400000000000000" pitchFamily="2" charset="-78"/>
              </a:rPr>
              <a:t>به </a:t>
            </a:r>
            <a:r>
              <a:rPr lang="fa-IR" smtClean="0">
                <a:cs typeface="B Zar" panose="00000400000000000000" pitchFamily="2" charset="-78"/>
              </a:rPr>
              <a:t>جنسيت در </a:t>
            </a:r>
            <a:r>
              <a:rPr lang="fa-IR">
                <a:cs typeface="B Zar" panose="00000400000000000000" pitchFamily="2" charset="-78"/>
              </a:rPr>
              <a:t>تحليل كار داراي اهميت است و اين اهميت زماني خود را بيشتر نشان ميدهد كه در نظر </a:t>
            </a:r>
            <a:r>
              <a:rPr lang="fa-IR">
                <a:cs typeface="B Zar" panose="00000400000000000000" pitchFamily="2" charset="-78"/>
              </a:rPr>
              <a:t>داشتهباشيم </a:t>
            </a:r>
            <a:r>
              <a:rPr lang="fa-IR" smtClean="0">
                <a:cs typeface="B Zar" panose="00000400000000000000" pitchFamily="2" charset="-78"/>
              </a:rPr>
              <a:t>تحليل كار </a:t>
            </a:r>
            <a:r>
              <a:rPr lang="fa-IR">
                <a:cs typeface="B Zar" panose="00000400000000000000" pitchFamily="2" charset="-78"/>
              </a:rPr>
              <a:t>زنان نميتواند مجزا از كار منزل انجام گيرد و الگوهاي كار مسلماً بـا مـسئوليتهـاي خـانگي </a:t>
            </a:r>
            <a:r>
              <a:rPr lang="fa-IR">
                <a:cs typeface="B Zar" panose="00000400000000000000" pitchFamily="2" charset="-78"/>
              </a:rPr>
              <a:t>زنـان </a:t>
            </a:r>
            <a:r>
              <a:rPr lang="fa-IR" smtClean="0">
                <a:cs typeface="B Zar" panose="00000400000000000000" pitchFamily="2" charset="-78"/>
              </a:rPr>
              <a:t>ارتبـاط دارد(گرينت</a:t>
            </a:r>
            <a:r>
              <a:rPr lang="fa-IR">
                <a:cs typeface="B Zar" panose="00000400000000000000" pitchFamily="2" charset="-78"/>
              </a:rPr>
              <a:t>، </a:t>
            </a:r>
            <a:r>
              <a:rPr lang="fa-IR" smtClean="0">
                <a:cs typeface="B Zar" panose="00000400000000000000" pitchFamily="2" charset="-78"/>
              </a:rPr>
              <a:t>.275 </a:t>
            </a:r>
            <a:r>
              <a:rPr lang="fa-IR">
                <a:cs typeface="B Zar" panose="00000400000000000000" pitchFamily="2" charset="-78"/>
              </a:rPr>
              <a:t>:</a:t>
            </a:r>
            <a:r>
              <a:rPr lang="fa-IR" smtClean="0">
                <a:cs typeface="B Zar" panose="00000400000000000000" pitchFamily="2" charset="-78"/>
              </a:rPr>
              <a:t>1382) مقايسه </a:t>
            </a:r>
            <a:r>
              <a:rPr lang="fa-IR">
                <a:cs typeface="B Zar" panose="00000400000000000000" pitchFamily="2" charset="-78"/>
              </a:rPr>
              <a:t>نگرشهاي مردان و زنان در محل كار نشان ميدهد كه مردان تمايل بيشتري نـسبت بـه </a:t>
            </a:r>
            <a:r>
              <a:rPr lang="fa-IR">
                <a:cs typeface="B Zar" panose="00000400000000000000" pitchFamily="2" charset="-78"/>
              </a:rPr>
              <a:t>زنـان </a:t>
            </a:r>
            <a:r>
              <a:rPr lang="fa-IR" smtClean="0">
                <a:cs typeface="B Zar" panose="00000400000000000000" pitchFamily="2" charset="-78"/>
              </a:rPr>
              <a:t>در كسب </a:t>
            </a:r>
            <a:r>
              <a:rPr lang="fa-IR">
                <a:cs typeface="B Zar" panose="00000400000000000000" pitchFamily="2" charset="-78"/>
              </a:rPr>
              <a:t>درآمد مناسب، داشتن آزادي از نظارت و سرپرستي نزديـك، داشـتن فرصـتهـاي رهبـري و </a:t>
            </a:r>
            <a:r>
              <a:rPr lang="fa-IR">
                <a:cs typeface="B Zar" panose="00000400000000000000" pitchFamily="2" charset="-78"/>
              </a:rPr>
              <a:t>دارا </a:t>
            </a:r>
            <a:r>
              <a:rPr lang="fa-IR" smtClean="0">
                <a:cs typeface="B Zar" panose="00000400000000000000" pitchFamily="2" charset="-78"/>
              </a:rPr>
              <a:t>بـودن مشاغلي </a:t>
            </a:r>
            <a:r>
              <a:rPr lang="fa-IR">
                <a:cs typeface="B Zar" panose="00000400000000000000" pitchFamily="2" charset="-78"/>
              </a:rPr>
              <a:t>كه پايگاه اجتماعي </a:t>
            </a:r>
            <a:r>
              <a:rPr lang="fa-IR">
                <a:cs typeface="B Zar" panose="00000400000000000000" pitchFamily="2" charset="-78"/>
              </a:rPr>
              <a:t>آنان </a:t>
            </a:r>
            <a:r>
              <a:rPr lang="fa-IR" smtClean="0">
                <a:cs typeface="B Zar" panose="00000400000000000000" pitchFamily="2" charset="-78"/>
              </a:rPr>
              <a:t>را تقويت </a:t>
            </a:r>
            <a:r>
              <a:rPr lang="fa-IR">
                <a:cs typeface="B Zar" panose="00000400000000000000" pitchFamily="2" charset="-78"/>
              </a:rPr>
              <a:t>كند و افزايش دهد، دارند</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4557932" y="4937760"/>
            <a:ext cx="3545058" cy="1589650"/>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داشـتن فرصـتهـاي رهبـري</a:t>
            </a:r>
            <a:endParaRPr lang="fa-IR" sz="2000">
              <a:solidFill>
                <a:srgbClr val="FF0000"/>
              </a:solidFill>
            </a:endParaRPr>
          </a:p>
        </p:txBody>
      </p:sp>
    </p:spTree>
    <p:extLst>
      <p:ext uri="{BB962C8B-B14F-4D97-AF65-F5344CB8AC3E}">
        <p14:creationId xmlns:p14="http://schemas.microsoft.com/office/powerpoint/2010/main" val="3241401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smtClean="0">
                <a:cs typeface="B Zar" panose="00000400000000000000" pitchFamily="2" charset="-78"/>
              </a:rPr>
              <a:t>ضمناً زنان در جستجوي مـشاغلي هـستند  </a:t>
            </a:r>
            <a:r>
              <a:rPr lang="fa-IR" smtClean="0">
                <a:cs typeface="B Zar" panose="00000400000000000000" pitchFamily="2" charset="-78"/>
              </a:rPr>
              <a:t>كه </a:t>
            </a:r>
            <a:r>
              <a:rPr lang="fa-IR">
                <a:cs typeface="B Zar" panose="00000400000000000000" pitchFamily="2" charset="-78"/>
              </a:rPr>
              <a:t>در آن امكان كمك به ديگران وجود داشتهباشد و بيش از مردان در جستجوي </a:t>
            </a:r>
            <a:r>
              <a:rPr lang="fa-IR">
                <a:cs typeface="B Zar" panose="00000400000000000000" pitchFamily="2" charset="-78"/>
              </a:rPr>
              <a:t>عوايد </a:t>
            </a:r>
            <a:r>
              <a:rPr lang="fa-IR" smtClean="0">
                <a:cs typeface="B Zar" panose="00000400000000000000" pitchFamily="2" charset="-78"/>
              </a:rPr>
              <a:t>شخـصيت ماننـد لـذت، غرور</a:t>
            </a:r>
            <a:r>
              <a:rPr lang="fa-IR">
                <a:cs typeface="B Zar" panose="00000400000000000000" pitchFamily="2" charset="-78"/>
              </a:rPr>
              <a:t>، انجام وظيفه و رقابت </a:t>
            </a:r>
            <a:r>
              <a:rPr lang="fa-IR">
                <a:cs typeface="B Zar" panose="00000400000000000000" pitchFamily="2" charset="-78"/>
              </a:rPr>
              <a:t>شخصي </a:t>
            </a:r>
            <a:r>
              <a:rPr lang="fa-IR" smtClean="0">
                <a:cs typeface="B Zar" panose="00000400000000000000" pitchFamily="2" charset="-78"/>
              </a:rPr>
              <a:t>هستند (ليسون.140 </a:t>
            </a:r>
            <a:r>
              <a:rPr lang="fa-IR">
                <a:cs typeface="B Zar" panose="00000400000000000000" pitchFamily="2" charset="-78"/>
              </a:rPr>
              <a:t>:1984 </a:t>
            </a:r>
            <a:r>
              <a:rPr lang="fa-IR">
                <a:cs typeface="B Zar" panose="00000400000000000000" pitchFamily="2" charset="-78"/>
              </a:rPr>
              <a:t>،</a:t>
            </a:r>
            <a:r>
              <a:rPr lang="fa-IR" smtClean="0">
                <a:cs typeface="B Zar" panose="00000400000000000000" pitchFamily="2" charset="-78"/>
              </a:rPr>
              <a:t>1)</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اخلاق كار يك </a:t>
            </a:r>
            <a:r>
              <a:rPr lang="fa-IR" sz="3500">
                <a:solidFill>
                  <a:srgbClr val="FF0000"/>
                </a:solidFill>
                <a:cs typeface="B Zar" panose="00000400000000000000" pitchFamily="2" charset="-78"/>
              </a:rPr>
              <a:t>هنجار فرهنگي </a:t>
            </a:r>
            <a:r>
              <a:rPr lang="fa-IR">
                <a:cs typeface="B Zar" panose="00000400000000000000" pitchFamily="2" charset="-78"/>
              </a:rPr>
              <a:t>است كه يك ارزش اخلاقي مثبت را براي انجام يك شـغل </a:t>
            </a:r>
            <a:r>
              <a:rPr lang="fa-IR">
                <a:cs typeface="B Zar" panose="00000400000000000000" pitchFamily="2" charset="-78"/>
              </a:rPr>
              <a:t>مناسـب </a:t>
            </a:r>
            <a:r>
              <a:rPr lang="fa-IR" smtClean="0">
                <a:cs typeface="B Zar" panose="00000400000000000000" pitchFamily="2" charset="-78"/>
              </a:rPr>
              <a:t>وضـع كردهاست </a:t>
            </a:r>
            <a:r>
              <a:rPr lang="fa-IR">
                <a:cs typeface="B Zar" panose="00000400000000000000" pitchFamily="2" charset="-78"/>
              </a:rPr>
              <a:t>و كار داراي يك ارزش </a:t>
            </a:r>
            <a:r>
              <a:rPr lang="fa-IR">
                <a:cs typeface="B Zar" panose="00000400000000000000" pitchFamily="2" charset="-78"/>
              </a:rPr>
              <a:t>ذاتي </a:t>
            </a:r>
            <a:r>
              <a:rPr lang="fa-IR" smtClean="0">
                <a:cs typeface="B Zar" panose="00000400000000000000" pitchFamily="2" charset="-78"/>
              </a:rPr>
              <a:t>است(هيل </a:t>
            </a:r>
            <a:r>
              <a:rPr lang="fa-IR">
                <a:cs typeface="B Zar" panose="00000400000000000000" pitchFamily="2" charset="-78"/>
              </a:rPr>
              <a:t>1996 ،2و </a:t>
            </a:r>
            <a:r>
              <a:rPr lang="fa-IR">
                <a:cs typeface="B Zar" panose="00000400000000000000" pitchFamily="2" charset="-78"/>
              </a:rPr>
              <a:t>،</a:t>
            </a:r>
            <a:r>
              <a:rPr lang="fa-IR" smtClean="0">
                <a:cs typeface="B Zar" panose="00000400000000000000" pitchFamily="2" charset="-78"/>
              </a:rPr>
              <a:t>1999يانكلوويچ.64 </a:t>
            </a:r>
            <a:r>
              <a:rPr lang="fa-IR">
                <a:cs typeface="B Zar" panose="00000400000000000000" pitchFamily="2" charset="-78"/>
              </a:rPr>
              <a:t>:1981 </a:t>
            </a:r>
            <a:r>
              <a:rPr lang="fa-IR">
                <a:cs typeface="B Zar" panose="00000400000000000000" pitchFamily="2" charset="-78"/>
              </a:rPr>
              <a:t>،</a:t>
            </a:r>
            <a:r>
              <a:rPr lang="fa-IR" smtClean="0">
                <a:cs typeface="B Zar" panose="00000400000000000000" pitchFamily="2" charset="-78"/>
              </a:rPr>
              <a:t>3)</a:t>
            </a:r>
          </a:p>
          <a:p>
            <a:pPr marL="0" indent="0" algn="just">
              <a:buNone/>
            </a:pPr>
            <a:r>
              <a:rPr lang="fa-IR">
                <a:cs typeface="B Zar" panose="00000400000000000000" pitchFamily="2" charset="-78"/>
              </a:rPr>
              <a:t/>
            </a:r>
            <a:br>
              <a:rPr lang="fa-IR">
                <a:cs typeface="B Zar" panose="00000400000000000000" pitchFamily="2" charset="-78"/>
              </a:rPr>
            </a:br>
            <a:r>
              <a:rPr lang="fa-IR" sz="3500">
                <a:solidFill>
                  <a:srgbClr val="FF0000"/>
                </a:solidFill>
                <a:cs typeface="B Zar" panose="00000400000000000000" pitchFamily="2" charset="-78"/>
              </a:rPr>
              <a:t>دو</a:t>
            </a:r>
            <a:r>
              <a:rPr lang="fa-IR">
                <a:cs typeface="B Zar" panose="00000400000000000000" pitchFamily="2" charset="-78"/>
              </a:rPr>
              <a:t> دسته عوامل بر اخلاق كار مؤثرند: عواملي كه خارج از محـيط كـار قـرار دارنـد و عـواملي كـه </a:t>
            </a:r>
            <a:r>
              <a:rPr lang="fa-IR">
                <a:cs typeface="B Zar" panose="00000400000000000000" pitchFamily="2" charset="-78"/>
              </a:rPr>
              <a:t>در </a:t>
            </a:r>
            <a:r>
              <a:rPr lang="fa-IR" smtClean="0">
                <a:cs typeface="B Zar" panose="00000400000000000000" pitchFamily="2" charset="-78"/>
              </a:rPr>
              <a:t>درون محيط </a:t>
            </a:r>
            <a:r>
              <a:rPr lang="fa-IR">
                <a:cs typeface="B Zar" panose="00000400000000000000" pitchFamily="2" charset="-78"/>
              </a:rPr>
              <a:t>كار واقع شدهاند. هر يك از اين دو دسته عوامل ميتواند فرد كنشگر را متأثر </a:t>
            </a:r>
            <a:r>
              <a:rPr lang="fa-IR">
                <a:cs typeface="B Zar" panose="00000400000000000000" pitchFamily="2" charset="-78"/>
              </a:rPr>
              <a:t>نمايد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502705" y="5137053"/>
            <a:ext cx="1039910" cy="1039910"/>
          </a:xfrm>
          <a:prstGeom prst="rect">
            <a:avLst/>
          </a:prstGeom>
        </p:spPr>
      </p:pic>
    </p:spTree>
    <p:extLst>
      <p:ext uri="{BB962C8B-B14F-4D97-AF65-F5344CB8AC3E}">
        <p14:creationId xmlns:p14="http://schemas.microsoft.com/office/powerpoint/2010/main" val="2120885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4984</Words>
  <Application>Microsoft Office PowerPoint</Application>
  <PresentationFormat>Widescreen</PresentationFormat>
  <Paragraphs>169</Paragraphs>
  <Slides>75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B Zar</vt:lpstr>
      <vt:lpstr>BMitra</vt:lpstr>
      <vt:lpstr>BMitraBold</vt:lpstr>
      <vt:lpstr>Calibri</vt:lpstr>
      <vt:lpstr>Calibri Light</vt:lpstr>
      <vt:lpstr>Times New Roman</vt:lpstr>
      <vt:lpstr>Office Theme</vt:lpstr>
      <vt:lpstr>عنوان مقاله: مطالعة تجربي اخلاق كار با تأكيد بر جنسيت </vt:lpstr>
      <vt:lpstr>چكيده: </vt:lpstr>
      <vt:lpstr>چکیده</vt:lpstr>
      <vt:lpstr>PowerPoint Presentation</vt:lpstr>
      <vt:lpstr> واژه هاي كليدي: </vt:lpstr>
      <vt:lpstr>مقدمه و طرح مسئله</vt:lpstr>
      <vt:lpstr>PowerPoint Presentation</vt:lpstr>
      <vt:lpstr>PowerPoint Presentation</vt:lpstr>
      <vt:lpstr>PowerPoint Presentation</vt:lpstr>
      <vt:lpstr>PowerPoint Presentation</vt:lpstr>
      <vt:lpstr>مباني نظري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چارچوب نظري </vt:lpstr>
      <vt:lpstr>PowerPoint Presentation</vt:lpstr>
      <vt:lpstr>PowerPoint Presentation</vt:lpstr>
      <vt:lpstr>سؤالات و فرضيات</vt:lpstr>
      <vt:lpstr>فرضيات اين تحقيق به شرح ذيل تدوين شده است:</vt:lpstr>
      <vt:lpstr>روش تحقیق</vt:lpstr>
      <vt:lpstr>PowerPoint Presentation</vt:lpstr>
      <vt:lpstr>PowerPoint Presentation</vt:lpstr>
      <vt:lpstr>PowerPoint Presentation</vt:lpstr>
      <vt:lpstr>PowerPoint Presentation</vt:lpstr>
      <vt:lpstr>يافته 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خلاصه يافتههاي جداول دو متغيره </vt:lpstr>
      <vt:lpstr>PowerPoint Presentation</vt:lpstr>
      <vt:lpstr>PowerPoint Presentation</vt:lpstr>
      <vt:lpstr>PowerPoint Presentation</vt:lpstr>
      <vt:lpstr>PowerPoint Presentation</vt:lpstr>
      <vt:lpstr>PowerPoint Presentation</vt:lpstr>
      <vt:lpstr>تحليل مسير</vt:lpstr>
      <vt:lpstr>PowerPoint Presentation</vt:lpstr>
      <vt:lpstr>PowerPoint Presentation</vt:lpstr>
      <vt:lpstr>PowerPoint Presentation</vt:lpstr>
      <vt:lpstr>PowerPoint Presentation</vt:lpstr>
      <vt:lpstr>تأثير عوامل غيرمستقيم </vt:lpstr>
      <vt:lpstr>PowerPoint Presentation</vt:lpstr>
      <vt:lpstr>PowerPoint Presentation</vt:lpstr>
      <vt:lpstr>PowerPoint Presentation</vt:lpstr>
      <vt:lpstr>PowerPoint Presentation</vt:lpstr>
      <vt:lpstr>تأثير عوامل غيرمستقيم </vt:lpstr>
      <vt:lpstr>PowerPoint Presentation</vt:lpstr>
      <vt:lpstr>نتيجه گيري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35</cp:revision>
  <dcterms:created xsi:type="dcterms:W3CDTF">2023-01-23T15:19:43Z</dcterms:created>
  <dcterms:modified xsi:type="dcterms:W3CDTF">2023-01-23T17:18:21Z</dcterms:modified>
</cp:coreProperties>
</file>