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5"/>
  </p:notesMasterIdLst>
  <p:sldIdLst>
    <p:sldId id="256" r:id="rId2"/>
    <p:sldId id="257" r:id="rId3"/>
    <p:sldId id="335" r:id="rId4"/>
    <p:sldId id="258" r:id="rId5"/>
    <p:sldId id="259" r:id="rId6"/>
    <p:sldId id="336" r:id="rId7"/>
    <p:sldId id="260" r:id="rId8"/>
    <p:sldId id="337" r:id="rId9"/>
    <p:sldId id="338" r:id="rId10"/>
    <p:sldId id="261" r:id="rId11"/>
    <p:sldId id="339" r:id="rId12"/>
    <p:sldId id="262" r:id="rId13"/>
    <p:sldId id="340" r:id="rId14"/>
    <p:sldId id="263" r:id="rId15"/>
    <p:sldId id="264" r:id="rId16"/>
    <p:sldId id="265" r:id="rId17"/>
    <p:sldId id="266" r:id="rId18"/>
    <p:sldId id="341" r:id="rId19"/>
    <p:sldId id="267" r:id="rId20"/>
    <p:sldId id="342" r:id="rId21"/>
    <p:sldId id="268" r:id="rId22"/>
    <p:sldId id="343" r:id="rId23"/>
    <p:sldId id="269" r:id="rId24"/>
    <p:sldId id="270" r:id="rId25"/>
    <p:sldId id="271" r:id="rId26"/>
    <p:sldId id="272" r:id="rId27"/>
    <p:sldId id="273" r:id="rId28"/>
    <p:sldId id="344" r:id="rId29"/>
    <p:sldId id="345"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359" r:id="rId43"/>
    <p:sldId id="286" r:id="rId44"/>
    <p:sldId id="355" r:id="rId45"/>
    <p:sldId id="287" r:id="rId46"/>
    <p:sldId id="288" r:id="rId47"/>
    <p:sldId id="356" r:id="rId48"/>
    <p:sldId id="358" r:id="rId49"/>
    <p:sldId id="357" r:id="rId50"/>
    <p:sldId id="289" r:id="rId51"/>
    <p:sldId id="290" r:id="rId52"/>
    <p:sldId id="291" r:id="rId53"/>
    <p:sldId id="292" r:id="rId54"/>
    <p:sldId id="293" r:id="rId55"/>
    <p:sldId id="294" r:id="rId56"/>
    <p:sldId id="295" r:id="rId57"/>
    <p:sldId id="296" r:id="rId58"/>
    <p:sldId id="297" r:id="rId59"/>
    <p:sldId id="298" r:id="rId60"/>
    <p:sldId id="354" r:id="rId61"/>
    <p:sldId id="299" r:id="rId62"/>
    <p:sldId id="300" r:id="rId63"/>
    <p:sldId id="301" r:id="rId64"/>
    <p:sldId id="302" r:id="rId65"/>
    <p:sldId id="303" r:id="rId66"/>
    <p:sldId id="304" r:id="rId67"/>
    <p:sldId id="305" r:id="rId68"/>
    <p:sldId id="306" r:id="rId69"/>
    <p:sldId id="353" r:id="rId70"/>
    <p:sldId id="352" r:id="rId71"/>
    <p:sldId id="307" r:id="rId72"/>
    <p:sldId id="308" r:id="rId73"/>
    <p:sldId id="309" r:id="rId74"/>
    <p:sldId id="310" r:id="rId75"/>
    <p:sldId id="311" r:id="rId76"/>
    <p:sldId id="312" r:id="rId77"/>
    <p:sldId id="313" r:id="rId78"/>
    <p:sldId id="314" r:id="rId79"/>
    <p:sldId id="351" r:id="rId80"/>
    <p:sldId id="315" r:id="rId81"/>
    <p:sldId id="316" r:id="rId82"/>
    <p:sldId id="350" r:id="rId83"/>
    <p:sldId id="349" r:id="rId84"/>
    <p:sldId id="317" r:id="rId85"/>
    <p:sldId id="318" r:id="rId86"/>
    <p:sldId id="319" r:id="rId87"/>
    <p:sldId id="320" r:id="rId88"/>
    <p:sldId id="348" r:id="rId89"/>
    <p:sldId id="321" r:id="rId90"/>
    <p:sldId id="322" r:id="rId91"/>
    <p:sldId id="323" r:id="rId92"/>
    <p:sldId id="324" r:id="rId93"/>
    <p:sldId id="325" r:id="rId94"/>
    <p:sldId id="326" r:id="rId95"/>
    <p:sldId id="327" r:id="rId96"/>
    <p:sldId id="347" r:id="rId97"/>
    <p:sldId id="346" r:id="rId98"/>
    <p:sldId id="328" r:id="rId99"/>
    <p:sldId id="329" r:id="rId100"/>
    <p:sldId id="330" r:id="rId101"/>
    <p:sldId id="331" r:id="rId102"/>
    <p:sldId id="332" r:id="rId103"/>
    <p:sldId id="333" r:id="rId10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34"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719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4FBCC3C-4361-428B-BA25-4ADDA755E18C}" type="datetimeFigureOut">
              <a:rPr lang="fa-IR" smtClean="0"/>
              <a:t>16/06/1444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72E4C07-B62A-485B-90E5-28099915A181}" type="slidenum">
              <a:rPr lang="fa-IR" smtClean="0"/>
              <a:t>‹#›</a:t>
            </a:fld>
            <a:endParaRPr lang="fa-IR"/>
          </a:p>
        </p:txBody>
      </p:sp>
    </p:spTree>
    <p:extLst>
      <p:ext uri="{BB962C8B-B14F-4D97-AF65-F5344CB8AC3E}">
        <p14:creationId xmlns:p14="http://schemas.microsoft.com/office/powerpoint/2010/main" val="38956117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72E4C07-B62A-485B-90E5-28099915A181}" type="slidenum">
              <a:rPr lang="fa-IR" smtClean="0"/>
              <a:t>23</a:t>
            </a:fld>
            <a:endParaRPr lang="fa-IR"/>
          </a:p>
        </p:txBody>
      </p:sp>
    </p:spTree>
    <p:extLst>
      <p:ext uri="{BB962C8B-B14F-4D97-AF65-F5344CB8AC3E}">
        <p14:creationId xmlns:p14="http://schemas.microsoft.com/office/powerpoint/2010/main" val="81910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72E4C07-B62A-485B-90E5-28099915A181}" type="slidenum">
              <a:rPr lang="fa-IR" smtClean="0"/>
              <a:t>89</a:t>
            </a:fld>
            <a:endParaRPr lang="fa-IR"/>
          </a:p>
        </p:txBody>
      </p:sp>
    </p:spTree>
    <p:extLst>
      <p:ext uri="{BB962C8B-B14F-4D97-AF65-F5344CB8AC3E}">
        <p14:creationId xmlns:p14="http://schemas.microsoft.com/office/powerpoint/2010/main" val="300087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2D81140-999F-4F58-AD79-41563076D317}" type="datetimeFigureOut">
              <a:rPr lang="fa-IR" smtClean="0"/>
              <a:t>16/06/1444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9AA701-72B1-4EE5-B671-D868DE485B40}" type="slidenum">
              <a:rPr lang="fa-IR" smtClean="0"/>
              <a:t>‹#›</a:t>
            </a:fld>
            <a:endParaRPr lang="fa-IR"/>
          </a:p>
        </p:txBody>
      </p:sp>
    </p:spTree>
    <p:extLst>
      <p:ext uri="{BB962C8B-B14F-4D97-AF65-F5344CB8AC3E}">
        <p14:creationId xmlns:p14="http://schemas.microsoft.com/office/powerpoint/2010/main" val="22375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D81140-999F-4F58-AD79-41563076D317}" type="datetimeFigureOut">
              <a:rPr lang="fa-IR" smtClean="0"/>
              <a:t>16/06/1444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9AA701-72B1-4EE5-B671-D868DE485B40}" type="slidenum">
              <a:rPr lang="fa-IR" smtClean="0"/>
              <a:t>‹#›</a:t>
            </a:fld>
            <a:endParaRPr lang="fa-IR"/>
          </a:p>
        </p:txBody>
      </p:sp>
    </p:spTree>
    <p:extLst>
      <p:ext uri="{BB962C8B-B14F-4D97-AF65-F5344CB8AC3E}">
        <p14:creationId xmlns:p14="http://schemas.microsoft.com/office/powerpoint/2010/main" val="269878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D81140-999F-4F58-AD79-41563076D317}" type="datetimeFigureOut">
              <a:rPr lang="fa-IR" smtClean="0"/>
              <a:t>16/06/1444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9AA701-72B1-4EE5-B671-D868DE485B40}" type="slidenum">
              <a:rPr lang="fa-IR" smtClean="0"/>
              <a:t>‹#›</a:t>
            </a:fld>
            <a:endParaRPr lang="fa-IR"/>
          </a:p>
        </p:txBody>
      </p:sp>
    </p:spTree>
    <p:extLst>
      <p:ext uri="{BB962C8B-B14F-4D97-AF65-F5344CB8AC3E}">
        <p14:creationId xmlns:p14="http://schemas.microsoft.com/office/powerpoint/2010/main" val="163832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D81140-999F-4F58-AD79-41563076D317}" type="datetimeFigureOut">
              <a:rPr lang="fa-IR" smtClean="0"/>
              <a:t>16/06/1444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9AA701-72B1-4EE5-B671-D868DE485B40}" type="slidenum">
              <a:rPr lang="fa-IR" smtClean="0"/>
              <a:t>‹#›</a:t>
            </a:fld>
            <a:endParaRPr lang="fa-IR"/>
          </a:p>
        </p:txBody>
      </p:sp>
    </p:spTree>
    <p:extLst>
      <p:ext uri="{BB962C8B-B14F-4D97-AF65-F5344CB8AC3E}">
        <p14:creationId xmlns:p14="http://schemas.microsoft.com/office/powerpoint/2010/main" val="381936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D81140-999F-4F58-AD79-41563076D317}" type="datetimeFigureOut">
              <a:rPr lang="fa-IR" smtClean="0"/>
              <a:t>16/06/1444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9AA701-72B1-4EE5-B671-D868DE485B40}" type="slidenum">
              <a:rPr lang="fa-IR" smtClean="0"/>
              <a:t>‹#›</a:t>
            </a:fld>
            <a:endParaRPr lang="fa-IR"/>
          </a:p>
        </p:txBody>
      </p:sp>
    </p:spTree>
    <p:extLst>
      <p:ext uri="{BB962C8B-B14F-4D97-AF65-F5344CB8AC3E}">
        <p14:creationId xmlns:p14="http://schemas.microsoft.com/office/powerpoint/2010/main" val="190791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2D81140-999F-4F58-AD79-41563076D317}" type="datetimeFigureOut">
              <a:rPr lang="fa-IR" smtClean="0"/>
              <a:t>16/06/1444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9AA701-72B1-4EE5-B671-D868DE485B40}" type="slidenum">
              <a:rPr lang="fa-IR" smtClean="0"/>
              <a:t>‹#›</a:t>
            </a:fld>
            <a:endParaRPr lang="fa-IR"/>
          </a:p>
        </p:txBody>
      </p:sp>
    </p:spTree>
    <p:extLst>
      <p:ext uri="{BB962C8B-B14F-4D97-AF65-F5344CB8AC3E}">
        <p14:creationId xmlns:p14="http://schemas.microsoft.com/office/powerpoint/2010/main" val="51339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2D81140-999F-4F58-AD79-41563076D317}" type="datetimeFigureOut">
              <a:rPr lang="fa-IR" smtClean="0"/>
              <a:t>16/06/1444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89AA701-72B1-4EE5-B671-D868DE485B40}" type="slidenum">
              <a:rPr lang="fa-IR" smtClean="0"/>
              <a:t>‹#›</a:t>
            </a:fld>
            <a:endParaRPr lang="fa-IR"/>
          </a:p>
        </p:txBody>
      </p:sp>
    </p:spTree>
    <p:extLst>
      <p:ext uri="{BB962C8B-B14F-4D97-AF65-F5344CB8AC3E}">
        <p14:creationId xmlns:p14="http://schemas.microsoft.com/office/powerpoint/2010/main" val="290624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2D81140-999F-4F58-AD79-41563076D317}" type="datetimeFigureOut">
              <a:rPr lang="fa-IR" smtClean="0"/>
              <a:t>16/06/1444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89AA701-72B1-4EE5-B671-D868DE485B40}" type="slidenum">
              <a:rPr lang="fa-IR" smtClean="0"/>
              <a:t>‹#›</a:t>
            </a:fld>
            <a:endParaRPr lang="fa-IR"/>
          </a:p>
        </p:txBody>
      </p:sp>
    </p:spTree>
    <p:extLst>
      <p:ext uri="{BB962C8B-B14F-4D97-AF65-F5344CB8AC3E}">
        <p14:creationId xmlns:p14="http://schemas.microsoft.com/office/powerpoint/2010/main" val="52501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81140-999F-4F58-AD79-41563076D317}" type="datetimeFigureOut">
              <a:rPr lang="fa-IR" smtClean="0"/>
              <a:t>16/06/1444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89AA701-72B1-4EE5-B671-D868DE485B40}" type="slidenum">
              <a:rPr lang="fa-IR" smtClean="0"/>
              <a:t>‹#›</a:t>
            </a:fld>
            <a:endParaRPr lang="fa-IR"/>
          </a:p>
        </p:txBody>
      </p:sp>
    </p:spTree>
    <p:extLst>
      <p:ext uri="{BB962C8B-B14F-4D97-AF65-F5344CB8AC3E}">
        <p14:creationId xmlns:p14="http://schemas.microsoft.com/office/powerpoint/2010/main" val="284792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81140-999F-4F58-AD79-41563076D317}" type="datetimeFigureOut">
              <a:rPr lang="fa-IR" smtClean="0"/>
              <a:t>16/06/1444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9AA701-72B1-4EE5-B671-D868DE485B40}" type="slidenum">
              <a:rPr lang="fa-IR" smtClean="0"/>
              <a:t>‹#›</a:t>
            </a:fld>
            <a:endParaRPr lang="fa-IR"/>
          </a:p>
        </p:txBody>
      </p:sp>
    </p:spTree>
    <p:extLst>
      <p:ext uri="{BB962C8B-B14F-4D97-AF65-F5344CB8AC3E}">
        <p14:creationId xmlns:p14="http://schemas.microsoft.com/office/powerpoint/2010/main" val="272880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81140-999F-4F58-AD79-41563076D317}" type="datetimeFigureOut">
              <a:rPr lang="fa-IR" smtClean="0"/>
              <a:t>16/06/1444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9AA701-72B1-4EE5-B671-D868DE485B40}" type="slidenum">
              <a:rPr lang="fa-IR" smtClean="0"/>
              <a:t>‹#›</a:t>
            </a:fld>
            <a:endParaRPr lang="fa-IR"/>
          </a:p>
        </p:txBody>
      </p:sp>
    </p:spTree>
    <p:extLst>
      <p:ext uri="{BB962C8B-B14F-4D97-AF65-F5344CB8AC3E}">
        <p14:creationId xmlns:p14="http://schemas.microsoft.com/office/powerpoint/2010/main" val="234817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D81140-999F-4F58-AD79-41563076D317}" type="datetimeFigureOut">
              <a:rPr lang="fa-IR" smtClean="0"/>
              <a:t>16/06/1444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89AA701-72B1-4EE5-B671-D868DE485B40}" type="slidenum">
              <a:rPr lang="fa-IR" smtClean="0"/>
              <a:t>‹#›</a:t>
            </a:fld>
            <a:endParaRPr lang="fa-IR"/>
          </a:p>
        </p:txBody>
      </p:sp>
    </p:spTree>
    <p:extLst>
      <p:ext uri="{BB962C8B-B14F-4D97-AF65-F5344CB8AC3E}">
        <p14:creationId xmlns:p14="http://schemas.microsoft.com/office/powerpoint/2010/main" val="213631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Zar" panose="00000400000000000000" pitchFamily="2" charset="-78"/>
              </a:rPr>
              <a:t>عنوان مقاله</a:t>
            </a:r>
            <a:r>
              <a:rPr lang="fa-IR" sz="4000" smtClean="0">
                <a:cs typeface="B Zar" panose="00000400000000000000" pitchFamily="2" charset="-78"/>
              </a:rPr>
              <a:t>: </a:t>
            </a:r>
            <a:r>
              <a:rPr lang="fa-IR" sz="3600" smtClean="0">
                <a:cs typeface="B Zar" panose="00000400000000000000" pitchFamily="2" charset="-78"/>
              </a:rPr>
              <a:t>استرس شغلی و محیط های حرفه ای</a:t>
            </a:r>
            <a:br>
              <a:rPr lang="fa-IR" sz="3600" smtClean="0">
                <a:cs typeface="B Zar" panose="00000400000000000000" pitchFamily="2" charset="-78"/>
              </a:rPr>
            </a:br>
            <a:r>
              <a:rPr lang="fa-IR" sz="3600" smtClean="0">
                <a:cs typeface="B Zar" panose="00000400000000000000" pitchFamily="2" charset="-78"/>
              </a:rPr>
              <a:t>(عوامل، نظریه ها، اثرات)</a:t>
            </a:r>
            <a:endParaRPr lang="fa-IR" sz="36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 حسین خنیفر</a:t>
            </a:r>
          </a:p>
          <a:p>
            <a:r>
              <a:rPr lang="fa-IR" smtClean="0">
                <a:solidFill>
                  <a:srgbClr val="FF0000"/>
                </a:solidFill>
                <a:cs typeface="B Zar" panose="00000400000000000000" pitchFamily="2" charset="-78"/>
              </a:rPr>
              <a:t>منبع</a:t>
            </a:r>
            <a:r>
              <a:rPr lang="fa-IR" smtClean="0">
                <a:cs typeface="B Zar" panose="00000400000000000000" pitchFamily="2" charset="-78"/>
              </a:rPr>
              <a:t>: راهبرد سال اول شماره دوم زمستان 1387</a:t>
            </a:r>
          </a:p>
          <a:p>
            <a:r>
              <a:rPr lang="fa-IR" smtClean="0">
                <a:cs typeface="B Zar" panose="00000400000000000000" pitchFamily="2" charset="-78"/>
              </a:rPr>
              <a:t>صفحه 1-38</a:t>
            </a:r>
            <a:endParaRPr lang="fa-IR">
              <a:cs typeface="B Zar" panose="00000400000000000000" pitchFamily="2" charset="-78"/>
            </a:endParaRPr>
          </a:p>
        </p:txBody>
      </p:sp>
    </p:spTree>
    <p:extLst>
      <p:ext uri="{BB962C8B-B14F-4D97-AF65-F5344CB8AC3E}">
        <p14:creationId xmlns:p14="http://schemas.microsoft.com/office/powerpoint/2010/main" val="2842843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منابع اصلی استرس</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انواع زیادی از رویداد ها می توانند برای یک نفر استرس زا باشند، در یک دسته بندی مشهور چهار نوع منابع اصلی استرس عبارتند از:</a:t>
            </a:r>
          </a:p>
          <a:p>
            <a:r>
              <a:rPr lang="fa-IR" smtClean="0">
                <a:cs typeface="B Zar" panose="00000400000000000000" pitchFamily="2" charset="-78"/>
              </a:rPr>
              <a:t>1- ناکامی </a:t>
            </a:r>
          </a:p>
          <a:p>
            <a:r>
              <a:rPr lang="fa-IR" smtClean="0">
                <a:cs typeface="B Zar" panose="00000400000000000000" pitchFamily="2" charset="-78"/>
              </a:rPr>
              <a:t>2-تعارض</a:t>
            </a:r>
          </a:p>
          <a:p>
            <a:r>
              <a:rPr lang="fa-IR" smtClean="0">
                <a:cs typeface="B Zar" panose="00000400000000000000" pitchFamily="2" charset="-78"/>
              </a:rPr>
              <a:t>3- تغییر </a:t>
            </a:r>
          </a:p>
          <a:p>
            <a:r>
              <a:rPr lang="fa-IR" smtClean="0">
                <a:cs typeface="B Zar" panose="00000400000000000000" pitchFamily="2" charset="-78"/>
              </a:rPr>
              <a:t>4- فشار. </a:t>
            </a:r>
          </a:p>
        </p:txBody>
      </p:sp>
      <p:pic>
        <p:nvPicPr>
          <p:cNvPr id="4" name="Picture 3"/>
          <p:cNvPicPr>
            <a:picLocks noChangeAspect="1"/>
          </p:cNvPicPr>
          <p:nvPr/>
        </p:nvPicPr>
        <p:blipFill>
          <a:blip r:embed="rId2"/>
          <a:stretch>
            <a:fillRect/>
          </a:stretch>
        </p:blipFill>
        <p:spPr>
          <a:xfrm>
            <a:off x="1860232" y="3003670"/>
            <a:ext cx="4118537" cy="2740699"/>
          </a:xfrm>
          <a:prstGeom prst="rect">
            <a:avLst/>
          </a:prstGeom>
        </p:spPr>
      </p:pic>
    </p:spTree>
    <p:extLst>
      <p:ext uri="{BB962C8B-B14F-4D97-AF65-F5344CB8AC3E}">
        <p14:creationId xmlns:p14="http://schemas.microsoft.com/office/powerpoint/2010/main" val="15516359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032524" y="1187355"/>
            <a:ext cx="8481997" cy="4975960"/>
          </a:xfrm>
          <a:prstGeom prst="rect">
            <a:avLst/>
          </a:prstGeom>
        </p:spPr>
      </p:pic>
    </p:spTree>
    <p:extLst>
      <p:ext uri="{BB962C8B-B14F-4D97-AF65-F5344CB8AC3E}">
        <p14:creationId xmlns:p14="http://schemas.microsoft.com/office/powerpoint/2010/main" val="8116397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775209" y="641445"/>
            <a:ext cx="7269371" cy="5562814"/>
          </a:xfrm>
          <a:prstGeom prst="rect">
            <a:avLst/>
          </a:prstGeom>
        </p:spPr>
      </p:pic>
    </p:spTree>
    <p:extLst>
      <p:ext uri="{BB962C8B-B14F-4D97-AF65-F5344CB8AC3E}">
        <p14:creationId xmlns:p14="http://schemas.microsoft.com/office/powerpoint/2010/main" val="25594576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987215" y="721080"/>
            <a:ext cx="7852821" cy="5537769"/>
          </a:xfrm>
          <a:prstGeom prst="rect">
            <a:avLst/>
          </a:prstGeom>
        </p:spPr>
      </p:pic>
    </p:spTree>
    <p:extLst>
      <p:ext uri="{BB962C8B-B14F-4D97-AF65-F5344CB8AC3E}">
        <p14:creationId xmlns:p14="http://schemas.microsoft.com/office/powerpoint/2010/main" val="28376034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367727" y="859809"/>
            <a:ext cx="7050512" cy="5399041"/>
          </a:xfrm>
          <a:prstGeom prst="rect">
            <a:avLst/>
          </a:prstGeom>
        </p:spPr>
      </p:pic>
    </p:spTree>
    <p:extLst>
      <p:ext uri="{BB962C8B-B14F-4D97-AF65-F5344CB8AC3E}">
        <p14:creationId xmlns:p14="http://schemas.microsoft.com/office/powerpoint/2010/main" val="2913411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1- ناکامی </a:t>
            </a:r>
            <a:endParaRPr lang="fa-IR"/>
          </a:p>
        </p:txBody>
      </p:sp>
      <p:sp>
        <p:nvSpPr>
          <p:cNvPr id="3" name="Content Placeholder 2"/>
          <p:cNvSpPr>
            <a:spLocks noGrp="1"/>
          </p:cNvSpPr>
          <p:nvPr>
            <p:ph idx="1"/>
          </p:nvPr>
        </p:nvSpPr>
        <p:spPr>
          <a:xfrm>
            <a:off x="838200" y="1966302"/>
            <a:ext cx="10515600" cy="4351338"/>
          </a:xfrm>
        </p:spPr>
        <p:txBody>
          <a:bodyPr/>
          <a:lstStyle/>
          <a:p>
            <a:pPr algn="just"/>
            <a:r>
              <a:rPr lang="fa-IR" smtClean="0">
                <a:cs typeface="B Zar" panose="00000400000000000000" pitchFamily="2" charset="-78"/>
              </a:rPr>
              <a:t>ناکامی </a:t>
            </a:r>
            <a:r>
              <a:rPr lang="fa-IR">
                <a:cs typeface="B Zar" panose="00000400000000000000" pitchFamily="2" charset="-78"/>
              </a:rPr>
              <a:t>زمانی احساس می شود که دنبال کردن برخی هدف ها با مانع رو برو شده باشد. در واقع زمانی احساس ناکامی می کند که چیزی را </a:t>
            </a:r>
            <a:r>
              <a:rPr lang="fa-IR" smtClean="0">
                <a:cs typeface="B Zar" panose="00000400000000000000" pitchFamily="2" charset="-78"/>
              </a:rPr>
              <a:t>می خواهید </a:t>
            </a:r>
            <a:r>
              <a:rPr lang="fa-IR">
                <a:cs typeface="B Zar" panose="00000400000000000000" pitchFamily="2" charset="-78"/>
              </a:rPr>
              <a:t>ولی نمی توانید  آن را داشته </a:t>
            </a:r>
            <a:r>
              <a:rPr lang="fa-IR" smtClean="0">
                <a:cs typeface="B Zar" panose="00000400000000000000" pitchFamily="2" charset="-78"/>
              </a:rPr>
              <a:t>باشد. </a:t>
            </a:r>
            <a:r>
              <a:rPr lang="fa-IR">
                <a:cs typeface="B Zar" panose="00000400000000000000" pitchFamily="2" charset="-78"/>
              </a:rPr>
              <a:t>مثلا ترافیک منبع عادی ناکامی است که می تواند بر خلق  و فشار خون تاثیر </a:t>
            </a:r>
            <a:r>
              <a:rPr lang="fa-IR" smtClean="0">
                <a:cs typeface="B Zar" panose="00000400000000000000" pitchFamily="2" charset="-78"/>
              </a:rPr>
              <a:t>بگذارد. </a:t>
            </a:r>
            <a:r>
              <a:rPr lang="fa-IR">
                <a:cs typeface="B Zar" panose="00000400000000000000" pitchFamily="2" charset="-78"/>
              </a:rPr>
              <a:t>البته اغلب ناکامی ها کوتاه مدت  و بی اهمیت هستند ولی برخی ناکامی ها مانند ناتوانی در گرفتن ترفیع شغل یا از دست دادن یک دوست </a:t>
            </a:r>
            <a:r>
              <a:rPr lang="fa-IR" smtClean="0">
                <a:cs typeface="B Zar" panose="00000400000000000000" pitchFamily="2" charset="-78"/>
              </a:rPr>
              <a:t>تصمیم </a:t>
            </a:r>
            <a:r>
              <a:rPr lang="fa-IR">
                <a:cs typeface="B Zar" panose="00000400000000000000" pitchFamily="2" charset="-78"/>
              </a:rPr>
              <a:t>می تواند منابع استرس مهمی باشند. </a:t>
            </a:r>
          </a:p>
          <a:p>
            <a:endParaRPr lang="fa-IR"/>
          </a:p>
        </p:txBody>
      </p:sp>
      <p:sp>
        <p:nvSpPr>
          <p:cNvPr id="4" name="Flowchart: Process 3"/>
          <p:cNvSpPr/>
          <p:nvPr/>
        </p:nvSpPr>
        <p:spPr>
          <a:xfrm>
            <a:off x="838200" y="4768948"/>
            <a:ext cx="2954216" cy="998807"/>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چیزی را می خواهید ولی نمی توانید  آن را داشته باشد</a:t>
            </a:r>
            <a:endParaRPr lang="fa-IR" sz="2000">
              <a:solidFill>
                <a:srgbClr val="FF0000"/>
              </a:solidFill>
            </a:endParaRPr>
          </a:p>
        </p:txBody>
      </p:sp>
    </p:spTree>
    <p:extLst>
      <p:ext uri="{BB962C8B-B14F-4D97-AF65-F5344CB8AC3E}">
        <p14:creationId xmlns:p14="http://schemas.microsoft.com/office/powerpoint/2010/main" val="1603747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2. تعارض</a:t>
            </a:r>
            <a:endParaRPr lang="fa-IR">
              <a:cs typeface="B Zar" panose="00000400000000000000" pitchFamily="2" charset="-78"/>
            </a:endParaRPr>
          </a:p>
        </p:txBody>
      </p:sp>
      <p:sp>
        <p:nvSpPr>
          <p:cNvPr id="3" name="Content Placeholder 2"/>
          <p:cNvSpPr>
            <a:spLocks noGrp="1"/>
          </p:cNvSpPr>
          <p:nvPr>
            <p:ph idx="1"/>
          </p:nvPr>
        </p:nvSpPr>
        <p:spPr>
          <a:xfrm>
            <a:off x="3277772" y="1825625"/>
            <a:ext cx="8076028" cy="4351338"/>
          </a:xfrm>
        </p:spPr>
        <p:txBody>
          <a:bodyPr/>
          <a:lstStyle/>
          <a:p>
            <a:pPr algn="just"/>
            <a:r>
              <a:rPr lang="fa-IR" smtClean="0">
                <a:cs typeface="B Zar" panose="00000400000000000000" pitchFamily="2" charset="-78"/>
              </a:rPr>
              <a:t>تعارض زمانی روی می دهد که دویا چند انگیزش یا تکانه های رفتاری مغایر، برای ابراز شدن با یکدیگر رقابت کنند. زیگموند فروید یک قرن پیش اعلام داشت که تعارض های درونی، ناراحتی های روانی زیادی ایجاد می کند.  لورا کینگ (1990) و رابرت آمونس (1991) می باشد که تعارض در سطح بالا با سوح بالای اضطراب افسردگی و نشانه های جسمانی ارتباط دارد. </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090810"/>
            <a:ext cx="1743075" cy="2628900"/>
          </a:xfrm>
          <a:prstGeom prst="rect">
            <a:avLst/>
          </a:prstGeom>
        </p:spPr>
      </p:pic>
    </p:spTree>
    <p:extLst>
      <p:ext uri="{BB962C8B-B14F-4D97-AF65-F5344CB8AC3E}">
        <p14:creationId xmlns:p14="http://schemas.microsoft.com/office/powerpoint/2010/main" val="3315081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تعارض ها چهار نوعند که ابتدا کورت لوین آنها را شرح </a:t>
            </a:r>
            <a:r>
              <a:rPr lang="fa-IR" smtClean="0">
                <a:cs typeface="B Zar" panose="00000400000000000000" pitchFamily="2" charset="-78"/>
              </a:rPr>
              <a:t>داد </a:t>
            </a:r>
            <a:r>
              <a:rPr lang="fa-IR">
                <a:cs typeface="B Zar" panose="00000400000000000000" pitchFamily="2" charset="-78"/>
              </a:rPr>
              <a:t>و بعدا نیل میلر در باره آنها مفصلا تحقیق کرد. این چهار نوع </a:t>
            </a:r>
            <a:r>
              <a:rPr lang="fa-IR" smtClean="0">
                <a:cs typeface="B Zar" panose="00000400000000000000" pitchFamily="2" charset="-78"/>
              </a:rPr>
              <a:t>تعارض:</a:t>
            </a:r>
          </a:p>
          <a:p>
            <a:pPr algn="just"/>
            <a:r>
              <a:rPr lang="fa-IR" smtClean="0">
                <a:cs typeface="B Zar" panose="00000400000000000000" pitchFamily="2" charset="-78"/>
              </a:rPr>
              <a:t> </a:t>
            </a:r>
            <a:r>
              <a:rPr lang="fa-IR">
                <a:cs typeface="B Zar" panose="00000400000000000000" pitchFamily="2" charset="-78"/>
              </a:rPr>
              <a:t>گرایشی- گرایشی، </a:t>
            </a:r>
            <a:endParaRPr lang="fa-IR" smtClean="0">
              <a:cs typeface="B Zar" panose="00000400000000000000" pitchFamily="2" charset="-78"/>
            </a:endParaRPr>
          </a:p>
          <a:p>
            <a:pPr algn="just"/>
            <a:r>
              <a:rPr lang="fa-IR" smtClean="0">
                <a:cs typeface="B Zar" panose="00000400000000000000" pitchFamily="2" charset="-78"/>
              </a:rPr>
              <a:t>اجتنابی- </a:t>
            </a:r>
            <a:r>
              <a:rPr lang="fa-IR">
                <a:cs typeface="B Zar" panose="00000400000000000000" pitchFamily="2" charset="-78"/>
              </a:rPr>
              <a:t>اجتنابی</a:t>
            </a:r>
            <a:r>
              <a:rPr lang="fa-IR" smtClean="0">
                <a:cs typeface="B Zar" panose="00000400000000000000" pitchFamily="2" charset="-78"/>
              </a:rPr>
              <a:t>،</a:t>
            </a:r>
          </a:p>
          <a:p>
            <a:pPr algn="just"/>
            <a:r>
              <a:rPr lang="fa-IR" smtClean="0">
                <a:cs typeface="B Zar" panose="00000400000000000000" pitchFamily="2" charset="-78"/>
              </a:rPr>
              <a:t> </a:t>
            </a:r>
            <a:r>
              <a:rPr lang="fa-IR">
                <a:cs typeface="B Zar" panose="00000400000000000000" pitchFamily="2" charset="-78"/>
              </a:rPr>
              <a:t>گرایشی- اجتنابی </a:t>
            </a:r>
            <a:r>
              <a:rPr lang="fa-IR" smtClean="0">
                <a:cs typeface="B Zar" panose="00000400000000000000" pitchFamily="2" charset="-78"/>
              </a:rPr>
              <a:t>و</a:t>
            </a:r>
          </a:p>
          <a:p>
            <a:pPr algn="just"/>
            <a:r>
              <a:rPr lang="fa-IR" smtClean="0">
                <a:cs typeface="B Zar" panose="00000400000000000000" pitchFamily="2" charset="-78"/>
              </a:rPr>
              <a:t> </a:t>
            </a:r>
            <a:r>
              <a:rPr lang="fa-IR">
                <a:cs typeface="B Zar" panose="00000400000000000000" pitchFamily="2" charset="-78"/>
              </a:rPr>
              <a:t>گرایشی- اجتنابی چندگانه هستند. </a:t>
            </a:r>
          </a:p>
          <a:p>
            <a:endParaRPr lang="fa-IR"/>
          </a:p>
        </p:txBody>
      </p:sp>
      <p:pic>
        <p:nvPicPr>
          <p:cNvPr id="4" name="Picture 3"/>
          <p:cNvPicPr>
            <a:picLocks noChangeAspect="1"/>
          </p:cNvPicPr>
          <p:nvPr/>
        </p:nvPicPr>
        <p:blipFill>
          <a:blip r:embed="rId2"/>
          <a:stretch>
            <a:fillRect/>
          </a:stretch>
        </p:blipFill>
        <p:spPr>
          <a:xfrm>
            <a:off x="1169891" y="3010486"/>
            <a:ext cx="1049496" cy="1049496"/>
          </a:xfrm>
          <a:prstGeom prst="rect">
            <a:avLst/>
          </a:prstGeom>
        </p:spPr>
      </p:pic>
    </p:spTree>
    <p:extLst>
      <p:ext uri="{BB962C8B-B14F-4D97-AF65-F5344CB8AC3E}">
        <p14:creationId xmlns:p14="http://schemas.microsoft.com/office/powerpoint/2010/main" val="4006066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3- تغییر</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توماس هولمز و ریچارد راهه معتقدند که تغییرات زندگی از جمله رویداد های خوشایند مانند ازدواج کردن یا ترفیع گرفتن نوع مهمی از استرس است. تغییرات زندگی هر گونه تحولات محسوس در شرایط زندگی فرد هستند که به سازگاری مجدد نیاز دارند. </a:t>
            </a:r>
          </a:p>
          <a:p>
            <a:endParaRPr lang="fa-IR">
              <a:cs typeface="B Zar" panose="00000400000000000000" pitchFamily="2" charset="-78"/>
            </a:endParaRPr>
          </a:p>
        </p:txBody>
      </p:sp>
      <p:sp>
        <p:nvSpPr>
          <p:cNvPr id="4" name="Rectangle 3"/>
          <p:cNvSpPr/>
          <p:nvPr/>
        </p:nvSpPr>
        <p:spPr>
          <a:xfrm rot="20468015">
            <a:off x="2062912" y="4265526"/>
            <a:ext cx="3592650" cy="830997"/>
          </a:xfrm>
          <a:prstGeom prst="rect">
            <a:avLst/>
          </a:prstGeom>
          <a:noFill/>
        </p:spPr>
        <p:txBody>
          <a:bodyPr wrap="none" lIns="91440" tIns="45720" rIns="91440" bIns="45720">
            <a:spAutoFit/>
          </a:bodyPr>
          <a:lstStyle/>
          <a:p>
            <a:pPr algn="ctr"/>
            <a:r>
              <a:rPr lang="fa-IR" sz="4800" b="1" cap="none" spc="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Zar" panose="00000400000000000000" pitchFamily="2" charset="-78"/>
              </a:rPr>
              <a:t>سازگاری مجدد</a:t>
            </a:r>
            <a:endParaRPr lang="fa-IR" sz="48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04924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4- فشار</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فشار عبارت است از توقعات یا انتظارات در این باره که فرد به صورت خاصی رفتار کند . زمانی شما تحت فشار قرار دارید که انتظار داشته باشید  که تکالیف و مسئولیت هایی را سریع به طور نتیجه بش  و با موفقیت انجام دهد. برای مثال کمدی ها برای خنداندن مردمی که  تحت فشار قرار دارند . به طور کلی بین فشار و انواع نشانه ها و مشکلات روانی رابطه نیرومندی بافت شده است. (ویتن، 1384، ترجمه سید محمدی 246-241)</a:t>
            </a:r>
          </a:p>
          <a:p>
            <a:endParaRPr lang="fa-IR">
              <a:cs typeface="B Zar" panose="00000400000000000000" pitchFamily="2" charset="-78"/>
            </a:endParaRPr>
          </a:p>
        </p:txBody>
      </p:sp>
      <p:sp>
        <p:nvSpPr>
          <p:cNvPr id="4" name="Rectangle 3"/>
          <p:cNvSpPr/>
          <p:nvPr/>
        </p:nvSpPr>
        <p:spPr>
          <a:xfrm>
            <a:off x="995231" y="5253633"/>
            <a:ext cx="4039888"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5400">
                <a:cs typeface="B Zar" panose="00000400000000000000" pitchFamily="2" charset="-78"/>
              </a:rPr>
              <a:t>توقعات یا انتظارات</a:t>
            </a:r>
            <a:endParaRPr lang="en-US"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748718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عوامل استرس زا</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عوامل استرس زای روانی- اجتماعی</a:t>
            </a:r>
          </a:p>
          <a:p>
            <a:r>
              <a:rPr lang="fa-IR" smtClean="0">
                <a:cs typeface="B Zar" panose="00000400000000000000" pitchFamily="2" charset="-78"/>
              </a:rPr>
              <a:t>عوامل بسیاری بر مثابه  اصلاح کننده یا ایجاد کننده استرس وجود دارند که عبارتند از: </a:t>
            </a:r>
          </a:p>
          <a:p>
            <a:r>
              <a:rPr lang="fa-IR" smtClean="0">
                <a:cs typeface="B Zar" panose="00000400000000000000" pitchFamily="2" charset="-78"/>
              </a:rPr>
              <a:t>1-1 رژیم غذایی</a:t>
            </a:r>
          </a:p>
          <a:p>
            <a:r>
              <a:rPr lang="fa-IR" smtClean="0">
                <a:cs typeface="B Zar" panose="00000400000000000000" pitchFamily="2" charset="-78"/>
              </a:rPr>
              <a:t>1-2 فعالیت فیزیکی</a:t>
            </a:r>
          </a:p>
          <a:p>
            <a:r>
              <a:rPr lang="fa-IR" smtClean="0">
                <a:cs typeface="B Zar" panose="00000400000000000000" pitchFamily="2" charset="-78"/>
              </a:rPr>
              <a:t>1-3  داشتن شخصیت خوش بین یا بدبین</a:t>
            </a:r>
          </a:p>
          <a:p>
            <a:r>
              <a:rPr lang="fa-IR" smtClean="0">
                <a:cs typeface="B Zar" panose="00000400000000000000" pitchFamily="2" charset="-78"/>
              </a:rPr>
              <a:t>1-4 تفریحات</a:t>
            </a:r>
          </a:p>
          <a:p>
            <a:r>
              <a:rPr lang="fa-IR" smtClean="0">
                <a:cs typeface="B Zar" panose="00000400000000000000" pitchFamily="2" charset="-78"/>
              </a:rPr>
              <a:t>1-5 رابطه سلطه گر یا سلطه پذیر</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263680"/>
            <a:ext cx="1137213" cy="1137213"/>
          </a:xfrm>
          <a:prstGeom prst="rect">
            <a:avLst/>
          </a:prstGeom>
        </p:spPr>
      </p:pic>
    </p:spTree>
    <p:extLst>
      <p:ext uri="{BB962C8B-B14F-4D97-AF65-F5344CB8AC3E}">
        <p14:creationId xmlns:p14="http://schemas.microsoft.com/office/powerpoint/2010/main" val="2663663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سلیه از یک دریاسلار مستبد و مقتدر سوال می کندکه آیا او به زخم معده مبتلا شده است یا نه؟ او پاسخخ می دهد « نه ولی در دیگران زخم معده ایجاد می کنم»  (لو، 1373، ترجمه مهر ایین  40)</a:t>
            </a:r>
          </a:p>
          <a:p>
            <a:r>
              <a:rPr lang="fa-IR">
                <a:cs typeface="B Zar" panose="00000400000000000000" pitchFamily="2" charset="-78"/>
              </a:rPr>
              <a:t> </a:t>
            </a:r>
          </a:p>
        </p:txBody>
      </p:sp>
    </p:spTree>
    <p:extLst>
      <p:ext uri="{BB962C8B-B14F-4D97-AF65-F5344CB8AC3E}">
        <p14:creationId xmlns:p14="http://schemas.microsoft.com/office/powerpoint/2010/main" val="1902727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همچنین شرایط استرس زای دیگر عبارتند از: </a:t>
            </a:r>
          </a:p>
          <a:p>
            <a:pPr algn="just"/>
            <a:r>
              <a:rPr lang="fa-IR">
                <a:cs typeface="B Zar" panose="00000400000000000000" pitchFamily="2" charset="-78"/>
              </a:rPr>
              <a:t>1- مشکلاتی که برای سلامتی </a:t>
            </a:r>
            <a:r>
              <a:rPr lang="fa-IR" smtClean="0">
                <a:cs typeface="B Zar" panose="00000400000000000000" pitchFamily="2" charset="-78"/>
              </a:rPr>
              <a:t>انسان </a:t>
            </a:r>
            <a:r>
              <a:rPr lang="fa-IR">
                <a:cs typeface="B Zar" panose="00000400000000000000" pitchFamily="2" charset="-78"/>
              </a:rPr>
              <a:t>پیش می آید مثل مسایل جراحی، روان پزشکی و دندانپزشکی</a:t>
            </a:r>
          </a:p>
          <a:p>
            <a:r>
              <a:rPr lang="fa-IR">
                <a:cs typeface="B Zar" panose="00000400000000000000" pitchFamily="2" charset="-78"/>
              </a:rPr>
              <a:t>2- مسائل و مشکلاتی که در زندگی حرفه ای اجتماعی و محیط زیست انسان پیش می آید (همان، 159)</a:t>
            </a:r>
          </a:p>
          <a:p>
            <a:endParaRPr lang="fa-IR"/>
          </a:p>
        </p:txBody>
      </p:sp>
    </p:spTree>
    <p:extLst>
      <p:ext uri="{BB962C8B-B14F-4D97-AF65-F5344CB8AC3E}">
        <p14:creationId xmlns:p14="http://schemas.microsoft.com/office/powerpoint/2010/main" val="2887853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بر اساس تحقیقاتی که بر روی دانشجویان و مراکز پیش دانشگاهی یا داشنگاه در آمریکا یا دیگر مناطق جهان انجام شده است. همواره سطح استرس در این گروه بالا و عوامل استرس زا تا حدی با هم شباهت داشتند برخی از شایع ترین آنها عبارتند از: </a:t>
            </a:r>
          </a:p>
          <a:p>
            <a:r>
              <a:rPr lang="fa-IR" smtClean="0">
                <a:cs typeface="B Zar" panose="00000400000000000000" pitchFamily="2" charset="-78"/>
              </a:rPr>
              <a:t>الف) فشار آزمون ها</a:t>
            </a:r>
          </a:p>
          <a:p>
            <a:r>
              <a:rPr lang="fa-IR" smtClean="0">
                <a:cs typeface="B Zar" panose="00000400000000000000" pitchFamily="2" charset="-78"/>
              </a:rPr>
              <a:t>ب) مشکلات مالی</a:t>
            </a:r>
          </a:p>
          <a:p>
            <a:r>
              <a:rPr lang="fa-IR" smtClean="0">
                <a:cs typeface="B Zar" panose="00000400000000000000" pitchFamily="2" charset="-78"/>
              </a:rPr>
              <a:t>ج) شکست ها مانند تاخیر در رسیدن به هدف ها</a:t>
            </a:r>
          </a:p>
          <a:p>
            <a:r>
              <a:rPr lang="fa-IR" smtClean="0">
                <a:cs typeface="B Zar" panose="00000400000000000000" pitchFamily="2" charset="-78"/>
              </a:rPr>
              <a:t>د) مشارجرات روزمره</a:t>
            </a:r>
          </a:p>
        </p:txBody>
      </p:sp>
    </p:spTree>
    <p:extLst>
      <p:ext uri="{BB962C8B-B14F-4D97-AF65-F5344CB8AC3E}">
        <p14:creationId xmlns:p14="http://schemas.microsoft.com/office/powerpoint/2010/main" val="1478341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استرس یا فشر روانی مجموعه واکنش های عمومی و ویژه انسان نسبت به عوامل ناسازگار پیش بینی نشده داخلی و خارجی است فشار روانی نتیجه تعامل بین منابع مختلف فشار و فرد است . طبق تحقیقات صاحب نظرانی همچون گنج 2001، اپستاین 2002  شتاین 2000 هنری لو 1991 تمام یافراد یک موقعیت واحد را استرس زا تصور نمی کنند و اختلافات فردی آنان از نظر شخصیتی و تجارب زندگی پاسخ آنان را به فشار روانی تحت الشعاع خود قرار می دهد. </a:t>
            </a:r>
          </a:p>
        </p:txBody>
      </p:sp>
      <p:sp>
        <p:nvSpPr>
          <p:cNvPr id="4" name="Rectangle 3"/>
          <p:cNvSpPr/>
          <p:nvPr/>
        </p:nvSpPr>
        <p:spPr>
          <a:xfrm>
            <a:off x="838200" y="5133760"/>
            <a:ext cx="3331360"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5400" smtClean="0">
                <a:cs typeface="B Zar" panose="00000400000000000000" pitchFamily="2" charset="-78"/>
              </a:rPr>
              <a:t>اختلافات فردی</a:t>
            </a:r>
            <a:endParaRPr lang="en-US" sz="5400" b="1" cap="none" spc="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491791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ه) شکست های تحصیلی</a:t>
            </a:r>
          </a:p>
          <a:p>
            <a:r>
              <a:rPr lang="fa-IR">
                <a:cs typeface="B Zar" panose="00000400000000000000" pitchFamily="2" charset="-78"/>
              </a:rPr>
              <a:t> و) فشارهای روانی نشای از رقابت ها مقررات و موارد مشابه</a:t>
            </a:r>
          </a:p>
          <a:p>
            <a:r>
              <a:rPr lang="fa-IR">
                <a:cs typeface="B Zar" panose="00000400000000000000" pitchFamily="2" charset="-78"/>
              </a:rPr>
              <a:t>ز) تغییرات ناخوشایند مزاحم یا بیش از حد</a:t>
            </a:r>
          </a:p>
          <a:p>
            <a:r>
              <a:rPr lang="fa-IR">
                <a:cs typeface="B Zar" panose="00000400000000000000" pitchFamily="2" charset="-78"/>
              </a:rPr>
              <a:t>ح) فقدان ها، به هم </a:t>
            </a:r>
            <a:r>
              <a:rPr lang="fa-IR" smtClean="0">
                <a:cs typeface="B Zar" panose="00000400000000000000" pitchFamily="2" charset="-78"/>
              </a:rPr>
              <a:t>خوردن روابط </a:t>
            </a:r>
            <a:r>
              <a:rPr lang="fa-IR">
                <a:cs typeface="B Zar" panose="00000400000000000000" pitchFamily="2" charset="-78"/>
              </a:rPr>
              <a:t>و یا مرگ افراد نزدیک (هلر، 1384؛ ترجمه خباز:25)</a:t>
            </a:r>
          </a:p>
          <a:p>
            <a:endParaRPr lang="fa-IR"/>
          </a:p>
        </p:txBody>
      </p:sp>
    </p:spTree>
    <p:extLst>
      <p:ext uri="{BB962C8B-B14F-4D97-AF65-F5344CB8AC3E}">
        <p14:creationId xmlns:p14="http://schemas.microsoft.com/office/powerpoint/2010/main" val="3060679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عوامل اجتماعی ایجاد کننده استرس</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جمله عوامل مولد استرس عوامل اجتماعی و محیطی هستند عواملی چون محیط فیزیکی دارای عوامل آزارنده از قبیل سر و صدا، گرما یا سرما، تراکم جمعیت و نوع معماری محل های سکونت می توانند استرس زا باشند.این عوامل هر قدر شدید تر، غیر قابل پیش بینی تر  و غیر قابل کنترل تر باشند. میان استرس زای آنها بیشتر خواهد بود</a:t>
            </a:r>
            <a:endParaRPr lang="fa-IR">
              <a:cs typeface="B Zar" panose="00000400000000000000" pitchFamily="2" charset="-78"/>
            </a:endParaRPr>
          </a:p>
        </p:txBody>
      </p:sp>
      <p:sp>
        <p:nvSpPr>
          <p:cNvPr id="4" name="Explosion 1 3"/>
          <p:cNvSpPr/>
          <p:nvPr/>
        </p:nvSpPr>
        <p:spPr>
          <a:xfrm>
            <a:off x="838200" y="4001294"/>
            <a:ext cx="2968283" cy="1814733"/>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نوع معماری محل های سکونت</a:t>
            </a:r>
            <a:endParaRPr lang="fa-IR" b="1">
              <a:solidFill>
                <a:srgbClr val="FF0000"/>
              </a:solidFill>
            </a:endParaRPr>
          </a:p>
        </p:txBody>
      </p:sp>
    </p:spTree>
    <p:extLst>
      <p:ext uri="{BB962C8B-B14F-4D97-AF65-F5344CB8AC3E}">
        <p14:creationId xmlns:p14="http://schemas.microsoft.com/office/powerpoint/2010/main" val="3772736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میان ازدحام به عنوان یکی از مهم ترین عوامل ایجاد استرس شناخته شده است در همین ارتباط ظنریه های مختلفی ابراز شده است که از آن میان می توان از نظریه اضافه بار، نظریه تداخل، </a:t>
            </a:r>
            <a:r>
              <a:rPr lang="fa-IR" smtClean="0">
                <a:cs typeface="B Zar" panose="00000400000000000000" pitchFamily="2" charset="-78"/>
              </a:rPr>
              <a:t>نظریه </a:t>
            </a:r>
            <a:r>
              <a:rPr lang="fa-IR">
                <a:cs typeface="B Zar" panose="00000400000000000000" pitchFamily="2" charset="-78"/>
              </a:rPr>
              <a:t>کنترل، نظریه تنظیم حریم و بالاخره  نظریه تورم پرسنل نام برد.</a:t>
            </a:r>
            <a:endParaRPr lang="fa-IR"/>
          </a:p>
        </p:txBody>
      </p:sp>
      <p:sp>
        <p:nvSpPr>
          <p:cNvPr id="4" name="Flowchart: Process 3"/>
          <p:cNvSpPr/>
          <p:nvPr/>
        </p:nvSpPr>
        <p:spPr>
          <a:xfrm>
            <a:off x="1167619" y="3770142"/>
            <a:ext cx="7484012" cy="1969477"/>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نظریه اضافه بار</a:t>
            </a:r>
            <a:r>
              <a:rPr lang="fa-IR" sz="2400" b="1" smtClean="0">
                <a:solidFill>
                  <a:srgbClr val="FF0000"/>
                </a:solidFill>
                <a:cs typeface="B Zar" panose="00000400000000000000" pitchFamily="2" charset="-78"/>
              </a:rPr>
              <a:t>،</a:t>
            </a:r>
          </a:p>
          <a:p>
            <a:pPr algn="ctr"/>
            <a:r>
              <a:rPr lang="fa-IR" sz="2400" b="1" smtClean="0">
                <a:solidFill>
                  <a:srgbClr val="FF0000"/>
                </a:solidFill>
                <a:cs typeface="B Zar" panose="00000400000000000000" pitchFamily="2" charset="-78"/>
              </a:rPr>
              <a:t> </a:t>
            </a:r>
            <a:r>
              <a:rPr lang="fa-IR" sz="2400" b="1">
                <a:solidFill>
                  <a:srgbClr val="FF0000"/>
                </a:solidFill>
                <a:cs typeface="B Zar" panose="00000400000000000000" pitchFamily="2" charset="-78"/>
              </a:rPr>
              <a:t>نظریه تداخل</a:t>
            </a:r>
            <a:r>
              <a:rPr lang="fa-IR" sz="2400" b="1" smtClean="0">
                <a:solidFill>
                  <a:srgbClr val="FF0000"/>
                </a:solidFill>
                <a:cs typeface="B Zar" panose="00000400000000000000" pitchFamily="2" charset="-78"/>
              </a:rPr>
              <a:t>،</a:t>
            </a:r>
          </a:p>
          <a:p>
            <a:pPr algn="ctr"/>
            <a:r>
              <a:rPr lang="fa-IR" sz="2400" b="1" smtClean="0">
                <a:solidFill>
                  <a:srgbClr val="FF0000"/>
                </a:solidFill>
                <a:cs typeface="B Zar" panose="00000400000000000000" pitchFamily="2" charset="-78"/>
              </a:rPr>
              <a:t> </a:t>
            </a:r>
            <a:r>
              <a:rPr lang="fa-IR" sz="2400" b="1">
                <a:solidFill>
                  <a:srgbClr val="FF0000"/>
                </a:solidFill>
                <a:cs typeface="B Zar" panose="00000400000000000000" pitchFamily="2" charset="-78"/>
              </a:rPr>
              <a:t>نظریه کنترل، </a:t>
            </a:r>
            <a:endParaRPr lang="fa-IR" sz="2400" b="1" smtClean="0">
              <a:solidFill>
                <a:srgbClr val="FF0000"/>
              </a:solidFill>
              <a:cs typeface="B Zar" panose="00000400000000000000" pitchFamily="2" charset="-78"/>
            </a:endParaRPr>
          </a:p>
          <a:p>
            <a:pPr algn="ctr"/>
            <a:r>
              <a:rPr lang="fa-IR" sz="2400" b="1" smtClean="0">
                <a:solidFill>
                  <a:srgbClr val="FF0000"/>
                </a:solidFill>
                <a:cs typeface="B Zar" panose="00000400000000000000" pitchFamily="2" charset="-78"/>
              </a:rPr>
              <a:t>نظریه </a:t>
            </a:r>
            <a:r>
              <a:rPr lang="fa-IR" sz="2400" b="1">
                <a:solidFill>
                  <a:srgbClr val="FF0000"/>
                </a:solidFill>
                <a:cs typeface="B Zar" panose="00000400000000000000" pitchFamily="2" charset="-78"/>
              </a:rPr>
              <a:t>تنظیم حریم </a:t>
            </a:r>
            <a:endParaRPr lang="fa-IR" sz="2400" b="1" smtClean="0">
              <a:solidFill>
                <a:srgbClr val="FF0000"/>
              </a:solidFill>
              <a:cs typeface="B Zar" panose="00000400000000000000" pitchFamily="2" charset="-78"/>
            </a:endParaRPr>
          </a:p>
          <a:p>
            <a:pPr algn="ctr"/>
            <a:r>
              <a:rPr lang="fa-IR" sz="2400" b="1" smtClean="0">
                <a:solidFill>
                  <a:srgbClr val="FF0000"/>
                </a:solidFill>
                <a:cs typeface="B Zar" panose="00000400000000000000" pitchFamily="2" charset="-78"/>
              </a:rPr>
              <a:t>نظریه </a:t>
            </a:r>
            <a:r>
              <a:rPr lang="fa-IR" sz="2400" b="1">
                <a:solidFill>
                  <a:srgbClr val="FF0000"/>
                </a:solidFill>
                <a:cs typeface="B Zar" panose="00000400000000000000" pitchFamily="2" charset="-78"/>
              </a:rPr>
              <a:t>تورم پرسنل</a:t>
            </a:r>
            <a:endParaRPr lang="fa-IR" sz="2400" b="1">
              <a:solidFill>
                <a:srgbClr val="FF0000"/>
              </a:solidFill>
            </a:endParaRPr>
          </a:p>
        </p:txBody>
      </p:sp>
    </p:spTree>
    <p:extLst>
      <p:ext uri="{BB962C8B-B14F-4D97-AF65-F5344CB8AC3E}">
        <p14:creationId xmlns:p14="http://schemas.microsoft.com/office/powerpoint/2010/main" val="1916793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1- محیط فیزیکی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استرس زا بودن یا نبودن محیط فیزیکی به میزان زیاد بستگی به قضاوت ذهنی و تلقی فرد از تهدید </a:t>
            </a:r>
            <a:r>
              <a:rPr lang="fa-IR">
                <a:cs typeface="B Zar" panose="00000400000000000000" pitchFamily="2" charset="-78"/>
              </a:rPr>
              <a:t>آ</a:t>
            </a:r>
            <a:r>
              <a:rPr lang="fa-IR" smtClean="0">
                <a:cs typeface="B Zar" panose="00000400000000000000" pitchFamily="2" charset="-78"/>
              </a:rPr>
              <a:t>میز بودن یا نبودن بالقوه محرک های محیطی برای احساس امنیت و آسایش او دارد (کوهن، 1980)</a:t>
            </a:r>
            <a:endParaRPr lang="fa-IR">
              <a:cs typeface="B Zar" panose="00000400000000000000" pitchFamily="2" charset="-78"/>
            </a:endParaRPr>
          </a:p>
        </p:txBody>
      </p:sp>
      <p:sp>
        <p:nvSpPr>
          <p:cNvPr id="4" name="Rectangle 3"/>
          <p:cNvSpPr/>
          <p:nvPr/>
        </p:nvSpPr>
        <p:spPr>
          <a:xfrm>
            <a:off x="1469573" y="4993083"/>
            <a:ext cx="9252854"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5400">
                <a:cs typeface="B Zar" panose="00000400000000000000" pitchFamily="2" charset="-78"/>
              </a:rPr>
              <a:t>قضاوت ذهنی و تلقی فرد از تهدید آمیز بودن</a:t>
            </a:r>
            <a:endParaRPr lang="fa-IR"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p:cNvPicPr>
            <a:picLocks noChangeAspect="1"/>
          </p:cNvPicPr>
          <p:nvPr/>
        </p:nvPicPr>
        <p:blipFill>
          <a:blip r:embed="rId3"/>
          <a:stretch>
            <a:fillRect/>
          </a:stretch>
        </p:blipFill>
        <p:spPr>
          <a:xfrm>
            <a:off x="4581525" y="2992976"/>
            <a:ext cx="3028950" cy="1514475"/>
          </a:xfrm>
          <a:prstGeom prst="rect">
            <a:avLst/>
          </a:prstGeom>
        </p:spPr>
      </p:pic>
    </p:spTree>
    <p:extLst>
      <p:ext uri="{BB962C8B-B14F-4D97-AF65-F5344CB8AC3E}">
        <p14:creationId xmlns:p14="http://schemas.microsoft.com/office/powerpoint/2010/main" val="972950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اهمیت استرس برای رفتار اجتماعی انسان از این جهتاست که می توان از یک سو منجر به حساسیت زدایی اسنان نسبت به بعضی از قرینه های اجتماعی  و از سوی دیگر حساسیت  نشان دادن بیش از حد به بعضی دیگر از قرینه های اجتماعی شود، صاحب نظران بر این باورند که این از دست دادن حساسیت می تواند دلایل چند داشته باشد. </a:t>
            </a:r>
          </a:p>
          <a:p>
            <a:pPr algn="just"/>
            <a:r>
              <a:rPr lang="fa-IR" smtClean="0">
                <a:cs typeface="B Zar" panose="00000400000000000000" pitchFamily="2" charset="-78"/>
              </a:rPr>
              <a:t>اولا افراد تحت استرس گسترده توجه شان محدود و باریک می شود و تنها به گزینه هایی توجه میکنند که برجستگی بیشتری داشته و به موضوع مورد نظر آنان، مربوط باشد. (هاکی، 1970، سالی، 1969)</a:t>
            </a:r>
            <a:endParaRPr lang="fa-IR">
              <a:cs typeface="B Zar" panose="00000400000000000000" pitchFamily="2" charset="-78"/>
            </a:endParaRPr>
          </a:p>
        </p:txBody>
      </p:sp>
      <p:sp>
        <p:nvSpPr>
          <p:cNvPr id="4" name="Rectangle 3"/>
          <p:cNvSpPr/>
          <p:nvPr/>
        </p:nvSpPr>
        <p:spPr>
          <a:xfrm>
            <a:off x="838200" y="5604014"/>
            <a:ext cx="3046027" cy="707886"/>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bodyPr>
          <a:lstStyle/>
          <a:p>
            <a:pPr algn="ctr"/>
            <a:r>
              <a:rPr lang="fa-IR" sz="4000">
                <a:cs typeface="B Zar" panose="00000400000000000000" pitchFamily="2" charset="-78"/>
              </a:rPr>
              <a:t>قرینه های اجتماعی</a:t>
            </a:r>
            <a:endParaRPr lang="en-US" sz="4000" b="1" cap="none" spc="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905072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این محدودیت گسترده توجه ممکن است ناشی از دست دادن قابلیت پردازش اطلاعات در هنگام استرس باشد. (برکول، 1964)</a:t>
            </a:r>
          </a:p>
          <a:p>
            <a:pPr algn="just"/>
            <a:r>
              <a:rPr lang="fa-IR" smtClean="0">
                <a:solidFill>
                  <a:srgbClr val="FF0000"/>
                </a:solidFill>
                <a:cs typeface="B Zar" panose="00000400000000000000" pitchFamily="2" charset="-78"/>
              </a:rPr>
              <a:t>ثانیا</a:t>
            </a:r>
            <a:r>
              <a:rPr lang="fa-IR" smtClean="0">
                <a:cs typeface="B Zar" panose="00000400000000000000" pitchFamily="2" charset="-78"/>
              </a:rPr>
              <a:t> مردم بعضی از اوقات می کوشند با اجتناب از اضافه بار و با نادیده گرفتن درون داد های دارای اولویت کمتر با منبع استرس کنار بیایند (دس، 1999، ص 283)</a:t>
            </a:r>
          </a:p>
          <a:p>
            <a:pPr algn="just"/>
            <a:r>
              <a:rPr lang="fa-IR" smtClean="0">
                <a:solidFill>
                  <a:srgbClr val="FF0000"/>
                </a:solidFill>
                <a:cs typeface="B Zar" panose="00000400000000000000" pitchFamily="2" charset="-78"/>
              </a:rPr>
              <a:t>ثالثا</a:t>
            </a:r>
            <a:r>
              <a:rPr lang="fa-IR" smtClean="0">
                <a:cs typeface="B Zar" panose="00000400000000000000" pitchFamily="2" charset="-78"/>
              </a:rPr>
              <a:t> استرس ممکن است به خاطر کوشش های صرف شده برای کنار آمدن با عامل استرس زا  نوعی «هزینه روانی» به شخص تحمیل کند که حصال آن ضعیف شدن قابلیت های شناختی باشد (کوهن، 1980) استرس  همچنین می تواند پاسخ های غیر عادی در  برابر عوامل تحریک کننده پرخاشگری ایجاد کند، زیرا استرس شامل برانگیختگی است و ممکن است واکنش های ما را در برابر ناکامی، تهدید یا توهین شدن بخشد. </a:t>
            </a:r>
            <a:endParaRPr lang="fa-IR">
              <a:cs typeface="B Zar" panose="00000400000000000000" pitchFamily="2" charset="-78"/>
            </a:endParaRPr>
          </a:p>
        </p:txBody>
      </p:sp>
    </p:spTree>
    <p:extLst>
      <p:ext uri="{BB962C8B-B14F-4D97-AF65-F5344CB8AC3E}">
        <p14:creationId xmlns:p14="http://schemas.microsoft.com/office/powerpoint/2010/main" val="614646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انطباق</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انطباق بر فرایند هایی اطلاق می شود که به موجود زنده امکان سازگار شدن با محیط را می دهدد(دوبوسف 1980)</a:t>
            </a:r>
          </a:p>
          <a:p>
            <a:pPr algn="just"/>
            <a:r>
              <a:rPr lang="fa-IR">
                <a:cs typeface="B Zar" panose="00000400000000000000" pitchFamily="2" charset="-78"/>
              </a:rPr>
              <a:t> </a:t>
            </a:r>
            <a:r>
              <a:rPr lang="fa-IR" smtClean="0">
                <a:cs typeface="B Zar" panose="00000400000000000000" pitchFamily="2" charset="-78"/>
              </a:rPr>
              <a:t>وقتی اسنان ها به طور مداوم در معرض محرک های شخصی محیطی قرار می گیرند. انطابق یکی از راه های تغییر ادراک از این محرک ها است (ولویل، 1976)  به عنوام مثال شخصی که در خانه ای کنار یک بزرگراه زندگی می کند در معرض بمباران مداوم سر و صدای  اتوموبیل ها قار می گیرد . در آغاز ممکن است این سر و صداها بلند  و غیر قابل تحمل جلوه کند اما به زودی یکنواخت شده و شخص، دیگر توجهی اگتاهانه به ان نخواهد داشت. بنابراین عوامل استرس زای حمیطی ممکن است برای تازه واردین شدید تر و اذیت کننده تر باشند. </a:t>
            </a:r>
            <a:endParaRPr lang="fa-IR">
              <a:cs typeface="B Zar" panose="00000400000000000000" pitchFamily="2" charset="-78"/>
            </a:endParaRPr>
          </a:p>
        </p:txBody>
      </p:sp>
      <p:sp>
        <p:nvSpPr>
          <p:cNvPr id="4" name="Rectangle 3"/>
          <p:cNvSpPr/>
          <p:nvPr/>
        </p:nvSpPr>
        <p:spPr>
          <a:xfrm>
            <a:off x="838200" y="5823020"/>
            <a:ext cx="3414717" cy="707886"/>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4000">
                <a:cs typeface="B Zar" panose="00000400000000000000" pitchFamily="2" charset="-78"/>
              </a:rPr>
              <a:t>سازگار شدن با محیط</a:t>
            </a:r>
            <a:endParaRPr lang="en-US" sz="4000" b="1" cap="none" spc="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225458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علی رغم توانای ما در انطباق ادراک های خود با محیط های استرس زا، با زهم از اثرات نامطولب آنها، حتی پس از آن که منبع استرس رفع شده باشد. در امام نیستیم به این اثرات نامطلوب بعدی  پس اثر گفته می شود. در یک آزمایش وقتی شرکت کنندگان به اتاق ساکتی برده شدد اند. کسانی که قبلا در محیط دارای سر و صدای غیر قابل پیش بینی و غیر قابل کنترل کارکرد ها بودند. در ویرایش یک متن عملکرد ضعیف تری داشتند و در تکلیفی که تحمل آنان را در برابر ناکامی می سنجید ثبات و پشتکار کمتری نشان دادند (کلاس وسیگر، 1972)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417824"/>
            <a:ext cx="3269566" cy="2175748"/>
          </a:xfrm>
          <a:prstGeom prst="rect">
            <a:avLst/>
          </a:prstGeom>
        </p:spPr>
      </p:pic>
    </p:spTree>
    <p:extLst>
      <p:ext uri="{BB962C8B-B14F-4D97-AF65-F5344CB8AC3E}">
        <p14:creationId xmlns:p14="http://schemas.microsoft.com/office/powerpoint/2010/main" val="3052873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یک تبیین برای این کاهش در نوع دوستی در محیط دارای سر و صدا این است که ناراحتی مردم را مجبور می کند به جای کمکم هر چه زودتر محل را ترک کنند. تبیین دیگر مبتنی بر اضافه بار </a:t>
            </a:r>
            <a:r>
              <a:rPr lang="fa-IR" smtClean="0">
                <a:cs typeface="B Zar" panose="00000400000000000000" pitchFamily="2" charset="-78"/>
              </a:rPr>
              <a:t>است </a:t>
            </a:r>
            <a:r>
              <a:rPr lang="fa-IR">
                <a:cs typeface="B Zar" panose="00000400000000000000" pitchFamily="2" charset="-78"/>
              </a:rPr>
              <a:t>سر و صدا ممکن است توجه فرد را تا </a:t>
            </a:r>
            <a:r>
              <a:rPr lang="fa-IR" smtClean="0">
                <a:cs typeface="B Zar" panose="00000400000000000000" pitchFamily="2" charset="-78"/>
              </a:rPr>
              <a:t>آن </a:t>
            </a:r>
            <a:r>
              <a:rPr lang="fa-IR">
                <a:cs typeface="B Zar" panose="00000400000000000000" pitchFamily="2" charset="-78"/>
              </a:rPr>
              <a:t>درجه کند که جایی برای توجه به فرد نیازمند به کمک باقی نگذارد. (کوهن، 1978)</a:t>
            </a:r>
          </a:p>
          <a:p>
            <a:endParaRPr lang="fa-IR"/>
          </a:p>
        </p:txBody>
      </p:sp>
      <p:sp>
        <p:nvSpPr>
          <p:cNvPr id="4" name="Flowchart: Process 3"/>
          <p:cNvSpPr/>
          <p:nvPr/>
        </p:nvSpPr>
        <p:spPr>
          <a:xfrm>
            <a:off x="2996418" y="4149969"/>
            <a:ext cx="3052690" cy="88626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اضافه </a:t>
            </a:r>
            <a:r>
              <a:rPr lang="fa-IR" sz="2800" smtClean="0">
                <a:solidFill>
                  <a:srgbClr val="FF0000"/>
                </a:solidFill>
                <a:cs typeface="B Zar" panose="00000400000000000000" pitchFamily="2" charset="-78"/>
              </a:rPr>
              <a:t>بار</a:t>
            </a:r>
            <a:r>
              <a:rPr lang="fa-IR" smtClean="0">
                <a:cs typeface="B Zar" panose="00000400000000000000" pitchFamily="2" charset="-78"/>
              </a:rPr>
              <a:t>ر</a:t>
            </a:r>
            <a:endParaRPr lang="fa-IR"/>
          </a:p>
        </p:txBody>
      </p:sp>
    </p:spTree>
    <p:extLst>
      <p:ext uri="{BB962C8B-B14F-4D97-AF65-F5344CB8AC3E}">
        <p14:creationId xmlns:p14="http://schemas.microsoft.com/office/powerpoint/2010/main" val="4197534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سر و صدا هم چنین احتمال پاسخ دهی در موقعیت های تحریک کننده پرخاشگری را افزایش می دهد. در یک پژوهش (جین و اوبیل) </a:t>
            </a:r>
            <a:r>
              <a:rPr lang="fa-IR" smtClean="0">
                <a:cs typeface="B Zar" panose="00000400000000000000" pitchFamily="2" charset="-78"/>
              </a:rPr>
              <a:t>آزمودنی </a:t>
            </a:r>
            <a:r>
              <a:rPr lang="fa-IR">
                <a:cs typeface="B Zar" panose="00000400000000000000" pitchFamily="2" charset="-78"/>
              </a:rPr>
              <a:t>ها با یک فیلم پرخاشگرانه  و یا غیر پرخاشگرانه را می دیدند. از اتاقی که با ساکت بود و یا پر سر و صدا، فرصت </a:t>
            </a:r>
            <a:r>
              <a:rPr lang="fa-IR" smtClean="0">
                <a:cs typeface="B Zar" panose="00000400000000000000" pitchFamily="2" charset="-78"/>
              </a:rPr>
              <a:t>می </a:t>
            </a:r>
            <a:r>
              <a:rPr lang="fa-IR">
                <a:cs typeface="B Zar" panose="00000400000000000000" pitchFamily="2" charset="-78"/>
              </a:rPr>
              <a:t>یافتند تا به شخص </a:t>
            </a:r>
            <a:r>
              <a:rPr lang="fa-IR" smtClean="0">
                <a:cs typeface="B Zar" panose="00000400000000000000" pitchFamily="2" charset="-78"/>
              </a:rPr>
              <a:t>دیگری </a:t>
            </a:r>
            <a:r>
              <a:rPr lang="fa-IR">
                <a:cs typeface="B Zar" panose="00000400000000000000" pitchFamily="2" charset="-78"/>
              </a:rPr>
              <a:t>شوک </a:t>
            </a:r>
            <a:r>
              <a:rPr lang="fa-IR" smtClean="0">
                <a:cs typeface="B Zar" panose="00000400000000000000" pitchFamily="2" charset="-78"/>
              </a:rPr>
              <a:t>الکتریکی </a:t>
            </a:r>
            <a:r>
              <a:rPr lang="fa-IR">
                <a:cs typeface="B Zar" panose="00000400000000000000" pitchFamily="2" charset="-78"/>
              </a:rPr>
              <a:t>وارد کنند. چنان که انتظار می رفت شرکت کنندگان در </a:t>
            </a:r>
            <a:r>
              <a:rPr lang="fa-IR" smtClean="0">
                <a:cs typeface="B Zar" panose="00000400000000000000" pitchFamily="2" charset="-78"/>
              </a:rPr>
              <a:t>مقطعی </a:t>
            </a:r>
            <a:r>
              <a:rPr lang="fa-IR">
                <a:cs typeface="B Zar" panose="00000400000000000000" pitchFamily="2" charset="-78"/>
              </a:rPr>
              <a:t>پر سر و صدا بیشتر شوک وارد می کردند، در آزمایش های دیگری تایید شد که اگر سر </a:t>
            </a:r>
            <a:r>
              <a:rPr lang="fa-IR" smtClean="0">
                <a:cs typeface="B Zar" panose="00000400000000000000" pitchFamily="2" charset="-78"/>
              </a:rPr>
              <a:t>و صدا </a:t>
            </a:r>
            <a:r>
              <a:rPr lang="fa-IR">
                <a:cs typeface="B Zar" panose="00000400000000000000" pitchFamily="2" charset="-78"/>
              </a:rPr>
              <a:t>غیر قابل کنترل باشد میزان پرخاشگری بیشتر خواهد بود. </a:t>
            </a:r>
          </a:p>
          <a:p>
            <a:endParaRPr lang="fa-IR"/>
          </a:p>
        </p:txBody>
      </p:sp>
      <p:sp>
        <p:nvSpPr>
          <p:cNvPr id="4" name="Flowchart: Process 3"/>
          <p:cNvSpPr/>
          <p:nvPr/>
        </p:nvSpPr>
        <p:spPr>
          <a:xfrm>
            <a:off x="838200" y="4965896"/>
            <a:ext cx="3305908" cy="95660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 اگر سر و صدا غیر قابل کنترل باشد میزان پرخاشگری بیشتر خواهد بود</a:t>
            </a:r>
            <a:r>
              <a:rPr lang="fa-IR">
                <a:cs typeface="B Zar" panose="00000400000000000000" pitchFamily="2" charset="-78"/>
              </a:rPr>
              <a:t>. </a:t>
            </a:r>
            <a:endParaRPr lang="fa-IR"/>
          </a:p>
        </p:txBody>
      </p:sp>
    </p:spTree>
    <p:extLst>
      <p:ext uri="{BB962C8B-B14F-4D97-AF65-F5344CB8AC3E}">
        <p14:creationId xmlns:p14="http://schemas.microsoft.com/office/powerpoint/2010/main" val="3763991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نکته دیگر این که استرس </a:t>
            </a:r>
            <a:r>
              <a:rPr lang="fa-IR" smtClean="0">
                <a:cs typeface="B Zar" panose="00000400000000000000" pitchFamily="2" charset="-78"/>
              </a:rPr>
              <a:t>را </a:t>
            </a:r>
            <a:r>
              <a:rPr lang="fa-IR">
                <a:cs typeface="B Zar" panose="00000400000000000000" pitchFamily="2" charset="-78"/>
              </a:rPr>
              <a:t>لزوما نباید به عنوان پدیده ی منفی در نظر گرفت.و زیرا میزان مشخصی از استرس که برای فرد </a:t>
            </a:r>
            <a:r>
              <a:rPr lang="fa-IR" smtClean="0">
                <a:cs typeface="B Zar" panose="00000400000000000000" pitchFamily="2" charset="-78"/>
              </a:rPr>
              <a:t>مانده </a:t>
            </a:r>
            <a:r>
              <a:rPr lang="fa-IR">
                <a:cs typeface="B Zar" panose="00000400000000000000" pitchFamily="2" charset="-78"/>
              </a:rPr>
              <a:t>و محرک باشد مفید است و نباید از </a:t>
            </a:r>
            <a:r>
              <a:rPr lang="fa-IR" smtClean="0">
                <a:cs typeface="B Zar" panose="00000400000000000000" pitchFamily="2" charset="-78"/>
              </a:rPr>
              <a:t>آن </a:t>
            </a:r>
            <a:r>
              <a:rPr lang="fa-IR">
                <a:cs typeface="B Zar" panose="00000400000000000000" pitchFamily="2" charset="-78"/>
              </a:rPr>
              <a:t>هراس داشت. در ادامه مقاله پیشین (قسمت اول در شماره قبل) در این بحث منابع اصلی </a:t>
            </a:r>
            <a:r>
              <a:rPr lang="fa-IR" smtClean="0">
                <a:cs typeface="B Zar" panose="00000400000000000000" pitchFamily="2" charset="-78"/>
              </a:rPr>
              <a:t>استرس </a:t>
            </a:r>
            <a:r>
              <a:rPr lang="fa-IR">
                <a:cs typeface="B Zar" panose="00000400000000000000" pitchFamily="2" charset="-78"/>
              </a:rPr>
              <a:t>همچون </a:t>
            </a:r>
            <a:r>
              <a:rPr lang="fa-IR" smtClean="0">
                <a:cs typeface="B Zar" panose="00000400000000000000" pitchFamily="2" charset="-78"/>
              </a:rPr>
              <a:t>ناکامی، </a:t>
            </a:r>
            <a:r>
              <a:rPr lang="fa-IR">
                <a:cs typeface="B Zar" panose="00000400000000000000" pitchFamily="2" charset="-78"/>
              </a:rPr>
              <a:t>تعارض تغییر و فشار  و نظریه های مربوط به آن را مورد مطالعه و </a:t>
            </a:r>
            <a:r>
              <a:rPr lang="fa-IR" smtClean="0">
                <a:cs typeface="B Zar" panose="00000400000000000000" pitchFamily="2" charset="-78"/>
              </a:rPr>
              <a:t>اختصاص </a:t>
            </a:r>
            <a:r>
              <a:rPr lang="fa-IR">
                <a:cs typeface="B Zar" panose="00000400000000000000" pitchFamily="2" charset="-78"/>
              </a:rPr>
              <a:t>منابع استرس زای درون جامعه که مرتبط با شغل هستند </a:t>
            </a:r>
            <a:r>
              <a:rPr lang="fa-IR" smtClean="0">
                <a:cs typeface="B Zar" panose="00000400000000000000" pitchFamily="2" charset="-78"/>
              </a:rPr>
              <a:t>و مورد </a:t>
            </a:r>
            <a:r>
              <a:rPr lang="fa-IR">
                <a:cs typeface="B Zar" panose="00000400000000000000" pitchFamily="2" charset="-78"/>
              </a:rPr>
              <a:t>بررسی و در نهایت راه حل های استرس </a:t>
            </a:r>
            <a:r>
              <a:rPr lang="fa-IR" smtClean="0">
                <a:cs typeface="B Zar" panose="00000400000000000000" pitchFamily="2" charset="-78"/>
              </a:rPr>
              <a:t>زدا </a:t>
            </a:r>
            <a:r>
              <a:rPr lang="fa-IR">
                <a:cs typeface="B Zar" panose="00000400000000000000" pitchFamily="2" charset="-78"/>
              </a:rPr>
              <a:t>و راه کارهای بهنیه و کارآمد مقابله و کنار آمدن  با استرس های مخرب و </a:t>
            </a:r>
            <a:r>
              <a:rPr lang="fa-IR" smtClean="0">
                <a:cs typeface="B Zar" panose="00000400000000000000" pitchFamily="2" charset="-78"/>
              </a:rPr>
              <a:t>مختلف </a:t>
            </a:r>
            <a:r>
              <a:rPr lang="fa-IR">
                <a:cs typeface="B Zar" panose="00000400000000000000" pitchFamily="2" charset="-78"/>
              </a:rPr>
              <a:t>ارائه می گردد. </a:t>
            </a:r>
          </a:p>
          <a:p>
            <a:endParaRPr lang="fa-IR"/>
          </a:p>
        </p:txBody>
      </p:sp>
      <p:sp>
        <p:nvSpPr>
          <p:cNvPr id="4" name="Rectangle 3"/>
          <p:cNvSpPr/>
          <p:nvPr/>
        </p:nvSpPr>
        <p:spPr>
          <a:xfrm>
            <a:off x="838200" y="5246302"/>
            <a:ext cx="8167621" cy="646331"/>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3600" smtClean="0">
                <a:cs typeface="B Zar" panose="00000400000000000000" pitchFamily="2" charset="-78"/>
              </a:rPr>
              <a:t>راه </a:t>
            </a:r>
            <a:r>
              <a:rPr lang="fa-IR" sz="3600">
                <a:cs typeface="B Zar" panose="00000400000000000000" pitchFamily="2" charset="-78"/>
              </a:rPr>
              <a:t>کارهای بهنیه و کارآمد مقابله و کنار آمدن  با استرس </a:t>
            </a:r>
            <a:r>
              <a:rPr lang="fa-IR" sz="3600" smtClean="0">
                <a:cs typeface="B Zar" panose="00000400000000000000" pitchFamily="2" charset="-78"/>
              </a:rPr>
              <a:t>ها</a:t>
            </a:r>
            <a:endParaRPr lang="en-US" sz="3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679151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3- سر و صدا</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سر و صدا (به صداها و صداهای ناخواسته) اطلاق می شود. وجود سر و صدا یک عامل استرس زا  و ناراحت کننده است. یکی از نتایج آن کاهش احتمال نشان دادن رفتار نوع دوستی هم  در جریان  و هم پس از سر و صداست. </a:t>
            </a:r>
          </a:p>
        </p:txBody>
      </p:sp>
    </p:spTree>
    <p:extLst>
      <p:ext uri="{BB962C8B-B14F-4D97-AF65-F5344CB8AC3E}">
        <p14:creationId xmlns:p14="http://schemas.microsoft.com/office/powerpoint/2010/main" val="759358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4- گرما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همانن سر و صدا، گرما نیز بسته به شدت آن می تواند استرس ایجاد کد. به دنبال</a:t>
            </a:r>
            <a:r>
              <a:rPr lang="fa-IR" smtClean="0">
                <a:solidFill>
                  <a:srgbClr val="FF0000"/>
                </a:solidFill>
                <a:cs typeface="B Zar" panose="00000400000000000000" pitchFamily="2" charset="-78"/>
              </a:rPr>
              <a:t> ناآرامی های دهه های 1960  در آمریکا</a:t>
            </a:r>
            <a:r>
              <a:rPr lang="fa-IR" smtClean="0">
                <a:cs typeface="B Zar" panose="00000400000000000000" pitchFamily="2" charset="-78"/>
              </a:rPr>
              <a:t>، روان شناسان اجتماعی اعلام کردند که گرمای شدید تابستان موجب آغاز ناآرامی ها شده است. شواهدی در تایید این نظر وجود دراد (کارل اسمیت  و اندرسون، 1979) تحقیقات ازمایشگاهی دیگر حاکی از آن است که گرما به ایجاد پرخاشگری کمک می کند اما تا  حد معنیی اگر گمان بسیار شدید باشد، افراد فقط می خواهند هر چه  زودتر از آن موقعیت بگریزند.</a:t>
            </a:r>
          </a:p>
          <a:p>
            <a:endParaRPr lang="fa-IR">
              <a:cs typeface="B Zar" panose="00000400000000000000" pitchFamily="2" charset="-78"/>
            </a:endParaRPr>
          </a:p>
        </p:txBody>
      </p:sp>
    </p:spTree>
    <p:extLst>
      <p:ext uri="{BB962C8B-B14F-4D97-AF65-F5344CB8AC3E}">
        <p14:creationId xmlns:p14="http://schemas.microsoft.com/office/powerpoint/2010/main" val="3906435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5- ازدحام</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ازدحام شکل دیگیری از عوامل استرس زا سات که بعضی اوقات در محیط های متراکم از نظر جمعیت پیش می آید. این گونه استرس ممکن است در هنگام سوار شدن به  یک آسانسور پر جمعیت هنگام عبور از یک پیاده رو در مرکز شهر در ساخت های شلوغی، هنگام کوشش برای رساندن خود به یک میز حراج در یک فروشگاه بزرگ یا در سالنی کوچک و پرجمعیت یک سینما در موقع آنتراکت فیلم احسا شود . اما </a:t>
            </a:r>
            <a:r>
              <a:rPr lang="fa-IR" smtClean="0">
                <a:solidFill>
                  <a:srgbClr val="FF0000"/>
                </a:solidFill>
                <a:cs typeface="B Zar" panose="00000400000000000000" pitchFamily="2" charset="-78"/>
              </a:rPr>
              <a:t>تلقی از ازدحام  یک موضوع ذهنی است</a:t>
            </a:r>
            <a:r>
              <a:rPr lang="fa-IR" smtClean="0">
                <a:cs typeface="B Zar" panose="00000400000000000000" pitchFamily="2" charset="-78"/>
              </a:rPr>
              <a:t>. یعنی واکنش یک فرد به این موفقیت ها ممکن است با واکنش فرد دیگر تفاوت داشته باشد. (فیلیپ پو، 2002،ص 90)</a:t>
            </a:r>
            <a:endParaRPr lang="fa-IR">
              <a:cs typeface="B Zar" panose="00000400000000000000" pitchFamily="2" charset="-78"/>
            </a:endParaRPr>
          </a:p>
        </p:txBody>
      </p:sp>
    </p:spTree>
    <p:extLst>
      <p:ext uri="{BB962C8B-B14F-4D97-AF65-F5344CB8AC3E}">
        <p14:creationId xmlns:p14="http://schemas.microsoft.com/office/powerpoint/2010/main" val="3612466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نظریه ازدحام</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smtClean="0">
                <a:cs typeface="B Zar" panose="00000400000000000000" pitchFamily="2" charset="-78"/>
              </a:rPr>
              <a:t>مفهوم ازدحام به عنوان شکلی از عوامل استرس زا پنج مدل مختلفایجاد کرده است: </a:t>
            </a:r>
          </a:p>
          <a:p>
            <a:r>
              <a:rPr lang="fa-IR" smtClean="0">
                <a:cs typeface="B Zar" panose="00000400000000000000" pitchFamily="2" charset="-78"/>
              </a:rPr>
              <a:t>1- مدل اضافه بار </a:t>
            </a:r>
          </a:p>
          <a:p>
            <a:pPr algn="just"/>
            <a:r>
              <a:rPr lang="fa-IR" smtClean="0">
                <a:cs typeface="B Zar" panose="00000400000000000000" pitchFamily="2" charset="-78"/>
              </a:rPr>
              <a:t>این مدل مفهوم اضافه بار (دریافت درون داد ها با سرعتی بیش از آن که بتوان آن ها را پردازش کرد) را در مرد ازدحام به کار می گیرد. این مدل پیش بینی می کند که تعامل اجتماعی زیاد، یا نزدیک بودن بیش از اندازه کردم به هم منجر به اجتناب از تماس اجتماعی زیاد یا نزدیک بودن بیش از اندازه مردم به هم، منجر به اجتناب از تماس اجتماعی از طریق انسانی چون جبران غی رکلامی برای فاصله گرفتن می شود به عنوان مثال مسافران یک اسانسور شلوغ با سکوت می ایستند و در حالی که  دست هایشان را به کنار بدن خود چسابنده اند. از تماس چشم در چشم اجتناب می کنند تا به نقطه مورد نظر برسند. ازدحام فراوان که معمولا در شهرهای بزرگ روی می دهدف ممکن است منجر به عادت کنار کشیدن و فیلتر  کردن قرینه هااجتماعی بینجامد (میلگرام، 1970)</a:t>
            </a:r>
            <a:endParaRPr lang="fa-IR">
              <a:cs typeface="B Zar" panose="00000400000000000000" pitchFamily="2" charset="-78"/>
            </a:endParaRPr>
          </a:p>
        </p:txBody>
      </p:sp>
      <p:sp>
        <p:nvSpPr>
          <p:cNvPr id="4" name="Flowchart: Process 3"/>
          <p:cNvSpPr/>
          <p:nvPr/>
        </p:nvSpPr>
        <p:spPr>
          <a:xfrm>
            <a:off x="1209820" y="5740864"/>
            <a:ext cx="3137097" cy="87219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اجتناب از تماس اجتماعی</a:t>
            </a:r>
            <a:endParaRPr lang="fa-IR" sz="2400" b="1">
              <a:solidFill>
                <a:srgbClr val="FF0000"/>
              </a:solidFill>
            </a:endParaRPr>
          </a:p>
        </p:txBody>
      </p:sp>
    </p:spTree>
    <p:extLst>
      <p:ext uri="{BB962C8B-B14F-4D97-AF65-F5344CB8AC3E}">
        <p14:creationId xmlns:p14="http://schemas.microsoft.com/office/powerpoint/2010/main" val="3105368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2. مدل تداخل</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مدل بر این احتمال تاکید می ورزد که در محیط های دارای جمعیت متراکم مردمان دیگر مانع رسیدن شخص به هدف با استفاده او از منابع کمیاب می شوند. (اسکاپر  و استاگدیل، 1977، ساندستورم، 1987)</a:t>
            </a:r>
          </a:p>
          <a:p>
            <a:pPr algn="just"/>
            <a:r>
              <a:rPr lang="fa-IR" smtClean="0">
                <a:cs typeface="B Zar" panose="00000400000000000000" pitchFamily="2" charset="-78"/>
              </a:rPr>
              <a:t>تحقیقات تجربی در این زمینه، </a:t>
            </a:r>
            <a:r>
              <a:rPr lang="fa-IR" smtClean="0">
                <a:solidFill>
                  <a:srgbClr val="FF0000"/>
                </a:solidFill>
                <a:cs typeface="B Zar" panose="00000400000000000000" pitchFamily="2" charset="-78"/>
              </a:rPr>
              <a:t>کم شدن نمره های دانشجویان را در اتاق های دو نفره که سه نفر را در آن ها جای داده اند </a:t>
            </a:r>
            <a:r>
              <a:rPr lang="fa-IR" smtClean="0">
                <a:cs typeface="B Zar" panose="00000400000000000000" pitchFamily="2" charset="-78"/>
              </a:rPr>
              <a:t>نشان داده است. (گراسمن و همکاران، 1978) </a:t>
            </a:r>
            <a:endParaRPr lang="fa-IR">
              <a:cs typeface="B Zar" panose="00000400000000000000" pitchFamily="2" charset="-78"/>
            </a:endParaRPr>
          </a:p>
        </p:txBody>
      </p:sp>
    </p:spTree>
    <p:extLst>
      <p:ext uri="{BB962C8B-B14F-4D97-AF65-F5344CB8AC3E}">
        <p14:creationId xmlns:p14="http://schemas.microsoft.com/office/powerpoint/2010/main" val="3210448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3- مدل کنترل</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مدل کنترل، استرس، برخاسته از ناتوانی در نفوذ و کترل روی رویداد هایی است  که او می کوشد کنترل خود را بر آن ها اعمال کند(باورن و رودین، رودین و باوم ، 1978)</a:t>
            </a:r>
          </a:p>
          <a:p>
            <a:pPr algn="just"/>
            <a:r>
              <a:rPr lang="fa-IR">
                <a:cs typeface="B Zar" panose="00000400000000000000" pitchFamily="2" charset="-78"/>
              </a:rPr>
              <a:t> </a:t>
            </a:r>
            <a:r>
              <a:rPr lang="fa-IR" smtClean="0">
                <a:cs typeface="B Zar" panose="00000400000000000000" pitchFamily="2" charset="-78"/>
              </a:rPr>
              <a:t>به عنوان مثال، یک فرد شهرنشین هنگام عبور از یک پیاده روی شلوغ ممکن است از تماس چشم در چشم اجتناب کرده سعی کند که خود را از دیگران کنار کشیده و آن ها را نادیده بگیرد. اما با وجود این با زهم از دیگران تنه بخورد و هل داده شود.  تنه خوردن و هل داده شدن اهمتیش از ناتوانی در اجتناب از آن کمتر است. پاسخ به از دست دادن کنترل شخصی ممکن است شامل کنار کشیدن  از دیگران یا خصومت  داشتن بوده و اگر ادامه یابد به درماندگی آموخته شده منجر شود و بر خلاف مدل اضافه بار  که پیش بینی می کند چگونه مردم با ازدحام کنار می آید. مدل کنترل آنچه را که پس از شکست در کنار آمدن پیش می آید، پیش بینی می کند(حسین زاده، 1387،ص 60)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13119" y="230188"/>
            <a:ext cx="1980248" cy="1317765"/>
          </a:xfrm>
          <a:prstGeom prst="rect">
            <a:avLst/>
          </a:prstGeom>
        </p:spPr>
      </p:pic>
    </p:spTree>
    <p:extLst>
      <p:ext uri="{BB962C8B-B14F-4D97-AF65-F5344CB8AC3E}">
        <p14:creationId xmlns:p14="http://schemas.microsoft.com/office/powerpoint/2010/main" val="2499902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4- مدل تنظیم حریم</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مدل پیش بینی می کند که فردی که تماس اجتماعی بیش از حد را تجربه می کند، از یمان راهبرد های گوناگونی که برای تنظیم تماس اجتماعی او وجود دارد دست به انتخاب می زند. از جمله کنار کشیدگی فیزیکی اجتناب از تماس کلامی، و اعلام مرزبندی </a:t>
            </a:r>
            <a:r>
              <a:rPr lang="fa-IR" smtClean="0">
                <a:cs typeface="B Zar" panose="00000400000000000000" pitchFamily="2" charset="-78"/>
              </a:rPr>
              <a:t>قلمرو </a:t>
            </a:r>
            <a:r>
              <a:rPr lang="fa-IR" smtClean="0">
                <a:cs typeface="B Zar" panose="00000400000000000000" pitchFamily="2" charset="-78"/>
              </a:rPr>
              <a:t>(التمن، 1975) اگر این کوشش های مربوط به «کنترل مرزها» مکررا با شکست روبرو شوند، شخص ممکن </a:t>
            </a:r>
            <a:r>
              <a:rPr lang="fa-IR" smtClean="0">
                <a:cs typeface="B Zar" panose="00000400000000000000" pitchFamily="2" charset="-78"/>
              </a:rPr>
              <a:t>است </a:t>
            </a:r>
            <a:r>
              <a:rPr lang="fa-IR" smtClean="0">
                <a:cs typeface="B Zar" panose="00000400000000000000" pitchFamily="2" charset="-78"/>
              </a:rPr>
              <a:t>سرانجام دچار استرس شده و حتی ممکن است در تمیز خود از دیگران دچار اشکال شود. </a:t>
            </a:r>
            <a:endParaRPr lang="fa-IR">
              <a:cs typeface="B Zar" panose="00000400000000000000" pitchFamily="2" charset="-78"/>
            </a:endParaRPr>
          </a:p>
        </p:txBody>
      </p:sp>
      <p:sp>
        <p:nvSpPr>
          <p:cNvPr id="4" name="Flowchart: Decision 3"/>
          <p:cNvSpPr/>
          <p:nvPr/>
        </p:nvSpPr>
        <p:spPr>
          <a:xfrm>
            <a:off x="1055077" y="4360984"/>
            <a:ext cx="3179298" cy="1675301"/>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اجتناب از تماس کلامی</a:t>
            </a:r>
            <a:endParaRPr lang="fa-IR" sz="2400">
              <a:solidFill>
                <a:srgbClr val="FF0000"/>
              </a:solidFill>
            </a:endParaRPr>
          </a:p>
        </p:txBody>
      </p:sp>
    </p:spTree>
    <p:extLst>
      <p:ext uri="{BB962C8B-B14F-4D97-AF65-F5344CB8AC3E}">
        <p14:creationId xmlns:p14="http://schemas.microsoft.com/office/powerpoint/2010/main" val="3507861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5- تورم</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مدل مشتق شده از نظیه های بارکر (1968) در مورد </a:t>
            </a:r>
            <a:r>
              <a:rPr lang="fa-IR" smtClean="0">
                <a:cs typeface="B Zar" panose="00000400000000000000" pitchFamily="2" charset="-78"/>
              </a:rPr>
              <a:t>«زمینه رفتار» </a:t>
            </a:r>
            <a:r>
              <a:rPr lang="fa-IR" smtClean="0">
                <a:cs typeface="B Zar" panose="00000400000000000000" pitchFamily="2" charset="-78"/>
              </a:rPr>
              <a:t>است. </a:t>
            </a:r>
            <a:r>
              <a:rPr lang="fa-IR" smtClean="0">
                <a:cs typeface="B Zar" panose="00000400000000000000" pitchFamily="2" charset="-78"/>
              </a:rPr>
              <a:t>یعنی </a:t>
            </a:r>
            <a:r>
              <a:rPr lang="fa-IR" smtClean="0">
                <a:cs typeface="B Zar" panose="00000400000000000000" pitchFamily="2" charset="-78"/>
              </a:rPr>
              <a:t>یک مکان قابل تشخیص </a:t>
            </a:r>
            <a:r>
              <a:rPr lang="fa-IR" smtClean="0">
                <a:cs typeface="B Zar" panose="00000400000000000000" pitchFamily="2" charset="-78"/>
              </a:rPr>
              <a:t>با ویژگی </a:t>
            </a:r>
            <a:r>
              <a:rPr lang="fa-IR" smtClean="0">
                <a:cs typeface="B Zar" panose="00000400000000000000" pitchFamily="2" charset="-78"/>
              </a:rPr>
              <a:t>های فیزیک معین، و مجموعه ای از نقش های شناخته شده برای شرکت کنندگان در آن (ویکی ، 1979) ازدحام ممکن است وقتی به وجود آید که یک زمینه رفتاری دارای تعدد نفراتی بیش از حد مورد نیاز برای ایفای نقش آن باشد (استوکولر، 1978) موقعیتی که «تورم» خوانده می شود ممکن است منجر به احساس از خود یگانگی در کسانی شود که احساس می کند نقشی ایفا نمی کنند. </a:t>
            </a:r>
            <a:endParaRPr lang="fa-IR">
              <a:cs typeface="B Zar" panose="00000400000000000000" pitchFamily="2" charset="-78"/>
            </a:endParaRPr>
          </a:p>
        </p:txBody>
      </p:sp>
      <p:sp>
        <p:nvSpPr>
          <p:cNvPr id="4" name="Flowchart: Connector 3"/>
          <p:cNvSpPr/>
          <p:nvPr/>
        </p:nvSpPr>
        <p:spPr>
          <a:xfrm>
            <a:off x="838200" y="4656406"/>
            <a:ext cx="1913206" cy="1181686"/>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زمینه رفتار</a:t>
            </a:r>
            <a:endParaRPr lang="fa-IR" sz="2400" b="1">
              <a:solidFill>
                <a:srgbClr val="FF0000"/>
              </a:solidFill>
            </a:endParaRPr>
          </a:p>
        </p:txBody>
      </p:sp>
    </p:spTree>
    <p:extLst>
      <p:ext uri="{BB962C8B-B14F-4D97-AF65-F5344CB8AC3E}">
        <p14:creationId xmlns:p14="http://schemas.microsoft.com/office/powerpoint/2010/main" val="4241617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اهمیت زمینه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طبق یکی از نظریات ازدحام که به وسیله دنیل استوکولز (1977)  وضع شده است احسا ازدحام در محیط های نسختین (یعنی جاهایی که یک فرد بیشتر وقت خود را در آن ها می گذارند. با مردم به بر اساس فردی تماس دارد  و در گستره وسیعی از فعالیت ها که از نظر او مهم اند درگیر است بیشتر خواهد بود. مثلا در محیط زندگی شخصی استوکلوز معتقد است که در محیط های نخستین منابع ازدحام از قبیل اضافه بار، ناکام کننده بودن  و توزیع «</a:t>
            </a:r>
            <a:r>
              <a:rPr lang="fa-IR" smtClean="0">
                <a:solidFill>
                  <a:srgbClr val="FF0000"/>
                </a:solidFill>
                <a:cs typeface="B Zar" panose="00000400000000000000" pitchFamily="2" charset="-78"/>
              </a:rPr>
              <a:t>امنیت روان شناختی</a:t>
            </a:r>
            <a:r>
              <a:rPr lang="fa-IR" smtClean="0">
                <a:cs typeface="B Zar" panose="00000400000000000000" pitchFamily="2" charset="-78"/>
              </a:rPr>
              <a:t>» فرد را مورد تهدید قرار می دهند . در محیط های ثانوی، برعکس رویارویی با دیگراننبستا مقتی نا شناخته  و بدون پیامد است. مراکز خرید، پیاده رو ها، راهرو ها در مدرسه  و آسانسور ها مثالهایی از نمونه اخیرند. ازدحام در چنین محیط هایی ممکن است تهدید کننده باشد زیرا مردم معمولا می توانند  هر وقت بخواهد آن جاها را ترک کنند. </a:t>
            </a:r>
            <a:endParaRPr lang="fa-IR">
              <a:cs typeface="B Zar" panose="00000400000000000000" pitchFamily="2" charset="-78"/>
            </a:endParaRPr>
          </a:p>
        </p:txBody>
      </p:sp>
    </p:spTree>
    <p:extLst>
      <p:ext uri="{BB962C8B-B14F-4D97-AF65-F5344CB8AC3E}">
        <p14:creationId xmlns:p14="http://schemas.microsoft.com/office/powerpoint/2010/main" val="1335992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اهمیت ادراک ها</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بعضی از نظریه </a:t>
            </a:r>
            <a:r>
              <a:rPr lang="fa-IR" smtClean="0">
                <a:cs typeface="B Zar" panose="00000400000000000000" pitchFamily="2" charset="-78"/>
              </a:rPr>
              <a:t>پردازان بر این عقیده اند که ازدحام بستگی به نحوه درک ما از یک موقعیت دارد. </a:t>
            </a:r>
          </a:p>
          <a:p>
            <a:pPr algn="just"/>
            <a:r>
              <a:rPr lang="fa-IR" smtClean="0">
                <a:cs typeface="B Zar" panose="00000400000000000000" pitchFamily="2" charset="-78"/>
              </a:rPr>
              <a:t>پاترسون(1976) بر این باور است که ازدحام وقتی می توانند روی دهد که مردم انگیختگی ناشی از مجاورت بسیار نزدیم با دیگران را تجربه می کنند. اما تنها وقتی که آنها واکنش خود را به عنوان پاسخی منفی به مردمان دیگر تلقی کنند.  دیگر محققان این گفته را تایید کرده و اظهار می دارند که اسناد انگیختگی </a:t>
            </a:r>
            <a:r>
              <a:rPr lang="fa-IR" smtClean="0">
                <a:cs typeface="B Zar" panose="00000400000000000000" pitchFamily="2" charset="-78"/>
              </a:rPr>
              <a:t>به </a:t>
            </a:r>
            <a:r>
              <a:rPr lang="fa-IR" smtClean="0">
                <a:cs typeface="B Zar" panose="00000400000000000000" pitchFamily="2" charset="-78"/>
              </a:rPr>
              <a:t>چیزی علاوه بر آدم های داخل یک اتاق می تواند تجربه ازدحام را کاهش دهد(ورشل و استرسون، 1977) با استفاده از نظریه مقایسه اجتماعی باتوم، فیشر و سالومون (1981)  معتقدند که داشتن اطلاعات درست درباره موقعیت های دارای تراکم زیاد می تواند استرس ناشی از احساس ازدحام را کاهش می دهد. </a:t>
            </a:r>
            <a:endParaRPr lang="fa-IR">
              <a:cs typeface="B Zar" panose="00000400000000000000" pitchFamily="2" charset="-78"/>
            </a:endParaRPr>
          </a:p>
        </p:txBody>
      </p:sp>
      <p:sp>
        <p:nvSpPr>
          <p:cNvPr id="4" name="Rectangle 3"/>
          <p:cNvSpPr/>
          <p:nvPr/>
        </p:nvSpPr>
        <p:spPr>
          <a:xfrm>
            <a:off x="838200" y="5388570"/>
            <a:ext cx="3368231" cy="923330"/>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fa-IR" sz="5400">
                <a:cs typeface="B Zar" panose="00000400000000000000" pitchFamily="2" charset="-78"/>
              </a:rPr>
              <a:t>اسناد انگیختگی</a:t>
            </a:r>
            <a:endParaRPr lang="en-US"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501686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mtClean="0">
                <a:solidFill>
                  <a:srgbClr val="FF0000"/>
                </a:solidFill>
                <a:cs typeface="B Zar" panose="00000400000000000000" pitchFamily="2" charset="-78"/>
              </a:rPr>
              <a:t>واژگان کلیدی: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فشار رواین(استرس)، منابع استرس، حساسیت زدایی، راهکارهای رفتاری و شناختی</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561229" y="3021957"/>
            <a:ext cx="3358882" cy="2235183"/>
          </a:xfrm>
          <a:prstGeom prst="rect">
            <a:avLst/>
          </a:prstGeom>
        </p:spPr>
      </p:pic>
    </p:spTree>
    <p:extLst>
      <p:ext uri="{BB962C8B-B14F-4D97-AF65-F5344CB8AC3E}">
        <p14:creationId xmlns:p14="http://schemas.microsoft.com/office/powerpoint/2010/main" val="2492543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منابع استرس زای درون جامعه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نیز می تواند  سرچشمه متعددی از استرس برا یفرد بشاد. برای نمونه مدرسه و رقابت های ورزشی ممکن است برای کودکان استراس زا باشد (پاسر، 1982، سیرز و میلبرن 1990) بیشتر استرسی که بزرگسالان بدان دچار می شوند ناشی از شغل و دیگر موقعیت های محیطی است. </a:t>
            </a:r>
          </a:p>
          <a:p>
            <a:endParaRPr lang="fa-IR">
              <a:cs typeface="B Zar" panose="00000400000000000000" pitchFamily="2" charset="-78"/>
            </a:endParaRPr>
          </a:p>
        </p:txBody>
      </p:sp>
    </p:spTree>
    <p:extLst>
      <p:ext uri="{BB962C8B-B14F-4D97-AF65-F5344CB8AC3E}">
        <p14:creationId xmlns:p14="http://schemas.microsoft.com/office/powerpoint/2010/main" val="3088675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استرس و شغل</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تقزیبا همه مردم زمانی به استرسی که با شغل آنان مرتبط است. دچار می شوند اغلب این استرس ها جزیی و کوتاه مدت است </a:t>
            </a:r>
            <a:r>
              <a:rPr lang="fa-IR" smtClean="0">
                <a:cs typeface="B Zar" panose="00000400000000000000" pitchFamily="2" charset="-78"/>
              </a:rPr>
              <a:t>وت </a:t>
            </a:r>
            <a:r>
              <a:rPr lang="fa-IR" smtClean="0">
                <a:cs typeface="B Zar" panose="00000400000000000000" pitchFamily="2" charset="-78"/>
              </a:rPr>
              <a:t>تاثیر کمی بر فرد دارد اما برای بسیاری از مردم استرس شدند و طولانی مدت است چه عواملی شغلی را استرس زا می کند؟</a:t>
            </a:r>
          </a:p>
          <a:p>
            <a:r>
              <a:rPr lang="fa-IR">
                <a:cs typeface="B Zar" panose="00000400000000000000" pitchFamily="2" charset="-78"/>
              </a:rPr>
              <a:t> </a:t>
            </a:r>
          </a:p>
        </p:txBody>
      </p:sp>
    </p:spTree>
    <p:extLst>
      <p:ext uri="{BB962C8B-B14F-4D97-AF65-F5344CB8AC3E}">
        <p14:creationId xmlns:p14="http://schemas.microsoft.com/office/powerpoint/2010/main" val="1457402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وظایف محوله </a:t>
            </a:r>
            <a:r>
              <a:rPr lang="fa-IR">
                <a:cs typeface="B Zar" panose="00000400000000000000" pitchFamily="2" charset="-78"/>
              </a:rPr>
              <a:t>ممکن </a:t>
            </a:r>
            <a:r>
              <a:rPr lang="fa-IR" smtClean="0">
                <a:cs typeface="B Zar" panose="00000400000000000000" pitchFamily="2" charset="-78"/>
              </a:rPr>
              <a:t>است  </a:t>
            </a:r>
            <a:r>
              <a:rPr lang="fa-IR">
                <a:cs typeface="B Zar" panose="00000400000000000000" pitchFamily="2" charset="-78"/>
              </a:rPr>
              <a:t>موجب ایجاد استرس شوند.</a:t>
            </a:r>
            <a:r>
              <a:rPr lang="fa-IR">
                <a:solidFill>
                  <a:srgbClr val="FF0000"/>
                </a:solidFill>
                <a:cs typeface="B Zar" panose="00000400000000000000" pitchFamily="2" charset="-78"/>
              </a:rPr>
              <a:t> اول </a:t>
            </a:r>
            <a:r>
              <a:rPr lang="fa-IR">
                <a:cs typeface="B Zar" panose="00000400000000000000" pitchFamily="2" charset="-78"/>
              </a:rPr>
              <a:t>این که  امکان دارد حجم کار خیلی زیاد باشد . بعضی  افراد خود را ملزم به انجام دادند کارهای سخت و طولانی مدت می بینند. به لیل آن که یا به پول نیاز دارند یا آن که تصور می کنند. رییس شان از آنان راضی نخواهد بود. نتایج پژوهش ها نشان داده که حجم زیاد کار با </a:t>
            </a:r>
            <a:r>
              <a:rPr lang="fa-IR">
                <a:cs typeface="B Zar" panose="00000400000000000000" pitchFamily="2" charset="-78"/>
              </a:rPr>
              <a:t>تعداد </a:t>
            </a:r>
            <a:r>
              <a:rPr lang="fa-IR" smtClean="0">
                <a:cs typeface="B Zar" panose="00000400000000000000" pitchFamily="2" charset="-78"/>
              </a:rPr>
              <a:t>حوادث </a:t>
            </a:r>
            <a:r>
              <a:rPr lang="fa-IR">
                <a:cs typeface="B Zar" panose="00000400000000000000" pitchFamily="2" charset="-78"/>
              </a:rPr>
              <a:t>و مشکلات بهداشتی مرتبط است. (مکی و کاکس، 1976،  کوئیک و کوئیک ، 1984) </a:t>
            </a:r>
            <a:r>
              <a:rPr lang="fa-IR">
                <a:solidFill>
                  <a:srgbClr val="FF0000"/>
                </a:solidFill>
                <a:cs typeface="B Zar" panose="00000400000000000000" pitchFamily="2" charset="-78"/>
              </a:rPr>
              <a:t>دوم</a:t>
            </a:r>
            <a:r>
              <a:rPr lang="fa-IR">
                <a:cs typeface="B Zar" panose="00000400000000000000" pitchFamily="2" charset="-78"/>
              </a:rPr>
              <a:t> این که بعضی از کارها بیش از فعالیت های دیگر استرس زا هستند. برای مثال کارهای تکراری  که از توانایی های کارگر در آن ها استفاده نمی شوندف موجب استرس می شوند. مساله دیگری که امکان دارد استرس زا باشد ارزشیابی کار کارمند است. فرایندی که هم برای رییس و هم کارمند مشکل است (کیا، 2001،ص 80)</a:t>
            </a:r>
          </a:p>
          <a:p>
            <a:endParaRPr lang="fa-IR"/>
          </a:p>
        </p:txBody>
      </p:sp>
    </p:spTree>
    <p:extLst>
      <p:ext uri="{BB962C8B-B14F-4D97-AF65-F5344CB8AC3E}">
        <p14:creationId xmlns:p14="http://schemas.microsoft.com/office/powerpoint/2010/main" val="3822362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کارهایی که با جان مردم سر و کار دارند نیز استرس زا هستند مثلا حجم کار کارکنان پزشکی بسیار زیاد است و </a:t>
            </a:r>
            <a:r>
              <a:rPr lang="fa-IR" smtClean="0">
                <a:cs typeface="B Zar" panose="00000400000000000000" pitchFamily="2" charset="-78"/>
              </a:rPr>
              <a:t>آنان </a:t>
            </a:r>
            <a:r>
              <a:rPr lang="fa-IR" smtClean="0">
                <a:cs typeface="B Zar" panose="00000400000000000000" pitchFamily="2" charset="-78"/>
              </a:rPr>
              <a:t>اغلب  با شرایط حساس مرگ و زندگی سر و کار دارند. </a:t>
            </a:r>
          </a:p>
          <a:p>
            <a:pPr algn="just"/>
            <a:r>
              <a:rPr lang="fa-IR">
                <a:cs typeface="B Zar" panose="00000400000000000000" pitchFamily="2" charset="-78"/>
              </a:rPr>
              <a:t> </a:t>
            </a:r>
            <a:r>
              <a:rPr lang="fa-IR" smtClean="0">
                <a:cs typeface="B Zar" panose="00000400000000000000" pitchFamily="2" charset="-78"/>
              </a:rPr>
              <a:t>کوچکترین اشتباهی ممکن است پیامد های جبران ناپذیری داشته باشد در بخش مراقبت های ویژه بیمارستان بسیار موقعیت های اضظراری پیش می آید که لازم است تصمیم هی آنی گرفته  و بی درگ و دقیقا اجرا  شود. ای گونه شرایط و نظایر آن ها در حرفه پزشکی تاثیر خود را می گذارند و اغلب موجب فرسایش روانی شاغلان این حرفه ها می شوند. (ماسلخ و جکسون، 1982) سترس های مشابهی را می توان در کار افراد پلیس و آتش نشانی پیدا کرد. </a:t>
            </a:r>
          </a:p>
        </p:txBody>
      </p:sp>
      <p:pic>
        <p:nvPicPr>
          <p:cNvPr id="4" name="Picture 3"/>
          <p:cNvPicPr>
            <a:picLocks noChangeAspect="1"/>
          </p:cNvPicPr>
          <p:nvPr/>
        </p:nvPicPr>
        <p:blipFill>
          <a:blip r:embed="rId2"/>
          <a:stretch>
            <a:fillRect/>
          </a:stretch>
        </p:blipFill>
        <p:spPr>
          <a:xfrm>
            <a:off x="838200" y="4889036"/>
            <a:ext cx="2847975" cy="1609725"/>
          </a:xfrm>
          <a:prstGeom prst="rect">
            <a:avLst/>
          </a:prstGeom>
        </p:spPr>
      </p:pic>
    </p:spTree>
    <p:extLst>
      <p:ext uri="{BB962C8B-B14F-4D97-AF65-F5344CB8AC3E}">
        <p14:creationId xmlns:p14="http://schemas.microsoft.com/office/powerpoint/2010/main" val="172151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جنبه های دیگری از شغل ئیز ممکن است موجب افزایش استرس کارمندان و کارگران شوند. به عنوان مثال استرس می تواند در نتیجه موراد زیر ایجاد گردد:</a:t>
            </a:r>
          </a:p>
          <a:p>
            <a:endParaRPr lang="fa-IR"/>
          </a:p>
        </p:txBody>
      </p:sp>
    </p:spTree>
    <p:extLst>
      <p:ext uri="{BB962C8B-B14F-4D97-AF65-F5344CB8AC3E}">
        <p14:creationId xmlns:p14="http://schemas.microsoft.com/office/powerpoint/2010/main" val="21140459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1- محیط فیزیکی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سر و صداف حرارت  رطوبت و روشنایی شدید می تواند موجب افزایش استرس شود (مکی و کاکس، 1978، کوئیک و کوئیک ، 9184)</a:t>
            </a:r>
            <a:endParaRPr lang="fa-IR">
              <a:cs typeface="B Zar" panose="00000400000000000000" pitchFamily="2" charset="-78"/>
            </a:endParaRPr>
          </a:p>
        </p:txBody>
      </p:sp>
    </p:spTree>
    <p:extLst>
      <p:ext uri="{BB962C8B-B14F-4D97-AF65-F5344CB8AC3E}">
        <p14:creationId xmlns:p14="http://schemas.microsoft.com/office/powerpoint/2010/main" val="2647615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2- کنترل نداشتن بر قسمت هایی از کار</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کنترل کم بر مراحل با سرعت کار موجب ایجاد استرس می شود (کاتینگنون و  هاوس ، 1987، استینو فیلدمن و ایوانز و پری، 1993)</a:t>
            </a:r>
          </a:p>
          <a:p>
            <a:endParaRPr lang="fa-IR" smtClean="0">
              <a:cs typeface="B Zar" panose="00000400000000000000" pitchFamily="2" charset="-78"/>
            </a:endParaRPr>
          </a:p>
        </p:txBody>
      </p:sp>
    </p:spTree>
    <p:extLst>
      <p:ext uri="{BB962C8B-B14F-4D97-AF65-F5344CB8AC3E}">
        <p14:creationId xmlns:p14="http://schemas.microsoft.com/office/powerpoint/2010/main" val="25564398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3- روابط میان فردی ضعیف: </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a:t>
            </a:r>
            <a:r>
              <a:rPr lang="fa-IR">
                <a:cs typeface="B Zar" panose="00000400000000000000" pitchFamily="2" charset="-78"/>
              </a:rPr>
              <a:t>صورتی که رییس با همکاران تند خو از خود راضی یا سخت گیر باشند استرس شغلی نیز زیاد خواهد بود(کوئیک و کوئیک ، </a:t>
            </a:r>
            <a:r>
              <a:rPr lang="fa-IR">
                <a:cs typeface="B Zar" panose="00000400000000000000" pitchFamily="2" charset="-78"/>
              </a:rPr>
              <a:t>1984</a:t>
            </a:r>
            <a:r>
              <a:rPr lang="fa-IR" smtClean="0">
                <a:cs typeface="B Zar" panose="00000400000000000000" pitchFamily="2" charset="-78"/>
              </a:rPr>
              <a:t>)</a:t>
            </a:r>
          </a:p>
          <a:p>
            <a:endParaRPr lang="fa-IR">
              <a:cs typeface="B Zar" panose="00000400000000000000" pitchFamily="2" charset="-78"/>
            </a:endParaRPr>
          </a:p>
          <a:p>
            <a:endParaRPr lang="fa-IR"/>
          </a:p>
        </p:txBody>
      </p:sp>
    </p:spTree>
    <p:extLst>
      <p:ext uri="{BB962C8B-B14F-4D97-AF65-F5344CB8AC3E}">
        <p14:creationId xmlns:p14="http://schemas.microsoft.com/office/powerpoint/2010/main" val="4266586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4- ارتقا  و تایید </a:t>
            </a:r>
            <a:r>
              <a:rPr lang="fa-IR">
                <a:solidFill>
                  <a:srgbClr val="FF0000"/>
                </a:solidFill>
                <a:cs typeface="B Zar" panose="00000400000000000000" pitchFamily="2" charset="-78"/>
              </a:rPr>
              <a:t>ناکافی </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a:t>
            </a:r>
            <a:r>
              <a:rPr lang="fa-IR">
                <a:cs typeface="B Zar" panose="00000400000000000000" pitchFamily="2" charset="-78"/>
              </a:rPr>
              <a:t>صورتی که کارمندان مورد تایید رییس قرا نگیرند یا به ارضای شغلی که تصور یم ردند لیاقتی را دارند دست یابند احساس استرس خواهند کرد (کانیگنون، متیوز، تالبوت و کولرف 1986، کوئیک و کوئیک 1984) (ر.ک. حسن زاده 1387، ص 62)</a:t>
            </a:r>
          </a:p>
          <a:p>
            <a:endParaRPr lang="fa-IR"/>
          </a:p>
        </p:txBody>
      </p:sp>
    </p:spTree>
    <p:extLst>
      <p:ext uri="{BB962C8B-B14F-4D97-AF65-F5344CB8AC3E}">
        <p14:creationId xmlns:p14="http://schemas.microsoft.com/office/powerpoint/2010/main" val="3186994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5- از دست دادن شغل</a:t>
            </a:r>
            <a:r>
              <a:rPr lang="fa-IR">
                <a:solidFill>
                  <a:srgbClr val="FF0000"/>
                </a:solidFill>
                <a:cs typeface="B Zar" panose="00000400000000000000" pitchFamily="2" charset="-78"/>
              </a:rPr>
              <a:t>: </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افرادی </a:t>
            </a:r>
            <a:r>
              <a:rPr lang="fa-IR">
                <a:cs typeface="B Zar" panose="00000400000000000000" pitchFamily="2" charset="-78"/>
              </a:rPr>
              <a:t>که شغل خود را در خطر می بینند یا آن را از دست می دهند، دچار استرس می شود. کارگرانی که احساس می کنند امکان دارد اخراج شوند با خود کارگران مازاد بر نیاز قرار گیرند.  احساس امینت شغلی نمی کنند و این امر به ویژه اگر امید چندانی به یافتن کاری دیگر نداشته باشند، موجب ایجاد استرس می شود (کانیگنون، متیوز، الیوت و کولر، 1986، کوئیک و کوئیک، 1984) بیکاری (قدر به پیدا کردن کار نبودن) و بازنشتسگی دلایل ذعمده  شاغل نبودن است. </a:t>
            </a:r>
          </a:p>
          <a:p>
            <a:endParaRPr lang="fa-IR"/>
          </a:p>
        </p:txBody>
      </p:sp>
    </p:spTree>
    <p:extLst>
      <p:ext uri="{BB962C8B-B14F-4D97-AF65-F5344CB8AC3E}">
        <p14:creationId xmlns:p14="http://schemas.microsoft.com/office/powerpoint/2010/main" val="2147517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مقدمه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همان گونه که در بخش اول این مقاله شااره کردی نگاه هب مبحث استرس از واقعیت تا اقاسنه امتدتاد دارد و لیکن امروزه دیگر مسلم شده است که در دنیای عصر تغیییر و دگرگونی استرس یا فشار عصبی ازمسایل بسیار حاد  رد سازمانهیا امروزی است که سلامت جسمی و روانی نیروی کار را به خطر انداخته و هزنیه سنگینی را به سازمان ها وارد ساخته استف فشار عصبی در سازمان همچون آفتی فعالیت ه را تحلیل داده و از بین می برد. گروهی از صاحب ظناران رفتارسزاماین، استرس ناشی از شغل را بیماری شایع قرن نام گذاری کردهاند. </a:t>
            </a:r>
            <a:endParaRPr lang="fa-IR">
              <a:cs typeface="B Zar" panose="00000400000000000000" pitchFamily="2" charset="-78"/>
            </a:endParaRPr>
          </a:p>
        </p:txBody>
      </p:sp>
    </p:spTree>
    <p:extLst>
      <p:ext uri="{BB962C8B-B14F-4D97-AF65-F5344CB8AC3E}">
        <p14:creationId xmlns:p14="http://schemas.microsoft.com/office/powerpoint/2010/main" val="2297787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پژوهش ها نشان داده است که بیکاری با نشانه های فیزیولوژیکی و روانی استرس مانند از دست دادن عزت نفس و افزایش فشار خون ارتباط دارد(اولافسونو اسونسونريال 9186) بسیاری از افراد مسن بازنشستگی را برخوردار بودن از آزادی  و راحتی تلی می کنند . اما همیشه هم چنین نیست. بازنشستگان اغلب احساس می کنند که بخشی از هویت و فرصت  برای تعامل اجتماعی خویش را از </a:t>
            </a:r>
            <a:r>
              <a:rPr lang="fa-IR" smtClean="0">
                <a:cs typeface="B Zar" panose="00000400000000000000" pitchFamily="2" charset="-78"/>
              </a:rPr>
              <a:t>دست </a:t>
            </a:r>
            <a:r>
              <a:rPr lang="fa-IR" smtClean="0">
                <a:cs typeface="B Zar" panose="00000400000000000000" pitchFamily="2" charset="-78"/>
              </a:rPr>
              <a:t>داده اند. انسان دیگر احساس رقابت، مفید بودن و قدرت نمی کند (بوم و رادین، 1985، برادفورد، 1986) استرس ناشی از چنین </a:t>
            </a:r>
            <a:r>
              <a:rPr lang="fa-IR" smtClean="0">
                <a:cs typeface="B Zar" panose="00000400000000000000" pitchFamily="2" charset="-78"/>
              </a:rPr>
              <a:t>شرایطی </a:t>
            </a:r>
            <a:r>
              <a:rPr lang="fa-IR" smtClean="0">
                <a:cs typeface="B Zar" panose="00000400000000000000" pitchFamily="2" charset="-78"/>
              </a:rPr>
              <a:t>نه تنها بر فرد بازنشسته بلکه بر همسر او نیز تاثیر می گذارد . افزون بر این بسیاری از بازنشستگان احساس می کنند در آمدشان کفافا نیازهایشان را نمی کند(استدهولتز، 2003، ص 133)</a:t>
            </a:r>
            <a:endParaRPr lang="fa-IR">
              <a:cs typeface="B Zar" panose="00000400000000000000" pitchFamily="2" charset="-78"/>
            </a:endParaRPr>
          </a:p>
        </p:txBody>
      </p:sp>
      <p:sp>
        <p:nvSpPr>
          <p:cNvPr id="4" name="Flowchart: Process 3"/>
          <p:cNvSpPr/>
          <p:nvPr/>
        </p:nvSpPr>
        <p:spPr>
          <a:xfrm>
            <a:off x="838200" y="5459510"/>
            <a:ext cx="1617784" cy="717453"/>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تعامل اجتماعی</a:t>
            </a:r>
            <a:endParaRPr lang="fa-IR" sz="2000" b="1">
              <a:solidFill>
                <a:srgbClr val="FF0000"/>
              </a:solidFill>
            </a:endParaRPr>
          </a:p>
        </p:txBody>
      </p:sp>
    </p:spTree>
    <p:extLst>
      <p:ext uri="{BB962C8B-B14F-4D97-AF65-F5344CB8AC3E}">
        <p14:creationId xmlns:p14="http://schemas.microsoft.com/office/powerpoint/2010/main" val="7844788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تعارض</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تعارض یکی از منابع عمده استرس است. کشمکش هایی که تعارض ایجاد می کنند  معمولا سه دسته اند (لونی، 1935، میلز 1959)</a:t>
            </a:r>
          </a:p>
          <a:p>
            <a:r>
              <a:rPr lang="fa-IR" smtClean="0">
                <a:solidFill>
                  <a:srgbClr val="FF0000"/>
                </a:solidFill>
                <a:cs typeface="B Zar" panose="00000400000000000000" pitchFamily="2" charset="-78"/>
              </a:rPr>
              <a:t>1- خوشایند/ خوشایند</a:t>
            </a:r>
          </a:p>
          <a:p>
            <a:pPr algn="just"/>
            <a:r>
              <a:rPr lang="fa-IR" smtClean="0">
                <a:cs typeface="B Zar" panose="00000400000000000000" pitchFamily="2" charset="-78"/>
              </a:rPr>
              <a:t>تعارض هایی که در نتیجه  وجود دو موقعیت ناهمساز  اما خوشایند ایجاد می شود برای مثال افرادی کهخ برای بهبود سلامتشان سعی می کنند وزن خود را کاهش دهند . زمانی که غذاهای خوشمزه ولی چاق کننده را می بینند. اغلب دچار کشمکشی درونی می شوند. اگر چه افراد معمولا این نوع از تعارض ها را به نسبت راحت خلق می کننند هر چه تصمیم گیری به نظرشان مهم تر بیاید استرس بیشتری دچار خواهند شد. </a:t>
            </a:r>
            <a:endParaRPr lang="fa-IR">
              <a:cs typeface="B Zar" panose="00000400000000000000" pitchFamily="2" charset="-78"/>
            </a:endParaRPr>
          </a:p>
        </p:txBody>
      </p:sp>
    </p:spTree>
    <p:extLst>
      <p:ext uri="{BB962C8B-B14F-4D97-AF65-F5344CB8AC3E}">
        <p14:creationId xmlns:p14="http://schemas.microsoft.com/office/powerpoint/2010/main" val="42535802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2- خوشایند/ ناخوشایند</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کشمکش هایی که در نتیجه </a:t>
            </a:r>
            <a:r>
              <a:rPr lang="fa-IR" smtClean="0">
                <a:cs typeface="B Zar" panose="00000400000000000000" pitchFamily="2" charset="-78"/>
              </a:rPr>
              <a:t>انتخاب میان </a:t>
            </a:r>
            <a:r>
              <a:rPr lang="fa-IR" smtClean="0">
                <a:cs typeface="B Zar" panose="00000400000000000000" pitchFamily="2" charset="-78"/>
              </a:rPr>
              <a:t>دو موقعیت ناخوشایند ایجاد می شوند. برای مثال کسانی که به </a:t>
            </a:r>
            <a:r>
              <a:rPr lang="fa-IR" smtClean="0">
                <a:cs typeface="B Zar" panose="00000400000000000000" pitchFamily="2" charset="-78"/>
              </a:rPr>
              <a:t>بیماری </a:t>
            </a:r>
            <a:r>
              <a:rPr lang="fa-IR" smtClean="0">
                <a:cs typeface="B Zar" panose="00000400000000000000" pitchFamily="2" charset="-78"/>
              </a:rPr>
              <a:t>جدی </a:t>
            </a:r>
            <a:r>
              <a:rPr lang="fa-IR" smtClean="0">
                <a:cs typeface="B Zar" panose="00000400000000000000" pitchFamily="2" charset="-78"/>
              </a:rPr>
              <a:t>دچار </a:t>
            </a:r>
            <a:r>
              <a:rPr lang="fa-IR" smtClean="0">
                <a:cs typeface="B Zar" panose="00000400000000000000" pitchFamily="2" charset="-78"/>
              </a:rPr>
              <a:t>ممکن است که با دو درمان متفاوت روبرو بانشد که هر کدام عارضی جانبی خود را داشته باشد. کسانی که در این موقعیت قرار می گیرند. معمولا سعی دارند درمان را عقب بیندازند یا از آن فرار کنند. بیمار </a:t>
            </a:r>
            <a:r>
              <a:rPr lang="fa-IR" smtClean="0">
                <a:cs typeface="B Zar" panose="00000400000000000000" pitchFamily="2" charset="-78"/>
              </a:rPr>
              <a:t>ممکن است </a:t>
            </a:r>
            <a:r>
              <a:rPr lang="fa-IR" smtClean="0">
                <a:cs typeface="B Zar" panose="00000400000000000000" pitchFamily="2" charset="-78"/>
              </a:rPr>
              <a:t>درمان را به تاخیر بیندازد یا آن را قطع کند، با این امید که راه حل بهتری را بیابند. زمانی که تاخیر یا فرا امکان نداشته باشد. مردم اغلب میان دو انتخاب مردد می مانند و </a:t>
            </a:r>
            <a:r>
              <a:rPr lang="fa-IR" smtClean="0">
                <a:cs typeface="B Zar" panose="00000400000000000000" pitchFamily="2" charset="-78"/>
              </a:rPr>
              <a:t>نظرشان </a:t>
            </a:r>
            <a:r>
              <a:rPr lang="fa-IR" smtClean="0">
                <a:cs typeface="B Zar" panose="00000400000000000000" pitchFamily="2" charset="-78"/>
              </a:rPr>
              <a:t>را پیوسته عوض می کنند  و بعضی اوقات از دیگران می خواهند به جای ایشان تصمیم بگیرند. موقعیت های  ناخوشایند، ناخوشایند </a:t>
            </a:r>
            <a:r>
              <a:rPr lang="fa-IR" smtClean="0">
                <a:cs typeface="B Zar" panose="00000400000000000000" pitchFamily="2" charset="-78"/>
              </a:rPr>
              <a:t>برای اغلب </a:t>
            </a:r>
            <a:r>
              <a:rPr lang="fa-IR" smtClean="0">
                <a:cs typeface="B Zar" panose="00000400000000000000" pitchFamily="2" charset="-78"/>
              </a:rPr>
              <a:t>مردم پر استرس است و به سختی حل می شود. </a:t>
            </a:r>
            <a:endParaRPr lang="fa-IR">
              <a:cs typeface="B Zar" panose="00000400000000000000" pitchFamily="2" charset="-78"/>
            </a:endParaRPr>
          </a:p>
        </p:txBody>
      </p:sp>
    </p:spTree>
    <p:extLst>
      <p:ext uri="{BB962C8B-B14F-4D97-AF65-F5344CB8AC3E}">
        <p14:creationId xmlns:p14="http://schemas.microsoft.com/office/powerpoint/2010/main" val="34489731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3- خوشایند/ ناخوشایند</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زمانی پیش می آید که ویژگی های دهم خوشایند و هم ناخوشایند را در یک هدف یا موقعیت ببینیم این نوع از تعارض ممکن است استرس زا باشد  و یا به سختی حل شود. برای مثال افرادی که می خواهند سیگار را ترک کنند </a:t>
            </a:r>
            <a:r>
              <a:rPr lang="fa-IR" smtClean="0">
                <a:cs typeface="B Zar" panose="00000400000000000000" pitchFamily="2" charset="-78"/>
              </a:rPr>
              <a:t>در نظر </a:t>
            </a:r>
            <a:r>
              <a:rPr lang="fa-IR" smtClean="0">
                <a:cs typeface="B Zar" panose="00000400000000000000" pitchFamily="2" charset="-78"/>
              </a:rPr>
              <a:t>بگیرید. اینان ممکن است بخواهند سلامتشان را بهوبد ببخشند اما در عین حال بخواهند از افزایش وزن و اشتها که می پندارند متعاقب ترک سیگار ایجاد خواهد شد، دوری کنند (سارافینو، 1384،  ترجممه میرزایی 153-152)</a:t>
            </a:r>
          </a:p>
          <a:p>
            <a:endParaRPr lang="fa-IR">
              <a:cs typeface="B Zar" panose="00000400000000000000" pitchFamily="2" charset="-78"/>
            </a:endParaRPr>
          </a:p>
        </p:txBody>
      </p:sp>
    </p:spTree>
    <p:extLst>
      <p:ext uri="{BB962C8B-B14F-4D97-AF65-F5344CB8AC3E}">
        <p14:creationId xmlns:p14="http://schemas.microsoft.com/office/powerpoint/2010/main" val="14035433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 خوشایند نا خوشایند و </a:t>
            </a:r>
            <a:r>
              <a:rPr lang="fa-IR" smtClean="0">
                <a:solidFill>
                  <a:srgbClr val="FF0000"/>
                </a:solidFill>
                <a:cs typeface="B Zar" panose="00000400000000000000" pitchFamily="2" charset="-78"/>
              </a:rPr>
              <a:t>چندگانه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فرد با چندین هدف  دارای </a:t>
            </a:r>
            <a:r>
              <a:rPr lang="fa-IR" smtClean="0">
                <a:cs typeface="B Zar" panose="00000400000000000000" pitchFamily="2" charset="-78"/>
              </a:rPr>
              <a:t>جاذبه </a:t>
            </a:r>
            <a:r>
              <a:rPr lang="fa-IR" smtClean="0">
                <a:cs typeface="B Zar" panose="00000400000000000000" pitchFamily="2" charset="-78"/>
              </a:rPr>
              <a:t>های مثبت وضعی سر و کار دارد در واقع می توان  گقت که پیچیده ترین نوع تعارض است. نمونه این تعارض ممکن است در شب امتحان به  وجود آید و آن زمانی است که می خواهید از دو </a:t>
            </a:r>
            <a:r>
              <a:rPr lang="fa-IR" smtClean="0">
                <a:cs typeface="B Zar" panose="00000400000000000000" pitchFamily="2" charset="-78"/>
              </a:rPr>
              <a:t>کار </a:t>
            </a:r>
            <a:r>
              <a:rPr lang="fa-IR" smtClean="0">
                <a:cs typeface="B Zar" panose="00000400000000000000" pitchFamily="2" charset="-78"/>
              </a:rPr>
              <a:t>مطالعه کردن و میهمانی رفتن یکی را انتختاب نمایند. هر انتخاب جنبه ای مثبت و منفی خاص خود را دارد مطالعه کردن خستگی می آورد اما نگرانی از مردود شدن را کاهش می دهد و مهمانی رفتن خواشند است اما احتمال  دارد که نمره امتحان پایین بیاید(گنجی، 1372، ص 113)</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502150"/>
            <a:ext cx="2533650" cy="1809750"/>
          </a:xfrm>
          <a:prstGeom prst="rect">
            <a:avLst/>
          </a:prstGeom>
        </p:spPr>
      </p:pic>
    </p:spTree>
    <p:extLst>
      <p:ext uri="{BB962C8B-B14F-4D97-AF65-F5344CB8AC3E}">
        <p14:creationId xmlns:p14="http://schemas.microsoft.com/office/powerpoint/2010/main" val="3817780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a:t>
            </a:r>
            <a:r>
              <a:rPr lang="fa-IR" smtClean="0">
                <a:cs typeface="B Zar" panose="00000400000000000000" pitchFamily="2" charset="-78"/>
              </a:rPr>
              <a:t>زیر</a:t>
            </a:r>
            <a:r>
              <a:rPr lang="fa-IR" smtClean="0">
                <a:cs typeface="B Zar" panose="00000400000000000000" pitchFamily="2" charset="-78"/>
              </a:rPr>
              <a:t> میزان </a:t>
            </a:r>
            <a:r>
              <a:rPr lang="fa-IR" smtClean="0">
                <a:cs typeface="B Zar" panose="00000400000000000000" pitchFamily="2" charset="-78"/>
              </a:rPr>
              <a:t>درجه استرس سازی حوادث مختلف زندگی که توسط هولمز و راهه جمع اوری شده است دیده می شود </a:t>
            </a:r>
          </a:p>
          <a:p>
            <a:r>
              <a:rPr lang="fa-IR" smtClean="0">
                <a:cs typeface="B Zar" panose="00000400000000000000" pitchFamily="2" charset="-78"/>
              </a:rPr>
              <a:t>شاخص هولمز راه این شاخص توسط دو تن از متخصصان روان پزشکی توماس هولمز و ریچارد راهه با آزمایش روی پنج هزار از کشورهای امریکا ، آمریکای مرکزی ، اقیانوسیه، اروپا  و ژآپن  در مورد تاثیر  42 مرد استرس به عمل آمد آن ها متوجه شدند که علایق فرهنگی نیز در پاسخ ها تاثیر دارد. مثلا </a:t>
            </a:r>
            <a:r>
              <a:rPr lang="fa-IR" smtClean="0">
                <a:solidFill>
                  <a:srgbClr val="FF0000"/>
                </a:solidFill>
                <a:cs typeface="B Zar" panose="00000400000000000000" pitchFamily="2" charset="-78"/>
              </a:rPr>
              <a:t>ژاپنی ها </a:t>
            </a:r>
            <a:r>
              <a:rPr lang="fa-IR" smtClean="0">
                <a:cs typeface="B Zar" panose="00000400000000000000" pitchFamily="2" charset="-78"/>
              </a:rPr>
              <a:t>تخطی ضعیف از قانون را متوسط درجه بندی کردند در حالی که سایرنی آن را در ردیف آخر قرار داده بودند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69156" y="4567238"/>
            <a:ext cx="2847975" cy="1609725"/>
          </a:xfrm>
          <a:prstGeom prst="rect">
            <a:avLst/>
          </a:prstGeom>
        </p:spPr>
      </p:pic>
    </p:spTree>
    <p:extLst>
      <p:ext uri="{BB962C8B-B14F-4D97-AF65-F5344CB8AC3E}">
        <p14:creationId xmlns:p14="http://schemas.microsoft.com/office/powerpoint/2010/main" val="2425119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اثرات استرس در محیط کار</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استرس روی سازمان ها و افراد موجود در ان تاثیر می گذارد . تاثیر استرس سامزانی با افزایش میزان </a:t>
            </a:r>
            <a:r>
              <a:rPr lang="fa-IR" smtClean="0">
                <a:cs typeface="B Zar" panose="00000400000000000000" pitchFamily="2" charset="-78"/>
              </a:rPr>
              <a:t>کارگزینی، </a:t>
            </a:r>
            <a:r>
              <a:rPr lang="fa-IR" smtClean="0">
                <a:cs typeface="B Zar" panose="00000400000000000000" pitchFamily="2" charset="-78"/>
              </a:rPr>
              <a:t>تعویض زودهنگام کارکنان ارتباط نامناسب با ارباب رجوع، کاهش میزان امینت شغلی، عدم سلامت  محیط کار، </a:t>
            </a:r>
            <a:r>
              <a:rPr lang="fa-IR" smtClean="0">
                <a:cs typeface="B Zar" panose="00000400000000000000" pitchFamily="2" charset="-78"/>
              </a:rPr>
              <a:t>کنترل ضعیف </a:t>
            </a:r>
            <a:r>
              <a:rPr lang="fa-IR" smtClean="0">
                <a:cs typeface="B Zar" panose="00000400000000000000" pitchFamily="2" charset="-78"/>
              </a:rPr>
              <a:t>کیفیت محصولات  و ... ارتباط دارد . به بیان دیگر هر چه میزان استرس سازمانی بالاتر باشد عوامل ذکر شده از فراوانی بیشتری برخوردانرد. </a:t>
            </a:r>
          </a:p>
          <a:p>
            <a:pPr algn="just"/>
            <a:r>
              <a:rPr lang="fa-IR" smtClean="0">
                <a:cs typeface="B Zar" panose="00000400000000000000" pitchFamily="2" charset="-78"/>
              </a:rPr>
              <a:t>استرس باعث فشارهای </a:t>
            </a:r>
            <a:r>
              <a:rPr lang="fa-IR" smtClean="0">
                <a:cs typeface="B Zar" panose="00000400000000000000" pitchFamily="2" charset="-78"/>
              </a:rPr>
              <a:t>روانی </a:t>
            </a:r>
            <a:r>
              <a:rPr lang="fa-IR" smtClean="0">
                <a:cs typeface="B Zar" panose="00000400000000000000" pitchFamily="2" charset="-78"/>
              </a:rPr>
              <a:t>بسیاری بر روی فرد می شود که این فشارها به شکل های مختلف در رفتار فرد در محیط کاری خود را نشان می دهد. برخی از این رفتارها عبارتند از : </a:t>
            </a:r>
          </a:p>
          <a:p>
            <a:pPr marL="0" indent="0">
              <a:buNone/>
            </a:pPr>
            <a:endParaRPr lang="fa-IR">
              <a:cs typeface="B Zar" panose="00000400000000000000" pitchFamily="2" charset="-78"/>
            </a:endParaRPr>
          </a:p>
        </p:txBody>
      </p:sp>
    </p:spTree>
    <p:extLst>
      <p:ext uri="{BB962C8B-B14F-4D97-AF65-F5344CB8AC3E}">
        <p14:creationId xmlns:p14="http://schemas.microsoft.com/office/powerpoint/2010/main" val="25078152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زود رنجی با پرخاشگری در برخورد با همکاران و مراجعین</a:t>
            </a:r>
          </a:p>
          <a:p>
            <a:r>
              <a:rPr lang="fa-IR" smtClean="0">
                <a:cs typeface="B Zar" panose="00000400000000000000" pitchFamily="2" charset="-78"/>
              </a:rPr>
              <a:t>بی تفاوتی و بی علاقگی به اراستگی ظاهر خود و دیگران</a:t>
            </a:r>
          </a:p>
          <a:p>
            <a:r>
              <a:rPr lang="fa-IR" smtClean="0">
                <a:cs typeface="B Zar" panose="00000400000000000000" pitchFamily="2" charset="-78"/>
              </a:rPr>
              <a:t>کاهش خلاقیت و فقدان اعتماد به نفس </a:t>
            </a:r>
          </a:p>
          <a:p>
            <a:r>
              <a:rPr lang="fa-IR">
                <a:cs typeface="B Zar" panose="00000400000000000000" pitchFamily="2" charset="-78"/>
              </a:rPr>
              <a:t> </a:t>
            </a:r>
            <a:r>
              <a:rPr lang="fa-IR" smtClean="0">
                <a:cs typeface="B Zar" panose="00000400000000000000" pitchFamily="2" charset="-78"/>
              </a:rPr>
              <a:t>بی تفاوتی نسبت به کار و افزایش اشتباهات</a:t>
            </a:r>
          </a:p>
          <a:p>
            <a:r>
              <a:rPr lang="fa-IR" smtClean="0">
                <a:cs typeface="B Zar" panose="00000400000000000000" pitchFamily="2" charset="-78"/>
              </a:rPr>
              <a:t>عدم توانایی تمرکز بر روی کار  و ناتوانی در تصمیم گیری </a:t>
            </a:r>
          </a:p>
          <a:p>
            <a:r>
              <a:rPr lang="fa-IR" smtClean="0">
                <a:cs typeface="B Zar" panose="00000400000000000000" pitchFamily="2" charset="-78"/>
              </a:rPr>
              <a:t>خستگی مفرط ناراحتی و احساس گناه</a:t>
            </a:r>
          </a:p>
          <a:p>
            <a:r>
              <a:rPr lang="fa-IR">
                <a:cs typeface="B Zar" panose="00000400000000000000" pitchFamily="2" charset="-78"/>
              </a:rPr>
              <a:t> </a:t>
            </a:r>
            <a:r>
              <a:rPr lang="fa-IR" smtClean="0">
                <a:cs typeface="B Zar" panose="00000400000000000000" pitchFamily="2" charset="-78"/>
              </a:rPr>
              <a:t>ناتوانی در تحمل اطرافیان و تمایل به انزوا (دبل، 2000، 90)</a:t>
            </a:r>
            <a:endParaRPr lang="fa-IR">
              <a:cs typeface="B Zar" panose="00000400000000000000" pitchFamily="2" charset="-78"/>
            </a:endParaRPr>
          </a:p>
        </p:txBody>
      </p:sp>
    </p:spTree>
    <p:extLst>
      <p:ext uri="{BB962C8B-B14F-4D97-AF65-F5344CB8AC3E}">
        <p14:creationId xmlns:p14="http://schemas.microsoft.com/office/powerpoint/2010/main" val="40355042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همه این عوامل در نهایت منجر به کاهش بهره وری و افزایش  ضایعات می شود و از طرف دیگر  این افراد به علت ناتوانی در کنترل احساسات ناتوانی در تصمیم گیری صحیح و دیگر موارد ذکر شده استعداد فوق العاده در ایجاد حادثه برای خود و دیگری پیدا می کنند. </a:t>
            </a:r>
            <a:endParaRPr lang="fa-IR">
              <a:cs typeface="B Zar" panose="00000400000000000000" pitchFamily="2" charset="-78"/>
            </a:endParaRPr>
          </a:p>
        </p:txBody>
      </p:sp>
      <p:sp>
        <p:nvSpPr>
          <p:cNvPr id="4" name="Down Ribbon 3"/>
          <p:cNvSpPr/>
          <p:nvPr/>
        </p:nvSpPr>
        <p:spPr>
          <a:xfrm>
            <a:off x="2166425" y="4079631"/>
            <a:ext cx="4431323" cy="1336431"/>
          </a:xfrm>
          <a:prstGeom prst="ribb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کاهش بهره وری و افزایش  ضایعات</a:t>
            </a:r>
            <a:endParaRPr lang="fa-IR" sz="2000" b="1">
              <a:solidFill>
                <a:srgbClr val="FF0000"/>
              </a:solidFill>
            </a:endParaRPr>
          </a:p>
        </p:txBody>
      </p:sp>
    </p:spTree>
    <p:extLst>
      <p:ext uri="{BB962C8B-B14F-4D97-AF65-F5344CB8AC3E}">
        <p14:creationId xmlns:p14="http://schemas.microsoft.com/office/powerpoint/2010/main" val="1034887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عاملهای استرس  شغلی در محیط کار</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عامل های طبقه بندی شده عبارتند از : </a:t>
            </a:r>
          </a:p>
          <a:p>
            <a:r>
              <a:rPr lang="fa-IR" smtClean="0">
                <a:cs typeface="B Zar" panose="00000400000000000000" pitchFamily="2" charset="-78"/>
              </a:rPr>
              <a:t>ویژگی های </a:t>
            </a:r>
            <a:r>
              <a:rPr lang="fa-IR" smtClean="0">
                <a:cs typeface="B Zar" panose="00000400000000000000" pitchFamily="2" charset="-78"/>
              </a:rPr>
              <a:t>نقش، </a:t>
            </a:r>
            <a:r>
              <a:rPr lang="fa-IR" smtClean="0">
                <a:cs typeface="B Zar" panose="00000400000000000000" pitchFamily="2" charset="-78"/>
              </a:rPr>
              <a:t>ویژگی های شغل روابط میان – فردی جو و ساختار سازمانی  راه و روش های مدیریت منابع سازمانی و فن آوری و خصوصیات مادی </a:t>
            </a:r>
            <a:r>
              <a:rPr lang="fa-IR" smtClean="0">
                <a:cs typeface="B Zar" panose="00000400000000000000" pitchFamily="2" charset="-78"/>
              </a:rPr>
              <a:t>(خدادادی </a:t>
            </a:r>
            <a:r>
              <a:rPr lang="fa-IR" smtClean="0">
                <a:cs typeface="B Zar" panose="00000400000000000000" pitchFamily="2" charset="-78"/>
              </a:rPr>
              <a:t>و </a:t>
            </a:r>
            <a:r>
              <a:rPr lang="fa-IR" smtClean="0">
                <a:cs typeface="B Zar" panose="00000400000000000000" pitchFamily="2" charset="-78"/>
              </a:rPr>
              <a:t>همکاران، 1376</a:t>
            </a:r>
            <a:r>
              <a:rPr lang="fa-IR" smtClean="0">
                <a:cs typeface="B Zar" panose="00000400000000000000" pitchFamily="2" charset="-78"/>
              </a:rPr>
              <a:t>، ص 97)</a:t>
            </a:r>
          </a:p>
          <a:p>
            <a:pPr marL="0" indent="0">
              <a:buNone/>
            </a:pPr>
            <a:endParaRPr lang="fa-IR">
              <a:cs typeface="B Zar" panose="00000400000000000000" pitchFamily="2" charset="-78"/>
            </a:endParaRPr>
          </a:p>
        </p:txBody>
      </p:sp>
    </p:spTree>
    <p:extLst>
      <p:ext uri="{BB962C8B-B14F-4D97-AF65-F5344CB8AC3E}">
        <p14:creationId xmlns:p14="http://schemas.microsoft.com/office/powerpoint/2010/main" val="1168473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شاید هم به راستی دوران ما عصر استترس ها است که در آن اسنان بیش ز هر زمان دیگر در معرض عوامل استرس زا قرار گرفته  و مسایل و مشکلات زیادی از هر سو او را احاطه کرده است. با توجه به ضوروت پرداختن به این موضوع در این تحقیق سعی شده است که به پیدده ساترس  شغلی دلایل و اثرات آندر عملکرد کارکنان  و راه کارهای عملی کاهش استرس در محیط کار  پرداخته و به کارکنان در به کار گیری راه کارهای عملی در جهت افزایش قدرت تحمل و فشار پذیری فردی و سازمانی یاری رساند تا از این طریق در راستای سالم سازی محیط کار و ارتقای بهداشت رواین سازمان خود حرکت کند و انرژی هایی که ناخواسته صرف تنش </a:t>
            </a:r>
            <a:r>
              <a:rPr lang="fa-IR" smtClean="0">
                <a:cs typeface="B Zar" panose="00000400000000000000" pitchFamily="2" charset="-78"/>
              </a:rPr>
              <a:t>های </a:t>
            </a:r>
            <a:r>
              <a:rPr lang="fa-IR">
                <a:cs typeface="B Zar" panose="00000400000000000000" pitchFamily="2" charset="-78"/>
              </a:rPr>
              <a:t>سازمانی می گردد و </a:t>
            </a:r>
            <a:r>
              <a:rPr lang="fa-IR" smtClean="0">
                <a:cs typeface="B Zar" panose="00000400000000000000" pitchFamily="2" charset="-78"/>
              </a:rPr>
              <a:t>در </a:t>
            </a:r>
            <a:r>
              <a:rPr lang="fa-IR">
                <a:cs typeface="B Zar" panose="00000400000000000000" pitchFamily="2" charset="-78"/>
              </a:rPr>
              <a:t>جهت ارتقای </a:t>
            </a:r>
            <a:r>
              <a:rPr lang="fa-IR" smtClean="0">
                <a:cs typeface="B Zar" panose="00000400000000000000" pitchFamily="2" charset="-78"/>
              </a:rPr>
              <a:t>مکملیت </a:t>
            </a:r>
            <a:r>
              <a:rPr lang="fa-IR">
                <a:cs typeface="B Zar" panose="00000400000000000000" pitchFamily="2" charset="-78"/>
              </a:rPr>
              <a:t>و </a:t>
            </a:r>
            <a:r>
              <a:rPr lang="fa-IR" smtClean="0">
                <a:cs typeface="B Zar" panose="00000400000000000000" pitchFamily="2" charset="-78"/>
              </a:rPr>
              <a:t>حقق </a:t>
            </a:r>
            <a:r>
              <a:rPr lang="fa-IR">
                <a:cs typeface="B Zar" panose="00000400000000000000" pitchFamily="2" charset="-78"/>
              </a:rPr>
              <a:t>مسئولیت های اجتماعی آن سازمان به کار گرفته شود. </a:t>
            </a:r>
          </a:p>
          <a:p>
            <a:endParaRPr lang="fa-IR"/>
          </a:p>
        </p:txBody>
      </p:sp>
      <p:sp>
        <p:nvSpPr>
          <p:cNvPr id="4" name="Rectangle 3"/>
          <p:cNvSpPr/>
          <p:nvPr/>
        </p:nvSpPr>
        <p:spPr>
          <a:xfrm>
            <a:off x="984777" y="5665569"/>
            <a:ext cx="7411003" cy="646331"/>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fa-IR" sz="3600">
                <a:cs typeface="B Zar" panose="00000400000000000000" pitchFamily="2" charset="-78"/>
              </a:rPr>
              <a:t> افزایش قدرت تحمل و فشار پذیری فردی و سازمانی </a:t>
            </a:r>
            <a:endParaRPr lang="en-US" sz="3600" b="1" cap="none" spc="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25427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ویژگی </a:t>
            </a:r>
            <a:r>
              <a:rPr lang="fa-IR">
                <a:solidFill>
                  <a:srgbClr val="FF0000"/>
                </a:solidFill>
                <a:cs typeface="B Zar" panose="00000400000000000000" pitchFamily="2" charset="-78"/>
              </a:rPr>
              <a:t>های </a:t>
            </a:r>
            <a:r>
              <a:rPr lang="fa-IR" smtClean="0">
                <a:solidFill>
                  <a:srgbClr val="FF0000"/>
                </a:solidFill>
                <a:cs typeface="B Zar" panose="00000400000000000000" pitchFamily="2" charset="-78"/>
              </a:rPr>
              <a:t>نقش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شناخت </a:t>
            </a:r>
            <a:r>
              <a:rPr lang="fa-IR">
                <a:cs typeface="B Zar" panose="00000400000000000000" pitchFamily="2" charset="-78"/>
              </a:rPr>
              <a:t>عامل های روانشناختی محیط کار را روشن می دانند که از آن راه می توان درک درستی از استرس شغلی به دست آورد. </a:t>
            </a:r>
          </a:p>
          <a:p>
            <a:pPr algn="just"/>
            <a:r>
              <a:rPr lang="fa-IR">
                <a:cs typeface="B Zar" panose="00000400000000000000" pitchFamily="2" charset="-78"/>
              </a:rPr>
              <a:t>در این باره، پژوهشگران به ویژه با استفاده از «نظریه  قش»  سعی کرده که مسایل مربوط به استرس راشناسایی کنند و دریابند  که فشارهای ناشی تا چه اندازه در پدید آمدن استرس شغلی تاثیر دارند. مثلا «ایوانس ویج و «مائه سون (1970) چنین اظهار نظر کرده اند که فشار ناشی از نقش زمانی خ می دهد که بین انتظارات یا خواستههای فرد و انتظارات یا خواسته های سازمان ناسازگاری وجود داشته باشد و گفته اند که بررسی ویژگی های نق شاز پر دامنه ترنی پژوهش هایی بوده که تا کنون در باره شرایط سازمانی موثر بر استرس انجام شده اند. </a:t>
            </a:r>
          </a:p>
          <a:p>
            <a:endParaRPr lang="fa-IR"/>
          </a:p>
        </p:txBody>
      </p:sp>
      <p:sp>
        <p:nvSpPr>
          <p:cNvPr id="4" name="Rectangle 3"/>
          <p:cNvSpPr/>
          <p:nvPr/>
        </p:nvSpPr>
        <p:spPr>
          <a:xfrm>
            <a:off x="838200" y="5388570"/>
            <a:ext cx="3860352"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fa-IR" sz="5400">
                <a:cs typeface="B Zar" panose="00000400000000000000" pitchFamily="2" charset="-78"/>
              </a:rPr>
              <a:t>فشار ناشی از نقش</a:t>
            </a:r>
            <a:endPar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267534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بنابر نتیجه این پژوهش ها چهار نوع ویژگی برای نقش بر شمرده اند: </a:t>
            </a:r>
          </a:p>
          <a:p>
            <a:pPr marL="514350" indent="-514350">
              <a:buFont typeface="+mj-lt"/>
              <a:buAutoNum type="arabicPeriod"/>
            </a:pPr>
            <a:r>
              <a:rPr lang="fa-IR" smtClean="0">
                <a:cs typeface="B Zar" panose="00000400000000000000" pitchFamily="2" charset="-78"/>
              </a:rPr>
              <a:t>ابهام نقش</a:t>
            </a:r>
          </a:p>
          <a:p>
            <a:pPr marL="514350" indent="-514350">
              <a:buFont typeface="+mj-lt"/>
              <a:buAutoNum type="arabicPeriod"/>
            </a:pPr>
            <a:r>
              <a:rPr lang="fa-IR">
                <a:cs typeface="B Zar" panose="00000400000000000000" pitchFamily="2" charset="-78"/>
              </a:rPr>
              <a:t> </a:t>
            </a:r>
            <a:r>
              <a:rPr lang="fa-IR" smtClean="0">
                <a:cs typeface="B Zar" panose="00000400000000000000" pitchFamily="2" charset="-78"/>
              </a:rPr>
              <a:t>گران باری نقش</a:t>
            </a:r>
          </a:p>
          <a:p>
            <a:pPr marL="514350" indent="-514350">
              <a:buFont typeface="+mj-lt"/>
              <a:buAutoNum type="arabicPeriod"/>
            </a:pPr>
            <a:r>
              <a:rPr lang="fa-IR" smtClean="0">
                <a:cs typeface="B Zar" panose="00000400000000000000" pitchFamily="2" charset="-78"/>
              </a:rPr>
              <a:t>کم کاری نقش</a:t>
            </a:r>
          </a:p>
          <a:p>
            <a:pPr marL="514350" indent="-514350">
              <a:buFont typeface="+mj-lt"/>
              <a:buAutoNum type="arabicPeriod"/>
            </a:pPr>
            <a:r>
              <a:rPr lang="fa-IR" smtClean="0">
                <a:cs typeface="B Zar" panose="00000400000000000000" pitchFamily="2" charset="-78"/>
              </a:rPr>
              <a:t>ناسازگاری نقش ( باربر، 2004، 227)</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820707"/>
            <a:ext cx="1180587" cy="1180587"/>
          </a:xfrm>
          <a:prstGeom prst="rect">
            <a:avLst/>
          </a:prstGeom>
        </p:spPr>
      </p:pic>
    </p:spTree>
    <p:extLst>
      <p:ext uri="{BB962C8B-B14F-4D97-AF65-F5344CB8AC3E}">
        <p14:creationId xmlns:p14="http://schemas.microsoft.com/office/powerpoint/2010/main" val="1056049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1- ابهام نقش</a:t>
            </a: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smtClean="0">
                <a:cs typeface="B Zar" panose="00000400000000000000" pitchFamily="2" charset="-78"/>
              </a:rPr>
              <a:t>یکی از عامل های محیط کار که ممکن است منجر به استرس شغلی شود. ابهام نقش نامیده شده است که چنین تعریف شده است. </a:t>
            </a:r>
          </a:p>
          <a:p>
            <a:r>
              <a:rPr lang="fa-IR" smtClean="0">
                <a:cs typeface="B Zar" panose="00000400000000000000" pitchFamily="2" charset="-78"/>
              </a:rPr>
              <a:t>وضعتی شغلی معینی که در آن پاره ای اطلاعات لامز برای انجام شغل به طور </a:t>
            </a:r>
            <a:r>
              <a:rPr lang="fa-IR">
                <a:cs typeface="B Zar" panose="00000400000000000000" pitchFamily="2" charset="-78"/>
              </a:rPr>
              <a:t>مطلوب </a:t>
            </a:r>
            <a:r>
              <a:rPr lang="fa-IR" smtClean="0">
                <a:cs typeface="B Zar" panose="00000400000000000000" pitchFamily="2" charset="-78"/>
              </a:rPr>
              <a:t>نارسا </a:t>
            </a:r>
            <a:r>
              <a:rPr lang="fa-IR" smtClean="0">
                <a:cs typeface="B Zar" panose="00000400000000000000" pitchFamily="2" charset="-78"/>
              </a:rPr>
              <a:t>شده اند</a:t>
            </a:r>
            <a:r>
              <a:rPr lang="fa-IR" smtClean="0">
                <a:cs typeface="B Zar" panose="00000400000000000000" pitchFamily="2" charset="-78"/>
              </a:rPr>
              <a:t>. در نتیجه فرد می داند که چه انتظاری از وی برای انجام شغلش دارند. </a:t>
            </a:r>
          </a:p>
          <a:p>
            <a:pPr algn="just"/>
            <a:r>
              <a:rPr lang="fa-IR" smtClean="0">
                <a:cs typeface="B Zar" panose="00000400000000000000" pitchFamily="2" charset="-78"/>
              </a:rPr>
              <a:t>ابهام نقش زمانی پدید می آید که روشن نباشد نقش فرد چیست از جمله هنگامی که به روشنی </a:t>
            </a:r>
            <a:r>
              <a:rPr lang="fa-IR" smtClean="0">
                <a:cs typeface="B Zar" panose="00000400000000000000" pitchFamily="2" charset="-78"/>
              </a:rPr>
              <a:t>معلم و </a:t>
            </a:r>
            <a:r>
              <a:rPr lang="fa-IR" smtClean="0">
                <a:cs typeface="B Zar" panose="00000400000000000000" pitchFamily="2" charset="-78"/>
              </a:rPr>
              <a:t>نباشد که هدف از شغل معین  چیست یا حدود مسئولیت های فرد معینی کدام است. هر چند که ابهام نقش در بیشتر </a:t>
            </a:r>
            <a:r>
              <a:rPr lang="fa-IR" smtClean="0">
                <a:cs typeface="B Zar" panose="00000400000000000000" pitchFamily="2" charset="-78"/>
              </a:rPr>
              <a:t>سازمان </a:t>
            </a:r>
            <a:r>
              <a:rPr lang="fa-IR" smtClean="0">
                <a:cs typeface="B Zar" panose="00000400000000000000" pitchFamily="2" charset="-78"/>
              </a:rPr>
              <a:t>ها مساله ای اجتناب ناپذیر است اما </a:t>
            </a:r>
            <a:r>
              <a:rPr lang="fa-IR" smtClean="0">
                <a:cs typeface="B Zar" panose="00000400000000000000" pitchFamily="2" charset="-78"/>
              </a:rPr>
              <a:t>سازمان </a:t>
            </a:r>
            <a:r>
              <a:rPr lang="fa-IR" smtClean="0">
                <a:cs typeface="B Zar" panose="00000400000000000000" pitchFamily="2" charset="-78"/>
              </a:rPr>
              <a:t>ها به رهبرانی نیاز دارند تا ابهام های موجود در نقشهای  محول به کارکنان را بر طرف کنند. </a:t>
            </a:r>
          </a:p>
          <a:p>
            <a:pPr algn="just"/>
            <a:r>
              <a:rPr lang="fa-IR" sz="3500" b="1" smtClean="0">
                <a:solidFill>
                  <a:srgbClr val="FF0000"/>
                </a:solidFill>
                <a:cs typeface="B Zar" panose="00000400000000000000" pitchFamily="2" charset="-78"/>
              </a:rPr>
              <a:t>ابهام نقش </a:t>
            </a:r>
            <a:r>
              <a:rPr lang="fa-IR" smtClean="0">
                <a:cs typeface="B Zar" panose="00000400000000000000" pitchFamily="2" charset="-78"/>
              </a:rPr>
              <a:t>در واقع زمانی که استرس منجر می شود که فرد را از بهره وری و پیشرفت با زمی دارد وانگهی وقتی استرس در نتیجه ابهام نقش پدید می آید که فرد حس اطمینان  و پیش بینی خود را در نقش کارش از دست می دهد (علوی ، 1372، ص 62)</a:t>
            </a:r>
            <a:endParaRPr lang="fa-IR">
              <a:cs typeface="B Zar" panose="00000400000000000000" pitchFamily="2" charset="-78"/>
            </a:endParaRPr>
          </a:p>
        </p:txBody>
      </p:sp>
    </p:spTree>
    <p:extLst>
      <p:ext uri="{BB962C8B-B14F-4D97-AF65-F5344CB8AC3E}">
        <p14:creationId xmlns:p14="http://schemas.microsoft.com/office/powerpoint/2010/main" val="15551555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2- گران باری نقش</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گرانباری نقش به این معنی است که اگر فرد بتواند از پس انجام کاری که بخشی از شغل معینی است بر آید دچار استرس خواهد شد. گران باری نقش را می توان با وضعیتی که در دستگاه برق یک ماشین رخ می دهد مقایسه کرد. اگر برق بیش از اندازه در دستگاه جمع شود دستگاه  متحمل ااضف بار برق می شود و ممکن است کل ماشین دچار اختلال در کارکرد یا به اصطلاح کژکاری شود گران باری نقش در کار به این معنی است که در میان یک گروه کار که کارهای بسیار زیادی برای انجام شدن وجود دارند فردی ممکن است دچار کژکاری و بد عمل کردن شود. </a:t>
            </a:r>
          </a:p>
        </p:txBody>
      </p:sp>
    </p:spTree>
    <p:extLst>
      <p:ext uri="{BB962C8B-B14F-4D97-AF65-F5344CB8AC3E}">
        <p14:creationId xmlns:p14="http://schemas.microsoft.com/office/powerpoint/2010/main" val="7599746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مفهوم «کار بسیار زیادی را می توان به دو معنا دانست:</a:t>
            </a:r>
          </a:p>
          <a:p>
            <a:pPr algn="just"/>
            <a:r>
              <a:rPr lang="fa-IR">
                <a:cs typeface="B Zar" panose="00000400000000000000" pitchFamily="2" charset="-78"/>
              </a:rPr>
              <a:t>در معنای اول، می توان آن را </a:t>
            </a:r>
            <a:r>
              <a:rPr lang="fa-IR" sz="3200" b="1">
                <a:solidFill>
                  <a:srgbClr val="FF0000"/>
                </a:solidFill>
                <a:cs typeface="B Zar" panose="00000400000000000000" pitchFamily="2" charset="-78"/>
              </a:rPr>
              <a:t>گرانباری کمی </a:t>
            </a:r>
            <a:r>
              <a:rPr lang="fa-IR">
                <a:cs typeface="B Zar" panose="00000400000000000000" pitchFamily="2" charset="-78"/>
              </a:rPr>
              <a:t>نامید . در این معنا گرانباری نقش زمانی پیش می آید که فرد برای انجام تمام کارهایی که در شغل محول می گنجد،وقت کافی ندارد. </a:t>
            </a:r>
          </a:p>
          <a:p>
            <a:pPr algn="just"/>
            <a:r>
              <a:rPr lang="fa-IR" smtClean="0">
                <a:cs typeface="B Zar" panose="00000400000000000000" pitchFamily="2" charset="-78"/>
              </a:rPr>
              <a:t>در </a:t>
            </a:r>
            <a:r>
              <a:rPr lang="fa-IR" smtClean="0">
                <a:cs typeface="B Zar" panose="00000400000000000000" pitchFamily="2" charset="-78"/>
              </a:rPr>
              <a:t>معنای دوم، یعنی </a:t>
            </a:r>
            <a:r>
              <a:rPr lang="fa-IR" sz="3200" b="1" smtClean="0">
                <a:solidFill>
                  <a:srgbClr val="FF0000"/>
                </a:solidFill>
                <a:cs typeface="B Zar" panose="00000400000000000000" pitchFamily="2" charset="-78"/>
              </a:rPr>
              <a:t>گران بار کیفی </a:t>
            </a:r>
            <a:r>
              <a:rPr lang="fa-IR" smtClean="0">
                <a:cs typeface="B Zar" panose="00000400000000000000" pitchFamily="2" charset="-78"/>
              </a:rPr>
              <a:t>نقش کار بسیار زیاد به معنی این نیست که وقت انجام دانش محدود و نابسنده است بلکه به این معنی است که فرد شاغل مهارت های لازم را برای انجام شغل معینی ندارد. گرانب اری کیفی نقش، زمانی پیش می آید  که کارکنان فکر می کنند  قادر نیستند در حد مهارت هایی که دارند یا در حد کوششی که از انها ساخته است. از عهده انجام کارها آن طور که اشیسته است بر آیند. </a:t>
            </a:r>
          </a:p>
          <a:p>
            <a:endParaRPr lang="fa-IR">
              <a:cs typeface="B Zar" panose="00000400000000000000" pitchFamily="2" charset="-78"/>
            </a:endParaRPr>
          </a:p>
        </p:txBody>
      </p:sp>
    </p:spTree>
    <p:extLst>
      <p:ext uri="{BB962C8B-B14F-4D97-AF65-F5344CB8AC3E}">
        <p14:creationId xmlns:p14="http://schemas.microsoft.com/office/powerpoint/2010/main" val="18221339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3-کم باری نقش</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کم باری نقش یعنی وضعیت که در آن از مهارت های شخص به طور سالم و کمال استفاده می شود. به بیان دیگر مهارت ها و توانایی های فرد کمتر از اندازه </a:t>
            </a:r>
            <a:r>
              <a:rPr lang="fa-IR" smtClean="0">
                <a:cs typeface="B Zar" panose="00000400000000000000" pitchFamily="2" charset="-78"/>
              </a:rPr>
              <a:t>ممکن </a:t>
            </a:r>
            <a:r>
              <a:rPr lang="fa-IR" smtClean="0">
                <a:cs typeface="B Zar" panose="00000400000000000000" pitchFamily="2" charset="-78"/>
              </a:rPr>
              <a:t>به کار گرفته می شوند. استرس ناشی از این وضیعت را نیز کم باری نقش می نامند.  در حالی که گران باری  نقش گوییا خواسته های زیادی است که به </a:t>
            </a:r>
            <a:r>
              <a:rPr lang="fa-IR" smtClean="0">
                <a:cs typeface="B Zar" panose="00000400000000000000" pitchFamily="2" charset="-78"/>
              </a:rPr>
              <a:t>شاغل </a:t>
            </a:r>
            <a:r>
              <a:rPr lang="fa-IR" smtClean="0">
                <a:cs typeface="B Zar" panose="00000400000000000000" pitchFamily="2" charset="-78"/>
              </a:rPr>
              <a:t>تحمیل می شود کم باری نقش حکم محدودیت و بازدارندگی را دارد. </a:t>
            </a:r>
          </a:p>
          <a:p>
            <a:pPr algn="just"/>
            <a:r>
              <a:rPr lang="fa-IR" smtClean="0">
                <a:cs typeface="B Zar" panose="00000400000000000000" pitchFamily="2" charset="-78"/>
              </a:rPr>
              <a:t>به طور کلی می توان گفت که کم باری نقش زمانی پیامد ناخوشاید دارد که توان کارکنان پیش از آن باشد که که برای شغل محول به انها لازم است (فیلیپ پو، 2003،ص 19)</a:t>
            </a:r>
          </a:p>
          <a:p>
            <a:endParaRPr lang="fa-IR">
              <a:cs typeface="B Zar" panose="00000400000000000000" pitchFamily="2" charset="-78"/>
            </a:endParaRPr>
          </a:p>
        </p:txBody>
      </p:sp>
    </p:spTree>
    <p:extLst>
      <p:ext uri="{BB962C8B-B14F-4D97-AF65-F5344CB8AC3E}">
        <p14:creationId xmlns:p14="http://schemas.microsoft.com/office/powerpoint/2010/main" val="35766021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4- ناسازگاری نقش</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ناساگاری نقش زمانی رخ می دهد که تن دادن به مجموعه ای از الزام های شغلی با پذیرش مجموعه دیگری از الزام های شغلی مغایر و یا به کل ناممکن است. در بررسی هایی که تاکنون انجام شده است. چهار گونه ناسازگاری نقش ناشناخته شده است. </a:t>
            </a:r>
            <a:endParaRPr lang="fa-IR">
              <a:cs typeface="B Zar" panose="00000400000000000000" pitchFamily="2" charset="-78"/>
            </a:endParaRPr>
          </a:p>
        </p:txBody>
      </p:sp>
    </p:spTree>
    <p:extLst>
      <p:ext uri="{BB962C8B-B14F-4D97-AF65-F5344CB8AC3E}">
        <p14:creationId xmlns:p14="http://schemas.microsoft.com/office/powerpoint/2010/main" val="10694174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4-1 ناسازگاری نقش میان - فرست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ناساگاری در وضعیتی رخ می دهد که انتظارات خواسته ها و فشارهایی که شخص از یک سو با آنها روبرو است با </a:t>
            </a:r>
            <a:r>
              <a:rPr lang="fa-IR" smtClean="0">
                <a:cs typeface="B Zar" panose="00000400000000000000" pitchFamily="2" charset="-78"/>
              </a:rPr>
              <a:t>انتظارات </a:t>
            </a:r>
            <a:r>
              <a:rPr lang="fa-IR" smtClean="0">
                <a:cs typeface="B Zar" panose="00000400000000000000" pitchFamily="2" charset="-78"/>
              </a:rPr>
              <a:t>خواسته ها و فشارهایی که از سوی دیگر بر او وارد می شوند. ناساگازی دارد. به بیان دیگر، شخص از دو سو در معرض </a:t>
            </a:r>
            <a:r>
              <a:rPr lang="fa-IR" smtClean="0">
                <a:cs typeface="B Zar" panose="00000400000000000000" pitchFamily="2" charset="-78"/>
              </a:rPr>
              <a:t>انتظارات </a:t>
            </a:r>
            <a:r>
              <a:rPr lang="fa-IR" smtClean="0">
                <a:cs typeface="B Zar" panose="00000400000000000000" pitchFamily="2" charset="-78"/>
              </a:rPr>
              <a:t>خواسته ها و فشارهای متضاد قرار می گیرد. </a:t>
            </a:r>
          </a:p>
          <a:p>
            <a:endParaRPr lang="fa-IR">
              <a:cs typeface="B Zar" panose="00000400000000000000" pitchFamily="2" charset="-78"/>
            </a:endParaRPr>
          </a:p>
        </p:txBody>
      </p:sp>
      <p:sp>
        <p:nvSpPr>
          <p:cNvPr id="4" name="Flowchart: Process 3"/>
          <p:cNvSpPr/>
          <p:nvPr/>
        </p:nvSpPr>
        <p:spPr>
          <a:xfrm>
            <a:off x="838200" y="4318782"/>
            <a:ext cx="2996419" cy="1181686"/>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خواسته ها و فشارهای متضاد</a:t>
            </a:r>
            <a:endParaRPr lang="fa-IR" sz="2000" b="1">
              <a:solidFill>
                <a:srgbClr val="FF0000"/>
              </a:solidFill>
            </a:endParaRPr>
          </a:p>
        </p:txBody>
      </p:sp>
    </p:spTree>
    <p:extLst>
      <p:ext uri="{BB962C8B-B14F-4D97-AF65-F5344CB8AC3E}">
        <p14:creationId xmlns:p14="http://schemas.microsoft.com/office/powerpoint/2010/main" val="32430508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4-2 ناسازگاری </a:t>
            </a:r>
            <a:r>
              <a:rPr lang="fa-IR" smtClean="0">
                <a:cs typeface="B Zar" panose="00000400000000000000" pitchFamily="2" charset="-78"/>
              </a:rPr>
              <a:t>نقش درون -فرد</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زمانی پیش می آید که از فرد شاغل خواسته شود فعالیت های گوناگونی را انجام دهد که با یدکدیگر جور در نمی آید و یا با هم </a:t>
            </a:r>
            <a:r>
              <a:rPr lang="fa-IR" smtClean="0">
                <a:cs typeface="B Zar" panose="00000400000000000000" pitchFamily="2" charset="-78"/>
              </a:rPr>
              <a:t>نازسازگارند</a:t>
            </a:r>
            <a:endParaRPr lang="fa-IR" smtClean="0">
              <a:cs typeface="B Zar" panose="00000400000000000000" pitchFamily="2" charset="-78"/>
            </a:endParaRPr>
          </a:p>
        </p:txBody>
      </p:sp>
    </p:spTree>
    <p:extLst>
      <p:ext uri="{BB962C8B-B14F-4D97-AF65-F5344CB8AC3E}">
        <p14:creationId xmlns:p14="http://schemas.microsoft.com/office/powerpoint/2010/main" val="10492095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4-3 ناسازگاری </a:t>
            </a:r>
            <a:r>
              <a:rPr lang="fa-IR">
                <a:cs typeface="B Zar" panose="00000400000000000000" pitchFamily="2" charset="-78"/>
              </a:rPr>
              <a:t>فرد- </a:t>
            </a:r>
            <a:r>
              <a:rPr lang="fa-IR" smtClean="0">
                <a:cs typeface="B Zar" panose="00000400000000000000" pitchFamily="2" charset="-78"/>
              </a:rPr>
              <a:t>نقش</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a:t>
            </a:r>
            <a:r>
              <a:rPr lang="fa-IR">
                <a:cs typeface="B Zar" panose="00000400000000000000" pitchFamily="2" charset="-78"/>
              </a:rPr>
              <a:t>ناسازگاری نتیجه آن است که نقش هایی که در کار به فرد محول می شود  با باورها و ارزش های شخصی او تضاد دارند. </a:t>
            </a:r>
          </a:p>
          <a:p>
            <a:endParaRPr lang="fa-IR"/>
          </a:p>
        </p:txBody>
      </p:sp>
    </p:spTree>
    <p:extLst>
      <p:ext uri="{BB962C8B-B14F-4D97-AF65-F5344CB8AC3E}">
        <p14:creationId xmlns:p14="http://schemas.microsoft.com/office/powerpoint/2010/main" val="1641428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بخش عمده مردمان هر جامعه را جمعیت شاغل تشکیل می دهد. صنعتی شدن کشورهای در حال توسعه و خود کار شدن فرایند های صنعتی در کشور های توسعه یافته به تغییرات سریعی در محیط روانی – اجتماعی سازمان ها و واکنش های کارکنان انجامیده است. تجربه استرس روانی – اجتماعی در محیط کار، با برخی مسائل سلامت از قبیل اختلال های رفتاری و بیماری روان- تنی پیوند دارد. </a:t>
            </a:r>
          </a:p>
        </p:txBody>
      </p:sp>
      <p:sp>
        <p:nvSpPr>
          <p:cNvPr id="4" name="Flowchart: Process 3"/>
          <p:cNvSpPr/>
          <p:nvPr/>
        </p:nvSpPr>
        <p:spPr>
          <a:xfrm>
            <a:off x="838199" y="4651577"/>
            <a:ext cx="5421923" cy="13101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اختلال های رفتاری و بیماری روان- تنی</a:t>
            </a:r>
            <a:endParaRPr lang="fa-IR" sz="2800" b="1">
              <a:solidFill>
                <a:srgbClr val="FF0000"/>
              </a:solidFill>
            </a:endParaRPr>
          </a:p>
        </p:txBody>
      </p:sp>
    </p:spTree>
    <p:extLst>
      <p:ext uri="{BB962C8B-B14F-4D97-AF65-F5344CB8AC3E}">
        <p14:creationId xmlns:p14="http://schemas.microsoft.com/office/powerpoint/2010/main" val="36050002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4-4 ناسازگاری میان </a:t>
            </a:r>
            <a:r>
              <a:rPr lang="fa-IR">
                <a:cs typeface="B Zar" panose="00000400000000000000" pitchFamily="2" charset="-78"/>
              </a:rPr>
              <a:t>نقش </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زمانی رخ </a:t>
            </a:r>
            <a:r>
              <a:rPr lang="fa-IR">
                <a:cs typeface="B Zar" panose="00000400000000000000" pitchFamily="2" charset="-78"/>
              </a:rPr>
              <a:t>می دهد که فرد شاغل را دو دسته خواسته ها و انتظارات ناسازگار روبرو است. در یک طرف انتظارات  و خواست های افرادی که در محیط کار  هستند وجود دارد و در طرف دیگر انتظارات و خواست های افرادی که خارج از محیط کار قرار دارند. </a:t>
            </a:r>
          </a:p>
          <a:p>
            <a:pPr algn="just"/>
            <a:r>
              <a:rPr lang="fa-IR">
                <a:cs typeface="B Zar" panose="00000400000000000000" pitchFamily="2" charset="-78"/>
              </a:rPr>
              <a:t>به طور کلی کاربرد گسترده نظریه نقش در فهم و شناخت استرس شغلی اهمیت زیادی یافته است. زیرا به درک منطقی ماهیت روانی- اجتماعی استرس مرتبط  با کار ، کمک شایانی می کند (رندلاف آلتمایر، ترجمه غلامرضا خواجه پور ، 1377،ص 70)</a:t>
            </a:r>
          </a:p>
          <a:p>
            <a:endParaRPr lang="fa-IR"/>
          </a:p>
        </p:txBody>
      </p:sp>
      <p:sp>
        <p:nvSpPr>
          <p:cNvPr id="4" name="Rectangle 3"/>
          <p:cNvSpPr/>
          <p:nvPr/>
        </p:nvSpPr>
        <p:spPr>
          <a:xfrm>
            <a:off x="838200" y="5529684"/>
            <a:ext cx="6272871" cy="646331"/>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fa-IR" sz="3600">
                <a:cs typeface="B Zar" panose="00000400000000000000" pitchFamily="2" charset="-78"/>
              </a:rPr>
              <a:t>درک منطقی ماهیت روانی- اجتماعی استرس</a:t>
            </a:r>
            <a:endParaRPr lang="fa-IR" sz="36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9349028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راه حلهای استرس زدا</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در این قسمت به بررسی برخی راه حل های استرس زدا، (کاهش استرس) می پردازیم. </a:t>
            </a:r>
          </a:p>
          <a:p>
            <a:r>
              <a:rPr lang="fa-IR" smtClean="0">
                <a:cs typeface="B Zar" panose="00000400000000000000" pitchFamily="2" charset="-78"/>
              </a:rPr>
              <a:t>حل مشکل با برنامه ریزی (مشکل محور)</a:t>
            </a:r>
          </a:p>
          <a:p>
            <a:pPr algn="just"/>
            <a:r>
              <a:rPr lang="fa-IR" smtClean="0">
                <a:cs typeface="B Zar" panose="00000400000000000000" pitchFamily="2" charset="-78"/>
              </a:rPr>
              <a:t>تحلیل موقعیت برای رسیدن به یک راه حل و انجام دادن اقدام های مستقیم برای اصلاح مشکل برای مثال، </a:t>
            </a:r>
            <a:r>
              <a:rPr lang="fa-IR" smtClean="0">
                <a:cs typeface="B Zar" panose="00000400000000000000" pitchFamily="2" charset="-78"/>
              </a:rPr>
              <a:t>حسم </a:t>
            </a:r>
            <a:r>
              <a:rPr lang="fa-IR" smtClean="0">
                <a:cs typeface="B Zar" panose="00000400000000000000" pitchFamily="2" charset="-78"/>
              </a:rPr>
              <a:t>یک بیمار  بیمارستان که برای بیماری خطرناکش به انتخاب یک متخصص نیاز دارد ممکن است پیش از انتخاب به بررسی و کسب اطلاعات  بپردازد. </a:t>
            </a:r>
          </a:p>
          <a:p>
            <a:endParaRPr lang="fa-IR">
              <a:cs typeface="B Zar" panose="00000400000000000000" pitchFamily="2" charset="-78"/>
            </a:endParaRPr>
          </a:p>
        </p:txBody>
      </p:sp>
    </p:spTree>
    <p:extLst>
      <p:ext uri="{BB962C8B-B14F-4D97-AF65-F5344CB8AC3E}">
        <p14:creationId xmlns:p14="http://schemas.microsoft.com/office/powerpoint/2010/main" val="36062995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مقابله کردن (مشکل جمعی)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قاطعانه عمل کردن اغلب شامل عصبانیت یا خطر کردن برای تغییر موقعیت می شود. برای مثال، اگر چه شرکت بیمه جیم هزینه  درمان او را نمی پرداخت  ممکن بود که او از طریق قانون بر کسب حقوق خود پافشاری کند. </a:t>
            </a:r>
            <a:endParaRPr lang="fa-IR">
              <a:cs typeface="B Zar" panose="00000400000000000000" pitchFamily="2" charset="-78"/>
            </a:endParaRPr>
          </a:p>
        </p:txBody>
      </p:sp>
    </p:spTree>
    <p:extLst>
      <p:ext uri="{BB962C8B-B14F-4D97-AF65-F5344CB8AC3E}">
        <p14:creationId xmlns:p14="http://schemas.microsoft.com/office/powerpoint/2010/main" val="4978521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کسب </a:t>
            </a:r>
            <a:r>
              <a:rPr lang="fa-IR" smtClean="0">
                <a:cs typeface="B Zar" panose="00000400000000000000" pitchFamily="2" charset="-78"/>
              </a:rPr>
              <a:t>حمایت </a:t>
            </a:r>
            <a:r>
              <a:rPr lang="fa-IR" smtClean="0">
                <a:cs typeface="B Zar" panose="00000400000000000000" pitchFamily="2" charset="-78"/>
              </a:rPr>
              <a:t>اجتماعی (می تواند مشکل محور یا هیجان محور باشد)</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کسب حمایت اطلاعاتی یا عاطفی برای مثال جیم ممکن است از دوستان و پرستاران در مورد  متخصصان مختلف پرس و جو (حمایت اطلاعاتی یا </a:t>
            </a:r>
            <a:r>
              <a:rPr lang="fa-IR" smtClean="0">
                <a:solidFill>
                  <a:srgbClr val="FF0000"/>
                </a:solidFill>
                <a:cs typeface="B Zar" panose="00000400000000000000" pitchFamily="2" charset="-78"/>
              </a:rPr>
              <a:t>کارکردی مشکل محور</a:t>
            </a:r>
            <a:r>
              <a:rPr lang="fa-IR" smtClean="0">
                <a:cs typeface="B Zar" panose="00000400000000000000" pitchFamily="2" charset="-78"/>
              </a:rPr>
              <a:t>) و برای کسب دلگرمی و تشویق با انان درد دل کند (</a:t>
            </a:r>
            <a:r>
              <a:rPr lang="fa-IR" smtClean="0">
                <a:solidFill>
                  <a:srgbClr val="00B050"/>
                </a:solidFill>
                <a:cs typeface="B Zar" panose="00000400000000000000" pitchFamily="2" charset="-78"/>
              </a:rPr>
              <a:t>کارکرد هیجان محور</a:t>
            </a:r>
            <a:r>
              <a:rPr lang="fa-IR" smtClean="0">
                <a:cs typeface="B Zar" panose="00000400000000000000" pitchFamily="2" charset="-78"/>
              </a:rPr>
              <a:t>)</a:t>
            </a:r>
          </a:p>
          <a:p>
            <a:endParaRPr lang="fa-IR">
              <a:cs typeface="B Zar" panose="00000400000000000000" pitchFamily="2" charset="-78"/>
            </a:endParaRPr>
          </a:p>
        </p:txBody>
      </p:sp>
    </p:spTree>
    <p:extLst>
      <p:ext uri="{BB962C8B-B14F-4D97-AF65-F5344CB8AC3E}">
        <p14:creationId xmlns:p14="http://schemas.microsoft.com/office/powerpoint/2010/main" val="14593142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فاصله گرفتن (هیجان محور)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تلاش های فکری برای کنار کشیدن از موقعیت  با ایجاد نگرش مثبت، برای مثال، جیم ممکن است سعی کند به مشکلات بهداشتی ای که با آن ها  رویاروست فکر نکند و یا آنها را جدی نگیرد. </a:t>
            </a:r>
            <a:endParaRPr lang="fa-IR">
              <a:cs typeface="B Zar" panose="00000400000000000000" pitchFamily="2" charset="-78"/>
            </a:endParaRPr>
          </a:p>
        </p:txBody>
      </p:sp>
    </p:spTree>
    <p:extLst>
      <p:ext uri="{BB962C8B-B14F-4D97-AF65-F5344CB8AC3E}">
        <p14:creationId xmlns:p14="http://schemas.microsoft.com/office/powerpoint/2010/main" val="28698907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فرار- اجتناب(هیجان محور)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خوش خیال بودن در مورد موقعیت پیش آمده با انجام دادن اقداماتی برای فرار یا اجتناب از آن برای </a:t>
            </a:r>
            <a:r>
              <a:rPr lang="fa-IR" smtClean="0">
                <a:cs typeface="B Zar" panose="00000400000000000000" pitchFamily="2" charset="-78"/>
              </a:rPr>
              <a:t>مثال </a:t>
            </a:r>
            <a:r>
              <a:rPr lang="fa-IR" smtClean="0">
                <a:cs typeface="B Zar" panose="00000400000000000000" pitchFamily="2" charset="-78"/>
              </a:rPr>
              <a:t>جیم ممکن است در رویای معجزه یا وقایع دیگری که بسبب از بین رفتن مشکلات او شود. به سر برد. یا ممکن است به  وسیله خوابیدن بیش از حد یا مصرف </a:t>
            </a:r>
            <a:r>
              <a:rPr lang="fa-IR" smtClean="0">
                <a:cs typeface="B Zar" panose="00000400000000000000" pitchFamily="2" charset="-78"/>
              </a:rPr>
              <a:t>مشروبات </a:t>
            </a:r>
            <a:r>
              <a:rPr lang="fa-IR" smtClean="0">
                <a:cs typeface="B Zar" panose="00000400000000000000" pitchFamily="2" charset="-78"/>
              </a:rPr>
              <a:t>الکلی از رویارو شدن یا مشکل اجتناب کند. </a:t>
            </a:r>
            <a:endParaRPr lang="fa-IR">
              <a:cs typeface="B Zar" panose="00000400000000000000" pitchFamily="2" charset="-78"/>
            </a:endParaRPr>
          </a:p>
        </p:txBody>
      </p:sp>
      <p:sp>
        <p:nvSpPr>
          <p:cNvPr id="4" name="Explosion 1 3"/>
          <p:cNvSpPr/>
          <p:nvPr/>
        </p:nvSpPr>
        <p:spPr>
          <a:xfrm>
            <a:off x="2067950" y="4206241"/>
            <a:ext cx="2785403" cy="1547446"/>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رویای معجزه</a:t>
            </a:r>
            <a:endParaRPr lang="fa-IR" sz="2400" b="1">
              <a:solidFill>
                <a:srgbClr val="FF0000"/>
              </a:solidFill>
            </a:endParaRPr>
          </a:p>
        </p:txBody>
      </p:sp>
    </p:spTree>
    <p:extLst>
      <p:ext uri="{BB962C8B-B14F-4D97-AF65-F5344CB8AC3E}">
        <p14:creationId xmlns:p14="http://schemas.microsoft.com/office/powerpoint/2010/main" val="40917241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مهار فردی (هیجان محور)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تلشا برای تعدیل احساسات یا اقدامات مرتبط با مشکل بنابراین جیم ممکن است احساسات خود را به منظور پیشگیری از تعامل هیجانی یا دیگران به کند کردن فرایند تصمیم گیری پنهان کند. </a:t>
            </a:r>
          </a:p>
        </p:txBody>
      </p:sp>
    </p:spTree>
    <p:extLst>
      <p:ext uri="{BB962C8B-B14F-4D97-AF65-F5344CB8AC3E}">
        <p14:creationId xmlns:p14="http://schemas.microsoft.com/office/powerpoint/2010/main" val="1660918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پذیرش مسئولیت (هیجان محور</a:t>
            </a:r>
            <a:r>
              <a:rPr lang="fa-IR" smtClean="0">
                <a:solidFill>
                  <a:srgbClr val="FF0000"/>
                </a:solidFill>
                <a:cs typeface="B Zar" panose="00000400000000000000" pitchFamily="2" charset="-78"/>
              </a:rPr>
              <a:t>)</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پذیرفتن </a:t>
            </a:r>
            <a:r>
              <a:rPr lang="fa-IR" smtClean="0">
                <a:cs typeface="B Zar" panose="00000400000000000000" pitchFamily="2" charset="-78"/>
              </a:rPr>
              <a:t>نقش خود </a:t>
            </a:r>
            <a:r>
              <a:rPr lang="fa-IR" smtClean="0">
                <a:cs typeface="B Zar" panose="00000400000000000000" pitchFamily="2" charset="-78"/>
              </a:rPr>
              <a:t>را در ایجاد مشکل و در عین حال سعی بر ای سر و سامان بخشیدن به کارها  برای مثال جیم ممکن است خود را در مورد تاخیر در مراجعه به پزشک سرزنش کند و به خود قول بدهد. در آینده به هنگام بروز نشانه های بیماری به آن جا توجه نشان دهد (آتش پور و همکاران، 1374، ص 16)</a:t>
            </a:r>
          </a:p>
          <a:p>
            <a:endParaRPr lang="fa-IR">
              <a:cs typeface="B Zar" panose="00000400000000000000" pitchFamily="2" charset="-78"/>
            </a:endParaRPr>
          </a:p>
        </p:txBody>
      </p:sp>
    </p:spTree>
    <p:extLst>
      <p:ext uri="{BB962C8B-B14F-4D97-AF65-F5344CB8AC3E}">
        <p14:creationId xmlns:p14="http://schemas.microsoft.com/office/powerpoint/2010/main" val="12757513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ازریابی مجدد مثبت (هیجان محور)</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تلاش برای بخشیدن معنایی مثبت به موقعیت از نظر تعالی فردی و گاهی اوقات با رنگ مایه ای مذهبی </a:t>
            </a:r>
            <a:r>
              <a:rPr lang="fa-IR" smtClean="0">
                <a:cs typeface="B Zar" panose="00000400000000000000" pitchFamily="2" charset="-78"/>
              </a:rPr>
              <a:t>برای مثال </a:t>
            </a:r>
            <a:r>
              <a:rPr lang="fa-IR" smtClean="0">
                <a:cs typeface="B Zar" panose="00000400000000000000" pitchFamily="2" charset="-78"/>
              </a:rPr>
              <a:t>جیم ممکن است بر اثر این تجربه </a:t>
            </a:r>
            <a:r>
              <a:rPr lang="fa-IR" smtClean="0">
                <a:cs typeface="B Zar" panose="00000400000000000000" pitchFamily="2" charset="-78"/>
              </a:rPr>
              <a:t>فردی </a:t>
            </a:r>
            <a:r>
              <a:rPr lang="fa-IR" smtClean="0">
                <a:cs typeface="B Zar" panose="00000400000000000000" pitchFamily="2" charset="-78"/>
              </a:rPr>
              <a:t>قوی تر یا با ایمان تر شود (سارافینو، 1374، ترجمه  میرزایی 238-237)</a:t>
            </a:r>
            <a:endParaRPr lang="fa-IR">
              <a:cs typeface="B Zar" panose="00000400000000000000" pitchFamily="2" charset="-78"/>
            </a:endParaRPr>
          </a:p>
        </p:txBody>
      </p:sp>
      <p:sp>
        <p:nvSpPr>
          <p:cNvPr id="4" name="Rectangle 3"/>
          <p:cNvSpPr/>
          <p:nvPr/>
        </p:nvSpPr>
        <p:spPr>
          <a:xfrm>
            <a:off x="838200" y="4894609"/>
            <a:ext cx="2510624"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5400">
                <a:cs typeface="B Zar" panose="00000400000000000000" pitchFamily="2" charset="-78"/>
              </a:rPr>
              <a:t>تعالی فردی</a:t>
            </a:r>
            <a:endParaRPr lang="en-US"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978897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stretch>
            <a:fillRect/>
          </a:stretch>
        </p:blipFill>
        <p:spPr>
          <a:xfrm>
            <a:off x="3825716" y="2554674"/>
            <a:ext cx="4540568" cy="3021542"/>
          </a:xfrm>
          <a:prstGeom prst="rect">
            <a:avLst/>
          </a:prstGeom>
        </p:spPr>
      </p:pic>
    </p:spTree>
    <p:extLst>
      <p:ext uri="{BB962C8B-B14F-4D97-AF65-F5344CB8AC3E}">
        <p14:creationId xmlns:p14="http://schemas.microsoft.com/office/powerpoint/2010/main" val="29706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دهه اخیر </a:t>
            </a:r>
            <a:r>
              <a:rPr lang="fa-IR" smtClean="0">
                <a:cs typeface="B Zar" panose="00000400000000000000" pitchFamily="2" charset="-78"/>
              </a:rPr>
              <a:t>موضوع </a:t>
            </a:r>
            <a:r>
              <a:rPr lang="fa-IR">
                <a:cs typeface="B Zar" panose="00000400000000000000" pitchFamily="2" charset="-78"/>
              </a:rPr>
              <a:t>استرس و آثار آن در سازمان یکی از مباحث اصلی مدیریت رفتار سازمانی  را به خود اختصاص داده است و فشار عصبی در سازمان هم چون آفتی فعالیت ها را تحلیل داده و از بین می برد. </a:t>
            </a:r>
          </a:p>
          <a:p>
            <a:endParaRPr lang="fa-IR"/>
          </a:p>
        </p:txBody>
      </p:sp>
      <p:sp>
        <p:nvSpPr>
          <p:cNvPr id="4" name="Explosion 1 3"/>
          <p:cNvSpPr/>
          <p:nvPr/>
        </p:nvSpPr>
        <p:spPr>
          <a:xfrm>
            <a:off x="838200" y="4726745"/>
            <a:ext cx="2419643" cy="1350499"/>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فشار عصبی</a:t>
            </a:r>
            <a:endParaRPr lang="fa-IR" sz="2000" b="1">
              <a:solidFill>
                <a:srgbClr val="FF0000"/>
              </a:solidFill>
            </a:endParaRPr>
          </a:p>
        </p:txBody>
      </p:sp>
    </p:spTree>
    <p:extLst>
      <p:ext uri="{BB962C8B-B14F-4D97-AF65-F5344CB8AC3E}">
        <p14:creationId xmlns:p14="http://schemas.microsoft.com/office/powerpoint/2010/main" val="41183606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 و راهکار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عنایت به مباحث ارائه شده در قسمت دوم مقاله و بررسی جامع منابع اصلی استرس خصوصا در ارتباط  با مبحث شغل و سازمان و با توجه به دیدگاه های متعددی که بسیاری از آنها میان فرهنگی ، بین المللی  و حالت عمومیت دارند و مهم تر از همه مبحث اثرات استرس در محیط کار می توان گفت عوامل استرس گفته شده  در اصل ماهیتی روان شناخحتی دارند اما در دنیای فعلی عامل فن اوری  و خصیصه های مادی رابطه مستقیم با محیط مادی کار دارد.</a:t>
            </a:r>
          </a:p>
          <a:p>
            <a:r>
              <a:rPr lang="fa-IR">
                <a:cs typeface="B Zar" panose="00000400000000000000" pitchFamily="2" charset="-78"/>
              </a:rPr>
              <a:t> </a:t>
            </a:r>
          </a:p>
        </p:txBody>
      </p:sp>
    </p:spTree>
    <p:extLst>
      <p:ext uri="{BB962C8B-B14F-4D97-AF65-F5344CB8AC3E}">
        <p14:creationId xmlns:p14="http://schemas.microsoft.com/office/powerpoint/2010/main" val="14769723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z="4000" b="1" smtClean="0">
                <a:solidFill>
                  <a:srgbClr val="FF0000"/>
                </a:solidFill>
                <a:cs typeface="B Zar" panose="00000400000000000000" pitchFamily="2" charset="-78"/>
              </a:rPr>
              <a:t>خصیصه های مادی استرس کار </a:t>
            </a:r>
            <a:r>
              <a:rPr lang="fa-IR" smtClean="0">
                <a:cs typeface="B Zar" panose="00000400000000000000" pitchFamily="2" charset="-78"/>
              </a:rPr>
              <a:t>را چنین تعریف کرده اند شرایط مادی که فرد ترا در میان گرفته است در رابطه با متغیرهای </a:t>
            </a:r>
            <a:r>
              <a:rPr lang="fa-IR" smtClean="0">
                <a:cs typeface="B Zar" panose="00000400000000000000" pitchFamily="2" charset="-78"/>
              </a:rPr>
              <a:t>مادی، </a:t>
            </a:r>
            <a:r>
              <a:rPr lang="fa-IR" smtClean="0">
                <a:cs typeface="B Zar" panose="00000400000000000000" pitchFamily="2" charset="-78"/>
              </a:rPr>
              <a:t>استرس زمانی رخ می  دهد که حداقل شرایط زیستی  و ایمنی جسمانی حفظ نشده باشد. خصیصه های مادی کار را که بالقوه استرس زا هستند اغلب به عنوان محکر های </a:t>
            </a:r>
            <a:r>
              <a:rPr lang="fa-IR" smtClean="0">
                <a:cs typeface="B Zar" panose="00000400000000000000" pitchFamily="2" charset="-78"/>
              </a:rPr>
              <a:t>استرس </a:t>
            </a:r>
            <a:r>
              <a:rPr lang="fa-IR" smtClean="0">
                <a:cs typeface="B Zar" panose="00000400000000000000" pitchFamily="2" charset="-78"/>
              </a:rPr>
              <a:t>کارگری معرفی کرده اند. زیرا این محرک ها اغلب در محیط های کاری مشاهده می شوند تنها به شغل های کارگری محدود نمی شوند با آن که مشاغل تخصصی و مدیریتی معمولا شخص را در معرض عوامل خطر آفرین با زیان آور قرار نمی دهند، اما ممکن است عامل های مادی مهمی استرس را به همراه داشته باشد. (رندال، 1377، ترجمه خواجه پور 85)</a:t>
            </a:r>
          </a:p>
          <a:p>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18992572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بخش دیگری از محیط مادی که بالقوه آثار استرس را دارد، فن آوری است. تعریفی که از فن آوری کرده اند این است، روشی که با آن یک سازمان دست آوردهای پژوهشی و دیگر درون داده ها را به برون داده های دلخواه تبدیل می کند (دیوید، 1385، 64)</a:t>
            </a:r>
          </a:p>
          <a:p>
            <a:endParaRPr lang="fa-IR"/>
          </a:p>
        </p:txBody>
      </p:sp>
    </p:spTree>
    <p:extLst>
      <p:ext uri="{BB962C8B-B14F-4D97-AF65-F5344CB8AC3E}">
        <p14:creationId xmlns:p14="http://schemas.microsoft.com/office/powerpoint/2010/main" val="15855665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عامل های استرس  چندی را برای فن آوری بر شمرده اند. از جمله محدودیت های فنی که ممکن است منجر به استرس شود به همین قیاس آرایش فنی ممکن است منجر به استرس شغلی شود. به بیان دقیق تری آرایش فنی درون محیط کار یعنی شیوه های فن آوری (تولید)، تجهیزات و افرادی که با فن آوری سر و کار دارند. </a:t>
            </a:r>
            <a:endParaRPr lang="fa-IR">
              <a:cs typeface="B Zar" panose="00000400000000000000" pitchFamily="2" charset="-78"/>
            </a:endParaRPr>
          </a:p>
        </p:txBody>
      </p:sp>
      <p:sp>
        <p:nvSpPr>
          <p:cNvPr id="4" name="Flowchart: Connector 3"/>
          <p:cNvSpPr/>
          <p:nvPr/>
        </p:nvSpPr>
        <p:spPr>
          <a:xfrm>
            <a:off x="838200" y="4896803"/>
            <a:ext cx="2039815" cy="128016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آرایش فنی درون محیط کار</a:t>
            </a:r>
            <a:endParaRPr lang="fa-IR" sz="2000">
              <a:solidFill>
                <a:srgbClr val="FF0000"/>
              </a:solidFill>
            </a:endParaRPr>
          </a:p>
        </p:txBody>
      </p:sp>
    </p:spTree>
    <p:extLst>
      <p:ext uri="{BB962C8B-B14F-4D97-AF65-F5344CB8AC3E}">
        <p14:creationId xmlns:p14="http://schemas.microsoft.com/office/powerpoint/2010/main" val="10439465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راهکارهای رفتاری و شناختی </a:t>
            </a:r>
            <a:r>
              <a:rPr lang="fa-IR">
                <a:solidFill>
                  <a:srgbClr val="FF0000"/>
                </a:solidFill>
                <a:cs typeface="B Zar" panose="00000400000000000000" pitchFamily="2" charset="-78"/>
              </a:rPr>
              <a:t>کاهش </a:t>
            </a:r>
            <a:r>
              <a:rPr lang="fa-IR" smtClean="0">
                <a:solidFill>
                  <a:srgbClr val="FF0000"/>
                </a:solidFill>
                <a:cs typeface="B Zar" panose="00000400000000000000" pitchFamily="2" charset="-78"/>
              </a:rPr>
              <a:t>استرس</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روانشناسان </a:t>
            </a:r>
            <a:r>
              <a:rPr lang="fa-IR" smtClean="0">
                <a:cs typeface="B Zar" panose="00000400000000000000" pitchFamily="2" charset="-78"/>
              </a:rPr>
              <a:t>برای </a:t>
            </a:r>
            <a:r>
              <a:rPr lang="fa-IR" smtClean="0">
                <a:cs typeface="B Zar" panose="00000400000000000000" pitchFamily="2" charset="-78"/>
              </a:rPr>
              <a:t>آموزش </a:t>
            </a:r>
            <a:r>
              <a:rPr lang="fa-IR" smtClean="0">
                <a:cs typeface="B Zar" panose="00000400000000000000" pitchFamily="2" charset="-78"/>
              </a:rPr>
              <a:t>کنار آمد با استرس، روش های تدوین کرده اند. بعضی از این روش ها به طور عمده به رفتار فرد می پردازند و بعضی به فرایند تفکر کسانی که از این روش ها استفاده کرده اند آن ها را به طور کلی مفید یافته اند. </a:t>
            </a:r>
            <a:endParaRPr lang="fa-IR">
              <a:cs typeface="B Zar" panose="00000400000000000000" pitchFamily="2" charset="-78"/>
            </a:endParaRPr>
          </a:p>
        </p:txBody>
      </p:sp>
    </p:spTree>
    <p:extLst>
      <p:ext uri="{BB962C8B-B14F-4D97-AF65-F5344CB8AC3E}">
        <p14:creationId xmlns:p14="http://schemas.microsoft.com/office/powerpoint/2010/main" val="24818119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آرامش و شرطی سازی کلاسیک</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آرامش نقطه مقابل برانگیختگی است. بنابراین آرامش  شیوه ای مناسب برای کاهش استرس است اما به هنگام استرس، سخن گفتن در مورد آرامش آسان تر از عمل به آن است. به واقع دست یابی به آرامش در </a:t>
            </a:r>
            <a:r>
              <a:rPr lang="fa-IR" smtClean="0">
                <a:cs typeface="B Zar" panose="00000400000000000000" pitchFamily="2" charset="-78"/>
              </a:rPr>
              <a:t>شرایط استرس </a:t>
            </a:r>
            <a:r>
              <a:rPr lang="fa-IR" smtClean="0">
                <a:cs typeface="B Zar" panose="00000400000000000000" pitchFamily="2" charset="-78"/>
              </a:rPr>
              <a:t>زا چنان چه از چگونگی انجام دادن آن با خبر باشند. چندان هم سخت نیست یکی از روش های مهار تنش، آرامش گام به گام ماهیچه ای (یا به طور خلاصه آرامش گام به گام یا تدریجی یا پیش رونده) نام دارد. در این روش ماهیچه های خاصی را منقبض و سپس منبسط می کنند (سارافینوف 1976)</a:t>
            </a:r>
          </a:p>
        </p:txBody>
      </p:sp>
      <p:sp>
        <p:nvSpPr>
          <p:cNvPr id="4" name="Rectangle 3"/>
          <p:cNvSpPr/>
          <p:nvPr/>
        </p:nvSpPr>
        <p:spPr>
          <a:xfrm>
            <a:off x="838200" y="5253633"/>
            <a:ext cx="2879314" cy="923330"/>
          </a:xfrm>
          <a:prstGeom prst="rect">
            <a:avLst/>
          </a:prstGeom>
        </p:spPr>
        <p:style>
          <a:lnRef idx="3">
            <a:schemeClr val="lt1"/>
          </a:lnRef>
          <a:fillRef idx="1">
            <a:schemeClr val="accent4"/>
          </a:fillRef>
          <a:effectRef idx="1">
            <a:schemeClr val="accent4"/>
          </a:effectRef>
          <a:fontRef idx="minor">
            <a:schemeClr val="lt1"/>
          </a:fontRef>
        </p:style>
        <p:txBody>
          <a:bodyPr wrap="none" lIns="91440" tIns="45720" rIns="91440" bIns="45720">
            <a:spAutoFit/>
          </a:bodyPr>
          <a:lstStyle/>
          <a:p>
            <a:pPr algn="ctr"/>
            <a:r>
              <a:rPr lang="fa-IR" sz="5400">
                <a:cs typeface="B Zar" panose="00000400000000000000" pitchFamily="2" charset="-78"/>
              </a:rPr>
              <a:t> برانگیختگی </a:t>
            </a:r>
            <a:endPar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846918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نظریه آموزش شلکردن ماهیچه ها برای کاهش استرس روانی را چندین سال پیش </a:t>
            </a:r>
            <a:r>
              <a:rPr lang="fa-IR" smtClean="0">
                <a:cs typeface="B Zar" panose="00000400000000000000" pitchFamily="2" charset="-78"/>
              </a:rPr>
              <a:t>ادموند </a:t>
            </a:r>
            <a:r>
              <a:rPr lang="fa-IR">
                <a:cs typeface="B Zar" panose="00000400000000000000" pitchFamily="2" charset="-78"/>
              </a:rPr>
              <a:t>جیکر بسون مطرح کرد. او دستگاهی برای اندازه گیری فعالیت ماهیچه ها ساخت وی به افراد آزمایش تنش در مایهچه های آنان کاهش می یابد، بعد ها یافته های او نشان داد که اگر به افراد مورد </a:t>
            </a:r>
            <a:r>
              <a:rPr lang="fa-IR" smtClean="0">
                <a:cs typeface="B Zar" panose="00000400000000000000" pitchFamily="2" charset="-78"/>
              </a:rPr>
              <a:t>آزمایش</a:t>
            </a:r>
            <a:r>
              <a:rPr lang="fa-IR">
                <a:cs typeface="B Zar" panose="00000400000000000000" pitchFamily="2" charset="-78"/>
              </a:rPr>
              <a:t>، تنش در ماهیچه های آنان کاهش می یابد. بعد ها یافته های او نشان داد که اگر به افراد گفته می شود که به حس خود در هنگام تنش و آزمایش ماهیچه ها توجه کند. از تنش ماهیچه های آن ها بسیار بیشتر کاسته می شود. یافته های تحقیقات نشان داده است که ایجاد افکار خوشایند یکی از دلایل توفیق این روش در کاهش استرس است (پوآر و جانستون، 1986) </a:t>
            </a:r>
          </a:p>
          <a:p>
            <a:endParaRPr lang="fa-IR">
              <a:cs typeface="B Zar" panose="00000400000000000000" pitchFamily="2" charset="-78"/>
            </a:endParaRPr>
          </a:p>
        </p:txBody>
      </p:sp>
    </p:spTree>
    <p:extLst>
      <p:ext uri="{BB962C8B-B14F-4D97-AF65-F5344CB8AC3E}">
        <p14:creationId xmlns:p14="http://schemas.microsoft.com/office/powerpoint/2010/main" val="21072317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هر یک از این روش ها ترتیبی برای آرام کردن  ماهیچه ها در نظر گرفته شده است. برای مثال ترتیب این روش ها ممکن است شامل شل کردن ماهیچه های دست، پیشانی، قسمت پایینی صورت، گردن و شکم و پا باشد. برای هر گروه از ماهیچه ها، فرد اول آنها را به مدت 7 تا 10 ثانیه سفت می کند. سپس آنها را به مدت 15 ثانیه به حال استراحت شل می کند از افراد خواسته می شود که در طول این مدت به حس ماهیچه ها توجه کند. این روش در محیطی ساکت در حالی که فرد دراز کشیده یا در مبلی راحت نشسته باشد بیشترین کارایی را دارد (سارفینو، 1384، ترجمه میرزایی، 238</a:t>
            </a:r>
            <a:r>
              <a:rPr lang="fa-IR" smtClean="0">
                <a:cs typeface="B Zar" panose="00000400000000000000" pitchFamily="2" charset="-78"/>
              </a:rPr>
              <a:t>)</a:t>
            </a:r>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98684" y="4275455"/>
            <a:ext cx="2057400" cy="2219325"/>
          </a:xfrm>
          <a:prstGeom prst="rect">
            <a:avLst/>
          </a:prstGeom>
        </p:spPr>
      </p:pic>
    </p:spTree>
    <p:extLst>
      <p:ext uri="{BB962C8B-B14F-4D97-AF65-F5344CB8AC3E}">
        <p14:creationId xmlns:p14="http://schemas.microsoft.com/office/powerpoint/2010/main" val="40811485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بیشتر اوقات پس از آن که افراد این روش ها را به طور کامل </a:t>
            </a:r>
            <a:r>
              <a:rPr lang="fa-IR">
                <a:cs typeface="B Zar" panose="00000400000000000000" pitchFamily="2" charset="-78"/>
              </a:rPr>
              <a:t>یاد </a:t>
            </a:r>
            <a:r>
              <a:rPr lang="fa-IR" smtClean="0">
                <a:cs typeface="B Zar" panose="00000400000000000000" pitchFamily="2" charset="-78"/>
              </a:rPr>
              <a:t>گرفتند و </a:t>
            </a:r>
            <a:r>
              <a:rPr lang="fa-IR">
                <a:cs typeface="B Zar" panose="00000400000000000000" pitchFamily="2" charset="-78"/>
              </a:rPr>
              <a:t>می توانند مدت زمان آنها را کاهش دهند. به گونه ای که در زمان استرس، نوع سریع آن را به کار برند، گونه سریع این رشو می تواند شامل این مراحل باشد. </a:t>
            </a:r>
          </a:p>
          <a:p>
            <a:endParaRPr lang="fa-IR"/>
          </a:p>
        </p:txBody>
      </p:sp>
    </p:spTree>
    <p:extLst>
      <p:ext uri="{BB962C8B-B14F-4D97-AF65-F5344CB8AC3E}">
        <p14:creationId xmlns:p14="http://schemas.microsoft.com/office/powerpoint/2010/main" val="6469944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smtClean="0">
                <a:cs typeface="B Zar" panose="00000400000000000000" pitchFamily="2" charset="-78"/>
              </a:rPr>
              <a:t>1. کشیدن نفس عمیق</a:t>
            </a:r>
          </a:p>
          <a:p>
            <a:r>
              <a:rPr lang="fa-IR" smtClean="0">
                <a:cs typeface="B Zar" panose="00000400000000000000" pitchFamily="2" charset="-78"/>
              </a:rPr>
              <a:t>2- گفتن این جمله که «راحت باش و احساس آرامش  و زیبایی بکن» </a:t>
            </a:r>
          </a:p>
          <a:p>
            <a:r>
              <a:rPr lang="fa-IR" smtClean="0">
                <a:cs typeface="B Zar" panose="00000400000000000000" pitchFamily="2" charset="-78"/>
              </a:rPr>
              <a:t>3- فکر کردن به رخدادی خوشایند</a:t>
            </a:r>
          </a:p>
          <a:p>
            <a:pPr algn="just"/>
            <a:r>
              <a:rPr lang="fa-IR" smtClean="0">
                <a:cs typeface="B Zar" panose="00000400000000000000" pitchFamily="2" charset="-78"/>
              </a:rPr>
              <a:t>به این ترتیب روش های ایجاد آرامش می توانند به طور </a:t>
            </a:r>
            <a:r>
              <a:rPr lang="fa-IR" smtClean="0">
                <a:cs typeface="B Zar" panose="00000400000000000000" pitchFamily="2" charset="-78"/>
              </a:rPr>
              <a:t>مستقیم </a:t>
            </a:r>
            <a:r>
              <a:rPr lang="fa-IR" smtClean="0">
                <a:cs typeface="B Zar" panose="00000400000000000000" pitchFamily="2" charset="-78"/>
              </a:rPr>
              <a:t>برای کمک به مردم در کنار آمدن باوقایع استرس زای روزانه به کار روند. </a:t>
            </a:r>
          </a:p>
          <a:p>
            <a:pPr algn="just"/>
            <a:r>
              <a:rPr lang="fa-IR" smtClean="0">
                <a:cs typeface="B Zar" panose="00000400000000000000" pitchFamily="2" charset="-78"/>
              </a:rPr>
              <a:t>پژوهش ها ناشن داده که  آرامش گام به گام ماهیچه ها در کاهس استرس بسیار موثر است(کارلسون و هویل، 1993، لیخشتاین، 1988) اگر چه آرامش به تنهایی می توان به افراد برای کنار آمدن با مشکلات کمک کند. اغلب به همراه حساسیت زدایی منظم که روشی موثر در کاهش ترس و  اضطراب است به کار می رود. این روش در این </a:t>
            </a:r>
            <a:r>
              <a:rPr lang="fa-IR" smtClean="0">
                <a:cs typeface="B Zar" panose="00000400000000000000" pitchFamily="2" charset="-78"/>
              </a:rPr>
              <a:t>نظریه </a:t>
            </a:r>
            <a:r>
              <a:rPr lang="fa-IR" smtClean="0">
                <a:cs typeface="B Zar" panose="00000400000000000000" pitchFamily="2" charset="-78"/>
              </a:rPr>
              <a:t>مبتنی است </a:t>
            </a:r>
            <a:r>
              <a:rPr lang="fa-IR" smtClean="0">
                <a:cs typeface="B Zar" panose="00000400000000000000" pitchFamily="2" charset="-78"/>
              </a:rPr>
              <a:t>که ترس </a:t>
            </a:r>
            <a:r>
              <a:rPr lang="fa-IR" smtClean="0">
                <a:cs typeface="B Zar" panose="00000400000000000000" pitchFamily="2" charset="-78"/>
              </a:rPr>
              <a:t>ها به وسیله شرطی سازی کلاسیک آموخته شده اند، تدوین شده است. </a:t>
            </a:r>
            <a:endParaRPr lang="fa-IR">
              <a:cs typeface="B Zar" panose="00000400000000000000" pitchFamily="2" charset="-78"/>
            </a:endParaRPr>
          </a:p>
        </p:txBody>
      </p:sp>
      <p:sp>
        <p:nvSpPr>
          <p:cNvPr id="4" name="Rectangle 3"/>
          <p:cNvSpPr/>
          <p:nvPr/>
        </p:nvSpPr>
        <p:spPr>
          <a:xfrm>
            <a:off x="1274071" y="5715298"/>
            <a:ext cx="1794081"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5400" smtClean="0">
                <a:cs typeface="B Zar" panose="00000400000000000000" pitchFamily="2" charset="-78"/>
              </a:rPr>
              <a:t> آرامش</a:t>
            </a:r>
            <a:endParaRPr lang="en-US"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328864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توجه به محیط های شغلی و شرایط کارکنان امری است که موجب بالا بردن کیفیت کار حفظ سلامت و بهداشت کار کارکنان  و جهت بهره جویی بیشتر  و بهتر از طول مدت سنوات کاری مورد توجه </a:t>
            </a:r>
            <a:r>
              <a:rPr lang="fa-IR" smtClean="0">
                <a:cs typeface="B Zar" panose="00000400000000000000" pitchFamily="2" charset="-78"/>
              </a:rPr>
              <a:t>قرار گرفته </a:t>
            </a:r>
            <a:r>
              <a:rPr lang="fa-IR">
                <a:cs typeface="B Zar" panose="00000400000000000000" pitchFamily="2" charset="-78"/>
              </a:rPr>
              <a:t>است. با توجه به تاثیر استرس شغلی بر زندگی و کار کارکنان دست اندرکاران </a:t>
            </a:r>
            <a:r>
              <a:rPr lang="fa-IR" smtClean="0">
                <a:cs typeface="B Zar" panose="00000400000000000000" pitchFamily="2" charset="-78"/>
              </a:rPr>
              <a:t>این </a:t>
            </a:r>
            <a:r>
              <a:rPr lang="fa-IR">
                <a:cs typeface="B Zar" panose="00000400000000000000" pitchFamily="2" charset="-78"/>
              </a:rPr>
              <a:t>گونه سیستم ها باید عوامل مرتبط با رضایت مندی را یافته و جهت پیشرفت  و ارتقای سطحئ کارایی کارکنان مورد توجه </a:t>
            </a:r>
            <a:r>
              <a:rPr lang="fa-IR" smtClean="0">
                <a:cs typeface="B Zar" panose="00000400000000000000" pitchFamily="2" charset="-78"/>
              </a:rPr>
              <a:t>قرار </a:t>
            </a:r>
            <a:r>
              <a:rPr lang="fa-IR">
                <a:cs typeface="B Zar" panose="00000400000000000000" pitchFamily="2" charset="-78"/>
              </a:rPr>
              <a:t>دهند. در این مقاله منابع اصلی استرس و نظریات پیرامون آن مرد بررسی و سپس راه کار های اصلی برون رفت نیز </a:t>
            </a:r>
            <a:r>
              <a:rPr lang="fa-IR" smtClean="0">
                <a:cs typeface="B Zar" panose="00000400000000000000" pitchFamily="2" charset="-78"/>
              </a:rPr>
              <a:t>ارائه </a:t>
            </a:r>
            <a:r>
              <a:rPr lang="fa-IR">
                <a:cs typeface="B Zar" panose="00000400000000000000" pitchFamily="2" charset="-78"/>
              </a:rPr>
              <a:t>گردیده است. </a:t>
            </a:r>
          </a:p>
          <a:p>
            <a:endParaRPr lang="fa-IR"/>
          </a:p>
        </p:txBody>
      </p:sp>
      <p:sp>
        <p:nvSpPr>
          <p:cNvPr id="4" name="Flowchart: Connector 3"/>
          <p:cNvSpPr/>
          <p:nvPr/>
        </p:nvSpPr>
        <p:spPr>
          <a:xfrm>
            <a:off x="838200" y="4882735"/>
            <a:ext cx="2644726" cy="1294228"/>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عوامل مرتبط با رضایت مندی</a:t>
            </a:r>
            <a:endParaRPr lang="fa-IR" sz="2000">
              <a:solidFill>
                <a:srgbClr val="FF0000"/>
              </a:solidFill>
            </a:endParaRPr>
          </a:p>
        </p:txBody>
      </p:sp>
    </p:spTree>
    <p:extLst>
      <p:ext uri="{BB962C8B-B14F-4D97-AF65-F5344CB8AC3E}">
        <p14:creationId xmlns:p14="http://schemas.microsoft.com/office/powerpoint/2010/main" val="13781264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روش حساسیت زدایی منظم</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روش در جایی که فرد آرام و راحت است مراحل گوناگون این سلسله مراتب تک ت به انجام می رسد (ُرارفینو، 1996) این مراحل از راحت ترین تا ترسناک ترین طبقه بندی شده اند. هر مرحله ممکن است نگرانی یا ترس فرد را در پی داشته باشد. اما او تشویق می شود که آرامش خود را حفظ کند هنگامی که فرد نگرانی هر مرحله را پشت سر بگذارد و آرام بگیرد، مرحله بعدی آغاز می شود. برای کاهش </a:t>
            </a:r>
            <a:r>
              <a:rPr lang="fa-IR" smtClean="0">
                <a:cs typeface="B Zar" panose="00000400000000000000" pitchFamily="2" charset="-78"/>
              </a:rPr>
              <a:t>ترسی </a:t>
            </a:r>
            <a:r>
              <a:rPr lang="fa-IR" smtClean="0">
                <a:cs typeface="B Zar" panose="00000400000000000000" pitchFamily="2" charset="-78"/>
              </a:rPr>
              <a:t>شدید، تکمیل این مراحل را می توان سریعتر انجام داد برای کودکان این جلسات معمولا کوتاهتر است (دبل، 2000، ص 75)</a:t>
            </a:r>
            <a:endParaRPr lang="fa-IR">
              <a:cs typeface="B Zar" panose="00000400000000000000" pitchFamily="2" charset="-78"/>
            </a:endParaRPr>
          </a:p>
        </p:txBody>
      </p:sp>
      <p:sp>
        <p:nvSpPr>
          <p:cNvPr id="4" name="Flowchart: Alternate Process 3"/>
          <p:cNvSpPr/>
          <p:nvPr/>
        </p:nvSpPr>
        <p:spPr>
          <a:xfrm>
            <a:off x="838200" y="4825219"/>
            <a:ext cx="3305908" cy="1125415"/>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از راحت ترین تا ترسناک ترین</a:t>
            </a:r>
            <a:endParaRPr lang="fa-IR" sz="2000" b="1">
              <a:solidFill>
                <a:srgbClr val="FF0000"/>
              </a:solidFill>
            </a:endParaRPr>
          </a:p>
        </p:txBody>
      </p:sp>
    </p:spTree>
    <p:extLst>
      <p:ext uri="{BB962C8B-B14F-4D97-AF65-F5344CB8AC3E}">
        <p14:creationId xmlns:p14="http://schemas.microsoft.com/office/powerpoint/2010/main" val="27256675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الگو برداری </a:t>
            </a:r>
          </a:p>
        </p:txBody>
      </p:sp>
      <p:sp>
        <p:nvSpPr>
          <p:cNvPr id="3" name="Content Placeholder 2"/>
          <p:cNvSpPr>
            <a:spLocks noGrp="1"/>
          </p:cNvSpPr>
          <p:nvPr>
            <p:ph idx="1"/>
          </p:nvPr>
        </p:nvSpPr>
        <p:spPr/>
        <p:txBody>
          <a:bodyPr/>
          <a:lstStyle/>
          <a:p>
            <a:r>
              <a:rPr lang="fa-IR" smtClean="0">
                <a:cs typeface="B Zar" panose="00000400000000000000" pitchFamily="2" charset="-78"/>
              </a:rPr>
              <a:t>افراد با مشاهده کردن نیز می اموزند. انان رفتارهای دیگران و پیامد های آن را می بینند. در نتیجه به این نوع یادگیری الگو برداری و گاه یادگیری «مشاهداتی» یا اجتماعی» می گویند . افراد می توانند ترس یا سایر رفتارهای مرتبط با استرس را با یددن افراد ترسو یاد بگیرند. (ون و شورت، 1973)</a:t>
            </a:r>
          </a:p>
          <a:p>
            <a:pPr algn="just"/>
            <a:r>
              <a:rPr lang="fa-IR">
                <a:cs typeface="B Zar" panose="00000400000000000000" pitchFamily="2" charset="-78"/>
              </a:rPr>
              <a:t> </a:t>
            </a:r>
            <a:r>
              <a:rPr lang="fa-IR" smtClean="0">
                <a:cs typeface="B Zar" panose="00000400000000000000" pitchFamily="2" charset="-78"/>
              </a:rPr>
              <a:t>به همین ترتیب با الگوبرداری می توانند ادعای کنار آمدن با استرس را نیز یاد بگیرند. بسیاری از تحقیقا این موضوع را تایید کرده است. (مسترز، بوریف هالان و ریم، 1987، تلن فرای فرنباخ و فرانچی، 1979) استفاده درمانی از الگو برداری مشابه روش حساسیت زدایی است. </a:t>
            </a:r>
            <a:endParaRPr lang="fa-IR">
              <a:cs typeface="B Zar" panose="00000400000000000000" pitchFamily="2" charset="-78"/>
            </a:endParaRPr>
          </a:p>
        </p:txBody>
      </p:sp>
      <p:sp>
        <p:nvSpPr>
          <p:cNvPr id="4" name="Rectangle 3"/>
          <p:cNvSpPr/>
          <p:nvPr/>
        </p:nvSpPr>
        <p:spPr>
          <a:xfrm>
            <a:off x="838200" y="5175963"/>
            <a:ext cx="8919428" cy="646331"/>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3600">
                <a:cs typeface="B Zar" panose="00000400000000000000" pitchFamily="2" charset="-78"/>
              </a:rPr>
              <a:t> استفاده درمانی از الگو برداری مشابه روش حساسیت زدایی است</a:t>
            </a:r>
            <a:endParaRPr lang="fa-IR" sz="36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9309866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فرد در حالی راحت و آرام به الگویی که رشته ای فعالیت ها را انجام می دهد که از نظر میزان استرس درجه بندی شده اند نگاه می کند. برای مثال، باربارا ملامد و همکارانش(1983) نشان دادن که روش الگوبرداری می تواند از استرس کودکان 4 تا 17 ساله بستری شده در بیمارستان بکاهد و بهبود انان را پس از عمل جراحی افزایش دهد. (ملامد، دیربورن و هرمیزف 1983، ملامد و سیکل 1975) اما سن کودکان و تجارب گذشته انان نیز عامل مهمی در کسب این نتایج بود. کودکان زیر 9 سال که پیش تر عمل کرده بودند، اضطراب بیشتری داشتند. این کودکان ممکن است از روش های دیگر کاهش استرس بیشتر سود ببرند. (حسن زاده، 1382، ص 90)</a:t>
            </a:r>
            <a:endParaRPr lang="fa-IR">
              <a:cs typeface="B Zar" panose="00000400000000000000" pitchFamily="2" charset="-78"/>
            </a:endParaRPr>
          </a:p>
        </p:txBody>
      </p:sp>
      <p:sp>
        <p:nvSpPr>
          <p:cNvPr id="4" name="Flowchart: Process 3"/>
          <p:cNvSpPr/>
          <p:nvPr/>
        </p:nvSpPr>
        <p:spPr>
          <a:xfrm>
            <a:off x="838200" y="5262563"/>
            <a:ext cx="2982351" cy="9144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استرس کودکان 4 </a:t>
            </a:r>
            <a:r>
              <a:rPr lang="fa-IR" sz="2400">
                <a:solidFill>
                  <a:srgbClr val="FF0000"/>
                </a:solidFill>
                <a:cs typeface="B Zar" panose="00000400000000000000" pitchFamily="2" charset="-78"/>
              </a:rPr>
              <a:t>تا </a:t>
            </a:r>
            <a:r>
              <a:rPr lang="fa-IR" sz="2400" smtClean="0">
                <a:solidFill>
                  <a:srgbClr val="FF0000"/>
                </a:solidFill>
                <a:cs typeface="B Zar" panose="00000400000000000000" pitchFamily="2" charset="-78"/>
              </a:rPr>
              <a:t>17</a:t>
            </a:r>
            <a:r>
              <a:rPr lang="fa-IR" smtClean="0">
                <a:cs typeface="B Zar" panose="00000400000000000000" pitchFamily="2" charset="-78"/>
              </a:rPr>
              <a:t>ساله</a:t>
            </a:r>
            <a:endParaRPr lang="fa-IR"/>
          </a:p>
        </p:txBody>
      </p:sp>
    </p:spTree>
    <p:extLst>
      <p:ext uri="{BB962C8B-B14F-4D97-AF65-F5344CB8AC3E}">
        <p14:creationId xmlns:p14="http://schemas.microsoft.com/office/powerpoint/2010/main" val="32991128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smtClean="0">
                <a:cs typeface="B Zar" panose="00000400000000000000" pitchFamily="2" charset="-78"/>
              </a:rPr>
              <a:t>4- راهکارهای متمرکز بر فرایندهای شناختی در کاهش استرس</a:t>
            </a:r>
            <a:endParaRPr lang="fa-IR" sz="4000">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چون استرس در نتیجه ارزیابی های شناختی فرد از موقعیت ایجاد می شود که به دلیل مبود اطلاعات برداشت اشتباه یا اعتقادات بی منطق نادرست است. بعضی از رویکرد های کنار امدن با استرس بر تعامل الگو های رفتاری و فکری افراد تاکید کرده اند. در این روش ها به افراد در بازسازی الگوی فکری آنان کمک می شود به فرایند جایگزین ساختن افکار و باورهای استرس آور یا افکار سازنده  و واقع بینانه  که سبب کاهشارزیابی منفی فرد از رخدادی می شود بازسازی شناختی گفته می شود.  </a:t>
            </a:r>
            <a:endParaRPr lang="fa-IR">
              <a:cs typeface="B Zar" panose="00000400000000000000" pitchFamily="2" charset="-78"/>
            </a:endParaRPr>
          </a:p>
        </p:txBody>
      </p:sp>
    </p:spTree>
    <p:extLst>
      <p:ext uri="{BB962C8B-B14F-4D97-AF65-F5344CB8AC3E}">
        <p14:creationId xmlns:p14="http://schemas.microsoft.com/office/powerpoint/2010/main" val="31676613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smtClean="0">
                <a:solidFill>
                  <a:srgbClr val="FF0000"/>
                </a:solidFill>
                <a:cs typeface="B Zar" panose="00000400000000000000" pitchFamily="2" charset="-78"/>
              </a:rPr>
              <a:t>درمان عقلایی- عاطفی (</a:t>
            </a:r>
            <a:r>
              <a:rPr lang="en-US" sz="4800" b="1" smtClean="0">
                <a:solidFill>
                  <a:srgbClr val="FF0000"/>
                </a:solidFill>
                <a:cs typeface="B Zar" panose="00000400000000000000" pitchFamily="2" charset="-78"/>
              </a:rPr>
              <a:t>RET</a:t>
            </a:r>
            <a:r>
              <a:rPr lang="fa-IR" sz="4800" b="1" smtClean="0">
                <a:solidFill>
                  <a:srgbClr val="FF0000"/>
                </a:solidFill>
                <a:cs typeface="B Zar" panose="00000400000000000000" pitchFamily="2" charset="-78"/>
              </a:rPr>
              <a:t>)</a:t>
            </a:r>
            <a:endParaRPr lang="fa-IR" sz="48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رویکردهای نشاخته شده ای که بر بازسازی شناختی تاکید دارد درمان عقلنی- عاطفی (</a:t>
            </a:r>
            <a:r>
              <a:rPr lang="en-US" smtClean="0">
                <a:cs typeface="B Zar" panose="00000400000000000000" pitchFamily="2" charset="-78"/>
              </a:rPr>
              <a:t>RET</a:t>
            </a:r>
            <a:r>
              <a:rPr lang="fa-IR" smtClean="0">
                <a:cs typeface="B Zar" panose="00000400000000000000" pitchFamily="2" charset="-78"/>
              </a:rPr>
              <a:t>) است. روش درمان عقلایی- عهاطفی بر این نظریه مبتنی است که استرس اغلب در نتیجه افکار اشتباه  ای غیر منطقی ایجاد می شود. این گونه فکر کردن بر فرایند ارزیابی اثر می گذارد. تحقیقات نشان داده که درمان عقلایی- عاطفی در درمان افسردگی و اضطراب اثر بخش  است (انگلیس، گارنفسکی، ودیکسترا، 1993، هاگا و دیویدسون 1993)</a:t>
            </a:r>
            <a:endParaRPr lang="fa-IR">
              <a:cs typeface="B Zar" panose="00000400000000000000" pitchFamily="2" charset="-78"/>
            </a:endParaRPr>
          </a:p>
        </p:txBody>
      </p:sp>
    </p:spTree>
    <p:extLst>
      <p:ext uri="{BB962C8B-B14F-4D97-AF65-F5344CB8AC3E}">
        <p14:creationId xmlns:p14="http://schemas.microsoft.com/office/powerpoint/2010/main" val="27100069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الگوی </a:t>
            </a:r>
            <a:r>
              <a:rPr lang="en-US" smtClean="0"/>
              <a:t>A-B-C-D-E</a:t>
            </a:r>
            <a:r>
              <a:rPr lang="fa-IR" smtClean="0"/>
              <a:t> درمان عقلایی- عاطفی</a:t>
            </a:r>
            <a:endParaRPr lang="fa-IR"/>
          </a:p>
        </p:txBody>
      </p:sp>
      <p:sp>
        <p:nvSpPr>
          <p:cNvPr id="3" name="Content Placeholder 2"/>
          <p:cNvSpPr>
            <a:spLocks noGrp="1"/>
          </p:cNvSpPr>
          <p:nvPr>
            <p:ph idx="1"/>
          </p:nvPr>
        </p:nvSpPr>
        <p:spPr/>
        <p:txBody>
          <a:bodyPr>
            <a:normAutofit/>
          </a:bodyPr>
          <a:lstStyle/>
          <a:p>
            <a:pPr algn="just"/>
            <a:r>
              <a:rPr lang="en-US" sz="3600" smtClean="0">
                <a:solidFill>
                  <a:srgbClr val="FF0000"/>
                </a:solidFill>
                <a:cs typeface="B Zar" panose="00000400000000000000" pitchFamily="2" charset="-78"/>
              </a:rPr>
              <a:t>A</a:t>
            </a:r>
            <a:r>
              <a:rPr lang="fa-IR" sz="3600" smtClean="0">
                <a:solidFill>
                  <a:srgbClr val="FF0000"/>
                </a:solidFill>
                <a:cs typeface="B Zar" panose="00000400000000000000" pitchFamily="2" charset="-78"/>
              </a:rPr>
              <a:t> </a:t>
            </a:r>
            <a:r>
              <a:rPr lang="fa-IR" smtClean="0">
                <a:cs typeface="B Zar" panose="00000400000000000000" pitchFamily="2" charset="-78"/>
              </a:rPr>
              <a:t>به تجربه فعال کننده گفته می شود واقعه ای که آقای الف می گوید باعث ناراحتی شدید او شده است. این بود که رییس به او گفته بود: « چندین بار به دلیل دیر کردن و نامرتب بودن به تو اخطار ردم دیگه نمی خوام این جا کار کنی ، «اخراجی</a:t>
            </a:r>
            <a:r>
              <a:rPr lang="fa-IR" smtClean="0">
                <a:cs typeface="B Zar" panose="00000400000000000000" pitchFamily="2" charset="-78"/>
              </a:rPr>
              <a:t>»</a:t>
            </a:r>
            <a:endParaRPr lang="fa-IR" smtClean="0">
              <a:cs typeface="B Zar" panose="00000400000000000000" pitchFamily="2" charset="-78"/>
            </a:endParaRPr>
          </a:p>
        </p:txBody>
      </p:sp>
    </p:spTree>
    <p:extLst>
      <p:ext uri="{BB962C8B-B14F-4D97-AF65-F5344CB8AC3E}">
        <p14:creationId xmlns:p14="http://schemas.microsoft.com/office/powerpoint/2010/main" val="14591590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en-US" sz="3600">
                <a:solidFill>
                  <a:srgbClr val="FF0000"/>
                </a:solidFill>
                <a:cs typeface="B Zar" panose="00000400000000000000" pitchFamily="2" charset="-78"/>
              </a:rPr>
              <a:t>B </a:t>
            </a:r>
            <a:r>
              <a:rPr lang="fa-IR">
                <a:cs typeface="B Zar" panose="00000400000000000000" pitchFamily="2" charset="-78"/>
              </a:rPr>
              <a:t> به باورها و افکاری که در پاسخ به مرحله </a:t>
            </a:r>
            <a:r>
              <a:rPr lang="en-US">
                <a:cs typeface="B Zar" panose="00000400000000000000" pitchFamily="2" charset="-78"/>
              </a:rPr>
              <a:t>A </a:t>
            </a:r>
            <a:r>
              <a:rPr lang="fa-IR">
                <a:cs typeface="B Zar" panose="00000400000000000000" pitchFamily="2" charset="-78"/>
              </a:rPr>
              <a:t> به مغز فرد خطور می کند، گفته می شود این افکار ممکن است منطقی و عقلانی باشد. مانند «گمان می کنم حقم بود اخراج شوم  زیار لازم بود در کارم دقیقتر باشم و بیشتر اخساسا مسئولیت  کنم اما باورهای سوزان نامعقول بود او می گفت من نمی توانم هیچ کاری را درست انجام دهم کاش بهتر از این رفتار می کرد، کار خوبی بود من اصلا خیلی بی عرضه هستم مثلا چطور در چشم دیگران نگاه کنمو بگویم اخراج شده ام؟</a:t>
            </a:r>
          </a:p>
          <a:p>
            <a:endParaRPr lang="fa-IR"/>
          </a:p>
        </p:txBody>
      </p:sp>
    </p:spTree>
    <p:extLst>
      <p:ext uri="{BB962C8B-B14F-4D97-AF65-F5344CB8AC3E}">
        <p14:creationId xmlns:p14="http://schemas.microsoft.com/office/powerpoint/2010/main" val="32620803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en-US" sz="3200" b="1">
                <a:solidFill>
                  <a:srgbClr val="FF0000"/>
                </a:solidFill>
                <a:cs typeface="B Zar" panose="00000400000000000000" pitchFamily="2" charset="-78"/>
              </a:rPr>
              <a:t>C</a:t>
            </a:r>
            <a:r>
              <a:rPr lang="fa-IR">
                <a:cs typeface="B Zar" panose="00000400000000000000" pitchFamily="2" charset="-78"/>
              </a:rPr>
              <a:t> به پیامد های رفتاری و احساس ناامیدی و تصمیم گرفتن برای بهتر شدن گفته می شود اما پیامد های این واقعه برای سوزان مثبت بودند. از احساس خجالت افسردگی و عجز می کرد و پس از گذشت چندین ماه از زمان اخراجش هنوز به دنبال کار جدیدی نرفته بود. </a:t>
            </a:r>
          </a:p>
          <a:p>
            <a:endParaRPr lang="fa-IR"/>
          </a:p>
        </p:txBody>
      </p:sp>
    </p:spTree>
    <p:extLst>
      <p:ext uri="{BB962C8B-B14F-4D97-AF65-F5344CB8AC3E}">
        <p14:creationId xmlns:p14="http://schemas.microsoft.com/office/powerpoint/2010/main" val="25831354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en-US" sz="3200" smtClean="0">
                <a:solidFill>
                  <a:srgbClr val="FF0000"/>
                </a:solidFill>
                <a:cs typeface="B Zar" panose="00000400000000000000" pitchFamily="2" charset="-78"/>
              </a:rPr>
              <a:t>D</a:t>
            </a:r>
            <a:r>
              <a:rPr lang="fa-IR" smtClean="0">
                <a:cs typeface="B Zar" panose="00000400000000000000" pitchFamily="2" charset="-78"/>
              </a:rPr>
              <a:t> به زیر سوال بردن بارهای غیر منطقی در طول دوران درمان گفته می شد که شامل تمیز دادن باورهای صحیح مانند . «کاش بهتر رفتار کرده بودم» از باورهای غیر منطقی مانند « من اصلا بی عرضه هستم» می شود. در فرایند درمان عقلایی- عاطفی باورهای غیر منطقی با دقت مورد بررسی قرار می گیرند و در مورد صحت نداشتن آنها به افراد تاکید می شود (کید، 2001، ص 23)</a:t>
            </a:r>
            <a:endParaRPr lang="fa-IR">
              <a:cs typeface="B Zar" panose="00000400000000000000" pitchFamily="2" charset="-78"/>
            </a:endParaRPr>
          </a:p>
        </p:txBody>
      </p:sp>
      <p:sp>
        <p:nvSpPr>
          <p:cNvPr id="4" name="Flowchart: Process 3"/>
          <p:cNvSpPr/>
          <p:nvPr/>
        </p:nvSpPr>
        <p:spPr>
          <a:xfrm>
            <a:off x="1167619" y="4192173"/>
            <a:ext cx="2335237" cy="105507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زیر سوال بردن بارهای غیر منطقی</a:t>
            </a:r>
            <a:endParaRPr lang="fa-IR" sz="2000" b="1">
              <a:solidFill>
                <a:srgbClr val="FF0000"/>
              </a:solidFill>
            </a:endParaRPr>
          </a:p>
        </p:txBody>
      </p:sp>
    </p:spTree>
    <p:extLst>
      <p:ext uri="{BB962C8B-B14F-4D97-AF65-F5344CB8AC3E}">
        <p14:creationId xmlns:p14="http://schemas.microsoft.com/office/powerpoint/2010/main" val="13247971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939354" y="873457"/>
            <a:ext cx="6718871" cy="5167029"/>
          </a:xfrm>
          <a:prstGeom prst="rect">
            <a:avLst/>
          </a:prstGeom>
        </p:spPr>
      </p:pic>
    </p:spTree>
    <p:extLst>
      <p:ext uri="{BB962C8B-B14F-4D97-AF65-F5344CB8AC3E}">
        <p14:creationId xmlns:p14="http://schemas.microsoft.com/office/powerpoint/2010/main" val="1420872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8526</Words>
  <Application>Microsoft Office PowerPoint</Application>
  <PresentationFormat>Widescreen</PresentationFormat>
  <Paragraphs>267</Paragraphs>
  <Slides>103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Arial</vt:lpstr>
      <vt:lpstr>B Zar</vt:lpstr>
      <vt:lpstr>Calibri</vt:lpstr>
      <vt:lpstr>Calibri Light</vt:lpstr>
      <vt:lpstr>Times New Roman</vt:lpstr>
      <vt:lpstr>Office Theme</vt:lpstr>
      <vt:lpstr>عنوان مقاله: استرس شغلی و محیط های حرفه ای (عوامل، نظریه ها، اثرات)</vt:lpstr>
      <vt:lpstr>چکیده</vt:lpstr>
      <vt:lpstr>PowerPoint Presentation</vt:lpstr>
      <vt:lpstr>واژگان کلیدی: </vt:lpstr>
      <vt:lpstr>مقدمه</vt:lpstr>
      <vt:lpstr>PowerPoint Presentation</vt:lpstr>
      <vt:lpstr>PowerPoint Presentation</vt:lpstr>
      <vt:lpstr>PowerPoint Presentation</vt:lpstr>
      <vt:lpstr>PowerPoint Presentation</vt:lpstr>
      <vt:lpstr>منابع اصلی استرس</vt:lpstr>
      <vt:lpstr>1- ناکامی </vt:lpstr>
      <vt:lpstr>2. تعارض</vt:lpstr>
      <vt:lpstr>PowerPoint Presentation</vt:lpstr>
      <vt:lpstr>3- تغییر</vt:lpstr>
      <vt:lpstr>4- فشار</vt:lpstr>
      <vt:lpstr>عوامل استرس زا</vt:lpstr>
      <vt:lpstr>PowerPoint Presentation</vt:lpstr>
      <vt:lpstr>PowerPoint Presentation</vt:lpstr>
      <vt:lpstr>PowerPoint Presentation</vt:lpstr>
      <vt:lpstr>PowerPoint Presentation</vt:lpstr>
      <vt:lpstr>عوامل اجتماعی ایجاد کننده استرس</vt:lpstr>
      <vt:lpstr>PowerPoint Presentation</vt:lpstr>
      <vt:lpstr>1- محیط فیزیکی</vt:lpstr>
      <vt:lpstr>PowerPoint Presentation</vt:lpstr>
      <vt:lpstr>PowerPoint Presentation</vt:lpstr>
      <vt:lpstr>انطباق</vt:lpstr>
      <vt:lpstr>PowerPoint Presentation</vt:lpstr>
      <vt:lpstr>PowerPoint Presentation</vt:lpstr>
      <vt:lpstr>PowerPoint Presentation</vt:lpstr>
      <vt:lpstr>3- سر و صدا</vt:lpstr>
      <vt:lpstr>4- گرما</vt:lpstr>
      <vt:lpstr>5- ازدحام</vt:lpstr>
      <vt:lpstr>نظریه ازدحام</vt:lpstr>
      <vt:lpstr>2. مدل تداخل</vt:lpstr>
      <vt:lpstr>3- مدل کنترل</vt:lpstr>
      <vt:lpstr>4- مدل تنظیم حریم</vt:lpstr>
      <vt:lpstr>5- تورم</vt:lpstr>
      <vt:lpstr>اهمیت زمینه</vt:lpstr>
      <vt:lpstr>اهمیت ادراک ها</vt:lpstr>
      <vt:lpstr>منابع استرس زای درون جامعه</vt:lpstr>
      <vt:lpstr>استرس و شغل</vt:lpstr>
      <vt:lpstr>PowerPoint Presentation</vt:lpstr>
      <vt:lpstr>PowerPoint Presentation</vt:lpstr>
      <vt:lpstr>PowerPoint Presentation</vt:lpstr>
      <vt:lpstr>1- محیط فیزیکی</vt:lpstr>
      <vt:lpstr>2- کنترل نداشتن بر قسمت هایی از کار</vt:lpstr>
      <vt:lpstr>3- روابط میان فردی ضعیف: </vt:lpstr>
      <vt:lpstr>4- ارتقا  و تایید ناکافی </vt:lpstr>
      <vt:lpstr>5- از دست دادن شغل: </vt:lpstr>
      <vt:lpstr>PowerPoint Presentation</vt:lpstr>
      <vt:lpstr>تعارض</vt:lpstr>
      <vt:lpstr>2- خوشایند/ ناخوشایند</vt:lpstr>
      <vt:lpstr>3- خوشایند/ ناخوشایند</vt:lpstr>
      <vt:lpstr>4- خوشایند نا خوشایند و چندگانه</vt:lpstr>
      <vt:lpstr>PowerPoint Presentation</vt:lpstr>
      <vt:lpstr>اثرات استرس در محیط کار</vt:lpstr>
      <vt:lpstr>PowerPoint Presentation</vt:lpstr>
      <vt:lpstr>PowerPoint Presentation</vt:lpstr>
      <vt:lpstr>عاملهای استرس  شغلی در محیط کار</vt:lpstr>
      <vt:lpstr>ویژگی های نقش</vt:lpstr>
      <vt:lpstr>PowerPoint Presentation</vt:lpstr>
      <vt:lpstr>1- ابهام نقش</vt:lpstr>
      <vt:lpstr>2- گران باری نقش</vt:lpstr>
      <vt:lpstr>PowerPoint Presentation</vt:lpstr>
      <vt:lpstr>3-کم باری نقش</vt:lpstr>
      <vt:lpstr>4- ناسازگاری نقش</vt:lpstr>
      <vt:lpstr>4-1 ناسازگاری نقش میان - فرست</vt:lpstr>
      <vt:lpstr>4-2 ناسازگاری نقش درون -فرد</vt:lpstr>
      <vt:lpstr>4-3 ناسازگاری فرد- نقش</vt:lpstr>
      <vt:lpstr>4-4 ناسازگاری میان نقش </vt:lpstr>
      <vt:lpstr>راه حلهای استرس زدا</vt:lpstr>
      <vt:lpstr>مقابله کردن (مشکل جمعی)</vt:lpstr>
      <vt:lpstr>کسب حمایت اجتماعی (می تواند مشکل محور یا هیجان محور باشد)</vt:lpstr>
      <vt:lpstr>فاصله گرفتن (هیجان محور)</vt:lpstr>
      <vt:lpstr>فرار- اجتناب(هیجان محور)</vt:lpstr>
      <vt:lpstr>مهار فردی (هیجان محور)</vt:lpstr>
      <vt:lpstr>پذیرش مسئولیت (هیجان محور)</vt:lpstr>
      <vt:lpstr>ازریابی مجدد مثبت (هیجان محور)</vt:lpstr>
      <vt:lpstr>PowerPoint Presentation</vt:lpstr>
      <vt:lpstr>نتیجه گیری و راهکار</vt:lpstr>
      <vt:lpstr>PowerPoint Presentation</vt:lpstr>
      <vt:lpstr>PowerPoint Presentation</vt:lpstr>
      <vt:lpstr>PowerPoint Presentation</vt:lpstr>
      <vt:lpstr>راهکارهای رفتاری و شناختی کاهش استرس</vt:lpstr>
      <vt:lpstr>آرامش و شرطی سازی کلاسیک</vt:lpstr>
      <vt:lpstr>PowerPoint Presentation</vt:lpstr>
      <vt:lpstr>PowerPoint Presentation</vt:lpstr>
      <vt:lpstr>PowerPoint Presentation</vt:lpstr>
      <vt:lpstr>PowerPoint Presentation</vt:lpstr>
      <vt:lpstr>روش حساسیت زدایی منظم</vt:lpstr>
      <vt:lpstr>الگو برداری </vt:lpstr>
      <vt:lpstr>PowerPoint Presentation</vt:lpstr>
      <vt:lpstr>4- راهکارهای متمرکز بر فرایندهای شناختی در کاهش استرس</vt:lpstr>
      <vt:lpstr>درمان عقلایی- عاطفی (RET)</vt:lpstr>
      <vt:lpstr>الگوی A-B-C-D-E درمان عقلایی- عاطفی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استرس شغلی و محیط های حرفه ای (عوامل، نظریه ها، اثرات)</dc:title>
  <dc:creator>MaZz!i</dc:creator>
  <cp:lastModifiedBy>MaZz!i</cp:lastModifiedBy>
  <cp:revision>62</cp:revision>
  <dcterms:created xsi:type="dcterms:W3CDTF">2023-01-08T07:33:55Z</dcterms:created>
  <dcterms:modified xsi:type="dcterms:W3CDTF">2023-01-08T19:08:36Z</dcterms:modified>
</cp:coreProperties>
</file>