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319" r:id="rId4"/>
    <p:sldId id="321" r:id="rId5"/>
    <p:sldId id="258" r:id="rId6"/>
    <p:sldId id="259" r:id="rId7"/>
    <p:sldId id="320" r:id="rId8"/>
    <p:sldId id="260" r:id="rId9"/>
    <p:sldId id="322" r:id="rId10"/>
    <p:sldId id="261" r:id="rId11"/>
    <p:sldId id="262" r:id="rId12"/>
    <p:sldId id="324" r:id="rId13"/>
    <p:sldId id="263" r:id="rId14"/>
    <p:sldId id="264" r:id="rId15"/>
    <p:sldId id="265" r:id="rId16"/>
    <p:sldId id="266" r:id="rId17"/>
    <p:sldId id="267" r:id="rId18"/>
    <p:sldId id="268" r:id="rId19"/>
    <p:sldId id="325" r:id="rId20"/>
    <p:sldId id="269" r:id="rId21"/>
    <p:sldId id="270" r:id="rId22"/>
    <p:sldId id="271" r:id="rId23"/>
    <p:sldId id="272" r:id="rId24"/>
    <p:sldId id="273" r:id="rId25"/>
    <p:sldId id="274" r:id="rId26"/>
    <p:sldId id="326" r:id="rId27"/>
    <p:sldId id="275" r:id="rId28"/>
    <p:sldId id="276" r:id="rId29"/>
    <p:sldId id="328" r:id="rId30"/>
    <p:sldId id="277" r:id="rId31"/>
    <p:sldId id="278" r:id="rId32"/>
    <p:sldId id="279" r:id="rId33"/>
    <p:sldId id="280" r:id="rId34"/>
    <p:sldId id="329" r:id="rId35"/>
    <p:sldId id="281" r:id="rId36"/>
    <p:sldId id="282" r:id="rId37"/>
    <p:sldId id="283" r:id="rId38"/>
    <p:sldId id="284" r:id="rId39"/>
    <p:sldId id="330" r:id="rId40"/>
    <p:sldId id="285" r:id="rId41"/>
    <p:sldId id="286" r:id="rId42"/>
    <p:sldId id="331" r:id="rId43"/>
    <p:sldId id="287" r:id="rId44"/>
    <p:sldId id="288" r:id="rId45"/>
    <p:sldId id="289" r:id="rId46"/>
    <p:sldId id="332" r:id="rId47"/>
    <p:sldId id="290" r:id="rId48"/>
    <p:sldId id="333" r:id="rId49"/>
    <p:sldId id="291" r:id="rId50"/>
    <p:sldId id="292" r:id="rId51"/>
    <p:sldId id="293" r:id="rId52"/>
    <p:sldId id="334" r:id="rId53"/>
    <p:sldId id="294" r:id="rId54"/>
    <p:sldId id="295" r:id="rId55"/>
    <p:sldId id="296" r:id="rId56"/>
    <p:sldId id="335" r:id="rId57"/>
    <p:sldId id="297" r:id="rId58"/>
    <p:sldId id="298" r:id="rId59"/>
    <p:sldId id="336" r:id="rId60"/>
    <p:sldId id="299" r:id="rId61"/>
    <p:sldId id="300" r:id="rId62"/>
    <p:sldId id="337" r:id="rId63"/>
    <p:sldId id="301" r:id="rId64"/>
    <p:sldId id="302" r:id="rId65"/>
    <p:sldId id="338" r:id="rId66"/>
    <p:sldId id="303" r:id="rId67"/>
    <p:sldId id="304" r:id="rId68"/>
    <p:sldId id="305" r:id="rId69"/>
    <p:sldId id="306" r:id="rId70"/>
    <p:sldId id="307" r:id="rId71"/>
    <p:sldId id="339" r:id="rId72"/>
    <p:sldId id="308" r:id="rId73"/>
    <p:sldId id="309" r:id="rId74"/>
    <p:sldId id="340" r:id="rId75"/>
    <p:sldId id="310" r:id="rId76"/>
    <p:sldId id="311" r:id="rId77"/>
    <p:sldId id="312" r:id="rId78"/>
    <p:sldId id="341" r:id="rId79"/>
    <p:sldId id="313" r:id="rId80"/>
    <p:sldId id="314" r:id="rId81"/>
    <p:sldId id="342" r:id="rId82"/>
    <p:sldId id="315" r:id="rId83"/>
    <p:sldId id="316" r:id="rId84"/>
    <p:sldId id="317" r:id="rId85"/>
    <p:sldId id="318" r:id="rId86"/>
    <p:sldId id="327" r:id="rId8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7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50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870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532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064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087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799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8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366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574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255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196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B6C9-36B6-4FAB-AB83-D240FDA4162B}" type="datetimeFigureOut">
              <a:rPr lang="fa-IR" smtClean="0"/>
              <a:t>27/06/1444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73F3-31CC-40AD-BA27-74BEE7C7D6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92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عنوان مقاله: </a:t>
            </a:r>
            <a:r>
              <a:rPr lang="fa-IR" smtClean="0">
                <a:cs typeface="B Zar" panose="00000400000000000000" pitchFamily="2" charset="-78"/>
              </a:rPr>
              <a:t>ادراک </a:t>
            </a:r>
            <a:r>
              <a:rPr lang="fa-IR" smtClean="0">
                <a:cs typeface="B Zar" panose="00000400000000000000" pitchFamily="2" charset="-78"/>
              </a:rPr>
              <a:t>فرایند قانون گذاری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نویسنده</a:t>
            </a:r>
            <a:r>
              <a:rPr lang="fa-IR" smtClean="0">
                <a:cs typeface="B Zar" panose="00000400000000000000" pitchFamily="2" charset="-78"/>
              </a:rPr>
              <a:t>: سید </a:t>
            </a:r>
            <a:r>
              <a:rPr lang="fa-IR">
                <a:cs typeface="B Zar" panose="00000400000000000000" pitchFamily="2" charset="-78"/>
              </a:rPr>
              <a:t>علی اکبر </a:t>
            </a:r>
            <a:r>
              <a:rPr lang="fa-IR" smtClean="0">
                <a:cs typeface="B Zar" panose="00000400000000000000" pitchFamily="2" charset="-78"/>
              </a:rPr>
              <a:t>افجۀ وجه </a:t>
            </a:r>
            <a:r>
              <a:rPr lang="fa-IR">
                <a:cs typeface="B Zar" panose="00000400000000000000" pitchFamily="2" charset="-78"/>
              </a:rPr>
              <a:t>االله قربانیزاده </a:t>
            </a:r>
            <a:r>
              <a:rPr lang="fa-IR" smtClean="0">
                <a:cs typeface="B Zar" panose="00000400000000000000" pitchFamily="2" charset="-78"/>
              </a:rPr>
              <a:t>الهام حیدري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منبع</a:t>
            </a:r>
            <a:r>
              <a:rPr lang="fa-IR" smtClean="0">
                <a:cs typeface="B Zar" panose="00000400000000000000" pitchFamily="2" charset="-78"/>
              </a:rPr>
              <a:t>: فصلنامه </a:t>
            </a:r>
            <a:r>
              <a:rPr lang="fa-IR">
                <a:cs typeface="B Zar" panose="00000400000000000000" pitchFamily="2" charset="-78"/>
              </a:rPr>
              <a:t>علمی – پژوهشی مطالعات </a:t>
            </a:r>
            <a:r>
              <a:rPr lang="fa-IR" smtClean="0">
                <a:cs typeface="B Zar" panose="00000400000000000000" pitchFamily="2" charset="-78"/>
              </a:rPr>
              <a:t>مدیریت(بهبود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تحول)، </a:t>
            </a:r>
            <a:r>
              <a:rPr lang="fa-IR">
                <a:cs typeface="B Zar" panose="00000400000000000000" pitchFamily="2" charset="-78"/>
              </a:rPr>
              <a:t>سال </a:t>
            </a:r>
            <a:r>
              <a:rPr lang="fa-IR" smtClean="0">
                <a:cs typeface="B Zar" panose="00000400000000000000" pitchFamily="2" charset="-78"/>
              </a:rPr>
              <a:t>بیست وهفتم</a:t>
            </a:r>
            <a:r>
              <a:rPr lang="fa-IR">
                <a:cs typeface="B Zar" panose="00000400000000000000" pitchFamily="2" charset="-78"/>
              </a:rPr>
              <a:t>، شماره ،</a:t>
            </a:r>
            <a:r>
              <a:rPr lang="fa-IR" smtClean="0">
                <a:cs typeface="B Zar" panose="00000400000000000000" pitchFamily="2" charset="-78"/>
              </a:rPr>
              <a:t>88 تابستان </a:t>
            </a:r>
            <a:r>
              <a:rPr lang="fa-IR">
                <a:cs typeface="B Zar" panose="00000400000000000000" pitchFamily="2" charset="-78"/>
              </a:rPr>
              <a:t>97</a:t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صفحات51-74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4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هدف غایی این پژوهش، طراحی الگوي عوامل محیطی موثر بر ادراك نمایندگان در 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قانونگذاري میباشد، بنابراین ضرورت دارد که به این </a:t>
            </a:r>
            <a:r>
              <a:rPr lang="fa-IR" sz="3200">
                <a:solidFill>
                  <a:srgbClr val="FF0000"/>
                </a:solidFill>
                <a:cs typeface="B Zar" panose="00000400000000000000" pitchFamily="2" charset="-78"/>
              </a:rPr>
              <a:t>پرسش کلیدي </a:t>
            </a:r>
            <a:r>
              <a:rPr lang="fa-IR">
                <a:cs typeface="B Zar" panose="00000400000000000000" pitchFamily="2" charset="-78"/>
              </a:rPr>
              <a:t>پاسخ داده شود که </a:t>
            </a:r>
            <a:r>
              <a:rPr lang="fa-IR" smtClean="0">
                <a:cs typeface="B Zar" panose="00000400000000000000" pitchFamily="2" charset="-78"/>
              </a:rPr>
              <a:t>در ای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چه</a:t>
            </a:r>
            <a:br>
              <a:rPr lang="fa-IR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عوامل محیطی بر ادراك نمایندگان به هنگام قانونگذاري اثر میگذارند و قضایاي تئوریک</a:t>
            </a:r>
            <a:br>
              <a:rPr lang="fa-IR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حاکم بر آن کدام است؟ </a:t>
            </a:r>
            <a:r>
              <a:rPr lang="fa-IR" smtClean="0">
                <a:cs typeface="B Zar" panose="00000400000000000000" pitchFamily="2" charset="-78"/>
              </a:rPr>
              <a:t>ن </a:t>
            </a:r>
            <a:r>
              <a:rPr lang="fa-IR">
                <a:cs typeface="B Zar" panose="00000400000000000000" pitchFamily="2" charset="-78"/>
              </a:rPr>
              <a:t>پژوهش عوامل محیطی مؤثر بر ادراك نمایندگان احصاء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گردید، ارتباط میان عوامل اثرگذار شناسایی شد و در نهایت الگوي عوامل محیطی مؤثر بر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ادراك نمایندگان طراحی شد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 smtClean="0">
              <a:cs typeface="B Zar" panose="00000400000000000000" pitchFamily="2" charset="-78"/>
            </a:endParaRPr>
          </a:p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83" y="44394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مبانی نظري تحقیق</a:t>
            </a:r>
            <a:br>
              <a:rPr lang="fa-IR" b="1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>
                <a:cs typeface="B Zar" panose="00000400000000000000" pitchFamily="2" charset="-78"/>
              </a:rPr>
              <a:t>ادراك</a:t>
            </a:r>
            <a:r>
              <a:rPr lang="fa-IR">
                <a:cs typeface="B Zar" panose="00000400000000000000" pitchFamily="2" charset="-78"/>
              </a:rPr>
              <a:t> 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ادراك </a:t>
            </a:r>
            <a:r>
              <a:rPr lang="fa-IR">
                <a:cs typeface="B Zar" panose="00000400000000000000" pitchFamily="2" charset="-78"/>
              </a:rPr>
              <a:t>عبارت است از باورها و احساساتی که عکسالعملهاي انسان را نسبت به حوادث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 دیگران آماده میسازد. نحوه ادراك از دیگران در ارتباطات اجتماعی مدیران و کارکنان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بسیار مؤثر است )افجۀ، ،1385ص.(</a:t>
            </a:r>
            <a:r>
              <a:rPr lang="fa-IR" smtClean="0">
                <a:cs typeface="B Zar" panose="00000400000000000000" pitchFamily="2" charset="-78"/>
              </a:rPr>
              <a:t>161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 smtClean="0">
              <a:cs typeface="B Zar" panose="00000400000000000000" pitchFamily="2" charset="-78"/>
            </a:endParaRPr>
          </a:p>
          <a:p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13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گرگوري در تحقیقات خود ادراك را سازماندهی، شناسایی و تفسیر اطلاعات حسی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محیط به منظور شناخت محیط میداند. ادراك از طریق ایجاد سیگنالهایی در سیستم عصبی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که حاصل از محركهاي فیزیکی و شیمیایی ارگانهاي حسی بدن است، حاصل میشود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)گرگوري، .(200</a:t>
            </a:r>
            <a:endParaRPr lang="fa-IR"/>
          </a:p>
        </p:txBody>
      </p:sp>
      <p:sp>
        <p:nvSpPr>
          <p:cNvPr id="4" name="Flowchart: Decision 3"/>
          <p:cNvSpPr/>
          <p:nvPr/>
        </p:nvSpPr>
        <p:spPr>
          <a:xfrm>
            <a:off x="1828800" y="3981157"/>
            <a:ext cx="3165231" cy="1491175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سیگنالهایی در سیستم عصبی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از نظر پیکنز ،(2014) 2ادراك شامل 4مرحله تحریک، ثبت، سازماندهی و تفسیر میباشد.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آگاهی فرد و پذیرش محرك نقش مهمی را در فرایند ادراك ایفا میکند. پذیرش محرك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بسیار انتخابی می باشد و ممکن است بوسیله عقاید فعلی افراد، نگرشها، انگیزش افراد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شخصیتشان محدود شود. افراد محركهایی را انتخاب میکنند که نیازهاي فوري آنها را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برآورده سازد </a:t>
            </a:r>
            <a:r>
              <a:rPr lang="fa-IR" smtClean="0">
                <a:cs typeface="B Zar" panose="00000400000000000000" pitchFamily="2" charset="-78"/>
              </a:rPr>
              <a:t>(هوشیاري ادراکی) </a:t>
            </a:r>
            <a:r>
              <a:rPr lang="fa-IR">
                <a:cs typeface="B Zar" panose="00000400000000000000" pitchFamily="2" charset="-78"/>
              </a:rPr>
              <a:t>و ممکن است محركهایی که باعث ایجاد نگرانیهاي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روانشناختی شود را در نظر نگیرند </a:t>
            </a:r>
            <a:r>
              <a:rPr lang="fa-IR" smtClean="0">
                <a:cs typeface="B Zar" panose="00000400000000000000" pitchFamily="2" charset="-78"/>
              </a:rPr>
              <a:t>(دفاع ادراکی) 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7489" y="4852406"/>
            <a:ext cx="415851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Zar" panose="00000400000000000000" pitchFamily="2" charset="-78"/>
              </a:rPr>
              <a:t>عقاید فعلی افراد</a:t>
            </a:r>
            <a:endParaRPr lang="fa-I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5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نخستین تحقیقات انجامشده درخصوص ادراك نشان میدهد که رابطهاي یکطرفه </a:t>
            </a:r>
            <a:r>
              <a:rPr lang="fa-IR" smtClean="0">
                <a:cs typeface="B Zar" panose="00000400000000000000" pitchFamily="2" charset="-78"/>
              </a:rPr>
              <a:t>میان ادراك </a:t>
            </a:r>
            <a:r>
              <a:rPr lang="fa-IR">
                <a:cs typeface="B Zar" panose="00000400000000000000" pitchFamily="2" charset="-78"/>
              </a:rPr>
              <a:t>و رفتار وجود دارد؛ به این صورت که ادراکات افراد تعیین میکند که فرد چه </a:t>
            </a:r>
            <a:r>
              <a:rPr lang="fa-IR" smtClean="0">
                <a:cs typeface="B Zar" panose="00000400000000000000" pitchFamily="2" charset="-78"/>
              </a:rPr>
              <a:t>رفتاري انجام </a:t>
            </a:r>
            <a:r>
              <a:rPr lang="fa-IR">
                <a:cs typeface="B Zar" panose="00000400000000000000" pitchFamily="2" charset="-78"/>
              </a:rPr>
              <a:t>دهد. </a:t>
            </a:r>
            <a:r>
              <a:rPr lang="fa-IR" smtClean="0">
                <a:cs typeface="B Zar" panose="00000400000000000000" pitchFamily="2" charset="-78"/>
              </a:rPr>
              <a:t>با این </a:t>
            </a:r>
            <a:r>
              <a:rPr lang="fa-IR">
                <a:cs typeface="B Zar" panose="00000400000000000000" pitchFamily="2" charset="-78"/>
              </a:rPr>
              <a:t>وجود در اواخر دهه 1960تحقیقات جدید انجامگرفته تأثیر مذکور را </a:t>
            </a:r>
            <a:r>
              <a:rPr lang="fa-IR" smtClean="0">
                <a:cs typeface="B Zar" panose="00000400000000000000" pitchFamily="2" charset="-78"/>
              </a:rPr>
              <a:t>به چالش </a:t>
            </a:r>
            <a:r>
              <a:rPr lang="fa-IR">
                <a:cs typeface="B Zar" panose="00000400000000000000" pitchFamily="2" charset="-78"/>
              </a:rPr>
              <a:t>کشید و این نکته را بیان نمود که افراد در برخی شرایط ادراکاتشان را متناسب </a:t>
            </a:r>
            <a:r>
              <a:rPr lang="fa-IR" smtClean="0">
                <a:cs typeface="B Zar" panose="00000400000000000000" pitchFamily="2" charset="-78"/>
              </a:rPr>
              <a:t>با اعمالشان </a:t>
            </a:r>
            <a:r>
              <a:rPr lang="fa-IR">
                <a:cs typeface="B Zar" panose="00000400000000000000" pitchFamily="2" charset="-78"/>
              </a:rPr>
              <a:t>تغییر </a:t>
            </a:r>
            <a:r>
              <a:rPr lang="fa-IR" smtClean="0">
                <a:cs typeface="B Zar" panose="00000400000000000000" pitchFamily="2" charset="-78"/>
              </a:rPr>
              <a:t>میدهند. 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55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براساس تحقیقات </a:t>
            </a:r>
            <a:r>
              <a:rPr lang="fa-IR" smtClean="0">
                <a:cs typeface="B Zar" panose="00000400000000000000" pitchFamily="2" charset="-78"/>
              </a:rPr>
              <a:t>دهه هاي </a:t>
            </a:r>
            <a:r>
              <a:rPr lang="fa-IR">
                <a:cs typeface="B Zar" panose="00000400000000000000" pitchFamily="2" charset="-78"/>
              </a:rPr>
              <a:t>1970و 1980میلادي، محققان به این </a:t>
            </a:r>
            <a:r>
              <a:rPr lang="fa-IR" smtClean="0">
                <a:cs typeface="B Zar" panose="00000400000000000000" pitchFamily="2" charset="-78"/>
              </a:rPr>
              <a:t>نتیجه </a:t>
            </a:r>
            <a:r>
              <a:rPr lang="fa-IR">
                <a:cs typeface="B Zar" panose="00000400000000000000" pitchFamily="2" charset="-78"/>
              </a:rPr>
              <a:t>رسیدند که رفتار عملی انسان را ادراکات او هدایت میکند اگر :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تأثیرات </a:t>
            </a:r>
            <a:r>
              <a:rPr lang="fa-IR">
                <a:cs typeface="B Zar" panose="00000400000000000000" pitchFamily="2" charset="-78"/>
              </a:rPr>
              <a:t>خارجی بر آنچه انسان میگوید یا انجام میدهد در کمترین حد ممکن باشد،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آنگاه فشارهاي اجتماعی ممکن است ارتباط میان ادراك انسان و اعمال او را چه از طریق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تأثیر بر گفتار و چه از طریق تأثیر بر اعمال تحت تأثیر قرار دهد. شکل زیر این تأثیر را نشان</a:t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میدهد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61" y="4978400"/>
            <a:ext cx="3419475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56" y="4978400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387" y="2924969"/>
            <a:ext cx="75152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7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ادراك به طور مشخص مربوط به رفتار باشد؛ انسان به سهولت ادراکات عمومی را که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با رفتارهاي وي ناهماهنگ است از خود نشان میدهد. براي مثال ادعاي دوستی میکند اما در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عمل به راحتی دست به دشمنی میزند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انسان </a:t>
            </a:r>
            <a:r>
              <a:rPr lang="fa-IR">
                <a:cs typeface="B Zar" panose="00000400000000000000" pitchFamily="2" charset="-78"/>
              </a:rPr>
              <a:t>به نحو </a:t>
            </a:r>
            <a:r>
              <a:rPr lang="fa-IR" smtClean="0">
                <a:cs typeface="B Zar" panose="00000400000000000000" pitchFamily="2" charset="-78"/>
              </a:rPr>
              <a:t>زیرکانه اي </a:t>
            </a:r>
            <a:r>
              <a:rPr lang="fa-IR">
                <a:cs typeface="B Zar" panose="00000400000000000000" pitchFamily="2" charset="-78"/>
              </a:rPr>
              <a:t>از ادراکات خود آگاه باشد؛ انسان به نحوي با </a:t>
            </a:r>
            <a:r>
              <a:rPr lang="fa-IR" smtClean="0">
                <a:cs typeface="B Zar" panose="00000400000000000000" pitchFamily="2" charset="-78"/>
              </a:rPr>
              <a:t>بی اعتنایی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عادات یا انتظارات اجتماعی را دنبال میکند که گویا ادراك او خواب است و اگر حادثهاي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وي را نسبت به آنچه انجام میدهد آگاه کند و به خود آورد و ادراك او را بیدار کند، نسبت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محکوم کردن خود صادقتر است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532185" y="5317588"/>
            <a:ext cx="2700997" cy="92846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نحو زیرکانه </a:t>
            </a:r>
            <a:r>
              <a:rPr lang="fa-IR">
                <a:cs typeface="B Zar" panose="00000400000000000000" pitchFamily="2" charset="-78"/>
              </a:rPr>
              <a:t>اي</a:t>
            </a:r>
            <a:endParaRPr lang="fa-IR"/>
          </a:p>
        </p:txBody>
      </p:sp>
      <p:sp>
        <p:nvSpPr>
          <p:cNvPr id="5" name="Explosion 1 4"/>
          <p:cNvSpPr/>
          <p:nvPr/>
        </p:nvSpPr>
        <p:spPr>
          <a:xfrm>
            <a:off x="6457071" y="5162843"/>
            <a:ext cx="2799471" cy="132236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ctr"/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بی </a:t>
            </a:r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اعتنایی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326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>در شرایط مطمئن، انسان غالباً بر آنچه باور دارد، نظیر مواردي که در زیر میآید، پافشاري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میکند</a:t>
            </a:r>
            <a:r>
              <a:rPr lang="fa-IR" smtClean="0">
                <a:cs typeface="B Zar" panose="00000400000000000000" pitchFamily="2" charset="-78"/>
              </a:rPr>
              <a:t>:</a:t>
            </a:r>
          </a:p>
          <a:p>
            <a:pPr marL="0" indent="0" algn="just">
              <a:buNone/>
            </a:pPr>
            <a:endParaRPr lang="fa-IR" smtClean="0">
              <a:cs typeface="B Zar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mtClean="0">
                <a:cs typeface="B Zar" panose="00000400000000000000" pitchFamily="2" charset="-78"/>
              </a:rPr>
              <a:t>زمانی </a:t>
            </a:r>
            <a:r>
              <a:rPr lang="fa-IR">
                <a:cs typeface="B Zar" panose="00000400000000000000" pitchFamily="2" charset="-78"/>
              </a:rPr>
              <a:t>که تأثیر دیگران بر وي در کمترین حد ممکن است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a-IR" smtClean="0">
                <a:cs typeface="B Zar" panose="00000400000000000000" pitchFamily="2" charset="-78"/>
              </a:rPr>
              <a:t>زمانی </a:t>
            </a:r>
            <a:r>
              <a:rPr lang="fa-IR">
                <a:cs typeface="B Zar" panose="00000400000000000000" pitchFamily="2" charset="-78"/>
              </a:rPr>
              <a:t>که ادراك وي با رفتار او تطبیق </a:t>
            </a:r>
            <a:r>
              <a:rPr lang="fa-IR" smtClean="0">
                <a:cs typeface="B Zar" panose="00000400000000000000" pitchFamily="2" charset="-78"/>
              </a:rPr>
              <a:t>میکند.</a:t>
            </a:r>
            <a:endParaRPr lang="fa-IR">
              <a:cs typeface="B Zar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mtClean="0">
                <a:cs typeface="B Zar" panose="00000400000000000000" pitchFamily="2" charset="-78"/>
              </a:rPr>
              <a:t>زمانی </a:t>
            </a:r>
            <a:r>
              <a:rPr lang="fa-IR">
                <a:cs typeface="B Zar" panose="00000400000000000000" pitchFamily="2" charset="-78"/>
              </a:rPr>
              <a:t>که از ادراك خود باخبر میشود.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60" y="31311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2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پس ادراکات بر رفتار مؤثرند و رفتار و اعمال هم بر ادراکات مؤثرند و افراد به آنچه انجام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میدهند اعتقاد دارند، هر چند ادراکی خلاف آن اعمال داشته باشند. این بدان معناست که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ادراك هم از رفتار تبعیت میکند؛ بنابراین یک رابطه دو جانبه میان رفتار و ادراك وجود دارد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.(161-162 ، ص1385 ،)افج</a:t>
            </a:r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713621" y="4768000"/>
            <a:ext cx="8767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cs typeface="B Zar" panose="00000400000000000000" pitchFamily="2" charset="-78"/>
              </a:rPr>
              <a:t>رابطه دو جانبه میان رفتار و ادراك </a:t>
            </a:r>
            <a:endParaRPr lang="fa-IR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701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پژوهش حاضر با هدف کشف عوامل محیطی مؤثر بر ادراك نمایندگان در فرایند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تصویب قوانین انجام گرفت. روش استفاده شده در این تحقیق، نظریه داده بنیاد است.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نمونهگیري با استفاده از منطق نمونهگیري نظري و روش قضاوتی هدفمند انجام گرفت </a:t>
            </a:r>
            <a:r>
              <a:rPr lang="fa-IR" smtClean="0">
                <a:cs typeface="B Zar" panose="00000400000000000000" pitchFamily="2" charset="-78"/>
              </a:rPr>
              <a:t>و تا </a:t>
            </a:r>
            <a:r>
              <a:rPr lang="fa-IR">
                <a:cs typeface="B Zar" panose="00000400000000000000" pitchFamily="2" charset="-78"/>
              </a:rPr>
              <a:t>حصول اشباع نظري دنبال شد. مجموعاً با </a:t>
            </a:r>
            <a:r>
              <a:rPr lang="fa-IR" smtClean="0">
                <a:cs typeface="B Zar" panose="00000400000000000000" pitchFamily="2" charset="-78"/>
              </a:rPr>
              <a:t>16 نفر </a:t>
            </a:r>
            <a:r>
              <a:rPr lang="fa-IR">
                <a:cs typeface="B Zar" panose="00000400000000000000" pitchFamily="2" charset="-78"/>
              </a:rPr>
              <a:t>از نمایندگان مجلس مصاحبه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نیمهساختار یافته انجام شد و اسناد مکتوبی همچون مشروح مذاکرات نیز مورد تجزیه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تحلیل قرارگرفت. تحلیل دادهها در فرایند کدگذاري منجر به ظهور </a:t>
            </a:r>
            <a:r>
              <a:rPr lang="fa-IR" smtClean="0">
                <a:cs typeface="B Zar" panose="00000400000000000000" pitchFamily="2" charset="-78"/>
              </a:rPr>
              <a:t>53 کد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9 مفهوم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انتزاعی شد که یک مقوله محوري و دو مقوله اصلی را تشکیل دادند.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79" y="4938930"/>
            <a:ext cx="1742124" cy="1742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86" y="4938930"/>
            <a:ext cx="2377441" cy="1742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556" y="4938930"/>
            <a:ext cx="1919070" cy="19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رفتارهاي عملی انسان میتواند از این راهها موجب تغییر ادراکات شود</a:t>
            </a:r>
            <a:r>
              <a:rPr lang="fa-IR" smtClean="0">
                <a:cs typeface="B Zar" panose="00000400000000000000" pitchFamily="2" charset="-78"/>
              </a:rPr>
              <a:t>: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1- موافقت </a:t>
            </a:r>
            <a:r>
              <a:rPr lang="fa-IR">
                <a:cs typeface="B Zar" panose="00000400000000000000" pitchFamily="2" charset="-78"/>
              </a:rPr>
              <a:t>اولیه با یک خواهش کوچک میتواند منجر به پذیرفتن خواهشهاي بزرگتر </a:t>
            </a:r>
            <a:r>
              <a:rPr lang="fa-IR" smtClean="0">
                <a:cs typeface="B Zar" panose="00000400000000000000" pitchFamily="2" charset="-78"/>
              </a:rPr>
              <a:t>و تغییر </a:t>
            </a:r>
            <a:r>
              <a:rPr lang="fa-IR">
                <a:cs typeface="B Zar" panose="00000400000000000000" pitchFamily="2" charset="-78"/>
              </a:rPr>
              <a:t>ادراك براي تکمیل موافقت اولیه شود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2- انتظارات </a:t>
            </a:r>
            <a:r>
              <a:rPr lang="fa-IR">
                <a:cs typeface="B Zar" panose="00000400000000000000" pitchFamily="2" charset="-78"/>
              </a:rPr>
              <a:t>از یک نقش و مقام اجتماعی نحوة رفتار در آن مقام و تغییر ادراك را </a:t>
            </a:r>
            <a:r>
              <a:rPr lang="fa-IR" smtClean="0">
                <a:cs typeface="B Zar" panose="00000400000000000000" pitchFamily="2" charset="-78"/>
              </a:rPr>
              <a:t>براي کسانی </a:t>
            </a:r>
            <a:r>
              <a:rPr lang="fa-IR">
                <a:cs typeface="B Zar" panose="00000400000000000000" pitchFamily="2" charset="-78"/>
              </a:rPr>
              <a:t>که آن مقام را اشغال میکنند آسان میکند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3- انسان </a:t>
            </a:r>
            <a:r>
              <a:rPr lang="fa-IR">
                <a:cs typeface="B Zar" panose="00000400000000000000" pitchFamily="2" charset="-78"/>
              </a:rPr>
              <a:t>وقتی که در مقام انجام عملی برمیآید که با ادراك او ناهماهنگ است، </a:t>
            </a:r>
            <a:r>
              <a:rPr lang="fa-IR" smtClean="0">
                <a:cs typeface="B Zar" panose="00000400000000000000" pitchFamily="2" charset="-78"/>
              </a:rPr>
              <a:t>برای اینکه </a:t>
            </a:r>
            <a:r>
              <a:rPr lang="fa-IR">
                <a:cs typeface="B Zar" panose="00000400000000000000" pitchFamily="2" charset="-78"/>
              </a:rPr>
              <a:t>از شدت ناهماهنگی بین حرف و عمل خود بکاهد بهناچار حرف و ادراك خویش </a:t>
            </a:r>
            <a:r>
              <a:rPr lang="fa-IR" smtClean="0">
                <a:cs typeface="B Zar" panose="00000400000000000000" pitchFamily="2" charset="-78"/>
              </a:rPr>
              <a:t>را مطابق </a:t>
            </a:r>
            <a:r>
              <a:rPr lang="fa-IR">
                <a:cs typeface="B Zar" panose="00000400000000000000" pitchFamily="2" charset="-78"/>
              </a:rPr>
              <a:t>عمل انجام شده اصلاح میکند)افجۀ، ،1385ص 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56555"/>
            <a:ext cx="1277888" cy="12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1">
                <a:cs typeface="B Zar" panose="00000400000000000000" pitchFamily="2" charset="-78"/>
              </a:rPr>
              <a:t>فرایند </a:t>
            </a:r>
            <a:r>
              <a:rPr lang="fa-IR" b="1" smtClean="0">
                <a:cs typeface="B Zar" panose="00000400000000000000" pitchFamily="2" charset="-78"/>
              </a:rPr>
              <a:t>ادراك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گري </a:t>
            </a:r>
            <a:r>
              <a:rPr lang="fa-IR">
                <a:cs typeface="B Zar" panose="00000400000000000000" pitchFamily="2" charset="-78"/>
              </a:rPr>
              <a:t>و وگنر ) (2007در تحقیقات خود به بررسی فرایند ادراکی پرداخته اند و آن را </a:t>
            </a:r>
            <a:r>
              <a:rPr lang="fa-IR" smtClean="0">
                <a:cs typeface="B Zar" panose="00000400000000000000" pitchFamily="2" charset="-78"/>
              </a:rPr>
              <a:t>به نحو </a:t>
            </a:r>
            <a:r>
              <a:rPr lang="fa-IR">
                <a:cs typeface="B Zar" panose="00000400000000000000" pitchFamily="2" charset="-78"/>
              </a:rPr>
              <a:t>سادهاي نشان دادهاند. از نظر آنها محركهاي بیشماري با ارگانهاي حسی بدن </a:t>
            </a:r>
            <a:r>
              <a:rPr lang="fa-IR" smtClean="0">
                <a:cs typeface="B Zar" panose="00000400000000000000" pitchFamily="2" charset="-78"/>
              </a:rPr>
              <a:t>برخورد میکند</a:t>
            </a:r>
            <a:r>
              <a:rPr lang="fa-IR">
                <a:cs typeface="B Zar" panose="00000400000000000000" pitchFamily="2" charset="-78"/>
              </a:rPr>
              <a:t>، از جمله محركهاي بویایی، شنوایی و.... اما مغز و سیستم عصبی قادر به پردازش </a:t>
            </a:r>
            <a:r>
              <a:rPr lang="fa-IR" smtClean="0">
                <a:cs typeface="B Zar" panose="00000400000000000000" pitchFamily="2" charset="-78"/>
              </a:rPr>
              <a:t>همه این </a:t>
            </a:r>
            <a:r>
              <a:rPr lang="fa-IR">
                <a:cs typeface="B Zar" panose="00000400000000000000" pitchFamily="2" charset="-78"/>
              </a:rPr>
              <a:t>اطلاعات نخواهد بود. فرد احتمالاً به سختی از وجود این </a:t>
            </a:r>
            <a:r>
              <a:rPr lang="fa-IR" smtClean="0">
                <a:cs typeface="B Zar" panose="00000400000000000000" pitchFamily="2" charset="-78"/>
              </a:rPr>
              <a:t>داده هاي </a:t>
            </a:r>
            <a:r>
              <a:rPr lang="fa-IR">
                <a:cs typeface="B Zar" panose="00000400000000000000" pitchFamily="2" charset="-78"/>
              </a:rPr>
              <a:t>حسی در اطراف </a:t>
            </a:r>
            <a:r>
              <a:rPr lang="fa-IR" smtClean="0">
                <a:cs typeface="B Zar" panose="00000400000000000000" pitchFamily="2" charset="-78"/>
              </a:rPr>
              <a:t>خود آگاه </a:t>
            </a:r>
            <a:r>
              <a:rPr lang="fa-IR">
                <a:cs typeface="B Zar" panose="00000400000000000000" pitchFamily="2" charset="-78"/>
              </a:rPr>
              <a:t>میشود. بنابراین آنچه در این میان اتفاق میافتد انتخاب از میان بسیاري از محركها </a:t>
            </a:r>
            <a:r>
              <a:rPr lang="fa-IR" smtClean="0">
                <a:cs typeface="B Zar" panose="00000400000000000000" pitchFamily="2" charset="-78"/>
              </a:rPr>
              <a:t>و پردازش </a:t>
            </a:r>
            <a:r>
              <a:rPr lang="fa-IR">
                <a:cs typeface="B Zar" panose="00000400000000000000" pitchFamily="2" charset="-78"/>
              </a:rPr>
              <a:t>برخی از آنها میباشد. آنها مدل فرایند ادراکی را به صورت ذیل ارائه کرده اند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279" y="5105625"/>
            <a:ext cx="3264035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>
                <a:cs typeface="B Zar" panose="00000400000000000000" pitchFamily="2" charset="-78"/>
              </a:rPr>
              <a:t>داده هاي حسی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30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777" y="2335237"/>
            <a:ext cx="9248445" cy="31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10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854" y="1825625"/>
            <a:ext cx="7850945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برونر یکی </a:t>
            </a:r>
            <a:r>
              <a:rPr lang="fa-IR">
                <a:cs typeface="B Zar" panose="00000400000000000000" pitchFamily="2" charset="-78"/>
              </a:rPr>
              <a:t>از نخستین روانشناسانی بود که فرآیند ادراکی را تشریح کرد. از نظر او افراد </a:t>
            </a:r>
            <a:r>
              <a:rPr lang="fa-IR" smtClean="0">
                <a:cs typeface="B Zar" panose="00000400000000000000" pitchFamily="2" charset="-78"/>
              </a:rPr>
              <a:t>به منظور </a:t>
            </a:r>
            <a:r>
              <a:rPr lang="fa-IR">
                <a:cs typeface="B Zar" panose="00000400000000000000" pitchFamily="2" charset="-78"/>
              </a:rPr>
              <a:t>درك محیط خود سه مرحله را دنبال میکنند</a:t>
            </a:r>
            <a:r>
              <a:rPr lang="fa-IR" smtClean="0">
                <a:cs typeface="B Zar" panose="00000400000000000000" pitchFamily="2" charset="-78"/>
              </a:rPr>
              <a:t>:</a:t>
            </a:r>
          </a:p>
          <a:p>
            <a:pPr algn="just"/>
            <a:endParaRPr lang="fa-IR" smtClean="0">
              <a:cs typeface="B Zar" panose="00000400000000000000" pitchFamily="2" charset="-78"/>
            </a:endParaRPr>
          </a:p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نخست</a:t>
            </a:r>
            <a:r>
              <a:rPr lang="fa-IR">
                <a:cs typeface="B Zar" panose="00000400000000000000" pitchFamily="2" charset="-78"/>
              </a:rPr>
              <a:t>، وقتی فرد با یک هدف </a:t>
            </a:r>
            <a:r>
              <a:rPr lang="fa-IR" smtClean="0">
                <a:cs typeface="B Zar" panose="00000400000000000000" pitchFamily="2" charset="-78"/>
              </a:rPr>
              <a:t>ناآشنا مواجه </a:t>
            </a:r>
            <a:r>
              <a:rPr lang="fa-IR">
                <a:cs typeface="B Zar" panose="00000400000000000000" pitchFamily="2" charset="-78"/>
              </a:rPr>
              <a:t>میشود، به دنبال نشانههاي اطلاعاتی از آن هدف میگردد تا در مود هدف بیشتر بداند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 smtClean="0">
              <a:cs typeface="B Zar" panose="00000400000000000000" pitchFamily="2" charset="-78"/>
            </a:endParaRPr>
          </a:p>
          <a:p>
            <a:pPr algn="just"/>
            <a:r>
              <a:rPr lang="fa-IR" smtClean="0">
                <a:cs typeface="B Zar" panose="00000400000000000000" pitchFamily="2" charset="-78"/>
              </a:rPr>
              <a:t>در </a:t>
            </a:r>
            <a:r>
              <a:rPr lang="fa-IR">
                <a:cs typeface="B Zar" panose="00000400000000000000" pitchFamily="2" charset="-78"/>
              </a:rPr>
              <a:t>مرحلۀ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دوم</a:t>
            </a:r>
            <a:r>
              <a:rPr lang="fa-IR">
                <a:cs typeface="B Zar" panose="00000400000000000000" pitchFamily="2" charset="-78"/>
              </a:rPr>
              <a:t>، فرد تلاش میکند تا اطلاعات بیشتري در مورد هدف کسب کند. تدریجاً با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نشانههاي آشنایی مواجه میشود که به فرد در طبقهبندي نمودن هدف کمک میکند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 در مرحله </a:t>
            </a:r>
            <a:r>
              <a:rPr lang="fa-IR">
                <a:cs typeface="B Zar" panose="00000400000000000000" pitchFamily="2" charset="-78"/>
              </a:rPr>
              <a:t>نهایی </a:t>
            </a:r>
            <a:r>
              <a:rPr lang="fa-IR" smtClean="0">
                <a:cs typeface="B Zar" panose="00000400000000000000" pitchFamily="2" charset="-78"/>
              </a:rPr>
              <a:t>(مرحله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سوم)</a:t>
            </a:r>
            <a:r>
              <a:rPr lang="fa-IR" smtClean="0">
                <a:cs typeface="B Zar" panose="00000400000000000000" pitchFamily="2" charset="-78"/>
              </a:rPr>
              <a:t>، </a:t>
            </a:r>
            <a:r>
              <a:rPr lang="fa-IR">
                <a:cs typeface="B Zar" panose="00000400000000000000" pitchFamily="2" charset="-78"/>
              </a:rPr>
              <a:t>نشانهها انتخاب میشوند.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64" y="1825625"/>
            <a:ext cx="2344175" cy="340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1852" y="5514535"/>
            <a:ext cx="10410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smtClean="0">
                <a:solidFill>
                  <a:srgbClr val="FF0000"/>
                </a:solidFill>
                <a:cs typeface="B Zar" panose="00000400000000000000" pitchFamily="2" charset="-78"/>
              </a:rPr>
              <a:t>بروئر</a:t>
            </a:r>
            <a:endParaRPr lang="fa-IR" sz="2000" b="1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629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فرد </a:t>
            </a:r>
            <a:r>
              <a:rPr lang="fa-IR">
                <a:cs typeface="B Zar" panose="00000400000000000000" pitchFamily="2" charset="-78"/>
              </a:rPr>
              <a:t>بیشتر به دنبال نشانههایی است </a:t>
            </a:r>
            <a:r>
              <a:rPr lang="fa-IR" smtClean="0">
                <a:cs typeface="B Zar" panose="00000400000000000000" pitchFamily="2" charset="-78"/>
              </a:rPr>
              <a:t>که طبقه بندي اش </a:t>
            </a:r>
            <a:r>
              <a:rPr lang="fa-IR">
                <a:cs typeface="B Zar" panose="00000400000000000000" pitchFamily="2" charset="-78"/>
              </a:rPr>
              <a:t>را در مورد هدف تأیید نماید. افراد همچنین به طور فعالانه علائمی که با </a:t>
            </a:r>
            <a:r>
              <a:rPr lang="fa-IR" smtClean="0">
                <a:cs typeface="B Zar" panose="00000400000000000000" pitchFamily="2" charset="-78"/>
              </a:rPr>
              <a:t>ادراك اولیه شان </a:t>
            </a:r>
            <a:r>
              <a:rPr lang="fa-IR">
                <a:cs typeface="B Zar" panose="00000400000000000000" pitchFamily="2" charset="-78"/>
              </a:rPr>
              <a:t>در تضاد است را انکار میکنند و یا منحرف میسازند. در نهایت ادراك انتخاب </a:t>
            </a:r>
            <a:r>
              <a:rPr lang="fa-IR" smtClean="0">
                <a:cs typeface="B Zar" panose="00000400000000000000" pitchFamily="2" charset="-78"/>
              </a:rPr>
              <a:t>شده و </a:t>
            </a:r>
            <a:r>
              <a:rPr lang="fa-IR">
                <a:cs typeface="B Zar" panose="00000400000000000000" pitchFamily="2" charset="-78"/>
              </a:rPr>
              <a:t>یک تصویر ثابت از هدف در ذهن سپرده می شود )سک و اشفورس.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672862" y="4135902"/>
            <a:ext cx="3502855" cy="174439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تضاد با ادراك </a:t>
            </a:r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اولیه 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پیشینه تحقیق</a:t>
            </a:r>
            <a:r>
              <a:rPr lang="fa-IR">
                <a:cs typeface="B Zar" panose="000004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تاکنون بررسی عوامل مؤثر بر ادراك نخبگان سیاسی از جمله نمایندگان به طور مستقیم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انجام نشده است، اما در ادبیات موضوع میتوان به </a:t>
            </a:r>
            <a:r>
              <a:rPr lang="fa-IR" smtClean="0">
                <a:cs typeface="B Zar" panose="00000400000000000000" pitchFamily="2" charset="-78"/>
              </a:rPr>
              <a:t>نمونه هایی </a:t>
            </a:r>
            <a:r>
              <a:rPr lang="fa-IR">
                <a:cs typeface="B Zar" panose="00000400000000000000" pitchFamily="2" charset="-78"/>
              </a:rPr>
              <a:t>اشاره کرد که در آنها ادراك</a:t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تصمیم گیرندگان </a:t>
            </a:r>
            <a:r>
              <a:rPr lang="fa-IR">
                <a:cs typeface="B Zar" panose="00000400000000000000" pitchFamily="2" charset="-78"/>
              </a:rPr>
              <a:t>سیاسی به طور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غیرمستقیم </a:t>
            </a:r>
            <a:r>
              <a:rPr lang="fa-IR">
                <a:cs typeface="B Zar" panose="00000400000000000000" pitchFamily="2" charset="-78"/>
              </a:rPr>
              <a:t>بررسی </a:t>
            </a:r>
            <a:r>
              <a:rPr lang="fa-IR" smtClean="0">
                <a:cs typeface="B Zar" panose="00000400000000000000" pitchFamily="2" charset="-78"/>
              </a:rPr>
              <a:t>شده اند</a:t>
            </a:r>
            <a:r>
              <a:rPr lang="fa-IR">
                <a:cs typeface="B Zar" panose="00000400000000000000" pitchFamily="2" charset="-78"/>
              </a:rPr>
              <a:t>. در مجموع با مرور تحقیقات انجام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شده میتوان به چند دستهبندي در خصوص عوامل موثر بر ادراك نمایندگان در هنگام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تصمیمگیري دست پیدا کرد؛ در برخی از تحقیقات، ایدئولوژي نماینده و تفکرات حزبی، عوامل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مؤثر بر نحوه تصمیمگیري نمایندگان قلمداد </a:t>
            </a:r>
            <a:r>
              <a:rPr lang="fa-IR" smtClean="0">
                <a:cs typeface="B Zar" panose="00000400000000000000" pitchFamily="2" charset="-78"/>
              </a:rPr>
              <a:t>شده اند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46610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935"/>
            <a:ext cx="10711375" cy="4854600"/>
          </a:xfrm>
        </p:spPr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تحقیقات تدلاك (1984)2و </a:t>
            </a:r>
            <a:r>
              <a:rPr lang="fa-IR" smtClean="0">
                <a:cs typeface="B Zar" panose="00000400000000000000" pitchFamily="2" charset="-78"/>
              </a:rPr>
              <a:t>پوتنام3 ) </a:t>
            </a:r>
            <a:r>
              <a:rPr lang="fa-IR">
                <a:cs typeface="B Zar" panose="00000400000000000000" pitchFamily="2" charset="-78"/>
              </a:rPr>
              <a:t>(1971در اینخصوص قابل ذکر هستند. در همین راستا در تحقیقات دیگري چارچوب ذهنی </a:t>
            </a:r>
            <a:r>
              <a:rPr lang="fa-IR" smtClean="0">
                <a:cs typeface="B Zar" panose="00000400000000000000" pitchFamily="2" charset="-78"/>
              </a:rPr>
              <a:t>و نحوه </a:t>
            </a:r>
            <a:r>
              <a:rPr lang="fa-IR">
                <a:cs typeface="B Zar" panose="00000400000000000000" pitchFamily="2" charset="-78"/>
              </a:rPr>
              <a:t>تصمیمگیري نمایندگان محافظهکار و سوسیالیست در پارلمان کشورهاي مختلف </a:t>
            </a:r>
            <a:r>
              <a:rPr lang="fa-IR" smtClean="0">
                <a:cs typeface="B Zar" panose="00000400000000000000" pitchFamily="2" charset="-78"/>
              </a:rPr>
              <a:t>ازجمله ایالات </a:t>
            </a:r>
            <a:r>
              <a:rPr lang="fa-IR">
                <a:cs typeface="B Zar" panose="00000400000000000000" pitchFamily="2" charset="-78"/>
              </a:rPr>
              <a:t>متحده آمریکا، بریتانیا و آلمان بررسی شد. با توجه به نقشه ذهنی نمایندگان و </a:t>
            </a:r>
            <a:r>
              <a:rPr lang="fa-IR" smtClean="0">
                <a:cs typeface="B Zar" panose="00000400000000000000" pitchFamily="2" charset="-78"/>
              </a:rPr>
              <a:t>فشارهاي وارده </a:t>
            </a:r>
            <a:r>
              <a:rPr lang="fa-IR">
                <a:cs typeface="B Zar" panose="00000400000000000000" pitchFamily="2" charset="-78"/>
              </a:rPr>
              <a:t>از سوي احزاب بر آنها، تصمیمات آنها مورد تجزیه و تحلیل قرار گرفت و </a:t>
            </a:r>
            <a:r>
              <a:rPr lang="fa-IR" smtClean="0">
                <a:cs typeface="B Zar" panose="00000400000000000000" pitchFamily="2" charset="-78"/>
              </a:rPr>
              <a:t>مجموعهاي از </a:t>
            </a:r>
            <a:r>
              <a:rPr lang="fa-IR">
                <a:cs typeface="B Zar" panose="00000400000000000000" pitchFamily="2" charset="-78"/>
              </a:rPr>
              <a:t>خطاهاي رفتاري که بر عملکرد آنها اثر سوء میگذارد شناسایی شدند. این خطاها </a:t>
            </a:r>
            <a:r>
              <a:rPr lang="fa-IR" smtClean="0">
                <a:cs typeface="B Zar" panose="00000400000000000000" pitchFamily="2" charset="-78"/>
              </a:rPr>
              <a:t>عبارت بودند </a:t>
            </a:r>
            <a:r>
              <a:rPr lang="fa-IR">
                <a:cs typeface="B Zar" panose="00000400000000000000" pitchFamily="2" charset="-78"/>
              </a:rPr>
              <a:t>از کلیشهسازي و تعصب، نژاد پرستی و قومگرایی )آندورنو و همکارانش، 1950؛ </a:t>
            </a:r>
            <a:r>
              <a:rPr lang="fa-IR" smtClean="0">
                <a:cs typeface="B Zar" panose="00000400000000000000" pitchFamily="2" charset="-78"/>
              </a:rPr>
              <a:t>روکه،4 1960</a:t>
            </a:r>
            <a:r>
              <a:rPr lang="fa-IR">
                <a:cs typeface="B Zar" panose="00000400000000000000" pitchFamily="2" charset="-78"/>
              </a:rPr>
              <a:t>؛ آلتمیر1998،5؛ داکیت2001 ،6؛ جاست و همکارانش.</a:t>
            </a: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1772529" y="4951828"/>
            <a:ext cx="2278966" cy="1153550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خطاهاي رفتاري</a:t>
            </a:r>
            <a:endParaRPr lang="fa-IR" sz="20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35" y="4937760"/>
            <a:ext cx="1392996" cy="1082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57" y="4937760"/>
            <a:ext cx="1955263" cy="977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346" y="4951828"/>
            <a:ext cx="1813854" cy="10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برخی محققان همچون براش و سندر (2013) 8و جاست و همکارانش ) ،(</a:t>
            </a:r>
            <a:r>
              <a:rPr lang="fa-IR" smtClean="0">
                <a:cs typeface="B Zar" panose="00000400000000000000" pitchFamily="2" charset="-78"/>
              </a:rPr>
              <a:t>2008سیستمهاي ارزشی </a:t>
            </a:r>
            <a:r>
              <a:rPr lang="fa-IR">
                <a:cs typeface="B Zar" panose="00000400000000000000" pitchFamily="2" charset="-78"/>
              </a:rPr>
              <a:t>را عامل کلیدي مؤثر بر ادراك نخبگان سیاسی به هنگام تحلیل محیط </a:t>
            </a:r>
            <a:r>
              <a:rPr lang="fa-IR" smtClean="0">
                <a:cs typeface="B Zar" panose="00000400000000000000" pitchFamily="2" charset="-78"/>
              </a:rPr>
              <a:t>دانسته اند 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38200" y="4001294"/>
            <a:ext cx="1941341" cy="1617785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تحلیل محیط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83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براساس این دیدگاه افراد با باورها، نگرشها و ارزشهایی که دارند به مسائل مینگرند. هر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کدام از نخبگان سیاسی به هنگام </a:t>
            </a:r>
            <a:r>
              <a:rPr lang="fa-IR" smtClean="0">
                <a:cs typeface="B Zar" panose="00000400000000000000" pitchFamily="2" charset="-78"/>
              </a:rPr>
              <a:t>تصمیم گیري </a:t>
            </a:r>
            <a:r>
              <a:rPr lang="fa-IR">
                <a:cs typeface="B Zar" panose="00000400000000000000" pitchFamily="2" charset="-78"/>
              </a:rPr>
              <a:t>تحت تأثیر ارزشهاي بنیادین خود قرار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میگیرند. نمایندگان براساس این ارزشها، محیط پیرامونی خود را تحلیل و تصمیمگیري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میکنند.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010486" y="3938954"/>
            <a:ext cx="1575582" cy="146304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ارزشهاي بنیادین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77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بریثنویت (1994) 1با بررسی قوانین مصوب توسط نمایندگان به این نتیجه رسید </a:t>
            </a:r>
            <a:r>
              <a:rPr lang="fa-IR" smtClean="0">
                <a:cs typeface="B Zar" panose="00000400000000000000" pitchFamily="2" charset="-78"/>
              </a:rPr>
              <a:t>که یکی </a:t>
            </a:r>
            <a:r>
              <a:rPr lang="fa-IR">
                <a:cs typeface="B Zar" panose="00000400000000000000" pitchFamily="2" charset="-78"/>
              </a:rPr>
              <a:t>از عوامل مهمی که بر نحوه تصمیمگیري نمایندگان اثر میگذارد، ارزشهاي حاکم </a:t>
            </a:r>
            <a:r>
              <a:rPr lang="fa-IR" smtClean="0">
                <a:cs typeface="B Zar" panose="00000400000000000000" pitchFamily="2" charset="-78"/>
              </a:rPr>
              <a:t>بر جامعه </a:t>
            </a:r>
            <a:r>
              <a:rPr lang="fa-IR">
                <a:cs typeface="B Zar" panose="00000400000000000000" pitchFamily="2" charset="-78"/>
              </a:rPr>
              <a:t>و فشارهاي نهادي وارده بر ادراك نمایندگان است. بریثنویت ) (1994بر این اساس </a:t>
            </a:r>
            <a:r>
              <a:rPr lang="fa-IR" smtClean="0">
                <a:cs typeface="B Zar" panose="00000400000000000000" pitchFamily="2" charset="-78"/>
              </a:rPr>
              <a:t>یک مدل </a:t>
            </a:r>
            <a:r>
              <a:rPr lang="fa-IR">
                <a:cs typeface="B Zar" panose="00000400000000000000" pitchFamily="2" charset="-78"/>
              </a:rPr>
              <a:t>دو بعدي از ارزشهاي سیاسی را ارائه نمود. از نظر وي ارزشهاي مربوط به امنیت </a:t>
            </a:r>
            <a:r>
              <a:rPr lang="fa-IR" smtClean="0">
                <a:cs typeface="B Zar" panose="00000400000000000000" pitchFamily="2" charset="-78"/>
              </a:rPr>
              <a:t>همانند نظم </a:t>
            </a:r>
            <a:r>
              <a:rPr lang="fa-IR">
                <a:cs typeface="B Zar" panose="00000400000000000000" pitchFamily="2" charset="-78"/>
              </a:rPr>
              <a:t>اجتماعی و قدرت ملی با نگرش محافظه کاران قرابت دارد. برعکس ارزشهاي مرتبط </a:t>
            </a:r>
            <a:r>
              <a:rPr lang="fa-IR" smtClean="0">
                <a:cs typeface="B Zar" panose="00000400000000000000" pitchFamily="2" charset="-78"/>
              </a:rPr>
              <a:t>با هارمونی </a:t>
            </a:r>
            <a:r>
              <a:rPr lang="fa-IR">
                <a:cs typeface="B Zar" panose="00000400000000000000" pitchFamily="2" charset="-78"/>
              </a:rPr>
              <a:t>همانند برابري و انسانگرایی با نگرش لیبرالها قرابت دارد</a:t>
            </a: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1434905" y="4867422"/>
            <a:ext cx="3685735" cy="998806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>
                <a:solidFill>
                  <a:srgbClr val="FF0000"/>
                </a:solidFill>
                <a:cs typeface="B Zar" panose="00000400000000000000" pitchFamily="2" charset="-78"/>
              </a:rPr>
              <a:t>نظم اجتماعی و قدرت ملی</a:t>
            </a:r>
            <a:endParaRPr lang="fa-I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1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این مقولات </a:t>
            </a:r>
            <a:r>
              <a:rPr lang="fa-IR" smtClean="0">
                <a:cs typeface="B Zar" panose="00000400000000000000" pitchFamily="2" charset="-78"/>
              </a:rPr>
              <a:t>در فرایند </a:t>
            </a:r>
            <a:r>
              <a:rPr lang="fa-IR">
                <a:cs typeface="B Zar" panose="00000400000000000000" pitchFamily="2" charset="-78"/>
              </a:rPr>
              <a:t>کدگذاري انتخابی به یکدیگر مرتبط شدند و در نهایت 2قضیه اصلی و </a:t>
            </a:r>
            <a:r>
              <a:rPr lang="fa-IR" smtClean="0">
                <a:cs typeface="B Zar" panose="00000400000000000000" pitchFamily="2" charset="-78"/>
              </a:rPr>
              <a:t>6زیرقضیه بدستآمد</a:t>
            </a:r>
            <a:r>
              <a:rPr lang="fa-IR">
                <a:cs typeface="B Zar" panose="00000400000000000000" pitchFamily="2" charset="-78"/>
              </a:rPr>
              <a:t>. تحلیل دادهها، مبین آن است که عوامل محیطی مؤثر بر ادراك نمایندگان </a:t>
            </a:r>
            <a:r>
              <a:rPr lang="fa-IR" smtClean="0">
                <a:cs typeface="B Zar" panose="00000400000000000000" pitchFamily="2" charset="-78"/>
              </a:rPr>
              <a:t>از دو </a:t>
            </a:r>
            <a:r>
              <a:rPr lang="fa-IR">
                <a:cs typeface="B Zar" panose="00000400000000000000" pitchFamily="2" charset="-78"/>
              </a:rPr>
              <a:t>مقوله اصلی عوامل محیط خارجی و عوامل محیط داخلی تشکیلشدهاست. </a:t>
            </a:r>
          </a:p>
        </p:txBody>
      </p:sp>
    </p:spTree>
    <p:extLst>
      <p:ext uri="{BB962C8B-B14F-4D97-AF65-F5344CB8AC3E}">
        <p14:creationId xmlns:p14="http://schemas.microsoft.com/office/powerpoint/2010/main" val="2508606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از دیدگاه </a:t>
            </a:r>
            <a:r>
              <a:rPr lang="fa-IR" smtClean="0">
                <a:cs typeface="B Zar" panose="00000400000000000000" pitchFamily="2" charset="-78"/>
              </a:rPr>
              <a:t>روانشناسی سیاسی</a:t>
            </a:r>
            <a:r>
              <a:rPr lang="fa-IR">
                <a:cs typeface="B Zar" panose="00000400000000000000" pitchFamily="2" charset="-78"/>
              </a:rPr>
              <a:t>، این تحقیقات اهمیت بسزایی دارند چراکه اهداف و انگیزه احزاب راست و چپ </a:t>
            </a:r>
            <a:r>
              <a:rPr lang="fa-IR" smtClean="0">
                <a:cs typeface="B Zar" panose="00000400000000000000" pitchFamily="2" charset="-78"/>
              </a:rPr>
              <a:t>را نشان </a:t>
            </a:r>
            <a:r>
              <a:rPr lang="fa-IR">
                <a:cs typeface="B Zar" panose="00000400000000000000" pitchFamily="2" charset="-78"/>
              </a:rPr>
              <a:t>میدهند. در یکی از آخرین تحقیقات انجامشده در اینخصوص،جاست و </a:t>
            </a:r>
            <a:r>
              <a:rPr lang="fa-IR" smtClean="0">
                <a:cs typeface="B Zar" panose="00000400000000000000" pitchFamily="2" charset="-78"/>
              </a:rPr>
              <a:t>همکارانش ) </a:t>
            </a:r>
            <a:r>
              <a:rPr lang="fa-IR">
                <a:cs typeface="B Zar" panose="00000400000000000000" pitchFamily="2" charset="-78"/>
              </a:rPr>
              <a:t>(2016با بررسی مطالعات گذشته ارزشهاي مرتبط با هر یک از نمایندگان لیبرال و </a:t>
            </a:r>
            <a:r>
              <a:rPr lang="fa-IR" smtClean="0">
                <a:cs typeface="B Zar" panose="00000400000000000000" pitchFamily="2" charset="-78"/>
              </a:rPr>
              <a:t>محافظه کار </a:t>
            </a:r>
            <a:r>
              <a:rPr lang="fa-IR">
                <a:cs typeface="B Zar" panose="00000400000000000000" pitchFamily="2" charset="-78"/>
              </a:rPr>
              <a:t>را شناسایی و در قالب جدول ذیل ارائه کردند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39" y="4001294"/>
            <a:ext cx="760274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>
                <a:cs typeface="B Zar" panose="00000400000000000000" pitchFamily="2" charset="-78"/>
              </a:rPr>
              <a:t> </a:t>
            </a:r>
            <a:r>
              <a:rPr lang="fa-IR" sz="3200">
                <a:cs typeface="B Zar" panose="00000400000000000000" pitchFamily="2" charset="-78"/>
              </a:rPr>
              <a:t>ارزشهاي مرتبط با هر یک از نمایندگان لیبرال و محافظه کار 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057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876" y="1027906"/>
            <a:ext cx="6716247" cy="52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2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گروهی دیگر از محققان، در پژوهشهاي خود به این نتیجه دست یافتند که نمایندگان به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هنگام </a:t>
            </a:r>
            <a:r>
              <a:rPr lang="fa-IR" smtClean="0">
                <a:cs typeface="B Zar" panose="00000400000000000000" pitchFamily="2" charset="-78"/>
              </a:rPr>
              <a:t>تصمیم گیري </a:t>
            </a:r>
            <a:r>
              <a:rPr lang="fa-IR">
                <a:cs typeface="B Zar" panose="00000400000000000000" pitchFamily="2" charset="-78"/>
              </a:rPr>
              <a:t>از عوامل اثرگذار بر ادراك خود آگاه نیستند )کرین2005 ،1؛ کرهان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پنتلند، .(2007گستاگومز و همکارانش (2010) 2بیان میکنند که حتی اگر نمایندگان در </a:t>
            </a:r>
            <a:r>
              <a:rPr lang="fa-IR" smtClean="0">
                <a:cs typeface="B Zar" panose="00000400000000000000" pitchFamily="2" charset="-78"/>
              </a:rPr>
              <a:t>مورد سبک </a:t>
            </a:r>
            <a:r>
              <a:rPr lang="fa-IR">
                <a:cs typeface="B Zar" panose="00000400000000000000" pitchFamily="2" charset="-78"/>
              </a:rPr>
              <a:t>شناختی خود در زمان </a:t>
            </a:r>
            <a:r>
              <a:rPr lang="fa-IR" smtClean="0">
                <a:cs typeface="B Zar" panose="00000400000000000000" pitchFamily="2" charset="-78"/>
              </a:rPr>
              <a:t>تصمیم گیري </a:t>
            </a:r>
            <a:r>
              <a:rPr lang="fa-IR">
                <a:cs typeface="B Zar" panose="00000400000000000000" pitchFamily="2" charset="-78"/>
              </a:rPr>
              <a:t>آگاهی داشته باشند، نسبت به محدودیتهایی که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این سبک بر تصمیماتشان وارد </a:t>
            </a:r>
            <a:r>
              <a:rPr lang="fa-IR" smtClean="0">
                <a:cs typeface="B Zar" panose="00000400000000000000" pitchFamily="2" charset="-78"/>
              </a:rPr>
              <a:t>می سازد بی اطلاع </a:t>
            </a:r>
            <a:r>
              <a:rPr lang="fa-IR">
                <a:cs typeface="B Zar" panose="00000400000000000000" pitchFamily="2" charset="-78"/>
              </a:rPr>
              <a:t>و ناآگاه هستند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38200" y="4282877"/>
            <a:ext cx="3734448" cy="1473958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سبک شناختی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55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گروه دیگري از تحقیقات، شخصیت نماینده را عامل موثري در نحوه ادراك نماینده از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محیط دانستهاند، به عنوان مثال اسپارکمن 3و همکارانش ) (2016در تحقیق خود ابعاد مختلف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شخصیتی نمایندگان و تأثیرش را بر نحوه ادراك آنها بررسی کردهاند. در گروه دیگري از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تحقیقات نگرشی سیستمی و فرایندي به کار گرفته شده است.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433711" y="4121834"/>
            <a:ext cx="2827606" cy="164592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تحقیقات نگرشی سیستمی و فرایندي</a:t>
            </a:r>
          </a:p>
        </p:txBody>
      </p:sp>
    </p:spTree>
    <p:extLst>
      <p:ext uri="{BB962C8B-B14F-4D97-AF65-F5344CB8AC3E}">
        <p14:creationId xmlns:p14="http://schemas.microsoft.com/office/powerpoint/2010/main" val="176285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این پژوهشها هم </a:t>
            </a:r>
            <a:r>
              <a:rPr lang="fa-IR" smtClean="0">
                <a:cs typeface="B Zar" panose="00000400000000000000" pitchFamily="2" charset="-78"/>
              </a:rPr>
              <a:t>فرایندهاي بالا </a:t>
            </a:r>
            <a:r>
              <a:rPr lang="fa-IR">
                <a:cs typeface="B Zar" panose="00000400000000000000" pitchFamily="2" charset="-78"/>
              </a:rPr>
              <a:t>به پایین مانند فشارهاي سیاسی و مسائل بین فردي، و هم فرایندهاي پایین به بالا </a:t>
            </a:r>
            <a:r>
              <a:rPr lang="fa-IR" smtClean="0">
                <a:cs typeface="B Zar" panose="00000400000000000000" pitchFamily="2" charset="-78"/>
              </a:rPr>
              <a:t>همانند شخصیت </a:t>
            </a:r>
            <a:r>
              <a:rPr lang="fa-IR">
                <a:cs typeface="B Zar" panose="00000400000000000000" pitchFamily="2" charset="-78"/>
              </a:rPr>
              <a:t>و ژنتیک به طور همزمان بررسی شدهاند و این نتیجه حاصل شده است که این </a:t>
            </a:r>
            <a:r>
              <a:rPr lang="fa-IR" smtClean="0">
                <a:cs typeface="B Zar" panose="00000400000000000000" pitchFamily="2" charset="-78"/>
              </a:rPr>
              <a:t>دو فرایند </a:t>
            </a:r>
            <a:r>
              <a:rPr lang="fa-IR">
                <a:cs typeface="B Zar" panose="00000400000000000000" pitchFamily="2" charset="-78"/>
              </a:rPr>
              <a:t>در کنار یکدیگر گرایشات سیاسی افراد و ادراکات نخبگان سیاسی براي تحلیل </a:t>
            </a:r>
            <a:r>
              <a:rPr lang="fa-IR" smtClean="0">
                <a:cs typeface="B Zar" panose="00000400000000000000" pitchFamily="2" charset="-78"/>
              </a:rPr>
              <a:t>مسائل محیطی </a:t>
            </a:r>
            <a:r>
              <a:rPr lang="fa-IR">
                <a:cs typeface="B Zar" panose="00000400000000000000" pitchFamily="2" charset="-78"/>
              </a:rPr>
              <a:t>را شکل میدهند )جاست و همکارانش، .</a:t>
            </a:r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097989" y="4753932"/>
            <a:ext cx="394691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>
                <a:cs typeface="B Zar" panose="00000400000000000000" pitchFamily="2" charset="-78"/>
              </a:rPr>
              <a:t>شخصیت و ژنتیک</a:t>
            </a:r>
            <a:endParaRPr lang="fa-IR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957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پژوهش دیگري فرایند </a:t>
            </a:r>
            <a:r>
              <a:rPr lang="fa-IR" smtClean="0">
                <a:cs typeface="B Zar" panose="00000400000000000000" pitchFamily="2" charset="-78"/>
              </a:rPr>
              <a:t>قانونگذاري نمایندگان </a:t>
            </a:r>
            <a:r>
              <a:rPr lang="fa-IR">
                <a:cs typeface="B Zar" panose="00000400000000000000" pitchFamily="2" charset="-78"/>
              </a:rPr>
              <a:t>را از سطح فردي تا سطح جمعی و از بعد رفتاري بررسی کرده است؛ به </a:t>
            </a:r>
            <a:r>
              <a:rPr lang="fa-IR" smtClean="0">
                <a:cs typeface="B Zar" panose="00000400000000000000" pitchFamily="2" charset="-78"/>
              </a:rPr>
              <a:t>عبارت دیگر </a:t>
            </a:r>
            <a:r>
              <a:rPr lang="fa-IR">
                <a:cs typeface="B Zar" panose="00000400000000000000" pitchFamily="2" charset="-78"/>
              </a:rPr>
              <a:t>فرایندي که طی آن نمایندگان یک طرح یا لایحه را از سطح فردي تا جمعی </a:t>
            </a:r>
            <a:r>
              <a:rPr lang="fa-IR" smtClean="0">
                <a:cs typeface="B Zar" panose="00000400000000000000" pitchFamily="2" charset="-78"/>
              </a:rPr>
              <a:t>بررسی میکنند</a:t>
            </a:r>
            <a:r>
              <a:rPr lang="fa-IR">
                <a:cs typeface="B Zar" panose="00000400000000000000" pitchFamily="2" charset="-78"/>
              </a:rPr>
              <a:t>، به تفصیل مورد تجزیه وتحلیل قرار گرفته است و به ابعاد شناختی و ادراکی آن </a:t>
            </a:r>
            <a:r>
              <a:rPr lang="fa-IR" smtClean="0">
                <a:cs typeface="B Zar" panose="00000400000000000000" pitchFamily="2" charset="-78"/>
              </a:rPr>
              <a:t>در همه </a:t>
            </a:r>
            <a:r>
              <a:rPr lang="fa-IR">
                <a:cs typeface="B Zar" panose="00000400000000000000" pitchFamily="2" charset="-78"/>
              </a:rPr>
              <a:t>مراحل اشاره شده است. این ابعاد عبارتند از: باورهاي بنیادي افراد، تشریفات مذهبی </a:t>
            </a:r>
            <a:r>
              <a:rPr lang="fa-IR" smtClean="0">
                <a:cs typeface="B Zar" panose="00000400000000000000" pitchFamily="2" charset="-78"/>
              </a:rPr>
              <a:t>و ارزشهاي </a:t>
            </a:r>
            <a:r>
              <a:rPr lang="fa-IR">
                <a:cs typeface="B Zar" panose="00000400000000000000" pitchFamily="2" charset="-78"/>
              </a:rPr>
              <a:t>اجتماعی، فشارهاي سیاسی و ایدئولوژیک، تصور نمایندگان از </a:t>
            </a:r>
            <a:r>
              <a:rPr lang="fa-IR" smtClean="0">
                <a:cs typeface="B Zar" panose="00000400000000000000" pitchFamily="2" charset="-78"/>
              </a:rPr>
              <a:t>چشم انداز </a:t>
            </a:r>
            <a:r>
              <a:rPr lang="fa-IR">
                <a:cs typeface="B Zar" panose="00000400000000000000" pitchFamily="2" charset="-78"/>
              </a:rPr>
              <a:t>جهان </a:t>
            </a:r>
            <a:r>
              <a:rPr lang="fa-IR" smtClean="0">
                <a:cs typeface="B Zar" panose="00000400000000000000" pitchFamily="2" charset="-78"/>
              </a:rPr>
              <a:t>در مقایسه </a:t>
            </a:r>
            <a:r>
              <a:rPr lang="fa-IR">
                <a:cs typeface="B Zar" panose="00000400000000000000" pitchFamily="2" charset="-78"/>
              </a:rPr>
              <a:t>با واقعیت کنونی آن، خطاهاي ادراکی، نقش احزاب، و نحوه ادراك نمایندگان </a:t>
            </a:r>
            <a:r>
              <a:rPr lang="fa-IR" smtClean="0">
                <a:cs typeface="B Zar" panose="00000400000000000000" pitchFamily="2" charset="-78"/>
              </a:rPr>
              <a:t>براي بسیج </a:t>
            </a:r>
            <a:r>
              <a:rPr lang="fa-IR">
                <a:cs typeface="B Zar" panose="00000400000000000000" pitchFamily="2" charset="-78"/>
              </a:rPr>
              <a:t>نیروها در سطح جمعی در راستاي تصویب طرحها یا لوایح )اسلمبرگ، .(2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997612" y="5092505"/>
            <a:ext cx="2293034" cy="1406769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تجزیه وتحلیل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02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برخی از تحقیقات از زاویه عقلانیت و شهود، قانونگذاري نمایندگان بررسی شده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است. به عنوان مثال، چگونگی پردازش اطلاعات پیچیده توسط نخبگان سیاسی یکی از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اصلیترین سئوالات این گروه از پژوهشگران است. در عمده این تحقیقات به فرآیندهاي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دوگانه استدلال اشاره شده است: فرآیندهاي نسبتاً ناآگاهانه و کارکردهاي شناختی آگاهانه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)کالین، .(2009در این تحقیقات ادعا شده است که نخبگان سیاسی از حیث درجه </a:t>
            </a:r>
            <a:r>
              <a:rPr lang="fa-IR" smtClean="0">
                <a:cs typeface="B Zar" panose="00000400000000000000" pitchFamily="2" charset="-78"/>
              </a:rPr>
              <a:t>سیستماتیک </a:t>
            </a:r>
            <a:r>
              <a:rPr lang="fa-IR">
                <a:cs typeface="B Zar" panose="00000400000000000000" pitchFamily="2" charset="-78"/>
              </a:rPr>
              <a:t>فکر کردن با یکدیگر </a:t>
            </a:r>
            <a:r>
              <a:rPr lang="fa-IR">
                <a:cs typeface="B Zar" panose="00000400000000000000" pitchFamily="2" charset="-78"/>
              </a:rPr>
              <a:t>متفاوتند</a:t>
            </a:r>
            <a:r>
              <a:rPr lang="fa-IR" smtClean="0">
                <a:cs typeface="B Zar" panose="00000400000000000000" pitchFamily="2" charset="-78"/>
              </a:rPr>
              <a:t>؛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824271"/>
            <a:ext cx="1051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Zar" panose="00000400000000000000" pitchFamily="2" charset="-78"/>
              </a:rPr>
              <a:t>نخبگان سیاسی از حیث درجه </a:t>
            </a:r>
            <a:r>
              <a:rPr lang="fa-I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Zar" panose="00000400000000000000" pitchFamily="2" charset="-78"/>
              </a:rPr>
              <a:t>سیستماتیک </a:t>
            </a:r>
            <a:r>
              <a:rPr lang="fa-I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Zar" panose="00000400000000000000" pitchFamily="2" charset="-78"/>
              </a:rPr>
              <a:t>فکر کردن با یکدیگر </a:t>
            </a:r>
            <a:r>
              <a:rPr lang="fa-I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Zar" panose="00000400000000000000" pitchFamily="2" charset="-78"/>
              </a:rPr>
              <a:t>متفاوتند</a:t>
            </a:r>
            <a:endParaRPr lang="fa-I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962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بهعلاوه </a:t>
            </a:r>
            <a:r>
              <a:rPr lang="fa-IR">
                <a:cs typeface="B Zar" panose="00000400000000000000" pitchFamily="2" charset="-78"/>
              </a:rPr>
              <a:t>ثابت کردهاند که اکثر نخبگان به </a:t>
            </a:r>
            <a:r>
              <a:rPr lang="fa-IR" smtClean="0">
                <a:cs typeface="B Zar" panose="00000400000000000000" pitchFamily="2" charset="-78"/>
              </a:rPr>
              <a:t>طور اکتشافی </a:t>
            </a:r>
            <a:r>
              <a:rPr lang="fa-IR">
                <a:cs typeface="B Zar" panose="00000400000000000000" pitchFamily="2" charset="-78"/>
              </a:rPr>
              <a:t>تصمیم میگیرند )بالاك .(2011 ،1سایمون ) (1955هم معتقد بود که در </a:t>
            </a:r>
            <a:r>
              <a:rPr lang="fa-IR" smtClean="0">
                <a:cs typeface="B Zar" panose="00000400000000000000" pitchFamily="2" charset="-78"/>
              </a:rPr>
              <a:t>محیطهاي با </a:t>
            </a:r>
            <a:r>
              <a:rPr lang="fa-IR">
                <a:cs typeface="B Zar" panose="00000400000000000000" pitchFamily="2" charset="-78"/>
              </a:rPr>
              <a:t>اطلاعات پیچیده، انسانها براساس بهینهسازي تصمیم نمیگیرند بلکه از اکتشاف </a:t>
            </a:r>
            <a:r>
              <a:rPr lang="fa-IR" smtClean="0">
                <a:cs typeface="B Zar" panose="00000400000000000000" pitchFamily="2" charset="-78"/>
              </a:rPr>
              <a:t>استفاده میکنند</a:t>
            </a:r>
            <a:r>
              <a:rPr lang="fa-IR">
                <a:cs typeface="B Zar" panose="00000400000000000000" pitchFamily="2" charset="-78"/>
              </a:rPr>
              <a:t>، خطوط اصلی را براي تصمیم درنظر میگیرند و اصطلاحاً به راه حل رضایت </a:t>
            </a:r>
            <a:r>
              <a:rPr lang="fa-IR" smtClean="0">
                <a:cs typeface="B Zar" panose="00000400000000000000" pitchFamily="2" charset="-78"/>
              </a:rPr>
              <a:t>بخش رضایت </a:t>
            </a:r>
            <a:r>
              <a:rPr lang="fa-IR">
                <a:cs typeface="B Zar" panose="00000400000000000000" pitchFamily="2" charset="-78"/>
              </a:rPr>
              <a:t>میدهند. از دیدگاه سایمون، افراد گزینهها را به طور همزمان تجزیه و تحلیل </a:t>
            </a:r>
            <a:r>
              <a:rPr lang="fa-IR" smtClean="0">
                <a:cs typeface="B Zar" panose="00000400000000000000" pitchFamily="2" charset="-78"/>
              </a:rPr>
              <a:t>نمیکنند بلکه </a:t>
            </a:r>
            <a:r>
              <a:rPr lang="fa-IR">
                <a:cs typeface="B Zar" panose="00000400000000000000" pitchFamily="2" charset="-78"/>
              </a:rPr>
              <a:t>انتخابهایشان را با توالی صورت میدهند. آنها تا زمانی به تصمیمات خود </a:t>
            </a:r>
            <a:r>
              <a:rPr lang="fa-IR" smtClean="0">
                <a:cs typeface="B Zar" panose="00000400000000000000" pitchFamily="2" charset="-78"/>
              </a:rPr>
              <a:t>متعهد میمانند </a:t>
            </a:r>
            <a:r>
              <a:rPr lang="fa-IR">
                <a:cs typeface="B Zar" panose="00000400000000000000" pitchFamily="2" charset="-78"/>
              </a:rPr>
              <a:t>که عملکرد رضایتبخشی داشته </a:t>
            </a:r>
            <a:r>
              <a:rPr lang="fa-IR" smtClean="0">
                <a:cs typeface="B Zar" panose="00000400000000000000" pitchFamily="2" charset="-78"/>
              </a:rPr>
              <a:t>باشند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124223" y="4783015"/>
            <a:ext cx="3530990" cy="13939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افراد </a:t>
            </a:r>
            <a:r>
              <a:rPr lang="fa-IR" sz="2000" b="1" smtClean="0">
                <a:solidFill>
                  <a:srgbClr val="FF0000"/>
                </a:solidFill>
                <a:cs typeface="B Zar" panose="00000400000000000000" pitchFamily="2" charset="-78"/>
              </a:rPr>
              <a:t>گزینه ها </a:t>
            </a:r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را به طور همزمان تجزیه و تحلیل نمیکنند 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26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دیویس 2و همکارانش ) (</a:t>
            </a:r>
            <a:r>
              <a:rPr lang="fa-IR" smtClean="0">
                <a:cs typeface="B Zar" panose="00000400000000000000" pitchFamily="2" charset="-78"/>
              </a:rPr>
              <a:t>1985معتقدند بسیاري </a:t>
            </a:r>
            <a:r>
              <a:rPr lang="fa-IR">
                <a:cs typeface="B Zar" panose="00000400000000000000" pitchFamily="2" charset="-78"/>
              </a:rPr>
              <a:t>از تصمیمات سیاستمداران غیر عقلایی است و غیرعقلایی بودن تصمیمات </a:t>
            </a:r>
            <a:r>
              <a:rPr lang="fa-IR" smtClean="0">
                <a:cs typeface="B Zar" panose="00000400000000000000" pitchFamily="2" charset="-78"/>
              </a:rPr>
              <a:t>باعث میشود </a:t>
            </a:r>
            <a:r>
              <a:rPr lang="fa-IR">
                <a:cs typeface="B Zar" panose="00000400000000000000" pitchFamily="2" charset="-78"/>
              </a:rPr>
              <a:t>مداخلههاي سیاسی موثرتر باشند. بالاك ) (2011معتقد است، نمایندگان به </a:t>
            </a:r>
            <a:r>
              <a:rPr lang="fa-IR" smtClean="0">
                <a:cs typeface="B Zar" panose="00000400000000000000" pitchFamily="2" charset="-78"/>
              </a:rPr>
              <a:t>هنگام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قانونگذاري </a:t>
            </a:r>
            <a:r>
              <a:rPr lang="fa-IR">
                <a:cs typeface="B Zar" panose="00000400000000000000" pitchFamily="2" charset="-78"/>
              </a:rPr>
              <a:t>با مسائل متعددي از جمله گروههاي فشار، و ترجیحات حزبی مواجهند که </a:t>
            </a:r>
            <a:r>
              <a:rPr lang="fa-IR" smtClean="0">
                <a:cs typeface="B Zar" panose="00000400000000000000" pitchFamily="2" charset="-78"/>
              </a:rPr>
              <a:t>به آنها </a:t>
            </a:r>
            <a:r>
              <a:rPr lang="fa-IR">
                <a:cs typeface="B Zar" panose="00000400000000000000" pitchFamily="2" charset="-78"/>
              </a:rPr>
              <a:t>اجازه نمیدهد تصمیمی بهینه اتخاذ کنند.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662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تاکنون براي توضیح علت رفتار نمایندگان از نظریات گوناگونی از جمله تئوري بازي، تئوري آغاز جنگ، تئوري مبادله و مذاکره، تئوري انتظار، مدلهاي عقلایی و شناختی استفاده شده است، در این میان بررسی ادراك نمایندگان و تحلیل نحوه تصمیم گیري نمایندگان اهمیت بسزایی دارد. تحقیقات تجربی درموضوع پژوهش حاضر هنوز در ابتداي راه است و زمینههاي متعددي براي انجام </a:t>
            </a:r>
            <a:r>
              <a:rPr lang="fa-IR">
                <a:cs typeface="B Zar" panose="00000400000000000000" pitchFamily="2" charset="-78"/>
              </a:rPr>
              <a:t>پژوهش </a:t>
            </a:r>
            <a:r>
              <a:rPr lang="fa-IR" smtClean="0">
                <a:cs typeface="B Zar" panose="00000400000000000000" pitchFamily="2" charset="-78"/>
              </a:rPr>
              <a:t>توسط محققان </a:t>
            </a:r>
            <a:r>
              <a:rPr lang="fa-IR">
                <a:cs typeface="B Zar" panose="00000400000000000000" pitchFamily="2" charset="-78"/>
              </a:rPr>
              <a:t>آتی قابل تصور است </a:t>
            </a:r>
          </a:p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38200" y="4890128"/>
            <a:ext cx="891942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cs typeface="B Zar" panose="00000400000000000000" pitchFamily="2" charset="-78"/>
              </a:rPr>
              <a:t> تئوري بازي، تئوري آغاز جنگ، تئوري مبادله و مذاکره، تئوري انتظار، مدلهاي عقلایی و شناختی </a:t>
            </a:r>
            <a:endParaRPr lang="fa-IR" sz="20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099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عوامل محیط خارجی متشکل از 4 مفهوم فشارهاي سیاسی- حقوقی، فشارهاي اقتصادي، فشارهاي اجتماعی- فرهنگی و فشارهاي فناورانه میباشد. عوامل محیطی داخلی از دو مفهوم ساختار و </a:t>
            </a:r>
            <a:r>
              <a:rPr lang="fa-IR" smtClean="0">
                <a:cs typeface="B Zar" panose="00000400000000000000" pitchFamily="2" charset="-78"/>
              </a:rPr>
              <a:t>رویه هاي </a:t>
            </a:r>
            <a:r>
              <a:rPr lang="fa-IR">
                <a:cs typeface="B Zar" panose="00000400000000000000" pitchFamily="2" charset="-78"/>
              </a:rPr>
              <a:t>داخلی سازمان و فرهنگ حاکم بر سازمان تشکیل شده است. ادراك نیز مقوله محوري پژوهش قلمداد شد که خود از دو زیرمقوله شناخت مستقیم و شناخت غیرمستقیم وسه مفهوم معناسازي، معنابخشی و معناشکنی تشکیل شده است</a:t>
            </a:r>
          </a:p>
          <a:p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838200" y="4600135"/>
            <a:ext cx="2588455" cy="1266092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دو زیرمقوله شناخت مستقیم و شناخت غیرمستقیم</a:t>
            </a:r>
            <a:endParaRPr lang="fa-IR" sz="2000">
              <a:solidFill>
                <a:srgbClr val="FF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134708" y="4600135"/>
            <a:ext cx="3615397" cy="1266092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معناسازي، معنابخشی و معناشکنی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3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روش تحقیق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نظریه داده بنیاد شیوهاي از پژوهش کیفی است که با استفاده از دستهاي از دادهها، نظریهاي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تکوین مییابد. ایده اصلی این راهبرد، آن است که نظریهپردازي از دادههاي در دسترس ناشی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نمیشود بلکه بر اساس دادههاي حاصل از مشارکتکنندگان که فرایند مورد پژوهش را تجربه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کردهاند ایجاد یا مفهوم سازي میشود )اشتروس و کوربن، ،1990ص. .(21براي انجام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تحقیق به روش نظریه داده بنیاد سه شیوه معرفی شده است که عبارت اند از: شیوه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سیستماتیک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که به اشتراوس و کوربن ) (1990نسبت داده میشود. شیوه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نوخاسته یا کلاسیک </a:t>
            </a:r>
            <a:r>
              <a:rPr lang="fa-IR">
                <a:cs typeface="B Zar" panose="00000400000000000000" pitchFamily="2" charset="-78"/>
              </a:rPr>
              <a:t>که به گلیزر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) (1992نسبت داده شده است و شیوه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ساختارگرا</a:t>
            </a:r>
            <a:r>
              <a:rPr lang="fa-IR">
                <a:cs typeface="B Zar" panose="00000400000000000000" pitchFamily="2" charset="-78"/>
              </a:rPr>
              <a:t> که توسط شارماز ) (2000مطرح شده است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617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دو تفاوت عمده شیوه کلاسیک و سیستماتیک عبارت است از: اولاً نظریه داده بنیاد کلاسیک 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برخلاف رویکرد سیستماتیک چندان بر ادبیات تأکید نمیکند و پیشنهاد میکند مرور ادبیات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در زمان تحلیل دادهها انجام شود. ثانیاً، شیوه سیستماتیک براي تجزیه و تحلیل دادهها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چارچوبی عمومی را پیشنهاد میکند که به مدل پارادایمی معروف است،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408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اما </a:t>
            </a:r>
            <a:r>
              <a:rPr lang="fa-IR">
                <a:cs typeface="B Zar" panose="00000400000000000000" pitchFamily="2" charset="-78"/>
              </a:rPr>
              <a:t>شیوه </a:t>
            </a:r>
            <a:r>
              <a:rPr lang="fa-IR" smtClean="0">
                <a:cs typeface="B Zar" panose="00000400000000000000" pitchFamily="2" charset="-78"/>
              </a:rPr>
              <a:t>کلاسیک هرگونه </a:t>
            </a:r>
            <a:r>
              <a:rPr lang="fa-IR">
                <a:cs typeface="B Zar" panose="00000400000000000000" pitchFamily="2" charset="-78"/>
              </a:rPr>
              <a:t>چارچوب از پیش تعیین شده را ضد نظریهسازي میداند. البته شایان ذکر </a:t>
            </a:r>
            <a:r>
              <a:rPr lang="fa-IR">
                <a:cs typeface="B Zar" panose="00000400000000000000" pitchFamily="2" charset="-78"/>
              </a:rPr>
              <a:t>است </a:t>
            </a:r>
            <a:r>
              <a:rPr lang="fa-IR" smtClean="0">
                <a:cs typeface="B Zar" panose="00000400000000000000" pitchFamily="2" charset="-78"/>
              </a:rPr>
              <a:t>که کوربن </a:t>
            </a:r>
            <a:r>
              <a:rPr lang="fa-IR">
                <a:cs typeface="B Zar" panose="00000400000000000000" pitchFamily="2" charset="-78"/>
              </a:rPr>
              <a:t>نیز مدل پارادایمی را صرفاً به عنوان ابزاري کمکی به محققان تازه کار </a:t>
            </a:r>
            <a:r>
              <a:rPr lang="fa-IR">
                <a:cs typeface="B Zar" panose="00000400000000000000" pitchFamily="2" charset="-78"/>
              </a:rPr>
              <a:t>پیشنهاد </a:t>
            </a:r>
            <a:r>
              <a:rPr lang="fa-IR" smtClean="0">
                <a:cs typeface="B Zar" panose="00000400000000000000" pitchFamily="2" charset="-78"/>
              </a:rPr>
              <a:t>میکند و </a:t>
            </a:r>
            <a:r>
              <a:rPr lang="fa-IR">
                <a:cs typeface="B Zar" panose="00000400000000000000" pitchFamily="2" charset="-78"/>
              </a:rPr>
              <a:t>استفاده از آن در تحقیقات شیوه سیستماتیک اجباري نیست )حیدري و سیدکلالی، </a:t>
            </a:r>
            <a:r>
              <a:rPr lang="fa-IR">
                <a:cs typeface="B Zar" panose="00000400000000000000" pitchFamily="2" charset="-78"/>
              </a:rPr>
              <a:t>.(</a:t>
            </a:r>
            <a:r>
              <a:rPr lang="fa-IR" smtClean="0">
                <a:cs typeface="B Zar" panose="00000400000000000000" pitchFamily="2" charset="-78"/>
              </a:rPr>
              <a:t>1395 در </a:t>
            </a:r>
            <a:r>
              <a:rPr lang="fa-IR">
                <a:cs typeface="B Zar" panose="00000400000000000000" pitchFamily="2" charset="-78"/>
              </a:rPr>
              <a:t>جدول شماره 2به طور خلاصه تفاوت رویکرد گلیزر با رویکرد اشتراوس و </a:t>
            </a:r>
            <a:r>
              <a:rPr lang="fa-IR">
                <a:cs typeface="B Zar" panose="00000400000000000000" pitchFamily="2" charset="-78"/>
              </a:rPr>
              <a:t>کوربن </a:t>
            </a:r>
            <a:r>
              <a:rPr lang="fa-IR" smtClean="0">
                <a:cs typeface="B Zar" panose="00000400000000000000" pitchFamily="2" charset="-78"/>
              </a:rPr>
              <a:t>ارائه شده </a:t>
            </a:r>
            <a:r>
              <a:rPr lang="fa-IR">
                <a:cs typeface="B Zar" panose="00000400000000000000" pitchFamily="2" charset="-78"/>
              </a:rPr>
              <a:t>است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194560" y="3798277"/>
            <a:ext cx="2419643" cy="1631852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مدل پارادایمی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14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499" y="584066"/>
            <a:ext cx="7443987" cy="59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49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همانطور که در جدول بالا مشاهده میکنید، نظریه داده بنیاد به روش سیستماتیک، </a:t>
            </a:r>
            <a:r>
              <a:rPr lang="fa-IR" smtClean="0">
                <a:cs typeface="B Zar" panose="00000400000000000000" pitchFamily="2" charset="-78"/>
              </a:rPr>
              <a:t>از فرایند </a:t>
            </a:r>
            <a:r>
              <a:rPr lang="fa-IR">
                <a:cs typeface="B Zar" panose="00000400000000000000" pitchFamily="2" charset="-78"/>
              </a:rPr>
              <a:t>کدگذاري باز، محوري و انتخابی پیروي میکند و در مقابل در روش </a:t>
            </a:r>
            <a:r>
              <a:rPr lang="fa-IR" smtClean="0">
                <a:cs typeface="B Zar" panose="00000400000000000000" pitchFamily="2" charset="-78"/>
              </a:rPr>
              <a:t>کلاسیک، کدگذاري </a:t>
            </a:r>
            <a:r>
              <a:rPr lang="fa-IR">
                <a:cs typeface="B Zar" panose="00000400000000000000" pitchFamily="2" charset="-78"/>
              </a:rPr>
              <a:t>شامل مراحل کدگذاري باز، انتخابی و نظري است. کدگذاري باز کمابیش در </a:t>
            </a:r>
            <a:r>
              <a:rPr lang="fa-IR" smtClean="0">
                <a:cs typeface="B Zar" panose="00000400000000000000" pitchFamily="2" charset="-78"/>
              </a:rPr>
              <a:t>هر دو </a:t>
            </a:r>
            <a:r>
              <a:rPr lang="fa-IR">
                <a:cs typeface="B Zar" panose="00000400000000000000" pitchFamily="2" charset="-78"/>
              </a:rPr>
              <a:t>روش یکسان است اما کدگذاري انتخابی و نظري در رویکرد کلاسیک، با </a:t>
            </a:r>
            <a:r>
              <a:rPr lang="fa-IR" smtClean="0">
                <a:cs typeface="B Zar" panose="00000400000000000000" pitchFamily="2" charset="-78"/>
              </a:rPr>
              <a:t>کدگذاري محوري </a:t>
            </a:r>
            <a:r>
              <a:rPr lang="fa-IR">
                <a:cs typeface="B Zar" panose="00000400000000000000" pitchFamily="2" charset="-78"/>
              </a:rPr>
              <a:t>و انتخابی در رویکرد سیستماتیک تفاوت دارد. تفاوت اصلی آنها نیز در </a:t>
            </a:r>
            <a:r>
              <a:rPr lang="fa-IR" smtClean="0">
                <a:cs typeface="B Zar" panose="00000400000000000000" pitchFamily="2" charset="-78"/>
              </a:rPr>
              <a:t>بکارگیري مدل </a:t>
            </a:r>
            <a:r>
              <a:rPr lang="fa-IR">
                <a:cs typeface="B Zar" panose="00000400000000000000" pitchFamily="2" charset="-78"/>
              </a:rPr>
              <a:t>پارادایمی به کمک رویکرد سیستماتیک و اجتناب رویکرد کلاسیک از هر </a:t>
            </a:r>
            <a:r>
              <a:rPr lang="fa-IR" smtClean="0">
                <a:cs typeface="B Zar" panose="00000400000000000000" pitchFamily="2" charset="-78"/>
              </a:rPr>
              <a:t>گونه چارچوب </a:t>
            </a:r>
            <a:r>
              <a:rPr lang="fa-IR">
                <a:cs typeface="B Zar" panose="00000400000000000000" pitchFamily="2" charset="-78"/>
              </a:rPr>
              <a:t>محدود کننده است)حیدري و سیدکلالی، .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133758"/>
            <a:ext cx="457849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>
                <a:cs typeface="B Zar" panose="00000400000000000000" pitchFamily="2" charset="-78"/>
              </a:rPr>
              <a:t>کدگذاري انتخابی و نظري</a:t>
            </a:r>
            <a:endParaRPr lang="en-US" sz="4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1138" y="5226090"/>
            <a:ext cx="43742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کدگذاري محوري </a:t>
            </a:r>
            <a:r>
              <a:rPr lang="fa-IR"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rPr>
              <a:t>و انتخابی </a:t>
            </a:r>
            <a:endParaRPr lang="fa-IR" sz="32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704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روش به کار گرفته شده در پژوهش حاضر، نظریه داده بنیاد کلاسیک است. انتخاب </a:t>
            </a:r>
            <a:r>
              <a:rPr lang="fa-IR" smtClean="0">
                <a:cs typeface="B Zar" panose="00000400000000000000" pitchFamily="2" charset="-78"/>
              </a:rPr>
              <a:t>این روش </a:t>
            </a:r>
            <a:r>
              <a:rPr lang="fa-IR">
                <a:cs typeface="B Zar" panose="00000400000000000000" pitchFamily="2" charset="-78"/>
              </a:rPr>
              <a:t>به این دلیل صورت پذیرفت که اگرچه در خصوص </a:t>
            </a:r>
            <a:r>
              <a:rPr lang="fa-IR" smtClean="0">
                <a:cs typeface="B Zar" panose="00000400000000000000" pitchFamily="2" charset="-78"/>
              </a:rPr>
              <a:t>ماهیت ادراك و </a:t>
            </a:r>
            <a:r>
              <a:rPr lang="fa-IR">
                <a:cs typeface="B Zar" panose="00000400000000000000" pitchFamily="2" charset="-78"/>
              </a:rPr>
              <a:t>تأثیر ادراك </a:t>
            </a:r>
            <a:r>
              <a:rPr lang="fa-IR" smtClean="0">
                <a:cs typeface="B Zar" panose="00000400000000000000" pitchFamily="2" charset="-78"/>
              </a:rPr>
              <a:t>بر متغیرهاي </a:t>
            </a:r>
            <a:r>
              <a:rPr lang="fa-IR">
                <a:cs typeface="B Zar" panose="00000400000000000000" pitchFamily="2" charset="-78"/>
              </a:rPr>
              <a:t>گوناگون تحقیقات زیادي صورت گرفته است اما تحقیقات محدودي در </a:t>
            </a:r>
            <a:r>
              <a:rPr lang="fa-IR" smtClean="0">
                <a:cs typeface="B Zar" panose="00000400000000000000" pitchFamily="2" charset="-78"/>
              </a:rPr>
              <a:t>زمینه عوامل </a:t>
            </a:r>
            <a:r>
              <a:rPr lang="fa-IR">
                <a:cs typeface="B Zar" panose="00000400000000000000" pitchFamily="2" charset="-78"/>
              </a:rPr>
              <a:t>محیطی مؤثر بر ادراك افراد خصوصاً نخبگان سیاسی انجام شده است.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447778" y="4501662"/>
            <a:ext cx="1772530" cy="1181686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ماهیت ادراك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7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ثانیاً با </a:t>
            </a:r>
            <a:r>
              <a:rPr lang="fa-IR">
                <a:cs typeface="B Zar" panose="00000400000000000000" pitchFamily="2" charset="-78"/>
              </a:rPr>
              <a:t>توجه </a:t>
            </a:r>
            <a:r>
              <a:rPr lang="fa-IR" smtClean="0">
                <a:cs typeface="B Zar" panose="00000400000000000000" pitchFamily="2" charset="-78"/>
              </a:rPr>
              <a:t>به اینکه </a:t>
            </a:r>
            <a:r>
              <a:rPr lang="fa-IR">
                <a:cs typeface="B Zar" panose="00000400000000000000" pitchFamily="2" charset="-78"/>
              </a:rPr>
              <a:t>پژوهش حاضر در مورد ادراك است و جزء موضوعات رفتاري پیچیده </a:t>
            </a:r>
            <a:r>
              <a:rPr lang="fa-IR">
                <a:cs typeface="B Zar" panose="00000400000000000000" pitchFamily="2" charset="-78"/>
              </a:rPr>
              <a:t>قلمداد </a:t>
            </a:r>
            <a:r>
              <a:rPr lang="fa-IR" smtClean="0">
                <a:cs typeface="B Zar" panose="00000400000000000000" pitchFamily="2" charset="-78"/>
              </a:rPr>
              <a:t>میشود، وجود </a:t>
            </a:r>
            <a:r>
              <a:rPr lang="fa-IR">
                <a:cs typeface="B Zar" panose="00000400000000000000" pitchFamily="2" charset="-78"/>
              </a:rPr>
              <a:t>چارچوبی مشخص براي تحقیق، آزادي عمل محقق را کاهش میدهد و وي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 smtClean="0">
                <a:cs typeface="B Zar" panose="00000400000000000000" pitchFamily="2" charset="-78"/>
              </a:rPr>
              <a:t>مجبور میکند </a:t>
            </a:r>
            <a:r>
              <a:rPr lang="fa-IR">
                <a:cs typeface="B Zar" panose="00000400000000000000" pitchFamily="2" charset="-78"/>
              </a:rPr>
              <a:t>صرفاً عوامل از پیش تعیینشده در چارچوب سیستماتیک را تکمیل کند. به عبارت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دیگر با عطف نظر به پیچیدگی مسئله تحقیق، وجود هرگونه مدل و چارچوب از پیش تعیین-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شده به فرآیند و نتایج تحقیق آسیب میرساند. لذا محقق با بهرهگیري از روش نظریه دادهبنیاد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کلاسیک سعی کرد تا بدون تحمیل هیچ چارچوب و مدلی به تحلیل دادهها بپردازد</a:t>
            </a:r>
            <a:endParaRPr lang="fa-IR"/>
          </a:p>
        </p:txBody>
      </p:sp>
      <p:sp>
        <p:nvSpPr>
          <p:cNvPr id="4" name="Flowchart: Connector 3"/>
          <p:cNvSpPr/>
          <p:nvPr/>
        </p:nvSpPr>
        <p:spPr>
          <a:xfrm>
            <a:off x="838200" y="4937759"/>
            <a:ext cx="1969477" cy="109728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چارچوب سیستماتیک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2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در پژوهش حاضر از دو روش رایج براي گردآوري اطلاعات بهره گرفته شده </a:t>
            </a:r>
            <a:r>
              <a:rPr lang="fa-IR" smtClean="0">
                <a:cs typeface="B Zar" panose="00000400000000000000" pitchFamily="2" charset="-78"/>
              </a:rPr>
              <a:t>است: مصاحبههاي </a:t>
            </a:r>
            <a:r>
              <a:rPr lang="fa-IR">
                <a:cs typeface="B Zar" panose="00000400000000000000" pitchFamily="2" charset="-78"/>
              </a:rPr>
              <a:t>نیمه ساختار یافته و دادههاي آرشیوي از قبیل مشروح مذاکرات. اندازه نمونه </a:t>
            </a:r>
            <a:r>
              <a:rPr lang="fa-IR" smtClean="0">
                <a:cs typeface="B Zar" panose="00000400000000000000" pitchFamily="2" charset="-78"/>
              </a:rPr>
              <a:t>بر اساس </a:t>
            </a:r>
            <a:r>
              <a:rPr lang="fa-IR">
                <a:cs typeface="B Zar" panose="00000400000000000000" pitchFamily="2" charset="-78"/>
              </a:rPr>
              <a:t>اصل اشباع نظري طی مراحل انجام تحقیق معلوم شد و از پیش تعیین نشده </a:t>
            </a:r>
            <a:r>
              <a:rPr lang="fa-IR" smtClean="0">
                <a:cs typeface="B Zar" panose="00000400000000000000" pitchFamily="2" charset="-78"/>
              </a:rPr>
              <a:t>بود)اشتروس و </a:t>
            </a:r>
            <a:r>
              <a:rPr lang="fa-IR">
                <a:cs typeface="B Zar" panose="00000400000000000000" pitchFamily="2" charset="-78"/>
              </a:rPr>
              <a:t>کوربن، .(1967با توجه به گستردگی حوزه قانونگذاري و تنوع قوانین مصوب، </a:t>
            </a:r>
            <a:r>
              <a:rPr lang="fa-IR" smtClean="0">
                <a:cs typeface="B Zar" panose="00000400000000000000" pitchFamily="2" charset="-78"/>
              </a:rPr>
              <a:t>قوانین بررسی </a:t>
            </a:r>
            <a:r>
              <a:rPr lang="fa-IR">
                <a:cs typeface="B Zar" panose="00000400000000000000" pitchFamily="2" charset="-78"/>
              </a:rPr>
              <a:t>شده محدود به قوانین برنامه پنجم و ششم توسعه شد.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38200" y="4487594"/>
            <a:ext cx="2658794" cy="1533378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اشباع نظري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18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پس از شناسایی </a:t>
            </a:r>
            <a:r>
              <a:rPr lang="fa-IR">
                <a:cs typeface="B Zar" panose="00000400000000000000" pitchFamily="2" charset="-78"/>
              </a:rPr>
              <a:t>نمایندگان </a:t>
            </a:r>
            <a:r>
              <a:rPr lang="fa-IR" smtClean="0">
                <a:cs typeface="B Zar" panose="00000400000000000000" pitchFamily="2" charset="-78"/>
              </a:rPr>
              <a:t>حاضر در </a:t>
            </a:r>
            <a:r>
              <a:rPr lang="fa-IR">
                <a:cs typeface="B Zar" panose="00000400000000000000" pitchFamily="2" charset="-78"/>
              </a:rPr>
              <a:t>کمیسیونهاي مرتبط با لایحه برنامه توسعه، فهرستی 20نفره از آنان احصاء شدند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جهت انجام </a:t>
            </a:r>
            <a:r>
              <a:rPr lang="fa-IR">
                <a:cs typeface="B Zar" panose="00000400000000000000" pitchFamily="2" charset="-78"/>
              </a:rPr>
              <a:t>مصاحبه، با همه این افراد تماس حاصل شد. در نهایت ضمن اینکه اشباع </a:t>
            </a:r>
            <a:r>
              <a:rPr lang="fa-IR">
                <a:cs typeface="B Zar" panose="00000400000000000000" pitchFamily="2" charset="-78"/>
              </a:rPr>
              <a:t>نظري </a:t>
            </a:r>
            <a:r>
              <a:rPr lang="fa-IR" smtClean="0">
                <a:cs typeface="B Zar" panose="00000400000000000000" pitchFamily="2" charset="-78"/>
              </a:rPr>
              <a:t>محقق شد</a:t>
            </a:r>
            <a:r>
              <a:rPr lang="fa-IR">
                <a:cs typeface="B Zar" panose="00000400000000000000" pitchFamily="2" charset="-78"/>
              </a:rPr>
              <a:t>، 16نفر از این نمایندگان مصاحبه شدند. به بیان دیگر، در پژوهش حاضر </a:t>
            </a:r>
            <a:r>
              <a:rPr lang="fa-IR">
                <a:cs typeface="B Zar" panose="00000400000000000000" pitchFamily="2" charset="-78"/>
              </a:rPr>
              <a:t>نمونهگیري </a:t>
            </a:r>
            <a:r>
              <a:rPr lang="fa-IR" smtClean="0">
                <a:cs typeface="B Zar" panose="00000400000000000000" pitchFamily="2" charset="-78"/>
              </a:rPr>
              <a:t>با بهرهمندي </a:t>
            </a:r>
            <a:r>
              <a:rPr lang="fa-IR">
                <a:cs typeface="B Zar" panose="00000400000000000000" pitchFamily="2" charset="-78"/>
              </a:rPr>
              <a:t>از منطق نمونهگیري نظري و روش قضاوتی هدفمند انجام پذیرفت و </a:t>
            </a:r>
            <a:r>
              <a:rPr lang="fa-IR">
                <a:cs typeface="B Zar" panose="00000400000000000000" pitchFamily="2" charset="-78"/>
              </a:rPr>
              <a:t>تا </a:t>
            </a:r>
            <a:r>
              <a:rPr lang="fa-IR" smtClean="0">
                <a:cs typeface="B Zar" panose="00000400000000000000" pitchFamily="2" charset="-78"/>
              </a:rPr>
              <a:t>حصول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اشباع </a:t>
            </a:r>
            <a:r>
              <a:rPr lang="fa-IR">
                <a:cs typeface="B Zar" panose="00000400000000000000" pitchFamily="2" charset="-78"/>
              </a:rPr>
              <a:t>نظري دنبال شد</a:t>
            </a: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82" y="4300538"/>
            <a:ext cx="2438400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793" y="4520053"/>
            <a:ext cx="2050631" cy="16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44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. </a:t>
            </a:r>
            <a:r>
              <a:rPr lang="fa-IR">
                <a:cs typeface="B Zar" panose="00000400000000000000" pitchFamily="2" charset="-78"/>
              </a:rPr>
              <a:t>مضافاً منابع گردآوري دادهها با بهرهگیري از اصول موردکاوي )</a:t>
            </a:r>
            <a:r>
              <a:rPr lang="fa-IR" smtClean="0">
                <a:cs typeface="B Zar" panose="00000400000000000000" pitchFamily="2" charset="-78"/>
              </a:rPr>
              <a:t>ین،1 (1984تقویت </a:t>
            </a:r>
            <a:r>
              <a:rPr lang="fa-IR">
                <a:cs typeface="B Zar" panose="00000400000000000000" pitchFamily="2" charset="-78"/>
              </a:rPr>
              <a:t>شد؛ در این راستا مشروح کلیه مذاکرات مرتبط با لایحه برنامه توسعه </a:t>
            </a:r>
            <a:r>
              <a:rPr lang="fa-IR" smtClean="0">
                <a:cs typeface="B Zar" panose="00000400000000000000" pitchFamily="2" charset="-78"/>
              </a:rPr>
              <a:t>مورد مطالعه </a:t>
            </a:r>
            <a:r>
              <a:rPr lang="fa-IR">
                <a:cs typeface="B Zar" panose="00000400000000000000" pitchFamily="2" charset="-78"/>
              </a:rPr>
              <a:t>قرار گرفت و حجم زیادي از دادههاي آرشیوي قابل اتکا مانند گفتگوهاي منتشر شده </a:t>
            </a:r>
            <a:r>
              <a:rPr lang="fa-IR" smtClean="0">
                <a:cs typeface="B Zar" panose="00000400000000000000" pitchFamily="2" charset="-78"/>
              </a:rPr>
              <a:t>با نمایندگان </a:t>
            </a:r>
            <a:r>
              <a:rPr lang="fa-IR">
                <a:cs typeface="B Zar" panose="00000400000000000000" pitchFamily="2" charset="-78"/>
              </a:rPr>
              <a:t>در روزنامهها، جراید و خبرگزاريها تجزیه و تحلیل شدند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922744"/>
            <a:ext cx="471795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smtClean="0">
                <a:cs typeface="B Zar" panose="00000400000000000000" pitchFamily="2" charset="-78"/>
              </a:rPr>
              <a:t>داده هاي </a:t>
            </a:r>
            <a:r>
              <a:rPr lang="fa-IR" sz="4400">
                <a:cs typeface="B Zar" panose="00000400000000000000" pitchFamily="2" charset="-78"/>
              </a:rPr>
              <a:t>آرشیوي قابل اتکا</a:t>
            </a:r>
            <a:endParaRPr lang="en-US" sz="4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7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مقدمه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نمایندگان </a:t>
            </a:r>
            <a:r>
              <a:rPr lang="fa-IR">
                <a:cs typeface="B Zar" panose="00000400000000000000" pitchFamily="2" charset="-78"/>
              </a:rPr>
              <a:t>از کلیديترین و تأثیرگذارترین افراد یک کشور محسوب میشوند که بررسی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علمی رفتارشان در انجام امور نمایندگی از اهمیت بسزایی برخوردار است. قانونگذاري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نمایندگان مجلس شوراي اسلامی نقش بسزایی در سطح جامعه هم از بعد مکانی و هم از بعد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زمانی ایفا مینماید. منظور از بعد مکانی آن است که قوانین درست و یا نادرست نمایندگان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میتواند پیامدهاي مثبت و منفی بیشماري را در سطح کشور به بار آورد و همچنین از نظر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زمانی باید به این حقیقت اشاره کرد که پیامدهاي قوانین مصوب نمایندگان میتواند اثر دیرپا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طولانیمدتی در کشور برجاي گذارد. بنابراین قوانین تدوین شده از سوي نمایندگان بر طیف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گستردهاي از مردم و در طول </a:t>
            </a:r>
            <a:r>
              <a:rPr lang="fa-IR" smtClean="0">
                <a:cs typeface="B Zar" panose="00000400000000000000" pitchFamily="2" charset="-78"/>
              </a:rPr>
              <a:t>دوره هاي </a:t>
            </a:r>
            <a:r>
              <a:rPr lang="fa-IR">
                <a:cs typeface="B Zar" panose="00000400000000000000" pitchFamily="2" charset="-78"/>
              </a:rPr>
              <a:t>زمانی طولانی اثرگذار است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388570"/>
            <a:ext cx="223651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>
                <a:cs typeface="B Zar" panose="00000400000000000000" pitchFamily="2" charset="-78"/>
              </a:rPr>
              <a:t>بعد مکانی</a:t>
            </a:r>
            <a:endParaRPr lang="fa-I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495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 منظور تجزیه و تحلیل دادهها از کدگذاري، مرتبسازي، و مقایسات همیشگی </a:t>
            </a:r>
            <a:r>
              <a:rPr lang="fa-IR" smtClean="0">
                <a:cs typeface="B Zar" panose="00000400000000000000" pitchFamily="2" charset="-78"/>
              </a:rPr>
              <a:t>که اصلیترین </a:t>
            </a:r>
            <a:r>
              <a:rPr lang="fa-IR">
                <a:cs typeface="B Zar" panose="00000400000000000000" pitchFamily="2" charset="-78"/>
              </a:rPr>
              <a:t>عناصر روش نظریه دادهبنیاد را تشکیل میدهند بهره گرفته شد. اعتبارسنجی نیز </a:t>
            </a:r>
            <a:r>
              <a:rPr lang="fa-IR" smtClean="0">
                <a:cs typeface="B Zar" panose="00000400000000000000" pitchFamily="2" charset="-78"/>
              </a:rPr>
              <a:t>از طریق </a:t>
            </a:r>
            <a:r>
              <a:rPr lang="fa-IR">
                <a:cs typeface="B Zar" panose="00000400000000000000" pitchFamily="2" charset="-78"/>
              </a:rPr>
              <a:t>جستجوي مستمر براي یافتن مثالهاي مؤید و ناقض، ضمن درنظر گرفتن ترتیب و </a:t>
            </a:r>
            <a:r>
              <a:rPr lang="fa-IR" smtClean="0">
                <a:cs typeface="B Zar" panose="00000400000000000000" pitchFamily="2" charset="-78"/>
              </a:rPr>
              <a:t>توالی زمانی </a:t>
            </a:r>
            <a:r>
              <a:rPr lang="fa-IR">
                <a:cs typeface="B Zar" panose="00000400000000000000" pitchFamily="2" charset="-78"/>
              </a:rPr>
              <a:t>وقایع انجام گرفت و ملاحظات اعتمادپذیري، اصالت، انتقادي بودن، تمامیت، </a:t>
            </a:r>
            <a:r>
              <a:rPr lang="fa-IR" smtClean="0">
                <a:cs typeface="B Zar" panose="00000400000000000000" pitchFamily="2" charset="-78"/>
              </a:rPr>
              <a:t>صراحت، روشنی</a:t>
            </a:r>
            <a:r>
              <a:rPr lang="fa-IR">
                <a:cs typeface="B Zar" panose="00000400000000000000" pitchFamily="2" charset="-78"/>
              </a:rPr>
              <a:t>، خلاقیت، کمال، تناسب و حساسیت )حیدري و سیدکلالی، (1395نیز ملاحظه </a:t>
            </a:r>
            <a:r>
              <a:rPr lang="fa-IR" smtClean="0">
                <a:cs typeface="B Zar" panose="00000400000000000000" pitchFamily="2" charset="-78"/>
              </a:rPr>
              <a:t>شد. براي </a:t>
            </a:r>
            <a:r>
              <a:rPr lang="fa-IR">
                <a:cs typeface="B Zar" panose="00000400000000000000" pitchFamily="2" charset="-78"/>
              </a:rPr>
              <a:t>تست </a:t>
            </a:r>
            <a:r>
              <a:rPr lang="fa-IR" smtClean="0">
                <a:cs typeface="B Zar" panose="00000400000000000000" pitchFamily="2" charset="-78"/>
              </a:rPr>
              <a:t>یافته هاي </a:t>
            </a:r>
            <a:r>
              <a:rPr lang="fa-IR">
                <a:cs typeface="B Zar" panose="00000400000000000000" pitchFamily="2" charset="-78"/>
              </a:rPr>
              <a:t>تحقیق، </a:t>
            </a:r>
            <a:r>
              <a:rPr lang="fa-IR" smtClean="0">
                <a:cs typeface="B Zar" panose="00000400000000000000" pitchFamily="2" charset="-78"/>
              </a:rPr>
              <a:t>داده ها </a:t>
            </a:r>
            <a:r>
              <a:rPr lang="fa-IR">
                <a:cs typeface="B Zar" panose="00000400000000000000" pitchFamily="2" charset="-78"/>
              </a:rPr>
              <a:t>چندین بار مرور مجدد شدند و سرانجام مدل نهایی </a:t>
            </a:r>
            <a:r>
              <a:rPr lang="fa-IR" smtClean="0">
                <a:cs typeface="B Zar" panose="00000400000000000000" pitchFamily="2" charset="-78"/>
              </a:rPr>
              <a:t>با حضور </a:t>
            </a:r>
            <a:r>
              <a:rPr lang="fa-IR">
                <a:cs typeface="B Zar" panose="00000400000000000000" pitchFamily="2" charset="-78"/>
              </a:rPr>
              <a:t>برخی از مشارکت کنندگان در پژوهش پالایش شد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645920" y="4965895"/>
            <a:ext cx="2082018" cy="773723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 اعتبارسنجی 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6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حلیل دادهها و یافتههاي تحقیق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به </a:t>
            </a:r>
            <a:r>
              <a:rPr lang="fa-IR">
                <a:cs typeface="B Zar" panose="00000400000000000000" pitchFamily="2" charset="-78"/>
              </a:rPr>
              <a:t>منظور کدگذاري باز، در گام نخست تک تک جملههاي مصاحبهها به طور دقیق </a:t>
            </a:r>
            <a:r>
              <a:rPr lang="fa-IR" smtClean="0">
                <a:cs typeface="B Zar" panose="00000400000000000000" pitchFamily="2" charset="-78"/>
              </a:rPr>
              <a:t>تجزیه و </a:t>
            </a:r>
            <a:r>
              <a:rPr lang="fa-IR">
                <a:cs typeface="B Zar" panose="00000400000000000000" pitchFamily="2" charset="-78"/>
              </a:rPr>
              <a:t>تحلیل شده و شواهد استخراج شدند. منظور از شواهد آن جملات و عباراتی از </a:t>
            </a:r>
            <a:r>
              <a:rPr lang="fa-IR" smtClean="0">
                <a:cs typeface="B Zar" panose="00000400000000000000" pitchFamily="2" charset="-78"/>
              </a:rPr>
              <a:t>مصاحبه شونده </a:t>
            </a:r>
            <a:r>
              <a:rPr lang="fa-IR">
                <a:cs typeface="B Zar" panose="00000400000000000000" pitchFamily="2" charset="-78"/>
              </a:rPr>
              <a:t>است که به نحوي در ارتباط با سؤال اصلی تحقیق میباشد. در مرحله بعد شواهد </a:t>
            </a:r>
            <a:r>
              <a:rPr lang="fa-IR" smtClean="0">
                <a:cs typeface="B Zar" panose="00000400000000000000" pitchFamily="2" charset="-78"/>
              </a:rPr>
              <a:t>تجزیه و </a:t>
            </a:r>
            <a:r>
              <a:rPr lang="fa-IR">
                <a:cs typeface="B Zar" panose="00000400000000000000" pitchFamily="2" charset="-78"/>
              </a:rPr>
              <a:t>تحلیل شدند و کدها احصاء شدند و پس از تحلیل و طبقهبندي، مفاهیم انتزاعی </a:t>
            </a:r>
            <a:r>
              <a:rPr lang="fa-IR" smtClean="0">
                <a:cs typeface="B Zar" panose="00000400000000000000" pitchFamily="2" charset="-78"/>
              </a:rPr>
              <a:t>حاصل گردیدند</a:t>
            </a:r>
            <a:r>
              <a:rPr lang="fa-IR">
                <a:cs typeface="B Zar" panose="00000400000000000000" pitchFamily="2" charset="-78"/>
              </a:rPr>
              <a:t>.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151163" y="4501662"/>
            <a:ext cx="2222695" cy="1111347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مفاهیم انتزاعی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85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واقع مفاهیم یک سطح بالاتر از کدها در نظر گرفته شدند. مفاهیم احصاء شده همراه با نمونههایی از نقل قولهاي مرتبط در جدول </a:t>
            </a:r>
            <a:r>
              <a:rPr lang="fa-IR">
                <a:cs typeface="B Zar" panose="00000400000000000000" pitchFamily="2" charset="-78"/>
              </a:rPr>
              <a:t>شماره </a:t>
            </a:r>
            <a:r>
              <a:rPr lang="fa-IR" smtClean="0">
                <a:cs typeface="B Zar" panose="00000400000000000000" pitchFamily="2" charset="-78"/>
              </a:rPr>
              <a:t>3 درج </a:t>
            </a:r>
            <a:r>
              <a:rPr lang="fa-IR">
                <a:cs typeface="B Zar" panose="00000400000000000000" pitchFamily="2" charset="-78"/>
              </a:rPr>
              <a:t>شده است. لازم به ذکر است، همچنان که دادهها </a:t>
            </a:r>
            <a:r>
              <a:rPr lang="fa-IR">
                <a:cs typeface="B Zar" panose="00000400000000000000" pitchFamily="2" charset="-78"/>
              </a:rPr>
              <a:t>جمعآوري </a:t>
            </a:r>
            <a:r>
              <a:rPr lang="fa-IR" smtClean="0">
                <a:cs typeface="B Zar" panose="00000400000000000000" pitchFamily="2" charset="-78"/>
              </a:rPr>
              <a:t>می شدند</a:t>
            </a:r>
            <a:r>
              <a:rPr lang="fa-IR">
                <a:cs typeface="B Zar" panose="00000400000000000000" pitchFamily="2" charset="-78"/>
              </a:rPr>
              <a:t>، تجزیه و تحلیل دادهها به روش مقایسه مستمر نیز اجرا میشد. البته ذکر این نکته ضروري است که فرایند مقایسه مستمر در تمام طول پژوهش اجرا شد و صرفاً محدود به مرحله کدگذاري باز نمیباشد </a:t>
            </a:r>
          </a:p>
          <a:p>
            <a:endParaRPr lang="fa-IR"/>
          </a:p>
        </p:txBody>
      </p:sp>
      <p:sp>
        <p:nvSpPr>
          <p:cNvPr id="4" name="Flowchart: Punched Tape 3"/>
          <p:cNvSpPr/>
          <p:nvPr/>
        </p:nvSpPr>
        <p:spPr>
          <a:xfrm>
            <a:off x="2433711" y="4698609"/>
            <a:ext cx="3151163" cy="111134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>
                <a:solidFill>
                  <a:srgbClr val="FF0000"/>
                </a:solidFill>
                <a:cs typeface="B Zar" panose="00000400000000000000" pitchFamily="2" charset="-78"/>
              </a:rPr>
              <a:t>مقایسه مستمر</a:t>
            </a:r>
            <a:endParaRPr lang="fa-I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4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012" y="878177"/>
            <a:ext cx="8667482" cy="59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76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کدگذاري باز تا زمان شناسایی مقوله اصلی ادامه مییابد. مقوله محوري، دلنگرانی </a:t>
            </a:r>
            <a:r>
              <a:rPr lang="fa-IR" smtClean="0">
                <a:cs typeface="B Zar" panose="00000400000000000000" pitchFamily="2" charset="-78"/>
              </a:rPr>
              <a:t>و دغدغه </a:t>
            </a:r>
            <a:r>
              <a:rPr lang="fa-IR">
                <a:cs typeface="B Zar" panose="00000400000000000000" pitchFamily="2" charset="-78"/>
              </a:rPr>
              <a:t>اصلی شرکتکنندگان است. چند معیار براي انتخاب یک مقوله به عنوان </a:t>
            </a:r>
            <a:r>
              <a:rPr lang="fa-IR" smtClean="0">
                <a:cs typeface="B Zar" panose="00000400000000000000" pitchFamily="2" charset="-78"/>
              </a:rPr>
              <a:t>مقوله محوري </a:t>
            </a:r>
            <a:r>
              <a:rPr lang="fa-IR">
                <a:cs typeface="B Zar" panose="00000400000000000000" pitchFamily="2" charset="-78"/>
              </a:rPr>
              <a:t>وجود دارد که مهمترین آنها عبارتاند از: مرکزي بودن، مرتبط بودن به سایر </a:t>
            </a:r>
            <a:r>
              <a:rPr lang="fa-IR" smtClean="0">
                <a:cs typeface="B Zar" panose="00000400000000000000" pitchFamily="2" charset="-78"/>
              </a:rPr>
              <a:t>مقولهها، اتفاق </a:t>
            </a:r>
            <a:r>
              <a:rPr lang="fa-IR">
                <a:cs typeface="B Zar" panose="00000400000000000000" pitchFamily="2" charset="-78"/>
              </a:rPr>
              <a:t>افتادن مکرر در دادهها و صرف زمان بیشتر براي اشباع شدن )گلیزر، .(</a:t>
            </a:r>
            <a:r>
              <a:rPr lang="fa-IR" smtClean="0">
                <a:cs typeface="B Zar" panose="00000400000000000000" pitchFamily="2" charset="-78"/>
              </a:rPr>
              <a:t>1967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220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در تحقیق حاضر با توجه به سئوالاتی که از مصاحبهشوندگان پرسیده شد، ادراك نمایندگان به عنوان مقوله محوري انتخاب شد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داده ها </a:t>
            </a:r>
            <a:r>
              <a:rPr lang="fa-IR">
                <a:cs typeface="B Zar" panose="00000400000000000000" pitchFamily="2" charset="-78"/>
              </a:rPr>
              <a:t>حول آن سامان یافتند. بنابراین در این </a:t>
            </a:r>
            <a:r>
              <a:rPr lang="fa-IR">
                <a:cs typeface="B Zar" panose="00000400000000000000" pitchFamily="2" charset="-78"/>
              </a:rPr>
              <a:t>مرحله </a:t>
            </a:r>
            <a:r>
              <a:rPr lang="fa-IR" smtClean="0">
                <a:cs typeface="B Zar" panose="00000400000000000000" pitchFamily="2" charset="-78"/>
              </a:rPr>
              <a:t>کدگذاري </a:t>
            </a:r>
            <a:r>
              <a:rPr lang="fa-IR" smtClean="0">
                <a:cs typeface="B Zar" panose="00000400000000000000" pitchFamily="2" charset="-78"/>
              </a:rPr>
              <a:t>صرفاً </a:t>
            </a:r>
            <a:r>
              <a:rPr lang="fa-IR">
                <a:cs typeface="B Zar" panose="00000400000000000000" pitchFamily="2" charset="-78"/>
              </a:rPr>
              <a:t>براي مقوله اصلی و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>
                <a:cs typeface="B Zar" panose="00000400000000000000" pitchFamily="2" charset="-78"/>
              </a:rPr>
              <a:t>مرتبط صورت میگیرد و دیگر </a:t>
            </a:r>
            <a:r>
              <a:rPr lang="fa-IR" smtClean="0">
                <a:cs typeface="B Zar" panose="00000400000000000000" pitchFamily="2" charset="-78"/>
              </a:rPr>
              <a:t>داده هاي </a:t>
            </a:r>
            <a:r>
              <a:rPr lang="fa-IR">
                <a:cs typeface="B Zar" panose="00000400000000000000" pitchFamily="2" charset="-78"/>
              </a:rPr>
              <a:t>نامرتبط در نظر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گرفته نمیشوند. کدگذاري انتخابی تا زمانی ادامه </a:t>
            </a:r>
            <a:r>
              <a:rPr lang="fa-IR" smtClean="0">
                <a:cs typeface="B Zar" panose="00000400000000000000" pitchFamily="2" charset="-78"/>
              </a:rPr>
              <a:t>می یابد </a:t>
            </a:r>
            <a:r>
              <a:rPr lang="fa-IR">
                <a:cs typeface="B Zar" panose="00000400000000000000" pitchFamily="2" charset="-78"/>
              </a:rPr>
              <a:t>که مقوله اصلی و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>
                <a:cs typeface="B Zar" panose="00000400000000000000" pitchFamily="2" charset="-78"/>
              </a:rPr>
              <a:t>مرتبط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اشباع شوند. اشباع زمانی رخ میدهد که ویژگیهاي بیشتر و جدیدتري از دادهها حاصل نشود.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838339"/>
            <a:ext cx="819807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>
                <a:cs typeface="B Zar" panose="00000400000000000000" pitchFamily="2" charset="-78"/>
              </a:rPr>
              <a:t>کدگذاري صرفاً براي مقوله اصلی و مقوله هاي مرتبط</a:t>
            </a:r>
            <a:endParaRPr lang="en-US" sz="40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886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مجموع مقولههاي پژوهش عبارت بودند از: ادراك، عوامل محیط داخلی، و </a:t>
            </a:r>
            <a:r>
              <a:rPr lang="fa-IR">
                <a:cs typeface="B Zar" panose="00000400000000000000" pitchFamily="2" charset="-78"/>
              </a:rPr>
              <a:t>عوامل </a:t>
            </a:r>
            <a:r>
              <a:rPr lang="fa-IR" smtClean="0">
                <a:cs typeface="B Zar" panose="00000400000000000000" pitchFamily="2" charset="-78"/>
              </a:rPr>
              <a:t>محیط خارجی</a:t>
            </a:r>
            <a:r>
              <a:rPr lang="fa-IR">
                <a:cs typeface="B Zar" panose="00000400000000000000" pitchFamily="2" charset="-78"/>
              </a:rPr>
              <a:t>. براي مقوله محوري ادراك نیز دو زیرمقوله شناخت مستقیم و </a:t>
            </a:r>
            <a:r>
              <a:rPr lang="fa-IR">
                <a:cs typeface="B Zar" panose="00000400000000000000" pitchFamily="2" charset="-78"/>
              </a:rPr>
              <a:t>شناخت </a:t>
            </a:r>
            <a:r>
              <a:rPr lang="fa-IR" smtClean="0">
                <a:cs typeface="B Zar" panose="00000400000000000000" pitchFamily="2" charset="-78"/>
              </a:rPr>
              <a:t>غیرمستقیم شناسایی </a:t>
            </a:r>
            <a:r>
              <a:rPr lang="fa-IR">
                <a:cs typeface="B Zar" panose="00000400000000000000" pitchFamily="2" charset="-78"/>
              </a:rPr>
              <a:t>شد. در زیرمقوله شناخت مستقیم، مفهوم معناسازي، و در </a:t>
            </a:r>
            <a:r>
              <a:rPr lang="fa-IR">
                <a:cs typeface="B Zar" panose="00000400000000000000" pitchFamily="2" charset="-78"/>
              </a:rPr>
              <a:t>زیرمقوله </a:t>
            </a:r>
            <a:r>
              <a:rPr lang="fa-IR" smtClean="0">
                <a:cs typeface="B Zar" panose="00000400000000000000" pitchFamily="2" charset="-78"/>
              </a:rPr>
              <a:t>شناخت غیرمستقیم</a:t>
            </a:r>
            <a:r>
              <a:rPr lang="fa-IR">
                <a:cs typeface="B Zar" panose="00000400000000000000" pitchFamily="2" charset="-78"/>
              </a:rPr>
              <a:t>، مفاهیم معنابخشی و معناشکنی احصاء شدند.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 مقوله عوامل محیط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خارجی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خود شامل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4مفهوم انتزاعی فشارهاي سیاسی- حقوقی، فشارهاي اقتصادي،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فشارهاي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اجتماعی- فرهنگی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و فشارهاي فناورانه میباشد</a:t>
            </a:r>
            <a:r>
              <a:rPr lang="fa-IR">
                <a:cs typeface="B Zar" panose="00000400000000000000" pitchFamily="2" charset="-78"/>
              </a:rPr>
              <a:t>. مقوله عوامل محیطی داخلی نیز شامل دو </a:t>
            </a:r>
            <a:r>
              <a:rPr lang="fa-IR">
                <a:cs typeface="B Zar" panose="00000400000000000000" pitchFamily="2" charset="-78"/>
              </a:rPr>
              <a:t>مفهوم </a:t>
            </a:r>
            <a:r>
              <a:rPr lang="fa-IR" smtClean="0">
                <a:cs typeface="B Zar" panose="00000400000000000000" pitchFamily="2" charset="-78"/>
              </a:rPr>
              <a:t>انتزاعی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ساختار </a:t>
            </a:r>
            <a:r>
              <a:rPr lang="fa-IR">
                <a:cs typeface="B Zar" panose="00000400000000000000" pitchFamily="2" charset="-78"/>
              </a:rPr>
              <a:t>و رویههاي داخلی سازمان و فرهنگ حاکم بر سازمان میباشد که در </a:t>
            </a:r>
            <a:r>
              <a:rPr lang="fa-IR">
                <a:cs typeface="B Zar" panose="00000400000000000000" pitchFamily="2" charset="-78"/>
              </a:rPr>
              <a:t>بخش </a:t>
            </a:r>
            <a:r>
              <a:rPr lang="fa-IR" smtClean="0">
                <a:cs typeface="B Zar" panose="00000400000000000000" pitchFamily="2" charset="-78"/>
              </a:rPr>
              <a:t>تشریح مدل </a:t>
            </a:r>
            <a:r>
              <a:rPr lang="fa-IR">
                <a:cs typeface="B Zar" panose="00000400000000000000" pitchFamily="2" charset="-78"/>
              </a:rPr>
              <a:t>به تفصیل در مورد آنها توضیح داده خواهد شد. در جدول شماره </a:t>
            </a:r>
            <a:r>
              <a:rPr lang="fa-IR">
                <a:cs typeface="B Zar" panose="00000400000000000000" pitchFamily="2" charset="-78"/>
              </a:rPr>
              <a:t>4ساختار </a:t>
            </a:r>
            <a:r>
              <a:rPr lang="fa-IR" smtClean="0">
                <a:cs typeface="B Zar" panose="00000400000000000000" pitchFamily="2" charset="-78"/>
              </a:rPr>
              <a:t>دادههاي تحقیق </a:t>
            </a:r>
            <a:r>
              <a:rPr lang="fa-IR">
                <a:cs typeface="B Zar" panose="00000400000000000000" pitchFamily="2" charset="-78"/>
              </a:rPr>
              <a:t>نمایش داده شده است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4112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760" y="1416267"/>
            <a:ext cx="7332480" cy="48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77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>
                <a:cs typeface="B Zar" panose="00000400000000000000" pitchFamily="2" charset="-78"/>
              </a:rPr>
              <a:t>در مرحله نهایی، کدگذاري نظري، چگونگی ارتباط مقولهها با یکدیگر مفهومسازي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میشود. در کدگذاري باز و انتخابی دادهها تجزیه و طبقهبندي میشوند، اما در مرحله کدگذاري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نظري، مقولهها و مفاهیم به یکدیگر مرتبط میشوند.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4270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شکل شماره 3مدل نهایی تحقیق </a:t>
            </a:r>
            <a:r>
              <a:rPr lang="fa-IR">
                <a:cs typeface="B Zar" panose="00000400000000000000" pitchFamily="2" charset="-78"/>
              </a:rPr>
              <a:t>ارائه </a:t>
            </a:r>
            <a:r>
              <a:rPr lang="fa-IR" smtClean="0">
                <a:cs typeface="B Zar" panose="00000400000000000000" pitchFamily="2" charset="-78"/>
              </a:rPr>
              <a:t> شده </a:t>
            </a:r>
            <a:r>
              <a:rPr lang="fa-IR">
                <a:cs typeface="B Zar" panose="00000400000000000000" pitchFamily="2" charset="-78"/>
              </a:rPr>
              <a:t>است. ادراك در مرکز مدل قرار گرفته است و مقوله عوامل محیط خارجی از </a:t>
            </a:r>
            <a:r>
              <a:rPr lang="fa-IR">
                <a:cs typeface="B Zar" panose="00000400000000000000" pitchFamily="2" charset="-78"/>
              </a:rPr>
              <a:t>طریق </a:t>
            </a:r>
            <a:r>
              <a:rPr lang="fa-IR" smtClean="0">
                <a:cs typeface="B Zar" panose="00000400000000000000" pitchFamily="2" charset="-78"/>
              </a:rPr>
              <a:t>مفاهیم فشارهاي </a:t>
            </a:r>
            <a:r>
              <a:rPr lang="fa-IR">
                <a:cs typeface="B Zar" panose="00000400000000000000" pitchFamily="2" charset="-78"/>
              </a:rPr>
              <a:t>سیاسی- حقوقی، فشارهاي اقتصادي، فشارهاي اجتماعی- فرهنگی و </a:t>
            </a:r>
            <a:r>
              <a:rPr lang="fa-IR">
                <a:cs typeface="B Zar" panose="00000400000000000000" pitchFamily="2" charset="-78"/>
              </a:rPr>
              <a:t>فشارهاي </a:t>
            </a:r>
            <a:r>
              <a:rPr lang="fa-IR" smtClean="0">
                <a:cs typeface="B Zar" panose="00000400000000000000" pitchFamily="2" charset="-78"/>
              </a:rPr>
              <a:t>فناورانه، و </a:t>
            </a:r>
            <a:r>
              <a:rPr lang="fa-IR">
                <a:cs typeface="B Zar" panose="00000400000000000000" pitchFamily="2" charset="-78"/>
              </a:rPr>
              <a:t>عوامل محیط داخلی نیز از طریق مفاهیم ساختار و رویههاي داخلی و فرهنگ حاکم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سازمان بر </a:t>
            </a:r>
            <a:r>
              <a:rPr lang="fa-IR">
                <a:cs typeface="B Zar" panose="00000400000000000000" pitchFamily="2" charset="-78"/>
              </a:rPr>
              <a:t>ادراك نمایندگان به طور مستقیم تأثیر میگذارند. نتیجه ادراك نمایندگان </a:t>
            </a:r>
            <a:r>
              <a:rPr lang="fa-IR">
                <a:cs typeface="B Zar" panose="00000400000000000000" pitchFamily="2" charset="-78"/>
              </a:rPr>
              <a:t>نیز </a:t>
            </a:r>
            <a:r>
              <a:rPr lang="fa-IR" smtClean="0">
                <a:cs typeface="B Zar" panose="00000400000000000000" pitchFamily="2" charset="-78"/>
              </a:rPr>
              <a:t>رخداد قانونگذاري </a:t>
            </a:r>
            <a:r>
              <a:rPr lang="fa-IR">
                <a:cs typeface="B Zar" panose="00000400000000000000" pitchFamily="2" charset="-78"/>
              </a:rPr>
              <a:t>و تصویب طرحها و لوایح است</a:t>
            </a: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2586111" y="4473526"/>
            <a:ext cx="7019778" cy="1167619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مفاهیم فشارهاي سیاسی- حقوقی، فشارهاي اقتصادي، فشارهاي اجتماعی- فرهنگی و فشارهاي فناورانه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0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قانونگذاري مشتمل بر مراحل متعددي است که در آن تصمیمگیري به صور فردي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جمعی انجام و نهایتاً به قوانین مصوب منتهی میشود. بیتردید در فرایند پیچیده قانونگذاري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ادراك نمایندگان نقش موثري ایفا میکند. به طور کلی، نحوه ادراك از محیط در ارتباطات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اجتماعی افراد، تصمیمگیري و عملکرد آنها بسیار موثر است. افراد از طریق ادراك به کسب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معرفت و شناخت از جهان پیرامونی خود نایل میشوند و محیط خود را درك و معنا میکنند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 بر اساس همان ادراك، عمل میکنند.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38200" y="4653047"/>
            <a:ext cx="3450364" cy="955343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کسب</a:t>
            </a:r>
            <a:b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معرفت و شناخت از جهان پیرامونی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0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965" y="1969477"/>
            <a:ext cx="7914069" cy="34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8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تشریح </a:t>
            </a:r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مدل</a:t>
            </a:r>
            <a:r>
              <a:rPr lang="fa-IR" b="1">
                <a:cs typeface="B Zar" panose="00000400000000000000" pitchFamily="2" charset="-78"/>
              </a:rPr>
              <a:t/>
            </a:r>
            <a:br>
              <a:rPr lang="fa-IR" b="1">
                <a:cs typeface="B Zar" panose="00000400000000000000" pitchFamily="2" charset="-78"/>
              </a:rPr>
            </a:br>
            <a:r>
              <a:rPr lang="fa-IR" b="1">
                <a:cs typeface="B Zar" panose="00000400000000000000" pitchFamily="2" charset="-78"/>
              </a:rPr>
              <a:t>ادراك</a:t>
            </a:r>
            <a:r>
              <a:rPr lang="fa-IR">
                <a:cs typeface="B Zar" panose="000004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همانطور که در شکل شماره </a:t>
            </a:r>
            <a:r>
              <a:rPr lang="fa-IR" smtClean="0">
                <a:cs typeface="B Zar" panose="00000400000000000000" pitchFamily="2" charset="-78"/>
              </a:rPr>
              <a:t>3 قابل </a:t>
            </a:r>
            <a:r>
              <a:rPr lang="fa-IR">
                <a:cs typeface="B Zar" panose="00000400000000000000" pitchFamily="2" charset="-78"/>
              </a:rPr>
              <a:t>مشاهده است، ادراك به عنوان مقوله محوري در </a:t>
            </a:r>
            <a:r>
              <a:rPr lang="fa-IR" smtClean="0">
                <a:cs typeface="B Zar" panose="00000400000000000000" pitchFamily="2" charset="-78"/>
              </a:rPr>
              <a:t>مدل توسعه یافته </a:t>
            </a:r>
            <a:r>
              <a:rPr lang="fa-IR">
                <a:cs typeface="B Zar" panose="00000400000000000000" pitchFamily="2" charset="-78"/>
              </a:rPr>
              <a:t>نهایی ظاهر شده است. تحلیل روایتها و داستانهایی که توسط مصاحبه </a:t>
            </a:r>
            <a:r>
              <a:rPr lang="fa-IR" smtClean="0">
                <a:cs typeface="B Zar" panose="00000400000000000000" pitchFamily="2" charset="-78"/>
              </a:rPr>
              <a:t>شوندگان اظهار </a:t>
            </a:r>
            <a:r>
              <a:rPr lang="fa-IR">
                <a:cs typeface="B Zar" panose="00000400000000000000" pitchFamily="2" charset="-78"/>
              </a:rPr>
              <a:t>شد، محققان را به این جمعبندي رهنمون کرد که نمایندگان مجلس شوراي اسلامی </a:t>
            </a:r>
            <a:r>
              <a:rPr lang="fa-IR" smtClean="0">
                <a:cs typeface="B Zar" panose="00000400000000000000" pitchFamily="2" charset="-78"/>
              </a:rPr>
              <a:t>از دو </a:t>
            </a:r>
            <a:r>
              <a:rPr lang="fa-IR">
                <a:cs typeface="B Zar" panose="00000400000000000000" pitchFamily="2" charset="-78"/>
              </a:rPr>
              <a:t>طریق وقایع، لوایح و طرحها را تجزیه و تحلیل و درك میکنند: یا به شکل مستقیم و </a:t>
            </a:r>
            <a:r>
              <a:rPr lang="fa-IR" smtClean="0">
                <a:cs typeface="B Zar" panose="00000400000000000000" pitchFamily="2" charset="-78"/>
              </a:rPr>
              <a:t>از طریق </a:t>
            </a:r>
            <a:r>
              <a:rPr lang="fa-IR">
                <a:cs typeface="B Zar" panose="00000400000000000000" pitchFamily="2" charset="-78"/>
              </a:rPr>
              <a:t>مطالعه اسناد و مدارك و گزارشهاي تدوین شده نسبت به یک طرح یا لایحه </a:t>
            </a:r>
            <a:r>
              <a:rPr lang="fa-IR" smtClean="0">
                <a:cs typeface="B Zar" panose="00000400000000000000" pitchFamily="2" charset="-78"/>
              </a:rPr>
              <a:t>شناخت کسب </a:t>
            </a:r>
            <a:r>
              <a:rPr lang="fa-IR">
                <a:cs typeface="B Zar" panose="00000400000000000000" pitchFamily="2" charset="-78"/>
              </a:rPr>
              <a:t>میکنند، و یا به شکل غیرمستقیم و با حضور در جلسات کمیسیونها و فراکسیونها </a:t>
            </a:r>
            <a:r>
              <a:rPr lang="fa-IR" smtClean="0">
                <a:cs typeface="B Zar" panose="00000400000000000000" pitchFamily="2" charset="-78"/>
              </a:rPr>
              <a:t>و شنیدن </a:t>
            </a:r>
            <a:r>
              <a:rPr lang="fa-IR">
                <a:cs typeface="B Zar" panose="00000400000000000000" pitchFamily="2" charset="-78"/>
              </a:rPr>
              <a:t>نظرات همکارانشان، از یک طرح یا لایحه درکی پیدا </a:t>
            </a:r>
            <a:r>
              <a:rPr lang="fa-IR" smtClean="0">
                <a:cs typeface="B Zar" panose="00000400000000000000" pitchFamily="2" charset="-78"/>
              </a:rPr>
              <a:t>می کنند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7739" y="4979015"/>
            <a:ext cx="495520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تحلیل روایتها و </a:t>
            </a:r>
            <a:r>
              <a:rPr lang="fa-IR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داستانها</a:t>
            </a:r>
            <a:endParaRPr lang="fa-IR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6495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محقق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حین مصاحبه هایی </a:t>
            </a:r>
            <a:r>
              <a:rPr lang="fa-IR">
                <a:cs typeface="B Zar" panose="00000400000000000000" pitchFamily="2" charset="-78"/>
              </a:rPr>
              <a:t>که با نمایندگان داشت، به </a:t>
            </a:r>
            <a:r>
              <a:rPr lang="fa-I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Zar" panose="00000400000000000000" pitchFamily="2" charset="-78"/>
              </a:rPr>
              <a:t>کرات</a:t>
            </a:r>
            <a:r>
              <a:rPr lang="fa-IR">
                <a:cs typeface="B Zar" panose="00000400000000000000" pitchFamily="2" charset="-78"/>
              </a:rPr>
              <a:t> جملاتی از آنها شنید که ناظر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شناخت مستقیم </a:t>
            </a:r>
            <a:r>
              <a:rPr lang="fa-IR">
                <a:cs typeface="B Zar" panose="00000400000000000000" pitchFamily="2" charset="-78"/>
              </a:rPr>
              <a:t>ایشان بود، ازجمله: »من در خصوص این لایحه از برنامه توسعه، مطالعه کردم،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گزارشهاي علمی را به دقت بررسی نمودم و حتی </a:t>
            </a:r>
            <a:r>
              <a:rPr lang="fa-IR">
                <a:cs typeface="B Zar" panose="00000400000000000000" pitchFamily="2" charset="-78"/>
              </a:rPr>
              <a:t>با </a:t>
            </a:r>
            <a:r>
              <a:rPr lang="fa-IR" smtClean="0">
                <a:cs typeface="B Zar" panose="00000400000000000000" pitchFamily="2" charset="-78"/>
              </a:rPr>
              <a:t>وزارتخانه هاي </a:t>
            </a:r>
            <a:r>
              <a:rPr lang="fa-IR">
                <a:cs typeface="B Zar" panose="00000400000000000000" pitchFamily="2" charset="-78"/>
              </a:rPr>
              <a:t>مختلف صحبت کرده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فعالانه در کمیسیونها به دنبال جلب نظرات دیگران بودم«. و یا جملاتی که مؤید شناخت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غیرمستقیم آنها بود مانند: »من در خصوص این لایحه در کمیسیونها شرکت </a:t>
            </a:r>
            <a:r>
              <a:rPr lang="fa-IR">
                <a:cs typeface="B Zar" panose="00000400000000000000" pitchFamily="2" charset="-78"/>
              </a:rPr>
              <a:t>کردم </a:t>
            </a:r>
            <a:r>
              <a:rPr lang="fa-IR" smtClean="0">
                <a:cs typeface="B Zar" panose="00000400000000000000" pitchFamily="2" charset="-78"/>
              </a:rPr>
              <a:t>و</a:t>
            </a:r>
            <a:r>
              <a:rPr lang="fa-IR">
                <a:cs typeface="B Zar" panose="00000400000000000000" pitchFamily="2" charset="-78"/>
              </a:rPr>
              <a:t> گفتمانها و روایتهاي سایر نمایندگان و مدعوین را شنیدم و چون خودم تخصص و علاقهاي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موضوع آن لایحه نداشتم، بر اساس اطمینانی که به برخی از نمایندگان داشتم، تصمیمگیري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کردم«.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4408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نحوه </a:t>
            </a:r>
            <a:r>
              <a:rPr lang="fa-IR">
                <a:cs typeface="B Zar" panose="00000400000000000000" pitchFamily="2" charset="-78"/>
              </a:rPr>
              <a:t>توصیف نمایندگان از فرآیندي که درك محیط را توسط آنها امکانپذیر ساخته بود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محقق را بر آن داشت که براي نشان دادن فرایند ادراك نمایندگان، </a:t>
            </a:r>
            <a:r>
              <a:rPr lang="fa-IR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مفاهیم ظهوریافته </a:t>
            </a:r>
            <a:r>
              <a:rPr lang="fa-IR">
                <a:cs typeface="B Zar" panose="00000400000000000000" pitchFamily="2" charset="-78"/>
              </a:rPr>
              <a:t>را تحت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دو زیر مقوله شناخت مستقیم و شناخت غیرمسنقیم </a:t>
            </a:r>
            <a:r>
              <a:rPr lang="fa-IR" smtClean="0">
                <a:cs typeface="B Zar" panose="00000400000000000000" pitchFamily="2" charset="-78"/>
              </a:rPr>
              <a:t>طبقه بندي </a:t>
            </a:r>
            <a:r>
              <a:rPr lang="fa-IR">
                <a:cs typeface="B Zar" panose="00000400000000000000" pitchFamily="2" charset="-78"/>
              </a:rPr>
              <a:t>نماید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5810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براساس نظر کارل ویک ) ،(1993ادراك هیچگاه به صورت فردي اتفاق نمیافتد </a:t>
            </a:r>
            <a:r>
              <a:rPr lang="fa-IR" smtClean="0">
                <a:cs typeface="B Zar" panose="00000400000000000000" pitchFamily="2" charset="-78"/>
              </a:rPr>
              <a:t>بلکه همواره </a:t>
            </a:r>
            <a:r>
              <a:rPr lang="fa-IR">
                <a:cs typeface="B Zar" panose="00000400000000000000" pitchFamily="2" charset="-78"/>
              </a:rPr>
              <a:t>به صورت اجتماعی ساخته میشود. به بیان دیگر افراد هیچ گاه نمیتوانند به </a:t>
            </a:r>
            <a:r>
              <a:rPr lang="fa-IR" smtClean="0">
                <a:cs typeface="B Zar" panose="00000400000000000000" pitchFamily="2" charset="-78"/>
              </a:rPr>
              <a:t>صورت منفرد </a:t>
            </a:r>
            <a:r>
              <a:rPr lang="fa-IR">
                <a:cs typeface="B Zar" panose="00000400000000000000" pitchFamily="2" charset="-78"/>
              </a:rPr>
              <a:t>محیط خود را درك کنند و براي شناخت وقایع محیطی تحت تأثیر افراد، </a:t>
            </a:r>
            <a:r>
              <a:rPr lang="fa-IR" smtClean="0">
                <a:cs typeface="B Zar" panose="00000400000000000000" pitchFamily="2" charset="-78"/>
              </a:rPr>
              <a:t>اجتماعات، تربیت </a:t>
            </a:r>
            <a:r>
              <a:rPr lang="fa-IR">
                <a:cs typeface="B Zar" panose="00000400000000000000" pitchFamily="2" charset="-78"/>
              </a:rPr>
              <a:t>خانوادگی، مدرسه یا دانشگاهی که فرد در آن درس خوانده و هزاران عامل دیگري </a:t>
            </a:r>
            <a:r>
              <a:rPr lang="fa-IR" smtClean="0">
                <a:cs typeface="B Zar" panose="00000400000000000000" pitchFamily="2" charset="-78"/>
              </a:rPr>
              <a:t>که جنبه </a:t>
            </a:r>
            <a:r>
              <a:rPr lang="fa-IR">
                <a:cs typeface="B Zar" panose="00000400000000000000" pitchFamily="2" charset="-78"/>
              </a:rPr>
              <a:t>اجتماعی دارند، قرار میگیرند.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067951" y="3882683"/>
            <a:ext cx="2644726" cy="1674055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جنبه اجتماعی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438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با این وجود، میتوان براي ادراك طیفی در </a:t>
            </a:r>
            <a:r>
              <a:rPr lang="fa-IR">
                <a:cs typeface="B Zar" panose="00000400000000000000" pitchFamily="2" charset="-78"/>
              </a:rPr>
              <a:t>نظر </a:t>
            </a:r>
            <a:r>
              <a:rPr lang="fa-IR" smtClean="0">
                <a:cs typeface="B Zar" panose="00000400000000000000" pitchFamily="2" charset="-78"/>
              </a:rPr>
              <a:t>گرفت، در </a:t>
            </a:r>
            <a:r>
              <a:rPr lang="fa-IR">
                <a:cs typeface="B Zar" panose="00000400000000000000" pitchFamily="2" charset="-78"/>
              </a:rPr>
              <a:t>یک سر طیف افراد به صورت عاملانه به درك محیط میپردازند و این خود فرد </a:t>
            </a:r>
            <a:r>
              <a:rPr lang="fa-IR">
                <a:cs typeface="B Zar" panose="00000400000000000000" pitchFamily="2" charset="-78"/>
              </a:rPr>
              <a:t>است </a:t>
            </a:r>
            <a:r>
              <a:rPr lang="fa-IR" smtClean="0">
                <a:cs typeface="B Zar" panose="00000400000000000000" pitchFamily="2" charset="-78"/>
              </a:rPr>
              <a:t>که نقش </a:t>
            </a:r>
            <a:r>
              <a:rPr lang="fa-IR">
                <a:cs typeface="B Zar" panose="00000400000000000000" pitchFamily="2" charset="-78"/>
              </a:rPr>
              <a:t>اساسی را در فرآیند ادراکی ایفا میکند، بنابراین در چنین شرایطی میزان </a:t>
            </a:r>
            <a:r>
              <a:rPr lang="fa-IR">
                <a:cs typeface="B Zar" panose="00000400000000000000" pitchFamily="2" charset="-78"/>
              </a:rPr>
              <a:t>اجتماعی </a:t>
            </a:r>
            <a:r>
              <a:rPr lang="fa-IR" smtClean="0">
                <a:cs typeface="B Zar" panose="00000400000000000000" pitchFamily="2" charset="-78"/>
              </a:rPr>
              <a:t>بودن ادراك </a:t>
            </a:r>
            <a:r>
              <a:rPr lang="fa-IR">
                <a:cs typeface="B Zar" panose="00000400000000000000" pitchFamily="2" charset="-78"/>
              </a:rPr>
              <a:t>کمتر است. در سر دیگر طیف، افراد در حضور دیگران و از طریق گفتگو با </a:t>
            </a:r>
            <a:r>
              <a:rPr lang="fa-IR">
                <a:cs typeface="B Zar" panose="00000400000000000000" pitchFamily="2" charset="-78"/>
              </a:rPr>
              <a:t>آنان </a:t>
            </a:r>
            <a:r>
              <a:rPr lang="fa-IR" smtClean="0">
                <a:cs typeface="B Zar" panose="00000400000000000000" pitchFamily="2" charset="-78"/>
              </a:rPr>
              <a:t>و شنیدن </a:t>
            </a:r>
            <a:r>
              <a:rPr lang="fa-IR">
                <a:cs typeface="B Zar" panose="00000400000000000000" pitchFamily="2" charset="-78"/>
              </a:rPr>
              <a:t>روایتها و داستانهاي آنها نسبت به واقعهاي ادراك مشخصی مییابند. در </a:t>
            </a:r>
            <a:r>
              <a:rPr lang="fa-IR">
                <a:cs typeface="B Zar" panose="00000400000000000000" pitchFamily="2" charset="-78"/>
              </a:rPr>
              <a:t>این </a:t>
            </a:r>
            <a:r>
              <a:rPr lang="fa-IR" smtClean="0">
                <a:cs typeface="B Zar" panose="00000400000000000000" pitchFamily="2" charset="-78"/>
              </a:rPr>
              <a:t>شرایط میزان </a:t>
            </a:r>
            <a:r>
              <a:rPr lang="fa-IR">
                <a:cs typeface="B Zar" panose="00000400000000000000" pitchFamily="2" charset="-78"/>
              </a:rPr>
              <a:t>اجتماعی بودن ادراك بیشتر است.</a:t>
            </a:r>
            <a:endParaRPr lang="fa-IR"/>
          </a:p>
        </p:txBody>
      </p:sp>
      <p:sp>
        <p:nvSpPr>
          <p:cNvPr id="4" name="Explosion 1 3"/>
          <p:cNvSpPr/>
          <p:nvPr/>
        </p:nvSpPr>
        <p:spPr>
          <a:xfrm>
            <a:off x="2602522" y="4220308"/>
            <a:ext cx="2982351" cy="1589649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میزان اجتماعی بودن ادراك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94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آنچه محققان را به دو زیرمقوله شناخت مستقیم و شناخت غیرمستقیم رهنمون کرد، </a:t>
            </a:r>
            <a:r>
              <a:rPr lang="fa-IR" smtClean="0">
                <a:cs typeface="B Zar" panose="00000400000000000000" pitchFamily="2" charset="-78"/>
              </a:rPr>
              <a:t>ظهور مفاهیم </a:t>
            </a:r>
            <a:r>
              <a:rPr lang="fa-IR">
                <a:cs typeface="B Zar" panose="00000400000000000000" pitchFamily="2" charset="-78"/>
              </a:rPr>
              <a:t>معناسازي، معنابخشی و معناشکنی بود. محققان با تجزیه و تحلیل رفتارهاي </a:t>
            </a:r>
            <a:r>
              <a:rPr lang="fa-IR" smtClean="0">
                <a:cs typeface="B Zar" panose="00000400000000000000" pitchFamily="2" charset="-78"/>
              </a:rPr>
              <a:t>نمایندگان از </a:t>
            </a:r>
            <a:r>
              <a:rPr lang="fa-IR">
                <a:cs typeface="B Zar" panose="00000400000000000000" pitchFamily="2" charset="-78"/>
              </a:rPr>
              <a:t>قبیل تلاشهایشان براي تحت تأثیر قراردادن دیگران در جلسات صحن و کمیسیون، </a:t>
            </a:r>
            <a:r>
              <a:rPr lang="fa-IR" smtClean="0">
                <a:cs typeface="B Zar" panose="00000400000000000000" pitchFamily="2" charset="-78"/>
              </a:rPr>
              <a:t>نحوه استدلالشان </a:t>
            </a:r>
            <a:r>
              <a:rPr lang="fa-IR">
                <a:cs typeface="B Zar" panose="00000400000000000000" pitchFamily="2" charset="-78"/>
              </a:rPr>
              <a:t>براي قانع کردن سایرین جهت اعطاي رأي مثبت یا منفی به یک طرح یا لایحه، </a:t>
            </a:r>
            <a:r>
              <a:rPr lang="fa-IR" smtClean="0">
                <a:cs typeface="B Zar" panose="00000400000000000000" pitchFamily="2" charset="-78"/>
              </a:rPr>
              <a:t>و بررسی </a:t>
            </a:r>
            <a:r>
              <a:rPr lang="fa-IR">
                <a:cs typeface="B Zar" panose="00000400000000000000" pitchFamily="2" charset="-78"/>
              </a:rPr>
              <a:t>فرآیند مطالعاتی ایشان براي کسب شناخت نسبت به یک طرح یا لایحه </a:t>
            </a:r>
            <a:r>
              <a:rPr lang="fa-IR" smtClean="0">
                <a:cs typeface="B Zar" panose="00000400000000000000" pitchFamily="2" charset="-78"/>
              </a:rPr>
              <a:t>به خصوص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به مفاهیم </a:t>
            </a:r>
            <a:r>
              <a:rPr lang="fa-IR">
                <a:cs typeface="B Zar" panose="00000400000000000000" pitchFamily="2" charset="-78"/>
              </a:rPr>
              <a:t>معناسازي، معنابخشی و معناشکنی دست یافتند. نامگذاري این مفاهیم با عنایت </a:t>
            </a:r>
            <a:r>
              <a:rPr lang="fa-IR" smtClean="0">
                <a:cs typeface="B Zar" panose="00000400000000000000" pitchFamily="2" charset="-78"/>
              </a:rPr>
              <a:t>به ادبیات </a:t>
            </a:r>
            <a:r>
              <a:rPr lang="fa-IR">
                <a:cs typeface="B Zar" panose="00000400000000000000" pitchFamily="2" charset="-78"/>
              </a:rPr>
              <a:t>موضوع درباره شناخت صورت پذیرفت. مفهوم معناسازي تحت زیرمقوله </a:t>
            </a:r>
            <a:r>
              <a:rPr lang="fa-IR" smtClean="0">
                <a:cs typeface="B Zar" panose="00000400000000000000" pitchFamily="2" charset="-78"/>
              </a:rPr>
              <a:t>شناخت مستقیم</a:t>
            </a:r>
            <a:r>
              <a:rPr lang="fa-IR">
                <a:cs typeface="B Zar" panose="00000400000000000000" pitchFamily="2" charset="-78"/>
              </a:rPr>
              <a:t>، و مفاهیم معنابخشی و معناشکنی تحت زیرمقوله شناخت غیرمستقیم </a:t>
            </a:r>
            <a:r>
              <a:rPr lang="fa-IR" smtClean="0">
                <a:cs typeface="B Zar" panose="00000400000000000000" pitchFamily="2" charset="-78"/>
              </a:rPr>
              <a:t>دسته بندي </a:t>
            </a:r>
            <a:r>
              <a:rPr lang="fa-IR">
                <a:cs typeface="B Zar" panose="00000400000000000000" pitchFamily="2" charset="-78"/>
              </a:rPr>
              <a:t>شدند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31520" y="5134709"/>
            <a:ext cx="3587262" cy="1434904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 معناسازي، معنابخشی و معناشکنی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1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مطابق با ادبیات موضوع، سه مفهوم معناسازي و معناشکنی و معنابخشی به این </a:t>
            </a:r>
            <a:r>
              <a:rPr lang="fa-IR" smtClean="0">
                <a:cs typeface="B Zar" panose="00000400000000000000" pitchFamily="2" charset="-78"/>
              </a:rPr>
              <a:t>صورت تعریف </a:t>
            </a:r>
            <a:r>
              <a:rPr lang="fa-IR">
                <a:cs typeface="B Zar" panose="00000400000000000000" pitchFamily="2" charset="-78"/>
              </a:rPr>
              <a:t>شدهاند: معناسازي فرایندي است که افراد از طریق آن تلاش می نمایند تا محیط </a:t>
            </a:r>
            <a:r>
              <a:rPr lang="fa-IR" smtClean="0">
                <a:cs typeface="B Zar" panose="00000400000000000000" pitchFamily="2" charset="-78"/>
              </a:rPr>
              <a:t>و وقایع </a:t>
            </a:r>
            <a:r>
              <a:rPr lang="fa-IR">
                <a:cs typeface="B Zar" panose="00000400000000000000" pitchFamily="2" charset="-78"/>
              </a:rPr>
              <a:t>محیطی را درك کنند. افراد در محیط سازمانی به طور مستمر در حال معناسازي و سپس </a:t>
            </a:r>
            <a:r>
              <a:rPr lang="fa-IR" smtClean="0">
                <a:cs typeface="B Zar" panose="00000400000000000000" pitchFamily="2" charset="-78"/>
              </a:rPr>
              <a:t> واکنش </a:t>
            </a:r>
            <a:r>
              <a:rPr lang="fa-IR">
                <a:cs typeface="B Zar" panose="00000400000000000000" pitchFamily="2" charset="-78"/>
              </a:rPr>
              <a:t>به اتفاقات محیطی هستند. </a:t>
            </a:r>
            <a:r>
              <a:rPr lang="fa-IR" sz="3200">
                <a:solidFill>
                  <a:srgbClr val="FF0000"/>
                </a:solidFill>
                <a:cs typeface="B Zar" panose="00000400000000000000" pitchFamily="2" charset="-78"/>
              </a:rPr>
              <a:t>معناسازي </a:t>
            </a:r>
            <a:r>
              <a:rPr lang="fa-IR" sz="3200" smtClean="0">
                <a:solidFill>
                  <a:srgbClr val="FF0000"/>
                </a:solidFill>
                <a:cs typeface="B Zar" panose="00000400000000000000" pitchFamily="2" charset="-78"/>
              </a:rPr>
              <a:t>مقدمه ي </a:t>
            </a:r>
            <a:r>
              <a:rPr lang="fa-IR" sz="3200">
                <a:solidFill>
                  <a:srgbClr val="FF0000"/>
                </a:solidFill>
                <a:cs typeface="B Zar" panose="00000400000000000000" pitchFamily="2" charset="-78"/>
              </a:rPr>
              <a:t>هر اقدام و کنشی محسوب </a:t>
            </a:r>
            <a:r>
              <a:rPr lang="fa-IR" sz="3200" smtClean="0">
                <a:solidFill>
                  <a:srgbClr val="FF0000"/>
                </a:solidFill>
                <a:cs typeface="B Zar" panose="00000400000000000000" pitchFamily="2" charset="-78"/>
              </a:rPr>
              <a:t>میشود</a:t>
            </a:r>
            <a:r>
              <a:rPr lang="fa-IR" smtClean="0">
                <a:cs typeface="B Zar" panose="00000400000000000000" pitchFamily="2" charset="-78"/>
              </a:rPr>
              <a:t>. معناشکنی </a:t>
            </a:r>
            <a:r>
              <a:rPr lang="fa-IR">
                <a:cs typeface="B Zar" panose="00000400000000000000" pitchFamily="2" charset="-78"/>
              </a:rPr>
              <a:t>تخریب یا شکستن معناي ساخته شده در اذهان دیگران است. معنابخشی، </a:t>
            </a:r>
            <a:r>
              <a:rPr lang="fa-IR" smtClean="0">
                <a:cs typeface="B Zar" panose="00000400000000000000" pitchFamily="2" charset="-78"/>
              </a:rPr>
              <a:t>فرایندي است </a:t>
            </a:r>
            <a:r>
              <a:rPr lang="fa-IR">
                <a:cs typeface="B Zar" panose="00000400000000000000" pitchFamily="2" charset="-78"/>
              </a:rPr>
              <a:t>که از طریق آن، افراد تلاش میکنند تا فرایند معناسازي دیگران را تحت تأثیر قرار </a:t>
            </a:r>
            <a:r>
              <a:rPr lang="fa-IR" smtClean="0">
                <a:cs typeface="B Zar" panose="00000400000000000000" pitchFamily="2" charset="-78"/>
              </a:rPr>
              <a:t>دهند و </a:t>
            </a:r>
            <a:r>
              <a:rPr lang="fa-IR">
                <a:cs typeface="B Zar" panose="00000400000000000000" pitchFamily="2" charset="-78"/>
              </a:rPr>
              <a:t>معناي ذهنی خود را جایگزین معناي شکل گرفته در اذهان دیگران کنند )تیلور، 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959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 عنایت به تعاریف بالا میتوان اینگونه نتیجه گرفت که به تلاشهاي نمایندگان </a:t>
            </a:r>
            <a:r>
              <a:rPr lang="fa-IR" smtClean="0">
                <a:cs typeface="B Zar" panose="00000400000000000000" pitchFamily="2" charset="-78"/>
              </a:rPr>
              <a:t>براي ادراك </a:t>
            </a:r>
            <a:r>
              <a:rPr lang="fa-IR">
                <a:cs typeface="B Zar" panose="00000400000000000000" pitchFamily="2" charset="-78"/>
              </a:rPr>
              <a:t>وقایع محیطی و قوانین در فرایند تصویب قوانین، معناسازي اطلاق میشود. </a:t>
            </a:r>
            <a:r>
              <a:rPr lang="fa-IR" smtClean="0">
                <a:cs typeface="B Zar" panose="00000400000000000000" pitchFamily="2" charset="-78"/>
              </a:rPr>
              <a:t>نمایندگان براساس </a:t>
            </a:r>
            <a:r>
              <a:rPr lang="fa-IR">
                <a:cs typeface="B Zar" panose="00000400000000000000" pitchFamily="2" charset="-78"/>
              </a:rPr>
              <a:t>چارچوبهاي ذهنی خود به برخی از نشانههاي محیطی به طور ویژه توجه میکنند </a:t>
            </a:r>
            <a:r>
              <a:rPr lang="fa-IR" smtClean="0">
                <a:cs typeface="B Zar" panose="00000400000000000000" pitchFamily="2" charset="-78"/>
              </a:rPr>
              <a:t>و در </a:t>
            </a:r>
            <a:r>
              <a:rPr lang="fa-IR">
                <a:cs typeface="B Zar" panose="00000400000000000000" pitchFamily="2" charset="-78"/>
              </a:rPr>
              <a:t>همان حال برخی از نشانههاي محیطی دیگر را نادیده </a:t>
            </a:r>
            <a:r>
              <a:rPr lang="fa-IR" smtClean="0">
                <a:cs typeface="B Zar" panose="00000400000000000000" pitchFamily="2" charset="-78"/>
              </a:rPr>
              <a:t>می انگارند</a:t>
            </a:r>
            <a:r>
              <a:rPr lang="fa-IR">
                <a:cs typeface="B Zar" panose="00000400000000000000" pitchFamily="2" charset="-78"/>
              </a:rPr>
              <a:t>. نمایندگان به دنبال </a:t>
            </a:r>
            <a:r>
              <a:rPr lang="fa-IR" smtClean="0">
                <a:cs typeface="B Zar" panose="00000400000000000000" pitchFamily="2" charset="-78"/>
              </a:rPr>
              <a:t>ساخت معنا </a:t>
            </a:r>
            <a:r>
              <a:rPr lang="fa-IR">
                <a:cs typeface="B Zar" panose="00000400000000000000" pitchFamily="2" charset="-78"/>
              </a:rPr>
              <a:t>از وقایع محیطی، طرحها و لوایح هستند و بر اساس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معناي ساخته شده در ذهنشان </a:t>
            </a:r>
            <a:r>
              <a:rPr lang="fa-IR">
                <a:cs typeface="B Zar" panose="00000400000000000000" pitchFamily="2" charset="-78"/>
              </a:rPr>
              <a:t>نسبت </a:t>
            </a:r>
            <a:r>
              <a:rPr lang="fa-IR" smtClean="0">
                <a:cs typeface="B Zar" panose="00000400000000000000" pitchFamily="2" charset="-78"/>
              </a:rPr>
              <a:t>به یک </a:t>
            </a:r>
            <a:r>
              <a:rPr lang="fa-IR">
                <a:cs typeface="B Zar" panose="00000400000000000000" pitchFamily="2" charset="-78"/>
              </a:rPr>
              <a:t>طرح یا لایحه نظر میدهند. بنابراین کلیه ادراكهایی که یک نماینده نسبت به یک </a:t>
            </a:r>
            <a:r>
              <a:rPr lang="fa-IR" smtClean="0">
                <a:cs typeface="B Zar" panose="00000400000000000000" pitchFamily="2" charset="-78"/>
              </a:rPr>
              <a:t>طرح یا </a:t>
            </a:r>
            <a:r>
              <a:rPr lang="fa-IR">
                <a:cs typeface="B Zar" panose="00000400000000000000" pitchFamily="2" charset="-78"/>
              </a:rPr>
              <a:t>لایحه دارد را میتوان معناسازي نامگذاري کرد. این مفهوم در شمار زیادي از شواهد </a:t>
            </a:r>
            <a:r>
              <a:rPr lang="fa-IR" smtClean="0">
                <a:cs typeface="B Zar" panose="00000400000000000000" pitchFamily="2" charset="-78"/>
              </a:rPr>
              <a:t>به دستآمده </a:t>
            </a:r>
            <a:r>
              <a:rPr lang="fa-IR">
                <a:cs typeface="B Zar" panose="00000400000000000000" pitchFamily="2" charset="-78"/>
              </a:rPr>
              <a:t>مشاهده شد و چون به طور مستقیم رخ میداد، محققان از عنوان شناخت </a:t>
            </a:r>
            <a:r>
              <a:rPr lang="fa-IR" smtClean="0">
                <a:cs typeface="B Zar" panose="00000400000000000000" pitchFamily="2" charset="-78"/>
              </a:rPr>
              <a:t>مستقیم براي </a:t>
            </a:r>
            <a:r>
              <a:rPr lang="fa-IR">
                <a:cs typeface="B Zar" panose="00000400000000000000" pitchFamily="2" charset="-78"/>
              </a:rPr>
              <a:t>نامگذاري زیر مقوله مربوط به آن بهره گرفتند.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21774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شواهد دیگر مؤید این واقعیت بودند که شناخت به طور غیرمستقیم هم اتفاق </a:t>
            </a:r>
            <a:r>
              <a:rPr lang="fa-IR" smtClean="0">
                <a:cs typeface="B Zar" panose="00000400000000000000" pitchFamily="2" charset="-78"/>
              </a:rPr>
              <a:t>میافتد. نمایندگان </a:t>
            </a:r>
            <a:r>
              <a:rPr lang="fa-IR">
                <a:cs typeface="B Zar" panose="00000400000000000000" pitchFamily="2" charset="-78"/>
              </a:rPr>
              <a:t>در موقعیتهایی با بیان گفتمانها، روایتها، داستانها و ارائه استدلال </a:t>
            </a:r>
            <a:r>
              <a:rPr lang="fa-IR" smtClean="0">
                <a:cs typeface="B Zar" panose="00000400000000000000" pitchFamily="2" charset="-78"/>
              </a:rPr>
              <a:t>در گردهماییهاي </a:t>
            </a:r>
            <a:r>
              <a:rPr lang="fa-IR">
                <a:cs typeface="B Zar" panose="00000400000000000000" pitchFamily="2" charset="-78"/>
              </a:rPr>
              <a:t>گوناگون، سعی در تخریب معنا و ادراك ساخته شده در مورد یک طرح </a:t>
            </a:r>
            <a:r>
              <a:rPr lang="fa-IR" smtClean="0">
                <a:cs typeface="B Zar" panose="00000400000000000000" pitchFamily="2" charset="-78"/>
              </a:rPr>
              <a:t>یا لایحه </a:t>
            </a:r>
            <a:r>
              <a:rPr lang="fa-IR">
                <a:cs typeface="B Zar" panose="00000400000000000000" pitchFamily="2" charset="-78"/>
              </a:rPr>
              <a:t>در اذهان سایر نمایندگان داشتند )معناشکنی( و با ارائه استدلالهاي گوناگون سعی </a:t>
            </a:r>
            <a:r>
              <a:rPr lang="fa-IR" smtClean="0">
                <a:cs typeface="B Zar" panose="00000400000000000000" pitchFamily="2" charset="-78"/>
              </a:rPr>
              <a:t>می- کردند </a:t>
            </a:r>
            <a:r>
              <a:rPr lang="fa-IR">
                <a:cs typeface="B Zar" panose="00000400000000000000" pitchFamily="2" charset="-78"/>
              </a:rPr>
              <a:t>معناي ذهنی خود را به آنها انتقال دهند )معنابخشی( و بدین شکل تحقق </a:t>
            </a:r>
            <a:r>
              <a:rPr lang="fa-IR" smtClean="0">
                <a:cs typeface="B Zar" panose="00000400000000000000" pitchFamily="2" charset="-78"/>
              </a:rPr>
              <a:t>ادراك جدیدي </a:t>
            </a:r>
            <a:r>
              <a:rPr lang="fa-IR">
                <a:cs typeface="B Zar" panose="00000400000000000000" pitchFamily="2" charset="-78"/>
              </a:rPr>
              <a:t>را در سایر نمایندگان تسهیل کنند. از آنجا که این نوع از شناخت به طور </a:t>
            </a:r>
            <a:r>
              <a:rPr lang="fa-IR" smtClean="0">
                <a:cs typeface="B Zar" panose="00000400000000000000" pitchFamily="2" charset="-78"/>
              </a:rPr>
              <a:t>غیرمستقیم رخ </a:t>
            </a:r>
            <a:r>
              <a:rPr lang="fa-IR">
                <a:cs typeface="B Zar" panose="00000400000000000000" pitchFamily="2" charset="-78"/>
              </a:rPr>
              <a:t>میداد، محققان از عنوان شناخت غیرمستقیم براي نامگذاري زیرمقوله مرتبط با آن </a:t>
            </a:r>
            <a:r>
              <a:rPr lang="fa-IR" smtClean="0">
                <a:cs typeface="B Zar" panose="00000400000000000000" pitchFamily="2" charset="-78"/>
              </a:rPr>
              <a:t>استفاده کردند</a:t>
            </a:r>
            <a:r>
              <a:rPr lang="fa-IR">
                <a:cs typeface="B Zar" panose="00000400000000000000" pitchFamily="2" charset="-78"/>
              </a:rPr>
              <a:t>. در ذیل این زیرمقوله،دو مفهوم معناشکنی و معنابخشی جاي گرفت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846" y="5388570"/>
            <a:ext cx="448712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>
                <a:cs typeface="B Zar" panose="00000400000000000000" pitchFamily="2" charset="-78"/>
              </a:rPr>
              <a:t>اذهان سایر نمایندگان</a:t>
            </a:r>
            <a:endParaRPr lang="fa-IR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3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براین اساس ادراك نقش کلیدي در </a:t>
            </a:r>
            <a:r>
              <a:rPr lang="fa-IR" smtClean="0">
                <a:cs typeface="B Zar" panose="00000400000000000000" pitchFamily="2" charset="-78"/>
              </a:rPr>
              <a:t>شناخت نمایندگان </a:t>
            </a:r>
            <a:r>
              <a:rPr lang="fa-IR">
                <a:cs typeface="B Zar" panose="00000400000000000000" pitchFamily="2" charset="-78"/>
              </a:rPr>
              <a:t>از جهان پیرامونی ایفا میکند، بنابراین بررسی عوامل مؤثر بر ادراك نمایندگان </a:t>
            </a:r>
            <a:r>
              <a:rPr lang="fa-IR" smtClean="0">
                <a:cs typeface="B Zar" panose="00000400000000000000" pitchFamily="2" charset="-78"/>
              </a:rPr>
              <a:t>به هنگام </a:t>
            </a:r>
            <a:r>
              <a:rPr lang="fa-IR">
                <a:cs typeface="B Zar" panose="00000400000000000000" pitchFamily="2" charset="-78"/>
              </a:rPr>
              <a:t>قانونگذاري موضوعی کلیدي است. بررسی عوامل مؤثر بر ادراك نمایندگان </a:t>
            </a:r>
            <a:r>
              <a:rPr lang="fa-IR" smtClean="0">
                <a:cs typeface="B Zar" panose="00000400000000000000" pitchFamily="2" charset="-78"/>
              </a:rPr>
              <a:t>در قانونگذاري </a:t>
            </a:r>
            <a:r>
              <a:rPr lang="fa-IR">
                <a:cs typeface="B Zar" panose="00000400000000000000" pitchFamily="2" charset="-78"/>
              </a:rPr>
              <a:t>و افزایش آگاهی نمایندگان از تأثیر این عوامل میتواند نمایندگان را در </a:t>
            </a:r>
            <a:r>
              <a:rPr lang="fa-IR" smtClean="0">
                <a:cs typeface="B Zar" panose="00000400000000000000" pitchFamily="2" charset="-78"/>
              </a:rPr>
              <a:t>ارتقاء کیفیت </a:t>
            </a:r>
            <a:r>
              <a:rPr lang="fa-IR">
                <a:cs typeface="B Zar" panose="00000400000000000000" pitchFamily="2" charset="-78"/>
              </a:rPr>
              <a:t>تدوین و تصویب قوانین یاري کند. </a:t>
            </a:r>
          </a:p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38200" y="5422131"/>
            <a:ext cx="844173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>
                <a:cs typeface="B Zar" panose="00000400000000000000" pitchFamily="2" charset="-78"/>
              </a:rPr>
              <a:t>ادراك نمایندگان در قانونگذاري و افزایش آگاهی نمایندگان</a:t>
            </a:r>
            <a:endParaRPr lang="en-US" sz="3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6646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عوامل محیط خارجی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mtClean="0">
                <a:cs typeface="B Zar" panose="00000400000000000000" pitchFamily="2" charset="-78"/>
              </a:rPr>
              <a:t>در </a:t>
            </a:r>
            <a:r>
              <a:rPr lang="fa-IR">
                <a:cs typeface="B Zar" panose="00000400000000000000" pitchFamily="2" charset="-78"/>
              </a:rPr>
              <a:t>پژوهش حاضر، چهار مفهوم فشارهاي سیاسی- حقوقی، فشارهاي اقتصادي، فشارهاي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اجتماعی- فرهنگی و فشارهاي فناورانه، عوامل محیط خارجی را تشکیل دادند. فشارهاي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سیاسی و حقوقی از مهمترین عواملی بود که به طور مستقیم و غیرمستقیم در صحبتها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روایتهاي نمایندگان بازگو شد. نمایندگان براي تصویب یک قانون تحت فشارهاي گوناگون از سوي دولت و سایر نهادها قرار میگیرند. 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6392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از سویی، مردم به </a:t>
            </a:r>
            <a:r>
              <a:rPr lang="fa-IR">
                <a:cs typeface="B Zar" panose="00000400000000000000" pitchFamily="2" charset="-78"/>
              </a:rPr>
              <a:t>نمایندگان </a:t>
            </a:r>
            <a:r>
              <a:rPr lang="fa-IR" smtClean="0">
                <a:cs typeface="B Zar" panose="00000400000000000000" pitchFamily="2" charset="-78"/>
              </a:rPr>
              <a:t>فشار میآورند </a:t>
            </a:r>
            <a:r>
              <a:rPr lang="fa-IR">
                <a:cs typeface="B Zar" panose="00000400000000000000" pitchFamily="2" charset="-78"/>
              </a:rPr>
              <a:t>و از نمایندگان شهرشان انتظار دارند قوانینی را در راستاي منافع منطقه </a:t>
            </a:r>
            <a:r>
              <a:rPr lang="fa-IR">
                <a:cs typeface="B Zar" panose="00000400000000000000" pitchFamily="2" charset="-78"/>
              </a:rPr>
              <a:t>آنان </a:t>
            </a:r>
            <a:r>
              <a:rPr lang="fa-IR" smtClean="0">
                <a:cs typeface="B Zar" panose="00000400000000000000" pitchFamily="2" charset="-78"/>
              </a:rPr>
              <a:t>تصویب کنند</a:t>
            </a:r>
            <a:r>
              <a:rPr lang="fa-IR">
                <a:cs typeface="B Zar" panose="00000400000000000000" pitchFamily="2" charset="-78"/>
              </a:rPr>
              <a:t>، و از سوي دیگر از نمایندگان انتظار میرود که همسو با منافع حزبی که به </a:t>
            </a:r>
            <a:r>
              <a:rPr lang="fa-IR">
                <a:cs typeface="B Zar" panose="00000400000000000000" pitchFamily="2" charset="-78"/>
              </a:rPr>
              <a:t>آن </a:t>
            </a:r>
            <a:r>
              <a:rPr lang="fa-IR" smtClean="0">
                <a:cs typeface="B Zar" panose="00000400000000000000" pitchFamily="2" charset="-78"/>
              </a:rPr>
              <a:t>تعلق دارند</a:t>
            </a:r>
            <a:r>
              <a:rPr lang="fa-IR">
                <a:cs typeface="B Zar" panose="00000400000000000000" pitchFamily="2" charset="-78"/>
              </a:rPr>
              <a:t>، اقداماتی انجام دهند. بهعلاوه، گاهی اوقات فشارهایی از سوي مسئولین </a:t>
            </a:r>
            <a:r>
              <a:rPr lang="fa-IR">
                <a:cs typeface="B Zar" panose="00000400000000000000" pitchFamily="2" charset="-78"/>
              </a:rPr>
              <a:t>اجرایی </a:t>
            </a:r>
            <a:r>
              <a:rPr lang="fa-IR" smtClean="0">
                <a:cs typeface="B Zar" panose="00000400000000000000" pitchFamily="2" charset="-78"/>
              </a:rPr>
              <a:t>به نمایندگان </a:t>
            </a:r>
            <a:r>
              <a:rPr lang="fa-IR">
                <a:cs typeface="B Zar" panose="00000400000000000000" pitchFamily="2" charset="-78"/>
              </a:rPr>
              <a:t>وارد میشود تا در راستاي تأیید لوایح دولت اقداماتی انجام دهند. در </a:t>
            </a:r>
            <a:r>
              <a:rPr lang="fa-IR">
                <a:cs typeface="B Zar" panose="00000400000000000000" pitchFamily="2" charset="-78"/>
              </a:rPr>
              <a:t>این </a:t>
            </a:r>
            <a:r>
              <a:rPr lang="fa-IR" smtClean="0">
                <a:cs typeface="B Zar" panose="00000400000000000000" pitchFamily="2" charset="-78"/>
              </a:rPr>
              <a:t>میان نگرانیهاي </a:t>
            </a:r>
            <a:r>
              <a:rPr lang="fa-IR">
                <a:cs typeface="B Zar" panose="00000400000000000000" pitchFamily="2" charset="-78"/>
              </a:rPr>
              <a:t>درونی و پیشبینی نمایندگان از شرایط کاریشان پس از دوره نمایندگی، تمایل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آنها براي انتخاب شدن مجدد براي دورههاي آتی، و انگیزه کسب مناصب دولتی، فشارهاي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وارد شده به نمایندگان را تشدید میکند</a:t>
            </a: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838200" y="4923692"/>
            <a:ext cx="4164037" cy="111134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فشارهایی از سوي مسئولین اجرایی به نمایندگان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99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 توجه به نقش کلیدي نماینده در تصویب قوانین، گاهی اوقات نهادهاي گوناگون و </a:t>
            </a:r>
            <a:r>
              <a:rPr lang="fa-IR" smtClean="0">
                <a:cs typeface="B Zar" panose="00000400000000000000" pitchFamily="2" charset="-78"/>
              </a:rPr>
              <a:t>حتی سایر </a:t>
            </a:r>
            <a:r>
              <a:rPr lang="fa-IR">
                <a:cs typeface="B Zar" panose="00000400000000000000" pitchFamily="2" charset="-78"/>
              </a:rPr>
              <a:t>نمایندگان، از ابزارهاي اقتصادي براي تحت تأثیر قرار دادن نمایندگان استفاده </a:t>
            </a:r>
            <a:r>
              <a:rPr lang="fa-IR" smtClean="0">
                <a:cs typeface="B Zar" panose="00000400000000000000" pitchFamily="2" charset="-78"/>
              </a:rPr>
              <a:t>میکنند. بالا </a:t>
            </a:r>
            <a:r>
              <a:rPr lang="fa-IR">
                <a:cs typeface="B Zar" panose="00000400000000000000" pitchFamily="2" charset="-78"/>
              </a:rPr>
              <a:t>رفتن انتظارات اعضاي خانواده نمایندگان و وعده اعطاي برخی امتیازهاي اقتصادي </a:t>
            </a:r>
            <a:r>
              <a:rPr lang="fa-IR" smtClean="0">
                <a:cs typeface="B Zar" panose="00000400000000000000" pitchFamily="2" charset="-78"/>
              </a:rPr>
              <a:t>همواره نمایندگان </a:t>
            </a:r>
            <a:r>
              <a:rPr lang="fa-IR">
                <a:cs typeface="B Zar" panose="00000400000000000000" pitchFamily="2" charset="-78"/>
              </a:rPr>
              <a:t>را تحت فشار قرار میدهد، لذا فشارهاي اقتصادي نیز نقش مهمی در اثرگذاري </a:t>
            </a:r>
            <a:r>
              <a:rPr lang="fa-IR" smtClean="0">
                <a:cs typeface="B Zar" panose="00000400000000000000" pitchFamily="2" charset="-78"/>
              </a:rPr>
              <a:t>بر ادراك </a:t>
            </a:r>
            <a:r>
              <a:rPr lang="fa-IR">
                <a:cs typeface="B Zar" panose="00000400000000000000" pitchFamily="2" charset="-78"/>
              </a:rPr>
              <a:t>نمایندگان ایفا </a:t>
            </a:r>
            <a:r>
              <a:rPr lang="fa-IR" smtClean="0">
                <a:cs typeface="B Zar" panose="00000400000000000000" pitchFamily="2" charset="-78"/>
              </a:rPr>
              <a:t>می کند 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38200" y="4614203"/>
            <a:ext cx="2869809" cy="1308296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>
                <a:solidFill>
                  <a:srgbClr val="FF0000"/>
                </a:solidFill>
                <a:cs typeface="B Zar" panose="00000400000000000000" pitchFamily="2" charset="-78"/>
              </a:rPr>
              <a:t>ابزارهاي اقتصادي</a:t>
            </a:r>
            <a:endParaRPr lang="fa-I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175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خشی از فشارهاي اجتماعی و فرهنگی وارده به نمایندگان از سوي مردم نشأت </a:t>
            </a:r>
            <a:r>
              <a:rPr lang="fa-IR" smtClean="0">
                <a:cs typeface="B Zar" panose="00000400000000000000" pitchFamily="2" charset="-78"/>
              </a:rPr>
              <a:t>میگیرد. مردم </a:t>
            </a:r>
            <a:r>
              <a:rPr lang="fa-IR">
                <a:cs typeface="B Zar" panose="00000400000000000000" pitchFamily="2" charset="-78"/>
              </a:rPr>
              <a:t>انتظارات متفاوتی از نمایندگان خود دارند، انتظاراتی که ممکن است حتی جزء </a:t>
            </a:r>
            <a:r>
              <a:rPr lang="fa-IR" smtClean="0">
                <a:cs typeface="B Zar" panose="00000400000000000000" pitchFamily="2" charset="-78"/>
              </a:rPr>
              <a:t>وظایف نمایندگی </a:t>
            </a:r>
            <a:r>
              <a:rPr lang="fa-IR">
                <a:cs typeface="B Zar" panose="00000400000000000000" pitchFamily="2" charset="-78"/>
              </a:rPr>
              <a:t>هم نباشد. انتظار دریافت وام، فراهمسازي زمینه اشتغال براي فرزندان، انتقال </a:t>
            </a:r>
            <a:r>
              <a:rPr lang="fa-IR" smtClean="0">
                <a:cs typeface="B Zar" panose="00000400000000000000" pitchFamily="2" charset="-78"/>
              </a:rPr>
              <a:t>فرزندان از </a:t>
            </a:r>
            <a:r>
              <a:rPr lang="fa-IR">
                <a:cs typeface="B Zar" panose="00000400000000000000" pitchFamily="2" charset="-78"/>
              </a:rPr>
              <a:t>دانشگاههاي شهرهاي مختلف و موارد دیگر فشار بسیاري را به یک نماینده وارد </a:t>
            </a:r>
            <a:r>
              <a:rPr lang="fa-IR" smtClean="0">
                <a:cs typeface="B Zar" panose="00000400000000000000" pitchFamily="2" charset="-78"/>
              </a:rPr>
              <a:t>میکند. 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50809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>
                <a:cs typeface="B Zar" panose="00000400000000000000" pitchFamily="2" charset="-78"/>
              </a:rPr>
              <a:t>این امر براي نمایندگان حوزههاي انتخاباتی کوچکتر مشهودتر است. نمایندگان از یک سو به آراي مردم براي دوره بعد احتیاج دارند و از سوي دیگر مسائل و دغدغههاي انسانی و احساسی به آنها اجازه نمیدهد نسبت به این مسائل بیتفاوت باشند. انتظارات و فشار رسانهها براي تدوین قانون مناسب و مطالبه حل مسائل محلی این فشارها را مضاعف میکند </a:t>
            </a:r>
          </a:p>
          <a:p>
            <a:endParaRPr lang="fa-IR"/>
          </a:p>
        </p:txBody>
      </p:sp>
      <p:sp>
        <p:nvSpPr>
          <p:cNvPr id="4" name="Flowchart: Card 3"/>
          <p:cNvSpPr/>
          <p:nvPr/>
        </p:nvSpPr>
        <p:spPr>
          <a:xfrm>
            <a:off x="970671" y="4516975"/>
            <a:ext cx="3179299" cy="1659988"/>
          </a:xfrm>
          <a:prstGeom prst="flowChartPunchedCar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حوزههاي انتخاباتی کوچکتر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624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 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چند سال اخیر، </a:t>
            </a:r>
            <a:r>
              <a:rPr lang="fa-IR" smtClean="0">
                <a:cs typeface="B Zar" panose="00000400000000000000" pitchFamily="2" charset="-78"/>
              </a:rPr>
              <a:t>شبکه هاي </a:t>
            </a:r>
            <a:r>
              <a:rPr lang="fa-IR">
                <a:cs typeface="B Zar" panose="00000400000000000000" pitchFamily="2" charset="-78"/>
              </a:rPr>
              <a:t>مجازي همچون تلگرام، واتساپ و کانالهاي تلگرامی، </a:t>
            </a:r>
            <a:r>
              <a:rPr lang="fa-IR" smtClean="0">
                <a:cs typeface="B Zar" panose="00000400000000000000" pitchFamily="2" charset="-78"/>
              </a:rPr>
              <a:t>بروز تغییرات </a:t>
            </a:r>
            <a:r>
              <a:rPr lang="fa-IR">
                <a:cs typeface="B Zar" panose="00000400000000000000" pitchFamily="2" charset="-78"/>
              </a:rPr>
              <a:t>گستردهاي را در سطح جامعه به دنبال داشته است. استقبال چشمگیر مردم از این </a:t>
            </a:r>
            <a:r>
              <a:rPr lang="fa-IR" smtClean="0">
                <a:cs typeface="B Zar" panose="00000400000000000000" pitchFamily="2" charset="-78"/>
              </a:rPr>
              <a:t>نوع رسانههاي </a:t>
            </a:r>
            <a:r>
              <a:rPr lang="fa-IR">
                <a:cs typeface="B Zar" panose="00000400000000000000" pitchFamily="2" charset="-78"/>
              </a:rPr>
              <a:t>عمومی، باعث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طرح شدن مشکلات و مطالبات اجتماعی </a:t>
            </a:r>
            <a:r>
              <a:rPr lang="fa-IR">
                <a:cs typeface="B Zar" panose="00000400000000000000" pitchFamily="2" charset="-78"/>
              </a:rPr>
              <a:t>در ابعادي وسیع شده </a:t>
            </a:r>
            <a:r>
              <a:rPr lang="fa-IR" smtClean="0">
                <a:cs typeface="B Zar" panose="00000400000000000000" pitchFamily="2" charset="-78"/>
              </a:rPr>
              <a:t>است، معضل </a:t>
            </a:r>
            <a:r>
              <a:rPr lang="fa-IR">
                <a:cs typeface="B Zar" panose="00000400000000000000" pitchFamily="2" charset="-78"/>
              </a:rPr>
              <a:t>حقوقهاي نجومی از جمله مصادیق بارز قابل ذکر در </a:t>
            </a:r>
            <a:r>
              <a:rPr lang="fa-IR" smtClean="0">
                <a:cs typeface="B Zar" panose="00000400000000000000" pitchFamily="2" charset="-78"/>
              </a:rPr>
              <a:t>این خصوص </a:t>
            </a:r>
            <a:r>
              <a:rPr lang="fa-IR">
                <a:cs typeface="B Zar" panose="00000400000000000000" pitchFamily="2" charset="-78"/>
              </a:rPr>
              <a:t>است. در </a:t>
            </a:r>
            <a:r>
              <a:rPr lang="fa-IR" smtClean="0">
                <a:cs typeface="B Zar" panose="00000400000000000000" pitchFamily="2" charset="-78"/>
              </a:rPr>
              <a:t>حال حاضر </a:t>
            </a:r>
            <a:r>
              <a:rPr lang="fa-IR">
                <a:cs typeface="B Zar" panose="00000400000000000000" pitchFamily="2" charset="-78"/>
              </a:rPr>
              <a:t>برخی از رسانههاي داخلی و خارجی نیز از این ابزارها </a:t>
            </a:r>
            <a:r>
              <a:rPr lang="fa-IR" smtClean="0">
                <a:cs typeface="B Zar" panose="00000400000000000000" pitchFamily="2" charset="-78"/>
              </a:rPr>
              <a:t>بهره برداري </a:t>
            </a:r>
            <a:r>
              <a:rPr lang="fa-IR">
                <a:cs typeface="B Zar" panose="00000400000000000000" pitchFamily="2" charset="-78"/>
              </a:rPr>
              <a:t>سیاسی میکنند.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7838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مصاحبههاي صورتپذیرفته با تعدادي از نمایندگان، به این نکته اشاره شد که </a:t>
            </a:r>
            <a:r>
              <a:rPr lang="fa-IR">
                <a:cs typeface="B Zar" panose="00000400000000000000" pitchFamily="2" charset="-78"/>
              </a:rPr>
              <a:t>این </a:t>
            </a:r>
            <a:r>
              <a:rPr lang="fa-IR" smtClean="0">
                <a:cs typeface="B Zar" panose="00000400000000000000" pitchFamily="2" charset="-78"/>
              </a:rPr>
              <a:t>رسانه ها </a:t>
            </a:r>
            <a:r>
              <a:rPr lang="fa-IR" smtClean="0">
                <a:cs typeface="B Zar" panose="00000400000000000000" pitchFamily="2" charset="-78"/>
              </a:rPr>
              <a:t>آزادي </a:t>
            </a:r>
            <a:r>
              <a:rPr lang="fa-IR">
                <a:cs typeface="B Zar" panose="00000400000000000000" pitchFamily="2" charset="-78"/>
              </a:rPr>
              <a:t>عمل نمایندگان را محدود کردهاند. بسیاري از نمایندگان اذعان داشتند که ترس </a:t>
            </a:r>
            <a:r>
              <a:rPr lang="fa-IR" smtClean="0">
                <a:cs typeface="B Zar" panose="00000400000000000000" pitchFamily="2" charset="-78"/>
              </a:rPr>
              <a:t>از رسانهاي </a:t>
            </a:r>
            <a:r>
              <a:rPr lang="fa-IR">
                <a:cs typeface="B Zar" panose="00000400000000000000" pitchFamily="2" charset="-78"/>
              </a:rPr>
              <a:t>شدن، جسارت و تمایل آنها به ریسکپذیري را محدود ساخته است. از سوي دیگر،</a:t>
            </a:r>
            <a:br>
              <a:rPr lang="fa-IR">
                <a:cs typeface="B Zar" panose="00000400000000000000" pitchFamily="2" charset="-78"/>
              </a:rPr>
            </a:br>
            <a:r>
              <a:rPr lang="en-US">
                <a:cs typeface="B Zar" panose="00000400000000000000" pitchFamily="2" charset="-78"/>
              </a:rPr>
              <a:t>IT</a:t>
            </a:r>
            <a:r>
              <a:rPr lang="fa-IR">
                <a:cs typeface="B Zar" panose="00000400000000000000" pitchFamily="2" charset="-78"/>
              </a:rPr>
              <a:t>محور شدن بسیاري از فرایندهایی که سابقاً به طور سنتی انجام میشدند مانند خدمات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الکترونیک دولتی، و ضرورت برخورداري نمایندگان از ایمیل، وبسایت، کانال تلگرامی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صفحه هاي شخصی و مدیریت مناسب آنها، از جمله دیگر عواملی هستند که فشارهاي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فناورانه بر نمایندگان را افزایش میدهند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38200" y="4981209"/>
            <a:ext cx="4459458" cy="119575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تمایل آنها به ریسکپذیري را محدود ساخته است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06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عوامل محیط داخلی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دو </a:t>
            </a:r>
            <a:r>
              <a:rPr lang="fa-IR">
                <a:cs typeface="B Zar" panose="00000400000000000000" pitchFamily="2" charset="-78"/>
              </a:rPr>
              <a:t>مفهوم ساختار و رویههاي سازمان، و فرهنگ حاکم بر سازمان مجلس به عنوان </a:t>
            </a:r>
            <a:r>
              <a:rPr lang="fa-IR" smtClean="0">
                <a:cs typeface="B Zar" panose="00000400000000000000" pitchFamily="2" charset="-78"/>
              </a:rPr>
              <a:t>عوامل محیط </a:t>
            </a:r>
            <a:r>
              <a:rPr lang="fa-IR">
                <a:cs typeface="B Zar" panose="00000400000000000000" pitchFamily="2" charset="-78"/>
              </a:rPr>
              <a:t>داخلی مؤثر بر ادراك نمایندگان احصاء شدند. مسلماً نمایندگان در بستر </a:t>
            </a:r>
            <a:r>
              <a:rPr lang="fa-IR" smtClean="0">
                <a:cs typeface="B Zar" panose="00000400000000000000" pitchFamily="2" charset="-78"/>
              </a:rPr>
              <a:t>سازمانی مجلس </a:t>
            </a:r>
            <a:r>
              <a:rPr lang="fa-IR">
                <a:cs typeface="B Zar" panose="00000400000000000000" pitchFamily="2" charset="-78"/>
              </a:rPr>
              <a:t>فعالیت میکنند. فرایندهاي تعریف شده براي مطرح شدن یک طرح یا لایحه، </a:t>
            </a:r>
            <a:r>
              <a:rPr lang="fa-IR" smtClean="0">
                <a:cs typeface="B Zar" panose="00000400000000000000" pitchFamily="2" charset="-78"/>
              </a:rPr>
              <a:t>و فرایندهاي </a:t>
            </a:r>
            <a:r>
              <a:rPr lang="fa-IR">
                <a:cs typeface="B Zar" panose="00000400000000000000" pitchFamily="2" charset="-78"/>
              </a:rPr>
              <a:t>مرتبط با طرح سؤال، تذکر و استیضاح و سایر ابزار نظارتی بر نحوه ادراك </a:t>
            </a:r>
            <a:r>
              <a:rPr lang="fa-IR" smtClean="0">
                <a:cs typeface="B Zar" panose="00000400000000000000" pitchFamily="2" charset="-78"/>
              </a:rPr>
              <a:t>نماینده اثر </a:t>
            </a:r>
            <a:r>
              <a:rPr lang="fa-IR">
                <a:cs typeface="B Zar" panose="00000400000000000000" pitchFamily="2" charset="-78"/>
              </a:rPr>
              <a:t>میگذارد. فرهنگ حاکم بر سازمان مجلس اعم از کارکنان ستادي و نمایندگان، بر </a:t>
            </a:r>
            <a:r>
              <a:rPr lang="fa-IR" smtClean="0">
                <a:cs typeface="B Zar" panose="00000400000000000000" pitchFamily="2" charset="-78"/>
              </a:rPr>
              <a:t>نحوه ادراك </a:t>
            </a:r>
            <a:r>
              <a:rPr lang="fa-IR">
                <a:cs typeface="B Zar" panose="00000400000000000000" pitchFamily="2" charset="-78"/>
              </a:rPr>
              <a:t>نماینده مؤثر است.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942535" y="4699855"/>
            <a:ext cx="3671668" cy="1477108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فرهنگ حاکم بر سازمان مجلس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375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آیین نامه داخلی مجلس فرایند بررسی طرحها و </a:t>
            </a:r>
            <a:r>
              <a:rPr lang="fa-IR">
                <a:cs typeface="B Zar" panose="00000400000000000000" pitchFamily="2" charset="-78"/>
              </a:rPr>
              <a:t>لوایح </a:t>
            </a:r>
            <a:r>
              <a:rPr lang="fa-IR" smtClean="0">
                <a:cs typeface="B Zar" panose="00000400000000000000" pitchFamily="2" charset="-78"/>
              </a:rPr>
              <a:t>و همچنین </a:t>
            </a:r>
            <a:r>
              <a:rPr lang="fa-IR">
                <a:cs typeface="B Zar" panose="00000400000000000000" pitchFamily="2" charset="-78"/>
              </a:rPr>
              <a:t>سایر وظایف نمایندگان مشخص شده است، فرایندهاي تدوین شده نقش </a:t>
            </a:r>
            <a:r>
              <a:rPr lang="fa-IR">
                <a:cs typeface="B Zar" panose="00000400000000000000" pitchFamily="2" charset="-78"/>
              </a:rPr>
              <a:t>بسزایی </a:t>
            </a:r>
            <a:r>
              <a:rPr lang="fa-IR" smtClean="0">
                <a:cs typeface="B Zar" panose="00000400000000000000" pitchFamily="2" charset="-78"/>
              </a:rPr>
              <a:t>در ادراك </a:t>
            </a:r>
            <a:r>
              <a:rPr lang="fa-IR">
                <a:cs typeface="B Zar" panose="00000400000000000000" pitchFamily="2" charset="-78"/>
              </a:rPr>
              <a:t>نماینده نسبت به طرحها یا لوایح و در نهایت قانونگذاري دارد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گزارشهایی کارشناسی </a:t>
            </a:r>
            <a:r>
              <a:rPr lang="fa-IR">
                <a:cs typeface="B Zar" panose="00000400000000000000" pitchFamily="2" charset="-78"/>
              </a:rPr>
              <a:t>که از سوي بخش اداري مجلس و یا سایر نهادهاي پشتیبان </a:t>
            </a:r>
            <a:r>
              <a:rPr lang="fa-IR">
                <a:cs typeface="B Zar" panose="00000400000000000000" pitchFamily="2" charset="-78"/>
              </a:rPr>
              <a:t>همچون </a:t>
            </a:r>
            <a:r>
              <a:rPr lang="fa-IR" smtClean="0">
                <a:cs typeface="B Zar" panose="00000400000000000000" pitchFamily="2" charset="-78"/>
              </a:rPr>
              <a:t>مرکز پژوهشهاي </a:t>
            </a:r>
            <a:r>
              <a:rPr lang="fa-IR">
                <a:cs typeface="B Zar" panose="00000400000000000000" pitchFamily="2" charset="-78"/>
              </a:rPr>
              <a:t>مجلس در اختیار نماینده قرار میگیرد نیز بر نحوه ادراك نماینده </a:t>
            </a:r>
            <a:r>
              <a:rPr lang="fa-IR">
                <a:cs typeface="B Zar" panose="00000400000000000000" pitchFamily="2" charset="-78"/>
              </a:rPr>
              <a:t>بسیار </a:t>
            </a:r>
            <a:r>
              <a:rPr lang="fa-IR" smtClean="0">
                <a:cs typeface="B Zar" panose="00000400000000000000" pitchFamily="2" charset="-78"/>
              </a:rPr>
              <a:t>مؤثر است</a:t>
            </a:r>
            <a:r>
              <a:rPr lang="fa-IR">
                <a:cs typeface="B Zar" panose="00000400000000000000" pitchFamily="2" charset="-78"/>
              </a:rPr>
              <a:t>. نقش گزارشهاي کارشناسی تهیه شده در ادراك نمایندگان اهمیت بسزایی دارد</a:t>
            </a:r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38200" y="4950880"/>
            <a:ext cx="5707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گزارشهایی کارشناسی </a:t>
            </a:r>
            <a:endParaRPr lang="fa-IR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1023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رویه جامعهپذیري نمایندگان در هنگام ورود به مجلس و فرهنگ و رفتار کارکنان نیز بر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نوع ادراك نمایندگان بسیار تأثیرگذار </a:t>
            </a:r>
            <a:r>
              <a:rPr lang="fa-IR" smtClean="0">
                <a:cs typeface="B Zar" panose="00000400000000000000" pitchFamily="2" charset="-78"/>
              </a:rPr>
              <a:t>است. در </a:t>
            </a:r>
            <a:r>
              <a:rPr lang="fa-IR">
                <a:cs typeface="B Zar" panose="00000400000000000000" pitchFamily="2" charset="-78"/>
              </a:rPr>
              <a:t>حال حاضر فرایندهاي بررسی طرحها و لوایح مجلس با بخشهاي اداري </a:t>
            </a:r>
            <a:r>
              <a:rPr lang="fa-IR" smtClean="0">
                <a:cs typeface="B Zar" panose="00000400000000000000" pitchFamily="2" charset="-78"/>
              </a:rPr>
              <a:t>مختلف مجلس </a:t>
            </a:r>
            <a:r>
              <a:rPr lang="fa-IR">
                <a:cs typeface="B Zar" panose="00000400000000000000" pitchFamily="2" charset="-78"/>
              </a:rPr>
              <a:t>از جمله معاونتهاي قوانین و نظارت در ارتباط است و عدم هماهنگی میان </a:t>
            </a:r>
            <a:r>
              <a:rPr lang="fa-IR" smtClean="0">
                <a:cs typeface="B Zar" panose="00000400000000000000" pitchFamily="2" charset="-78"/>
              </a:rPr>
              <a:t>آنها میتواند </a:t>
            </a:r>
            <a:r>
              <a:rPr lang="fa-IR">
                <a:cs typeface="B Zar" panose="00000400000000000000" pitchFamily="2" charset="-78"/>
              </a:rPr>
              <a:t>مشکلاتی را براي نمایندگان بوجود آورد. </a:t>
            </a:r>
            <a:r>
              <a:rPr lang="fa-IR" sz="3200">
                <a:solidFill>
                  <a:srgbClr val="FF0000"/>
                </a:solidFill>
                <a:cs typeface="B Zar" panose="00000400000000000000" pitchFamily="2" charset="-78"/>
              </a:rPr>
              <a:t>نقش کارشناسی و پژوهشی </a:t>
            </a:r>
            <a:r>
              <a:rPr lang="fa-IR" smtClean="0">
                <a:cs typeface="B Zar" panose="00000400000000000000" pitchFamily="2" charset="-78"/>
              </a:rPr>
              <a:t>معاونتهاي پشتیبان </a:t>
            </a:r>
            <a:r>
              <a:rPr lang="fa-IR">
                <a:cs typeface="B Zar" panose="00000400000000000000" pitchFamily="2" charset="-78"/>
              </a:rPr>
              <a:t>نمایندگان در ساختار سازمان کافی نیست و ضرورت دارد اطلاعات بیشتري </a:t>
            </a:r>
            <a:r>
              <a:rPr lang="fa-IR" smtClean="0">
                <a:cs typeface="B Zar" panose="00000400000000000000" pitchFamily="2" charset="-78"/>
              </a:rPr>
              <a:t>براي پشتیبانی </a:t>
            </a:r>
            <a:r>
              <a:rPr lang="fa-IR">
                <a:cs typeface="B Zar" panose="00000400000000000000" pitchFamily="2" charset="-78"/>
              </a:rPr>
              <a:t>تصمیمگیري در اختیار نمایندگان قرار گیرد. در شرایط کنونی، مشکلات و </a:t>
            </a:r>
            <a:r>
              <a:rPr lang="fa-IR" smtClean="0">
                <a:cs typeface="B Zar" panose="00000400000000000000" pitchFamily="2" charset="-78"/>
              </a:rPr>
              <a:t>نارسایی- هاي </a:t>
            </a:r>
            <a:r>
              <a:rPr lang="fa-IR">
                <a:cs typeface="B Zar" panose="00000400000000000000" pitchFamily="2" charset="-78"/>
              </a:rPr>
              <a:t>ساختاري، اداري و فرهنگی، ادراك نمایندگان را تحتالشعاع قرار میدهد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91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شناخت ماهیت و شناسایی عوامل مؤثر بر ادراك نمایندگان در مسیر </a:t>
            </a:r>
            <a:r>
              <a:rPr lang="fa-IR" smtClean="0">
                <a:cs typeface="B Zar" panose="00000400000000000000" pitchFamily="2" charset="-78"/>
              </a:rPr>
              <a:t>قانونگذاري موضوعی </a:t>
            </a:r>
            <a:r>
              <a:rPr lang="fa-IR">
                <a:cs typeface="B Zar" panose="00000400000000000000" pitchFamily="2" charset="-78"/>
              </a:rPr>
              <a:t>بهغایت پیچیده و نیازمند پژوهشهاي ژرف نگرانه و محققانه است. ادراك </a:t>
            </a:r>
            <a:r>
              <a:rPr lang="fa-IR" smtClean="0">
                <a:cs typeface="B Zar" panose="00000400000000000000" pitchFamily="2" charset="-78"/>
              </a:rPr>
              <a:t>از منظرهاي مختلفی مورد </a:t>
            </a:r>
            <a:r>
              <a:rPr lang="fa-IR">
                <a:cs typeface="B Zar" panose="00000400000000000000" pitchFamily="2" charset="-78"/>
              </a:rPr>
              <a:t>توجه محققان قرار گرفته است. از جمله از منظر روانشناسی، </a:t>
            </a:r>
            <a:r>
              <a:rPr lang="fa-IR" smtClean="0">
                <a:cs typeface="B Zar" panose="00000400000000000000" pitchFamily="2" charset="-78"/>
              </a:rPr>
              <a:t>علوم اعصاب </a:t>
            </a:r>
            <a:r>
              <a:rPr lang="fa-IR">
                <a:cs typeface="B Zar" panose="00000400000000000000" pitchFamily="2" charset="-78"/>
              </a:rPr>
              <a:t>و فلسفه.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06420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Zar" panose="00000400000000000000" pitchFamily="2" charset="-78"/>
              </a:rPr>
              <a:t>نتیجه گیري و پیشنهادها</a:t>
            </a:r>
            <a:r>
              <a:rPr lang="fa-IR">
                <a:cs typeface="B Zar" panose="00000400000000000000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>
                <a:cs typeface="B Zar" panose="00000400000000000000" pitchFamily="2" charset="-78"/>
              </a:rPr>
              <a:t>در این تحقیق با توجه به تأثیر وسیع و دیرپاي قانونگذاري نمایندگان در سطح جامعه،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تلاش شد تا عوامل مؤثر بر ادراك نمایندگان به هنگام قانونگذاري شناسایی شود. بی شک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نمایندگان در خلاء تصمیمگیري نمیکنند و نحوه برداشت و ادراکشان نسبت به وقایع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محیطی، طرحها و لوایح در نوع تصمیمات اتخاذ شده از سوي آنها تأثیر میگذارد. لذا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محققان شناسایی عوامل محیطی مؤثر بر ادراك نمایندگان را به منظور افزایش سطح آگاهی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نمایندگان و به تبع آن ارتقاء سطح کیفی قانونگذاري مؤثر دانستند.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7558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نتایج نشان </a:t>
            </a:r>
            <a:r>
              <a:rPr lang="fa-IR">
                <a:cs typeface="B Zar" panose="00000400000000000000" pitchFamily="2" charset="-78"/>
              </a:rPr>
              <a:t>داد </a:t>
            </a:r>
            <a:r>
              <a:rPr lang="fa-IR" smtClean="0">
                <a:cs typeface="B Zar" panose="00000400000000000000" pitchFamily="2" charset="-78"/>
              </a:rPr>
              <a:t>عوامل محیطی </a:t>
            </a:r>
            <a:r>
              <a:rPr lang="fa-IR">
                <a:cs typeface="B Zar" panose="00000400000000000000" pitchFamily="2" charset="-78"/>
              </a:rPr>
              <a:t>موثر بر ادراك نمایندگان را میتوان به دو مقوله عوامل محیطی خارجی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عوامل محیطی </a:t>
            </a:r>
            <a:r>
              <a:rPr lang="fa-IR">
                <a:cs typeface="B Zar" panose="00000400000000000000" pitchFamily="2" charset="-78"/>
              </a:rPr>
              <a:t>داخلی تقسیمبندي نمود. مقوله عوامل محیطی داخلی خود از </a:t>
            </a:r>
            <a:r>
              <a:rPr lang="fa-IR" sz="3600">
                <a:solidFill>
                  <a:srgbClr val="FF0000"/>
                </a:solidFill>
                <a:cs typeface="B Zar" panose="00000400000000000000" pitchFamily="2" charset="-78"/>
              </a:rPr>
              <a:t>4</a:t>
            </a:r>
            <a:r>
              <a:rPr lang="fa-IR">
                <a:cs typeface="B Zar" panose="00000400000000000000" pitchFamily="2" charset="-78"/>
              </a:rPr>
              <a:t>مفهوم </a:t>
            </a:r>
            <a:r>
              <a:rPr lang="fa-IR" smtClean="0">
                <a:cs typeface="B Zar" panose="00000400000000000000" pitchFamily="2" charset="-78"/>
              </a:rPr>
              <a:t>فشارهاي سیاسی- </a:t>
            </a:r>
            <a:r>
              <a:rPr lang="fa-IR">
                <a:cs typeface="B Zar" panose="00000400000000000000" pitchFamily="2" charset="-78"/>
              </a:rPr>
              <a:t>حقوقی، فشارهاي اقتصادي، فشارهاي اجتماعی- فرهنگی و فشارهاي </a:t>
            </a:r>
            <a:r>
              <a:rPr lang="fa-IR">
                <a:cs typeface="B Zar" panose="00000400000000000000" pitchFamily="2" charset="-78"/>
              </a:rPr>
              <a:t>فناورانه </a:t>
            </a:r>
            <a:r>
              <a:rPr lang="fa-IR" smtClean="0">
                <a:cs typeface="B Zar" panose="00000400000000000000" pitchFamily="2" charset="-78"/>
              </a:rPr>
              <a:t>تشکیل شده </a:t>
            </a:r>
            <a:r>
              <a:rPr lang="fa-IR">
                <a:cs typeface="B Zar" panose="00000400000000000000" pitchFamily="2" charset="-78"/>
              </a:rPr>
              <a:t>است. به عبارت دیگر عوامل محیط خارجی از طریق اعمال این چهار نوع فشار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ادراك نمایندگان </a:t>
            </a:r>
            <a:r>
              <a:rPr lang="fa-IR">
                <a:cs typeface="B Zar" panose="00000400000000000000" pitchFamily="2" charset="-78"/>
              </a:rPr>
              <a:t>اثر میگذارند. عوامل محیطی داخلی نیز از دو مفهوم ساختار و رویههاي داخلی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سازمان و فرهنگ حاکم بر سازمان تشکیل شده است و ادراك نمایندگان تحت تأثیر ساختار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 رویههاي داخلی و فرهنگ سازمان قرار میگیرد</a:t>
            </a: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95" y="5192149"/>
            <a:ext cx="1390431" cy="1390431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4178105" y="5192149"/>
            <a:ext cx="4431323" cy="1110177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فشارهاي سیاسی- حقوقی، فشارهاي اقتصادي، فشارهاي اجتماعی- فرهنگی و فشارهاي فناورانه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313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>
                <a:cs typeface="B Zar" panose="00000400000000000000" pitchFamily="2" charset="-78"/>
              </a:rPr>
              <a:t>توجه به اینکه در نظریه داده بنیاد کلاسیک، پس از طراحی مدل، </a:t>
            </a:r>
            <a:r>
              <a:rPr lang="fa-IR" sz="3200" smtClean="0">
                <a:solidFill>
                  <a:srgbClr val="FF0000"/>
                </a:solidFill>
                <a:cs typeface="B Zar" panose="00000400000000000000" pitchFamily="2" charset="-78"/>
              </a:rPr>
              <a:t>قضیه هایی </a:t>
            </a:r>
            <a:r>
              <a:rPr lang="fa-IR">
                <a:cs typeface="B Zar" panose="00000400000000000000" pitchFamily="2" charset="-78"/>
              </a:rPr>
              <a:t>توسعه </a:t>
            </a:r>
            <a:r>
              <a:rPr lang="fa-IR" smtClean="0">
                <a:cs typeface="B Zar" panose="00000400000000000000" pitchFamily="2" charset="-78"/>
              </a:rPr>
              <a:t>می- یابد</a:t>
            </a:r>
            <a:r>
              <a:rPr lang="fa-IR">
                <a:cs typeface="B Zar" panose="00000400000000000000" pitchFamily="2" charset="-78"/>
              </a:rPr>
              <a:t>، محققان با توجه به الگوي ارائه شده دو قضیه اصلی به همراه زیر </a:t>
            </a:r>
            <a:r>
              <a:rPr lang="fa-IR" smtClean="0">
                <a:cs typeface="B Zar" panose="00000400000000000000" pitchFamily="2" charset="-78"/>
              </a:rPr>
              <a:t>قضیه هایشان </a:t>
            </a:r>
            <a:r>
              <a:rPr lang="fa-IR">
                <a:cs typeface="B Zar" panose="00000400000000000000" pitchFamily="2" charset="-78"/>
              </a:rPr>
              <a:t>را به </a:t>
            </a:r>
            <a:r>
              <a:rPr lang="fa-IR" smtClean="0">
                <a:cs typeface="B Zar" panose="00000400000000000000" pitchFamily="2" charset="-78"/>
              </a:rPr>
              <a:t>شرح ذیل </a:t>
            </a:r>
            <a:r>
              <a:rPr lang="fa-IR">
                <a:cs typeface="B Zar" panose="00000400000000000000" pitchFamily="2" charset="-78"/>
              </a:rPr>
              <a:t>ارائه نمودند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80554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قضیه </a:t>
            </a:r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شماره1: عوامل </a:t>
            </a:r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محیط خارجی بر ادراك نمایندگان در تصویب قوانین</a:t>
            </a:r>
            <a:b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تأثیر </a:t>
            </a:r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می گذارد.</a:t>
            </a:r>
          </a:p>
          <a:p>
            <a:pPr marL="0" indent="0" algn="just">
              <a:buNone/>
            </a:pPr>
            <a:r>
              <a:rPr lang="fa-IR" sz="3800" b="1">
                <a:cs typeface="B Zar" panose="00000400000000000000" pitchFamily="2" charset="-78"/>
              </a:rPr>
              <a:t/>
            </a:r>
            <a:br>
              <a:rPr lang="fa-IR" sz="3800" b="1">
                <a:cs typeface="B Zar" panose="00000400000000000000" pitchFamily="2" charset="-78"/>
              </a:rPr>
            </a:br>
            <a:r>
              <a:rPr lang="fa-IR" sz="3800" smtClean="0">
                <a:cs typeface="B Zar" panose="00000400000000000000" pitchFamily="2" charset="-78"/>
              </a:rPr>
              <a:t>زیر قضیه1:فشارهاي </a:t>
            </a:r>
            <a:r>
              <a:rPr lang="fa-IR" sz="3800">
                <a:cs typeface="B Zar" panose="00000400000000000000" pitchFamily="2" charset="-78"/>
              </a:rPr>
              <a:t>سیاسی و حقوقی بر ادراك نمایندگان در تصویب قوانین تأثیر</a:t>
            </a:r>
            <a:br>
              <a:rPr lang="fa-IR" sz="3800">
                <a:cs typeface="B Zar" panose="00000400000000000000" pitchFamily="2" charset="-78"/>
              </a:rPr>
            </a:br>
            <a:r>
              <a:rPr lang="fa-IR" sz="3800">
                <a:cs typeface="B Zar" panose="00000400000000000000" pitchFamily="2" charset="-78"/>
              </a:rPr>
              <a:t>میگذارد</a:t>
            </a:r>
            <a:r>
              <a:rPr lang="fa-IR" sz="3800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sz="3800">
                <a:cs typeface="B Zar" panose="00000400000000000000" pitchFamily="2" charset="-78"/>
              </a:rPr>
              <a:t/>
            </a:r>
            <a:br>
              <a:rPr lang="fa-IR" sz="3800">
                <a:cs typeface="B Zar" panose="00000400000000000000" pitchFamily="2" charset="-78"/>
              </a:rPr>
            </a:br>
            <a:r>
              <a:rPr lang="fa-IR" sz="3800">
                <a:cs typeface="B Zar" panose="00000400000000000000" pitchFamily="2" charset="-78"/>
              </a:rPr>
              <a:t>زیر قضیه </a:t>
            </a:r>
            <a:r>
              <a:rPr lang="fa-IR" sz="3800" smtClean="0">
                <a:cs typeface="B Zar" panose="00000400000000000000" pitchFamily="2" charset="-78"/>
              </a:rPr>
              <a:t>2: فشارهاي </a:t>
            </a:r>
            <a:r>
              <a:rPr lang="fa-IR" sz="3800">
                <a:cs typeface="B Zar" panose="00000400000000000000" pitchFamily="2" charset="-78"/>
              </a:rPr>
              <a:t>اقتصادي بر ادراك نمایندگان در تصویب قوانین تأثیر میگذارد</a:t>
            </a:r>
            <a:r>
              <a:rPr lang="fa-IR" sz="3800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sz="3800">
                <a:cs typeface="B Zar" panose="00000400000000000000" pitchFamily="2" charset="-78"/>
              </a:rPr>
              <a:t/>
            </a:r>
            <a:br>
              <a:rPr lang="fa-IR" sz="3800">
                <a:cs typeface="B Zar" panose="00000400000000000000" pitchFamily="2" charset="-78"/>
              </a:rPr>
            </a:br>
            <a:r>
              <a:rPr lang="fa-IR" sz="3800">
                <a:cs typeface="B Zar" panose="00000400000000000000" pitchFamily="2" charset="-78"/>
              </a:rPr>
              <a:t>زیر قضیه </a:t>
            </a:r>
            <a:r>
              <a:rPr lang="fa-IR" sz="3800" smtClean="0">
                <a:cs typeface="B Zar" panose="00000400000000000000" pitchFamily="2" charset="-78"/>
              </a:rPr>
              <a:t>3: فشارهاي </a:t>
            </a:r>
            <a:r>
              <a:rPr lang="fa-IR" sz="3800">
                <a:cs typeface="B Zar" panose="00000400000000000000" pitchFamily="2" charset="-78"/>
              </a:rPr>
              <a:t>اجتماعی و فرهنگی بر ادراك نمایندگان در تصویب قوانین </a:t>
            </a:r>
            <a:r>
              <a:rPr lang="fa-IR" sz="3800" smtClean="0">
                <a:cs typeface="B Zar" panose="00000400000000000000" pitchFamily="2" charset="-78"/>
              </a:rPr>
              <a:t>تأثیر</a:t>
            </a:r>
          </a:p>
          <a:p>
            <a:pPr marL="0" indent="0" algn="just">
              <a:buNone/>
            </a:pPr>
            <a:r>
              <a:rPr lang="fa-IR" sz="3800">
                <a:cs typeface="B Zar" panose="00000400000000000000" pitchFamily="2" charset="-78"/>
              </a:rPr>
              <a:t/>
            </a:r>
            <a:br>
              <a:rPr lang="fa-IR" sz="3800">
                <a:cs typeface="B Zar" panose="00000400000000000000" pitchFamily="2" charset="-78"/>
              </a:rPr>
            </a:br>
            <a:r>
              <a:rPr lang="fa-IR" sz="3800">
                <a:cs typeface="B Zar" panose="00000400000000000000" pitchFamily="2" charset="-78"/>
              </a:rPr>
              <a:t>میگذارد</a:t>
            </a:r>
            <a:r>
              <a:rPr lang="fa-IR" sz="3800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sz="3800">
                <a:cs typeface="B Zar" panose="00000400000000000000" pitchFamily="2" charset="-78"/>
              </a:rPr>
              <a:t/>
            </a:r>
            <a:br>
              <a:rPr lang="fa-IR" sz="3800">
                <a:cs typeface="B Zar" panose="00000400000000000000" pitchFamily="2" charset="-78"/>
              </a:rPr>
            </a:br>
            <a:r>
              <a:rPr lang="fa-IR" sz="3800">
                <a:cs typeface="B Zar" panose="00000400000000000000" pitchFamily="2" charset="-78"/>
              </a:rPr>
              <a:t>زیر قضیه </a:t>
            </a:r>
            <a:r>
              <a:rPr lang="fa-IR" sz="3800" smtClean="0">
                <a:cs typeface="B Zar" panose="00000400000000000000" pitchFamily="2" charset="-78"/>
              </a:rPr>
              <a:t>4: فشارهاي </a:t>
            </a:r>
            <a:r>
              <a:rPr lang="fa-IR" sz="3800">
                <a:cs typeface="B Zar" panose="00000400000000000000" pitchFamily="2" charset="-78"/>
              </a:rPr>
              <a:t>فناورانه بر ادراك نمایندگان در تصویب قوانین تأثیر میگذارد </a:t>
            </a:r>
            <a:endParaRPr lang="fa-IR" sz="3800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8574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قضیه شماره : 2عوامل محیط داخلی بر ادراك نمایندگان در تصویب قوانین</a:t>
            </a:r>
            <a:b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تأثیر میگذارد</a:t>
            </a:r>
            <a:r>
              <a:rPr lang="fa-IR" b="1">
                <a:cs typeface="B Zar" panose="00000400000000000000" pitchFamily="2" charset="-78"/>
              </a:rPr>
              <a:t>.</a:t>
            </a:r>
            <a:br>
              <a:rPr lang="fa-IR" b="1">
                <a:cs typeface="B Zar" panose="00000400000000000000" pitchFamily="2" charset="-78"/>
              </a:rPr>
            </a:br>
            <a:endParaRPr lang="fa-IR" b="1" smtClean="0">
              <a:cs typeface="B Zar" panose="00000400000000000000" pitchFamily="2" charset="-78"/>
            </a:endParaRPr>
          </a:p>
          <a:p>
            <a:r>
              <a:rPr lang="fa-IR" smtClean="0">
                <a:cs typeface="B Zar" panose="00000400000000000000" pitchFamily="2" charset="-78"/>
              </a:rPr>
              <a:t>زیر </a:t>
            </a:r>
            <a:r>
              <a:rPr lang="fa-IR">
                <a:cs typeface="B Zar" panose="00000400000000000000" pitchFamily="2" charset="-78"/>
              </a:rPr>
              <a:t>قضیه :1ساختار داخلی مجلس بر ادراك نمایندگان در تصویب قوانین تأثیر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میگذارد.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زیر قضیه :2رویههاي درونی مجلس بر ادراك نمایندگان در تصویب قوانین تأثیر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میگذارد </a:t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0468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ادراك مقوله محوري پژوهش حاضر قلمداد شد. ادراك خود از دو زیر مقوله </a:t>
            </a:r>
            <a:r>
              <a:rPr lang="fa-IR" smtClean="0">
                <a:cs typeface="B Zar" panose="00000400000000000000" pitchFamily="2" charset="-78"/>
              </a:rPr>
              <a:t>شناخت مستقیم </a:t>
            </a:r>
            <a:r>
              <a:rPr lang="fa-IR">
                <a:cs typeface="B Zar" panose="00000400000000000000" pitchFamily="2" charset="-78"/>
              </a:rPr>
              <a:t>و شناخت غیرمستقیم تشکیل شده است. زیر مقوله شناخت غیر مستقیم، </a:t>
            </a:r>
            <a:r>
              <a:rPr lang="fa-IR" smtClean="0">
                <a:cs typeface="B Zar" panose="00000400000000000000" pitchFamily="2" charset="-78"/>
              </a:rPr>
              <a:t>مفهوم معناسازي </a:t>
            </a:r>
            <a:r>
              <a:rPr lang="fa-IR">
                <a:cs typeface="B Zar" panose="00000400000000000000" pitchFamily="2" charset="-78"/>
              </a:rPr>
              <a:t>را دربر میگیرد و زیر مقوله شناخت غیرمستقیم، مفاهیم معناشکنی و معنابخشی </a:t>
            </a:r>
            <a:r>
              <a:rPr lang="fa-IR" smtClean="0">
                <a:cs typeface="B Zar" panose="00000400000000000000" pitchFamily="2" charset="-78"/>
              </a:rPr>
              <a:t>را در </a:t>
            </a:r>
            <a:r>
              <a:rPr lang="fa-IR">
                <a:cs typeface="B Zar" panose="00000400000000000000" pitchFamily="2" charset="-78"/>
              </a:rPr>
              <a:t>بر میگیرد. نتایج نشان داد کلیه تلاشهاي نمایندگان براي ادراك وقایع محیطی و </a:t>
            </a:r>
            <a:r>
              <a:rPr lang="fa-IR" smtClean="0">
                <a:cs typeface="B Zar" panose="00000400000000000000" pitchFamily="2" charset="-78"/>
              </a:rPr>
              <a:t>قوانین در </a:t>
            </a:r>
            <a:r>
              <a:rPr lang="fa-IR">
                <a:cs typeface="B Zar" panose="00000400000000000000" pitchFamily="2" charset="-78"/>
              </a:rPr>
              <a:t>فرایند تصویب قوانین از جنس معناسازي میباشد و کلیه تلاشهایشان براي تحت </a:t>
            </a:r>
            <a:r>
              <a:rPr lang="fa-IR" smtClean="0">
                <a:cs typeface="B Zar" panose="00000400000000000000" pitchFamily="2" charset="-78"/>
              </a:rPr>
              <a:t>تأثیر قرار </a:t>
            </a:r>
            <a:r>
              <a:rPr lang="fa-IR">
                <a:cs typeface="B Zar" panose="00000400000000000000" pitchFamily="2" charset="-78"/>
              </a:rPr>
              <a:t>دادن سایر نمایندگان و تغییر ادراکشان نسبت به یک طرح یا لایحه قابل اطلاق </a:t>
            </a:r>
            <a:r>
              <a:rPr lang="fa-IR" smtClean="0">
                <a:cs typeface="B Zar" panose="00000400000000000000" pitchFamily="2" charset="-78"/>
              </a:rPr>
              <a:t>تحت عناوین </a:t>
            </a:r>
            <a:r>
              <a:rPr lang="fa-IR">
                <a:cs typeface="B Zar" panose="00000400000000000000" pitchFamily="2" charset="-78"/>
              </a:rPr>
              <a:t>معناشکنی و معنابخشی است.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007150"/>
            <a:ext cx="7747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B Zar" panose="00000400000000000000" pitchFamily="2" charset="-78"/>
              </a:rPr>
              <a:t>ادراك وقایع محیطی و </a:t>
            </a:r>
            <a:r>
              <a:rPr lang="fa-IR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B Zar" panose="00000400000000000000" pitchFamily="2" charset="-78"/>
              </a:rPr>
              <a:t>قوانین </a:t>
            </a:r>
            <a:endParaRPr lang="fa-IR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76528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با توجه به نقش چشمگیر نمایندگان در جامعه اینگونه مطالعات میتواند از نظر </a:t>
            </a:r>
            <a:r>
              <a:rPr lang="fa-IR" smtClean="0">
                <a:cs typeface="B Zar" panose="00000400000000000000" pitchFamily="2" charset="-78"/>
              </a:rPr>
              <a:t>کاربردي بسیار </a:t>
            </a:r>
            <a:r>
              <a:rPr lang="fa-IR">
                <a:cs typeface="B Zar" panose="00000400000000000000" pitchFamily="2" charset="-78"/>
              </a:rPr>
              <a:t>اثربخش باشد. از سوي دیگر، با توجه به انگشت شمار بودن تعداد تحقیقات انجام </a:t>
            </a:r>
            <a:r>
              <a:rPr lang="fa-IR" smtClean="0">
                <a:cs typeface="B Zar" panose="00000400000000000000" pitchFamily="2" charset="-78"/>
              </a:rPr>
              <a:t>شده در </a:t>
            </a:r>
            <a:r>
              <a:rPr lang="fa-IR">
                <a:cs typeface="B Zar" panose="00000400000000000000" pitchFamily="2" charset="-78"/>
              </a:rPr>
              <a:t>خصوص حوزه رفتاري نمایندگان، امید است این پژوهش مقدمهاي باشد براي </a:t>
            </a:r>
            <a:r>
              <a:rPr lang="fa-IR" smtClean="0">
                <a:cs typeface="B Zar" panose="00000400000000000000" pitchFamily="2" charset="-78"/>
              </a:rPr>
              <a:t>انجام تحقیقات </a:t>
            </a:r>
            <a:r>
              <a:rPr lang="fa-IR">
                <a:cs typeface="B Zar" panose="00000400000000000000" pitchFamily="2" charset="-78"/>
              </a:rPr>
              <a:t>بیشتر در این حوزه. در مجموع یکی از پیشنهادهایی که میتوان به محققان آتی </a:t>
            </a:r>
            <a:r>
              <a:rPr lang="fa-IR" smtClean="0">
                <a:cs typeface="B Zar" panose="00000400000000000000" pitchFamily="2" charset="-78"/>
              </a:rPr>
              <a:t>داد این </a:t>
            </a:r>
            <a:r>
              <a:rPr lang="fa-IR">
                <a:cs typeface="B Zar" panose="00000400000000000000" pitchFamily="2" charset="-78"/>
              </a:rPr>
              <a:t>است که میتوانند عوامل احصاء شده در این پژوهش را در تحقیقات مستقل به </a:t>
            </a:r>
            <a:r>
              <a:rPr lang="fa-IR" smtClean="0">
                <a:cs typeface="B Zar" panose="00000400000000000000" pitchFamily="2" charset="-78"/>
              </a:rPr>
              <a:t>طور مفصلتر </a:t>
            </a:r>
            <a:r>
              <a:rPr lang="fa-IR">
                <a:cs typeface="B Zar" panose="00000400000000000000" pitchFamily="2" charset="-78"/>
              </a:rPr>
              <a:t>بررسی کنند و قضایاي توسعهیافته را مورد آزمون قرار دهند</a:t>
            </a: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838200" y="5176911"/>
            <a:ext cx="2926080" cy="773723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Zar" panose="00000400000000000000" pitchFamily="2" charset="-78"/>
              </a:rPr>
              <a:t>تحقیقات مستقل</a:t>
            </a:r>
            <a:endParaRPr lang="fa-I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8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fa-IR">
                <a:solidFill>
                  <a:prstClr val="black"/>
                </a:solidFill>
                <a:cs typeface="B Zar" panose="00000400000000000000" pitchFamily="2" charset="-78"/>
              </a:rPr>
              <a:t>با توجه به پیامدهاي ادراك افراد در زمینه سازمان، مفهوم ادراك مورد توجه محققان علوم مدیریت خصوصا ً محققان رفتار سازمانی نیز قرار گرفته است. اما با توجه به اینکه جامعه آماري تحقیق حاضر نمایندگان مجلس شوراي اسلامی میباشد، انجام تحقیق در این زمینه دشوار بوده و تحقیقات انجام شده در این قلمرو انگشت شمارند </a:t>
            </a:r>
          </a:p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38200" y="4866474"/>
            <a:ext cx="458651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>
                <a:solidFill>
                  <a:prstClr val="black"/>
                </a:solidFill>
                <a:cs typeface="B Zar" panose="00000400000000000000" pitchFamily="2" charset="-78"/>
              </a:rPr>
              <a:t>محققان رفتار سازمانی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8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4747</Words>
  <Application>Microsoft Office PowerPoint</Application>
  <PresentationFormat>Widescreen</PresentationFormat>
  <Paragraphs>202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B Zar</vt:lpstr>
      <vt:lpstr>Calibri</vt:lpstr>
      <vt:lpstr>Calibri Light</vt:lpstr>
      <vt:lpstr>Times New Roman</vt:lpstr>
      <vt:lpstr>Office Theme</vt:lpstr>
      <vt:lpstr>عنوان مقاله: ادراک فرایند قانون گذاری</vt:lpstr>
      <vt:lpstr>PowerPoint Presentation</vt:lpstr>
      <vt:lpstr>PowerPoint Presentation</vt:lpstr>
      <vt:lpstr>PowerPoint Presentation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مبانی نظري تحقیق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پیشینه تحقیق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روش تحقیق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حلیل دادهها و یافتههاي تحقیق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تشریح مدل ادراك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عوامل محیط خارجی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عوامل محیط داخلی</vt:lpstr>
      <vt:lpstr>PowerPoint Presentation</vt:lpstr>
      <vt:lpstr>PowerPoint Presentation</vt:lpstr>
      <vt:lpstr>نتیجه گیري و پیشنهادها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ادراک فرایند قانون گذاری</dc:title>
  <dc:creator>MaZz!i</dc:creator>
  <cp:lastModifiedBy>MaZz!i</cp:lastModifiedBy>
  <cp:revision>19</cp:revision>
  <dcterms:created xsi:type="dcterms:W3CDTF">2023-01-16T16:43:06Z</dcterms:created>
  <dcterms:modified xsi:type="dcterms:W3CDTF">2023-01-19T05:57:42Z</dcterms:modified>
</cp:coreProperties>
</file>