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41" r:id="rId4"/>
    <p:sldId id="258" r:id="rId5"/>
    <p:sldId id="259" r:id="rId6"/>
    <p:sldId id="342" r:id="rId7"/>
    <p:sldId id="260" r:id="rId8"/>
    <p:sldId id="261" r:id="rId9"/>
    <p:sldId id="343"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44" r:id="rId25"/>
    <p:sldId id="276" r:id="rId26"/>
    <p:sldId id="345" r:id="rId27"/>
    <p:sldId id="277" r:id="rId28"/>
    <p:sldId id="278" r:id="rId29"/>
    <p:sldId id="346" r:id="rId30"/>
    <p:sldId id="279" r:id="rId31"/>
    <p:sldId id="280" r:id="rId32"/>
    <p:sldId id="281" r:id="rId33"/>
    <p:sldId id="282" r:id="rId34"/>
    <p:sldId id="283" r:id="rId35"/>
    <p:sldId id="347"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48" r:id="rId77"/>
    <p:sldId id="325" r:id="rId78"/>
    <p:sldId id="349" r:id="rId79"/>
    <p:sldId id="326" r:id="rId80"/>
    <p:sldId id="327" r:id="rId81"/>
    <p:sldId id="328" r:id="rId82"/>
    <p:sldId id="350" r:id="rId83"/>
    <p:sldId id="329" r:id="rId84"/>
    <p:sldId id="351" r:id="rId85"/>
    <p:sldId id="330" r:id="rId86"/>
    <p:sldId id="332" r:id="rId87"/>
    <p:sldId id="333" r:id="rId88"/>
    <p:sldId id="352" r:id="rId89"/>
    <p:sldId id="334" r:id="rId90"/>
    <p:sldId id="335" r:id="rId91"/>
    <p:sldId id="336" r:id="rId92"/>
    <p:sldId id="337" r:id="rId93"/>
    <p:sldId id="338" r:id="rId94"/>
    <p:sldId id="339" r:id="rId9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p:scale>
          <a:sx n="73" d="100"/>
          <a:sy n="73" d="100"/>
        </p:scale>
        <p:origin x="54" y="-36"/>
      </p:cViewPr>
      <p:guideLst/>
    </p:cSldViewPr>
  </p:slideViewPr>
  <p:outlineViewPr>
    <p:cViewPr>
      <p:scale>
        <a:sx n="33" d="100"/>
        <a:sy n="33" d="100"/>
      </p:scale>
      <p:origin x="0" y="-955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6F5502C-14C6-43AB-B1EA-FFBD76E5C4CD}" type="datetimeFigureOut">
              <a:rPr lang="fa-IR" smtClean="0"/>
              <a:t>27/06/1444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312518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F5502C-14C6-43AB-B1EA-FFBD76E5C4CD}" type="datetimeFigureOut">
              <a:rPr lang="fa-IR" smtClean="0"/>
              <a:t>27/06/1444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278720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F5502C-14C6-43AB-B1EA-FFBD76E5C4CD}" type="datetimeFigureOut">
              <a:rPr lang="fa-IR" smtClean="0"/>
              <a:t>27/06/1444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203859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F5502C-14C6-43AB-B1EA-FFBD76E5C4CD}" type="datetimeFigureOut">
              <a:rPr lang="fa-IR" smtClean="0"/>
              <a:t>27/06/1444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17873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F5502C-14C6-43AB-B1EA-FFBD76E5C4CD}" type="datetimeFigureOut">
              <a:rPr lang="fa-IR" smtClean="0"/>
              <a:t>27/06/1444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422500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6F5502C-14C6-43AB-B1EA-FFBD76E5C4CD}" type="datetimeFigureOut">
              <a:rPr lang="fa-IR" smtClean="0"/>
              <a:t>27/06/1444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150771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6F5502C-14C6-43AB-B1EA-FFBD76E5C4CD}" type="datetimeFigureOut">
              <a:rPr lang="fa-IR" smtClean="0"/>
              <a:t>27/06/1444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21716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6F5502C-14C6-43AB-B1EA-FFBD76E5C4CD}" type="datetimeFigureOut">
              <a:rPr lang="fa-IR" smtClean="0"/>
              <a:t>27/06/1444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172985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5502C-14C6-43AB-B1EA-FFBD76E5C4CD}" type="datetimeFigureOut">
              <a:rPr lang="fa-IR" smtClean="0"/>
              <a:t>27/06/1444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52299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5502C-14C6-43AB-B1EA-FFBD76E5C4CD}" type="datetimeFigureOut">
              <a:rPr lang="fa-IR" smtClean="0"/>
              <a:t>27/06/1444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357916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5502C-14C6-43AB-B1EA-FFBD76E5C4CD}" type="datetimeFigureOut">
              <a:rPr lang="fa-IR" smtClean="0"/>
              <a:t>27/06/1444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5E939C6-B673-438C-A7D4-4D3821CD1FE9}" type="slidenum">
              <a:rPr lang="fa-IR" smtClean="0"/>
              <a:t>‹#›</a:t>
            </a:fld>
            <a:endParaRPr lang="fa-IR"/>
          </a:p>
        </p:txBody>
      </p:sp>
    </p:spTree>
    <p:extLst>
      <p:ext uri="{BB962C8B-B14F-4D97-AF65-F5344CB8AC3E}">
        <p14:creationId xmlns:p14="http://schemas.microsoft.com/office/powerpoint/2010/main" val="69812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F5502C-14C6-43AB-B1EA-FFBD76E5C4CD}" type="datetimeFigureOut">
              <a:rPr lang="fa-IR" smtClean="0"/>
              <a:t>27/06/1444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E939C6-B673-438C-A7D4-4D3821CD1FE9}" type="slidenum">
              <a:rPr lang="fa-IR" smtClean="0"/>
              <a:t>‹#›</a:t>
            </a:fld>
            <a:endParaRPr lang="fa-IR"/>
          </a:p>
        </p:txBody>
      </p:sp>
    </p:spTree>
    <p:extLst>
      <p:ext uri="{BB962C8B-B14F-4D97-AF65-F5344CB8AC3E}">
        <p14:creationId xmlns:p14="http://schemas.microsoft.com/office/powerpoint/2010/main" val="1658162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b="1" smtClean="0">
                <a:solidFill>
                  <a:srgbClr val="FF0000"/>
                </a:solidFill>
                <a:cs typeface="B Zar" panose="00000400000000000000" pitchFamily="2" charset="-78"/>
              </a:rPr>
              <a:t>عنوان مقاله</a:t>
            </a:r>
            <a:r>
              <a:rPr lang="fa-IR" sz="4400" b="1" smtClean="0">
                <a:cs typeface="B Zar" panose="00000400000000000000" pitchFamily="2" charset="-78"/>
              </a:rPr>
              <a:t>: مدل </a:t>
            </a:r>
            <a:r>
              <a:rPr lang="fa-IR" sz="4400" b="1">
                <a:cs typeface="B Zar" panose="00000400000000000000" pitchFamily="2" charset="-78"/>
              </a:rPr>
              <a:t>از فرایند مدیریت </a:t>
            </a:r>
            <a:r>
              <a:rPr lang="fa-IR" sz="4400" b="1">
                <a:cs typeface="B Zar" panose="00000400000000000000" pitchFamily="2" charset="-78"/>
              </a:rPr>
              <a:t>استعداد</a:t>
            </a:r>
            <a:r>
              <a:rPr lang="fa-IR" sz="4400" smtClean="0">
                <a:cs typeface="B Zar" panose="00000400000000000000" pitchFamily="2" charset="-78"/>
              </a:rPr>
              <a:t> </a:t>
            </a:r>
            <a:endParaRPr lang="fa-IR" sz="44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b="1" smtClean="0">
                <a:solidFill>
                  <a:srgbClr val="FF0000"/>
                </a:solidFill>
                <a:cs typeface="B Zar" panose="00000400000000000000" pitchFamily="2" charset="-78"/>
              </a:rPr>
              <a:t>نویسندگان</a:t>
            </a:r>
            <a:r>
              <a:rPr lang="fa-IR" b="1" smtClean="0">
                <a:cs typeface="B Zar" panose="00000400000000000000" pitchFamily="2" charset="-78"/>
              </a:rPr>
              <a:t>: حامد دهقانان، سیدعلی اکبر افجه، </a:t>
            </a:r>
            <a:r>
              <a:rPr lang="fa-IR" b="1">
                <a:cs typeface="B Zar" panose="00000400000000000000" pitchFamily="2" charset="-78"/>
              </a:rPr>
              <a:t>مرتضی </a:t>
            </a:r>
            <a:r>
              <a:rPr lang="fa-IR" b="1" smtClean="0">
                <a:cs typeface="B Zar" panose="00000400000000000000" pitchFamily="2" charset="-78"/>
              </a:rPr>
              <a:t>سلطانی، </a:t>
            </a:r>
            <a:r>
              <a:rPr lang="fa-IR" b="1">
                <a:cs typeface="B Zar" panose="00000400000000000000" pitchFamily="2" charset="-78"/>
              </a:rPr>
              <a:t>ابراهیم </a:t>
            </a:r>
            <a:r>
              <a:rPr lang="fa-IR" b="1">
                <a:cs typeface="B Zar" panose="00000400000000000000" pitchFamily="2" charset="-78"/>
              </a:rPr>
              <a:t>جواهریزاده</a:t>
            </a:r>
            <a:r>
              <a:rPr lang="fa-IR" smtClean="0">
                <a:cs typeface="B Zar" panose="00000400000000000000" pitchFamily="2" charset="-78"/>
              </a:rPr>
              <a:t> </a:t>
            </a:r>
          </a:p>
          <a:p>
            <a:r>
              <a:rPr lang="fa-IR" smtClean="0">
                <a:solidFill>
                  <a:srgbClr val="FF0000"/>
                </a:solidFill>
                <a:cs typeface="B Zar" panose="00000400000000000000" pitchFamily="2" charset="-78"/>
              </a:rPr>
              <a:t>منبع</a:t>
            </a:r>
            <a:r>
              <a:rPr lang="fa-IR" smtClean="0">
                <a:cs typeface="B Zar" panose="00000400000000000000" pitchFamily="2" charset="-78"/>
              </a:rPr>
              <a:t>: فصلنامه ی مدیریت </a:t>
            </a:r>
            <a:r>
              <a:rPr lang="fa-IR">
                <a:cs typeface="B Zar" panose="00000400000000000000" pitchFamily="2" charset="-78"/>
              </a:rPr>
              <a:t>منابع انسانی دانشگاه جامع امام حسین(ع</a:t>
            </a:r>
            <a:r>
              <a:rPr lang="fa-IR" smtClean="0">
                <a:cs typeface="B Zar" panose="00000400000000000000" pitchFamily="2" charset="-78"/>
              </a:rPr>
              <a:t> </a:t>
            </a:r>
            <a:br>
              <a:rPr lang="fa-IR" smtClean="0">
                <a:cs typeface="B Zar" panose="00000400000000000000" pitchFamily="2" charset="-78"/>
              </a:rPr>
            </a:br>
            <a:r>
              <a:rPr lang="fa-IR">
                <a:cs typeface="B Zar" panose="00000400000000000000" pitchFamily="2" charset="-78"/>
              </a:rPr>
              <a:t>سال زمستان ،) (34شماره پیاپی ،4شماره دهم 77 :9317ـ 91</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96236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شرکت باتوجهبه سهم و اثرگذاری بالا در اقتصاد کشور هایی از </a:t>
            </a:r>
            <a:r>
              <a:rPr lang="fa-IR">
                <a:cs typeface="B Zar" panose="00000400000000000000" pitchFamily="2" charset="-78"/>
              </a:rPr>
              <a:t>جمله </a:t>
            </a:r>
            <a:r>
              <a:rPr lang="fa-IR" smtClean="0">
                <a:cs typeface="B Zar" panose="00000400000000000000" pitchFamily="2" charset="-78"/>
              </a:rPr>
              <a:t>سازمان</a:t>
            </a:r>
            <a:r>
              <a:rPr lang="fa-IR" smtClean="0">
                <a:cs typeface="B Zar" panose="00000400000000000000" pitchFamily="2" charset="-78"/>
              </a:rPr>
              <a:t> </a:t>
            </a:r>
            <a:r>
              <a:rPr lang="fa-IR" smtClean="0">
                <a:cs typeface="B Zar" panose="00000400000000000000" pitchFamily="2" charset="-78"/>
              </a:rPr>
              <a:t>محسوب می </a:t>
            </a:r>
            <a:r>
              <a:rPr lang="fa-IR">
                <a:cs typeface="B Zar" panose="00000400000000000000" pitchFamily="2" charset="-78"/>
              </a:rPr>
              <a:t>شوند که نیازمند آنند که بهصورت ویژه به </a:t>
            </a:r>
            <a:r>
              <a:rPr lang="fa-IR" sz="3200">
                <a:solidFill>
                  <a:srgbClr val="FF0000"/>
                </a:solidFill>
                <a:cs typeface="B Zar" panose="00000400000000000000" pitchFamily="2" charset="-78"/>
              </a:rPr>
              <a:t>فرایند مدیریت استعداد </a:t>
            </a:r>
            <a:r>
              <a:rPr lang="fa-IR">
                <a:cs typeface="B Zar" panose="00000400000000000000" pitchFamily="2" charset="-78"/>
              </a:rPr>
              <a:t>در </a:t>
            </a:r>
            <a:r>
              <a:rPr lang="fa-IR">
                <a:cs typeface="B Zar" panose="00000400000000000000" pitchFamily="2" charset="-78"/>
              </a:rPr>
              <a:t>آن </a:t>
            </a:r>
            <a:r>
              <a:rPr lang="fa-IR" smtClean="0">
                <a:cs typeface="B Zar" panose="00000400000000000000" pitchFamily="2" charset="-78"/>
              </a:rPr>
              <a:t>پرداخته شود</a:t>
            </a:r>
            <a:r>
              <a:rPr lang="fa-IR">
                <a:cs typeface="B Zar" panose="00000400000000000000" pitchFamily="2" charset="-78"/>
              </a:rPr>
              <a:t>. شرکت مادر ترین تخصصی تولید، انتقال و توزیع منابع برق ایران (توانیر) </a:t>
            </a:r>
            <a:r>
              <a:rPr lang="fa-IR">
                <a:cs typeface="B Zar" panose="00000400000000000000" pitchFamily="2" charset="-78"/>
              </a:rPr>
              <a:t>ازجمله </a:t>
            </a:r>
            <a:r>
              <a:rPr lang="fa-IR" smtClean="0">
                <a:cs typeface="B Zar" panose="00000400000000000000" pitchFamily="2" charset="-78"/>
              </a:rPr>
              <a:t>بزرگ شرکتهای </a:t>
            </a:r>
            <a:r>
              <a:rPr lang="fa-IR">
                <a:cs typeface="B Zar" panose="00000400000000000000" pitchFamily="2" charset="-78"/>
              </a:rPr>
              <a:t>پیشرو و با درجه پیچیدگی و تخصص بالایی است که وظیفهی حساس و حیاتی </a:t>
            </a:r>
            <a:r>
              <a:rPr lang="fa-IR">
                <a:cs typeface="B Zar" panose="00000400000000000000" pitchFamily="2" charset="-78"/>
              </a:rPr>
              <a:t>تأمین</a:t>
            </a:r>
            <a:r>
              <a:rPr lang="fa-IR" smtClean="0">
                <a:cs typeface="B Zar" panose="00000400000000000000" pitchFamily="2" charset="-78"/>
              </a:rPr>
              <a:t> </a:t>
            </a:r>
            <a:r>
              <a:rPr lang="fa-IR" smtClean="0">
                <a:cs typeface="B Zar" panose="00000400000000000000" pitchFamily="2" charset="-78"/>
              </a:rPr>
              <a:t>برق مطمئن و اقتصادی را برای مصارف عمومی، خانگی، تجاری، صنعتی، کشاورزی و غیره برعهده دارد و بر خود انداز اساس چشم درنظر دارد به مرکز صادرات و بورس برق (دیسپاچینگ) در خاورمیانه شود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45889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a:t>
            </a:r>
            <a:r>
              <a:rPr lang="fa-IR">
                <a:cs typeface="B Zar" panose="00000400000000000000" pitchFamily="2" charset="-78"/>
              </a:rPr>
              <a:t>تبدیل .)</a:t>
            </a:r>
            <a:r>
              <a:rPr lang="en-US">
                <a:cs typeface="B Zar" panose="00000400000000000000" pitchFamily="2" charset="-78"/>
              </a:rPr>
              <a:t>www.Tavanir.org</a:t>
            </a:r>
            <a:r>
              <a:rPr lang="fa-IR">
                <a:cs typeface="B Zar" panose="00000400000000000000" pitchFamily="2" charset="-78"/>
              </a:rPr>
              <a:t>تحقق چنین آرمان بلندی در محیط </a:t>
            </a:r>
            <a:r>
              <a:rPr lang="fa-IR">
                <a:cs typeface="B Zar" panose="00000400000000000000" pitchFamily="2" charset="-78"/>
              </a:rPr>
              <a:t>متغیر </a:t>
            </a:r>
            <a:r>
              <a:rPr lang="fa-IR" smtClean="0">
                <a:cs typeface="B Zar" panose="00000400000000000000" pitchFamily="2" charset="-78"/>
              </a:rPr>
              <a:t>و پرتلاطم </a:t>
            </a:r>
            <a:r>
              <a:rPr lang="fa-IR">
                <a:cs typeface="B Zar" panose="00000400000000000000" pitchFamily="2" charset="-78"/>
              </a:rPr>
              <a:t>امروزی علاوهبر اینکه نیازمند دستیابی به آخرین دستاوردهای علمی است، </a:t>
            </a:r>
            <a:r>
              <a:rPr lang="fa-IR">
                <a:cs typeface="B Zar" panose="00000400000000000000" pitchFamily="2" charset="-78"/>
              </a:rPr>
              <a:t>نیازمند </a:t>
            </a:r>
            <a:r>
              <a:rPr lang="fa-IR" smtClean="0">
                <a:cs typeface="B Zar" panose="00000400000000000000" pitchFamily="2" charset="-78"/>
              </a:rPr>
              <a:t>نظام نوینی </a:t>
            </a:r>
            <a:r>
              <a:rPr lang="fa-IR">
                <a:cs typeface="B Zar" panose="00000400000000000000" pitchFamily="2" charset="-78"/>
              </a:rPr>
              <a:t>از مدیریت منابع </a:t>
            </a:r>
            <a:r>
              <a:rPr lang="fa-IR">
                <a:cs typeface="B Zar" panose="00000400000000000000" pitchFamily="2" charset="-78"/>
              </a:rPr>
              <a:t>انسانی </a:t>
            </a:r>
            <a:r>
              <a:rPr lang="fa-IR" smtClean="0">
                <a:cs typeface="B Zar" panose="00000400000000000000" pitchFamily="2" charset="-78"/>
              </a:rPr>
              <a:t>به عنوان </a:t>
            </a:r>
            <a:r>
              <a:rPr lang="fa-IR">
                <a:cs typeface="B Zar" panose="00000400000000000000" pitchFamily="2" charset="-78"/>
              </a:rPr>
              <a:t>مدیریت استعدادهاست که بتواند استفاده کارا </a:t>
            </a:r>
            <a:r>
              <a:rPr lang="fa-IR">
                <a:cs typeface="B Zar" panose="00000400000000000000" pitchFamily="2" charset="-78"/>
              </a:rPr>
              <a:t>از </a:t>
            </a:r>
            <a:r>
              <a:rPr lang="fa-IR" smtClean="0">
                <a:cs typeface="B Zar" panose="00000400000000000000" pitchFamily="2" charset="-78"/>
              </a:rPr>
              <a:t>منابع انسانی </a:t>
            </a:r>
            <a:r>
              <a:rPr lang="fa-IR">
                <a:cs typeface="B Zar" panose="00000400000000000000" pitchFamily="2" charset="-78"/>
              </a:rPr>
              <a:t>بااستعداد را بهمنظور تحقق چنین آرمانی تضمین نماید، اما در این مسیر، </a:t>
            </a:r>
            <a:r>
              <a:rPr lang="fa-IR">
                <a:cs typeface="B Zar" panose="00000400000000000000" pitchFamily="2" charset="-78"/>
              </a:rPr>
              <a:t>شرکت </a:t>
            </a:r>
            <a:r>
              <a:rPr lang="fa-IR" smtClean="0">
                <a:cs typeface="B Zar" panose="00000400000000000000" pitchFamily="2" charset="-78"/>
              </a:rPr>
              <a:t>توانیر همانند </a:t>
            </a:r>
            <a:r>
              <a:rPr lang="fa-IR">
                <a:cs typeface="B Zar" panose="00000400000000000000" pitchFamily="2" charset="-78"/>
              </a:rPr>
              <a:t>بسیاری از شرکتهای دولتی ایران با ابهامات متعددی ازجمله فقدان مدل جامع </a:t>
            </a:r>
            <a:r>
              <a:rPr lang="fa-IR">
                <a:cs typeface="B Zar" panose="00000400000000000000" pitchFamily="2" charset="-78"/>
              </a:rPr>
              <a:t>و </a:t>
            </a:r>
            <a:r>
              <a:rPr lang="fa-IR" smtClean="0">
                <a:cs typeface="B Zar" panose="00000400000000000000" pitchFamily="2" charset="-78"/>
              </a:rPr>
              <a:t>نظری روبه روست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1345473" y="4221842"/>
            <a:ext cx="3526972" cy="2090058"/>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نظام نوینی از مدیریت منابع انسانی</a:t>
            </a:r>
            <a:endParaRPr lang="fa-IR" sz="2000" b="1">
              <a:solidFill>
                <a:srgbClr val="FF0000"/>
              </a:solidFill>
            </a:endParaRPr>
          </a:p>
        </p:txBody>
      </p:sp>
    </p:spTree>
    <p:extLst>
      <p:ext uri="{BB962C8B-B14F-4D97-AF65-F5344CB8AC3E}">
        <p14:creationId xmlns:p14="http://schemas.microsoft.com/office/powerpoint/2010/main" val="211121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درصورتیکه شرکت توانیر و تعداد قابلتوجه شرکتهای زیرمجموعه </a:t>
            </a:r>
            <a:r>
              <a:rPr lang="fa-IR">
                <a:cs typeface="B Zar" panose="00000400000000000000" pitchFamily="2" charset="-78"/>
              </a:rPr>
              <a:t>آن </a:t>
            </a:r>
            <a:r>
              <a:rPr lang="fa-IR" smtClean="0">
                <a:cs typeface="B Zar" panose="00000400000000000000" pitchFamily="2" charset="-78"/>
              </a:rPr>
              <a:t>نتوانند فرایند </a:t>
            </a:r>
            <a:r>
              <a:rPr lang="fa-IR">
                <a:cs typeface="B Zar" panose="00000400000000000000" pitchFamily="2" charset="-78"/>
              </a:rPr>
              <a:t>مطلوب و مناسبی از مدیریت استعدادها را تدوین و اجرا کنند</a:t>
            </a:r>
            <a:r>
              <a:rPr lang="fa-IR">
                <a:cs typeface="B Zar" panose="00000400000000000000" pitchFamily="2" charset="-78"/>
              </a:rPr>
              <a:t>، </a:t>
            </a:r>
            <a:r>
              <a:rPr lang="fa-IR" smtClean="0">
                <a:cs typeface="B Zar" panose="00000400000000000000" pitchFamily="2" charset="-78"/>
              </a:rPr>
              <a:t>علاوه بر </a:t>
            </a:r>
            <a:r>
              <a:rPr lang="fa-IR">
                <a:cs typeface="B Zar" panose="00000400000000000000" pitchFamily="2" charset="-78"/>
              </a:rPr>
              <a:t>اینکه </a:t>
            </a:r>
            <a:r>
              <a:rPr lang="fa-IR" smtClean="0">
                <a:cs typeface="B Zar" panose="00000400000000000000" pitchFamily="2" charset="-78"/>
              </a:rPr>
              <a:t>موجب هدررفتن </a:t>
            </a:r>
            <a:r>
              <a:rPr lang="fa-IR">
                <a:cs typeface="B Zar" panose="00000400000000000000" pitchFamily="2" charset="-78"/>
              </a:rPr>
              <a:t>استعدادهای </a:t>
            </a:r>
            <a:r>
              <a:rPr lang="fa-IR" smtClean="0">
                <a:cs typeface="B Zar" panose="00000400000000000000" pitchFamily="2" charset="-78"/>
              </a:rPr>
              <a:t>پرورش یافته </a:t>
            </a:r>
            <a:r>
              <a:rPr lang="fa-IR">
                <a:cs typeface="B Zar" panose="00000400000000000000" pitchFamily="2" charset="-78"/>
              </a:rPr>
              <a:t>خود میشوند، در آینده نیز با فقدان افراد </a:t>
            </a:r>
            <a:r>
              <a:rPr lang="fa-IR">
                <a:cs typeface="B Zar" panose="00000400000000000000" pitchFamily="2" charset="-78"/>
              </a:rPr>
              <a:t>مناسب </a:t>
            </a:r>
            <a:r>
              <a:rPr lang="fa-IR" smtClean="0">
                <a:cs typeface="B Zar" panose="00000400000000000000" pitchFamily="2" charset="-78"/>
              </a:rPr>
              <a:t>برای پستهای </a:t>
            </a:r>
            <a:r>
              <a:rPr lang="fa-IR">
                <a:cs typeface="B Zar" panose="00000400000000000000" pitchFamily="2" charset="-78"/>
              </a:rPr>
              <a:t>کلیدی خود مواجه خواهند شد و در مسیر تحقق مأموریتهای خود </a:t>
            </a:r>
            <a:r>
              <a:rPr lang="fa-IR">
                <a:cs typeface="B Zar" panose="00000400000000000000" pitchFamily="2" charset="-78"/>
              </a:rPr>
              <a:t>با </a:t>
            </a:r>
            <a:r>
              <a:rPr lang="fa-IR" smtClean="0">
                <a:cs typeface="B Zar" panose="00000400000000000000" pitchFamily="2" charset="-78"/>
              </a:rPr>
              <a:t>چالشهای اساسی روبه رو می شوند</a:t>
            </a:r>
            <a:r>
              <a:rPr lang="fa-IR">
                <a:cs typeface="B Zar" panose="00000400000000000000" pitchFamily="2" charset="-78"/>
              </a:rPr>
              <a:t>. نبود الگوی مناسب و بومی مدیریت استعدادها باعث </a:t>
            </a:r>
            <a:r>
              <a:rPr lang="fa-IR">
                <a:cs typeface="B Zar" panose="00000400000000000000" pitchFamily="2" charset="-78"/>
              </a:rPr>
              <a:t>میشود </a:t>
            </a:r>
            <a:r>
              <a:rPr lang="fa-IR" smtClean="0">
                <a:cs typeface="B Zar" panose="00000400000000000000" pitchFamily="2" charset="-78"/>
              </a:rPr>
              <a:t>تلاشها به منظور </a:t>
            </a:r>
            <a:r>
              <a:rPr lang="fa-IR">
                <a:cs typeface="B Zar" panose="00000400000000000000" pitchFamily="2" charset="-78"/>
              </a:rPr>
              <a:t>استفاده کارا از استعدادهای سازمانی پراکنده</a:t>
            </a:r>
            <a:r>
              <a:rPr lang="fa-IR">
                <a:cs typeface="B Zar" panose="00000400000000000000" pitchFamily="2" charset="-78"/>
              </a:rPr>
              <a:t>، </a:t>
            </a:r>
            <a:r>
              <a:rPr lang="fa-IR" smtClean="0">
                <a:cs typeface="B Zar" panose="00000400000000000000" pitchFamily="2" charset="-78"/>
              </a:rPr>
              <a:t>غیرنظام مند</a:t>
            </a:r>
            <a:r>
              <a:rPr lang="fa-IR">
                <a:cs typeface="B Zar" panose="00000400000000000000" pitchFamily="2" charset="-78"/>
              </a:rPr>
              <a:t>، </a:t>
            </a:r>
            <a:r>
              <a:rPr lang="fa-IR" smtClean="0">
                <a:cs typeface="B Zar" panose="00000400000000000000" pitchFamily="2" charset="-78"/>
              </a:rPr>
              <a:t>سلیقه ای </a:t>
            </a:r>
            <a:r>
              <a:rPr lang="fa-IR">
                <a:cs typeface="B Zar" panose="00000400000000000000" pitchFamily="2" charset="-78"/>
              </a:rPr>
              <a:t>و در مسیر </a:t>
            </a:r>
            <a:r>
              <a:rPr lang="fa-IR">
                <a:cs typeface="B Zar" panose="00000400000000000000" pitchFamily="2" charset="-78"/>
              </a:rPr>
              <a:t>اجرا </a:t>
            </a:r>
            <a:r>
              <a:rPr lang="fa-IR" smtClean="0">
                <a:cs typeface="B Zar" panose="00000400000000000000" pitchFamily="2" charset="-78"/>
              </a:rPr>
              <a:t>با ابهامات </a:t>
            </a:r>
            <a:r>
              <a:rPr lang="fa-IR">
                <a:cs typeface="B Zar" panose="00000400000000000000" pitchFamily="2" charset="-78"/>
              </a:rPr>
              <a:t>فراوانی روبهرو شده و اهداف مدنظر در استفاده از نخبگان و استعدادها و </a:t>
            </a:r>
            <a:r>
              <a:rPr lang="fa-IR">
                <a:cs typeface="B Zar" panose="00000400000000000000" pitchFamily="2" charset="-78"/>
              </a:rPr>
              <a:t>درنهایت </a:t>
            </a:r>
            <a:r>
              <a:rPr lang="fa-IR" smtClean="0">
                <a:cs typeface="B Zar" panose="00000400000000000000" pitchFamily="2" charset="-78"/>
              </a:rPr>
              <a:t>تحقق راهبردهای </a:t>
            </a:r>
            <a:r>
              <a:rPr lang="fa-IR">
                <a:cs typeface="B Zar" panose="00000400000000000000" pitchFamily="2" charset="-78"/>
              </a:rPr>
              <a:t>سازمان با چالش مواجه شود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5040494"/>
            <a:ext cx="3618411" cy="113646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پراکنده، غیرنظام مند، سلیقه ای</a:t>
            </a:r>
            <a:endParaRPr lang="fa-IR" sz="2000" b="1">
              <a:solidFill>
                <a:srgbClr val="FF0000"/>
              </a:solidFill>
            </a:endParaRPr>
          </a:p>
        </p:txBody>
      </p:sp>
    </p:spTree>
    <p:extLst>
      <p:ext uri="{BB962C8B-B14F-4D97-AF65-F5344CB8AC3E}">
        <p14:creationId xmlns:p14="http://schemas.microsoft.com/office/powerpoint/2010/main" val="282587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مقاله حاضر به برطرف های نظری و عملی فوق پرداخته و با هدف </a:t>
            </a:r>
            <a:r>
              <a:rPr lang="fa-IR">
                <a:cs typeface="B Zar" panose="00000400000000000000" pitchFamily="2" charset="-78"/>
              </a:rPr>
              <a:t>ارائه </a:t>
            </a:r>
            <a:r>
              <a:rPr lang="fa-IR" smtClean="0">
                <a:cs typeface="B Zar" panose="00000400000000000000" pitchFamily="2" charset="-78"/>
              </a:rPr>
              <a:t>الگوی بومی </a:t>
            </a:r>
            <a:r>
              <a:rPr lang="fa-IR">
                <a:cs typeface="B Zar" panose="00000400000000000000" pitchFamily="2" charset="-78"/>
              </a:rPr>
              <a:t>از مدیریت استعداد بهصورت مشخص بهدنبال پاسخگویی به این مسئله الگوی </a:t>
            </a:r>
            <a:r>
              <a:rPr lang="fa-IR">
                <a:cs typeface="B Zar" panose="00000400000000000000" pitchFamily="2" charset="-78"/>
              </a:rPr>
              <a:t>که </a:t>
            </a:r>
            <a:r>
              <a:rPr lang="fa-IR" smtClean="0">
                <a:cs typeface="B Zar" panose="00000400000000000000" pitchFamily="2" charset="-78"/>
              </a:rPr>
              <a:t>است مدیریت </a:t>
            </a:r>
            <a:r>
              <a:rPr lang="fa-IR">
                <a:cs typeface="B Zar" panose="00000400000000000000" pitchFamily="2" charset="-78"/>
              </a:rPr>
              <a:t>استعداد در شرکت توانیر چگونه است؟ چه اجزا و مؤلفه ء هایی دارد؟ و </a:t>
            </a:r>
            <a:r>
              <a:rPr lang="fa-IR">
                <a:cs typeface="B Zar" panose="00000400000000000000" pitchFamily="2" charset="-78"/>
              </a:rPr>
              <a:t>بازیگران </a:t>
            </a:r>
            <a:r>
              <a:rPr lang="fa-IR" smtClean="0">
                <a:cs typeface="B Zar" panose="00000400000000000000" pitchFamily="2" charset="-78"/>
              </a:rPr>
              <a:t>اصلی کنند</a:t>
            </a:r>
            <a:r>
              <a:rPr lang="fa-IR">
                <a:cs typeface="B Zar" panose="00000400000000000000" pitchFamily="2" charset="-78"/>
              </a:rPr>
              <a:t>؟ آن را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4667250" y="4001294"/>
            <a:ext cx="2857500" cy="1600200"/>
          </a:xfrm>
          <a:prstGeom prst="rect">
            <a:avLst/>
          </a:prstGeom>
        </p:spPr>
      </p:pic>
    </p:spTree>
    <p:extLst>
      <p:ext uri="{BB962C8B-B14F-4D97-AF65-F5344CB8AC3E}">
        <p14:creationId xmlns:p14="http://schemas.microsoft.com/office/powerpoint/2010/main" val="401989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مبانی </a:t>
            </a:r>
            <a:r>
              <a:rPr lang="fa-IR" b="1">
                <a:cs typeface="B Zar" panose="00000400000000000000" pitchFamily="2" charset="-78"/>
              </a:rPr>
              <a:t>نظری</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سال 2119تاکنون که مدیریت استعداد ا طریق کتاب ز میشلز 9و همکاران به دنیای منابع</a:t>
            </a:r>
            <a:r>
              <a:rPr lang="fa-IR" smtClean="0">
                <a:cs typeface="B Zar" panose="00000400000000000000" pitchFamily="2" charset="-78"/>
              </a:rPr>
              <a:t> </a:t>
            </a:r>
            <a:br>
              <a:rPr lang="fa-IR" smtClean="0">
                <a:cs typeface="B Zar" panose="00000400000000000000" pitchFamily="2" charset="-78"/>
              </a:rPr>
            </a:br>
            <a:r>
              <a:rPr lang="fa-IR">
                <a:cs typeface="B Zar" panose="00000400000000000000" pitchFamily="2" charset="-78"/>
              </a:rPr>
              <a:t>انسانی راه یافت، تعاریف مختلفی از مدیریت استعداد ارائه شده است. در جدول ذیل به تعدادی از</a:t>
            </a:r>
            <a:br>
              <a:rPr lang="fa-IR">
                <a:cs typeface="B Zar" panose="00000400000000000000" pitchFamily="2" charset="-78"/>
              </a:rPr>
            </a:br>
            <a:r>
              <a:rPr lang="fa-IR">
                <a:cs typeface="B Zar" panose="00000400000000000000" pitchFamily="2" charset="-78"/>
              </a:rPr>
              <a:t>برجسته </a:t>
            </a:r>
            <a:r>
              <a:rPr lang="fa-IR" smtClean="0">
                <a:cs typeface="B Zar" panose="00000400000000000000" pitchFamily="2" charset="-78"/>
              </a:rPr>
              <a:t>شود.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13168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12890" y="648017"/>
            <a:ext cx="9324303" cy="5631977"/>
          </a:xfrm>
          <a:prstGeom prst="rect">
            <a:avLst/>
          </a:prstGeom>
        </p:spPr>
      </p:pic>
    </p:spTree>
    <p:extLst>
      <p:ext uri="{BB962C8B-B14F-4D97-AF65-F5344CB8AC3E}">
        <p14:creationId xmlns:p14="http://schemas.microsoft.com/office/powerpoint/2010/main" val="242563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به که مدیریت استعداد ؛برد سر می هنوز در دوران رشد خود به تعریفی </a:t>
            </a:r>
            <a:r>
              <a:rPr lang="fa-IR">
                <a:cs typeface="B Zar" panose="00000400000000000000" pitchFamily="2" charset="-78"/>
              </a:rPr>
              <a:t>مشخص </a:t>
            </a:r>
            <a:r>
              <a:rPr lang="fa-IR" smtClean="0">
                <a:cs typeface="B Zar" panose="00000400000000000000" pitchFamily="2" charset="-78"/>
              </a:rPr>
              <a:t>و ای </a:t>
            </a:r>
            <a:r>
              <a:rPr lang="fa-IR">
                <a:cs typeface="B Zar" panose="00000400000000000000" pitchFamily="2" charset="-78"/>
              </a:rPr>
              <a:t>آن و هم پایدار از ساختار هسته چنین قلمروی تعریفشده و چارچوب </a:t>
            </a:r>
            <a:r>
              <a:rPr lang="fa-IR">
                <a:cs typeface="B Zar" panose="00000400000000000000" pitchFamily="2" charset="-78"/>
              </a:rPr>
              <a:t>مفهومی </a:t>
            </a:r>
            <a:r>
              <a:rPr lang="fa-IR" smtClean="0">
                <a:cs typeface="B Zar" panose="00000400000000000000" pitchFamily="2" charset="-78"/>
              </a:rPr>
              <a:t>براساس تحقیقات </a:t>
            </a:r>
            <a:r>
              <a:rPr lang="fa-IR">
                <a:cs typeface="B Zar" panose="00000400000000000000" pitchFamily="2" charset="-78"/>
              </a:rPr>
              <a:t>تجربی (گالاردو نداردوجود ـ 2193گالاردو، ) مکرام و همکاران ( )317 </a:t>
            </a:r>
            <a:r>
              <a:rPr lang="fa-IR">
                <a:cs typeface="B Zar" panose="00000400000000000000" pitchFamily="2" charset="-78"/>
              </a:rPr>
              <a:t>:</a:t>
            </a:r>
            <a:r>
              <a:rPr lang="fa-IR" smtClean="0">
                <a:cs typeface="B Zar" panose="00000400000000000000" pitchFamily="2" charset="-78"/>
              </a:rPr>
              <a:t>2197نیز اذعان </a:t>
            </a:r>
            <a:r>
              <a:rPr lang="fa-IR">
                <a:cs typeface="B Zar" panose="00000400000000000000" pitchFamily="2" charset="-78"/>
              </a:rPr>
              <a:t>دار ها بدون این ند بسیاری از سازمان که تعریف دقیقی از مدیریت استعداد و </a:t>
            </a:r>
            <a:r>
              <a:rPr lang="fa-IR">
                <a:cs typeface="B Zar" panose="00000400000000000000" pitchFamily="2" charset="-78"/>
              </a:rPr>
              <a:t>مرزهای </a:t>
            </a:r>
            <a:r>
              <a:rPr lang="fa-IR" smtClean="0">
                <a:cs typeface="B Zar" panose="00000400000000000000" pitchFamily="2" charset="-78"/>
              </a:rPr>
              <a:t>آن اند</a:t>
            </a:r>
            <a:r>
              <a:rPr lang="fa-IR">
                <a:cs typeface="B Zar" panose="00000400000000000000" pitchFamily="2" charset="-78"/>
              </a:rPr>
              <a:t>. کار گرفته داش</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362994"/>
            <a:ext cx="3030582" cy="1254034"/>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مرزهای مدیریت استعداد</a:t>
            </a:r>
            <a:endParaRPr lang="fa-IR" sz="2000" b="1">
              <a:solidFill>
                <a:srgbClr val="FF0000"/>
              </a:solidFill>
            </a:endParaRPr>
          </a:p>
        </p:txBody>
      </p:sp>
    </p:spTree>
    <p:extLst>
      <p:ext uri="{BB962C8B-B14F-4D97-AF65-F5344CB8AC3E}">
        <p14:creationId xmlns:p14="http://schemas.microsoft.com/office/powerpoint/2010/main" val="2986961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از چه منظرهایی به آن نگریسته شده است؟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لوئیس </a:t>
            </a:r>
            <a:r>
              <a:rPr lang="fa-IR">
                <a:cs typeface="B Zar" panose="00000400000000000000" pitchFamily="2" charset="-78"/>
              </a:rPr>
              <a:t>و هکمن ) (2111در مقاله تأثیرگذار خود میزبان بحث که های متنوعی </a:t>
            </a:r>
            <a:r>
              <a:rPr lang="fa-IR">
                <a:cs typeface="B Zar" panose="00000400000000000000" pitchFamily="2" charset="-78"/>
              </a:rPr>
              <a:t>شده </a:t>
            </a:r>
            <a:r>
              <a:rPr lang="fa-IR" smtClean="0">
                <a:cs typeface="B Zar" panose="00000400000000000000" pitchFamily="2" charset="-78"/>
              </a:rPr>
              <a:t>است، مدیریت </a:t>
            </a:r>
            <a:r>
              <a:rPr lang="fa-IR">
                <a:cs typeface="B Zar" panose="00000400000000000000" pitchFamily="2" charset="-78"/>
              </a:rPr>
              <a:t>استعداد را از </a:t>
            </a:r>
            <a:r>
              <a:rPr lang="fa-IR">
                <a:solidFill>
                  <a:srgbClr val="FF0000"/>
                </a:solidFill>
                <a:cs typeface="B Zar" panose="00000400000000000000" pitchFamily="2" charset="-78"/>
              </a:rPr>
              <a:t>سه</a:t>
            </a:r>
            <a:r>
              <a:rPr lang="fa-IR">
                <a:cs typeface="B Zar" panose="00000400000000000000" pitchFamily="2" charset="-78"/>
              </a:rPr>
              <a:t> دیدگاه بررسی </a:t>
            </a:r>
            <a:r>
              <a:rPr lang="fa-IR">
                <a:cs typeface="B Zar" panose="00000400000000000000" pitchFamily="2" charset="-78"/>
              </a:rPr>
              <a:t>کردهاند</a:t>
            </a:r>
            <a:r>
              <a:rPr lang="fa-IR" smtClean="0">
                <a:cs typeface="B Zar" panose="00000400000000000000" pitchFamily="2" charset="-78"/>
              </a:rPr>
              <a:t>:</a:t>
            </a:r>
          </a:p>
          <a:p>
            <a:pPr marL="0" indent="0" algn="just">
              <a:buNone/>
            </a:pPr>
            <a:r>
              <a:rPr lang="fa-IR" smtClean="0">
                <a:cs typeface="B Zar" panose="00000400000000000000" pitchFamily="2" charset="-78"/>
              </a:rPr>
              <a:t>،</a:t>
            </a:r>
            <a:r>
              <a:rPr lang="fa-IR">
                <a:cs typeface="B Zar" panose="00000400000000000000" pitchFamily="2" charset="-78"/>
              </a:rPr>
              <a:t>در دیدگاه اول مدیریت استعداد چیزی نیست جز آن دهد که مدیریت منابع انسانی انجام می</a:t>
            </a:r>
            <a:br>
              <a:rPr lang="fa-IR">
                <a:cs typeface="B Zar" panose="00000400000000000000" pitchFamily="2" charset="-78"/>
              </a:rPr>
            </a:br>
            <a:r>
              <a:rPr lang="fa-IR">
                <a:cs typeface="B Zar" panose="00000400000000000000" pitchFamily="2" charset="-78"/>
              </a:rPr>
              <a:t>با این تفاوت که سریعتر(با ابزارهای مانند اینترنت) و در سطح وسیعتر مانند کل سازمان انجام</a:t>
            </a:r>
            <a:br>
              <a:rPr lang="fa-IR">
                <a:cs typeface="B Zar" panose="00000400000000000000" pitchFamily="2" charset="-78"/>
              </a:rPr>
            </a:br>
            <a:r>
              <a:rPr lang="fa-IR">
                <a:cs typeface="B Zar" panose="00000400000000000000" pitchFamily="2" charset="-78"/>
              </a:rPr>
              <a:t>دهد می . دیدگاه دوم نسبت به مدیریت استعداد آن را بهعنوان مخزن استعداد 9درنظر میگیرد. این</a:t>
            </a:r>
            <a:br>
              <a:rPr lang="fa-IR">
                <a:cs typeface="B Zar" panose="00000400000000000000" pitchFamily="2" charset="-78"/>
              </a:rPr>
            </a:br>
            <a:r>
              <a:rPr lang="fa-IR">
                <a:cs typeface="B Zar" panose="00000400000000000000" pitchFamily="2" charset="-78"/>
              </a:rPr>
              <a:t>دیدگاه کاملاً نزدیک است به آن چیزی که اغلب بهعنوان برنامهریزی جانشینپروری مطرح</a:t>
            </a:r>
            <a:br>
              <a:rPr lang="fa-IR">
                <a:cs typeface="B Zar" panose="00000400000000000000" pitchFamily="2" charset="-78"/>
              </a:rPr>
            </a:br>
            <a:r>
              <a:rPr lang="fa-IR">
                <a:cs typeface="B Zar" panose="00000400000000000000" pitchFamily="2" charset="-78"/>
              </a:rPr>
              <a:t>میشود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861559"/>
            <a:ext cx="1219609" cy="1219609"/>
          </a:xfrm>
          <a:prstGeom prst="rect">
            <a:avLst/>
          </a:prstGeom>
        </p:spPr>
      </p:pic>
    </p:spTree>
    <p:extLst>
      <p:ext uri="{BB962C8B-B14F-4D97-AF65-F5344CB8AC3E}">
        <p14:creationId xmlns:p14="http://schemas.microsoft.com/office/powerpoint/2010/main" val="247962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،دیدگاه سوم مدیریت استعداد متفاوت از مدیریت منابع انسانی است. قالب </a:t>
            </a:r>
            <a:r>
              <a:rPr lang="fa-IR">
                <a:cs typeface="B Zar" panose="00000400000000000000" pitchFamily="2" charset="-78"/>
              </a:rPr>
              <a:t>در </a:t>
            </a:r>
            <a:r>
              <a:rPr lang="fa-IR" smtClean="0">
                <a:cs typeface="B Zar" panose="00000400000000000000" pitchFamily="2" charset="-78"/>
              </a:rPr>
              <a:t>نظریه اد </a:t>
            </a:r>
            <a:r>
              <a:rPr lang="fa-IR">
                <a:cs typeface="B Zar" panose="00000400000000000000" pitchFamily="2" charset="-78"/>
              </a:rPr>
              <a:t>که نحوی به ؛استمحور بیات مدیریت استعداد دیدگاه منبع 31درصد از </a:t>
            </a:r>
            <a:r>
              <a:rPr lang="fa-IR">
                <a:cs typeface="B Zar" panose="00000400000000000000" pitchFamily="2" charset="-78"/>
              </a:rPr>
              <a:t>مقالات </a:t>
            </a:r>
            <a:r>
              <a:rPr lang="fa-IR" smtClean="0">
                <a:cs typeface="B Zar" panose="00000400000000000000" pitchFamily="2" charset="-78"/>
              </a:rPr>
              <a:t>مدیریت استعداد </a:t>
            </a:r>
            <a:r>
              <a:rPr lang="fa-IR">
                <a:cs typeface="B Zar" panose="00000400000000000000" pitchFamily="2" charset="-78"/>
              </a:rPr>
              <a:t>شود را شامل می ،گیرند . مقالاتی که در این دیدگاه قرار می تمایل دارند </a:t>
            </a:r>
            <a:r>
              <a:rPr lang="fa-IR">
                <a:cs typeface="B Zar" panose="00000400000000000000" pitchFamily="2" charset="-78"/>
              </a:rPr>
              <a:t>استعداد </a:t>
            </a:r>
            <a:r>
              <a:rPr lang="fa-IR" smtClean="0">
                <a:cs typeface="B Zar" panose="00000400000000000000" pitchFamily="2" charset="-78"/>
              </a:rPr>
              <a:t>را عنوان </a:t>
            </a:r>
            <a:r>
              <a:rPr lang="fa-IR">
                <a:cs typeface="B Zar" panose="00000400000000000000" pitchFamily="2" charset="-78"/>
              </a:rPr>
              <a:t>به سرمایه انسانی درنظر بگیرند و لپاک و اسنل )9111( 2آن را مطرح کردهاند </a:t>
            </a:r>
            <a:r>
              <a:rPr lang="fa-IR">
                <a:cs typeface="B Zar" panose="00000400000000000000" pitchFamily="2" charset="-78"/>
              </a:rPr>
              <a:t>که </a:t>
            </a:r>
            <a:r>
              <a:rPr lang="fa-IR" smtClean="0">
                <a:cs typeface="B Zar" panose="00000400000000000000" pitchFamily="2" charset="-78"/>
              </a:rPr>
              <a:t>هم منحصربهفرد </a:t>
            </a:r>
            <a:r>
              <a:rPr lang="fa-IR">
                <a:cs typeface="B Zar" panose="00000400000000000000" pitchFamily="2" charset="-78"/>
              </a:rPr>
              <a:t>است و هم نسبت به شایستگیهای محوری سازمان دارای ارزش بالایی 3است</a:t>
            </a:r>
            <a:r>
              <a:rPr lang="fa-IR">
                <a:cs typeface="B Zar" panose="00000400000000000000" pitchFamily="2" charset="-78"/>
              </a:rPr>
              <a:t>. </a:t>
            </a:r>
            <a:r>
              <a:rPr lang="fa-IR" smtClean="0">
                <a:cs typeface="B Zar" panose="00000400000000000000" pitchFamily="2" charset="-78"/>
              </a:rPr>
              <a:t>فرایند مدیریت </a:t>
            </a:r>
            <a:r>
              <a:rPr lang="fa-IR">
                <a:cs typeface="B Zar" panose="00000400000000000000" pitchFamily="2" charset="-78"/>
              </a:rPr>
              <a:t>استعداد باید روی کارکنان با عملکرد و ظرفیت بالا 4تمرکز کند</a:t>
            </a:r>
            <a:r>
              <a:rPr lang="fa-IR">
                <a:cs typeface="B Zar" panose="00000400000000000000" pitchFamily="2" charset="-78"/>
              </a:rPr>
              <a:t>؛</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754881"/>
            <a:ext cx="2612572" cy="1136468"/>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استعداد عنوان به سرمایه انسانی</a:t>
            </a:r>
            <a:endParaRPr lang="fa-IR" sz="2000" b="1">
              <a:solidFill>
                <a:srgbClr val="FF0000"/>
              </a:solidFill>
            </a:endParaRPr>
          </a:p>
        </p:txBody>
      </p:sp>
    </p:spTree>
    <p:extLst>
      <p:ext uri="{BB962C8B-B14F-4D97-AF65-F5344CB8AC3E}">
        <p14:creationId xmlns:p14="http://schemas.microsoft.com/office/powerpoint/2010/main" val="361308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کسانی </a:t>
            </a:r>
            <a:r>
              <a:rPr lang="fa-IR">
                <a:cs typeface="B Zar" panose="00000400000000000000" pitchFamily="2" charset="-78"/>
              </a:rPr>
              <a:t>که </a:t>
            </a:r>
            <a:r>
              <a:rPr lang="fa-IR" smtClean="0">
                <a:cs typeface="B Zar" panose="00000400000000000000" pitchFamily="2" charset="-78"/>
              </a:rPr>
              <a:t>درایز ( </a:t>
            </a:r>
            <a:r>
              <a:rPr lang="fa-IR">
                <a:cs typeface="B Zar" panose="00000400000000000000" pitchFamily="2" charset="-78"/>
              </a:rPr>
              <a:t>)11 :2193آنها را 7تا 21درصد افراد سازمان میداند و گاگن ( )14 :2117آنها </a:t>
            </a:r>
            <a:r>
              <a:rPr lang="fa-IR">
                <a:cs typeface="B Zar" panose="00000400000000000000" pitchFamily="2" charset="-78"/>
              </a:rPr>
              <a:t>را </a:t>
            </a:r>
            <a:r>
              <a:rPr lang="fa-IR" smtClean="0">
                <a:cs typeface="B Zar" panose="00000400000000000000" pitchFamily="2" charset="-78"/>
              </a:rPr>
              <a:t>91درصد برتر </a:t>
            </a:r>
            <a:r>
              <a:rPr lang="fa-IR">
                <a:cs typeface="B Zar" panose="00000400000000000000" pitchFamily="2" charset="-78"/>
              </a:rPr>
              <a:t>در هر سازمانی میداند. «</a:t>
            </a:r>
            <a:r>
              <a:rPr lang="fa-IR">
                <a:solidFill>
                  <a:srgbClr val="FF0000"/>
                </a:solidFill>
                <a:cs typeface="B Zar" panose="00000400000000000000" pitchFamily="2" charset="-78"/>
              </a:rPr>
              <a:t>تفاوت</a:t>
            </a:r>
            <a:r>
              <a:rPr lang="fa-IR">
                <a:cs typeface="B Zar" panose="00000400000000000000" pitchFamily="2" charset="-78"/>
              </a:rPr>
              <a:t>» </a:t>
            </a:r>
            <a:r>
              <a:rPr lang="fa-IR">
                <a:cs typeface="B Zar" panose="00000400000000000000" pitchFamily="2" charset="-78"/>
              </a:rPr>
              <a:t>، </a:t>
            </a:r>
            <a:r>
              <a:rPr lang="fa-IR" smtClean="0">
                <a:cs typeface="B Zar" panose="00000400000000000000" pitchFamily="2" charset="-78"/>
              </a:rPr>
              <a:t>یکی </a:t>
            </a:r>
            <a:r>
              <a:rPr lang="fa-IR">
                <a:cs typeface="B Zar" panose="00000400000000000000" pitchFamily="2" charset="-78"/>
              </a:rPr>
              <a:t>از اصولی است که باعث تمایز مدیریت </a:t>
            </a:r>
            <a:r>
              <a:rPr lang="fa-IR">
                <a:cs typeface="B Zar" panose="00000400000000000000" pitchFamily="2" charset="-78"/>
              </a:rPr>
              <a:t>منابع </a:t>
            </a:r>
            <a:r>
              <a:rPr lang="fa-IR" smtClean="0">
                <a:cs typeface="B Zar" panose="00000400000000000000" pitchFamily="2" charset="-78"/>
              </a:rPr>
              <a:t>انسانی و </a:t>
            </a:r>
            <a:r>
              <a:rPr lang="fa-IR">
                <a:cs typeface="B Zar" panose="00000400000000000000" pitchFamily="2" charset="-78"/>
              </a:rPr>
              <a:t>مدیریت استعداد میشود. مدیریت منابع انسانی تلاش برای مدیریت همه </a:t>
            </a:r>
            <a:r>
              <a:rPr lang="fa-IR">
                <a:cs typeface="B Zar" panose="00000400000000000000" pitchFamily="2" charset="-78"/>
              </a:rPr>
              <a:t>کارکنان </a:t>
            </a:r>
            <a:r>
              <a:rPr lang="fa-IR" smtClean="0">
                <a:cs typeface="B Zar" panose="00000400000000000000" pitchFamily="2" charset="-78"/>
              </a:rPr>
              <a:t>است درحالیکه </a:t>
            </a:r>
            <a:r>
              <a:rPr lang="fa-IR">
                <a:cs typeface="B Zar" panose="00000400000000000000" pitchFamily="2" charset="-78"/>
              </a:rPr>
              <a:t>مدیریت استعداد، تلاش برای اداره کارکنانی است که متفاوتند. </a:t>
            </a:r>
            <a:r>
              <a:rPr lang="fa-IR">
                <a:cs typeface="B Zar" panose="00000400000000000000" pitchFamily="2" charset="-78"/>
              </a:rPr>
              <a:t>مدیریت </a:t>
            </a:r>
            <a:r>
              <a:rPr lang="fa-IR" smtClean="0">
                <a:cs typeface="B Zar" panose="00000400000000000000" pitchFamily="2" charset="-78"/>
              </a:rPr>
              <a:t>استعداد مدیریت </a:t>
            </a:r>
            <a:r>
              <a:rPr lang="fa-IR">
                <a:cs typeface="B Zar" panose="00000400000000000000" pitchFamily="2" charset="-78"/>
              </a:rPr>
              <a:t>متفاوت کارکنان براساس ظرفیت نسبیشان در ارزشافزایی به مزیت رقابتی سازمان است</a:t>
            </a:r>
            <a:br>
              <a:rPr lang="fa-IR">
                <a:cs typeface="B Zar" panose="00000400000000000000" pitchFamily="2" charset="-78"/>
              </a:rPr>
            </a:br>
            <a:r>
              <a:rPr lang="fa-IR">
                <a:cs typeface="B Zar" panose="00000400000000000000" pitchFamily="2" charset="-78"/>
              </a:rPr>
              <a:t>(گلینز.)2193 ،</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1045028" y="4558938"/>
            <a:ext cx="2090057" cy="1332412"/>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تمایز</a:t>
            </a:r>
            <a:endParaRPr lang="fa-IR" sz="2400">
              <a:solidFill>
                <a:srgbClr val="FF0000"/>
              </a:solidFill>
            </a:endParaRPr>
          </a:p>
        </p:txBody>
      </p:sp>
    </p:spTree>
    <p:extLst>
      <p:ext uri="{BB962C8B-B14F-4D97-AF65-F5344CB8AC3E}">
        <p14:creationId xmlns:p14="http://schemas.microsoft.com/office/powerpoint/2010/main" val="112727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هدف از این پژوهش یطراحی الگو ، های (مدل) مدیریت استعداد </a:t>
            </a:r>
            <a:r>
              <a:rPr lang="fa-IR">
                <a:cs typeface="B Zar" panose="00000400000000000000" pitchFamily="2" charset="-78"/>
              </a:rPr>
              <a:t>در </a:t>
            </a:r>
            <a:r>
              <a:rPr lang="fa-IR" smtClean="0">
                <a:cs typeface="B Zar" panose="00000400000000000000" pitchFamily="2" charset="-78"/>
              </a:rPr>
              <a:t>شرکت دولتی </a:t>
            </a:r>
            <a:r>
              <a:rPr lang="fa-IR">
                <a:cs typeface="B Zar" panose="00000400000000000000" pitchFamily="2" charset="-78"/>
              </a:rPr>
              <a:t>ایران است که شرکت مادرتخصصی توانیر بهعنوان موردمطالعه انتخاب </a:t>
            </a:r>
            <a:r>
              <a:rPr lang="fa-IR">
                <a:cs typeface="B Zar" panose="00000400000000000000" pitchFamily="2" charset="-78"/>
              </a:rPr>
              <a:t>شده </a:t>
            </a:r>
            <a:r>
              <a:rPr lang="fa-IR" smtClean="0">
                <a:cs typeface="B Zar" panose="00000400000000000000" pitchFamily="2" charset="-78"/>
              </a:rPr>
              <a:t>است. کیفی </a:t>
            </a:r>
            <a:r>
              <a:rPr lang="fa-IR">
                <a:cs typeface="B Zar" panose="00000400000000000000" pitchFamily="2" charset="-78"/>
              </a:rPr>
              <a:t>و به ،روش تحقیق صورت مشخص (رویکرد بنیاد پردازی داده روش </a:t>
            </a:r>
            <a:r>
              <a:rPr lang="fa-IR">
                <a:cs typeface="B Zar" panose="00000400000000000000" pitchFamily="2" charset="-78"/>
              </a:rPr>
              <a:t>نظریه </a:t>
            </a:r>
            <a:r>
              <a:rPr lang="fa-IR" smtClean="0">
                <a:cs typeface="B Zar" panose="00000400000000000000" pitchFamily="2" charset="-78"/>
              </a:rPr>
              <a:t>، استشونده</a:t>
            </a:r>
            <a:r>
              <a:rPr lang="fa-IR">
                <a:cs typeface="B Zar" panose="00000400000000000000" pitchFamily="2" charset="-78"/>
              </a:rPr>
              <a:t>) ظاهر . جامعه آماری پژوهش، مدیران، متخصصان مدیریت منابع </a:t>
            </a:r>
            <a:r>
              <a:rPr lang="fa-IR">
                <a:cs typeface="B Zar" panose="00000400000000000000" pitchFamily="2" charset="-78"/>
              </a:rPr>
              <a:t>انسانی </a:t>
            </a:r>
            <a:r>
              <a:rPr lang="fa-IR" smtClean="0">
                <a:cs typeface="B Zar" panose="00000400000000000000" pitchFamily="2" charset="-78"/>
              </a:rPr>
              <a:t>و استعدادهای </a:t>
            </a:r>
            <a:r>
              <a:rPr lang="fa-IR">
                <a:cs typeface="B Zar" panose="00000400000000000000" pitchFamily="2" charset="-78"/>
              </a:rPr>
              <a:t>سازمانی شرکت توانیرند که 91نفر از آن گیری نظری </a:t>
            </a:r>
            <a:r>
              <a:rPr lang="fa-IR">
                <a:cs typeface="B Zar" panose="00000400000000000000" pitchFamily="2" charset="-78"/>
              </a:rPr>
              <a:t>و </a:t>
            </a:r>
            <a:r>
              <a:rPr lang="fa-IR" smtClean="0">
                <a:cs typeface="B Zar" panose="00000400000000000000" pitchFamily="2" charset="-78"/>
              </a:rPr>
              <a:t>نمونه ها </a:t>
            </a:r>
            <a:r>
              <a:rPr lang="fa-IR">
                <a:cs typeface="B Zar" panose="00000400000000000000" pitchFamily="2" charset="-78"/>
              </a:rPr>
              <a:t>به </a:t>
            </a:r>
            <a:r>
              <a:rPr lang="fa-IR" smtClean="0">
                <a:cs typeface="B Zar" panose="00000400000000000000" pitchFamily="2" charset="-78"/>
              </a:rPr>
              <a:t>شیوه مند </a:t>
            </a:r>
            <a:r>
              <a:rPr lang="fa-IR">
                <a:cs typeface="B Zar" panose="00000400000000000000" pitchFamily="2" charset="-78"/>
              </a:rPr>
              <a:t>انتخاب هدف شده ساختاریافته و های نیمه ها مصاحبه اند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129246" y="4402183"/>
            <a:ext cx="3095897" cy="12540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مدیران، متخصصان مدیریت منابع انسانی و استعدادهای سازمانی</a:t>
            </a:r>
            <a:endParaRPr lang="fa-IR" sz="2000">
              <a:solidFill>
                <a:srgbClr val="FF0000"/>
              </a:solidFill>
            </a:endParaRPr>
          </a:p>
        </p:txBody>
      </p:sp>
    </p:spTree>
    <p:extLst>
      <p:ext uri="{BB962C8B-B14F-4D97-AF65-F5344CB8AC3E}">
        <p14:creationId xmlns:p14="http://schemas.microsoft.com/office/powerpoint/2010/main" val="178088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مدلهای مدیریت استعداد</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مدلهای </a:t>
            </a:r>
            <a:r>
              <a:rPr lang="fa-IR">
                <a:cs typeface="B Zar" panose="00000400000000000000" pitchFamily="2" charset="-78"/>
              </a:rPr>
              <a:t>گوناگون و متنوعی از فرایند مدیریت استعداد وجود دارد که </a:t>
            </a:r>
            <a:r>
              <a:rPr lang="fa-IR">
                <a:cs typeface="B Zar" panose="00000400000000000000" pitchFamily="2" charset="-78"/>
              </a:rPr>
              <a:t>تعدادی </a:t>
            </a:r>
            <a:r>
              <a:rPr lang="fa-IR" smtClean="0">
                <a:cs typeface="B Zar" panose="00000400000000000000" pitchFamily="2" charset="-78"/>
              </a:rPr>
              <a:t>از ترین </a:t>
            </a:r>
            <a:r>
              <a:rPr lang="fa-IR">
                <a:cs typeface="B Zar" panose="00000400000000000000" pitchFamily="2" charset="-78"/>
              </a:rPr>
              <a:t>آن برجسته ها مؤلفه ،در ستون اول .است انتخاب و تحلیل شده هایی های گوناگون </a:t>
            </a:r>
            <a:r>
              <a:rPr lang="fa-IR">
                <a:cs typeface="B Zar" panose="00000400000000000000" pitchFamily="2" charset="-78"/>
              </a:rPr>
              <a:t>در </a:t>
            </a:r>
            <a:r>
              <a:rPr lang="fa-IR" smtClean="0">
                <a:cs typeface="B Zar" panose="00000400000000000000" pitchFamily="2" charset="-78"/>
              </a:rPr>
              <a:t>مدلکه استفاده </a:t>
            </a:r>
            <a:r>
              <a:rPr lang="fa-IR">
                <a:cs typeface="B Zar" panose="00000400000000000000" pitchFamily="2" charset="-78"/>
              </a:rPr>
              <a:t>ش ها برحسب دارا ده است، ذکر و در ادامه مدل بودن یا نبودن مؤلفههای </a:t>
            </a:r>
            <a:r>
              <a:rPr lang="fa-IR">
                <a:cs typeface="B Zar" panose="00000400000000000000" pitchFamily="2" charset="-78"/>
              </a:rPr>
              <a:t>مذکور </a:t>
            </a:r>
            <a:r>
              <a:rPr lang="fa-IR" smtClean="0">
                <a:cs typeface="B Zar" panose="00000400000000000000" pitchFamily="2" charset="-78"/>
              </a:rPr>
              <a:t>مقایسه اند</a:t>
            </a:r>
            <a:r>
              <a:rPr lang="fa-IR">
                <a:cs typeface="B Zar" panose="00000400000000000000" pitchFamily="2" charset="-78"/>
              </a:rPr>
              <a:t>. شده</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09841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56949" y="1276112"/>
            <a:ext cx="8878102" cy="4924481"/>
          </a:xfrm>
          <a:prstGeom prst="rect">
            <a:avLst/>
          </a:prstGeom>
        </p:spPr>
      </p:pic>
    </p:spTree>
    <p:extLst>
      <p:ext uri="{BB962C8B-B14F-4D97-AF65-F5344CB8AC3E}">
        <p14:creationId xmlns:p14="http://schemas.microsoft.com/office/powerpoint/2010/main" val="824840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همه مدلها فرایند شناسایی و جذب را در مدل خود گنجانده و بهکارگیری و </a:t>
            </a:r>
            <a:r>
              <a:rPr lang="fa-IR">
                <a:cs typeface="B Zar" panose="00000400000000000000" pitchFamily="2" charset="-78"/>
              </a:rPr>
              <a:t>توسعه </a:t>
            </a:r>
            <a:r>
              <a:rPr lang="fa-IR" smtClean="0">
                <a:cs typeface="B Zar" panose="00000400000000000000" pitchFamily="2" charset="-78"/>
              </a:rPr>
              <a:t>و نگهداشت </a:t>
            </a:r>
            <a:r>
              <a:rPr lang="fa-IR">
                <a:cs typeface="B Zar" panose="00000400000000000000" pitchFamily="2" charset="-78"/>
              </a:rPr>
              <a:t>ها وجود دارد استعدادها نیز در اکثر مدل . این سه عنصر وجه مشترک مدلها </a:t>
            </a:r>
            <a:r>
              <a:rPr lang="fa-IR">
                <a:cs typeface="B Zar" panose="00000400000000000000" pitchFamily="2" charset="-78"/>
              </a:rPr>
              <a:t>اما </a:t>
            </a:r>
            <a:r>
              <a:rPr lang="fa-IR" smtClean="0">
                <a:cs typeface="B Zar" panose="00000400000000000000" pitchFamily="2" charset="-78"/>
              </a:rPr>
              <a:t>ست؛ گونه </a:t>
            </a:r>
            <a:r>
              <a:rPr lang="fa-IR">
                <a:cs typeface="B Zar" panose="00000400000000000000" pitchFamily="2" charset="-78"/>
              </a:rPr>
              <a:t>همان که مشخص است توجه ضعیفی به زمینه دانستن فرض شده است که شاید علت </a:t>
            </a:r>
            <a:r>
              <a:rPr lang="fa-IR">
                <a:cs typeface="B Zar" panose="00000400000000000000" pitchFamily="2" charset="-78"/>
              </a:rPr>
              <a:t>آن </a:t>
            </a:r>
            <a:r>
              <a:rPr lang="fa-IR" smtClean="0">
                <a:cs typeface="B Zar" panose="00000400000000000000" pitchFamily="2" charset="-78"/>
              </a:rPr>
              <a:t>پیش فرهنگ </a:t>
            </a:r>
            <a:r>
              <a:rPr lang="fa-IR">
                <a:cs typeface="B Zar" panose="00000400000000000000" pitchFamily="2" charset="-78"/>
              </a:rPr>
              <a:t>رسد مدل نظر می شده است. به های ارائه امریکایی در مدل کننده بخشی های </a:t>
            </a:r>
            <a:r>
              <a:rPr lang="fa-IR">
                <a:cs typeface="B Zar" panose="00000400000000000000" pitchFamily="2" charset="-78"/>
              </a:rPr>
              <a:t>موجود </a:t>
            </a:r>
            <a:r>
              <a:rPr lang="fa-IR" smtClean="0">
                <a:cs typeface="B Zar" panose="00000400000000000000" pitchFamily="2" charset="-78"/>
              </a:rPr>
              <a:t>تبیین از </a:t>
            </a:r>
            <a:r>
              <a:rPr lang="fa-IR">
                <a:cs typeface="B Zar" panose="00000400000000000000" pitchFamily="2" charset="-78"/>
              </a:rPr>
              <a:t>واقعیت توانند چالش های صحنه اجرا هستند و نمی ها مانند های صحنه اجرا در </a:t>
            </a:r>
            <a:r>
              <a:rPr lang="fa-IR">
                <a:cs typeface="B Zar" panose="00000400000000000000" pitchFamily="2" charset="-78"/>
              </a:rPr>
              <a:t>سایر </a:t>
            </a:r>
            <a:r>
              <a:rPr lang="fa-IR" smtClean="0">
                <a:cs typeface="B Zar" panose="00000400000000000000" pitchFamily="2" charset="-78"/>
              </a:rPr>
              <a:t>فرهنگ فرهنگ </a:t>
            </a:r>
            <a:r>
              <a:rPr lang="fa-IR">
                <a:cs typeface="B Zar" panose="00000400000000000000" pitchFamily="2" charset="-78"/>
              </a:rPr>
              <a:t>ایرانی پیشرا بینی و برای آن آمادگی ایجاد </a:t>
            </a:r>
            <a:r>
              <a:rPr lang="fa-IR">
                <a:cs typeface="B Zar" panose="00000400000000000000" pitchFamily="2" charset="-78"/>
              </a:rPr>
              <a:t>نمایند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966651" y="4532812"/>
            <a:ext cx="2037806" cy="137160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دانستن</a:t>
            </a:r>
            <a:endParaRPr lang="fa-IR" sz="2000">
              <a:solidFill>
                <a:srgbClr val="FF0000"/>
              </a:solidFill>
            </a:endParaRPr>
          </a:p>
        </p:txBody>
      </p:sp>
    </p:spTree>
    <p:extLst>
      <p:ext uri="{BB962C8B-B14F-4D97-AF65-F5344CB8AC3E}">
        <p14:creationId xmlns:p14="http://schemas.microsoft.com/office/powerpoint/2010/main" val="44511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پیشینه </a:t>
            </a:r>
            <a:r>
              <a:rPr lang="fa-IR" b="1">
                <a:cs typeface="B Zar" panose="00000400000000000000" pitchFamily="2" charset="-78"/>
              </a:rPr>
              <a:t>تحقیق</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پیشینه تحقیق نشان می های چند شرکتبر های اخیر علاوه دهد که در سال در ملیتی غربی،</a:t>
            </a:r>
            <a:br>
              <a:rPr lang="fa-IR">
                <a:cs typeface="B Zar" panose="00000400000000000000" pitchFamily="2" charset="-78"/>
              </a:rPr>
            </a:br>
            <a:r>
              <a:rPr lang="fa-IR">
                <a:cs typeface="B Zar" panose="00000400000000000000" pitchFamily="2" charset="-78"/>
              </a:rPr>
              <a:t>سایر کشورها و بهخصوص در اقتصادهای نوظهور مانند چین و هند، توجه مناسبی به مطالعات</a:t>
            </a:r>
            <a:br>
              <a:rPr lang="fa-IR">
                <a:cs typeface="B Zar" panose="00000400000000000000" pitchFamily="2" charset="-78"/>
              </a:rPr>
            </a:br>
            <a:r>
              <a:rPr lang="fa-IR">
                <a:cs typeface="B Zar" panose="00000400000000000000" pitchFamily="2" charset="-78"/>
              </a:rPr>
              <a:t>تجربی مدیریت استعداد شده است زنگ( ،2194 ،9اوهلی ،2117 ،2فراز نیم و لنکا ،2197 ،3مثفنا،4</a:t>
            </a:r>
            <a:br>
              <a:rPr lang="fa-IR">
                <a:cs typeface="B Zar" panose="00000400000000000000" pitchFamily="2" charset="-78"/>
              </a:rPr>
            </a:br>
            <a:r>
              <a:rPr lang="fa-IR">
                <a:cs typeface="B Zar" panose="00000400000000000000" pitchFamily="2" charset="-78"/>
              </a:rPr>
              <a:t>.)2197در ایران نیز مطالعاتی صورت پذیرفته است</a:t>
            </a: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48944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مطالعه غفاری و همکاران ( )9311به شیوه کمی و مطالعه سهرابی و همکاران ( )9311نیز منجر به ارائه مدل فرایندی نشده است. بهعلاوه پایاننامه های متعددی نیز در این زمینه انجام شده است. با صرفنظر از پایاننامه های کارشناسی ارشد که عمدتاً با شیوه کمی بوده است، در سطح دکتری نیز رسالههایی به مدیریت استعداد اختصاص داشت؛</a:t>
            </a:r>
            <a:endParaRPr lang="fa-IR"/>
          </a:p>
        </p:txBody>
      </p:sp>
      <p:sp>
        <p:nvSpPr>
          <p:cNvPr id="4" name="Flowchart: Decision 3"/>
          <p:cNvSpPr/>
          <p:nvPr/>
        </p:nvSpPr>
        <p:spPr>
          <a:xfrm>
            <a:off x="838200" y="4206240"/>
            <a:ext cx="3200400" cy="1476103"/>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عمدتاً با شیوه کمی</a:t>
            </a:r>
            <a:endParaRPr lang="fa-IR" sz="2000" b="1">
              <a:solidFill>
                <a:srgbClr val="FF0000"/>
              </a:solidFill>
            </a:endParaRPr>
          </a:p>
        </p:txBody>
      </p:sp>
    </p:spTree>
    <p:extLst>
      <p:ext uri="{BB962C8B-B14F-4D97-AF65-F5344CB8AC3E}">
        <p14:creationId xmlns:p14="http://schemas.microsoft.com/office/powerpoint/2010/main" val="130095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ازجمله رساله موسوی ( )9313در سازمانهای فرهنگی شهر تهران </a:t>
            </a:r>
            <a:r>
              <a:rPr lang="fa-IR">
                <a:cs typeface="B Zar" panose="00000400000000000000" pitchFamily="2" charset="-78"/>
              </a:rPr>
              <a:t>و </a:t>
            </a:r>
            <a:r>
              <a:rPr lang="fa-IR" smtClean="0">
                <a:cs typeface="B Zar" panose="00000400000000000000" pitchFamily="2" charset="-78"/>
              </a:rPr>
              <a:t>قم، طهماسبی </a:t>
            </a:r>
            <a:r>
              <a:rPr lang="fa-IR">
                <a:cs typeface="B Zar" panose="00000400000000000000" pitchFamily="2" charset="-78"/>
              </a:rPr>
              <a:t>( )9312در بازار سرمایه و افتخار ( )9311در شرکتهای فعال مخابراتی که </a:t>
            </a:r>
            <a:r>
              <a:rPr lang="fa-IR">
                <a:cs typeface="B Zar" panose="00000400000000000000" pitchFamily="2" charset="-78"/>
              </a:rPr>
              <a:t>همگی </a:t>
            </a:r>
            <a:r>
              <a:rPr lang="fa-IR" smtClean="0">
                <a:cs typeface="B Zar" panose="00000400000000000000" pitchFamily="2" charset="-78"/>
              </a:rPr>
              <a:t>به روش </a:t>
            </a:r>
            <a:r>
              <a:rPr lang="fa-IR">
                <a:cs typeface="B Zar" panose="00000400000000000000" pitchFamily="2" charset="-78"/>
              </a:rPr>
              <a:t>کیفی و بهصورت مشخص شیوه نظریهپردازی دادهبنیاد با رویکرد نظاممند یا </a:t>
            </a:r>
            <a:r>
              <a:rPr lang="fa-IR">
                <a:cs typeface="B Zar" panose="00000400000000000000" pitchFamily="2" charset="-78"/>
              </a:rPr>
              <a:t>پارادایمی </a:t>
            </a:r>
            <a:r>
              <a:rPr lang="fa-IR" smtClean="0">
                <a:cs typeface="B Zar" panose="00000400000000000000" pitchFamily="2" charset="-78"/>
              </a:rPr>
              <a:t>بوده است</a:t>
            </a:r>
            <a:r>
              <a:rPr lang="fa-IR">
                <a:cs typeface="B Zar" panose="00000400000000000000" pitchFamily="2" charset="-78"/>
              </a:rPr>
              <a:t>. اما هیچکدام از پژوهشهای فوق رویکرد کلاسیک (ظاهرشونده) را در </a:t>
            </a:r>
            <a:r>
              <a:rPr lang="fa-IR">
                <a:cs typeface="B Zar" panose="00000400000000000000" pitchFamily="2" charset="-78"/>
              </a:rPr>
              <a:t>روش </a:t>
            </a:r>
            <a:r>
              <a:rPr lang="fa-IR" smtClean="0">
                <a:cs typeface="B Zar" panose="00000400000000000000" pitchFamily="2" charset="-78"/>
              </a:rPr>
              <a:t>نظریهپردازی دادهبنیاد </a:t>
            </a:r>
            <a:r>
              <a:rPr lang="fa-IR">
                <a:cs typeface="B Zar" panose="00000400000000000000" pitchFamily="2" charset="-78"/>
              </a:rPr>
              <a:t>خود اتخاذ نکردهاند. مرتبطترین پژوهش ازحیث مشابهت در بافت، نیز </a:t>
            </a:r>
            <a:r>
              <a:rPr lang="fa-IR">
                <a:cs typeface="B Zar" panose="00000400000000000000" pitchFamily="2" charset="-78"/>
              </a:rPr>
              <a:t>به </a:t>
            </a:r>
            <a:r>
              <a:rPr lang="fa-IR" smtClean="0">
                <a:cs typeface="B Zar" panose="00000400000000000000" pitchFamily="2" charset="-78"/>
              </a:rPr>
              <a:t>پژوهش شاطری </a:t>
            </a:r>
            <a:r>
              <a:rPr lang="fa-IR">
                <a:cs typeface="B Zar" panose="00000400000000000000" pitchFamily="2" charset="-78"/>
              </a:rPr>
              <a:t>و همکاران ( )9314باز میگردد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493623"/>
            <a:ext cx="2547257" cy="13977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رویکرد نظاممند یا پارادایمی</a:t>
            </a:r>
            <a:endParaRPr lang="fa-IR" sz="2000">
              <a:solidFill>
                <a:srgbClr val="FF0000"/>
              </a:solidFill>
            </a:endParaRPr>
          </a:p>
        </p:txBody>
      </p:sp>
    </p:spTree>
    <p:extLst>
      <p:ext uri="{BB962C8B-B14F-4D97-AF65-F5344CB8AC3E}">
        <p14:creationId xmlns:p14="http://schemas.microsoft.com/office/powerpoint/2010/main" val="13592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پژوهش در صنعت برق ایران صورت پذیرفته است که به مدل، ختم نشده است. در آثار داخلی بیشتر به جنبههای مثبت مدیریت استعداد پرداخته شده و به استثنای افتخار ( )9311باقی آثار در تئوریزهکردن چالشهایی اجرایی و جنبه های منفی مدیریت استعداد ناتوان بودهاند</a:t>
            </a:r>
            <a:endParaRPr lang="fa-IR"/>
          </a:p>
        </p:txBody>
      </p:sp>
      <p:sp>
        <p:nvSpPr>
          <p:cNvPr id="4" name="Rectangle 3"/>
          <p:cNvSpPr/>
          <p:nvPr/>
        </p:nvSpPr>
        <p:spPr>
          <a:xfrm>
            <a:off x="938614" y="4587129"/>
            <a:ext cx="8433720" cy="923330"/>
          </a:xfrm>
          <a:prstGeom prst="rect">
            <a:avLst/>
          </a:prstGeom>
          <a:noFill/>
        </p:spPr>
        <p:txBody>
          <a:bodyPr wrap="none" lIns="91440" tIns="45720" rIns="91440" bIns="45720">
            <a:spAutoFit/>
          </a:bodyPr>
          <a:lstStyle/>
          <a:p>
            <a:pPr algn="ctr"/>
            <a:r>
              <a:rPr lang="fa-IR" sz="54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جنبه های منفی مدیریت استعداد </a:t>
            </a:r>
            <a:endPar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6883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بهعلاوه اینکه در پژوهشهای مذکور به </a:t>
            </a:r>
            <a:r>
              <a:rPr lang="fa-IR">
                <a:cs typeface="B Zar" panose="00000400000000000000" pitchFamily="2" charset="-78"/>
              </a:rPr>
              <a:t>پیامدهای </a:t>
            </a:r>
            <a:r>
              <a:rPr lang="fa-IR" smtClean="0">
                <a:cs typeface="B Zar" panose="00000400000000000000" pitchFamily="2" charset="-78"/>
              </a:rPr>
              <a:t>مدیریت استعداد </a:t>
            </a:r>
            <a:r>
              <a:rPr lang="fa-IR">
                <a:cs typeface="B Zar" panose="00000400000000000000" pitchFamily="2" charset="-78"/>
              </a:rPr>
              <a:t>نیز پرداخته نشده و یا اینکه بهصورت مثبت و تکسطحی پرداخته شده است</a:t>
            </a:r>
            <a:r>
              <a:rPr lang="fa-IR">
                <a:cs typeface="B Zar" panose="00000400000000000000" pitchFamily="2" charset="-78"/>
              </a:rPr>
              <a:t>. </a:t>
            </a:r>
            <a:r>
              <a:rPr lang="fa-IR" smtClean="0">
                <a:cs typeface="B Zar" panose="00000400000000000000" pitchFamily="2" charset="-78"/>
              </a:rPr>
              <a:t>بنابراین، پژوهش </a:t>
            </a:r>
            <a:r>
              <a:rPr lang="fa-IR">
                <a:cs typeface="B Zar" panose="00000400000000000000" pitchFamily="2" charset="-78"/>
              </a:rPr>
              <a:t>حاضر ازحیث استفاده از رویکرد کلاسیک </a:t>
            </a:r>
            <a:r>
              <a:rPr lang="fa-IR">
                <a:cs typeface="B Zar" panose="00000400000000000000" pitchFamily="2" charset="-78"/>
              </a:rPr>
              <a:t>در </a:t>
            </a:r>
            <a:r>
              <a:rPr lang="fa-IR" smtClean="0">
                <a:cs typeface="B Zar" panose="00000400000000000000" pitchFamily="2" charset="-78"/>
              </a:rPr>
              <a:t>نظریه پردازی داده بنیاد </a:t>
            </a:r>
            <a:r>
              <a:rPr lang="fa-IR">
                <a:cs typeface="B Zar" panose="00000400000000000000" pitchFamily="2" charset="-78"/>
              </a:rPr>
              <a:t>(روش </a:t>
            </a:r>
            <a:r>
              <a:rPr lang="fa-IR">
                <a:cs typeface="B Zar" panose="00000400000000000000" pitchFamily="2" charset="-78"/>
              </a:rPr>
              <a:t>تحقیق</a:t>
            </a:r>
            <a:r>
              <a:rPr lang="fa-IR" smtClean="0">
                <a:cs typeface="B Zar" panose="00000400000000000000" pitchFamily="2" charset="-78"/>
              </a:rPr>
              <a:t>)، پرداختن </a:t>
            </a:r>
            <a:r>
              <a:rPr lang="fa-IR">
                <a:cs typeface="B Zar" panose="00000400000000000000" pitchFamily="2" charset="-78"/>
              </a:rPr>
              <a:t>همزمان </a:t>
            </a:r>
            <a:r>
              <a:rPr lang="fa-IR">
                <a:cs typeface="B Zar" panose="00000400000000000000" pitchFamily="2" charset="-78"/>
              </a:rPr>
              <a:t>به </a:t>
            </a:r>
            <a:r>
              <a:rPr lang="fa-IR" smtClean="0">
                <a:cs typeface="B Zar" panose="00000400000000000000" pitchFamily="2" charset="-78"/>
              </a:rPr>
              <a:t>جنبه های </a:t>
            </a:r>
            <a:r>
              <a:rPr lang="fa-IR">
                <a:cs typeface="B Zar" panose="00000400000000000000" pitchFamily="2" charset="-78"/>
              </a:rPr>
              <a:t>مثبت و منفی فرایند مدیریت استعداد و </a:t>
            </a:r>
            <a:r>
              <a:rPr lang="fa-IR" sz="3200">
                <a:solidFill>
                  <a:srgbClr val="FF0000"/>
                </a:solidFill>
                <a:cs typeface="B Zar" panose="00000400000000000000" pitchFamily="2" charset="-78"/>
              </a:rPr>
              <a:t>تحلیل چندسطحی </a:t>
            </a:r>
            <a:r>
              <a:rPr lang="fa-IR">
                <a:cs typeface="B Zar" panose="00000400000000000000" pitchFamily="2" charset="-78"/>
              </a:rPr>
              <a:t>(</a:t>
            </a:r>
            <a:r>
              <a:rPr lang="fa-IR" smtClean="0">
                <a:cs typeface="B Zar" panose="00000400000000000000" pitchFamily="2" charset="-78"/>
              </a:rPr>
              <a:t>فردی، سازمانی </a:t>
            </a:r>
            <a:r>
              <a:rPr lang="fa-IR">
                <a:cs typeface="B Zar" panose="00000400000000000000" pitchFamily="2" charset="-78"/>
              </a:rPr>
              <a:t>و فراسازمانی) پیامدها؛ متفاوت از سایر </a:t>
            </a:r>
            <a:r>
              <a:rPr lang="fa-IR">
                <a:cs typeface="B Zar" panose="00000400000000000000" pitchFamily="2" charset="-78"/>
              </a:rPr>
              <a:t>آثار </a:t>
            </a:r>
            <a:r>
              <a:rPr lang="fa-IR" smtClean="0">
                <a:cs typeface="B Zar" panose="00000400000000000000" pitchFamily="2" charset="-78"/>
              </a:rPr>
              <a:t>به خصوص </a:t>
            </a:r>
            <a:r>
              <a:rPr lang="fa-IR">
                <a:cs typeface="B Zar" panose="00000400000000000000" pitchFamily="2" charset="-78"/>
              </a:rPr>
              <a:t>آثار داخلی </a:t>
            </a:r>
            <a:r>
              <a:rPr lang="fa-IR">
                <a:cs typeface="B Zar" panose="00000400000000000000" pitchFamily="2" charset="-78"/>
              </a:rPr>
              <a:t>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39180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روششناسی </a:t>
            </a:r>
            <a:r>
              <a:rPr lang="fa-IR" b="1">
                <a:cs typeface="B Zar" panose="00000400000000000000" pitchFamily="2" charset="-78"/>
              </a:rPr>
              <a:t>تحقیق</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مبانی فلسفی روش حاضر در پارادایم نمادین ـ تفسیری، رویکرد آن استقرایی، صبغه</a:t>
            </a:r>
            <a:br>
              <a:rPr lang="fa-IR">
                <a:cs typeface="B Zar" panose="00000400000000000000" pitchFamily="2" charset="-78"/>
              </a:rPr>
            </a:br>
            <a:r>
              <a:rPr lang="fa-IR">
                <a:cs typeface="B Zar" panose="00000400000000000000" pitchFamily="2" charset="-78"/>
              </a:rPr>
              <a:t>های آن به کیفی و داده ،پژوهش صورت میدانی از اردیبهشت تا شده است. آوری جمع 9317آبان</a:t>
            </a:r>
            <a:br>
              <a:rPr lang="fa-IR">
                <a:cs typeface="B Zar" panose="00000400000000000000" pitchFamily="2" charset="-78"/>
              </a:rPr>
            </a:br>
            <a:r>
              <a:rPr lang="fa-IR">
                <a:cs typeface="B Zar" panose="00000400000000000000" pitchFamily="2" charset="-78"/>
              </a:rPr>
              <a:t>از میان روشهای متنوع کیفی بهصورت مشخص از روش نظریهپردازی دادهبنیاد (گراندد تئوری)9</a:t>
            </a:r>
            <a:br>
              <a:rPr lang="fa-IR">
                <a:cs typeface="B Zar" panose="00000400000000000000" pitchFamily="2" charset="-78"/>
              </a:rPr>
            </a:br>
            <a:r>
              <a:rPr lang="fa-IR">
                <a:cs typeface="B Zar" panose="00000400000000000000" pitchFamily="2" charset="-78"/>
              </a:rPr>
              <a:t>استفاده شده است. روش نظریهپردازی دادهبنیاد که در سال 9117توسط استراوس و گلیزر 2ارائه</a:t>
            </a:r>
            <a:br>
              <a:rPr lang="fa-IR">
                <a:cs typeface="B Zar" panose="00000400000000000000" pitchFamily="2" charset="-78"/>
              </a:rPr>
            </a:br>
            <a:r>
              <a:rPr lang="fa-IR">
                <a:cs typeface="B Zar" panose="00000400000000000000" pitchFamily="2" charset="-78"/>
              </a:rPr>
              <a:t>شد طی سالها به «خوانشها»3ی گوناگونی توسعه داده شده است</a:t>
            </a: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30619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استراوس، نظریه پردازی داده بنیاد را به همراه کوربین 4توسعه داد و از رویکرد کلاسیک فاصله گرفته و خوانش نظاممند یا پارادایمی را ارائه کرد، ولی گلیزر به رویکرد کلاسیک (ظاهرشونده) وفادار ماند. گلیزر ()2114 خوانشهای دیگر نظریه پردازی داده بنیاد را فرسایش 7این شیوه دانسته است</a:t>
            </a:r>
            <a:endParaRPr lang="fa-IR"/>
          </a:p>
        </p:txBody>
      </p:sp>
    </p:spTree>
    <p:extLst>
      <p:ext uri="{BB962C8B-B14F-4D97-AF65-F5344CB8AC3E}">
        <p14:creationId xmlns:p14="http://schemas.microsoft.com/office/powerpoint/2010/main" val="86318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ابزار گردآوری داده میداننگاری بوده است که پس از جمع افزار آوری، با استفاده از نرم </a:t>
            </a:r>
            <a:r>
              <a:rPr lang="en-US" smtClean="0">
                <a:cs typeface="B Zar" panose="00000400000000000000" pitchFamily="2" charset="-78"/>
              </a:rPr>
              <a:t>Maxqda</a:t>
            </a:r>
            <a:r>
              <a:rPr lang="fa-IR" smtClean="0">
                <a:cs typeface="B Zar" panose="00000400000000000000" pitchFamily="2" charset="-78"/>
              </a:rPr>
              <a:t>نسخه 91 کدگذاری و تحلیل شدهاند. یافتههای تحقیق نشان میدهد که اجزای اصلی مدل مدیریت استعداد شامل: "استعدادخواهی"،" استعدادیابی"، "استعدادگماری"، "استعدادداری" و "استعدادافزایی" است که پیامدهای اجرایی آن در سه سطح فردی، سازمانی و فراسازمانی قرار دارد. تئوریزهکردن همزمان جنبه مثبت و منفی مدیریت استعداد در کنار تحلیل چندسطحی پیامدهای آن در بافت شرکتهای دولتی ایران از دیگر یافتههای اصلی پژوهش حاضر است</a:t>
            </a:r>
            <a:endParaRPr lang="fa-IR"/>
          </a:p>
        </p:txBody>
      </p:sp>
      <p:sp>
        <p:nvSpPr>
          <p:cNvPr id="4" name="Rectangle 3"/>
          <p:cNvSpPr/>
          <p:nvPr/>
        </p:nvSpPr>
        <p:spPr>
          <a:xfrm>
            <a:off x="838200" y="5096580"/>
            <a:ext cx="1002389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fa-IR" sz="24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"استعدادخواهی"،" استعدادیابی"، "استعدادگماری"، "استعدادداری" و "استعدادافزایی</a:t>
            </a:r>
            <a:endParaRPr lang="fa-IR" sz="2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227966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نوع </a:t>
            </a:r>
            <a:r>
              <a:rPr lang="fa-IR">
                <a:cs typeface="B Zar" panose="00000400000000000000" pitchFamily="2" charset="-78"/>
              </a:rPr>
              <a:t>کدگذاری </a:t>
            </a:r>
            <a:r>
              <a:rPr lang="fa-IR" smtClean="0">
                <a:cs typeface="B Zar" panose="00000400000000000000" pitchFamily="2" charset="-78"/>
              </a:rPr>
              <a:t>و مراحل </a:t>
            </a:r>
            <a:r>
              <a:rPr lang="fa-IR">
                <a:cs typeface="B Zar" panose="00000400000000000000" pitchFamily="2" charset="-78"/>
              </a:rPr>
              <a:t>آن از تفاوتهای اصلی بین خوانشهاست. در خوانش نظاممند یا </a:t>
            </a:r>
            <a:r>
              <a:rPr lang="fa-IR">
                <a:cs typeface="B Zar" panose="00000400000000000000" pitchFamily="2" charset="-78"/>
              </a:rPr>
              <a:t>پارادایمی </a:t>
            </a:r>
            <a:r>
              <a:rPr lang="fa-IR" smtClean="0">
                <a:cs typeface="B Zar" panose="00000400000000000000" pitchFamily="2" charset="-78"/>
              </a:rPr>
              <a:t>مراحل کدگذاری </a:t>
            </a:r>
            <a:r>
              <a:rPr lang="fa-IR">
                <a:cs typeface="B Zar" panose="00000400000000000000" pitchFamily="2" charset="-78"/>
              </a:rPr>
              <a:t>شامل باز، محوری و انتخابی است اما در خوانش ظاهرشونده یا </a:t>
            </a:r>
            <a:r>
              <a:rPr lang="fa-IR">
                <a:cs typeface="B Zar" panose="00000400000000000000" pitchFamily="2" charset="-78"/>
              </a:rPr>
              <a:t>کلاسیک </a:t>
            </a:r>
            <a:r>
              <a:rPr lang="fa-IR" smtClean="0">
                <a:cs typeface="B Zar" panose="00000400000000000000" pitchFamily="2" charset="-78"/>
              </a:rPr>
              <a:t>مراحل کدگذاری </a:t>
            </a:r>
            <a:r>
              <a:rPr lang="fa-IR">
                <a:cs typeface="B Zar" panose="00000400000000000000" pitchFamily="2" charset="-78"/>
              </a:rPr>
              <a:t>باز، انتخابی و نظری است. در پژوهش حاضر ضمن اتخاذ رویکرد </a:t>
            </a:r>
            <a:r>
              <a:rPr lang="fa-IR">
                <a:cs typeface="B Zar" panose="00000400000000000000" pitchFamily="2" charset="-78"/>
              </a:rPr>
              <a:t>فلسفی </a:t>
            </a:r>
            <a:r>
              <a:rPr lang="fa-IR" smtClean="0">
                <a:cs typeface="B Zar" panose="00000400000000000000" pitchFamily="2" charset="-78"/>
              </a:rPr>
              <a:t>عملگرایی، بهصورت </a:t>
            </a:r>
            <a:r>
              <a:rPr lang="fa-IR">
                <a:cs typeface="B Zar" panose="00000400000000000000" pitchFamily="2" charset="-78"/>
              </a:rPr>
              <a:t>کلی نظریهپردازی دادهبنیاد با رویکرد ظاهرشونده یا کلاسیک (گلیزر، )</a:t>
            </a:r>
            <a:r>
              <a:rPr lang="fa-IR">
                <a:cs typeface="B Zar" panose="00000400000000000000" pitchFamily="2" charset="-78"/>
              </a:rPr>
              <a:t>9118مبنا </a:t>
            </a:r>
            <a:r>
              <a:rPr lang="fa-IR" smtClean="0">
                <a:cs typeface="B Zar" panose="00000400000000000000" pitchFamily="2" charset="-78"/>
              </a:rPr>
              <a:t>قرار دارد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499770" y="4665506"/>
            <a:ext cx="8199681" cy="769441"/>
          </a:xfrm>
          <a:prstGeom prst="rect">
            <a:avLst/>
          </a:prstGeom>
          <a:noFill/>
        </p:spPr>
        <p:txBody>
          <a:bodyPr wrap="none" lIns="91440" tIns="45720" rIns="91440" bIns="45720">
            <a:spAutoFit/>
          </a:bodyPr>
          <a:lstStyle/>
          <a:p>
            <a:pPr algn="ctr"/>
            <a:r>
              <a:rPr lang="fa-IR" sz="44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کدگذاری </a:t>
            </a:r>
            <a:r>
              <a:rPr lang="fa-IR" sz="44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شامل باز، محوری و انتخابی </a:t>
            </a:r>
            <a:endParaRPr lang="fa-IR" sz="4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24151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جامعه آماری تحقیق شامل افراد صاحب ایند مدیریت استعداد </a:t>
            </a:r>
            <a:r>
              <a:rPr lang="fa-IR">
                <a:cs typeface="B Zar" panose="00000400000000000000" pitchFamily="2" charset="-78"/>
              </a:rPr>
              <a:t>در </a:t>
            </a:r>
            <a:r>
              <a:rPr lang="fa-IR" smtClean="0">
                <a:cs typeface="B Zar" panose="00000400000000000000" pitchFamily="2" charset="-78"/>
              </a:rPr>
              <a:t>شرکت مادرتخصصی </a:t>
            </a:r>
            <a:r>
              <a:rPr lang="fa-IR">
                <a:cs typeface="B Zar" panose="00000400000000000000" pitchFamily="2" charset="-78"/>
              </a:rPr>
              <a:t>توانیر است که از (صنعت برق) گیری نظری طریق نمونه 1انتخاب شدهاند</a:t>
            </a:r>
            <a:r>
              <a:rPr lang="fa-IR">
                <a:cs typeface="B Zar" panose="00000400000000000000" pitchFamily="2" charset="-78"/>
              </a:rPr>
              <a:t>. </a:t>
            </a:r>
            <a:r>
              <a:rPr lang="fa-IR" smtClean="0">
                <a:cs typeface="B Zar" panose="00000400000000000000" pitchFamily="2" charset="-78"/>
              </a:rPr>
              <a:t>در نمونهگیری </a:t>
            </a:r>
            <a:r>
              <a:rPr lang="fa-IR">
                <a:cs typeface="B Zar" panose="00000400000000000000" pitchFamily="2" charset="-78"/>
              </a:rPr>
              <a:t>دقت شده است که مصاحبهشوندگان حداقل یکی از معیارهای ذیل را داشته </a:t>
            </a:r>
            <a:r>
              <a:rPr lang="fa-IR">
                <a:cs typeface="B Zar" panose="00000400000000000000" pitchFamily="2" charset="-78"/>
              </a:rPr>
              <a:t>باشند</a:t>
            </a:r>
            <a:r>
              <a:rPr lang="fa-IR" smtClean="0">
                <a:cs typeface="B Zar" panose="00000400000000000000" pitchFamily="2" charset="-78"/>
              </a:rPr>
              <a:t>: . </a:t>
            </a:r>
            <a:r>
              <a:rPr lang="fa-IR">
                <a:cs typeface="B Zar" panose="00000400000000000000" pitchFamily="2" charset="-78"/>
              </a:rPr>
              <a:t>9آشنایی و تسلط افراد نمونه بر مفاهیم مدیریت سرمایههای انسانی و مدیریت </a:t>
            </a:r>
            <a:r>
              <a:rPr lang="fa-IR">
                <a:cs typeface="B Zar" panose="00000400000000000000" pitchFamily="2" charset="-78"/>
              </a:rPr>
              <a:t>استعداد</a:t>
            </a:r>
            <a:r>
              <a:rPr lang="fa-IR" smtClean="0">
                <a:cs typeface="B Zar" panose="00000400000000000000" pitchFamily="2" charset="-78"/>
              </a:rPr>
              <a:t>؛ . </a:t>
            </a:r>
            <a:r>
              <a:rPr lang="fa-IR">
                <a:cs typeface="B Zar" panose="00000400000000000000" pitchFamily="2" charset="-78"/>
              </a:rPr>
              <a:t>2انتخاب افرادی که حداقل چند نفر به ؛کنند عنوان کارمند را </a:t>
            </a:r>
            <a:r>
              <a:rPr lang="fa-IR">
                <a:cs typeface="B Zar" panose="00000400000000000000" pitchFamily="2" charset="-78"/>
              </a:rPr>
              <a:t>مدیریت </a:t>
            </a:r>
            <a:r>
              <a:rPr lang="fa-IR" smtClean="0">
                <a:cs typeface="B Zar" panose="00000400000000000000" pitchFamily="2" charset="-78"/>
              </a:rPr>
              <a:t>می افراد </a:t>
            </a:r>
            <a:r>
              <a:rPr lang="fa-IR">
                <a:cs typeface="B Zar" panose="00000400000000000000" pitchFamily="2" charset="-78"/>
              </a:rPr>
              <a:t>. 3شوند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412265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ابزار های عمیق و نیمه . برای استنگاری ساختاریافته </a:t>
            </a:r>
            <a:r>
              <a:rPr lang="fa-IR">
                <a:cs typeface="B Zar" panose="00000400000000000000" pitchFamily="2" charset="-78"/>
              </a:rPr>
              <a:t>و </a:t>
            </a:r>
            <a:r>
              <a:rPr lang="fa-IR" smtClean="0">
                <a:cs typeface="B Zar" panose="00000400000000000000" pitchFamily="2" charset="-78"/>
              </a:rPr>
              <a:t>میدان انجام </a:t>
            </a:r>
            <a:r>
              <a:rPr lang="fa-IR">
                <a:cs typeface="B Zar" panose="00000400000000000000" pitchFamily="2" charset="-78"/>
              </a:rPr>
              <a:t>مصاحبهها، محققین اقدام به طراحی پروتکل مصاحبه نمودهاند. فرایند تهیه </a:t>
            </a:r>
            <a:r>
              <a:rPr lang="fa-IR">
                <a:cs typeface="B Zar" panose="00000400000000000000" pitchFamily="2" charset="-78"/>
              </a:rPr>
              <a:t>پروتکل </a:t>
            </a:r>
            <a:r>
              <a:rPr lang="fa-IR" smtClean="0">
                <a:cs typeface="B Zar" panose="00000400000000000000" pitchFamily="2" charset="-78"/>
              </a:rPr>
              <a:t>مصاحبه در </a:t>
            </a:r>
            <a:r>
              <a:rPr lang="fa-IR">
                <a:cs typeface="B Zar" panose="00000400000000000000" pitchFamily="2" charset="-78"/>
              </a:rPr>
              <a:t>شکل زیر نمایش داده شده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3023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86129" y="1990394"/>
            <a:ext cx="6619742" cy="4224659"/>
          </a:xfrm>
          <a:prstGeom prst="rect">
            <a:avLst/>
          </a:prstGeom>
        </p:spPr>
      </p:pic>
    </p:spTree>
    <p:extLst>
      <p:ext uri="{BB962C8B-B14F-4D97-AF65-F5344CB8AC3E}">
        <p14:creationId xmlns:p14="http://schemas.microsoft.com/office/powerpoint/2010/main" val="4020937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پژوهش حاضر از ادبیات و پیشینه تحقیق در فرایند تبدیل پرسش های محوری به پرسش</a:t>
            </a:r>
            <a:br>
              <a:rPr lang="fa-IR">
                <a:cs typeface="B Zar" panose="00000400000000000000" pitchFamily="2" charset="-78"/>
              </a:rPr>
            </a:br>
            <a:r>
              <a:rPr lang="fa-IR">
                <a:cs typeface="B Zar" panose="00000400000000000000" pitchFamily="2" charset="-78"/>
              </a:rPr>
              <a:t>نظری و سپس پرسشهای عملیاتی استفاده شده است. گفتنی است پروتکل پس از هر مصاحبه</a:t>
            </a:r>
            <a:br>
              <a:rPr lang="fa-IR">
                <a:cs typeface="B Zar" panose="00000400000000000000" pitchFamily="2" charset="-78"/>
              </a:rPr>
            </a:br>
            <a:r>
              <a:rPr lang="fa-IR">
                <a:cs typeface="B Zar" panose="00000400000000000000" pitchFamily="2" charset="-78"/>
              </a:rPr>
              <a:t>دستخوش تغییر و دگرگونی میشود و دلیل آن نیز استفاده مستمر از منطق حساسیت نظری است.</a:t>
            </a:r>
            <a:br>
              <a:rPr lang="fa-IR">
                <a:cs typeface="B Zar" panose="00000400000000000000" pitchFamily="2" charset="-78"/>
              </a:rPr>
            </a:br>
            <a:r>
              <a:rPr lang="fa-IR">
                <a:cs typeface="B Zar" panose="00000400000000000000" pitchFamily="2" charset="-78"/>
              </a:rPr>
              <a:t>حساسیت نظری یعنی داده به باتوجه های موجود در مرحله بعد چه سؤالی و </a:t>
            </a:r>
            <a:r>
              <a:rPr lang="fa-IR">
                <a:cs typeface="B Zar" panose="00000400000000000000" pitchFamily="2" charset="-78"/>
              </a:rPr>
              <a:t>از </a:t>
            </a:r>
            <a:r>
              <a:rPr lang="fa-IR" smtClean="0">
                <a:cs typeface="B Zar" panose="00000400000000000000" pitchFamily="2" charset="-78"/>
              </a:rPr>
              <a:t>چه کسی پرسیده  </a:t>
            </a:r>
            <a:r>
              <a:rPr lang="fa-IR">
                <a:cs typeface="B Zar" panose="00000400000000000000" pitchFamily="2" charset="-78"/>
              </a:rPr>
              <a:t>کسی </a:t>
            </a:r>
            <a:r>
              <a:rPr lang="fa-IR" smtClean="0">
                <a:cs typeface="B Zar" panose="00000400000000000000" pitchFamily="2" charset="-78"/>
              </a:rPr>
              <a:t>شود</a:t>
            </a:r>
            <a:r>
              <a:rPr lang="fa-IR">
                <a:cs typeface="B Zar" panose="00000400000000000000" pitchFamily="2" charset="-78"/>
              </a:rPr>
              <a:t>. نمونه آنجا ادامه پیدا کرده است که محقق به کفایت نظری و یا اشباع در ظهور</a:t>
            </a:r>
            <a:br>
              <a:rPr lang="fa-IR">
                <a:cs typeface="B Zar" panose="00000400000000000000" pitchFamily="2" charset="-78"/>
              </a:rPr>
            </a:br>
            <a:r>
              <a:rPr lang="fa-IR">
                <a:cs typeface="B Zar" panose="00000400000000000000" pitchFamily="2" charset="-78"/>
              </a:rPr>
              <a:t>دادههای جدید دست یابد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485962" y="4952889"/>
            <a:ext cx="4700326" cy="769441"/>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44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منطق حساسیت نظری </a:t>
            </a:r>
            <a:endParaRPr lang="fa-IR" sz="4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247484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باتوجه حجم وسیع دادههای کیفی حاصل از مصاحبهها و با لحاظنمودن معیار سادگی و کارآمدی، از نرمها برای تحلیل داده های کیفی افزار تحلیل داده </a:t>
            </a:r>
            <a:r>
              <a:rPr lang="en-US" smtClean="0">
                <a:cs typeface="B Zar" panose="00000400000000000000" pitchFamily="2" charset="-78"/>
              </a:rPr>
              <a:t>Maxqda</a:t>
            </a:r>
            <a:r>
              <a:rPr lang="fa-IR" smtClean="0">
                <a:cs typeface="B Zar" panose="00000400000000000000" pitchFamily="2" charset="-78"/>
              </a:rPr>
              <a:t>نسخه 91استفاده شد. گفتنی است ابزارهای تحلیل دادههای کیفی، وظیفه تحلیل دادهها را برعهده ندارند. تنها این ابزارها در مدیریت کارآمد دادهها به محقق کمک مینمایند</a:t>
            </a:r>
            <a:endParaRPr lang="fa-IR"/>
          </a:p>
        </p:txBody>
      </p:sp>
    </p:spTree>
    <p:extLst>
      <p:ext uri="{BB962C8B-B14F-4D97-AF65-F5344CB8AC3E}">
        <p14:creationId xmlns:p14="http://schemas.microsoft.com/office/powerpoint/2010/main" val="3290966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این بخش مراحل کدگذاریها (کدگذاری باز، کدگذاری انتخابی و کدگذاری </a:t>
            </a:r>
            <a:r>
              <a:rPr lang="fa-IR">
                <a:cs typeface="B Zar" panose="00000400000000000000" pitchFamily="2" charset="-78"/>
              </a:rPr>
              <a:t>نظری</a:t>
            </a:r>
            <a:r>
              <a:rPr lang="fa-IR" smtClean="0">
                <a:cs typeface="B Zar" panose="00000400000000000000" pitchFamily="2" charset="-78"/>
              </a:rPr>
              <a:t>) ( </a:t>
            </a:r>
            <a:r>
              <a:rPr lang="fa-IR">
                <a:cs typeface="B Zar" panose="00000400000000000000" pitchFamily="2" charset="-78"/>
              </a:rPr>
              <a:t>شود. سالدنا و سپس مدل نهایی تحقیق نمایش داده می )82 :9317فرایند کدگذاری </a:t>
            </a:r>
            <a:r>
              <a:rPr lang="fa-IR">
                <a:cs typeface="B Zar" panose="00000400000000000000" pitchFamily="2" charset="-78"/>
              </a:rPr>
              <a:t>در </a:t>
            </a:r>
            <a:r>
              <a:rPr lang="fa-IR" smtClean="0">
                <a:cs typeface="B Zar" panose="00000400000000000000" pitchFamily="2" charset="-78"/>
              </a:rPr>
              <a:t>نظریه بنیاد </a:t>
            </a:r>
            <a:r>
              <a:rPr lang="fa-IR">
                <a:cs typeface="B Zar" panose="00000400000000000000" pitchFamily="2" charset="-78"/>
              </a:rPr>
              <a:t>داده را به دو دور تقسیم میکند. در کدگذاری دور اول های ها به بخش (کدگذاری باز</a:t>
            </a:r>
            <a:r>
              <a:rPr lang="fa-IR">
                <a:cs typeface="B Zar" panose="00000400000000000000" pitchFamily="2" charset="-78"/>
              </a:rPr>
              <a:t>) </a:t>
            </a:r>
            <a:r>
              <a:rPr lang="fa-IR" smtClean="0">
                <a:cs typeface="B Zar" panose="00000400000000000000" pitchFamily="2" charset="-78"/>
              </a:rPr>
              <a:t>داده دور </a:t>
            </a:r>
            <a:r>
              <a:rPr lang="fa-IR">
                <a:cs typeface="B Zar" panose="00000400000000000000" pitchFamily="2" charset="-78"/>
              </a:rPr>
              <a:t>شوند و در منفرد تجزیه می (کدگذاری ا دوم کدگذاری صورت نتخابی و نظری) </a:t>
            </a:r>
            <a:r>
              <a:rPr lang="fa-IR">
                <a:cs typeface="B Zar" panose="00000400000000000000" pitchFamily="2" charset="-78"/>
              </a:rPr>
              <a:t>کدها </a:t>
            </a:r>
            <a:r>
              <a:rPr lang="fa-IR" smtClean="0">
                <a:cs typeface="B Zar" panose="00000400000000000000" pitchFamily="2" charset="-78"/>
              </a:rPr>
              <a:t>به مدام </a:t>
            </a:r>
            <a:r>
              <a:rPr lang="fa-IR">
                <a:cs typeface="B Zar" panose="00000400000000000000" pitchFamily="2" charset="-78"/>
              </a:rPr>
              <a:t>با هم مقایسه، سازماندهی مجدد و درقالب مقوله تنظیم میشوند. البته </a:t>
            </a:r>
            <a:r>
              <a:rPr lang="fa-IR">
                <a:cs typeface="B Zar" panose="00000400000000000000" pitchFamily="2" charset="-78"/>
              </a:rPr>
              <a:t>مرزهای </a:t>
            </a:r>
            <a:r>
              <a:rPr lang="fa-IR" smtClean="0">
                <a:cs typeface="B Zar" panose="00000400000000000000" pitchFamily="2" charset="-78"/>
              </a:rPr>
              <a:t>بین کدگذاری </a:t>
            </a:r>
            <a:r>
              <a:rPr lang="fa-IR">
                <a:cs typeface="B Zar" panose="00000400000000000000" pitchFamily="2" charset="-78"/>
              </a:rPr>
              <a:t>دور اول و دوم، اعتباری است و در واقعیت بین مراحل مختلف </a:t>
            </a:r>
            <a:r>
              <a:rPr lang="fa-IR">
                <a:cs typeface="B Zar" panose="00000400000000000000" pitchFamily="2" charset="-78"/>
              </a:rPr>
              <a:t>کدگذاری </a:t>
            </a:r>
            <a:r>
              <a:rPr lang="fa-IR" smtClean="0">
                <a:cs typeface="B Zar" panose="00000400000000000000" pitchFamily="2" charset="-78"/>
              </a:rPr>
              <a:t>مقایسه افتد</a:t>
            </a:r>
            <a:r>
              <a:rPr lang="fa-IR">
                <a:cs typeface="B Zar" panose="00000400000000000000" pitchFamily="2" charset="-78"/>
              </a:rPr>
              <a:t>. مستمر و رفت و </a:t>
            </a:r>
            <a:r>
              <a:rPr lang="fa-IR">
                <a:cs typeface="B Zar" panose="00000400000000000000" pitchFamily="2" charset="-78"/>
              </a:rPr>
              <a:t>برگش</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1071153" y="4733063"/>
            <a:ext cx="1515291" cy="1578837"/>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مقایسه</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158881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مصاحبه یزیر ها حضوری و از قبل برنامه شده و در محل کار </a:t>
            </a:r>
            <a:r>
              <a:rPr lang="fa-IR">
                <a:cs typeface="B Zar" panose="00000400000000000000" pitchFamily="2" charset="-78"/>
              </a:rPr>
              <a:t>مصاحبهشوندگان </a:t>
            </a:r>
            <a:r>
              <a:rPr lang="fa-IR" smtClean="0">
                <a:cs typeface="B Zar" panose="00000400000000000000" pitchFamily="2" charset="-78"/>
              </a:rPr>
              <a:t>صورت گرفت</a:t>
            </a:r>
            <a:r>
              <a:rPr lang="fa-IR">
                <a:cs typeface="B Zar" panose="00000400000000000000" pitchFamily="2" charset="-78"/>
              </a:rPr>
              <a:t>. درکل 97مصاحبه انجام گرفت که یک مصاحبه بهدلیل نداشتن غنای کافی، </a:t>
            </a:r>
            <a:r>
              <a:rPr lang="fa-IR">
                <a:cs typeface="B Zar" panose="00000400000000000000" pitchFamily="2" charset="-78"/>
              </a:rPr>
              <a:t>حذف </a:t>
            </a:r>
            <a:r>
              <a:rPr lang="fa-IR" smtClean="0">
                <a:cs typeface="B Zar" panose="00000400000000000000" pitchFamily="2" charset="-78"/>
              </a:rPr>
              <a:t>و درنهایت </a:t>
            </a:r>
            <a:r>
              <a:rPr lang="fa-IR">
                <a:cs typeface="B Zar" panose="00000400000000000000" pitchFamily="2" charset="-78"/>
              </a:rPr>
              <a:t>91مصاحبه تحلیل دش . حداکثر سابقۀ کاری پاسخدهندگان 38سال 7و </a:t>
            </a:r>
            <a:r>
              <a:rPr lang="fa-IR">
                <a:cs typeface="B Zar" panose="00000400000000000000" pitchFamily="2" charset="-78"/>
              </a:rPr>
              <a:t>حداقل </a:t>
            </a:r>
            <a:r>
              <a:rPr lang="fa-IR" smtClean="0">
                <a:cs typeface="B Zar" panose="00000400000000000000" pitchFamily="2" charset="-78"/>
              </a:rPr>
              <a:t>سال است </a:t>
            </a:r>
            <a:r>
              <a:rPr lang="fa-IR">
                <a:cs typeface="B Zar" panose="00000400000000000000" pitchFamily="2" charset="-78"/>
              </a:rPr>
              <a:t>که بهصورت میانگین اعضای نمونه 9778سال سابقۀ کار در داشتند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12044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کدگذاری باز</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در </a:t>
            </a:r>
            <a:r>
              <a:rPr lang="fa-IR">
                <a:cs typeface="B Zar" panose="00000400000000000000" pitchFamily="2" charset="-78"/>
              </a:rPr>
              <a:t>کدگذاری باز محقق به باتوجه حساسیت نظری و سؤالات پروتکل مصاحبه وارد تحلیل</a:t>
            </a:r>
            <a:br>
              <a:rPr lang="fa-IR">
                <a:cs typeface="B Zar" panose="00000400000000000000" pitchFamily="2" charset="-78"/>
              </a:rPr>
            </a:br>
            <a:r>
              <a:rPr lang="fa-IR">
                <a:cs typeface="B Zar" panose="00000400000000000000" pitchFamily="2" charset="-78"/>
              </a:rPr>
              <a:t>متن میشود. برای کدگذاری باز، محقق ابتدا قطعهای از متن را انتخاب میکند و در جدول قرار</a:t>
            </a:r>
            <a:br>
              <a:rPr lang="fa-IR">
                <a:cs typeface="B Zar" panose="00000400000000000000" pitchFamily="2" charset="-78"/>
              </a:rPr>
            </a:br>
            <a:r>
              <a:rPr lang="fa-IR">
                <a:cs typeface="B Zar" panose="00000400000000000000" pitchFamily="2" charset="-78"/>
              </a:rPr>
              <a:t>میدهد. او در ادامه خط متن را بهو خط کلمه به کلمه تحلیل میکند و کوچکترین واحد معنایی</a:t>
            </a:r>
            <a:br>
              <a:rPr lang="fa-IR">
                <a:cs typeface="B Zar" panose="00000400000000000000" pitchFamily="2" charset="-78"/>
              </a:rPr>
            </a:br>
            <a:r>
              <a:rPr lang="fa-IR">
                <a:cs typeface="B Zar" panose="00000400000000000000" pitchFamily="2" charset="-78"/>
              </a:rPr>
              <a:t>در مصاحبه را که گمان میکند پاسخ به پرسش درنظر گرفته ،شده است بهعنوان کد اولیه انتخاب</a:t>
            </a:r>
            <a:br>
              <a:rPr lang="fa-IR">
                <a:cs typeface="B Zar" panose="00000400000000000000" pitchFamily="2" charset="-78"/>
              </a:rPr>
            </a:br>
            <a:r>
              <a:rPr lang="fa-IR">
                <a:cs typeface="B Zar" panose="00000400000000000000" pitchFamily="2" charset="-78"/>
              </a:rPr>
              <a:t>و در ستون مربوطه یادداشت میکند. پس از هر مصاحبه بلافاصله ها صورت کدگذاری داده</a:t>
            </a:r>
            <a:br>
              <a:rPr lang="fa-IR">
                <a:cs typeface="B Zar" panose="00000400000000000000" pitchFamily="2" charset="-78"/>
              </a:rPr>
            </a:br>
            <a:r>
              <a:rPr lang="fa-IR">
                <a:cs typeface="B Zar" panose="00000400000000000000" pitchFamily="2" charset="-78"/>
              </a:rPr>
              <a:t>گرفت. کدها می 121آمده دست ی به کد بود که محقق با چندین دور بازنگری در کدها و ادغام</a:t>
            </a:r>
            <a:br>
              <a:rPr lang="fa-IR">
                <a:cs typeface="B Zar" panose="00000400000000000000" pitchFamily="2" charset="-78"/>
              </a:rPr>
            </a:br>
            <a:r>
              <a:rPr lang="fa-IR">
                <a:cs typeface="B Zar" panose="00000400000000000000" pitchFamily="2" charset="-78"/>
              </a:rPr>
              <a:t>کدهای بسیار مشابه کدها باز را به 784رساند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736706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کدگذاری </a:t>
            </a:r>
            <a:r>
              <a:rPr lang="fa-IR" b="1">
                <a:cs typeface="B Zar" panose="00000400000000000000" pitchFamily="2" charset="-78"/>
              </a:rPr>
              <a:t>انتخابی</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بیش از صدها کد که حاصل مرحله اول کدگذاری (کدگذاری باز) است در این مرحله</a:t>
            </a:r>
            <a:br>
              <a:rPr lang="fa-IR">
                <a:cs typeface="B Zar" panose="00000400000000000000" pitchFamily="2" charset="-78"/>
              </a:rPr>
            </a:br>
            <a:r>
              <a:rPr lang="fa-IR">
                <a:cs typeface="B Zar" panose="00000400000000000000" pitchFamily="2" charset="-78"/>
              </a:rPr>
              <a:t>شود. سازی می شروع به متراکم در این مرحله از کنار هم قرارگرفتن کدهای باز، مقولات</a:t>
            </a:r>
            <a:r>
              <a:rPr lang="fa-IR" smtClean="0">
                <a:cs typeface="B Zar" panose="00000400000000000000" pitchFamily="2" charset="-78"/>
              </a:rPr>
              <a:t> </a:t>
            </a:r>
            <a:br>
              <a:rPr lang="fa-IR" smtClean="0">
                <a:cs typeface="B Zar" panose="00000400000000000000" pitchFamily="2" charset="-78"/>
              </a:rPr>
            </a:br>
            <a:r>
              <a:rPr lang="fa-IR">
                <a:cs typeface="B Zar" panose="00000400000000000000" pitchFamily="2" charset="-78"/>
              </a:rPr>
              <a:t>(مفاهیم) صورت استقرایی به این صورت بوده است </a:t>
            </a:r>
            <a:r>
              <a:rPr lang="fa-IR">
                <a:cs typeface="B Zar" panose="00000400000000000000" pitchFamily="2" charset="-78"/>
              </a:rPr>
              <a:t>که </a:t>
            </a:r>
            <a:r>
              <a:rPr lang="fa-IR" smtClean="0">
                <a:cs typeface="B Zar" panose="00000400000000000000" pitchFamily="2" charset="-78"/>
              </a:rPr>
              <a:t>محقق کدهایی </a:t>
            </a:r>
            <a:r>
              <a:rPr lang="fa-IR">
                <a:cs typeface="B Zar" panose="00000400000000000000" pitchFamily="2" charset="-78"/>
              </a:rPr>
              <a:t>که با یکدیگر شباهت و ارتباط دارند، در کنار یکدیگر قرار داده و در </a:t>
            </a:r>
            <a:r>
              <a:rPr lang="fa-IR">
                <a:cs typeface="B Zar" panose="00000400000000000000" pitchFamily="2" charset="-78"/>
              </a:rPr>
              <a:t>سطح </a:t>
            </a:r>
            <a:r>
              <a:rPr lang="fa-IR" smtClean="0">
                <a:cs typeface="B Zar" panose="00000400000000000000" pitchFamily="2" charset="-78"/>
              </a:rPr>
              <a:t>انتزاعی بالاتر </a:t>
            </a:r>
            <a:r>
              <a:rPr lang="fa-IR">
                <a:cs typeface="B Zar" panose="00000400000000000000" pitchFamily="2" charset="-78"/>
              </a:rPr>
              <a:t>عنوانی (برچسب) برای آنها برمیگزیند و یا تولید میکند که حاصل آن </a:t>
            </a:r>
            <a:r>
              <a:rPr lang="fa-IR">
                <a:cs typeface="B Zar" panose="00000400000000000000" pitchFamily="2" charset="-78"/>
              </a:rPr>
              <a:t>مفاهیم </a:t>
            </a:r>
            <a:r>
              <a:rPr lang="fa-IR" smtClean="0">
                <a:cs typeface="B Zar" panose="00000400000000000000" pitchFamily="2" charset="-78"/>
              </a:rPr>
              <a:t>اولیه (مقولات</a:t>
            </a:r>
            <a:r>
              <a:rPr lang="fa-IR">
                <a:cs typeface="B Zar" panose="00000400000000000000" pitchFamily="2" charset="-78"/>
              </a:rPr>
              <a:t>) هستند. پس از آن محقق بار دیگر (بار دوم) مقولات اولیه را کنندگی، بر </a:t>
            </a:r>
            <a:r>
              <a:rPr lang="fa-IR">
                <a:cs typeface="B Zar" panose="00000400000000000000" pitchFamily="2" charset="-78"/>
              </a:rPr>
              <a:t>حسب </a:t>
            </a:r>
            <a:r>
              <a:rPr lang="fa-IR" smtClean="0">
                <a:cs typeface="B Zar" panose="00000400000000000000" pitchFamily="2" charset="-78"/>
              </a:rPr>
              <a:t>تکمیل کنار </a:t>
            </a:r>
            <a:r>
              <a:rPr lang="fa-IR">
                <a:cs typeface="B Zar" panose="00000400000000000000" pitchFamily="2" charset="-78"/>
              </a:rPr>
              <a:t>یکدیگر قرار داده و در سطح انتزاعی بالاتر ظهور ،های اصلی نماید تا مقوله بندی </a:t>
            </a:r>
            <a:r>
              <a:rPr lang="fa-IR">
                <a:cs typeface="B Zar" panose="00000400000000000000" pitchFamily="2" charset="-78"/>
              </a:rPr>
              <a:t>می </a:t>
            </a:r>
            <a:r>
              <a:rPr lang="fa-IR" smtClean="0">
                <a:cs typeface="B Zar" panose="00000400000000000000" pitchFamily="2" charset="-78"/>
              </a:rPr>
              <a:t>دسته پیدا </a:t>
            </a:r>
            <a:r>
              <a:rPr lang="fa-IR">
                <a:cs typeface="B Zar" panose="00000400000000000000" pitchFamily="2" charset="-78"/>
              </a:rPr>
              <a:t>کنند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5266871"/>
            <a:ext cx="1201783" cy="104502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 تکمیل </a:t>
            </a:r>
            <a:endParaRPr lang="fa-IR" sz="2000">
              <a:solidFill>
                <a:srgbClr val="FF0000"/>
              </a:solidFill>
            </a:endParaRPr>
          </a:p>
        </p:txBody>
      </p:sp>
    </p:spTree>
    <p:extLst>
      <p:ext uri="{BB962C8B-B14F-4D97-AF65-F5344CB8AC3E}">
        <p14:creationId xmlns:p14="http://schemas.microsoft.com/office/powerpoint/2010/main" val="18569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a:cs typeface="B Zar" panose="00000400000000000000" pitchFamily="2" charset="-78"/>
              </a:rPr>
              <a:t>کلیدواژ </a:t>
            </a:r>
            <a:r>
              <a:rPr lang="fa-IR" b="1">
                <a:cs typeface="B Zar" panose="00000400000000000000" pitchFamily="2" charset="-78"/>
              </a:rPr>
              <a:t>ها</a:t>
            </a:r>
            <a:r>
              <a:rPr lang="fa-IR" b="1" smtClean="0">
                <a:cs typeface="B Zar" panose="00000400000000000000" pitchFamily="2" charset="-78"/>
              </a:rPr>
              <a:t>:</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پردازی داده استعداد؛ مدیریت استعداد؛ نظریه بنیاد؛ شرکت توانیر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79668" y="3010238"/>
            <a:ext cx="4442378" cy="2956201"/>
          </a:xfrm>
          <a:prstGeom prst="rect">
            <a:avLst/>
          </a:prstGeom>
        </p:spPr>
      </p:pic>
    </p:spTree>
    <p:extLst>
      <p:ext uri="{BB962C8B-B14F-4D97-AF65-F5344CB8AC3E}">
        <p14:creationId xmlns:p14="http://schemas.microsoft.com/office/powerpoint/2010/main" val="3027527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حاصل این مرحله از کدگذاری مقوله اصلی 1ظهور " خواهی استعداد "، " </a:t>
            </a:r>
            <a:r>
              <a:rPr lang="fa-IR">
                <a:cs typeface="B Zar" panose="00000400000000000000" pitchFamily="2" charset="-78"/>
              </a:rPr>
              <a:t>یابیاستعداد </a:t>
            </a:r>
            <a:r>
              <a:rPr lang="fa-IR" smtClean="0">
                <a:cs typeface="B Zar" panose="00000400000000000000" pitchFamily="2" charset="-78"/>
              </a:rPr>
              <a:t>"، "</a:t>
            </a:r>
            <a:r>
              <a:rPr lang="fa-IR">
                <a:cs typeface="B Zar" panose="00000400000000000000" pitchFamily="2" charset="-78"/>
              </a:rPr>
              <a:t>استعدادگماری"، " افزایی استعداد "، "استعدادداری" و " آیندها پی " بهعنوان اجزای اصلی مدل</a:t>
            </a:r>
            <a:br>
              <a:rPr lang="fa-IR">
                <a:cs typeface="B Zar" panose="00000400000000000000" pitchFamily="2" charset="-78"/>
              </a:rPr>
            </a:br>
            <a:r>
              <a:rPr lang="fa-IR">
                <a:cs typeface="B Zar" panose="00000400000000000000" pitchFamily="2" charset="-78"/>
              </a:rPr>
              <a:t>مدیریت استعداد است. بهمنظور توضیحات بیشتر بر حسب مقولات اصلی جداولی تشکیل شده و</a:t>
            </a:r>
            <a:br>
              <a:rPr lang="fa-IR">
                <a:cs typeface="B Zar" panose="00000400000000000000" pitchFamily="2" charset="-78"/>
              </a:rPr>
            </a:br>
            <a:r>
              <a:rPr lang="fa-IR">
                <a:cs typeface="B Zar" panose="00000400000000000000" pitchFamily="2" charset="-78"/>
              </a:rPr>
              <a:t>روند استقرا شود. نمایش داده می گفتنی است فرایندی که در ادامه میآید حاصل رفت و</a:t>
            </a:r>
            <a:br>
              <a:rPr lang="fa-IR">
                <a:cs typeface="B Zar" panose="00000400000000000000" pitchFamily="2" charset="-78"/>
              </a:rPr>
            </a:br>
            <a:r>
              <a:rPr lang="fa-IR">
                <a:cs typeface="B Zar" panose="00000400000000000000" pitchFamily="2" charset="-78"/>
              </a:rPr>
              <a:t>های برگشت فروان و حرکات زیگزاکی در تحلیل بوده است و این شود، گونه که نمایش داده می</a:t>
            </a:r>
            <a:br>
              <a:rPr lang="fa-IR">
                <a:cs typeface="B Zar" panose="00000400000000000000" pitchFamily="2" charset="-78"/>
              </a:rPr>
            </a:br>
            <a:r>
              <a:rPr lang="fa-IR">
                <a:cs typeface="B Zar" panose="00000400000000000000" pitchFamily="2" charset="-78"/>
              </a:rPr>
              <a:t>حرکت خطی نبوده است. همچنین در ادامه بخشی از سؤالات پروتکل مصاحبه که مقولات</a:t>
            </a:r>
            <a:br>
              <a:rPr lang="fa-IR">
                <a:cs typeface="B Zar" panose="00000400000000000000" pitchFamily="2" charset="-78"/>
              </a:rPr>
            </a:br>
            <a:r>
              <a:rPr lang="fa-IR">
                <a:cs typeface="B Zar" panose="00000400000000000000" pitchFamily="2" charset="-78"/>
              </a:rPr>
              <a:t>دهی به آن منظور پاسخ به </a:t>
            </a:r>
            <a:r>
              <a:rPr lang="fa-IR">
                <a:cs typeface="B Zar" panose="00000400000000000000" pitchFamily="2" charset="-78"/>
              </a:rPr>
              <a:t>شود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607878" y="5120639"/>
            <a:ext cx="10745922" cy="707886"/>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4000" b="1" cap="none" spc="0">
                <a:ln/>
                <a:solidFill>
                  <a:srgbClr val="FFFF00"/>
                </a:solidFill>
                <a:effectLst/>
                <a:cs typeface="B Zar" panose="00000400000000000000" pitchFamily="2" charset="-78"/>
              </a:rPr>
              <a:t>رفت </a:t>
            </a:r>
            <a:r>
              <a:rPr lang="fa-IR" sz="4000" b="1" cap="none" spc="0" smtClean="0">
                <a:ln/>
                <a:solidFill>
                  <a:srgbClr val="FFFF00"/>
                </a:solidFill>
                <a:effectLst/>
                <a:cs typeface="B Zar" panose="00000400000000000000" pitchFamily="2" charset="-78"/>
              </a:rPr>
              <a:t>و های </a:t>
            </a:r>
            <a:r>
              <a:rPr lang="fa-IR" sz="4000" b="1" cap="none" spc="0">
                <a:ln/>
                <a:solidFill>
                  <a:srgbClr val="FFFF00"/>
                </a:solidFill>
                <a:effectLst/>
                <a:cs typeface="B Zar" panose="00000400000000000000" pitchFamily="2" charset="-78"/>
              </a:rPr>
              <a:t>برگشت فروان و حرکات زیگزاکی در تحلیل </a:t>
            </a:r>
            <a:endParaRPr lang="fa-IR" sz="4000" b="1" cap="none" spc="0">
              <a:ln/>
              <a:solidFill>
                <a:srgbClr val="FFFF00"/>
              </a:solidFill>
              <a:effectLst/>
            </a:endParaRPr>
          </a:p>
        </p:txBody>
      </p:sp>
    </p:spTree>
    <p:extLst>
      <p:ext uri="{BB962C8B-B14F-4D97-AF65-F5344CB8AC3E}">
        <p14:creationId xmlns:p14="http://schemas.microsoft.com/office/powerpoint/2010/main" val="1662366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الف استعدادخواهی</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که </a:t>
            </a:r>
            <a:r>
              <a:rPr lang="fa-IR">
                <a:cs typeface="B Zar" panose="00000400000000000000" pitchFamily="2" charset="-78"/>
              </a:rPr>
              <a:t>در ادباین به باتوجه یات موضوعی مؤلفه "استعدادخواهی" یا مفاهیم مشابه آن </a:t>
            </a:r>
            <a:r>
              <a:rPr lang="fa-IR">
                <a:cs typeface="B Zar" panose="00000400000000000000" pitchFamily="2" charset="-78"/>
              </a:rPr>
              <a:t>مورد </a:t>
            </a:r>
            <a:r>
              <a:rPr lang="fa-IR" smtClean="0">
                <a:cs typeface="B Zar" panose="00000400000000000000" pitchFamily="2" charset="-78"/>
              </a:rPr>
              <a:t>غفلت واقع </a:t>
            </a:r>
            <a:r>
              <a:rPr lang="fa-IR">
                <a:cs typeface="B Zar" panose="00000400000000000000" pitchFamily="2" charset="-78"/>
              </a:rPr>
              <a:t>شده بود، در ابتدا تحقیق و در پروتکل مصاحبه سؤالی در این رابطه وجود نداشت؛ مرور </a:t>
            </a:r>
            <a:r>
              <a:rPr lang="fa-IR">
                <a:cs typeface="B Zar" panose="00000400000000000000" pitchFamily="2" charset="-78"/>
              </a:rPr>
              <a:t>اما </a:t>
            </a:r>
            <a:r>
              <a:rPr lang="fa-IR" smtClean="0">
                <a:cs typeface="B Zar" panose="00000400000000000000" pitchFamily="2" charset="-78"/>
              </a:rPr>
              <a:t>به و </a:t>
            </a:r>
            <a:r>
              <a:rPr lang="fa-IR">
                <a:cs typeface="B Zar" panose="00000400000000000000" pitchFamily="2" charset="-78"/>
              </a:rPr>
              <a:t>به مدد حساسیت نظری، محقق دریافت که قبل از ا عنوان ای به جرای مدیریت </a:t>
            </a:r>
            <a:r>
              <a:rPr lang="fa-IR">
                <a:cs typeface="B Zar" panose="00000400000000000000" pitchFamily="2" charset="-78"/>
              </a:rPr>
              <a:t>استعداد </a:t>
            </a:r>
            <a:r>
              <a:rPr lang="fa-IR" smtClean="0">
                <a:cs typeface="B Zar" panose="00000400000000000000" pitchFamily="2" charset="-78"/>
              </a:rPr>
              <a:t>مرحله استعدادخواهی </a:t>
            </a:r>
            <a:r>
              <a:rPr lang="fa-IR">
                <a:cs typeface="B Zar" panose="00000400000000000000" pitchFamily="2" charset="-78"/>
              </a:rPr>
              <a:t>میباید در سازمان وجود داشته باشد. یکی از سؤالات مرتبط با این مقوله </a:t>
            </a:r>
            <a:r>
              <a:rPr lang="fa-IR">
                <a:cs typeface="B Zar" panose="00000400000000000000" pitchFamily="2" charset="-78"/>
              </a:rPr>
              <a:t>که </a:t>
            </a:r>
            <a:r>
              <a:rPr lang="fa-IR" smtClean="0">
                <a:cs typeface="B Zar" panose="00000400000000000000" pitchFamily="2" charset="-78"/>
              </a:rPr>
              <a:t>در ادامه </a:t>
            </a:r>
            <a:r>
              <a:rPr lang="fa-IR">
                <a:cs typeface="B Zar" panose="00000400000000000000" pitchFamily="2" charset="-78"/>
              </a:rPr>
              <a:t>تحقیق شکل گرفت چنین بود: "چنانچه شرکت توانیر بخواهد به سمت استقرار به تر </a:t>
            </a:r>
            <a:r>
              <a:rPr lang="fa-IR">
                <a:cs typeface="B Zar" panose="00000400000000000000" pitchFamily="2" charset="-78"/>
              </a:rPr>
              <a:t>و </a:t>
            </a:r>
            <a:r>
              <a:rPr lang="fa-IR" smtClean="0">
                <a:cs typeface="B Zar" panose="00000400000000000000" pitchFamily="2" charset="-78"/>
              </a:rPr>
              <a:t>نهی مطلوبتر </a:t>
            </a:r>
            <a:r>
              <a:rPr lang="fa-IR">
                <a:cs typeface="B Zar" panose="00000400000000000000" pitchFamily="2" charset="-78"/>
              </a:rPr>
              <a:t>یک از سیاست مدیریت استعداد حرکت نماید، کدام ها و اقدامات را باید تقویت</a:t>
            </a:r>
            <a:br>
              <a:rPr lang="fa-IR">
                <a:cs typeface="B Zar" panose="00000400000000000000" pitchFamily="2" charset="-78"/>
              </a:rPr>
            </a:br>
            <a:r>
              <a:rPr lang="fa-IR">
                <a:cs typeface="B Zar" panose="00000400000000000000" pitchFamily="2" charset="-78"/>
              </a:rPr>
              <a:t>نماید</a:t>
            </a:r>
            <a:r>
              <a:rPr lang="fa-IR">
                <a:cs typeface="B Zar" panose="00000400000000000000" pitchFamily="2" charset="-78"/>
              </a:rPr>
              <a:t>"؟</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Alternate Process 3"/>
          <p:cNvSpPr/>
          <p:nvPr/>
        </p:nvSpPr>
        <p:spPr>
          <a:xfrm>
            <a:off x="838200" y="5105808"/>
            <a:ext cx="3122023" cy="1071155"/>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سیاست مدیریت استعداد</a:t>
            </a:r>
            <a:endParaRPr lang="fa-IR" sz="2400" b="1">
              <a:solidFill>
                <a:srgbClr val="FF0000"/>
              </a:solidFill>
            </a:endParaRPr>
          </a:p>
        </p:txBody>
      </p:sp>
    </p:spTree>
    <p:extLst>
      <p:ext uri="{BB962C8B-B14F-4D97-AF65-F5344CB8AC3E}">
        <p14:creationId xmlns:p14="http://schemas.microsoft.com/office/powerpoint/2010/main" val="396771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87562" y="1027906"/>
            <a:ext cx="6616876" cy="5558176"/>
          </a:xfrm>
          <a:prstGeom prst="rect">
            <a:avLst/>
          </a:prstGeom>
        </p:spPr>
      </p:pic>
    </p:spTree>
    <p:extLst>
      <p:ext uri="{BB962C8B-B14F-4D97-AF65-F5344CB8AC3E}">
        <p14:creationId xmlns:p14="http://schemas.microsoft.com/office/powerpoint/2010/main" val="3543842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می "استعدادخواهی" اجرا را مرحله آمادگی و یا پیش بدانیم. این مقوله </a:t>
            </a:r>
            <a:r>
              <a:rPr lang="fa-IR">
                <a:cs typeface="B Zar" panose="00000400000000000000" pitchFamily="2" charset="-78"/>
              </a:rPr>
              <a:t>شامل </a:t>
            </a:r>
            <a:r>
              <a:rPr lang="fa-IR" smtClean="0">
                <a:cs typeface="B Zar" panose="00000400000000000000" pitchFamily="2" charset="-78"/>
              </a:rPr>
              <a:t>« توافق </a:t>
            </a:r>
            <a:r>
              <a:rPr lang="fa-IR">
                <a:cs typeface="B Zar" panose="00000400000000000000" pitchFamily="2" charset="-78"/>
              </a:rPr>
              <a:t>سازمانی در مفهوم استعداد"، "داشتن فرهنگ پذیر سازمانی استعداد "، "</a:t>
            </a:r>
            <a:r>
              <a:rPr lang="fa-IR">
                <a:cs typeface="B Zar" panose="00000400000000000000" pitchFamily="2" charset="-78"/>
              </a:rPr>
              <a:t>مشارکت </a:t>
            </a:r>
            <a:r>
              <a:rPr lang="fa-IR" smtClean="0">
                <a:cs typeface="B Zar" panose="00000400000000000000" pitchFamily="2" charset="-78"/>
              </a:rPr>
              <a:t>همه نفعان </a:t>
            </a:r>
            <a:r>
              <a:rPr lang="fa-IR">
                <a:cs typeface="B Zar" panose="00000400000000000000" pitchFamily="2" charset="-78"/>
              </a:rPr>
              <a:t>ذی " ازجمله مدیران و کارکنان عادی، "داشتن مدل جامع، مند نظام و </a:t>
            </a:r>
            <a:r>
              <a:rPr lang="fa-IR">
                <a:cs typeface="B Zar" panose="00000400000000000000" pitchFamily="2" charset="-78"/>
              </a:rPr>
              <a:t>بومی </a:t>
            </a:r>
            <a:r>
              <a:rPr lang="fa-IR" smtClean="0">
                <a:cs typeface="B Zar" panose="00000400000000000000" pitchFamily="2" charset="-78"/>
              </a:rPr>
              <a:t>مدیریت استعداد</a:t>
            </a:r>
            <a:r>
              <a:rPr lang="fa-IR">
                <a:cs typeface="B Zar" panose="00000400000000000000" pitchFamily="2" charset="-78"/>
              </a:rPr>
              <a:t>" و درنهایت "بلوغ مدیریت منابع انسانی" است. هر مقدار که سازمان در </a:t>
            </a:r>
            <a:r>
              <a:rPr lang="fa-IR">
                <a:cs typeface="B Zar" panose="00000400000000000000" pitchFamily="2" charset="-78"/>
              </a:rPr>
              <a:t>مقولات </a:t>
            </a:r>
            <a:r>
              <a:rPr lang="fa-IR" smtClean="0">
                <a:cs typeface="B Zar" panose="00000400000000000000" pitchFamily="2" charset="-78"/>
              </a:rPr>
              <a:t>یادشده بیشتر </a:t>
            </a:r>
            <a:r>
              <a:rPr lang="fa-IR">
                <a:cs typeface="B Zar" panose="00000400000000000000" pitchFamily="2" charset="-78"/>
              </a:rPr>
              <a:t>می ،تری داشته باشد وضعیت مطلوب توان به موفقیت مدیریت استعداد در </a:t>
            </a:r>
            <a:r>
              <a:rPr lang="fa-IR">
                <a:cs typeface="B Zar" panose="00000400000000000000" pitchFamily="2" charset="-78"/>
              </a:rPr>
              <a:t>سازمان </a:t>
            </a:r>
            <a:r>
              <a:rPr lang="fa-IR" smtClean="0">
                <a:cs typeface="B Zar" panose="00000400000000000000" pitchFamily="2" charset="-78"/>
              </a:rPr>
              <a:t>امیدوار بود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416629" y="4441371"/>
            <a:ext cx="2312125" cy="731520"/>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بلوغ مدیریت منابع انسانی</a:t>
            </a:r>
            <a:endParaRPr lang="fa-IR" sz="2000">
              <a:solidFill>
                <a:srgbClr val="FF0000"/>
              </a:solidFill>
            </a:endParaRPr>
          </a:p>
        </p:txBody>
      </p:sp>
    </p:spTree>
    <p:extLst>
      <p:ext uri="{BB962C8B-B14F-4D97-AF65-F5344CB8AC3E}">
        <p14:creationId xmlns:p14="http://schemas.microsoft.com/office/powerpoint/2010/main" val="1800285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استعدادیابی</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fa-IR">
                <a:cs typeface="B Zar" panose="00000400000000000000" pitchFamily="2" charset="-78"/>
              </a:rPr>
              <a:t>مقوله "استعدادیابی" بهدنبال تبیین چگونگی تشکیل خزانه استعدادهای سازمانی است.</a:t>
            </a:r>
            <a:br>
              <a:rPr lang="fa-IR">
                <a:cs typeface="B Zar" panose="00000400000000000000" pitchFamily="2" charset="-78"/>
              </a:rPr>
            </a:br>
            <a:r>
              <a:rPr lang="fa-IR">
                <a:cs typeface="B Zar" panose="00000400000000000000" pitchFamily="2" charset="-78"/>
              </a:rPr>
              <a:t>بخشی از سؤالات پروتکل مصاحبه مرتبط با این مقوله که از مدیران پرسیده شده است به شرح</a:t>
            </a:r>
            <a:r>
              <a:rPr lang="fa-IR" smtClean="0">
                <a:cs typeface="B Zar" panose="00000400000000000000" pitchFamily="2" charset="-78"/>
              </a:rPr>
              <a:t> </a:t>
            </a:r>
            <a:br>
              <a:rPr lang="fa-IR" smtClean="0">
                <a:cs typeface="B Zar" panose="00000400000000000000" pitchFamily="2" charset="-78"/>
              </a:rPr>
            </a:br>
            <a:r>
              <a:rPr lang="fa-IR">
                <a:cs typeface="B Zar" panose="00000400000000000000" pitchFamily="2" charset="-78"/>
              </a:rPr>
              <a:t>ذیل است.</a:t>
            </a:r>
            <a:br>
              <a:rPr lang="fa-IR">
                <a:cs typeface="B Zar" panose="00000400000000000000" pitchFamily="2" charset="-78"/>
              </a:rPr>
            </a:br>
            <a:r>
              <a:rPr lang="fa-IR">
                <a:cs typeface="B Zar" panose="00000400000000000000" pitchFamily="2" charset="-78"/>
              </a:rPr>
              <a:t>ـ آیا تاکنون شخصی از کارکنان را مشاهده کردهاید که ویژگی برجستهای دارد؟ </a:t>
            </a:r>
            <a:r>
              <a:rPr lang="fa-IR">
                <a:cs typeface="B Zar" panose="00000400000000000000" pitchFamily="2" charset="-78"/>
              </a:rPr>
              <a:t>چگونه </a:t>
            </a:r>
            <a:r>
              <a:rPr lang="fa-IR" smtClean="0">
                <a:cs typeface="B Zar" panose="00000400000000000000" pitchFamily="2" charset="-78"/>
              </a:rPr>
              <a:t>پی</a:t>
            </a: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به برجستگی های او بردید؟ پس از آن چه اقدام سازمانی انجام </a:t>
            </a:r>
            <a:r>
              <a:rPr lang="fa-IR">
                <a:cs typeface="B Zar" panose="00000400000000000000" pitchFamily="2" charset="-78"/>
              </a:rPr>
              <a:t>دادید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ـ آیا تاکنون پیش آمده است کسی های برجسته ویژگیدلیل را بیرون از سازمان بیابید که به</a:t>
            </a:r>
            <a:br>
              <a:rPr lang="fa-IR">
                <a:cs typeface="B Zar" panose="00000400000000000000" pitchFamily="2" charset="-78"/>
              </a:rPr>
            </a:br>
            <a:r>
              <a:rPr lang="fa-IR">
                <a:cs typeface="B Zar" panose="00000400000000000000" pitchFamily="2" charset="-78"/>
              </a:rPr>
              <a:t>مایل باشید او را جذب سازمان نمایید؟ اگر پاسخ مثبت است، چه اقدامی صورت </a:t>
            </a:r>
            <a:r>
              <a:rPr lang="fa-IR">
                <a:cs typeface="B Zar" panose="00000400000000000000" pitchFamily="2" charset="-78"/>
              </a:rPr>
              <a:t>پذیرفت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ـ برای شناسایی استعدادها از داخل سازمان چه وجود دارد؟ سازوکاری</a:t>
            </a:r>
            <a:br>
              <a:rPr lang="fa-IR">
                <a:cs typeface="B Zar" panose="00000400000000000000" pitchFamily="2" charset="-78"/>
              </a:rPr>
            </a:br>
            <a:r>
              <a:rPr lang="fa-IR">
                <a:cs typeface="B Zar" panose="00000400000000000000" pitchFamily="2" charset="-78"/>
              </a:rPr>
              <a:t>یصورتی م ـ در چه توان گفت فردی بهصورت رسمی بهعنوان استعداد سازمانی شناسایی</a:t>
            </a:r>
            <a:br>
              <a:rPr lang="fa-IR">
                <a:cs typeface="B Zar" panose="00000400000000000000" pitchFamily="2" charset="-78"/>
              </a:rPr>
            </a:br>
            <a:r>
              <a:rPr lang="fa-IR">
                <a:cs typeface="B Zar" panose="00000400000000000000" pitchFamily="2" charset="-78"/>
              </a:rPr>
              <a:t>شده است</a:t>
            </a:r>
            <a:r>
              <a:rPr lang="fa-IR">
                <a:cs typeface="B Zar" panose="00000400000000000000" pitchFamily="2" charset="-78"/>
              </a:rPr>
              <a:t>؟</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2547257" y="5172891"/>
            <a:ext cx="1920240" cy="1397726"/>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استعدادیابی</a:t>
            </a:r>
            <a:endParaRPr lang="fa-IR" sz="2000">
              <a:solidFill>
                <a:srgbClr val="FF0000"/>
              </a:solidFill>
            </a:endParaRPr>
          </a:p>
        </p:txBody>
      </p:sp>
    </p:spTree>
    <p:extLst>
      <p:ext uri="{BB962C8B-B14F-4D97-AF65-F5344CB8AC3E}">
        <p14:creationId xmlns:p14="http://schemas.microsoft.com/office/powerpoint/2010/main" val="2605456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32044" y="1480255"/>
            <a:ext cx="8639175" cy="4502105"/>
          </a:xfrm>
          <a:prstGeom prst="rect">
            <a:avLst/>
          </a:prstGeom>
        </p:spPr>
      </p:pic>
    </p:spTree>
    <p:extLst>
      <p:ext uri="{BB962C8B-B14F-4D97-AF65-F5344CB8AC3E}">
        <p14:creationId xmlns:p14="http://schemas.microsoft.com/office/powerpoint/2010/main" val="2208817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درمجموع میتوان گفت استعدادیابی از درون و بیرون سازمان صورت میپذیرد </a:t>
            </a:r>
            <a:r>
              <a:rPr lang="fa-IR">
                <a:cs typeface="B Zar" panose="00000400000000000000" pitchFamily="2" charset="-78"/>
              </a:rPr>
              <a:t>اما </a:t>
            </a:r>
            <a:r>
              <a:rPr lang="fa-IR" smtClean="0">
                <a:cs typeface="B Zar" panose="00000400000000000000" pitchFamily="2" charset="-78"/>
              </a:rPr>
              <a:t>وضعیت سازمان </a:t>
            </a:r>
            <a:r>
              <a:rPr lang="fa-IR">
                <a:cs typeface="B Zar" panose="00000400000000000000" pitchFamily="2" charset="-78"/>
              </a:rPr>
              <a:t>موردبرسی با ابهاماتی روبه سترو ، ازجمله اینکه در استعدادیابی درونی </a:t>
            </a:r>
            <a:r>
              <a:rPr lang="fa-IR">
                <a:cs typeface="B Zar" panose="00000400000000000000" pitchFamily="2" charset="-78"/>
              </a:rPr>
              <a:t>وضعیت </a:t>
            </a:r>
            <a:r>
              <a:rPr lang="fa-IR" smtClean="0">
                <a:cs typeface="B Zar" panose="00000400000000000000" pitchFamily="2" charset="-78"/>
              </a:rPr>
              <a:t>چندان شفاف </a:t>
            </a:r>
            <a:r>
              <a:rPr lang="fa-IR">
                <a:cs typeface="B Zar" panose="00000400000000000000" pitchFamily="2" charset="-78"/>
              </a:rPr>
              <a:t>و دقیق ن ،دیگر و ازسوی یست استعدادیابی بیرونی آن نیز مقطعی و مربوط به </a:t>
            </a:r>
            <a:r>
              <a:rPr lang="fa-IR">
                <a:cs typeface="B Zar" panose="00000400000000000000" pitchFamily="2" charset="-78"/>
              </a:rPr>
              <a:t>گذشته </a:t>
            </a:r>
            <a:r>
              <a:rPr lang="fa-IR" smtClean="0">
                <a:cs typeface="B Zar" panose="00000400000000000000" pitchFamily="2" charset="-78"/>
              </a:rPr>
              <a:t>تقریباً شماره </a:t>
            </a:r>
            <a:r>
              <a:rPr lang="fa-IR">
                <a:cs typeface="B Zar" panose="00000400000000000000" pitchFamily="2" charset="-78"/>
              </a:rPr>
              <a:t>شونده مصاحبه دور است. 97که خود ازطریق قانون حمایت از التحصیلان </a:t>
            </a:r>
            <a:r>
              <a:rPr lang="fa-IR">
                <a:cs typeface="B Zar" panose="00000400000000000000" pitchFamily="2" charset="-78"/>
              </a:rPr>
              <a:t>استخدام </a:t>
            </a:r>
            <a:r>
              <a:rPr lang="fa-IR" smtClean="0">
                <a:cs typeface="B Zar" panose="00000400000000000000" pitchFamily="2" charset="-78"/>
              </a:rPr>
              <a:t>فارغ برتر </a:t>
            </a:r>
            <a:r>
              <a:rPr lang="fa-IR">
                <a:cs typeface="B Zar" panose="00000400000000000000" pitchFamily="2" charset="-78"/>
              </a:rPr>
              <a:t>دانشگاه به استخدام شرکت در آمده است در </a:t>
            </a:r>
            <a:r>
              <a:rPr lang="fa-IR">
                <a:cs typeface="B Zar" panose="00000400000000000000" pitchFamily="2" charset="-78"/>
              </a:rPr>
              <a:t>گوید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2299063" y="4454434"/>
            <a:ext cx="2560320" cy="1345475"/>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استعدادیابی درونی</a:t>
            </a:r>
            <a:endParaRPr lang="fa-IR" sz="2000" b="1">
              <a:solidFill>
                <a:srgbClr val="FF0000"/>
              </a:solidFill>
            </a:endParaRPr>
          </a:p>
        </p:txBody>
      </p:sp>
    </p:spTree>
    <p:extLst>
      <p:ext uri="{BB962C8B-B14F-4D97-AF65-F5344CB8AC3E}">
        <p14:creationId xmlns:p14="http://schemas.microsoft.com/office/powerpoint/2010/main" val="4114337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هرکسی در زمینه شغلی خودش اگر بتواند کار شاخصی انجام بدهد- جدای از </a:t>
            </a:r>
            <a:r>
              <a:rPr lang="fa-IR">
                <a:cs typeface="B Zar" panose="00000400000000000000" pitchFamily="2" charset="-78"/>
              </a:rPr>
              <a:t>کارهای</a:t>
            </a:r>
            <a:r>
              <a:rPr lang="fa-IR" smtClean="0">
                <a:cs typeface="B Zar" panose="00000400000000000000" pitchFamily="2" charset="-78"/>
              </a:rPr>
              <a:t>  روزمره- </a:t>
            </a:r>
            <a:r>
              <a:rPr lang="fa-IR">
                <a:cs typeface="B Zar" panose="00000400000000000000" pitchFamily="2" charset="-78"/>
              </a:rPr>
              <a:t>طرح و های بدهد که اجرا قابل تواند یم ،نباشد یکنواخت استعداد محسوب شود</a:t>
            </a:r>
            <a:r>
              <a:rPr lang="fa-IR">
                <a:cs typeface="B Zar" panose="00000400000000000000" pitchFamily="2" charset="-78"/>
              </a:rPr>
              <a:t>. </a:t>
            </a:r>
            <a:r>
              <a:rPr lang="fa-IR" smtClean="0">
                <a:cs typeface="B Zar" panose="00000400000000000000" pitchFamily="2" charset="-78"/>
              </a:rPr>
              <a:t>ولی که </a:t>
            </a:r>
            <a:r>
              <a:rPr lang="fa-IR">
                <a:cs typeface="B Zar" panose="00000400000000000000" pitchFamily="2" charset="-78"/>
              </a:rPr>
              <a:t>در این شرکت، شاخصی وجود داشته باشد و براساس آن سنجیده شود و بگویند </a:t>
            </a:r>
            <a:r>
              <a:rPr lang="fa-IR">
                <a:cs typeface="B Zar" panose="00000400000000000000" pitchFamily="2" charset="-78"/>
              </a:rPr>
              <a:t>چه </a:t>
            </a:r>
            <a:r>
              <a:rPr lang="fa-IR" smtClean="0">
                <a:cs typeface="B Zar" panose="00000400000000000000" pitchFamily="2" charset="-78"/>
              </a:rPr>
              <a:t>کسی استعداد </a:t>
            </a:r>
            <a:r>
              <a:rPr lang="fa-IR">
                <a:cs typeface="B Zar" panose="00000400000000000000" pitchFamily="2" charset="-78"/>
              </a:rPr>
              <a:t>برتر است تاکنون در شرکت نبوده </a:t>
            </a:r>
            <a:r>
              <a:rPr lang="fa-IR">
                <a:cs typeface="B Zar" panose="00000400000000000000" pitchFamily="2" charset="-78"/>
              </a:rPr>
              <a:t>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09563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14800" y="2391233"/>
            <a:ext cx="7419975" cy="3400425"/>
          </a:xfrm>
          <a:prstGeom prst="rect">
            <a:avLst/>
          </a:prstGeom>
        </p:spPr>
      </p:pic>
    </p:spTree>
    <p:extLst>
      <p:ext uri="{BB962C8B-B14F-4D97-AF65-F5344CB8AC3E}">
        <p14:creationId xmlns:p14="http://schemas.microsoft.com/office/powerpoint/2010/main" val="1710099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بخش قابل دست توجهی از کدهای به آمده مرتبط با فرایندهای بعد </a:t>
            </a:r>
            <a:r>
              <a:rPr lang="fa-IR">
                <a:cs typeface="B Zar" panose="00000400000000000000" pitchFamily="2" charset="-78"/>
              </a:rPr>
              <a:t>از </a:t>
            </a:r>
            <a:r>
              <a:rPr lang="fa-IR" smtClean="0">
                <a:cs typeface="B Zar" panose="00000400000000000000" pitchFamily="2" charset="-78"/>
              </a:rPr>
              <a:t>شناسایی استعدادهاست</a:t>
            </a:r>
            <a:r>
              <a:rPr lang="fa-IR">
                <a:cs typeface="B Zar" panose="00000400000000000000" pitchFamily="2" charset="-78"/>
              </a:rPr>
              <a:t>. فرایندهای بعد از شناسایی را میتوان مرحله درگیرسازی فرد با سازمان </a:t>
            </a:r>
            <a:r>
              <a:rPr lang="fa-IR">
                <a:cs typeface="B Zar" panose="00000400000000000000" pitchFamily="2" charset="-78"/>
              </a:rPr>
              <a:t>و </a:t>
            </a:r>
            <a:r>
              <a:rPr lang="fa-IR" smtClean="0">
                <a:cs typeface="B Zar" panose="00000400000000000000" pitchFamily="2" charset="-78"/>
              </a:rPr>
              <a:t>کار دانست</a:t>
            </a:r>
            <a:r>
              <a:rPr lang="fa-IR">
                <a:cs typeface="B Zar" panose="00000400000000000000" pitchFamily="2" charset="-78"/>
              </a:rPr>
              <a:t>. در تحقیق حاضر های مقوله ، "استعدادگماری"، "استعدادداری" و استعدادافزایی</a:t>
            </a:r>
            <a:r>
              <a:rPr lang="fa-IR">
                <a:cs typeface="B Zar" panose="00000400000000000000" pitchFamily="2" charset="-78"/>
              </a:rPr>
              <a:t>" </a:t>
            </a:r>
            <a:r>
              <a:rPr lang="fa-IR" smtClean="0">
                <a:cs typeface="B Zar" panose="00000400000000000000" pitchFamily="2" charset="-78"/>
              </a:rPr>
              <a:t>در پاسخ </a:t>
            </a:r>
            <a:r>
              <a:rPr lang="fa-IR">
                <a:cs typeface="B Zar" panose="00000400000000000000" pitchFamily="2" charset="-78"/>
              </a:rPr>
              <a:t>به بخشی از سؤالات مرتبط در پروتکل مصاحبه یافتهظهور ، کنندگان است که </a:t>
            </a:r>
            <a:r>
              <a:rPr lang="fa-IR">
                <a:cs typeface="B Zar" panose="00000400000000000000" pitchFamily="2" charset="-78"/>
              </a:rPr>
              <a:t>از </a:t>
            </a:r>
            <a:r>
              <a:rPr lang="fa-IR" smtClean="0">
                <a:cs typeface="B Zar" panose="00000400000000000000" pitchFamily="2" charset="-78"/>
              </a:rPr>
              <a:t>مشارکت در </a:t>
            </a:r>
            <a:r>
              <a:rPr lang="fa-IR">
                <a:cs typeface="B Zar" panose="00000400000000000000" pitchFamily="2" charset="-78"/>
              </a:rPr>
              <a:t>باره فرایندهای بعد از شناسایی (درگیرسازی) پرسیده است. سؤالات مرتبط </a:t>
            </a:r>
            <a:r>
              <a:rPr lang="fa-IR">
                <a:cs typeface="B Zar" panose="00000400000000000000" pitchFamily="2" charset="-78"/>
              </a:rPr>
              <a:t>با </a:t>
            </a:r>
            <a:r>
              <a:rPr lang="fa-IR" smtClean="0">
                <a:cs typeface="B Zar" panose="00000400000000000000" pitchFamily="2" charset="-78"/>
              </a:rPr>
              <a:t>مرحله درگیرسازی </a:t>
            </a:r>
            <a:r>
              <a:rPr lang="fa-IR">
                <a:cs typeface="B Zar" panose="00000400000000000000" pitchFamily="2" charset="-78"/>
              </a:rPr>
              <a:t>با یکدیگر همپوشان بوده همین و به شود</a:t>
            </a:r>
            <a:r>
              <a:rPr lang="fa-IR">
                <a:cs typeface="B Zar" panose="00000400000000000000" pitchFamily="2" charset="-78"/>
              </a:rPr>
              <a:t>؛</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Alternate Process 3"/>
          <p:cNvSpPr/>
          <p:nvPr/>
        </p:nvSpPr>
        <p:spPr>
          <a:xfrm>
            <a:off x="838200" y="4937760"/>
            <a:ext cx="2312126" cy="109728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درگیرسازی فرد با سازمان و کار</a:t>
            </a:r>
            <a:endParaRPr lang="fa-IR" sz="2000" b="1">
              <a:solidFill>
                <a:srgbClr val="FF0000"/>
              </a:solidFill>
            </a:endParaRPr>
          </a:p>
        </p:txBody>
      </p:sp>
    </p:spTree>
    <p:extLst>
      <p:ext uri="{BB962C8B-B14F-4D97-AF65-F5344CB8AC3E}">
        <p14:creationId xmlns:p14="http://schemas.microsoft.com/office/powerpoint/2010/main" val="39184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a:cs typeface="B Zar" panose="00000400000000000000" pitchFamily="2" charset="-78"/>
              </a:rPr>
              <a:t/>
            </a:r>
            <a:br>
              <a:rPr lang="fa-IR" b="1">
                <a:cs typeface="B Zar" panose="00000400000000000000" pitchFamily="2" charset="-78"/>
              </a:rPr>
            </a:br>
            <a:r>
              <a:rPr lang="fa-IR">
                <a:cs typeface="B Zar" panose="00000400000000000000" pitchFamily="2" charset="-78"/>
              </a:rPr>
              <a:t>اکثر سازمانها، منابع انسانی خود را به یعنی تفاوت ؛کنند صورت یکسانی </a:t>
            </a:r>
            <a:r>
              <a:rPr lang="fa-IR">
                <a:cs typeface="B Zar" panose="00000400000000000000" pitchFamily="2" charset="-78"/>
              </a:rPr>
              <a:t>مدیریت </a:t>
            </a:r>
            <a:r>
              <a:rPr lang="fa-IR" smtClean="0">
                <a:cs typeface="B Zar" panose="00000400000000000000" pitchFamily="2" charset="-78"/>
              </a:rPr>
              <a:t>می چندانی </a:t>
            </a:r>
            <a:r>
              <a:rPr lang="fa-IR">
                <a:cs typeface="B Zar" panose="00000400000000000000" pitchFamily="2" charset="-78"/>
              </a:rPr>
              <a:t>در مدیریت افراد کلیدی و کارکنان عادی سازمان قا که منطقی شوند؛ درحالی </a:t>
            </a:r>
            <a:r>
              <a:rPr lang="fa-IR">
                <a:cs typeface="B Zar" panose="00000400000000000000" pitchFamily="2" charset="-78"/>
              </a:rPr>
              <a:t>ئل </a:t>
            </a:r>
            <a:r>
              <a:rPr lang="fa-IR" smtClean="0">
                <a:cs typeface="B Zar" panose="00000400000000000000" pitchFamily="2" charset="-78"/>
              </a:rPr>
              <a:t>نمی نظر </a:t>
            </a:r>
            <a:r>
              <a:rPr lang="fa-IR">
                <a:cs typeface="B Zar" panose="00000400000000000000" pitchFamily="2" charset="-78"/>
              </a:rPr>
              <a:t>می به رسد افراد بااستعداد، مدیریت متفاوت و خاصی داشته باشند</a:t>
            </a:r>
            <a:r>
              <a:rPr lang="fa-IR">
                <a:cs typeface="B Zar" panose="00000400000000000000" pitchFamily="2" charset="-78"/>
              </a:rPr>
              <a:t>. </a:t>
            </a: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50724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ـ آیا تاکنون کارکنان زیرمجموعه شما استعداد سازمانی محسوب شدهاند؟ چه اقدامات و</a:t>
            </a:r>
            <a:br>
              <a:rPr lang="fa-IR">
                <a:cs typeface="B Zar" panose="00000400000000000000" pitchFamily="2" charset="-78"/>
              </a:rPr>
            </a:br>
            <a:r>
              <a:rPr lang="fa-IR">
                <a:cs typeface="B Zar" panose="00000400000000000000" pitchFamily="2" charset="-78"/>
              </a:rPr>
              <a:t>(ویژه مدیران) اید؟ هایی داشته واکنش</a:t>
            </a:r>
            <a:br>
              <a:rPr lang="fa-IR">
                <a:cs typeface="B Zar" panose="00000400000000000000" pitchFamily="2" charset="-78"/>
              </a:rPr>
            </a:br>
            <a:r>
              <a:rPr lang="fa-IR">
                <a:cs typeface="B Zar" panose="00000400000000000000" pitchFamily="2" charset="-78"/>
              </a:rPr>
              <a:t>ـ خودتان تاکنون در سازمان استعداد محسوب شدهاید؟ و اگر پاسخ مثبت است تجربه</a:t>
            </a:r>
            <a:br>
              <a:rPr lang="fa-IR">
                <a:cs typeface="B Zar" panose="00000400000000000000" pitchFamily="2" charset="-78"/>
              </a:rPr>
            </a:br>
            <a:r>
              <a:rPr lang="fa-IR">
                <a:cs typeface="B Zar" panose="00000400000000000000" pitchFamily="2" charset="-78"/>
              </a:rPr>
              <a:t>شخصی خود را از اقدامات سازمانی توضیح دهید؟ (ویژه استعدادهاـ تجربه زیسته)</a:t>
            </a:r>
            <a:br>
              <a:rPr lang="fa-IR">
                <a:cs typeface="B Zar" panose="00000400000000000000" pitchFamily="2" charset="-78"/>
              </a:rPr>
            </a:br>
            <a:r>
              <a:rPr lang="fa-IR">
                <a:cs typeface="B Zar" panose="00000400000000000000" pitchFamily="2" charset="-78"/>
              </a:rPr>
              <a:t>سازوکارچه ـ و فرایندی در سازمان شما برای مواجه با استعدادهای سازمانی، وجود دارد</a:t>
            </a:r>
            <a:r>
              <a:rPr lang="fa-IR">
                <a:cs typeface="B Zar" panose="00000400000000000000" pitchFamily="2" charset="-78"/>
              </a:rPr>
              <a:t>؟</a:t>
            </a:r>
            <a:r>
              <a:rPr lang="fa-IR" smtClean="0">
                <a:cs typeface="B Zar" panose="00000400000000000000" pitchFamily="2" charset="-78"/>
              </a:rPr>
              <a:t> </a:t>
            </a:r>
          </a:p>
          <a:p>
            <a:r>
              <a:rPr lang="fa-IR">
                <a:cs typeface="B Zar" panose="00000400000000000000" pitchFamily="2" charset="-78"/>
              </a:rPr>
              <a:t>وقتی که سازمان شما با استعدادهای سازمانی (کارکنان کلیدی) روب چه ،شوند رو می ه</a:t>
            </a:r>
            <a:br>
              <a:rPr lang="fa-IR">
                <a:cs typeface="B Zar" panose="00000400000000000000" pitchFamily="2" charset="-78"/>
              </a:rPr>
            </a:br>
            <a:r>
              <a:rPr lang="fa-IR">
                <a:cs typeface="B Zar" panose="00000400000000000000" pitchFamily="2" charset="-78"/>
              </a:rPr>
              <a:t>دهد؟ اقداماتی انجام می</a:t>
            </a:r>
            <a:r>
              <a:rPr lang="fa-IR" smtClean="0">
                <a:cs typeface="B Zar" panose="00000400000000000000" pitchFamily="2" charset="-78"/>
              </a:rPr>
              <a:t>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00245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10709" y="746751"/>
            <a:ext cx="7250721" cy="5584759"/>
          </a:xfrm>
          <a:prstGeom prst="rect">
            <a:avLst/>
          </a:prstGeom>
        </p:spPr>
      </p:pic>
    </p:spTree>
    <p:extLst>
      <p:ext uri="{BB962C8B-B14F-4D97-AF65-F5344CB8AC3E}">
        <p14:creationId xmlns:p14="http://schemas.microsoft.com/office/powerpoint/2010/main" val="2900403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72601" y="2060619"/>
            <a:ext cx="9180147" cy="3492579"/>
          </a:xfrm>
          <a:prstGeom prst="rect">
            <a:avLst/>
          </a:prstGeom>
        </p:spPr>
      </p:pic>
    </p:spTree>
    <p:extLst>
      <p:ext uri="{BB962C8B-B14F-4D97-AF65-F5344CB8AC3E}">
        <p14:creationId xmlns:p14="http://schemas.microsoft.com/office/powerpoint/2010/main" val="304374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مقوله "استعدادگماری" از مقولات چالشی فرایند مدیریت استعداد است، زیرا یک روی آن</a:t>
            </a:r>
            <a:br>
              <a:rPr lang="fa-IR">
                <a:cs typeface="B Zar" panose="00000400000000000000" pitchFamily="2" charset="-78"/>
              </a:rPr>
            </a:br>
            <a:r>
              <a:rPr lang="fa-IR">
                <a:cs typeface="B Zar" panose="00000400000000000000" pitchFamily="2" charset="-78"/>
              </a:rPr>
              <a:t>مثبت و دست آمد انتظار، منفی به روی دیگر آن برخلاف . علاوه این به که در </a:t>
            </a:r>
            <a:r>
              <a:rPr lang="fa-IR">
                <a:cs typeface="B Zar" panose="00000400000000000000" pitchFamily="2" charset="-78"/>
              </a:rPr>
              <a:t>سازمان </a:t>
            </a:r>
            <a:r>
              <a:rPr lang="fa-IR" smtClean="0">
                <a:cs typeface="B Zar" panose="00000400000000000000" pitchFamily="2" charset="-78"/>
              </a:rPr>
              <a:t>موردبررسی برای </a:t>
            </a:r>
            <a:r>
              <a:rPr lang="fa-IR">
                <a:cs typeface="B Zar" panose="00000400000000000000" pitchFamily="2" charset="-78"/>
              </a:rPr>
              <a:t>این مقوله برنامه مدون و مکتوبی مشاهده نشد و چنین مشتبه شده که مدیریت </a:t>
            </a:r>
            <a:r>
              <a:rPr lang="fa-IR">
                <a:cs typeface="B Zar" panose="00000400000000000000" pitchFamily="2" charset="-78"/>
              </a:rPr>
              <a:t>استعداد </a:t>
            </a:r>
            <a:r>
              <a:rPr lang="fa-IR" smtClean="0">
                <a:cs typeface="B Zar" panose="00000400000000000000" pitchFamily="2" charset="-78"/>
              </a:rPr>
              <a:t>صرفاً شناسایی و. </a:t>
            </a:r>
            <a:r>
              <a:rPr lang="fa-IR">
                <a:cs typeface="B Zar" panose="00000400000000000000" pitchFamily="2" charset="-78"/>
              </a:rPr>
              <a:t>استعدادهایی که بهصورت متمرکز توسط </a:t>
            </a:r>
            <a:r>
              <a:rPr lang="fa-IR">
                <a:cs typeface="B Zar" panose="00000400000000000000" pitchFamily="2" charset="-78"/>
              </a:rPr>
              <a:t>واحد </a:t>
            </a:r>
            <a:r>
              <a:rPr lang="fa-IR" smtClean="0">
                <a:cs typeface="B Zar" panose="00000400000000000000" pitchFamily="2" charset="-78"/>
              </a:rPr>
              <a:t>منابع ،انسانی </a:t>
            </a:r>
            <a:r>
              <a:rPr lang="fa-IR">
                <a:cs typeface="B Zar" panose="00000400000000000000" pitchFamily="2" charset="-78"/>
              </a:rPr>
              <a:t>شناسایی و جذب می کارگیری شوند ممکن است در به و درگیری سازی </a:t>
            </a:r>
            <a:r>
              <a:rPr lang="fa-IR">
                <a:cs typeface="B Zar" panose="00000400000000000000" pitchFamily="2" charset="-78"/>
              </a:rPr>
              <a:t>شغلی </a:t>
            </a:r>
            <a:r>
              <a:rPr lang="fa-IR" smtClean="0">
                <a:cs typeface="B Zar" panose="00000400000000000000" pitchFamily="2" charset="-78"/>
              </a:rPr>
              <a:t>با ههای </a:t>
            </a:r>
            <a:r>
              <a:rPr lang="fa-IR">
                <a:cs typeface="B Zar" panose="00000400000000000000" pitchFamily="2" charset="-78"/>
              </a:rPr>
              <a:t>اساسی روب چالش رو شوند که مفاهیم درنظرگرفته برای این چالش " وزیاستعدادس " </a:t>
            </a:r>
            <a:r>
              <a:rPr lang="fa-IR">
                <a:cs typeface="B Zar" panose="00000400000000000000" pitchFamily="2" charset="-78"/>
              </a:rPr>
              <a:t>معنای </a:t>
            </a:r>
            <a:r>
              <a:rPr lang="fa-IR" smtClean="0">
                <a:cs typeface="B Zar" panose="00000400000000000000" pitchFamily="2" charset="-78"/>
              </a:rPr>
              <a:t>به عدم </a:t>
            </a:r>
            <a:r>
              <a:rPr lang="fa-IR">
                <a:cs typeface="B Zar" panose="00000400000000000000" pitchFamily="2" charset="-78"/>
              </a:rPr>
              <a:t>بهکارگیری صحیح و هدررفت (سوختن) استعداد و "استعدادهراسی" (آگاهانه معنای </a:t>
            </a:r>
            <a:r>
              <a:rPr lang="fa-IR">
                <a:cs typeface="B Zar" panose="00000400000000000000" pitchFamily="2" charset="-78"/>
              </a:rPr>
              <a:t>فرار </a:t>
            </a:r>
            <a:r>
              <a:rPr lang="fa-IR" smtClean="0">
                <a:cs typeface="B Zar" panose="00000400000000000000" pitchFamily="2" charset="-78"/>
              </a:rPr>
              <a:t>به های </a:t>
            </a:r>
            <a:r>
              <a:rPr lang="fa-IR">
                <a:cs typeface="B Zar" panose="00000400000000000000" pitchFamily="2" charset="-78"/>
              </a:rPr>
              <a:t>خود در مصاحبه 3شونده شماره یا ناآگاهانه) از استعدادهای سازمانی است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2 3"/>
          <p:cNvSpPr/>
          <p:nvPr/>
        </p:nvSpPr>
        <p:spPr>
          <a:xfrm>
            <a:off x="642257" y="5003075"/>
            <a:ext cx="3067595" cy="1596207"/>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تشکیل خزانه استعدادها</a:t>
            </a:r>
            <a:endParaRPr lang="fa-IR" sz="2000">
              <a:solidFill>
                <a:srgbClr val="FF0000"/>
              </a:solidFill>
            </a:endParaRPr>
          </a:p>
        </p:txBody>
      </p:sp>
    </p:spTree>
    <p:extLst>
      <p:ext uri="{BB962C8B-B14F-4D97-AF65-F5344CB8AC3E}">
        <p14:creationId xmlns:p14="http://schemas.microsoft.com/office/powerpoint/2010/main" val="458467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مصاحبه نقل می هایی خاطره کند که چگونه مدیران میانی از برنامه های مدیریت استعداد هراس دارند</a:t>
            </a:r>
            <a:endParaRPr lang="fa-IR" smtClean="0">
              <a:cs typeface="B Zar" panose="00000400000000000000" pitchFamily="2" charset="-78"/>
            </a:endParaRPr>
          </a:p>
          <a:p>
            <a:pPr algn="just"/>
            <a:r>
              <a:rPr lang="fa-IR" smtClean="0">
                <a:cs typeface="B Zar" panose="00000400000000000000" pitchFamily="2" charset="-78"/>
              </a:rPr>
              <a:t>بنده </a:t>
            </a:r>
            <a:r>
              <a:rPr lang="fa-IR">
                <a:cs typeface="B Zar" panose="00000400000000000000" pitchFamily="2" charset="-78"/>
              </a:rPr>
              <a:t>به یاد دارم که آقای مهندس... بهعنوان یک مدیر پیشرو مدیریت یداوطلب </a:t>
            </a:r>
            <a:r>
              <a:rPr lang="fa-IR">
                <a:cs typeface="B Zar" panose="00000400000000000000" pitchFamily="2" charset="-78"/>
              </a:rPr>
              <a:t>اجرا </a:t>
            </a:r>
            <a:r>
              <a:rPr lang="fa-IR" smtClean="0">
                <a:cs typeface="B Zar" panose="00000400000000000000" pitchFamily="2" charset="-78"/>
              </a:rPr>
              <a:t>، استعداد </a:t>
            </a:r>
            <a:r>
              <a:rPr lang="fa-IR">
                <a:cs typeface="B Zar" panose="00000400000000000000" pitchFamily="2" charset="-78"/>
              </a:rPr>
              <a:t>شده بود. پس از آن بین مدیران شایع شد که مد ارزیابی ا خواهد یم رعاملی نجام </a:t>
            </a:r>
            <a:r>
              <a:rPr lang="fa-IR">
                <a:cs typeface="B Zar" panose="00000400000000000000" pitchFamily="2" charset="-78"/>
              </a:rPr>
              <a:t>دهد </a:t>
            </a:r>
            <a:r>
              <a:rPr lang="fa-IR" smtClean="0">
                <a:cs typeface="B Zar" panose="00000400000000000000" pitchFamily="2" charset="-78"/>
              </a:rPr>
              <a:t>که همدیران </a:t>
            </a:r>
            <a:r>
              <a:rPr lang="fa-IR">
                <a:cs typeface="B Zar" panose="00000400000000000000" pitchFamily="2" charset="-78"/>
              </a:rPr>
              <a:t>را جاب جا کند. همان شایعه باعث ومرج هرج شد. یک روز دیدیم گروههمه ، </a:t>
            </a:r>
            <a:r>
              <a:rPr lang="fa-IR">
                <a:cs typeface="B Zar" panose="00000400000000000000" pitchFamily="2" charset="-78"/>
              </a:rPr>
              <a:t>ها </a:t>
            </a:r>
            <a:r>
              <a:rPr lang="fa-IR" smtClean="0">
                <a:cs typeface="B Zar" panose="00000400000000000000" pitchFamily="2" charset="-78"/>
              </a:rPr>
              <a:t>تعطیل کردهاند </a:t>
            </a:r>
            <a:r>
              <a:rPr lang="fa-IR">
                <a:cs typeface="B Zar" panose="00000400000000000000" pitchFamily="2" charset="-78"/>
              </a:rPr>
              <a:t>و به حوزه ستادی آمدند. ،درواقع همه نگران بودند که وضعیت مد چه خواهد </a:t>
            </a:r>
            <a:r>
              <a:rPr lang="fa-IR">
                <a:cs typeface="B Zar" panose="00000400000000000000" pitchFamily="2" charset="-78"/>
              </a:rPr>
              <a:t>شان </a:t>
            </a:r>
            <a:r>
              <a:rPr lang="fa-IR" smtClean="0">
                <a:cs typeface="B Zar" panose="00000400000000000000" pitchFamily="2" charset="-78"/>
              </a:rPr>
              <a:t>یتیری شد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76616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06848" y="1996338"/>
            <a:ext cx="7778303" cy="3714358"/>
          </a:xfrm>
          <a:prstGeom prst="rect">
            <a:avLst/>
          </a:prstGeom>
        </p:spPr>
      </p:pic>
    </p:spTree>
    <p:extLst>
      <p:ext uri="{BB962C8B-B14F-4D97-AF65-F5344CB8AC3E}">
        <p14:creationId xmlns:p14="http://schemas.microsoft.com/office/powerpoint/2010/main" val="2037638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17674" y="615729"/>
            <a:ext cx="7347543" cy="5831691"/>
          </a:xfrm>
          <a:prstGeom prst="rect">
            <a:avLst/>
          </a:prstGeom>
        </p:spPr>
      </p:pic>
    </p:spTree>
    <p:extLst>
      <p:ext uri="{BB962C8B-B14F-4D97-AF65-F5344CB8AC3E}">
        <p14:creationId xmlns:p14="http://schemas.microsoft.com/office/powerpoint/2010/main" val="71850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50532" y="2614411"/>
            <a:ext cx="8716827" cy="2544371"/>
          </a:xfrm>
          <a:prstGeom prst="rect">
            <a:avLst/>
          </a:prstGeom>
        </p:spPr>
      </p:pic>
    </p:spTree>
    <p:extLst>
      <p:ext uri="{BB962C8B-B14F-4D97-AF65-F5344CB8AC3E}">
        <p14:creationId xmlns:p14="http://schemas.microsoft.com/office/powerpoint/2010/main" val="2848461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Zar" panose="00000400000000000000" pitchFamily="2" charset="-78"/>
                <a:cs typeface="B Zar" panose="00000400000000000000" pitchFamily="2" charset="-78"/>
              </a:rPr>
              <a:t>مقوله </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زاییاستعداداف </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شامل مفاهیم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 Zar" panose="00000400000000000000" pitchFamily="2" charset="-78"/>
                <a:cs typeface="B Zar" panose="00000400000000000000" pitchFamily="2" charset="-78"/>
              </a:rPr>
              <a:t>آموزش</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 Zar" panose="00000400000000000000" pitchFamily="2" charset="-78"/>
                <a:cs typeface="B Zar" panose="00000400000000000000" pitchFamily="2" charset="-78"/>
              </a:rPr>
              <a:t>،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 Zar" panose="00000400000000000000" pitchFamily="2" charset="-78"/>
                <a:cs typeface="B Zar" panose="00000400000000000000" pitchFamily="2" charset="-78"/>
              </a:rPr>
              <a:t>رشددادن سازمانی</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و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 Zar" panose="00000400000000000000" pitchFamily="2" charset="-78"/>
                <a:cs typeface="B Zar" panose="00000400000000000000" pitchFamily="2" charset="-78"/>
              </a:rPr>
              <a:t>خودتوانمندسازی</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است. منظور از استعداد افزایی، توسعه مستمر استعدادهای سازمانی است. این مقوله نیز همانند مقوله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 Zar" panose="00000400000000000000" pitchFamily="2" charset="-78"/>
                <a:cs typeface="B Zar" panose="00000400000000000000" pitchFamily="2" charset="-78"/>
              </a:rPr>
              <a:t>استعدادگماری</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مورد غفلت واقع شده است. چالش این مرحله از فرایند مدیریت استعداد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 Zar" panose="00000400000000000000" pitchFamily="2" charset="-78"/>
                <a:cs typeface="B Zar" panose="00000400000000000000" pitchFamily="2" charset="-78"/>
              </a:rPr>
              <a:t>رهاسازی</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است؛ ای برای خزانه ای ویژه یعنی سازمان هیچ برنامه توسعه گیرد و یا این استعدادها درنظر نمی های توسعه که برنامه ای استعدادهای سازمانی با سایر کارکنان</a:t>
            </a:r>
            <a:r>
              <a:rPr lang="fa-IR" smtClean="0">
                <a:cs typeface="B Zar" panose="00000400000000000000" pitchFamily="2" charset="-78"/>
              </a:rPr>
              <a:t> </a:t>
            </a:r>
            <a:r>
              <a:rPr lang="fa-IR" smtClean="0">
                <a:cs typeface="B Zar" panose="00000400000000000000" pitchFamily="2" charset="-78"/>
              </a:rPr>
              <a:t>مشترک است. صورت مستقیم به این موضوع اشاره دارد و معتقد است؛ «در صنعت برق فرایندی (ویژه) برای استعدادپروری نداریم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Explosion 2 3"/>
          <p:cNvSpPr/>
          <p:nvPr/>
        </p:nvSpPr>
        <p:spPr>
          <a:xfrm>
            <a:off x="838200" y="4376057"/>
            <a:ext cx="3344093" cy="1698171"/>
          </a:xfrm>
          <a:prstGeom prst="irregularSeal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0" i="0" smtClean="0">
                <a:solidFill>
                  <a:srgbClr val="FF0000"/>
                </a:solidFill>
                <a:effectLst/>
                <a:latin typeface="B Zar" panose="00000400000000000000" pitchFamily="2" charset="-78"/>
                <a:cs typeface="B Zar" panose="00000400000000000000" pitchFamily="2" charset="-78"/>
              </a:rPr>
              <a:t>استعدادگماری</a:t>
            </a:r>
            <a:endParaRPr lang="fa-IR" sz="2000">
              <a:solidFill>
                <a:srgbClr val="FF0000"/>
              </a:solidFill>
              <a:cs typeface="B Zar" panose="00000400000000000000" pitchFamily="2" charset="-78"/>
            </a:endParaRPr>
          </a:p>
        </p:txBody>
      </p:sp>
    </p:spTree>
    <p:extLst>
      <p:ext uri="{BB962C8B-B14F-4D97-AF65-F5344CB8AC3E}">
        <p14:creationId xmlns:p14="http://schemas.microsoft.com/office/powerpoint/2010/main" val="251582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47900" y="1934369"/>
            <a:ext cx="7696200" cy="4133850"/>
          </a:xfrm>
          <a:prstGeom prst="rect">
            <a:avLst/>
          </a:prstGeom>
        </p:spPr>
      </p:pic>
    </p:spTree>
    <p:extLst>
      <p:ext uri="{BB962C8B-B14F-4D97-AF65-F5344CB8AC3E}">
        <p14:creationId xmlns:p14="http://schemas.microsoft.com/office/powerpoint/2010/main" val="206803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ید عبارت به گر استعدادها و ، کارکنان کلیدی، نیازمند مدیریت متفاوت از کارکنان عادی باعنوان مدیریت استعداد 9هستند. گروه مشاوران مککینزی 2در اواسط دهه نود برای نشاندادن اهمیت محوری کارکنان بااستعداد برای شرکتها و سازمانها ایده «جنگ برای استعداد» 3را مطرح کردند (اسکالین و کالینز،4 .)2199از زمانیکه ایده جنگ برای استعداد مطرح شده است، نهتنها از شدت این جنگ کاسته نشده بلکه مدیریت استعداد روزبهروز بیشتر کانون توجه بوده است (کریشنان و اسکالین:2197 ،7</a:t>
            </a:r>
            <a:endParaRPr lang="fa-IR"/>
          </a:p>
        </p:txBody>
      </p:sp>
      <p:pic>
        <p:nvPicPr>
          <p:cNvPr id="4" name="Picture 3"/>
          <p:cNvPicPr>
            <a:picLocks noChangeAspect="1"/>
          </p:cNvPicPr>
          <p:nvPr/>
        </p:nvPicPr>
        <p:blipFill>
          <a:blip r:embed="rId2"/>
          <a:stretch>
            <a:fillRect/>
          </a:stretch>
        </p:blipFill>
        <p:spPr>
          <a:xfrm>
            <a:off x="1107485" y="4978400"/>
            <a:ext cx="3419475" cy="1333500"/>
          </a:xfrm>
          <a:prstGeom prst="rect">
            <a:avLst/>
          </a:prstGeom>
        </p:spPr>
      </p:pic>
    </p:spTree>
    <p:extLst>
      <p:ext uri="{BB962C8B-B14F-4D97-AF65-F5344CB8AC3E}">
        <p14:creationId xmlns:p14="http://schemas.microsoft.com/office/powerpoint/2010/main" val="2242651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98803" y="1027906"/>
            <a:ext cx="9019085" cy="5223926"/>
          </a:xfrm>
          <a:prstGeom prst="rect">
            <a:avLst/>
          </a:prstGeom>
        </p:spPr>
      </p:pic>
    </p:spTree>
    <p:extLst>
      <p:ext uri="{BB962C8B-B14F-4D97-AF65-F5344CB8AC3E}">
        <p14:creationId xmlns:p14="http://schemas.microsoft.com/office/powerpoint/2010/main" val="1180407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استعدادداری شامل 7نمودن ترین آنها فراهم مفهوم است که یکی از مهم "محیط یادگیری"</a:t>
            </a:r>
            <a:br>
              <a:rPr lang="fa-IR">
                <a:cs typeface="B Zar" panose="00000400000000000000" pitchFamily="2" charset="-78"/>
              </a:rPr>
            </a:br>
            <a:r>
              <a:rPr lang="fa-IR">
                <a:cs typeface="B Zar" panose="00000400000000000000" pitchFamily="2" charset="-78"/>
              </a:rPr>
              <a:t>ترین ویژگی است. یکی از مهم های استعدادها میل به یادگیری آنهاست. چالش این مرحله</a:t>
            </a:r>
            <a:br>
              <a:rPr lang="fa-IR">
                <a:cs typeface="B Zar" panose="00000400000000000000" pitchFamily="2" charset="-78"/>
              </a:rPr>
            </a:br>
            <a:r>
              <a:rPr lang="fa-IR">
                <a:cs typeface="B Zar" panose="00000400000000000000" pitchFamily="2" charset="-78"/>
              </a:rPr>
              <a:t>" ادآزاریاستعد " است. منظور از" آزاری استعداد " حفظ استعداد توأم با آزردگی است. آزردگی</a:t>
            </a:r>
            <a:br>
              <a:rPr lang="fa-IR">
                <a:cs typeface="B Zar" panose="00000400000000000000" pitchFamily="2" charset="-78"/>
              </a:rPr>
            </a:br>
            <a:r>
              <a:rPr lang="fa-IR">
                <a:cs typeface="B Zar" panose="00000400000000000000" pitchFamily="2" charset="-78"/>
              </a:rPr>
              <a:t>استعدادها در های دولتی به ها و سازمان شرکت مراتب بالاتر است، زیرا بهدلیل قوانین دولتی</a:t>
            </a:r>
            <a:br>
              <a:rPr lang="fa-IR">
                <a:cs typeface="B Zar" panose="00000400000000000000" pitchFamily="2" charset="-78"/>
              </a:rPr>
            </a:br>
            <a:r>
              <a:rPr lang="fa-IR">
                <a:cs typeface="B Zar" panose="00000400000000000000" pitchFamily="2" charset="-78"/>
              </a:rPr>
              <a:t>ها نمی سازمان توانند در برابر استعدادهای سازمانی، اقدامات متفاوتی داشته باشند و همین </a:t>
            </a:r>
            <a:r>
              <a:rPr lang="fa-IR">
                <a:cs typeface="B Zar" panose="00000400000000000000" pitchFamily="2" charset="-78"/>
              </a:rPr>
              <a:t>امر </a:t>
            </a:r>
            <a:r>
              <a:rPr lang="fa-IR" smtClean="0">
                <a:cs typeface="B Zar" panose="00000400000000000000" pitchFamily="2" charset="-78"/>
              </a:rPr>
              <a:t>باعث شود</a:t>
            </a:r>
            <a:r>
              <a:rPr lang="fa-IR">
                <a:cs typeface="B Zar" panose="00000400000000000000" pitchFamily="2" charset="-78"/>
              </a:rPr>
              <a:t>. آزردگی مستمر استعدادها می در پاسخ 1شونده شماره کارشناس جبران خدمات </a:t>
            </a:r>
            <a:r>
              <a:rPr lang="fa-IR">
                <a:cs typeface="B Zar" panose="00000400000000000000" pitchFamily="2" charset="-78"/>
              </a:rPr>
              <a:t>و </a:t>
            </a:r>
            <a:r>
              <a:rPr lang="fa-IR" smtClean="0">
                <a:cs typeface="B Zar" panose="00000400000000000000" pitchFamily="2" charset="-78"/>
              </a:rPr>
              <a:t>مصاحبه به </a:t>
            </a:r>
            <a:r>
              <a:rPr lang="fa-IR">
                <a:cs typeface="B Zar" panose="00000400000000000000" pitchFamily="2" charset="-78"/>
              </a:rPr>
              <a:t>این سؤال که شما برای نگهداشت استعدادها چه اقداماتی دارید؛ پاسخ داد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220042" y="5253633"/>
            <a:ext cx="753122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5400" b="1" cap="none" spc="0">
                <a:ln/>
                <a:solidFill>
                  <a:schemeClr val="accent4"/>
                </a:solidFill>
                <a:effectLst/>
                <a:cs typeface="B Zar" panose="00000400000000000000" pitchFamily="2" charset="-78"/>
              </a:rPr>
              <a:t>حفظ استعداد توأم با آزردگی </a:t>
            </a:r>
            <a:endParaRPr lang="fa-IR" sz="5400" b="1" cap="none" spc="0">
              <a:ln/>
              <a:solidFill>
                <a:schemeClr val="accent4"/>
              </a:solidFill>
              <a:effectLst/>
            </a:endParaRPr>
          </a:p>
        </p:txBody>
      </p:sp>
    </p:spTree>
    <p:extLst>
      <p:ext uri="{BB962C8B-B14F-4D97-AF65-F5344CB8AC3E}">
        <p14:creationId xmlns:p14="http://schemas.microsoft.com/office/powerpoint/2010/main" val="2722726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 Zar" panose="00000400000000000000" pitchFamily="2" charset="-78"/>
                <a:cs typeface="B Zar" panose="00000400000000000000" pitchFamily="2" charset="-78"/>
              </a:rPr>
              <a:t>اینکه برای نگهداشت استعداد کار چه ی انجام بدهیم؛ از میتوان یم نظر ریالی هیچ کاری نم ؛انجام بدهیم میتوان ی چون ما شرکت دولتی هستیم و تنها ضوابطی را که دولت اجازه بدهد، انجام دهیم. میتوان یم</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62492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36903" y="1909630"/>
            <a:ext cx="8718193" cy="4010818"/>
          </a:xfrm>
          <a:prstGeom prst="rect">
            <a:avLst/>
          </a:prstGeom>
        </p:spPr>
      </p:pic>
    </p:spTree>
    <p:extLst>
      <p:ext uri="{BB962C8B-B14F-4D97-AF65-F5344CB8AC3E}">
        <p14:creationId xmlns:p14="http://schemas.microsoft.com/office/powerpoint/2010/main" val="878048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ج)پیامدها</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پیامدها، پی باشند. آیندهای اجرای مدیریت استعداد در سازمان می کدهای مرتبط با این</a:t>
            </a:r>
            <a:br>
              <a:rPr lang="fa-IR">
                <a:cs typeface="B Zar" panose="00000400000000000000" pitchFamily="2" charset="-78"/>
              </a:rPr>
            </a:br>
            <a:r>
              <a:rPr lang="fa-IR">
                <a:cs typeface="B Zar" panose="00000400000000000000" pitchFamily="2" charset="-78"/>
              </a:rPr>
              <a:t>بخش در پاسخ به سؤالات ذیل ظهور </a:t>
            </a:r>
            <a:r>
              <a:rPr lang="fa-IR">
                <a:cs typeface="B Zar" panose="00000400000000000000" pitchFamily="2" charset="-78"/>
              </a:rPr>
              <a:t>نمود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ـ از اجرای فرایند مدیریت استعداد در سازمان، کارکنان عادی (آنهایی که استعداد محسوب</a:t>
            </a:r>
            <a:br>
              <a:rPr lang="fa-IR">
                <a:cs typeface="B Zar" panose="00000400000000000000" pitchFamily="2" charset="-78"/>
              </a:rPr>
            </a:br>
            <a:r>
              <a:rPr lang="fa-IR">
                <a:cs typeface="B Zar" panose="00000400000000000000" pitchFamily="2" charset="-78"/>
              </a:rPr>
              <a:t>) شوند نمی کنند</a:t>
            </a:r>
            <a:r>
              <a:rPr lang="fa-IR">
                <a:cs typeface="B Zar" panose="00000400000000000000" pitchFamily="2" charset="-78"/>
              </a:rPr>
              <a:t>؟</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599680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از اجرای فرایند مدیریت استعداد در سازمان، کارکنان بااستعداد چه نتایج و پیامدهایی</a:t>
            </a:r>
            <a:br>
              <a:rPr lang="fa-IR">
                <a:cs typeface="B Zar" panose="00000400000000000000" pitchFamily="2" charset="-78"/>
              </a:rPr>
            </a:br>
            <a:r>
              <a:rPr lang="fa-IR">
                <a:cs typeface="B Zar" panose="00000400000000000000" pitchFamily="2" charset="-78"/>
              </a:rPr>
              <a:t>کنند؟ دریافت می</a:t>
            </a:r>
            <a:br>
              <a:rPr lang="fa-IR">
                <a:cs typeface="B Zar" panose="00000400000000000000" pitchFamily="2" charset="-78"/>
              </a:rPr>
            </a:br>
            <a:r>
              <a:rPr lang="fa-IR">
                <a:cs typeface="B Zar" panose="00000400000000000000" pitchFamily="2" charset="-78"/>
              </a:rPr>
              <a:t>ااجرای فرـ یند مدیریت استعداد برا همراه دارد؟ ی سازمان چه پیامدها و نتایجی به</a:t>
            </a:r>
            <a:br>
              <a:rPr lang="fa-IR">
                <a:cs typeface="B Zar" panose="00000400000000000000" pitchFamily="2" charset="-78"/>
              </a:rPr>
            </a:br>
            <a:r>
              <a:rPr lang="fa-IR">
                <a:cs typeface="B Zar" panose="00000400000000000000" pitchFamily="2" charset="-78"/>
              </a:rPr>
              <a:t>ـ اجرای فرایند مدیریت استعداد سازمانی، چه نتایج و پیامدهایی در خارج از مرزهای</a:t>
            </a:r>
            <a:br>
              <a:rPr lang="fa-IR">
                <a:cs typeface="B Zar" panose="00000400000000000000" pitchFamily="2" charset="-78"/>
              </a:rPr>
            </a:br>
            <a:r>
              <a:rPr lang="fa-IR">
                <a:cs typeface="B Zar" panose="00000400000000000000" pitchFamily="2" charset="-78"/>
              </a:rPr>
              <a:t>همراه دارد؟ سازمانی ب</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66837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47912" y="2286794"/>
            <a:ext cx="7496175" cy="3429000"/>
          </a:xfrm>
          <a:prstGeom prst="rect">
            <a:avLst/>
          </a:prstGeom>
        </p:spPr>
      </p:pic>
    </p:spTree>
    <p:extLst>
      <p:ext uri="{BB962C8B-B14F-4D97-AF65-F5344CB8AC3E}">
        <p14:creationId xmlns:p14="http://schemas.microsoft.com/office/powerpoint/2010/main" val="3547225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24100" y="2396331"/>
            <a:ext cx="7543800" cy="3209925"/>
          </a:xfrm>
          <a:prstGeom prst="rect">
            <a:avLst/>
          </a:prstGeom>
        </p:spPr>
      </p:pic>
    </p:spTree>
    <p:extLst>
      <p:ext uri="{BB962C8B-B14F-4D97-AF65-F5344CB8AC3E}">
        <p14:creationId xmlns:p14="http://schemas.microsoft.com/office/powerpoint/2010/main" val="2712829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نکته قابل که در کدگذاریها تیم پژوهش متوجه شد که برخلاف </a:t>
            </a:r>
            <a:r>
              <a:rPr lang="fa-IR">
                <a:cs typeface="B Zar" panose="00000400000000000000" pitchFamily="2" charset="-78"/>
              </a:rPr>
              <a:t>انتظاراتی </a:t>
            </a:r>
            <a:r>
              <a:rPr lang="fa-IR" smtClean="0">
                <a:cs typeface="B Zar" panose="00000400000000000000" pitchFamily="2" charset="-78"/>
              </a:rPr>
              <a:t>که ، </a:t>
            </a:r>
            <a:r>
              <a:rPr lang="fa-IR">
                <a:cs typeface="B Zar" panose="00000400000000000000" pitchFamily="2" charset="-78"/>
              </a:rPr>
              <a:t>پیوجود دارد آیندها لزوماً مطلوب و مثبت نیست. حتی پیامدهای منفی برای </a:t>
            </a:r>
            <a:r>
              <a:rPr lang="fa-IR">
                <a:cs typeface="B Zar" panose="00000400000000000000" pitchFamily="2" charset="-78"/>
              </a:rPr>
              <a:t>استعدادهای</a:t>
            </a:r>
            <a:r>
              <a:rPr lang="fa-IR" smtClean="0">
                <a:cs typeface="B Zar" panose="00000400000000000000" pitchFamily="2" charset="-78"/>
              </a:rPr>
              <a:t>  سازمانی </a:t>
            </a:r>
            <a:r>
              <a:rPr lang="fa-IR">
                <a:cs typeface="B Zar" panose="00000400000000000000" pitchFamily="2" charset="-78"/>
              </a:rPr>
              <a:t>قابلتصور است. مصاحبهشونده شماره 1که یکی از </a:t>
            </a:r>
            <a:r>
              <a:rPr lang="fa-IR">
                <a:cs typeface="B Zar" panose="00000400000000000000" pitchFamily="2" charset="-78"/>
              </a:rPr>
              <a:t>دستاندرکاران </a:t>
            </a:r>
            <a:r>
              <a:rPr lang="fa-IR" smtClean="0">
                <a:cs typeface="B Zar" panose="00000400000000000000" pitchFamily="2" charset="-78"/>
              </a:rPr>
              <a:t>بخش سیاستگذاری </a:t>
            </a:r>
            <a:r>
              <a:rPr lang="fa-IR">
                <a:cs typeface="B Zar" panose="00000400000000000000" pitchFamily="2" charset="-78"/>
              </a:rPr>
              <a:t>سازمان در حوزه مدیریت استعداد :اعتقاد دار</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22214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یک نموداری را من باید توی عملکرد این افراد شناسایی کنم که حالت </a:t>
            </a:r>
            <a:r>
              <a:rPr lang="fa-IR">
                <a:cs typeface="B Zar" panose="00000400000000000000" pitchFamily="2" charset="-78"/>
              </a:rPr>
              <a:t>شلاقی </a:t>
            </a:r>
            <a:r>
              <a:rPr lang="fa-IR" smtClean="0">
                <a:cs typeface="B Zar" panose="00000400000000000000" pitchFamily="2" charset="-78"/>
              </a:rPr>
              <a:t>دارد. از </a:t>
            </a:r>
            <a:r>
              <a:rPr lang="fa-IR">
                <a:cs typeface="B Zar" panose="00000400000000000000" pitchFamily="2" charset="-78"/>
              </a:rPr>
              <a:t>ئدلیل مسا ن بهسازما ،طرفی ل حاکمیتی دولتی ـ که طبیعی هم هست ـ آدم را پای این </a:t>
            </a:r>
            <a:r>
              <a:rPr lang="fa-IR">
                <a:cs typeface="B Zar" panose="00000400000000000000" pitchFamily="2" charset="-78"/>
              </a:rPr>
              <a:t>و </a:t>
            </a:r>
            <a:r>
              <a:rPr lang="fa-IR" smtClean="0">
                <a:cs typeface="B Zar" panose="00000400000000000000" pitchFamily="2" charset="-78"/>
              </a:rPr>
              <a:t>دست آاین </a:t>
            </a:r>
            <a:r>
              <a:rPr lang="fa-IR">
                <a:cs typeface="B Zar" panose="00000400000000000000" pitchFamily="2" charset="-78"/>
              </a:rPr>
              <a:t>؛بندد یمسری کارها برای یک دم انتظار دارد وقتی بعد از یک سال همچنان </a:t>
            </a:r>
            <a:r>
              <a:rPr lang="fa-IR">
                <a:cs typeface="B Zar" panose="00000400000000000000" pitchFamily="2" charset="-78"/>
              </a:rPr>
              <a:t>مقاله </a:t>
            </a:r>
            <a:r>
              <a:rPr lang="fa-IR" smtClean="0">
                <a:cs typeface="B Zar" panose="00000400000000000000" pitchFamily="2" charset="-78"/>
              </a:rPr>
              <a:t>منتشر روز </a:t>
            </a:r>
            <a:r>
              <a:rPr lang="fa-IR">
                <a:cs typeface="B Zar" panose="00000400000000000000" pitchFamily="2" charset="-78"/>
              </a:rPr>
              <a:t>به ؛کند یم است، علمی است، خواند یمکتاب جدید و حتی کتاب چاپ ولی سیستم ،</a:t>
            </a:r>
            <a:r>
              <a:rPr lang="fa-IR">
                <a:cs typeface="B Zar" panose="00000400000000000000" pitchFamily="2" charset="-78"/>
              </a:rPr>
              <a:t>کند </a:t>
            </a:r>
            <a:r>
              <a:rPr lang="fa-IR" smtClean="0">
                <a:cs typeface="B Zar" panose="00000400000000000000" pitchFamily="2" charset="-78"/>
              </a:rPr>
              <a:t>یم به </a:t>
            </a:r>
            <a:r>
              <a:rPr lang="fa-IR">
                <a:cs typeface="B Zar" panose="00000400000000000000" pitchFamily="2" charset="-78"/>
              </a:rPr>
              <a:t>او جواب نم و دده ی بعد از مدتی همرنگ بقیه شود یم ل نخبگی را ئسری مسا ؛ اما </a:t>
            </a:r>
            <a:r>
              <a:rPr lang="fa-IR">
                <a:cs typeface="B Zar" panose="00000400000000000000" pitchFamily="2" charset="-78"/>
              </a:rPr>
              <a:t>همچنان </a:t>
            </a:r>
            <a:r>
              <a:rPr lang="fa-IR" smtClean="0">
                <a:cs typeface="B Zar" panose="00000400000000000000" pitchFamily="2" charset="-78"/>
              </a:rPr>
              <a:t>یک ،اما </a:t>
            </a:r>
            <a:r>
              <a:rPr lang="fa-IR">
                <a:cs typeface="B Zar" panose="00000400000000000000" pitchFamily="2" charset="-78"/>
              </a:rPr>
              <a:t>عملکرد ،خواهد یم دیگر برابر روز اولش نیست ولی ، چیزی که از سیستم برابر ،</a:t>
            </a:r>
            <a:r>
              <a:rPr lang="fa-IR">
                <a:cs typeface="B Zar" panose="00000400000000000000" pitchFamily="2" charset="-78"/>
              </a:rPr>
              <a:t>خواهد </a:t>
            </a:r>
            <a:r>
              <a:rPr lang="fa-IR" smtClean="0">
                <a:cs typeface="B Zar" panose="00000400000000000000" pitchFamily="2" charset="-78"/>
              </a:rPr>
              <a:t>یم روز </a:t>
            </a:r>
            <a:r>
              <a:rPr lang="fa-IR">
                <a:cs typeface="B Zar" panose="00000400000000000000" pitchFamily="2" charset="-78"/>
              </a:rPr>
              <a:t>اول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9719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مدیریت استعداد طی دو دهه اخیر یکی از زمینههای مدیریت محسوب شده </a:t>
            </a:r>
            <a:r>
              <a:rPr lang="fa-IR">
                <a:cs typeface="B Zar" panose="00000400000000000000" pitchFamily="2" charset="-78"/>
              </a:rPr>
              <a:t>که </a:t>
            </a:r>
            <a:r>
              <a:rPr lang="fa-IR" smtClean="0">
                <a:cs typeface="B Zar" panose="00000400000000000000" pitchFamily="2" charset="-78"/>
              </a:rPr>
              <a:t>بیشترین رشد </a:t>
            </a:r>
            <a:r>
              <a:rPr lang="fa-IR">
                <a:cs typeface="B Zar" panose="00000400000000000000" pitchFamily="2" charset="-78"/>
              </a:rPr>
              <a:t>را تجربه کرده است (مکدونل و همکاران .)11 :2197 ،1بهدلیل ماهیت رقابتی</a:t>
            </a:r>
            <a:r>
              <a:rPr lang="fa-IR">
                <a:cs typeface="B Zar" panose="00000400000000000000" pitchFamily="2" charset="-78"/>
              </a:rPr>
              <a:t>، </a:t>
            </a:r>
            <a:r>
              <a:rPr lang="fa-IR" smtClean="0">
                <a:cs typeface="B Zar" panose="00000400000000000000" pitchFamily="2" charset="-78"/>
              </a:rPr>
              <a:t>برای اولینبار </a:t>
            </a:r>
            <a:r>
              <a:rPr lang="fa-IR">
                <a:cs typeface="B Zar" panose="00000400000000000000" pitchFamily="2" charset="-78"/>
              </a:rPr>
              <a:t>مفهوم مدیریت استعداد در سازمانهای خصوصی و شرکتهای بزرگ </a:t>
            </a:r>
            <a:r>
              <a:rPr lang="fa-IR">
                <a:cs typeface="B Zar" panose="00000400000000000000" pitchFamily="2" charset="-78"/>
              </a:rPr>
              <a:t>چندملیتی </a:t>
            </a:r>
            <a:r>
              <a:rPr lang="fa-IR" smtClean="0">
                <a:cs typeface="B Zar" panose="00000400000000000000" pitchFamily="2" charset="-78"/>
              </a:rPr>
              <a:t>مطرح شد </a:t>
            </a:r>
            <a:r>
              <a:rPr lang="fa-IR">
                <a:cs typeface="B Zar" panose="00000400000000000000" pitchFamily="2" charset="-78"/>
              </a:rPr>
              <a:t>و مورد استقبال فروانی قرار گرفت (ثانیثن و همکاران71 :2193 ،7؛ سبنشو و کراکی:2191 </a:t>
            </a:r>
            <a:r>
              <a:rPr lang="fa-IR">
                <a:cs typeface="B Zar" panose="00000400000000000000" pitchFamily="2" charset="-78"/>
              </a:rPr>
              <a:t>،</a:t>
            </a:r>
            <a:r>
              <a:rPr lang="fa-IR" smtClean="0">
                <a:cs typeface="B Zar" panose="00000400000000000000" pitchFamily="2" charset="-78"/>
              </a:rPr>
              <a:t>8 447</a:t>
            </a:r>
            <a:r>
              <a:rPr lang="fa-IR">
                <a:cs typeface="B Zar" panose="00000400000000000000" pitchFamily="2" charset="-78"/>
              </a:rPr>
              <a:t>؛ کریشنان و اسکالین، 431 :2197؛ توران و همکاران .)2197 ،1اکثر مدلهای </a:t>
            </a:r>
            <a:r>
              <a:rPr lang="fa-IR">
                <a:cs typeface="B Zar" panose="00000400000000000000" pitchFamily="2" charset="-78"/>
              </a:rPr>
              <a:t>معروف </a:t>
            </a:r>
            <a:r>
              <a:rPr lang="fa-IR" smtClean="0">
                <a:cs typeface="B Zar" panose="00000400000000000000" pitchFamily="2" charset="-78"/>
              </a:rPr>
              <a:t>و مشهور </a:t>
            </a:r>
            <a:r>
              <a:rPr lang="fa-IR">
                <a:cs typeface="B Zar" panose="00000400000000000000" pitchFamily="2" charset="-78"/>
              </a:rPr>
              <a:t>مدیریت استعداد (کالینز و ملاحی2111 ،91؛ برگر و برگر2114 ،99؛ لوئیس </a:t>
            </a:r>
            <a:r>
              <a:rPr lang="fa-IR">
                <a:cs typeface="B Zar" panose="00000400000000000000" pitchFamily="2" charset="-78"/>
              </a:rPr>
              <a:t>و </a:t>
            </a:r>
            <a:r>
              <a:rPr lang="fa-IR" smtClean="0">
                <a:cs typeface="B Zar" panose="00000400000000000000" pitchFamily="2" charset="-78"/>
              </a:rPr>
              <a:t>هکمن،92 2111</a:t>
            </a:r>
            <a:r>
              <a:rPr lang="fa-IR">
                <a:cs typeface="B Zar" panose="00000400000000000000" pitchFamily="2" charset="-78"/>
              </a:rPr>
              <a:t>؛ فیلیپس و راپر2111 ،93؛ الریچ و اسمالود ،2192 ،94شولر ،2197 ،97مک </a:t>
            </a:r>
            <a:r>
              <a:rPr lang="fa-IR">
                <a:cs typeface="B Zar" panose="00000400000000000000" pitchFamily="2" charset="-78"/>
              </a:rPr>
              <a:t>کینزی)21</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2142309" y="4911634"/>
            <a:ext cx="1724297" cy="901337"/>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ماهیت رقابتی</a:t>
            </a:r>
            <a:endParaRPr lang="fa-IR" sz="2000">
              <a:solidFill>
                <a:srgbClr val="FF0000"/>
              </a:solidFill>
            </a:endParaRPr>
          </a:p>
        </p:txBody>
      </p:sp>
    </p:spTree>
    <p:extLst>
      <p:ext uri="{BB962C8B-B14F-4D97-AF65-F5344CB8AC3E}">
        <p14:creationId xmlns:p14="http://schemas.microsoft.com/office/powerpoint/2010/main" val="22042240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بررسی پیامدها میباید هم پیامدهای مثبت را درنظر گرفت و هم منفی و هم پیامدهای</a:t>
            </a:r>
            <a:br>
              <a:rPr lang="fa-IR">
                <a:cs typeface="B Zar" panose="00000400000000000000" pitchFamily="2" charset="-78"/>
              </a:rPr>
            </a:br>
            <a:r>
              <a:rPr lang="fa-IR">
                <a:cs typeface="B Zar" panose="00000400000000000000" pitchFamily="2" charset="-78"/>
              </a:rPr>
              <a:t>برای کارکنان عادی و هم برای استعدادها. </a:t>
            </a:r>
            <a:r>
              <a:rPr lang="fa-IR">
                <a:cs typeface="B Zar" panose="00000400000000000000" pitchFamily="2" charset="-78"/>
              </a:rPr>
              <a:t>نکته </a:t>
            </a:r>
            <a:r>
              <a:rPr lang="fa-IR" smtClean="0">
                <a:cs typeface="B Zar" panose="00000400000000000000" pitchFamily="2" charset="-78"/>
              </a:rPr>
              <a:t>قابل تأکید </a:t>
            </a:r>
            <a:r>
              <a:rPr lang="fa-IR">
                <a:cs typeface="B Zar" panose="00000400000000000000" pitchFamily="2" charset="-78"/>
              </a:rPr>
              <a:t>دیگر این است که پیامدهای اجرایی</a:t>
            </a:r>
            <a:br>
              <a:rPr lang="fa-IR">
                <a:cs typeface="B Zar" panose="00000400000000000000" pitchFamily="2" charset="-78"/>
              </a:rPr>
            </a:br>
            <a:r>
              <a:rPr lang="fa-IR">
                <a:cs typeface="B Zar" panose="00000400000000000000" pitchFamily="2" charset="-78"/>
              </a:rPr>
              <a:t>مدیریت استعداد در سطوح مختلف خود را نشان می دست دهد. پیامدهای به ها آمده </a:t>
            </a:r>
            <a:r>
              <a:rPr lang="fa-IR">
                <a:cs typeface="B Zar" panose="00000400000000000000" pitchFamily="2" charset="-78"/>
              </a:rPr>
              <a:t>از </a:t>
            </a:r>
            <a:r>
              <a:rPr lang="fa-IR" smtClean="0">
                <a:cs typeface="B Zar" panose="00000400000000000000" pitchFamily="2" charset="-78"/>
              </a:rPr>
              <a:t>کدگذاری در </a:t>
            </a:r>
            <a:r>
              <a:rPr lang="fa-IR" sz="3200">
                <a:solidFill>
                  <a:srgbClr val="FF0000"/>
                </a:solidFill>
                <a:cs typeface="B Zar" panose="00000400000000000000" pitchFamily="2" charset="-78"/>
              </a:rPr>
              <a:t>سه</a:t>
            </a:r>
            <a:r>
              <a:rPr lang="fa-IR">
                <a:cs typeface="B Zar" panose="00000400000000000000" pitchFamily="2" charset="-78"/>
              </a:rPr>
              <a:t> سطح فردی (خرد،) سازمانی (میانه) و فراسازمانی بندی شده </a:t>
            </a:r>
            <a:r>
              <a:rPr lang="fa-IR">
                <a:cs typeface="B Zar" panose="00000400000000000000" pitchFamily="2" charset="-78"/>
              </a:rPr>
              <a:t>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911045" y="3566160"/>
            <a:ext cx="921339" cy="921339"/>
          </a:xfrm>
          <a:prstGeom prst="rect">
            <a:avLst/>
          </a:prstGeom>
        </p:spPr>
      </p:pic>
    </p:spTree>
    <p:extLst>
      <p:ext uri="{BB962C8B-B14F-4D97-AF65-F5344CB8AC3E}">
        <p14:creationId xmlns:p14="http://schemas.microsoft.com/office/powerpoint/2010/main" val="1720613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11062" y="2048466"/>
            <a:ext cx="7969876" cy="4060738"/>
          </a:xfrm>
          <a:prstGeom prst="rect">
            <a:avLst/>
          </a:prstGeom>
        </p:spPr>
      </p:pic>
    </p:spTree>
    <p:extLst>
      <p:ext uri="{BB962C8B-B14F-4D97-AF65-F5344CB8AC3E}">
        <p14:creationId xmlns:p14="http://schemas.microsoft.com/office/powerpoint/2010/main" val="19006463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کدگذاری نظری (ظهور مدل مدیریت </a:t>
            </a:r>
            <a:r>
              <a:rPr lang="fa-IR" b="1">
                <a:cs typeface="B Zar" panose="00000400000000000000" pitchFamily="2" charset="-78"/>
              </a:rPr>
              <a:t>استعداد</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مرحله بین مقولات ظهوریافته یعنی"استعدادخواهی"، "استعدادیابی</a:t>
            </a:r>
            <a:r>
              <a:rPr lang="fa-IR">
                <a:cs typeface="B Zar" panose="00000400000000000000" pitchFamily="2" charset="-78"/>
              </a:rPr>
              <a:t>"،</a:t>
            </a:r>
            <a:r>
              <a:rPr lang="fa-IR" smtClean="0">
                <a:cs typeface="B Zar" panose="00000400000000000000" pitchFamily="2" charset="-78"/>
              </a:rPr>
              <a:t>  "</a:t>
            </a:r>
            <a:r>
              <a:rPr lang="fa-IR">
                <a:cs typeface="B Zar" panose="00000400000000000000" pitchFamily="2" charset="-78"/>
              </a:rPr>
              <a:t>استعدادگماری"، "استعدادداری"، "استعدادافزایی" و "پیامدها" شود و مدل رابطه </a:t>
            </a:r>
            <a:r>
              <a:rPr lang="fa-IR">
                <a:cs typeface="B Zar" panose="00000400000000000000" pitchFamily="2" charset="-78"/>
              </a:rPr>
              <a:t>برقرار </a:t>
            </a:r>
            <a:r>
              <a:rPr lang="fa-IR" smtClean="0">
                <a:cs typeface="B Zar" panose="00000400000000000000" pitchFamily="2" charset="-78"/>
              </a:rPr>
              <a:t>می نهایی </a:t>
            </a:r>
            <a:r>
              <a:rPr lang="fa-IR">
                <a:cs typeface="B Zar" panose="00000400000000000000" pitchFamily="2" charset="-78"/>
              </a:rPr>
              <a:t>(نظریه) متولد خواهد شد. در مدل ،نهایت دست </a:t>
            </a:r>
            <a:r>
              <a:rPr lang="fa-IR">
                <a:cs typeface="B Zar" panose="00000400000000000000" pitchFamily="2" charset="-78"/>
              </a:rPr>
              <a:t>آمد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512629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شکل 6</a:t>
            </a:r>
            <a:endParaRPr lang="fa-IR">
              <a:cs typeface="B Zar" panose="00000400000000000000" pitchFamily="2" charset="-78"/>
            </a:endParaRP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1891140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گام اول مدل " خواهی استعداد " توان مر خواهی را می است. استعداد حله آمادگی </a:t>
            </a:r>
            <a:r>
              <a:rPr lang="fa-IR">
                <a:cs typeface="B Zar" panose="00000400000000000000" pitchFamily="2" charset="-78"/>
              </a:rPr>
              <a:t>و </a:t>
            </a:r>
            <a:r>
              <a:rPr lang="fa-IR" smtClean="0">
                <a:cs typeface="B Zar" panose="00000400000000000000" pitchFamily="2" charset="-78"/>
              </a:rPr>
              <a:t>یا اجرا </a:t>
            </a:r>
            <a:r>
              <a:rPr lang="fa-IR">
                <a:cs typeface="B Zar" panose="00000400000000000000" pitchFamily="2" charset="-78"/>
              </a:rPr>
              <a:t>پیش 9دانست. در این مرحله سازمان بهصورت مشخص وارد اجرای مدیریت </a:t>
            </a:r>
            <a:r>
              <a:rPr lang="fa-IR">
                <a:cs typeface="B Zar" panose="00000400000000000000" pitchFamily="2" charset="-78"/>
              </a:rPr>
              <a:t>استعداد </a:t>
            </a:r>
            <a:r>
              <a:rPr lang="fa-IR" smtClean="0">
                <a:cs typeface="B Zar" panose="00000400000000000000" pitchFamily="2" charset="-78"/>
              </a:rPr>
              <a:t>نمیشود اما </a:t>
            </a:r>
            <a:r>
              <a:rPr lang="fa-IR">
                <a:cs typeface="B Zar" panose="00000400000000000000" pitchFamily="2" charset="-78"/>
              </a:rPr>
              <a:t>اقدام به فراهمنمودن زمینههای آن مینماید. این مرحله دربرگیرنده آن است </a:t>
            </a:r>
            <a:r>
              <a:rPr lang="fa-IR">
                <a:cs typeface="B Zar" panose="00000400000000000000" pitchFamily="2" charset="-78"/>
              </a:rPr>
              <a:t>که </a:t>
            </a:r>
            <a:r>
              <a:rPr lang="fa-IR" smtClean="0">
                <a:cs typeface="B Zar" panose="00000400000000000000" pitchFamily="2" charset="-78"/>
              </a:rPr>
              <a:t>سازمان فرهنگ استعدادپذیری </a:t>
            </a:r>
            <a:r>
              <a:rPr lang="fa-IR">
                <a:cs typeface="B Zar" panose="00000400000000000000" pitchFamily="2" charset="-78"/>
              </a:rPr>
              <a:t>داشته باشد، همه </a:t>
            </a:r>
            <a:r>
              <a:rPr lang="fa-IR" sz="3200">
                <a:solidFill>
                  <a:srgbClr val="FF0000"/>
                </a:solidFill>
                <a:cs typeface="B Zar" panose="00000400000000000000" pitchFamily="2" charset="-78"/>
              </a:rPr>
              <a:t>ذینفعان</a:t>
            </a:r>
            <a:r>
              <a:rPr lang="fa-IR">
                <a:cs typeface="B Zar" panose="00000400000000000000" pitchFamily="2" charset="-78"/>
              </a:rPr>
              <a:t> ازجمله مدیران میانی و کارکنان عادی </a:t>
            </a:r>
            <a:r>
              <a:rPr lang="fa-IR">
                <a:cs typeface="B Zar" panose="00000400000000000000" pitchFamily="2" charset="-78"/>
              </a:rPr>
              <a:t>در </a:t>
            </a:r>
            <a:r>
              <a:rPr lang="fa-IR" smtClean="0">
                <a:cs typeface="B Zar" panose="00000400000000000000" pitchFamily="2" charset="-78"/>
              </a:rPr>
              <a:t>آن مشارکت </a:t>
            </a:r>
            <a:r>
              <a:rPr lang="fa-IR">
                <a:cs typeface="B Zar" panose="00000400000000000000" pitchFamily="2" charset="-78"/>
              </a:rPr>
              <a:t>داده شوند؛ بر سر مفهوم اختلافی «استعداد کیست»؟ توافق نسبی حاصل شود</a:t>
            </a:r>
            <a:r>
              <a:rPr lang="fa-IR">
                <a:cs typeface="B Zar" panose="00000400000000000000" pitchFamily="2" charset="-78"/>
              </a:rPr>
              <a:t>؛ </a:t>
            </a:r>
            <a:r>
              <a:rPr lang="fa-IR" smtClean="0">
                <a:cs typeface="B Zar" panose="00000400000000000000" pitchFamily="2" charset="-78"/>
              </a:rPr>
              <a:t>فرایندهای مدیریت </a:t>
            </a:r>
            <a:r>
              <a:rPr lang="fa-IR">
                <a:cs typeface="B Zar" panose="00000400000000000000" pitchFamily="2" charset="-78"/>
              </a:rPr>
              <a:t>منابع انسانی به بلوغ رسیده باشد و مدل بومی و جامعی برای اقدام طراحیشده باشد</a:t>
            </a:r>
            <a:r>
              <a:rPr lang="fa-IR">
                <a:cs typeface="B Zar" panose="00000400000000000000" pitchFamily="2" charset="-78"/>
              </a:rPr>
              <a:t>. </a:t>
            </a:r>
            <a:r>
              <a:rPr lang="fa-IR" smtClean="0">
                <a:cs typeface="B Zar" panose="00000400000000000000" pitchFamily="2" charset="-78"/>
              </a:rPr>
              <a:t>بعد از </a:t>
            </a:r>
            <a:r>
              <a:rPr lang="fa-IR">
                <a:cs typeface="B Zar" panose="00000400000000000000" pitchFamily="2" charset="-78"/>
              </a:rPr>
              <a:t>کسب آمادگی لازم سازمانها به تشکیل مخزن استعداد اقدام </a:t>
            </a:r>
            <a:r>
              <a:rPr lang="fa-IR">
                <a:cs typeface="B Zar" panose="00000400000000000000" pitchFamily="2" charset="-78"/>
              </a:rPr>
              <a:t>مینمایند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3174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در منابع مختلف علمی</a:t>
            </a:r>
            <a:br>
              <a:rPr lang="fa-IR">
                <a:cs typeface="B Zar" panose="00000400000000000000" pitchFamily="2" charset="-78"/>
              </a:rPr>
            </a:br>
            <a:r>
              <a:rPr lang="fa-IR">
                <a:cs typeface="B Zar" panose="00000400000000000000" pitchFamily="2" charset="-78"/>
              </a:rPr>
              <a:t>استعاره استخر ( )</a:t>
            </a:r>
            <a:r>
              <a:rPr lang="en-US">
                <a:cs typeface="B Zar" panose="00000400000000000000" pitchFamily="2" charset="-78"/>
              </a:rPr>
              <a:t>pool</a:t>
            </a:r>
            <a:r>
              <a:rPr lang="fa-IR">
                <a:cs typeface="B Zar" panose="00000400000000000000" pitchFamily="2" charset="-78"/>
              </a:rPr>
              <a:t>نیز بهکار برده شده است. وردیهای مخزن استعدادها را میتوان از درون</a:t>
            </a:r>
            <a:br>
              <a:rPr lang="fa-IR">
                <a:cs typeface="B Zar" panose="00000400000000000000" pitchFamily="2" charset="-78"/>
              </a:rPr>
            </a:br>
            <a:r>
              <a:rPr lang="fa-IR">
                <a:cs typeface="B Zar" panose="00000400000000000000" pitchFamily="2" charset="-78"/>
              </a:rPr>
              <a:t>سازمان و یا بیرون سازمان تأمین نمود. آنچه مشاهده میشود این است که سازمانها ابهامات جدی</a:t>
            </a:r>
            <a:br>
              <a:rPr lang="fa-IR">
                <a:cs typeface="B Zar" panose="00000400000000000000" pitchFamily="2" charset="-78"/>
              </a:rPr>
            </a:br>
            <a:r>
              <a:rPr lang="fa-IR">
                <a:cs typeface="B Zar" panose="00000400000000000000" pitchFamily="2" charset="-78"/>
              </a:rPr>
              <a:t>در استعدادیابی درونی دارند و ازسویدیگر، کماکان سایه استعدادهای دانشگاهی (بهعنوان نمونه</a:t>
            </a:r>
            <a:br>
              <a:rPr lang="fa-IR">
                <a:cs typeface="B Zar" panose="00000400000000000000" pitchFamily="2" charset="-78"/>
              </a:rPr>
            </a:br>
            <a:r>
              <a:rPr lang="fa-IR">
                <a:cs typeface="B Zar" panose="00000400000000000000" pitchFamily="2" charset="-78"/>
              </a:rPr>
              <a:t>معدلهای بالا) بر سر مدیریت استعدادهای سازمانی سنگینی دارد. مرحله استعدادیابی بهعنوان</a:t>
            </a:r>
            <a:br>
              <a:rPr lang="fa-IR">
                <a:cs typeface="B Zar" panose="00000400000000000000" pitchFamily="2" charset="-78"/>
              </a:rPr>
            </a:br>
            <a:r>
              <a:rPr lang="fa-IR">
                <a:cs typeface="B Zar" panose="00000400000000000000" pitchFamily="2" charset="-78"/>
              </a:rPr>
              <a:t>یکی از مراحل اصلی مدیریت استعداد، شناخته شدهتر است و در مواردی مشاهده شده است که</a:t>
            </a:r>
            <a:br>
              <a:rPr lang="fa-IR">
                <a:cs typeface="B Zar" panose="00000400000000000000" pitchFamily="2" charset="-78"/>
              </a:rPr>
            </a:br>
            <a:r>
              <a:rPr lang="fa-IR">
                <a:cs typeface="B Zar" panose="00000400000000000000" pitchFamily="2" charset="-78"/>
              </a:rPr>
              <a:t>بخشی از مدیران تصور میکنند که مدیریت استعداد مترادف استعدادیابی و تشکیل خزانه</a:t>
            </a:r>
            <a:br>
              <a:rPr lang="fa-IR">
                <a:cs typeface="B Zar" panose="00000400000000000000" pitchFamily="2" charset="-78"/>
              </a:rPr>
            </a:br>
            <a:r>
              <a:rPr lang="fa-IR">
                <a:cs typeface="B Zar" panose="00000400000000000000" pitchFamily="2" charset="-78"/>
              </a:rPr>
              <a:t>استعدادهای سازمانی است</a:t>
            </a: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133481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مراحل بعدی "استعدادگماری"، "استعدادداری" و "استعدادافزایی« است. در مدل فوق هر سه مرحله درون یک دایره قرار گرفته است و بین آنها روابط تعاملی برقرار است. این بدان معناست که نمیتوان تقدم و تأخر جدی در این سه مرحله متصور شد. شاید بینشی که از نحوه تعاملات بهدست میآید از ترتیب تعاملات مهمتر باشد. یکی از بینشهای بهدستآمده این است که "استعدادگماری، استعدادداری و استعدادافزایی" فرایندهایی هستند که در موفقیت یکدیگر سهیم هستند</a:t>
            </a:r>
            <a:endParaRPr lang="fa-IR"/>
          </a:p>
        </p:txBody>
      </p:sp>
      <p:sp>
        <p:nvSpPr>
          <p:cNvPr id="4" name="Rectangle 3"/>
          <p:cNvSpPr/>
          <p:nvPr/>
        </p:nvSpPr>
        <p:spPr>
          <a:xfrm>
            <a:off x="897301" y="4835323"/>
            <a:ext cx="10397398" cy="707886"/>
          </a:xfrm>
          <a:prstGeom prst="rect">
            <a:avLst/>
          </a:prstGeom>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pPr algn="ctr"/>
            <a:r>
              <a:rPr lang="fa-IR" sz="40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نمیتوان تقدم و تأخر جدی در این سه مرحله متصور شد</a:t>
            </a:r>
            <a:endParaRPr lang="fa-IR" sz="40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3340452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این بدان معناست که "استعدادگماری" </a:t>
            </a:r>
            <a:r>
              <a:rPr lang="fa-IR">
                <a:cs typeface="B Zar" panose="00000400000000000000" pitchFamily="2" charset="-78"/>
              </a:rPr>
              <a:t>صحیح </a:t>
            </a:r>
            <a:r>
              <a:rPr lang="fa-IR" smtClean="0">
                <a:cs typeface="B Zar" panose="00000400000000000000" pitchFamily="2" charset="-78"/>
              </a:rPr>
              <a:t>در "استعدادداری</a:t>
            </a:r>
            <a:r>
              <a:rPr lang="fa-IR">
                <a:cs typeface="B Zar" panose="00000400000000000000" pitchFamily="2" charset="-78"/>
              </a:rPr>
              <a:t>" و" استعدادافزایی" سهیم است، زیرا بهکارگیری صحیح باعث میشود </a:t>
            </a:r>
            <a:r>
              <a:rPr lang="fa-IR">
                <a:cs typeface="B Zar" panose="00000400000000000000" pitchFamily="2" charset="-78"/>
              </a:rPr>
              <a:t>با </a:t>
            </a:r>
            <a:r>
              <a:rPr lang="fa-IR" smtClean="0">
                <a:cs typeface="B Zar" panose="00000400000000000000" pitchFamily="2" charset="-78"/>
              </a:rPr>
              <a:t>احتمال بیشتر </a:t>
            </a:r>
            <a:r>
              <a:rPr lang="fa-IR">
                <a:cs typeface="B Zar" panose="00000400000000000000" pitchFamily="2" charset="-78"/>
              </a:rPr>
              <a:t>فرد در سازمان بماند (استعدادداری) و ازسویدیگر، نحوه بهکارگیری یکی </a:t>
            </a:r>
            <a:r>
              <a:rPr lang="fa-IR">
                <a:cs typeface="B Zar" panose="00000400000000000000" pitchFamily="2" charset="-78"/>
              </a:rPr>
              <a:t>از </a:t>
            </a:r>
            <a:r>
              <a:rPr lang="fa-IR" smtClean="0">
                <a:cs typeface="B Zar" panose="00000400000000000000" pitchFamily="2" charset="-78"/>
              </a:rPr>
              <a:t>سازوکارهای استعدادافزایی </a:t>
            </a:r>
            <a:r>
              <a:rPr lang="fa-IR">
                <a:cs typeface="B Zar" panose="00000400000000000000" pitchFamily="2" charset="-78"/>
              </a:rPr>
              <a:t>(توسعه) است. درمجموع میتوان سه مرحله فوق را که در مدل بهصورت </a:t>
            </a:r>
            <a:r>
              <a:rPr lang="fa-IR">
                <a:cs typeface="B Zar" panose="00000400000000000000" pitchFamily="2" charset="-78"/>
              </a:rPr>
              <a:t>مشخص</a:t>
            </a:r>
            <a:r>
              <a:rPr lang="fa-IR" smtClean="0">
                <a:cs typeface="B Zar" panose="00000400000000000000" pitchFamily="2" charset="-78"/>
              </a:rPr>
              <a:t>  در </a:t>
            </a:r>
            <a:r>
              <a:rPr lang="fa-IR">
                <a:cs typeface="B Zar" panose="00000400000000000000" pitchFamily="2" charset="-78"/>
              </a:rPr>
              <a:t>تعامل یکدیگر ترسیم شده است درگیرسازی است ، عداد در سازمان بدانیم.</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0128022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پیامدها در سه سطح فردی، سازمانی و فراسازمانی و به صورت مثبت و منفی ظهور کرده است. وقوع پیامدهای فردی (مثبت یا منفی) در سطح بالاتر، پیامدهای سازمانی را رقم میزند و پیامدهای سازمانی نیز میتواند پیامدهای در سطح ملی (فراسازمانی) داشته ، پویایی نهایت باشد. در سازوکارطریق مدل از بازخورد برقرار شده است. تحلیل و تفسیر مدل در بخش بعدی ارائه میشود</a:t>
            </a:r>
            <a:endParaRPr lang="fa-IR"/>
          </a:p>
        </p:txBody>
      </p:sp>
      <p:sp>
        <p:nvSpPr>
          <p:cNvPr id="4" name="Rectangle 3"/>
          <p:cNvSpPr/>
          <p:nvPr/>
        </p:nvSpPr>
        <p:spPr>
          <a:xfrm>
            <a:off x="838200" y="4652443"/>
            <a:ext cx="7720382" cy="769441"/>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4400"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rPr>
              <a:t>سه سطح فردی، سازمانی و فراسازمانی </a:t>
            </a:r>
            <a:endParaRPr lang="fa-IR" sz="4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895274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اعتبار </a:t>
            </a:r>
            <a:r>
              <a:rPr lang="fa-IR" b="1">
                <a:cs typeface="B Zar" panose="00000400000000000000" pitchFamily="2" charset="-78"/>
              </a:rPr>
              <a:t>سنجی</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ریام </a:t>
            </a:r>
            <a:r>
              <a:rPr lang="fa-IR">
                <a:cs typeface="B Zar" panose="00000400000000000000" pitchFamily="2" charset="-78"/>
              </a:rPr>
              <a:t>)9188( 9برای تقویت اعتبار درونی تحقیق کیفی، مواردی را پیشنهاد داده </a:t>
            </a:r>
            <a:r>
              <a:rPr lang="fa-IR">
                <a:cs typeface="B Zar" panose="00000400000000000000" pitchFamily="2" charset="-78"/>
              </a:rPr>
              <a:t>است</a:t>
            </a:r>
            <a:r>
              <a:rPr lang="fa-IR" smtClean="0">
                <a:cs typeface="B Zar" panose="00000400000000000000" pitchFamily="2" charset="-78"/>
              </a:rPr>
              <a:t>: .</a:t>
            </a:r>
            <a:r>
              <a:rPr lang="fa-IR">
                <a:cs typeface="B Zar" panose="00000400000000000000" pitchFamily="2" charset="-78"/>
              </a:rPr>
              <a:t>9گراییکثرت :2محقق از نظرات تخصصی سه تن از اساتید مدیریت (اساتید راهنما و</a:t>
            </a:r>
            <a:br>
              <a:rPr lang="fa-IR">
                <a:cs typeface="B Zar" panose="00000400000000000000" pitchFamily="2" charset="-78"/>
              </a:rPr>
            </a:br>
            <a:r>
              <a:rPr lang="fa-IR">
                <a:cs typeface="B Zar" panose="00000400000000000000" pitchFamily="2" charset="-78"/>
              </a:rPr>
              <a:t>مشاور) و دو تن از متخصصان مدیریت استعداد، استفاده کرده است.</a:t>
            </a:r>
            <a:br>
              <a:rPr lang="fa-IR">
                <a:cs typeface="B Zar" panose="00000400000000000000" pitchFamily="2" charset="-78"/>
              </a:rPr>
            </a:br>
            <a:r>
              <a:rPr lang="fa-IR">
                <a:cs typeface="B Zar" panose="00000400000000000000" pitchFamily="2" charset="-78"/>
              </a:rPr>
              <a:t>. بررسی 2های اعضا :3بدینمنظور کدگذاریها و مدل نهایی به سه تن از مشارکتکنندگان</a:t>
            </a:r>
            <a:br>
              <a:rPr lang="fa-IR">
                <a:cs typeface="B Zar" panose="00000400000000000000" pitchFamily="2" charset="-78"/>
              </a:rPr>
            </a:br>
            <a:r>
              <a:rPr lang="fa-IR">
                <a:cs typeface="B Zar" panose="00000400000000000000" pitchFamily="2" charset="-78"/>
              </a:rPr>
              <a:t>عرضه و نظرات آنها اخذ شد.</a:t>
            </a:r>
            <a:br>
              <a:rPr lang="fa-IR">
                <a:cs typeface="B Zar" panose="00000400000000000000" pitchFamily="2" charset="-78"/>
              </a:rPr>
            </a:br>
            <a:r>
              <a:rPr lang="fa-IR">
                <a:cs typeface="B Zar" panose="00000400000000000000" pitchFamily="2" charset="-78"/>
              </a:rPr>
              <a:t>.3مشاهدۀ بلندمدت: منظور داده بدین ها به مدت چهار ماه از اردیبهشت تا 9317شهریور</a:t>
            </a:r>
            <a:br>
              <a:rPr lang="fa-IR">
                <a:cs typeface="B Zar" panose="00000400000000000000" pitchFamily="2" charset="-78"/>
              </a:rPr>
            </a:br>
            <a:r>
              <a:rPr lang="fa-IR">
                <a:cs typeface="B Zar" panose="00000400000000000000" pitchFamily="2" charset="-78"/>
              </a:rPr>
              <a:t>شآوری جمع د.</a:t>
            </a:r>
            <a:br>
              <a:rPr lang="fa-IR">
                <a:cs typeface="B Zar" panose="00000400000000000000" pitchFamily="2" charset="-78"/>
              </a:rPr>
            </a:br>
            <a:r>
              <a:rPr lang="fa-IR">
                <a:cs typeface="B Zar" panose="00000400000000000000" pitchFamily="2" charset="-78"/>
              </a:rPr>
              <a:t>. کنار 4گذاشتن تعصبات: محقق در ابتدای تحقیق مفروضات، تمایلات نظری و تعصبات را</a:t>
            </a:r>
            <a:br>
              <a:rPr lang="fa-IR">
                <a:cs typeface="B Zar" panose="00000400000000000000" pitchFamily="2" charset="-78"/>
              </a:rPr>
            </a:br>
            <a:r>
              <a:rPr lang="fa-IR">
                <a:cs typeface="B Zar" panose="00000400000000000000" pitchFamily="2" charset="-78"/>
              </a:rPr>
              <a:t>و بهشناسایی صورت آگاهانه تلاش نمود آنها را در فرایند تحقیق کنترل نماید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2558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نیز مبتنی های بزرگ چندملیتی قرار دارد که ای ه چهارچوب</a:t>
            </a:r>
            <a:br>
              <a:rPr lang="fa-IR">
                <a:cs typeface="B Zar" panose="00000400000000000000" pitchFamily="2" charset="-78"/>
              </a:rPr>
            </a:br>
            <a:r>
              <a:rPr lang="fa-IR">
                <a:cs typeface="B Zar" panose="00000400000000000000" pitchFamily="2" charset="-78"/>
              </a:rPr>
              <a:t>آن نیزحاکم بر با محوریت ادبیات امریکایی/ انگلیسی است (گالاردو ـ گالاردو و همکاران،9</a:t>
            </a:r>
            <a:br>
              <a:rPr lang="fa-IR">
                <a:cs typeface="B Zar" panose="00000400000000000000" pitchFamily="2" charset="-78"/>
              </a:rPr>
            </a:br>
            <a:r>
              <a:rPr lang="fa-IR">
                <a:cs typeface="B Zar" panose="00000400000000000000" pitchFamily="2" charset="-78"/>
              </a:rPr>
              <a:t>234 :2197؛ اسکالین و کالینز911 :2199 ،2؛ گلینز و همکاران .)342 :2193 ،3همانگونهکه اشاره</a:t>
            </a:r>
            <a:br>
              <a:rPr lang="fa-IR">
                <a:cs typeface="B Zar" panose="00000400000000000000" pitchFamily="2" charset="-78"/>
              </a:rPr>
            </a:br>
            <a:r>
              <a:rPr lang="fa-IR">
                <a:cs typeface="B Zar" panose="00000400000000000000" pitchFamily="2" charset="-78"/>
              </a:rPr>
              <a:t>شد، رشد سریع مدیریت استعداد بیشتر معطوف به شرکتهای چندملیتی است که در کشورهای</a:t>
            </a:r>
            <a:br>
              <a:rPr lang="fa-IR">
                <a:cs typeface="B Zar" panose="00000400000000000000" pitchFamily="2" charset="-78"/>
              </a:rPr>
            </a:br>
            <a:r>
              <a:rPr lang="fa-IR">
                <a:cs typeface="B Zar" panose="00000400000000000000" pitchFamily="2" charset="-78"/>
              </a:rPr>
              <a:t>صنعتی واقع شدهاند و در سایر زمینهها دارای ضعفهای نظری است</a:t>
            </a: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560907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هدف مقاله حاضر بنیاد دادهتحلیل ، مدیریت استعداد در شرکت مادرتخصصی توانیر بود </a:t>
            </a:r>
            <a:r>
              <a:rPr lang="fa-IR">
                <a:cs typeface="B Zar" panose="00000400000000000000" pitchFamily="2" charset="-78"/>
              </a:rPr>
              <a:t>با </a:t>
            </a:r>
            <a:r>
              <a:rPr lang="fa-IR" smtClean="0">
                <a:cs typeface="B Zar" panose="00000400000000000000" pitchFamily="2" charset="-78"/>
              </a:rPr>
              <a:t>؛ ها </a:t>
            </a:r>
            <a:r>
              <a:rPr lang="fa-IR">
                <a:cs typeface="B Zar" panose="00000400000000000000" pitchFamily="2" charset="-78"/>
              </a:rPr>
              <a:t>و آسیب این قابلیت که بتواند جذابیت های واقعی مدیریت استعداد در این بافت را </a:t>
            </a:r>
            <a:r>
              <a:rPr lang="fa-IR">
                <a:cs typeface="B Zar" panose="00000400000000000000" pitchFamily="2" charset="-78"/>
              </a:rPr>
              <a:t>توضیح </a:t>
            </a:r>
            <a:r>
              <a:rPr lang="fa-IR" smtClean="0">
                <a:cs typeface="B Zar" panose="00000400000000000000" pitchFamily="2" charset="-78"/>
              </a:rPr>
              <a:t>دهد. اگر </a:t>
            </a:r>
            <a:r>
              <a:rPr lang="fa-IR">
                <a:cs typeface="B Zar" panose="00000400000000000000" pitchFamily="2" charset="-78"/>
              </a:rPr>
              <a:t>محیط نهادی شرکتهای دولتی ایران ) را (1شکل آمده دست را مشابه یکدیگر بدانیم؛ مدل به</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1686344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می ن مدیریت استعداد در شرکتهای دولتی ایران دانست. در این مقاله تلاش </a:t>
            </a:r>
            <a:r>
              <a:rPr lang="fa-IR">
                <a:cs typeface="B Zar" panose="00000400000000000000" pitchFamily="2" charset="-78"/>
              </a:rPr>
              <a:t>شد </a:t>
            </a:r>
            <a:r>
              <a:rPr lang="fa-IR" smtClean="0">
                <a:cs typeface="B Zar" panose="00000400000000000000" pitchFamily="2" charset="-78"/>
              </a:rPr>
              <a:t>که "مدیریت </a:t>
            </a:r>
            <a:r>
              <a:rPr lang="fa-IR">
                <a:cs typeface="B Zar" panose="00000400000000000000" pitchFamily="2" charset="-78"/>
              </a:rPr>
              <a:t>استعداد در عمل" معرفی و تبیین شود. تقریباً همه مصاحبهشوندگان بر </a:t>
            </a:r>
            <a:r>
              <a:rPr lang="fa-IR">
                <a:cs typeface="B Zar" panose="00000400000000000000" pitchFamily="2" charset="-78"/>
              </a:rPr>
              <a:t>این </a:t>
            </a:r>
            <a:r>
              <a:rPr lang="fa-IR" smtClean="0">
                <a:cs typeface="B Zar" panose="00000400000000000000" pitchFamily="2" charset="-78"/>
              </a:rPr>
              <a:t>موضوع تأکید </a:t>
            </a:r>
            <a:r>
              <a:rPr lang="fa-IR">
                <a:cs typeface="B Zar" panose="00000400000000000000" pitchFamily="2" charset="-78"/>
              </a:rPr>
              <a:t>داشتند که مدل رسمی از مدیریت استعداد در شرکت وجود ندارد، اما مدل ظهوریافته </a:t>
            </a:r>
            <a:r>
              <a:rPr lang="fa-IR">
                <a:cs typeface="B Zar" panose="00000400000000000000" pitchFamily="2" charset="-78"/>
              </a:rPr>
              <a:t>به </a:t>
            </a:r>
            <a:r>
              <a:rPr lang="fa-IR" smtClean="0">
                <a:cs typeface="B Zar" panose="00000400000000000000" pitchFamily="2" charset="-78"/>
              </a:rPr>
              <a:t>ما دهد </a:t>
            </a:r>
            <a:r>
              <a:rPr lang="fa-IR">
                <a:cs typeface="B Zar" panose="00000400000000000000" pitchFamily="2" charset="-78"/>
              </a:rPr>
              <a:t>که نشان می کنند بازیگران اصلی چگونه مدیریت استعداد را درک می . بدینمنظور </a:t>
            </a:r>
            <a:r>
              <a:rPr lang="fa-IR">
                <a:cs typeface="B Zar" panose="00000400000000000000" pitchFamily="2" charset="-78"/>
              </a:rPr>
              <a:t>از </a:t>
            </a:r>
            <a:r>
              <a:rPr lang="fa-IR" smtClean="0">
                <a:cs typeface="B Zar" panose="00000400000000000000" pitchFamily="2" charset="-78"/>
              </a:rPr>
              <a:t>روش تحقیق </a:t>
            </a:r>
            <a:r>
              <a:rPr lang="fa-IR">
                <a:cs typeface="B Zar" panose="00000400000000000000" pitchFamily="2" charset="-78"/>
              </a:rPr>
              <a:t>کیفی و بهصورت مشخص نظریهپردازی دادهبنیاد خوانش ظاهرشونده (گلیزر، </a:t>
            </a:r>
            <a:r>
              <a:rPr lang="fa-IR">
                <a:cs typeface="B Zar" panose="00000400000000000000" pitchFamily="2" charset="-78"/>
              </a:rPr>
              <a:t>)</a:t>
            </a:r>
            <a:r>
              <a:rPr lang="fa-IR" smtClean="0">
                <a:cs typeface="B Zar" panose="00000400000000000000" pitchFamily="2" charset="-78"/>
              </a:rPr>
              <a:t>9118 استفاده </a:t>
            </a:r>
            <a:r>
              <a:rPr lang="fa-IR">
                <a:cs typeface="B Zar" panose="00000400000000000000" pitchFamily="2" charset="-78"/>
              </a:rPr>
              <a:t>شد که حاصل آن مدل مدیریت استعداد </a:t>
            </a:r>
            <a:r>
              <a:rPr lang="fa-IR">
                <a:cs typeface="B Zar" panose="00000400000000000000" pitchFamily="2" charset="-78"/>
              </a:rPr>
              <a:t>است</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2499756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بهطور خلاصه نظریه برخاسته از این مطالعه این است که مدیریت استعداد پدیده ای چندوجهی (فردی، سازمانی و فراسازمانی) و چند ارزشی (مثبت و منفی) است که متولیان آن تاکنون به این موضوع کمتوجه بودهاند. این نتیجهگیری نشاندهنده پیچیدگیهای صحنه اجراست </a:t>
            </a:r>
          </a:p>
          <a:p>
            <a:endParaRPr lang="fa-IR"/>
          </a:p>
        </p:txBody>
      </p:sp>
      <p:sp>
        <p:nvSpPr>
          <p:cNvPr id="4" name="Flowchart: Connector 3"/>
          <p:cNvSpPr/>
          <p:nvPr/>
        </p:nvSpPr>
        <p:spPr>
          <a:xfrm>
            <a:off x="2560320" y="4088674"/>
            <a:ext cx="2638697" cy="1463040"/>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چند وجهی و چند ارزشی</a:t>
            </a:r>
            <a:endParaRPr lang="fa-IR" sz="2000">
              <a:solidFill>
                <a:srgbClr val="FF0000"/>
              </a:solidFill>
              <a:cs typeface="B Zar" panose="00000400000000000000" pitchFamily="2" charset="-78"/>
            </a:endParaRPr>
          </a:p>
        </p:txBody>
      </p:sp>
    </p:spTree>
    <p:extLst>
      <p:ext uri="{BB962C8B-B14F-4D97-AF65-F5344CB8AC3E}">
        <p14:creationId xmlns:p14="http://schemas.microsoft.com/office/powerpoint/2010/main" val="34540685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استعدادخواهی"، "استعدادیابی"، "استعدادگماری"، "استعدادافزایی" و" استعدادداری"</a:t>
            </a:r>
            <a:br>
              <a:rPr lang="fa-IR">
                <a:cs typeface="B Zar" panose="00000400000000000000" pitchFamily="2" charset="-78"/>
              </a:rPr>
            </a:br>
            <a:r>
              <a:rPr lang="fa-IR">
                <a:cs typeface="B Zar" panose="00000400000000000000" pitchFamily="2" charset="-78"/>
              </a:rPr>
              <a:t>از اجزای اصلی مدل به ها نشان دست آمده است. مقایسه یافته پژوهش حاضر با سایر پژوهش</a:t>
            </a:r>
            <a:br>
              <a:rPr lang="fa-IR">
                <a:cs typeface="B Zar" panose="00000400000000000000" pitchFamily="2" charset="-78"/>
              </a:rPr>
            </a:br>
            <a:r>
              <a:rPr lang="fa-IR">
                <a:cs typeface="B Zar" panose="00000400000000000000" pitchFamily="2" charset="-78"/>
              </a:rPr>
              <a:t>که در مدل دهد می های معتبر و مشهور موجود مانند مدل فیلیپس و راپر ( 2111مدل لوئیس و ،)</a:t>
            </a:r>
            <a:br>
              <a:rPr lang="fa-IR">
                <a:cs typeface="B Zar" panose="00000400000000000000" pitchFamily="2" charset="-78"/>
              </a:rPr>
            </a:br>
            <a:r>
              <a:rPr lang="fa-IR">
                <a:cs typeface="B Zar" panose="00000400000000000000" pitchFamily="2" charset="-78"/>
              </a:rPr>
              <a:t>،) (2111هکمن مدل برگر و برگر ،) (2114مدل کالینز و ملاحی ،) (2111مدل الوریش و اسمالود</a:t>
            </a:r>
            <a:br>
              <a:rPr lang="fa-IR">
                <a:cs typeface="B Zar" panose="00000400000000000000" pitchFamily="2" charset="-78"/>
              </a:rPr>
            </a:br>
            <a:r>
              <a:rPr lang="fa-IR">
                <a:cs typeface="B Zar" panose="00000400000000000000" pitchFamily="2" charset="-78"/>
              </a:rPr>
              <a:t>،) مدل 5</a:t>
            </a:r>
            <a:r>
              <a:rPr lang="en-US">
                <a:cs typeface="B Zar" panose="00000400000000000000" pitchFamily="2" charset="-78"/>
              </a:rPr>
              <a:t>c (2192</a:t>
            </a:r>
            <a:r>
              <a:rPr lang="fa-IR">
                <a:cs typeface="B Zar" panose="00000400000000000000" pitchFamily="2" charset="-78"/>
              </a:rPr>
              <a:t>شولر ( ،)2197مدل مک کنزی ( )2199و مدلهای داخلی مانند مدل افتخار</a:t>
            </a:r>
            <a:br>
              <a:rPr lang="fa-IR">
                <a:cs typeface="B Zar" panose="00000400000000000000" pitchFamily="2" charset="-78"/>
              </a:rPr>
            </a:br>
            <a:r>
              <a:rPr lang="fa-IR">
                <a:cs typeface="B Zar" panose="00000400000000000000" pitchFamily="2" charset="-78"/>
              </a:rPr>
              <a:t>( ،)9311غفاری و همکاران ( ،)9311سهرابی و همکاران ( )9311مرحلهای بهعنوان</a:t>
            </a:r>
            <a:br>
              <a:rPr lang="fa-IR">
                <a:cs typeface="B Zar" panose="00000400000000000000" pitchFamily="2" charset="-78"/>
              </a:rPr>
            </a:br>
            <a:r>
              <a:rPr lang="fa-IR">
                <a:cs typeface="B Zar" panose="00000400000000000000" pitchFamily="2" charset="-78"/>
              </a:rPr>
              <a:t>"استعدادخواهی" و یا مشابه آن وجود ندارد</a:t>
            </a: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531758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مرحله "استعدادخواهی" که مضمون اصلی آن کسب آمادگی برای اجراست از نقاط اختلافییافته تحقیق حاضر با سایر تحقیقات است. علت این اختلاف میتواند این باشد که اکثر این مدلها مبتنیبر تجارب شرکتهای بینالمللی طراحی شده است و در این شرکتها ممکن است به دلیل </a:t>
            </a:r>
            <a:r>
              <a:rPr lang="fa-IR" sz="3200" smtClean="0">
                <a:solidFill>
                  <a:srgbClr val="FF0000"/>
                </a:solidFill>
                <a:cs typeface="B Zar" panose="00000400000000000000" pitchFamily="2" charset="-78"/>
              </a:rPr>
              <a:t>بلوغ سازمانی </a:t>
            </a:r>
            <a:r>
              <a:rPr lang="fa-IR" smtClean="0">
                <a:cs typeface="B Zar" panose="00000400000000000000" pitchFamily="2" charset="-78"/>
              </a:rPr>
              <a:t>نیازی به چنین مرحلهای نباشد، اما وضعیت در شرکتهای دولتی ایران متفاوت است."استعدادیابی" در سایر تحقیقات معادل شناسایی و جذب، "استعدادافزایی" معادل توسعه و "استعدادداری" معادل نگهداشت محسوب شده است که نتایج سایر تحقیقات همسو با یافته تحقیق حاضر است</a:t>
            </a:r>
            <a:endParaRPr lang="fa-IR"/>
          </a:p>
        </p:txBody>
      </p:sp>
    </p:spTree>
    <p:extLst>
      <p:ext uri="{BB962C8B-B14F-4D97-AF65-F5344CB8AC3E}">
        <p14:creationId xmlns:p14="http://schemas.microsoft.com/office/powerpoint/2010/main" val="35414369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البته در سایر </a:t>
            </a:r>
            <a:r>
              <a:rPr lang="fa-IR">
                <a:cs typeface="B Zar" panose="00000400000000000000" pitchFamily="2" charset="-78"/>
              </a:rPr>
              <a:t>مدلها </a:t>
            </a:r>
            <a:r>
              <a:rPr lang="fa-IR" smtClean="0">
                <a:cs typeface="B Zar" panose="00000400000000000000" pitchFamily="2" charset="-78"/>
              </a:rPr>
              <a:t>بهعکس مدل </a:t>
            </a:r>
            <a:r>
              <a:rPr lang="fa-IR">
                <a:cs typeface="B Zar" panose="00000400000000000000" pitchFamily="2" charset="-78"/>
              </a:rPr>
              <a:t>حاضر (شکل )7به همپوشانی و روابط تعاملی مراحل مختلف، اشاره نشده است. </a:t>
            </a:r>
            <a:r>
              <a:rPr lang="fa-IR">
                <a:cs typeface="B Zar" panose="00000400000000000000" pitchFamily="2" charset="-78"/>
              </a:rPr>
              <a:t>همچنین</a:t>
            </a:r>
            <a:r>
              <a:rPr lang="fa-IR" smtClean="0">
                <a:cs typeface="B Zar" panose="00000400000000000000" pitchFamily="2" charset="-78"/>
              </a:rPr>
              <a:t> </a:t>
            </a:r>
            <a:r>
              <a:rPr lang="fa-IR" smtClean="0">
                <a:cs typeface="B Zar" panose="00000400000000000000" pitchFamily="2" charset="-78"/>
              </a:rPr>
              <a:t>مرحله "استعدادگماری"(بهکارگیری استعدادها) در تعدادی از مدلها وجود ندارد و ،حیث ازاین نتایج تحقیق حاضر با سایر تحقیقات (شولر، استمتفاوت ، 2197؛ لوئیس و هکمن، ،2111برگر و برگر، .)2194مکرام و همکاران )311 : (2197نیز به این خلأ توجهی به (کم استعدادگماری) اشاره دارند:" سازمانها تلاش و زمان زیادی را برای شناسایی استعداد برتر میکنند، بااینحال، ضرورتاً نمیدانند چطور از این ظرفیت بهرهبرداری کنند و سرمایه خود را</a:t>
            </a:r>
            <a:br>
              <a:rPr lang="fa-IR" smtClean="0">
                <a:cs typeface="B Zar" panose="00000400000000000000" pitchFamily="2" charset="-78"/>
              </a:rPr>
            </a:br>
            <a:r>
              <a:rPr lang="fa-IR" smtClean="0">
                <a:cs typeface="B Zar" panose="00000400000000000000" pitchFamily="2" charset="-78"/>
              </a:rPr>
              <a:t>بازگردانند"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086146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علاو مقولهبر ه های های اصلی، اکتشاف مقوله " راسیاستعداده "، "استعدادآزاری</a:t>
            </a:r>
            <a:r>
              <a:rPr lang="fa-IR">
                <a:cs typeface="B Zar" panose="00000400000000000000" pitchFamily="2" charset="-78"/>
              </a:rPr>
              <a:t>" </a:t>
            </a:r>
            <a:r>
              <a:rPr lang="fa-IR" smtClean="0">
                <a:cs typeface="B Zar" panose="00000400000000000000" pitchFamily="2" charset="-78"/>
              </a:rPr>
              <a:t>و " </a:t>
            </a:r>
            <a:r>
              <a:rPr lang="fa-IR">
                <a:cs typeface="B Zar" panose="00000400000000000000" pitchFamily="2" charset="-78"/>
              </a:rPr>
              <a:t>گریزی استعداد " عنوان آسیب به های صحنه اجرا بهصورت ضمنی اشاره به شکاف میان </a:t>
            </a:r>
            <a:r>
              <a:rPr lang="fa-IR">
                <a:cs typeface="B Zar" panose="00000400000000000000" pitchFamily="2" charset="-78"/>
              </a:rPr>
              <a:t>آنچه </a:t>
            </a:r>
            <a:r>
              <a:rPr lang="fa-IR" smtClean="0">
                <a:cs typeface="B Zar" panose="00000400000000000000" pitchFamily="2" charset="-78"/>
              </a:rPr>
              <a:t>باید باشد </a:t>
            </a:r>
            <a:r>
              <a:rPr lang="fa-IR">
                <a:cs typeface="B Zar" panose="00000400000000000000" pitchFamily="2" charset="-78"/>
              </a:rPr>
              <a:t>با آنچه هست، دارد. این بدان معناست تفاوت میانکه های بخشی از ادبیات </a:t>
            </a:r>
            <a:r>
              <a:rPr lang="fa-IR">
                <a:cs typeface="B Zar" panose="00000400000000000000" pitchFamily="2" charset="-78"/>
              </a:rPr>
              <a:t>و </a:t>
            </a:r>
            <a:r>
              <a:rPr lang="fa-IR" smtClean="0">
                <a:cs typeface="B Zar" panose="00000400000000000000" pitchFamily="2" charset="-78"/>
              </a:rPr>
              <a:t>واقعیت سازمانی </a:t>
            </a:r>
            <a:r>
              <a:rPr lang="fa-IR">
                <a:cs typeface="B Zar" panose="00000400000000000000" pitchFamily="2" charset="-78"/>
              </a:rPr>
              <a:t>(تجارب زیسته) ازجمله سازمان موردمطالعه وجود دارد. در سایر تحقیقات نیز </a:t>
            </a:r>
            <a:r>
              <a:rPr lang="fa-IR">
                <a:cs typeface="B Zar" panose="00000400000000000000" pitchFamily="2" charset="-78"/>
              </a:rPr>
              <a:t>اشاره </a:t>
            </a:r>
            <a:r>
              <a:rPr lang="fa-IR" smtClean="0">
                <a:cs typeface="B Zar" panose="00000400000000000000" pitchFamily="2" charset="-78"/>
              </a:rPr>
              <a:t>شده از </a:t>
            </a:r>
            <a:r>
              <a:rPr lang="fa-IR">
                <a:cs typeface="B Zar" panose="00000400000000000000" pitchFamily="2" charset="-78"/>
              </a:rPr>
              <a:t>اق است که نسبتی های بر استدلال دامات عملی مدیریت استعداد مبتنی نظری و </a:t>
            </a:r>
            <a:r>
              <a:rPr lang="fa-IR">
                <a:cs typeface="B Zar" panose="00000400000000000000" pitchFamily="2" charset="-78"/>
              </a:rPr>
              <a:t>نسبتی </a:t>
            </a:r>
            <a:r>
              <a:rPr lang="fa-IR" smtClean="0">
                <a:cs typeface="B Zar" panose="00000400000000000000" pitchFamily="2" charset="-78"/>
              </a:rPr>
              <a:t>دیگر (عاطفی</a:t>
            </a:r>
            <a:r>
              <a:rPr lang="fa-IR">
                <a:cs typeface="B Zar" panose="00000400000000000000" pitchFamily="2" charset="-78"/>
              </a:rPr>
              <a:t>) است نظریهای غیر بر استدلال مبتنی (مکرام و همکاران، </a:t>
            </a:r>
            <a:r>
              <a:rPr lang="fa-IR">
                <a:cs typeface="B Zar" panose="00000400000000000000" pitchFamily="2" charset="-78"/>
              </a:rPr>
              <a:t>.</a:t>
            </a:r>
            <a:r>
              <a:rPr lang="fa-IR" smtClean="0">
                <a:cs typeface="B Zar" panose="00000400000000000000" pitchFamily="2" charset="-78"/>
              </a:rPr>
              <a:t> </a:t>
            </a:r>
          </a:p>
          <a:p>
            <a:pPr algn="just"/>
            <a:endParaRPr lang="fa-IR">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87860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در مدل موجود</a:t>
            </a:r>
            <a:br>
              <a:rPr lang="fa-IR">
                <a:cs typeface="B Zar" panose="00000400000000000000" pitchFamily="2" charset="-78"/>
              </a:rPr>
            </a:br>
            <a:r>
              <a:rPr lang="fa-IR">
                <a:cs typeface="B Zar" panose="00000400000000000000" pitchFamily="2" charset="-78"/>
              </a:rPr>
              <a:t>زمان به نقاط صورت هم به مثبت و منفی اجرای مدیریت استعداد در سازمان پرداخته شده است.</a:t>
            </a:r>
            <a:br>
              <a:rPr lang="fa-IR">
                <a:cs typeface="B Zar" panose="00000400000000000000" pitchFamily="2" charset="-78"/>
              </a:rPr>
            </a:br>
            <a:r>
              <a:rPr lang="fa-IR">
                <a:cs typeface="B Zar" panose="00000400000000000000" pitchFamily="2" charset="-78"/>
              </a:rPr>
              <a:t>روی منفی مدیریت استعداد (استعدادهراسی، استعدادآزاری، استعداد گریزی) در سازمان واقعیت</a:t>
            </a:r>
            <a:br>
              <a:rPr lang="fa-IR">
                <a:cs typeface="B Zar" panose="00000400000000000000" pitchFamily="2" charset="-78"/>
              </a:rPr>
            </a:br>
            <a:r>
              <a:rPr lang="fa-IR">
                <a:cs typeface="B Zar" panose="00000400000000000000" pitchFamily="2" charset="-78"/>
              </a:rPr>
              <a:t>غیرجذابی است که برای درمان باید به آن پرداخته شود. مؤلفههای منفی و مثبت مدل تلویحاً به</a:t>
            </a:r>
            <a:br>
              <a:rPr lang="fa-IR">
                <a:cs typeface="B Zar" panose="00000400000000000000" pitchFamily="2" charset="-78"/>
              </a:rPr>
            </a:br>
            <a:r>
              <a:rPr lang="fa-IR">
                <a:cs typeface="B Zar" panose="00000400000000000000" pitchFamily="2" charset="-78"/>
              </a:rPr>
              <a:t>این موضوع اشاره دارد که ممکن است در یک واحد سازمانی مدیریت استعداد به نحو صحیحی</a:t>
            </a:r>
            <a:br>
              <a:rPr lang="fa-IR">
                <a:cs typeface="B Zar" panose="00000400000000000000" pitchFamily="2" charset="-78"/>
              </a:rPr>
            </a:br>
            <a:r>
              <a:rPr lang="fa-IR">
                <a:cs typeface="B Zar" panose="00000400000000000000" pitchFamily="2" charset="-78"/>
              </a:rPr>
              <a:t>درک و اجرا شود و در واحد دیگر سازمانی اجرا نشود و همراه هایی به یا ناقص اجرا شود و چالش</a:t>
            </a:r>
            <a:br>
              <a:rPr lang="fa-IR">
                <a:cs typeface="B Zar" panose="00000400000000000000" pitchFamily="2" charset="-78"/>
              </a:rPr>
            </a:br>
            <a:r>
              <a:rPr lang="fa-IR">
                <a:cs typeface="B Zar" panose="00000400000000000000" pitchFamily="2" charset="-78"/>
              </a:rPr>
              <a:t>داشته باشد</a:t>
            </a: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600564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ها و چالش یکی از دلایل آسیب های مدیریت استعداد، میتواند عدم آمادگی سازمان برای اجرای مدیریت استعداد باشد. در سازمانی که مرحله آمادگی بهخوبی طی نشده باشد، اجرای مدیریت استعداد صرفاً گرتهبرداری از آن است. دلیل دیگر، احتمالاً تأثیر متغییرهای فراسازمانی مانند رقابتپذیری در سطح کشور، فرهنگ ملی، سطح توسعه اقتصادی (شولر، ،2197 ـ گالاردو گالاردو و همکاران، ،) 2197فشارهای نهادی (تاتوگلو و همکاران2191 ،9؛ رنکما،</a:t>
            </a:r>
            <a:endParaRPr lang="fa-IR"/>
          </a:p>
        </p:txBody>
      </p:sp>
      <p:sp>
        <p:nvSpPr>
          <p:cNvPr id="4" name="Flowchart: Process 3"/>
          <p:cNvSpPr/>
          <p:nvPr/>
        </p:nvSpPr>
        <p:spPr>
          <a:xfrm>
            <a:off x="2560320" y="4349931"/>
            <a:ext cx="3095897" cy="92746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متغییرهای فراسازمانی</a:t>
            </a:r>
            <a:endParaRPr lang="fa-IR" sz="2400" b="1">
              <a:solidFill>
                <a:srgbClr val="FF0000"/>
              </a:solidFill>
            </a:endParaRPr>
          </a:p>
        </p:txBody>
      </p:sp>
    </p:spTree>
    <p:extLst>
      <p:ext uri="{BB962C8B-B14F-4D97-AF65-F5344CB8AC3E}">
        <p14:creationId xmlns:p14="http://schemas.microsoft.com/office/powerpoint/2010/main" val="34509853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1سیدانی والاریس )2194 ،9نرخ اشتغال (شولر، )2197است. بهعنواننمونه، </a:t>
            </a:r>
            <a:r>
              <a:rPr lang="fa-IR">
                <a:cs typeface="B Zar" panose="00000400000000000000" pitchFamily="2" charset="-78"/>
              </a:rPr>
              <a:t>وضعیت </a:t>
            </a:r>
            <a:r>
              <a:rPr lang="fa-IR" smtClean="0">
                <a:cs typeface="B Zar" panose="00000400000000000000" pitchFamily="2" charset="-78"/>
              </a:rPr>
              <a:t>اشتغال و </a:t>
            </a:r>
            <a:r>
              <a:rPr lang="fa-IR">
                <a:cs typeface="B Zar" panose="00000400000000000000" pitchFamily="2" charset="-78"/>
              </a:rPr>
              <a:t>نرخ بالای بیکاری در ایران عامل بسیار مهمی در ماندگاری </a:t>
            </a:r>
            <a:r>
              <a:rPr lang="fa-IR">
                <a:cs typeface="B Zar" panose="00000400000000000000" pitchFamily="2" charset="-78"/>
              </a:rPr>
              <a:t>استعدادها </a:t>
            </a:r>
            <a:r>
              <a:rPr lang="fa-IR" smtClean="0">
                <a:cs typeface="B Zar" panose="00000400000000000000" pitchFamily="2" charset="-78"/>
              </a:rPr>
              <a:t>علیرغم "استعدادآزاری</a:t>
            </a:r>
            <a:r>
              <a:rPr lang="fa-IR">
                <a:cs typeface="B Zar" panose="00000400000000000000" pitchFamily="2" charset="-78"/>
              </a:rPr>
              <a:t>" است که البته نتیجه آن تنزل استعدادها و واماندگی شغلی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163997" y="4378123"/>
            <a:ext cx="5370381"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ماندگاری </a:t>
            </a:r>
            <a:r>
              <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استعدادها </a:t>
            </a:r>
            <a:endPar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5396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ضروری است بهمنظور پیشبرد این زمینه مطالعاتی، واقعیتهای عملی و دیدگاههای بازیگران میدانی در بافتهای متفاوت، مطالعه، درک و تبیین شود. به عنوان نمونه، گزارشاتی وجود دارد که نشان میدهد بهدلیل نادیده گرفتن شرایط جاری سازمانها و نداشتن مدلهای خودویژه، برنامههای مدیریت استعداد در همه سازمانها با موفقیت، توأم نبوده است (کینگ211 :2197 ،4؛ کریشنان و اسکالین، :2197 432؛ کاپلی .)2118 ،7</a:t>
            </a:r>
            <a:endParaRPr lang="fa-IR"/>
          </a:p>
        </p:txBody>
      </p:sp>
      <p:sp>
        <p:nvSpPr>
          <p:cNvPr id="4" name="Rectangle 3"/>
          <p:cNvSpPr/>
          <p:nvPr/>
        </p:nvSpPr>
        <p:spPr>
          <a:xfrm>
            <a:off x="689825" y="4691633"/>
            <a:ext cx="8983550"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cs typeface="B Zar" panose="00000400000000000000" pitchFamily="2" charset="-78"/>
              </a:rPr>
              <a:t>نادیده گرفتن شرایط جاری سازمانها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277743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پیآیندهای مدیریت استعداد نیز در سه سطح فرد (خرد،) سازمانی (میانه) و فراسازمان</a:t>
            </a:r>
            <a:br>
              <a:rPr lang="fa-IR">
                <a:cs typeface="B Zar" panose="00000400000000000000" pitchFamily="2" charset="-78"/>
              </a:rPr>
            </a:br>
            <a:r>
              <a:rPr lang="fa-IR">
                <a:cs typeface="B Zar" panose="00000400000000000000" pitchFamily="2" charset="-78"/>
              </a:rPr>
              <a:t>(کلان) تئوریزه شد. یکی دیگر از تفاوتهای تحقیق حاضر با سایر تحقیقات در تبیین پیامدها</a:t>
            </a:r>
            <a:br>
              <a:rPr lang="fa-IR">
                <a:cs typeface="B Zar" panose="00000400000000000000" pitchFamily="2" charset="-78"/>
              </a:rPr>
            </a:br>
            <a:r>
              <a:rPr lang="fa-IR">
                <a:cs typeface="B Zar" panose="00000400000000000000" pitchFamily="2" charset="-78"/>
              </a:rPr>
              <a:t>است. در بیشتر آثار منتشرشده در موضوع مدیریت استعداد، پیامدهای مطلوبی برای آن ترسیم</a:t>
            </a:r>
            <a:br>
              <a:rPr lang="fa-IR">
                <a:cs typeface="B Zar" panose="00000400000000000000" pitchFamily="2" charset="-78"/>
              </a:rPr>
            </a:br>
            <a:r>
              <a:rPr lang="fa-IR">
                <a:cs typeface="B Zar" panose="00000400000000000000" pitchFamily="2" charset="-78"/>
              </a:rPr>
              <a:t>شده است (ثانیثن و همکاران، 217؛ سبنشو و کراکی، ، گالاردو 2191ـ گالاردو و همکاران،</a:t>
            </a:r>
            <a:br>
              <a:rPr lang="fa-IR">
                <a:cs typeface="B Zar" panose="00000400000000000000" pitchFamily="2" charset="-78"/>
              </a:rPr>
            </a:br>
            <a:r>
              <a:rPr lang="fa-IR">
                <a:cs typeface="B Zar" panose="00000400000000000000" pitchFamily="2" charset="-78"/>
              </a:rPr>
              <a:t>اما یافته ) ،2197شولر، 2197های تحقیق حاضر علاوهبر پیامدهای مثبت، پیامدهای نامطلوب هم</a:t>
            </a:r>
            <a:br>
              <a:rPr lang="fa-IR">
                <a:cs typeface="B Zar" panose="00000400000000000000" pitchFamily="2" charset="-78"/>
              </a:rPr>
            </a:br>
            <a:r>
              <a:rPr lang="fa-IR">
                <a:cs typeface="B Zar" panose="00000400000000000000" pitchFamily="2" charset="-78"/>
              </a:rPr>
              <a:t>گزارش کرده است. دیبویک ( 2197ی مانند های منف ) نیز در مقاله خود واکنش "استرس</a:t>
            </a:r>
            <a:r>
              <a:rPr lang="fa-IR">
                <a:cs typeface="B Zar" panose="00000400000000000000" pitchFamily="2" charset="-78"/>
              </a:rPr>
              <a:t>، </a:t>
            </a:r>
            <a:r>
              <a:rPr lang="fa-IR" smtClean="0">
                <a:cs typeface="B Zar" panose="00000400000000000000" pitchFamily="2" charset="-78"/>
              </a:rPr>
              <a:t>ناامنی، مبارزه </a:t>
            </a:r>
            <a:r>
              <a:rPr lang="fa-IR">
                <a:cs typeface="B Zar" panose="00000400000000000000" pitchFamily="2" charset="-78"/>
              </a:rPr>
              <a:t>برای هویت و نقض قراردادهای روانشناختی "2را بهعنوان واکنشهای کارکنان </a:t>
            </a:r>
            <a:r>
              <a:rPr lang="fa-IR">
                <a:cs typeface="B Zar" panose="00000400000000000000" pitchFamily="2" charset="-78"/>
              </a:rPr>
              <a:t>نسبت </a:t>
            </a:r>
            <a:r>
              <a:rPr lang="fa-IR" smtClean="0">
                <a:cs typeface="B Zar" panose="00000400000000000000" pitchFamily="2" charset="-78"/>
              </a:rPr>
              <a:t>به استعدادها </a:t>
            </a:r>
            <a:r>
              <a:rPr lang="fa-IR">
                <a:cs typeface="B Zar" panose="00000400000000000000" pitchFamily="2" charset="-78"/>
              </a:rPr>
              <a:t>درنظر گرفته است. بهصورت ضمنی مدیریت استعداد دو پیامد همراه دارد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966652" y="5394960"/>
            <a:ext cx="1972491" cy="1045028"/>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پیامدهای نامطلوب</a:t>
            </a:r>
            <a:endParaRPr lang="fa-IR" sz="2000" b="1">
              <a:solidFill>
                <a:srgbClr val="FF0000"/>
              </a:solidFill>
            </a:endParaRPr>
          </a:p>
        </p:txBody>
      </p:sp>
    </p:spTree>
    <p:extLst>
      <p:ext uri="{BB962C8B-B14F-4D97-AF65-F5344CB8AC3E}">
        <p14:creationId xmlns:p14="http://schemas.microsoft.com/office/powerpoint/2010/main" val="5262145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اولین </a:t>
            </a:r>
            <a:r>
              <a:rPr lang="fa-IR" smtClean="0">
                <a:cs typeface="B Zar" panose="00000400000000000000" pitchFamily="2" charset="-78"/>
              </a:rPr>
              <a:t>پیامد آن </a:t>
            </a:r>
            <a:r>
              <a:rPr lang="fa-IR">
                <a:cs typeface="B Zar" panose="00000400000000000000" pitchFamily="2" charset="-78"/>
              </a:rPr>
              <a:t>مربوط به کارکنانی است که باعنوان "بااستعداد" تعریف میشوند و پیامد ضمنی </a:t>
            </a:r>
            <a:r>
              <a:rPr lang="fa-IR">
                <a:cs typeface="B Zar" panose="00000400000000000000" pitchFamily="2" charset="-78"/>
              </a:rPr>
              <a:t>دیگر </a:t>
            </a:r>
            <a:r>
              <a:rPr lang="fa-IR" smtClean="0">
                <a:cs typeface="B Zar" panose="00000400000000000000" pitchFamily="2" charset="-78"/>
              </a:rPr>
              <a:t>آن، تفاوتقائلشدن </a:t>
            </a:r>
            <a:r>
              <a:rPr lang="fa-IR">
                <a:cs typeface="B Zar" panose="00000400000000000000" pitchFamily="2" charset="-78"/>
              </a:rPr>
              <a:t>بین استعدادهای سازمانی و سایر کارکنان است. همسو </a:t>
            </a:r>
            <a:r>
              <a:rPr lang="fa-IR">
                <a:cs typeface="B Zar" panose="00000400000000000000" pitchFamily="2" charset="-78"/>
              </a:rPr>
              <a:t>با </a:t>
            </a:r>
            <a:r>
              <a:rPr lang="fa-IR" smtClean="0">
                <a:cs typeface="B Zar" panose="00000400000000000000" pitchFamily="2" charset="-78"/>
              </a:rPr>
              <a:t>یافته های </a:t>
            </a:r>
            <a:r>
              <a:rPr lang="fa-IR">
                <a:cs typeface="B Zar" panose="00000400000000000000" pitchFamily="2" charset="-78"/>
              </a:rPr>
              <a:t>تحقیق </a:t>
            </a:r>
            <a:r>
              <a:rPr lang="fa-IR" smtClean="0">
                <a:cs typeface="B Zar" panose="00000400000000000000" pitchFamily="2" charset="-78"/>
              </a:rPr>
              <a:t>حاضر که </a:t>
            </a:r>
            <a:r>
              <a:rPr lang="fa-IR">
                <a:cs typeface="B Zar" panose="00000400000000000000" pitchFamily="2" charset="-78"/>
              </a:rPr>
              <a:t>پیامدهای چندسطحی برای مدیریت استعداد ارائه کرده است، در بخشی </a:t>
            </a:r>
            <a:r>
              <a:rPr lang="fa-IR">
                <a:cs typeface="B Zar" panose="00000400000000000000" pitchFamily="2" charset="-78"/>
              </a:rPr>
              <a:t>از </a:t>
            </a:r>
            <a:r>
              <a:rPr lang="fa-IR" smtClean="0">
                <a:cs typeface="B Zar" panose="00000400000000000000" pitchFamily="2" charset="-78"/>
              </a:rPr>
              <a:t>تحقیقات بهخصوص </a:t>
            </a:r>
            <a:r>
              <a:rPr lang="fa-IR">
                <a:cs typeface="B Zar" panose="00000400000000000000" pitchFamily="2" charset="-78"/>
              </a:rPr>
              <a:t>در سالهای اخیر نگاه چندسطحی در تحلیل فرایند مدیریت استعداد و یا </a:t>
            </a:r>
            <a:r>
              <a:rPr lang="fa-IR">
                <a:cs typeface="B Zar" panose="00000400000000000000" pitchFamily="2" charset="-78"/>
              </a:rPr>
              <a:t>در </a:t>
            </a:r>
            <a:r>
              <a:rPr lang="fa-IR" smtClean="0">
                <a:cs typeface="B Zar" panose="00000400000000000000" pitchFamily="2" charset="-78"/>
              </a:rPr>
              <a:t>تحلیل پیامدهای </a:t>
            </a:r>
            <a:r>
              <a:rPr lang="fa-IR">
                <a:cs typeface="B Zar" panose="00000400000000000000" pitchFamily="2" charset="-78"/>
              </a:rPr>
              <a:t>آن بهکار رفته است (توران و همکاران، 2197؛ گلینز و همکاران، 343 :2193و چنج و</a:t>
            </a:r>
            <a:br>
              <a:rPr lang="fa-IR">
                <a:cs typeface="B Zar" panose="00000400000000000000" pitchFamily="2" charset="-78"/>
              </a:rPr>
            </a:br>
            <a:r>
              <a:rPr lang="fa-IR">
                <a:cs typeface="B Zar" panose="00000400000000000000" pitchFamily="2" charset="-78"/>
              </a:rPr>
              <a:t>همکاران.)2192 ،</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838200" y="4741817"/>
            <a:ext cx="2795451" cy="121484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پیامدهای چندسطحی</a:t>
            </a:r>
            <a:endParaRPr lang="fa-IR" sz="2000">
              <a:solidFill>
                <a:srgbClr val="FF0000"/>
              </a:solidFill>
            </a:endParaRPr>
          </a:p>
        </p:txBody>
      </p:sp>
    </p:spTree>
    <p:extLst>
      <p:ext uri="{BB962C8B-B14F-4D97-AF65-F5344CB8AC3E}">
        <p14:creationId xmlns:p14="http://schemas.microsoft.com/office/powerpoint/2010/main" val="38910016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Zar" panose="00000400000000000000" pitchFamily="2" charset="-78"/>
                <a:cs typeface="B Zar" panose="00000400000000000000" pitchFamily="2" charset="-78"/>
              </a:rPr>
              <a:t>از کاربردهای نظری تحقیق حاضر می عنوان ای به توان به افزودن مرحله </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خواهی استعداد </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به</a:t>
            </a:r>
            <a:br>
              <a:rPr lang="fa-IR" b="0" i="0" smtClean="0">
                <a:solidFill>
                  <a:srgbClr val="000000"/>
                </a:solidFill>
                <a:effectLst/>
                <a:latin typeface="B Zar" panose="00000400000000000000" pitchFamily="2" charset="-78"/>
                <a:cs typeface="B Zar" panose="00000400000000000000" pitchFamily="2" charset="-78"/>
              </a:rPr>
            </a:br>
            <a:r>
              <a:rPr lang="fa-IR" b="0" i="0" smtClean="0">
                <a:solidFill>
                  <a:srgbClr val="000000"/>
                </a:solidFill>
                <a:effectLst/>
                <a:latin typeface="B Zar" panose="00000400000000000000" pitchFamily="2" charset="-78"/>
                <a:cs typeface="B Zar" panose="00000400000000000000" pitchFamily="2" charset="-78"/>
              </a:rPr>
              <a:t>مدلهای موجود اشاره داشت. مرحله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 Zar" panose="00000400000000000000" pitchFamily="2" charset="-78"/>
                <a:cs typeface="B Zar" panose="00000400000000000000" pitchFamily="2" charset="-78"/>
              </a:rPr>
              <a:t>استعدادخواهی</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را می دانست که اجرا توان مرحله پیش</a:t>
            </a:r>
            <a:br>
              <a:rPr lang="fa-IR" b="0" i="0" smtClean="0">
                <a:solidFill>
                  <a:srgbClr val="000000"/>
                </a:solidFill>
                <a:effectLst/>
                <a:latin typeface="B Zar" panose="00000400000000000000" pitchFamily="2" charset="-78"/>
                <a:cs typeface="B Zar" panose="00000400000000000000" pitchFamily="2" charset="-78"/>
              </a:rPr>
            </a:br>
            <a:r>
              <a:rPr lang="fa-IR" b="0" i="0" smtClean="0">
                <a:solidFill>
                  <a:srgbClr val="000000"/>
                </a:solidFill>
                <a:effectLst/>
                <a:latin typeface="B Zar" panose="00000400000000000000" pitchFamily="2" charset="-78"/>
                <a:cs typeface="B Zar" panose="00000400000000000000" pitchFamily="2" charset="-78"/>
              </a:rPr>
              <a:t>ها و آسیب تاکنون مورد توجه قرار نگرفته است. توصیف چالش های صحنه اجرا مدیریت ی</a:t>
            </a:r>
            <a:br>
              <a:rPr lang="fa-IR" b="0" i="0" smtClean="0">
                <a:solidFill>
                  <a:srgbClr val="000000"/>
                </a:solidFill>
                <a:effectLst/>
                <a:latin typeface="B Zar" panose="00000400000000000000" pitchFamily="2" charset="-78"/>
                <a:cs typeface="B Zar" panose="00000400000000000000" pitchFamily="2" charset="-78"/>
              </a:rPr>
            </a:br>
            <a:r>
              <a:rPr lang="fa-IR" b="0" i="0" smtClean="0">
                <a:solidFill>
                  <a:srgbClr val="000000"/>
                </a:solidFill>
                <a:effectLst/>
                <a:latin typeface="B Zar" panose="00000400000000000000" pitchFamily="2" charset="-78"/>
                <a:cs typeface="B Zar" panose="00000400000000000000" pitchFamily="2" charset="-78"/>
              </a:rPr>
              <a:t>استعداد در سازمانهای ایرانی با کاربست واژگانی مانند </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راسیاستعداده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 Zar" panose="00000400000000000000" pitchFamily="2" charset="-78"/>
                <a:cs typeface="B Zar" panose="00000400000000000000" pitchFamily="2" charset="-78"/>
              </a:rPr>
              <a:t>،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 Zar" panose="00000400000000000000" pitchFamily="2" charset="-78"/>
                <a:cs typeface="B Zar" panose="00000400000000000000" pitchFamily="2" charset="-78"/>
              </a:rPr>
              <a:t>استعدادآزاری</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 Zar" panose="00000400000000000000" pitchFamily="2" charset="-78"/>
                <a:cs typeface="B Zar" panose="00000400000000000000" pitchFamily="2" charset="-78"/>
              </a:rPr>
              <a:t>و</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Explosion 1 3"/>
          <p:cNvSpPr/>
          <p:nvPr/>
        </p:nvSpPr>
        <p:spPr>
          <a:xfrm>
            <a:off x="940525" y="4165283"/>
            <a:ext cx="3331029" cy="2011680"/>
          </a:xfrm>
          <a:prstGeom prst="irregularSeal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i="0" smtClean="0">
                <a:solidFill>
                  <a:srgbClr val="FF0000"/>
                </a:solidFill>
                <a:effectLst/>
                <a:latin typeface="B Zar" panose="00000400000000000000" pitchFamily="2" charset="-78"/>
                <a:cs typeface="B Zar" panose="00000400000000000000" pitchFamily="2" charset="-78"/>
              </a:rPr>
              <a:t>توصیف چالش های صحنه اجرا</a:t>
            </a:r>
            <a:endParaRPr lang="fa-IR" sz="2000" b="1">
              <a:solidFill>
                <a:srgbClr val="FF0000"/>
              </a:solidFill>
            </a:endParaRPr>
          </a:p>
        </p:txBody>
      </p:sp>
    </p:spTree>
    <p:extLst>
      <p:ext uri="{BB962C8B-B14F-4D97-AF65-F5344CB8AC3E}">
        <p14:creationId xmlns:p14="http://schemas.microsoft.com/office/powerpoint/2010/main" val="151066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 گریزیاستعداد " نیز از دیگر کاربردهای نظری مقاله حاضر است. تفکیک نظری پیامدها </a:t>
            </a:r>
            <a:r>
              <a:rPr lang="fa-IR">
                <a:cs typeface="B Zar" panose="00000400000000000000" pitchFamily="2" charset="-78"/>
              </a:rPr>
              <a:t>به </a:t>
            </a:r>
            <a:r>
              <a:rPr lang="fa-IR" smtClean="0">
                <a:cs typeface="B Zar" panose="00000400000000000000" pitchFamily="2" charset="-78"/>
              </a:rPr>
              <a:t>مثبت و </a:t>
            </a:r>
            <a:r>
              <a:rPr lang="fa-IR">
                <a:cs typeface="B Zar" panose="00000400000000000000" pitchFamily="2" charset="-78"/>
              </a:rPr>
              <a:t>منفی برای کارکنان (کارکنان عادی و استعدادهای سازمانی) و تفکیک بین </a:t>
            </a:r>
            <a:r>
              <a:rPr lang="fa-IR">
                <a:cs typeface="B Zar" panose="00000400000000000000" pitchFamily="2" charset="-78"/>
              </a:rPr>
              <a:t>سطوح </a:t>
            </a:r>
            <a:r>
              <a:rPr lang="fa-IR" smtClean="0">
                <a:cs typeface="B Zar" panose="00000400000000000000" pitchFamily="2" charset="-78"/>
              </a:rPr>
              <a:t>پیامدها (فردی</a:t>
            </a:r>
            <a:r>
              <a:rPr lang="fa-IR">
                <a:cs typeface="B Zar" panose="00000400000000000000" pitchFamily="2" charset="-78"/>
              </a:rPr>
              <a:t>، سازمانی و فراسازمانی) یافته نظری دیگری است که نشاندهنده چندسطحی، چندوجهی و</a:t>
            </a:r>
            <a:br>
              <a:rPr lang="fa-IR">
                <a:cs typeface="B Zar" panose="00000400000000000000" pitchFamily="2" charset="-78"/>
              </a:rPr>
            </a:br>
            <a:r>
              <a:rPr lang="fa-IR">
                <a:cs typeface="B Zar" panose="00000400000000000000" pitchFamily="2" charset="-78"/>
              </a:rPr>
              <a:t>چندارزشی مدیریت استعداد بهخصوص در سازمانهای ایرانی است که باعث </a:t>
            </a:r>
            <a:r>
              <a:rPr lang="fa-IR" sz="3200">
                <a:solidFill>
                  <a:srgbClr val="FF0000"/>
                </a:solidFill>
                <a:cs typeface="B Zar" panose="00000400000000000000" pitchFamily="2" charset="-78"/>
              </a:rPr>
              <a:t>پیچیدگیهای</a:t>
            </a:r>
            <a:br>
              <a:rPr lang="fa-IR" sz="3200">
                <a:solidFill>
                  <a:srgbClr val="FF0000"/>
                </a:solidFill>
                <a:cs typeface="B Zar" panose="00000400000000000000" pitchFamily="2" charset="-78"/>
              </a:rPr>
            </a:br>
            <a:r>
              <a:rPr lang="fa-IR" sz="3200">
                <a:solidFill>
                  <a:srgbClr val="FF0000"/>
                </a:solidFill>
                <a:cs typeface="B Zar" panose="00000400000000000000" pitchFamily="2" charset="-78"/>
              </a:rPr>
              <a:t>مضاعف</a:t>
            </a:r>
            <a:r>
              <a:rPr lang="fa-IR">
                <a:cs typeface="B Zar" panose="00000400000000000000" pitchFamily="2" charset="-78"/>
              </a:rPr>
              <a:t> آن میشود. همچنین نتایج، حاوی کاربردهای عملی برای مدیران و مشاوران مدیریت</a:t>
            </a:r>
            <a:br>
              <a:rPr lang="fa-IR">
                <a:cs typeface="B Zar" panose="00000400000000000000" pitchFamily="2" charset="-78"/>
              </a:rPr>
            </a:br>
            <a:r>
              <a:rPr lang="fa-IR">
                <a:cs typeface="B Zar" panose="00000400000000000000" pitchFamily="2" charset="-78"/>
              </a:rPr>
              <a:t>منابع انسانی است؛ زیرا آگاهی از تفسیرهای مختلف درصحنه اجرا میتواند منبع مهمی از</a:t>
            </a:r>
            <a:br>
              <a:rPr lang="fa-IR">
                <a:cs typeface="B Zar" panose="00000400000000000000" pitchFamily="2" charset="-78"/>
              </a:rPr>
            </a:br>
            <a:r>
              <a:rPr lang="fa-IR">
                <a:cs typeface="B Zar" panose="00000400000000000000" pitchFamily="2" charset="-78"/>
              </a:rPr>
              <a:t>یادگیری باشد (مکرام و همکاران، </a:t>
            </a:r>
            <a:r>
              <a:rPr lang="fa-IR">
                <a:cs typeface="B Zar" panose="00000400000000000000" pitchFamily="2" charset="-78"/>
              </a:rPr>
              <a:t>.</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515023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a:t>
            </a:r>
            <a:r>
              <a:rPr lang="fa-IR">
                <a:cs typeface="B Zar" panose="00000400000000000000" pitchFamily="2" charset="-78"/>
              </a:rPr>
              <a:t>پیامدهای مثبت و منفی مدیریت </a:t>
            </a:r>
            <a:r>
              <a:rPr lang="fa-IR">
                <a:cs typeface="B Zar" panose="00000400000000000000" pitchFamily="2" charset="-78"/>
              </a:rPr>
              <a:t>استعداد </a:t>
            </a:r>
            <a:r>
              <a:rPr lang="fa-IR" smtClean="0">
                <a:cs typeface="B Zar" panose="00000400000000000000" pitchFamily="2" charset="-78"/>
              </a:rPr>
              <a:t>در کارکنان </a:t>
            </a:r>
            <a:r>
              <a:rPr lang="fa-IR">
                <a:cs typeface="B Zar" panose="00000400000000000000" pitchFamily="2" charset="-78"/>
              </a:rPr>
              <a:t>عادی و بااستعداد و در سطوح مختلف (فردی سازمانی و فراسازمانی) یافته </a:t>
            </a:r>
            <a:r>
              <a:rPr lang="fa-IR">
                <a:cs typeface="B Zar" panose="00000400000000000000" pitchFamily="2" charset="-78"/>
              </a:rPr>
              <a:t>دیگری </a:t>
            </a:r>
            <a:r>
              <a:rPr lang="fa-IR" smtClean="0">
                <a:cs typeface="B Zar" panose="00000400000000000000" pitchFamily="2" charset="-78"/>
              </a:rPr>
              <a:t>است برداری </a:t>
            </a:r>
            <a:r>
              <a:rPr lang="fa-IR">
                <a:cs typeface="B Zar" panose="00000400000000000000" pitchFamily="2" charset="-78"/>
              </a:rPr>
              <a:t>است. که برای مشاوران و مدیران نیز قابل </a:t>
            </a:r>
            <a:r>
              <a:rPr lang="fa-IR">
                <a:cs typeface="B Zar" panose="00000400000000000000" pitchFamily="2" charset="-78"/>
              </a:rPr>
              <a:t>بهر</a:t>
            </a:r>
            <a:r>
              <a:rPr lang="fa-IR" smtClean="0">
                <a:cs typeface="B Zar" panose="00000400000000000000" pitchFamily="2" charset="-78"/>
              </a:rPr>
              <a:t> </a:t>
            </a:r>
            <a:r>
              <a:rPr lang="fa-IR" smtClean="0">
                <a:cs typeface="B Zar" panose="00000400000000000000" pitchFamily="2" charset="-78"/>
              </a:rPr>
              <a:t>متخصصان مدیریت منابع توانند با ع انسانی می استفاده از نتایج تحقیق حاضر، مرحله استعدادخواهی ،های تغییر (آمادگی) را به برنامه بیفزایند و ،دیگر ازسوی از آمادگی لازم برای مقابله با چالشهایی مانند "استعدادهراسی"، "استعدادسوزی« و "استعدادآزاری" برخوردار ،که علاوه این شوند.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2651760" y="4271554"/>
            <a:ext cx="4219303" cy="189411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 پیامدهای مثبت و منفی مدیریت استعداد </a:t>
            </a:r>
            <a:endParaRPr lang="fa-IR" sz="2000" b="1">
              <a:solidFill>
                <a:srgbClr val="FF0000"/>
              </a:solidFill>
            </a:endParaRPr>
          </a:p>
        </p:txBody>
      </p:sp>
    </p:spTree>
    <p:extLst>
      <p:ext uri="{BB962C8B-B14F-4D97-AF65-F5344CB8AC3E}">
        <p14:creationId xmlns:p14="http://schemas.microsoft.com/office/powerpoint/2010/main" val="1807263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4632</Words>
  <Application>Microsoft Office PowerPoint</Application>
  <PresentationFormat>Widescreen</PresentationFormat>
  <Paragraphs>165</Paragraphs>
  <Slides>94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94</vt:i4>
      </vt:variant>
    </vt:vector>
  </HeadingPairs>
  <TitlesOfParts>
    <vt:vector size="101" baseType="lpstr">
      <vt:lpstr>Arial</vt:lpstr>
      <vt:lpstr>B Zar</vt:lpstr>
      <vt:lpstr>Calibri</vt:lpstr>
      <vt:lpstr>Calibri Light</vt:lpstr>
      <vt:lpstr>Times New Roman</vt:lpstr>
      <vt:lpstr>TimesNewRoman</vt:lpstr>
      <vt:lpstr>Office Theme</vt:lpstr>
      <vt:lpstr>عنوان مقاله: مدل از فرایند مدیریت استعداد </vt:lpstr>
      <vt:lpstr>PowerPoint Presentation</vt:lpstr>
      <vt:lpstr>PowerPoint Presentation</vt:lpstr>
      <vt:lpstr>کلیدواژ ها:</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مبانی نظری </vt:lpstr>
      <vt:lpstr>PowerPoint Presentation</vt:lpstr>
      <vt:lpstr>PowerPoint Presentation</vt:lpstr>
      <vt:lpstr>از چه منظرهایی به آن نگریسته شده است؟</vt:lpstr>
      <vt:lpstr>PowerPoint Presentation</vt:lpstr>
      <vt:lpstr>PowerPoint Presentation</vt:lpstr>
      <vt:lpstr>مدلهای مدیریت استعداد</vt:lpstr>
      <vt:lpstr>PowerPoint Presentation</vt:lpstr>
      <vt:lpstr>PowerPoint Presentation</vt:lpstr>
      <vt:lpstr>پیشینه تحقیق </vt:lpstr>
      <vt:lpstr>PowerPoint Presentation</vt:lpstr>
      <vt:lpstr>PowerPoint Presentation</vt:lpstr>
      <vt:lpstr>PowerPoint Presentation</vt:lpstr>
      <vt:lpstr>PowerPoint Presentation</vt:lpstr>
      <vt:lpstr>روششناسی تحقیق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کدگذاری باز</vt:lpstr>
      <vt:lpstr>کدگذاری انتخابی </vt:lpstr>
      <vt:lpstr>PowerPoint Presentation</vt:lpstr>
      <vt:lpstr>الف استعدادخواهی</vt:lpstr>
      <vt:lpstr>PowerPoint Presentation</vt:lpstr>
      <vt:lpstr>PowerPoint Presentation</vt:lpstr>
      <vt:lpstr>استعدادیابی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ج)پیامدها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کدگذاری نظری (ظهور مدل مدیریت استعداد </vt:lpstr>
      <vt:lpstr>شکل 6</vt:lpstr>
      <vt:lpstr>PowerPoint Presentation</vt:lpstr>
      <vt:lpstr>PowerPoint Presentation</vt:lpstr>
      <vt:lpstr>PowerPoint Presentation</vt:lpstr>
      <vt:lpstr>PowerPoint Presentation</vt:lpstr>
      <vt:lpstr>PowerPoint Presentation</vt:lpstr>
      <vt:lpstr>اعتبار سنجی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23</cp:revision>
  <dcterms:created xsi:type="dcterms:W3CDTF">2023-01-19T06:13:32Z</dcterms:created>
  <dcterms:modified xsi:type="dcterms:W3CDTF">2023-01-19T07:45:27Z</dcterms:modified>
</cp:coreProperties>
</file>