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06" r:id="rId4"/>
    <p:sldId id="258" r:id="rId5"/>
    <p:sldId id="307" r:id="rId6"/>
    <p:sldId id="259" r:id="rId7"/>
    <p:sldId id="260" r:id="rId8"/>
    <p:sldId id="308" r:id="rId9"/>
    <p:sldId id="261" r:id="rId10"/>
    <p:sldId id="309" r:id="rId11"/>
    <p:sldId id="262" r:id="rId12"/>
    <p:sldId id="263" r:id="rId13"/>
    <p:sldId id="264" r:id="rId14"/>
    <p:sldId id="265" r:id="rId15"/>
    <p:sldId id="266" r:id="rId16"/>
    <p:sldId id="267" r:id="rId17"/>
    <p:sldId id="268" r:id="rId18"/>
    <p:sldId id="269" r:id="rId19"/>
    <p:sldId id="310" r:id="rId20"/>
    <p:sldId id="270" r:id="rId21"/>
    <p:sldId id="271" r:id="rId22"/>
    <p:sldId id="272" r:id="rId23"/>
    <p:sldId id="273" r:id="rId24"/>
    <p:sldId id="311" r:id="rId25"/>
    <p:sldId id="274" r:id="rId26"/>
    <p:sldId id="275" r:id="rId27"/>
    <p:sldId id="312" r:id="rId28"/>
    <p:sldId id="276" r:id="rId29"/>
    <p:sldId id="277" r:id="rId30"/>
    <p:sldId id="278" r:id="rId31"/>
    <p:sldId id="313" r:id="rId32"/>
    <p:sldId id="279" r:id="rId33"/>
    <p:sldId id="314" r:id="rId34"/>
    <p:sldId id="280" r:id="rId35"/>
    <p:sldId id="315"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 id="293" r:id="rId49"/>
    <p:sldId id="294" r:id="rId50"/>
    <p:sldId id="316" r:id="rId51"/>
    <p:sldId id="295" r:id="rId52"/>
    <p:sldId id="296" r:id="rId53"/>
    <p:sldId id="297" r:id="rId54"/>
    <p:sldId id="298" r:id="rId55"/>
    <p:sldId id="317" r:id="rId56"/>
    <p:sldId id="299" r:id="rId57"/>
    <p:sldId id="318" r:id="rId58"/>
    <p:sldId id="300" r:id="rId59"/>
    <p:sldId id="301" r:id="rId60"/>
    <p:sldId id="302" r:id="rId61"/>
    <p:sldId id="303" r:id="rId62"/>
    <p:sldId id="319" r:id="rId63"/>
    <p:sldId id="304" r:id="rId64"/>
    <p:sldId id="320" r:id="rId65"/>
    <p:sldId id="305" r:id="rId66"/>
    <p:sldId id="321" r:id="rId6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32D293F-BDF7-44C6-8CC0-10B38D0708CA}" type="datetimeFigureOut">
              <a:rPr lang="fa-IR" smtClean="0"/>
              <a:t>09/06/1444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311456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32D293F-BDF7-44C6-8CC0-10B38D0708CA}" type="datetimeFigureOut">
              <a:rPr lang="fa-IR" smtClean="0"/>
              <a:t>09/06/1444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181298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32D293F-BDF7-44C6-8CC0-10B38D0708CA}" type="datetimeFigureOut">
              <a:rPr lang="fa-IR" smtClean="0"/>
              <a:t>09/06/1444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34759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32D293F-BDF7-44C6-8CC0-10B38D0708CA}" type="datetimeFigureOut">
              <a:rPr lang="fa-IR" smtClean="0"/>
              <a:t>09/06/1444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37569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D293F-BDF7-44C6-8CC0-10B38D0708CA}" type="datetimeFigureOut">
              <a:rPr lang="fa-IR" smtClean="0"/>
              <a:t>09/06/1444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379989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32D293F-BDF7-44C6-8CC0-10B38D0708CA}" type="datetimeFigureOut">
              <a:rPr lang="fa-IR" smtClean="0"/>
              <a:t>09/06/1444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6888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32D293F-BDF7-44C6-8CC0-10B38D0708CA}" type="datetimeFigureOut">
              <a:rPr lang="fa-IR" smtClean="0"/>
              <a:t>09/06/1444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335990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32D293F-BDF7-44C6-8CC0-10B38D0708CA}" type="datetimeFigureOut">
              <a:rPr lang="fa-IR" smtClean="0"/>
              <a:t>09/06/1444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10245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D293F-BDF7-44C6-8CC0-10B38D0708CA}" type="datetimeFigureOut">
              <a:rPr lang="fa-IR" smtClean="0"/>
              <a:t>09/06/1444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255020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D293F-BDF7-44C6-8CC0-10B38D0708CA}" type="datetimeFigureOut">
              <a:rPr lang="fa-IR" smtClean="0"/>
              <a:t>09/06/1444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140543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D293F-BDF7-44C6-8CC0-10B38D0708CA}" type="datetimeFigureOut">
              <a:rPr lang="fa-IR" smtClean="0"/>
              <a:t>09/06/1444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51600E7-63B7-4BA3-A817-F4B2E8B12A69}" type="slidenum">
              <a:rPr lang="fa-IR" smtClean="0"/>
              <a:t>‹#›</a:t>
            </a:fld>
            <a:endParaRPr lang="fa-IR"/>
          </a:p>
        </p:txBody>
      </p:sp>
    </p:spTree>
    <p:extLst>
      <p:ext uri="{BB962C8B-B14F-4D97-AF65-F5344CB8AC3E}">
        <p14:creationId xmlns:p14="http://schemas.microsoft.com/office/powerpoint/2010/main" val="418741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2D293F-BDF7-44C6-8CC0-10B38D0708CA}" type="datetimeFigureOut">
              <a:rPr lang="fa-IR" smtClean="0"/>
              <a:t>09/06/1444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51600E7-63B7-4BA3-A817-F4B2E8B12A69}" type="slidenum">
              <a:rPr lang="fa-IR" smtClean="0"/>
              <a:t>‹#›</a:t>
            </a:fld>
            <a:endParaRPr lang="fa-IR"/>
          </a:p>
        </p:txBody>
      </p:sp>
    </p:spTree>
    <p:extLst>
      <p:ext uri="{BB962C8B-B14F-4D97-AF65-F5344CB8AC3E}">
        <p14:creationId xmlns:p14="http://schemas.microsoft.com/office/powerpoint/2010/main" val="422870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Zar" panose="00000400000000000000" pitchFamily="2" charset="-78"/>
              </a:rPr>
              <a:t>عنوان مقاله</a:t>
            </a:r>
            <a:r>
              <a:rPr lang="fa-IR" sz="4400" smtClean="0">
                <a:cs typeface="B Zar" panose="00000400000000000000" pitchFamily="2" charset="-78"/>
              </a:rPr>
              <a:t>: سرمایه اجتماعی، مفاهیم و نظریه ها</a:t>
            </a:r>
            <a:endParaRPr lang="fa-IR" sz="4400">
              <a:cs typeface="B Zar" panose="00000400000000000000" pitchFamily="2" charset="-78"/>
            </a:endParaRPr>
          </a:p>
        </p:txBody>
      </p:sp>
      <p:sp>
        <p:nvSpPr>
          <p:cNvPr id="3" name="Subtitle 2"/>
          <p:cNvSpPr>
            <a:spLocks noGrp="1"/>
          </p:cNvSpPr>
          <p:nvPr>
            <p:ph type="subTitle" idx="1"/>
          </p:nvPr>
        </p:nvSpPr>
        <p:spPr/>
        <p:txBody>
          <a:bodyPr>
            <a:normAutofit lnSpcReduction="10000"/>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:سید مهدی الوانی</a:t>
            </a:r>
          </a:p>
          <a:p>
            <a:r>
              <a:rPr lang="fa-IR" smtClean="0">
                <a:cs typeface="B Zar" panose="00000400000000000000" pitchFamily="2" charset="-78"/>
              </a:rPr>
              <a:t>میرعلی سید نقوی </a:t>
            </a:r>
          </a:p>
          <a:p>
            <a:r>
              <a:rPr lang="fa-IR" smtClean="0">
                <a:solidFill>
                  <a:srgbClr val="FF0000"/>
                </a:solidFill>
                <a:cs typeface="B Zar" panose="00000400000000000000" pitchFamily="2" charset="-78"/>
              </a:rPr>
              <a:t>منبع</a:t>
            </a:r>
            <a:r>
              <a:rPr lang="fa-IR" smtClean="0">
                <a:cs typeface="B Zar" panose="00000400000000000000" pitchFamily="2" charset="-78"/>
              </a:rPr>
              <a:t>: فصلنامه مطالعات مدیریت شماره 32 و 33</a:t>
            </a:r>
          </a:p>
          <a:p>
            <a:r>
              <a:rPr lang="fa-IR" smtClean="0">
                <a:cs typeface="B Zar" panose="00000400000000000000" pitchFamily="2" charset="-78"/>
              </a:rPr>
              <a:t>صص4 تا 26</a:t>
            </a:r>
          </a:p>
          <a:p>
            <a:endParaRPr lang="fa-IR"/>
          </a:p>
        </p:txBody>
      </p:sp>
    </p:spTree>
    <p:extLst>
      <p:ext uri="{BB962C8B-B14F-4D97-AF65-F5344CB8AC3E}">
        <p14:creationId xmlns:p14="http://schemas.microsoft.com/office/powerpoint/2010/main" val="395017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تعاریف بوردیو و کلمن تا حدودی شبیه به هم هستند. هم بوردیو </a:t>
            </a:r>
            <a:r>
              <a:rPr lang="fa-IR" smtClean="0">
                <a:cs typeface="B Zar" panose="00000400000000000000" pitchFamily="2" charset="-78"/>
              </a:rPr>
              <a:t>و </a:t>
            </a:r>
            <a:r>
              <a:rPr lang="fa-IR">
                <a:cs typeface="B Zar" panose="00000400000000000000" pitchFamily="2" charset="-78"/>
              </a:rPr>
              <a:t>کلمن قایل به مشارکت و عضویت فرد در گروه بودند و ماحصل  آن را به  عنوان سرمایه  تلقی می </a:t>
            </a:r>
            <a:r>
              <a:rPr lang="fa-IR" smtClean="0">
                <a:cs typeface="B Zar" panose="00000400000000000000" pitchFamily="2" charset="-78"/>
              </a:rPr>
              <a:t>نمودند. </a:t>
            </a:r>
            <a:r>
              <a:rPr lang="fa-IR">
                <a:cs typeface="B Zar" panose="00000400000000000000" pitchFamily="2" charset="-78"/>
              </a:rPr>
              <a:t>بوردیو برای این مفهوم از واژه «چسبندگی» و کلمن </a:t>
            </a:r>
            <a:r>
              <a:rPr lang="fa-IR" smtClean="0">
                <a:cs typeface="B Zar" panose="00000400000000000000" pitchFamily="2" charset="-78"/>
              </a:rPr>
              <a:t>از واژه </a:t>
            </a:r>
            <a:r>
              <a:rPr lang="fa-IR">
                <a:cs typeface="B Zar" panose="00000400000000000000" pitchFamily="2" charset="-78"/>
              </a:rPr>
              <a:t>«ساختار </a:t>
            </a:r>
            <a:r>
              <a:rPr lang="fa-IR" smtClean="0">
                <a:cs typeface="B Zar" panose="00000400000000000000" pitchFamily="2" charset="-78"/>
              </a:rPr>
              <a:t>اجتماعی» </a:t>
            </a:r>
            <a:r>
              <a:rPr lang="fa-IR">
                <a:cs typeface="B Zar" panose="00000400000000000000" pitchFamily="2" charset="-78"/>
              </a:rPr>
              <a:t>کمک گرفتند.  برخلاف بوردیو که سرمایه اقتصادی را به عنوان هدف غایی در نظر می </a:t>
            </a:r>
            <a:r>
              <a:rPr lang="fa-IR" smtClean="0">
                <a:cs typeface="B Zar" panose="00000400000000000000" pitchFamily="2" charset="-78"/>
              </a:rPr>
              <a:t>گرفت، </a:t>
            </a:r>
            <a:r>
              <a:rPr lang="fa-IR">
                <a:cs typeface="B Zar" panose="00000400000000000000" pitchFamily="2" charset="-78"/>
              </a:rPr>
              <a:t>کلمن سرمایه انسانی را به عنوان هدف غایی مطرح و سرمایه اجتماعی را به عنوان ابزاری برای حصول به سرمایه انسانی به کار می برد. به عبارتی، کلمن با استفاده از مفهوم سرمایه اجتماعی سعی در شناخت نقش هنجارها و ارزش ها در داخل خانواده با شبکه های اجتماعی بود تا از این طریق بتواند موجب تقویت سرمایه های انسانی شود. </a:t>
            </a:r>
          </a:p>
          <a:p>
            <a:endParaRPr lang="fa-IR"/>
          </a:p>
        </p:txBody>
      </p:sp>
      <p:sp>
        <p:nvSpPr>
          <p:cNvPr id="4" name="Flowchart: Process 3"/>
          <p:cNvSpPr/>
          <p:nvPr/>
        </p:nvSpPr>
        <p:spPr>
          <a:xfrm>
            <a:off x="998807" y="5361036"/>
            <a:ext cx="2025747" cy="8159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چسبندگ</a:t>
            </a:r>
            <a:r>
              <a:rPr lang="fa-IR">
                <a:cs typeface="B Zar" panose="00000400000000000000" pitchFamily="2" charset="-78"/>
              </a:rPr>
              <a:t>ی</a:t>
            </a:r>
            <a:endParaRPr lang="fa-IR"/>
          </a:p>
        </p:txBody>
      </p:sp>
      <p:sp>
        <p:nvSpPr>
          <p:cNvPr id="5" name="Flowchart: Process 4"/>
          <p:cNvSpPr/>
          <p:nvPr/>
        </p:nvSpPr>
        <p:spPr>
          <a:xfrm>
            <a:off x="8088923" y="5306009"/>
            <a:ext cx="2391508" cy="8159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ساختار اجتماعی</a:t>
            </a:r>
          </a:p>
        </p:txBody>
      </p:sp>
    </p:spTree>
    <p:extLst>
      <p:ext uri="{BB962C8B-B14F-4D97-AF65-F5344CB8AC3E}">
        <p14:creationId xmlns:p14="http://schemas.microsoft.com/office/powerpoint/2010/main" val="3370744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2/3 سرمایه اجتماعی از دیدگاه  پوتنام</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پوتنام (1993 تا 1998) از محققین اخیر سرمایه اجتماعی است. تاکید عمده وی به نحوه تاثیر سرمایه اجتماعی بر ارزش های اساسی و نهاد های دموکراتیک مختلف است. </a:t>
            </a:r>
          </a:p>
          <a:p>
            <a:pPr algn="just"/>
            <a:r>
              <a:rPr lang="fa-IR" smtClean="0">
                <a:cs typeface="B Zar" panose="00000400000000000000" pitchFamily="2" charset="-78"/>
              </a:rPr>
              <a:t>پوتنام سرمایه اجتماعی را مجموعه ای از مفاهیمی مانند اعتماد، هنجارها دو شبکه ها می داند که موجب ایجاد ارتباط و مشارکت بهینه اعضای یک اجتماع شده و در نهایت منافع متقابل آنان را تامین خواهند کرد. از نظر وی اعتماد و ارتباط متقابل  اعضا در شبکه، به عنوان منابعی هستند که در کنش های اعضای جامعه موجود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108060"/>
            <a:ext cx="1790700" cy="2552700"/>
          </a:xfrm>
          <a:prstGeom prst="rect">
            <a:avLst/>
          </a:prstGeom>
        </p:spPr>
      </p:pic>
    </p:spTree>
    <p:extLst>
      <p:ext uri="{BB962C8B-B14F-4D97-AF65-F5344CB8AC3E}">
        <p14:creationId xmlns:p14="http://schemas.microsoft.com/office/powerpoint/2010/main" val="1669689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پوتنام، سرمایه اجتماعی را به عنوان وسیله ای برای رسیدن به توسعه سیاسی و اجتماعی در سیستم های مختلف سیاسی می دانست. تاکید عمده وی بر مفهوم «اعتماد« بود و به زعم وی همین عامل بود که می توانست با جلب اعتماد میان مردم و دولتمردان و نخبگان سیاسی موجب توسعه سیاسی شود. بنابراین، اعتماد، منبع با ارزشی از سرمایه محسوب می شود که اگر در حکومتی به میزان زیاد اعتماد وجود داشته باشد به همان اندازه رشد سیاسی و توسعه اجتماعی بیشتر خواد بود. </a:t>
            </a:r>
            <a:endParaRPr lang="fa-IR">
              <a:cs typeface="B Zar" panose="00000400000000000000" pitchFamily="2" charset="-78"/>
            </a:endParaRPr>
          </a:p>
        </p:txBody>
      </p:sp>
      <p:sp>
        <p:nvSpPr>
          <p:cNvPr id="4" name="Rectangle 3"/>
          <p:cNvSpPr/>
          <p:nvPr/>
        </p:nvSpPr>
        <p:spPr>
          <a:xfrm>
            <a:off x="838200" y="5063421"/>
            <a:ext cx="7316426" cy="923330"/>
          </a:xfrm>
          <a:prstGeom prst="rect">
            <a:avLst/>
          </a:prstGeom>
        </p:spPr>
        <p:style>
          <a:lnRef idx="1">
            <a:schemeClr val="accent2"/>
          </a:lnRef>
          <a:fillRef idx="3">
            <a:schemeClr val="accent2"/>
          </a:fillRef>
          <a:effectRef idx="2">
            <a:schemeClr val="accent2"/>
          </a:effectRef>
          <a:fontRef idx="minor">
            <a:schemeClr val="lt1"/>
          </a:fontRef>
        </p:style>
        <p:txBody>
          <a:bodyPr wrap="none" lIns="91440" tIns="45720" rIns="91440" bIns="45720">
            <a:spAutoFit/>
          </a:bodyPr>
          <a:lstStyle/>
          <a:p>
            <a:pPr algn="ctr"/>
            <a:r>
              <a:rPr lang="fa-IR" sz="5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cs typeface="B Zar" panose="00000400000000000000" pitchFamily="2" charset="-78"/>
              </a:rPr>
              <a:t>رشد سیاسی و توسعه اجتماعی</a:t>
            </a:r>
            <a:endParaRPr lang="fa-IR" sz="5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172794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تفاوت کار پوتنام و کلمن در مقیاس به کتارگیری مفهوم سرمایه اجتماعی است. بر خلاف آن دو، پوتنام سرمایه اجتماعی را در مقیاس کلان و رژیم سیاسی حاکم بر جامعه مورد مطالعه قرار داد و به همین خاطر با مشکلات و پییچدگی های خاص سیاسی و ملاحظات سیاسی روبرو شد. </a:t>
            </a:r>
          </a:p>
          <a:p>
            <a:pPr algn="just"/>
            <a:r>
              <a:rPr lang="fa-IR" smtClean="0">
                <a:cs typeface="B Zar" panose="00000400000000000000" pitchFamily="2" charset="-78"/>
              </a:rPr>
              <a:t>در جدول ذیل خلاصه از تعاریف مختلف و سطوح تحلیل آنها مورد استفاده  قرار گرفته است. </a:t>
            </a:r>
            <a:endParaRPr lang="fa-IR">
              <a:cs typeface="B Zar" panose="00000400000000000000" pitchFamily="2" charset="-78"/>
            </a:endParaRPr>
          </a:p>
        </p:txBody>
      </p:sp>
    </p:spTree>
    <p:extLst>
      <p:ext uri="{BB962C8B-B14F-4D97-AF65-F5344CB8AC3E}">
        <p14:creationId xmlns:p14="http://schemas.microsoft.com/office/powerpoint/2010/main" val="196117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0759501"/>
              </p:ext>
            </p:extLst>
          </p:nvPr>
        </p:nvGraphicFramePr>
        <p:xfrm>
          <a:off x="838200" y="1825625"/>
          <a:ext cx="10515600" cy="4096283"/>
        </p:xfrm>
        <a:graphic>
          <a:graphicData uri="http://schemas.openxmlformats.org/drawingml/2006/table">
            <a:tbl>
              <a:tblPr rtl="1" firstRow="1" bandRow="1">
                <a:tableStyleId>{5C22544A-7EE6-4342-B048-85BDC9FD1C3A}</a:tableStyleId>
              </a:tblPr>
              <a:tblGrid>
                <a:gridCol w="2628900"/>
                <a:gridCol w="2628900"/>
                <a:gridCol w="2628900"/>
                <a:gridCol w="2628900"/>
              </a:tblGrid>
              <a:tr h="720627">
                <a:tc>
                  <a:txBody>
                    <a:bodyPr/>
                    <a:lstStyle/>
                    <a:p>
                      <a:pPr rtl="1"/>
                      <a:r>
                        <a:rPr lang="fa-IR" smtClean="0">
                          <a:solidFill>
                            <a:srgbClr val="FF0000"/>
                          </a:solidFill>
                          <a:cs typeface="B Zar" panose="00000400000000000000" pitchFamily="2" charset="-78"/>
                        </a:rPr>
                        <a:t>                          محروها</a:t>
                      </a:r>
                    </a:p>
                    <a:p>
                      <a:pPr rtl="1"/>
                      <a:r>
                        <a:rPr lang="fa-IR" smtClean="0">
                          <a:solidFill>
                            <a:srgbClr val="FF0000"/>
                          </a:solidFill>
                          <a:cs typeface="B Zar" panose="00000400000000000000" pitchFamily="2" charset="-78"/>
                        </a:rPr>
                        <a:t>محققین عمده</a:t>
                      </a:r>
                      <a:endParaRPr lang="fa-IR">
                        <a:solidFill>
                          <a:srgbClr val="FF0000"/>
                        </a:solidFill>
                        <a:cs typeface="B Zar" panose="00000400000000000000" pitchFamily="2" charset="-78"/>
                      </a:endParaRPr>
                    </a:p>
                  </a:txBody>
                  <a:tcPr>
                    <a:solidFill>
                      <a:schemeClr val="accent3">
                        <a:lumMod val="20000"/>
                        <a:lumOff val="80000"/>
                      </a:schemeClr>
                    </a:solidFill>
                  </a:tcPr>
                </a:tc>
                <a:tc>
                  <a:txBody>
                    <a:bodyPr/>
                    <a:lstStyle/>
                    <a:p>
                      <a:pPr rtl="1"/>
                      <a:r>
                        <a:rPr lang="fa-IR" smtClean="0">
                          <a:solidFill>
                            <a:srgbClr val="FF0000"/>
                          </a:solidFill>
                          <a:cs typeface="B Zar" panose="00000400000000000000" pitchFamily="2" charset="-78"/>
                        </a:rPr>
                        <a:t>تعریف سرمایه اجتماعی</a:t>
                      </a:r>
                      <a:endParaRPr lang="fa-IR">
                        <a:solidFill>
                          <a:srgbClr val="FF0000"/>
                        </a:solidFill>
                        <a:cs typeface="B Zar" panose="00000400000000000000" pitchFamily="2" charset="-78"/>
                      </a:endParaRPr>
                    </a:p>
                  </a:txBody>
                  <a:tcPr>
                    <a:solidFill>
                      <a:schemeClr val="accent3">
                        <a:lumMod val="20000"/>
                        <a:lumOff val="80000"/>
                      </a:schemeClr>
                    </a:solidFill>
                  </a:tcPr>
                </a:tc>
                <a:tc>
                  <a:txBody>
                    <a:bodyPr/>
                    <a:lstStyle/>
                    <a:p>
                      <a:pPr rtl="1"/>
                      <a:r>
                        <a:rPr lang="fa-IR" smtClean="0">
                          <a:solidFill>
                            <a:srgbClr val="FF0000"/>
                          </a:solidFill>
                          <a:cs typeface="B Zar" panose="00000400000000000000" pitchFamily="2" charset="-78"/>
                        </a:rPr>
                        <a:t>هدف</a:t>
                      </a:r>
                      <a:endParaRPr lang="fa-IR">
                        <a:solidFill>
                          <a:srgbClr val="FF0000"/>
                        </a:solidFill>
                        <a:cs typeface="B Zar" panose="00000400000000000000" pitchFamily="2" charset="-78"/>
                      </a:endParaRPr>
                    </a:p>
                  </a:txBody>
                  <a:tcPr>
                    <a:solidFill>
                      <a:schemeClr val="accent3">
                        <a:lumMod val="20000"/>
                        <a:lumOff val="80000"/>
                      </a:schemeClr>
                    </a:solidFill>
                  </a:tcPr>
                </a:tc>
                <a:tc>
                  <a:txBody>
                    <a:bodyPr/>
                    <a:lstStyle/>
                    <a:p>
                      <a:pPr rtl="1"/>
                      <a:r>
                        <a:rPr lang="fa-IR" smtClean="0">
                          <a:solidFill>
                            <a:srgbClr val="FF0000"/>
                          </a:solidFill>
                          <a:cs typeface="B Zar" panose="00000400000000000000" pitchFamily="2" charset="-78"/>
                        </a:rPr>
                        <a:t>سطح تجزیه</a:t>
                      </a:r>
                      <a:r>
                        <a:rPr lang="fa-IR" baseline="0" smtClean="0">
                          <a:solidFill>
                            <a:srgbClr val="FF0000"/>
                          </a:solidFill>
                          <a:cs typeface="B Zar" panose="00000400000000000000" pitchFamily="2" charset="-78"/>
                        </a:rPr>
                        <a:t> و تحلیل</a:t>
                      </a:r>
                      <a:endParaRPr lang="fa-IR">
                        <a:solidFill>
                          <a:srgbClr val="FF0000"/>
                        </a:solidFill>
                        <a:cs typeface="B Zar" panose="00000400000000000000" pitchFamily="2" charset="-78"/>
                      </a:endParaRPr>
                    </a:p>
                  </a:txBody>
                  <a:tcPr>
                    <a:solidFill>
                      <a:schemeClr val="accent3">
                        <a:lumMod val="20000"/>
                        <a:lumOff val="80000"/>
                      </a:schemeClr>
                    </a:solidFill>
                  </a:tcPr>
                </a:tc>
              </a:tr>
              <a:tr h="634866">
                <a:tc>
                  <a:txBody>
                    <a:bodyPr/>
                    <a:lstStyle/>
                    <a:p>
                      <a:pPr rtl="1"/>
                      <a:r>
                        <a:rPr lang="fa-IR" sz="2400" smtClean="0">
                          <a:solidFill>
                            <a:schemeClr val="tx1"/>
                          </a:solidFill>
                          <a:cs typeface="B Zar" panose="00000400000000000000" pitchFamily="2" charset="-78"/>
                        </a:rPr>
                        <a:t>بوردیو </a:t>
                      </a:r>
                      <a:endParaRPr lang="fa-IR" sz="2400">
                        <a:solidFill>
                          <a:schemeClr val="tx1"/>
                        </a:solidFill>
                        <a:cs typeface="B Zar" panose="00000400000000000000" pitchFamily="2" charset="-78"/>
                      </a:endParaRPr>
                    </a:p>
                  </a:txBody>
                  <a:tcPr>
                    <a:solidFill>
                      <a:schemeClr val="accent3">
                        <a:lumMod val="20000"/>
                        <a:lumOff val="80000"/>
                      </a:schemeClr>
                    </a:solidFill>
                  </a:tcPr>
                </a:tc>
                <a:tc>
                  <a:txBody>
                    <a:bodyPr/>
                    <a:lstStyle/>
                    <a:p>
                      <a:pPr rtl="1"/>
                      <a:r>
                        <a:rPr lang="fa-IR" smtClean="0">
                          <a:cs typeface="B Zar" panose="00000400000000000000" pitchFamily="2" charset="-78"/>
                        </a:rPr>
                        <a:t>منابعی هستند که منافع عمومی را</a:t>
                      </a:r>
                    </a:p>
                    <a:p>
                      <a:pPr rtl="1"/>
                      <a:r>
                        <a:rPr lang="fa-IR" smtClean="0">
                          <a:cs typeface="B Zar" panose="00000400000000000000" pitchFamily="2" charset="-78"/>
                        </a:rPr>
                        <a:t>مورد</a:t>
                      </a:r>
                      <a:r>
                        <a:rPr lang="fa-IR" baseline="0" smtClean="0">
                          <a:cs typeface="B Zar" panose="00000400000000000000" pitchFamily="2" charset="-78"/>
                        </a:rPr>
                        <a:t> ارزیابی قرار می دهند</a:t>
                      </a:r>
                      <a:endParaRPr lang="fa-IR">
                        <a:cs typeface="B Zar" panose="00000400000000000000" pitchFamily="2" charset="-78"/>
                      </a:endParaRPr>
                    </a:p>
                  </a:txBody>
                  <a:tcPr>
                    <a:solidFill>
                      <a:schemeClr val="accent3">
                        <a:lumMod val="20000"/>
                        <a:lumOff val="80000"/>
                      </a:schemeClr>
                    </a:solidFill>
                  </a:tcPr>
                </a:tc>
                <a:tc>
                  <a:txBody>
                    <a:bodyPr/>
                    <a:lstStyle/>
                    <a:p>
                      <a:pPr rtl="1"/>
                      <a:r>
                        <a:rPr lang="fa-IR" smtClean="0">
                          <a:cs typeface="B Zar" panose="00000400000000000000" pitchFamily="2" charset="-78"/>
                        </a:rPr>
                        <a:t>رسیدن به سرمایه اقتصادی</a:t>
                      </a:r>
                      <a:endParaRPr lang="fa-IR">
                        <a:cs typeface="B Zar" panose="00000400000000000000" pitchFamily="2" charset="-78"/>
                      </a:endParaRPr>
                    </a:p>
                  </a:txBody>
                  <a:tcPr>
                    <a:solidFill>
                      <a:schemeClr val="accent3">
                        <a:lumMod val="20000"/>
                        <a:lumOff val="80000"/>
                      </a:schemeClr>
                    </a:solidFill>
                  </a:tcPr>
                </a:tc>
                <a:tc>
                  <a:txBody>
                    <a:bodyPr/>
                    <a:lstStyle/>
                    <a:p>
                      <a:pPr rtl="1"/>
                      <a:r>
                        <a:rPr lang="fa-IR" smtClean="0">
                          <a:cs typeface="B Zar" panose="00000400000000000000" pitchFamily="2" charset="-78"/>
                        </a:rPr>
                        <a:t>افراد در حال رقابت باهم (فرد با فرد </a:t>
                      </a:r>
                      <a:endParaRPr lang="fa-IR">
                        <a:cs typeface="B Zar" panose="00000400000000000000" pitchFamily="2" charset="-78"/>
                      </a:endParaRPr>
                    </a:p>
                  </a:txBody>
                  <a:tcPr>
                    <a:solidFill>
                      <a:schemeClr val="accent3">
                        <a:lumMod val="20000"/>
                        <a:lumOff val="80000"/>
                      </a:schemeClr>
                    </a:solidFill>
                  </a:tcPr>
                </a:tc>
              </a:tr>
              <a:tr h="1179037">
                <a:tc>
                  <a:txBody>
                    <a:bodyPr/>
                    <a:lstStyle/>
                    <a:p>
                      <a:pPr rtl="1"/>
                      <a:r>
                        <a:rPr lang="fa-IR" sz="2400" smtClean="0">
                          <a:solidFill>
                            <a:schemeClr val="tx1"/>
                          </a:solidFill>
                          <a:cs typeface="B Zar" panose="00000400000000000000" pitchFamily="2" charset="-78"/>
                        </a:rPr>
                        <a:t>کلمن</a:t>
                      </a:r>
                      <a:endParaRPr lang="fa-IR" sz="2400">
                        <a:solidFill>
                          <a:schemeClr val="tx1"/>
                        </a:solidFill>
                        <a:cs typeface="B Zar" panose="00000400000000000000" pitchFamily="2" charset="-78"/>
                      </a:endParaRPr>
                    </a:p>
                  </a:txBody>
                  <a:tcPr>
                    <a:solidFill>
                      <a:schemeClr val="accent3">
                        <a:lumMod val="20000"/>
                        <a:lumOff val="80000"/>
                      </a:schemeClr>
                    </a:solidFill>
                  </a:tcPr>
                </a:tc>
                <a:tc>
                  <a:txBody>
                    <a:bodyPr/>
                    <a:lstStyle/>
                    <a:p>
                      <a:pPr rtl="1"/>
                      <a:r>
                        <a:rPr lang="fa-IR" smtClean="0">
                          <a:cs typeface="B Zar" panose="00000400000000000000" pitchFamily="2" charset="-78"/>
                        </a:rPr>
                        <a:t>جنبه هایی از ساختار اجتماعی است که اعضا از آن به عنوان منبعی</a:t>
                      </a:r>
                      <a:r>
                        <a:rPr lang="fa-IR" baseline="0" smtClean="0">
                          <a:cs typeface="B Zar" panose="00000400000000000000" pitchFamily="2" charset="-78"/>
                        </a:rPr>
                        <a:t> برای رسیدن به منافع خود استفاده می کنند </a:t>
                      </a:r>
                      <a:endParaRPr lang="fa-IR">
                        <a:cs typeface="B Zar" panose="00000400000000000000" pitchFamily="2" charset="-78"/>
                      </a:endParaRPr>
                    </a:p>
                  </a:txBody>
                  <a:tcPr>
                    <a:solidFill>
                      <a:schemeClr val="accent3">
                        <a:lumMod val="20000"/>
                        <a:lumOff val="80000"/>
                      </a:schemeClr>
                    </a:solidFill>
                  </a:tcPr>
                </a:tc>
                <a:tc>
                  <a:txBody>
                    <a:bodyPr/>
                    <a:lstStyle/>
                    <a:p>
                      <a:pPr rtl="1"/>
                      <a:r>
                        <a:rPr lang="fa-IR" smtClean="0">
                          <a:cs typeface="B Zar" panose="00000400000000000000" pitchFamily="2" charset="-78"/>
                        </a:rPr>
                        <a:t>رسیدنب ه سرمایه انسانی</a:t>
                      </a:r>
                      <a:r>
                        <a:rPr lang="en-US" smtClean="0">
                          <a:cs typeface="B Zar" panose="00000400000000000000" pitchFamily="2" charset="-78"/>
                        </a:rPr>
                        <a:t> </a:t>
                      </a:r>
                      <a:endParaRPr lang="fa-IR">
                        <a:cs typeface="B Zar" panose="00000400000000000000" pitchFamily="2" charset="-78"/>
                      </a:endParaRPr>
                    </a:p>
                  </a:txBody>
                  <a:tcPr>
                    <a:solidFill>
                      <a:schemeClr val="accent3">
                        <a:lumMod val="20000"/>
                        <a:lumOff val="80000"/>
                      </a:schemeClr>
                    </a:solidFill>
                  </a:tcPr>
                </a:tc>
                <a:tc>
                  <a:txBody>
                    <a:bodyPr/>
                    <a:lstStyle/>
                    <a:p>
                      <a:pPr rtl="1"/>
                      <a:r>
                        <a:rPr lang="fa-IR" smtClean="0">
                          <a:cs typeface="B Zar" panose="00000400000000000000" pitchFamily="2" charset="-78"/>
                        </a:rPr>
                        <a:t>افراد</a:t>
                      </a:r>
                      <a:r>
                        <a:rPr lang="fa-IR" baseline="0" smtClean="0">
                          <a:cs typeface="B Zar" panose="00000400000000000000" pitchFamily="2" charset="-78"/>
                        </a:rPr>
                        <a:t> در گروه های فامیلی و اجتماعی (فرد یا گروه)</a:t>
                      </a:r>
                      <a:endParaRPr lang="fa-IR">
                        <a:cs typeface="B Zar" panose="00000400000000000000" pitchFamily="2" charset="-78"/>
                      </a:endParaRPr>
                    </a:p>
                  </a:txBody>
                  <a:tcPr>
                    <a:solidFill>
                      <a:schemeClr val="accent3">
                        <a:lumMod val="20000"/>
                        <a:lumOff val="80000"/>
                      </a:schemeClr>
                    </a:solidFill>
                  </a:tcPr>
                </a:tc>
              </a:tr>
              <a:tr h="1179037">
                <a:tc>
                  <a:txBody>
                    <a:bodyPr/>
                    <a:lstStyle/>
                    <a:p>
                      <a:pPr rtl="1"/>
                      <a:r>
                        <a:rPr lang="fa-IR" sz="2400" smtClean="0">
                          <a:solidFill>
                            <a:schemeClr val="tx1"/>
                          </a:solidFill>
                          <a:cs typeface="B Zar" panose="00000400000000000000" pitchFamily="2" charset="-78"/>
                        </a:rPr>
                        <a:t>پوتنام </a:t>
                      </a:r>
                      <a:endParaRPr lang="fa-IR" sz="2400">
                        <a:solidFill>
                          <a:schemeClr val="tx1"/>
                        </a:solidFill>
                        <a:cs typeface="B Zar" panose="00000400000000000000" pitchFamily="2" charset="-78"/>
                      </a:endParaRPr>
                    </a:p>
                  </a:txBody>
                  <a:tcPr>
                    <a:solidFill>
                      <a:schemeClr val="accent3">
                        <a:lumMod val="20000"/>
                        <a:lumOff val="80000"/>
                      </a:schemeClr>
                    </a:solidFill>
                  </a:tcPr>
                </a:tc>
                <a:tc>
                  <a:txBody>
                    <a:bodyPr/>
                    <a:lstStyle/>
                    <a:p>
                      <a:pPr rtl="1"/>
                      <a:r>
                        <a:rPr lang="fa-IR" smtClean="0">
                          <a:cs typeface="B Zar" panose="00000400000000000000" pitchFamily="2" charset="-78"/>
                        </a:rPr>
                        <a:t> اعتماد، هنجارها</a:t>
                      </a:r>
                      <a:r>
                        <a:rPr lang="fa-IR" baseline="0" smtClean="0">
                          <a:cs typeface="B Zar" panose="00000400000000000000" pitchFamily="2" charset="-78"/>
                        </a:rPr>
                        <a:t> و شبکه هایی که تسهیل کننده همکاری اعضا برای رسیدن به منافع مشترک است</a:t>
                      </a:r>
                      <a:endParaRPr lang="fa-IR">
                        <a:cs typeface="B Zar" panose="00000400000000000000" pitchFamily="2" charset="-78"/>
                      </a:endParaRPr>
                    </a:p>
                  </a:txBody>
                  <a:tcPr>
                    <a:solidFill>
                      <a:schemeClr val="accent3">
                        <a:lumMod val="20000"/>
                        <a:lumOff val="80000"/>
                      </a:schemeClr>
                    </a:solidFill>
                  </a:tcPr>
                </a:tc>
                <a:tc>
                  <a:txBody>
                    <a:bodyPr/>
                    <a:lstStyle/>
                    <a:p>
                      <a:pPr rtl="1"/>
                      <a:r>
                        <a:rPr lang="fa-IR" smtClean="0">
                          <a:cs typeface="B Zar" panose="00000400000000000000" pitchFamily="2" charset="-78"/>
                        </a:rPr>
                        <a:t>رسیدن</a:t>
                      </a:r>
                      <a:r>
                        <a:rPr lang="fa-IR" baseline="0" smtClean="0">
                          <a:cs typeface="B Zar" panose="00000400000000000000" pitchFamily="2" charset="-78"/>
                        </a:rPr>
                        <a:t> به دموکراسی و توسعه</a:t>
                      </a:r>
                      <a:endParaRPr lang="fa-IR">
                        <a:cs typeface="B Zar" panose="00000400000000000000" pitchFamily="2" charset="-78"/>
                      </a:endParaRPr>
                    </a:p>
                  </a:txBody>
                  <a:tcPr>
                    <a:solidFill>
                      <a:schemeClr val="accent3">
                        <a:lumMod val="20000"/>
                        <a:lumOff val="80000"/>
                      </a:schemeClr>
                    </a:solidFill>
                  </a:tcPr>
                </a:tc>
                <a:tc>
                  <a:txBody>
                    <a:bodyPr/>
                    <a:lstStyle/>
                    <a:p>
                      <a:pPr rtl="1"/>
                      <a:r>
                        <a:rPr lang="fa-IR" smtClean="0">
                          <a:cs typeface="B Zar" panose="00000400000000000000" pitchFamily="2" charset="-78"/>
                        </a:rPr>
                        <a:t>حکومت های سیاسی در سطح ملی (گروه یا حکومت ملی)</a:t>
                      </a:r>
                      <a:endParaRPr lang="fa-IR">
                        <a:cs typeface="B Zar" panose="00000400000000000000" pitchFamily="2" charset="-78"/>
                      </a:endParaRPr>
                    </a:p>
                  </a:txBody>
                  <a:tcPr>
                    <a:solidFill>
                      <a:schemeClr val="accent3">
                        <a:lumMod val="20000"/>
                        <a:lumOff val="80000"/>
                      </a:schemeClr>
                    </a:solidFill>
                  </a:tcPr>
                </a:tc>
              </a:tr>
              <a:tr h="367819">
                <a:tc gridSpan="4">
                  <a:txBody>
                    <a:bodyPr/>
                    <a:lstStyle/>
                    <a:p>
                      <a:pPr algn="ctr" rtl="1"/>
                      <a:r>
                        <a:rPr lang="fa-IR" b="1" smtClean="0">
                          <a:cs typeface="B Zar" panose="00000400000000000000" pitchFamily="2" charset="-78"/>
                        </a:rPr>
                        <a:t>جدول شماره</a:t>
                      </a:r>
                      <a:r>
                        <a:rPr lang="fa-IR" b="1" baseline="0" smtClean="0">
                          <a:cs typeface="B Zar" panose="00000400000000000000" pitchFamily="2" charset="-78"/>
                        </a:rPr>
                        <a:t> 1: تعاریف مختلف از سرمایه اجتماعی بر اساس هعدف و سطح تحلیل</a:t>
                      </a:r>
                      <a:endParaRPr lang="fa-IR" b="1">
                        <a:cs typeface="B Zar" panose="00000400000000000000" pitchFamily="2" charset="-78"/>
                      </a:endParaRPr>
                    </a:p>
                  </a:txBody>
                  <a:tcPr>
                    <a:solidFill>
                      <a:schemeClr val="accent3">
                        <a:lumMod val="20000"/>
                        <a:lumOff val="80000"/>
                      </a:schemeClr>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bl>
          </a:graphicData>
        </a:graphic>
      </p:graphicFrame>
      <p:cxnSp>
        <p:nvCxnSpPr>
          <p:cNvPr id="5" name="Straight Connector 4"/>
          <p:cNvCxnSpPr/>
          <p:nvPr/>
        </p:nvCxnSpPr>
        <p:spPr>
          <a:xfrm flipH="1">
            <a:off x="8757634" y="1854558"/>
            <a:ext cx="2596166" cy="4765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678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2- تئوری های سرمایه اجتماعی</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مفهوم سازی سرمایه اجتماعی از</a:t>
            </a:r>
            <a:r>
              <a:rPr lang="fa-IR" smtClean="0">
                <a:solidFill>
                  <a:srgbClr val="FF0000"/>
                </a:solidFill>
                <a:cs typeface="B Zar" panose="00000400000000000000" pitchFamily="2" charset="-78"/>
              </a:rPr>
              <a:t> سه </a:t>
            </a:r>
            <a:r>
              <a:rPr lang="fa-IR" smtClean="0">
                <a:cs typeface="B Zar" panose="00000400000000000000" pitchFamily="2" charset="-78"/>
              </a:rPr>
              <a:t>تئوری پیوند های ضعیف، شکاف ساختاری و تئوری منابع اجتماعی استفاده شده است تئوری پیوند ضعیف و شکاف ساختاری  بر شبکه ارتباطات تاکید دارند و تئویر منابع اجتماعی بر محتوای  روابط در شبکه های متمرکز می باشد. اکنون به اختصار این تئوری ها مرد بررسی قرار می گیرند.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287985" y="1690688"/>
            <a:ext cx="904015" cy="970671"/>
          </a:xfrm>
          <a:prstGeom prst="rect">
            <a:avLst/>
          </a:prstGeom>
        </p:spPr>
      </p:pic>
    </p:spTree>
    <p:extLst>
      <p:ext uri="{BB962C8B-B14F-4D97-AF65-F5344CB8AC3E}">
        <p14:creationId xmlns:p14="http://schemas.microsoft.com/office/powerpoint/2010/main" val="3780349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3/1 تئوری پیوند های ضعیف</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اولین تئوری برای مفهوم سازی سرمایه اجتماعی، تئوری پیوند های ضعیف است. مطابق این توری، هر چه شدت و استحکام روابط میان اعضای شبکه بیشتر باشد، ارزش سرمایه اجتماعی کمتر و بالعکس هر چه شدت و استحکام این روابط ضعیفتر باشد نشان دهنده سرمایه اجتماعی بیشتر است.</a:t>
            </a:r>
            <a:endParaRPr lang="fa-IR">
              <a:cs typeface="B Zar" panose="00000400000000000000" pitchFamily="2" charset="-78"/>
            </a:endParaRPr>
          </a:p>
        </p:txBody>
      </p:sp>
      <p:sp>
        <p:nvSpPr>
          <p:cNvPr id="4" name="Rectangle 3"/>
          <p:cNvSpPr/>
          <p:nvPr/>
        </p:nvSpPr>
        <p:spPr>
          <a:xfrm>
            <a:off x="838200" y="4725797"/>
            <a:ext cx="6462932" cy="1754326"/>
          </a:xfrm>
          <a:prstGeom prst="rect">
            <a:avLst/>
          </a:prstGeom>
        </p:spPr>
        <p:style>
          <a:lnRef idx="1">
            <a:schemeClr val="accent2"/>
          </a:lnRef>
          <a:fillRef idx="3">
            <a:schemeClr val="accent2"/>
          </a:fillRef>
          <a:effectRef idx="2">
            <a:schemeClr val="accent2"/>
          </a:effectRef>
          <a:fontRef idx="minor">
            <a:schemeClr val="lt1"/>
          </a:fontRef>
        </p:style>
        <p:txBody>
          <a:bodyPr wrap="square" lIns="91440" tIns="45720" rIns="91440" bIns="45720">
            <a:spAutoFit/>
          </a:bodyPr>
          <a:lstStyle/>
          <a:p>
            <a:pPr algn="ctr"/>
            <a:r>
              <a:rPr lang="fa-IR" sz="5400" b="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Zar" panose="00000400000000000000" pitchFamily="2" charset="-78"/>
              </a:rPr>
              <a:t>شدت </a:t>
            </a:r>
            <a:r>
              <a:rPr lang="fa-IR" sz="54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Zar" panose="00000400000000000000" pitchFamily="2" charset="-78"/>
              </a:rPr>
              <a:t>و استحکام روابط میان اعضای </a:t>
            </a:r>
            <a:r>
              <a:rPr lang="fa-IR" sz="5400" b="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Zar" panose="00000400000000000000" pitchFamily="2" charset="-78"/>
              </a:rPr>
              <a:t>شبکه</a:t>
            </a:r>
            <a:endParaRPr lang="en-US" sz="54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73264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گرانووتر واضع تئوری پیوندهای ضعیف، معتقد است که می توان سرمایه اجتماعی را از نظر شدت، تکرار و شمولیت انواع مختلف روابط مانند دوستی ها، هعمکاری ها...مورد سنجش قرار داد. شدت و استحکام روابط یک گروه اجتماعی در داخل گروه موجب تضهعیف  روابط اعضای آن گروه  با بیورن می گردد. در واقع </a:t>
            </a:r>
            <a:r>
              <a:rPr lang="fa-IR" smtClean="0">
                <a:solidFill>
                  <a:srgbClr val="FF0000"/>
                </a:solidFill>
                <a:cs typeface="B Zar" panose="00000400000000000000" pitchFamily="2" charset="-78"/>
              </a:rPr>
              <a:t>گرانووتر</a:t>
            </a:r>
            <a:r>
              <a:rPr lang="fa-IR" smtClean="0">
                <a:cs typeface="B Zar" panose="00000400000000000000" pitchFamily="2" charset="-78"/>
              </a:rPr>
              <a:t> معتقد بود که روبط مسنجحم  میان اعضای یک گروه، منتجحر به روباط ضیعف  با اعضای گروه های خارجی شده و سرمایه اجتماعی را کاهش می دهد و در مقبال پیوند های ضعیف درون گروهی مجب ایجاد روابط با افراد و گروه های خارجی شده  و به ایجاد سرمایه اجتماعی می انجامد.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24389" y="4690769"/>
            <a:ext cx="2571750" cy="1781175"/>
          </a:xfrm>
          <a:prstGeom prst="rect">
            <a:avLst/>
          </a:prstGeom>
        </p:spPr>
      </p:pic>
    </p:spTree>
    <p:extLst>
      <p:ext uri="{BB962C8B-B14F-4D97-AF65-F5344CB8AC3E}">
        <p14:creationId xmlns:p14="http://schemas.microsoft.com/office/powerpoint/2010/main" val="1262651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2/3 تئوری کشاف ساختاری</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تئوری در سال 1922 توسط «برت» برای مفهوم سازی سرمایه اجتماعی به </a:t>
            </a:r>
            <a:r>
              <a:rPr lang="fa-IR" smtClean="0">
                <a:cs typeface="B Zar" panose="00000400000000000000" pitchFamily="2" charset="-78"/>
              </a:rPr>
              <a:t>کار </a:t>
            </a:r>
            <a:r>
              <a:rPr lang="fa-IR" smtClean="0">
                <a:cs typeface="B Zar" panose="00000400000000000000" pitchFamily="2" charset="-78"/>
              </a:rPr>
              <a:t>برده شد تاکید تئوری شکاف ساختاری در </a:t>
            </a:r>
            <a:r>
              <a:rPr lang="fa-IR" smtClean="0">
                <a:cs typeface="B Zar" panose="00000400000000000000" pitchFamily="2" charset="-78"/>
              </a:rPr>
              <a:t>رابطه </a:t>
            </a:r>
            <a:r>
              <a:rPr lang="fa-IR" smtClean="0">
                <a:cs typeface="B Zar" panose="00000400000000000000" pitchFamily="2" charset="-78"/>
              </a:rPr>
              <a:t>ی میان «فرد» و «همکاران وی در شبکه» و همین طور روابط میان همکاران با همدیگر است. منظور از شکاف در این تئوری فقدان ارتباط  بین دو فرد در یک شبکه  اجتماعی است که فی نقسه  مزتیی برای سازمان تلقی می شود.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180668"/>
            <a:ext cx="2771775" cy="1647825"/>
          </a:xfrm>
          <a:prstGeom prst="rect">
            <a:avLst/>
          </a:prstGeom>
        </p:spPr>
      </p:pic>
    </p:spTree>
    <p:extLst>
      <p:ext uri="{BB962C8B-B14F-4D97-AF65-F5344CB8AC3E}">
        <p14:creationId xmlns:p14="http://schemas.microsoft.com/office/powerpoint/2010/main" val="3635587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مطابق تئوری شکاف ساختاری اگر یک فرد در شبکه اجتماعی خود با همکارانی  که با هم در ارتباط </a:t>
            </a:r>
            <a:r>
              <a:rPr lang="fa-IR" smtClean="0">
                <a:cs typeface="B Zar" panose="00000400000000000000" pitchFamily="2" charset="-78"/>
              </a:rPr>
              <a:t>نیستند یا </a:t>
            </a:r>
            <a:r>
              <a:rPr lang="fa-IR">
                <a:cs typeface="B Zar" panose="00000400000000000000" pitchFamily="2" charset="-78"/>
              </a:rPr>
              <a:t>خداقل ارتباط اندکی با هم دارند، ارتباط  برقرار کند، نهایت استفاده را خواهد برد. </a:t>
            </a:r>
          </a:p>
          <a:p>
            <a:pPr algn="just"/>
            <a:r>
              <a:rPr lang="fa-IR">
                <a:cs typeface="B Zar" panose="00000400000000000000" pitchFamily="2" charset="-78"/>
              </a:rPr>
              <a:t>تقویت شبکه های شکاف دار دارایی مزایایی است از جمله ازریابی سریع و بی نظیر اطلاعات، قدرت چانه زنی  مضاعف و افزایش قدرت کنترل بر منابع  و نتایج</a:t>
            </a:r>
            <a:r>
              <a:rPr lang="fa-IR"/>
              <a:t>. </a:t>
            </a:r>
            <a:endParaRPr lang="fa-IR" smtClean="0"/>
          </a:p>
          <a:p>
            <a:pPr algn="just"/>
            <a:endParaRPr lang="fa-IR"/>
          </a:p>
          <a:p>
            <a:endParaRPr lang="fa-IR"/>
          </a:p>
        </p:txBody>
      </p:sp>
      <p:sp>
        <p:nvSpPr>
          <p:cNvPr id="4" name="Rectangle 3"/>
          <p:cNvSpPr/>
          <p:nvPr/>
        </p:nvSpPr>
        <p:spPr>
          <a:xfrm>
            <a:off x="838200" y="5119692"/>
            <a:ext cx="5161990" cy="923330"/>
          </a:xfrm>
          <a:prstGeom prst="rect">
            <a:avLst/>
          </a:prstGeom>
        </p:spPr>
        <p:style>
          <a:lnRef idx="3">
            <a:schemeClr val="lt1"/>
          </a:lnRef>
          <a:fillRef idx="1">
            <a:schemeClr val="accent1"/>
          </a:fillRef>
          <a:effectRef idx="1">
            <a:schemeClr val="accent1"/>
          </a:effectRef>
          <a:fontRef idx="minor">
            <a:schemeClr val="lt1"/>
          </a:fontRef>
        </p:style>
        <p:txBody>
          <a:bodyPr wrap="none" lIns="91440" tIns="45720" rIns="91440" bIns="45720">
            <a:spAutoFit/>
          </a:bodyPr>
          <a:lstStyle/>
          <a:p>
            <a:pPr algn="ctr"/>
            <a:r>
              <a:rPr lang="fa-IR" sz="5400" smtClean="0">
                <a:cs typeface="B Zar" panose="00000400000000000000" pitchFamily="2" charset="-78"/>
              </a:rPr>
              <a:t>تئوری </a:t>
            </a:r>
            <a:r>
              <a:rPr lang="fa-IR" sz="5400">
                <a:cs typeface="B Zar" panose="00000400000000000000" pitchFamily="2" charset="-78"/>
              </a:rPr>
              <a:t>شکاف ساختاری</a:t>
            </a:r>
            <a:r>
              <a:rPr lang="en-US" sz="5400" b="1" cap="none" spc="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US" sz="54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529778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چکیده</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امروزه در کنار سرمایه های انسانی، مالی و اقتصادیی، سرمایه دیگری به نام سرمایه اجتماعی مورد بهره بردرای قرار گرفته است. این مفهوم به پیوند ها و ارتباطات میان اعضای یک شبه به عنوان منبع با ارزش اشاره دارد که با حلق هنجارها و اعتماد متقابل موجب تحقیق اهداف اعضا می شود. </a:t>
            </a:r>
          </a:p>
          <a:p>
            <a:pPr algn="just"/>
            <a:endParaRPr lang="fa-IR">
              <a:cs typeface="B Zar" panose="00000400000000000000" pitchFamily="2" charset="-78"/>
            </a:endParaRPr>
          </a:p>
        </p:txBody>
      </p:sp>
      <p:sp>
        <p:nvSpPr>
          <p:cNvPr id="4" name="Flowchart: Process 3"/>
          <p:cNvSpPr/>
          <p:nvPr/>
        </p:nvSpPr>
        <p:spPr>
          <a:xfrm>
            <a:off x="1828800" y="3807725"/>
            <a:ext cx="2320119" cy="99628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حلق هنجارها و اعتماد متقابل</a:t>
            </a:r>
          </a:p>
        </p:txBody>
      </p:sp>
    </p:spTree>
    <p:extLst>
      <p:ext uri="{BB962C8B-B14F-4D97-AF65-F5344CB8AC3E}">
        <p14:creationId xmlns:p14="http://schemas.microsoft.com/office/powerpoint/2010/main" val="3874991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گونه دیگر نیز می توان مفهومئ تئوری شکاف ساختاری را بررسی کرد، این تئوری فرض می کند که بازارها، سازمان ها و افرادی که در ارتباط با هم هستند در صورتی که روابط میان آنها ساختار نیافته، بی نظم و تعریف تنیده باشد. به عنوان یک سرمایه سود آورد برای آنها تلقی خواهد شد و هر چه روابط میان آنها منظم تر و ساختارمند تر باشد از این سرمایه کاسته می شود به طور کلی رسمیت و قانونمند شدن ساختاری با سرمایه اجتماعی در تعارض است</a:t>
            </a:r>
            <a:r>
              <a:rPr lang="fa-IR" smtClean="0"/>
              <a:t>. </a:t>
            </a:r>
          </a:p>
          <a:p>
            <a:pPr algn="just"/>
            <a:endParaRPr lang="fa-IR"/>
          </a:p>
        </p:txBody>
      </p:sp>
      <p:sp>
        <p:nvSpPr>
          <p:cNvPr id="4" name="Rectangle 3"/>
          <p:cNvSpPr/>
          <p:nvPr/>
        </p:nvSpPr>
        <p:spPr>
          <a:xfrm>
            <a:off x="142076" y="4922744"/>
            <a:ext cx="11211724" cy="646331"/>
          </a:xfrm>
          <a:prstGeom prst="rect">
            <a:avLst/>
          </a:prstGeom>
          <a:noFill/>
        </p:spPr>
        <p:txBody>
          <a:bodyPr wrap="none" lIns="91440" tIns="45720" rIns="91440" bIns="45720">
            <a:spAutoFit/>
          </a:bodyPr>
          <a:lstStyle/>
          <a:p>
            <a:pPr algn="ctr"/>
            <a:r>
              <a:rPr lang="fa-IR" sz="3600" b="1" smtClean="0">
                <a:solidFill>
                  <a:srgbClr val="FF0000"/>
                </a:solidFill>
                <a:cs typeface="B Zar" panose="00000400000000000000" pitchFamily="2" charset="-78"/>
              </a:rPr>
              <a:t>رسمیت </a:t>
            </a:r>
            <a:r>
              <a:rPr lang="fa-IR" sz="3600" b="1">
                <a:solidFill>
                  <a:srgbClr val="FF0000"/>
                </a:solidFill>
                <a:cs typeface="B Zar" panose="00000400000000000000" pitchFamily="2" charset="-78"/>
              </a:rPr>
              <a:t>و قانونمند شدن ساختاری با سرمایه اجتماعی در تعارض </a:t>
            </a:r>
            <a:r>
              <a:rPr lang="fa-IR" sz="3600" b="1" smtClean="0">
                <a:solidFill>
                  <a:srgbClr val="FF0000"/>
                </a:solidFill>
                <a:cs typeface="B Zar" panose="00000400000000000000" pitchFamily="2" charset="-78"/>
              </a:rPr>
              <a:t>است</a:t>
            </a:r>
            <a:endParaRPr lang="en-US" sz="3600" b="1" cap="none" spc="0">
              <a:ln/>
              <a:solidFill>
                <a:srgbClr val="FF0000"/>
              </a:solid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1125064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تئوری شکاف ساختاری، سرمایه اجتماعی را یک شبکه ساختار گونه  تعریف می کند که متاثر از عوامل ذیل است: </a:t>
            </a:r>
          </a:p>
          <a:p>
            <a:r>
              <a:rPr lang="fa-IR" smtClean="0">
                <a:solidFill>
                  <a:srgbClr val="FF0000"/>
                </a:solidFill>
                <a:cs typeface="B Zar" panose="00000400000000000000" pitchFamily="2" charset="-78"/>
              </a:rPr>
              <a:t>- اندازه شبکه </a:t>
            </a:r>
            <a:r>
              <a:rPr lang="fa-IR" smtClean="0">
                <a:cs typeface="B Zar" panose="00000400000000000000" pitchFamily="2" charset="-78"/>
              </a:rPr>
              <a:t>: شبکه ههای وسیع و گسترده، کمتر تحمیلی بوده و اجبار برای تبعیت اعضا کمتر است. </a:t>
            </a:r>
          </a:p>
          <a:p>
            <a:r>
              <a:rPr lang="fa-IR" smtClean="0">
                <a:solidFill>
                  <a:srgbClr val="FF0000"/>
                </a:solidFill>
                <a:cs typeface="B Zar" panose="00000400000000000000" pitchFamily="2" charset="-78"/>
              </a:rPr>
              <a:t>- تراکم یا چگالی شبکه- </a:t>
            </a:r>
            <a:r>
              <a:rPr lang="fa-IR" smtClean="0">
                <a:cs typeface="B Zar" panose="00000400000000000000" pitchFamily="2" charset="-78"/>
              </a:rPr>
              <a:t>شبکه هایی که در ان ارتباط و تعامل میان اعضا شدت بیشتری دارد. اجبار اعضا برای تبعیت زیاد است. </a:t>
            </a:r>
          </a:p>
          <a:p>
            <a:r>
              <a:rPr lang="fa-IR" smtClean="0">
                <a:solidFill>
                  <a:srgbClr val="FF0000"/>
                </a:solidFill>
                <a:cs typeface="B Zar" panose="00000400000000000000" pitchFamily="2" charset="-78"/>
              </a:rPr>
              <a:t>سلسله مراتب شبکه </a:t>
            </a:r>
            <a:r>
              <a:rPr lang="fa-IR" smtClean="0">
                <a:cs typeface="B Zar" panose="00000400000000000000" pitchFamily="2" charset="-78"/>
              </a:rPr>
              <a:t>: شبکه های که در آن، روابط بر پایه یک ارتباط مسلط شکل می گیرد، حالت خبر و تحمیل بیشتری دارد</a:t>
            </a:r>
            <a:r>
              <a:rPr lang="fa-IR" smtClean="0"/>
              <a:t>. </a:t>
            </a:r>
            <a:endParaRPr lang="fa-IR"/>
          </a:p>
        </p:txBody>
      </p:sp>
      <p:sp>
        <p:nvSpPr>
          <p:cNvPr id="4" name="Rectangle 3"/>
          <p:cNvSpPr/>
          <p:nvPr/>
        </p:nvSpPr>
        <p:spPr>
          <a:xfrm>
            <a:off x="355606" y="566241"/>
            <a:ext cx="4596222" cy="923330"/>
          </a:xfrm>
          <a:prstGeom prst="rect">
            <a:avLst/>
          </a:prstGeom>
          <a:noFill/>
        </p:spPr>
        <p:txBody>
          <a:bodyPr wrap="square" lIns="91440" tIns="45720" rIns="91440" bIns="45720">
            <a:spAutoFit/>
          </a:bodyPr>
          <a:lstStyle/>
          <a:p>
            <a:pPr algn="ctr"/>
            <a:r>
              <a:rPr lang="fa-IR" sz="5400" b="1" cap="none" spc="0" smtClean="0">
                <a:ln w="6600">
                  <a:solidFill>
                    <a:schemeClr val="accent2"/>
                  </a:solidFill>
                  <a:prstDash val="solid"/>
                </a:ln>
                <a:solidFill>
                  <a:srgbClr val="FFFFFF"/>
                </a:solidFill>
                <a:effectLst>
                  <a:outerShdw dist="38100" dir="2700000" algn="tl" rotWithShape="0">
                    <a:schemeClr val="accent2"/>
                  </a:outerShdw>
                </a:effectLst>
                <a:cs typeface="B Zar" panose="00000400000000000000" pitchFamily="2" charset="-78"/>
              </a:rPr>
              <a:t>شبکه ساختار گونه  </a:t>
            </a:r>
            <a:endParaRPr lang="fa-IR" sz="5400" b="1" cap="none" spc="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694400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مطابق این تئوری برای سنجش میزان سرمایه اجتماعی باید به </a:t>
            </a:r>
            <a:r>
              <a:rPr lang="fa-IR" smtClean="0">
                <a:solidFill>
                  <a:srgbClr val="FF0000"/>
                </a:solidFill>
                <a:cs typeface="B Zar" panose="00000400000000000000" pitchFamily="2" charset="-78"/>
              </a:rPr>
              <a:t>سه</a:t>
            </a:r>
            <a:r>
              <a:rPr lang="fa-IR" smtClean="0">
                <a:cs typeface="B Zar" panose="00000400000000000000" pitchFamily="2" charset="-78"/>
              </a:rPr>
              <a:t> عامل فوق  توجه نمود. هر چه اندازه شبکه وسیعتر و تراکم و سلسله مراتب موجود در آن کمتر باشد میزان سرمایه رو به فزونی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037428" y="895791"/>
            <a:ext cx="794897" cy="794897"/>
          </a:xfrm>
          <a:prstGeom prst="rect">
            <a:avLst/>
          </a:prstGeom>
        </p:spPr>
      </p:pic>
    </p:spTree>
    <p:extLst>
      <p:ext uri="{BB962C8B-B14F-4D97-AF65-F5344CB8AC3E}">
        <p14:creationId xmlns:p14="http://schemas.microsoft.com/office/powerpoint/2010/main" val="1943516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fa-IR" smtClean="0"/>
              <a:t>تئوری منابع اجتماعی</a:t>
            </a:r>
            <a:endParaRPr lang="fa-IR"/>
          </a:p>
        </p:txBody>
      </p:sp>
      <p:sp>
        <p:nvSpPr>
          <p:cNvPr id="3" name="Content Placeholder 2"/>
          <p:cNvSpPr>
            <a:spLocks noGrp="1"/>
          </p:cNvSpPr>
          <p:nvPr>
            <p:ph idx="1"/>
          </p:nvPr>
        </p:nvSpPr>
        <p:spPr/>
        <p:txBody>
          <a:bodyPr/>
          <a:lstStyle/>
          <a:p>
            <a:r>
              <a:rPr lang="fa-IR" smtClean="0"/>
              <a:t>این تئوری که ریشه های آن به مطالعات «لین و کانور» در سال 1981 می رسدف پیوند های مجود رد شبکه را بدون وجوذ منابع داخل آن کاامد نمی داند. از یددگاه این تئوری فقط منابع موجود در درون شبکه است که می تواند  به عنوان یک سرمایه قلمداد شود. به عنوان ثمال، ممکن است اعضای شبکه دارای منابع زیادی از جمله قدرت نفوذ، تحصیلات عالیه ...باشند. و به عنوان منبع با ارزش شناخته شوند، اما این منابع تنها در صورتی سرمایه محسوب خواهد شد که فرد نیاز به آن منابع داشته باشد</a:t>
            </a:r>
            <a:r>
              <a:rPr lang="fa-IR" smtClean="0"/>
              <a:t>.</a:t>
            </a:r>
            <a:endParaRPr lang="fa-IR" smtClean="0"/>
          </a:p>
        </p:txBody>
      </p:sp>
    </p:spTree>
    <p:extLst>
      <p:ext uri="{BB962C8B-B14F-4D97-AF65-F5344CB8AC3E}">
        <p14:creationId xmlns:p14="http://schemas.microsoft.com/office/powerpoint/2010/main" val="790199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مثال اخیر، اگر فرد برای رسیدن به هدفی نیازمند قدرت نفوذ همکار خود باشد، آن منبع خود </a:t>
            </a:r>
            <a:r>
              <a:rPr lang="fa-IR">
                <a:cs typeface="B Zar" panose="00000400000000000000" pitchFamily="2" charset="-78"/>
              </a:rPr>
              <a:t>به </a:t>
            </a:r>
            <a:r>
              <a:rPr lang="fa-IR" smtClean="0">
                <a:cs typeface="B Zar" panose="00000400000000000000" pitchFamily="2" charset="-78"/>
              </a:rPr>
              <a:t>خود </a:t>
            </a:r>
            <a:r>
              <a:rPr lang="fa-IR">
                <a:cs typeface="B Zar" panose="00000400000000000000" pitchFamily="2" charset="-78"/>
              </a:rPr>
              <a:t>سرمایه تلقی خواهد شد و تبعا سایر منابع اعضا </a:t>
            </a:r>
            <a:r>
              <a:rPr lang="fa-IR">
                <a:cs typeface="B Zar" panose="00000400000000000000" pitchFamily="2" charset="-78"/>
              </a:rPr>
              <a:t>مانند </a:t>
            </a:r>
            <a:r>
              <a:rPr lang="fa-IR" smtClean="0">
                <a:cs typeface="B Zar" panose="00000400000000000000" pitchFamily="2" charset="-78"/>
              </a:rPr>
              <a:t>تحصیلات </a:t>
            </a:r>
            <a:r>
              <a:rPr lang="fa-IR">
                <a:cs typeface="B Zar" panose="00000400000000000000" pitchFamily="2" charset="-78"/>
              </a:rPr>
              <a:t>عالیه سرمایه به حساب نخواهد آمد. به طور خلاصه از دیدگاه این  تئوری، اعضای موجود در شبه دارای منابع با ارزشی هستند که می توان فرد را در رسیدن  به اهداف یاری رساند. </a:t>
            </a:r>
          </a:p>
          <a:p>
            <a:endParaRPr lang="fa-IR"/>
          </a:p>
        </p:txBody>
      </p:sp>
    </p:spTree>
    <p:extLst>
      <p:ext uri="{BB962C8B-B14F-4D97-AF65-F5344CB8AC3E}">
        <p14:creationId xmlns:p14="http://schemas.microsoft.com/office/powerpoint/2010/main" val="3221904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مرور ادبیات مربوط به مفهوم ساز  سرمایه اجتماعی می توان به این جمع بندی رسید که تئوری پیوند های ضعیف به ماهیت ارتباطات  در میان اعضای موجود در شبکه تمرکز داشته و تئوری منبع اجتماعی بر ویژگی های ارتباطات  و تعاملات  اعضا و محتوی روابط اشاره دارد. </a:t>
            </a:r>
          </a:p>
          <a:p>
            <a:pPr algn="just"/>
            <a:r>
              <a:rPr lang="fa-IR">
                <a:cs typeface="B Zar" panose="00000400000000000000" pitchFamily="2" charset="-78"/>
              </a:rPr>
              <a:t> </a:t>
            </a:r>
            <a:r>
              <a:rPr lang="fa-IR" smtClean="0">
                <a:cs typeface="B Zar" panose="00000400000000000000" pitchFamily="2" charset="-78"/>
              </a:rPr>
              <a:t>به عبارت تئوری پیوند های ضعیف و شکاف ساختاری هر دو بر «ساختار» شبکه ها معطوف هستند در حالی که تئوری منابع اجتماعی  به « محتوی شبکه» توجه دارد. </a:t>
            </a:r>
          </a:p>
          <a:p>
            <a:endParaRPr lang="fa-IR"/>
          </a:p>
        </p:txBody>
      </p:sp>
      <p:sp>
        <p:nvSpPr>
          <p:cNvPr id="4" name="Rectangle 3"/>
          <p:cNvSpPr/>
          <p:nvPr/>
        </p:nvSpPr>
        <p:spPr>
          <a:xfrm>
            <a:off x="872354" y="5253633"/>
            <a:ext cx="3300904"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fa-IR" sz="5400" b="1">
                <a:ln w="22225">
                  <a:solidFill>
                    <a:schemeClr val="accent2"/>
                  </a:solidFill>
                  <a:prstDash val="solid"/>
                </a:ln>
                <a:solidFill>
                  <a:schemeClr val="accent2">
                    <a:lumMod val="40000"/>
                    <a:lumOff val="60000"/>
                  </a:schemeClr>
                </a:solidFill>
                <a:cs typeface="B Zar" panose="00000400000000000000" pitchFamily="2" charset="-78"/>
              </a:rPr>
              <a:t>محتوی شبکه</a:t>
            </a:r>
            <a:endParaRPr lang="en-US" sz="5400"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241740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4- ابعاد سرمایه اجتماعی</a:t>
            </a:r>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در یک دسته بندی سرمایه اجتماعی به سه بعد ساختاری، شناختی و ارتباطی تقسیم می شود. </a:t>
            </a:r>
          </a:p>
        </p:txBody>
      </p:sp>
    </p:spTree>
    <p:extLst>
      <p:ext uri="{BB962C8B-B14F-4D97-AF65-F5344CB8AC3E}">
        <p14:creationId xmlns:p14="http://schemas.microsoft.com/office/powerpoint/2010/main" val="2671073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4/1 </a:t>
            </a:r>
            <a:r>
              <a:rPr lang="fa-IR">
                <a:solidFill>
                  <a:srgbClr val="FF0000"/>
                </a:solidFill>
                <a:cs typeface="B Zar" panose="00000400000000000000" pitchFamily="2" charset="-78"/>
              </a:rPr>
              <a:t>بعد </a:t>
            </a:r>
            <a:r>
              <a:rPr lang="fa-IR" smtClean="0">
                <a:solidFill>
                  <a:srgbClr val="FF0000"/>
                </a:solidFill>
                <a:cs typeface="B Zar" panose="00000400000000000000" pitchFamily="2" charset="-78"/>
              </a:rPr>
              <a:t>ساختاری</a:t>
            </a:r>
            <a:endParaRPr lang="fa-IR">
              <a:solidFill>
                <a:srgbClr val="FF0000"/>
              </a:solidFill>
            </a:endParaRPr>
          </a:p>
        </p:txBody>
      </p:sp>
      <p:sp>
        <p:nvSpPr>
          <p:cNvPr id="3" name="Content Placeholder 2"/>
          <p:cNvSpPr>
            <a:spLocks noGrp="1"/>
          </p:cNvSpPr>
          <p:nvPr>
            <p:ph idx="1"/>
          </p:nvPr>
        </p:nvSpPr>
        <p:spPr/>
        <p:txBody>
          <a:bodyPr/>
          <a:lstStyle/>
          <a:p>
            <a:r>
              <a:rPr lang="fa-IR" smtClean="0">
                <a:solidFill>
                  <a:srgbClr val="FF0000"/>
                </a:solidFill>
                <a:cs typeface="B Zar" panose="00000400000000000000" pitchFamily="2" charset="-78"/>
              </a:rPr>
              <a:t>الف</a:t>
            </a:r>
            <a:r>
              <a:rPr lang="fa-IR" smtClean="0">
                <a:cs typeface="B Zar" panose="00000400000000000000" pitchFamily="2" charset="-78"/>
              </a:rPr>
              <a:t>- </a:t>
            </a:r>
            <a:r>
              <a:rPr lang="fa-IR">
                <a:solidFill>
                  <a:srgbClr val="FF0000"/>
                </a:solidFill>
                <a:cs typeface="B Zar" panose="00000400000000000000" pitchFamily="2" charset="-78"/>
              </a:rPr>
              <a:t>پیوند های موجود در شبکه</a:t>
            </a:r>
            <a:r>
              <a:rPr lang="fa-IR">
                <a:cs typeface="B Zar" panose="00000400000000000000" pitchFamily="2" charset="-78"/>
              </a:rPr>
              <a:t>:  شامل وسعت و شدت ارتبطات موجود در شبکه </a:t>
            </a:r>
          </a:p>
          <a:p>
            <a:r>
              <a:rPr lang="fa-IR">
                <a:solidFill>
                  <a:srgbClr val="FF0000"/>
                </a:solidFill>
                <a:cs typeface="B Zar" panose="00000400000000000000" pitchFamily="2" charset="-78"/>
              </a:rPr>
              <a:t>ب</a:t>
            </a:r>
            <a:r>
              <a:rPr lang="fa-IR">
                <a:cs typeface="B Zar" panose="00000400000000000000" pitchFamily="2" charset="-78"/>
              </a:rPr>
              <a:t>- </a:t>
            </a:r>
            <a:r>
              <a:rPr lang="fa-IR" smtClean="0">
                <a:solidFill>
                  <a:srgbClr val="FF0000"/>
                </a:solidFill>
                <a:cs typeface="B Zar" panose="00000400000000000000" pitchFamily="2" charset="-78"/>
              </a:rPr>
              <a:t>شکل و ترکیب شبکه</a:t>
            </a:r>
            <a:r>
              <a:rPr lang="fa-IR" smtClean="0">
                <a:cs typeface="B Zar" panose="00000400000000000000" pitchFamily="2" charset="-78"/>
              </a:rPr>
              <a:t>: </a:t>
            </a:r>
            <a:r>
              <a:rPr lang="fa-IR">
                <a:cs typeface="B Zar" panose="00000400000000000000" pitchFamily="2" charset="-78"/>
              </a:rPr>
              <a:t>شامل سلسله مراتب شبکه، میزان ارتباط پذیری و تراکم شبکه </a:t>
            </a:r>
          </a:p>
          <a:p>
            <a:r>
              <a:rPr lang="fa-IR">
                <a:solidFill>
                  <a:srgbClr val="FF0000"/>
                </a:solidFill>
                <a:cs typeface="B Zar" panose="00000400000000000000" pitchFamily="2" charset="-78"/>
              </a:rPr>
              <a:t>ج_ تناسب </a:t>
            </a:r>
            <a:r>
              <a:rPr lang="fa-IR">
                <a:solidFill>
                  <a:srgbClr val="FF0000"/>
                </a:solidFill>
                <a:cs typeface="B Zar" panose="00000400000000000000" pitchFamily="2" charset="-78"/>
              </a:rPr>
              <a:t>سازمانی </a:t>
            </a:r>
            <a:r>
              <a:rPr lang="fa-IR" smtClean="0">
                <a:cs typeface="B Zar" panose="00000400000000000000" pitchFamily="2" charset="-78"/>
              </a:rPr>
              <a:t>تا </a:t>
            </a:r>
            <a:r>
              <a:rPr lang="fa-IR">
                <a:cs typeface="B Zar" panose="00000400000000000000" pitchFamily="2" charset="-78"/>
              </a:rPr>
              <a:t>چه اندازه شبکه ایجاد شده برای یک هدف خاص ممکن است برای اهداف دیگر استفده شود. </a:t>
            </a:r>
          </a:p>
          <a:p>
            <a:endParaRPr lang="fa-IR"/>
          </a:p>
        </p:txBody>
      </p:sp>
    </p:spTree>
    <p:extLst>
      <p:ext uri="{BB962C8B-B14F-4D97-AF65-F5344CB8AC3E}">
        <p14:creationId xmlns:p14="http://schemas.microsoft.com/office/powerpoint/2010/main" val="2208372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4/2 بعد شناختی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الف- زبان و علایم مشترک </a:t>
            </a:r>
          </a:p>
          <a:p>
            <a:r>
              <a:rPr lang="fa-IR" smtClean="0">
                <a:cs typeface="B Zar" panose="00000400000000000000" pitchFamily="2" charset="-78"/>
              </a:rPr>
              <a:t>ب- روایت مشترک</a:t>
            </a:r>
          </a:p>
          <a:p>
            <a:endParaRPr lang="fa-IR"/>
          </a:p>
        </p:txBody>
      </p:sp>
      <p:pic>
        <p:nvPicPr>
          <p:cNvPr id="4" name="Picture 3"/>
          <p:cNvPicPr>
            <a:picLocks noChangeAspect="1"/>
          </p:cNvPicPr>
          <p:nvPr/>
        </p:nvPicPr>
        <p:blipFill>
          <a:blip r:embed="rId2"/>
          <a:stretch>
            <a:fillRect/>
          </a:stretch>
        </p:blipFill>
        <p:spPr>
          <a:xfrm>
            <a:off x="1261768" y="3502855"/>
            <a:ext cx="4507896" cy="2289725"/>
          </a:xfrm>
          <a:prstGeom prst="rect">
            <a:avLst/>
          </a:prstGeom>
        </p:spPr>
      </p:pic>
    </p:spTree>
    <p:extLst>
      <p:ext uri="{BB962C8B-B14F-4D97-AF65-F5344CB8AC3E}">
        <p14:creationId xmlns:p14="http://schemas.microsoft.com/office/powerpoint/2010/main" val="4265649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4/3 بعد ارتباطی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الف- اعتماد </a:t>
            </a:r>
          </a:p>
          <a:p>
            <a:r>
              <a:rPr lang="fa-IR" smtClean="0">
                <a:cs typeface="B Zar" panose="00000400000000000000" pitchFamily="2" charset="-78"/>
              </a:rPr>
              <a:t>ب- هنجارها</a:t>
            </a:r>
          </a:p>
          <a:p>
            <a:r>
              <a:rPr lang="fa-IR" smtClean="0">
                <a:cs typeface="B Zar" panose="00000400000000000000" pitchFamily="2" charset="-78"/>
              </a:rPr>
              <a:t>ج- تعهدات و روابط متقالبل</a:t>
            </a:r>
          </a:p>
          <a:p>
            <a:r>
              <a:rPr lang="fa-IR" smtClean="0">
                <a:cs typeface="B Zar" panose="00000400000000000000" pitchFamily="2" charset="-78"/>
              </a:rPr>
              <a:t>د- تعیین هویت مشترک</a:t>
            </a:r>
            <a:endParaRPr lang="fa-IR">
              <a:cs typeface="B Zar" panose="00000400000000000000" pitchFamily="2" charset="-78"/>
            </a:endParaRPr>
          </a:p>
        </p:txBody>
      </p:sp>
    </p:spTree>
    <p:extLst>
      <p:ext uri="{BB962C8B-B14F-4D97-AF65-F5344CB8AC3E}">
        <p14:creationId xmlns:p14="http://schemas.microsoft.com/office/powerpoint/2010/main" val="266008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مقاله با ارائه تعاریف و مقایسه دیدگاه های صاحب نظران عمده به تعریف تئوری های سه گانه سرمایه اجتماعی – تئوری شکاف ساختاری، پیوند ضعیف و منابع اجتماعی پرداخته و به شناسایی و تحلیل ابعاد مختلف ای نظریه می پردازد. در ادامه برای سنجش میزان سرمایه اجتماعی دو نوع مدل کمی و کیفی ارائه و در پایان مقاله ، مزایا و معایب به کارگیری این نظریه به بحث گذاشته می شود</a:t>
            </a:r>
            <a:r>
              <a:rPr lang="fa-IR" smtClean="0">
                <a:cs typeface="B Zar" panose="00000400000000000000" pitchFamily="2" charset="-78"/>
              </a:rPr>
              <a:t>.</a:t>
            </a:r>
          </a:p>
          <a:p>
            <a:pPr algn="just"/>
            <a:endParaRPr lang="fa-IR">
              <a:cs typeface="B Zar" panose="00000400000000000000" pitchFamily="2" charset="-78"/>
            </a:endParaRPr>
          </a:p>
        </p:txBody>
      </p:sp>
      <p:sp>
        <p:nvSpPr>
          <p:cNvPr id="4" name="Flowchart: Process 3"/>
          <p:cNvSpPr/>
          <p:nvPr/>
        </p:nvSpPr>
        <p:spPr>
          <a:xfrm>
            <a:off x="2088107" y="4067033"/>
            <a:ext cx="3944203" cy="126924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 تئوری های سه گانه سرمایه اجتماعی – تئوری شکاف ساختاری، پیوند ضعیف و منابع اجتماعی </a:t>
            </a:r>
            <a:endParaRPr lang="fa-IR" sz="2000">
              <a:solidFill>
                <a:srgbClr val="FF0000"/>
              </a:solidFill>
            </a:endParaRPr>
          </a:p>
        </p:txBody>
      </p:sp>
    </p:spTree>
    <p:extLst>
      <p:ext uri="{BB962C8B-B14F-4D97-AF65-F5344CB8AC3E}">
        <p14:creationId xmlns:p14="http://schemas.microsoft.com/office/powerpoint/2010/main" val="1941892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مفاهیم و متغیرهای مربوط به </a:t>
            </a:r>
            <a:r>
              <a:rPr lang="fa-IR" smtClean="0">
                <a:solidFill>
                  <a:srgbClr val="FF0000"/>
                </a:solidFill>
                <a:cs typeface="B Zar" panose="00000400000000000000" pitchFamily="2" charset="-78"/>
              </a:rPr>
              <a:t>دو بعد ساختاری و ارتباطی </a:t>
            </a:r>
            <a:r>
              <a:rPr lang="fa-IR" smtClean="0">
                <a:cs typeface="B Zar" panose="00000400000000000000" pitchFamily="2" charset="-78"/>
              </a:rPr>
              <a:t>در </a:t>
            </a:r>
            <a:r>
              <a:rPr lang="fa-IR" smtClean="0">
                <a:cs typeface="B Zar" panose="00000400000000000000" pitchFamily="2" charset="-78"/>
              </a:rPr>
              <a:t>قسمت های قبلی تا حدودی بررسی شد. بعد شناختی  با استفاده از زبان مشترک، بینش مشترک از اهداف و اترزش ها را برای اعضای شبکه فراهم شود، و مقدمه فعالیت بهینه آنان را در سیستم </a:t>
            </a:r>
            <a:r>
              <a:rPr lang="fa-IR" smtClean="0">
                <a:cs typeface="B Zar" panose="00000400000000000000" pitchFamily="2" charset="-78"/>
              </a:rPr>
              <a:t>اجتماعی </a:t>
            </a:r>
            <a:r>
              <a:rPr lang="fa-IR" smtClean="0">
                <a:cs typeface="B Zar" panose="00000400000000000000" pitchFamily="2" charset="-78"/>
              </a:rPr>
              <a:t>فراهم می نماید. </a:t>
            </a:r>
            <a:r>
              <a:rPr lang="fa-IR" smtClean="0">
                <a:cs typeface="B Zar" panose="00000400000000000000" pitchFamily="2" charset="-78"/>
              </a:rPr>
              <a:t>در </a:t>
            </a:r>
            <a:r>
              <a:rPr lang="fa-IR" smtClean="0">
                <a:cs typeface="B Zar" panose="00000400000000000000" pitchFamily="2" charset="-78"/>
              </a:rPr>
              <a:t>سطح سازمانی و محصوصا در سازمان های بزرگ، ایجاد بینش مشترک در میان اعضا و نزدیک نمودن افکار  و دیدگاه های آنان به همدیگر روش هایی برای توسعه بعد شناختی </a:t>
            </a:r>
            <a:r>
              <a:rPr lang="fa-IR" smtClean="0">
                <a:cs typeface="B Zar" panose="00000400000000000000" pitchFamily="2" charset="-78"/>
              </a:rPr>
              <a:t>محسوب </a:t>
            </a:r>
            <a:r>
              <a:rPr lang="fa-IR" smtClean="0">
                <a:cs typeface="B Zar" panose="00000400000000000000" pitchFamily="2" charset="-78"/>
              </a:rPr>
              <a:t>می شود. </a:t>
            </a:r>
          </a:p>
        </p:txBody>
      </p:sp>
    </p:spTree>
    <p:extLst>
      <p:ext uri="{BB962C8B-B14F-4D97-AF65-F5344CB8AC3E}">
        <p14:creationId xmlns:p14="http://schemas.microsoft.com/office/powerpoint/2010/main" val="571755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دسته بندی دیگری از ابعاد سرمایه اجتماعی توسط گروه «کندی» دانشگاه  هاروارد انجام  شده  که متغیر های فوق تا حدودی در این دسته بندی  که به شکل تطبیقی  به انجام رسیده  ملاحظه می شود، این گروه مطالعاتی ، ابعاد یازده گانه زیر را مورد شناسایی قرار داد. </a:t>
            </a:r>
          </a:p>
          <a:p>
            <a:endParaRPr lang="fa-IR"/>
          </a:p>
        </p:txBody>
      </p:sp>
    </p:spTree>
    <p:extLst>
      <p:ext uri="{BB962C8B-B14F-4D97-AF65-F5344CB8AC3E}">
        <p14:creationId xmlns:p14="http://schemas.microsoft.com/office/powerpoint/2010/main" val="2287334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4/4 اعتماد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t>الف- اعتماد اجتماعی: محور اصلی سرمایه اجتماعی، پاسخ به این سوال است که آیا شما اعتمادی به افراد دارید؟ این افراد ممکن است همسایه، همکاران، فروشنده  یک فروشگاه یک هم گیش ، پلیس و خلاصه هم کسانی باشد که در زندگی روزمره با آنها در ارتباط هستید باشد. </a:t>
            </a:r>
          </a:p>
        </p:txBody>
      </p:sp>
    </p:spTree>
    <p:extLst>
      <p:ext uri="{BB962C8B-B14F-4D97-AF65-F5344CB8AC3E}">
        <p14:creationId xmlns:p14="http://schemas.microsoft.com/office/powerpoint/2010/main" val="662294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 اعتماد میان نژآد های مختلف: یک جامعه عموما  یک دست برده و افرد اغلب یک مذهب و نژاد هستندف اما ممکن است سرمایه اجتماعی  را میان نژاد های مختلف (سیاه، سفید، زرد) مورد بررسی قرار داد و میزان اعتماد نژآد ها را نسبت به همدیگر مورد بررسی قرار داد. </a:t>
            </a:r>
          </a:p>
          <a:p>
            <a:endParaRPr lang="fa-IR"/>
          </a:p>
        </p:txBody>
      </p:sp>
    </p:spTree>
    <p:extLst>
      <p:ext uri="{BB962C8B-B14F-4D97-AF65-F5344CB8AC3E}">
        <p14:creationId xmlns:p14="http://schemas.microsoft.com/office/powerpoint/2010/main" val="2539747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4/5 مشارکت سیاسی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الف- </a:t>
            </a:r>
            <a:r>
              <a:rPr lang="fa-IR" smtClean="0">
                <a:solidFill>
                  <a:srgbClr val="FF0000"/>
                </a:solidFill>
                <a:cs typeface="B Zar" panose="00000400000000000000" pitchFamily="2" charset="-78"/>
              </a:rPr>
              <a:t>مشارکت سیاسی عادی- </a:t>
            </a:r>
            <a:r>
              <a:rPr lang="fa-IR" smtClean="0">
                <a:cs typeface="B Zar" panose="00000400000000000000" pitchFamily="2" charset="-78"/>
              </a:rPr>
              <a:t>یکی از ابزار </a:t>
            </a:r>
            <a:r>
              <a:rPr lang="fa-IR" smtClean="0">
                <a:cs typeface="B Zar" panose="00000400000000000000" pitchFamily="2" charset="-78"/>
              </a:rPr>
              <a:t>اندازه </a:t>
            </a:r>
            <a:r>
              <a:rPr lang="fa-IR" smtClean="0">
                <a:cs typeface="B Zar" panose="00000400000000000000" pitchFamily="2" charset="-78"/>
              </a:rPr>
              <a:t>گیری میزان شمکارکت افراد در جامعه اندزاه گیری  میزان مشارکت سیاسی است. این مشارکت را می توان زا تعداد  افراد رای دهنده میزان مطالعه و حجم خردی روزنامه ها اطلاعات شهروندان از مسائل سیاسی و مانند آنها مورد اندازه گیری قرار داد. </a:t>
            </a:r>
          </a:p>
        </p:txBody>
      </p:sp>
    </p:spTree>
    <p:extLst>
      <p:ext uri="{BB962C8B-B14F-4D97-AF65-F5344CB8AC3E}">
        <p14:creationId xmlns:p14="http://schemas.microsoft.com/office/powerpoint/2010/main" val="1035663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 </a:t>
            </a:r>
            <a:r>
              <a:rPr lang="fa-IR">
                <a:solidFill>
                  <a:srgbClr val="FF0000"/>
                </a:solidFill>
                <a:cs typeface="B Zar" panose="00000400000000000000" pitchFamily="2" charset="-78"/>
              </a:rPr>
              <a:t>مشارکت سیاسی نقادانه- </a:t>
            </a:r>
            <a:r>
              <a:rPr lang="fa-IR">
                <a:cs typeface="B Zar" panose="00000400000000000000" pitchFamily="2" charset="-78"/>
              </a:rPr>
              <a:t>مطالعات نشان می دهد که ممکن است جامعه ای از لحاظ مشتارکت سیاسی عادی در حد پایینی باشد؛ به عبارتی افراد شرکت کننده ر انتخابات مجلس خیلی کم باشند و همین طور مطالعه روزنامه ها اندک و بینش سیاسی  جامعه در سطح پایین باشد، اما در عین حال این جامعه  از لحاظ مشارکت سیاسی نقادانه  در سطح بالایی باشد و افراد در فعالیت هایی ماند راهپیمایی هاف تجمع ها، انقلاب های سیاسی – حضور فعالی داشته باشند. بی تردید اندزاه گیری این بعد نیز به مشارکت سیاسی مربوط است. </a:t>
            </a:r>
          </a:p>
          <a:p>
            <a:endParaRPr lang="fa-IR"/>
          </a:p>
        </p:txBody>
      </p:sp>
    </p:spTree>
    <p:extLst>
      <p:ext uri="{BB962C8B-B14F-4D97-AF65-F5344CB8AC3E}">
        <p14:creationId xmlns:p14="http://schemas.microsoft.com/office/powerpoint/2010/main" val="294774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4/6 مشارکت و رهبری مدنی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الف- رهبری </a:t>
            </a:r>
            <a:r>
              <a:rPr lang="fa-IR" smtClean="0">
                <a:solidFill>
                  <a:srgbClr val="FF0000"/>
                </a:solidFill>
                <a:cs typeface="B Zar" panose="00000400000000000000" pitchFamily="2" charset="-78"/>
              </a:rPr>
              <a:t>مدنی: </a:t>
            </a:r>
            <a:r>
              <a:rPr lang="fa-IR" smtClean="0">
                <a:cs typeface="B Zar" panose="00000400000000000000" pitchFamily="2" charset="-78"/>
              </a:rPr>
              <a:t>رهبری </a:t>
            </a:r>
            <a:r>
              <a:rPr lang="fa-IR" smtClean="0">
                <a:cs typeface="B Zar" panose="00000400000000000000" pitchFamily="2" charset="-78"/>
              </a:rPr>
              <a:t>مدنی به میزان مشارکت افراد در گروه </a:t>
            </a:r>
            <a:r>
              <a:rPr lang="fa-IR" smtClean="0">
                <a:cs typeface="B Zar" panose="00000400000000000000" pitchFamily="2" charset="-78"/>
              </a:rPr>
              <a:t>ها، باشگاه </a:t>
            </a:r>
            <a:r>
              <a:rPr lang="fa-IR" smtClean="0">
                <a:cs typeface="B Zar" panose="00000400000000000000" pitchFamily="2" charset="-78"/>
              </a:rPr>
              <a:t>ها و انجمن ها و امور </a:t>
            </a:r>
            <a:r>
              <a:rPr lang="fa-IR" smtClean="0">
                <a:cs typeface="B Zar" panose="00000400000000000000" pitchFamily="2" charset="-78"/>
              </a:rPr>
              <a:t>شر </a:t>
            </a:r>
            <a:r>
              <a:rPr lang="fa-IR" smtClean="0">
                <a:cs typeface="B Zar" panose="00000400000000000000" pitchFamily="2" charset="-78"/>
              </a:rPr>
              <a:t>یا مدرسه و نظایر آنها می پردازد و این سوال را که فرد تا چه  اندازه در این گروه ها و انجمن ها نقش رهبری را ایفا می </a:t>
            </a:r>
            <a:r>
              <a:rPr lang="fa-IR" smtClean="0">
                <a:cs typeface="B Zar" panose="00000400000000000000" pitchFamily="2" charset="-78"/>
              </a:rPr>
              <a:t>کند، </a:t>
            </a:r>
            <a:r>
              <a:rPr lang="fa-IR" smtClean="0">
                <a:cs typeface="B Zar" panose="00000400000000000000" pitchFamily="2" charset="-78"/>
              </a:rPr>
              <a:t>مد نظر قرار می دهد. </a:t>
            </a:r>
          </a:p>
          <a:p>
            <a:pPr algn="just"/>
            <a:r>
              <a:rPr lang="fa-IR" smtClean="0">
                <a:solidFill>
                  <a:srgbClr val="FF0000"/>
                </a:solidFill>
                <a:cs typeface="B Zar" panose="00000400000000000000" pitchFamily="2" charset="-78"/>
              </a:rPr>
              <a:t>ب- مشارکت </a:t>
            </a:r>
            <a:r>
              <a:rPr lang="fa-IR" smtClean="0">
                <a:solidFill>
                  <a:srgbClr val="FF0000"/>
                </a:solidFill>
                <a:cs typeface="B Zar" panose="00000400000000000000" pitchFamily="2" charset="-78"/>
              </a:rPr>
              <a:t>مدنی:</a:t>
            </a:r>
            <a:r>
              <a:rPr lang="fa-IR" smtClean="0">
                <a:cs typeface="B Zar" panose="00000400000000000000" pitchFamily="2" charset="-78"/>
              </a:rPr>
              <a:t> </a:t>
            </a:r>
            <a:r>
              <a:rPr lang="fa-IR" smtClean="0">
                <a:cs typeface="B Zar" panose="00000400000000000000" pitchFamily="2" charset="-78"/>
              </a:rPr>
              <a:t>منظور آن است که افراد جامعه تا چه اندازه  در انواع گروه های زیر فعالیت می کنند: گروه های </a:t>
            </a:r>
            <a:r>
              <a:rPr lang="fa-IR" smtClean="0">
                <a:cs typeface="B Zar" panose="00000400000000000000" pitchFamily="2" charset="-78"/>
              </a:rPr>
              <a:t>مذهبی، </a:t>
            </a:r>
            <a:r>
              <a:rPr lang="fa-IR" smtClean="0">
                <a:cs typeface="B Zar" panose="00000400000000000000" pitchFamily="2" charset="-78"/>
              </a:rPr>
              <a:t>باشگاه های ورزشی، لیگ های حرفه ای ، سازمان های جوانان، انجمن های مربوط به والدین، گروه های حرفه ای موسسات خیریه، اتحادیه های </a:t>
            </a:r>
            <a:r>
              <a:rPr lang="fa-IR" smtClean="0">
                <a:cs typeface="B Zar" panose="00000400000000000000" pitchFamily="2" charset="-78"/>
              </a:rPr>
              <a:t>کارگری؛ </a:t>
            </a:r>
            <a:r>
              <a:rPr lang="fa-IR" smtClean="0">
                <a:cs typeface="B Zar" panose="00000400000000000000" pitchFamily="2" charset="-78"/>
              </a:rPr>
              <a:t>فرهنگ سراها، گروه های ادبی هنری ، فرهنگی، تفریحی، تعاونی ها...</a:t>
            </a:r>
          </a:p>
          <a:p>
            <a:endParaRPr lang="fa-IR"/>
          </a:p>
        </p:txBody>
      </p:sp>
    </p:spTree>
    <p:extLst>
      <p:ext uri="{BB962C8B-B14F-4D97-AF65-F5344CB8AC3E}">
        <p14:creationId xmlns:p14="http://schemas.microsoft.com/office/powerpoint/2010/main" val="758746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4/7 پیوند های اجتماعی غیر رسمی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بعد نقطه مقابل بعد قبلی است. در واقع رهبری و مشارکت مدنی به اندازه گیری سرمایه اجتماعی  از جنبه های رسمی می پردازند، اما  برخی جوامع و اجتماعات، سعی در توسعه  روابط غیر رسمی داشته  و عضویت ها و مشارکت های غیر رسمی را بیشتر ترجیح می دهند. در واقع این بعد به سنجش جنبه های غیر رسمی سرمایه اجتماعی می پردازد مانند : تعداد دوستان یک فرد، میزان معاشرت فرد با دوستان خود  در محیط اداری، معاشرت با همکاران و دوستان  اداری در محیط های خارج از اداره، مشارکت در بازی هایی مانند شطرنج و دیدار از افراد فامیل</a:t>
            </a:r>
            <a:r>
              <a:rPr lang="fa-IR" smtClean="0"/>
              <a:t>. </a:t>
            </a:r>
            <a:endParaRPr lang="fa-IR"/>
          </a:p>
        </p:txBody>
      </p:sp>
    </p:spTree>
    <p:extLst>
      <p:ext uri="{BB962C8B-B14F-4D97-AF65-F5344CB8AC3E}">
        <p14:creationId xmlns:p14="http://schemas.microsoft.com/office/powerpoint/2010/main" val="3970718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4/8 بخشش و روحیه داوطلبی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طرق اندازه گیری روابط افراد جامعه از طریق بررسی عضویت و همکاری آنها با نهادهای خیریه  و داوطلبانه است. این همکاری می تواند به صورت یاری های مالی انجام شود مانند کمک مالی به کمیته امداد، شیرخوارگاه ها... و یا ازطریق </a:t>
            </a:r>
            <a:r>
              <a:rPr lang="fa-IR" smtClean="0">
                <a:cs typeface="B Zar" panose="00000400000000000000" pitchFamily="2" charset="-78"/>
              </a:rPr>
              <a:t>اختصاص </a:t>
            </a:r>
            <a:r>
              <a:rPr lang="fa-IR" smtClean="0">
                <a:cs typeface="B Zar" panose="00000400000000000000" pitchFamily="2" charset="-78"/>
              </a:rPr>
              <a:t>وفت </a:t>
            </a:r>
            <a:r>
              <a:rPr lang="fa-IR" smtClean="0">
                <a:cs typeface="B Zar" panose="00000400000000000000" pitchFamily="2" charset="-78"/>
              </a:rPr>
              <a:t>باشد </a:t>
            </a:r>
            <a:r>
              <a:rPr lang="fa-IR" smtClean="0">
                <a:cs typeface="B Zar" panose="00000400000000000000" pitchFamily="2" charset="-78"/>
              </a:rPr>
              <a:t>مانند شرکت در جلسات مربوط به انجمن های توسعه شهری و یا حمایت از فارغ التحصیلان دانشگاه ها. </a:t>
            </a:r>
          </a:p>
        </p:txBody>
      </p:sp>
    </p:spTree>
    <p:extLst>
      <p:ext uri="{BB962C8B-B14F-4D97-AF65-F5344CB8AC3E}">
        <p14:creationId xmlns:p14="http://schemas.microsoft.com/office/powerpoint/2010/main" val="3139223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4/9 </a:t>
            </a:r>
            <a:r>
              <a:rPr lang="fa-IR">
                <a:solidFill>
                  <a:srgbClr val="FF0000"/>
                </a:solidFill>
                <a:cs typeface="B Zar" panose="00000400000000000000" pitchFamily="2" charset="-78"/>
              </a:rPr>
              <a:t>مشارکت مذهبی </a:t>
            </a: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مذهب و دین نقش خیلی مهمی در سرمایه اجتماعی ایفا می کند. افراد بر حسب دین و مذهب که دارند ممکن است منشا مشارکت باشند مانند حضور و فعالیت در امور مساجد، تکایا، کلیسا ها و اماکن مذهبی  و زیارتی</a:t>
            </a:r>
          </a:p>
          <a:p>
            <a:endParaRPr lang="fa-IR"/>
          </a:p>
        </p:txBody>
      </p:sp>
    </p:spTree>
    <p:extLst>
      <p:ext uri="{BB962C8B-B14F-4D97-AF65-F5344CB8AC3E}">
        <p14:creationId xmlns:p14="http://schemas.microsoft.com/office/powerpoint/2010/main" val="58123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بحث سرمایه اجتماعی بل از 1916 در مقاله ای توسط هانی فان از دانشگاه ویرجینیای غربی برای نخستین بار مطرح شد.اما علی رغم اهمیت آن در تحقیقات اجتماعی تا سال 1960 میلادی که توسط جین جاکوب در برنامه ریزی شهری به کار برده شد. شکل عادی به خود نگرفت. در دهه 1970 این تئوری سرمایه اجتماعی برای انتقاد از نظریات نئو کلاسیک  و ناعادلانه بودن توزیع در آمد استفاده کرد. </a:t>
            </a:r>
          </a:p>
        </p:txBody>
      </p:sp>
      <p:pic>
        <p:nvPicPr>
          <p:cNvPr id="4" name="Picture 3"/>
          <p:cNvPicPr>
            <a:picLocks noChangeAspect="1"/>
          </p:cNvPicPr>
          <p:nvPr/>
        </p:nvPicPr>
        <p:blipFill>
          <a:blip r:embed="rId2"/>
          <a:stretch>
            <a:fillRect/>
          </a:stretch>
        </p:blipFill>
        <p:spPr>
          <a:xfrm>
            <a:off x="838200" y="4168775"/>
            <a:ext cx="2143125" cy="2143125"/>
          </a:xfrm>
          <a:prstGeom prst="rect">
            <a:avLst/>
          </a:prstGeom>
        </p:spPr>
      </p:pic>
    </p:spTree>
    <p:extLst>
      <p:ext uri="{BB962C8B-B14F-4D97-AF65-F5344CB8AC3E}">
        <p14:creationId xmlns:p14="http://schemas.microsoft.com/office/powerpoint/2010/main" val="1259325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4/10</a:t>
            </a:r>
            <a:r>
              <a:rPr lang="fa-IR">
                <a:solidFill>
                  <a:srgbClr val="FF0000"/>
                </a:solidFill>
                <a:cs typeface="B Zar" panose="00000400000000000000" pitchFamily="2" charset="-78"/>
              </a:rPr>
              <a:t>عدالت در مشارکت مدنی </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برخی جوامع تمایل به سوی افراد متمکن تحصیلات عالیه  و نژاد خاصی است و بالعکس در برخی جوامع  دیگر افراد فقیر و دارای پایگاه اجتماعی پایین تر در اولویت قرار دارند. از آن جایی که این عوامل در سلامتی جامعه مهم هستند، لذا اندازه گیری میزان تساوی افراد </a:t>
            </a:r>
            <a:r>
              <a:rPr lang="fa-IR" smtClean="0">
                <a:cs typeface="B Zar" panose="00000400000000000000" pitchFamily="2" charset="-78"/>
              </a:rPr>
              <a:t>مختلف </a:t>
            </a:r>
            <a:r>
              <a:rPr lang="fa-IR" smtClean="0">
                <a:cs typeface="B Zar" panose="00000400000000000000" pitchFamily="2" charset="-78"/>
              </a:rPr>
              <a:t>در مشارکت های اجتماعی حایز اهمیت است. می توان این بعد را با عواملی از قبیل نژآد، درآمد، تحصیلات مورد بررسی قرار دارد. </a:t>
            </a:r>
          </a:p>
          <a:p>
            <a:endParaRPr lang="fa-IR"/>
          </a:p>
        </p:txBody>
      </p:sp>
    </p:spTree>
    <p:extLst>
      <p:ext uri="{BB962C8B-B14F-4D97-AF65-F5344CB8AC3E}">
        <p14:creationId xmlns:p14="http://schemas.microsoft.com/office/powerpoint/2010/main" val="25116441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4/11 تنوع معاشرت ها و دوستی 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اشاره به معاشرت و رفاقت فرد با طبقات مختلف اجتماعی، نژآد ها و اقوام و مذاهب و ادیان مختلف دارد. به عبارتی هر چه فرد با افراد طبقات و گروه های متعل به نژآد ها و مذاهب مختلف در ارتباط بوده  و با آنها حالت دوستی ایجاد کرده باشد  موجب فزونی سرمایه اجتماعی شده است.</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917118" y="4037428"/>
            <a:ext cx="3772671" cy="2139535"/>
          </a:xfrm>
          <a:prstGeom prst="rect">
            <a:avLst/>
          </a:prstGeom>
        </p:spPr>
      </p:pic>
    </p:spTree>
    <p:extLst>
      <p:ext uri="{BB962C8B-B14F-4D97-AF65-F5344CB8AC3E}">
        <p14:creationId xmlns:p14="http://schemas.microsoft.com/office/powerpoint/2010/main" val="20359368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00B0F0"/>
                </a:solidFill>
                <a:cs typeface="B Zar" panose="00000400000000000000" pitchFamily="2" charset="-78"/>
              </a:rPr>
              <a:t>5- مدل هایی برای سنجش سرمایه اجتماعی</a:t>
            </a:r>
            <a:endParaRPr lang="fa-IR">
              <a:solidFill>
                <a:srgbClr val="00B0F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گونه که عنوان شد، سرمایه اجتماعی مانند سرمایه های مادی قابل سنجش است. مدل ها و ابزار مختلفی برای سنجش سرمایه اجتماعی ارائه شده است که در یک دسته بندی کلی می توان این ابزار را به دو بعد کمی و کیفی تقسیم نمود. این مقاله در تلاش است مدلی برای سنجش کمی و یک مدل برای سنجش کیفی سرمایه اجتماعی ارائه دهد. </a:t>
            </a:r>
            <a:endParaRPr lang="fa-IR">
              <a:cs typeface="B Zar" panose="00000400000000000000" pitchFamily="2" charset="-78"/>
            </a:endParaRPr>
          </a:p>
        </p:txBody>
      </p:sp>
    </p:spTree>
    <p:extLst>
      <p:ext uri="{BB962C8B-B14F-4D97-AF65-F5344CB8AC3E}">
        <p14:creationId xmlns:p14="http://schemas.microsoft.com/office/powerpoint/2010/main" val="15603039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5/1 مدل کیفی سرمایه اجتماعی</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مدل های کیفی  مختلفی برای سنجش سرمایه اجتماعی ارائه شده است. به عنوان مثال،  مدل </a:t>
            </a:r>
            <a:r>
              <a:rPr lang="en-US" smtClean="0">
                <a:cs typeface="B Zar" panose="00000400000000000000" pitchFamily="2" charset="-78"/>
              </a:rPr>
              <a:t>CRLRA</a:t>
            </a:r>
            <a:r>
              <a:rPr lang="fa-IR" smtClean="0">
                <a:cs typeface="B Zar" panose="00000400000000000000" pitchFamily="2" charset="-78"/>
              </a:rPr>
              <a:t> که توسط فالک و کیلپاتریک در سال 2000 میلادی ارائه شده و توسط محققین زیادی مورد استفاده قرار </a:t>
            </a:r>
            <a:r>
              <a:rPr lang="fa-IR" smtClean="0">
                <a:cs typeface="B Zar" panose="00000400000000000000" pitchFamily="2" charset="-78"/>
              </a:rPr>
              <a:t>گرفته </a:t>
            </a:r>
            <a:r>
              <a:rPr lang="fa-IR" smtClean="0">
                <a:cs typeface="B Zar" panose="00000400000000000000" pitchFamily="2" charset="-78"/>
              </a:rPr>
              <a:t>است. این مدل سرمایه اجتماعی را در سه سطح خود، میانی و کلان مورد بررسی قرار می دهد.  در سطح خرد سرمایه اجتماعی اشاره به افراد موجود در شبکه دارد که بر اثر تعامل میان این افراد، </a:t>
            </a:r>
            <a:r>
              <a:rPr lang="fa-IR" smtClean="0">
                <a:cs typeface="B Zar" panose="00000400000000000000" pitchFamily="2" charset="-78"/>
              </a:rPr>
              <a:t>شناخت  </a:t>
            </a:r>
            <a:r>
              <a:rPr lang="fa-IR" smtClean="0">
                <a:cs typeface="B Zar" panose="00000400000000000000" pitchFamily="2" charset="-78"/>
              </a:rPr>
              <a:t>حاصل و هویت اعضا شکل می گیرد. </a:t>
            </a:r>
            <a:endParaRPr lang="fa-IR" smtClean="0">
              <a:cs typeface="B Zar" panose="00000400000000000000" pitchFamily="2" charset="-78"/>
            </a:endParaRPr>
          </a:p>
          <a:p>
            <a:pPr algn="just"/>
            <a:endParaRPr lang="fa-IR">
              <a:cs typeface="B Zar" panose="00000400000000000000" pitchFamily="2" charset="-78"/>
            </a:endParaRPr>
          </a:p>
        </p:txBody>
      </p:sp>
      <p:sp>
        <p:nvSpPr>
          <p:cNvPr id="4" name="Rectangle 3"/>
          <p:cNvSpPr/>
          <p:nvPr/>
        </p:nvSpPr>
        <p:spPr>
          <a:xfrm>
            <a:off x="838200" y="4922745"/>
            <a:ext cx="6245621"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a-IR" sz="5400" b="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B Zar" panose="00000400000000000000" pitchFamily="2" charset="-78"/>
              </a:rPr>
              <a:t>مدل های کیفی  مختلفی</a:t>
            </a:r>
            <a:endParaRPr lang="en-US" sz="5400" b="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B Zar" panose="00000400000000000000" pitchFamily="2" charset="-78"/>
            </a:endParaRPr>
          </a:p>
        </p:txBody>
      </p:sp>
    </p:spTree>
    <p:extLst>
      <p:ext uri="{BB962C8B-B14F-4D97-AF65-F5344CB8AC3E}">
        <p14:creationId xmlns:p14="http://schemas.microsoft.com/office/powerpoint/2010/main" val="1415161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سطح میانی، سرمایه اجتماعی به اجتماعات و گروه ها و سازمان ها اشاره دارد و باعث تقویت و ساخت بنیه ارزشی و تعاملی گروه می شود. در سطح کلان به جامعه که در برگیرنده  سازمان ها و گروه های مختلف است تمرکز داشته و مجب شکل گیری و تقویت مراودات و ارتباطات جمعی شده و ارزش های مشترک را بهبود می بخشد. مطابق شکل شماره 1 همه این سطوح با هم در ارتباط بوده و موجب تقویت یانقصان همدیگر می شوند. </a:t>
            </a:r>
            <a:endParaRPr lang="fa-IR">
              <a:cs typeface="B Zar" panose="00000400000000000000" pitchFamily="2" charset="-78"/>
            </a:endParaRPr>
          </a:p>
        </p:txBody>
      </p:sp>
    </p:spTree>
    <p:extLst>
      <p:ext uri="{BB962C8B-B14F-4D97-AF65-F5344CB8AC3E}">
        <p14:creationId xmlns:p14="http://schemas.microsoft.com/office/powerpoint/2010/main" val="42301354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2670821" y="814791"/>
            <a:ext cx="6850358" cy="5416763"/>
          </a:xfrm>
          <a:prstGeom prst="rect">
            <a:avLst/>
          </a:prstGeom>
        </p:spPr>
      </p:pic>
    </p:spTree>
    <p:extLst>
      <p:ext uri="{BB962C8B-B14F-4D97-AF65-F5344CB8AC3E}">
        <p14:creationId xmlns:p14="http://schemas.microsoft.com/office/powerpoint/2010/main" val="2644061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مدل </a:t>
            </a:r>
            <a:r>
              <a:rPr lang="en-US" smtClean="0">
                <a:cs typeface="B Zar" panose="00000400000000000000" pitchFamily="2" charset="-78"/>
              </a:rPr>
              <a:t>CRLRA</a:t>
            </a:r>
            <a:r>
              <a:rPr lang="fa-IR" smtClean="0">
                <a:cs typeface="B Zar" panose="00000400000000000000" pitchFamily="2" charset="-78"/>
              </a:rPr>
              <a:t> مبتنی بر تئوری منابع اجتماعی است که قبلا توضیح داده شد بر پایه این مدلف سرمایه اجتماعی شامل مانعی است که موجب </a:t>
            </a:r>
            <a:r>
              <a:rPr lang="fa-IR" smtClean="0">
                <a:cs typeface="B Zar" panose="00000400000000000000" pitchFamily="2" charset="-78"/>
              </a:rPr>
              <a:t>افزایش </a:t>
            </a:r>
            <a:r>
              <a:rPr lang="fa-IR" smtClean="0">
                <a:cs typeface="B Zar" panose="00000400000000000000" pitchFamily="2" charset="-78"/>
              </a:rPr>
              <a:t>ظرفیت جامعه/سازمان می شود. در سطح فردی، این منابع شامل شناخت و هویت است. منظور از منابع شناخت و دانش، دانستن منبع اطلاعات و شیوه های انجام کار و یا برطرف نمودن  مشکلات پیش آمده در شبکه می باشد. منابع هویت، اشاره به هنجارها و ارزش ها دارد،  به عبارتی منبع هویت به این که افراد تا چه اندازه دارای ارزش ها و بیشتری </a:t>
            </a:r>
            <a:r>
              <a:rPr lang="fa-IR" smtClean="0">
                <a:cs typeface="B Zar" panose="00000400000000000000" pitchFamily="2" charset="-78"/>
              </a:rPr>
              <a:t>مشترک </a:t>
            </a:r>
            <a:r>
              <a:rPr lang="fa-IR" smtClean="0">
                <a:cs typeface="B Zar" panose="00000400000000000000" pitchFamily="2" charset="-78"/>
              </a:rPr>
              <a:t>بوده  و قادر به کار با دیگران هستند تمرکز دارد. </a:t>
            </a:r>
            <a:endParaRPr lang="fa-IR" smtClean="0">
              <a:cs typeface="B Zar" panose="00000400000000000000" pitchFamily="2" charset="-78"/>
            </a:endParaRPr>
          </a:p>
          <a:p>
            <a:pPr algn="just"/>
            <a:endParaRPr lang="fa-IR" smtClean="0">
              <a:cs typeface="B Zar" panose="00000400000000000000" pitchFamily="2" charset="-78"/>
            </a:endParaRPr>
          </a:p>
        </p:txBody>
      </p:sp>
      <p:sp>
        <p:nvSpPr>
          <p:cNvPr id="4" name="Flowchart: Connector 3"/>
          <p:cNvSpPr/>
          <p:nvPr/>
        </p:nvSpPr>
        <p:spPr>
          <a:xfrm>
            <a:off x="838200" y="4840532"/>
            <a:ext cx="3277773" cy="1336431"/>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اشاره به هنجارها و ارزش ها</a:t>
            </a:r>
            <a:endParaRPr lang="fa-IR" sz="2000" b="1">
              <a:solidFill>
                <a:srgbClr val="FF0000"/>
              </a:solidFill>
            </a:endParaRPr>
          </a:p>
        </p:txBody>
      </p:sp>
    </p:spTree>
    <p:extLst>
      <p:ext uri="{BB962C8B-B14F-4D97-AF65-F5344CB8AC3E}">
        <p14:creationId xmlns:p14="http://schemas.microsoft.com/office/powerpoint/2010/main" val="2555352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منابع شناخت و هویت در سطح اجتماعی  و سازمان با هم تلفیق شده و منبعی از سرمایه اجتماعی برای آن سازمان/ اجتماع پدید می اورند که در سطح میانی به زیرساخت های ارزشی  ئ تعاملی سازمان مربوط و در سطح کلان به زیر ساخت های مراوده ای و ارتباطی اجتماعی ختم می شود. </a:t>
            </a:r>
          </a:p>
          <a:p>
            <a:pPr algn="just"/>
            <a:r>
              <a:rPr lang="fa-IR" smtClean="0">
                <a:cs typeface="B Zar" panose="00000400000000000000" pitchFamily="2" charset="-78"/>
              </a:rPr>
              <a:t>مدل نسبتا جامع کیفی که گزارش به تحلیل سرمایه اجتماعی در سطح سازمانی  دارد مدل </a:t>
            </a:r>
            <a:r>
              <a:rPr lang="en-US" smtClean="0">
                <a:cs typeface="B Zar" panose="00000400000000000000" pitchFamily="2" charset="-78"/>
              </a:rPr>
              <a:t>SCAT</a:t>
            </a:r>
            <a:r>
              <a:rPr lang="fa-IR" smtClean="0">
                <a:cs typeface="B Zar" panose="00000400000000000000" pitchFamily="2" charset="-78"/>
              </a:rPr>
              <a:t> است که برای اولین بار در 1998 توسط «بین و هیکس» ارائه و سپس توسط محققین دیگر از جمله کریشنا و شرادر  در سال 1999 توسعه داده  شد. مدل </a:t>
            </a:r>
            <a:r>
              <a:rPr lang="en-US" smtClean="0">
                <a:cs typeface="B Zar" panose="00000400000000000000" pitchFamily="2" charset="-78"/>
              </a:rPr>
              <a:t>SCAT</a:t>
            </a:r>
            <a:r>
              <a:rPr lang="fa-IR" smtClean="0">
                <a:cs typeface="B Zar" panose="00000400000000000000" pitchFamily="2" charset="-78"/>
              </a:rPr>
              <a:t> سعی در تصویر ابعاد و ترکیب سرمایه اجتماعی در سطح سازمان دارد. </a:t>
            </a:r>
            <a:endParaRPr lang="fa-IR">
              <a:cs typeface="B Zar" panose="00000400000000000000" pitchFamily="2" charset="-78"/>
            </a:endParaRPr>
          </a:p>
        </p:txBody>
      </p:sp>
    </p:spTree>
    <p:extLst>
      <p:ext uri="{BB962C8B-B14F-4D97-AF65-F5344CB8AC3E}">
        <p14:creationId xmlns:p14="http://schemas.microsoft.com/office/powerpoint/2010/main" val="20377458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2838734" y="583985"/>
            <a:ext cx="6578221" cy="5592978"/>
          </a:xfrm>
          <a:prstGeom prst="rect">
            <a:avLst/>
          </a:prstGeom>
        </p:spPr>
      </p:pic>
    </p:spTree>
    <p:extLst>
      <p:ext uri="{BB962C8B-B14F-4D97-AF65-F5344CB8AC3E}">
        <p14:creationId xmlns:p14="http://schemas.microsoft.com/office/powerpoint/2010/main" val="8155399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mtClean="0"/>
              <a:t>در این مدل، سرمایه اجتماعی به دو سطحئ کلان و خرد تقسیم شده است، سطح کلان اشاره به محیطی دارد که سازمان در آن فعالیت دارد که شامل  نقش قوانین، چارچوب حقوقی، نوعی حکومت و نظام سیاسی، میزان عدم تمرکز و میزان مشارکت سیاسی افراد در خط مکشی کلان است. </a:t>
            </a:r>
          </a:p>
        </p:txBody>
      </p:sp>
    </p:spTree>
    <p:extLst>
      <p:ext uri="{BB962C8B-B14F-4D97-AF65-F5344CB8AC3E}">
        <p14:creationId xmlns:p14="http://schemas.microsoft.com/office/powerpoint/2010/main" val="81315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جیمز کلمن (1988) برای اولین بار این مفهوم در آمریکای شمالی وارد عرصه سیاسی کرد. تلاش های وی در اروپا توسط پوتنام پیگیری شد. تئوری سرمایه اجتماعی، عمدتا با نظریه های بوردیو کلمن و پیدا کرد. در این مقاله، تعاریف سرمایه اجتماعی از دیدگاه این محققین بررسی خواهد شد. </a:t>
            </a:r>
          </a:p>
          <a:p>
            <a:endParaRPr lang="fa-IR"/>
          </a:p>
        </p:txBody>
      </p:sp>
      <p:pic>
        <p:nvPicPr>
          <p:cNvPr id="4" name="Picture 3"/>
          <p:cNvPicPr>
            <a:picLocks noChangeAspect="1"/>
          </p:cNvPicPr>
          <p:nvPr/>
        </p:nvPicPr>
        <p:blipFill>
          <a:blip r:embed="rId2"/>
          <a:stretch>
            <a:fillRect/>
          </a:stretch>
        </p:blipFill>
        <p:spPr>
          <a:xfrm>
            <a:off x="1119612" y="3758465"/>
            <a:ext cx="2619375" cy="1743075"/>
          </a:xfrm>
          <a:prstGeom prst="rect">
            <a:avLst/>
          </a:prstGeom>
        </p:spPr>
      </p:pic>
      <p:sp>
        <p:nvSpPr>
          <p:cNvPr id="5" name="TextBox 4"/>
          <p:cNvSpPr txBox="1"/>
          <p:nvPr/>
        </p:nvSpPr>
        <p:spPr>
          <a:xfrm>
            <a:off x="1869742" y="5745707"/>
            <a:ext cx="1119117" cy="369332"/>
          </a:xfrm>
          <a:prstGeom prst="rect">
            <a:avLst/>
          </a:prstGeom>
          <a:noFill/>
        </p:spPr>
        <p:txBody>
          <a:bodyPr wrap="square" rtlCol="1">
            <a:spAutoFit/>
          </a:bodyPr>
          <a:lstStyle/>
          <a:p>
            <a:pPr algn="ctr"/>
            <a:r>
              <a:rPr lang="fa-IR" smtClean="0">
                <a:cs typeface="B Zar" panose="00000400000000000000" pitchFamily="2" charset="-78"/>
              </a:rPr>
              <a:t>جیمز کلمن</a:t>
            </a:r>
            <a:endParaRPr lang="fa-IR">
              <a:cs typeface="B Zar" panose="00000400000000000000" pitchFamily="2" charset="-78"/>
            </a:endParaRPr>
          </a:p>
        </p:txBody>
      </p:sp>
    </p:spTree>
    <p:extLst>
      <p:ext uri="{BB962C8B-B14F-4D97-AF65-F5344CB8AC3E}">
        <p14:creationId xmlns:p14="http://schemas.microsoft.com/office/powerpoint/2010/main" val="21619886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fa-IR">
                <a:cs typeface="B Zar" panose="00000400000000000000" pitchFamily="2" charset="-78"/>
              </a:rPr>
              <a:t>سرمایه اجتماعی در سطح خرد به </a:t>
            </a:r>
            <a:r>
              <a:rPr lang="fa-IR">
                <a:solidFill>
                  <a:srgbClr val="FF0000"/>
                </a:solidFill>
                <a:cs typeface="B Zar" panose="00000400000000000000" pitchFamily="2" charset="-78"/>
              </a:rPr>
              <a:t>دو بعد شناختی  و ساختاری </a:t>
            </a:r>
            <a:r>
              <a:rPr lang="fa-IR">
                <a:cs typeface="B Zar" panose="00000400000000000000" pitchFamily="2" charset="-78"/>
              </a:rPr>
              <a:t>تقسیم شده است. بعد شناختی به بخش نامحسوس سرمایه اجتماعی مانند ارزش ها، عقاید، نگرش ها و رفتار و هنجارهای اجتماعی می پردازد. ارزشهای شناختی به روحیه اعتماد و یکپارچگی اعضا و همین طور ارتباط متقابل که میان اعضای یک جامعه وجود دارد می پردازد. </a:t>
            </a:r>
          </a:p>
          <a:p>
            <a:pPr algn="just"/>
            <a:r>
              <a:rPr lang="fa-IR">
                <a:cs typeface="B Zar" panose="00000400000000000000" pitchFamily="2" charset="-78"/>
              </a:rPr>
              <a:t>این ارزش </a:t>
            </a:r>
            <a:r>
              <a:rPr lang="fa-IR">
                <a:cs typeface="B Zar" panose="00000400000000000000" pitchFamily="2" charset="-78"/>
              </a:rPr>
              <a:t>ها </a:t>
            </a:r>
            <a:r>
              <a:rPr lang="fa-IR" smtClean="0">
                <a:cs typeface="B Zar" panose="00000400000000000000" pitchFamily="2" charset="-78"/>
              </a:rPr>
              <a:t>شرایطی </a:t>
            </a:r>
            <a:r>
              <a:rPr lang="fa-IR">
                <a:cs typeface="B Zar" panose="00000400000000000000" pitchFamily="2" charset="-78"/>
              </a:rPr>
              <a:t>را در جامعه سازمان به وجود </a:t>
            </a:r>
            <a:r>
              <a:rPr lang="fa-IR">
                <a:cs typeface="B Zar" panose="00000400000000000000" pitchFamily="2" charset="-78"/>
              </a:rPr>
              <a:t>می </a:t>
            </a:r>
            <a:r>
              <a:rPr lang="fa-IR" smtClean="0">
                <a:cs typeface="B Zar" panose="00000400000000000000" pitchFamily="2" charset="-78"/>
              </a:rPr>
              <a:t>آورند  </a:t>
            </a:r>
            <a:r>
              <a:rPr lang="fa-IR">
                <a:cs typeface="B Zar" panose="00000400000000000000" pitchFamily="2" charset="-78"/>
              </a:rPr>
              <a:t>که در آن اعضا برای تولید کالای مشترک می توانند </a:t>
            </a:r>
            <a:r>
              <a:rPr lang="fa-IR">
                <a:cs typeface="B Zar" panose="00000400000000000000" pitchFamily="2" charset="-78"/>
              </a:rPr>
              <a:t>با </a:t>
            </a:r>
            <a:r>
              <a:rPr lang="fa-IR" smtClean="0">
                <a:cs typeface="B Zar" panose="00000400000000000000" pitchFamily="2" charset="-78"/>
              </a:rPr>
              <a:t>همت </a:t>
            </a:r>
            <a:r>
              <a:rPr lang="fa-IR">
                <a:cs typeface="B Zar" panose="00000400000000000000" pitchFamily="2" charset="-78"/>
              </a:rPr>
              <a:t>همکاری نمایند. بعد ساختاری سرمایه اجتماعی دربرگیرنده  ساختارها و شبکه هایی است که حاوی فرایندهای تصمیم گیری جمعی و روشن، رهبران پاسخ گو و مسئولیت متقابل است . (َکل شماره 2)</a:t>
            </a:r>
          </a:p>
          <a:p>
            <a:endParaRPr lang="fa-IR"/>
          </a:p>
        </p:txBody>
      </p:sp>
      <p:pic>
        <p:nvPicPr>
          <p:cNvPr id="7" name="Picture 6"/>
          <p:cNvPicPr>
            <a:picLocks noChangeAspect="1"/>
          </p:cNvPicPr>
          <p:nvPr/>
        </p:nvPicPr>
        <p:blipFill>
          <a:blip r:embed="rId2"/>
          <a:stretch>
            <a:fillRect/>
          </a:stretch>
        </p:blipFill>
        <p:spPr>
          <a:xfrm>
            <a:off x="6684426" y="905168"/>
            <a:ext cx="785520" cy="785520"/>
          </a:xfrm>
          <a:prstGeom prst="rect">
            <a:avLst/>
          </a:prstGeom>
        </p:spPr>
      </p:pic>
      <p:sp>
        <p:nvSpPr>
          <p:cNvPr id="6" name="AutoShape 4" descr="Number 2 png images | PNGEgg"/>
          <p:cNvSpPr>
            <a:spLocks noGrp="1" noChangeAspect="1" noChangeArrowheads="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9607670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گرچه پرداختن به سرمایه اجتماعی در سطح کلان ضروری است اما مدل </a:t>
            </a:r>
            <a:r>
              <a:rPr lang="en-US" smtClean="0">
                <a:cs typeface="B Zar" panose="00000400000000000000" pitchFamily="2" charset="-78"/>
              </a:rPr>
              <a:t>Scat</a:t>
            </a:r>
            <a:r>
              <a:rPr lang="fa-IR" smtClean="0">
                <a:cs typeface="B Zar" panose="00000400000000000000" pitchFamily="2" charset="-78"/>
              </a:rPr>
              <a:t> تلاش دارد تا با ارائه شاخص هایی به اندازه گیری سطح خود پرداخته  و تلاش دارد تا میزان </a:t>
            </a:r>
            <a:r>
              <a:rPr lang="fa-IR" smtClean="0">
                <a:cs typeface="B Zar" panose="00000400000000000000" pitchFamily="2" charset="-78"/>
              </a:rPr>
              <a:t>سرمایه </a:t>
            </a:r>
            <a:r>
              <a:rPr lang="fa-IR" smtClean="0">
                <a:cs typeface="B Zar" panose="00000400000000000000" pitchFamily="2" charset="-78"/>
              </a:rPr>
              <a:t>اجتماعی را در شرکت ها، سازمان ها اندازه </a:t>
            </a:r>
            <a:r>
              <a:rPr lang="fa-IR" smtClean="0">
                <a:cs typeface="B Zar" panose="00000400000000000000" pitchFamily="2" charset="-78"/>
              </a:rPr>
              <a:t>گیری </a:t>
            </a:r>
            <a:r>
              <a:rPr lang="fa-IR" smtClean="0">
                <a:cs typeface="B Zar" panose="00000400000000000000" pitchFamily="2" charset="-78"/>
              </a:rPr>
              <a:t>نماید. </a:t>
            </a:r>
          </a:p>
          <a:p>
            <a:endParaRPr lang="fa-IR"/>
          </a:p>
        </p:txBody>
      </p:sp>
      <p:sp>
        <p:nvSpPr>
          <p:cNvPr id="4" name="Explosion 1 3"/>
          <p:cNvSpPr/>
          <p:nvPr/>
        </p:nvSpPr>
        <p:spPr>
          <a:xfrm>
            <a:off x="838200" y="4137148"/>
            <a:ext cx="2700997" cy="2039815"/>
          </a:xfrm>
          <a:prstGeom prst="irregularSeal1">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ارائه </a:t>
            </a:r>
            <a:r>
              <a:rPr lang="fa-IR" sz="2000" b="1" smtClean="0">
                <a:solidFill>
                  <a:srgbClr val="FF0000"/>
                </a:solidFill>
                <a:cs typeface="B Zar" panose="00000400000000000000" pitchFamily="2" charset="-78"/>
              </a:rPr>
              <a:t>شاخص</a:t>
            </a:r>
            <a:endParaRPr lang="fa-IR" sz="2000" b="1">
              <a:solidFill>
                <a:srgbClr val="FF0000"/>
              </a:solidFill>
            </a:endParaRPr>
          </a:p>
        </p:txBody>
      </p:sp>
    </p:spTree>
    <p:extLst>
      <p:ext uri="{BB962C8B-B14F-4D97-AF65-F5344CB8AC3E}">
        <p14:creationId xmlns:p14="http://schemas.microsoft.com/office/powerpoint/2010/main" val="17234722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5/2 مدل کمی برای اندازه گیری  سرمایه اجتماعی</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مدل های کمی مختلفی در چند سال اخیر ارائه شده است که دراین جا به توصیف یکی از این مدل ها اکتفا می کنیم؛ مطابق این مدل میزان سرمایه اجتماعی  تابعی است از مجموع ارزش منابع در اختیار اعضای شبکه  ضربدر احتمال این که این اعضا منابع را در اختیار فرد قرار دهند.  (در صورتی که فرد به این منباع محتاج باشد)</a:t>
            </a:r>
          </a:p>
          <a:p>
            <a:endParaRPr lang="fa-IR"/>
          </a:p>
        </p:txBody>
      </p:sp>
      <p:pic>
        <p:nvPicPr>
          <p:cNvPr id="4" name="Picture 3"/>
          <p:cNvPicPr>
            <a:picLocks noChangeAspect="1"/>
          </p:cNvPicPr>
          <p:nvPr/>
        </p:nvPicPr>
        <p:blipFill>
          <a:blip r:embed="rId2"/>
          <a:stretch>
            <a:fillRect/>
          </a:stretch>
        </p:blipFill>
        <p:spPr>
          <a:xfrm>
            <a:off x="838200" y="4353636"/>
            <a:ext cx="5767316" cy="1823327"/>
          </a:xfrm>
          <a:prstGeom prst="rect">
            <a:avLst/>
          </a:prstGeom>
        </p:spPr>
      </p:pic>
      <p:pic>
        <p:nvPicPr>
          <p:cNvPr id="5" name="Picture 4"/>
          <p:cNvPicPr>
            <a:picLocks noChangeAspect="1"/>
          </p:cNvPicPr>
          <p:nvPr/>
        </p:nvPicPr>
        <p:blipFill>
          <a:blip r:embed="rId3"/>
          <a:stretch>
            <a:fillRect/>
          </a:stretch>
        </p:blipFill>
        <p:spPr>
          <a:xfrm>
            <a:off x="7079174" y="4218699"/>
            <a:ext cx="4276725" cy="1622543"/>
          </a:xfrm>
          <a:prstGeom prst="rect">
            <a:avLst/>
          </a:prstGeom>
        </p:spPr>
      </p:pic>
    </p:spTree>
    <p:extLst>
      <p:ext uri="{BB962C8B-B14F-4D97-AF65-F5344CB8AC3E}">
        <p14:creationId xmlns:p14="http://schemas.microsoft.com/office/powerpoint/2010/main" val="2403990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تبعا میازن سرمایه اجتماعی قید شده در فرمول فوق، بستگی به</a:t>
            </a:r>
            <a:r>
              <a:rPr lang="fa-IR" smtClean="0">
                <a:solidFill>
                  <a:srgbClr val="FF0000"/>
                </a:solidFill>
                <a:cs typeface="B Zar" panose="00000400000000000000" pitchFamily="2" charset="-78"/>
              </a:rPr>
              <a:t> سه </a:t>
            </a:r>
            <a:r>
              <a:rPr lang="fa-IR" smtClean="0">
                <a:cs typeface="B Zar" panose="00000400000000000000" pitchFamily="2" charset="-78"/>
              </a:rPr>
              <a:t>عامل </a:t>
            </a:r>
            <a:endParaRPr lang="fa-IR" smtClean="0">
              <a:cs typeface="B Zar" panose="00000400000000000000" pitchFamily="2" charset="-78"/>
            </a:endParaRPr>
          </a:p>
          <a:p>
            <a:pPr marL="514350" indent="-514350" algn="just">
              <a:buFont typeface="+mj-lt"/>
              <a:buAutoNum type="arabicPeriod"/>
            </a:pPr>
            <a:r>
              <a:rPr lang="fa-IR" smtClean="0">
                <a:cs typeface="B Zar" panose="00000400000000000000" pitchFamily="2" charset="-78"/>
              </a:rPr>
              <a:t>تعداد </a:t>
            </a:r>
            <a:r>
              <a:rPr lang="fa-IR" smtClean="0">
                <a:cs typeface="B Zar" panose="00000400000000000000" pitchFamily="2" charset="-78"/>
              </a:rPr>
              <a:t>اعضای موجود در </a:t>
            </a:r>
            <a:r>
              <a:rPr lang="fa-IR" smtClean="0">
                <a:cs typeface="B Zar" panose="00000400000000000000" pitchFamily="2" charset="-78"/>
              </a:rPr>
              <a:t>شبکه،</a:t>
            </a:r>
          </a:p>
          <a:p>
            <a:pPr marL="514350" indent="-514350" algn="just">
              <a:buFont typeface="+mj-lt"/>
              <a:buAutoNum type="arabicPeriod"/>
            </a:pPr>
            <a:r>
              <a:rPr lang="fa-IR" smtClean="0">
                <a:cs typeface="B Zar" panose="00000400000000000000" pitchFamily="2" charset="-78"/>
              </a:rPr>
              <a:t> </a:t>
            </a:r>
            <a:r>
              <a:rPr lang="fa-IR" smtClean="0">
                <a:cs typeface="B Zar" panose="00000400000000000000" pitchFamily="2" charset="-78"/>
              </a:rPr>
              <a:t>احتمال واگذاری منابع در اختیار اعضای  موجود در شبکه  </a:t>
            </a:r>
            <a:endParaRPr lang="fa-IR" smtClean="0">
              <a:cs typeface="B Zar" panose="00000400000000000000" pitchFamily="2" charset="-78"/>
            </a:endParaRPr>
          </a:p>
          <a:p>
            <a:pPr marL="514350" indent="-514350" algn="just">
              <a:buFont typeface="+mj-lt"/>
              <a:buAutoNum type="arabicPeriod"/>
            </a:pPr>
            <a:r>
              <a:rPr lang="fa-IR" smtClean="0">
                <a:cs typeface="B Zar" panose="00000400000000000000" pitchFamily="2" charset="-78"/>
              </a:rPr>
              <a:t>و میزان </a:t>
            </a:r>
            <a:r>
              <a:rPr lang="fa-IR" smtClean="0">
                <a:cs typeface="B Zar" panose="00000400000000000000" pitchFamily="2" charset="-78"/>
              </a:rPr>
              <a:t>ارزش منابع در اختیار اعضای موجود در شبکه است</a:t>
            </a:r>
            <a:r>
              <a:rPr lang="fa-IR" smtClean="0">
                <a:cs typeface="B Zar" panose="00000400000000000000" pitchFamily="2" charset="-78"/>
              </a:rPr>
              <a:t>.</a:t>
            </a:r>
          </a:p>
          <a:p>
            <a:pPr marL="0" indent="0" algn="just">
              <a:buNone/>
            </a:pPr>
            <a:r>
              <a:rPr lang="fa-IR" smtClean="0">
                <a:cs typeface="B Zar" panose="00000400000000000000" pitchFamily="2" charset="-78"/>
              </a:rPr>
              <a:t> </a:t>
            </a:r>
            <a:r>
              <a:rPr lang="fa-IR" smtClean="0">
                <a:cs typeface="B Zar" panose="00000400000000000000" pitchFamily="2" charset="-78"/>
              </a:rPr>
              <a:t>به عبارتی هرچه شبکه گسترده تر و وسیعتر باشد، سرمایه اجتماعی تقویت و بالعکس. همین </a:t>
            </a:r>
            <a:r>
              <a:rPr lang="fa-IR" smtClean="0">
                <a:cs typeface="B Zar" panose="00000400000000000000" pitchFamily="2" charset="-78"/>
              </a:rPr>
              <a:t>طور هر </a:t>
            </a:r>
            <a:r>
              <a:rPr lang="fa-IR" smtClean="0">
                <a:cs typeface="B Zar" panose="00000400000000000000" pitchFamily="2" charset="-78"/>
              </a:rPr>
              <a:t>چه میزان ارزش منابع و احتمال واگذاری منابع افزایش می یابد، تعداد سرمایه ی اجتماعی به شکل تصاعدی افزوده می شود. </a:t>
            </a:r>
            <a:endParaRPr lang="fa-IR">
              <a:cs typeface="B Zar" panose="00000400000000000000" pitchFamily="2" charset="-78"/>
            </a:endParaRPr>
          </a:p>
        </p:txBody>
      </p:sp>
    </p:spTree>
    <p:extLst>
      <p:ext uri="{BB962C8B-B14F-4D97-AF65-F5344CB8AC3E}">
        <p14:creationId xmlns:p14="http://schemas.microsoft.com/office/powerpoint/2010/main" val="15247016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6- مزایای سرمایه اجتماعی</a:t>
            </a:r>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مزایای متعدد و زیادی را می توان برای سرمایه اجتماعی بر شمرد، مزیت اصلی  و عمده سرمایه ی اجتماعی دراختیار گذاشتن اطلاعات زیاد با هزینه پایین و زمان اندک برای بازیگرانی است که نقش اصلی را در سرمایه اجتماعی ایفا می کنند. سرمایه اجتماعی علاوه بر در اختیار قرار دادن سرمایه اجتماعی زمینه های تحلیل و ارزیاابی آن را نیز فراهم می نماید . به عنوان مثال، کلمن نشان داد که  پیوندهای موجود در شبکه- محور تئوری سرمایه اجتماعی- امکان ارزیابی اطلاعات مربوط به فرصت های شغلی را به اعضا می دهد و آنها را در </a:t>
            </a:r>
            <a:r>
              <a:rPr lang="fa-IR" smtClean="0">
                <a:cs typeface="B Zar" panose="00000400000000000000" pitchFamily="2" charset="-78"/>
              </a:rPr>
              <a:t>انتخاب </a:t>
            </a:r>
            <a:r>
              <a:rPr lang="fa-IR" smtClean="0">
                <a:cs typeface="B Zar" panose="00000400000000000000" pitchFamily="2" charset="-78"/>
              </a:rPr>
              <a:t>شغل مورد نظر کمک می کند. </a:t>
            </a:r>
          </a:p>
          <a:p>
            <a:pPr marL="0" indent="0">
              <a:buNone/>
            </a:pPr>
            <a:endParaRPr lang="fa-IR"/>
          </a:p>
        </p:txBody>
      </p:sp>
      <p:sp>
        <p:nvSpPr>
          <p:cNvPr id="4" name="Flowchart: Process 3"/>
          <p:cNvSpPr/>
          <p:nvPr/>
        </p:nvSpPr>
        <p:spPr>
          <a:xfrm>
            <a:off x="838200" y="5050302"/>
            <a:ext cx="4403188"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دراختیار گذاشتن اطلاعات زیاد با هزینه پایین</a:t>
            </a:r>
            <a:endParaRPr lang="fa-IR" sz="2000" b="1">
              <a:solidFill>
                <a:srgbClr val="FF0000"/>
              </a:solidFill>
            </a:endParaRPr>
          </a:p>
        </p:txBody>
      </p:sp>
    </p:spTree>
    <p:extLst>
      <p:ext uri="{BB962C8B-B14F-4D97-AF65-F5344CB8AC3E}">
        <p14:creationId xmlns:p14="http://schemas.microsoft.com/office/powerpoint/2010/main" val="31885616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شبکه های میان سازمانی که  حاصل کار سرمایه اجتماعی است مزایای مختلفی برای سازمان دارد از جمله کسب مهارت ها و دانش  جدید از سوی اعضای شبکه ها مزیتی است که می تواند در سازمان های چند بخش کاربرد داشته باشد. تحقیقات دیگری نشان داد که شرکت های چند ملیتی </a:t>
            </a:r>
            <a:r>
              <a:rPr lang="fa-IR">
                <a:cs typeface="B Zar" panose="00000400000000000000" pitchFamily="2" charset="-78"/>
              </a:rPr>
              <a:t>برای </a:t>
            </a:r>
            <a:r>
              <a:rPr lang="fa-IR" smtClean="0">
                <a:cs typeface="B Zar" panose="00000400000000000000" pitchFamily="2" charset="-78"/>
              </a:rPr>
              <a:t>تبادل </a:t>
            </a:r>
            <a:r>
              <a:rPr lang="fa-IR">
                <a:cs typeface="B Zar" panose="00000400000000000000" pitchFamily="2" charset="-78"/>
              </a:rPr>
              <a:t>اطلاعات و تسریع در جریان ارتبطات می توانند از این تئوری </a:t>
            </a:r>
            <a:r>
              <a:rPr lang="fa-IR">
                <a:cs typeface="B Zar" panose="00000400000000000000" pitchFamily="2" charset="-78"/>
              </a:rPr>
              <a:t>استفاده </a:t>
            </a:r>
            <a:r>
              <a:rPr lang="fa-IR" smtClean="0">
                <a:cs typeface="B Zar" panose="00000400000000000000" pitchFamily="2" charset="-78"/>
              </a:rPr>
              <a:t>برند. </a:t>
            </a:r>
          </a:p>
          <a:p>
            <a:pPr algn="just"/>
            <a:endParaRPr lang="fa-IR" smtClean="0">
              <a:cs typeface="B Zar" panose="00000400000000000000" pitchFamily="2" charset="-78"/>
            </a:endParaRPr>
          </a:p>
        </p:txBody>
      </p:sp>
      <p:sp>
        <p:nvSpPr>
          <p:cNvPr id="4" name="Flowchart: Process 3"/>
          <p:cNvSpPr/>
          <p:nvPr/>
        </p:nvSpPr>
        <p:spPr>
          <a:xfrm>
            <a:off x="1730326" y="4093698"/>
            <a:ext cx="3277772"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کسب مهارت ها و دانش  جدید از سوی اعضای شبکه ها</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28805497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کسب قدرت و نفوذ از مزایای دیگر سرمایه اجتماعی است. کلمن در نوشته های خود اشاره به واژه «</a:t>
            </a:r>
            <a:r>
              <a:rPr lang="fa-IR" smtClean="0">
                <a:solidFill>
                  <a:srgbClr val="FF0000"/>
                </a:solidFill>
                <a:cs typeface="B Zar" panose="00000400000000000000" pitchFamily="2" charset="-78"/>
              </a:rPr>
              <a:t>کلوپ نمایندگان مجالس</a:t>
            </a:r>
            <a:r>
              <a:rPr lang="fa-IR" smtClean="0">
                <a:cs typeface="B Zar" panose="00000400000000000000" pitchFamily="2" charset="-78"/>
              </a:rPr>
              <a:t>» دارد  که در واقع  منظور بحث «قدرت» است. برخی نمایندگان قدرت بیشتری نسبت به نمایندگان  دیگر دارند  چرا که آنها </a:t>
            </a:r>
            <a:r>
              <a:rPr lang="fa-IR" smtClean="0">
                <a:cs typeface="B Zar" panose="00000400000000000000" pitchFamily="2" charset="-78"/>
              </a:rPr>
              <a:t>تعهدات </a:t>
            </a:r>
            <a:r>
              <a:rPr lang="fa-IR" smtClean="0">
                <a:cs typeface="B Zar" panose="00000400000000000000" pitchFamily="2" charset="-78"/>
              </a:rPr>
              <a:t>متفاوت با سایر نمایندگان برای خود ایجاد کرده اند و از اعتبار این تعهدات برای مشروعیت بخشیدن به رفتار </a:t>
            </a:r>
            <a:r>
              <a:rPr lang="fa-IR" smtClean="0">
                <a:cs typeface="B Zar" panose="00000400000000000000" pitchFamily="2" charset="-78"/>
              </a:rPr>
              <a:t>خود </a:t>
            </a:r>
            <a:r>
              <a:rPr lang="fa-IR" smtClean="0">
                <a:cs typeface="B Zar" panose="00000400000000000000" pitchFamily="2" charset="-78"/>
              </a:rPr>
              <a:t>استفاده می کنند. </a:t>
            </a:r>
            <a:r>
              <a:rPr lang="fa-IR" smtClean="0">
                <a:cs typeface="B Zar" panose="00000400000000000000" pitchFamily="2" charset="-78"/>
              </a:rPr>
              <a:t>یک </a:t>
            </a:r>
            <a:r>
              <a:rPr lang="fa-IR" smtClean="0">
                <a:cs typeface="B Zar" panose="00000400000000000000" pitchFamily="2" charset="-78"/>
              </a:rPr>
              <a:t>چنین قدرتی به بازیگر </a:t>
            </a:r>
            <a:r>
              <a:rPr lang="fa-IR" smtClean="0">
                <a:cs typeface="B Zar" panose="00000400000000000000" pitchFamily="2" charset="-78"/>
              </a:rPr>
              <a:t>اصلی (</a:t>
            </a:r>
            <a:r>
              <a:rPr lang="fa-IR" smtClean="0">
                <a:cs typeface="B Zar" panose="00000400000000000000" pitchFamily="2" charset="-78"/>
              </a:rPr>
              <a:t>در سرمایه </a:t>
            </a:r>
            <a:r>
              <a:rPr lang="fa-IR" smtClean="0">
                <a:cs typeface="B Zar" panose="00000400000000000000" pitchFamily="2" charset="-78"/>
              </a:rPr>
              <a:t>اجتماعی) </a:t>
            </a:r>
            <a:r>
              <a:rPr lang="fa-IR" smtClean="0">
                <a:cs typeface="B Zar" panose="00000400000000000000" pitchFamily="2" charset="-78"/>
              </a:rPr>
              <a:t>اجازه می دهد تا به اهداف خود دست یابد. </a:t>
            </a:r>
          </a:p>
        </p:txBody>
      </p:sp>
    </p:spTree>
    <p:extLst>
      <p:ext uri="{BB962C8B-B14F-4D97-AF65-F5344CB8AC3E}">
        <p14:creationId xmlns:p14="http://schemas.microsoft.com/office/powerpoint/2010/main" val="16282575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مزیت دیگر سرمایه اجتماعی ایجاد یکپارچگی  در میان اعضا است. هنجارها و باورهای محکم موجب ایجاد شبکه اجتماعی قوی می شود که در برگیرنده آداب  و رسوم و قوانین خاصی است. و این هنجارها جایگزینی کنترل های رسمی می شود. در این رابطه اوچی (1980) چنین استدلال می کند که سازمان های قبیله ای با هنجارهای مشترک قوی از هزینه های اندک نظارت بهره مند بوده و تعهد  بالایی را در اختیار دارند که در واقع  همان سرمایه اجتماعی است. </a:t>
            </a:r>
          </a:p>
          <a:p>
            <a:endParaRPr lang="fa-IR"/>
          </a:p>
        </p:txBody>
      </p:sp>
      <p:sp>
        <p:nvSpPr>
          <p:cNvPr id="4" name="Flowchart: Process 3"/>
          <p:cNvSpPr/>
          <p:nvPr/>
        </p:nvSpPr>
        <p:spPr>
          <a:xfrm>
            <a:off x="838200" y="4571999"/>
            <a:ext cx="3080825"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ایجاد یکپارچگی  در میان اعضا</a:t>
            </a:r>
            <a:endParaRPr lang="fa-IR" sz="2400">
              <a:solidFill>
                <a:srgbClr val="FF0000"/>
              </a:solidFill>
            </a:endParaRPr>
          </a:p>
        </p:txBody>
      </p:sp>
    </p:spTree>
    <p:extLst>
      <p:ext uri="{BB962C8B-B14F-4D97-AF65-F5344CB8AC3E}">
        <p14:creationId xmlns:p14="http://schemas.microsoft.com/office/powerpoint/2010/main" val="22106791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علاوه بر مزایای فوق به کار گیری  سرمایه اجتماعی  در سطح سازمانی دارای مزاییی مانند ایجاد سازمان کاری و تیم های مختلف، ارائه  ساز و کارهایی برای بهبود مدیریت عملکرد گروهی، زمینه سازی برای توسعه سرمایه های غیر مادی در سازمان  و افزایش تعهد  اعضا و کارکنان سازمان نسبت به مصلحت عامه است. </a:t>
            </a:r>
          </a:p>
          <a:p>
            <a:endParaRPr lang="fa-IR"/>
          </a:p>
        </p:txBody>
      </p:sp>
      <p:sp>
        <p:nvSpPr>
          <p:cNvPr id="4" name="Flowchart: Connector 3"/>
          <p:cNvSpPr/>
          <p:nvPr/>
        </p:nvSpPr>
        <p:spPr>
          <a:xfrm>
            <a:off x="838200" y="4797083"/>
            <a:ext cx="2321169" cy="1012873"/>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مصلحت عامه</a:t>
            </a:r>
            <a:endParaRPr lang="fa-IR" b="1">
              <a:solidFill>
                <a:srgbClr val="FF0000"/>
              </a:solidFill>
            </a:endParaRPr>
          </a:p>
        </p:txBody>
      </p:sp>
    </p:spTree>
    <p:extLst>
      <p:ext uri="{BB962C8B-B14F-4D97-AF65-F5344CB8AC3E}">
        <p14:creationId xmlns:p14="http://schemas.microsoft.com/office/powerpoint/2010/main" val="13179748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7- خطرات ناشی از به کارگیری سرمایه اجتماعی</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سرمایه اجتماعی توام با هزینه هایی است و می تواند در برخی مواقع به عنوان بازار مخرب محسوب شود. تحقیقات  زیاید در ارتباط  با مزایای حاصل از به کارگیری سرمایه اجتماعی انجام شده است. اما به خطرات و تهدیدات آن کمتر پرداخته شده است. </a:t>
            </a:r>
          </a:p>
          <a:p>
            <a:pPr algn="just"/>
            <a:r>
              <a:rPr lang="fa-IR" smtClean="0">
                <a:cs typeface="B Zar" panose="00000400000000000000" pitchFamily="2" charset="-78"/>
              </a:rPr>
              <a:t>اولین اشکال به بازیگرانی که در سرمایه اجتماعی نقش اصلی و محوری دارند مربوط  می شود. ایجاد و نگهداری سرمایه اجتماعی در یک سازمان نیازمند صرف سرمایه مالی قابل توجه به منظور حفظ و نگهداری «روابط» میان اعضا است. در برخی مواقع مزایای حاصل از سرمایه اجتماعی به مراتب کمتر از سرمایه اختصاص  یافته  به آن است. به عبارتی همواره باید نامساوی زیربرقرار باشد</a:t>
            </a:r>
            <a:r>
              <a:rPr lang="fa-IR" smtClean="0"/>
              <a:t>: </a:t>
            </a:r>
          </a:p>
          <a:p>
            <a:endParaRPr lang="fa-IR"/>
          </a:p>
        </p:txBody>
      </p:sp>
      <p:pic>
        <p:nvPicPr>
          <p:cNvPr id="4" name="Picture 3"/>
          <p:cNvPicPr>
            <a:picLocks noChangeAspect="1"/>
          </p:cNvPicPr>
          <p:nvPr/>
        </p:nvPicPr>
        <p:blipFill>
          <a:blip r:embed="rId2"/>
          <a:stretch>
            <a:fillRect/>
          </a:stretch>
        </p:blipFill>
        <p:spPr>
          <a:xfrm>
            <a:off x="2230342" y="5274363"/>
            <a:ext cx="7250615" cy="1181028"/>
          </a:xfrm>
          <a:prstGeom prst="rect">
            <a:avLst/>
          </a:prstGeom>
        </p:spPr>
      </p:pic>
    </p:spTree>
    <p:extLst>
      <p:ext uri="{BB962C8B-B14F-4D97-AF65-F5344CB8AC3E}">
        <p14:creationId xmlns:p14="http://schemas.microsoft.com/office/powerpoint/2010/main" val="344730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2- تعاریف سرمایه اجتماعی</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سرمایه اجتماعی در مفهوم مختلفی به کار برده شده است که در مجموع می توان این مفاهیم را در سه دسته ذیل تعریف کرد.</a:t>
            </a:r>
          </a:p>
          <a:p>
            <a:pPr algn="just"/>
            <a:r>
              <a:rPr lang="fa-IR" smtClean="0">
                <a:solidFill>
                  <a:srgbClr val="FF0000"/>
                </a:solidFill>
                <a:cs typeface="B Zar" panose="00000400000000000000" pitchFamily="2" charset="-78"/>
              </a:rPr>
              <a:t>2/1 سرمایه اجتماعی از </a:t>
            </a:r>
            <a:r>
              <a:rPr lang="fa-IR">
                <a:solidFill>
                  <a:srgbClr val="FF0000"/>
                </a:solidFill>
                <a:cs typeface="B Zar" panose="00000400000000000000" pitchFamily="2" charset="-78"/>
              </a:rPr>
              <a:t>دیدگاه </a:t>
            </a:r>
            <a:r>
              <a:rPr lang="fa-IR" smtClean="0">
                <a:solidFill>
                  <a:srgbClr val="FF0000"/>
                </a:solidFill>
                <a:cs typeface="B Zar" panose="00000400000000000000" pitchFamily="2" charset="-78"/>
              </a:rPr>
              <a:t>بوردیو </a:t>
            </a:r>
            <a:r>
              <a:rPr lang="fa-IR" smtClean="0">
                <a:cs typeface="B Zar" panose="00000400000000000000" pitchFamily="2" charset="-78"/>
              </a:rPr>
              <a:t>، بوردیو سه نوع سرمایه، شناسایی  نمود، این اشکال سرمایه عبارت از شل اقتصادی، فرهنگی و اجتماعی بودند. شکل اقتصادی سرمایه بلافاصله قابل تبدیل  به پول است مانند دارایی های منقول و ثابت یک سازمان سرمایه فرهنگی ، نوع دیگر سرمایه است که در یک سازمان وجود دارد مانند تحصیلات عالیه اعضای سازمان که این نوع سرمایه نیز در برخی موارد و تحت شرایطی قابل تبدیل به سرمایه اقتصادی است و سرانجام شکل دیگر سرمایه، سرمایه اجتماعی است که به ارتباطات و مشارکت اعضای یک سازمان توجه دارد و می تواند به عنوان ابزاری  برای رسیدن به سرمایه های اقتصادی باشد.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42120" y="5162550"/>
            <a:ext cx="2705100" cy="1695450"/>
          </a:xfrm>
          <a:prstGeom prst="rect">
            <a:avLst/>
          </a:prstGeom>
        </p:spPr>
      </p:pic>
    </p:spTree>
    <p:extLst>
      <p:ext uri="{BB962C8B-B14F-4D97-AF65-F5344CB8AC3E}">
        <p14:creationId xmlns:p14="http://schemas.microsoft.com/office/powerpoint/2010/main" val="24940202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دومین تهدید ناشی از به کارگیری سرمایه اجتماعی به پیوندهای قوی به وجود آمده در سازمان مربوط می شود، بدین صورت که سرمایه اجتماعی گرایش به تقویت روابط میان اعضا و استحکام این روابط دارد، اما تحقیقات انجام شده در این زمینه نشان داده است که سازمان ها و تیم هایی که  دارای پیوند های قوی با سایر واحد ها هستند برای انجام وظایف خود نسبت به تیم های که پیوند  ضعیف تری دارند کندتر عمل می کنند. به عبارتی، پیوند ها و ارتباطات قوی (که حاصل سرمایه اجتماعی است) دارای اثربخشی کمتری نسبت به پیوندهای ضعیف است و تیم هایی که دارای پیوند ضعیفی با سایر واحد ها هستند کار سریعتر و بهتر انجام می شود. </a:t>
            </a:r>
            <a:endParaRPr lang="fa-IR">
              <a:cs typeface="B Zar" panose="00000400000000000000" pitchFamily="2" charset="-78"/>
            </a:endParaRPr>
          </a:p>
        </p:txBody>
      </p:sp>
    </p:spTree>
    <p:extLst>
      <p:ext uri="{BB962C8B-B14F-4D97-AF65-F5344CB8AC3E}">
        <p14:creationId xmlns:p14="http://schemas.microsoft.com/office/powerpoint/2010/main" val="5667214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mtClean="0"/>
              <a:t>ایراد دیگر سرمایه اجتماعی  به مزیت «یکپارچگی» مربوط است. این مزیت که در قسمت قبلی به آن اشاره شدف ممکن است در برخی موارد، نتیجه عکس برای بازیگران اصلی به بار اورد. داشتن اتحاد و یکپارچگی بیش از اندازه با اعضای یک گروه ممکن است بازیگران را مشغول روابط  و ارتباط با انان ساخته و از توجه به اهداف  و مامریت های اصلی می کاهد و در برخی مواقع حتی جابه جایی هدف و وسیله صورت می گیرد، بدین صورت که حفظ  روابط میان اعضا جایگیزین اهداف  و ماموریت های سازمان می شود. </a:t>
            </a:r>
            <a:endParaRPr lang="fa-IR"/>
          </a:p>
        </p:txBody>
      </p:sp>
    </p:spTree>
    <p:extLst>
      <p:ext uri="{BB962C8B-B14F-4D97-AF65-F5344CB8AC3E}">
        <p14:creationId xmlns:p14="http://schemas.microsoft.com/office/powerpoint/2010/main" val="31754526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علاوه بر امکان جابه جایی اهداف، تقویت روحیه «یکپارچگی» می تواند  موجب کاهش افکار جدید در سازمان </a:t>
            </a:r>
            <a:r>
              <a:rPr lang="fa-IR">
                <a:cs typeface="B Zar" panose="00000400000000000000" pitchFamily="2" charset="-78"/>
              </a:rPr>
              <a:t>تنبلی </a:t>
            </a:r>
            <a:r>
              <a:rPr lang="fa-IR" smtClean="0">
                <a:cs typeface="B Zar" panose="00000400000000000000" pitchFamily="2" charset="-78"/>
              </a:rPr>
              <a:t>و کوته </a:t>
            </a:r>
            <a:r>
              <a:rPr lang="fa-IR">
                <a:cs typeface="B Zar" panose="00000400000000000000" pitchFamily="2" charset="-78"/>
              </a:rPr>
              <a:t>نظری اعضا شود. همان گونه که دور و پاول </a:t>
            </a:r>
            <a:r>
              <a:rPr lang="fa-IR">
                <a:solidFill>
                  <a:srgbClr val="FF0000"/>
                </a:solidFill>
                <a:cs typeface="B Zar" panose="00000400000000000000" pitchFamily="2" charset="-78"/>
              </a:rPr>
              <a:t>متذکر می شوند</a:t>
            </a:r>
            <a:r>
              <a:rPr lang="fa-IR">
                <a:cs typeface="B Zar" panose="00000400000000000000" pitchFamily="2" charset="-78"/>
              </a:rPr>
              <a:t>: پیوند هایی که موجب وسعت دید  و تقویت بینش اعضا  در سازمان می شود ممکن است تبدیل به پیوند هایی شود که موجب کوری و نابینایی انان شود. </a:t>
            </a:r>
          </a:p>
          <a:p>
            <a:pPr algn="just"/>
            <a:r>
              <a:rPr lang="fa-IR">
                <a:cs typeface="B Zar" panose="00000400000000000000" pitchFamily="2" charset="-78"/>
              </a:rPr>
              <a:t>اوزی (1997) </a:t>
            </a:r>
            <a:r>
              <a:rPr lang="fa-IR">
                <a:cs typeface="B Zar" panose="00000400000000000000" pitchFamily="2" charset="-78"/>
              </a:rPr>
              <a:t>در </a:t>
            </a:r>
            <a:r>
              <a:rPr lang="fa-IR" smtClean="0">
                <a:cs typeface="B Zar" panose="00000400000000000000" pitchFamily="2" charset="-78"/>
              </a:rPr>
              <a:t>تحقیقاتی </a:t>
            </a:r>
            <a:r>
              <a:rPr lang="fa-IR">
                <a:cs typeface="B Zar" panose="00000400000000000000" pitchFamily="2" charset="-78"/>
              </a:rPr>
              <a:t>نشان داد که تقویت سرمایه اجتماعی  در سازمان موجب افزایش کینه توزی  اعضاء مقاومت  در برابر اطلاعات جدید  و ممانعت  از ارزیابی آنها  و افزایش آسیب پذیری کل سازمان  در مقابل تغییرات  دامنه دار محیط خواهد شد. </a:t>
            </a:r>
          </a:p>
          <a:p>
            <a:endParaRPr lang="fa-IR"/>
          </a:p>
        </p:txBody>
      </p:sp>
      <p:pic>
        <p:nvPicPr>
          <p:cNvPr id="4" name="Picture 3"/>
          <p:cNvPicPr>
            <a:picLocks noChangeAspect="1"/>
          </p:cNvPicPr>
          <p:nvPr/>
        </p:nvPicPr>
        <p:blipFill>
          <a:blip r:embed="rId2"/>
          <a:stretch>
            <a:fillRect/>
          </a:stretch>
        </p:blipFill>
        <p:spPr>
          <a:xfrm>
            <a:off x="78545" y="2011680"/>
            <a:ext cx="759655" cy="759655"/>
          </a:xfrm>
          <a:prstGeom prst="rect">
            <a:avLst/>
          </a:prstGeom>
        </p:spPr>
      </p:pic>
    </p:spTree>
    <p:extLst>
      <p:ext uri="{BB962C8B-B14F-4D97-AF65-F5344CB8AC3E}">
        <p14:creationId xmlns:p14="http://schemas.microsoft.com/office/powerpoint/2010/main" val="33478332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8- نتیجه گیری</a:t>
            </a:r>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این مقاله به تشریح دیدگاه های بوردیو، </a:t>
            </a:r>
            <a:r>
              <a:rPr lang="fa-IR" smtClean="0">
                <a:cs typeface="B Zar" panose="00000400000000000000" pitchFamily="2" charset="-78"/>
              </a:rPr>
              <a:t>کلمن </a:t>
            </a:r>
            <a:r>
              <a:rPr lang="fa-IR" smtClean="0">
                <a:cs typeface="B Zar" panose="00000400000000000000" pitchFamily="2" charset="-78"/>
              </a:rPr>
              <a:t>و پوتنام در زمینه سرمایه اجتماعی پرداخته </a:t>
            </a:r>
            <a:r>
              <a:rPr lang="fa-IR" smtClean="0">
                <a:cs typeface="B Zar" panose="00000400000000000000" pitchFamily="2" charset="-78"/>
              </a:rPr>
              <a:t>شد و </a:t>
            </a:r>
            <a:r>
              <a:rPr lang="fa-IR" smtClean="0">
                <a:cs typeface="B Zar" panose="00000400000000000000" pitchFamily="2" charset="-78"/>
              </a:rPr>
              <a:t>بوردیو به سرمایه اجتماعی به عنوان ابزاری برای رسیدن به سرمایه اقتصادی توجه داشت. کلمن سرمایه اجتماعی را شبکه ای با ارزش می پنداشت  که می توانست به عنوان </a:t>
            </a:r>
            <a:r>
              <a:rPr lang="fa-IR" b="1" smtClean="0">
                <a:solidFill>
                  <a:srgbClr val="FF0000"/>
                </a:solidFill>
                <a:cs typeface="B Zar" panose="00000400000000000000" pitchFamily="2" charset="-78"/>
              </a:rPr>
              <a:t>وسیله ای برای تحقق سرمایه انسانی </a:t>
            </a:r>
            <a:r>
              <a:rPr lang="fa-IR" smtClean="0">
                <a:cs typeface="B Zar" panose="00000400000000000000" pitchFamily="2" charset="-78"/>
              </a:rPr>
              <a:t>به کار برده شود  و در </a:t>
            </a:r>
            <a:r>
              <a:rPr lang="fa-IR" smtClean="0">
                <a:cs typeface="B Zar" panose="00000400000000000000" pitchFamily="2" charset="-78"/>
              </a:rPr>
              <a:t>نهایت، </a:t>
            </a:r>
            <a:r>
              <a:rPr lang="fa-IR" smtClean="0">
                <a:cs typeface="B Zar" panose="00000400000000000000" pitchFamily="2" charset="-78"/>
              </a:rPr>
              <a:t>پوتنام اعتقاد داشت که سرمایه  اجتماعی مجموعه ای از هنجارها و اعتماد متقابل  اعضای یک شبکه  است که می توانند  موجب  توسعه سیاسی یک جامعه شود. </a:t>
            </a:r>
          </a:p>
        </p:txBody>
      </p:sp>
    </p:spTree>
    <p:extLst>
      <p:ext uri="{BB962C8B-B14F-4D97-AF65-F5344CB8AC3E}">
        <p14:creationId xmlns:p14="http://schemas.microsoft.com/office/powerpoint/2010/main" val="13554407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این مقاله برای مفهوم سازی سرمایه اجتماعی سه تئوری پیوند های ضعیف، شکاف ساختاری و منابع اجتماعی معرفی شد. تئوری پیوند های ضعیف بر چگونگی  روابط میان اعضای شبکه  تاکید داشته </a:t>
            </a:r>
            <a:r>
              <a:rPr lang="fa-IR">
                <a:cs typeface="B Zar" panose="00000400000000000000" pitchFamily="2" charset="-78"/>
              </a:rPr>
              <a:t>و </a:t>
            </a:r>
            <a:r>
              <a:rPr lang="fa-IR" smtClean="0">
                <a:cs typeface="B Zar" panose="00000400000000000000" pitchFamily="2" charset="-78"/>
              </a:rPr>
              <a:t>روابط </a:t>
            </a:r>
            <a:r>
              <a:rPr lang="fa-IR">
                <a:cs typeface="B Zar" panose="00000400000000000000" pitchFamily="2" charset="-78"/>
              </a:rPr>
              <a:t>ساختار نیافته  و ضعیف درونی را در </a:t>
            </a:r>
            <a:r>
              <a:rPr lang="fa-IR">
                <a:cs typeface="B Zar" panose="00000400000000000000" pitchFamily="2" charset="-78"/>
              </a:rPr>
              <a:t>ایجاد </a:t>
            </a:r>
            <a:r>
              <a:rPr lang="fa-IR" smtClean="0">
                <a:cs typeface="B Zar" panose="00000400000000000000" pitchFamily="2" charset="-78"/>
              </a:rPr>
              <a:t>ارتباطات بیرونی</a:t>
            </a:r>
            <a:r>
              <a:rPr lang="fa-IR">
                <a:cs typeface="B Zar" panose="00000400000000000000" pitchFamily="2" charset="-78"/>
              </a:rPr>
              <a:t>، کارامد می داند. تئوری شکاف ساختاری بر تحلیل روابط میان فرد و همکاران وی در شبکه اجتماعی می پردازد و ساختار یک شبکه را تحت تاثیر اندازدف تراکم و سلسله مراتب شبکه می داند. تئوری منابع اجتماعی به منابع در اختیار همکاران فرد در شبکه اشاره دارد که می تواند به عنوان ابزار کارامد برای فرد در تحقق اهداف به </a:t>
            </a:r>
            <a:r>
              <a:rPr lang="fa-IR">
                <a:cs typeface="B Zar" panose="00000400000000000000" pitchFamily="2" charset="-78"/>
              </a:rPr>
              <a:t>شمار </a:t>
            </a:r>
            <a:r>
              <a:rPr lang="fa-IR" smtClean="0">
                <a:cs typeface="B Zar" panose="00000400000000000000" pitchFamily="2" charset="-78"/>
              </a:rPr>
              <a:t>آید</a:t>
            </a:r>
            <a:r>
              <a:rPr lang="fa-IR">
                <a:cs typeface="B Zar" panose="00000400000000000000" pitchFamily="2" charset="-78"/>
              </a:rPr>
              <a:t>. </a:t>
            </a:r>
          </a:p>
          <a:p>
            <a:endParaRPr lang="fa-IR"/>
          </a:p>
        </p:txBody>
      </p:sp>
      <p:sp>
        <p:nvSpPr>
          <p:cNvPr id="4" name="Flowchart: Process 3"/>
          <p:cNvSpPr/>
          <p:nvPr/>
        </p:nvSpPr>
        <p:spPr>
          <a:xfrm>
            <a:off x="2222695" y="4628271"/>
            <a:ext cx="3685737" cy="1434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روابط ساختار نیافته  و ضعیف درونی را در ایجاد ارتباطات بیرونی</a:t>
            </a:r>
            <a:endParaRPr lang="fa-IR" sz="2000" b="1">
              <a:solidFill>
                <a:srgbClr val="FF0000"/>
              </a:solidFill>
            </a:endParaRPr>
          </a:p>
        </p:txBody>
      </p:sp>
    </p:spTree>
    <p:extLst>
      <p:ext uri="{BB962C8B-B14F-4D97-AF65-F5344CB8AC3E}">
        <p14:creationId xmlns:p14="http://schemas.microsoft.com/office/powerpoint/2010/main" val="32519832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ادامه، ابعاد مختلف سرمایه اجتماعی شامل اعتماد اجتماعی، اعتماد میان نژادهای مختلفف مشارکت سیاسی عادی، مشارکت سیاسی نقادانه، رهبری مدنی ، مشارکت مدنیف پیوند های اجتماعی </a:t>
            </a:r>
            <a:r>
              <a:rPr lang="fa-IR" smtClean="0">
                <a:cs typeface="B Zar" panose="00000400000000000000" pitchFamily="2" charset="-78"/>
              </a:rPr>
              <a:t>غیر رسمی</a:t>
            </a:r>
            <a:r>
              <a:rPr lang="fa-IR" smtClean="0">
                <a:cs typeface="B Zar" panose="00000400000000000000" pitchFamily="2" charset="-78"/>
              </a:rPr>
              <a:t>، بخشش و </a:t>
            </a:r>
            <a:r>
              <a:rPr lang="fa-IR" smtClean="0">
                <a:cs typeface="B Zar" panose="00000400000000000000" pitchFamily="2" charset="-78"/>
              </a:rPr>
              <a:t>روحیه داوطلبی، </a:t>
            </a:r>
            <a:r>
              <a:rPr lang="fa-IR" smtClean="0">
                <a:cs typeface="B Zar" panose="00000400000000000000" pitchFamily="2" charset="-78"/>
              </a:rPr>
              <a:t>مشارکت </a:t>
            </a:r>
            <a:r>
              <a:rPr lang="fa-IR" smtClean="0">
                <a:cs typeface="B Zar" panose="00000400000000000000" pitchFamily="2" charset="-78"/>
              </a:rPr>
              <a:t>مذهبی، </a:t>
            </a:r>
            <a:r>
              <a:rPr lang="fa-IR" smtClean="0">
                <a:cs typeface="B Zar" panose="00000400000000000000" pitchFamily="2" charset="-78"/>
              </a:rPr>
              <a:t>عدالت در مشارکت مدنی، تنوع معاشرت ها به عنوان بادزه بعد عمده ظنریه سمرایه اجتماعی مطرح و مورد بررسی قرار </a:t>
            </a:r>
            <a:r>
              <a:rPr lang="fa-IR" smtClean="0">
                <a:cs typeface="B Zar" panose="00000400000000000000" pitchFamily="2" charset="-78"/>
              </a:rPr>
              <a:t>گرفت</a:t>
            </a:r>
            <a:r>
              <a:rPr lang="fa-IR" smtClean="0">
                <a:cs typeface="B Zar" panose="00000400000000000000" pitchFamily="2" charset="-78"/>
              </a:rPr>
              <a:t>. </a:t>
            </a:r>
          </a:p>
        </p:txBody>
      </p:sp>
    </p:spTree>
    <p:extLst>
      <p:ext uri="{BB962C8B-B14F-4D97-AF65-F5344CB8AC3E}">
        <p14:creationId xmlns:p14="http://schemas.microsoft.com/office/powerpoint/2010/main" val="18713415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برای سنجش میزان سرمایه اجتماعی دو مدل کیفی </a:t>
            </a:r>
            <a:r>
              <a:rPr lang="en-US">
                <a:solidFill>
                  <a:srgbClr val="FF0000"/>
                </a:solidFill>
                <a:cs typeface="B Zar" panose="00000400000000000000" pitchFamily="2" charset="-78"/>
              </a:rPr>
              <a:t>CRLRA</a:t>
            </a:r>
            <a:r>
              <a:rPr lang="fa-IR">
                <a:solidFill>
                  <a:srgbClr val="FF0000"/>
                </a:solidFill>
                <a:cs typeface="B Zar" panose="00000400000000000000" pitchFamily="2" charset="-78"/>
              </a:rPr>
              <a:t> و </a:t>
            </a:r>
            <a:r>
              <a:rPr lang="en-US">
                <a:solidFill>
                  <a:srgbClr val="FF0000"/>
                </a:solidFill>
                <a:cs typeface="B Zar" panose="00000400000000000000" pitchFamily="2" charset="-78"/>
              </a:rPr>
              <a:t>SCAT</a:t>
            </a:r>
            <a:r>
              <a:rPr lang="fa-IR">
                <a:cs typeface="B Zar" panose="00000400000000000000" pitchFamily="2" charset="-78"/>
              </a:rPr>
              <a:t> مطرح شدف همین طور شاخصی برای سنجش کمی سرمایه  اجتماعی ارائه شد.</a:t>
            </a:r>
          </a:p>
          <a:p>
            <a:pPr algn="just"/>
            <a:r>
              <a:rPr lang="fa-IR">
                <a:cs typeface="B Zar" panose="00000400000000000000" pitchFamily="2" charset="-78"/>
              </a:rPr>
              <a:t>ایجاد سازمان کاری منغطف، ارائه ساز و کارهایی برای بهبود مدیرتی عملکرد گروهیف زمینه سازی  برای توسعه  سرمایه  های غیر ماید در سازمان و افزایش تعهد اعضا و کارکنان نسبت به مصالح عامه، ایجاد یکپارچگی میان اعضاء تسریع تبادل اطلاعات به عنوان مزایای سرمایه اجتماعی مطرح و در پایان هزینه های بالا، پیوند های قوی میان اعضاء </a:t>
            </a:r>
            <a:r>
              <a:rPr lang="fa-IR">
                <a:solidFill>
                  <a:srgbClr val="FF0000"/>
                </a:solidFill>
                <a:cs typeface="B Zar" panose="00000400000000000000" pitchFamily="2" charset="-78"/>
              </a:rPr>
              <a:t>ایجاد روحیه محافظه کاری</a:t>
            </a:r>
            <a:r>
              <a:rPr lang="fa-IR">
                <a:cs typeface="B Zar" panose="00000400000000000000" pitchFamily="2" charset="-78"/>
              </a:rPr>
              <a:t>، کاهش خلاقیت، مقاومت در برابر اطلاعات و ممانعت از ارزیابی آنها، و در نهایت آسیب پذیری سازمان در برابر تغییرات محیطی به عنوان تهدیدات و خطرات استقرار و تقویت سرمایه اجتماعی مورد تجزیه و تحلیل قرار گرفت. </a:t>
            </a:r>
          </a:p>
          <a:p>
            <a:endParaRPr lang="fa-IR"/>
          </a:p>
        </p:txBody>
      </p:sp>
    </p:spTree>
    <p:extLst>
      <p:ext uri="{BB962C8B-B14F-4D97-AF65-F5344CB8AC3E}">
        <p14:creationId xmlns:p14="http://schemas.microsoft.com/office/powerpoint/2010/main" val="2766242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گونه که ملاحظه می شود، از دیدگاه بوردیو سرمایه اقتصادی شکل غالب سرمایه گذاری است و انواع دیگر سرمایه که شامل فرهنگی و اجتماعی است به عنوان، ابزاری برای حصول سرمایه اقتصادی مفهوم پیدا می کنند. </a:t>
            </a:r>
          </a:p>
        </p:txBody>
      </p:sp>
      <p:sp>
        <p:nvSpPr>
          <p:cNvPr id="4" name="Rectangle 3"/>
          <p:cNvSpPr/>
          <p:nvPr/>
        </p:nvSpPr>
        <p:spPr>
          <a:xfrm>
            <a:off x="838200" y="4430375"/>
            <a:ext cx="9661620" cy="76944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fa-IR" sz="4400" b="1">
                <a:ln w="0"/>
                <a:solidFill>
                  <a:schemeClr val="accent1"/>
                </a:solidFill>
                <a:effectLst>
                  <a:outerShdw blurRad="38100" dist="25400" dir="5400000" algn="ctr" rotWithShape="0">
                    <a:srgbClr val="6E747A">
                      <a:alpha val="43000"/>
                    </a:srgbClr>
                  </a:outerShdw>
                </a:effectLst>
                <a:cs typeface="B Zar" panose="00000400000000000000" pitchFamily="2" charset="-78"/>
              </a:rPr>
              <a:t>سرمایه اقتصادی شکل غالب سرمایه گذاری است</a:t>
            </a:r>
          </a:p>
        </p:txBody>
      </p:sp>
    </p:spTree>
    <p:extLst>
      <p:ext uri="{BB962C8B-B14F-4D97-AF65-F5344CB8AC3E}">
        <p14:creationId xmlns:p14="http://schemas.microsoft.com/office/powerpoint/2010/main" val="1468439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نظر بوردیو،سرمایه اجتماعی </a:t>
            </a:r>
            <a:r>
              <a:rPr lang="fa-IR" smtClean="0">
                <a:cs typeface="B Zar" panose="00000400000000000000" pitchFamily="2" charset="-78"/>
              </a:rPr>
              <a:t>در ممالک </a:t>
            </a:r>
            <a:r>
              <a:rPr lang="fa-IR">
                <a:cs typeface="B Zar" panose="00000400000000000000" pitchFamily="2" charset="-78"/>
              </a:rPr>
              <a:t>سرمایه داری به عنوان ابزاری برای تثبیت و تقویت جایگاه اقتصادی افراد به شمار می رود در این ممالک، سرمایه اقتصادی پایه است و سرمایه اجتمعای و فرهنگی ابزاری برای تحقق آن محسوب می شوند. می توان نتیجه گرفت که دیدگاه بوردیو  در زمینه سرمایه اجتماعی یک دیدگاه ابزاری صرف است به عبارتی اگر سرمایه اجتماعی نتواند موجب رشد سرمایه  اقتصادی شود، کاربردی نخواهد داشت.</a:t>
            </a:r>
          </a:p>
          <a:p>
            <a:endParaRPr lang="fa-IR"/>
          </a:p>
        </p:txBody>
      </p:sp>
      <p:sp>
        <p:nvSpPr>
          <p:cNvPr id="4" name="Rectangle 3"/>
          <p:cNvSpPr/>
          <p:nvPr/>
        </p:nvSpPr>
        <p:spPr>
          <a:xfrm>
            <a:off x="838200" y="4627322"/>
            <a:ext cx="5381601"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a-IR" sz="5400" smtClean="0">
                <a:cs typeface="B Zar" panose="00000400000000000000" pitchFamily="2" charset="-78"/>
              </a:rPr>
              <a:t> </a:t>
            </a:r>
            <a:r>
              <a:rPr lang="fa-IR" sz="5400" b="1">
                <a:ln w="22225">
                  <a:solidFill>
                    <a:schemeClr val="accent2"/>
                  </a:solidFill>
                  <a:prstDash val="solid"/>
                </a:ln>
                <a:solidFill>
                  <a:schemeClr val="accent2">
                    <a:lumMod val="40000"/>
                    <a:lumOff val="60000"/>
                  </a:schemeClr>
                </a:solidFill>
                <a:cs typeface="B Zar" panose="00000400000000000000" pitchFamily="2" charset="-78"/>
              </a:rPr>
              <a:t>دیدگاه ابزاری </a:t>
            </a:r>
            <a:r>
              <a:rPr lang="fa-IR" sz="5400" b="1" smtClean="0">
                <a:ln w="22225">
                  <a:solidFill>
                    <a:schemeClr val="accent2"/>
                  </a:solidFill>
                  <a:prstDash val="solid"/>
                </a:ln>
                <a:solidFill>
                  <a:schemeClr val="accent2">
                    <a:lumMod val="40000"/>
                    <a:lumOff val="60000"/>
                  </a:schemeClr>
                </a:solidFill>
                <a:cs typeface="B Zar" panose="00000400000000000000" pitchFamily="2" charset="-78"/>
              </a:rPr>
              <a:t>صرف</a:t>
            </a:r>
            <a:endParaRPr lang="en-US" sz="5400" b="1">
              <a:ln w="22225">
                <a:solidFill>
                  <a:schemeClr val="accent2"/>
                </a:solidFill>
                <a:prstDash val="solid"/>
              </a:ln>
              <a:solidFill>
                <a:schemeClr val="accent2">
                  <a:lumMod val="40000"/>
                  <a:lumOff val="60000"/>
                </a:schemeClr>
              </a:solidFill>
            </a:endParaRPr>
          </a:p>
        </p:txBody>
      </p:sp>
      <p:pic>
        <p:nvPicPr>
          <p:cNvPr id="5" name="Picture 4"/>
          <p:cNvPicPr>
            <a:picLocks noChangeAspect="1"/>
          </p:cNvPicPr>
          <p:nvPr/>
        </p:nvPicPr>
        <p:blipFill>
          <a:blip r:embed="rId2"/>
          <a:stretch>
            <a:fillRect/>
          </a:stretch>
        </p:blipFill>
        <p:spPr>
          <a:xfrm>
            <a:off x="7883330" y="4317462"/>
            <a:ext cx="2952750" cy="1543050"/>
          </a:xfrm>
          <a:prstGeom prst="rect">
            <a:avLst/>
          </a:prstGeom>
        </p:spPr>
      </p:pic>
    </p:spTree>
    <p:extLst>
      <p:ext uri="{BB962C8B-B14F-4D97-AF65-F5344CB8AC3E}">
        <p14:creationId xmlns:p14="http://schemas.microsoft.com/office/powerpoint/2010/main" val="3141840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Zar" panose="00000400000000000000" pitchFamily="2" charset="-78"/>
              </a:rPr>
              <a:t>سرمایه اجتماعی از دیدگاه کلمن </a:t>
            </a:r>
            <a:endParaRPr lang="fa-I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بر خلاف بوردیو کلمن از واژگان مختلفی برای تعریف سرمایه اجتماعی کمک گرفت وی مفهوم سرمایه اجتماعی را از ابعاد مختلف بررسی کرد. کلمن برای تعریف سرمایه اجتماعی از نقش و کارکرد آن کمک گرفت و تعریفی کارکردی از سرمایه اجتماعی ارائه داد و نه تعریف ماهوی. بر این اساس سرمایه اجتماعی عبارت از ارزش آن جنبه از ساختار اجتماعی که به عنوان منابعی در اختیار اعضا قرار می گیرد تا بتوانند به اهداف و منافع خود دست پیدا کنند. </a:t>
            </a:r>
          </a:p>
        </p:txBody>
      </p:sp>
    </p:spTree>
    <p:extLst>
      <p:ext uri="{BB962C8B-B14F-4D97-AF65-F5344CB8AC3E}">
        <p14:creationId xmlns:p14="http://schemas.microsoft.com/office/powerpoint/2010/main" val="1390285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5294</Words>
  <Application>Microsoft Office PowerPoint</Application>
  <PresentationFormat>Widescreen</PresentationFormat>
  <Paragraphs>157</Paragraphs>
  <Slides>66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B Zar</vt:lpstr>
      <vt:lpstr>Calibri</vt:lpstr>
      <vt:lpstr>Calibri Light</vt:lpstr>
      <vt:lpstr>Times New Roman</vt:lpstr>
      <vt:lpstr>Office Theme</vt:lpstr>
      <vt:lpstr>عنوان مقاله: سرمایه اجتماعی، مفاهیم و نظریه ها</vt:lpstr>
      <vt:lpstr>چکیده</vt:lpstr>
      <vt:lpstr>PowerPoint Presentation</vt:lpstr>
      <vt:lpstr>PowerPoint Presentation</vt:lpstr>
      <vt:lpstr>PowerPoint Presentation</vt:lpstr>
      <vt:lpstr>2- تعاریف سرمایه اجتماعی</vt:lpstr>
      <vt:lpstr>PowerPoint Presentation</vt:lpstr>
      <vt:lpstr>PowerPoint Presentation</vt:lpstr>
      <vt:lpstr>سرمایه اجتماعی از دیدگاه کلمن </vt:lpstr>
      <vt:lpstr>PowerPoint Presentation</vt:lpstr>
      <vt:lpstr>2/3 سرمایه اجتماعی از دیدگاه  پوتنام</vt:lpstr>
      <vt:lpstr>PowerPoint Presentation</vt:lpstr>
      <vt:lpstr>PowerPoint Presentation</vt:lpstr>
      <vt:lpstr>PowerPoint Presentation</vt:lpstr>
      <vt:lpstr>2- تئوری های سرمایه اجتماعی</vt:lpstr>
      <vt:lpstr>3/1 تئوری پیوند های ضعیف</vt:lpstr>
      <vt:lpstr>PowerPoint Presentation</vt:lpstr>
      <vt:lpstr>2/3 تئوری کشاف ساختاری</vt:lpstr>
      <vt:lpstr>PowerPoint Presentation</vt:lpstr>
      <vt:lpstr>PowerPoint Presentation</vt:lpstr>
      <vt:lpstr>PowerPoint Presentation</vt:lpstr>
      <vt:lpstr>PowerPoint Presentation</vt:lpstr>
      <vt:lpstr>تئوری منابع اجتماعی</vt:lpstr>
      <vt:lpstr>PowerPoint Presentation</vt:lpstr>
      <vt:lpstr>PowerPoint Presentation</vt:lpstr>
      <vt:lpstr>4- ابعاد سرمایه اجتماعی</vt:lpstr>
      <vt:lpstr>4/1 بعد ساختاری</vt:lpstr>
      <vt:lpstr>4/2 بعد شناختی </vt:lpstr>
      <vt:lpstr>4/3 بعد ارتباطی</vt:lpstr>
      <vt:lpstr>PowerPoint Presentation</vt:lpstr>
      <vt:lpstr>PowerPoint Presentation</vt:lpstr>
      <vt:lpstr>4/4 اعتماد</vt:lpstr>
      <vt:lpstr>PowerPoint Presentation</vt:lpstr>
      <vt:lpstr>4/5 مشارکت سیاسی</vt:lpstr>
      <vt:lpstr>PowerPoint Presentation</vt:lpstr>
      <vt:lpstr>4/6 مشارکت و رهبری مدنی</vt:lpstr>
      <vt:lpstr>4/7 پیوند های اجتماعی غیر رسمی</vt:lpstr>
      <vt:lpstr>4/8 بخشش و روحیه داوطلبی</vt:lpstr>
      <vt:lpstr>4/9 مشارکت مذهبی </vt:lpstr>
      <vt:lpstr>4/10عدالت در مشارکت مدنی </vt:lpstr>
      <vt:lpstr>4/11 تنوع معاشرت ها و دوستی ها</vt:lpstr>
      <vt:lpstr>5- مدل هایی برای سنجش سرمایه اجتماعی</vt:lpstr>
      <vt:lpstr>5/1 مدل کیفی سرمایه اجتماعی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5/2 مدل کمی برای اندازه گیری  سرمایه اجتماعی</vt:lpstr>
      <vt:lpstr>PowerPoint Presentation</vt:lpstr>
      <vt:lpstr>6- مزایای سرمایه اجتماعی</vt:lpstr>
      <vt:lpstr>PowerPoint Presentation</vt:lpstr>
      <vt:lpstr>PowerPoint Presentation</vt:lpstr>
      <vt:lpstr>PowerPoint Presentation</vt:lpstr>
      <vt:lpstr>PowerPoint Presentation</vt:lpstr>
      <vt:lpstr>7- خطرات ناشی از به کارگیری سرمایه اجتماعی</vt:lpstr>
      <vt:lpstr>PowerPoint Presentation</vt:lpstr>
      <vt:lpstr>PowerPoint Presentation</vt:lpstr>
      <vt:lpstr>PowerPoint Presentation</vt:lpstr>
      <vt:lpstr>8- نتیجه گیری</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38</cp:revision>
  <dcterms:created xsi:type="dcterms:W3CDTF">2023-01-01T09:20:36Z</dcterms:created>
  <dcterms:modified xsi:type="dcterms:W3CDTF">2023-01-01T17:50:26Z</dcterms:modified>
</cp:coreProperties>
</file>