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311"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330" r:id="rId26"/>
    <p:sldId id="279" r:id="rId27"/>
    <p:sldId id="280" r:id="rId28"/>
    <p:sldId id="281" r:id="rId29"/>
    <p:sldId id="282" r:id="rId30"/>
    <p:sldId id="283" r:id="rId31"/>
    <p:sldId id="284" r:id="rId32"/>
    <p:sldId id="285" r:id="rId33"/>
    <p:sldId id="286" r:id="rId34"/>
    <p:sldId id="317" r:id="rId35"/>
    <p:sldId id="287" r:id="rId36"/>
    <p:sldId id="318" r:id="rId37"/>
    <p:sldId id="289" r:id="rId38"/>
    <p:sldId id="320" r:id="rId39"/>
    <p:sldId id="319" r:id="rId40"/>
    <p:sldId id="290" r:id="rId41"/>
    <p:sldId id="322" r:id="rId42"/>
    <p:sldId id="291" r:id="rId43"/>
    <p:sldId id="292" r:id="rId44"/>
    <p:sldId id="293" r:id="rId45"/>
    <p:sldId id="323" r:id="rId46"/>
    <p:sldId id="294" r:id="rId47"/>
    <p:sldId id="324" r:id="rId48"/>
    <p:sldId id="295" r:id="rId49"/>
    <p:sldId id="325" r:id="rId50"/>
    <p:sldId id="296" r:id="rId51"/>
    <p:sldId id="326" r:id="rId52"/>
    <p:sldId id="297" r:id="rId53"/>
    <p:sldId id="327" r:id="rId54"/>
    <p:sldId id="298" r:id="rId55"/>
    <p:sldId id="328" r:id="rId56"/>
    <p:sldId id="299" r:id="rId57"/>
    <p:sldId id="329" r:id="rId58"/>
    <p:sldId id="312" r:id="rId59"/>
    <p:sldId id="300" r:id="rId60"/>
    <p:sldId id="301" r:id="rId61"/>
    <p:sldId id="302" r:id="rId62"/>
    <p:sldId id="303" r:id="rId63"/>
    <p:sldId id="304" r:id="rId64"/>
    <p:sldId id="305" r:id="rId65"/>
    <p:sldId id="306" r:id="rId66"/>
    <p:sldId id="307" r:id="rId67"/>
    <p:sldId id="308" r:id="rId68"/>
    <p:sldId id="309" r:id="rId69"/>
    <p:sldId id="310" r:id="rId7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47" autoAdjust="0"/>
    <p:restoredTop sz="93537" autoAdjust="0"/>
  </p:normalViewPr>
  <p:slideViewPr>
    <p:cSldViewPr snapToGrid="0">
      <p:cViewPr>
        <p:scale>
          <a:sx n="75" d="100"/>
          <a:sy n="75" d="100"/>
        </p:scale>
        <p:origin x="54" y="54"/>
      </p:cViewPr>
      <p:guideLst/>
    </p:cSldViewPr>
  </p:slideViewPr>
  <p:outlineViewPr>
    <p:cViewPr>
      <p:scale>
        <a:sx n="33" d="100"/>
        <a:sy n="33" d="100"/>
      </p:scale>
      <p:origin x="0" y="-58938"/>
    </p:cViewPr>
  </p:outlin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4B030DD-5CAA-4569-B37A-2B351DD5EB97}" type="datetimeFigureOut">
              <a:rPr lang="fa-IR" smtClean="0"/>
              <a:t>22/06/1444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275801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4B030DD-5CAA-4569-B37A-2B351DD5EB97}" type="datetimeFigureOut">
              <a:rPr lang="fa-IR" smtClean="0"/>
              <a:t>22/06/1444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152502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4B030DD-5CAA-4569-B37A-2B351DD5EB97}" type="datetimeFigureOut">
              <a:rPr lang="fa-IR" smtClean="0"/>
              <a:t>22/06/1444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80649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51BB8-F35B-F440-3BAD-2B60EB56BE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xmlns="" id="{EB905D58-7E98-C6E9-E9FF-D06E2C7CE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xmlns="" id="{C444A69A-6E04-03A8-F285-F9E7575CB7AC}"/>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5" name="Footer Placeholder 4">
            <a:extLst>
              <a:ext uri="{FF2B5EF4-FFF2-40B4-BE49-F238E27FC236}">
                <a16:creationId xmlns:a16="http://schemas.microsoft.com/office/drawing/2014/main" xmlns="" id="{BD5870B7-4896-6C28-753B-AB11A4FA2FCD}"/>
              </a:ext>
            </a:extLst>
          </p:cNvPr>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a:extLst>
              <a:ext uri="{FF2B5EF4-FFF2-40B4-BE49-F238E27FC236}">
                <a16:creationId xmlns:a16="http://schemas.microsoft.com/office/drawing/2014/main" xmlns="" id="{8E1FD9F4-3978-2FB8-F8C2-9272C31F2152}"/>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31391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B886A-7250-937F-307D-5AFC284891D2}"/>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4C1CAD8C-4CC7-121B-4C34-C550B957E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7AAEA5F5-98E2-C12D-CD2B-AB80ECD1F5D6}"/>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5" name="Footer Placeholder 4">
            <a:extLst>
              <a:ext uri="{FF2B5EF4-FFF2-40B4-BE49-F238E27FC236}">
                <a16:creationId xmlns:a16="http://schemas.microsoft.com/office/drawing/2014/main" xmlns="" id="{6B5E8CEC-4294-703E-D275-DC406B9B0F31}"/>
              </a:ext>
            </a:extLst>
          </p:cNvPr>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a:extLst>
              <a:ext uri="{FF2B5EF4-FFF2-40B4-BE49-F238E27FC236}">
                <a16:creationId xmlns:a16="http://schemas.microsoft.com/office/drawing/2014/main" xmlns="" id="{F0A84B28-FF09-1496-342A-AF05214F5191}"/>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2087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A5A304-2E50-DEDF-5595-91BEEE926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xmlns="" id="{C1E25377-5F83-7BE0-4DDB-77DC88675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D378D40-63A1-72D5-283B-35C7A48C18F3}"/>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5" name="Footer Placeholder 4">
            <a:extLst>
              <a:ext uri="{FF2B5EF4-FFF2-40B4-BE49-F238E27FC236}">
                <a16:creationId xmlns:a16="http://schemas.microsoft.com/office/drawing/2014/main" xmlns="" id="{4A6A2E78-A44C-3AE7-A71D-D7361487366E}"/>
              </a:ext>
            </a:extLst>
          </p:cNvPr>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a:extLst>
              <a:ext uri="{FF2B5EF4-FFF2-40B4-BE49-F238E27FC236}">
                <a16:creationId xmlns:a16="http://schemas.microsoft.com/office/drawing/2014/main" xmlns="" id="{4B007B72-476D-6578-9396-12EE1BF59A7C}"/>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27574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2EC77-8B44-4370-D88F-AE6FA3A21C41}"/>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639EE662-E3FD-8A24-CCF5-0D0E7178F5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xmlns="" id="{3512387D-E0FB-D31E-A515-0A3DAE83F6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xmlns="" id="{A0206D3D-F661-6D0B-92AC-E078C7818678}"/>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6" name="Footer Placeholder 5">
            <a:extLst>
              <a:ext uri="{FF2B5EF4-FFF2-40B4-BE49-F238E27FC236}">
                <a16:creationId xmlns:a16="http://schemas.microsoft.com/office/drawing/2014/main" xmlns="" id="{9C673EA9-BC3C-2442-AC39-5953C7294291}"/>
              </a:ext>
            </a:extLst>
          </p:cNvPr>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a:extLst>
              <a:ext uri="{FF2B5EF4-FFF2-40B4-BE49-F238E27FC236}">
                <a16:creationId xmlns:a16="http://schemas.microsoft.com/office/drawing/2014/main" xmlns="" id="{5B2A2B74-6BB0-8B2A-5334-16399DCA5759}"/>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2107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AE75D-9252-9813-B2AE-FB7EA98C4066}"/>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EDE26048-36AE-7129-BA86-82965244E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4136B63-403E-562C-8A2C-3A617E1444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xmlns="" id="{F8CC2705-9179-FF0C-96BC-4D1587DABE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1332930-D7EE-03B9-E414-DE9D6DD4E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xmlns="" id="{C2FD1B87-06E6-6F09-E118-F1102E0479CF}"/>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8" name="Footer Placeholder 7">
            <a:extLst>
              <a:ext uri="{FF2B5EF4-FFF2-40B4-BE49-F238E27FC236}">
                <a16:creationId xmlns:a16="http://schemas.microsoft.com/office/drawing/2014/main" xmlns="" id="{0154D31D-0AC8-D853-2DCC-1CAE631E3163}"/>
              </a:ext>
            </a:extLst>
          </p:cNvPr>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a:extLst>
              <a:ext uri="{FF2B5EF4-FFF2-40B4-BE49-F238E27FC236}">
                <a16:creationId xmlns:a16="http://schemas.microsoft.com/office/drawing/2014/main" xmlns="" id="{7E55304A-1278-7764-FE0E-C18399D30900}"/>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385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44CCE-EE19-AAFF-E175-84356CC66734}"/>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xmlns="" id="{AC1F2927-9F46-1497-3309-F37F1550243B}"/>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4" name="Footer Placeholder 3">
            <a:extLst>
              <a:ext uri="{FF2B5EF4-FFF2-40B4-BE49-F238E27FC236}">
                <a16:creationId xmlns:a16="http://schemas.microsoft.com/office/drawing/2014/main" xmlns="" id="{9D1B3D75-097B-E62C-EBD5-9F60E38EDE32}"/>
              </a:ext>
            </a:extLst>
          </p:cNvPr>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a:extLst>
              <a:ext uri="{FF2B5EF4-FFF2-40B4-BE49-F238E27FC236}">
                <a16:creationId xmlns:a16="http://schemas.microsoft.com/office/drawing/2014/main" xmlns="" id="{CD4EC58A-0803-28E0-C65B-C35F38D85E04}"/>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36799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28B1502-D74B-0991-45F7-162521C2086A}"/>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3" name="Footer Placeholder 2">
            <a:extLst>
              <a:ext uri="{FF2B5EF4-FFF2-40B4-BE49-F238E27FC236}">
                <a16:creationId xmlns:a16="http://schemas.microsoft.com/office/drawing/2014/main" xmlns="" id="{8C9A53E1-5B8A-46A0-5172-3107DF2AFE1E}"/>
              </a:ext>
            </a:extLst>
          </p:cNvPr>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a:extLst>
              <a:ext uri="{FF2B5EF4-FFF2-40B4-BE49-F238E27FC236}">
                <a16:creationId xmlns:a16="http://schemas.microsoft.com/office/drawing/2014/main" xmlns="" id="{01AD23F1-F631-3C74-F94F-2BD3EAF51257}"/>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99376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08C23-5E9C-519E-69DF-CA6F7AAD1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0B04C6AC-D871-4617-46A7-888F0A5D4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xmlns="" id="{FF2D163B-2F6E-BEA9-250C-C55BC689B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E8A81E-3CAF-E39D-E893-59AF8AA9E995}"/>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6" name="Footer Placeholder 5">
            <a:extLst>
              <a:ext uri="{FF2B5EF4-FFF2-40B4-BE49-F238E27FC236}">
                <a16:creationId xmlns:a16="http://schemas.microsoft.com/office/drawing/2014/main" xmlns="" id="{CBEA1DCF-6E9E-0F51-B04D-D6F16956D980}"/>
              </a:ext>
            </a:extLst>
          </p:cNvPr>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a:extLst>
              <a:ext uri="{FF2B5EF4-FFF2-40B4-BE49-F238E27FC236}">
                <a16:creationId xmlns:a16="http://schemas.microsoft.com/office/drawing/2014/main" xmlns="" id="{CCF47DE5-2618-2854-8F13-26C8662D361F}"/>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723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4B030DD-5CAA-4569-B37A-2B351DD5EB97}" type="datetimeFigureOut">
              <a:rPr lang="fa-IR" smtClean="0"/>
              <a:t>22/06/1444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4203302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0C65E-5417-90AD-623A-5969682AD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xmlns="" id="{2D98E633-F58F-CF0E-EE66-D5D339A4C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xmlns="" id="{DFD41790-C9DD-83A0-4BAA-4EE96C057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845C6B0-8B76-3A7B-D535-E5429ADEB5A7}"/>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6" name="Footer Placeholder 5">
            <a:extLst>
              <a:ext uri="{FF2B5EF4-FFF2-40B4-BE49-F238E27FC236}">
                <a16:creationId xmlns:a16="http://schemas.microsoft.com/office/drawing/2014/main" xmlns="" id="{35766FCD-133F-D46E-4B27-3F210393E629}"/>
              </a:ext>
            </a:extLst>
          </p:cNvPr>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a:extLst>
              <a:ext uri="{FF2B5EF4-FFF2-40B4-BE49-F238E27FC236}">
                <a16:creationId xmlns:a16="http://schemas.microsoft.com/office/drawing/2014/main" xmlns="" id="{48CF0141-51C6-82D8-1D08-94D795D588D5}"/>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98068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F865D9-8BC0-9FC9-CBF2-0902F0E5299F}"/>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A588AD0F-4B89-ADBC-92DD-D17FC539C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3002DDCC-1362-9F7F-30C9-058D58481BF3}"/>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5" name="Footer Placeholder 4">
            <a:extLst>
              <a:ext uri="{FF2B5EF4-FFF2-40B4-BE49-F238E27FC236}">
                <a16:creationId xmlns:a16="http://schemas.microsoft.com/office/drawing/2014/main" xmlns="" id="{D9EB5713-907D-1C08-257F-E145827E7C13}"/>
              </a:ext>
            </a:extLst>
          </p:cNvPr>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a:extLst>
              <a:ext uri="{FF2B5EF4-FFF2-40B4-BE49-F238E27FC236}">
                <a16:creationId xmlns:a16="http://schemas.microsoft.com/office/drawing/2014/main" xmlns="" id="{CD145296-0136-0E8A-94E0-2C63791DF08C}"/>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44775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BB26-7916-576D-532F-3F7DAF3578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2C631BE0-5B97-46A6-D423-884D444D6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3BD379CC-3D55-EB7F-A9AC-CABA9C8D6942}"/>
              </a:ext>
            </a:extLst>
          </p:cNvPr>
          <p:cNvSpPr>
            <a:spLocks noGrp="1"/>
          </p:cNvSpPr>
          <p:nvPr>
            <p:ph type="dt" sz="half" idx="10"/>
          </p:nvPr>
        </p:nvSpPr>
        <p:spPr/>
        <p:txBody>
          <a:bodyPr/>
          <a:lstStyle/>
          <a:p>
            <a:fld id="{881AD036-7C57-4151-A232-F5DBFF871883}" type="datetimeFigureOut">
              <a:rPr lang="fa-IR" smtClean="0">
                <a:solidFill>
                  <a:prstClr val="black">
                    <a:tint val="75000"/>
                  </a:prstClr>
                </a:solidFill>
              </a:rPr>
              <a:pPr/>
              <a:t>22/06/1444</a:t>
            </a:fld>
            <a:endParaRPr lang="fa-IR">
              <a:solidFill>
                <a:prstClr val="black">
                  <a:tint val="75000"/>
                </a:prstClr>
              </a:solidFill>
            </a:endParaRPr>
          </a:p>
        </p:txBody>
      </p:sp>
      <p:sp>
        <p:nvSpPr>
          <p:cNvPr id="5" name="Footer Placeholder 4">
            <a:extLst>
              <a:ext uri="{FF2B5EF4-FFF2-40B4-BE49-F238E27FC236}">
                <a16:creationId xmlns:a16="http://schemas.microsoft.com/office/drawing/2014/main" xmlns="" id="{90148DA2-BF76-6061-6E2E-643560536925}"/>
              </a:ext>
            </a:extLst>
          </p:cNvPr>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a:extLst>
              <a:ext uri="{FF2B5EF4-FFF2-40B4-BE49-F238E27FC236}">
                <a16:creationId xmlns:a16="http://schemas.microsoft.com/office/drawing/2014/main" xmlns="" id="{1DFAC2B3-6D41-A3A1-6325-33FA69008969}"/>
              </a:ext>
            </a:extLst>
          </p:cNvPr>
          <p:cNvSpPr>
            <a:spLocks noGrp="1"/>
          </p:cNvSpPr>
          <p:nvPr>
            <p:ph type="sldNum" sz="quarter" idx="12"/>
          </p:nvPr>
        </p:nvSpPr>
        <p:spPr/>
        <p:txBody>
          <a:bodyPr/>
          <a:lstStyle/>
          <a:p>
            <a:fld id="{07D91601-0A2B-40B0-AB84-04CA2EE23ED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1205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030DD-5CAA-4569-B37A-2B351DD5EB97}" type="datetimeFigureOut">
              <a:rPr lang="fa-IR" smtClean="0"/>
              <a:t>22/06/1444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23354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4B030DD-5CAA-4569-B37A-2B351DD5EB97}" type="datetimeFigureOut">
              <a:rPr lang="fa-IR" smtClean="0"/>
              <a:t>22/06/1444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293327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4B030DD-5CAA-4569-B37A-2B351DD5EB97}" type="datetimeFigureOut">
              <a:rPr lang="fa-IR" smtClean="0"/>
              <a:t>22/06/1444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78044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4B030DD-5CAA-4569-B37A-2B351DD5EB97}" type="datetimeFigureOut">
              <a:rPr lang="fa-IR" smtClean="0"/>
              <a:t>22/06/1444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98671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030DD-5CAA-4569-B37A-2B351DD5EB97}" type="datetimeFigureOut">
              <a:rPr lang="fa-IR" smtClean="0"/>
              <a:t>22/06/1444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43757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030DD-5CAA-4569-B37A-2B351DD5EB97}" type="datetimeFigureOut">
              <a:rPr lang="fa-IR" smtClean="0"/>
              <a:t>22/06/1444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89593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030DD-5CAA-4569-B37A-2B351DD5EB97}" type="datetimeFigureOut">
              <a:rPr lang="fa-IR" smtClean="0"/>
              <a:t>22/06/1444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85A492B-ADA9-4B5C-84D0-7A9329DBD1A3}" type="slidenum">
              <a:rPr lang="fa-IR" smtClean="0"/>
              <a:t>‹#›</a:t>
            </a:fld>
            <a:endParaRPr lang="fa-IR"/>
          </a:p>
        </p:txBody>
      </p:sp>
    </p:spTree>
    <p:extLst>
      <p:ext uri="{BB962C8B-B14F-4D97-AF65-F5344CB8AC3E}">
        <p14:creationId xmlns:p14="http://schemas.microsoft.com/office/powerpoint/2010/main" val="255508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B030DD-5CAA-4569-B37A-2B351DD5EB97}" type="datetimeFigureOut">
              <a:rPr lang="fa-IR" smtClean="0"/>
              <a:t>22/06/1444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85A492B-ADA9-4B5C-84D0-7A9329DBD1A3}" type="slidenum">
              <a:rPr lang="fa-IR" smtClean="0"/>
              <a:t>‹#›</a:t>
            </a:fld>
            <a:endParaRPr lang="fa-IR"/>
          </a:p>
        </p:txBody>
      </p:sp>
    </p:spTree>
    <p:extLst>
      <p:ext uri="{BB962C8B-B14F-4D97-AF65-F5344CB8AC3E}">
        <p14:creationId xmlns:p14="http://schemas.microsoft.com/office/powerpoint/2010/main" val="428632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146F7F-F948-F123-ED4D-2129C74260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A89F9260-B0BA-4258-F8DC-E2B16FC61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43BDD760-A885-1F2A-292D-DB74A61E5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81AD036-7C57-4151-A232-F5DBFF871883}" type="datetimeFigureOut">
              <a:rPr lang="fa-IR" smtClean="0">
                <a:solidFill>
                  <a:prstClr val="black">
                    <a:tint val="75000"/>
                  </a:prstClr>
                </a:solidFill>
              </a:rPr>
              <a:pPr rtl="0"/>
              <a:t>22/06/1444</a:t>
            </a:fld>
            <a:endParaRPr lang="fa-IR">
              <a:solidFill>
                <a:prstClr val="black">
                  <a:tint val="75000"/>
                </a:prstClr>
              </a:solidFill>
            </a:endParaRPr>
          </a:p>
        </p:txBody>
      </p:sp>
      <p:sp>
        <p:nvSpPr>
          <p:cNvPr id="5" name="Footer Placeholder 4">
            <a:extLst>
              <a:ext uri="{FF2B5EF4-FFF2-40B4-BE49-F238E27FC236}">
                <a16:creationId xmlns:a16="http://schemas.microsoft.com/office/drawing/2014/main" xmlns="" id="{AB82FD0B-549D-BADB-AB59-EE7AE60AB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a-IR">
              <a:solidFill>
                <a:prstClr val="black">
                  <a:tint val="75000"/>
                </a:prstClr>
              </a:solidFill>
            </a:endParaRPr>
          </a:p>
        </p:txBody>
      </p:sp>
      <p:sp>
        <p:nvSpPr>
          <p:cNvPr id="6" name="Slide Number Placeholder 5">
            <a:extLst>
              <a:ext uri="{FF2B5EF4-FFF2-40B4-BE49-F238E27FC236}">
                <a16:creationId xmlns:a16="http://schemas.microsoft.com/office/drawing/2014/main" xmlns="" id="{A200E8D7-6B00-3551-741A-D0D403DEE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7D91601-0A2B-40B0-AB84-04CA2EE23EDB}" type="slidenum">
              <a:rPr lang="fa-IR" smtClean="0">
                <a:solidFill>
                  <a:prstClr val="black">
                    <a:tint val="75000"/>
                  </a:prstClr>
                </a:solidFill>
              </a:rPr>
              <a:pPr rtl="0"/>
              <a:t>‹#›</a:t>
            </a:fld>
            <a:endParaRPr lang="fa-IR">
              <a:solidFill>
                <a:prstClr val="black">
                  <a:tint val="75000"/>
                </a:prstClr>
              </a:solidFill>
            </a:endParaRPr>
          </a:p>
        </p:txBody>
      </p:sp>
    </p:spTree>
    <p:extLst>
      <p:ext uri="{BB962C8B-B14F-4D97-AF65-F5344CB8AC3E}">
        <p14:creationId xmlns:p14="http://schemas.microsoft.com/office/powerpoint/2010/main" val="2672897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 </a:t>
            </a:r>
            <a:r>
              <a:rPr lang="ar-SA" sz="4000" smtClean="0">
                <a:cs typeface="B Zar" panose="00000400000000000000" pitchFamily="2" charset="-78"/>
              </a:rPr>
              <a:t>بررسی </a:t>
            </a:r>
            <a:r>
              <a:rPr lang="ar-SA" sz="4000">
                <a:cs typeface="B Zar" panose="00000400000000000000" pitchFamily="2" charset="-78"/>
              </a:rPr>
              <a:t>رابطۀ تحقق شرح وظایف </a:t>
            </a:r>
            <a:r>
              <a:rPr lang="ar-SA" sz="4000">
                <a:cs typeface="B Zar" panose="00000400000000000000" pitchFamily="2" charset="-78"/>
              </a:rPr>
              <a:t>مدیران </a:t>
            </a:r>
            <a:r>
              <a:rPr lang="ar-SA" sz="4000" smtClean="0">
                <a:cs typeface="B Zar" panose="00000400000000000000" pitchFamily="2" charset="-78"/>
              </a:rPr>
              <a:t>مدارس</a:t>
            </a:r>
            <a:r>
              <a:rPr lang="fa-IR" sz="4000" smtClean="0">
                <a:cs typeface="B Zar" panose="00000400000000000000" pitchFamily="2" charset="-78"/>
              </a:rPr>
              <a:t> </a:t>
            </a:r>
            <a:r>
              <a:rPr lang="ar-SA" sz="4000" smtClean="0">
                <a:cs typeface="B Zar" panose="00000400000000000000" pitchFamily="2" charset="-78"/>
              </a:rPr>
              <a:t>بر </a:t>
            </a:r>
            <a:r>
              <a:rPr lang="ar-SA" sz="4000">
                <a:cs typeface="B Zar" panose="00000400000000000000" pitchFamily="2" charset="-78"/>
              </a:rPr>
              <a:t>پیشرفت تحصیلی دانش </a:t>
            </a:r>
            <a:r>
              <a:rPr lang="ar-SA" sz="4000">
                <a:cs typeface="B Zar" panose="00000400000000000000" pitchFamily="2" charset="-78"/>
              </a:rPr>
              <a:t>آموزان </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b="1" smtClean="0">
                <a:solidFill>
                  <a:srgbClr val="FF0000"/>
                </a:solidFill>
                <a:cs typeface="B Zar" panose="00000400000000000000" pitchFamily="2" charset="-78"/>
              </a:rPr>
              <a:t>نویسندگان</a:t>
            </a:r>
            <a:r>
              <a:rPr lang="fa-IR" b="1" smtClean="0">
                <a:cs typeface="B Zar" panose="00000400000000000000" pitchFamily="2" charset="-78"/>
              </a:rPr>
              <a:t>: محمد کریم خداپناهی، مجید فروزان</a:t>
            </a:r>
          </a:p>
          <a:p>
            <a:r>
              <a:rPr lang="fa-IR" smtClean="0">
                <a:solidFill>
                  <a:srgbClr val="FF0000"/>
                </a:solidFill>
                <a:cs typeface="B Zar" panose="00000400000000000000" pitchFamily="2" charset="-78"/>
              </a:rPr>
              <a:t>منبع</a:t>
            </a:r>
            <a:r>
              <a:rPr lang="fa-IR" smtClean="0">
                <a:cs typeface="B Zar" panose="00000400000000000000" pitchFamily="2" charset="-78"/>
              </a:rPr>
              <a:t>: مجله روان شناسی 11 سال سوم شماره 3 پاییز 1378</a:t>
            </a:r>
          </a:p>
          <a:p>
            <a:pPr algn="just"/>
            <a:endParaRPr lang="fa-IR">
              <a:cs typeface="B Zar" panose="00000400000000000000" pitchFamily="2" charset="-78"/>
            </a:endParaRPr>
          </a:p>
        </p:txBody>
      </p:sp>
    </p:spTree>
    <p:extLst>
      <p:ext uri="{BB962C8B-B14F-4D97-AF65-F5344CB8AC3E}">
        <p14:creationId xmlns:p14="http://schemas.microsoft.com/office/powerpoint/2010/main" val="313195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ar-SA">
                <a:cs typeface="B Zar" panose="00000400000000000000" pitchFamily="2" charset="-78"/>
              </a:rPr>
              <a:t>البته تنها معلمین نیستند که به خدمات علمی مدیریت آموزشی نیازمند هستند، بلکه افراد و گروههای دیگری هم که بر تعلیم و تربیت دانش آموزان اثر مستقیم دارند در این قلمرو قرار می گیرند. نتایج بررسی ها نشان می دهند که چند دسته وظایف و تکالیف اصلی وجود دارند که در همه دیدگاههای مدیریتی به آنها توجه شده و برای تحقق آنها توصیه هایی ارائه داده اند</a:t>
            </a:r>
            <a:r>
              <a:rPr lang="ar-SA">
                <a:cs typeface="B Zar" panose="00000400000000000000" pitchFamily="2" charset="-78"/>
              </a:rPr>
              <a:t>. </a:t>
            </a:r>
            <a:endParaRPr lang="fa-IR">
              <a:cs typeface="B Zar" panose="00000400000000000000" pitchFamily="2" charset="-78"/>
            </a:endParaRPr>
          </a:p>
        </p:txBody>
      </p:sp>
      <p:sp>
        <p:nvSpPr>
          <p:cNvPr id="4" name="Explosion 1 3"/>
          <p:cNvSpPr/>
          <p:nvPr/>
        </p:nvSpPr>
        <p:spPr>
          <a:xfrm>
            <a:off x="2222500" y="4457700"/>
            <a:ext cx="2070100" cy="135890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smtClean="0">
                <a:solidFill>
                  <a:srgbClr val="FF0000"/>
                </a:solidFill>
                <a:cs typeface="B Zar" panose="00000400000000000000" pitchFamily="2" charset="-78"/>
              </a:rPr>
              <a:t>اثر مستقیم</a:t>
            </a:r>
            <a:endParaRPr lang="fa-IR" sz="2000" b="1">
              <a:solidFill>
                <a:srgbClr val="FF0000"/>
              </a:solidFill>
            </a:endParaRPr>
          </a:p>
        </p:txBody>
      </p:sp>
    </p:spTree>
    <p:extLst>
      <p:ext uri="{BB962C8B-B14F-4D97-AF65-F5344CB8AC3E}">
        <p14:creationId xmlns:p14="http://schemas.microsoft.com/office/powerpoint/2010/main" val="231118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p>
        </p:txBody>
      </p:sp>
      <p:sp>
        <p:nvSpPr>
          <p:cNvPr id="3" name="Content Placeholder 2"/>
          <p:cNvSpPr>
            <a:spLocks noGrp="1"/>
          </p:cNvSpPr>
          <p:nvPr>
            <p:ph idx="1"/>
          </p:nvPr>
        </p:nvSpPr>
        <p:spPr/>
        <p:txBody>
          <a:bodyPr/>
          <a:lstStyle/>
          <a:p>
            <a:pPr algn="just"/>
            <a:r>
              <a:rPr lang="ar-SA" smtClean="0">
                <a:cs typeface="B Zar" panose="00000400000000000000" pitchFamily="2" charset="-78"/>
              </a:rPr>
              <a:t>این وظایف عبارتند از:</a:t>
            </a:r>
            <a:endParaRPr lang="en-US" smtClean="0">
              <a:cs typeface="B Zar" panose="00000400000000000000" pitchFamily="2" charset="-78"/>
            </a:endParaRPr>
          </a:p>
          <a:p>
            <a:pPr algn="just"/>
            <a:r>
              <a:rPr lang="ar-SA" smtClean="0">
                <a:solidFill>
                  <a:srgbClr val="FF0000"/>
                </a:solidFill>
                <a:cs typeface="B Zar" panose="00000400000000000000" pitchFamily="2" charset="-78"/>
              </a:rPr>
              <a:t>الف)- وظایف مدیر در رابطه با برنامه ها و فعالیتهای آموزش و پرورش</a:t>
            </a:r>
            <a:r>
              <a:rPr lang="ar-SA" smtClean="0">
                <a:cs typeface="B Zar" panose="00000400000000000000" pitchFamily="2" charset="-78"/>
              </a:rPr>
              <a:t>:</a:t>
            </a:r>
            <a:endParaRPr lang="en-US" smtClean="0">
              <a:cs typeface="B Zar" panose="00000400000000000000" pitchFamily="2" charset="-78"/>
            </a:endParaRPr>
          </a:p>
          <a:p>
            <a:pPr algn="just"/>
            <a:r>
              <a:rPr lang="ar-SA" smtClean="0">
                <a:cs typeface="B Zar" panose="00000400000000000000" pitchFamily="2" charset="-78"/>
              </a:rPr>
              <a:t>در زمینه فعالیتهای آموزشی، مدیر باید تغییرات جامعه، خواستهای اولیاء، تعیین نیاز گروه دانش آموزان، مشخص کردن اهداف به صورت عینی، تشخیص روشهای مناسب کلاس داری و تدریس و تلاش برای اعمال</a:t>
            </a:r>
            <a:r>
              <a:rPr lang="fa-IR" smtClean="0">
                <a:cs typeface="B Zar" panose="00000400000000000000" pitchFamily="2" charset="-78"/>
              </a:rPr>
              <a:t> آ</a:t>
            </a:r>
            <a:r>
              <a:rPr lang="ar-SA" smtClean="0">
                <a:cs typeface="B Zar" panose="00000400000000000000" pitchFamily="2" charset="-78"/>
              </a:rPr>
              <a:t>نها، ارزشیابی مستمر از نتایج فعالیتهای با روشهای مناسب، فعالیتهای مکمل آموزشی برای تقویت بنیه علمی دانش آمو زان و تلاش در استفاده از فن آوری آموزشی مناسب، توجه کند( لی فام به نقل از نائلی، 1370). </a:t>
            </a:r>
            <a:endParaRPr lang="fa-IR" smtClean="0">
              <a:cs typeface="B Zar" panose="00000400000000000000" pitchFamily="2" charset="-78"/>
            </a:endParaRPr>
          </a:p>
          <a:p>
            <a:pPr algn="just"/>
            <a:endParaRPr lang="fa-IR"/>
          </a:p>
        </p:txBody>
      </p:sp>
    </p:spTree>
    <p:extLst>
      <p:ext uri="{BB962C8B-B14F-4D97-AF65-F5344CB8AC3E}">
        <p14:creationId xmlns:p14="http://schemas.microsoft.com/office/powerpoint/2010/main" val="292940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ar-SA">
                <a:cs typeface="B Zar" panose="00000400000000000000" pitchFamily="2" charset="-78"/>
              </a:rPr>
              <a:t>در ارتباط با امور پرورشی(( لی فام)) تأکید می کند که زمان پذیرش بی چون و چرای برنامه های آموزشی مدرسه توسط دانش آموزان سپری شده و مدیر لازم است از ارزشهای دانش آموزان شناختی عمیق داشته باشد ولو اینکه این ارزشها با ارزشهای مدرسه مغایرت داشته باشند. امروز فراگیران در شکل گیری تغییرات اساسی آموزشی نقش بسزائی دارند، لذا تنها شرکت دادن آنها در امور فوق برنامه و فعالیتهای دانش آموزی کافی نیست و باید مشارکت آنها به تصمیم گیری سایر برنامه های مدرسه نیز تعمیم یابد.</a:t>
            </a:r>
            <a:endParaRPr lang="fa-IR">
              <a:cs typeface="B Zar" panose="00000400000000000000" pitchFamily="2" charset="-78"/>
            </a:endParaRPr>
          </a:p>
        </p:txBody>
      </p:sp>
      <p:sp>
        <p:nvSpPr>
          <p:cNvPr id="4" name="Flowchart: Process 3"/>
          <p:cNvSpPr/>
          <p:nvPr/>
        </p:nvSpPr>
        <p:spPr>
          <a:xfrm>
            <a:off x="2171700" y="4826000"/>
            <a:ext cx="2044700" cy="90170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smtClean="0">
                <a:solidFill>
                  <a:srgbClr val="FF0000"/>
                </a:solidFill>
                <a:cs typeface="B Zar" panose="00000400000000000000" pitchFamily="2" charset="-78"/>
              </a:rPr>
              <a:t>ارزشهای مدرسه</a:t>
            </a:r>
            <a:endParaRPr lang="fa-IR" sz="2000" b="1">
              <a:solidFill>
                <a:srgbClr val="FF0000"/>
              </a:solidFill>
            </a:endParaRPr>
          </a:p>
        </p:txBody>
      </p:sp>
    </p:spTree>
    <p:extLst>
      <p:ext uri="{BB962C8B-B14F-4D97-AF65-F5344CB8AC3E}">
        <p14:creationId xmlns:p14="http://schemas.microsoft.com/office/powerpoint/2010/main" val="271389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ar-SA">
                <a:cs typeface="B Zar" panose="00000400000000000000" pitchFamily="2" charset="-78"/>
              </a:rPr>
              <a:t>بنابراین  در خصوص مسایل پرورشی باید به موارد زیر توجه </a:t>
            </a:r>
            <a:r>
              <a:rPr lang="ar-SA">
                <a:cs typeface="B Zar" panose="00000400000000000000" pitchFamily="2" charset="-78"/>
              </a:rPr>
              <a:t>کرد</a:t>
            </a:r>
            <a:r>
              <a:rPr lang="ar-SA" smtClean="0">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ar-SA">
                <a:cs typeface="B Zar" panose="00000400000000000000" pitchFamily="2" charset="-78"/>
              </a:rPr>
              <a:t>1) داشتن برنامه های مناسب خدمات راهنمایی از قبیل دادن نتایج آزمونها، اطلاعات مورد نیاز، ارائه مشاوره و فراهم کردن خدمات پژوهشی مناسب با پایه تحصیلی بمنظور تأمین نیازهای دانش آموزان.</a:t>
            </a:r>
            <a:endParaRPr lang="en-US">
              <a:cs typeface="B Zar" panose="00000400000000000000" pitchFamily="2" charset="-78"/>
            </a:endParaRPr>
          </a:p>
          <a:p>
            <a:pPr algn="just"/>
            <a:r>
              <a:rPr lang="ar-SA">
                <a:cs typeface="B Zar" panose="00000400000000000000" pitchFamily="2" charset="-78"/>
              </a:rPr>
              <a:t>هم آهنگی فعالیت معلمان، مشاوران، مربیان تربیتی و سایر متخصصان در مسایل دانش آموزی در قالب فعالیتهای ستاد تربیتی به نحوی که هر دانش آموزی اجازه داشته باشد احساس خود را ابراز کرده و خود را متعلق به گروه د انش آموزی بشمار آورد. از جمله این فعالیتها می توان مسابقات فرهنگی، علمی و جلسات پرسش و پاسخ و تریبون آزاد را نام برد.</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54043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ar-SA">
                <a:cs typeface="B Zar" panose="00000400000000000000" pitchFamily="2" charset="-78"/>
              </a:rPr>
              <a:t>3) به کارگیری روشهای مناسب و متنوع برای حضور و غیاب، رعایت انضباط و حقوق دانش آموزان طبق مقررات همراه با توضیح کافی و هم آهنگی با کلیه کارکنان مدرسه.</a:t>
            </a:r>
            <a:endParaRPr lang="en-US">
              <a:cs typeface="B Zar" panose="00000400000000000000" pitchFamily="2" charset="-78"/>
            </a:endParaRPr>
          </a:p>
        </p:txBody>
      </p:sp>
    </p:spTree>
    <p:extLst>
      <p:ext uri="{BB962C8B-B14F-4D97-AF65-F5344CB8AC3E}">
        <p14:creationId xmlns:p14="http://schemas.microsoft.com/office/powerpoint/2010/main" val="423691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ar-SA">
                <a:cs typeface="B Zar" panose="00000400000000000000" pitchFamily="2" charset="-78"/>
              </a:rPr>
              <a:t>ب) فعالیتهای مربوط به امور سرپرستی و رهبری عبارتند از:</a:t>
            </a:r>
            <a:endParaRPr lang="en-US">
              <a:cs typeface="B Zar" panose="00000400000000000000" pitchFamily="2" charset="-78"/>
            </a:endParaRPr>
          </a:p>
          <a:p>
            <a:pPr algn="just"/>
            <a:r>
              <a:rPr lang="ar-SA">
                <a:cs typeface="B Zar" panose="00000400000000000000" pitchFamily="2" charset="-78"/>
              </a:rPr>
              <a:t>1) پذیرش معلمان معرفی شده و گزینش نیروهایی که به انتخاب او مربوط می شود.</a:t>
            </a:r>
            <a:endParaRPr lang="en-US">
              <a:cs typeface="B Zar" panose="00000400000000000000" pitchFamily="2" charset="-78"/>
            </a:endParaRPr>
          </a:p>
          <a:p>
            <a:pPr algn="just"/>
            <a:r>
              <a:rPr lang="ar-SA">
                <a:cs typeface="B Zar" panose="00000400000000000000" pitchFamily="2" charset="-78"/>
              </a:rPr>
              <a:t>2) تقسیم کار و آشنا سازی.</a:t>
            </a:r>
            <a:endParaRPr lang="en-US">
              <a:cs typeface="B Zar" panose="00000400000000000000" pitchFamily="2" charset="-78"/>
            </a:endParaRPr>
          </a:p>
          <a:p>
            <a:pPr algn="just"/>
            <a:r>
              <a:rPr lang="ar-SA">
                <a:cs typeface="B Zar" panose="00000400000000000000" pitchFamily="2" charset="-78"/>
              </a:rPr>
              <a:t>3) نظارت بر کارکنات تحت سرپرستی جهت انجام درست امور.</a:t>
            </a:r>
            <a:endParaRPr lang="en-US">
              <a:cs typeface="B Zar" panose="00000400000000000000" pitchFamily="2" charset="-78"/>
            </a:endParaRPr>
          </a:p>
          <a:p>
            <a:pPr algn="just"/>
            <a:r>
              <a:rPr lang="ar-SA">
                <a:cs typeface="B Zar" panose="00000400000000000000" pitchFamily="2" charset="-78"/>
              </a:rPr>
              <a:t>4) برنامه ریزی و اقدام برای رشد نیروهای انسانی مدرسه بوسیله آموزشهای مختلف ضمن خدمت و گردهم آیی.</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9026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ar-SA">
                <a:cs typeface="B Zar" panose="00000400000000000000" pitchFamily="2" charset="-78"/>
              </a:rPr>
              <a:t>5) شرکت دادن همکاران در تدوین خط مشی های مربوط به کارکنان، تعیین نیازها و تصمیم گیری های مربوط به مدرسه.</a:t>
            </a:r>
            <a:endParaRPr lang="en-US">
              <a:cs typeface="B Zar" panose="00000400000000000000" pitchFamily="2" charset="-78"/>
            </a:endParaRPr>
          </a:p>
          <a:p>
            <a:pPr algn="just"/>
            <a:r>
              <a:rPr lang="ar-SA">
                <a:cs typeface="B Zar" panose="00000400000000000000" pitchFamily="2" charset="-78"/>
              </a:rPr>
              <a:t>6) پذیرفتن نقش در شوراهای منطقه و معرفی همکاران علاقه مند ومستعد برای شرکت در فعالیتهای ستادی در سطح منطقه به منظور ایجاد زمینه های رشد و استفاده بهتر از نظرات آنها.</a:t>
            </a:r>
            <a:endParaRPr lang="en-US">
              <a:cs typeface="B Zar" panose="00000400000000000000" pitchFamily="2" charset="-78"/>
            </a:endParaRPr>
          </a:p>
          <a:p>
            <a:pPr algn="just"/>
            <a:r>
              <a:rPr lang="fa-IR">
                <a:cs typeface="B Zar" panose="00000400000000000000" pitchFamily="2" charset="-78"/>
              </a:rPr>
              <a:t>7) نظارت بر ثبت نتایج فعالیتهای آموزشی در دفاتر، کارنامه و دیگر اوراق ضروری.</a:t>
            </a:r>
            <a:endParaRPr lang="en-US">
              <a:cs typeface="B Zar" panose="00000400000000000000" pitchFamily="2" charset="-78"/>
            </a:endParaRPr>
          </a:p>
          <a:p>
            <a:pPr algn="just"/>
            <a:r>
              <a:rPr lang="fa-IR">
                <a:cs typeface="B Zar" panose="00000400000000000000" pitchFamily="2" charset="-78"/>
              </a:rPr>
              <a:t>8) تلاش در برقراری رابطه حضوری، مکاتبه ای و شفاهی مناسب به صورت رسمی با همکاران در سطوح مختلف</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07488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effectLst/>
                <a:latin typeface="B Nazanin" panose="00000400000000000000" pitchFamily="2" charset="-78"/>
                <a:ea typeface="Calibri" panose="020F0502020204030204" pitchFamily="34" charset="0"/>
                <a:cs typeface="B Zar" panose="00000400000000000000" pitchFamily="2" charset="-78"/>
              </a:rPr>
              <a:t>ج) وظایف مربوط به رابطه مدرسه با اجتماع</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سالهاست که در دنیا(( والدین ))و(( مردم )) در امور مدرسه دخالت و همکاری مستقیمی پیدا کرده اند و خواهان صدای رساتری در امر تعلیم و تربیت فرزندان خود هستند و جلسات ماهیانه انجمن اولیاء و مربیان یا گردهم آیی های عمومی و حتی انتشار اخباری از پیشرفتها و موفقیت ها یا طرحهای آَینده، مسئولیت مدیران را نسبت به رابطه حسنه و مناسب با جامعه برآورده نمی کند زیرا اینگونه فعالیت ها هر چند لازمند ولی کافی نیستند.در جامعه ما برای تمرکز زدایی و سهیم کردن مردم در امر آموزش و پرورش تلاشهایی در حال شکل گیری است ولی آنچه باید قبول شود رابطه مدرسه با اجتماع پیرامون خود و والدین می باشد. </a:t>
            </a:r>
          </a:p>
        </p:txBody>
      </p:sp>
    </p:spTree>
    <p:extLst>
      <p:ext uri="{BB962C8B-B14F-4D97-AF65-F5344CB8AC3E}">
        <p14:creationId xmlns:p14="http://schemas.microsoft.com/office/powerpoint/2010/main" val="326996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a:cs typeface="B Zar" panose="00000400000000000000" pitchFamily="2" charset="-78"/>
              </a:rPr>
              <a:t>بنابراین مدیر لازم است نظر خویش را به فعالیتهای زیر معطوف </a:t>
            </a:r>
            <a:r>
              <a:rPr lang="fa-IR">
                <a:cs typeface="B Zar" panose="00000400000000000000" pitchFamily="2" charset="-78"/>
              </a:rPr>
              <a:t>دارد</a:t>
            </a:r>
            <a:r>
              <a:rPr lang="fa-IR" smtClean="0">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1) ارزشیابی نیاز و علایق والدین در زمینه مشارکت آنان در فعالیتهای مربوط.</a:t>
            </a:r>
            <a:endParaRPr lang="en-US">
              <a:cs typeface="B Zar" panose="00000400000000000000" pitchFamily="2" charset="-78"/>
            </a:endParaRPr>
          </a:p>
          <a:p>
            <a:pPr algn="just"/>
            <a:r>
              <a:rPr lang="fa-IR">
                <a:cs typeface="B Zar" panose="00000400000000000000" pitchFamily="2" charset="-78"/>
              </a:rPr>
              <a:t>2) تحلیل روابط و ترکیب مناسب آن.</a:t>
            </a:r>
            <a:endParaRPr lang="en-US">
              <a:cs typeface="B Zar" panose="00000400000000000000" pitchFamily="2" charset="-78"/>
            </a:endParaRPr>
          </a:p>
          <a:p>
            <a:pPr algn="just"/>
            <a:r>
              <a:rPr lang="fa-IR">
                <a:cs typeface="B Zar" panose="00000400000000000000" pitchFamily="2" charset="-78"/>
              </a:rPr>
              <a:t>3) ارتباط و تبادل با رهبران اجتماع و سازمانها.</a:t>
            </a:r>
            <a:endParaRPr lang="en-US">
              <a:cs typeface="B Zar" panose="00000400000000000000" pitchFamily="2" charset="-78"/>
            </a:endParaRPr>
          </a:p>
          <a:p>
            <a:pPr algn="just"/>
            <a:r>
              <a:rPr lang="fa-IR">
                <a:cs typeface="B Zar" panose="00000400000000000000" pitchFamily="2" charset="-78"/>
              </a:rPr>
              <a:t>4) تبادل نظر با اولیاء و مربیان.</a:t>
            </a:r>
            <a:endParaRPr lang="en-US">
              <a:cs typeface="B Zar" panose="00000400000000000000" pitchFamily="2" charset="-78"/>
            </a:endParaRPr>
          </a:p>
          <a:p>
            <a:pPr algn="just"/>
            <a:r>
              <a:rPr lang="fa-IR">
                <a:cs typeface="B Zar" panose="00000400000000000000" pitchFamily="2" charset="-78"/>
              </a:rPr>
              <a:t>5) برقراری ارتباط با اجتماع پیرامون و والدین درباره اهداف آموزش پرورش مدرسه و ابلاغ طرحهای در دست اجرا.</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59482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cs typeface="B Zar" panose="00000400000000000000" pitchFamily="2" charset="-78"/>
              </a:rPr>
              <a:t>د) فعالیت های اداری و مالی مدیر مدرسه: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نقش </a:t>
            </a:r>
            <a:r>
              <a:rPr lang="fa-IR">
                <a:cs typeface="B Zar" panose="00000400000000000000" pitchFamily="2" charset="-78"/>
              </a:rPr>
              <a:t>مدیر در مورد منابع مالی مدرسه نقشی است پویا، بطوری که وی باید علاوه بر برنامه ریزی جهت کسب بودجه ضروری، صلاحیت لازم در مورد سرپرستی این منابع و هزینه مناسب آن را داشته باشد. در این زمینه می توان به مسایلی از قبیل خرید و تحویل مواد و اقلام مورد نیاز به آزمایشگاه و کارگاه، حسابداری صحیح وجوه مدرسه، تهیه و نگهداری صورت اموال، نظارت بر امور ساختمانی، بهداشت و ساید خدمات جنبی مدرسه اشاره کرد.</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12458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cs typeface="B Zar" panose="00000400000000000000" pitchFamily="2" charset="-78"/>
              </a:rPr>
              <a:t>چکیده</a:t>
            </a:r>
            <a:r>
              <a:rPr lang="fa-IR" b="1" smtClean="0">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پژوهش حاضر، بررسی اثر تحقق شرح وظایف مدیران بر پیشرفت تحصیلی دانش آموزان، را  مورد توجه قرار داده است. مدیران مدارس به عنوان رهبران آموزشی شرح وظایفی بعهده دارند که مورد بررسی ما می باشد. از میان کلیه مدارس منطقه 11شهر تهران( 57 مدرس) دو دسته مدارس موفق(27 مدرسه) و ناموفق(30 مدرسه) به </a:t>
            </a:r>
            <a:r>
              <a:rPr lang="fa-IR">
                <a:cs typeface="B Zar" panose="00000400000000000000" pitchFamily="2" charset="-78"/>
              </a:rPr>
              <a:t>روش </a:t>
            </a:r>
            <a:r>
              <a:rPr lang="fa-IR" smtClean="0">
                <a:cs typeface="B Zar" panose="00000400000000000000" pitchFamily="2" charset="-78"/>
              </a:rPr>
              <a:t>انتخاب </a:t>
            </a:r>
            <a:r>
              <a:rPr lang="fa-IR">
                <a:cs typeface="B Zar" panose="00000400000000000000" pitchFamily="2" charset="-78"/>
              </a:rPr>
              <a:t>شده و مدیران آنها به یک پرسشنامه 35 سوالی خودساخته پاسخ داده اند. پاسخ های دریافتی از طریق </a:t>
            </a:r>
            <a:r>
              <a:rPr lang="fa-IR">
                <a:cs typeface="B Zar" panose="00000400000000000000" pitchFamily="2" charset="-78"/>
              </a:rPr>
              <a:t>آزمونهای </a:t>
            </a:r>
            <a:r>
              <a:rPr lang="fa-IR" smtClean="0">
                <a:cs typeface="B Zar" panose="00000400000000000000" pitchFamily="2" charset="-78"/>
              </a:rPr>
              <a:t>آماری  </a:t>
            </a:r>
            <a:r>
              <a:rPr lang="fa-IR">
                <a:cs typeface="B Zar" panose="00000400000000000000" pitchFamily="2" charset="-78"/>
              </a:rPr>
              <a:t>و مجذور خی درسطح05 /0 مورد تجزیه و تحلیل </a:t>
            </a:r>
            <a:r>
              <a:rPr lang="fa-IR">
                <a:cs typeface="B Zar" panose="00000400000000000000" pitchFamily="2" charset="-78"/>
              </a:rPr>
              <a:t>قرار </a:t>
            </a:r>
            <a:r>
              <a:rPr lang="fa-IR" smtClean="0">
                <a:cs typeface="B Zar" panose="00000400000000000000" pitchFamily="2" charset="-78"/>
              </a:rPr>
              <a:t>گرفتند. </a:t>
            </a:r>
            <a:endParaRPr lang="fa-IR">
              <a:cs typeface="B Zar" panose="00000400000000000000" pitchFamily="2" charset="-78"/>
            </a:endParaRPr>
          </a:p>
        </p:txBody>
      </p:sp>
      <p:sp>
        <p:nvSpPr>
          <p:cNvPr id="4" name="Rectangle 3"/>
          <p:cNvSpPr/>
          <p:nvPr/>
        </p:nvSpPr>
        <p:spPr>
          <a:xfrm>
            <a:off x="1636843" y="4656435"/>
            <a:ext cx="2238113"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سرشماری</a:t>
            </a:r>
            <a:endPar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2"/>
          <a:stretch>
            <a:fillRect/>
          </a:stretch>
        </p:blipFill>
        <p:spPr>
          <a:xfrm>
            <a:off x="6762750" y="4318000"/>
            <a:ext cx="2857500" cy="1600200"/>
          </a:xfrm>
          <a:prstGeom prst="rect">
            <a:avLst/>
          </a:prstGeom>
        </p:spPr>
      </p:pic>
    </p:spTree>
    <p:extLst>
      <p:ext uri="{BB962C8B-B14F-4D97-AF65-F5344CB8AC3E}">
        <p14:creationId xmlns:p14="http://schemas.microsoft.com/office/powerpoint/2010/main" val="318650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 مبنای بررسی های مذکور و با کمی تأمل در مسأله افت تحصیلی به نظر می رسد که مسایل و مشکلات اقتصادی، اجتماعی و خانوادگی چنان شرایطی را برای دانش آموزان فراهم می آورند که تلاشهای  درون مدرسه توانایی مقابله مؤثر با آن مسایل را نداشته و نهایتاً دانش آموز محکوم به پذیرش شرایط موجود می باشد. علیرغم پذیرش این امر که مهار تأثیر عوامل مذکور گاهی خراج از توانایی مدیر باشد، این سؤال مطرح می شود که </a:t>
            </a:r>
            <a:r>
              <a:rPr lang="fa-IR" sz="3200">
                <a:solidFill>
                  <a:srgbClr val="FF0000"/>
                </a:solidFill>
                <a:cs typeface="B Zar" panose="00000400000000000000" pitchFamily="2" charset="-78"/>
              </a:rPr>
              <a:t>عوامل درونی مدرسه مانند علل وابسته به نقش مدیریت تا چه اندازه بر رشد و یا افت کیفیت تحصیلی دانش آموزان مؤثر است؟</a:t>
            </a:r>
            <a:endParaRPr lang="en-US" sz="3200">
              <a:solidFill>
                <a:srgbClr val="FF0000"/>
              </a:solidFill>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28737" y="4698999"/>
            <a:ext cx="1770063" cy="1770063"/>
          </a:xfrm>
          <a:prstGeom prst="rect">
            <a:avLst/>
          </a:prstGeom>
        </p:spPr>
      </p:pic>
    </p:spTree>
    <p:extLst>
      <p:ext uri="{BB962C8B-B14F-4D97-AF65-F5344CB8AC3E}">
        <p14:creationId xmlns:p14="http://schemas.microsoft.com/office/powerpoint/2010/main" val="251565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پژوهش حاضر ما کوشش کرده ایم تا با بررسی اثر تحقق شرح وظایف مدیران مدارس بر پیشرفت تحصیلی دانش آموزان به سؤال مذکور پاسخ دهیم.</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17743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cs typeface="B Zar" panose="00000400000000000000" pitchFamily="2" charset="-78"/>
              </a:rPr>
              <a:t>2- اهداف و فرضیه </a:t>
            </a:r>
            <a:r>
              <a:rPr lang="fa-IR" b="1">
                <a:cs typeface="B Zar" panose="00000400000000000000" pitchFamily="2" charset="-78"/>
              </a:rPr>
              <a:t>ها</a:t>
            </a:r>
            <a:r>
              <a:rPr lang="fa-IR" b="1" smtClean="0">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ar-SA">
                <a:cs typeface="B Zar" panose="00000400000000000000" pitchFamily="2" charset="-78"/>
              </a:rPr>
              <a:t>هدف اصلی این مطالعه دست یابی به شرایطی است که مدیران مدارس با توان مدیریتی خویش و بهره مندی از منابع و امکانات موجود راه های موفقیت را جستجو کرده، انرژی، زمان ومنابع را متوجه عواملی نمایند که تأثیر بیشتری داشته و از انجام فعالیتهای نامنظم و بی اثر پرهیز نمایند. به عبارت دیگر هدف این مطالعه کمک به مدیران مدارس است تا از وقت، منابع انسانی و مادی، توان و انرژی خود و دیگر مؤلفه های مؤثر در آموزش و پرورش استفاده شایسته نموده و مدارس را به        بهره وری مناسبتری سوق دهند.</a:t>
            </a:r>
            <a:endParaRPr lang="fa-IR">
              <a:cs typeface="B Zar" panose="00000400000000000000" pitchFamily="2" charset="-78"/>
            </a:endParaRPr>
          </a:p>
        </p:txBody>
      </p:sp>
    </p:spTree>
    <p:extLst>
      <p:ext uri="{BB962C8B-B14F-4D97-AF65-F5344CB8AC3E}">
        <p14:creationId xmlns:p14="http://schemas.microsoft.com/office/powerpoint/2010/main" val="121109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b="1" smtClean="0">
                <a:cs typeface="B Zar" panose="00000400000000000000" pitchFamily="2" charset="-78"/>
              </a:rPr>
              <a:t>3-روش</a:t>
            </a:r>
            <a:r>
              <a:rPr lang="en-US">
                <a:cs typeface="B Zar" panose="00000400000000000000" pitchFamily="2" charset="-78"/>
              </a:rPr>
              <a:t/>
            </a:r>
            <a:br>
              <a:rPr lang="en-US">
                <a:cs typeface="B Zar" panose="00000400000000000000" pitchFamily="2" charset="-78"/>
              </a:rPr>
            </a:b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ar-SA">
                <a:cs typeface="B Zar" panose="00000400000000000000" pitchFamily="2" charset="-78"/>
              </a:rPr>
              <a:t>الف- جامعه آماری و گروهای نمونه:</a:t>
            </a:r>
            <a:endParaRPr lang="en-US">
              <a:cs typeface="B Zar" panose="00000400000000000000" pitchFamily="2" charset="-78"/>
            </a:endParaRPr>
          </a:p>
          <a:p>
            <a:pPr algn="just"/>
            <a:r>
              <a:rPr lang="ar-SA">
                <a:cs typeface="B Zar" panose="00000400000000000000" pitchFamily="2" charset="-78"/>
              </a:rPr>
              <a:t>   جامعه مورد بررسی مشتمل بر </a:t>
            </a:r>
            <a:r>
              <a:rPr lang="ar-SA" sz="3600">
                <a:solidFill>
                  <a:srgbClr val="FF0000"/>
                </a:solidFill>
                <a:cs typeface="B Zar" panose="00000400000000000000" pitchFamily="2" charset="-78"/>
              </a:rPr>
              <a:t>172</a:t>
            </a:r>
            <a:r>
              <a:rPr lang="ar-SA">
                <a:cs typeface="B Zar" panose="00000400000000000000" pitchFamily="2" charset="-78"/>
              </a:rPr>
              <a:t> مدرسه دولتی دخترانه و پسرانه در مقاطع تحصیلی مختلف منطقه 11 آموزش و پرورش شهر تهران می باشد. نمونه منتخب شامل 57 مدرسه ا زمقاطع ابتدائی، راهنمایی و متوسطه می باشد که به دو دسته مدارس موفق( 27 مدرسه ) و مدارس ناموفق( 30 مدرسه ) تقسیم شده که در هر یک از مقاطع تحصیلی چند مدرسه موفق و ناموفق خواهیم داشت. در مجموع 32% ا زمدارس ابتدائی، 36% از مدارس راهنمایی و 30% ا زمدارس متوسطه ا زکل مدارس منطقه در این تحقیق مورد ارزیابی قرار گرفته اند( جدول شماره 1).</a:t>
            </a:r>
            <a:endParaRPr lang="en-US">
              <a:cs typeface="B Zar" panose="00000400000000000000" pitchFamily="2" charset="-78"/>
            </a:endParaRPr>
          </a:p>
        </p:txBody>
      </p:sp>
    </p:spTree>
    <p:extLst>
      <p:ext uri="{BB962C8B-B14F-4D97-AF65-F5344CB8AC3E}">
        <p14:creationId xmlns:p14="http://schemas.microsoft.com/office/powerpoint/2010/main" val="315368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132C84ED-B03E-E821-2773-5FB4A7213F03}"/>
              </a:ext>
            </a:extLst>
          </p:cNvPr>
          <p:cNvGraphicFramePr>
            <a:graphicFrameLocks noGrp="1"/>
          </p:cNvGraphicFramePr>
          <p:nvPr>
            <p:extLst>
              <p:ext uri="{D42A27DB-BD31-4B8C-83A1-F6EECF244321}">
                <p14:modId xmlns:p14="http://schemas.microsoft.com/office/powerpoint/2010/main" val="3319971190"/>
              </p:ext>
            </p:extLst>
          </p:nvPr>
        </p:nvGraphicFramePr>
        <p:xfrm>
          <a:off x="2216842" y="2162629"/>
          <a:ext cx="8527358" cy="3317240"/>
        </p:xfrm>
        <a:graphic>
          <a:graphicData uri="http://schemas.openxmlformats.org/drawingml/2006/table">
            <a:tbl>
              <a:tblPr rtl="1" firstRow="1" bandRow="1">
                <a:tableStyleId>{5C22544A-7EE6-4342-B048-85BDC9FD1C3A}</a:tableStyleId>
              </a:tblPr>
              <a:tblGrid>
                <a:gridCol w="2334437">
                  <a:extLst>
                    <a:ext uri="{9D8B030D-6E8A-4147-A177-3AD203B41FA5}">
                      <a16:colId xmlns:a16="http://schemas.microsoft.com/office/drawing/2014/main" xmlns="" val="4170189843"/>
                    </a:ext>
                  </a:extLst>
                </a:gridCol>
                <a:gridCol w="723014">
                  <a:extLst>
                    <a:ext uri="{9D8B030D-6E8A-4147-A177-3AD203B41FA5}">
                      <a16:colId xmlns:a16="http://schemas.microsoft.com/office/drawing/2014/main" xmlns="" val="3856633013"/>
                    </a:ext>
                  </a:extLst>
                </a:gridCol>
                <a:gridCol w="862889">
                  <a:extLst>
                    <a:ext uri="{9D8B030D-6E8A-4147-A177-3AD203B41FA5}">
                      <a16:colId xmlns:a16="http://schemas.microsoft.com/office/drawing/2014/main" xmlns="" val="1926569390"/>
                    </a:ext>
                  </a:extLst>
                </a:gridCol>
                <a:gridCol w="1052387">
                  <a:extLst>
                    <a:ext uri="{9D8B030D-6E8A-4147-A177-3AD203B41FA5}">
                      <a16:colId xmlns:a16="http://schemas.microsoft.com/office/drawing/2014/main" xmlns="" val="2467621452"/>
                    </a:ext>
                  </a:extLst>
                </a:gridCol>
                <a:gridCol w="834414">
                  <a:extLst>
                    <a:ext uri="{9D8B030D-6E8A-4147-A177-3AD203B41FA5}">
                      <a16:colId xmlns:a16="http://schemas.microsoft.com/office/drawing/2014/main" xmlns="" val="820155488"/>
                    </a:ext>
                  </a:extLst>
                </a:gridCol>
                <a:gridCol w="979730">
                  <a:extLst>
                    <a:ext uri="{9D8B030D-6E8A-4147-A177-3AD203B41FA5}">
                      <a16:colId xmlns:a16="http://schemas.microsoft.com/office/drawing/2014/main" xmlns="" val="4085556200"/>
                    </a:ext>
                  </a:extLst>
                </a:gridCol>
                <a:gridCol w="848651">
                  <a:extLst>
                    <a:ext uri="{9D8B030D-6E8A-4147-A177-3AD203B41FA5}">
                      <a16:colId xmlns:a16="http://schemas.microsoft.com/office/drawing/2014/main" xmlns="" val="681292883"/>
                    </a:ext>
                  </a:extLst>
                </a:gridCol>
                <a:gridCol w="891836">
                  <a:extLst>
                    <a:ext uri="{9D8B030D-6E8A-4147-A177-3AD203B41FA5}">
                      <a16:colId xmlns:a16="http://schemas.microsoft.com/office/drawing/2014/main" xmlns="" val="1252875655"/>
                    </a:ext>
                  </a:extLst>
                </a:gridCol>
              </a:tblGrid>
              <a:tr h="0">
                <a:tc rowSpan="2" gridSpan="2">
                  <a:txBody>
                    <a:bodyPr/>
                    <a:lstStyle/>
                    <a:p>
                      <a:pPr algn="r" rtl="1"/>
                      <a:r>
                        <a:rPr lang="fa-IR" dirty="0">
                          <a:cs typeface="B Nazanin" panose="00000400000000000000" pitchFamily="2" charset="-78"/>
                        </a:rPr>
                        <a:t>                        </a:t>
                      </a:r>
                      <a:r>
                        <a:rPr lang="en-US" dirty="0">
                          <a:cs typeface="B Nazanin" panose="00000400000000000000" pitchFamily="2" charset="-78"/>
                        </a:rPr>
                        <a:t> </a:t>
                      </a:r>
                      <a:r>
                        <a:rPr lang="fa-IR" dirty="0">
                          <a:cs typeface="B Nazanin" panose="00000400000000000000" pitchFamily="2" charset="-78"/>
                        </a:rPr>
                        <a:t>                مقطع</a:t>
                      </a:r>
                    </a:p>
                    <a:p>
                      <a:pPr algn="r" rtl="1"/>
                      <a:endParaRPr lang="fa-IR" dirty="0">
                        <a:cs typeface="B Nazanin" panose="00000400000000000000" pitchFamily="2" charset="-78"/>
                      </a:endParaRPr>
                    </a:p>
                    <a:p>
                      <a:pPr algn="r" rtl="1"/>
                      <a:r>
                        <a:rPr lang="fa-IR" dirty="0">
                          <a:cs typeface="B Nazanin" panose="00000400000000000000" pitchFamily="2" charset="-78"/>
                        </a:rPr>
                        <a:t>                                 گروه ها</a:t>
                      </a:r>
                    </a:p>
                    <a:p>
                      <a:pPr algn="r" rtl="1"/>
                      <a:endParaRPr lang="fa-IR" dirty="0">
                        <a:cs typeface="B Nazanin" panose="00000400000000000000" pitchFamily="2" charset="-78"/>
                      </a:endParaRPr>
                    </a:p>
                    <a:p>
                      <a:pPr algn="r" rtl="1"/>
                      <a:r>
                        <a:rPr lang="fa-IR" dirty="0">
                          <a:cs typeface="B Nazanin" panose="00000400000000000000" pitchFamily="2" charset="-78"/>
                        </a:rPr>
                        <a:t>حجم و درصد نمونه</a:t>
                      </a:r>
                    </a:p>
                  </a:txBody>
                  <a:tcPr/>
                </a:tc>
                <a:tc rowSpan="2" hMerge="1">
                  <a:txBody>
                    <a:bodyPr/>
                    <a:lstStyle/>
                    <a:p>
                      <a:pPr algn="r" rtl="1"/>
                      <a:endParaRPr lang="fa-IR" dirty="0">
                        <a:cs typeface="B Nazanin" panose="00000400000000000000" pitchFamily="2" charset="-78"/>
                      </a:endParaRPr>
                    </a:p>
                  </a:txBody>
                  <a:tcPr/>
                </a:tc>
                <a:tc gridSpan="2">
                  <a:txBody>
                    <a:bodyPr/>
                    <a:lstStyle/>
                    <a:p>
                      <a:pPr algn="ctr" rtl="1"/>
                      <a:r>
                        <a:rPr lang="fa-IR" dirty="0">
                          <a:cs typeface="B Nazanin" panose="00000400000000000000" pitchFamily="2" charset="-78"/>
                        </a:rPr>
                        <a:t>ابتدایی</a:t>
                      </a:r>
                    </a:p>
                  </a:txBody>
                  <a:tcPr/>
                </a:tc>
                <a:tc hMerge="1">
                  <a:txBody>
                    <a:bodyPr/>
                    <a:lstStyle/>
                    <a:p>
                      <a:pPr rtl="1"/>
                      <a:endParaRPr lang="fa-IR"/>
                    </a:p>
                  </a:txBody>
                  <a:tcPr/>
                </a:tc>
                <a:tc gridSpan="2">
                  <a:txBody>
                    <a:bodyPr/>
                    <a:lstStyle/>
                    <a:p>
                      <a:pPr algn="ctr" rtl="1"/>
                      <a:r>
                        <a:rPr lang="fa-IR" dirty="0">
                          <a:cs typeface="B Nazanin" panose="00000400000000000000" pitchFamily="2" charset="-78"/>
                        </a:rPr>
                        <a:t>راهنمایی</a:t>
                      </a:r>
                    </a:p>
                  </a:txBody>
                  <a:tcPr/>
                </a:tc>
                <a:tc hMerge="1">
                  <a:txBody>
                    <a:bodyPr/>
                    <a:lstStyle/>
                    <a:p>
                      <a:pPr rtl="1"/>
                      <a:endParaRPr lang="fa-IR"/>
                    </a:p>
                  </a:txBody>
                  <a:tcPr/>
                </a:tc>
                <a:tc gridSpan="2">
                  <a:txBody>
                    <a:bodyPr/>
                    <a:lstStyle/>
                    <a:p>
                      <a:pPr algn="ctr" rtl="1"/>
                      <a:r>
                        <a:rPr lang="fa-IR" dirty="0">
                          <a:cs typeface="B Nazanin" panose="00000400000000000000" pitchFamily="2" charset="-78"/>
                        </a:rPr>
                        <a:t>متوسطه</a:t>
                      </a:r>
                    </a:p>
                  </a:txBody>
                  <a:tcPr/>
                </a:tc>
                <a:tc hMerge="1">
                  <a:txBody>
                    <a:bodyPr/>
                    <a:lstStyle/>
                    <a:p>
                      <a:pPr rtl="1"/>
                      <a:endParaRPr lang="fa-IR"/>
                    </a:p>
                  </a:txBody>
                  <a:tcPr/>
                </a:tc>
                <a:extLst>
                  <a:ext uri="{0D108BD9-81ED-4DB2-BD59-A6C34878D82A}">
                    <a16:rowId xmlns:a16="http://schemas.microsoft.com/office/drawing/2014/main" xmlns="" val="1853979233"/>
                  </a:ext>
                </a:extLst>
              </a:tr>
              <a:tr h="731520">
                <a:tc gridSpan="2" vMerge="1">
                  <a:txBody>
                    <a:bodyPr/>
                    <a:lstStyle/>
                    <a:p>
                      <a:pPr rtl="1"/>
                      <a:endParaRPr lang="fa-IR"/>
                    </a:p>
                  </a:txBody>
                  <a:tcPr/>
                </a:tc>
                <a:tc hMerge="1" vMerge="1">
                  <a:txBody>
                    <a:bodyPr/>
                    <a:lstStyle/>
                    <a:p>
                      <a:pPr rtl="1"/>
                      <a:endParaRPr lang="fa-IR"/>
                    </a:p>
                  </a:txBody>
                  <a:tcPr/>
                </a:tc>
                <a:tc>
                  <a:txBody>
                    <a:bodyPr/>
                    <a:lstStyle/>
                    <a:p>
                      <a:pPr algn="ctr" rtl="1"/>
                      <a:r>
                        <a:rPr lang="fa-IR" dirty="0">
                          <a:cs typeface="B Nazanin" panose="00000400000000000000" pitchFamily="2" charset="-78"/>
                        </a:rPr>
                        <a:t>موفق</a:t>
                      </a:r>
                    </a:p>
                  </a:txBody>
                  <a:tcPr/>
                </a:tc>
                <a:tc>
                  <a:txBody>
                    <a:bodyPr/>
                    <a:lstStyle/>
                    <a:p>
                      <a:pPr algn="ctr" rtl="1"/>
                      <a:r>
                        <a:rPr lang="fa-IR" dirty="0">
                          <a:cs typeface="B Nazanin" panose="00000400000000000000" pitchFamily="2" charset="-78"/>
                        </a:rPr>
                        <a:t>ناموفق</a:t>
                      </a:r>
                    </a:p>
                  </a:txBody>
                  <a:tcPr/>
                </a:tc>
                <a:tc>
                  <a:txBody>
                    <a:bodyPr/>
                    <a:lstStyle/>
                    <a:p>
                      <a:pPr rtl="1"/>
                      <a:r>
                        <a:rPr lang="fa-IR" dirty="0"/>
                        <a:t>موفق</a:t>
                      </a:r>
                    </a:p>
                  </a:txBody>
                  <a:tcPr/>
                </a:tc>
                <a:tc>
                  <a:txBody>
                    <a:bodyPr/>
                    <a:lstStyle/>
                    <a:p>
                      <a:pPr algn="ctr" rtl="1"/>
                      <a:r>
                        <a:rPr lang="fa-IR" dirty="0">
                          <a:cs typeface="B Nazanin" panose="00000400000000000000" pitchFamily="2" charset="-78"/>
                        </a:rPr>
                        <a:t>ناموفق</a:t>
                      </a:r>
                    </a:p>
                  </a:txBody>
                  <a:tcPr/>
                </a:tc>
                <a:tc>
                  <a:txBody>
                    <a:bodyPr/>
                    <a:lstStyle/>
                    <a:p>
                      <a:pPr rtl="1"/>
                      <a:r>
                        <a:rPr lang="fa-IR" dirty="0"/>
                        <a:t>موفق</a:t>
                      </a:r>
                    </a:p>
                  </a:txBody>
                  <a:tcPr/>
                </a:tc>
                <a:tc>
                  <a:txBody>
                    <a:bodyPr/>
                    <a:lstStyle/>
                    <a:p>
                      <a:pPr algn="ctr" rtl="1"/>
                      <a:r>
                        <a:rPr lang="fa-IR" dirty="0">
                          <a:cs typeface="B Nazanin" panose="00000400000000000000" pitchFamily="2" charset="-78"/>
                        </a:rPr>
                        <a:t>ناموفق</a:t>
                      </a:r>
                    </a:p>
                  </a:txBody>
                  <a:tcPr/>
                </a:tc>
                <a:extLst>
                  <a:ext uri="{0D108BD9-81ED-4DB2-BD59-A6C34878D82A}">
                    <a16:rowId xmlns:a16="http://schemas.microsoft.com/office/drawing/2014/main" xmlns="" val="7959480"/>
                  </a:ext>
                </a:extLst>
              </a:tr>
              <a:tr h="370840">
                <a:tc gridSpan="2">
                  <a:txBody>
                    <a:bodyPr/>
                    <a:lstStyle/>
                    <a:p>
                      <a:pPr algn="r" rtl="1"/>
                      <a:r>
                        <a:rPr lang="fa-IR" dirty="0">
                          <a:cs typeface="B Nazanin" panose="00000400000000000000" pitchFamily="2" charset="-78"/>
                        </a:rPr>
                        <a:t>تعداد</a:t>
                      </a:r>
                    </a:p>
                  </a:txBody>
                  <a:tcPr/>
                </a:tc>
                <a:tc hMerge="1">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11</a:t>
                      </a:r>
                    </a:p>
                  </a:txBody>
                  <a:tcPr/>
                </a:tc>
                <a:tc>
                  <a:txBody>
                    <a:bodyPr/>
                    <a:lstStyle/>
                    <a:p>
                      <a:pPr rtl="1"/>
                      <a:r>
                        <a:rPr lang="fa-IR" dirty="0"/>
                        <a:t>15</a:t>
                      </a:r>
                    </a:p>
                  </a:txBody>
                  <a:tcPr/>
                </a:tc>
                <a:tc>
                  <a:txBody>
                    <a:bodyPr/>
                    <a:lstStyle/>
                    <a:p>
                      <a:pPr rtl="1"/>
                      <a:r>
                        <a:rPr lang="fa-IR" dirty="0"/>
                        <a:t>10</a:t>
                      </a:r>
                    </a:p>
                  </a:txBody>
                  <a:tcPr/>
                </a:tc>
                <a:tc>
                  <a:txBody>
                    <a:bodyPr/>
                    <a:lstStyle/>
                    <a:p>
                      <a:pPr rtl="1"/>
                      <a:r>
                        <a:rPr lang="fa-IR" dirty="0"/>
                        <a:t>9</a:t>
                      </a:r>
                    </a:p>
                  </a:txBody>
                  <a:tcPr/>
                </a:tc>
                <a:tc>
                  <a:txBody>
                    <a:bodyPr/>
                    <a:lstStyle/>
                    <a:p>
                      <a:pPr rtl="1"/>
                      <a:r>
                        <a:rPr lang="fa-IR" dirty="0"/>
                        <a:t>6</a:t>
                      </a:r>
                    </a:p>
                  </a:txBody>
                  <a:tcPr/>
                </a:tc>
                <a:tc>
                  <a:txBody>
                    <a:bodyPr/>
                    <a:lstStyle/>
                    <a:p>
                      <a:pPr rtl="1"/>
                      <a:r>
                        <a:rPr lang="fa-IR" dirty="0"/>
                        <a:t>6</a:t>
                      </a:r>
                    </a:p>
                  </a:txBody>
                  <a:tcPr/>
                </a:tc>
                <a:extLst>
                  <a:ext uri="{0D108BD9-81ED-4DB2-BD59-A6C34878D82A}">
                    <a16:rowId xmlns:a16="http://schemas.microsoft.com/office/drawing/2014/main" xmlns="" val="1188558027"/>
                  </a:ext>
                </a:extLst>
              </a:tr>
              <a:tr h="370840">
                <a:tc gridSpan="2">
                  <a:txBody>
                    <a:bodyPr/>
                    <a:lstStyle/>
                    <a:p>
                      <a:pPr algn="r" rtl="1"/>
                      <a:r>
                        <a:rPr lang="fa-IR" dirty="0">
                          <a:cs typeface="B Nazanin" panose="00000400000000000000" pitchFamily="2" charset="-78"/>
                        </a:rPr>
                        <a:t>تعداد کل</a:t>
                      </a:r>
                    </a:p>
                  </a:txBody>
                  <a:tcPr/>
                </a:tc>
                <a:tc hMerge="1">
                  <a:txBody>
                    <a:bodyPr/>
                    <a:lstStyle/>
                    <a:p>
                      <a:pPr algn="r" rtl="1"/>
                      <a:endParaRPr lang="fa-IR" dirty="0">
                        <a:cs typeface="B Nazanin" panose="00000400000000000000" pitchFamily="2" charset="-78"/>
                      </a:endParaRPr>
                    </a:p>
                  </a:txBody>
                  <a:tcPr/>
                </a:tc>
                <a:tc gridSpan="2">
                  <a:txBody>
                    <a:bodyPr/>
                    <a:lstStyle/>
                    <a:p>
                      <a:pPr algn="ctr" rtl="1"/>
                      <a:r>
                        <a:rPr lang="fa-IR" dirty="0">
                          <a:cs typeface="B Nazanin" panose="00000400000000000000" pitchFamily="2" charset="-78"/>
                        </a:rPr>
                        <a:t>26</a:t>
                      </a:r>
                    </a:p>
                  </a:txBody>
                  <a:tcPr/>
                </a:tc>
                <a:tc hMerge="1">
                  <a:txBody>
                    <a:bodyPr/>
                    <a:lstStyle/>
                    <a:p>
                      <a:pPr rtl="1"/>
                      <a:endParaRPr lang="fa-IR"/>
                    </a:p>
                  </a:txBody>
                  <a:tcPr/>
                </a:tc>
                <a:tc gridSpan="2">
                  <a:txBody>
                    <a:bodyPr/>
                    <a:lstStyle/>
                    <a:p>
                      <a:pPr algn="ctr" rtl="1"/>
                      <a:r>
                        <a:rPr lang="fa-IR" dirty="0"/>
                        <a:t>19</a:t>
                      </a:r>
                    </a:p>
                  </a:txBody>
                  <a:tcPr/>
                </a:tc>
                <a:tc hMerge="1">
                  <a:txBody>
                    <a:bodyPr/>
                    <a:lstStyle/>
                    <a:p>
                      <a:pPr rtl="1"/>
                      <a:endParaRPr lang="fa-IR" dirty="0"/>
                    </a:p>
                  </a:txBody>
                  <a:tcPr/>
                </a:tc>
                <a:tc gridSpan="2">
                  <a:txBody>
                    <a:bodyPr/>
                    <a:lstStyle/>
                    <a:p>
                      <a:pPr algn="ctr" rtl="1"/>
                      <a:r>
                        <a:rPr lang="fa-IR" dirty="0"/>
                        <a:t>12</a:t>
                      </a:r>
                    </a:p>
                  </a:txBody>
                  <a:tcPr/>
                </a:tc>
                <a:tc hMerge="1">
                  <a:txBody>
                    <a:bodyPr/>
                    <a:lstStyle/>
                    <a:p>
                      <a:pPr rtl="1"/>
                      <a:endParaRPr lang="fa-IR" dirty="0"/>
                    </a:p>
                  </a:txBody>
                  <a:tcPr/>
                </a:tc>
                <a:extLst>
                  <a:ext uri="{0D108BD9-81ED-4DB2-BD59-A6C34878D82A}">
                    <a16:rowId xmlns:a16="http://schemas.microsoft.com/office/drawing/2014/main" xmlns="" val="4155795060"/>
                  </a:ext>
                </a:extLst>
              </a:tr>
              <a:tr h="370840">
                <a:tc gridSpan="2">
                  <a:txBody>
                    <a:bodyPr/>
                    <a:lstStyle/>
                    <a:p>
                      <a:pPr algn="r" rtl="1"/>
                      <a:r>
                        <a:rPr lang="fa-IR" dirty="0">
                          <a:cs typeface="B Nazanin" panose="00000400000000000000" pitchFamily="2" charset="-78"/>
                        </a:rPr>
                        <a:t>درصد کل منطقه</a:t>
                      </a:r>
                    </a:p>
                  </a:txBody>
                  <a:tcPr/>
                </a:tc>
                <a:tc hMerge="1">
                  <a:txBody>
                    <a:bodyPr/>
                    <a:lstStyle/>
                    <a:p>
                      <a:pPr algn="r" rtl="1"/>
                      <a:endParaRPr lang="fa-IR" dirty="0">
                        <a:cs typeface="B Nazanin" panose="00000400000000000000" pitchFamily="2" charset="-78"/>
                      </a:endParaRPr>
                    </a:p>
                  </a:txBody>
                  <a:tcPr/>
                </a:tc>
                <a:tc gridSpan="2">
                  <a:txBody>
                    <a:bodyPr/>
                    <a:lstStyle/>
                    <a:p>
                      <a:pPr algn="ctr" rtl="1"/>
                      <a:r>
                        <a:rPr lang="fa-IR" dirty="0">
                          <a:cs typeface="B Nazanin" panose="00000400000000000000" pitchFamily="2" charset="-78"/>
                        </a:rPr>
                        <a:t>32%</a:t>
                      </a:r>
                    </a:p>
                  </a:txBody>
                  <a:tcPr/>
                </a:tc>
                <a:tc hMerge="1">
                  <a:txBody>
                    <a:bodyPr/>
                    <a:lstStyle/>
                    <a:p>
                      <a:pPr rtl="1"/>
                      <a:endParaRPr lang="fa-IR"/>
                    </a:p>
                  </a:txBody>
                  <a:tcPr/>
                </a:tc>
                <a:tc gridSpan="2">
                  <a:txBody>
                    <a:bodyPr/>
                    <a:lstStyle/>
                    <a:p>
                      <a:pPr algn="ctr" rtl="1"/>
                      <a:r>
                        <a:rPr lang="fa-IR" dirty="0"/>
                        <a:t>36%</a:t>
                      </a:r>
                    </a:p>
                  </a:txBody>
                  <a:tcPr/>
                </a:tc>
                <a:tc hMerge="1">
                  <a:txBody>
                    <a:bodyPr/>
                    <a:lstStyle/>
                    <a:p>
                      <a:pPr rtl="1"/>
                      <a:endParaRPr lang="fa-IR" dirty="0"/>
                    </a:p>
                  </a:txBody>
                  <a:tcPr/>
                </a:tc>
                <a:tc gridSpan="2">
                  <a:txBody>
                    <a:bodyPr/>
                    <a:lstStyle/>
                    <a:p>
                      <a:pPr algn="ctr" rtl="1"/>
                      <a:r>
                        <a:rPr lang="fa-IR" dirty="0"/>
                        <a:t>30%</a:t>
                      </a:r>
                    </a:p>
                  </a:txBody>
                  <a:tcPr/>
                </a:tc>
                <a:tc hMerge="1">
                  <a:txBody>
                    <a:bodyPr/>
                    <a:lstStyle/>
                    <a:p>
                      <a:pPr rtl="1"/>
                      <a:endParaRPr lang="fa-IR" dirty="0"/>
                    </a:p>
                  </a:txBody>
                  <a:tcPr/>
                </a:tc>
                <a:extLst>
                  <a:ext uri="{0D108BD9-81ED-4DB2-BD59-A6C34878D82A}">
                    <a16:rowId xmlns:a16="http://schemas.microsoft.com/office/drawing/2014/main" xmlns="" val="3111512814"/>
                  </a:ext>
                </a:extLst>
              </a:tr>
              <a:tr h="370840">
                <a:tc gridSpan="2">
                  <a:txBody>
                    <a:bodyPr/>
                    <a:lstStyle/>
                    <a:p>
                      <a:pPr algn="r" rtl="1"/>
                      <a:endParaRPr lang="fa-IR" dirty="0">
                        <a:cs typeface="B Nazanin" panose="00000400000000000000" pitchFamily="2" charset="-78"/>
                      </a:endParaRPr>
                    </a:p>
                  </a:txBody>
                  <a:tcPr/>
                </a:tc>
                <a:tc hMerge="1">
                  <a:txBody>
                    <a:bodyPr/>
                    <a:lstStyle/>
                    <a:p>
                      <a:pPr algn="r" rtl="1"/>
                      <a:endParaRPr lang="fa-IR" dirty="0">
                        <a:cs typeface="B Nazanin" panose="00000400000000000000" pitchFamily="2" charset="-78"/>
                      </a:endParaRPr>
                    </a:p>
                  </a:txBody>
                  <a:tcPr/>
                </a:tc>
                <a:tc gridSpan="2">
                  <a:txBody>
                    <a:bodyPr/>
                    <a:lstStyle/>
                    <a:p>
                      <a:pPr algn="r" rtl="1"/>
                      <a:endParaRPr lang="fa-IR" dirty="0">
                        <a:cs typeface="B Nazanin" panose="00000400000000000000" pitchFamily="2" charset="-78"/>
                      </a:endParaRPr>
                    </a:p>
                  </a:txBody>
                  <a:tcPr/>
                </a:tc>
                <a:tc hMerge="1">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dirty="0"/>
                    </a:p>
                  </a:txBody>
                  <a:tcPr/>
                </a:tc>
                <a:extLst>
                  <a:ext uri="{0D108BD9-81ED-4DB2-BD59-A6C34878D82A}">
                    <a16:rowId xmlns:a16="http://schemas.microsoft.com/office/drawing/2014/main" xmlns="" val="2929524149"/>
                  </a:ext>
                </a:extLst>
              </a:tr>
              <a:tr h="370840">
                <a:tc>
                  <a:txBody>
                    <a:bodyPr/>
                    <a:lstStyle/>
                    <a:p>
                      <a:pPr algn="r" rtl="1"/>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tc gridSpan="2">
                  <a:txBody>
                    <a:bodyPr/>
                    <a:lstStyle/>
                    <a:p>
                      <a:pPr algn="r" rtl="1"/>
                      <a:endParaRPr lang="fa-IR" dirty="0">
                        <a:cs typeface="B Nazanin" panose="00000400000000000000" pitchFamily="2" charset="-78"/>
                      </a:endParaRPr>
                    </a:p>
                  </a:txBody>
                  <a:tcPr/>
                </a:tc>
                <a:tc hMerge="1">
                  <a:txBody>
                    <a:bodyPr/>
                    <a:lstStyle/>
                    <a:p>
                      <a:pPr rtl="1"/>
                      <a:endParaRPr lang="fa-IR"/>
                    </a:p>
                  </a:txBody>
                  <a:tcPr/>
                </a:tc>
                <a:tc>
                  <a:txBody>
                    <a:bodyPr/>
                    <a:lstStyle/>
                    <a:p>
                      <a:pPr rtl="1"/>
                      <a:endParaRPr lang="fa-IR" dirty="0"/>
                    </a:p>
                  </a:txBody>
                  <a:tcPr/>
                </a:tc>
                <a:tc>
                  <a:txBody>
                    <a:bodyPr/>
                    <a:lstStyle/>
                    <a:p>
                      <a:pPr rtl="1"/>
                      <a:endParaRPr lang="fa-IR" dirty="0"/>
                    </a:p>
                  </a:txBody>
                  <a:tcPr/>
                </a:tc>
                <a:tc>
                  <a:txBody>
                    <a:bodyPr/>
                    <a:lstStyle/>
                    <a:p>
                      <a:pPr rtl="1"/>
                      <a:endParaRPr lang="fa-IR" dirty="0"/>
                    </a:p>
                  </a:txBody>
                  <a:tcPr/>
                </a:tc>
                <a:tc>
                  <a:txBody>
                    <a:bodyPr/>
                    <a:lstStyle/>
                    <a:p>
                      <a:pPr rtl="1"/>
                      <a:endParaRPr lang="fa-IR" dirty="0"/>
                    </a:p>
                  </a:txBody>
                  <a:tcPr/>
                </a:tc>
                <a:extLst>
                  <a:ext uri="{0D108BD9-81ED-4DB2-BD59-A6C34878D82A}">
                    <a16:rowId xmlns:a16="http://schemas.microsoft.com/office/drawing/2014/main" xmlns="" val="1243798723"/>
                  </a:ext>
                </a:extLst>
              </a:tr>
            </a:tbl>
          </a:graphicData>
        </a:graphic>
      </p:graphicFrame>
      <p:cxnSp>
        <p:nvCxnSpPr>
          <p:cNvPr id="6" name="Straight Connector 5">
            <a:extLst>
              <a:ext uri="{FF2B5EF4-FFF2-40B4-BE49-F238E27FC236}">
                <a16:creationId xmlns:a16="http://schemas.microsoft.com/office/drawing/2014/main" xmlns="" id="{4966B269-D4CA-0AC6-DEE9-66FB19F104E1}"/>
              </a:ext>
            </a:extLst>
          </p:cNvPr>
          <p:cNvCxnSpPr/>
          <p:nvPr/>
        </p:nvCxnSpPr>
        <p:spPr>
          <a:xfrm flipV="1">
            <a:off x="7126514" y="798286"/>
            <a:ext cx="3004457" cy="449943"/>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89A3525B-DCC6-0DB3-26E2-BF9A677B2742}"/>
              </a:ext>
            </a:extLst>
          </p:cNvPr>
          <p:cNvCxnSpPr/>
          <p:nvPr/>
        </p:nvCxnSpPr>
        <p:spPr>
          <a:xfrm flipV="1">
            <a:off x="7126514" y="798286"/>
            <a:ext cx="3004457" cy="1364343"/>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4127500" y="1117600"/>
            <a:ext cx="5245100" cy="369332"/>
          </a:xfrm>
          <a:prstGeom prst="rect">
            <a:avLst/>
          </a:prstGeom>
          <a:noFill/>
        </p:spPr>
        <p:txBody>
          <a:bodyPr wrap="square" rtlCol="1">
            <a:spAutoFit/>
          </a:bodyPr>
          <a:lstStyle/>
          <a:p>
            <a:r>
              <a:rPr lang="fa-IR" smtClean="0"/>
              <a:t>جدول 1: چگونگی توزیع نمونه منتخب</a:t>
            </a:r>
            <a:endParaRPr lang="fa-IR"/>
          </a:p>
        </p:txBody>
      </p:sp>
    </p:spTree>
    <p:extLst>
      <p:ext uri="{BB962C8B-B14F-4D97-AF65-F5344CB8AC3E}">
        <p14:creationId xmlns:p14="http://schemas.microsoft.com/office/powerpoint/2010/main" val="239062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a:solidFill>
                  <a:srgbClr val="FF0000"/>
                </a:solidFill>
                <a:cs typeface="B Zar" panose="00000400000000000000" pitchFamily="2" charset="-78"/>
              </a:rPr>
              <a:t>ب- روش نمونه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میان مدارس منطقه11 دو گروه نمو نه شامل مدارس موفق که بالاترین درصد قبولی را، مقاطع ابتدائی، راهنمایی و متوسطه در خرداد 1376 کسب کرده اند و مدارس ناموفق که پائین ترین درصد قبولی را داشته اند در نظرگرفته شده که به علت محدود بودن نمونه آماری، نمونه گیری به روش سرشماری انجام گرفت یعنی کلیه مدارس موفق و ناموفق منطقه در نمونه آماری قرار گرفتند.</a:t>
            </a:r>
            <a:endParaRPr lang="en-US">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179887"/>
            <a:ext cx="2914650" cy="1571625"/>
          </a:xfrm>
          <a:prstGeom prst="rect">
            <a:avLst/>
          </a:prstGeom>
        </p:spPr>
      </p:pic>
    </p:spTree>
    <p:extLst>
      <p:ext uri="{BB962C8B-B14F-4D97-AF65-F5344CB8AC3E}">
        <p14:creationId xmlns:p14="http://schemas.microsoft.com/office/powerpoint/2010/main" val="3803649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cs typeface="B Zar" panose="00000400000000000000" pitchFamily="2" charset="-78"/>
              </a:rPr>
              <a:t>ج- ابزار </a:t>
            </a:r>
            <a:r>
              <a:rPr lang="fa-IR" b="1">
                <a:cs typeface="B Zar" panose="00000400000000000000" pitchFamily="2" charset="-78"/>
              </a:rPr>
              <a:t>تحقیق</a:t>
            </a:r>
            <a:r>
              <a:rPr lang="fa-IR" b="1" smtClean="0">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پژوهش از یک پرسشنامه 35سؤالی مشتمل بر 5سؤال در زمینه اصل رهبری و سرپرستی، 4سؤال مربوط به اصل مشارکت والدین در امر مدرسه، 3سؤال در زمینه اصل مشارکت دانش آموزان در امور مدرسه، 5سؤال مربوط به اصل ایجاد انگیزه و تشویق دانش آموزان در فعالیتهای علمی، 8سؤال در زمینه اصل مهارت عملیات و اعمال بازخورد، 5سؤال مربوط به اصل استفاده بهینه از منابع و 5سؤال در زمینه اصل تلاش و پی گیری مدیر برای تأمین نیازهای مدرسه استفاده شده است.</a:t>
            </a:r>
            <a:endParaRPr lang="en-US">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12775" y="4327525"/>
            <a:ext cx="2762250" cy="1657350"/>
          </a:xfrm>
          <a:prstGeom prst="rect">
            <a:avLst/>
          </a:prstGeom>
        </p:spPr>
      </p:pic>
    </p:spTree>
    <p:extLst>
      <p:ext uri="{BB962C8B-B14F-4D97-AF65-F5344CB8AC3E}">
        <p14:creationId xmlns:p14="http://schemas.microsoft.com/office/powerpoint/2010/main" val="326601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 پرسشنامه در یکی از جلسات مدیران توزیع و توضیحات کافی درباره آن و نحوه پاسخگویی داده شده و هنگام دریافت پاسخنامه اشکالات احتمالی با حضور مدیر مرتفع گردید. جهت تبدیل داده ها و فعالیتها به کمیت برای هر یک از فعالیتها </a:t>
            </a:r>
            <a:r>
              <a:rPr lang="fa-IR" sz="3200">
                <a:solidFill>
                  <a:srgbClr val="FF0000"/>
                </a:solidFill>
                <a:cs typeface="B Zar" panose="00000400000000000000" pitchFamily="2" charset="-78"/>
              </a:rPr>
              <a:t>یک امتیاز </a:t>
            </a:r>
            <a:r>
              <a:rPr lang="fa-IR">
                <a:cs typeface="B Zar" panose="00000400000000000000" pitchFamily="2" charset="-78"/>
              </a:rPr>
              <a:t>در نظر گرفتیم و از مجموع این نمرات در محاسبات آماری سود جستیم.</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264211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4- ارائه و تحلیل </a:t>
            </a:r>
            <a:r>
              <a:rPr lang="fa-IR" b="1">
                <a:cs typeface="B Zar" panose="00000400000000000000" pitchFamily="2" charset="-78"/>
              </a:rPr>
              <a:t>نتایج </a:t>
            </a:r>
            <a:r>
              <a:rPr lang="fa-IR" b="1" smtClean="0">
                <a:cs typeface="B Zar" panose="00000400000000000000" pitchFamily="2" charset="-78"/>
              </a:rPr>
              <a:t>کمّی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a:cs typeface="B Zar" panose="00000400000000000000" pitchFamily="2" charset="-78"/>
              </a:rPr>
              <a:t>الف- مشخصه های آماری نتایج </a:t>
            </a:r>
            <a:r>
              <a:rPr lang="fa-IR" b="1">
                <a:cs typeface="B Zar" panose="00000400000000000000" pitchFamily="2" charset="-78"/>
              </a:rPr>
              <a:t>کمّی</a:t>
            </a:r>
            <a:r>
              <a:rPr lang="fa-IR" b="1" smtClean="0">
                <a:cs typeface="B Zar" panose="00000400000000000000" pitchFamily="2" charset="-78"/>
              </a:rPr>
              <a:t>:</a:t>
            </a:r>
          </a:p>
          <a:p>
            <a:pPr algn="just"/>
            <a:r>
              <a:rPr lang="fa-IR" b="1">
                <a:cs typeface="B Zar" panose="00000400000000000000" pitchFamily="2" charset="-78"/>
              </a:rPr>
              <a:t>1</a:t>
            </a:r>
            <a:r>
              <a:rPr lang="fa-IR">
                <a:cs typeface="B Zar" panose="00000400000000000000" pitchFamily="2" charset="-78"/>
              </a:rPr>
              <a:t>)سئوالهای مربوط به اصل هماهنگی: بر اساس نتایج بدست آمده بین میانگین جلسات شورای دبیران مدارس موفق و ناموفق ا زلحاظ کمیت تفاوت معنا داری مشاهده نگردید. شاید این امر به موقعیت و کیفیت جلسات آنان مربوط باشد. اگر چه تعداد قابل توجهی ا زمدیران، دو گروه به این سؤال پاسخ نداده اند ولی پاسخ 59 %  مدیران مدارس موفق و 43% مدیران ناموفق بیانگر آنست که علیرغم کم توجهی مدیران همه مدارس به شورای معلمین هم پایه در مدرسه، مدارس موفق به این امر اهمیت بیشتری داده اند. همچنین بین میانگین های تعداد جلسات ستاد ترتیبی مدارس موفق و ناموفق تفاوت معناداری مشاهده نگردید. افزون بر این با 5/99 درصد اطمینان می توان قضاوت کرد که میانگین تعداد جلسات در مدارس ناموفق بوده است.</a:t>
            </a:r>
            <a:endParaRPr lang="en-US">
              <a:cs typeface="B Zar" panose="00000400000000000000" pitchFamily="2" charset="-78"/>
            </a:endParaRPr>
          </a:p>
          <a:p>
            <a:pPr algn="just"/>
            <a:endParaRPr lang="en-US">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81125" y="5140143"/>
            <a:ext cx="2670175" cy="1171757"/>
          </a:xfrm>
          <a:prstGeom prst="rect">
            <a:avLst/>
          </a:prstGeom>
        </p:spPr>
      </p:pic>
    </p:spTree>
    <p:extLst>
      <p:ext uri="{BB962C8B-B14F-4D97-AF65-F5344CB8AC3E}">
        <p14:creationId xmlns:p14="http://schemas.microsoft.com/office/powerpoint/2010/main" val="150427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a:cs typeface="B Zar" panose="00000400000000000000" pitchFamily="2" charset="-78"/>
              </a:rPr>
              <a:t>2) </a:t>
            </a:r>
            <a:r>
              <a:rPr lang="fa-IR" sz="3200">
                <a:solidFill>
                  <a:srgbClr val="FF0000"/>
                </a:solidFill>
                <a:cs typeface="B Zar" panose="00000400000000000000" pitchFamily="2" charset="-78"/>
              </a:rPr>
              <a:t>سؤالهای مربوط به جلب مشارکت والدین در امور مدرسه</a:t>
            </a:r>
            <a:r>
              <a:rPr lang="fa-IR">
                <a:cs typeface="B Zar" panose="00000400000000000000" pitchFamily="2" charset="-78"/>
              </a:rPr>
              <a:t>: با توجه به نتایج حاصله با 95درصد اطمینان می توان قضاوت کرد که میانگین تعداد جلسات والدین در مدارس موفق بیشتر از میانگین این جلسات در مدارس ناموفق است. بین میانگین تعداد جلسات آموزش خانواده در مدارس موفق وناموفق، تفاوت معنادار نیست، بین میانگین تعداد فعالیتهایی که با مشارکت والدین در مدارس موفق و ناموفق انجام می شود، تفاوت معنادار نمی باشد و بین میانگین تعدد دفعاتی که مدارس موفق و ناموفق نمرات دانش آموزان را کتباً به اطلاع اولیاء رسانده اند تفاوت معنادار مشاهده نگردید.</a:t>
            </a:r>
            <a:endParaRPr lang="en-US">
              <a:cs typeface="B Zar" panose="00000400000000000000" pitchFamily="2" charset="-78"/>
            </a:endParaRPr>
          </a:p>
          <a:p>
            <a:pPr algn="just"/>
            <a:endParaRPr lang="fa-IR">
              <a:cs typeface="B Zar" panose="00000400000000000000" pitchFamily="2" charset="-78"/>
            </a:endParaRPr>
          </a:p>
        </p:txBody>
      </p:sp>
      <p:sp>
        <p:nvSpPr>
          <p:cNvPr id="4" name="Flowchart: Punched Tape 3"/>
          <p:cNvSpPr/>
          <p:nvPr/>
        </p:nvSpPr>
        <p:spPr>
          <a:xfrm>
            <a:off x="2514600" y="4597400"/>
            <a:ext cx="2590800" cy="1257300"/>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تعداد جلسات آموزش خانواده</a:t>
            </a:r>
            <a:endParaRPr lang="fa-IR" sz="2000">
              <a:solidFill>
                <a:srgbClr val="FF0000"/>
              </a:solidFill>
            </a:endParaRPr>
          </a:p>
        </p:txBody>
      </p:sp>
    </p:spTree>
    <p:extLst>
      <p:ext uri="{BB962C8B-B14F-4D97-AF65-F5344CB8AC3E}">
        <p14:creationId xmlns:p14="http://schemas.microsoft.com/office/powerpoint/2010/main" val="135707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یافته ها می توان نتیجه گرفت که بین تحقق شرایط شرح وظایف مدیران و پیشرفت تحصیلی دانش آموزان ارتباط وجود دارد. در مواردی که ارتباط معناداری مشاهده نگردید، عاوملی از قبیل عدم برنامه ریزی صحیح و اصولی، اعمال سلیقه شخصی، بی توجهی به انضباط اداری و دستورالعملها، نداده گرفتن تجربیات و یافته های علمی مربوط، عدم توزیع مناسب منابع و امکانات انسانی و مادی و بی توجهی به اولویت های آموزشی و عدم تلاش و پیگیری مستمر مدیر جهت رفع موانع و مشکلات مدرسه نقش دارند</a:t>
            </a:r>
          </a:p>
        </p:txBody>
      </p:sp>
      <p:sp>
        <p:nvSpPr>
          <p:cNvPr id="4" name="Flowchart: Process 3"/>
          <p:cNvSpPr/>
          <p:nvPr/>
        </p:nvSpPr>
        <p:spPr>
          <a:xfrm>
            <a:off x="2654300" y="4699000"/>
            <a:ext cx="3187700" cy="9271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بی توجهی به انضباط اداری</a:t>
            </a:r>
            <a:endParaRPr lang="fa-IR" sz="2000" b="1">
              <a:solidFill>
                <a:srgbClr val="FF0000"/>
              </a:solidFill>
            </a:endParaRPr>
          </a:p>
        </p:txBody>
      </p:sp>
    </p:spTree>
    <p:extLst>
      <p:ext uri="{BB962C8B-B14F-4D97-AF65-F5344CB8AC3E}">
        <p14:creationId xmlns:p14="http://schemas.microsoft.com/office/powerpoint/2010/main" val="3157985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a:cs typeface="B Zar" panose="00000400000000000000" pitchFamily="2" charset="-78"/>
              </a:rPr>
              <a:t>3) </a:t>
            </a:r>
            <a:r>
              <a:rPr lang="fa-IR" sz="3200">
                <a:solidFill>
                  <a:srgbClr val="FF0000"/>
                </a:solidFill>
                <a:cs typeface="B Zar" panose="00000400000000000000" pitchFamily="2" charset="-78"/>
              </a:rPr>
              <a:t>سؤالهای مربوط به اصل مشارکت دادن دانش آموزان در امور مدرسه</a:t>
            </a:r>
            <a:r>
              <a:rPr lang="fa-IR">
                <a:cs typeface="B Zar" panose="00000400000000000000" pitchFamily="2" charset="-78"/>
              </a:rPr>
              <a:t>: بر اساس نتایج حاصله اگر چه با 95درصد اطمینان می توان نتیجه گرفت که تعداد نمایشگاه های دانش آموزان در زمینه های علمی، هنری و اجتماعی در مدارس موفق بیشتر از مدارس ناموفق است ولی بین میانگین فعالیتهایی که در آنها دانش آموزان را شرکت می دهند و بین تعداد گروههای فعال دانش آموزی در مدارس موفق و ناموفق تفاوت معنادار نمی باشد.</a:t>
            </a:r>
            <a:endParaRPr lang="en-US">
              <a:cs typeface="B Zar" panose="00000400000000000000" pitchFamily="2" charset="-78"/>
            </a:endParaRPr>
          </a:p>
          <a:p>
            <a:pPr algn="just"/>
            <a:endParaRPr lang="fa-IR">
              <a:cs typeface="B Zar" panose="00000400000000000000" pitchFamily="2" charset="-78"/>
            </a:endParaRPr>
          </a:p>
        </p:txBody>
      </p:sp>
      <p:sp>
        <p:nvSpPr>
          <p:cNvPr id="4" name="Explosion 1 3"/>
          <p:cNvSpPr/>
          <p:nvPr/>
        </p:nvSpPr>
        <p:spPr>
          <a:xfrm>
            <a:off x="965200" y="4551363"/>
            <a:ext cx="2667000" cy="162560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 نمایشگاه های دانش آموزان </a:t>
            </a:r>
            <a:endParaRPr lang="fa-IR" sz="2000">
              <a:solidFill>
                <a:srgbClr val="FF0000"/>
              </a:solidFill>
            </a:endParaRPr>
          </a:p>
        </p:txBody>
      </p:sp>
    </p:spTree>
    <p:extLst>
      <p:ext uri="{BB962C8B-B14F-4D97-AF65-F5344CB8AC3E}">
        <p14:creationId xmlns:p14="http://schemas.microsoft.com/office/powerpoint/2010/main" val="146858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a:cs typeface="B Zar" panose="00000400000000000000" pitchFamily="2" charset="-78"/>
              </a:rPr>
              <a:t>4) </a:t>
            </a:r>
            <a:r>
              <a:rPr lang="fa-IR" sz="3200">
                <a:solidFill>
                  <a:srgbClr val="FF0000"/>
                </a:solidFill>
                <a:cs typeface="B Zar" panose="00000400000000000000" pitchFamily="2" charset="-78"/>
              </a:rPr>
              <a:t>سؤالهای مربوط به اصل تشویق و ایجاد انگیزه در دانش آموزان: </a:t>
            </a:r>
            <a:r>
              <a:rPr lang="fa-IR">
                <a:cs typeface="B Zar" panose="00000400000000000000" pitchFamily="2" charset="-78"/>
              </a:rPr>
              <a:t>بموجب نتایج حاصله با 95درصد اطمینان می توان نتیجه گرفت که میانگین تعداد جلسان سخنرانی که برای دانش آموزان برگزار می شود در مدارس موفق بیشتر از مدارس ناموفق است و در مدارس موفق مبالغ بیشتری بطور سرانه برای تشویق دانش آموزان هزینه می شود ولی در ساید موارد تفاوت معنادار نیست.</a:t>
            </a:r>
            <a:endParaRPr lang="en-US">
              <a:cs typeface="B Zar" panose="00000400000000000000" pitchFamily="2" charset="-78"/>
            </a:endParaRPr>
          </a:p>
          <a:p>
            <a:pPr algn="just"/>
            <a:endParaRPr lang="fa-IR">
              <a:cs typeface="B Zar" panose="00000400000000000000" pitchFamily="2" charset="-78"/>
            </a:endParaRPr>
          </a:p>
        </p:txBody>
      </p:sp>
      <p:sp>
        <p:nvSpPr>
          <p:cNvPr id="4" name="Flowchart: Off-page Connector 3"/>
          <p:cNvSpPr/>
          <p:nvPr/>
        </p:nvSpPr>
        <p:spPr>
          <a:xfrm>
            <a:off x="2222500" y="4394200"/>
            <a:ext cx="1866900" cy="1079500"/>
          </a:xfrm>
          <a:prstGeom prst="flowChartOffpage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میانگین تعداد جلسان سخنرانی</a:t>
            </a:r>
            <a:endParaRPr lang="fa-IR" sz="2000" b="1">
              <a:solidFill>
                <a:srgbClr val="FF0000"/>
              </a:solidFill>
            </a:endParaRPr>
          </a:p>
        </p:txBody>
      </p:sp>
    </p:spTree>
    <p:extLst>
      <p:ext uri="{BB962C8B-B14F-4D97-AF65-F5344CB8AC3E}">
        <p14:creationId xmlns:p14="http://schemas.microsoft.com/office/powerpoint/2010/main" val="3792895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a:cs typeface="B Zar" panose="00000400000000000000" pitchFamily="2" charset="-78"/>
              </a:rPr>
              <a:t>5) </a:t>
            </a:r>
            <a:r>
              <a:rPr lang="fa-IR" sz="3200" b="1">
                <a:solidFill>
                  <a:srgbClr val="FF0000"/>
                </a:solidFill>
                <a:cs typeface="B Zar" panose="00000400000000000000" pitchFamily="2" charset="-78"/>
              </a:rPr>
              <a:t>سؤالهای مربوط به اصل کنترل عملیات و اعمال بازخورد</a:t>
            </a:r>
            <a:r>
              <a:rPr lang="fa-IR">
                <a:cs typeface="B Zar" panose="00000400000000000000" pitchFamily="2" charset="-78"/>
              </a:rPr>
              <a:t>: بر اساس نتایج حاصله، صد در صد مدارس ابتدائی و راهنمایی موفق وناموفق در ثلث اول امتحان رسمی گرفته اند ولی در دبیرستان چون امتحان نهایی مورد نظر است بهمین جهت 83 % آنها ثلث اول امتحان رسمی نگرفته اند. با اینکه ا زنظر آماری در ثلث اول اختلاف عملکرد دو نوع مدارس در خصوص تأثیر دادن نمرات مستمر معنادار نیست ولی درصد بالایی از مدارس موفق نمرات مستمر را تأثیر داده اند.( جدول شماره 2).</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37613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جدول 2: چگونگی پاسخ مدارس ابتدایی و راهنمایی در زمینه تاثیر نمرات ثلث </a:t>
            </a:r>
            <a:endParaRPr lang="fa-IR"/>
          </a:p>
        </p:txBody>
      </p:sp>
      <p:graphicFrame>
        <p:nvGraphicFramePr>
          <p:cNvPr id="4" name="Content Placeholder 3"/>
          <p:cNvGraphicFramePr>
            <a:graphicFrameLocks noGrp="1"/>
          </p:cNvGraphicFramePr>
          <p:nvPr>
            <p:ph idx="1"/>
          </p:nvPr>
        </p:nvGraphicFramePr>
        <p:xfrm>
          <a:off x="838200" y="1825625"/>
          <a:ext cx="10515600" cy="2385695"/>
        </p:xfrm>
        <a:graphic>
          <a:graphicData uri="http://schemas.openxmlformats.org/drawingml/2006/table">
            <a:tbl>
              <a:tblPr rtl="1" firstRow="1" bandRow="1">
                <a:tableStyleId>{5C22544A-7EE6-4342-B048-85BDC9FD1C3A}</a:tableStyleId>
              </a:tblPr>
              <a:tblGrid>
                <a:gridCol w="2628900"/>
                <a:gridCol w="2628900"/>
                <a:gridCol w="2628900"/>
                <a:gridCol w="2628900"/>
              </a:tblGrid>
              <a:tr h="1649095">
                <a:tc>
                  <a:txBody>
                    <a:bodyPr/>
                    <a:lstStyle/>
                    <a:p>
                      <a:pPr rtl="1"/>
                      <a:r>
                        <a:rPr lang="fa-IR" smtClean="0">
                          <a:solidFill>
                            <a:schemeClr val="tx1"/>
                          </a:solidFill>
                          <a:cs typeface="B Zar" panose="00000400000000000000" pitchFamily="2" charset="-78"/>
                        </a:rPr>
                        <a:t>                          اثر نمره ثلث</a:t>
                      </a:r>
                    </a:p>
                    <a:p>
                      <a:pPr rtl="1"/>
                      <a:endParaRPr lang="fa-IR" smtClean="0">
                        <a:solidFill>
                          <a:schemeClr val="tx1"/>
                        </a:solidFill>
                        <a:cs typeface="B Zar" panose="00000400000000000000" pitchFamily="2" charset="-78"/>
                      </a:endParaRPr>
                    </a:p>
                    <a:p>
                      <a:pPr rtl="1"/>
                      <a:r>
                        <a:rPr lang="fa-IR" smtClean="0">
                          <a:solidFill>
                            <a:schemeClr val="tx1"/>
                          </a:solidFill>
                          <a:cs typeface="B Zar" panose="00000400000000000000" pitchFamily="2" charset="-78"/>
                        </a:rPr>
                        <a:t>                         شاخص</a:t>
                      </a:r>
                      <a:r>
                        <a:rPr lang="fa-IR" baseline="0" smtClean="0">
                          <a:solidFill>
                            <a:schemeClr val="tx1"/>
                          </a:solidFill>
                          <a:cs typeface="B Zar" panose="00000400000000000000" pitchFamily="2" charset="-78"/>
                        </a:rPr>
                        <a:t> ها</a:t>
                      </a:r>
                      <a:endParaRPr lang="fa-IR" smtClean="0">
                        <a:solidFill>
                          <a:schemeClr val="tx1"/>
                        </a:solidFill>
                        <a:cs typeface="B Zar" panose="00000400000000000000" pitchFamily="2" charset="-78"/>
                      </a:endParaRPr>
                    </a:p>
                    <a:p>
                      <a:pPr rtl="1"/>
                      <a:r>
                        <a:rPr lang="fa-IR" smtClean="0">
                          <a:solidFill>
                            <a:schemeClr val="tx1"/>
                          </a:solidFill>
                          <a:cs typeface="B Zar" panose="00000400000000000000" pitchFamily="2" charset="-78"/>
                        </a:rPr>
                        <a:t>نوع مدرسه</a:t>
                      </a:r>
                    </a:p>
                    <a:p>
                      <a:pPr rtl="1"/>
                      <a:endParaRPr lang="fa-IR">
                        <a:solidFill>
                          <a:schemeClr val="tx1"/>
                        </a:solidFill>
                        <a:cs typeface="B Zar" panose="00000400000000000000" pitchFamily="2" charset="-78"/>
                      </a:endParaRPr>
                    </a:p>
                  </a:txBody>
                  <a:tcPr>
                    <a:solidFill>
                      <a:schemeClr val="bg1">
                        <a:lumMod val="95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mtClean="0">
                          <a:solidFill>
                            <a:schemeClr val="tx1"/>
                          </a:solidFill>
                          <a:cs typeface="B Zar" panose="00000400000000000000" pitchFamily="2" charset="-78"/>
                        </a:rPr>
                        <a:t>هیچ</a:t>
                      </a:r>
                    </a:p>
                    <a:p>
                      <a:pPr marL="0" marR="0" lvl="0" indent="0" algn="r" defTabSz="914400" rtl="1" eaLnBrk="1" fontAlgn="auto" latinLnBrk="0" hangingPunct="1">
                        <a:lnSpc>
                          <a:spcPct val="100000"/>
                        </a:lnSpc>
                        <a:spcBef>
                          <a:spcPts val="0"/>
                        </a:spcBef>
                        <a:spcAft>
                          <a:spcPts val="0"/>
                        </a:spcAft>
                        <a:buClrTx/>
                        <a:buSzTx/>
                        <a:buFontTx/>
                        <a:buNone/>
                        <a:tabLst/>
                        <a:defRPr/>
                      </a:pPr>
                      <a:endParaRPr lang="fa-IR" baseline="0" smtClean="0">
                        <a:solidFill>
                          <a:schemeClr val="tx1"/>
                        </a:solidFill>
                        <a:cs typeface="B Zar"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fa-IR" baseline="0" smtClean="0">
                        <a:solidFill>
                          <a:schemeClr val="tx1"/>
                        </a:solidFill>
                        <a:cs typeface="B Zar"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mtClean="0">
                          <a:solidFill>
                            <a:schemeClr val="tx1"/>
                          </a:solidFill>
                          <a:cs typeface="B Zar" panose="00000400000000000000" pitchFamily="2" charset="-78"/>
                        </a:rPr>
                        <a:t>فراوانی              درصد</a:t>
                      </a:r>
                      <a:endParaRPr lang="fa-IR">
                        <a:solidFill>
                          <a:schemeClr val="tx1"/>
                        </a:solidFill>
                        <a:cs typeface="B Zar" panose="00000400000000000000" pitchFamily="2" charset="-78"/>
                      </a:endParaRPr>
                    </a:p>
                  </a:txBody>
                  <a:tcPr>
                    <a:solidFill>
                      <a:schemeClr val="bg1">
                        <a:lumMod val="95000"/>
                      </a:schemeClr>
                    </a:solidFill>
                  </a:tcPr>
                </a:tc>
                <a:tc>
                  <a:txBody>
                    <a:bodyPr/>
                    <a:lstStyle/>
                    <a:p>
                      <a:pPr rtl="1"/>
                      <a:r>
                        <a:rPr lang="fa-IR" smtClean="0">
                          <a:solidFill>
                            <a:schemeClr val="tx1"/>
                          </a:solidFill>
                          <a:cs typeface="B Zar" panose="00000400000000000000" pitchFamily="2" charset="-78"/>
                        </a:rPr>
                        <a:t>کمتر از 50 درصد</a:t>
                      </a:r>
                    </a:p>
                    <a:p>
                      <a:pPr rtl="1"/>
                      <a:endParaRPr lang="fa-IR" smtClean="0">
                        <a:solidFill>
                          <a:schemeClr val="tx1"/>
                        </a:solidFill>
                        <a:cs typeface="B Zar" panose="00000400000000000000" pitchFamily="2" charset="-78"/>
                      </a:endParaRPr>
                    </a:p>
                    <a:p>
                      <a:pPr rtl="1"/>
                      <a:endParaRPr lang="fa-IR" smtClean="0">
                        <a:solidFill>
                          <a:schemeClr val="tx1"/>
                        </a:solidFill>
                        <a:cs typeface="B Zar" panose="00000400000000000000" pitchFamily="2" charset="-78"/>
                      </a:endParaRPr>
                    </a:p>
                    <a:p>
                      <a:pPr rtl="1"/>
                      <a:r>
                        <a:rPr lang="fa-IR" smtClean="0">
                          <a:solidFill>
                            <a:schemeClr val="tx1"/>
                          </a:solidFill>
                          <a:cs typeface="B Zar" panose="00000400000000000000" pitchFamily="2" charset="-78"/>
                        </a:rPr>
                        <a:t>فراوانی                   درصد          </a:t>
                      </a:r>
                      <a:endParaRPr lang="fa-IR">
                        <a:solidFill>
                          <a:schemeClr val="tx1"/>
                        </a:solidFill>
                        <a:cs typeface="B Zar" panose="00000400000000000000" pitchFamily="2" charset="-78"/>
                      </a:endParaRPr>
                    </a:p>
                  </a:txBody>
                  <a:tcPr>
                    <a:solidFill>
                      <a:schemeClr val="bg1">
                        <a:lumMod val="95000"/>
                      </a:schemeClr>
                    </a:solidFill>
                  </a:tcPr>
                </a:tc>
                <a:tc>
                  <a:txBody>
                    <a:bodyPr/>
                    <a:lstStyle/>
                    <a:p>
                      <a:pPr rtl="1"/>
                      <a:r>
                        <a:rPr lang="fa-IR" smtClean="0">
                          <a:solidFill>
                            <a:schemeClr val="tx1"/>
                          </a:solidFill>
                          <a:cs typeface="B Zar" panose="00000400000000000000" pitchFamily="2" charset="-78"/>
                        </a:rPr>
                        <a:t>بیشتر از 50 درصد</a:t>
                      </a:r>
                    </a:p>
                    <a:p>
                      <a:pPr rtl="1"/>
                      <a:endParaRPr lang="fa-IR" smtClean="0">
                        <a:solidFill>
                          <a:schemeClr val="tx1"/>
                        </a:solidFill>
                        <a:cs typeface="B Zar" panose="00000400000000000000" pitchFamily="2" charset="-78"/>
                      </a:endParaRPr>
                    </a:p>
                    <a:p>
                      <a:pPr rtl="1"/>
                      <a:endParaRPr lang="fa-IR" smtClean="0">
                        <a:solidFill>
                          <a:schemeClr val="tx1"/>
                        </a:solidFill>
                        <a:cs typeface="B Zar" panose="00000400000000000000" pitchFamily="2" charset="-78"/>
                      </a:endParaRPr>
                    </a:p>
                    <a:p>
                      <a:pPr rtl="1"/>
                      <a:r>
                        <a:rPr lang="fa-IR" smtClean="0">
                          <a:solidFill>
                            <a:schemeClr val="tx1"/>
                          </a:solidFill>
                          <a:cs typeface="B Zar" panose="00000400000000000000" pitchFamily="2" charset="-78"/>
                        </a:rPr>
                        <a:t>فراوانی               درصد</a:t>
                      </a:r>
                      <a:endParaRPr lang="fa-IR">
                        <a:solidFill>
                          <a:schemeClr val="tx1"/>
                        </a:solidFill>
                        <a:cs typeface="B Zar" panose="00000400000000000000" pitchFamily="2" charset="-78"/>
                      </a:endParaRPr>
                    </a:p>
                  </a:txBody>
                  <a:tcPr>
                    <a:solidFill>
                      <a:schemeClr val="bg1">
                        <a:lumMod val="95000"/>
                      </a:schemeClr>
                    </a:solidFill>
                  </a:tcPr>
                </a:tc>
              </a:tr>
              <a:tr h="370840">
                <a:tc>
                  <a:txBody>
                    <a:bodyPr/>
                    <a:lstStyle/>
                    <a:p>
                      <a:pPr rtl="1"/>
                      <a:r>
                        <a:rPr lang="fa-IR" smtClean="0">
                          <a:solidFill>
                            <a:schemeClr val="tx1"/>
                          </a:solidFill>
                          <a:cs typeface="B Zar" panose="00000400000000000000" pitchFamily="2" charset="-78"/>
                        </a:rPr>
                        <a:t>موفق </a:t>
                      </a:r>
                      <a:r>
                        <a:rPr lang="en-US" smtClean="0">
                          <a:solidFill>
                            <a:schemeClr val="tx1"/>
                          </a:solidFill>
                          <a:cs typeface="B Zar" panose="00000400000000000000" pitchFamily="2" charset="-78"/>
                        </a:rPr>
                        <a:t>n=21</a:t>
                      </a:r>
                      <a:endParaRPr lang="fa-IR">
                        <a:solidFill>
                          <a:schemeClr val="tx1"/>
                        </a:solidFill>
                        <a:cs typeface="B Zar" panose="00000400000000000000" pitchFamily="2" charset="-78"/>
                      </a:endParaRPr>
                    </a:p>
                  </a:txBody>
                  <a:tcPr>
                    <a:solidFill>
                      <a:schemeClr val="bg1">
                        <a:lumMod val="95000"/>
                      </a:schemeClr>
                    </a:solidFill>
                  </a:tcPr>
                </a:tc>
                <a:tc>
                  <a:txBody>
                    <a:bodyPr/>
                    <a:lstStyle/>
                    <a:p>
                      <a:pPr rtl="1"/>
                      <a:r>
                        <a:rPr lang="fa-IR" smtClean="0">
                          <a:solidFill>
                            <a:schemeClr val="tx1"/>
                          </a:solidFill>
                          <a:cs typeface="B Zar" panose="00000400000000000000" pitchFamily="2" charset="-78"/>
                        </a:rPr>
                        <a:t>-                           -</a:t>
                      </a:r>
                      <a:endParaRPr lang="fa-IR">
                        <a:solidFill>
                          <a:schemeClr val="tx1"/>
                        </a:solidFill>
                        <a:cs typeface="B Zar" panose="00000400000000000000" pitchFamily="2" charset="-78"/>
                      </a:endParaRPr>
                    </a:p>
                  </a:txBody>
                  <a:tcPr>
                    <a:solidFill>
                      <a:schemeClr val="bg1">
                        <a:lumMod val="95000"/>
                      </a:schemeClr>
                    </a:solidFill>
                  </a:tcPr>
                </a:tc>
                <a:tc>
                  <a:txBody>
                    <a:bodyPr/>
                    <a:lstStyle/>
                    <a:p>
                      <a:pPr rtl="1"/>
                      <a:r>
                        <a:rPr lang="en-US" smtClean="0">
                          <a:solidFill>
                            <a:schemeClr val="tx1"/>
                          </a:solidFill>
                          <a:cs typeface="B Zar" panose="00000400000000000000" pitchFamily="2" charset="-78"/>
                        </a:rPr>
                        <a:t>2</a:t>
                      </a:r>
                      <a:r>
                        <a:rPr lang="fa-IR" smtClean="0">
                          <a:solidFill>
                            <a:schemeClr val="tx1"/>
                          </a:solidFill>
                          <a:cs typeface="B Zar" panose="00000400000000000000" pitchFamily="2" charset="-78"/>
                        </a:rPr>
                        <a:t>                               10</a:t>
                      </a:r>
                      <a:endParaRPr lang="fa-IR">
                        <a:solidFill>
                          <a:schemeClr val="tx1"/>
                        </a:solidFill>
                        <a:cs typeface="B Zar" panose="00000400000000000000" pitchFamily="2" charset="-78"/>
                      </a:endParaRPr>
                    </a:p>
                  </a:txBody>
                  <a:tcPr>
                    <a:solidFill>
                      <a:schemeClr val="bg1">
                        <a:lumMod val="95000"/>
                      </a:schemeClr>
                    </a:solidFill>
                  </a:tcPr>
                </a:tc>
                <a:tc>
                  <a:txBody>
                    <a:bodyPr/>
                    <a:lstStyle/>
                    <a:p>
                      <a:pPr rtl="1"/>
                      <a:r>
                        <a:rPr lang="fa-IR" smtClean="0">
                          <a:solidFill>
                            <a:schemeClr val="tx1"/>
                          </a:solidFill>
                          <a:cs typeface="B Zar" panose="00000400000000000000" pitchFamily="2" charset="-78"/>
                        </a:rPr>
                        <a:t> 19                      90</a:t>
                      </a:r>
                      <a:endParaRPr lang="fa-IR">
                        <a:solidFill>
                          <a:schemeClr val="tx1"/>
                        </a:solidFill>
                        <a:cs typeface="B Zar" panose="00000400000000000000" pitchFamily="2" charset="-78"/>
                      </a:endParaRPr>
                    </a:p>
                  </a:txBody>
                  <a:tcPr>
                    <a:solidFill>
                      <a:schemeClr val="bg1">
                        <a:lumMod val="95000"/>
                      </a:schemeClr>
                    </a:solidFill>
                  </a:tcPr>
                </a:tc>
              </a:tr>
              <a:tr h="0">
                <a:tc>
                  <a:txBody>
                    <a:bodyPr/>
                    <a:lstStyle/>
                    <a:p>
                      <a:pPr rtl="1"/>
                      <a:r>
                        <a:rPr lang="fa-IR" smtClean="0">
                          <a:solidFill>
                            <a:schemeClr val="tx1"/>
                          </a:solidFill>
                          <a:cs typeface="B Zar" panose="00000400000000000000" pitchFamily="2" charset="-78"/>
                        </a:rPr>
                        <a:t>ناموفق </a:t>
                      </a:r>
                      <a:r>
                        <a:rPr lang="en-US" smtClean="0">
                          <a:solidFill>
                            <a:schemeClr val="tx1"/>
                          </a:solidFill>
                          <a:cs typeface="B Zar" panose="00000400000000000000" pitchFamily="2" charset="-78"/>
                        </a:rPr>
                        <a:t>n-24</a:t>
                      </a:r>
                      <a:r>
                        <a:rPr lang="fa-IR" smtClean="0">
                          <a:solidFill>
                            <a:schemeClr val="tx1"/>
                          </a:solidFill>
                          <a:cs typeface="B Zar" panose="00000400000000000000" pitchFamily="2" charset="-78"/>
                        </a:rPr>
                        <a:t>                                                                   </a:t>
                      </a:r>
                      <a:endParaRPr lang="fa-IR">
                        <a:solidFill>
                          <a:schemeClr val="tx1"/>
                        </a:solidFill>
                        <a:cs typeface="B Zar" panose="00000400000000000000" pitchFamily="2" charset="-78"/>
                      </a:endParaRPr>
                    </a:p>
                  </a:txBody>
                  <a:tcPr>
                    <a:solidFill>
                      <a:schemeClr val="bg1">
                        <a:lumMod val="95000"/>
                      </a:schemeClr>
                    </a:solidFill>
                  </a:tcPr>
                </a:tc>
                <a:tc>
                  <a:txBody>
                    <a:bodyPr/>
                    <a:lstStyle/>
                    <a:p>
                      <a:pPr rtl="1"/>
                      <a:r>
                        <a:rPr lang="fa-IR" smtClean="0">
                          <a:solidFill>
                            <a:schemeClr val="tx1"/>
                          </a:solidFill>
                          <a:cs typeface="B Zar" panose="00000400000000000000" pitchFamily="2" charset="-78"/>
                        </a:rPr>
                        <a:t>-                            -</a:t>
                      </a:r>
                      <a:endParaRPr lang="fa-IR">
                        <a:solidFill>
                          <a:schemeClr val="tx1"/>
                        </a:solidFill>
                        <a:cs typeface="B Zar" panose="00000400000000000000" pitchFamily="2" charset="-78"/>
                      </a:endParaRPr>
                    </a:p>
                  </a:txBody>
                  <a:tcPr>
                    <a:solidFill>
                      <a:schemeClr val="bg1">
                        <a:lumMod val="95000"/>
                      </a:schemeClr>
                    </a:solidFill>
                  </a:tcPr>
                </a:tc>
                <a:tc>
                  <a:txBody>
                    <a:bodyPr/>
                    <a:lstStyle/>
                    <a:p>
                      <a:pPr rtl="1"/>
                      <a:r>
                        <a:rPr lang="fa-IR" smtClean="0">
                          <a:solidFill>
                            <a:schemeClr val="tx1"/>
                          </a:solidFill>
                          <a:cs typeface="B Zar" panose="00000400000000000000" pitchFamily="2" charset="-78"/>
                        </a:rPr>
                        <a:t>6                                25</a:t>
                      </a:r>
                      <a:endParaRPr lang="fa-IR">
                        <a:solidFill>
                          <a:schemeClr val="tx1"/>
                        </a:solidFill>
                        <a:cs typeface="B Zar" panose="00000400000000000000" pitchFamily="2" charset="-78"/>
                      </a:endParaRPr>
                    </a:p>
                  </a:txBody>
                  <a:tcPr>
                    <a:solidFill>
                      <a:schemeClr val="bg1">
                        <a:lumMod val="95000"/>
                      </a:schemeClr>
                    </a:solidFill>
                  </a:tcPr>
                </a:tc>
                <a:tc>
                  <a:txBody>
                    <a:bodyPr/>
                    <a:lstStyle/>
                    <a:p>
                      <a:pPr rtl="1"/>
                      <a:r>
                        <a:rPr lang="fa-IR" smtClean="0">
                          <a:solidFill>
                            <a:schemeClr val="tx1"/>
                          </a:solidFill>
                          <a:cs typeface="B Zar" panose="00000400000000000000" pitchFamily="2" charset="-78"/>
                        </a:rPr>
                        <a:t>18                     75</a:t>
                      </a:r>
                      <a:endParaRPr lang="fa-IR">
                        <a:solidFill>
                          <a:schemeClr val="tx1"/>
                        </a:solidFill>
                        <a:cs typeface="B Zar" panose="00000400000000000000" pitchFamily="2" charset="-78"/>
                      </a:endParaRPr>
                    </a:p>
                  </a:txBody>
                  <a:tcPr>
                    <a:solidFill>
                      <a:schemeClr val="bg1">
                        <a:lumMod val="95000"/>
                      </a:schemeClr>
                    </a:solidFill>
                  </a:tcPr>
                </a:tc>
              </a:tr>
            </a:tbl>
          </a:graphicData>
        </a:graphic>
      </p:graphicFrame>
      <p:cxnSp>
        <p:nvCxnSpPr>
          <p:cNvPr id="6" name="Straight Connector 5"/>
          <p:cNvCxnSpPr/>
          <p:nvPr/>
        </p:nvCxnSpPr>
        <p:spPr>
          <a:xfrm flipH="1">
            <a:off x="8623495" y="1856935"/>
            <a:ext cx="2730305" cy="1392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623495" y="1856935"/>
            <a:ext cx="2730306" cy="604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2461846"/>
            <a:ext cx="7954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371471" y="2461846"/>
            <a:ext cx="14067" cy="1069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642338" y="2461846"/>
            <a:ext cx="1" cy="787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5237" y="2461846"/>
            <a:ext cx="14068" cy="7877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792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همچنین </a:t>
            </a:r>
            <a:r>
              <a:rPr lang="fa-IR">
                <a:cs typeface="B Zar" panose="00000400000000000000" pitchFamily="2" charset="-78"/>
              </a:rPr>
              <a:t>با </a:t>
            </a:r>
            <a:r>
              <a:rPr lang="fa-IR" smtClean="0">
                <a:cs typeface="B Zar" panose="00000400000000000000" pitchFamily="2" charset="-78"/>
              </a:rPr>
              <a:t>99/5 </a:t>
            </a:r>
            <a:r>
              <a:rPr lang="fa-IR">
                <a:cs typeface="B Zar" panose="00000400000000000000" pitchFamily="2" charset="-78"/>
              </a:rPr>
              <a:t>درصد اطمینان می توان نتیجه گرفت که مدارس موفق نسبت به مدارس ناموفق بیشتر از کلاسهای تقویتی مستمر در طی سال استفاده </a:t>
            </a:r>
            <a:r>
              <a:rPr lang="fa-IR">
                <a:cs typeface="B Zar" panose="00000400000000000000" pitchFamily="2" charset="-78"/>
              </a:rPr>
              <a:t>می </a:t>
            </a:r>
            <a:r>
              <a:rPr lang="fa-IR" smtClean="0">
                <a:cs typeface="B Zar" panose="00000400000000000000" pitchFamily="2" charset="-78"/>
              </a:rPr>
              <a:t>کنند </a:t>
            </a:r>
            <a:r>
              <a:rPr lang="fa-IR">
                <a:cs typeface="B Zar" panose="00000400000000000000" pitchFamily="2" charset="-78"/>
              </a:rPr>
              <a:t>تا کلاس های تقویتی مقطعی چند روز مانده ب امتحانات ثلث ها(جدول 3).</a:t>
            </a:r>
            <a:endParaRPr lang="en-US">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1917700" y="4025900"/>
            <a:ext cx="2082800" cy="9906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کلاسهای تقویتی مستمر</a:t>
            </a:r>
            <a:endParaRPr lang="fa-IR" sz="2000">
              <a:solidFill>
                <a:srgbClr val="FF0000"/>
              </a:solidFill>
            </a:endParaRPr>
          </a:p>
        </p:txBody>
      </p:sp>
      <p:sp>
        <p:nvSpPr>
          <p:cNvPr id="5" name="Flowchart: Process 4"/>
          <p:cNvSpPr/>
          <p:nvPr/>
        </p:nvSpPr>
        <p:spPr>
          <a:xfrm>
            <a:off x="6515100" y="4025900"/>
            <a:ext cx="2171700" cy="990600"/>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کلاس های تقویتی مقطعی</a:t>
            </a:r>
            <a:endParaRPr lang="fa-IR" sz="2000">
              <a:solidFill>
                <a:srgbClr val="FF0000"/>
              </a:solidFill>
            </a:endParaRPr>
          </a:p>
        </p:txBody>
      </p:sp>
      <p:pic>
        <p:nvPicPr>
          <p:cNvPr id="6" name="Picture 5"/>
          <p:cNvPicPr>
            <a:picLocks noChangeAspect="1"/>
          </p:cNvPicPr>
          <p:nvPr/>
        </p:nvPicPr>
        <p:blipFill>
          <a:blip r:embed="rId2"/>
          <a:stretch>
            <a:fillRect/>
          </a:stretch>
        </p:blipFill>
        <p:spPr>
          <a:xfrm>
            <a:off x="4584700" y="3885009"/>
            <a:ext cx="1333500" cy="1339453"/>
          </a:xfrm>
          <a:prstGeom prst="rect">
            <a:avLst/>
          </a:prstGeom>
        </p:spPr>
      </p:pic>
    </p:spTree>
    <p:extLst>
      <p:ext uri="{BB962C8B-B14F-4D97-AF65-F5344CB8AC3E}">
        <p14:creationId xmlns:p14="http://schemas.microsoft.com/office/powerpoint/2010/main" val="292578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4966B269-D4CA-0AC6-DEE9-66FB19F104E1}"/>
              </a:ext>
            </a:extLst>
          </p:cNvPr>
          <p:cNvCxnSpPr/>
          <p:nvPr/>
        </p:nvCxnSpPr>
        <p:spPr>
          <a:xfrm flipV="1">
            <a:off x="7126514" y="798286"/>
            <a:ext cx="3004457" cy="449943"/>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89A3525B-DCC6-0DB3-26E2-BF9A677B2742}"/>
              </a:ext>
            </a:extLst>
          </p:cNvPr>
          <p:cNvCxnSpPr/>
          <p:nvPr/>
        </p:nvCxnSpPr>
        <p:spPr>
          <a:xfrm flipV="1">
            <a:off x="7126514" y="798286"/>
            <a:ext cx="3004457" cy="1364343"/>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4229100" y="1841500"/>
            <a:ext cx="4318000" cy="830997"/>
          </a:xfrm>
          <a:prstGeom prst="rect">
            <a:avLst/>
          </a:prstGeom>
          <a:noFill/>
        </p:spPr>
        <p:txBody>
          <a:bodyPr wrap="square" rtlCol="1">
            <a:spAutoFit/>
          </a:bodyPr>
          <a:lstStyle/>
          <a:p>
            <a:pPr algn="ctr"/>
            <a:r>
              <a:rPr lang="fa-IR" sz="2400" smtClean="0">
                <a:cs typeface="B Zar" panose="00000400000000000000" pitchFamily="2" charset="-78"/>
              </a:rPr>
              <a:t>جدول 3: پاسخ مدارس موفق ناموفق در زمینه کلاس های تقویتی</a:t>
            </a:r>
            <a:endParaRPr lang="fa-IR" sz="2400">
              <a:cs typeface="B Zar" panose="00000400000000000000" pitchFamily="2" charset="-78"/>
            </a:endParaRPr>
          </a:p>
        </p:txBody>
      </p:sp>
      <p:graphicFrame>
        <p:nvGraphicFramePr>
          <p:cNvPr id="7" name="Table 4">
            <a:extLst>
              <a:ext uri="{FF2B5EF4-FFF2-40B4-BE49-F238E27FC236}">
                <a16:creationId xmlns:a16="http://schemas.microsoft.com/office/drawing/2014/main" xmlns="" id="{B43CC53A-F72A-C9CA-BB11-FE0DBD36A05E}"/>
              </a:ext>
            </a:extLst>
          </p:cNvPr>
          <p:cNvGraphicFramePr>
            <a:graphicFrameLocks noGrp="1"/>
          </p:cNvGraphicFramePr>
          <p:nvPr>
            <p:extLst>
              <p:ext uri="{D42A27DB-BD31-4B8C-83A1-F6EECF244321}">
                <p14:modId xmlns:p14="http://schemas.microsoft.com/office/powerpoint/2010/main" val="1414781347"/>
              </p:ext>
            </p:extLst>
          </p:nvPr>
        </p:nvGraphicFramePr>
        <p:xfrm>
          <a:off x="531912" y="2976001"/>
          <a:ext cx="11712376" cy="3881999"/>
        </p:xfrm>
        <a:graphic>
          <a:graphicData uri="http://schemas.openxmlformats.org/drawingml/2006/table">
            <a:tbl>
              <a:tblPr rtl="1" firstRow="1" bandRow="1">
                <a:tableStyleId>{5C22544A-7EE6-4342-B048-85BDC9FD1C3A}</a:tableStyleId>
              </a:tblPr>
              <a:tblGrid>
                <a:gridCol w="2514233">
                  <a:extLst>
                    <a:ext uri="{9D8B030D-6E8A-4147-A177-3AD203B41FA5}">
                      <a16:colId xmlns:a16="http://schemas.microsoft.com/office/drawing/2014/main" xmlns="" val="4170189843"/>
                    </a:ext>
                  </a:extLst>
                </a:gridCol>
                <a:gridCol w="1124640">
                  <a:extLst>
                    <a:ext uri="{9D8B030D-6E8A-4147-A177-3AD203B41FA5}">
                      <a16:colId xmlns:a16="http://schemas.microsoft.com/office/drawing/2014/main" xmlns="" val="1926569390"/>
                    </a:ext>
                  </a:extLst>
                </a:gridCol>
                <a:gridCol w="1124641">
                  <a:extLst>
                    <a:ext uri="{9D8B030D-6E8A-4147-A177-3AD203B41FA5}">
                      <a16:colId xmlns:a16="http://schemas.microsoft.com/office/drawing/2014/main" xmlns="" val="1254991444"/>
                    </a:ext>
                  </a:extLst>
                </a:gridCol>
                <a:gridCol w="1124641">
                  <a:extLst>
                    <a:ext uri="{9D8B030D-6E8A-4147-A177-3AD203B41FA5}">
                      <a16:colId xmlns:a16="http://schemas.microsoft.com/office/drawing/2014/main" xmlns="" val="2319251003"/>
                    </a:ext>
                  </a:extLst>
                </a:gridCol>
                <a:gridCol w="1124640">
                  <a:extLst>
                    <a:ext uri="{9D8B030D-6E8A-4147-A177-3AD203B41FA5}">
                      <a16:colId xmlns:a16="http://schemas.microsoft.com/office/drawing/2014/main" xmlns="" val="201538243"/>
                    </a:ext>
                  </a:extLst>
                </a:gridCol>
                <a:gridCol w="1124640">
                  <a:extLst>
                    <a:ext uri="{9D8B030D-6E8A-4147-A177-3AD203B41FA5}">
                      <a16:colId xmlns:a16="http://schemas.microsoft.com/office/drawing/2014/main" xmlns="" val="3991633896"/>
                    </a:ext>
                  </a:extLst>
                </a:gridCol>
                <a:gridCol w="1214988">
                  <a:extLst>
                    <a:ext uri="{9D8B030D-6E8A-4147-A177-3AD203B41FA5}">
                      <a16:colId xmlns:a16="http://schemas.microsoft.com/office/drawing/2014/main" xmlns="" val="2707743707"/>
                    </a:ext>
                  </a:extLst>
                </a:gridCol>
                <a:gridCol w="1124640">
                  <a:extLst>
                    <a:ext uri="{9D8B030D-6E8A-4147-A177-3AD203B41FA5}">
                      <a16:colId xmlns:a16="http://schemas.microsoft.com/office/drawing/2014/main" xmlns="" val="951416379"/>
                    </a:ext>
                  </a:extLst>
                </a:gridCol>
                <a:gridCol w="1235313">
                  <a:extLst>
                    <a:ext uri="{9D8B030D-6E8A-4147-A177-3AD203B41FA5}">
                      <a16:colId xmlns:a16="http://schemas.microsoft.com/office/drawing/2014/main" xmlns="" val="1083984836"/>
                    </a:ext>
                  </a:extLst>
                </a:gridCol>
              </a:tblGrid>
              <a:tr h="650774">
                <a:tc rowSpan="2">
                  <a:txBody>
                    <a:bodyPr/>
                    <a:lstStyle/>
                    <a:p>
                      <a:pPr algn="r" rtl="1"/>
                      <a:r>
                        <a:rPr lang="fa-IR" dirty="0">
                          <a:cs typeface="B Nazanin" panose="00000400000000000000" pitchFamily="2" charset="-78"/>
                        </a:rPr>
                        <a:t>                            نوع فعالیت</a:t>
                      </a:r>
                    </a:p>
                    <a:p>
                      <a:pPr algn="r" rtl="1"/>
                      <a:endParaRPr lang="fa-IR" sz="2000" dirty="0">
                        <a:cs typeface="B Nazanin" panose="00000400000000000000" pitchFamily="2" charset="-78"/>
                      </a:endParaRPr>
                    </a:p>
                    <a:p>
                      <a:pPr algn="r" rtl="1"/>
                      <a:endParaRPr lang="fa-IR" sz="2000"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انواع مدارس</a:t>
                      </a:r>
                    </a:p>
                  </a:txBody>
                  <a:tcPr/>
                </a:tc>
                <a:tc gridSpan="2">
                  <a:txBody>
                    <a:bodyPr/>
                    <a:lstStyle/>
                    <a:p>
                      <a:pPr algn="ctr" rtl="1"/>
                      <a:r>
                        <a:rPr lang="fa-IR" dirty="0">
                          <a:cs typeface="B Nazanin" panose="00000400000000000000" pitchFamily="2" charset="-78"/>
                        </a:rPr>
                        <a:t>انجام تکلیف زیر نظر معلم</a:t>
                      </a:r>
                    </a:p>
                  </a:txBody>
                  <a:tcPr/>
                </a:tc>
                <a:tc hMerge="1">
                  <a:txBody>
                    <a:bodyPr/>
                    <a:lstStyle/>
                    <a:p>
                      <a:pPr rtl="1"/>
                      <a:endParaRPr lang="fa-IR"/>
                    </a:p>
                  </a:txBody>
                  <a:tcPr/>
                </a:tc>
                <a:tc gridSpan="2">
                  <a:txBody>
                    <a:bodyPr/>
                    <a:lstStyle/>
                    <a:p>
                      <a:pPr algn="ctr" rtl="1"/>
                      <a:r>
                        <a:rPr lang="fa-IR" dirty="0">
                          <a:cs typeface="B Nazanin" panose="00000400000000000000" pitchFamily="2" charset="-78"/>
                        </a:rPr>
                        <a:t>کلاس تقویتی مقطعی</a:t>
                      </a:r>
                      <a:endParaRPr lang="fa-IR" b="0" dirty="0">
                        <a:cs typeface="B Nazanin" panose="00000400000000000000" pitchFamily="2" charset="-78"/>
                      </a:endParaRPr>
                    </a:p>
                  </a:txBody>
                  <a:tcPr/>
                </a:tc>
                <a:tc hMerge="1">
                  <a:txBody>
                    <a:bodyPr/>
                    <a:lstStyle/>
                    <a:p>
                      <a:pPr rtl="1"/>
                      <a:endParaRPr lang="fa-IR"/>
                    </a:p>
                  </a:txBody>
                  <a:tcPr/>
                </a:tc>
                <a:tc gridSpan="2">
                  <a:txBody>
                    <a:bodyPr/>
                    <a:lstStyle/>
                    <a:p>
                      <a:pPr algn="ctr" rtl="1"/>
                      <a:r>
                        <a:rPr lang="fa-IR" dirty="0">
                          <a:cs typeface="B Nazanin" panose="00000400000000000000" pitchFamily="2" charset="-78"/>
                        </a:rPr>
                        <a:t>کلاس تقویتی مستمر</a:t>
                      </a:r>
                    </a:p>
                  </a:txBody>
                  <a:tcPr/>
                </a:tc>
                <a:tc hMerge="1">
                  <a:txBody>
                    <a:bodyPr/>
                    <a:lstStyle/>
                    <a:p>
                      <a:pPr rtl="1"/>
                      <a:endParaRPr lang="fa-IR"/>
                    </a:p>
                  </a:txBody>
                  <a:tcPr/>
                </a:tc>
                <a:tc gridSpan="2">
                  <a:txBody>
                    <a:bodyPr/>
                    <a:lstStyle/>
                    <a:p>
                      <a:pPr algn="ctr" rtl="1"/>
                      <a:r>
                        <a:rPr lang="fa-IR" dirty="0">
                          <a:cs typeface="B Nazanin" panose="00000400000000000000" pitchFamily="2" charset="-78"/>
                        </a:rPr>
                        <a:t>هیچکدام</a:t>
                      </a:r>
                    </a:p>
                  </a:txBody>
                  <a:tcPr/>
                </a:tc>
                <a:tc hMerge="1">
                  <a:txBody>
                    <a:bodyPr/>
                    <a:lstStyle/>
                    <a:p>
                      <a:pPr rtl="1"/>
                      <a:endParaRPr lang="fa-IR"/>
                    </a:p>
                  </a:txBody>
                  <a:tcPr/>
                </a:tc>
                <a:extLst>
                  <a:ext uri="{0D108BD9-81ED-4DB2-BD59-A6C34878D82A}">
                    <a16:rowId xmlns:a16="http://schemas.microsoft.com/office/drawing/2014/main" xmlns="" val="1853979233"/>
                  </a:ext>
                </a:extLst>
              </a:tr>
              <a:tr h="860765">
                <a:tc vMerge="1">
                  <a:txBody>
                    <a:bodyPr/>
                    <a:lstStyle/>
                    <a:p>
                      <a:pPr rtl="1"/>
                      <a:endParaRPr lang="fa-IR"/>
                    </a:p>
                  </a:txBody>
                  <a:tcPr/>
                </a:tc>
                <a:tc>
                  <a:txBody>
                    <a:bodyPr/>
                    <a:lstStyle/>
                    <a:p>
                      <a:pPr algn="ctr" rtl="1"/>
                      <a:r>
                        <a:rPr lang="fa-IR" dirty="0">
                          <a:cs typeface="B Nazanin" panose="00000400000000000000" pitchFamily="2" charset="-78"/>
                        </a:rPr>
                        <a:t>فراوانی</a:t>
                      </a:r>
                    </a:p>
                  </a:txBody>
                  <a:tcPr/>
                </a:tc>
                <a:tc>
                  <a:txBody>
                    <a:bodyPr/>
                    <a:lstStyle/>
                    <a:p>
                      <a:pPr algn="ctr" rtl="1"/>
                      <a:r>
                        <a:rPr lang="fa-IR" dirty="0">
                          <a:cs typeface="B Nazanin" panose="00000400000000000000" pitchFamily="2" charset="-78"/>
                        </a:rPr>
                        <a:t>درصد</a:t>
                      </a:r>
                    </a:p>
                  </a:txBody>
                  <a:tcPr/>
                </a:tc>
                <a:tc>
                  <a:txBody>
                    <a:bodyPr/>
                    <a:lstStyle/>
                    <a:p>
                      <a:pPr rtl="1"/>
                      <a:r>
                        <a:rPr lang="fa-IR" dirty="0"/>
                        <a:t>فراوانی</a:t>
                      </a:r>
                    </a:p>
                  </a:txBody>
                  <a:tcPr/>
                </a:tc>
                <a:tc>
                  <a:txBody>
                    <a:bodyPr/>
                    <a:lstStyle/>
                    <a:p>
                      <a:pPr rtl="1"/>
                      <a:r>
                        <a:rPr lang="fa-IR" dirty="0"/>
                        <a:t>درصد</a:t>
                      </a:r>
                    </a:p>
                  </a:txBody>
                  <a:tcPr/>
                </a:tc>
                <a:tc>
                  <a:txBody>
                    <a:bodyPr/>
                    <a:lstStyle/>
                    <a:p>
                      <a:pPr algn="ctr" rtl="1"/>
                      <a:r>
                        <a:rPr lang="fa-IR" dirty="0">
                          <a:cs typeface="B Nazanin" panose="00000400000000000000" pitchFamily="2" charset="-78"/>
                        </a:rPr>
                        <a:t>فراوانی</a:t>
                      </a:r>
                    </a:p>
                  </a:txBody>
                  <a:tcPr/>
                </a:tc>
                <a:tc>
                  <a:txBody>
                    <a:bodyPr/>
                    <a:lstStyle/>
                    <a:p>
                      <a:pPr algn="ctr" rtl="1"/>
                      <a:r>
                        <a:rPr lang="fa-IR" dirty="0">
                          <a:cs typeface="B Nazanin" panose="00000400000000000000" pitchFamily="2" charset="-78"/>
                        </a:rPr>
                        <a:t>درصد</a:t>
                      </a:r>
                    </a:p>
                  </a:txBody>
                  <a:tcPr/>
                </a:tc>
                <a:tc>
                  <a:txBody>
                    <a:bodyPr/>
                    <a:lstStyle/>
                    <a:p>
                      <a:pPr algn="ctr" rtl="1"/>
                      <a:r>
                        <a:rPr lang="fa-IR" dirty="0">
                          <a:cs typeface="B Nazanin" panose="00000400000000000000" pitchFamily="2" charset="-78"/>
                        </a:rPr>
                        <a:t>فراوانی</a:t>
                      </a:r>
                    </a:p>
                  </a:txBody>
                  <a:tcPr/>
                </a:tc>
                <a:tc>
                  <a:txBody>
                    <a:bodyPr/>
                    <a:lstStyle/>
                    <a:p>
                      <a:pPr algn="ctr" rtl="1"/>
                      <a:r>
                        <a:rPr lang="fa-IR" dirty="0">
                          <a:cs typeface="B Nazanin" panose="00000400000000000000" pitchFamily="2" charset="-78"/>
                        </a:rPr>
                        <a:t>درصد</a:t>
                      </a:r>
                    </a:p>
                  </a:txBody>
                  <a:tcPr/>
                </a:tc>
                <a:extLst>
                  <a:ext uri="{0D108BD9-81ED-4DB2-BD59-A6C34878D82A}">
                    <a16:rowId xmlns:a16="http://schemas.microsoft.com/office/drawing/2014/main" xmlns="" val="7959480"/>
                  </a:ext>
                </a:extLst>
              </a:tr>
              <a:tr h="634846">
                <a:tc>
                  <a:txBody>
                    <a:bodyPr/>
                    <a:lstStyle/>
                    <a:p>
                      <a:pPr algn="r" rtl="1"/>
                      <a:r>
                        <a:rPr lang="fa-IR" dirty="0">
                          <a:cs typeface="B Nazanin" panose="00000400000000000000" pitchFamily="2" charset="-78"/>
                        </a:rPr>
                        <a:t>موفق (27=</a:t>
                      </a:r>
                      <a:r>
                        <a:rPr lang="en-US" dirty="0">
                          <a:cs typeface="B Nazanin" panose="00000400000000000000" pitchFamily="2" charset="-78"/>
                        </a:rPr>
                        <a:t>(n</a:t>
                      </a:r>
                      <a:endParaRPr lang="fa-IR" dirty="0">
                        <a:cs typeface="B Nazanin" panose="00000400000000000000" pitchFamily="2" charset="-78"/>
                      </a:endParaRPr>
                    </a:p>
                  </a:txBody>
                  <a:tcPr/>
                </a:tc>
                <a:tc>
                  <a:txBody>
                    <a:bodyPr/>
                    <a:lstStyle/>
                    <a:p>
                      <a:pPr algn="r" rtl="1"/>
                      <a:r>
                        <a:rPr lang="en-US" dirty="0">
                          <a:cs typeface="B Nazanin" panose="00000400000000000000" pitchFamily="2" charset="-78"/>
                        </a:rPr>
                        <a:t>*</a:t>
                      </a:r>
                      <a:endParaRPr lang="fa-IR" dirty="0">
                        <a:cs typeface="B Nazanin" panose="00000400000000000000" pitchFamily="2" charset="-78"/>
                      </a:endParaRPr>
                    </a:p>
                  </a:txBody>
                  <a:tcPr/>
                </a:tc>
                <a:tc>
                  <a:txBody>
                    <a:bodyPr/>
                    <a:lstStyle/>
                    <a:p>
                      <a:pPr rtl="1"/>
                      <a:r>
                        <a:rPr lang="en-US" dirty="0"/>
                        <a:t>*</a:t>
                      </a:r>
                      <a:endParaRPr lang="fa-IR" dirty="0"/>
                    </a:p>
                  </a:txBody>
                  <a:tcPr/>
                </a:tc>
                <a:tc>
                  <a:txBody>
                    <a:bodyPr/>
                    <a:lstStyle/>
                    <a:p>
                      <a:pPr rtl="1"/>
                      <a:r>
                        <a:rPr lang="fa-IR" dirty="0"/>
                        <a:t>12</a:t>
                      </a:r>
                    </a:p>
                  </a:txBody>
                  <a:tcPr/>
                </a:tc>
                <a:tc>
                  <a:txBody>
                    <a:bodyPr/>
                    <a:lstStyle/>
                    <a:p>
                      <a:pPr rtl="1"/>
                      <a:r>
                        <a:rPr lang="fa-IR" dirty="0"/>
                        <a:t>44%</a:t>
                      </a:r>
                    </a:p>
                  </a:txBody>
                  <a:tcPr/>
                </a:tc>
                <a:tc>
                  <a:txBody>
                    <a:bodyPr/>
                    <a:lstStyle/>
                    <a:p>
                      <a:pPr rtl="1"/>
                      <a:r>
                        <a:rPr lang="fa-IR" dirty="0"/>
                        <a:t>10</a:t>
                      </a:r>
                    </a:p>
                  </a:txBody>
                  <a:tcPr/>
                </a:tc>
                <a:tc>
                  <a:txBody>
                    <a:bodyPr/>
                    <a:lstStyle/>
                    <a:p>
                      <a:pPr rtl="1"/>
                      <a:r>
                        <a:rPr lang="fa-IR" dirty="0"/>
                        <a:t>37%</a:t>
                      </a:r>
                    </a:p>
                  </a:txBody>
                  <a:tcPr/>
                </a:tc>
                <a:tc>
                  <a:txBody>
                    <a:bodyPr/>
                    <a:lstStyle/>
                    <a:p>
                      <a:pPr rtl="1"/>
                      <a:r>
                        <a:rPr lang="fa-IR" dirty="0"/>
                        <a:t>5</a:t>
                      </a:r>
                    </a:p>
                  </a:txBody>
                  <a:tcPr/>
                </a:tc>
                <a:tc>
                  <a:txBody>
                    <a:bodyPr/>
                    <a:lstStyle/>
                    <a:p>
                      <a:pPr rtl="1"/>
                      <a:r>
                        <a:rPr lang="fa-IR" dirty="0"/>
                        <a:t>19%</a:t>
                      </a:r>
                    </a:p>
                  </a:txBody>
                  <a:tcPr/>
                </a:tc>
                <a:extLst>
                  <a:ext uri="{0D108BD9-81ED-4DB2-BD59-A6C34878D82A}">
                    <a16:rowId xmlns:a16="http://schemas.microsoft.com/office/drawing/2014/main" xmlns="" val="1188558027"/>
                  </a:ext>
                </a:extLst>
              </a:tr>
              <a:tr h="634846">
                <a:tc>
                  <a:txBody>
                    <a:bodyPr/>
                    <a:lstStyle/>
                    <a:p>
                      <a:pPr algn="r" rtl="1"/>
                      <a:r>
                        <a:rPr lang="fa-IR" dirty="0">
                          <a:cs typeface="B Nazanin" panose="00000400000000000000" pitchFamily="2" charset="-78"/>
                        </a:rPr>
                        <a:t>ناموفق (30=</a:t>
                      </a:r>
                      <a:r>
                        <a:rPr lang="en-US" dirty="0">
                          <a:cs typeface="B Nazanin" panose="00000400000000000000" pitchFamily="2" charset="-78"/>
                        </a:rPr>
                        <a:t>(n</a:t>
                      </a:r>
                      <a:endParaRPr lang="fa-IR" dirty="0">
                        <a:cs typeface="B Nazanin" panose="00000400000000000000" pitchFamily="2" charset="-78"/>
                      </a:endParaRPr>
                    </a:p>
                  </a:txBody>
                  <a:tcPr/>
                </a:tc>
                <a:tc>
                  <a:txBody>
                    <a:bodyPr/>
                    <a:lstStyle/>
                    <a:p>
                      <a:pPr algn="r" rtl="1"/>
                      <a:r>
                        <a:rPr lang="en-US" dirty="0">
                          <a:cs typeface="B Nazanin" panose="00000400000000000000" pitchFamily="2" charset="-78"/>
                        </a:rPr>
                        <a:t>*</a:t>
                      </a:r>
                      <a:endParaRPr lang="fa-IR" dirty="0">
                        <a:cs typeface="B Nazanin" panose="00000400000000000000" pitchFamily="2" charset="-78"/>
                      </a:endParaRPr>
                    </a:p>
                  </a:txBody>
                  <a:tcPr/>
                </a:tc>
                <a:tc>
                  <a:txBody>
                    <a:bodyPr/>
                    <a:lstStyle/>
                    <a:p>
                      <a:pPr rtl="1"/>
                      <a:r>
                        <a:rPr lang="en-US" dirty="0"/>
                        <a:t>*</a:t>
                      </a:r>
                      <a:endParaRPr lang="fa-IR" dirty="0"/>
                    </a:p>
                  </a:txBody>
                  <a:tcPr/>
                </a:tc>
                <a:tc>
                  <a:txBody>
                    <a:bodyPr/>
                    <a:lstStyle/>
                    <a:p>
                      <a:pPr rtl="1"/>
                      <a:r>
                        <a:rPr lang="fa-IR" dirty="0"/>
                        <a:t>23</a:t>
                      </a:r>
                    </a:p>
                  </a:txBody>
                  <a:tcPr/>
                </a:tc>
                <a:tc>
                  <a:txBody>
                    <a:bodyPr/>
                    <a:lstStyle/>
                    <a:p>
                      <a:pPr rtl="1"/>
                      <a:r>
                        <a:rPr lang="fa-IR" dirty="0"/>
                        <a:t>77%</a:t>
                      </a:r>
                    </a:p>
                  </a:txBody>
                  <a:tcPr/>
                </a:tc>
                <a:tc>
                  <a:txBody>
                    <a:bodyPr/>
                    <a:lstStyle/>
                    <a:p>
                      <a:pPr rtl="1"/>
                      <a:r>
                        <a:rPr lang="fa-IR" dirty="0"/>
                        <a:t>4</a:t>
                      </a:r>
                    </a:p>
                  </a:txBody>
                  <a:tcPr/>
                </a:tc>
                <a:tc>
                  <a:txBody>
                    <a:bodyPr/>
                    <a:lstStyle/>
                    <a:p>
                      <a:pPr rtl="1"/>
                      <a:r>
                        <a:rPr lang="fa-IR" dirty="0"/>
                        <a:t>13%</a:t>
                      </a:r>
                    </a:p>
                  </a:txBody>
                  <a:tcPr/>
                </a:tc>
                <a:tc>
                  <a:txBody>
                    <a:bodyPr/>
                    <a:lstStyle/>
                    <a:p>
                      <a:pPr rtl="1"/>
                      <a:r>
                        <a:rPr lang="fa-IR" dirty="0"/>
                        <a:t>3</a:t>
                      </a:r>
                    </a:p>
                  </a:txBody>
                  <a:tcPr/>
                </a:tc>
                <a:tc>
                  <a:txBody>
                    <a:bodyPr/>
                    <a:lstStyle/>
                    <a:p>
                      <a:pPr rtl="1"/>
                      <a:r>
                        <a:rPr lang="fa-IR" dirty="0"/>
                        <a:t>10%</a:t>
                      </a:r>
                    </a:p>
                  </a:txBody>
                  <a:tcPr/>
                </a:tc>
                <a:extLst>
                  <a:ext uri="{0D108BD9-81ED-4DB2-BD59-A6C34878D82A}">
                    <a16:rowId xmlns:a16="http://schemas.microsoft.com/office/drawing/2014/main" xmlns="" val="4155795060"/>
                  </a:ext>
                </a:extLst>
              </a:tr>
              <a:tr h="1088307">
                <a:tc gridSpan="9">
                  <a:txBody>
                    <a:bodyPr/>
                    <a:lstStyle/>
                    <a:p>
                      <a:pPr algn="r" rtl="1"/>
                      <a:endParaRPr lang="fa-IR" sz="1200" dirty="0">
                        <a:cs typeface="B Nazanin" panose="00000400000000000000" pitchFamily="2" charset="-78"/>
                      </a:endParaRPr>
                    </a:p>
                  </a:txBody>
                  <a:tcPr>
                    <a:lnL w="12700" cmpd="sng">
                      <a:noFill/>
                    </a:lnL>
                  </a:tcPr>
                </a:tc>
                <a:tc hMerge="1">
                  <a:txBody>
                    <a:bodyPr/>
                    <a:lstStyle/>
                    <a:p>
                      <a:pPr algn="r" rtl="1"/>
                      <a:endParaRPr lang="fa-IR" dirty="0">
                        <a:cs typeface="B Nazanin" panose="00000400000000000000" pitchFamily="2" charset="-78"/>
                      </a:endParaRP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3111512814"/>
                  </a:ext>
                </a:extLst>
              </a:tr>
            </a:tbl>
          </a:graphicData>
        </a:graphic>
      </p:graphicFrame>
    </p:spTree>
    <p:extLst>
      <p:ext uri="{BB962C8B-B14F-4D97-AF65-F5344CB8AC3E}">
        <p14:creationId xmlns:p14="http://schemas.microsoft.com/office/powerpoint/2010/main" val="1043420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همچنین نتایج نشان می دهند که بطور میانگین در هر مدرسه موفق 37% نفر معلم و در هر مدرسه ناموفق یک نفر معلم به تدریس دروس غیر تخصصی مشغول هستند، میانگین ساعات حق التدریس در دبیرستانهای موفق بطور معناداری بیشتر از میانگین ساعات حق التدریس در دبیرستانهای ناموفق است و با اینکه درصد میانگین معلمان نیمه وقت در مدارس موفق کمتر است ولی این تفاوت معنادار نیست.</a:t>
            </a:r>
          </a:p>
        </p:txBody>
      </p:sp>
    </p:spTree>
    <p:extLst>
      <p:ext uri="{BB962C8B-B14F-4D97-AF65-F5344CB8AC3E}">
        <p14:creationId xmlns:p14="http://schemas.microsoft.com/office/powerpoint/2010/main" val="207071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217862" y="2489200"/>
            <a:ext cx="6481906" cy="2972594"/>
          </a:xfrm>
          <a:prstGeom prst="rect">
            <a:avLst/>
          </a:prstGeom>
        </p:spPr>
      </p:pic>
    </p:spTree>
    <p:extLst>
      <p:ext uri="{BB962C8B-B14F-4D97-AF65-F5344CB8AC3E}">
        <p14:creationId xmlns:p14="http://schemas.microsoft.com/office/powerpoint/2010/main" val="2540924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C0DCC51-D493-2BBD-CA64-93539694D3F0}"/>
              </a:ext>
            </a:extLst>
          </p:cNvPr>
          <p:cNvGraphicFramePr>
            <a:graphicFrameLocks noGrp="1"/>
          </p:cNvGraphicFramePr>
          <p:nvPr>
            <p:extLst>
              <p:ext uri="{D42A27DB-BD31-4B8C-83A1-F6EECF244321}">
                <p14:modId xmlns:p14="http://schemas.microsoft.com/office/powerpoint/2010/main" val="1720448333"/>
              </p:ext>
            </p:extLst>
          </p:nvPr>
        </p:nvGraphicFramePr>
        <p:xfrm>
          <a:off x="2381251" y="2967566"/>
          <a:ext cx="7778750" cy="2461683"/>
        </p:xfrm>
        <a:graphic>
          <a:graphicData uri="http://schemas.openxmlformats.org/drawingml/2006/table">
            <a:tbl>
              <a:tblPr rtl="1" firstRow="1" bandRow="1">
                <a:tableStyleId>{5C22544A-7EE6-4342-B048-85BDC9FD1C3A}</a:tableStyleId>
              </a:tblPr>
              <a:tblGrid>
                <a:gridCol w="1793974">
                  <a:extLst>
                    <a:ext uri="{9D8B030D-6E8A-4147-A177-3AD203B41FA5}">
                      <a16:colId xmlns:a16="http://schemas.microsoft.com/office/drawing/2014/main" xmlns="" val="603308392"/>
                    </a:ext>
                  </a:extLst>
                </a:gridCol>
                <a:gridCol w="1317526">
                  <a:extLst>
                    <a:ext uri="{9D8B030D-6E8A-4147-A177-3AD203B41FA5}">
                      <a16:colId xmlns:a16="http://schemas.microsoft.com/office/drawing/2014/main" xmlns="" val="688479760"/>
                    </a:ext>
                  </a:extLst>
                </a:gridCol>
                <a:gridCol w="1555750">
                  <a:extLst>
                    <a:ext uri="{9D8B030D-6E8A-4147-A177-3AD203B41FA5}">
                      <a16:colId xmlns:a16="http://schemas.microsoft.com/office/drawing/2014/main" xmlns="" val="3600242567"/>
                    </a:ext>
                  </a:extLst>
                </a:gridCol>
                <a:gridCol w="1555750">
                  <a:extLst>
                    <a:ext uri="{9D8B030D-6E8A-4147-A177-3AD203B41FA5}">
                      <a16:colId xmlns:a16="http://schemas.microsoft.com/office/drawing/2014/main" xmlns="" val="445009716"/>
                    </a:ext>
                  </a:extLst>
                </a:gridCol>
                <a:gridCol w="1555750">
                  <a:extLst>
                    <a:ext uri="{9D8B030D-6E8A-4147-A177-3AD203B41FA5}">
                      <a16:colId xmlns:a16="http://schemas.microsoft.com/office/drawing/2014/main" xmlns="" val="2339684717"/>
                    </a:ext>
                  </a:extLst>
                </a:gridCol>
              </a:tblGrid>
              <a:tr h="1089906">
                <a:tc>
                  <a:txBody>
                    <a:bodyPr/>
                    <a:lstStyle/>
                    <a:p>
                      <a:pPr algn="r" rtl="1"/>
                      <a:r>
                        <a:rPr lang="fa-IR" sz="1050" dirty="0">
                          <a:cs typeface="B Nazanin" panose="00000400000000000000" pitchFamily="2" charset="-78"/>
                        </a:rPr>
                        <a:t>              </a:t>
                      </a:r>
                      <a:r>
                        <a:rPr lang="fa-IR" sz="1600" dirty="0">
                          <a:cs typeface="B Nazanin" panose="00000400000000000000" pitchFamily="2" charset="-78"/>
                        </a:rPr>
                        <a:t>زمان اعطا برنامه</a:t>
                      </a:r>
                      <a:endParaRPr lang="fa-IR" sz="3200"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نوع مدرسه</a:t>
                      </a:r>
                    </a:p>
                  </a:txBody>
                  <a:tcPr>
                    <a:lnTlToBr w="12700" cap="flat" cmpd="sng" algn="ctr">
                      <a:solidFill>
                        <a:schemeClr val="tx1"/>
                      </a:solidFill>
                      <a:prstDash val="solid"/>
                      <a:round/>
                      <a:headEnd type="none" w="med" len="med"/>
                      <a:tailEnd type="none" w="med" len="med"/>
                    </a:lnTlToBr>
                  </a:tcPr>
                </a:tc>
                <a:tc>
                  <a:txBody>
                    <a:bodyPr/>
                    <a:lstStyle/>
                    <a:p>
                      <a:pPr algn="ctr" rtl="1"/>
                      <a:r>
                        <a:rPr lang="fa-IR" dirty="0">
                          <a:cs typeface="B Nazanin" panose="00000400000000000000" pitchFamily="2" charset="-78"/>
                        </a:rPr>
                        <a:t>روز اول مهر</a:t>
                      </a:r>
                    </a:p>
                  </a:txBody>
                  <a:tcPr anchor="ctr"/>
                </a:tc>
                <a:tc>
                  <a:txBody>
                    <a:bodyPr/>
                    <a:lstStyle/>
                    <a:p>
                      <a:pPr algn="ctr" rtl="1"/>
                      <a:r>
                        <a:rPr lang="fa-IR" dirty="0">
                          <a:cs typeface="B Nazanin" panose="00000400000000000000" pitchFamily="2" charset="-78"/>
                        </a:rPr>
                        <a:t>هفته اول مهر</a:t>
                      </a:r>
                    </a:p>
                  </a:txBody>
                  <a:tcPr anchor="ctr"/>
                </a:tc>
                <a:tc>
                  <a:txBody>
                    <a:bodyPr/>
                    <a:lstStyle/>
                    <a:p>
                      <a:pPr algn="ctr" rtl="1"/>
                      <a:r>
                        <a:rPr lang="fa-IR" dirty="0">
                          <a:cs typeface="B Nazanin" panose="00000400000000000000" pitchFamily="2" charset="-78"/>
                        </a:rPr>
                        <a:t>هفته دوم به بعد</a:t>
                      </a:r>
                    </a:p>
                  </a:txBody>
                  <a:tcPr anchor="ctr"/>
                </a:tc>
                <a:tc>
                  <a:txBody>
                    <a:bodyPr/>
                    <a:lstStyle/>
                    <a:p>
                      <a:pPr algn="ctr" rtl="1"/>
                      <a:r>
                        <a:rPr lang="fa-IR" dirty="0">
                          <a:cs typeface="B Nazanin" panose="00000400000000000000" pitchFamily="2" charset="-78"/>
                        </a:rPr>
                        <a:t>جمع</a:t>
                      </a:r>
                    </a:p>
                  </a:txBody>
                  <a:tcPr anchor="ctr"/>
                </a:tc>
                <a:extLst>
                  <a:ext uri="{0D108BD9-81ED-4DB2-BD59-A6C34878D82A}">
                    <a16:rowId xmlns:a16="http://schemas.microsoft.com/office/drawing/2014/main" xmlns="" val="3312475528"/>
                  </a:ext>
                </a:extLst>
              </a:tr>
              <a:tr h="457259">
                <a:tc>
                  <a:txBody>
                    <a:bodyPr/>
                    <a:lstStyle/>
                    <a:p>
                      <a:pPr algn="r" rtl="1"/>
                      <a:r>
                        <a:rPr lang="fa-IR" dirty="0">
                          <a:cs typeface="B Nazanin" panose="00000400000000000000" pitchFamily="2" charset="-78"/>
                        </a:rPr>
                        <a:t>موفق</a:t>
                      </a:r>
                    </a:p>
                  </a:txBody>
                  <a:tcPr/>
                </a:tc>
                <a:tc>
                  <a:txBody>
                    <a:bodyPr/>
                    <a:lstStyle/>
                    <a:p>
                      <a:pPr algn="r" rtl="1"/>
                      <a:r>
                        <a:rPr lang="fa-IR" dirty="0">
                          <a:cs typeface="B Nazanin" panose="00000400000000000000" pitchFamily="2" charset="-78"/>
                        </a:rPr>
                        <a:t>10%</a:t>
                      </a:r>
                    </a:p>
                  </a:txBody>
                  <a:tcPr/>
                </a:tc>
                <a:tc>
                  <a:txBody>
                    <a:bodyPr/>
                    <a:lstStyle/>
                    <a:p>
                      <a:pPr algn="r" rtl="1"/>
                      <a:r>
                        <a:rPr lang="fa-IR" dirty="0">
                          <a:cs typeface="B Nazanin" panose="00000400000000000000" pitchFamily="2" charset="-78"/>
                        </a:rPr>
                        <a:t>11%</a:t>
                      </a:r>
                    </a:p>
                  </a:txBody>
                  <a:tcPr/>
                </a:tc>
                <a:tc>
                  <a:txBody>
                    <a:bodyPr/>
                    <a:lstStyle/>
                    <a:p>
                      <a:pPr algn="r" rtl="1"/>
                      <a:r>
                        <a:rPr lang="fa-IR" dirty="0">
                          <a:cs typeface="B Nazanin" panose="00000400000000000000" pitchFamily="2" charset="-78"/>
                        </a:rPr>
                        <a:t>6%</a:t>
                      </a:r>
                    </a:p>
                  </a:txBody>
                  <a:tcPr/>
                </a:tc>
                <a:tc>
                  <a:txBody>
                    <a:bodyPr/>
                    <a:lstStyle/>
                    <a:p>
                      <a:pPr algn="r" rtl="1"/>
                      <a:r>
                        <a:rPr lang="fa-IR" dirty="0">
                          <a:cs typeface="B Nazanin" panose="00000400000000000000" pitchFamily="2" charset="-78"/>
                        </a:rPr>
                        <a:t>27%</a:t>
                      </a:r>
                    </a:p>
                  </a:txBody>
                  <a:tcPr/>
                </a:tc>
                <a:extLst>
                  <a:ext uri="{0D108BD9-81ED-4DB2-BD59-A6C34878D82A}">
                    <a16:rowId xmlns:a16="http://schemas.microsoft.com/office/drawing/2014/main" xmlns="" val="3020538429"/>
                  </a:ext>
                </a:extLst>
              </a:tr>
              <a:tr h="457259">
                <a:tc>
                  <a:txBody>
                    <a:bodyPr/>
                    <a:lstStyle/>
                    <a:p>
                      <a:pPr algn="r" rtl="1"/>
                      <a:r>
                        <a:rPr lang="fa-IR" dirty="0">
                          <a:cs typeface="B Nazanin" panose="00000400000000000000" pitchFamily="2" charset="-78"/>
                        </a:rPr>
                        <a:t>ناموفق</a:t>
                      </a:r>
                    </a:p>
                  </a:txBody>
                  <a:tcPr/>
                </a:tc>
                <a:tc>
                  <a:txBody>
                    <a:bodyPr/>
                    <a:lstStyle/>
                    <a:p>
                      <a:pPr algn="r" rtl="1"/>
                      <a:r>
                        <a:rPr lang="fa-IR" dirty="0">
                          <a:cs typeface="B Nazanin" panose="00000400000000000000" pitchFamily="2" charset="-78"/>
                        </a:rPr>
                        <a:t>0%</a:t>
                      </a:r>
                    </a:p>
                  </a:txBody>
                  <a:tcPr/>
                </a:tc>
                <a:tc>
                  <a:txBody>
                    <a:bodyPr/>
                    <a:lstStyle/>
                    <a:p>
                      <a:pPr algn="r" rtl="1"/>
                      <a:r>
                        <a:rPr lang="fa-IR" dirty="0">
                          <a:cs typeface="B Nazanin" panose="00000400000000000000" pitchFamily="2" charset="-78"/>
                        </a:rPr>
                        <a:t>12%</a:t>
                      </a:r>
                    </a:p>
                  </a:txBody>
                  <a:tcPr/>
                </a:tc>
                <a:tc>
                  <a:txBody>
                    <a:bodyPr/>
                    <a:lstStyle/>
                    <a:p>
                      <a:pPr algn="r" rtl="1"/>
                      <a:r>
                        <a:rPr lang="fa-IR" dirty="0">
                          <a:cs typeface="B Nazanin" panose="00000400000000000000" pitchFamily="2" charset="-78"/>
                        </a:rPr>
                        <a:t>16%</a:t>
                      </a:r>
                    </a:p>
                  </a:txBody>
                  <a:tcPr/>
                </a:tc>
                <a:tc>
                  <a:txBody>
                    <a:bodyPr/>
                    <a:lstStyle/>
                    <a:p>
                      <a:pPr algn="r" rtl="1"/>
                      <a:r>
                        <a:rPr lang="fa-IR" dirty="0">
                          <a:cs typeface="B Nazanin" panose="00000400000000000000" pitchFamily="2" charset="-78"/>
                        </a:rPr>
                        <a:t>30%</a:t>
                      </a:r>
                    </a:p>
                  </a:txBody>
                  <a:tcPr/>
                </a:tc>
                <a:extLst>
                  <a:ext uri="{0D108BD9-81ED-4DB2-BD59-A6C34878D82A}">
                    <a16:rowId xmlns:a16="http://schemas.microsoft.com/office/drawing/2014/main" xmlns="" val="3581870240"/>
                  </a:ext>
                </a:extLst>
              </a:tr>
              <a:tr h="457259">
                <a:tc>
                  <a:txBody>
                    <a:bodyPr/>
                    <a:lstStyle/>
                    <a:p>
                      <a:pPr algn="r" rtl="1"/>
                      <a:r>
                        <a:rPr lang="fa-IR" dirty="0">
                          <a:cs typeface="B Nazanin" panose="00000400000000000000" pitchFamily="2" charset="-78"/>
                        </a:rPr>
                        <a:t>جمع</a:t>
                      </a:r>
                    </a:p>
                  </a:txBody>
                  <a:tcPr/>
                </a:tc>
                <a:tc>
                  <a:txBody>
                    <a:bodyPr/>
                    <a:lstStyle/>
                    <a:p>
                      <a:pPr algn="r" rtl="1"/>
                      <a:r>
                        <a:rPr lang="fa-IR" dirty="0">
                          <a:cs typeface="B Nazanin" panose="00000400000000000000" pitchFamily="2" charset="-78"/>
                        </a:rPr>
                        <a:t>10%</a:t>
                      </a:r>
                    </a:p>
                  </a:txBody>
                  <a:tcPr/>
                </a:tc>
                <a:tc>
                  <a:txBody>
                    <a:bodyPr/>
                    <a:lstStyle/>
                    <a:p>
                      <a:pPr algn="r" rtl="1"/>
                      <a:r>
                        <a:rPr lang="fa-IR" dirty="0">
                          <a:cs typeface="B Nazanin" panose="00000400000000000000" pitchFamily="2" charset="-78"/>
                        </a:rPr>
                        <a:t>25%</a:t>
                      </a:r>
                    </a:p>
                  </a:txBody>
                  <a:tcPr/>
                </a:tc>
                <a:tc>
                  <a:txBody>
                    <a:bodyPr/>
                    <a:lstStyle/>
                    <a:p>
                      <a:pPr algn="r" rtl="1"/>
                      <a:r>
                        <a:rPr lang="fa-IR" dirty="0">
                          <a:cs typeface="B Nazanin" panose="00000400000000000000" pitchFamily="2" charset="-78"/>
                        </a:rPr>
                        <a:t>22%</a:t>
                      </a:r>
                    </a:p>
                  </a:txBody>
                  <a:tcPr/>
                </a:tc>
                <a:tc>
                  <a:txBody>
                    <a:bodyPr/>
                    <a:lstStyle/>
                    <a:p>
                      <a:pPr algn="r" rtl="1"/>
                      <a:r>
                        <a:rPr lang="fa-IR" dirty="0">
                          <a:cs typeface="B Nazanin" panose="00000400000000000000" pitchFamily="2" charset="-78"/>
                        </a:rPr>
                        <a:t>57%</a:t>
                      </a:r>
                    </a:p>
                  </a:txBody>
                  <a:tcPr/>
                </a:tc>
                <a:extLst>
                  <a:ext uri="{0D108BD9-81ED-4DB2-BD59-A6C34878D82A}">
                    <a16:rowId xmlns:a16="http://schemas.microsoft.com/office/drawing/2014/main" xmlns="" val="3495617855"/>
                  </a:ext>
                </a:extLst>
              </a:tr>
            </a:tbl>
          </a:graphicData>
        </a:graphic>
      </p:graphicFrame>
      <p:sp>
        <p:nvSpPr>
          <p:cNvPr id="2" name="TextBox 1"/>
          <p:cNvSpPr txBox="1"/>
          <p:nvPr/>
        </p:nvSpPr>
        <p:spPr>
          <a:xfrm>
            <a:off x="5003800" y="1778000"/>
            <a:ext cx="3581400" cy="646331"/>
          </a:xfrm>
          <a:prstGeom prst="rect">
            <a:avLst/>
          </a:prstGeom>
          <a:noFill/>
        </p:spPr>
        <p:txBody>
          <a:bodyPr wrap="square" rtlCol="1">
            <a:spAutoFit/>
          </a:bodyPr>
          <a:lstStyle/>
          <a:p>
            <a:r>
              <a:rPr lang="fa-IR" smtClean="0"/>
              <a:t>جدول 5- زمانن اعلام برنامه کلاسی مدارس به دانش آموزان</a:t>
            </a:r>
            <a:endParaRPr lang="fa-IR"/>
          </a:p>
        </p:txBody>
      </p:sp>
    </p:spTree>
    <p:extLst>
      <p:ext uri="{BB962C8B-B14F-4D97-AF65-F5344CB8AC3E}">
        <p14:creationId xmlns:p14="http://schemas.microsoft.com/office/powerpoint/2010/main" val="1469319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7) </a:t>
            </a:r>
            <a:r>
              <a:rPr lang="fa-IR">
                <a:solidFill>
                  <a:srgbClr val="FF0000"/>
                </a:solidFill>
                <a:cs typeface="B Zar" panose="00000400000000000000" pitchFamily="2" charset="-78"/>
              </a:rPr>
              <a:t>سؤالهای مربوط به اصل تلاش و پیگیری مدیر جهت رفع مشکلات مدرسه</a:t>
            </a:r>
            <a:r>
              <a:rPr lang="fa-IR">
                <a:cs typeface="B Zar" panose="00000400000000000000" pitchFamily="2" charset="-78"/>
              </a:rPr>
              <a:t>: نتایج حاصله بیانگر آنست که بطور میانگین د رهر مدرسه موفق 03/1 نفر کمبود وجود دارد و در مدارس ناموفق این کمبود بطور میانگین 6% می باشد. تفاوت نحوه جبران کمبود در دو نوع مدارس معنادار است. نقش مدیر و کمک انجمن اولیاء و مربیان در رفع این کمبود حائز اهمیت است و در مدارس ناموفق بخش مهمی از کمبود تا آخر سال باقیمانده است. (جدول 6).</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304361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a:cs typeface="B Zar" panose="00000400000000000000" pitchFamily="2" charset="-78"/>
              </a:rPr>
              <a:t>واژه های </a:t>
            </a:r>
            <a:r>
              <a:rPr lang="fa-IR">
                <a:cs typeface="B Zar" panose="00000400000000000000" pitchFamily="2" charset="-78"/>
              </a:rPr>
              <a:t>کلیدی</a:t>
            </a:r>
            <a:r>
              <a:rPr lang="fa-IR" smtClean="0">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مدیران مدارس- پیشرفت تحصیلی، مدارس موفق، مدارس نامو فق</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948237" y="3086099"/>
            <a:ext cx="2481263" cy="2481263"/>
          </a:xfrm>
          <a:prstGeom prst="rect">
            <a:avLst/>
          </a:prstGeom>
        </p:spPr>
      </p:pic>
    </p:spTree>
    <p:extLst>
      <p:ext uri="{BB962C8B-B14F-4D97-AF65-F5344CB8AC3E}">
        <p14:creationId xmlns:p14="http://schemas.microsoft.com/office/powerpoint/2010/main" val="1252900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C0DCC51-D493-2BBD-CA64-93539694D3F0}"/>
              </a:ext>
            </a:extLst>
          </p:cNvPr>
          <p:cNvGraphicFramePr>
            <a:graphicFrameLocks noGrp="1"/>
          </p:cNvGraphicFramePr>
          <p:nvPr>
            <p:extLst>
              <p:ext uri="{D42A27DB-BD31-4B8C-83A1-F6EECF244321}">
                <p14:modId xmlns:p14="http://schemas.microsoft.com/office/powerpoint/2010/main" val="1113054668"/>
              </p:ext>
            </p:extLst>
          </p:nvPr>
        </p:nvGraphicFramePr>
        <p:xfrm>
          <a:off x="1695451" y="3056466"/>
          <a:ext cx="9150350" cy="2330166"/>
        </p:xfrm>
        <a:graphic>
          <a:graphicData uri="http://schemas.openxmlformats.org/drawingml/2006/table">
            <a:tbl>
              <a:tblPr rtl="1" firstRow="1" bandRow="1">
                <a:tableStyleId>{5C22544A-7EE6-4342-B048-85BDC9FD1C3A}</a:tableStyleId>
              </a:tblPr>
              <a:tblGrid>
                <a:gridCol w="2110299">
                  <a:extLst>
                    <a:ext uri="{9D8B030D-6E8A-4147-A177-3AD203B41FA5}">
                      <a16:colId xmlns:a16="http://schemas.microsoft.com/office/drawing/2014/main" xmlns="" val="603308392"/>
                    </a:ext>
                  </a:extLst>
                </a:gridCol>
                <a:gridCol w="1549841">
                  <a:extLst>
                    <a:ext uri="{9D8B030D-6E8A-4147-A177-3AD203B41FA5}">
                      <a16:colId xmlns:a16="http://schemas.microsoft.com/office/drawing/2014/main" xmlns="" val="688479760"/>
                    </a:ext>
                  </a:extLst>
                </a:gridCol>
                <a:gridCol w="1830070">
                  <a:extLst>
                    <a:ext uri="{9D8B030D-6E8A-4147-A177-3AD203B41FA5}">
                      <a16:colId xmlns:a16="http://schemas.microsoft.com/office/drawing/2014/main" xmlns="" val="3600242567"/>
                    </a:ext>
                  </a:extLst>
                </a:gridCol>
                <a:gridCol w="1830070">
                  <a:extLst>
                    <a:ext uri="{9D8B030D-6E8A-4147-A177-3AD203B41FA5}">
                      <a16:colId xmlns:a16="http://schemas.microsoft.com/office/drawing/2014/main" xmlns="" val="445009716"/>
                    </a:ext>
                  </a:extLst>
                </a:gridCol>
                <a:gridCol w="1830070">
                  <a:extLst>
                    <a:ext uri="{9D8B030D-6E8A-4147-A177-3AD203B41FA5}">
                      <a16:colId xmlns:a16="http://schemas.microsoft.com/office/drawing/2014/main" xmlns="" val="2339684717"/>
                    </a:ext>
                  </a:extLst>
                </a:gridCol>
              </a:tblGrid>
              <a:tr h="1267028">
                <a:tc>
                  <a:txBody>
                    <a:bodyPr/>
                    <a:lstStyle/>
                    <a:p>
                      <a:pPr algn="r" rtl="1"/>
                      <a:r>
                        <a:rPr lang="fa-IR" sz="1050" dirty="0">
                          <a:cs typeface="B Nazanin" panose="00000400000000000000" pitchFamily="2" charset="-78"/>
                        </a:rPr>
                        <a:t>                       </a:t>
                      </a:r>
                      <a:r>
                        <a:rPr lang="fa-IR" sz="1600" dirty="0">
                          <a:cs typeface="B Nazanin" panose="00000400000000000000" pitchFamily="2" charset="-78"/>
                        </a:rPr>
                        <a:t>روش تامین</a:t>
                      </a:r>
                      <a:endParaRPr lang="fa-IR" sz="3200"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نوع مدرسه</a:t>
                      </a:r>
                    </a:p>
                  </a:txBody>
                  <a:tcPr>
                    <a:lnTlToBr w="12700" cap="flat" cmpd="sng" algn="ctr">
                      <a:solidFill>
                        <a:schemeClr val="tx1"/>
                      </a:solidFill>
                      <a:prstDash val="solid"/>
                      <a:round/>
                      <a:headEnd type="none" w="med" len="med"/>
                      <a:tailEnd type="none" w="med" len="med"/>
                    </a:lnTlToBr>
                  </a:tcPr>
                </a:tc>
                <a:tc>
                  <a:txBody>
                    <a:bodyPr/>
                    <a:lstStyle/>
                    <a:p>
                      <a:pPr algn="ctr" rtl="1"/>
                      <a:r>
                        <a:rPr lang="fa-IR" dirty="0">
                          <a:cs typeface="B Nazanin" panose="00000400000000000000" pitchFamily="2" charset="-78"/>
                        </a:rPr>
                        <a:t>تلاش مدیر مدرسه</a:t>
                      </a:r>
                    </a:p>
                  </a:txBody>
                  <a:tcPr anchor="ctr"/>
                </a:tc>
                <a:tc>
                  <a:txBody>
                    <a:bodyPr/>
                    <a:lstStyle/>
                    <a:p>
                      <a:pPr algn="ctr" rtl="1"/>
                      <a:r>
                        <a:rPr lang="fa-IR" dirty="0">
                          <a:cs typeface="B Nazanin" panose="00000400000000000000" pitchFamily="2" charset="-78"/>
                        </a:rPr>
                        <a:t>از طریق اداره</a:t>
                      </a:r>
                    </a:p>
                  </a:txBody>
                  <a:tcPr anchor="ctr"/>
                </a:tc>
                <a:tc>
                  <a:txBody>
                    <a:bodyPr/>
                    <a:lstStyle/>
                    <a:p>
                      <a:pPr algn="ctr" rtl="1"/>
                      <a:r>
                        <a:rPr lang="fa-IR" dirty="0">
                          <a:cs typeface="B Nazanin" panose="00000400000000000000" pitchFamily="2" charset="-78"/>
                        </a:rPr>
                        <a:t>از طریق انجمن</a:t>
                      </a:r>
                    </a:p>
                  </a:txBody>
                  <a:tcPr anchor="ctr"/>
                </a:tc>
                <a:tc>
                  <a:txBody>
                    <a:bodyPr/>
                    <a:lstStyle/>
                    <a:p>
                      <a:pPr algn="ctr" rtl="1"/>
                      <a:r>
                        <a:rPr lang="fa-IR" dirty="0">
                          <a:cs typeface="B Nazanin" panose="00000400000000000000" pitchFamily="2" charset="-78"/>
                        </a:rPr>
                        <a:t>وجود کمبود تا آخر سال</a:t>
                      </a:r>
                    </a:p>
                  </a:txBody>
                  <a:tcPr anchor="ctr"/>
                </a:tc>
                <a:extLst>
                  <a:ext uri="{0D108BD9-81ED-4DB2-BD59-A6C34878D82A}">
                    <a16:rowId xmlns:a16="http://schemas.microsoft.com/office/drawing/2014/main" xmlns="" val="3312475528"/>
                  </a:ext>
                </a:extLst>
              </a:tr>
              <a:tr h="531569">
                <a:tc>
                  <a:txBody>
                    <a:bodyPr/>
                    <a:lstStyle/>
                    <a:p>
                      <a:pPr algn="r" rtl="1"/>
                      <a:r>
                        <a:rPr lang="fa-IR" dirty="0">
                          <a:cs typeface="B Nazanin" panose="00000400000000000000" pitchFamily="2" charset="-78"/>
                        </a:rPr>
                        <a:t>موفق</a:t>
                      </a:r>
                    </a:p>
                  </a:txBody>
                  <a:tcPr/>
                </a:tc>
                <a:tc>
                  <a:txBody>
                    <a:bodyPr/>
                    <a:lstStyle/>
                    <a:p>
                      <a:pPr algn="r" rtl="1"/>
                      <a:r>
                        <a:rPr lang="fa-IR" dirty="0">
                          <a:cs typeface="B Nazanin" panose="00000400000000000000" pitchFamily="2" charset="-78"/>
                        </a:rPr>
                        <a:t>27%</a:t>
                      </a:r>
                    </a:p>
                  </a:txBody>
                  <a:tcPr/>
                </a:tc>
                <a:tc>
                  <a:txBody>
                    <a:bodyPr/>
                    <a:lstStyle/>
                    <a:p>
                      <a:pPr algn="r" rtl="1"/>
                      <a:r>
                        <a:rPr lang="fa-IR" dirty="0">
                          <a:cs typeface="B Nazanin" panose="00000400000000000000" pitchFamily="2" charset="-78"/>
                        </a:rPr>
                        <a:t>7%</a:t>
                      </a:r>
                    </a:p>
                  </a:txBody>
                  <a:tcPr/>
                </a:tc>
                <a:tc>
                  <a:txBody>
                    <a:bodyPr/>
                    <a:lstStyle/>
                    <a:p>
                      <a:pPr algn="r" rtl="1"/>
                      <a:r>
                        <a:rPr lang="fa-IR" dirty="0">
                          <a:cs typeface="B Nazanin" panose="00000400000000000000" pitchFamily="2" charset="-78"/>
                        </a:rPr>
                        <a:t>33%</a:t>
                      </a:r>
                    </a:p>
                  </a:txBody>
                  <a:tcPr/>
                </a:tc>
                <a:tc>
                  <a:txBody>
                    <a:bodyPr/>
                    <a:lstStyle/>
                    <a:p>
                      <a:pPr algn="r" rtl="1"/>
                      <a:r>
                        <a:rPr lang="fa-IR" dirty="0">
                          <a:cs typeface="B Nazanin" panose="00000400000000000000" pitchFamily="2" charset="-78"/>
                        </a:rPr>
                        <a:t>13%</a:t>
                      </a:r>
                    </a:p>
                  </a:txBody>
                  <a:tcPr/>
                </a:tc>
                <a:extLst>
                  <a:ext uri="{0D108BD9-81ED-4DB2-BD59-A6C34878D82A}">
                    <a16:rowId xmlns:a16="http://schemas.microsoft.com/office/drawing/2014/main" xmlns="" val="3020538429"/>
                  </a:ext>
                </a:extLst>
              </a:tr>
              <a:tr h="531569">
                <a:tc>
                  <a:txBody>
                    <a:bodyPr/>
                    <a:lstStyle/>
                    <a:p>
                      <a:pPr algn="r" rtl="1"/>
                      <a:r>
                        <a:rPr lang="fa-IR" dirty="0">
                          <a:cs typeface="B Nazanin" panose="00000400000000000000" pitchFamily="2" charset="-78"/>
                        </a:rPr>
                        <a:t>ناموفق</a:t>
                      </a:r>
                    </a:p>
                  </a:txBody>
                  <a:tcPr/>
                </a:tc>
                <a:tc>
                  <a:txBody>
                    <a:bodyPr/>
                    <a:lstStyle/>
                    <a:p>
                      <a:pPr algn="r" rtl="1"/>
                      <a:r>
                        <a:rPr lang="fa-IR" dirty="0">
                          <a:cs typeface="B Nazanin" panose="00000400000000000000" pitchFamily="2" charset="-78"/>
                        </a:rPr>
                        <a:t>38%</a:t>
                      </a:r>
                    </a:p>
                  </a:txBody>
                  <a:tcPr/>
                </a:tc>
                <a:tc>
                  <a:txBody>
                    <a:bodyPr/>
                    <a:lstStyle/>
                    <a:p>
                      <a:pPr algn="r" rtl="1"/>
                      <a:r>
                        <a:rPr lang="fa-IR" dirty="0">
                          <a:cs typeface="B Nazanin" panose="00000400000000000000" pitchFamily="2" charset="-78"/>
                        </a:rPr>
                        <a:t>8%</a:t>
                      </a:r>
                    </a:p>
                  </a:txBody>
                  <a:tcPr/>
                </a:tc>
                <a:tc>
                  <a:txBody>
                    <a:bodyPr/>
                    <a:lstStyle/>
                    <a:p>
                      <a:pPr algn="r" rtl="1"/>
                      <a:r>
                        <a:rPr lang="fa-IR" dirty="0">
                          <a:cs typeface="B Nazanin" panose="00000400000000000000" pitchFamily="2" charset="-78"/>
                        </a:rPr>
                        <a:t>8%</a:t>
                      </a:r>
                    </a:p>
                  </a:txBody>
                  <a:tcPr/>
                </a:tc>
                <a:tc>
                  <a:txBody>
                    <a:bodyPr/>
                    <a:lstStyle/>
                    <a:p>
                      <a:pPr algn="r" rtl="1"/>
                      <a:r>
                        <a:rPr lang="fa-IR" dirty="0">
                          <a:cs typeface="B Nazanin" panose="00000400000000000000" pitchFamily="2" charset="-78"/>
                        </a:rPr>
                        <a:t>46%</a:t>
                      </a:r>
                    </a:p>
                  </a:txBody>
                  <a:tcPr/>
                </a:tc>
                <a:extLst>
                  <a:ext uri="{0D108BD9-81ED-4DB2-BD59-A6C34878D82A}">
                    <a16:rowId xmlns:a16="http://schemas.microsoft.com/office/drawing/2014/main" xmlns="" val="3581870240"/>
                  </a:ext>
                </a:extLst>
              </a:tr>
            </a:tbl>
          </a:graphicData>
        </a:graphic>
      </p:graphicFrame>
      <p:sp>
        <p:nvSpPr>
          <p:cNvPr id="2" name="TextBox 1"/>
          <p:cNvSpPr txBox="1"/>
          <p:nvPr/>
        </p:nvSpPr>
        <p:spPr>
          <a:xfrm>
            <a:off x="4610100" y="1968500"/>
            <a:ext cx="4343400" cy="400110"/>
          </a:xfrm>
          <a:prstGeom prst="rect">
            <a:avLst/>
          </a:prstGeom>
          <a:noFill/>
        </p:spPr>
        <p:txBody>
          <a:bodyPr wrap="square" rtlCol="1">
            <a:spAutoFit/>
          </a:bodyPr>
          <a:lstStyle/>
          <a:p>
            <a:pPr algn="ctr"/>
            <a:r>
              <a:rPr lang="fa-IR" sz="2000" smtClean="0">
                <a:cs typeface="B Zar" panose="00000400000000000000" pitchFamily="2" charset="-78"/>
              </a:rPr>
              <a:t>جدول 6: نحوه جبران کمبود نیروی مدارس(به درصد)</a:t>
            </a:r>
            <a:endParaRPr lang="fa-IR" sz="2000">
              <a:cs typeface="B Zar" panose="00000400000000000000" pitchFamily="2" charset="-78"/>
            </a:endParaRPr>
          </a:p>
        </p:txBody>
      </p:sp>
    </p:spTree>
    <p:extLst>
      <p:ext uri="{BB962C8B-B14F-4D97-AF65-F5344CB8AC3E}">
        <p14:creationId xmlns:p14="http://schemas.microsoft.com/office/powerpoint/2010/main" val="1776293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همچنین نتایج نشان می دهند که (( مدارس موفق)) بطور میانگین در سال هر کدام یکبار دچار مشکل ساختمانی شده اند و مدارس ناموفق هر یک 47/1 بار در سال مشکل ساختمانی داشته که به حل آن پرداخته اند. بنابراین در((مدارس ناموفق)) عوامل اجرایی تقریباً 5/1 برابر مدارس موفق برای حل مشکلات ساختمانی وقت صرف کرده اند. افزون بر این از 27 مدرسه موفق تنها سه مدرسه دونوبته و از 30 مدرسه ناموفق فقط سه مدرسه دو نوبته وجود داشته است که در این </a:t>
            </a:r>
            <a:r>
              <a:rPr lang="fa-IR" sz="3200" b="1">
                <a:solidFill>
                  <a:srgbClr val="FF0000"/>
                </a:solidFill>
                <a:cs typeface="B Zar" panose="00000400000000000000" pitchFamily="2" charset="-78"/>
              </a:rPr>
              <a:t>صورت یک نوبته یا دو نوبته بودن تأثیری در موفقیت نداشته است</a:t>
            </a:r>
            <a:r>
              <a:rPr lang="fa-IR">
                <a:cs typeface="B Zar" panose="00000400000000000000" pitchFamily="2" charset="-78"/>
              </a:rPr>
              <a:t>.</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919386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ب) نتایج آماری و تحلیل داده </a:t>
            </a:r>
            <a:r>
              <a:rPr lang="fa-IR" b="1">
                <a:solidFill>
                  <a:srgbClr val="FF0000"/>
                </a:solidFill>
                <a:cs typeface="B Zar" panose="00000400000000000000" pitchFamily="2" charset="-78"/>
              </a:rPr>
              <a:t>ها</a:t>
            </a:r>
            <a:r>
              <a:rPr lang="fa-IR" b="1" smtClean="0">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برای تجزیه و تحلیل داده ها و آزمون َآماری فرضیه های اول تا ششم از آزمون مقایسه میانگین ها و آمار </a:t>
            </a:r>
            <a:r>
              <a:rPr lang="en-US">
                <a:cs typeface="B Zar" panose="00000400000000000000" pitchFamily="2" charset="-78"/>
              </a:rPr>
              <a:t>t</a:t>
            </a:r>
            <a:r>
              <a:rPr lang="fa-IR">
                <a:cs typeface="B Zar" panose="00000400000000000000" pitchFamily="2" charset="-78"/>
              </a:rPr>
              <a:t> و فرضیه های ششم و هفتم افزون بر آزمونهای مذکور از آزمون مجذور خی نیز استفاده کرده ایم. معیار تصمیم گیری یا قاعده رد برای این آزمونهای آماری در سطح </a:t>
            </a:r>
            <a:r>
              <a:rPr lang="en-US">
                <a:cs typeface="B Zar" panose="00000400000000000000" pitchFamily="2" charset="-78"/>
              </a:rPr>
              <a:t>a=0/05</a:t>
            </a:r>
            <a:r>
              <a:rPr lang="fa-IR">
                <a:cs typeface="B Zar" panose="00000400000000000000" pitchFamily="2" charset="-78"/>
              </a:rPr>
              <a:t> در نظرگرفته شده است. نتایج تجزیه و تحلیل های انجام شده برای هر یک از فرضیه ها به صورت مجزا و به تفکیک به قرار زیر می باشند:</a:t>
            </a:r>
            <a:endParaRPr lang="en-US">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49412" y="4071540"/>
            <a:ext cx="4040188" cy="2105424"/>
          </a:xfrm>
          <a:prstGeom prst="rect">
            <a:avLst/>
          </a:prstGeom>
        </p:spPr>
      </p:pic>
    </p:spTree>
    <p:extLst>
      <p:ext uri="{BB962C8B-B14F-4D97-AF65-F5344CB8AC3E}">
        <p14:creationId xmlns:p14="http://schemas.microsoft.com/office/powerpoint/2010/main" val="314379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3200">
                <a:solidFill>
                  <a:srgbClr val="FF0000"/>
                </a:solidFill>
                <a:cs typeface="B Zar" panose="00000400000000000000" pitchFamily="2" charset="-78"/>
              </a:rPr>
              <a:t>نتایج آزمون آماری فرضیه اول</a:t>
            </a:r>
            <a:r>
              <a:rPr lang="fa-IR">
                <a:cs typeface="B Zar" panose="00000400000000000000" pitchFamily="2" charset="-78"/>
              </a:rPr>
              <a:t>( تأثیر نقش هماهنگی مدیر در پیشرفت تحصیلی) مندرج در جدول 7 نشان می دهد که در زمینه عوامل ردیف اول و سوم تفاوت معنادار نیست و فرض صفر مورد تأیید قرار می گیرد. در مورد عامل ردیف دوم به علت عدم پاسخگویی اکثر مدارس می توان نتیجه گرفت که تقریباً همه مدارس نسبت به این عوامل بی توجه بوده اند. اما در عوامل ردیفهای چهارم و پنجم هر دو فرض مخالف تأیید گردید. با این تفاوت که در ردیف پنجم نتیجه معکوس بدست امده یعنی مدیران مدارس ناموفق بطور معناداری بیشتر ازمدارس موفق در جلسات اداره شرکت کرده اند.</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294297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39D7BF8F-48D8-E545-60C3-EA2E282BE582}"/>
              </a:ext>
            </a:extLst>
          </p:cNvPr>
          <p:cNvGraphicFramePr>
            <a:graphicFrameLocks noGrp="1"/>
          </p:cNvGraphicFramePr>
          <p:nvPr>
            <p:extLst>
              <p:ext uri="{D42A27DB-BD31-4B8C-83A1-F6EECF244321}">
                <p14:modId xmlns:p14="http://schemas.microsoft.com/office/powerpoint/2010/main" val="3775546576"/>
              </p:ext>
            </p:extLst>
          </p:nvPr>
        </p:nvGraphicFramePr>
        <p:xfrm>
          <a:off x="2032000" y="2916766"/>
          <a:ext cx="8127999" cy="304292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xmlns="" val="1549673790"/>
                    </a:ext>
                  </a:extLst>
                </a:gridCol>
                <a:gridCol w="903111">
                  <a:extLst>
                    <a:ext uri="{9D8B030D-6E8A-4147-A177-3AD203B41FA5}">
                      <a16:colId xmlns:a16="http://schemas.microsoft.com/office/drawing/2014/main" xmlns="" val="2024331870"/>
                    </a:ext>
                  </a:extLst>
                </a:gridCol>
                <a:gridCol w="1148242">
                  <a:extLst>
                    <a:ext uri="{9D8B030D-6E8A-4147-A177-3AD203B41FA5}">
                      <a16:colId xmlns:a16="http://schemas.microsoft.com/office/drawing/2014/main" xmlns="" val="2817554061"/>
                    </a:ext>
                  </a:extLst>
                </a:gridCol>
                <a:gridCol w="841828">
                  <a:extLst>
                    <a:ext uri="{9D8B030D-6E8A-4147-A177-3AD203B41FA5}">
                      <a16:colId xmlns:a16="http://schemas.microsoft.com/office/drawing/2014/main" xmlns="" val="2368839528"/>
                    </a:ext>
                  </a:extLst>
                </a:gridCol>
                <a:gridCol w="1103086">
                  <a:extLst>
                    <a:ext uri="{9D8B030D-6E8A-4147-A177-3AD203B41FA5}">
                      <a16:colId xmlns:a16="http://schemas.microsoft.com/office/drawing/2014/main" xmlns="" val="2251931967"/>
                    </a:ext>
                  </a:extLst>
                </a:gridCol>
                <a:gridCol w="1422399">
                  <a:extLst>
                    <a:ext uri="{9D8B030D-6E8A-4147-A177-3AD203B41FA5}">
                      <a16:colId xmlns:a16="http://schemas.microsoft.com/office/drawing/2014/main" xmlns="" val="497196917"/>
                    </a:ext>
                  </a:extLst>
                </a:gridCol>
              </a:tblGrid>
              <a:tr h="594360">
                <a:tc rowSpan="2">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gridSpan="2">
                  <a:txBody>
                    <a:bodyPr/>
                    <a:lstStyle/>
                    <a:p>
                      <a:pPr algn="ctr" rtl="1"/>
                      <a:r>
                        <a:rPr lang="fa-IR" dirty="0">
                          <a:cs typeface="B Nazanin" panose="00000400000000000000" pitchFamily="2" charset="-78"/>
                        </a:rPr>
                        <a:t>موفق</a:t>
                      </a:r>
                    </a:p>
                  </a:txBody>
                  <a:tcPr anchor="ctr"/>
                </a:tc>
                <a:tc hMerge="1">
                  <a:txBody>
                    <a:bodyPr/>
                    <a:lstStyle/>
                    <a:p>
                      <a:pPr algn="r" rtl="1"/>
                      <a:endParaRPr lang="fa-IR" dirty="0">
                        <a:cs typeface="B Nazanin" panose="00000400000000000000" pitchFamily="2" charset="-78"/>
                      </a:endParaRPr>
                    </a:p>
                  </a:txBody>
                  <a:tcPr/>
                </a:tc>
                <a:tc gridSpan="2">
                  <a:txBody>
                    <a:bodyPr/>
                    <a:lstStyle/>
                    <a:p>
                      <a:pPr algn="ctr" rtl="1"/>
                      <a:r>
                        <a:rPr lang="fa-IR" dirty="0">
                          <a:cs typeface="B Nazanin" panose="00000400000000000000" pitchFamily="2" charset="-78"/>
                        </a:rPr>
                        <a:t>ناموفق</a:t>
                      </a:r>
                    </a:p>
                  </a:txBody>
                  <a:tcPr anchor="ctr"/>
                </a:tc>
                <a:tc hMerge="1">
                  <a:txBody>
                    <a:bodyPr/>
                    <a:lstStyle/>
                    <a:p>
                      <a:pPr algn="r" rtl="1"/>
                      <a:endParaRPr lang="fa-IR" dirty="0">
                        <a:cs typeface="B Nazanin" panose="00000400000000000000" pitchFamily="2" charset="-78"/>
                      </a:endParaRPr>
                    </a:p>
                  </a:txBody>
                  <a:tcPr/>
                </a:tc>
                <a:tc rowSpan="2">
                  <a:txBody>
                    <a:bodyPr/>
                    <a:lstStyle/>
                    <a:p>
                      <a:pPr algn="ctr" rtl="1"/>
                      <a:r>
                        <a:rPr lang="fa-IR" dirty="0">
                          <a:cs typeface="B Nazanin" panose="00000400000000000000" pitchFamily="2" charset="-78"/>
                        </a:rPr>
                        <a:t>آماره</a:t>
                      </a:r>
                    </a:p>
                  </a:txBody>
                  <a:tcPr anchor="ctr"/>
                </a:tc>
                <a:extLst>
                  <a:ext uri="{0D108BD9-81ED-4DB2-BD59-A6C34878D82A}">
                    <a16:rowId xmlns:a16="http://schemas.microsoft.com/office/drawing/2014/main" xmlns="" val="3833182905"/>
                  </a:ext>
                </a:extLst>
              </a:tr>
              <a:tr h="594360">
                <a:tc vMerge="1">
                  <a:txBody>
                    <a:bodyPr/>
                    <a:lstStyle/>
                    <a:p>
                      <a:pPr rtl="1"/>
                      <a:endParaRPr lang="fa-IR"/>
                    </a:p>
                  </a:txBody>
                  <a:tcP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vMerge="1">
                  <a:txBody>
                    <a:bodyPr/>
                    <a:lstStyle/>
                    <a:p>
                      <a:pPr rtl="1"/>
                      <a:endParaRPr lang="fa-IR"/>
                    </a:p>
                  </a:txBody>
                  <a:tcPr/>
                </a:tc>
                <a:extLst>
                  <a:ext uri="{0D108BD9-81ED-4DB2-BD59-A6C34878D82A}">
                    <a16:rowId xmlns:a16="http://schemas.microsoft.com/office/drawing/2014/main" xmlns="" val="216307964"/>
                  </a:ext>
                </a:extLst>
              </a:tr>
              <a:tr h="370840">
                <a:tc>
                  <a:txBody>
                    <a:bodyPr/>
                    <a:lstStyle/>
                    <a:p>
                      <a:pPr algn="r" rtl="1"/>
                      <a:r>
                        <a:rPr lang="fa-IR" dirty="0">
                          <a:cs typeface="B Nazanin" panose="00000400000000000000" pitchFamily="2" charset="-78"/>
                        </a:rPr>
                        <a:t>1- تعداد جلسات شورای دبیران</a:t>
                      </a:r>
                    </a:p>
                  </a:txBody>
                  <a:tcPr/>
                </a:tc>
                <a:tc>
                  <a:txBody>
                    <a:bodyPr/>
                    <a:lstStyle/>
                    <a:p>
                      <a:pPr algn="r" rtl="1"/>
                      <a:r>
                        <a:rPr lang="fa-IR" dirty="0">
                          <a:cs typeface="B Nazanin" panose="00000400000000000000" pitchFamily="2" charset="-78"/>
                        </a:rPr>
                        <a:t>9/22</a:t>
                      </a:r>
                    </a:p>
                  </a:txBody>
                  <a:tcPr/>
                </a:tc>
                <a:tc>
                  <a:txBody>
                    <a:bodyPr/>
                    <a:lstStyle/>
                    <a:p>
                      <a:pPr algn="r" rtl="1"/>
                      <a:r>
                        <a:rPr lang="fa-IR" dirty="0">
                          <a:cs typeface="B Nazanin" panose="00000400000000000000" pitchFamily="2" charset="-78"/>
                        </a:rPr>
                        <a:t>9/97</a:t>
                      </a:r>
                    </a:p>
                  </a:txBody>
                  <a:tcPr/>
                </a:tc>
                <a:tc>
                  <a:txBody>
                    <a:bodyPr/>
                    <a:lstStyle/>
                    <a:p>
                      <a:pPr algn="r" rtl="1"/>
                      <a:r>
                        <a:rPr lang="fa-IR" dirty="0">
                          <a:cs typeface="B Nazanin" panose="00000400000000000000" pitchFamily="2" charset="-78"/>
                        </a:rPr>
                        <a:t>8/43</a:t>
                      </a:r>
                    </a:p>
                  </a:txBody>
                  <a:tcPr/>
                </a:tc>
                <a:tc>
                  <a:txBody>
                    <a:bodyPr/>
                    <a:lstStyle/>
                    <a:p>
                      <a:pPr algn="r" rtl="1"/>
                      <a:r>
                        <a:rPr lang="fa-IR" dirty="0">
                          <a:cs typeface="B Nazanin" panose="00000400000000000000" pitchFamily="2" charset="-78"/>
                        </a:rPr>
                        <a:t>8/68</a:t>
                      </a:r>
                    </a:p>
                  </a:txBody>
                  <a:tcPr/>
                </a:tc>
                <a:tc>
                  <a:txBody>
                    <a:bodyPr/>
                    <a:lstStyle/>
                    <a:p>
                      <a:pPr algn="r" rtl="1"/>
                      <a:r>
                        <a:rPr lang="fa-IR" dirty="0">
                          <a:cs typeface="B Nazanin" panose="00000400000000000000" pitchFamily="2" charset="-78"/>
                        </a:rPr>
                        <a:t>0/00178</a:t>
                      </a:r>
                    </a:p>
                  </a:txBody>
                  <a:tcPr/>
                </a:tc>
                <a:extLst>
                  <a:ext uri="{0D108BD9-81ED-4DB2-BD59-A6C34878D82A}">
                    <a16:rowId xmlns:a16="http://schemas.microsoft.com/office/drawing/2014/main" xmlns="" val="3985532473"/>
                  </a:ext>
                </a:extLst>
              </a:tr>
              <a:tr h="370840">
                <a:tc>
                  <a:txBody>
                    <a:bodyPr/>
                    <a:lstStyle/>
                    <a:p>
                      <a:pPr algn="r" rtl="1"/>
                      <a:r>
                        <a:rPr lang="fa-IR" dirty="0">
                          <a:cs typeface="B Nazanin" panose="00000400000000000000" pitchFamily="2" charset="-78"/>
                        </a:rPr>
                        <a:t>2- تعداد جلسات دبیران هم رشته</a:t>
                      </a:r>
                    </a:p>
                  </a:txBody>
                  <a:tcPr/>
                </a:tc>
                <a:tc>
                  <a:txBody>
                    <a:bodyPr/>
                    <a:lstStyle/>
                    <a:p>
                      <a:pPr algn="r" rtl="1"/>
                      <a:r>
                        <a:rPr lang="fa-IR" dirty="0">
                          <a:cs typeface="B Nazanin" panose="00000400000000000000" pitchFamily="2" charset="-78"/>
                        </a:rPr>
                        <a:t>-</a:t>
                      </a:r>
                    </a:p>
                  </a:txBody>
                  <a:tcPr/>
                </a:tc>
                <a:tc>
                  <a:txBody>
                    <a:bodyPr/>
                    <a:lstStyle/>
                    <a:p>
                      <a:pPr algn="r" rtl="1"/>
                      <a:r>
                        <a:rPr lang="fa-IR" dirty="0">
                          <a:cs typeface="B Nazanin" panose="00000400000000000000" pitchFamily="2" charset="-78"/>
                        </a:rPr>
                        <a:t>-</a:t>
                      </a:r>
                    </a:p>
                  </a:txBody>
                  <a:tcPr/>
                </a:tc>
                <a:tc>
                  <a:txBody>
                    <a:bodyPr/>
                    <a:lstStyle/>
                    <a:p>
                      <a:pPr algn="r" rtl="1"/>
                      <a:r>
                        <a:rPr lang="fa-IR" dirty="0">
                          <a:cs typeface="B Nazanin" panose="00000400000000000000" pitchFamily="2" charset="-78"/>
                        </a:rPr>
                        <a:t>-</a:t>
                      </a:r>
                    </a:p>
                  </a:txBody>
                  <a:tcPr/>
                </a:tc>
                <a:tc>
                  <a:txBody>
                    <a:bodyPr/>
                    <a:lstStyle/>
                    <a:p>
                      <a:pPr algn="r" rtl="1"/>
                      <a:r>
                        <a:rPr lang="fa-IR" dirty="0">
                          <a:cs typeface="B Nazanin" panose="00000400000000000000" pitchFamily="2" charset="-78"/>
                        </a:rPr>
                        <a:t>-</a:t>
                      </a:r>
                    </a:p>
                  </a:txBody>
                  <a:tcPr/>
                </a:tc>
                <a:tc>
                  <a:txBody>
                    <a:bodyPr/>
                    <a:lstStyle/>
                    <a:p>
                      <a:pPr algn="r" rtl="1"/>
                      <a:r>
                        <a:rPr lang="fa-IR" dirty="0">
                          <a:cs typeface="B Nazanin" panose="00000400000000000000" pitchFamily="2" charset="-78"/>
                        </a:rPr>
                        <a:t>-</a:t>
                      </a:r>
                    </a:p>
                  </a:txBody>
                  <a:tcPr/>
                </a:tc>
                <a:extLst>
                  <a:ext uri="{0D108BD9-81ED-4DB2-BD59-A6C34878D82A}">
                    <a16:rowId xmlns:a16="http://schemas.microsoft.com/office/drawing/2014/main" xmlns="" val="4112047788"/>
                  </a:ext>
                </a:extLst>
              </a:tr>
              <a:tr h="370840">
                <a:tc>
                  <a:txBody>
                    <a:bodyPr/>
                    <a:lstStyle/>
                    <a:p>
                      <a:pPr algn="r" rtl="1"/>
                      <a:r>
                        <a:rPr lang="fa-IR" dirty="0">
                          <a:cs typeface="B Nazanin" panose="00000400000000000000" pitchFamily="2" charset="-78"/>
                        </a:rPr>
                        <a:t>3- تعداد جلسات ستاد تربیتی</a:t>
                      </a:r>
                    </a:p>
                  </a:txBody>
                  <a:tcPr/>
                </a:tc>
                <a:tc>
                  <a:txBody>
                    <a:bodyPr/>
                    <a:lstStyle/>
                    <a:p>
                      <a:pPr algn="r" rtl="1"/>
                      <a:r>
                        <a:rPr lang="fa-IR" dirty="0">
                          <a:cs typeface="B Nazanin" panose="00000400000000000000" pitchFamily="2" charset="-78"/>
                        </a:rPr>
                        <a:t>12/92</a:t>
                      </a:r>
                    </a:p>
                  </a:txBody>
                  <a:tcPr/>
                </a:tc>
                <a:tc>
                  <a:txBody>
                    <a:bodyPr/>
                    <a:lstStyle/>
                    <a:p>
                      <a:pPr algn="r" rtl="1"/>
                      <a:r>
                        <a:rPr lang="fa-IR" dirty="0">
                          <a:cs typeface="B Nazanin" panose="00000400000000000000" pitchFamily="2" charset="-78"/>
                        </a:rPr>
                        <a:t>13/62</a:t>
                      </a:r>
                    </a:p>
                  </a:txBody>
                  <a:tcPr/>
                </a:tc>
                <a:tc>
                  <a:txBody>
                    <a:bodyPr/>
                    <a:lstStyle/>
                    <a:p>
                      <a:pPr algn="r" rtl="1"/>
                      <a:r>
                        <a:rPr lang="fa-IR" dirty="0">
                          <a:cs typeface="B Nazanin" panose="00000400000000000000" pitchFamily="2" charset="-78"/>
                        </a:rPr>
                        <a:t>13/13</a:t>
                      </a:r>
                    </a:p>
                  </a:txBody>
                  <a:tcPr/>
                </a:tc>
                <a:tc>
                  <a:txBody>
                    <a:bodyPr/>
                    <a:lstStyle/>
                    <a:p>
                      <a:pPr algn="r" rtl="1"/>
                      <a:r>
                        <a:rPr lang="fa-IR" dirty="0">
                          <a:cs typeface="B Nazanin" panose="00000400000000000000" pitchFamily="2" charset="-78"/>
                        </a:rPr>
                        <a:t>12/22</a:t>
                      </a:r>
                    </a:p>
                  </a:txBody>
                  <a:tcPr/>
                </a:tc>
                <a:tc>
                  <a:txBody>
                    <a:bodyPr/>
                    <a:lstStyle/>
                    <a:p>
                      <a:pPr algn="r" rtl="1"/>
                      <a:r>
                        <a:rPr lang="fa-IR" dirty="0">
                          <a:cs typeface="B Nazanin" panose="00000400000000000000" pitchFamily="2" charset="-78"/>
                        </a:rPr>
                        <a:t>0/571</a:t>
                      </a:r>
                    </a:p>
                  </a:txBody>
                  <a:tcPr/>
                </a:tc>
                <a:extLst>
                  <a:ext uri="{0D108BD9-81ED-4DB2-BD59-A6C34878D82A}">
                    <a16:rowId xmlns:a16="http://schemas.microsoft.com/office/drawing/2014/main" xmlns="" val="1153558980"/>
                  </a:ext>
                </a:extLst>
              </a:tr>
              <a:tr h="370840">
                <a:tc>
                  <a:txBody>
                    <a:bodyPr/>
                    <a:lstStyle/>
                    <a:p>
                      <a:pPr algn="r" rtl="1"/>
                      <a:r>
                        <a:rPr lang="fa-IR" sz="1600" dirty="0">
                          <a:cs typeface="B Nazanin" panose="00000400000000000000" pitchFamily="2" charset="-78"/>
                        </a:rPr>
                        <a:t>4- تعداد جلسات انجمن اولیا و مربیان</a:t>
                      </a:r>
                    </a:p>
                  </a:txBody>
                  <a:tcPr/>
                </a:tc>
                <a:tc>
                  <a:txBody>
                    <a:bodyPr/>
                    <a:lstStyle/>
                    <a:p>
                      <a:pPr algn="r" rtl="1"/>
                      <a:r>
                        <a:rPr lang="fa-IR" dirty="0">
                          <a:cs typeface="B Nazanin" panose="00000400000000000000" pitchFamily="2" charset="-78"/>
                        </a:rPr>
                        <a:t>11/15</a:t>
                      </a:r>
                    </a:p>
                  </a:txBody>
                  <a:tcPr/>
                </a:tc>
                <a:tc>
                  <a:txBody>
                    <a:bodyPr/>
                    <a:lstStyle/>
                    <a:p>
                      <a:pPr algn="r" rtl="1"/>
                      <a:r>
                        <a:rPr lang="fa-IR" dirty="0">
                          <a:cs typeface="B Nazanin" panose="00000400000000000000" pitchFamily="2" charset="-78"/>
                        </a:rPr>
                        <a:t>12/02</a:t>
                      </a:r>
                    </a:p>
                  </a:txBody>
                  <a:tcPr/>
                </a:tc>
                <a:tc>
                  <a:txBody>
                    <a:bodyPr/>
                    <a:lstStyle/>
                    <a:p>
                      <a:pPr algn="r" rtl="1"/>
                      <a:r>
                        <a:rPr lang="fa-IR" dirty="0">
                          <a:cs typeface="B Nazanin" panose="00000400000000000000" pitchFamily="2" charset="-78"/>
                        </a:rPr>
                        <a:t>10/23</a:t>
                      </a:r>
                    </a:p>
                  </a:txBody>
                  <a:tcPr/>
                </a:tc>
                <a:tc>
                  <a:txBody>
                    <a:bodyPr/>
                    <a:lstStyle/>
                    <a:p>
                      <a:pPr algn="r" rtl="1"/>
                      <a:r>
                        <a:rPr lang="fa-IR" dirty="0">
                          <a:cs typeface="B Nazanin" panose="00000400000000000000" pitchFamily="2" charset="-78"/>
                        </a:rPr>
                        <a:t>11/06</a:t>
                      </a:r>
                    </a:p>
                  </a:txBody>
                  <a:tcPr/>
                </a:tc>
                <a:tc>
                  <a:txBody>
                    <a:bodyPr/>
                    <a:lstStyle/>
                    <a:p>
                      <a:pPr algn="r" rtl="1"/>
                      <a:r>
                        <a:rPr lang="fa-IR" dirty="0">
                          <a:cs typeface="B Nazanin" panose="00000400000000000000" pitchFamily="2" charset="-78"/>
                        </a:rPr>
                        <a:t>2/472</a:t>
                      </a:r>
                    </a:p>
                  </a:txBody>
                  <a:tcPr/>
                </a:tc>
                <a:extLst>
                  <a:ext uri="{0D108BD9-81ED-4DB2-BD59-A6C34878D82A}">
                    <a16:rowId xmlns:a16="http://schemas.microsoft.com/office/drawing/2014/main" xmlns="" val="2401148159"/>
                  </a:ext>
                </a:extLst>
              </a:tr>
              <a:tr h="370840">
                <a:tc>
                  <a:txBody>
                    <a:bodyPr/>
                    <a:lstStyle/>
                    <a:p>
                      <a:pPr algn="r" rtl="1"/>
                      <a:r>
                        <a:rPr lang="fa-IR" dirty="0">
                          <a:cs typeface="B Nazanin" panose="00000400000000000000" pitchFamily="2" charset="-78"/>
                        </a:rPr>
                        <a:t>5- تعداد جلسات مدیران در منطقه</a:t>
                      </a:r>
                    </a:p>
                  </a:txBody>
                  <a:tcPr/>
                </a:tc>
                <a:tc>
                  <a:txBody>
                    <a:bodyPr/>
                    <a:lstStyle/>
                    <a:p>
                      <a:pPr algn="r" rtl="1"/>
                      <a:r>
                        <a:rPr lang="fa-IR" dirty="0">
                          <a:cs typeface="B Nazanin" panose="00000400000000000000" pitchFamily="2" charset="-78"/>
                        </a:rPr>
                        <a:t>10/96</a:t>
                      </a:r>
                    </a:p>
                  </a:txBody>
                  <a:tcPr/>
                </a:tc>
                <a:tc>
                  <a:txBody>
                    <a:bodyPr/>
                    <a:lstStyle/>
                    <a:p>
                      <a:pPr algn="r" rtl="1"/>
                      <a:r>
                        <a:rPr lang="fa-IR" dirty="0">
                          <a:cs typeface="B Nazanin" panose="00000400000000000000" pitchFamily="2" charset="-78"/>
                        </a:rPr>
                        <a:t>11/25</a:t>
                      </a:r>
                    </a:p>
                  </a:txBody>
                  <a:tcPr/>
                </a:tc>
                <a:tc>
                  <a:txBody>
                    <a:bodyPr/>
                    <a:lstStyle/>
                    <a:p>
                      <a:pPr algn="r" rtl="1"/>
                      <a:r>
                        <a:rPr lang="fa-IR" dirty="0">
                          <a:cs typeface="B Nazanin" panose="00000400000000000000" pitchFamily="2" charset="-78"/>
                        </a:rPr>
                        <a:t>12/1</a:t>
                      </a:r>
                    </a:p>
                  </a:txBody>
                  <a:tcPr/>
                </a:tc>
                <a:tc>
                  <a:txBody>
                    <a:bodyPr/>
                    <a:lstStyle/>
                    <a:p>
                      <a:pPr algn="r" rtl="1"/>
                      <a:r>
                        <a:rPr lang="fa-IR" dirty="0">
                          <a:cs typeface="B Nazanin" panose="00000400000000000000" pitchFamily="2" charset="-78"/>
                        </a:rPr>
                        <a:t>12/60</a:t>
                      </a:r>
                    </a:p>
                  </a:txBody>
                  <a:tcPr/>
                </a:tc>
                <a:tc>
                  <a:txBody>
                    <a:bodyPr/>
                    <a:lstStyle/>
                    <a:p>
                      <a:pPr algn="r" rtl="1"/>
                      <a:r>
                        <a:rPr lang="fa-IR" dirty="0">
                          <a:cs typeface="B Nazanin" panose="00000400000000000000" pitchFamily="2" charset="-78"/>
                        </a:rPr>
                        <a:t>2/517</a:t>
                      </a:r>
                    </a:p>
                  </a:txBody>
                  <a:tcPr/>
                </a:tc>
                <a:extLst>
                  <a:ext uri="{0D108BD9-81ED-4DB2-BD59-A6C34878D82A}">
                    <a16:rowId xmlns:a16="http://schemas.microsoft.com/office/drawing/2014/main" xmlns="" val="3971614276"/>
                  </a:ext>
                </a:extLst>
              </a:tr>
            </a:tbl>
          </a:graphicData>
        </a:graphic>
      </p:graphicFrame>
      <p:cxnSp>
        <p:nvCxnSpPr>
          <p:cNvPr id="6" name="Straight Connector 5">
            <a:extLst>
              <a:ext uri="{FF2B5EF4-FFF2-40B4-BE49-F238E27FC236}">
                <a16:creationId xmlns:a16="http://schemas.microsoft.com/office/drawing/2014/main" xmlns="" id="{A70FC3E3-5A11-5E89-CDB2-84A4410D85C0}"/>
              </a:ext>
            </a:extLst>
          </p:cNvPr>
          <p:cNvCxnSpPr/>
          <p:nvPr/>
        </p:nvCxnSpPr>
        <p:spPr>
          <a:xfrm flipH="1">
            <a:off x="7489371" y="711200"/>
            <a:ext cx="2699658" cy="580571"/>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4BE320C1-B8C9-D2E1-B9AC-3C7E50676B9E}"/>
              </a:ext>
            </a:extLst>
          </p:cNvPr>
          <p:cNvCxnSpPr/>
          <p:nvPr/>
        </p:nvCxnSpPr>
        <p:spPr>
          <a:xfrm flipH="1">
            <a:off x="8403771" y="719666"/>
            <a:ext cx="1756228" cy="1152677"/>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352800" y="1872343"/>
            <a:ext cx="6836229" cy="369332"/>
          </a:xfrm>
          <a:prstGeom prst="rect">
            <a:avLst/>
          </a:prstGeom>
          <a:noFill/>
        </p:spPr>
        <p:txBody>
          <a:bodyPr wrap="square" rtlCol="1">
            <a:spAutoFit/>
          </a:bodyPr>
          <a:lstStyle/>
          <a:p>
            <a:r>
              <a:rPr lang="fa-IR" smtClean="0"/>
              <a:t>جدول 7: مشخصات اماری ناشی از تاثیر نقش هماهنگی مدیر در پیشفرت تحصیلی</a:t>
            </a:r>
            <a:endParaRPr lang="fa-IR"/>
          </a:p>
        </p:txBody>
      </p:sp>
    </p:spTree>
    <p:extLst>
      <p:ext uri="{BB962C8B-B14F-4D97-AF65-F5344CB8AC3E}">
        <p14:creationId xmlns:p14="http://schemas.microsoft.com/office/powerpoint/2010/main" val="3266152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نتایج حاصل از </a:t>
            </a:r>
            <a:r>
              <a:rPr lang="fa-IR" sz="3200">
                <a:solidFill>
                  <a:srgbClr val="FF0000"/>
                </a:solidFill>
                <a:cs typeface="B Zar" panose="00000400000000000000" pitchFamily="2" charset="-78"/>
              </a:rPr>
              <a:t>آزمون فرضیه دوم</a:t>
            </a:r>
            <a:r>
              <a:rPr lang="fa-IR">
                <a:cs typeface="B Zar" panose="00000400000000000000" pitchFamily="2" charset="-78"/>
              </a:rPr>
              <a:t>( تأثیر مشارکت والدین در پیشرفت تحصیلی) مندرج در جدول 8 بیانگر آنست که در مورد عامل اول تفاوت معناداری بین میانگین جلسات عمومی والدین مشاهده گردید اما در مورد دیگر عوامل تفاوت معناداری مشاهده نشد و فرض صفر تأیید گردید.</a:t>
            </a:r>
          </a:p>
        </p:txBody>
      </p:sp>
      <p:sp>
        <p:nvSpPr>
          <p:cNvPr id="4" name="Down Ribbon 3"/>
          <p:cNvSpPr/>
          <p:nvPr/>
        </p:nvSpPr>
        <p:spPr>
          <a:xfrm>
            <a:off x="2768600" y="4038600"/>
            <a:ext cx="3556000" cy="1841500"/>
          </a:xfrm>
          <a:prstGeom prst="ribb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جلسات عمومی والدین</a:t>
            </a:r>
            <a:endParaRPr lang="fa-IR" sz="2000" b="1">
              <a:solidFill>
                <a:srgbClr val="FF0000"/>
              </a:solidFill>
            </a:endParaRPr>
          </a:p>
        </p:txBody>
      </p:sp>
    </p:spTree>
    <p:extLst>
      <p:ext uri="{BB962C8B-B14F-4D97-AF65-F5344CB8AC3E}">
        <p14:creationId xmlns:p14="http://schemas.microsoft.com/office/powerpoint/2010/main" val="1494691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39D7BF8F-48D8-E545-60C3-EA2E282BE582}"/>
              </a:ext>
            </a:extLst>
          </p:cNvPr>
          <p:cNvGraphicFramePr>
            <a:graphicFrameLocks noGrp="1"/>
          </p:cNvGraphicFramePr>
          <p:nvPr>
            <p:extLst>
              <p:ext uri="{D42A27DB-BD31-4B8C-83A1-F6EECF244321}">
                <p14:modId xmlns:p14="http://schemas.microsoft.com/office/powerpoint/2010/main" val="2244552800"/>
              </p:ext>
            </p:extLst>
          </p:nvPr>
        </p:nvGraphicFramePr>
        <p:xfrm>
          <a:off x="2032000" y="2777066"/>
          <a:ext cx="8127999" cy="267208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xmlns="" val="1549673790"/>
                    </a:ext>
                  </a:extLst>
                </a:gridCol>
                <a:gridCol w="903111">
                  <a:extLst>
                    <a:ext uri="{9D8B030D-6E8A-4147-A177-3AD203B41FA5}">
                      <a16:colId xmlns:a16="http://schemas.microsoft.com/office/drawing/2014/main" xmlns="" val="2024331870"/>
                    </a:ext>
                  </a:extLst>
                </a:gridCol>
                <a:gridCol w="1148242">
                  <a:extLst>
                    <a:ext uri="{9D8B030D-6E8A-4147-A177-3AD203B41FA5}">
                      <a16:colId xmlns:a16="http://schemas.microsoft.com/office/drawing/2014/main" xmlns="" val="2817554061"/>
                    </a:ext>
                  </a:extLst>
                </a:gridCol>
                <a:gridCol w="841828">
                  <a:extLst>
                    <a:ext uri="{9D8B030D-6E8A-4147-A177-3AD203B41FA5}">
                      <a16:colId xmlns:a16="http://schemas.microsoft.com/office/drawing/2014/main" xmlns="" val="2368839528"/>
                    </a:ext>
                  </a:extLst>
                </a:gridCol>
                <a:gridCol w="1103086">
                  <a:extLst>
                    <a:ext uri="{9D8B030D-6E8A-4147-A177-3AD203B41FA5}">
                      <a16:colId xmlns:a16="http://schemas.microsoft.com/office/drawing/2014/main" xmlns="" val="2251931967"/>
                    </a:ext>
                  </a:extLst>
                </a:gridCol>
                <a:gridCol w="1422399">
                  <a:extLst>
                    <a:ext uri="{9D8B030D-6E8A-4147-A177-3AD203B41FA5}">
                      <a16:colId xmlns:a16="http://schemas.microsoft.com/office/drawing/2014/main" xmlns="" val="497196917"/>
                    </a:ext>
                  </a:extLst>
                </a:gridCol>
              </a:tblGrid>
              <a:tr h="594360">
                <a:tc rowSpan="2">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gridSpan="2">
                  <a:txBody>
                    <a:bodyPr/>
                    <a:lstStyle/>
                    <a:p>
                      <a:pPr algn="ctr" rtl="1"/>
                      <a:r>
                        <a:rPr lang="fa-IR" dirty="0">
                          <a:cs typeface="B Nazanin" panose="00000400000000000000" pitchFamily="2" charset="-78"/>
                        </a:rPr>
                        <a:t>موفق</a:t>
                      </a:r>
                    </a:p>
                  </a:txBody>
                  <a:tcPr anchor="ctr"/>
                </a:tc>
                <a:tc hMerge="1">
                  <a:txBody>
                    <a:bodyPr/>
                    <a:lstStyle/>
                    <a:p>
                      <a:pPr algn="r" rtl="1"/>
                      <a:endParaRPr lang="fa-IR" dirty="0">
                        <a:cs typeface="B Nazanin" panose="00000400000000000000" pitchFamily="2" charset="-78"/>
                      </a:endParaRPr>
                    </a:p>
                  </a:txBody>
                  <a:tcPr/>
                </a:tc>
                <a:tc gridSpan="2">
                  <a:txBody>
                    <a:bodyPr/>
                    <a:lstStyle/>
                    <a:p>
                      <a:pPr algn="ctr" rtl="1"/>
                      <a:r>
                        <a:rPr lang="fa-IR" dirty="0">
                          <a:cs typeface="B Nazanin" panose="00000400000000000000" pitchFamily="2" charset="-78"/>
                        </a:rPr>
                        <a:t>ناموفق</a:t>
                      </a:r>
                    </a:p>
                  </a:txBody>
                  <a:tcPr anchor="ctr"/>
                </a:tc>
                <a:tc hMerge="1">
                  <a:txBody>
                    <a:bodyPr/>
                    <a:lstStyle/>
                    <a:p>
                      <a:pPr algn="r" rtl="1"/>
                      <a:endParaRPr lang="fa-IR" dirty="0">
                        <a:cs typeface="B Nazanin" panose="00000400000000000000" pitchFamily="2" charset="-78"/>
                      </a:endParaRPr>
                    </a:p>
                  </a:txBody>
                  <a:tcPr/>
                </a:tc>
                <a:tc rowSpan="2">
                  <a:txBody>
                    <a:bodyPr/>
                    <a:lstStyle/>
                    <a:p>
                      <a:pPr algn="ctr" rtl="1"/>
                      <a:r>
                        <a:rPr lang="fa-IR" dirty="0">
                          <a:cs typeface="B Nazanin" panose="00000400000000000000" pitchFamily="2" charset="-78"/>
                        </a:rPr>
                        <a:t>آماره</a:t>
                      </a:r>
                    </a:p>
                  </a:txBody>
                  <a:tcPr anchor="ctr"/>
                </a:tc>
                <a:extLst>
                  <a:ext uri="{0D108BD9-81ED-4DB2-BD59-A6C34878D82A}">
                    <a16:rowId xmlns:a16="http://schemas.microsoft.com/office/drawing/2014/main" xmlns="" val="3833182905"/>
                  </a:ext>
                </a:extLst>
              </a:tr>
              <a:tr h="594360">
                <a:tc vMerge="1">
                  <a:txBody>
                    <a:bodyPr/>
                    <a:lstStyle/>
                    <a:p>
                      <a:pPr rtl="1"/>
                      <a:endParaRPr lang="fa-IR"/>
                    </a:p>
                  </a:txBody>
                  <a:tcP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vMerge="1">
                  <a:txBody>
                    <a:bodyPr/>
                    <a:lstStyle/>
                    <a:p>
                      <a:pPr rtl="1"/>
                      <a:endParaRPr lang="fa-IR"/>
                    </a:p>
                  </a:txBody>
                  <a:tcPr/>
                </a:tc>
                <a:extLst>
                  <a:ext uri="{0D108BD9-81ED-4DB2-BD59-A6C34878D82A}">
                    <a16:rowId xmlns:a16="http://schemas.microsoft.com/office/drawing/2014/main" xmlns="" val="216307964"/>
                  </a:ext>
                </a:extLst>
              </a:tr>
              <a:tr h="370840">
                <a:tc>
                  <a:txBody>
                    <a:bodyPr/>
                    <a:lstStyle/>
                    <a:p>
                      <a:pPr algn="r" rtl="1"/>
                      <a:r>
                        <a:rPr lang="fa-IR" dirty="0">
                          <a:cs typeface="B Nazanin" panose="00000400000000000000" pitchFamily="2" charset="-78"/>
                        </a:rPr>
                        <a:t>1- تعداد جلسات عمومی والدین</a:t>
                      </a:r>
                    </a:p>
                  </a:txBody>
                  <a:tcPr/>
                </a:tc>
                <a:tc>
                  <a:txBody>
                    <a:bodyPr/>
                    <a:lstStyle/>
                    <a:p>
                      <a:pPr algn="r" rtl="1"/>
                      <a:r>
                        <a:rPr lang="fa-IR" dirty="0">
                          <a:cs typeface="B Nazanin" panose="00000400000000000000" pitchFamily="2" charset="-78"/>
                        </a:rPr>
                        <a:t>5/22</a:t>
                      </a:r>
                    </a:p>
                  </a:txBody>
                  <a:tcPr/>
                </a:tc>
                <a:tc>
                  <a:txBody>
                    <a:bodyPr/>
                    <a:lstStyle/>
                    <a:p>
                      <a:pPr algn="r" rtl="1"/>
                      <a:r>
                        <a:rPr lang="fa-IR" dirty="0">
                          <a:cs typeface="B Nazanin" panose="00000400000000000000" pitchFamily="2" charset="-78"/>
                        </a:rPr>
                        <a:t>6/76</a:t>
                      </a:r>
                    </a:p>
                  </a:txBody>
                  <a:tcPr/>
                </a:tc>
                <a:tc>
                  <a:txBody>
                    <a:bodyPr/>
                    <a:lstStyle/>
                    <a:p>
                      <a:pPr algn="r" rtl="1"/>
                      <a:r>
                        <a:rPr lang="fa-IR" dirty="0">
                          <a:cs typeface="B Nazanin" panose="00000400000000000000" pitchFamily="2" charset="-78"/>
                        </a:rPr>
                        <a:t>3/7</a:t>
                      </a:r>
                    </a:p>
                  </a:txBody>
                  <a:tcPr/>
                </a:tc>
                <a:tc>
                  <a:txBody>
                    <a:bodyPr/>
                    <a:lstStyle/>
                    <a:p>
                      <a:pPr algn="r" rtl="1"/>
                      <a:r>
                        <a:rPr lang="fa-IR" dirty="0">
                          <a:cs typeface="B Nazanin" panose="00000400000000000000" pitchFamily="2" charset="-78"/>
                        </a:rPr>
                        <a:t>4/91</a:t>
                      </a:r>
                    </a:p>
                  </a:txBody>
                  <a:tcPr/>
                </a:tc>
                <a:tc>
                  <a:txBody>
                    <a:bodyPr/>
                    <a:lstStyle/>
                    <a:p>
                      <a:pPr algn="r" rtl="1"/>
                      <a:r>
                        <a:rPr lang="fa-IR" dirty="0">
                          <a:cs typeface="B Nazanin" panose="00000400000000000000" pitchFamily="2" charset="-78"/>
                        </a:rPr>
                        <a:t>1/678</a:t>
                      </a:r>
                    </a:p>
                  </a:txBody>
                  <a:tcPr/>
                </a:tc>
                <a:extLst>
                  <a:ext uri="{0D108BD9-81ED-4DB2-BD59-A6C34878D82A}">
                    <a16:rowId xmlns:a16="http://schemas.microsoft.com/office/drawing/2014/main" xmlns="" val="3985532473"/>
                  </a:ext>
                </a:extLst>
              </a:tr>
              <a:tr h="370840">
                <a:tc>
                  <a:txBody>
                    <a:bodyPr/>
                    <a:lstStyle/>
                    <a:p>
                      <a:pPr algn="r" rtl="1"/>
                      <a:r>
                        <a:rPr lang="fa-IR" dirty="0">
                          <a:cs typeface="B Nazanin" panose="00000400000000000000" pitchFamily="2" charset="-78"/>
                        </a:rPr>
                        <a:t>2- تعداد جلسات آموزش خانواده</a:t>
                      </a:r>
                    </a:p>
                  </a:txBody>
                  <a:tcPr/>
                </a:tc>
                <a:tc>
                  <a:txBody>
                    <a:bodyPr/>
                    <a:lstStyle/>
                    <a:p>
                      <a:pPr algn="r" rtl="1"/>
                      <a:r>
                        <a:rPr lang="fa-IR" dirty="0">
                          <a:cs typeface="B Nazanin" panose="00000400000000000000" pitchFamily="2" charset="-78"/>
                        </a:rPr>
                        <a:t>4/92</a:t>
                      </a:r>
                    </a:p>
                  </a:txBody>
                  <a:tcPr/>
                </a:tc>
                <a:tc>
                  <a:txBody>
                    <a:bodyPr/>
                    <a:lstStyle/>
                    <a:p>
                      <a:pPr algn="r" rtl="1"/>
                      <a:r>
                        <a:rPr lang="fa-IR" dirty="0">
                          <a:cs typeface="B Nazanin" panose="00000400000000000000" pitchFamily="2" charset="-78"/>
                        </a:rPr>
                        <a:t>6/01</a:t>
                      </a:r>
                    </a:p>
                  </a:txBody>
                  <a:tcPr/>
                </a:tc>
                <a:tc>
                  <a:txBody>
                    <a:bodyPr/>
                    <a:lstStyle/>
                    <a:p>
                      <a:pPr algn="r" rtl="1"/>
                      <a:r>
                        <a:rPr lang="fa-IR" dirty="0">
                          <a:cs typeface="B Nazanin" panose="00000400000000000000" pitchFamily="2" charset="-78"/>
                        </a:rPr>
                        <a:t>3/53</a:t>
                      </a:r>
                    </a:p>
                  </a:txBody>
                  <a:tcPr/>
                </a:tc>
                <a:tc>
                  <a:txBody>
                    <a:bodyPr/>
                    <a:lstStyle/>
                    <a:p>
                      <a:pPr algn="r" rtl="1"/>
                      <a:r>
                        <a:rPr lang="fa-IR" dirty="0">
                          <a:cs typeface="B Nazanin" panose="00000400000000000000" pitchFamily="2" charset="-78"/>
                        </a:rPr>
                        <a:t>5/01</a:t>
                      </a:r>
                    </a:p>
                  </a:txBody>
                  <a:tcPr/>
                </a:tc>
                <a:tc>
                  <a:txBody>
                    <a:bodyPr/>
                    <a:lstStyle/>
                    <a:p>
                      <a:pPr algn="r" rtl="1"/>
                      <a:r>
                        <a:rPr lang="fa-IR" dirty="0">
                          <a:cs typeface="B Nazanin" panose="00000400000000000000" pitchFamily="2" charset="-78"/>
                        </a:rPr>
                        <a:t>1/087</a:t>
                      </a:r>
                    </a:p>
                  </a:txBody>
                  <a:tcPr/>
                </a:tc>
                <a:extLst>
                  <a:ext uri="{0D108BD9-81ED-4DB2-BD59-A6C34878D82A}">
                    <a16:rowId xmlns:a16="http://schemas.microsoft.com/office/drawing/2014/main" xmlns="" val="4112047788"/>
                  </a:ext>
                </a:extLst>
              </a:tr>
              <a:tr h="370840">
                <a:tc>
                  <a:txBody>
                    <a:bodyPr/>
                    <a:lstStyle/>
                    <a:p>
                      <a:pPr algn="r" rtl="1"/>
                      <a:r>
                        <a:rPr lang="fa-IR" sz="1600" dirty="0">
                          <a:cs typeface="B Nazanin" panose="00000400000000000000" pitchFamily="2" charset="-78"/>
                        </a:rPr>
                        <a:t>3-تعداد فعالیت های با مشارکت والدین</a:t>
                      </a:r>
                    </a:p>
                  </a:txBody>
                  <a:tcPr/>
                </a:tc>
                <a:tc>
                  <a:txBody>
                    <a:bodyPr/>
                    <a:lstStyle/>
                    <a:p>
                      <a:pPr algn="r" rtl="1"/>
                      <a:r>
                        <a:rPr lang="fa-IR" dirty="0">
                          <a:cs typeface="B Nazanin" panose="00000400000000000000" pitchFamily="2" charset="-78"/>
                        </a:rPr>
                        <a:t>2/88</a:t>
                      </a:r>
                    </a:p>
                  </a:txBody>
                  <a:tcPr/>
                </a:tc>
                <a:tc>
                  <a:txBody>
                    <a:bodyPr/>
                    <a:lstStyle/>
                    <a:p>
                      <a:pPr algn="r" rtl="1"/>
                      <a:r>
                        <a:rPr lang="fa-IR" dirty="0">
                          <a:cs typeface="B Nazanin" panose="00000400000000000000" pitchFamily="2" charset="-78"/>
                        </a:rPr>
                        <a:t>3/30</a:t>
                      </a:r>
                    </a:p>
                  </a:txBody>
                  <a:tcPr/>
                </a:tc>
                <a:tc>
                  <a:txBody>
                    <a:bodyPr/>
                    <a:lstStyle/>
                    <a:p>
                      <a:pPr algn="r" rtl="1"/>
                      <a:r>
                        <a:rPr lang="fa-IR" dirty="0">
                          <a:cs typeface="B Nazanin" panose="00000400000000000000" pitchFamily="2" charset="-78"/>
                        </a:rPr>
                        <a:t>2/63</a:t>
                      </a:r>
                    </a:p>
                  </a:txBody>
                  <a:tcPr/>
                </a:tc>
                <a:tc>
                  <a:txBody>
                    <a:bodyPr/>
                    <a:lstStyle/>
                    <a:p>
                      <a:pPr algn="r" rtl="1"/>
                      <a:r>
                        <a:rPr lang="fa-IR" dirty="0">
                          <a:cs typeface="B Nazanin" panose="00000400000000000000" pitchFamily="2" charset="-78"/>
                        </a:rPr>
                        <a:t>3/06</a:t>
                      </a:r>
                    </a:p>
                  </a:txBody>
                  <a:tcPr/>
                </a:tc>
                <a:tc>
                  <a:txBody>
                    <a:bodyPr/>
                    <a:lstStyle/>
                    <a:p>
                      <a:pPr algn="r" rtl="1"/>
                      <a:r>
                        <a:rPr lang="fa-IR" dirty="0">
                          <a:cs typeface="B Nazanin" panose="00000400000000000000" pitchFamily="2" charset="-78"/>
                        </a:rPr>
                        <a:t>0/654</a:t>
                      </a:r>
                    </a:p>
                  </a:txBody>
                  <a:tcPr/>
                </a:tc>
                <a:extLst>
                  <a:ext uri="{0D108BD9-81ED-4DB2-BD59-A6C34878D82A}">
                    <a16:rowId xmlns:a16="http://schemas.microsoft.com/office/drawing/2014/main" xmlns="" val="1153558980"/>
                  </a:ext>
                </a:extLst>
              </a:tr>
              <a:tr h="370840">
                <a:tc>
                  <a:txBody>
                    <a:bodyPr/>
                    <a:lstStyle/>
                    <a:p>
                      <a:pPr algn="r" rtl="1"/>
                      <a:r>
                        <a:rPr lang="fa-IR" sz="1600" dirty="0">
                          <a:cs typeface="B Nazanin" panose="00000400000000000000" pitchFamily="2" charset="-78"/>
                        </a:rPr>
                        <a:t>4- تعداد دفعات اعلام کتبی نمرات</a:t>
                      </a:r>
                    </a:p>
                  </a:txBody>
                  <a:tcPr/>
                </a:tc>
                <a:tc>
                  <a:txBody>
                    <a:bodyPr/>
                    <a:lstStyle/>
                    <a:p>
                      <a:pPr algn="r" rtl="1"/>
                      <a:r>
                        <a:rPr lang="fa-IR" dirty="0">
                          <a:cs typeface="B Nazanin" panose="00000400000000000000" pitchFamily="2" charset="-78"/>
                        </a:rPr>
                        <a:t>2/11</a:t>
                      </a:r>
                    </a:p>
                  </a:txBody>
                  <a:tcPr/>
                </a:tc>
                <a:tc>
                  <a:txBody>
                    <a:bodyPr/>
                    <a:lstStyle/>
                    <a:p>
                      <a:pPr algn="r" rtl="1"/>
                      <a:r>
                        <a:rPr lang="fa-IR" dirty="0">
                          <a:cs typeface="B Nazanin" panose="00000400000000000000" pitchFamily="2" charset="-78"/>
                        </a:rPr>
                        <a:t>5/19</a:t>
                      </a:r>
                    </a:p>
                  </a:txBody>
                  <a:tcPr/>
                </a:tc>
                <a:tc>
                  <a:txBody>
                    <a:bodyPr/>
                    <a:lstStyle/>
                    <a:p>
                      <a:pPr algn="r" rtl="1"/>
                      <a:r>
                        <a:rPr lang="fa-IR" dirty="0">
                          <a:cs typeface="B Nazanin" panose="00000400000000000000" pitchFamily="2" charset="-78"/>
                        </a:rPr>
                        <a:t>3/7</a:t>
                      </a:r>
                    </a:p>
                  </a:txBody>
                  <a:tcPr/>
                </a:tc>
                <a:tc>
                  <a:txBody>
                    <a:bodyPr/>
                    <a:lstStyle/>
                    <a:p>
                      <a:pPr algn="r" rtl="1"/>
                      <a:r>
                        <a:rPr lang="fa-IR" dirty="0">
                          <a:cs typeface="B Nazanin" panose="00000400000000000000" pitchFamily="2" charset="-78"/>
                        </a:rPr>
                        <a:t>4/23</a:t>
                      </a:r>
                    </a:p>
                  </a:txBody>
                  <a:tcPr/>
                </a:tc>
                <a:tc>
                  <a:txBody>
                    <a:bodyPr/>
                    <a:lstStyle/>
                    <a:p>
                      <a:pPr algn="r" rtl="1"/>
                      <a:r>
                        <a:rPr lang="fa-IR" dirty="0">
                          <a:cs typeface="B Nazanin" panose="00000400000000000000" pitchFamily="2" charset="-78"/>
                        </a:rPr>
                        <a:t>0/61</a:t>
                      </a:r>
                    </a:p>
                  </a:txBody>
                  <a:tcPr/>
                </a:tc>
                <a:extLst>
                  <a:ext uri="{0D108BD9-81ED-4DB2-BD59-A6C34878D82A}">
                    <a16:rowId xmlns:a16="http://schemas.microsoft.com/office/drawing/2014/main" xmlns="" val="2401148159"/>
                  </a:ext>
                </a:extLst>
              </a:tr>
            </a:tbl>
          </a:graphicData>
        </a:graphic>
      </p:graphicFrame>
      <p:cxnSp>
        <p:nvCxnSpPr>
          <p:cNvPr id="6" name="Straight Connector 5">
            <a:extLst>
              <a:ext uri="{FF2B5EF4-FFF2-40B4-BE49-F238E27FC236}">
                <a16:creationId xmlns:a16="http://schemas.microsoft.com/office/drawing/2014/main" xmlns="" id="{A70FC3E3-5A11-5E89-CDB2-84A4410D85C0}"/>
              </a:ext>
            </a:extLst>
          </p:cNvPr>
          <p:cNvCxnSpPr/>
          <p:nvPr/>
        </p:nvCxnSpPr>
        <p:spPr>
          <a:xfrm flipH="1">
            <a:off x="7489371" y="711200"/>
            <a:ext cx="2699658" cy="580571"/>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4BE320C1-B8C9-D2E1-B9AC-3C7E50676B9E}"/>
              </a:ext>
            </a:extLst>
          </p:cNvPr>
          <p:cNvCxnSpPr/>
          <p:nvPr/>
        </p:nvCxnSpPr>
        <p:spPr>
          <a:xfrm flipH="1">
            <a:off x="8403771" y="719666"/>
            <a:ext cx="1756228" cy="1152677"/>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162300" y="1872343"/>
            <a:ext cx="6146800" cy="369332"/>
          </a:xfrm>
          <a:prstGeom prst="rect">
            <a:avLst/>
          </a:prstGeom>
          <a:noFill/>
        </p:spPr>
        <p:txBody>
          <a:bodyPr wrap="square" rtlCol="1">
            <a:spAutoFit/>
          </a:bodyPr>
          <a:lstStyle/>
          <a:p>
            <a:r>
              <a:rPr lang="fa-IR" smtClean="0"/>
              <a:t>جدول 8: مشخصات اماری ناشی از تاثیر مشارکت والدین در پیشرفت تحصیلی</a:t>
            </a:r>
            <a:endParaRPr lang="fa-IR"/>
          </a:p>
        </p:txBody>
      </p:sp>
    </p:spTree>
    <p:extLst>
      <p:ext uri="{BB962C8B-B14F-4D97-AF65-F5344CB8AC3E}">
        <p14:creationId xmlns:p14="http://schemas.microsoft.com/office/powerpoint/2010/main" val="3900669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نتایج بدست آمده از </a:t>
            </a:r>
            <a:r>
              <a:rPr lang="fa-IR" sz="3200">
                <a:solidFill>
                  <a:srgbClr val="FF0000"/>
                </a:solidFill>
                <a:cs typeface="B Zar" panose="00000400000000000000" pitchFamily="2" charset="-78"/>
              </a:rPr>
              <a:t>آزمون فرضیه سوم</a:t>
            </a:r>
            <a:r>
              <a:rPr lang="fa-IR">
                <a:cs typeface="B Zar" panose="00000400000000000000" pitchFamily="2" charset="-78"/>
              </a:rPr>
              <a:t>( تأثیر مشارکت دانش آموزان در امور مدرسه بر پیشرفت تحصیلی) مبیّن آنست که در مورد عامل ردیف اول و دوم تفاوت  معنادار مشاهده نشده و فرض صفر تأیید گردیده، اما در مورد عامل ردیف سوم، تفاوت معنادار است و فرض مخالف تأیید شده است( جدول 9).</a:t>
            </a:r>
          </a:p>
        </p:txBody>
      </p:sp>
    </p:spTree>
    <p:extLst>
      <p:ext uri="{BB962C8B-B14F-4D97-AF65-F5344CB8AC3E}">
        <p14:creationId xmlns:p14="http://schemas.microsoft.com/office/powerpoint/2010/main" val="3652124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39D7BF8F-48D8-E545-60C3-EA2E282BE582}"/>
              </a:ext>
            </a:extLst>
          </p:cNvPr>
          <p:cNvGraphicFramePr>
            <a:graphicFrameLocks noGrp="1"/>
          </p:cNvGraphicFramePr>
          <p:nvPr>
            <p:extLst>
              <p:ext uri="{D42A27DB-BD31-4B8C-83A1-F6EECF244321}">
                <p14:modId xmlns:p14="http://schemas.microsoft.com/office/powerpoint/2010/main" val="605377866"/>
              </p:ext>
            </p:extLst>
          </p:nvPr>
        </p:nvGraphicFramePr>
        <p:xfrm>
          <a:off x="1698172" y="3055620"/>
          <a:ext cx="8679540" cy="2292528"/>
        </p:xfrm>
        <a:graphic>
          <a:graphicData uri="http://schemas.openxmlformats.org/drawingml/2006/table">
            <a:tbl>
              <a:tblPr rtl="1" firstRow="1" bandRow="1">
                <a:tableStyleId>{5C22544A-7EE6-4342-B048-85BDC9FD1C3A}</a:tableStyleId>
              </a:tblPr>
              <a:tblGrid>
                <a:gridCol w="2893180">
                  <a:extLst>
                    <a:ext uri="{9D8B030D-6E8A-4147-A177-3AD203B41FA5}">
                      <a16:colId xmlns:a16="http://schemas.microsoft.com/office/drawing/2014/main" xmlns="" val="1549673790"/>
                    </a:ext>
                  </a:extLst>
                </a:gridCol>
                <a:gridCol w="964393">
                  <a:extLst>
                    <a:ext uri="{9D8B030D-6E8A-4147-A177-3AD203B41FA5}">
                      <a16:colId xmlns:a16="http://schemas.microsoft.com/office/drawing/2014/main" xmlns="" val="2024331870"/>
                    </a:ext>
                  </a:extLst>
                </a:gridCol>
                <a:gridCol w="1226158">
                  <a:extLst>
                    <a:ext uri="{9D8B030D-6E8A-4147-A177-3AD203B41FA5}">
                      <a16:colId xmlns:a16="http://schemas.microsoft.com/office/drawing/2014/main" xmlns="" val="2817554061"/>
                    </a:ext>
                  </a:extLst>
                </a:gridCol>
                <a:gridCol w="898952">
                  <a:extLst>
                    <a:ext uri="{9D8B030D-6E8A-4147-A177-3AD203B41FA5}">
                      <a16:colId xmlns:a16="http://schemas.microsoft.com/office/drawing/2014/main" xmlns="" val="2368839528"/>
                    </a:ext>
                  </a:extLst>
                </a:gridCol>
                <a:gridCol w="1177938">
                  <a:extLst>
                    <a:ext uri="{9D8B030D-6E8A-4147-A177-3AD203B41FA5}">
                      <a16:colId xmlns:a16="http://schemas.microsoft.com/office/drawing/2014/main" xmlns="" val="2251931967"/>
                    </a:ext>
                  </a:extLst>
                </a:gridCol>
                <a:gridCol w="1518919">
                  <a:extLst>
                    <a:ext uri="{9D8B030D-6E8A-4147-A177-3AD203B41FA5}">
                      <a16:colId xmlns:a16="http://schemas.microsoft.com/office/drawing/2014/main" xmlns="" val="497196917"/>
                    </a:ext>
                  </a:extLst>
                </a:gridCol>
              </a:tblGrid>
              <a:tr h="0">
                <a:tc rowSpan="2">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gridSpan="2">
                  <a:txBody>
                    <a:bodyPr/>
                    <a:lstStyle/>
                    <a:p>
                      <a:pPr algn="ctr" rtl="1"/>
                      <a:r>
                        <a:rPr lang="fa-IR" dirty="0">
                          <a:cs typeface="B Nazanin" panose="00000400000000000000" pitchFamily="2" charset="-78"/>
                        </a:rPr>
                        <a:t>موفق</a:t>
                      </a:r>
                    </a:p>
                  </a:txBody>
                  <a:tcPr anchor="ctr"/>
                </a:tc>
                <a:tc hMerge="1">
                  <a:txBody>
                    <a:bodyPr/>
                    <a:lstStyle/>
                    <a:p>
                      <a:pPr algn="r" rtl="1"/>
                      <a:endParaRPr lang="fa-IR" dirty="0">
                        <a:cs typeface="B Nazanin" panose="00000400000000000000" pitchFamily="2" charset="-78"/>
                      </a:endParaRPr>
                    </a:p>
                  </a:txBody>
                  <a:tcPr/>
                </a:tc>
                <a:tc gridSpan="2">
                  <a:txBody>
                    <a:bodyPr/>
                    <a:lstStyle/>
                    <a:p>
                      <a:pPr algn="ctr" rtl="1"/>
                      <a:r>
                        <a:rPr lang="fa-IR" dirty="0">
                          <a:cs typeface="B Nazanin" panose="00000400000000000000" pitchFamily="2" charset="-78"/>
                        </a:rPr>
                        <a:t>ناموفق</a:t>
                      </a:r>
                    </a:p>
                  </a:txBody>
                  <a:tcPr anchor="ctr"/>
                </a:tc>
                <a:tc hMerge="1">
                  <a:txBody>
                    <a:bodyPr/>
                    <a:lstStyle/>
                    <a:p>
                      <a:pPr algn="r" rtl="1"/>
                      <a:endParaRPr lang="fa-IR" dirty="0">
                        <a:cs typeface="B Nazanin" panose="00000400000000000000" pitchFamily="2" charset="-78"/>
                      </a:endParaRPr>
                    </a:p>
                  </a:txBody>
                  <a:tcPr/>
                </a:tc>
                <a:tc rowSpan="2">
                  <a:txBody>
                    <a:bodyPr/>
                    <a:lstStyle/>
                    <a:p>
                      <a:pPr algn="ctr" rtl="1"/>
                      <a:r>
                        <a:rPr lang="fa-IR" dirty="0">
                          <a:cs typeface="B Nazanin" panose="00000400000000000000" pitchFamily="2" charset="-78"/>
                        </a:rPr>
                        <a:t>آماره</a:t>
                      </a:r>
                    </a:p>
                  </a:txBody>
                  <a:tcPr anchor="ctr"/>
                </a:tc>
                <a:extLst>
                  <a:ext uri="{0D108BD9-81ED-4DB2-BD59-A6C34878D82A}">
                    <a16:rowId xmlns:a16="http://schemas.microsoft.com/office/drawing/2014/main" xmlns="" val="3833182905"/>
                  </a:ext>
                </a:extLst>
              </a:tr>
              <a:tr h="605791">
                <a:tc vMerge="1">
                  <a:txBody>
                    <a:bodyPr/>
                    <a:lstStyle/>
                    <a:p>
                      <a:pPr rtl="1"/>
                      <a:endParaRPr lang="fa-IR"/>
                    </a:p>
                  </a:txBody>
                  <a:tcP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vMerge="1">
                  <a:txBody>
                    <a:bodyPr/>
                    <a:lstStyle/>
                    <a:p>
                      <a:pPr rtl="1"/>
                      <a:endParaRPr lang="fa-IR"/>
                    </a:p>
                  </a:txBody>
                  <a:tcPr/>
                </a:tc>
                <a:extLst>
                  <a:ext uri="{0D108BD9-81ED-4DB2-BD59-A6C34878D82A}">
                    <a16:rowId xmlns:a16="http://schemas.microsoft.com/office/drawing/2014/main" xmlns="" val="216307964"/>
                  </a:ext>
                </a:extLst>
              </a:tr>
              <a:tr h="367936">
                <a:tc>
                  <a:txBody>
                    <a:bodyPr/>
                    <a:lstStyle/>
                    <a:p>
                      <a:pPr algn="r" rtl="1"/>
                      <a:r>
                        <a:rPr lang="fa-IR" sz="1100" dirty="0">
                          <a:cs typeface="B Nazanin" panose="00000400000000000000" pitchFamily="2" charset="-78"/>
                        </a:rPr>
                        <a:t>1- تعداد فعالیتهایی که با مشارکت دانش آموزان انجام گرفته</a:t>
                      </a:r>
                    </a:p>
                  </a:txBody>
                  <a:tcPr/>
                </a:tc>
                <a:tc>
                  <a:txBody>
                    <a:bodyPr/>
                    <a:lstStyle/>
                    <a:p>
                      <a:pPr algn="r" rtl="1"/>
                      <a:r>
                        <a:rPr lang="fa-IR" dirty="0">
                          <a:cs typeface="B Nazanin" panose="00000400000000000000" pitchFamily="2" charset="-78"/>
                        </a:rPr>
                        <a:t>3/11</a:t>
                      </a:r>
                    </a:p>
                  </a:txBody>
                  <a:tcPr/>
                </a:tc>
                <a:tc>
                  <a:txBody>
                    <a:bodyPr/>
                    <a:lstStyle/>
                    <a:p>
                      <a:pPr algn="r" rtl="1"/>
                      <a:r>
                        <a:rPr lang="fa-IR" dirty="0">
                          <a:cs typeface="B Nazanin" panose="00000400000000000000" pitchFamily="2" charset="-78"/>
                        </a:rPr>
                        <a:t>3/38</a:t>
                      </a:r>
                    </a:p>
                  </a:txBody>
                  <a:tcPr/>
                </a:tc>
                <a:tc>
                  <a:txBody>
                    <a:bodyPr/>
                    <a:lstStyle/>
                    <a:p>
                      <a:pPr algn="r" rtl="1"/>
                      <a:r>
                        <a:rPr lang="fa-IR" dirty="0">
                          <a:cs typeface="B Nazanin" panose="00000400000000000000" pitchFamily="2" charset="-78"/>
                        </a:rPr>
                        <a:t>3/13</a:t>
                      </a:r>
                    </a:p>
                  </a:txBody>
                  <a:tcPr/>
                </a:tc>
                <a:tc>
                  <a:txBody>
                    <a:bodyPr/>
                    <a:lstStyle/>
                    <a:p>
                      <a:pPr algn="r" rtl="1"/>
                      <a:r>
                        <a:rPr lang="fa-IR" dirty="0">
                          <a:cs typeface="B Nazanin" panose="00000400000000000000" pitchFamily="2" charset="-78"/>
                        </a:rPr>
                        <a:t>3/580</a:t>
                      </a:r>
                    </a:p>
                  </a:txBody>
                  <a:tcPr/>
                </a:tc>
                <a:tc>
                  <a:txBody>
                    <a:bodyPr/>
                    <a:lstStyle/>
                    <a:p>
                      <a:pPr algn="r" rtl="1"/>
                      <a:r>
                        <a:rPr lang="fa-IR" dirty="0">
                          <a:cs typeface="B Nazanin" panose="00000400000000000000" pitchFamily="2" charset="-78"/>
                        </a:rPr>
                        <a:t>52%</a:t>
                      </a:r>
                    </a:p>
                  </a:txBody>
                  <a:tcPr/>
                </a:tc>
                <a:extLst>
                  <a:ext uri="{0D108BD9-81ED-4DB2-BD59-A6C34878D82A}">
                    <a16:rowId xmlns:a16="http://schemas.microsoft.com/office/drawing/2014/main" xmlns="" val="3985532473"/>
                  </a:ext>
                </a:extLst>
              </a:tr>
              <a:tr h="367936">
                <a:tc>
                  <a:txBody>
                    <a:bodyPr/>
                    <a:lstStyle/>
                    <a:p>
                      <a:pPr algn="r" rtl="1"/>
                      <a:r>
                        <a:rPr lang="fa-IR" sz="1600" dirty="0">
                          <a:cs typeface="B Nazanin" panose="00000400000000000000" pitchFamily="2" charset="-78"/>
                        </a:rPr>
                        <a:t>2- تعداد گروههای فعال دانش آموزی</a:t>
                      </a:r>
                    </a:p>
                  </a:txBody>
                  <a:tcPr/>
                </a:tc>
                <a:tc>
                  <a:txBody>
                    <a:bodyPr/>
                    <a:lstStyle/>
                    <a:p>
                      <a:pPr algn="r" rtl="1"/>
                      <a:r>
                        <a:rPr lang="fa-IR" dirty="0">
                          <a:cs typeface="B Nazanin" panose="00000400000000000000" pitchFamily="2" charset="-78"/>
                        </a:rPr>
                        <a:t>2/40</a:t>
                      </a:r>
                    </a:p>
                  </a:txBody>
                  <a:tcPr/>
                </a:tc>
                <a:tc>
                  <a:txBody>
                    <a:bodyPr/>
                    <a:lstStyle/>
                    <a:p>
                      <a:pPr algn="r" rtl="1"/>
                      <a:r>
                        <a:rPr lang="fa-IR" dirty="0">
                          <a:cs typeface="B Nazanin" panose="00000400000000000000" pitchFamily="2" charset="-78"/>
                        </a:rPr>
                        <a:t>2/84</a:t>
                      </a:r>
                    </a:p>
                  </a:txBody>
                  <a:tcPr/>
                </a:tc>
                <a:tc>
                  <a:txBody>
                    <a:bodyPr/>
                    <a:lstStyle/>
                    <a:p>
                      <a:pPr algn="r" rtl="1"/>
                      <a:r>
                        <a:rPr lang="fa-IR" dirty="0">
                          <a:cs typeface="B Nazanin" panose="00000400000000000000" pitchFamily="2" charset="-78"/>
                        </a:rPr>
                        <a:t>2/2</a:t>
                      </a:r>
                    </a:p>
                  </a:txBody>
                  <a:tcPr/>
                </a:tc>
                <a:tc>
                  <a:txBody>
                    <a:bodyPr/>
                    <a:lstStyle/>
                    <a:p>
                      <a:pPr algn="r" rtl="1"/>
                      <a:r>
                        <a:rPr lang="fa-IR" dirty="0">
                          <a:cs typeface="B Nazanin" panose="00000400000000000000" pitchFamily="2" charset="-78"/>
                        </a:rPr>
                        <a:t>2/86</a:t>
                      </a:r>
                    </a:p>
                  </a:txBody>
                  <a:tcPr/>
                </a:tc>
                <a:tc>
                  <a:txBody>
                    <a:bodyPr/>
                    <a:lstStyle/>
                    <a:p>
                      <a:pPr algn="r" rtl="1"/>
                      <a:r>
                        <a:rPr lang="fa-IR" dirty="0">
                          <a:cs typeface="B Nazanin" panose="00000400000000000000" pitchFamily="2" charset="-78"/>
                        </a:rPr>
                        <a:t>0</a:t>
                      </a:r>
                    </a:p>
                  </a:txBody>
                  <a:tcPr/>
                </a:tc>
                <a:extLst>
                  <a:ext uri="{0D108BD9-81ED-4DB2-BD59-A6C34878D82A}">
                    <a16:rowId xmlns:a16="http://schemas.microsoft.com/office/drawing/2014/main" xmlns="" val="4112047788"/>
                  </a:ext>
                </a:extLst>
              </a:tr>
              <a:tr h="367936">
                <a:tc>
                  <a:txBody>
                    <a:bodyPr/>
                    <a:lstStyle/>
                    <a:p>
                      <a:pPr algn="r" rtl="1"/>
                      <a:r>
                        <a:rPr lang="fa-IR" sz="1600" dirty="0">
                          <a:cs typeface="B Nazanin" panose="00000400000000000000" pitchFamily="2" charset="-78"/>
                        </a:rPr>
                        <a:t>3- تعداد نمایشگاههای دانش آموزی</a:t>
                      </a:r>
                    </a:p>
                  </a:txBody>
                  <a:tcPr/>
                </a:tc>
                <a:tc>
                  <a:txBody>
                    <a:bodyPr/>
                    <a:lstStyle/>
                    <a:p>
                      <a:pPr algn="r" rtl="1"/>
                      <a:r>
                        <a:rPr lang="fa-IR" dirty="0">
                          <a:cs typeface="B Nazanin" panose="00000400000000000000" pitchFamily="2" charset="-78"/>
                        </a:rPr>
                        <a:t>3/07</a:t>
                      </a:r>
                    </a:p>
                  </a:txBody>
                  <a:tcPr/>
                </a:tc>
                <a:tc>
                  <a:txBody>
                    <a:bodyPr/>
                    <a:lstStyle/>
                    <a:p>
                      <a:pPr algn="r" rtl="1"/>
                      <a:r>
                        <a:rPr lang="fa-IR" dirty="0">
                          <a:cs typeface="B Nazanin" panose="00000400000000000000" pitchFamily="2" charset="-78"/>
                        </a:rPr>
                        <a:t>3/36</a:t>
                      </a:r>
                    </a:p>
                  </a:txBody>
                  <a:tcPr/>
                </a:tc>
                <a:tc>
                  <a:txBody>
                    <a:bodyPr/>
                    <a:lstStyle/>
                    <a:p>
                      <a:pPr algn="r" rtl="1"/>
                      <a:r>
                        <a:rPr lang="fa-IR" dirty="0">
                          <a:cs typeface="B Nazanin" panose="00000400000000000000" pitchFamily="2" charset="-78"/>
                        </a:rPr>
                        <a:t>2/3</a:t>
                      </a:r>
                    </a:p>
                  </a:txBody>
                  <a:tcPr/>
                </a:tc>
                <a:tc>
                  <a:txBody>
                    <a:bodyPr/>
                    <a:lstStyle/>
                    <a:p>
                      <a:pPr algn="r" rtl="1"/>
                      <a:r>
                        <a:rPr lang="fa-IR" dirty="0">
                          <a:cs typeface="B Nazanin" panose="00000400000000000000" pitchFamily="2" charset="-78"/>
                        </a:rPr>
                        <a:t>2/93</a:t>
                      </a:r>
                    </a:p>
                  </a:txBody>
                  <a:tcPr/>
                </a:tc>
                <a:tc>
                  <a:txBody>
                    <a:bodyPr/>
                    <a:lstStyle/>
                    <a:p>
                      <a:pPr algn="r" rtl="1"/>
                      <a:r>
                        <a:rPr lang="fa-IR" dirty="0">
                          <a:cs typeface="B Nazanin" panose="00000400000000000000" pitchFamily="2" charset="-78"/>
                        </a:rPr>
                        <a:t>1/89</a:t>
                      </a:r>
                    </a:p>
                  </a:txBody>
                  <a:tcPr/>
                </a:tc>
                <a:extLst>
                  <a:ext uri="{0D108BD9-81ED-4DB2-BD59-A6C34878D82A}">
                    <a16:rowId xmlns:a16="http://schemas.microsoft.com/office/drawing/2014/main" xmlns="" val="1153558980"/>
                  </a:ext>
                </a:extLst>
              </a:tr>
            </a:tbl>
          </a:graphicData>
        </a:graphic>
      </p:graphicFrame>
      <p:cxnSp>
        <p:nvCxnSpPr>
          <p:cNvPr id="6" name="Straight Connector 5">
            <a:extLst>
              <a:ext uri="{FF2B5EF4-FFF2-40B4-BE49-F238E27FC236}">
                <a16:creationId xmlns:a16="http://schemas.microsoft.com/office/drawing/2014/main" xmlns="" id="{A70FC3E3-5A11-5E89-CDB2-84A4410D85C0}"/>
              </a:ext>
            </a:extLst>
          </p:cNvPr>
          <p:cNvCxnSpPr>
            <a:cxnSpLocks/>
          </p:cNvCxnSpPr>
          <p:nvPr/>
        </p:nvCxnSpPr>
        <p:spPr>
          <a:xfrm flipH="1">
            <a:off x="7489371" y="719665"/>
            <a:ext cx="2888341" cy="57210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4BE320C1-B8C9-D2E1-B9AC-3C7E50676B9E}"/>
              </a:ext>
            </a:extLst>
          </p:cNvPr>
          <p:cNvCxnSpPr>
            <a:cxnSpLocks/>
          </p:cNvCxnSpPr>
          <p:nvPr/>
        </p:nvCxnSpPr>
        <p:spPr>
          <a:xfrm flipH="1">
            <a:off x="8403771" y="827314"/>
            <a:ext cx="2090057" cy="104502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530600" y="2133600"/>
            <a:ext cx="5499100" cy="646331"/>
          </a:xfrm>
          <a:prstGeom prst="rect">
            <a:avLst/>
          </a:prstGeom>
          <a:noFill/>
        </p:spPr>
        <p:txBody>
          <a:bodyPr wrap="square" rtlCol="1">
            <a:spAutoFit/>
          </a:bodyPr>
          <a:lstStyle/>
          <a:p>
            <a:r>
              <a:rPr lang="fa-IR" smtClean="0"/>
              <a:t>جدول 9: مشخصات اماری ناشی از تاثیر مشارکت دانش اموزان در امور مدرسه بر پیشرفت تحصیلی</a:t>
            </a:r>
            <a:endParaRPr lang="fa-IR"/>
          </a:p>
        </p:txBody>
      </p:sp>
    </p:spTree>
    <p:extLst>
      <p:ext uri="{BB962C8B-B14F-4D97-AF65-F5344CB8AC3E}">
        <p14:creationId xmlns:p14="http://schemas.microsoft.com/office/powerpoint/2010/main" val="368343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3200">
                <a:solidFill>
                  <a:srgbClr val="FF0000"/>
                </a:solidFill>
                <a:cs typeface="B Zar" panose="00000400000000000000" pitchFamily="2" charset="-78"/>
              </a:rPr>
              <a:t>نتایج آزمون آماری فرضیه چهارم</a:t>
            </a:r>
            <a:r>
              <a:rPr lang="fa-IR">
                <a:cs typeface="B Zar" panose="00000400000000000000" pitchFamily="2" charset="-78"/>
              </a:rPr>
              <a:t>( تأیر ایجاد انگیزه و تشویق دانش آموزان بر پیشرفت تحصیلی) مندرج در جدول 10 نشان می دهد که در مورد عوامل ردیف اول و سوم، تفاوت معنادار است ولی در مورد دیگر عوامل تفاوت معناداری مشاهده نگردید و فرضیه صفر مورد تأیید قرار گرفت.</a:t>
            </a:r>
          </a:p>
        </p:txBody>
      </p:sp>
    </p:spTree>
    <p:extLst>
      <p:ext uri="{BB962C8B-B14F-4D97-AF65-F5344CB8AC3E}">
        <p14:creationId xmlns:p14="http://schemas.microsoft.com/office/powerpoint/2010/main" val="380001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cs typeface="B Zar" panose="00000400000000000000" pitchFamily="2" charset="-78"/>
              </a:rPr>
              <a:t>- گسترۀ مساله مورد بررسی: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عصر مدیریت و رهبری، موفقیت نهادها و سازمانها تا حد زیادی به کارآیی و اثر بخشی((مدیریت)) بستگی دارد. مدرسه سازمانی است که مدیریت آن در تربیت کودکان و شکل دادن شخصیت آنان دخالت و نفوذ چشمگیری دارد و هرگونه کوتاهی، سهل انگاری و اشتباه تأثیر نامطلوبی بر روند تحول آنان می گذارد. بنابراین نقش مدیر به عنوان رهبر آموزشی در مدرسه را نمی توان نادیده انگاشت. بااینکه سازماندهی مناسب در مدارس، ساختمانهای مناسب، تجهیزات لازم و کافی می توان زمینه ساز تحقق اهداف آموزش و پرورش در مدارس می باشدولی آنچه اهمیت دارد، روح حاکم بر فضای آموزشی، ارتباط هنر علم و تجربه مدیریت و کاربرد روشهای صحیح تعلیم و تربیت است</a:t>
            </a:r>
            <a:endParaRPr lang="en-US">
              <a:cs typeface="B Zar" panose="00000400000000000000" pitchFamily="2" charset="-78"/>
            </a:endParaRPr>
          </a:p>
        </p:txBody>
      </p:sp>
      <p:sp>
        <p:nvSpPr>
          <p:cNvPr id="4" name="Rectangle 3"/>
          <p:cNvSpPr/>
          <p:nvPr/>
        </p:nvSpPr>
        <p:spPr>
          <a:xfrm>
            <a:off x="1322837" y="4935835"/>
            <a:ext cx="2993127"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رهبر آموزشی</a:t>
            </a:r>
            <a:endPar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418187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39D7BF8F-48D8-E545-60C3-EA2E282BE582}"/>
              </a:ext>
            </a:extLst>
          </p:cNvPr>
          <p:cNvGraphicFramePr>
            <a:graphicFrameLocks noGrp="1"/>
          </p:cNvGraphicFramePr>
          <p:nvPr>
            <p:extLst>
              <p:ext uri="{D42A27DB-BD31-4B8C-83A1-F6EECF244321}">
                <p14:modId xmlns:p14="http://schemas.microsoft.com/office/powerpoint/2010/main" val="403367375"/>
              </p:ext>
            </p:extLst>
          </p:nvPr>
        </p:nvGraphicFramePr>
        <p:xfrm>
          <a:off x="2068288" y="2895600"/>
          <a:ext cx="8679540" cy="3026224"/>
        </p:xfrm>
        <a:graphic>
          <a:graphicData uri="http://schemas.openxmlformats.org/drawingml/2006/table">
            <a:tbl>
              <a:tblPr rtl="1" firstRow="1" bandRow="1">
                <a:tableStyleId>{5C22544A-7EE6-4342-B048-85BDC9FD1C3A}</a:tableStyleId>
              </a:tblPr>
              <a:tblGrid>
                <a:gridCol w="2893180">
                  <a:extLst>
                    <a:ext uri="{9D8B030D-6E8A-4147-A177-3AD203B41FA5}">
                      <a16:colId xmlns:a16="http://schemas.microsoft.com/office/drawing/2014/main" xmlns="" val="1549673790"/>
                    </a:ext>
                  </a:extLst>
                </a:gridCol>
                <a:gridCol w="964393">
                  <a:extLst>
                    <a:ext uri="{9D8B030D-6E8A-4147-A177-3AD203B41FA5}">
                      <a16:colId xmlns:a16="http://schemas.microsoft.com/office/drawing/2014/main" xmlns="" val="2024331870"/>
                    </a:ext>
                  </a:extLst>
                </a:gridCol>
                <a:gridCol w="1226158">
                  <a:extLst>
                    <a:ext uri="{9D8B030D-6E8A-4147-A177-3AD203B41FA5}">
                      <a16:colId xmlns:a16="http://schemas.microsoft.com/office/drawing/2014/main" xmlns="" val="2817554061"/>
                    </a:ext>
                  </a:extLst>
                </a:gridCol>
                <a:gridCol w="898952">
                  <a:extLst>
                    <a:ext uri="{9D8B030D-6E8A-4147-A177-3AD203B41FA5}">
                      <a16:colId xmlns:a16="http://schemas.microsoft.com/office/drawing/2014/main" xmlns="" val="2368839528"/>
                    </a:ext>
                  </a:extLst>
                </a:gridCol>
                <a:gridCol w="1177938">
                  <a:extLst>
                    <a:ext uri="{9D8B030D-6E8A-4147-A177-3AD203B41FA5}">
                      <a16:colId xmlns:a16="http://schemas.microsoft.com/office/drawing/2014/main" xmlns="" val="2251931967"/>
                    </a:ext>
                  </a:extLst>
                </a:gridCol>
                <a:gridCol w="1518919">
                  <a:extLst>
                    <a:ext uri="{9D8B030D-6E8A-4147-A177-3AD203B41FA5}">
                      <a16:colId xmlns:a16="http://schemas.microsoft.com/office/drawing/2014/main" xmlns="" val="497196917"/>
                    </a:ext>
                  </a:extLst>
                </a:gridCol>
              </a:tblGrid>
              <a:tr h="191771">
                <a:tc rowSpan="2">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gridSpan="2">
                  <a:txBody>
                    <a:bodyPr/>
                    <a:lstStyle/>
                    <a:p>
                      <a:pPr algn="ctr" rtl="1"/>
                      <a:r>
                        <a:rPr lang="fa-IR" dirty="0">
                          <a:cs typeface="B Nazanin" panose="00000400000000000000" pitchFamily="2" charset="-78"/>
                        </a:rPr>
                        <a:t>موفق</a:t>
                      </a:r>
                    </a:p>
                  </a:txBody>
                  <a:tcPr anchor="ctr"/>
                </a:tc>
                <a:tc hMerge="1">
                  <a:txBody>
                    <a:bodyPr/>
                    <a:lstStyle/>
                    <a:p>
                      <a:pPr algn="r" rtl="1"/>
                      <a:endParaRPr lang="fa-IR" dirty="0">
                        <a:cs typeface="B Nazanin" panose="00000400000000000000" pitchFamily="2" charset="-78"/>
                      </a:endParaRPr>
                    </a:p>
                  </a:txBody>
                  <a:tcPr/>
                </a:tc>
                <a:tc gridSpan="2">
                  <a:txBody>
                    <a:bodyPr/>
                    <a:lstStyle/>
                    <a:p>
                      <a:pPr algn="ctr" rtl="1"/>
                      <a:r>
                        <a:rPr lang="fa-IR" dirty="0">
                          <a:cs typeface="B Nazanin" panose="00000400000000000000" pitchFamily="2" charset="-78"/>
                        </a:rPr>
                        <a:t>ناموفق</a:t>
                      </a:r>
                    </a:p>
                  </a:txBody>
                  <a:tcPr anchor="ctr"/>
                </a:tc>
                <a:tc hMerge="1">
                  <a:txBody>
                    <a:bodyPr/>
                    <a:lstStyle/>
                    <a:p>
                      <a:pPr algn="r" rtl="1"/>
                      <a:endParaRPr lang="fa-IR" dirty="0">
                        <a:cs typeface="B Nazanin" panose="00000400000000000000" pitchFamily="2" charset="-78"/>
                      </a:endParaRPr>
                    </a:p>
                  </a:txBody>
                  <a:tcPr/>
                </a:tc>
                <a:tc rowSpan="2">
                  <a:txBody>
                    <a:bodyPr/>
                    <a:lstStyle/>
                    <a:p>
                      <a:pPr algn="ctr" rtl="1"/>
                      <a:r>
                        <a:rPr lang="fa-IR" dirty="0">
                          <a:cs typeface="B Nazanin" panose="00000400000000000000" pitchFamily="2" charset="-78"/>
                        </a:rPr>
                        <a:t>آماره</a:t>
                      </a:r>
                    </a:p>
                  </a:txBody>
                  <a:tcPr anchor="ctr"/>
                </a:tc>
                <a:extLst>
                  <a:ext uri="{0D108BD9-81ED-4DB2-BD59-A6C34878D82A}">
                    <a16:rowId xmlns:a16="http://schemas.microsoft.com/office/drawing/2014/main" xmlns="" val="3833182905"/>
                  </a:ext>
                </a:extLst>
              </a:tr>
              <a:tr h="605791">
                <a:tc vMerge="1">
                  <a:txBody>
                    <a:bodyPr/>
                    <a:lstStyle/>
                    <a:p>
                      <a:pPr rtl="1"/>
                      <a:endParaRPr lang="fa-IR"/>
                    </a:p>
                  </a:txBody>
                  <a:tcP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vMerge="1">
                  <a:txBody>
                    <a:bodyPr/>
                    <a:lstStyle/>
                    <a:p>
                      <a:pPr rtl="1"/>
                      <a:endParaRPr lang="fa-IR"/>
                    </a:p>
                  </a:txBody>
                  <a:tcPr/>
                </a:tc>
                <a:extLst>
                  <a:ext uri="{0D108BD9-81ED-4DB2-BD59-A6C34878D82A}">
                    <a16:rowId xmlns:a16="http://schemas.microsoft.com/office/drawing/2014/main" xmlns="" val="216307964"/>
                  </a:ext>
                </a:extLst>
              </a:tr>
              <a:tr h="367936">
                <a:tc>
                  <a:txBody>
                    <a:bodyPr/>
                    <a:lstStyle/>
                    <a:p>
                      <a:pPr algn="r" rtl="1"/>
                      <a:r>
                        <a:rPr lang="fa-IR" sz="1400" dirty="0">
                          <a:cs typeface="B Nazanin" panose="00000400000000000000" pitchFamily="2" charset="-78"/>
                        </a:rPr>
                        <a:t>1- تعداد سخنرانیها عمومی توسط افراد متخصص</a:t>
                      </a:r>
                    </a:p>
                  </a:txBody>
                  <a:tcPr/>
                </a:tc>
                <a:tc>
                  <a:txBody>
                    <a:bodyPr/>
                    <a:lstStyle/>
                    <a:p>
                      <a:pPr algn="r" rtl="1"/>
                      <a:r>
                        <a:rPr lang="fa-IR" dirty="0">
                          <a:cs typeface="B Nazanin" panose="00000400000000000000" pitchFamily="2" charset="-78"/>
                        </a:rPr>
                        <a:t>3/92</a:t>
                      </a:r>
                    </a:p>
                  </a:txBody>
                  <a:tcPr/>
                </a:tc>
                <a:tc>
                  <a:txBody>
                    <a:bodyPr/>
                    <a:lstStyle/>
                    <a:p>
                      <a:pPr algn="r" rtl="1"/>
                      <a:r>
                        <a:rPr lang="fa-IR" dirty="0">
                          <a:cs typeface="B Nazanin" panose="00000400000000000000" pitchFamily="2" charset="-78"/>
                        </a:rPr>
                        <a:t>5/88</a:t>
                      </a:r>
                    </a:p>
                  </a:txBody>
                  <a:tcPr/>
                </a:tc>
                <a:tc>
                  <a:txBody>
                    <a:bodyPr/>
                    <a:lstStyle/>
                    <a:p>
                      <a:pPr algn="r" rtl="1"/>
                      <a:r>
                        <a:rPr lang="fa-IR" dirty="0">
                          <a:cs typeface="B Nazanin" panose="00000400000000000000" pitchFamily="2" charset="-78"/>
                        </a:rPr>
                        <a:t>2/33</a:t>
                      </a:r>
                    </a:p>
                  </a:txBody>
                  <a:tcPr/>
                </a:tc>
                <a:tc>
                  <a:txBody>
                    <a:bodyPr/>
                    <a:lstStyle/>
                    <a:p>
                      <a:pPr algn="r" rtl="1"/>
                      <a:r>
                        <a:rPr lang="fa-IR" dirty="0">
                          <a:cs typeface="B Nazanin" panose="00000400000000000000" pitchFamily="2" charset="-78"/>
                        </a:rPr>
                        <a:t>3/70</a:t>
                      </a:r>
                    </a:p>
                  </a:txBody>
                  <a:tcPr/>
                </a:tc>
                <a:tc>
                  <a:txBody>
                    <a:bodyPr/>
                    <a:lstStyle/>
                    <a:p>
                      <a:pPr algn="r" rtl="1"/>
                      <a:r>
                        <a:rPr lang="fa-IR" dirty="0">
                          <a:cs typeface="B Nazanin" panose="00000400000000000000" pitchFamily="2" charset="-78"/>
                        </a:rPr>
                        <a:t>1/677</a:t>
                      </a:r>
                    </a:p>
                  </a:txBody>
                  <a:tcPr/>
                </a:tc>
                <a:extLst>
                  <a:ext uri="{0D108BD9-81ED-4DB2-BD59-A6C34878D82A}">
                    <a16:rowId xmlns:a16="http://schemas.microsoft.com/office/drawing/2014/main" xmlns="" val="3985532473"/>
                  </a:ext>
                </a:extLst>
              </a:tr>
              <a:tr h="367936">
                <a:tc>
                  <a:txBody>
                    <a:bodyPr/>
                    <a:lstStyle/>
                    <a:p>
                      <a:pPr algn="r" rtl="1"/>
                      <a:r>
                        <a:rPr lang="fa-IR" sz="1600" dirty="0">
                          <a:cs typeface="B Nazanin" panose="00000400000000000000" pitchFamily="2" charset="-78"/>
                        </a:rPr>
                        <a:t>2- تعداد اردو های علمی – تفریحی</a:t>
                      </a:r>
                    </a:p>
                  </a:txBody>
                  <a:tcPr/>
                </a:tc>
                <a:tc>
                  <a:txBody>
                    <a:bodyPr/>
                    <a:lstStyle/>
                    <a:p>
                      <a:pPr algn="r" rtl="1"/>
                      <a:r>
                        <a:rPr lang="fa-IR" dirty="0">
                          <a:cs typeface="B Nazanin" panose="00000400000000000000" pitchFamily="2" charset="-78"/>
                        </a:rPr>
                        <a:t>5/38</a:t>
                      </a:r>
                    </a:p>
                  </a:txBody>
                  <a:tcPr/>
                </a:tc>
                <a:tc>
                  <a:txBody>
                    <a:bodyPr/>
                    <a:lstStyle/>
                    <a:p>
                      <a:pPr algn="r" rtl="1"/>
                      <a:r>
                        <a:rPr lang="fa-IR" dirty="0">
                          <a:cs typeface="B Nazanin" panose="00000400000000000000" pitchFamily="2" charset="-78"/>
                        </a:rPr>
                        <a:t>5/80</a:t>
                      </a:r>
                    </a:p>
                  </a:txBody>
                  <a:tcPr/>
                </a:tc>
                <a:tc>
                  <a:txBody>
                    <a:bodyPr/>
                    <a:lstStyle/>
                    <a:p>
                      <a:pPr algn="r" rtl="1"/>
                      <a:r>
                        <a:rPr lang="fa-IR" dirty="0">
                          <a:cs typeface="B Nazanin" panose="00000400000000000000" pitchFamily="2" charset="-78"/>
                        </a:rPr>
                        <a:t>4/30</a:t>
                      </a:r>
                    </a:p>
                  </a:txBody>
                  <a:tcPr/>
                </a:tc>
                <a:tc>
                  <a:txBody>
                    <a:bodyPr/>
                    <a:lstStyle/>
                    <a:p>
                      <a:pPr algn="r" rtl="1"/>
                      <a:r>
                        <a:rPr lang="fa-IR" dirty="0">
                          <a:cs typeface="B Nazanin" panose="00000400000000000000" pitchFamily="2" charset="-78"/>
                        </a:rPr>
                        <a:t>5/47</a:t>
                      </a:r>
                    </a:p>
                  </a:txBody>
                  <a:tcPr/>
                </a:tc>
                <a:tc>
                  <a:txBody>
                    <a:bodyPr/>
                    <a:lstStyle/>
                    <a:p>
                      <a:pPr algn="r" rtl="1"/>
                      <a:r>
                        <a:rPr lang="fa-IR" dirty="0">
                          <a:cs typeface="B Nazanin" panose="00000400000000000000" pitchFamily="2" charset="-78"/>
                        </a:rPr>
                        <a:t>1/22</a:t>
                      </a:r>
                    </a:p>
                  </a:txBody>
                  <a:tcPr/>
                </a:tc>
                <a:extLst>
                  <a:ext uri="{0D108BD9-81ED-4DB2-BD59-A6C34878D82A}">
                    <a16:rowId xmlns:a16="http://schemas.microsoft.com/office/drawing/2014/main" xmlns="" val="4112047788"/>
                  </a:ext>
                </a:extLst>
              </a:tr>
              <a:tr h="367936">
                <a:tc>
                  <a:txBody>
                    <a:bodyPr/>
                    <a:lstStyle/>
                    <a:p>
                      <a:pPr algn="r" rtl="1"/>
                      <a:r>
                        <a:rPr lang="fa-IR" sz="1600" dirty="0">
                          <a:cs typeface="B Nazanin" panose="00000400000000000000" pitchFamily="2" charset="-78"/>
                        </a:rPr>
                        <a:t>3- میانگین مبالغ هزینه شده برای جوایز</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400" kern="1200" dirty="0">
                          <a:solidFill>
                            <a:schemeClr val="dk1"/>
                          </a:solidFill>
                          <a:effectLst/>
                          <a:latin typeface="+mn-lt"/>
                          <a:ea typeface="+mn-ea"/>
                          <a:cs typeface="+mn-cs"/>
                        </a:rPr>
                        <a:t>213/44</a:t>
                      </a:r>
                      <a:endParaRPr lang="en-US" sz="1400" kern="1200" dirty="0">
                        <a:solidFill>
                          <a:schemeClr val="dk1"/>
                        </a:solidFill>
                        <a:effectLst/>
                        <a:latin typeface="+mn-lt"/>
                        <a:ea typeface="+mn-ea"/>
                        <a:cs typeface="+mn-cs"/>
                      </a:endParaRPr>
                    </a:p>
                  </a:txBody>
                  <a:tcPr/>
                </a:tc>
                <a:tc>
                  <a:txBody>
                    <a:bodyPr/>
                    <a:lstStyle/>
                    <a:p>
                      <a:pPr algn="ctr" rtl="1"/>
                      <a:r>
                        <a:rPr lang="fa-IR" dirty="0">
                          <a:cs typeface="B Nazanin" panose="00000400000000000000" pitchFamily="2" charset="-78"/>
                        </a:rPr>
                        <a:t>290/02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400" kern="1200" dirty="0">
                          <a:solidFill>
                            <a:schemeClr val="dk1"/>
                          </a:solidFill>
                          <a:effectLst/>
                          <a:latin typeface="+mn-lt"/>
                          <a:ea typeface="+mn-ea"/>
                          <a:cs typeface="+mn-cs"/>
                        </a:rPr>
                        <a:t>113/33</a:t>
                      </a:r>
                      <a:endParaRPr lang="en-US" sz="1400" kern="1200" dirty="0">
                        <a:solidFill>
                          <a:schemeClr val="dk1"/>
                        </a:solidFill>
                        <a:effectLst/>
                        <a:latin typeface="+mn-lt"/>
                        <a:ea typeface="+mn-ea"/>
                        <a:cs typeface="+mn-cs"/>
                      </a:endParaRPr>
                    </a:p>
                  </a:txBody>
                  <a:tcPr/>
                </a:tc>
                <a:tc>
                  <a:txBody>
                    <a:bodyPr/>
                    <a:lstStyle/>
                    <a:p>
                      <a:pPr algn="ctr" rtl="1"/>
                      <a:r>
                        <a:rPr lang="fa-IR" dirty="0">
                          <a:cs typeface="B Nazanin" panose="00000400000000000000" pitchFamily="2" charset="-78"/>
                        </a:rPr>
                        <a:t>140/15</a:t>
                      </a:r>
                    </a:p>
                  </a:txBody>
                  <a:tcPr/>
                </a:tc>
                <a:tc>
                  <a:txBody>
                    <a:bodyPr/>
                    <a:lstStyle/>
                    <a:p>
                      <a:pPr algn="ctr" rtl="1"/>
                      <a:r>
                        <a:rPr lang="fa-IR" dirty="0">
                          <a:cs typeface="B Nazanin" panose="00000400000000000000" pitchFamily="2" charset="-78"/>
                        </a:rPr>
                        <a:t>2/970</a:t>
                      </a:r>
                    </a:p>
                  </a:txBody>
                  <a:tcPr/>
                </a:tc>
                <a:extLst>
                  <a:ext uri="{0D108BD9-81ED-4DB2-BD59-A6C34878D82A}">
                    <a16:rowId xmlns:a16="http://schemas.microsoft.com/office/drawing/2014/main" xmlns="" val="1153558980"/>
                  </a:ext>
                </a:extLst>
              </a:tr>
              <a:tr h="367936">
                <a:tc>
                  <a:txBody>
                    <a:bodyPr/>
                    <a:lstStyle/>
                    <a:p>
                      <a:pPr algn="r" rtl="1"/>
                      <a:r>
                        <a:rPr lang="fa-IR" sz="1600" dirty="0">
                          <a:cs typeface="B Nazanin" panose="00000400000000000000" pitchFamily="2" charset="-78"/>
                        </a:rPr>
                        <a:t>4- تعداد روش های ابتکاری تشویق</a:t>
                      </a:r>
                    </a:p>
                  </a:txBody>
                  <a:tcPr/>
                </a:tc>
                <a:tc>
                  <a:txBody>
                    <a:bodyPr/>
                    <a:lstStyle/>
                    <a:p>
                      <a:pPr algn="r" rtl="1"/>
                      <a:r>
                        <a:rPr lang="fa-IR" dirty="0">
                          <a:cs typeface="B Nazanin" panose="00000400000000000000" pitchFamily="2" charset="-78"/>
                        </a:rPr>
                        <a:t>1/296</a:t>
                      </a:r>
                    </a:p>
                  </a:txBody>
                  <a:tcPr/>
                </a:tc>
                <a:tc>
                  <a:txBody>
                    <a:bodyPr/>
                    <a:lstStyle/>
                    <a:p>
                      <a:pPr algn="r" rtl="1"/>
                      <a:r>
                        <a:rPr lang="fa-IR" dirty="0">
                          <a:cs typeface="B Nazanin" panose="00000400000000000000" pitchFamily="2" charset="-78"/>
                        </a:rPr>
                        <a:t>1/45</a:t>
                      </a:r>
                    </a:p>
                  </a:txBody>
                  <a:tcPr/>
                </a:tc>
                <a:tc>
                  <a:txBody>
                    <a:bodyPr/>
                    <a:lstStyle/>
                    <a:p>
                      <a:pPr algn="r" rtl="1"/>
                      <a:r>
                        <a:rPr lang="fa-IR" dirty="0">
                          <a:cs typeface="B Nazanin" panose="00000400000000000000" pitchFamily="2" charset="-78"/>
                        </a:rPr>
                        <a:t>1/266</a:t>
                      </a:r>
                    </a:p>
                  </a:txBody>
                  <a:tcPr/>
                </a:tc>
                <a:tc>
                  <a:txBody>
                    <a:bodyPr/>
                    <a:lstStyle/>
                    <a:p>
                      <a:pPr algn="r" rtl="1"/>
                      <a:r>
                        <a:rPr lang="fa-IR" dirty="0">
                          <a:cs typeface="B Nazanin" panose="00000400000000000000" pitchFamily="2" charset="-78"/>
                        </a:rPr>
                        <a:t>1/26</a:t>
                      </a:r>
                    </a:p>
                  </a:txBody>
                  <a:tcPr/>
                </a:tc>
                <a:tc>
                  <a:txBody>
                    <a:bodyPr/>
                    <a:lstStyle/>
                    <a:p>
                      <a:pPr algn="r" rtl="1"/>
                      <a:r>
                        <a:rPr lang="fa-IR" dirty="0">
                          <a:cs typeface="B Nazanin" panose="00000400000000000000" pitchFamily="2" charset="-78"/>
                        </a:rPr>
                        <a:t>0/174</a:t>
                      </a:r>
                    </a:p>
                  </a:txBody>
                  <a:tcPr/>
                </a:tc>
                <a:extLst>
                  <a:ext uri="{0D108BD9-81ED-4DB2-BD59-A6C34878D82A}">
                    <a16:rowId xmlns:a16="http://schemas.microsoft.com/office/drawing/2014/main" xmlns="" val="2515029219"/>
                  </a:ext>
                </a:extLst>
              </a:tr>
              <a:tr h="190139">
                <a:tc>
                  <a:txBody>
                    <a:bodyPr/>
                    <a:lstStyle/>
                    <a:p>
                      <a:pPr algn="r" rtl="1"/>
                      <a:r>
                        <a:rPr lang="fa-IR" sz="1400" dirty="0">
                          <a:cs typeface="B Nazanin" panose="00000400000000000000" pitchFamily="2" charset="-78"/>
                        </a:rPr>
                        <a:t>5- تعداد شرکت کنندگان مسابقات علمی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400" kern="1200" dirty="0">
                          <a:solidFill>
                            <a:schemeClr val="dk1"/>
                          </a:solidFill>
                          <a:effectLst/>
                          <a:latin typeface="+mn-lt"/>
                          <a:ea typeface="+mn-ea"/>
                          <a:cs typeface="+mn-cs"/>
                        </a:rPr>
                        <a:t>95/71</a:t>
                      </a:r>
                      <a:endParaRPr lang="en-US" sz="1400" kern="1200" dirty="0">
                        <a:solidFill>
                          <a:schemeClr val="dk1"/>
                        </a:solidFill>
                        <a:effectLst/>
                        <a:latin typeface="+mn-lt"/>
                        <a:ea typeface="+mn-ea"/>
                        <a:cs typeface="+mn-cs"/>
                      </a:endParaRPr>
                    </a:p>
                  </a:txBody>
                  <a:tcPr/>
                </a:tc>
                <a:tc>
                  <a:txBody>
                    <a:bodyPr/>
                    <a:lstStyle/>
                    <a:p>
                      <a:pPr algn="ctr" rtl="1"/>
                      <a:r>
                        <a:rPr lang="fa-IR" dirty="0">
                          <a:cs typeface="B Nazanin" panose="00000400000000000000" pitchFamily="2" charset="-78"/>
                        </a:rPr>
                        <a:t>107/49</a:t>
                      </a:r>
                    </a:p>
                  </a:txBody>
                  <a:tcPr/>
                </a:tc>
                <a:tc>
                  <a:txBody>
                    <a:bodyPr/>
                    <a:lstStyle/>
                    <a:p>
                      <a:pPr algn="r" rtl="1"/>
                      <a:r>
                        <a:rPr lang="fa-IR" dirty="0">
                          <a:cs typeface="B Nazanin" panose="00000400000000000000" pitchFamily="2" charset="-78"/>
                        </a:rPr>
                        <a:t>71/79</a:t>
                      </a:r>
                    </a:p>
                  </a:txBody>
                  <a:tcPr/>
                </a:tc>
                <a:tc>
                  <a:txBody>
                    <a:bodyPr/>
                    <a:lstStyle/>
                    <a:p>
                      <a:pPr algn="ctr" rtl="1"/>
                      <a:r>
                        <a:rPr lang="fa-IR" dirty="0">
                          <a:cs typeface="B Nazanin" panose="00000400000000000000" pitchFamily="2" charset="-78"/>
                        </a:rPr>
                        <a:t>107/82</a:t>
                      </a:r>
                    </a:p>
                  </a:txBody>
                  <a:tcPr/>
                </a:tc>
                <a:tc>
                  <a:txBody>
                    <a:bodyPr/>
                    <a:lstStyle/>
                    <a:p>
                      <a:pPr algn="r" rtl="1"/>
                      <a:r>
                        <a:rPr lang="fa-IR" dirty="0">
                          <a:cs typeface="B Nazanin" panose="00000400000000000000" pitchFamily="2" charset="-78"/>
                        </a:rPr>
                        <a:t>1/229</a:t>
                      </a:r>
                    </a:p>
                  </a:txBody>
                  <a:tcPr/>
                </a:tc>
                <a:extLst>
                  <a:ext uri="{0D108BD9-81ED-4DB2-BD59-A6C34878D82A}">
                    <a16:rowId xmlns:a16="http://schemas.microsoft.com/office/drawing/2014/main" xmlns="" val="2265965888"/>
                  </a:ext>
                </a:extLst>
              </a:tr>
            </a:tbl>
          </a:graphicData>
        </a:graphic>
      </p:graphicFrame>
      <p:cxnSp>
        <p:nvCxnSpPr>
          <p:cNvPr id="6" name="Straight Connector 5">
            <a:extLst>
              <a:ext uri="{FF2B5EF4-FFF2-40B4-BE49-F238E27FC236}">
                <a16:creationId xmlns:a16="http://schemas.microsoft.com/office/drawing/2014/main" xmlns="" id="{A70FC3E3-5A11-5E89-CDB2-84A4410D85C0}"/>
              </a:ext>
            </a:extLst>
          </p:cNvPr>
          <p:cNvCxnSpPr>
            <a:cxnSpLocks/>
          </p:cNvCxnSpPr>
          <p:nvPr/>
        </p:nvCxnSpPr>
        <p:spPr>
          <a:xfrm flipH="1">
            <a:off x="7489371" y="719665"/>
            <a:ext cx="2888341" cy="57210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4BE320C1-B8C9-D2E1-B9AC-3C7E50676B9E}"/>
              </a:ext>
            </a:extLst>
          </p:cNvPr>
          <p:cNvCxnSpPr>
            <a:cxnSpLocks/>
          </p:cNvCxnSpPr>
          <p:nvPr/>
        </p:nvCxnSpPr>
        <p:spPr>
          <a:xfrm flipH="1">
            <a:off x="8403771" y="827314"/>
            <a:ext cx="2090057" cy="104502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962400" y="1765300"/>
            <a:ext cx="5334000" cy="646331"/>
          </a:xfrm>
          <a:prstGeom prst="rect">
            <a:avLst/>
          </a:prstGeom>
          <a:noFill/>
        </p:spPr>
        <p:txBody>
          <a:bodyPr wrap="square" rtlCol="1">
            <a:spAutoFit/>
          </a:bodyPr>
          <a:lstStyle/>
          <a:p>
            <a:pPr algn="ctr"/>
            <a:r>
              <a:rPr lang="fa-IR" smtClean="0">
                <a:cs typeface="B Zar" panose="00000400000000000000" pitchFamily="2" charset="-78"/>
              </a:rPr>
              <a:t>جدول 10- مشخصات اماری ناشی از تاثیر ایجاد انگیزه و تشویق دانش آموزان بر پیشرفت تحصیلی</a:t>
            </a:r>
            <a:endParaRPr lang="fa-IR">
              <a:cs typeface="B Zar" panose="00000400000000000000" pitchFamily="2" charset="-78"/>
            </a:endParaRPr>
          </a:p>
        </p:txBody>
      </p:sp>
    </p:spTree>
    <p:extLst>
      <p:ext uri="{BB962C8B-B14F-4D97-AF65-F5344CB8AC3E}">
        <p14:creationId xmlns:p14="http://schemas.microsoft.com/office/powerpoint/2010/main" val="2858425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3200" smtClean="0">
                <a:solidFill>
                  <a:srgbClr val="FF0000"/>
                </a:solidFill>
                <a:cs typeface="B Zar" panose="00000400000000000000" pitchFamily="2" charset="-78"/>
              </a:rPr>
              <a:t>نتایج </a:t>
            </a:r>
            <a:r>
              <a:rPr lang="fa-IR" sz="3200">
                <a:solidFill>
                  <a:srgbClr val="FF0000"/>
                </a:solidFill>
                <a:cs typeface="B Zar" panose="00000400000000000000" pitchFamily="2" charset="-78"/>
              </a:rPr>
              <a:t>حاصل از آزمون فرضیه پنجم </a:t>
            </a:r>
            <a:r>
              <a:rPr lang="fa-IR">
                <a:cs typeface="B Zar" panose="00000400000000000000" pitchFamily="2" charset="-78"/>
              </a:rPr>
              <a:t>مبنی بر تأثیر مهار عملیات و اعمال بازخورد بر پیشرفت تحصیلی بیانگر آنست که در مورد عامل چهارم تفاوت معنادار نیست ولی در مورد عوامل ردیف سوم، پنجم و ششم تفاوت معنادار است و فرض مخالف مورد تأیید می باشد.( جدول 11). در مورد عوامل ردیف اول و دوم که به صورت توصیفی بررسی شده، صد در صد مدارس موفق و ناموفق مقطع ابتدائی و راهنمائی در ثلث اول امتحان رسمی گرفته اند و در دبیرستانها نیز 83% مدارس موفق و ناموفق امتحان رسمی برگزارنموده اند. بنابراین بین مدارس موفق و ناموفق در نحوه امتحان گرفتن تفاوتی مشاهده نمی شود.</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4022094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39D7BF8F-48D8-E545-60C3-EA2E282BE582}"/>
              </a:ext>
            </a:extLst>
          </p:cNvPr>
          <p:cNvGraphicFramePr>
            <a:graphicFrameLocks noGrp="1"/>
          </p:cNvGraphicFramePr>
          <p:nvPr>
            <p:extLst>
              <p:ext uri="{D42A27DB-BD31-4B8C-83A1-F6EECF244321}">
                <p14:modId xmlns:p14="http://schemas.microsoft.com/office/powerpoint/2010/main" val="1791823428"/>
              </p:ext>
            </p:extLst>
          </p:nvPr>
        </p:nvGraphicFramePr>
        <p:xfrm>
          <a:off x="1814288" y="2767331"/>
          <a:ext cx="8679540" cy="3607520"/>
        </p:xfrm>
        <a:graphic>
          <a:graphicData uri="http://schemas.openxmlformats.org/drawingml/2006/table">
            <a:tbl>
              <a:tblPr rtl="1" firstRow="1" bandRow="1">
                <a:tableStyleId>{5C22544A-7EE6-4342-B048-85BDC9FD1C3A}</a:tableStyleId>
              </a:tblPr>
              <a:tblGrid>
                <a:gridCol w="2893180">
                  <a:extLst>
                    <a:ext uri="{9D8B030D-6E8A-4147-A177-3AD203B41FA5}">
                      <a16:colId xmlns:a16="http://schemas.microsoft.com/office/drawing/2014/main" xmlns="" val="1549673790"/>
                    </a:ext>
                  </a:extLst>
                </a:gridCol>
                <a:gridCol w="964393">
                  <a:extLst>
                    <a:ext uri="{9D8B030D-6E8A-4147-A177-3AD203B41FA5}">
                      <a16:colId xmlns:a16="http://schemas.microsoft.com/office/drawing/2014/main" xmlns="" val="2024331870"/>
                    </a:ext>
                  </a:extLst>
                </a:gridCol>
                <a:gridCol w="1226158">
                  <a:extLst>
                    <a:ext uri="{9D8B030D-6E8A-4147-A177-3AD203B41FA5}">
                      <a16:colId xmlns:a16="http://schemas.microsoft.com/office/drawing/2014/main" xmlns="" val="2817554061"/>
                    </a:ext>
                  </a:extLst>
                </a:gridCol>
                <a:gridCol w="898952">
                  <a:extLst>
                    <a:ext uri="{9D8B030D-6E8A-4147-A177-3AD203B41FA5}">
                      <a16:colId xmlns:a16="http://schemas.microsoft.com/office/drawing/2014/main" xmlns="" val="2368839528"/>
                    </a:ext>
                  </a:extLst>
                </a:gridCol>
                <a:gridCol w="1177938">
                  <a:extLst>
                    <a:ext uri="{9D8B030D-6E8A-4147-A177-3AD203B41FA5}">
                      <a16:colId xmlns:a16="http://schemas.microsoft.com/office/drawing/2014/main" xmlns="" val="2251931967"/>
                    </a:ext>
                  </a:extLst>
                </a:gridCol>
                <a:gridCol w="1518919">
                  <a:extLst>
                    <a:ext uri="{9D8B030D-6E8A-4147-A177-3AD203B41FA5}">
                      <a16:colId xmlns:a16="http://schemas.microsoft.com/office/drawing/2014/main" xmlns="" val="497196917"/>
                    </a:ext>
                  </a:extLst>
                </a:gridCol>
              </a:tblGrid>
              <a:tr h="0">
                <a:tc rowSpan="2">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gridSpan="2">
                  <a:txBody>
                    <a:bodyPr/>
                    <a:lstStyle/>
                    <a:p>
                      <a:pPr algn="ctr" rtl="1"/>
                      <a:r>
                        <a:rPr lang="fa-IR" dirty="0">
                          <a:cs typeface="B Nazanin" panose="00000400000000000000" pitchFamily="2" charset="-78"/>
                        </a:rPr>
                        <a:t>موفق</a:t>
                      </a:r>
                    </a:p>
                  </a:txBody>
                  <a:tcPr anchor="ctr"/>
                </a:tc>
                <a:tc hMerge="1">
                  <a:txBody>
                    <a:bodyPr/>
                    <a:lstStyle/>
                    <a:p>
                      <a:pPr algn="r" rtl="1"/>
                      <a:endParaRPr lang="fa-IR" dirty="0">
                        <a:cs typeface="B Nazanin" panose="00000400000000000000" pitchFamily="2" charset="-78"/>
                      </a:endParaRPr>
                    </a:p>
                  </a:txBody>
                  <a:tcPr/>
                </a:tc>
                <a:tc gridSpan="2">
                  <a:txBody>
                    <a:bodyPr/>
                    <a:lstStyle/>
                    <a:p>
                      <a:pPr algn="ctr" rtl="1"/>
                      <a:r>
                        <a:rPr lang="fa-IR" dirty="0">
                          <a:cs typeface="B Nazanin" panose="00000400000000000000" pitchFamily="2" charset="-78"/>
                        </a:rPr>
                        <a:t>ناموفق</a:t>
                      </a:r>
                    </a:p>
                  </a:txBody>
                  <a:tcPr anchor="ctr"/>
                </a:tc>
                <a:tc hMerge="1">
                  <a:txBody>
                    <a:bodyPr/>
                    <a:lstStyle/>
                    <a:p>
                      <a:pPr algn="r" rtl="1"/>
                      <a:endParaRPr lang="fa-IR" dirty="0">
                        <a:cs typeface="B Nazanin" panose="00000400000000000000" pitchFamily="2" charset="-78"/>
                      </a:endParaRPr>
                    </a:p>
                  </a:txBody>
                  <a:tcPr/>
                </a:tc>
                <a:tc rowSpan="2">
                  <a:txBody>
                    <a:bodyPr/>
                    <a:lstStyle/>
                    <a:p>
                      <a:pPr algn="ctr" rtl="1"/>
                      <a:r>
                        <a:rPr lang="fa-IR" dirty="0">
                          <a:cs typeface="B Nazanin" panose="00000400000000000000" pitchFamily="2" charset="-78"/>
                        </a:rPr>
                        <a:t>آماره</a:t>
                      </a:r>
                    </a:p>
                  </a:txBody>
                  <a:tcPr anchor="ctr"/>
                </a:tc>
                <a:extLst>
                  <a:ext uri="{0D108BD9-81ED-4DB2-BD59-A6C34878D82A}">
                    <a16:rowId xmlns:a16="http://schemas.microsoft.com/office/drawing/2014/main" xmlns="" val="3833182905"/>
                  </a:ext>
                </a:extLst>
              </a:tr>
              <a:tr h="605791">
                <a:tc vMerge="1">
                  <a:txBody>
                    <a:bodyPr/>
                    <a:lstStyle/>
                    <a:p>
                      <a:pPr rtl="1"/>
                      <a:endParaRPr lang="fa-IR"/>
                    </a:p>
                  </a:txBody>
                  <a:tcP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a:txBody>
                    <a:bodyPr/>
                    <a:lstStyle/>
                    <a:p>
                      <a:pPr algn="r" rtl="1"/>
                      <a:r>
                        <a:rPr lang="fa-IR" dirty="0">
                          <a:cs typeface="B Nazanin" panose="00000400000000000000" pitchFamily="2" charset="-78"/>
                        </a:rPr>
                        <a:t>میانگین</a:t>
                      </a:r>
                    </a:p>
                  </a:txBody>
                  <a:tcPr anchor="ctr"/>
                </a:tc>
                <a:tc>
                  <a:txBody>
                    <a:bodyPr/>
                    <a:lstStyle/>
                    <a:p>
                      <a:pPr algn="r" rtl="1"/>
                      <a:r>
                        <a:rPr lang="fa-IR" dirty="0">
                          <a:cs typeface="B Nazanin" panose="00000400000000000000" pitchFamily="2" charset="-78"/>
                        </a:rPr>
                        <a:t>انحراف معیار</a:t>
                      </a:r>
                    </a:p>
                  </a:txBody>
                  <a:tcPr anchor="ctr"/>
                </a:tc>
                <a:tc vMerge="1">
                  <a:txBody>
                    <a:bodyPr/>
                    <a:lstStyle/>
                    <a:p>
                      <a:pPr rtl="1"/>
                      <a:endParaRPr lang="fa-IR"/>
                    </a:p>
                  </a:txBody>
                  <a:tcPr/>
                </a:tc>
                <a:extLst>
                  <a:ext uri="{0D108BD9-81ED-4DB2-BD59-A6C34878D82A}">
                    <a16:rowId xmlns:a16="http://schemas.microsoft.com/office/drawing/2014/main" xmlns="" val="216307964"/>
                  </a:ext>
                </a:extLst>
              </a:tr>
              <a:tr h="367936">
                <a:tc>
                  <a:txBody>
                    <a:bodyPr/>
                    <a:lstStyle/>
                    <a:p>
                      <a:pPr algn="r" rtl="1"/>
                      <a:r>
                        <a:rPr lang="fa-IR" sz="1400" dirty="0">
                          <a:cs typeface="B Nazanin" panose="00000400000000000000" pitchFamily="2" charset="-78"/>
                        </a:rPr>
                        <a:t>1- برگزاری رسمی امتحان ثلث اول</a:t>
                      </a:r>
                    </a:p>
                  </a:txBody>
                  <a:tcPr/>
                </a:tc>
                <a:tc>
                  <a:txBody>
                    <a:bodyPr/>
                    <a:lstStyle/>
                    <a:p>
                      <a:pPr algn="r" rtl="1"/>
                      <a:r>
                        <a:rPr lang="fa-IR" dirty="0">
                          <a:cs typeface="B Nazanin" panose="00000400000000000000" pitchFamily="2" charset="-78"/>
                        </a:rPr>
                        <a:t>توصیفی</a:t>
                      </a:r>
                    </a:p>
                  </a:txBody>
                  <a:tcPr/>
                </a:tc>
                <a:tc>
                  <a:txBody>
                    <a:bodyPr/>
                    <a:lstStyle/>
                    <a:p>
                      <a:pPr algn="r" rtl="1"/>
                      <a:r>
                        <a:rPr kumimoji="0" lang="fa-IR" sz="1800" b="0" i="0" u="none" strike="noStrike" kern="1200" cap="none" spc="0" normalizeH="0" baseline="0" noProof="0">
                          <a:ln>
                            <a:noFill/>
                          </a:ln>
                          <a:solidFill>
                            <a:prstClr val="black"/>
                          </a:solidFill>
                          <a:effectLst/>
                          <a:uLnTx/>
                          <a:uFillTx/>
                          <a:latin typeface="Calibri" panose="020F0502020204030204"/>
                          <a:ea typeface="+mn-ea"/>
                          <a:cs typeface="B Nazanin" panose="00000400000000000000" pitchFamily="2" charset="-78"/>
                        </a:rPr>
                        <a:t>توصیفی</a:t>
                      </a:r>
                      <a:endParaRPr lang="fa-IR" dirty="0">
                        <a:cs typeface="B Nazanin" panose="00000400000000000000" pitchFamily="2" charset="-78"/>
                      </a:endParaRPr>
                    </a:p>
                  </a:txBody>
                  <a:tcPr/>
                </a:tc>
                <a:tc>
                  <a:txBody>
                    <a:bodyPr/>
                    <a:lstStyle/>
                    <a:p>
                      <a:pPr algn="r" rtl="1"/>
                      <a:r>
                        <a:rPr kumimoji="0" lang="fa-IR" sz="1800" b="0" i="0" u="none" strike="noStrike" kern="1200" cap="none" spc="0" normalizeH="0" baseline="0" noProof="0">
                          <a:ln>
                            <a:noFill/>
                          </a:ln>
                          <a:solidFill>
                            <a:prstClr val="black"/>
                          </a:solidFill>
                          <a:effectLst/>
                          <a:uLnTx/>
                          <a:uFillTx/>
                          <a:latin typeface="Calibri" panose="020F0502020204030204"/>
                          <a:ea typeface="+mn-ea"/>
                          <a:cs typeface="B Nazanin" panose="00000400000000000000" pitchFamily="2" charset="-78"/>
                        </a:rPr>
                        <a:t>توصیفی</a:t>
                      </a:r>
                      <a:endParaRPr lang="fa-IR" dirty="0">
                        <a:cs typeface="B Nazanin" panose="00000400000000000000" pitchFamily="2" charset="-78"/>
                      </a:endParaRPr>
                    </a:p>
                  </a:txBody>
                  <a:tcPr/>
                </a:tc>
                <a:tc>
                  <a:txBody>
                    <a:bodyPr/>
                    <a:lstStyle/>
                    <a:p>
                      <a:pPr algn="r" rtl="1"/>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3985532473"/>
                  </a:ext>
                </a:extLst>
              </a:tr>
              <a:tr h="367936">
                <a:tc>
                  <a:txBody>
                    <a:bodyPr/>
                    <a:lstStyle/>
                    <a:p>
                      <a:pPr algn="r" rtl="1"/>
                      <a:r>
                        <a:rPr lang="fa-IR" sz="1600" dirty="0">
                          <a:cs typeface="B Nazanin" panose="00000400000000000000" pitchFamily="2" charset="-78"/>
                        </a:rPr>
                        <a:t>2- دخالت نمرات مستمر در ثلث اول</a:t>
                      </a:r>
                    </a:p>
                  </a:txBody>
                  <a:tcPr/>
                </a:tc>
                <a:tc>
                  <a:txBody>
                    <a:bodyPr/>
                    <a:lstStyle/>
                    <a:p>
                      <a:pPr algn="r" rtl="1"/>
                      <a:r>
                        <a:rPr kumimoji="0" lang="fa-IR" sz="1800" b="0" i="0" u="none" strike="noStrike" kern="1200" cap="none" spc="0" normalizeH="0" baseline="0" noProof="0">
                          <a:ln>
                            <a:noFill/>
                          </a:ln>
                          <a:solidFill>
                            <a:prstClr val="black"/>
                          </a:solidFill>
                          <a:effectLst/>
                          <a:uLnTx/>
                          <a:uFillTx/>
                          <a:latin typeface="Calibri" panose="020F0502020204030204"/>
                          <a:ea typeface="+mn-ea"/>
                          <a:cs typeface="B Nazanin" panose="00000400000000000000" pitchFamily="2" charset="-78"/>
                        </a:rPr>
                        <a:t>توصیفی</a:t>
                      </a:r>
                      <a:endParaRPr lang="fa-IR" dirty="0">
                        <a:cs typeface="B Nazanin" panose="00000400000000000000" pitchFamily="2" charset="-78"/>
                      </a:endParaRPr>
                    </a:p>
                  </a:txBody>
                  <a:tcPr/>
                </a:tc>
                <a:tc>
                  <a:txBody>
                    <a:bodyPr/>
                    <a:lstStyle/>
                    <a:p>
                      <a:pPr algn="r" rtl="1"/>
                      <a:r>
                        <a:rPr kumimoji="0" lang="fa-IR" sz="1800" b="0" i="0" u="none" strike="noStrike" kern="1200" cap="none" spc="0" normalizeH="0" baseline="0" noProof="0">
                          <a:ln>
                            <a:noFill/>
                          </a:ln>
                          <a:solidFill>
                            <a:prstClr val="black"/>
                          </a:solidFill>
                          <a:effectLst/>
                          <a:uLnTx/>
                          <a:uFillTx/>
                          <a:latin typeface="Calibri" panose="020F0502020204030204"/>
                          <a:ea typeface="+mn-ea"/>
                          <a:cs typeface="B Nazanin" panose="00000400000000000000" pitchFamily="2" charset="-78"/>
                        </a:rPr>
                        <a:t>توصیفی</a:t>
                      </a:r>
                      <a:endParaRPr lang="fa-IR" dirty="0">
                        <a:cs typeface="B Nazanin" panose="00000400000000000000" pitchFamily="2" charset="-78"/>
                      </a:endParaRPr>
                    </a:p>
                  </a:txBody>
                  <a:tcPr/>
                </a:tc>
                <a:tc>
                  <a:txBody>
                    <a:bodyPr/>
                    <a:lstStyle/>
                    <a:p>
                      <a:pPr algn="r" rtl="1"/>
                      <a:r>
                        <a:rPr kumimoji="0" lang="fa-IR" sz="1800" b="0" i="0" u="none" strike="noStrike" kern="1200" cap="none" spc="0" normalizeH="0" baseline="0" noProof="0">
                          <a:ln>
                            <a:noFill/>
                          </a:ln>
                          <a:solidFill>
                            <a:prstClr val="black"/>
                          </a:solidFill>
                          <a:effectLst/>
                          <a:uLnTx/>
                          <a:uFillTx/>
                          <a:latin typeface="Calibri" panose="020F0502020204030204"/>
                          <a:ea typeface="+mn-ea"/>
                          <a:cs typeface="B Nazanin" panose="00000400000000000000" pitchFamily="2" charset="-78"/>
                        </a:rPr>
                        <a:t>توصیفی</a:t>
                      </a:r>
                      <a:endParaRPr lang="fa-IR" dirty="0">
                        <a:cs typeface="B Nazanin" panose="00000400000000000000" pitchFamily="2" charset="-78"/>
                      </a:endParaRPr>
                    </a:p>
                  </a:txBody>
                  <a:tcPr/>
                </a:tc>
                <a:tc>
                  <a:txBody>
                    <a:bodyPr/>
                    <a:lstStyle/>
                    <a:p>
                      <a:pPr algn="r" rtl="1"/>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4112047788"/>
                  </a:ext>
                </a:extLst>
              </a:tr>
              <a:tr h="367936">
                <a:tc>
                  <a:txBody>
                    <a:bodyPr/>
                    <a:lstStyle/>
                    <a:p>
                      <a:pPr algn="r" rtl="1"/>
                      <a:r>
                        <a:rPr lang="fa-IR" sz="1600" dirty="0">
                          <a:cs typeface="B Nazanin" panose="00000400000000000000" pitchFamily="2" charset="-78"/>
                        </a:rPr>
                        <a:t>3- دخالت نمرات مستمر در ثلث دوم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B Nazanin" panose="00000400000000000000" pitchFamily="2" charset="-78"/>
                        </a:rPr>
                        <a:t>P</a:t>
                      </a:r>
                      <a:r>
                        <a:rPr lang="en-US" sz="1400" kern="1200" baseline="-25000" dirty="0">
                          <a:solidFill>
                            <a:schemeClr val="dk1"/>
                          </a:solidFill>
                          <a:effectLst/>
                          <a:latin typeface="+mn-lt"/>
                          <a:ea typeface="+mn-ea"/>
                          <a:cs typeface="+mn-cs"/>
                        </a:rPr>
                        <a:t>1</a:t>
                      </a:r>
                      <a:r>
                        <a:rPr lang="fa-IR" sz="1400" kern="1200" dirty="0">
                          <a:solidFill>
                            <a:schemeClr val="dk1"/>
                          </a:solidFill>
                          <a:effectLst/>
                          <a:latin typeface="+mn-lt"/>
                          <a:ea typeface="+mn-ea"/>
                          <a:cs typeface="+mn-cs"/>
                        </a:rPr>
                        <a:t>=</a:t>
                      </a:r>
                      <a:r>
                        <a:rPr lang="en-US" sz="1400" kern="1200" dirty="0">
                          <a:solidFill>
                            <a:schemeClr val="dk1"/>
                          </a:solidFill>
                          <a:effectLst/>
                          <a:latin typeface="+mn-lt"/>
                          <a:ea typeface="+mn-ea"/>
                          <a:cs typeface="+mn-cs"/>
                        </a:rPr>
                        <a:t>0/857</a:t>
                      </a:r>
                    </a:p>
                  </a:txBody>
                  <a:tcPr/>
                </a:tc>
                <a:tc>
                  <a:txBody>
                    <a:bodyPr/>
                    <a:lstStyle/>
                    <a:p>
                      <a:pPr algn="ctr" rtl="1"/>
                      <a:r>
                        <a:rPr lang="fa-IR" dirty="0">
                          <a:cs typeface="B Nazanin" panose="00000400000000000000" pitchFamily="2" charset="-78"/>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B Nazanin" panose="00000400000000000000" pitchFamily="2" charset="-78"/>
                        </a:rPr>
                        <a:t>P</a:t>
                      </a:r>
                      <a:r>
                        <a:rPr lang="en-US" sz="1400" kern="1200" baseline="-25000" dirty="0">
                          <a:solidFill>
                            <a:schemeClr val="dk1"/>
                          </a:solidFill>
                          <a:effectLst/>
                          <a:latin typeface="+mn-lt"/>
                          <a:ea typeface="+mn-ea"/>
                          <a:cs typeface="+mn-cs"/>
                        </a:rPr>
                        <a:t>2</a:t>
                      </a:r>
                      <a:r>
                        <a:rPr lang="fa-IR" sz="1400" kern="1200" dirty="0">
                          <a:solidFill>
                            <a:schemeClr val="dk1"/>
                          </a:solidFill>
                          <a:effectLst/>
                          <a:latin typeface="+mn-lt"/>
                          <a:ea typeface="+mn-ea"/>
                          <a:cs typeface="+mn-cs"/>
                        </a:rPr>
                        <a:t>=</a:t>
                      </a:r>
                      <a:r>
                        <a:rPr lang="en-US" sz="1400" kern="1200" dirty="0">
                          <a:solidFill>
                            <a:schemeClr val="dk1"/>
                          </a:solidFill>
                          <a:effectLst/>
                          <a:latin typeface="+mn-lt"/>
                          <a:ea typeface="+mn-ea"/>
                          <a:cs typeface="+mn-cs"/>
                        </a:rPr>
                        <a:t>0/583</a:t>
                      </a:r>
                    </a:p>
                  </a:txBody>
                  <a:tcPr/>
                </a:tc>
                <a:tc>
                  <a:txBody>
                    <a:bodyPr/>
                    <a:lstStyle/>
                    <a:p>
                      <a:pPr algn="ctr" rtl="1"/>
                      <a:r>
                        <a:rPr lang="fa-IR" dirty="0">
                          <a:cs typeface="B Nazanin" panose="00000400000000000000" pitchFamily="2" charset="-78"/>
                        </a:rPr>
                        <a:t>-</a:t>
                      </a:r>
                    </a:p>
                  </a:txBody>
                  <a:tcPr/>
                </a:tc>
                <a:tc>
                  <a:txBody>
                    <a:bodyPr/>
                    <a:lstStyle/>
                    <a:p>
                      <a:pPr algn="ctr" rtl="1"/>
                      <a:r>
                        <a:rPr lang="fa-IR" dirty="0">
                          <a:cs typeface="B Nazanin" panose="00000400000000000000" pitchFamily="2" charset="-78"/>
                        </a:rPr>
                        <a:t>2/188</a:t>
                      </a:r>
                    </a:p>
                  </a:txBody>
                  <a:tcPr/>
                </a:tc>
                <a:extLst>
                  <a:ext uri="{0D108BD9-81ED-4DB2-BD59-A6C34878D82A}">
                    <a16:rowId xmlns:a16="http://schemas.microsoft.com/office/drawing/2014/main" xmlns="" val="1153558980"/>
                  </a:ext>
                </a:extLst>
              </a:tr>
              <a:tr h="367936">
                <a:tc>
                  <a:txBody>
                    <a:bodyPr/>
                    <a:lstStyle/>
                    <a:p>
                      <a:pPr algn="r" rtl="1"/>
                      <a:r>
                        <a:rPr lang="fa-IR" sz="1600" dirty="0">
                          <a:cs typeface="B Nazanin" panose="00000400000000000000" pitchFamily="2" charset="-78"/>
                        </a:rPr>
                        <a:t>4- امتحانات برگزار شده بجز ثلثها</a:t>
                      </a:r>
                    </a:p>
                  </a:txBody>
                  <a:tcPr/>
                </a:tc>
                <a:tc>
                  <a:txBody>
                    <a:bodyPr/>
                    <a:lstStyle/>
                    <a:p>
                      <a:pPr algn="r" rtl="1"/>
                      <a:r>
                        <a:rPr lang="fa-IR" dirty="0">
                          <a:cs typeface="B Nazanin" panose="00000400000000000000" pitchFamily="2" charset="-78"/>
                        </a:rPr>
                        <a:t>8/22</a:t>
                      </a:r>
                    </a:p>
                  </a:txBody>
                  <a:tcPr/>
                </a:tc>
                <a:tc>
                  <a:txBody>
                    <a:bodyPr/>
                    <a:lstStyle/>
                    <a:p>
                      <a:pPr algn="r" rtl="1"/>
                      <a:r>
                        <a:rPr lang="fa-IR" dirty="0">
                          <a:cs typeface="B Nazanin" panose="00000400000000000000" pitchFamily="2" charset="-78"/>
                        </a:rPr>
                        <a:t>11/34</a:t>
                      </a:r>
                    </a:p>
                  </a:txBody>
                  <a:tcPr/>
                </a:tc>
                <a:tc>
                  <a:txBody>
                    <a:bodyPr/>
                    <a:lstStyle/>
                    <a:p>
                      <a:pPr algn="r" rtl="1"/>
                      <a:r>
                        <a:rPr lang="fa-IR" dirty="0">
                          <a:cs typeface="B Nazanin" panose="00000400000000000000" pitchFamily="2" charset="-78"/>
                        </a:rPr>
                        <a:t>6/43</a:t>
                      </a:r>
                    </a:p>
                  </a:txBody>
                  <a:tcPr/>
                </a:tc>
                <a:tc>
                  <a:txBody>
                    <a:bodyPr/>
                    <a:lstStyle/>
                    <a:p>
                      <a:pPr algn="r" rtl="1"/>
                      <a:r>
                        <a:rPr lang="fa-IR" dirty="0">
                          <a:cs typeface="B Nazanin" panose="00000400000000000000" pitchFamily="2" charset="-78"/>
                        </a:rPr>
                        <a:t>8/17</a:t>
                      </a:r>
                    </a:p>
                  </a:txBody>
                  <a:tcPr/>
                </a:tc>
                <a:tc>
                  <a:txBody>
                    <a:bodyPr/>
                    <a:lstStyle/>
                    <a:p>
                      <a:pPr algn="r" rtl="1"/>
                      <a:r>
                        <a:rPr lang="fa-IR" dirty="0">
                          <a:cs typeface="B Nazanin" panose="00000400000000000000" pitchFamily="2" charset="-78"/>
                        </a:rPr>
                        <a:t>1/07</a:t>
                      </a:r>
                    </a:p>
                  </a:txBody>
                  <a:tcPr/>
                </a:tc>
                <a:extLst>
                  <a:ext uri="{0D108BD9-81ED-4DB2-BD59-A6C34878D82A}">
                    <a16:rowId xmlns:a16="http://schemas.microsoft.com/office/drawing/2014/main" xmlns="" val="2515029219"/>
                  </a:ext>
                </a:extLst>
              </a:tr>
              <a:tr h="367936">
                <a:tc>
                  <a:txBody>
                    <a:bodyPr/>
                    <a:lstStyle/>
                    <a:p>
                      <a:pPr algn="r" rtl="1"/>
                      <a:r>
                        <a:rPr lang="fa-IR" sz="1400" dirty="0">
                          <a:cs typeface="B Nazanin" panose="00000400000000000000" pitchFamily="2" charset="-78"/>
                        </a:rPr>
                        <a:t>5- فعالیت های تقویتی بنیه علمی دانش آموزان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B Nazanin" panose="00000400000000000000" pitchFamily="2" charset="-78"/>
                        </a:rPr>
                        <a:t>P</a:t>
                      </a:r>
                      <a:r>
                        <a:rPr lang="en-US" sz="1400" kern="1200" baseline="-25000" dirty="0">
                          <a:solidFill>
                            <a:schemeClr val="dk1"/>
                          </a:solidFill>
                          <a:effectLst/>
                          <a:latin typeface="+mn-lt"/>
                          <a:ea typeface="+mn-ea"/>
                          <a:cs typeface="+mn-cs"/>
                        </a:rPr>
                        <a:t>1</a:t>
                      </a:r>
                      <a:r>
                        <a:rPr lang="fa-IR" sz="1400" kern="1200" dirty="0">
                          <a:solidFill>
                            <a:schemeClr val="dk1"/>
                          </a:solidFill>
                          <a:effectLst/>
                          <a:latin typeface="+mn-lt"/>
                          <a:ea typeface="+mn-ea"/>
                          <a:cs typeface="+mn-cs"/>
                        </a:rPr>
                        <a:t>=</a:t>
                      </a:r>
                      <a:r>
                        <a:rPr lang="en-US" sz="1400" kern="1200" dirty="0">
                          <a:solidFill>
                            <a:schemeClr val="dk1"/>
                          </a:solidFill>
                          <a:effectLst/>
                          <a:latin typeface="+mn-lt"/>
                          <a:ea typeface="+mn-ea"/>
                          <a:cs typeface="+mn-cs"/>
                        </a:rPr>
                        <a:t>0/37</a:t>
                      </a:r>
                    </a:p>
                  </a:txBody>
                  <a:tcPr/>
                </a:tc>
                <a:tc>
                  <a:txBody>
                    <a:bodyPr/>
                    <a:lstStyle/>
                    <a:p>
                      <a:pPr algn="ctr" rtl="1"/>
                      <a:r>
                        <a:rPr lang="fa-IR" dirty="0">
                          <a:cs typeface="B Nazanin" panose="00000400000000000000" pitchFamily="2" charset="-78"/>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B Nazanin" panose="00000400000000000000" pitchFamily="2" charset="-78"/>
                        </a:rPr>
                        <a:t>P</a:t>
                      </a:r>
                      <a:r>
                        <a:rPr lang="en-US" sz="1400" kern="1200" baseline="-25000" dirty="0">
                          <a:solidFill>
                            <a:schemeClr val="dk1"/>
                          </a:solidFill>
                          <a:effectLst/>
                          <a:latin typeface="+mn-lt"/>
                          <a:ea typeface="+mn-ea"/>
                          <a:cs typeface="+mn-cs"/>
                        </a:rPr>
                        <a:t>2</a:t>
                      </a:r>
                      <a:r>
                        <a:rPr lang="fa-IR" sz="1400" kern="1200" dirty="0">
                          <a:solidFill>
                            <a:schemeClr val="dk1"/>
                          </a:solidFill>
                          <a:effectLst/>
                          <a:latin typeface="+mn-lt"/>
                          <a:ea typeface="+mn-ea"/>
                          <a:cs typeface="+mn-cs"/>
                        </a:rPr>
                        <a:t>=</a:t>
                      </a:r>
                      <a:r>
                        <a:rPr lang="en-US" sz="1400" kern="1200" dirty="0">
                          <a:solidFill>
                            <a:schemeClr val="dk1"/>
                          </a:solidFill>
                          <a:effectLst/>
                          <a:latin typeface="+mn-lt"/>
                          <a:ea typeface="+mn-ea"/>
                          <a:cs typeface="+mn-cs"/>
                        </a:rPr>
                        <a:t>0/1</a:t>
                      </a:r>
                    </a:p>
                    <a:p>
                      <a:pPr algn="r" rtl="1"/>
                      <a:endParaRPr lang="fa-IR" dirty="0">
                        <a:cs typeface="B Nazanin" panose="00000400000000000000" pitchFamily="2" charset="-78"/>
                      </a:endParaRPr>
                    </a:p>
                  </a:txBody>
                  <a:tcPr/>
                </a:tc>
                <a:tc>
                  <a:txBody>
                    <a:bodyPr/>
                    <a:lstStyle/>
                    <a:p>
                      <a:pPr algn="ctr" rtl="1"/>
                      <a:r>
                        <a:rPr lang="fa-IR" dirty="0">
                          <a:cs typeface="B Nazanin" panose="00000400000000000000" pitchFamily="2" charset="-78"/>
                        </a:rPr>
                        <a:t>-</a:t>
                      </a:r>
                    </a:p>
                  </a:txBody>
                  <a:tcPr/>
                </a:tc>
                <a:tc>
                  <a:txBody>
                    <a:bodyPr/>
                    <a:lstStyle/>
                    <a:p>
                      <a:pPr algn="r" rtl="1"/>
                      <a:r>
                        <a:rPr lang="fa-IR" dirty="0">
                          <a:cs typeface="B Nazanin" panose="00000400000000000000" pitchFamily="2" charset="-78"/>
                        </a:rPr>
                        <a:t>2/523</a:t>
                      </a:r>
                    </a:p>
                  </a:txBody>
                  <a:tcPr/>
                </a:tc>
                <a:extLst>
                  <a:ext uri="{0D108BD9-81ED-4DB2-BD59-A6C34878D82A}">
                    <a16:rowId xmlns:a16="http://schemas.microsoft.com/office/drawing/2014/main" xmlns="" val="2265965888"/>
                  </a:ext>
                </a:extLst>
              </a:tr>
              <a:tr h="367936">
                <a:tc>
                  <a:txBody>
                    <a:bodyPr/>
                    <a:lstStyle/>
                    <a:p>
                      <a:pPr algn="r" rtl="1"/>
                      <a:r>
                        <a:rPr lang="fa-IR" sz="1600" dirty="0">
                          <a:cs typeface="B Nazanin" panose="00000400000000000000" pitchFamily="2" charset="-78"/>
                        </a:rPr>
                        <a:t>6- ساعات کلاس تقویتی</a:t>
                      </a:r>
                    </a:p>
                  </a:txBody>
                  <a:tcPr/>
                </a:tc>
                <a:tc>
                  <a:txBody>
                    <a:bodyPr/>
                    <a:lstStyle/>
                    <a:p>
                      <a:pPr algn="r" rtl="1"/>
                      <a:r>
                        <a:rPr lang="fa-IR" dirty="0">
                          <a:cs typeface="B Nazanin" panose="00000400000000000000" pitchFamily="2" charset="-78"/>
                        </a:rPr>
                        <a:t>40/08</a:t>
                      </a:r>
                    </a:p>
                  </a:txBody>
                  <a:tcPr/>
                </a:tc>
                <a:tc>
                  <a:txBody>
                    <a:bodyPr/>
                    <a:lstStyle/>
                    <a:p>
                      <a:pPr algn="r" rtl="1"/>
                      <a:r>
                        <a:rPr lang="fa-IR" dirty="0">
                          <a:cs typeface="B Nazanin" panose="00000400000000000000" pitchFamily="2" charset="-78"/>
                        </a:rPr>
                        <a:t>49/14</a:t>
                      </a:r>
                    </a:p>
                  </a:txBody>
                  <a:tcPr/>
                </a:tc>
                <a:tc>
                  <a:txBody>
                    <a:bodyPr/>
                    <a:lstStyle/>
                    <a:p>
                      <a:pPr algn="r" rtl="1"/>
                      <a:r>
                        <a:rPr lang="fa-IR" dirty="0">
                          <a:cs typeface="B Nazanin" panose="00000400000000000000" pitchFamily="2" charset="-78"/>
                        </a:rPr>
                        <a:t>23/52</a:t>
                      </a:r>
                    </a:p>
                  </a:txBody>
                  <a:tcPr/>
                </a:tc>
                <a:tc>
                  <a:txBody>
                    <a:bodyPr/>
                    <a:lstStyle/>
                    <a:p>
                      <a:pPr algn="r" rtl="1"/>
                      <a:r>
                        <a:rPr lang="fa-IR" dirty="0">
                          <a:cs typeface="B Nazanin" panose="00000400000000000000" pitchFamily="2" charset="-78"/>
                        </a:rPr>
                        <a:t>25/64</a:t>
                      </a:r>
                    </a:p>
                  </a:txBody>
                  <a:tcPr/>
                </a:tc>
                <a:tc>
                  <a:txBody>
                    <a:bodyPr/>
                    <a:lstStyle/>
                    <a:p>
                      <a:pPr algn="r" rtl="1"/>
                      <a:r>
                        <a:rPr lang="fa-IR" dirty="0">
                          <a:cs typeface="B Nazanin" panose="00000400000000000000" pitchFamily="2" charset="-78"/>
                        </a:rPr>
                        <a:t>2/99</a:t>
                      </a:r>
                    </a:p>
                  </a:txBody>
                  <a:tcPr/>
                </a:tc>
                <a:extLst>
                  <a:ext uri="{0D108BD9-81ED-4DB2-BD59-A6C34878D82A}">
                    <a16:rowId xmlns:a16="http://schemas.microsoft.com/office/drawing/2014/main" xmlns="" val="2095098907"/>
                  </a:ext>
                </a:extLst>
              </a:tr>
            </a:tbl>
          </a:graphicData>
        </a:graphic>
      </p:graphicFrame>
      <p:cxnSp>
        <p:nvCxnSpPr>
          <p:cNvPr id="6" name="Straight Connector 5">
            <a:extLst>
              <a:ext uri="{FF2B5EF4-FFF2-40B4-BE49-F238E27FC236}">
                <a16:creationId xmlns:a16="http://schemas.microsoft.com/office/drawing/2014/main" xmlns="" id="{A70FC3E3-5A11-5E89-CDB2-84A4410D85C0}"/>
              </a:ext>
            </a:extLst>
          </p:cNvPr>
          <p:cNvCxnSpPr>
            <a:cxnSpLocks/>
          </p:cNvCxnSpPr>
          <p:nvPr/>
        </p:nvCxnSpPr>
        <p:spPr>
          <a:xfrm flipH="1">
            <a:off x="7489371" y="719665"/>
            <a:ext cx="2888341" cy="57210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4BE320C1-B8C9-D2E1-B9AC-3C7E50676B9E}"/>
              </a:ext>
            </a:extLst>
          </p:cNvPr>
          <p:cNvCxnSpPr>
            <a:cxnSpLocks/>
          </p:cNvCxnSpPr>
          <p:nvPr/>
        </p:nvCxnSpPr>
        <p:spPr>
          <a:xfrm flipH="1">
            <a:off x="8403771" y="827314"/>
            <a:ext cx="2090057" cy="104502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365500" y="1872343"/>
            <a:ext cx="5568041" cy="646331"/>
          </a:xfrm>
          <a:prstGeom prst="rect">
            <a:avLst/>
          </a:prstGeom>
          <a:noFill/>
        </p:spPr>
        <p:txBody>
          <a:bodyPr wrap="square" rtlCol="1">
            <a:spAutoFit/>
          </a:bodyPr>
          <a:lstStyle/>
          <a:p>
            <a:r>
              <a:rPr lang="fa-IR" smtClean="0"/>
              <a:t>جدول 11- مشخصات آماری مبنی بر مهارت عملیات و اعمال بازحورد بر پیشرفت تحصیلی</a:t>
            </a:r>
            <a:endParaRPr lang="fa-IR"/>
          </a:p>
        </p:txBody>
      </p:sp>
    </p:spTree>
    <p:extLst>
      <p:ext uri="{BB962C8B-B14F-4D97-AF65-F5344CB8AC3E}">
        <p14:creationId xmlns:p14="http://schemas.microsoft.com/office/powerpoint/2010/main" val="1157338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نتایج </a:t>
            </a:r>
            <a:r>
              <a:rPr lang="fa-IR" sz="3200">
                <a:solidFill>
                  <a:srgbClr val="FF0000"/>
                </a:solidFill>
                <a:cs typeface="B Zar" panose="00000400000000000000" pitchFamily="2" charset="-78"/>
              </a:rPr>
              <a:t>آزمون آماری فرضیه ششم</a:t>
            </a:r>
            <a:r>
              <a:rPr lang="fa-IR">
                <a:cs typeface="B Zar" panose="00000400000000000000" pitchFamily="2" charset="-78"/>
              </a:rPr>
              <a:t>( تأثیر استفاده بهینه از امکانات بر پیشرفت تحصیلی) مندرج در جدول12 نشان می دهد که در مورد عوامل ردیف اول، سوم و ششم، تفاوت معنادار است و فرض مخالف تأیید می گردد، اما در مورد عوامل ردیف دوم، تفاوت معنادار نیست. در مورد عوامل ردیف چهارم، پنجم، هفتم که بررسی به روش توصیفی انجام شده، در هر مدرسه ناموفق یک نفر معلم به تدریس دروس غیر تخصصی مشغول بوده، در مدارس موفق نسبت به مدارس ناموفق در مقطع ابتدائی و راهنمائی، معلمین حق التدریس کمتری به تدریس اشتغال داشته ولی میانگین ساعات حق التدریس در دبیرستانهای موفق بطور معناداری بیشتر ازمیانگین حق التدریس در دبیرستان های ناموفق است.</a:t>
            </a:r>
          </a:p>
        </p:txBody>
      </p:sp>
      <p:sp>
        <p:nvSpPr>
          <p:cNvPr id="4" name="Flowchart: Connector 3"/>
          <p:cNvSpPr/>
          <p:nvPr/>
        </p:nvSpPr>
        <p:spPr>
          <a:xfrm>
            <a:off x="2298700" y="4851400"/>
            <a:ext cx="1955800" cy="102870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تدریس دروس غیر تخصصی</a:t>
            </a:r>
            <a:endParaRPr lang="fa-IR" sz="2000">
              <a:solidFill>
                <a:srgbClr val="FF0000"/>
              </a:solidFill>
            </a:endParaRPr>
          </a:p>
        </p:txBody>
      </p:sp>
    </p:spTree>
    <p:extLst>
      <p:ext uri="{BB962C8B-B14F-4D97-AF65-F5344CB8AC3E}">
        <p14:creationId xmlns:p14="http://schemas.microsoft.com/office/powerpoint/2010/main" val="405248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xmlns="" id="{39D7BF8F-48D8-E545-60C3-EA2E282BE582}"/>
                  </a:ext>
                </a:extLst>
              </p:cNvPr>
              <p:cNvGraphicFramePr>
                <a:graphicFrameLocks noGrp="1"/>
              </p:cNvGraphicFramePr>
              <p:nvPr>
                <p:extLst>
                  <p:ext uri="{D42A27DB-BD31-4B8C-83A1-F6EECF244321}">
                    <p14:modId xmlns:p14="http://schemas.microsoft.com/office/powerpoint/2010/main" val="1661459723"/>
                  </p:ext>
                </p:extLst>
              </p:nvPr>
            </p:nvGraphicFramePr>
            <p:xfrm>
              <a:off x="648928" y="960580"/>
              <a:ext cx="11260746" cy="5219437"/>
            </p:xfrm>
            <a:graphic>
              <a:graphicData uri="http://schemas.openxmlformats.org/drawingml/2006/table">
                <a:tbl>
                  <a:tblPr rtl="1" firstRow="1" bandRow="1">
                    <a:tableStyleId>{5C22544A-7EE6-4342-B048-85BDC9FD1C3A}</a:tableStyleId>
                  </a:tblPr>
                  <a:tblGrid>
                    <a:gridCol w="1313025">
                      <a:extLst>
                        <a:ext uri="{9D8B030D-6E8A-4147-A177-3AD203B41FA5}">
                          <a16:colId xmlns:a16="http://schemas.microsoft.com/office/drawing/2014/main" xmlns="" val="1549673790"/>
                        </a:ext>
                      </a:extLst>
                    </a:gridCol>
                    <a:gridCol w="1313025">
                      <a:extLst>
                        <a:ext uri="{9D8B030D-6E8A-4147-A177-3AD203B41FA5}">
                          <a16:colId xmlns:a16="http://schemas.microsoft.com/office/drawing/2014/main" xmlns="" val="2702656885"/>
                        </a:ext>
                      </a:extLst>
                    </a:gridCol>
                    <a:gridCol w="875349">
                      <a:extLst>
                        <a:ext uri="{9D8B030D-6E8A-4147-A177-3AD203B41FA5}">
                          <a16:colId xmlns:a16="http://schemas.microsoft.com/office/drawing/2014/main" xmlns="" val="2024331870"/>
                        </a:ext>
                      </a:extLst>
                    </a:gridCol>
                    <a:gridCol w="875349">
                      <a:extLst>
                        <a:ext uri="{9D8B030D-6E8A-4147-A177-3AD203B41FA5}">
                          <a16:colId xmlns:a16="http://schemas.microsoft.com/office/drawing/2014/main" xmlns="" val="390426782"/>
                        </a:ext>
                      </a:extLst>
                    </a:gridCol>
                    <a:gridCol w="875349">
                      <a:extLst>
                        <a:ext uri="{9D8B030D-6E8A-4147-A177-3AD203B41FA5}">
                          <a16:colId xmlns:a16="http://schemas.microsoft.com/office/drawing/2014/main" xmlns="" val="1595967218"/>
                        </a:ext>
                      </a:extLst>
                    </a:gridCol>
                    <a:gridCol w="1112945">
                      <a:extLst>
                        <a:ext uri="{9D8B030D-6E8A-4147-A177-3AD203B41FA5}">
                          <a16:colId xmlns:a16="http://schemas.microsoft.com/office/drawing/2014/main" xmlns="" val="2817554061"/>
                        </a:ext>
                      </a:extLst>
                    </a:gridCol>
                    <a:gridCol w="815950">
                      <a:extLst>
                        <a:ext uri="{9D8B030D-6E8A-4147-A177-3AD203B41FA5}">
                          <a16:colId xmlns:a16="http://schemas.microsoft.com/office/drawing/2014/main" xmlns="" val="2368839528"/>
                        </a:ext>
                      </a:extLst>
                    </a:gridCol>
                    <a:gridCol w="815950">
                      <a:extLst>
                        <a:ext uri="{9D8B030D-6E8A-4147-A177-3AD203B41FA5}">
                          <a16:colId xmlns:a16="http://schemas.microsoft.com/office/drawing/2014/main" xmlns="" val="1660720589"/>
                        </a:ext>
                      </a:extLst>
                    </a:gridCol>
                    <a:gridCol w="815950">
                      <a:extLst>
                        <a:ext uri="{9D8B030D-6E8A-4147-A177-3AD203B41FA5}">
                          <a16:colId xmlns:a16="http://schemas.microsoft.com/office/drawing/2014/main" xmlns="" val="1175464838"/>
                        </a:ext>
                      </a:extLst>
                    </a:gridCol>
                    <a:gridCol w="1069178">
                      <a:extLst>
                        <a:ext uri="{9D8B030D-6E8A-4147-A177-3AD203B41FA5}">
                          <a16:colId xmlns:a16="http://schemas.microsoft.com/office/drawing/2014/main" xmlns="" val="2251931967"/>
                        </a:ext>
                      </a:extLst>
                    </a:gridCol>
                    <a:gridCol w="689338">
                      <a:extLst>
                        <a:ext uri="{9D8B030D-6E8A-4147-A177-3AD203B41FA5}">
                          <a16:colId xmlns:a16="http://schemas.microsoft.com/office/drawing/2014/main" xmlns="" val="497196917"/>
                        </a:ext>
                      </a:extLst>
                    </a:gridCol>
                    <a:gridCol w="689338">
                      <a:extLst>
                        <a:ext uri="{9D8B030D-6E8A-4147-A177-3AD203B41FA5}">
                          <a16:colId xmlns:a16="http://schemas.microsoft.com/office/drawing/2014/main" xmlns="" val="3930971812"/>
                        </a:ext>
                      </a:extLst>
                    </a:gridCol>
                  </a:tblGrid>
                  <a:tr h="0">
                    <a:tc rowSpan="3" gridSpan="2">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rowSpan="3" hMerge="1">
                      <a:txBody>
                        <a:bodyPr/>
                        <a:lstStyle/>
                        <a:p>
                          <a:pPr rtl="1"/>
                          <a:endParaRPr lang="fa-IR"/>
                        </a:p>
                      </a:txBody>
                      <a:tcPr/>
                    </a:tc>
                    <a:tc gridSpan="4">
                      <a:txBody>
                        <a:bodyPr/>
                        <a:lstStyle/>
                        <a:p>
                          <a:pPr algn="ctr" rtl="1"/>
                          <a:r>
                            <a:rPr lang="fa-IR" dirty="0">
                              <a:cs typeface="B Nazanin" panose="00000400000000000000" pitchFamily="2" charset="-78"/>
                            </a:rPr>
                            <a:t>موفق</a:t>
                          </a:r>
                        </a:p>
                      </a:txBody>
                      <a:tcPr anchor="ctr"/>
                    </a:tc>
                    <a:tc hMerge="1">
                      <a:txBody>
                        <a:bodyPr/>
                        <a:lstStyle/>
                        <a:p>
                          <a:pPr rtl="1"/>
                          <a:endParaRPr lang="fa-IR"/>
                        </a:p>
                      </a:txBody>
                      <a:tcPr/>
                    </a:tc>
                    <a:tc hMerge="1">
                      <a:txBody>
                        <a:bodyPr/>
                        <a:lstStyle/>
                        <a:p>
                          <a:pPr rtl="1"/>
                          <a:endParaRPr lang="fa-IR"/>
                        </a:p>
                      </a:txBody>
                      <a:tcPr/>
                    </a:tc>
                    <a:tc hMerge="1">
                      <a:txBody>
                        <a:bodyPr/>
                        <a:lstStyle/>
                        <a:p>
                          <a:pPr algn="r" rtl="1"/>
                          <a:endParaRPr lang="fa-IR" dirty="0">
                            <a:cs typeface="B Nazanin" panose="00000400000000000000" pitchFamily="2" charset="-78"/>
                          </a:endParaRPr>
                        </a:p>
                      </a:txBody>
                      <a:tcPr/>
                    </a:tc>
                    <a:tc gridSpan="4">
                      <a:txBody>
                        <a:bodyPr/>
                        <a:lstStyle/>
                        <a:p>
                          <a:pPr algn="ctr" rtl="1"/>
                          <a:r>
                            <a:rPr lang="fa-IR" dirty="0">
                              <a:cs typeface="B Nazanin" panose="00000400000000000000" pitchFamily="2" charset="-78"/>
                            </a:rPr>
                            <a:t>ناموفق</a:t>
                          </a:r>
                        </a:p>
                      </a:txBody>
                      <a:tcPr anchor="ctr"/>
                    </a:tc>
                    <a:tc hMerge="1">
                      <a:txBody>
                        <a:bodyPr/>
                        <a:lstStyle/>
                        <a:p>
                          <a:pPr rtl="1"/>
                          <a:endParaRPr lang="fa-IR"/>
                        </a:p>
                      </a:txBody>
                      <a:tcPr/>
                    </a:tc>
                    <a:tc hMerge="1">
                      <a:txBody>
                        <a:bodyPr/>
                        <a:lstStyle/>
                        <a:p>
                          <a:pPr rtl="1"/>
                          <a:endParaRPr lang="fa-IR"/>
                        </a:p>
                      </a:txBody>
                      <a:tcPr/>
                    </a:tc>
                    <a:tc hMerge="1">
                      <a:txBody>
                        <a:bodyPr/>
                        <a:lstStyle/>
                        <a:p>
                          <a:pPr algn="r" rtl="1"/>
                          <a:endParaRPr lang="fa-IR" dirty="0">
                            <a:cs typeface="B Nazanin" panose="00000400000000000000" pitchFamily="2" charset="-78"/>
                          </a:endParaRPr>
                        </a:p>
                      </a:txBody>
                      <a:tcPr/>
                    </a:tc>
                    <a:tc rowSpan="2">
                      <a:txBody>
                        <a:bodyPr/>
                        <a:lstStyle/>
                        <a:p>
                          <a:pPr algn="ctr" rtl="1"/>
                          <a:endParaRPr lang="fa-IR" dirty="0">
                            <a:cs typeface="B Nazanin" panose="00000400000000000000" pitchFamily="2" charset="-78"/>
                          </a:endParaRPr>
                        </a:p>
                      </a:txBody>
                      <a:tcPr anchor="ctr"/>
                    </a:tc>
                    <a:tc rowSpan="2">
                      <a:txBody>
                        <a:bodyPr/>
                        <a:lstStyle/>
                        <a:p>
                          <a:pPr algn="ctr" rtl="1"/>
                          <a:endParaRPr lang="fa-IR" dirty="0">
                            <a:cs typeface="B Nazanin" panose="00000400000000000000" pitchFamily="2" charset="-78"/>
                          </a:endParaRPr>
                        </a:p>
                      </a:txBody>
                      <a:tcPr anchor="ctr"/>
                    </a:tc>
                    <a:extLst>
                      <a:ext uri="{0D108BD9-81ED-4DB2-BD59-A6C34878D82A}">
                        <a16:rowId xmlns:a16="http://schemas.microsoft.com/office/drawing/2014/main" xmlns="" val="3833182905"/>
                      </a:ext>
                    </a:extLst>
                  </a:tr>
                  <a:tr h="308787">
                    <a:tc gridSpan="2" vMerge="1">
                      <a:txBody>
                        <a:bodyPr/>
                        <a:lstStyle/>
                        <a:p>
                          <a:pPr rtl="1"/>
                          <a:endParaRPr lang="fa-IR"/>
                        </a:p>
                      </a:txBody>
                      <a:tcPr/>
                    </a:tc>
                    <a:tc hMerge="1" vMerge="1">
                      <a:txBody>
                        <a:bodyPr/>
                        <a:lstStyle/>
                        <a:p>
                          <a:pPr rtl="1"/>
                          <a:endParaRPr lang="fa-IR"/>
                        </a:p>
                      </a:txBody>
                      <a:tcPr/>
                    </a:tc>
                    <a:tc rowSpan="2">
                      <a:txBody>
                        <a:bodyPr/>
                        <a:lstStyle/>
                        <a:p>
                          <a:pPr algn="r" rtl="1"/>
                          <a:r>
                            <a:rPr lang="fa-IR" dirty="0">
                              <a:cs typeface="B Nazanin" panose="00000400000000000000" pitchFamily="2" charset="-78"/>
                            </a:rPr>
                            <a:t>میانگین</a:t>
                          </a:r>
                        </a:p>
                      </a:txBody>
                      <a:tcPr anchor="ctr"/>
                    </a:tc>
                    <a:tc rowSpan="2">
                      <a:txBody>
                        <a:bodyPr/>
                        <a:lstStyle/>
                        <a:p>
                          <a:pPr algn="r" rtl="1"/>
                          <a:r>
                            <a:rPr lang="en-US" dirty="0" err="1">
                              <a:cs typeface="B Nazanin" panose="00000400000000000000" pitchFamily="2" charset="-78"/>
                            </a:rPr>
                            <a:t>Fo</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انحراف معیار</a:t>
                          </a:r>
                        </a:p>
                      </a:txBody>
                      <a:tcPr anchor="ctr"/>
                    </a:tc>
                    <a:tc rowSpan="2">
                      <a:txBody>
                        <a:bodyPr/>
                        <a:lstStyle/>
                        <a:p>
                          <a:pPr algn="r" rtl="1"/>
                          <a:r>
                            <a:rPr lang="en-US" dirty="0">
                              <a:cs typeface="B Nazanin" panose="00000400000000000000" pitchFamily="2" charset="-78"/>
                            </a:rPr>
                            <a:t>Fe</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میانگین</a:t>
                          </a:r>
                        </a:p>
                      </a:txBody>
                      <a:tcPr anchor="ctr"/>
                    </a:tc>
                    <a:tc rowSpan="2">
                      <a:txBody>
                        <a:bodyPr/>
                        <a:lstStyle/>
                        <a:p>
                          <a:pPr algn="r" rtl="1"/>
                          <a:r>
                            <a:rPr lang="en-US" dirty="0" err="1">
                              <a:cs typeface="B Nazanin" panose="00000400000000000000" pitchFamily="2" charset="-78"/>
                            </a:rPr>
                            <a:t>Fo</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انحراف معیار</a:t>
                          </a:r>
                        </a:p>
                      </a:txBody>
                      <a:tcPr anchor="ctr"/>
                    </a:tc>
                    <a:tc rowSpan="2">
                      <a:txBody>
                        <a:bodyPr/>
                        <a:lstStyle/>
                        <a:p>
                          <a:pPr algn="r" rtl="1"/>
                          <a:r>
                            <a:rPr lang="en-US" dirty="0">
                              <a:cs typeface="B Nazanin" panose="00000400000000000000" pitchFamily="2" charset="-78"/>
                            </a:rPr>
                            <a:t>Fe</a:t>
                          </a:r>
                          <a:endParaRPr lang="fa-IR" dirty="0">
                            <a:cs typeface="B Nazanin" panose="00000400000000000000" pitchFamily="2" charset="-78"/>
                          </a:endParaRPr>
                        </a:p>
                      </a:txBody>
                      <a:tcPr anchor="ct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216307964"/>
                      </a:ext>
                    </a:extLst>
                  </a:tr>
                  <a:tr h="961512">
                    <a:tc gridSpan="2"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cs typeface="B Nazanin" panose="00000400000000000000" pitchFamily="2" charset="-78"/>
                            </a:rPr>
                            <a:t>آماره</a:t>
                          </a:r>
                        </a:p>
                        <a:p>
                          <a:pPr algn="ctr" rtl="1"/>
                          <a:endParaRPr lang="fa-IR" dirty="0">
                            <a:cs typeface="B Nazanin" panose="00000400000000000000" pitchFamily="2" charset="-78"/>
                          </a:endParaRPr>
                        </a:p>
                      </a:txBody>
                      <a:tcPr anchor="ctr"/>
                    </a:tc>
                    <a:tc>
                      <a:txBody>
                        <a:bodyPr/>
                        <a:lstStyle/>
                        <a:p>
                          <a:pPr algn="ctr" rtl="1"/>
                          <a14:m>
                            <m:oMathPara xmlns:m="http://schemas.openxmlformats.org/officeDocument/2006/math">
                              <m:oMathParaPr>
                                <m:jc m:val="centerGroup"/>
                              </m:oMathParaPr>
                              <m:oMath xmlns:m="http://schemas.openxmlformats.org/officeDocument/2006/math">
                                <m:sSup>
                                  <m:sSupPr>
                                    <m:ctrlPr>
                                      <a:rPr lang="fa-IR" i="1" smtClean="0">
                                        <a:latin typeface="Cambria Math" panose="02040503050406030204" pitchFamily="18" charset="0"/>
                                        <a:cs typeface="B Nazanin" panose="00000400000000000000" pitchFamily="2" charset="-78"/>
                                      </a:rPr>
                                    </m:ctrlPr>
                                  </m:sSupPr>
                                  <m:e>
                                    <m:r>
                                      <a:rPr lang="en-US" b="0" i="1" smtClean="0">
                                        <a:latin typeface="Cambria Math" panose="02040503050406030204" pitchFamily="18" charset="0"/>
                                        <a:cs typeface="B Nazanin" panose="00000400000000000000" pitchFamily="2" charset="-78"/>
                                      </a:rPr>
                                      <m:t>𝑥</m:t>
                                    </m:r>
                                  </m:e>
                                  <m:sup>
                                    <m:r>
                                      <a:rPr lang="fa-IR" b="0" i="1" smtClean="0">
                                        <a:latin typeface="Cambria Math" panose="02040503050406030204" pitchFamily="18" charset="0"/>
                                        <a:cs typeface="B Nazanin" panose="00000400000000000000" pitchFamily="2" charset="-78"/>
                                      </a:rPr>
                                      <m:t>2</m:t>
                                    </m:r>
                                  </m:sup>
                                </m:sSup>
                                <m:r>
                                  <a:rPr lang="en-US" b="0" i="1" smtClean="0">
                                    <a:latin typeface="Cambria Math" panose="02040503050406030204" pitchFamily="18" charset="0"/>
                                    <a:cs typeface="B Nazanin" panose="00000400000000000000" pitchFamily="2" charset="-78"/>
                                  </a:rPr>
                                  <m:t>𝑜</m:t>
                                </m:r>
                              </m:oMath>
                            </m:oMathPara>
                          </a14:m>
                          <a:endParaRPr lang="fa-IR" dirty="0">
                            <a:cs typeface="B Nazanin" panose="00000400000000000000" pitchFamily="2" charset="-78"/>
                          </a:endParaRPr>
                        </a:p>
                      </a:txBody>
                      <a:tcPr anchor="ctr"/>
                    </a:tc>
                    <a:extLst>
                      <a:ext uri="{0D108BD9-81ED-4DB2-BD59-A6C34878D82A}">
                        <a16:rowId xmlns:a16="http://schemas.microsoft.com/office/drawing/2014/main" xmlns="" val="372411090"/>
                      </a:ext>
                    </a:extLst>
                  </a:tr>
                  <a:tr h="472322">
                    <a:tc gridSpan="2">
                      <a:txBody>
                        <a:bodyPr/>
                        <a:lstStyle/>
                        <a:p>
                          <a:pPr algn="r" rtl="1"/>
                          <a:r>
                            <a:rPr lang="fa-IR" sz="1600" dirty="0">
                              <a:cs typeface="B Nazanin" panose="00000400000000000000" pitchFamily="2" charset="-78"/>
                            </a:rPr>
                            <a:t>1-تجهیزات آموزشی</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18</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12/5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12</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15</a:t>
                          </a:r>
                        </a:p>
                      </a:txBody>
                      <a:tcPr/>
                    </a:tc>
                    <a:tc>
                      <a:txBody>
                        <a:bodyPr/>
                        <a:lstStyle/>
                        <a:p>
                          <a:pPr algn="r" rtl="1"/>
                          <a:endParaRPr lang="fa-IR" dirty="0">
                            <a:cs typeface="B Nazanin" panose="00000400000000000000" pitchFamily="2" charset="-78"/>
                          </a:endParaRPr>
                        </a:p>
                      </a:txBody>
                      <a:tcPr/>
                    </a:tc>
                    <a:tc>
                      <a:txBody>
                        <a:bodyPr/>
                        <a:lstStyle/>
                        <a:p>
                          <a:pPr algn="r" rtl="1"/>
                          <a:r>
                            <a:rPr lang="fa-IR" sz="1400" dirty="0">
                              <a:cs typeface="B Nazanin" panose="00000400000000000000" pitchFamily="2" charset="-78"/>
                            </a:rPr>
                            <a:t>11/772</a:t>
                          </a:r>
                        </a:p>
                      </a:txBody>
                      <a:tcPr/>
                    </a:tc>
                    <a:extLst>
                      <a:ext uri="{0D108BD9-81ED-4DB2-BD59-A6C34878D82A}">
                        <a16:rowId xmlns:a16="http://schemas.microsoft.com/office/drawing/2014/main" xmlns="" val="3985532473"/>
                      </a:ext>
                    </a:extLst>
                  </a:tr>
                  <a:tr h="472322">
                    <a:tc gridSpan="2">
                      <a:txBody>
                        <a:bodyPr/>
                        <a:lstStyle/>
                        <a:p>
                          <a:pPr algn="r" rtl="1"/>
                          <a:r>
                            <a:rPr lang="fa-IR" sz="1600" dirty="0">
                              <a:cs typeface="B Nazanin" panose="00000400000000000000" pitchFamily="2" charset="-78"/>
                            </a:rPr>
                            <a:t>2- فضای فیزیکی مدرسه</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11</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13/5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2/672</a:t>
                          </a:r>
                        </a:p>
                      </a:txBody>
                      <a:tcPr/>
                    </a:tc>
                    <a:extLst>
                      <a:ext uri="{0D108BD9-81ED-4DB2-BD59-A6C34878D82A}">
                        <a16:rowId xmlns:a16="http://schemas.microsoft.com/office/drawing/2014/main" xmlns="" val="889951943"/>
                      </a:ext>
                    </a:extLst>
                  </a:tr>
                  <a:tr h="472322">
                    <a:tc gridSpan="2">
                      <a:txBody>
                        <a:bodyPr/>
                        <a:lstStyle/>
                        <a:p>
                          <a:pPr algn="r" rtl="1"/>
                          <a:r>
                            <a:rPr lang="fa-IR" sz="1600" dirty="0">
                              <a:cs typeface="B Nazanin" panose="00000400000000000000" pitchFamily="2" charset="-78"/>
                            </a:rPr>
                            <a:t>3- زمان اعلام برنامه کلاسی</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21</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13/5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12</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14/73</a:t>
                          </a:r>
                        </a:p>
                      </a:txBody>
                      <a:tcPr/>
                    </a:tc>
                    <a:extLst>
                      <a:ext uri="{0D108BD9-81ED-4DB2-BD59-A6C34878D82A}">
                        <a16:rowId xmlns:a16="http://schemas.microsoft.com/office/drawing/2014/main" xmlns="" val="3594856143"/>
                      </a:ext>
                    </a:extLst>
                  </a:tr>
                  <a:tr h="472322">
                    <a:tc gridSpan="2">
                      <a:txBody>
                        <a:bodyPr/>
                        <a:lstStyle/>
                        <a:p>
                          <a:pPr algn="r" rtl="1"/>
                          <a:r>
                            <a:rPr lang="fa-IR" sz="1600" dirty="0">
                              <a:cs typeface="B Nazanin" panose="00000400000000000000" pitchFamily="2" charset="-78"/>
                            </a:rPr>
                            <a:t>4- تعداد معلمین تخصصی</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black"/>
                              </a:solidFill>
                              <a:effectLst/>
                              <a:uLnTx/>
                              <a:uFillTx/>
                              <a:latin typeface="Calibri" panose="020F0502020204030204"/>
                              <a:ea typeface="+mn-ea"/>
                              <a:cs typeface="B Nazanin" panose="00000400000000000000" pitchFamily="2" charset="-78"/>
                            </a:rPr>
                            <a:t>توصیفی</a:t>
                          </a: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944312701"/>
                      </a:ext>
                    </a:extLst>
                  </a:tr>
                  <a:tr h="472322">
                    <a:tc gridSpan="2">
                      <a:txBody>
                        <a:bodyPr/>
                        <a:lstStyle/>
                        <a:p>
                          <a:pPr algn="r" rtl="1"/>
                          <a:r>
                            <a:rPr lang="fa-IR" sz="1600" dirty="0">
                              <a:cs typeface="B Nazanin" panose="00000400000000000000" pitchFamily="2" charset="-78"/>
                            </a:rPr>
                            <a:t>5- تعداد معلمین جدید</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2697109553"/>
                      </a:ext>
                    </a:extLst>
                  </a:tr>
                  <a:tr h="407256">
                    <a:tc rowSpan="2">
                      <a:txBody>
                        <a:bodyPr/>
                        <a:lstStyle/>
                        <a:p>
                          <a:pPr algn="r" rtl="1"/>
                          <a:r>
                            <a:rPr lang="fa-IR" sz="1600" dirty="0">
                              <a:cs typeface="B Nazanin" panose="00000400000000000000" pitchFamily="2" charset="-78"/>
                            </a:rPr>
                            <a:t>6- تعداد معلمین حق التدریس</a:t>
                          </a:r>
                        </a:p>
                      </a:txBody>
                      <a:tcPr/>
                    </a:tc>
                    <a:tc>
                      <a:txBody>
                        <a:bodyPr/>
                        <a:lstStyle/>
                        <a:p>
                          <a:pPr algn="r" rtl="1"/>
                          <a:r>
                            <a:rPr lang="fa-IR" sz="1600" dirty="0">
                              <a:cs typeface="B Nazanin" panose="00000400000000000000" pitchFamily="2" charset="-78"/>
                            </a:rPr>
                            <a:t>- آموزش عمومی</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27/52</a:t>
                          </a:r>
                        </a:p>
                      </a:txBody>
                      <a:tcPr/>
                    </a:tc>
                    <a:tc>
                      <a:txBody>
                        <a:bodyPr/>
                        <a:lstStyle/>
                        <a:p>
                          <a:pPr algn="r" rtl="1"/>
                          <a:r>
                            <a:rPr lang="fa-IR" dirty="0">
                              <a:cs typeface="B Nazanin" panose="00000400000000000000" pitchFamily="2" charset="-78"/>
                            </a:rPr>
                            <a:t>68/91</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70/16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112/56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1/721</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717960801"/>
                      </a:ext>
                    </a:extLst>
                  </a:tr>
                  <a:tr h="407256">
                    <a:tc vMerge="1">
                      <a:txBody>
                        <a:bodyPr/>
                        <a:lstStyle/>
                        <a:p>
                          <a:pPr algn="r" rtl="1"/>
                          <a:endParaRPr lang="fa-IR" sz="1600" dirty="0">
                            <a:cs typeface="B Nazanin" panose="00000400000000000000" pitchFamily="2" charset="-78"/>
                          </a:endParaRPr>
                        </a:p>
                      </a:txBody>
                      <a:tcPr/>
                    </a:tc>
                    <a:tc>
                      <a:txBody>
                        <a:bodyPr/>
                        <a:lstStyle/>
                        <a:p>
                          <a:pPr marL="285750" indent="-285750" algn="r" rtl="1">
                            <a:buFontTx/>
                            <a:buChar char="-"/>
                          </a:pPr>
                          <a:r>
                            <a:rPr lang="fa-IR" sz="1600" dirty="0">
                              <a:cs typeface="B Nazanin" panose="00000400000000000000" pitchFamily="2" charset="-78"/>
                            </a:rPr>
                            <a:t>متوسطه</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260/66</a:t>
                          </a:r>
                        </a:p>
                      </a:txBody>
                      <a:tcPr/>
                    </a:tc>
                    <a:tc>
                      <a:txBody>
                        <a:bodyPr/>
                        <a:lstStyle/>
                        <a:p>
                          <a:pPr algn="r" rtl="1"/>
                          <a:r>
                            <a:rPr lang="fa-IR" dirty="0">
                              <a:cs typeface="B Nazanin" panose="00000400000000000000" pitchFamily="2" charset="-78"/>
                            </a:rPr>
                            <a:t>232/76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82/66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129/12</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2/416</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757481609"/>
                      </a:ext>
                    </a:extLst>
                  </a:tr>
                  <a:tr h="407256">
                    <a:tc gridSpan="2">
                      <a:txBody>
                        <a:bodyPr/>
                        <a:lstStyle/>
                        <a:p>
                          <a:pPr algn="r" rtl="1"/>
                          <a:r>
                            <a:rPr lang="fa-IR" sz="1600" dirty="0">
                              <a:cs typeface="B Nazanin" panose="00000400000000000000" pitchFamily="2" charset="-78"/>
                            </a:rPr>
                            <a:t>7-تعداد معلمین کمتر از 18 ساعت</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3753224947"/>
                      </a:ext>
                    </a:extLst>
                  </a:tr>
                </a:tbl>
              </a:graphicData>
            </a:graphic>
          </p:graphicFrame>
        </mc:Choice>
        <mc:Fallback>
          <p:graphicFrame>
            <p:nvGraphicFramePr>
              <p:cNvPr id="4" name="Table 4">
                <a:extLst>
                  <a:ext uri="{FF2B5EF4-FFF2-40B4-BE49-F238E27FC236}">
                    <a16:creationId xmlns:a16="http://schemas.microsoft.com/office/drawing/2014/main" xmlns:a14="http://schemas.microsoft.com/office/drawing/2010/main" xmlns="" id="{39D7BF8F-48D8-E545-60C3-EA2E282BE582}"/>
                  </a:ext>
                </a:extLst>
              </p:cNvPr>
              <p:cNvGraphicFramePr>
                <a:graphicFrameLocks noGrp="1"/>
              </p:cNvGraphicFramePr>
              <p:nvPr>
                <p:extLst>
                  <p:ext uri="{D42A27DB-BD31-4B8C-83A1-F6EECF244321}">
                    <p14:modId xmlns:p14="http://schemas.microsoft.com/office/powerpoint/2010/main" val="1661459723"/>
                  </p:ext>
                </p:extLst>
              </p:nvPr>
            </p:nvGraphicFramePr>
            <p:xfrm>
              <a:off x="648928" y="960580"/>
              <a:ext cx="11260746" cy="5219437"/>
            </p:xfrm>
            <a:graphic>
              <a:graphicData uri="http://schemas.openxmlformats.org/drawingml/2006/table">
                <a:tbl>
                  <a:tblPr rtl="1" firstRow="1" bandRow="1">
                    <a:tableStyleId>{5C22544A-7EE6-4342-B048-85BDC9FD1C3A}</a:tableStyleId>
                  </a:tblPr>
                  <a:tblGrid>
                    <a:gridCol w="1313025">
                      <a:extLst>
                        <a:ext uri="{9D8B030D-6E8A-4147-A177-3AD203B41FA5}">
                          <a16:colId xmlns:a16="http://schemas.microsoft.com/office/drawing/2014/main" xmlns:a14="http://schemas.microsoft.com/office/drawing/2010/main" xmlns="" val="1549673790"/>
                        </a:ext>
                      </a:extLst>
                    </a:gridCol>
                    <a:gridCol w="1313025">
                      <a:extLst>
                        <a:ext uri="{9D8B030D-6E8A-4147-A177-3AD203B41FA5}">
                          <a16:colId xmlns:a16="http://schemas.microsoft.com/office/drawing/2014/main" xmlns:a14="http://schemas.microsoft.com/office/drawing/2010/main" xmlns="" val="2702656885"/>
                        </a:ext>
                      </a:extLst>
                    </a:gridCol>
                    <a:gridCol w="875349">
                      <a:extLst>
                        <a:ext uri="{9D8B030D-6E8A-4147-A177-3AD203B41FA5}">
                          <a16:colId xmlns:a16="http://schemas.microsoft.com/office/drawing/2014/main" xmlns:a14="http://schemas.microsoft.com/office/drawing/2010/main" xmlns="" val="2024331870"/>
                        </a:ext>
                      </a:extLst>
                    </a:gridCol>
                    <a:gridCol w="875349">
                      <a:extLst>
                        <a:ext uri="{9D8B030D-6E8A-4147-A177-3AD203B41FA5}">
                          <a16:colId xmlns:a16="http://schemas.microsoft.com/office/drawing/2014/main" xmlns:a14="http://schemas.microsoft.com/office/drawing/2010/main" xmlns="" val="390426782"/>
                        </a:ext>
                      </a:extLst>
                    </a:gridCol>
                    <a:gridCol w="875349">
                      <a:extLst>
                        <a:ext uri="{9D8B030D-6E8A-4147-A177-3AD203B41FA5}">
                          <a16:colId xmlns:a16="http://schemas.microsoft.com/office/drawing/2014/main" xmlns:a14="http://schemas.microsoft.com/office/drawing/2010/main" xmlns="" val="1595967218"/>
                        </a:ext>
                      </a:extLst>
                    </a:gridCol>
                    <a:gridCol w="1112945">
                      <a:extLst>
                        <a:ext uri="{9D8B030D-6E8A-4147-A177-3AD203B41FA5}">
                          <a16:colId xmlns:a16="http://schemas.microsoft.com/office/drawing/2014/main" xmlns:a14="http://schemas.microsoft.com/office/drawing/2010/main" xmlns="" val="2817554061"/>
                        </a:ext>
                      </a:extLst>
                    </a:gridCol>
                    <a:gridCol w="815950">
                      <a:extLst>
                        <a:ext uri="{9D8B030D-6E8A-4147-A177-3AD203B41FA5}">
                          <a16:colId xmlns:a16="http://schemas.microsoft.com/office/drawing/2014/main" xmlns:a14="http://schemas.microsoft.com/office/drawing/2010/main" xmlns="" val="2368839528"/>
                        </a:ext>
                      </a:extLst>
                    </a:gridCol>
                    <a:gridCol w="815950">
                      <a:extLst>
                        <a:ext uri="{9D8B030D-6E8A-4147-A177-3AD203B41FA5}">
                          <a16:colId xmlns:a16="http://schemas.microsoft.com/office/drawing/2014/main" xmlns:a14="http://schemas.microsoft.com/office/drawing/2010/main" xmlns="" val="1660720589"/>
                        </a:ext>
                      </a:extLst>
                    </a:gridCol>
                    <a:gridCol w="815950">
                      <a:extLst>
                        <a:ext uri="{9D8B030D-6E8A-4147-A177-3AD203B41FA5}">
                          <a16:colId xmlns:a16="http://schemas.microsoft.com/office/drawing/2014/main" xmlns:a14="http://schemas.microsoft.com/office/drawing/2010/main" xmlns="" val="1175464838"/>
                        </a:ext>
                      </a:extLst>
                    </a:gridCol>
                    <a:gridCol w="1069178">
                      <a:extLst>
                        <a:ext uri="{9D8B030D-6E8A-4147-A177-3AD203B41FA5}">
                          <a16:colId xmlns:a16="http://schemas.microsoft.com/office/drawing/2014/main" xmlns:a14="http://schemas.microsoft.com/office/drawing/2010/main" xmlns="" val="2251931967"/>
                        </a:ext>
                      </a:extLst>
                    </a:gridCol>
                    <a:gridCol w="689338">
                      <a:extLst>
                        <a:ext uri="{9D8B030D-6E8A-4147-A177-3AD203B41FA5}">
                          <a16:colId xmlns:a16="http://schemas.microsoft.com/office/drawing/2014/main" xmlns:a14="http://schemas.microsoft.com/office/drawing/2010/main" xmlns="" val="497196917"/>
                        </a:ext>
                      </a:extLst>
                    </a:gridCol>
                    <a:gridCol w="689338">
                      <a:extLst>
                        <a:ext uri="{9D8B030D-6E8A-4147-A177-3AD203B41FA5}">
                          <a16:colId xmlns:a16="http://schemas.microsoft.com/office/drawing/2014/main" xmlns:a14="http://schemas.microsoft.com/office/drawing/2010/main" xmlns="" val="3930971812"/>
                        </a:ext>
                      </a:extLst>
                    </a:gridCol>
                  </a:tblGrid>
                  <a:tr h="365760">
                    <a:tc rowSpan="3" gridSpan="2">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rowSpan="3" hMerge="1">
                      <a:txBody>
                        <a:bodyPr/>
                        <a:lstStyle/>
                        <a:p>
                          <a:pPr rtl="1"/>
                          <a:endParaRPr lang="fa-IR"/>
                        </a:p>
                      </a:txBody>
                      <a:tcPr/>
                    </a:tc>
                    <a:tc gridSpan="4">
                      <a:txBody>
                        <a:bodyPr/>
                        <a:lstStyle/>
                        <a:p>
                          <a:pPr algn="ctr" rtl="1"/>
                          <a:r>
                            <a:rPr lang="fa-IR" dirty="0">
                              <a:cs typeface="B Nazanin" panose="00000400000000000000" pitchFamily="2" charset="-78"/>
                            </a:rPr>
                            <a:t>موفق</a:t>
                          </a:r>
                        </a:p>
                      </a:txBody>
                      <a:tcPr anchor="ctr"/>
                    </a:tc>
                    <a:tc hMerge="1">
                      <a:txBody>
                        <a:bodyPr/>
                        <a:lstStyle/>
                        <a:p>
                          <a:pPr rtl="1"/>
                          <a:endParaRPr lang="fa-IR"/>
                        </a:p>
                      </a:txBody>
                      <a:tcPr/>
                    </a:tc>
                    <a:tc hMerge="1">
                      <a:txBody>
                        <a:bodyPr/>
                        <a:lstStyle/>
                        <a:p>
                          <a:pPr rtl="1"/>
                          <a:endParaRPr lang="fa-IR"/>
                        </a:p>
                      </a:txBody>
                      <a:tcPr/>
                    </a:tc>
                    <a:tc hMerge="1">
                      <a:txBody>
                        <a:bodyPr/>
                        <a:lstStyle/>
                        <a:p>
                          <a:pPr algn="r" rtl="1"/>
                          <a:endParaRPr lang="fa-IR" dirty="0">
                            <a:cs typeface="B Nazanin" panose="00000400000000000000" pitchFamily="2" charset="-78"/>
                          </a:endParaRPr>
                        </a:p>
                      </a:txBody>
                      <a:tcPr/>
                    </a:tc>
                    <a:tc gridSpan="4">
                      <a:txBody>
                        <a:bodyPr/>
                        <a:lstStyle/>
                        <a:p>
                          <a:pPr algn="ctr" rtl="1"/>
                          <a:r>
                            <a:rPr lang="fa-IR" dirty="0">
                              <a:cs typeface="B Nazanin" panose="00000400000000000000" pitchFamily="2" charset="-78"/>
                            </a:rPr>
                            <a:t>ناموفق</a:t>
                          </a:r>
                        </a:p>
                      </a:txBody>
                      <a:tcPr anchor="ctr"/>
                    </a:tc>
                    <a:tc hMerge="1">
                      <a:txBody>
                        <a:bodyPr/>
                        <a:lstStyle/>
                        <a:p>
                          <a:pPr rtl="1"/>
                          <a:endParaRPr lang="fa-IR"/>
                        </a:p>
                      </a:txBody>
                      <a:tcPr/>
                    </a:tc>
                    <a:tc hMerge="1">
                      <a:txBody>
                        <a:bodyPr/>
                        <a:lstStyle/>
                        <a:p>
                          <a:pPr rtl="1"/>
                          <a:endParaRPr lang="fa-IR"/>
                        </a:p>
                      </a:txBody>
                      <a:tcPr/>
                    </a:tc>
                    <a:tc hMerge="1">
                      <a:txBody>
                        <a:bodyPr/>
                        <a:lstStyle/>
                        <a:p>
                          <a:pPr algn="r" rtl="1"/>
                          <a:endParaRPr lang="fa-IR" dirty="0">
                            <a:cs typeface="B Nazanin" panose="00000400000000000000" pitchFamily="2" charset="-78"/>
                          </a:endParaRPr>
                        </a:p>
                      </a:txBody>
                      <a:tcPr/>
                    </a:tc>
                    <a:tc rowSpan="2">
                      <a:txBody>
                        <a:bodyPr/>
                        <a:lstStyle/>
                        <a:p>
                          <a:pPr algn="ctr" rtl="1"/>
                          <a:endParaRPr lang="fa-IR" dirty="0">
                            <a:cs typeface="B Nazanin" panose="00000400000000000000" pitchFamily="2" charset="-78"/>
                          </a:endParaRPr>
                        </a:p>
                      </a:txBody>
                      <a:tcPr anchor="ctr"/>
                    </a:tc>
                    <a:tc rowSpan="2">
                      <a:txBody>
                        <a:bodyPr/>
                        <a:lstStyle/>
                        <a:p>
                          <a:pPr algn="ctr" rtl="1"/>
                          <a:endParaRPr lang="fa-IR" dirty="0">
                            <a:cs typeface="B Nazanin" panose="00000400000000000000" pitchFamily="2" charset="-78"/>
                          </a:endParaRPr>
                        </a:p>
                      </a:txBody>
                      <a:tcPr anchor="ctr"/>
                    </a:tc>
                    <a:extLst>
                      <a:ext uri="{0D108BD9-81ED-4DB2-BD59-A6C34878D82A}">
                        <a16:rowId xmlns:a16="http://schemas.microsoft.com/office/drawing/2014/main" xmlns:a14="http://schemas.microsoft.com/office/drawing/2010/main" xmlns="" val="3833182905"/>
                      </a:ext>
                    </a:extLst>
                  </a:tr>
                  <a:tr h="308787">
                    <a:tc gridSpan="2" vMerge="1">
                      <a:txBody>
                        <a:bodyPr/>
                        <a:lstStyle/>
                        <a:p>
                          <a:pPr rtl="1"/>
                          <a:endParaRPr lang="fa-IR"/>
                        </a:p>
                      </a:txBody>
                      <a:tcPr/>
                    </a:tc>
                    <a:tc hMerge="1" vMerge="1">
                      <a:txBody>
                        <a:bodyPr/>
                        <a:lstStyle/>
                        <a:p>
                          <a:pPr rtl="1"/>
                          <a:endParaRPr lang="fa-IR"/>
                        </a:p>
                      </a:txBody>
                      <a:tcPr/>
                    </a:tc>
                    <a:tc rowSpan="2">
                      <a:txBody>
                        <a:bodyPr/>
                        <a:lstStyle/>
                        <a:p>
                          <a:pPr algn="r" rtl="1"/>
                          <a:r>
                            <a:rPr lang="fa-IR" dirty="0">
                              <a:cs typeface="B Nazanin" panose="00000400000000000000" pitchFamily="2" charset="-78"/>
                            </a:rPr>
                            <a:t>میانگین</a:t>
                          </a:r>
                        </a:p>
                      </a:txBody>
                      <a:tcPr anchor="ctr"/>
                    </a:tc>
                    <a:tc rowSpan="2">
                      <a:txBody>
                        <a:bodyPr/>
                        <a:lstStyle/>
                        <a:p>
                          <a:pPr algn="r" rtl="1"/>
                          <a:r>
                            <a:rPr lang="en-US" dirty="0" err="1">
                              <a:cs typeface="B Nazanin" panose="00000400000000000000" pitchFamily="2" charset="-78"/>
                            </a:rPr>
                            <a:t>Fo</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انحراف معیار</a:t>
                          </a:r>
                        </a:p>
                      </a:txBody>
                      <a:tcPr anchor="ctr"/>
                    </a:tc>
                    <a:tc rowSpan="2">
                      <a:txBody>
                        <a:bodyPr/>
                        <a:lstStyle/>
                        <a:p>
                          <a:pPr algn="r" rtl="1"/>
                          <a:r>
                            <a:rPr lang="en-US" dirty="0">
                              <a:cs typeface="B Nazanin" panose="00000400000000000000" pitchFamily="2" charset="-78"/>
                            </a:rPr>
                            <a:t>Fe</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میانگین</a:t>
                          </a:r>
                        </a:p>
                      </a:txBody>
                      <a:tcPr anchor="ctr"/>
                    </a:tc>
                    <a:tc rowSpan="2">
                      <a:txBody>
                        <a:bodyPr/>
                        <a:lstStyle/>
                        <a:p>
                          <a:pPr algn="r" rtl="1"/>
                          <a:r>
                            <a:rPr lang="en-US" dirty="0" err="1">
                              <a:cs typeface="B Nazanin" panose="00000400000000000000" pitchFamily="2" charset="-78"/>
                            </a:rPr>
                            <a:t>Fo</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انحراف معیار</a:t>
                          </a:r>
                        </a:p>
                      </a:txBody>
                      <a:tcPr anchor="ctr"/>
                    </a:tc>
                    <a:tc rowSpan="2">
                      <a:txBody>
                        <a:bodyPr/>
                        <a:lstStyle/>
                        <a:p>
                          <a:pPr algn="r" rtl="1"/>
                          <a:r>
                            <a:rPr lang="en-US" dirty="0">
                              <a:cs typeface="B Nazanin" panose="00000400000000000000" pitchFamily="2" charset="-78"/>
                            </a:rPr>
                            <a:t>Fe</a:t>
                          </a:r>
                          <a:endParaRPr lang="fa-IR" dirty="0">
                            <a:cs typeface="B Nazanin" panose="00000400000000000000" pitchFamily="2" charset="-78"/>
                          </a:endParaRPr>
                        </a:p>
                      </a:txBody>
                      <a:tcPr anchor="ct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a14="http://schemas.microsoft.com/office/drawing/2010/main" xmlns="" val="216307964"/>
                      </a:ext>
                    </a:extLst>
                  </a:tr>
                  <a:tr h="961512">
                    <a:tc gridSpan="2"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cs typeface="B Nazanin" panose="00000400000000000000" pitchFamily="2" charset="-78"/>
                            </a:rPr>
                            <a:t>آماره</a:t>
                          </a:r>
                        </a:p>
                        <a:p>
                          <a:pPr algn="ctr" rtl="1"/>
                          <a:endParaRPr lang="fa-IR" dirty="0">
                            <a:cs typeface="B Nazanin" panose="00000400000000000000" pitchFamily="2" charset="-78"/>
                          </a:endParaRPr>
                        </a:p>
                      </a:txBody>
                      <a:tcPr anchor="ctr"/>
                    </a:tc>
                    <a:tc>
                      <a:txBody>
                        <a:bodyPr/>
                        <a:lstStyle/>
                        <a:p>
                          <a:endParaRPr lang="fa-IR"/>
                        </a:p>
                      </a:txBody>
                      <a:tcPr anchor="ctr">
                        <a:blipFill rotWithShape="0">
                          <a:blip r:embed="rId2"/>
                          <a:stretch>
                            <a:fillRect l="-1536283" t="-73418" r="-3540" b="-378481"/>
                          </a:stretch>
                        </a:blipFill>
                      </a:tcPr>
                    </a:tc>
                    <a:extLst>
                      <a:ext uri="{0D108BD9-81ED-4DB2-BD59-A6C34878D82A}">
                        <a16:rowId xmlns:a16="http://schemas.microsoft.com/office/drawing/2014/main" xmlns:a14="http://schemas.microsoft.com/office/drawing/2010/main" xmlns="" val="372411090"/>
                      </a:ext>
                    </a:extLst>
                  </a:tr>
                  <a:tr h="472322">
                    <a:tc gridSpan="2">
                      <a:txBody>
                        <a:bodyPr/>
                        <a:lstStyle/>
                        <a:p>
                          <a:pPr algn="r" rtl="1"/>
                          <a:r>
                            <a:rPr lang="fa-IR" sz="1600" dirty="0">
                              <a:cs typeface="B Nazanin" panose="00000400000000000000" pitchFamily="2" charset="-78"/>
                            </a:rPr>
                            <a:t>1-تجهیزات آموزشی</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18</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12/5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12</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15</a:t>
                          </a:r>
                        </a:p>
                      </a:txBody>
                      <a:tcPr/>
                    </a:tc>
                    <a:tc>
                      <a:txBody>
                        <a:bodyPr/>
                        <a:lstStyle/>
                        <a:p>
                          <a:pPr algn="r" rtl="1"/>
                          <a:endParaRPr lang="fa-IR" dirty="0">
                            <a:cs typeface="B Nazanin" panose="00000400000000000000" pitchFamily="2" charset="-78"/>
                          </a:endParaRPr>
                        </a:p>
                      </a:txBody>
                      <a:tcPr/>
                    </a:tc>
                    <a:tc>
                      <a:txBody>
                        <a:bodyPr/>
                        <a:lstStyle/>
                        <a:p>
                          <a:pPr algn="r" rtl="1"/>
                          <a:r>
                            <a:rPr lang="fa-IR" sz="1400" dirty="0">
                              <a:cs typeface="B Nazanin" panose="00000400000000000000" pitchFamily="2" charset="-78"/>
                            </a:rPr>
                            <a:t>11/772</a:t>
                          </a:r>
                        </a:p>
                      </a:txBody>
                      <a:tcPr/>
                    </a:tc>
                    <a:extLst>
                      <a:ext uri="{0D108BD9-81ED-4DB2-BD59-A6C34878D82A}">
                        <a16:rowId xmlns:a16="http://schemas.microsoft.com/office/drawing/2014/main" xmlns:a14="http://schemas.microsoft.com/office/drawing/2010/main" xmlns="" val="3985532473"/>
                      </a:ext>
                    </a:extLst>
                  </a:tr>
                  <a:tr h="472322">
                    <a:tc gridSpan="2">
                      <a:txBody>
                        <a:bodyPr/>
                        <a:lstStyle/>
                        <a:p>
                          <a:pPr algn="r" rtl="1"/>
                          <a:r>
                            <a:rPr lang="fa-IR" sz="1600" dirty="0">
                              <a:cs typeface="B Nazanin" panose="00000400000000000000" pitchFamily="2" charset="-78"/>
                            </a:rPr>
                            <a:t>2- فضای فیزیکی مدرسه</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11</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13/5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2/672</a:t>
                          </a:r>
                        </a:p>
                      </a:txBody>
                      <a:tcPr/>
                    </a:tc>
                    <a:extLst>
                      <a:ext uri="{0D108BD9-81ED-4DB2-BD59-A6C34878D82A}">
                        <a16:rowId xmlns:a16="http://schemas.microsoft.com/office/drawing/2014/main" xmlns:a14="http://schemas.microsoft.com/office/drawing/2010/main" xmlns="" val="889951943"/>
                      </a:ext>
                    </a:extLst>
                  </a:tr>
                  <a:tr h="472322">
                    <a:tc gridSpan="2">
                      <a:txBody>
                        <a:bodyPr/>
                        <a:lstStyle/>
                        <a:p>
                          <a:pPr algn="r" rtl="1"/>
                          <a:r>
                            <a:rPr lang="fa-IR" sz="1600" dirty="0">
                              <a:cs typeface="B Nazanin" panose="00000400000000000000" pitchFamily="2" charset="-78"/>
                            </a:rPr>
                            <a:t>3- زمان اعلام برنامه کلاسی</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21</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13/5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12</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14/73</a:t>
                          </a:r>
                        </a:p>
                      </a:txBody>
                      <a:tcPr/>
                    </a:tc>
                    <a:extLst>
                      <a:ext uri="{0D108BD9-81ED-4DB2-BD59-A6C34878D82A}">
                        <a16:rowId xmlns:a16="http://schemas.microsoft.com/office/drawing/2014/main" xmlns:a14="http://schemas.microsoft.com/office/drawing/2010/main" xmlns="" val="3594856143"/>
                      </a:ext>
                    </a:extLst>
                  </a:tr>
                  <a:tr h="472322">
                    <a:tc gridSpan="2">
                      <a:txBody>
                        <a:bodyPr/>
                        <a:lstStyle/>
                        <a:p>
                          <a:pPr algn="r" rtl="1"/>
                          <a:r>
                            <a:rPr lang="fa-IR" sz="1600" dirty="0">
                              <a:cs typeface="B Nazanin" panose="00000400000000000000" pitchFamily="2" charset="-78"/>
                            </a:rPr>
                            <a:t>4- تعداد معلمین تخصصی</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black"/>
                              </a:solidFill>
                              <a:effectLst/>
                              <a:uLnTx/>
                              <a:uFillTx/>
                              <a:latin typeface="Calibri" panose="020F0502020204030204"/>
                              <a:ea typeface="+mn-ea"/>
                              <a:cs typeface="B Nazanin" panose="00000400000000000000" pitchFamily="2" charset="-78"/>
                            </a:rPr>
                            <a:t>توصیفی</a:t>
                          </a: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a14="http://schemas.microsoft.com/office/drawing/2010/main" xmlns="" val="944312701"/>
                      </a:ext>
                    </a:extLst>
                  </a:tr>
                  <a:tr h="472322">
                    <a:tc gridSpan="2">
                      <a:txBody>
                        <a:bodyPr/>
                        <a:lstStyle/>
                        <a:p>
                          <a:pPr algn="r" rtl="1"/>
                          <a:r>
                            <a:rPr lang="fa-IR" sz="1600" dirty="0">
                              <a:cs typeface="B Nazanin" panose="00000400000000000000" pitchFamily="2" charset="-78"/>
                            </a:rPr>
                            <a:t>5- تعداد معلمین جدید</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a14="http://schemas.microsoft.com/office/drawing/2010/main" xmlns="" val="2697109553"/>
                      </a:ext>
                    </a:extLst>
                  </a:tr>
                  <a:tr h="407256">
                    <a:tc rowSpan="2">
                      <a:txBody>
                        <a:bodyPr/>
                        <a:lstStyle/>
                        <a:p>
                          <a:pPr algn="r" rtl="1"/>
                          <a:r>
                            <a:rPr lang="fa-IR" sz="1600" dirty="0">
                              <a:cs typeface="B Nazanin" panose="00000400000000000000" pitchFamily="2" charset="-78"/>
                            </a:rPr>
                            <a:t>6- تعداد معلمین حق التدریس</a:t>
                          </a:r>
                        </a:p>
                      </a:txBody>
                      <a:tcPr/>
                    </a:tc>
                    <a:tc>
                      <a:txBody>
                        <a:bodyPr/>
                        <a:lstStyle/>
                        <a:p>
                          <a:pPr algn="r" rtl="1"/>
                          <a:r>
                            <a:rPr lang="fa-IR" sz="1600" dirty="0">
                              <a:cs typeface="B Nazanin" panose="00000400000000000000" pitchFamily="2" charset="-78"/>
                            </a:rPr>
                            <a:t>- آموزش عمومی</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27/52</a:t>
                          </a:r>
                        </a:p>
                      </a:txBody>
                      <a:tcPr/>
                    </a:tc>
                    <a:tc>
                      <a:txBody>
                        <a:bodyPr/>
                        <a:lstStyle/>
                        <a:p>
                          <a:pPr algn="r" rtl="1"/>
                          <a:r>
                            <a:rPr lang="fa-IR" dirty="0">
                              <a:cs typeface="B Nazanin" panose="00000400000000000000" pitchFamily="2" charset="-78"/>
                            </a:rPr>
                            <a:t>68/91</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70/16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112/56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1/721</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a14="http://schemas.microsoft.com/office/drawing/2010/main" xmlns="" val="717960801"/>
                      </a:ext>
                    </a:extLst>
                  </a:tr>
                  <a:tr h="407256">
                    <a:tc vMerge="1">
                      <a:txBody>
                        <a:bodyPr/>
                        <a:lstStyle/>
                        <a:p>
                          <a:pPr algn="r" rtl="1"/>
                          <a:endParaRPr lang="fa-IR" sz="1600" dirty="0">
                            <a:cs typeface="B Nazanin" panose="00000400000000000000" pitchFamily="2" charset="-78"/>
                          </a:endParaRPr>
                        </a:p>
                      </a:txBody>
                      <a:tcPr/>
                    </a:tc>
                    <a:tc>
                      <a:txBody>
                        <a:bodyPr/>
                        <a:lstStyle/>
                        <a:p>
                          <a:pPr marL="285750" indent="-285750" algn="r" rtl="1">
                            <a:buFontTx/>
                            <a:buChar char="-"/>
                          </a:pPr>
                          <a:r>
                            <a:rPr lang="fa-IR" sz="1600" dirty="0">
                              <a:cs typeface="B Nazanin" panose="00000400000000000000" pitchFamily="2" charset="-78"/>
                            </a:rPr>
                            <a:t>متوسطه</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260/66</a:t>
                          </a:r>
                        </a:p>
                      </a:txBody>
                      <a:tcPr/>
                    </a:tc>
                    <a:tc>
                      <a:txBody>
                        <a:bodyPr/>
                        <a:lstStyle/>
                        <a:p>
                          <a:pPr algn="r" rtl="1"/>
                          <a:r>
                            <a:rPr lang="fa-IR" dirty="0">
                              <a:cs typeface="B Nazanin" panose="00000400000000000000" pitchFamily="2" charset="-78"/>
                            </a:rPr>
                            <a:t>232/76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82/66</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129/12</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2/416</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a14="http://schemas.microsoft.com/office/drawing/2010/main" xmlns="" val="757481609"/>
                      </a:ext>
                    </a:extLst>
                  </a:tr>
                  <a:tr h="407256">
                    <a:tc gridSpan="2">
                      <a:txBody>
                        <a:bodyPr/>
                        <a:lstStyle/>
                        <a:p>
                          <a:pPr algn="r" rtl="1"/>
                          <a:r>
                            <a:rPr lang="fa-IR" sz="1600" dirty="0">
                              <a:cs typeface="B Nazanin" panose="00000400000000000000" pitchFamily="2" charset="-78"/>
                            </a:rPr>
                            <a:t>7-تعداد معلمین کمتر از 18 ساعت</a:t>
                          </a:r>
                        </a:p>
                      </a:txBody>
                      <a:tcPr/>
                    </a:tc>
                    <a:tc hMerge="1">
                      <a:txBody>
                        <a:bodyPr/>
                        <a:lstStyle/>
                        <a:p>
                          <a:pPr rtl="1"/>
                          <a:endParaRPr lang="fa-I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a14="http://schemas.microsoft.com/office/drawing/2010/main" xmlns="" val="3753224947"/>
                      </a:ext>
                    </a:extLst>
                  </a:tr>
                </a:tbl>
              </a:graphicData>
            </a:graphic>
          </p:graphicFrame>
        </mc:Fallback>
      </mc:AlternateContent>
      <p:cxnSp>
        <p:nvCxnSpPr>
          <p:cNvPr id="6" name="Straight Connector 5">
            <a:extLst>
              <a:ext uri="{FF2B5EF4-FFF2-40B4-BE49-F238E27FC236}">
                <a16:creationId xmlns:a16="http://schemas.microsoft.com/office/drawing/2014/main" xmlns="" id="{A70FC3E3-5A11-5E89-CDB2-84A4410D85C0}"/>
              </a:ext>
            </a:extLst>
          </p:cNvPr>
          <p:cNvCxnSpPr>
            <a:cxnSpLocks/>
          </p:cNvCxnSpPr>
          <p:nvPr/>
        </p:nvCxnSpPr>
        <p:spPr>
          <a:xfrm flipH="1">
            <a:off x="9210261" y="433611"/>
            <a:ext cx="2699413" cy="745832"/>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4BE320C1-B8C9-D2E1-B9AC-3C7E50676B9E}"/>
              </a:ext>
            </a:extLst>
          </p:cNvPr>
          <p:cNvCxnSpPr>
            <a:cxnSpLocks/>
          </p:cNvCxnSpPr>
          <p:nvPr/>
        </p:nvCxnSpPr>
        <p:spPr>
          <a:xfrm flipH="1">
            <a:off x="9332686" y="433611"/>
            <a:ext cx="2576988" cy="1845132"/>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302000" y="304800"/>
            <a:ext cx="6030686" cy="646331"/>
          </a:xfrm>
          <a:prstGeom prst="rect">
            <a:avLst/>
          </a:prstGeom>
          <a:noFill/>
        </p:spPr>
        <p:txBody>
          <a:bodyPr wrap="square" rtlCol="1">
            <a:spAutoFit/>
          </a:bodyPr>
          <a:lstStyle/>
          <a:p>
            <a:r>
              <a:rPr lang="fa-IR" smtClean="0"/>
              <a:t>جدول 12: مشخصات آماری مبنی بر تاثیر استفاده بهینه از امکانات بر پیشرفت تحصیلی</a:t>
            </a:r>
            <a:endParaRPr lang="fa-IR"/>
          </a:p>
        </p:txBody>
      </p:sp>
    </p:spTree>
    <p:extLst>
      <p:ext uri="{BB962C8B-B14F-4D97-AF65-F5344CB8AC3E}">
        <p14:creationId xmlns:p14="http://schemas.microsoft.com/office/powerpoint/2010/main" val="3927076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نتایج حاصل از آزمون آماری فرضیه هفتم( تأثیر تلاش و پیگیری مدیر در حل مشکلات بر پیشرفت تحصیلی) مبیّن آنست که در مورد عامل ردیف دوم تفاوت معنادار است ولی در مورد عامل ردیف پنجم تفاوت معنادار نیست. در مورد عوامل ردیف اول، سوم و چهارم که بررسی به روش توصیفی انجام شده بطور میانگین در هر مدرسه موفق 03/1 نفر کمبود وجود داشته ولی در مدارس ناموفق در هر مدرسه بطور میانگین 6/0 نفر بوده است. در زمینه مشکلات ساختمانی بطور میانگین هر کدام ا ز مدارس موفق طی سال یکبار دچار مشکل بوده و مدارس ناموفق هر یک 4/1 بار در سال مشکل ساختمانی داشته اند. و بالاخره بین میانگین تعداد تعمیراتی که در مدارس موفق وناموفق انجام شده، تفاوت معنادار نیست.( جدول13).</a:t>
            </a:r>
          </a:p>
        </p:txBody>
      </p:sp>
      <p:sp>
        <p:nvSpPr>
          <p:cNvPr id="4" name="Flowchart: Connector 3"/>
          <p:cNvSpPr/>
          <p:nvPr/>
        </p:nvSpPr>
        <p:spPr>
          <a:xfrm>
            <a:off x="2794000" y="5003800"/>
            <a:ext cx="1473200" cy="127000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مشکل ساختمانی</a:t>
            </a:r>
            <a:endParaRPr lang="fa-IR" sz="2000" b="1">
              <a:solidFill>
                <a:srgbClr val="FF0000"/>
              </a:solidFill>
            </a:endParaRPr>
          </a:p>
        </p:txBody>
      </p:sp>
    </p:spTree>
    <p:extLst>
      <p:ext uri="{BB962C8B-B14F-4D97-AF65-F5344CB8AC3E}">
        <p14:creationId xmlns:p14="http://schemas.microsoft.com/office/powerpoint/2010/main" val="3961369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xmlns="" id="{39D7BF8F-48D8-E545-60C3-EA2E282BE582}"/>
                  </a:ext>
                </a:extLst>
              </p:cNvPr>
              <p:cNvGraphicFramePr>
                <a:graphicFrameLocks noGrp="1"/>
              </p:cNvGraphicFramePr>
              <p:nvPr>
                <p:extLst>
                  <p:ext uri="{D42A27DB-BD31-4B8C-83A1-F6EECF244321}">
                    <p14:modId xmlns:p14="http://schemas.microsoft.com/office/powerpoint/2010/main" val="2700785332"/>
                  </p:ext>
                </p:extLst>
              </p:nvPr>
            </p:nvGraphicFramePr>
            <p:xfrm>
              <a:off x="648928" y="1580395"/>
              <a:ext cx="11260746" cy="3852801"/>
            </p:xfrm>
            <a:graphic>
              <a:graphicData uri="http://schemas.openxmlformats.org/drawingml/2006/table">
                <a:tbl>
                  <a:tblPr rtl="1" firstRow="1" bandRow="1">
                    <a:tableStyleId>{5C22544A-7EE6-4342-B048-85BDC9FD1C3A}</a:tableStyleId>
                  </a:tblPr>
                  <a:tblGrid>
                    <a:gridCol w="2626050">
                      <a:extLst>
                        <a:ext uri="{9D8B030D-6E8A-4147-A177-3AD203B41FA5}">
                          <a16:colId xmlns:a16="http://schemas.microsoft.com/office/drawing/2014/main" xmlns="" val="1549673790"/>
                        </a:ext>
                      </a:extLst>
                    </a:gridCol>
                    <a:gridCol w="875349">
                      <a:extLst>
                        <a:ext uri="{9D8B030D-6E8A-4147-A177-3AD203B41FA5}">
                          <a16:colId xmlns:a16="http://schemas.microsoft.com/office/drawing/2014/main" xmlns="" val="2024331870"/>
                        </a:ext>
                      </a:extLst>
                    </a:gridCol>
                    <a:gridCol w="875349">
                      <a:extLst>
                        <a:ext uri="{9D8B030D-6E8A-4147-A177-3AD203B41FA5}">
                          <a16:colId xmlns:a16="http://schemas.microsoft.com/office/drawing/2014/main" xmlns="" val="390426782"/>
                        </a:ext>
                      </a:extLst>
                    </a:gridCol>
                    <a:gridCol w="875349">
                      <a:extLst>
                        <a:ext uri="{9D8B030D-6E8A-4147-A177-3AD203B41FA5}">
                          <a16:colId xmlns:a16="http://schemas.microsoft.com/office/drawing/2014/main" xmlns="" val="1595967218"/>
                        </a:ext>
                      </a:extLst>
                    </a:gridCol>
                    <a:gridCol w="1112945">
                      <a:extLst>
                        <a:ext uri="{9D8B030D-6E8A-4147-A177-3AD203B41FA5}">
                          <a16:colId xmlns:a16="http://schemas.microsoft.com/office/drawing/2014/main" xmlns="" val="2817554061"/>
                        </a:ext>
                      </a:extLst>
                    </a:gridCol>
                    <a:gridCol w="815950">
                      <a:extLst>
                        <a:ext uri="{9D8B030D-6E8A-4147-A177-3AD203B41FA5}">
                          <a16:colId xmlns:a16="http://schemas.microsoft.com/office/drawing/2014/main" xmlns="" val="2368839528"/>
                        </a:ext>
                      </a:extLst>
                    </a:gridCol>
                    <a:gridCol w="815950">
                      <a:extLst>
                        <a:ext uri="{9D8B030D-6E8A-4147-A177-3AD203B41FA5}">
                          <a16:colId xmlns:a16="http://schemas.microsoft.com/office/drawing/2014/main" xmlns="" val="1660720589"/>
                        </a:ext>
                      </a:extLst>
                    </a:gridCol>
                    <a:gridCol w="815950">
                      <a:extLst>
                        <a:ext uri="{9D8B030D-6E8A-4147-A177-3AD203B41FA5}">
                          <a16:colId xmlns:a16="http://schemas.microsoft.com/office/drawing/2014/main" xmlns="" val="1175464838"/>
                        </a:ext>
                      </a:extLst>
                    </a:gridCol>
                    <a:gridCol w="1069178">
                      <a:extLst>
                        <a:ext uri="{9D8B030D-6E8A-4147-A177-3AD203B41FA5}">
                          <a16:colId xmlns:a16="http://schemas.microsoft.com/office/drawing/2014/main" xmlns="" val="2251931967"/>
                        </a:ext>
                      </a:extLst>
                    </a:gridCol>
                    <a:gridCol w="1378676">
                      <a:extLst>
                        <a:ext uri="{9D8B030D-6E8A-4147-A177-3AD203B41FA5}">
                          <a16:colId xmlns:a16="http://schemas.microsoft.com/office/drawing/2014/main" xmlns="" val="497196917"/>
                        </a:ext>
                      </a:extLst>
                    </a:gridCol>
                  </a:tblGrid>
                  <a:tr h="652725">
                    <a:tc rowSpan="3">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gridSpan="4">
                      <a:txBody>
                        <a:bodyPr/>
                        <a:lstStyle/>
                        <a:p>
                          <a:pPr algn="ctr" rtl="1"/>
                          <a:r>
                            <a:rPr lang="fa-IR" dirty="0">
                              <a:cs typeface="B Nazanin" panose="00000400000000000000" pitchFamily="2" charset="-78"/>
                            </a:rPr>
                            <a:t>موفق</a:t>
                          </a:r>
                        </a:p>
                      </a:txBody>
                      <a:tcPr anchor="ctr"/>
                    </a:tc>
                    <a:tc hMerge="1">
                      <a:txBody>
                        <a:bodyPr/>
                        <a:lstStyle/>
                        <a:p>
                          <a:pPr rtl="1"/>
                          <a:endParaRPr lang="fa-IR"/>
                        </a:p>
                      </a:txBody>
                      <a:tcPr/>
                    </a:tc>
                    <a:tc hMerge="1">
                      <a:txBody>
                        <a:bodyPr/>
                        <a:lstStyle/>
                        <a:p>
                          <a:pPr rtl="1"/>
                          <a:endParaRPr lang="fa-IR"/>
                        </a:p>
                      </a:txBody>
                      <a:tcPr/>
                    </a:tc>
                    <a:tc hMerge="1">
                      <a:txBody>
                        <a:bodyPr/>
                        <a:lstStyle/>
                        <a:p>
                          <a:pPr algn="r" rtl="1"/>
                          <a:endParaRPr lang="fa-IR" dirty="0">
                            <a:cs typeface="B Nazanin" panose="00000400000000000000" pitchFamily="2" charset="-78"/>
                          </a:endParaRPr>
                        </a:p>
                      </a:txBody>
                      <a:tcPr/>
                    </a:tc>
                    <a:tc gridSpan="4">
                      <a:txBody>
                        <a:bodyPr/>
                        <a:lstStyle/>
                        <a:p>
                          <a:pPr algn="ctr" rtl="1"/>
                          <a:r>
                            <a:rPr lang="fa-IR" dirty="0">
                              <a:cs typeface="B Nazanin" panose="00000400000000000000" pitchFamily="2" charset="-78"/>
                            </a:rPr>
                            <a:t>ناموفق</a:t>
                          </a:r>
                        </a:p>
                      </a:txBody>
                      <a:tcPr anchor="ctr"/>
                    </a:tc>
                    <a:tc hMerge="1">
                      <a:txBody>
                        <a:bodyPr/>
                        <a:lstStyle/>
                        <a:p>
                          <a:pPr rtl="1"/>
                          <a:endParaRPr lang="fa-IR"/>
                        </a:p>
                      </a:txBody>
                      <a:tcPr/>
                    </a:tc>
                    <a:tc hMerge="1">
                      <a:txBody>
                        <a:bodyPr/>
                        <a:lstStyle/>
                        <a:p>
                          <a:pPr rtl="1"/>
                          <a:endParaRPr lang="fa-IR"/>
                        </a:p>
                      </a:txBody>
                      <a:tcPr/>
                    </a:tc>
                    <a:tc hMerge="1">
                      <a:txBody>
                        <a:bodyPr/>
                        <a:lstStyle/>
                        <a:p>
                          <a:pPr algn="r" rtl="1"/>
                          <a:endParaRPr lang="fa-IR" dirty="0">
                            <a:cs typeface="B Nazanin" panose="00000400000000000000" pitchFamily="2" charset="-78"/>
                          </a:endParaRPr>
                        </a:p>
                      </a:txBody>
                      <a:tcPr/>
                    </a:tc>
                    <a:tc rowSpan="2">
                      <a:txBody>
                        <a:bodyPr/>
                        <a:lstStyle/>
                        <a:p>
                          <a:pPr algn="ctr" rtl="1"/>
                          <a:endParaRPr lang="fa-IR" dirty="0">
                            <a:cs typeface="B Nazanin" panose="00000400000000000000" pitchFamily="2" charset="-78"/>
                          </a:endParaRPr>
                        </a:p>
                      </a:txBody>
                      <a:tcPr anchor="ctr"/>
                    </a:tc>
                    <a:extLst>
                      <a:ext uri="{0D108BD9-81ED-4DB2-BD59-A6C34878D82A}">
                        <a16:rowId xmlns:a16="http://schemas.microsoft.com/office/drawing/2014/main" xmlns="" val="3833182905"/>
                      </a:ext>
                    </a:extLst>
                  </a:tr>
                  <a:tr h="308787">
                    <a:tc vMerge="1">
                      <a:txBody>
                        <a:bodyPr/>
                        <a:lstStyle/>
                        <a:p>
                          <a:pPr rtl="1"/>
                          <a:endParaRPr lang="fa-IR"/>
                        </a:p>
                      </a:txBody>
                      <a:tcPr/>
                    </a:tc>
                    <a:tc rowSpan="2">
                      <a:txBody>
                        <a:bodyPr/>
                        <a:lstStyle/>
                        <a:p>
                          <a:pPr algn="r" rtl="1"/>
                          <a:r>
                            <a:rPr lang="fa-IR" dirty="0">
                              <a:cs typeface="B Nazanin" panose="00000400000000000000" pitchFamily="2" charset="-78"/>
                            </a:rPr>
                            <a:t>میانگین</a:t>
                          </a:r>
                        </a:p>
                      </a:txBody>
                      <a:tcPr anchor="ctr"/>
                    </a:tc>
                    <a:tc rowSpan="2">
                      <a:txBody>
                        <a:bodyPr/>
                        <a:lstStyle/>
                        <a:p>
                          <a:pPr algn="r" rtl="1"/>
                          <a:r>
                            <a:rPr lang="en-US" dirty="0" err="1">
                              <a:cs typeface="B Nazanin" panose="00000400000000000000" pitchFamily="2" charset="-78"/>
                            </a:rPr>
                            <a:t>Fo</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انحراف معیار</a:t>
                          </a:r>
                        </a:p>
                      </a:txBody>
                      <a:tcPr anchor="ctr"/>
                    </a:tc>
                    <a:tc rowSpan="2">
                      <a:txBody>
                        <a:bodyPr/>
                        <a:lstStyle/>
                        <a:p>
                          <a:pPr algn="r" rtl="1"/>
                          <a:r>
                            <a:rPr lang="en-US" dirty="0">
                              <a:cs typeface="B Nazanin" panose="00000400000000000000" pitchFamily="2" charset="-78"/>
                            </a:rPr>
                            <a:t>Fe</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میانگین</a:t>
                          </a:r>
                        </a:p>
                      </a:txBody>
                      <a:tcPr anchor="ctr"/>
                    </a:tc>
                    <a:tc rowSpan="2">
                      <a:txBody>
                        <a:bodyPr/>
                        <a:lstStyle/>
                        <a:p>
                          <a:pPr algn="r" rtl="1"/>
                          <a:r>
                            <a:rPr lang="en-US" dirty="0" err="1">
                              <a:cs typeface="B Nazanin" panose="00000400000000000000" pitchFamily="2" charset="-78"/>
                            </a:rPr>
                            <a:t>Fo</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انحراف معیار</a:t>
                          </a:r>
                        </a:p>
                      </a:txBody>
                      <a:tcPr anchor="ctr"/>
                    </a:tc>
                    <a:tc rowSpan="2">
                      <a:txBody>
                        <a:bodyPr/>
                        <a:lstStyle/>
                        <a:p>
                          <a:pPr algn="r" rtl="1"/>
                          <a:r>
                            <a:rPr lang="en-US" dirty="0">
                              <a:cs typeface="B Nazanin" panose="00000400000000000000" pitchFamily="2" charset="-78"/>
                            </a:rPr>
                            <a:t>Fe</a:t>
                          </a:r>
                          <a:endParaRPr lang="fa-IR" dirty="0">
                            <a:cs typeface="B Nazanin" panose="00000400000000000000" pitchFamily="2" charset="-78"/>
                          </a:endParaRPr>
                        </a:p>
                      </a:txBody>
                      <a:tcPr anchor="ctr"/>
                    </a:tc>
                    <a:tc vMerge="1">
                      <a:txBody>
                        <a:bodyPr/>
                        <a:lstStyle/>
                        <a:p>
                          <a:pPr rtl="1"/>
                          <a:endParaRPr lang="fa-IR"/>
                        </a:p>
                      </a:txBody>
                      <a:tcPr/>
                    </a:tc>
                    <a:extLst>
                      <a:ext uri="{0D108BD9-81ED-4DB2-BD59-A6C34878D82A}">
                        <a16:rowId xmlns:a16="http://schemas.microsoft.com/office/drawing/2014/main" xmlns="" val="216307964"/>
                      </a:ext>
                    </a:extLst>
                  </a:tr>
                  <a:tr h="529679">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a14:m>
                            <m:oMathPara xmlns:m="http://schemas.openxmlformats.org/officeDocument/2006/math">
                              <m:oMathParaPr>
                                <m:jc m:val="center"/>
                              </m:oMathParaPr>
                              <m:oMath xmlns:m="http://schemas.openxmlformats.org/officeDocument/2006/math">
                                <m:sSup>
                                  <m:sSupPr>
                                    <m:ctrlPr>
                                      <a:rPr lang="fa-IR" i="1" smtClean="0">
                                        <a:latin typeface="Cambria Math" panose="02040503050406030204" pitchFamily="18" charset="0"/>
                                        <a:cs typeface="B Nazanin" panose="00000400000000000000" pitchFamily="2" charset="-78"/>
                                      </a:rPr>
                                    </m:ctrlPr>
                                  </m:sSupPr>
                                  <m:e>
                                    <m:r>
                                      <a:rPr lang="en-US" b="0" i="1" smtClean="0">
                                        <a:latin typeface="Cambria Math" panose="02040503050406030204" pitchFamily="18" charset="0"/>
                                        <a:cs typeface="B Nazanin" panose="00000400000000000000" pitchFamily="2" charset="-78"/>
                                      </a:rPr>
                                      <m:t>𝑥</m:t>
                                    </m:r>
                                  </m:e>
                                  <m:sup>
                                    <m:r>
                                      <a:rPr lang="fa-IR" b="0" i="1" smtClean="0">
                                        <a:latin typeface="Cambria Math" panose="02040503050406030204" pitchFamily="18" charset="0"/>
                                        <a:cs typeface="B Nazanin" panose="00000400000000000000" pitchFamily="2" charset="-78"/>
                                      </a:rPr>
                                      <m:t>2</m:t>
                                    </m:r>
                                  </m:sup>
                                </m:sSup>
                                <m:r>
                                  <a:rPr lang="en-US" b="0" i="1" smtClean="0">
                                    <a:latin typeface="Cambria Math" panose="02040503050406030204" pitchFamily="18" charset="0"/>
                                    <a:cs typeface="B Nazanin" panose="00000400000000000000" pitchFamily="2" charset="-78"/>
                                  </a:rPr>
                                  <m:t>𝑜𝑏</m:t>
                                </m:r>
                              </m:oMath>
                            </m:oMathPara>
                          </a14:m>
                          <a:endParaRPr lang="fa-IR" dirty="0">
                            <a:cs typeface="B Nazanin" panose="00000400000000000000" pitchFamily="2" charset="-78"/>
                          </a:endParaRPr>
                        </a:p>
                      </a:txBody>
                      <a:tcPr anchor="ctr"/>
                    </a:tc>
                    <a:extLst>
                      <a:ext uri="{0D108BD9-81ED-4DB2-BD59-A6C34878D82A}">
                        <a16:rowId xmlns:a16="http://schemas.microsoft.com/office/drawing/2014/main" xmlns="" val="372411090"/>
                      </a:ext>
                    </a:extLst>
                  </a:tr>
                  <a:tr h="472322">
                    <a:tc>
                      <a:txBody>
                        <a:bodyPr/>
                        <a:lstStyle/>
                        <a:p>
                          <a:pPr algn="r" rtl="1"/>
                          <a:r>
                            <a:rPr lang="fa-IR" sz="1600" dirty="0">
                              <a:cs typeface="B Nazanin" panose="00000400000000000000" pitchFamily="2" charset="-78"/>
                            </a:rPr>
                            <a:t>1- تعداد کمبود نیرو</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3985532473"/>
                      </a:ext>
                    </a:extLst>
                  </a:tr>
                  <a:tr h="472322">
                    <a:tc>
                      <a:txBody>
                        <a:bodyPr/>
                        <a:lstStyle/>
                        <a:p>
                          <a:pPr algn="r" rtl="1"/>
                          <a:r>
                            <a:rPr lang="fa-IR" sz="1600" dirty="0">
                              <a:cs typeface="B Nazanin" panose="00000400000000000000" pitchFamily="2" charset="-78"/>
                            </a:rPr>
                            <a:t>2- روش تامین نیرو</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27</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22/5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28</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22/5</a:t>
                          </a:r>
                        </a:p>
                      </a:txBody>
                      <a:tcPr/>
                    </a:tc>
                    <a:tc>
                      <a:txBody>
                        <a:bodyPr/>
                        <a:lstStyle/>
                        <a:p>
                          <a:pPr algn="ctr" rtl="1"/>
                          <a:r>
                            <a:rPr lang="fa-IR" dirty="0">
                              <a:cs typeface="B Nazanin" panose="00000400000000000000" pitchFamily="2" charset="-78"/>
                            </a:rPr>
                            <a:t>22/718</a:t>
                          </a:r>
                        </a:p>
                      </a:txBody>
                      <a:tcPr/>
                    </a:tc>
                    <a:extLst>
                      <a:ext uri="{0D108BD9-81ED-4DB2-BD59-A6C34878D82A}">
                        <a16:rowId xmlns:a16="http://schemas.microsoft.com/office/drawing/2014/main" xmlns="" val="889951943"/>
                      </a:ext>
                    </a:extLst>
                  </a:tr>
                  <a:tr h="472322">
                    <a:tc>
                      <a:txBody>
                        <a:bodyPr/>
                        <a:lstStyle/>
                        <a:p>
                          <a:pPr algn="r" rtl="1"/>
                          <a:r>
                            <a:rPr lang="fa-IR" sz="1600" dirty="0">
                              <a:cs typeface="B Nazanin" panose="00000400000000000000" pitchFamily="2" charset="-78"/>
                            </a:rPr>
                            <a:t>3- مشکلات ساختمانی</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3594856143"/>
                      </a:ext>
                    </a:extLst>
                  </a:tr>
                  <a:tr h="472322">
                    <a:tc>
                      <a:txBody>
                        <a:bodyPr/>
                        <a:lstStyle/>
                        <a:p>
                          <a:pPr algn="r" rtl="1"/>
                          <a:r>
                            <a:rPr lang="fa-IR" sz="1600" dirty="0">
                              <a:cs typeface="B Nazanin" panose="00000400000000000000" pitchFamily="2" charset="-78"/>
                            </a:rPr>
                            <a:t>4- تعمیرات ویژه</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 val="944312701"/>
                      </a:ext>
                    </a:extLst>
                  </a:tr>
                  <a:tr h="472322">
                    <a:tc>
                      <a:txBody>
                        <a:bodyPr/>
                        <a:lstStyle/>
                        <a:p>
                          <a:pPr algn="r" rtl="1"/>
                          <a:r>
                            <a:rPr lang="fa-IR" sz="1600" dirty="0">
                              <a:cs typeface="B Nazanin" panose="00000400000000000000" pitchFamily="2" charset="-78"/>
                            </a:rPr>
                            <a:t>5- تغییر یک یا دو نمونه بودن</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13/5</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15</a:t>
                          </a:r>
                        </a:p>
                      </a:txBody>
                      <a:tcPr/>
                    </a:tc>
                    <a:tc>
                      <a:txBody>
                        <a:bodyPr/>
                        <a:lstStyle/>
                        <a:p>
                          <a:pPr algn="ctr" rtl="1"/>
                          <a:r>
                            <a:rPr lang="fa-IR" dirty="0">
                              <a:cs typeface="B Nazanin" panose="00000400000000000000" pitchFamily="2" charset="-78"/>
                            </a:rPr>
                            <a:t>0/273</a:t>
                          </a:r>
                        </a:p>
                      </a:txBody>
                      <a:tcPr/>
                    </a:tc>
                    <a:extLst>
                      <a:ext uri="{0D108BD9-81ED-4DB2-BD59-A6C34878D82A}">
                        <a16:rowId xmlns:a16="http://schemas.microsoft.com/office/drawing/2014/main" xmlns="" val="2697109553"/>
                      </a:ext>
                    </a:extLst>
                  </a:tr>
                </a:tbl>
              </a:graphicData>
            </a:graphic>
          </p:graphicFrame>
        </mc:Choice>
        <mc:Fallback>
          <p:graphicFrame>
            <p:nvGraphicFramePr>
              <p:cNvPr id="4" name="Table 4">
                <a:extLst>
                  <a:ext uri="{FF2B5EF4-FFF2-40B4-BE49-F238E27FC236}">
                    <a16:creationId xmlns:a16="http://schemas.microsoft.com/office/drawing/2014/main" xmlns:a14="http://schemas.microsoft.com/office/drawing/2010/main" xmlns="" id="{39D7BF8F-48D8-E545-60C3-EA2E282BE582}"/>
                  </a:ext>
                </a:extLst>
              </p:cNvPr>
              <p:cNvGraphicFramePr>
                <a:graphicFrameLocks noGrp="1"/>
              </p:cNvGraphicFramePr>
              <p:nvPr>
                <p:extLst>
                  <p:ext uri="{D42A27DB-BD31-4B8C-83A1-F6EECF244321}">
                    <p14:modId xmlns:p14="http://schemas.microsoft.com/office/powerpoint/2010/main" val="2700785332"/>
                  </p:ext>
                </p:extLst>
              </p:nvPr>
            </p:nvGraphicFramePr>
            <p:xfrm>
              <a:off x="648928" y="1580395"/>
              <a:ext cx="11260746" cy="3852801"/>
            </p:xfrm>
            <a:graphic>
              <a:graphicData uri="http://schemas.openxmlformats.org/drawingml/2006/table">
                <a:tbl>
                  <a:tblPr rtl="1" firstRow="1" bandRow="1">
                    <a:tableStyleId>{5C22544A-7EE6-4342-B048-85BDC9FD1C3A}</a:tableStyleId>
                  </a:tblPr>
                  <a:tblGrid>
                    <a:gridCol w="2626050">
                      <a:extLst>
                        <a:ext uri="{9D8B030D-6E8A-4147-A177-3AD203B41FA5}">
                          <a16:colId xmlns:a16="http://schemas.microsoft.com/office/drawing/2014/main" xmlns:a14="http://schemas.microsoft.com/office/drawing/2010/main" xmlns="" val="1549673790"/>
                        </a:ext>
                      </a:extLst>
                    </a:gridCol>
                    <a:gridCol w="875349">
                      <a:extLst>
                        <a:ext uri="{9D8B030D-6E8A-4147-A177-3AD203B41FA5}">
                          <a16:colId xmlns:a16="http://schemas.microsoft.com/office/drawing/2014/main" xmlns:a14="http://schemas.microsoft.com/office/drawing/2010/main" xmlns="" val="2024331870"/>
                        </a:ext>
                      </a:extLst>
                    </a:gridCol>
                    <a:gridCol w="875349">
                      <a:extLst>
                        <a:ext uri="{9D8B030D-6E8A-4147-A177-3AD203B41FA5}">
                          <a16:colId xmlns:a16="http://schemas.microsoft.com/office/drawing/2014/main" xmlns:a14="http://schemas.microsoft.com/office/drawing/2010/main" xmlns="" val="390426782"/>
                        </a:ext>
                      </a:extLst>
                    </a:gridCol>
                    <a:gridCol w="875349">
                      <a:extLst>
                        <a:ext uri="{9D8B030D-6E8A-4147-A177-3AD203B41FA5}">
                          <a16:colId xmlns:a16="http://schemas.microsoft.com/office/drawing/2014/main" xmlns:a14="http://schemas.microsoft.com/office/drawing/2010/main" xmlns="" val="1595967218"/>
                        </a:ext>
                      </a:extLst>
                    </a:gridCol>
                    <a:gridCol w="1112945">
                      <a:extLst>
                        <a:ext uri="{9D8B030D-6E8A-4147-A177-3AD203B41FA5}">
                          <a16:colId xmlns:a16="http://schemas.microsoft.com/office/drawing/2014/main" xmlns:a14="http://schemas.microsoft.com/office/drawing/2010/main" xmlns="" val="2817554061"/>
                        </a:ext>
                      </a:extLst>
                    </a:gridCol>
                    <a:gridCol w="815950">
                      <a:extLst>
                        <a:ext uri="{9D8B030D-6E8A-4147-A177-3AD203B41FA5}">
                          <a16:colId xmlns:a16="http://schemas.microsoft.com/office/drawing/2014/main" xmlns:a14="http://schemas.microsoft.com/office/drawing/2010/main" xmlns="" val="2368839528"/>
                        </a:ext>
                      </a:extLst>
                    </a:gridCol>
                    <a:gridCol w="815950">
                      <a:extLst>
                        <a:ext uri="{9D8B030D-6E8A-4147-A177-3AD203B41FA5}">
                          <a16:colId xmlns:a16="http://schemas.microsoft.com/office/drawing/2014/main" xmlns:a14="http://schemas.microsoft.com/office/drawing/2010/main" xmlns="" val="1660720589"/>
                        </a:ext>
                      </a:extLst>
                    </a:gridCol>
                    <a:gridCol w="815950">
                      <a:extLst>
                        <a:ext uri="{9D8B030D-6E8A-4147-A177-3AD203B41FA5}">
                          <a16:colId xmlns:a16="http://schemas.microsoft.com/office/drawing/2014/main" xmlns:a14="http://schemas.microsoft.com/office/drawing/2010/main" xmlns="" val="1175464838"/>
                        </a:ext>
                      </a:extLst>
                    </a:gridCol>
                    <a:gridCol w="1069178">
                      <a:extLst>
                        <a:ext uri="{9D8B030D-6E8A-4147-A177-3AD203B41FA5}">
                          <a16:colId xmlns:a16="http://schemas.microsoft.com/office/drawing/2014/main" xmlns:a14="http://schemas.microsoft.com/office/drawing/2010/main" xmlns="" val="2251931967"/>
                        </a:ext>
                      </a:extLst>
                    </a:gridCol>
                    <a:gridCol w="1378676">
                      <a:extLst>
                        <a:ext uri="{9D8B030D-6E8A-4147-A177-3AD203B41FA5}">
                          <a16:colId xmlns:a16="http://schemas.microsoft.com/office/drawing/2014/main" xmlns:a14="http://schemas.microsoft.com/office/drawing/2010/main" xmlns="" val="497196917"/>
                        </a:ext>
                      </a:extLst>
                    </a:gridCol>
                  </a:tblGrid>
                  <a:tr h="652725">
                    <a:tc rowSpan="3">
                      <a:txBody>
                        <a:bodyPr/>
                        <a:lstStyle/>
                        <a:p>
                          <a:pPr algn="r" rtl="1"/>
                          <a:r>
                            <a:rPr lang="fa-IR" dirty="0">
                              <a:cs typeface="B Nazanin" panose="00000400000000000000" pitchFamily="2" charset="-78"/>
                            </a:rPr>
                            <a:t>                                نوع مدرسه</a:t>
                          </a: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                                 شاخص ها</a:t>
                          </a:r>
                        </a:p>
                        <a:p>
                          <a:pPr algn="r" rtl="1"/>
                          <a:r>
                            <a:rPr lang="fa-IR" dirty="0">
                              <a:cs typeface="B Nazanin" panose="00000400000000000000" pitchFamily="2" charset="-78"/>
                            </a:rPr>
                            <a:t>عوامل</a:t>
                          </a:r>
                        </a:p>
                      </a:txBody>
                      <a:tcPr/>
                    </a:tc>
                    <a:tc gridSpan="4">
                      <a:txBody>
                        <a:bodyPr/>
                        <a:lstStyle/>
                        <a:p>
                          <a:pPr algn="ctr" rtl="1"/>
                          <a:r>
                            <a:rPr lang="fa-IR" dirty="0">
                              <a:cs typeface="B Nazanin" panose="00000400000000000000" pitchFamily="2" charset="-78"/>
                            </a:rPr>
                            <a:t>موفق</a:t>
                          </a:r>
                        </a:p>
                      </a:txBody>
                      <a:tcPr anchor="ctr"/>
                    </a:tc>
                    <a:tc hMerge="1">
                      <a:txBody>
                        <a:bodyPr/>
                        <a:lstStyle/>
                        <a:p>
                          <a:pPr rtl="1"/>
                          <a:endParaRPr lang="fa-IR"/>
                        </a:p>
                      </a:txBody>
                      <a:tcPr/>
                    </a:tc>
                    <a:tc hMerge="1">
                      <a:txBody>
                        <a:bodyPr/>
                        <a:lstStyle/>
                        <a:p>
                          <a:pPr rtl="1"/>
                          <a:endParaRPr lang="fa-IR"/>
                        </a:p>
                      </a:txBody>
                      <a:tcPr/>
                    </a:tc>
                    <a:tc hMerge="1">
                      <a:txBody>
                        <a:bodyPr/>
                        <a:lstStyle/>
                        <a:p>
                          <a:pPr algn="r" rtl="1"/>
                          <a:endParaRPr lang="fa-IR" dirty="0">
                            <a:cs typeface="B Nazanin" panose="00000400000000000000" pitchFamily="2" charset="-78"/>
                          </a:endParaRPr>
                        </a:p>
                      </a:txBody>
                      <a:tcPr/>
                    </a:tc>
                    <a:tc gridSpan="4">
                      <a:txBody>
                        <a:bodyPr/>
                        <a:lstStyle/>
                        <a:p>
                          <a:pPr algn="ctr" rtl="1"/>
                          <a:r>
                            <a:rPr lang="fa-IR" dirty="0">
                              <a:cs typeface="B Nazanin" panose="00000400000000000000" pitchFamily="2" charset="-78"/>
                            </a:rPr>
                            <a:t>ناموفق</a:t>
                          </a:r>
                        </a:p>
                      </a:txBody>
                      <a:tcPr anchor="ctr"/>
                    </a:tc>
                    <a:tc hMerge="1">
                      <a:txBody>
                        <a:bodyPr/>
                        <a:lstStyle/>
                        <a:p>
                          <a:pPr rtl="1"/>
                          <a:endParaRPr lang="fa-IR"/>
                        </a:p>
                      </a:txBody>
                      <a:tcPr/>
                    </a:tc>
                    <a:tc hMerge="1">
                      <a:txBody>
                        <a:bodyPr/>
                        <a:lstStyle/>
                        <a:p>
                          <a:pPr rtl="1"/>
                          <a:endParaRPr lang="fa-IR"/>
                        </a:p>
                      </a:txBody>
                      <a:tcPr/>
                    </a:tc>
                    <a:tc hMerge="1">
                      <a:txBody>
                        <a:bodyPr/>
                        <a:lstStyle/>
                        <a:p>
                          <a:pPr algn="r" rtl="1"/>
                          <a:endParaRPr lang="fa-IR" dirty="0">
                            <a:cs typeface="B Nazanin" panose="00000400000000000000" pitchFamily="2" charset="-78"/>
                          </a:endParaRPr>
                        </a:p>
                      </a:txBody>
                      <a:tcPr/>
                    </a:tc>
                    <a:tc rowSpan="2">
                      <a:txBody>
                        <a:bodyPr/>
                        <a:lstStyle/>
                        <a:p>
                          <a:pPr algn="ctr" rtl="1"/>
                          <a:endParaRPr lang="fa-IR" dirty="0">
                            <a:cs typeface="B Nazanin" panose="00000400000000000000" pitchFamily="2" charset="-78"/>
                          </a:endParaRPr>
                        </a:p>
                      </a:txBody>
                      <a:tcPr anchor="ctr"/>
                    </a:tc>
                    <a:extLst>
                      <a:ext uri="{0D108BD9-81ED-4DB2-BD59-A6C34878D82A}">
                        <a16:rowId xmlns:a16="http://schemas.microsoft.com/office/drawing/2014/main" xmlns:a14="http://schemas.microsoft.com/office/drawing/2010/main" xmlns="" val="3833182905"/>
                      </a:ext>
                    </a:extLst>
                  </a:tr>
                  <a:tr h="308787">
                    <a:tc vMerge="1">
                      <a:txBody>
                        <a:bodyPr/>
                        <a:lstStyle/>
                        <a:p>
                          <a:pPr rtl="1"/>
                          <a:endParaRPr lang="fa-IR"/>
                        </a:p>
                      </a:txBody>
                      <a:tcPr/>
                    </a:tc>
                    <a:tc rowSpan="2">
                      <a:txBody>
                        <a:bodyPr/>
                        <a:lstStyle/>
                        <a:p>
                          <a:pPr algn="r" rtl="1"/>
                          <a:r>
                            <a:rPr lang="fa-IR" dirty="0">
                              <a:cs typeface="B Nazanin" panose="00000400000000000000" pitchFamily="2" charset="-78"/>
                            </a:rPr>
                            <a:t>میانگین</a:t>
                          </a:r>
                        </a:p>
                      </a:txBody>
                      <a:tcPr anchor="ctr"/>
                    </a:tc>
                    <a:tc rowSpan="2">
                      <a:txBody>
                        <a:bodyPr/>
                        <a:lstStyle/>
                        <a:p>
                          <a:pPr algn="r" rtl="1"/>
                          <a:r>
                            <a:rPr lang="en-US" dirty="0" err="1">
                              <a:cs typeface="B Nazanin" panose="00000400000000000000" pitchFamily="2" charset="-78"/>
                            </a:rPr>
                            <a:t>Fo</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انحراف معیار</a:t>
                          </a:r>
                        </a:p>
                      </a:txBody>
                      <a:tcPr anchor="ctr"/>
                    </a:tc>
                    <a:tc rowSpan="2">
                      <a:txBody>
                        <a:bodyPr/>
                        <a:lstStyle/>
                        <a:p>
                          <a:pPr algn="r" rtl="1"/>
                          <a:r>
                            <a:rPr lang="en-US" dirty="0">
                              <a:cs typeface="B Nazanin" panose="00000400000000000000" pitchFamily="2" charset="-78"/>
                            </a:rPr>
                            <a:t>Fe</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میانگین</a:t>
                          </a:r>
                        </a:p>
                      </a:txBody>
                      <a:tcPr anchor="ctr"/>
                    </a:tc>
                    <a:tc rowSpan="2">
                      <a:txBody>
                        <a:bodyPr/>
                        <a:lstStyle/>
                        <a:p>
                          <a:pPr algn="r" rtl="1"/>
                          <a:r>
                            <a:rPr lang="en-US" dirty="0" err="1">
                              <a:cs typeface="B Nazanin" panose="00000400000000000000" pitchFamily="2" charset="-78"/>
                            </a:rPr>
                            <a:t>Fo</a:t>
                          </a:r>
                          <a:endParaRPr lang="fa-IR" dirty="0">
                            <a:cs typeface="B Nazanin" panose="00000400000000000000" pitchFamily="2" charset="-78"/>
                          </a:endParaRPr>
                        </a:p>
                      </a:txBody>
                      <a:tcPr anchor="ctr"/>
                    </a:tc>
                    <a:tc rowSpan="2">
                      <a:txBody>
                        <a:bodyPr/>
                        <a:lstStyle/>
                        <a:p>
                          <a:pPr algn="r" rtl="1"/>
                          <a:r>
                            <a:rPr lang="fa-IR" dirty="0">
                              <a:cs typeface="B Nazanin" panose="00000400000000000000" pitchFamily="2" charset="-78"/>
                            </a:rPr>
                            <a:t>انحراف معیار</a:t>
                          </a:r>
                        </a:p>
                      </a:txBody>
                      <a:tcPr anchor="ctr"/>
                    </a:tc>
                    <a:tc rowSpan="2">
                      <a:txBody>
                        <a:bodyPr/>
                        <a:lstStyle/>
                        <a:p>
                          <a:pPr algn="r" rtl="1"/>
                          <a:r>
                            <a:rPr lang="en-US" dirty="0">
                              <a:cs typeface="B Nazanin" panose="00000400000000000000" pitchFamily="2" charset="-78"/>
                            </a:rPr>
                            <a:t>Fe</a:t>
                          </a:r>
                          <a:endParaRPr lang="fa-IR" dirty="0">
                            <a:cs typeface="B Nazanin" panose="00000400000000000000" pitchFamily="2" charset="-78"/>
                          </a:endParaRPr>
                        </a:p>
                      </a:txBody>
                      <a:tcPr anchor="ctr"/>
                    </a:tc>
                    <a:tc vMerge="1">
                      <a:txBody>
                        <a:bodyPr/>
                        <a:lstStyle/>
                        <a:p>
                          <a:pPr rtl="1"/>
                          <a:endParaRPr lang="fa-IR"/>
                        </a:p>
                      </a:txBody>
                      <a:tcPr/>
                    </a:tc>
                    <a:extLst>
                      <a:ext uri="{0D108BD9-81ED-4DB2-BD59-A6C34878D82A}">
                        <a16:rowId xmlns:a16="http://schemas.microsoft.com/office/drawing/2014/main" xmlns:a14="http://schemas.microsoft.com/office/drawing/2010/main" xmlns="" val="216307964"/>
                      </a:ext>
                    </a:extLst>
                  </a:tr>
                  <a:tr h="529679">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endParaRPr lang="fa-IR"/>
                        </a:p>
                      </a:txBody>
                      <a:tcPr anchor="ctr">
                        <a:blipFill rotWithShape="0">
                          <a:blip r:embed="rId2"/>
                          <a:stretch>
                            <a:fillRect l="-718142" t="-187356" r="-1770" b="-448276"/>
                          </a:stretch>
                        </a:blipFill>
                      </a:tcPr>
                    </a:tc>
                    <a:extLst>
                      <a:ext uri="{0D108BD9-81ED-4DB2-BD59-A6C34878D82A}">
                        <a16:rowId xmlns:a16="http://schemas.microsoft.com/office/drawing/2014/main" xmlns:a14="http://schemas.microsoft.com/office/drawing/2010/main" xmlns="" val="372411090"/>
                      </a:ext>
                    </a:extLst>
                  </a:tr>
                  <a:tr h="472322">
                    <a:tc>
                      <a:txBody>
                        <a:bodyPr/>
                        <a:lstStyle/>
                        <a:p>
                          <a:pPr algn="r" rtl="1"/>
                          <a:r>
                            <a:rPr lang="fa-IR" sz="1600" dirty="0">
                              <a:cs typeface="B Nazanin" panose="00000400000000000000" pitchFamily="2" charset="-78"/>
                            </a:rPr>
                            <a:t>1- تعداد کمبود نیرو</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a14="http://schemas.microsoft.com/office/drawing/2010/main" xmlns="" val="3985532473"/>
                      </a:ext>
                    </a:extLst>
                  </a:tr>
                  <a:tr h="472322">
                    <a:tc>
                      <a:txBody>
                        <a:bodyPr/>
                        <a:lstStyle/>
                        <a:p>
                          <a:pPr algn="r" rtl="1"/>
                          <a:r>
                            <a:rPr lang="fa-IR" sz="1600" dirty="0">
                              <a:cs typeface="B Nazanin" panose="00000400000000000000" pitchFamily="2" charset="-78"/>
                            </a:rPr>
                            <a:t>2- روش تامین نیرو</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27</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22/5</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28</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22/5</a:t>
                          </a:r>
                        </a:p>
                      </a:txBody>
                      <a:tcPr/>
                    </a:tc>
                    <a:tc>
                      <a:txBody>
                        <a:bodyPr/>
                        <a:lstStyle/>
                        <a:p>
                          <a:pPr algn="ctr" rtl="1"/>
                          <a:r>
                            <a:rPr lang="fa-IR" dirty="0">
                              <a:cs typeface="B Nazanin" panose="00000400000000000000" pitchFamily="2" charset="-78"/>
                            </a:rPr>
                            <a:t>22/718</a:t>
                          </a:r>
                        </a:p>
                      </a:txBody>
                      <a:tcPr/>
                    </a:tc>
                    <a:extLst>
                      <a:ext uri="{0D108BD9-81ED-4DB2-BD59-A6C34878D82A}">
                        <a16:rowId xmlns:a16="http://schemas.microsoft.com/office/drawing/2014/main" xmlns:a14="http://schemas.microsoft.com/office/drawing/2010/main" xmlns="" val="889951943"/>
                      </a:ext>
                    </a:extLst>
                  </a:tr>
                  <a:tr h="472322">
                    <a:tc>
                      <a:txBody>
                        <a:bodyPr/>
                        <a:lstStyle/>
                        <a:p>
                          <a:pPr algn="r" rtl="1"/>
                          <a:r>
                            <a:rPr lang="fa-IR" sz="1600" dirty="0">
                              <a:cs typeface="B Nazanin" panose="00000400000000000000" pitchFamily="2" charset="-78"/>
                            </a:rPr>
                            <a:t>3- مشکلات ساختمانی</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a14="http://schemas.microsoft.com/office/drawing/2010/main" xmlns="" val="3594856143"/>
                      </a:ext>
                    </a:extLst>
                  </a:tr>
                  <a:tr h="472322">
                    <a:tc>
                      <a:txBody>
                        <a:bodyPr/>
                        <a:lstStyle/>
                        <a:p>
                          <a:pPr algn="r" rtl="1"/>
                          <a:r>
                            <a:rPr lang="fa-IR" sz="1600" dirty="0">
                              <a:cs typeface="B Nazanin" panose="00000400000000000000" pitchFamily="2" charset="-78"/>
                            </a:rPr>
                            <a:t>4- تعمیرات ویژه</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توصیفی</a:t>
                          </a:r>
                        </a:p>
                      </a:txBody>
                      <a:tcPr/>
                    </a:tc>
                    <a:tc>
                      <a:txBody>
                        <a:bodyPr/>
                        <a:lstStyle/>
                        <a:p>
                          <a:pPr algn="r" rtl="1"/>
                          <a:endParaRPr lang="fa-IR" dirty="0">
                            <a:cs typeface="B Nazanin" panose="00000400000000000000" pitchFamily="2" charset="-78"/>
                          </a:endParaRPr>
                        </a:p>
                      </a:txBody>
                      <a:tcPr/>
                    </a:tc>
                    <a:extLst>
                      <a:ext uri="{0D108BD9-81ED-4DB2-BD59-A6C34878D82A}">
                        <a16:rowId xmlns:a16="http://schemas.microsoft.com/office/drawing/2014/main" xmlns:a14="http://schemas.microsoft.com/office/drawing/2010/main" xmlns="" val="944312701"/>
                      </a:ext>
                    </a:extLst>
                  </a:tr>
                  <a:tr h="472322">
                    <a:tc>
                      <a:txBody>
                        <a:bodyPr/>
                        <a:lstStyle/>
                        <a:p>
                          <a:pPr algn="r" rtl="1"/>
                          <a:r>
                            <a:rPr lang="fa-IR" sz="1600" dirty="0">
                              <a:cs typeface="B Nazanin" panose="00000400000000000000" pitchFamily="2" charset="-78"/>
                            </a:rPr>
                            <a:t>5- تغییر یک یا دو نمونه بودن</a:t>
                          </a:r>
                        </a:p>
                      </a:txBody>
                      <a:tcPr/>
                    </a:tc>
                    <a:tc>
                      <a:txBody>
                        <a:bodyPr/>
                        <a:lstStyle/>
                        <a:p>
                          <a:pPr algn="r" rtl="1"/>
                          <a:endParaRPr lang="fa-IR" dirty="0">
                            <a:cs typeface="B Nazanin" panose="00000400000000000000" pitchFamily="2" charset="-78"/>
                          </a:endParaRPr>
                        </a:p>
                      </a:txBody>
                      <a:tcPr/>
                    </a:tc>
                    <a:tc>
                      <a:txBody>
                        <a:bodyPr/>
                        <a:lstStyle/>
                        <a:p>
                          <a:pPr algn="r" rtl="1"/>
                          <a:r>
                            <a:rPr lang="fa-IR" dirty="0">
                              <a:cs typeface="B Nazanin" panose="00000400000000000000" pitchFamily="2" charset="-78"/>
                            </a:rPr>
                            <a:t>2</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13/5</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15</a:t>
                          </a:r>
                        </a:p>
                      </a:txBody>
                      <a:tcPr/>
                    </a:tc>
                    <a:tc>
                      <a:txBody>
                        <a:bodyPr/>
                        <a:lstStyle/>
                        <a:p>
                          <a:pPr algn="ctr" rtl="1"/>
                          <a:r>
                            <a:rPr lang="fa-IR" dirty="0">
                              <a:cs typeface="B Nazanin" panose="00000400000000000000" pitchFamily="2" charset="-78"/>
                            </a:rPr>
                            <a:t>0/273</a:t>
                          </a:r>
                        </a:p>
                      </a:txBody>
                      <a:tcPr/>
                    </a:tc>
                    <a:extLst>
                      <a:ext uri="{0D108BD9-81ED-4DB2-BD59-A6C34878D82A}">
                        <a16:rowId xmlns:a16="http://schemas.microsoft.com/office/drawing/2014/main" xmlns:a14="http://schemas.microsoft.com/office/drawing/2010/main" xmlns="" val="2697109553"/>
                      </a:ext>
                    </a:extLst>
                  </a:tr>
                </a:tbl>
              </a:graphicData>
            </a:graphic>
          </p:graphicFrame>
        </mc:Fallback>
      </mc:AlternateContent>
      <p:cxnSp>
        <p:nvCxnSpPr>
          <p:cNvPr id="6" name="Straight Connector 5">
            <a:extLst>
              <a:ext uri="{FF2B5EF4-FFF2-40B4-BE49-F238E27FC236}">
                <a16:creationId xmlns:a16="http://schemas.microsoft.com/office/drawing/2014/main" xmlns="" id="{A70FC3E3-5A11-5E89-CDB2-84A4410D85C0}"/>
              </a:ext>
            </a:extLst>
          </p:cNvPr>
          <p:cNvCxnSpPr>
            <a:cxnSpLocks/>
          </p:cNvCxnSpPr>
          <p:nvPr/>
        </p:nvCxnSpPr>
        <p:spPr>
          <a:xfrm flipH="1">
            <a:off x="9274629" y="433611"/>
            <a:ext cx="2635045" cy="625932"/>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4BE320C1-B8C9-D2E1-B9AC-3C7E50676B9E}"/>
              </a:ext>
            </a:extLst>
          </p:cNvPr>
          <p:cNvCxnSpPr>
            <a:cxnSpLocks/>
          </p:cNvCxnSpPr>
          <p:nvPr/>
        </p:nvCxnSpPr>
        <p:spPr>
          <a:xfrm flipH="1">
            <a:off x="9826171" y="433611"/>
            <a:ext cx="2083503" cy="146776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378200" y="433611"/>
            <a:ext cx="6731000" cy="369332"/>
          </a:xfrm>
          <a:prstGeom prst="rect">
            <a:avLst/>
          </a:prstGeom>
          <a:noFill/>
        </p:spPr>
        <p:txBody>
          <a:bodyPr wrap="square" rtlCol="1">
            <a:spAutoFit/>
          </a:bodyPr>
          <a:lstStyle/>
          <a:p>
            <a:r>
              <a:rPr lang="fa-IR" smtClean="0"/>
              <a:t>جدول 13: شمخصات اماری مبنی بر تاثیر استفاده بهینه امکانات بر پیشرفت تحصیلی </a:t>
            </a:r>
            <a:endParaRPr lang="fa-IR"/>
          </a:p>
        </p:txBody>
      </p:sp>
    </p:spTree>
    <p:extLst>
      <p:ext uri="{BB962C8B-B14F-4D97-AF65-F5344CB8AC3E}">
        <p14:creationId xmlns:p14="http://schemas.microsoft.com/office/powerpoint/2010/main" val="3776712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425156" y="3031779"/>
            <a:ext cx="3341688" cy="2503040"/>
          </a:xfrm>
          <a:prstGeom prst="rect">
            <a:avLst/>
          </a:prstGeom>
        </p:spPr>
      </p:pic>
    </p:spTree>
    <p:extLst>
      <p:ext uri="{BB962C8B-B14F-4D97-AF65-F5344CB8AC3E}">
        <p14:creationId xmlns:p14="http://schemas.microsoft.com/office/powerpoint/2010/main" val="2276517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5- بحث و </a:t>
            </a:r>
            <a:r>
              <a:rPr lang="fa-IR" b="1">
                <a:solidFill>
                  <a:srgbClr val="FF0000"/>
                </a:solidFill>
                <a:cs typeface="B Zar" panose="00000400000000000000" pitchFamily="2" charset="-78"/>
              </a:rPr>
              <a:t>نتیجه </a:t>
            </a:r>
            <a:r>
              <a:rPr lang="fa-IR" b="1" smtClean="0">
                <a:solidFill>
                  <a:srgbClr val="FF0000"/>
                </a:solidFill>
                <a:cs typeface="B Zar" panose="00000400000000000000" pitchFamily="2" charset="-78"/>
              </a:rPr>
              <a:t>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مجموع نتایج سؤالهای مربوط به نقش هماهنگی و سرپرستی که مدیر مدرسه بر عهده دارد چنین استنباط می شود که مدیران مدارس برای ایفای نقش هماهنگی از جلسات مناسب و بهینه استفاده نمی کنند و برای ایفای نقش خویش از سلسله مراتب اداری استفاده می کنند و یا از طریق غیررسمی نسبت به پیشبرد امور اقدام می نمایند، در حالیکه این روشها باید به عنوان مکمل فعالیتهای شورا مورد توجه قرار گیرند.</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86924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بررسی نتایج تأثیر مشارکت والدین در امور مدرسه چنین استنباط می گردد که مدارس موفق به مشارکت اولیاء در امور مدرسه بیشتر اهمیت می دهند. در حالیکه مدیران به اخذ تصمیمات انفرادی و مشارکت دادن والدین در تصمیمات مربوط به تأمین منابع مالی اهتمام می ورزند، والدین به شرکت در تصمیماتی که جنبه شخصی یا اجتماعی مانند فرآیند آموزشی و وضعیت تحصیلی فرزندان را دارند، هستند و از مشارکت مربوط به مسائل اقتصادی و تأمین منابع مالی رویگردان می باشند و آنرا از وظایف دولت می دانند.</a:t>
            </a:r>
          </a:p>
        </p:txBody>
      </p:sp>
      <p:sp>
        <p:nvSpPr>
          <p:cNvPr id="4" name="Explosion 1 3"/>
          <p:cNvSpPr/>
          <p:nvPr/>
        </p:nvSpPr>
        <p:spPr>
          <a:xfrm>
            <a:off x="838200" y="4914900"/>
            <a:ext cx="2667000" cy="110490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وظایف دولت</a:t>
            </a:r>
            <a:endParaRPr lang="fa-IR" sz="2000" b="1">
              <a:solidFill>
                <a:srgbClr val="FF0000"/>
              </a:solidFill>
            </a:endParaRPr>
          </a:p>
        </p:txBody>
      </p:sp>
    </p:spTree>
    <p:extLst>
      <p:ext uri="{BB962C8B-B14F-4D97-AF65-F5344CB8AC3E}">
        <p14:creationId xmlns:p14="http://schemas.microsoft.com/office/powerpoint/2010/main" val="157503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a:r>
              <a:rPr lang="fa-IR">
                <a:cs typeface="B Zar" panose="00000400000000000000" pitchFamily="2" charset="-78"/>
              </a:rPr>
              <a:t>از جهت دیگر مدرسه امروز با مدرسه نیم قرن و حتی یکه دهه پیش تفاوتهای انکارناپذیری دارد. این تفاوتها در تعدد دانش آموزان کلاسها، تخصص معلمان، تنوع مطالب کتابهای درسی، نیازهای فیزیکی و شرایط کار، لوازم و امکانات آموزشی، توقعات اولیاء و دانش آموزان، نیازهای شغلی و اجتماعی، تأمین معلمان، نظریه های پرورشی و آموزشی، ضرورت های اجتماعی، سیاسی و فرهنگی، تغییرات فن آوری و پیدایش نیازهای نو و جدیتر که بر یک تحولی بزرگ در سیمای مدرسه و مدیریت آن پدید می آورد( میرکمالی، 1373).</a:t>
            </a:r>
            <a:endParaRPr lang="en-US">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1355300" y="4821535"/>
            <a:ext cx="6128601" cy="923330"/>
          </a:xfrm>
          <a:prstGeom prst="rect">
            <a:avLst/>
          </a:prstGeom>
        </p:spPr>
        <p:style>
          <a:lnRef idx="3">
            <a:schemeClr val="lt1"/>
          </a:lnRef>
          <a:fillRef idx="1">
            <a:schemeClr val="accent4"/>
          </a:fillRef>
          <a:effectRef idx="1">
            <a:schemeClr val="accent4"/>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توقعات اولیاء و دانش آموزان</a:t>
            </a:r>
            <a:endPar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Picture 4"/>
          <p:cNvPicPr>
            <a:picLocks noChangeAspect="1"/>
          </p:cNvPicPr>
          <p:nvPr/>
        </p:nvPicPr>
        <p:blipFill>
          <a:blip r:embed="rId2"/>
          <a:stretch>
            <a:fillRect/>
          </a:stretch>
        </p:blipFill>
        <p:spPr>
          <a:xfrm>
            <a:off x="8355012" y="4310062"/>
            <a:ext cx="2619375" cy="1743075"/>
          </a:xfrm>
          <a:prstGeom prst="rect">
            <a:avLst/>
          </a:prstGeom>
        </p:spPr>
      </p:pic>
    </p:spTree>
    <p:extLst>
      <p:ext uri="{BB962C8B-B14F-4D97-AF65-F5344CB8AC3E}">
        <p14:creationId xmlns:p14="http://schemas.microsoft.com/office/powerpoint/2010/main" val="3046457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امور مربوط به بهبود کیفیت آموزشی و پرورشی، انضباط و صرفه جویی، ارزش تلاش و فعالیتهای علمی، نحوه حضور فعال دانش آموزان در مراسم و فعالیتهای اجتماعی محیط پیرامون و روش جذب امکانات محیط اجتماعی بطور متقابل برای مدرسه ا زتوان آنان استفاده نمی شود، در حالیکه زمینه های مذکور می تواند مناسب ترین روش برای خودجوشی دانش آموزان جهت پرکردن اوقات فراغت و شناخت مفاهیم و پدیده های اجتماعی و تربیت اجتماعی محسوب گردد</a:t>
            </a:r>
          </a:p>
        </p:txBody>
      </p:sp>
      <p:sp>
        <p:nvSpPr>
          <p:cNvPr id="4" name="Rectangle 3"/>
          <p:cNvSpPr/>
          <p:nvPr/>
        </p:nvSpPr>
        <p:spPr>
          <a:xfrm>
            <a:off x="2225148" y="4567535"/>
            <a:ext cx="5420251" cy="923330"/>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fa-IR" sz="5400" smtClean="0">
                <a:cs typeface="B Zar" panose="00000400000000000000" pitchFamily="2" charset="-78"/>
              </a:rPr>
              <a:t>خودجوشی دانش آموزان</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809874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مدارس موفق دانش آموزان را بیشتر از مدارس ناموفق در امور علمی و اجتماعی مدرسه شرکت می دهند و بین آموزشگاه و فراگیران هماهنگی بیشتری وجود دارد. بنابراین اصلا شرکت دانش آموزان در امور آموزشی و اجتماعی و عمومی مدرسه یکی از زمینه هایی است که نیاز به بازنگری دارد.</a:t>
            </a:r>
          </a:p>
        </p:txBody>
      </p:sp>
    </p:spTree>
    <p:extLst>
      <p:ext uri="{BB962C8B-B14F-4D97-AF65-F5344CB8AC3E}">
        <p14:creationId xmlns:p14="http://schemas.microsoft.com/office/powerpoint/2010/main" val="3897783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مدارس موفق بطور معناداری بیشتر از مدارس ناموفق ازاصل تشویق برای ایجاد انگیزه در دانش آموزان استفاده می کنند ولی در هر دونوع مدرسه روشهای یکسانی برای تشویق معمول می باشد. بنظر می رسد تنوع روشها می تواند تأثیر بیشتری بر دانش آموزان داشته باشد و به عبارت دیگر نوآوری در این زمینه نیز نباید به بوته فراموشی سپرده شود.</a:t>
            </a:r>
          </a:p>
        </p:txBody>
      </p:sp>
      <p:sp>
        <p:nvSpPr>
          <p:cNvPr id="4" name="Explosion 1 3"/>
          <p:cNvSpPr/>
          <p:nvPr/>
        </p:nvSpPr>
        <p:spPr>
          <a:xfrm>
            <a:off x="990600" y="4284663"/>
            <a:ext cx="2514600" cy="189230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نوآوری</a:t>
            </a:r>
            <a:endParaRPr lang="fa-IR" sz="2000" b="1">
              <a:solidFill>
                <a:srgbClr val="FF0000"/>
              </a:solidFill>
            </a:endParaRPr>
          </a:p>
        </p:txBody>
      </p:sp>
    </p:spTree>
    <p:extLst>
      <p:ext uri="{BB962C8B-B14F-4D97-AF65-F5344CB8AC3E}">
        <p14:creationId xmlns:p14="http://schemas.microsoft.com/office/powerpoint/2010/main" val="2289971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نتایج مجموع داده ها در این زمینه بیانگر آنست که مدیران مدارس موفق با اختلاف معناداری نسبت به مدیران مدارس ناموفق به این نقش مدیریتی خویش واقف هستند. این فعالیتها بیشتر در زمینه توجه به فعالیتهای معلم و شاگرد در طی سال با دخالت نمرات کلاسی در نمرات ثلث ها و کمک به هدایت دانش آموزان بوسیله کلاسهای تقویتی مستمر طی سال آشکار بوده است.</a:t>
            </a:r>
          </a:p>
        </p:txBody>
      </p:sp>
      <p:sp>
        <p:nvSpPr>
          <p:cNvPr id="4" name="Flowchart: Process 3"/>
          <p:cNvSpPr/>
          <p:nvPr/>
        </p:nvSpPr>
        <p:spPr>
          <a:xfrm>
            <a:off x="2070100" y="4216400"/>
            <a:ext cx="3543300" cy="9398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کلاسهای تقویتی مستمر طی سال</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7383462" y="3743325"/>
            <a:ext cx="2428875" cy="1885950"/>
          </a:xfrm>
          <a:prstGeom prst="rect">
            <a:avLst/>
          </a:prstGeom>
        </p:spPr>
      </p:pic>
    </p:spTree>
    <p:extLst>
      <p:ext uri="{BB962C8B-B14F-4D97-AF65-F5344CB8AC3E}">
        <p14:creationId xmlns:p14="http://schemas.microsoft.com/office/powerpoint/2010/main" val="3221202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ازمجموع </a:t>
            </a:r>
            <a:r>
              <a:rPr lang="fa-IR">
                <a:cs typeface="B Zar" panose="00000400000000000000" pitchFamily="2" charset="-78"/>
              </a:rPr>
              <a:t>یافته های مربوط به استفاده </a:t>
            </a:r>
            <a:r>
              <a:rPr lang="fa-IR">
                <a:cs typeface="B Zar" panose="00000400000000000000" pitchFamily="2" charset="-78"/>
              </a:rPr>
              <a:t>صحیح </a:t>
            </a:r>
            <a:r>
              <a:rPr lang="fa-IR" smtClean="0">
                <a:cs typeface="B Zar" panose="00000400000000000000" pitchFamily="2" charset="-78"/>
              </a:rPr>
              <a:t>از منابع </a:t>
            </a:r>
            <a:r>
              <a:rPr lang="fa-IR">
                <a:cs typeface="B Zar" panose="00000400000000000000" pitchFamily="2" charset="-78"/>
              </a:rPr>
              <a:t>و امکانات چنین استنباط می شود که در مدارس موفق به تجهیزات وامکانات آموزشی، استفاده از زمان و معلمین تخصصی اهمیت بیشتری در مقایسه با مدارس نوع دوم داده می شود. البته در دبیرستانهای موفق استفاده از معلمین حق التدریسی بیشتر از دبیرستانهای نا موفق گزارش شده است.</a:t>
            </a:r>
          </a:p>
        </p:txBody>
      </p:sp>
    </p:spTree>
    <p:extLst>
      <p:ext uri="{BB962C8B-B14F-4D97-AF65-F5344CB8AC3E}">
        <p14:creationId xmlns:p14="http://schemas.microsoft.com/office/powerpoint/2010/main" val="3893748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مجموع داده های مربوط به تلاش و پیگیری مدیر برای تأمین نیازهای مدرسه می توان چنین نتیجه گرفت که مدیران مدارس موفق به مراتب از مدیران مدارس نوع دوم در زمینه های انسانی موردنیاز واستفاده از مشارکت انجمن، تلاش و پیگیری بیشتری از خود نشان داده و در انجام این نقش موفق تر عمل کرده اند.</a:t>
            </a:r>
            <a:endParaRPr lang="en-US">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2286000" y="4178300"/>
            <a:ext cx="3263900" cy="10160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استفاده از مشارکت انجمن</a:t>
            </a:r>
            <a:endParaRPr lang="fa-IR" sz="2400" b="1">
              <a:solidFill>
                <a:srgbClr val="FF0000"/>
              </a:solidFill>
            </a:endParaRPr>
          </a:p>
        </p:txBody>
      </p:sp>
      <p:pic>
        <p:nvPicPr>
          <p:cNvPr id="5" name="Picture 4"/>
          <p:cNvPicPr>
            <a:picLocks noChangeAspect="1"/>
          </p:cNvPicPr>
          <p:nvPr/>
        </p:nvPicPr>
        <p:blipFill>
          <a:blip r:embed="rId2"/>
          <a:stretch>
            <a:fillRect/>
          </a:stretch>
        </p:blipFill>
        <p:spPr>
          <a:xfrm>
            <a:off x="7646987" y="3890962"/>
            <a:ext cx="2867025" cy="1590675"/>
          </a:xfrm>
          <a:prstGeom prst="rect">
            <a:avLst/>
          </a:prstGeom>
        </p:spPr>
      </p:pic>
    </p:spTree>
    <p:extLst>
      <p:ext uri="{BB962C8B-B14F-4D97-AF65-F5344CB8AC3E}">
        <p14:creationId xmlns:p14="http://schemas.microsoft.com/office/powerpoint/2010/main" val="855448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 نتایج با شرایط موجود </a:t>
            </a:r>
            <a:r>
              <a:rPr lang="fa-IR">
                <a:cs typeface="B Zar" panose="00000400000000000000" pitchFamily="2" charset="-78"/>
              </a:rPr>
              <a:t>در </a:t>
            </a:r>
            <a:r>
              <a:rPr lang="fa-IR" smtClean="0">
                <a:cs typeface="B Zar" panose="00000400000000000000" pitchFamily="2" charset="-78"/>
              </a:rPr>
              <a:t>ادارات </a:t>
            </a:r>
            <a:r>
              <a:rPr lang="fa-IR">
                <a:cs typeface="B Zar" panose="00000400000000000000" pitchFamily="2" charset="-78"/>
              </a:rPr>
              <a:t>آموزش و پرورش مبنی بر کمبود معلم، امکانات مادی و فشار کارهای فراوان که پاسخگویی بموقع و تأمین نیازهای مدارس را از آنان سلب کرده است، مطابقت دارد و می توان مدیران را راهنمایی کند تا امور را بطور جدی پیگیری کنند و تا حصول </a:t>
            </a:r>
            <a:r>
              <a:rPr lang="fa-IR">
                <a:cs typeface="B Zar" panose="00000400000000000000" pitchFamily="2" charset="-78"/>
              </a:rPr>
              <a:t>نتیجه </a:t>
            </a:r>
            <a:r>
              <a:rPr lang="fa-IR" smtClean="0">
                <a:cs typeface="B Zar" panose="00000400000000000000" pitchFamily="2" charset="-78"/>
              </a:rPr>
              <a:t>از تلاش </a:t>
            </a:r>
            <a:r>
              <a:rPr lang="fa-IR">
                <a:cs typeface="B Zar" panose="00000400000000000000" pitchFamily="2" charset="-78"/>
              </a:rPr>
              <a:t>باز نمانند و در این راه تنها به امکانات اداره آموزش و پرورش اکتفا نکرده و از مشارکت منابع دیگر نیز سود جویند.</a:t>
            </a:r>
            <a:endParaRPr lang="en-US">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1311950" y="4749799"/>
            <a:ext cx="372995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fa-IR" sz="4000" smtClean="0">
                <a:cs typeface="B Zar" panose="00000400000000000000" pitchFamily="2" charset="-78"/>
              </a:rPr>
              <a:t>مشارکت منابع دیگر</a:t>
            </a:r>
            <a:endParaRPr lang="en-US" sz="40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564377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fa-IR" smtClean="0">
                <a:solidFill>
                  <a:srgbClr val="FF0000"/>
                </a:solidFill>
                <a:cs typeface="B Zar" panose="00000400000000000000" pitchFamily="2" charset="-78"/>
              </a:rPr>
              <a:t>خلاصه آنکه عوامل زیر به عنوان ((عوامل اصلی عدم موفقیت مدارس)) در((پیشرفت تحصیلی)) دانش آموزان محسوب می گردد: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1-عدم رعایت ضوابط، چارچوب ها و دستورالعملها و به عبارت دیگر نادیده گرفتن ((انضباط اداری)) و ترجیح علایق، سلیقه ها ونظرات شخصی بر دستورالعمل هایی که اغلب دارای پشتوانه علمی، تجربی وتحقیقی نیز می باشند.</a:t>
            </a:r>
            <a:endParaRPr lang="en-US">
              <a:cs typeface="B Zar" panose="00000400000000000000" pitchFamily="2" charset="-78"/>
            </a:endParaRPr>
          </a:p>
          <a:p>
            <a:pPr algn="just"/>
            <a:r>
              <a:rPr lang="fa-IR">
                <a:cs typeface="B Zar" panose="00000400000000000000" pitchFamily="2" charset="-78"/>
              </a:rPr>
              <a:t>2-برتری یافتن و سبقت((ارزشهای اقتصادی)) نسبت به ((ارزشهای علمی وآموزشی)) در فرهنگ کنونی جامعه که اثرات سوء آن از طریق انجمن اولیاء خانه و مدرسه و یا دانش آموزان به فرایند آموزش و پرورش انتقال می یابد.</a:t>
            </a:r>
            <a:endParaRPr lang="en-US">
              <a:cs typeface="B Zar" panose="00000400000000000000" pitchFamily="2" charset="-78"/>
            </a:endParaRPr>
          </a:p>
          <a:p>
            <a:pPr algn="just"/>
            <a:r>
              <a:rPr lang="fa-IR">
                <a:cs typeface="B Zar" panose="00000400000000000000" pitchFamily="2" charset="-78"/>
              </a:rPr>
              <a:t>3-عدم به کارگیری صحیح از فکر، خلاقیت ونیروی جوان در همه عرصه ها وعدم اعتماد به قابلیت های ایشان و عدم وجود برنامه یا روشهای مدرن واصولی جهت استفاده ا زاین نیروی عظیم به منظور بهره وری هر چه بیشتر.</a:t>
            </a:r>
            <a:endParaRPr lang="en-US">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1828800" y="5397500"/>
            <a:ext cx="2514600" cy="92710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3-عدم به کارگیری صحیح از فکر، خلاقیت ونیروی جوان</a:t>
            </a:r>
            <a:endParaRPr lang="fa-IR" sz="2000">
              <a:solidFill>
                <a:srgbClr val="FF0000"/>
              </a:solidFill>
            </a:endParaRPr>
          </a:p>
        </p:txBody>
      </p:sp>
    </p:spTree>
    <p:extLst>
      <p:ext uri="{BB962C8B-B14F-4D97-AF65-F5344CB8AC3E}">
        <p14:creationId xmlns:p14="http://schemas.microsoft.com/office/powerpoint/2010/main" val="2280283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-بی برنامگی در توزیع منابع و امکانات انسانی ومادی و نادیده گرفتن ضوابط یا اولویت های آموزشی و به عبارتی عدم توجه و تمایز بین عوامل تأثیر گذار.</a:t>
            </a:r>
            <a:endParaRPr lang="en-US">
              <a:cs typeface="B Zar" panose="00000400000000000000" pitchFamily="2" charset="-78"/>
            </a:endParaRPr>
          </a:p>
          <a:p>
            <a:pPr algn="just"/>
            <a:r>
              <a:rPr lang="fa-IR">
                <a:cs typeface="B Zar" panose="00000400000000000000" pitchFamily="2" charset="-78"/>
              </a:rPr>
              <a:t>5-عدم وجود تمرکز فکری لازم نزد مدیران، معلمان و دیگر افراد ذیربط به دلیل درگیری در مشکلات و مسایل شخصی، خانوادگی و خصوصأ اقتصادی.</a:t>
            </a:r>
          </a:p>
        </p:txBody>
      </p:sp>
      <p:sp>
        <p:nvSpPr>
          <p:cNvPr id="4" name="Rectangle 3"/>
          <p:cNvSpPr/>
          <p:nvPr/>
        </p:nvSpPr>
        <p:spPr>
          <a:xfrm>
            <a:off x="801085" y="5062835"/>
            <a:ext cx="5282215"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عدم وجود تمرکز فکری </a:t>
            </a:r>
            <a:endPar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7935912" y="4568825"/>
            <a:ext cx="2619375" cy="1743075"/>
          </a:xfrm>
          <a:prstGeom prst="rect">
            <a:avLst/>
          </a:prstGeom>
        </p:spPr>
      </p:pic>
    </p:spTree>
    <p:extLst>
      <p:ext uri="{BB962C8B-B14F-4D97-AF65-F5344CB8AC3E}">
        <p14:creationId xmlns:p14="http://schemas.microsoft.com/office/powerpoint/2010/main" val="200724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((نقش مدیر)) یا رهبر آموزشی عبارت است از حمایت، تقویت، یاری و مساعدت و سرانجام همکاری کردن و هدایت کردن نه دستور دادن. بهمین جهت می گوئیم مدیریت آموزشی از اهمیت نیفتاده بلکه منظور و ماهیت آن تغییر کرده است. مقام مدیریت و رهبری آموزشی برای میسر ساختن امکانات رشد و نمو </a:t>
            </a:r>
            <a:r>
              <a:rPr lang="fa-IR">
                <a:cs typeface="B Zar" panose="00000400000000000000" pitchFamily="2" charset="-78"/>
              </a:rPr>
              <a:t>از </a:t>
            </a:r>
            <a:r>
              <a:rPr lang="fa-IR" smtClean="0">
                <a:cs typeface="B Zar" panose="00000400000000000000" pitchFamily="2" charset="-78"/>
              </a:rPr>
              <a:t>طریق </a:t>
            </a:r>
            <a:r>
              <a:rPr lang="fa-IR">
                <a:cs typeface="B Zar" panose="00000400000000000000" pitchFamily="2" charset="-78"/>
              </a:rPr>
              <a:t>قبول مسئولیت و بروز ابتکار وخلاقیت به کار برده می شود </a:t>
            </a:r>
            <a:r>
              <a:rPr lang="fa-IR">
                <a:cs typeface="B Zar" panose="00000400000000000000" pitchFamily="2" charset="-78"/>
              </a:rPr>
              <a:t>و </a:t>
            </a:r>
            <a:r>
              <a:rPr lang="fa-IR" smtClean="0">
                <a:cs typeface="B Zar" panose="00000400000000000000" pitchFamily="2" charset="-78"/>
              </a:rPr>
              <a:t>مفهوم </a:t>
            </a:r>
            <a:r>
              <a:rPr lang="fa-IR">
                <a:cs typeface="B Zar" panose="00000400000000000000" pitchFamily="2" charset="-78"/>
              </a:rPr>
              <a:t>قدیم آن که معلم </a:t>
            </a:r>
            <a:r>
              <a:rPr lang="fa-IR">
                <a:cs typeface="B Zar" panose="00000400000000000000" pitchFamily="2" charset="-78"/>
              </a:rPr>
              <a:t>را </a:t>
            </a:r>
            <a:r>
              <a:rPr lang="fa-IR" smtClean="0">
                <a:cs typeface="B Zar" panose="00000400000000000000" pitchFamily="2" charset="-78"/>
              </a:rPr>
              <a:t>فردی مطیع و سازش یافته </a:t>
            </a:r>
            <a:r>
              <a:rPr lang="fa-IR">
                <a:cs typeface="B Zar" panose="00000400000000000000" pitchFamily="2" charset="-78"/>
              </a:rPr>
              <a:t>و پیرو مدیر می دانست به کلی مطرود شده است( وایلز به نقل از طوسی</a:t>
            </a:r>
            <a:r>
              <a:rPr lang="fa-IR">
                <a:cs typeface="B Zar" panose="00000400000000000000" pitchFamily="2" charset="-78"/>
              </a:rPr>
              <a:t>، </a:t>
            </a:r>
            <a:r>
              <a:rPr lang="fa-IR" smtClean="0">
                <a:cs typeface="B Zar" panose="00000400000000000000" pitchFamily="2" charset="-78"/>
              </a:rPr>
              <a:t>1370</a:t>
            </a:r>
            <a:r>
              <a:rPr lang="fa-IR">
                <a:cs typeface="B Zar" panose="00000400000000000000" pitchFamily="2" charset="-78"/>
              </a:rPr>
              <a:t>).</a:t>
            </a:r>
          </a:p>
        </p:txBody>
      </p:sp>
      <p:sp>
        <p:nvSpPr>
          <p:cNvPr id="4" name="Explosion 1 3"/>
          <p:cNvSpPr/>
          <p:nvPr/>
        </p:nvSpPr>
        <p:spPr>
          <a:xfrm>
            <a:off x="838200" y="4102100"/>
            <a:ext cx="3022600" cy="185420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فردی مطیع و سازش یافته</a:t>
            </a:r>
            <a:endParaRPr lang="fa-IR" sz="2400">
              <a:solidFill>
                <a:srgbClr val="FF0000"/>
              </a:solidFill>
            </a:endParaRPr>
          </a:p>
        </p:txBody>
      </p:sp>
    </p:spTree>
    <p:extLst>
      <p:ext uri="{BB962C8B-B14F-4D97-AF65-F5344CB8AC3E}">
        <p14:creationId xmlns:p14="http://schemas.microsoft.com/office/powerpoint/2010/main" val="235203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مدیران آموزشی لایق، تبحر و کاردانی لازم را در انجام کارهای گروهی از خود بروز داده و در موقع ملاقاتها و اجتماع گروهی وسایل برقراری تفاهم و ارتباطات مؤثر را فراهم می سازند. این افراد بیش از همه چیز علاقه مندند که در میان مردم تفاهم و درک بوجود آید، زیرا وقتی افراد یکدیگر را شناختند و برای یکدیگر ارزش و احترام قائل شدند، در اثر این ارتباط متقابل محیط عاطفی (و تحولی) بهتری برای دانش آموزان فراهم می گردد( همان منبع).</a:t>
            </a:r>
          </a:p>
        </p:txBody>
      </p:sp>
      <p:sp>
        <p:nvSpPr>
          <p:cNvPr id="4" name="Flowchart: Connector 3"/>
          <p:cNvSpPr/>
          <p:nvPr/>
        </p:nvSpPr>
        <p:spPr>
          <a:xfrm>
            <a:off x="1778000" y="4305300"/>
            <a:ext cx="2260600" cy="990600"/>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ارتباط متقابل</a:t>
            </a:r>
            <a:endParaRPr lang="fa-IR" sz="2000">
              <a:solidFill>
                <a:srgbClr val="FF0000"/>
              </a:solidFill>
            </a:endParaRPr>
          </a:p>
        </p:txBody>
      </p:sp>
    </p:spTree>
    <p:extLst>
      <p:ext uri="{BB962C8B-B14F-4D97-AF65-F5344CB8AC3E}">
        <p14:creationId xmlns:p14="http://schemas.microsoft.com/office/powerpoint/2010/main" val="320556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عوامل بسیاری از قبیل بینش کافی، تجارب تلخ گذشته، فشار نامطلوب اجتماعی، ناسازگاری در روابط انسانی، وضع نامطلوب اداری و استخدامی و عدم کفایت در ارزشیابی صحیح از کار معلم مانع از این است که معلمان تمام فن و استعداد خویش را در راه  معلمی بکار بندد. بنابراین وظیفه رهبر آموزشی در مدرسه یاری رساندن به معلمان برای آزاد ساختن این نیروهای نهفته است. به عبارت دیگر </a:t>
            </a:r>
            <a:r>
              <a:rPr lang="fa-IR">
                <a:cs typeface="B Zar" panose="00000400000000000000" pitchFamily="2" charset="-78"/>
              </a:rPr>
              <a:t>مدیریت </a:t>
            </a:r>
            <a:r>
              <a:rPr lang="fa-IR" smtClean="0">
                <a:cs typeface="B Zar" panose="00000400000000000000" pitchFamily="2" charset="-78"/>
              </a:rPr>
              <a:t>آموزشی </a:t>
            </a:r>
            <a:r>
              <a:rPr lang="fa-IR">
                <a:cs typeface="B Zar" panose="00000400000000000000" pitchFamily="2" charset="-78"/>
              </a:rPr>
              <a:t>یک کوشش تعلیم و تربیتی است که برای بهتر انجام دادن کار معلمی در خدمت معلمان قرار دارد. </a:t>
            </a:r>
          </a:p>
        </p:txBody>
      </p:sp>
      <p:sp>
        <p:nvSpPr>
          <p:cNvPr id="4" name="Flowchart: Process 3"/>
          <p:cNvSpPr/>
          <p:nvPr/>
        </p:nvSpPr>
        <p:spPr>
          <a:xfrm>
            <a:off x="838200" y="4483100"/>
            <a:ext cx="2489200" cy="111760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کوشش تعلیم و تربیتی</a:t>
            </a:r>
            <a:endParaRPr lang="fa-IR" sz="2000" b="1">
              <a:solidFill>
                <a:srgbClr val="FF0000"/>
              </a:solidFill>
            </a:endParaRPr>
          </a:p>
        </p:txBody>
      </p:sp>
    </p:spTree>
    <p:extLst>
      <p:ext uri="{BB962C8B-B14F-4D97-AF65-F5344CB8AC3E}">
        <p14:creationId xmlns:p14="http://schemas.microsoft.com/office/powerpoint/2010/main" val="3483847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5573</Words>
  <Application>Microsoft Office PowerPoint</Application>
  <PresentationFormat>Widescreen</PresentationFormat>
  <Paragraphs>568</Paragraphs>
  <Slides>68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68</vt:i4>
      </vt:variant>
    </vt:vector>
  </HeadingPairs>
  <TitlesOfParts>
    <vt:vector size="77" baseType="lpstr">
      <vt:lpstr>Arial</vt:lpstr>
      <vt:lpstr>B Nazanin</vt:lpstr>
      <vt:lpstr>B Zar</vt:lpstr>
      <vt:lpstr>Calibri</vt:lpstr>
      <vt:lpstr>Calibri Light</vt:lpstr>
      <vt:lpstr>Cambria Math</vt:lpstr>
      <vt:lpstr>Times New Roman</vt:lpstr>
      <vt:lpstr>Office Theme</vt:lpstr>
      <vt:lpstr>1_Office Theme</vt:lpstr>
      <vt:lpstr>عنوان مقاله: بررسی رابطۀ تحقق شرح وظایف مدیران مدارس بر پیشرفت تحصیلی دانش آموزان </vt:lpstr>
      <vt:lpstr>چکیده:</vt:lpstr>
      <vt:lpstr>PowerPoint Presentation</vt:lpstr>
      <vt:lpstr>واژه های کلیدی:</vt:lpstr>
      <vt:lpstr>- گسترۀ مساله مورد بررسی: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بنابراین  در خصوص مسایل پرورشی باید به موارد زیر توجه کرد:</vt:lpstr>
      <vt:lpstr>PowerPoint Presentation</vt:lpstr>
      <vt:lpstr>PowerPoint Presentation</vt:lpstr>
      <vt:lpstr>PowerPoint Presentation</vt:lpstr>
      <vt:lpstr>ج) وظایف مربوط به رابطه مدرسه با اجتماع</vt:lpstr>
      <vt:lpstr>بنابراین مدیر لازم است نظر خویش را به فعالیتهای زیر معطوف دارد:</vt:lpstr>
      <vt:lpstr>د) فعالیت های اداری و مالی مدیر مدرسه:</vt:lpstr>
      <vt:lpstr>PowerPoint Presentation</vt:lpstr>
      <vt:lpstr>PowerPoint Presentation</vt:lpstr>
      <vt:lpstr>2- اهداف و فرضیه ها:</vt:lpstr>
      <vt:lpstr>3-روش </vt:lpstr>
      <vt:lpstr>PowerPoint Presentation</vt:lpstr>
      <vt:lpstr>ب- روش نمونه گیری:</vt:lpstr>
      <vt:lpstr>ج- ابزار تحقیق:</vt:lpstr>
      <vt:lpstr>PowerPoint Presentation</vt:lpstr>
      <vt:lpstr>4- ارائه و تحلیل نتایج کمّی</vt:lpstr>
      <vt:lpstr>PowerPoint Presentation</vt:lpstr>
      <vt:lpstr>PowerPoint Presentation</vt:lpstr>
      <vt:lpstr>PowerPoint Presentation</vt:lpstr>
      <vt:lpstr>PowerPoint Presentation</vt:lpstr>
      <vt:lpstr>جدول 2: چگونگی پاسخ مدارس ابتدایی و راهنمایی در زمینه تاثیر نمرات ثلث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 نتایج آماری و تحلیل داده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خلاصه آنکه عوامل زیر به عنوان ((عوامل اصلی عدم موفقیت مدارس)) در((پیشرفت تحصیلی)) دانش آموزان محسوب می گردد:</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بررسی رابطۀ تحقق شرح وظایف مدیران مدارس بر پیشرفت تحصیلی دانش آموزان</dc:title>
  <dc:creator>MaZz!i</dc:creator>
  <cp:lastModifiedBy>MaZz!i</cp:lastModifiedBy>
  <cp:revision>23</cp:revision>
  <dcterms:created xsi:type="dcterms:W3CDTF">2023-01-14T13:38:04Z</dcterms:created>
  <dcterms:modified xsi:type="dcterms:W3CDTF">2023-01-14T15:06:55Z</dcterms:modified>
</cp:coreProperties>
</file>