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7" r:id="rId3"/>
    <p:sldId id="278" r:id="rId4"/>
    <p:sldId id="257" r:id="rId5"/>
    <p:sldId id="258" r:id="rId6"/>
    <p:sldId id="259"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70" d="100"/>
          <a:sy n="70" d="100"/>
        </p:scale>
        <p:origin x="726" y="72"/>
      </p:cViewPr>
      <p:guideLst/>
    </p:cSldViewPr>
  </p:slideViewPr>
  <p:outlineViewPr>
    <p:cViewPr>
      <p:scale>
        <a:sx n="33" d="100"/>
        <a:sy n="33" d="100"/>
      </p:scale>
      <p:origin x="0" y="-126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7B40E56C-6597-4AE0-8227-7F7DFB45064E}" type="datetimeFigureOut">
              <a:rPr lang="fa-IR" smtClean="0"/>
              <a:t>29/06/1444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B305CA7-797A-43B5-B7A0-A471703D7B7B}" type="slidenum">
              <a:rPr lang="fa-IR" smtClean="0"/>
              <a:t>‹#›</a:t>
            </a:fld>
            <a:endParaRPr lang="fa-IR"/>
          </a:p>
        </p:txBody>
      </p:sp>
    </p:spTree>
    <p:extLst>
      <p:ext uri="{BB962C8B-B14F-4D97-AF65-F5344CB8AC3E}">
        <p14:creationId xmlns:p14="http://schemas.microsoft.com/office/powerpoint/2010/main" val="1077090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B40E56C-6597-4AE0-8227-7F7DFB45064E}" type="datetimeFigureOut">
              <a:rPr lang="fa-IR" smtClean="0"/>
              <a:t>29/06/1444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B305CA7-797A-43B5-B7A0-A471703D7B7B}" type="slidenum">
              <a:rPr lang="fa-IR" smtClean="0"/>
              <a:t>‹#›</a:t>
            </a:fld>
            <a:endParaRPr lang="fa-IR"/>
          </a:p>
        </p:txBody>
      </p:sp>
    </p:spTree>
    <p:extLst>
      <p:ext uri="{BB962C8B-B14F-4D97-AF65-F5344CB8AC3E}">
        <p14:creationId xmlns:p14="http://schemas.microsoft.com/office/powerpoint/2010/main" val="2473569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B40E56C-6597-4AE0-8227-7F7DFB45064E}" type="datetimeFigureOut">
              <a:rPr lang="fa-IR" smtClean="0"/>
              <a:t>29/06/1444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B305CA7-797A-43B5-B7A0-A471703D7B7B}" type="slidenum">
              <a:rPr lang="fa-IR" smtClean="0"/>
              <a:t>‹#›</a:t>
            </a:fld>
            <a:endParaRPr lang="fa-IR"/>
          </a:p>
        </p:txBody>
      </p:sp>
    </p:spTree>
    <p:extLst>
      <p:ext uri="{BB962C8B-B14F-4D97-AF65-F5344CB8AC3E}">
        <p14:creationId xmlns:p14="http://schemas.microsoft.com/office/powerpoint/2010/main" val="3963059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B40E56C-6597-4AE0-8227-7F7DFB45064E}" type="datetimeFigureOut">
              <a:rPr lang="fa-IR" smtClean="0"/>
              <a:t>29/06/1444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B305CA7-797A-43B5-B7A0-A471703D7B7B}" type="slidenum">
              <a:rPr lang="fa-IR" smtClean="0"/>
              <a:t>‹#›</a:t>
            </a:fld>
            <a:endParaRPr lang="fa-IR"/>
          </a:p>
        </p:txBody>
      </p:sp>
    </p:spTree>
    <p:extLst>
      <p:ext uri="{BB962C8B-B14F-4D97-AF65-F5344CB8AC3E}">
        <p14:creationId xmlns:p14="http://schemas.microsoft.com/office/powerpoint/2010/main" val="777401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40E56C-6597-4AE0-8227-7F7DFB45064E}" type="datetimeFigureOut">
              <a:rPr lang="fa-IR" smtClean="0"/>
              <a:t>29/06/1444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B305CA7-797A-43B5-B7A0-A471703D7B7B}" type="slidenum">
              <a:rPr lang="fa-IR" smtClean="0"/>
              <a:t>‹#›</a:t>
            </a:fld>
            <a:endParaRPr lang="fa-IR"/>
          </a:p>
        </p:txBody>
      </p:sp>
    </p:spTree>
    <p:extLst>
      <p:ext uri="{BB962C8B-B14F-4D97-AF65-F5344CB8AC3E}">
        <p14:creationId xmlns:p14="http://schemas.microsoft.com/office/powerpoint/2010/main" val="432603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7B40E56C-6597-4AE0-8227-7F7DFB45064E}" type="datetimeFigureOut">
              <a:rPr lang="fa-IR" smtClean="0"/>
              <a:t>29/06/1444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B305CA7-797A-43B5-B7A0-A471703D7B7B}" type="slidenum">
              <a:rPr lang="fa-IR" smtClean="0"/>
              <a:t>‹#›</a:t>
            </a:fld>
            <a:endParaRPr lang="fa-IR"/>
          </a:p>
        </p:txBody>
      </p:sp>
    </p:spTree>
    <p:extLst>
      <p:ext uri="{BB962C8B-B14F-4D97-AF65-F5344CB8AC3E}">
        <p14:creationId xmlns:p14="http://schemas.microsoft.com/office/powerpoint/2010/main" val="271033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7B40E56C-6597-4AE0-8227-7F7DFB45064E}" type="datetimeFigureOut">
              <a:rPr lang="fa-IR" smtClean="0"/>
              <a:t>29/06/1444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B305CA7-797A-43B5-B7A0-A471703D7B7B}" type="slidenum">
              <a:rPr lang="fa-IR" smtClean="0"/>
              <a:t>‹#›</a:t>
            </a:fld>
            <a:endParaRPr lang="fa-IR"/>
          </a:p>
        </p:txBody>
      </p:sp>
    </p:spTree>
    <p:extLst>
      <p:ext uri="{BB962C8B-B14F-4D97-AF65-F5344CB8AC3E}">
        <p14:creationId xmlns:p14="http://schemas.microsoft.com/office/powerpoint/2010/main" val="2657361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7B40E56C-6597-4AE0-8227-7F7DFB45064E}" type="datetimeFigureOut">
              <a:rPr lang="fa-IR" smtClean="0"/>
              <a:t>29/06/1444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B305CA7-797A-43B5-B7A0-A471703D7B7B}" type="slidenum">
              <a:rPr lang="fa-IR" smtClean="0"/>
              <a:t>‹#›</a:t>
            </a:fld>
            <a:endParaRPr lang="fa-IR"/>
          </a:p>
        </p:txBody>
      </p:sp>
    </p:spTree>
    <p:extLst>
      <p:ext uri="{BB962C8B-B14F-4D97-AF65-F5344CB8AC3E}">
        <p14:creationId xmlns:p14="http://schemas.microsoft.com/office/powerpoint/2010/main" val="2103905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0E56C-6597-4AE0-8227-7F7DFB45064E}" type="datetimeFigureOut">
              <a:rPr lang="fa-IR" smtClean="0"/>
              <a:t>29/06/1444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B305CA7-797A-43B5-B7A0-A471703D7B7B}" type="slidenum">
              <a:rPr lang="fa-IR" smtClean="0"/>
              <a:t>‹#›</a:t>
            </a:fld>
            <a:endParaRPr lang="fa-IR"/>
          </a:p>
        </p:txBody>
      </p:sp>
    </p:spTree>
    <p:extLst>
      <p:ext uri="{BB962C8B-B14F-4D97-AF65-F5344CB8AC3E}">
        <p14:creationId xmlns:p14="http://schemas.microsoft.com/office/powerpoint/2010/main" val="182815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0E56C-6597-4AE0-8227-7F7DFB45064E}" type="datetimeFigureOut">
              <a:rPr lang="fa-IR" smtClean="0"/>
              <a:t>29/06/1444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B305CA7-797A-43B5-B7A0-A471703D7B7B}" type="slidenum">
              <a:rPr lang="fa-IR" smtClean="0"/>
              <a:t>‹#›</a:t>
            </a:fld>
            <a:endParaRPr lang="fa-IR"/>
          </a:p>
        </p:txBody>
      </p:sp>
    </p:spTree>
    <p:extLst>
      <p:ext uri="{BB962C8B-B14F-4D97-AF65-F5344CB8AC3E}">
        <p14:creationId xmlns:p14="http://schemas.microsoft.com/office/powerpoint/2010/main" val="4077374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0E56C-6597-4AE0-8227-7F7DFB45064E}" type="datetimeFigureOut">
              <a:rPr lang="fa-IR" smtClean="0"/>
              <a:t>29/06/1444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B305CA7-797A-43B5-B7A0-A471703D7B7B}" type="slidenum">
              <a:rPr lang="fa-IR" smtClean="0"/>
              <a:t>‹#›</a:t>
            </a:fld>
            <a:endParaRPr lang="fa-IR"/>
          </a:p>
        </p:txBody>
      </p:sp>
    </p:spTree>
    <p:extLst>
      <p:ext uri="{BB962C8B-B14F-4D97-AF65-F5344CB8AC3E}">
        <p14:creationId xmlns:p14="http://schemas.microsoft.com/office/powerpoint/2010/main" val="74464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B40E56C-6597-4AE0-8227-7F7DFB45064E}" type="datetimeFigureOut">
              <a:rPr lang="fa-IR" smtClean="0"/>
              <a:t>29/06/1444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B305CA7-797A-43B5-B7A0-A471703D7B7B}" type="slidenum">
              <a:rPr lang="fa-IR" smtClean="0"/>
              <a:t>‹#›</a:t>
            </a:fld>
            <a:endParaRPr lang="fa-IR"/>
          </a:p>
        </p:txBody>
      </p:sp>
    </p:spTree>
    <p:extLst>
      <p:ext uri="{BB962C8B-B14F-4D97-AF65-F5344CB8AC3E}">
        <p14:creationId xmlns:p14="http://schemas.microsoft.com/office/powerpoint/2010/main" val="537862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mtClean="0">
                <a:solidFill>
                  <a:srgbClr val="FF0000"/>
                </a:solidFill>
                <a:cs typeface="B Zar" panose="00000400000000000000" pitchFamily="2" charset="-78"/>
              </a:rPr>
              <a:t>عنوان مقاله</a:t>
            </a:r>
            <a:r>
              <a:rPr lang="fa-IR" smtClean="0">
                <a:cs typeface="B Zar" panose="00000400000000000000" pitchFamily="2" charset="-78"/>
              </a:rPr>
              <a:t>: </a:t>
            </a:r>
            <a:r>
              <a:rPr lang="fa-IR" sz="3600" smtClean="0">
                <a:cs typeface="B Zar" panose="00000400000000000000" pitchFamily="2" charset="-78"/>
              </a:rPr>
              <a:t>الزامات عصر فن آوری اطلاعات و ارتباطات: نظریه پردازی در مدیریت دولتی</a:t>
            </a:r>
            <a:endParaRPr lang="fa-IR" sz="40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a:t>
            </a:r>
            <a:r>
              <a:rPr lang="fa-IR" smtClean="0">
                <a:cs typeface="B Zar" panose="00000400000000000000" pitchFamily="2" charset="-78"/>
              </a:rPr>
              <a:t>: حسن دانایی فرد</a:t>
            </a:r>
          </a:p>
          <a:p>
            <a:r>
              <a:rPr lang="fa-IR" smtClean="0">
                <a:solidFill>
                  <a:srgbClr val="FF0000"/>
                </a:solidFill>
                <a:cs typeface="B Zar" panose="00000400000000000000" pitchFamily="2" charset="-78"/>
              </a:rPr>
              <a:t>منبع</a:t>
            </a:r>
            <a:r>
              <a:rPr lang="fa-IR" smtClean="0">
                <a:cs typeface="B Zar" panose="00000400000000000000" pitchFamily="2" charset="-78"/>
              </a:rPr>
              <a:t>: دانش مدیریت شماره 62 بهار 1382 </a:t>
            </a:r>
          </a:p>
          <a:p>
            <a:r>
              <a:rPr lang="fa-IR" smtClean="0">
                <a:cs typeface="B Zar" panose="00000400000000000000" pitchFamily="2" charset="-78"/>
              </a:rPr>
              <a:t>صص 61-79</a:t>
            </a:r>
            <a:endParaRPr lang="fa-IR">
              <a:cs typeface="B Zar" panose="00000400000000000000" pitchFamily="2" charset="-78"/>
            </a:endParaRPr>
          </a:p>
        </p:txBody>
      </p:sp>
    </p:spTree>
    <p:extLst>
      <p:ext uri="{BB962C8B-B14F-4D97-AF65-F5344CB8AC3E}">
        <p14:creationId xmlns:p14="http://schemas.microsoft.com/office/powerpoint/2010/main" val="146117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بی تردید حکومت (حکمرانی) اطلاعات  موضع های جدیدی برای احزاب سیاسی  و گروه های فشار  و نوعی فلمرو عمومی بسیار متفاوتی ایجاد خواهد کرد که نهادها و سازمان های واسطه ای جدید را می طلبند. </a:t>
            </a:r>
            <a:endParaRPr lang="fa-IR">
              <a:cs typeface="B Zar" panose="00000400000000000000" pitchFamily="2" charset="-78"/>
            </a:endParaRPr>
          </a:p>
        </p:txBody>
      </p:sp>
    </p:spTree>
    <p:extLst>
      <p:ext uri="{BB962C8B-B14F-4D97-AF65-F5344CB8AC3E}">
        <p14:creationId xmlns:p14="http://schemas.microsoft.com/office/powerpoint/2010/main" val="3807491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همزمان  تغییرات مردم سالارانه در حوزه ارائه خدمات رخ خواهد داد. اگر تحلیل های همه این پیشرفت ها عمدتا در قالب های ابزاری نشان داده می شود ولی تغییراتی بنیادی  تر در پی دارد. اگر شهروندان در کانون ارائه خدمات قرار گیرند  و تقاضاهای آنها محور توجه مدیرت دولتی قرار گیرد  بی تردید شهروندان در ارایه خدمات نقش بیشتری  ایفا خواهد کرد  و فرهنگ ظاهرا قیم مابانه  دولت رفاه جای خود را به فرهنگ به اصطلاح پست مدرن می دهد. با توجه به انتقاداتی که بر مدیریت دولتی  نوین وارد شده است باید تناقضات موجود برخورد سنت و پست مدرن به نحوی نسبی حل شود. </a:t>
            </a:r>
            <a:endParaRPr lang="fa-IR">
              <a:cs typeface="B Zar" panose="00000400000000000000" pitchFamily="2" charset="-78"/>
            </a:endParaRPr>
          </a:p>
        </p:txBody>
      </p:sp>
    </p:spTree>
    <p:extLst>
      <p:ext uri="{BB962C8B-B14F-4D97-AF65-F5344CB8AC3E}">
        <p14:creationId xmlns:p14="http://schemas.microsoft.com/office/powerpoint/2010/main" val="3828491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اطلاعات سالاری سازمانی مجازی است اما تار و پود همه اجزا سازمان را تحت پوشش قرار خواهد داد. </a:t>
            </a:r>
          </a:p>
          <a:p>
            <a:pPr algn="just"/>
            <a:r>
              <a:rPr lang="fa-IR" smtClean="0">
                <a:cs typeface="B Zar" panose="00000400000000000000" pitchFamily="2" charset="-78"/>
              </a:rPr>
              <a:t>وزارت خانه ها در پرتو این توسعه ها بی در  و پیکر تر خواهند شد  زیار به رغم  محاسن، فن آوری اطلاعات آسیب پذییر شدیدی بر وزارت خانه ها تحمیل خواهد کرد. </a:t>
            </a:r>
            <a:endParaRPr lang="fa-IR">
              <a:cs typeface="B Zar" panose="00000400000000000000" pitchFamily="2" charset="-78"/>
            </a:endParaRPr>
          </a:p>
        </p:txBody>
      </p:sp>
    </p:spTree>
    <p:extLst>
      <p:ext uri="{BB962C8B-B14F-4D97-AF65-F5344CB8AC3E}">
        <p14:creationId xmlns:p14="http://schemas.microsoft.com/office/powerpoint/2010/main" val="626998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سطوح دولت</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ویژگی های شبکه ای فن آوری اطلاعات و ارتبطاات و از میان برداشتن مرزهای زمانی و مکانی و تصویر هرمی  جایگزین تصویر مجمع الجزایری می شود که در آن یک دولت محلی می تواند شریک مستقیم یک دولت مرکزی شود. </a:t>
            </a:r>
            <a:endParaRPr lang="fa-IR">
              <a:cs typeface="B Zar" panose="00000400000000000000" pitchFamily="2" charset="-78"/>
            </a:endParaRPr>
          </a:p>
        </p:txBody>
      </p:sp>
    </p:spTree>
    <p:extLst>
      <p:ext uri="{BB962C8B-B14F-4D97-AF65-F5344CB8AC3E}">
        <p14:creationId xmlns:p14="http://schemas.microsoft.com/office/powerpoint/2010/main" val="2672948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روابط قوه مجریه- قوه قضاییه</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اجرای قانون، مدیریت قانون، مدیریت پلیس و نظم، فراهم کردن ظرفیت زندان ها و همه نوع واحد ها در نظام قضایی از طریق کاربرد و استفاده از فن آوری اطلاعات مرتبط می شوند. </a:t>
            </a:r>
          </a:p>
          <a:p>
            <a:pPr algn="just"/>
            <a:r>
              <a:rPr lang="fa-IR" smtClean="0">
                <a:cs typeface="B Zar" panose="00000400000000000000" pitchFamily="2" charset="-78"/>
              </a:rPr>
              <a:t>هم قوه مجریه و هم قوه قضاییه ، به طور روز افزونی با فن آوری اطلاعات  و ارتباطات به عنوان ویژگی مشخصه غالب بر روابط اجتماعی، در سازمان هاو در خانواده ها مواجه می شوند. </a:t>
            </a:r>
            <a:endParaRPr lang="fa-IR">
              <a:cs typeface="B Zar" panose="00000400000000000000" pitchFamily="2" charset="-78"/>
            </a:endParaRPr>
          </a:p>
        </p:txBody>
      </p:sp>
    </p:spTree>
    <p:extLst>
      <p:ext uri="{BB962C8B-B14F-4D97-AF65-F5344CB8AC3E}">
        <p14:creationId xmlns:p14="http://schemas.microsoft.com/office/powerpoint/2010/main" val="1281591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آیا متداول شدن فن اوری اطلاعات  در سازمان های دولتی و استقرار مدیریت دولتی مبتنی بر فن آوری، مدیارن دولتی را ملزم به پاسخ گویی به خواسته های  جدید نمی کند و آیا برای پاسخ گویی به خواسته های جدید شهروندان در عصر اطلاعات مدیران دولتی به مجموعه مهارت های متفاوت نیاز دارند؟ </a:t>
            </a:r>
            <a:endParaRPr lang="fa-IR">
              <a:cs typeface="B Zar" panose="00000400000000000000" pitchFamily="2" charset="-78"/>
            </a:endParaRPr>
          </a:p>
        </p:txBody>
      </p:sp>
    </p:spTree>
    <p:extLst>
      <p:ext uri="{BB962C8B-B14F-4D97-AF65-F5344CB8AC3E}">
        <p14:creationId xmlns:p14="http://schemas.microsoft.com/office/powerpoint/2010/main" val="3131878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اکنون با استقرار فن آوری اطلاعات در بستر مدیریت دولتی نظریه پردازان  مدیریت دولتی باید «ساختار هنجاری» نظریه خود را متاثر از فن آوری اطلاعات شکل دهد. </a:t>
            </a:r>
            <a:endParaRPr lang="fa-IR">
              <a:cs typeface="B Zar" panose="00000400000000000000" pitchFamily="2" charset="-78"/>
            </a:endParaRPr>
          </a:p>
        </p:txBody>
      </p:sp>
    </p:spTree>
    <p:extLst>
      <p:ext uri="{BB962C8B-B14F-4D97-AF65-F5344CB8AC3E}">
        <p14:creationId xmlns:p14="http://schemas.microsoft.com/office/powerpoint/2010/main" val="257350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 این اساس باید در عصر اطلاعات در باب حکومت خوب به سوال های زیر پاسخ داد: </a:t>
            </a:r>
          </a:p>
          <a:p>
            <a:pPr algn="just"/>
            <a:r>
              <a:rPr lang="fa-IR" smtClean="0">
                <a:cs typeface="B Zar" panose="00000400000000000000" pitchFamily="2" charset="-78"/>
              </a:rPr>
              <a:t>1- اطلاعات به عنوان یک کالای عمومی به چه معنا است؟ </a:t>
            </a:r>
          </a:p>
          <a:p>
            <a:pPr algn="just"/>
            <a:r>
              <a:rPr lang="fa-IR" smtClean="0">
                <a:cs typeface="B Zar" panose="00000400000000000000" pitchFamily="2" charset="-78"/>
              </a:rPr>
              <a:t>2- نقش مناسب دولت در برنامه ریزی اجرا و حفظ زیر ساختارهای اطلاعاتی کشور چیست؟ </a:t>
            </a:r>
          </a:p>
          <a:p>
            <a:pPr algn="just"/>
            <a:r>
              <a:rPr lang="fa-IR" smtClean="0">
                <a:cs typeface="B Zar" panose="00000400000000000000" pitchFamily="2" charset="-78"/>
              </a:rPr>
              <a:t>3- دولت تا چه حد باید در بازار فن آوری اطلاعات دخالت کند؟</a:t>
            </a:r>
          </a:p>
        </p:txBody>
      </p:sp>
    </p:spTree>
    <p:extLst>
      <p:ext uri="{BB962C8B-B14F-4D97-AF65-F5344CB8AC3E}">
        <p14:creationId xmlns:p14="http://schemas.microsoft.com/office/powerpoint/2010/main" val="90222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توجه به این که ساختار هنجاری نظریه ها در نظریه های مدیریت دولتی متاثر از ارزش ها، باورها و بیشینه های نظریه پرداز است، پژوهشگران و اندیشمندان مدیریت دولتی برای بررسی نقش فن آوری اطلاعات در تدوین نظریه های مدیریت دولتی باید در ابتدا اثرات فن آوری اطلاعات را بر هر کدام از رشته های تشکیل دهنده مبانی مدیریت دولتی مورد مداقه قرار دهد. </a:t>
            </a:r>
            <a:endParaRPr lang="fa-IR">
              <a:cs typeface="B Zar" panose="00000400000000000000" pitchFamily="2" charset="-78"/>
            </a:endParaRPr>
          </a:p>
        </p:txBody>
      </p:sp>
    </p:spTree>
    <p:extLst>
      <p:ext uri="{BB962C8B-B14F-4D97-AF65-F5344CB8AC3E}">
        <p14:creationId xmlns:p14="http://schemas.microsoft.com/office/powerpoint/2010/main" val="4201600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سویا تحول افرینی فن آوری اطلاعات در ارتباطات درون  و برون سازمانی  در مدیریت دولتی اثرات شگرف فن آوری اطلاعات ، فرایند های سنتی سیاسی و قانونی را زیر سوال برده است. اکنون با استقرار دولت الکترونیک که بر محوریت فن آوری اطلاعات شکل برده است. اکنون با استقرار دولت الکترونیک که بر محوریت فن آوری اطلاعات گرفته شیوه اندیشند سنتی در مورد دموکراسی، پاسخ گویی و عدالت اجتماعی  نیز به شدت تحت تاثیر قرار گرفته است. واژه یا اصطلاح دموکراسی الکترونیک، پاسخ گویی الکترونیکی اشعار ب اثرات جانبی فن آوری اطلاعات دارد. </a:t>
            </a:r>
            <a:endParaRPr lang="fa-IR">
              <a:cs typeface="B Zar" panose="00000400000000000000" pitchFamily="2" charset="-78"/>
            </a:endParaRPr>
          </a:p>
        </p:txBody>
      </p:sp>
    </p:spTree>
    <p:extLst>
      <p:ext uri="{BB962C8B-B14F-4D97-AF65-F5344CB8AC3E}">
        <p14:creationId xmlns:p14="http://schemas.microsoft.com/office/powerpoint/2010/main" val="2921518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800" smtClean="0">
                <a:solidFill>
                  <a:srgbClr val="FF0000"/>
                </a:solidFill>
                <a:cs typeface="B Zar" panose="00000400000000000000" pitchFamily="2" charset="-78"/>
              </a:rPr>
              <a:t>چکیده</a:t>
            </a:r>
            <a:endParaRPr lang="fa-IR" sz="4800">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حالی که جهان با شتاب به سوی اقتصاد دانش محور پیش می رود، بنیادهای اداره امور عمومی با آن چه در کشور ما تحت عنوان مدیریت دولتی متداول شده است در عصر فن آوری اطلاعات و ارتباطات تحولات چشمگیری به خود دیده است. در ین مقاله  ضمن تشریح قلمرو مدیریت دولتی و مباین میان رشته ای آن، تاثیر فن آوری اطلاعات و ارتباطات در نظریه پردازی در مدیریت دولتی مورد بررسی قرار می گیرد. </a:t>
            </a:r>
            <a:endParaRPr lang="fa-IR">
              <a:cs typeface="B Zar" panose="00000400000000000000" pitchFamily="2" charset="-78"/>
            </a:endParaRPr>
          </a:p>
        </p:txBody>
      </p:sp>
    </p:spTree>
    <p:extLst>
      <p:ext uri="{BB962C8B-B14F-4D97-AF65-F5344CB8AC3E}">
        <p14:creationId xmlns:p14="http://schemas.microsoft.com/office/powerpoint/2010/main" val="82083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768958" y="768987"/>
            <a:ext cx="6697014" cy="5691311"/>
          </a:xfrm>
          <a:prstGeom prst="rect">
            <a:avLst/>
          </a:prstGeom>
        </p:spPr>
      </p:pic>
    </p:spTree>
    <p:extLst>
      <p:ext uri="{BB962C8B-B14F-4D97-AF65-F5344CB8AC3E}">
        <p14:creationId xmlns:p14="http://schemas.microsoft.com/office/powerpoint/2010/main" val="1901416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نتیجه گیری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 بی تردید پیشرفت شتابان فن آوری اطلاعاتت در دوران آتی شتابان تر خواهد شد و بر این اساس هر کدام از رشته ای علمی از اثرات مستقیم و غیرمستقیم این فن آوری در میان نخواهند بود. از طرف دیگر میزان تکامل هر رشته علمی به میزان نظریه هایی بستگی دارد که در آن رشته ارائه شده اند. </a:t>
            </a:r>
            <a:endParaRPr lang="fa-IR">
              <a:cs typeface="B Zar" panose="00000400000000000000" pitchFamily="2" charset="-78"/>
            </a:endParaRPr>
          </a:p>
        </p:txBody>
      </p:sp>
    </p:spTree>
    <p:extLst>
      <p:ext uri="{BB962C8B-B14F-4D97-AF65-F5344CB8AC3E}">
        <p14:creationId xmlns:p14="http://schemas.microsoft.com/office/powerpoint/2010/main" val="849299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بی توجهی نظریه پرداز مدیریت دولتی در تسلط بر مبانی فلسفی و کاربردی فن اوری اطلاعات آینده مناسبی برای ان رشته ترسیم نخواهد کرد . </a:t>
            </a:r>
          </a:p>
          <a:p>
            <a:pPr algn="just"/>
            <a:r>
              <a:rPr lang="fa-IR" smtClean="0">
                <a:cs typeface="B Zar" panose="00000400000000000000" pitchFamily="2" charset="-78"/>
              </a:rPr>
              <a:t>شکل دهی نظریه ها بدون توجه به فن آوری اطلاعات منجر به تدوین نظریه هایی می شود که کاربردی نخواهد داشت. بر این اساس اندیشمندانی می تواند در مدیریت دولتی نظریه پردازی کنند که سوی آشنایی با مبانی مدیریت دولتی با مبانی میان رشته ای مدیریت دولتی آشنا  و نسبت به نظریه ها، مدل ها و چارچوب ظنری موجود در گستره دو مقولگی سیاست و اداره تسلط کافی داشته باشند و فن آوری اطلاعات را در ساختار هنجاری نظریه ها لحاظ کنند.  </a:t>
            </a:r>
            <a:endParaRPr lang="fa-IR">
              <a:cs typeface="B Zar" panose="00000400000000000000" pitchFamily="2" charset="-78"/>
            </a:endParaRPr>
          </a:p>
        </p:txBody>
      </p:sp>
    </p:spTree>
    <p:extLst>
      <p:ext uri="{BB962C8B-B14F-4D97-AF65-F5344CB8AC3E}">
        <p14:creationId xmlns:p14="http://schemas.microsoft.com/office/powerpoint/2010/main" val="2241893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واژه های کلیدی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نظریه پردازی، فن آوری اطلاعت و ارتباطات، مدیریت دولتی</a:t>
            </a:r>
            <a:endParaRPr lang="fa-IR">
              <a:cs typeface="B Zar" panose="00000400000000000000" pitchFamily="2" charset="-78"/>
            </a:endParaRPr>
          </a:p>
        </p:txBody>
      </p:sp>
    </p:spTree>
    <p:extLst>
      <p:ext uri="{BB962C8B-B14F-4D97-AF65-F5344CB8AC3E}">
        <p14:creationId xmlns:p14="http://schemas.microsoft.com/office/powerpoint/2010/main" val="3717429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اگر دو مقولگی اداره- سیاست به عنوان محور نظریه پردازی رشته مدیریت دولتی مد نظر قرار گیرد، می توان دریافت که مدیریت دولتی در سه قوه مجریه، مقننه، قضاییه  و روابط قوه مجریه با دو قوه دیگر نمود می یابد. مدیریت در این سه قوه و روابط قوه مجریه با دیگر قوا که در پدیده های دیگری متجلی می شود، به شدت از فن آوری اطلاعات تاثیرپذیر است. </a:t>
            </a:r>
          </a:p>
          <a:p>
            <a:pPr algn="just"/>
            <a:r>
              <a:rPr lang="fa-IR" smtClean="0">
                <a:cs typeface="B Zar" panose="00000400000000000000" pitchFamily="2" charset="-78"/>
              </a:rPr>
              <a:t>از این رو در این مقاله تاثیر فن آوری اطلاعات بر نظریه پردازی در مدیریت دولتی از دو نگاه مد نظر قرار می گیرد : 1- قلمرو مدیریت دولتی 2- مبانی میان رشته ای مدیریت دولتی</a:t>
            </a:r>
            <a:endParaRPr lang="fa-IR">
              <a:cs typeface="B Zar" panose="00000400000000000000" pitchFamily="2" charset="-78"/>
            </a:endParaRPr>
          </a:p>
        </p:txBody>
      </p:sp>
    </p:spTree>
    <p:extLst>
      <p:ext uri="{BB962C8B-B14F-4D97-AF65-F5344CB8AC3E}">
        <p14:creationId xmlns:p14="http://schemas.microsoft.com/office/powerpoint/2010/main" val="713387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شکل گیری اقتصاد دانشی که در آن خلق توزیع و به کارگیری دانش محور رشد اقتصادی اتس مبتنی بر ظهور فن آوری اطلاعات بوده است. </a:t>
            </a:r>
            <a:endParaRPr lang="fa-IR">
              <a:cs typeface="B Zar" panose="00000400000000000000" pitchFamily="2" charset="-78"/>
            </a:endParaRPr>
          </a:p>
        </p:txBody>
      </p:sp>
    </p:spTree>
    <p:extLst>
      <p:ext uri="{BB962C8B-B14F-4D97-AF65-F5344CB8AC3E}">
        <p14:creationId xmlns:p14="http://schemas.microsoft.com/office/powerpoint/2010/main" val="4157987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هدف نویسنده ارایه چارچوبی برای ترسیم نقش فن آوری اطلاعات در نظریه پردازی در مدیریت دولتی است و در این راستا با نگاهی به مدیری دولتی از دو بعد قلمور رشته مدیریت دولتی  و مبانی میان رشته ای مدیریت دولتی سعی دارد اثرات فن آوری را بر مدیریت دولتی تشریح کند. بعد اول اشاره به گستره مدیریت  دولتی دارد. محور یا به عبارت دیگر شاهرگی که رشته مدیریت دولتی بر آن استوار است دو مقولگی سیاست-اداره است. متحصصان مدیریت دولتی می دانند  که سیاست و  اداره در هم تندیه اند، یعنی سیاست گذاران همان مدیران دولتی اند. زیرا سیاست گذران  برای تعیین سیاست ها از نظرات دیدگاه های مدیران و متخصصان مدیریت دولتی استفاده می کنند. </a:t>
            </a:r>
            <a:endParaRPr lang="fa-IR">
              <a:cs typeface="B Zar" panose="00000400000000000000" pitchFamily="2" charset="-78"/>
            </a:endParaRPr>
          </a:p>
        </p:txBody>
      </p:sp>
    </p:spTree>
    <p:extLst>
      <p:ext uri="{BB962C8B-B14F-4D97-AF65-F5344CB8AC3E}">
        <p14:creationId xmlns:p14="http://schemas.microsoft.com/office/powerpoint/2010/main" val="1619724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در گستره مدیریت دولتی سه طبقه اصلی وجود دارد که خود دارای مقوله های فرعی اند مدیریت دولتیبه رغم برخی از صاحب نظران خود را در دولت یعنی در وزارتخانه ها نشان می دهد. در مقوله وزارت خانه ها دو محور مد نظر قرار می گیرد یکی دولت افقی با هماهنگی بین وزارتخانه ها و دیگر خط مشی های درون و میان وزارت خانه یا بخشی و فرا بخشی. در محور اول سازماندهی و تشکیلات وزارتخانه ها (استقلال عمل) دیوان سالاریف تمرکز یا عدم تمرکز، تفویض اختیار و ...) و در محور دوم، خط مشی ها (تدوین دستور کار سیسات گذاری، توسعه ابزارها، تصمیم گیری، نظارت و پایش  و ارزیابی ها ) قرار می گیرد. </a:t>
            </a:r>
          </a:p>
          <a:p>
            <a:pPr algn="just"/>
            <a:r>
              <a:rPr lang="fa-IR" smtClean="0">
                <a:cs typeface="B Zar" panose="00000400000000000000" pitchFamily="2" charset="-78"/>
              </a:rPr>
              <a:t>مقوله دوم رابطه قوه مجریه  و قوه قضاییه است که در اداره امور جامعه نمود می یابد و موضوعاتی نظیر دموکراسی، احزاب سیاسی، گروه های فشار، خدمات کشوری، خصوصی سازی را در بر می گیرد. مقوله سوم رابطه قوه مجریه و مقننه است که در لایه های دولت (ملی، منطقه ای و محلی) ظاهر می شود. </a:t>
            </a:r>
            <a:endParaRPr lang="fa-IR">
              <a:cs typeface="B Zar" panose="00000400000000000000" pitchFamily="2" charset="-78"/>
            </a:endParaRPr>
          </a:p>
        </p:txBody>
      </p:sp>
    </p:spTree>
    <p:extLst>
      <p:ext uri="{BB962C8B-B14F-4D97-AF65-F5344CB8AC3E}">
        <p14:creationId xmlns:p14="http://schemas.microsoft.com/office/powerpoint/2010/main" val="2819372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فن اوری اطلاعات  و ارتباطات از طریق ایجاد معماری هایی برای اطلاعات  و ارتباطاتف کنترل سازمانی واحد های شبه مستقل را تسهیل می کند . کنترل مرکزی تحمیل می شود و ین تحمیل کنترل ممکن است منجر به  نوعی حاکمیت شدید سیاست شود. همزمان مفایم تمرکز و عدم تمرکز (تفویض اختیار) منسوخ تر شده است. قلمرو استقلال  و کنترل از ساختارهای دیوان سالارانه ای کلاسیک مجزا شده است. </a:t>
            </a:r>
            <a:endParaRPr lang="fa-IR">
              <a:cs typeface="B Zar" panose="00000400000000000000" pitchFamily="2" charset="-78"/>
            </a:endParaRPr>
          </a:p>
        </p:txBody>
      </p:sp>
    </p:spTree>
    <p:extLst>
      <p:ext uri="{BB962C8B-B14F-4D97-AF65-F5344CB8AC3E}">
        <p14:creationId xmlns:p14="http://schemas.microsoft.com/office/powerpoint/2010/main" val="2730197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تدوی خط مشی حداقل دو پیامد در پی دارد. نخست آن که تدوین خط مشی از سطوح عالی کابینه موسسه ها به واحد های اجرایی خط مشی تغییر جهت می دد. ظرفیت های اطلاعاتی فن آوری اطلاعات و ارتباط قویا از این حالت پشتیبانی می کند. دوم آن که تدوین خط مشی به سمت و سوی شبکه های الکترونیکی خط  مشی افقی  تغییر  جهت می دهد. افزایش استفاده از اینترنت به عنوان قلمرویی برای خط مشی گذاری و مباحث سیاست از یان نکته حمایت می کند. </a:t>
            </a:r>
            <a:endParaRPr lang="fa-IR">
              <a:cs typeface="B Zar" panose="00000400000000000000" pitchFamily="2" charset="-78"/>
            </a:endParaRPr>
          </a:p>
        </p:txBody>
      </p:sp>
    </p:spTree>
    <p:extLst>
      <p:ext uri="{BB962C8B-B14F-4D97-AF65-F5344CB8AC3E}">
        <p14:creationId xmlns:p14="http://schemas.microsoft.com/office/powerpoint/2010/main" val="3003752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1544</Words>
  <Application>Microsoft Office PowerPoint</Application>
  <PresentationFormat>Widescreen</PresentationFormat>
  <Paragraphs>37</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B Zar</vt:lpstr>
      <vt:lpstr>Calibri</vt:lpstr>
      <vt:lpstr>Calibri Light</vt:lpstr>
      <vt:lpstr>Times New Roman</vt:lpstr>
      <vt:lpstr>Office Theme</vt:lpstr>
      <vt:lpstr>عنوان مقاله: الزامات عصر فن آوری اطلاعات و ارتباطات: نظریه پردازی در مدیریت دولتی</vt:lpstr>
      <vt:lpstr>چکیده</vt:lpstr>
      <vt:lpstr>واژه های کلیدی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سطوح دولت</vt:lpstr>
      <vt:lpstr>روابط قوه مجریه- قوه قضاییه</vt:lpstr>
      <vt:lpstr>PowerPoint Presentation</vt:lpstr>
      <vt:lpstr>PowerPoint Presentation</vt:lpstr>
      <vt:lpstr>PowerPoint Presentation</vt:lpstr>
      <vt:lpstr>PowerPoint Presentation</vt:lpstr>
      <vt:lpstr>PowerPoint Presentation</vt:lpstr>
      <vt:lpstr>PowerPoint Presentation</vt:lpstr>
      <vt:lpstr>نتیجه گیری</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MaZz!i</dc:creator>
  <cp:lastModifiedBy>MaZz!i</cp:lastModifiedBy>
  <cp:revision>17</cp:revision>
  <dcterms:created xsi:type="dcterms:W3CDTF">2023-01-21T05:59:16Z</dcterms:created>
  <dcterms:modified xsi:type="dcterms:W3CDTF">2023-01-21T07:51:44Z</dcterms:modified>
</cp:coreProperties>
</file>