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311" r:id="rId4"/>
    <p:sldId id="258" r:id="rId5"/>
    <p:sldId id="259" r:id="rId6"/>
    <p:sldId id="312" r:id="rId7"/>
    <p:sldId id="260" r:id="rId8"/>
    <p:sldId id="261" r:id="rId9"/>
    <p:sldId id="262" r:id="rId10"/>
    <p:sldId id="263" r:id="rId11"/>
    <p:sldId id="31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1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14" r:id="rId31"/>
    <p:sldId id="281" r:id="rId32"/>
    <p:sldId id="315" r:id="rId33"/>
    <p:sldId id="282" r:id="rId34"/>
    <p:sldId id="283" r:id="rId35"/>
    <p:sldId id="284" r:id="rId36"/>
    <p:sldId id="285" r:id="rId37"/>
    <p:sldId id="286" r:id="rId38"/>
    <p:sldId id="288" r:id="rId39"/>
    <p:sldId id="287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16" r:id="rId54"/>
    <p:sldId id="302" r:id="rId55"/>
    <p:sldId id="320" r:id="rId56"/>
    <p:sldId id="317" r:id="rId57"/>
    <p:sldId id="303" r:id="rId58"/>
    <p:sldId id="304" r:id="rId59"/>
    <p:sldId id="305" r:id="rId60"/>
    <p:sldId id="318" r:id="rId61"/>
    <p:sldId id="306" r:id="rId62"/>
    <p:sldId id="307" r:id="rId63"/>
    <p:sldId id="308" r:id="rId64"/>
    <p:sldId id="309" r:id="rId65"/>
    <p:sldId id="310" r:id="rId6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47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8" y="114"/>
      </p:cViewPr>
      <p:guideLst/>
    </p:cSldViewPr>
  </p:slideViewPr>
  <p:outlineViewPr>
    <p:cViewPr>
      <p:scale>
        <a:sx n="33" d="100"/>
        <a:sy n="33" d="100"/>
      </p:scale>
      <p:origin x="0" y="-656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808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75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5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3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35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37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8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19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7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0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97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2AAA5-D5A8-47F5-9C49-55E78F6951CD}" type="datetimeFigureOut">
              <a:rPr lang="fa-IR" smtClean="0"/>
              <a:t>20/06/1444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C8687-BF90-4BD9-914A-F0D99A89F9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77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3600" b="1" smtClean="0">
                <a:solidFill>
                  <a:srgbClr val="FF0000"/>
                </a:solidFill>
                <a:cs typeface="B Zar" panose="00000400000000000000" pitchFamily="2" charset="-78"/>
              </a:rPr>
              <a:t>عنوان</a:t>
            </a:r>
            <a:r>
              <a:rPr lang="fa-IR" sz="3600" b="1" smtClean="0">
                <a:cs typeface="B Zar" panose="00000400000000000000" pitchFamily="2" charset="-78"/>
              </a:rPr>
              <a:t>: عوامل </a:t>
            </a:r>
            <a:r>
              <a:rPr lang="fa-IR" sz="3600" b="1">
                <a:cs typeface="B Zar" panose="00000400000000000000" pitchFamily="2" charset="-78"/>
              </a:rPr>
              <a:t>اجتماعی تأثیرگذار بر مدگرایی جوانان در شهر شیراز</a:t>
            </a:r>
            <a:r>
              <a:rPr lang="fa-IR" sz="3600"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نویسنده</a:t>
            </a:r>
            <a:r>
              <a:rPr lang="fa-IR" b="1" smtClean="0">
                <a:cs typeface="B Zar" panose="00000400000000000000" pitchFamily="2" charset="-78"/>
              </a:rPr>
              <a:t>: زهرا </a:t>
            </a:r>
            <a:r>
              <a:rPr lang="fa-IR" b="1">
                <a:cs typeface="B Zar" panose="00000400000000000000" pitchFamily="2" charset="-78"/>
              </a:rPr>
              <a:t>خدام </a:t>
            </a:r>
            <a:r>
              <a:rPr lang="fa-IR" b="1" smtClean="0">
                <a:cs typeface="B Zar" panose="00000400000000000000" pitchFamily="2" charset="-78"/>
              </a:rPr>
              <a:t>محمدی، کرامت </a:t>
            </a:r>
            <a:r>
              <a:rPr lang="fa-IR" b="1">
                <a:cs typeface="B Zar" panose="00000400000000000000" pitchFamily="2" charset="-78"/>
              </a:rPr>
              <a:t>الله راسخ</a:t>
            </a:r>
            <a:r>
              <a:rPr lang="fa-IR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منبع</a:t>
            </a:r>
            <a:r>
              <a:rPr lang="fa-IR" smtClean="0">
                <a:cs typeface="B Zar" panose="00000400000000000000" pitchFamily="2" charset="-78"/>
              </a:rPr>
              <a:t>: </a:t>
            </a:r>
            <a:r>
              <a:rPr lang="fa-IR" b="1" smtClean="0">
                <a:cs typeface="B Zar" panose="00000400000000000000" pitchFamily="2" charset="-78"/>
              </a:rPr>
              <a:t>پژوهشهای </a:t>
            </a:r>
            <a:r>
              <a:rPr lang="fa-IR" b="1">
                <a:cs typeface="B Zar" panose="00000400000000000000" pitchFamily="2" charset="-78"/>
              </a:rPr>
              <a:t>جامعه شناختی، سال پانزدهم/شماره دوم / تابستان 14</a:t>
            </a:r>
            <a:r>
              <a:rPr lang="fa-IR">
                <a:cs typeface="B Zar" panose="00000400000000000000" pitchFamily="2" charset="-78"/>
              </a:rPr>
              <a:t>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67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مد و گرایش به مد در جامعه ایران مانند بسیاری جوامع دیگر اسلامی و بهطورکلی جوامع سنتی در </a:t>
            </a:r>
            <a:r>
              <a:rPr lang="fa-IR" smtClean="0">
                <a:cs typeface="B Zar" panose="00000400000000000000" pitchFamily="2" charset="-78"/>
              </a:rPr>
              <a:t>سراسر جهان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تعارض با ارزشها و هنجارهای رسمی تفسیر و مسئله ای اجتماعی قلمداد </a:t>
            </a:r>
            <a:r>
              <a:rPr lang="fa-IR">
                <a:cs typeface="B Zar" panose="00000400000000000000" pitchFamily="2" charset="-78"/>
              </a:rPr>
              <a:t>میشود. از این </a:t>
            </a:r>
            <a:r>
              <a:rPr lang="fa-IR" smtClean="0">
                <a:cs typeface="B Zar" panose="00000400000000000000" pitchFamily="2" charset="-78"/>
              </a:rPr>
              <a:t>دیدگاه مدگرایی </a:t>
            </a:r>
            <a:r>
              <a:rPr lang="fa-IR">
                <a:cs typeface="B Zar" panose="00000400000000000000" pitchFamily="2" charset="-78"/>
              </a:rPr>
              <a:t>و مدپرستی معادل غربگرایی است. اگرچه گرایش به مد و غربگرایی دو مفهوم جدا </a:t>
            </a:r>
            <a:r>
              <a:rPr lang="fa-IR" smtClean="0">
                <a:cs typeface="B Zar" panose="00000400000000000000" pitchFamily="2" charset="-78"/>
              </a:rPr>
              <a:t>از هم </a:t>
            </a:r>
            <a:r>
              <a:rPr lang="fa-IR">
                <a:cs typeface="B Zar" panose="00000400000000000000" pitchFamily="2" charset="-78"/>
              </a:rPr>
              <a:t>و دارای تعاریف متمایز از یکدیگرند، اما سیر تحولات تاریخی اجتماعی در ایران </a:t>
            </a:r>
            <a:r>
              <a:rPr lang="fa-IR" smtClean="0">
                <a:cs typeface="B Zar" panose="00000400000000000000" pitchFamily="2" charset="-78"/>
              </a:rPr>
              <a:t>بهگونهای سرنوشت </a:t>
            </a:r>
            <a:r>
              <a:rPr lang="fa-IR">
                <a:cs typeface="B Zar" panose="00000400000000000000" pitchFamily="2" charset="-78"/>
              </a:rPr>
              <a:t>این دو مفهوم را </a:t>
            </a:r>
            <a:r>
              <a:rPr lang="fa-IR" smtClean="0">
                <a:cs typeface="B Zar" panose="00000400000000000000" pitchFamily="2" charset="-78"/>
              </a:rPr>
              <a:t>با هم گره زده </a:t>
            </a:r>
            <a:r>
              <a:rPr lang="fa-IR">
                <a:cs typeface="B Zar" panose="00000400000000000000" pitchFamily="2" charset="-78"/>
              </a:rPr>
              <a:t>است که هرگاه سخن از مد به میان میآید، مفهوم </a:t>
            </a:r>
            <a:r>
              <a:rPr lang="fa-IR" smtClean="0">
                <a:cs typeface="B Zar" panose="00000400000000000000" pitchFamily="2" charset="-78"/>
              </a:rPr>
              <a:t>غربگرایی نیز </a:t>
            </a:r>
            <a:r>
              <a:rPr lang="fa-IR">
                <a:cs typeface="B Zar" panose="00000400000000000000" pitchFamily="2" charset="-78"/>
              </a:rPr>
              <a:t>به ذهن متبادر میشود، زیرا تغییر نوع تفکر، طرز زندگی و آداب لباس پوشیدن و نظایر آن با </a:t>
            </a:r>
            <a:r>
              <a:rPr lang="fa-IR" smtClean="0">
                <a:cs typeface="B Zar" panose="00000400000000000000" pitchFamily="2" charset="-78"/>
              </a:rPr>
              <a:t>ورود صنعت </a:t>
            </a:r>
            <a:r>
              <a:rPr lang="fa-IR">
                <a:cs typeface="B Zar" panose="00000400000000000000" pitchFamily="2" charset="-78"/>
              </a:rPr>
              <a:t>جدید به اینگونه جوامع همراه شد.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659988" y="4979963"/>
            <a:ext cx="4332849" cy="128016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تعارض با ارزشها و هنجارهای رسمی تفسیر و مسئله ای اجتماعی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واکنش در برابر تغییر لباس در جوامع سنتی ازجمله </a:t>
            </a:r>
            <a:r>
              <a:rPr lang="fa-IR" smtClean="0">
                <a:cs typeface="B Zar" panose="00000400000000000000" pitchFamily="2" charset="-78"/>
              </a:rPr>
              <a:t>ایران شدیدتر </a:t>
            </a:r>
            <a:r>
              <a:rPr lang="fa-IR">
                <a:cs typeface="B Zar" panose="00000400000000000000" pitchFamily="2" charset="-78"/>
              </a:rPr>
              <a:t>بود، زیرا لباس یکی از آشکارترین نمادهای فرهنگی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در جوامع اسلامی است. </a:t>
            </a:r>
            <a:r>
              <a:rPr lang="fa-IR" smtClean="0">
                <a:cs typeface="B Zar" panose="00000400000000000000" pitchFamily="2" charset="-78"/>
              </a:rPr>
              <a:t>اسلام قوانین </a:t>
            </a:r>
            <a:r>
              <a:rPr lang="fa-IR">
                <a:cs typeface="B Zar" panose="00000400000000000000" pitchFamily="2" charset="-78"/>
              </a:rPr>
              <a:t>مشخص درباره پوشش دارد و این مقررات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درباره زنان چشمگیر است. پوشش </a:t>
            </a:r>
            <a:r>
              <a:rPr lang="fa-IR" smtClean="0">
                <a:cs typeface="B Zar" panose="00000400000000000000" pitchFamily="2" charset="-78"/>
              </a:rPr>
              <a:t>در جوامع </a:t>
            </a:r>
            <a:r>
              <a:rPr lang="fa-IR">
                <a:cs typeface="B Zar" panose="00000400000000000000" pitchFamily="2" charset="-78"/>
              </a:rPr>
              <a:t>سنتی و مذهبی نماد هویتی است (مهر آسا، ( )1387گل محمدی، </a:t>
            </a:r>
            <a:r>
              <a:rPr lang="fa-IR" smtClean="0">
                <a:cs typeface="B Zar" panose="00000400000000000000" pitchFamily="2" charset="-78"/>
              </a:rPr>
              <a:t>( )</a:t>
            </a:r>
            <a:r>
              <a:rPr lang="fa-IR">
                <a:cs typeface="B Zar" panose="00000400000000000000" pitchFamily="2" charset="-78"/>
              </a:rPr>
              <a:t>73 :1379پیلتن و طالبی</a:t>
            </a:r>
            <a:r>
              <a:rPr lang="fa-IR" smtClean="0">
                <a:cs typeface="B Zar" panose="00000400000000000000" pitchFamily="2" charset="-78"/>
              </a:rPr>
              <a:t>،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  <a:p>
            <a:pPr algn="just"/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899137" y="4473526"/>
            <a:ext cx="4895557" cy="139270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 لباس یکی از آشکارترین نمادهای فرهنگی 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انقلاب اسلامی در سال 1357با ادعای استقرار نظام اسلامی انجام گرفت و از آن تاریخ تلاشهای </a:t>
            </a:r>
            <a:r>
              <a:rPr lang="fa-IR" smtClean="0">
                <a:cs typeface="B Zar" panose="00000400000000000000" pitchFamily="2" charset="-78"/>
              </a:rPr>
              <a:t>زیادی برای </a:t>
            </a:r>
            <a:r>
              <a:rPr lang="fa-IR">
                <a:cs typeface="B Zar" panose="00000400000000000000" pitchFamily="2" charset="-78"/>
              </a:rPr>
              <a:t>تحقق این الزام </a:t>
            </a:r>
            <a:r>
              <a:rPr lang="fa-IR" smtClean="0">
                <a:cs typeface="B Zar" panose="00000400000000000000" pitchFamily="2" charset="-78"/>
              </a:rPr>
              <a:t>انجام گرفته </a:t>
            </a:r>
            <a:r>
              <a:rPr lang="fa-IR">
                <a:cs typeface="B Zar" panose="00000400000000000000" pitchFamily="2" charset="-78"/>
              </a:rPr>
              <a:t>است. این تلاشها با موفقیت زیادی همراه نبوده است. علت </a:t>
            </a:r>
            <a:r>
              <a:rPr lang="fa-IR" smtClean="0">
                <a:cs typeface="B Zar" panose="00000400000000000000" pitchFamily="2" charset="-78"/>
              </a:rPr>
              <a:t>ناکامی ضمنی </a:t>
            </a:r>
            <a:r>
              <a:rPr lang="fa-IR">
                <a:cs typeface="B Zar" panose="00000400000000000000" pitchFamily="2" charset="-78"/>
              </a:rPr>
              <a:t>این است که انقلاب اسلامی با تشدید فرایند </a:t>
            </a:r>
            <a:r>
              <a:rPr lang="fa-IR" smtClean="0">
                <a:cs typeface="B Zar" panose="00000400000000000000" pitchFamily="2" charset="-78"/>
              </a:rPr>
              <a:t>جهانی شدن </a:t>
            </a:r>
            <a:r>
              <a:rPr lang="fa-IR">
                <a:cs typeface="B Zar" panose="00000400000000000000" pitchFamily="2" charset="-78"/>
              </a:rPr>
              <a:t>همزمان شد که مدگرایی یکی </a:t>
            </a:r>
            <a:r>
              <a:rPr lang="fa-IR" smtClean="0">
                <a:cs typeface="B Zar" panose="00000400000000000000" pitchFamily="2" charset="-78"/>
              </a:rPr>
              <a:t>از پیامدهای </a:t>
            </a:r>
            <a:r>
              <a:rPr lang="fa-IR">
                <a:cs typeface="B Zar" panose="00000400000000000000" pitchFamily="2" charset="-78"/>
              </a:rPr>
              <a:t>خواسته و ناخواسته آن است. </a:t>
            </a:r>
            <a:r>
              <a:rPr lang="fa-IR" smtClean="0">
                <a:cs typeface="B Zar" panose="00000400000000000000" pitchFamily="2" charset="-78"/>
              </a:rPr>
              <a:t>به علاوه </a:t>
            </a:r>
            <a:r>
              <a:rPr lang="fa-IR">
                <a:cs typeface="B Zar" panose="00000400000000000000" pitchFamily="2" charset="-78"/>
              </a:rPr>
              <a:t>انقلاب اسلامی با تقویت و تشدید ارتباط در سطح </a:t>
            </a:r>
            <a:r>
              <a:rPr lang="fa-IR" smtClean="0">
                <a:cs typeface="B Zar" panose="00000400000000000000" pitchFamily="2" charset="-78"/>
              </a:rPr>
              <a:t>دنیا از </a:t>
            </a:r>
            <a:r>
              <a:rPr lang="fa-IR">
                <a:cs typeface="B Zar" panose="00000400000000000000" pitchFamily="2" charset="-78"/>
              </a:rPr>
              <a:t>طریق </a:t>
            </a:r>
            <a:r>
              <a:rPr lang="fa-IR" smtClean="0">
                <a:cs typeface="B Zar" panose="00000400000000000000" pitchFamily="2" charset="-78"/>
              </a:rPr>
              <a:t>رسانه های </a:t>
            </a:r>
            <a:r>
              <a:rPr lang="fa-IR">
                <a:cs typeface="B Zar" panose="00000400000000000000" pitchFamily="2" charset="-78"/>
              </a:rPr>
              <a:t>جدید همراه شد. این </a:t>
            </a:r>
            <a:r>
              <a:rPr lang="fa-IR" smtClean="0">
                <a:cs typeface="B Zar" panose="00000400000000000000" pitchFamily="2" charset="-78"/>
              </a:rPr>
              <a:t>رسانه ها نه فقط </a:t>
            </a:r>
            <a:r>
              <a:rPr lang="fa-IR">
                <a:cs typeface="B Zar" panose="00000400000000000000" pitchFamily="2" charset="-78"/>
              </a:rPr>
              <a:t>امکان ارتباط و تأثیر متقابل را در بین جوامع </a:t>
            </a:r>
            <a:r>
              <a:rPr lang="fa-IR" smtClean="0">
                <a:cs typeface="B Zar" panose="00000400000000000000" pitchFamily="2" charset="-78"/>
              </a:rPr>
              <a:t>و فرهنگ های </a:t>
            </a:r>
            <a:r>
              <a:rPr lang="fa-IR">
                <a:cs typeface="B Zar" panose="00000400000000000000" pitchFamily="2" charset="-78"/>
              </a:rPr>
              <a:t>گوناگون فراهم کردند، بلکه ارتباط تا سطح فردی با رشد و گسترش </a:t>
            </a:r>
            <a:r>
              <a:rPr lang="fa-IR" smtClean="0">
                <a:cs typeface="B Zar" panose="00000400000000000000" pitchFamily="2" charset="-78"/>
              </a:rPr>
              <a:t>رسانه هایی مانند اینترنت </a:t>
            </a:r>
            <a:r>
              <a:rPr lang="fa-IR">
                <a:cs typeface="B Zar" panose="00000400000000000000" pitchFamily="2" charset="-78"/>
              </a:rPr>
              <a:t>فراهم شد (شوتسایشل، .)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38200" y="4853354"/>
            <a:ext cx="1969477" cy="173032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جهانی شدن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ماهواره این فرایند را تشدید کرد. جوامع سنتی </a:t>
            </a:r>
            <a:r>
              <a:rPr lang="fa-IR" smtClean="0">
                <a:cs typeface="B Zar" panose="00000400000000000000" pitchFamily="2" charset="-78"/>
              </a:rPr>
              <a:t>به این ترتیب </a:t>
            </a:r>
            <a:r>
              <a:rPr lang="fa-IR">
                <a:cs typeface="B Zar" panose="00000400000000000000" pitchFamily="2" charset="-78"/>
              </a:rPr>
              <a:t>در مقابل تحولهایی قرار گرفتند که </a:t>
            </a:r>
            <a:r>
              <a:rPr lang="fa-IR" smtClean="0">
                <a:cs typeface="B Zar" panose="00000400000000000000" pitchFamily="2" charset="-78"/>
              </a:rPr>
              <a:t>برای مقابله </a:t>
            </a:r>
            <a:r>
              <a:rPr lang="fa-IR">
                <a:cs typeface="B Zar" panose="00000400000000000000" pitchFamily="2" charset="-78"/>
              </a:rPr>
              <a:t>با آن آمادگی نداشتند. اینگونه جوامع اصولاً از امکانات لازم برای مقابله با </a:t>
            </a:r>
            <a:r>
              <a:rPr lang="fa-IR" smtClean="0">
                <a:cs typeface="B Zar" panose="00000400000000000000" pitchFamily="2" charset="-78"/>
              </a:rPr>
              <a:t>رسانه های جدید برخوردار </a:t>
            </a:r>
            <a:r>
              <a:rPr lang="fa-IR">
                <a:cs typeface="B Zar" panose="00000400000000000000" pitchFamily="2" charset="-78"/>
              </a:rPr>
              <a:t>نیستند؛ بنابراین در بیشتر موارد به ابزارهایی متوسل </a:t>
            </a:r>
            <a:r>
              <a:rPr lang="fa-IR" smtClean="0">
                <a:cs typeface="B Zar" panose="00000400000000000000" pitchFamily="2" charset="-78"/>
              </a:rPr>
              <a:t>می شوند </a:t>
            </a:r>
            <a:r>
              <a:rPr lang="fa-IR">
                <a:cs typeface="B Zar" panose="00000400000000000000" pitchFamily="2" charset="-78"/>
              </a:rPr>
              <a:t>که در اختیاردارند، یعنی </a:t>
            </a:r>
            <a:r>
              <a:rPr lang="fa-IR" smtClean="0">
                <a:cs typeface="B Zar" panose="00000400000000000000" pitchFamily="2" charset="-78"/>
              </a:rPr>
              <a:t>ارزشها، هنجارها </a:t>
            </a:r>
            <a:r>
              <a:rPr lang="fa-IR">
                <a:cs typeface="B Zar" panose="00000400000000000000" pitchFamily="2" charset="-78"/>
              </a:rPr>
              <a:t>و مقررات سنتی. ابزارهای سنتی و در دسترس نیز از کارایی لازم برای مقابله با فرایند </a:t>
            </a:r>
            <a:r>
              <a:rPr lang="fa-IR" smtClean="0">
                <a:cs typeface="B Zar" panose="00000400000000000000" pitchFamily="2" charset="-78"/>
              </a:rPr>
              <a:t>جهانی شدن و رسانه های </a:t>
            </a:r>
            <a:r>
              <a:rPr lang="fa-IR">
                <a:cs typeface="B Zar" panose="00000400000000000000" pitchFamily="2" charset="-78"/>
              </a:rPr>
              <a:t>جدید برخوردار نیستند؛ بنابراین </a:t>
            </a:r>
            <a:r>
              <a:rPr lang="fa-IR" smtClean="0">
                <a:cs typeface="B Zar" panose="00000400000000000000" pitchFamily="2" charset="-78"/>
              </a:rPr>
              <a:t>جهانی شدن </a:t>
            </a:r>
            <a:r>
              <a:rPr lang="fa-IR">
                <a:cs typeface="B Zar" panose="00000400000000000000" pitchFamily="2" charset="-78"/>
              </a:rPr>
              <a:t>و گسترش رسانههای جدید و پیامدهای </a:t>
            </a:r>
            <a:r>
              <a:rPr lang="fa-IR" smtClean="0">
                <a:cs typeface="B Zar" panose="00000400000000000000" pitchFamily="2" charset="-78"/>
              </a:rPr>
              <a:t>خواسته و </a:t>
            </a:r>
            <a:r>
              <a:rPr lang="fa-IR">
                <a:cs typeface="B Zar" panose="00000400000000000000" pitchFamily="2" charset="-78"/>
              </a:rPr>
              <a:t>ناخواسته این روندها ازجمله مدگرایی مسئلهای اجتماعی در اینگونه جوامع شده 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3277772" y="4937760"/>
            <a:ext cx="2208628" cy="99880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ابزارهای سنتی</a:t>
            </a:r>
            <a:endParaRPr lang="fa-I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مقایسه با بسیاری از شهرها و شهرستانهای ایران زودتر در معرض چنین تحولاتی قرار گرفت، ولی </a:t>
            </a:r>
            <a:r>
              <a:rPr lang="fa-IR" smtClean="0">
                <a:cs typeface="B Zar" panose="00000400000000000000" pitchFamily="2" charset="-78"/>
              </a:rPr>
              <a:t>مسائل آن </a:t>
            </a:r>
            <a:r>
              <a:rPr lang="fa-IR">
                <a:cs typeface="B Zar" panose="00000400000000000000" pitchFamily="2" charset="-78"/>
              </a:rPr>
              <a:t>در ارتباط با اینگونه دگرگونیها تفاوت ماهوی با دیگر شهرها ندارد. در بین اقشاری که در </a:t>
            </a:r>
            <a:r>
              <a:rPr lang="fa-IR" smtClean="0">
                <a:cs typeface="B Zar" panose="00000400000000000000" pitchFamily="2" charset="-78"/>
              </a:rPr>
              <a:t>معرض اینگونه </a:t>
            </a:r>
            <a:r>
              <a:rPr lang="fa-IR">
                <a:cs typeface="B Zar" panose="00000400000000000000" pitchFamily="2" charset="-78"/>
              </a:rPr>
              <a:t>دگرگونیها قرار دارند، جوانان و بهخصوص دانشجویان بارز هستند. دانشجویان دانشگاه </a:t>
            </a:r>
            <a:r>
              <a:rPr lang="fa-IR" smtClean="0">
                <a:cs typeface="B Zar" panose="00000400000000000000" pitchFamily="2" charset="-78"/>
              </a:rPr>
              <a:t>آزاد در </a:t>
            </a:r>
            <a:r>
              <a:rPr lang="fa-IR">
                <a:cs typeface="B Zar" panose="00000400000000000000" pitchFamily="2" charset="-78"/>
              </a:rPr>
              <a:t>مقایسه با دانشگاههای دولتی به علت پایگاه طبقاتی دانشجویان آن بیشتر در معرض </a:t>
            </a:r>
            <a:r>
              <a:rPr lang="fa-IR" smtClean="0">
                <a:cs typeface="B Zar" panose="00000400000000000000" pitchFamily="2" charset="-78"/>
              </a:rPr>
              <a:t>اینگونه دگرگونیها </a:t>
            </a:r>
            <a:r>
              <a:rPr lang="fa-IR">
                <a:cs typeface="B Zar" panose="00000400000000000000" pitchFamily="2" charset="-78"/>
              </a:rPr>
              <a:t>است. این تحولها برای جوامع سنتی بهخصوص جوامع سنتی اسلامی چالشی </a:t>
            </a:r>
            <a:r>
              <a:rPr lang="fa-IR" smtClean="0">
                <a:cs typeface="B Zar" panose="00000400000000000000" pitchFamily="2" charset="-78"/>
              </a:rPr>
              <a:t>به حساب میآید</a:t>
            </a:r>
            <a:r>
              <a:rPr lang="fa-IR">
                <a:cs typeface="B Zar" panose="00000400000000000000" pitchFamily="2" charset="-78"/>
              </a:rPr>
              <a:t>، بنابراین پرداختن به آن از ضرورت کافی برخوردار است (راسخ، 1394؛پاستر، .</a:t>
            </a:r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200" y="4951828"/>
            <a:ext cx="2883877" cy="109728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پایگاه طبقاتی دانشجویان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هدف پژوهش بررسی تأثیر عوامل اجتماعی بر مدگرایی است. طرح مدگرایی بهمثابه مسئله اجتماعی </a:t>
            </a:r>
            <a:r>
              <a:rPr lang="fa-IR" smtClean="0">
                <a:cs typeface="B Zar" panose="00000400000000000000" pitchFamily="2" charset="-78"/>
              </a:rPr>
              <a:t>در جامعه </a:t>
            </a:r>
            <a:r>
              <a:rPr lang="fa-IR">
                <a:cs typeface="B Zar" panose="00000400000000000000" pitchFamily="2" charset="-78"/>
              </a:rPr>
              <a:t>ایرانی پس از استقرار نظام جمهوری اسلامی بهوضوح نشان میدهد که مد و مدگرایی تحت </a:t>
            </a:r>
            <a:r>
              <a:rPr lang="fa-IR" smtClean="0">
                <a:cs typeface="B Zar" panose="00000400000000000000" pitchFamily="2" charset="-78"/>
              </a:rPr>
              <a:t>تأثیر عوامل </a:t>
            </a:r>
            <a:r>
              <a:rPr lang="fa-IR">
                <a:cs typeface="B Zar" panose="00000400000000000000" pitchFamily="2" charset="-78"/>
              </a:rPr>
              <a:t>اجتماعی قرار دارد، به طوری که ما در چند دهه گذشته شاهد طرح مقوله «مد اسلامی </a:t>
            </a:r>
            <a:r>
              <a:rPr lang="fa-IR" smtClean="0">
                <a:cs typeface="B Zar" panose="00000400000000000000" pitchFamily="2" charset="-78"/>
              </a:rPr>
              <a:t>ایرانی» هستیم</a:t>
            </a:r>
            <a:r>
              <a:rPr lang="fa-IR">
                <a:cs typeface="B Zar" panose="00000400000000000000" pitchFamily="2" charset="-78"/>
              </a:rPr>
              <a:t>، درحالیکه مدگرایی پدیده جدید ناشی از رشد فردگرایی در جوامع صنعتی پیشرفته </a:t>
            </a:r>
            <a:r>
              <a:rPr lang="fa-IR" smtClean="0">
                <a:cs typeface="B Zar" panose="00000400000000000000" pitchFamily="2" charset="-78"/>
              </a:rPr>
              <a:t>غربی میباشد</a:t>
            </a:r>
            <a:r>
              <a:rPr lang="fa-IR">
                <a:cs typeface="B Zar" panose="00000400000000000000" pitchFamily="2" charset="-78"/>
              </a:rPr>
              <a:t>. هدف مشخص پژوهش تعیین تأثیر عواملی اجتماعی از قبیل سن، جنسیت، پایگاه </a:t>
            </a:r>
            <a:r>
              <a:rPr lang="fa-IR" smtClean="0">
                <a:cs typeface="B Zar" panose="00000400000000000000" pitchFamily="2" charset="-78"/>
              </a:rPr>
              <a:t>اقتصادی اجتماعی</a:t>
            </a:r>
            <a:r>
              <a:rPr lang="fa-IR">
                <a:cs typeface="B Zar" panose="00000400000000000000" pitchFamily="2" charset="-78"/>
              </a:rPr>
              <a:t>، استفاده از ماهواره و اینترنت و باورهای دینی، الگوپذیری و نمودهای عینی که در دو </a:t>
            </a:r>
            <a:r>
              <a:rPr lang="fa-IR" smtClean="0">
                <a:cs typeface="B Zar" panose="00000400000000000000" pitchFamily="2" charset="-78"/>
              </a:rPr>
              <a:t>بُعد جمعیتی </a:t>
            </a:r>
            <a:r>
              <a:rPr lang="fa-IR">
                <a:cs typeface="B Zar" panose="00000400000000000000" pitchFamily="2" charset="-78"/>
              </a:rPr>
              <a:t>و عوامل اجتماعی فرهنگی بهمثابه متغیرهای مستقل بر متغیر وابسته مدگرایی تأثیر دارند، </a:t>
            </a:r>
            <a:r>
              <a:rPr lang="fa-IR" smtClean="0">
                <a:cs typeface="B Zar" panose="00000400000000000000" pitchFamily="2" charset="-78"/>
              </a:rPr>
              <a:t>میباشد. هدف </a:t>
            </a:r>
            <a:r>
              <a:rPr lang="fa-IR">
                <a:cs typeface="B Zar" panose="00000400000000000000" pitchFamily="2" charset="-78"/>
              </a:rPr>
              <a:t>نهایی نشان دادن تأثیر عوامل اجتماعی بر مدگرایی 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961292" y="5275385"/>
            <a:ext cx="2968283" cy="1139484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دو بُعد جمعیتی و عوامل اجتماعی فرهنگی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مد و مدگرایی یکی از محورهای مطالعات اجتماعی در چند دهه اخیر بوده است، به طوری که </a:t>
            </a:r>
            <a:r>
              <a:rPr lang="fa-IR" smtClean="0">
                <a:cs typeface="B Zar" panose="00000400000000000000" pitchFamily="2" charset="-78"/>
              </a:rPr>
              <a:t>انبوهی از </a:t>
            </a:r>
            <a:r>
              <a:rPr lang="fa-IR">
                <a:cs typeface="B Zar" panose="00000400000000000000" pitchFamily="2" charset="-78"/>
              </a:rPr>
              <a:t>منابع و ادبیات موضوعی در این زمینه موجود است. برخی منابع فارسی در بخش پیشینه تحقیق </a:t>
            </a:r>
            <a:r>
              <a:rPr lang="fa-IR" smtClean="0">
                <a:cs typeface="B Zar" panose="00000400000000000000" pitchFamily="2" charset="-78"/>
              </a:rPr>
              <a:t>بررسی میشود </a:t>
            </a:r>
            <a:r>
              <a:rPr lang="fa-IR">
                <a:cs typeface="B Zar" panose="00000400000000000000" pitchFamily="2" charset="-78"/>
              </a:rPr>
              <a:t>و ما به منظور پیشگیری از طولانی شدن مقاله از تکرار آنها در آغاز خودداری میکنیم، </a:t>
            </a:r>
            <a:r>
              <a:rPr lang="fa-IR" smtClean="0">
                <a:cs typeface="B Zar" panose="00000400000000000000" pitchFamily="2" charset="-78"/>
              </a:rPr>
              <a:t>لیکن به </a:t>
            </a:r>
            <a:r>
              <a:rPr lang="fa-IR">
                <a:cs typeface="B Zar" panose="00000400000000000000" pitchFamily="2" charset="-78"/>
              </a:rPr>
              <a:t>چند منبع نسبتاً جدید خارجی در این زمینه اشاره میشود. کریستوفر بروارد ( )</a:t>
            </a:r>
            <a:r>
              <a:rPr lang="en-US">
                <a:cs typeface="B Zar" panose="00000400000000000000" pitchFamily="2" charset="-78"/>
              </a:rPr>
              <a:t>Breward, 2003</a:t>
            </a:r>
            <a:r>
              <a:rPr lang="fa-IR" smtClean="0">
                <a:cs typeface="B Zar" panose="00000400000000000000" pitchFamily="2" charset="-78"/>
              </a:rPr>
              <a:t>در اثر </a:t>
            </a:r>
            <a:r>
              <a:rPr lang="fa-IR">
                <a:cs typeface="B Zar" panose="00000400000000000000" pitchFamily="2" charset="-78"/>
              </a:rPr>
              <a:t>خود تحت «فرهنگ مد: تاریخ جدید لباس مد،» تاریخ مد را مفصل بررسی کرده است. سوبیها </a:t>
            </a:r>
            <a:r>
              <a:rPr lang="fa-IR" smtClean="0">
                <a:cs typeface="B Zar" panose="00000400000000000000" pitchFamily="2" charset="-78"/>
              </a:rPr>
              <a:t>حنیفی ( </a:t>
            </a:r>
            <a:r>
              <a:rPr lang="fa-IR">
                <a:cs typeface="B Zar" panose="00000400000000000000" pitchFamily="2" charset="-78"/>
              </a:rPr>
              <a:t>،)</a:t>
            </a:r>
            <a:r>
              <a:rPr lang="en-US">
                <a:cs typeface="B Zar" panose="00000400000000000000" pitchFamily="2" charset="-78"/>
              </a:rPr>
              <a:t>Hanifie, 2020</a:t>
            </a:r>
            <a:r>
              <a:rPr lang="fa-IR">
                <a:cs typeface="B Zar" panose="00000400000000000000" pitchFamily="2" charset="-78"/>
              </a:rPr>
              <a:t>گزارشی مفصل از جریان برگزاری جشنواره مد در استرالیا و صنعت مد ارائه </a:t>
            </a:r>
            <a:r>
              <a:rPr lang="fa-IR" smtClean="0">
                <a:cs typeface="B Zar" panose="00000400000000000000" pitchFamily="2" charset="-78"/>
              </a:rPr>
              <a:t>داده است</a:t>
            </a:r>
            <a:r>
              <a:rPr lang="fa-IR">
                <a:cs typeface="B Zar" panose="00000400000000000000" pitchFamily="2" charset="-78"/>
              </a:rPr>
              <a:t>. یانویا کاوامورا ( )</a:t>
            </a:r>
            <a:r>
              <a:rPr lang="en-US">
                <a:cs typeface="B Zar" panose="00000400000000000000" pitchFamily="2" charset="-78"/>
              </a:rPr>
              <a:t>Kawamura, 2005</a:t>
            </a:r>
            <a:r>
              <a:rPr lang="fa-IR">
                <a:cs typeface="B Zar" panose="00000400000000000000" pitchFamily="2" charset="-78"/>
              </a:rPr>
              <a:t>در اثر خود تحت عنوان «مدشناسی: مبانی مطالعات مد</a:t>
            </a:r>
            <a:r>
              <a:rPr lang="fa-IR" smtClean="0">
                <a:cs typeface="B Zar" panose="00000400000000000000" pitchFamily="2" charset="-78"/>
              </a:rPr>
              <a:t>،» مبانی </a:t>
            </a:r>
            <a:r>
              <a:rPr lang="fa-IR">
                <a:cs typeface="B Zar" panose="00000400000000000000" pitchFamily="2" charset="-78"/>
              </a:rPr>
              <a:t>و اصول مدل شناسی را شرح داده است</a:t>
            </a:r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6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سوزان کایزر در دو اثر خود ( )</a:t>
            </a:r>
            <a:r>
              <a:rPr lang="en-US">
                <a:cs typeface="B Zar" panose="00000400000000000000" pitchFamily="2" charset="-78"/>
              </a:rPr>
              <a:t>Kaiser, 2012, 2019</a:t>
            </a:r>
            <a:r>
              <a:rPr lang="fa-IR">
                <a:cs typeface="B Zar" panose="00000400000000000000" pitchFamily="2" charset="-78"/>
              </a:rPr>
              <a:t>رابطه بین مد و فرهنگ را بررسی کرده </a:t>
            </a:r>
            <a:r>
              <a:rPr lang="fa-IR" smtClean="0">
                <a:cs typeface="B Zar" panose="00000400000000000000" pitchFamily="2" charset="-78"/>
              </a:rPr>
              <a:t>است. همچنین </a:t>
            </a:r>
            <a:r>
              <a:rPr lang="fa-IR">
                <a:cs typeface="B Zar" panose="00000400000000000000" pitchFamily="2" charset="-78"/>
              </a:rPr>
              <a:t>میتوان به آثار کیتی فِلچر ( ،)</a:t>
            </a:r>
            <a:r>
              <a:rPr lang="en-US">
                <a:cs typeface="B Zar" panose="00000400000000000000" pitchFamily="2" charset="-78"/>
              </a:rPr>
              <a:t>Fletcher, 2012</a:t>
            </a:r>
            <a:r>
              <a:rPr lang="fa-IR">
                <a:cs typeface="B Zar" panose="00000400000000000000" pitchFamily="2" charset="-78"/>
              </a:rPr>
              <a:t>جورجو آگامبن ( ،)</a:t>
            </a:r>
            <a:r>
              <a:rPr lang="en-US">
                <a:cs typeface="B Zar" panose="00000400000000000000" pitchFamily="2" charset="-78"/>
              </a:rPr>
              <a:t>Agamben</a:t>
            </a:r>
            <a:r>
              <a:rPr lang="fa-IR" smtClean="0">
                <a:cs typeface="B Zar" panose="00000400000000000000" pitchFamily="2" charset="-78"/>
              </a:rPr>
              <a:t>آنجلیک بنتون </a:t>
            </a:r>
            <a:r>
              <a:rPr lang="fa-IR">
                <a:cs typeface="B Zar" panose="00000400000000000000" pitchFamily="2" charset="-78"/>
              </a:rPr>
              <a:t>( ،)</a:t>
            </a:r>
            <a:r>
              <a:rPr lang="en-US">
                <a:cs typeface="B Zar" panose="00000400000000000000" pitchFamily="2" charset="-78"/>
              </a:rPr>
              <a:t>Benton, 2012</a:t>
            </a:r>
            <a:r>
              <a:rPr lang="fa-IR">
                <a:cs typeface="B Zar" panose="00000400000000000000" pitchFamily="2" charset="-78"/>
              </a:rPr>
              <a:t>سارا گریس هلر ( )</a:t>
            </a:r>
            <a:r>
              <a:rPr lang="en-US">
                <a:cs typeface="B Zar" panose="00000400000000000000" pitchFamily="2" charset="-78"/>
              </a:rPr>
              <a:t>Heller, 2007</a:t>
            </a:r>
            <a:r>
              <a:rPr lang="fa-IR">
                <a:cs typeface="B Zar" panose="00000400000000000000" pitchFamily="2" charset="-78"/>
              </a:rPr>
              <a:t>و ایلیا پارکینز ( )</a:t>
            </a:r>
            <a:r>
              <a:rPr lang="en-US">
                <a:cs typeface="B Zar" panose="00000400000000000000" pitchFamily="2" charset="-78"/>
              </a:rPr>
              <a:t>Parkins, 2013</a:t>
            </a:r>
            <a:r>
              <a:rPr lang="fa-IR" smtClean="0">
                <a:cs typeface="B Zar" panose="00000400000000000000" pitchFamily="2" charset="-78"/>
              </a:rPr>
              <a:t>در این </a:t>
            </a:r>
            <a:r>
              <a:rPr lang="fa-IR">
                <a:cs typeface="B Zar" panose="00000400000000000000" pitchFamily="2" charset="-78"/>
              </a:rPr>
              <a:t>زمینه اشاره کرد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3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منابع فارسی را مفصلتر بررسی میکنیم. سمانه مهر آسا ( )1387در پایاننامه خود با عنوان «</a:t>
            </a:r>
            <a:r>
              <a:rPr lang="fa-IR" smtClean="0">
                <a:cs typeface="B Zar" panose="00000400000000000000" pitchFamily="2" charset="-78"/>
              </a:rPr>
              <a:t>رسانه ها </a:t>
            </a:r>
            <a:r>
              <a:rPr lang="fa-IR">
                <a:cs typeface="B Zar" panose="00000400000000000000" pitchFamily="2" charset="-78"/>
              </a:rPr>
              <a:t>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مد؛ عوامل مؤثر بر مدگرایی جوانان 18تا 25ساله تهرانی» درصدد پاسخگویی به این سؤال است </a:t>
            </a:r>
            <a:r>
              <a:rPr lang="fa-IR" smtClean="0">
                <a:cs typeface="B Zar" panose="00000400000000000000" pitchFamily="2" charset="-78"/>
              </a:rPr>
              <a:t>که چه </a:t>
            </a:r>
            <a:r>
              <a:rPr lang="fa-IR">
                <a:cs typeface="B Zar" panose="00000400000000000000" pitchFamily="2" charset="-78"/>
              </a:rPr>
              <a:t>عواملی میتوانند در مدگرایی جوانان و نگرش آنان نسبت به مد تأثیرگذار باشند. جامعه </a:t>
            </a:r>
            <a:r>
              <a:rPr lang="fa-IR" smtClean="0">
                <a:cs typeface="B Zar" panose="00000400000000000000" pitchFamily="2" charset="-78"/>
              </a:rPr>
              <a:t>آماری این </a:t>
            </a:r>
            <a:r>
              <a:rPr lang="fa-IR">
                <a:cs typeface="B Zar" panose="00000400000000000000" pitchFamily="2" charset="-78"/>
              </a:rPr>
              <a:t>تحقیق را جوانان مدگرای تهرانی تشکیل </a:t>
            </a:r>
            <a:r>
              <a:rPr lang="fa-IR" smtClean="0">
                <a:cs typeface="B Zar" panose="00000400000000000000" pitchFamily="2" charset="-78"/>
              </a:rPr>
              <a:t>می دهند </a:t>
            </a:r>
            <a:r>
              <a:rPr lang="fa-IR">
                <a:cs typeface="B Zar" panose="00000400000000000000" pitchFamily="2" charset="-78"/>
              </a:rPr>
              <a:t>که از میان آنان </a:t>
            </a:r>
            <a:r>
              <a:rPr lang="fa-IR" smtClean="0">
                <a:cs typeface="B Zar" panose="00000400000000000000" pitchFamily="2" charset="-78"/>
              </a:rPr>
              <a:t> 200 نفر به عنوان اعضای نمونه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تحقیق </a:t>
            </a:r>
            <a:r>
              <a:rPr lang="fa-IR">
                <a:cs typeface="B Zar" panose="00000400000000000000" pitchFamily="2" charset="-78"/>
              </a:rPr>
              <a:t>به روش </a:t>
            </a:r>
            <a:r>
              <a:rPr lang="fa-IR" smtClean="0">
                <a:cs typeface="B Zar" panose="00000400000000000000" pitchFamily="2" charset="-78"/>
              </a:rPr>
              <a:t>نمونه گیری </a:t>
            </a:r>
            <a:r>
              <a:rPr lang="fa-IR">
                <a:cs typeface="B Zar" panose="00000400000000000000" pitchFamily="2" charset="-78"/>
              </a:rPr>
              <a:t>هدفمند </a:t>
            </a:r>
            <a:r>
              <a:rPr lang="fa-IR" smtClean="0">
                <a:cs typeface="B Zar" panose="00000400000000000000" pitchFamily="2" charset="-78"/>
              </a:rPr>
              <a:t>انتخاب شده اند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05046"/>
            <a:ext cx="1301262" cy="13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فرضیههای تحقیق از </a:t>
            </a:r>
            <a:r>
              <a:rPr lang="fa-IR" smtClean="0">
                <a:cs typeface="B Zar" panose="00000400000000000000" pitchFamily="2" charset="-78"/>
              </a:rPr>
              <a:t>نظریه های </a:t>
            </a:r>
            <a:r>
              <a:rPr lang="fa-IR">
                <a:cs typeface="B Zar" panose="00000400000000000000" pitchFamily="2" charset="-78"/>
              </a:rPr>
              <a:t>پیر بوردیو، </a:t>
            </a:r>
            <a:r>
              <a:rPr lang="fa-IR" smtClean="0">
                <a:cs typeface="B Zar" panose="00000400000000000000" pitchFamily="2" charset="-78"/>
              </a:rPr>
              <a:t>جریان دو مرحله ای </a:t>
            </a:r>
            <a:r>
              <a:rPr lang="fa-IR">
                <a:cs typeface="B Zar" panose="00000400000000000000" pitchFamily="2" charset="-78"/>
              </a:rPr>
              <a:t>ارتباطات و نظریه کاشت </a:t>
            </a:r>
            <a:r>
              <a:rPr lang="fa-IR" smtClean="0">
                <a:cs typeface="B Zar" panose="00000400000000000000" pitchFamily="2" charset="-78"/>
              </a:rPr>
              <a:t>استخراج شده اند</a:t>
            </a:r>
            <a:r>
              <a:rPr lang="fa-IR">
                <a:cs typeface="B Zar" panose="00000400000000000000" pitchFamily="2" charset="-78"/>
              </a:rPr>
              <a:t>. نتایج تحقیق حاکی از آن است که </a:t>
            </a:r>
            <a:r>
              <a:rPr lang="fa-IR" smtClean="0">
                <a:cs typeface="B Zar" panose="00000400000000000000" pitchFamily="2" charset="-78"/>
              </a:rPr>
              <a:t>جنسیت جوانان </a:t>
            </a:r>
            <a:r>
              <a:rPr lang="fa-IR">
                <a:cs typeface="B Zar" panose="00000400000000000000" pitchFamily="2" charset="-78"/>
              </a:rPr>
              <a:t>بر رفتار مدگرایانه </a:t>
            </a:r>
            <a:r>
              <a:rPr lang="fa-IR" smtClean="0">
                <a:cs typeface="B Zar" panose="00000400000000000000" pitchFamily="2" charset="-78"/>
              </a:rPr>
              <a:t>آنها تأثیرگذار </a:t>
            </a:r>
            <a:r>
              <a:rPr lang="fa-IR">
                <a:cs typeface="B Zar" panose="00000400000000000000" pitchFamily="2" charset="-78"/>
              </a:rPr>
              <a:t>است. درحالیکه سن جوانان ارتباطی به رفتار و </a:t>
            </a:r>
            <a:r>
              <a:rPr lang="fa-IR" smtClean="0">
                <a:cs typeface="B Zar" panose="00000400000000000000" pitchFamily="2" charset="-78"/>
              </a:rPr>
              <a:t>نگرش مدگرایانه </a:t>
            </a:r>
            <a:r>
              <a:rPr lang="fa-IR">
                <a:cs typeface="B Zar" panose="00000400000000000000" pitchFamily="2" charset="-78"/>
              </a:rPr>
              <a:t>آنان ندارد. پایگاه اقتصادی – اجتماعی جوانان بر هر دو بعد رفتاری و نگرشی </a:t>
            </a:r>
            <a:r>
              <a:rPr lang="fa-IR" smtClean="0">
                <a:cs typeface="B Zar" panose="00000400000000000000" pitchFamily="2" charset="-78"/>
              </a:rPr>
              <a:t>مدگرایی جوانان </a:t>
            </a:r>
            <a:r>
              <a:rPr lang="fa-IR">
                <a:cs typeface="B Zar" panose="00000400000000000000" pitchFamily="2" charset="-78"/>
              </a:rPr>
              <a:t>تأثیرگذار است </a:t>
            </a:r>
          </a:p>
          <a:p>
            <a:endParaRPr lang="fa-IR"/>
          </a:p>
        </p:txBody>
      </p:sp>
      <p:sp>
        <p:nvSpPr>
          <p:cNvPr id="4" name="Flowchart: Connector 3"/>
          <p:cNvSpPr/>
          <p:nvPr/>
        </p:nvSpPr>
        <p:spPr>
          <a:xfrm>
            <a:off x="1041009" y="4346917"/>
            <a:ext cx="2461846" cy="1434905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جریان دو مرحله ای ارتباطات</a:t>
            </a:r>
            <a:endParaRPr lang="fa-IR" sz="2400">
              <a:solidFill>
                <a:srgbClr val="FF0000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4114799" y="4614203"/>
            <a:ext cx="1209822" cy="900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Flowchart: Connector 5"/>
          <p:cNvSpPr/>
          <p:nvPr/>
        </p:nvSpPr>
        <p:spPr>
          <a:xfrm>
            <a:off x="5936566" y="4346917"/>
            <a:ext cx="1997612" cy="1434905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نظریه کاشت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چکیده</a:t>
            </a:r>
            <a:endParaRPr lang="fa-IR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هدف پژوهش بررسی عوامل اجتماعی مؤثر بر مدگرایی دانشجویان دانشگاه آزاد اسلامی شیراز هست. اساس نظری </a:t>
            </a:r>
            <a:r>
              <a:rPr lang="fa-IR" smtClean="0">
                <a:cs typeface="B Zar" panose="00000400000000000000" pitchFamily="2" charset="-78"/>
              </a:rPr>
              <a:t>پژوهش در </a:t>
            </a:r>
            <a:r>
              <a:rPr lang="fa-IR">
                <a:cs typeface="B Zar" panose="00000400000000000000" pitchFamily="2" charset="-78"/>
              </a:rPr>
              <a:t>تقابل با رویکردهای نظری ماکس وبر، تورستن بوند وبلن، گئورگ زیمل، پیر بوردیو، رابرت کی مرتون، جیمز </a:t>
            </a:r>
            <a:r>
              <a:rPr lang="fa-IR" smtClean="0">
                <a:cs typeface="B Zar" panose="00000400000000000000" pitchFamily="2" charset="-78"/>
              </a:rPr>
              <a:t>ساموئل کلمن</a:t>
            </a:r>
            <a:r>
              <a:rPr lang="fa-IR">
                <a:cs typeface="B Zar" panose="00000400000000000000" pitchFamily="2" charset="-78"/>
              </a:rPr>
              <a:t>، هربرت مارکوزه، هربرت بلومر، اروینگ گافمن، پاول فلیکس لازارسفلد، تئودور آدورنو، ماکس هورکهایمر </a:t>
            </a:r>
            <a:r>
              <a:rPr lang="fa-IR" smtClean="0">
                <a:cs typeface="B Zar" panose="00000400000000000000" pitchFamily="2" charset="-78"/>
              </a:rPr>
              <a:t>و کینگزلی </a:t>
            </a:r>
            <a:r>
              <a:rPr lang="fa-IR">
                <a:cs typeface="B Zar" panose="00000400000000000000" pitchFamily="2" charset="-78"/>
              </a:rPr>
              <a:t>دیویس بناشده است. روش پژوهش با معیار هدف کاربردی و از نظر روش پیمایشی است. ابزار گردآوری </a:t>
            </a:r>
            <a:r>
              <a:rPr lang="fa-IR" smtClean="0">
                <a:cs typeface="B Zar" panose="00000400000000000000" pitchFamily="2" charset="-78"/>
              </a:rPr>
              <a:t>داده ها پرسشنامه </a:t>
            </a:r>
            <a:r>
              <a:rPr lang="fa-IR">
                <a:cs typeface="B Zar" panose="00000400000000000000" pitchFamily="2" charset="-78"/>
              </a:rPr>
              <a:t>است. جامعه آماری این پژوهش، دانشجویان 19تا </a:t>
            </a:r>
            <a:r>
              <a:rPr lang="fa-IR" smtClean="0">
                <a:cs typeface="B Zar" panose="00000400000000000000" pitchFamily="2" charset="-78"/>
              </a:rPr>
              <a:t>34 ساله </a:t>
            </a:r>
            <a:r>
              <a:rPr lang="fa-IR">
                <a:cs typeface="B Zar" panose="00000400000000000000" pitchFamily="2" charset="-78"/>
              </a:rPr>
              <a:t>دانشگاه آزاد اسلامی واحد شیراز هستند.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61" y="4153184"/>
            <a:ext cx="19050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572" y="5395727"/>
            <a:ext cx="12828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>
                <a:cs typeface="B Zar" panose="00000400000000000000" pitchFamily="2" charset="-78"/>
              </a:rPr>
              <a:t>پاول فلیکس لازارسفلد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3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حقیقتیان و زادعلی ( )1394گزارش پژوهشی با عنوان «عوامل مؤثر بر مقوله ی مد، با تأکید بر </a:t>
            </a:r>
            <a:r>
              <a:rPr lang="fa-IR" smtClean="0">
                <a:cs typeface="B Zar" panose="00000400000000000000" pitchFamily="2" charset="-78"/>
              </a:rPr>
              <a:t>استفاده از </a:t>
            </a:r>
            <a:r>
              <a:rPr lang="fa-IR">
                <a:cs typeface="B Zar" panose="00000400000000000000" pitchFamily="2" charset="-78"/>
              </a:rPr>
              <a:t>فضای مجازی (مطالعه موردی :شهر اهواز(» به چهارمین کنفرانس الگوی اسلامی ایرانی </a:t>
            </a:r>
            <a:r>
              <a:rPr lang="fa-IR" smtClean="0">
                <a:cs typeface="B Zar" panose="00000400000000000000" pitchFamily="2" charset="-78"/>
              </a:rPr>
              <a:t>پیشرفت ارائه </a:t>
            </a:r>
            <a:r>
              <a:rPr lang="fa-IR">
                <a:cs typeface="B Zar" panose="00000400000000000000" pitchFamily="2" charset="-78"/>
              </a:rPr>
              <a:t>دادهاند. آنها در پژوهش خود به این نتیجه رسیدهاند که مد و مدگرایی پدیدهای است که </a:t>
            </a:r>
            <a:r>
              <a:rPr lang="fa-IR" smtClean="0">
                <a:cs typeface="B Zar" panose="00000400000000000000" pitchFamily="2" charset="-78"/>
              </a:rPr>
              <a:t>کمابیش در </a:t>
            </a:r>
            <a:r>
              <a:rPr lang="fa-IR">
                <a:cs typeface="B Zar" panose="00000400000000000000" pitchFamily="2" charset="-78"/>
              </a:rPr>
              <a:t>میان همه ی اقشار جامعه وجود دارد، اما جوانان بیش از گروههای دیگر مدگرا هستند. آنها </a:t>
            </a:r>
            <a:r>
              <a:rPr lang="fa-IR" smtClean="0">
                <a:cs typeface="B Zar" panose="00000400000000000000" pitchFamily="2" charset="-78"/>
              </a:rPr>
              <a:t>ادعا دارند </a:t>
            </a:r>
            <a:r>
              <a:rPr lang="fa-IR">
                <a:cs typeface="B Zar" panose="00000400000000000000" pitchFamily="2" charset="-78"/>
              </a:rPr>
              <a:t>که امروز جوانان با گسترش وسایل ارتباطجمعی و فناوریهای جدید رایانهای، </a:t>
            </a:r>
            <a:r>
              <a:rPr lang="fa-IR" smtClean="0">
                <a:cs typeface="B Zar" panose="00000400000000000000" pitchFamily="2" charset="-78"/>
              </a:rPr>
              <a:t>ارتباطات گستردهای </a:t>
            </a:r>
            <a:r>
              <a:rPr lang="fa-IR">
                <a:cs typeface="B Zar" panose="00000400000000000000" pitchFamily="2" charset="-78"/>
              </a:rPr>
              <a:t>بافرهنگهای جوامع گوناگون یافته و این امر سبب شده است تا جوانان به رفتارهای </a:t>
            </a:r>
            <a:r>
              <a:rPr lang="fa-IR" smtClean="0">
                <a:cs typeface="B Zar" panose="00000400000000000000" pitchFamily="2" charset="-78"/>
              </a:rPr>
              <a:t>ناهنجار متضاد </a:t>
            </a:r>
            <a:r>
              <a:rPr lang="fa-IR">
                <a:cs typeface="B Zar" panose="00000400000000000000" pitchFamily="2" charset="-78"/>
              </a:rPr>
              <a:t>باارزشهای جامعه گرایش پیدا کنند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04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پیلتن و طالبی ( )1392در پژوهش خود با عنوان «بررسی عوامل اجتماعی گرایش به مد در بین </a:t>
            </a:r>
            <a:r>
              <a:rPr lang="fa-IR" smtClean="0">
                <a:cs typeface="B Zar" panose="00000400000000000000" pitchFamily="2" charset="-78"/>
              </a:rPr>
              <a:t>نوجوانان به </a:t>
            </a:r>
            <a:r>
              <a:rPr lang="fa-IR">
                <a:cs typeface="B Zar" panose="00000400000000000000" pitchFamily="2" charset="-78"/>
              </a:rPr>
              <a:t>این ادعا رسیدهاند که گرایش به مد به گونه افراطی سبب سقوط ارزشهای اجتماعی، تضاد </a:t>
            </a:r>
            <a:r>
              <a:rPr lang="fa-IR" smtClean="0">
                <a:cs typeface="B Zar" panose="00000400000000000000" pitchFamily="2" charset="-78"/>
              </a:rPr>
              <a:t>بین والدین </a:t>
            </a:r>
            <a:r>
              <a:rPr lang="fa-IR">
                <a:cs typeface="B Zar" panose="00000400000000000000" pitchFamily="2" charset="-78"/>
              </a:rPr>
              <a:t>و فرزندان، شکاف بحرانزای نسلی و ضررهای مادی فراوانی شده است. نتایج حاصله </a:t>
            </a:r>
            <a:r>
              <a:rPr lang="fa-IR" smtClean="0">
                <a:cs typeface="B Zar" panose="00000400000000000000" pitchFamily="2" charset="-78"/>
              </a:rPr>
              <a:t>بیانگر رابطه </a:t>
            </a:r>
            <a:r>
              <a:rPr lang="fa-IR">
                <a:cs typeface="B Zar" panose="00000400000000000000" pitchFamily="2" charset="-78"/>
              </a:rPr>
              <a:t>معنادار بین گروه دوستان، میزان علاقهمندی به برنامههای رسانهها، میزان استفاده از </a:t>
            </a:r>
            <a:r>
              <a:rPr lang="fa-IR" smtClean="0">
                <a:cs typeface="B Zar" panose="00000400000000000000" pitchFamily="2" charset="-78"/>
              </a:rPr>
              <a:t>رسانهها، الگو </a:t>
            </a:r>
            <a:r>
              <a:rPr lang="fa-IR">
                <a:cs typeface="B Zar" panose="00000400000000000000" pitchFamily="2" charset="-78"/>
              </a:rPr>
              <a:t>قرار دادن هنرمندان و پایگاه اجتماعی با گرایش به مد میباشد.دهقانی پژوهشی با عنوان «</a:t>
            </a:r>
            <a:r>
              <a:rPr lang="fa-IR" smtClean="0">
                <a:cs typeface="B Zar" panose="00000400000000000000" pitchFamily="2" charset="-78"/>
              </a:rPr>
              <a:t>بررسی تأثیر </a:t>
            </a:r>
            <a:r>
              <a:rPr lang="fa-IR">
                <a:cs typeface="B Zar" panose="00000400000000000000" pitchFamily="2" charset="-78"/>
              </a:rPr>
              <a:t>رسانههای جمعی بر پدیده مدگرایی (مطالعه موردی دختران 15تا 25سال شهرستان شیراز) </a:t>
            </a:r>
            <a:r>
              <a:rPr lang="fa-IR" smtClean="0">
                <a:cs typeface="B Zar" panose="00000400000000000000" pitchFamily="2" charset="-78"/>
              </a:rPr>
              <a:t>به روش </a:t>
            </a:r>
            <a:r>
              <a:rPr lang="fa-IR">
                <a:cs typeface="B Zar" panose="00000400000000000000" pitchFamily="2" charset="-78"/>
              </a:rPr>
              <a:t>پیمایشی بر روی حجم نمونه 400نفری با روش نمونهگیری خوشهای چندمرحلهای </a:t>
            </a:r>
            <a:r>
              <a:rPr lang="fa-IR" smtClean="0">
                <a:cs typeface="B Zar" panose="00000400000000000000" pitchFamily="2" charset="-78"/>
              </a:rPr>
              <a:t>تصادفی انجام </a:t>
            </a:r>
            <a:r>
              <a:rPr lang="fa-IR">
                <a:cs typeface="B Zar" panose="00000400000000000000" pitchFamily="2" charset="-78"/>
              </a:rPr>
              <a:t>داد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551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نتایج حاصله بین میزان تحصیلات پاسخگویان و تحصیلات مادرانشان و همچنین اقتباس </a:t>
            </a:r>
            <a:r>
              <a:rPr lang="fa-IR" smtClean="0">
                <a:cs typeface="B Zar" panose="00000400000000000000" pitchFamily="2" charset="-78"/>
              </a:rPr>
              <a:t>از رسانهها </a:t>
            </a:r>
            <a:r>
              <a:rPr lang="fa-IR">
                <a:cs typeface="B Zar" panose="00000400000000000000" pitchFamily="2" charset="-78"/>
              </a:rPr>
              <a:t>با مدگرایی و ابعاد آن تفاوت معنادار وجود دارد. همچنین بین میزان استفاده از رسانهها، </a:t>
            </a:r>
            <a:r>
              <a:rPr lang="fa-IR" smtClean="0">
                <a:cs typeface="B Zar" panose="00000400000000000000" pitchFamily="2" charset="-78"/>
              </a:rPr>
              <a:t>میزان استفاده </a:t>
            </a:r>
            <a:r>
              <a:rPr lang="fa-IR">
                <a:cs typeface="B Zar" panose="00000400000000000000" pitchFamily="2" charset="-78"/>
              </a:rPr>
              <a:t>از اینترنت، نگرش نسبت به سینما، میزان مطالعه کتب با مدگرایی رابطه معنادار </a:t>
            </a:r>
            <a:r>
              <a:rPr lang="fa-IR" smtClean="0">
                <a:cs typeface="B Zar" panose="00000400000000000000" pitchFamily="2" charset="-78"/>
              </a:rPr>
              <a:t>وجود دارد(دهقانی</a:t>
            </a:r>
            <a:r>
              <a:rPr lang="fa-IR">
                <a:cs typeface="B Zar" panose="00000400000000000000" pitchFamily="2" charset="-78"/>
              </a:rPr>
              <a:t>، .)1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74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همانطور که مشاهده میشود، مطالعههای انجامگرفته فوق مانند پژوهشهای مشابه در ایران </a:t>
            </a:r>
            <a:r>
              <a:rPr lang="fa-IR" smtClean="0">
                <a:cs typeface="B Zar" panose="00000400000000000000" pitchFamily="2" charset="-78"/>
              </a:rPr>
              <a:t>ازجمله مطالعه </a:t>
            </a:r>
            <a:r>
              <a:rPr lang="fa-IR">
                <a:cs typeface="B Zar" panose="00000400000000000000" pitchFamily="2" charset="-78"/>
              </a:rPr>
              <a:t>پیش رو با دیدگاه رسمی نظام جمهوری اسلامی درباره مد و مدگرایی همخوانی و هم </a:t>
            </a:r>
            <a:r>
              <a:rPr lang="fa-IR" smtClean="0">
                <a:cs typeface="B Zar" panose="00000400000000000000" pitchFamily="2" charset="-78"/>
              </a:rPr>
              <a:t>سویی دارد</a:t>
            </a:r>
            <a:r>
              <a:rPr lang="fa-IR">
                <a:cs typeface="B Zar" panose="00000400000000000000" pitchFamily="2" charset="-78"/>
              </a:rPr>
              <a:t>. مد و مدگرایی در سیاستهای رسمی در ایران مسئلهای اجتماعی ارزیابی و به آن </a:t>
            </a:r>
            <a:r>
              <a:rPr lang="fa-IR" smtClean="0">
                <a:cs typeface="B Zar" panose="00000400000000000000" pitchFamily="2" charset="-78"/>
              </a:rPr>
              <a:t>ویژگیهای آسیب </a:t>
            </a:r>
            <a:r>
              <a:rPr lang="fa-IR">
                <a:cs typeface="B Zar" panose="00000400000000000000" pitchFamily="2" charset="-78"/>
              </a:rPr>
              <a:t>شناسانه نسبت داده میشود. مطالعههای خارجی از این دیدگاه به مسئله مد نگاه نمیکنند، </a:t>
            </a:r>
            <a:r>
              <a:rPr lang="fa-IR" smtClean="0">
                <a:cs typeface="B Zar" panose="00000400000000000000" pitchFamily="2" charset="-78"/>
              </a:rPr>
              <a:t>بنابراین به </a:t>
            </a:r>
            <a:r>
              <a:rPr lang="fa-IR">
                <a:cs typeface="B Zar" panose="00000400000000000000" pitchFamily="2" charset="-78"/>
              </a:rPr>
              <a:t>دلیل بنیانهای نظری متفاوت در این مقاله از اشاره به پژوهشهای خارجی خودداری شد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766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ماکس وبر سبک زندگی را بیش از آنکه بر تولید استوار بداند بر الگوی مصرف استوار میدانست. </a:t>
            </a:r>
            <a:r>
              <a:rPr lang="fa-IR" smtClean="0">
                <a:cs typeface="B Zar" panose="00000400000000000000" pitchFamily="2" charset="-78"/>
              </a:rPr>
              <a:t>ازنظر وی</a:t>
            </a:r>
            <a:r>
              <a:rPr lang="fa-IR">
                <a:cs typeface="B Zar" panose="00000400000000000000" pitchFamily="2" charset="-78"/>
              </a:rPr>
              <a:t>، مصرف فرآیندی است که کردارهای اجتماعی و فرهنگی متفاوتی را شامل میشود و </a:t>
            </a:r>
            <a:r>
              <a:rPr lang="fa-IR" smtClean="0">
                <a:cs typeface="B Zar" panose="00000400000000000000" pitchFamily="2" charset="-78"/>
              </a:rPr>
              <a:t>بیانکننده تفاوت </a:t>
            </a:r>
            <a:r>
              <a:rPr lang="fa-IR">
                <a:cs typeface="B Zar" panose="00000400000000000000" pitchFamily="2" charset="-78"/>
              </a:rPr>
              <a:t>میان گروههای اجتماعی است؛ تفاوتهایی که فقط ناشی از عوامل اقتصادی نیست. بنابراین </a:t>
            </a:r>
            <a:r>
              <a:rPr lang="fa-IR" smtClean="0">
                <a:cs typeface="B Zar" panose="00000400000000000000" pitchFamily="2" charset="-78"/>
              </a:rPr>
              <a:t>وبر پدیده </a:t>
            </a:r>
            <a:r>
              <a:rPr lang="fa-IR">
                <a:cs typeface="B Zar" panose="00000400000000000000" pitchFamily="2" charset="-78"/>
              </a:rPr>
              <a:t>مد را با استفاده از مقوله فرهنگ و وابستگی طبقاتی و به دنبال آن الگوی مصرفی توضیح </a:t>
            </a:r>
            <a:r>
              <a:rPr lang="fa-IR" smtClean="0">
                <a:cs typeface="B Zar" panose="00000400000000000000" pitchFamily="2" charset="-78"/>
              </a:rPr>
              <a:t>میدهد.)</a:t>
            </a:r>
            <a:r>
              <a:rPr lang="fa-IR">
                <a:cs typeface="B Zar" panose="00000400000000000000" pitchFamily="2" charset="-78"/>
              </a:rPr>
              <a:t>165-184 :1393 ،( ک</a:t>
            </a:r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28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وبلن مد را به نمایش گذاشتن مصرف میفهمید و معتقد بود که طبقات بالا با مصرف بیرویه از </a:t>
            </a:r>
            <a:r>
              <a:rPr lang="fa-IR" smtClean="0">
                <a:cs typeface="B Zar" panose="00000400000000000000" pitchFamily="2" charset="-78"/>
              </a:rPr>
              <a:t>طریق گرایش </a:t>
            </a:r>
            <a:r>
              <a:rPr lang="fa-IR">
                <a:cs typeface="B Zar" panose="00000400000000000000" pitchFamily="2" charset="-78"/>
              </a:rPr>
              <a:t>به مد جایگاه طبقاتی خود را متمایز کرده و از این طریق خود را متفاوت نشان میدهند. </a:t>
            </a:r>
            <a:r>
              <a:rPr lang="fa-IR" smtClean="0">
                <a:cs typeface="B Zar" panose="00000400000000000000" pitchFamily="2" charset="-78"/>
              </a:rPr>
              <a:t>طبقات پایینتر </a:t>
            </a:r>
            <a:r>
              <a:rPr lang="fa-IR">
                <a:cs typeface="B Zar" panose="00000400000000000000" pitchFamily="2" charset="-78"/>
              </a:rPr>
              <a:t>از این الگوی رفتاری طبقات بالاتر تقلید، و از این طریق بهزعم خود در شیوه زندگی </a:t>
            </a:r>
            <a:r>
              <a:rPr lang="fa-IR" smtClean="0">
                <a:cs typeface="B Zar" panose="00000400000000000000" pitchFamily="2" charset="-78"/>
              </a:rPr>
              <a:t>طبقات بالاتر </a:t>
            </a:r>
            <a:r>
              <a:rPr lang="fa-IR">
                <a:cs typeface="B Zar" panose="00000400000000000000" pitchFamily="2" charset="-78"/>
              </a:rPr>
              <a:t>مشارکت میکنند (وبلن،.)13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062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جرج زیمل ازجمله جامعهشناسان کلاسیک است که تلاش دارد، پدیده مد را با استفاده از وجود میل </a:t>
            </a:r>
            <a:r>
              <a:rPr lang="fa-IR" smtClean="0">
                <a:cs typeface="B Zar" panose="00000400000000000000" pitchFamily="2" charset="-78"/>
              </a:rPr>
              <a:t>به همرنگی </a:t>
            </a:r>
            <a:r>
              <a:rPr lang="fa-IR">
                <a:cs typeface="B Zar" panose="00000400000000000000" pitchFamily="2" charset="-78"/>
              </a:rPr>
              <a:t>در انسان توضیح دهد. گرایش به مد و مدگرایی از دیدگاه او نهفقط ناشی از میل به </a:t>
            </a:r>
            <a:r>
              <a:rPr lang="fa-IR" smtClean="0">
                <a:cs typeface="B Zar" panose="00000400000000000000" pitchFamily="2" charset="-78"/>
              </a:rPr>
              <a:t>همرنگی در </a:t>
            </a:r>
            <a:r>
              <a:rPr lang="fa-IR">
                <a:cs typeface="B Zar" panose="00000400000000000000" pitchFamily="2" charset="-78"/>
              </a:rPr>
              <a:t>انسان است، بلکه وسیلهای است که انسان میتواند خود را از طریق مد متمایز نشان دهد. </a:t>
            </a:r>
            <a:r>
              <a:rPr lang="fa-IR" smtClean="0">
                <a:cs typeface="B Zar" panose="00000400000000000000" pitchFamily="2" charset="-78"/>
              </a:rPr>
              <a:t>زیمل بهاینترتیب </a:t>
            </a:r>
            <a:r>
              <a:rPr lang="fa-IR">
                <a:cs typeface="B Zar" panose="00000400000000000000" pitchFamily="2" charset="-78"/>
              </a:rPr>
              <a:t>مد را با استفاده از مقولههای انسانشناسی توضیح میدهد(استوتزل، 1371:350؛ زیمل،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24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انسان در جریان رقابت فرصت ظهور پیداکرده و از هستی </a:t>
            </a:r>
            <a:r>
              <a:rPr lang="fa-IR" smtClean="0">
                <a:cs typeface="B Zar" panose="00000400000000000000" pitchFamily="2" charset="-78"/>
              </a:rPr>
              <a:t>اجتماعی برخوردار </a:t>
            </a:r>
            <a:r>
              <a:rPr lang="fa-IR">
                <a:cs typeface="B Zar" panose="00000400000000000000" pitchFamily="2" charset="-78"/>
              </a:rPr>
              <a:t>میشود. بوردیو مد و مدگرایی را سرمایه نمادین بهحساب میآورد. بنابراین، بوردیو مد </a:t>
            </a:r>
            <a:r>
              <a:rPr lang="fa-IR" smtClean="0">
                <a:cs typeface="B Zar" panose="00000400000000000000" pitchFamily="2" charset="-78"/>
              </a:rPr>
              <a:t>و مدگرایی </a:t>
            </a:r>
            <a:r>
              <a:rPr lang="fa-IR">
                <a:cs typeface="B Zar" panose="00000400000000000000" pitchFamily="2" charset="-78"/>
              </a:rPr>
              <a:t>را با استفاده از تحلیل طبقاتی توضیح میدهد، ضمن آنکه طبقه را با شاخصهای اقتصادی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صرف تعریف نمیکند (فاضلی، ( )37 :1382باکاك، ( )95-97 :1383بون و هان، در: کسلر، </a:t>
            </a:r>
            <a:r>
              <a:rPr lang="fa-IR" smtClean="0">
                <a:cs typeface="B Zar" panose="00000400000000000000" pitchFamily="2" charset="-78"/>
              </a:rPr>
              <a:t>ج،2 .)</a:t>
            </a:r>
            <a:r>
              <a:rPr lang="fa-IR">
                <a:cs typeface="B Zar" panose="00000400000000000000" pitchFamily="2" charset="-78"/>
              </a:rPr>
              <a:t>277-263 :139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30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هربرت مارکوزه ازجمله جامعهشناسهایی است که میتوان از رویکردهای نظر او درباره مد </a:t>
            </a:r>
            <a:r>
              <a:rPr lang="fa-IR" smtClean="0">
                <a:cs typeface="B Zar" panose="00000400000000000000" pitchFamily="2" charset="-78"/>
              </a:rPr>
              <a:t>استنتاج کرد</a:t>
            </a:r>
            <a:r>
              <a:rPr lang="fa-IR">
                <a:cs typeface="B Zar" panose="00000400000000000000" pitchFamily="2" charset="-78"/>
              </a:rPr>
              <a:t>. مارکوزه معتقد است که فرهنگ در نظام سرمایهداری ابزاری در خدمت این نظام است. او بر </a:t>
            </a:r>
            <a:r>
              <a:rPr lang="fa-IR" smtClean="0">
                <a:cs typeface="B Zar" panose="00000400000000000000" pitchFamily="2" charset="-78"/>
              </a:rPr>
              <a:t>نقش فرهنگ </a:t>
            </a:r>
            <a:r>
              <a:rPr lang="fa-IR">
                <a:cs typeface="B Zar" panose="00000400000000000000" pitchFamily="2" charset="-78"/>
              </a:rPr>
              <a:t>و مکانیسمهای اثرگذاری آن در جامعه تأکید میورزد. او معتقد است که افرادی در </a:t>
            </a:r>
            <a:r>
              <a:rPr lang="fa-IR" smtClean="0">
                <a:cs typeface="B Zar" panose="00000400000000000000" pitchFamily="2" charset="-78"/>
              </a:rPr>
              <a:t>نظام سرمایهداری </a:t>
            </a:r>
            <a:r>
              <a:rPr lang="fa-IR">
                <a:cs typeface="B Zar" panose="00000400000000000000" pitchFamily="2" charset="-78"/>
              </a:rPr>
              <a:t>شبیه به هم و همسان پرورش مییابند، ضمن آنکه تنوع و تکثر زدایی بهطور </a:t>
            </a:r>
            <a:r>
              <a:rPr lang="fa-IR" smtClean="0">
                <a:cs typeface="B Zar" panose="00000400000000000000" pitchFamily="2" charset="-78"/>
              </a:rPr>
              <a:t>چشمگیری رونق </a:t>
            </a:r>
            <a:r>
              <a:rPr lang="fa-IR">
                <a:cs typeface="B Zar" panose="00000400000000000000" pitchFamily="2" charset="-78"/>
              </a:rPr>
              <a:t>مییابد و عرصههای گوناگون اجتماعی به کارخانههای آدمسازی تبدیل میشوند(مارکوزه، :</a:t>
            </a:r>
            <a:r>
              <a:rPr lang="fa-IR" smtClean="0">
                <a:cs typeface="B Zar" panose="00000400000000000000" pitchFamily="2" charset="-78"/>
              </a:rPr>
              <a:t>1378 .)</a:t>
            </a:r>
            <a:r>
              <a:rPr lang="fa-IR">
                <a:cs typeface="B Zar" panose="00000400000000000000" pitchFamily="2" charset="-78"/>
              </a:rPr>
              <a:t>287-289 :1382 ،؛کرایب248-277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3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هومنز در چهارچوب «نظریه انتخاب» به این نتیجه رسید که انسانها گرایش به الگوهای رفتاری دارند </a:t>
            </a:r>
            <a:r>
              <a:rPr lang="fa-IR" smtClean="0">
                <a:cs typeface="B Zar" panose="00000400000000000000" pitchFamily="2" charset="-78"/>
              </a:rPr>
              <a:t>که پاداش </a:t>
            </a:r>
            <a:r>
              <a:rPr lang="fa-IR">
                <a:cs typeface="B Zar" panose="00000400000000000000" pitchFamily="2" charset="-78"/>
              </a:rPr>
              <a:t>بیشتری به دنبال دارد. لذا میتوان گفت که اگرچه شخص ممکن است در پی مدگرایی با </a:t>
            </a:r>
            <a:r>
              <a:rPr lang="fa-IR" smtClean="0">
                <a:cs typeface="B Zar" panose="00000400000000000000" pitchFamily="2" charset="-78"/>
              </a:rPr>
              <a:t>گروه خود </a:t>
            </a:r>
            <a:r>
              <a:rPr lang="fa-IR">
                <a:cs typeface="B Zar" panose="00000400000000000000" pitchFamily="2" charset="-78"/>
              </a:rPr>
              <a:t>درگیر شود، ولی در میان همسالان خود مورد تشویق و تأیید قرار میگیرد و نیز در ارتباط با </a:t>
            </a:r>
            <a:r>
              <a:rPr lang="fa-IR" smtClean="0">
                <a:cs typeface="B Zar" panose="00000400000000000000" pitchFamily="2" charset="-78"/>
              </a:rPr>
              <a:t>جنس مخالف </a:t>
            </a:r>
            <a:r>
              <a:rPr lang="fa-IR">
                <a:cs typeface="B Zar" panose="00000400000000000000" pitchFamily="2" charset="-78"/>
              </a:rPr>
              <a:t>به موفقیت رسیده و ارزش و منزلت خود را بالاتر میبرد و چون این موفقیتها در </a:t>
            </a:r>
            <a:r>
              <a:rPr lang="fa-IR" smtClean="0">
                <a:cs typeface="B Zar" panose="00000400000000000000" pitchFamily="2" charset="-78"/>
              </a:rPr>
              <a:t>راستای مدگرایی </a:t>
            </a:r>
            <a:r>
              <a:rPr lang="fa-IR">
                <a:cs typeface="B Zar" panose="00000400000000000000" pitchFamily="2" charset="-78"/>
              </a:rPr>
              <a:t>صورت گرفتهاند درنتیجه این عمل مدگرایی تکرار میشود (اُپ و ویپلز، در: کسلر، :</a:t>
            </a:r>
            <a:r>
              <a:rPr lang="fa-IR" smtClean="0">
                <a:cs typeface="B Zar" panose="00000400000000000000" pitchFamily="2" charset="-78"/>
              </a:rPr>
              <a:t>1394.)</a:t>
            </a:r>
            <a:r>
              <a:rPr lang="fa-IR" smtClean="0">
                <a:cs typeface="B Zar" panose="00000400000000000000" pitchFamily="2" charset="-78"/>
              </a:rPr>
              <a:t>133-117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238233" y="4435522"/>
            <a:ext cx="2906973" cy="102358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انسانها گرایش به الگوهای رفتاری دارند که پاداش بیشتری به دنبال دارد.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4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حجم نمونه </a:t>
            </a:r>
            <a:r>
              <a:rPr lang="fa-IR" smtClean="0">
                <a:cs typeface="B Zar" panose="00000400000000000000" pitchFamily="2" charset="-78"/>
              </a:rPr>
              <a:t>با استفاده </a:t>
            </a:r>
            <a:r>
              <a:rPr lang="fa-IR">
                <a:cs typeface="B Zar" panose="00000400000000000000" pitchFamily="2" charset="-78"/>
              </a:rPr>
              <a:t>از فرمول کوکران </a:t>
            </a:r>
            <a:r>
              <a:rPr lang="fa-IR" smtClean="0">
                <a:cs typeface="B Zar" panose="00000400000000000000" pitchFamily="2" charset="-78"/>
              </a:rPr>
              <a:t>376 نفر </a:t>
            </a:r>
            <a:r>
              <a:rPr lang="fa-IR">
                <a:cs typeface="B Zar" panose="00000400000000000000" pitchFamily="2" charset="-78"/>
              </a:rPr>
              <a:t>محاسبه شد. شیوه </a:t>
            </a:r>
            <a:r>
              <a:rPr lang="fa-IR" smtClean="0">
                <a:cs typeface="B Zar" panose="00000400000000000000" pitchFamily="2" charset="-78"/>
              </a:rPr>
              <a:t>نمونه گیری </a:t>
            </a:r>
            <a:r>
              <a:rPr lang="fa-IR">
                <a:cs typeface="B Zar" panose="00000400000000000000" pitchFamily="2" charset="-78"/>
              </a:rPr>
              <a:t>برای دسترسی به </a:t>
            </a:r>
            <a:r>
              <a:rPr lang="fa-IR" smtClean="0">
                <a:cs typeface="B Zar" panose="00000400000000000000" pitchFamily="2" charset="-78"/>
              </a:rPr>
              <a:t>نمونه های مورد مطالعه </a:t>
            </a:r>
            <a:r>
              <a:rPr lang="fa-IR">
                <a:cs typeface="B Zar" panose="00000400000000000000" pitchFamily="2" charset="-78"/>
              </a:rPr>
              <a:t>تصادفی از </a:t>
            </a:r>
            <a:r>
              <a:rPr lang="fa-IR" smtClean="0">
                <a:cs typeface="B Zar" panose="00000400000000000000" pitchFamily="2" charset="-78"/>
              </a:rPr>
              <a:t>نوع خوشه ای </a:t>
            </a:r>
            <a:r>
              <a:rPr lang="fa-IR">
                <a:cs typeface="B Zar" panose="00000400000000000000" pitchFamily="2" charset="-78"/>
              </a:rPr>
              <a:t>است. </a:t>
            </a:r>
            <a:r>
              <a:rPr lang="fa-IR" smtClean="0">
                <a:cs typeface="B Zar" panose="00000400000000000000" pitchFamily="2" charset="-78"/>
              </a:rPr>
              <a:t>به منظور </a:t>
            </a:r>
            <a:r>
              <a:rPr lang="fa-IR">
                <a:cs typeface="B Zar" panose="00000400000000000000" pitchFamily="2" charset="-78"/>
              </a:rPr>
              <a:t>تعیین پایایی پرسشنامه </a:t>
            </a:r>
            <a:r>
              <a:rPr lang="fa-IR" smtClean="0">
                <a:cs typeface="B Zar" panose="00000400000000000000" pitchFamily="2" charset="-78"/>
              </a:rPr>
              <a:t>پیش آزمون </a:t>
            </a:r>
            <a:r>
              <a:rPr lang="fa-IR">
                <a:cs typeface="B Zar" panose="00000400000000000000" pitchFamily="2" charset="-78"/>
              </a:rPr>
              <a:t>اجرا شد که طی آن </a:t>
            </a:r>
            <a:r>
              <a:rPr lang="fa-IR" smtClean="0">
                <a:cs typeface="B Zar" panose="00000400000000000000" pitchFamily="2" charset="-78"/>
              </a:rPr>
              <a:t>35 پرسشنامه </a:t>
            </a:r>
            <a:r>
              <a:rPr lang="fa-IR">
                <a:cs typeface="B Zar" panose="00000400000000000000" pitchFamily="2" charset="-78"/>
              </a:rPr>
              <a:t>مقدماتی بین تعدادی از </a:t>
            </a:r>
            <a:r>
              <a:rPr lang="fa-IR" smtClean="0">
                <a:cs typeface="B Zar" panose="00000400000000000000" pitchFamily="2" charset="-78"/>
              </a:rPr>
              <a:t>افراد نمونه </a:t>
            </a:r>
            <a:r>
              <a:rPr lang="fa-IR">
                <a:cs typeface="B Zar" panose="00000400000000000000" pitchFamily="2" charset="-78"/>
              </a:rPr>
              <a:t>آماری برای پاسخگویی توزیع شد. اعتبار هریک از مقیاسها با استفاده از روش اعتبار صوری و پایایی هریک از </a:t>
            </a:r>
            <a:r>
              <a:rPr lang="fa-IR" smtClean="0">
                <a:cs typeface="B Zar" panose="00000400000000000000" pitchFamily="2" charset="-78"/>
              </a:rPr>
              <a:t>متغیرها با </a:t>
            </a:r>
            <a:r>
              <a:rPr lang="fa-IR">
                <a:cs typeface="B Zar" panose="00000400000000000000" pitchFamily="2" charset="-78"/>
              </a:rPr>
              <a:t>روش آلفای کرونباخ تعیین گردید. </a:t>
            </a:r>
            <a:r>
              <a:rPr lang="fa-IR" smtClean="0">
                <a:cs typeface="B Zar" panose="00000400000000000000" pitchFamily="2" charset="-78"/>
              </a:rPr>
              <a:t>یافته های </a:t>
            </a:r>
            <a:r>
              <a:rPr lang="fa-IR">
                <a:cs typeface="B Zar" panose="00000400000000000000" pitchFamily="2" charset="-78"/>
              </a:rPr>
              <a:t>پژوهش نشان داد که متغیر جنسیت، استفاده از ماهواره، اینترنت، </a:t>
            </a:r>
            <a:r>
              <a:rPr lang="fa-IR" smtClean="0">
                <a:cs typeface="B Zar" panose="00000400000000000000" pitchFamily="2" charset="-78"/>
              </a:rPr>
              <a:t>باورهای دینی</a:t>
            </a:r>
            <a:r>
              <a:rPr lang="fa-IR">
                <a:cs typeface="B Zar" panose="00000400000000000000" pitchFamily="2" charset="-78"/>
              </a:rPr>
              <a:t>، الگوپذیری، پایگاه اجتماعی و نمودهای عینی بر </a:t>
            </a:r>
            <a:r>
              <a:rPr lang="fa-IR" smtClean="0">
                <a:cs typeface="B Zar" panose="00000400000000000000" pitchFamily="2" charset="-78"/>
              </a:rPr>
              <a:t>مدگرایی </a:t>
            </a:r>
            <a:r>
              <a:rPr lang="fa-IR">
                <a:cs typeface="B Zar" panose="00000400000000000000" pitchFamily="2" charset="-78"/>
              </a:rPr>
              <a:t>تأثیر دارند، درحالیکه </a:t>
            </a:r>
            <a:r>
              <a:rPr lang="fa-IR" smtClean="0">
                <a:cs typeface="B Zar" panose="00000400000000000000" pitchFamily="2" charset="-78"/>
              </a:rPr>
              <a:t>ارتباطی بین </a:t>
            </a:r>
            <a:r>
              <a:rPr lang="fa-IR">
                <a:cs typeface="B Zar" panose="00000400000000000000" pitchFamily="2" charset="-78"/>
              </a:rPr>
              <a:t>سن و مدگرایی </a:t>
            </a:r>
            <a:r>
              <a:rPr lang="fa-IR" smtClean="0">
                <a:cs typeface="B Zar" panose="00000400000000000000" pitchFamily="2" charset="-78"/>
              </a:rPr>
              <a:t>مشاهده نشد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69709"/>
            <a:ext cx="2783006" cy="100725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179851" y="5026025"/>
            <a:ext cx="5962934" cy="115093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جنسیت، استفاده از ماهواره، اینترنت، باورهای دینی، الگوپذیری، پایگاه اجتماعی و نمودهای عینی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رویکردهای بالا را میتوان به شکل زیر خلاصه و چارچوب نظری تحقیق را در تقابل با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آنها استنتاج کرد. ماکس وبر مد و مدگرایی را در ارتباط با سبک زندگی از دیدگاه طبقاتی، </a:t>
            </a:r>
            <a:r>
              <a:rPr lang="fa-IR" smtClean="0">
                <a:cs typeface="B Zar" panose="00000400000000000000" pitchFamily="2" charset="-78"/>
              </a:rPr>
              <a:t>تورستن بوند </a:t>
            </a:r>
            <a:r>
              <a:rPr lang="fa-IR">
                <a:cs typeface="B Zar" panose="00000400000000000000" pitchFamily="2" charset="-78"/>
              </a:rPr>
              <a:t>وبلن با استفاده از مفهوم طبقه و تقلید، گئورگ زیمل با استفاده از خصوصیت انسانی میل به </a:t>
            </a:r>
            <a:r>
              <a:rPr lang="fa-IR" smtClean="0">
                <a:cs typeface="B Zar" panose="00000400000000000000" pitchFamily="2" charset="-78"/>
              </a:rPr>
              <a:t>همرنگی و </a:t>
            </a:r>
            <a:r>
              <a:rPr lang="fa-IR">
                <a:cs typeface="B Zar" panose="00000400000000000000" pitchFamily="2" charset="-78"/>
              </a:rPr>
              <a:t>تمایز، پیر بوردیو با استفاده از مقولههای محیط اجتماعی، فرصت نمایش، رقابت، میدان، سرمایه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871002" y="3854548"/>
            <a:ext cx="2715065" cy="109728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خصوصیت انسانی میل به همرنگی و تمایز</a:t>
            </a:r>
            <a:endParaRPr lang="fa-IR" sz="2000">
              <a:solidFill>
                <a:srgbClr val="FF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077243" y="3854548"/>
            <a:ext cx="3038623" cy="10972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استفاده از مقولههای محیط اجتماعی، فرصت نمایش، رقابت، میدان، سرمایه </a:t>
            </a:r>
            <a:endParaRPr lang="fa-IR" sz="200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1981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اقتصادی، اجتماعی، فرهنگی و نمادین و درنهایت خصوصیات طبقاتی، رابرت کی مرتون با استفاده </a:t>
            </a:r>
            <a:r>
              <a:rPr lang="fa-IR" smtClean="0">
                <a:cs typeface="B Zar" panose="00000400000000000000" pitchFamily="2" charset="-78"/>
              </a:rPr>
              <a:t>از دو </a:t>
            </a:r>
            <a:r>
              <a:rPr lang="fa-IR">
                <a:cs typeface="B Zar" panose="00000400000000000000" pitchFamily="2" charset="-78"/>
              </a:rPr>
              <a:t>رویکرد نظری خود یعنی «گروه مرجع» و «نظریه بزهکاری،» جیمز کلمن با استفاده از مقوله </a:t>
            </a:r>
            <a:r>
              <a:rPr lang="fa-IR" smtClean="0">
                <a:cs typeface="B Zar" panose="00000400000000000000" pitchFamily="2" charset="-78"/>
              </a:rPr>
              <a:t>کنش متقابل </a:t>
            </a:r>
            <a:r>
              <a:rPr lang="fa-IR">
                <a:cs typeface="B Zar" panose="00000400000000000000" pitchFamily="2" charset="-78"/>
              </a:rPr>
              <a:t>نمادین و دو الگوی رفتاری سازگار و </a:t>
            </a:r>
            <a:r>
              <a:rPr lang="fa-IR" smtClean="0">
                <a:cs typeface="B Zar" panose="00000400000000000000" pitchFamily="2" charset="-78"/>
              </a:rPr>
              <a:t>تحریک کننده</a:t>
            </a:r>
            <a:r>
              <a:rPr lang="fa-IR">
                <a:cs typeface="B Zar" panose="00000400000000000000" pitchFamily="2" charset="-78"/>
              </a:rPr>
              <a:t>، هربرت ماکوزه با استفاده از مفهوم </a:t>
            </a:r>
            <a:r>
              <a:rPr lang="fa-IR" smtClean="0">
                <a:cs typeface="B Zar" panose="00000400000000000000" pitchFamily="2" charset="-78"/>
              </a:rPr>
              <a:t>ابزاری فرهنگ </a:t>
            </a:r>
            <a:r>
              <a:rPr lang="fa-IR">
                <a:cs typeface="B Zar" panose="00000400000000000000" pitchFamily="2" charset="-78"/>
              </a:rPr>
              <a:t>در عصر سرمایهداری با استفاده از دو مقوله </a:t>
            </a:r>
            <a:r>
              <a:rPr lang="fa-IR" smtClean="0">
                <a:cs typeface="B Zar" panose="00000400000000000000" pitchFamily="2" charset="-78"/>
              </a:rPr>
              <a:t>شبیه سازی </a:t>
            </a:r>
            <a:r>
              <a:rPr lang="fa-IR">
                <a:cs typeface="B Zar" panose="00000400000000000000" pitchFamily="2" charset="-78"/>
              </a:rPr>
              <a:t>ضمن کثرتگرایی افراطی، هومنز </a:t>
            </a:r>
            <a:r>
              <a:rPr lang="fa-IR" smtClean="0">
                <a:cs typeface="B Zar" panose="00000400000000000000" pitchFamily="2" charset="-78"/>
              </a:rPr>
              <a:t>با استفاده </a:t>
            </a:r>
            <a:r>
              <a:rPr lang="fa-IR">
                <a:cs typeface="B Zar" panose="00000400000000000000" pitchFamily="2" charset="-78"/>
              </a:rPr>
              <a:t>از نظریه رفتاری خود مبنی بر تکرار رفتاری که با پاداش همراه است،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377440" y="4628271"/>
            <a:ext cx="2067951" cy="85812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شبیه سازی ضمن کثرتگرایی افراطی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گافمن با استفاده از </a:t>
            </a:r>
            <a:r>
              <a:rPr lang="fa-IR" smtClean="0">
                <a:cs typeface="B Zar" panose="00000400000000000000" pitchFamily="2" charset="-78"/>
              </a:rPr>
              <a:t>سه مقوله </a:t>
            </a:r>
            <a:r>
              <a:rPr lang="fa-IR">
                <a:cs typeface="B Zar" panose="00000400000000000000" pitchFamily="2" charset="-78"/>
              </a:rPr>
              <a:t>صحنه نمایش، قیافه و منش، پاول فلیکس لازارسفلد با استفاده از مقوله «رهبران فکری،» </a:t>
            </a:r>
            <a:r>
              <a:rPr lang="fa-IR" smtClean="0">
                <a:cs typeface="B Zar" panose="00000400000000000000" pitchFamily="2" charset="-78"/>
              </a:rPr>
              <a:t>تئودور آدورنو </a:t>
            </a:r>
            <a:r>
              <a:rPr lang="fa-IR">
                <a:cs typeface="B Zar" panose="00000400000000000000" pitchFamily="2" charset="-78"/>
              </a:rPr>
              <a:t>و ماکس هورکهایمر با استفاده از مقوله صنعت فرهنگی، هربرت بلومر با استفاده از مقوله </a:t>
            </a:r>
            <a:r>
              <a:rPr lang="fa-IR" smtClean="0">
                <a:cs typeface="B Zar" panose="00000400000000000000" pitchFamily="2" charset="-78"/>
              </a:rPr>
              <a:t>همرنگی و </a:t>
            </a:r>
            <a:r>
              <a:rPr lang="fa-IR">
                <a:cs typeface="B Zar" panose="00000400000000000000" pitchFamily="2" charset="-78"/>
              </a:rPr>
              <a:t>سرانجام کینگزلی دیوس با استفاده از شکاف نسلی توضیح میدهند. مد و مدگرایی با توجه به </a:t>
            </a:r>
            <a:r>
              <a:rPr lang="fa-IR" smtClean="0">
                <a:cs typeface="B Zar" panose="00000400000000000000" pitchFamily="2" charset="-78"/>
              </a:rPr>
              <a:t>نظرات بالا </a:t>
            </a:r>
            <a:r>
              <a:rPr lang="fa-IR">
                <a:cs typeface="B Zar" panose="00000400000000000000" pitchFamily="2" charset="-78"/>
              </a:rPr>
              <a:t>مانند پدیدههای دیگر در ارتباط نزدیک با مناسبات اجتماعی قرار دارد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602523" y="4093698"/>
            <a:ext cx="2025748" cy="182880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مناسبات اجتماعی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بنابراین از دیدگاه جامعهشناسی مد و مدگرایی را میتوان توصیف و درنهایت تبیین کرد و جایی </a:t>
            </a:r>
            <a:r>
              <a:rPr lang="fa-IR" smtClean="0">
                <a:cs typeface="B Zar" panose="00000400000000000000" pitchFamily="2" charset="-78"/>
              </a:rPr>
              <a:t>برای رویکردهای </a:t>
            </a:r>
            <a:r>
              <a:rPr lang="fa-IR">
                <a:cs typeface="B Zar" panose="00000400000000000000" pitchFamily="2" charset="-78"/>
              </a:rPr>
              <a:t>رایج در ایران باقی نمیماند. لیکن ما نیز باید مانند همکاران خصوصیات </a:t>
            </a:r>
            <a:r>
              <a:rPr lang="fa-IR" smtClean="0">
                <a:cs typeface="B Zar" panose="00000400000000000000" pitchFamily="2" charset="-78"/>
              </a:rPr>
              <a:t>آسیب شناختی </a:t>
            </a:r>
            <a:r>
              <a:rPr lang="fa-IR" smtClean="0">
                <a:cs typeface="B Zar" panose="00000400000000000000" pitchFamily="2" charset="-78"/>
              </a:rPr>
              <a:t>از پدیده </a:t>
            </a:r>
            <a:r>
              <a:rPr lang="fa-IR">
                <a:cs typeface="B Zar" panose="00000400000000000000" pitchFamily="2" charset="-78"/>
              </a:rPr>
              <a:t>مد و مدگرایی استنتاج کنیم، درنتیجه </a:t>
            </a:r>
            <a:r>
              <a:rPr lang="fa-IR" smtClean="0">
                <a:cs typeface="B Zar" panose="00000400000000000000" pitchFamily="2" charset="-78"/>
              </a:rPr>
              <a:t>فرضیه ها </a:t>
            </a:r>
            <a:r>
              <a:rPr lang="fa-IR">
                <a:cs typeface="B Zar" panose="00000400000000000000" pitchFamily="2" charset="-78"/>
              </a:rPr>
              <a:t>تا سطح پرداخت و به عوامل جانبی مانند </a:t>
            </a:r>
            <a:r>
              <a:rPr lang="fa-IR" smtClean="0">
                <a:cs typeface="B Zar" panose="00000400000000000000" pitchFamily="2" charset="-78"/>
              </a:rPr>
              <a:t>تأثیر ماهواره </a:t>
            </a:r>
            <a:r>
              <a:rPr lang="fa-IR">
                <a:cs typeface="B Zar" panose="00000400000000000000" pitchFamily="2" charset="-78"/>
              </a:rPr>
              <a:t>و اینترنت و غیره تقلیل دهیم. از این دیدگاه و با توجه به وضعیت موجود میتوان مدل زیر </a:t>
            </a:r>
            <a:r>
              <a:rPr lang="fa-IR" smtClean="0">
                <a:cs typeface="B Zar" panose="00000400000000000000" pitchFamily="2" charset="-78"/>
              </a:rPr>
              <a:t>را برای </a:t>
            </a:r>
            <a:r>
              <a:rPr lang="fa-IR">
                <a:cs typeface="B Zar" panose="00000400000000000000" pitchFamily="2" charset="-78"/>
              </a:rPr>
              <a:t>مطالعه مد در </a:t>
            </a:r>
            <a:r>
              <a:rPr lang="fa-IR" smtClean="0">
                <a:cs typeface="B Zar" panose="00000400000000000000" pitchFamily="2" charset="-78"/>
              </a:rPr>
              <a:t>ایران استخراج </a:t>
            </a:r>
            <a:r>
              <a:rPr lang="fa-IR">
                <a:cs typeface="B Zar" panose="00000400000000000000" pitchFamily="2" charset="-78"/>
              </a:rPr>
              <a:t>کرد که بنای نظری ندارد، ولی ممکن است بتوان از آن نتایج </a:t>
            </a:r>
            <a:r>
              <a:rPr lang="fa-IR" smtClean="0">
                <a:cs typeface="B Zar" panose="00000400000000000000" pitchFamily="2" charset="-78"/>
              </a:rPr>
              <a:t>کاربردی استخراج </a:t>
            </a:r>
            <a:r>
              <a:rPr lang="fa-IR">
                <a:cs typeface="B Zar" panose="00000400000000000000" pitchFamily="2" charset="-78"/>
              </a:rPr>
              <a:t>کرد. بر این اساس </a:t>
            </a:r>
            <a:r>
              <a:rPr lang="fa-IR" smtClean="0">
                <a:cs typeface="B Zar" panose="00000400000000000000" pitchFamily="2" charset="-78"/>
              </a:rPr>
              <a:t>فرضیه های </a:t>
            </a:r>
            <a:r>
              <a:rPr lang="fa-IR">
                <a:cs typeface="B Zar" panose="00000400000000000000" pitchFamily="2" charset="-78"/>
              </a:rPr>
              <a:t>پژوهش را میتوان به شکل زیر تدوین کرد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61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روششناسی</a:t>
            </a:r>
            <a:r>
              <a:rPr lang="fa-IR">
                <a:cs typeface="B Zar" panose="00000400000000000000" pitchFamily="2" charset="-78"/>
              </a:rPr>
              <a:t>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ژوهش کنونی به روش پیمایش مقطعی انجامشده است. ابزار گردآوری دادهها پرسشنامه، جامعه </a:t>
            </a:r>
            <a:r>
              <a:rPr lang="fa-IR" smtClean="0">
                <a:cs typeface="B Zar" panose="00000400000000000000" pitchFamily="2" charset="-78"/>
              </a:rPr>
              <a:t>آماری این </a:t>
            </a:r>
            <a:r>
              <a:rPr lang="fa-IR">
                <a:cs typeface="B Zar" panose="00000400000000000000" pitchFamily="2" charset="-78"/>
              </a:rPr>
              <a:t>پژوهش دانشجویان 19تا 34ساله دانشگاه آزاد شیراز هستند. تحلیل دادهها در این پژوهش بر </a:t>
            </a:r>
            <a:r>
              <a:rPr lang="fa-IR" smtClean="0">
                <a:cs typeface="B Zar" panose="00000400000000000000" pitchFamily="2" charset="-78"/>
              </a:rPr>
              <a:t>اساس روش </a:t>
            </a:r>
            <a:r>
              <a:rPr lang="fa-IR">
                <a:cs typeface="B Zar" panose="00000400000000000000" pitchFamily="2" charset="-78"/>
              </a:rPr>
              <a:t>استنباطی انجام گرفت. جهت آزمون فرضیههای پژوهش، متناسب با مقیاس متغیرها از </a:t>
            </a:r>
            <a:r>
              <a:rPr lang="fa-IR" smtClean="0">
                <a:cs typeface="B Zar" panose="00000400000000000000" pitchFamily="2" charset="-78"/>
              </a:rPr>
              <a:t>آزمونهای همبستگی </a:t>
            </a:r>
            <a:r>
              <a:rPr lang="fa-IR">
                <a:cs typeface="B Zar" panose="00000400000000000000" pitchFamily="2" charset="-78"/>
              </a:rPr>
              <a:t>پیرسون، رگرسیون دومتغیره و رگرسیون چندمتغیر به روش اینتر استفاده شد. حجم نمونه </a:t>
            </a:r>
            <a:r>
              <a:rPr lang="fa-IR" smtClean="0">
                <a:cs typeface="B Zar" panose="00000400000000000000" pitchFamily="2" charset="-78"/>
              </a:rPr>
              <a:t>برابر با </a:t>
            </a:r>
            <a:r>
              <a:rPr lang="fa-IR" smtClean="0">
                <a:cs typeface="B Zar" panose="00000400000000000000" pitchFamily="2" charset="-78"/>
              </a:rPr>
              <a:t>376 نفر </a:t>
            </a:r>
            <a:r>
              <a:rPr lang="fa-IR">
                <a:cs typeface="B Zar" panose="00000400000000000000" pitchFamily="2" charset="-78"/>
              </a:rPr>
              <a:t>با استفاده از فرمول کوکران از جامعه آماری حدود 9000نفر جامعهی آماری با سطح </a:t>
            </a:r>
            <a:r>
              <a:rPr lang="fa-IR" smtClean="0">
                <a:cs typeface="B Zar" panose="00000400000000000000" pitchFamily="2" charset="-78"/>
              </a:rPr>
              <a:t>خطای 5 درصد </a:t>
            </a:r>
            <a:r>
              <a:rPr lang="fa-IR">
                <a:cs typeface="B Zar" panose="00000400000000000000" pitchFamily="2" charset="-78"/>
              </a:rPr>
              <a:t>و سطح اطمینان 95درصد، حجم محاسبه شد. شیوه نمونهگیری برای دسترسی به نمونههای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386978"/>
            <a:ext cx="102146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>
                <a:cs typeface="B Zar" panose="00000400000000000000" pitchFamily="2" charset="-78"/>
              </a:rPr>
              <a:t>آزمونهای همبستگی پیرسون، رگرسیون دومتغیره و رگرسیون چندمتغیر به روش اینتر</a:t>
            </a:r>
            <a:endParaRPr lang="en-US" sz="32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4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موردمطالعه تصادفی از نوع خوشهای است، به این معنا که دانشکدهها و به دنبال آن گروههای </a:t>
            </a:r>
            <a:r>
              <a:rPr lang="fa-IR" smtClean="0">
                <a:cs typeface="B Zar" panose="00000400000000000000" pitchFamily="2" charset="-78"/>
              </a:rPr>
              <a:t>آموزشی به </a:t>
            </a:r>
            <a:r>
              <a:rPr lang="fa-IR" smtClean="0">
                <a:cs typeface="B Zar" panose="00000400000000000000" pitchFamily="2" charset="-78"/>
              </a:rPr>
              <a:t>خوشه های </a:t>
            </a:r>
            <a:r>
              <a:rPr lang="fa-IR">
                <a:cs typeface="B Zar" panose="00000400000000000000" pitchFamily="2" charset="-78"/>
              </a:rPr>
              <a:t>مختلف تقسیم شدند و </a:t>
            </a:r>
            <a:r>
              <a:rPr lang="fa-IR" smtClean="0">
                <a:cs typeface="B Zar" panose="00000400000000000000" pitchFamily="2" charset="-78"/>
              </a:rPr>
              <a:t>پرسشنامه های </a:t>
            </a:r>
            <a:r>
              <a:rPr lang="fa-IR">
                <a:cs typeface="B Zar" panose="00000400000000000000" pitchFamily="2" charset="-78"/>
              </a:rPr>
              <a:t>متناسب با تعداد دانشجویان در هریک از </a:t>
            </a:r>
            <a:r>
              <a:rPr lang="fa-IR" smtClean="0">
                <a:cs typeface="B Zar" panose="00000400000000000000" pitchFamily="2" charset="-78"/>
              </a:rPr>
              <a:t>دانشکده ها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گروه ها </a:t>
            </a:r>
            <a:r>
              <a:rPr lang="fa-IR">
                <a:cs typeface="B Zar" panose="00000400000000000000" pitchFamily="2" charset="-78"/>
              </a:rPr>
              <a:t>تقسیم شد. بهمنظور تعیین پایایی پرسشنامه </a:t>
            </a:r>
            <a:r>
              <a:rPr lang="fa-IR" smtClean="0">
                <a:cs typeface="B Zar" panose="00000400000000000000" pitchFamily="2" charset="-78"/>
              </a:rPr>
              <a:t>پیش آزمون </a:t>
            </a:r>
            <a:r>
              <a:rPr lang="fa-IR">
                <a:cs typeface="B Zar" panose="00000400000000000000" pitchFamily="2" charset="-78"/>
              </a:rPr>
              <a:t>اجرا شد که طی آن </a:t>
            </a:r>
            <a:r>
              <a:rPr lang="fa-IR" smtClean="0">
                <a:cs typeface="B Zar" panose="00000400000000000000" pitchFamily="2" charset="-78"/>
              </a:rPr>
              <a:t>35 پرسشنامه </a:t>
            </a:r>
            <a:r>
              <a:rPr lang="fa-IR" smtClean="0">
                <a:cs typeface="B Zar" panose="00000400000000000000" pitchFamily="2" charset="-78"/>
              </a:rPr>
              <a:t>مقدماتی </a:t>
            </a:r>
            <a:r>
              <a:rPr lang="fa-IR">
                <a:cs typeface="B Zar" panose="00000400000000000000" pitchFamily="2" charset="-78"/>
              </a:rPr>
              <a:t>بین تعدادی از افراد نمونه آماری برای پاسخگویی توزیع شد. جهت تعیین اعتبار هریک </a:t>
            </a:r>
            <a:r>
              <a:rPr lang="fa-IR" smtClean="0">
                <a:cs typeface="B Zar" panose="00000400000000000000" pitchFamily="2" charset="-78"/>
              </a:rPr>
              <a:t>از مقیاسها </a:t>
            </a:r>
            <a:r>
              <a:rPr lang="fa-IR">
                <a:cs typeface="B Zar" panose="00000400000000000000" pitchFamily="2" charset="-78"/>
              </a:rPr>
              <a:t>از روش اعتبار صوری استفاده شد و پایایی هریک از متغیرها نیز با ضریب آلفای </a:t>
            </a:r>
            <a:r>
              <a:rPr lang="fa-IR" smtClean="0">
                <a:cs typeface="B Zar" panose="00000400000000000000" pitchFamily="2" charset="-78"/>
              </a:rPr>
              <a:t>کرونباخ محاسبه </a:t>
            </a:r>
            <a:r>
              <a:rPr lang="fa-IR">
                <a:cs typeface="B Zar" panose="00000400000000000000" pitchFamily="2" charset="-78"/>
              </a:rPr>
              <a:t>گردید (راسخ، .)13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6162" y="5119692"/>
            <a:ext cx="29787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>
                <a:cs typeface="B Zar" panose="00000400000000000000" pitchFamily="2" charset="-78"/>
              </a:rPr>
              <a:t>خوشه</a:t>
            </a:r>
            <a:r>
              <a:rPr lang="fa-IR" sz="4800">
                <a:cs typeface="B Zar" panose="00000400000000000000" pitchFamily="2" charset="-78"/>
              </a:rPr>
              <a:t> </a:t>
            </a:r>
            <a:r>
              <a:rPr lang="fa-IR" sz="4000">
                <a:cs typeface="B Zar" panose="00000400000000000000" pitchFamily="2" charset="-78"/>
              </a:rPr>
              <a:t>های مختلف</a:t>
            </a:r>
            <a:endParaRPr 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80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فرضیه های </a:t>
            </a:r>
            <a:r>
              <a:rPr lang="fa-IR">
                <a:cs typeface="B Zar" panose="00000400000000000000" pitchFamily="2" charset="-78"/>
              </a:rPr>
              <a:t>تحقیق عبارتند از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به </a:t>
            </a:r>
            <a:r>
              <a:rPr lang="fa-IR">
                <a:cs typeface="B Zar" panose="00000400000000000000" pitchFamily="2" charset="-78"/>
              </a:rPr>
              <a:t>نظر میرسد سن بر 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جنسیت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استفاده از ماهواره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استفاده از اینترنت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باورهای دینی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الگوپذیری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پایگاه اقتصادی-اجتماعی برمدگرایی تأثیر دارد.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نظر میرسد نمودهای عینی مد برمدگرایی تأثیر دارد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68" y="2439194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یافته ها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داده ها </a:t>
            </a:r>
            <a:r>
              <a:rPr lang="fa-IR">
                <a:cs typeface="B Zar" panose="00000400000000000000" pitchFamily="2" charset="-78"/>
              </a:rPr>
              <a:t>نشان داد که بین متغیر جنس و مدگرایی رابطه معناداری ملاحظه میشود زیرا </a:t>
            </a:r>
            <a:r>
              <a:rPr lang="en-US">
                <a:cs typeface="B Zar" panose="00000400000000000000" pitchFamily="2" charset="-78"/>
              </a:rPr>
              <a:t>sig</a:t>
            </a:r>
            <a:r>
              <a:rPr lang="fa-IR">
                <a:cs typeface="B Zar" panose="00000400000000000000" pitchFamily="2" charset="-78"/>
              </a:rPr>
              <a:t>احتسابی </a:t>
            </a:r>
            <a:r>
              <a:rPr lang="fa-IR" smtClean="0">
                <a:cs typeface="B Zar" panose="00000400000000000000" pitchFamily="2" charset="-78"/>
              </a:rPr>
              <a:t>متغیر وابسته </a:t>
            </a:r>
            <a:r>
              <a:rPr lang="fa-IR">
                <a:cs typeface="B Zar" panose="00000400000000000000" pitchFamily="2" charset="-78"/>
              </a:rPr>
              <a:t>کمتر از 0/05میباشد، لذا فرضیه فوق تأیید میگردد. به عبارتی بین جنس و مدگرایی رابطه </a:t>
            </a:r>
            <a:r>
              <a:rPr lang="fa-IR" smtClean="0">
                <a:cs typeface="B Zar" panose="00000400000000000000" pitchFamily="2" charset="-78"/>
              </a:rPr>
              <a:t>وجود دارد</a:t>
            </a:r>
            <a:r>
              <a:rPr lang="fa-IR">
                <a:cs typeface="B Zar" panose="00000400000000000000" pitchFamily="2" charset="-78"/>
              </a:rPr>
              <a:t>. فرضیه ارتباط بین استفاده از ماهواره و مدگرایی نیز تأیید شد؛ به عبارتی این فرضیه در </a:t>
            </a:r>
            <a:r>
              <a:rPr lang="fa-IR" smtClean="0">
                <a:cs typeface="B Zar" panose="00000400000000000000" pitchFamily="2" charset="-78"/>
              </a:rPr>
              <a:t>سطح معناداری </a:t>
            </a:r>
            <a:r>
              <a:rPr lang="fa-IR">
                <a:cs typeface="B Zar" panose="00000400000000000000" pitchFamily="2" charset="-78"/>
              </a:rPr>
              <a:t>کمتر از </a:t>
            </a:r>
            <a:r>
              <a:rPr lang="en-US">
                <a:cs typeface="B Zar" panose="00000400000000000000" pitchFamily="2" charset="-78"/>
              </a:rPr>
              <a:t>p&gt; 0/05</a:t>
            </a:r>
            <a:r>
              <a:rPr lang="fa-IR">
                <a:cs typeface="B Zar" panose="00000400000000000000" pitchFamily="2" charset="-78"/>
              </a:rPr>
              <a:t>میباشد؛ بنابراین رابطه فوق در سطح %95تأیید میشود. فرضیه ارتباط </a:t>
            </a:r>
            <a:r>
              <a:rPr lang="fa-IR" smtClean="0">
                <a:cs typeface="B Zar" panose="00000400000000000000" pitchFamily="2" charset="-78"/>
              </a:rPr>
              <a:t>بین استفاده </a:t>
            </a:r>
            <a:r>
              <a:rPr lang="fa-IR">
                <a:cs typeface="B Zar" panose="00000400000000000000" pitchFamily="2" charset="-78"/>
              </a:rPr>
              <a:t>از اینترنت و مدگرایی نیز تأیید شد، به عبارتی این فرضیه در سطح معناداری کمتر از </a:t>
            </a:r>
            <a:r>
              <a:rPr lang="en-US">
                <a:cs typeface="B Zar" panose="00000400000000000000" pitchFamily="2" charset="-78"/>
              </a:rPr>
              <a:t>p&gt; </a:t>
            </a:r>
            <a:r>
              <a:rPr lang="en-US" smtClean="0">
                <a:cs typeface="B Zar" panose="00000400000000000000" pitchFamily="2" charset="-78"/>
              </a:rPr>
              <a:t>0/05 </a:t>
            </a:r>
            <a:r>
              <a:rPr lang="fa-IR" smtClean="0">
                <a:cs typeface="B Zar" panose="00000400000000000000" pitchFamily="2" charset="-78"/>
              </a:rPr>
              <a:t>میباشد</a:t>
            </a:r>
            <a:r>
              <a:rPr lang="fa-IR">
                <a:cs typeface="B Zar" panose="00000400000000000000" pitchFamily="2" charset="-78"/>
              </a:rPr>
              <a:t>؛ بنابراین رابطه فوق در سطح %95تأیید میشود.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797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8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549" y="2279561"/>
            <a:ext cx="8434901" cy="27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1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داده های جدول شماره 1بین متغیر باورهای دینی و مدگرایی رابطه معناداری مشاهده شد؛ </a:t>
            </a:r>
            <a:r>
              <a:rPr lang="fa-IR" smtClean="0">
                <a:cs typeface="B Zar" panose="00000400000000000000" pitchFamily="2" charset="-78"/>
              </a:rPr>
              <a:t>به عبارتی </a:t>
            </a:r>
            <a:r>
              <a:rPr lang="fa-IR">
                <a:cs typeface="B Zar" panose="00000400000000000000" pitchFamily="2" charset="-78"/>
              </a:rPr>
              <a:t>این فرضیه در سطح معناداری کمتر از </a:t>
            </a:r>
            <a:r>
              <a:rPr lang="en-US">
                <a:cs typeface="B Zar" panose="00000400000000000000" pitchFamily="2" charset="-78"/>
              </a:rPr>
              <a:t>p&gt; 0/05</a:t>
            </a:r>
            <a:r>
              <a:rPr lang="fa-IR">
                <a:cs typeface="B Zar" panose="00000400000000000000" pitchFamily="2" charset="-78"/>
              </a:rPr>
              <a:t>میباشد؛ بنابراین رابطه فوق در سطح %</a:t>
            </a:r>
            <a:r>
              <a:rPr lang="fa-IR" smtClean="0">
                <a:cs typeface="B Zar" panose="00000400000000000000" pitchFamily="2" charset="-78"/>
              </a:rPr>
              <a:t>95تأیید میشود </a:t>
            </a:r>
          </a:p>
          <a:p>
            <a:pPr algn="just"/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996418" y="4220308"/>
            <a:ext cx="2602524" cy="113948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باورهای دینی و مدگرایی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6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Zar" panose="00000400000000000000" pitchFamily="2" charset="-78"/>
              </a:rPr>
              <a:t>مقدمه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مد </a:t>
            </a:r>
            <a:r>
              <a:rPr lang="fa-IR">
                <a:cs typeface="B Zar" panose="00000400000000000000" pitchFamily="2" charset="-78"/>
              </a:rPr>
              <a:t>یکی از </a:t>
            </a:r>
            <a:r>
              <a:rPr lang="fa-IR" smtClean="0">
                <a:cs typeface="B Zar" panose="00000400000000000000" pitchFamily="2" charset="-78"/>
              </a:rPr>
              <a:t>پدیده های </a:t>
            </a:r>
            <a:r>
              <a:rPr lang="fa-IR">
                <a:cs typeface="B Zar" panose="00000400000000000000" pitchFamily="2" charset="-78"/>
              </a:rPr>
              <a:t>جامعه امروزی است که تمام قشرهای اجتماعی تحت تأثیر آن قرار دارند، </a:t>
            </a:r>
            <a:r>
              <a:rPr lang="fa-IR" smtClean="0">
                <a:cs typeface="B Zar" panose="00000400000000000000" pitchFamily="2" charset="-78"/>
              </a:rPr>
              <a:t>لیکن نوجوانان </a:t>
            </a:r>
            <a:r>
              <a:rPr lang="fa-IR">
                <a:cs typeface="B Zar" panose="00000400000000000000" pitchFamily="2" charset="-78"/>
              </a:rPr>
              <a:t>و جوانان به دلایل گوناگون بیشتر به آن گرایش دارند. گسترش وسایل </a:t>
            </a:r>
            <a:r>
              <a:rPr lang="fa-IR" smtClean="0">
                <a:cs typeface="B Zar" panose="00000400000000000000" pitchFamily="2" charset="-78"/>
              </a:rPr>
              <a:t>ارتباط جمعی و فناوریهای </a:t>
            </a:r>
            <a:r>
              <a:rPr lang="fa-IR">
                <a:cs typeface="B Zar" panose="00000400000000000000" pitchFamily="2" charset="-78"/>
              </a:rPr>
              <a:t>جدید </a:t>
            </a:r>
            <a:r>
              <a:rPr lang="fa-IR" smtClean="0">
                <a:cs typeface="B Zar" panose="00000400000000000000" pitchFamily="2" charset="-78"/>
              </a:rPr>
              <a:t>رایانه ای </a:t>
            </a:r>
            <a:r>
              <a:rPr lang="fa-IR">
                <a:cs typeface="B Zar" panose="00000400000000000000" pitchFamily="2" charset="-78"/>
              </a:rPr>
              <a:t>سبب افزایش حجم ارتباط از یکسو و فشردگی ارتباط از سوی دیگر </a:t>
            </a:r>
            <a:r>
              <a:rPr lang="fa-IR" smtClean="0">
                <a:cs typeface="B Zar" panose="00000400000000000000" pitchFamily="2" charset="-78"/>
              </a:rPr>
              <a:t>شده است</a:t>
            </a:r>
            <a:r>
              <a:rPr lang="fa-IR">
                <a:cs typeface="B Zar" panose="00000400000000000000" pitchFamily="2" charset="-78"/>
              </a:rPr>
              <a:t>. جوانان </a:t>
            </a:r>
            <a:r>
              <a:rPr lang="fa-IR" smtClean="0">
                <a:cs typeface="B Zar" panose="00000400000000000000" pitchFamily="2" charset="-78"/>
              </a:rPr>
              <a:t>نه فقط </a:t>
            </a:r>
            <a:r>
              <a:rPr lang="fa-IR">
                <a:cs typeface="B Zar" panose="00000400000000000000" pitchFamily="2" charset="-78"/>
              </a:rPr>
              <a:t>در معرض مدگرایی قرار دارند، بلکه از </a:t>
            </a:r>
            <a:r>
              <a:rPr lang="fa-IR" smtClean="0">
                <a:cs typeface="B Zar" panose="00000400000000000000" pitchFamily="2" charset="-78"/>
              </a:rPr>
              <a:t>مصرف کنندگان </a:t>
            </a:r>
            <a:r>
              <a:rPr lang="fa-IR">
                <a:cs typeface="B Zar" panose="00000400000000000000" pitchFamily="2" charset="-78"/>
              </a:rPr>
              <a:t>و مخاطبان اصلی </a:t>
            </a:r>
            <a:r>
              <a:rPr lang="fa-IR" smtClean="0">
                <a:cs typeface="B Zar" panose="00000400000000000000" pitchFamily="2" charset="-78"/>
              </a:rPr>
              <a:t>رسانه های جدید </a:t>
            </a:r>
            <a:r>
              <a:rPr lang="fa-IR">
                <a:cs typeface="B Zar" panose="00000400000000000000" pitchFamily="2" charset="-78"/>
              </a:rPr>
              <a:t>هستند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253633"/>
            <a:ext cx="992451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smtClean="0">
                <a:cs typeface="B Zar" panose="00000400000000000000" pitchFamily="2" charset="-78"/>
              </a:rPr>
              <a:t>افزایش </a:t>
            </a:r>
            <a:r>
              <a:rPr lang="fa-IR" sz="5400">
                <a:cs typeface="B Zar" panose="00000400000000000000" pitchFamily="2" charset="-78"/>
              </a:rPr>
              <a:t>حجم ارتباط از یکسو و فشردگی </a:t>
            </a:r>
            <a:r>
              <a:rPr lang="fa-IR" sz="5400" smtClean="0">
                <a:cs typeface="B Zar" panose="00000400000000000000" pitchFamily="2" charset="-78"/>
              </a:rPr>
              <a:t>ارتباط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4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ارتباط بین الگوپذیری و مدگرایی</a:t>
            </a:r>
            <a:r>
              <a:rPr lang="fa-IR">
                <a:cs typeface="B Zar" panose="00000400000000000000" pitchFamily="2" charset="-78"/>
              </a:rPr>
              <a:t>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62" y="2083613"/>
            <a:ext cx="10773838" cy="27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47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داده های جدول شماره 2بین متغیر الگوپذیری و مدگرایی رابطه معناداری مشاهده شد؛ </a:t>
            </a:r>
            <a:r>
              <a:rPr lang="fa-IR" smtClean="0">
                <a:cs typeface="B Zar" panose="00000400000000000000" pitchFamily="2" charset="-78"/>
              </a:rPr>
              <a:t>به عبارتی </a:t>
            </a:r>
            <a:r>
              <a:rPr lang="fa-IR">
                <a:cs typeface="B Zar" panose="00000400000000000000" pitchFamily="2" charset="-78"/>
              </a:rPr>
              <a:t>این فرضیه در سطح معناداری کمتر از </a:t>
            </a:r>
            <a:r>
              <a:rPr lang="en-US">
                <a:cs typeface="B Zar" panose="00000400000000000000" pitchFamily="2" charset="-78"/>
              </a:rPr>
              <a:t>p&gt; 0/05</a:t>
            </a:r>
            <a:r>
              <a:rPr lang="fa-IR">
                <a:cs typeface="B Zar" panose="00000400000000000000" pitchFamily="2" charset="-78"/>
              </a:rPr>
              <a:t>میباشد؛ بنابراین رابطه فوق در سطح %</a:t>
            </a:r>
            <a:r>
              <a:rPr lang="fa-IR" smtClean="0">
                <a:cs typeface="B Zar" panose="00000400000000000000" pitchFamily="2" charset="-78"/>
              </a:rPr>
              <a:t>95تأیید میشود 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673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12" y="1918952"/>
            <a:ext cx="9992976" cy="36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3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جدول شماره 3بین متغیر پایگاه اقتصادی-اجتماعی و مدگرایی رابطه معناداری مشاهده شد؛ </a:t>
            </a:r>
            <a:r>
              <a:rPr lang="fa-IR" smtClean="0">
                <a:cs typeface="B Zar" panose="00000400000000000000" pitchFamily="2" charset="-78"/>
              </a:rPr>
              <a:t>به عبارتی </a:t>
            </a:r>
            <a:r>
              <a:rPr lang="fa-IR">
                <a:cs typeface="B Zar" panose="00000400000000000000" pitchFamily="2" charset="-78"/>
              </a:rPr>
              <a:t>این فرضیه در سطح معناداری کمتر از </a:t>
            </a:r>
            <a:r>
              <a:rPr lang="en-US">
                <a:cs typeface="B Zar" panose="00000400000000000000" pitchFamily="2" charset="-78"/>
              </a:rPr>
              <a:t>p&gt; 0/05</a:t>
            </a:r>
            <a:r>
              <a:rPr lang="fa-IR">
                <a:cs typeface="B Zar" panose="00000400000000000000" pitchFamily="2" charset="-78"/>
              </a:rPr>
              <a:t>میباشد؛ بنابراین رابطه فوق در سطح %</a:t>
            </a:r>
            <a:r>
              <a:rPr lang="fa-IR" smtClean="0">
                <a:cs typeface="B Zar" panose="00000400000000000000" pitchFamily="2" charset="-78"/>
              </a:rPr>
              <a:t>95تأیید میشود 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307102" y="4079631"/>
            <a:ext cx="2588455" cy="98473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پایگاه اقتصادی-اجتماعی و مدگرایی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0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رابطه بین نمودهای عینی مد و مدگرایی</a:t>
            </a:r>
            <a:r>
              <a:rPr lang="fa-IR">
                <a:cs typeface="B Zar" panose="00000400000000000000" pitchFamily="2" charset="-78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831" y="2073499"/>
            <a:ext cx="8206337" cy="29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2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جدول شماره 4بین متغیر نمودهای عینی مد و مدگرایی رابطه معناداری مشاهده شد؛ به </a:t>
            </a:r>
            <a:r>
              <a:rPr lang="fa-IR" smtClean="0">
                <a:cs typeface="B Zar" panose="00000400000000000000" pitchFamily="2" charset="-78"/>
              </a:rPr>
              <a:t>عبارتی این </a:t>
            </a:r>
            <a:r>
              <a:rPr lang="fa-IR">
                <a:cs typeface="B Zar" panose="00000400000000000000" pitchFamily="2" charset="-78"/>
              </a:rPr>
              <a:t>فرضیه در سطح معناداری کمتر از </a:t>
            </a:r>
            <a:r>
              <a:rPr lang="en-US">
                <a:cs typeface="B Zar" panose="00000400000000000000" pitchFamily="2" charset="-78"/>
              </a:rPr>
              <a:t>p&gt; 0/05</a:t>
            </a:r>
            <a:r>
              <a:rPr lang="fa-IR">
                <a:cs typeface="B Zar" panose="00000400000000000000" pitchFamily="2" charset="-78"/>
              </a:rPr>
              <a:t>میباشد؛ بنابراین رابطه فوق در سطح %95تأیید میشود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883877" y="4093698"/>
            <a:ext cx="2110154" cy="150524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نمودهای عینی مد و مدگرایی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2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در این بخش از پژوهش معادله پیشبینی مدگرایی با استفاده از رگرسیون با مدل- </a:t>
            </a:r>
            <a:r>
              <a:rPr lang="en-US">
                <a:cs typeface="B Zar" panose="00000400000000000000" pitchFamily="2" charset="-78"/>
              </a:rPr>
              <a:t>Enter</a:t>
            </a:r>
            <a:r>
              <a:rPr lang="fa-IR">
                <a:cs typeface="B Zar" panose="00000400000000000000" pitchFamily="2" charset="-78"/>
              </a:rPr>
              <a:t>مورد ارزیابی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قرار میگیرد. اساساً روش رگرسیون یکی از روشهای پیچیده آزمون روابط میان متغیرهای تحقیق است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که از طریق آن میتوان اهمیت نسبی اثرگذاری متغیرهای مستقل و وابسته در سطح </a:t>
            </a:r>
            <a:r>
              <a:rPr lang="fa-IR" smtClean="0">
                <a:cs typeface="B Zar" panose="00000400000000000000" pitchFamily="2" charset="-78"/>
              </a:rPr>
              <a:t>فاصله ای </a:t>
            </a:r>
            <a:r>
              <a:rPr lang="fa-IR">
                <a:cs typeface="B Zar" panose="00000400000000000000" pitchFamily="2" charset="-78"/>
              </a:rPr>
              <a:t>را سنجید.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لذا برای پاسخگویی به پرسشهای تحقیق از تحلیل رگرسیونی چند متغیری که نتایج دقیقتری حاصل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میشود، استفادهشد. برای پاسخ به سؤالهای تحقیق بر اساس مرور منابع و چارچوب نظری تحقیق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متغیرهای مستقل تأثیرگذار بر متغیر وابسته تحت عنوان مدگرایی وارد معادله شدهاند. جهت تسهیل تحلیل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نیز مقایسه پذیر کردن تأثیر متغیرهای گوناگون بر مدگرایی عمدتاً از ضرایب بتا که وزنهای متغیر را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برحسب اهمیت آنها نشان میدهد استفاده گردید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069143" y="4706937"/>
            <a:ext cx="2405577" cy="160496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سطح فاصله ای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6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98" y="2785403"/>
            <a:ext cx="9639302" cy="1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78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همانگونه که در جدول شماره 5مشاهده میشود ضریب تعیین متغیر وابسته مدگرایی با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متغیرهای مستقل </a:t>
            </a:r>
            <a:r>
              <a:rPr lang="fa-IR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𝑅</a:t>
            </a:r>
            <a:r>
              <a:rPr lang="fa-IR" sz="1600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2 </a:t>
            </a:r>
            <a:r>
              <a:rPr lang="fa-IR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= .842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محاسبه شد که بدین معناست که متغیرهای مستقل ما با ضریب رگرسیونی .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918 فقط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توانستهاند .842درصد از کل تغییرات را پیشبینی کنند.پس میزان </a:t>
            </a:r>
            <a:r>
              <a:rPr lang="fa-IR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𝑒</a:t>
            </a:r>
            <a:r>
              <a:rPr lang="fa-IR" sz="1600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2 </a:t>
            </a:r>
            <a:r>
              <a:rPr lang="fa-IR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= 1 - 𝑅</a:t>
            </a:r>
            <a:r>
              <a:rPr lang="fa-IR" sz="1600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2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یعنی </a:t>
            </a:r>
            <a:r>
              <a:rPr lang="fa-IR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= 𝑒</a:t>
            </a:r>
            <a:r>
              <a:rPr lang="fa-IR" sz="1600" smtClean="0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2 </a:t>
            </a:r>
            <a:r>
              <a:rPr lang="fa-IR" smtClean="0">
                <a:solidFill>
                  <a:srgbClr val="000000"/>
                </a:solidFill>
                <a:latin typeface="CambriaMath"/>
                <a:cs typeface="B Zar" panose="00000400000000000000" pitchFamily="2" charset="-78"/>
              </a:rPr>
              <a:t>.158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هست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که درواقع واریانسهای متغیرهای مؤثر موجود تا حد زیادی توانستهاند متغیر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وابسته موردنظر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را پیشبینی کنند</a:t>
            </a:r>
            <a:r>
              <a:rPr lang="fa-IR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1515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47" y="1984782"/>
            <a:ext cx="9305093" cy="33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سه عنصر جوان، مد و رسانه سبب تشدید مدگرایی شده است. رسانهها نهفقط سبب نزدیک شدن </a:t>
            </a:r>
            <a:r>
              <a:rPr lang="fa-IR" smtClean="0">
                <a:cs typeface="B Zar" panose="00000400000000000000" pitchFamily="2" charset="-78"/>
              </a:rPr>
              <a:t>فاصلهها شده </a:t>
            </a:r>
            <a:r>
              <a:rPr lang="fa-IR">
                <a:cs typeface="B Zar" panose="00000400000000000000" pitchFamily="2" charset="-78"/>
              </a:rPr>
              <a:t>است، بلکه تبادل فرهنگی را در سطحی </a:t>
            </a:r>
            <a:r>
              <a:rPr lang="fa-IR" smtClean="0">
                <a:cs typeface="B Zar" panose="00000400000000000000" pitchFamily="2" charset="-78"/>
              </a:rPr>
              <a:t>غیرقابل تصور </a:t>
            </a:r>
            <a:r>
              <a:rPr lang="fa-IR">
                <a:cs typeface="B Zar" panose="00000400000000000000" pitchFamily="2" charset="-78"/>
              </a:rPr>
              <a:t>در چند دهه قبل ممکن کرده است. </a:t>
            </a:r>
            <a:r>
              <a:rPr lang="fa-IR" smtClean="0">
                <a:cs typeface="B Zar" panose="00000400000000000000" pitchFamily="2" charset="-78"/>
              </a:rPr>
              <a:t>پوشش در </a:t>
            </a:r>
            <a:r>
              <a:rPr lang="fa-IR">
                <a:cs typeface="B Zar" panose="00000400000000000000" pitchFamily="2" charset="-78"/>
              </a:rPr>
              <a:t>تاریخ بشر همواره از نمادهای اصلی فرهنگهای گوناگون در سراسر جهان بوده است، به همین </a:t>
            </a:r>
            <a:r>
              <a:rPr lang="fa-IR" smtClean="0">
                <a:cs typeface="B Zar" panose="00000400000000000000" pitchFamily="2" charset="-78"/>
              </a:rPr>
              <a:t>دلیل درباره </a:t>
            </a:r>
            <a:r>
              <a:rPr lang="fa-IR">
                <a:cs typeface="B Zar" panose="00000400000000000000" pitchFamily="2" charset="-78"/>
              </a:rPr>
              <a:t>آن در تمام جوامع بشری حساسیت وجود دارد.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970670" y="4234375"/>
            <a:ext cx="2377440" cy="182880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حساسیت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جدول شماره 6مدل رگرسیونی ما مدل برازنده است، زیرا سطح معناداری آن کمتر از &lt;</a:t>
            </a:r>
            <a:r>
              <a:rPr lang="en-US" smtClean="0">
                <a:cs typeface="B Zar" panose="00000400000000000000" pitchFamily="2" charset="-78"/>
              </a:rPr>
              <a:t>p 0.05</a:t>
            </a:r>
            <a:r>
              <a:rPr lang="fa-IR">
                <a:cs typeface="B Zar" panose="00000400000000000000" pitchFamily="2" charset="-78"/>
              </a:rPr>
              <a:t>میباشد؛ بنابراین مدل ما با درجه آزادی 4و نسبت 494.976 </a:t>
            </a:r>
            <a:r>
              <a:rPr lang="en-US">
                <a:cs typeface="B Zar" panose="00000400000000000000" pitchFamily="2" charset="-78"/>
              </a:rPr>
              <a:t>f</a:t>
            </a:r>
            <a:r>
              <a:rPr lang="fa-IR">
                <a:cs typeface="B Zar" panose="00000400000000000000" pitchFamily="2" charset="-78"/>
              </a:rPr>
              <a:t>مدل خوبی است و برای </a:t>
            </a:r>
            <a:r>
              <a:rPr lang="fa-IR" smtClean="0">
                <a:cs typeface="B Zar" panose="00000400000000000000" pitchFamily="2" charset="-78"/>
              </a:rPr>
              <a:t>سنجش فرضیات </a:t>
            </a:r>
            <a:r>
              <a:rPr lang="fa-IR">
                <a:cs typeface="B Zar" panose="00000400000000000000" pitchFamily="2" charset="-78"/>
              </a:rPr>
              <a:t>ما مناسب بوده است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138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036" y="1690688"/>
            <a:ext cx="8873927" cy="36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5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همانگونه که میدانیم رگرسیون علاوه بر سنجش تأثیر همزمان متغیرهای مستقل بر متغیر وابسته </a:t>
            </a:r>
            <a:r>
              <a:rPr lang="fa-IR" smtClean="0">
                <a:cs typeface="B Zar" panose="00000400000000000000" pitchFamily="2" charset="-78"/>
              </a:rPr>
              <a:t>به پیشبینی </a:t>
            </a:r>
            <a:r>
              <a:rPr lang="fa-IR">
                <a:cs typeface="B Zar" panose="00000400000000000000" pitchFamily="2" charset="-78"/>
              </a:rPr>
              <a:t>متغیر وابسته از روی ضرایب متغیر مستقل هم میپردازد که این پیشبینی فقط از عهده </a:t>
            </a:r>
            <a:r>
              <a:rPr lang="fa-IR" smtClean="0">
                <a:cs typeface="B Zar" panose="00000400000000000000" pitchFamily="2" charset="-78"/>
              </a:rPr>
              <a:t>رگرسیون برمیآید</a:t>
            </a:r>
            <a:r>
              <a:rPr lang="fa-IR">
                <a:cs typeface="B Zar" panose="00000400000000000000" pitchFamily="2" charset="-78"/>
              </a:rPr>
              <a:t>. در مدلهای رگرسیونی برای اینکه متغیرها با یکدیگر قابلمقایسه باشند ضرایب </a:t>
            </a:r>
            <a:r>
              <a:rPr lang="fa-IR" smtClean="0">
                <a:cs typeface="B Zar" panose="00000400000000000000" pitchFamily="2" charset="-78"/>
              </a:rPr>
              <a:t>رگرسیونی «بتا</a:t>
            </a:r>
            <a:r>
              <a:rPr lang="fa-IR">
                <a:cs typeface="B Zar" panose="00000400000000000000" pitchFamily="2" charset="-78"/>
              </a:rPr>
              <a:t>» را استاندارد میکنیم و سپس در ستون «بتا» اولویت متغیرها را با یکدیگر مقایسه میکنیم، هر یک </a:t>
            </a:r>
            <a:r>
              <a:rPr lang="fa-IR" smtClean="0">
                <a:cs typeface="B Zar" panose="00000400000000000000" pitchFamily="2" charset="-78"/>
              </a:rPr>
              <a:t>از متغیرهای </a:t>
            </a:r>
            <a:r>
              <a:rPr lang="fa-IR">
                <a:cs typeface="B Zar" panose="00000400000000000000" pitchFamily="2" charset="-78"/>
              </a:rPr>
              <a:t>مستقل که «بتا»ی بزرگتری داشته باشد، بیشترین تأثیر را دارد و علامت مثبت یا منفی </a:t>
            </a:r>
            <a:r>
              <a:rPr lang="fa-IR" smtClean="0">
                <a:cs typeface="B Zar" panose="00000400000000000000" pitchFamily="2" charset="-78"/>
              </a:rPr>
              <a:t>ستون «بتا</a:t>
            </a:r>
            <a:r>
              <a:rPr lang="fa-IR">
                <a:cs typeface="B Zar" panose="00000400000000000000" pitchFamily="2" charset="-78"/>
              </a:rPr>
              <a:t>» جهت رابطه متغیرها را به ما نشان میدهد که علامت مثبت رابطه مستقیم و علامت منفی </a:t>
            </a:r>
            <a:r>
              <a:rPr lang="fa-IR" smtClean="0">
                <a:cs typeface="B Zar" panose="00000400000000000000" pitchFamily="2" charset="-78"/>
              </a:rPr>
              <a:t>رابطه معکوس </a:t>
            </a:r>
            <a:r>
              <a:rPr lang="fa-IR">
                <a:cs typeface="B Zar" panose="00000400000000000000" pitchFamily="2" charset="-78"/>
              </a:rPr>
              <a:t>را مشخص میکند.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885071" y="5092505"/>
            <a:ext cx="3334043" cy="1083212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هر یک از متغیرهای مستقل که «بتا»ی بزرگتری داشته باشد، بیشترین تأثیر را دارد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89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 اساس دادههای جدول شماره 7ضرایب رگرسیونی به ترتیب الویت </a:t>
            </a:r>
            <a:r>
              <a:rPr lang="fa-IR" smtClean="0">
                <a:cs typeface="B Zar" panose="00000400000000000000" pitchFamily="2" charset="-78"/>
              </a:rPr>
              <a:t>بدین گونه </a:t>
            </a:r>
            <a:r>
              <a:rPr lang="fa-IR">
                <a:cs typeface="B Zar" panose="00000400000000000000" pitchFamily="2" charset="-78"/>
              </a:rPr>
              <a:t>است: اینترنت ،0/523نمودهای عینی ،0/328دین ،0/302ماهواره 0/290بیشترین تأثیر ر </a:t>
            </a:r>
            <a:r>
              <a:rPr lang="fa-IR" smtClean="0">
                <a:cs typeface="B Zar" panose="00000400000000000000" pitchFamily="2" charset="-78"/>
              </a:rPr>
              <a:t>متغیر اینترنت </a:t>
            </a:r>
            <a:r>
              <a:rPr lang="fa-IR">
                <a:cs typeface="B Zar" panose="00000400000000000000" pitchFamily="2" charset="-78"/>
              </a:rPr>
              <a:t>دارد که نشاندهنده اهمیت بالای این متغیر نزد دانشجویان میباشد. دانشجویان اهمیت زیادی </a:t>
            </a:r>
            <a:r>
              <a:rPr lang="fa-IR" smtClean="0">
                <a:cs typeface="B Zar" panose="00000400000000000000" pitchFamily="2" charset="-78"/>
              </a:rPr>
              <a:t>به اینترنت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مدگرایی میدهند.کمترین تأثیر را نیز عامل ماهواره دارد که تأثیرش در گرایش </a:t>
            </a:r>
            <a:r>
              <a:rPr lang="fa-IR" smtClean="0">
                <a:cs typeface="B Zar" panose="00000400000000000000" pitchFamily="2" charset="-78"/>
              </a:rPr>
              <a:t>به مد </a:t>
            </a:r>
            <a:r>
              <a:rPr lang="fa-IR">
                <a:cs typeface="B Zar" panose="00000400000000000000" pitchFamily="2" charset="-78"/>
              </a:rPr>
              <a:t>و عدم گرایش به مد کمتر از دیگر متغیرها میباشد. عرض از مبدأ (مقدار ثابت) نیز 11.731است </a:t>
            </a:r>
            <a:r>
              <a:rPr lang="fa-IR" smtClean="0">
                <a:cs typeface="B Zar" panose="00000400000000000000" pitchFamily="2" charset="-78"/>
              </a:rPr>
              <a:t>و مثبت </a:t>
            </a:r>
            <a:r>
              <a:rPr lang="fa-IR">
                <a:cs typeface="B Zar" panose="00000400000000000000" pitchFamily="2" charset="-78"/>
              </a:rPr>
              <a:t>یا منفی بودن علامت «بتا»ها نشان دهنده رابطه مستقیم یا معکوس است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560319" y="4797083"/>
            <a:ext cx="4628271" cy="109728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دانشجویان اهمیت زیادی به اینترنت و به خصوص مدگرایی میدهند.کمترین تأثیر را نیز عامل ماهواره دارد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0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بحث و نتیجه گیری</a:t>
            </a:r>
            <a:r>
              <a:rPr lang="fa-IR"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همانطور که اشاره شد، مدگرایی از دو دیدگاه قابلبررسی است: پدیده اجتماعی از دیدگاه</a:t>
            </a:r>
            <a:b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</a:b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جامعهشناختی و آسیب اجتماعی از دیدگاه خاص سیاسی. مدگرایی با توجه به ماهیت و محتوای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آن باارزشهای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حاکم در جامعه سنتی در تعارض قرار میگیرد. مدگرایی در این پژوهش با توجه به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وضعیت ایران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در بین دانشجویان دانشگاه آزاد شیراز به عنوان آسیب فرهنگی موردبررسی قرار گرفت.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فرضیههای تحقیق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نیز با توجه به این شرایط تدوین شدند.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فرضیه اول مبنی بر ارتباط بین سن و مدگرایی رد شد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.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علت آن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است که فاصله سنی جامعه آماری و به تبعه آن حجم نمونه با یکدیگر نزدیک است. </a:t>
            </a:r>
            <a:endParaRPr lang="fa-IR" smtClean="0">
              <a:solidFill>
                <a:srgbClr val="000000"/>
              </a:solidFill>
              <a:latin typeface="BZar"/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616590" y="4698609"/>
            <a:ext cx="5345723" cy="136456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مدگرایی در این پژوهش با توجه به وضعیت ایران در بین دانشجویان دانشگاه آزاد شیراز به عنوان آسیب فرهنگی موردبررسی قرار گرفت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33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فرضیه دوم رابطه بین جنسیت و مدگرایی تأیید شد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که این یافته با پژوهش پیلتن ( )1392و مهر آسا ( )1387همخوانی دارد.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ارتباط بین استفاده از ماهواره و اینترنت و مدگرایی در فرضیه سوم و چهارم بررسی شد و مشخص شد که بین مصرف ماهواره و اینترنت و مدگرایی رابطه است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. این یافته با یافتههای پژوهش باقری نژاد ( ،)1380پاستر ( ،)1388حقیقتیان ( )1394همخوانی دارد. </a:t>
            </a:r>
          </a:p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1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فرضیه پنجم مبنی بر ارتباط بین مدگرایی </a:t>
            </a:r>
            <a:r>
              <a:rPr lang="fa-IR" smtClean="0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و باورهای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دینی تأیید شد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. این یافته بامطالعههای رفعت جاه ( ،)1383فاضلی ( ،)1382فدایی ( ،)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1382گل محمدی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( )1379همخوانی دارد.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ارتباط بین الگوپذیری و مدگرایی در فرضیه ششم بررسی شد. </a:t>
            </a:r>
            <a:r>
              <a:rPr lang="fa-IR" smtClean="0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این ارتباط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نیز تأیید شد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. این یافته با یافته معیدفر و همکاران ( )1387همخوانی دارد.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فرضیه هفتم به </a:t>
            </a:r>
            <a:r>
              <a:rPr lang="fa-IR" smtClean="0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ارتباط بین </a:t>
            </a:r>
            <a:r>
              <a:rPr lang="fa-IR">
                <a:solidFill>
                  <a:srgbClr val="FF0000"/>
                </a:solidFill>
                <a:latin typeface="BZar"/>
                <a:cs typeface="B Zar" panose="00000400000000000000" pitchFamily="2" charset="-78"/>
              </a:rPr>
              <a:t>پایگاه اقتصادی- اجتماعی و مدگرایی مربوط میشود.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 این ارتباط نیز تأیید شد. این نتیجه با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نتایج بهدستآمده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از مطالعات تورستن وبلن ( )1383در «جامعه تنآسا» همخوانی دارد. فرضیه هشتم مبنی 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بر ارتباط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بین نمودهای عینی و مدگرایی نیز تأیید شد. این یافته نیز با مطالعه فتحی و همکاران ()</a:t>
            </a:r>
            <a:r>
              <a:rPr lang="fa-IR" smtClean="0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1385 هماهنگ </a:t>
            </a:r>
            <a:r>
              <a:rPr lang="fa-IR">
                <a:solidFill>
                  <a:srgbClr val="000000"/>
                </a:solidFill>
                <a:latin typeface="BZar"/>
                <a:cs typeface="B Zar" panose="00000400000000000000" pitchFamily="2" charset="-78"/>
              </a:rPr>
              <a:t>است. در کل میتوان نتیجه گرفت که بین مدگرایی و عوامل اجتماعی رابطه وجود دارد.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947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همانطور که مشاهده میشود، بین استفاده از ماهواره، اینترنت، باورهای دینی، الگوپذیری، </a:t>
            </a:r>
            <a:r>
              <a:rPr lang="fa-IR" smtClean="0">
                <a:cs typeface="B Zar" panose="00000400000000000000" pitchFamily="2" charset="-78"/>
              </a:rPr>
              <a:t>پایگاه اقتصادی-اجتماعی </a:t>
            </a:r>
            <a:r>
              <a:rPr lang="fa-IR">
                <a:cs typeface="B Zar" panose="00000400000000000000" pitchFamily="2" charset="-78"/>
              </a:rPr>
              <a:t>و نمودهای عینی مد رابطه وجود دارد. این نتایج را میتوان در قالب چند </a:t>
            </a:r>
            <a:r>
              <a:rPr lang="fa-IR" smtClean="0">
                <a:cs typeface="B Zar" panose="00000400000000000000" pitchFamily="2" charset="-78"/>
              </a:rPr>
              <a:t>پیشنهاد کاربردی </a:t>
            </a:r>
            <a:r>
              <a:rPr lang="fa-IR">
                <a:cs typeface="B Zar" panose="00000400000000000000" pitchFamily="2" charset="-78"/>
              </a:rPr>
              <a:t>به شرح زیر مطرح </a:t>
            </a:r>
            <a:r>
              <a:rPr lang="fa-IR" smtClean="0">
                <a:cs typeface="B Zar" panose="00000400000000000000" pitchFamily="2" charset="-78"/>
              </a:rPr>
              <a:t>کرد: ارتباط </a:t>
            </a:r>
            <a:r>
              <a:rPr lang="fa-IR">
                <a:cs typeface="B Zar" panose="00000400000000000000" pitchFamily="2" charset="-78"/>
              </a:rPr>
              <a:t>بین ماهواره و اینترنت و مدگرایی سبب میشود تا مقامات ایرانی درگیر تعارض شوند. </a:t>
            </a:r>
            <a:r>
              <a:rPr lang="fa-IR" smtClean="0">
                <a:cs typeface="B Zar" panose="00000400000000000000" pitchFamily="2" charset="-78"/>
              </a:rPr>
              <a:t>سیاست رسمی </a:t>
            </a:r>
            <a:r>
              <a:rPr lang="fa-IR">
                <a:cs typeface="B Zar" panose="00000400000000000000" pitchFamily="2" charset="-78"/>
              </a:rPr>
              <a:t>در ایران مبارزه با مدگرایی است که پدیدهای غربی تصور میشود. نتایج این پژوهش نشان میدهد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372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که بین استفاده از ماهواره و اینترنت و مدگرایی رابطه وجود دارد. بنابراین، مقامات برای اعمال نظر </a:t>
            </a:r>
            <a:r>
              <a:rPr lang="fa-IR" smtClean="0">
                <a:cs typeface="B Zar" panose="00000400000000000000" pitchFamily="2" charset="-78"/>
              </a:rPr>
              <a:t>خود باید </a:t>
            </a:r>
            <a:r>
              <a:rPr lang="fa-IR">
                <a:cs typeface="B Zar" panose="00000400000000000000" pitchFamily="2" charset="-78"/>
              </a:rPr>
              <a:t>استفاده از ماهواره و اینترنت را محدود کنند. این سیاست رسمی نظام است، لیکن با توجه به </a:t>
            </a:r>
            <a:r>
              <a:rPr lang="fa-IR" smtClean="0">
                <a:cs typeface="B Zar" panose="00000400000000000000" pitchFamily="2" charset="-78"/>
              </a:rPr>
              <a:t>نتایج این </a:t>
            </a:r>
            <a:r>
              <a:rPr lang="fa-IR">
                <a:cs typeface="B Zar" panose="00000400000000000000" pitchFamily="2" charset="-78"/>
              </a:rPr>
              <a:t>تحقیق، ما در برابر پرسشی بنیادی قرار میگیریم: آیا در دنیای کنونی میتوان استفاده از ماهواره </a:t>
            </a:r>
            <a:r>
              <a:rPr lang="fa-IR" smtClean="0">
                <a:cs typeface="B Zar" panose="00000400000000000000" pitchFamily="2" charset="-78"/>
              </a:rPr>
              <a:t>و اینترنت </a:t>
            </a:r>
            <a:r>
              <a:rPr lang="fa-IR">
                <a:cs typeface="B Zar" panose="00000400000000000000" pitchFamily="2" charset="-78"/>
              </a:rPr>
              <a:t>را محدود کرد؟ تلاشهای </a:t>
            </a:r>
            <a:r>
              <a:rPr lang="fa-IR" smtClean="0">
                <a:cs typeface="B Zar" panose="00000400000000000000" pitchFamily="2" charset="-78"/>
              </a:rPr>
              <a:t>گسترده ی انجام گرفته </a:t>
            </a:r>
            <a:r>
              <a:rPr lang="fa-IR">
                <a:cs typeface="B Zar" panose="00000400000000000000" pitchFamily="2" charset="-78"/>
              </a:rPr>
              <a:t>در چند دهه گذشته نشان میدهد که پاسخ </a:t>
            </a:r>
            <a:r>
              <a:rPr lang="fa-IR" smtClean="0">
                <a:cs typeface="B Zar" panose="00000400000000000000" pitchFamily="2" charset="-78"/>
              </a:rPr>
              <a:t>به این </a:t>
            </a:r>
            <a:r>
              <a:rPr lang="fa-IR">
                <a:cs typeface="B Zar" panose="00000400000000000000" pitchFamily="2" charset="-78"/>
              </a:rPr>
              <a:t>پرسش</a:t>
            </a:r>
            <a:r>
              <a:rPr lang="fa-IR" sz="3200" b="1">
                <a:solidFill>
                  <a:srgbClr val="FF0000"/>
                </a:solidFill>
                <a:cs typeface="B Zar" panose="00000400000000000000" pitchFamily="2" charset="-78"/>
              </a:rPr>
              <a:t> منفی </a:t>
            </a:r>
            <a:r>
              <a:rPr lang="fa-IR">
                <a:cs typeface="B Zar" panose="00000400000000000000" pitchFamily="2" charset="-78"/>
              </a:rPr>
              <a:t>است. بنابراین نباید مبارزه با مدگرایی را باسیاست محدود کردن استفاده از ماهواره </a:t>
            </a:r>
            <a:r>
              <a:rPr lang="fa-IR" smtClean="0">
                <a:cs typeface="B Zar" panose="00000400000000000000" pitchFamily="2" charset="-78"/>
              </a:rPr>
              <a:t>و اینترنت </a:t>
            </a:r>
            <a:r>
              <a:rPr lang="fa-IR">
                <a:cs typeface="B Zar" panose="00000400000000000000" pitchFamily="2" charset="-78"/>
              </a:rPr>
              <a:t>پیوند زد، بلکه باید درصدد پیدا کردن راهکارهای اصولیتر برای مقابله با گرایش </a:t>
            </a:r>
            <a:r>
              <a:rPr lang="fa-IR" smtClean="0">
                <a:cs typeface="B Zar" panose="00000400000000000000" pitchFamily="2" charset="-78"/>
              </a:rPr>
              <a:t>اغراق آمیز </a:t>
            </a:r>
            <a:r>
              <a:rPr lang="fa-IR" smtClean="0">
                <a:cs typeface="B Zar" panose="00000400000000000000" pitchFamily="2" charset="-78"/>
              </a:rPr>
              <a:t>جوانان </a:t>
            </a:r>
            <a:r>
              <a:rPr lang="fa-IR">
                <a:cs typeface="B Zar" panose="00000400000000000000" pitchFamily="2" charset="-78"/>
              </a:rPr>
              <a:t>به مد بود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0827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مطالعات ما همچنین نشان داد که بین دینباوری و مدگرایی رابطه وجود دارد، به این معنا که افراد </a:t>
            </a:r>
            <a:r>
              <a:rPr lang="fa-IR" smtClean="0">
                <a:cs typeface="B Zar" panose="00000400000000000000" pitchFamily="2" charset="-78"/>
              </a:rPr>
              <a:t>دیندار کمتر </a:t>
            </a:r>
            <a:r>
              <a:rPr lang="fa-IR">
                <a:cs typeface="B Zar" panose="00000400000000000000" pitchFamily="2" charset="-78"/>
              </a:rPr>
              <a:t>گرایش به مد دارند. این نتیجه قابلبحث است، زیر دین و دیندار موضوع تفاسیر گوناگون </a:t>
            </a:r>
            <a:r>
              <a:rPr lang="fa-IR" smtClean="0">
                <a:cs typeface="B Zar" panose="00000400000000000000" pitchFamily="2" charset="-78"/>
              </a:rPr>
              <a:t>است. ما </a:t>
            </a:r>
            <a:r>
              <a:rPr lang="fa-IR">
                <a:cs typeface="B Zar" panose="00000400000000000000" pitchFamily="2" charset="-78"/>
              </a:rPr>
              <a:t>دینداری را با شاخصهای مرسوم اندازه گرفتیم. این شاخصهای عموماً سنتی هستند، لیکن </a:t>
            </a:r>
            <a:r>
              <a:rPr lang="fa-IR" smtClean="0">
                <a:cs typeface="B Zar" panose="00000400000000000000" pitchFamily="2" charset="-78"/>
              </a:rPr>
              <a:t>جوانان تفاسیر </a:t>
            </a:r>
            <a:r>
              <a:rPr lang="fa-IR">
                <a:cs typeface="B Zar" panose="00000400000000000000" pitchFamily="2" charset="-78"/>
              </a:rPr>
              <a:t>خاص خود را از دینداری دارند. این گونه تفاسیر قائل به تعارض بین دینداری و مدگرایی نیستند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8696" y="4317834"/>
            <a:ext cx="7685117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>
                <a:cs typeface="B Zar" panose="00000400000000000000" pitchFamily="2" charset="-78"/>
              </a:rPr>
              <a:t>جوانان تفاسیر خاص خود را از دینداری دارند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11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فرایند جهانیشدن سبب شده است تا پوشش </a:t>
            </a:r>
            <a:r>
              <a:rPr lang="fa-IR" smtClean="0">
                <a:cs typeface="B Zar" panose="00000400000000000000" pitchFamily="2" charset="-78"/>
              </a:rPr>
              <a:t>از قالبهای </a:t>
            </a:r>
            <a:r>
              <a:rPr lang="fa-IR">
                <a:cs typeface="B Zar" panose="00000400000000000000" pitchFamily="2" charset="-78"/>
              </a:rPr>
              <a:t>سنتی و محلی خارجشده و تحت عنوان مد و مدگرایی پدیدهای جهانی شود و در تعارض </a:t>
            </a:r>
            <a:r>
              <a:rPr lang="fa-IR" smtClean="0">
                <a:cs typeface="B Zar" panose="00000400000000000000" pitchFamily="2" charset="-78"/>
              </a:rPr>
              <a:t>با پوششهای </a:t>
            </a:r>
            <a:r>
              <a:rPr lang="fa-IR">
                <a:cs typeface="B Zar" panose="00000400000000000000" pitchFamily="2" charset="-78"/>
              </a:rPr>
              <a:t>محلی قرار گیرد. گرایش به </a:t>
            </a:r>
            <a:r>
              <a:rPr lang="fa-IR" smtClean="0">
                <a:cs typeface="B Zar" panose="00000400000000000000" pitchFamily="2" charset="-78"/>
              </a:rPr>
              <a:t>یک شکل </a:t>
            </a:r>
            <a:r>
              <a:rPr lang="fa-IR">
                <a:cs typeface="B Zar" panose="00000400000000000000" pitchFamily="2" charset="-78"/>
              </a:rPr>
              <a:t>شدن پوشش بدون شک سبب </a:t>
            </a:r>
            <a:r>
              <a:rPr lang="fa-IR" smtClean="0">
                <a:cs typeface="B Zar" panose="00000400000000000000" pitchFamily="2" charset="-78"/>
              </a:rPr>
              <a:t>می شود </a:t>
            </a:r>
            <a:r>
              <a:rPr lang="fa-IR">
                <a:cs typeface="B Zar" panose="00000400000000000000" pitchFamily="2" charset="-78"/>
              </a:rPr>
              <a:t>که </a:t>
            </a:r>
            <a:r>
              <a:rPr lang="fa-IR" smtClean="0">
                <a:cs typeface="B Zar" panose="00000400000000000000" pitchFamily="2" charset="-78"/>
              </a:rPr>
              <a:t>پوششها محلی </a:t>
            </a:r>
            <a:r>
              <a:rPr lang="fa-IR">
                <a:cs typeface="B Zar" panose="00000400000000000000" pitchFamily="2" charset="-78"/>
              </a:rPr>
              <a:t>که نماد فرهنگهای متفاوت در سراسر جهان هستند، در سایه قرارگرفته و پدیدهای جانبی </a:t>
            </a:r>
            <a:r>
              <a:rPr lang="fa-IR" smtClean="0">
                <a:cs typeface="B Zar" panose="00000400000000000000" pitchFamily="2" charset="-78"/>
              </a:rPr>
              <a:t>شوند و به تدریج </a:t>
            </a:r>
            <a:r>
              <a:rPr lang="fa-IR">
                <a:cs typeface="B Zar" panose="00000400000000000000" pitchFamily="2" charset="-78"/>
              </a:rPr>
              <a:t>کارکرد خود </a:t>
            </a:r>
            <a:r>
              <a:rPr lang="fa-IR" smtClean="0">
                <a:cs typeface="B Zar" panose="00000400000000000000" pitchFamily="2" charset="-78"/>
              </a:rPr>
              <a:t>به عنوان </a:t>
            </a:r>
            <a:r>
              <a:rPr lang="fa-IR">
                <a:cs typeface="B Zar" panose="00000400000000000000" pitchFamily="2" charset="-78"/>
              </a:rPr>
              <a:t>حافظ و نماد فرهنگی خاص را از دست بدهند. فرهنگهای بومی </a:t>
            </a:r>
            <a:r>
              <a:rPr lang="fa-IR" smtClean="0">
                <a:cs typeface="B Zar" panose="00000400000000000000" pitchFamily="2" charset="-78"/>
              </a:rPr>
              <a:t>و سنتی </a:t>
            </a:r>
            <a:r>
              <a:rPr lang="fa-IR">
                <a:cs typeface="B Zar" panose="00000400000000000000" pitchFamily="2" charset="-78"/>
              </a:rPr>
              <a:t>بدون شک در برابر این تحول واکنش نشان داده و خواهند داد (شفرز، ( )1383شوتسایشل</a:t>
            </a:r>
            <a:r>
              <a:rPr lang="fa-IR" smtClean="0">
                <a:cs typeface="B Zar" panose="00000400000000000000" pitchFamily="2" charset="-78"/>
              </a:rPr>
              <a:t>،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.)</a:t>
            </a:r>
            <a:r>
              <a:rPr lang="fa-IR">
                <a:cs typeface="B Zar" panose="00000400000000000000" pitchFamily="2" charset="-78"/>
              </a:rPr>
              <a:t>139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838200" y="4756126"/>
            <a:ext cx="3235569" cy="1420837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کارکرد خود به عنوان حافظ و نماد فرهنگی خاص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بسیاری از جوانان معتقدند که انسان میتواند دیندار باشد در همان حال مد گرا. سیاست رسمی </a:t>
            </a:r>
            <a:r>
              <a:rPr lang="fa-IR" smtClean="0">
                <a:cs typeface="B Zar" panose="00000400000000000000" pitchFamily="2" charset="-78"/>
              </a:rPr>
              <a:t>نظام دراینباره </a:t>
            </a:r>
            <a:r>
              <a:rPr lang="fa-IR">
                <a:cs typeface="B Zar" panose="00000400000000000000" pitchFamily="2" charset="-78"/>
              </a:rPr>
              <a:t>این است که بین دینداری و عدم گرایش به مد ارتباط وجود دارد. بنابراین برای جلوگیری </a:t>
            </a:r>
            <a:r>
              <a:rPr lang="fa-IR" smtClean="0">
                <a:cs typeface="B Zar" panose="00000400000000000000" pitchFamily="2" charset="-78"/>
              </a:rPr>
              <a:t>از گرایش </a:t>
            </a:r>
            <a:r>
              <a:rPr lang="fa-IR">
                <a:cs typeface="B Zar" panose="00000400000000000000" pitchFamily="2" charset="-78"/>
              </a:rPr>
              <a:t>اغراقآمیز جوانان به مدگرایی باید دینداری تبلیغ شود. مطالعه ما نشان میدهد که این </a:t>
            </a:r>
            <a:r>
              <a:rPr lang="fa-IR" smtClean="0">
                <a:cs typeface="B Zar" panose="00000400000000000000" pitchFamily="2" charset="-78"/>
              </a:rPr>
              <a:t>رابطه مستقیم </a:t>
            </a:r>
            <a:r>
              <a:rPr lang="fa-IR">
                <a:cs typeface="B Zar" panose="00000400000000000000" pitchFamily="2" charset="-78"/>
              </a:rPr>
              <a:t>نیست. دین جوانان تعارضی با مدگرایی ندارد. بنابراین، توصیه میشود، به تفسیر متفاوت </a:t>
            </a:r>
            <a:r>
              <a:rPr lang="fa-IR" smtClean="0">
                <a:cs typeface="B Zar" panose="00000400000000000000" pitchFamily="2" charset="-78"/>
              </a:rPr>
              <a:t>جوانان از </a:t>
            </a:r>
            <a:r>
              <a:rPr lang="fa-IR">
                <a:cs typeface="B Zar" panose="00000400000000000000" pitchFamily="2" charset="-78"/>
              </a:rPr>
              <a:t>دینداری و رابطهی آن با مدگرایی توجه شود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880541"/>
            <a:ext cx="926728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>
                <a:cs typeface="B Zar" panose="00000400000000000000" pitchFamily="2" charset="-78"/>
              </a:rPr>
              <a:t>بسیاری از جوانان معتقدند که انسان میتواند دیندار باشد در همان حال مد گرا</a:t>
            </a:r>
            <a:endParaRPr lang="fa-IR" sz="32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983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865" y="1854559"/>
            <a:ext cx="9484269" cy="35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6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682581"/>
            <a:ext cx="8813285" cy="55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16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66" y="1481071"/>
            <a:ext cx="10304467" cy="42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4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27" y="1027906"/>
            <a:ext cx="8089945" cy="54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69" y="1027906"/>
            <a:ext cx="10060862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پوشش در کشورهای مسلمان مانند ایران </a:t>
            </a:r>
            <a:r>
              <a:rPr lang="fa-IR" smtClean="0">
                <a:cs typeface="B Zar" panose="00000400000000000000" pitchFamily="2" charset="-78"/>
              </a:rPr>
              <a:t>نه فقط </a:t>
            </a:r>
            <a:r>
              <a:rPr lang="fa-IR">
                <a:cs typeface="B Zar" panose="00000400000000000000" pitchFamily="2" charset="-78"/>
              </a:rPr>
              <a:t>نماد فرهنگی است، بلکه </a:t>
            </a:r>
            <a:r>
              <a:rPr lang="fa-IR" smtClean="0">
                <a:cs typeface="B Zar" panose="00000400000000000000" pitchFamily="2" charset="-78"/>
              </a:rPr>
              <a:t>مسئله ای </a:t>
            </a:r>
            <a:r>
              <a:rPr lang="fa-IR">
                <a:cs typeface="B Zar" panose="00000400000000000000" pitchFamily="2" charset="-78"/>
              </a:rPr>
              <a:t>دینی نیز هست. </a:t>
            </a:r>
            <a:r>
              <a:rPr lang="fa-IR" smtClean="0">
                <a:cs typeface="B Zar" panose="00000400000000000000" pitchFamily="2" charset="-78"/>
              </a:rPr>
              <a:t>دین اسلام </a:t>
            </a:r>
            <a:r>
              <a:rPr lang="fa-IR">
                <a:cs typeface="B Zar" panose="00000400000000000000" pitchFamily="2" charset="-78"/>
              </a:rPr>
              <a:t>احکام محکمی درباره پوشش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پوشش بانوان دارد و همین امر سبب شده است </a:t>
            </a:r>
            <a:r>
              <a:rPr lang="fa-IR" smtClean="0">
                <a:cs typeface="B Zar" panose="00000400000000000000" pitchFamily="2" charset="-78"/>
              </a:rPr>
              <a:t>تا حساسیت </a:t>
            </a:r>
            <a:r>
              <a:rPr lang="fa-IR">
                <a:cs typeface="B Zar" panose="00000400000000000000" pitchFamily="2" charset="-78"/>
              </a:rPr>
              <a:t>درباره پوشش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پوشش بانوان اهمیتی دوگانه فرهنگی و دینی در ایران داشته </a:t>
            </a:r>
            <a:r>
              <a:rPr lang="fa-IR" smtClean="0">
                <a:cs typeface="B Zar" panose="00000400000000000000" pitchFamily="2" charset="-78"/>
              </a:rPr>
              <a:t>باشد. استقرار </a:t>
            </a:r>
            <a:r>
              <a:rPr lang="fa-IR">
                <a:cs typeface="B Zar" panose="00000400000000000000" pitchFamily="2" charset="-78"/>
              </a:rPr>
              <a:t>نظام جمهوری اسلامی در ایران در سال 1357به پوشش </a:t>
            </a:r>
            <a:r>
              <a:rPr lang="fa-IR" smtClean="0">
                <a:cs typeface="B Zar" panose="00000400000000000000" pitchFamily="2" charset="-78"/>
              </a:rPr>
              <a:t>به خصوص </a:t>
            </a:r>
            <a:r>
              <a:rPr lang="fa-IR">
                <a:cs typeface="B Zar" panose="00000400000000000000" pitchFamily="2" charset="-78"/>
              </a:rPr>
              <a:t>پوشش بانوان بُعد سیاسی </a:t>
            </a:r>
            <a:r>
              <a:rPr lang="fa-IR" smtClean="0">
                <a:cs typeface="B Zar" panose="00000400000000000000" pitchFamily="2" charset="-78"/>
              </a:rPr>
              <a:t>و حکومتی </a:t>
            </a:r>
            <a:r>
              <a:rPr lang="fa-IR">
                <a:cs typeface="B Zar" panose="00000400000000000000" pitchFamily="2" charset="-78"/>
              </a:rPr>
              <a:t>داد. بنابراین پوشش در ایران سه بُعد فرهنگی، دینی و سیاسی دارد و از این سه بُعد از </a:t>
            </a:r>
            <a:r>
              <a:rPr lang="fa-IR" smtClean="0">
                <a:cs typeface="B Zar" panose="00000400000000000000" pitchFamily="2" charset="-78"/>
              </a:rPr>
              <a:t>اهمیت برخوردار </a:t>
            </a:r>
            <a:r>
              <a:rPr lang="fa-IR">
                <a:cs typeface="B Zar" panose="00000400000000000000" pitchFamily="2" charset="-78"/>
              </a:rPr>
              <a:t>است.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200" y="5051548"/>
            <a:ext cx="2166424" cy="1125415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نماد فرهنگی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مفهوم «مد» واژهای فرانسوی به معنای طرز، اسلوب، عادت، شیوه، سلیقه، روش و رسم است (</a:t>
            </a:r>
            <a:r>
              <a:rPr lang="fa-IR" smtClean="0">
                <a:cs typeface="B Zar" panose="00000400000000000000" pitchFamily="2" charset="-78"/>
              </a:rPr>
              <a:t>صبور اردوبادی</a:t>
            </a:r>
            <a:r>
              <a:rPr lang="fa-IR">
                <a:cs typeface="B Zar" panose="00000400000000000000" pitchFamily="2" charset="-78"/>
              </a:rPr>
              <a:t>، « .)15:1386-16مد» در لغتنامه دهخدا روش و طریقه موقت تعریفشده است که طبق </a:t>
            </a:r>
            <a:r>
              <a:rPr lang="fa-IR" smtClean="0">
                <a:cs typeface="B Zar" panose="00000400000000000000" pitchFamily="2" charset="-78"/>
              </a:rPr>
              <a:t>ذوق و </a:t>
            </a:r>
            <a:r>
              <a:rPr lang="fa-IR">
                <a:cs typeface="B Zar" panose="00000400000000000000" pitchFamily="2" charset="-78"/>
              </a:rPr>
              <a:t>سلیقه اهل زمان، طرز زندگی و لباس پوشیدن و غیره را تنظیم میکند؛ مدگرایی نیز در فرهنگ </a:t>
            </a:r>
            <a:r>
              <a:rPr lang="fa-IR" smtClean="0">
                <a:cs typeface="B Zar" panose="00000400000000000000" pitchFamily="2" charset="-78"/>
              </a:rPr>
              <a:t>دهخدا معادل </a:t>
            </a:r>
            <a:r>
              <a:rPr lang="fa-IR">
                <a:cs typeface="B Zar" panose="00000400000000000000" pitchFamily="2" charset="-78"/>
              </a:rPr>
              <a:t>«</a:t>
            </a:r>
            <a:r>
              <a:rPr lang="fa-IR" smtClean="0">
                <a:cs typeface="B Zar" panose="00000400000000000000" pitchFamily="2" charset="-78"/>
              </a:rPr>
              <a:t>مدپرستی</a:t>
            </a:r>
            <a:r>
              <a:rPr lang="fa-IR">
                <a:cs typeface="B Zar" panose="00000400000000000000" pitchFamily="2" charset="-78"/>
              </a:rPr>
              <a:t>» و به شکل زیر </a:t>
            </a:r>
            <a:r>
              <a:rPr lang="fa-IR" smtClean="0">
                <a:cs typeface="B Zar" panose="00000400000000000000" pitchFamily="2" charset="-78"/>
              </a:rPr>
              <a:t>تعریف شده </a:t>
            </a:r>
            <a:r>
              <a:rPr lang="fa-IR">
                <a:cs typeface="B Zar" panose="00000400000000000000" pitchFamily="2" charset="-78"/>
              </a:rPr>
              <a:t>است: «تقلید و قبول مد روز، استقبال از طرز آرایش یا </a:t>
            </a:r>
            <a:r>
              <a:rPr lang="fa-IR" smtClean="0">
                <a:cs typeface="B Zar" panose="00000400000000000000" pitchFamily="2" charset="-78"/>
              </a:rPr>
              <a:t>لباس پوشیدن </a:t>
            </a:r>
            <a:r>
              <a:rPr lang="fa-IR">
                <a:cs typeface="B Zar" panose="00000400000000000000" pitchFamily="2" charset="-78"/>
              </a:rPr>
              <a:t>یا آدابی که تازه باب شده و هنوز همگانی نشده است» (لغتنامه دهخدا)؛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1847850" cy="24765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4895556" y="4328178"/>
            <a:ext cx="3784209" cy="1822731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تازه باب شده و هنوز همگانی نشده است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نابراین میتوان </a:t>
            </a:r>
            <a:r>
              <a:rPr lang="fa-IR" smtClean="0">
                <a:cs typeface="B Zar" panose="00000400000000000000" pitchFamily="2" charset="-78"/>
              </a:rPr>
              <a:t>گفت، مدگرایی </a:t>
            </a:r>
            <a:r>
              <a:rPr lang="fa-IR">
                <a:cs typeface="B Zar" panose="00000400000000000000" pitchFamily="2" charset="-78"/>
              </a:rPr>
              <a:t>به تغییر سلیقه ناگهانی و مکرر همه یا گروهی از افراد یک جامعه اطلاق </a:t>
            </a:r>
            <a:r>
              <a:rPr lang="fa-IR" smtClean="0">
                <a:cs typeface="B Zar" panose="00000400000000000000" pitchFamily="2" charset="-78"/>
              </a:rPr>
              <a:t>می شود </a:t>
            </a:r>
            <a:r>
              <a:rPr lang="fa-IR">
                <a:cs typeface="B Zar" panose="00000400000000000000" pitchFamily="2" charset="-78"/>
              </a:rPr>
              <a:t>و به </a:t>
            </a:r>
            <a:r>
              <a:rPr lang="fa-IR" smtClean="0">
                <a:cs typeface="B Zar" panose="00000400000000000000" pitchFamily="2" charset="-78"/>
              </a:rPr>
              <a:t>رفتار متفاوت</a:t>
            </a:r>
            <a:r>
              <a:rPr lang="fa-IR">
                <a:cs typeface="B Zar" panose="00000400000000000000" pitchFamily="2" charset="-78"/>
              </a:rPr>
              <a:t>، مصرف کالای خاص و زندگی به سبکی «جدید» منجر </a:t>
            </a:r>
            <a:r>
              <a:rPr lang="fa-IR" smtClean="0">
                <a:cs typeface="B Zar" panose="00000400000000000000" pitchFamily="2" charset="-78"/>
              </a:rPr>
              <a:t>می شود</a:t>
            </a:r>
            <a:r>
              <a:rPr lang="fa-IR">
                <a:cs typeface="B Zar" panose="00000400000000000000" pitchFamily="2" charset="-78"/>
              </a:rPr>
              <a:t>. مد در زبان انگلیسی </a:t>
            </a:r>
            <a:r>
              <a:rPr lang="fa-IR" smtClean="0">
                <a:cs typeface="B Zar" panose="00000400000000000000" pitchFamily="2" charset="-78"/>
              </a:rPr>
              <a:t>گاهی معادل </a:t>
            </a:r>
            <a:r>
              <a:rPr lang="fa-IR">
                <a:cs typeface="B Zar" panose="00000400000000000000" pitchFamily="2" charset="-78"/>
              </a:rPr>
              <a:t>اصطلاح «</a:t>
            </a:r>
            <a:r>
              <a:rPr lang="fa-IR" smtClean="0">
                <a:cs typeface="B Zar" panose="00000400000000000000" pitchFamily="2" charset="-78"/>
              </a:rPr>
              <a:t>فَشن» به </a:t>
            </a:r>
            <a:r>
              <a:rPr lang="fa-IR">
                <a:cs typeface="B Zar" panose="00000400000000000000" pitchFamily="2" charset="-78"/>
              </a:rPr>
              <a:t>کار میرود و تقریباً همان تعاریفی که برای مد در زبان فارسی و فرانسه شد </a:t>
            </a:r>
            <a:r>
              <a:rPr lang="fa-IR" smtClean="0">
                <a:cs typeface="B Zar" panose="00000400000000000000" pitchFamily="2" charset="-78"/>
              </a:rPr>
              <a:t>از آن </a:t>
            </a:r>
            <a:r>
              <a:rPr lang="fa-IR">
                <a:cs typeface="B Zar" panose="00000400000000000000" pitchFamily="2" charset="-78"/>
              </a:rPr>
              <a:t>مستفاد میشود. مد در دایره المعارف تطبیقی علوم اجتماعی </a:t>
            </a:r>
            <a:r>
              <a:rPr lang="fa-IR" smtClean="0">
                <a:cs typeface="B Zar" panose="00000400000000000000" pitchFamily="2" charset="-78"/>
              </a:rPr>
              <a:t>شیوه های </a:t>
            </a:r>
            <a:r>
              <a:rPr lang="fa-IR">
                <a:cs typeface="B Zar" panose="00000400000000000000" pitchFamily="2" charset="-78"/>
              </a:rPr>
              <a:t>نسبتاً زودگذر کنش در </a:t>
            </a:r>
            <a:r>
              <a:rPr lang="fa-IR" smtClean="0">
                <a:cs typeface="B Zar" panose="00000400000000000000" pitchFamily="2" charset="-78"/>
              </a:rPr>
              <a:t>آرایش شخصی </a:t>
            </a:r>
            <a:r>
              <a:rPr lang="fa-IR">
                <a:cs typeface="B Zar" panose="00000400000000000000" pitchFamily="2" charset="-78"/>
              </a:rPr>
              <a:t>یا طرز گفتار </a:t>
            </a:r>
            <a:r>
              <a:rPr lang="fa-IR" smtClean="0">
                <a:cs typeface="B Zar" panose="00000400000000000000" pitchFamily="2" charset="-78"/>
              </a:rPr>
              <a:t>تعریف شده </a:t>
            </a:r>
            <a:r>
              <a:rPr lang="fa-IR">
                <a:cs typeface="B Zar" panose="00000400000000000000" pitchFamily="2" charset="-78"/>
              </a:rPr>
              <a:t>است. مد برخلاف رسم به الگوهای رفتاری تازه و زودگذر اشاره </a:t>
            </a:r>
            <a:r>
              <a:rPr lang="fa-IR" smtClean="0">
                <a:cs typeface="B Zar" panose="00000400000000000000" pitchFamily="2" charset="-78"/>
              </a:rPr>
              <a:t>دارد (شایان </a:t>
            </a:r>
            <a:r>
              <a:rPr lang="fa-IR">
                <a:cs typeface="B Zar" panose="00000400000000000000" pitchFamily="2" charset="-78"/>
              </a:rPr>
              <a:t>مهر، .)126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956603" y="4525303"/>
            <a:ext cx="2813539" cy="1786597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الگوهای رفتاری تازه و زودگذر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4512</Words>
  <Application>Microsoft Office PowerPoint</Application>
  <PresentationFormat>Widescreen</PresentationFormat>
  <Paragraphs>132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B Zar</vt:lpstr>
      <vt:lpstr>BZar</vt:lpstr>
      <vt:lpstr>Calibri</vt:lpstr>
      <vt:lpstr>Calibri Light</vt:lpstr>
      <vt:lpstr>CambriaMath</vt:lpstr>
      <vt:lpstr>Times New Roman</vt:lpstr>
      <vt:lpstr>Office Theme</vt:lpstr>
      <vt:lpstr>عنوان: عوامل اجتماعی تأثیرگذار بر مدگرایی جوانان در شهر شیراز </vt:lpstr>
      <vt:lpstr>چکیده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روششناسی  </vt:lpstr>
      <vt:lpstr>PowerPoint Presentation</vt:lpstr>
      <vt:lpstr>فرضیه های تحقیق عبارتند از :</vt:lpstr>
      <vt:lpstr>یافته ها</vt:lpstr>
      <vt:lpstr>PowerPoint Presentation</vt:lpstr>
      <vt:lpstr>PowerPoint Presentation</vt:lpstr>
      <vt:lpstr>ارتباط بین الگوپذیری و مدگرایی  </vt:lpstr>
      <vt:lpstr>PowerPoint Presentation</vt:lpstr>
      <vt:lpstr>PowerPoint Presentation</vt:lpstr>
      <vt:lpstr>PowerPoint Presentation</vt:lpstr>
      <vt:lpstr>رابطه بین نمودهای عینی مد و مدگرایی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بحث و نتیجه گیری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MaZz!i</dc:creator>
  <cp:lastModifiedBy>MaZz!i</cp:lastModifiedBy>
  <cp:revision>25</cp:revision>
  <dcterms:created xsi:type="dcterms:W3CDTF">2023-01-11T18:30:07Z</dcterms:created>
  <dcterms:modified xsi:type="dcterms:W3CDTF">2023-01-12T08:16:39Z</dcterms:modified>
</cp:coreProperties>
</file>