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324" r:id="rId7"/>
    <p:sldId id="261" r:id="rId8"/>
    <p:sldId id="325" r:id="rId9"/>
    <p:sldId id="262" r:id="rId10"/>
    <p:sldId id="263" r:id="rId11"/>
    <p:sldId id="264" r:id="rId12"/>
    <p:sldId id="265" r:id="rId13"/>
    <p:sldId id="266" r:id="rId14"/>
    <p:sldId id="267" r:id="rId15"/>
    <p:sldId id="268" r:id="rId16"/>
    <p:sldId id="269" r:id="rId17"/>
    <p:sldId id="270" r:id="rId18"/>
    <p:sldId id="271" r:id="rId19"/>
    <p:sldId id="326" r:id="rId20"/>
    <p:sldId id="272" r:id="rId21"/>
    <p:sldId id="273" r:id="rId22"/>
    <p:sldId id="274" r:id="rId23"/>
    <p:sldId id="275" r:id="rId24"/>
    <p:sldId id="276" r:id="rId25"/>
    <p:sldId id="277" r:id="rId26"/>
    <p:sldId id="278" r:id="rId27"/>
    <p:sldId id="279" r:id="rId28"/>
    <p:sldId id="281" r:id="rId29"/>
    <p:sldId id="282" r:id="rId30"/>
    <p:sldId id="283" r:id="rId31"/>
    <p:sldId id="284" r:id="rId32"/>
    <p:sldId id="280" r:id="rId33"/>
    <p:sldId id="285" r:id="rId34"/>
    <p:sldId id="286" r:id="rId35"/>
    <p:sldId id="287" r:id="rId36"/>
    <p:sldId id="288" r:id="rId37"/>
    <p:sldId id="289" r:id="rId38"/>
    <p:sldId id="290" r:id="rId39"/>
    <p:sldId id="328" r:id="rId40"/>
    <p:sldId id="291" r:id="rId41"/>
    <p:sldId id="292" r:id="rId42"/>
    <p:sldId id="293" r:id="rId43"/>
    <p:sldId id="294" r:id="rId44"/>
    <p:sldId id="295" r:id="rId45"/>
    <p:sldId id="330" r:id="rId46"/>
    <p:sldId id="331" r:id="rId47"/>
    <p:sldId id="296" r:id="rId48"/>
    <p:sldId id="332" r:id="rId49"/>
    <p:sldId id="297" r:id="rId50"/>
    <p:sldId id="298" r:id="rId51"/>
    <p:sldId id="299" r:id="rId52"/>
    <p:sldId id="300" r:id="rId53"/>
    <p:sldId id="301" r:id="rId54"/>
    <p:sldId id="302" r:id="rId55"/>
    <p:sldId id="303" r:id="rId56"/>
    <p:sldId id="304" r:id="rId57"/>
    <p:sldId id="305" r:id="rId58"/>
    <p:sldId id="307" r:id="rId59"/>
    <p:sldId id="308" r:id="rId60"/>
    <p:sldId id="309" r:id="rId61"/>
    <p:sldId id="327" r:id="rId62"/>
    <p:sldId id="310" r:id="rId63"/>
    <p:sldId id="311" r:id="rId64"/>
    <p:sldId id="312" r:id="rId65"/>
    <p:sldId id="313" r:id="rId66"/>
    <p:sldId id="314" r:id="rId67"/>
    <p:sldId id="315" r:id="rId68"/>
    <p:sldId id="316" r:id="rId69"/>
    <p:sldId id="317" r:id="rId70"/>
    <p:sldId id="318" r:id="rId71"/>
    <p:sldId id="319" r:id="rId72"/>
    <p:sldId id="320" r:id="rId73"/>
    <p:sldId id="329" r:id="rId74"/>
    <p:sldId id="321" r:id="rId75"/>
    <p:sldId id="322" r:id="rId76"/>
    <p:sldId id="323" r:id="rId77"/>
  </p:sldIdLst>
  <p:sldSz cx="12192000" cy="6858000"/>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7" autoAdjust="0"/>
    <p:restoredTop sz="94434" autoAdjust="0"/>
  </p:normalViewPr>
  <p:slideViewPr>
    <p:cSldViewPr snapToGrid="0">
      <p:cViewPr varScale="1">
        <p:scale>
          <a:sx n="68" d="100"/>
          <a:sy n="68" d="100"/>
        </p:scale>
        <p:origin x="78" y="114"/>
      </p:cViewPr>
      <p:guideLst/>
    </p:cSldViewPr>
  </p:slideViewPr>
  <p:outlineViewPr>
    <p:cViewPr>
      <p:scale>
        <a:sx n="33" d="100"/>
        <a:sy n="33" d="100"/>
      </p:scale>
      <p:origin x="0" y="-562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A58577A3-1FFE-4B56-BCD3-3B72C43ACC0F}" type="datetimeFigureOut">
              <a:rPr lang="fa-IR" smtClean="0"/>
              <a:t>25/06/1444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35970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8577A3-1FFE-4B56-BCD3-3B72C43ACC0F}" type="datetimeFigureOut">
              <a:rPr lang="fa-IR" smtClean="0"/>
              <a:t>25/06/1444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4069360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8577A3-1FFE-4B56-BCD3-3B72C43ACC0F}" type="datetimeFigureOut">
              <a:rPr lang="fa-IR" smtClean="0"/>
              <a:t>25/06/1444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3128815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58577A3-1FFE-4B56-BCD3-3B72C43ACC0F}" type="datetimeFigureOut">
              <a:rPr lang="fa-IR" smtClean="0"/>
              <a:t>25/06/1444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424303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8577A3-1FFE-4B56-BCD3-3B72C43ACC0F}" type="datetimeFigureOut">
              <a:rPr lang="fa-IR" smtClean="0"/>
              <a:t>25/06/1444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568760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A58577A3-1FFE-4B56-BCD3-3B72C43ACC0F}" type="datetimeFigureOut">
              <a:rPr lang="fa-IR" smtClean="0"/>
              <a:t>25/06/1444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401095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A58577A3-1FFE-4B56-BCD3-3B72C43ACC0F}" type="datetimeFigureOut">
              <a:rPr lang="fa-IR" smtClean="0"/>
              <a:t>25/06/1444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3011438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A58577A3-1FFE-4B56-BCD3-3B72C43ACC0F}" type="datetimeFigureOut">
              <a:rPr lang="fa-IR" smtClean="0"/>
              <a:t>25/06/1444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126019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577A3-1FFE-4B56-BCD3-3B72C43ACC0F}" type="datetimeFigureOut">
              <a:rPr lang="fa-IR" smtClean="0"/>
              <a:t>25/06/1444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47480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577A3-1FFE-4B56-BCD3-3B72C43ACC0F}" type="datetimeFigureOut">
              <a:rPr lang="fa-IR" smtClean="0"/>
              <a:t>25/06/1444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39764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8577A3-1FFE-4B56-BCD3-3B72C43ACC0F}" type="datetimeFigureOut">
              <a:rPr lang="fa-IR" smtClean="0"/>
              <a:t>25/06/1444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F4ECFFD-C98C-4462-9AFD-F57CA1101F0F}" type="slidenum">
              <a:rPr lang="fa-IR" smtClean="0"/>
              <a:t>‹#›</a:t>
            </a:fld>
            <a:endParaRPr lang="fa-IR"/>
          </a:p>
        </p:txBody>
      </p:sp>
    </p:spTree>
    <p:extLst>
      <p:ext uri="{BB962C8B-B14F-4D97-AF65-F5344CB8AC3E}">
        <p14:creationId xmlns:p14="http://schemas.microsoft.com/office/powerpoint/2010/main" val="227634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58577A3-1FFE-4B56-BCD3-3B72C43ACC0F}" type="datetimeFigureOut">
              <a:rPr lang="fa-IR" smtClean="0"/>
              <a:t>25/06/1444</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F4ECFFD-C98C-4462-9AFD-F57CA1101F0F}" type="slidenum">
              <a:rPr lang="fa-IR" smtClean="0"/>
              <a:t>‹#›</a:t>
            </a:fld>
            <a:endParaRPr lang="fa-IR"/>
          </a:p>
        </p:txBody>
      </p:sp>
    </p:spTree>
    <p:extLst>
      <p:ext uri="{BB962C8B-B14F-4D97-AF65-F5344CB8AC3E}">
        <p14:creationId xmlns:p14="http://schemas.microsoft.com/office/powerpoint/2010/main" val="3595207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smtClean="0">
                <a:solidFill>
                  <a:srgbClr val="FF0000"/>
                </a:solidFill>
                <a:cs typeface="B Zar" panose="00000400000000000000" pitchFamily="2" charset="-78"/>
              </a:rPr>
              <a:t>عنوان مقاله</a:t>
            </a:r>
            <a:r>
              <a:rPr lang="fa-IR" sz="3600" smtClean="0">
                <a:cs typeface="B Zar" panose="00000400000000000000" pitchFamily="2" charset="-78"/>
              </a:rPr>
              <a:t>:اثرات متقابل متغیرهای کلیدی برندسازی کارفرما در صنعت فن اوری اطلاعات و ارتباطات</a:t>
            </a:r>
            <a:endParaRPr lang="fa-IR" sz="3600">
              <a:cs typeface="B Zar" panose="00000400000000000000" pitchFamily="2" charset="-78"/>
            </a:endParaRPr>
          </a:p>
        </p:txBody>
      </p:sp>
      <p:sp>
        <p:nvSpPr>
          <p:cNvPr id="3" name="Subtitle 2"/>
          <p:cNvSpPr>
            <a:spLocks noGrp="1"/>
          </p:cNvSpPr>
          <p:nvPr>
            <p:ph type="subTitle" idx="1"/>
          </p:nvPr>
        </p:nvSpPr>
        <p:spPr/>
        <p:txBody>
          <a:bodyPr/>
          <a:lstStyle/>
          <a:p>
            <a:r>
              <a:rPr lang="fa-IR" smtClean="0">
                <a:solidFill>
                  <a:srgbClr val="FF0000"/>
                </a:solidFill>
                <a:cs typeface="B Zar" panose="00000400000000000000" pitchFamily="2" charset="-78"/>
              </a:rPr>
              <a:t>نویسندگان</a:t>
            </a:r>
            <a:r>
              <a:rPr lang="fa-IR" smtClean="0">
                <a:cs typeface="B Zar" panose="00000400000000000000" pitchFamily="2" charset="-78"/>
              </a:rPr>
              <a:t>: نادر </a:t>
            </a:r>
            <a:r>
              <a:rPr lang="fa-IR" smtClean="0">
                <a:cs typeface="B Zar" panose="00000400000000000000" pitchFamily="2" charset="-78"/>
              </a:rPr>
              <a:t>مظلومی سید علی اکبر افجه سمانه بیات سرمدی</a:t>
            </a:r>
          </a:p>
          <a:p>
            <a:r>
              <a:rPr lang="fa-IR" smtClean="0">
                <a:solidFill>
                  <a:srgbClr val="FF0000"/>
                </a:solidFill>
                <a:cs typeface="B Zar" panose="00000400000000000000" pitchFamily="2" charset="-78"/>
              </a:rPr>
              <a:t>منبع</a:t>
            </a:r>
            <a:r>
              <a:rPr lang="fa-IR" smtClean="0">
                <a:cs typeface="B Zar" panose="00000400000000000000" pitchFamily="2" charset="-78"/>
              </a:rPr>
              <a:t>: مجله مدیریت برند دوره پنجم شماره 14 بهار 1397</a:t>
            </a:r>
            <a:endParaRPr lang="fa-IR">
              <a:cs typeface="B Zar" panose="00000400000000000000" pitchFamily="2" charset="-78"/>
            </a:endParaRPr>
          </a:p>
        </p:txBody>
      </p:sp>
    </p:spTree>
    <p:extLst>
      <p:ext uri="{BB962C8B-B14F-4D97-AF65-F5344CB8AC3E}">
        <p14:creationId xmlns:p14="http://schemas.microsoft.com/office/powerpoint/2010/main" val="91676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متغیرهای تاثیر گذار بر برند سازی کارفرما در صنعت فاوا کدام هستند؟ با تیغیر هر کدام از متغیرهای برند سازی کارفرما در صنعت فاوا، کل سیستم  به چه سمتی هدایت میشود؟ نقشه اثرگذاری و اثرپذیری متغیرهای برند سازی  کارفرما در صنعت فاوا چگونه است؟ و این موضوع چگونه بر تصمیم گیری کارفرمایان در سیاست های منابع انسانی نقش دارد؟</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838200" y="3862680"/>
            <a:ext cx="2143125" cy="2143125"/>
          </a:xfrm>
          <a:prstGeom prst="rect">
            <a:avLst/>
          </a:prstGeom>
        </p:spPr>
      </p:pic>
    </p:spTree>
    <p:extLst>
      <p:ext uri="{BB962C8B-B14F-4D97-AF65-F5344CB8AC3E}">
        <p14:creationId xmlns:p14="http://schemas.microsoft.com/office/powerpoint/2010/main" val="2481012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2- پیشینه پژوهش</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برند سازی کارفرما </a:t>
            </a:r>
          </a:p>
          <a:p>
            <a:pPr algn="just"/>
            <a:r>
              <a:rPr lang="fa-IR" smtClean="0">
                <a:cs typeface="B Zar" panose="00000400000000000000" pitchFamily="2" charset="-78"/>
              </a:rPr>
              <a:t>«برندسازی کارفرما مجموعه ای از مزیت های کارکردی، اقتصادی  و روان شناختی است که به وسیله استخدام تاسیس می شود و توسط سازمان کارفرما شناسایی می شود» (املر  و باروو، 1996) این تعریف توسط آگرهولم  و همکارانش نقد شده است او معتقد بود که این تعریف مانع از این می شود که پتانسیل کامل برندسازی کارفرما آشکار شود، زیار تعریفی ایستا، متمرکز بر فرستنده و مبتنی بر زمینه سازمان است و با مفهوم منعطف برند سازی کارفرما در تناقض است در نتیجه برند سازی کارفرما را این طور تعریف می کند: </a:t>
            </a:r>
            <a:endParaRPr lang="fa-IR">
              <a:cs typeface="B Zar" panose="00000400000000000000" pitchFamily="2" charset="-78"/>
            </a:endParaRPr>
          </a:p>
        </p:txBody>
      </p:sp>
      <p:sp>
        <p:nvSpPr>
          <p:cNvPr id="4" name="Flowchart: Process 3"/>
          <p:cNvSpPr/>
          <p:nvPr/>
        </p:nvSpPr>
        <p:spPr>
          <a:xfrm>
            <a:off x="1547446" y="4684542"/>
            <a:ext cx="2912012" cy="900332"/>
          </a:xfrm>
          <a:prstGeom prst="flowChart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مزیت های کارکردی، اقتصادی  و روان شناختی</a:t>
            </a:r>
            <a:endParaRPr lang="fa-IR" sz="2000" b="1">
              <a:solidFill>
                <a:srgbClr val="FF0000"/>
              </a:solidFill>
            </a:endParaRPr>
          </a:p>
        </p:txBody>
      </p:sp>
    </p:spTree>
    <p:extLst>
      <p:ext uri="{BB962C8B-B14F-4D97-AF65-F5344CB8AC3E}">
        <p14:creationId xmlns:p14="http://schemas.microsoft.com/office/powerpoint/2010/main" val="2471691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فرایند برندسازی استراتژیک که به ایجاد مذاکره تصویب روابط پایدار سن سازمان و کارکنان فعلی و بالقوه آن می پردازد و این کار را در زمینه سازمان و با هدف ایجاد ارزش پایدار برای افراد سازمان و جامعه انجام می دهد( اگر هولم و مکران، 2011، ص 112)</a:t>
            </a:r>
          </a:p>
          <a:p>
            <a:pPr algn="just"/>
            <a:endParaRPr lang="fa-IR">
              <a:cs typeface="B Zar" panose="00000400000000000000" pitchFamily="2" charset="-78"/>
            </a:endParaRPr>
          </a:p>
        </p:txBody>
      </p:sp>
      <p:sp>
        <p:nvSpPr>
          <p:cNvPr id="4" name="Flowchart: Connector 3"/>
          <p:cNvSpPr/>
          <p:nvPr/>
        </p:nvSpPr>
        <p:spPr>
          <a:xfrm>
            <a:off x="838200" y="3882683"/>
            <a:ext cx="3573194" cy="1716259"/>
          </a:xfrm>
          <a:prstGeom prst="flowChartConnecto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a:solidFill>
                  <a:srgbClr val="FF0000"/>
                </a:solidFill>
                <a:cs typeface="B Zar" panose="00000400000000000000" pitchFamily="2" charset="-78"/>
              </a:rPr>
              <a:t>ایجاد ارزش پایدار</a:t>
            </a:r>
            <a:endParaRPr lang="fa-IR" sz="2800" b="1">
              <a:solidFill>
                <a:srgbClr val="FF0000"/>
              </a:solidFill>
            </a:endParaRPr>
          </a:p>
        </p:txBody>
      </p:sp>
    </p:spTree>
    <p:extLst>
      <p:ext uri="{BB962C8B-B14F-4D97-AF65-F5344CB8AC3E}">
        <p14:creationId xmlns:p14="http://schemas.microsoft.com/office/powerpoint/2010/main" val="2652953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سایر محققین (لوید، 2002، واکر، 2007، وایدلهی و همکاران، 2010ادواردزف 2010 یونگشیر و دوبل، 2018) نی زتعافری متنوعی از برند سازی کارفرما ارائه نموده اند. محققین امور پژوهش تعریف جامع و منعطف ذیل را که در تمامی ابعاد این مفهوم را در بر می گیرد از برند سازی کارفرما ارائه دادند . فرایندی که به ایجاد  و تحکیم روابط پایدار  بین سازمان و کارکنان فعلی  و بالقوه آن می پردازد و این کار را از طریق افزایش دانش کارکنان فعلی و بالقوه از ارزش های مشترک کارفرما با ایشان و مجموعه مزایایی که شامل کارکنان شرکت می شود، انجام دهند. </a:t>
            </a:r>
            <a:endParaRPr lang="fa-IR">
              <a:cs typeface="B Zar" panose="00000400000000000000" pitchFamily="2" charset="-78"/>
            </a:endParaRPr>
          </a:p>
        </p:txBody>
      </p:sp>
      <p:sp>
        <p:nvSpPr>
          <p:cNvPr id="4" name="Explosion 1 3"/>
          <p:cNvSpPr/>
          <p:nvPr/>
        </p:nvSpPr>
        <p:spPr>
          <a:xfrm>
            <a:off x="2475914" y="4600135"/>
            <a:ext cx="3080824" cy="1561514"/>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ایجاد  و تحکیم روابط پایدار</a:t>
            </a:r>
            <a:endParaRPr lang="fa-IR" sz="2000" b="1">
              <a:solidFill>
                <a:srgbClr val="FF0000"/>
              </a:solidFill>
            </a:endParaRPr>
          </a:p>
        </p:txBody>
      </p:sp>
    </p:spTree>
    <p:extLst>
      <p:ext uri="{BB962C8B-B14F-4D97-AF65-F5344CB8AC3E}">
        <p14:creationId xmlns:p14="http://schemas.microsoft.com/office/powerpoint/2010/main" val="395111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cs typeface="B Zar" panose="00000400000000000000" pitchFamily="2" charset="-78"/>
              </a:rPr>
              <a:t>متغیرها یموثر در برندسازی </a:t>
            </a:r>
            <a:r>
              <a:rPr lang="fa-IR" smtClean="0">
                <a:cs typeface="B Zar" panose="00000400000000000000" pitchFamily="2" charset="-78"/>
              </a:rPr>
              <a:t>کارفرما</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 اسا مطالعات داخلی و خارجی انجام شده متغیرها و عوامل تاثیر گذار بر برندسازی کارفرما به شرح ذیل است: </a:t>
            </a:r>
          </a:p>
          <a:p>
            <a:pPr algn="just"/>
            <a:r>
              <a:rPr lang="fa-IR" smtClean="0">
                <a:cs typeface="B Zar" panose="00000400000000000000" pitchFamily="2" charset="-78"/>
              </a:rPr>
              <a:t>در فرایند برندسازی کارفرما مفاهیم بازاریابی  و منابع انسانی ترکیب شده اندبک هاووس و تیکو، دو مفهوم (بازاریابی) تداعی های ذهنی در خصوص کارفرما و وفاداری به برند را به عنوان متغیرهای اثگذار  و اثر پذیر برند سازی کارفرما، شناسایی نمودند. به نحوی که تداعی های ذهنی در خصوص کارفرما منجر به ایجاد تصویر کارفرما می شود و از سوی دیگر فرهنگ و هویت سازمانی از برندسازی کارفرما تاثیر می پذیرد که در نهایت منجر به وفاداری به برند کارفرما می شود. (بک هاوس و تیکو، 2004)</a:t>
            </a:r>
            <a:endParaRPr lang="fa-IR">
              <a:cs typeface="B Zar" panose="00000400000000000000" pitchFamily="2" charset="-78"/>
            </a:endParaRPr>
          </a:p>
        </p:txBody>
      </p:sp>
      <p:sp>
        <p:nvSpPr>
          <p:cNvPr id="4" name="Rectangle 3"/>
          <p:cNvSpPr/>
          <p:nvPr/>
        </p:nvSpPr>
        <p:spPr>
          <a:xfrm>
            <a:off x="1058740" y="5253633"/>
            <a:ext cx="6219972" cy="923330"/>
          </a:xfrm>
          <a:prstGeom prst="rect">
            <a:avLst/>
          </a:prstGeom>
          <a:noFill/>
        </p:spPr>
        <p:txBody>
          <a:bodyPr wrap="none" lIns="91440" tIns="45720" rIns="91440" bIns="45720">
            <a:spAutoFit/>
          </a:bodyPr>
          <a:lstStyle/>
          <a:p>
            <a:pPr algn="ctr"/>
            <a:r>
              <a:rPr lang="fa-IR" sz="5400" b="1" cap="none" spc="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B Zar" panose="00000400000000000000" pitchFamily="2" charset="-78"/>
              </a:rPr>
              <a:t>فرهنگ و هویت سازمانی</a:t>
            </a:r>
            <a:endParaRPr lang="fa-IR" sz="5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8511511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حالی که جورگسن، مفاهیم منابع انسانی از قبیل تاکید سیاست های حاکم بر نیروی کار  بر تاسیی فضای کاری با کیفیت، حمیات زا همکاری و انعطاف در تخصیص </a:t>
            </a:r>
            <a:r>
              <a:rPr lang="fa-IR" smtClean="0">
                <a:cs typeface="B Zar" panose="00000400000000000000" pitchFamily="2" charset="-78"/>
              </a:rPr>
              <a:t>منابع </a:t>
            </a:r>
            <a:r>
              <a:rPr lang="fa-IR" smtClean="0">
                <a:cs typeface="B Zar" panose="00000400000000000000" pitchFamily="2" charset="-78"/>
              </a:rPr>
              <a:t>خلاقیت در ارزیابی عملکرد کارکنان و شیوه ها پرداخت منعطف کمک به مشارکت و شکوفایی فرد، </a:t>
            </a:r>
            <a:r>
              <a:rPr lang="fa-IR" smtClean="0">
                <a:cs typeface="B Zar" panose="00000400000000000000" pitchFamily="2" charset="-78"/>
              </a:rPr>
              <a:t>سویه </a:t>
            </a:r>
            <a:r>
              <a:rPr lang="fa-IR" smtClean="0">
                <a:cs typeface="B Zar" panose="00000400000000000000" pitchFamily="2" charset="-78"/>
              </a:rPr>
              <a:t>های دانشی، خلاقانه و تیمی برای انجام کار، آموزش  و تربیت نیروی کاررا بر برند سازی کارفرما اثرگذار دانسته است (جورگنسن، 2005)</a:t>
            </a:r>
            <a:endParaRPr lang="fa-IR">
              <a:cs typeface="B Zar" panose="00000400000000000000" pitchFamily="2" charset="-78"/>
            </a:endParaRPr>
          </a:p>
        </p:txBody>
      </p:sp>
      <p:sp>
        <p:nvSpPr>
          <p:cNvPr id="4" name="Flowchart: Connector 3"/>
          <p:cNvSpPr/>
          <p:nvPr/>
        </p:nvSpPr>
        <p:spPr>
          <a:xfrm>
            <a:off x="2700997" y="4487594"/>
            <a:ext cx="2138289" cy="1364566"/>
          </a:xfrm>
          <a:prstGeom prst="flowChartConnecto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خلاقانه</a:t>
            </a:r>
            <a:endParaRPr lang="fa-IR" sz="2000" b="1">
              <a:solidFill>
                <a:srgbClr val="FF0000"/>
              </a:solidFill>
            </a:endParaRPr>
          </a:p>
        </p:txBody>
      </p:sp>
    </p:spTree>
    <p:extLst>
      <p:ext uri="{BB962C8B-B14F-4D97-AF65-F5344CB8AC3E}">
        <p14:creationId xmlns:p14="http://schemas.microsoft.com/office/powerpoint/2010/main" val="2112453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تحقیقت صورت گرفته بر لزوم وجه مزمان به برند کارفرما در داخل و همچنین بازار نیوری کار خارج از سازمان تاکید دارند (مایلز و مگولد، 2005، وجیو و راویالوا، 2012) لذا به منظور هماهنگی  برند کار فرما در داخل  و خارج از شرکت توجه </a:t>
            </a:r>
            <a:r>
              <a:rPr lang="fa-IR" smtClean="0">
                <a:cs typeface="B Zar" panose="00000400000000000000" pitchFamily="2" charset="-78"/>
              </a:rPr>
              <a:t>به </a:t>
            </a:r>
            <a:r>
              <a:rPr lang="fa-IR" smtClean="0">
                <a:cs typeface="B Zar" panose="00000400000000000000" pitchFamily="2" charset="-78"/>
              </a:rPr>
              <a:t>متغیرهای محیط کاری محرک چالش بر انگیز  و ارضا  کننده، رضایت و امینت شغلی، </a:t>
            </a:r>
            <a:r>
              <a:rPr lang="fa-IR" smtClean="0">
                <a:cs typeface="B Zar" panose="00000400000000000000" pitchFamily="2" charset="-78"/>
              </a:rPr>
              <a:t>سیستم </a:t>
            </a:r>
            <a:r>
              <a:rPr lang="fa-IR" smtClean="0">
                <a:cs typeface="B Zar" panose="00000400000000000000" pitchFamily="2" charset="-78"/>
              </a:rPr>
              <a:t>های جبرانی رقابتی، درگیری با شغلف پیشرفت شغلی، همسویی با ارزش های سازمانی و اجتماعی، ارزش تعلق یافته به کارکنان ضروری دانسته شده است(سیومنس، 2009)</a:t>
            </a:r>
          </a:p>
        </p:txBody>
      </p:sp>
      <p:sp>
        <p:nvSpPr>
          <p:cNvPr id="4" name="Explosion 1 3"/>
          <p:cNvSpPr/>
          <p:nvPr/>
        </p:nvSpPr>
        <p:spPr>
          <a:xfrm>
            <a:off x="2321168" y="4389120"/>
            <a:ext cx="3432517" cy="1787843"/>
          </a:xfrm>
          <a:prstGeom prst="irregularSeal1">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سیستم های جبرانی رقابتی</a:t>
            </a:r>
            <a:endParaRPr lang="fa-IR" sz="2000" b="1">
              <a:solidFill>
                <a:srgbClr val="FF0000"/>
              </a:solidFill>
            </a:endParaRPr>
          </a:p>
        </p:txBody>
      </p:sp>
    </p:spTree>
    <p:extLst>
      <p:ext uri="{BB962C8B-B14F-4D97-AF65-F5344CB8AC3E}">
        <p14:creationId xmlns:p14="http://schemas.microsoft.com/office/powerpoint/2010/main" val="261255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نحوی که مولفه های جذابیت کارفرما از دیدگاه کارکنان بالقوه  به عواملی از قبلیل امکان پیشرفت و ارتقا چالش انگیز بتوان وظایف،  راه حل های </a:t>
            </a:r>
            <a:r>
              <a:rPr lang="fa-IR" smtClean="0">
                <a:cs typeface="B Zar" panose="00000400000000000000" pitchFamily="2" charset="-78"/>
              </a:rPr>
              <a:t>جذاب، </a:t>
            </a:r>
            <a:r>
              <a:rPr lang="fa-IR" smtClean="0">
                <a:cs typeface="B Zar" panose="00000400000000000000" pitchFamily="2" charset="-78"/>
              </a:rPr>
              <a:t>فرهنگ سازمانی پر قدرت و </a:t>
            </a:r>
            <a:r>
              <a:rPr lang="fa-IR" smtClean="0">
                <a:cs typeface="B Zar" panose="00000400000000000000" pitchFamily="2" charset="-78"/>
              </a:rPr>
              <a:t>واضح؛ </a:t>
            </a:r>
            <a:r>
              <a:rPr lang="fa-IR" smtClean="0">
                <a:cs typeface="B Zar" panose="00000400000000000000" pitchFamily="2" charset="-78"/>
              </a:rPr>
              <a:t>موفقیت در بازار، </a:t>
            </a:r>
            <a:r>
              <a:rPr lang="fa-IR" smtClean="0">
                <a:cs typeface="B Zar" panose="00000400000000000000" pitchFamily="2" charset="-78"/>
              </a:rPr>
              <a:t>آموزش </a:t>
            </a:r>
            <a:r>
              <a:rPr lang="fa-IR" smtClean="0">
                <a:cs typeface="B Zar" panose="00000400000000000000" pitchFamily="2" charset="-78"/>
              </a:rPr>
              <a:t>داخل سازمان، همکاران الهام بخش، فرصت های شغلی داخل، تعامل بین کار و زندگی </a:t>
            </a:r>
            <a:r>
              <a:rPr lang="fa-IR" smtClean="0">
                <a:cs typeface="B Zar" panose="00000400000000000000" pitchFamily="2" charset="-78"/>
              </a:rPr>
              <a:t>شخصی، </a:t>
            </a:r>
            <a:r>
              <a:rPr lang="fa-IR" smtClean="0">
                <a:cs typeface="B Zar" panose="00000400000000000000" pitchFamily="2" charset="-78"/>
              </a:rPr>
              <a:t>کارهای پروژه  محور و شهرت خوب نسبت داده است (نوزنر و یوکه، 2009)</a:t>
            </a:r>
            <a:endParaRPr lang="fa-IR">
              <a:cs typeface="B Zar" panose="00000400000000000000" pitchFamily="2" charset="-78"/>
            </a:endParaRPr>
          </a:p>
        </p:txBody>
      </p:sp>
      <p:sp>
        <p:nvSpPr>
          <p:cNvPr id="4" name="Flowchart: Connector 3"/>
          <p:cNvSpPr/>
          <p:nvPr/>
        </p:nvSpPr>
        <p:spPr>
          <a:xfrm>
            <a:off x="2869809" y="4051496"/>
            <a:ext cx="2743200" cy="1378634"/>
          </a:xfrm>
          <a:prstGeom prst="flowChartConnector">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فرهنگ سازمانی پر قدرت و واضح</a:t>
            </a:r>
            <a:endParaRPr lang="fa-IR" sz="2000" b="1">
              <a:solidFill>
                <a:srgbClr val="FF0000"/>
              </a:solidFill>
            </a:endParaRPr>
          </a:p>
        </p:txBody>
      </p:sp>
    </p:spTree>
    <p:extLst>
      <p:ext uri="{BB962C8B-B14F-4D97-AF65-F5344CB8AC3E}">
        <p14:creationId xmlns:p14="http://schemas.microsoft.com/office/powerpoint/2010/main" val="3571503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افراد جویای کار جذابیت کارفرمایان را بر اساس تجراب کاری مستقیم بلی خودش با کارفرما ارزیابی از شفایفت اعتبار و پایداری برند کار فرمای بالقوه  ادراک از سرمایه گذاری های برند، کارفرما  و برند خدمت یا محصول کارفرما می سنجند (وایلدن و همکران، 2010) در واقع کارکنان انتظاراتشان را با تجربیاتشان مقایسه می نمایند و کاهش اختلاف بین انتظارات و تجربیات کارکنان تعهد ان ها را افزایش می دهد. </a:t>
            </a:r>
            <a:endParaRPr lang="fa-IR">
              <a:cs typeface="B Zar" panose="00000400000000000000" pitchFamily="2" charset="-78"/>
            </a:endParaRPr>
          </a:p>
        </p:txBody>
      </p:sp>
    </p:spTree>
    <p:extLst>
      <p:ext uri="{BB962C8B-B14F-4D97-AF65-F5344CB8AC3E}">
        <p14:creationId xmlns:p14="http://schemas.microsoft.com/office/powerpoint/2010/main" val="1280961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عواملی که منجر به اختلاف بین انتظارات از برند کارفرما و برند کارفرمای تجربه شده است. عبارت اند  از تعاملاتتکاری روزانه، اهمیت دادن به اتفاقات مهم  سازمانی و فردی، مدی رمستقیم کارکنان</a:t>
            </a:r>
            <a:r>
              <a:rPr lang="fa-IR">
                <a:cs typeface="B Zar" panose="00000400000000000000" pitchFamily="2" charset="-78"/>
              </a:rPr>
              <a:t>، </a:t>
            </a:r>
            <a:r>
              <a:rPr lang="fa-IR" smtClean="0">
                <a:cs typeface="B Zar" panose="00000400000000000000" pitchFamily="2" charset="-78"/>
              </a:rPr>
              <a:t>فرهنگ </a:t>
            </a:r>
            <a:r>
              <a:rPr lang="fa-IR">
                <a:cs typeface="B Zar" panose="00000400000000000000" pitchFamily="2" charset="-78"/>
              </a:rPr>
              <a:t>سزمانی بازخورد دوسویه میان کارمند و کارفرما، </a:t>
            </a:r>
            <a:r>
              <a:rPr lang="fa-IR">
                <a:cs typeface="B Zar" panose="00000400000000000000" pitchFamily="2" charset="-78"/>
              </a:rPr>
              <a:t>فرصت </a:t>
            </a:r>
            <a:r>
              <a:rPr lang="fa-IR" smtClean="0">
                <a:cs typeface="B Zar" panose="00000400000000000000" pitchFamily="2" charset="-78"/>
              </a:rPr>
              <a:t>های پیشرفت </a:t>
            </a:r>
            <a:r>
              <a:rPr lang="fa-IR">
                <a:cs typeface="B Zar" panose="00000400000000000000" pitchFamily="2" charset="-78"/>
              </a:rPr>
              <a:t>شغلی و رشد مستمر، سیستم جبرانی عادلانه و شفاف، محیط </a:t>
            </a:r>
            <a:r>
              <a:rPr lang="fa-IR">
                <a:cs typeface="B Zar" panose="00000400000000000000" pitchFamily="2" charset="-78"/>
              </a:rPr>
              <a:t>و </a:t>
            </a:r>
            <a:r>
              <a:rPr lang="fa-IR" smtClean="0">
                <a:cs typeface="B Zar" panose="00000400000000000000" pitchFamily="2" charset="-78"/>
              </a:rPr>
              <a:t>فضای کاری مناسب </a:t>
            </a:r>
            <a:r>
              <a:rPr lang="fa-IR">
                <a:cs typeface="B Zar" panose="00000400000000000000" pitchFamily="2" charset="-78"/>
              </a:rPr>
              <a:t>و تعاملات اجتماعی (مک لارن، 2011)</a:t>
            </a:r>
          </a:p>
          <a:p>
            <a:endParaRPr lang="fa-IR"/>
          </a:p>
        </p:txBody>
      </p:sp>
      <p:sp>
        <p:nvSpPr>
          <p:cNvPr id="4" name="Flowchart: Connector 3"/>
          <p:cNvSpPr/>
          <p:nvPr/>
        </p:nvSpPr>
        <p:spPr>
          <a:xfrm>
            <a:off x="2996418" y="4459458"/>
            <a:ext cx="1969477" cy="1012874"/>
          </a:xfrm>
          <a:prstGeom prst="flowChartConnecto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فضای کاری مناسب</a:t>
            </a:r>
            <a:endParaRPr lang="fa-IR" sz="2000" b="1">
              <a:solidFill>
                <a:srgbClr val="FF0000"/>
              </a:solidFill>
            </a:endParaRPr>
          </a:p>
        </p:txBody>
      </p:sp>
    </p:spTree>
    <p:extLst>
      <p:ext uri="{BB962C8B-B14F-4D97-AF65-F5344CB8AC3E}">
        <p14:creationId xmlns:p14="http://schemas.microsoft.com/office/powerpoint/2010/main" val="1140124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چکیده</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برندسازی کارفرما یک  استراتژی بازاریابی است که به بقای کارفرمایان در بازار رقابتی جذب و نگهداری  نیروی کار کمک می کند. این پژوهش با هدقف شناسایی اثرات متقابل متغیرهای کلیدی برندسازی کارفرما در صنعت فاوا صورت گرفت. این تحقیق از نظر نوع ترکیبی از روش های اسنادی و پیمایشی از نظر ماهیت بر اساس روش های جدید علم آینده پژوهی تحلیلی و اکتشفی است. ابتدا  با مطالعه ادبایت تحقیق متغیرهای برندسازی کارفرما ساتخراج شدند و با آراء خبرگان عرصه منابع انسانی پرسشنامه ای مشتمل بر 1</a:t>
            </a:r>
            <a:r>
              <a:rPr lang="fa-IR" smtClean="0">
                <a:solidFill>
                  <a:srgbClr val="FF0000"/>
                </a:solidFill>
                <a:cs typeface="B Zar" panose="00000400000000000000" pitchFamily="2" charset="-78"/>
              </a:rPr>
              <a:t>2 متغیر برند سازی کارفرما </a:t>
            </a:r>
            <a:r>
              <a:rPr lang="fa-IR" smtClean="0">
                <a:cs typeface="B Zar" panose="00000400000000000000" pitchFamily="2" charset="-78"/>
              </a:rPr>
              <a:t>به منظور سنجش میزان اثرگذاری متغیرهای برندسازی کارفرما بر یکدیگر طراحی گردید. </a:t>
            </a:r>
            <a:endParaRPr lang="fa-IR">
              <a:cs typeface="B Zar" panose="00000400000000000000" pitchFamily="2" charset="-78"/>
            </a:endParaRPr>
          </a:p>
        </p:txBody>
      </p:sp>
      <p:sp>
        <p:nvSpPr>
          <p:cNvPr id="4" name="Rectangle 3"/>
          <p:cNvSpPr/>
          <p:nvPr/>
        </p:nvSpPr>
        <p:spPr>
          <a:xfrm>
            <a:off x="838200" y="5253633"/>
            <a:ext cx="7209025" cy="923330"/>
          </a:xfrm>
          <a:prstGeom prst="rect">
            <a:avLst/>
          </a:prstGeom>
        </p:spPr>
        <p:style>
          <a:lnRef idx="1">
            <a:schemeClr val="accent1"/>
          </a:lnRef>
          <a:fillRef idx="3">
            <a:schemeClr val="accent1"/>
          </a:fillRef>
          <a:effectRef idx="2">
            <a:schemeClr val="accent1"/>
          </a:effectRef>
          <a:fontRef idx="minor">
            <a:schemeClr val="lt1"/>
          </a:fontRef>
        </p:style>
        <p:txBody>
          <a:bodyPr wrap="none" lIns="91440" tIns="45720" rIns="91440" bIns="45720">
            <a:spAutoFit/>
          </a:bodyPr>
          <a:lstStyle/>
          <a:p>
            <a:pPr algn="ctr"/>
            <a:r>
              <a:rPr lang="fa-IR" sz="5400">
                <a:cs typeface="B Zar" panose="00000400000000000000" pitchFamily="2" charset="-78"/>
              </a:rPr>
              <a:t>روش های جدید علم آینده پژوهی</a:t>
            </a:r>
            <a:endParaRPr lang="fa-IR" sz="5400" b="1" cap="none" spc="0">
              <a:ln w="6600">
                <a:solidFill>
                  <a:schemeClr val="accent2"/>
                </a:solidFill>
                <a:prstDash val="solid"/>
              </a:ln>
              <a:solidFill>
                <a:srgbClr val="FFFFFF"/>
              </a:solidFill>
              <a:effectLst>
                <a:outerShdw dist="38100" dir="2700000" algn="tl" rotWithShape="0">
                  <a:schemeClr val="accent2"/>
                </a:outerShdw>
              </a:effectLst>
            </a:endParaRPr>
          </a:p>
        </p:txBody>
      </p:sp>
      <p:pic>
        <p:nvPicPr>
          <p:cNvPr id="5" name="Picture 4"/>
          <p:cNvPicPr>
            <a:picLocks noChangeAspect="1"/>
          </p:cNvPicPr>
          <p:nvPr/>
        </p:nvPicPr>
        <p:blipFill>
          <a:blip r:embed="rId2"/>
          <a:stretch>
            <a:fillRect/>
          </a:stretch>
        </p:blipFill>
        <p:spPr>
          <a:xfrm>
            <a:off x="9801973" y="5117721"/>
            <a:ext cx="1551827" cy="1194179"/>
          </a:xfrm>
          <a:prstGeom prst="rect">
            <a:avLst/>
          </a:prstGeom>
        </p:spPr>
      </p:pic>
    </p:spTree>
    <p:extLst>
      <p:ext uri="{BB962C8B-B14F-4D97-AF65-F5344CB8AC3E}">
        <p14:creationId xmlns:p14="http://schemas.microsoft.com/office/powerpoint/2010/main" val="26746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تحقیق دیگری با موضوع ارتباط شخصیت بردن با جذابیت برند کارفرما، عوامل اثر گذار بر اعتماد و علاقه به برند کارفرما از قیبل صداقت  و قابل اعتماد بودن سازمان، انگیختگی و هیجان فردی، سطح پرستیژ(کار) انعطاف پذیری و شایستگی سازمانی شناسایی شدند (رمیل و کینگ، 2014)</a:t>
            </a:r>
          </a:p>
          <a:p>
            <a:pPr algn="just"/>
            <a:r>
              <a:rPr lang="fa-IR" smtClean="0">
                <a:cs typeface="B Zar" panose="00000400000000000000" pitchFamily="2" charset="-78"/>
              </a:rPr>
              <a:t>تحقیقات </a:t>
            </a:r>
            <a:r>
              <a:rPr lang="fa-IR" smtClean="0">
                <a:cs typeface="B Zar" panose="00000400000000000000" pitchFamily="2" charset="-78"/>
              </a:rPr>
              <a:t>داخلی </a:t>
            </a:r>
            <a:r>
              <a:rPr lang="fa-IR" smtClean="0">
                <a:cs typeface="B Zar" panose="00000400000000000000" pitchFamily="2" charset="-78"/>
              </a:rPr>
              <a:t>نیز متغیرهای اثرگذار بر برند کارفرما را مورد بررسی </a:t>
            </a:r>
            <a:r>
              <a:rPr lang="fa-IR" smtClean="0">
                <a:cs typeface="B Zar" panose="00000400000000000000" pitchFamily="2" charset="-78"/>
              </a:rPr>
              <a:t>قرار </a:t>
            </a:r>
            <a:r>
              <a:rPr lang="fa-IR" smtClean="0">
                <a:cs typeface="B Zar" panose="00000400000000000000" pitchFamily="2" charset="-78"/>
              </a:rPr>
              <a:t>دادند. متغیرهای موثر بر افزایش </a:t>
            </a:r>
            <a:r>
              <a:rPr lang="fa-IR" smtClean="0">
                <a:cs typeface="B Zar" panose="00000400000000000000" pitchFamily="2" charset="-78"/>
              </a:rPr>
              <a:t>تعلق </a:t>
            </a:r>
            <a:r>
              <a:rPr lang="fa-IR" smtClean="0">
                <a:cs typeface="B Zar" panose="00000400000000000000" pitchFamily="2" charset="-78"/>
              </a:rPr>
              <a:t>خاطر </a:t>
            </a:r>
            <a:r>
              <a:rPr lang="fa-IR" smtClean="0">
                <a:cs typeface="B Zar" panose="00000400000000000000" pitchFamily="2" charset="-78"/>
              </a:rPr>
              <a:t>کارکنان </a:t>
            </a:r>
            <a:r>
              <a:rPr lang="fa-IR" smtClean="0">
                <a:cs typeface="B Zar" panose="00000400000000000000" pitchFamily="2" charset="-78"/>
              </a:rPr>
              <a:t>به سازمان و برند کارفرما شامل مزایا و جبران خدمات محیط کار، ساتحکام برند شرکت و محصول، محیط و فرهنگ شرکت تعادل کار و زندگی است (فقیهی پور و همکاران، 1394، صص 22-23)</a:t>
            </a:r>
          </a:p>
          <a:p>
            <a:pPr algn="just"/>
            <a:endParaRPr lang="fa-IR">
              <a:cs typeface="B Zar" panose="00000400000000000000" pitchFamily="2" charset="-78"/>
            </a:endParaRPr>
          </a:p>
        </p:txBody>
      </p:sp>
      <p:sp>
        <p:nvSpPr>
          <p:cNvPr id="4" name="Explosion 1 3"/>
          <p:cNvSpPr/>
          <p:nvPr/>
        </p:nvSpPr>
        <p:spPr>
          <a:xfrm>
            <a:off x="2264897" y="4867422"/>
            <a:ext cx="2827607" cy="1444478"/>
          </a:xfrm>
          <a:prstGeom prst="irregularSeal1">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انعطاف پذیری</a:t>
            </a:r>
            <a:endParaRPr lang="fa-IR" sz="2000" b="1">
              <a:solidFill>
                <a:srgbClr val="FF0000"/>
              </a:solidFill>
            </a:endParaRPr>
          </a:p>
        </p:txBody>
      </p:sp>
    </p:spTree>
    <p:extLst>
      <p:ext uri="{BB962C8B-B14F-4D97-AF65-F5344CB8AC3E}">
        <p14:creationId xmlns:p14="http://schemas.microsoft.com/office/powerpoint/2010/main" val="2960552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همچنین به منظور طراحی مدل ایجاد جذابیت کارفرما مبتنی بر ساخت برند متمایز کارفرما متغیرهای  توجه به نیازهای گروه  هدف (تریجحات اتصادی، ترجیحات </a:t>
            </a:r>
            <a:r>
              <a:rPr lang="fa-IR" smtClean="0">
                <a:cs typeface="B Zar" panose="00000400000000000000" pitchFamily="2" charset="-78"/>
              </a:rPr>
              <a:t>روانی) </a:t>
            </a:r>
            <a:r>
              <a:rPr lang="fa-IR" smtClean="0">
                <a:cs typeface="B Zar" panose="00000400000000000000" pitchFamily="2" charset="-78"/>
              </a:rPr>
              <a:t>پیشنهاد </a:t>
            </a:r>
            <a:r>
              <a:rPr lang="fa-IR" smtClean="0">
                <a:cs typeface="B Zar" panose="00000400000000000000" pitchFamily="2" charset="-78"/>
              </a:rPr>
              <a:t>ارزش </a:t>
            </a:r>
            <a:r>
              <a:rPr lang="fa-IR" smtClean="0">
                <a:cs typeface="B Zar" panose="00000400000000000000" pitchFamily="2" charset="-78"/>
              </a:rPr>
              <a:t>متمایز (کیفیت فرهنگ، مجموعه کار چالشی تتعادل </a:t>
            </a:r>
            <a:r>
              <a:rPr lang="fa-IR" smtClean="0">
                <a:cs typeface="B Zar" panose="00000400000000000000" pitchFamily="2" charset="-78"/>
              </a:rPr>
              <a:t>کار-زندگی،  </a:t>
            </a:r>
            <a:r>
              <a:rPr lang="fa-IR" smtClean="0">
                <a:cs typeface="B Zar" panose="00000400000000000000" pitchFamily="2" charset="-78"/>
              </a:rPr>
              <a:t>پاداش های مالی غیر مستقیم، پاداش های مالی </a:t>
            </a:r>
            <a:r>
              <a:rPr lang="fa-IR" smtClean="0">
                <a:cs typeface="B Zar" panose="00000400000000000000" pitchFamily="2" charset="-78"/>
              </a:rPr>
              <a:t>مستقیم، </a:t>
            </a:r>
            <a:r>
              <a:rPr lang="fa-IR" smtClean="0">
                <a:cs typeface="B Zar" panose="00000400000000000000" pitchFamily="2" charset="-78"/>
              </a:rPr>
              <a:t>استراتژی  </a:t>
            </a:r>
            <a:r>
              <a:rPr lang="fa-IR" smtClean="0">
                <a:cs typeface="B Zar" panose="00000400000000000000" pitchFamily="2" charset="-78"/>
              </a:rPr>
              <a:t>افراد  </a:t>
            </a:r>
            <a:r>
              <a:rPr lang="fa-IR" smtClean="0">
                <a:cs typeface="B Zar" panose="00000400000000000000" pitchFamily="2" charset="-78"/>
              </a:rPr>
              <a:t>با پلتفرم  کارمند، </a:t>
            </a:r>
            <a:r>
              <a:rPr lang="fa-IR" smtClean="0">
                <a:cs typeface="B Zar" panose="00000400000000000000" pitchFamily="2" charset="-78"/>
              </a:rPr>
              <a:t>سازگاری برند</a:t>
            </a:r>
            <a:r>
              <a:rPr lang="fa-IR" smtClean="0">
                <a:cs typeface="B Zar" panose="00000400000000000000" pitchFamily="2" charset="-78"/>
              </a:rPr>
              <a:t>، ابزارهای ارتباطی برسد. </a:t>
            </a:r>
            <a:endParaRPr lang="fa-IR">
              <a:cs typeface="B Zar" panose="00000400000000000000" pitchFamily="2" charset="-78"/>
            </a:endParaRPr>
          </a:p>
        </p:txBody>
      </p:sp>
      <p:sp>
        <p:nvSpPr>
          <p:cNvPr id="4" name="Flowchart: Connector 3"/>
          <p:cNvSpPr/>
          <p:nvPr/>
        </p:nvSpPr>
        <p:spPr>
          <a:xfrm>
            <a:off x="2546252" y="4318782"/>
            <a:ext cx="2110154" cy="151931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a:solidFill>
                  <a:prstClr val="black"/>
                </a:solidFill>
                <a:cs typeface="B Zar" panose="00000400000000000000" pitchFamily="2" charset="-78"/>
              </a:rPr>
              <a:t>سازگاری برند</a:t>
            </a:r>
            <a:endParaRPr lang="fa-IR"/>
          </a:p>
        </p:txBody>
      </p:sp>
    </p:spTree>
    <p:extLst>
      <p:ext uri="{BB962C8B-B14F-4D97-AF65-F5344CB8AC3E}">
        <p14:creationId xmlns:p14="http://schemas.microsoft.com/office/powerpoint/2010/main" val="169900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کارفرما (ارتباطات آن لاین و آفلاین داخلی) متریک های برند سازی کارفرما(استاندارد سازی منابع انسانی) بر ایجاد جذابیت برند سازی کارفرما موثر شناخته شده اند(خدایی و اصانلو، 1394) به علاوه توجه به متغیرهای توازن کار- زندگی فرهنگ و محیط کاری قدرت برند </a:t>
            </a:r>
            <a:r>
              <a:rPr lang="fa-IR" smtClean="0">
                <a:cs typeface="B Zar" panose="00000400000000000000" pitchFamily="2" charset="-78"/>
              </a:rPr>
              <a:t>محصول </a:t>
            </a:r>
            <a:r>
              <a:rPr lang="fa-IR" smtClean="0">
                <a:cs typeface="B Zar" panose="00000400000000000000" pitchFamily="2" charset="-78"/>
              </a:rPr>
              <a:t>یا سازمان پاداش و مزایا و محیط کاری به عنوان راهبرد </a:t>
            </a:r>
            <a:r>
              <a:rPr lang="fa-IR" smtClean="0">
                <a:cs typeface="B Zar" panose="00000400000000000000" pitchFamily="2" charset="-78"/>
              </a:rPr>
              <a:t>جدیدی برای </a:t>
            </a:r>
            <a:r>
              <a:rPr lang="fa-IR" smtClean="0">
                <a:cs typeface="B Zar" panose="00000400000000000000" pitchFamily="2" charset="-78"/>
              </a:rPr>
              <a:t>مدیریت سرمایه های انسانی و موثر بر برند سازی کارفرما تعریف شده اند (رحیمیان، 1392)</a:t>
            </a:r>
            <a:endParaRPr lang="fa-IR">
              <a:cs typeface="B Zar" panose="00000400000000000000" pitchFamily="2" charset="-78"/>
            </a:endParaRPr>
          </a:p>
        </p:txBody>
      </p:sp>
      <p:sp>
        <p:nvSpPr>
          <p:cNvPr id="4" name="Flowchart: Decision 3"/>
          <p:cNvSpPr/>
          <p:nvPr/>
        </p:nvSpPr>
        <p:spPr>
          <a:xfrm>
            <a:off x="942535" y="4318781"/>
            <a:ext cx="3685736" cy="1561514"/>
          </a:xfrm>
          <a:prstGeom prst="flowChartDecision">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متغیرهای توازن کار- زندگی</a:t>
            </a:r>
            <a:endParaRPr lang="fa-IR" sz="2000" b="1">
              <a:solidFill>
                <a:srgbClr val="FF0000"/>
              </a:solidFill>
            </a:endParaRPr>
          </a:p>
        </p:txBody>
      </p:sp>
    </p:spTree>
    <p:extLst>
      <p:ext uri="{BB962C8B-B14F-4D97-AF65-F5344CB8AC3E}">
        <p14:creationId xmlns:p14="http://schemas.microsoft.com/office/powerpoint/2010/main" val="29990435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گرچه مروری بر تحقیقات انجام شده در این مورد نشان می دهد که برند سازی کارفرما یک شاخه علمی در حال رشد است اما بیشتر مطالعات به بررسی اثرات برند کارفرما بر جذابیت کارفرما  و افزایش تعهد کارکنان و در نتیجه جذب و نگهداری کارکنان با استعداد پرداخته اند و مطالعات اندک انجام شده در رابطه به متغیرهای کلیدی </a:t>
            </a:r>
            <a:r>
              <a:rPr lang="fa-IR" smtClean="0">
                <a:cs typeface="B Zar" panose="00000400000000000000" pitchFamily="2" charset="-78"/>
              </a:rPr>
              <a:t>برندسازی </a:t>
            </a:r>
            <a:r>
              <a:rPr lang="fa-IR" smtClean="0">
                <a:cs typeface="B Zar" panose="00000400000000000000" pitchFamily="2" charset="-78"/>
              </a:rPr>
              <a:t>کارفرما، </a:t>
            </a:r>
            <a:r>
              <a:rPr lang="fa-IR" smtClean="0">
                <a:cs typeface="B Zar" panose="00000400000000000000" pitchFamily="2" charset="-78"/>
              </a:rPr>
              <a:t>هنوز </a:t>
            </a:r>
            <a:r>
              <a:rPr lang="fa-IR" smtClean="0">
                <a:cs typeface="B Zar" panose="00000400000000000000" pitchFamily="2" charset="-78"/>
              </a:rPr>
              <a:t>این پرسش که «اثرات متقابل متغیرهای کلیدی برندسازی کار فرما چگونه است؟  پاسخی نداده است. </a:t>
            </a:r>
          </a:p>
          <a:p>
            <a:pPr algn="just"/>
            <a:r>
              <a:rPr lang="fa-IR" smtClean="0">
                <a:cs typeface="B Zar" panose="00000400000000000000" pitchFamily="2" charset="-78"/>
              </a:rPr>
              <a:t>به علاوه طبق نظر محققین مرکز پژوهش های </a:t>
            </a:r>
            <a:r>
              <a:rPr lang="fa-IR" smtClean="0">
                <a:cs typeface="B Zar" panose="00000400000000000000" pitchFamily="2" charset="-78"/>
              </a:rPr>
              <a:t>مجلس، </a:t>
            </a:r>
            <a:r>
              <a:rPr lang="fa-IR" smtClean="0">
                <a:cs typeface="B Zar" panose="00000400000000000000" pitchFamily="2" charset="-78"/>
              </a:rPr>
              <a:t>کشوری که از نیروی توانمند و با مهارت در فاوا بهره </a:t>
            </a:r>
            <a:r>
              <a:rPr lang="fa-IR" smtClean="0">
                <a:cs typeface="B Zar" panose="00000400000000000000" pitchFamily="2" charset="-78"/>
              </a:rPr>
              <a:t>ببرد </a:t>
            </a:r>
            <a:r>
              <a:rPr lang="fa-IR" smtClean="0">
                <a:cs typeface="B Zar" panose="00000400000000000000" pitchFamily="2" charset="-78"/>
              </a:rPr>
              <a:t>فرصت های بیشماری  را از دست خواهد داد. </a:t>
            </a:r>
            <a:endParaRPr lang="fa-IR">
              <a:cs typeface="B Zar" panose="00000400000000000000" pitchFamily="2" charset="-78"/>
            </a:endParaRPr>
          </a:p>
        </p:txBody>
      </p:sp>
      <p:sp>
        <p:nvSpPr>
          <p:cNvPr id="4" name="Flowchart: Process 3"/>
          <p:cNvSpPr/>
          <p:nvPr/>
        </p:nvSpPr>
        <p:spPr>
          <a:xfrm>
            <a:off x="1983545" y="4853354"/>
            <a:ext cx="2447778" cy="984738"/>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اثرات برند کارفرما بر جذابیت کارفرما</a:t>
            </a:r>
            <a:endParaRPr lang="fa-IR" sz="2000" b="1">
              <a:solidFill>
                <a:srgbClr val="FF0000"/>
              </a:solidFill>
            </a:endParaRPr>
          </a:p>
        </p:txBody>
      </p:sp>
    </p:spTree>
    <p:extLst>
      <p:ext uri="{BB962C8B-B14F-4D97-AF65-F5344CB8AC3E}">
        <p14:creationId xmlns:p14="http://schemas.microsoft.com/office/powerpoint/2010/main" val="72377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 اساس گزارش آن مرکز، ایران رد بخش سرمایه نیروی انساین  متخصص در حوزه فاوا وضعیت مطلوبی ندارد. رتبه ایران در شاخص سرمایه انسانی </a:t>
            </a:r>
            <a:r>
              <a:rPr lang="fa-IR" sz="3200" smtClean="0">
                <a:solidFill>
                  <a:srgbClr val="FF0000"/>
                </a:solidFill>
                <a:cs typeface="B Zar" panose="00000400000000000000" pitchFamily="2" charset="-78"/>
              </a:rPr>
              <a:t>80 از میان 124 </a:t>
            </a:r>
            <a:r>
              <a:rPr lang="fa-IR" smtClean="0">
                <a:cs typeface="B Zar" panose="00000400000000000000" pitchFamily="2" charset="-78"/>
              </a:rPr>
              <a:t>کشور و همچنین در شاخص استفاده از فاوا در سال </a:t>
            </a:r>
            <a:r>
              <a:rPr lang="fa-IR" smtClean="0">
                <a:cs typeface="B Zar" panose="00000400000000000000" pitchFamily="2" charset="-78"/>
              </a:rPr>
              <a:t>های </a:t>
            </a:r>
            <a:r>
              <a:rPr lang="fa-IR" smtClean="0">
                <a:cs typeface="B Zar" panose="00000400000000000000" pitchFamily="2" charset="-78"/>
              </a:rPr>
              <a:t>اخیر 116 جهان در و شاخص مهارت ها رتبه 68 را در اختیار دارد. با این وضعیت ایران از چشم انداز خود جایگاه نخست مطقه و «برخوردار از دانش پیشرفته، توانا در تولید علم و فن آوری، متکی بر سهم برتر منابع انسانی و سرمایه اجتماعی» دور </a:t>
            </a:r>
            <a:r>
              <a:rPr lang="fa-IR" smtClean="0">
                <a:cs typeface="B Zar" panose="00000400000000000000" pitchFamily="2" charset="-78"/>
              </a:rPr>
              <a:t>خواهد  </a:t>
            </a:r>
            <a:r>
              <a:rPr lang="fa-IR" smtClean="0">
                <a:cs typeface="B Zar" panose="00000400000000000000" pitchFamily="2" charset="-78"/>
              </a:rPr>
              <a:t>ماند(فقیهی و همکاران، 1394) لذا پژوهش حاضر بر آن است که با بررسی صنعت  فاوا به عنوان یک  بازار بیار رقابتی و نیازمند به جذب و نگهداری نیروی انسانی متخصص  متغیرهای کلیدی برند سازی  کارفرما را در این صنعت تشخیص دهد. </a:t>
            </a:r>
            <a:endParaRPr lang="fa-IR">
              <a:cs typeface="B Zar" panose="00000400000000000000" pitchFamily="2" charset="-78"/>
            </a:endParaRPr>
          </a:p>
        </p:txBody>
      </p:sp>
    </p:spTree>
    <p:extLst>
      <p:ext uri="{BB962C8B-B14F-4D97-AF65-F5344CB8AC3E}">
        <p14:creationId xmlns:p14="http://schemas.microsoft.com/office/powerpoint/2010/main" val="532317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Zar" panose="00000400000000000000" pitchFamily="2" charset="-78"/>
              </a:rPr>
              <a:t>3- روش پژوهش</a:t>
            </a:r>
            <a:endParaRPr lang="fa-IR" b="1">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جمع بندی تحقیقات مرور شده، به قرار جدول 1 است. این جدول (که به دلیل محدودیت فضا در بردارنده </a:t>
            </a:r>
            <a:r>
              <a:rPr lang="fa-IR" smtClean="0">
                <a:cs typeface="B Zar" panose="00000400000000000000" pitchFamily="2" charset="-78"/>
              </a:rPr>
              <a:t>مطالعات </a:t>
            </a:r>
            <a:r>
              <a:rPr lang="fa-IR" smtClean="0">
                <a:cs typeface="B Zar" panose="00000400000000000000" pitchFamily="2" charset="-78"/>
              </a:rPr>
              <a:t>مهم است) شامل متغیرهای متعدد </a:t>
            </a:r>
            <a:r>
              <a:rPr lang="fa-IR" smtClean="0">
                <a:cs typeface="B Zar" panose="00000400000000000000" pitchFamily="2" charset="-78"/>
              </a:rPr>
              <a:t>اثرگذار </a:t>
            </a:r>
            <a:r>
              <a:rPr lang="fa-IR" smtClean="0">
                <a:cs typeface="B Zar" panose="00000400000000000000" pitchFamily="2" charset="-78"/>
              </a:rPr>
              <a:t>بر برندسازی کارفرما است. نظر به این که </a:t>
            </a:r>
            <a:r>
              <a:rPr lang="fa-IR" smtClean="0">
                <a:cs typeface="B Zar" panose="00000400000000000000" pitchFamily="2" charset="-78"/>
              </a:rPr>
              <a:t>این متغیرها، </a:t>
            </a:r>
            <a:r>
              <a:rPr lang="fa-IR" smtClean="0">
                <a:cs typeface="B Zar" panose="00000400000000000000" pitchFamily="2" charset="-78"/>
              </a:rPr>
              <a:t>عمدتا تکراری و دارای قابلیت خوشه بندی هستند و با عنایت به این که در مرحله بعدی اثر گذاری  دو به دوی این </a:t>
            </a:r>
            <a:r>
              <a:rPr lang="fa-IR" smtClean="0">
                <a:cs typeface="B Zar" panose="00000400000000000000" pitchFamily="2" charset="-78"/>
              </a:rPr>
              <a:t>متغیرها </a:t>
            </a:r>
            <a:r>
              <a:rPr lang="fa-IR" smtClean="0">
                <a:cs typeface="B Zar" panose="00000400000000000000" pitchFamily="2" charset="-78"/>
              </a:rPr>
              <a:t>بر </a:t>
            </a:r>
            <a:r>
              <a:rPr lang="fa-IR" smtClean="0">
                <a:cs typeface="B Zar" panose="00000400000000000000" pitchFamily="2" charset="-78"/>
              </a:rPr>
              <a:t>یکدیگر </a:t>
            </a:r>
            <a:r>
              <a:rPr lang="fa-IR" smtClean="0">
                <a:cs typeface="B Zar" panose="00000400000000000000" pitchFamily="2" charset="-78"/>
              </a:rPr>
              <a:t>ورودی نرم افزار و چهارچبو اصلی پرسشنامه را تشکیل می دهد. ضروری است که متغیرها در لیست کوتاه تری قرار گیرند. </a:t>
            </a:r>
            <a:endParaRPr lang="fa-IR">
              <a:cs typeface="B Zar" panose="00000400000000000000" pitchFamily="2" charset="-78"/>
            </a:endParaRPr>
          </a:p>
        </p:txBody>
      </p:sp>
    </p:spTree>
    <p:extLst>
      <p:ext uri="{BB962C8B-B14F-4D97-AF65-F5344CB8AC3E}">
        <p14:creationId xmlns:p14="http://schemas.microsoft.com/office/powerpoint/2010/main" val="3470685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بدین </a:t>
            </a:r>
            <a:r>
              <a:rPr lang="fa-IR" smtClean="0">
                <a:cs typeface="B Zar" panose="00000400000000000000" pitchFamily="2" charset="-78"/>
              </a:rPr>
              <a:t>منظور متغیرها در گروه هایی که از نظر تعاریف منابع انسانی با یکدیگر تشانه معانی دارند قرار گرفتند. این دسته بندی ها و عناوین آن ها به تایید متخصصان  منابع انسانی رسید (رواین پژوهش) خروجی نهایی  خوشه بندی  پس از تایید متخصصان  در جدول 2 گزارش شده است. به دلیل گستردگی مطالعات انجام شده و متغیرهای استخراج شده در جدول 2 تنها مطالعاتی ذکر شده اند که نقش اصلی در شکل گیری </a:t>
            </a:r>
            <a:r>
              <a:rPr lang="fa-IR" smtClean="0">
                <a:cs typeface="B Zar" panose="00000400000000000000" pitchFamily="2" charset="-78"/>
              </a:rPr>
              <a:t>متغیرهای نهایی </a:t>
            </a:r>
            <a:r>
              <a:rPr lang="fa-IR" smtClean="0">
                <a:cs typeface="B Zar" panose="00000400000000000000" pitchFamily="2" charset="-78"/>
              </a:rPr>
              <a:t>تحقیق را بر دوش داشته اند. </a:t>
            </a:r>
            <a:endParaRPr lang="fa-IR">
              <a:cs typeface="B Zar" panose="00000400000000000000" pitchFamily="2" charset="-78"/>
            </a:endParaRPr>
          </a:p>
        </p:txBody>
      </p:sp>
      <p:sp>
        <p:nvSpPr>
          <p:cNvPr id="4" name="Rectangle 3"/>
          <p:cNvSpPr/>
          <p:nvPr/>
        </p:nvSpPr>
        <p:spPr>
          <a:xfrm>
            <a:off x="838200" y="4725797"/>
            <a:ext cx="7197804" cy="923330"/>
          </a:xfrm>
          <a:prstGeom prst="rect">
            <a:avLst/>
          </a:prstGeom>
          <a:noFill/>
        </p:spPr>
        <p:txBody>
          <a:bodyPr wrap="none" lIns="91440" tIns="45720" rIns="91440" bIns="45720">
            <a:spAutoFit/>
          </a:bodyPr>
          <a:lstStyle/>
          <a:p>
            <a:pPr algn="ctr"/>
            <a:r>
              <a:rPr lang="fa-IR" sz="5400" b="1" cap="none" spc="0" smtClean="0">
                <a:ln w="10160">
                  <a:solidFill>
                    <a:schemeClr val="accent5"/>
                  </a:solidFill>
                  <a:prstDash val="solid"/>
                </a:ln>
                <a:solidFill>
                  <a:srgbClr val="FFFFFF"/>
                </a:solidFill>
                <a:effectLst>
                  <a:outerShdw blurRad="38100" dist="22860" dir="5400000" algn="tl" rotWithShape="0">
                    <a:srgbClr val="000000">
                      <a:alpha val="30000"/>
                    </a:srgbClr>
                  </a:outerShdw>
                </a:effectLst>
                <a:cs typeface="B Zar" panose="00000400000000000000" pitchFamily="2" charset="-78"/>
              </a:rPr>
              <a:t>خروجی نهایی  خوشه بندی  </a:t>
            </a:r>
            <a:endParaRPr lang="fa-IR" sz="54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02689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solidFill>
                  <a:srgbClr val="FF0000"/>
                </a:solidFill>
                <a:cs typeface="B Zar" panose="00000400000000000000" pitchFamily="2" charset="-78"/>
              </a:rPr>
              <a:t>جدول</a:t>
            </a:r>
            <a:endParaRPr lang="fa-IR">
              <a:solidFill>
                <a:srgbClr val="FF0000"/>
              </a:solidFill>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0752561"/>
              </p:ext>
            </p:extLst>
          </p:nvPr>
        </p:nvGraphicFramePr>
        <p:xfrm>
          <a:off x="838200" y="1825625"/>
          <a:ext cx="10515600" cy="3022600"/>
        </p:xfrm>
        <a:graphic>
          <a:graphicData uri="http://schemas.openxmlformats.org/drawingml/2006/table">
            <a:tbl>
              <a:tblPr rtl="1" firstRow="1" bandRow="1">
                <a:tableStyleId>{5C22544A-7EE6-4342-B048-85BDC9FD1C3A}</a:tableStyleId>
              </a:tblPr>
              <a:tblGrid>
                <a:gridCol w="8331631"/>
                <a:gridCol w="2183969"/>
              </a:tblGrid>
              <a:tr h="370840">
                <a:tc>
                  <a:txBody>
                    <a:bodyPr/>
                    <a:lstStyle/>
                    <a:p>
                      <a:pPr rtl="1"/>
                      <a:r>
                        <a:rPr lang="fa-IR" smtClean="0">
                          <a:solidFill>
                            <a:srgbClr val="FF0000"/>
                          </a:solidFill>
                          <a:cs typeface="B Zar" panose="00000400000000000000" pitchFamily="2" charset="-78"/>
                        </a:rPr>
                        <a:t>فهرست متغیرهای اثر گذار بر برند سازی کارفرما</a:t>
                      </a:r>
                      <a:endParaRPr lang="fa-IR">
                        <a:solidFill>
                          <a:srgbClr val="FF0000"/>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منبع</a:t>
                      </a:r>
                      <a:endParaRPr lang="fa-IR">
                        <a:solidFill>
                          <a:schemeClr val="tx1"/>
                        </a:solidFill>
                        <a:cs typeface="B Zar" panose="00000400000000000000" pitchFamily="2" charset="-78"/>
                      </a:endParaRPr>
                    </a:p>
                  </a:txBody>
                  <a:tcPr>
                    <a:solidFill>
                      <a:schemeClr val="bg1">
                        <a:lumMod val="95000"/>
                      </a:schemeClr>
                    </a:solidFill>
                  </a:tcPr>
                </a:tc>
              </a:tr>
              <a:tr h="370840">
                <a:tc>
                  <a:txBody>
                    <a:bodyPr/>
                    <a:lstStyle/>
                    <a:p>
                      <a:pPr rtl="1"/>
                      <a:r>
                        <a:rPr lang="fa-IR" smtClean="0">
                          <a:cs typeface="B Zar" panose="00000400000000000000" pitchFamily="2" charset="-78"/>
                        </a:rPr>
                        <a:t>امکا پیشرفت و ارتقای شغلی،</a:t>
                      </a:r>
                      <a:r>
                        <a:rPr lang="fa-IR" baseline="0" smtClean="0">
                          <a:cs typeface="B Zar" panose="00000400000000000000" pitchFamily="2" charset="-78"/>
                        </a:rPr>
                        <a:t> چالش بر انگیز بودن  وظایف مناسب برای تقویت رزومه کاری، شیوه های کاری نوآورانه، فرهنگ سازمانی پر قردت و شفاف، اخخلاق حاکم در سامزانف رهبری، مدیریت خوب  ومقیت در بازار  آمزش داخل سازمان، همکاران الهام بخش، پویایی سازمانی، تعادل بین کار و زندگی شخصی، سیسات های دوستدار محیط زیست، گزیشن شغلی بین الملیلی خوش نامی  سازمان امنیت شغلی  کار پروژه حومر تعامل دایم کاری با همکراان، تنوع کار، موقعیت جغرافیایی جذاب، محصو. خدمت جذاب سعت کار یمنعطف محیط کاری رقابتی امکن دو رکاری</a:t>
                      </a:r>
                      <a:endParaRPr lang="fa-IR">
                        <a:cs typeface="B Zar" panose="00000400000000000000" pitchFamily="2" charset="-78"/>
                      </a:endParaRPr>
                    </a:p>
                  </a:txBody>
                  <a:tcPr>
                    <a:solidFill>
                      <a:schemeClr val="bg1">
                        <a:lumMod val="95000"/>
                      </a:schemeClr>
                    </a:solidFill>
                  </a:tcPr>
                </a:tc>
                <a:tc>
                  <a:txBody>
                    <a:bodyPr/>
                    <a:lstStyle/>
                    <a:p>
                      <a:pPr rtl="1"/>
                      <a:r>
                        <a:rPr lang="fa-IR" smtClean="0"/>
                        <a:t>نورنز و یوکسل (2009)</a:t>
                      </a:r>
                      <a:endParaRPr lang="fa-IR"/>
                    </a:p>
                  </a:txBody>
                  <a:tcPr>
                    <a:solidFill>
                      <a:schemeClr val="bg1">
                        <a:lumMod val="95000"/>
                      </a:schemeClr>
                    </a:solidFill>
                  </a:tcPr>
                </a:tc>
              </a:tr>
              <a:tr h="370840">
                <a:tc>
                  <a:txBody>
                    <a:bodyPr/>
                    <a:lstStyle/>
                    <a:p>
                      <a:pPr rtl="1"/>
                      <a:r>
                        <a:rPr lang="fa-IR" smtClean="0">
                          <a:cs typeface="B Zar" panose="00000400000000000000" pitchFamily="2" charset="-78"/>
                        </a:rPr>
                        <a:t>مامریت کاری مکان</a:t>
                      </a:r>
                      <a:r>
                        <a:rPr lang="fa-IR" baseline="0" smtClean="0">
                          <a:cs typeface="B Zar" panose="00000400000000000000" pitchFamily="2" charset="-78"/>
                        </a:rPr>
                        <a:t> زمان منعطف مراقبت از کودکان ساعت کرا تعطیالت وجود امکانات دور کاری کیفیت مدییت ارشد ، سطح فن آوری ف محیط ریس پذیر ، تنساب سازمان اندزاه سازمان ، برند محصول  برند سزامان حقوق مبنا برابرای بیورین (حقوق نسبی) برابری درونی  مزایا گزنیه های سهام شاریط بازنشستگی مزایای بهداشتو سلامت کیفیت مدیریت ارشد ف کیفیت همکاران، شناخت توانمند سازی چالش کار تحرک بین المللی  شفافیت نقش ها مسئلیت پروژه ها</a:t>
                      </a:r>
                      <a:endParaRPr lang="fa-IR">
                        <a:cs typeface="B Zar" panose="00000400000000000000" pitchFamily="2" charset="-78"/>
                      </a:endParaRPr>
                    </a:p>
                  </a:txBody>
                  <a:tcPr>
                    <a:solidFill>
                      <a:schemeClr val="bg1">
                        <a:lumMod val="95000"/>
                      </a:schemeClr>
                    </a:solidFill>
                  </a:tcPr>
                </a:tc>
                <a:tc>
                  <a:txBody>
                    <a:bodyPr/>
                    <a:lstStyle/>
                    <a:p>
                      <a:pPr rtl="1"/>
                      <a:r>
                        <a:rPr lang="fa-IR" smtClean="0"/>
                        <a:t>رحیمیان،</a:t>
                      </a:r>
                      <a:r>
                        <a:rPr lang="fa-IR" baseline="0" smtClean="0"/>
                        <a:t> 1392</a:t>
                      </a:r>
                      <a:endParaRPr lang="fa-IR"/>
                    </a:p>
                  </a:txBody>
                  <a:tcPr>
                    <a:solidFill>
                      <a:schemeClr val="bg1">
                        <a:lumMod val="95000"/>
                      </a:schemeClr>
                    </a:solidFill>
                  </a:tcPr>
                </a:tc>
              </a:tr>
            </a:tbl>
          </a:graphicData>
        </a:graphic>
      </p:graphicFrame>
    </p:spTree>
    <p:extLst>
      <p:ext uri="{BB962C8B-B14F-4D97-AF65-F5344CB8AC3E}">
        <p14:creationId xmlns:p14="http://schemas.microsoft.com/office/powerpoint/2010/main" val="36782511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67395922"/>
              </p:ext>
            </p:extLst>
          </p:nvPr>
        </p:nvGraphicFramePr>
        <p:xfrm>
          <a:off x="838200" y="1825625"/>
          <a:ext cx="10515600" cy="4114800"/>
        </p:xfrm>
        <a:graphic>
          <a:graphicData uri="http://schemas.openxmlformats.org/drawingml/2006/table">
            <a:tbl>
              <a:tblPr rtl="1" firstRow="1" bandRow="1">
                <a:tableStyleId>{5C22544A-7EE6-4342-B048-85BDC9FD1C3A}</a:tableStyleId>
              </a:tblPr>
              <a:tblGrid>
                <a:gridCol w="7851183"/>
                <a:gridCol w="2664417"/>
              </a:tblGrid>
              <a:tr h="370840">
                <a:tc>
                  <a:txBody>
                    <a:bodyPr/>
                    <a:lstStyle/>
                    <a:p>
                      <a:pPr rtl="1"/>
                      <a:r>
                        <a:rPr lang="fa-IR" smtClean="0">
                          <a:solidFill>
                            <a:schemeClr val="tx1"/>
                          </a:solidFill>
                          <a:cs typeface="B Zar" panose="00000400000000000000" pitchFamily="2" charset="-78"/>
                        </a:rPr>
                        <a:t>اطلاعات  غیرمبهم</a:t>
                      </a:r>
                      <a:r>
                        <a:rPr lang="fa-IR" baseline="0" smtClean="0">
                          <a:solidFill>
                            <a:schemeClr val="tx1"/>
                          </a:solidFill>
                          <a:cs typeface="B Zar" panose="00000400000000000000" pitchFamily="2" charset="-78"/>
                        </a:rPr>
                        <a:t> در معرفی سازمان صحت وعده های زمان استخدام همسویی بردنسازی کارفرما با برندسازی محصول و شرکت ثبات برند سازی کارفرما در خلال زمان، سرمایه گذایر بر روی برند سازی کارفرما </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وایلدن و همکاران (1394)</a:t>
                      </a:r>
                      <a:endParaRPr lang="fa-IR">
                        <a:solidFill>
                          <a:schemeClr val="tx1"/>
                        </a:solidFill>
                        <a:cs typeface="B Zar" panose="00000400000000000000" pitchFamily="2" charset="-78"/>
                      </a:endParaRPr>
                    </a:p>
                  </a:txBody>
                  <a:tcPr>
                    <a:solidFill>
                      <a:schemeClr val="bg1">
                        <a:lumMod val="95000"/>
                      </a:schemeClr>
                    </a:solidFill>
                  </a:tcPr>
                </a:tc>
              </a:tr>
              <a:tr h="370840">
                <a:tc>
                  <a:txBody>
                    <a:bodyPr/>
                    <a:lstStyle/>
                    <a:p>
                      <a:pPr rtl="1"/>
                      <a:r>
                        <a:rPr lang="fa-IR" sz="2400" smtClean="0">
                          <a:solidFill>
                            <a:schemeClr val="tx1"/>
                          </a:solidFill>
                          <a:cs typeface="B Zar" panose="00000400000000000000" pitchFamily="2" charset="-78"/>
                        </a:rPr>
                        <a:t>مزایا و جبران خدمات محیط کار استحکام بردن شرکت</a:t>
                      </a:r>
                      <a:r>
                        <a:rPr lang="fa-IR" sz="2400" baseline="0" smtClean="0">
                          <a:solidFill>
                            <a:schemeClr val="tx1"/>
                          </a:solidFill>
                          <a:cs typeface="B Zar" panose="00000400000000000000" pitchFamily="2" charset="-78"/>
                        </a:rPr>
                        <a:t>  و محصول  محیط و فرهنگ شرکت تعادل کار و زندگی </a:t>
                      </a:r>
                      <a:endParaRPr lang="fa-IR" sz="2400">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فقیهی پور</a:t>
                      </a:r>
                      <a:r>
                        <a:rPr lang="fa-IR" baseline="0" smtClean="0">
                          <a:solidFill>
                            <a:schemeClr val="tx1"/>
                          </a:solidFill>
                          <a:cs typeface="B Zar" panose="00000400000000000000" pitchFamily="2" charset="-78"/>
                        </a:rPr>
                        <a:t> و همکاران (1394)</a:t>
                      </a:r>
                      <a:endParaRPr lang="fa-IR">
                        <a:solidFill>
                          <a:schemeClr val="tx1"/>
                        </a:solidFill>
                        <a:cs typeface="B Zar" panose="00000400000000000000" pitchFamily="2" charset="-78"/>
                      </a:endParaRPr>
                    </a:p>
                  </a:txBody>
                  <a:tcPr>
                    <a:solidFill>
                      <a:schemeClr val="bg1">
                        <a:lumMod val="95000"/>
                      </a:schemeClr>
                    </a:solidFill>
                  </a:tcPr>
                </a:tc>
              </a:tr>
              <a:tr h="370840">
                <a:tc>
                  <a:txBody>
                    <a:bodyPr/>
                    <a:lstStyle/>
                    <a:p>
                      <a:pPr rtl="1"/>
                      <a:r>
                        <a:rPr lang="fa-IR" sz="2400" smtClean="0">
                          <a:solidFill>
                            <a:schemeClr val="tx1"/>
                          </a:solidFill>
                          <a:cs typeface="B Zar" panose="00000400000000000000" pitchFamily="2" charset="-78"/>
                        </a:rPr>
                        <a:t>صداقت و قابل اعتماد بودن سازمان انگیختگی و هیجا</a:t>
                      </a:r>
                      <a:r>
                        <a:rPr lang="fa-IR" sz="2400" baseline="0" smtClean="0">
                          <a:solidFill>
                            <a:schemeClr val="tx1"/>
                          </a:solidFill>
                          <a:cs typeface="B Zar" panose="00000400000000000000" pitchFamily="2" charset="-78"/>
                        </a:rPr>
                        <a:t>ن فردی، سطح پرستیژ کار انعطاف پذیری شایستگی سازمان</a:t>
                      </a:r>
                      <a:endParaRPr lang="fa-IR" sz="2400">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رمبل و کینگ (2012)</a:t>
                      </a:r>
                      <a:endParaRPr lang="fa-IR">
                        <a:solidFill>
                          <a:schemeClr val="tx1"/>
                        </a:solidFill>
                        <a:cs typeface="B Zar" panose="00000400000000000000" pitchFamily="2" charset="-78"/>
                      </a:endParaRPr>
                    </a:p>
                  </a:txBody>
                  <a:tcPr>
                    <a:solidFill>
                      <a:schemeClr val="bg1">
                        <a:lumMod val="95000"/>
                      </a:schemeClr>
                    </a:solidFill>
                  </a:tcPr>
                </a:tc>
              </a:tr>
              <a:tr h="370840">
                <a:tc>
                  <a:txBody>
                    <a:bodyPr/>
                    <a:lstStyle/>
                    <a:p>
                      <a:pPr rtl="1"/>
                      <a:r>
                        <a:rPr lang="fa-IR" sz="2400" smtClean="0">
                          <a:solidFill>
                            <a:schemeClr val="tx1"/>
                          </a:solidFill>
                          <a:cs typeface="B Zar" panose="00000400000000000000" pitchFamily="2" charset="-78"/>
                        </a:rPr>
                        <a:t>تعاملات کاری روزانه اهیت</a:t>
                      </a:r>
                      <a:r>
                        <a:rPr lang="fa-IR" sz="2400" baseline="0" smtClean="0">
                          <a:solidFill>
                            <a:schemeClr val="tx1"/>
                          </a:solidFill>
                          <a:cs typeface="B Zar" panose="00000400000000000000" pitchFamily="2" charset="-78"/>
                        </a:rPr>
                        <a:t> دادن به اتفاقات مهم سامزان یو فردی مدیر مستقیم در نقش جهت دهن به فرهنگ سازمانی باخورد دو سویه انسان کارمند و کارفرما فرصت ها شرایط پیشرفت شغلی و رشد دایمی سیستم جبرانی عادلانه و شفاف محیط و فضای کاری مناب و زیر ساخت های اداری تعاملات اجتماعی </a:t>
                      </a:r>
                      <a:endParaRPr lang="fa-IR" sz="2400">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 مک لارن 2011</a:t>
                      </a:r>
                      <a:endParaRPr lang="fa-IR">
                        <a:solidFill>
                          <a:schemeClr val="tx1"/>
                        </a:solidFill>
                        <a:cs typeface="B Zar" panose="00000400000000000000" pitchFamily="2" charset="-78"/>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151457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7738612"/>
              </p:ext>
            </p:extLst>
          </p:nvPr>
        </p:nvGraphicFramePr>
        <p:xfrm>
          <a:off x="838200" y="1825625"/>
          <a:ext cx="10515600" cy="1376680"/>
        </p:xfrm>
        <a:graphic>
          <a:graphicData uri="http://schemas.openxmlformats.org/drawingml/2006/table">
            <a:tbl>
              <a:tblPr rtl="1" firstRow="1" bandRow="1">
                <a:tableStyleId>{5C22544A-7EE6-4342-B048-85BDC9FD1C3A}</a:tableStyleId>
              </a:tblPr>
              <a:tblGrid>
                <a:gridCol w="7879080"/>
                <a:gridCol w="2636520"/>
              </a:tblGrid>
              <a:tr h="370840">
                <a:tc>
                  <a:txBody>
                    <a:bodyPr/>
                    <a:lstStyle/>
                    <a:p>
                      <a:pPr algn="just" rtl="1"/>
                      <a:r>
                        <a:rPr lang="fa-IR" sz="2000" b="0" smtClean="0">
                          <a:solidFill>
                            <a:schemeClr val="tx1"/>
                          </a:solidFill>
                          <a:cs typeface="B Zar" panose="00000400000000000000" pitchFamily="2" charset="-78"/>
                        </a:rPr>
                        <a:t>تریجحات اتصاید ترجیحات رواین</a:t>
                      </a:r>
                      <a:r>
                        <a:rPr lang="fa-IR" sz="2000" b="0" baseline="0" smtClean="0">
                          <a:solidFill>
                            <a:schemeClr val="tx1"/>
                          </a:solidFill>
                          <a:cs typeface="B Zar" panose="00000400000000000000" pitchFamily="2" charset="-78"/>
                        </a:rPr>
                        <a:t> کیفیت فرهنگ مچموعه کار چالشی،  تعادل کار- زندگی، پاداش های مالی غیر مستقیم، پاداش های مالی مستقیم، برند سازمان  ارتباط ان لاین  و آفلاین داخلی استاندارد سازی منابع </a:t>
                      </a:r>
                      <a:endParaRPr lang="fa-IR" sz="2000" b="0">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rPr>
                        <a:t>خدامی و اصانلو (1394)</a:t>
                      </a:r>
                      <a:endParaRPr lang="fa-IR">
                        <a:solidFill>
                          <a:schemeClr val="tx1"/>
                        </a:solidFill>
                      </a:endParaRPr>
                    </a:p>
                  </a:txBody>
                  <a:tcPr>
                    <a:solidFill>
                      <a:schemeClr val="bg1">
                        <a:lumMod val="95000"/>
                      </a:schemeClr>
                    </a:solidFill>
                  </a:tcPr>
                </a:tc>
              </a:tr>
              <a:tr h="370840">
                <a:tc>
                  <a:txBody>
                    <a:bodyPr/>
                    <a:lstStyle/>
                    <a:p>
                      <a:pPr rtl="1"/>
                      <a:endParaRPr lang="fa-IR">
                        <a:solidFill>
                          <a:schemeClr val="tx1"/>
                        </a:solidFill>
                      </a:endParaRPr>
                    </a:p>
                  </a:txBody>
                  <a:tcPr>
                    <a:solidFill>
                      <a:schemeClr val="bg1">
                        <a:lumMod val="95000"/>
                      </a:schemeClr>
                    </a:solidFill>
                  </a:tcPr>
                </a:tc>
                <a:tc>
                  <a:txBody>
                    <a:bodyPr/>
                    <a:lstStyle/>
                    <a:p>
                      <a:pPr rtl="1"/>
                      <a:endParaRPr lang="fa-IR">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10163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روایی محتوایی و اعتبار پرسشنامه موصوف مورد سنجش و تایید قرار رگفت. 16 متخصص و خبره در خصوص میزان اثرگذاری متغیر هابر یکدیگر نظر دادند. نوآوری این تحقیق تحلیل اثرات متقابل متغیرهای کلیدی برندسازی کارفرما است . اطلاعات به دست آمده با استفاده از نرم افزار میک مک تحلیل شد و نتیاج این تحقیق جایگاه متغیر های برندسازی کارفرما در صنعت فاوا از حیث اثرگذاری  و اثرپذیری و نقش آن ها را در بردن سازی کارفرما تعیین می نماید. </a:t>
            </a:r>
            <a:endParaRPr lang="fa-IR">
              <a:cs typeface="B Zar" panose="00000400000000000000" pitchFamily="2" charset="-78"/>
            </a:endParaRPr>
          </a:p>
        </p:txBody>
      </p:sp>
      <p:sp>
        <p:nvSpPr>
          <p:cNvPr id="4" name="Rectangle 3"/>
          <p:cNvSpPr/>
          <p:nvPr/>
        </p:nvSpPr>
        <p:spPr>
          <a:xfrm>
            <a:off x="838200" y="5219215"/>
            <a:ext cx="8577989" cy="769441"/>
          </a:xfrm>
          <a:prstGeom prst="rect">
            <a:avLst/>
          </a:prstGeom>
        </p:spPr>
        <p:style>
          <a:lnRef idx="0">
            <a:schemeClr val="accent2"/>
          </a:lnRef>
          <a:fillRef idx="3">
            <a:schemeClr val="accent2"/>
          </a:fillRef>
          <a:effectRef idx="3">
            <a:schemeClr val="accent2"/>
          </a:effectRef>
          <a:fontRef idx="minor">
            <a:schemeClr val="lt1"/>
          </a:fontRef>
        </p:style>
        <p:txBody>
          <a:bodyPr wrap="none" lIns="91440" tIns="45720" rIns="91440" bIns="45720">
            <a:spAutoFit/>
          </a:bodyPr>
          <a:lstStyle/>
          <a:p>
            <a:pPr algn="ctr"/>
            <a:r>
              <a:rPr lang="fa-IR" sz="4400">
                <a:cs typeface="B Zar" panose="00000400000000000000" pitchFamily="2" charset="-78"/>
              </a:rPr>
              <a:t>جایگاه متغیر های برندسازی کارفرما در صنعت فاوا</a:t>
            </a:r>
            <a:endParaRPr lang="fa-IR" sz="4400" b="1" cap="none" spc="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526645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جدول 2 لیست متغیرها تاثیر گذار بر برند اازی کارفرما  و شاخصهای معرف هر یک زا آنها </a:t>
            </a:r>
            <a:endParaRPr lang="fa-IR">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94948109"/>
              </p:ext>
            </p:extLst>
          </p:nvPr>
        </p:nvGraphicFramePr>
        <p:xfrm>
          <a:off x="838200" y="1825625"/>
          <a:ext cx="10515600" cy="5486400"/>
        </p:xfrm>
        <a:graphic>
          <a:graphicData uri="http://schemas.openxmlformats.org/drawingml/2006/table">
            <a:tbl>
              <a:tblPr rtl="1" firstRow="1" bandRow="1">
                <a:tableStyleId>{5C22544A-7EE6-4342-B048-85BDC9FD1C3A}</a:tableStyleId>
              </a:tblPr>
              <a:tblGrid>
                <a:gridCol w="3505200"/>
                <a:gridCol w="3505200"/>
                <a:gridCol w="3505200"/>
              </a:tblGrid>
              <a:tr h="370840">
                <a:tc>
                  <a:txBody>
                    <a:bodyPr/>
                    <a:lstStyle/>
                    <a:p>
                      <a:pPr rtl="1"/>
                      <a:r>
                        <a:rPr lang="fa-IR" smtClean="0">
                          <a:solidFill>
                            <a:schemeClr val="tx1"/>
                          </a:solidFill>
                        </a:rPr>
                        <a:t>نام متغیرهای مورد استفاده ادر</a:t>
                      </a:r>
                      <a:r>
                        <a:rPr lang="fa-IR" baseline="0" smtClean="0">
                          <a:solidFill>
                            <a:schemeClr val="tx1"/>
                          </a:solidFill>
                        </a:rPr>
                        <a:t> پژوهش</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متغیرهای جزیی استخراج شده از ادییات</a:t>
                      </a:r>
                      <a:r>
                        <a:rPr lang="fa-IR" baseline="0" smtClean="0">
                          <a:solidFill>
                            <a:schemeClr val="tx1"/>
                          </a:solidFill>
                        </a:rPr>
                        <a:t> پژوهش</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منابعی که به</a:t>
                      </a:r>
                      <a:r>
                        <a:rPr lang="fa-IR" baseline="0" smtClean="0">
                          <a:solidFill>
                            <a:schemeClr val="tx1"/>
                          </a:solidFill>
                        </a:rPr>
                        <a:t> این متغیرها دلالت دارند</a:t>
                      </a:r>
                      <a:endParaRPr lang="fa-IR">
                        <a:solidFill>
                          <a:schemeClr val="tx1"/>
                        </a:solidFill>
                      </a:endParaRPr>
                    </a:p>
                  </a:txBody>
                  <a:tcPr>
                    <a:solidFill>
                      <a:schemeClr val="bg1">
                        <a:lumMod val="95000"/>
                      </a:schemeClr>
                    </a:solidFill>
                  </a:tcPr>
                </a:tc>
              </a:tr>
              <a:tr h="370840">
                <a:tc>
                  <a:txBody>
                    <a:bodyPr/>
                    <a:lstStyle/>
                    <a:p>
                      <a:pPr rtl="1"/>
                      <a:r>
                        <a:rPr lang="fa-IR" smtClean="0">
                          <a:solidFill>
                            <a:schemeClr val="tx1"/>
                          </a:solidFill>
                        </a:rPr>
                        <a:t>خوش نامی سازمان  از نظر</a:t>
                      </a:r>
                      <a:r>
                        <a:rPr lang="fa-IR" baseline="0" smtClean="0">
                          <a:solidFill>
                            <a:schemeClr val="tx1"/>
                          </a:solidFill>
                        </a:rPr>
                        <a:t> حرفه ای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برند سامزان</a:t>
                      </a:r>
                      <a:r>
                        <a:rPr lang="fa-IR" baseline="0" smtClean="0">
                          <a:solidFill>
                            <a:schemeClr val="tx1"/>
                          </a:solidFill>
                        </a:rPr>
                        <a:t> ، برند محصول  موفقیت در بازار خوش نامیئ سازمان سطح پرستیژ کاری سطح فن آوری مححصول با خدمت جذاب</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 رحیمیان 1392  خدامی و</a:t>
                      </a:r>
                      <a:r>
                        <a:rPr lang="fa-IR" baseline="0" smtClean="0">
                          <a:solidFill>
                            <a:schemeClr val="tx1"/>
                          </a:solidFill>
                        </a:rPr>
                        <a:t> اصنلو  1394 وایلدن و همارن ، 2010،  نورونز و یوکسل، 2004  بک هاوس و تیکو 2003</a:t>
                      </a:r>
                      <a:endParaRPr lang="fa-IR">
                        <a:solidFill>
                          <a:schemeClr val="tx1"/>
                        </a:solidFill>
                      </a:endParaRPr>
                    </a:p>
                  </a:txBody>
                  <a:tcPr>
                    <a:solidFill>
                      <a:schemeClr val="bg1">
                        <a:lumMod val="95000"/>
                      </a:schemeClr>
                    </a:solidFill>
                  </a:tcPr>
                </a:tc>
              </a:tr>
              <a:tr h="370840">
                <a:tc>
                  <a:txBody>
                    <a:bodyPr/>
                    <a:lstStyle/>
                    <a:p>
                      <a:pPr rtl="1"/>
                      <a:r>
                        <a:rPr lang="fa-IR" smtClean="0">
                          <a:solidFill>
                            <a:schemeClr val="tx1"/>
                          </a:solidFill>
                        </a:rPr>
                        <a:t>خوش نامی</a:t>
                      </a:r>
                      <a:r>
                        <a:rPr lang="fa-IR" baseline="0" smtClean="0">
                          <a:solidFill>
                            <a:schemeClr val="tx1"/>
                          </a:solidFill>
                        </a:rPr>
                        <a:t> سازمان از نظر ازش اجتماعی</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پایبندی و همسویی با مسئولیت</a:t>
                      </a:r>
                      <a:r>
                        <a:rPr lang="fa-IR" baseline="0" smtClean="0">
                          <a:solidFill>
                            <a:schemeClr val="tx1"/>
                          </a:solidFill>
                        </a:rPr>
                        <a:t> ها و ارزش های اجتماعی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رحیمیان 1392،  رمبل و کینگ،</a:t>
                      </a:r>
                      <a:r>
                        <a:rPr lang="fa-IR" baseline="0" smtClean="0">
                          <a:solidFill>
                            <a:schemeClr val="tx1"/>
                          </a:solidFill>
                        </a:rPr>
                        <a:t> 2014 نورونز و یوکسل، 2009، سیمونس، 2009</a:t>
                      </a:r>
                      <a:endParaRPr lang="fa-IR">
                        <a:solidFill>
                          <a:schemeClr val="tx1"/>
                        </a:solidFill>
                      </a:endParaRPr>
                    </a:p>
                  </a:txBody>
                  <a:tcPr>
                    <a:solidFill>
                      <a:schemeClr val="bg1">
                        <a:lumMod val="95000"/>
                      </a:schemeClr>
                    </a:solidFill>
                  </a:tcPr>
                </a:tc>
              </a:tr>
              <a:tr h="370840">
                <a:tc>
                  <a:txBody>
                    <a:bodyPr/>
                    <a:lstStyle/>
                    <a:p>
                      <a:pPr rtl="1"/>
                      <a:r>
                        <a:rPr lang="fa-IR" smtClean="0">
                          <a:solidFill>
                            <a:schemeClr val="tx1"/>
                          </a:solidFill>
                        </a:rPr>
                        <a:t>تعاملت</a:t>
                      </a:r>
                      <a:r>
                        <a:rPr lang="fa-IR" baseline="0" smtClean="0">
                          <a:solidFill>
                            <a:schemeClr val="tx1"/>
                          </a:solidFill>
                        </a:rPr>
                        <a:t> و راتبطاات بیروین سازمان</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موقعیت</a:t>
                      </a:r>
                      <a:r>
                        <a:rPr lang="fa-IR" baseline="0" smtClean="0">
                          <a:solidFill>
                            <a:schemeClr val="tx1"/>
                          </a:solidFill>
                        </a:rPr>
                        <a:t> جغرافیایی جذاب و در نتیجه سهولت تعاملات (با ذی نفعان ) حجم و عمق  تعاملات برون سازمانی  گستردگی شبکه ذی نفعان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رحیمیان 1392 و یوکسل 2009</a:t>
                      </a:r>
                      <a:endParaRPr lang="fa-IR">
                        <a:solidFill>
                          <a:schemeClr val="tx1"/>
                        </a:solidFill>
                      </a:endParaRPr>
                    </a:p>
                  </a:txBody>
                  <a:tcPr>
                    <a:solidFill>
                      <a:schemeClr val="bg1">
                        <a:lumMod val="95000"/>
                      </a:schemeClr>
                    </a:solidFill>
                  </a:tcPr>
                </a:tc>
              </a:tr>
              <a:tr h="370840">
                <a:tc>
                  <a:txBody>
                    <a:bodyPr/>
                    <a:lstStyle/>
                    <a:p>
                      <a:pPr rtl="1"/>
                      <a:r>
                        <a:rPr lang="fa-IR" smtClean="0">
                          <a:solidFill>
                            <a:schemeClr val="tx1"/>
                          </a:solidFill>
                        </a:rPr>
                        <a:t>جذابیت محیط و فضای</a:t>
                      </a:r>
                      <a:r>
                        <a:rPr lang="fa-IR" baseline="0" smtClean="0">
                          <a:solidFill>
                            <a:schemeClr val="tx1"/>
                          </a:solidFill>
                        </a:rPr>
                        <a:t> کاری</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 اندازه و تناسب سازمانف</a:t>
                      </a:r>
                      <a:r>
                        <a:rPr lang="fa-IR" baseline="0" smtClean="0">
                          <a:solidFill>
                            <a:schemeClr val="tx1"/>
                          </a:solidFill>
                        </a:rPr>
                        <a:t> محیط .و فضای کاری مناسب و زیرساخت های اداری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رحییمیان 1392،  جورگنز،</a:t>
                      </a:r>
                      <a:r>
                        <a:rPr lang="fa-IR" baseline="0" smtClean="0">
                          <a:solidFill>
                            <a:schemeClr val="tx1"/>
                          </a:solidFill>
                        </a:rPr>
                        <a:t> 2005</a:t>
                      </a:r>
                      <a:endParaRPr lang="fa-IR">
                        <a:solidFill>
                          <a:schemeClr val="tx1"/>
                        </a:solidFill>
                      </a:endParaRPr>
                    </a:p>
                  </a:txBody>
                  <a:tcPr>
                    <a:solidFill>
                      <a:schemeClr val="bg1">
                        <a:lumMod val="95000"/>
                      </a:schemeClr>
                    </a:solidFill>
                  </a:tcPr>
                </a:tc>
              </a:tr>
              <a:tr h="370840">
                <a:tc>
                  <a:txBody>
                    <a:bodyPr/>
                    <a:lstStyle/>
                    <a:p>
                      <a:pPr rtl="1"/>
                      <a:r>
                        <a:rPr lang="fa-IR" smtClean="0">
                          <a:solidFill>
                            <a:schemeClr val="tx1"/>
                          </a:solidFill>
                        </a:rPr>
                        <a:t>سبک مدیریت و رهبری در سازمان</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کیفیت مدیریت و سیستم های بازخورد خلاقیت در ارزیابی عملرد  شفایفت نقش ها عدالت سازمانی</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رحیمیان، 1392، مک</a:t>
                      </a:r>
                      <a:r>
                        <a:rPr lang="fa-IR" baseline="0" smtClean="0">
                          <a:solidFill>
                            <a:schemeClr val="tx1"/>
                          </a:solidFill>
                        </a:rPr>
                        <a:t> لارن  2011، نورونز و یوکسل 2009، سیمونس  2009 والاس و همکاران 2013 کشیاپ  و رنجنکار، 2016</a:t>
                      </a:r>
                      <a:endParaRPr lang="fa-IR">
                        <a:solidFill>
                          <a:schemeClr val="tx1"/>
                        </a:solidFill>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3109975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4815384"/>
              </p:ext>
            </p:extLst>
          </p:nvPr>
        </p:nvGraphicFramePr>
        <p:xfrm>
          <a:off x="838200" y="1949612"/>
          <a:ext cx="10515600" cy="5394960"/>
        </p:xfrm>
        <a:graphic>
          <a:graphicData uri="http://schemas.openxmlformats.org/drawingml/2006/table">
            <a:tbl>
              <a:tblPr rtl="1" firstRow="1" bandRow="1">
                <a:tableStyleId>{5C22544A-7EE6-4342-B048-85BDC9FD1C3A}</a:tableStyleId>
              </a:tblPr>
              <a:tblGrid>
                <a:gridCol w="2240797"/>
                <a:gridCol w="5052447"/>
                <a:gridCol w="3222356"/>
              </a:tblGrid>
              <a:tr h="370840">
                <a:tc>
                  <a:txBody>
                    <a:bodyPr/>
                    <a:lstStyle/>
                    <a:p>
                      <a:pPr rtl="1"/>
                      <a:r>
                        <a:rPr lang="fa-IR" baseline="0" smtClean="0">
                          <a:solidFill>
                            <a:schemeClr val="tx1"/>
                          </a:solidFill>
                          <a:cs typeface="B Zar" panose="00000400000000000000" pitchFamily="2" charset="-78"/>
                        </a:rPr>
                        <a:t>صداقت  و شفافیت  در  سازمان</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الطاعت</a:t>
                      </a:r>
                      <a:r>
                        <a:rPr lang="fa-IR" baseline="0" smtClean="0">
                          <a:solidFill>
                            <a:schemeClr val="tx1"/>
                          </a:solidFill>
                          <a:cs typeface="B Zar" panose="00000400000000000000" pitchFamily="2" charset="-78"/>
                        </a:rPr>
                        <a:t>  صادفقلنه در بدو  ستخدام  و ثبات آنه ا در خلال زمان جریان آزاد اطلاعات </a:t>
                      </a:r>
                      <a:endParaRPr lang="fa-IR">
                        <a:solidFill>
                          <a:schemeClr val="tx1"/>
                        </a:solidFill>
                        <a:cs typeface="B Zar" panose="00000400000000000000" pitchFamily="2" charset="-78"/>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cs typeface="B Zar" panose="00000400000000000000" pitchFamily="2" charset="-78"/>
                        </a:rPr>
                        <a:t>رحیمییان، 1392، رمبل</a:t>
                      </a:r>
                      <a:r>
                        <a:rPr lang="fa-IR" baseline="0" smtClean="0">
                          <a:solidFill>
                            <a:schemeClr val="tx1"/>
                          </a:solidFill>
                          <a:cs typeface="B Zar" panose="00000400000000000000" pitchFamily="2" charset="-78"/>
                        </a:rPr>
                        <a:t> و کینگ 2012  نورونز و یوکسل 2009 جورگنز 2005</a:t>
                      </a:r>
                      <a:endParaRPr lang="fa-IR">
                        <a:solidFill>
                          <a:schemeClr val="tx1"/>
                        </a:solidFill>
                        <a:cs typeface="B Zar" panose="00000400000000000000" pitchFamily="2" charset="-78"/>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cs typeface="B Zar" panose="00000400000000000000" pitchFamily="2" charset="-78"/>
                        </a:rPr>
                        <a:t>پویایی</a:t>
                      </a:r>
                      <a:r>
                        <a:rPr lang="fa-IR" baseline="0" smtClean="0">
                          <a:solidFill>
                            <a:schemeClr val="tx1"/>
                          </a:solidFill>
                          <a:cs typeface="B Zar" panose="00000400000000000000" pitchFamily="2" charset="-78"/>
                        </a:rPr>
                        <a:t> تنوع  و نواور بودن شغل </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 پویایی</a:t>
                      </a:r>
                      <a:r>
                        <a:rPr lang="fa-IR" baseline="0" smtClean="0">
                          <a:solidFill>
                            <a:schemeClr val="tx1"/>
                          </a:solidFill>
                          <a:cs typeface="B Zar" panose="00000400000000000000" pitchFamily="2" charset="-78"/>
                        </a:rPr>
                        <a:t>  چالش بر انگیز بودن  و تنوع کار، شیو های کاری نوآورانه</a:t>
                      </a:r>
                      <a:endParaRPr lang="fa-IR">
                        <a:solidFill>
                          <a:schemeClr val="tx1"/>
                        </a:solidFill>
                        <a:cs typeface="B Zar" panose="00000400000000000000" pitchFamily="2" charset="-78"/>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cs typeface="B Zar" panose="00000400000000000000" pitchFamily="2" charset="-78"/>
                        </a:rPr>
                        <a:t>رحیمیان</a:t>
                      </a:r>
                      <a:r>
                        <a:rPr lang="fa-IR" baseline="0" smtClean="0">
                          <a:solidFill>
                            <a:schemeClr val="tx1"/>
                          </a:solidFill>
                          <a:cs typeface="B Zar" panose="00000400000000000000" pitchFamily="2" charset="-78"/>
                        </a:rPr>
                        <a:t>  1392 خدامی و اصنالو 1392 نورونز  و یوکسل 2009 جورگینز 2005</a:t>
                      </a:r>
                      <a:endParaRPr lang="fa-IR">
                        <a:solidFill>
                          <a:schemeClr val="tx1"/>
                        </a:solidFill>
                        <a:cs typeface="B Zar" panose="00000400000000000000" pitchFamily="2" charset="-78"/>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cs typeface="B Zar" panose="00000400000000000000" pitchFamily="2" charset="-78"/>
                        </a:rPr>
                        <a:t>انعطاف پذییر کار </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 زمان کاری منعطف کار پروژه محرو  و دور کاری </a:t>
                      </a:r>
                      <a:endParaRPr lang="fa-IR">
                        <a:solidFill>
                          <a:schemeClr val="tx1"/>
                        </a:solidFill>
                        <a:cs typeface="B Zar" panose="00000400000000000000" pitchFamily="2" charset="-78"/>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cs typeface="B Zar" panose="00000400000000000000" pitchFamily="2" charset="-78"/>
                        </a:rPr>
                        <a:t>رحیمیان 1392  رمبل و کینگ  2016  نورونز و یوکسل ، 2009</a:t>
                      </a:r>
                      <a:endParaRPr lang="fa-IR">
                        <a:solidFill>
                          <a:schemeClr val="tx1"/>
                        </a:solidFill>
                        <a:cs typeface="B Zar" panose="00000400000000000000" pitchFamily="2" charset="-78"/>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rPr>
                        <a:t>امکان  رشد حرفه ای   ارتقای شغلی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متناسب</a:t>
                      </a:r>
                      <a:r>
                        <a:rPr lang="fa-IR" baseline="0" smtClean="0">
                          <a:solidFill>
                            <a:schemeClr val="tx1"/>
                          </a:solidFill>
                        </a:rPr>
                        <a:t> با رزومه کار، توانمند سازی  شغلو فرصت های شغلی بین الممللی آموزش هیا داخل سازمان</a:t>
                      </a:r>
                      <a:endParaRPr lang="fa-IR">
                        <a:solidFill>
                          <a:schemeClr val="tx1"/>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rPr>
                        <a:t>مک لارن 2011،  نورونز</a:t>
                      </a:r>
                      <a:r>
                        <a:rPr lang="fa-IR" baseline="0" smtClean="0">
                          <a:solidFill>
                            <a:schemeClr val="tx1"/>
                          </a:solidFill>
                        </a:rPr>
                        <a:t>  و یوکسل 2009 سیمونس  2002 جورگنز 2005</a:t>
                      </a:r>
                      <a:endParaRPr lang="fa-IR">
                        <a:solidFill>
                          <a:schemeClr val="tx1"/>
                        </a:solidFill>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rPr>
                        <a:t>اثربخش بودن تعاملات رسمی درو</a:t>
                      </a:r>
                      <a:r>
                        <a:rPr lang="fa-IR" baseline="0" smtClean="0">
                          <a:solidFill>
                            <a:schemeClr val="tx1"/>
                          </a:solidFill>
                        </a:rPr>
                        <a:t>ن سازمانی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 کفییت همکاران  و تعامل</a:t>
                      </a:r>
                      <a:r>
                        <a:rPr lang="fa-IR" baseline="0" smtClean="0">
                          <a:solidFill>
                            <a:schemeClr val="tx1"/>
                          </a:solidFill>
                        </a:rPr>
                        <a:t> دایمی  با آنها، محیط رقابتی </a:t>
                      </a:r>
                      <a:endParaRPr lang="fa-IR">
                        <a:solidFill>
                          <a:schemeClr val="tx1"/>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rPr>
                        <a:t>مک لارن 2011،  نورونز و یوسکل 2002</a:t>
                      </a:r>
                      <a:endParaRPr lang="fa-IR">
                        <a:solidFill>
                          <a:schemeClr val="tx1"/>
                        </a:solidFill>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rPr>
                        <a:t>جذابیت</a:t>
                      </a:r>
                      <a:r>
                        <a:rPr lang="fa-IR" baseline="0" smtClean="0">
                          <a:solidFill>
                            <a:schemeClr val="tx1"/>
                          </a:solidFill>
                        </a:rPr>
                        <a:t> تعاملات غیررسمی درون سازمانی</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تعاملات اجتماعیف</a:t>
                      </a:r>
                      <a:r>
                        <a:rPr lang="fa-IR" baseline="0" smtClean="0">
                          <a:solidFill>
                            <a:schemeClr val="tx1"/>
                          </a:solidFill>
                        </a:rPr>
                        <a:t> ارتباطات داخلی ان لاین  و آفلاین </a:t>
                      </a:r>
                      <a:endParaRPr lang="fa-IR">
                        <a:solidFill>
                          <a:schemeClr val="tx1"/>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rPr>
                        <a:t>خدایی و اصانلو 1394 و مک لارن 2011</a:t>
                      </a:r>
                      <a:endParaRPr lang="fa-IR">
                        <a:solidFill>
                          <a:schemeClr val="tx1"/>
                        </a:solidFill>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rPr>
                        <a:t>ارضا</a:t>
                      </a:r>
                      <a:r>
                        <a:rPr lang="fa-IR" baseline="0" smtClean="0">
                          <a:solidFill>
                            <a:schemeClr val="tx1"/>
                          </a:solidFill>
                        </a:rPr>
                        <a:t> ابعاد روان شناختی و شخصی کارکنان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 ارزش</a:t>
                      </a:r>
                      <a:r>
                        <a:rPr lang="fa-IR" baseline="0" smtClean="0">
                          <a:solidFill>
                            <a:schemeClr val="tx1"/>
                          </a:solidFill>
                        </a:rPr>
                        <a:t> تعلق گرفته به کارکنان اهمیت دادن به اتفاقت  مهم در زندگی  فرد، امینت  شغلی، تعامل در کار- زندگی </a:t>
                      </a:r>
                      <a:endParaRPr lang="fa-IR">
                        <a:solidFill>
                          <a:schemeClr val="tx1"/>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rPr>
                        <a:t>خدامی و اصانلو 1394  نورونز</a:t>
                      </a:r>
                      <a:r>
                        <a:rPr lang="fa-IR" baseline="0" smtClean="0">
                          <a:solidFill>
                            <a:schemeClr val="tx1"/>
                          </a:solidFill>
                        </a:rPr>
                        <a:t>  و یوکسل 2009، سیمونس  2009  جورگنز 2004</a:t>
                      </a:r>
                      <a:endParaRPr lang="fa-IR">
                        <a:solidFill>
                          <a:schemeClr val="tx1"/>
                        </a:solidFill>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r h="370840">
                <a:tc>
                  <a:txBody>
                    <a:bodyPr/>
                    <a:lstStyle/>
                    <a:p>
                      <a:pPr rtl="1"/>
                      <a:r>
                        <a:rPr lang="fa-IR" smtClean="0">
                          <a:solidFill>
                            <a:schemeClr val="tx1"/>
                          </a:solidFill>
                        </a:rPr>
                        <a:t>مقبولیت</a:t>
                      </a:r>
                      <a:r>
                        <a:rPr lang="fa-IR" baseline="0" smtClean="0">
                          <a:solidFill>
                            <a:schemeClr val="tx1"/>
                          </a:solidFill>
                        </a:rPr>
                        <a:t> ویژگی های ققرادادی و خدمات کارمدی </a:t>
                      </a:r>
                      <a:endParaRPr lang="fa-IR">
                        <a:solidFill>
                          <a:schemeClr val="tx1"/>
                        </a:solidFill>
                      </a:endParaRPr>
                    </a:p>
                  </a:txBody>
                  <a:tcPr>
                    <a:solidFill>
                      <a:schemeClr val="bg1">
                        <a:lumMod val="95000"/>
                      </a:schemeClr>
                    </a:solidFill>
                  </a:tcPr>
                </a:tc>
                <a:tc>
                  <a:txBody>
                    <a:bodyPr/>
                    <a:lstStyle/>
                    <a:p>
                      <a:pPr rtl="1"/>
                      <a:r>
                        <a:rPr lang="fa-IR" smtClean="0">
                          <a:solidFill>
                            <a:schemeClr val="tx1"/>
                          </a:solidFill>
                        </a:rPr>
                        <a:t>میزان</a:t>
                      </a:r>
                      <a:r>
                        <a:rPr lang="fa-IR" baseline="0" smtClean="0">
                          <a:solidFill>
                            <a:schemeClr val="tx1"/>
                          </a:solidFill>
                        </a:rPr>
                        <a:t> حقوق  و پاداش شاریط بیمه و بازنشستگی  ساعات کاری و تعطیلات مراقبت از کودک نهار و غیره </a:t>
                      </a:r>
                      <a:endParaRPr lang="fa-IR">
                        <a:solidFill>
                          <a:schemeClr val="tx1"/>
                        </a:solidFill>
                      </a:endParaRPr>
                    </a:p>
                  </a:txBody>
                  <a:tcP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rtl="1"/>
                      <a:r>
                        <a:rPr lang="fa-IR" smtClean="0">
                          <a:solidFill>
                            <a:schemeClr val="tx1"/>
                          </a:solidFill>
                        </a:rPr>
                        <a:t>رحیمیان  1392، خدامی و اصنالو ، 1392</a:t>
                      </a:r>
                      <a:endParaRPr lang="fa-IR">
                        <a:solidFill>
                          <a:schemeClr val="tx1"/>
                        </a:solidFill>
                      </a:endParaRPr>
                    </a:p>
                  </a:txBody>
                  <a:tcPr>
                    <a:lnL w="12700" cap="flat" cmpd="sng" algn="ctr">
                      <a:solidFill>
                        <a:schemeClr val="tx1"/>
                      </a:solidFill>
                      <a:prstDash val="solid"/>
                      <a:round/>
                      <a:headEnd type="none" w="med" len="med"/>
                      <a:tailEnd type="none" w="med" len="med"/>
                    </a:lnL>
                    <a:solidFill>
                      <a:schemeClr val="bg1">
                        <a:lumMod val="95000"/>
                      </a:schemeClr>
                    </a:solidFill>
                  </a:tcPr>
                </a:tc>
              </a:tr>
            </a:tbl>
          </a:graphicData>
        </a:graphic>
      </p:graphicFrame>
    </p:spTree>
    <p:extLst>
      <p:ext uri="{BB962C8B-B14F-4D97-AF65-F5344CB8AC3E}">
        <p14:creationId xmlns:p14="http://schemas.microsoft.com/office/powerpoint/2010/main" val="2386381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روش مورد استفاده در این تحقیق روش تحلیل اثرات متقاطع  است که در آن اثرگذری مستقیم یمان هر دو متیر مورد پرسش قرار گرفته و در نهایت  اثارت مستقیم  و غیر مستقیم  توسط روش های ریاضی محاسبه می شوند. </a:t>
            </a:r>
          </a:p>
          <a:p>
            <a:pPr algn="just"/>
            <a:r>
              <a:rPr lang="fa-IR" smtClean="0">
                <a:cs typeface="B Zar" panose="00000400000000000000" pitchFamily="2" charset="-78"/>
              </a:rPr>
              <a:t>آنچه به تحلیل اثرات متابل متغیرها کمک  می کند  نه صرفا اثر گذار و اثر پذیی مستقیم  بین متغیرها  بلکه  محسابه کلیه اثراتی است که این متغیرها به طور مسقتیم و غیر مستقیم بر یکدیگر دارند، بنابراین ملاک اصلی اثرگذاری اثرپذیری متغیر در سیستم امیتزای است که هر متغیر  مجموعا از اثرگذاری ها اثرپذیرش  مستقیم و غیر مستقیم خود دریافت کرده است. </a:t>
            </a:r>
            <a:endParaRPr lang="fa-IR">
              <a:cs typeface="B Zar" panose="00000400000000000000" pitchFamily="2" charset="-78"/>
            </a:endParaRPr>
          </a:p>
        </p:txBody>
      </p:sp>
    </p:spTree>
    <p:extLst>
      <p:ext uri="{BB962C8B-B14F-4D97-AF65-F5344CB8AC3E}">
        <p14:creationId xmlns:p14="http://schemas.microsoft.com/office/powerpoint/2010/main" val="584429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اثرگذاری مستقیم در محیط نرم افزار  میک مک از اجماعنظر خبرگان گردآوری شده و حکم ورودی نرم افزار را دارد  و محسابه اثرگذاری ها اثر پذیری های غیر مستقیم بر عهده نرم افزار است. </a:t>
            </a:r>
            <a:endParaRPr lang="fa-IR">
              <a:cs typeface="B Zar" panose="00000400000000000000" pitchFamily="2" charset="-78"/>
            </a:endParaRPr>
          </a:p>
        </p:txBody>
      </p:sp>
    </p:spTree>
    <p:extLst>
      <p:ext uri="{BB962C8B-B14F-4D97-AF65-F5344CB8AC3E}">
        <p14:creationId xmlns:p14="http://schemas.microsoft.com/office/powerpoint/2010/main" val="39483842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محاسبه اثرگذاری ها/اثر پذیری های عیر مستقیم بر عهده نرم افزار است.</a:t>
            </a:r>
          </a:p>
          <a:p>
            <a:pPr algn="just"/>
            <a:r>
              <a:rPr lang="fa-IR">
                <a:cs typeface="B Zar" panose="00000400000000000000" pitchFamily="2" charset="-78"/>
              </a:rPr>
              <a:t> </a:t>
            </a:r>
            <a:r>
              <a:rPr lang="fa-IR" smtClean="0">
                <a:cs typeface="B Zar" panose="00000400000000000000" pitchFamily="2" charset="-78"/>
              </a:rPr>
              <a:t>یکی از ابزار های پیاده سازی این روش  که در این تحقیق از ان استفاده شده، نرم افزار میک م نام دارد. مهم ترین خروجی تحلیلی نرم افزار  میک مک  در آینده پژوهی، نقشه اثرگذاری / اثرپذیری است که در دو حالت مستقیم و غیر مستقیم ترسیم می شود. در این نقشه که یک فضای دکارتی است دو بعد اثرگذاری  یا اثر پذیری به ترتیب در محور هیا عمدی  و افقی قرار گرفته  و به هر متغیر  یک نقطه اختصاص داده می شود. مبنی بر این که هر متغیر در کدام فضا از نقشه  قرار بگیردف نوع  متغیر تعیین شده  و در نهایت  با توجه به اهداف پژوهش، متغیرهایی که در فضای مطلوب قرار دارند  غربال یم شوند . فضاهای تعریف شده در ننقشه اثرگذاری اثرپذیر عبارتند از : </a:t>
            </a:r>
            <a:endParaRPr lang="fa-IR">
              <a:cs typeface="B Zar" panose="00000400000000000000" pitchFamily="2" charset="-78"/>
            </a:endParaRPr>
          </a:p>
        </p:txBody>
      </p:sp>
    </p:spTree>
    <p:extLst>
      <p:ext uri="{BB962C8B-B14F-4D97-AF65-F5344CB8AC3E}">
        <p14:creationId xmlns:p14="http://schemas.microsoft.com/office/powerpoint/2010/main" val="2319548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1) </a:t>
            </a:r>
            <a:r>
              <a:rPr lang="fa-IR" smtClean="0">
                <a:solidFill>
                  <a:srgbClr val="FF0000"/>
                </a:solidFill>
                <a:cs typeface="B Zar" panose="00000400000000000000" pitchFamily="2" charset="-78"/>
              </a:rPr>
              <a:t>متغیرها روشنگر</a:t>
            </a:r>
            <a:r>
              <a:rPr lang="fa-IR" smtClean="0">
                <a:cs typeface="B Zar" panose="00000400000000000000" pitchFamily="2" charset="-78"/>
              </a:rPr>
              <a:t>: نام دیگر: متغیرهای اثرگذر  و متغیرهای بافتی) که شرایط سیستم را مشخص می کنند . متغیرهایی که از سیسیتم اثرپذیری اندک و تاخیری داشته ولی بر آن بسیار اثرگذارند  همان طور که از نام این متغیرها بر می آید  با اتکا به </a:t>
            </a:r>
            <a:r>
              <a:rPr lang="fa-IR" smtClean="0">
                <a:cs typeface="B Zar" panose="00000400000000000000" pitchFamily="2" charset="-78"/>
              </a:rPr>
              <a:t>اثرگذاری </a:t>
            </a:r>
            <a:r>
              <a:rPr lang="fa-IR" smtClean="0">
                <a:cs typeface="B Zar" panose="00000400000000000000" pitchFamily="2" charset="-78"/>
              </a:rPr>
              <a:t>بالایشان </a:t>
            </a:r>
            <a:r>
              <a:rPr lang="fa-IR" smtClean="0">
                <a:cs typeface="B Zar" panose="00000400000000000000" pitchFamily="2" charset="-78"/>
              </a:rPr>
              <a:t>بافتار و زمینه </a:t>
            </a:r>
            <a:r>
              <a:rPr lang="fa-IR" smtClean="0">
                <a:cs typeface="B Zar" panose="00000400000000000000" pitchFamily="2" charset="-78"/>
              </a:rPr>
              <a:t>سیستم را تعریف کرده  و کمترین اثرپذیری را از سیستم دارند. </a:t>
            </a:r>
            <a:endParaRPr lang="fa-IR">
              <a:cs typeface="B Zar" panose="00000400000000000000" pitchFamily="2" charset="-78"/>
            </a:endParaRPr>
          </a:p>
        </p:txBody>
      </p:sp>
      <p:sp>
        <p:nvSpPr>
          <p:cNvPr id="4" name="Flowchart: Connector 3"/>
          <p:cNvSpPr/>
          <p:nvPr/>
        </p:nvSpPr>
        <p:spPr>
          <a:xfrm>
            <a:off x="2644726" y="4164037"/>
            <a:ext cx="1674056" cy="135049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a:cs typeface="B Zar" panose="00000400000000000000" pitchFamily="2" charset="-78"/>
              </a:rPr>
              <a:t>بافتار و زمینه سیستم</a:t>
            </a:r>
            <a:endParaRPr lang="fa-IR"/>
          </a:p>
        </p:txBody>
      </p:sp>
    </p:spTree>
    <p:extLst>
      <p:ext uri="{BB962C8B-B14F-4D97-AF65-F5344CB8AC3E}">
        <p14:creationId xmlns:p14="http://schemas.microsoft.com/office/powerpoint/2010/main" val="21184202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2) </a:t>
            </a:r>
            <a:r>
              <a:rPr lang="fa-IR" smtClean="0">
                <a:solidFill>
                  <a:srgbClr val="FF0000"/>
                </a:solidFill>
                <a:cs typeface="B Zar" panose="00000400000000000000" pitchFamily="2" charset="-78"/>
              </a:rPr>
              <a:t>متغیرهای بازتاب</a:t>
            </a:r>
            <a:r>
              <a:rPr lang="fa-IR" smtClean="0">
                <a:cs typeface="B Zar" panose="00000400000000000000" pitchFamily="2" charset="-78"/>
              </a:rPr>
              <a:t>(نام دیگر  </a:t>
            </a:r>
            <a:r>
              <a:rPr lang="fa-IR" smtClean="0">
                <a:cs typeface="B Zar" panose="00000400000000000000" pitchFamily="2" charset="-78"/>
              </a:rPr>
              <a:t>متغیرهای ریسک ) که ذاتا بی ثبات هستند و هر تغییری در ان ها به سمت خودشان </a:t>
            </a:r>
            <a:r>
              <a:rPr lang="fa-IR" smtClean="0">
                <a:cs typeface="B Zar" panose="00000400000000000000" pitchFamily="2" charset="-78"/>
              </a:rPr>
              <a:t>بازتاب </a:t>
            </a:r>
            <a:r>
              <a:rPr lang="fa-IR" smtClean="0">
                <a:cs typeface="B Zar" panose="00000400000000000000" pitchFamily="2" charset="-78"/>
              </a:rPr>
              <a:t>داشته  و در نهایت ثبات سیستم  را بر هم می زنند.  متغیرهایی هستند که هم بر سیستم اثرگذار هستند و هم از آنن اثرپذیری بالایی دارند. از ان جایی که ن متغیرها بر سیستم اثر گذارند، تغییر هر یک از این متغیرها منجر به به واکنش سیستم شده و نظم سیستم به هم می خورد  و از سوی دیگر، خود این متغیر ها نیز از سیتسم جدید، یعنی دستگاهی که به تعادل ثانویه  رسیده اثر می پذیرند  و مجددا تغییر آن ها می توانند  سیستم را تغییر دهد، بنابراین این متغیرها ان هایی هستند که پتاسینل ان را دارند که تعادل سیستم را بر هم بزنندو بنابراین تغییر آن ها می توان پر ریسک تلقی شود. </a:t>
            </a:r>
            <a:endParaRPr lang="fa-IR">
              <a:cs typeface="B Zar" panose="00000400000000000000" pitchFamily="2" charset="-78"/>
            </a:endParaRPr>
          </a:p>
        </p:txBody>
      </p:sp>
    </p:spTree>
    <p:extLst>
      <p:ext uri="{BB962C8B-B14F-4D97-AF65-F5344CB8AC3E}">
        <p14:creationId xmlns:p14="http://schemas.microsoft.com/office/powerpoint/2010/main" val="3332071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3) </a:t>
            </a:r>
            <a:r>
              <a:rPr lang="fa-IR" smtClean="0">
                <a:solidFill>
                  <a:srgbClr val="FF0000"/>
                </a:solidFill>
                <a:cs typeface="B Zar" panose="00000400000000000000" pitchFamily="2" charset="-78"/>
              </a:rPr>
              <a:t>متغیرهای </a:t>
            </a:r>
            <a:r>
              <a:rPr lang="fa-IR" smtClean="0">
                <a:solidFill>
                  <a:srgbClr val="FF0000"/>
                </a:solidFill>
                <a:cs typeface="B Zar" panose="00000400000000000000" pitchFamily="2" charset="-78"/>
              </a:rPr>
              <a:t>هدف: </a:t>
            </a:r>
            <a:r>
              <a:rPr lang="fa-IR" smtClean="0">
                <a:cs typeface="B Zar" panose="00000400000000000000" pitchFamily="2" charset="-78"/>
              </a:rPr>
              <a:t>آن که تحت تاثیر  متغیرهای  روشنگر  و متغیرهای بازتاب  هستند. این متغیر ها اثرپذیی بالایی از سیستم  دارند و تحلیل </a:t>
            </a:r>
            <a:r>
              <a:rPr lang="fa-IR" smtClean="0">
                <a:cs typeface="B Zar" panose="00000400000000000000" pitchFamily="2" charset="-78"/>
              </a:rPr>
              <a:t>آنها </a:t>
            </a:r>
            <a:r>
              <a:rPr lang="fa-IR" smtClean="0">
                <a:cs typeface="B Zar" panose="00000400000000000000" pitchFamily="2" charset="-78"/>
              </a:rPr>
              <a:t>می تواند برون داد طبیعی  یا مصنوعی سیستم  باشد. به بیان دیگر، با تغییر سیستم و پایش رفتار این متغیرها  می توان این موضوع که « این تغییر چه تاثیری بر سیستم داشته است» را مورد ارزیابی قرار داد. بنابراین این متغیرها می توانند شاخصی برای سنجش سیستم باشند. ضمن این که این متغیرها اثرگذاری نسبتا کممی بر سیستم داشته و بنابراین تغییر سیتسم انها را چندان متحول نمی کنند. و به بیان دیگر مانند متغیرهای ریسک نیستند که </a:t>
            </a:r>
            <a:r>
              <a:rPr lang="fa-IR" smtClean="0">
                <a:cs typeface="B Zar" panose="00000400000000000000" pitchFamily="2" charset="-78"/>
              </a:rPr>
              <a:t>تعادل </a:t>
            </a:r>
            <a:r>
              <a:rPr lang="fa-IR" smtClean="0">
                <a:cs typeface="B Zar" panose="00000400000000000000" pitchFamily="2" charset="-78"/>
              </a:rPr>
              <a:t>سیستم با اعمال تغییرات  بر </a:t>
            </a:r>
            <a:r>
              <a:rPr lang="fa-IR" smtClean="0">
                <a:cs typeface="B Zar" panose="00000400000000000000" pitchFamily="2" charset="-78"/>
              </a:rPr>
              <a:t>آن </a:t>
            </a:r>
            <a:r>
              <a:rPr lang="fa-IR" smtClean="0">
                <a:cs typeface="B Zar" panose="00000400000000000000" pitchFamily="2" charset="-78"/>
              </a:rPr>
              <a:t>ها بر هم بخورد. </a:t>
            </a:r>
          </a:p>
          <a:p>
            <a:pPr algn="just"/>
            <a:r>
              <a:rPr lang="fa-IR" smtClean="0">
                <a:cs typeface="B Zar" panose="00000400000000000000" pitchFamily="2" charset="-78"/>
              </a:rPr>
              <a:t> </a:t>
            </a:r>
            <a:endParaRPr lang="fa-IR">
              <a:cs typeface="B Zar" panose="00000400000000000000" pitchFamily="2" charset="-78"/>
            </a:endParaRPr>
          </a:p>
        </p:txBody>
      </p:sp>
    </p:spTree>
    <p:extLst>
      <p:ext uri="{BB962C8B-B14F-4D97-AF65-F5344CB8AC3E}">
        <p14:creationId xmlns:p14="http://schemas.microsoft.com/office/powerpoint/2010/main" val="33076394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4) </a:t>
            </a:r>
            <a:r>
              <a:rPr lang="fa-IR" smtClean="0">
                <a:solidFill>
                  <a:srgbClr val="FF0000"/>
                </a:solidFill>
                <a:cs typeface="B Zar" panose="00000400000000000000" pitchFamily="2" charset="-78"/>
              </a:rPr>
              <a:t>متغیرهای مستقل</a:t>
            </a:r>
            <a:r>
              <a:rPr lang="fa-IR" smtClean="0">
                <a:cs typeface="B Zar" panose="00000400000000000000" pitchFamily="2" charset="-78"/>
              </a:rPr>
              <a:t>: که تعیین کننده نبوده  و می توان آن ها را از تحلیل حذف کرئد آن دسته از متغیرها هستند که نه بر سیستم اثرگذارند و نه از ان اثرپذیرند و در نهایت از سیتسم و تحولات آن استقلال دارند. </a:t>
            </a:r>
          </a:p>
        </p:txBody>
      </p:sp>
    </p:spTree>
    <p:extLst>
      <p:ext uri="{BB962C8B-B14F-4D97-AF65-F5344CB8AC3E}">
        <p14:creationId xmlns:p14="http://schemas.microsoft.com/office/powerpoint/2010/main" val="3162793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5) </a:t>
            </a:r>
            <a:r>
              <a:rPr lang="fa-IR">
                <a:solidFill>
                  <a:srgbClr val="FF0000"/>
                </a:solidFill>
                <a:cs typeface="B Zar" panose="00000400000000000000" pitchFamily="2" charset="-78"/>
              </a:rPr>
              <a:t>متغیرهای بلاتکلیف </a:t>
            </a:r>
            <a:r>
              <a:rPr lang="fa-IR">
                <a:cs typeface="B Zar" panose="00000400000000000000" pitchFamily="2" charset="-78"/>
              </a:rPr>
              <a:t>: که قابل پیش بینی نیستند (گودهف 1994، ص 87)</a:t>
            </a:r>
          </a:p>
          <a:p>
            <a:pPr algn="just"/>
            <a:r>
              <a:rPr lang="fa-IR">
                <a:cs typeface="B Zar" panose="00000400000000000000" pitchFamily="2" charset="-78"/>
              </a:rPr>
              <a:t>پس از استخراج  متغیرهای برندسازی کارفرما  از مطالعه ادبیات تحقیق و خوشه بندی آنها با نظر خبرگان منابع انسانی، مطابق  الگویی که نرم افزار  مورد استفاده معرفی نبوده است. پرسشنامه ای به منظور سنجش روابط متقابل این متغیرها  بر یکدیگر طراحی شد. برای بررسی رواین پرسشنامه از دیدگاه سه متخصص منابع انسانی  به آینده پژوهه و همچنین یک استراتژیست بهره برداری شده  و اصلاحات پیشنهادی این در بهبود پرسشنامه مد نظر قرار گرفت. </a:t>
            </a:r>
          </a:p>
          <a:p>
            <a:endParaRPr lang="fa-IR"/>
          </a:p>
        </p:txBody>
      </p:sp>
    </p:spTree>
    <p:extLst>
      <p:ext uri="{BB962C8B-B14F-4D97-AF65-F5344CB8AC3E}">
        <p14:creationId xmlns:p14="http://schemas.microsoft.com/office/powerpoint/2010/main" val="3503802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واژگان کلیدی</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برندسازی، کارفرما، تحلیل اثرات متقابل، آینده پژوهی، صنعتت فاوا</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4614862" y="3872126"/>
            <a:ext cx="2962275" cy="1543050"/>
          </a:xfrm>
          <a:prstGeom prst="rect">
            <a:avLst/>
          </a:prstGeom>
        </p:spPr>
      </p:pic>
    </p:spTree>
    <p:extLst>
      <p:ext uri="{BB962C8B-B14F-4D97-AF65-F5344CB8AC3E}">
        <p14:creationId xmlns:p14="http://schemas.microsoft.com/office/powerpoint/2010/main" val="2531339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اثرگذاری هر یک </a:t>
            </a:r>
            <a:r>
              <a:rPr lang="fa-IR" smtClean="0">
                <a:cs typeface="B Zar" panose="00000400000000000000" pitchFamily="2" charset="-78"/>
              </a:rPr>
              <a:t>از متغیرها </a:t>
            </a:r>
            <a:r>
              <a:rPr lang="fa-IR" smtClean="0">
                <a:cs typeface="B Zar" panose="00000400000000000000" pitchFamily="2" charset="-78"/>
              </a:rPr>
              <a:t>بر دیگری، در قالب یک ماتریس متقارن  در این </a:t>
            </a:r>
            <a:r>
              <a:rPr lang="fa-IR" smtClean="0">
                <a:cs typeface="B Zar" panose="00000400000000000000" pitchFamily="2" charset="-78"/>
              </a:rPr>
              <a:t>پرسشنامه سنجیده </a:t>
            </a:r>
            <a:r>
              <a:rPr lang="fa-IR" smtClean="0">
                <a:cs typeface="B Zar" panose="00000400000000000000" pitchFamily="2" charset="-78"/>
              </a:rPr>
              <a:t>شده است. بخش دیگر از پرسش شوندگان خواسته شده است. میزان اثرگذاری  متغیر سطر بر متغیر ستون  را در طیف  معرفی شده  توسط نرم افزار (بین </a:t>
            </a:r>
            <a:r>
              <a:rPr lang="fa-IR" smtClean="0">
                <a:cs typeface="B Zar" panose="00000400000000000000" pitchFamily="2" charset="-78"/>
              </a:rPr>
              <a:t>صفر </a:t>
            </a:r>
            <a:r>
              <a:rPr lang="fa-IR" smtClean="0">
                <a:cs typeface="B Zar" panose="00000400000000000000" pitchFamily="2" charset="-78"/>
              </a:rPr>
              <a:t>تا 2) مشخص نماید. سپس با توزیع تعداد کمی از پرسشنامه عدد </a:t>
            </a:r>
            <a:r>
              <a:rPr lang="fa-IR" smtClean="0">
                <a:cs typeface="B Zar" panose="00000400000000000000" pitchFamily="2" charset="-78"/>
              </a:rPr>
              <a:t>پایانی </a:t>
            </a:r>
            <a:r>
              <a:rPr lang="fa-IR" smtClean="0">
                <a:cs typeface="B Zar" panose="00000400000000000000" pitchFamily="2" charset="-78"/>
              </a:rPr>
              <a:t>از طریق آزمون </a:t>
            </a:r>
            <a:r>
              <a:rPr lang="fa-IR" smtClean="0">
                <a:cs typeface="B Zar" panose="00000400000000000000" pitchFamily="2" charset="-78"/>
              </a:rPr>
              <a:t>آلفای </a:t>
            </a:r>
            <a:r>
              <a:rPr lang="fa-IR" smtClean="0">
                <a:cs typeface="B Zar" panose="00000400000000000000" pitchFamily="2" charset="-78"/>
              </a:rPr>
              <a:t>کرونباخ در نرم افزار </a:t>
            </a:r>
            <a:r>
              <a:rPr lang="en-US" smtClean="0">
                <a:cs typeface="B Zar" panose="00000400000000000000" pitchFamily="2" charset="-78"/>
              </a:rPr>
              <a:t>Spss</a:t>
            </a:r>
            <a:r>
              <a:rPr lang="fa-IR" smtClean="0">
                <a:cs typeface="B Zar" panose="00000400000000000000" pitchFamily="2" charset="-78"/>
              </a:rPr>
              <a:t> به قرار جدول 3 استخراج شد. </a:t>
            </a:r>
            <a:endParaRPr lang="fa-IR">
              <a:cs typeface="B Zar" panose="00000400000000000000" pitchFamily="2" charset="-78"/>
            </a:endParaRPr>
          </a:p>
        </p:txBody>
      </p:sp>
    </p:spTree>
    <p:extLst>
      <p:ext uri="{BB962C8B-B14F-4D97-AF65-F5344CB8AC3E}">
        <p14:creationId xmlns:p14="http://schemas.microsoft.com/office/powerpoint/2010/main" val="3697696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3945000"/>
              </p:ext>
            </p:extLst>
          </p:nvPr>
        </p:nvGraphicFramePr>
        <p:xfrm>
          <a:off x="838200" y="1825625"/>
          <a:ext cx="10515600" cy="5999480"/>
        </p:xfrm>
        <a:graphic>
          <a:graphicData uri="http://schemas.openxmlformats.org/drawingml/2006/table">
            <a:tbl>
              <a:tblPr rtl="1" firstRow="1" bandRow="1">
                <a:tableStyleId>{5C22544A-7EE6-4342-B048-85BDC9FD1C3A}</a:tableStyleId>
              </a:tblPr>
              <a:tblGrid>
                <a:gridCol w="3505200"/>
                <a:gridCol w="3505200"/>
                <a:gridCol w="3505200"/>
              </a:tblGrid>
              <a:tr h="370840">
                <a:tc>
                  <a:txBody>
                    <a:bodyPr/>
                    <a:lstStyle/>
                    <a:p>
                      <a:pPr rtl="1"/>
                      <a:r>
                        <a:rPr lang="fa-IR" smtClean="0">
                          <a:solidFill>
                            <a:schemeClr val="tx1"/>
                          </a:solidFill>
                          <a:cs typeface="B Zar" panose="00000400000000000000" pitchFamily="2" charset="-78"/>
                        </a:rPr>
                        <a:t>ردیف</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نام</a:t>
                      </a:r>
                      <a:r>
                        <a:rPr lang="fa-IR" baseline="0" smtClean="0">
                          <a:solidFill>
                            <a:schemeClr val="tx1"/>
                          </a:solidFill>
                          <a:cs typeface="B Zar" panose="00000400000000000000" pitchFamily="2" charset="-78"/>
                        </a:rPr>
                        <a:t> متغیر</a:t>
                      </a:r>
                      <a:endParaRPr lang="fa-IR">
                        <a:solidFill>
                          <a:schemeClr val="tx1"/>
                        </a:solidFill>
                        <a:cs typeface="B Zar" panose="00000400000000000000" pitchFamily="2" charset="-78"/>
                      </a:endParaRPr>
                    </a:p>
                  </a:txBody>
                  <a:tcPr>
                    <a:solidFill>
                      <a:schemeClr val="bg1">
                        <a:lumMod val="95000"/>
                      </a:schemeClr>
                    </a:solidFill>
                  </a:tcPr>
                </a:tc>
                <a:tc>
                  <a:txBody>
                    <a:bodyPr/>
                    <a:lstStyle/>
                    <a:p>
                      <a:pPr rtl="1"/>
                      <a:r>
                        <a:rPr lang="fa-IR" smtClean="0">
                          <a:solidFill>
                            <a:schemeClr val="tx1"/>
                          </a:solidFill>
                          <a:cs typeface="B Zar" panose="00000400000000000000" pitchFamily="2" charset="-78"/>
                        </a:rPr>
                        <a:t>آلفای کروباخ</a:t>
                      </a:r>
                      <a:endParaRPr lang="fa-IR">
                        <a:solidFill>
                          <a:schemeClr val="tx1"/>
                        </a:solidFill>
                        <a:cs typeface="B Zar" panose="00000400000000000000" pitchFamily="2" charset="-78"/>
                      </a:endParaRP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خوشنامی سامزانی از نظر حرفه ای </a:t>
                      </a:r>
                      <a:endParaRPr lang="fa-IR"/>
                    </a:p>
                  </a:txBody>
                  <a:tcPr>
                    <a:solidFill>
                      <a:schemeClr val="bg1">
                        <a:lumMod val="95000"/>
                      </a:schemeClr>
                    </a:solidFill>
                  </a:tcPr>
                </a:tc>
                <a:tc>
                  <a:txBody>
                    <a:bodyPr/>
                    <a:lstStyle/>
                    <a:p>
                      <a:pPr rtl="1"/>
                      <a:r>
                        <a:rPr lang="fa-IR" smtClean="0"/>
                        <a:t>0/919</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خوش نامی سازمان</a:t>
                      </a:r>
                      <a:r>
                        <a:rPr lang="fa-IR" baseline="0" smtClean="0"/>
                        <a:t> از نظر ارزش اجتماعی</a:t>
                      </a:r>
                      <a:endParaRPr lang="fa-IR"/>
                    </a:p>
                  </a:txBody>
                  <a:tcPr>
                    <a:solidFill>
                      <a:schemeClr val="bg1">
                        <a:lumMod val="95000"/>
                      </a:schemeClr>
                    </a:solidFill>
                  </a:tcPr>
                </a:tc>
                <a:tc>
                  <a:txBody>
                    <a:bodyPr/>
                    <a:lstStyle/>
                    <a:p>
                      <a:pPr rtl="1"/>
                      <a:r>
                        <a:rPr lang="fa-IR" smtClean="0"/>
                        <a:t>0/892</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تعاملات و ارتباطات بیرونی سازمان</a:t>
                      </a:r>
                      <a:endParaRPr lang="fa-IR"/>
                    </a:p>
                  </a:txBody>
                  <a:tcPr>
                    <a:solidFill>
                      <a:schemeClr val="bg1">
                        <a:lumMod val="95000"/>
                      </a:schemeClr>
                    </a:solidFill>
                  </a:tcPr>
                </a:tc>
                <a:tc>
                  <a:txBody>
                    <a:bodyPr/>
                    <a:lstStyle/>
                    <a:p>
                      <a:pPr rtl="1"/>
                      <a:r>
                        <a:rPr lang="fa-IR" smtClean="0"/>
                        <a:t>0/864</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جذابیت محیط و فضای کاری</a:t>
                      </a:r>
                      <a:endParaRPr lang="fa-IR"/>
                    </a:p>
                  </a:txBody>
                  <a:tcPr>
                    <a:solidFill>
                      <a:schemeClr val="bg1">
                        <a:lumMod val="95000"/>
                      </a:schemeClr>
                    </a:solidFill>
                  </a:tcPr>
                </a:tc>
                <a:tc>
                  <a:txBody>
                    <a:bodyPr/>
                    <a:lstStyle/>
                    <a:p>
                      <a:pPr rtl="1"/>
                      <a:r>
                        <a:rPr lang="fa-IR" smtClean="0"/>
                        <a:t>0/895</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سب مدیریت و رهبری سازمان</a:t>
                      </a:r>
                      <a:endParaRPr lang="fa-IR"/>
                    </a:p>
                  </a:txBody>
                  <a:tcPr>
                    <a:solidFill>
                      <a:schemeClr val="bg1">
                        <a:lumMod val="95000"/>
                      </a:schemeClr>
                    </a:solidFill>
                  </a:tcPr>
                </a:tc>
                <a:tc>
                  <a:txBody>
                    <a:bodyPr/>
                    <a:lstStyle/>
                    <a:p>
                      <a:pPr rtl="1"/>
                      <a:r>
                        <a:rPr lang="fa-IR" smtClean="0"/>
                        <a:t>0/901</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صدفت و شفافیت</a:t>
                      </a:r>
                      <a:r>
                        <a:rPr lang="fa-IR" baseline="0" smtClean="0"/>
                        <a:t> در سازمان</a:t>
                      </a:r>
                      <a:endParaRPr lang="fa-IR"/>
                    </a:p>
                  </a:txBody>
                  <a:tcPr>
                    <a:solidFill>
                      <a:schemeClr val="bg1">
                        <a:lumMod val="95000"/>
                      </a:schemeClr>
                    </a:solidFill>
                  </a:tcPr>
                </a:tc>
                <a:tc>
                  <a:txBody>
                    <a:bodyPr/>
                    <a:lstStyle/>
                    <a:p>
                      <a:pPr rtl="1"/>
                      <a:r>
                        <a:rPr lang="fa-IR" smtClean="0"/>
                        <a:t>0/842</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پویایی</a:t>
                      </a:r>
                      <a:r>
                        <a:rPr lang="fa-IR" baseline="0" smtClean="0"/>
                        <a:t> تنوع و نواور بودن شغل</a:t>
                      </a:r>
                      <a:endParaRPr lang="fa-IR"/>
                    </a:p>
                  </a:txBody>
                  <a:tcPr>
                    <a:solidFill>
                      <a:schemeClr val="bg1">
                        <a:lumMod val="95000"/>
                      </a:schemeClr>
                    </a:solidFill>
                  </a:tcPr>
                </a:tc>
                <a:tc>
                  <a:txBody>
                    <a:bodyPr/>
                    <a:lstStyle/>
                    <a:p>
                      <a:pPr rtl="1"/>
                      <a:r>
                        <a:rPr lang="fa-IR" smtClean="0"/>
                        <a:t> 0/846</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انعطاف پذیری</a:t>
                      </a:r>
                      <a:r>
                        <a:rPr lang="fa-IR" baseline="0" smtClean="0"/>
                        <a:t> کار </a:t>
                      </a:r>
                      <a:endParaRPr lang="fa-IR"/>
                    </a:p>
                  </a:txBody>
                  <a:tcPr>
                    <a:solidFill>
                      <a:schemeClr val="bg1">
                        <a:lumMod val="95000"/>
                      </a:schemeClr>
                    </a:solidFill>
                  </a:tcPr>
                </a:tc>
                <a:tc>
                  <a:txBody>
                    <a:bodyPr/>
                    <a:lstStyle/>
                    <a:p>
                      <a:pPr rtl="1"/>
                      <a:r>
                        <a:rPr lang="fa-IR" smtClean="0"/>
                        <a:t>0/856</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امکان رشد حرفه ای  ارتقای شغلی</a:t>
                      </a:r>
                      <a:r>
                        <a:rPr lang="fa-IR" baseline="0" smtClean="0"/>
                        <a:t> </a:t>
                      </a:r>
                      <a:endParaRPr lang="fa-IR"/>
                    </a:p>
                  </a:txBody>
                  <a:tcPr>
                    <a:solidFill>
                      <a:schemeClr val="bg1">
                        <a:lumMod val="95000"/>
                      </a:schemeClr>
                    </a:solidFill>
                  </a:tcPr>
                </a:tc>
                <a:tc>
                  <a:txBody>
                    <a:bodyPr/>
                    <a:lstStyle/>
                    <a:p>
                      <a:pPr rtl="1"/>
                      <a:r>
                        <a:rPr lang="fa-IR" smtClean="0"/>
                        <a:t>0/884</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اثربخش بودن  تعاملات رسمی درون</a:t>
                      </a:r>
                      <a:r>
                        <a:rPr lang="fa-IR" baseline="0" smtClean="0"/>
                        <a:t> سازمانی</a:t>
                      </a:r>
                      <a:endParaRPr lang="fa-IR"/>
                    </a:p>
                  </a:txBody>
                  <a:tcPr>
                    <a:solidFill>
                      <a:schemeClr val="bg1">
                        <a:lumMod val="95000"/>
                      </a:schemeClr>
                    </a:solidFill>
                  </a:tcPr>
                </a:tc>
                <a:tc>
                  <a:txBody>
                    <a:bodyPr/>
                    <a:lstStyle/>
                    <a:p>
                      <a:pPr rtl="1"/>
                      <a:r>
                        <a:rPr lang="fa-IR" smtClean="0"/>
                        <a:t>0/897</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جذابیت تعاملات غیر رسمی درون سازمانی</a:t>
                      </a:r>
                      <a:endParaRPr lang="fa-IR"/>
                    </a:p>
                  </a:txBody>
                  <a:tcPr>
                    <a:solidFill>
                      <a:schemeClr val="bg1">
                        <a:lumMod val="95000"/>
                      </a:schemeClr>
                    </a:solidFill>
                  </a:tcPr>
                </a:tc>
                <a:tc>
                  <a:txBody>
                    <a:bodyPr/>
                    <a:lstStyle/>
                    <a:p>
                      <a:pPr rtl="1"/>
                      <a:r>
                        <a:rPr lang="fa-IR" smtClean="0"/>
                        <a:t>0/845</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ارضاء ابعاد روان شناختی و شخصی کارکنان </a:t>
                      </a:r>
                      <a:endParaRPr lang="fa-IR"/>
                    </a:p>
                  </a:txBody>
                  <a:tcPr>
                    <a:solidFill>
                      <a:schemeClr val="bg1">
                        <a:lumMod val="95000"/>
                      </a:schemeClr>
                    </a:solidFill>
                  </a:tcPr>
                </a:tc>
                <a:tc>
                  <a:txBody>
                    <a:bodyPr/>
                    <a:lstStyle/>
                    <a:p>
                      <a:pPr rtl="1"/>
                      <a:r>
                        <a:rPr lang="fa-IR" smtClean="0"/>
                        <a:t>0/859</a:t>
                      </a:r>
                      <a:endParaRPr lang="fa-IR"/>
                    </a:p>
                  </a:txBody>
                  <a:tcPr>
                    <a:solidFill>
                      <a:schemeClr val="bg1">
                        <a:lumMod val="95000"/>
                      </a:schemeClr>
                    </a:solidFill>
                  </a:tcPr>
                </a:tc>
              </a:tr>
              <a:tr h="370840">
                <a:tc>
                  <a:txBody>
                    <a:bodyPr/>
                    <a:lstStyle/>
                    <a:p>
                      <a:pPr rtl="1"/>
                      <a:endParaRPr lang="fa-IR"/>
                    </a:p>
                  </a:txBody>
                  <a:tcPr>
                    <a:solidFill>
                      <a:schemeClr val="bg1">
                        <a:lumMod val="95000"/>
                      </a:schemeClr>
                    </a:solidFill>
                  </a:tcPr>
                </a:tc>
                <a:tc>
                  <a:txBody>
                    <a:bodyPr/>
                    <a:lstStyle/>
                    <a:p>
                      <a:pPr rtl="1"/>
                      <a:r>
                        <a:rPr lang="fa-IR" smtClean="0"/>
                        <a:t>مبولیت ویژگی های قرار داردی و خدمات کارمندی</a:t>
                      </a:r>
                      <a:endParaRPr lang="fa-IR"/>
                    </a:p>
                  </a:txBody>
                  <a:tcPr>
                    <a:solidFill>
                      <a:schemeClr val="bg1">
                        <a:lumMod val="95000"/>
                      </a:schemeClr>
                    </a:solidFill>
                  </a:tcPr>
                </a:tc>
                <a:tc>
                  <a:txBody>
                    <a:bodyPr/>
                    <a:lstStyle/>
                    <a:p>
                      <a:pPr rtl="1"/>
                      <a:r>
                        <a:rPr lang="fa-IR" smtClean="0"/>
                        <a:t>0/882</a:t>
                      </a:r>
                      <a:endParaRPr lang="fa-IR"/>
                    </a:p>
                  </a:txBody>
                  <a:tcPr>
                    <a:solidFill>
                      <a:schemeClr val="bg1">
                        <a:lumMod val="95000"/>
                      </a:schemeClr>
                    </a:solidFill>
                  </a:tcPr>
                </a:tc>
              </a:tr>
            </a:tbl>
          </a:graphicData>
        </a:graphic>
      </p:graphicFrame>
    </p:spTree>
    <p:extLst>
      <p:ext uri="{BB962C8B-B14F-4D97-AF65-F5344CB8AC3E}">
        <p14:creationId xmlns:p14="http://schemas.microsoft.com/office/powerpoint/2010/main" val="12704093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گام بعدی پرسشنامه در اختیار خبرگان صنعت فاوا با شرط  حداقل 5 سال سابقه  فعالیت در سمت های منابع اسنانی، برنامه ریزی و مدیریت استراتژیک  و بازاریابی قرار رگپفت . در این خصوص لازم به بیان است: </a:t>
            </a:r>
          </a:p>
          <a:p>
            <a:pPr algn="just"/>
            <a:r>
              <a:rPr lang="fa-IR" smtClean="0">
                <a:cs typeface="B Zar" panose="00000400000000000000" pitchFamily="2" charset="-78"/>
              </a:rPr>
              <a:t>بر اساس متون علمی مرتبط، متولی  و برندسازی کارفرما یکی (کمیته های متشکل از)این سه واحد سازمانی بوده و محدود کردن جامعه خبرگانی پژوهش نیز به همین مبنا انجام شده است. </a:t>
            </a:r>
          </a:p>
          <a:p>
            <a:pPr algn="just"/>
            <a:r>
              <a:rPr lang="fa-IR" smtClean="0">
                <a:cs typeface="B Zar" panose="00000400000000000000" pitchFamily="2" charset="-78"/>
              </a:rPr>
              <a:t>پرسشنامه به صورت گروهی در یمان 58 خبره فعال در حوزه های نام برده توزیع شد. </a:t>
            </a:r>
            <a:endParaRPr lang="fa-IR">
              <a:cs typeface="B Zar" panose="00000400000000000000" pitchFamily="2" charset="-78"/>
            </a:endParaRPr>
          </a:p>
        </p:txBody>
      </p:sp>
      <p:pic>
        <p:nvPicPr>
          <p:cNvPr id="4" name="Picture 3"/>
          <p:cNvPicPr>
            <a:picLocks noChangeAspect="1"/>
          </p:cNvPicPr>
          <p:nvPr/>
        </p:nvPicPr>
        <p:blipFill>
          <a:blip r:embed="rId2"/>
          <a:stretch>
            <a:fillRect/>
          </a:stretch>
        </p:blipFill>
        <p:spPr>
          <a:xfrm>
            <a:off x="2968283" y="1027906"/>
            <a:ext cx="823033" cy="823033"/>
          </a:xfrm>
          <a:prstGeom prst="rect">
            <a:avLst/>
          </a:prstGeom>
        </p:spPr>
      </p:pic>
    </p:spTree>
    <p:extLst>
      <p:ext uri="{BB962C8B-B14F-4D97-AF65-F5344CB8AC3E}">
        <p14:creationId xmlns:p14="http://schemas.microsoft.com/office/powerpoint/2010/main" val="313037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با توجه به این که نمونه گیری به صورت غیر تصادی  و از میان خبرگان انجام شده است. تشخیص نرم افزار بر </a:t>
            </a:r>
            <a:r>
              <a:rPr lang="fa-IR" smtClean="0">
                <a:cs typeface="B Zar" panose="00000400000000000000" pitchFamily="2" charset="-78"/>
              </a:rPr>
              <a:t>25 </a:t>
            </a:r>
            <a:r>
              <a:rPr lang="fa-IR" smtClean="0">
                <a:cs typeface="B Zar" panose="00000400000000000000" pitchFamily="2" charset="-78"/>
              </a:rPr>
              <a:t>پرسشنامه  بوده </a:t>
            </a:r>
            <a:r>
              <a:rPr lang="fa-IR" smtClean="0">
                <a:cs typeface="B Zar" panose="00000400000000000000" pitchFamily="2" charset="-78"/>
              </a:rPr>
              <a:t>است </a:t>
            </a:r>
            <a:r>
              <a:rPr lang="fa-IR" smtClean="0">
                <a:cs typeface="B Zar" panose="00000400000000000000" pitchFamily="2" charset="-78"/>
              </a:rPr>
              <a:t>(گوده، 1994، ص 91) از میان 58 پرسشنامه ارسال شده 46 عدد بازگشته و خروجی های پرسشنامه ها به عنوان ورودی نرم افزار میک مک مورد تحلیل قرار گرفتند  میانگین سابقه کاری خبرگان  مشارکت کننده در این پژوهش ،  در صنعت فاوا 9/6 سال  بوده و 46 </a:t>
            </a:r>
            <a:r>
              <a:rPr lang="fa-IR" smtClean="0">
                <a:cs typeface="B Zar" panose="00000400000000000000" pitchFamily="2" charset="-78"/>
              </a:rPr>
              <a:t>درصد </a:t>
            </a:r>
            <a:r>
              <a:rPr lang="fa-IR" smtClean="0">
                <a:cs typeface="B Zar" panose="00000400000000000000" pitchFamily="2" charset="-78"/>
              </a:rPr>
              <a:t>آن ها خانم بودند. 45 درصد </a:t>
            </a:r>
            <a:r>
              <a:rPr lang="fa-IR" smtClean="0">
                <a:cs typeface="B Zar" panose="00000400000000000000" pitchFamily="2" charset="-78"/>
              </a:rPr>
              <a:t>از </a:t>
            </a:r>
            <a:r>
              <a:rPr lang="fa-IR" smtClean="0">
                <a:cs typeface="B Zar" panose="00000400000000000000" pitchFamily="2" charset="-78"/>
              </a:rPr>
              <a:t>خبرگان پرسش شونده مدیر راهبردی، 26 درصد مدیران </a:t>
            </a:r>
            <a:r>
              <a:rPr lang="fa-IR" smtClean="0">
                <a:cs typeface="B Zar" panose="00000400000000000000" pitchFamily="2" charset="-78"/>
              </a:rPr>
              <a:t>منابع  </a:t>
            </a:r>
            <a:r>
              <a:rPr lang="fa-IR" smtClean="0">
                <a:cs typeface="B Zar" panose="00000400000000000000" pitchFamily="2" charset="-78"/>
              </a:rPr>
              <a:t>انسانی  و 18 درصد مدیران </a:t>
            </a:r>
            <a:r>
              <a:rPr lang="fa-IR" smtClean="0">
                <a:cs typeface="B Zar" panose="00000400000000000000" pitchFamily="2" charset="-78"/>
              </a:rPr>
              <a:t>بازاریابی </a:t>
            </a:r>
            <a:r>
              <a:rPr lang="fa-IR" smtClean="0">
                <a:cs typeface="B Zar" panose="00000400000000000000" pitchFamily="2" charset="-78"/>
              </a:rPr>
              <a:t>بودند که با توجه به تنوع سمت های مرتبط با برنامه رزی استراتژیک در سازمان های مختلف می توان گقت که این پراکندگی خبرگان متناسب است. </a:t>
            </a:r>
            <a:endParaRPr lang="fa-IR">
              <a:cs typeface="B Zar" panose="00000400000000000000" pitchFamily="2" charset="-78"/>
            </a:endParaRPr>
          </a:p>
        </p:txBody>
      </p:sp>
    </p:spTree>
    <p:extLst>
      <p:ext uri="{BB962C8B-B14F-4D97-AF65-F5344CB8AC3E}">
        <p14:creationId xmlns:p14="http://schemas.microsoft.com/office/powerpoint/2010/main" val="11763069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smtClean="0">
                <a:solidFill>
                  <a:srgbClr val="FF0000"/>
                </a:solidFill>
                <a:cs typeface="B Zar" panose="00000400000000000000" pitchFamily="2" charset="-78"/>
              </a:rPr>
              <a:t>4- یافته پژوهش</a:t>
            </a:r>
            <a:endParaRPr lang="fa-IR" b="1">
              <a:solidFill>
                <a:srgbClr val="FF0000"/>
              </a:solidFill>
              <a:cs typeface="B Zar" panose="00000400000000000000" pitchFamily="2" charset="-78"/>
            </a:endParaRPr>
          </a:p>
        </p:txBody>
      </p:sp>
      <p:sp>
        <p:nvSpPr>
          <p:cNvPr id="3" name="Content Placeholder 2"/>
          <p:cNvSpPr>
            <a:spLocks noGrp="1"/>
          </p:cNvSpPr>
          <p:nvPr>
            <p:ph idx="1"/>
          </p:nvPr>
        </p:nvSpPr>
        <p:spPr/>
        <p:txBody>
          <a:bodyPr>
            <a:normAutofit lnSpcReduction="10000"/>
          </a:bodyPr>
          <a:lstStyle/>
          <a:p>
            <a:pPr algn="just"/>
            <a:r>
              <a:rPr lang="fa-IR" smtClean="0">
                <a:cs typeface="B Zar" panose="00000400000000000000" pitchFamily="2" charset="-78"/>
              </a:rPr>
              <a:t>تجزیه و تحلیل اثرات متقابل متغیرها بر یکدیگر </a:t>
            </a:r>
          </a:p>
          <a:p>
            <a:pPr algn="just"/>
            <a:r>
              <a:rPr lang="fa-IR" smtClean="0">
                <a:cs typeface="B Zar" panose="00000400000000000000" pitchFamily="2" charset="-78"/>
              </a:rPr>
              <a:t>الف- متغیرهای مرتب شده بر اساس اثرگذاری  و اثرپذیری : اثرگذاری های مورد بررسی در این نمودار ها مجموع اثرگذاری های مستقیم و غیر مستقیم است. برای نمونه اگر متغیر شماره 1 بر متغیر شماره 2 اثرگذار معادل </a:t>
            </a:r>
            <a:r>
              <a:rPr lang="en-US" smtClean="0">
                <a:cs typeface="B Zar" panose="00000400000000000000" pitchFamily="2" charset="-78"/>
              </a:rPr>
              <a:t>n </a:t>
            </a:r>
            <a:r>
              <a:rPr lang="fa-IR" smtClean="0">
                <a:cs typeface="B Zar" panose="00000400000000000000" pitchFamily="2" charset="-78"/>
              </a:rPr>
              <a:t> داشته باشد و متغیر شماره 2 نیز بر متغیر شماره 3 اثرگذاریش اش </a:t>
            </a:r>
            <a:r>
              <a:rPr lang="en-US" smtClean="0">
                <a:cs typeface="B Zar" panose="00000400000000000000" pitchFamily="2" charset="-78"/>
              </a:rPr>
              <a:t>n</a:t>
            </a:r>
            <a:r>
              <a:rPr lang="fa-IR" smtClean="0">
                <a:cs typeface="B Zar" panose="00000400000000000000" pitchFamily="2" charset="-78"/>
              </a:rPr>
              <a:t> باشد. این موضوع در اثرگذاری متغیر شماره 1 بر متغیر شماره 2، ملاک تحلیل نرم افزار قرار بگیرد. خروجی این محاسبات نرم افزار در قالب نمودار های </a:t>
            </a:r>
            <a:r>
              <a:rPr lang="fa-IR" smtClean="0">
                <a:cs typeface="B Zar" panose="00000400000000000000" pitchFamily="2" charset="-78"/>
              </a:rPr>
              <a:t>شکل </a:t>
            </a:r>
            <a:r>
              <a:rPr lang="fa-IR" smtClean="0">
                <a:cs typeface="B Zar" panose="00000400000000000000" pitchFamily="2" charset="-78"/>
              </a:rPr>
              <a:t>2 و شکل 3 نتیجه مربع حاصل از شکل 2 این است که دو متغیر سبک مدیریت و رهبری در سازمان و اثربخش بودن تعاملات رسمی درون سازمانی، بیشترین اثرگذاری (چه مستقیم و چه عیر مستقیم) را بر سیستم دارند. یعنی اگر سازمان تصمیم بگیرد با بهبود هر یک از متغیرهای مرد بررسیف برند ساز کارفرما  را بهبود بخشد بهترین متغیرها سبک رهبری در سازمان است. چرا که  این متغیر اثرگذاری بالای  بر سیتسم داشته و می توانند  سایر متغیرها را در راستای جذب نیروی کاری خلاق  و شایسته بهبود بخشد. </a:t>
            </a:r>
            <a:endParaRPr lang="fa-IR">
              <a:cs typeface="B Zar" panose="00000400000000000000" pitchFamily="2" charset="-78"/>
            </a:endParaRPr>
          </a:p>
        </p:txBody>
      </p:sp>
    </p:spTree>
    <p:extLst>
      <p:ext uri="{BB962C8B-B14F-4D97-AF65-F5344CB8AC3E}">
        <p14:creationId xmlns:p14="http://schemas.microsoft.com/office/powerpoint/2010/main" val="39907645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2976173" y="1825625"/>
            <a:ext cx="6239654" cy="4351338"/>
          </a:xfrm>
          <a:prstGeom prst="rect">
            <a:avLst/>
          </a:prstGeom>
        </p:spPr>
      </p:pic>
    </p:spTree>
    <p:extLst>
      <p:ext uri="{BB962C8B-B14F-4D97-AF65-F5344CB8AC3E}">
        <p14:creationId xmlns:p14="http://schemas.microsoft.com/office/powerpoint/2010/main" val="118168440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2695145" y="1027906"/>
            <a:ext cx="7053766" cy="5276512"/>
          </a:xfrm>
          <a:prstGeom prst="rect">
            <a:avLst/>
          </a:prstGeom>
        </p:spPr>
      </p:pic>
    </p:spTree>
    <p:extLst>
      <p:ext uri="{BB962C8B-B14F-4D97-AF65-F5344CB8AC3E}">
        <p14:creationId xmlns:p14="http://schemas.microsoft.com/office/powerpoint/2010/main" val="22675193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یعنی دستگاه های بازخورد و خلاقیت در ارزیابی عملکرد،  تغییر دهند که سازمان در میان کارفرمایان برند خود را اعتبار بیشتتری بخشند </a:t>
            </a:r>
            <a:r>
              <a:rPr lang="fa-IR" smtClean="0">
                <a:cs typeface="B Zar" panose="00000400000000000000" pitchFamily="2" charset="-78"/>
              </a:rPr>
              <a:t>متغیر یادگری </a:t>
            </a:r>
            <a:r>
              <a:rPr lang="fa-IR" smtClean="0">
                <a:cs typeface="B Zar" panose="00000400000000000000" pitchFamily="2" charset="-78"/>
              </a:rPr>
              <a:t>که بعد </a:t>
            </a:r>
            <a:r>
              <a:rPr lang="fa-IR" smtClean="0">
                <a:cs typeface="B Zar" panose="00000400000000000000" pitchFamily="2" charset="-78"/>
              </a:rPr>
              <a:t>از </a:t>
            </a:r>
            <a:r>
              <a:rPr lang="fa-IR" smtClean="0">
                <a:cs typeface="B Zar" panose="00000400000000000000" pitchFamily="2" charset="-78"/>
              </a:rPr>
              <a:t>سبک </a:t>
            </a:r>
            <a:r>
              <a:rPr lang="fa-IR" smtClean="0">
                <a:cs typeface="B Zar" panose="00000400000000000000" pitchFamily="2" charset="-78"/>
              </a:rPr>
              <a:t>رهبری </a:t>
            </a:r>
            <a:r>
              <a:rPr lang="fa-IR" smtClean="0">
                <a:cs typeface="B Zar" panose="00000400000000000000" pitchFamily="2" charset="-78"/>
              </a:rPr>
              <a:t>از تغییر سیستم برند سازی کارفرما (تغییر هر یک از متغیرهای سیستم) اثر خواهد گذاشت  اثربخش  بودن تعاملات رسمی داخلی سازمان است با بهبود</a:t>
            </a:r>
            <a:r>
              <a:rPr lang="en-US" smtClean="0">
                <a:cs typeface="B Zar" panose="00000400000000000000" pitchFamily="2" charset="-78"/>
              </a:rPr>
              <a:t> </a:t>
            </a:r>
            <a:r>
              <a:rPr lang="fa-IR" smtClean="0">
                <a:cs typeface="B Zar" panose="00000400000000000000" pitchFamily="2" charset="-78"/>
              </a:rPr>
              <a:t>یا </a:t>
            </a:r>
            <a:r>
              <a:rPr lang="fa-IR" smtClean="0">
                <a:cs typeface="B Zar" panose="00000400000000000000" pitchFamily="2" charset="-78"/>
              </a:rPr>
              <a:t>تضعیف این متغیر، سایر متغیرهای سیستم شدیدا تغییر خواهند کرد. از این نمودار همچنین این گونه بر می ایند  که </a:t>
            </a:r>
            <a:r>
              <a:rPr lang="fa-IR" sz="3200" b="1" smtClean="0">
                <a:solidFill>
                  <a:srgbClr val="FF0000"/>
                </a:solidFill>
                <a:cs typeface="B Zar" panose="00000400000000000000" pitchFamily="2" charset="-78"/>
              </a:rPr>
              <a:t>خوش </a:t>
            </a:r>
            <a:r>
              <a:rPr lang="fa-IR" sz="3200" b="1" smtClean="0">
                <a:solidFill>
                  <a:srgbClr val="FF0000"/>
                </a:solidFill>
                <a:cs typeface="B Zar" panose="00000400000000000000" pitchFamily="2" charset="-78"/>
              </a:rPr>
              <a:t>نامی سازمان </a:t>
            </a:r>
            <a:r>
              <a:rPr lang="fa-IR" smtClean="0">
                <a:cs typeface="B Zar" panose="00000400000000000000" pitchFamily="2" charset="-78"/>
              </a:rPr>
              <a:t>از نظر ارزش اجتماعی یا به بیان دیگر مسئولیت های اجتماعی </a:t>
            </a:r>
            <a:r>
              <a:rPr lang="fa-IR" smtClean="0">
                <a:cs typeface="B Zar" panose="00000400000000000000" pitchFamily="2" charset="-78"/>
              </a:rPr>
              <a:t>سازمان</a:t>
            </a:r>
            <a:r>
              <a:rPr lang="fa-IR" smtClean="0">
                <a:cs typeface="B Zar" panose="00000400000000000000" pitchFamily="2" charset="-78"/>
              </a:rPr>
              <a:t>، کمترین اثرگذاری را بر </a:t>
            </a:r>
            <a:r>
              <a:rPr lang="fa-IR" smtClean="0">
                <a:cs typeface="B Zar" panose="00000400000000000000" pitchFamily="2" charset="-78"/>
              </a:rPr>
              <a:t>سیستمی </a:t>
            </a:r>
            <a:r>
              <a:rPr lang="fa-IR" smtClean="0">
                <a:cs typeface="B Zar" panose="00000400000000000000" pitchFamily="2" charset="-78"/>
              </a:rPr>
              <a:t>برند سازی کار فرما (مجموعه  </a:t>
            </a:r>
            <a:r>
              <a:rPr lang="fa-IR" smtClean="0">
                <a:cs typeface="B Zar" panose="00000400000000000000" pitchFamily="2" charset="-78"/>
              </a:rPr>
              <a:t>متغیرهای </a:t>
            </a:r>
            <a:r>
              <a:rPr lang="fa-IR" smtClean="0">
                <a:cs typeface="B Zar" panose="00000400000000000000" pitchFamily="2" charset="-78"/>
              </a:rPr>
              <a:t>موجود در این تحقیق) دارد. </a:t>
            </a:r>
            <a:endParaRPr lang="fa-IR">
              <a:cs typeface="B Zar" panose="00000400000000000000" pitchFamily="2" charset="-78"/>
            </a:endParaRPr>
          </a:p>
        </p:txBody>
      </p:sp>
    </p:spTree>
    <p:extLst>
      <p:ext uri="{BB962C8B-B14F-4D97-AF65-F5344CB8AC3E}">
        <p14:creationId xmlns:p14="http://schemas.microsoft.com/office/powerpoint/2010/main" val="19257649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2427717" y="902092"/>
            <a:ext cx="7672886" cy="5499954"/>
          </a:xfrm>
          <a:prstGeom prst="rect">
            <a:avLst/>
          </a:prstGeom>
        </p:spPr>
      </p:pic>
    </p:spTree>
    <p:extLst>
      <p:ext uri="{BB962C8B-B14F-4D97-AF65-F5344CB8AC3E}">
        <p14:creationId xmlns:p14="http://schemas.microsoft.com/office/powerpoint/2010/main" val="28648163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بیان دیگر، برای یک نیروی متخصص که به دنبال اشتغال در یک شرکت فاوا باشد. چندان مهم نخواهد بود. خوش نامی آن شرکت از نظر ارزش اجتماعی چگونه است بنابراین در صورتی که سازمان برای افزایش برند سازی کارفرمای خود تلاش کند آخرین متغیری که می تواند بر این موضوع  اثرگذاری  داشته باشد و ان را </a:t>
            </a:r>
            <a:r>
              <a:rPr lang="fa-IR" smtClean="0">
                <a:cs typeface="B Zar" panose="00000400000000000000" pitchFamily="2" charset="-78"/>
              </a:rPr>
              <a:t>بهبود </a:t>
            </a:r>
            <a:r>
              <a:rPr lang="fa-IR" smtClean="0">
                <a:cs typeface="B Zar" panose="00000400000000000000" pitchFamily="2" charset="-78"/>
              </a:rPr>
              <a:t>بخشد. مسئولیت و وجهه اجتماعی سازمان است. </a:t>
            </a:r>
            <a:endParaRPr lang="fa-IR">
              <a:cs typeface="B Zar" panose="00000400000000000000" pitchFamily="2" charset="-78"/>
            </a:endParaRPr>
          </a:p>
        </p:txBody>
      </p:sp>
    </p:spTree>
    <p:extLst>
      <p:ext uri="{BB962C8B-B14F-4D97-AF65-F5344CB8AC3E}">
        <p14:creationId xmlns:p14="http://schemas.microsoft.com/office/powerpoint/2010/main" val="2109959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cs typeface="B Zar" panose="00000400000000000000" pitchFamily="2" charset="-78"/>
              </a:rPr>
              <a:t>با پیچیده تر شدن روز افزون مهارت  های مورد نیاز در مشاغل تخصصی و کمبود نیروی کار با صلاحیت و شایسته، رقابت سازمان ها برای جذب و حفظ کارکنان با استعداد افزایش یافته است. رقابت شدید در میان صنایع سازمان ها را وادار کرده است تا میان خودشان و رقبایشان از طریق ایجاد مجموعه ای از مزایا برای کارکنان» تمایز ایجاد کنند (َشوار، 2017) این عوامل به کار فمرایان هشدار می دهد که استراتژی های مرتبط با کارکنان خود را بر اساس جذب انگیزه دادن و حف7ظ افراد با استعداد که به موفقیت آن ها کمک خواهد نمود، تغییر دهد. </a:t>
            </a:r>
          </a:p>
        </p:txBody>
      </p:sp>
      <p:sp>
        <p:nvSpPr>
          <p:cNvPr id="4" name="Flowchart: Process 3"/>
          <p:cNvSpPr/>
          <p:nvPr/>
        </p:nvSpPr>
        <p:spPr>
          <a:xfrm>
            <a:off x="838200" y="5061639"/>
            <a:ext cx="3998375" cy="928048"/>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ایجاد مجموعه ای از مزایا برای کارکنان</a:t>
            </a:r>
            <a:endParaRPr lang="fa-IR" sz="2000" b="1">
              <a:solidFill>
                <a:srgbClr val="FF0000"/>
              </a:solidFill>
            </a:endParaRPr>
          </a:p>
        </p:txBody>
      </p:sp>
    </p:spTree>
    <p:extLst>
      <p:ext uri="{BB962C8B-B14F-4D97-AF65-F5344CB8AC3E}">
        <p14:creationId xmlns:p14="http://schemas.microsoft.com/office/powerpoint/2010/main" val="6620191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همچنین طبق شکل 2،  متغیر ارضاء ابعاد روانشناختی و شخصی کارکنان و همچنین جذبی محیط و فضای </a:t>
            </a:r>
            <a:r>
              <a:rPr lang="fa-IR" smtClean="0">
                <a:cs typeface="B Zar" panose="00000400000000000000" pitchFamily="2" charset="-78"/>
              </a:rPr>
              <a:t>کاری، بیشرین اثر </a:t>
            </a:r>
            <a:r>
              <a:rPr lang="fa-IR" smtClean="0">
                <a:cs typeface="B Zar" panose="00000400000000000000" pitchFamily="2" charset="-78"/>
              </a:rPr>
              <a:t>پذیری را از سیستم دارند، یعنی اگر با تغییر هر یک از سایر متغیرهای سیستم، سازمان به بهبود برندسازی کارفرما مبادرت ورزد  </a:t>
            </a:r>
            <a:r>
              <a:rPr lang="fa-IR" smtClean="0">
                <a:cs typeface="B Zar" panose="00000400000000000000" pitchFamily="2" charset="-78"/>
              </a:rPr>
              <a:t>این </a:t>
            </a:r>
            <a:r>
              <a:rPr lang="fa-IR" smtClean="0">
                <a:cs typeface="B Zar" panose="00000400000000000000" pitchFamily="2" charset="-78"/>
              </a:rPr>
              <a:t>دو  متغیر نیز با ار پذیرفتن از این تغییرات در همین راستا حرکت کرده  و به مرور زمان بهبود خواهند یافت به بیان دیگر برند سازی  کارفرما می تواند علا بر جذب نیروی های کاری خلاق و </a:t>
            </a:r>
            <a:r>
              <a:rPr lang="fa-IR" smtClean="0">
                <a:cs typeface="B Zar" panose="00000400000000000000" pitchFamily="2" charset="-78"/>
              </a:rPr>
              <a:t>متعهد </a:t>
            </a:r>
            <a:r>
              <a:rPr lang="fa-IR" smtClean="0">
                <a:cs typeface="B Zar" panose="00000400000000000000" pitchFamily="2" charset="-78"/>
              </a:rPr>
              <a:t>اهمیت و ارزش  قایل شدن برای نیروی ار و همچنین بهبود محیط کاری و سازمانی نیز از سیاست های بهبود برند سازی کار فرما اثر خواهند پذیرفت  و خود تغییر خواهند کرد. در مقابل، انعطاف پذیری کار از یان تغییرات اثر نخواهد پذیرفت  و می توان گفت </a:t>
            </a:r>
            <a:r>
              <a:rPr lang="fa-IR" smtClean="0">
                <a:cs typeface="B Zar" panose="00000400000000000000" pitchFamily="2" charset="-78"/>
              </a:rPr>
              <a:t>اگر سازمان </a:t>
            </a:r>
            <a:r>
              <a:rPr lang="fa-IR" smtClean="0">
                <a:cs typeface="B Zar" panose="00000400000000000000" pitchFamily="2" charset="-78"/>
              </a:rPr>
              <a:t>برندسازی کارفرما را ارتقا دهد متغیری که </a:t>
            </a:r>
            <a:r>
              <a:rPr lang="fa-IR" smtClean="0">
                <a:cs typeface="B Zar" panose="00000400000000000000" pitchFamily="2" charset="-78"/>
              </a:rPr>
              <a:t>کمترین </a:t>
            </a:r>
            <a:r>
              <a:rPr lang="fa-IR" smtClean="0">
                <a:cs typeface="B Zar" panose="00000400000000000000" pitchFamily="2" charset="-78"/>
              </a:rPr>
              <a:t>اثر پذیری  و کمترین تغییرات را از این موضوع </a:t>
            </a:r>
            <a:r>
              <a:rPr lang="fa-IR" smtClean="0">
                <a:cs typeface="B Zar" panose="00000400000000000000" pitchFamily="2" charset="-78"/>
              </a:rPr>
              <a:t>دریافت خواهد </a:t>
            </a:r>
            <a:r>
              <a:rPr lang="fa-IR" smtClean="0">
                <a:cs typeface="B Zar" panose="00000400000000000000" pitchFamily="2" charset="-78"/>
              </a:rPr>
              <a:t>کرد انعطاف پذیری ساعات کاری و همچنین </a:t>
            </a:r>
            <a:r>
              <a:rPr lang="fa-IR" smtClean="0">
                <a:cs typeface="B Zar" panose="00000400000000000000" pitchFamily="2" charset="-78"/>
              </a:rPr>
              <a:t>کارهای </a:t>
            </a:r>
            <a:r>
              <a:rPr lang="fa-IR" smtClean="0">
                <a:cs typeface="B Zar" panose="00000400000000000000" pitchFamily="2" charset="-78"/>
              </a:rPr>
              <a:t>پروژه محور و دور کاری هستند. </a:t>
            </a:r>
            <a:endParaRPr lang="fa-IR">
              <a:cs typeface="B Zar" panose="00000400000000000000" pitchFamily="2" charset="-78"/>
            </a:endParaRPr>
          </a:p>
        </p:txBody>
      </p:sp>
    </p:spTree>
    <p:extLst>
      <p:ext uri="{BB962C8B-B14F-4D97-AF65-F5344CB8AC3E}">
        <p14:creationId xmlns:p14="http://schemas.microsoft.com/office/powerpoint/2010/main" val="19901846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به بیان دیگر با افزایش برند سازمان در یمان </a:t>
            </a:r>
            <a:r>
              <a:rPr lang="fa-IR" smtClean="0">
                <a:cs typeface="B Zar" panose="00000400000000000000" pitchFamily="2" charset="-78"/>
              </a:rPr>
              <a:t>کارافرمایان </a:t>
            </a:r>
            <a:r>
              <a:rPr lang="fa-IR" smtClean="0">
                <a:cs typeface="B Zar" panose="00000400000000000000" pitchFamily="2" charset="-78"/>
              </a:rPr>
              <a:t>موضوع انعطاف در ساعات کاری چندان تحت تاثیر قرار نخواهد گرفت. </a:t>
            </a:r>
            <a:endParaRPr lang="fa-IR">
              <a:cs typeface="B Zar" panose="00000400000000000000" pitchFamily="2" charset="-78"/>
            </a:endParaRPr>
          </a:p>
        </p:txBody>
      </p:sp>
    </p:spTree>
    <p:extLst>
      <p:ext uri="{BB962C8B-B14F-4D97-AF65-F5344CB8AC3E}">
        <p14:creationId xmlns:p14="http://schemas.microsoft.com/office/powerpoint/2010/main" val="21843815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گراف اثرگذاری و اثرپذیری</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جهت ترسیم ترکیبی همه جانبه از متغیرها با استفاده از نرم افزار میک مک گراف هایی که در ان ها رابطه دو به دوی متغیرها  نمایش داده می شود استخراج می شود. با این وجود  می توان تحلیل کرد  که کدام دو متغیر  بیشترین و کدام دو متغیر  کمترین اثرگذاری را بر یکدیگر دارند. برای این منظور خروجی نرم افزار در شکل 4 گزارش شده است. </a:t>
            </a:r>
            <a:endParaRPr lang="fa-IR">
              <a:cs typeface="B Zar" panose="00000400000000000000" pitchFamily="2" charset="-78"/>
            </a:endParaRPr>
          </a:p>
        </p:txBody>
      </p:sp>
    </p:spTree>
    <p:extLst>
      <p:ext uri="{BB962C8B-B14F-4D97-AF65-F5344CB8AC3E}">
        <p14:creationId xmlns:p14="http://schemas.microsoft.com/office/powerpoint/2010/main" val="19092333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با اتکا به داده های به دست امده از گراف ترسیم شده  و تحلیل انها می تان نتیجه گرفت که :</a:t>
            </a:r>
          </a:p>
          <a:p>
            <a:pPr algn="just"/>
            <a:r>
              <a:rPr lang="fa-IR">
                <a:cs typeface="B Zar" panose="00000400000000000000" pitchFamily="2" charset="-78"/>
              </a:rPr>
              <a:t> </a:t>
            </a:r>
            <a:r>
              <a:rPr lang="fa-IR" smtClean="0">
                <a:cs typeface="B Zar" panose="00000400000000000000" pitchFamily="2" charset="-78"/>
              </a:rPr>
              <a:t>بیشترین اثرگذاری (مستقیم و غیر مستقیم) به متغیر سبک مدیریت  و رهبری در سازمان بر ارضا ابعاد روان شناختی و شخصیتی کارکنان و جذابیت محیط و فضای کاری تعلق دارد. این متغیر اثرگذاری قوی بر سه متغیر تعاملات و ارتباطات بیورنی سازمان، جذابیت تعاملات غیر رسمی درون سازمان و خوش نامی سازمان از نظ ر حرفه ای بالنسبه و در مجموع اثرگذارترین متغیر در سیستم برندسازی کارفرما است که البته  اثر پذیری ادکی از سایر متغیرها دارد. </a:t>
            </a:r>
            <a:endParaRPr lang="fa-IR">
              <a:cs typeface="B Zar" panose="00000400000000000000" pitchFamily="2" charset="-78"/>
            </a:endParaRPr>
          </a:p>
        </p:txBody>
      </p:sp>
    </p:spTree>
    <p:extLst>
      <p:ext uri="{BB962C8B-B14F-4D97-AF65-F5344CB8AC3E}">
        <p14:creationId xmlns:p14="http://schemas.microsoft.com/office/powerpoint/2010/main" val="34782976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جذابیت محیط  و فضای کاری، از متغیر اثربخش بودن تعاملاات رسمی درون سازمان نیز اثر می پذیرد. </a:t>
            </a:r>
          </a:p>
          <a:p>
            <a:pPr algn="just"/>
            <a:r>
              <a:rPr lang="fa-IR" smtClean="0">
                <a:cs typeface="B Zar" panose="00000400000000000000" pitchFamily="2" charset="-78"/>
              </a:rPr>
              <a:t>این متغیر یعنی اثربخش بودن تعاملات رسمی درون سازمانی در کار صداقت و شفافیت اثرگذارترین متغیرها بر ارضاء ابعاد روان شناختی و شخصی کارکنان هستند. </a:t>
            </a:r>
          </a:p>
          <a:p>
            <a:pPr algn="just"/>
            <a:r>
              <a:rPr lang="fa-IR" smtClean="0">
                <a:cs typeface="B Zar" panose="00000400000000000000" pitchFamily="2" charset="-78"/>
              </a:rPr>
              <a:t>بنابراین متغیر ارضا ابعاد روان شناختی  و شخصی کارکنان از اثر بخش بودن  تعاملات رسمی درون سازمانی صداقت و شفافیت درسازمانو مهم تر از این دو از سبک مدیریت  و رهبران در سازمان متاثر است. </a:t>
            </a:r>
          </a:p>
          <a:p>
            <a:pPr algn="just"/>
            <a:r>
              <a:rPr lang="fa-IR" smtClean="0">
                <a:cs typeface="B Zar" panose="00000400000000000000" pitchFamily="2" charset="-78"/>
              </a:rPr>
              <a:t>تعاملات و ارتباطات  بیرونی سازمان بر اثرپذیری خود را از دو متغیر سبک مدیریت و رهبری در سازمان  و نیز اثربخش بودن تعاملات رسمی درون سازمانی دارد. </a:t>
            </a:r>
            <a:endParaRPr lang="fa-IR">
              <a:cs typeface="B Zar" panose="00000400000000000000" pitchFamily="2" charset="-78"/>
            </a:endParaRPr>
          </a:p>
        </p:txBody>
      </p:sp>
    </p:spTree>
    <p:extLst>
      <p:ext uri="{BB962C8B-B14F-4D97-AF65-F5344CB8AC3E}">
        <p14:creationId xmlns:p14="http://schemas.microsoft.com/office/powerpoint/2010/main" val="2747275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ب- تحلیل متغیرهای سیستم</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با توجه به دسته بندی متغیرها در شکل 1 متغیرهای اثرگذار و اثرپذیر برندسازی کارفرما که به دست می آید که در آن نوع متغیرهای برند سازی کارفرما مشخص شده است. </a:t>
            </a:r>
          </a:p>
          <a:p>
            <a:pPr algn="just"/>
            <a:r>
              <a:rPr lang="fa-IR" smtClean="0">
                <a:cs typeface="B Zar" panose="00000400000000000000" pitchFamily="2" charset="-78"/>
              </a:rPr>
              <a:t>با توجه به شکل 5 هر یک از متغیرها از منظر اثرگذاری  اثرپذیری جایگاه خاصی در سیستم داشته و نقش ویژه ای را در تحلیل سیستم سازی می کند . موقعیت و نقش هر دسته از این متغیرها در برند سازی کارفرما به قرار جدول  4 است. </a:t>
            </a:r>
            <a:endParaRPr lang="fa-IR">
              <a:cs typeface="B Zar" panose="00000400000000000000" pitchFamily="2" charset="-78"/>
            </a:endParaRPr>
          </a:p>
        </p:txBody>
      </p:sp>
    </p:spTree>
    <p:extLst>
      <p:ext uri="{BB962C8B-B14F-4D97-AF65-F5344CB8AC3E}">
        <p14:creationId xmlns:p14="http://schemas.microsoft.com/office/powerpoint/2010/main" val="77262908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cs typeface="B Zar" panose="00000400000000000000" pitchFamily="2" charset="-78"/>
              </a:rPr>
              <a:t>جدول 2- دسته بندی متغیرهای برندسازی کارفرما بر اساس تحلیل تاثیرات متقابل</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92291527"/>
              </p:ext>
            </p:extLst>
          </p:nvPr>
        </p:nvGraphicFramePr>
        <p:xfrm>
          <a:off x="838200" y="1825625"/>
          <a:ext cx="10515600" cy="3413760"/>
        </p:xfrm>
        <a:graphic>
          <a:graphicData uri="http://schemas.openxmlformats.org/drawingml/2006/table">
            <a:tbl>
              <a:tblPr rtl="1" firstRow="1" bandRow="1">
                <a:tableStyleId>{5C22544A-7EE6-4342-B048-85BDC9FD1C3A}</a:tableStyleId>
              </a:tblPr>
              <a:tblGrid>
                <a:gridCol w="1868837"/>
                <a:gridCol w="3425126"/>
                <a:gridCol w="5221637"/>
              </a:tblGrid>
              <a:tr h="370840">
                <a:tc>
                  <a:txBody>
                    <a:bodyPr/>
                    <a:lstStyle/>
                    <a:p>
                      <a:pPr rtl="1"/>
                      <a:endParaRPr lang="fa-IR">
                        <a:solidFill>
                          <a:srgbClr val="FF0000"/>
                        </a:solidFill>
                      </a:endParaRPr>
                    </a:p>
                  </a:txBody>
                  <a:tcPr>
                    <a:solidFill>
                      <a:schemeClr val="bg1">
                        <a:lumMod val="95000"/>
                      </a:schemeClr>
                    </a:solidFill>
                  </a:tcPr>
                </a:tc>
                <a:tc>
                  <a:txBody>
                    <a:bodyPr/>
                    <a:lstStyle/>
                    <a:p>
                      <a:pPr rtl="1"/>
                      <a:r>
                        <a:rPr lang="fa-IR" sz="2000" smtClean="0">
                          <a:solidFill>
                            <a:srgbClr val="FF0000"/>
                          </a:solidFill>
                        </a:rPr>
                        <a:t>متغیرهای هر فضا</a:t>
                      </a:r>
                      <a:endParaRPr lang="fa-IR" sz="2000">
                        <a:solidFill>
                          <a:srgbClr val="FF0000"/>
                        </a:solidFill>
                      </a:endParaRPr>
                    </a:p>
                  </a:txBody>
                  <a:tcPr>
                    <a:solidFill>
                      <a:schemeClr val="bg1">
                        <a:lumMod val="95000"/>
                      </a:schemeClr>
                    </a:solidFill>
                  </a:tcPr>
                </a:tc>
                <a:tc>
                  <a:txBody>
                    <a:bodyPr/>
                    <a:lstStyle/>
                    <a:p>
                      <a:pPr rtl="1"/>
                      <a:r>
                        <a:rPr lang="fa-IR" sz="2000" smtClean="0">
                          <a:solidFill>
                            <a:srgbClr val="FF0000"/>
                          </a:solidFill>
                        </a:rPr>
                        <a:t>نقش آن ها در سیستم</a:t>
                      </a:r>
                      <a:endParaRPr lang="fa-IR" sz="2000">
                        <a:solidFill>
                          <a:srgbClr val="FF0000"/>
                        </a:solidFill>
                      </a:endParaRPr>
                    </a:p>
                  </a:txBody>
                  <a:tcPr>
                    <a:solidFill>
                      <a:schemeClr val="bg1">
                        <a:lumMod val="95000"/>
                      </a:schemeClr>
                    </a:solidFill>
                  </a:tcPr>
                </a:tc>
              </a:tr>
              <a:tr h="370840">
                <a:tc>
                  <a:txBody>
                    <a:bodyPr/>
                    <a:lstStyle/>
                    <a:p>
                      <a:pPr rtl="1"/>
                      <a:r>
                        <a:rPr lang="fa-IR" sz="2000" b="1" smtClean="0">
                          <a:solidFill>
                            <a:srgbClr val="FF0000"/>
                          </a:solidFill>
                          <a:cs typeface="B Zar" panose="00000400000000000000" pitchFamily="2" charset="-78"/>
                        </a:rPr>
                        <a:t>متغیرهای روشنگر</a:t>
                      </a:r>
                      <a:endParaRPr lang="fa-IR" sz="2000" b="1">
                        <a:solidFill>
                          <a:srgbClr val="FF0000"/>
                        </a:solidFill>
                        <a:cs typeface="B Zar" panose="00000400000000000000" pitchFamily="2" charset="-78"/>
                      </a:endParaRPr>
                    </a:p>
                  </a:txBody>
                  <a:tcPr>
                    <a:solidFill>
                      <a:schemeClr val="bg1">
                        <a:lumMod val="95000"/>
                      </a:schemeClr>
                    </a:solidFill>
                  </a:tcPr>
                </a:tc>
                <a:tc>
                  <a:txBody>
                    <a:bodyPr/>
                    <a:lstStyle/>
                    <a:p>
                      <a:pPr rtl="1"/>
                      <a:r>
                        <a:rPr lang="fa-IR" sz="2400" smtClean="0">
                          <a:cs typeface="B Zar" panose="00000400000000000000" pitchFamily="2" charset="-78"/>
                        </a:rPr>
                        <a:t>سبک مدیریت و رهبری</a:t>
                      </a:r>
                      <a:r>
                        <a:rPr lang="fa-IR" sz="2400" baseline="0" smtClean="0">
                          <a:cs typeface="B Zar" panose="00000400000000000000" pitchFamily="2" charset="-78"/>
                        </a:rPr>
                        <a:t> در سازمان </a:t>
                      </a:r>
                    </a:p>
                    <a:p>
                      <a:pPr rtl="1"/>
                      <a:r>
                        <a:rPr lang="fa-IR" sz="2400" baseline="0" smtClean="0">
                          <a:cs typeface="B Zar" panose="00000400000000000000" pitchFamily="2" charset="-78"/>
                        </a:rPr>
                        <a:t>اثربخش بودن تعاملات رسمی درون سازمانی</a:t>
                      </a:r>
                    </a:p>
                    <a:p>
                      <a:pPr rtl="1"/>
                      <a:r>
                        <a:rPr lang="fa-IR" sz="2400" baseline="0" smtClean="0">
                          <a:cs typeface="B Zar" panose="00000400000000000000" pitchFamily="2" charset="-78"/>
                        </a:rPr>
                        <a:t>صداقت وش فافیت  در سازمان </a:t>
                      </a:r>
                    </a:p>
                    <a:p>
                      <a:pPr rtl="1"/>
                      <a:r>
                        <a:rPr lang="fa-IR" sz="2400" baseline="0" smtClean="0">
                          <a:cs typeface="B Zar" panose="00000400000000000000" pitchFamily="2" charset="-78"/>
                        </a:rPr>
                        <a:t>امکان رشد رحفه ای و ارتقا شغلی</a:t>
                      </a:r>
                      <a:endParaRPr lang="fa-IR" sz="2400">
                        <a:cs typeface="B Zar" panose="00000400000000000000" pitchFamily="2" charset="-78"/>
                      </a:endParaRPr>
                    </a:p>
                  </a:txBody>
                  <a:tcPr>
                    <a:solidFill>
                      <a:schemeClr val="bg1">
                        <a:lumMod val="95000"/>
                      </a:schemeClr>
                    </a:solidFill>
                  </a:tcPr>
                </a:tc>
                <a:tc>
                  <a:txBody>
                    <a:bodyPr/>
                    <a:lstStyle/>
                    <a:p>
                      <a:pPr algn="just" rtl="1"/>
                      <a:r>
                        <a:rPr lang="fa-IR" smtClean="0">
                          <a:cs typeface="B Zar" panose="00000400000000000000" pitchFamily="2" charset="-78"/>
                        </a:rPr>
                        <a:t> </a:t>
                      </a:r>
                      <a:r>
                        <a:rPr lang="fa-IR" sz="2400" smtClean="0">
                          <a:cs typeface="B Zar" panose="00000400000000000000" pitchFamily="2" charset="-78"/>
                        </a:rPr>
                        <a:t>این متغیرها نیز</a:t>
                      </a:r>
                      <a:r>
                        <a:rPr lang="fa-IR" sz="2400" baseline="0" smtClean="0">
                          <a:cs typeface="B Zar" panose="00000400000000000000" pitchFamily="2" charset="-78"/>
                        </a:rPr>
                        <a:t> تصمیمات برندسازی کارفرما( که در این پژوهش به عنوان سیستم معرفی شده است. اثرات زیاید دارند اما اثرپذیری آنها از این سیستم اندک است. بنابراین توسعه  این چهار عنصر درسازمان بازسازی کارفرما را تحت تاثیر قرار داده اما با تفسیر سایر متغیرهای برند سازی کارفرما این متغیرها لزوما تغییری نمی کنند . در نتیجه تغییر این متغیرها به تحلیل سیستم کمک چندانی نمی کند اما سیستم را تعریف می کنند</a:t>
                      </a:r>
                      <a:r>
                        <a:rPr lang="fa-IR" baseline="0" smtClean="0">
                          <a:cs typeface="B Zar" panose="00000400000000000000" pitchFamily="2" charset="-78"/>
                        </a:rPr>
                        <a:t>. </a:t>
                      </a:r>
                      <a:endParaRPr lang="fa-IR">
                        <a:cs typeface="B Zar" panose="00000400000000000000" pitchFamily="2" charset="-78"/>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5022472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cs typeface="B Zar" panose="00000400000000000000" pitchFamily="2" charset="-78"/>
              </a:rPr>
              <a:t>جدول 2- دسته بندی متغیرهای برندسازی کارفرما بر اساس تحلیل تاثیرات متقابل</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8501383"/>
              </p:ext>
            </p:extLst>
          </p:nvPr>
        </p:nvGraphicFramePr>
        <p:xfrm>
          <a:off x="838200" y="1890793"/>
          <a:ext cx="10515600" cy="2651760"/>
        </p:xfrm>
        <a:graphic>
          <a:graphicData uri="http://schemas.openxmlformats.org/drawingml/2006/table">
            <a:tbl>
              <a:tblPr rtl="1" firstRow="1" bandRow="1">
                <a:tableStyleId>{5C22544A-7EE6-4342-B048-85BDC9FD1C3A}</a:tableStyleId>
              </a:tblPr>
              <a:tblGrid>
                <a:gridCol w="3505200"/>
                <a:gridCol w="3505200"/>
                <a:gridCol w="3505200"/>
              </a:tblGrid>
              <a:tr h="305672">
                <a:tc>
                  <a:txBody>
                    <a:bodyPr/>
                    <a:lstStyle/>
                    <a:p>
                      <a:pPr rtl="1"/>
                      <a:endParaRPr lang="fa-IR">
                        <a:solidFill>
                          <a:srgbClr val="FF0000"/>
                        </a:solidFill>
                        <a:cs typeface="B Zar" panose="00000400000000000000" pitchFamily="2" charset="-78"/>
                      </a:endParaRPr>
                    </a:p>
                  </a:txBody>
                  <a:tcPr>
                    <a:solidFill>
                      <a:schemeClr val="bg1">
                        <a:lumMod val="95000"/>
                      </a:schemeClr>
                    </a:solidFill>
                  </a:tcPr>
                </a:tc>
                <a:tc>
                  <a:txBody>
                    <a:bodyPr/>
                    <a:lstStyle/>
                    <a:p>
                      <a:pPr rtl="1"/>
                      <a:r>
                        <a:rPr lang="fa-IR" smtClean="0">
                          <a:solidFill>
                            <a:srgbClr val="FF0000"/>
                          </a:solidFill>
                          <a:cs typeface="B Zar" panose="00000400000000000000" pitchFamily="2" charset="-78"/>
                        </a:rPr>
                        <a:t>متغیرهای هر فضا</a:t>
                      </a:r>
                      <a:endParaRPr lang="fa-IR">
                        <a:solidFill>
                          <a:srgbClr val="FF0000"/>
                        </a:solidFill>
                        <a:cs typeface="B Zar" panose="00000400000000000000" pitchFamily="2" charset="-78"/>
                      </a:endParaRPr>
                    </a:p>
                  </a:txBody>
                  <a:tcPr>
                    <a:solidFill>
                      <a:schemeClr val="bg1">
                        <a:lumMod val="95000"/>
                      </a:schemeClr>
                    </a:solidFill>
                  </a:tcPr>
                </a:tc>
                <a:tc>
                  <a:txBody>
                    <a:bodyPr/>
                    <a:lstStyle/>
                    <a:p>
                      <a:pPr rtl="1"/>
                      <a:r>
                        <a:rPr lang="fa-IR" smtClean="0">
                          <a:solidFill>
                            <a:srgbClr val="FF0000"/>
                          </a:solidFill>
                        </a:rPr>
                        <a:t>نقش آن ها در سیستم</a:t>
                      </a:r>
                      <a:endParaRPr lang="fa-IR">
                        <a:solidFill>
                          <a:srgbClr val="FF0000"/>
                        </a:solidFill>
                      </a:endParaRPr>
                    </a:p>
                  </a:txBody>
                  <a:tcPr>
                    <a:solidFill>
                      <a:schemeClr val="bg1">
                        <a:lumMod val="95000"/>
                      </a:schemeClr>
                    </a:solidFill>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mtClean="0">
                          <a:solidFill>
                            <a:srgbClr val="FF0000"/>
                          </a:solidFill>
                          <a:cs typeface="B Zar" panose="00000400000000000000" pitchFamily="2" charset="-78"/>
                        </a:rPr>
                        <a:t>متغیرهای بازیافت </a:t>
                      </a:r>
                    </a:p>
                    <a:p>
                      <a:pPr rtl="1"/>
                      <a:endParaRPr lang="fa-IR">
                        <a:cs typeface="B Zar" panose="00000400000000000000" pitchFamily="2" charset="-78"/>
                      </a:endParaRPr>
                    </a:p>
                  </a:txBody>
                  <a:tcPr>
                    <a:solidFill>
                      <a:schemeClr val="bg1">
                        <a:lumMod val="95000"/>
                      </a:schemeClr>
                    </a:solidFill>
                  </a:tcPr>
                </a:tc>
                <a:tc>
                  <a:txBody>
                    <a:bodyPr/>
                    <a:lstStyle/>
                    <a:p>
                      <a:pPr rtl="1"/>
                      <a:r>
                        <a:rPr lang="fa-IR" smtClean="0"/>
                        <a:t>تعاملات و ارتباطات</a:t>
                      </a:r>
                      <a:r>
                        <a:rPr lang="fa-IR" baseline="0" smtClean="0"/>
                        <a:t> بیورنی سازمان </a:t>
                      </a:r>
                    </a:p>
                    <a:p>
                      <a:pPr rtl="1"/>
                      <a:r>
                        <a:rPr lang="fa-IR" baseline="0" smtClean="0"/>
                        <a:t>ارضا ابعاد  توان شناختی و شخصی کارکنان </a:t>
                      </a:r>
                    </a:p>
                    <a:p>
                      <a:pPr rtl="1"/>
                      <a:r>
                        <a:rPr lang="fa-IR" baseline="0" smtClean="0"/>
                        <a:t>جذبیت تعاملات غیر رسمی </a:t>
                      </a:r>
                    </a:p>
                    <a:p>
                      <a:pPr rtl="1"/>
                      <a:r>
                        <a:rPr lang="fa-IR" baseline="0" smtClean="0"/>
                        <a:t>درون سازمان</a:t>
                      </a:r>
                      <a:endParaRPr lang="fa-IR"/>
                    </a:p>
                  </a:txBody>
                  <a:tcPr>
                    <a:solidFill>
                      <a:schemeClr val="bg1">
                        <a:lumMod val="95000"/>
                      </a:schemeClr>
                    </a:solidFill>
                  </a:tcPr>
                </a:tc>
                <a:tc>
                  <a:txBody>
                    <a:bodyPr/>
                    <a:lstStyle/>
                    <a:p>
                      <a:pPr rtl="1"/>
                      <a:r>
                        <a:rPr lang="fa-IR" smtClean="0"/>
                        <a:t>یان متغیرها ضمن اثرگذاری که بر سیستم دارند</a:t>
                      </a:r>
                      <a:r>
                        <a:rPr lang="fa-IR" baseline="0" smtClean="0"/>
                        <a:t> از آن اثرپذیر نیز هستند. اگر یکی از این متغیرها تغییر کنند. یا اثرگذاری بالایی که بر سیستم  دارند سیستم را به یک نظم ثانویه  سیستم خود متغیر را پیچیده دستخوش تحول خواهد کرد این چرخه مجددا تکرار شده و با بازتاب اثر متغیر بر سیستم سیستم از تعامل خارح می شود</a:t>
                      </a:r>
                      <a:endParaRPr lang="fa-IR"/>
                    </a:p>
                  </a:txBody>
                  <a:tcPr>
                    <a:solidFill>
                      <a:schemeClr val="bg1">
                        <a:lumMod val="95000"/>
                      </a:schemeClr>
                    </a:solidFill>
                  </a:tcPr>
                </a:tc>
              </a:tr>
            </a:tbl>
          </a:graphicData>
        </a:graphic>
      </p:graphicFrame>
    </p:spTree>
    <p:extLst>
      <p:ext uri="{BB962C8B-B14F-4D97-AF65-F5344CB8AC3E}">
        <p14:creationId xmlns:p14="http://schemas.microsoft.com/office/powerpoint/2010/main" val="12771491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cs typeface="B Zar" panose="00000400000000000000" pitchFamily="2" charset="-78"/>
              </a:rPr>
              <a:t>جدول 2- دسته بندی متغیرهای برندسازی کارفرما بر اساس تحلیل تاثیرات متقابل</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7065856"/>
              </p:ext>
            </p:extLst>
          </p:nvPr>
        </p:nvGraphicFramePr>
        <p:xfrm>
          <a:off x="838200" y="1764224"/>
          <a:ext cx="10515600" cy="3779520"/>
        </p:xfrm>
        <a:graphic>
          <a:graphicData uri="http://schemas.openxmlformats.org/drawingml/2006/table">
            <a:tbl>
              <a:tblPr rtl="1" firstRow="1" bandRow="1">
                <a:tableStyleId>{5C22544A-7EE6-4342-B048-85BDC9FD1C3A}</a:tableStyleId>
              </a:tblPr>
              <a:tblGrid>
                <a:gridCol w="2132308"/>
                <a:gridCol w="3688597"/>
                <a:gridCol w="4694695"/>
              </a:tblGrid>
              <a:tr h="370840">
                <a:tc>
                  <a:txBody>
                    <a:bodyPr/>
                    <a:lstStyle/>
                    <a:p>
                      <a:pPr rtl="1"/>
                      <a:endParaRPr lang="fa-IR" sz="2000">
                        <a:solidFill>
                          <a:srgbClr val="FF0000"/>
                        </a:solidFill>
                      </a:endParaRPr>
                    </a:p>
                  </a:txBody>
                  <a:tcPr>
                    <a:solidFill>
                      <a:schemeClr val="bg1">
                        <a:lumMod val="95000"/>
                      </a:schemeClr>
                    </a:solidFill>
                  </a:tcPr>
                </a:tc>
                <a:tc>
                  <a:txBody>
                    <a:bodyPr/>
                    <a:lstStyle/>
                    <a:p>
                      <a:pPr rtl="1"/>
                      <a:r>
                        <a:rPr lang="fa-IR" sz="2000" smtClean="0">
                          <a:solidFill>
                            <a:srgbClr val="FF0000"/>
                          </a:solidFill>
                        </a:rPr>
                        <a:t>متغیرهای</a:t>
                      </a:r>
                      <a:r>
                        <a:rPr lang="fa-IR" sz="2000" baseline="0" smtClean="0">
                          <a:solidFill>
                            <a:srgbClr val="FF0000"/>
                          </a:solidFill>
                        </a:rPr>
                        <a:t> هر فضا</a:t>
                      </a:r>
                      <a:endParaRPr lang="fa-IR" sz="2000">
                        <a:solidFill>
                          <a:srgbClr val="FF0000"/>
                        </a:solidFill>
                      </a:endParaRPr>
                    </a:p>
                  </a:txBody>
                  <a:tcPr>
                    <a:solidFill>
                      <a:schemeClr val="bg1">
                        <a:lumMod val="95000"/>
                      </a:schemeClr>
                    </a:solidFill>
                  </a:tcPr>
                </a:tc>
                <a:tc>
                  <a:txBody>
                    <a:bodyPr/>
                    <a:lstStyle/>
                    <a:p>
                      <a:pPr rtl="1"/>
                      <a:r>
                        <a:rPr lang="fa-IR" sz="2000" smtClean="0">
                          <a:solidFill>
                            <a:srgbClr val="FF0000"/>
                          </a:solidFill>
                        </a:rPr>
                        <a:t>نقش ان ها در سیستم</a:t>
                      </a:r>
                      <a:endParaRPr lang="fa-IR" sz="2000">
                        <a:solidFill>
                          <a:srgbClr val="FF0000"/>
                        </a:solidFill>
                      </a:endParaRPr>
                    </a:p>
                  </a:txBody>
                  <a:tcPr>
                    <a:solidFill>
                      <a:schemeClr val="bg1">
                        <a:lumMod val="95000"/>
                      </a:schemeClr>
                    </a:solidFill>
                  </a:tcPr>
                </a:tc>
              </a:tr>
              <a:tr h="304359">
                <a:tc>
                  <a:txBody>
                    <a:bodyPr/>
                    <a:lstStyle/>
                    <a:p>
                      <a:pPr rtl="1"/>
                      <a:r>
                        <a:rPr lang="fa-IR" sz="1800" smtClean="0">
                          <a:solidFill>
                            <a:srgbClr val="FF0000"/>
                          </a:solidFill>
                        </a:rPr>
                        <a:t>متغیرهای هدف</a:t>
                      </a:r>
                      <a:endParaRPr lang="fa-IR" sz="1800">
                        <a:solidFill>
                          <a:srgbClr val="FF0000"/>
                        </a:solidFill>
                      </a:endParaRPr>
                    </a:p>
                  </a:txBody>
                  <a:tcPr>
                    <a:solidFill>
                      <a:schemeClr val="bg1">
                        <a:lumMod val="95000"/>
                      </a:schemeClr>
                    </a:solidFill>
                  </a:tcPr>
                </a:tc>
                <a:tc>
                  <a:txBody>
                    <a:bodyPr/>
                    <a:lstStyle/>
                    <a:p>
                      <a:pPr rtl="1"/>
                      <a:r>
                        <a:rPr lang="fa-IR" smtClean="0"/>
                        <a:t>خوش باشی سازمان از نظر حرفه</a:t>
                      </a:r>
                      <a:r>
                        <a:rPr lang="fa-IR" baseline="0" smtClean="0"/>
                        <a:t> ای </a:t>
                      </a:r>
                    </a:p>
                    <a:p>
                      <a:pPr rtl="1"/>
                      <a:r>
                        <a:rPr lang="fa-IR" baseline="0" smtClean="0"/>
                        <a:t>جذابیت محیط و فضای کاری </a:t>
                      </a:r>
                    </a:p>
                    <a:p>
                      <a:pPr rtl="1"/>
                      <a:r>
                        <a:rPr lang="fa-IR" baseline="0" smtClean="0"/>
                        <a:t>مقبولیت ویژگی های قراردادی و خدمات کارمندی</a:t>
                      </a:r>
                    </a:p>
                    <a:p>
                      <a:pPr rtl="1"/>
                      <a:r>
                        <a:rPr lang="fa-IR" baseline="0" smtClean="0"/>
                        <a:t>پویایی تنوع و نواور بودن شغل</a:t>
                      </a:r>
                      <a:endParaRPr lang="fa-IR"/>
                    </a:p>
                  </a:txBody>
                  <a:tcPr>
                    <a:solidFill>
                      <a:schemeClr val="bg1">
                        <a:lumMod val="95000"/>
                      </a:schemeClr>
                    </a:solidFill>
                  </a:tcPr>
                </a:tc>
                <a:tc>
                  <a:txBody>
                    <a:bodyPr/>
                    <a:lstStyle/>
                    <a:p>
                      <a:pPr rtl="1"/>
                      <a:r>
                        <a:rPr lang="fa-IR" sz="2400" smtClean="0"/>
                        <a:t>این</a:t>
                      </a:r>
                      <a:r>
                        <a:rPr lang="fa-IR" sz="2400" baseline="0" smtClean="0"/>
                        <a:t> متغیرها شاخص هایی برای ازریابی و سنحجش  سیستم هستند با تغییر انها  سیستم تغییر می کنند ولی این تغییر تعادل سیستم را به هم می زند چون اثرگذاری ان ها متوسط اس) تحلیل متغیرهای هدف برندسازی کارفرما به ترسیم یک سیسم ایده آل کمک می کند با داشتن شرایط  محیطی  و سازمانی می توان رفتار این متغیرها را تخمین زده و سیستم را تحلیل نمود. </a:t>
                      </a:r>
                      <a:endParaRPr lang="fa-IR" sz="2400"/>
                    </a:p>
                  </a:txBody>
                  <a:tcPr>
                    <a:solidFill>
                      <a:schemeClr val="bg1">
                        <a:lumMod val="95000"/>
                      </a:schemeClr>
                    </a:solidFill>
                  </a:tcPr>
                </a:tc>
              </a:tr>
            </a:tbl>
          </a:graphicData>
        </a:graphic>
      </p:graphicFrame>
    </p:spTree>
    <p:extLst>
      <p:ext uri="{BB962C8B-B14F-4D97-AF65-F5344CB8AC3E}">
        <p14:creationId xmlns:p14="http://schemas.microsoft.com/office/powerpoint/2010/main" val="31243239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a:cs typeface="B Zar" panose="00000400000000000000" pitchFamily="2" charset="-78"/>
              </a:rPr>
              <a:t>جدول 2- دسته بندی متغیرهای برندسازی کارفرما بر اساس تحلیل تاثیرات متقابل</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6847160"/>
              </p:ext>
            </p:extLst>
          </p:nvPr>
        </p:nvGraphicFramePr>
        <p:xfrm>
          <a:off x="838200" y="1825625"/>
          <a:ext cx="10515600" cy="2225040"/>
        </p:xfrm>
        <a:graphic>
          <a:graphicData uri="http://schemas.openxmlformats.org/drawingml/2006/table">
            <a:tbl>
              <a:tblPr rtl="1" firstRow="1" bandRow="1">
                <a:tableStyleId>{5C22544A-7EE6-4342-B048-85BDC9FD1C3A}</a:tableStyleId>
              </a:tblPr>
              <a:tblGrid>
                <a:gridCol w="2318288"/>
                <a:gridCol w="3425126"/>
                <a:gridCol w="4772186"/>
              </a:tblGrid>
              <a:tr h="370840">
                <a:tc>
                  <a:txBody>
                    <a:bodyPr/>
                    <a:lstStyle/>
                    <a:p>
                      <a:pPr rtl="1"/>
                      <a:endParaRPr lang="fa-IR" sz="2000">
                        <a:solidFill>
                          <a:srgbClr val="FF0000"/>
                        </a:solidFill>
                        <a:cs typeface="B Zar" panose="00000400000000000000" pitchFamily="2" charset="-78"/>
                      </a:endParaRPr>
                    </a:p>
                  </a:txBody>
                  <a:tcPr>
                    <a:solidFill>
                      <a:schemeClr val="bg1">
                        <a:lumMod val="95000"/>
                      </a:schemeClr>
                    </a:solidFill>
                  </a:tcPr>
                </a:tc>
                <a:tc>
                  <a:txBody>
                    <a:bodyPr/>
                    <a:lstStyle/>
                    <a:p>
                      <a:pPr rtl="1"/>
                      <a:r>
                        <a:rPr lang="fa-IR" sz="2000" smtClean="0">
                          <a:solidFill>
                            <a:srgbClr val="FF0000"/>
                          </a:solidFill>
                          <a:cs typeface="B Zar" panose="00000400000000000000" pitchFamily="2" charset="-78"/>
                        </a:rPr>
                        <a:t>متغیرهای هر فضا</a:t>
                      </a:r>
                      <a:endParaRPr lang="fa-IR" sz="2000">
                        <a:solidFill>
                          <a:srgbClr val="FF0000"/>
                        </a:solidFill>
                        <a:cs typeface="B Zar" panose="00000400000000000000" pitchFamily="2" charset="-78"/>
                      </a:endParaRPr>
                    </a:p>
                  </a:txBody>
                  <a:tcPr>
                    <a:solidFill>
                      <a:schemeClr val="bg1">
                        <a:lumMod val="95000"/>
                      </a:schemeClr>
                    </a:solidFill>
                  </a:tcPr>
                </a:tc>
                <a:tc>
                  <a:txBody>
                    <a:bodyPr/>
                    <a:lstStyle/>
                    <a:p>
                      <a:pPr rtl="1"/>
                      <a:r>
                        <a:rPr lang="fa-IR" sz="2000" smtClean="0">
                          <a:solidFill>
                            <a:srgbClr val="FF0000"/>
                          </a:solidFill>
                          <a:cs typeface="B Zar" panose="00000400000000000000" pitchFamily="2" charset="-78"/>
                        </a:rPr>
                        <a:t>نقش انها در سیستم</a:t>
                      </a:r>
                      <a:endParaRPr lang="fa-IR" sz="2000">
                        <a:solidFill>
                          <a:srgbClr val="FF0000"/>
                        </a:solidFill>
                        <a:cs typeface="B Zar" panose="00000400000000000000" pitchFamily="2" charset="-78"/>
                      </a:endParaRPr>
                    </a:p>
                  </a:txBody>
                  <a:tcPr>
                    <a:solidFill>
                      <a:schemeClr val="bg1">
                        <a:lumMod val="95000"/>
                      </a:schemeClr>
                    </a:solidFill>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mtClean="0">
                          <a:solidFill>
                            <a:srgbClr val="FF0000"/>
                          </a:solidFill>
                          <a:cs typeface="B Zar" panose="00000400000000000000" pitchFamily="2" charset="-78"/>
                        </a:rPr>
                        <a:t>متغیر مستقل</a:t>
                      </a:r>
                    </a:p>
                  </a:txBody>
                  <a:tcPr>
                    <a:solidFill>
                      <a:schemeClr val="bg1">
                        <a:lumMod val="95000"/>
                      </a:schemeClr>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mtClean="0">
                          <a:cs typeface="B Zar" panose="00000400000000000000" pitchFamily="2" charset="-78"/>
                        </a:rPr>
                        <a:t>انعطاف پذیری کار</a:t>
                      </a:r>
                    </a:p>
                    <a:p>
                      <a:pPr rtl="1"/>
                      <a:endParaRPr lang="fa-IR">
                        <a:cs typeface="B Zar" panose="00000400000000000000" pitchFamily="2" charset="-78"/>
                      </a:endParaRPr>
                    </a:p>
                  </a:txBody>
                  <a:tcPr>
                    <a:solidFill>
                      <a:schemeClr val="bg1">
                        <a:lumMod val="95000"/>
                      </a:schemeClr>
                    </a:solidFill>
                  </a:tcPr>
                </a:tc>
                <a:tc>
                  <a:txBody>
                    <a:bodyPr/>
                    <a:lstStyle/>
                    <a:p>
                      <a:pPr rtl="1"/>
                      <a:r>
                        <a:rPr lang="fa-IR" smtClean="0">
                          <a:cs typeface="B Zar" panose="00000400000000000000" pitchFamily="2" charset="-78"/>
                        </a:rPr>
                        <a:t>این متغیرها در سیستم هیچ نقشی نداشته و می توان گفت هم</a:t>
                      </a:r>
                      <a:r>
                        <a:rPr lang="fa-IR" baseline="0" smtClean="0">
                          <a:cs typeface="B Zar" panose="00000400000000000000" pitchFamily="2" charset="-78"/>
                        </a:rPr>
                        <a:t> تغییرات آن ها از تغییرات سیستم مستقل است (بر سایر  متغیرها اثری ندارد) که خود این متغیرها نقش پر رنگی در تحلیل سیستم ندارند</a:t>
                      </a:r>
                      <a:endParaRPr lang="fa-IR">
                        <a:cs typeface="B Zar" panose="00000400000000000000" pitchFamily="2" charset="-78"/>
                      </a:endParaRPr>
                    </a:p>
                  </a:txBody>
                  <a:tcPr>
                    <a:solidFill>
                      <a:schemeClr val="bg1">
                        <a:lumMod val="95000"/>
                      </a:schemeClr>
                    </a:solidFill>
                  </a:tcPr>
                </a:tc>
              </a:tr>
              <a:tr h="37084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smtClean="0">
                          <a:solidFill>
                            <a:srgbClr val="FF0000"/>
                          </a:solidFill>
                          <a:cs typeface="B Zar" panose="00000400000000000000" pitchFamily="2" charset="-78"/>
                        </a:rPr>
                        <a:t>متغیر بلا تکلیف</a:t>
                      </a:r>
                    </a:p>
                  </a:txBody>
                  <a:tcPr>
                    <a:solidFill>
                      <a:schemeClr val="bg1">
                        <a:lumMod val="95000"/>
                      </a:schemeClr>
                    </a:solidFill>
                  </a:tcPr>
                </a:tc>
                <a:tc>
                  <a:txBody>
                    <a:bodyPr/>
                    <a:lstStyle/>
                    <a:p>
                      <a:pPr rtl="1"/>
                      <a:r>
                        <a:rPr lang="fa-IR" smtClean="0">
                          <a:cs typeface="B Zar" panose="00000400000000000000" pitchFamily="2" charset="-78"/>
                        </a:rPr>
                        <a:t>خوش باشی سازمان از نظر</a:t>
                      </a:r>
                      <a:r>
                        <a:rPr lang="fa-IR" baseline="0" smtClean="0">
                          <a:cs typeface="B Zar" panose="00000400000000000000" pitchFamily="2" charset="-78"/>
                        </a:rPr>
                        <a:t> ارزش اجتماعی </a:t>
                      </a:r>
                      <a:endParaRPr lang="fa-IR">
                        <a:cs typeface="B Zar" panose="00000400000000000000" pitchFamily="2" charset="-78"/>
                      </a:endParaRPr>
                    </a:p>
                  </a:txBody>
                  <a:tcPr>
                    <a:solidFill>
                      <a:schemeClr val="bg1">
                        <a:lumMod val="95000"/>
                      </a:schemeClr>
                    </a:solidFill>
                  </a:tcPr>
                </a:tc>
                <a:tc>
                  <a:txBody>
                    <a:bodyPr/>
                    <a:lstStyle/>
                    <a:p>
                      <a:pPr rtl="1"/>
                      <a:r>
                        <a:rPr lang="fa-IR" smtClean="0">
                          <a:cs typeface="B Zar" panose="00000400000000000000" pitchFamily="2" charset="-78"/>
                        </a:rPr>
                        <a:t> متغیری</a:t>
                      </a:r>
                      <a:r>
                        <a:rPr lang="fa-IR" baseline="0" smtClean="0">
                          <a:cs typeface="B Zar" panose="00000400000000000000" pitchFamily="2" charset="-78"/>
                        </a:rPr>
                        <a:t> که رفتار آن در سیستم قبال پیش بینی و قابل تحلیل نیست  چرا که اثر گذاری و نه اثرپذیری قابل توجهی دارد و نه آن قدر غنی است که بتوان آن را مستقل خواند. </a:t>
                      </a:r>
                      <a:endParaRPr lang="fa-IR">
                        <a:cs typeface="B Zar" panose="00000400000000000000" pitchFamily="2" charset="-78"/>
                      </a:endParaRPr>
                    </a:p>
                  </a:txBody>
                  <a:tcPr>
                    <a:solidFill>
                      <a:schemeClr val="bg1">
                        <a:lumMod val="95000"/>
                      </a:schemeClr>
                    </a:solidFill>
                  </a:tcPr>
                </a:tc>
              </a:tr>
            </a:tbl>
          </a:graphicData>
        </a:graphic>
      </p:graphicFrame>
    </p:spTree>
    <p:extLst>
      <p:ext uri="{BB962C8B-B14F-4D97-AF65-F5344CB8AC3E}">
        <p14:creationId xmlns:p14="http://schemas.microsoft.com/office/powerpoint/2010/main" val="1891463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از ان جای یکه امروزه، جذب و حفظ سرمایه انسانی ماهر و با استعداد به یک مزیت رقابتی برای سازمان ها بدل کنند. بنگاه های تجاری شروع به استفاده از اصول برند سازی  و برنامه های مربوط به خوزه مدیریت منابع انسانی نموده اند به کارگیری اصول برند سازی در مدیریت منابع انسانی با عنوان برند سازی در مدیریت منابع انسانی با عنوان «برند سازی  </a:t>
            </a:r>
            <a:r>
              <a:rPr lang="fa-IR" smtClean="0">
                <a:cs typeface="B Zar" panose="00000400000000000000" pitchFamily="2" charset="-78"/>
              </a:rPr>
              <a:t>کارفرما« شناخته </a:t>
            </a:r>
            <a:r>
              <a:rPr lang="fa-IR">
                <a:cs typeface="B Zar" panose="00000400000000000000" pitchFamily="2" charset="-78"/>
              </a:rPr>
              <a:t>می شود.</a:t>
            </a:r>
            <a:endParaRPr lang="fa-IR"/>
          </a:p>
        </p:txBody>
      </p:sp>
      <p:sp>
        <p:nvSpPr>
          <p:cNvPr id="4" name="Rectangle 3"/>
          <p:cNvSpPr/>
          <p:nvPr/>
        </p:nvSpPr>
        <p:spPr>
          <a:xfrm>
            <a:off x="1091881" y="4782067"/>
            <a:ext cx="3621504" cy="923330"/>
          </a:xfrm>
          <a:prstGeom prst="rect">
            <a:avLst/>
          </a:prstGeom>
        </p:spPr>
        <p:style>
          <a:lnRef idx="1">
            <a:schemeClr val="accent1"/>
          </a:lnRef>
          <a:fillRef idx="3">
            <a:schemeClr val="accent1"/>
          </a:fillRef>
          <a:effectRef idx="2">
            <a:schemeClr val="accent1"/>
          </a:effectRef>
          <a:fontRef idx="minor">
            <a:schemeClr val="lt1"/>
          </a:fontRef>
        </p:style>
        <p:txBody>
          <a:bodyPr wrap="none" lIns="91440" tIns="45720" rIns="91440" bIns="45720">
            <a:spAutoFit/>
          </a:bodyPr>
          <a:lstStyle/>
          <a:p>
            <a:pPr algn="ctr"/>
            <a:r>
              <a:rPr lang="fa-IR" sz="5400">
                <a:cs typeface="B Zar" panose="00000400000000000000" pitchFamily="2" charset="-78"/>
              </a:rPr>
              <a:t>اصول برند سازی</a:t>
            </a:r>
            <a:endParaRPr lang="fa-IR" sz="5400" b="1" cap="none" spc="50">
              <a:ln w="9525" cmpd="sng">
                <a:solidFill>
                  <a:schemeClr val="accent1"/>
                </a:solid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9194920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fa-IR" smtClean="0">
                <a:cs typeface="B Zar" panose="00000400000000000000" pitchFamily="2" charset="-78"/>
              </a:rPr>
              <a:t>5- بحث و نتیجه گیری </a:t>
            </a:r>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این مقاهف متغیرهایاثرگذار بر برند سازی کارافرینه از طریق روش نرم افزاری تحلیل اثرات متقاطع  مورد بررسی قرار گرفته است. این متغیرها و شاخص های معرف آنها در جداول 1 و 2 گزارش شده سات. همچنین جایگاه خاص  و نقش ویژه هر یک از متغیرها از منظر اثرگذاری  و اثرپذیری بر یکدیگر و موضوع تحقیق (تحلیل اثرات متقابل متغیرها) در جدول 4 بتیین شد و در نهایت پاسخ به این سوال که هر یک ز متغیرها، برای چه سطحی در تحلیل سیستم کاربرد دارند به شرح ذیل است: </a:t>
            </a:r>
          </a:p>
          <a:p>
            <a:pPr algn="just"/>
            <a:endParaRPr lang="fa-IR">
              <a:cs typeface="B Zar" panose="00000400000000000000" pitchFamily="2" charset="-78"/>
            </a:endParaRPr>
          </a:p>
        </p:txBody>
      </p:sp>
    </p:spTree>
    <p:extLst>
      <p:ext uri="{BB962C8B-B14F-4D97-AF65-F5344CB8AC3E}">
        <p14:creationId xmlns:p14="http://schemas.microsoft.com/office/powerpoint/2010/main" val="28510640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3595687" y="1915319"/>
            <a:ext cx="5000625" cy="4171950"/>
          </a:xfrm>
          <a:prstGeom prst="rect">
            <a:avLst/>
          </a:prstGeom>
        </p:spPr>
      </p:pic>
    </p:spTree>
    <p:extLst>
      <p:ext uri="{BB962C8B-B14F-4D97-AF65-F5344CB8AC3E}">
        <p14:creationId xmlns:p14="http://schemas.microsoft.com/office/powerpoint/2010/main" val="129869495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الف ) متغیرهای روشنگر (بافتی) </a:t>
            </a:r>
            <a:r>
              <a:rPr lang="fa-IR" smtClean="0">
                <a:cs typeface="B Zar" panose="00000400000000000000" pitchFamily="2" charset="-78"/>
              </a:rPr>
              <a:t>نظر به این که متغیرهای روشنگر آن متغیهرایی هستند که بر سیستم اثرگذاری بالایی دارند  می توان این گونه استنباط  شود که برند سازی کارفرما بر متغیرهای روشنگر اتکای بیشتری دارد تا سایر متغیرها بنابراین با اتکا به انچه در جدول 2 به عنوان شاخص هایی که ذیل هر یک از متغیرها تعریف شده اند. می توان گفت برای شروع به برند سازی کارفرما در یک سازمان شروط ابتدایی و لازم این است که (1) سبک رهبری در سازمان متحول شده  و کیفیت مدیریت و دستگاه های بارخورد، خلاقیت در ارزیابی عملکرد عادلانه بوده و در راستای افزایش شفایفت نقش ها و عدالت سازمامی کوشیده شود. </a:t>
            </a:r>
            <a:endParaRPr lang="fa-IR">
              <a:cs typeface="B Zar" panose="00000400000000000000" pitchFamily="2" charset="-78"/>
            </a:endParaRPr>
          </a:p>
        </p:txBody>
      </p:sp>
    </p:spTree>
    <p:extLst>
      <p:ext uri="{BB962C8B-B14F-4D97-AF65-F5344CB8AC3E}">
        <p14:creationId xmlns:p14="http://schemas.microsoft.com/office/powerpoint/2010/main" val="38004470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همچنین (2) این نکته نیز ضروری است که کیفیت (ُسطح دانش و تحصص) همکاران  و تعامل دائمی با ان ها در سازمان برقرار بوده  و محیط کار رقابتی  و تعاملی باشد. ضمنا (3) نهادینه سازی  شفافیت  در بدو استخدام  و در کنار جریان آراء اطلاعات (َفافیت) در سازمان نیز از دیگر مسائلی است که برای آماده سازی سازمانی در راستای پیاده سازی برند سازی کارفرما لازم و ضروری است. علاوه بر این موارد (4) سیسات های جذب نیرو به شیوه ای که مسیر شغلی کارمندان را مد نظرداشته باشد و برای انها فرصت ترقی را نیز فراهم کند نیز از اصول ابتدایی و لازم برای تبدیل سازمان به یک برند در میان کارفرمایانسات به بیان دیگر در تنها صورتی که سازمان این چهار شرط را داشته باشد. طبیعتا  کنار ذاشتن به مراحل بعدی پیاده سازی برند سازی کارفرما برای وی ممکن خواهد بود. </a:t>
            </a:r>
            <a:endParaRPr lang="fa-IR">
              <a:cs typeface="B Zar" panose="00000400000000000000" pitchFamily="2" charset="-78"/>
            </a:endParaRPr>
          </a:p>
        </p:txBody>
      </p:sp>
    </p:spTree>
    <p:extLst>
      <p:ext uri="{BB962C8B-B14F-4D97-AF65-F5344CB8AC3E}">
        <p14:creationId xmlns:p14="http://schemas.microsoft.com/office/powerpoint/2010/main" val="19172728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ب) متغیرهای بازتاب یا ریسک</a:t>
            </a:r>
            <a:r>
              <a:rPr lang="fa-IR" smtClean="0">
                <a:cs typeface="B Zar" panose="00000400000000000000" pitchFamily="2" charset="-78"/>
              </a:rPr>
              <a:t>: با تغییر این متغیرها در سازمان فعالیت های برندسازی کارفرما وارد یک چرخ خود تشدید کننده می شوند. یعنی اگر سازمان یکی از این متغیرها را بهبود بخشد از جهت برند بودن در میان کارفرمایان جایگاه خود را ارتقا داده است. زیرا این متغیرها  بر سیستم اثرگذاری  بالایی دارند در عین حال با ارتقا جایگاه سازمان در شاخص  برد سازی کارفرما  خود این متغیر دچار بهبود بیشتر شده و بنابراین  بازتاب تغییر یک متغیر به خودش باز می گردد. همچنین چنانچه در یک سازمان، یکی از متغیرهای این دسته عملکرد ضعیف  از خود نشان دهند. هم برندسازی کارفرما در آن سازمان مخدوش خواهد شد و هم خود ان متغیر متتاثر از تضعیف برند سزی کارفرماف بیش از پیش دچار ضعف عملکرد خواهد شد. </a:t>
            </a:r>
            <a:endParaRPr lang="fa-IR">
              <a:cs typeface="B Zar" panose="00000400000000000000" pitchFamily="2" charset="-78"/>
            </a:endParaRPr>
          </a:p>
        </p:txBody>
      </p:sp>
    </p:spTree>
    <p:extLst>
      <p:ext uri="{BB962C8B-B14F-4D97-AF65-F5344CB8AC3E}">
        <p14:creationId xmlns:p14="http://schemas.microsoft.com/office/powerpoint/2010/main" val="431145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یکی از این  متغیرها تعاملات و ارتباطات برونی سازمان (شامل حجم و عمق تعاملات درون سازمانی، گستردگی شبکه ذی نفعان و همچنین در دسترس بودن  آن ها از لحاظ جغرافیایی) است، یعنی سیستم می تواند در جهت برند شدن در میان کارفرمایان تصمیم بگیرد  شبکه ذی نفعان  خود را به صورت  بهینه توسعه بدهد تا جذابیت خود را در یمان نیروی های جویای کار افزایش دهد و درعین حال شاهد این باشد که تعاملات درون سازمانی و همچنین شبکه ذی نفعان سازمان، به واسطه برند شدن درمیان کارفرمایان در حال  توسعه هستند. </a:t>
            </a:r>
            <a:endParaRPr lang="fa-IR">
              <a:cs typeface="B Zar" panose="00000400000000000000" pitchFamily="2" charset="-78"/>
            </a:endParaRPr>
          </a:p>
        </p:txBody>
      </p:sp>
    </p:spTree>
    <p:extLst>
      <p:ext uri="{BB962C8B-B14F-4D97-AF65-F5344CB8AC3E}">
        <p14:creationId xmlns:p14="http://schemas.microsoft.com/office/powerpoint/2010/main" val="5177148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ارضاء ابعاد روان شناختی و شخصی کارکنان نیز در این خصوص اهمیت ویژه داشته که این موضوع بر ارزش تعلق گرفته به کارکنان اهمیت دادن به اتفاقات مهم در زندگی فرد، امنیت شغلی، تعادل در کار و زندگی دلالت دارد. همچنین جذابیت تعاملات غیر رسمی درون سازمانی نیز که مشتمل بر تعاملات اجتماعی و ارتباطات کارکنان  است چنینی نفشی را در سیستم ایفا می کنند . یعنی </a:t>
            </a:r>
            <a:r>
              <a:rPr lang="fa-IR" smtClean="0">
                <a:cs typeface="B Zar" panose="00000400000000000000" pitchFamily="2" charset="-78"/>
              </a:rPr>
              <a:t>این </a:t>
            </a:r>
            <a:r>
              <a:rPr lang="fa-IR" smtClean="0">
                <a:cs typeface="B Zar" panose="00000400000000000000" pitchFamily="2" charset="-78"/>
              </a:rPr>
              <a:t>دو متغیر با اثرپذیری بالایی که بر سیستم دارندمی توانند </a:t>
            </a:r>
            <a:r>
              <a:rPr lang="fa-IR" smtClean="0">
                <a:cs typeface="B Zar" panose="00000400000000000000" pitchFamily="2" charset="-78"/>
              </a:rPr>
              <a:t>برندسازی </a:t>
            </a:r>
            <a:r>
              <a:rPr lang="fa-IR" smtClean="0">
                <a:cs typeface="B Zar" panose="00000400000000000000" pitchFamily="2" charset="-78"/>
              </a:rPr>
              <a:t>سازمان را در میان </a:t>
            </a:r>
            <a:r>
              <a:rPr lang="fa-IR" smtClean="0">
                <a:cs typeface="B Zar" panose="00000400000000000000" pitchFamily="2" charset="-78"/>
              </a:rPr>
              <a:t>کارفرمایان  </a:t>
            </a:r>
            <a:r>
              <a:rPr lang="fa-IR" smtClean="0">
                <a:cs typeface="B Zar" panose="00000400000000000000" pitchFamily="2" charset="-78"/>
              </a:rPr>
              <a:t>سبب شده و در عن حال با بهود برندسازی کارفرما خود نیز جایگاه خود را ارتقا دهند، بنابراین کارکنان از جهت روان شناختی و زندگی شخصی خود رضایت مشتری را احساس خواهند کرد و همچنین ارتباطات بیان کارکنان نیز بهبود خواهد یافت. به بیان دیگر بازتاب تغییر این متغیر توسط سازمان علاوه بر این که برندسازی کارفرما را جهت دهی می کند. به خود متغیر (و سایر متغیرهای اثرپذیراز سیستم) باز می گردد. </a:t>
            </a:r>
            <a:endParaRPr lang="fa-IR">
              <a:cs typeface="B Zar" panose="00000400000000000000" pitchFamily="2" charset="-78"/>
            </a:endParaRPr>
          </a:p>
        </p:txBody>
      </p:sp>
    </p:spTree>
    <p:extLst>
      <p:ext uri="{BB962C8B-B14F-4D97-AF65-F5344CB8AC3E}">
        <p14:creationId xmlns:p14="http://schemas.microsoft.com/office/powerpoint/2010/main" val="31636004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normAutofit/>
          </a:bodyPr>
          <a:lstStyle/>
          <a:p>
            <a:pPr algn="just"/>
            <a:r>
              <a:rPr lang="fa-IR" smtClean="0">
                <a:solidFill>
                  <a:srgbClr val="FF0000"/>
                </a:solidFill>
                <a:cs typeface="B Zar" panose="00000400000000000000" pitchFamily="2" charset="-78"/>
              </a:rPr>
              <a:t>ج- متغیرهای هدف</a:t>
            </a:r>
            <a:r>
              <a:rPr lang="fa-IR" smtClean="0">
                <a:cs typeface="B Zar" panose="00000400000000000000" pitchFamily="2" charset="-78"/>
              </a:rPr>
              <a:t>: بر اساس این متغیرها می توان کارای تلاش ها و سیاست های برند سازی کارآفرینان چه در سطح  سازمانی چه در سطح بالاتر (سیاست گذاری) محک زده و نتیجه گیری نمود که با هر اقدام یا تصمیمی (تغییر در هر </a:t>
            </a:r>
            <a:r>
              <a:rPr lang="fa-IR" smtClean="0">
                <a:cs typeface="B Zar" panose="00000400000000000000" pitchFamily="2" charset="-78"/>
              </a:rPr>
              <a:t>یک </a:t>
            </a:r>
            <a:r>
              <a:rPr lang="fa-IR" smtClean="0">
                <a:cs typeface="B Zar" panose="00000400000000000000" pitchFamily="2" charset="-78"/>
              </a:rPr>
              <a:t>از متغیرهای سیستم) سایر  متغیرهای برند سازی  کارفرما چه تغییراتی کرده و کل </a:t>
            </a:r>
            <a:r>
              <a:rPr lang="fa-IR" smtClean="0">
                <a:cs typeface="B Zar" panose="00000400000000000000" pitchFamily="2" charset="-78"/>
              </a:rPr>
              <a:t>سیستم </a:t>
            </a:r>
            <a:r>
              <a:rPr lang="fa-IR" smtClean="0">
                <a:cs typeface="B Zar" panose="00000400000000000000" pitchFamily="2" charset="-78"/>
              </a:rPr>
              <a:t>را به چه سمتی هدایت می کنند. به بیان دیگر این متغیرها  به سازمان می گویند که آیا تلاش های آن برای بهبود جایگاهش  در میان سایر کارفرمایان (در راستای برندسازی از دید نیروی کار) موثر بوده است یا خیر. </a:t>
            </a:r>
          </a:p>
          <a:p>
            <a:pPr algn="just"/>
            <a:r>
              <a:rPr lang="fa-IR" smtClean="0">
                <a:cs typeface="B Zar" panose="00000400000000000000" pitchFamily="2" charset="-78"/>
              </a:rPr>
              <a:t>خوش نامی سازمان ازنظر حرفه ای که در بردانده عواملی چون بر سازمانی، برند محصولف موفقیت در بازار، خوش نامی سازمان سطح پرستیژ کاری، </a:t>
            </a:r>
            <a:r>
              <a:rPr lang="fa-IR" smtClean="0">
                <a:cs typeface="B Zar" panose="00000400000000000000" pitchFamily="2" charset="-78"/>
              </a:rPr>
              <a:t>سطح نواوری</a:t>
            </a:r>
            <a:r>
              <a:rPr lang="fa-IR" smtClean="0">
                <a:cs typeface="B Zar" panose="00000400000000000000" pitchFamily="2" charset="-78"/>
              </a:rPr>
              <a:t>، محصول یا خدمت </a:t>
            </a:r>
            <a:r>
              <a:rPr lang="fa-IR" smtClean="0">
                <a:cs typeface="B Zar" panose="00000400000000000000" pitchFamily="2" charset="-78"/>
              </a:rPr>
              <a:t>جذاب است</a:t>
            </a:r>
            <a:r>
              <a:rPr lang="fa-IR" smtClean="0">
                <a:cs typeface="B Zar" panose="00000400000000000000" pitchFamily="2" charset="-78"/>
              </a:rPr>
              <a:t>. از دیگر متغیر های هدف است که می تواند برای بررسی برون داد تغییرات و سیاست های سازمان در راستای برند سازی در میان کارفرمایان راهگشا باشد. </a:t>
            </a:r>
            <a:endParaRPr lang="fa-IR">
              <a:cs typeface="B Zar" panose="00000400000000000000" pitchFamily="2" charset="-78"/>
            </a:endParaRPr>
          </a:p>
        </p:txBody>
      </p:sp>
    </p:spTree>
    <p:extLst>
      <p:ext uri="{BB962C8B-B14F-4D97-AF65-F5344CB8AC3E}">
        <p14:creationId xmlns:p14="http://schemas.microsoft.com/office/powerpoint/2010/main" val="42052423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محیط ککار، شامل انددازه و تناسب سازمانف محیط  و فضای کاری مناسب وزیر ساخت های {اداری} موجود در سازمان است در کنار سایر متغیرها  قرار دارد . به بیان دیگر جذابیت محیط و فضای کاری نیز از جمله متغیرهایی است که برونداد سیستم بده و می تواند مشص کند که هر تغییر و تحولی (چه درونی و چه بیرونی) چگونه می توان سیستم برندسازی کارفرما را تغییر دهد، یعنی اگر سیاست برندسازی کارفرما موافق باشند، محیط و فضای کاری جذاب تر خواهد شد و این موضوع می توان نشان دهد که ایا سیستم به هدف خود، یعنی بهبود برندسازی کارفرما رسیده است یا خیر. </a:t>
            </a:r>
            <a:endParaRPr lang="fa-IR">
              <a:cs typeface="B Zar" panose="00000400000000000000" pitchFamily="2" charset="-78"/>
            </a:endParaRPr>
          </a:p>
        </p:txBody>
      </p:sp>
    </p:spTree>
    <p:extLst>
      <p:ext uri="{BB962C8B-B14F-4D97-AF65-F5344CB8AC3E}">
        <p14:creationId xmlns:p14="http://schemas.microsoft.com/office/powerpoint/2010/main" val="25762535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همچنین مقبولیت ویژگی های قراردادی و خدمات کارمندی که مشتمل بر مورادی چون میزان حقوق و پاداش شرایط بیمه و </a:t>
            </a:r>
            <a:r>
              <a:rPr lang="fa-IR" smtClean="0">
                <a:cs typeface="B Zar" panose="00000400000000000000" pitchFamily="2" charset="-78"/>
              </a:rPr>
              <a:t>بازنشستگی، </a:t>
            </a:r>
            <a:r>
              <a:rPr lang="fa-IR" smtClean="0">
                <a:cs typeface="B Zar" panose="00000400000000000000" pitchFamily="2" charset="-78"/>
              </a:rPr>
              <a:t>ساعات کاری و تطعیلات مراقبت از کودک نهار وغیره است. می تواند </a:t>
            </a:r>
            <a:r>
              <a:rPr lang="fa-IR" smtClean="0">
                <a:cs typeface="B Zar" panose="00000400000000000000" pitchFamily="2" charset="-78"/>
              </a:rPr>
              <a:t>جزء </a:t>
            </a:r>
            <a:r>
              <a:rPr lang="fa-IR" smtClean="0">
                <a:cs typeface="B Zar" panose="00000400000000000000" pitchFamily="2" charset="-78"/>
              </a:rPr>
              <a:t>عواملی باشد که رشد نقش سیاست های اعمال شده در سیستم را برای سازمان تسهیل می کند. یعنی با تغییر هر سیاستی در سازمان که در راستای  برند شدن در </a:t>
            </a:r>
            <a:r>
              <a:rPr lang="fa-IR" smtClean="0">
                <a:cs typeface="B Zar" panose="00000400000000000000" pitchFamily="2" charset="-78"/>
              </a:rPr>
              <a:t>میان </a:t>
            </a:r>
            <a:r>
              <a:rPr lang="fa-IR" smtClean="0">
                <a:cs typeface="B Zar" panose="00000400000000000000" pitchFamily="2" charset="-78"/>
              </a:rPr>
              <a:t>کارفرمایان است می توان تغییرات ویژگی های قراردادی و خدمات کارمندی را بررسی کرد تا مشخص شود که ایا این سیاست </a:t>
            </a:r>
            <a:r>
              <a:rPr lang="fa-IR" smtClean="0">
                <a:cs typeface="B Zar" panose="00000400000000000000" pitchFamily="2" charset="-78"/>
              </a:rPr>
              <a:t>موفق </a:t>
            </a:r>
            <a:r>
              <a:rPr lang="fa-IR" smtClean="0">
                <a:cs typeface="B Zar" panose="00000400000000000000" pitchFamily="2" charset="-78"/>
              </a:rPr>
              <a:t>بوده است یا خیر. </a:t>
            </a:r>
            <a:endParaRPr lang="fa-IR">
              <a:cs typeface="B Zar" panose="00000400000000000000" pitchFamily="2" charset="-78"/>
            </a:endParaRPr>
          </a:p>
        </p:txBody>
      </p:sp>
      <p:sp>
        <p:nvSpPr>
          <p:cNvPr id="4" name="Flowchart: Process 3"/>
          <p:cNvSpPr/>
          <p:nvPr/>
        </p:nvSpPr>
        <p:spPr>
          <a:xfrm>
            <a:off x="2602523" y="5092505"/>
            <a:ext cx="2560320" cy="844061"/>
          </a:xfrm>
          <a:prstGeom prst="flowChartProcess">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مقبولیت ویژگی های قراردادی</a:t>
            </a:r>
            <a:endParaRPr lang="fa-IR" sz="2000" b="1">
              <a:solidFill>
                <a:srgbClr val="FF0000"/>
              </a:solidFill>
            </a:endParaRPr>
          </a:p>
        </p:txBody>
      </p:sp>
    </p:spTree>
    <p:extLst>
      <p:ext uri="{BB962C8B-B14F-4D97-AF65-F5344CB8AC3E}">
        <p14:creationId xmlns:p14="http://schemas.microsoft.com/office/powerpoint/2010/main" val="118009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فرایند برند ساز ی کارفرما بر این اصل استوار است که سرمایه انسانی برای بنگاه تجاری ارزش آفرینی می کند و عملکرد آن، از طریق ماهرانه در بخش سرمایه انسانی بهبود می یابند. به علاوه شرکت هایی از که از برند کارفرمای قوی برخوردارند می توانند به طور بالقوه از میزان هزینه جذب کارکنان بکاهند. روابط کارکنان را بهبود بخشند. میزان حفظ کارکنان را افزایش دهند و حتی دستمزد های کمتر را نیز در مقایسه با بنگاه هایی که برندضعیف تری دارند  پرداخت نمایند. </a:t>
            </a:r>
            <a:endParaRPr lang="fa-IR">
              <a:cs typeface="B Zar" panose="00000400000000000000" pitchFamily="2" charset="-78"/>
            </a:endParaRPr>
          </a:p>
        </p:txBody>
      </p:sp>
    </p:spTree>
    <p:extLst>
      <p:ext uri="{BB962C8B-B14F-4D97-AF65-F5344CB8AC3E}">
        <p14:creationId xmlns:p14="http://schemas.microsoft.com/office/powerpoint/2010/main" val="55254749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متغیر پویایی، تنوع و نواور بودن شغل </a:t>
            </a:r>
            <a:r>
              <a:rPr lang="fa-IR" smtClean="0">
                <a:cs typeface="B Zar" panose="00000400000000000000" pitchFamily="2" charset="-78"/>
              </a:rPr>
              <a:t>نیز یک متغیر هدف است یعنی اگر سازمان صتیمم برتغییر هر یک متغیرهای سیستم بگیرد تا بتواند جایگاه خود را از منتظر برند ساز یکافرما ارتقا دهد می تواند اثرگذار یدر تصمیم خود را در پوتایتر شدن مشاغل و چالش انگیز شده و تنوع کار و همچنین شیوه های کاری نواورانه بجوید، به بیان دیگر، با اعمال سیاست های بهوبد برندسازی کارفرما، پویایی شغل که اثر پذیری بالایی دارد. تغییرات زیادی خواهد کرد و به سازمان نشان خواهد داد که ایا در مسی ردرست حرکت می کنند یا خیر. </a:t>
            </a:r>
            <a:endParaRPr lang="fa-IR">
              <a:cs typeface="B Zar" panose="00000400000000000000" pitchFamily="2" charset="-78"/>
            </a:endParaRPr>
          </a:p>
        </p:txBody>
      </p:sp>
    </p:spTree>
    <p:extLst>
      <p:ext uri="{BB962C8B-B14F-4D97-AF65-F5344CB8AC3E}">
        <p14:creationId xmlns:p14="http://schemas.microsoft.com/office/powerpoint/2010/main" val="39692269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د) متغیر مستقل </a:t>
            </a:r>
            <a:r>
              <a:rPr lang="fa-IR" smtClean="0">
                <a:cs typeface="B Zar" panose="00000400000000000000" pitchFamily="2" charset="-78"/>
              </a:rPr>
              <a:t>: انعطاف پذیری کار یعنی زمان کاری منعطف کار پروژه محور و دور کاری  در سیستم برند سازی کارفرما هیچ نقشی نداشته و در حقیقت  کم اهمیت ترنین متغیر در سیستم (سیاست های برند سازی کارفرما و تصمیم گیری در ای خصوص ) است. به بیان دیگر نه با افزایش  و کاهش انعطاف پذیری کارفرما از نظر برند نبودن جذابیتش کم و بیش خواهد شد  و بر عکس </a:t>
            </a:r>
            <a:endParaRPr lang="fa-IR">
              <a:cs typeface="B Zar" panose="00000400000000000000" pitchFamily="2" charset="-78"/>
            </a:endParaRPr>
          </a:p>
        </p:txBody>
      </p:sp>
    </p:spTree>
    <p:extLst>
      <p:ext uri="{BB962C8B-B14F-4D97-AF65-F5344CB8AC3E}">
        <p14:creationId xmlns:p14="http://schemas.microsoft.com/office/powerpoint/2010/main" val="36552820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solidFill>
                  <a:srgbClr val="FF0000"/>
                </a:solidFill>
                <a:cs typeface="B Zar" panose="00000400000000000000" pitchFamily="2" charset="-78"/>
              </a:rPr>
              <a:t>ه- متغیر بلاتکلیف</a:t>
            </a:r>
            <a:r>
              <a:rPr lang="fa-IR" smtClean="0">
                <a:cs typeface="B Zar" panose="00000400000000000000" pitchFamily="2" charset="-78"/>
              </a:rPr>
              <a:t>:  خوش نامی سازمان از نظر ارزش اختصاصی از جمله متغیرهایی است که نه می توان آن را مستقل دانست و به اثرگذاری قابل قبولی بر سیستم دارد  تا بتوان آن را یک متغیر هدف خواشت، بنابراین پایبندی  و همسویی با مسئولتی هاو ارزش های اجتماعی در سازمان اثر مشهودی  بر برندسازی  کافرما نداشته و می توان آن را از دایره تحلیل ها کنار گذاشت. </a:t>
            </a:r>
            <a:endParaRPr lang="fa-IR">
              <a:cs typeface="B Zar" panose="00000400000000000000" pitchFamily="2" charset="-78"/>
            </a:endParaRPr>
          </a:p>
        </p:txBody>
      </p:sp>
    </p:spTree>
    <p:extLst>
      <p:ext uri="{BB962C8B-B14F-4D97-AF65-F5344CB8AC3E}">
        <p14:creationId xmlns:p14="http://schemas.microsoft.com/office/powerpoint/2010/main" val="17849350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stretch>
            <a:fillRect/>
          </a:stretch>
        </p:blipFill>
        <p:spPr>
          <a:xfrm>
            <a:off x="4187629" y="2897946"/>
            <a:ext cx="4705912" cy="2352956"/>
          </a:xfrm>
          <a:prstGeom prst="rect">
            <a:avLst/>
          </a:prstGeom>
        </p:spPr>
      </p:pic>
    </p:spTree>
    <p:extLst>
      <p:ext uri="{BB962C8B-B14F-4D97-AF65-F5344CB8AC3E}">
        <p14:creationId xmlns:p14="http://schemas.microsoft.com/office/powerpoint/2010/main" val="6883293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mtClean="0">
                <a:solidFill>
                  <a:srgbClr val="FF0000"/>
                </a:solidFill>
                <a:cs typeface="B Zar" panose="00000400000000000000" pitchFamily="2" charset="-78"/>
              </a:rPr>
              <a:t>سایر دست یافته های برجسته پژوهش</a:t>
            </a:r>
            <a:endParaRPr lang="fa-IR">
              <a:solidFill>
                <a:srgbClr val="FF0000"/>
              </a:solidFill>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بیشترین </a:t>
            </a:r>
            <a:r>
              <a:rPr lang="fa-IR" smtClean="0">
                <a:cs typeface="B Zar" panose="00000400000000000000" pitchFamily="2" charset="-78"/>
              </a:rPr>
              <a:t>اثرگذاری </a:t>
            </a:r>
            <a:r>
              <a:rPr lang="fa-IR" smtClean="0">
                <a:cs typeface="B Zar" panose="00000400000000000000" pitchFamily="2" charset="-78"/>
              </a:rPr>
              <a:t>(مستقیم و غیر مستقیم) به اثرگذاری متغیر سبک مدیریت و رهبری در سازمان بر ارضاء ابعاد روان شناختی و شخصیتی کارکنان تعلق دارد. بنابراین برای بهبود برنامه سازی کارفرما، یکی از مهم ترنی اقدامات سازمان می تواند بهبود این متغیر است. </a:t>
            </a:r>
          </a:p>
          <a:p>
            <a:pPr algn="just"/>
            <a:r>
              <a:rPr lang="fa-IR" smtClean="0">
                <a:cs typeface="B Zar" panose="00000400000000000000" pitchFamily="2" charset="-78"/>
              </a:rPr>
              <a:t>با </a:t>
            </a:r>
            <a:r>
              <a:rPr lang="fa-IR" smtClean="0">
                <a:cs typeface="B Zar" panose="00000400000000000000" pitchFamily="2" charset="-78"/>
              </a:rPr>
              <a:t>بهبود </a:t>
            </a:r>
            <a:r>
              <a:rPr lang="fa-IR" smtClean="0">
                <a:cs typeface="B Zar" panose="00000400000000000000" pitchFamily="2" charset="-78"/>
              </a:rPr>
              <a:t>برندسازی کارفرما (به وسیله  تغییر هر یک از متغیرهای فوق الذکر) دو متغیر بیش از سایرین  تحت تاثیر قرار گرفته و خود دچار تحوول مثبت خواهد شد. این دو متغیر عبارتند از ابعاد روان شناختی  و شخصی و همچنین جذابیت  محیط کاری به بیان دیگر، با بهوبد برند سازی  کارفرما  هم نیروهای کاری از نظر شخصی تجربه بهتری از کار در سازمان خواهد داشت  و هم اینکه فضای کاری سازمان نیز بهبود خواهد یافت. </a:t>
            </a:r>
            <a:endParaRPr lang="fa-IR">
              <a:cs typeface="B Zar" panose="00000400000000000000" pitchFamily="2" charset="-78"/>
            </a:endParaRPr>
          </a:p>
        </p:txBody>
      </p:sp>
      <p:sp>
        <p:nvSpPr>
          <p:cNvPr id="4" name="Flowchart: Process 3"/>
          <p:cNvSpPr/>
          <p:nvPr/>
        </p:nvSpPr>
        <p:spPr>
          <a:xfrm>
            <a:off x="2250831" y="4853354"/>
            <a:ext cx="2968283" cy="1012874"/>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a:solidFill>
                  <a:srgbClr val="FF0000"/>
                </a:solidFill>
                <a:cs typeface="B Zar" panose="00000400000000000000" pitchFamily="2" charset="-78"/>
              </a:rPr>
              <a:t>ابعاد روان شناختی  و شخصی و همچنین جذابیت  محیط کاری</a:t>
            </a:r>
            <a:endParaRPr lang="fa-IR">
              <a:solidFill>
                <a:srgbClr val="FF0000"/>
              </a:solidFill>
            </a:endParaRPr>
          </a:p>
        </p:txBody>
      </p:sp>
    </p:spTree>
    <p:extLst>
      <p:ext uri="{BB962C8B-B14F-4D97-AF65-F5344CB8AC3E}">
        <p14:creationId xmlns:p14="http://schemas.microsoft.com/office/powerpoint/2010/main" val="1229325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این متغیر همچنین اثرگذایر نسبتا قوی بر چهار متغیر جذابیت محیط و فضای کارف تمایلات و ارتباطات بیروین سازمان، جذابیت تعاملات غیر رسمی  درون سازمان و خوش نامی سازمان  از نظر حرف ای داشته و در مجموع اثرگذارتین متغیر در سیستم برند سازی کارفرما است که البته اثرگذاری اندکی از سایر متغیر ها دارد. </a:t>
            </a:r>
            <a:endParaRPr lang="fa-IR">
              <a:cs typeface="B Zar" panose="00000400000000000000" pitchFamily="2" charset="-78"/>
            </a:endParaRPr>
          </a:p>
        </p:txBody>
      </p:sp>
    </p:spTree>
    <p:extLst>
      <p:ext uri="{BB962C8B-B14F-4D97-AF65-F5344CB8AC3E}">
        <p14:creationId xmlns:p14="http://schemas.microsoft.com/office/powerpoint/2010/main" val="17579331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جذابیت محیط و فضا کاری علاوه بر سبک مدیریت و رهبری از متغیر اثربخش بودن </a:t>
            </a:r>
            <a:r>
              <a:rPr lang="fa-IR" smtClean="0">
                <a:solidFill>
                  <a:srgbClr val="FF0000"/>
                </a:solidFill>
                <a:cs typeface="B Zar" panose="00000400000000000000" pitchFamily="2" charset="-78"/>
              </a:rPr>
              <a:t>تعاملات رسمی درون </a:t>
            </a:r>
            <a:r>
              <a:rPr lang="fa-IR" smtClean="0">
                <a:solidFill>
                  <a:srgbClr val="FF0000"/>
                </a:solidFill>
                <a:cs typeface="B Zar" panose="00000400000000000000" pitchFamily="2" charset="-78"/>
              </a:rPr>
              <a:t>سازمانی </a:t>
            </a:r>
            <a:r>
              <a:rPr lang="fa-IR" smtClean="0">
                <a:cs typeface="B Zar" panose="00000400000000000000" pitchFamily="2" charset="-78"/>
              </a:rPr>
              <a:t>نیز </a:t>
            </a:r>
            <a:r>
              <a:rPr lang="fa-IR" smtClean="0">
                <a:cs typeface="B Zar" panose="00000400000000000000" pitchFamily="2" charset="-78"/>
              </a:rPr>
              <a:t>اثر می </a:t>
            </a:r>
            <a:r>
              <a:rPr lang="fa-IR" smtClean="0">
                <a:cs typeface="B Zar" panose="00000400000000000000" pitchFamily="2" charset="-78"/>
              </a:rPr>
              <a:t>پذیرد. </a:t>
            </a:r>
          </a:p>
          <a:p>
            <a:pPr algn="just"/>
            <a:r>
              <a:rPr lang="fa-IR" smtClean="0">
                <a:cs typeface="B Zar" panose="00000400000000000000" pitchFamily="2" charset="-78"/>
              </a:rPr>
              <a:t>این متغیر یعنی اثربخش بودن تعاملات رسمی درون سازمانی، کنار صداقت  و شفافیت در سازمان، اثرگذارترین متغیرها بر ارضاء ابعاد وران شناختی و شخصی کارکنان هستند. </a:t>
            </a:r>
          </a:p>
          <a:p>
            <a:pPr algn="just"/>
            <a:r>
              <a:rPr lang="fa-IR" smtClean="0">
                <a:cs typeface="B Zar" panose="00000400000000000000" pitchFamily="2" charset="-78"/>
              </a:rPr>
              <a:t>بنابرانی متغیر ارضاء ابعاد روان شناختی و شخصی کارکنان از اثربخش بودن تعاملات رسمی درون سازمانی صداقت  و شفافیت در سازمان و مهم تر از این دو از سبک مدیریت و رهبری در سازمان موثر است. </a:t>
            </a:r>
          </a:p>
          <a:p>
            <a:pPr algn="just"/>
            <a:r>
              <a:rPr lang="fa-IR" smtClean="0">
                <a:cs typeface="B Zar" panose="00000400000000000000" pitchFamily="2" charset="-78"/>
              </a:rPr>
              <a:t>تعاملات و ارتباطات بیرونی سازمان نیز اثر پذیری خود را </a:t>
            </a:r>
            <a:r>
              <a:rPr lang="fa-IR" smtClean="0">
                <a:cs typeface="B Zar" panose="00000400000000000000" pitchFamily="2" charset="-78"/>
              </a:rPr>
              <a:t>از </a:t>
            </a:r>
            <a:r>
              <a:rPr lang="fa-IR" smtClean="0">
                <a:cs typeface="B Zar" panose="00000400000000000000" pitchFamily="2" charset="-78"/>
              </a:rPr>
              <a:t>دو متغیر سبک مدیریت و رهبری در سازمان و نیز اثربخش بودن تعاملات رسمی درون سازمانی دارد. </a:t>
            </a:r>
            <a:endParaRPr lang="fa-IR">
              <a:cs typeface="B Zar" panose="00000400000000000000" pitchFamily="2" charset="-78"/>
            </a:endParaRPr>
          </a:p>
        </p:txBody>
      </p:sp>
    </p:spTree>
    <p:extLst>
      <p:ext uri="{BB962C8B-B14F-4D97-AF65-F5344CB8AC3E}">
        <p14:creationId xmlns:p14="http://schemas.microsoft.com/office/powerpoint/2010/main" val="121229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a:cs typeface="B Zar" panose="00000400000000000000" pitchFamily="2" charset="-78"/>
              </a:rPr>
              <a:t>در نتیجه برند سازی کارفرما به یک ابزار مهم برای سازمان ها تبدیل شده است که به وسیله </a:t>
            </a:r>
            <a:r>
              <a:rPr lang="fa-IR" smtClean="0">
                <a:cs typeface="B Zar" panose="00000400000000000000" pitchFamily="2" charset="-78"/>
              </a:rPr>
              <a:t>آن </a:t>
            </a:r>
            <a:r>
              <a:rPr lang="fa-IR">
                <a:cs typeface="B Zar" panose="00000400000000000000" pitchFamily="2" charset="-78"/>
              </a:rPr>
              <a:t>در میان کارکنان آینده سازمان مقام «کارفرمای منخاب را کسب کنند(ریچپکا و آَشا پارساد، 2019) این نوع برند ساز ی از تمام ابزار های لازم در حوزه بازاریابی به منظور خلق تصویری مثبت برای سازمان استفاده می کند  و به همین دلیل متقاضاین جویای کار، خواهان کار با این مجموعه خواهد شد. </a:t>
            </a:r>
          </a:p>
          <a:p>
            <a:endParaRPr lang="fa-IR"/>
          </a:p>
        </p:txBody>
      </p:sp>
      <p:sp>
        <p:nvSpPr>
          <p:cNvPr id="4" name="Rectangle 3"/>
          <p:cNvSpPr/>
          <p:nvPr/>
        </p:nvSpPr>
        <p:spPr>
          <a:xfrm>
            <a:off x="838200" y="5077489"/>
            <a:ext cx="4142481" cy="923330"/>
          </a:xfrm>
          <a:prstGeom prst="rect">
            <a:avLst/>
          </a:prstGeom>
        </p:spPr>
        <p:style>
          <a:lnRef idx="1">
            <a:schemeClr val="accent1"/>
          </a:lnRef>
          <a:fillRef idx="3">
            <a:schemeClr val="accent1"/>
          </a:fillRef>
          <a:effectRef idx="2">
            <a:schemeClr val="accent1"/>
          </a:effectRef>
          <a:fontRef idx="minor">
            <a:schemeClr val="lt1"/>
          </a:fontRef>
        </p:style>
        <p:txBody>
          <a:bodyPr wrap="none" lIns="91440" tIns="45720" rIns="91440" bIns="45720">
            <a:spAutoFit/>
          </a:bodyPr>
          <a:lstStyle/>
          <a:p>
            <a:pPr algn="ctr"/>
            <a:r>
              <a:rPr lang="fa-IR" sz="5400">
                <a:cs typeface="B Zar" panose="00000400000000000000" pitchFamily="2" charset="-78"/>
              </a:rPr>
              <a:t>خلق تصویری مثبت</a:t>
            </a:r>
            <a:endParaRPr lang="en-US" sz="5400" b="1" cap="none" spc="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362306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endParaRPr lang="fa-IR">
              <a:cs typeface="B Zar" panose="00000400000000000000" pitchFamily="2" charset="-78"/>
            </a:endParaRPr>
          </a:p>
        </p:txBody>
      </p:sp>
      <p:sp>
        <p:nvSpPr>
          <p:cNvPr id="3" name="Content Placeholder 2"/>
          <p:cNvSpPr>
            <a:spLocks noGrp="1"/>
          </p:cNvSpPr>
          <p:nvPr>
            <p:ph idx="1"/>
          </p:nvPr>
        </p:nvSpPr>
        <p:spPr/>
        <p:txBody>
          <a:bodyPr/>
          <a:lstStyle/>
          <a:p>
            <a:pPr algn="just"/>
            <a:r>
              <a:rPr lang="fa-IR" smtClean="0">
                <a:cs typeface="B Zar" panose="00000400000000000000" pitchFamily="2" charset="-78"/>
              </a:rPr>
              <a:t>در تحقیقات پیشین عموما اثر برندسازی کارفرما بر رضایت نگرش و تعهد شغلی کارکنان سنجیده شده است (افجه، و علیزاده فر، 1396) رضا دوست و همکاران، 1395؛ فقیهی پور و همکاران ، 1394، رحیمیان، 1392) و تعداد کمتری از مطالعات صورت گرفته به شناسایی متغیر های اثر گذار بر برند سازی کارفرما و تاثیر متقابل این عوامل بر یکدیگر پرداخته اند. این تحقیق از طریق نظر سنجی از متخصصین مدیریت راهبردی، بازاریابی و مدیران منابع انسانی که در صنعت فاوا  در استان تهران مشغول به فعالیت هستند. به شناسایی متغیرهای کلیدی برند سازی کارفرما پرداخته و این متغیرها در سطوح مختلف دسته بندی نمونه و در نهایت به پرسش های زیر پاسخ می دهد.</a:t>
            </a:r>
            <a:endParaRPr lang="fa-IR">
              <a:cs typeface="B Zar" panose="00000400000000000000" pitchFamily="2" charset="-78"/>
            </a:endParaRPr>
          </a:p>
        </p:txBody>
      </p:sp>
      <p:sp>
        <p:nvSpPr>
          <p:cNvPr id="4" name="Flowchart: Process 3"/>
          <p:cNvSpPr/>
          <p:nvPr/>
        </p:nvSpPr>
        <p:spPr>
          <a:xfrm>
            <a:off x="838200" y="5327161"/>
            <a:ext cx="3713871" cy="984739"/>
          </a:xfrm>
          <a:prstGeom prst="flowChartProcess">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b="1">
                <a:solidFill>
                  <a:srgbClr val="FF0000"/>
                </a:solidFill>
                <a:cs typeface="B Zar" panose="00000400000000000000" pitchFamily="2" charset="-78"/>
              </a:rPr>
              <a:t>برندسازی کارفرما بر رضایت نگرش و تعهد شغلی</a:t>
            </a:r>
            <a:endParaRPr lang="fa-IR" sz="2000" b="1">
              <a:solidFill>
                <a:srgbClr val="FF0000"/>
              </a:solidFill>
            </a:endParaRPr>
          </a:p>
        </p:txBody>
      </p:sp>
    </p:spTree>
    <p:extLst>
      <p:ext uri="{BB962C8B-B14F-4D97-AF65-F5344CB8AC3E}">
        <p14:creationId xmlns:p14="http://schemas.microsoft.com/office/powerpoint/2010/main" val="4227394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TotalTime>
  <Words>7470</Words>
  <Application>Microsoft Office PowerPoint</Application>
  <PresentationFormat>Widescreen</PresentationFormat>
  <Paragraphs>241</Paragraphs>
  <Slides>76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76</vt:i4>
      </vt:variant>
    </vt:vector>
  </HeadingPairs>
  <TitlesOfParts>
    <vt:vector size="82" baseType="lpstr">
      <vt:lpstr>Arial</vt:lpstr>
      <vt:lpstr>B Zar</vt:lpstr>
      <vt:lpstr>Calibri</vt:lpstr>
      <vt:lpstr>Calibri Light</vt:lpstr>
      <vt:lpstr>Times New Roman</vt:lpstr>
      <vt:lpstr>Office Theme</vt:lpstr>
      <vt:lpstr>عنوان مقاله:اثرات متقابل متغیرهای کلیدی برندسازی کارفرما در صنعت فن اوری اطلاعات و ارتباطات</vt:lpstr>
      <vt:lpstr>چکیده</vt:lpstr>
      <vt:lpstr>PowerPoint Presentation</vt:lpstr>
      <vt:lpstr>واژگان کلیدی</vt:lpstr>
      <vt:lpstr>PowerPoint Presentation</vt:lpstr>
      <vt:lpstr>PowerPoint Presentation</vt:lpstr>
      <vt:lpstr>PowerPoint Presentation</vt:lpstr>
      <vt:lpstr>PowerPoint Presentation</vt:lpstr>
      <vt:lpstr>PowerPoint Presentation</vt:lpstr>
      <vt:lpstr>PowerPoint Presentation</vt:lpstr>
      <vt:lpstr>2- پیشینه پژوهش</vt:lpstr>
      <vt:lpstr>PowerPoint Presentation</vt:lpstr>
      <vt:lpstr>PowerPoint Presentation</vt:lpstr>
      <vt:lpstr>متغیرها یموثر در برندسازی کارفرما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روش پژوهش</vt:lpstr>
      <vt:lpstr>PowerPoint Presentation</vt:lpstr>
      <vt:lpstr>جدول</vt:lpstr>
      <vt:lpstr>PowerPoint Presentation</vt:lpstr>
      <vt:lpstr>PowerPoint Presentation</vt:lpstr>
      <vt:lpstr>جدول 2 لیست متغیرها تاثیر گذار بر برند اازی کارفرما  و شاخصهای معرف هر یک زا آنها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4- یافته پژوهش</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گراف اثرگذاری و اثرپذیری</vt:lpstr>
      <vt:lpstr>PowerPoint Presentation</vt:lpstr>
      <vt:lpstr>PowerPoint Presentation</vt:lpstr>
      <vt:lpstr>ب- تحلیل متغیرهای سیستم</vt:lpstr>
      <vt:lpstr>جدول 2- دسته بندی متغیرهای برندسازی کارفرما بر اساس تحلیل تاثیرات متقابل</vt:lpstr>
      <vt:lpstr>جدول 2- دسته بندی متغیرهای برندسازی کارفرما بر اساس تحلیل تاثیرات متقابل</vt:lpstr>
      <vt:lpstr>جدول 2- دسته بندی متغیرهای برندسازی کارفرما بر اساس تحلیل تاثیرات متقابل</vt:lpstr>
      <vt:lpstr>جدول 2- دسته بندی متغیرهای برندسازی کارفرما بر اساس تحلیل تاثیرات متقابل</vt:lpstr>
      <vt:lpstr>5- بحث و نتیجه گیری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سایر دست یافته های برجسته پژوهش</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MaZz!i</dc:creator>
  <cp:lastModifiedBy>MaZz!i</cp:lastModifiedBy>
  <cp:revision>72</cp:revision>
  <dcterms:created xsi:type="dcterms:W3CDTF">2023-01-16T16:48:15Z</dcterms:created>
  <dcterms:modified xsi:type="dcterms:W3CDTF">2023-01-17T15:56:26Z</dcterms:modified>
</cp:coreProperties>
</file>