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88" r:id="rId4"/>
    <p:sldId id="258" r:id="rId5"/>
    <p:sldId id="259" r:id="rId6"/>
    <p:sldId id="290" r:id="rId7"/>
    <p:sldId id="289" r:id="rId8"/>
    <p:sldId id="291" r:id="rId9"/>
    <p:sldId id="260" r:id="rId10"/>
    <p:sldId id="261" r:id="rId11"/>
    <p:sldId id="262" r:id="rId12"/>
    <p:sldId id="292" r:id="rId13"/>
    <p:sldId id="263" r:id="rId14"/>
    <p:sldId id="264" r:id="rId15"/>
    <p:sldId id="265" r:id="rId16"/>
    <p:sldId id="266" r:id="rId17"/>
    <p:sldId id="293" r:id="rId18"/>
    <p:sldId id="294" r:id="rId19"/>
    <p:sldId id="267" r:id="rId20"/>
    <p:sldId id="268" r:id="rId21"/>
    <p:sldId id="295" r:id="rId22"/>
    <p:sldId id="269" r:id="rId23"/>
    <p:sldId id="270" r:id="rId24"/>
    <p:sldId id="271" r:id="rId25"/>
    <p:sldId id="272" r:id="rId26"/>
    <p:sldId id="273" r:id="rId27"/>
    <p:sldId id="274" r:id="rId28"/>
    <p:sldId id="275" r:id="rId29"/>
    <p:sldId id="296" r:id="rId30"/>
    <p:sldId id="276" r:id="rId31"/>
    <p:sldId id="297" r:id="rId32"/>
    <p:sldId id="277" r:id="rId33"/>
    <p:sldId id="298" r:id="rId34"/>
    <p:sldId id="278" r:id="rId35"/>
    <p:sldId id="302" r:id="rId36"/>
    <p:sldId id="299" r:id="rId37"/>
    <p:sldId id="279" r:id="rId38"/>
    <p:sldId id="303" r:id="rId39"/>
    <p:sldId id="300" r:id="rId40"/>
    <p:sldId id="301" r:id="rId41"/>
    <p:sldId id="280" r:id="rId42"/>
    <p:sldId id="304" r:id="rId43"/>
    <p:sldId id="281" r:id="rId44"/>
    <p:sldId id="305" r:id="rId45"/>
    <p:sldId id="282" r:id="rId46"/>
    <p:sldId id="306" r:id="rId47"/>
    <p:sldId id="283" r:id="rId48"/>
    <p:sldId id="307" r:id="rId49"/>
    <p:sldId id="284" r:id="rId50"/>
    <p:sldId id="285" r:id="rId51"/>
    <p:sldId id="308" r:id="rId52"/>
    <p:sldId id="286" r:id="rId53"/>
    <p:sldId id="309" r:id="rId54"/>
    <p:sldId id="287" r:id="rId55"/>
    <p:sldId id="310" r:id="rId56"/>
    <p:sldId id="311" r:id="rId57"/>
    <p:sldId id="312" r:id="rId58"/>
    <p:sldId id="374" r:id="rId59"/>
    <p:sldId id="375" r:id="rId60"/>
    <p:sldId id="313" r:id="rId61"/>
    <p:sldId id="376" r:id="rId62"/>
    <p:sldId id="314" r:id="rId63"/>
    <p:sldId id="377" r:id="rId64"/>
    <p:sldId id="315" r:id="rId65"/>
    <p:sldId id="316" r:id="rId66"/>
    <p:sldId id="378" r:id="rId67"/>
    <p:sldId id="317" r:id="rId68"/>
    <p:sldId id="379" r:id="rId69"/>
    <p:sldId id="318" r:id="rId70"/>
    <p:sldId id="319" r:id="rId71"/>
    <p:sldId id="380" r:id="rId72"/>
    <p:sldId id="320" r:id="rId73"/>
    <p:sldId id="321" r:id="rId74"/>
    <p:sldId id="381" r:id="rId75"/>
    <p:sldId id="322" r:id="rId76"/>
    <p:sldId id="382" r:id="rId77"/>
    <p:sldId id="323" r:id="rId78"/>
    <p:sldId id="383" r:id="rId79"/>
    <p:sldId id="324" r:id="rId80"/>
    <p:sldId id="325" r:id="rId81"/>
    <p:sldId id="384" r:id="rId82"/>
    <p:sldId id="326" r:id="rId83"/>
    <p:sldId id="327" r:id="rId84"/>
    <p:sldId id="328" r:id="rId85"/>
    <p:sldId id="385" r:id="rId86"/>
    <p:sldId id="329" r:id="rId87"/>
    <p:sldId id="330" r:id="rId88"/>
    <p:sldId id="386" r:id="rId89"/>
    <p:sldId id="331" r:id="rId90"/>
    <p:sldId id="332" r:id="rId91"/>
    <p:sldId id="333" r:id="rId92"/>
    <p:sldId id="387" r:id="rId93"/>
    <p:sldId id="334" r:id="rId94"/>
    <p:sldId id="335" r:id="rId95"/>
    <p:sldId id="336" r:id="rId96"/>
    <p:sldId id="337" r:id="rId97"/>
    <p:sldId id="388" r:id="rId98"/>
    <p:sldId id="338" r:id="rId99"/>
    <p:sldId id="339" r:id="rId100"/>
    <p:sldId id="389" r:id="rId101"/>
    <p:sldId id="390" r:id="rId102"/>
    <p:sldId id="340" r:id="rId103"/>
    <p:sldId id="341" r:id="rId104"/>
    <p:sldId id="342" r:id="rId105"/>
    <p:sldId id="391" r:id="rId106"/>
    <p:sldId id="343" r:id="rId107"/>
    <p:sldId id="392" r:id="rId108"/>
    <p:sldId id="344" r:id="rId109"/>
    <p:sldId id="393" r:id="rId110"/>
    <p:sldId id="345" r:id="rId111"/>
    <p:sldId id="394" r:id="rId112"/>
    <p:sldId id="346" r:id="rId113"/>
    <p:sldId id="373" r:id="rId114"/>
    <p:sldId id="347" r:id="rId115"/>
    <p:sldId id="372" r:id="rId116"/>
    <p:sldId id="348" r:id="rId117"/>
    <p:sldId id="349" r:id="rId118"/>
    <p:sldId id="371" r:id="rId119"/>
    <p:sldId id="350" r:id="rId120"/>
    <p:sldId id="370" r:id="rId121"/>
    <p:sldId id="351" r:id="rId122"/>
    <p:sldId id="369" r:id="rId123"/>
    <p:sldId id="352" r:id="rId124"/>
    <p:sldId id="368" r:id="rId125"/>
    <p:sldId id="353" r:id="rId126"/>
    <p:sldId id="354" r:id="rId127"/>
    <p:sldId id="355" r:id="rId128"/>
    <p:sldId id="367" r:id="rId129"/>
    <p:sldId id="356" r:id="rId130"/>
    <p:sldId id="366" r:id="rId131"/>
    <p:sldId id="357" r:id="rId132"/>
    <p:sldId id="358" r:id="rId133"/>
    <p:sldId id="365" r:id="rId134"/>
    <p:sldId id="359" r:id="rId135"/>
    <p:sldId id="364" r:id="rId136"/>
    <p:sldId id="360" r:id="rId137"/>
    <p:sldId id="363" r:id="rId138"/>
    <p:sldId id="361" r:id="rId139"/>
    <p:sldId id="362" r:id="rId14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34CD60-DD34-4B4D-866B-A269B275B4D4}">
          <p14:sldIdLst>
            <p14:sldId id="256"/>
            <p14:sldId id="257"/>
            <p14:sldId id="288"/>
            <p14:sldId id="258"/>
            <p14:sldId id="259"/>
            <p14:sldId id="290"/>
            <p14:sldId id="289"/>
            <p14:sldId id="291"/>
            <p14:sldId id="260"/>
            <p14:sldId id="261"/>
            <p14:sldId id="262"/>
            <p14:sldId id="292"/>
            <p14:sldId id="263"/>
            <p14:sldId id="264"/>
            <p14:sldId id="265"/>
            <p14:sldId id="266"/>
            <p14:sldId id="293"/>
            <p14:sldId id="294"/>
            <p14:sldId id="267"/>
            <p14:sldId id="268"/>
            <p14:sldId id="295"/>
            <p14:sldId id="269"/>
            <p14:sldId id="270"/>
            <p14:sldId id="271"/>
            <p14:sldId id="272"/>
            <p14:sldId id="273"/>
            <p14:sldId id="274"/>
            <p14:sldId id="275"/>
            <p14:sldId id="296"/>
            <p14:sldId id="276"/>
            <p14:sldId id="297"/>
            <p14:sldId id="277"/>
            <p14:sldId id="298"/>
            <p14:sldId id="278"/>
            <p14:sldId id="302"/>
            <p14:sldId id="299"/>
            <p14:sldId id="279"/>
            <p14:sldId id="303"/>
            <p14:sldId id="300"/>
            <p14:sldId id="301"/>
            <p14:sldId id="280"/>
            <p14:sldId id="304"/>
            <p14:sldId id="281"/>
            <p14:sldId id="305"/>
            <p14:sldId id="282"/>
            <p14:sldId id="306"/>
            <p14:sldId id="283"/>
            <p14:sldId id="307"/>
            <p14:sldId id="284"/>
            <p14:sldId id="285"/>
            <p14:sldId id="308"/>
            <p14:sldId id="286"/>
            <p14:sldId id="309"/>
            <p14:sldId id="287"/>
            <p14:sldId id="310"/>
            <p14:sldId id="311"/>
            <p14:sldId id="312"/>
            <p14:sldId id="374"/>
            <p14:sldId id="375"/>
            <p14:sldId id="313"/>
            <p14:sldId id="376"/>
            <p14:sldId id="314"/>
            <p14:sldId id="377"/>
            <p14:sldId id="315"/>
            <p14:sldId id="316"/>
            <p14:sldId id="378"/>
            <p14:sldId id="317"/>
            <p14:sldId id="379"/>
            <p14:sldId id="318"/>
            <p14:sldId id="319"/>
            <p14:sldId id="380"/>
            <p14:sldId id="320"/>
            <p14:sldId id="321"/>
            <p14:sldId id="381"/>
            <p14:sldId id="322"/>
            <p14:sldId id="382"/>
            <p14:sldId id="323"/>
            <p14:sldId id="383"/>
            <p14:sldId id="324"/>
            <p14:sldId id="325"/>
            <p14:sldId id="384"/>
            <p14:sldId id="326"/>
            <p14:sldId id="327"/>
            <p14:sldId id="328"/>
            <p14:sldId id="385"/>
            <p14:sldId id="329"/>
            <p14:sldId id="330"/>
            <p14:sldId id="386"/>
            <p14:sldId id="331"/>
            <p14:sldId id="332"/>
            <p14:sldId id="333"/>
            <p14:sldId id="387"/>
            <p14:sldId id="334"/>
            <p14:sldId id="335"/>
            <p14:sldId id="336"/>
            <p14:sldId id="337"/>
            <p14:sldId id="388"/>
            <p14:sldId id="338"/>
            <p14:sldId id="339"/>
            <p14:sldId id="389"/>
            <p14:sldId id="390"/>
            <p14:sldId id="340"/>
            <p14:sldId id="341"/>
            <p14:sldId id="342"/>
            <p14:sldId id="391"/>
            <p14:sldId id="343"/>
            <p14:sldId id="392"/>
            <p14:sldId id="344"/>
            <p14:sldId id="393"/>
            <p14:sldId id="345"/>
            <p14:sldId id="394"/>
            <p14:sldId id="346"/>
            <p14:sldId id="373"/>
            <p14:sldId id="347"/>
            <p14:sldId id="372"/>
            <p14:sldId id="348"/>
            <p14:sldId id="349"/>
            <p14:sldId id="371"/>
            <p14:sldId id="350"/>
            <p14:sldId id="370"/>
            <p14:sldId id="351"/>
            <p14:sldId id="369"/>
            <p14:sldId id="352"/>
            <p14:sldId id="368"/>
            <p14:sldId id="353"/>
            <p14:sldId id="354"/>
            <p14:sldId id="355"/>
            <p14:sldId id="367"/>
            <p14:sldId id="356"/>
            <p14:sldId id="366"/>
            <p14:sldId id="357"/>
            <p14:sldId id="358"/>
            <p14:sldId id="365"/>
            <p14:sldId id="359"/>
            <p14:sldId id="364"/>
            <p14:sldId id="360"/>
            <p14:sldId id="363"/>
            <p14:sldId id="361"/>
            <p14:sldId id="362"/>
          </p14:sldIdLst>
        </p14:section>
        <p14:section name="Untitled Section" id="{5EC4F853-2423-4D62-8C4A-51A11364EE2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napToGrid="0">
      <p:cViewPr varScale="1">
        <p:scale>
          <a:sx n="68" d="100"/>
          <a:sy n="68"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7BCABC2-3BC0-4824-9428-9621E96C2C36}" type="datetimeFigureOut">
              <a:rPr lang="fa-IR" smtClean="0"/>
              <a:t>12/06/1444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9561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7BCABC2-3BC0-4824-9428-9621E96C2C36}" type="datetimeFigureOut">
              <a:rPr lang="fa-IR" smtClean="0"/>
              <a:t>12/06/1444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216456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7BCABC2-3BC0-4824-9428-9621E96C2C36}" type="datetimeFigureOut">
              <a:rPr lang="fa-IR" smtClean="0"/>
              <a:t>12/06/1444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58842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7BCABC2-3BC0-4824-9428-9621E96C2C36}" type="datetimeFigureOut">
              <a:rPr lang="fa-IR" smtClean="0"/>
              <a:t>12/06/1444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49252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CABC2-3BC0-4824-9428-9621E96C2C36}" type="datetimeFigureOut">
              <a:rPr lang="fa-IR" smtClean="0"/>
              <a:t>12/06/1444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290495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7BCABC2-3BC0-4824-9428-9621E96C2C36}" type="datetimeFigureOut">
              <a:rPr lang="fa-IR" smtClean="0"/>
              <a:t>12/06/1444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357869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7BCABC2-3BC0-4824-9428-9621E96C2C36}" type="datetimeFigureOut">
              <a:rPr lang="fa-IR" smtClean="0"/>
              <a:t>12/06/1444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157431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7BCABC2-3BC0-4824-9428-9621E96C2C36}" type="datetimeFigureOut">
              <a:rPr lang="fa-IR" smtClean="0"/>
              <a:t>12/06/1444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7940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CABC2-3BC0-4824-9428-9621E96C2C36}" type="datetimeFigureOut">
              <a:rPr lang="fa-IR" smtClean="0"/>
              <a:t>12/06/1444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253462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CABC2-3BC0-4824-9428-9621E96C2C36}" type="datetimeFigureOut">
              <a:rPr lang="fa-IR" smtClean="0"/>
              <a:t>12/06/1444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183737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CABC2-3BC0-4824-9428-9621E96C2C36}" type="datetimeFigureOut">
              <a:rPr lang="fa-IR" smtClean="0"/>
              <a:t>12/06/1444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2EC6B6A-F816-4017-AD2B-2EDF83E237F2}" type="slidenum">
              <a:rPr lang="fa-IR" smtClean="0"/>
              <a:t>‹#›</a:t>
            </a:fld>
            <a:endParaRPr lang="fa-IR"/>
          </a:p>
        </p:txBody>
      </p:sp>
    </p:spTree>
    <p:extLst>
      <p:ext uri="{BB962C8B-B14F-4D97-AF65-F5344CB8AC3E}">
        <p14:creationId xmlns:p14="http://schemas.microsoft.com/office/powerpoint/2010/main" val="337349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7BCABC2-3BC0-4824-9428-9621E96C2C36}" type="datetimeFigureOut">
              <a:rPr lang="fa-IR" smtClean="0"/>
              <a:t>12/06/1444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2EC6B6A-F816-4017-AD2B-2EDF83E237F2}" type="slidenum">
              <a:rPr lang="fa-IR" smtClean="0"/>
              <a:t>‹#›</a:t>
            </a:fld>
            <a:endParaRPr lang="fa-IR"/>
          </a:p>
        </p:txBody>
      </p:sp>
    </p:spTree>
    <p:extLst>
      <p:ext uri="{BB962C8B-B14F-4D97-AF65-F5344CB8AC3E}">
        <p14:creationId xmlns:p14="http://schemas.microsoft.com/office/powerpoint/2010/main" val="10904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a:t>
            </a:r>
            <a:r>
              <a:rPr lang="fa-IR" sz="4000" smtClean="0">
                <a:cs typeface="B Zar" panose="00000400000000000000" pitchFamily="2" charset="-78"/>
              </a:rPr>
              <a:t>: مدیریت دولتی و سازمان های محلی</a:t>
            </a:r>
            <a:br>
              <a:rPr lang="fa-IR" sz="4000" smtClean="0">
                <a:cs typeface="B Zar" panose="00000400000000000000" pitchFamily="2" charset="-78"/>
              </a:rPr>
            </a:br>
            <a:r>
              <a:rPr lang="fa-IR" sz="4000" smtClean="0">
                <a:cs typeface="B Zar" panose="00000400000000000000" pitchFamily="2" charset="-78"/>
              </a:rPr>
              <a:t>با نگاهی به ایران</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:سید محمد مقیمی </a:t>
            </a:r>
          </a:p>
          <a:p>
            <a:r>
              <a:rPr lang="fa-IR" smtClean="0">
                <a:solidFill>
                  <a:srgbClr val="FF0000"/>
                </a:solidFill>
                <a:cs typeface="B Zar" panose="00000400000000000000" pitchFamily="2" charset="-78"/>
              </a:rPr>
              <a:t>منبع</a:t>
            </a:r>
            <a:r>
              <a:rPr lang="fa-IR" smtClean="0">
                <a:cs typeface="B Zar" panose="00000400000000000000" pitchFamily="2" charset="-78"/>
              </a:rPr>
              <a:t>: دانش مدیریت سال چهاردهم- شماره 55-زمستان 1380</a:t>
            </a:r>
          </a:p>
          <a:p>
            <a:r>
              <a:rPr lang="fa-IR" smtClean="0">
                <a:cs typeface="B Zar" panose="00000400000000000000" pitchFamily="2" charset="-78"/>
              </a:rPr>
              <a:t>ویژه نامه مدیریت دولتی- صص 157-197</a:t>
            </a:r>
            <a:endParaRPr lang="fa-IR">
              <a:cs typeface="B Zar" panose="00000400000000000000" pitchFamily="2" charset="-78"/>
            </a:endParaRPr>
          </a:p>
        </p:txBody>
      </p:sp>
    </p:spTree>
    <p:extLst>
      <p:ext uri="{BB962C8B-B14F-4D97-AF65-F5344CB8AC3E}">
        <p14:creationId xmlns:p14="http://schemas.microsoft.com/office/powerpoint/2010/main" val="255668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336"/>
            <a:ext cx="10515600" cy="1325563"/>
          </a:xfrm>
        </p:spPr>
        <p:txBody>
          <a:bodyPr/>
          <a:lstStyle/>
          <a:p>
            <a:r>
              <a:rPr lang="fa-IR" smtClean="0"/>
              <a:t>ساختار دولت </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تنظیم روباط اجتماعی در هر جامعه ای یک الگوی ساختاری نیاز است تا این روابط  از طریق آن به جریان افتد. دولت ها از نظر ساختاری به </a:t>
            </a:r>
            <a:r>
              <a:rPr lang="fa-IR" smtClean="0">
                <a:solidFill>
                  <a:srgbClr val="FF0000"/>
                </a:solidFill>
                <a:cs typeface="B Zar" panose="00000400000000000000" pitchFamily="2" charset="-78"/>
              </a:rPr>
              <a:t>دو</a:t>
            </a:r>
            <a:r>
              <a:rPr lang="fa-IR" smtClean="0">
                <a:cs typeface="B Zar" panose="00000400000000000000" pitchFamily="2" charset="-78"/>
              </a:rPr>
              <a:t> دسته تقسیم می شوند. </a:t>
            </a:r>
          </a:p>
          <a:p>
            <a:r>
              <a:rPr lang="fa-IR" smtClean="0">
                <a:cs typeface="B Zar" panose="00000400000000000000" pitchFamily="2" charset="-78"/>
              </a:rPr>
              <a:t>الف- دولت بسیط (یکپارچه)</a:t>
            </a:r>
          </a:p>
          <a:p>
            <a:r>
              <a:rPr lang="fa-IR" smtClean="0">
                <a:cs typeface="B Zar" panose="00000400000000000000" pitchFamily="2" charset="-78"/>
              </a:rPr>
              <a:t>ب- دولت مرکب</a:t>
            </a:r>
          </a:p>
          <a:p>
            <a:endParaRPr lang="fa-IR"/>
          </a:p>
        </p:txBody>
      </p:sp>
      <p:pic>
        <p:nvPicPr>
          <p:cNvPr id="4" name="Picture 3"/>
          <p:cNvPicPr>
            <a:picLocks noChangeAspect="1"/>
          </p:cNvPicPr>
          <p:nvPr/>
        </p:nvPicPr>
        <p:blipFill>
          <a:blip r:embed="rId2"/>
          <a:stretch>
            <a:fillRect/>
          </a:stretch>
        </p:blipFill>
        <p:spPr>
          <a:xfrm>
            <a:off x="5767754" y="2650588"/>
            <a:ext cx="668288" cy="668288"/>
          </a:xfrm>
          <a:prstGeom prst="rect">
            <a:avLst/>
          </a:prstGeom>
        </p:spPr>
      </p:pic>
    </p:spTree>
    <p:extLst>
      <p:ext uri="{BB962C8B-B14F-4D97-AF65-F5344CB8AC3E}">
        <p14:creationId xmlns:p14="http://schemas.microsoft.com/office/powerpoint/2010/main" val="21660820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r>
              <a:rPr lang="fa-IR"/>
              <a:t>در ماهده  71 قانون شوراهای اسلامیف انتخاب شهردار در حیطه اختیارات شواری اسلامی شهر است که  او را به مدت چهار سال انتخاب می کنند. شهردار نمی توانند  همزمان عضو شورای شهر باشد. شورای شهر می تواند  در زمان که بخواهد با رعایت مقررات، شهردرا را بر کنار کند. </a:t>
            </a:r>
          </a:p>
          <a:p>
            <a:endParaRPr lang="fa-IR"/>
          </a:p>
        </p:txBody>
      </p:sp>
    </p:spTree>
    <p:extLst>
      <p:ext uri="{BB962C8B-B14F-4D97-AF65-F5344CB8AC3E}">
        <p14:creationId xmlns:p14="http://schemas.microsoft.com/office/powerpoint/2010/main" val="34686376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البته نصب شهرداران در شهرهای با جمعیت  بیشتر زا دویست هزار  نفر و مرتاکز استان بنا به پیشنهاد  شورای شهر و حکم وزیر کشور  و در سایر </a:t>
            </a:r>
            <a:r>
              <a:rPr lang="fa-IR">
                <a:cs typeface="B Zar" panose="00000400000000000000" pitchFamily="2" charset="-78"/>
              </a:rPr>
              <a:t>شهر </a:t>
            </a:r>
            <a:r>
              <a:rPr lang="fa-IR" smtClean="0">
                <a:cs typeface="B Zar" panose="00000400000000000000" pitchFamily="2" charset="-78"/>
              </a:rPr>
              <a:t>ها، </a:t>
            </a:r>
            <a:r>
              <a:rPr lang="fa-IR">
                <a:cs typeface="B Zar" panose="00000400000000000000" pitchFamily="2" charset="-78"/>
              </a:rPr>
              <a:t>به پیشنهاد شورای شهر  و حکم </a:t>
            </a:r>
            <a:r>
              <a:rPr lang="fa-IR">
                <a:cs typeface="B Zar" panose="00000400000000000000" pitchFamily="2" charset="-78"/>
              </a:rPr>
              <a:t>استاندار </a:t>
            </a:r>
            <a:r>
              <a:rPr lang="fa-IR" smtClean="0">
                <a:cs typeface="B Zar" panose="00000400000000000000" pitchFamily="2" charset="-78"/>
              </a:rPr>
              <a:t>صورت </a:t>
            </a:r>
            <a:r>
              <a:rPr lang="fa-IR">
                <a:cs typeface="B Zar" panose="00000400000000000000" pitchFamily="2" charset="-78"/>
              </a:rPr>
              <a:t>می گیرد. همچنین در ماده  </a:t>
            </a:r>
            <a:r>
              <a:rPr lang="fa-IR">
                <a:solidFill>
                  <a:srgbClr val="FF0000"/>
                </a:solidFill>
                <a:cs typeface="B Zar" panose="00000400000000000000" pitchFamily="2" charset="-78"/>
              </a:rPr>
              <a:t>68</a:t>
            </a:r>
            <a:r>
              <a:rPr lang="fa-IR">
                <a:cs typeface="B Zar" panose="00000400000000000000" pitchFamily="2" charset="-78"/>
              </a:rPr>
              <a:t> قانون </a:t>
            </a:r>
            <a:r>
              <a:rPr lang="fa-IR">
                <a:cs typeface="B Zar" panose="00000400000000000000" pitchFamily="2" charset="-78"/>
              </a:rPr>
              <a:t>شوراهای </a:t>
            </a:r>
            <a:r>
              <a:rPr lang="fa-IR" smtClean="0">
                <a:cs typeface="B Zar" panose="00000400000000000000" pitchFamily="2" charset="-78"/>
              </a:rPr>
              <a:t>اسلامی، شوراهای </a:t>
            </a:r>
            <a:r>
              <a:rPr lang="fa-IR">
                <a:cs typeface="B Zar" panose="00000400000000000000" pitchFamily="2" charset="-78"/>
              </a:rPr>
              <a:t>روستا فرذی را در جهت انجام امر اجرایی روستا به سمت دهیار برای مدت چهار سال انتخاب می کند و در زماتن که بخواهد طبق </a:t>
            </a:r>
            <a:r>
              <a:rPr lang="fa-IR">
                <a:cs typeface="B Zar" panose="00000400000000000000" pitchFamily="2" charset="-78"/>
              </a:rPr>
              <a:t>مقررات </a:t>
            </a:r>
            <a:r>
              <a:rPr lang="fa-IR" smtClean="0">
                <a:cs typeface="B Zar" panose="00000400000000000000" pitchFamily="2" charset="-78"/>
              </a:rPr>
              <a:t>قانونی  </a:t>
            </a:r>
            <a:r>
              <a:rPr lang="fa-IR">
                <a:cs typeface="B Zar" panose="00000400000000000000" pitchFamily="2" charset="-78"/>
              </a:rPr>
              <a:t>می تواند  نسبت به عزل دهیار  اقدام نماید. البته انتخاب دهیار به پیشنهاد شورای روستا و با حکم بخشدار صورت می گیرد و صدور حکم عزل دهیار نیز پس از اعلام </a:t>
            </a:r>
            <a:r>
              <a:rPr lang="fa-IR">
                <a:cs typeface="B Zar" panose="00000400000000000000" pitchFamily="2" charset="-78"/>
              </a:rPr>
              <a:t>شورای </a:t>
            </a:r>
            <a:r>
              <a:rPr lang="fa-IR" smtClean="0">
                <a:cs typeface="B Zar" panose="00000400000000000000" pitchFamily="2" charset="-78"/>
              </a:rPr>
              <a:t>روستا، </a:t>
            </a:r>
            <a:r>
              <a:rPr lang="fa-IR">
                <a:cs typeface="B Zar" panose="00000400000000000000" pitchFamily="2" charset="-78"/>
              </a:rPr>
              <a:t>از طرف بخشدار  صورت می گیرد. </a:t>
            </a:r>
          </a:p>
          <a:p>
            <a:endParaRPr lang="fa-IR"/>
          </a:p>
        </p:txBody>
      </p:sp>
    </p:spTree>
    <p:extLst>
      <p:ext uri="{BB962C8B-B14F-4D97-AF65-F5344CB8AC3E}">
        <p14:creationId xmlns:p14="http://schemas.microsoft.com/office/powerpoint/2010/main" val="15652966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ملاحظه می گردد که شورای شهر و روستا به عنوان قوه مقنه  سازمان محلی را در ایران ایفائ نقش می کنند و مستقیما با </a:t>
            </a:r>
            <a:r>
              <a:rPr lang="fa-IR" smtClean="0">
                <a:cs typeface="B Zar" panose="00000400000000000000" pitchFamily="2" charset="-78"/>
              </a:rPr>
              <a:t>آراء </a:t>
            </a:r>
            <a:r>
              <a:rPr lang="fa-IR" smtClean="0">
                <a:cs typeface="B Zar" panose="00000400000000000000" pitchFamily="2" charset="-78"/>
              </a:rPr>
              <a:t>عمومی مردم محل انتخاب می </a:t>
            </a:r>
            <a:r>
              <a:rPr lang="fa-IR" smtClean="0">
                <a:cs typeface="B Zar" panose="00000400000000000000" pitchFamily="2" charset="-78"/>
              </a:rPr>
              <a:t>شوند. </a:t>
            </a:r>
            <a:r>
              <a:rPr lang="fa-IR" smtClean="0">
                <a:cs typeface="B Zar" panose="00000400000000000000" pitchFamily="2" charset="-78"/>
              </a:rPr>
              <a:t>در حالی که  شهردار و دهیار به عنوان  رییس قوه مجریه در سطح محل، از طرف اعضاء منتخب  شورای شهر و روستا برگزیده می شوند. با توجه به موارد بیان شده از قانون شوراها در فوق ، می توان گفت  که ساختار سازمان های محلی در ایارن مطابق با الگوی ساختاری شورا-مدیر شهر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168775"/>
            <a:ext cx="2143125" cy="2143125"/>
          </a:xfrm>
          <a:prstGeom prst="rect">
            <a:avLst/>
          </a:prstGeom>
        </p:spPr>
      </p:pic>
    </p:spTree>
    <p:extLst>
      <p:ext uri="{BB962C8B-B14F-4D97-AF65-F5344CB8AC3E}">
        <p14:creationId xmlns:p14="http://schemas.microsoft.com/office/powerpoint/2010/main" val="20276898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 تقسیمبندی حقوقی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میزان قدرت و اختیاری که سازمان های محلی به موجب قانون </a:t>
            </a:r>
            <a:r>
              <a:rPr lang="fa-IR" smtClean="0">
                <a:cs typeface="B Zar" panose="00000400000000000000" pitchFamily="2" charset="-78"/>
              </a:rPr>
              <a:t>دارند، </a:t>
            </a:r>
            <a:r>
              <a:rPr lang="fa-IR" smtClean="0">
                <a:cs typeface="B Zar" panose="00000400000000000000" pitchFamily="2" charset="-78"/>
              </a:rPr>
              <a:t>می توان  تقسیم بندی حقوقی با قانونی از سازمان های محلی ارائه نمود. </a:t>
            </a:r>
            <a:endParaRPr lang="fa-IR">
              <a:cs typeface="B Zar" panose="00000400000000000000" pitchFamily="2" charset="-78"/>
            </a:endParaRPr>
          </a:p>
        </p:txBody>
      </p:sp>
    </p:spTree>
    <p:extLst>
      <p:ext uri="{BB962C8B-B14F-4D97-AF65-F5344CB8AC3E}">
        <p14:creationId xmlns:p14="http://schemas.microsoft.com/office/powerpoint/2010/main" val="36582852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1- </a:t>
            </a:r>
            <a:r>
              <a:rPr lang="fa-IR" smtClean="0">
                <a:solidFill>
                  <a:srgbClr val="FF0000"/>
                </a:solidFill>
                <a:cs typeface="B Zar" panose="00000400000000000000" pitchFamily="2" charset="-78"/>
              </a:rPr>
              <a:t>سازمان </a:t>
            </a:r>
            <a:r>
              <a:rPr lang="fa-IR" smtClean="0">
                <a:solidFill>
                  <a:srgbClr val="FF0000"/>
                </a:solidFill>
                <a:cs typeface="B Zar" panose="00000400000000000000" pitchFamily="2" charset="-78"/>
              </a:rPr>
              <a:t>محلی </a:t>
            </a:r>
            <a:r>
              <a:rPr lang="fa-IR" smtClean="0">
                <a:solidFill>
                  <a:srgbClr val="FF0000"/>
                </a:solidFill>
                <a:cs typeface="B Zar" panose="00000400000000000000" pitchFamily="2" charset="-78"/>
              </a:rPr>
              <a:t>و شخصیت حقوقی- </a:t>
            </a:r>
            <a:r>
              <a:rPr lang="fa-IR" smtClean="0">
                <a:cs typeface="B Zar" panose="00000400000000000000" pitchFamily="2" charset="-78"/>
              </a:rPr>
              <a:t>از اختیارات لازم برای انجام فعالیت ها برخوردارند و به عبارت دیگر متناسب با ویژگی هایی که در تعریف سامزان محلی وجود دارد به </a:t>
            </a:r>
            <a:r>
              <a:rPr lang="fa-IR" smtClean="0">
                <a:cs typeface="B Zar" panose="00000400000000000000" pitchFamily="2" charset="-78"/>
              </a:rPr>
              <a:t>آنها </a:t>
            </a:r>
            <a:r>
              <a:rPr lang="fa-IR" smtClean="0">
                <a:cs typeface="B Zar" panose="00000400000000000000" pitchFamily="2" charset="-78"/>
              </a:rPr>
              <a:t>اختیار </a:t>
            </a:r>
            <a:r>
              <a:rPr lang="fa-IR" smtClean="0">
                <a:cs typeface="B Zar" panose="00000400000000000000" pitchFamily="2" charset="-78"/>
              </a:rPr>
              <a:t>لازم </a:t>
            </a:r>
            <a:r>
              <a:rPr lang="fa-IR" smtClean="0">
                <a:cs typeface="B Zar" panose="00000400000000000000" pitchFamily="2" charset="-78"/>
              </a:rPr>
              <a:t>داده می شود</a:t>
            </a:r>
            <a:r>
              <a:rPr lang="fa-IR" smtClean="0"/>
              <a:t>. </a:t>
            </a:r>
          </a:p>
        </p:txBody>
      </p:sp>
      <p:pic>
        <p:nvPicPr>
          <p:cNvPr id="4" name="Picture 3"/>
          <p:cNvPicPr>
            <a:picLocks noChangeAspect="1"/>
          </p:cNvPicPr>
          <p:nvPr/>
        </p:nvPicPr>
        <p:blipFill>
          <a:blip r:embed="rId2"/>
          <a:stretch>
            <a:fillRect/>
          </a:stretch>
        </p:blipFill>
        <p:spPr>
          <a:xfrm>
            <a:off x="838200" y="3142420"/>
            <a:ext cx="5537268" cy="3169480"/>
          </a:xfrm>
          <a:prstGeom prst="rect">
            <a:avLst/>
          </a:prstGeom>
        </p:spPr>
      </p:pic>
    </p:spTree>
    <p:extLst>
      <p:ext uri="{BB962C8B-B14F-4D97-AF65-F5344CB8AC3E}">
        <p14:creationId xmlns:p14="http://schemas.microsoft.com/office/powerpoint/2010/main" val="15357616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2- سازمان حملی با شخصیت نیمه حقوقی . به عنوان عامل حکومتی در حل انجام وظیفه می کنند و </a:t>
            </a:r>
            <a:r>
              <a:rPr lang="fa-IR">
                <a:cs typeface="B Zar" panose="00000400000000000000" pitchFamily="2" charset="-78"/>
              </a:rPr>
              <a:t>از </a:t>
            </a:r>
            <a:r>
              <a:rPr lang="fa-IR" smtClean="0">
                <a:cs typeface="B Zar" panose="00000400000000000000" pitchFamily="2" charset="-78"/>
              </a:rPr>
              <a:t>اختیارات زیادی </a:t>
            </a:r>
            <a:r>
              <a:rPr lang="fa-IR">
                <a:cs typeface="B Zar" panose="00000400000000000000" pitchFamily="2" charset="-78"/>
              </a:rPr>
              <a:t>برخوردار نیستند. </a:t>
            </a:r>
          </a:p>
          <a:p>
            <a:pPr algn="just"/>
            <a:r>
              <a:rPr lang="fa-IR">
                <a:cs typeface="B Zar" panose="00000400000000000000" pitchFamily="2" charset="-78"/>
              </a:rPr>
              <a:t>شوراهای اسلامی </a:t>
            </a:r>
            <a:r>
              <a:rPr lang="fa-IR">
                <a:cs typeface="B Zar" panose="00000400000000000000" pitchFamily="2" charset="-78"/>
              </a:rPr>
              <a:t>در </a:t>
            </a:r>
            <a:r>
              <a:rPr lang="fa-IR" smtClean="0">
                <a:cs typeface="B Zar" panose="00000400000000000000" pitchFamily="2" charset="-78"/>
              </a:rPr>
              <a:t>کشور </a:t>
            </a:r>
            <a:r>
              <a:rPr lang="fa-IR">
                <a:cs typeface="B Zar" panose="00000400000000000000" pitchFamily="2" charset="-78"/>
              </a:rPr>
              <a:t>ما از نظر قانونی در </a:t>
            </a:r>
            <a:r>
              <a:rPr lang="fa-IR">
                <a:cs typeface="B Zar" panose="00000400000000000000" pitchFamily="2" charset="-78"/>
              </a:rPr>
              <a:t>دسته </a:t>
            </a:r>
            <a:r>
              <a:rPr lang="fa-IR" smtClean="0">
                <a:cs typeface="B Zar" panose="00000400000000000000" pitchFamily="2" charset="-78"/>
              </a:rPr>
              <a:t>اول </a:t>
            </a:r>
            <a:r>
              <a:rPr lang="fa-IR">
                <a:cs typeface="B Zar" panose="00000400000000000000" pitchFamily="2" charset="-78"/>
              </a:rPr>
              <a:t>قرر می گیرند. چرا که ماده 17 </a:t>
            </a:r>
            <a:r>
              <a:rPr lang="fa-IR">
                <a:cs typeface="B Zar" panose="00000400000000000000" pitchFamily="2" charset="-78"/>
              </a:rPr>
              <a:t>قانون  </a:t>
            </a:r>
            <a:r>
              <a:rPr lang="fa-IR" smtClean="0">
                <a:cs typeface="B Zar" panose="00000400000000000000" pitchFamily="2" charset="-78"/>
              </a:rPr>
              <a:t>تشکیلات شوراها مصوب سال </a:t>
            </a:r>
            <a:r>
              <a:rPr lang="fa-IR">
                <a:cs typeface="B Zar" panose="00000400000000000000" pitchFamily="2" charset="-78"/>
              </a:rPr>
              <a:t>1361  که هنوز به قوت خود باقی است،</a:t>
            </a:r>
            <a:r>
              <a:rPr lang="fa-IR">
                <a:solidFill>
                  <a:srgbClr val="FF0000"/>
                </a:solidFill>
                <a:cs typeface="B Zar" panose="00000400000000000000" pitchFamily="2" charset="-78"/>
              </a:rPr>
              <a:t> اذعان می دارد که شورها  دارای شخصیت حقوقی بوده  حق اقامه  دعوی علیه اشخاص حقیقی و حقوقی و دفاع در مقابل دعاوی آنان علیه شورا را دارند.  </a:t>
            </a:r>
            <a:r>
              <a:rPr lang="fa-IR">
                <a:cs typeface="B Zar" panose="00000400000000000000" pitchFamily="2" charset="-78"/>
              </a:rPr>
              <a:t>همچنین در ماده 20 همین قانون  بیان شده است که شورا ها مسئول حفظ و اداره کلیه </a:t>
            </a:r>
            <a:r>
              <a:rPr lang="fa-IR">
                <a:cs typeface="B Zar" panose="00000400000000000000" pitchFamily="2" charset="-78"/>
              </a:rPr>
              <a:t>اموال </a:t>
            </a:r>
            <a:r>
              <a:rPr lang="fa-IR" smtClean="0">
                <a:cs typeface="B Zar" panose="00000400000000000000" pitchFamily="2" charset="-78"/>
              </a:rPr>
              <a:t>منقول  </a:t>
            </a:r>
            <a:r>
              <a:rPr lang="fa-IR">
                <a:cs typeface="B Zar" panose="00000400000000000000" pitchFamily="2" charset="-78"/>
              </a:rPr>
              <a:t>و غیر منقول شورا می باشند و همچنین </a:t>
            </a:r>
            <a:r>
              <a:rPr lang="fa-IR">
                <a:cs typeface="B Zar" panose="00000400000000000000" pitchFamily="2" charset="-78"/>
              </a:rPr>
              <a:t>در </a:t>
            </a:r>
            <a:r>
              <a:rPr lang="fa-IR" smtClean="0">
                <a:cs typeface="B Zar" panose="00000400000000000000" pitchFamily="2" charset="-78"/>
              </a:rPr>
              <a:t>مورد خرید </a:t>
            </a:r>
            <a:r>
              <a:rPr lang="fa-IR">
                <a:cs typeface="B Zar" panose="00000400000000000000" pitchFamily="2" charset="-78"/>
              </a:rPr>
              <a:t>و فروش و نقل و انتقال و اجزاه  و استجیار اموال شورا طبق مقررات اقدام خواهند نمود. </a:t>
            </a:r>
          </a:p>
          <a:p>
            <a:endParaRPr lang="fa-IR"/>
          </a:p>
        </p:txBody>
      </p:sp>
    </p:spTree>
    <p:extLst>
      <p:ext uri="{BB962C8B-B14F-4D97-AF65-F5344CB8AC3E}">
        <p14:creationId xmlns:p14="http://schemas.microsoft.com/office/powerpoint/2010/main" val="41679892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تقسیمبئندی بر مبنای تقسیمات کشوری</a:t>
            </a:r>
            <a:endParaRPr lang="fa-IR"/>
          </a:p>
        </p:txBody>
      </p:sp>
      <p:sp>
        <p:nvSpPr>
          <p:cNvPr id="3" name="Content Placeholder 2"/>
          <p:cNvSpPr>
            <a:spLocks noGrp="1"/>
          </p:cNvSpPr>
          <p:nvPr>
            <p:ph idx="1"/>
          </p:nvPr>
        </p:nvSpPr>
        <p:spPr/>
        <p:txBody>
          <a:bodyPr>
            <a:normAutofit/>
          </a:bodyPr>
          <a:lstStyle/>
          <a:p>
            <a:r>
              <a:rPr lang="fa-IR" smtClean="0"/>
              <a:t>سازمان های محلی عموما بر اساس نواحی جغرافیایی که در تقسیمات کشوری مشخص شده  و قانون  عادی نیز بر آن صحه گذاشته  فعلیت می کنند. هر چند که بعضی از سازمان های محلی به واسطه ارائه خدمت خاصی به وجود می آیند  و تقسیمات کشور در ایجاد آنها مطرح نیست. ولی به هر حال در هر کشوری تقسیمات کشوری منجر به ایجاد سازمان محلی می شود. در شور ما بر اساس تقسیمات شکوری (ماده1  قانون تشکیلات شوراهای اسلامی) سازمان های محلی (شَوراها) ایجاد می گردند. </a:t>
            </a:r>
            <a:endParaRPr lang="fa-IR"/>
          </a:p>
        </p:txBody>
      </p:sp>
    </p:spTree>
    <p:extLst>
      <p:ext uri="{BB962C8B-B14F-4D97-AF65-F5344CB8AC3E}">
        <p14:creationId xmlns:p14="http://schemas.microsoft.com/office/powerpoint/2010/main" val="40906622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a:t>
            </a:r>
            <a:r>
              <a:rPr lang="fa-IR" smtClean="0">
                <a:cs typeface="B Zar" panose="00000400000000000000" pitchFamily="2" charset="-78"/>
              </a:rPr>
              <a:t>این </a:t>
            </a:r>
            <a:r>
              <a:rPr lang="fa-IR">
                <a:cs typeface="B Zar" panose="00000400000000000000" pitchFamily="2" charset="-78"/>
              </a:rPr>
              <a:t>ماده آمده است که به منظور پیشبرد سریع برنامه </a:t>
            </a:r>
            <a:r>
              <a:rPr lang="fa-IR">
                <a:cs typeface="B Zar" panose="00000400000000000000" pitchFamily="2" charset="-78"/>
              </a:rPr>
              <a:t>های </a:t>
            </a:r>
            <a:r>
              <a:rPr lang="fa-IR" smtClean="0">
                <a:cs typeface="B Zar" panose="00000400000000000000" pitchFamily="2" charset="-78"/>
              </a:rPr>
              <a:t>اجتماعی، </a:t>
            </a:r>
            <a:r>
              <a:rPr lang="fa-IR">
                <a:cs typeface="B Zar" panose="00000400000000000000" pitchFamily="2" charset="-78"/>
              </a:rPr>
              <a:t>اقتصادی، </a:t>
            </a:r>
            <a:r>
              <a:rPr lang="fa-IR">
                <a:cs typeface="B Zar" panose="00000400000000000000" pitchFamily="2" charset="-78"/>
              </a:rPr>
              <a:t>عمرانی </a:t>
            </a:r>
            <a:r>
              <a:rPr lang="fa-IR" smtClean="0">
                <a:cs typeface="B Zar" panose="00000400000000000000" pitchFamily="2" charset="-78"/>
              </a:rPr>
              <a:t>بهداشتی</a:t>
            </a:r>
            <a:r>
              <a:rPr lang="fa-IR">
                <a:cs typeface="B Zar" panose="00000400000000000000" pitchFamily="2" charset="-78"/>
              </a:rPr>
              <a:t>، </a:t>
            </a:r>
            <a:r>
              <a:rPr lang="fa-IR" smtClean="0">
                <a:cs typeface="B Zar" panose="00000400000000000000" pitchFamily="2" charset="-78"/>
              </a:rPr>
              <a:t>فرهنگی، </a:t>
            </a:r>
            <a:r>
              <a:rPr lang="fa-IR">
                <a:cs typeface="B Zar" panose="00000400000000000000" pitchFamily="2" charset="-78"/>
              </a:rPr>
              <a:t>آموزشی  و پرورشی و سایر امور رفاهی  از طریق همکاری مردم و نظارت بر امور روستا، بخش شهر و شهرک، شوراهایی به نام شوراهای اسلامی روستا، بخش، شهر و شهرک بر اساس مقررات این قانون تشکیل می شود . هر چن که در تقسیمات کشور یاجزا دیگری  همچون استان، شهرستان و ... پیش بینی شده است </a:t>
            </a:r>
            <a:r>
              <a:rPr lang="fa-IR">
                <a:cs typeface="B Zar" panose="00000400000000000000" pitchFamily="2" charset="-78"/>
              </a:rPr>
              <a:t>ولی </a:t>
            </a:r>
            <a:r>
              <a:rPr lang="fa-IR" smtClean="0">
                <a:cs typeface="B Zar" panose="00000400000000000000" pitchFamily="2" charset="-78"/>
              </a:rPr>
              <a:t>عملا برای </a:t>
            </a:r>
            <a:r>
              <a:rPr lang="fa-IR">
                <a:cs typeface="B Zar" panose="00000400000000000000" pitchFamily="2" charset="-78"/>
              </a:rPr>
              <a:t>آنها سازمان های محلی در قانون تشکیلات شوراهای اسلامی در نظر گرفته نشدهاست که به نظر می رسد که ایجاد شورای عالی استان  و شهرستانجزئ ضروریات است، همانگونه  که در قانون اساسی نیز پیش بینی شده است</a:t>
            </a:r>
            <a:r>
              <a:rPr lang="fa-IR"/>
              <a:t>. </a:t>
            </a:r>
            <a:endParaRPr lang="fa-IR"/>
          </a:p>
        </p:txBody>
      </p:sp>
    </p:spTree>
    <p:extLst>
      <p:ext uri="{BB962C8B-B14F-4D97-AF65-F5344CB8AC3E}">
        <p14:creationId xmlns:p14="http://schemas.microsoft.com/office/powerpoint/2010/main" val="27782775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ه- تقسیم بندی سیاسی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سازمان های محلی هر یک از </a:t>
            </a:r>
            <a:r>
              <a:rPr lang="fa-IR" smtClean="0">
                <a:cs typeface="B Zar" panose="00000400000000000000" pitchFamily="2" charset="-78"/>
              </a:rPr>
              <a:t>نظر </a:t>
            </a:r>
            <a:r>
              <a:rPr lang="fa-IR" smtClean="0">
                <a:cs typeface="B Zar" panose="00000400000000000000" pitchFamily="2" charset="-78"/>
              </a:rPr>
              <a:t>میزان </a:t>
            </a:r>
            <a:r>
              <a:rPr lang="fa-IR" smtClean="0">
                <a:cs typeface="B Zar" panose="00000400000000000000" pitchFamily="2" charset="-78"/>
              </a:rPr>
              <a:t>اختیار </a:t>
            </a:r>
            <a:r>
              <a:rPr lang="fa-IR" smtClean="0">
                <a:cs typeface="B Zar" panose="00000400000000000000" pitchFamily="2" charset="-78"/>
              </a:rPr>
              <a:t>و آزادی عمل در انجام وظایف خود متفاوتند  به گونه یا </a:t>
            </a:r>
            <a:r>
              <a:rPr lang="fa-IR" smtClean="0">
                <a:cs typeface="B Zar" panose="00000400000000000000" pitchFamily="2" charset="-78"/>
              </a:rPr>
              <a:t>که </a:t>
            </a:r>
            <a:r>
              <a:rPr lang="fa-IR" smtClean="0">
                <a:cs typeface="B Zar" panose="00000400000000000000" pitchFamily="2" charset="-78"/>
              </a:rPr>
              <a:t>بر خی از آنها به عنوان </a:t>
            </a:r>
            <a:r>
              <a:rPr lang="fa-IR" smtClean="0">
                <a:cs typeface="B Zar" panose="00000400000000000000" pitchFamily="2" charset="-78"/>
              </a:rPr>
              <a:t>مامورین </a:t>
            </a:r>
            <a:r>
              <a:rPr lang="fa-IR" smtClean="0">
                <a:cs typeface="B Zar" panose="00000400000000000000" pitchFamily="2" charset="-78"/>
              </a:rPr>
              <a:t>مقامات حکومتی و برخی بدو وابستگی به مقامات حکومتی به اداره امور محلی می پردازند. بر این اساس سازمان های محلی به </a:t>
            </a:r>
            <a:r>
              <a:rPr lang="fa-IR" smtClean="0">
                <a:solidFill>
                  <a:srgbClr val="FF0000"/>
                </a:solidFill>
                <a:cs typeface="B Zar" panose="00000400000000000000" pitchFamily="2" charset="-78"/>
              </a:rPr>
              <a:t>سه </a:t>
            </a:r>
            <a:r>
              <a:rPr lang="fa-IR" smtClean="0">
                <a:solidFill>
                  <a:srgbClr val="FF0000"/>
                </a:solidFill>
                <a:cs typeface="B Zar" panose="00000400000000000000" pitchFamily="2" charset="-78"/>
              </a:rPr>
              <a:t>دسته </a:t>
            </a:r>
            <a:r>
              <a:rPr lang="fa-IR" smtClean="0">
                <a:cs typeface="B Zar" panose="00000400000000000000" pitchFamily="2" charset="-78"/>
              </a:rPr>
              <a:t>تقسیم می </a:t>
            </a:r>
            <a:r>
              <a:rPr lang="fa-IR" smtClean="0">
                <a:cs typeface="B Zar" panose="00000400000000000000" pitchFamily="2" charset="-78"/>
              </a:rPr>
              <a:t>شوند: </a:t>
            </a: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084290" y="3025725"/>
            <a:ext cx="869926" cy="869926"/>
          </a:xfrm>
          <a:prstGeom prst="rect">
            <a:avLst/>
          </a:prstGeom>
        </p:spPr>
      </p:pic>
    </p:spTree>
    <p:extLst>
      <p:ext uri="{BB962C8B-B14F-4D97-AF65-F5344CB8AC3E}">
        <p14:creationId xmlns:p14="http://schemas.microsoft.com/office/powerpoint/2010/main" val="1342029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1- مدیریت محلی انتصابی : کارگزاران این گونه سامزان ها از طرف مقامات حکومت مرکزی یا ایالتی نمصوب یم گردند که بر </a:t>
            </a:r>
            <a:r>
              <a:rPr lang="fa-IR">
                <a:cs typeface="B Zar" panose="00000400000000000000" pitchFamily="2" charset="-78"/>
              </a:rPr>
              <a:t>اساس </a:t>
            </a:r>
            <a:r>
              <a:rPr lang="fa-IR" smtClean="0">
                <a:cs typeface="B Zar" panose="00000400000000000000" pitchFamily="2" charset="-78"/>
              </a:rPr>
              <a:t>سیاست </a:t>
            </a:r>
            <a:r>
              <a:rPr lang="fa-IR">
                <a:cs typeface="B Zar" panose="00000400000000000000" pitchFamily="2" charset="-78"/>
              </a:rPr>
              <a:t>تراکم </a:t>
            </a:r>
            <a:r>
              <a:rPr lang="fa-IR">
                <a:cs typeface="B Zar" panose="00000400000000000000" pitchFamily="2" charset="-78"/>
              </a:rPr>
              <a:t>زدایی </a:t>
            </a:r>
            <a:r>
              <a:rPr lang="fa-IR" smtClean="0">
                <a:cs typeface="B Zar" panose="00000400000000000000" pitchFamily="2" charset="-78"/>
              </a:rPr>
              <a:t>این </a:t>
            </a:r>
            <a:r>
              <a:rPr lang="fa-IR">
                <a:cs typeface="B Zar" panose="00000400000000000000" pitchFamily="2" charset="-78"/>
              </a:rPr>
              <a:t>بخش این وظایف حکومت مرکزی به آنها تفویض شده و مبنای تفویض این اختیارات، مقررات  قوه مجریه  می باشد. مدیران سازمان های محلی انتصابی  تنها در مقابلب مقامات  حکومت مرکزی یا ایالتی پاسخ گو هستند و به عبارت دیگر شکل «پاسخ گویی از پایین به بالا» است. </a:t>
            </a:r>
            <a:endParaRPr lang="fa-IR">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747700"/>
            <a:ext cx="2705100" cy="1695450"/>
          </a:xfrm>
          <a:prstGeom prst="rect">
            <a:avLst/>
          </a:prstGeom>
        </p:spPr>
      </p:pic>
    </p:spTree>
    <p:extLst>
      <p:ext uri="{BB962C8B-B14F-4D97-AF65-F5344CB8AC3E}">
        <p14:creationId xmlns:p14="http://schemas.microsoft.com/office/powerpoint/2010/main" val="418789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الف- دولت بسیط</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دولتی اطلاق می شود که با مرکزیت سیاسی واحد، به صورت یکپارچه مبتنی بر وحدت عناصر (تشکیلات، جمعیت و سرزمین واحد) با شخصیت  حقوقی واحد و قانون اساسی واحد اداره می شود. در این گونه کشورها، واحد های حکومتی (استان شهرستان  و ...) فاقد حاکمیت هستند و به عنوانئ واسطه بین شهروندان و حکومت ملی هستند و تبانی حاکمتی  به وسیله حکومت ملی اعمال می شود. </a:t>
            </a:r>
          </a:p>
        </p:txBody>
      </p:sp>
      <p:sp>
        <p:nvSpPr>
          <p:cNvPr id="4" name="Rectangle 3"/>
          <p:cNvSpPr/>
          <p:nvPr/>
        </p:nvSpPr>
        <p:spPr>
          <a:xfrm>
            <a:off x="838200" y="5007150"/>
            <a:ext cx="1455848" cy="923330"/>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fa-IR" sz="5400">
                <a:cs typeface="B Zar" panose="00000400000000000000" pitchFamily="2" charset="-78"/>
              </a:rPr>
              <a:t>واسطه</a:t>
            </a: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631682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درکشور ما سازمان های محلی همچون استانداری ها، فرمانداری ها، بخشداری ها  و ...در این دسته قرار می گیرند. چرا که آنها منصب وزارت کشور (مقامات مرکزی) هعستند و تنها در مقابل مقدمات مرکزی پاسخ گو می باشند. </a:t>
            </a:r>
          </a:p>
        </p:txBody>
      </p:sp>
    </p:spTree>
    <p:extLst>
      <p:ext uri="{BB962C8B-B14F-4D97-AF65-F5344CB8AC3E}">
        <p14:creationId xmlns:p14="http://schemas.microsoft.com/office/powerpoint/2010/main" val="15964273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2- هیات های خاص: این گونه هیات ها با سازمان های برای ارائه خدمات خاصی موجود آمده اند که به صورت حرفه ای  و تخصصی در سطح محل انجام وظیفه می کنند. کارگزاران این گونه سازمان های محلی عمدتا به وسیله وزیر یا </a:t>
            </a:r>
            <a:r>
              <a:rPr lang="fa-IR">
                <a:cs typeface="B Zar" panose="00000400000000000000" pitchFamily="2" charset="-78"/>
              </a:rPr>
              <a:t>ارگان </a:t>
            </a:r>
            <a:r>
              <a:rPr lang="fa-IR" smtClean="0">
                <a:cs typeface="B Zar" panose="00000400000000000000" pitchFamily="2" charset="-78"/>
              </a:rPr>
              <a:t>های </a:t>
            </a:r>
            <a:r>
              <a:rPr lang="fa-IR">
                <a:cs typeface="B Zar" panose="00000400000000000000" pitchFamily="2" charset="-78"/>
              </a:rPr>
              <a:t>دولتی </a:t>
            </a:r>
            <a:r>
              <a:rPr lang="fa-IR">
                <a:cs typeface="B Zar" panose="00000400000000000000" pitchFamily="2" charset="-78"/>
              </a:rPr>
              <a:t>محسوب </a:t>
            </a:r>
            <a:r>
              <a:rPr lang="fa-IR" smtClean="0">
                <a:cs typeface="B Zar" panose="00000400000000000000" pitchFamily="2" charset="-78"/>
              </a:rPr>
              <a:t>می </a:t>
            </a:r>
            <a:r>
              <a:rPr lang="fa-IR">
                <a:cs typeface="B Zar" panose="00000400000000000000" pitchFamily="2" charset="-78"/>
              </a:rPr>
              <a:t>شوند و دارای مسئولیت عمومی هستند که </a:t>
            </a:r>
            <a:r>
              <a:rPr lang="fa-IR">
                <a:cs typeface="B Zar" panose="00000400000000000000" pitchFamily="2" charset="-78"/>
              </a:rPr>
              <a:t>در </a:t>
            </a:r>
            <a:r>
              <a:rPr lang="fa-IR" smtClean="0">
                <a:cs typeface="B Zar" panose="00000400000000000000" pitchFamily="2" charset="-78"/>
              </a:rPr>
              <a:t>اساسنامه آنها </a:t>
            </a:r>
            <a:r>
              <a:rPr lang="fa-IR">
                <a:cs typeface="B Zar" panose="00000400000000000000" pitchFamily="2" charset="-78"/>
              </a:rPr>
              <a:t>با مصوبه قانون مجلس تعریف شده است. ولی با این </a:t>
            </a:r>
            <a:r>
              <a:rPr lang="fa-IR">
                <a:cs typeface="B Zar" panose="00000400000000000000" pitchFamily="2" charset="-78"/>
              </a:rPr>
              <a:t>حا </a:t>
            </a:r>
            <a:r>
              <a:rPr lang="fa-IR" smtClean="0">
                <a:cs typeface="B Zar" panose="00000400000000000000" pitchFamily="2" charset="-78"/>
              </a:rPr>
              <a:t>ارکان </a:t>
            </a:r>
            <a:r>
              <a:rPr lang="fa-IR">
                <a:cs typeface="B Zar" panose="00000400000000000000" pitchFamily="2" charset="-78"/>
              </a:rPr>
              <a:t>ستادی آنها کارمندان خدمات کشوری محسوب نمی شوند. آنها کارکنان شرکت، کمیسیون ، شورا یا هیات خاصی هستند که البته مسئولیت سیاسی آنها با وزیر مربوطه است. </a:t>
            </a:r>
          </a:p>
          <a:p>
            <a:endParaRPr lang="fa-IR"/>
          </a:p>
        </p:txBody>
      </p:sp>
    </p:spTree>
    <p:extLst>
      <p:ext uri="{BB962C8B-B14F-4D97-AF65-F5344CB8AC3E}">
        <p14:creationId xmlns:p14="http://schemas.microsoft.com/office/powerpoint/2010/main" val="20078500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قدرت این گونه سازمان های محلی سنتی بر قانون عادی  یا تفویض از سوی ارگان دولتی است که کارگزاران آن در مقابل مقامات </a:t>
            </a:r>
            <a:r>
              <a:rPr lang="fa-IR" smtClean="0">
                <a:cs typeface="B Zar" panose="00000400000000000000" pitchFamily="2" charset="-78"/>
              </a:rPr>
              <a:t>حکومت مرکزی مسئولند، مسئولیت </a:t>
            </a:r>
            <a:r>
              <a:rPr lang="fa-IR" smtClean="0">
                <a:cs typeface="B Zar" panose="00000400000000000000" pitchFamily="2" charset="-78"/>
              </a:rPr>
              <a:t>از پایین به بالا، که البته ممکن </a:t>
            </a:r>
            <a:r>
              <a:rPr lang="fa-IR" smtClean="0">
                <a:cs typeface="B Zar" panose="00000400000000000000" pitchFamily="2" charset="-78"/>
              </a:rPr>
              <a:t>است مسئولیت </a:t>
            </a:r>
            <a:r>
              <a:rPr lang="fa-IR" smtClean="0">
                <a:cs typeface="B Zar" panose="00000400000000000000" pitchFamily="2" charset="-78"/>
              </a:rPr>
              <a:t>از بالا به پایین  نیز داشته باشند</a:t>
            </a:r>
            <a:r>
              <a:rPr lang="fa-IR" smtClean="0">
                <a:cs typeface="B Zar" panose="00000400000000000000" pitchFamily="2" charset="-78"/>
              </a:rPr>
              <a:t>. </a:t>
            </a:r>
            <a:r>
              <a:rPr lang="fa-IR" smtClean="0">
                <a:cs typeface="B Zar" panose="00000400000000000000" pitchFamily="2" charset="-78"/>
              </a:rPr>
              <a:t>یعنی به عموم مردم نیز پاسخ گو باشند. </a:t>
            </a:r>
          </a:p>
        </p:txBody>
      </p:sp>
      <p:sp>
        <p:nvSpPr>
          <p:cNvPr id="4" name="Flowchart: Process 3"/>
          <p:cNvSpPr/>
          <p:nvPr/>
        </p:nvSpPr>
        <p:spPr>
          <a:xfrm>
            <a:off x="838200" y="4276579"/>
            <a:ext cx="5036234"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قانون عادی  یا تفویض از سوی ارگان دولتی</a:t>
            </a:r>
            <a:endParaRPr lang="fa-IR" sz="2400" b="1">
              <a:solidFill>
                <a:srgbClr val="FF0000"/>
              </a:solidFill>
            </a:endParaRPr>
          </a:p>
        </p:txBody>
      </p:sp>
    </p:spTree>
    <p:extLst>
      <p:ext uri="{BB962C8B-B14F-4D97-AF65-F5344CB8AC3E}">
        <p14:creationId xmlns:p14="http://schemas.microsoft.com/office/powerpoint/2010/main" val="6355810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a:t>
            </a:r>
            <a:r>
              <a:rPr lang="fa-IR" smtClean="0">
                <a:cs typeface="B Zar" panose="00000400000000000000" pitchFamily="2" charset="-78"/>
              </a:rPr>
              <a:t>ایران، </a:t>
            </a:r>
            <a:r>
              <a:rPr lang="fa-IR">
                <a:cs typeface="B Zar" panose="00000400000000000000" pitchFamily="2" charset="-78"/>
              </a:rPr>
              <a:t>هیات های خاص با سازمانهای محلی خاص همچون شرکت برق، شرکت آب و فاضلاب  شرکت گاز  و ... از جمله مواردی هستند که در سطح محل فعالیت می کنند که کارگزاران  آنها </a:t>
            </a:r>
            <a:r>
              <a:rPr lang="fa-IR">
                <a:solidFill>
                  <a:srgbClr val="FF0000"/>
                </a:solidFill>
                <a:cs typeface="B Zar" panose="00000400000000000000" pitchFamily="2" charset="-78"/>
              </a:rPr>
              <a:t>منصوبین سازمان ها </a:t>
            </a:r>
            <a:r>
              <a:rPr lang="fa-IR">
                <a:solidFill>
                  <a:srgbClr val="FF0000"/>
                </a:solidFill>
                <a:cs typeface="B Zar" panose="00000400000000000000" pitchFamily="2" charset="-78"/>
              </a:rPr>
              <a:t>و  </a:t>
            </a:r>
            <a:r>
              <a:rPr lang="fa-IR" smtClean="0">
                <a:solidFill>
                  <a:srgbClr val="FF0000"/>
                </a:solidFill>
                <a:cs typeface="B Zar" panose="00000400000000000000" pitchFamily="2" charset="-78"/>
              </a:rPr>
              <a:t>وزارتخانه </a:t>
            </a:r>
            <a:r>
              <a:rPr lang="fa-IR">
                <a:solidFill>
                  <a:srgbClr val="FF0000"/>
                </a:solidFill>
                <a:cs typeface="B Zar" panose="00000400000000000000" pitchFamily="2" charset="-78"/>
              </a:rPr>
              <a:t>های دولتی </a:t>
            </a:r>
            <a:r>
              <a:rPr lang="fa-IR">
                <a:cs typeface="B Zar" panose="00000400000000000000" pitchFamily="2" charset="-78"/>
              </a:rPr>
              <a:t>هستند. </a:t>
            </a:r>
          </a:p>
          <a:p>
            <a:pPr algn="just"/>
            <a:r>
              <a:rPr lang="fa-IR">
                <a:cs typeface="B Zar" panose="00000400000000000000" pitchFamily="2" charset="-78"/>
              </a:rPr>
              <a:t>3- سازمان های محلی انتخابی: این گونه سازمان ها عمدتا بایستی در مقابل مردم پاسخ گو باشند و پاسخ گویی از بالا به پایین و در برخی موارد نیز در مقابل مقامات حکومتی دارای مسئولیت هستند.(پاسخ گویی از پایین به بالا) </a:t>
            </a:r>
          </a:p>
          <a:p>
            <a:endParaRPr lang="fa-IR"/>
          </a:p>
        </p:txBody>
      </p:sp>
    </p:spTree>
    <p:extLst>
      <p:ext uri="{BB962C8B-B14F-4D97-AF65-F5344CB8AC3E}">
        <p14:creationId xmlns:p14="http://schemas.microsoft.com/office/powerpoint/2010/main" val="37814378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شوراهای اسلامی به عنوان سزمان های محلی، مستقیما از طرف مردم محل اتخاب می شوند و در قبال فعالیت هایی که انجام می دهند. در مقابل مردم محل پاسخ گو هستند. (پاسخ گویی از بالا به پایین) در </a:t>
            </a:r>
            <a:r>
              <a:rPr lang="fa-IR" smtClean="0">
                <a:solidFill>
                  <a:srgbClr val="FF0000"/>
                </a:solidFill>
                <a:cs typeface="B Zar" panose="00000400000000000000" pitchFamily="2" charset="-78"/>
              </a:rPr>
              <a:t>قانون </a:t>
            </a:r>
            <a:r>
              <a:rPr lang="fa-IR" smtClean="0">
                <a:solidFill>
                  <a:srgbClr val="FF0000"/>
                </a:solidFill>
                <a:cs typeface="B Zar" panose="00000400000000000000" pitchFamily="2" charset="-78"/>
              </a:rPr>
              <a:t>شوراها </a:t>
            </a:r>
            <a:r>
              <a:rPr lang="fa-IR" smtClean="0">
                <a:solidFill>
                  <a:srgbClr val="FF0000"/>
                </a:solidFill>
                <a:cs typeface="B Zar" panose="00000400000000000000" pitchFamily="2" charset="-78"/>
              </a:rPr>
              <a:t>مصوب سال 1375</a:t>
            </a:r>
            <a:r>
              <a:rPr lang="fa-IR" smtClean="0">
                <a:cs typeface="B Zar" panose="00000400000000000000" pitchFamily="2" charset="-78"/>
              </a:rPr>
              <a:t>  مراد زیادی وجود دارد که شوراهای اسلامی را نیز مکلف به پاسخ گویی در مقبال مسئولین حکومت مرکزی می کند به گونه ای که در ماده 78 این قانون آمده است که : </a:t>
            </a:r>
          </a:p>
          <a:p>
            <a:pPr algn="just"/>
            <a:r>
              <a:rPr lang="fa-IR" smtClean="0">
                <a:cs typeface="B Zar" panose="00000400000000000000" pitchFamily="2" charset="-78"/>
              </a:rPr>
              <a:t>«شورهای اسلامی شهر بخش روستا موظفند  یک نسخه از کلیه مصوبات خود را بر حسب مورد </a:t>
            </a:r>
            <a:r>
              <a:rPr lang="fa-IR" smtClean="0">
                <a:cs typeface="B Zar" panose="00000400000000000000" pitchFamily="2" charset="-78"/>
              </a:rPr>
              <a:t>جهت اطلاع </a:t>
            </a:r>
            <a:r>
              <a:rPr lang="fa-IR" smtClean="0">
                <a:cs typeface="B Zar" panose="00000400000000000000" pitchFamily="2" charset="-78"/>
              </a:rPr>
              <a:t>به فرماندار یا بخش دار حوزه انتخاب خود و سازمان های مربوطه ارسال نمایند. </a:t>
            </a:r>
          </a:p>
          <a:p>
            <a:endParaRPr lang="fa-IR"/>
          </a:p>
        </p:txBody>
      </p:sp>
      <p:pic>
        <p:nvPicPr>
          <p:cNvPr id="4" name="Picture 3"/>
          <p:cNvPicPr>
            <a:picLocks noChangeAspect="1"/>
          </p:cNvPicPr>
          <p:nvPr/>
        </p:nvPicPr>
        <p:blipFill>
          <a:blip r:embed="rId2"/>
          <a:stretch>
            <a:fillRect/>
          </a:stretch>
        </p:blipFill>
        <p:spPr>
          <a:xfrm>
            <a:off x="569961" y="5672740"/>
            <a:ext cx="977485" cy="1008446"/>
          </a:xfrm>
          <a:prstGeom prst="rect">
            <a:avLst/>
          </a:prstGeom>
        </p:spPr>
      </p:pic>
    </p:spTree>
    <p:extLst>
      <p:ext uri="{BB962C8B-B14F-4D97-AF65-F5344CB8AC3E}">
        <p14:creationId xmlns:p14="http://schemas.microsoft.com/office/powerpoint/2010/main" val="12893132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a:t>
            </a:r>
            <a:r>
              <a:rPr lang="fa-IR">
                <a:cs typeface="B Zar" panose="00000400000000000000" pitchFamily="2" charset="-78"/>
              </a:rPr>
              <a:t>ماده </a:t>
            </a:r>
            <a:r>
              <a:rPr lang="fa-IR" smtClean="0">
                <a:solidFill>
                  <a:srgbClr val="FF0000"/>
                </a:solidFill>
                <a:cs typeface="B Zar" panose="00000400000000000000" pitchFamily="2" charset="-78"/>
              </a:rPr>
              <a:t>79 </a:t>
            </a:r>
            <a:r>
              <a:rPr lang="fa-IR">
                <a:cs typeface="B Zar" panose="00000400000000000000" pitchFamily="2" charset="-78"/>
              </a:rPr>
              <a:t>قانون مذکور نیز تشکیل هیات حل اختلاف و رسیدگی به شکایات با حضور مقامات حکومت مرزی  به منظور رسیدگی </a:t>
            </a:r>
            <a:r>
              <a:rPr lang="fa-IR">
                <a:cs typeface="B Zar" panose="00000400000000000000" pitchFamily="2" charset="-78"/>
              </a:rPr>
              <a:t>به </a:t>
            </a:r>
            <a:r>
              <a:rPr lang="fa-IR" smtClean="0">
                <a:cs typeface="B Zar" panose="00000400000000000000" pitchFamily="2" charset="-78"/>
              </a:rPr>
              <a:t>شکایات مبتنی برتخلفات </a:t>
            </a:r>
            <a:r>
              <a:rPr lang="fa-IR">
                <a:cs typeface="B Zar" panose="00000400000000000000" pitchFamily="2" charset="-78"/>
              </a:rPr>
              <a:t>و </a:t>
            </a:r>
            <a:r>
              <a:rPr lang="fa-IR">
                <a:cs typeface="B Zar" panose="00000400000000000000" pitchFamily="2" charset="-78"/>
              </a:rPr>
              <a:t>اعتراضات  </a:t>
            </a:r>
            <a:r>
              <a:rPr lang="fa-IR" smtClean="0">
                <a:cs typeface="B Zar" panose="00000400000000000000" pitchFamily="2" charset="-78"/>
              </a:rPr>
              <a:t>از شوراها </a:t>
            </a:r>
            <a:r>
              <a:rPr lang="fa-IR">
                <a:cs typeface="B Zar" panose="00000400000000000000" pitchFamily="2" charset="-78"/>
              </a:rPr>
              <a:t>پیش بینی شده است. ماده </a:t>
            </a:r>
            <a:r>
              <a:rPr lang="fa-IR">
                <a:solidFill>
                  <a:srgbClr val="FF0000"/>
                </a:solidFill>
                <a:cs typeface="B Zar" panose="00000400000000000000" pitchFamily="2" charset="-78"/>
              </a:rPr>
              <a:t>70 </a:t>
            </a:r>
            <a:r>
              <a:rPr lang="fa-IR">
                <a:cs typeface="B Zar" panose="00000400000000000000" pitchFamily="2" charset="-78"/>
              </a:rPr>
              <a:t> این قانون نیز </a:t>
            </a:r>
            <a:r>
              <a:rPr lang="fa-IR">
                <a:cs typeface="B Zar" panose="00000400000000000000" pitchFamily="2" charset="-78"/>
              </a:rPr>
              <a:t>بیان </a:t>
            </a:r>
            <a:r>
              <a:rPr lang="fa-IR" smtClean="0">
                <a:cs typeface="B Zar" panose="00000400000000000000" pitchFamily="2" charset="-78"/>
              </a:rPr>
              <a:t>می </a:t>
            </a:r>
            <a:r>
              <a:rPr lang="fa-IR">
                <a:cs typeface="B Zar" panose="00000400000000000000" pitchFamily="2" charset="-78"/>
              </a:rPr>
              <a:t>دارد که اگر چنانچه منصوبات شوراها مغایر با وظایف و اختیارات قانونی آنها و با قوانین عمومی کشور باشد. مسئولان حکومت مرکزی می توانند به موضوع رسیدگی نمایند. در ماده </a:t>
            </a:r>
            <a:r>
              <a:rPr lang="fa-IR">
                <a:solidFill>
                  <a:srgbClr val="FF0000"/>
                </a:solidFill>
                <a:cs typeface="B Zar" panose="00000400000000000000" pitchFamily="2" charset="-78"/>
              </a:rPr>
              <a:t>81</a:t>
            </a:r>
            <a:r>
              <a:rPr lang="fa-IR">
                <a:cs typeface="B Zar" panose="00000400000000000000" pitchFamily="2" charset="-78"/>
              </a:rPr>
              <a:t> </a:t>
            </a:r>
            <a:r>
              <a:rPr lang="fa-IR" smtClean="0">
                <a:cs typeface="B Zar" panose="00000400000000000000" pitchFamily="2" charset="-78"/>
              </a:rPr>
              <a:t>این </a:t>
            </a:r>
            <a:r>
              <a:rPr lang="fa-IR">
                <a:cs typeface="B Zar" panose="00000400000000000000" pitchFamily="2" charset="-78"/>
              </a:rPr>
              <a:t>قانون همچنین پیش بینی شده </a:t>
            </a:r>
            <a:r>
              <a:rPr lang="fa-IR">
                <a:cs typeface="B Zar" panose="00000400000000000000" pitchFamily="2" charset="-78"/>
              </a:rPr>
              <a:t>که </a:t>
            </a:r>
            <a:r>
              <a:rPr lang="fa-IR" smtClean="0">
                <a:cs typeface="B Zar" panose="00000400000000000000" pitchFamily="2" charset="-78"/>
              </a:rPr>
              <a:t>در </a:t>
            </a:r>
            <a:r>
              <a:rPr lang="fa-IR">
                <a:cs typeface="B Zar" panose="00000400000000000000" pitchFamily="2" charset="-78"/>
              </a:rPr>
              <a:t>صورت اقدامات  مخالف مصالح کشور و با حیف و میل و تصرف غیر مجاز در اموال شوار و شهرداری  از طرف فرماندار و هیات حل اختلاف تدابیری اندیشیده خواهد شد. </a:t>
            </a:r>
          </a:p>
          <a:p>
            <a:endParaRPr lang="fa-IR"/>
          </a:p>
        </p:txBody>
      </p:sp>
      <p:pic>
        <p:nvPicPr>
          <p:cNvPr id="4" name="Picture 3"/>
          <p:cNvPicPr>
            <a:picLocks noChangeAspect="1"/>
          </p:cNvPicPr>
          <p:nvPr/>
        </p:nvPicPr>
        <p:blipFill>
          <a:blip r:embed="rId2"/>
          <a:stretch>
            <a:fillRect/>
          </a:stretch>
        </p:blipFill>
        <p:spPr>
          <a:xfrm>
            <a:off x="838200" y="5476731"/>
            <a:ext cx="1472932" cy="1075296"/>
          </a:xfrm>
          <a:prstGeom prst="rect">
            <a:avLst/>
          </a:prstGeom>
        </p:spPr>
      </p:pic>
      <p:pic>
        <p:nvPicPr>
          <p:cNvPr id="5" name="Picture 4"/>
          <p:cNvPicPr>
            <a:picLocks noChangeAspect="1"/>
          </p:cNvPicPr>
          <p:nvPr/>
        </p:nvPicPr>
        <p:blipFill>
          <a:blip r:embed="rId3"/>
          <a:stretch>
            <a:fillRect/>
          </a:stretch>
        </p:blipFill>
        <p:spPr>
          <a:xfrm>
            <a:off x="4923692" y="5476731"/>
            <a:ext cx="1090319" cy="1090319"/>
          </a:xfrm>
          <a:prstGeom prst="rect">
            <a:avLst/>
          </a:prstGeom>
        </p:spPr>
      </p:pic>
      <p:pic>
        <p:nvPicPr>
          <p:cNvPr id="7" name="Picture 6"/>
          <p:cNvPicPr>
            <a:picLocks noChangeAspect="1"/>
          </p:cNvPicPr>
          <p:nvPr/>
        </p:nvPicPr>
        <p:blipFill>
          <a:blip r:embed="rId4"/>
          <a:stretch>
            <a:fillRect/>
          </a:stretch>
        </p:blipFill>
        <p:spPr>
          <a:xfrm>
            <a:off x="8848578" y="5476731"/>
            <a:ext cx="1948521" cy="1169113"/>
          </a:xfrm>
          <a:prstGeom prst="rect">
            <a:avLst/>
          </a:prstGeom>
        </p:spPr>
      </p:pic>
    </p:spTree>
    <p:extLst>
      <p:ext uri="{BB962C8B-B14F-4D97-AF65-F5344CB8AC3E}">
        <p14:creationId xmlns:p14="http://schemas.microsoft.com/office/powerpoint/2010/main" val="7189352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ملاحظه می گردد هر چند که سازمان های محلی از  اختیارات زیادی </a:t>
            </a:r>
            <a:r>
              <a:rPr lang="fa-IR" smtClean="0">
                <a:cs typeface="B Zar" panose="00000400000000000000" pitchFamily="2" charset="-78"/>
              </a:rPr>
              <a:t>در حوزه محلی برخوردارند ولی با این حال حکومت مرکزی نظارت لازم را انجام می دهد. البته هر چه میزان  نظارت افزایش یابد. از میزان استقلال سازمان محلی کاسته خواهد شد و باید تلاش شود که این نظارت ها به حداقل کاهش یابد ولی در مواردی که مصالح عمومی کشور مطرح باشد ، </a:t>
            </a:r>
            <a:r>
              <a:rPr lang="fa-IR" smtClean="0">
                <a:solidFill>
                  <a:srgbClr val="FF0000"/>
                </a:solidFill>
                <a:cs typeface="B Zar" panose="00000400000000000000" pitchFamily="2" charset="-78"/>
              </a:rPr>
              <a:t>مداخله</a:t>
            </a:r>
            <a:r>
              <a:rPr lang="fa-IR" smtClean="0">
                <a:cs typeface="B Zar" panose="00000400000000000000" pitchFamily="2" charset="-78"/>
              </a:rPr>
              <a:t> حکومت مرکزی ضروری است. منتهی بایستی به بهانه مصلحت اندیشی  حوزه اختیارات سازمان های محلی کاهش یابد.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938954"/>
            <a:ext cx="3565902" cy="2372946"/>
          </a:xfrm>
          <a:prstGeom prst="rect">
            <a:avLst/>
          </a:prstGeom>
        </p:spPr>
      </p:pic>
    </p:spTree>
    <p:extLst>
      <p:ext uri="{BB962C8B-B14F-4D97-AF65-F5344CB8AC3E}">
        <p14:creationId xmlns:p14="http://schemas.microsoft.com/office/powerpoint/2010/main" val="39735378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نظرات موافق و مخالف سازمان های محلی</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راجع به موجودیت و اهمیت سازمان محلی دیدگاه هیا متعددی مطرح شده است که در انتهای طیف، ایده آلیست هایی همچون «</a:t>
            </a:r>
            <a:r>
              <a:rPr lang="fa-IR" smtClean="0">
                <a:solidFill>
                  <a:srgbClr val="FF0000"/>
                </a:solidFill>
                <a:cs typeface="B Zar" panose="00000400000000000000" pitchFamily="2" charset="-78"/>
              </a:rPr>
              <a:t>توماس جفرسون</a:t>
            </a:r>
            <a:r>
              <a:rPr lang="fa-IR" smtClean="0">
                <a:cs typeface="B Zar" panose="00000400000000000000" pitchFamily="2" charset="-78"/>
              </a:rPr>
              <a:t>» و «</a:t>
            </a:r>
            <a:r>
              <a:rPr lang="fa-IR" smtClean="0">
                <a:solidFill>
                  <a:srgbClr val="FF0000"/>
                </a:solidFill>
                <a:cs typeface="B Zar" panose="00000400000000000000" pitchFamily="2" charset="-78"/>
              </a:rPr>
              <a:t>مهاتما گاندی</a:t>
            </a:r>
            <a:r>
              <a:rPr lang="fa-IR" smtClean="0">
                <a:cs typeface="B Zar" panose="00000400000000000000" pitchFamily="2" charset="-78"/>
              </a:rPr>
              <a:t>»  قرار دارند که اولی در سطح محله و دومی در سطح روستا، قالب جمهوری که  وابسته به توده عوام باشد را ارائه نمودند. جفرسون نقشی فوق العاده یا برای جمهوری منطقه ای  قایل بود  و معتقد بود که حکومت نیز باید آن رابه عنوان بازوی خود تلقی نموده و حتی در امور بین المللی نیز از آن نظر خواهی نماید. علاوه بر آن اگر چنان چه حکومت رفتار نامعقولی از خود بروز داد از سوی این جمهوری ها مورد نقد  و عیب جویی قرار گیرد. جفرسون برای دستیابی به اهداف مورد نظرش سه روش ارائه می کند.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714875"/>
            <a:ext cx="2143125" cy="2143125"/>
          </a:xfrm>
          <a:prstGeom prst="rect">
            <a:avLst/>
          </a:prstGeom>
        </p:spPr>
      </p:pic>
      <p:sp>
        <p:nvSpPr>
          <p:cNvPr id="5" name="TextBox 4"/>
          <p:cNvSpPr txBox="1"/>
          <p:nvPr/>
        </p:nvSpPr>
        <p:spPr>
          <a:xfrm>
            <a:off x="3207434" y="5617160"/>
            <a:ext cx="1350498" cy="338554"/>
          </a:xfrm>
          <a:prstGeom prst="rect">
            <a:avLst/>
          </a:prstGeom>
          <a:noFill/>
        </p:spPr>
        <p:txBody>
          <a:bodyPr wrap="square" rtlCol="1">
            <a:spAutoFit/>
          </a:bodyPr>
          <a:lstStyle/>
          <a:p>
            <a:r>
              <a:rPr lang="fa-IR" sz="1600" b="1" smtClean="0">
                <a:cs typeface="B Zar" panose="00000400000000000000" pitchFamily="2" charset="-78"/>
              </a:rPr>
              <a:t>توماس جفرسون</a:t>
            </a:r>
            <a:endParaRPr lang="fa-IR" sz="1600" b="1">
              <a:cs typeface="B Zar" panose="00000400000000000000" pitchFamily="2" charset="-78"/>
            </a:endParaRPr>
          </a:p>
        </p:txBody>
      </p:sp>
      <p:pic>
        <p:nvPicPr>
          <p:cNvPr id="7" name="Picture 6"/>
          <p:cNvPicPr>
            <a:picLocks noChangeAspect="1"/>
          </p:cNvPicPr>
          <p:nvPr/>
        </p:nvPicPr>
        <p:blipFill>
          <a:blip r:embed="rId3"/>
          <a:stretch>
            <a:fillRect/>
          </a:stretch>
        </p:blipFill>
        <p:spPr>
          <a:xfrm>
            <a:off x="6221691" y="4714875"/>
            <a:ext cx="3231798" cy="1890712"/>
          </a:xfrm>
          <a:prstGeom prst="rect">
            <a:avLst/>
          </a:prstGeom>
        </p:spPr>
      </p:pic>
      <p:sp>
        <p:nvSpPr>
          <p:cNvPr id="8" name="TextBox 7"/>
          <p:cNvSpPr txBox="1"/>
          <p:nvPr/>
        </p:nvSpPr>
        <p:spPr>
          <a:xfrm>
            <a:off x="9453489" y="5387926"/>
            <a:ext cx="1420837" cy="400110"/>
          </a:xfrm>
          <a:prstGeom prst="rect">
            <a:avLst/>
          </a:prstGeom>
          <a:noFill/>
        </p:spPr>
        <p:txBody>
          <a:bodyPr wrap="square" rtlCol="1">
            <a:spAutoFit/>
          </a:bodyPr>
          <a:lstStyle/>
          <a:p>
            <a:r>
              <a:rPr lang="fa-IR" sz="2000" b="1" smtClean="0">
                <a:cs typeface="B Zar" panose="00000400000000000000" pitchFamily="2" charset="-78"/>
              </a:rPr>
              <a:t>مهاتما گاندی</a:t>
            </a:r>
            <a:endParaRPr lang="fa-IR" sz="2000" b="1">
              <a:cs typeface="B Zar" panose="00000400000000000000" pitchFamily="2" charset="-78"/>
            </a:endParaRPr>
          </a:p>
        </p:txBody>
      </p:sp>
    </p:spTree>
    <p:extLst>
      <p:ext uri="{BB962C8B-B14F-4D97-AF65-F5344CB8AC3E}">
        <p14:creationId xmlns:p14="http://schemas.microsoft.com/office/powerpoint/2010/main" val="21935067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جمهوریت عدم تمرکز و تخصصی کردن آنها از </a:t>
            </a:r>
            <a:r>
              <a:rPr lang="fa-IR">
                <a:cs typeface="B Zar" panose="00000400000000000000" pitchFamily="2" charset="-78"/>
              </a:rPr>
              <a:t>برای </a:t>
            </a:r>
            <a:r>
              <a:rPr lang="fa-IR" smtClean="0">
                <a:cs typeface="B Zar" panose="00000400000000000000" pitchFamily="2" charset="-78"/>
              </a:rPr>
              <a:t>توزیع وظایف </a:t>
            </a:r>
            <a:r>
              <a:rPr lang="fa-IR">
                <a:solidFill>
                  <a:srgbClr val="FF0000"/>
                </a:solidFill>
                <a:cs typeface="B Zar" panose="00000400000000000000" pitchFamily="2" charset="-78"/>
              </a:rPr>
              <a:t>چهار</a:t>
            </a:r>
            <a:r>
              <a:rPr lang="fa-IR">
                <a:cs typeface="B Zar" panose="00000400000000000000" pitchFamily="2" charset="-78"/>
              </a:rPr>
              <a:t> سطح حکومت ایجاد کرد.: حکومت فدرال حکومت های ایالتی، کانتی ها، شهرک یا </a:t>
            </a:r>
            <a:r>
              <a:rPr lang="fa-IR">
                <a:cs typeface="B Zar" panose="00000400000000000000" pitchFamily="2" charset="-78"/>
              </a:rPr>
              <a:t>محلات </a:t>
            </a:r>
            <a:r>
              <a:rPr lang="fa-IR" smtClean="0">
                <a:cs typeface="B Zar" panose="00000400000000000000" pitchFamily="2" charset="-78"/>
              </a:rPr>
              <a:t>در </a:t>
            </a:r>
            <a:r>
              <a:rPr lang="fa-IR">
                <a:cs typeface="B Zar" panose="00000400000000000000" pitchFamily="2" charset="-78"/>
              </a:rPr>
              <a:t>منطقه هر یک از این محلات نیز باید در رابطه با شهروندانش دارای یک جمهوری کوچک در درون خود باشد و شهروندان را به صورت فعالانه در هدایت و مدیریت امور مشارکت  دهد. به نظر جفرسون هر محله باید برای هشت وظیفه مهم حکومت پاسخ گو  باشد که این وظایف  عبارتند از آمزش ابتدایی، مراقبت از افراد فقیر،  جاده ها ، پلیس</a:t>
            </a:r>
            <a:r>
              <a:rPr lang="fa-IR">
                <a:cs typeface="B Zar" panose="00000400000000000000" pitchFamily="2" charset="-78"/>
              </a:rPr>
              <a:t>، </a:t>
            </a:r>
            <a:r>
              <a:rPr lang="fa-IR" smtClean="0">
                <a:cs typeface="B Zar" panose="00000400000000000000" pitchFamily="2" charset="-78"/>
              </a:rPr>
              <a:t>امور مربوط </a:t>
            </a:r>
            <a:r>
              <a:rPr lang="fa-IR">
                <a:cs typeface="B Zar" panose="00000400000000000000" pitchFamily="2" charset="-78"/>
              </a:rPr>
              <a:t>به عدالت محلی نگهداری گروه شبه نظامی، انتخاب هیات منصفه برای دادگاه </a:t>
            </a:r>
            <a:r>
              <a:rPr lang="fa-IR">
                <a:cs typeface="B Zar" panose="00000400000000000000" pitchFamily="2" charset="-78"/>
              </a:rPr>
              <a:t>و </a:t>
            </a:r>
            <a:r>
              <a:rPr lang="fa-IR" smtClean="0">
                <a:cs typeface="B Zar" panose="00000400000000000000" pitchFamily="2" charset="-78"/>
              </a:rPr>
              <a:t>هدایت  </a:t>
            </a:r>
            <a:r>
              <a:rPr lang="fa-IR">
                <a:cs typeface="B Zar" panose="00000400000000000000" pitchFamily="2" charset="-78"/>
              </a:rPr>
              <a:t>انتخابات جهت </a:t>
            </a:r>
            <a:r>
              <a:rPr lang="fa-IR">
                <a:cs typeface="B Zar" panose="00000400000000000000" pitchFamily="2" charset="-78"/>
              </a:rPr>
              <a:t>انتخاب </a:t>
            </a:r>
            <a:r>
              <a:rPr lang="fa-IR" smtClean="0">
                <a:cs typeface="B Zar" panose="00000400000000000000" pitchFamily="2" charset="-78"/>
              </a:rPr>
              <a:t>کارگزاران </a:t>
            </a:r>
            <a:r>
              <a:rPr lang="fa-IR">
                <a:cs typeface="B Zar" panose="00000400000000000000" pitchFamily="2" charset="-78"/>
              </a:rPr>
              <a:t>تمامی سطوح حکومت </a:t>
            </a:r>
            <a:r>
              <a:rPr lang="fa-IR">
                <a:cs typeface="B Zar" panose="00000400000000000000" pitchFamily="2" charset="-78"/>
              </a:rPr>
              <a:t>گاندی </a:t>
            </a:r>
            <a:r>
              <a:rPr lang="fa-IR" smtClean="0">
                <a:cs typeface="B Zar" panose="00000400000000000000" pitchFamily="2" charset="-78"/>
              </a:rPr>
              <a:t>نیز </a:t>
            </a:r>
            <a:r>
              <a:rPr lang="fa-IR">
                <a:cs typeface="B Zar" panose="00000400000000000000" pitchFamily="2" charset="-78"/>
              </a:rPr>
              <a:t>یک نقش اساسی برای جمهوری روستا در حصول </a:t>
            </a:r>
            <a:r>
              <a:rPr lang="fa-IR">
                <a:cs typeface="B Zar" panose="00000400000000000000" pitchFamily="2" charset="-78"/>
              </a:rPr>
              <a:t>خودکفایی </a:t>
            </a:r>
            <a:r>
              <a:rPr lang="fa-IR" smtClean="0">
                <a:cs typeface="B Zar" panose="00000400000000000000" pitchFamily="2" charset="-78"/>
              </a:rPr>
              <a:t>اقتصادی </a:t>
            </a:r>
            <a:r>
              <a:rPr lang="fa-IR">
                <a:cs typeface="B Zar" panose="00000400000000000000" pitchFamily="2" charset="-78"/>
              </a:rPr>
              <a:t>متصور بود.</a:t>
            </a:r>
          </a:p>
        </p:txBody>
      </p:sp>
    </p:spTree>
    <p:extLst>
      <p:ext uri="{BB962C8B-B14F-4D97-AF65-F5344CB8AC3E}">
        <p14:creationId xmlns:p14="http://schemas.microsoft.com/office/powerpoint/2010/main" val="8060321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سوی دیگرطیق نیز افرادی همچون جیمز مادیسون  و «روسو» قرار می گیرند. مادیسون  یک تصویر  بدبینانه ای از حکومت محلی ارائهمی کند. به ویژه ژمانی که سازمان محلی دچر استبداد اکثرت محلی شود. همچنین ایده آلیستی همچون روسو، جایگاهی برای دواحد های خودگردان محلی در صتویر حکومت قایل نیست. در این بین «دوتوکویل»  و تعدادی از افراد دیگر رویکردی متعادل  به این موضوع دارند و با توجه به نقش حکومت محلی در سازمان سیاسی شکور متوسل به دموکراسی شده اند. دتوکویل  راجع به سازمان محلی مفهومی بین بندگی  و لجام گسیختگی ارائه می کند و معتقد است ه توزیع قدرت صرفا یک موضوع فنی نیست بلکه یک فرایند سیاسی است. </a:t>
            </a:r>
          </a:p>
        </p:txBody>
      </p:sp>
      <p:pic>
        <p:nvPicPr>
          <p:cNvPr id="4" name="Picture 3"/>
          <p:cNvPicPr>
            <a:picLocks noChangeAspect="1"/>
          </p:cNvPicPr>
          <p:nvPr/>
        </p:nvPicPr>
        <p:blipFill>
          <a:blip r:embed="rId2"/>
          <a:stretch>
            <a:fillRect/>
          </a:stretch>
        </p:blipFill>
        <p:spPr>
          <a:xfrm>
            <a:off x="1324634" y="4594200"/>
            <a:ext cx="2143125" cy="2143125"/>
          </a:xfrm>
          <a:prstGeom prst="rect">
            <a:avLst/>
          </a:prstGeom>
        </p:spPr>
      </p:pic>
      <p:sp>
        <p:nvSpPr>
          <p:cNvPr id="5" name="TextBox 4"/>
          <p:cNvSpPr txBox="1"/>
          <p:nvPr/>
        </p:nvSpPr>
        <p:spPr>
          <a:xfrm>
            <a:off x="3615397" y="5481096"/>
            <a:ext cx="1336430" cy="369332"/>
          </a:xfrm>
          <a:prstGeom prst="rect">
            <a:avLst/>
          </a:prstGeom>
          <a:noFill/>
        </p:spPr>
        <p:txBody>
          <a:bodyPr wrap="square" rtlCol="1">
            <a:spAutoFit/>
          </a:bodyPr>
          <a:lstStyle/>
          <a:p>
            <a:r>
              <a:rPr lang="fa-IR" smtClean="0">
                <a:cs typeface="B Zar" panose="00000400000000000000" pitchFamily="2" charset="-78"/>
              </a:rPr>
              <a:t>جیمز مادیسون</a:t>
            </a:r>
            <a:endParaRPr lang="fa-IR">
              <a:cs typeface="B Zar" panose="00000400000000000000" pitchFamily="2" charset="-78"/>
            </a:endParaRPr>
          </a:p>
        </p:txBody>
      </p:sp>
    </p:spTree>
    <p:extLst>
      <p:ext uri="{BB962C8B-B14F-4D97-AF65-F5344CB8AC3E}">
        <p14:creationId xmlns:p14="http://schemas.microsoft.com/office/powerpoint/2010/main" val="389586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تمرکز سیاسی (اداره امور سیاسی  به وسیله مرکزی واحد) به طور ذاتی  در ویژگی های دولت های بسیط نهفته است و از طرف دیگر برای تمرکز اداری (</a:t>
            </a:r>
            <a:r>
              <a:rPr lang="fa-IR" smtClean="0">
                <a:cs typeface="B Zar" panose="00000400000000000000" pitchFamily="2" charset="-78"/>
              </a:rPr>
              <a:t>انجام </a:t>
            </a:r>
            <a:r>
              <a:rPr lang="fa-IR">
                <a:cs typeface="B Zar" panose="00000400000000000000" pitchFamily="2" charset="-78"/>
              </a:rPr>
              <a:t>امور اقتصادی و اجتماعی مردم  از طریق کارگزاران وجکومت مرکزی و نیز منعی وجود ندارد. ولی از آن جا که  اداره امور جامعه مدرن وظیفه گسترده و خارج از توان حکومت مرکزی است، اغلب  کشورهایی که دارای ساختار بسیط  </a:t>
            </a:r>
            <a:r>
              <a:rPr lang="fa-IR" smtClean="0">
                <a:cs typeface="B Zar" panose="00000400000000000000" pitchFamily="2" charset="-78"/>
              </a:rPr>
              <a:t>هستند </a:t>
            </a:r>
            <a:r>
              <a:rPr lang="fa-IR">
                <a:cs typeface="B Zar" panose="00000400000000000000" pitchFamily="2" charset="-78"/>
              </a:rPr>
              <a:t>می </a:t>
            </a:r>
            <a:r>
              <a:rPr lang="fa-IR" smtClean="0">
                <a:cs typeface="B Zar" panose="00000400000000000000" pitchFamily="2" charset="-78"/>
              </a:rPr>
              <a:t>کوشند  </a:t>
            </a:r>
            <a:r>
              <a:rPr lang="fa-IR">
                <a:cs typeface="B Zar" panose="00000400000000000000" pitchFamily="2" charset="-78"/>
              </a:rPr>
              <a:t>به طرق مختلف  و یا ایجاد ساماندهی </a:t>
            </a:r>
            <a:r>
              <a:rPr lang="fa-IR" smtClean="0">
                <a:cs typeface="B Zar" panose="00000400000000000000" pitchFamily="2" charset="-78"/>
              </a:rPr>
              <a:t>مناسب </a:t>
            </a:r>
            <a:r>
              <a:rPr lang="fa-IR">
                <a:cs typeface="B Zar" panose="00000400000000000000" pitchFamily="2" charset="-78"/>
              </a:rPr>
              <a:t>تصدی گری دولت ار کاهش دهند و واحدهای </a:t>
            </a:r>
            <a:r>
              <a:rPr lang="fa-IR" smtClean="0">
                <a:cs typeface="B Zar" panose="00000400000000000000" pitchFamily="2" charset="-78"/>
              </a:rPr>
              <a:t>حکومتی </a:t>
            </a:r>
            <a:r>
              <a:rPr lang="fa-IR">
                <a:cs typeface="B Zar" panose="00000400000000000000" pitchFamily="2" charset="-78"/>
              </a:rPr>
              <a:t>را </a:t>
            </a:r>
            <a:r>
              <a:rPr lang="fa-IR" smtClean="0">
                <a:cs typeface="B Zar" panose="00000400000000000000" pitchFamily="2" charset="-78"/>
              </a:rPr>
              <a:t>فعالتر </a:t>
            </a:r>
            <a:r>
              <a:rPr lang="fa-IR">
                <a:cs typeface="B Zar" panose="00000400000000000000" pitchFamily="2" charset="-78"/>
              </a:rPr>
              <a:t>سازند. کشورهای  همچون ایران، انگلستان، </a:t>
            </a:r>
            <a:r>
              <a:rPr lang="fa-IR" smtClean="0">
                <a:cs typeface="B Zar" panose="00000400000000000000" pitchFamily="2" charset="-78"/>
              </a:rPr>
              <a:t>فرانسه، </a:t>
            </a:r>
            <a:r>
              <a:rPr lang="fa-IR">
                <a:cs typeface="B Zar" panose="00000400000000000000" pitchFamily="2" charset="-78"/>
              </a:rPr>
              <a:t>ایتالیا و سوئد و ... داری ساختار بسییط هستند. </a:t>
            </a:r>
          </a:p>
          <a:p>
            <a:endParaRPr lang="fa-IR"/>
          </a:p>
        </p:txBody>
      </p:sp>
      <p:sp>
        <p:nvSpPr>
          <p:cNvPr id="4" name="Flowchart: Process 3"/>
          <p:cNvSpPr/>
          <p:nvPr/>
        </p:nvSpPr>
        <p:spPr>
          <a:xfrm>
            <a:off x="838200" y="5186484"/>
            <a:ext cx="1913206" cy="1125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 طور ذاتی</a:t>
            </a:r>
          </a:p>
        </p:txBody>
      </p:sp>
    </p:spTree>
    <p:extLst>
      <p:ext uri="{BB962C8B-B14F-4D97-AF65-F5344CB8AC3E}">
        <p14:creationId xmlns:p14="http://schemas.microsoft.com/office/powerpoint/2010/main" val="15930973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صاحب نظران متعددی پیرامون  مزایا و معایب سازمان های محلی به اظهار نظر پرداخته اند که در این جا تحت عنوان  دلایل توجیهی وجود سازمان های محلی و انتقادات وارد بر آنها مورد ارزیابی قرار می گیرد. </a:t>
            </a:r>
          </a:p>
          <a:p>
            <a:endParaRPr lang="fa-IR"/>
          </a:p>
        </p:txBody>
      </p:sp>
    </p:spTree>
    <p:extLst>
      <p:ext uri="{BB962C8B-B14F-4D97-AF65-F5344CB8AC3E}">
        <p14:creationId xmlns:p14="http://schemas.microsoft.com/office/powerpoint/2010/main" val="28585842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الف- دلایل توجیهی وجود سازمان های محلی</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سازمان های محلی واقعیتی هستند که امروزه تقریبا در تمامی کشور های دنیا به اشکال مختلف ایفای نقش می نمایند. مدافعین سازمان محلی </a:t>
            </a:r>
            <a:r>
              <a:rPr lang="fa-IR" smtClean="0">
                <a:solidFill>
                  <a:srgbClr val="FF0000"/>
                </a:solidFill>
                <a:cs typeface="B Zar" panose="00000400000000000000" pitchFamily="2" charset="-78"/>
              </a:rPr>
              <a:t>چندین دلیل </a:t>
            </a:r>
            <a:r>
              <a:rPr lang="fa-IR" smtClean="0">
                <a:cs typeface="B Zar" panose="00000400000000000000" pitchFamily="2" charset="-78"/>
              </a:rPr>
              <a:t>برای توجیه سازمان های محلی ارائه نمودهاند که مهم ترین این دلایل عبارتند از: </a:t>
            </a:r>
          </a:p>
        </p:txBody>
      </p:sp>
    </p:spTree>
    <p:extLst>
      <p:ext uri="{BB962C8B-B14F-4D97-AF65-F5344CB8AC3E}">
        <p14:creationId xmlns:p14="http://schemas.microsoft.com/office/powerpoint/2010/main" val="7544276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1- به نظر می رسد  سازمان محلی یک «شیوه کارآمد» برای مدیریت خدمات عمومی است . این کارایی  در چندین زمینه  تشریح شده است: </a:t>
            </a:r>
          </a:p>
          <a:p>
            <a:pPr algn="just"/>
            <a:r>
              <a:rPr lang="fa-IR">
                <a:cs typeface="B Zar" panose="00000400000000000000" pitchFamily="2" charset="-78"/>
              </a:rPr>
              <a:t>الف- سازمان های محلی شامل اعضایی است که از میان توجه مردم محلی انتخاب شده اند و دارای شناخت کغی از محل بوده  و نسبت به  محل و مردم محل احساس</a:t>
            </a:r>
            <a:r>
              <a:rPr lang="fa-IR">
                <a:solidFill>
                  <a:srgbClr val="FF0000"/>
                </a:solidFill>
                <a:cs typeface="B Zar" panose="00000400000000000000" pitchFamily="2" charset="-78"/>
              </a:rPr>
              <a:t> تعهد </a:t>
            </a:r>
            <a:r>
              <a:rPr lang="fa-IR">
                <a:cs typeface="B Zar" panose="00000400000000000000" pitchFamily="2" charset="-78"/>
              </a:rPr>
              <a:t>می کنند. </a:t>
            </a:r>
          </a:p>
          <a:p>
            <a:pPr algn="just"/>
            <a:r>
              <a:rPr lang="fa-IR">
                <a:cs typeface="B Zar" panose="00000400000000000000" pitchFamily="2" charset="-78"/>
              </a:rPr>
              <a:t>ب- سازمان های محلی گروه های «چند هدفه»  را شامل می شوند و بنابراین </a:t>
            </a:r>
            <a:r>
              <a:rPr lang="fa-IR">
                <a:cs typeface="B Zar" panose="00000400000000000000" pitchFamily="2" charset="-78"/>
              </a:rPr>
              <a:t>از </a:t>
            </a:r>
            <a:r>
              <a:rPr lang="fa-IR" smtClean="0">
                <a:cs typeface="B Zar" panose="00000400000000000000" pitchFamily="2" charset="-78"/>
              </a:rPr>
              <a:t>نظر </a:t>
            </a:r>
            <a:r>
              <a:rPr lang="fa-IR">
                <a:cs typeface="B Zar" panose="00000400000000000000" pitchFamily="2" charset="-78"/>
              </a:rPr>
              <a:t>تئوریکی اطمینان خاطر بیشتری برای هماهنگی و یکپارچگی خط مشی های عمومی وجود دارد. به عنوان نمونه از آن جا که شورای محلی همزمان  مسئول برنامه ریزی، جاده سازی  و خانه سازی  و غیره است. ارتباط، پیوستگی و هماهنگی بین این خدمات و واحد های </a:t>
            </a:r>
            <a:r>
              <a:rPr lang="fa-IR">
                <a:cs typeface="B Zar" panose="00000400000000000000" pitchFamily="2" charset="-78"/>
              </a:rPr>
              <a:t>مختلف </a:t>
            </a:r>
            <a:r>
              <a:rPr lang="fa-IR" smtClean="0">
                <a:cs typeface="B Zar" panose="00000400000000000000" pitchFamily="2" charset="-78"/>
              </a:rPr>
              <a:t>آسانتر </a:t>
            </a:r>
            <a:r>
              <a:rPr lang="fa-IR">
                <a:cs typeface="B Zar" panose="00000400000000000000" pitchFamily="2" charset="-78"/>
              </a:rPr>
              <a:t>و دقیقتر خواهد بود</a:t>
            </a:r>
          </a:p>
        </p:txBody>
      </p:sp>
      <p:pic>
        <p:nvPicPr>
          <p:cNvPr id="4" name="Picture 3"/>
          <p:cNvPicPr>
            <a:picLocks noChangeAspect="1"/>
          </p:cNvPicPr>
          <p:nvPr/>
        </p:nvPicPr>
        <p:blipFill>
          <a:blip r:embed="rId2"/>
          <a:stretch>
            <a:fillRect/>
          </a:stretch>
        </p:blipFill>
        <p:spPr>
          <a:xfrm>
            <a:off x="838200" y="5337736"/>
            <a:ext cx="3838575" cy="1190625"/>
          </a:xfrm>
          <a:prstGeom prst="rect">
            <a:avLst/>
          </a:prstGeom>
        </p:spPr>
      </p:pic>
    </p:spTree>
    <p:extLst>
      <p:ext uri="{BB962C8B-B14F-4D97-AF65-F5344CB8AC3E}">
        <p14:creationId xmlns:p14="http://schemas.microsoft.com/office/powerpoint/2010/main" val="3355844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 به طور کلی مدیریت دولتی، از موجودیت سازمان های محلی منتج می شود. چرا که با تقبل  وظایف عمومی در محل توسعه سازمان های محلی،  از مسئولیت واحد های محلی که عامل حکومت مرکزی هستند کاسته خواهد شد که در غیر این صورت حجم بسیار زیادی از کارها بر عهده حکومت مرکزی و کارگزاران حکومتی خواهد بود. </a:t>
            </a:r>
          </a:p>
        </p:txBody>
      </p:sp>
    </p:spTree>
    <p:extLst>
      <p:ext uri="{BB962C8B-B14F-4D97-AF65-F5344CB8AC3E}">
        <p14:creationId xmlns:p14="http://schemas.microsoft.com/office/powerpoint/2010/main" val="38021917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2. با داشتن درجه مناسبی از استقلال سازمان های محلی  می توانند ابتکارات و تجربیات خود  را به کار گیرند. آنها می توانند گزینه های متنوعی از راه حل های مسائل اجتماعی را جست و جو کنند. </a:t>
            </a:r>
          </a:p>
          <a:p>
            <a:pPr algn="just"/>
            <a:r>
              <a:rPr lang="fa-IR">
                <a:cs typeface="B Zar" panose="00000400000000000000" pitchFamily="2" charset="-78"/>
              </a:rPr>
              <a:t>در این روش آنها ممکن است در ارائه خدمات جدید با روش های مدیریتی،  خلاق و پیشقدم شوند و یا ایده های موفقیت آمیز خود را به سایر سازمان های محلی اضافه دهند. </a:t>
            </a:r>
          </a:p>
          <a:p>
            <a:endParaRPr lang="fa-IR"/>
          </a:p>
        </p:txBody>
      </p:sp>
      <p:sp>
        <p:nvSpPr>
          <p:cNvPr id="4" name="Explosion 1 3"/>
          <p:cNvSpPr/>
          <p:nvPr/>
        </p:nvSpPr>
        <p:spPr>
          <a:xfrm>
            <a:off x="838200" y="4698611"/>
            <a:ext cx="2574387" cy="1744394"/>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ابتکارات و تجربیات</a:t>
            </a:r>
            <a:endParaRPr lang="fa-IR" sz="2000">
              <a:solidFill>
                <a:srgbClr val="FF0000"/>
              </a:solidFill>
            </a:endParaRPr>
          </a:p>
        </p:txBody>
      </p:sp>
    </p:spTree>
    <p:extLst>
      <p:ext uri="{BB962C8B-B14F-4D97-AF65-F5344CB8AC3E}">
        <p14:creationId xmlns:p14="http://schemas.microsoft.com/office/powerpoint/2010/main" val="3674832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سازمان محلی «دموکراسی  و شهروندی» را ترویج می کنند  و ارتقا آموزش سیاسی در آن گسترده تر است. این فرایند به وسیله مشارکت تعداد زیادی از افراد در تصمیم گیری های سیاسی ایجاد می شود. </a:t>
            </a:r>
          </a:p>
          <a:p>
            <a:pPr algn="just"/>
            <a:r>
              <a:rPr lang="fa-IR" smtClean="0">
                <a:cs typeface="B Zar" panose="00000400000000000000" pitchFamily="2" charset="-78"/>
              </a:rPr>
              <a:t>4- اگر چنانچه حکومت مرکزی کاملا قدرتمند بود، و از قدرت سوء استفاده نماید، سازمان های محلی به عنوان یک مانع و سد دفاعی  در مقابل حکومت مرکزی ایفای نقش می نمایند. </a:t>
            </a:r>
          </a:p>
          <a:p>
            <a:pPr algn="just"/>
            <a:r>
              <a:rPr lang="fa-IR" smtClean="0">
                <a:cs typeface="B Zar" panose="00000400000000000000" pitchFamily="2" charset="-78"/>
              </a:rPr>
              <a:t>5- سازمان های محلی به واسطه زمینه های «عرفی و سنتی» مناطق مختلف قابل توجیه است. عرف و سنت بیانگر ان است که از زمان های گذشته خودگردانی قسمتی از سبک زندگی مردم، میراث گذشتگان و فرهنگ جامعه بوده است.  </a:t>
            </a:r>
            <a:endParaRPr lang="fa-IR">
              <a:cs typeface="B Zar" panose="00000400000000000000" pitchFamily="2" charset="-78"/>
            </a:endParaRPr>
          </a:p>
        </p:txBody>
      </p:sp>
    </p:spTree>
    <p:extLst>
      <p:ext uri="{BB962C8B-B14F-4D97-AF65-F5344CB8AC3E}">
        <p14:creationId xmlns:p14="http://schemas.microsoft.com/office/powerpoint/2010/main" val="36926540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6- برخی افراد اعتقاد دارند که اخذ مالیات از مردم نبایستی بدون وکالت و نمایندگی آنها صورت گیرد. سازمان محلی زمینه لازم را برای وکالت و نمایندگی به وجود می اورد. </a:t>
            </a:r>
            <a:endParaRPr lang="fa-IR">
              <a:cs typeface="B Zar" panose="00000400000000000000" pitchFamily="2" charset="-78"/>
            </a:endParaRPr>
          </a:p>
        </p:txBody>
      </p:sp>
    </p:spTree>
    <p:extLst>
      <p:ext uri="{BB962C8B-B14F-4D97-AF65-F5344CB8AC3E}">
        <p14:creationId xmlns:p14="http://schemas.microsoft.com/office/powerpoint/2010/main" val="8639170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ب- انتقادات وارد برسازمان های محلی</a:t>
            </a:r>
            <a:endParaRPr lang="fa-IR" b="1">
              <a:cs typeface="B Zar" panose="00000400000000000000" pitchFamily="2" charset="-78"/>
            </a:endParaRPr>
          </a:p>
        </p:txBody>
      </p:sp>
      <p:sp>
        <p:nvSpPr>
          <p:cNvPr id="3" name="Content Placeholder 2"/>
          <p:cNvSpPr>
            <a:spLocks noGrp="1"/>
          </p:cNvSpPr>
          <p:nvPr>
            <p:ph idx="1"/>
          </p:nvPr>
        </p:nvSpPr>
        <p:spPr>
          <a:xfrm>
            <a:off x="852268" y="1825625"/>
            <a:ext cx="10515600" cy="4351338"/>
          </a:xfrm>
        </p:spPr>
        <p:txBody>
          <a:bodyPr>
            <a:normAutofit/>
          </a:bodyPr>
          <a:lstStyle/>
          <a:p>
            <a:pPr algn="just"/>
            <a:r>
              <a:rPr lang="fa-IR" smtClean="0">
                <a:cs typeface="B Zar" panose="00000400000000000000" pitchFamily="2" charset="-78"/>
              </a:rPr>
              <a:t>هر چند که مدافعین سازمان محلی فراوانند ولی به هر حال همه راجع به مزایای سازمان حملی اتفاق نظر دارند . دیدگاهی تحت عنوان دیدگاه تمرکز گرایان  وجود دارد  که از موجودیت سمزان محلی انتقاد می کند. مهم ترین دلایلی که منتقدمین سازمان محلی بیان می کنند. عبارتند از:</a:t>
            </a:r>
          </a:p>
        </p:txBody>
      </p:sp>
    </p:spTree>
    <p:extLst>
      <p:ext uri="{BB962C8B-B14F-4D97-AF65-F5344CB8AC3E}">
        <p14:creationId xmlns:p14="http://schemas.microsoft.com/office/powerpoint/2010/main" val="3652697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1- </a:t>
            </a:r>
            <a:r>
              <a:rPr lang="fa-IR" smtClean="0">
                <a:cs typeface="B Zar" panose="00000400000000000000" pitchFamily="2" charset="-78"/>
              </a:rPr>
              <a:t>سازمان </a:t>
            </a:r>
            <a:r>
              <a:rPr lang="fa-IR">
                <a:cs typeface="B Zar" panose="00000400000000000000" pitchFamily="2" charset="-78"/>
              </a:rPr>
              <a:t>های محلی باعث انحراف استاندارد در ارائه خدمات محلی می شود که این به نوبه خود منجر به بی عدالتی در کشور بر می گردد. </a:t>
            </a:r>
          </a:p>
          <a:p>
            <a:pPr algn="just"/>
            <a:r>
              <a:rPr lang="fa-IR">
                <a:cs typeface="B Zar" panose="00000400000000000000" pitchFamily="2" charset="-78"/>
              </a:rPr>
              <a:t>2- در مورد کارایی سازمان های محلی </a:t>
            </a:r>
            <a:r>
              <a:rPr lang="fa-IR">
                <a:solidFill>
                  <a:srgbClr val="FF0000"/>
                </a:solidFill>
                <a:cs typeface="B Zar" panose="00000400000000000000" pitchFamily="2" charset="-78"/>
              </a:rPr>
              <a:t>شک و شبهه </a:t>
            </a:r>
            <a:r>
              <a:rPr lang="fa-IR">
                <a:cs typeface="B Zar" panose="00000400000000000000" pitchFamily="2" charset="-78"/>
              </a:rPr>
              <a:t>وجود دارد. چرا که بعضی از سازمان های محلی آنقدر کوچک هستند که توان ارائه برخی یا تمام خدمات را به طور موثر ندارند. </a:t>
            </a:r>
          </a:p>
          <a:p>
            <a:pPr algn="just"/>
            <a:r>
              <a:rPr lang="fa-IR">
                <a:cs typeface="B Zar" panose="00000400000000000000" pitchFamily="2" charset="-78"/>
              </a:rPr>
              <a:t>3- به نظر می رسد  سازمان محلی پدیده ای بوروکراتیک و بیش از حد </a:t>
            </a:r>
            <a:r>
              <a:rPr lang="fa-IR">
                <a:cs typeface="B Zar" panose="00000400000000000000" pitchFamily="2" charset="-78"/>
              </a:rPr>
              <a:t>سیاسی </a:t>
            </a:r>
            <a:r>
              <a:rPr lang="fa-IR" smtClean="0">
                <a:cs typeface="B Zar" panose="00000400000000000000" pitchFamily="2" charset="-78"/>
              </a:rPr>
              <a:t>باشد و </a:t>
            </a:r>
            <a:r>
              <a:rPr lang="fa-IR">
                <a:cs typeface="B Zar" panose="00000400000000000000" pitchFamily="2" charset="-78"/>
              </a:rPr>
              <a:t>گزینه بهتر  آن است که خدمات محلی خصوصی شود و عملیات بخش خصوصی از طریق حکومت مرکزی کنترل گردد.  </a:t>
            </a:r>
          </a:p>
          <a:p>
            <a:endParaRPr lang="fa-IR"/>
          </a:p>
        </p:txBody>
      </p:sp>
      <p:pic>
        <p:nvPicPr>
          <p:cNvPr id="4" name="Picture 3"/>
          <p:cNvPicPr>
            <a:picLocks noChangeAspect="1"/>
          </p:cNvPicPr>
          <p:nvPr/>
        </p:nvPicPr>
        <p:blipFill>
          <a:blip r:embed="rId2"/>
          <a:stretch>
            <a:fillRect/>
          </a:stretch>
        </p:blipFill>
        <p:spPr>
          <a:xfrm>
            <a:off x="838200" y="5040997"/>
            <a:ext cx="2857500" cy="1600200"/>
          </a:xfrm>
          <a:prstGeom prst="rect">
            <a:avLst/>
          </a:prstGeom>
        </p:spPr>
      </p:pic>
    </p:spTree>
    <p:extLst>
      <p:ext uri="{BB962C8B-B14F-4D97-AF65-F5344CB8AC3E}">
        <p14:creationId xmlns:p14="http://schemas.microsoft.com/office/powerpoint/2010/main" val="23368454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4- همان گونه که سازمان های محلی می توانند در ارائه خدمات جدید پیشقراول باشند در عین حال به هعمان اندازه نیز می توانند در مقابل ایده های جدید و تغییر مقاومت نموده و آن را مسدود  سازند. لذا این انتقاد  که سازمان محلی ممکن است ترویج دهنده نگرش ها و خط مشی های کوته بینانه و متعصبانه باشد مطرح می گردد. </a:t>
            </a:r>
          </a:p>
          <a:p>
            <a:endParaRPr lang="fa-IR"/>
          </a:p>
        </p:txBody>
      </p:sp>
      <p:sp>
        <p:nvSpPr>
          <p:cNvPr id="4" name="Rectangle 3"/>
          <p:cNvSpPr/>
          <p:nvPr/>
        </p:nvSpPr>
        <p:spPr>
          <a:xfrm>
            <a:off x="838200" y="5253633"/>
            <a:ext cx="6696065"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پیشقراول در ارائه خدمات جدید</a:t>
            </a:r>
            <a:endPar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05040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ب- دولت مرکب</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مشتمل بر حاکمیت های پراکنده ای است که در آن چند دولت با قوانین اساسی متعدد، بنا به مصالح مقتضیات و یا دلایل خاص، ایجاد رابطه حقوقی مشخص، مبادرت به تشکیل دولت  و یا نهاد های مرکزی یا قانون اساسی  خاص نموده و پاره ای از مراتب حاکمیت را بدان می سپارند. دولت های متصل  و متحد  و متفق نمونه های بارز دولت های مرکب است. </a:t>
            </a:r>
          </a:p>
          <a:p>
            <a:pPr algn="just"/>
            <a:endParaRPr lang="fa-IR">
              <a:cs typeface="B Zar" panose="00000400000000000000" pitchFamily="2" charset="-78"/>
            </a:endParaRPr>
          </a:p>
        </p:txBody>
      </p:sp>
      <p:sp>
        <p:nvSpPr>
          <p:cNvPr id="4" name="Flowchart: Process 3"/>
          <p:cNvSpPr/>
          <p:nvPr/>
        </p:nvSpPr>
        <p:spPr>
          <a:xfrm>
            <a:off x="838200" y="4445391"/>
            <a:ext cx="3446585"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نهاد های مرکزی یا قانون </a:t>
            </a:r>
            <a:r>
              <a:rPr lang="fa-IR">
                <a:cs typeface="B Zar" panose="00000400000000000000" pitchFamily="2" charset="-78"/>
              </a:rPr>
              <a:t>اساسی</a:t>
            </a:r>
            <a:endParaRPr lang="fa-IR"/>
          </a:p>
        </p:txBody>
      </p:sp>
    </p:spTree>
    <p:extLst>
      <p:ext uri="{BB962C8B-B14F-4D97-AF65-F5344CB8AC3E}">
        <p14:creationId xmlns:p14="http://schemas.microsoft.com/office/powerpoint/2010/main" val="12581496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5- نهایتا آن که در سازمان محلی خطر بزرگنمایی  و تفکرات خیال پردازانه وجود دارد ممکن است برای جلب مشارکت  مردمف ادعاهای بلند پروازانه  مطرح می شود و برای حکومت مرکزی دردسر آفرین گردد.  ولی درعمل حکومت مرکزی کنترل قابل ملاحظه ای در خط مشی  های سازمان های محلی به کار می برد و عموم مردم رغبت  و اشتاق چندانی برای مشارکت در موضوعات سازمان محلی ندارند</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94506" y="4738688"/>
            <a:ext cx="3181350" cy="1438275"/>
          </a:xfrm>
          <a:prstGeom prst="rect">
            <a:avLst/>
          </a:prstGeom>
        </p:spPr>
      </p:pic>
    </p:spTree>
    <p:extLst>
      <p:ext uri="{BB962C8B-B14F-4D97-AF65-F5344CB8AC3E}">
        <p14:creationId xmlns:p14="http://schemas.microsoft.com/office/powerpoint/2010/main" val="24076183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دلایلی از این دست ممکن است بعضی از افراد را متقاعد  کند که باید تاکنون سازمان محلی به کلی منسوخ شده باشد. ولی واقعیت آن است که این سازمان ها در گذشته وجود داشته اند و در آینده نیز بیشتر توسعه خواهد یافت. منتهی برای کاهش برخی از نقاط ضعف که در انتقادات  در سازمان محلی اشاره شد.  حکومت های مرکزی می کوشند که یا کنترل و نظارت دقیق تر پیامد های منفی را تا آن جایی که ممکن است از بین ببرند. </a:t>
            </a:r>
          </a:p>
          <a:p>
            <a:pPr algn="just"/>
            <a:endParaRPr lang="fa-IR">
              <a:cs typeface="B Zar" panose="00000400000000000000" pitchFamily="2" charset="-78"/>
            </a:endParaRPr>
          </a:p>
        </p:txBody>
      </p:sp>
      <p:sp>
        <p:nvSpPr>
          <p:cNvPr id="4" name="Flowchart: Connector 3"/>
          <p:cNvSpPr/>
          <p:nvPr/>
        </p:nvSpPr>
        <p:spPr>
          <a:xfrm>
            <a:off x="838200" y="4726745"/>
            <a:ext cx="1716258" cy="1041009"/>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انتقادات</a:t>
            </a:r>
            <a:endParaRPr lang="fa-IR" sz="2400">
              <a:solidFill>
                <a:srgbClr val="FF0000"/>
              </a:solidFill>
            </a:endParaRPr>
          </a:p>
        </p:txBody>
      </p:sp>
    </p:spTree>
    <p:extLst>
      <p:ext uri="{BB962C8B-B14F-4D97-AF65-F5344CB8AC3E}">
        <p14:creationId xmlns:p14="http://schemas.microsoft.com/office/powerpoint/2010/main" val="23138800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a:solidFill>
                  <a:srgbClr val="FF0000"/>
                </a:solidFill>
                <a:cs typeface="B Zar" panose="00000400000000000000" pitchFamily="2" charset="-78"/>
              </a:rPr>
              <a:t>ویژگی های سازمان های </a:t>
            </a:r>
            <a:r>
              <a:rPr lang="fa-IR" sz="4800" b="1">
                <a:solidFill>
                  <a:srgbClr val="FF0000"/>
                </a:solidFill>
                <a:cs typeface="B Zar" panose="00000400000000000000" pitchFamily="2" charset="-78"/>
              </a:rPr>
              <a:t>محلی </a:t>
            </a:r>
            <a:r>
              <a:rPr lang="fa-IR" sz="4800" b="1" smtClean="0">
                <a:solidFill>
                  <a:srgbClr val="FF0000"/>
                </a:solidFill>
                <a:cs typeface="B Zar" panose="00000400000000000000" pitchFamily="2" charset="-78"/>
              </a:rPr>
              <a:t>نوین</a:t>
            </a:r>
            <a:endParaRPr lang="fa-IR" sz="4800" b="1">
              <a:solidFill>
                <a:srgbClr val="FF0000"/>
              </a:solidFill>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توجه به گسترش وظایف و فعالیت های سازمان های محلی و متغیر الگوهای زندگی  و انتظارات سازمان یهای محلی بایستی  خود را با مشخصه های فرهنگی، اجتماعی و اقتصادی و جغرافیایی همگام سازند و این امر میسر نیست مگر این که نظام مدیریت سازمان های محلی متحول گردد. با توجه به این تحولات، صاحب نظران مدیریت دولتی، ویژگی هایی را برای سازمان های محلی نوین  ارائه داده اند که مهم ترین آنها به شرح ذیل  است: </a:t>
            </a:r>
          </a:p>
        </p:txBody>
      </p:sp>
    </p:spTree>
    <p:extLst>
      <p:ext uri="{BB962C8B-B14F-4D97-AF65-F5344CB8AC3E}">
        <p14:creationId xmlns:p14="http://schemas.microsoft.com/office/powerpoint/2010/main" val="27750925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1. سازمان های محلی نوین تلاش می کنند تا سازمانی پاسخ گو تر باشند. به این معنی که با توجه به مجموعه ای متنوع از نیازها، خدمات مجزا و متنوعی را برای مردم فراهم نمایند.  و علاوه بر آن این خدمات بایستی از کیفیت لازم برخوردار باشد. برای سنجش کیفت لازم برخوردار باشد. برای سنجش کیفیت خدمات در سازمان های محلی معیارهای چون مشهود بودن ، قابلیت اطمینان، قابلیت پاسخ گویی، تضمین و احساس یگانگی و همدلی مطرح می باشد. </a:t>
            </a:r>
          </a:p>
          <a:p>
            <a:endParaRPr lang="fa-IR"/>
          </a:p>
        </p:txBody>
      </p:sp>
      <p:sp>
        <p:nvSpPr>
          <p:cNvPr id="4" name="Flowchart: Process 3"/>
          <p:cNvSpPr/>
          <p:nvPr/>
        </p:nvSpPr>
        <p:spPr>
          <a:xfrm>
            <a:off x="838200" y="4609710"/>
            <a:ext cx="5472334" cy="17021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1-معیارهای </a:t>
            </a:r>
            <a:r>
              <a:rPr lang="fa-IR" sz="2400" b="1">
                <a:solidFill>
                  <a:srgbClr val="FF0000"/>
                </a:solidFill>
                <a:cs typeface="B Zar" panose="00000400000000000000" pitchFamily="2" charset="-78"/>
              </a:rPr>
              <a:t>چون مشهود </a:t>
            </a:r>
            <a:r>
              <a:rPr lang="fa-IR" sz="2400" b="1">
                <a:solidFill>
                  <a:srgbClr val="FF0000"/>
                </a:solidFill>
                <a:cs typeface="B Zar" panose="00000400000000000000" pitchFamily="2" charset="-78"/>
              </a:rPr>
              <a:t>بودن </a:t>
            </a:r>
            <a:endParaRPr lang="fa-IR" sz="2400" b="1" smtClean="0">
              <a:solidFill>
                <a:srgbClr val="FF0000"/>
              </a:solidFill>
              <a:cs typeface="B Zar" panose="00000400000000000000" pitchFamily="2" charset="-78"/>
            </a:endParaRPr>
          </a:p>
          <a:p>
            <a:pPr algn="ctr"/>
            <a:r>
              <a:rPr lang="fa-IR" sz="2400" b="1" smtClean="0">
                <a:solidFill>
                  <a:srgbClr val="FF0000"/>
                </a:solidFill>
                <a:cs typeface="B Zar" panose="00000400000000000000" pitchFamily="2" charset="-78"/>
              </a:rPr>
              <a:t>2-، </a:t>
            </a:r>
            <a:r>
              <a:rPr lang="fa-IR" sz="2400" b="1">
                <a:solidFill>
                  <a:srgbClr val="FF0000"/>
                </a:solidFill>
                <a:cs typeface="B Zar" panose="00000400000000000000" pitchFamily="2" charset="-78"/>
              </a:rPr>
              <a:t>قابلیت </a:t>
            </a:r>
            <a:r>
              <a:rPr lang="fa-IR" sz="2400" b="1">
                <a:solidFill>
                  <a:srgbClr val="FF0000"/>
                </a:solidFill>
                <a:cs typeface="B Zar" panose="00000400000000000000" pitchFamily="2" charset="-78"/>
              </a:rPr>
              <a:t>اطمینان</a:t>
            </a:r>
            <a:r>
              <a:rPr lang="fa-IR" sz="2400" b="1" smtClean="0">
                <a:solidFill>
                  <a:srgbClr val="FF0000"/>
                </a:solidFill>
                <a:cs typeface="B Zar" panose="00000400000000000000" pitchFamily="2" charset="-78"/>
              </a:rPr>
              <a:t>،</a:t>
            </a:r>
          </a:p>
          <a:p>
            <a:pPr algn="ctr"/>
            <a:r>
              <a:rPr lang="fa-IR" sz="2400" b="1" smtClean="0">
                <a:solidFill>
                  <a:srgbClr val="FF0000"/>
                </a:solidFill>
                <a:cs typeface="B Zar" panose="00000400000000000000" pitchFamily="2" charset="-78"/>
              </a:rPr>
              <a:t>3- </a:t>
            </a:r>
            <a:r>
              <a:rPr lang="fa-IR" sz="2400" b="1">
                <a:solidFill>
                  <a:srgbClr val="FF0000"/>
                </a:solidFill>
                <a:cs typeface="B Zar" panose="00000400000000000000" pitchFamily="2" charset="-78"/>
              </a:rPr>
              <a:t>قابلیت پاسخ </a:t>
            </a:r>
            <a:r>
              <a:rPr lang="fa-IR" sz="2400" b="1">
                <a:solidFill>
                  <a:srgbClr val="FF0000"/>
                </a:solidFill>
                <a:cs typeface="B Zar" panose="00000400000000000000" pitchFamily="2" charset="-78"/>
              </a:rPr>
              <a:t>گویی</a:t>
            </a:r>
            <a:r>
              <a:rPr lang="fa-IR" sz="2400" b="1" smtClean="0">
                <a:solidFill>
                  <a:srgbClr val="FF0000"/>
                </a:solidFill>
                <a:cs typeface="B Zar" panose="00000400000000000000" pitchFamily="2" charset="-78"/>
              </a:rPr>
              <a:t>،</a:t>
            </a:r>
          </a:p>
          <a:p>
            <a:pPr algn="ctr"/>
            <a:r>
              <a:rPr lang="fa-IR" sz="2400" b="1" smtClean="0">
                <a:solidFill>
                  <a:srgbClr val="FF0000"/>
                </a:solidFill>
                <a:cs typeface="B Zar" panose="00000400000000000000" pitchFamily="2" charset="-78"/>
              </a:rPr>
              <a:t> 4-تضمین </a:t>
            </a:r>
            <a:r>
              <a:rPr lang="fa-IR" sz="2400" b="1">
                <a:solidFill>
                  <a:srgbClr val="FF0000"/>
                </a:solidFill>
                <a:cs typeface="B Zar" panose="00000400000000000000" pitchFamily="2" charset="-78"/>
              </a:rPr>
              <a:t>و احساس یگانگی و همدلی</a:t>
            </a:r>
            <a:endParaRPr lang="fa-IR" sz="2400" b="1">
              <a:solidFill>
                <a:srgbClr val="FF0000"/>
              </a:solidFill>
            </a:endParaRPr>
          </a:p>
        </p:txBody>
      </p:sp>
      <p:pic>
        <p:nvPicPr>
          <p:cNvPr id="5" name="Picture 4"/>
          <p:cNvPicPr>
            <a:picLocks noChangeAspect="1"/>
          </p:cNvPicPr>
          <p:nvPr/>
        </p:nvPicPr>
        <p:blipFill>
          <a:blip r:embed="rId2"/>
          <a:stretch>
            <a:fillRect/>
          </a:stretch>
        </p:blipFill>
        <p:spPr>
          <a:xfrm>
            <a:off x="11353800" y="1825625"/>
            <a:ext cx="692492" cy="692492"/>
          </a:xfrm>
          <a:prstGeom prst="rect">
            <a:avLst/>
          </a:prstGeom>
        </p:spPr>
      </p:pic>
    </p:spTree>
    <p:extLst>
      <p:ext uri="{BB962C8B-B14F-4D97-AF65-F5344CB8AC3E}">
        <p14:creationId xmlns:p14="http://schemas.microsoft.com/office/powerpoint/2010/main" val="5829844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2- در سازمان های محلی نوین ارائه خدمات عمومی از طریق بخش خصوصی بجای ارائه خدمات مستقیم مورد توجه است. </a:t>
            </a:r>
          </a:p>
          <a:p>
            <a:pPr algn="just"/>
            <a:r>
              <a:rPr lang="fa-IR" smtClean="0">
                <a:cs typeface="B Zar" panose="00000400000000000000" pitchFamily="2" charset="-78"/>
              </a:rPr>
              <a:t>بر اساس چنین تفکری  است که تکنیک  مدیریت بر مبنای قرار داده شکل گرفته است. با استفاده از این روش سازمان محلی  با موسسات خصوصی قرار داد می بندد تا خدمت خاصی یا کار مشخصی را با مبلغی معین به انجام رسانند. </a:t>
            </a:r>
          </a:p>
          <a:p>
            <a:pPr algn="just"/>
            <a:r>
              <a:rPr lang="fa-IR" smtClean="0">
                <a:cs typeface="B Zar" panose="00000400000000000000" pitchFamily="2" charset="-78"/>
              </a:rPr>
              <a:t>البته به علت این که سازمان های محلی به طور خاص و دولت به طور عام در قبال این فعالیت ها دارای </a:t>
            </a:r>
            <a:r>
              <a:rPr lang="fa-IR" smtClean="0">
                <a:solidFill>
                  <a:srgbClr val="FF0000"/>
                </a:solidFill>
                <a:cs typeface="B Zar" panose="00000400000000000000" pitchFamily="2" charset="-78"/>
              </a:rPr>
              <a:t>مسئولیت نهایی </a:t>
            </a:r>
            <a:r>
              <a:rPr lang="fa-IR" smtClean="0">
                <a:cs typeface="B Zar" panose="00000400000000000000" pitchFamily="2" charset="-78"/>
              </a:rPr>
              <a:t>هستند. نیاز است تا در این خصوص  ستادی را برای سرپرستی  و نظارت بر کاربخش خصوصی به وجود آورند. </a:t>
            </a:r>
          </a:p>
        </p:txBody>
      </p:sp>
      <p:pic>
        <p:nvPicPr>
          <p:cNvPr id="4" name="Picture 3"/>
          <p:cNvPicPr>
            <a:picLocks noChangeAspect="1"/>
          </p:cNvPicPr>
          <p:nvPr/>
        </p:nvPicPr>
        <p:blipFill>
          <a:blip r:embed="rId2"/>
          <a:stretch>
            <a:fillRect/>
          </a:stretch>
        </p:blipFill>
        <p:spPr>
          <a:xfrm>
            <a:off x="11353800" y="1825625"/>
            <a:ext cx="730420" cy="730420"/>
          </a:xfrm>
          <a:prstGeom prst="rect">
            <a:avLst/>
          </a:prstGeom>
        </p:spPr>
      </p:pic>
    </p:spTree>
    <p:extLst>
      <p:ext uri="{BB962C8B-B14F-4D97-AF65-F5344CB8AC3E}">
        <p14:creationId xmlns:p14="http://schemas.microsoft.com/office/powerpoint/2010/main" val="10155153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3- سازمان های محلی نوین  سعی می کنند از طریق همکاری با طیف  وسیعی از سازمان ها، شرکت ها  و کارگزاری های بخش خصوصی، تجاری  و داوطلبانه، نوعی شبکه های میان سازمانی و مبتنی بر همکاری را به وجود آورند. </a:t>
            </a:r>
          </a:p>
          <a:p>
            <a:endParaRPr lang="fa-IR"/>
          </a:p>
        </p:txBody>
      </p:sp>
      <p:sp>
        <p:nvSpPr>
          <p:cNvPr id="4" name="Rectangle 3"/>
          <p:cNvSpPr/>
          <p:nvPr/>
        </p:nvSpPr>
        <p:spPr>
          <a:xfrm>
            <a:off x="955208" y="5274437"/>
            <a:ext cx="6877203" cy="646331"/>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3600">
                <a:cs typeface="B Zar" panose="00000400000000000000" pitchFamily="2" charset="-78"/>
              </a:rPr>
              <a:t>نوعی شبکه های میان سازمانی و مبتنی بر همکاری</a:t>
            </a:r>
            <a:endParaRPr lang="en-US" sz="3600" b="1" cap="none" spc="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2"/>
          <a:stretch>
            <a:fillRect/>
          </a:stretch>
        </p:blipFill>
        <p:spPr>
          <a:xfrm>
            <a:off x="11353800" y="1825625"/>
            <a:ext cx="800759" cy="800759"/>
          </a:xfrm>
          <a:prstGeom prst="rect">
            <a:avLst/>
          </a:prstGeom>
        </p:spPr>
      </p:pic>
    </p:spTree>
    <p:extLst>
      <p:ext uri="{BB962C8B-B14F-4D97-AF65-F5344CB8AC3E}">
        <p14:creationId xmlns:p14="http://schemas.microsoft.com/office/powerpoint/2010/main" val="1658890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4- از آن جا که وظایف و انتظارات در حال دگرگونی است. ساختارهای سازمان های محلی نیز نیازمند تحول است. دگرگونی ساختار از «</a:t>
            </a:r>
            <a:r>
              <a:rPr lang="fa-IR" smtClean="0">
                <a:solidFill>
                  <a:srgbClr val="FF0000"/>
                </a:solidFill>
                <a:cs typeface="B Zar" panose="00000400000000000000" pitchFamily="2" charset="-78"/>
              </a:rPr>
              <a:t>سیستم سازمان محلی</a:t>
            </a:r>
            <a:r>
              <a:rPr lang="fa-IR" smtClean="0">
                <a:cs typeface="B Zar" panose="00000400000000000000" pitchFamily="2" charset="-78"/>
              </a:rPr>
              <a:t>» به سیستم  واحدهای محلی «در محلات مختلف سازمان محلی، به گونه ای که مجموعه ای از واحد های فرعی و سازمان های بخش خصوصی درگیر عملیات می شوند. در این خصوص دیدگاهی افراطی مبتنی بر پست مدرنیسم وجود دارد. این دیدگاه  پیشنهاد می کند که نیازی نیست  ساختار سازمانی استمرار داشته باشد و یا در سراسر سازمان محلی یکپارچه و یکسان بادش، بلکه با طراحی «</a:t>
            </a:r>
            <a:r>
              <a:rPr lang="fa-IR" smtClean="0">
                <a:solidFill>
                  <a:srgbClr val="FF0000"/>
                </a:solidFill>
                <a:cs typeface="B Zar" panose="00000400000000000000" pitchFamily="2" charset="-78"/>
              </a:rPr>
              <a:t>ساختار موقت</a:t>
            </a:r>
            <a:r>
              <a:rPr lang="fa-IR" smtClean="0">
                <a:cs typeface="B Zar" panose="00000400000000000000" pitchFamily="2" charset="-78"/>
              </a:rPr>
              <a:t>» می توان نیازهای موقتی  محلات مختلف را مرتفع کرد. </a:t>
            </a:r>
          </a:p>
        </p:txBody>
      </p:sp>
      <p:pic>
        <p:nvPicPr>
          <p:cNvPr id="4" name="Picture 3"/>
          <p:cNvPicPr>
            <a:picLocks noChangeAspect="1"/>
          </p:cNvPicPr>
          <p:nvPr/>
        </p:nvPicPr>
        <p:blipFill>
          <a:blip r:embed="rId2"/>
          <a:stretch>
            <a:fillRect/>
          </a:stretch>
        </p:blipFill>
        <p:spPr>
          <a:xfrm>
            <a:off x="11228290" y="1690688"/>
            <a:ext cx="963710" cy="963710"/>
          </a:xfrm>
          <a:prstGeom prst="rect">
            <a:avLst/>
          </a:prstGeom>
        </p:spPr>
      </p:pic>
    </p:spTree>
    <p:extLst>
      <p:ext uri="{BB962C8B-B14F-4D97-AF65-F5344CB8AC3E}">
        <p14:creationId xmlns:p14="http://schemas.microsoft.com/office/powerpoint/2010/main" val="31555969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5. اولا در </a:t>
            </a:r>
            <a:r>
              <a:rPr lang="fa-IR">
                <a:cs typeface="B Zar" panose="00000400000000000000" pitchFamily="2" charset="-78"/>
              </a:rPr>
              <a:t>عصر </a:t>
            </a:r>
            <a:r>
              <a:rPr lang="fa-IR" smtClean="0">
                <a:cs typeface="B Zar" panose="00000400000000000000" pitchFamily="2" charset="-78"/>
              </a:rPr>
              <a:t>حاضر، </a:t>
            </a:r>
            <a:r>
              <a:rPr lang="fa-IR">
                <a:cs typeface="B Zar" panose="00000400000000000000" pitchFamily="2" charset="-78"/>
              </a:rPr>
              <a:t>دیدگاه صاحب نظران به توسعه و ایجاد نگرش «چند پارادایمی» در زمینه سازمان های محلی معطوف گردیده است. در </a:t>
            </a:r>
            <a:r>
              <a:rPr lang="fa-IR">
                <a:cs typeface="B Zar" panose="00000400000000000000" pitchFamily="2" charset="-78"/>
              </a:rPr>
              <a:t>گذشته </a:t>
            </a:r>
            <a:r>
              <a:rPr lang="fa-IR" smtClean="0">
                <a:cs typeface="B Zar" panose="00000400000000000000" pitchFamily="2" charset="-78"/>
              </a:rPr>
              <a:t>همواره </a:t>
            </a:r>
            <a:r>
              <a:rPr lang="fa-IR">
                <a:cs typeface="B Zar" panose="00000400000000000000" pitchFamily="2" charset="-78"/>
              </a:rPr>
              <a:t>یک «</a:t>
            </a:r>
            <a:r>
              <a:rPr lang="fa-IR">
                <a:solidFill>
                  <a:srgbClr val="FF0000"/>
                </a:solidFill>
                <a:cs typeface="B Zar" panose="00000400000000000000" pitchFamily="2" charset="-78"/>
              </a:rPr>
              <a:t>پاردایم</a:t>
            </a:r>
            <a:r>
              <a:rPr lang="fa-IR">
                <a:cs typeface="B Zar" panose="00000400000000000000" pitchFamily="2" charset="-78"/>
              </a:rPr>
              <a:t>» </a:t>
            </a:r>
            <a:r>
              <a:rPr lang="fa-IR">
                <a:cs typeface="B Zar" panose="00000400000000000000" pitchFamily="2" charset="-78"/>
              </a:rPr>
              <a:t>در </a:t>
            </a:r>
            <a:r>
              <a:rPr lang="fa-IR" smtClean="0">
                <a:cs typeface="B Zar" panose="00000400000000000000" pitchFamily="2" charset="-78"/>
              </a:rPr>
              <a:t>مورد </a:t>
            </a:r>
            <a:r>
              <a:rPr lang="fa-IR">
                <a:cs typeface="B Zar" panose="00000400000000000000" pitchFamily="2" charset="-78"/>
              </a:rPr>
              <a:t>سازمان محلی مورد پذیرش قرار می گرفت. و تمام اقدامات بعدی حول </a:t>
            </a:r>
            <a:r>
              <a:rPr lang="fa-IR">
                <a:cs typeface="B Zar" panose="00000400000000000000" pitchFamily="2" charset="-78"/>
              </a:rPr>
              <a:t>پارادایم  </a:t>
            </a:r>
            <a:r>
              <a:rPr lang="fa-IR" smtClean="0">
                <a:cs typeface="B Zar" panose="00000400000000000000" pitchFamily="2" charset="-78"/>
              </a:rPr>
              <a:t>مورد </a:t>
            </a:r>
            <a:r>
              <a:rPr lang="fa-IR">
                <a:cs typeface="B Zar" panose="00000400000000000000" pitchFamily="2" charset="-78"/>
              </a:rPr>
              <a:t>نظر صورت می پذیرفت  اما بر اساس دیدگاه نوین  به جای طرفداری از </a:t>
            </a:r>
            <a:r>
              <a:rPr lang="fa-IR">
                <a:cs typeface="B Zar" panose="00000400000000000000" pitchFamily="2" charset="-78"/>
              </a:rPr>
              <a:t>یک </a:t>
            </a:r>
            <a:r>
              <a:rPr lang="fa-IR" smtClean="0">
                <a:cs typeface="B Zar" panose="00000400000000000000" pitchFamily="2" charset="-78"/>
              </a:rPr>
              <a:t>نگرش، </a:t>
            </a:r>
            <a:r>
              <a:rPr lang="fa-IR">
                <a:cs typeface="B Zar" panose="00000400000000000000" pitchFamily="2" charset="-78"/>
              </a:rPr>
              <a:t>مطرح شدن چندین تئوری و مورد مقایسه  </a:t>
            </a:r>
            <a:r>
              <a:rPr lang="fa-IR">
                <a:cs typeface="B Zar" panose="00000400000000000000" pitchFamily="2" charset="-78"/>
              </a:rPr>
              <a:t>قرار </a:t>
            </a:r>
            <a:r>
              <a:rPr lang="fa-IR" smtClean="0">
                <a:cs typeface="B Zar" panose="00000400000000000000" pitchFamily="2" charset="-78"/>
              </a:rPr>
              <a:t>گرفتن </a:t>
            </a:r>
            <a:r>
              <a:rPr lang="fa-IR">
                <a:cs typeface="B Zar" panose="00000400000000000000" pitchFamily="2" charset="-78"/>
              </a:rPr>
              <a:t>آنها و بررسی نقاط قوت و ضعف  هر یک از آنها  از اهمیت ویژه ای برخوردار است. </a:t>
            </a:r>
          </a:p>
          <a:p>
            <a:endParaRPr lang="fa-IR"/>
          </a:p>
        </p:txBody>
      </p:sp>
      <p:pic>
        <p:nvPicPr>
          <p:cNvPr id="4" name="Picture 3"/>
          <p:cNvPicPr>
            <a:picLocks noChangeAspect="1"/>
          </p:cNvPicPr>
          <p:nvPr/>
        </p:nvPicPr>
        <p:blipFill>
          <a:blip r:embed="rId2"/>
          <a:stretch>
            <a:fillRect/>
          </a:stretch>
        </p:blipFill>
        <p:spPr>
          <a:xfrm>
            <a:off x="838200" y="4633913"/>
            <a:ext cx="2952750" cy="1543050"/>
          </a:xfrm>
          <a:prstGeom prst="rect">
            <a:avLst/>
          </a:prstGeom>
        </p:spPr>
      </p:pic>
      <p:pic>
        <p:nvPicPr>
          <p:cNvPr id="5" name="Picture 4"/>
          <p:cNvPicPr>
            <a:picLocks noChangeAspect="1"/>
          </p:cNvPicPr>
          <p:nvPr/>
        </p:nvPicPr>
        <p:blipFill>
          <a:blip r:embed="rId3"/>
          <a:stretch>
            <a:fillRect/>
          </a:stretch>
        </p:blipFill>
        <p:spPr>
          <a:xfrm>
            <a:off x="11240085" y="1690688"/>
            <a:ext cx="837101" cy="837101"/>
          </a:xfrm>
          <a:prstGeom prst="rect">
            <a:avLst/>
          </a:prstGeom>
        </p:spPr>
      </p:pic>
    </p:spTree>
    <p:extLst>
      <p:ext uri="{BB962C8B-B14F-4D97-AF65-F5344CB8AC3E}">
        <p14:creationId xmlns:p14="http://schemas.microsoft.com/office/powerpoint/2010/main" val="35378710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نتیجه گیری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طرح  پارادایم  مدیریت دولتی نوین با مدیریت گرایی سازمان های محلی با مفهوم پردازی جدید اهمیت مضاعفی یافته اند. سازمان های محلی محل تلاقی و برخورد دو جریان عمده  فلسفی هستند که عبارتند از  خودگرایی و مدیریت  مطلوب. با توجه به اهمیت فوق العاده  سازمان های محلی در فرایند  مدیریت دولتی نوین  و شناختی  که از جایگاه، عناصر  و ویژگی های تشکیل دهنده آن حاصل شد. به نظر می رسد که در کشور ما از این ابزار  ارآمد(سازمان  های محلی) به درستی استاده  نمی شود </a:t>
            </a:r>
            <a:r>
              <a:rPr lang="fa-IR" smtClean="0">
                <a:solidFill>
                  <a:srgbClr val="FF0000"/>
                </a:solidFill>
                <a:cs typeface="B Zar" panose="00000400000000000000" pitchFamily="2" charset="-78"/>
              </a:rPr>
              <a:t>و سازمان های محلی در ایران حایز تمامی شرایط سازمان محلی واقعی نیستند. </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8735812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نتیجه گیری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لازم است متناسب با ساختار دولت در ایران، اختیارات لازم این نهاد های خودگردان محلی اعطا شود و تلاش گردد تا ویژگی های سازمان های محلی نوین در اداکه امرد شورها و شهرداری ها سرلوحه اقدامات سازمان های محلی قرار گیرد.</a:t>
            </a: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001294"/>
            <a:ext cx="3267469" cy="12234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متناسب با ساختار دولت در ایران</a:t>
            </a:r>
            <a:endParaRPr lang="fa-IR" sz="2000" b="1">
              <a:solidFill>
                <a:srgbClr val="FF0000"/>
              </a:solidFill>
            </a:endParaRPr>
          </a:p>
        </p:txBody>
      </p:sp>
    </p:spTree>
    <p:extLst>
      <p:ext uri="{BB962C8B-B14F-4D97-AF65-F5344CB8AC3E}">
        <p14:creationId xmlns:p14="http://schemas.microsoft.com/office/powerpoint/2010/main" val="94545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سطوح مدیریت در دولت</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آن جایی که هر سازمانی برای ادراه امور مربوطه نیازمند سازماندهی مدیریت در تمام سطوح سازمان  است حکومت ها نیز برای دستیابی به اهداف مورد نظر و اداره امور جامعه نیازمند ایجاد سطوح مدیریتی در کشور(دولت) هستند. به طور کلی سطوح مدیریت عمومی در کشورها همانند سازمان ها در قالب</a:t>
            </a:r>
            <a:r>
              <a:rPr lang="fa-IR" smtClean="0">
                <a:solidFill>
                  <a:srgbClr val="FF0000"/>
                </a:solidFill>
                <a:cs typeface="B Zar" panose="00000400000000000000" pitchFamily="2" charset="-78"/>
              </a:rPr>
              <a:t> سه </a:t>
            </a:r>
            <a:r>
              <a:rPr lang="fa-IR" smtClean="0">
                <a:cs typeface="B Zar" panose="00000400000000000000" pitchFamily="2" charset="-78"/>
              </a:rPr>
              <a:t>سطح قابل طبقه بندی  است. </a:t>
            </a:r>
          </a:p>
          <a:p>
            <a:pPr marL="0" indent="0">
              <a:buNone/>
            </a:pPr>
            <a:r>
              <a:rPr lang="fa-IR" smtClean="0">
                <a:solidFill>
                  <a:srgbClr val="FF0000"/>
                </a:solidFill>
                <a:cs typeface="B Zar" panose="00000400000000000000" pitchFamily="2" charset="-78"/>
              </a:rPr>
              <a:t>1- سطح عالی </a:t>
            </a:r>
            <a:r>
              <a:rPr lang="fa-IR" smtClean="0">
                <a:cs typeface="B Zar" panose="00000400000000000000" pitchFamily="2" charset="-78"/>
              </a:rPr>
              <a:t>(مدیریت عمومی در حکومت مرکزی)</a:t>
            </a:r>
          </a:p>
          <a:p>
            <a:pPr marL="0" indent="0">
              <a:buNone/>
            </a:pPr>
            <a:r>
              <a:rPr lang="fa-IR" smtClean="0">
                <a:solidFill>
                  <a:srgbClr val="FF0000"/>
                </a:solidFill>
                <a:cs typeface="B Zar" panose="00000400000000000000" pitchFamily="2" charset="-78"/>
              </a:rPr>
              <a:t>2- سطح میانی </a:t>
            </a:r>
            <a:r>
              <a:rPr lang="fa-IR" smtClean="0">
                <a:cs typeface="B Zar" panose="00000400000000000000" pitchFamily="2" charset="-78"/>
              </a:rPr>
              <a:t>(مدیریت عمومی در سطح حکومت ایالتی یا استانی)</a:t>
            </a:r>
          </a:p>
          <a:p>
            <a:pPr marL="0" indent="0">
              <a:buNone/>
            </a:pPr>
            <a:r>
              <a:rPr lang="fa-IR" smtClean="0">
                <a:solidFill>
                  <a:srgbClr val="FF0000"/>
                </a:solidFill>
                <a:cs typeface="B Zar" panose="00000400000000000000" pitchFamily="2" charset="-78"/>
              </a:rPr>
              <a:t>3- سطح عملیاتی </a:t>
            </a:r>
            <a:r>
              <a:rPr lang="fa-IR" smtClean="0">
                <a:cs typeface="B Zar" panose="00000400000000000000" pitchFamily="2" charset="-78"/>
              </a:rPr>
              <a:t>(مدیریت عمومی در سطح حومت محلی)</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43281" y="3081995"/>
            <a:ext cx="827724" cy="827724"/>
          </a:xfrm>
          <a:prstGeom prst="rect">
            <a:avLst/>
          </a:prstGeom>
        </p:spPr>
      </p:pic>
    </p:spTree>
    <p:extLst>
      <p:ext uri="{BB962C8B-B14F-4D97-AF65-F5344CB8AC3E}">
        <p14:creationId xmlns:p14="http://schemas.microsoft.com/office/powerpoint/2010/main" val="383770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سطوح مدیریت عمومی بر کشورهای (دولت های) یکپارچه  و چند پارچه  بدون توجه به ساختار و حیطه اختیارات آنها به صورت مشترک وجود دارد. ولی ماهیت  و حیطه اختیارات  سطوح و نوع روباط این سطوح در کشورهای یکپارچه کاملا متفاوت  از کشورهای چند پارچه (مرکب) حاکمتی بین سطوح حکومتی تسهیم شده  و اقتدار سیاسی  در حکومت ملی متمرکز نشده است. به عبارت دیگر مدیریت  عمومی مرکزی در کشورهای یکپارچه  حاکمتی سیاسی  را در خود متمرکز نموده ولی در کشورهای یکپارچه  حکومت مرکزی ممکن است از طرق گوناگون بعضی از اختیارات را به سطوح دیگر مدیریت عمومی  در کشوره تفویض نماید. </a:t>
            </a:r>
          </a:p>
          <a:p>
            <a:pPr algn="just"/>
            <a:endParaRPr lang="fa-IR">
              <a:cs typeface="B Zar" panose="00000400000000000000" pitchFamily="2" charset="-78"/>
            </a:endParaRPr>
          </a:p>
        </p:txBody>
      </p:sp>
      <p:sp>
        <p:nvSpPr>
          <p:cNvPr id="4" name="Rectangle 3"/>
          <p:cNvSpPr/>
          <p:nvPr/>
        </p:nvSpPr>
        <p:spPr>
          <a:xfrm>
            <a:off x="838200" y="5134707"/>
            <a:ext cx="750731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fa-IR" sz="3200" smtClean="0">
                <a:cs typeface="B Zar" panose="00000400000000000000" pitchFamily="2" charset="-78"/>
              </a:rPr>
              <a:t> </a:t>
            </a:r>
            <a:r>
              <a:rPr lang="fa-IR" sz="3200">
                <a:cs typeface="B Zar" panose="00000400000000000000" pitchFamily="2" charset="-78"/>
              </a:rPr>
              <a:t>کشورهای یکپارچه کاملا متفاوت  از کشورهای چند </a:t>
            </a:r>
            <a:r>
              <a:rPr lang="fa-IR" sz="3200" smtClean="0">
                <a:cs typeface="B Zar" panose="00000400000000000000" pitchFamily="2" charset="-78"/>
              </a:rPr>
              <a:t>پارچه</a:t>
            </a:r>
            <a:endParaRPr lang="en-US" sz="32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95601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سطح میانی مدیریت عمومی در کشورهای یکپارچه ار عموما کارگزاران حکومت مرکزی در سطح استان با تقسیمات  </a:t>
            </a:r>
            <a:r>
              <a:rPr lang="fa-IR">
                <a:cs typeface="B Zar" panose="00000400000000000000" pitchFamily="2" charset="-78"/>
              </a:rPr>
              <a:t>کشوری </a:t>
            </a:r>
            <a:r>
              <a:rPr lang="fa-IR" smtClean="0">
                <a:cs typeface="B Zar" panose="00000400000000000000" pitchFamily="2" charset="-78"/>
              </a:rPr>
              <a:t>این دولت ها تشکیل می دهند که به طور ذاتی فاقد حاکمیت هستند. در صورتی که در کشورهای چند پارچه (مرکب) سطح میانی مدیریت عمومی بر طبق قانون اساسی دارای شبه حاکمیت « می باشند و از اختیارات وسیعی برخوردارند. </a:t>
            </a:r>
          </a:p>
          <a:p>
            <a:r>
              <a:rPr lang="fa-IR" smtClean="0"/>
              <a:t>. </a:t>
            </a:r>
          </a:p>
          <a:p>
            <a:endParaRPr lang="fa-IR"/>
          </a:p>
        </p:txBody>
      </p:sp>
    </p:spTree>
    <p:extLst>
      <p:ext uri="{BB962C8B-B14F-4D97-AF65-F5344CB8AC3E}">
        <p14:creationId xmlns:p14="http://schemas.microsoft.com/office/powerpoint/2010/main" val="322345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مدیریت عمومی در سطح محل نیز با توجه به نبوغ ساختار کشورها  دارای وظایف و اختیارات متفاوتی است به گونه ای که در کشورهای یکپارچه موجودیت و اهمیت مدیریت عمومی در سطح محلی تابع سیاست </a:t>
            </a:r>
            <a:r>
              <a:rPr lang="fa-IR" smtClean="0">
                <a:cs typeface="B Zar" panose="00000400000000000000" pitchFamily="2" charset="-78"/>
              </a:rPr>
              <a:t>ها و </a:t>
            </a:r>
            <a:r>
              <a:rPr lang="fa-IR">
                <a:cs typeface="B Zar" panose="00000400000000000000" pitchFamily="2" charset="-78"/>
              </a:rPr>
              <a:t>علایق مدیران دولتی در سطح حکومت مرکزی است در برخی کشورهیا یکپارچه، مدیران دولتی در سطح ملی ترجیح می دهند تا اداره امور عمومی در سطح محلدر ید قدرت آنها باقی بماند و از این رو کارگزارانی را منصوب می نمایند تا از طریق حکومت مرکزی اعمال قدرت نموده  و مجری تصمیمات  مدیران دولتی در سطح محلی باشند. در بعضی دیگر از کشورهای یکپارچه نیز ممکن است، اداره </a:t>
            </a:r>
            <a:r>
              <a:rPr lang="fa-IR" smtClean="0">
                <a:cs typeface="B Zar" panose="00000400000000000000" pitchFamily="2" charset="-78"/>
              </a:rPr>
              <a:t>امور </a:t>
            </a:r>
            <a:r>
              <a:rPr lang="fa-IR">
                <a:cs typeface="B Zar" panose="00000400000000000000" pitchFamily="2" charset="-78"/>
              </a:rPr>
              <a:t>عمومی در سطح محل به منتخبین مردم واگذار شود و اختیارات مشخصی به </a:t>
            </a:r>
            <a:r>
              <a:rPr lang="fa-IR" smtClean="0">
                <a:cs typeface="B Zar" panose="00000400000000000000" pitchFamily="2" charset="-78"/>
              </a:rPr>
              <a:t>آنها  </a:t>
            </a:r>
            <a:r>
              <a:rPr lang="fa-IR">
                <a:cs typeface="B Zar" panose="00000400000000000000" pitchFamily="2" charset="-78"/>
              </a:rPr>
              <a:t>داده شود.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838200" y="5530632"/>
            <a:ext cx="5202065" cy="646331"/>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3600" smtClean="0">
                <a:cs typeface="B Zar" panose="00000400000000000000" pitchFamily="2" charset="-78"/>
              </a:rPr>
              <a:t> </a:t>
            </a:r>
            <a:r>
              <a:rPr lang="fa-IR" sz="3600">
                <a:cs typeface="B Zar" panose="00000400000000000000" pitchFamily="2" charset="-78"/>
              </a:rPr>
              <a:t>موجودیت و اهمیت مدیریت </a:t>
            </a:r>
            <a:r>
              <a:rPr lang="fa-IR" sz="3600" smtClean="0">
                <a:cs typeface="B Zar" panose="00000400000000000000" pitchFamily="2" charset="-78"/>
              </a:rPr>
              <a:t>عمومی</a:t>
            </a:r>
            <a:endParaRPr lang="en-US" sz="36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48459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کشورهای چند پارچه و به ویژه فدرال، تفویض </a:t>
            </a:r>
            <a:r>
              <a:rPr lang="fa-IR" smtClean="0">
                <a:cs typeface="B Zar" panose="00000400000000000000" pitchFamily="2" charset="-78"/>
              </a:rPr>
              <a:t>اختیارات </a:t>
            </a:r>
            <a:r>
              <a:rPr lang="fa-IR">
                <a:cs typeface="B Zar" panose="00000400000000000000" pitchFamily="2" charset="-78"/>
              </a:rPr>
              <a:t>لازم به حکومت های محلی در حوزه </a:t>
            </a:r>
            <a:r>
              <a:rPr lang="fa-IR" smtClean="0">
                <a:cs typeface="B Zar" panose="00000400000000000000" pitchFamily="2" charset="-78"/>
              </a:rPr>
              <a:t>اقتدار </a:t>
            </a:r>
            <a:r>
              <a:rPr lang="fa-IR">
                <a:cs typeface="B Zar" panose="00000400000000000000" pitchFamily="2" charset="-78"/>
              </a:rPr>
              <a:t>ایالت ها است که این قدرت را از طریق پارلمان ایالت اعمال می کنند. مگر این که قانون اساسی </a:t>
            </a:r>
            <a:r>
              <a:rPr lang="fa-IR" smtClean="0">
                <a:cs typeface="B Zar" panose="00000400000000000000" pitchFamily="2" charset="-78"/>
              </a:rPr>
              <a:t>ایالت </a:t>
            </a:r>
            <a:r>
              <a:rPr lang="fa-IR">
                <a:cs typeface="B Zar" panose="00000400000000000000" pitchFamily="2" charset="-78"/>
              </a:rPr>
              <a:t>قدرت آن را محدود کند. </a:t>
            </a:r>
          </a:p>
          <a:p>
            <a:pPr algn="just"/>
            <a:r>
              <a:rPr lang="fa-IR">
                <a:cs typeface="B Zar" panose="00000400000000000000" pitchFamily="2" charset="-78"/>
              </a:rPr>
              <a:t>در دولت های فدرال  نقش حکومت حملی  و اقتدار آن زیاد </a:t>
            </a:r>
            <a:r>
              <a:rPr lang="fa-IR" smtClean="0">
                <a:cs typeface="B Zar" panose="00000400000000000000" pitchFamily="2" charset="-78"/>
              </a:rPr>
              <a:t>است و </a:t>
            </a:r>
            <a:r>
              <a:rPr lang="fa-IR">
                <a:cs typeface="B Zar" panose="00000400000000000000" pitchFamily="2" charset="-78"/>
              </a:rPr>
              <a:t>به طوری که می تواند در بعضی </a:t>
            </a:r>
            <a:r>
              <a:rPr lang="fa-IR" smtClean="0">
                <a:cs typeface="B Zar" panose="00000400000000000000" pitchFamily="2" charset="-78"/>
              </a:rPr>
              <a:t>موضوعات </a:t>
            </a:r>
            <a:r>
              <a:rPr lang="fa-IR">
                <a:cs typeface="B Zar" panose="00000400000000000000" pitchFamily="2" charset="-78"/>
              </a:rPr>
              <a:t>بدون توجه به ترجیحات حکومت فدرال  و یا ایالتی تصمیم گیری کند</a:t>
            </a:r>
          </a:p>
          <a:p>
            <a:endParaRPr lang="fa-IR"/>
          </a:p>
        </p:txBody>
      </p:sp>
      <p:sp>
        <p:nvSpPr>
          <p:cNvPr id="4" name="Rectangle 3"/>
          <p:cNvSpPr/>
          <p:nvPr/>
        </p:nvSpPr>
        <p:spPr>
          <a:xfrm>
            <a:off x="1121510" y="5253633"/>
            <a:ext cx="3815467" cy="769441"/>
          </a:xfrm>
          <a:prstGeom prst="rect">
            <a:avLst/>
          </a:prstGeom>
          <a:noFill/>
        </p:spPr>
        <p:txBody>
          <a:bodyPr wrap="none" lIns="91440" tIns="45720" rIns="91440" bIns="45720">
            <a:spAutoFit/>
          </a:bodyPr>
          <a:lstStyle/>
          <a:p>
            <a:pPr algn="ctr"/>
            <a:r>
              <a:rPr lang="fa-IR" sz="4400" b="1">
                <a:ln w="22225">
                  <a:solidFill>
                    <a:schemeClr val="accent2"/>
                  </a:solidFill>
                  <a:prstDash val="solid"/>
                </a:ln>
                <a:solidFill>
                  <a:schemeClr val="accent2">
                    <a:lumMod val="40000"/>
                    <a:lumOff val="60000"/>
                  </a:schemeClr>
                </a:solidFill>
                <a:cs typeface="B Zar" panose="00000400000000000000" pitchFamily="2" charset="-78"/>
              </a:rPr>
              <a:t>دولت های فدرال</a:t>
            </a:r>
            <a:endParaRPr lang="en-US" sz="44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7462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موضوع مورد بحث در این مجموعه، مدیریت عمومی در سطح محلی است که این مدیریت در قبال ساختاری به نام «حکومت محلی» یا «سازمان محلی» تجلی می یابد. </a:t>
            </a:r>
          </a:p>
          <a:p>
            <a:endParaRPr lang="fa-IR">
              <a:cs typeface="B Zar" panose="00000400000000000000" pitchFamily="2" charset="-78"/>
            </a:endParaRPr>
          </a:p>
        </p:txBody>
      </p:sp>
      <p:sp>
        <p:nvSpPr>
          <p:cNvPr id="4" name="Flowchart: Process 3"/>
          <p:cNvSpPr/>
          <p:nvPr/>
        </p:nvSpPr>
        <p:spPr>
          <a:xfrm>
            <a:off x="838200" y="4178106"/>
            <a:ext cx="3784210" cy="1111348"/>
          </a:xfrm>
          <a:prstGeom prst="flowChartProcess">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2800">
                <a:cs typeface="B Zar" panose="00000400000000000000" pitchFamily="2" charset="-78"/>
              </a:rPr>
              <a:t>حکومت محلی» یا «سازمان محلی</a:t>
            </a:r>
            <a:endParaRPr lang="fa-IR" sz="2800"/>
          </a:p>
        </p:txBody>
      </p:sp>
    </p:spTree>
    <p:extLst>
      <p:ext uri="{BB962C8B-B14F-4D97-AF65-F5344CB8AC3E}">
        <p14:creationId xmlns:p14="http://schemas.microsoft.com/office/powerpoint/2010/main" val="296555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چکیده مقاله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مدیریت دولتی رشته ای علمی اتس که مباحث مربوط به اداره  امور عمومی را مطرح نموده و متناسب با نوع اسختار دولت ها، در سطوح مختلف  حکومتی جریان می یابد. </a:t>
            </a:r>
          </a:p>
          <a:p>
            <a:pPr algn="just"/>
            <a:r>
              <a:rPr lang="fa-IR" smtClean="0">
                <a:cs typeface="B Zar" panose="00000400000000000000" pitchFamily="2" charset="-78"/>
              </a:rPr>
              <a:t>رهایی از تصدی گری، تقویت مشارکت مردمی و ایجاد خودگردانی محلی از مشخصه های مدیریت دولتی نوین در عصر حاضر بوده و ایجاد و توسعه سازمان های محلی دارای نقش قابل توجهی در تحقق چنین الزاماتی است و در این مقاله  ضمن پرداختن به انواع ساختار دولت و مدیریت در بخش عمومیف جایگاه  سازمان های محلی در سطوح مدیریت دولتی مورد بررسی قرار می گیرد. برای درک مفهوم سازمان محلی، تعاریف مختلفیارائه خواهد گرفت. </a:t>
            </a:r>
          </a:p>
          <a:p>
            <a:pPr algn="just"/>
            <a:endParaRPr lang="fa-IR">
              <a:cs typeface="B Zar" panose="00000400000000000000" pitchFamily="2" charset="-78"/>
            </a:endParaRPr>
          </a:p>
        </p:txBody>
      </p:sp>
      <p:sp>
        <p:nvSpPr>
          <p:cNvPr id="4" name="Flowchart: Process 3"/>
          <p:cNvSpPr/>
          <p:nvPr/>
        </p:nvSpPr>
        <p:spPr>
          <a:xfrm>
            <a:off x="838200" y="5092506"/>
            <a:ext cx="5068531" cy="13798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1-رهایی </a:t>
            </a:r>
            <a:r>
              <a:rPr lang="fa-IR" sz="2400">
                <a:solidFill>
                  <a:srgbClr val="FF0000"/>
                </a:solidFill>
                <a:cs typeface="B Zar" panose="00000400000000000000" pitchFamily="2" charset="-78"/>
              </a:rPr>
              <a:t>از تصدی گری</a:t>
            </a:r>
            <a:r>
              <a:rPr lang="fa-IR" sz="2400" smtClean="0">
                <a:solidFill>
                  <a:srgbClr val="FF0000"/>
                </a:solidFill>
                <a:cs typeface="B Zar" panose="00000400000000000000" pitchFamily="2" charset="-78"/>
              </a:rPr>
              <a:t>،</a:t>
            </a:r>
          </a:p>
          <a:p>
            <a:pPr algn="ctr"/>
            <a:r>
              <a:rPr lang="fa-IR" sz="2400">
                <a:solidFill>
                  <a:srgbClr val="FF0000"/>
                </a:solidFill>
                <a:cs typeface="B Zar" panose="00000400000000000000" pitchFamily="2" charset="-78"/>
              </a:rPr>
              <a:t>2</a:t>
            </a:r>
            <a:r>
              <a:rPr lang="fa-IR" sz="2400" smtClean="0">
                <a:solidFill>
                  <a:srgbClr val="FF0000"/>
                </a:solidFill>
                <a:cs typeface="B Zar" panose="00000400000000000000" pitchFamily="2" charset="-78"/>
              </a:rPr>
              <a:t> </a:t>
            </a:r>
            <a:r>
              <a:rPr lang="fa-IR" sz="2400">
                <a:solidFill>
                  <a:srgbClr val="FF0000"/>
                </a:solidFill>
                <a:cs typeface="B Zar" panose="00000400000000000000" pitchFamily="2" charset="-78"/>
              </a:rPr>
              <a:t>تقویت مشارکت مردمی </a:t>
            </a:r>
            <a:r>
              <a:rPr lang="fa-IR" sz="2400" smtClean="0">
                <a:solidFill>
                  <a:srgbClr val="FF0000"/>
                </a:solidFill>
                <a:cs typeface="B Zar" panose="00000400000000000000" pitchFamily="2" charset="-78"/>
              </a:rPr>
              <a:t>و</a:t>
            </a:r>
          </a:p>
          <a:p>
            <a:pPr algn="ctr"/>
            <a:r>
              <a:rPr lang="fa-IR" sz="2400" smtClean="0">
                <a:solidFill>
                  <a:srgbClr val="FF0000"/>
                </a:solidFill>
                <a:cs typeface="B Zar" panose="00000400000000000000" pitchFamily="2" charset="-78"/>
              </a:rPr>
              <a:t> 3-ایجاد </a:t>
            </a:r>
            <a:r>
              <a:rPr lang="fa-IR" sz="2400">
                <a:solidFill>
                  <a:srgbClr val="FF0000"/>
                </a:solidFill>
                <a:cs typeface="B Zar" panose="00000400000000000000" pitchFamily="2" charset="-78"/>
              </a:rPr>
              <a:t>خودگردانی محلی</a:t>
            </a:r>
            <a:endParaRPr lang="fa-IR" sz="2400">
              <a:solidFill>
                <a:srgbClr val="FF0000"/>
              </a:solidFill>
            </a:endParaRPr>
          </a:p>
        </p:txBody>
      </p:sp>
    </p:spTree>
    <p:extLst>
      <p:ext uri="{BB962C8B-B14F-4D97-AF65-F5344CB8AC3E}">
        <p14:creationId xmlns:p14="http://schemas.microsoft.com/office/powerpoint/2010/main" val="229137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مفهوم پردازی سازمان محلی</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راجع به تعریف  سازمان محلی تعاریف مختلفی ارائه شده است که علیرغم تنوع و تعدد تعاریف نقاط مشترک زیادی در بین این تعریف وجود دارد. </a:t>
            </a:r>
          </a:p>
          <a:p>
            <a:pPr algn="just"/>
            <a:r>
              <a:rPr lang="fa-IR" smtClean="0">
                <a:cs typeface="B Zar" panose="00000400000000000000" pitchFamily="2" charset="-78"/>
              </a:rPr>
              <a:t>1- تعاریف سازمان ملل متحد (</a:t>
            </a:r>
            <a:r>
              <a:rPr lang="en-US" smtClean="0">
                <a:cs typeface="B Zar" panose="00000400000000000000" pitchFamily="2" charset="-78"/>
              </a:rPr>
              <a:t>UN</a:t>
            </a:r>
            <a:r>
              <a:rPr lang="fa-IR" smtClean="0">
                <a:cs typeface="B Zar" panose="00000400000000000000" pitchFamily="2" charset="-78"/>
              </a:rPr>
              <a:t>) بخش حکومت محلی از شاخه مدیریت عمومی سازمان ملل تعریفی جهانی از سازمان محلی ارائه نموده است که در این تعریف  بین و واژه «سازمان محلی»  و «واحد محلی» تفکیک قایل شده است. اغلب این دو واژه به جای هم به کار می روند، در حالی که «سازمان محلی» اشاره به یک سیستم  دارد و «واحد محلی»  به عنوان سیستم فرعی مطرح می باشد . بر این اساس طبق تعریف ملل متحد: </a:t>
            </a:r>
          </a:p>
        </p:txBody>
      </p:sp>
      <p:pic>
        <p:nvPicPr>
          <p:cNvPr id="4" name="Picture 3"/>
          <p:cNvPicPr>
            <a:picLocks noChangeAspect="1"/>
          </p:cNvPicPr>
          <p:nvPr/>
        </p:nvPicPr>
        <p:blipFill>
          <a:blip r:embed="rId2"/>
          <a:stretch>
            <a:fillRect/>
          </a:stretch>
        </p:blipFill>
        <p:spPr>
          <a:xfrm>
            <a:off x="838200" y="4723887"/>
            <a:ext cx="2619375" cy="1743075"/>
          </a:xfrm>
          <a:prstGeom prst="rect">
            <a:avLst/>
          </a:prstGeom>
        </p:spPr>
      </p:pic>
    </p:spTree>
    <p:extLst>
      <p:ext uri="{BB962C8B-B14F-4D97-AF65-F5344CB8AC3E}">
        <p14:creationId xmlns:p14="http://schemas.microsoft.com/office/powerpoint/2010/main" val="396501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«واژه سازمان محلی به تقسیم بندی سیاسی یک </a:t>
            </a:r>
            <a:r>
              <a:rPr lang="fa-IR" smtClean="0">
                <a:cs typeface="B Zar" panose="00000400000000000000" pitchFamily="2" charset="-78"/>
              </a:rPr>
              <a:t>کشور </a:t>
            </a:r>
            <a:r>
              <a:rPr lang="fa-IR">
                <a:cs typeface="B Zar" panose="00000400000000000000" pitchFamily="2" charset="-78"/>
              </a:rPr>
              <a:t>و یا یک ایالت  (در سیستم فدرال)  اشاره دارد  که به وسیله قانون ایجاد شده  و کنترل اساسی امور محلی </a:t>
            </a:r>
            <a:r>
              <a:rPr lang="fa-IR" smtClean="0">
                <a:cs typeface="B Zar" panose="00000400000000000000" pitchFamily="2" charset="-78"/>
              </a:rPr>
              <a:t>همچون </a:t>
            </a:r>
            <a:r>
              <a:rPr lang="fa-IR">
                <a:cs typeface="B Zar" panose="00000400000000000000" pitchFamily="2" charset="-78"/>
              </a:rPr>
              <a:t>قدرت وضع مالیات را در دست دارد و هیات اداره کننده (</a:t>
            </a:r>
            <a:r>
              <a:rPr lang="fa-IR" smtClean="0">
                <a:cs typeface="B Zar" panose="00000400000000000000" pitchFamily="2" charset="-78"/>
              </a:rPr>
              <a:t>حکومتی</a:t>
            </a:r>
            <a:r>
              <a:rPr lang="fa-IR">
                <a:cs typeface="B Zar" panose="00000400000000000000" pitchFamily="2" charset="-78"/>
              </a:rPr>
              <a:t>) و حاکم بر چنین موجودیتی به صورت محلی  انتخاب می گردد و سازمان  ملل متحد  1966 ص 4)</a:t>
            </a:r>
          </a:p>
          <a:p>
            <a:endParaRPr lang="fa-IR"/>
          </a:p>
        </p:txBody>
      </p:sp>
    </p:spTree>
    <p:extLst>
      <p:ext uri="{BB962C8B-B14F-4D97-AF65-F5344CB8AC3E}">
        <p14:creationId xmlns:p14="http://schemas.microsoft.com/office/powerpoint/2010/main" val="174774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تعریف فوق الذکر بر چد نکته کلیدی توجه شده است. اولا سازمان محلی بایستی به وسیله قانون ایجاد شده باشد. ثانیا بر امرر محلی کنترل اساسی داشه باشد  و ثالثا هیات اداره کننده منتخب مدرم محل باشد. </a:t>
            </a:r>
          </a:p>
          <a:p>
            <a:pPr algn="just"/>
            <a:r>
              <a:rPr lang="fa-IR" smtClean="0">
                <a:cs typeface="B Zar" panose="00000400000000000000" pitchFamily="2" charset="-78"/>
              </a:rPr>
              <a:t>2- تعریف «تونی بابر»  این صاحب نظر انگلیسی  سامزان محلی را این گونه تعریف می کند. «جکومت محلی (سازمان محلی) شامل مدیریت امور عمومی در محله به وسیله یک هیاتی اجرایی از نمایندگان مردم محل است. چنین موجودیتی اگر چه در بسیاری  از موارد تابع حکومت مرکزی است ولی دارای مقدار قابل ملاحظه ای قدرت تصمیم گیری است. </a:t>
            </a:r>
            <a:endParaRPr lang="fa-IR">
              <a:cs typeface="B Zar" panose="00000400000000000000" pitchFamily="2" charset="-78"/>
            </a:endParaRPr>
          </a:p>
        </p:txBody>
      </p:sp>
      <p:sp>
        <p:nvSpPr>
          <p:cNvPr id="4" name="Rectangle 3"/>
          <p:cNvSpPr/>
          <p:nvPr/>
        </p:nvSpPr>
        <p:spPr>
          <a:xfrm>
            <a:off x="838200" y="5604014"/>
            <a:ext cx="3238386" cy="707886"/>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4000" smtClean="0">
                <a:cs typeface="B Zar" panose="00000400000000000000" pitchFamily="2" charset="-78"/>
              </a:rPr>
              <a:t>قدرت </a:t>
            </a:r>
            <a:r>
              <a:rPr lang="fa-IR" sz="4000">
                <a:cs typeface="B Zar" panose="00000400000000000000" pitchFamily="2" charset="-78"/>
              </a:rPr>
              <a:t>تصمیم </a:t>
            </a:r>
            <a:r>
              <a:rPr lang="fa-IR" sz="4000" smtClean="0">
                <a:cs typeface="B Zar" panose="00000400000000000000" pitchFamily="2" charset="-78"/>
              </a:rPr>
              <a:t>گیری</a:t>
            </a:r>
            <a:endParaRPr lang="en-US" sz="40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782906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تعریف، استقلال سازمان محلی به صورت محدود در نظر گرفته شده ولی در عین حالل انتخاب یوبدن هیات اجرایی به عنوان یک مشخصه صالی مورد توجه قرار گرفته است. </a:t>
            </a:r>
          </a:p>
          <a:p>
            <a:endParaRPr lang="fa-IR"/>
          </a:p>
        </p:txBody>
      </p:sp>
      <p:sp>
        <p:nvSpPr>
          <p:cNvPr id="4" name="Rectangle 3"/>
          <p:cNvSpPr/>
          <p:nvPr/>
        </p:nvSpPr>
        <p:spPr>
          <a:xfrm>
            <a:off x="838200" y="4824270"/>
            <a:ext cx="5497018" cy="923330"/>
          </a:xfrm>
          <a:prstGeom prst="rect">
            <a:avLst/>
          </a:prstGeom>
          <a:noFill/>
        </p:spPr>
        <p:txBody>
          <a:bodyPr wrap="none" lIns="91440" tIns="45720" rIns="91440" bIns="45720">
            <a:spAutoFit/>
          </a:bodyPr>
          <a:lstStyle/>
          <a:p>
            <a:pPr algn="ctr"/>
            <a:r>
              <a:rPr lang="fa-IR" sz="5400" b="1" smtClean="0">
                <a:ln w="22225">
                  <a:solidFill>
                    <a:schemeClr val="accent2"/>
                  </a:solidFill>
                  <a:prstDash val="solid"/>
                </a:ln>
                <a:solidFill>
                  <a:schemeClr val="accent2">
                    <a:lumMod val="40000"/>
                    <a:lumOff val="60000"/>
                  </a:schemeClr>
                </a:solidFill>
                <a:cs typeface="B Zar" panose="00000400000000000000" pitchFamily="2" charset="-78"/>
              </a:rPr>
              <a:t>استقلال </a:t>
            </a:r>
            <a:r>
              <a:rPr lang="fa-IR" sz="5400" b="1">
                <a:ln w="22225">
                  <a:solidFill>
                    <a:schemeClr val="accent2"/>
                  </a:solidFill>
                  <a:prstDash val="solid"/>
                </a:ln>
                <a:solidFill>
                  <a:schemeClr val="accent2">
                    <a:lumMod val="40000"/>
                    <a:lumOff val="60000"/>
                  </a:schemeClr>
                </a:solidFill>
                <a:cs typeface="B Zar" panose="00000400000000000000" pitchFamily="2" charset="-78"/>
              </a:rPr>
              <a:t>سازمان </a:t>
            </a:r>
            <a:r>
              <a:rPr lang="fa-IR" sz="5400" b="1" smtClean="0">
                <a:ln w="22225">
                  <a:solidFill>
                    <a:schemeClr val="accent2"/>
                  </a:solidFill>
                  <a:prstDash val="solid"/>
                </a:ln>
                <a:solidFill>
                  <a:schemeClr val="accent2">
                    <a:lumMod val="40000"/>
                    <a:lumOff val="60000"/>
                  </a:schemeClr>
                </a:solidFill>
                <a:cs typeface="B Zar" panose="00000400000000000000" pitchFamily="2" charset="-78"/>
              </a:rPr>
              <a:t>محلی</a:t>
            </a:r>
            <a:endParaRPr lang="en-US" sz="54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6515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3- تعریف «جان کلارک»</a:t>
            </a:r>
            <a:endParaRPr lang="fa-IR"/>
          </a:p>
        </p:txBody>
      </p:sp>
      <p:sp>
        <p:nvSpPr>
          <p:cNvPr id="3" name="Content Placeholder 2"/>
          <p:cNvSpPr>
            <a:spLocks noGrp="1"/>
          </p:cNvSpPr>
          <p:nvPr>
            <p:ph idx="1"/>
          </p:nvPr>
        </p:nvSpPr>
        <p:spPr>
          <a:xfrm>
            <a:off x="3010486" y="1825625"/>
            <a:ext cx="8343314" cy="4351338"/>
          </a:xfrm>
        </p:spPr>
        <p:txBody>
          <a:bodyPr/>
          <a:lstStyle/>
          <a:p>
            <a:pPr algn="just"/>
            <a:r>
              <a:rPr lang="fa-IR" smtClean="0">
                <a:cs typeface="B Zar" panose="00000400000000000000" pitchFamily="2" charset="-78"/>
              </a:rPr>
              <a:t>کلارک  نیز از جمله صاحب نظران انگلیسی سازمان محلی است که معتقد است: </a:t>
            </a:r>
          </a:p>
          <a:p>
            <a:pPr algn="just"/>
            <a:r>
              <a:rPr lang="fa-IR" smtClean="0">
                <a:cs typeface="B Zar" panose="00000400000000000000" pitchFamily="2" charset="-78"/>
              </a:rPr>
              <a:t>«سازمان محلی عبارت است از قسمتی از جکومت یک کشور یا ایالت که عمدتا با موضوعتی که مربوط به ادراه امور اهلی یک محل است، سر و کار دارد. به علاوه موضوعاتی که پارلمان برای آن تعیین می کند و مطلوب  آن است که به وسیله افراد محلی تحت انقیاد حکومت مرکزی، مدیریت شود. </a:t>
            </a:r>
          </a:p>
          <a:p>
            <a:pPr algn="just"/>
            <a:r>
              <a:rPr lang="fa-IR" smtClean="0">
                <a:cs typeface="B Zar" panose="00000400000000000000" pitchFamily="2" charset="-78"/>
              </a:rPr>
              <a:t>این تعریف که در </a:t>
            </a:r>
            <a:r>
              <a:rPr lang="fa-IR" smtClean="0">
                <a:solidFill>
                  <a:srgbClr val="FF0000"/>
                </a:solidFill>
                <a:cs typeface="B Zar" panose="00000400000000000000" pitchFamily="2" charset="-78"/>
              </a:rPr>
              <a:t>دهه پنجاه میلادی </a:t>
            </a:r>
            <a:r>
              <a:rPr lang="fa-IR" smtClean="0">
                <a:cs typeface="B Zar" panose="00000400000000000000" pitchFamily="2" charset="-78"/>
              </a:rPr>
              <a:t>ارائه شده، نسبت به تعریف «تونی بایرنه» سیطره حکومت مرکزی  بر سازمان های محلی یا پر رنگ تر دیده است ولی با این وجود بر اداره امور عمومی محل توسط مسئولین محلی صحه می گذارد</a:t>
            </a:r>
            <a:r>
              <a:rPr lang="fa-IR">
                <a:cs typeface="B Zar" panose="00000400000000000000" pitchFamily="2" charset="-78"/>
              </a:rPr>
              <a:t>. </a:t>
            </a:r>
          </a:p>
        </p:txBody>
      </p:sp>
      <p:pic>
        <p:nvPicPr>
          <p:cNvPr id="4" name="Picture 3"/>
          <p:cNvPicPr>
            <a:picLocks noChangeAspect="1"/>
          </p:cNvPicPr>
          <p:nvPr/>
        </p:nvPicPr>
        <p:blipFill>
          <a:blip r:embed="rId2"/>
          <a:stretch>
            <a:fillRect/>
          </a:stretch>
        </p:blipFill>
        <p:spPr>
          <a:xfrm>
            <a:off x="683602" y="3852863"/>
            <a:ext cx="1962150" cy="2324100"/>
          </a:xfrm>
          <a:prstGeom prst="rect">
            <a:avLst/>
          </a:prstGeom>
        </p:spPr>
      </p:pic>
    </p:spTree>
    <p:extLst>
      <p:ext uri="{BB962C8B-B14F-4D97-AF65-F5344CB8AC3E}">
        <p14:creationId xmlns:p14="http://schemas.microsoft.com/office/powerpoint/2010/main" val="922354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4-  تعریف </a:t>
            </a:r>
            <a:r>
              <a:rPr lang="fa-IR" smtClean="0">
                <a:solidFill>
                  <a:srgbClr val="FF0000"/>
                </a:solidFill>
                <a:cs typeface="B Zar" panose="00000400000000000000" pitchFamily="2" charset="-78"/>
              </a:rPr>
              <a:t>جامع</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مجموع  برخی از صاحب نظران معتقدند که از نظر فنی برای موجودیت سازمان محلی سه شاخصه اصلی مورد نیاز است. </a:t>
            </a:r>
          </a:p>
          <a:p>
            <a:pPr algn="just"/>
            <a:r>
              <a:rPr lang="fa-IR" smtClean="0">
                <a:solidFill>
                  <a:srgbClr val="FF0000"/>
                </a:solidFill>
                <a:cs typeface="B Zar" panose="00000400000000000000" pitchFamily="2" charset="-78"/>
              </a:rPr>
              <a:t>اولا </a:t>
            </a:r>
            <a:r>
              <a:rPr lang="fa-IR" smtClean="0">
                <a:cs typeface="B Zar" panose="00000400000000000000" pitchFamily="2" charset="-78"/>
              </a:rPr>
              <a:t>سازمان محلی باید موجودیتی سازمان یافته باشد. برای احراز چنین شرطی سازمان محلی باید دارای ساختار و شکل سازمانی بوده  و همانند  سایر سازمان ها دارای برخی  اختیارات باشد  به نحوی که حق ارائه دادخواست ، مورد دادخواست واقع شدن، عقد قرارداد و داشتن دارایی مخصوص خود برای آن محفوظ باشد. </a:t>
            </a:r>
            <a:endParaRPr lang="fa-IR">
              <a:cs typeface="B Zar" panose="00000400000000000000" pitchFamily="2" charset="-78"/>
            </a:endParaRPr>
          </a:p>
        </p:txBody>
      </p:sp>
      <p:sp>
        <p:nvSpPr>
          <p:cNvPr id="4" name="Flowchart: Process 3"/>
          <p:cNvSpPr/>
          <p:nvPr/>
        </p:nvSpPr>
        <p:spPr>
          <a:xfrm>
            <a:off x="838200" y="5178157"/>
            <a:ext cx="2841674" cy="998806"/>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موجودیتی سازمان یافته</a:t>
            </a:r>
            <a:endParaRPr lang="fa-IR" sz="2400" b="1">
              <a:solidFill>
                <a:srgbClr val="FF0000"/>
              </a:solidFill>
            </a:endParaRPr>
          </a:p>
        </p:txBody>
      </p:sp>
      <p:pic>
        <p:nvPicPr>
          <p:cNvPr id="5" name="Picture 4"/>
          <p:cNvPicPr>
            <a:picLocks noChangeAspect="1"/>
          </p:cNvPicPr>
          <p:nvPr/>
        </p:nvPicPr>
        <p:blipFill>
          <a:blip r:embed="rId2"/>
          <a:stretch>
            <a:fillRect/>
          </a:stretch>
        </p:blipFill>
        <p:spPr>
          <a:xfrm>
            <a:off x="11284561" y="2650588"/>
            <a:ext cx="907439" cy="907439"/>
          </a:xfrm>
          <a:prstGeom prst="rect">
            <a:avLst/>
          </a:prstGeom>
        </p:spPr>
      </p:pic>
    </p:spTree>
    <p:extLst>
      <p:ext uri="{BB962C8B-B14F-4D97-AF65-F5344CB8AC3E}">
        <p14:creationId xmlns:p14="http://schemas.microsoft.com/office/powerpoint/2010/main" val="1117279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ثانیا</a:t>
            </a:r>
            <a:r>
              <a:rPr lang="fa-IR" smtClean="0">
                <a:cs typeface="B Zar" panose="00000400000000000000" pitchFamily="2" charset="-78"/>
              </a:rPr>
              <a:t> سازمان محلی باید دارای ویژگی با مشخصه حکومتی« باشد . کارگزاران آن بایستی به وسیله رای دهندگان انتخاب شده باشند  و یا به وسیله ادراتی که انتخابی بوده اند، منصوب گردند. علاوه بر آن سازمان حملی باید به عموم مردم در قبال فعالیت هایش پاسخ گو باشد. </a:t>
            </a:r>
          </a:p>
          <a:p>
            <a:pPr algn="just"/>
            <a:r>
              <a:rPr lang="fa-IR" smtClean="0">
                <a:solidFill>
                  <a:srgbClr val="FF0000"/>
                </a:solidFill>
                <a:cs typeface="B Zar" panose="00000400000000000000" pitchFamily="2" charset="-78"/>
              </a:rPr>
              <a:t>ثالثا</a:t>
            </a:r>
            <a:r>
              <a:rPr lang="fa-IR" smtClean="0">
                <a:cs typeface="B Zar" panose="00000400000000000000" pitchFamily="2" charset="-78"/>
              </a:rPr>
              <a:t> سازمان محلی باید دارای «استقلال به معنی واقعی کلمه» باشد . این استقلال شامل استقلال ادراری و مالی قابل ملاحظه است. به طور کلی سازمان محلی باید دارای حق تعیین  بودجه ی خود، کسب درآمد، استقراض نمودن و با رعایت  قوانین  وسرپرستی ایالت یا حکومت مرکزی  و ... را داشته باشد. </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11353800" y="1690688"/>
            <a:ext cx="716353" cy="716353"/>
          </a:xfrm>
          <a:prstGeom prst="rect">
            <a:avLst/>
          </a:prstGeom>
        </p:spPr>
      </p:pic>
      <p:pic>
        <p:nvPicPr>
          <p:cNvPr id="7" name="Picture 6"/>
          <p:cNvPicPr>
            <a:picLocks noChangeAspect="1"/>
          </p:cNvPicPr>
          <p:nvPr/>
        </p:nvPicPr>
        <p:blipFill>
          <a:blip r:embed="rId3"/>
          <a:stretch>
            <a:fillRect/>
          </a:stretch>
        </p:blipFill>
        <p:spPr>
          <a:xfrm>
            <a:off x="11272324" y="3016251"/>
            <a:ext cx="879304" cy="879304"/>
          </a:xfrm>
          <a:prstGeom prst="rect">
            <a:avLst/>
          </a:prstGeom>
        </p:spPr>
      </p:pic>
      <p:sp>
        <p:nvSpPr>
          <p:cNvPr id="8" name="Flowchart: Process 7"/>
          <p:cNvSpPr/>
          <p:nvPr/>
        </p:nvSpPr>
        <p:spPr>
          <a:xfrm>
            <a:off x="919089" y="5017672"/>
            <a:ext cx="5176911" cy="1294228"/>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سازمان محلی باید دارای «استقلال به معنی واقعی کلمه» باشد</a:t>
            </a:r>
            <a:endParaRPr lang="fa-IR" sz="2400" b="1">
              <a:solidFill>
                <a:srgbClr val="FF0000"/>
              </a:solidFill>
            </a:endParaRPr>
          </a:p>
        </p:txBody>
      </p:sp>
    </p:spTree>
    <p:extLst>
      <p:ext uri="{BB962C8B-B14F-4D97-AF65-F5344CB8AC3E}">
        <p14:creationId xmlns:p14="http://schemas.microsoft.com/office/powerpoint/2010/main" val="1198499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با توجه به این سه میعار اسیاسی  می توان در یک تعریف جامع گفت: </a:t>
            </a:r>
          </a:p>
          <a:p>
            <a:r>
              <a:rPr lang="fa-IR" smtClean="0">
                <a:cs typeface="B Zar" panose="00000400000000000000" pitchFamily="2" charset="-78"/>
              </a:rPr>
              <a:t>«سازمان محلی موجودیتی سازمان یافته است که دارای  مشخصه های حکومتی  بوده  و از استقلال اداری  و مالی  و نه سیاسی) قابل ملاحظه  ای برخوردار باشد که هدف از ایجاد آن  ارائه  خدمات عمومی به مردم محل یا  حداکثر کارایی و اثربخشی است. </a:t>
            </a:r>
          </a:p>
          <a:p>
            <a:endParaRPr lang="fa-IR"/>
          </a:p>
        </p:txBody>
      </p:sp>
    </p:spTree>
    <p:extLst>
      <p:ext uri="{BB962C8B-B14F-4D97-AF65-F5344CB8AC3E}">
        <p14:creationId xmlns:p14="http://schemas.microsoft.com/office/powerpoint/2010/main" val="23697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عنصار تشکیل دهنده سامزان های محلی</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پروفسور «ویلیام اندرسون» از دانشگاه مینوسوتا ، سوای سازمان های محلی هفت عنصر معرفی می کند.  که عبارتند از : </a:t>
            </a:r>
          </a:p>
          <a:p>
            <a:pPr algn="just"/>
            <a:r>
              <a:rPr lang="fa-IR" smtClean="0">
                <a:cs typeface="B Zar" panose="00000400000000000000" pitchFamily="2" charset="-78"/>
              </a:rPr>
              <a:t>1- قلمرو اولین عنصر تشکیل دهنده سازمان محلی قلمرو است. </a:t>
            </a:r>
            <a:r>
              <a:rPr lang="fa-IR" smtClean="0">
                <a:solidFill>
                  <a:srgbClr val="FF0000"/>
                </a:solidFill>
                <a:cs typeface="B Zar" panose="00000400000000000000" pitchFamily="2" charset="-78"/>
              </a:rPr>
              <a:t>وسعت قلمرو یک سازمان محلی باید چقدر باشد؟ </a:t>
            </a:r>
            <a:r>
              <a:rPr lang="fa-IR" smtClean="0">
                <a:cs typeface="B Zar" panose="00000400000000000000" pitchFamily="2" charset="-78"/>
              </a:rPr>
              <a:t>پاسخ به این سوال به آسانی میسر نیست، چرا که  حلفه  های متعددی در تعیین قلمرو سازمان محلی موثرند .و هر چه اندازه و وسعت سرزمینی بیشتر باشد منجر به زبن های اجتماعی ناشی از نوع تقاضا ها در میان مردم  و کارایی  پایین سازمان  محلی شده و اداره امور محب را از کنترل خارج می کند . </a:t>
            </a:r>
            <a:endParaRPr lang="fa-IR">
              <a:cs typeface="B Zar" panose="00000400000000000000" pitchFamily="2" charset="-78"/>
            </a:endParaRPr>
          </a:p>
        </p:txBody>
      </p:sp>
    </p:spTree>
    <p:extLst>
      <p:ext uri="{BB962C8B-B14F-4D97-AF65-F5344CB8AC3E}">
        <p14:creationId xmlns:p14="http://schemas.microsoft.com/office/powerpoint/2010/main" val="32960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طرف دیگر اندازه کم بین اجرای عملیات و </a:t>
            </a:r>
            <a:r>
              <a:rPr lang="fa-IR" smtClean="0">
                <a:cs typeface="B Zar" panose="00000400000000000000" pitchFamily="2" charset="-78"/>
              </a:rPr>
              <a:t>طرح </a:t>
            </a:r>
            <a:r>
              <a:rPr lang="fa-IR">
                <a:cs typeface="B Zar" panose="00000400000000000000" pitchFamily="2" charset="-78"/>
              </a:rPr>
              <a:t>های اساسی را دچار </a:t>
            </a:r>
            <a:r>
              <a:rPr lang="fa-IR" smtClean="0">
                <a:cs typeface="B Zar" panose="00000400000000000000" pitchFamily="2" charset="-78"/>
              </a:rPr>
              <a:t>مشکل </a:t>
            </a:r>
            <a:r>
              <a:rPr lang="fa-IR">
                <a:cs typeface="B Zar" panose="00000400000000000000" pitchFamily="2" charset="-78"/>
              </a:rPr>
              <a:t>می سازد. برای تعیین حد بهینه قلمرو </a:t>
            </a:r>
            <a:r>
              <a:rPr lang="fa-IR" smtClean="0">
                <a:cs typeface="B Zar" panose="00000400000000000000" pitchFamily="2" charset="-78"/>
              </a:rPr>
              <a:t>با </a:t>
            </a:r>
            <a:r>
              <a:rPr lang="fa-IR">
                <a:cs typeface="B Zar" panose="00000400000000000000" pitchFamily="2" charset="-78"/>
              </a:rPr>
              <a:t>درنظر گرفتن پیامد های مثبت و منفی قلمرو کم یا زیاد، مولفه های همچون وضعیت اقلیمی یا جغرافییایی آداب و رسوم مشاغل و حرف مردم،ز بان محلی  و </a:t>
            </a:r>
            <a:r>
              <a:rPr lang="fa-IR" smtClean="0">
                <a:cs typeface="B Zar" panose="00000400000000000000" pitchFamily="2" charset="-78"/>
              </a:rPr>
              <a:t>اعتقادات  مذهبی </a:t>
            </a:r>
            <a:r>
              <a:rPr lang="fa-IR">
                <a:cs typeface="B Zar" panose="00000400000000000000" pitchFamily="2" charset="-78"/>
              </a:rPr>
              <a:t>و ساری </a:t>
            </a:r>
            <a:r>
              <a:rPr lang="fa-IR" smtClean="0">
                <a:cs typeface="B Zar" panose="00000400000000000000" pitchFamily="2" charset="-78"/>
              </a:rPr>
              <a:t>مقتضیات </a:t>
            </a:r>
            <a:r>
              <a:rPr lang="fa-IR">
                <a:cs typeface="B Zar" panose="00000400000000000000" pitchFamily="2" charset="-78"/>
              </a:rPr>
              <a:t>محلی </a:t>
            </a:r>
            <a:r>
              <a:rPr lang="fa-IR" smtClean="0">
                <a:cs typeface="B Zar" panose="00000400000000000000" pitchFamily="2" charset="-78"/>
              </a:rPr>
              <a:t>مورد توجه </a:t>
            </a:r>
            <a:r>
              <a:rPr lang="fa-IR">
                <a:cs typeface="B Zar" panose="00000400000000000000" pitchFamily="2" charset="-78"/>
              </a:rPr>
              <a:t>قرار می گیرد. به طوری که مشابهات </a:t>
            </a:r>
            <a:r>
              <a:rPr lang="fa-IR" smtClean="0">
                <a:cs typeface="B Zar" panose="00000400000000000000" pitchFamily="2" charset="-78"/>
              </a:rPr>
              <a:t>فرهنگی، </a:t>
            </a:r>
            <a:r>
              <a:rPr lang="fa-IR">
                <a:cs typeface="B Zar" panose="00000400000000000000" pitchFamily="2" charset="-78"/>
              </a:rPr>
              <a:t>اقتصادی  و اقلیمی زمینه را برای گسترش قلمرو فراهم می سازد، به گونه ای که کارایی خدماتی نیز لطمه زیادی نخواهد دید. </a:t>
            </a:r>
            <a:endParaRPr lang="fa-IR" smtClean="0">
              <a:cs typeface="B Zar" panose="00000400000000000000" pitchFamily="2" charset="-78"/>
            </a:endParaRPr>
          </a:p>
          <a:p>
            <a:pPr algn="just"/>
            <a:endParaRPr lang="fa-IR">
              <a:cs typeface="B Zar" panose="00000400000000000000" pitchFamily="2" charset="-78"/>
            </a:endParaRPr>
          </a:p>
          <a:p>
            <a:endParaRPr lang="fa-IR"/>
          </a:p>
        </p:txBody>
      </p:sp>
      <p:sp>
        <p:nvSpPr>
          <p:cNvPr id="4" name="Flowchart: Process 3"/>
          <p:cNvSpPr/>
          <p:nvPr/>
        </p:nvSpPr>
        <p:spPr>
          <a:xfrm>
            <a:off x="838200" y="5049510"/>
            <a:ext cx="2691684" cy="94015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پیامد های مثبت و منفی قلمرو کم یا زیاد</a:t>
            </a:r>
            <a:endParaRPr lang="fa-IR" sz="2000">
              <a:solidFill>
                <a:srgbClr val="FF0000"/>
              </a:solidFill>
            </a:endParaRPr>
          </a:p>
        </p:txBody>
      </p:sp>
    </p:spTree>
    <p:extLst>
      <p:ext uri="{BB962C8B-B14F-4D97-AF65-F5344CB8AC3E}">
        <p14:creationId xmlns:p14="http://schemas.microsoft.com/office/powerpoint/2010/main" val="195523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نوع شناسی سازمان های محلی، بررسی نظریات موافقین و مخالفین سازمان های محلی و مقایسه ویژگی های سازمان های محلی سنتی و نوین از </a:t>
            </a:r>
            <a:r>
              <a:rPr lang="fa-IR" smtClean="0">
                <a:cs typeface="B Zar" panose="00000400000000000000" pitchFamily="2" charset="-78"/>
              </a:rPr>
              <a:t>دبگر </a:t>
            </a:r>
            <a:r>
              <a:rPr lang="fa-IR">
                <a:cs typeface="B Zar" panose="00000400000000000000" pitchFamily="2" charset="-78"/>
              </a:rPr>
              <a:t>مباحث مطرح شده در این مقاله است. و بالاخره در پایان با توجه به شکل گیری سازمان های محلی در ایران  (َشوراهای اسلامی به عنوانئ قوه مقننه و شهرداری ها به عنوان قوه مجریه محلی) تلاش گردیده تا تصویری از وضعیت سازمان های محلی در ایران نیز ارائه گردد.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1021428" y="4770377"/>
            <a:ext cx="8217314"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5400">
                <a:cs typeface="B Zar" panose="00000400000000000000" pitchFamily="2" charset="-78"/>
              </a:rPr>
              <a:t>شکل گیری سازمان های محلی در ایران</a:t>
            </a:r>
            <a:endParaRPr lang="en-US"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81627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2- جمعیت</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مهم ترین  عنصر تشکیل دهنده سازمان محلی است چرا که  اصولا سازمان محلی بدون وجود جمعیت بی معی است و هدف از ایجاد سازمان  محلی ارائه خدمات به مردم محل است. بر اساس قواعدی که در تئوری اقتصادی وجود دارد. وقتی گروه جمعیتی در سازمان محلی کمتر باشد، تقاضاهای در هر خانواده به تقاضاهای متوسط در جامعه نزدیکتر خواهد شد و بنابراین رفاه اقتصادی در حمل فراهم خواهد گردید  و از طرف دیگر تراکم جمعیت، کارایی  سامان های محلی  را در ارائه خدمات موثرتر کاهش می دهد. </a:t>
            </a:r>
          </a:p>
          <a:p>
            <a:endParaRPr lang="fa-IR"/>
          </a:p>
        </p:txBody>
      </p:sp>
      <p:sp>
        <p:nvSpPr>
          <p:cNvPr id="4" name="Flowchart: Process 3"/>
          <p:cNvSpPr/>
          <p:nvPr/>
        </p:nvSpPr>
        <p:spPr>
          <a:xfrm>
            <a:off x="838200" y="5048518"/>
            <a:ext cx="2189408" cy="798490"/>
          </a:xfrm>
          <a:prstGeom prst="flowChartProcess">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2400" b="1">
                <a:solidFill>
                  <a:srgbClr val="FF0000"/>
                </a:solidFill>
                <a:cs typeface="B Zar" panose="00000400000000000000" pitchFamily="2" charset="-78"/>
              </a:rPr>
              <a:t>تئوری اقتصادی</a:t>
            </a:r>
            <a:endParaRPr lang="fa-IR" sz="2400" b="1">
              <a:solidFill>
                <a:srgbClr val="FF0000"/>
              </a:solidFill>
            </a:endParaRPr>
          </a:p>
        </p:txBody>
      </p:sp>
    </p:spTree>
    <p:extLst>
      <p:ext uri="{BB962C8B-B14F-4D97-AF65-F5344CB8AC3E}">
        <p14:creationId xmlns:p14="http://schemas.microsoft.com/office/powerpoint/2010/main" val="356102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ان جا که سازمان های محلی کارکنان خود را از طریق مردم محل به استخدام درمی اورند .و یا برای حفظ استقلال خود نیاز مند فرایندهای </a:t>
            </a:r>
            <a:r>
              <a:rPr lang="fa-IR" smtClean="0">
                <a:cs typeface="B Zar" panose="00000400000000000000" pitchFamily="2" charset="-78"/>
              </a:rPr>
              <a:t>مالیات  </a:t>
            </a:r>
            <a:r>
              <a:rPr lang="fa-IR">
                <a:cs typeface="B Zar" panose="00000400000000000000" pitchFamily="2" charset="-78"/>
              </a:rPr>
              <a:t>و عوارضی </a:t>
            </a:r>
            <a:r>
              <a:rPr lang="fa-IR" smtClean="0">
                <a:cs typeface="B Zar" panose="00000400000000000000" pitchFamily="2" charset="-78"/>
              </a:rPr>
              <a:t>بیشتر هستند، کم </a:t>
            </a:r>
            <a:r>
              <a:rPr lang="fa-IR">
                <a:cs typeface="B Zar" panose="00000400000000000000" pitchFamily="2" charset="-78"/>
              </a:rPr>
              <a:t>بودن جمعیت  یز انها را دچار مشکل می سازد. بنابراین </a:t>
            </a:r>
            <a:r>
              <a:rPr lang="fa-IR" smtClean="0">
                <a:cs typeface="B Zar" panose="00000400000000000000" pitchFamily="2" charset="-78"/>
              </a:rPr>
              <a:t>بایستی </a:t>
            </a:r>
            <a:r>
              <a:rPr lang="fa-IR">
                <a:cs typeface="B Zar" panose="00000400000000000000" pitchFamily="2" charset="-78"/>
              </a:rPr>
              <a:t>با در نظر گرفتن  شرایط فوق حد بهینه ای  از جمعیت  برای </a:t>
            </a:r>
            <a:r>
              <a:rPr lang="fa-IR" smtClean="0">
                <a:cs typeface="B Zar" panose="00000400000000000000" pitchFamily="2" charset="-78"/>
              </a:rPr>
              <a:t>ایجاد  </a:t>
            </a:r>
            <a:r>
              <a:rPr lang="fa-IR">
                <a:cs typeface="B Zar" panose="00000400000000000000" pitchFamily="2" charset="-78"/>
              </a:rPr>
              <a:t>سازمان محلی در </a:t>
            </a:r>
            <a:r>
              <a:rPr lang="fa-IR" smtClean="0">
                <a:cs typeface="B Zar" panose="00000400000000000000" pitchFamily="2" charset="-78"/>
              </a:rPr>
              <a:t>نظر </a:t>
            </a:r>
            <a:r>
              <a:rPr lang="fa-IR">
                <a:cs typeface="B Zar" panose="00000400000000000000" pitchFamily="2" charset="-78"/>
              </a:rPr>
              <a:t>گرفته شود.  البته کیفیتی جمعیت هم از نظر سطح تحصیلات  و فرهنگ  و هم از نظر وضعیت اقتصادی </a:t>
            </a:r>
            <a:r>
              <a:rPr lang="fa-IR" smtClean="0">
                <a:cs typeface="B Zar" panose="00000400000000000000" pitchFamily="2" charset="-78"/>
              </a:rPr>
              <a:t>اهمیت </a:t>
            </a:r>
            <a:r>
              <a:rPr lang="fa-IR">
                <a:cs typeface="B Zar" panose="00000400000000000000" pitchFamily="2" charset="-78"/>
              </a:rPr>
              <a:t>بیشتری نسبت به کمیت آن دارد که در این صورت کم بودن جمعیت  نمی تواند </a:t>
            </a:r>
            <a:r>
              <a:rPr lang="fa-IR" smtClean="0">
                <a:cs typeface="B Zar" panose="00000400000000000000" pitchFamily="2" charset="-78"/>
              </a:rPr>
              <a:t>مشکلات اساسی ایجاد </a:t>
            </a:r>
            <a:r>
              <a:rPr lang="fa-IR">
                <a:cs typeface="B Zar" panose="00000400000000000000" pitchFamily="2" charset="-78"/>
              </a:rPr>
              <a:t>نماید. </a:t>
            </a:r>
          </a:p>
          <a:p>
            <a:endParaRPr lang="fa-IR">
              <a:cs typeface="B Zar" panose="00000400000000000000" pitchFamily="2" charset="-78"/>
            </a:endParaRPr>
          </a:p>
        </p:txBody>
      </p:sp>
      <p:sp>
        <p:nvSpPr>
          <p:cNvPr id="4" name="Rectangle 3"/>
          <p:cNvSpPr/>
          <p:nvPr/>
        </p:nvSpPr>
        <p:spPr>
          <a:xfrm>
            <a:off x="838200" y="5469077"/>
            <a:ext cx="5445722" cy="707886"/>
          </a:xfrm>
          <a:prstGeom prst="rect">
            <a:avLst/>
          </a:prstGeom>
          <a:noFill/>
        </p:spPr>
        <p:txBody>
          <a:bodyPr wrap="none" lIns="91440" tIns="45720" rIns="91440" bIns="45720">
            <a:spAutoFit/>
          </a:bodyPr>
          <a:lstStyle/>
          <a:p>
            <a:pPr algn="ctr"/>
            <a:r>
              <a:rPr lang="fa-IR" sz="4000" b="1" smtClean="0">
                <a:ln w="22225">
                  <a:solidFill>
                    <a:schemeClr val="accent2"/>
                  </a:solidFill>
                  <a:prstDash val="solid"/>
                </a:ln>
                <a:solidFill>
                  <a:schemeClr val="accent2">
                    <a:lumMod val="40000"/>
                    <a:lumOff val="60000"/>
                  </a:schemeClr>
                </a:solidFill>
                <a:cs typeface="B Zar" panose="00000400000000000000" pitchFamily="2" charset="-78"/>
              </a:rPr>
              <a:t>فرایندهای </a:t>
            </a:r>
            <a:r>
              <a:rPr lang="fa-IR" sz="4000" b="1">
                <a:ln w="22225">
                  <a:solidFill>
                    <a:schemeClr val="accent2"/>
                  </a:solidFill>
                  <a:prstDash val="solid"/>
                </a:ln>
                <a:solidFill>
                  <a:schemeClr val="accent2">
                    <a:lumMod val="40000"/>
                    <a:lumOff val="60000"/>
                  </a:schemeClr>
                </a:solidFill>
                <a:cs typeface="B Zar" panose="00000400000000000000" pitchFamily="2" charset="-78"/>
              </a:rPr>
              <a:t>مالیات  و </a:t>
            </a:r>
            <a:r>
              <a:rPr lang="fa-IR" sz="4000" b="1" smtClean="0">
                <a:ln w="22225">
                  <a:solidFill>
                    <a:schemeClr val="accent2"/>
                  </a:solidFill>
                  <a:prstDash val="solid"/>
                </a:ln>
                <a:solidFill>
                  <a:schemeClr val="accent2">
                    <a:lumMod val="40000"/>
                    <a:lumOff val="60000"/>
                  </a:schemeClr>
                </a:solidFill>
                <a:cs typeface="B Zar" panose="00000400000000000000" pitchFamily="2" charset="-78"/>
              </a:rPr>
              <a:t>عوارضی</a:t>
            </a:r>
            <a:endParaRPr lang="en-US" sz="40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7366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3- سازمان دائمی</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کارگزاران محلی برای انجام وظایف محوله نیازمند تشکیلات  و سازمانی هستند که از طریق آن بتوانند ستاد مورد نیاز جهت ارائه خدمات عمومی را تشکیل و تجهیز نمایند. برای ایجاد یک ساختار و تشکیلات مناسب در محل عوامل مختلفی  به عنوان متغیرهای وابسته و مستقل ایفای نقش می کنند که مهم ترین آنها عبارتند از: </a:t>
            </a:r>
          </a:p>
          <a:p>
            <a:pPr algn="just"/>
            <a:r>
              <a:rPr lang="fa-IR" smtClean="0">
                <a:cs typeface="B Zar" panose="00000400000000000000" pitchFamily="2" charset="-78"/>
              </a:rPr>
              <a:t>الف- الگوی زندگی در محل که این خود به وضعیت توزیع جمعیت، صنعت، تجارت و بازرگانی حمل و نقل و تفریح و سرگرمی و ... وابسته است. </a:t>
            </a:r>
          </a:p>
          <a:p>
            <a:r>
              <a:rPr lang="fa-IR" smtClean="0">
                <a:cs typeface="B Zar" panose="00000400000000000000" pitchFamily="2" charset="-78"/>
              </a:rPr>
              <a:t>ب- الگوی عدم تمرکز حدی از عدم تمرکز که برای سازمان محلی در نظر گرفته شده است. </a:t>
            </a:r>
          </a:p>
          <a:p>
            <a:r>
              <a:rPr lang="fa-IR" smtClean="0">
                <a:cs typeface="B Zar" panose="00000400000000000000" pitchFamily="2" charset="-78"/>
              </a:rPr>
              <a:t>ج- سیستم ارزشی  شامل هنجارهای اجتماعی و اقتصادی و سیاسی. </a:t>
            </a:r>
          </a:p>
          <a:p>
            <a:endParaRPr lang="fa-IR"/>
          </a:p>
        </p:txBody>
      </p:sp>
      <p:sp>
        <p:nvSpPr>
          <p:cNvPr id="4" name="Flowchart: Alternate Process 3"/>
          <p:cNvSpPr/>
          <p:nvPr/>
        </p:nvSpPr>
        <p:spPr>
          <a:xfrm>
            <a:off x="838200" y="5453770"/>
            <a:ext cx="2011680" cy="85813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یک ساختار و تشکیلات مناس</a:t>
            </a:r>
            <a:endParaRPr lang="fa-IR" sz="2000">
              <a:solidFill>
                <a:srgbClr val="FF0000"/>
              </a:solidFill>
            </a:endParaRPr>
          </a:p>
        </p:txBody>
      </p:sp>
    </p:spTree>
    <p:extLst>
      <p:ext uri="{BB962C8B-B14F-4D97-AF65-F5344CB8AC3E}">
        <p14:creationId xmlns:p14="http://schemas.microsoft.com/office/powerpoint/2010/main" val="3954156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t>3</a:t>
            </a:r>
            <a:r>
              <a:rPr lang="fa-IR">
                <a:cs typeface="B Zar" panose="00000400000000000000" pitchFamily="2" charset="-78"/>
              </a:rPr>
              <a:t>- هویت قانونی مجزا: یکی از  </a:t>
            </a:r>
            <a:r>
              <a:rPr lang="fa-IR" smtClean="0">
                <a:cs typeface="B Zar" panose="00000400000000000000" pitchFamily="2" charset="-78"/>
              </a:rPr>
              <a:t>ویژگی </a:t>
            </a:r>
            <a:r>
              <a:rPr lang="fa-IR">
                <a:cs typeface="B Zar" panose="00000400000000000000" pitchFamily="2" charset="-78"/>
              </a:rPr>
              <a:t>های مهم سازمان  </a:t>
            </a:r>
            <a:r>
              <a:rPr lang="fa-IR" smtClean="0">
                <a:cs typeface="B Zar" panose="00000400000000000000" pitchFamily="2" charset="-78"/>
              </a:rPr>
              <a:t>های </a:t>
            </a:r>
            <a:r>
              <a:rPr lang="fa-IR">
                <a:cs typeface="B Zar" panose="00000400000000000000" pitchFamily="2" charset="-78"/>
              </a:rPr>
              <a:t>محلی که تضمین کننده استقلال آنها می باشد. جود شخصیت حقوقی است. سازمان های  محلی از نظر هویت قانونی به </a:t>
            </a:r>
            <a:r>
              <a:rPr lang="fa-IR">
                <a:solidFill>
                  <a:srgbClr val="FF0000"/>
                </a:solidFill>
                <a:cs typeface="B Zar" panose="00000400000000000000" pitchFamily="2" charset="-78"/>
              </a:rPr>
              <a:t>دو </a:t>
            </a:r>
            <a:r>
              <a:rPr lang="fa-IR">
                <a:cs typeface="B Zar" panose="00000400000000000000" pitchFamily="2" charset="-78"/>
              </a:rPr>
              <a:t>دسته تقسیم می شوند. </a:t>
            </a:r>
          </a:p>
          <a:p>
            <a:endParaRPr lang="fa-IR"/>
          </a:p>
        </p:txBody>
      </p:sp>
    </p:spTree>
    <p:extLst>
      <p:ext uri="{BB962C8B-B14F-4D97-AF65-F5344CB8AC3E}">
        <p14:creationId xmlns:p14="http://schemas.microsoft.com/office/powerpoint/2010/main" val="706656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الف- سازمان های محلی یا شخصیت حقوقی  این گونه سازمان های محلی دارای موجودیت قانونی بوده ومرز مشخصی  داشته  سرمزین و جمعیت در حدود  و ثغور حوزه شان ترعیف شده است و به عنوان ی شخصیت حقوقی دراای تسلسل دایی و سمترم می باشند. </a:t>
            </a:r>
          </a:p>
          <a:p>
            <a:r>
              <a:rPr lang="fa-IR" smtClean="0"/>
              <a:t>. </a:t>
            </a:r>
            <a:endParaRPr lang="fa-IR"/>
          </a:p>
        </p:txBody>
      </p:sp>
    </p:spTree>
    <p:extLst>
      <p:ext uri="{BB962C8B-B14F-4D97-AF65-F5344CB8AC3E}">
        <p14:creationId xmlns:p14="http://schemas.microsoft.com/office/powerpoint/2010/main" val="1280347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نوع سازمان های محلی می توانند با ادارات دولتی و غیر دولتی قرار داد منعقد نموده و در دادگاه حضور یافه و اقامه </a:t>
            </a:r>
            <a:r>
              <a:rPr lang="fa-IR" smtClean="0">
                <a:cs typeface="B Zar" panose="00000400000000000000" pitchFamily="2" charset="-78"/>
              </a:rPr>
              <a:t>دعوی </a:t>
            </a:r>
            <a:r>
              <a:rPr lang="fa-IR">
                <a:cs typeface="B Zar" panose="00000400000000000000" pitchFamily="2" charset="-78"/>
              </a:rPr>
              <a:t>نماینده به طر ف دعوا قرار گیرند. </a:t>
            </a:r>
            <a:r>
              <a:rPr lang="fa-IR" smtClean="0">
                <a:cs typeface="B Zar" panose="00000400000000000000" pitchFamily="2" charset="-78"/>
              </a:rPr>
              <a:t>و </a:t>
            </a:r>
            <a:r>
              <a:rPr lang="fa-IR">
                <a:cs typeface="B Zar" panose="00000400000000000000" pitchFamily="2" charset="-78"/>
              </a:rPr>
              <a:t>به سایر حقوقی </a:t>
            </a:r>
            <a:r>
              <a:rPr lang="fa-IR" smtClean="0">
                <a:cs typeface="B Zar" panose="00000400000000000000" pitchFamily="2" charset="-78"/>
              </a:rPr>
              <a:t>که از </a:t>
            </a:r>
            <a:r>
              <a:rPr lang="fa-IR">
                <a:cs typeface="B Zar" panose="00000400000000000000" pitchFamily="2" charset="-78"/>
              </a:rPr>
              <a:t>نظر قانونی مجاز شمرده </a:t>
            </a:r>
            <a:r>
              <a:rPr lang="fa-IR" smtClean="0">
                <a:cs typeface="B Zar" panose="00000400000000000000" pitchFamily="2" charset="-78"/>
              </a:rPr>
              <a:t>شده </a:t>
            </a:r>
            <a:r>
              <a:rPr lang="fa-IR">
                <a:cs typeface="B Zar" panose="00000400000000000000" pitchFamily="2" charset="-78"/>
              </a:rPr>
              <a:t>است. دست یابند. مهم  ترین خصیصه این گونه سازمان های خودگردانی است. </a:t>
            </a:r>
          </a:p>
          <a:p>
            <a:endParaRPr lang="fa-IR"/>
          </a:p>
        </p:txBody>
      </p:sp>
      <p:sp>
        <p:nvSpPr>
          <p:cNvPr id="4" name="Explosion 1 3"/>
          <p:cNvSpPr/>
          <p:nvPr/>
        </p:nvSpPr>
        <p:spPr>
          <a:xfrm>
            <a:off x="945110" y="3938954"/>
            <a:ext cx="2909437" cy="1930245"/>
          </a:xfrm>
          <a:prstGeom prst="irregularSeal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خودگردان</a:t>
            </a:r>
            <a:r>
              <a:rPr lang="fa-IR" smtClean="0">
                <a:cs typeface="B Zar" panose="00000400000000000000" pitchFamily="2" charset="-78"/>
              </a:rPr>
              <a:t>ی</a:t>
            </a:r>
            <a:endParaRPr lang="fa-IR"/>
          </a:p>
        </p:txBody>
      </p:sp>
    </p:spTree>
    <p:extLst>
      <p:ext uri="{BB962C8B-B14F-4D97-AF65-F5344CB8AC3E}">
        <p14:creationId xmlns:p14="http://schemas.microsoft.com/office/powerpoint/2010/main" val="890496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 </a:t>
            </a:r>
            <a:r>
              <a:rPr lang="fa-IR">
                <a:solidFill>
                  <a:srgbClr val="FF0000"/>
                </a:solidFill>
                <a:cs typeface="B Zar" panose="00000400000000000000" pitchFamily="2" charset="-78"/>
              </a:rPr>
              <a:t>سازمان های  محلی با شخصیت نیمه حقوقی</a:t>
            </a:r>
            <a:r>
              <a:rPr lang="fa-IR">
                <a:cs typeface="B Zar" panose="00000400000000000000" pitchFamily="2" charset="-78"/>
              </a:rPr>
              <a:t>: سازمان های محلی که به عنوان  عاملین  حکومت مرکزی  یا ایالتی  عمل می کنند. نوعا در این دسته قرار می گیرند این گونه سازمان های محلی دارای میزان محدودی قدرت حقوقی هستند و ماهیت یک سازمان محلی در این وضعیت به قوانین و تصمیمات قضایی بستگی دارد. بنابرانی چنین سازمان های </a:t>
            </a:r>
            <a:r>
              <a:rPr lang="fa-IR" smtClean="0">
                <a:cs typeface="B Zar" panose="00000400000000000000" pitchFamily="2" charset="-78"/>
              </a:rPr>
              <a:t>محلی از </a:t>
            </a:r>
            <a:r>
              <a:rPr lang="fa-IR">
                <a:cs typeface="B Zar" panose="00000400000000000000" pitchFamily="2" charset="-78"/>
              </a:rPr>
              <a:t>قدرت و اختیارات کمی برخوردار بوده و بیشتر تحت عنوان آژانس های حکومتی انجام وظیفه می کنند</a:t>
            </a:r>
          </a:p>
        </p:txBody>
      </p:sp>
    </p:spTree>
    <p:extLst>
      <p:ext uri="{BB962C8B-B14F-4D97-AF65-F5344CB8AC3E}">
        <p14:creationId xmlns:p14="http://schemas.microsoft.com/office/powerpoint/2010/main" val="4042135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آن جا که یکی از عناصر تشکیل دهنده سازمان محلی هویت قانونی مجزا یا به عبارت دیگر شخصیت حقوقی است، گروه  دوم از سازمان های محلی شخصیت نیمه حقوقی، نمی توانند تحت عنوان سازمان محلی واقعی مطرح شوند</a:t>
            </a:r>
          </a:p>
        </p:txBody>
      </p:sp>
    </p:spTree>
    <p:extLst>
      <p:ext uri="{BB962C8B-B14F-4D97-AF65-F5344CB8AC3E}">
        <p14:creationId xmlns:p14="http://schemas.microsoft.com/office/powerpoint/2010/main" val="2057705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5- مستقل از سایر سازمان های </a:t>
            </a:r>
            <a:r>
              <a:rPr lang="fa-IR" smtClean="0"/>
              <a:t>محلی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هویت </a:t>
            </a:r>
            <a:r>
              <a:rPr lang="fa-IR">
                <a:cs typeface="B Zar" panose="00000400000000000000" pitchFamily="2" charset="-78"/>
              </a:rPr>
              <a:t>قانونی مجزا برای سازما های محلی حکم می کند که این سازمان ها </a:t>
            </a:r>
            <a:r>
              <a:rPr lang="fa-IR" smtClean="0">
                <a:cs typeface="B Zar" panose="00000400000000000000" pitchFamily="2" charset="-78"/>
              </a:rPr>
              <a:t>علاوه </a:t>
            </a:r>
            <a:r>
              <a:rPr lang="fa-IR">
                <a:cs typeface="B Zar" panose="00000400000000000000" pitchFamily="2" charset="-78"/>
              </a:rPr>
              <a:t>بر این که بایستی دارای استقلال لازم </a:t>
            </a:r>
            <a:r>
              <a:rPr lang="fa-IR" smtClean="0">
                <a:cs typeface="B Zar" panose="00000400000000000000" pitchFamily="2" charset="-78"/>
              </a:rPr>
              <a:t>در </a:t>
            </a:r>
            <a:r>
              <a:rPr lang="fa-IR">
                <a:cs typeface="B Zar" panose="00000400000000000000" pitchFamily="2" charset="-78"/>
              </a:rPr>
              <a:t>ارتباط با حکومت مرکزی باشد، همچین نبایستی وابستگی مالی یا </a:t>
            </a:r>
            <a:r>
              <a:rPr lang="fa-IR" smtClean="0">
                <a:cs typeface="B Zar" panose="00000400000000000000" pitchFamily="2" charset="-78"/>
              </a:rPr>
              <a:t>اداری </a:t>
            </a:r>
            <a:r>
              <a:rPr lang="fa-IR">
                <a:cs typeface="B Zar" panose="00000400000000000000" pitchFamily="2" charset="-78"/>
              </a:rPr>
              <a:t>به سایر </a:t>
            </a:r>
            <a:r>
              <a:rPr lang="fa-IR" smtClean="0">
                <a:cs typeface="B Zar" panose="00000400000000000000" pitchFamily="2" charset="-78"/>
              </a:rPr>
              <a:t>سازمان های </a:t>
            </a:r>
            <a:r>
              <a:rPr lang="fa-IR">
                <a:cs typeface="B Zar" panose="00000400000000000000" pitchFamily="2" charset="-78"/>
              </a:rPr>
              <a:t>محلی داشته باشند . هر چند که سازمان های محلی با رعایت حفظ استقلال خود می توانند  با سایر </a:t>
            </a:r>
            <a:r>
              <a:rPr lang="fa-IR" smtClean="0">
                <a:cs typeface="B Zar" panose="00000400000000000000" pitchFamily="2" charset="-78"/>
              </a:rPr>
              <a:t>سازمان </a:t>
            </a:r>
            <a:r>
              <a:rPr lang="fa-IR">
                <a:cs typeface="B Zar" panose="00000400000000000000" pitchFamily="2" charset="-78"/>
              </a:rPr>
              <a:t>های محلی </a:t>
            </a:r>
            <a:r>
              <a:rPr lang="fa-IR" smtClean="0">
                <a:cs typeface="B Zar" panose="00000400000000000000" pitchFamily="2" charset="-78"/>
              </a:rPr>
              <a:t>ارتباط </a:t>
            </a:r>
            <a:r>
              <a:rPr lang="fa-IR">
                <a:cs typeface="B Zar" panose="00000400000000000000" pitchFamily="2" charset="-78"/>
              </a:rPr>
              <a:t>برقرار نموده و از کمک های فنی و کارشناسی یکدیگر بهره ببرد</a:t>
            </a:r>
            <a:r>
              <a:rPr lang="fa-IR"/>
              <a:t>. </a:t>
            </a:r>
          </a:p>
          <a:p>
            <a:endParaRPr lang="fa-IR"/>
          </a:p>
        </p:txBody>
      </p:sp>
      <p:sp>
        <p:nvSpPr>
          <p:cNvPr id="4" name="Flowchart: Decision 3"/>
          <p:cNvSpPr/>
          <p:nvPr/>
        </p:nvSpPr>
        <p:spPr>
          <a:xfrm>
            <a:off x="942534" y="4262510"/>
            <a:ext cx="3151163" cy="1420837"/>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رعایت حفظ استقلال خود</a:t>
            </a:r>
            <a:endParaRPr lang="fa-IR" sz="2000">
              <a:solidFill>
                <a:srgbClr val="FF0000"/>
              </a:solidFill>
            </a:endParaRPr>
          </a:p>
        </p:txBody>
      </p:sp>
    </p:spTree>
    <p:extLst>
      <p:ext uri="{BB962C8B-B14F-4D97-AF65-F5344CB8AC3E}">
        <p14:creationId xmlns:p14="http://schemas.microsoft.com/office/powerpoint/2010/main" val="3316447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6- </a:t>
            </a:r>
            <a:r>
              <a:rPr lang="fa-IR" smtClean="0">
                <a:cs typeface="B Zar" panose="00000400000000000000" pitchFamily="2" charset="-78"/>
              </a:rPr>
              <a:t>وظایف </a:t>
            </a:r>
            <a:r>
              <a:rPr lang="fa-IR">
                <a:cs typeface="B Zar" panose="00000400000000000000" pitchFamily="2" charset="-78"/>
              </a:rPr>
              <a:t>و قدرت حکومتی : سازمان های محلی خود یک </a:t>
            </a:r>
            <a:r>
              <a:rPr lang="fa-IR" smtClean="0">
                <a:cs typeface="B Zar" panose="00000400000000000000" pitchFamily="2" charset="-78"/>
              </a:rPr>
              <a:t>حکومتند </a:t>
            </a:r>
            <a:r>
              <a:rPr lang="fa-IR">
                <a:cs typeface="B Zar" panose="00000400000000000000" pitchFamily="2" charset="-78"/>
              </a:rPr>
              <a:t>منتهی </a:t>
            </a:r>
            <a:r>
              <a:rPr lang="fa-IR" smtClean="0">
                <a:cs typeface="B Zar" panose="00000400000000000000" pitchFamily="2" charset="-78"/>
              </a:rPr>
              <a:t>درگستره </a:t>
            </a:r>
            <a:r>
              <a:rPr lang="fa-IR">
                <a:cs typeface="B Zar" panose="00000400000000000000" pitchFamily="2" charset="-78"/>
              </a:rPr>
              <a:t>محدودتر سازمان محلی به عنوان یک حکومت  </a:t>
            </a:r>
            <a:r>
              <a:rPr lang="fa-IR" smtClean="0">
                <a:cs typeface="B Zar" panose="00000400000000000000" pitchFamily="2" charset="-78"/>
              </a:rPr>
              <a:t>مفهومی </a:t>
            </a:r>
            <a:r>
              <a:rPr lang="fa-IR">
                <a:cs typeface="B Zar" panose="00000400000000000000" pitchFamily="2" charset="-78"/>
              </a:rPr>
              <a:t>چند بعدی است. شبیه سایر سطوح حکومتی ، سازمان محلی </a:t>
            </a:r>
            <a:r>
              <a:rPr lang="fa-IR" smtClean="0">
                <a:cs typeface="B Zar" panose="00000400000000000000" pitchFamily="2" charset="-78"/>
              </a:rPr>
              <a:t>دارای آزادی </a:t>
            </a:r>
            <a:r>
              <a:rPr lang="fa-IR">
                <a:cs typeface="B Zar" panose="00000400000000000000" pitchFamily="2" charset="-78"/>
              </a:rPr>
              <a:t>های خاص خود </a:t>
            </a:r>
            <a:r>
              <a:rPr lang="fa-IR" smtClean="0">
                <a:cs typeface="B Zar" panose="00000400000000000000" pitchFamily="2" charset="-78"/>
              </a:rPr>
              <a:t>است. </a:t>
            </a:r>
            <a:r>
              <a:rPr lang="fa-IR">
                <a:cs typeface="B Zar" panose="00000400000000000000" pitchFamily="2" charset="-78"/>
              </a:rPr>
              <a:t>به گونه ای که با استفاده از شیوه </a:t>
            </a:r>
            <a:r>
              <a:rPr lang="fa-IR" smtClean="0">
                <a:cs typeface="B Zar" panose="00000400000000000000" pitchFamily="2" charset="-78"/>
              </a:rPr>
              <a:t>های </a:t>
            </a:r>
            <a:r>
              <a:rPr lang="fa-IR">
                <a:cs typeface="B Zar" panose="00000400000000000000" pitchFamily="2" charset="-78"/>
              </a:rPr>
              <a:t>دموکراتیک، افراید به عنوان هیات اجرایی  و قانون گذاری  انتخاب می شوند  و اصولا سازمان محلیبدون وجود پایه های دموکراتیک سازمان محلی نیست. </a:t>
            </a:r>
          </a:p>
        </p:txBody>
      </p:sp>
      <p:sp>
        <p:nvSpPr>
          <p:cNvPr id="4" name="Rectangle 3"/>
          <p:cNvSpPr/>
          <p:nvPr/>
        </p:nvSpPr>
        <p:spPr>
          <a:xfrm>
            <a:off x="838200" y="5365860"/>
            <a:ext cx="4552848"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fa-IR" sz="40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Zar" panose="00000400000000000000" pitchFamily="2" charset="-78"/>
              </a:rPr>
              <a:t>آزادی </a:t>
            </a:r>
            <a:r>
              <a:rPr lang="fa-IR"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B Zar" panose="00000400000000000000" pitchFamily="2" charset="-78"/>
              </a:rPr>
              <a:t>های خاص خود </a:t>
            </a:r>
            <a:endParaRPr lang="fa-IR"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86888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واژه های کلیدی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دولت، مدیریت دولتی سنتی، مدیریت دولتی نوین، سازمان های محلی، نوع شناسی سازمان های محلی، سازمان های محلی سنتی و نوین</a:t>
            </a:r>
            <a:endParaRPr lang="fa-IR">
              <a:cs typeface="B Zar" panose="00000400000000000000" pitchFamily="2" charset="-78"/>
            </a:endParaRPr>
          </a:p>
        </p:txBody>
      </p:sp>
    </p:spTree>
    <p:extLst>
      <p:ext uri="{BB962C8B-B14F-4D97-AF65-F5344CB8AC3E}">
        <p14:creationId xmlns:p14="http://schemas.microsoft.com/office/powerpoint/2010/main" val="164324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البته  اقتدار و ازاید  سازمان های محلی  بر خلاف سایر سطوح حکومت  مرز بندی شده  و محدود است و این محدودیت از </a:t>
            </a:r>
            <a:r>
              <a:rPr lang="fa-IR" smtClean="0">
                <a:cs typeface="B Zar" panose="00000400000000000000" pitchFamily="2" charset="-78"/>
              </a:rPr>
              <a:t>طریق قوانین </a:t>
            </a:r>
            <a:r>
              <a:rPr lang="fa-IR">
                <a:cs typeface="B Zar" panose="00000400000000000000" pitchFamily="2" charset="-78"/>
              </a:rPr>
              <a:t>عادی ایجاد می گردد. سازمان محلی همچنین یک </a:t>
            </a:r>
            <a:r>
              <a:rPr lang="fa-IR" smtClean="0">
                <a:cs typeface="B Zar" panose="00000400000000000000" pitchFamily="2" charset="-78"/>
              </a:rPr>
              <a:t>هیات </a:t>
            </a:r>
            <a:r>
              <a:rPr lang="fa-IR">
                <a:cs typeface="B Zar" panose="00000400000000000000" pitchFamily="2" charset="-78"/>
              </a:rPr>
              <a:t>سیاسی شبیه سایر سطوح حکومتی است، به </a:t>
            </a:r>
            <a:r>
              <a:rPr lang="fa-IR" smtClean="0">
                <a:cs typeface="B Zar" panose="00000400000000000000" pitchFamily="2" charset="-78"/>
              </a:rPr>
              <a:t>طوری </a:t>
            </a:r>
            <a:r>
              <a:rPr lang="fa-IR">
                <a:cs typeface="B Zar" panose="00000400000000000000" pitchFamily="2" charset="-78"/>
              </a:rPr>
              <a:t>که از </a:t>
            </a:r>
            <a:r>
              <a:rPr lang="fa-IR" smtClean="0">
                <a:cs typeface="B Zar" panose="00000400000000000000" pitchFamily="2" charset="-78"/>
              </a:rPr>
              <a:t>نظر </a:t>
            </a:r>
            <a:r>
              <a:rPr lang="fa-IR">
                <a:cs typeface="B Zar" panose="00000400000000000000" pitchFamily="2" charset="-78"/>
              </a:rPr>
              <a:t>سیاسی، بایستی در برابر مردم محل  پاسخ گو  باشد و با سازمان های محلی که </a:t>
            </a:r>
            <a:r>
              <a:rPr lang="fa-IR" smtClean="0">
                <a:cs typeface="B Zar" panose="00000400000000000000" pitchFamily="2" charset="-78"/>
              </a:rPr>
              <a:t>دارای </a:t>
            </a:r>
            <a:r>
              <a:rPr lang="fa-IR">
                <a:cs typeface="B Zar" panose="00000400000000000000" pitchFamily="2" charset="-78"/>
              </a:rPr>
              <a:t>شخصیت نیمه حقوقی (آژآنس های حکومتی) هستند، متفاوت است. </a:t>
            </a:r>
            <a:r>
              <a:rPr lang="fa-IR" smtClean="0">
                <a:cs typeface="B Zar" panose="00000400000000000000" pitchFamily="2" charset="-78"/>
              </a:rPr>
              <a:t>زیرا آژانس </a:t>
            </a:r>
            <a:r>
              <a:rPr lang="fa-IR">
                <a:cs typeface="B Zar" panose="00000400000000000000" pitchFamily="2" charset="-78"/>
              </a:rPr>
              <a:t>حکومتی که در زمینه خاص فعالیت می کند. تنها  در </a:t>
            </a:r>
            <a:r>
              <a:rPr lang="fa-IR" smtClean="0">
                <a:cs typeface="B Zar" panose="00000400000000000000" pitchFamily="2" charset="-78"/>
              </a:rPr>
              <a:t>مقابل </a:t>
            </a:r>
            <a:r>
              <a:rPr lang="fa-IR">
                <a:cs typeface="B Zar" panose="00000400000000000000" pitchFamily="2" charset="-78"/>
              </a:rPr>
              <a:t>مقامات حکومتی پاسخ گو است. </a:t>
            </a:r>
            <a:endParaRPr lang="fa-IR" smtClean="0">
              <a:cs typeface="B Zar" panose="00000400000000000000" pitchFamily="2" charset="-78"/>
            </a:endParaRPr>
          </a:p>
          <a:p>
            <a:pPr algn="just"/>
            <a:endParaRPr lang="fa-IR">
              <a:cs typeface="B Zar" panose="00000400000000000000" pitchFamily="2" charset="-78"/>
            </a:endParaRPr>
          </a:p>
          <a:p>
            <a:endParaRPr lang="fa-IR"/>
          </a:p>
        </p:txBody>
      </p:sp>
      <p:sp>
        <p:nvSpPr>
          <p:cNvPr id="4" name="Flowchart: Process 3"/>
          <p:cNvSpPr/>
          <p:nvPr/>
        </p:nvSpPr>
        <p:spPr>
          <a:xfrm>
            <a:off x="838200" y="4742059"/>
            <a:ext cx="3460652" cy="143490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سازمان های محلی که دارای شخصیت نیمه حقوقی</a:t>
            </a:r>
            <a:endParaRPr lang="fa-IR" sz="2000" b="1">
              <a:solidFill>
                <a:srgbClr val="FF0000"/>
              </a:solidFill>
            </a:endParaRPr>
          </a:p>
        </p:txBody>
      </p:sp>
    </p:spTree>
    <p:extLst>
      <p:ext uri="{BB962C8B-B14F-4D97-AF65-F5344CB8AC3E}">
        <p14:creationId xmlns:p14="http://schemas.microsoft.com/office/powerpoint/2010/main" val="4104779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در سازمان های محلی فرایند پاسخ گویی دارای دو مرحله است. پاسخ گویی مدیریتی و پاسخ گویی انتخاباتی همان طور که قبلا بیان شدف مسئولین سمزان های محلی که متخبین  مردم محل هستند و برا ی انجام وظایف گسترده سازمان محلی، ستادی  را تشکیل می  دهند و مدیرانی را برای ادراه امور مختلف به کار می گمارند که این مدیران  در قبال فعلیت های اداری خود بایستی  در مقابل مسئولین مافوق که همانا کارگزاران منتخب مردم هستندو پاسخ گو باشند ک این توع پاسخ گویی را اصلاطحا پاسخ گویی اداری یا مدیریت یمی گویند.. </a:t>
            </a:r>
            <a:endParaRPr lang="fa-IR"/>
          </a:p>
        </p:txBody>
      </p:sp>
    </p:spTree>
    <p:extLst>
      <p:ext uri="{BB962C8B-B14F-4D97-AF65-F5344CB8AC3E}">
        <p14:creationId xmlns:p14="http://schemas.microsoft.com/office/powerpoint/2010/main" val="125698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طرف دیگر، کارگزاران منتخب </a:t>
            </a:r>
            <a:r>
              <a:rPr lang="fa-IR" smtClean="0">
                <a:cs typeface="B Zar" panose="00000400000000000000" pitchFamily="2" charset="-78"/>
              </a:rPr>
              <a:t>در </a:t>
            </a:r>
            <a:r>
              <a:rPr lang="fa-IR">
                <a:cs typeface="B Zar" panose="00000400000000000000" pitchFamily="2" charset="-78"/>
              </a:rPr>
              <a:t>قبال فعالیت ها و </a:t>
            </a:r>
            <a:r>
              <a:rPr lang="fa-IR" smtClean="0">
                <a:cs typeface="B Zar" panose="00000400000000000000" pitchFamily="2" charset="-78"/>
              </a:rPr>
              <a:t>اقدامات </a:t>
            </a:r>
            <a:r>
              <a:rPr lang="fa-IR">
                <a:cs typeface="B Zar" panose="00000400000000000000" pitchFamily="2" charset="-78"/>
              </a:rPr>
              <a:t>مدیران و سازمان محلی در </a:t>
            </a:r>
            <a:r>
              <a:rPr lang="fa-IR" smtClean="0">
                <a:cs typeface="B Zar" panose="00000400000000000000" pitchFamily="2" charset="-78"/>
              </a:rPr>
              <a:t>مقابل </a:t>
            </a:r>
            <a:r>
              <a:rPr lang="fa-IR">
                <a:cs typeface="B Zar" panose="00000400000000000000" pitchFamily="2" charset="-78"/>
              </a:rPr>
              <a:t>مردم مسئولند و </a:t>
            </a:r>
            <a:r>
              <a:rPr lang="fa-IR" smtClean="0">
                <a:cs typeface="B Zar" panose="00000400000000000000" pitchFamily="2" charset="-78"/>
              </a:rPr>
              <a:t>باید نسیت </a:t>
            </a:r>
            <a:r>
              <a:rPr lang="fa-IR">
                <a:cs typeface="B Zar" panose="00000400000000000000" pitchFamily="2" charset="-78"/>
              </a:rPr>
              <a:t>به رای دهندگان پاسخ گو باشند. پاسخ گویی متخبین سازمان محلی در مقابل رای دهندگان </a:t>
            </a:r>
            <a:r>
              <a:rPr lang="fa-IR" smtClean="0">
                <a:cs typeface="B Zar" panose="00000400000000000000" pitchFamily="2" charset="-78"/>
              </a:rPr>
              <a:t>را پاسخ </a:t>
            </a:r>
            <a:r>
              <a:rPr lang="fa-IR">
                <a:cs typeface="B Zar" panose="00000400000000000000" pitchFamily="2" charset="-78"/>
              </a:rPr>
              <a:t>گویی انتخاباتی  می گویند</a:t>
            </a:r>
          </a:p>
        </p:txBody>
      </p:sp>
    </p:spTree>
    <p:extLst>
      <p:ext uri="{BB962C8B-B14F-4D97-AF65-F5344CB8AC3E}">
        <p14:creationId xmlns:p14="http://schemas.microsoft.com/office/powerpoint/2010/main" val="3454572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تئوری اصیل – وکیل در بخش خصوصی  و به مظنور  تشریح  تفاوتی  که  اغلب بین اهداف سهامدارانشان (اصیل) و اهداف  مدیران وکیل  که امانتدار صاحبان صالی هستند. وجود دارد طراحی شده است. این تئوری در صدد  ارائه طرح های انگیزشی است. به گونه ای که کارگزاران د جهت علایق سهامدراان عملکنند و فعالیت های مدیران (کارگزراان) به وسیله  سهامدراان تنظیم و کنترل می شود و مدیران باید در قبال اقداماتت خود به سهامداران پاسخ گو باشند (هعیوز، 1379، ص 24)</a:t>
            </a:r>
            <a:endParaRPr lang="fa-IR"/>
          </a:p>
        </p:txBody>
      </p:sp>
    </p:spTree>
    <p:extLst>
      <p:ext uri="{BB962C8B-B14F-4D97-AF65-F5344CB8AC3E}">
        <p14:creationId xmlns:p14="http://schemas.microsoft.com/office/powerpoint/2010/main" val="3653985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هر حکومتی نیازمند یک سیستم پاسخ گویی است تا به طریقی عمل کند که  مورد تایید  جامعه باشد.  رابطه بین شهروندان و حکومت محلی را می توان به رابطه اصیل- وکیل </a:t>
            </a:r>
            <a:r>
              <a:rPr lang="fa-IR" smtClean="0">
                <a:cs typeface="B Zar" panose="00000400000000000000" pitchFamily="2" charset="-78"/>
              </a:rPr>
              <a:t>تشبیه </a:t>
            </a:r>
            <a:r>
              <a:rPr lang="fa-IR">
                <a:cs typeface="B Zar" panose="00000400000000000000" pitchFamily="2" charset="-78"/>
              </a:rPr>
              <a:t>کرد.  زیرا رد حقیقت </a:t>
            </a:r>
            <a:r>
              <a:rPr lang="fa-IR" smtClean="0">
                <a:cs typeface="B Zar" panose="00000400000000000000" pitchFamily="2" charset="-78"/>
              </a:rPr>
              <a:t>شهروندان </a:t>
            </a:r>
            <a:r>
              <a:rPr lang="fa-IR">
                <a:cs typeface="B Zar" panose="00000400000000000000" pitchFamily="2" charset="-78"/>
              </a:rPr>
              <a:t>موافقت کرده اند که دیگری </a:t>
            </a:r>
            <a:r>
              <a:rPr lang="fa-IR" smtClean="0">
                <a:cs typeface="B Zar" panose="00000400000000000000" pitchFamily="2" charset="-78"/>
              </a:rPr>
              <a:t>اداره </a:t>
            </a:r>
            <a:r>
              <a:rPr lang="fa-IR">
                <a:cs typeface="B Zar" panose="00000400000000000000" pitchFamily="2" charset="-78"/>
              </a:rPr>
              <a:t>جامعه را با نام آنها بر عهده بگیرند،  ولی باید اطمینان حاصل کنند که علایق آنها مورد توجه قرار </a:t>
            </a:r>
            <a:r>
              <a:rPr lang="fa-IR" smtClean="0">
                <a:cs typeface="B Zar" panose="00000400000000000000" pitchFamily="2" charset="-78"/>
              </a:rPr>
              <a:t>گرفته </a:t>
            </a:r>
            <a:r>
              <a:rPr lang="fa-IR">
                <a:cs typeface="B Zar" panose="00000400000000000000" pitchFamily="2" charset="-78"/>
              </a:rPr>
              <a:t>است. رابطه حکومت و </a:t>
            </a:r>
            <a:r>
              <a:rPr lang="fa-IR" smtClean="0">
                <a:cs typeface="B Zar" panose="00000400000000000000" pitchFamily="2" charset="-78"/>
              </a:rPr>
              <a:t>شهروندان </a:t>
            </a:r>
            <a:r>
              <a:rPr lang="fa-IR">
                <a:cs typeface="B Zar" panose="00000400000000000000" pitchFamily="2" charset="-78"/>
              </a:rPr>
              <a:t>سیستم پاسخ گویی را شکل می دهد که به </a:t>
            </a:r>
            <a:r>
              <a:rPr lang="fa-IR" smtClean="0">
                <a:cs typeface="B Zar" panose="00000400000000000000" pitchFamily="2" charset="-78"/>
              </a:rPr>
              <a:t>موجب </a:t>
            </a:r>
            <a:r>
              <a:rPr lang="fa-IR">
                <a:cs typeface="B Zar" panose="00000400000000000000" pitchFamily="2" charset="-78"/>
              </a:rPr>
              <a:t>آن  سازمان های </a:t>
            </a:r>
            <a:r>
              <a:rPr lang="fa-IR" smtClean="0">
                <a:cs typeface="B Zar" panose="00000400000000000000" pitchFamily="2" charset="-78"/>
              </a:rPr>
              <a:t>عمومی  </a:t>
            </a:r>
            <a:r>
              <a:rPr lang="fa-IR">
                <a:cs typeface="B Zar" panose="00000400000000000000" pitchFamily="2" charset="-78"/>
              </a:rPr>
              <a:t>وظایف مربوطه  را انجام می دهند و شهروندان </a:t>
            </a:r>
            <a:r>
              <a:rPr lang="fa-IR" smtClean="0">
                <a:cs typeface="B Zar" panose="00000400000000000000" pitchFamily="2" charset="-78"/>
              </a:rPr>
              <a:t>اجازه </a:t>
            </a:r>
            <a:r>
              <a:rPr lang="fa-IR">
                <a:cs typeface="B Zar" panose="00000400000000000000" pitchFamily="2" charset="-78"/>
              </a:rPr>
              <a:t>می دهند که این وظایف انجام شوند، </a:t>
            </a:r>
            <a:r>
              <a:rPr lang="fa-IR" smtClean="0">
                <a:cs typeface="B Zar" panose="00000400000000000000" pitchFamily="2" charset="-78"/>
              </a:rPr>
              <a:t>ولی </a:t>
            </a:r>
            <a:r>
              <a:rPr lang="fa-IR">
                <a:cs typeface="B Zar" panose="00000400000000000000" pitchFamily="2" charset="-78"/>
              </a:rPr>
              <a:t>مشروط بر این که وکیل از حد خود تجاوز نکنند  و پاسخ گو باشد</a:t>
            </a:r>
            <a:r>
              <a:rPr lang="fa-IR" smtClean="0">
                <a:cs typeface="B Zar" panose="00000400000000000000" pitchFamily="2" charset="-78"/>
              </a:rPr>
              <a:t>.</a:t>
            </a:r>
          </a:p>
          <a:p>
            <a:pPr algn="just"/>
            <a:endParaRPr lang="fa-IR">
              <a:cs typeface="B Zar" panose="00000400000000000000" pitchFamily="2" charset="-78"/>
            </a:endParaRPr>
          </a:p>
        </p:txBody>
      </p:sp>
      <p:sp>
        <p:nvSpPr>
          <p:cNvPr id="4" name="Explosion 1 3"/>
          <p:cNvSpPr/>
          <p:nvPr/>
        </p:nvSpPr>
        <p:spPr>
          <a:xfrm>
            <a:off x="838200" y="5088011"/>
            <a:ext cx="3024554" cy="1223889"/>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رابطه اصیل- وکیل</a:t>
            </a:r>
            <a:endParaRPr lang="fa-IR" sz="2000">
              <a:solidFill>
                <a:srgbClr val="FF0000"/>
              </a:solidFill>
            </a:endParaRPr>
          </a:p>
        </p:txBody>
      </p:sp>
    </p:spTree>
    <p:extLst>
      <p:ext uri="{BB962C8B-B14F-4D97-AF65-F5344CB8AC3E}">
        <p14:creationId xmlns:p14="http://schemas.microsoft.com/office/powerpoint/2010/main" val="529991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سازمان های محلی علاوه بر قدرت حکومتی دراای وطایف حکومتی نیز هستند. یعنی این که کلیه امور و خدمات عمومی محل بر عهده سازمانهای محلی است که البته گستردگی و یا محدودیت وظایف سازمان محلی منبعث از قدرتی است که به آن اعطا  شده است. به طوری که در آمریکا، وظایفی همچون احداث بزرگراه ها، برنامه  های رفاهی کلان  درحوزه وظایف ایالت است و وظایفی همچون اموز، پلیس کاربری زمین و موارد مشابه از جمله وظایف  سازمان محلی محسوب </a:t>
            </a:r>
            <a:r>
              <a:rPr lang="fa-IR">
                <a:cs typeface="B Zar" panose="00000400000000000000" pitchFamily="2" charset="-78"/>
              </a:rPr>
              <a:t>م</a:t>
            </a:r>
            <a:r>
              <a:rPr lang="fa-IR" smtClean="0">
                <a:cs typeface="B Zar" panose="00000400000000000000" pitchFamily="2" charset="-78"/>
              </a:rPr>
              <a:t>ی شود.</a:t>
            </a:r>
          </a:p>
          <a:p>
            <a:pPr algn="just"/>
            <a:endParaRPr lang="fa-IR">
              <a:cs typeface="B Zar" panose="00000400000000000000" pitchFamily="2" charset="-78"/>
            </a:endParaRPr>
          </a:p>
        </p:txBody>
      </p:sp>
      <p:sp>
        <p:nvSpPr>
          <p:cNvPr id="4" name="Flowchart: Process 3"/>
          <p:cNvSpPr/>
          <p:nvPr/>
        </p:nvSpPr>
        <p:spPr>
          <a:xfrm>
            <a:off x="838200" y="4629517"/>
            <a:ext cx="3896751" cy="15474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کلیه امور و خدمات عمومی </a:t>
            </a:r>
            <a:r>
              <a:rPr lang="fa-IR" sz="2400" b="1" smtClean="0">
                <a:solidFill>
                  <a:srgbClr val="FF0000"/>
                </a:solidFill>
                <a:cs typeface="B Zar" panose="00000400000000000000" pitchFamily="2" charset="-78"/>
              </a:rPr>
              <a:t>محل</a:t>
            </a:r>
            <a:r>
              <a:rPr lang="fa-IR" sz="2400">
                <a:cs typeface="B Zar" panose="00000400000000000000" pitchFamily="2" charset="-78"/>
              </a:rPr>
              <a:t> </a:t>
            </a:r>
            <a:r>
              <a:rPr lang="fa-IR" sz="2800">
                <a:solidFill>
                  <a:srgbClr val="FF0000"/>
                </a:solidFill>
                <a:cs typeface="B Zar" panose="00000400000000000000" pitchFamily="2" charset="-78"/>
              </a:rPr>
              <a:t>بر عهده سازمانهای محلی است</a:t>
            </a:r>
            <a:r>
              <a:rPr lang="fa-IR" sz="2800" b="1" smtClean="0">
                <a:solidFill>
                  <a:srgbClr val="FF0000"/>
                </a:solidFill>
                <a:cs typeface="B Zar" panose="00000400000000000000" pitchFamily="2" charset="-78"/>
              </a:rPr>
              <a:t> </a:t>
            </a:r>
            <a:endParaRPr lang="fa-IR" sz="2400" b="1">
              <a:solidFill>
                <a:srgbClr val="FF0000"/>
              </a:solidFill>
            </a:endParaRPr>
          </a:p>
        </p:txBody>
      </p:sp>
    </p:spTree>
    <p:extLst>
      <p:ext uri="{BB962C8B-B14F-4D97-AF65-F5344CB8AC3E}">
        <p14:creationId xmlns:p14="http://schemas.microsoft.com/office/powerpoint/2010/main" val="2970587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 یا در فرانسه  امور رفاه  بزرگراه ها، آموزش و پلیس و کاربری زمین، موضوعاتی هستند که به طور مستقیم </a:t>
            </a:r>
            <a:r>
              <a:rPr lang="fa-IR" smtClean="0">
                <a:cs typeface="B Zar" panose="00000400000000000000" pitchFamily="2" charset="-78"/>
              </a:rPr>
              <a:t>توسط حکومت مرکزی </a:t>
            </a:r>
            <a:r>
              <a:rPr lang="fa-IR">
                <a:cs typeface="B Zar" panose="00000400000000000000" pitchFamily="2" charset="-78"/>
              </a:rPr>
              <a:t>انجام می شود و سازمان محلی دارای وظایف محدودتری است هر چه </a:t>
            </a:r>
            <a:r>
              <a:rPr lang="fa-IR" smtClean="0">
                <a:cs typeface="B Zar" panose="00000400000000000000" pitchFamily="2" charset="-78"/>
              </a:rPr>
              <a:t>حوزه </a:t>
            </a:r>
            <a:r>
              <a:rPr lang="fa-IR">
                <a:cs typeface="B Zar" panose="00000400000000000000" pitchFamily="2" charset="-78"/>
              </a:rPr>
              <a:t>وظایف سازمان های محلی گسترده تر باشد. (در محدوده محل)، قدرت  حکومتی آن نیز فزونتر خواهد بود.</a:t>
            </a:r>
          </a:p>
        </p:txBody>
      </p:sp>
      <p:sp>
        <p:nvSpPr>
          <p:cNvPr id="4" name="Flowchart: Off-page Connector 3"/>
          <p:cNvSpPr/>
          <p:nvPr/>
        </p:nvSpPr>
        <p:spPr>
          <a:xfrm>
            <a:off x="838200" y="4149969"/>
            <a:ext cx="2644726" cy="1491176"/>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وظایف محدودتر، قدرت فزونتر</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2799716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7- قدرت جذب درآمد. این عنصر با وضعیت هویت قانوین سازمان محلی ارتباط  نزدیکی دارد. یعنی اگر سازمان محیل زا شخصیت حقوقی  مستحکمی برخوردار باشد، می تواند برا یخود درایی مخصوص داشه باشد. آن را هر گنه که می خاهد هزینه کند و حتی با رعایت مقررات می تواند به استقراض روی بیاورد. </a:t>
            </a:r>
          </a:p>
          <a:p>
            <a:r>
              <a:rPr lang="fa-IR" smtClean="0"/>
              <a:t>. </a:t>
            </a:r>
            <a:endParaRPr lang="fa-IR"/>
          </a:p>
        </p:txBody>
      </p:sp>
    </p:spTree>
    <p:extLst>
      <p:ext uri="{BB962C8B-B14F-4D97-AF65-F5344CB8AC3E}">
        <p14:creationId xmlns:p14="http://schemas.microsoft.com/office/powerpoint/2010/main" val="2962976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یکی </a:t>
            </a:r>
            <a:r>
              <a:rPr lang="fa-IR" smtClean="0">
                <a:cs typeface="B Zar" panose="00000400000000000000" pitchFamily="2" charset="-78"/>
              </a:rPr>
              <a:t>از ویژگی های </a:t>
            </a:r>
            <a:r>
              <a:rPr lang="fa-IR">
                <a:cs typeface="B Zar" panose="00000400000000000000" pitchFamily="2" charset="-78"/>
              </a:rPr>
              <a:t>سازمان محلی دارا بودن سیتسم مالیاتی و درآمدی </a:t>
            </a:r>
            <a:r>
              <a:rPr lang="fa-IR" smtClean="0">
                <a:cs typeface="B Zar" panose="00000400000000000000" pitchFamily="2" charset="-78"/>
              </a:rPr>
              <a:t>منحصر  </a:t>
            </a:r>
            <a:r>
              <a:rPr lang="fa-IR">
                <a:cs typeface="B Zar" panose="00000400000000000000" pitchFamily="2" charset="-78"/>
              </a:rPr>
              <a:t>به فرد است. که </a:t>
            </a:r>
            <a:r>
              <a:rPr lang="fa-IR" smtClean="0">
                <a:cs typeface="B Zar" panose="00000400000000000000" pitchFamily="2" charset="-78"/>
              </a:rPr>
              <a:t>وجود </a:t>
            </a:r>
            <a:r>
              <a:rPr lang="fa-IR">
                <a:cs typeface="B Zar" panose="00000400000000000000" pitchFamily="2" charset="-78"/>
              </a:rPr>
              <a:t>چنین سیستمی به در </a:t>
            </a:r>
            <a:r>
              <a:rPr lang="fa-IR" smtClean="0">
                <a:cs typeface="B Zar" panose="00000400000000000000" pitchFamily="2" charset="-78"/>
              </a:rPr>
              <a:t>آمدزایی </a:t>
            </a:r>
            <a:r>
              <a:rPr lang="fa-IR">
                <a:cs typeface="B Zar" panose="00000400000000000000" pitchFamily="2" charset="-78"/>
              </a:rPr>
              <a:t>آن کمک  می </a:t>
            </a:r>
            <a:r>
              <a:rPr lang="fa-IR" smtClean="0">
                <a:cs typeface="B Zar" panose="00000400000000000000" pitchFamily="2" charset="-78"/>
              </a:rPr>
              <a:t>کند</a:t>
            </a:r>
            <a:r>
              <a:rPr lang="fa-IR">
                <a:cs typeface="B Zar" panose="00000400000000000000" pitchFamily="2" charset="-78"/>
              </a:rPr>
              <a:t>. از طرف دیگر مادامی که سازمان محلی نتواند درامد های مورد نیاز خود را </a:t>
            </a:r>
            <a:r>
              <a:rPr lang="fa-IR" smtClean="0">
                <a:cs typeface="B Zar" panose="00000400000000000000" pitchFamily="2" charset="-78"/>
              </a:rPr>
              <a:t>کسب </a:t>
            </a:r>
            <a:r>
              <a:rPr lang="fa-IR">
                <a:cs typeface="B Zar" panose="00000400000000000000" pitchFamily="2" charset="-78"/>
              </a:rPr>
              <a:t>کند. تضمینی برای حفظ استقلال آن وجود  نخواهد داشت. بنابراین ملاحظه می گردد که در </a:t>
            </a:r>
            <a:r>
              <a:rPr lang="fa-IR" smtClean="0">
                <a:cs typeface="B Zar" panose="00000400000000000000" pitchFamily="2" charset="-78"/>
              </a:rPr>
              <a:t>آمد  </a:t>
            </a:r>
            <a:r>
              <a:rPr lang="fa-IR">
                <a:cs typeface="B Zar" panose="00000400000000000000" pitchFamily="2" charset="-78"/>
              </a:rPr>
              <a:t>و کسب آن به وسیله  سازمان محلی از </a:t>
            </a:r>
            <a:r>
              <a:rPr lang="fa-IR" smtClean="0">
                <a:cs typeface="B Zar" panose="00000400000000000000" pitchFamily="2" charset="-78"/>
              </a:rPr>
              <a:t>جایگاه های </a:t>
            </a:r>
            <a:r>
              <a:rPr lang="fa-IR">
                <a:cs typeface="B Zar" panose="00000400000000000000" pitchFamily="2" charset="-78"/>
              </a:rPr>
              <a:t>مهمی برخوردار است که موجودیت برخی </a:t>
            </a:r>
            <a:r>
              <a:rPr lang="fa-IR" smtClean="0">
                <a:cs typeface="B Zar" panose="00000400000000000000" pitchFamily="2" charset="-78"/>
              </a:rPr>
              <a:t>عناصر </a:t>
            </a:r>
            <a:r>
              <a:rPr lang="fa-IR">
                <a:cs typeface="B Zar" panose="00000400000000000000" pitchFamily="2" charset="-78"/>
              </a:rPr>
              <a:t>تشکیل دهنده سازمان محلی بستگی به آن </a:t>
            </a:r>
            <a:r>
              <a:rPr lang="fa-IR" smtClean="0">
                <a:cs typeface="B Zar" panose="00000400000000000000" pitchFamily="2" charset="-78"/>
              </a:rPr>
              <a:t>دارد.</a:t>
            </a:r>
          </a:p>
          <a:p>
            <a:pPr algn="just"/>
            <a:endParaRPr lang="fa-IR" smtClean="0">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838200" y="5469077"/>
            <a:ext cx="4828565" cy="707886"/>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fa-IR" sz="4000" smtClean="0">
                <a:ln w="0"/>
                <a:solidFill>
                  <a:schemeClr val="tx1"/>
                </a:solidFill>
                <a:effectLst>
                  <a:outerShdw blurRad="38100" dist="25400" dir="5400000" algn="ctr" rotWithShape="0">
                    <a:srgbClr val="6E747A">
                      <a:alpha val="43000"/>
                    </a:srgbClr>
                  </a:outerShdw>
                </a:effectLst>
                <a:cs typeface="B Zar" panose="00000400000000000000" pitchFamily="2" charset="-78"/>
              </a:rPr>
              <a:t>تضمینی </a:t>
            </a:r>
            <a:r>
              <a:rPr lang="fa-IR" sz="4000">
                <a:ln w="0"/>
                <a:solidFill>
                  <a:schemeClr val="tx1"/>
                </a:solidFill>
                <a:effectLst>
                  <a:outerShdw blurRad="38100" dist="25400" dir="5400000" algn="ctr" rotWithShape="0">
                    <a:srgbClr val="6E747A">
                      <a:alpha val="43000"/>
                    </a:srgbClr>
                  </a:outerShdw>
                </a:effectLst>
                <a:cs typeface="B Zar" panose="00000400000000000000" pitchFamily="2" charset="-78"/>
              </a:rPr>
              <a:t>برای حفظ استقلال </a:t>
            </a:r>
            <a:r>
              <a:rPr lang="fa-IR" sz="4000" smtClean="0">
                <a:ln w="0"/>
                <a:solidFill>
                  <a:schemeClr val="tx1"/>
                </a:solidFill>
                <a:effectLst>
                  <a:outerShdw blurRad="38100" dist="25400" dir="5400000" algn="ctr" rotWithShape="0">
                    <a:srgbClr val="6E747A">
                      <a:alpha val="43000"/>
                    </a:srgbClr>
                  </a:outerShdw>
                </a:effectLst>
                <a:cs typeface="B Zar" panose="00000400000000000000" pitchFamily="2" charset="-78"/>
              </a:rPr>
              <a:t>آن</a:t>
            </a:r>
            <a:endParaRPr lang="en-US" sz="4000">
              <a:ln w="0"/>
              <a:solidFill>
                <a:schemeClr val="tx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52197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تاریخچه سازمان های محلی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سازمان محلی، محل تلاش و برخورد دو جریان عمده فلسفی است. این دو جریان عبارتند از: خودگدانی و مدیریت مطلوب، خودگردانی  هم یک ضرورت عملی است و هم فلسفی خودگردانی منبعث از طبیعت انسان است که به وسیله گروهی از افراد انسانی که با یکدیگر زندگی می کنند، ترجیح داده می شود. بنابراین خودگردانی شامل گروهی از انسان هاست که  در فعالیت های گروهی مشارکت می جویند که این به نوبه خود  منعکس کننده حریت و آزادمنشی است. </a:t>
            </a:r>
            <a:endParaRPr lang="fa-IR">
              <a:cs typeface="B Zar" panose="00000400000000000000" pitchFamily="2" charset="-78"/>
            </a:endParaRPr>
          </a:p>
        </p:txBody>
      </p:sp>
    </p:spTree>
    <p:extLst>
      <p:ext uri="{BB962C8B-B14F-4D97-AF65-F5344CB8AC3E}">
        <p14:creationId xmlns:p14="http://schemas.microsoft.com/office/powerpoint/2010/main" val="244924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مقدمه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سازمان های محلی نهادی قدیمی با مفهومی جدید است که ریشه در تاریخ گذشته بشر دارد و در زمان های دور با مطرح شدن مدیریت اجتماعات بشری پا به عرصه  هستی نهاده است. خودگردانی یک از نیازهای طبیعی انسان است. به گونه ای که ذاتا و فطزتا خواهان مشارکت  در سرنوشت  و اداره امور مربوط به خود می باشد. </a:t>
            </a:r>
          </a:p>
          <a:p>
            <a:pPr algn="just"/>
            <a:endParaRPr lang="fa-IR" smtClean="0">
              <a:cs typeface="B Zar" panose="00000400000000000000" pitchFamily="2" charset="-78"/>
            </a:endParaRPr>
          </a:p>
        </p:txBody>
      </p:sp>
      <p:sp>
        <p:nvSpPr>
          <p:cNvPr id="4" name="Rectangle 3"/>
          <p:cNvSpPr/>
          <p:nvPr/>
        </p:nvSpPr>
        <p:spPr>
          <a:xfrm>
            <a:off x="838200" y="5388570"/>
            <a:ext cx="2593980" cy="923330"/>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خودگردانی</a:t>
            </a:r>
            <a:endParaRPr lang="en-US"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878305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به علاوه در خودگردانی، انگیزش به  حد اعلای خود می رسد چرا </a:t>
            </a:r>
            <a:r>
              <a:rPr lang="fa-IR" smtClean="0">
                <a:cs typeface="B Zar" panose="00000400000000000000" pitchFamily="2" charset="-78"/>
              </a:rPr>
              <a:t>که</a:t>
            </a:r>
            <a:r>
              <a:rPr lang="fa-IR">
                <a:cs typeface="B Zar" panose="00000400000000000000" pitchFamily="2" charset="-78"/>
              </a:rPr>
              <a:t> </a:t>
            </a:r>
            <a:r>
              <a:rPr lang="fa-IR" smtClean="0">
                <a:cs typeface="B Zar" panose="00000400000000000000" pitchFamily="2" charset="-78"/>
              </a:rPr>
              <a:t>سازمان های محلی علاوه بر قدرت حکومتی دارای وظایف حکومتی نیز هستند. یعنی این که  کلیه امور و خدمات عمومی حمل بر عهده سازمان های محلی است که البته گستردگی  و یا محدودیت وظایف  سازمان محلی سمت از قدرتی است که به آن اعطا  شده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2769805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طوری که در آمریکا  وظایفی همچون احداث بزرگراه ها، برنامه های رفاهی کلان در حوزه وظایف ایالت است و وظایفی همچون آموزش، پلیس کاربری زمین و موارد مشابه از جمله وظایف  سازمان محلی محسوب می شود و یا در فرانسه  امور رفاه  بزرگراه ها،آموزش پلیس و کاربری زمین موضوعاتی هستند که به طور  مستقیم توسط حکومت مرکزی انجام می شود و سازمان محلی دارای وظایف  محدودتری است. هر چه حوزه وظایف سازمان های محلی گسترده تر باشد(در محدوده محل ) قدرت حکومتی آن یز فزونتر خواهد بود. </a:t>
            </a:r>
          </a:p>
          <a:p>
            <a:endParaRPr lang="fa-IR"/>
          </a:p>
        </p:txBody>
      </p:sp>
    </p:spTree>
    <p:extLst>
      <p:ext uri="{BB962C8B-B14F-4D97-AF65-F5344CB8AC3E}">
        <p14:creationId xmlns:p14="http://schemas.microsoft.com/office/powerpoint/2010/main" val="770403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قدرت جذب درآمد، این عنصر با وضعیت هویت قانونی سامزان محلی ارتباط نزدیکی دارد. یعنی اگر سازمان محلی از شخصیت حقوقی مستحکمی برخوردار باشد می تواند برای خود دارای مخصوص داشته باشد آن را هر گونه که می خواهد هزینه  کند و حتی با رضایت مقررات می تواند به استقراض روی بیاورد. </a:t>
            </a:r>
          </a:p>
          <a:p>
            <a:pPr algn="just"/>
            <a:endParaRPr lang="fa-IR" smtClean="0">
              <a:cs typeface="B Zar" panose="00000400000000000000" pitchFamily="2" charset="-78"/>
            </a:endParaRPr>
          </a:p>
        </p:txBody>
      </p:sp>
      <p:sp>
        <p:nvSpPr>
          <p:cNvPr id="4" name="Flowchart: Process 3"/>
          <p:cNvSpPr/>
          <p:nvPr/>
        </p:nvSpPr>
        <p:spPr>
          <a:xfrm>
            <a:off x="838200" y="4389120"/>
            <a:ext cx="2743200" cy="1125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شخصیت حقوقی </a:t>
            </a:r>
            <a:r>
              <a:rPr lang="fa-IR" sz="2000" b="1" smtClean="0">
                <a:solidFill>
                  <a:srgbClr val="FF0000"/>
                </a:solidFill>
                <a:cs typeface="B Zar" panose="00000400000000000000" pitchFamily="2" charset="-78"/>
              </a:rPr>
              <a:t>مستحکم</a:t>
            </a:r>
            <a:endParaRPr lang="fa-IR" sz="2000" b="1">
              <a:solidFill>
                <a:srgbClr val="FF0000"/>
              </a:solidFill>
            </a:endParaRPr>
          </a:p>
        </p:txBody>
      </p:sp>
    </p:spTree>
    <p:extLst>
      <p:ext uri="{BB962C8B-B14F-4D97-AF65-F5344CB8AC3E}">
        <p14:creationId xmlns:p14="http://schemas.microsoft.com/office/powerpoint/2010/main" val="2196086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یکی از ویژگی های سازمان محلی دارا بودن سیستم مالیاتی و </a:t>
            </a:r>
            <a:r>
              <a:rPr lang="fa-IR" smtClean="0">
                <a:cs typeface="B Zar" panose="00000400000000000000" pitchFamily="2" charset="-78"/>
              </a:rPr>
              <a:t>درآمدی </a:t>
            </a:r>
            <a:r>
              <a:rPr lang="fa-IR">
                <a:cs typeface="B Zar" panose="00000400000000000000" pitchFamily="2" charset="-78"/>
              </a:rPr>
              <a:t>منحصر به فرد است، که وجود چنین </a:t>
            </a:r>
            <a:r>
              <a:rPr lang="fa-IR" smtClean="0">
                <a:cs typeface="B Zar" panose="00000400000000000000" pitchFamily="2" charset="-78"/>
              </a:rPr>
              <a:t>سیستمی </a:t>
            </a:r>
            <a:r>
              <a:rPr lang="fa-IR">
                <a:cs typeface="B Zar" panose="00000400000000000000" pitchFamily="2" charset="-78"/>
              </a:rPr>
              <a:t>به درآمد زایی آن کمک می کند. از طرف دیگر مادامی </a:t>
            </a:r>
            <a:r>
              <a:rPr lang="fa-IR" smtClean="0">
                <a:cs typeface="B Zar" panose="00000400000000000000" pitchFamily="2" charset="-78"/>
              </a:rPr>
              <a:t>که سازمان </a:t>
            </a:r>
            <a:r>
              <a:rPr lang="fa-IR">
                <a:cs typeface="B Zar" panose="00000400000000000000" pitchFamily="2" charset="-78"/>
              </a:rPr>
              <a:t>محلی می تواند درآمد های مورد نیاز خود را کسب کند. تضمینی برای حفظ استقلال آن وجود نخواهد داشت. بنابراین ملاحظه می گردد که در آمد </a:t>
            </a:r>
            <a:r>
              <a:rPr lang="fa-IR" smtClean="0">
                <a:cs typeface="B Zar" panose="00000400000000000000" pitchFamily="2" charset="-78"/>
              </a:rPr>
              <a:t>و </a:t>
            </a:r>
            <a:r>
              <a:rPr lang="fa-IR">
                <a:cs typeface="B Zar" panose="00000400000000000000" pitchFamily="2" charset="-78"/>
              </a:rPr>
              <a:t>کسب آن به وسیله سازمان محلی از جایگاه مهمی برخوردار است که موجودیت برخی عناصر تشکیل دهده سازمان محلی بستگی به آن دارد. </a:t>
            </a:r>
          </a:p>
          <a:p>
            <a:endParaRPr lang="fa-IR">
              <a:cs typeface="B Zar" panose="00000400000000000000" pitchFamily="2" charset="-78"/>
            </a:endParaRPr>
          </a:p>
        </p:txBody>
      </p:sp>
    </p:spTree>
    <p:extLst>
      <p:ext uri="{BB962C8B-B14F-4D97-AF65-F5344CB8AC3E}">
        <p14:creationId xmlns:p14="http://schemas.microsoft.com/office/powerpoint/2010/main" val="2313545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تاریخچه سازمان های محلی</a:t>
            </a:r>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سازمان محلی، محل تلاش و برخورد دو جریان عمده فلسفی است این دو جریان عبارتند از خودگردانی و مدیریت مطلوب خودگردانی هم یک ضروت عملی است و هم فلسفی خودگردانی سمت از طبیعت انسان است که به وسیله گروهی از افراد انسانی که با یکدیگر زندگی می کنند، ترجیح داده می شود. بنابراین خودگردانی شامل گروهی از انسان هاست که در فعالیت گروهی مشارکت می جویند که این به نوبه خود منعکس کننده حریت و آزادمنشی است. به علاوه در خودگرداین، انگیزش به حد اعلای خود می رسد، چرا که افراد خود را در تصمیم گیری شریک می دانند و همین امر آنها را به تحرک وا می دارد. </a:t>
            </a:r>
          </a:p>
          <a:p>
            <a:pPr algn="just"/>
            <a:endParaRPr lang="fa-IR" smtClean="0">
              <a:cs typeface="B Zar" panose="00000400000000000000" pitchFamily="2" charset="-78"/>
            </a:endParaRPr>
          </a:p>
        </p:txBody>
      </p:sp>
      <p:sp>
        <p:nvSpPr>
          <p:cNvPr id="4" name="Flowchart: Process 3"/>
          <p:cNvSpPr/>
          <p:nvPr/>
        </p:nvSpPr>
        <p:spPr>
          <a:xfrm>
            <a:off x="838200" y="4967142"/>
            <a:ext cx="4417255"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خودگردانی شامل گروهی از انسان هاست که در فعالیت گروهی مشارکت می جویند</a:t>
            </a:r>
            <a:endParaRPr lang="fa-IR" sz="2000" b="1">
              <a:solidFill>
                <a:srgbClr val="FF0000"/>
              </a:solidFill>
            </a:endParaRPr>
          </a:p>
        </p:txBody>
      </p:sp>
    </p:spTree>
    <p:extLst>
      <p:ext uri="{BB962C8B-B14F-4D97-AF65-F5344CB8AC3E}">
        <p14:creationId xmlns:p14="http://schemas.microsoft.com/office/powerpoint/2010/main" val="94180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خودگردانی هم برای حکومت مطلوب است و هم برای مردم و همین ویژگی بود، که جوامع  بشری را وا داشت تا نسبت به تشکیل سازمان </a:t>
            </a:r>
            <a:r>
              <a:rPr lang="fa-IR" smtClean="0">
                <a:cs typeface="B Zar" panose="00000400000000000000" pitchFamily="2" charset="-78"/>
              </a:rPr>
              <a:t>های </a:t>
            </a:r>
            <a:r>
              <a:rPr lang="fa-IR">
                <a:cs typeface="B Zar" panose="00000400000000000000" pitchFamily="2" charset="-78"/>
              </a:rPr>
              <a:t>محلی خودگردان  تلاش نمایند. </a:t>
            </a:r>
          </a:p>
          <a:p>
            <a:pPr algn="just"/>
            <a:r>
              <a:rPr lang="fa-IR">
                <a:cs typeface="B Zar" panose="00000400000000000000" pitchFamily="2" charset="-78"/>
              </a:rPr>
              <a:t>شواهد تاریخی نشان می دهدکه از دیرباز  سازمان </a:t>
            </a:r>
            <a:r>
              <a:rPr lang="fa-IR" smtClean="0">
                <a:cs typeface="B Zar" panose="00000400000000000000" pitchFamily="2" charset="-78"/>
              </a:rPr>
              <a:t>های محلی با </a:t>
            </a:r>
            <a:r>
              <a:rPr lang="fa-IR">
                <a:cs typeface="B Zar" panose="00000400000000000000" pitchFamily="2" charset="-78"/>
              </a:rPr>
              <a:t>اشکال </a:t>
            </a:r>
            <a:r>
              <a:rPr lang="fa-IR" smtClean="0">
                <a:cs typeface="B Zar" panose="00000400000000000000" pitchFamily="2" charset="-78"/>
              </a:rPr>
              <a:t>مختلف </a:t>
            </a:r>
            <a:r>
              <a:rPr lang="fa-IR">
                <a:cs typeface="B Zar" panose="00000400000000000000" pitchFamily="2" charset="-78"/>
              </a:rPr>
              <a:t>وجود داشته اند. مثال ها قابل توجه راجع به ریشه تاریخی سازمان </a:t>
            </a:r>
            <a:r>
              <a:rPr lang="fa-IR" smtClean="0">
                <a:cs typeface="B Zar" panose="00000400000000000000" pitchFamily="2" charset="-78"/>
              </a:rPr>
              <a:t>های </a:t>
            </a:r>
            <a:r>
              <a:rPr lang="fa-IR">
                <a:cs typeface="B Zar" panose="00000400000000000000" pitchFamily="2" charset="-78"/>
              </a:rPr>
              <a:t>محلی زیاد است. وجود کلانتر یا داروغه برای </a:t>
            </a:r>
            <a:r>
              <a:rPr lang="fa-IR" smtClean="0">
                <a:cs typeface="B Zar" panose="00000400000000000000" pitchFamily="2" charset="-78"/>
              </a:rPr>
              <a:t>ایجاد نظم و </a:t>
            </a:r>
            <a:r>
              <a:rPr lang="fa-IR">
                <a:cs typeface="B Zar" panose="00000400000000000000" pitchFamily="2" charset="-78"/>
              </a:rPr>
              <a:t>آرامش </a:t>
            </a:r>
            <a:r>
              <a:rPr lang="fa-IR" smtClean="0">
                <a:cs typeface="B Zar" panose="00000400000000000000" pitchFamily="2" charset="-78"/>
              </a:rPr>
              <a:t>در </a:t>
            </a:r>
            <a:r>
              <a:rPr lang="fa-IR">
                <a:cs typeface="B Zar" panose="00000400000000000000" pitchFamily="2" charset="-78"/>
              </a:rPr>
              <a:t>اوایل  قرن نهم </a:t>
            </a:r>
            <a:r>
              <a:rPr lang="fa-IR" smtClean="0">
                <a:cs typeface="B Zar" panose="00000400000000000000" pitchFamily="2" charset="-78"/>
              </a:rPr>
              <a:t>میلادی </a:t>
            </a:r>
            <a:r>
              <a:rPr lang="fa-IR">
                <a:cs typeface="B Zar" panose="00000400000000000000" pitchFamily="2" charset="-78"/>
              </a:rPr>
              <a:t>در بخش </a:t>
            </a:r>
            <a:r>
              <a:rPr lang="fa-IR" smtClean="0">
                <a:cs typeface="B Zar" panose="00000400000000000000" pitchFamily="2" charset="-78"/>
              </a:rPr>
              <a:t>انگلوساکسون </a:t>
            </a:r>
            <a:r>
              <a:rPr lang="fa-IR">
                <a:cs typeface="B Zar" panose="00000400000000000000" pitchFamily="2" charset="-78"/>
              </a:rPr>
              <a:t>انگلستان بیانگر </a:t>
            </a:r>
            <a:r>
              <a:rPr lang="fa-IR" smtClean="0">
                <a:cs typeface="B Zar" panose="00000400000000000000" pitchFamily="2" charset="-78"/>
              </a:rPr>
              <a:t>وجود </a:t>
            </a:r>
            <a:r>
              <a:rPr lang="fa-IR">
                <a:cs typeface="B Zar" panose="00000400000000000000" pitchFamily="2" charset="-78"/>
              </a:rPr>
              <a:t>نوعی سازمان محلی برای انجام امور خاصی همچون نظم و امنیت می باشد. </a:t>
            </a:r>
          </a:p>
        </p:txBody>
      </p:sp>
    </p:spTree>
    <p:extLst>
      <p:ext uri="{BB962C8B-B14F-4D97-AF65-F5344CB8AC3E}">
        <p14:creationId xmlns:p14="http://schemas.microsoft.com/office/powerpoint/2010/main" val="3403788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قرن نهم میلادی مباشر پادشاه در مناطق محلی انگلستان از طرف پادشاه به وضع قوانین  و اجرای آنها می پرداخت که رفته رفته  قدرت او فزونی یافت تا این که او تا سطح رییس اجرایی دادگاه بخشی ارتقا یافت. بعد از فتح انگلستن توسط نورمن در سال </a:t>
            </a:r>
            <a:r>
              <a:rPr lang="fa-IR">
                <a:solidFill>
                  <a:srgbClr val="FF0000"/>
                </a:solidFill>
                <a:cs typeface="B Zar" panose="00000400000000000000" pitchFamily="2" charset="-78"/>
              </a:rPr>
              <a:t>1066</a:t>
            </a:r>
            <a:r>
              <a:rPr lang="fa-IR">
                <a:cs typeface="B Zar" panose="00000400000000000000" pitchFamily="2" charset="-78"/>
              </a:rPr>
              <a:t> میلادی از نماینده پادشاه در امور نظامی (ارتش) پلیس و امر </a:t>
            </a:r>
            <a:r>
              <a:rPr lang="fa-IR" smtClean="0">
                <a:cs typeface="B Zar" panose="00000400000000000000" pitchFamily="2" charset="-78"/>
              </a:rPr>
              <a:t>نظمیه </a:t>
            </a:r>
            <a:r>
              <a:rPr lang="fa-IR">
                <a:cs typeface="B Zar" panose="00000400000000000000" pitchFamily="2" charset="-78"/>
              </a:rPr>
              <a:t>گردید. به علت حس قدرت طلبی نورم ، او محبوبیت  مردمی خود را از دست داد و </a:t>
            </a:r>
            <a:r>
              <a:rPr lang="fa-IR" smtClean="0">
                <a:cs typeface="B Zar" panose="00000400000000000000" pitchFamily="2" charset="-78"/>
              </a:rPr>
              <a:t>حتی </a:t>
            </a:r>
            <a:r>
              <a:rPr lang="fa-IR">
                <a:cs typeface="B Zar" panose="00000400000000000000" pitchFamily="2" charset="-78"/>
              </a:rPr>
              <a:t>پادشاه  به او مشکوک شد و در نتیجه کم کمک تنزل مقام یافت </a:t>
            </a:r>
            <a:r>
              <a:rPr lang="fa-IR" smtClean="0">
                <a:cs typeface="B Zar" panose="00000400000000000000" pitchFamily="2" charset="-78"/>
              </a:rPr>
              <a:t>و از این پس امور نظمیه  و پلیش  از طریق انتخابات به نمایندگان مردمی محل واگذار گردید. </a:t>
            </a:r>
            <a:endParaRPr lang="fa-IR">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4396758"/>
            <a:ext cx="1814848" cy="2557286"/>
          </a:xfrm>
          <a:prstGeom prst="rect">
            <a:avLst/>
          </a:prstGeom>
        </p:spPr>
      </p:pic>
      <p:sp>
        <p:nvSpPr>
          <p:cNvPr id="5" name="TextBox 4"/>
          <p:cNvSpPr txBox="1"/>
          <p:nvPr/>
        </p:nvSpPr>
        <p:spPr>
          <a:xfrm>
            <a:off x="3123028" y="5196959"/>
            <a:ext cx="956603" cy="369332"/>
          </a:xfrm>
          <a:prstGeom prst="rect">
            <a:avLst/>
          </a:prstGeom>
          <a:noFill/>
        </p:spPr>
        <p:txBody>
          <a:bodyPr wrap="square" rtlCol="1">
            <a:spAutoFit/>
          </a:bodyPr>
          <a:lstStyle/>
          <a:p>
            <a:r>
              <a:rPr lang="fa-IR" smtClean="0">
                <a:cs typeface="B Zar" panose="00000400000000000000" pitchFamily="2" charset="-78"/>
              </a:rPr>
              <a:t>ویلیام فاتح</a:t>
            </a:r>
            <a:endParaRPr lang="fa-IR">
              <a:cs typeface="B Zar" panose="00000400000000000000" pitchFamily="2" charset="-78"/>
            </a:endParaRPr>
          </a:p>
        </p:txBody>
      </p:sp>
    </p:spTree>
    <p:extLst>
      <p:ext uri="{BB962C8B-B14F-4D97-AF65-F5344CB8AC3E}">
        <p14:creationId xmlns:p14="http://schemas.microsoft.com/office/powerpoint/2010/main" val="1370487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از اواخر دهه 1950 میلاید نیز در ایالات متحده امریکا همین اتفاق  افتاد،  به گونه ای که پلیس ایالتی با از دست دادن نقش خود به عنوان  پلیس محلی  در حوزه های شهری (واحد هی پلیس  شهری ) نقش خود را نیز در حوزه های روستایی از دست داد و امور پلیس به واحد های محلی واگذار گردید و امروزه بعد از هزار سال حاکمیت سیستم های حومتی فئودالی، سلطنتی و دموکراسی، سیستم داروغه به عنوان یک سیستم ادراه محلی از سر رگفته شده است. </a:t>
            </a:r>
          </a:p>
        </p:txBody>
      </p:sp>
    </p:spTree>
    <p:extLst>
      <p:ext uri="{BB962C8B-B14F-4D97-AF65-F5344CB8AC3E}">
        <p14:creationId xmlns:p14="http://schemas.microsoft.com/office/powerpoint/2010/main" val="3165722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ملاحظه می شود که در یک دوره سازمان های محلی شروع به فعالیت نموده و ظهور یافتند و سپس در یک دوره طولانی از اهمیت آنها کاسهت شد و در یکی دو قرن اخیر مجددا سازمان های ححلی ظهور نمودند.</a:t>
            </a:r>
          </a:p>
          <a:p>
            <a:endParaRPr lang="fa-IR"/>
          </a:p>
        </p:txBody>
      </p:sp>
    </p:spTree>
    <p:extLst>
      <p:ext uri="{BB962C8B-B14F-4D97-AF65-F5344CB8AC3E}">
        <p14:creationId xmlns:p14="http://schemas.microsoft.com/office/powerpoint/2010/main" val="1817020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سازمان های محلی را می توان در کشور فرانسه (حتی قبل از کشورگشایی نورمن </a:t>
            </a:r>
            <a:r>
              <a:rPr lang="fa-IR">
                <a:cs typeface="B Zar" panose="00000400000000000000" pitchFamily="2" charset="-78"/>
              </a:rPr>
              <a:t>در </a:t>
            </a:r>
            <a:r>
              <a:rPr lang="fa-IR" smtClean="0">
                <a:cs typeface="B Zar" panose="00000400000000000000" pitchFamily="2" charset="-78"/>
              </a:rPr>
              <a:t>انگلستان) </a:t>
            </a:r>
            <a:r>
              <a:rPr lang="fa-IR">
                <a:cs typeface="B Zar" panose="00000400000000000000" pitchFamily="2" charset="-78"/>
              </a:rPr>
              <a:t>در زمان  سلطنت  فرانکیش رد یابی نمود و نهایتا به امپراطوری و جمهوری </a:t>
            </a:r>
            <a:r>
              <a:rPr lang="fa-IR">
                <a:cs typeface="B Zar" panose="00000400000000000000" pitchFamily="2" charset="-78"/>
              </a:rPr>
              <a:t>روم </a:t>
            </a:r>
            <a:r>
              <a:rPr lang="fa-IR" smtClean="0">
                <a:cs typeface="B Zar" panose="00000400000000000000" pitchFamily="2" charset="-78"/>
              </a:rPr>
              <a:t>نسبت </a:t>
            </a:r>
            <a:r>
              <a:rPr lang="fa-IR">
                <a:cs typeface="B Zar" panose="00000400000000000000" pitchFamily="2" charset="-78"/>
              </a:rPr>
              <a:t>داد. سازمان های محلی در ایران نیز از قدمت </a:t>
            </a:r>
            <a:r>
              <a:rPr lang="fa-IR">
                <a:cs typeface="B Zar" panose="00000400000000000000" pitchFamily="2" charset="-78"/>
              </a:rPr>
              <a:t>زیادی </a:t>
            </a:r>
            <a:r>
              <a:rPr lang="fa-IR" smtClean="0">
                <a:cs typeface="B Zar" panose="00000400000000000000" pitchFamily="2" charset="-78"/>
              </a:rPr>
              <a:t>برخوردار است  </a:t>
            </a:r>
            <a:r>
              <a:rPr lang="fa-IR">
                <a:cs typeface="B Zar" panose="00000400000000000000" pitchFamily="2" charset="-78"/>
              </a:rPr>
              <a:t>وی </a:t>
            </a:r>
            <a:r>
              <a:rPr lang="fa-IR" smtClean="0">
                <a:cs typeface="B Zar" panose="00000400000000000000" pitchFamily="2" charset="-78"/>
              </a:rPr>
              <a:t>می </a:t>
            </a:r>
            <a:r>
              <a:rPr lang="fa-IR">
                <a:cs typeface="B Zar" panose="00000400000000000000" pitchFamily="2" charset="-78"/>
              </a:rPr>
              <a:t>تواند به عنوان یکی از خاستگاه های </a:t>
            </a:r>
            <a:r>
              <a:rPr lang="fa-IR">
                <a:cs typeface="B Zar" panose="00000400000000000000" pitchFamily="2" charset="-78"/>
              </a:rPr>
              <a:t>سازمان </a:t>
            </a:r>
            <a:r>
              <a:rPr lang="fa-IR" smtClean="0">
                <a:cs typeface="B Zar" panose="00000400000000000000" pitchFamily="2" charset="-78"/>
              </a:rPr>
              <a:t>های </a:t>
            </a:r>
            <a:r>
              <a:rPr lang="fa-IR">
                <a:cs typeface="B Zar" panose="00000400000000000000" pitchFamily="2" charset="-78"/>
              </a:rPr>
              <a:t>محلی مطرح باشد. چرا که ایران یکی از تمدن های قدیمی است که </a:t>
            </a:r>
            <a:r>
              <a:rPr lang="fa-IR">
                <a:cs typeface="B Zar" panose="00000400000000000000" pitchFamily="2" charset="-78"/>
              </a:rPr>
              <a:t>از </a:t>
            </a:r>
            <a:r>
              <a:rPr lang="fa-IR" smtClean="0">
                <a:cs typeface="B Zar" panose="00000400000000000000" pitchFamily="2" charset="-78"/>
              </a:rPr>
              <a:t>وسعت  </a:t>
            </a:r>
            <a:r>
              <a:rPr lang="fa-IR">
                <a:cs typeface="B Zar" panose="00000400000000000000" pitchFamily="2" charset="-78"/>
              </a:rPr>
              <a:t>و قلمرو </a:t>
            </a:r>
            <a:r>
              <a:rPr lang="fa-IR">
                <a:cs typeface="B Zar" panose="00000400000000000000" pitchFamily="2" charset="-78"/>
              </a:rPr>
              <a:t>زیادی </a:t>
            </a:r>
            <a:r>
              <a:rPr lang="fa-IR" smtClean="0">
                <a:cs typeface="B Zar" panose="00000400000000000000" pitchFamily="2" charset="-78"/>
              </a:rPr>
              <a:t>برخوردار </a:t>
            </a:r>
            <a:r>
              <a:rPr lang="fa-IR">
                <a:cs typeface="B Zar" panose="00000400000000000000" pitchFamily="2" charset="-78"/>
              </a:rPr>
              <a:t>بوده </a:t>
            </a:r>
            <a:r>
              <a:rPr lang="fa-IR" smtClean="0">
                <a:cs typeface="B Zar" panose="00000400000000000000" pitchFamily="2" charset="-78"/>
              </a:rPr>
              <a:t>که </a:t>
            </a:r>
            <a:r>
              <a:rPr lang="fa-IR">
                <a:cs typeface="B Zar" panose="00000400000000000000" pitchFamily="2" charset="-78"/>
              </a:rPr>
              <a:t>برای اداره امور آن </a:t>
            </a:r>
            <a:r>
              <a:rPr lang="fa-IR">
                <a:cs typeface="B Zar" panose="00000400000000000000" pitchFamily="2" charset="-78"/>
              </a:rPr>
              <a:t>از </a:t>
            </a:r>
            <a:r>
              <a:rPr lang="fa-IR" smtClean="0">
                <a:cs typeface="B Zar" panose="00000400000000000000" pitchFamily="2" charset="-78"/>
              </a:rPr>
              <a:t>روش </a:t>
            </a:r>
            <a:r>
              <a:rPr lang="fa-IR">
                <a:cs typeface="B Zar" panose="00000400000000000000" pitchFamily="2" charset="-78"/>
              </a:rPr>
              <a:t>های مختلف </a:t>
            </a:r>
            <a:r>
              <a:rPr lang="fa-IR">
                <a:cs typeface="B Zar" panose="00000400000000000000" pitchFamily="2" charset="-78"/>
              </a:rPr>
              <a:t>تمرکز </a:t>
            </a:r>
            <a:r>
              <a:rPr lang="fa-IR" smtClean="0">
                <a:cs typeface="B Zar" panose="00000400000000000000" pitchFamily="2" charset="-78"/>
              </a:rPr>
              <a:t>زدایی </a:t>
            </a:r>
            <a:r>
              <a:rPr lang="fa-IR">
                <a:cs typeface="B Zar" panose="00000400000000000000" pitchFamily="2" charset="-78"/>
              </a:rPr>
              <a:t>در </a:t>
            </a:r>
            <a:r>
              <a:rPr lang="fa-IR" smtClean="0">
                <a:cs typeface="B Zar" panose="00000400000000000000" pitchFamily="2" charset="-78"/>
              </a:rPr>
              <a:t>قالب </a:t>
            </a:r>
            <a:r>
              <a:rPr lang="fa-IR">
                <a:cs typeface="B Zar" panose="00000400000000000000" pitchFamily="2" charset="-78"/>
              </a:rPr>
              <a:t>مناطق و ولایت خودمختار و خودگردان استفاده می شده است. </a:t>
            </a:r>
            <a:endParaRPr lang="fa-IR">
              <a:cs typeface="B Zar" panose="00000400000000000000" pitchFamily="2" charset="-78"/>
            </a:endParaRPr>
          </a:p>
        </p:txBody>
      </p:sp>
      <p:sp>
        <p:nvSpPr>
          <p:cNvPr id="4" name="Rectangle 3"/>
          <p:cNvSpPr/>
          <p:nvPr/>
        </p:nvSpPr>
        <p:spPr>
          <a:xfrm>
            <a:off x="838200" y="5604014"/>
            <a:ext cx="5019323" cy="707886"/>
          </a:xfrm>
          <a:prstGeom prst="rect">
            <a:avLst/>
          </a:prstGeom>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r>
              <a:rPr lang="fa-IR" sz="4000">
                <a:cs typeface="B Zar" panose="00000400000000000000" pitchFamily="2" charset="-78"/>
              </a:rPr>
              <a:t>روش های مختلف تمرکز زدایی</a:t>
            </a:r>
            <a:endParaRPr lang="fa-IR" sz="40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93149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سازمان محلی موضوعی «میان رشته ای» است که در سیر تکاملی خود از رشته های مختلف علمی به ویژه حقوق، علوم </a:t>
            </a:r>
            <a:r>
              <a:rPr lang="fa-IR" smtClean="0">
                <a:cs typeface="B Zar" panose="00000400000000000000" pitchFamily="2" charset="-78"/>
              </a:rPr>
              <a:t>سیاسی، </a:t>
            </a:r>
            <a:r>
              <a:rPr lang="fa-IR">
                <a:cs typeface="B Zar" panose="00000400000000000000" pitchFamily="2" charset="-78"/>
              </a:rPr>
              <a:t>مدیریت دولتی  و اقتصاد، کمک های زیادی دریافت نموده است. به گونه ای که رشته حقوق به بررسی شخصیت حقوقی و اعتبارات قانون ان می پردازد. علوم سیاسی  رابطه آن را با هیات حاکمه سیاسی جامعه مورد بررسی قرار می دهد. </a:t>
            </a:r>
          </a:p>
        </p:txBody>
      </p:sp>
      <p:sp>
        <p:nvSpPr>
          <p:cNvPr id="4" name="Rectangle 3"/>
          <p:cNvSpPr/>
          <p:nvPr/>
        </p:nvSpPr>
        <p:spPr>
          <a:xfrm>
            <a:off x="838200" y="5091556"/>
            <a:ext cx="5442517"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fa-IR" sz="5400" smtClean="0">
                <a:cs typeface="B Zar" panose="00000400000000000000" pitchFamily="2" charset="-78"/>
              </a:rPr>
              <a:t> </a:t>
            </a:r>
            <a:r>
              <a:rPr lang="fa-IR" sz="5400">
                <a:cs typeface="B Zar" panose="00000400000000000000" pitchFamily="2" charset="-78"/>
              </a:rPr>
              <a:t>موضوعی «میان رشته </a:t>
            </a:r>
            <a:r>
              <a:rPr lang="fa-IR" sz="5400" smtClean="0">
                <a:cs typeface="B Zar" panose="00000400000000000000" pitchFamily="2" charset="-78"/>
              </a:rPr>
              <a:t>ای»</a:t>
            </a:r>
            <a:endParaRPr lang="fa-IR"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03432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سیر تحولات سازمان های حملی در ایران</a:t>
            </a:r>
            <a:endParaRPr lang="fa-IR"/>
          </a:p>
        </p:txBody>
      </p:sp>
      <p:sp>
        <p:nvSpPr>
          <p:cNvPr id="3" name="Content Placeholder 2"/>
          <p:cNvSpPr>
            <a:spLocks noGrp="1"/>
          </p:cNvSpPr>
          <p:nvPr>
            <p:ph idx="1"/>
          </p:nvPr>
        </p:nvSpPr>
        <p:spPr/>
        <p:txBody>
          <a:bodyPr/>
          <a:lstStyle/>
          <a:p>
            <a:r>
              <a:rPr lang="fa-IR" smtClean="0"/>
              <a:t>سازمان های محلی در ایران نیز از قدمتی دیرینه برخوردار ند  ولی شروع اندیشه نهاد های رسمی برای مشارکت  مردم در امر اجرای محل سکونت آنان، همچون سایر نهادهای جدید سیاسی  و حکومتی به جریان هایی که منتهی به انقلاب مشروطه  شده با ز مر گردد.  تاریخچه سازمان های محلی در ایران با توجه به مفهوم جدید این اسزمان ها در چدن دوره قابل بررسی است.</a:t>
            </a:r>
          </a:p>
          <a:p>
            <a:r>
              <a:rPr lang="fa-IR"/>
              <a:t> </a:t>
            </a:r>
          </a:p>
        </p:txBody>
      </p:sp>
    </p:spTree>
    <p:extLst>
      <p:ext uri="{BB962C8B-B14F-4D97-AF65-F5344CB8AC3E}">
        <p14:creationId xmlns:p14="http://schemas.microsoft.com/office/powerpoint/2010/main" val="192861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دوره اول: </a:t>
            </a:r>
            <a:r>
              <a:rPr lang="fa-IR">
                <a:cs typeface="B Zar" panose="00000400000000000000" pitchFamily="2" charset="-78"/>
              </a:rPr>
              <a:t>اولنی </a:t>
            </a:r>
            <a:r>
              <a:rPr lang="fa-IR">
                <a:cs typeface="B Zar" panose="00000400000000000000" pitchFamily="2" charset="-78"/>
              </a:rPr>
              <a:t>جرقه </a:t>
            </a:r>
            <a:r>
              <a:rPr lang="fa-IR" smtClean="0">
                <a:cs typeface="B Zar" panose="00000400000000000000" pitchFamily="2" charset="-78"/>
              </a:rPr>
              <a:t>برای تشکیل سازمان </a:t>
            </a:r>
            <a:r>
              <a:rPr lang="fa-IR">
                <a:cs typeface="B Zar" panose="00000400000000000000" pitchFamily="2" charset="-78"/>
              </a:rPr>
              <a:t>محلی مربوط به متمم قانون اساسی مشروطه در سال 1285 هجچری شمسی است که طرح تشکیل انجمن های ایالتی و ولایتی به تصویب مجلس مشروطه رسید. اگر این قانون هر گونه  مرحله اجرا در نیامد ولی همواره محل ارائه آراء و افکار عموممی در زمینه </a:t>
            </a:r>
            <a:r>
              <a:rPr lang="fa-IR">
                <a:solidFill>
                  <a:srgbClr val="FF0000"/>
                </a:solidFill>
                <a:cs typeface="B Zar" panose="00000400000000000000" pitchFamily="2" charset="-78"/>
              </a:rPr>
              <a:t>مشاکت سیاسی و اجتماعی </a:t>
            </a:r>
            <a:r>
              <a:rPr lang="fa-IR">
                <a:cs typeface="B Zar" panose="00000400000000000000" pitchFamily="2" charset="-78"/>
              </a:rPr>
              <a:t>مردم مناطق مختلف کشور بود. </a:t>
            </a:r>
          </a:p>
          <a:p>
            <a:endParaRPr lang="fa-IR"/>
          </a:p>
        </p:txBody>
      </p:sp>
    </p:spTree>
    <p:extLst>
      <p:ext uri="{BB962C8B-B14F-4D97-AF65-F5344CB8AC3E}">
        <p14:creationId xmlns:p14="http://schemas.microsoft.com/office/powerpoint/2010/main" val="804175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دوره دوم- </a:t>
            </a:r>
            <a:r>
              <a:rPr lang="fa-IR" smtClean="0">
                <a:cs typeface="B Zar" panose="00000400000000000000" pitchFamily="2" charset="-78"/>
              </a:rPr>
              <a:t>همزمان با ملی شدن صنعت نفت  در ایران نهاد </a:t>
            </a:r>
            <a:r>
              <a:rPr lang="fa-IR" smtClean="0">
                <a:cs typeface="B Zar" panose="00000400000000000000" pitchFamily="2" charset="-78"/>
              </a:rPr>
              <a:t>های مشارکتی همانند شوراهای </a:t>
            </a:r>
            <a:r>
              <a:rPr lang="fa-IR" smtClean="0">
                <a:cs typeface="B Zar" panose="00000400000000000000" pitchFamily="2" charset="-78"/>
              </a:rPr>
              <a:t>کنونی مورد توجه </a:t>
            </a:r>
            <a:r>
              <a:rPr lang="fa-IR" smtClean="0">
                <a:cs typeface="B Zar" panose="00000400000000000000" pitchFamily="2" charset="-78"/>
              </a:rPr>
              <a:t>قرارگرفت  </a:t>
            </a:r>
            <a:r>
              <a:rPr lang="fa-IR" smtClean="0">
                <a:cs typeface="B Zar" panose="00000400000000000000" pitchFamily="2" charset="-78"/>
              </a:rPr>
              <a:t>و با جایگزینی قانون شهرداری ها  و انجمن شهر در سال 1328 هجری شمسی  و قانون اصلاحی بعد آن با نام «قانون شهرداری»مصوب سال 1331 هجری شمسی به جای قانون </a:t>
            </a:r>
            <a:r>
              <a:rPr lang="fa-IR" smtClean="0">
                <a:cs typeface="B Zar" panose="00000400000000000000" pitchFamily="2" charset="-78"/>
              </a:rPr>
              <a:t>بلدیه مصوب </a:t>
            </a:r>
            <a:r>
              <a:rPr lang="fa-IR" smtClean="0">
                <a:cs typeface="B Zar" panose="00000400000000000000" pitchFamily="2" charset="-78"/>
              </a:rPr>
              <a:t>سال 1286 هجری شمسی  و پیش بینی انجمن شهر در جایگزینی انجمن </a:t>
            </a:r>
            <a:r>
              <a:rPr lang="fa-IR" smtClean="0">
                <a:cs typeface="B Zar" panose="00000400000000000000" pitchFamily="2" charset="-78"/>
              </a:rPr>
              <a:t>بلیده، </a:t>
            </a:r>
            <a:r>
              <a:rPr lang="fa-IR" smtClean="0">
                <a:cs typeface="B Zar" panose="00000400000000000000" pitchFamily="2" charset="-78"/>
              </a:rPr>
              <a:t>موجبات تشکیل انجمن شهر و نظارت و هدایت امور رمبوط  به شهرداری ها  در سال های </a:t>
            </a:r>
            <a:r>
              <a:rPr lang="fa-IR" smtClean="0">
                <a:cs typeface="B Zar" panose="00000400000000000000" pitchFamily="2" charset="-78"/>
              </a:rPr>
              <a:t>بعد </a:t>
            </a:r>
            <a:r>
              <a:rPr lang="fa-IR" smtClean="0">
                <a:cs typeface="B Zar" panose="00000400000000000000" pitchFamily="2" charset="-78"/>
              </a:rPr>
              <a:t>فراهم شد</a:t>
            </a:r>
            <a:r>
              <a:rPr lang="fa-IR" smtClean="0"/>
              <a:t>. </a:t>
            </a:r>
          </a:p>
        </p:txBody>
      </p:sp>
      <p:pic>
        <p:nvPicPr>
          <p:cNvPr id="4" name="Picture 3"/>
          <p:cNvPicPr>
            <a:picLocks noChangeAspect="1"/>
          </p:cNvPicPr>
          <p:nvPr/>
        </p:nvPicPr>
        <p:blipFill>
          <a:blip r:embed="rId2"/>
          <a:stretch>
            <a:fillRect/>
          </a:stretch>
        </p:blipFill>
        <p:spPr>
          <a:xfrm>
            <a:off x="1016610" y="4235059"/>
            <a:ext cx="3217765" cy="2236885"/>
          </a:xfrm>
          <a:prstGeom prst="rect">
            <a:avLst/>
          </a:prstGeom>
        </p:spPr>
      </p:pic>
    </p:spTree>
    <p:extLst>
      <p:ext uri="{BB962C8B-B14F-4D97-AF65-F5344CB8AC3E}">
        <p14:creationId xmlns:p14="http://schemas.microsoft.com/office/powerpoint/2010/main" val="2798169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دوره سوم- </a:t>
            </a:r>
            <a:r>
              <a:rPr lang="fa-IR">
                <a:cs typeface="B Zar" panose="00000400000000000000" pitchFamily="2" charset="-78"/>
              </a:rPr>
              <a:t>با </a:t>
            </a:r>
            <a:r>
              <a:rPr lang="fa-IR">
                <a:cs typeface="B Zar" panose="00000400000000000000" pitchFamily="2" charset="-78"/>
              </a:rPr>
              <a:t>حذف </a:t>
            </a:r>
            <a:r>
              <a:rPr lang="fa-IR" smtClean="0">
                <a:cs typeface="B Zar" panose="00000400000000000000" pitchFamily="2" charset="-78"/>
              </a:rPr>
              <a:t>خان </a:t>
            </a:r>
            <a:r>
              <a:rPr lang="fa-IR">
                <a:cs typeface="B Zar" panose="00000400000000000000" pitchFamily="2" charset="-78"/>
              </a:rPr>
              <a:t>و به تبع آن کدخدا واز حیات سیاسی – اجتماعی روستاها در اوایل دهه چهل ، قدرت </a:t>
            </a:r>
            <a:r>
              <a:rPr lang="fa-IR">
                <a:cs typeface="B Zar" panose="00000400000000000000" pitchFamily="2" charset="-78"/>
              </a:rPr>
              <a:t>و </a:t>
            </a:r>
            <a:r>
              <a:rPr lang="fa-IR" smtClean="0">
                <a:cs typeface="B Zar" panose="00000400000000000000" pitchFamily="2" charset="-78"/>
              </a:rPr>
              <a:t>اختیارات </a:t>
            </a:r>
            <a:r>
              <a:rPr lang="fa-IR">
                <a:cs typeface="B Zar" panose="00000400000000000000" pitchFamily="2" charset="-78"/>
              </a:rPr>
              <a:t>در </a:t>
            </a:r>
            <a:r>
              <a:rPr lang="fa-IR" smtClean="0">
                <a:cs typeface="B Zar" panose="00000400000000000000" pitchFamily="2" charset="-78"/>
              </a:rPr>
              <a:t>میان </a:t>
            </a:r>
            <a:r>
              <a:rPr lang="fa-IR">
                <a:cs typeface="B Zar" panose="00000400000000000000" pitchFamily="2" charset="-78"/>
              </a:rPr>
              <a:t>چندین نهاد جدید  از جمله تعاونی های روستایی، انجمن های ده و به فاصله </a:t>
            </a:r>
            <a:r>
              <a:rPr lang="fa-IR">
                <a:cs typeface="B Zar" panose="00000400000000000000" pitchFamily="2" charset="-78"/>
              </a:rPr>
              <a:t>چندین </a:t>
            </a:r>
            <a:r>
              <a:rPr lang="fa-IR" smtClean="0">
                <a:cs typeface="B Zar" panose="00000400000000000000" pitchFamily="2" charset="-78"/>
              </a:rPr>
              <a:t>سال، خانه </a:t>
            </a:r>
            <a:r>
              <a:rPr lang="fa-IR">
                <a:cs typeface="B Zar" panose="00000400000000000000" pitchFamily="2" charset="-78"/>
              </a:rPr>
              <a:t>های </a:t>
            </a:r>
            <a:r>
              <a:rPr lang="fa-IR" smtClean="0">
                <a:cs typeface="B Zar" panose="00000400000000000000" pitchFamily="2" charset="-78"/>
              </a:rPr>
              <a:t>انصاف </a:t>
            </a:r>
            <a:r>
              <a:rPr lang="fa-IR">
                <a:cs typeface="B Zar" panose="00000400000000000000" pitchFamily="2" charset="-78"/>
              </a:rPr>
              <a:t>و دهبان در روستا توزیع شد و به این ترتیب قدرت مدیریت سیاسی </a:t>
            </a:r>
            <a:r>
              <a:rPr lang="fa-IR">
                <a:cs typeface="B Zar" panose="00000400000000000000" pitchFamily="2" charset="-78"/>
              </a:rPr>
              <a:t>و </a:t>
            </a:r>
            <a:r>
              <a:rPr lang="fa-IR" smtClean="0">
                <a:cs typeface="B Zar" panose="00000400000000000000" pitchFamily="2" charset="-78"/>
              </a:rPr>
              <a:t>اجتماعی </a:t>
            </a:r>
            <a:r>
              <a:rPr lang="fa-IR">
                <a:cs typeface="B Zar" panose="00000400000000000000" pitchFamily="2" charset="-78"/>
              </a:rPr>
              <a:t>روستا  به انجمن های ده و اصلاح امور اجتماعی و </a:t>
            </a:r>
            <a:r>
              <a:rPr lang="fa-IR">
                <a:cs typeface="B Zar" panose="00000400000000000000" pitchFamily="2" charset="-78"/>
              </a:rPr>
              <a:t>عمران  </a:t>
            </a:r>
            <a:r>
              <a:rPr lang="fa-IR" smtClean="0">
                <a:cs typeface="B Zar" panose="00000400000000000000" pitchFamily="2" charset="-78"/>
              </a:rPr>
              <a:t>دهات،  </a:t>
            </a:r>
            <a:r>
              <a:rPr lang="fa-IR">
                <a:cs typeface="B Zar" panose="00000400000000000000" pitchFamily="2" charset="-78"/>
              </a:rPr>
              <a:t>تغییر </a:t>
            </a:r>
            <a:r>
              <a:rPr lang="fa-IR" smtClean="0">
                <a:cs typeface="B Zar" panose="00000400000000000000" pitchFamily="2" charset="-78"/>
              </a:rPr>
              <a:t>بنیادی </a:t>
            </a:r>
            <a:r>
              <a:rPr lang="fa-IR">
                <a:cs typeface="B Zar" panose="00000400000000000000" pitchFamily="2" charset="-78"/>
              </a:rPr>
              <a:t>یافت و علیرغم  اصلاحات دوباره تا پیروزی </a:t>
            </a:r>
            <a:r>
              <a:rPr lang="fa-IR">
                <a:cs typeface="B Zar" panose="00000400000000000000" pitchFamily="2" charset="-78"/>
              </a:rPr>
              <a:t>انقلاب </a:t>
            </a:r>
            <a:r>
              <a:rPr lang="fa-IR" smtClean="0">
                <a:cs typeface="B Zar" panose="00000400000000000000" pitchFamily="2" charset="-78"/>
              </a:rPr>
              <a:t>در </a:t>
            </a:r>
            <a:r>
              <a:rPr lang="fa-IR">
                <a:cs typeface="B Zar" panose="00000400000000000000" pitchFamily="2" charset="-78"/>
              </a:rPr>
              <a:t>سال 57  با </a:t>
            </a:r>
            <a:r>
              <a:rPr lang="fa-IR">
                <a:cs typeface="B Zar" panose="00000400000000000000" pitchFamily="2" charset="-78"/>
              </a:rPr>
              <a:t>ترکیب </a:t>
            </a:r>
            <a:r>
              <a:rPr lang="fa-IR" smtClean="0">
                <a:cs typeface="B Zar" panose="00000400000000000000" pitchFamily="2" charset="-78"/>
              </a:rPr>
              <a:t>جدید </a:t>
            </a:r>
            <a:r>
              <a:rPr lang="fa-IR">
                <a:cs typeface="B Zar" panose="00000400000000000000" pitchFamily="2" charset="-78"/>
              </a:rPr>
              <a:t>به فعالیت خود ادامه داد. </a:t>
            </a:r>
          </a:p>
          <a:p>
            <a:endParaRPr lang="fa-IR"/>
          </a:p>
        </p:txBody>
      </p:sp>
    </p:spTree>
    <p:extLst>
      <p:ext uri="{BB962C8B-B14F-4D97-AF65-F5344CB8AC3E}">
        <p14:creationId xmlns:p14="http://schemas.microsoft.com/office/powerpoint/2010/main" val="2720497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دوره چهارم</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رژیم شاه برای کاستن از فشارهای بین المللی  و ترسیم چهره ای قانون گرا  و دموکرات در راستای انجام رفرم ها و بازنگری های  لازم جهت مشارکت صوری مدرم  قانون تشکیل انجمن های شهرستان  و استان،  را در 30 خرداد 1329  هجری شمسی به تصویب رسانید تا به اصول  قانون اساسی  در مورد انجمن های ایالتی و ولایتی عمل کرده باشد با این تفاوت که در این قانون از نا  استان به جای ایالت  و </a:t>
            </a:r>
            <a:r>
              <a:rPr lang="fa-IR" smtClean="0">
                <a:cs typeface="B Zar" panose="00000400000000000000" pitchFamily="2" charset="-78"/>
              </a:rPr>
              <a:t>شهرستان </a:t>
            </a:r>
            <a:r>
              <a:rPr lang="fa-IR" smtClean="0">
                <a:cs typeface="B Zar" panose="00000400000000000000" pitchFamily="2" charset="-78"/>
              </a:rPr>
              <a:t>به جای ولایت استفاده شد.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839287"/>
            <a:ext cx="4867421"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کاستن از فشارهای بین المللی  و ترسیم چهره ای قانون گرا  و دموکرات</a:t>
            </a:r>
            <a:endParaRPr lang="fa-IR" sz="2000" b="1">
              <a:solidFill>
                <a:srgbClr val="FF0000"/>
              </a:solidFill>
            </a:endParaRPr>
          </a:p>
        </p:txBody>
      </p:sp>
    </p:spTree>
    <p:extLst>
      <p:ext uri="{BB962C8B-B14F-4D97-AF65-F5344CB8AC3E}">
        <p14:creationId xmlns:p14="http://schemas.microsoft.com/office/powerpoint/2010/main" val="2237636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994437"/>
            <a:ext cx="10515600" cy="4351338"/>
          </a:xfrm>
        </p:spPr>
        <p:txBody>
          <a:bodyPr/>
          <a:lstStyle/>
          <a:p>
            <a:pPr algn="just"/>
            <a:r>
              <a:rPr lang="fa-IR" smtClean="0">
                <a:solidFill>
                  <a:srgbClr val="FF0000"/>
                </a:solidFill>
                <a:cs typeface="B Zar" panose="00000400000000000000" pitchFamily="2" charset="-78"/>
              </a:rPr>
              <a:t>دوره پنجم</a:t>
            </a:r>
            <a:r>
              <a:rPr lang="fa-IR" smtClean="0">
                <a:cs typeface="B Zar" panose="00000400000000000000" pitchFamily="2" charset="-78"/>
              </a:rPr>
              <a:t>: با وقوع انفلاب شکوهمند اسلامی، تحولی اساسی در کلیه نهاد های جامعه ایجاد شد و پگیش از </a:t>
            </a:r>
            <a:r>
              <a:rPr lang="fa-IR" smtClean="0">
                <a:solidFill>
                  <a:srgbClr val="FF0000"/>
                </a:solidFill>
                <a:cs typeface="B Zar" panose="00000400000000000000" pitchFamily="2" charset="-78"/>
              </a:rPr>
              <a:t>تصویب قانونئ اساسی </a:t>
            </a:r>
            <a:r>
              <a:rPr lang="fa-IR" smtClean="0">
                <a:cs typeface="B Zar" panose="00000400000000000000" pitchFamily="2" charset="-78"/>
              </a:rPr>
              <a:t>جمهوری اسلانی </a:t>
            </a:r>
            <a:r>
              <a:rPr lang="fa-IR" smtClean="0">
                <a:cs typeface="B Zar" panose="00000400000000000000" pitchFamily="2" charset="-78"/>
              </a:rPr>
              <a:t>ایران </a:t>
            </a:r>
            <a:r>
              <a:rPr lang="fa-IR" smtClean="0">
                <a:cs typeface="B Zar" panose="00000400000000000000" pitchFamily="2" charset="-78"/>
              </a:rPr>
              <a:t>در تیر ماه 1358  شورای انقلاب  «قانون شورهای محلی»  را به تصویب رساند و انتنخاب  شوراهای شهر برگزار شد . با تصویب قانون اساسی یک فصل مستقل به این امر اختصاص یافت</a:t>
            </a:r>
            <a:r>
              <a:rPr lang="fa-IR" smtClean="0"/>
              <a:t>. </a:t>
            </a:r>
          </a:p>
        </p:txBody>
      </p:sp>
    </p:spTree>
    <p:extLst>
      <p:ext uri="{BB962C8B-B14F-4D97-AF65-F5344CB8AC3E}">
        <p14:creationId xmlns:p14="http://schemas.microsoft.com/office/powerpoint/2010/main" val="1457471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دوره ششم</a:t>
            </a:r>
            <a:r>
              <a:rPr lang="fa-IR">
                <a:cs typeface="B Zar" panose="00000400000000000000" pitchFamily="2" charset="-78"/>
              </a:rPr>
              <a:t>:  بنا به ضرورت  تشکیل شوراها به خصوص در روستا جهت بهسازی  و بهبود وضعیت روستاییان  </a:t>
            </a:r>
            <a:r>
              <a:rPr lang="fa-IR">
                <a:cs typeface="B Zar" panose="00000400000000000000" pitchFamily="2" charset="-78"/>
              </a:rPr>
              <a:t>با </a:t>
            </a:r>
            <a:r>
              <a:rPr lang="fa-IR" smtClean="0">
                <a:cs typeface="B Zar" panose="00000400000000000000" pitchFamily="2" charset="-78"/>
              </a:rPr>
              <a:t>اصرار </a:t>
            </a:r>
            <a:r>
              <a:rPr lang="fa-IR">
                <a:cs typeface="B Zar" panose="00000400000000000000" pitchFamily="2" charset="-78"/>
              </a:rPr>
              <a:t>جهاد سازندگی  در سال 1361  ضمن تصویب طرح </a:t>
            </a:r>
            <a:r>
              <a:rPr lang="fa-IR">
                <a:cs typeface="B Zar" panose="00000400000000000000" pitchFamily="2" charset="-78"/>
              </a:rPr>
              <a:t>قانونی  </a:t>
            </a:r>
            <a:r>
              <a:rPr lang="fa-IR" smtClean="0">
                <a:cs typeface="B Zar" panose="00000400000000000000" pitchFamily="2" charset="-78"/>
              </a:rPr>
              <a:t>تشکیلات </a:t>
            </a:r>
            <a:r>
              <a:rPr lang="fa-IR">
                <a:cs typeface="B Zar" panose="00000400000000000000" pitchFamily="2" charset="-78"/>
              </a:rPr>
              <a:t>شورای اسلامی کشوری (جهاد سازندگی وظیفه دار تشکیل شوراهای روستایی با همکاری وزارت کشور </a:t>
            </a:r>
            <a:r>
              <a:rPr lang="fa-IR">
                <a:cs typeface="B Zar" panose="00000400000000000000" pitchFamily="2" charset="-78"/>
              </a:rPr>
              <a:t>گردید</a:t>
            </a:r>
            <a:r>
              <a:rPr lang="fa-IR" smtClean="0">
                <a:cs typeface="B Zar" panose="00000400000000000000" pitchFamily="2" charset="-78"/>
              </a:rPr>
              <a:t>.) </a:t>
            </a:r>
            <a:endParaRPr lang="fa-IR">
              <a:cs typeface="B Zar" panose="00000400000000000000" pitchFamily="2" charset="-78"/>
            </a:endParaRPr>
          </a:p>
          <a:p>
            <a:endParaRPr lang="fa-IR"/>
          </a:p>
        </p:txBody>
      </p:sp>
    </p:spTree>
    <p:extLst>
      <p:ext uri="{BB962C8B-B14F-4D97-AF65-F5344CB8AC3E}">
        <p14:creationId xmlns:p14="http://schemas.microsoft.com/office/powerpoint/2010/main" val="42945748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دوره هفتم</a:t>
            </a:r>
            <a:r>
              <a:rPr lang="fa-IR" smtClean="0">
                <a:cs typeface="B Zar" panose="00000400000000000000" pitchFamily="2" charset="-78"/>
              </a:rPr>
              <a:t>: با تصویب قانون انتخابات شورای اسلامی در سال 1365 امر برگزاری  انتخابات شوراها  در شهر و روستا  به وزارت کشور محول گردید و وظایف جهاد سازندگی حذف گردید. ولی به علل مختلف از جمله جنگ تحمیلی اجرای قانون مزبور میسر نگردید. </a:t>
            </a:r>
          </a:p>
        </p:txBody>
      </p:sp>
    </p:spTree>
    <p:extLst>
      <p:ext uri="{BB962C8B-B14F-4D97-AF65-F5344CB8AC3E}">
        <p14:creationId xmlns:p14="http://schemas.microsoft.com/office/powerpoint/2010/main" val="2952103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دوره هشتم</a:t>
            </a:r>
            <a:r>
              <a:rPr lang="fa-IR">
                <a:cs typeface="B Zar" panose="00000400000000000000" pitchFamily="2" charset="-78"/>
              </a:rPr>
              <a:t>: در سال 1371  با بازنگری اساسی قوانین مضوعات قبلی، لایحه  قانونی تشکیلات ، وظایف  و انتخابات شوراه و شهرداری ها، با مجلس شورای اسلامی تقدیم شد که پس از بررسی بسیار در ال 1375  از تصویب مجلس گذتش و نهایتا این قانون  با اجرای  انتخابات شوراها در سطح شهرها، شهرک ها و روستاها و بخش ها در هشتم اسفند سال1377 به مرحله اجرا در آمد و(وزارت کشور 1377، صص 3-6)</a:t>
            </a:r>
          </a:p>
          <a:p>
            <a:endParaRPr lang="fa-IR"/>
          </a:p>
        </p:txBody>
      </p:sp>
    </p:spTree>
    <p:extLst>
      <p:ext uri="{BB962C8B-B14F-4D97-AF65-F5344CB8AC3E}">
        <p14:creationId xmlns:p14="http://schemas.microsoft.com/office/powerpoint/2010/main" val="126831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ملاحظه می گردد که سازمان های محلی در </a:t>
            </a:r>
            <a:r>
              <a:rPr lang="fa-IR" smtClean="0">
                <a:cs typeface="B Zar" panose="00000400000000000000" pitchFamily="2" charset="-78"/>
              </a:rPr>
              <a:t>ایران </a:t>
            </a:r>
            <a:r>
              <a:rPr lang="fa-IR" smtClean="0">
                <a:cs typeface="B Zar" panose="00000400000000000000" pitchFamily="2" charset="-78"/>
              </a:rPr>
              <a:t>با عناونی مختلف مسیر پر فراز و نشیبی را طی نموده که امروزه تحت عنوان شوراهای اسلامی و شهرداری </a:t>
            </a:r>
            <a:r>
              <a:rPr lang="fa-IR" smtClean="0">
                <a:cs typeface="B Zar" panose="00000400000000000000" pitchFamily="2" charset="-78"/>
              </a:rPr>
              <a:t>ها، </a:t>
            </a:r>
            <a:r>
              <a:rPr lang="fa-IR" smtClean="0">
                <a:cs typeface="B Zar" panose="00000400000000000000" pitchFamily="2" charset="-78"/>
              </a:rPr>
              <a:t>به </a:t>
            </a:r>
            <a:r>
              <a:rPr lang="fa-IR" smtClean="0">
                <a:cs typeface="B Zar" panose="00000400000000000000" pitchFamily="2" charset="-78"/>
              </a:rPr>
              <a:t>دنبال </a:t>
            </a:r>
            <a:r>
              <a:rPr lang="fa-IR" smtClean="0">
                <a:cs typeface="B Zar" panose="00000400000000000000" pitchFamily="2" charset="-78"/>
              </a:rPr>
              <a:t>تحقق نظام نامتمرکز حکومتی در ایرند به وجود امده است. شورا یا انجمن شهر یکی از صور مهم سازمان های محلی در دنیا است که از </a:t>
            </a:r>
            <a:r>
              <a:rPr lang="fa-IR" smtClean="0">
                <a:solidFill>
                  <a:srgbClr val="FF0000"/>
                </a:solidFill>
                <a:cs typeface="B Zar" panose="00000400000000000000" pitchFamily="2" charset="-78"/>
              </a:rPr>
              <a:t>پشتوانه های تئوریک </a:t>
            </a:r>
            <a:r>
              <a:rPr lang="fa-IR" smtClean="0">
                <a:cs typeface="B Zar" panose="00000400000000000000" pitchFamily="2" charset="-78"/>
              </a:rPr>
              <a:t>بسیار قوی نیز برخوردار است که این تئوری های علمی در ایران با پشتوانه های عقیدتی  و اسلامی تقویت گردیده است.</a:t>
            </a:r>
          </a:p>
          <a:p>
            <a:endParaRPr lang="fa-IR"/>
          </a:p>
        </p:txBody>
      </p:sp>
    </p:spTree>
    <p:extLst>
      <p:ext uri="{BB962C8B-B14F-4D97-AF65-F5344CB8AC3E}">
        <p14:creationId xmlns:p14="http://schemas.microsoft.com/office/powerpoint/2010/main" val="285770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از رشته مدییرت دولتی، فنون و روش های اداره امر عمومی را می آموزد  و علم اقتصاد  نیز به دنبال ایجاد تعادل میان خواسته های مردم حل و منابع کمیاب در سازمان محلی است . سازمان محلی از نظر مفهومی چند بعدی است که تقریبا تمامی وظایف دولت را در گستره ای محدودتر انجام می دهد و به عنوان مینیاتوری </a:t>
            </a:r>
            <a:r>
              <a:rPr lang="fa-IR" smtClean="0"/>
              <a:t>از </a:t>
            </a:r>
            <a:r>
              <a:rPr lang="fa-IR"/>
              <a:t>حکومت سیاسی جامعه مطرح است. </a:t>
            </a:r>
          </a:p>
        </p:txBody>
      </p:sp>
    </p:spTree>
    <p:extLst>
      <p:ext uri="{BB962C8B-B14F-4D97-AF65-F5344CB8AC3E}">
        <p14:creationId xmlns:p14="http://schemas.microsoft.com/office/powerpoint/2010/main" val="4276884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ویژگی های سازمان های محلی ایران</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تعریفی که از سازمان های محلی به عمل آمد.  به </a:t>
            </a:r>
            <a:r>
              <a:rPr lang="fa-IR" smtClean="0">
                <a:cs typeface="B Zar" panose="00000400000000000000" pitchFamily="2" charset="-78"/>
              </a:rPr>
              <a:t>نظر </a:t>
            </a:r>
            <a:r>
              <a:rPr lang="fa-IR" smtClean="0">
                <a:cs typeface="B Zar" panose="00000400000000000000" pitchFamily="2" charset="-78"/>
              </a:rPr>
              <a:t>می رسد سازمان های محلی در ایران (شوراها و شهرداری ها) فاقد تمامی ویژگی های سازمان های محلی هستند. به همین مظور این ویژگی ها در سازمان های محلی مورد بررسی قرار می گیرد. </a:t>
            </a:r>
          </a:p>
        </p:txBody>
      </p:sp>
    </p:spTree>
    <p:extLst>
      <p:ext uri="{BB962C8B-B14F-4D97-AF65-F5344CB8AC3E}">
        <p14:creationId xmlns:p14="http://schemas.microsoft.com/office/powerpoint/2010/main" val="1067332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الف- یکی از ویژگی های اساسی سازمان محلی </a:t>
            </a:r>
            <a:r>
              <a:rPr lang="fa-IR">
                <a:cs typeface="B Zar" panose="00000400000000000000" pitchFamily="2" charset="-78"/>
              </a:rPr>
              <a:t>موجودیت </a:t>
            </a:r>
            <a:r>
              <a:rPr lang="fa-IR" smtClean="0">
                <a:cs typeface="B Zar" panose="00000400000000000000" pitchFamily="2" charset="-78"/>
              </a:rPr>
              <a:t>سا</a:t>
            </a:r>
            <a:r>
              <a:rPr lang="fa-IR">
                <a:cs typeface="B Zar" panose="00000400000000000000" pitchFamily="2" charset="-78"/>
              </a:rPr>
              <a:t>ز</a:t>
            </a:r>
            <a:r>
              <a:rPr lang="fa-IR" smtClean="0">
                <a:cs typeface="B Zar" panose="00000400000000000000" pitchFamily="2" charset="-78"/>
              </a:rPr>
              <a:t>مان </a:t>
            </a:r>
            <a:r>
              <a:rPr lang="fa-IR">
                <a:cs typeface="B Zar" panose="00000400000000000000" pitchFamily="2" charset="-78"/>
              </a:rPr>
              <a:t>یافته است. سازمان های محلی در ایران برخی از جببه های این ویژگی همچون ساختار و شکل سازمانی را دارا می دانند . (در اقنون تشکیلات شوراها و شهرداری </a:t>
            </a:r>
            <a:r>
              <a:rPr lang="fa-IR">
                <a:cs typeface="B Zar" panose="00000400000000000000" pitchFamily="2" charset="-78"/>
              </a:rPr>
              <a:t>ها)وظایف </a:t>
            </a:r>
            <a:r>
              <a:rPr lang="fa-IR" smtClean="0">
                <a:cs typeface="B Zar" panose="00000400000000000000" pitchFamily="2" charset="-78"/>
              </a:rPr>
              <a:t>و </a:t>
            </a:r>
            <a:r>
              <a:rPr lang="fa-IR">
                <a:cs typeface="B Zar" panose="00000400000000000000" pitchFamily="2" charset="-78"/>
              </a:rPr>
              <a:t>روابط تعریف شده است؛ همچنین برخی از </a:t>
            </a:r>
            <a:r>
              <a:rPr lang="fa-IR">
                <a:cs typeface="B Zar" panose="00000400000000000000" pitchFamily="2" charset="-78"/>
              </a:rPr>
              <a:t>اخیترات </a:t>
            </a:r>
            <a:r>
              <a:rPr lang="fa-IR" smtClean="0">
                <a:cs typeface="B Zar" panose="00000400000000000000" pitchFamily="2" charset="-78"/>
              </a:rPr>
              <a:t>همجون حق </a:t>
            </a:r>
            <a:r>
              <a:rPr lang="fa-IR">
                <a:cs typeface="B Zar" panose="00000400000000000000" pitchFamily="2" charset="-78"/>
              </a:rPr>
              <a:t>ارائه دادخواست ، عقد قرارداد و ... در قانون  تشکیلات شوراها و شهرداری ها  مصوب سال </a:t>
            </a:r>
            <a:r>
              <a:rPr lang="fa-IR">
                <a:solidFill>
                  <a:srgbClr val="FF0000"/>
                </a:solidFill>
                <a:cs typeface="B Zar" panose="00000400000000000000" pitchFamily="2" charset="-78"/>
              </a:rPr>
              <a:t>1361</a:t>
            </a:r>
            <a:r>
              <a:rPr lang="fa-IR">
                <a:cs typeface="B Zar" panose="00000400000000000000" pitchFamily="2" charset="-78"/>
              </a:rPr>
              <a:t> به صراحت  مورد تاکید </a:t>
            </a:r>
            <a:r>
              <a:rPr lang="fa-IR">
                <a:cs typeface="B Zar" panose="00000400000000000000" pitchFamily="2" charset="-78"/>
              </a:rPr>
              <a:t>قرار </a:t>
            </a:r>
            <a:r>
              <a:rPr lang="fa-IR" smtClean="0">
                <a:cs typeface="B Zar" panose="00000400000000000000" pitchFamily="2" charset="-78"/>
              </a:rPr>
              <a:t>گرفته </a:t>
            </a:r>
            <a:r>
              <a:rPr lang="fa-IR">
                <a:cs typeface="B Zar" panose="00000400000000000000" pitchFamily="2" charset="-78"/>
              </a:rPr>
              <a:t>است به گونه ای </a:t>
            </a:r>
            <a:r>
              <a:rPr lang="fa-IR">
                <a:cs typeface="B Zar" panose="00000400000000000000" pitchFamily="2" charset="-78"/>
              </a:rPr>
              <a:t>که </a:t>
            </a:r>
            <a:r>
              <a:rPr lang="fa-IR" smtClean="0">
                <a:cs typeface="B Zar" panose="00000400000000000000" pitchFamily="2" charset="-78"/>
              </a:rPr>
              <a:t>در </a:t>
            </a:r>
            <a:r>
              <a:rPr lang="fa-IR">
                <a:cs typeface="B Zar" panose="00000400000000000000" pitchFamily="2" charset="-78"/>
              </a:rPr>
              <a:t>ماده 17 این قانون  امده است که : </a:t>
            </a:r>
          </a:p>
          <a:p>
            <a:endParaRPr lang="fa-IR"/>
          </a:p>
        </p:txBody>
      </p:sp>
    </p:spTree>
    <p:extLst>
      <p:ext uri="{BB962C8B-B14F-4D97-AF65-F5344CB8AC3E}">
        <p14:creationId xmlns:p14="http://schemas.microsoft.com/office/powerpoint/2010/main" val="2421420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«شوراها دارای شخصیت حقوقی بوده حق اقامه دعوی علیه  اشخاص حقیقی  حقوقی  و دفاع در مقابل دعای آنان علیه شورا را دارند. </a:t>
            </a:r>
          </a:p>
          <a:p>
            <a:pPr algn="just"/>
            <a:r>
              <a:rPr lang="fa-IR" smtClean="0">
                <a:cs typeface="B Zar" panose="00000400000000000000" pitchFamily="2" charset="-78"/>
              </a:rPr>
              <a:t>هر چند  که در قانون شهرداری ماده 3 مصوب  سال 1334 بیان شده  که شهرداری دارای شخصیت حقوقی است ولی در قانون تشکیلات شوراها  و شهدراری های صوب سال 1375 این امر </a:t>
            </a:r>
            <a:r>
              <a:rPr lang="fa-IR" smtClean="0">
                <a:cs typeface="B Zar" panose="00000400000000000000" pitchFamily="2" charset="-78"/>
              </a:rPr>
              <a:t>مسکوت </a:t>
            </a:r>
            <a:r>
              <a:rPr lang="fa-IR" smtClean="0">
                <a:cs typeface="B Zar" panose="00000400000000000000" pitchFamily="2" charset="-78"/>
              </a:rPr>
              <a:t>ماند و اشاره به شخصیت شوراها و شهرداری ها نشده است. </a:t>
            </a:r>
            <a:endParaRPr lang="fa-IR" smtClean="0">
              <a:cs typeface="B Zar" panose="00000400000000000000" pitchFamily="2" charset="-78"/>
            </a:endParaRP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838200" y="5388570"/>
            <a:ext cx="3127779"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 </a:t>
            </a:r>
            <a:r>
              <a:rPr lang="fa-IR" sz="4400">
                <a:cs typeface="B Zar" panose="00000400000000000000" pitchFamily="2" charset="-78"/>
              </a:rPr>
              <a:t>شخصیت </a:t>
            </a:r>
            <a:r>
              <a:rPr lang="fa-IR" sz="4400" smtClean="0">
                <a:cs typeface="B Zar" panose="00000400000000000000" pitchFamily="2" charset="-78"/>
              </a:rPr>
              <a:t>حقوقی</a:t>
            </a:r>
            <a:endPar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543047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از آن جا که سازمان های محلی د باید دارای ویژگی یا مشخه حومتی باشد  این ویژگی تا حدودی در سازمان های حملی انتخابی کشورمان «شورها وشهرداری ها» وجود دارد. به طوری که کارگزاران محلی (اعضاء شوراها) به طور مستقیم  و شهردار به طور غیر مستقیم توسط مردم محل انتخاب می شوند و رد برابر آنان پاسخ گو هستند. </a:t>
            </a:r>
            <a:endParaRPr lang="fa-IR"/>
          </a:p>
        </p:txBody>
      </p:sp>
    </p:spTree>
    <p:extLst>
      <p:ext uri="{BB962C8B-B14F-4D97-AF65-F5344CB8AC3E}">
        <p14:creationId xmlns:p14="http://schemas.microsoft.com/office/powerpoint/2010/main" val="4252956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البته گاهی اوقات این ویژگی به وسیله کارگزاران حکومت مرکزی «به ویژه وزارت کشور» مورد خدشه واقع می شود. به گونه ای که سازمان های محلی «</a:t>
            </a:r>
            <a:r>
              <a:rPr lang="fa-IR">
                <a:solidFill>
                  <a:srgbClr val="FF0000"/>
                </a:solidFill>
                <a:cs typeface="B Zar" panose="00000400000000000000" pitchFamily="2" charset="-78"/>
              </a:rPr>
              <a:t>به </a:t>
            </a:r>
            <a:r>
              <a:rPr lang="fa-IR">
                <a:solidFill>
                  <a:srgbClr val="FF0000"/>
                </a:solidFill>
                <a:cs typeface="B Zar" panose="00000400000000000000" pitchFamily="2" charset="-78"/>
              </a:rPr>
              <a:t>ویژه </a:t>
            </a:r>
            <a:r>
              <a:rPr lang="fa-IR" smtClean="0">
                <a:solidFill>
                  <a:srgbClr val="FF0000"/>
                </a:solidFill>
                <a:cs typeface="B Zar" panose="00000400000000000000" pitchFamily="2" charset="-78"/>
              </a:rPr>
              <a:t>شهرداری </a:t>
            </a:r>
            <a:r>
              <a:rPr lang="fa-IR">
                <a:solidFill>
                  <a:srgbClr val="FF0000"/>
                </a:solidFill>
                <a:cs typeface="B Zar" panose="00000400000000000000" pitchFamily="2" charset="-78"/>
              </a:rPr>
              <a:t>ها</a:t>
            </a:r>
            <a:r>
              <a:rPr lang="fa-IR">
                <a:cs typeface="B Zar" panose="00000400000000000000" pitchFamily="2" charset="-78"/>
              </a:rPr>
              <a:t>» را تحت فشار قرار می دهند  و تا صرفا </a:t>
            </a:r>
            <a:r>
              <a:rPr lang="fa-IR">
                <a:cs typeface="B Zar" panose="00000400000000000000" pitchFamily="2" charset="-78"/>
              </a:rPr>
              <a:t>طرح </a:t>
            </a:r>
            <a:r>
              <a:rPr lang="fa-IR" smtClean="0">
                <a:cs typeface="B Zar" panose="00000400000000000000" pitchFamily="2" charset="-78"/>
              </a:rPr>
              <a:t>ها </a:t>
            </a:r>
            <a:r>
              <a:rPr lang="fa-IR">
                <a:cs typeface="B Zar" panose="00000400000000000000" pitchFamily="2" charset="-78"/>
              </a:rPr>
              <a:t>و برنامه های تحمیلی حکومت مرکزی را به </a:t>
            </a:r>
            <a:r>
              <a:rPr lang="fa-IR">
                <a:cs typeface="B Zar" panose="00000400000000000000" pitchFamily="2" charset="-78"/>
              </a:rPr>
              <a:t>اجرا </a:t>
            </a:r>
            <a:r>
              <a:rPr lang="fa-IR" smtClean="0">
                <a:cs typeface="B Zar" panose="00000400000000000000" pitchFamily="2" charset="-78"/>
              </a:rPr>
              <a:t>درآورند </a:t>
            </a:r>
            <a:r>
              <a:rPr lang="fa-IR">
                <a:cs typeface="B Zar" panose="00000400000000000000" pitchFamily="2" charset="-78"/>
              </a:rPr>
              <a:t>و به </a:t>
            </a:r>
            <a:r>
              <a:rPr lang="fa-IR">
                <a:cs typeface="B Zar" panose="00000400000000000000" pitchFamily="2" charset="-78"/>
              </a:rPr>
              <a:t>جای </a:t>
            </a:r>
            <a:r>
              <a:rPr lang="fa-IR" smtClean="0">
                <a:cs typeface="B Zar" panose="00000400000000000000" pitchFamily="2" charset="-78"/>
              </a:rPr>
              <a:t>پاسخ </a:t>
            </a:r>
            <a:r>
              <a:rPr lang="fa-IR">
                <a:cs typeface="B Zar" panose="00000400000000000000" pitchFamily="2" charset="-78"/>
              </a:rPr>
              <a:t>گویی در مقابل مردم محلف در برابر حکومت مرکزی پاسخ گو باشند.</a:t>
            </a:r>
          </a:p>
        </p:txBody>
      </p:sp>
    </p:spTree>
    <p:extLst>
      <p:ext uri="{BB962C8B-B14F-4D97-AF65-F5344CB8AC3E}">
        <p14:creationId xmlns:p14="http://schemas.microsoft.com/office/powerpoint/2010/main" val="29876640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ج- از جمله  ویژگی های مهم یک سازمان محلی داشتن «استقلال قابل ملاحظه استا که سازمان های حملی در کشورما در این حوزه نیز با مشکلتی مواجه هستند.  بر اساس آن چه که در اصل متمم قانون اساسی آمده است. شوراها یکی از ارکان کشورند و اصولا باید خارج از سلسله مرابت سازمانی قوای سه گانه حکومتی « مجریهف مققنهه و قضاییه» عملکنند  هر شورا باید به طور مستقل عمل  نموده  و قسمت مدیریت هیچ مرجع حکومتیی باشد که البته هنوز چنین شراطی ایچجاد نشده است. </a:t>
            </a:r>
          </a:p>
        </p:txBody>
      </p:sp>
    </p:spTree>
    <p:extLst>
      <p:ext uri="{BB962C8B-B14F-4D97-AF65-F5344CB8AC3E}">
        <p14:creationId xmlns:p14="http://schemas.microsoft.com/office/powerpoint/2010/main" val="1532120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برخی از این مشکلات به ضعف قانون تشکیلات شوراها و شهرداری ها مربوط است و برخی دیگر نیز مربوط به طرز </a:t>
            </a:r>
            <a:r>
              <a:rPr lang="fa-IR">
                <a:cs typeface="B Zar" panose="00000400000000000000" pitchFamily="2" charset="-78"/>
              </a:rPr>
              <a:t>عملکرد </a:t>
            </a:r>
            <a:r>
              <a:rPr lang="fa-IR" smtClean="0">
                <a:cs typeface="B Zar" panose="00000400000000000000" pitchFamily="2" charset="-78"/>
              </a:rPr>
              <a:t>حکومت </a:t>
            </a:r>
            <a:r>
              <a:rPr lang="fa-IR">
                <a:cs typeface="B Zar" panose="00000400000000000000" pitchFamily="2" charset="-78"/>
              </a:rPr>
              <a:t>مرکزی است «دخالت در انتخاب شهردار، دخالت در برنامه ریزی و ...) در مجموع می توان  گفت که سازمان های محلی در ایران برای رسیدن به شرایط مطلوب مطابق با تعریف انجام شده از سازمان محلی، نیازمند اصلاحاتی در قانون </a:t>
            </a:r>
            <a:r>
              <a:rPr lang="fa-IR">
                <a:cs typeface="B Zar" panose="00000400000000000000" pitchFamily="2" charset="-78"/>
              </a:rPr>
              <a:t>تشکیلات </a:t>
            </a:r>
            <a:r>
              <a:rPr lang="fa-IR" smtClean="0">
                <a:cs typeface="B Zar" panose="00000400000000000000" pitchFamily="2" charset="-78"/>
              </a:rPr>
              <a:t>شوراها </a:t>
            </a:r>
            <a:r>
              <a:rPr lang="fa-IR">
                <a:cs typeface="B Zar" panose="00000400000000000000" pitchFamily="2" charset="-78"/>
              </a:rPr>
              <a:t>وشهرداری ها </a:t>
            </a:r>
            <a:r>
              <a:rPr lang="fa-IR">
                <a:cs typeface="B Zar" panose="00000400000000000000" pitchFamily="2" charset="-78"/>
              </a:rPr>
              <a:t>و </a:t>
            </a:r>
            <a:r>
              <a:rPr lang="fa-IR" smtClean="0">
                <a:cs typeface="B Zar" panose="00000400000000000000" pitchFamily="2" charset="-78"/>
              </a:rPr>
              <a:t>همچنین </a:t>
            </a:r>
            <a:r>
              <a:rPr lang="fa-IR">
                <a:cs typeface="B Zar" panose="00000400000000000000" pitchFamily="2" charset="-78"/>
              </a:rPr>
              <a:t>تعدیل رابطه حکومت مرکزی به سازمان محلی است به گونه ای که «رابطه همبستگی» جایگزین «رابطه قیومیت» شود. </a:t>
            </a:r>
          </a:p>
          <a:p>
            <a:endParaRPr lang="fa-IR"/>
          </a:p>
        </p:txBody>
      </p:sp>
      <p:sp>
        <p:nvSpPr>
          <p:cNvPr id="4" name="Flowchart: Process 3"/>
          <p:cNvSpPr/>
          <p:nvPr/>
        </p:nvSpPr>
        <p:spPr>
          <a:xfrm>
            <a:off x="2067951" y="4557932"/>
            <a:ext cx="3179298" cy="108321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«رابطه همبستگی» جایگزین «رابطه قیومیت» شود</a:t>
            </a:r>
            <a:endParaRPr lang="fa-IR" sz="2000" b="1">
              <a:solidFill>
                <a:srgbClr val="FF0000"/>
              </a:solidFill>
            </a:endParaRPr>
          </a:p>
        </p:txBody>
      </p:sp>
    </p:spTree>
    <p:extLst>
      <p:ext uri="{BB962C8B-B14F-4D97-AF65-F5344CB8AC3E}">
        <p14:creationId xmlns:p14="http://schemas.microsoft.com/office/powerpoint/2010/main" val="3661882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نوع شناسی سازمان های محلی در ایارن</a:t>
            </a:r>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به طور کلی سازمان های محلی را یم توان در قالب یک «نوع نشاسی « و به شرح جدول 1 دسته بنید نمود: </a:t>
            </a:r>
          </a:p>
          <a:p>
            <a:r>
              <a:rPr lang="fa-IR" smtClean="0">
                <a:cs typeface="B Zar" panose="00000400000000000000" pitchFamily="2" charset="-78"/>
              </a:rPr>
              <a:t>الف- تقسیم بندی بر اساس نحوه شکل گیری</a:t>
            </a:r>
          </a:p>
          <a:p>
            <a:r>
              <a:rPr lang="fa-IR" smtClean="0">
                <a:cs typeface="B Zar" panose="00000400000000000000" pitchFamily="2" charset="-78"/>
              </a:rPr>
              <a:t>سازمان محلی ممکن است با یکی از روش های ذیل ایجاد </a:t>
            </a:r>
            <a:r>
              <a:rPr lang="fa-IR" smtClean="0">
                <a:cs typeface="B Zar" panose="00000400000000000000" pitchFamily="2" charset="-78"/>
              </a:rPr>
              <a:t>گردد</a:t>
            </a:r>
            <a:endParaRPr lang="fa-IR" smtClean="0">
              <a:cs typeface="B Zar" panose="00000400000000000000" pitchFamily="2" charset="-78"/>
            </a:endParaRPr>
          </a:p>
        </p:txBody>
      </p:sp>
    </p:spTree>
    <p:extLst>
      <p:ext uri="{BB962C8B-B14F-4D97-AF65-F5344CB8AC3E}">
        <p14:creationId xmlns:p14="http://schemas.microsoft.com/office/powerpoint/2010/main" val="17179096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1. قانون خاص</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قوانین </a:t>
            </a:r>
            <a:r>
              <a:rPr lang="fa-IR">
                <a:cs typeface="B Zar" panose="00000400000000000000" pitchFamily="2" charset="-78"/>
              </a:rPr>
              <a:t>عادی </a:t>
            </a:r>
            <a:r>
              <a:rPr lang="fa-IR" smtClean="0">
                <a:cs typeface="B Zar" panose="00000400000000000000" pitchFamily="2" charset="-78"/>
              </a:rPr>
              <a:t>در </a:t>
            </a:r>
            <a:r>
              <a:rPr lang="fa-IR">
                <a:cs typeface="B Zar" panose="00000400000000000000" pitchFamily="2" charset="-78"/>
              </a:rPr>
              <a:t>پارلمان </a:t>
            </a:r>
            <a:r>
              <a:rPr lang="fa-IR" smtClean="0">
                <a:cs typeface="B Zar" panose="00000400000000000000" pitchFamily="2" charset="-78"/>
              </a:rPr>
              <a:t>راجع </a:t>
            </a:r>
            <a:r>
              <a:rPr lang="fa-IR">
                <a:cs typeface="B Zar" panose="00000400000000000000" pitchFamily="2" charset="-78"/>
              </a:rPr>
              <a:t>به یک سازمان محلی مشخص به تصویب می رسد مجر به ایجاد یک سازمان محلی می شود. </a:t>
            </a:r>
          </a:p>
          <a:p>
            <a:endParaRPr lang="fa-IR"/>
          </a:p>
        </p:txBody>
      </p:sp>
    </p:spTree>
    <p:extLst>
      <p:ext uri="{BB962C8B-B14F-4D97-AF65-F5344CB8AC3E}">
        <p14:creationId xmlns:p14="http://schemas.microsoft.com/office/powerpoint/2010/main" val="16774417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4103457"/>
              </p:ext>
            </p:extLst>
          </p:nvPr>
        </p:nvGraphicFramePr>
        <p:xfrm>
          <a:off x="838200" y="1838173"/>
          <a:ext cx="10515600" cy="3840480"/>
        </p:xfrm>
        <a:graphic>
          <a:graphicData uri="http://schemas.openxmlformats.org/drawingml/2006/table">
            <a:tbl>
              <a:tblPr rtl="1" firstRow="1" bandRow="1">
                <a:tableStyleId>{5C22544A-7EE6-4342-B048-85BDC9FD1C3A}</a:tableStyleId>
              </a:tblPr>
              <a:tblGrid>
                <a:gridCol w="4283299"/>
                <a:gridCol w="6232301"/>
              </a:tblGrid>
              <a:tr h="0">
                <a:tc>
                  <a:txBody>
                    <a:bodyPr/>
                    <a:lstStyle/>
                    <a:p>
                      <a:pPr rtl="1"/>
                      <a:r>
                        <a:rPr lang="fa-IR" b="1" smtClean="0">
                          <a:solidFill>
                            <a:srgbClr val="FF0000"/>
                          </a:solidFill>
                          <a:cs typeface="B Zar" panose="00000400000000000000" pitchFamily="2" charset="-78"/>
                        </a:rPr>
                        <a:t>مبنای تقسیم بندی</a:t>
                      </a:r>
                      <a:endParaRPr lang="fa-IR" b="1">
                        <a:solidFill>
                          <a:srgbClr val="FF0000"/>
                        </a:solidFill>
                        <a:cs typeface="B Zar" panose="00000400000000000000" pitchFamily="2" charset="-78"/>
                      </a:endParaRPr>
                    </a:p>
                  </a:txBody>
                  <a:tcPr>
                    <a:solidFill>
                      <a:schemeClr val="bg1">
                        <a:lumMod val="95000"/>
                      </a:schemeClr>
                    </a:solidFill>
                  </a:tcPr>
                </a:tc>
                <a:tc>
                  <a:txBody>
                    <a:bodyPr/>
                    <a:lstStyle/>
                    <a:p>
                      <a:pPr rtl="1"/>
                      <a:r>
                        <a:rPr lang="fa-IR" b="1" smtClean="0">
                          <a:solidFill>
                            <a:srgbClr val="FF0000"/>
                          </a:solidFill>
                          <a:cs typeface="B Zar" panose="00000400000000000000" pitchFamily="2" charset="-78"/>
                        </a:rPr>
                        <a:t>انواع سازمان های محلی</a:t>
                      </a:r>
                      <a:endParaRPr lang="fa-IR" b="1">
                        <a:solidFill>
                          <a:srgbClr val="FF0000"/>
                        </a:solidFill>
                        <a:cs typeface="B Zar" panose="00000400000000000000" pitchFamily="2" charset="-78"/>
                      </a:endParaRPr>
                    </a:p>
                  </a:txBody>
                  <a:tcPr>
                    <a:solidFill>
                      <a:schemeClr val="bg1">
                        <a:lumMod val="95000"/>
                      </a:schemeClr>
                    </a:solidFill>
                  </a:tcPr>
                </a:tc>
              </a:tr>
              <a:tr h="370840">
                <a:tc>
                  <a:txBody>
                    <a:bodyPr/>
                    <a:lstStyle/>
                    <a:p>
                      <a:pPr rtl="1"/>
                      <a:r>
                        <a:rPr lang="fa-IR" b="1" smtClean="0">
                          <a:solidFill>
                            <a:srgbClr val="FF0000"/>
                          </a:solidFill>
                          <a:cs typeface="B Zar" panose="00000400000000000000" pitchFamily="2" charset="-78"/>
                        </a:rPr>
                        <a:t>الف- نحوه شکل گیری</a:t>
                      </a:r>
                      <a:endParaRPr lang="fa-IR" b="1">
                        <a:solidFill>
                          <a:srgbClr val="FF0000"/>
                        </a:solidFill>
                        <a:cs typeface="B Zar" panose="00000400000000000000" pitchFamily="2" charset="-78"/>
                      </a:endParaRPr>
                    </a:p>
                  </a:txBody>
                  <a:tcPr>
                    <a:solidFill>
                      <a:schemeClr val="bg1">
                        <a:lumMod val="95000"/>
                      </a:schemeClr>
                    </a:solidFill>
                  </a:tcPr>
                </a:tc>
                <a:tc>
                  <a:txBody>
                    <a:bodyPr/>
                    <a:lstStyle/>
                    <a:p>
                      <a:pPr rtl="1"/>
                      <a:r>
                        <a:rPr lang="fa-IR" b="1" smtClean="0">
                          <a:cs typeface="B Zar" panose="00000400000000000000" pitchFamily="2" charset="-78"/>
                        </a:rPr>
                        <a:t>1- قانون</a:t>
                      </a:r>
                      <a:r>
                        <a:rPr lang="fa-IR" b="1" baseline="0" smtClean="0">
                          <a:cs typeface="B Zar" panose="00000400000000000000" pitchFamily="2" charset="-78"/>
                        </a:rPr>
                        <a:t> خاص 2- اساسنامه واحد و یکپارچه  3- اساسنام  طبقه بندی شده 4- اساسنامه  انتخابی  5- خود فرمانی (هوم رول)</a:t>
                      </a:r>
                      <a:endParaRPr lang="fa-IR" b="1">
                        <a:cs typeface="B Zar" panose="00000400000000000000" pitchFamily="2" charset="-78"/>
                      </a:endParaRPr>
                    </a:p>
                  </a:txBody>
                  <a:tcPr>
                    <a:solidFill>
                      <a:schemeClr val="bg1">
                        <a:lumMod val="95000"/>
                      </a:schemeClr>
                    </a:solidFill>
                  </a:tcPr>
                </a:tc>
              </a:tr>
              <a:tr h="370840">
                <a:tc>
                  <a:txBody>
                    <a:bodyPr/>
                    <a:lstStyle/>
                    <a:p>
                      <a:pPr rtl="1"/>
                      <a:r>
                        <a:rPr lang="fa-IR" b="1" smtClean="0">
                          <a:solidFill>
                            <a:srgbClr val="FF0000"/>
                          </a:solidFill>
                          <a:cs typeface="B Zar" panose="00000400000000000000" pitchFamily="2" charset="-78"/>
                        </a:rPr>
                        <a:t>ب- تقسیم بندی مدیریتی </a:t>
                      </a:r>
                      <a:endParaRPr lang="fa-IR" b="1">
                        <a:solidFill>
                          <a:srgbClr val="FF0000"/>
                        </a:solidFill>
                        <a:cs typeface="B Zar" panose="00000400000000000000" pitchFamily="2" charset="-78"/>
                      </a:endParaRPr>
                    </a:p>
                  </a:txBody>
                  <a:tcPr>
                    <a:solidFill>
                      <a:schemeClr val="bg1">
                        <a:lumMod val="95000"/>
                      </a:schemeClr>
                    </a:solidFill>
                  </a:tcPr>
                </a:tc>
                <a:tc>
                  <a:txBody>
                    <a:bodyPr/>
                    <a:lstStyle/>
                    <a:p>
                      <a:pPr rtl="1"/>
                      <a:r>
                        <a:rPr lang="fa-IR" b="1" smtClean="0">
                          <a:cs typeface="B Zar" panose="00000400000000000000" pitchFamily="2" charset="-78"/>
                        </a:rPr>
                        <a:t>1- سیستم شورا-شهردار</a:t>
                      </a:r>
                      <a:r>
                        <a:rPr lang="fa-IR" b="1" baseline="0" smtClean="0">
                          <a:cs typeface="B Zar" panose="00000400000000000000" pitchFamily="2" charset="-78"/>
                        </a:rPr>
                        <a:t> (َشهردار ضعیف و قوی) 2- سیستم کمیسیونی 3- سیستم شورا – مدیر- شهر</a:t>
                      </a:r>
                      <a:endParaRPr lang="fa-IR" b="1">
                        <a:cs typeface="B Zar" panose="00000400000000000000" pitchFamily="2" charset="-78"/>
                      </a:endParaRPr>
                    </a:p>
                  </a:txBody>
                  <a:tcPr>
                    <a:solidFill>
                      <a:schemeClr val="bg1">
                        <a:lumMod val="95000"/>
                      </a:schemeClr>
                    </a:solidFill>
                  </a:tcPr>
                </a:tc>
              </a:tr>
              <a:tr h="370840">
                <a:tc>
                  <a:txBody>
                    <a:bodyPr/>
                    <a:lstStyle/>
                    <a:p>
                      <a:pPr rtl="1"/>
                      <a:r>
                        <a:rPr lang="fa-IR" b="1" smtClean="0">
                          <a:solidFill>
                            <a:srgbClr val="FF0000"/>
                          </a:solidFill>
                          <a:cs typeface="B Zar" panose="00000400000000000000" pitchFamily="2" charset="-78"/>
                        </a:rPr>
                        <a:t>ج- تقسیم بندی</a:t>
                      </a:r>
                      <a:r>
                        <a:rPr lang="fa-IR" b="1" baseline="0" smtClean="0">
                          <a:solidFill>
                            <a:srgbClr val="FF0000"/>
                          </a:solidFill>
                          <a:cs typeface="B Zar" panose="00000400000000000000" pitchFamily="2" charset="-78"/>
                        </a:rPr>
                        <a:t> حقوقی</a:t>
                      </a:r>
                      <a:endParaRPr lang="fa-IR" b="1">
                        <a:solidFill>
                          <a:srgbClr val="FF0000"/>
                        </a:solidFill>
                        <a:cs typeface="B Zar" panose="00000400000000000000" pitchFamily="2" charset="-78"/>
                      </a:endParaRPr>
                    </a:p>
                  </a:txBody>
                  <a:tcPr>
                    <a:solidFill>
                      <a:schemeClr val="bg1">
                        <a:lumMod val="95000"/>
                      </a:schemeClr>
                    </a:solidFill>
                  </a:tcPr>
                </a:tc>
                <a:tc>
                  <a:txBody>
                    <a:bodyPr/>
                    <a:lstStyle/>
                    <a:p>
                      <a:pPr rtl="1"/>
                      <a:r>
                        <a:rPr lang="fa-IR" b="1" smtClean="0">
                          <a:cs typeface="B Zar" panose="00000400000000000000" pitchFamily="2" charset="-78"/>
                        </a:rPr>
                        <a:t> 1- سازمان های محلی با شخصیت</a:t>
                      </a:r>
                      <a:r>
                        <a:rPr lang="fa-IR" b="1" baseline="0" smtClean="0">
                          <a:cs typeface="B Zar" panose="00000400000000000000" pitchFamily="2" charset="-78"/>
                        </a:rPr>
                        <a:t> حقوقی  2- سازمتان  های محلی بتا شخصیت نیمه حققوقی</a:t>
                      </a:r>
                      <a:endParaRPr lang="fa-IR" b="1">
                        <a:cs typeface="B Zar" panose="00000400000000000000" pitchFamily="2" charset="-78"/>
                      </a:endParaRPr>
                    </a:p>
                  </a:txBody>
                  <a:tcPr>
                    <a:solidFill>
                      <a:schemeClr val="bg1">
                        <a:lumMod val="95000"/>
                      </a:schemeClr>
                    </a:solidFill>
                  </a:tcPr>
                </a:tc>
              </a:tr>
              <a:tr h="370840">
                <a:tc>
                  <a:txBody>
                    <a:bodyPr/>
                    <a:lstStyle/>
                    <a:p>
                      <a:pPr rtl="1"/>
                      <a:r>
                        <a:rPr lang="fa-IR" b="1" smtClean="0">
                          <a:solidFill>
                            <a:srgbClr val="FF0000"/>
                          </a:solidFill>
                          <a:cs typeface="B Zar" panose="00000400000000000000" pitchFamily="2" charset="-78"/>
                        </a:rPr>
                        <a:t>د0 تقسیم</a:t>
                      </a:r>
                      <a:r>
                        <a:rPr lang="fa-IR" b="1" baseline="0" smtClean="0">
                          <a:solidFill>
                            <a:srgbClr val="FF0000"/>
                          </a:solidFill>
                          <a:cs typeface="B Zar" panose="00000400000000000000" pitchFamily="2" charset="-78"/>
                        </a:rPr>
                        <a:t> بندی بر مبنای نواحی جغرافیایی  و تقسیمات کشور</a:t>
                      </a:r>
                      <a:endParaRPr lang="fa-IR" b="1">
                        <a:solidFill>
                          <a:srgbClr val="FF0000"/>
                        </a:solidFill>
                        <a:cs typeface="B Zar" panose="00000400000000000000" pitchFamily="2" charset="-78"/>
                      </a:endParaRPr>
                    </a:p>
                  </a:txBody>
                  <a:tcPr>
                    <a:solidFill>
                      <a:schemeClr val="bg1">
                        <a:lumMod val="95000"/>
                      </a:schemeClr>
                    </a:solidFill>
                  </a:tcPr>
                </a:tc>
                <a:tc>
                  <a:txBody>
                    <a:bodyPr/>
                    <a:lstStyle/>
                    <a:p>
                      <a:pPr rtl="1"/>
                      <a:r>
                        <a:rPr lang="fa-IR" b="1" smtClean="0">
                          <a:cs typeface="B Zar" panose="00000400000000000000" pitchFamily="2" charset="-78"/>
                        </a:rPr>
                        <a:t>متنساب با قانون تقسیمات کشوری</a:t>
                      </a:r>
                      <a:r>
                        <a:rPr lang="fa-IR" b="1" baseline="0" smtClean="0">
                          <a:cs typeface="B Zar" panose="00000400000000000000" pitchFamily="2" charset="-78"/>
                        </a:rPr>
                        <a:t> هر جامعه (د رایارن سامزان محلی  در روستا، بخش، شهر  و شهرک)</a:t>
                      </a:r>
                    </a:p>
                    <a:p>
                      <a:pPr rtl="1"/>
                      <a:endParaRPr lang="fa-IR" b="1">
                        <a:cs typeface="B Zar" panose="00000400000000000000" pitchFamily="2" charset="-78"/>
                      </a:endParaRPr>
                    </a:p>
                  </a:txBody>
                  <a:tcPr>
                    <a:solidFill>
                      <a:schemeClr val="bg1">
                        <a:lumMod val="95000"/>
                      </a:schemeClr>
                    </a:solidFill>
                  </a:tcPr>
                </a:tc>
              </a:tr>
              <a:tr h="370840">
                <a:tc>
                  <a:txBody>
                    <a:bodyPr/>
                    <a:lstStyle/>
                    <a:p>
                      <a:pPr rtl="1"/>
                      <a:r>
                        <a:rPr lang="fa-IR" b="1" smtClean="0">
                          <a:solidFill>
                            <a:srgbClr val="FF0000"/>
                          </a:solidFill>
                          <a:cs typeface="B Zar" panose="00000400000000000000" pitchFamily="2" charset="-78"/>
                        </a:rPr>
                        <a:t>ه- تقسیم بندی سیاسی </a:t>
                      </a:r>
                      <a:endParaRPr lang="fa-IR" b="1">
                        <a:solidFill>
                          <a:srgbClr val="FF0000"/>
                        </a:solidFill>
                        <a:cs typeface="B Zar" panose="00000400000000000000" pitchFamily="2" charset="-78"/>
                      </a:endParaRPr>
                    </a:p>
                  </a:txBody>
                  <a:tcPr>
                    <a:solidFill>
                      <a:schemeClr val="bg1">
                        <a:lumMod val="95000"/>
                      </a:schemeClr>
                    </a:solidFill>
                  </a:tcPr>
                </a:tc>
                <a:tc>
                  <a:txBody>
                    <a:bodyPr/>
                    <a:lstStyle/>
                    <a:p>
                      <a:pPr rtl="1"/>
                      <a:r>
                        <a:rPr lang="fa-IR" b="1" smtClean="0">
                          <a:cs typeface="B Zar" panose="00000400000000000000" pitchFamily="2" charset="-78"/>
                        </a:rPr>
                        <a:t>1-مدیریت محلی انتصابی 2- هیات های خاص 3- سامزان های محلی انتخابی</a:t>
                      </a:r>
                      <a:endParaRPr lang="fa-IR" b="1">
                        <a:cs typeface="B Zar" panose="00000400000000000000" pitchFamily="2" charset="-78"/>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12717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 ظهور مدیریت دولتی نوین یا مدیریت گرایی و واگذاری امر محلی به مردم در محل سازمان های محلی به جایگاه ارزشمندی دست یازیدده اند که تقریبا اکثر کشورهای دنیا آن را به  عنوان  پیش نیاز توسعه مورد توجه جدی قرار داده اند. در کشور ما نیز با تشکیل سازمان های محلی </a:t>
            </a:r>
          </a:p>
          <a:p>
            <a:endParaRPr lang="fa-IR"/>
          </a:p>
        </p:txBody>
      </p:sp>
      <p:sp>
        <p:nvSpPr>
          <p:cNvPr id="4" name="Flowchart: Process 3"/>
          <p:cNvSpPr/>
          <p:nvPr/>
        </p:nvSpPr>
        <p:spPr>
          <a:xfrm>
            <a:off x="838200" y="4634340"/>
            <a:ext cx="2546253" cy="942536"/>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مدیریت گرایی</a:t>
            </a:r>
            <a:endParaRPr lang="fa-IR" sz="2800" b="1">
              <a:solidFill>
                <a:srgbClr val="FF0000"/>
              </a:solidFill>
            </a:endParaRPr>
          </a:p>
        </p:txBody>
      </p:sp>
    </p:spTree>
    <p:extLst>
      <p:ext uri="{BB962C8B-B14F-4D97-AF65-F5344CB8AC3E}">
        <p14:creationId xmlns:p14="http://schemas.microsoft.com/office/powerpoint/2010/main" val="35093850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اساسنامه  واحدئ و یکپارچه: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تصویب یک قانون کلی به وسیله قوه مقننه ملی (در دولت های بسیط) یا قوه مقننه ایالتی (در کشورهای فدرال) یک شکل مشترک حکومتی برای تمامی سازمان های  محلی به وجود می آید. </a:t>
            </a:r>
            <a:r>
              <a:rPr lang="fa-IR" smtClean="0">
                <a:cs typeface="B Zar" panose="00000400000000000000" pitchFamily="2" charset="-78"/>
              </a:rPr>
              <a:t>پ</a:t>
            </a:r>
            <a:endParaRPr lang="fa-IR" smtClean="0">
              <a:cs typeface="B Zar" panose="00000400000000000000" pitchFamily="2" charset="-78"/>
            </a:endParaRPr>
          </a:p>
        </p:txBody>
      </p:sp>
    </p:spTree>
    <p:extLst>
      <p:ext uri="{BB962C8B-B14F-4D97-AF65-F5344CB8AC3E}">
        <p14:creationId xmlns:p14="http://schemas.microsoft.com/office/powerpoint/2010/main" val="2162318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3- اساسنامه  طبقه  </a:t>
            </a:r>
            <a:r>
              <a:rPr lang="fa-IR">
                <a:solidFill>
                  <a:srgbClr val="FF0000"/>
                </a:solidFill>
                <a:cs typeface="B Zar" panose="00000400000000000000" pitchFamily="2" charset="-78"/>
              </a:rPr>
              <a:t>بندی </a:t>
            </a:r>
            <a:r>
              <a:rPr lang="fa-IR" smtClean="0">
                <a:solidFill>
                  <a:srgbClr val="FF0000"/>
                </a:solidFill>
                <a:cs typeface="B Zar" panose="00000400000000000000" pitchFamily="2" charset="-78"/>
              </a:rPr>
              <a:t>شده</a:t>
            </a:r>
            <a:r>
              <a:rPr lang="fa-IR">
                <a:solidFill>
                  <a:srgbClr val="FF0000"/>
                </a:solidFill>
                <a:cs typeface="B Zar" panose="00000400000000000000" pitchFamily="2" charset="-78"/>
              </a:rPr>
              <a:t>:</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a:t>
            </a:r>
            <a:r>
              <a:rPr lang="fa-IR">
                <a:cs typeface="B Zar" panose="00000400000000000000" pitchFamily="2" charset="-78"/>
              </a:rPr>
              <a:t>تصویب قاون کلی در مجلس کلیه سازمان های </a:t>
            </a:r>
            <a:r>
              <a:rPr lang="fa-IR">
                <a:cs typeface="B Zar" panose="00000400000000000000" pitchFamily="2" charset="-78"/>
              </a:rPr>
              <a:t>حلی </a:t>
            </a:r>
            <a:r>
              <a:rPr lang="fa-IR" smtClean="0">
                <a:cs typeface="B Zar" panose="00000400000000000000" pitchFamily="2" charset="-78"/>
              </a:rPr>
              <a:t>طبقه </a:t>
            </a:r>
            <a:r>
              <a:rPr lang="fa-IR">
                <a:cs typeface="B Zar" panose="00000400000000000000" pitchFamily="2" charset="-78"/>
              </a:rPr>
              <a:t>بندی می شوند که عمدتا معیار جمعیت  به عنوان مبنای طبقه بندی قرار </a:t>
            </a:r>
            <a:r>
              <a:rPr lang="fa-IR">
                <a:cs typeface="B Zar" panose="00000400000000000000" pitchFamily="2" charset="-78"/>
              </a:rPr>
              <a:t>می </a:t>
            </a:r>
            <a:r>
              <a:rPr lang="fa-IR" smtClean="0">
                <a:cs typeface="B Zar" panose="00000400000000000000" pitchFamily="2" charset="-78"/>
              </a:rPr>
              <a:t>گیرد </a:t>
            </a:r>
            <a:r>
              <a:rPr lang="fa-IR">
                <a:cs typeface="B Zar" panose="00000400000000000000" pitchFamily="2" charset="-78"/>
              </a:rPr>
              <a:t>و برای سازمان های محلی با اندازه های مختلف قوانین و وظایف متفاوتی  به وسیله مقامات حکومتی  برا یاجاد سازمان های محلی </a:t>
            </a:r>
            <a:r>
              <a:rPr lang="fa-IR">
                <a:cs typeface="B Zar" panose="00000400000000000000" pitchFamily="2" charset="-78"/>
              </a:rPr>
              <a:t>تدوین </a:t>
            </a:r>
            <a:r>
              <a:rPr lang="fa-IR" smtClean="0">
                <a:cs typeface="B Zar" panose="00000400000000000000" pitchFamily="2" charset="-78"/>
              </a:rPr>
              <a:t>و </a:t>
            </a:r>
            <a:r>
              <a:rPr lang="fa-IR">
                <a:cs typeface="B Zar" panose="00000400000000000000" pitchFamily="2" charset="-78"/>
              </a:rPr>
              <a:t>به اجرا در </a:t>
            </a:r>
            <a:r>
              <a:rPr lang="fa-IR">
                <a:cs typeface="B Zar" panose="00000400000000000000" pitchFamily="2" charset="-78"/>
              </a:rPr>
              <a:t>می </a:t>
            </a:r>
            <a:r>
              <a:rPr lang="fa-IR" smtClean="0">
                <a:cs typeface="B Zar" panose="00000400000000000000" pitchFamily="2" charset="-78"/>
              </a:rPr>
              <a:t>آید</a:t>
            </a:r>
            <a:r>
              <a:rPr lang="fa-IR">
                <a:cs typeface="B Zar" panose="00000400000000000000" pitchFamily="2" charset="-78"/>
              </a:rPr>
              <a:t>. </a:t>
            </a:r>
          </a:p>
          <a:p>
            <a:endParaRPr lang="fa-IR"/>
          </a:p>
        </p:txBody>
      </p:sp>
      <p:sp>
        <p:nvSpPr>
          <p:cNvPr id="4" name="Rectangle 3"/>
          <p:cNvSpPr/>
          <p:nvPr/>
        </p:nvSpPr>
        <p:spPr>
          <a:xfrm>
            <a:off x="944874" y="5388570"/>
            <a:ext cx="2874505"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معیار جمعیت</a:t>
            </a: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872108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قانون تشکیلات و وظایف شوراهای اسلامی ایران  به عنوان اساسانامه سازمان های حملی، در مواد 68 ، 69، 70؛ 71 وظایف جداگانه ای را تحت عنوان وظایف شوراهای اسلامی روستا، بخش شهر و شهرک بیان نموده و به عبارت دیگر در این اساسنامه واحد متناسب با تقسیمات کشوری هر یک از شوراهای </a:t>
            </a:r>
            <a:r>
              <a:rPr lang="fa-IR" smtClean="0">
                <a:cs typeface="B Zar" panose="00000400000000000000" pitchFamily="2" charset="-78"/>
              </a:rPr>
              <a:t>اسلامی </a:t>
            </a:r>
            <a:r>
              <a:rPr lang="fa-IR" smtClean="0">
                <a:cs typeface="B Zar" panose="00000400000000000000" pitchFamily="2" charset="-78"/>
              </a:rPr>
              <a:t>دارای تشکیلات و وظایف خاص خود است. </a:t>
            </a:r>
            <a:endParaRPr lang="fa-IR">
              <a:cs typeface="B Zar" panose="00000400000000000000" pitchFamily="2" charset="-78"/>
            </a:endParaRPr>
          </a:p>
        </p:txBody>
      </p:sp>
    </p:spTree>
    <p:extLst>
      <p:ext uri="{BB962C8B-B14F-4D97-AF65-F5344CB8AC3E}">
        <p14:creationId xmlns:p14="http://schemas.microsoft.com/office/powerpoint/2010/main" val="9592748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4- اساسنامه انتخابی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a:t>
            </a:r>
            <a:r>
              <a:rPr lang="fa-IR" smtClean="0">
                <a:cs typeface="B Zar" panose="00000400000000000000" pitchFamily="2" charset="-78"/>
              </a:rPr>
              <a:t>برخی از سازمان های محلی به ویژه  در </a:t>
            </a:r>
            <a:r>
              <a:rPr lang="fa-IR" smtClean="0">
                <a:cs typeface="B Zar" panose="00000400000000000000" pitchFamily="2" charset="-78"/>
              </a:rPr>
              <a:t>کشورهای </a:t>
            </a:r>
            <a:r>
              <a:rPr lang="fa-IR" smtClean="0">
                <a:cs typeface="B Zar" panose="00000400000000000000" pitchFamily="2" charset="-78"/>
              </a:rPr>
              <a:t>غربی به وسیله </a:t>
            </a:r>
            <a:r>
              <a:rPr lang="fa-IR" smtClean="0">
                <a:cs typeface="B Zar" panose="00000400000000000000" pitchFamily="2" charset="-78"/>
              </a:rPr>
              <a:t>اساسنامه </a:t>
            </a:r>
            <a:r>
              <a:rPr lang="fa-IR" smtClean="0">
                <a:cs typeface="B Zar" panose="00000400000000000000" pitchFamily="2" charset="-78"/>
              </a:rPr>
              <a:t>انتخابی (گزینشی) موجودیت می باشد. به این ترتیب که با تصویب یک قانون کلی در پارلمان و قرار دادن بدیل ها  و گزینه های مختلف به هر محل </a:t>
            </a:r>
            <a:r>
              <a:rPr lang="fa-IR" smtClean="0">
                <a:cs typeface="B Zar" panose="00000400000000000000" pitchFamily="2" charset="-78"/>
              </a:rPr>
              <a:t>این اجازه </a:t>
            </a:r>
            <a:r>
              <a:rPr lang="fa-IR" smtClean="0">
                <a:cs typeface="B Zar" panose="00000400000000000000" pitchFamily="2" charset="-78"/>
              </a:rPr>
              <a:t>داده می شود که مطبق میل و مقتضیات خود یک گزینه یا بدیل را انتخاب نماید. </a:t>
            </a:r>
            <a:endParaRPr lang="fa-IR">
              <a:cs typeface="B Zar" panose="00000400000000000000" pitchFamily="2" charset="-78"/>
            </a:endParaRPr>
          </a:p>
        </p:txBody>
      </p:sp>
    </p:spTree>
    <p:extLst>
      <p:ext uri="{BB962C8B-B14F-4D97-AF65-F5344CB8AC3E}">
        <p14:creationId xmlns:p14="http://schemas.microsoft.com/office/powerpoint/2010/main" val="252313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5- </a:t>
            </a:r>
            <a:r>
              <a:rPr lang="fa-IR" smtClean="0">
                <a:solidFill>
                  <a:srgbClr val="FF0000"/>
                </a:solidFill>
                <a:cs typeface="B Zar" panose="00000400000000000000" pitchFamily="2" charset="-78"/>
              </a:rPr>
              <a:t>خود فرمانی (هوم رول) </a:t>
            </a:r>
            <a:r>
              <a:rPr lang="fa-IR" smtClean="0">
                <a:cs typeface="B Zar" panose="00000400000000000000" pitchFamily="2" charset="-78"/>
              </a:rPr>
              <a:t>در بعضی ایالات امریکا از طریق ایحاد اساسنامه  به وسیله  خود مردم محلف حق خودگردانی محلی به مردم محل سپرده شده است. بدین صورت که خود اساسنامه ای را بر اساس ویژگی های محلی تنظیم و تدوین نمایند. بنابراین قدرت خودگرداین بدون مداخله قوانین ایالتی به سازمان های محلی  و مردم محل اعطا شده است که البته  این به معنی استقلال کامل سازمان محلی نیست و موضوعی صرفا نسبی است</a:t>
            </a:r>
            <a:r>
              <a:rPr lang="fa-IR" smtClean="0">
                <a:cs typeface="B Zar" panose="00000400000000000000" pitchFamily="2" charset="-78"/>
              </a:rPr>
              <a:t>.</a:t>
            </a:r>
          </a:p>
          <a:p>
            <a:pPr marL="0" indent="0" algn="just">
              <a:buNone/>
            </a:pPr>
            <a:endParaRPr lang="fa-IR" smtClean="0">
              <a:cs typeface="B Zar" panose="00000400000000000000" pitchFamily="2" charset="-78"/>
            </a:endParaRPr>
          </a:p>
        </p:txBody>
      </p:sp>
      <p:sp>
        <p:nvSpPr>
          <p:cNvPr id="4" name="Rectangle 3"/>
          <p:cNvSpPr/>
          <p:nvPr/>
        </p:nvSpPr>
        <p:spPr>
          <a:xfrm>
            <a:off x="838200" y="5530632"/>
            <a:ext cx="488627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lIns="91440" tIns="45720" rIns="91440" bIns="45720">
            <a:spAutoFit/>
          </a:bodyPr>
          <a:lstStyle/>
          <a:p>
            <a:pPr algn="ctr"/>
            <a:r>
              <a:rPr lang="fa-IR" sz="3600">
                <a:cs typeface="B Zar" panose="00000400000000000000" pitchFamily="2" charset="-78"/>
              </a:rPr>
              <a:t>ایحاد اساسنامه  به وسیله  خود مردم</a:t>
            </a:r>
            <a:endParaRPr lang="en-US" sz="3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6179185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خود فرمانی (هوم رول) بر دو نوع است</a:t>
            </a:r>
            <a:r>
              <a:rPr lang="fa-IR">
                <a:cs typeface="B Zar" panose="00000400000000000000" pitchFamily="2" charset="-78"/>
              </a:rPr>
              <a:t>. </a:t>
            </a:r>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الف- </a:t>
            </a:r>
            <a:r>
              <a:rPr lang="fa-IR">
                <a:solidFill>
                  <a:srgbClr val="FF0000"/>
                </a:solidFill>
                <a:cs typeface="B Zar" panose="00000400000000000000" pitchFamily="2" charset="-78"/>
              </a:rPr>
              <a:t>خودفرمانی قانون اساسی</a:t>
            </a:r>
            <a:r>
              <a:rPr lang="fa-IR">
                <a:cs typeface="B Zar" panose="00000400000000000000" pitchFamily="2" charset="-78"/>
              </a:rPr>
              <a:t>: حق ایجاد سازمان خودگردان از طریق قانون اساسی ایالتی اعطا شده است (تقریبا نیمی از  ایالات آمریکا</a:t>
            </a:r>
          </a:p>
          <a:p>
            <a:pPr algn="just"/>
            <a:r>
              <a:rPr lang="fa-IR">
                <a:solidFill>
                  <a:srgbClr val="FF0000"/>
                </a:solidFill>
                <a:cs typeface="B Zar" panose="00000400000000000000" pitchFamily="2" charset="-78"/>
              </a:rPr>
              <a:t>ب- خودفرمانی قانون عادی</a:t>
            </a:r>
            <a:r>
              <a:rPr lang="fa-IR">
                <a:cs typeface="B Zar" panose="00000400000000000000" pitchFamily="2" charset="-78"/>
              </a:rPr>
              <a:t>: خودگردانی محلی حقی است که از </a:t>
            </a:r>
            <a:r>
              <a:rPr lang="fa-IR">
                <a:cs typeface="B Zar" panose="00000400000000000000" pitchFamily="2" charset="-78"/>
              </a:rPr>
              <a:t>طریق </a:t>
            </a:r>
            <a:r>
              <a:rPr lang="fa-IR" smtClean="0">
                <a:cs typeface="B Zar" panose="00000400000000000000" pitchFamily="2" charset="-78"/>
              </a:rPr>
              <a:t>قوانینی که </a:t>
            </a:r>
            <a:r>
              <a:rPr lang="fa-IR">
                <a:cs typeface="B Zar" panose="00000400000000000000" pitchFamily="2" charset="-78"/>
              </a:rPr>
              <a:t>به وسیله مجلس </a:t>
            </a:r>
            <a:r>
              <a:rPr lang="fa-IR">
                <a:cs typeface="B Zar" panose="00000400000000000000" pitchFamily="2" charset="-78"/>
              </a:rPr>
              <a:t>مقننه </a:t>
            </a:r>
            <a:r>
              <a:rPr lang="fa-IR" smtClean="0">
                <a:cs typeface="B Zar" panose="00000400000000000000" pitchFamily="2" charset="-78"/>
              </a:rPr>
              <a:t>ایالت </a:t>
            </a:r>
            <a:r>
              <a:rPr lang="fa-IR">
                <a:cs typeface="B Zar" panose="00000400000000000000" pitchFamily="2" charset="-78"/>
              </a:rPr>
              <a:t>به تصویب </a:t>
            </a:r>
            <a:r>
              <a:rPr lang="fa-IR">
                <a:cs typeface="B Zar" panose="00000400000000000000" pitchFamily="2" charset="-78"/>
              </a:rPr>
              <a:t>رسیده </a:t>
            </a:r>
            <a:r>
              <a:rPr lang="fa-IR" smtClean="0">
                <a:cs typeface="B Zar" panose="00000400000000000000" pitchFamily="2" charset="-78"/>
              </a:rPr>
              <a:t>ایجاد </a:t>
            </a:r>
            <a:r>
              <a:rPr lang="fa-IR">
                <a:cs typeface="B Zar" panose="00000400000000000000" pitchFamily="2" charset="-78"/>
              </a:rPr>
              <a:t>می گردد</a:t>
            </a:r>
            <a:r>
              <a:rPr lang="fa-IR">
                <a:cs typeface="B Zar" panose="00000400000000000000" pitchFamily="2" charset="-78"/>
              </a:rPr>
              <a:t>. </a:t>
            </a:r>
            <a:r>
              <a:rPr lang="fa-IR" smtClean="0">
                <a:cs typeface="B Zar" panose="00000400000000000000" pitchFamily="2" charset="-78"/>
              </a:rPr>
              <a:t>البته </a:t>
            </a:r>
            <a:r>
              <a:rPr lang="fa-IR">
                <a:cs typeface="B Zar" panose="00000400000000000000" pitchFamily="2" charset="-78"/>
              </a:rPr>
              <a:t>تعداد کمی از ایالات در آمریکا  این </a:t>
            </a:r>
            <a:r>
              <a:rPr lang="fa-IR">
                <a:cs typeface="B Zar" panose="00000400000000000000" pitchFamily="2" charset="-78"/>
              </a:rPr>
              <a:t>نوع </a:t>
            </a:r>
            <a:r>
              <a:rPr lang="fa-IR" smtClean="0">
                <a:cs typeface="B Zar" panose="00000400000000000000" pitchFamily="2" charset="-78"/>
              </a:rPr>
              <a:t>خودفرمانی </a:t>
            </a:r>
            <a:r>
              <a:rPr lang="fa-IR">
                <a:cs typeface="B Zar" panose="00000400000000000000" pitchFamily="2" charset="-78"/>
              </a:rPr>
              <a:t>را ایجاد نموده اند. </a:t>
            </a:r>
            <a:r>
              <a:rPr lang="fa-IR">
                <a:cs typeface="B Zar" panose="00000400000000000000" pitchFamily="2" charset="-78"/>
              </a:rPr>
              <a:t>اختیار </a:t>
            </a:r>
            <a:r>
              <a:rPr lang="fa-IR" smtClean="0">
                <a:cs typeface="B Zar" panose="00000400000000000000" pitchFamily="2" charset="-78"/>
              </a:rPr>
              <a:t>را لازم </a:t>
            </a:r>
            <a:r>
              <a:rPr lang="fa-IR">
                <a:cs typeface="B Zar" panose="00000400000000000000" pitchFamily="2" charset="-78"/>
              </a:rPr>
              <a:t>برای </a:t>
            </a:r>
            <a:r>
              <a:rPr lang="fa-IR" smtClean="0">
                <a:cs typeface="B Zar" panose="00000400000000000000" pitchFamily="2" charset="-78"/>
              </a:rPr>
              <a:t>اعمال </a:t>
            </a:r>
            <a:r>
              <a:rPr lang="fa-IR">
                <a:cs typeface="B Zar" panose="00000400000000000000" pitchFamily="2" charset="-78"/>
              </a:rPr>
              <a:t>تمامی قدرت ها توسط این گونه  سازمان های محلی فراهم است و به عبارت دیگر </a:t>
            </a:r>
            <a:r>
              <a:rPr lang="fa-IR">
                <a:solidFill>
                  <a:srgbClr val="FF0000"/>
                </a:solidFill>
                <a:cs typeface="B Zar" panose="00000400000000000000" pitchFamily="2" charset="-78"/>
              </a:rPr>
              <a:t>وسیعترین </a:t>
            </a:r>
            <a:r>
              <a:rPr lang="fa-IR" smtClean="0">
                <a:solidFill>
                  <a:srgbClr val="FF0000"/>
                </a:solidFill>
                <a:cs typeface="B Zar" panose="00000400000000000000" pitchFamily="2" charset="-78"/>
              </a:rPr>
              <a:t>نوع </a:t>
            </a:r>
            <a:r>
              <a:rPr lang="fa-IR">
                <a:solidFill>
                  <a:srgbClr val="FF0000"/>
                </a:solidFill>
                <a:cs typeface="B Zar" panose="00000400000000000000" pitchFamily="2" charset="-78"/>
              </a:rPr>
              <a:t>اقتداری  </a:t>
            </a:r>
            <a:r>
              <a:rPr lang="fa-IR">
                <a:cs typeface="B Zar" panose="00000400000000000000" pitchFamily="2" charset="-78"/>
              </a:rPr>
              <a:t>است که برای یک شکل سازمان محلی </a:t>
            </a:r>
            <a:r>
              <a:rPr lang="fa-IR">
                <a:cs typeface="B Zar" panose="00000400000000000000" pitchFamily="2" charset="-78"/>
              </a:rPr>
              <a:t>انتخاب </a:t>
            </a:r>
            <a:r>
              <a:rPr lang="fa-IR" smtClean="0">
                <a:cs typeface="B Zar" panose="00000400000000000000" pitchFamily="2" charset="-78"/>
              </a:rPr>
              <a:t>می </a:t>
            </a:r>
            <a:r>
              <a:rPr lang="fa-IR">
                <a:cs typeface="B Zar" panose="00000400000000000000" pitchFamily="2" charset="-78"/>
              </a:rPr>
              <a:t>شود. </a:t>
            </a:r>
            <a:r>
              <a:rPr lang="fa-IR">
                <a:cs typeface="B Zar" panose="00000400000000000000" pitchFamily="2" charset="-78"/>
              </a:rPr>
              <a:t>البته </a:t>
            </a:r>
            <a:r>
              <a:rPr lang="fa-IR" smtClean="0">
                <a:cs typeface="B Zar" panose="00000400000000000000" pitchFamily="2" charset="-78"/>
              </a:rPr>
              <a:t>خودفرمانی </a:t>
            </a:r>
            <a:r>
              <a:rPr lang="fa-IR">
                <a:cs typeface="B Zar" panose="00000400000000000000" pitchFamily="2" charset="-78"/>
              </a:rPr>
              <a:t>قانون اساسی نسبت </a:t>
            </a:r>
            <a:r>
              <a:rPr lang="fa-IR">
                <a:cs typeface="B Zar" panose="00000400000000000000" pitchFamily="2" charset="-78"/>
              </a:rPr>
              <a:t>به </a:t>
            </a:r>
            <a:r>
              <a:rPr lang="fa-IR" smtClean="0">
                <a:cs typeface="B Zar" panose="00000400000000000000" pitchFamily="2" charset="-78"/>
              </a:rPr>
              <a:t>خودفرمانی </a:t>
            </a:r>
            <a:r>
              <a:rPr lang="fa-IR">
                <a:cs typeface="B Zar" panose="00000400000000000000" pitchFamily="2" charset="-78"/>
              </a:rPr>
              <a:t>قوانین عادی از اقتدار بیشتری برخوردار است. </a:t>
            </a:r>
            <a:endParaRPr lang="fa-IR">
              <a:cs typeface="B Zar" panose="00000400000000000000" pitchFamily="2" charset="-78"/>
            </a:endParaRPr>
          </a:p>
        </p:txBody>
      </p:sp>
    </p:spTree>
    <p:extLst>
      <p:ext uri="{BB962C8B-B14F-4D97-AF65-F5344CB8AC3E}">
        <p14:creationId xmlns:p14="http://schemas.microsoft.com/office/powerpoint/2010/main" val="21798374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 تقسیم بندی مدیریتی</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سازمان های محلی همانند هر سازمان دیگر  نیازمند ساختاری هستند  تا ضمن تقیمس کار بین اجزا روابط بین آنها را نیز تنظیم نماید. امروزه وظایف حکومت ها  در قالب قوای سه گانه «مقننه، مجریه و قضاییه» تحقق می پذیرد  و  </a:t>
            </a:r>
            <a:r>
              <a:rPr lang="fa-IR" smtClean="0">
                <a:cs typeface="B Zar" panose="00000400000000000000" pitchFamily="2" charset="-78"/>
              </a:rPr>
              <a:t>از </a:t>
            </a:r>
            <a:r>
              <a:rPr lang="fa-IR">
                <a:cs typeface="B Zar" panose="00000400000000000000" pitchFamily="2" charset="-78"/>
              </a:rPr>
              <a:t>آن </a:t>
            </a:r>
            <a:r>
              <a:rPr lang="fa-IR" smtClean="0">
                <a:cs typeface="B Zar" panose="00000400000000000000" pitchFamily="2" charset="-78"/>
              </a:rPr>
              <a:t>جا که </a:t>
            </a:r>
            <a:r>
              <a:rPr lang="fa-IR" smtClean="0">
                <a:cs typeface="B Zar" panose="00000400000000000000" pitchFamily="2" charset="-78"/>
              </a:rPr>
              <a:t>سازمان </a:t>
            </a:r>
            <a:r>
              <a:rPr lang="fa-IR" smtClean="0">
                <a:cs typeface="B Zar" panose="00000400000000000000" pitchFamily="2" charset="-78"/>
              </a:rPr>
              <a:t>محلی  یز دارای ویژگی حکومتی است. به نوعی </a:t>
            </a:r>
            <a:r>
              <a:rPr lang="fa-IR" smtClean="0">
                <a:cs typeface="B Zar" panose="00000400000000000000" pitchFamily="2" charset="-78"/>
              </a:rPr>
              <a:t>می </a:t>
            </a:r>
            <a:r>
              <a:rPr lang="fa-IR" smtClean="0">
                <a:cs typeface="B Zar" panose="00000400000000000000" pitchFamily="2" charset="-78"/>
              </a:rPr>
              <a:t>توان این </a:t>
            </a:r>
            <a:r>
              <a:rPr lang="fa-IR" smtClean="0">
                <a:cs typeface="B Zar" panose="00000400000000000000" pitchFamily="2" charset="-78"/>
              </a:rPr>
              <a:t>الگو </a:t>
            </a:r>
            <a:r>
              <a:rPr lang="fa-IR" smtClean="0">
                <a:cs typeface="B Zar" panose="00000400000000000000" pitchFamily="2" charset="-78"/>
              </a:rPr>
              <a:t>ار برای </a:t>
            </a:r>
            <a:r>
              <a:rPr lang="fa-IR" smtClean="0">
                <a:cs typeface="B Zar" panose="00000400000000000000" pitchFamily="2" charset="-78"/>
              </a:rPr>
              <a:t>اداره </a:t>
            </a:r>
            <a:r>
              <a:rPr lang="fa-IR" smtClean="0">
                <a:cs typeface="B Zar" panose="00000400000000000000" pitchFamily="2" charset="-78"/>
              </a:rPr>
              <a:t>امور آنها  نیز </a:t>
            </a:r>
            <a:r>
              <a:rPr lang="fa-IR" smtClean="0">
                <a:cs typeface="B Zar" panose="00000400000000000000" pitchFamily="2" charset="-78"/>
              </a:rPr>
              <a:t>به کار </a:t>
            </a:r>
            <a:r>
              <a:rPr lang="fa-IR" smtClean="0">
                <a:cs typeface="B Zar" panose="00000400000000000000" pitchFamily="2" charset="-78"/>
              </a:rPr>
              <a:t>برد.  ولی دارای حاکمیت کمی هستند (در کشورهای قدرال) </a:t>
            </a:r>
            <a:r>
              <a:rPr lang="fa-IR" smtClean="0">
                <a:cs typeface="B Zar" panose="00000400000000000000" pitchFamily="2" charset="-78"/>
              </a:rPr>
              <a:t>معمولا </a:t>
            </a:r>
            <a:r>
              <a:rPr lang="fa-IR" smtClean="0">
                <a:cs typeface="B Zar" panose="00000400000000000000" pitchFamily="2" charset="-78"/>
              </a:rPr>
              <a:t>امور قضایی در حیطه اختیارات حکومت مرکزی  یا ایالتی باقی می ماند و در برخی مواقع سازمان های محلی  بایستی ساختاری داشته باشند که امور اجرایی و قانون گذاری (البته  قدرت قانون گذاری نیز متناسب با ساختار </a:t>
            </a:r>
            <a:r>
              <a:rPr lang="fa-IR" smtClean="0">
                <a:cs typeface="B Zar" panose="00000400000000000000" pitchFamily="2" charset="-78"/>
              </a:rPr>
              <a:t>کشور و حکومت </a:t>
            </a:r>
            <a:r>
              <a:rPr lang="fa-IR" smtClean="0">
                <a:cs typeface="B Zar" panose="00000400000000000000" pitchFamily="2" charset="-78"/>
              </a:rPr>
              <a:t>مرکزی محدود یا گسترده است) در آن به جریان بیفتد. </a:t>
            </a:r>
            <a:endParaRPr lang="fa-IR">
              <a:cs typeface="B Zar" panose="00000400000000000000" pitchFamily="2" charset="-78"/>
            </a:endParaRPr>
          </a:p>
        </p:txBody>
      </p:sp>
    </p:spTree>
    <p:extLst>
      <p:ext uri="{BB962C8B-B14F-4D97-AF65-F5344CB8AC3E}">
        <p14:creationId xmlns:p14="http://schemas.microsoft.com/office/powerpoint/2010/main" val="3281216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واحدی که در سازمان محلی مسئولیت امور قانون گذاری را به عهده می گیرد. اصطلاحا «شورای شهر یا روستا» و یا «انجمن شهر یا روستا» نامیده  می شود و «شهردار» و «مدیر شهر» و یا «دهیار» عاوینی هستند که به مسئول اجرایی شهر یا روستا  اطلاق می گردد. در گشور ما مسئئولیت قوه مقننه  در سح محل بر عهده شورای اسلامی شهر یا روستاست و شهردار با دهیار، مسئولیت قوه مجریه در سطح محل را بر عهده دادر. </a:t>
            </a:r>
          </a:p>
        </p:txBody>
      </p:sp>
    </p:spTree>
    <p:extLst>
      <p:ext uri="{BB962C8B-B14F-4D97-AF65-F5344CB8AC3E}">
        <p14:creationId xmlns:p14="http://schemas.microsoft.com/office/powerpoint/2010/main" val="25749325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میزان اختیارات  و نوع روابط میان قوای حکومتی، </a:t>
            </a:r>
            <a:r>
              <a:rPr lang="fa-IR">
                <a:solidFill>
                  <a:srgbClr val="FF0000"/>
                </a:solidFill>
                <a:cs typeface="B Zar" panose="00000400000000000000" pitchFamily="2" charset="-78"/>
              </a:rPr>
              <a:t>سه </a:t>
            </a:r>
            <a:r>
              <a:rPr lang="fa-IR">
                <a:cs typeface="B Zar" panose="00000400000000000000" pitchFamily="2" charset="-78"/>
              </a:rPr>
              <a:t>دستگاه سازماندهی  در درون سازمان های محلی به وجود می آید. </a:t>
            </a:r>
          </a:p>
          <a:p>
            <a:pPr algn="just"/>
            <a:r>
              <a:rPr lang="fa-IR">
                <a:cs typeface="B Zar" panose="00000400000000000000" pitchFamily="2" charset="-78"/>
              </a:rPr>
              <a:t>الف- </a:t>
            </a:r>
            <a:r>
              <a:rPr lang="fa-IR">
                <a:solidFill>
                  <a:srgbClr val="FF0000"/>
                </a:solidFill>
                <a:cs typeface="B Zar" panose="00000400000000000000" pitchFamily="2" charset="-78"/>
              </a:rPr>
              <a:t>تفکیک قوای مجریه  </a:t>
            </a:r>
            <a:r>
              <a:rPr lang="fa-IR">
                <a:cs typeface="B Zar" panose="00000400000000000000" pitchFamily="2" charset="-78"/>
              </a:rPr>
              <a:t>(َشهرداری و مقننه (َشورای یا انجمن) سازمان محلی </a:t>
            </a:r>
            <a:r>
              <a:rPr lang="fa-IR">
                <a:cs typeface="B Zar" panose="00000400000000000000" pitchFamily="2" charset="-78"/>
              </a:rPr>
              <a:t>که </a:t>
            </a:r>
            <a:r>
              <a:rPr lang="fa-IR" smtClean="0">
                <a:cs typeface="B Zar" panose="00000400000000000000" pitchFamily="2" charset="-78"/>
              </a:rPr>
              <a:t>اصطلاحا </a:t>
            </a:r>
            <a:r>
              <a:rPr lang="fa-IR">
                <a:cs typeface="B Zar" panose="00000400000000000000" pitchFamily="2" charset="-78"/>
              </a:rPr>
              <a:t>ساختار شورا (انجمن- شهردار نامیده می شود. </a:t>
            </a:r>
          </a:p>
          <a:p>
            <a:pPr algn="just"/>
            <a:r>
              <a:rPr lang="fa-IR">
                <a:cs typeface="B Zar" panose="00000400000000000000" pitchFamily="2" charset="-78"/>
              </a:rPr>
              <a:t>ب- </a:t>
            </a:r>
            <a:r>
              <a:rPr lang="fa-IR">
                <a:solidFill>
                  <a:srgbClr val="FF0000"/>
                </a:solidFill>
                <a:cs typeface="B Zar" panose="00000400000000000000" pitchFamily="2" charset="-78"/>
              </a:rPr>
              <a:t>وحدت </a:t>
            </a:r>
            <a:r>
              <a:rPr lang="fa-IR">
                <a:solidFill>
                  <a:srgbClr val="FF0000"/>
                </a:solidFill>
                <a:cs typeface="B Zar" panose="00000400000000000000" pitchFamily="2" charset="-78"/>
              </a:rPr>
              <a:t>قوا </a:t>
            </a:r>
            <a:r>
              <a:rPr lang="fa-IR" smtClean="0">
                <a:solidFill>
                  <a:srgbClr val="FF0000"/>
                </a:solidFill>
                <a:cs typeface="B Zar" panose="00000400000000000000" pitchFamily="2" charset="-78"/>
              </a:rPr>
              <a:t>در </a:t>
            </a:r>
            <a:r>
              <a:rPr lang="fa-IR">
                <a:solidFill>
                  <a:srgbClr val="FF0000"/>
                </a:solidFill>
                <a:cs typeface="B Zar" panose="00000400000000000000" pitchFamily="2" charset="-78"/>
              </a:rPr>
              <a:t>قوه </a:t>
            </a:r>
            <a:r>
              <a:rPr lang="fa-IR" smtClean="0">
                <a:solidFill>
                  <a:srgbClr val="FF0000"/>
                </a:solidFill>
                <a:cs typeface="B Zar" panose="00000400000000000000" pitchFamily="2" charset="-78"/>
              </a:rPr>
              <a:t>متقننه  </a:t>
            </a:r>
            <a:r>
              <a:rPr lang="fa-IR">
                <a:cs typeface="B Zar" panose="00000400000000000000" pitchFamily="2" charset="-78"/>
              </a:rPr>
              <a:t>(شورا یا انجمن) سازمان های محلی </a:t>
            </a:r>
            <a:r>
              <a:rPr lang="fa-IR">
                <a:cs typeface="B Zar" panose="00000400000000000000" pitchFamily="2" charset="-78"/>
              </a:rPr>
              <a:t>که </a:t>
            </a:r>
            <a:r>
              <a:rPr lang="fa-IR" smtClean="0">
                <a:cs typeface="B Zar" panose="00000400000000000000" pitchFamily="2" charset="-78"/>
              </a:rPr>
              <a:t>آن </a:t>
            </a:r>
            <a:r>
              <a:rPr lang="fa-IR">
                <a:cs typeface="B Zar" panose="00000400000000000000" pitchFamily="2" charset="-78"/>
              </a:rPr>
              <a:t>را ساختار کمیسیون ی می نامند. </a:t>
            </a:r>
          </a:p>
          <a:p>
            <a:pPr algn="just"/>
            <a:r>
              <a:rPr lang="fa-IR">
                <a:cs typeface="B Zar" panose="00000400000000000000" pitchFamily="2" charset="-78"/>
              </a:rPr>
              <a:t>ج- </a:t>
            </a:r>
            <a:r>
              <a:rPr lang="fa-IR">
                <a:solidFill>
                  <a:srgbClr val="FF0000"/>
                </a:solidFill>
                <a:cs typeface="B Zar" panose="00000400000000000000" pitchFamily="2" charset="-78"/>
              </a:rPr>
              <a:t>تسلط و برتری قوه مقننه  </a:t>
            </a:r>
            <a:r>
              <a:rPr lang="fa-IR">
                <a:cs typeface="B Zar" panose="00000400000000000000" pitchFamily="2" charset="-78"/>
              </a:rPr>
              <a:t>(َشورا یا انجمن) بر قوه مجریه (َشهردار) که در سازمان های محلی به آن ساختار شورا (انجمن) – مدیر شهر گفته می شود.  </a:t>
            </a:r>
          </a:p>
          <a:p>
            <a:endParaRPr lang="fa-IR"/>
          </a:p>
        </p:txBody>
      </p:sp>
    </p:spTree>
    <p:extLst>
      <p:ext uri="{BB962C8B-B14F-4D97-AF65-F5344CB8AC3E}">
        <p14:creationId xmlns:p14="http://schemas.microsoft.com/office/powerpoint/2010/main" val="41359282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892487" y="1825625"/>
            <a:ext cx="6407025" cy="4351338"/>
          </a:xfrm>
          <a:prstGeom prst="rect">
            <a:avLst/>
          </a:prstGeom>
        </p:spPr>
      </p:pic>
    </p:spTree>
    <p:extLst>
      <p:ext uri="{BB962C8B-B14F-4D97-AF65-F5344CB8AC3E}">
        <p14:creationId xmlns:p14="http://schemas.microsoft.com/office/powerpoint/2010/main" val="411136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(شوراهای اسلامی) در اسفند سال 1377 مدیریت دولتی  در ایران وارد مرحله جدیدی شده است که این امر ضمن بارور نمودن خلاقیت های محلی توسعه دموکراسی  و هنجارهای سیاسی، ازفایش کارایی را در اداره امور عمومی خواهد داشت. </a:t>
            </a:r>
          </a:p>
          <a:p>
            <a:pPr algn="just"/>
            <a:r>
              <a:rPr lang="fa-IR" smtClean="0">
                <a:cs typeface="B Zar" panose="00000400000000000000" pitchFamily="2" charset="-78"/>
              </a:rPr>
              <a:t>سازمان های محلی پدیده ای هستند که در قالب «دولت» . «حکومت»  معنا و مفهوم می دانند . آنها در چارچوب دولت و حکومت پا به عرصه وجود می گذارند و متکامل می شوند بنابراین قبل از هر چیز  شناخت این چارچوب ها امری حتمی و ضروری است . </a:t>
            </a:r>
          </a:p>
          <a:p>
            <a:pPr algn="just"/>
            <a:endParaRPr lang="fa-IR" smtClean="0">
              <a:cs typeface="B Zar" panose="00000400000000000000" pitchFamily="2" charset="-78"/>
            </a:endParaRPr>
          </a:p>
          <a:p>
            <a:endParaRPr lang="fa-IR" smtClean="0"/>
          </a:p>
        </p:txBody>
      </p:sp>
      <p:sp>
        <p:nvSpPr>
          <p:cNvPr id="4" name="Rectangle 3"/>
          <p:cNvSpPr/>
          <p:nvPr/>
        </p:nvSpPr>
        <p:spPr>
          <a:xfrm>
            <a:off x="838200" y="5469077"/>
            <a:ext cx="7079182"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a-IR" sz="4000" b="1" smtClean="0">
                <a:ln w="22225">
                  <a:solidFill>
                    <a:schemeClr val="accent2"/>
                  </a:solidFill>
                  <a:prstDash val="solid"/>
                </a:ln>
                <a:solidFill>
                  <a:schemeClr val="accent2">
                    <a:lumMod val="40000"/>
                    <a:lumOff val="60000"/>
                  </a:schemeClr>
                </a:solidFill>
                <a:cs typeface="B Zar" panose="00000400000000000000" pitchFamily="2" charset="-78"/>
              </a:rPr>
              <a:t>توسعه </a:t>
            </a:r>
            <a:r>
              <a:rPr lang="fa-IR" sz="4000" b="1">
                <a:ln w="22225">
                  <a:solidFill>
                    <a:schemeClr val="accent2"/>
                  </a:solidFill>
                  <a:prstDash val="solid"/>
                </a:ln>
                <a:solidFill>
                  <a:schemeClr val="accent2">
                    <a:lumMod val="40000"/>
                    <a:lumOff val="60000"/>
                  </a:schemeClr>
                </a:solidFill>
                <a:cs typeface="B Zar" panose="00000400000000000000" pitchFamily="2" charset="-78"/>
              </a:rPr>
              <a:t>دموکراسی  و هنجارهای </a:t>
            </a:r>
            <a:r>
              <a:rPr lang="fa-IR" sz="4000" b="1" smtClean="0">
                <a:ln w="22225">
                  <a:solidFill>
                    <a:schemeClr val="accent2"/>
                  </a:solidFill>
                  <a:prstDash val="solid"/>
                </a:ln>
                <a:solidFill>
                  <a:schemeClr val="accent2">
                    <a:lumMod val="40000"/>
                    <a:lumOff val="60000"/>
                  </a:schemeClr>
                </a:solidFill>
                <a:cs typeface="B Zar" panose="00000400000000000000" pitchFamily="2" charset="-78"/>
              </a:rPr>
              <a:t>سیاسی</a:t>
            </a:r>
            <a:endParaRPr lang="en-US" sz="40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469532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297092" y="1825625"/>
            <a:ext cx="5597815" cy="4351338"/>
          </a:xfrm>
          <a:prstGeom prst="rect">
            <a:avLst/>
          </a:prstGeom>
        </p:spPr>
      </p:pic>
    </p:spTree>
    <p:extLst>
      <p:ext uri="{BB962C8B-B14F-4D97-AF65-F5344CB8AC3E}">
        <p14:creationId xmlns:p14="http://schemas.microsoft.com/office/powerpoint/2010/main" val="20951002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ساختاار شورا- شهردار: در این شکل سازمان- محلی ، اعضای شورا یا انجمن شهر  و همچنین شهردار بر اساس رای مستقیم مردم محل انتخاب می شوند. این نحوه اداره  امور در سازمان محلی بر پایه اصل تفکیک قواست . بدین صورت  که شورای شهر  نقش قوه مقننه را ایفا می کند و وظیفه قانون گذاری  و خط مشی گذاری  در سطح محل را بر عهده دارد و شهردار نیز حکم مسئول اجرایی با قوه  مجریه را داراست که مصوبات شورا را به اجرا در می اورند. </a:t>
            </a:r>
          </a:p>
          <a:p>
            <a:endParaRPr lang="fa-IR"/>
          </a:p>
        </p:txBody>
      </p:sp>
    </p:spTree>
    <p:extLst>
      <p:ext uri="{BB962C8B-B14F-4D97-AF65-F5344CB8AC3E}">
        <p14:creationId xmlns:p14="http://schemas.microsoft.com/office/powerpoint/2010/main" val="35607113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شکل ساختاری، روستای ادارات  و کارمندان ئشهدرای توسط شهردار منصوب می شوند و در پاره ای از موارد نیز ممکن است شورای شهر دخالت کند.  مصوبات شورای شهر به عنوان «قوانین حکومت شهری»  یا «احکام شهری» مطرح است که بعد از تصویب </a:t>
            </a:r>
            <a:r>
              <a:rPr lang="fa-IR">
                <a:cs typeface="B Zar" panose="00000400000000000000" pitchFamily="2" charset="-78"/>
              </a:rPr>
              <a:t>شورای </a:t>
            </a:r>
            <a:r>
              <a:rPr lang="fa-IR" smtClean="0">
                <a:cs typeface="B Zar" panose="00000400000000000000" pitchFamily="2" charset="-78"/>
              </a:rPr>
              <a:t>شهر </a:t>
            </a:r>
            <a:r>
              <a:rPr lang="fa-IR">
                <a:cs typeface="B Zar" panose="00000400000000000000" pitchFamily="2" charset="-78"/>
              </a:rPr>
              <a:t>با امضای شهرداری به اجرا در می آید. به عنوان نمونه  شورای شهر در مورد نرخ مالیات ها، عوارض  و به طور کلی بودجه شهرداری تصمیم گیری می کند که این قوانین و تصمیم گیری ها نباید با قوانین  حکومت مرکزی در کشورهای بسیط  و مرکب) ایالتی (در کشورهای مرکب) و قانون اساسی مغایرت داشته باشد. سازمان محلی در این نوع ساختار به </a:t>
            </a:r>
            <a:r>
              <a:rPr lang="fa-IR">
                <a:solidFill>
                  <a:srgbClr val="FF0000"/>
                </a:solidFill>
                <a:cs typeface="B Zar" panose="00000400000000000000" pitchFamily="2" charset="-78"/>
              </a:rPr>
              <a:t>دو</a:t>
            </a:r>
            <a:r>
              <a:rPr lang="fa-IR">
                <a:cs typeface="B Zar" panose="00000400000000000000" pitchFamily="2" charset="-78"/>
              </a:rPr>
              <a:t> دسته </a:t>
            </a:r>
            <a:r>
              <a:rPr lang="fa-IR">
                <a:cs typeface="B Zar" panose="00000400000000000000" pitchFamily="2" charset="-78"/>
              </a:rPr>
              <a:t>تقسیم </a:t>
            </a:r>
            <a:r>
              <a:rPr lang="fa-IR" smtClean="0">
                <a:cs typeface="B Zar" panose="00000400000000000000" pitchFamily="2" charset="-78"/>
              </a:rPr>
              <a:t>می </a:t>
            </a:r>
            <a:r>
              <a:rPr lang="fa-IR">
                <a:cs typeface="B Zar" panose="00000400000000000000" pitchFamily="2" charset="-78"/>
              </a:rPr>
              <a:t>شود</a:t>
            </a:r>
            <a:r>
              <a:rPr lang="fa-IR" smtClean="0">
                <a:cs typeface="B Zar" panose="00000400000000000000" pitchFamily="2" charset="-78"/>
              </a:rPr>
              <a:t>:</a:t>
            </a:r>
          </a:p>
          <a:p>
            <a:pPr algn="just"/>
            <a:r>
              <a:rPr lang="fa-IR" smtClean="0">
                <a:cs typeface="B Zar" panose="00000400000000000000" pitchFamily="2" charset="-78"/>
              </a:rPr>
              <a:t>1- </a:t>
            </a:r>
            <a:r>
              <a:rPr lang="fa-IR">
                <a:cs typeface="B Zar" panose="00000400000000000000" pitchFamily="2" charset="-78"/>
              </a:rPr>
              <a:t>شورا-شهردار </a:t>
            </a:r>
            <a:r>
              <a:rPr lang="fa-IR" smtClean="0">
                <a:cs typeface="B Zar" panose="00000400000000000000" pitchFamily="2" charset="-78"/>
              </a:rPr>
              <a:t>قوی</a:t>
            </a:r>
          </a:p>
          <a:p>
            <a:pPr algn="just"/>
            <a:r>
              <a:rPr lang="fa-IR" smtClean="0">
                <a:cs typeface="B Zar" panose="00000400000000000000" pitchFamily="2" charset="-78"/>
              </a:rPr>
              <a:t> </a:t>
            </a:r>
            <a:r>
              <a:rPr lang="fa-IR">
                <a:cs typeface="B Zar" panose="00000400000000000000" pitchFamily="2" charset="-78"/>
              </a:rPr>
              <a:t>2- شورا –شهردار ضعیف</a:t>
            </a:r>
          </a:p>
        </p:txBody>
      </p:sp>
      <p:pic>
        <p:nvPicPr>
          <p:cNvPr id="4" name="Picture 3"/>
          <p:cNvPicPr>
            <a:picLocks noChangeAspect="1"/>
          </p:cNvPicPr>
          <p:nvPr/>
        </p:nvPicPr>
        <p:blipFill>
          <a:blip r:embed="rId2"/>
          <a:stretch>
            <a:fillRect/>
          </a:stretch>
        </p:blipFill>
        <p:spPr>
          <a:xfrm>
            <a:off x="838199" y="4767263"/>
            <a:ext cx="5239043" cy="1864760"/>
          </a:xfrm>
          <a:prstGeom prst="rect">
            <a:avLst/>
          </a:prstGeom>
        </p:spPr>
      </p:pic>
    </p:spTree>
    <p:extLst>
      <p:ext uri="{BB962C8B-B14F-4D97-AF65-F5344CB8AC3E}">
        <p14:creationId xmlns:p14="http://schemas.microsoft.com/office/powerpoint/2010/main" val="30474740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نوع اول «شورا-شهردار قومی) شهردار از اخیتارات وسیعی برخوردار است و شورای شهر کمترنی دخالت اجرایی را در اداره امور </a:t>
            </a:r>
            <a:r>
              <a:rPr lang="fa-IR" smtClean="0">
                <a:cs typeface="B Zar" panose="00000400000000000000" pitchFamily="2" charset="-78"/>
              </a:rPr>
              <a:t>شهرداری </a:t>
            </a:r>
            <a:r>
              <a:rPr lang="fa-IR" smtClean="0">
                <a:cs typeface="B Zar" panose="00000400000000000000" pitchFamily="2" charset="-78"/>
              </a:rPr>
              <a:t>خواهد داشت. (َشکل شماره 1) و در نوع دوم (شورا-شهردار ضعیف) شورای شهر </a:t>
            </a:r>
            <a:r>
              <a:rPr lang="fa-IR" smtClean="0">
                <a:cs typeface="B Zar" panose="00000400000000000000" pitchFamily="2" charset="-78"/>
              </a:rPr>
              <a:t>می </a:t>
            </a:r>
            <a:r>
              <a:rPr lang="fa-IR" smtClean="0">
                <a:cs typeface="B Zar" panose="00000400000000000000" pitchFamily="2" charset="-78"/>
              </a:rPr>
              <a:t>تواند با ایجاد کمیته </a:t>
            </a:r>
            <a:r>
              <a:rPr lang="fa-IR" smtClean="0">
                <a:cs typeface="B Zar" panose="00000400000000000000" pitchFamily="2" charset="-78"/>
              </a:rPr>
              <a:t>هایی، </a:t>
            </a:r>
            <a:r>
              <a:rPr lang="fa-IR" smtClean="0">
                <a:cs typeface="B Zar" panose="00000400000000000000" pitchFamily="2" charset="-78"/>
              </a:rPr>
              <a:t>به طور غیر مستقیم بر واحد های ادرای شهرداری تاثیرگذار باشد. (شکل شماره 2)</a:t>
            </a:r>
          </a:p>
          <a:p>
            <a:pPr algn="just"/>
            <a:r>
              <a:rPr lang="fa-IR" smtClean="0">
                <a:cs typeface="B Zar" panose="00000400000000000000" pitchFamily="2" charset="-78"/>
              </a:rPr>
              <a:t>مزیت اساسی ساختار شورا-شهردار این است که دخالت قوه را در امور یکدیگر  به </a:t>
            </a:r>
            <a:r>
              <a:rPr lang="fa-IR" smtClean="0">
                <a:cs typeface="B Zar" panose="00000400000000000000" pitchFamily="2" charset="-78"/>
              </a:rPr>
              <a:t>حداقل </a:t>
            </a:r>
            <a:r>
              <a:rPr lang="fa-IR" smtClean="0">
                <a:cs typeface="B Zar" panose="00000400000000000000" pitchFamily="2" charset="-78"/>
              </a:rPr>
              <a:t>کاهش می دهدف ولی عیب عمده آن امکان (ایجاد ناهماهنگی بین دو قوه (شورا-شهرداری) است</a:t>
            </a:r>
            <a:r>
              <a:rPr lang="fa-IR" smtClean="0"/>
              <a:t>. </a:t>
            </a:r>
            <a:endParaRPr lang="fa-IR"/>
          </a:p>
        </p:txBody>
      </p:sp>
      <p:sp>
        <p:nvSpPr>
          <p:cNvPr id="4" name="Rectangle 3"/>
          <p:cNvSpPr/>
          <p:nvPr/>
        </p:nvSpPr>
        <p:spPr>
          <a:xfrm>
            <a:off x="1336890" y="5388570"/>
            <a:ext cx="3778599" cy="830997"/>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fa-IR" sz="4800" b="1">
                <a:ln w="22225">
                  <a:solidFill>
                    <a:schemeClr val="accent2"/>
                  </a:solidFill>
                  <a:prstDash val="solid"/>
                </a:ln>
                <a:solidFill>
                  <a:schemeClr val="accent2">
                    <a:lumMod val="40000"/>
                    <a:lumOff val="60000"/>
                  </a:schemeClr>
                </a:solidFill>
                <a:cs typeface="B Zar" panose="00000400000000000000" pitchFamily="2" charset="-78"/>
              </a:rPr>
              <a:t>ایجاد ناهماهنگی</a:t>
            </a:r>
            <a:endParaRPr lang="fa-IR" sz="48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869622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166425" y="1153551"/>
            <a:ext cx="7782673" cy="5065615"/>
          </a:xfrm>
          <a:prstGeom prst="rect">
            <a:avLst/>
          </a:prstGeom>
        </p:spPr>
      </p:pic>
    </p:spTree>
    <p:extLst>
      <p:ext uri="{BB962C8B-B14F-4D97-AF65-F5344CB8AC3E}">
        <p14:creationId xmlns:p14="http://schemas.microsoft.com/office/powerpoint/2010/main" val="1885146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ساختار کمیسیونی</a:t>
            </a:r>
            <a:r>
              <a:rPr lang="fa-IR" smtClean="0">
                <a:cs typeface="B Zar" panose="00000400000000000000" pitchFamily="2" charset="-78"/>
              </a:rPr>
              <a:t>: در این شکل مردم محل به طور مستقیم افرادی را به عنوان شوای محل انتخاب می کنند که این افراد هم وظایف قانون گذاری و تعیین خط مشی  ر بر عده </a:t>
            </a:r>
            <a:r>
              <a:rPr lang="fa-IR" smtClean="0">
                <a:cs typeface="B Zar" panose="00000400000000000000" pitchFamily="2" charset="-78"/>
              </a:rPr>
              <a:t>دارند  </a:t>
            </a:r>
            <a:r>
              <a:rPr lang="fa-IR" smtClean="0">
                <a:cs typeface="B Zar" panose="00000400000000000000" pitchFamily="2" charset="-78"/>
              </a:rPr>
              <a:t>(</a:t>
            </a:r>
            <a:r>
              <a:rPr lang="fa-IR" smtClean="0">
                <a:cs typeface="B Zar" panose="00000400000000000000" pitchFamily="2" charset="-78"/>
              </a:rPr>
              <a:t>مقننه</a:t>
            </a:r>
            <a:r>
              <a:rPr lang="fa-IR" smtClean="0">
                <a:cs typeface="B Zar" panose="00000400000000000000" pitchFamily="2" charset="-78"/>
              </a:rPr>
              <a:t>) و هم مجری قوانین  و سیاست ها هستند  (مجریه)  اعضا این گونه شوراها، </a:t>
            </a:r>
            <a:r>
              <a:rPr lang="fa-IR" smtClean="0">
                <a:cs typeface="B Zar" panose="00000400000000000000" pitchFamily="2" charset="-78"/>
              </a:rPr>
              <a:t>اصطلاحا </a:t>
            </a:r>
            <a:r>
              <a:rPr lang="fa-IR" smtClean="0">
                <a:cs typeface="B Zar" panose="00000400000000000000" pitchFamily="2" charset="-78"/>
              </a:rPr>
              <a:t>«</a:t>
            </a:r>
            <a:r>
              <a:rPr lang="fa-IR" smtClean="0">
                <a:solidFill>
                  <a:srgbClr val="FF0000"/>
                </a:solidFill>
                <a:cs typeface="B Zar" panose="00000400000000000000" pitchFamily="2" charset="-78"/>
              </a:rPr>
              <a:t>کمیسیون</a:t>
            </a:r>
            <a:r>
              <a:rPr lang="fa-IR" smtClean="0">
                <a:cs typeface="B Zar" panose="00000400000000000000" pitchFamily="2" charset="-78"/>
              </a:rPr>
              <a:t> </a:t>
            </a:r>
            <a:r>
              <a:rPr lang="fa-IR" smtClean="0">
                <a:cs typeface="B Zar" panose="00000400000000000000" pitchFamily="2" charset="-78"/>
              </a:rPr>
              <a:t>نامیده می شود. در این شکل </a:t>
            </a:r>
            <a:r>
              <a:rPr lang="fa-IR" smtClean="0">
                <a:cs typeface="B Zar" panose="00000400000000000000" pitchFamily="2" charset="-78"/>
              </a:rPr>
              <a:t>ساختاری </a:t>
            </a:r>
            <a:r>
              <a:rPr lang="fa-IR" smtClean="0">
                <a:cs typeface="B Zar" panose="00000400000000000000" pitchFamily="2" charset="-78"/>
              </a:rPr>
              <a:t>یکی از کمیسیون ها  به ریاست </a:t>
            </a:r>
            <a:r>
              <a:rPr lang="fa-IR" smtClean="0">
                <a:cs typeface="B Zar" panose="00000400000000000000" pitchFamily="2" charset="-78"/>
              </a:rPr>
              <a:t>کمیسیون  </a:t>
            </a:r>
            <a:r>
              <a:rPr lang="fa-IR" smtClean="0">
                <a:cs typeface="B Zar" panose="00000400000000000000" pitchFamily="2" charset="-78"/>
              </a:rPr>
              <a:t>یا شورا انتخاب و شهردار نامیده می شود. ولی اختیارات  او بیشتر از سایر کمیسیون ها نیست و شهردار بودن او جنبه سمبلیک  </a:t>
            </a:r>
            <a:r>
              <a:rPr lang="fa-IR" smtClean="0">
                <a:cs typeface="B Zar" panose="00000400000000000000" pitchFamily="2" charset="-78"/>
              </a:rPr>
              <a:t>دارد. </a:t>
            </a:r>
            <a:r>
              <a:rPr lang="fa-IR" smtClean="0">
                <a:cs typeface="B Zar" panose="00000400000000000000" pitchFamily="2" charset="-78"/>
              </a:rPr>
              <a:t>در این نوع سازماندهی، هر یک از کمیسیون ها، مسئول اداره امر یک واحد شهرداری می گردند و در آن نظارت می کنند (شکل شماره 3)</a:t>
            </a:r>
            <a:endParaRPr lang="fa-IR">
              <a:cs typeface="B Zar" panose="00000400000000000000" pitchFamily="2" charset="-78"/>
            </a:endParaRPr>
          </a:p>
        </p:txBody>
      </p:sp>
    </p:spTree>
    <p:extLst>
      <p:ext uri="{BB962C8B-B14F-4D97-AF65-F5344CB8AC3E}">
        <p14:creationId xmlns:p14="http://schemas.microsoft.com/office/powerpoint/2010/main" val="9972500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در این نوع ساختار اخیتارات سازمان محلی در شورا (قوه مقننه ) متمرکز می شود و هر چجند که هماهنگی بین سیاستگذاراان و مجراین را تامین می کند. ولی نظارتی که در تفکیک قوا بین شورا و شهردار وجود دارد. از بین می رود. </a:t>
            </a:r>
          </a:p>
        </p:txBody>
      </p:sp>
    </p:spTree>
    <p:extLst>
      <p:ext uri="{BB962C8B-B14F-4D97-AF65-F5344CB8AC3E}">
        <p14:creationId xmlns:p14="http://schemas.microsoft.com/office/powerpoint/2010/main" val="2996652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3- ساختار شورا- مدیر شهر: دراین نوع حکومت محلی </a:t>
            </a:r>
            <a:r>
              <a:rPr lang="fa-IR">
                <a:cs typeface="B Zar" panose="00000400000000000000" pitchFamily="2" charset="-78"/>
              </a:rPr>
              <a:t>شکل  </a:t>
            </a:r>
            <a:r>
              <a:rPr lang="fa-IR" smtClean="0">
                <a:cs typeface="B Zar" panose="00000400000000000000" pitchFamily="2" charset="-78"/>
              </a:rPr>
              <a:t>شماره </a:t>
            </a:r>
            <a:r>
              <a:rPr lang="fa-IR">
                <a:cs typeface="B Zar" panose="00000400000000000000" pitchFamily="2" charset="-78"/>
              </a:rPr>
              <a:t>2) مردم محل افرادی را به نام شورا  برای تدوین احکام و مقررات محلی و نظارت  بر امور انتخاب می کنند که این شورا علاوه بر اجرای وظایف قوه مقننه </a:t>
            </a:r>
            <a:r>
              <a:rPr lang="fa-IR">
                <a:cs typeface="B Zar" panose="00000400000000000000" pitchFamily="2" charset="-78"/>
              </a:rPr>
              <a:t>، </a:t>
            </a:r>
            <a:r>
              <a:rPr lang="fa-IR" smtClean="0">
                <a:cs typeface="B Zar" panose="00000400000000000000" pitchFamily="2" charset="-78"/>
              </a:rPr>
              <a:t>انتخاب </a:t>
            </a:r>
            <a:r>
              <a:rPr lang="fa-IR">
                <a:cs typeface="B Zar" panose="00000400000000000000" pitchFamily="2" charset="-78"/>
              </a:rPr>
              <a:t>شخصی واحد شرایط را برای </a:t>
            </a:r>
            <a:r>
              <a:rPr lang="fa-IR">
                <a:cs typeface="B Zar" panose="00000400000000000000" pitchFamily="2" charset="-78"/>
              </a:rPr>
              <a:t>امور </a:t>
            </a:r>
            <a:r>
              <a:rPr lang="fa-IR" smtClean="0">
                <a:cs typeface="B Zar" panose="00000400000000000000" pitchFamily="2" charset="-78"/>
              </a:rPr>
              <a:t>اجرای </a:t>
            </a:r>
            <a:r>
              <a:rPr lang="fa-IR">
                <a:cs typeface="B Zar" panose="00000400000000000000" pitchFamily="2" charset="-78"/>
              </a:rPr>
              <a:t>سازمان محلی بر عهده دارد. این شکل  سازمان محلی به شورا اختیار کامل می دهد  تا هر فردی را </a:t>
            </a:r>
            <a:r>
              <a:rPr lang="fa-IR">
                <a:cs typeface="B Zar" panose="00000400000000000000" pitchFamily="2" charset="-78"/>
              </a:rPr>
              <a:t>هر </a:t>
            </a:r>
            <a:r>
              <a:rPr lang="fa-IR" smtClean="0">
                <a:cs typeface="B Zar" panose="00000400000000000000" pitchFamily="2" charset="-78"/>
              </a:rPr>
              <a:t>چند </a:t>
            </a:r>
            <a:r>
              <a:rPr lang="fa-IR">
                <a:cs typeface="B Zar" panose="00000400000000000000" pitchFamily="2" charset="-78"/>
              </a:rPr>
              <a:t>که </a:t>
            </a:r>
            <a:r>
              <a:rPr lang="fa-IR" smtClean="0">
                <a:cs typeface="B Zar" panose="00000400000000000000" pitchFamily="2" charset="-78"/>
              </a:rPr>
              <a:t>ساکن آن </a:t>
            </a:r>
            <a:r>
              <a:rPr lang="fa-IR">
                <a:cs typeface="B Zar" panose="00000400000000000000" pitchFamily="2" charset="-78"/>
              </a:rPr>
              <a:t>محل نباشد (در صورت احراز شایستگی ) به مدیریت شهر برگزیند که این فرد را «</a:t>
            </a:r>
            <a:r>
              <a:rPr lang="fa-IR">
                <a:solidFill>
                  <a:srgbClr val="FF0000"/>
                </a:solidFill>
                <a:cs typeface="B Zar" panose="00000400000000000000" pitchFamily="2" charset="-78"/>
              </a:rPr>
              <a:t>مدیر شهر</a:t>
            </a:r>
            <a:r>
              <a:rPr lang="fa-IR">
                <a:cs typeface="B Zar" panose="00000400000000000000" pitchFamily="2" charset="-78"/>
              </a:rPr>
              <a:t>» می گویند  که می تواند مقامات مدیریتی و کارکنان شهرداری را با نظر و تشخیص  خود اتخاب کند. مدیر شهر مسئول اجرای مصوبه های شورای شهر است و مدت خاصی برای مدیریت او تعیین می شود  و زیر نظر شورا  بودف و هر گاه که نسبت به عملکردش نارضایتی موجود آید زا کار بر کنار می گردد. </a:t>
            </a:r>
          </a:p>
          <a:p>
            <a:endParaRPr lang="fa-IR"/>
          </a:p>
        </p:txBody>
      </p:sp>
    </p:spTree>
    <p:extLst>
      <p:ext uri="{BB962C8B-B14F-4D97-AF65-F5344CB8AC3E}">
        <p14:creationId xmlns:p14="http://schemas.microsoft.com/office/powerpoint/2010/main" val="38761319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758326" y="1825625"/>
            <a:ext cx="6675348" cy="4351338"/>
          </a:xfrm>
          <a:prstGeom prst="rect">
            <a:avLst/>
          </a:prstGeom>
        </p:spPr>
      </p:pic>
    </p:spTree>
    <p:extLst>
      <p:ext uri="{BB962C8B-B14F-4D97-AF65-F5344CB8AC3E}">
        <p14:creationId xmlns:p14="http://schemas.microsoft.com/office/powerpoint/2010/main" val="23020568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r>
              <a:rPr lang="fa-IR" smtClean="0"/>
              <a:t>بر طبق ماده 17 قانونئ شوارهای سالامی انتخاب اعضای شورای روستا و شهر و شهرک به طور مستقیم  و عمومی با رای محلی و اکثریت نسبی آراء خواهد بود. همچنین در ماده 5 قانون امده است که در هر بخش ، شورای بخش با اکثریت نسبی از بین نمایندگان منتخب شوراهای روستایی واقع در محدده پخش تشکیل می شود. </a:t>
            </a:r>
          </a:p>
        </p:txBody>
      </p:sp>
    </p:spTree>
    <p:extLst>
      <p:ext uri="{BB962C8B-B14F-4D97-AF65-F5344CB8AC3E}">
        <p14:creationId xmlns:p14="http://schemas.microsoft.com/office/powerpoint/2010/main" val="266774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11418</Words>
  <Application>Microsoft Office PowerPoint</Application>
  <PresentationFormat>Widescreen</PresentationFormat>
  <Paragraphs>284</Paragraphs>
  <Slides>139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139</vt:i4>
      </vt:variant>
    </vt:vector>
  </HeadingPairs>
  <TitlesOfParts>
    <vt:vector size="145" baseType="lpstr">
      <vt:lpstr>Arial</vt:lpstr>
      <vt:lpstr>B Zar</vt:lpstr>
      <vt:lpstr>Calibri</vt:lpstr>
      <vt:lpstr>Calibri Light</vt:lpstr>
      <vt:lpstr>Times New Roman</vt:lpstr>
      <vt:lpstr>Office Theme</vt:lpstr>
      <vt:lpstr>عنوان مقاله: مدیریت دولتی و سازمان های محلی با نگاهی به ایران</vt:lpstr>
      <vt:lpstr>چکیده مقاله</vt:lpstr>
      <vt:lpstr>PowerPoint Presentation</vt:lpstr>
      <vt:lpstr>واژه های کلیدی</vt:lpstr>
      <vt:lpstr>مقدمه</vt:lpstr>
      <vt:lpstr>PowerPoint Presentation</vt:lpstr>
      <vt:lpstr>PowerPoint Presentation</vt:lpstr>
      <vt:lpstr>PowerPoint Presentation</vt:lpstr>
      <vt:lpstr>PowerPoint Presentation</vt:lpstr>
      <vt:lpstr>ساختار دولت </vt:lpstr>
      <vt:lpstr>الف- دولت بسیط</vt:lpstr>
      <vt:lpstr>PowerPoint Presentation</vt:lpstr>
      <vt:lpstr>ب- دولت مرکب</vt:lpstr>
      <vt:lpstr>سطوح مدیریت در دولت</vt:lpstr>
      <vt:lpstr>PowerPoint Presentation</vt:lpstr>
      <vt:lpstr>PowerPoint Presentation</vt:lpstr>
      <vt:lpstr>PowerPoint Presentation</vt:lpstr>
      <vt:lpstr>PowerPoint Presentation</vt:lpstr>
      <vt:lpstr>PowerPoint Presentation</vt:lpstr>
      <vt:lpstr>مفهوم پردازی سازمان محلی</vt:lpstr>
      <vt:lpstr>PowerPoint Presentation</vt:lpstr>
      <vt:lpstr>PowerPoint Presentation</vt:lpstr>
      <vt:lpstr>PowerPoint Presentation</vt:lpstr>
      <vt:lpstr>3- تعریف «جان کلارک»</vt:lpstr>
      <vt:lpstr>4-  تعریف جامع</vt:lpstr>
      <vt:lpstr>PowerPoint Presentation</vt:lpstr>
      <vt:lpstr>PowerPoint Presentation</vt:lpstr>
      <vt:lpstr>عنصار تشکیل دهنده سامزان های محلی</vt:lpstr>
      <vt:lpstr>PowerPoint Presentation</vt:lpstr>
      <vt:lpstr>2- جمعیت</vt:lpstr>
      <vt:lpstr>PowerPoint Presentation</vt:lpstr>
      <vt:lpstr>3- سازمان دائمی</vt:lpstr>
      <vt:lpstr>PowerPoint Presentation</vt:lpstr>
      <vt:lpstr>PowerPoint Presentation</vt:lpstr>
      <vt:lpstr>PowerPoint Presentation</vt:lpstr>
      <vt:lpstr>PowerPoint Presentation</vt:lpstr>
      <vt:lpstr>PowerPoint Presentation</vt:lpstr>
      <vt:lpstr>5- مستقل از سایر سازمان های محلی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تاریخچه سازمان های محلی</vt:lpstr>
      <vt:lpstr>PowerPoint Presentation</vt:lpstr>
      <vt:lpstr>PowerPoint Presentation</vt:lpstr>
      <vt:lpstr>PowerPoint Presentation</vt:lpstr>
      <vt:lpstr>PowerPoint Presentation</vt:lpstr>
      <vt:lpstr>تاریخچه سازمان های محلی</vt:lpstr>
      <vt:lpstr>PowerPoint Presentation</vt:lpstr>
      <vt:lpstr>PowerPoint Presentation</vt:lpstr>
      <vt:lpstr>PowerPoint Presentation</vt:lpstr>
      <vt:lpstr>PowerPoint Presentation</vt:lpstr>
      <vt:lpstr>PowerPoint Presentation</vt:lpstr>
      <vt:lpstr>سیر تحولات سازمان های حملی در ایران</vt:lpstr>
      <vt:lpstr>PowerPoint Presentation</vt:lpstr>
      <vt:lpstr>PowerPoint Presentation</vt:lpstr>
      <vt:lpstr>PowerPoint Presentation</vt:lpstr>
      <vt:lpstr>دوره چهارم</vt:lpstr>
      <vt:lpstr>PowerPoint Presentation</vt:lpstr>
      <vt:lpstr>PowerPoint Presentation</vt:lpstr>
      <vt:lpstr>PowerPoint Presentation</vt:lpstr>
      <vt:lpstr>PowerPoint Presentation</vt:lpstr>
      <vt:lpstr>PowerPoint Presentation</vt:lpstr>
      <vt:lpstr>ویژگی های سازمان های محلی ایران</vt:lpstr>
      <vt:lpstr>PowerPoint Presentation</vt:lpstr>
      <vt:lpstr>PowerPoint Presentation</vt:lpstr>
      <vt:lpstr>PowerPoint Presentation</vt:lpstr>
      <vt:lpstr>PowerPoint Presentation</vt:lpstr>
      <vt:lpstr>PowerPoint Presentation</vt:lpstr>
      <vt:lpstr>PowerPoint Presentation</vt:lpstr>
      <vt:lpstr>نوع شناسی سازمان های محلی در ایارن</vt:lpstr>
      <vt:lpstr>1. قانون خاص</vt:lpstr>
      <vt:lpstr>PowerPoint Presentation</vt:lpstr>
      <vt:lpstr>2. اساسنامه  واحدئ و یکپارچه:</vt:lpstr>
      <vt:lpstr>3- اساسنامه  طبقه  بندی شده:</vt:lpstr>
      <vt:lpstr>PowerPoint Presentation</vt:lpstr>
      <vt:lpstr>4- اساسنامه انتخابی</vt:lpstr>
      <vt:lpstr>PowerPoint Presentation</vt:lpstr>
      <vt:lpstr>خود فرمانی (هوم رول) بر دو نوع است. </vt:lpstr>
      <vt:lpstr>ب- تقسیم بندی مدیریتی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 تقسیمبندی حقوقی</vt:lpstr>
      <vt:lpstr>PowerPoint Presentation</vt:lpstr>
      <vt:lpstr>PowerPoint Presentation</vt:lpstr>
      <vt:lpstr>تقسیمبئندی بر مبنای تقسیمات کشوری</vt:lpstr>
      <vt:lpstr>PowerPoint Presentation</vt:lpstr>
      <vt:lpstr>ه- تقسیم بندی سیاسی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نظرات موافق و مخالف سازمان های محلی</vt:lpstr>
      <vt:lpstr>PowerPoint Presentation</vt:lpstr>
      <vt:lpstr>PowerPoint Presentation</vt:lpstr>
      <vt:lpstr>PowerPoint Presentation</vt:lpstr>
      <vt:lpstr>الف- دلایل توجیهی وجود سازمان های محلی</vt:lpstr>
      <vt:lpstr>PowerPoint Presentation</vt:lpstr>
      <vt:lpstr>PowerPoint Presentation</vt:lpstr>
      <vt:lpstr>PowerPoint Presentation</vt:lpstr>
      <vt:lpstr>PowerPoint Presentation</vt:lpstr>
      <vt:lpstr>PowerPoint Presentation</vt:lpstr>
      <vt:lpstr>ب- انتقادات وارد برسازمان های محلی</vt:lpstr>
      <vt:lpstr>PowerPoint Presentation</vt:lpstr>
      <vt:lpstr>PowerPoint Presentation</vt:lpstr>
      <vt:lpstr>PowerPoint Presentation</vt:lpstr>
      <vt:lpstr>PowerPoint Presentation</vt:lpstr>
      <vt:lpstr>ویژگی های سازمان های محلی نوین</vt:lpstr>
      <vt:lpstr>PowerPoint Presentation</vt:lpstr>
      <vt:lpstr>PowerPoint Presentation</vt:lpstr>
      <vt:lpstr>PowerPoint Presentation</vt:lpstr>
      <vt:lpstr>PowerPoint Presentation</vt:lpstr>
      <vt:lpstr>PowerPoint Presentation</vt:lpstr>
      <vt:lpstr>نتیجه گیری</vt:lpstr>
      <vt:lpstr>نتیجه گیری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دولتی و سازمان های محلی با نگاهی به ایران</dc:title>
  <dc:creator>MaZz!i</dc:creator>
  <cp:lastModifiedBy>MaZz!i</cp:lastModifiedBy>
  <cp:revision>105</cp:revision>
  <dcterms:created xsi:type="dcterms:W3CDTF">2023-01-02T15:08:44Z</dcterms:created>
  <dcterms:modified xsi:type="dcterms:W3CDTF">2023-01-04T18:14:35Z</dcterms:modified>
</cp:coreProperties>
</file>