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23" r:id="rId4"/>
    <p:sldId id="258" r:id="rId5"/>
    <p:sldId id="324" r:id="rId6"/>
    <p:sldId id="259" r:id="rId7"/>
    <p:sldId id="325" r:id="rId8"/>
    <p:sldId id="260" r:id="rId9"/>
    <p:sldId id="326" r:id="rId10"/>
    <p:sldId id="261" r:id="rId11"/>
    <p:sldId id="262" r:id="rId12"/>
    <p:sldId id="327" r:id="rId13"/>
    <p:sldId id="366" r:id="rId14"/>
    <p:sldId id="263" r:id="rId15"/>
    <p:sldId id="328" r:id="rId16"/>
    <p:sldId id="264" r:id="rId17"/>
    <p:sldId id="265" r:id="rId18"/>
    <p:sldId id="266" r:id="rId19"/>
    <p:sldId id="329" r:id="rId20"/>
    <p:sldId id="267" r:id="rId21"/>
    <p:sldId id="367" r:id="rId22"/>
    <p:sldId id="268" r:id="rId23"/>
    <p:sldId id="330" r:id="rId24"/>
    <p:sldId id="269" r:id="rId25"/>
    <p:sldId id="331" r:id="rId26"/>
    <p:sldId id="368" r:id="rId27"/>
    <p:sldId id="270" r:id="rId28"/>
    <p:sldId id="332" r:id="rId29"/>
    <p:sldId id="271" r:id="rId30"/>
    <p:sldId id="272" r:id="rId31"/>
    <p:sldId id="333" r:id="rId32"/>
    <p:sldId id="273" r:id="rId33"/>
    <p:sldId id="334" r:id="rId34"/>
    <p:sldId id="274" r:id="rId35"/>
    <p:sldId id="335" r:id="rId36"/>
    <p:sldId id="275" r:id="rId37"/>
    <p:sldId id="336" r:id="rId38"/>
    <p:sldId id="276" r:id="rId39"/>
    <p:sldId id="369" r:id="rId40"/>
    <p:sldId id="277" r:id="rId41"/>
    <p:sldId id="370" r:id="rId42"/>
    <p:sldId id="278" r:id="rId43"/>
    <p:sldId id="337" r:id="rId44"/>
    <p:sldId id="279" r:id="rId45"/>
    <p:sldId id="338" r:id="rId46"/>
    <p:sldId id="280" r:id="rId47"/>
    <p:sldId id="339" r:id="rId48"/>
    <p:sldId id="371" r:id="rId49"/>
    <p:sldId id="281" r:id="rId50"/>
    <p:sldId id="282" r:id="rId51"/>
    <p:sldId id="372" r:id="rId52"/>
    <p:sldId id="340" r:id="rId53"/>
    <p:sldId id="283" r:id="rId54"/>
    <p:sldId id="284" r:id="rId55"/>
    <p:sldId id="341" r:id="rId56"/>
    <p:sldId id="373" r:id="rId57"/>
    <p:sldId id="285" r:id="rId58"/>
    <p:sldId id="342" r:id="rId59"/>
    <p:sldId id="286" r:id="rId60"/>
    <p:sldId id="343" r:id="rId61"/>
    <p:sldId id="287" r:id="rId62"/>
    <p:sldId id="344" r:id="rId63"/>
    <p:sldId id="288" r:id="rId64"/>
    <p:sldId id="289" r:id="rId65"/>
    <p:sldId id="345" r:id="rId66"/>
    <p:sldId id="290" r:id="rId67"/>
    <p:sldId id="374" r:id="rId68"/>
    <p:sldId id="291" r:id="rId69"/>
    <p:sldId id="346" r:id="rId70"/>
    <p:sldId id="292" r:id="rId71"/>
    <p:sldId id="293" r:id="rId72"/>
    <p:sldId id="375" r:id="rId73"/>
    <p:sldId id="294" r:id="rId74"/>
    <p:sldId id="347" r:id="rId75"/>
    <p:sldId id="295" r:id="rId76"/>
    <p:sldId id="348" r:id="rId77"/>
    <p:sldId id="296" r:id="rId78"/>
    <p:sldId id="349" r:id="rId79"/>
    <p:sldId id="297" r:id="rId80"/>
    <p:sldId id="350" r:id="rId81"/>
    <p:sldId id="298" r:id="rId82"/>
    <p:sldId id="299" r:id="rId83"/>
    <p:sldId id="300" r:id="rId84"/>
    <p:sldId id="351" r:id="rId85"/>
    <p:sldId id="301" r:id="rId86"/>
    <p:sldId id="302" r:id="rId87"/>
    <p:sldId id="303" r:id="rId88"/>
    <p:sldId id="352" r:id="rId89"/>
    <p:sldId id="304" r:id="rId90"/>
    <p:sldId id="353" r:id="rId91"/>
    <p:sldId id="305" r:id="rId92"/>
    <p:sldId id="306" r:id="rId93"/>
    <p:sldId id="307" r:id="rId94"/>
    <p:sldId id="308" r:id="rId95"/>
    <p:sldId id="309" r:id="rId96"/>
    <p:sldId id="310" r:id="rId97"/>
    <p:sldId id="376" r:id="rId98"/>
    <p:sldId id="354" r:id="rId99"/>
    <p:sldId id="377" r:id="rId100"/>
    <p:sldId id="311" r:id="rId101"/>
    <p:sldId id="355" r:id="rId102"/>
    <p:sldId id="378" r:id="rId103"/>
    <p:sldId id="312" r:id="rId104"/>
    <p:sldId id="379" r:id="rId105"/>
    <p:sldId id="356" r:id="rId106"/>
    <p:sldId id="313" r:id="rId107"/>
    <p:sldId id="357" r:id="rId108"/>
    <p:sldId id="314" r:id="rId109"/>
    <p:sldId id="358" r:id="rId110"/>
    <p:sldId id="380" r:id="rId111"/>
    <p:sldId id="315" r:id="rId112"/>
    <p:sldId id="359" r:id="rId113"/>
    <p:sldId id="316" r:id="rId114"/>
    <p:sldId id="360" r:id="rId115"/>
    <p:sldId id="317" r:id="rId116"/>
    <p:sldId id="361" r:id="rId117"/>
    <p:sldId id="362" r:id="rId118"/>
    <p:sldId id="318" r:id="rId119"/>
    <p:sldId id="319" r:id="rId120"/>
    <p:sldId id="363" r:id="rId121"/>
    <p:sldId id="320" r:id="rId122"/>
    <p:sldId id="364" r:id="rId123"/>
    <p:sldId id="321" r:id="rId124"/>
    <p:sldId id="365" r:id="rId125"/>
    <p:sldId id="322" r:id="rId12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13" autoAdjust="0"/>
    <p:restoredTop sz="94434" autoAdjust="0"/>
  </p:normalViewPr>
  <p:slideViewPr>
    <p:cSldViewPr snapToGrid="0">
      <p:cViewPr>
        <p:scale>
          <a:sx n="77" d="100"/>
          <a:sy n="77" d="100"/>
        </p:scale>
        <p:origin x="-216" y="-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A6952B9-6EE9-46B4-9E18-A1FA6D77F3D2}" type="datetimeFigureOut">
              <a:rPr lang="fa-IR" smtClean="0"/>
              <a:t>29/06/1444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363360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A6952B9-6EE9-46B4-9E18-A1FA6D77F3D2}" type="datetimeFigureOut">
              <a:rPr lang="fa-IR" smtClean="0"/>
              <a:t>29/06/1444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409931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A6952B9-6EE9-46B4-9E18-A1FA6D77F3D2}" type="datetimeFigureOut">
              <a:rPr lang="fa-IR" smtClean="0"/>
              <a:t>29/06/1444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264983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A6952B9-6EE9-46B4-9E18-A1FA6D77F3D2}" type="datetimeFigureOut">
              <a:rPr lang="fa-IR" smtClean="0"/>
              <a:t>29/06/1444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312858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6952B9-6EE9-46B4-9E18-A1FA6D77F3D2}" type="datetimeFigureOut">
              <a:rPr lang="fa-IR" smtClean="0"/>
              <a:t>29/06/1444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38346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A6952B9-6EE9-46B4-9E18-A1FA6D77F3D2}" type="datetimeFigureOut">
              <a:rPr lang="fa-IR" smtClean="0"/>
              <a:t>29/06/1444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297482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A6952B9-6EE9-46B4-9E18-A1FA6D77F3D2}" type="datetimeFigureOut">
              <a:rPr lang="fa-IR" smtClean="0"/>
              <a:t>29/06/1444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232483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A6952B9-6EE9-46B4-9E18-A1FA6D77F3D2}" type="datetimeFigureOut">
              <a:rPr lang="fa-IR" smtClean="0"/>
              <a:t>29/06/1444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247518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952B9-6EE9-46B4-9E18-A1FA6D77F3D2}" type="datetimeFigureOut">
              <a:rPr lang="fa-IR" smtClean="0"/>
              <a:t>29/06/1444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51528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952B9-6EE9-46B4-9E18-A1FA6D77F3D2}" type="datetimeFigureOut">
              <a:rPr lang="fa-IR" smtClean="0"/>
              <a:t>29/06/1444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202054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952B9-6EE9-46B4-9E18-A1FA6D77F3D2}" type="datetimeFigureOut">
              <a:rPr lang="fa-IR" smtClean="0"/>
              <a:t>29/06/1444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B0EB59-9E21-47D7-A1CB-E967BDC6199E}" type="slidenum">
              <a:rPr lang="fa-IR" smtClean="0"/>
              <a:t>‹#›</a:t>
            </a:fld>
            <a:endParaRPr lang="fa-IR"/>
          </a:p>
        </p:txBody>
      </p:sp>
    </p:spTree>
    <p:extLst>
      <p:ext uri="{BB962C8B-B14F-4D97-AF65-F5344CB8AC3E}">
        <p14:creationId xmlns:p14="http://schemas.microsoft.com/office/powerpoint/2010/main" val="262363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6952B9-6EE9-46B4-9E18-A1FA6D77F3D2}" type="datetimeFigureOut">
              <a:rPr lang="fa-IR" smtClean="0"/>
              <a:t>29/06/1444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B0EB59-9E21-47D7-A1CB-E967BDC6199E}" type="slidenum">
              <a:rPr lang="fa-IR" smtClean="0"/>
              <a:t>‹#›</a:t>
            </a:fld>
            <a:endParaRPr lang="fa-IR"/>
          </a:p>
        </p:txBody>
      </p:sp>
    </p:spTree>
    <p:extLst>
      <p:ext uri="{BB962C8B-B14F-4D97-AF65-F5344CB8AC3E}">
        <p14:creationId xmlns:p14="http://schemas.microsoft.com/office/powerpoint/2010/main" val="5496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b="1" smtClean="0">
                <a:solidFill>
                  <a:srgbClr val="FF0000"/>
                </a:solidFill>
                <a:cs typeface="B Zar" panose="00000400000000000000" pitchFamily="2" charset="-78"/>
              </a:rPr>
              <a:t>عنوان مقاله</a:t>
            </a:r>
            <a:r>
              <a:rPr lang="fa-IR" sz="4000" b="1" smtClean="0">
                <a:cs typeface="B Zar" panose="00000400000000000000" pitchFamily="2" charset="-78"/>
              </a:rPr>
              <a:t>: </a:t>
            </a:r>
            <a:r>
              <a:rPr lang="fa-IR" sz="2800" b="1" smtClean="0">
                <a:cs typeface="B Zar" panose="00000400000000000000" pitchFamily="2" charset="-78"/>
              </a:rPr>
              <a:t>«چپ </a:t>
            </a:r>
            <a:r>
              <a:rPr lang="fa-IR" sz="2800" b="1">
                <a:cs typeface="B Zar" panose="00000400000000000000" pitchFamily="2" charset="-78"/>
              </a:rPr>
              <a:t>اسلامی »و «توسعة لیبرالی» در ایران </a:t>
            </a:r>
            <a:r>
              <a:rPr lang="en-US" sz="2800">
                <a:cs typeface="B Zar" panose="00000400000000000000" pitchFamily="2" charset="-78"/>
              </a:rPr>
              <a:t/>
            </a:r>
            <a:br>
              <a:rPr lang="en-US" sz="2800">
                <a:cs typeface="B Zar" panose="00000400000000000000" pitchFamily="2" charset="-78"/>
              </a:rPr>
            </a:br>
            <a:r>
              <a:rPr lang="fa-IR" sz="2800" b="1">
                <a:cs typeface="B Zar" panose="00000400000000000000" pitchFamily="2" charset="-78"/>
              </a:rPr>
              <a:t>(مورد مطالعه: سازمان مجاهدین انقلاب </a:t>
            </a:r>
            <a:r>
              <a:rPr lang="fa-IR" sz="2800" b="1">
                <a:cs typeface="B Zar" panose="00000400000000000000" pitchFamily="2" charset="-78"/>
              </a:rPr>
              <a:t>اسلامی</a:t>
            </a:r>
            <a:r>
              <a:rPr lang="fa-IR" sz="4400" b="1" smtClean="0">
                <a:cs typeface="B Zar" panose="00000400000000000000" pitchFamily="2" charset="-78"/>
              </a:rPr>
              <a:t>)</a:t>
            </a:r>
            <a:endParaRPr lang="fa-IR" sz="44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منبع</a:t>
            </a:r>
            <a:r>
              <a:rPr lang="fa-IR" smtClean="0">
                <a:cs typeface="B Zar" panose="00000400000000000000" pitchFamily="2" charset="-78"/>
              </a:rPr>
              <a:t>:0مطالعات</a:t>
            </a:r>
            <a:r>
              <a:rPr lang="fa-IR" b="1" baseline="30000" smtClean="0">
                <a:cs typeface="B Zar" panose="00000400000000000000" pitchFamily="2" charset="-78"/>
              </a:rPr>
              <a:t> </a:t>
            </a:r>
            <a:r>
              <a:rPr lang="fa-IR" dirty="0">
                <a:cs typeface="B Zar" panose="00000400000000000000" pitchFamily="2" charset="-78"/>
              </a:rPr>
              <a:t>و</a:t>
            </a:r>
            <a:r>
              <a:rPr lang="fa-IR" b="1" baseline="30000" dirty="0">
                <a:cs typeface="B Zar" panose="00000400000000000000" pitchFamily="2" charset="-78"/>
              </a:rPr>
              <a:t> </a:t>
            </a:r>
            <a:r>
              <a:rPr lang="fa-IR" dirty="0">
                <a:cs typeface="B Zar" panose="00000400000000000000" pitchFamily="2" charset="-78"/>
              </a:rPr>
              <a:t>تحقيقات</a:t>
            </a:r>
            <a:r>
              <a:rPr lang="fa-IR" b="1" baseline="30000" dirty="0">
                <a:cs typeface="B Zar" panose="00000400000000000000" pitchFamily="2" charset="-78"/>
              </a:rPr>
              <a:t> </a:t>
            </a:r>
            <a:r>
              <a:rPr lang="fa-IR" dirty="0">
                <a:cs typeface="B Zar" panose="00000400000000000000" pitchFamily="2" charset="-78"/>
              </a:rPr>
              <a:t>اجتماعي در</a:t>
            </a:r>
            <a:r>
              <a:rPr lang="fa-IR" b="1" baseline="30000" dirty="0">
                <a:cs typeface="B Zar" panose="00000400000000000000" pitchFamily="2" charset="-78"/>
              </a:rPr>
              <a:t> </a:t>
            </a:r>
            <a:r>
              <a:rPr lang="fa-IR" dirty="0">
                <a:cs typeface="B Zar" panose="00000400000000000000" pitchFamily="2" charset="-78"/>
              </a:rPr>
              <a:t>ایران</a:t>
            </a:r>
            <a:r>
              <a:rPr lang="fa-IR" b="1" baseline="30000" dirty="0">
                <a:cs typeface="B Zar" panose="00000400000000000000" pitchFamily="2" charset="-78"/>
              </a:rPr>
              <a:t> / </a:t>
            </a:r>
            <a:r>
              <a:rPr lang="fa-IR" dirty="0">
                <a:cs typeface="B Zar" panose="00000400000000000000" pitchFamily="2" charset="-78"/>
              </a:rPr>
              <a:t>دورة</a:t>
            </a:r>
            <a:r>
              <a:rPr lang="fa-IR" b="1" baseline="30000" dirty="0">
                <a:cs typeface="B Zar" panose="00000400000000000000" pitchFamily="2" charset="-78"/>
              </a:rPr>
              <a:t> </a:t>
            </a:r>
            <a:r>
              <a:rPr lang="en-US" dirty="0">
                <a:cs typeface="B Zar" panose="00000400000000000000" pitchFamily="2" charset="-78"/>
              </a:rPr>
              <a:t>6</a:t>
            </a:r>
            <a:r>
              <a:rPr lang="fa-IR" dirty="0">
                <a:cs typeface="B Zar" panose="00000400000000000000" pitchFamily="2" charset="-78"/>
              </a:rPr>
              <a:t>،</a:t>
            </a:r>
            <a:r>
              <a:rPr lang="fa-IR" b="1" baseline="30000" dirty="0">
                <a:cs typeface="B Zar" panose="00000400000000000000" pitchFamily="2" charset="-78"/>
              </a:rPr>
              <a:t> </a:t>
            </a:r>
            <a:r>
              <a:rPr lang="fa-IR" dirty="0" smtClean="0">
                <a:cs typeface="B Zar" panose="00000400000000000000" pitchFamily="2" charset="-78"/>
              </a:rPr>
              <a:t>شمارۀ</a:t>
            </a:r>
            <a:r>
              <a:rPr lang="fa-IR" b="1" baseline="30000" dirty="0" smtClean="0">
                <a:cs typeface="B Zar" panose="00000400000000000000" pitchFamily="2" charset="-78"/>
              </a:rPr>
              <a:t> </a:t>
            </a:r>
            <a:r>
              <a:rPr lang="en-US" dirty="0">
                <a:cs typeface="B Zar" panose="00000400000000000000" pitchFamily="2" charset="-78"/>
              </a:rPr>
              <a:t>1</a:t>
            </a:r>
            <a:r>
              <a:rPr lang="fa-IR" dirty="0">
                <a:cs typeface="B Zar" panose="00000400000000000000" pitchFamily="2" charset="-78"/>
              </a:rPr>
              <a:t>،</a:t>
            </a:r>
            <a:r>
              <a:rPr lang="fa-IR" b="1" baseline="30000" dirty="0">
                <a:cs typeface="B Zar" panose="00000400000000000000" pitchFamily="2" charset="-78"/>
              </a:rPr>
              <a:t> </a:t>
            </a:r>
            <a:r>
              <a:rPr lang="fa-IR" dirty="0">
                <a:cs typeface="B Zar" panose="00000400000000000000" pitchFamily="2" charset="-78"/>
              </a:rPr>
              <a:t>بهار </a:t>
            </a:r>
            <a:r>
              <a:rPr lang="en-US" dirty="0">
                <a:cs typeface="B Zar" panose="00000400000000000000" pitchFamily="2" charset="-78"/>
              </a:rPr>
              <a:t>1396</a:t>
            </a:r>
            <a:r>
              <a:rPr lang="fa-IR" dirty="0">
                <a:cs typeface="B Zar" panose="00000400000000000000" pitchFamily="2" charset="-78"/>
              </a:rPr>
              <a:t>: </a:t>
            </a:r>
            <a:r>
              <a:rPr lang="en-US" dirty="0">
                <a:cs typeface="B Zar" panose="00000400000000000000" pitchFamily="2" charset="-78"/>
              </a:rPr>
              <a:t>41</a:t>
            </a:r>
            <a:r>
              <a:rPr lang="fa-IR" dirty="0">
                <a:cs typeface="B Zar" panose="00000400000000000000" pitchFamily="2" charset="-78"/>
              </a:rPr>
              <a:t>-</a:t>
            </a:r>
            <a:r>
              <a:rPr lang="en-US" dirty="0">
                <a:cs typeface="B Zar" panose="00000400000000000000" pitchFamily="2" charset="-78"/>
              </a:rPr>
              <a:t>66</a:t>
            </a:r>
            <a:r>
              <a:rPr lang="en-US" b="1" dirty="0">
                <a:cs typeface="B Zar" panose="00000400000000000000" pitchFamily="2" charset="-78"/>
              </a:rPr>
              <a:t> </a:t>
            </a:r>
            <a:endParaRPr lang="en-US" dirty="0">
              <a:cs typeface="B Zar" panose="00000400000000000000" pitchFamily="2" charset="-78"/>
            </a:endParaRPr>
          </a:p>
          <a:p>
            <a:r>
              <a:rPr lang="fa-IR" smtClean="0">
                <a:solidFill>
                  <a:srgbClr val="FF0000"/>
                </a:solidFill>
                <a:cs typeface="B Zar" panose="00000400000000000000" pitchFamily="2" charset="-78"/>
              </a:rPr>
              <a:t>نویسندگان</a:t>
            </a:r>
            <a:r>
              <a:rPr lang="fa-IR" smtClean="0">
                <a:cs typeface="B Zar" panose="00000400000000000000" pitchFamily="2" charset="-78"/>
              </a:rPr>
              <a:t>: یوسف اباذری </a:t>
            </a:r>
            <a:r>
              <a:rPr lang="fa-IR">
                <a:cs typeface="B Zar" panose="00000400000000000000" pitchFamily="2" charset="-78"/>
              </a:rPr>
              <a:t>محمد </a:t>
            </a:r>
            <a:r>
              <a:rPr lang="fa-IR" smtClean="0">
                <a:cs typeface="B Zar" panose="00000400000000000000" pitchFamily="2" charset="-78"/>
              </a:rPr>
              <a:t>روزخوش</a:t>
            </a:r>
            <a:endParaRPr lang="en-US" dirty="0">
              <a:cs typeface="B Zar" panose="00000400000000000000" pitchFamily="2" charset="-78"/>
            </a:endParaRPr>
          </a:p>
          <a:p>
            <a:r>
              <a:rPr lang="fa-IR">
                <a:cs typeface="B Zar" panose="00000400000000000000" pitchFamily="2" charset="-78"/>
              </a:rPr>
              <a:t>	</a:t>
            </a:r>
            <a:r>
              <a:rPr lang="en-US"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47595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dirty="0">
                <a:cs typeface="B Zar" panose="00000400000000000000" pitchFamily="2" charset="-78"/>
              </a:rPr>
              <a:t>جناح «چپ درون نظام» به منتقد جدی آن بدل شد؛ زیرا آن را مغایر با ارزش ها و آرمان های انقلاب می دانست. با وجود این، پس از رخداد دوم خرداد و تبدیل چپ های خط امام</a:t>
            </a:r>
            <a:r>
              <a:rPr lang="en-US" baseline="30000" dirty="0">
                <a:cs typeface="B Zar" panose="00000400000000000000" pitchFamily="2" charset="-78"/>
              </a:rPr>
              <a:t>2</a:t>
            </a:r>
            <a:r>
              <a:rPr lang="fa-IR" dirty="0">
                <a:cs typeface="B Zar" panose="00000400000000000000" pitchFamily="2" charset="-78"/>
              </a:rPr>
              <a:t> به اصلاح طلبان دوم خردادی ،آن ها در کنار پروژة «توسعة سیاسی»، با شکلی از همان الگوی اقتصادی و برنامة توسعه همراه شدند که پیش تر نفی می کردند. به این ترتیب، این </a:t>
            </a:r>
            <a:r>
              <a:rPr lang="fa-IR" dirty="0">
                <a:solidFill>
                  <a:srgbClr val="FF0000"/>
                </a:solidFill>
                <a:cs typeface="B Zar" panose="00000400000000000000" pitchFamily="2" charset="-78"/>
              </a:rPr>
              <a:t>پرسش ها </a:t>
            </a:r>
            <a:r>
              <a:rPr lang="fa-IR" dirty="0">
                <a:cs typeface="B Zar" panose="00000400000000000000" pitchFamily="2" charset="-78"/>
              </a:rPr>
              <a:t>مطرح می شوند: </a:t>
            </a:r>
            <a:r>
              <a:rPr lang="fa-IR" dirty="0">
                <a:solidFill>
                  <a:srgbClr val="FF0000"/>
                </a:solidFill>
                <a:cs typeface="B Zar" panose="00000400000000000000" pitchFamily="2" charset="-78"/>
              </a:rPr>
              <a:t>این تغییر چگونه رخ داد؟ چپ های خط امام در قالب کدام مناسبات سیاسی و ایدئولوژیک با سیاست تعدیل مخالفت کردند و کدام مناسبات آن ها را به تجدیدنظر در باورهایشان فراخواند؟ </a:t>
            </a:r>
            <a:endParaRPr lang="en-US" dirty="0">
              <a:solidFill>
                <a:srgbClr val="FF0000"/>
              </a:solidFill>
              <a:cs typeface="B Zar" panose="00000400000000000000" pitchFamily="2" charset="-78"/>
            </a:endParaRPr>
          </a:p>
          <a:p>
            <a:pPr lvl="0" algn="just" fontAlgn="base"/>
            <a:r>
              <a:rPr lang="fa-IR" sz="2200" dirty="0" smtClean="0">
                <a:cs typeface="B Zar" panose="00000400000000000000" pitchFamily="2" charset="-78"/>
              </a:rPr>
              <a:t>1-در </a:t>
            </a:r>
            <a:r>
              <a:rPr lang="fa-IR" sz="2200" dirty="0">
                <a:cs typeface="B Zar" panose="00000400000000000000" pitchFamily="2" charset="-78"/>
              </a:rPr>
              <a:t>میان انقلابیون افرادی همچون مهندس بازرگان و در میان تحلیلگران افرادی مانند آصف بیات، سهم شعارهای عدالت </a:t>
            </a:r>
            <a:r>
              <a:rPr lang="fa-IR" sz="2200" dirty="0" smtClean="0">
                <a:cs typeface="B Zar" panose="00000400000000000000" pitchFamily="2" charset="-78"/>
              </a:rPr>
              <a:t>خواهانه و </a:t>
            </a:r>
            <a:r>
              <a:rPr lang="fa-IR" sz="2200" dirty="0">
                <a:cs typeface="B Zar" panose="00000400000000000000" pitchFamily="2" charset="-78"/>
              </a:rPr>
              <a:t>توده ستایانه را در گفتار انقلابیون به ویژه نیروهای اسلامی، به جز در آخرین روزهای پیروزی، ناچیز می دانند </a:t>
            </a:r>
            <a:r>
              <a:rPr lang="fa-IR" sz="2200" dirty="0" smtClean="0">
                <a:cs typeface="B Zar" panose="00000400000000000000" pitchFamily="2" charset="-78"/>
              </a:rPr>
              <a:t>(بازرگان </a:t>
            </a:r>
            <a:r>
              <a:rPr lang="fa-IR" sz="2200" dirty="0">
                <a:cs typeface="B Zar" panose="00000400000000000000" pitchFamily="2" charset="-78"/>
              </a:rPr>
              <a:t>،</a:t>
            </a:r>
            <a:r>
              <a:rPr lang="en-US" sz="2200" dirty="0">
                <a:cs typeface="B Zar" panose="00000400000000000000" pitchFamily="2" charset="-78"/>
              </a:rPr>
              <a:t>1363</a:t>
            </a:r>
            <a:r>
              <a:rPr lang="fa-IR" sz="2200" dirty="0">
                <a:cs typeface="B Zar" panose="00000400000000000000" pitchFamily="2" charset="-78"/>
              </a:rPr>
              <a:t>: </a:t>
            </a:r>
            <a:r>
              <a:rPr lang="en-US" sz="2200" dirty="0">
                <a:cs typeface="B Zar" panose="00000400000000000000" pitchFamily="2" charset="-78"/>
              </a:rPr>
              <a:t>39</a:t>
            </a:r>
            <a:r>
              <a:rPr lang="fa-IR" sz="2200" dirty="0">
                <a:cs typeface="B Zar" panose="00000400000000000000" pitchFamily="2" charset="-78"/>
              </a:rPr>
              <a:t>؛ بیات ،</a:t>
            </a:r>
            <a:r>
              <a:rPr lang="en-US" sz="2200" dirty="0">
                <a:cs typeface="B Zar" panose="00000400000000000000" pitchFamily="2" charset="-78"/>
              </a:rPr>
              <a:t>1379</a:t>
            </a:r>
            <a:r>
              <a:rPr lang="fa-IR" sz="2200" dirty="0">
                <a:cs typeface="B Zar" panose="00000400000000000000" pitchFamily="2" charset="-78"/>
              </a:rPr>
              <a:t>: </a:t>
            </a:r>
            <a:r>
              <a:rPr lang="en-US" sz="2200" dirty="0">
                <a:cs typeface="B Zar" panose="00000400000000000000" pitchFamily="2" charset="-78"/>
              </a:rPr>
              <a:t>86</a:t>
            </a:r>
            <a:r>
              <a:rPr lang="fa-IR" sz="2200" dirty="0">
                <a:cs typeface="B Zar" panose="00000400000000000000" pitchFamily="2" charset="-78"/>
              </a:rPr>
              <a:t>- </a:t>
            </a:r>
            <a:r>
              <a:rPr lang="en-US" sz="2200" dirty="0" smtClean="0">
                <a:cs typeface="B Zar" panose="00000400000000000000" pitchFamily="2" charset="-78"/>
              </a:rPr>
              <a:t>(88</a:t>
            </a:r>
            <a:r>
              <a:rPr lang="fa-IR" sz="2200" dirty="0" smtClean="0">
                <a:cs typeface="B Zar" panose="00000400000000000000" pitchFamily="2" charset="-78"/>
              </a:rPr>
              <a:t>. </a:t>
            </a:r>
            <a:r>
              <a:rPr lang="fa-IR" sz="2200" dirty="0">
                <a:cs typeface="B Zar" panose="00000400000000000000" pitchFamily="2" charset="-78"/>
              </a:rPr>
              <a:t>با وجود این، بی شک در دهة نخست انقلاب «مستضعفین» و «لایه های فرودست جامعه» در کانون گفتار سیاسی مسلط قرار داشتند. </a:t>
            </a:r>
            <a:endParaRPr lang="en-US" sz="2200" dirty="0">
              <a:cs typeface="B Zar" panose="00000400000000000000" pitchFamily="2" charset="-78"/>
            </a:endParaRPr>
          </a:p>
          <a:p>
            <a:pPr lvl="0" algn="just" fontAlgn="base"/>
            <a:r>
              <a:rPr lang="fa-IR" sz="2200" dirty="0" smtClean="0">
                <a:cs typeface="B Zar" panose="00000400000000000000" pitchFamily="2" charset="-78"/>
              </a:rPr>
              <a:t>2-برخی </a:t>
            </a:r>
            <a:r>
              <a:rPr lang="fa-IR" sz="2200" dirty="0">
                <a:cs typeface="B Zar" panose="00000400000000000000" pitchFamily="2" charset="-78"/>
              </a:rPr>
              <a:t>نویسندگان نیروهای چپ درون حاکمیت را «چپ واقعی» نمی دانند، اما در این پژوهش از ترم های رایج استفاده می شود. </a:t>
            </a:r>
            <a:endParaRPr lang="en-US" sz="2200" dirty="0">
              <a:cs typeface="B Zar" panose="00000400000000000000" pitchFamily="2" charset="-78"/>
            </a:endParaRPr>
          </a:p>
          <a:p>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319338" y="5523940"/>
            <a:ext cx="737014" cy="787960"/>
          </a:xfrm>
          <a:prstGeom prst="rect">
            <a:avLst/>
          </a:prstGeom>
        </p:spPr>
      </p:pic>
    </p:spTree>
    <p:extLst>
      <p:ext uri="{BB962C8B-B14F-4D97-AF65-F5344CB8AC3E}">
        <p14:creationId xmlns:p14="http://schemas.microsoft.com/office/powerpoint/2010/main" val="18368102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پس از دوم خرداد، تشکل های اصلی طیف «چپ خط امام»- مانند مجمع روحانیون مبارز </a:t>
            </a:r>
            <a:r>
              <a:rPr lang="fa-IR">
                <a:cs typeface="B Zar" panose="00000400000000000000" pitchFamily="2" charset="-78"/>
              </a:rPr>
              <a:t>و </a:t>
            </a:r>
            <a:r>
              <a:rPr lang="fa-IR" dirty="0">
                <a:cs typeface="B Zar" panose="00000400000000000000" pitchFamily="2" charset="-78"/>
              </a:rPr>
              <a:t> </a:t>
            </a:r>
            <a:r>
              <a:rPr lang="fa-IR" smtClean="0">
                <a:cs typeface="B Zar" panose="00000400000000000000" pitchFamily="2" charset="-78"/>
              </a:rPr>
              <a:t> دفتر </a:t>
            </a:r>
            <a:r>
              <a:rPr lang="fa-IR" dirty="0">
                <a:cs typeface="B Zar" panose="00000400000000000000" pitchFamily="2" charset="-78"/>
              </a:rPr>
              <a:t>تحکیم وحدت- از ایدئولوژی پیشین در عرصه های سیاست داخلی، سیاست خارجی و اقتصاد فاصله گرفتند. موضع سازمان مجاهدین انقلاب قدری پیچیده تر </a:t>
            </a:r>
            <a:r>
              <a:rPr lang="fa-IR">
                <a:cs typeface="B Zar" panose="00000400000000000000" pitchFamily="2" charset="-78"/>
              </a:rPr>
              <a:t>بود </a:t>
            </a:r>
            <a:r>
              <a:rPr lang="fa-IR" smtClean="0">
                <a:cs typeface="B Zar" panose="00000400000000000000" pitchFamily="2" charset="-78"/>
              </a:rPr>
              <a:t>.</a:t>
            </a:r>
            <a:endParaRPr lang="fa-IR" dirty="0">
              <a:cs typeface="B Zar" panose="00000400000000000000" pitchFamily="2" charset="-78"/>
            </a:endParaRPr>
          </a:p>
        </p:txBody>
      </p:sp>
    </p:spTree>
    <p:extLst>
      <p:ext uri="{BB962C8B-B14F-4D97-AF65-F5344CB8AC3E}">
        <p14:creationId xmlns:p14="http://schemas.microsoft.com/office/powerpoint/2010/main" val="28273482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از حیث ایدئولوژیک ،سازمان در بطن تحولات سیاسی و فرهنگی و اجتماعی پس از جنگ ،«توده گرایی» و «برابر یخواهی» دهة </a:t>
            </a:r>
            <a:r>
              <a:rPr lang="en-US">
                <a:cs typeface="B Zar" panose="00000400000000000000" pitchFamily="2" charset="-78"/>
              </a:rPr>
              <a:t>1360</a:t>
            </a:r>
            <a:r>
              <a:rPr lang="fa-IR">
                <a:cs typeface="B Zar" panose="00000400000000000000" pitchFamily="2" charset="-78"/>
              </a:rPr>
              <a:t> را به تدریج وانهاد و به خواست هایی همچون آزادی و جامعة مدنی روی خوش نشان داد</a:t>
            </a:r>
            <a:r>
              <a:rPr lang="fa-IR">
                <a:cs typeface="B Zar" panose="00000400000000000000" pitchFamily="2" charset="-78"/>
              </a:rPr>
              <a:t>. </a:t>
            </a:r>
            <a:endParaRPr lang="fa-IR"/>
          </a:p>
        </p:txBody>
      </p:sp>
    </p:spTree>
    <p:extLst>
      <p:ext uri="{BB962C8B-B14F-4D97-AF65-F5344CB8AC3E}">
        <p14:creationId xmlns:p14="http://schemas.microsoft.com/office/powerpoint/2010/main" val="10338146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پس از جنگ با زوال بسیج توده ای و افول «رادیکالیسم» دهة </a:t>
            </a:r>
            <a:r>
              <a:rPr lang="en-US">
                <a:cs typeface="B Zar" panose="00000400000000000000" pitchFamily="2" charset="-78"/>
              </a:rPr>
              <a:t>1360</a:t>
            </a:r>
            <a:r>
              <a:rPr lang="fa-IR">
                <a:cs typeface="B Zar" panose="00000400000000000000" pitchFamily="2" charset="-78"/>
              </a:rPr>
              <a:t> و برآمدن سیاست تعدیل اقتصادی و در متن دگرگونی های جهانی هر نیروی سیاسی ناگزیر از بازخوانی ایدئولوژی پیشین بود .در اینجا شاید نوعی تناقض مشاهده شود؛ یعنی ناسازهای میان نقدی که سازمان بر سیاست تعدیل داشت با پیامدهای به طور عمده ناخواستة همین سیاست که زمینه را برای بازگشت «</a:t>
            </a:r>
            <a:r>
              <a:rPr lang="fa-IR">
                <a:solidFill>
                  <a:srgbClr val="FF0000"/>
                </a:solidFill>
                <a:cs typeface="B Zar" panose="00000400000000000000" pitchFamily="2" charset="-78"/>
              </a:rPr>
              <a:t>چپ خط امام</a:t>
            </a:r>
            <a:r>
              <a:rPr lang="fa-IR">
                <a:cs typeface="B Zar" panose="00000400000000000000" pitchFamily="2" charset="-78"/>
              </a:rPr>
              <a:t>» و </a:t>
            </a:r>
            <a:r>
              <a:rPr lang="fa-IR">
                <a:solidFill>
                  <a:srgbClr val="FF0000"/>
                </a:solidFill>
                <a:cs typeface="B Zar" panose="00000400000000000000" pitchFamily="2" charset="-78"/>
              </a:rPr>
              <a:t>سازمان مجاهدین انقلاب </a:t>
            </a:r>
            <a:r>
              <a:rPr lang="fa-IR">
                <a:cs typeface="B Zar" panose="00000400000000000000" pitchFamily="2" charset="-78"/>
              </a:rPr>
              <a:t>به قدرت مهیا ساخت.</a:t>
            </a:r>
          </a:p>
          <a:p>
            <a:endParaRPr lang="fa-IR"/>
          </a:p>
        </p:txBody>
      </p:sp>
      <p:sp>
        <p:nvSpPr>
          <p:cNvPr id="4" name="Flowchart: Connector 3"/>
          <p:cNvSpPr/>
          <p:nvPr/>
        </p:nvSpPr>
        <p:spPr>
          <a:xfrm>
            <a:off x="4567824" y="4698892"/>
            <a:ext cx="3056351" cy="1478071"/>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ناگزیر از بازخوانی ایدئولوژی پیشین</a:t>
            </a:r>
            <a:endParaRPr lang="fa-IR" sz="2000" b="1">
              <a:solidFill>
                <a:srgbClr val="FF0000"/>
              </a:solidFill>
            </a:endParaRPr>
          </a:p>
        </p:txBody>
      </p:sp>
    </p:spTree>
    <p:extLst>
      <p:ext uri="{BB962C8B-B14F-4D97-AF65-F5344CB8AC3E}">
        <p14:creationId xmlns:p14="http://schemas.microsoft.com/office/powerpoint/2010/main" val="33284142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بدیهی است خود سازمان در خلأ و بیرون از جامعه نبود و از این تغییرات تأثیر می پذیرفت. با وجود این ،سربرکشیدن یا تقویت نیروها و هویت های اجتماعی جدید و خواست ها و گرایش های اجتماعی و فرهنگی </a:t>
            </a:r>
            <a:r>
              <a:rPr lang="fa-IR">
                <a:cs typeface="B Zar" panose="00000400000000000000" pitchFamily="2" charset="-78"/>
              </a:rPr>
              <a:t>تازه- </a:t>
            </a:r>
            <a:r>
              <a:rPr lang="fa-IR" smtClean="0">
                <a:cs typeface="B Zar" panose="00000400000000000000" pitchFamily="2" charset="-78"/>
              </a:rPr>
              <a:t>به عنوان </a:t>
            </a:r>
            <a:r>
              <a:rPr lang="fa-IR" dirty="0">
                <a:cs typeface="B Zar" panose="00000400000000000000" pitchFamily="2" charset="-78"/>
              </a:rPr>
              <a:t>یکی از  «پیامدهای </a:t>
            </a:r>
            <a:r>
              <a:rPr lang="fa-IR" dirty="0" smtClean="0">
                <a:cs typeface="B Zar" panose="00000400000000000000" pitchFamily="2" charset="-78"/>
              </a:rPr>
              <a:t>ناخواستۀ» </a:t>
            </a:r>
            <a:r>
              <a:rPr lang="fa-IR" dirty="0">
                <a:cs typeface="B Zar" panose="00000400000000000000" pitchFamily="2" charset="-78"/>
              </a:rPr>
              <a:t>سیاست تعدیل- در خلق دوم خرداد و بازگشت سازمان به قدرت نقش داشت، اما هم زمان برای ایدئولوژی این تشکل مسئله آفرین و محدودی تساز بود</a:t>
            </a:r>
            <a:r>
              <a:rPr lang="fa-IR">
                <a:cs typeface="B Zar" panose="00000400000000000000" pitchFamily="2" charset="-78"/>
              </a:rPr>
              <a:t>. </a:t>
            </a:r>
            <a:endParaRPr lang="fa-IR" dirty="0">
              <a:cs typeface="B Zar" panose="00000400000000000000" pitchFamily="2" charset="-78"/>
            </a:endParaRPr>
          </a:p>
        </p:txBody>
      </p:sp>
      <p:sp>
        <p:nvSpPr>
          <p:cNvPr id="4" name="Rectangle 3"/>
          <p:cNvSpPr/>
          <p:nvPr/>
        </p:nvSpPr>
        <p:spPr>
          <a:xfrm>
            <a:off x="3310972" y="4282567"/>
            <a:ext cx="5069016"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بیرون از جامعه نبود </a:t>
            </a:r>
            <a:endParaRPr lang="fa-IR"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005884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عبارت دیگر، تغییر اجتماعی و فرهنگی همبسته با عصر سازندگی که سازمان آن را «</a:t>
            </a:r>
            <a:r>
              <a:rPr lang="fa-IR">
                <a:solidFill>
                  <a:srgbClr val="FF0000"/>
                </a:solidFill>
                <a:cs typeface="B Zar" panose="00000400000000000000" pitchFamily="2" charset="-78"/>
              </a:rPr>
              <a:t>دورۀ پروستاریکای جمهوری اسلامی</a:t>
            </a:r>
            <a:r>
              <a:rPr lang="fa-IR">
                <a:cs typeface="B Zar" panose="00000400000000000000" pitchFamily="2" charset="-78"/>
              </a:rPr>
              <a:t>» </a:t>
            </a:r>
            <a:r>
              <a:rPr lang="fa-IR" smtClean="0">
                <a:cs typeface="B Zar" panose="00000400000000000000" pitchFamily="2" charset="-78"/>
              </a:rPr>
              <a:t>می نامید</a:t>
            </a:r>
            <a:r>
              <a:rPr lang="fa-IR">
                <a:cs typeface="B Zar" panose="00000400000000000000" pitchFamily="2" charset="-78"/>
              </a:rPr>
              <a:t>، عرصه ای تازه برای فعالیت سازمان و کل چپ خط امام گشود</a:t>
            </a:r>
            <a:r>
              <a:rPr lang="en-US" baseline="30000">
                <a:cs typeface="B Zar" panose="00000400000000000000" pitchFamily="2" charset="-78"/>
              </a:rPr>
              <a:t>1</a:t>
            </a:r>
            <a:r>
              <a:rPr lang="fa-IR">
                <a:cs typeface="B Zar" panose="00000400000000000000" pitchFamily="2" charset="-78"/>
              </a:rPr>
              <a:t>، </a:t>
            </a:r>
          </a:p>
          <a:p>
            <a:endParaRPr lang="fa-IR"/>
          </a:p>
        </p:txBody>
      </p:sp>
    </p:spTree>
    <p:extLst>
      <p:ext uri="{BB962C8B-B14F-4D97-AF65-F5344CB8AC3E}">
        <p14:creationId xmlns:p14="http://schemas.microsoft.com/office/powerpoint/2010/main" val="34867653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رویکرد ایدئولوژیک پیشین این گروه را مسئله دار ساخت و تعیین نسبت آن ایدئولوژی با ارزش های درحال گسترش را به امری دشوار بدل کرد .از نظرگاه جامعه شناسی سیاسی، از یک سو در نتیجة عوامل مختلف از جمله توسعة «عصر سازندگی» نیروی اجتماعی مؤثری در جامعه ظهور کرده بود که خواست هایی «</a:t>
            </a:r>
            <a:r>
              <a:rPr lang="fa-IR">
                <a:solidFill>
                  <a:srgbClr val="FF0000"/>
                </a:solidFill>
                <a:cs typeface="B Zar" panose="00000400000000000000" pitchFamily="2" charset="-78"/>
              </a:rPr>
              <a:t>مدرن</a:t>
            </a:r>
            <a:r>
              <a:rPr lang="fa-IR">
                <a:cs typeface="B Zar" panose="00000400000000000000" pitchFamily="2" charset="-78"/>
              </a:rPr>
              <a:t>» داشت و در جست وجوی نمایندگی سیاسی برای آن خواست ها بود و از سوی دیگر شکافی در ساخت سیاسی پدیدار شده بود که بخشی از هیئت حاکمه را مهیا می ساخت تا نمایندگی این «مطالبات» را بر عهده گیرد. قرارگرفتن در این جایگاه و مناسبات جدید، گروهی همچون سازمان مجاهدین انقلاب اسلامی را به تعدیل در رویکرد پیشین خود به توسعه واداشت.</a:t>
            </a:r>
          </a:p>
          <a:p>
            <a:endParaRPr lang="fa-IR"/>
          </a:p>
        </p:txBody>
      </p:sp>
    </p:spTree>
    <p:extLst>
      <p:ext uri="{BB962C8B-B14F-4D97-AF65-F5344CB8AC3E}">
        <p14:creationId xmlns:p14="http://schemas.microsoft.com/office/powerpoint/2010/main" val="17470297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dirty="0">
                <a:cs typeface="B Zar" panose="00000400000000000000" pitchFamily="2" charset="-78"/>
              </a:rPr>
              <a:t>براساس استدلال این پژوهش« ،نوسازی سیاسی» که نزد گروه هایی مانند سازمان مجاهدین انقلاب و جبهة مشارکت مهم ترین شکل تبلور مفهوم توسعه پس از دوم خرداد بود و شامل </a:t>
            </a:r>
            <a:endParaRPr lang="en-US" dirty="0">
              <a:cs typeface="B Zar" panose="00000400000000000000" pitchFamily="2" charset="-78"/>
            </a:endParaRPr>
          </a:p>
          <a:p>
            <a:pPr algn="just"/>
            <a:r>
              <a:rPr lang="en-US" dirty="0">
                <a:cs typeface="B Zar" panose="00000400000000000000" pitchFamily="2" charset="-78"/>
              </a:rPr>
              <a:t> 1</a:t>
            </a:r>
            <a:r>
              <a:rPr lang="fa-IR" dirty="0">
                <a:cs typeface="B Zar" panose="00000400000000000000" pitchFamily="2" charset="-78"/>
              </a:rPr>
              <a:t>. البته با وقوف به این نکته که تغییر اجتماعی و فرهنگی در آن سال ها از عوامل مختلفی از جمله متغیرهای جمعیت شناختی تا</a:t>
            </a:r>
            <a:r>
              <a:rPr lang="fa-IR" strike="sngStrike" baseline="30000" dirty="0">
                <a:cs typeface="B Zar" panose="00000400000000000000" pitchFamily="2" charset="-78"/>
              </a:rPr>
              <a:t>                                                                                                                                             </a:t>
            </a:r>
            <a:r>
              <a:rPr lang="fa-IR" dirty="0">
                <a:cs typeface="B Zar" panose="00000400000000000000" pitchFamily="2" charset="-78"/>
              </a:rPr>
              <a:t> تحول فناورانه ای </a:t>
            </a:r>
            <a:r>
              <a:rPr lang="fa-IR" dirty="0" smtClean="0">
                <a:cs typeface="B Zar" panose="00000400000000000000" pitchFamily="2" charset="-78"/>
              </a:rPr>
              <a:t>(از </a:t>
            </a:r>
            <a:r>
              <a:rPr lang="fa-IR" dirty="0">
                <a:cs typeface="B Zar" panose="00000400000000000000" pitchFamily="2" charset="-78"/>
              </a:rPr>
              <a:t>جمله در تکنولوژی های </a:t>
            </a:r>
            <a:r>
              <a:rPr lang="fa-IR" dirty="0" smtClean="0">
                <a:cs typeface="B Zar" panose="00000400000000000000" pitchFamily="2" charset="-78"/>
              </a:rPr>
              <a:t>ارتباطی) </a:t>
            </a:r>
            <a:r>
              <a:rPr lang="fa-IR" dirty="0">
                <a:cs typeface="B Zar" panose="00000400000000000000" pitchFamily="2" charset="-78"/>
              </a:rPr>
              <a:t>و تغییر در فضای فکری جهانی تأثیر می پذیرفت.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4612356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مضمون هایی چون توسعة سیاسی و جامعة مدنی و حکومت قانون می شد، یک طرح  و برنامة سیاسی صرف نبود. این مفهوم مبنایی برای بازتولید زمینه های انسجام اجتماعی و بازسازی نظم اجتماعی بود. در دهة </a:t>
            </a:r>
            <a:r>
              <a:rPr lang="en-US">
                <a:cs typeface="B Zar" panose="00000400000000000000" pitchFamily="2" charset="-78"/>
              </a:rPr>
              <a:t>1360</a:t>
            </a:r>
            <a:r>
              <a:rPr lang="fa-IR">
                <a:cs typeface="B Zar" panose="00000400000000000000" pitchFamily="2" charset="-78"/>
              </a:rPr>
              <a:t> بسیج سیاسی توده ای گسترده و کاریزمای رهبر انقلاب و در سال های ابتدایی دهة </a:t>
            </a:r>
            <a:r>
              <a:rPr lang="en-US">
                <a:cs typeface="B Zar" panose="00000400000000000000" pitchFamily="2" charset="-78"/>
              </a:rPr>
              <a:t>1360</a:t>
            </a:r>
            <a:r>
              <a:rPr lang="fa-IR">
                <a:cs typeface="B Zar" panose="00000400000000000000" pitchFamily="2" charset="-78"/>
              </a:rPr>
              <a:t> ارزش های برآمده از انقلاب و جنگ به مثابة زمینه های هم بستگی و انسجام اجتماعی درنظر گرفته می شد. پس از پایان جنگ و در دورۀ بازسازی این زمینه ها تضعیف شدند .</a:t>
            </a:r>
            <a:endParaRPr lang="en-US">
              <a:cs typeface="B Zar" panose="00000400000000000000" pitchFamily="2" charset="-78"/>
            </a:endParaRPr>
          </a:p>
          <a:p>
            <a:endParaRPr lang="fa-IR"/>
          </a:p>
        </p:txBody>
      </p:sp>
      <p:sp>
        <p:nvSpPr>
          <p:cNvPr id="4" name="Flowchart: Connector 3"/>
          <p:cNvSpPr/>
          <p:nvPr/>
        </p:nvSpPr>
        <p:spPr>
          <a:xfrm>
            <a:off x="4421687" y="4885151"/>
            <a:ext cx="3156559" cy="120249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بسیج سیاسی توده ای گسترده و کاریزمای رهبر انقلاب</a:t>
            </a:r>
            <a:endParaRPr lang="fa-IR">
              <a:solidFill>
                <a:srgbClr val="FF0000"/>
              </a:solidFill>
            </a:endParaRPr>
          </a:p>
        </p:txBody>
      </p:sp>
    </p:spTree>
    <p:extLst>
      <p:ext uri="{BB962C8B-B14F-4D97-AF65-F5344CB8AC3E}">
        <p14:creationId xmlns:p14="http://schemas.microsoft.com/office/powerpoint/2010/main" val="32795234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نوسازی سیاسی عصر اصلاحات که با پیشبرد </a:t>
            </a:r>
            <a:r>
              <a:rPr lang="fa-IR" dirty="0" smtClean="0">
                <a:cs typeface="B Zar" panose="00000400000000000000" pitchFamily="2" charset="-78"/>
              </a:rPr>
              <a:t>برنامۀ توسعۀ </a:t>
            </a:r>
            <a:r>
              <a:rPr lang="fa-IR" dirty="0">
                <a:cs typeface="B Zar" panose="00000400000000000000" pitchFamily="2" charset="-78"/>
              </a:rPr>
              <a:t>سیاسی و بسط </a:t>
            </a:r>
            <a:r>
              <a:rPr lang="fa-IR" dirty="0" smtClean="0">
                <a:cs typeface="B Zar" panose="00000400000000000000" pitchFamily="2" charset="-78"/>
              </a:rPr>
              <a:t>جامعۀ </a:t>
            </a:r>
            <a:r>
              <a:rPr lang="fa-IR" dirty="0">
                <a:cs typeface="B Zar" panose="00000400000000000000" pitchFamily="2" charset="-78"/>
              </a:rPr>
              <a:t>مدنی و برقراری حکومت قانون تعریف می شد، درواقع تلاشی در راستای فراهم آوردن مبنای تازه ای برای نظم اجتماعی بود؛ یعنی نظم و هم بستگی اجتماعی مدنی و مبتنی بر ارزش های دموکراتیک.</a:t>
            </a:r>
            <a:r>
              <a:rPr lang="en-US" baseline="30000" dirty="0">
                <a:cs typeface="B Zar" panose="00000400000000000000" pitchFamily="2" charset="-78"/>
              </a:rPr>
              <a:t>1</a:t>
            </a:r>
            <a:r>
              <a:rPr lang="fa-IR" dirty="0">
                <a:cs typeface="B Zar" panose="00000400000000000000" pitchFamily="2" charset="-78"/>
              </a:rPr>
              <a:t> البته سازمان اصرار می ورزید که این نوع از هم بستگی و سازمان دهی جامعه با الگوی اسلامی- انقلابی تعارضی ندارد و بلکه برخاسته از آن و مکمل و متمم آن است</a:t>
            </a:r>
            <a:r>
              <a:rPr lang="fa-IR">
                <a:cs typeface="B Zar" panose="00000400000000000000" pitchFamily="2" charset="-78"/>
              </a:rPr>
              <a:t>. </a:t>
            </a:r>
            <a:endParaRPr lang="en-US" dirty="0">
              <a:cs typeface="B Zar" panose="00000400000000000000" pitchFamily="2" charset="-78"/>
            </a:endParaRPr>
          </a:p>
        </p:txBody>
      </p:sp>
    </p:spTree>
    <p:extLst>
      <p:ext uri="{BB962C8B-B14F-4D97-AF65-F5344CB8AC3E}">
        <p14:creationId xmlns:p14="http://schemas.microsoft.com/office/powerpoint/2010/main" val="14589223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عین حال، واقعیت های اجتماعی دیگری در جریان بود که بر هر نوع پروژۀ «نوسازی» و «توسعه» سایه م یافکند؛ برای مثال، مطابق یافته های پیمایش های مختلف و از جمله موج اول و دوم پیمایش ارزش ها و نگرش های ایرانیان (</a:t>
            </a:r>
            <a:r>
              <a:rPr lang="en-US">
                <a:cs typeface="B Zar" panose="00000400000000000000" pitchFamily="2" charset="-78"/>
              </a:rPr>
              <a:t>1380</a:t>
            </a:r>
            <a:r>
              <a:rPr lang="fa-IR">
                <a:cs typeface="B Zar" panose="00000400000000000000" pitchFamily="2" charset="-78"/>
              </a:rPr>
              <a:t> و </a:t>
            </a:r>
            <a:r>
              <a:rPr lang="en-US">
                <a:cs typeface="B Zar" panose="00000400000000000000" pitchFamily="2" charset="-78"/>
              </a:rPr>
              <a:t>1382</a:t>
            </a:r>
            <a:r>
              <a:rPr lang="fa-IR">
                <a:cs typeface="B Zar" panose="00000400000000000000" pitchFamily="2" charset="-78"/>
              </a:rPr>
              <a:t>)، اعتماد اجتماعی ،سرمایة اجتماعی، احساس امنیت اجتماعی و امید به آینده در این دوره کاهش یافته است و فردگرایی و منفعت طلبی افزایش یافته </a:t>
            </a:r>
            <a:r>
              <a:rPr lang="fa-IR">
                <a:cs typeface="B Zar" panose="00000400000000000000" pitchFamily="2" charset="-78"/>
              </a:rPr>
              <a:t>است</a:t>
            </a:r>
            <a:r>
              <a:rPr lang="fa-IR" smtClean="0">
                <a:cs typeface="B Zar" panose="00000400000000000000" pitchFamily="2" charset="-78"/>
              </a:rPr>
              <a:t>.</a:t>
            </a:r>
            <a:endParaRPr lang="fa-IR" dirty="0">
              <a:cs typeface="B Zar" panose="00000400000000000000" pitchFamily="2" charset="-78"/>
            </a:endParaRPr>
          </a:p>
        </p:txBody>
      </p:sp>
    </p:spTree>
    <p:extLst>
      <p:ext uri="{BB962C8B-B14F-4D97-AF65-F5344CB8AC3E}">
        <p14:creationId xmlns:p14="http://schemas.microsoft.com/office/powerpoint/2010/main" val="168523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مواضع و دیدگاه های سازمان مجاهدین انقلاب اسلامی مبین یکی از منسجم ترین اشکال ایدئولوژی توسعه در میان کل گروه های سیاسی و فکری درون حاکمیت جمهوری </a:t>
            </a:r>
            <a:r>
              <a:rPr lang="fa-IR">
                <a:cs typeface="B Zar" panose="00000400000000000000" pitchFamily="2" charset="-78"/>
              </a:rPr>
              <a:t>اسلامی </a:t>
            </a:r>
            <a:r>
              <a:rPr lang="fa-IR" smtClean="0">
                <a:cs typeface="B Zar" panose="00000400000000000000" pitchFamily="2" charset="-78"/>
              </a:rPr>
              <a:t>است این </a:t>
            </a:r>
            <a:r>
              <a:rPr lang="fa-IR" dirty="0">
                <a:cs typeface="B Zar" panose="00000400000000000000" pitchFamily="2" charset="-78"/>
              </a:rPr>
              <a:t>تشکل از همان ابتدای دهة </a:t>
            </a:r>
            <a:r>
              <a:rPr lang="en-US" dirty="0">
                <a:cs typeface="B Zar" panose="00000400000000000000" pitchFamily="2" charset="-78"/>
              </a:rPr>
              <a:t>1370</a:t>
            </a:r>
            <a:r>
              <a:rPr lang="fa-IR" dirty="0">
                <a:cs typeface="B Zar" panose="00000400000000000000" pitchFamily="2" charset="-78"/>
              </a:rPr>
              <a:t> تلاش کرد تا واکنشی تئوریک به سیاست تعدیل نشان دهد و بر پایة آن تحلیلی منسجم از صورت بندی نیروهای سیاسی در ایران ارائه دهد</a:t>
            </a:r>
            <a:r>
              <a:rPr lang="fa-IR">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
        <p:nvSpPr>
          <p:cNvPr id="4" name="Flowchart: Card 3"/>
          <p:cNvSpPr/>
          <p:nvPr/>
        </p:nvSpPr>
        <p:spPr>
          <a:xfrm>
            <a:off x="2141951" y="4509370"/>
            <a:ext cx="2780778" cy="1014608"/>
          </a:xfrm>
          <a:prstGeom prst="flowChartPunchedCar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واکنشی تئوریک به سیاست تعدیل</a:t>
            </a:r>
            <a:endParaRPr lang="fa-IR" sz="2000">
              <a:solidFill>
                <a:srgbClr val="FF0000"/>
              </a:solidFill>
            </a:endParaRPr>
          </a:p>
        </p:txBody>
      </p:sp>
    </p:spTree>
    <p:extLst>
      <p:ext uri="{BB962C8B-B14F-4D97-AF65-F5344CB8AC3E}">
        <p14:creationId xmlns:p14="http://schemas.microsoft.com/office/powerpoint/2010/main" val="2607886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نمی توان با تفسیر سادۀ چنین داده هایی- که در همة پژوهش ها کاملاً منفی هم نیستند- روندهایی قطعی به جامعة ایران نسبت داد، اما اگر چنین برداشتی را از جامعة ایران بپذیریم، تلاش برای بازسازی نظم اجتماعی و سازمان دهی تغییر اجتماعی پیچیده تر</a:t>
            </a:r>
            <a:r>
              <a:rPr lang="fa-IR" baseline="-25000">
                <a:cs typeface="B Zar" panose="00000400000000000000" pitchFamily="2" charset="-78"/>
              </a:rPr>
              <a:t> </a:t>
            </a:r>
            <a:r>
              <a:rPr lang="fa-IR">
                <a:cs typeface="B Zar" panose="00000400000000000000" pitchFamily="2" charset="-78"/>
              </a:rPr>
              <a:t>می شود .</a:t>
            </a:r>
            <a:endParaRPr lang="fa-IR" dirty="0">
              <a:cs typeface="B Zar" panose="00000400000000000000" pitchFamily="2" charset="-78"/>
            </a:endParaRPr>
          </a:p>
        </p:txBody>
      </p:sp>
      <p:sp>
        <p:nvSpPr>
          <p:cNvPr id="4" name="Flowchart: Off-page Connector 3"/>
          <p:cNvSpPr/>
          <p:nvPr/>
        </p:nvSpPr>
        <p:spPr>
          <a:xfrm>
            <a:off x="4461353" y="4872626"/>
            <a:ext cx="3269293" cy="801665"/>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بازسازی نظم اجتماعی</a:t>
            </a:r>
            <a:endParaRPr lang="fa-IR" sz="2000">
              <a:solidFill>
                <a:srgbClr val="FF0000"/>
              </a:solidFill>
            </a:endParaRPr>
          </a:p>
        </p:txBody>
      </p:sp>
    </p:spTree>
    <p:extLst>
      <p:ext uri="{BB962C8B-B14F-4D97-AF65-F5344CB8AC3E}">
        <p14:creationId xmlns:p14="http://schemas.microsoft.com/office/powerpoint/2010/main" val="37962775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منتقدان بازار آزاد این تحولات را به طور عمده همبسته با بسط الگوی بازار آزاد در ایران و متأثر از آن </a:t>
            </a:r>
            <a:r>
              <a:rPr lang="fa-IR" dirty="0" smtClean="0">
                <a:cs typeface="B Zar" panose="00000400000000000000" pitchFamily="2" charset="-78"/>
              </a:rPr>
              <a:t>می دانند </a:t>
            </a:r>
            <a:r>
              <a:rPr lang="fa-IR" dirty="0">
                <a:cs typeface="B Zar" panose="00000400000000000000" pitchFamily="2" charset="-78"/>
              </a:rPr>
              <a:t>و تلاش اصلا حطلبان را برای برقراری نظم اجتماعی- سیاسی جدید </a:t>
            </a:r>
            <a:r>
              <a:rPr lang="fa-IR" dirty="0" smtClean="0">
                <a:cs typeface="B Zar" panose="00000400000000000000" pitchFamily="2" charset="-78"/>
              </a:rPr>
              <a:t>بی حاصل می شمارند</a:t>
            </a:r>
            <a:r>
              <a:rPr lang="fa-IR" dirty="0">
                <a:cs typeface="B Zar" panose="00000400000000000000" pitchFamily="2" charset="-78"/>
              </a:rPr>
              <a:t>؛ زیرا از دید آنان «نئولیبرالیسم »در سطح اجتماعی نابرابری و نارضایتی و </a:t>
            </a:r>
            <a:r>
              <a:rPr lang="fa-IR" sz="3200" dirty="0">
                <a:solidFill>
                  <a:srgbClr val="FF0000"/>
                </a:solidFill>
                <a:cs typeface="B Zar" panose="00000400000000000000" pitchFamily="2" charset="-78"/>
              </a:rPr>
              <a:t>تنش دائمی </a:t>
            </a:r>
            <a:r>
              <a:rPr lang="fa-IR" dirty="0">
                <a:cs typeface="B Zar" panose="00000400000000000000" pitchFamily="2" charset="-78"/>
              </a:rPr>
              <a:t>خلق می کند و این نافی پروژة سیاسی اصلا حطلبان یعنی توسعه و ثبات سیاسی و «دموکراتیزاسیون» است. </a:t>
            </a:r>
            <a:endParaRPr lang="en-US" dirty="0">
              <a:cs typeface="B Zar" panose="00000400000000000000" pitchFamily="2" charset="-78"/>
            </a:endParaRPr>
          </a:p>
          <a:p>
            <a:r>
              <a:rPr lang="en-US" sz="2200" smtClean="0">
                <a:cs typeface="B Zar" panose="00000400000000000000" pitchFamily="2" charset="-78"/>
              </a:rPr>
              <a:t>1</a:t>
            </a:r>
            <a:r>
              <a:rPr lang="fa-IR" sz="2200" dirty="0">
                <a:cs typeface="B Zar" panose="00000400000000000000" pitchFamily="2" charset="-78"/>
              </a:rPr>
              <a:t>. در یکی از مقالات بشیریه تحلیلی تقریباً مشابه دربارة «اصلاح طلبی» ارائه می شود </a:t>
            </a:r>
            <a:r>
              <a:rPr lang="fa-IR" sz="2200" dirty="0" smtClean="0">
                <a:cs typeface="B Zar" panose="00000400000000000000" pitchFamily="2" charset="-78"/>
              </a:rPr>
              <a:t>(بشیریه ،</a:t>
            </a:r>
            <a:r>
              <a:rPr lang="en-US" sz="2200" dirty="0" smtClean="0">
                <a:cs typeface="B Zar" panose="00000400000000000000" pitchFamily="2" charset="-78"/>
              </a:rPr>
              <a:t>(1384</a:t>
            </a:r>
            <a:r>
              <a:rPr lang="fa-IR" sz="2200" dirty="0" smtClean="0">
                <a:cs typeface="B Zar" panose="00000400000000000000" pitchFamily="2" charset="-78"/>
              </a:rPr>
              <a:t>. </a:t>
            </a:r>
            <a:r>
              <a:rPr lang="fa-IR" sz="2200" strike="sngStrike" baseline="30000" dirty="0" smtClean="0">
                <a:cs typeface="B Zar" panose="00000400000000000000" pitchFamily="2" charset="-78"/>
              </a:rPr>
              <a:t>                                                                                                                                             </a:t>
            </a:r>
            <a:endParaRPr lang="en-US" sz="2200"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39988143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ورای این شرح و تفصیل یک نکته دربارة سازمان مدام خودنمایی می کند: دشواری «چپ بودن» در زمینه و زمانه ای که ب هطور عمیق به راست گراییده است .سازمان مجاهدین انقلاب به« چپ بودن» همچون بخشی جدایی ناپذیر از هویت خود می نگریست، اما این گروه به دلیل عضویت در جبهۀ گستردة دوم خرداد که در آن غایات سیاسی تقریباً یکسان اما دکترین های اجتماعی و فرهنگی و اقتصادی متنوعی حضور دارند، از برخی اهداف و آرمان های ایدئولوژیک خویش، به ویژه در حیطۀ اقتصاد و عدالت اجتماعی ،«</a:t>
            </a:r>
            <a:r>
              <a:rPr lang="fa-IR">
                <a:solidFill>
                  <a:srgbClr val="FF0000"/>
                </a:solidFill>
                <a:cs typeface="B Zar" panose="00000400000000000000" pitchFamily="2" charset="-78"/>
              </a:rPr>
              <a:t>به طور موقت</a:t>
            </a:r>
            <a:r>
              <a:rPr lang="fa-IR">
                <a:cs typeface="B Zar" panose="00000400000000000000" pitchFamily="2" charset="-78"/>
              </a:rPr>
              <a:t>» چشم پوشی می کند.</a:t>
            </a:r>
            <a:endParaRPr lang="en-US">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4737839" y="4681538"/>
            <a:ext cx="3067050" cy="1495425"/>
          </a:xfrm>
          <a:prstGeom prst="rect">
            <a:avLst/>
          </a:prstGeom>
        </p:spPr>
      </p:pic>
    </p:spTree>
    <p:extLst>
      <p:ext uri="{BB962C8B-B14F-4D97-AF65-F5344CB8AC3E}">
        <p14:creationId xmlns:p14="http://schemas.microsoft.com/office/powerpoint/2010/main" val="17434723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تا آغاز </a:t>
            </a:r>
            <a:r>
              <a:rPr lang="fa-IR" dirty="0" smtClean="0">
                <a:cs typeface="B Zar" panose="00000400000000000000" pitchFamily="2" charset="-78"/>
              </a:rPr>
              <a:t>دهۀ </a:t>
            </a:r>
            <a:r>
              <a:rPr lang="en-US" dirty="0">
                <a:cs typeface="B Zar" panose="00000400000000000000" pitchFamily="2" charset="-78"/>
              </a:rPr>
              <a:t>1380</a:t>
            </a:r>
            <a:r>
              <a:rPr lang="fa-IR" dirty="0">
                <a:cs typeface="B Zar" panose="00000400000000000000" pitchFamily="2" charset="-78"/>
              </a:rPr>
              <a:t> از مجموع نوشته ها و سخنان اعضای سازمان برمی آید که در نظر آنان، این چشم پوشی نوعی عقب نشینی تاکتیکی، موقت و مقطعی است و به معنای دست شستن از آن خواست ها یا بازنگری در اهداف پیشین نیست. نقد سیاست تعدیل اقتصادی ،«</a:t>
            </a:r>
            <a:r>
              <a:rPr lang="fa-IR" dirty="0">
                <a:solidFill>
                  <a:srgbClr val="FF0000"/>
                </a:solidFill>
                <a:cs typeface="B Zar" panose="00000400000000000000" pitchFamily="2" charset="-78"/>
              </a:rPr>
              <a:t>نئولیبرالیسم</a:t>
            </a:r>
            <a:r>
              <a:rPr lang="fa-IR" dirty="0">
                <a:cs typeface="B Zar" panose="00000400000000000000" pitchFamily="2" charset="-78"/>
              </a:rPr>
              <a:t>»، جهانی شدن و سرمایه داری و «</a:t>
            </a:r>
            <a:r>
              <a:rPr lang="fa-IR" dirty="0">
                <a:solidFill>
                  <a:srgbClr val="FF0000"/>
                </a:solidFill>
                <a:cs typeface="B Zar" panose="00000400000000000000" pitchFamily="2" charset="-78"/>
              </a:rPr>
              <a:t>سرمایه سالاری</a:t>
            </a:r>
            <a:r>
              <a:rPr lang="fa-IR" dirty="0">
                <a:cs typeface="B Zar" panose="00000400000000000000" pitchFamily="2" charset="-78"/>
              </a:rPr>
              <a:t>» مضامین تکرارشوندة عصر ما حتی در سال های پس از دوم خرداد هستند. مخالفت با سرمایه داری و نظام جهانی سازمان را به کندوکاو در نمونه های مشابه وامی دارد</a:t>
            </a:r>
            <a:r>
              <a:rPr lang="fa-IR">
                <a:cs typeface="B Zar" panose="00000400000000000000" pitchFamily="2" charset="-78"/>
              </a:rPr>
              <a:t>. </a:t>
            </a:r>
            <a:endParaRPr lang="en-US" dirty="0">
              <a:cs typeface="B Zar" panose="00000400000000000000" pitchFamily="2" charset="-78"/>
            </a:endParaRPr>
          </a:p>
        </p:txBody>
      </p:sp>
    </p:spTree>
    <p:extLst>
      <p:ext uri="{BB962C8B-B14F-4D97-AF65-F5344CB8AC3E}">
        <p14:creationId xmlns:p14="http://schemas.microsoft.com/office/powerpoint/2010/main" val="17358946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جالب است که حتی تا سال </a:t>
            </a:r>
            <a:r>
              <a:rPr lang="en-US">
                <a:cs typeface="B Zar" panose="00000400000000000000" pitchFamily="2" charset="-78"/>
              </a:rPr>
              <a:t>1380</a:t>
            </a:r>
            <a:r>
              <a:rPr lang="fa-IR">
                <a:cs typeface="B Zar" panose="00000400000000000000" pitchFamily="2" charset="-78"/>
              </a:rPr>
              <a:t> سازمان هم دلانه در الگوهای «ضدامپریالیستی» همچون «هند ،چین و در مرتبۀ بعد کوبا» مداقه می کرد و جمهوری اسلامی را تا حدی با آنان هم سرنوشت می پنداشت، اما طنین این «چپ اندیشی» ناچیزتر از آن بود که به یک برنامة سیاسی بدل شود .گفته ها و نوشته های پراکنده، نقدهای کم جان و مخالف خوانی های مقطعی و بی اثر نمی توانست راه به جایی برد. این دیدگاه ها گذشته از همة خلل و فرج تئوریک به هیچ گفت وگوی سیاسی جدی میان این نیروهای سیاسی و همین طور میان آنان و لایه های اجتماعی دامن نزد و از آن هیچ راهبرد یا برنامة سیاسی بیرون نیامد.</a:t>
            </a:r>
          </a:p>
          <a:p>
            <a:endParaRPr lang="fa-IR"/>
          </a:p>
        </p:txBody>
      </p:sp>
      <p:sp>
        <p:nvSpPr>
          <p:cNvPr id="4" name="Rectangle 3"/>
          <p:cNvSpPr/>
          <p:nvPr/>
        </p:nvSpPr>
        <p:spPr>
          <a:xfrm>
            <a:off x="3149160" y="4958974"/>
            <a:ext cx="531748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خلل و فرج تئوریک </a:t>
            </a:r>
            <a:endParaRPr lang="fa-IR"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3604952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این گرایش حتی در سطح تبلیغات سیاسی هم نمودی نداشت .این فقط مسئله ای در سطح تاکتیک ها و انتخاب ها و ایدئولوژی های سیاسی نبود، بلکه با عوامل اجتماعی متعدد از جمله تعدیل ایدئولوژیک و تغییر پایگاه اجتماعی این گروه ها نیز نسبت داشت.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0695341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تغییر پایگاه اجتماعی یا به صورت دقیق تر تغییر تحلیلی که طیف چپ سنتی از پایگاه اجتماعی اش داشت، بخش مهمی از تغییری است که سازمان تجربه کرد. پس از دوم خرداد و مواجه شدن سازمان و دیگر اصلاح طلبان با سیمایی تازه از جامعة ایران، تصور آنان از پایگاه اجتماعی خویش دگرگون شد. در این زمان، آنان خود را متکی بر حمایت لایه هایی گون اگون و متنوع از جامعه م یدانستند. پیش از دوم خرداد، در تحلیل سازمان مجاهدین انقلاب، حامیان اصلی جمهوری اسلامی </a:t>
            </a:r>
            <a:r>
              <a:rPr lang="fa-IR">
                <a:solidFill>
                  <a:srgbClr val="FF0000"/>
                </a:solidFill>
                <a:cs typeface="B Zar" panose="00000400000000000000" pitchFamily="2" charset="-78"/>
              </a:rPr>
              <a:t>طبقات و اقشار «مستضعف» و فرودست </a:t>
            </a:r>
            <a:r>
              <a:rPr lang="fa-IR">
                <a:cs typeface="B Zar" panose="00000400000000000000" pitchFamily="2" charset="-78"/>
              </a:rPr>
              <a:t>بودند</a:t>
            </a:r>
            <a:r>
              <a:rPr lang="fa-IR">
                <a:cs typeface="B Zar" panose="00000400000000000000" pitchFamily="2" charset="-78"/>
              </a:rPr>
              <a:t>؛ </a:t>
            </a:r>
            <a:endParaRPr lang="fa-IR"/>
          </a:p>
        </p:txBody>
      </p:sp>
    </p:spTree>
    <p:extLst>
      <p:ext uri="{BB962C8B-B14F-4D97-AF65-F5344CB8AC3E}">
        <p14:creationId xmlns:p14="http://schemas.microsoft.com/office/powerpoint/2010/main" val="14950164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یعنی بخش هایی از جامعه که به آرمان های عدالت و برابری دل سپرده بودند و این ویژگی در کنار باورهای سنتی و مذهبی، آنان را به پایگاه اجتماعی بی بدیل نظام اسلامی </a:t>
            </a:r>
            <a:r>
              <a:rPr lang="fa-IR">
                <a:cs typeface="B Zar" panose="00000400000000000000" pitchFamily="2" charset="-78"/>
              </a:rPr>
              <a:t>بدل </a:t>
            </a:r>
            <a:r>
              <a:rPr lang="fa-IR" smtClean="0">
                <a:cs typeface="B Zar" panose="00000400000000000000" pitchFamily="2" charset="-78"/>
              </a:rPr>
              <a:t>می ساخت</a:t>
            </a:r>
            <a:r>
              <a:rPr lang="fa-IR">
                <a:cs typeface="B Zar" panose="00000400000000000000" pitchFamily="2" charset="-78"/>
              </a:rPr>
              <a:t>، اما پس از دوم خرداد</a:t>
            </a:r>
            <a:r>
              <a:rPr lang="fa-IR">
                <a:cs typeface="B Zar" panose="00000400000000000000" pitchFamily="2" charset="-78"/>
              </a:rPr>
              <a:t>، </a:t>
            </a:r>
            <a:r>
              <a:rPr lang="fa-IR" smtClean="0">
                <a:cs typeface="B Zar" panose="00000400000000000000" pitchFamily="2" charset="-78"/>
              </a:rPr>
              <a:t>اصلاح طلبان </a:t>
            </a:r>
            <a:r>
              <a:rPr lang="fa-IR">
                <a:cs typeface="B Zar" panose="00000400000000000000" pitchFamily="2" charset="-78"/>
              </a:rPr>
              <a:t>حمایت بخش اعظم جامعة ایران را پشتوانۀ خویش یافتند؛ جامعه ای به گمان آنان نوگرا و مشارکت جو بود و پیوند وثیقی با خواست های اصلاح طلبانه برقرار کرده بود .گفتمان اصلاحات در آن زمان طبقات و اقشار و لایه های اجتماعی مختلفی را بسیج کرده بود و درنتیجه این ذهنیت را ایجاد کرد که آنان پایگاه رأی دائمی و حتی پایگاه اجتماعی ازلی- ابدی اصلاح طلبان هستند. </a:t>
            </a:r>
            <a:endParaRPr lang="en-US">
              <a:cs typeface="B Zar" panose="00000400000000000000" pitchFamily="2" charset="-78"/>
            </a:endParaRPr>
          </a:p>
          <a:p>
            <a:endParaRPr lang="fa-IR"/>
          </a:p>
        </p:txBody>
      </p:sp>
      <p:sp>
        <p:nvSpPr>
          <p:cNvPr id="4" name="Flowchart: Process 3"/>
          <p:cNvSpPr/>
          <p:nvPr/>
        </p:nvSpPr>
        <p:spPr>
          <a:xfrm>
            <a:off x="4448827" y="4809995"/>
            <a:ext cx="3294346" cy="11273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پایگاه اجتماعی ازلی- ابدی اصلاح طلبان</a:t>
            </a:r>
            <a:endParaRPr lang="fa-IR" sz="2000">
              <a:solidFill>
                <a:srgbClr val="FF0000"/>
              </a:solidFill>
            </a:endParaRPr>
          </a:p>
        </p:txBody>
      </p:sp>
    </p:spTree>
    <p:extLst>
      <p:ext uri="{BB962C8B-B14F-4D97-AF65-F5344CB8AC3E}">
        <p14:creationId xmlns:p14="http://schemas.microsoft.com/office/powerpoint/2010/main" val="22073631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در همین زمان در ساخت اجتماعی و طبقاتی همان روندی تداوم یافت که سازمان در کل </a:t>
            </a:r>
            <a:r>
              <a:rPr lang="fa-IR" dirty="0" smtClean="0">
                <a:cs typeface="B Zar" panose="00000400000000000000" pitchFamily="2" charset="-78"/>
              </a:rPr>
              <a:t>دهۀ </a:t>
            </a:r>
            <a:r>
              <a:rPr lang="en-US" dirty="0" smtClean="0">
                <a:cs typeface="B Zar" panose="00000400000000000000" pitchFamily="2" charset="-78"/>
              </a:rPr>
              <a:t>1370</a:t>
            </a:r>
            <a:r>
              <a:rPr lang="fa-IR" dirty="0" smtClean="0">
                <a:cs typeface="B Zar" panose="00000400000000000000" pitchFamily="2" charset="-78"/>
              </a:rPr>
              <a:t> </a:t>
            </a:r>
            <a:r>
              <a:rPr lang="fa-IR" dirty="0">
                <a:cs typeface="B Zar" panose="00000400000000000000" pitchFamily="2" charset="-78"/>
              </a:rPr>
              <a:t>منتقد سرسخت آن بود؛ روندی که بهداد و نعمانی آن را ذیل مفاهیم بازتولید مناسبات سرمایه دارانه و بازسازی نهادهای متناسب با آن ،پرولتاریزه شدن نیروی کار ،دهقان زدایی از روستاها و مدرنیزه شدن جایگاه های طبقاتی توصیف کرده اند </a:t>
            </a:r>
            <a:r>
              <a:rPr lang="fa-IR" dirty="0" smtClean="0">
                <a:cs typeface="B Zar" panose="00000400000000000000" pitchFamily="2" charset="-78"/>
              </a:rPr>
              <a:t>(بهداد </a:t>
            </a:r>
            <a:r>
              <a:rPr lang="fa-IR" dirty="0">
                <a:cs typeface="B Zar" panose="00000400000000000000" pitchFamily="2" charset="-78"/>
              </a:rPr>
              <a:t>و نعمانی، </a:t>
            </a:r>
            <a:r>
              <a:rPr lang="en-US" dirty="0">
                <a:cs typeface="B Zar" panose="00000400000000000000" pitchFamily="2" charset="-78"/>
              </a:rPr>
              <a:t>1387</a:t>
            </a:r>
            <a:r>
              <a:rPr lang="fa-IR" dirty="0">
                <a:cs typeface="B Zar" panose="00000400000000000000" pitchFamily="2" charset="-78"/>
              </a:rPr>
              <a:t>؛ بهداد و نعمانی </a:t>
            </a:r>
            <a:r>
              <a:rPr lang="fa-IR" dirty="0" smtClean="0">
                <a:cs typeface="B Zar" panose="00000400000000000000" pitchFamily="2" charset="-78"/>
              </a:rPr>
              <a:t>،</a:t>
            </a:r>
            <a:r>
              <a:rPr lang="en-US" dirty="0" smtClean="0">
                <a:cs typeface="B Zar" panose="00000400000000000000" pitchFamily="2" charset="-78"/>
              </a:rPr>
              <a:t>(2007</a:t>
            </a:r>
            <a:r>
              <a:rPr lang="fa-IR" dirty="0" smtClean="0">
                <a:cs typeface="B Zar" panose="00000400000000000000" pitchFamily="2" charset="-78"/>
              </a:rPr>
              <a:t> </a:t>
            </a:r>
            <a:r>
              <a:rPr lang="fa-IR" dirty="0">
                <a:cs typeface="B Zar" panose="00000400000000000000" pitchFamily="2" charset="-78"/>
              </a:rPr>
              <a:t>و نشریة عصر ما در ابتدای دهة </a:t>
            </a:r>
            <a:r>
              <a:rPr lang="en-US" dirty="0">
                <a:cs typeface="B Zar" panose="00000400000000000000" pitchFamily="2" charset="-78"/>
              </a:rPr>
              <a:t>1370</a:t>
            </a:r>
            <a:r>
              <a:rPr lang="fa-IR" dirty="0">
                <a:cs typeface="B Zar" panose="00000400000000000000" pitchFamily="2" charset="-78"/>
              </a:rPr>
              <a:t>، پیش از بسیاری محافل دیگر ،آن را «نئولیبرالیسم» خوانده بود. سازمان با وجود تمام نقدهایی که تا آخرین شمارة عصر ما به رویکرد اقتصادی- اجتماعی مسلط داشت، بیشتر از آن در ورطة آنتاگونیستی سیاست ایران گرفتار آمده بود که بتواند به تغییری بنیادین در آن بیندیشید.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7413539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از </a:t>
            </a:r>
            <a:r>
              <a:rPr lang="fa-IR" dirty="0" smtClean="0">
                <a:cs typeface="B Zar" panose="00000400000000000000" pitchFamily="2" charset="-78"/>
              </a:rPr>
              <a:t>زوایۀ </a:t>
            </a:r>
            <a:r>
              <a:rPr lang="fa-IR" dirty="0">
                <a:cs typeface="B Zar" panose="00000400000000000000" pitchFamily="2" charset="-78"/>
              </a:rPr>
              <a:t>دید خود سازمان، و نه بر مبنای ملاک های بیرونی ،این تشکل «</a:t>
            </a:r>
            <a:r>
              <a:rPr lang="fa-IR" dirty="0" smtClean="0">
                <a:cs typeface="B Zar" panose="00000400000000000000" pitchFamily="2" charset="-78"/>
              </a:rPr>
              <a:t>به ناچار</a:t>
            </a:r>
            <a:r>
              <a:rPr lang="fa-IR" dirty="0">
                <a:cs typeface="B Zar" panose="00000400000000000000" pitchFamily="2" charset="-78"/>
              </a:rPr>
              <a:t>» با سیاستی همراهی کرد که خود آن را «</a:t>
            </a:r>
            <a:r>
              <a:rPr lang="fa-IR" dirty="0">
                <a:solidFill>
                  <a:srgbClr val="FF0000"/>
                </a:solidFill>
                <a:cs typeface="B Zar" panose="00000400000000000000" pitchFamily="2" charset="-78"/>
              </a:rPr>
              <a:t>نئولیبرال</a:t>
            </a:r>
            <a:r>
              <a:rPr lang="fa-IR" dirty="0">
                <a:cs typeface="B Zar" panose="00000400000000000000" pitchFamily="2" charset="-78"/>
              </a:rPr>
              <a:t>» مخرب </a:t>
            </a:r>
            <a:r>
              <a:rPr lang="fa-IR">
                <a:cs typeface="B Zar" panose="00000400000000000000" pitchFamily="2" charset="-78"/>
              </a:rPr>
              <a:t>توصیف </a:t>
            </a:r>
            <a:r>
              <a:rPr lang="fa-IR" smtClean="0">
                <a:cs typeface="B Zar" panose="00000400000000000000" pitchFamily="2" charset="-78"/>
              </a:rPr>
              <a:t>می کرد</a:t>
            </a:r>
            <a:r>
              <a:rPr lang="fa-IR" dirty="0">
                <a:cs typeface="B Zar" panose="00000400000000000000" pitchFamily="2" charset="-78"/>
              </a:rPr>
              <a:t>. این همراهی از این تحلیل و اولویت بندی راهبردی مایه می گرفت که مقدمة هرگونه اصلاح، اصلاح ساخت سیاسی و بازسازی نظم سیاسی است</a:t>
            </a:r>
            <a:r>
              <a:rPr lang="fa-IR">
                <a:cs typeface="B Zar" panose="00000400000000000000" pitchFamily="2" charset="-78"/>
              </a:rPr>
              <a:t>. </a:t>
            </a:r>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332968" y="3820440"/>
            <a:ext cx="5526064" cy="2219650"/>
          </a:xfrm>
          <a:prstGeom prst="rect">
            <a:avLst/>
          </a:prstGeom>
        </p:spPr>
      </p:pic>
    </p:spTree>
    <p:extLst>
      <p:ext uri="{BB962C8B-B14F-4D97-AF65-F5344CB8AC3E}">
        <p14:creationId xmlns:p14="http://schemas.microsoft.com/office/powerpoint/2010/main" val="203168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«طیف بندی» تا مدت ها به بنیانی برای تحلیل اجتماعی جریان های سیاسی ایران تبدیل شد و حتی به متون آکادمیک نیز راه یافت، چنانکه کاربرد مفاهیمی مانند «راست سنتی»، «راست مدرن» و «چپ سنتی» پس از انتشار سلسله مقالات نشریة عصر ما در متون مختلف رایج </a:t>
            </a:r>
            <a:r>
              <a:rPr lang="fa-IR">
                <a:cs typeface="B Zar" panose="00000400000000000000" pitchFamily="2" charset="-78"/>
              </a:rPr>
              <a:t>شد </a:t>
            </a:r>
            <a:r>
              <a:rPr lang="fa-IR" smtClean="0">
                <a:cs typeface="B Zar" panose="00000400000000000000" pitchFamily="2" charset="-78"/>
              </a:rPr>
              <a:t>.</a:t>
            </a:r>
            <a:endParaRPr lang="fa-IR"/>
          </a:p>
        </p:txBody>
      </p:sp>
    </p:spTree>
    <p:extLst>
      <p:ext uri="{BB962C8B-B14F-4D97-AF65-F5344CB8AC3E}">
        <p14:creationId xmlns:p14="http://schemas.microsoft.com/office/powerpoint/2010/main" val="9519844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ممکن است استدلال ها و شواهد بسیاری مؤید تحلیل فوق باشند، اما در حیطة عمل تناقض هایی در آن بروز کرد. از یک سو، شکاف های اقتصادی و اجتماعی و طبقاتی موجد نارضایتی و تنش هستند و ممکن است پروژة نوسازی سیاسی را متوقف سازند یا به عقب برانند (از جمله در شکل بسترسازی برای ظهور پوپولیسم و بناپارتیسم و...) و از سوی دیگر- با درنظرگرفتن همان ساخت سیاسی که سازمان و هم پیمانانش در پی «اصلاح» آن بودند- برندگان محتمل سیاست هایی </a:t>
            </a:r>
            <a:r>
              <a:rPr lang="fa-IR">
                <a:cs typeface="B Zar" panose="00000400000000000000" pitchFamily="2" charset="-78"/>
              </a:rPr>
              <a:t>همچون </a:t>
            </a:r>
            <a:r>
              <a:rPr lang="fa-IR" sz="3200" smtClean="0">
                <a:solidFill>
                  <a:srgbClr val="FF0000"/>
                </a:solidFill>
                <a:cs typeface="B Zar" panose="00000400000000000000" pitchFamily="2" charset="-78"/>
              </a:rPr>
              <a:t>خصوصی سازی </a:t>
            </a:r>
            <a:r>
              <a:rPr lang="fa-IR">
                <a:cs typeface="B Zar" panose="00000400000000000000" pitchFamily="2" charset="-78"/>
              </a:rPr>
              <a:t>ممکن است در شکل یک طبق، سیاسی پدیدار و متشکل شوند و کار «اصلاح »را دشوارتر سازند.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5265918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درواقع، سازمان شکاف آمریت- دموکراسی را مهم ترین شکاف </a:t>
            </a:r>
            <a:r>
              <a:rPr lang="fa-IR" dirty="0" smtClean="0">
                <a:cs typeface="B Zar" panose="00000400000000000000" pitchFamily="2" charset="-78"/>
              </a:rPr>
              <a:t>جامعۀ </a:t>
            </a:r>
            <a:r>
              <a:rPr lang="fa-IR" dirty="0">
                <a:cs typeface="B Zar" panose="00000400000000000000" pitchFamily="2" charset="-78"/>
              </a:rPr>
              <a:t>ایران م یدانست و سرنوشت سایر شکاف های اجتماعی را به برطرف کردن این شکاف اصلی گره زده بود، اما آن شکاف ها </a:t>
            </a:r>
            <a:r>
              <a:rPr lang="fa-IR" dirty="0" smtClean="0">
                <a:cs typeface="B Zar" panose="00000400000000000000" pitchFamily="2" charset="-78"/>
              </a:rPr>
              <a:t>(مانند </a:t>
            </a:r>
            <a:r>
              <a:rPr lang="fa-IR" dirty="0">
                <a:cs typeface="B Zar" panose="00000400000000000000" pitchFamily="2" charset="-78"/>
              </a:rPr>
              <a:t>شکاف مرکز- </a:t>
            </a:r>
            <a:r>
              <a:rPr lang="fa-IR" dirty="0" smtClean="0">
                <a:cs typeface="B Zar" panose="00000400000000000000" pitchFamily="2" charset="-78"/>
              </a:rPr>
              <a:t>حاشیه) </a:t>
            </a:r>
            <a:r>
              <a:rPr lang="fa-IR" dirty="0">
                <a:cs typeface="B Zar" panose="00000400000000000000" pitchFamily="2" charset="-78"/>
              </a:rPr>
              <a:t>ممکن بود همچون عامل تغییر اجتماعی ظاهر شوند و برای مثال دربرابر </a:t>
            </a:r>
            <a:r>
              <a:rPr lang="fa-IR" dirty="0" smtClean="0">
                <a:cs typeface="B Zar" panose="00000400000000000000" pitchFamily="2" charset="-78"/>
              </a:rPr>
              <a:t>پروژۀ توسعۀ </a:t>
            </a:r>
            <a:r>
              <a:rPr lang="fa-IR" dirty="0">
                <a:cs typeface="B Zar" panose="00000400000000000000" pitchFamily="2" charset="-78"/>
              </a:rPr>
              <a:t>سیاسی مانع ایجاد کنند. این همان اتفاقی بود که بر سرنوشت انتخابات دورة نهم ریاست جمهوری در سال </a:t>
            </a:r>
            <a:r>
              <a:rPr lang="en-US" dirty="0">
                <a:cs typeface="B Zar" panose="00000400000000000000" pitchFamily="2" charset="-78"/>
              </a:rPr>
              <a:t>1384</a:t>
            </a:r>
            <a:r>
              <a:rPr lang="fa-IR" dirty="0">
                <a:cs typeface="B Zar" panose="00000400000000000000" pitchFamily="2" charset="-78"/>
              </a:rPr>
              <a:t> تأثیر گذاشت</a:t>
            </a:r>
            <a:r>
              <a:rPr lang="fa-IR">
                <a:cs typeface="B Zar" panose="00000400000000000000" pitchFamily="2" charset="-78"/>
              </a:rPr>
              <a:t>. </a:t>
            </a:r>
            <a:endParaRPr lang="fa-IR" dirty="0">
              <a:cs typeface="B Zar" panose="00000400000000000000" pitchFamily="2" charset="-78"/>
            </a:endParaRPr>
          </a:p>
        </p:txBody>
      </p:sp>
      <p:sp>
        <p:nvSpPr>
          <p:cNvPr id="4" name="Explosion 1 3"/>
          <p:cNvSpPr/>
          <p:nvPr/>
        </p:nvSpPr>
        <p:spPr>
          <a:xfrm>
            <a:off x="4546947" y="4396635"/>
            <a:ext cx="3106455" cy="1540701"/>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عامل تغییر اجتماعی</a:t>
            </a:r>
            <a:endParaRPr lang="fa-IR" sz="2000">
              <a:solidFill>
                <a:srgbClr val="FF0000"/>
              </a:solidFill>
            </a:endParaRPr>
          </a:p>
        </p:txBody>
      </p:sp>
    </p:spTree>
    <p:extLst>
      <p:ext uri="{BB962C8B-B14F-4D97-AF65-F5344CB8AC3E}">
        <p14:creationId xmlns:p14="http://schemas.microsoft.com/office/powerpoint/2010/main" val="8405472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شکاف های اجتماعی از نوع شکاف مرکز- حاشیه در کنار مجموعه ای از عوامل دیگر (از جمله مسائل تاکتیکی و حتی فقط اتفاقی و کاملاً قابل اجتناب) به شکست اصلاح طلبان و توقف «پروژة توسعة سیاسی» منجر شد، درحالی که در جریان کارزار تبلیغاتی انتخابات سال </a:t>
            </a:r>
            <a:r>
              <a:rPr lang="en-US">
                <a:cs typeface="B Zar" panose="00000400000000000000" pitchFamily="2" charset="-78"/>
              </a:rPr>
              <a:t>1384</a:t>
            </a:r>
            <a:r>
              <a:rPr lang="fa-IR">
                <a:cs typeface="B Zar" panose="00000400000000000000" pitchFamily="2" charset="-78"/>
              </a:rPr>
              <a:t> سازمان و هم پیمانانش رادیکال ترین برنامه های «نوسازی سیاسی دموکراتیک» و «توسعة سیاسی» را وعده می دادند (تاجیک و روزخوش، </a:t>
            </a:r>
            <a:r>
              <a:rPr lang="en-US">
                <a:cs typeface="B Zar" panose="00000400000000000000" pitchFamily="2" charset="-78"/>
              </a:rPr>
              <a:t>1389</a:t>
            </a:r>
            <a:r>
              <a:rPr lang="fa-IR">
                <a:cs typeface="B Zar" panose="00000400000000000000" pitchFamily="2" charset="-78"/>
              </a:rPr>
              <a:t>)، اما به دلایل مختلف ناکام ماندند. </a:t>
            </a:r>
            <a:endParaRPr lang="en-US">
              <a:cs typeface="B Zar" panose="00000400000000000000" pitchFamily="2" charset="-78"/>
            </a:endParaRPr>
          </a:p>
          <a:p>
            <a:endParaRPr lang="fa-IR"/>
          </a:p>
        </p:txBody>
      </p:sp>
      <p:sp>
        <p:nvSpPr>
          <p:cNvPr id="4" name="Explosion 1 3"/>
          <p:cNvSpPr/>
          <p:nvPr/>
        </p:nvSpPr>
        <p:spPr>
          <a:xfrm>
            <a:off x="2505205" y="4484318"/>
            <a:ext cx="2354894" cy="1402915"/>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رادیکال ترین</a:t>
            </a:r>
            <a:endParaRPr lang="fa-IR" sz="2000">
              <a:solidFill>
                <a:srgbClr val="FF0000"/>
              </a:solidFill>
            </a:endParaRPr>
          </a:p>
        </p:txBody>
      </p:sp>
    </p:spTree>
    <p:extLst>
      <p:ext uri="{BB962C8B-B14F-4D97-AF65-F5344CB8AC3E}">
        <p14:creationId xmlns:p14="http://schemas.microsoft.com/office/powerpoint/2010/main" val="22794205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dirty="0">
                <a:cs typeface="B Zar" panose="00000400000000000000" pitchFamily="2" charset="-78"/>
              </a:rPr>
              <a:t>پس از انتخابات سال </a:t>
            </a:r>
            <a:r>
              <a:rPr lang="en-US" dirty="0">
                <a:cs typeface="B Zar" panose="00000400000000000000" pitchFamily="2" charset="-78"/>
              </a:rPr>
              <a:t>1388</a:t>
            </a:r>
            <a:r>
              <a:rPr lang="fa-IR" dirty="0">
                <a:cs typeface="B Zar" panose="00000400000000000000" pitchFamily="2" charset="-78"/>
              </a:rPr>
              <a:t>، سازمان مجاهدین انقلاب غیرقانونی اعلام و فعالیتش متوقف شد .درمجموع، از پایان عصر اصلاحات تا امروز سازمان مجاهدین انقلاب رویکرد توسعة مشخص و متمایز با دوره های پیشین عرضه نکرده است</a:t>
            </a:r>
            <a:r>
              <a:rPr lang="fa-IR">
                <a:cs typeface="B Zar" panose="00000400000000000000" pitchFamily="2" charset="-78"/>
              </a:rPr>
              <a:t>؛ </a:t>
            </a:r>
            <a:endParaRPr lang="fa-IR" dirty="0">
              <a:cs typeface="B Zar" panose="00000400000000000000" pitchFamily="2" charset="-78"/>
            </a:endParaRPr>
          </a:p>
        </p:txBody>
      </p:sp>
    </p:spTree>
    <p:extLst>
      <p:ext uri="{BB962C8B-B14F-4D97-AF65-F5344CB8AC3E}">
        <p14:creationId xmlns:p14="http://schemas.microsoft.com/office/powerpoint/2010/main" val="39145063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زیرا مجال چندانی در عرصة نظر یا عمل نداشته است. درمجموع، ایدئولوژی سازمان مجاهدین انقلاب پس از دوم خرداد از یک گروه چپ اسلامی- انقلابی به شکلی از گفتار رفرمیستی تغییر شکل داد که در مواردی آشکارا لیبرالیزه شده است .با درنظرگرفتن ملاک هایی همچون رهیافت اقتصاد سیاسی، رویکرد به توسعه ،سیاست اجتماعی، برنامه های اقتصادی، راهبردهای سیاسی، تعریف نقش دولت و جایگاه بازار و... سرشت این ایدئولوژی همچنان گنگ و </a:t>
            </a:r>
            <a:r>
              <a:rPr lang="fa-IR">
                <a:cs typeface="B Zar" panose="00000400000000000000" pitchFamily="2" charset="-78"/>
              </a:rPr>
              <a:t>مبهم </a:t>
            </a:r>
            <a:r>
              <a:rPr lang="fa-IR" smtClean="0">
                <a:cs typeface="B Zar" panose="00000400000000000000" pitchFamily="2" charset="-78"/>
              </a:rPr>
              <a:t>می نماید</a:t>
            </a:r>
            <a:r>
              <a:rPr lang="fa-IR">
                <a:cs typeface="B Zar" panose="00000400000000000000" pitchFamily="2" charset="-78"/>
              </a:rPr>
              <a:t>. شاید دلیل این مسئله بغرنج بودن پرکتیس اصلاح طلبانه در وضعیت خاص ایران باشد یا به جایگاه اجتماعی و سیاسی سازمان مجاهدین انقلاب و بافت و محتوای ایدئولوژی این تشکل برگردد یا هما نطورکه در این پژوهش استدلال شده است ترکیبی از هر دو باشد. </a:t>
            </a:r>
            <a:endParaRPr lang="en-US">
              <a:cs typeface="B Zar" panose="00000400000000000000" pitchFamily="2" charset="-78"/>
            </a:endParaRPr>
          </a:p>
          <a:p>
            <a:endParaRPr lang="fa-IR"/>
          </a:p>
        </p:txBody>
      </p:sp>
      <p:sp>
        <p:nvSpPr>
          <p:cNvPr id="4" name="Flowchart: Alternate Process 3"/>
          <p:cNvSpPr/>
          <p:nvPr/>
        </p:nvSpPr>
        <p:spPr>
          <a:xfrm>
            <a:off x="2642992" y="5204564"/>
            <a:ext cx="1553227" cy="83924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گنگ و مبهم</a:t>
            </a:r>
            <a:endParaRPr lang="fa-IR" sz="2000">
              <a:solidFill>
                <a:srgbClr val="FF0000"/>
              </a:solidFill>
            </a:endParaRPr>
          </a:p>
        </p:txBody>
      </p:sp>
      <p:sp>
        <p:nvSpPr>
          <p:cNvPr id="5" name="Flowchart: Connector 4"/>
          <p:cNvSpPr/>
          <p:nvPr/>
        </p:nvSpPr>
        <p:spPr>
          <a:xfrm>
            <a:off x="6638794" y="5060515"/>
            <a:ext cx="2530257" cy="112734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بغرنج بودن پرکتیس اصلاح طلبانه</a:t>
            </a:r>
            <a:endParaRPr lang="fa-IR" sz="2000">
              <a:solidFill>
                <a:srgbClr val="FF0000"/>
              </a:solidFill>
            </a:endParaRPr>
          </a:p>
        </p:txBody>
      </p:sp>
    </p:spTree>
    <p:extLst>
      <p:ext uri="{BB962C8B-B14F-4D97-AF65-F5344CB8AC3E}">
        <p14:creationId xmlns:p14="http://schemas.microsoft.com/office/powerpoint/2010/main" val="31153103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z="2200" b="1" dirty="0">
                <a:cs typeface="B Zar" panose="00000400000000000000" pitchFamily="2" charset="-78"/>
              </a:rPr>
              <a:t>منابع </a:t>
            </a:r>
            <a:endParaRPr lang="en-US" sz="2200" b="1" dirty="0">
              <a:cs typeface="B Zar" panose="00000400000000000000" pitchFamily="2" charset="-78"/>
            </a:endParaRPr>
          </a:p>
          <a:p>
            <a:r>
              <a:rPr lang="en-US" sz="2200" baseline="30000" dirty="0">
                <a:cs typeface="B Zar" panose="00000400000000000000" pitchFamily="2" charset="-78"/>
              </a:rPr>
              <a:t> </a:t>
            </a:r>
            <a:r>
              <a:rPr lang="fa-IR" sz="2200" dirty="0">
                <a:cs typeface="B Zar" panose="00000400000000000000" pitchFamily="2" charset="-78"/>
              </a:rPr>
              <a:t>اباذری ،یوسف </a:t>
            </a:r>
            <a:r>
              <a:rPr lang="fa-IR" sz="2200" dirty="0" smtClean="0">
                <a:cs typeface="B Zar" panose="00000400000000000000" pitchFamily="2" charset="-78"/>
              </a:rPr>
              <a:t>(</a:t>
            </a:r>
            <a:r>
              <a:rPr lang="en-US" sz="2200" dirty="0" smtClean="0">
                <a:cs typeface="B Zar" panose="00000400000000000000" pitchFamily="2" charset="-78"/>
              </a:rPr>
              <a:t>(1393</a:t>
            </a:r>
            <a:r>
              <a:rPr lang="fa-IR" sz="2200" dirty="0" smtClean="0">
                <a:cs typeface="B Zar" panose="00000400000000000000" pitchFamily="2" charset="-78"/>
              </a:rPr>
              <a:t> </a:t>
            </a:r>
            <a:r>
              <a:rPr lang="fa-IR" sz="2200" dirty="0">
                <a:cs typeface="B Zar" panose="00000400000000000000" pitchFamily="2" charset="-78"/>
              </a:rPr>
              <a:t>«سخنرانی در دانشگاه علامه طباطبایی»، سخن امروز ،شمارة </a:t>
            </a:r>
            <a:r>
              <a:rPr lang="en-US" sz="2200" dirty="0">
                <a:cs typeface="B Zar" panose="00000400000000000000" pitchFamily="2" charset="-78"/>
              </a:rPr>
              <a:t>5</a:t>
            </a:r>
            <a:r>
              <a:rPr lang="fa-IR" sz="2200" dirty="0">
                <a:cs typeface="B Zar" panose="00000400000000000000" pitchFamily="2" charset="-78"/>
              </a:rPr>
              <a:t>، بهمن </a:t>
            </a:r>
            <a:r>
              <a:rPr lang="en-US" sz="2200" dirty="0">
                <a:cs typeface="B Zar" panose="00000400000000000000" pitchFamily="2" charset="-78"/>
              </a:rPr>
              <a:t>93</a:t>
            </a:r>
            <a:r>
              <a:rPr lang="fa-IR" sz="2200" dirty="0">
                <a:cs typeface="B Zar" panose="00000400000000000000" pitchFamily="2" charset="-78"/>
              </a:rPr>
              <a:t>: </a:t>
            </a:r>
            <a:endParaRPr lang="en-US" sz="2200" dirty="0">
              <a:cs typeface="B Zar" panose="00000400000000000000" pitchFamily="2" charset="-78"/>
            </a:endParaRPr>
          </a:p>
          <a:p>
            <a:pPr rtl="0"/>
            <a:r>
              <a:rPr lang="en-US" sz="2200" dirty="0">
                <a:cs typeface="B Zar" panose="00000400000000000000" pitchFamily="2" charset="-78"/>
              </a:rPr>
              <a:t> .41 -48</a:t>
            </a:r>
          </a:p>
          <a:p>
            <a:r>
              <a:rPr lang="en-US" sz="2200" baseline="30000" dirty="0">
                <a:cs typeface="B Zar" panose="00000400000000000000" pitchFamily="2" charset="-78"/>
              </a:rPr>
              <a:t> </a:t>
            </a:r>
            <a:r>
              <a:rPr lang="fa-IR" sz="2200" dirty="0">
                <a:cs typeface="B Zar" panose="00000400000000000000" pitchFamily="2" charset="-78"/>
              </a:rPr>
              <a:t>بازرگان ،</a:t>
            </a:r>
            <a:r>
              <a:rPr lang="fa-IR" sz="2200" dirty="0" smtClean="0">
                <a:cs typeface="B Zar" panose="00000400000000000000" pitchFamily="2" charset="-78"/>
              </a:rPr>
              <a:t>مهدی </a:t>
            </a:r>
            <a:r>
              <a:rPr lang="en-US" sz="2200" dirty="0" smtClean="0">
                <a:cs typeface="B Zar" panose="00000400000000000000" pitchFamily="2" charset="-78"/>
              </a:rPr>
              <a:t>(1363)</a:t>
            </a:r>
            <a:r>
              <a:rPr lang="fa-IR" sz="2200" dirty="0" smtClean="0">
                <a:cs typeface="B Zar" panose="00000400000000000000" pitchFamily="2" charset="-78"/>
              </a:rPr>
              <a:t> </a:t>
            </a:r>
            <a:r>
              <a:rPr lang="fa-IR" sz="2200" dirty="0">
                <a:cs typeface="B Zar" panose="00000400000000000000" pitchFamily="2" charset="-78"/>
              </a:rPr>
              <a:t>انقلاب ایران در دو حرکت، ناشر: مؤلف. </a:t>
            </a:r>
            <a:endParaRPr lang="en-US" sz="2200" dirty="0">
              <a:cs typeface="B Zar" panose="00000400000000000000" pitchFamily="2" charset="-78"/>
            </a:endParaRPr>
          </a:p>
          <a:p>
            <a:r>
              <a:rPr lang="en-US" sz="2200" baseline="30000" dirty="0">
                <a:cs typeface="B Zar" panose="00000400000000000000" pitchFamily="2" charset="-78"/>
              </a:rPr>
              <a:t> </a:t>
            </a:r>
            <a:r>
              <a:rPr lang="fa-IR" sz="2200" dirty="0">
                <a:cs typeface="B Zar" panose="00000400000000000000" pitchFamily="2" charset="-78"/>
              </a:rPr>
              <a:t>بشیریه ،</a:t>
            </a:r>
            <a:r>
              <a:rPr lang="fa-IR" sz="2200" dirty="0" smtClean="0">
                <a:cs typeface="B Zar" panose="00000400000000000000" pitchFamily="2" charset="-78"/>
              </a:rPr>
              <a:t>حسین </a:t>
            </a:r>
            <a:r>
              <a:rPr lang="en-US" sz="2200" dirty="0" smtClean="0">
                <a:cs typeface="B Zar" panose="00000400000000000000" pitchFamily="2" charset="-78"/>
              </a:rPr>
              <a:t>(1382)</a:t>
            </a:r>
            <a:r>
              <a:rPr lang="fa-IR" sz="2200" dirty="0" smtClean="0">
                <a:cs typeface="B Zar" panose="00000400000000000000" pitchFamily="2" charset="-78"/>
              </a:rPr>
              <a:t> </a:t>
            </a:r>
            <a:r>
              <a:rPr lang="fa-IR" sz="2200" dirty="0">
                <a:cs typeface="B Zar" panose="00000400000000000000" pitchFamily="2" charset="-78"/>
              </a:rPr>
              <a:t>دیباچه ای بر جامعه شناسی سیاسی ایران، دورة جمهوری اسلامی، تهران: </a:t>
            </a:r>
            <a:endParaRPr lang="en-US" sz="2200" dirty="0">
              <a:cs typeface="B Zar" panose="00000400000000000000" pitchFamily="2" charset="-78"/>
            </a:endParaRPr>
          </a:p>
          <a:p>
            <a:r>
              <a:rPr lang="fa-IR" sz="2200" dirty="0">
                <a:cs typeface="B Zar" panose="00000400000000000000" pitchFamily="2" charset="-78"/>
              </a:rPr>
              <a:t>نگاه معاصر. </a:t>
            </a:r>
            <a:endParaRPr lang="en-US" sz="2200" dirty="0">
              <a:cs typeface="B Zar" panose="00000400000000000000" pitchFamily="2" charset="-78"/>
            </a:endParaRPr>
          </a:p>
          <a:p>
            <a:r>
              <a:rPr lang="en-US" sz="2200" baseline="30000" dirty="0">
                <a:cs typeface="B Zar" panose="00000400000000000000" pitchFamily="2" charset="-78"/>
              </a:rPr>
              <a:t> </a:t>
            </a:r>
            <a:r>
              <a:rPr lang="fa-IR" sz="2200" dirty="0">
                <a:cs typeface="B Zar" panose="00000400000000000000" pitchFamily="2" charset="-78"/>
              </a:rPr>
              <a:t>بشیریه، حسین </a:t>
            </a:r>
            <a:r>
              <a:rPr lang="en-US" sz="2200" dirty="0" smtClean="0">
                <a:cs typeface="B Zar" panose="00000400000000000000" pitchFamily="2" charset="-78"/>
              </a:rPr>
              <a:t>1384)</a:t>
            </a:r>
            <a:r>
              <a:rPr lang="fa-IR" sz="2200" dirty="0" smtClean="0">
                <a:cs typeface="B Zar" panose="00000400000000000000" pitchFamily="2" charset="-78"/>
              </a:rPr>
              <a:t>) </a:t>
            </a:r>
            <a:r>
              <a:rPr lang="fa-IR" sz="2200" dirty="0">
                <a:cs typeface="B Zar" panose="00000400000000000000" pitchFamily="2" charset="-78"/>
              </a:rPr>
              <a:t>«در آستانة آنومی سیاسی در ایران»، فرایند مدیریت و توسعه ،</a:t>
            </a:r>
            <a:r>
              <a:rPr lang="fa-IR" sz="2200" dirty="0" smtClean="0">
                <a:cs typeface="B Zar" panose="00000400000000000000" pitchFamily="2" charset="-78"/>
              </a:rPr>
              <a:t>شمارۀ </a:t>
            </a:r>
            <a:r>
              <a:rPr lang="en-US" sz="2200" dirty="0">
                <a:cs typeface="B Zar" panose="00000400000000000000" pitchFamily="2" charset="-78"/>
              </a:rPr>
              <a:t>62</a:t>
            </a:r>
            <a:r>
              <a:rPr lang="fa-IR" sz="2200" dirty="0">
                <a:cs typeface="B Zar" panose="00000400000000000000" pitchFamily="2" charset="-78"/>
              </a:rPr>
              <a:t>، تابستان </a:t>
            </a:r>
            <a:r>
              <a:rPr lang="en-US" sz="2200" dirty="0">
                <a:cs typeface="B Zar" panose="00000400000000000000" pitchFamily="2" charset="-78"/>
              </a:rPr>
              <a:t>1384</a:t>
            </a:r>
            <a:r>
              <a:rPr lang="fa-IR" sz="2200" dirty="0">
                <a:cs typeface="B Zar" panose="00000400000000000000" pitchFamily="2" charset="-78"/>
              </a:rPr>
              <a:t>: </a:t>
            </a:r>
            <a:r>
              <a:rPr lang="en-US" sz="2200" dirty="0">
                <a:cs typeface="B Zar" panose="00000400000000000000" pitchFamily="2" charset="-78"/>
              </a:rPr>
              <a:t>29</a:t>
            </a:r>
            <a:r>
              <a:rPr lang="fa-IR" sz="2200" dirty="0">
                <a:cs typeface="B Zar" panose="00000400000000000000" pitchFamily="2" charset="-78"/>
              </a:rPr>
              <a:t>- </a:t>
            </a:r>
            <a:r>
              <a:rPr lang="en-US" sz="2200" dirty="0">
                <a:cs typeface="B Zar" panose="00000400000000000000" pitchFamily="2" charset="-78"/>
              </a:rPr>
              <a:t>22</a:t>
            </a:r>
            <a:r>
              <a:rPr lang="fa-IR" sz="2200" dirty="0">
                <a:cs typeface="B Zar" panose="00000400000000000000" pitchFamily="2" charset="-78"/>
              </a:rPr>
              <a:t>. </a:t>
            </a:r>
            <a:endParaRPr lang="en-US" sz="2200" dirty="0">
              <a:cs typeface="B Zar" panose="00000400000000000000" pitchFamily="2" charset="-78"/>
            </a:endParaRPr>
          </a:p>
          <a:p>
            <a:r>
              <a:rPr lang="en-US" sz="2200" baseline="30000" dirty="0">
                <a:cs typeface="B Zar" panose="00000400000000000000" pitchFamily="2" charset="-78"/>
              </a:rPr>
              <a:t> </a:t>
            </a:r>
            <a:r>
              <a:rPr lang="fa-IR" sz="2200" dirty="0">
                <a:cs typeface="B Zar" panose="00000400000000000000" pitchFamily="2" charset="-78"/>
              </a:rPr>
              <a:t>بهداد، سهراب و فرهاد نعمانی </a:t>
            </a:r>
            <a:r>
              <a:rPr lang="en-US" sz="2200" dirty="0" smtClean="0">
                <a:cs typeface="B Zar" panose="00000400000000000000" pitchFamily="2" charset="-78"/>
              </a:rPr>
              <a:t>1386)</a:t>
            </a:r>
            <a:r>
              <a:rPr lang="fa-IR" sz="2200" dirty="0" smtClean="0">
                <a:cs typeface="B Zar" panose="00000400000000000000" pitchFamily="2" charset="-78"/>
              </a:rPr>
              <a:t>) </a:t>
            </a:r>
            <a:r>
              <a:rPr lang="fa-IR" sz="2200" dirty="0">
                <a:cs typeface="B Zar" panose="00000400000000000000" pitchFamily="2" charset="-78"/>
              </a:rPr>
              <a:t>طبقه و کار در ایران ،ترجمة محمد متحد، تهران: آگاه. </a:t>
            </a:r>
            <a:endParaRPr lang="en-US" sz="2200" dirty="0">
              <a:cs typeface="B Zar" panose="00000400000000000000" pitchFamily="2" charset="-78"/>
            </a:endParaRPr>
          </a:p>
          <a:p>
            <a:r>
              <a:rPr lang="en-US" sz="2200" baseline="30000" dirty="0">
                <a:cs typeface="B Zar" panose="00000400000000000000" pitchFamily="2" charset="-78"/>
              </a:rPr>
              <a:t> </a:t>
            </a:r>
            <a:r>
              <a:rPr lang="fa-IR" sz="2200" dirty="0">
                <a:cs typeface="B Zar" panose="00000400000000000000" pitchFamily="2" charset="-78"/>
              </a:rPr>
              <a:t>بیات ،آصف </a:t>
            </a:r>
            <a:r>
              <a:rPr lang="fa-IR" sz="2200" dirty="0" smtClean="0">
                <a:cs typeface="B Zar" panose="00000400000000000000" pitchFamily="2" charset="-78"/>
              </a:rPr>
              <a:t>(</a:t>
            </a:r>
            <a:r>
              <a:rPr lang="en-US" sz="2200" dirty="0" smtClean="0">
                <a:cs typeface="B Zar" panose="00000400000000000000" pitchFamily="2" charset="-78"/>
              </a:rPr>
              <a:t>1379</a:t>
            </a:r>
            <a:r>
              <a:rPr lang="fa-IR" sz="2200" dirty="0" smtClean="0">
                <a:cs typeface="B Zar" panose="00000400000000000000" pitchFamily="2" charset="-78"/>
              </a:rPr>
              <a:t>) </a:t>
            </a:r>
            <a:r>
              <a:rPr lang="fa-IR" sz="2200" dirty="0">
                <a:cs typeface="B Zar" panose="00000400000000000000" pitchFamily="2" charset="-78"/>
              </a:rPr>
              <a:t>سیاست های خیابانی ،ترجمة سید اسدالله نبوی چاشمی، تهران: نشر و پژوهش شیرازه. </a:t>
            </a:r>
            <a:endParaRPr lang="en-US" sz="2200" dirty="0">
              <a:cs typeface="B Zar" panose="00000400000000000000" pitchFamily="2" charset="-78"/>
            </a:endParaRPr>
          </a:p>
          <a:p>
            <a:r>
              <a:rPr lang="en-US" sz="2200" baseline="30000" dirty="0">
                <a:cs typeface="B Zar" panose="00000400000000000000" pitchFamily="2" charset="-78"/>
              </a:rPr>
              <a:t> </a:t>
            </a:r>
            <a:r>
              <a:rPr lang="fa-IR" sz="2200" dirty="0">
                <a:cs typeface="B Zar" panose="00000400000000000000" pitchFamily="2" charset="-78"/>
              </a:rPr>
              <a:t>تاج زاده، مصطفی </a:t>
            </a:r>
            <a:r>
              <a:rPr lang="en-US" sz="2200" dirty="0" smtClean="0">
                <a:cs typeface="B Zar" panose="00000400000000000000" pitchFamily="2" charset="-78"/>
              </a:rPr>
              <a:t>(1384)</a:t>
            </a:r>
            <a:r>
              <a:rPr lang="fa-IR" sz="2200" dirty="0" smtClean="0">
                <a:cs typeface="B Zar" panose="00000400000000000000" pitchFamily="2" charset="-78"/>
              </a:rPr>
              <a:t> </a:t>
            </a:r>
            <a:r>
              <a:rPr lang="fa-IR" sz="2200" dirty="0">
                <a:cs typeface="B Zar" panose="00000400000000000000" pitchFamily="2" charset="-78"/>
              </a:rPr>
              <a:t>«نظام یعنی ما»، در سلیمی، حسین، کالبدشکافی </a:t>
            </a:r>
            <a:r>
              <a:rPr lang="fa-IR" sz="2200">
                <a:cs typeface="B Zar" panose="00000400000000000000" pitchFamily="2" charset="-78"/>
              </a:rPr>
              <a:t>ذهنین  </a:t>
            </a:r>
            <a:r>
              <a:rPr lang="fa-IR" sz="2200" smtClean="0">
                <a:cs typeface="B Zar" panose="00000400000000000000" pitchFamily="2" charset="-78"/>
              </a:rPr>
              <a:t>اصلاح طلبان</a:t>
            </a:r>
            <a:r>
              <a:rPr lang="fa-IR" sz="2200" dirty="0">
                <a:cs typeface="B Zar" panose="00000400000000000000" pitchFamily="2" charset="-78"/>
              </a:rPr>
              <a:t>، تهران: گام نو. </a:t>
            </a:r>
            <a:endParaRPr lang="en-US" sz="2200"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397462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پس از دوم خرداد نیز برخی راهبرد های مشهور جبهة اصلاحات همچون «آرامش فعال» و «بازدارندگی فعال» پیشنهاد این سازمان بود .محدودبودن شمار اعضای گروه و هم زمان سهم عمدة این گروه در تحلیل و نظریه پردازی و تعیین خطمشی ها و راهبرد های جبهة اصلاحات موجب شده است گاه از آن ها با توصیف های کنایه آمیز ژورنالیستی همچون «</a:t>
            </a:r>
            <a:r>
              <a:rPr lang="fa-IR">
                <a:solidFill>
                  <a:srgbClr val="FF0000"/>
                </a:solidFill>
                <a:cs typeface="B Zar" panose="00000400000000000000" pitchFamily="2" charset="-78"/>
              </a:rPr>
              <a:t>کلوپ استراتژیست ها</a:t>
            </a:r>
            <a:r>
              <a:rPr lang="fa-IR">
                <a:cs typeface="B Zar" panose="00000400000000000000" pitchFamily="2" charset="-78"/>
              </a:rPr>
              <a:t>» یاد شود.</a:t>
            </a:r>
            <a:endParaRPr lang="fa-IR"/>
          </a:p>
          <a:p>
            <a:endParaRPr lang="fa-IR"/>
          </a:p>
        </p:txBody>
      </p:sp>
      <p:sp>
        <p:nvSpPr>
          <p:cNvPr id="4" name="Explosion 1 3"/>
          <p:cNvSpPr/>
          <p:nvPr/>
        </p:nvSpPr>
        <p:spPr>
          <a:xfrm>
            <a:off x="838200" y="4257631"/>
            <a:ext cx="3557392" cy="2054269"/>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توصیف های کنایه آمیز ژورنالیستی</a:t>
            </a:r>
            <a:endParaRPr lang="fa-IR" sz="2000">
              <a:solidFill>
                <a:srgbClr val="FF0000"/>
              </a:solidFill>
            </a:endParaRPr>
          </a:p>
        </p:txBody>
      </p:sp>
    </p:spTree>
    <p:extLst>
      <p:ext uri="{BB962C8B-B14F-4D97-AF65-F5344CB8AC3E}">
        <p14:creationId xmlns:p14="http://schemas.microsoft.com/office/powerpoint/2010/main" val="76481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به این ترتیب، تأملی جامعه شناختی در جهت گیری ها، برنامه ها، مواضع و دیدگاه های سازمان مجاهدین انقلاب اسلامی به عنوان یکی از مهم ترین و منسجم ترین گروه های درون حاکمیت و تحلیلی از چگونگی تغییر این مواضع و دیدگاه ها در بافت سیاسی و ایدئولوژیک زمانه، بخش هایی از داستان پرماجرای توسعه در ایران پس از جنگ را آشکار می سازد</a:t>
            </a:r>
            <a:r>
              <a:rPr lang="fa-IR">
                <a:cs typeface="B Zar" panose="00000400000000000000" pitchFamily="2" charset="-78"/>
              </a:rPr>
              <a:t>. </a:t>
            </a:r>
            <a:endParaRPr lang="fa-IR" dirty="0">
              <a:cs typeface="B Zar" panose="00000400000000000000" pitchFamily="2" charset="-78"/>
            </a:endParaRPr>
          </a:p>
        </p:txBody>
      </p:sp>
      <p:sp>
        <p:nvSpPr>
          <p:cNvPr id="4" name="Flowchart: Process 3"/>
          <p:cNvSpPr/>
          <p:nvPr/>
        </p:nvSpPr>
        <p:spPr>
          <a:xfrm>
            <a:off x="1766170" y="3883068"/>
            <a:ext cx="3933172" cy="11148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داستان پرماجرای توسعه در ایران پس از جنگ</a:t>
            </a:r>
            <a:endParaRPr lang="fa-IR" sz="2000">
              <a:solidFill>
                <a:srgbClr val="FF0000"/>
              </a:solidFill>
            </a:endParaRPr>
          </a:p>
        </p:txBody>
      </p:sp>
    </p:spTree>
    <p:extLst>
      <p:ext uri="{BB962C8B-B14F-4D97-AF65-F5344CB8AC3E}">
        <p14:creationId xmlns:p14="http://schemas.microsoft.com/office/powerpoint/2010/main" val="286065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پژوهش ،در قالب یک مطالعة موردی رویکرد این گروه مؤثر و «گفتمان ساز» به توسعه در ایران پس از جنگ (از </a:t>
            </a:r>
            <a:r>
              <a:rPr lang="en-US">
                <a:cs typeface="B Zar" panose="00000400000000000000" pitchFamily="2" charset="-78"/>
              </a:rPr>
              <a:t>1368</a:t>
            </a:r>
            <a:r>
              <a:rPr lang="fa-IR">
                <a:cs typeface="B Zar" panose="00000400000000000000" pitchFamily="2" charset="-78"/>
              </a:rPr>
              <a:t> تا </a:t>
            </a:r>
            <a:r>
              <a:rPr lang="en-US">
                <a:cs typeface="B Zar" panose="00000400000000000000" pitchFamily="2" charset="-78"/>
              </a:rPr>
              <a:t>(1384</a:t>
            </a:r>
            <a:r>
              <a:rPr lang="fa-IR">
                <a:cs typeface="B Zar" panose="00000400000000000000" pitchFamily="2" charset="-78"/>
              </a:rPr>
              <a:t> در متن مناسبات سیاسی و ایدئولوژیک زمانه قرار داده می شود. از آنجاکه «رتوریک توسعه» سهم مهمی در شکل دادن به ایدئولوژی ها و گفتمان های سیاسی در ایران داشته است، این پژوهش در عین حال تحلیلی دربارة تغییر گفتمان سیاسی «چپ سنتی»، در نمونة سازمان مجاهدین انقلاب، نیز است. </a:t>
            </a:r>
            <a:endParaRPr lang="en-US">
              <a:cs typeface="B Zar" panose="00000400000000000000" pitchFamily="2" charset="-78"/>
            </a:endParaRPr>
          </a:p>
          <a:p>
            <a:endParaRPr lang="fa-IR"/>
          </a:p>
        </p:txBody>
      </p:sp>
      <p:sp>
        <p:nvSpPr>
          <p:cNvPr id="4" name="Flowchart: Connector 3"/>
          <p:cNvSpPr/>
          <p:nvPr/>
        </p:nvSpPr>
        <p:spPr>
          <a:xfrm>
            <a:off x="1039660" y="4684735"/>
            <a:ext cx="2154477" cy="1352811"/>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 سازمان مجاهدین انقلاب</a:t>
            </a:r>
            <a:endParaRPr lang="fa-IR" sz="2000">
              <a:solidFill>
                <a:srgbClr val="FF0000"/>
              </a:solidFill>
            </a:endParaRPr>
          </a:p>
        </p:txBody>
      </p:sp>
    </p:spTree>
    <p:extLst>
      <p:ext uri="{BB962C8B-B14F-4D97-AF65-F5344CB8AC3E}">
        <p14:creationId xmlns:p14="http://schemas.microsoft.com/office/powerpoint/2010/main" val="181635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پرسش های </a:t>
            </a:r>
            <a:r>
              <a:rPr lang="fa-IR" b="1">
                <a:solidFill>
                  <a:srgbClr val="FF0000"/>
                </a:solidFill>
                <a:cs typeface="B Zar" panose="00000400000000000000" pitchFamily="2" charset="-78"/>
              </a:rPr>
              <a:t>پژوهش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پرسش </a:t>
            </a:r>
            <a:r>
              <a:rPr lang="fa-IR" dirty="0">
                <a:cs typeface="B Zar" panose="00000400000000000000" pitchFamily="2" charset="-78"/>
              </a:rPr>
              <a:t>های اصلی این پژوهش را م یتوان چنین صور تبندی کرد: </a:t>
            </a:r>
            <a:endParaRPr lang="en-US" dirty="0">
              <a:cs typeface="B Zar" panose="00000400000000000000" pitchFamily="2" charset="-78"/>
            </a:endParaRPr>
          </a:p>
          <a:p>
            <a:pPr lvl="0" fontAlgn="base"/>
            <a:r>
              <a:rPr lang="fa-IR" dirty="0" smtClean="0">
                <a:cs typeface="B Zar" panose="00000400000000000000" pitchFamily="2" charset="-78"/>
              </a:rPr>
              <a:t>1- رویکرد </a:t>
            </a:r>
            <a:r>
              <a:rPr lang="fa-IR" dirty="0">
                <a:cs typeface="B Zar" panose="00000400000000000000" pitchFamily="2" charset="-78"/>
              </a:rPr>
              <a:t>سازمان مجاهدین انقلاب اسلامی </a:t>
            </a:r>
            <a:r>
              <a:rPr lang="fa-IR" dirty="0" smtClean="0">
                <a:cs typeface="B Zar" panose="00000400000000000000" pitchFamily="2" charset="-78"/>
              </a:rPr>
              <a:t>(به </a:t>
            </a:r>
            <a:r>
              <a:rPr lang="fa-IR" dirty="0">
                <a:cs typeface="B Zar" panose="00000400000000000000" pitchFamily="2" charset="-78"/>
              </a:rPr>
              <a:t>عنوان نمونه ای شاخص و گویا از گروه </a:t>
            </a:r>
            <a:r>
              <a:rPr lang="fa-IR" dirty="0" smtClean="0">
                <a:cs typeface="B Zar" panose="00000400000000000000" pitchFamily="2" charset="-78"/>
              </a:rPr>
              <a:t>های «</a:t>
            </a:r>
            <a:r>
              <a:rPr lang="fa-IR" dirty="0">
                <a:cs typeface="B Zar" panose="00000400000000000000" pitchFamily="2" charset="-78"/>
              </a:rPr>
              <a:t>چپ خط امام» و سپس «اصلاح طلب</a:t>
            </a:r>
            <a:r>
              <a:rPr lang="fa-IR" dirty="0" smtClean="0">
                <a:cs typeface="B Zar" panose="00000400000000000000" pitchFamily="2" charset="-78"/>
              </a:rPr>
              <a:t>») </a:t>
            </a:r>
            <a:r>
              <a:rPr lang="fa-IR" dirty="0">
                <a:cs typeface="B Zar" panose="00000400000000000000" pitchFamily="2" charset="-78"/>
              </a:rPr>
              <a:t>به توسعه چه بود؟ </a:t>
            </a:r>
            <a:endParaRPr lang="en-US" dirty="0">
              <a:cs typeface="B Zar" panose="00000400000000000000" pitchFamily="2" charset="-78"/>
            </a:endParaRPr>
          </a:p>
          <a:p>
            <a:pPr lvl="0" fontAlgn="base"/>
            <a:r>
              <a:rPr lang="fa-IR" dirty="0" smtClean="0">
                <a:cs typeface="B Zar" panose="00000400000000000000" pitchFamily="2" charset="-78"/>
              </a:rPr>
              <a:t>2- این </a:t>
            </a:r>
            <a:r>
              <a:rPr lang="fa-IR" dirty="0">
                <a:cs typeface="B Zar" panose="00000400000000000000" pitchFamily="2" charset="-78"/>
              </a:rPr>
              <a:t>رویکرد به توسعه در کدام بافت سیاسی و ایدئولوژیک تبلور یافت و تغییر کرد؟ </a:t>
            </a:r>
            <a:endParaRPr lang="fa-IR" dirty="0" smtClean="0">
              <a:cs typeface="B Zar" panose="00000400000000000000" pitchFamily="2" charset="-78"/>
            </a:endParaRPr>
          </a:p>
          <a:p>
            <a:pPr lvl="0" fontAlgn="base"/>
            <a:r>
              <a:rPr lang="fa-IR" dirty="0" smtClean="0">
                <a:cs typeface="B Zar" panose="00000400000000000000" pitchFamily="2" charset="-78"/>
              </a:rPr>
              <a:t>پاسخ </a:t>
            </a:r>
            <a:r>
              <a:rPr lang="fa-IR" dirty="0">
                <a:cs typeface="B Zar" panose="00000400000000000000" pitchFamily="2" charset="-78"/>
              </a:rPr>
              <a:t>این پرسش با تقسیم آن به دو پرسش فرعی دربارة دو دورة زمانی، یکی پیش از دوم خرداد و دیگری پس از آن، دنبال </a:t>
            </a:r>
            <a:r>
              <a:rPr lang="fa-IR" dirty="0" smtClean="0">
                <a:cs typeface="B Zar" panose="00000400000000000000" pitchFamily="2" charset="-78"/>
              </a:rPr>
              <a:t>می شود</a:t>
            </a:r>
            <a:r>
              <a:rPr lang="fa-IR" dirty="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04415" y="4536966"/>
            <a:ext cx="2143125" cy="2143125"/>
          </a:xfrm>
          <a:prstGeom prst="rect">
            <a:avLst/>
          </a:prstGeom>
        </p:spPr>
      </p:pic>
    </p:spTree>
    <p:extLst>
      <p:ext uri="{BB962C8B-B14F-4D97-AF65-F5344CB8AC3E}">
        <p14:creationId xmlns:p14="http://schemas.microsoft.com/office/powerpoint/2010/main" val="192879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مبانی </a:t>
            </a:r>
            <a:r>
              <a:rPr lang="fa-IR" b="1">
                <a:solidFill>
                  <a:srgbClr val="FF0000"/>
                </a:solidFill>
                <a:cs typeface="B Zar" panose="00000400000000000000" pitchFamily="2" charset="-78"/>
              </a:rPr>
              <a:t>نظری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مصطفی </a:t>
            </a:r>
            <a:r>
              <a:rPr lang="fa-IR" dirty="0">
                <a:solidFill>
                  <a:srgbClr val="FF0000"/>
                </a:solidFill>
                <a:cs typeface="B Zar" panose="00000400000000000000" pitchFamily="2" charset="-78"/>
              </a:rPr>
              <a:t>ملکیان </a:t>
            </a:r>
            <a:r>
              <a:rPr lang="fa-IR" dirty="0">
                <a:cs typeface="B Zar" panose="00000400000000000000" pitchFamily="2" charset="-78"/>
              </a:rPr>
              <a:t>به گلایه می گوید که هرچه «در کتاب ها، رساله ها و </a:t>
            </a:r>
            <a:r>
              <a:rPr lang="fa-IR">
                <a:cs typeface="B Zar" panose="00000400000000000000" pitchFamily="2" charset="-78"/>
              </a:rPr>
              <a:t>مقالات </a:t>
            </a:r>
            <a:r>
              <a:rPr lang="fa-IR" smtClean="0">
                <a:cs typeface="B Zar" panose="00000400000000000000" pitchFamily="2" charset="-78"/>
              </a:rPr>
              <a:t>تدقیق  </a:t>
            </a:r>
            <a:r>
              <a:rPr lang="fa-IR" dirty="0" smtClean="0">
                <a:cs typeface="B Zar" panose="00000400000000000000" pitchFamily="2" charset="-78"/>
              </a:rPr>
              <a:t>می کند</a:t>
            </a:r>
            <a:r>
              <a:rPr lang="fa-IR" dirty="0">
                <a:cs typeface="B Zar" panose="00000400000000000000" pitchFamily="2" charset="-78"/>
              </a:rPr>
              <a:t>» معنای واژة توسعه را </a:t>
            </a:r>
            <a:r>
              <a:rPr lang="fa-IR" dirty="0" smtClean="0">
                <a:cs typeface="B Zar" panose="00000400000000000000" pitchFamily="2" charset="-78"/>
              </a:rPr>
              <a:t>نمی فهمد</a:t>
            </a:r>
            <a:r>
              <a:rPr lang="fa-IR" dirty="0">
                <a:cs typeface="B Zar" panose="00000400000000000000" pitchFamily="2" charset="-78"/>
              </a:rPr>
              <a:t>؛ زیرا از دید وی این واژه در متون مختلف در چندین معانی گوناگون ب هکار رفته است که نم یتوان قدر مشترکی از آن ها بیرون کشید </a:t>
            </a:r>
            <a:r>
              <a:rPr lang="fa-IR" dirty="0" smtClean="0">
                <a:cs typeface="B Zar" panose="00000400000000000000" pitchFamily="2" charset="-78"/>
              </a:rPr>
              <a:t>(ملکیان ،</a:t>
            </a:r>
            <a:r>
              <a:rPr lang="en-US" dirty="0" smtClean="0">
                <a:cs typeface="B Zar" panose="00000400000000000000" pitchFamily="2" charset="-78"/>
              </a:rPr>
              <a:t>(1393</a:t>
            </a:r>
            <a:r>
              <a:rPr lang="fa-IR" dirty="0" smtClean="0">
                <a:cs typeface="B Zar" panose="00000400000000000000" pitchFamily="2" charset="-78"/>
              </a:rPr>
              <a:t>. </a:t>
            </a:r>
            <a:r>
              <a:rPr lang="fa-IR" dirty="0">
                <a:cs typeface="B Zar" panose="00000400000000000000" pitchFamily="2" charset="-78"/>
              </a:rPr>
              <a:t>با این همه، توسعه فقط واژه ای در کتاب ها و رساله ها نیست، بلکه مفهومی است که مبنای بسیاری از برنامه ها و سیاست های کلان اقتصادی و اجتماعی است. ذیل این مفهوم و در قالب برنامه های توسعه، ساخت اجتماعی و اقتصادی کشورها تغییر کرده و زندگی روزمرة مردم دگرگون شده است. </a:t>
            </a:r>
          </a:p>
        </p:txBody>
      </p:sp>
      <p:sp>
        <p:nvSpPr>
          <p:cNvPr id="4" name="Rectangle 3"/>
          <p:cNvSpPr/>
          <p:nvPr/>
        </p:nvSpPr>
        <p:spPr>
          <a:xfrm>
            <a:off x="838200" y="5388570"/>
            <a:ext cx="7536038" cy="923330"/>
          </a:xfrm>
          <a:prstGeom prst="rect">
            <a:avLst/>
          </a:prstGeom>
          <a:noFill/>
        </p:spPr>
        <p:txBody>
          <a:bodyPr wrap="none" lIns="91440" tIns="45720" rIns="91440" bIns="45720">
            <a:spAutoFit/>
          </a:bodyPr>
          <a:lstStyle/>
          <a:p>
            <a:pPr algn="ctr"/>
            <a:r>
              <a:rPr lang="fa-I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معنای واژة توسعه را </a:t>
            </a:r>
            <a:r>
              <a:rPr lang="fa-IR"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نمی فهمد</a:t>
            </a:r>
            <a:endParaRPr lang="fa-IR"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68679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این نکتة درستی است که مفهوم توسعه حتی در متون تخصصی همواره معنای یکسانی ندارد .ندروی نپیترز «معانی »مختلف توسعه از آغاز قرن نوزدهم تا شروع هزارة جدید را در جدولی گنجانده است </a:t>
            </a:r>
            <a:r>
              <a:rPr lang="fa-IR" dirty="0" smtClean="0">
                <a:cs typeface="B Zar" panose="00000400000000000000" pitchFamily="2" charset="-78"/>
              </a:rPr>
              <a:t>(ندروی </a:t>
            </a:r>
            <a:r>
              <a:rPr lang="fa-IR" dirty="0">
                <a:cs typeface="B Zar" panose="00000400000000000000" pitchFamily="2" charset="-78"/>
              </a:rPr>
              <a:t>نپیترز ،</a:t>
            </a:r>
            <a:r>
              <a:rPr lang="en-US" dirty="0">
                <a:cs typeface="B Zar" panose="00000400000000000000" pitchFamily="2" charset="-78"/>
              </a:rPr>
              <a:t>2010</a:t>
            </a:r>
            <a:r>
              <a:rPr lang="fa-IR" dirty="0">
                <a:cs typeface="B Zar" panose="00000400000000000000" pitchFamily="2" charset="-78"/>
              </a:rPr>
              <a:t>: </a:t>
            </a:r>
            <a:r>
              <a:rPr lang="en-US" dirty="0" smtClean="0">
                <a:cs typeface="B Zar" panose="00000400000000000000" pitchFamily="2" charset="-78"/>
              </a:rPr>
              <a:t>7</a:t>
            </a:r>
            <a:r>
              <a:rPr lang="fa-IR" dirty="0" smtClean="0">
                <a:cs typeface="B Zar" panose="00000400000000000000" pitchFamily="2" charset="-78"/>
              </a:rPr>
              <a:t>). </a:t>
            </a:r>
            <a:r>
              <a:rPr lang="fa-IR" dirty="0">
                <a:cs typeface="B Zar" panose="00000400000000000000" pitchFamily="2" charset="-78"/>
              </a:rPr>
              <a:t>این جدول چنان تنظیم شده است که گویی در هر دهه از قرن بیستم یک یا دو برداشت از توسعه مسلط بوده است</a:t>
            </a:r>
            <a:r>
              <a:rPr lang="fa-IR">
                <a:cs typeface="B Zar" panose="00000400000000000000" pitchFamily="2" charset="-78"/>
              </a:rPr>
              <a:t>؛ </a:t>
            </a:r>
            <a:endParaRPr lang="fa-IR" dirty="0">
              <a:cs typeface="B Zar" panose="00000400000000000000" pitchFamily="2" charset="-78"/>
            </a:endParaRPr>
          </a:p>
        </p:txBody>
      </p:sp>
      <p:sp>
        <p:nvSpPr>
          <p:cNvPr id="4" name="Rectangle 3"/>
          <p:cNvSpPr/>
          <p:nvPr/>
        </p:nvSpPr>
        <p:spPr>
          <a:xfrm>
            <a:off x="897177" y="4001294"/>
            <a:ext cx="10397646" cy="1323439"/>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fa-IR"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Zar" panose="00000400000000000000" pitchFamily="2" charset="-78"/>
              </a:rPr>
              <a:t>گویی در هر دهه از قرن بیستم یک یا دو برداشت از توسعه مسلط بوده است</a:t>
            </a:r>
            <a:endParaRPr lang="fa-IR" sz="4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92412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برای مثال ،در دهة </a:t>
            </a:r>
            <a:r>
              <a:rPr lang="en-US">
                <a:cs typeface="B Zar" panose="00000400000000000000" pitchFamily="2" charset="-78"/>
              </a:rPr>
              <a:t>1980</a:t>
            </a:r>
            <a:r>
              <a:rPr lang="fa-IR">
                <a:cs typeface="B Zar" panose="00000400000000000000" pitchFamily="2" charset="-78"/>
              </a:rPr>
              <a:t> «</a:t>
            </a:r>
            <a:r>
              <a:rPr lang="fa-IR">
                <a:solidFill>
                  <a:srgbClr val="FF0000"/>
                </a:solidFill>
                <a:cs typeface="B Zar" panose="00000400000000000000" pitchFamily="2" charset="-78"/>
              </a:rPr>
              <a:t>توسعة انسانی</a:t>
            </a:r>
            <a:r>
              <a:rPr lang="fa-IR">
                <a:cs typeface="B Zar" panose="00000400000000000000" pitchFamily="2" charset="-78"/>
              </a:rPr>
              <a:t>» و «</a:t>
            </a:r>
            <a:r>
              <a:rPr lang="fa-IR">
                <a:solidFill>
                  <a:srgbClr val="FF0000"/>
                </a:solidFill>
                <a:cs typeface="B Zar" panose="00000400000000000000" pitchFamily="2" charset="-78"/>
              </a:rPr>
              <a:t>نئولیبرالیسم</a:t>
            </a:r>
            <a:r>
              <a:rPr lang="fa-IR">
                <a:cs typeface="B Zar" panose="00000400000000000000" pitchFamily="2" charset="-78"/>
              </a:rPr>
              <a:t>» و در دهة </a:t>
            </a:r>
            <a:r>
              <a:rPr lang="en-US">
                <a:cs typeface="B Zar" panose="00000400000000000000" pitchFamily="2" charset="-78"/>
              </a:rPr>
              <a:t>1990</a:t>
            </a:r>
            <a:r>
              <a:rPr lang="fa-IR">
                <a:cs typeface="B Zar" panose="00000400000000000000" pitchFamily="2" charset="-78"/>
              </a:rPr>
              <a:t> «پساتوسعه» معناهای مسلط از توسعه معرفی شده اند. در پژوهشی گسترده تر و نزدیک تر به موضوع تحقیق حاضر، فیلیپ مک مایکل طرحی تاریخی از تحول نظری و عملی مفهوم توسعه از دهة</a:t>
            </a:r>
            <a:r>
              <a:rPr lang="fa-IR">
                <a:solidFill>
                  <a:srgbClr val="FF0000"/>
                </a:solidFill>
                <a:cs typeface="B Zar" panose="00000400000000000000" pitchFamily="2" charset="-78"/>
              </a:rPr>
              <a:t> چهل </a:t>
            </a:r>
            <a:r>
              <a:rPr lang="fa-IR">
                <a:cs typeface="B Zar" panose="00000400000000000000" pitchFamily="2" charset="-78"/>
              </a:rPr>
              <a:t>قرن بیستم تا پایان همین قرن عرضه می کند. او در برداشتی کلان از توسعه، آن را با مفهوم تغییر اجتماعی مرتبط می داند (مک مایکل، </a:t>
            </a:r>
            <a:r>
              <a:rPr lang="en-US">
                <a:cs typeface="B Zar" panose="00000400000000000000" pitchFamily="2" charset="-78"/>
              </a:rPr>
              <a:t>(2004</a:t>
            </a:r>
            <a:r>
              <a:rPr lang="fa-IR">
                <a:cs typeface="B Zar" panose="00000400000000000000" pitchFamily="2" charset="-78"/>
              </a:rPr>
              <a:t>. این تلقی از توسعه به «تغییر اجتماعی سازمان یافته» نیز تعبیر شده است (فلور و فلورا ،</a:t>
            </a:r>
            <a:r>
              <a:rPr lang="en-US">
                <a:cs typeface="B Zar" panose="00000400000000000000" pitchFamily="2" charset="-78"/>
              </a:rPr>
              <a:t>2005</a:t>
            </a:r>
            <a:r>
              <a:rPr lang="fa-IR">
                <a:cs typeface="B Zar" panose="00000400000000000000" pitchFamily="2" charset="-78"/>
              </a:rPr>
              <a:t>: </a:t>
            </a:r>
            <a:r>
              <a:rPr lang="en-US">
                <a:cs typeface="B Zar" panose="00000400000000000000" pitchFamily="2" charset="-78"/>
              </a:rPr>
              <a:t>496</a:t>
            </a:r>
            <a:r>
              <a:rPr lang="fa-IR">
                <a:cs typeface="B Zar" panose="00000400000000000000" pitchFamily="2" charset="-78"/>
              </a:rPr>
              <a:t>). در این تلقی، توسعه نه تنها اجرای یک برنامة اقتصادی، بلکه هم تافته ای اقتصادی، اجتماعی و سیاسی است. </a:t>
            </a:r>
          </a:p>
          <a:p>
            <a:endParaRPr lang="fa-IR"/>
          </a:p>
        </p:txBody>
      </p:sp>
      <p:pic>
        <p:nvPicPr>
          <p:cNvPr id="4" name="Picture 3"/>
          <p:cNvPicPr>
            <a:picLocks noChangeAspect="1"/>
          </p:cNvPicPr>
          <p:nvPr/>
        </p:nvPicPr>
        <p:blipFill>
          <a:blip r:embed="rId2"/>
          <a:stretch>
            <a:fillRect/>
          </a:stretch>
        </p:blipFill>
        <p:spPr>
          <a:xfrm>
            <a:off x="838200" y="4655311"/>
            <a:ext cx="2533650" cy="1809750"/>
          </a:xfrm>
          <a:prstGeom prst="rect">
            <a:avLst/>
          </a:prstGeom>
        </p:spPr>
      </p:pic>
    </p:spTree>
    <p:extLst>
      <p:ext uri="{BB962C8B-B14F-4D97-AF65-F5344CB8AC3E}">
        <p14:creationId xmlns:p14="http://schemas.microsoft.com/office/powerpoint/2010/main" val="17493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هدف </a:t>
            </a:r>
            <a:r>
              <a:rPr lang="fa-IR" dirty="0">
                <a:cs typeface="B Zar" panose="00000400000000000000" pitchFamily="2" charset="-78"/>
              </a:rPr>
              <a:t>این پژوهش تأملی جامعه شناختی در رویکرد جناح «چپ سنتی» به «توسعه» در سال های پس از </a:t>
            </a:r>
            <a:r>
              <a:rPr lang="fa-IR" dirty="0" smtClean="0">
                <a:cs typeface="B Zar" panose="00000400000000000000" pitchFamily="2" charset="-78"/>
              </a:rPr>
              <a:t>جنگ( </a:t>
            </a:r>
            <a:r>
              <a:rPr lang="en-US" dirty="0">
                <a:cs typeface="B Zar" panose="00000400000000000000" pitchFamily="2" charset="-78"/>
              </a:rPr>
              <a:t>1376</a:t>
            </a:r>
            <a:r>
              <a:rPr lang="fa-IR" dirty="0">
                <a:cs typeface="B Zar" panose="00000400000000000000" pitchFamily="2" charset="-78"/>
              </a:rPr>
              <a:t>- </a:t>
            </a:r>
            <a:r>
              <a:rPr lang="en-US" dirty="0" smtClean="0">
                <a:cs typeface="B Zar" panose="00000400000000000000" pitchFamily="2" charset="-78"/>
              </a:rPr>
              <a:t>1384(</a:t>
            </a:r>
            <a:r>
              <a:rPr lang="fa-IR" dirty="0" smtClean="0">
                <a:cs typeface="B Zar" panose="00000400000000000000" pitchFamily="2" charset="-78"/>
              </a:rPr>
              <a:t> </a:t>
            </a:r>
            <a:r>
              <a:rPr lang="fa-IR" dirty="0">
                <a:cs typeface="B Zar" panose="00000400000000000000" pitchFamily="2" charset="-78"/>
              </a:rPr>
              <a:t>است. توسعه در این پژوهش به تغییر اجتماعی سازمان یافته تعبیر شده است .در این پژوهش، در قالب مطالعه ای موردی بر سازمان مجاهدین انقلاب اسلامی- به عنوان یکی از مهم ترین و منسجم ترین </a:t>
            </a:r>
            <a:r>
              <a:rPr lang="fa-IR">
                <a:cs typeface="B Zar" panose="00000400000000000000" pitchFamily="2" charset="-78"/>
              </a:rPr>
              <a:t>و </a:t>
            </a:r>
            <a:r>
              <a:rPr lang="fa-IR" smtClean="0">
                <a:cs typeface="B Zar" panose="00000400000000000000" pitchFamily="2" charset="-78"/>
              </a:rPr>
              <a:t>«</a:t>
            </a:r>
            <a:r>
              <a:rPr lang="fa-IR" smtClean="0">
                <a:solidFill>
                  <a:srgbClr val="FF0000"/>
                </a:solidFill>
                <a:cs typeface="B Zar" panose="00000400000000000000" pitchFamily="2" charset="-78"/>
              </a:rPr>
              <a:t>ایدئولوژیک ترین</a:t>
            </a:r>
            <a:r>
              <a:rPr lang="fa-IR" smtClean="0">
                <a:cs typeface="B Zar" panose="00000400000000000000" pitchFamily="2" charset="-78"/>
              </a:rPr>
              <a:t>» </a:t>
            </a:r>
            <a:r>
              <a:rPr lang="fa-IR" dirty="0">
                <a:cs typeface="B Zar" panose="00000400000000000000" pitchFamily="2" charset="-78"/>
              </a:rPr>
              <a:t>تشکل های این جناح- تمرکز شده است. سپس نقد آنان بر سیاست تعدیل اقتصادی </a:t>
            </a:r>
            <a:r>
              <a:rPr lang="fa-IR">
                <a:cs typeface="B Zar" panose="00000400000000000000" pitchFamily="2" charset="-78"/>
              </a:rPr>
              <a:t>و </a:t>
            </a:r>
            <a:r>
              <a:rPr lang="fa-IR" smtClean="0">
                <a:cs typeface="B Zar" panose="00000400000000000000" pitchFamily="2" charset="-78"/>
              </a:rPr>
              <a:t>واکنش </a:t>
            </a:r>
            <a:r>
              <a:rPr lang="fa-IR" dirty="0">
                <a:cs typeface="B Zar" panose="00000400000000000000" pitchFamily="2" charset="-78"/>
              </a:rPr>
              <a:t>آنان به نسخ های از همین سیاست و مشارکت آن ها در  «</a:t>
            </a:r>
            <a:r>
              <a:rPr lang="fa-IR" sz="3200" dirty="0" smtClean="0">
                <a:solidFill>
                  <a:srgbClr val="FF0000"/>
                </a:solidFill>
                <a:cs typeface="B Zar" panose="00000400000000000000" pitchFamily="2" charset="-78"/>
              </a:rPr>
              <a:t>پروژۀ </a:t>
            </a:r>
            <a:r>
              <a:rPr lang="fa-IR" sz="3200" dirty="0">
                <a:solidFill>
                  <a:srgbClr val="FF0000"/>
                </a:solidFill>
                <a:cs typeface="B Zar" panose="00000400000000000000" pitchFamily="2" charset="-78"/>
              </a:rPr>
              <a:t>توسعة سیاسی</a:t>
            </a:r>
            <a:r>
              <a:rPr lang="fa-IR" dirty="0">
                <a:cs typeface="B Zar" panose="00000400000000000000" pitchFamily="2" charset="-78"/>
              </a:rPr>
              <a:t>» در عصر اصلاحات در چارچوب تغییر مناسبات سیاسی و ایدئولوژیک پی گرفته شده است</a:t>
            </a:r>
            <a:r>
              <a:rPr lang="fa-IR">
                <a:cs typeface="B Zar" panose="00000400000000000000" pitchFamily="2" charset="-78"/>
              </a:rPr>
              <a:t>. </a:t>
            </a:r>
            <a:endParaRPr lang="fa-IR" dirty="0">
              <a:cs typeface="B Zar" panose="00000400000000000000" pitchFamily="2" charset="-78"/>
            </a:endParaRPr>
          </a:p>
        </p:txBody>
      </p:sp>
      <p:sp>
        <p:nvSpPr>
          <p:cNvPr id="4" name="Flowchart: Process 3"/>
          <p:cNvSpPr/>
          <p:nvPr/>
        </p:nvSpPr>
        <p:spPr>
          <a:xfrm>
            <a:off x="838200" y="5035463"/>
            <a:ext cx="3532339" cy="6889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رویکرد جناح «چپ سنتی» به «توسعه</a:t>
            </a:r>
            <a:endParaRPr lang="fa-IR" sz="2000" b="1">
              <a:solidFill>
                <a:srgbClr val="FF0000"/>
              </a:solidFill>
            </a:endParaRPr>
          </a:p>
        </p:txBody>
      </p:sp>
    </p:spTree>
    <p:extLst>
      <p:ext uri="{BB962C8B-B14F-4D97-AF65-F5344CB8AC3E}">
        <p14:creationId xmlns:p14="http://schemas.microsoft.com/office/powerpoint/2010/main" val="2792645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این انگاره به طور مشخص داستان توسعه و نوسازی را در کشورهای غیرغربی به خوبی قابل فهم می سازد، زیرا در این کشورها نوسازی و توسعه به طور عمومی از بالا و در قالب برنامه ها و پروژه هایی در راستای بازسازی نظم اجتماعی و اعمال تغییر اجتماعی طراحی و اجرا شده است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24552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چنین برداشتی از توسعه ممکن است چارچوبی را برای فهم برنامه های کلان توسعه در ایران فراهم آورد؛ چه این برنامه اصلاحات ارضی</a:t>
            </a:r>
            <a:r>
              <a:rPr lang="en-US" baseline="30000">
                <a:cs typeface="B Zar" panose="00000400000000000000" pitchFamily="2" charset="-78"/>
              </a:rPr>
              <a:t>1</a:t>
            </a:r>
            <a:r>
              <a:rPr lang="fa-IR">
                <a:cs typeface="B Zar" panose="00000400000000000000" pitchFamily="2" charset="-78"/>
              </a:rPr>
              <a:t> باشد، چه سیاست تعدیل ساختاری اقتصاد و چه توسعة سیاسی در عصر اصلاحات .اقتصاددانان و اصحاب توسعه نیز آن گاه که تلاش کرده اند به تعریفی جامع از مفهوم توسعه دست یابند به چنین نگاهی نزدیک شده اند. شایان ذکر است جامعه و مردم همچون مادة منفعلی نیستند که به شکل برنامه های توسعه </a:t>
            </a:r>
            <a:r>
              <a:rPr lang="fa-IR">
                <a:cs typeface="B Zar" panose="00000400000000000000" pitchFamily="2" charset="-78"/>
              </a:rPr>
              <a:t>درآیند </a:t>
            </a:r>
            <a:r>
              <a:rPr lang="fa-IR" smtClean="0">
                <a:cs typeface="B Zar" panose="00000400000000000000" pitchFamily="2" charset="-78"/>
              </a:rPr>
              <a:t>.</a:t>
            </a:r>
            <a:endParaRPr lang="en-US">
              <a:cs typeface="B Zar" panose="00000400000000000000" pitchFamily="2" charset="-78"/>
            </a:endParaRPr>
          </a:p>
          <a:p>
            <a:pPr algn="just"/>
            <a:r>
              <a:rPr lang="en-US" sz="2200">
                <a:cs typeface="B Zar" panose="00000400000000000000" pitchFamily="2" charset="-78"/>
              </a:rPr>
              <a:t> 1</a:t>
            </a:r>
            <a:r>
              <a:rPr lang="fa-IR" sz="2200">
                <a:cs typeface="B Zar" panose="00000400000000000000" pitchFamily="2" charset="-78"/>
              </a:rPr>
              <a:t>. اریک هوگلاند در کتاب زمین و انقلاب در ایران به اختصار دربارة خاستگاه های سیاسی و ایدئولوژیک اصلاحات ارضی بحث</a:t>
            </a:r>
            <a:r>
              <a:rPr lang="fa-IR" sz="2200" strike="sngStrike">
                <a:cs typeface="B Zar" panose="00000400000000000000" pitchFamily="2" charset="-78"/>
              </a:rPr>
              <a:t>                                                                                                                                             </a:t>
            </a:r>
            <a:r>
              <a:rPr lang="fa-IR" sz="2200">
                <a:cs typeface="B Zar" panose="00000400000000000000" pitchFamily="2" charset="-78"/>
              </a:rPr>
              <a:t> کرده است (هوگلاند ،</a:t>
            </a:r>
            <a:r>
              <a:rPr lang="en-US" sz="2200">
                <a:cs typeface="B Zar" panose="00000400000000000000" pitchFamily="2" charset="-78"/>
              </a:rPr>
              <a:t>1392</a:t>
            </a:r>
            <a:r>
              <a:rPr lang="fa-IR" sz="2200">
                <a:cs typeface="B Zar" panose="00000400000000000000" pitchFamily="2" charset="-78"/>
              </a:rPr>
              <a:t>: </a:t>
            </a:r>
            <a:r>
              <a:rPr lang="en-US" sz="2200">
                <a:cs typeface="B Zar" panose="00000400000000000000" pitchFamily="2" charset="-78"/>
              </a:rPr>
              <a:t>90</a:t>
            </a:r>
            <a:r>
              <a:rPr lang="fa-IR" sz="2200">
                <a:cs typeface="B Zar" panose="00000400000000000000" pitchFamily="2" charset="-78"/>
              </a:rPr>
              <a:t>- </a:t>
            </a:r>
            <a:r>
              <a:rPr lang="en-US" sz="2200">
                <a:cs typeface="B Zar" panose="00000400000000000000" pitchFamily="2" charset="-78"/>
              </a:rPr>
              <a:t>96</a:t>
            </a:r>
            <a:r>
              <a:rPr lang="fa-IR" sz="2200">
                <a:cs typeface="B Zar" panose="00000400000000000000" pitchFamily="2" charset="-78"/>
              </a:rPr>
              <a:t>). </a:t>
            </a:r>
            <a:endParaRPr lang="en-US" sz="2200">
              <a:cs typeface="B Zar" panose="00000400000000000000" pitchFamily="2" charset="-78"/>
            </a:endParaRPr>
          </a:p>
          <a:p>
            <a:endParaRPr lang="fa-IR"/>
          </a:p>
        </p:txBody>
      </p:sp>
    </p:spTree>
    <p:extLst>
      <p:ext uri="{BB962C8B-B14F-4D97-AF65-F5344CB8AC3E}">
        <p14:creationId xmlns:p14="http://schemas.microsoft.com/office/powerpoint/2010/main" val="252364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نحوة مواجهة مردم </a:t>
            </a:r>
            <a:r>
              <a:rPr lang="fa-IR">
                <a:cs typeface="B Zar" panose="00000400000000000000" pitchFamily="2" charset="-78"/>
              </a:rPr>
              <a:t>ممکن </a:t>
            </a:r>
            <a:r>
              <a:rPr lang="fa-IR" smtClean="0">
                <a:cs typeface="B Zar" panose="00000400000000000000" pitchFamily="2" charset="-78"/>
              </a:rPr>
              <a:t>است </a:t>
            </a:r>
            <a:r>
              <a:rPr lang="fa-IR" smtClean="0">
                <a:cs typeface="B Zar" panose="00000400000000000000" pitchFamily="2" charset="-78"/>
              </a:rPr>
              <a:t>به </a:t>
            </a:r>
            <a:r>
              <a:rPr lang="fa-IR" dirty="0">
                <a:cs typeface="B Zar" panose="00000400000000000000" pitchFamily="2" charset="-78"/>
              </a:rPr>
              <a:t>یک برنامة توسعه یا نوسازی خاتمه دهد و آن را منتفی سازد </a:t>
            </a:r>
            <a:r>
              <a:rPr lang="fa-IR" dirty="0" smtClean="0">
                <a:cs typeface="B Zar" panose="00000400000000000000" pitchFamily="2" charset="-78"/>
              </a:rPr>
              <a:t>(همچون </a:t>
            </a:r>
            <a:r>
              <a:rPr lang="fa-IR" dirty="0">
                <a:cs typeface="B Zar" panose="00000400000000000000" pitchFamily="2" charset="-78"/>
              </a:rPr>
              <a:t>نوسازی عصر </a:t>
            </a:r>
            <a:r>
              <a:rPr lang="fa-IR" dirty="0" smtClean="0">
                <a:cs typeface="B Zar" panose="00000400000000000000" pitchFamily="2" charset="-78"/>
              </a:rPr>
              <a:t>پهلوی) </a:t>
            </a:r>
            <a:r>
              <a:rPr lang="fa-IR" dirty="0">
                <a:cs typeface="B Zar" panose="00000400000000000000" pitchFamily="2" charset="-78"/>
              </a:rPr>
              <a:t>یا آن را به مسیرهایی رهنمون شود که حتی در تصور طراحان و مجریان هم نم یگنجد. </a:t>
            </a:r>
            <a:endParaRPr lang="en-US" dirty="0">
              <a:cs typeface="B Zar" panose="00000400000000000000" pitchFamily="2" charset="-78"/>
            </a:endParaRPr>
          </a:p>
          <a:p>
            <a:pPr algn="just"/>
            <a:r>
              <a:rPr lang="fa-IR" dirty="0">
                <a:cs typeface="B Zar" panose="00000400000000000000" pitchFamily="2" charset="-78"/>
              </a:rPr>
              <a:t>این تعریف از توسعه همان قدر که جامعیت این مفهوم را حفظ م یکند، پژوهش و تحلیل را </a:t>
            </a:r>
            <a:r>
              <a:rPr lang="fa-IR">
                <a:cs typeface="B Zar" panose="00000400000000000000" pitchFamily="2" charset="-78"/>
              </a:rPr>
              <a:t>دشوار </a:t>
            </a:r>
            <a:r>
              <a:rPr lang="fa-IR" smtClean="0">
                <a:cs typeface="B Zar" panose="00000400000000000000" pitchFamily="2" charset="-78"/>
              </a:rPr>
              <a:t>می سازد</a:t>
            </a:r>
            <a:r>
              <a:rPr lang="fa-IR" dirty="0">
                <a:cs typeface="B Zar" panose="00000400000000000000" pitchFamily="2" charset="-78"/>
              </a:rPr>
              <a:t>؛ زیرا آن قدر کلی و کلان است که بخش اعظم جریانات جامعه را دربرمی گیرد و همچنین این شکل از </a:t>
            </a:r>
            <a:r>
              <a:rPr lang="fa-IR">
                <a:cs typeface="B Zar" panose="00000400000000000000" pitchFamily="2" charset="-78"/>
              </a:rPr>
              <a:t>مفهو </a:t>
            </a:r>
            <a:r>
              <a:rPr lang="fa-IR" smtClean="0">
                <a:cs typeface="B Zar" panose="00000400000000000000" pitchFamily="2" charset="-78"/>
              </a:rPr>
              <a:t>م پردازی </a:t>
            </a:r>
            <a:r>
              <a:rPr lang="fa-IR" dirty="0">
                <a:cs typeface="B Zar" panose="00000400000000000000" pitchFamily="2" charset="-78"/>
              </a:rPr>
              <a:t>توسعه مبنایی مستحکم برای پژوهش </a:t>
            </a:r>
            <a:r>
              <a:rPr lang="fa-IR">
                <a:cs typeface="B Zar" panose="00000400000000000000" pitchFamily="2" charset="-78"/>
              </a:rPr>
              <a:t>فراهم </a:t>
            </a:r>
            <a:r>
              <a:rPr lang="fa-IR" smtClean="0">
                <a:cs typeface="B Zar" panose="00000400000000000000" pitchFamily="2" charset="-78"/>
              </a:rPr>
              <a:t>نمی آورد</a:t>
            </a:r>
            <a:r>
              <a:rPr lang="fa-IR" dirty="0">
                <a:cs typeface="B Zar" panose="00000400000000000000" pitchFamily="2" charset="-78"/>
              </a:rPr>
              <a:t>، هرچند توجه به آن برای درک موضوع راه گشا و کلیدی است. </a:t>
            </a:r>
            <a:endParaRPr lang="en-US" dirty="0">
              <a:cs typeface="B Zar" panose="00000400000000000000" pitchFamily="2" charset="-78"/>
            </a:endParaRPr>
          </a:p>
          <a:p>
            <a:endParaRPr lang="fa-IR" dirty="0">
              <a:cs typeface="B Zar" panose="00000400000000000000" pitchFamily="2" charset="-78"/>
            </a:endParaRPr>
          </a:p>
        </p:txBody>
      </p:sp>
      <p:sp>
        <p:nvSpPr>
          <p:cNvPr id="4" name="Flowchart: Off-page Connector 3"/>
          <p:cNvSpPr/>
          <p:nvPr/>
        </p:nvSpPr>
        <p:spPr>
          <a:xfrm>
            <a:off x="838200" y="5312667"/>
            <a:ext cx="2718148" cy="864296"/>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مفهو م پردازی توسعه</a:t>
            </a:r>
            <a:endParaRPr lang="fa-IR" sz="2000">
              <a:solidFill>
                <a:srgbClr val="FF0000"/>
              </a:solidFill>
            </a:endParaRPr>
          </a:p>
        </p:txBody>
      </p:sp>
    </p:spTree>
    <p:extLst>
      <p:ext uri="{BB962C8B-B14F-4D97-AF65-F5344CB8AC3E}">
        <p14:creationId xmlns:p14="http://schemas.microsoft.com/office/powerpoint/2010/main" val="29956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سطح انضمامی، مراد از توسعه همان برنامه ها و سیاست هایی است که ذیل عنوان برنامه های توسعه در ایران پس از جنگ اجرا شده است و نیز شامل نتایج و پیامدهای آن برنامه </a:t>
            </a:r>
            <a:r>
              <a:rPr lang="fa-IR">
                <a:cs typeface="B Zar" panose="00000400000000000000" pitchFamily="2" charset="-78"/>
              </a:rPr>
              <a:t>ها </a:t>
            </a:r>
            <a:r>
              <a:rPr lang="fa-IR" smtClean="0">
                <a:cs typeface="B Zar" panose="00000400000000000000" pitchFamily="2" charset="-78"/>
              </a:rPr>
              <a:t>می شود</a:t>
            </a:r>
            <a:r>
              <a:rPr lang="fa-IR">
                <a:cs typeface="B Zar" panose="00000400000000000000" pitchFamily="2" charset="-78"/>
              </a:rPr>
              <a:t>. </a:t>
            </a:r>
            <a:endParaRPr lang="en-US">
              <a:cs typeface="B Zar" panose="00000400000000000000" pitchFamily="2" charset="-78"/>
            </a:endParaRPr>
          </a:p>
          <a:p>
            <a:pPr algn="just"/>
            <a:r>
              <a:rPr lang="fa-IR">
                <a:cs typeface="B Zar" panose="00000400000000000000" pitchFamily="2" charset="-78"/>
              </a:rPr>
              <a:t>«سیاست های توسعه در دورة پس از جنگ »کم وبیش روشن است .این عنوان عمدتاً «توسعة اقتصادی» در دورة هاشمی در برنامة تعدیل اقتصادی تبلور یافت و نسخة تعدیل شدة همین برنامه ب هعلاوة «</a:t>
            </a:r>
            <a:r>
              <a:rPr lang="fa-IR">
                <a:solidFill>
                  <a:srgbClr val="FF0000"/>
                </a:solidFill>
                <a:cs typeface="B Zar" panose="00000400000000000000" pitchFamily="2" charset="-78"/>
              </a:rPr>
              <a:t>توسعة سیاسی» در دورة سیدمحمد خاتمی </a:t>
            </a:r>
            <a:r>
              <a:rPr lang="fa-IR">
                <a:cs typeface="B Zar" panose="00000400000000000000" pitchFamily="2" charset="-78"/>
              </a:rPr>
              <a:t>را به یاد </a:t>
            </a:r>
            <a:r>
              <a:rPr lang="fa-IR">
                <a:cs typeface="B Zar" panose="00000400000000000000" pitchFamily="2" charset="-78"/>
              </a:rPr>
              <a:t>ما </a:t>
            </a:r>
            <a:r>
              <a:rPr lang="fa-IR" smtClean="0">
                <a:cs typeface="B Zar" panose="00000400000000000000" pitchFamily="2" charset="-78"/>
              </a:rPr>
              <a:t>می آورد</a:t>
            </a:r>
            <a:r>
              <a:rPr lang="fa-IR">
                <a:cs typeface="B Zar" panose="00000400000000000000" pitchFamily="2" charset="-78"/>
              </a:rPr>
              <a:t>.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0317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وقتی توسعه به تغییر اجتماعی سازمان یافته تعبیر می شود ،سیاست و ایدئولوژی- که در کانون تحقیق حاضر قرار دارند- سهمی بسزا در بحث می یابند. هر پروژة کلان توسعه به برنامه یا اراده ای سیاسی گره م یخورد. اگر سطح تحلیل ما نظام سیاسی و ساختار دولت- ملت باشد، اجرای هر برنامة توسعه به </a:t>
            </a:r>
            <a:r>
              <a:rPr lang="fa-IR">
                <a:cs typeface="B Zar" panose="00000400000000000000" pitchFamily="2" charset="-78"/>
              </a:rPr>
              <a:t>بسیج </a:t>
            </a:r>
            <a:r>
              <a:rPr lang="fa-IR" smtClean="0">
                <a:cs typeface="B Zar" panose="00000400000000000000" pitchFamily="2" charset="-78"/>
              </a:rPr>
              <a:t>نیروها </a:t>
            </a:r>
            <a:r>
              <a:rPr lang="fa-IR" dirty="0">
                <a:cs typeface="B Zar" panose="00000400000000000000" pitchFamily="2" charset="-78"/>
              </a:rPr>
              <a:t>و امکانات کشور بستگی دارد. این مسئله نیز تابعی از صور تبندی اقتصادی- اجتماعی مسلط</a:t>
            </a:r>
            <a:r>
              <a:rPr lang="fa-IR">
                <a:cs typeface="B Zar" panose="00000400000000000000" pitchFamily="2" charset="-78"/>
              </a:rPr>
              <a:t>، </a:t>
            </a:r>
            <a:r>
              <a:rPr lang="fa-IR" smtClean="0">
                <a:cs typeface="B Zar" panose="00000400000000000000" pitchFamily="2" charset="-78"/>
              </a:rPr>
              <a:t>ساخت هیئت حاکمه و پایگاه اجتماعی و ایدئولوژی بخش </a:t>
            </a:r>
            <a:r>
              <a:rPr lang="fa-IR" dirty="0">
                <a:cs typeface="B Zar" panose="00000400000000000000" pitchFamily="2" charset="-78"/>
              </a:rPr>
              <a:t>های مختلف آن است. ارزش ها و ایدئولوژی های توسعه </a:t>
            </a:r>
            <a:r>
              <a:rPr lang="fa-IR">
                <a:cs typeface="B Zar" panose="00000400000000000000" pitchFamily="2" charset="-78"/>
              </a:rPr>
              <a:t>سویة </a:t>
            </a:r>
            <a:r>
              <a:rPr lang="fa-IR" smtClean="0">
                <a:cs typeface="B Zar" panose="00000400000000000000" pitchFamily="2" charset="-78"/>
              </a:rPr>
              <a:t>طبقاتی </a:t>
            </a:r>
            <a:r>
              <a:rPr lang="fa-IR" dirty="0">
                <a:cs typeface="B Zar" panose="00000400000000000000" pitchFamily="2" charset="-78"/>
              </a:rPr>
              <a:t>بارزی دارند</a:t>
            </a:r>
            <a:r>
              <a:rPr lang="fa-IR">
                <a:cs typeface="B Zar" panose="00000400000000000000" pitchFamily="2" charset="-78"/>
              </a:rPr>
              <a:t>؛ </a:t>
            </a:r>
            <a:endParaRPr lang="fa-IR" dirty="0">
              <a:cs typeface="B Zar" panose="00000400000000000000" pitchFamily="2" charset="-78"/>
            </a:endParaRPr>
          </a:p>
        </p:txBody>
      </p:sp>
      <p:sp>
        <p:nvSpPr>
          <p:cNvPr id="4" name="Rectangle 3"/>
          <p:cNvSpPr/>
          <p:nvPr/>
        </p:nvSpPr>
        <p:spPr>
          <a:xfrm>
            <a:off x="2548394" y="4783609"/>
            <a:ext cx="7095211" cy="954107"/>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fa-IR" sz="28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صور تبندی اقتصادی- اجتماعی </a:t>
            </a:r>
            <a:r>
              <a:rPr lang="fa-IR" sz="28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مسلط</a:t>
            </a:r>
            <a:r>
              <a:rPr lang="fa-IR" sz="28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a:t>
            </a:r>
          </a:p>
          <a:p>
            <a:pPr algn="ctr"/>
            <a:r>
              <a:rPr lang="fa-IR" sz="28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 ساخت هیئت حاکمه و پایگاه اجتماعی و ایدئولوژی </a:t>
            </a:r>
            <a:endParaRPr lang="fa-IR" sz="28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5433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بنابراین، این امر که یک حزب یا سازمان سیاسی منافع چه طبقات و اقشار اجتماعی( یا سیاسی) را بازتاب م یدهد و خود را نمایندة کدام طبقات و اقشار جامعه م یداند و برای کسب نمایندگی کدام لایه های اجتماع تلاش م یکند بر رویکرد آن به توسعه تأثیر بسیاری دارد</a:t>
            </a:r>
            <a:r>
              <a:rPr lang="fa-IR">
                <a:cs typeface="B Zar" panose="00000400000000000000" pitchFamily="2" charset="-78"/>
              </a:rPr>
              <a:t>. </a:t>
            </a:r>
            <a:endParaRPr lang="fa-IR"/>
          </a:p>
        </p:txBody>
      </p:sp>
    </p:spTree>
    <p:extLst>
      <p:ext uri="{BB962C8B-B14F-4D97-AF65-F5344CB8AC3E}">
        <p14:creationId xmlns:p14="http://schemas.microsoft.com/office/powerpoint/2010/main" val="107771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واقعیت را نیز نباید از یاد برد که فضای فکری- فرهنگی و ایدئولوژی های مسلط زمانه- و از جمله در سطح منطق های و جهانی- تا حد زیادی ذهنیت رایج را دربارة توسعه برم یسازند و افزون بر آن هر رویکرد رقیبی </a:t>
            </a:r>
            <a:r>
              <a:rPr lang="fa-IR">
                <a:cs typeface="B Zar" panose="00000400000000000000" pitchFamily="2" charset="-78"/>
              </a:rPr>
              <a:t>را </a:t>
            </a:r>
            <a:r>
              <a:rPr lang="fa-IR" smtClean="0">
                <a:cs typeface="B Zar" panose="00000400000000000000" pitchFamily="2" charset="-78"/>
              </a:rPr>
              <a:t>وامی دارند </a:t>
            </a:r>
            <a:r>
              <a:rPr lang="fa-IR">
                <a:cs typeface="B Zar" panose="00000400000000000000" pitchFamily="2" charset="-78"/>
              </a:rPr>
              <a:t>تا نسبت خود را با «</a:t>
            </a:r>
            <a:r>
              <a:rPr lang="fa-IR">
                <a:solidFill>
                  <a:srgbClr val="FF0000"/>
                </a:solidFill>
                <a:cs typeface="B Zar" panose="00000400000000000000" pitchFamily="2" charset="-78"/>
              </a:rPr>
              <a:t>جو فکری مسلط</a:t>
            </a:r>
            <a:r>
              <a:rPr lang="fa-IR">
                <a:cs typeface="B Zar" panose="00000400000000000000" pitchFamily="2" charset="-78"/>
              </a:rPr>
              <a:t>» تعیین کند؛ بنابراین، رویکرد هر حزب یا گروهی به توسعه را </a:t>
            </a:r>
            <a:r>
              <a:rPr lang="fa-IR">
                <a:cs typeface="B Zar" panose="00000400000000000000" pitchFamily="2" charset="-78"/>
              </a:rPr>
              <a:t>فقط </a:t>
            </a:r>
            <a:r>
              <a:rPr lang="fa-IR" smtClean="0">
                <a:cs typeface="B Zar" panose="00000400000000000000" pitchFamily="2" charset="-78"/>
              </a:rPr>
              <a:t>می توان </a:t>
            </a:r>
            <a:r>
              <a:rPr lang="fa-IR">
                <a:cs typeface="B Zar" panose="00000400000000000000" pitchFamily="2" charset="-78"/>
              </a:rPr>
              <a:t>در پرتو تحلیلی از فضای فکری کلان در سطح ملی و جهانی درک کرد.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2617825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براساس مباحث مطرح شده ،وقتی از رویکرد سازمان مجاهدین انقلاب اسلامی به توسعه سخن گفته </a:t>
            </a:r>
            <a:r>
              <a:rPr lang="fa-IR" dirty="0" smtClean="0">
                <a:cs typeface="B Zar" panose="00000400000000000000" pitchFamily="2" charset="-78"/>
              </a:rPr>
              <a:t>می شود </a:t>
            </a:r>
            <a:r>
              <a:rPr lang="fa-IR" dirty="0">
                <a:cs typeface="B Zar" panose="00000400000000000000" pitchFamily="2" charset="-78"/>
              </a:rPr>
              <a:t>،واکنش این سازمان به توسعة اقتصادِیِ «</a:t>
            </a:r>
            <a:r>
              <a:rPr lang="fa-IR" dirty="0">
                <a:solidFill>
                  <a:srgbClr val="FF0000"/>
                </a:solidFill>
                <a:cs typeface="B Zar" panose="00000400000000000000" pitchFamily="2" charset="-78"/>
              </a:rPr>
              <a:t>عصر سازندگی</a:t>
            </a:r>
            <a:r>
              <a:rPr lang="fa-IR" dirty="0">
                <a:cs typeface="B Zar" panose="00000400000000000000" pitchFamily="2" charset="-78"/>
              </a:rPr>
              <a:t>» و نیز دیدگاه ها و عملکرد این گروه به عنوان بخشی مؤثر از جریان اصلاح طلبی در سال های پس از دوم خرداد </a:t>
            </a:r>
            <a:r>
              <a:rPr lang="fa-IR">
                <a:cs typeface="B Zar" panose="00000400000000000000" pitchFamily="2" charset="-78"/>
              </a:rPr>
              <a:t>بررسی </a:t>
            </a:r>
            <a:r>
              <a:rPr lang="fa-IR" smtClean="0">
                <a:cs typeface="B Zar" panose="00000400000000000000" pitchFamily="2" charset="-78"/>
              </a:rPr>
              <a:t>می شود</a:t>
            </a:r>
            <a:r>
              <a:rPr lang="fa-IR" dirty="0">
                <a:cs typeface="B Zar" panose="00000400000000000000" pitchFamily="2" charset="-78"/>
              </a:rPr>
              <a:t>. با توجه به موضوع تحقیق، این رویکرد در محدودة زمینه های ایدئولوژیک </a:t>
            </a:r>
            <a:r>
              <a:rPr lang="fa-IR">
                <a:cs typeface="B Zar" panose="00000400000000000000" pitchFamily="2" charset="-78"/>
              </a:rPr>
              <a:t>و </a:t>
            </a:r>
            <a:r>
              <a:rPr lang="fa-IR" smtClean="0">
                <a:cs typeface="B Zar" panose="00000400000000000000" pitchFamily="2" charset="-78"/>
              </a:rPr>
              <a:t>جایگاه سیاسی </a:t>
            </a:r>
            <a:r>
              <a:rPr lang="fa-IR" dirty="0">
                <a:cs typeface="B Zar" panose="00000400000000000000" pitchFamily="2" charset="-78"/>
              </a:rPr>
              <a:t>این گروه </a:t>
            </a:r>
            <a:r>
              <a:rPr lang="fa-IR">
                <a:cs typeface="B Zar" panose="00000400000000000000" pitchFamily="2" charset="-78"/>
              </a:rPr>
              <a:t>بررسی </a:t>
            </a:r>
            <a:r>
              <a:rPr lang="fa-IR" smtClean="0">
                <a:cs typeface="B Zar" panose="00000400000000000000" pitchFamily="2" charset="-78"/>
              </a:rPr>
              <a:t>می شود </a:t>
            </a:r>
            <a:r>
              <a:rPr lang="fa-IR" dirty="0">
                <a:cs typeface="B Zar" panose="00000400000000000000" pitchFamily="2" charset="-78"/>
              </a:rPr>
              <a:t>که در این تحقیق مهم </a:t>
            </a:r>
            <a:r>
              <a:rPr lang="fa-IR">
                <a:cs typeface="B Zar" panose="00000400000000000000" pitchFamily="2" charset="-78"/>
              </a:rPr>
              <a:t>و </a:t>
            </a:r>
            <a:r>
              <a:rPr lang="fa-IR" smtClean="0">
                <a:cs typeface="B Zar" panose="00000400000000000000" pitchFamily="2" charset="-78"/>
              </a:rPr>
              <a:t>تعیین کننده </a:t>
            </a:r>
            <a:r>
              <a:rPr lang="fa-IR" dirty="0">
                <a:cs typeface="B Zar" panose="00000400000000000000" pitchFamily="2" charset="-78"/>
              </a:rPr>
              <a:t>فرض شده است</a:t>
            </a:r>
            <a:r>
              <a:rPr lang="fa-IR">
                <a:cs typeface="B Zar" panose="00000400000000000000" pitchFamily="2" charset="-78"/>
              </a:rPr>
              <a:t>. </a:t>
            </a:r>
            <a:endParaRPr lang="fa-IR" dirty="0">
              <a:cs typeface="B Zar" panose="00000400000000000000" pitchFamily="2" charset="-78"/>
            </a:endParaRPr>
          </a:p>
        </p:txBody>
      </p:sp>
      <p:sp>
        <p:nvSpPr>
          <p:cNvPr id="4" name="Flowchart: Alternate Process 3"/>
          <p:cNvSpPr/>
          <p:nvPr/>
        </p:nvSpPr>
        <p:spPr>
          <a:xfrm>
            <a:off x="4780767" y="4534422"/>
            <a:ext cx="2630466" cy="137786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جریان اصلاح طلبی</a:t>
            </a:r>
            <a:endParaRPr lang="fa-IR" sz="2000" b="1">
              <a:solidFill>
                <a:srgbClr val="FF0000"/>
              </a:solidFill>
            </a:endParaRPr>
          </a:p>
        </p:txBody>
      </p:sp>
    </p:spTree>
    <p:extLst>
      <p:ext uri="{BB962C8B-B14F-4D97-AF65-F5344CB8AC3E}">
        <p14:creationId xmlns:p14="http://schemas.microsoft.com/office/powerpoint/2010/main" val="3633030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چارچوب این نگاه، برآمدن سیاست های توسعه در ایران پس از جنگ و نیز موضع گیری و مفهوم پردازی دربارة توسعة موجود در منظومه ای از مناسبات سیاسی و ایدئولوژیک (همچون توازن قدرت سیاسی، </a:t>
            </a:r>
            <a:r>
              <a:rPr lang="fa-IR">
                <a:solidFill>
                  <a:srgbClr val="FF0000"/>
                </a:solidFill>
                <a:cs typeface="B Zar" panose="00000400000000000000" pitchFamily="2" charset="-78"/>
              </a:rPr>
              <a:t>تبار سیاسی گروه های مختلف </a:t>
            </a:r>
            <a:r>
              <a:rPr lang="fa-IR">
                <a:cs typeface="B Zar" panose="00000400000000000000" pitchFamily="2" charset="-78"/>
              </a:rPr>
              <a:t>،پایگاه اجتماعی و طبقاتی آن گروه ها، بنیان های فکری و ایدئولوژیک آن ها، تحول در مبانی ایدئولوژیک، ملاحظات قدرت </a:t>
            </a:r>
            <a:r>
              <a:rPr lang="fa-IR">
                <a:cs typeface="B Zar" panose="00000400000000000000" pitchFamily="2" charset="-78"/>
              </a:rPr>
              <a:t>و </a:t>
            </a:r>
            <a:r>
              <a:rPr lang="fa-IR" smtClean="0">
                <a:cs typeface="B Zar" panose="00000400000000000000" pitchFamily="2" charset="-78"/>
              </a:rPr>
              <a:t>شکل گیری </a:t>
            </a:r>
            <a:r>
              <a:rPr lang="fa-IR">
                <a:cs typeface="B Zar" panose="00000400000000000000" pitchFamily="2" charset="-78"/>
              </a:rPr>
              <a:t>یا فروپاشی ائتلاف های سیاسی) قاب لتحلیل است.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161165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روش </a:t>
            </a:r>
            <a:r>
              <a:rPr lang="fa-IR" b="1">
                <a:solidFill>
                  <a:srgbClr val="FF0000"/>
                </a:solidFill>
                <a:cs typeface="B Zar" panose="00000400000000000000" pitchFamily="2" charset="-78"/>
              </a:rPr>
              <a:t>تحقیق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smtClean="0">
                <a:cs typeface="B Zar" panose="00000400000000000000" pitchFamily="2" charset="-78"/>
              </a:rPr>
              <a:t>این پژوهش از نوع مطالعة موردی است .در این نوع از تحقیق، از روش های مختلف جمع آوری تحلیل داده استفاده می شود. در این پژوهش، از تحلیل سند و تحلیل مضمون و در اندک مواردی برای پاسخ به ابهامات از مصاحبه با «مطلعان» بهره برده شده است. مهم ترین مرجع تحلیل در این پژوهش ،نشریة عصر ما در ارگان سازمان مجاهدین انقلاب اسلامی است که نقشی مهم در جریان «چپ خط امام» و سپس اصلاح طلبی ایفا کرده است. بسیاری از متون دیگر اعم از مصاحبه ها و سخنرانی های اعضا و تقریباً تمام بیانیه های رسمی سازمان در زمان حیات آن (از </a:t>
            </a:r>
            <a:r>
              <a:rPr lang="en-US" smtClean="0">
                <a:cs typeface="B Zar" panose="00000400000000000000" pitchFamily="2" charset="-78"/>
              </a:rPr>
              <a:t>1373</a:t>
            </a:r>
            <a:r>
              <a:rPr lang="fa-IR" smtClean="0">
                <a:cs typeface="B Zar" panose="00000400000000000000" pitchFamily="2" charset="-78"/>
              </a:rPr>
              <a:t> تا </a:t>
            </a:r>
            <a:r>
              <a:rPr lang="en-US" smtClean="0">
                <a:cs typeface="B Zar" panose="00000400000000000000" pitchFamily="2" charset="-78"/>
              </a:rPr>
              <a:t>(1388</a:t>
            </a:r>
            <a:r>
              <a:rPr lang="fa-IR" smtClean="0">
                <a:cs typeface="B Zar" panose="00000400000000000000" pitchFamily="2" charset="-78"/>
              </a:rPr>
              <a:t> نیز بررسی شده اند. عصر ما در اواخر سال </a:t>
            </a:r>
            <a:r>
              <a:rPr lang="en-US" smtClean="0">
                <a:cs typeface="B Zar" panose="00000400000000000000" pitchFamily="2" charset="-78"/>
              </a:rPr>
              <a:t>1380</a:t>
            </a:r>
            <a:r>
              <a:rPr lang="fa-IR" smtClean="0">
                <a:cs typeface="B Zar" panose="00000400000000000000" pitchFamily="2" charset="-78"/>
              </a:rPr>
              <a:t> توقیف شد؛ بنابراین، دی دگاههای سازمان در سال های بعد در بیانیه ها و مصاحبه های افراد شاخص آن جست وجو شده است. </a:t>
            </a:r>
          </a:p>
          <a:p>
            <a:endParaRPr lang="en-US" dirty="0">
              <a:cs typeface="B Zar" panose="00000400000000000000" pitchFamily="2" charset="-78"/>
            </a:endParaRPr>
          </a:p>
          <a:p>
            <a:pPr algn="l"/>
            <a:r>
              <a:rPr lang="fa-IR" dirty="0" smtClean="0">
                <a:cs typeface="B Zar" panose="00000400000000000000" pitchFamily="2" charset="-78"/>
              </a:rPr>
              <a:t>------------------------</a:t>
            </a:r>
            <a:endParaRPr lang="en-US" dirty="0">
              <a:cs typeface="B Zar" panose="00000400000000000000" pitchFamily="2" charset="-78"/>
            </a:endParaRPr>
          </a:p>
          <a:p>
            <a:pPr algn="l"/>
            <a:r>
              <a:rPr lang="en-US" baseline="30000" dirty="0">
                <a:cs typeface="B Zar" panose="00000400000000000000" pitchFamily="2" charset="-78"/>
              </a:rPr>
              <a:t>. Case </a:t>
            </a:r>
            <a:r>
              <a:rPr lang="en-US" baseline="30000" dirty="0" smtClean="0">
                <a:cs typeface="B Zar" panose="00000400000000000000" pitchFamily="2" charset="-78"/>
              </a:rPr>
              <a:t>Study </a:t>
            </a:r>
            <a:r>
              <a:rPr lang="fa-IR" baseline="30000" dirty="0" smtClean="0">
                <a:cs typeface="B Zar" panose="00000400000000000000" pitchFamily="2" charset="-78"/>
              </a:rPr>
              <a:t>1</a:t>
            </a:r>
            <a:endParaRPr lang="en-US" baseline="30000" dirty="0">
              <a:cs typeface="B Zar" panose="00000400000000000000" pitchFamily="2" charset="-78"/>
            </a:endParaRPr>
          </a:p>
          <a:p>
            <a:r>
              <a:rPr lang="fa-IR" sz="2200" dirty="0" smtClean="0">
                <a:cs typeface="B Zar" panose="00000400000000000000" pitchFamily="2" charset="-78"/>
              </a:rPr>
              <a:t>2- </a:t>
            </a:r>
            <a:r>
              <a:rPr lang="fa-IR" sz="2200" dirty="0">
                <a:cs typeface="B Zar" panose="00000400000000000000" pitchFamily="2" charset="-78"/>
              </a:rPr>
              <a:t>در دائره المعارف مطالعة موردی </a:t>
            </a:r>
            <a:r>
              <a:rPr lang="fa-IR" sz="2200" dirty="0" smtClean="0">
                <a:cs typeface="B Zar" panose="00000400000000000000" pitchFamily="2" charset="-78"/>
              </a:rPr>
              <a:t>(میلز ،</a:t>
            </a:r>
            <a:r>
              <a:rPr lang="en-US" sz="2200" dirty="0" smtClean="0">
                <a:cs typeface="B Zar" panose="00000400000000000000" pitchFamily="2" charset="-78"/>
              </a:rPr>
              <a:t>(2010</a:t>
            </a:r>
            <a:r>
              <a:rPr lang="fa-IR" sz="2200" dirty="0" smtClean="0">
                <a:cs typeface="B Zar" panose="00000400000000000000" pitchFamily="2" charset="-78"/>
              </a:rPr>
              <a:t>، </a:t>
            </a:r>
            <a:r>
              <a:rPr lang="fa-IR" sz="2200" dirty="0">
                <a:cs typeface="B Zar" panose="00000400000000000000" pitchFamily="2" charset="-78"/>
              </a:rPr>
              <a:t>مدخل هایی با عنوان تحلیل سند و تحلیل مضمون وجود دارد که کاربرد این روش ها در مطالعة موردی شرح داده  میشود. در پژوهش براون و </a:t>
            </a:r>
            <a:r>
              <a:rPr lang="fa-IR" sz="2200" dirty="0" smtClean="0">
                <a:cs typeface="B Zar" panose="00000400000000000000" pitchFamily="2" charset="-78"/>
              </a:rPr>
              <a:t>کلارک </a:t>
            </a:r>
            <a:r>
              <a:rPr lang="en-US" sz="2200" dirty="0" smtClean="0">
                <a:cs typeface="B Zar" panose="00000400000000000000" pitchFamily="2" charset="-78"/>
              </a:rPr>
              <a:t>2006)</a:t>
            </a:r>
            <a:r>
              <a:rPr lang="fa-IR" sz="2200" dirty="0" smtClean="0">
                <a:cs typeface="B Zar" panose="00000400000000000000" pitchFamily="2" charset="-78"/>
              </a:rPr>
              <a:t>) </a:t>
            </a:r>
            <a:r>
              <a:rPr lang="fa-IR" sz="2200" dirty="0">
                <a:cs typeface="B Zar" panose="00000400000000000000" pitchFamily="2" charset="-78"/>
              </a:rPr>
              <a:t>نیز مراحل تحلیل مضمون «گام به گام» معرفی شده است. </a:t>
            </a:r>
            <a:endParaRPr lang="en-US" sz="2200"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336715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تشکل پیش از دوم خرداد منتقد جدی سیاست تعدیل اقتصادی بود و آن را  «پروستاریکای نظام جمهوری» </a:t>
            </a:r>
            <a:r>
              <a:rPr lang="fa-IR">
                <a:cs typeface="B Zar" panose="00000400000000000000" pitchFamily="2" charset="-78"/>
              </a:rPr>
              <a:t>اسلامی </a:t>
            </a:r>
            <a:r>
              <a:rPr lang="fa-IR" smtClean="0">
                <a:cs typeface="B Zar" panose="00000400000000000000" pitchFamily="2" charset="-78"/>
              </a:rPr>
              <a:t>می شمرد</a:t>
            </a:r>
            <a:r>
              <a:rPr lang="fa-IR">
                <a:cs typeface="B Zar" panose="00000400000000000000" pitchFamily="2" charset="-78"/>
              </a:rPr>
              <a:t>. </a:t>
            </a:r>
            <a:r>
              <a:rPr lang="fa-IR">
                <a:cs typeface="B Zar" panose="00000400000000000000" pitchFamily="2" charset="-78"/>
              </a:rPr>
              <a:t>قرارگرفتن </a:t>
            </a:r>
            <a:r>
              <a:rPr lang="fa-IR" smtClean="0">
                <a:cs typeface="B Zar" panose="00000400000000000000" pitchFamily="2" charset="-78"/>
              </a:rPr>
              <a:t>در جایگاه اپوزیسیون قانونی، </a:t>
            </a:r>
            <a:r>
              <a:rPr lang="fa-IR">
                <a:cs typeface="B Zar" panose="00000400000000000000" pitchFamily="2" charset="-78"/>
              </a:rPr>
              <a:t>فروپاشی شوروی و «بحران» در ایدئولوژی چپ، تغییرات اجتماعی و فرهنگی و برآمدن ارزش ها و خواست ها و نیروهای اجتماعی جدید در کشور و مواجهه با بحث های تازة فکری ،سازمان را در مدار تحول قرار داده است ،اما آنچه معنا و مسیر و نمای بیرونی این تغییر را </a:t>
            </a:r>
            <a:r>
              <a:rPr lang="fa-IR">
                <a:cs typeface="B Zar" panose="00000400000000000000" pitchFamily="2" charset="-78"/>
              </a:rPr>
              <a:t>تعیین </a:t>
            </a:r>
            <a:r>
              <a:rPr lang="fa-IR" smtClean="0">
                <a:cs typeface="B Zar" panose="00000400000000000000" pitchFamily="2" charset="-78"/>
              </a:rPr>
              <a:t>می کند</a:t>
            </a:r>
            <a:r>
              <a:rPr lang="fa-IR">
                <a:cs typeface="B Zar" panose="00000400000000000000" pitchFamily="2" charset="-78"/>
              </a:rPr>
              <a:t>، رخدادی پیشامدی و حادث</a:t>
            </a:r>
            <a:r>
              <a:rPr lang="en-US" baseline="30000">
                <a:cs typeface="B Zar" panose="00000400000000000000" pitchFamily="2" charset="-78"/>
              </a:rPr>
              <a:t>3</a:t>
            </a:r>
            <a:r>
              <a:rPr lang="en-US">
                <a:cs typeface="B Zar" panose="00000400000000000000" pitchFamily="2" charset="-78"/>
              </a:rPr>
              <a:t> </a:t>
            </a:r>
            <a:r>
              <a:rPr lang="fa-IR">
                <a:cs typeface="B Zar" panose="00000400000000000000" pitchFamily="2" charset="-78"/>
              </a:rPr>
              <a:t>است: دوم خرداد.</a:t>
            </a:r>
          </a:p>
          <a:p>
            <a:endParaRPr lang="fa-IR">
              <a:cs typeface="B Zar" panose="00000400000000000000" pitchFamily="2" charset="-78"/>
            </a:endParaRPr>
          </a:p>
        </p:txBody>
      </p:sp>
      <p:sp>
        <p:nvSpPr>
          <p:cNvPr id="4" name="Explosion 1 3"/>
          <p:cNvSpPr/>
          <p:nvPr/>
        </p:nvSpPr>
        <p:spPr>
          <a:xfrm>
            <a:off x="977030" y="4523527"/>
            <a:ext cx="3858016" cy="1653436"/>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جایگاه اپوزیسیون قانونی</a:t>
            </a:r>
            <a:endParaRPr lang="fa-IR" sz="2000">
              <a:solidFill>
                <a:srgbClr val="FF0000"/>
              </a:solidFill>
            </a:endParaRPr>
          </a:p>
        </p:txBody>
      </p:sp>
    </p:spTree>
    <p:extLst>
      <p:ext uri="{BB962C8B-B14F-4D97-AF65-F5344CB8AC3E}">
        <p14:creationId xmlns:p14="http://schemas.microsoft.com/office/powerpoint/2010/main" val="244839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هدف این پژوهش فقط مطالعة دیدگاه ها و ای دههای سازمان مجاهدین انقلاب نیست، بلکه هدف اصلی آن قراردادن این ایده ها در بافت اجتماعی و سیاسی انضمامی و در متن تغییرات اجتماعی است. مطالعة موردی این امکان را به </a:t>
            </a:r>
            <a:r>
              <a:rPr lang="fa-IR">
                <a:cs typeface="B Zar" panose="00000400000000000000" pitchFamily="2" charset="-78"/>
              </a:rPr>
              <a:t>محقق </a:t>
            </a:r>
            <a:r>
              <a:rPr lang="fa-IR" smtClean="0">
                <a:cs typeface="B Zar" panose="00000400000000000000" pitchFamily="2" charset="-78"/>
              </a:rPr>
              <a:t>می دهد </a:t>
            </a:r>
            <a:r>
              <a:rPr lang="fa-IR" dirty="0">
                <a:cs typeface="B Zar" panose="00000400000000000000" pitchFamily="2" charset="-78"/>
              </a:rPr>
              <a:t>که چنین هدفی را پیش ببرد .همان طورکه روش شناسان متعددی یادآوری کرد هاند، مطالعة موردی یک راهبرد پژوهشی است که از روش های متنوعی بهره می جوید و با هدف های معرفتی مختلفی از جمله </a:t>
            </a:r>
            <a:r>
              <a:rPr lang="fa-IR" dirty="0" smtClean="0">
                <a:cs typeface="B Zar" panose="00000400000000000000" pitchFamily="2" charset="-78"/>
              </a:rPr>
              <a:t>نظریه سازی </a:t>
            </a:r>
            <a:r>
              <a:rPr lang="fa-IR" dirty="0">
                <a:cs typeface="B Zar" panose="00000400000000000000" pitchFamily="2" charset="-78"/>
              </a:rPr>
              <a:t>یا بسط و تکمیل نظریه های موجود سازگار </a:t>
            </a:r>
            <a:r>
              <a:rPr lang="fa-IR" dirty="0" smtClean="0">
                <a:cs typeface="B Zar" panose="00000400000000000000" pitchFamily="2" charset="-78"/>
              </a:rPr>
              <a:t>می شود( </a:t>
            </a:r>
            <a:r>
              <a:rPr lang="fa-IR" dirty="0">
                <a:cs typeface="B Zar" panose="00000400000000000000" pitchFamily="2" charset="-78"/>
              </a:rPr>
              <a:t>یین، </a:t>
            </a:r>
            <a:r>
              <a:rPr lang="en-US" dirty="0">
                <a:cs typeface="B Zar" panose="00000400000000000000" pitchFamily="2" charset="-78"/>
              </a:rPr>
              <a:t>1391</a:t>
            </a:r>
            <a:r>
              <a:rPr lang="fa-IR" dirty="0">
                <a:cs typeface="B Zar" panose="00000400000000000000" pitchFamily="2" charset="-78"/>
              </a:rPr>
              <a:t>: </a:t>
            </a:r>
            <a:r>
              <a:rPr lang="en-US" dirty="0">
                <a:cs typeface="B Zar" panose="00000400000000000000" pitchFamily="2" charset="-78"/>
              </a:rPr>
              <a:t>51</a:t>
            </a:r>
            <a:r>
              <a:rPr lang="fa-IR" dirty="0">
                <a:cs typeface="B Zar" panose="00000400000000000000" pitchFamily="2" charset="-78"/>
              </a:rPr>
              <a:t>- </a:t>
            </a:r>
            <a:r>
              <a:rPr lang="en-US" dirty="0">
                <a:cs typeface="B Zar" panose="00000400000000000000" pitchFamily="2" charset="-78"/>
              </a:rPr>
              <a:t>56</a:t>
            </a:r>
            <a:r>
              <a:rPr lang="fa-IR" dirty="0">
                <a:cs typeface="B Zar" panose="00000400000000000000" pitchFamily="2" charset="-78"/>
              </a:rPr>
              <a:t>؛ جورج و بنت، </a:t>
            </a:r>
            <a:r>
              <a:rPr lang="en-US" dirty="0">
                <a:cs typeface="B Zar" panose="00000400000000000000" pitchFamily="2" charset="-78"/>
              </a:rPr>
              <a:t>2005</a:t>
            </a:r>
            <a:r>
              <a:rPr lang="fa-IR" dirty="0">
                <a:cs typeface="B Zar" panose="00000400000000000000" pitchFamily="2" charset="-78"/>
              </a:rPr>
              <a:t>؛ وودساید، </a:t>
            </a:r>
            <a:r>
              <a:rPr lang="en-US" dirty="0">
                <a:cs typeface="B Zar" panose="00000400000000000000" pitchFamily="2" charset="-78"/>
              </a:rPr>
              <a:t>2010</a:t>
            </a:r>
            <a:r>
              <a:rPr lang="fa-IR" dirty="0">
                <a:cs typeface="B Zar" panose="00000400000000000000" pitchFamily="2" charset="-78"/>
              </a:rPr>
              <a:t>: فصل اول؛ گرینگ، </a:t>
            </a:r>
            <a:r>
              <a:rPr lang="en-US" dirty="0" smtClean="0">
                <a:cs typeface="B Zar" panose="00000400000000000000" pitchFamily="2" charset="-78"/>
              </a:rPr>
              <a:t>2007</a:t>
            </a:r>
            <a:r>
              <a:rPr lang="fa-IR" dirty="0"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
        <p:nvSpPr>
          <p:cNvPr id="4" name="Flowchart: Off-page Connector 3"/>
          <p:cNvSpPr/>
          <p:nvPr/>
        </p:nvSpPr>
        <p:spPr>
          <a:xfrm>
            <a:off x="838200" y="4924360"/>
            <a:ext cx="2931091" cy="1252603"/>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نظریه سازی یا بسط و تکمیل نظریه های موجود </a:t>
            </a:r>
            <a:endParaRPr lang="fa-IR" sz="2000" b="1">
              <a:solidFill>
                <a:srgbClr val="FF0000"/>
              </a:solidFill>
            </a:endParaRPr>
          </a:p>
        </p:txBody>
      </p:sp>
    </p:spTree>
    <p:extLst>
      <p:ext uri="{BB962C8B-B14F-4D97-AF65-F5344CB8AC3E}">
        <p14:creationId xmlns:p14="http://schemas.microsoft.com/office/powerpoint/2010/main" val="346529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شایان ذکر است خلاصه کردن این نوشته به منظور تبدیل شدن به شکل فعلی و همسازشدن باملاک های «</a:t>
            </a:r>
            <a:r>
              <a:rPr lang="fa-IR">
                <a:solidFill>
                  <a:srgbClr val="FF0000"/>
                </a:solidFill>
                <a:cs typeface="B Zar" panose="00000400000000000000" pitchFamily="2" charset="-78"/>
              </a:rPr>
              <a:t>نشریات علمی</a:t>
            </a:r>
            <a:r>
              <a:rPr lang="fa-IR">
                <a:cs typeface="B Zar" panose="00000400000000000000" pitchFamily="2" charset="-78"/>
              </a:rPr>
              <a:t>»، موجب فرونهادن بسیاری از شرح ها و تحلیل ها و نقل قول ها و شواهد تاریخی و متنی و نوعی گسیختگی ناگزیر در متن شده است. </a:t>
            </a:r>
            <a:endParaRPr lang="en-US" dirty="0">
              <a:cs typeface="B Zar" panose="00000400000000000000" pitchFamily="2" charset="-78"/>
            </a:endParaRPr>
          </a:p>
        </p:txBody>
      </p:sp>
    </p:spTree>
    <p:extLst>
      <p:ext uri="{BB962C8B-B14F-4D97-AF65-F5344CB8AC3E}">
        <p14:creationId xmlns:p14="http://schemas.microsoft.com/office/powerpoint/2010/main" val="2420351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a-IR" b="1">
                <a:solidFill>
                  <a:srgbClr val="FF0000"/>
                </a:solidFill>
                <a:cs typeface="B Zar" panose="00000400000000000000" pitchFamily="2" charset="-78"/>
              </a:rPr>
              <a:t>تاریخچة مختصر سازمان مجاهدین انقلاب </a:t>
            </a:r>
            <a:r>
              <a:rPr lang="fa-IR" b="1">
                <a:solidFill>
                  <a:srgbClr val="FF0000"/>
                </a:solidFill>
                <a:cs typeface="B Zar" panose="00000400000000000000" pitchFamily="2" charset="-78"/>
              </a:rPr>
              <a:t>اسلامی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سازمان </a:t>
            </a:r>
            <a:r>
              <a:rPr lang="fa-IR" dirty="0">
                <a:cs typeface="B Zar" panose="00000400000000000000" pitchFamily="2" charset="-78"/>
              </a:rPr>
              <a:t>مجاهدین انقلاب اسلامی که تلفیقی از مبارزان مذهبی چپ و راست بود، ابتدای انقلاب تشکیل شد و پس از چندی در نتیجة اختلافات داخلی شدید میان دو طیف چپ و راست آن منحل شد. این اختلاف و انشعاب اولین عرصة ظهور و بروز دوگانة چپ و راست در جمهوری اسلامی معرفی شده است </a:t>
            </a:r>
            <a:r>
              <a:rPr lang="fa-IR" dirty="0" smtClean="0">
                <a:cs typeface="B Zar" panose="00000400000000000000" pitchFamily="2" charset="-78"/>
              </a:rPr>
              <a:t>(عصر </a:t>
            </a:r>
            <a:r>
              <a:rPr lang="fa-IR" dirty="0">
                <a:cs typeface="B Zar" panose="00000400000000000000" pitchFamily="2" charset="-78"/>
              </a:rPr>
              <a:t>ما، شمارة </a:t>
            </a:r>
            <a:r>
              <a:rPr lang="en-US" dirty="0">
                <a:cs typeface="B Zar" panose="00000400000000000000" pitchFamily="2" charset="-78"/>
              </a:rPr>
              <a:t>6</a:t>
            </a:r>
            <a:r>
              <a:rPr lang="fa-IR" dirty="0">
                <a:cs typeface="B Zar" panose="00000400000000000000" pitchFamily="2" charset="-78"/>
              </a:rPr>
              <a:t>، </a:t>
            </a:r>
            <a:r>
              <a:rPr lang="en-US" dirty="0">
                <a:cs typeface="B Zar" panose="00000400000000000000" pitchFamily="2" charset="-78"/>
              </a:rPr>
              <a:t>7</a:t>
            </a:r>
            <a:r>
              <a:rPr lang="fa-IR" dirty="0">
                <a:cs typeface="B Zar" panose="00000400000000000000" pitchFamily="2" charset="-78"/>
              </a:rPr>
              <a:t> دی </a:t>
            </a:r>
            <a:r>
              <a:rPr lang="en-US" dirty="0" smtClean="0">
                <a:cs typeface="B Zar" panose="00000400000000000000" pitchFamily="2" charset="-78"/>
              </a:rPr>
              <a:t>(1373</a:t>
            </a:r>
            <a:r>
              <a:rPr lang="fa-IR" smtClean="0">
                <a:cs typeface="B Zar" panose="00000400000000000000" pitchFamily="2" charset="-78"/>
              </a:rPr>
              <a:t>. </a:t>
            </a:r>
            <a:endParaRPr lang="fa-IR" dirty="0">
              <a:cs typeface="B Zar" panose="00000400000000000000" pitchFamily="2" charset="-78"/>
            </a:endParaRPr>
          </a:p>
        </p:txBody>
      </p:sp>
    </p:spTree>
    <p:extLst>
      <p:ext uri="{BB962C8B-B14F-4D97-AF65-F5344CB8AC3E}">
        <p14:creationId xmlns:p14="http://schemas.microsoft.com/office/powerpoint/2010/main" val="297897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دو گرایش اصلی بلوک قدرت در دهة </a:t>
            </a:r>
            <a:r>
              <a:rPr lang="en-US">
                <a:cs typeface="B Zar" panose="00000400000000000000" pitchFamily="2" charset="-78"/>
              </a:rPr>
              <a:t>1360</a:t>
            </a:r>
            <a:r>
              <a:rPr lang="fa-IR">
                <a:cs typeface="B Zar" panose="00000400000000000000" pitchFamily="2" charset="-78"/>
              </a:rPr>
              <a:t> چنین توصیف شده اند: گرایش اول «اشرافی- بازاری- سنتی» و گرایش دوم «خرده مالکانه- رادیکال- سنتی .»گرایش دوم بیشتر مجلس سوم را در اختیار داشت و تشکل هایی مانند سازمان مجاهدین انقلاب اسلامی، مجمع روحانیون مبارز، دفتر تحکیم وحدت ،خانة کارگر و انجمن اسلامی معلمان در آن نقش محوری داشتند .این گرایش  «از نوعی اقتصاد اسلامی، اصلاحات ارضی، قسط و عدالت، مداخلة دولت در اقتصاد، وضع قانون کار، ملی کردن تجارت خارجی، منع ثروت اندوزی و... حمایت می کرد» (بشیریه، </a:t>
            </a:r>
            <a:r>
              <a:rPr lang="en-US">
                <a:cs typeface="B Zar" panose="00000400000000000000" pitchFamily="2" charset="-78"/>
              </a:rPr>
              <a:t>1382</a:t>
            </a:r>
            <a:r>
              <a:rPr lang="fa-IR">
                <a:cs typeface="B Zar" panose="00000400000000000000" pitchFamily="2" charset="-78"/>
              </a:rPr>
              <a:t>: </a:t>
            </a:r>
            <a:r>
              <a:rPr lang="en-US">
                <a:cs typeface="B Zar" panose="00000400000000000000" pitchFamily="2" charset="-78"/>
              </a:rPr>
              <a:t>(82</a:t>
            </a:r>
            <a:r>
              <a:rPr lang="fa-IR">
                <a:cs typeface="B Zar" panose="00000400000000000000" pitchFamily="2" charset="-78"/>
              </a:rPr>
              <a:t>. شاخة چپ سازمان مجاهدین انقلاب اسلامی در دهة </a:t>
            </a:r>
            <a:r>
              <a:rPr lang="en-US">
                <a:cs typeface="B Zar" panose="00000400000000000000" pitchFamily="2" charset="-78"/>
              </a:rPr>
              <a:t>1360</a:t>
            </a:r>
            <a:r>
              <a:rPr lang="fa-IR">
                <a:cs typeface="B Zar" panose="00000400000000000000" pitchFamily="2" charset="-78"/>
              </a:rPr>
              <a:t> بخشی قدرتمند از «</a:t>
            </a:r>
            <a:r>
              <a:rPr lang="fa-IR">
                <a:solidFill>
                  <a:srgbClr val="FF0000"/>
                </a:solidFill>
                <a:cs typeface="B Zar" panose="00000400000000000000" pitchFamily="2" charset="-78"/>
              </a:rPr>
              <a:t>چپ خط امام</a:t>
            </a:r>
            <a:r>
              <a:rPr lang="fa-IR">
                <a:cs typeface="B Zar" panose="00000400000000000000" pitchFamily="2" charset="-78"/>
              </a:rPr>
              <a:t>» بود و به ویژه در دولت میرحسین موسوی حضور مؤثری داشت. </a:t>
            </a:r>
            <a:endParaRPr lang="fa-IR" dirty="0">
              <a:cs typeface="B Zar" panose="00000400000000000000" pitchFamily="2" charset="-78"/>
            </a:endParaRPr>
          </a:p>
        </p:txBody>
      </p:sp>
    </p:spTree>
    <p:extLst>
      <p:ext uri="{BB962C8B-B14F-4D97-AF65-F5344CB8AC3E}">
        <p14:creationId xmlns:p14="http://schemas.microsoft.com/office/powerpoint/2010/main" val="2928289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با آغاز «عصر سازندگی» آن ها همچون سایر گروه های «چپ خط امام» به حاشیه رانده شدند و در عوض در قامت منتقد جدی سیاست های آن دوره و به ویژه برنامة تعدیل ساختاری در صحنة سیاست ایران باقی ماندند. این گروه به شکلی پیگیر و در چارچوبی منسجم نقدهای خود را مطرح می کرد و از این زاویه یکی از جدی ترین منتقدان سیاست های تعدیل به شمار می آمد</a:t>
            </a:r>
            <a:r>
              <a:rPr lang="fa-IR">
                <a:cs typeface="B Zar" panose="00000400000000000000" pitchFamily="2" charset="-78"/>
              </a:rPr>
              <a:t>. </a:t>
            </a:r>
            <a:endParaRPr lang="fa-IR" dirty="0">
              <a:cs typeface="B Zar" panose="00000400000000000000" pitchFamily="2" charset="-78"/>
            </a:endParaRPr>
          </a:p>
        </p:txBody>
      </p:sp>
      <p:sp>
        <p:nvSpPr>
          <p:cNvPr id="4" name="Explosion 1 3"/>
          <p:cNvSpPr/>
          <p:nvPr/>
        </p:nvSpPr>
        <p:spPr>
          <a:xfrm>
            <a:off x="838200" y="3994585"/>
            <a:ext cx="3106456" cy="2317315"/>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به شکلی پیگیر و در چارچوبی منسجم</a:t>
            </a:r>
            <a:endParaRPr lang="fa-IR" sz="2000">
              <a:solidFill>
                <a:srgbClr val="FF0000"/>
              </a:solidFill>
            </a:endParaRPr>
          </a:p>
        </p:txBody>
      </p:sp>
    </p:spTree>
    <p:extLst>
      <p:ext uri="{BB962C8B-B14F-4D97-AF65-F5344CB8AC3E}">
        <p14:creationId xmlns:p14="http://schemas.microsoft.com/office/powerpoint/2010/main" val="2367808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نشریة عصر ما در ارگان سازمان مجاهدین انقلاب اسلامی یکی از تریبون های مهم چپ سنتی در زمانة </a:t>
            </a:r>
            <a:r>
              <a:rPr lang="fa-IR">
                <a:solidFill>
                  <a:srgbClr val="FF0000"/>
                </a:solidFill>
                <a:cs typeface="B Zar" panose="00000400000000000000" pitchFamily="2" charset="-78"/>
              </a:rPr>
              <a:t>عسرت پیش از دوم خرداد </a:t>
            </a:r>
            <a:r>
              <a:rPr lang="fa-IR">
                <a:cs typeface="B Zar" panose="00000400000000000000" pitchFamily="2" charset="-78"/>
              </a:rPr>
              <a:t>بود که شکل گیری مجموعة بحث ها و گفت وگوهای پیرامونش، آن را از یک ارگان حزبی فراتر برد و آن را به یک نهاد یا یک محفل سیاسی مؤثر تبدیل کرد، چنان که در نوشته ها و تحلیل های موافقان و مخالفان از «حلقة عصر ما» به عنوان یکی از محافل فکری مؤثر در بازخوانی گروه های چپ از واقعیت جاری و بازنگری آن ها در دیدگاه های پیشین یاد می شود. </a:t>
            </a:r>
          </a:p>
          <a:p>
            <a:endParaRPr lang="fa-IR"/>
          </a:p>
        </p:txBody>
      </p:sp>
    </p:spTree>
    <p:extLst>
      <p:ext uri="{BB962C8B-B14F-4D97-AF65-F5344CB8AC3E}">
        <p14:creationId xmlns:p14="http://schemas.microsoft.com/office/powerpoint/2010/main" val="2186883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یک رویداد نظری مهم در تاریخ نشریة عصر ما، سلسله نوشته های «طیف های جدید </a:t>
            </a:r>
            <a:r>
              <a:rPr lang="fa-IR">
                <a:cs typeface="B Zar" panose="00000400000000000000" pitchFamily="2" charset="-78"/>
              </a:rPr>
              <a:t>فکری- </a:t>
            </a:r>
            <a:r>
              <a:rPr lang="fa-IR" smtClean="0">
                <a:cs typeface="B Zar" panose="00000400000000000000" pitchFamily="2" charset="-78"/>
              </a:rPr>
              <a:t>سیاسی </a:t>
            </a:r>
            <a:r>
              <a:rPr lang="fa-IR" dirty="0">
                <a:cs typeface="B Zar" panose="00000400000000000000" pitchFamily="2" charset="-78"/>
              </a:rPr>
              <a:t>جامعه» در چند شمارة این نشریه است که از زمان آغاز انتشار </a:t>
            </a:r>
            <a:r>
              <a:rPr lang="fa-IR">
                <a:cs typeface="B Zar" panose="00000400000000000000" pitchFamily="2" charset="-78"/>
              </a:rPr>
              <a:t>در </a:t>
            </a:r>
            <a:r>
              <a:rPr lang="fa-IR" smtClean="0">
                <a:cs typeface="B Zar" panose="00000400000000000000" pitchFamily="2" charset="-78"/>
              </a:rPr>
              <a:t>دیماه </a:t>
            </a:r>
            <a:r>
              <a:rPr lang="en-US">
                <a:cs typeface="B Zar" panose="00000400000000000000" pitchFamily="2" charset="-78"/>
              </a:rPr>
              <a:t>1373</a:t>
            </a:r>
            <a:r>
              <a:rPr lang="fa-IR">
                <a:cs typeface="B Zar" panose="00000400000000000000" pitchFamily="2" charset="-78"/>
              </a:rPr>
              <a:t> </a:t>
            </a:r>
            <a:r>
              <a:rPr lang="fa-IR" smtClean="0">
                <a:cs typeface="B Zar" panose="00000400000000000000" pitchFamily="2" charset="-78"/>
              </a:rPr>
              <a:t>به بحث </a:t>
            </a:r>
            <a:r>
              <a:rPr lang="fa-IR" dirty="0">
                <a:cs typeface="B Zar" panose="00000400000000000000" pitchFamily="2" charset="-78"/>
              </a:rPr>
              <a:t>های گسترده ای دامن زده است. این تحلیل نه تنها در فضای سیاسی و مطبوعاتی بازتاب وسیعی یافت و چارچوبی برای نگریستن به سیاست ایران مهیا ساخت، بلکه حتی بر </a:t>
            </a:r>
            <a:r>
              <a:rPr lang="fa-IR" sz="3200" dirty="0">
                <a:solidFill>
                  <a:srgbClr val="FF0000"/>
                </a:solidFill>
                <a:cs typeface="B Zar" panose="00000400000000000000" pitchFamily="2" charset="-78"/>
              </a:rPr>
              <a:t>فضای آکادمیک </a:t>
            </a:r>
            <a:r>
              <a:rPr lang="fa-IR" dirty="0">
                <a:cs typeface="B Zar" panose="00000400000000000000" pitchFamily="2" charset="-78"/>
              </a:rPr>
              <a:t>مؤثر بود</a:t>
            </a:r>
            <a:r>
              <a:rPr lang="fa-IR">
                <a:cs typeface="B Zar" panose="00000400000000000000" pitchFamily="2" charset="-78"/>
              </a:rPr>
              <a:t>. </a:t>
            </a:r>
            <a:endParaRPr lang="fa-IR" dirty="0">
              <a:cs typeface="B Zar" panose="00000400000000000000" pitchFamily="2" charset="-78"/>
            </a:endParaRPr>
          </a:p>
        </p:txBody>
      </p:sp>
    </p:spTree>
    <p:extLst>
      <p:ext uri="{BB962C8B-B14F-4D97-AF65-F5344CB8AC3E}">
        <p14:creationId xmlns:p14="http://schemas.microsoft.com/office/powerpoint/2010/main" val="2701979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عصر ما در فضای اجتماعی و سیاسی پس از جنگ علاوه بر دو طیف «راست سنتی» و «چپ سنتی» که پیش تر به آن ها اشاره شد، دو طیف جدید را از هم متمایز کرد: «راست مدرن» و «چپ جدید». راست مدرن همان تکنوکرات هایی بودند که در کابینة هاشمی رفسنجانی دست بالا را داشتند و مجریان اصلی سیاست تعدیل به شمار می آمدند. </a:t>
            </a:r>
            <a:endParaRPr lang="en-US">
              <a:cs typeface="B Zar" panose="00000400000000000000" pitchFamily="2" charset="-78"/>
            </a:endParaRPr>
          </a:p>
          <a:p>
            <a:pPr algn="just"/>
            <a:r>
              <a:rPr lang="fa-IR">
                <a:cs typeface="B Zar" panose="00000400000000000000" pitchFamily="2" charset="-78"/>
              </a:rPr>
              <a:t>همان طور که </a:t>
            </a:r>
            <a:r>
              <a:rPr lang="fa-IR">
                <a:cs typeface="B Zar" panose="00000400000000000000" pitchFamily="2" charset="-78"/>
              </a:rPr>
              <a:t>بیان </a:t>
            </a:r>
            <a:r>
              <a:rPr lang="fa-IR" smtClean="0">
                <a:cs typeface="B Zar" panose="00000400000000000000" pitchFamily="2" charset="-78"/>
              </a:rPr>
              <a:t>شد </a:t>
            </a:r>
            <a:r>
              <a:rPr lang="fa-IR">
                <a:cs typeface="B Zar" panose="00000400000000000000" pitchFamily="2" charset="-78"/>
              </a:rPr>
              <a:t>،«چپ جدید» گروه دیگری بود که عصر ما از برآمدن آن در قالب یک </a:t>
            </a:r>
            <a:endParaRPr lang="en-US">
              <a:cs typeface="B Zar" panose="00000400000000000000" pitchFamily="2" charset="-78"/>
            </a:endParaRPr>
          </a:p>
          <a:p>
            <a:r>
              <a:rPr lang="fa-IR">
                <a:cs typeface="B Zar" panose="00000400000000000000" pitchFamily="2" charset="-78"/>
              </a:rPr>
              <a:t>«طیف» در فضای پس از پایان جنگ خبر داد.</a:t>
            </a:r>
          </a:p>
          <a:p>
            <a:endParaRPr lang="fa-IR"/>
          </a:p>
        </p:txBody>
      </p:sp>
      <p:sp>
        <p:nvSpPr>
          <p:cNvPr id="4" name="Flowchart: Decision 3"/>
          <p:cNvSpPr/>
          <p:nvPr/>
        </p:nvSpPr>
        <p:spPr>
          <a:xfrm>
            <a:off x="1152395" y="4872624"/>
            <a:ext cx="2242158" cy="1164921"/>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تکنوکرات</a:t>
            </a:r>
            <a:endParaRPr lang="fa-IR" sz="2000">
              <a:solidFill>
                <a:srgbClr val="FF0000"/>
              </a:solidFill>
            </a:endParaRPr>
          </a:p>
        </p:txBody>
      </p:sp>
    </p:spTree>
    <p:extLst>
      <p:ext uri="{BB962C8B-B14F-4D97-AF65-F5344CB8AC3E}">
        <p14:creationId xmlns:p14="http://schemas.microsoft.com/office/powerpoint/2010/main" val="2010577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همان طور که بیان شد ،«چپ جدید» گروه دیگری بود که عصر ما از برآمدن آن در </a:t>
            </a:r>
            <a:r>
              <a:rPr lang="fa-IR">
                <a:cs typeface="B Zar" panose="00000400000000000000" pitchFamily="2" charset="-78"/>
              </a:rPr>
              <a:t>قالب </a:t>
            </a:r>
            <a:r>
              <a:rPr lang="fa-IR" smtClean="0">
                <a:cs typeface="B Zar" panose="00000400000000000000" pitchFamily="2" charset="-78"/>
              </a:rPr>
              <a:t>یک«طیف</a:t>
            </a:r>
            <a:r>
              <a:rPr lang="fa-IR" dirty="0">
                <a:cs typeface="B Zar" panose="00000400000000000000" pitchFamily="2" charset="-78"/>
              </a:rPr>
              <a:t>» در فضای پس از پایان جنگ خبر داد. سازمان مجاهدین انقلاب با وجود تمام نقدهایش </a:t>
            </a:r>
            <a:r>
              <a:rPr lang="fa-IR">
                <a:cs typeface="B Zar" panose="00000400000000000000" pitchFamily="2" charset="-78"/>
              </a:rPr>
              <a:t>بر </a:t>
            </a:r>
            <a:r>
              <a:rPr lang="fa-IR" smtClean="0">
                <a:cs typeface="B Zar" panose="00000400000000000000" pitchFamily="2" charset="-78"/>
              </a:rPr>
              <a:t>«</a:t>
            </a:r>
            <a:r>
              <a:rPr lang="fa-IR" dirty="0">
                <a:cs typeface="B Zar" panose="00000400000000000000" pitchFamily="2" charset="-78"/>
              </a:rPr>
              <a:t>چپ جدید» - که فعالیت سیاسی آن ها بیشتر ذیل عنوان انصار حزب الله نمود داشت- حتی تا آستانة انتخابات مجلس پنجم همچنان به ائتلاف و همراهی با آنان امید بسته </a:t>
            </a:r>
            <a:r>
              <a:rPr lang="fa-IR">
                <a:cs typeface="B Zar" panose="00000400000000000000" pitchFamily="2" charset="-78"/>
              </a:rPr>
              <a:t>بود </a:t>
            </a:r>
            <a:r>
              <a:rPr lang="fa-IR" smtClean="0">
                <a:cs typeface="B Zar" panose="00000400000000000000" pitchFamily="2" charset="-78"/>
              </a:rPr>
              <a:t>.</a:t>
            </a:r>
            <a:endParaRPr lang="en-US" dirty="0">
              <a:cs typeface="B Zar" panose="00000400000000000000" pitchFamily="2" charset="-78"/>
            </a:endParaRPr>
          </a:p>
          <a:p>
            <a:pPr rtl="0"/>
            <a:r>
              <a:rPr lang="en-US" b="1" dirty="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1382970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درواقع، سازمان نسبت به توسعة اقتصادی در قالب سیاست تعدیل و «عواقب هولناک» اقتصادی و اجتماعی و سیاسی آن چنان بدگمان بود که گهگاه در مخالفت با آن حتی به ائتلاف با نیرویی م یاندیشید که خود آن را «</a:t>
            </a:r>
            <a:r>
              <a:rPr lang="fa-IR">
                <a:solidFill>
                  <a:srgbClr val="FF0000"/>
                </a:solidFill>
                <a:cs typeface="B Zar" panose="00000400000000000000" pitchFamily="2" charset="-78"/>
              </a:rPr>
              <a:t>بنیادگرا</a:t>
            </a:r>
            <a:r>
              <a:rPr lang="fa-IR">
                <a:cs typeface="B Zar" panose="00000400000000000000" pitchFamily="2" charset="-78"/>
              </a:rPr>
              <a:t> »و «</a:t>
            </a:r>
            <a:r>
              <a:rPr lang="fa-IR">
                <a:solidFill>
                  <a:srgbClr val="FF0000"/>
                </a:solidFill>
                <a:cs typeface="B Zar" panose="00000400000000000000" pitchFamily="2" charset="-78"/>
              </a:rPr>
              <a:t>ضد تجدد</a:t>
            </a:r>
            <a:r>
              <a:rPr lang="fa-IR">
                <a:cs typeface="B Zar" panose="00000400000000000000" pitchFamily="2" charset="-78"/>
              </a:rPr>
              <a:t>» و حتی در حوزة عدالت اجتماعی دچار «</a:t>
            </a:r>
            <a:r>
              <a:rPr lang="fa-IR">
                <a:solidFill>
                  <a:srgbClr val="FF0000"/>
                </a:solidFill>
                <a:cs typeface="B Zar" panose="00000400000000000000" pitchFamily="2" charset="-78"/>
              </a:rPr>
              <a:t>ریزبینی و درشت گم کنی</a:t>
            </a:r>
            <a:r>
              <a:rPr lang="fa-IR">
                <a:cs typeface="B Zar" panose="00000400000000000000" pitchFamily="2" charset="-78"/>
              </a:rPr>
              <a:t>» توصیف می کرد.</a:t>
            </a:r>
            <a:endParaRPr lang="fa-IR"/>
          </a:p>
        </p:txBody>
      </p:sp>
    </p:spTree>
    <p:extLst>
      <p:ext uri="{BB962C8B-B14F-4D97-AF65-F5344CB8AC3E}">
        <p14:creationId xmlns:p14="http://schemas.microsoft.com/office/powerpoint/2010/main" val="357274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 پس از دوم خرداد سازمان هویتی اصلاح طلبانه می یابد و بازسازی نظم سیاسی را در صدر اهداف خود می نشاند، اما به عنوان عضوی مهم از ائتلاف اصلاح طلبی و با منطق اولویت دادن به بازسازی نظم سیاسی، لاجرم از بخشی از اهداف خویش ،به طور عمده در حیطة اقتصاد، پس می نشیند و بر این انگاره تکیه می کند که هر تحولی از مسیر توسعة سیاسی و اصلاح ساخت قدرت می گذرد. این رویکرد پیامدهای متنوعی چه در عرصة نظر و چه در حیطة پرکتیس های سیاسی و اجتماعی دارد .در پژوهش حاضر ،سویه های مختلف این رویکرد و ناسازه های مضمر در آن نشان داده می شود. </a:t>
            </a:r>
            <a:endParaRPr lang="en-US" dirty="0">
              <a:cs typeface="B Zar" panose="00000400000000000000" pitchFamily="2" charset="-78"/>
            </a:endParaRPr>
          </a:p>
          <a:p>
            <a:endParaRPr lang="fa-IR" dirty="0">
              <a:cs typeface="B Zar" panose="00000400000000000000" pitchFamily="2" charset="-78"/>
            </a:endParaRPr>
          </a:p>
        </p:txBody>
      </p:sp>
      <p:sp>
        <p:nvSpPr>
          <p:cNvPr id="4" name="Flowchart: Connector 3"/>
          <p:cNvSpPr/>
          <p:nvPr/>
        </p:nvSpPr>
        <p:spPr>
          <a:xfrm>
            <a:off x="2730674" y="4709786"/>
            <a:ext cx="1866378" cy="144049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پرکتیس های سیاسی و اجتماعی</a:t>
            </a:r>
            <a:endParaRPr lang="fa-IR" sz="2000">
              <a:solidFill>
                <a:srgbClr val="FF0000"/>
              </a:solidFill>
            </a:endParaRPr>
          </a:p>
        </p:txBody>
      </p:sp>
    </p:spTree>
    <p:extLst>
      <p:ext uri="{BB962C8B-B14F-4D97-AF65-F5344CB8AC3E}">
        <p14:creationId xmlns:p14="http://schemas.microsoft.com/office/powerpoint/2010/main" val="1593017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a:solidFill>
                  <a:srgbClr val="FF0000"/>
                </a:solidFill>
                <a:cs typeface="B Zar" panose="00000400000000000000" pitchFamily="2" charset="-78"/>
              </a:rPr>
              <a:t>واکنش سازمان مجاهدین انقلاب به «ترمیدور»: «تعدیل؛ پروستاریکای نظام</a:t>
            </a:r>
            <a:r>
              <a:rPr lang="fa-IR" b="1">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اعضای </a:t>
            </a:r>
            <a:r>
              <a:rPr lang="fa-IR" dirty="0">
                <a:cs typeface="B Zar" panose="00000400000000000000" pitchFamily="2" charset="-78"/>
              </a:rPr>
              <a:t>سازمان مجاهدین انقلاب حتی پیش از تشکیل دوبارة سازمان در سال </a:t>
            </a:r>
            <a:r>
              <a:rPr lang="en-US" dirty="0">
                <a:cs typeface="B Zar" panose="00000400000000000000" pitchFamily="2" charset="-78"/>
              </a:rPr>
              <a:t>1373</a:t>
            </a:r>
            <a:r>
              <a:rPr lang="fa-IR" dirty="0">
                <a:cs typeface="B Zar" panose="00000400000000000000" pitchFamily="2" charset="-78"/>
              </a:rPr>
              <a:t> نقد سیاست تعدیل را آغاز کردند .به گفتة بهزاد نبوی، وی در خرداد سال </a:t>
            </a:r>
            <a:r>
              <a:rPr lang="en-US" dirty="0">
                <a:cs typeface="B Zar" panose="00000400000000000000" pitchFamily="2" charset="-78"/>
              </a:rPr>
              <a:t>1370</a:t>
            </a:r>
            <a:r>
              <a:rPr lang="fa-IR" dirty="0">
                <a:cs typeface="B Zar" panose="00000400000000000000" pitchFamily="2" charset="-78"/>
              </a:rPr>
              <a:t> </a:t>
            </a:r>
            <a:r>
              <a:rPr lang="fa-IR" dirty="0" smtClean="0">
                <a:cs typeface="B Zar" panose="00000400000000000000" pitchFamily="2" charset="-78"/>
              </a:rPr>
              <a:t>(یعنی </a:t>
            </a:r>
            <a:r>
              <a:rPr lang="fa-IR" dirty="0">
                <a:cs typeface="B Zar" panose="00000400000000000000" pitchFamily="2" charset="-78"/>
              </a:rPr>
              <a:t>در آغازین ماه های اجرای سیاست </a:t>
            </a:r>
            <a:r>
              <a:rPr lang="fa-IR" dirty="0" smtClean="0">
                <a:cs typeface="B Zar" panose="00000400000000000000" pitchFamily="2" charset="-78"/>
              </a:rPr>
              <a:t>تعدیل) </a:t>
            </a:r>
            <a:r>
              <a:rPr lang="fa-IR" dirty="0">
                <a:cs typeface="B Zar" panose="00000400000000000000" pitchFamily="2" charset="-78"/>
              </a:rPr>
              <a:t>به هاشمی رفسنجانی نامه نوشت و دربارة پیامدهای ناگوار این سیاست هشدار داد. سازمان مجاهدین انقلاب پس از انتشار نشریة عصر ما نیز لحظه ای از نقد سیاست تعدیل و سپس برنامة دوم توسعه و پیامدهای آن ها بازنایستاد. </a:t>
            </a:r>
            <a:r>
              <a:rPr lang="fa-IR" sz="3200" dirty="0">
                <a:solidFill>
                  <a:srgbClr val="FF0000"/>
                </a:solidFill>
                <a:cs typeface="B Zar" panose="00000400000000000000" pitchFamily="2" charset="-78"/>
              </a:rPr>
              <a:t>اما مضمون این نقد چه بود</a:t>
            </a:r>
            <a:r>
              <a:rPr lang="fa-IR" sz="3200">
                <a:solidFill>
                  <a:srgbClr val="FF0000"/>
                </a:solidFill>
                <a:cs typeface="B Zar" panose="00000400000000000000" pitchFamily="2" charset="-78"/>
              </a:rPr>
              <a:t>؟ </a:t>
            </a:r>
            <a:endParaRPr lang="fa-IR" dirty="0">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16811" y="4273528"/>
            <a:ext cx="2619375" cy="1743075"/>
          </a:xfrm>
          <a:prstGeom prst="rect">
            <a:avLst/>
          </a:prstGeom>
        </p:spPr>
      </p:pic>
    </p:spTree>
    <p:extLst>
      <p:ext uri="{BB962C8B-B14F-4D97-AF65-F5344CB8AC3E}">
        <p14:creationId xmlns:p14="http://schemas.microsoft.com/office/powerpoint/2010/main" val="173477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پایة چه تصوری از «امر اجتماعی» استوار بود؟ بر پایة روش تحلیل تماتیک تلاش برای پاسخگویی به این پرسش به مضامین یا مقولات نهایی زیر منتهی شد:</a:t>
            </a:r>
            <a:r>
              <a:rPr lang="fa-IR" b="1">
                <a:cs typeface="B Zar" panose="00000400000000000000" pitchFamily="2" charset="-78"/>
              </a:rPr>
              <a:t> </a:t>
            </a:r>
            <a:r>
              <a:rPr lang="fa-IR">
                <a:cs typeface="B Zar" panose="00000400000000000000" pitchFamily="2" charset="-78"/>
              </a:rPr>
              <a:t>نقض استقلال نظام</a:t>
            </a:r>
            <a:r>
              <a:rPr lang="fa-IR" b="1">
                <a:cs typeface="B Zar" panose="00000400000000000000" pitchFamily="2" charset="-78"/>
              </a:rPr>
              <a:t>، </a:t>
            </a:r>
            <a:r>
              <a:rPr lang="fa-IR">
                <a:cs typeface="B Zar" panose="00000400000000000000" pitchFamily="2" charset="-78"/>
              </a:rPr>
              <a:t>افزایش شکاف های طبقاتی</a:t>
            </a:r>
            <a:r>
              <a:rPr lang="fa-IR" b="1">
                <a:cs typeface="B Zar" panose="00000400000000000000" pitchFamily="2" charset="-78"/>
              </a:rPr>
              <a:t>، </a:t>
            </a:r>
            <a:r>
              <a:rPr lang="fa-IR">
                <a:cs typeface="B Zar" panose="00000400000000000000" pitchFamily="2" charset="-78"/>
              </a:rPr>
              <a:t>پیامدهای نامطلوب اجتماعی و فرهنگی ،سیاست زدایی از جامعه و تناقض با برنامة اول توسعه. </a:t>
            </a:r>
            <a:endParaRPr lang="en-US">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1057925" y="3341365"/>
            <a:ext cx="3175871" cy="2970535"/>
          </a:xfrm>
          <a:prstGeom prst="rect">
            <a:avLst/>
          </a:prstGeom>
        </p:spPr>
      </p:pic>
    </p:spTree>
    <p:extLst>
      <p:ext uri="{BB962C8B-B14F-4D97-AF65-F5344CB8AC3E}">
        <p14:creationId xmlns:p14="http://schemas.microsoft.com/office/powerpoint/2010/main" val="2338385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در سلسل همراتب ارزش های اقتصادی سازمان، استقلال اقتصادی در بالاترین نقطه قرار م یگیرد، حتی بالاتر از عدالت اجتماعی. سازمان غایت توسعة اقتصادی «عصر سازندگی» را ادغام در بازارهای </a:t>
            </a:r>
            <a:r>
              <a:rPr lang="fa-IR">
                <a:cs typeface="B Zar" panose="00000400000000000000" pitchFamily="2" charset="-78"/>
              </a:rPr>
              <a:t>جهانی </a:t>
            </a:r>
            <a:r>
              <a:rPr lang="fa-IR" smtClean="0">
                <a:cs typeface="B Zar" panose="00000400000000000000" pitchFamily="2" charset="-78"/>
              </a:rPr>
              <a:t>می داند </a:t>
            </a:r>
            <a:r>
              <a:rPr lang="fa-IR" dirty="0">
                <a:cs typeface="B Zar" panose="00000400000000000000" pitchFamily="2" charset="-78"/>
              </a:rPr>
              <a:t>و حتی ابراز </a:t>
            </a:r>
            <a:r>
              <a:rPr lang="fa-IR">
                <a:cs typeface="B Zar" panose="00000400000000000000" pitchFamily="2" charset="-78"/>
              </a:rPr>
              <a:t>خشنودی </a:t>
            </a:r>
            <a:r>
              <a:rPr lang="fa-IR" smtClean="0">
                <a:cs typeface="B Zar" panose="00000400000000000000" pitchFamily="2" charset="-78"/>
              </a:rPr>
              <a:t>می کند </a:t>
            </a:r>
            <a:r>
              <a:rPr lang="fa-IR" dirty="0">
                <a:cs typeface="B Zar" panose="00000400000000000000" pitchFamily="2" charset="-78"/>
              </a:rPr>
              <a:t>که اهداف مهم سیاست تعدیل همچون سرمای هگذاری خارجی «به </a:t>
            </a:r>
            <a:r>
              <a:rPr lang="fa-IR">
                <a:cs typeface="B Zar" panose="00000400000000000000" pitchFamily="2" charset="-78"/>
              </a:rPr>
              <a:t>دلیل </a:t>
            </a:r>
            <a:r>
              <a:rPr lang="fa-IR" smtClean="0">
                <a:cs typeface="B Zar" panose="00000400000000000000" pitchFamily="2" charset="-78"/>
              </a:rPr>
              <a:t>بی میلی </a:t>
            </a:r>
            <a:r>
              <a:rPr lang="fa-IR" dirty="0">
                <a:cs typeface="B Zar" panose="00000400000000000000" pitchFamily="2" charset="-78"/>
              </a:rPr>
              <a:t>سرمایه گذاران خارجی و بی اعتمادی خارجیان نسبت به بازار ایران اسلامی عملاً تحقق نیافته و هنوز امکان تجدید نظر و بازگشت وجود دارد» </a:t>
            </a:r>
            <a:r>
              <a:rPr lang="fa-IR" dirty="0" smtClean="0">
                <a:cs typeface="B Zar" panose="00000400000000000000" pitchFamily="2" charset="-78"/>
              </a:rPr>
              <a:t>(عصر </a:t>
            </a:r>
            <a:r>
              <a:rPr lang="fa-IR" dirty="0">
                <a:cs typeface="B Zar" panose="00000400000000000000" pitchFamily="2" charset="-78"/>
              </a:rPr>
              <a:t>ما ،شمارة </a:t>
            </a:r>
            <a:r>
              <a:rPr lang="en-US" dirty="0">
                <a:cs typeface="B Zar" panose="00000400000000000000" pitchFamily="2" charset="-78"/>
              </a:rPr>
              <a:t>3</a:t>
            </a:r>
            <a:r>
              <a:rPr lang="fa-IR" dirty="0">
                <a:cs typeface="B Zar" panose="00000400000000000000" pitchFamily="2" charset="-78"/>
              </a:rPr>
              <a:t> ، </a:t>
            </a:r>
            <a:r>
              <a:rPr lang="en-US" dirty="0">
                <a:cs typeface="B Zar" panose="00000400000000000000" pitchFamily="2" charset="-78"/>
              </a:rPr>
              <a:t>25</a:t>
            </a:r>
            <a:r>
              <a:rPr lang="fa-IR" dirty="0">
                <a:cs typeface="B Zar" panose="00000400000000000000" pitchFamily="2" charset="-78"/>
              </a:rPr>
              <a:t> آبان </a:t>
            </a:r>
            <a:r>
              <a:rPr lang="en-US" dirty="0" smtClean="0">
                <a:cs typeface="B Zar" panose="00000400000000000000" pitchFamily="2" charset="-78"/>
              </a:rPr>
              <a:t>(1373</a:t>
            </a:r>
            <a:r>
              <a:rPr lang="fa-IR" smtClean="0">
                <a:cs typeface="B Zar" panose="00000400000000000000" pitchFamily="2" charset="-78"/>
              </a:rPr>
              <a:t>. </a:t>
            </a:r>
            <a:endParaRPr lang="en-US" dirty="0">
              <a:cs typeface="B Zar" panose="00000400000000000000" pitchFamily="2" charset="-78"/>
            </a:endParaRPr>
          </a:p>
        </p:txBody>
      </p:sp>
      <p:sp>
        <p:nvSpPr>
          <p:cNvPr id="4" name="Flowchart: Connector 3"/>
          <p:cNvSpPr/>
          <p:nvPr/>
        </p:nvSpPr>
        <p:spPr>
          <a:xfrm>
            <a:off x="838200" y="4434213"/>
            <a:ext cx="2668044" cy="1465545"/>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بی اعتمادی خارجیان نسبت به بازار ایران اسلامی</a:t>
            </a:r>
            <a:endParaRPr lang="fa-IR" sz="2000">
              <a:solidFill>
                <a:srgbClr val="FF0000"/>
              </a:solidFill>
            </a:endParaRPr>
          </a:p>
        </p:txBody>
      </p:sp>
    </p:spTree>
    <p:extLst>
      <p:ext uri="{BB962C8B-B14F-4D97-AF65-F5344CB8AC3E}">
        <p14:creationId xmlns:p14="http://schemas.microsoft.com/office/powerpoint/2010/main" val="182940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سیاست تعدیل </a:t>
            </a:r>
            <a:r>
              <a:rPr lang="fa-IR">
                <a:cs typeface="B Zar" panose="00000400000000000000" pitchFamily="2" charset="-78"/>
              </a:rPr>
              <a:t>،به روایت سازمان مجاهدین انقلاب ،</a:t>
            </a:r>
            <a:r>
              <a:rPr lang="fa-IR">
                <a:cs typeface="B Zar" panose="00000400000000000000" pitchFamily="2" charset="-78"/>
              </a:rPr>
              <a:t>درنهایت </a:t>
            </a:r>
            <a:r>
              <a:rPr lang="fa-IR" smtClean="0">
                <a:cs typeface="B Zar" panose="00000400000000000000" pitchFamily="2" charset="-78"/>
              </a:rPr>
              <a:t>نتیجه ای </a:t>
            </a:r>
            <a:r>
              <a:rPr lang="fa-IR">
                <a:cs typeface="B Zar" panose="00000400000000000000" pitchFamily="2" charset="-78"/>
              </a:rPr>
              <a:t>نداشت مگر افزایش تورم و بیکاری و گسترش فقر و بی عدالتی اجتماعی. اجرای سیاست تعدیل و لوازم و پیامدهای آن به سرعت معترضانی در طیف های« چپ» و «راست» نظام سیاسی تولید کرد.</a:t>
            </a:r>
          </a:p>
          <a:p>
            <a:endParaRPr lang="fa-IR"/>
          </a:p>
        </p:txBody>
      </p:sp>
    </p:spTree>
    <p:extLst>
      <p:ext uri="{BB962C8B-B14F-4D97-AF65-F5344CB8AC3E}">
        <p14:creationId xmlns:p14="http://schemas.microsoft.com/office/powerpoint/2010/main" val="1713503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dirty="0">
                <a:cs typeface="B Zar" panose="00000400000000000000" pitchFamily="2" charset="-78"/>
              </a:rPr>
              <a:t>آنچه در نگاه چپ های اسلامی بیشتر نگران کننده و بحرا نآفرین جلوه می کرد، کم رونق و ب یرمق شدن فرهنگ انقلابی و عناصر و مؤلفه هایش بود. در این موضع، لحن عصر ما گاه نوستالژیک و دریغاگوی و مرثیه سرایانه می شد: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515878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«آزمندی، حسابگری، کسب منافع شخصی و عقلانیت ابزاری که درمجموع ناظر به رشد انسانی تک ساحتی است، از ویژگ یهایی است که اگرچه به نظر برخی نهایتاً منتج به نفع جمعی و پیشرفت جامعه م یشود، اما در قیاس با دنیایی از حماسه و ایثار که در </a:t>
            </a:r>
            <a:r>
              <a:rPr lang="fa-IR">
                <a:cs typeface="B Zar" panose="00000400000000000000" pitchFamily="2" charset="-78"/>
              </a:rPr>
              <a:t>روند </a:t>
            </a:r>
            <a:r>
              <a:rPr lang="fa-IR" smtClean="0">
                <a:cs typeface="B Zar" panose="00000400000000000000" pitchFamily="2" charset="-78"/>
              </a:rPr>
              <a:t>شکل گیری</a:t>
            </a:r>
            <a:r>
              <a:rPr lang="fa-IR">
                <a:cs typeface="B Zar" panose="00000400000000000000" pitchFamily="2" charset="-78"/>
              </a:rPr>
              <a:t>، پیروزی و تثبیت انقلاب اسلامی جلوه کرد، از آسیب های جدی و بحران های اساسی نسل ما ب هحساب می آید »(عصر ما، شمارة </a:t>
            </a:r>
            <a:r>
              <a:rPr lang="en-US">
                <a:cs typeface="B Zar" panose="00000400000000000000" pitchFamily="2" charset="-78"/>
              </a:rPr>
              <a:t>3</a:t>
            </a:r>
            <a:r>
              <a:rPr lang="fa-IR">
                <a:cs typeface="B Zar" panose="00000400000000000000" pitchFamily="2" charset="-78"/>
              </a:rPr>
              <a:t>، </a:t>
            </a:r>
            <a:r>
              <a:rPr lang="en-US">
                <a:cs typeface="B Zar" panose="00000400000000000000" pitchFamily="2" charset="-78"/>
              </a:rPr>
              <a:t>25</a:t>
            </a:r>
            <a:r>
              <a:rPr lang="fa-IR">
                <a:cs typeface="B Zar" panose="00000400000000000000" pitchFamily="2" charset="-78"/>
              </a:rPr>
              <a:t> آبان </a:t>
            </a:r>
            <a:r>
              <a:rPr lang="en-US">
                <a:cs typeface="B Zar" panose="00000400000000000000" pitchFamily="2" charset="-78"/>
              </a:rPr>
              <a:t>1373</a:t>
            </a:r>
            <a:r>
              <a:rPr lang="fa-IR">
                <a:cs typeface="B Zar" panose="00000400000000000000" pitchFamily="2" charset="-78"/>
              </a:rPr>
              <a:t>). </a:t>
            </a:r>
            <a:endParaRPr lang="en-US">
              <a:cs typeface="B Zar" panose="00000400000000000000" pitchFamily="2" charset="-78"/>
            </a:endParaRPr>
          </a:p>
          <a:p>
            <a:endParaRPr lang="fa-IR"/>
          </a:p>
        </p:txBody>
      </p:sp>
      <p:sp>
        <p:nvSpPr>
          <p:cNvPr id="4" name="Flowchart: Sequential Access Storage 3"/>
          <p:cNvSpPr/>
          <p:nvPr/>
        </p:nvSpPr>
        <p:spPr>
          <a:xfrm>
            <a:off x="1753644" y="4083485"/>
            <a:ext cx="3043824" cy="1916482"/>
          </a:xfrm>
          <a:prstGeom prst="flowChartMagnetic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عقلانیت ابزاری</a:t>
            </a:r>
            <a:endParaRPr lang="fa-IR" sz="2800">
              <a:solidFill>
                <a:srgbClr val="FF0000"/>
              </a:solidFill>
            </a:endParaRPr>
          </a:p>
        </p:txBody>
      </p:sp>
    </p:spTree>
    <p:extLst>
      <p:ext uri="{BB962C8B-B14F-4D97-AF65-F5344CB8AC3E}">
        <p14:creationId xmlns:p14="http://schemas.microsoft.com/office/powerpoint/2010/main" val="3295774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بسیاری از نیروهای ایدئولوژیک، در «راست »و «چپ»، سوگمندانه نظاره گر محو آن اخوت دینی و انقلابی ای بودند </a:t>
            </a:r>
            <a:r>
              <a:rPr lang="fa-IR">
                <a:cs typeface="B Zar" panose="00000400000000000000" pitchFamily="2" charset="-78"/>
              </a:rPr>
              <a:t>که </a:t>
            </a:r>
            <a:r>
              <a:rPr lang="fa-IR" smtClean="0">
                <a:cs typeface="B Zar" panose="00000400000000000000" pitchFamily="2" charset="-78"/>
              </a:rPr>
              <a:t>به گمان </a:t>
            </a:r>
            <a:r>
              <a:rPr lang="fa-IR" dirty="0">
                <a:cs typeface="B Zar" panose="00000400000000000000" pitchFamily="2" charset="-78"/>
              </a:rPr>
              <a:t>آنان تاروپود هم بستگی را در نظام اسلامی و انقلابی شکل م یداد. هم زمان آنان شاهد برآمدن عصری نو با ایده آل های تازه بودند؛ عصری که قهرمانان آن نه انقلابی های مکتبی که تکنوکرات های مجهز به عقلانیت ابزاری بودند؛ عصری که «تن شزدایی »</a:t>
            </a:r>
            <a:r>
              <a:rPr lang="fa-IR" dirty="0" smtClean="0">
                <a:cs typeface="B Zar" panose="00000400000000000000" pitchFamily="2" charset="-78"/>
              </a:rPr>
              <a:t>به جای </a:t>
            </a:r>
            <a:r>
              <a:rPr lang="fa-IR" dirty="0">
                <a:cs typeface="B Zar" panose="00000400000000000000" pitchFamily="2" charset="-78"/>
              </a:rPr>
              <a:t>«صدور انقلاب» قرار گرفت و «تخصص» منزلتی هم پای «تعهد» یافت. </a:t>
            </a:r>
            <a:endParaRPr lang="en-US" dirty="0">
              <a:cs typeface="B Zar" panose="00000400000000000000" pitchFamily="2" charset="-78"/>
            </a:endParaRPr>
          </a:p>
          <a:p>
            <a:endParaRPr lang="fa-IR" dirty="0">
              <a:cs typeface="B Zar" panose="00000400000000000000" pitchFamily="2" charset="-78"/>
            </a:endParaRPr>
          </a:p>
        </p:txBody>
      </p:sp>
      <p:sp>
        <p:nvSpPr>
          <p:cNvPr id="4" name="Flowchart: Process 3"/>
          <p:cNvSpPr/>
          <p:nvPr/>
        </p:nvSpPr>
        <p:spPr>
          <a:xfrm>
            <a:off x="838200" y="4734838"/>
            <a:ext cx="3895595" cy="7515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تکنوکرات های مجهز به عقلانیت ابزاری</a:t>
            </a:r>
            <a:endParaRPr lang="fa-IR" sz="2000" b="1">
              <a:solidFill>
                <a:srgbClr val="FF0000"/>
              </a:solidFill>
            </a:endParaRPr>
          </a:p>
        </p:txBody>
      </p:sp>
    </p:spTree>
    <p:extLst>
      <p:ext uri="{BB962C8B-B14F-4D97-AF65-F5344CB8AC3E}">
        <p14:creationId xmlns:p14="http://schemas.microsoft.com/office/powerpoint/2010/main" val="3372744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تحلیل سازمان ،«سیاست زدایی »سویة دیگری از تحول نگران کننده در نظام و جامعه بود. در «جامعة انقلابی» مورد نظر سازمان مردم به رویدادها و امور سیاسی </a:t>
            </a:r>
            <a:r>
              <a:rPr lang="fa-IR" sz="3200">
                <a:solidFill>
                  <a:srgbClr val="FF0000"/>
                </a:solidFill>
                <a:cs typeface="B Zar" panose="00000400000000000000" pitchFamily="2" charset="-78"/>
              </a:rPr>
              <a:t>حساس</a:t>
            </a:r>
            <a:r>
              <a:rPr lang="fa-IR">
                <a:cs typeface="B Zar" panose="00000400000000000000" pitchFamily="2" charset="-78"/>
              </a:rPr>
              <a:t> اند و در آن ها </a:t>
            </a:r>
            <a:r>
              <a:rPr lang="fa-IR">
                <a:cs typeface="B Zar" panose="00000400000000000000" pitchFamily="2" charset="-78"/>
              </a:rPr>
              <a:t>مشارکت </a:t>
            </a:r>
            <a:r>
              <a:rPr lang="fa-IR" smtClean="0">
                <a:cs typeface="B Zar" panose="00000400000000000000" pitchFamily="2" charset="-78"/>
              </a:rPr>
              <a:t>می ورزند</a:t>
            </a:r>
            <a:r>
              <a:rPr lang="fa-IR">
                <a:cs typeface="B Zar" panose="00000400000000000000" pitchFamily="2" charset="-78"/>
              </a:rPr>
              <a:t>. کانون نقد سازمان بیشتر آن روندی بوده است که به افول بسیج سیاسی تود های در سال های پس از جنگ تعبیر شده است</a:t>
            </a:r>
            <a:r>
              <a:rPr lang="fa-IR">
                <a:cs typeface="B Zar" panose="00000400000000000000" pitchFamily="2" charset="-78"/>
              </a:rPr>
              <a:t>. </a:t>
            </a:r>
            <a:endParaRPr lang="fa-IR"/>
          </a:p>
        </p:txBody>
      </p:sp>
    </p:spTree>
    <p:extLst>
      <p:ext uri="{BB962C8B-B14F-4D97-AF65-F5344CB8AC3E}">
        <p14:creationId xmlns:p14="http://schemas.microsoft.com/office/powerpoint/2010/main" val="3973731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عصر ما این روند را واجد خطری امنیتی دانست و هشدار داد که سیاست زدایی و ایدئولوژ یزدایی ممکن است با« </a:t>
            </a:r>
            <a:r>
              <a:rPr lang="fa-IR">
                <a:solidFill>
                  <a:srgbClr val="FF0000"/>
                </a:solidFill>
                <a:cs typeface="B Zar" panose="00000400000000000000" pitchFamily="2" charset="-78"/>
              </a:rPr>
              <a:t>ساختار مصرفی و دنیاگرایانة</a:t>
            </a:r>
            <a:r>
              <a:rPr lang="fa-IR">
                <a:cs typeface="B Zar" panose="00000400000000000000" pitchFamily="2" charset="-78"/>
              </a:rPr>
              <a:t>» کشورهای غربی سازگار باشند، اما برای کشورهای «مستقل از جهان سرمایه داری» و به ویژه جمهوری اسلامی خطرناک است.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2669015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از دید سازمان مجاهدین انقلاب، سیاست زدایی به معنای افول مشروعیت نظام بود. </a:t>
            </a:r>
            <a:r>
              <a:rPr lang="fa-IR">
                <a:cs typeface="B Zar" panose="00000400000000000000" pitchFamily="2" charset="-78"/>
              </a:rPr>
              <a:t>در </a:t>
            </a:r>
            <a:r>
              <a:rPr lang="fa-IR" smtClean="0">
                <a:cs typeface="B Zar" panose="00000400000000000000" pitchFamily="2" charset="-78"/>
              </a:rPr>
              <a:t>دهۀ</a:t>
            </a:r>
            <a:r>
              <a:rPr lang="fa-IR" dirty="0">
                <a:cs typeface="B Zar" panose="00000400000000000000" pitchFamily="2" charset="-78"/>
              </a:rPr>
              <a:t> </a:t>
            </a:r>
            <a:r>
              <a:rPr lang="en-US" smtClean="0">
                <a:cs typeface="B Zar" panose="00000400000000000000" pitchFamily="2" charset="-78"/>
              </a:rPr>
              <a:t>1360</a:t>
            </a:r>
            <a:r>
              <a:rPr lang="fa-IR" dirty="0" smtClean="0">
                <a:cs typeface="B Zar" panose="00000400000000000000" pitchFamily="2" charset="-78"/>
              </a:rPr>
              <a:t>، </a:t>
            </a:r>
            <a:r>
              <a:rPr lang="fa-IR" dirty="0">
                <a:cs typeface="B Zar" panose="00000400000000000000" pitchFamily="2" charset="-78"/>
              </a:rPr>
              <a:t>مستضعفان و محرومان پایگاه اجتماعی عمدة نظام جمهوری اسلامی به شمار می آمدند. عصر ما سیاست تعدیل را برباددهنده و زایل کنندة این مشروعیت دانست. این نشریه از جمله در تحلیل شورش های حاشیه نشینان در شهرهایی همچون اسلام شهر و مشهد- که منتقدان راست گرای تعدیل به طور عمومی دربرابر آن سکوت اختیار کردند- </a:t>
            </a:r>
            <a:r>
              <a:rPr lang="fa-IR" dirty="0">
                <a:solidFill>
                  <a:srgbClr val="FF0000"/>
                </a:solidFill>
                <a:cs typeface="B Zar" panose="00000400000000000000" pitchFamily="2" charset="-78"/>
              </a:rPr>
              <a:t>سیاست تعدیل را مقصر دانست</a:t>
            </a:r>
            <a:r>
              <a:rPr lang="fa-IR" dirty="0">
                <a:cs typeface="B Zar" panose="00000400000000000000" pitchFamily="2" charset="-78"/>
              </a:rPr>
              <a:t>؛ سیاستی که ب هگفتة عصر ما زمین هساز و فعال کنندة شکاف های اجتماعی بوده است </a:t>
            </a:r>
            <a:r>
              <a:rPr lang="fa-IR" dirty="0" smtClean="0">
                <a:cs typeface="B Zar" panose="00000400000000000000" pitchFamily="2" charset="-78"/>
              </a:rPr>
              <a:t>(عصر </a:t>
            </a:r>
            <a:r>
              <a:rPr lang="fa-IR" dirty="0">
                <a:cs typeface="B Zar" panose="00000400000000000000" pitchFamily="2" charset="-78"/>
              </a:rPr>
              <a:t>ما، شمارة </a:t>
            </a:r>
            <a:r>
              <a:rPr lang="en-US" dirty="0">
                <a:cs typeface="B Zar" panose="00000400000000000000" pitchFamily="2" charset="-78"/>
              </a:rPr>
              <a:t>13</a:t>
            </a:r>
            <a:r>
              <a:rPr lang="fa-IR" dirty="0">
                <a:cs typeface="B Zar" panose="00000400000000000000" pitchFamily="2" charset="-78"/>
              </a:rPr>
              <a:t>، </a:t>
            </a:r>
            <a:r>
              <a:rPr lang="en-US" dirty="0">
                <a:cs typeface="B Zar" panose="00000400000000000000" pitchFamily="2" charset="-78"/>
              </a:rPr>
              <a:t>30</a:t>
            </a:r>
            <a:r>
              <a:rPr lang="fa-IR" dirty="0">
                <a:cs typeface="B Zar" panose="00000400000000000000" pitchFamily="2" charset="-78"/>
              </a:rPr>
              <a:t> فروردین </a:t>
            </a:r>
            <a:r>
              <a:rPr lang="en-US" dirty="0" smtClean="0">
                <a:cs typeface="B Zar" panose="00000400000000000000" pitchFamily="2" charset="-78"/>
              </a:rPr>
              <a:t>1374</a:t>
            </a:r>
            <a:r>
              <a:rPr lang="fa-IR" dirty="0"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84781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واژه های کلیدی:</a:t>
            </a:r>
            <a:r>
              <a:rPr lang="fa-IR">
                <a:solidFill>
                  <a:srgbClr val="FF0000"/>
                </a:solidFill>
                <a:cs typeface="B Zar" panose="00000400000000000000" pitchFamily="2" charset="-78"/>
              </a:rPr>
              <a:t> </a:t>
            </a:r>
            <a:endParaRPr lang="fa-IR">
              <a:solidFill>
                <a:srgbClr val="FF0000"/>
              </a:solidFill>
            </a:endParaRPr>
          </a:p>
        </p:txBody>
      </p:sp>
      <p:sp>
        <p:nvSpPr>
          <p:cNvPr id="3" name="Content Placeholder 2"/>
          <p:cNvSpPr>
            <a:spLocks noGrp="1"/>
          </p:cNvSpPr>
          <p:nvPr>
            <p:ph idx="1"/>
          </p:nvPr>
        </p:nvSpPr>
        <p:spPr/>
        <p:txBody>
          <a:bodyPr/>
          <a:lstStyle/>
          <a:p>
            <a:r>
              <a:rPr lang="fa-IR" smtClean="0">
                <a:cs typeface="B Zar" panose="00000400000000000000" pitchFamily="2" charset="-78"/>
              </a:rPr>
              <a:t>تعدیل </a:t>
            </a:r>
            <a:r>
              <a:rPr lang="fa-IR">
                <a:cs typeface="B Zar" panose="00000400000000000000" pitchFamily="2" charset="-78"/>
              </a:rPr>
              <a:t>اقتصادی ،توسعة سیاسی، جامعة مدنی ،چپ خط امام، سازمان مجاهدین انقلاب اسلامی. </a:t>
            </a:r>
            <a:endParaRPr lang="en-US"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254842" y="3607497"/>
            <a:ext cx="3682316" cy="2062097"/>
          </a:xfrm>
          <a:prstGeom prst="rect">
            <a:avLst/>
          </a:prstGeom>
        </p:spPr>
      </p:pic>
    </p:spTree>
    <p:extLst>
      <p:ext uri="{BB962C8B-B14F-4D97-AF65-F5344CB8AC3E}">
        <p14:creationId xmlns:p14="http://schemas.microsoft.com/office/powerpoint/2010/main" val="920159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هرچه زمان پیش </a:t>
            </a:r>
            <a:r>
              <a:rPr lang="fa-IR" dirty="0" smtClean="0">
                <a:cs typeface="B Zar" panose="00000400000000000000" pitchFamily="2" charset="-78"/>
              </a:rPr>
              <a:t>می رفت </a:t>
            </a:r>
            <a:r>
              <a:rPr lang="fa-IR" dirty="0">
                <a:cs typeface="B Zar" panose="00000400000000000000" pitchFamily="2" charset="-78"/>
              </a:rPr>
              <a:t>،منتقدان دلایل بیشتری برای نقد سیاست تعدیل </a:t>
            </a:r>
            <a:r>
              <a:rPr lang="fa-IR" dirty="0" smtClean="0">
                <a:cs typeface="B Zar" panose="00000400000000000000" pitchFamily="2" charset="-78"/>
              </a:rPr>
              <a:t>می یافتند</a:t>
            </a:r>
            <a:r>
              <a:rPr lang="fa-IR" dirty="0">
                <a:cs typeface="B Zar" panose="00000400000000000000" pitchFamily="2" charset="-78"/>
              </a:rPr>
              <a:t>. دولت در سال </a:t>
            </a:r>
            <a:r>
              <a:rPr lang="en-US" dirty="0">
                <a:cs typeface="B Zar" panose="00000400000000000000" pitchFamily="2" charset="-78"/>
              </a:rPr>
              <a:t>1373</a:t>
            </a:r>
            <a:r>
              <a:rPr lang="fa-IR" dirty="0">
                <a:cs typeface="B Zar" panose="00000400000000000000" pitchFamily="2" charset="-78"/>
              </a:rPr>
              <a:t> و پس از موج گرانی ها به اجرای دوبارة «تعزیرات حکومتی» روی آورد. این واکنش به معنای آن بود که دولت از اساس تورم و گرانی را عارضه ای موقتی و اجتناب پذیر به شمار می آورد و اقداماتی مانند نظارت و کنترل بر بازار و تنبیه متخلفان را راه حل مؤثری در مقابله با گرانی و تورم می داند</a:t>
            </a:r>
            <a:r>
              <a:rPr lang="fa-IR">
                <a:cs typeface="B Zar" panose="00000400000000000000" pitchFamily="2" charset="-78"/>
              </a:rPr>
              <a:t>. </a:t>
            </a:r>
            <a:endParaRPr lang="fa-IR" dirty="0">
              <a:cs typeface="B Zar" panose="00000400000000000000" pitchFamily="2" charset="-78"/>
            </a:endParaRPr>
          </a:p>
        </p:txBody>
      </p:sp>
    </p:spTree>
    <p:extLst>
      <p:ext uri="{BB962C8B-B14F-4D97-AF65-F5344CB8AC3E}">
        <p14:creationId xmlns:p14="http://schemas.microsoft.com/office/powerpoint/2010/main" val="3350851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عصر ما سیاست تعدیل را حتی با منطق بازار آزاد نیز گرفتار در چنبرة تناقض و آشفتگی می دانست. عصر ما در نقد این سیاست استدلال می کرد که تورم و گرانی سرنوشت گریزناپذیر تعدیل است و احیای تعزیرات در حکم مداخله در منطق عرضه و تقاضا و خلاف منطق بازار است. </a:t>
            </a:r>
          </a:p>
          <a:p>
            <a:endParaRPr lang="fa-IR"/>
          </a:p>
        </p:txBody>
      </p:sp>
      <p:sp>
        <p:nvSpPr>
          <p:cNvPr id="4" name="Flowchart: Data 3"/>
          <p:cNvSpPr/>
          <p:nvPr/>
        </p:nvSpPr>
        <p:spPr>
          <a:xfrm>
            <a:off x="838200" y="4308954"/>
            <a:ext cx="2943616" cy="1102290"/>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تورم و گرانی</a:t>
            </a:r>
            <a:endParaRPr lang="fa-IR" sz="2800">
              <a:solidFill>
                <a:srgbClr val="FF0000"/>
              </a:solidFill>
            </a:endParaRPr>
          </a:p>
        </p:txBody>
      </p:sp>
    </p:spTree>
    <p:extLst>
      <p:ext uri="{BB962C8B-B14F-4D97-AF65-F5344CB8AC3E}">
        <p14:creationId xmlns:p14="http://schemas.microsoft.com/office/powerpoint/2010/main" val="371795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دید عصر ما این سیاستی التقاطی است که نه با رویکرد پیشین انطباق دارد و نه «تجدیدنظر راهبردی» در آن است (عصر ما، شمارة </a:t>
            </a:r>
            <a:r>
              <a:rPr lang="en-US">
                <a:cs typeface="B Zar" panose="00000400000000000000" pitchFamily="2" charset="-78"/>
              </a:rPr>
              <a:t>1</a:t>
            </a:r>
            <a:r>
              <a:rPr lang="fa-IR">
                <a:cs typeface="B Zar" panose="00000400000000000000" pitchFamily="2" charset="-78"/>
              </a:rPr>
              <a:t>، </a:t>
            </a:r>
            <a:r>
              <a:rPr lang="en-US">
                <a:cs typeface="B Zar" panose="00000400000000000000" pitchFamily="2" charset="-78"/>
              </a:rPr>
              <a:t>27</a:t>
            </a:r>
            <a:r>
              <a:rPr lang="fa-IR">
                <a:cs typeface="B Zar" panose="00000400000000000000" pitchFamily="2" charset="-78"/>
              </a:rPr>
              <a:t> مهر </a:t>
            </a:r>
            <a:r>
              <a:rPr lang="en-US">
                <a:cs typeface="B Zar" panose="00000400000000000000" pitchFamily="2" charset="-78"/>
              </a:rPr>
              <a:t>(1373</a:t>
            </a:r>
            <a:r>
              <a:rPr lang="fa-IR">
                <a:cs typeface="B Zar" panose="00000400000000000000" pitchFamily="2" charset="-78"/>
              </a:rPr>
              <a:t>. عصر ما گاهی این دیدگاه را هم طرح می کرد که تعدیل یا نئولیبرالیسم اقتصادی ممکن است با ساخت اقتصادی- اجتماعی کشورهای غربی و «توسعه یافته »سازگار افتد، اما همین سیاست در کشوری همچون ایران نه در حکم نسخ های شفابخش که در چهرۀ بلایی خانمان برانداز ظاهر می شود. </a:t>
            </a:r>
            <a:endParaRPr lang="en-US">
              <a:cs typeface="B Zar" panose="00000400000000000000" pitchFamily="2" charset="-78"/>
            </a:endParaRPr>
          </a:p>
          <a:p>
            <a:endParaRPr lang="fa-IR"/>
          </a:p>
        </p:txBody>
      </p:sp>
      <p:sp>
        <p:nvSpPr>
          <p:cNvPr id="4" name="Explosion 1 3"/>
          <p:cNvSpPr/>
          <p:nvPr/>
        </p:nvSpPr>
        <p:spPr>
          <a:xfrm>
            <a:off x="1102291" y="4282684"/>
            <a:ext cx="3995802" cy="2029216"/>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ساخت اقتصادی- اجتماعی</a:t>
            </a:r>
            <a:endParaRPr lang="fa-IR" sz="2000">
              <a:solidFill>
                <a:srgbClr val="FF0000"/>
              </a:solidFill>
            </a:endParaRPr>
          </a:p>
        </p:txBody>
      </p:sp>
    </p:spTree>
    <p:extLst>
      <p:ext uri="{BB962C8B-B14F-4D97-AF65-F5344CB8AC3E}">
        <p14:creationId xmlns:p14="http://schemas.microsoft.com/office/powerpoint/2010/main" val="1412238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a:solidFill>
                  <a:srgbClr val="FF0000"/>
                </a:solidFill>
                <a:cs typeface="B Zar" panose="00000400000000000000" pitchFamily="2" charset="-78"/>
              </a:rPr>
              <a:t>پس زمینۀ فکری و ایدئولوژیک تغییر: از ائتلاف خط امام تا اصلاح طلب دوم </a:t>
            </a:r>
            <a:r>
              <a:rPr lang="fa-IR" b="1">
                <a:solidFill>
                  <a:srgbClr val="FF0000"/>
                </a:solidFill>
                <a:cs typeface="B Zar" panose="00000400000000000000" pitchFamily="2" charset="-78"/>
              </a:rPr>
              <a:t>خردادی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اکنون </a:t>
            </a:r>
            <a:r>
              <a:rPr lang="fa-IR" dirty="0" smtClean="0">
                <a:cs typeface="B Zar" panose="00000400000000000000" pitchFamily="2" charset="-78"/>
              </a:rPr>
              <a:t>به منظور ارائۀ </a:t>
            </a:r>
            <a:r>
              <a:rPr lang="fa-IR" dirty="0">
                <a:cs typeface="B Zar" panose="00000400000000000000" pitchFamily="2" charset="-78"/>
              </a:rPr>
              <a:t>تحلیلی از گذار این سازمان از «چپ خط امام» به «اصلاح طلب دوم خردادی ،»ب هاختصار جایگاه و ایدئولوژی سیاسی آن در بافت فکری و اجتماعی بزرگ تر قرار داده می شود. با درگذشت بنیانگذار جمهوری اسلامی و تغییر در ساخت حقوقی و ب هویژه حقیقی قدرت و نیز در نتیجة سیاست تعدیل اقتصادی که چرخشی نامنتظر به راست تعبیر شد، همة گروه های چپ درون حکومت خود را در جایگاه «اپوزیسیون قانونی» و «منتقدان خودی وضع موجود» بازتعریف کردند.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4200365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ctr"/>
            <a:r>
              <a:rPr lang="fa-IR" sz="3200" dirty="0">
                <a:solidFill>
                  <a:srgbClr val="FF0000"/>
                </a:solidFill>
                <a:cs typeface="B Zar" panose="00000400000000000000" pitchFamily="2" charset="-78"/>
              </a:rPr>
              <a:t>اما این تغییرات در کدام پس زمینة فکری و ایدئولوژیک رخ </a:t>
            </a:r>
            <a:r>
              <a:rPr lang="fa-IR" sz="3200" dirty="0" smtClean="0">
                <a:solidFill>
                  <a:srgbClr val="FF0000"/>
                </a:solidFill>
                <a:cs typeface="B Zar" panose="00000400000000000000" pitchFamily="2" charset="-78"/>
              </a:rPr>
              <a:t>می دهند</a:t>
            </a:r>
            <a:r>
              <a:rPr lang="fa-IR" sz="3200" dirty="0">
                <a:solidFill>
                  <a:srgbClr val="FF0000"/>
                </a:solidFill>
                <a:cs typeface="B Zar" panose="00000400000000000000" pitchFamily="2" charset="-78"/>
              </a:rPr>
              <a:t>؟ </a:t>
            </a:r>
            <a:endParaRPr lang="en-US" sz="3200" dirty="0">
              <a:solidFill>
                <a:srgbClr val="FF0000"/>
              </a:solidFill>
              <a:cs typeface="B Zar" panose="00000400000000000000" pitchFamily="2" charset="-78"/>
            </a:endParaRPr>
          </a:p>
          <a:p>
            <a:pPr algn="just"/>
            <a:r>
              <a:rPr lang="fa-IR" dirty="0">
                <a:cs typeface="B Zar" panose="00000400000000000000" pitchFamily="2" charset="-78"/>
              </a:rPr>
              <a:t>در سال های پس از جنگ در تناظر با دگرگونی های سیاسی و اجتماعی، در قلمرو فکر و اندیشه نیز جن بوجوشی آغاز شده بود ،اما اعضای سازمانی همچون مجاهدین انقلاب اسلامی در فاصلة سال های </a:t>
            </a:r>
            <a:r>
              <a:rPr lang="en-US" dirty="0">
                <a:cs typeface="B Zar" panose="00000400000000000000" pitchFamily="2" charset="-78"/>
              </a:rPr>
              <a:t>1368</a:t>
            </a:r>
            <a:r>
              <a:rPr lang="fa-IR" dirty="0">
                <a:cs typeface="B Zar" panose="00000400000000000000" pitchFamily="2" charset="-78"/>
              </a:rPr>
              <a:t> تا </a:t>
            </a:r>
            <a:r>
              <a:rPr lang="en-US" dirty="0">
                <a:cs typeface="B Zar" panose="00000400000000000000" pitchFamily="2" charset="-78"/>
              </a:rPr>
              <a:t>1376</a:t>
            </a:r>
            <a:r>
              <a:rPr lang="fa-IR" dirty="0">
                <a:cs typeface="B Zar" panose="00000400000000000000" pitchFamily="2" charset="-78"/>
              </a:rPr>
              <a:t> با کدام بخش از این فضای فکری سروکار داشتند</a:t>
            </a:r>
            <a:r>
              <a:rPr lang="fa-IR">
                <a:cs typeface="B Zar" panose="00000400000000000000" pitchFamily="2" charset="-78"/>
              </a:rPr>
              <a:t>؟ </a:t>
            </a:r>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652962" y="4392069"/>
            <a:ext cx="2886075" cy="1581150"/>
          </a:xfrm>
          <a:prstGeom prst="rect">
            <a:avLst/>
          </a:prstGeom>
        </p:spPr>
      </p:pic>
    </p:spTree>
    <p:extLst>
      <p:ext uri="{BB962C8B-B14F-4D97-AF65-F5344CB8AC3E}">
        <p14:creationId xmlns:p14="http://schemas.microsoft.com/office/powerpoint/2010/main" val="580231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جمعی از چهره های مؤثر جریان اصلاح طلب در کتابی به این پرسش پاسخ داده اند (سلیمی ،</a:t>
            </a:r>
            <a:r>
              <a:rPr lang="en-US">
                <a:cs typeface="B Zar" panose="00000400000000000000" pitchFamily="2" charset="-78"/>
              </a:rPr>
              <a:t>1384</a:t>
            </a:r>
            <a:r>
              <a:rPr lang="fa-IR">
                <a:cs typeface="B Zar" panose="00000400000000000000" pitchFamily="2" charset="-78"/>
              </a:rPr>
              <a:t>). در این پاسخ ها و در مجموعة متنوع مصاحبه ها و نوشته های اصلاح طلبان، تأمل و پژوهش در علوم اجتماعی و انسانی از جمله عوامل مؤثر در برآمدن ایده های اصلاح طلبانه معرفی می شود</a:t>
            </a:r>
            <a:r>
              <a:rPr lang="fa-IR">
                <a:cs typeface="B Zar" panose="00000400000000000000" pitchFamily="2" charset="-78"/>
              </a:rPr>
              <a:t>. </a:t>
            </a:r>
            <a:endParaRPr lang="fa-IR"/>
          </a:p>
        </p:txBody>
      </p:sp>
      <p:sp>
        <p:nvSpPr>
          <p:cNvPr id="4" name="Flowchart: Punched Tape 3"/>
          <p:cNvSpPr/>
          <p:nvPr/>
        </p:nvSpPr>
        <p:spPr>
          <a:xfrm>
            <a:off x="4373671" y="4108537"/>
            <a:ext cx="3444658" cy="1114816"/>
          </a:xfrm>
          <a:prstGeom prst="flowChartPunchedTap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ایده های اصلاح طلبانه</a:t>
            </a:r>
            <a:endParaRPr lang="fa-IR" sz="2400">
              <a:solidFill>
                <a:srgbClr val="FF0000"/>
              </a:solidFill>
            </a:endParaRPr>
          </a:p>
        </p:txBody>
      </p:sp>
    </p:spTree>
    <p:extLst>
      <p:ext uri="{BB962C8B-B14F-4D97-AF65-F5344CB8AC3E}">
        <p14:creationId xmlns:p14="http://schemas.microsoft.com/office/powerpoint/2010/main" val="3794009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بنا به این روایت ،نخبگان طیف «چپ سنتی» با مطالعه در حیطه های جامعه شناسی، علوم سیاسی و فلسفه و تاریخ با برداشت های تازه ای از جامعه، حکومت و سیاست آشنا شدند که لاجرم به تجدیدنظر آنان در وجوهی از دیدگاه های پیشین من جمله برداشت شان از حکومت و حکومت دینی منجر شد. افرادی همچون </a:t>
            </a:r>
            <a:r>
              <a:rPr lang="fa-IR">
                <a:solidFill>
                  <a:srgbClr val="FF0000"/>
                </a:solidFill>
                <a:cs typeface="B Zar" panose="00000400000000000000" pitchFamily="2" charset="-78"/>
              </a:rPr>
              <a:t>حسین بشیریه و عبدالکریم سروش</a:t>
            </a:r>
            <a:r>
              <a:rPr lang="fa-IR">
                <a:cs typeface="B Zar" panose="00000400000000000000" pitchFamily="2" charset="-78"/>
              </a:rPr>
              <a:t>، یکی در حیطة جامعه شناسی سیاسی و دیگری در حوزة معرفت دینی، متفکران مؤثر بر این بازاندیشی محسوب می شوند (تاج زاده، </a:t>
            </a:r>
            <a:r>
              <a:rPr lang="en-US">
                <a:cs typeface="B Zar" panose="00000400000000000000" pitchFamily="2" charset="-78"/>
              </a:rPr>
              <a:t>(1384</a:t>
            </a:r>
            <a:r>
              <a:rPr lang="fa-IR">
                <a:cs typeface="B Zar" panose="00000400000000000000" pitchFamily="2" charset="-78"/>
              </a:rPr>
              <a:t>.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3632864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در </a:t>
            </a:r>
            <a:r>
              <a:rPr lang="fa-IR" dirty="0" smtClean="0">
                <a:cs typeface="B Zar" panose="00000400000000000000" pitchFamily="2" charset="-78"/>
              </a:rPr>
              <a:t>دورۀ </a:t>
            </a:r>
            <a:r>
              <a:rPr lang="fa-IR" dirty="0">
                <a:cs typeface="B Zar" panose="00000400000000000000" pitchFamily="2" charset="-78"/>
              </a:rPr>
              <a:t>پس از جنگ« ،</a:t>
            </a:r>
            <a:r>
              <a:rPr lang="fa-IR" dirty="0">
                <a:solidFill>
                  <a:srgbClr val="FF0000"/>
                </a:solidFill>
                <a:cs typeface="B Zar" panose="00000400000000000000" pitchFamily="2" charset="-78"/>
              </a:rPr>
              <a:t>روشنفکری دینی</a:t>
            </a:r>
            <a:r>
              <a:rPr lang="fa-IR" dirty="0">
                <a:cs typeface="B Zar" panose="00000400000000000000" pitchFamily="2" charset="-78"/>
              </a:rPr>
              <a:t>» نیز چهرة تازه ای از خویش عرضه کرد، هرچند ردیابی پروژة فکری منسجمی به نام روشنفکری دینی در </a:t>
            </a:r>
            <a:r>
              <a:rPr lang="fa-IR" dirty="0" smtClean="0">
                <a:cs typeface="B Zar" panose="00000400000000000000" pitchFamily="2" charset="-78"/>
              </a:rPr>
              <a:t>دهۀ </a:t>
            </a:r>
            <a:r>
              <a:rPr lang="fa-IR" dirty="0">
                <a:cs typeface="B Zar" panose="00000400000000000000" pitchFamily="2" charset="-78"/>
              </a:rPr>
              <a:t>هفتاد دشوار است؛ برای نمونه، حتی با نادیده گرفتن هواداران شریعتی، ترسیم مرزهای پروژة فکری یکسان و مشخصی که عبدالکریم سروش و محمد مجتهد شبستری و مصطفی ملکیان هر سه در آن بگنجند چندان آسان نیست. آنچه به این تلاش ها معنای مشترکی می بخشید، همان بافت تاریخی ای بود که بازاندیشی در جایگاه اجتماعی و سیاسی دین و نسبت آن با دولت و سیاست و دموکراسی و توسعه و اقتصاد و حقوق و ...را به یک ضرورت بدل ساخته بود</a:t>
            </a:r>
            <a:r>
              <a:rPr lang="fa-IR">
                <a:cs typeface="B Zar" panose="00000400000000000000" pitchFamily="2" charset="-78"/>
              </a:rPr>
              <a:t>. </a:t>
            </a:r>
            <a:endParaRPr lang="fa-IR" dirty="0">
              <a:cs typeface="B Zar" panose="00000400000000000000" pitchFamily="2" charset="-78"/>
            </a:endParaRPr>
          </a:p>
        </p:txBody>
      </p:sp>
    </p:spTree>
    <p:extLst>
      <p:ext uri="{BB962C8B-B14F-4D97-AF65-F5344CB8AC3E}">
        <p14:creationId xmlns:p14="http://schemas.microsoft.com/office/powerpoint/2010/main" val="534894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نیروهای «</a:t>
            </a:r>
            <a:r>
              <a:rPr lang="fa-IR">
                <a:solidFill>
                  <a:srgbClr val="FF0000"/>
                </a:solidFill>
                <a:cs typeface="B Zar" panose="00000400000000000000" pitchFamily="2" charset="-78"/>
              </a:rPr>
              <a:t>چپ خط امام</a:t>
            </a:r>
            <a:r>
              <a:rPr lang="fa-IR">
                <a:cs typeface="B Zar" panose="00000400000000000000" pitchFamily="2" charset="-78"/>
              </a:rPr>
              <a:t>» در این زمان به شدت با دغدغة نسبت دین با نظم اجتماعی و سیاسی سر می کردند. به این ترتیب، مباحث روشنفکری دینی و جلسات «</a:t>
            </a:r>
            <a:r>
              <a:rPr lang="fa-IR">
                <a:solidFill>
                  <a:srgbClr val="FF0000"/>
                </a:solidFill>
                <a:cs typeface="B Zar" panose="00000400000000000000" pitchFamily="2" charset="-78"/>
              </a:rPr>
              <a:t>حلقة کیان</a:t>
            </a:r>
            <a:r>
              <a:rPr lang="fa-IR">
                <a:cs typeface="B Zar" panose="00000400000000000000" pitchFamily="2" charset="-78"/>
              </a:rPr>
              <a:t>» و به ویژه نوشته ها و تأملات عبدالکریم سروش در متن مسائل و دغدغه های این گروه قرار گرفت (تاج زاده، </a:t>
            </a:r>
            <a:r>
              <a:rPr lang="en-US">
                <a:cs typeface="B Zar" panose="00000400000000000000" pitchFamily="2" charset="-78"/>
              </a:rPr>
              <a:t>1384</a:t>
            </a:r>
            <a:r>
              <a:rPr lang="fa-IR">
                <a:cs typeface="B Zar" panose="00000400000000000000" pitchFamily="2" charset="-78"/>
              </a:rPr>
              <a:t> : </a:t>
            </a:r>
            <a:r>
              <a:rPr lang="en-US">
                <a:cs typeface="B Zar" panose="00000400000000000000" pitchFamily="2" charset="-78"/>
              </a:rPr>
              <a:t>101</a:t>
            </a:r>
            <a:r>
              <a:rPr lang="fa-IR">
                <a:cs typeface="B Zar" panose="00000400000000000000" pitchFamily="2" charset="-78"/>
              </a:rPr>
              <a:t>؛ خاتمی، </a:t>
            </a:r>
            <a:r>
              <a:rPr lang="en-US">
                <a:cs typeface="B Zar" panose="00000400000000000000" pitchFamily="2" charset="-78"/>
              </a:rPr>
              <a:t>1384</a:t>
            </a:r>
            <a:r>
              <a:rPr lang="fa-IR">
                <a:cs typeface="B Zar" panose="00000400000000000000" pitchFamily="2" charset="-78"/>
              </a:rPr>
              <a:t>: </a:t>
            </a:r>
            <a:r>
              <a:rPr lang="en-US">
                <a:cs typeface="B Zar" panose="00000400000000000000" pitchFamily="2" charset="-78"/>
              </a:rPr>
              <a:t>(42</a:t>
            </a:r>
            <a:r>
              <a:rPr lang="fa-IR">
                <a:cs typeface="B Zar" panose="00000400000000000000" pitchFamily="2" charset="-78"/>
              </a:rPr>
              <a:t>.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3336064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سازمان مجاهدین انقلاب اسلامی گرچه در مدار این تحولات قرار داشت، بیشتر به جریان چپ روشنفکری دینی و نماد آن علی شریعتی نزدیک بود .مهم ترین نزاع فکری دهة هفتاد ایران در </a:t>
            </a:r>
            <a:r>
              <a:rPr lang="fa-IR" dirty="0" smtClean="0">
                <a:solidFill>
                  <a:srgbClr val="FF0000"/>
                </a:solidFill>
                <a:cs typeface="B Zar" panose="00000400000000000000" pitchFamily="2" charset="-78"/>
              </a:rPr>
              <a:t>دوگانۀ </a:t>
            </a:r>
            <a:r>
              <a:rPr lang="fa-IR" dirty="0">
                <a:solidFill>
                  <a:srgbClr val="FF0000"/>
                </a:solidFill>
                <a:cs typeface="B Zar" panose="00000400000000000000" pitchFamily="2" charset="-78"/>
              </a:rPr>
              <a:t>پوپری– هایدگری </a:t>
            </a:r>
            <a:r>
              <a:rPr lang="fa-IR" dirty="0">
                <a:cs typeface="B Zar" panose="00000400000000000000" pitchFamily="2" charset="-78"/>
              </a:rPr>
              <a:t>و نمایندگان ایرانی آن ها عبدالکریم سروش و رضا داوری اردکانی تجلی یافت. یکی از محورهای این نزاع به نحوة مواجهه با غرب برمی </a:t>
            </a:r>
            <a:r>
              <a:rPr lang="fa-IR">
                <a:cs typeface="B Zar" panose="00000400000000000000" pitchFamily="2" charset="-78"/>
              </a:rPr>
              <a:t>گشت</a:t>
            </a:r>
            <a:r>
              <a:rPr lang="fa-IR" smtClean="0">
                <a:cs typeface="B Zar" panose="00000400000000000000" pitchFamily="2" charset="-78"/>
              </a:rPr>
              <a:t>.</a:t>
            </a:r>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22767" y="3757613"/>
            <a:ext cx="1885950" cy="2419350"/>
          </a:xfrm>
          <a:prstGeom prst="rect">
            <a:avLst/>
          </a:prstGeom>
        </p:spPr>
      </p:pic>
      <p:pic>
        <p:nvPicPr>
          <p:cNvPr id="5" name="Picture 4"/>
          <p:cNvPicPr>
            <a:picLocks noChangeAspect="1"/>
          </p:cNvPicPr>
          <p:nvPr/>
        </p:nvPicPr>
        <p:blipFill>
          <a:blip r:embed="rId3"/>
          <a:stretch>
            <a:fillRect/>
          </a:stretch>
        </p:blipFill>
        <p:spPr>
          <a:xfrm>
            <a:off x="5541722" y="4440477"/>
            <a:ext cx="1187428" cy="1187428"/>
          </a:xfrm>
          <a:prstGeom prst="rect">
            <a:avLst/>
          </a:prstGeom>
        </p:spPr>
      </p:pic>
      <p:pic>
        <p:nvPicPr>
          <p:cNvPr id="7" name="Picture 6"/>
          <p:cNvPicPr>
            <a:picLocks noChangeAspect="1"/>
          </p:cNvPicPr>
          <p:nvPr/>
        </p:nvPicPr>
        <p:blipFill>
          <a:blip r:embed="rId4"/>
          <a:stretch>
            <a:fillRect/>
          </a:stretch>
        </p:blipFill>
        <p:spPr>
          <a:xfrm>
            <a:off x="7400468" y="3633788"/>
            <a:ext cx="1800225" cy="2543175"/>
          </a:xfrm>
          <a:prstGeom prst="rect">
            <a:avLst/>
          </a:prstGeom>
        </p:spPr>
      </p:pic>
    </p:spTree>
    <p:extLst>
      <p:ext uri="{BB962C8B-B14F-4D97-AF65-F5344CB8AC3E}">
        <p14:creationId xmlns:p14="http://schemas.microsoft.com/office/powerpoint/2010/main" val="272105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گفتارهای </a:t>
            </a:r>
            <a:r>
              <a:rPr lang="fa-IR" dirty="0">
                <a:cs typeface="B Zar" panose="00000400000000000000" pitchFamily="2" charset="-78"/>
              </a:rPr>
              <a:t>عدالت خواهانه و چپ گرایانه در انقلاب ایران سهمی بسزا داشتند. انقلاب در شعارهایش «مستضعفان»، «زاغه نشینان»، «کوخ نشینان»، «توده ها» و «فقرا» را فرامی خواند، آنان را می ستود و به </a:t>
            </a:r>
            <a:r>
              <a:rPr lang="fa-IR">
                <a:cs typeface="B Zar" panose="00000400000000000000" pitchFamily="2" charset="-78"/>
              </a:rPr>
              <a:t>ایشان </a:t>
            </a:r>
            <a:r>
              <a:rPr lang="fa-IR" smtClean="0">
                <a:cs typeface="B Zar" panose="00000400000000000000" pitchFamily="2" charset="-78"/>
              </a:rPr>
              <a:t>وعده می داد </a:t>
            </a:r>
            <a:r>
              <a:rPr lang="fa-IR" dirty="0">
                <a:cs typeface="B Zar" panose="00000400000000000000" pitchFamily="2" charset="-78"/>
              </a:rPr>
              <a:t>که میراث دار و میراث خوار </a:t>
            </a:r>
            <a:r>
              <a:rPr lang="fa-IR">
                <a:cs typeface="B Zar" panose="00000400000000000000" pitchFamily="2" charset="-78"/>
              </a:rPr>
              <a:t>انقلاب </a:t>
            </a:r>
            <a:r>
              <a:rPr lang="fa-IR" smtClean="0">
                <a:cs typeface="B Zar" panose="00000400000000000000" pitchFamily="2" charset="-78"/>
              </a:rPr>
              <a:t>اند</a:t>
            </a:r>
            <a:r>
              <a:rPr lang="fa-IR" baseline="30000" smtClean="0">
                <a:cs typeface="B Zar" panose="00000400000000000000" pitchFamily="2" charset="-78"/>
              </a:rPr>
              <a:t>.</a:t>
            </a:r>
            <a:r>
              <a:rPr lang="fa-IR" smtClean="0">
                <a:cs typeface="B Zar" panose="00000400000000000000" pitchFamily="2" charset="-78"/>
              </a:rPr>
              <a:t> همین </a:t>
            </a:r>
            <a:r>
              <a:rPr lang="fa-IR" dirty="0">
                <a:cs typeface="B Zar" panose="00000400000000000000" pitchFamily="2" charset="-78"/>
              </a:rPr>
              <a:t>گروه ها بخش عمده ای از پایگاه اجتماعی حکومت برآمده از انقلاب را شکل دادند. در خطبه ها و خطابه های دهة اول انقلاب، محرومان و مستضعفان در مقام ولی نعمتان انقلاب محترم شمرده می شدند و آنان صاحبان حقیقی کشور معرفی می شدند</a:t>
            </a:r>
            <a:r>
              <a:rPr lang="fa-IR">
                <a:cs typeface="B Zar" panose="00000400000000000000" pitchFamily="2" charset="-78"/>
              </a:rPr>
              <a:t>؛ </a:t>
            </a:r>
            <a:endParaRPr lang="fa-IR" dirty="0">
              <a:cs typeface="B Zar" panose="00000400000000000000" pitchFamily="2" charset="-78"/>
            </a:endParaRPr>
          </a:p>
        </p:txBody>
      </p:sp>
    </p:spTree>
    <p:extLst>
      <p:ext uri="{BB962C8B-B14F-4D97-AF65-F5344CB8AC3E}">
        <p14:creationId xmlns:p14="http://schemas.microsoft.com/office/powerpoint/2010/main" val="1072679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درحال یکه سروش امکان گزینش از میان محصولات متنوع تمدن غرب را ممکن و بلکه ضروری م یدانست، داوری غرب را کل یکپارچه ای تصویر می کرد که باید ی کجا آن را پذیرفت یا به کلی رد کرد (سروش ،</a:t>
            </a:r>
            <a:r>
              <a:rPr lang="en-US">
                <a:cs typeface="B Zar" panose="00000400000000000000" pitchFamily="2" charset="-78"/>
              </a:rPr>
              <a:t>1366</a:t>
            </a:r>
            <a:r>
              <a:rPr lang="fa-IR">
                <a:cs typeface="B Zar" panose="00000400000000000000" pitchFamily="2" charset="-78"/>
              </a:rPr>
              <a:t>؛ داوری،</a:t>
            </a:r>
            <a:r>
              <a:rPr lang="fa-IR" baseline="30000">
                <a:cs typeface="B Zar" panose="00000400000000000000" pitchFamily="2" charset="-78"/>
              </a:rPr>
              <a:t> </a:t>
            </a:r>
            <a:r>
              <a:rPr lang="en-US">
                <a:cs typeface="B Zar" panose="00000400000000000000" pitchFamily="2" charset="-78"/>
              </a:rPr>
              <a:t>1373</a:t>
            </a:r>
            <a:r>
              <a:rPr lang="fa-IR">
                <a:cs typeface="B Zar" panose="00000400000000000000" pitchFamily="2" charset="-78"/>
              </a:rPr>
              <a:t>؛ </a:t>
            </a:r>
            <a:r>
              <a:rPr lang="en-US">
                <a:cs typeface="B Zar" panose="00000400000000000000" pitchFamily="2" charset="-78"/>
              </a:rPr>
              <a:t>1393</a:t>
            </a:r>
            <a:r>
              <a:rPr lang="fa-IR">
                <a:cs typeface="B Zar" panose="00000400000000000000" pitchFamily="2" charset="-78"/>
              </a:rPr>
              <a:t>). سازمان مجاهدین انقلاب، جمهوری اسلامی را در متن ستیزه ای سیاسی و ایدئولوژیک و حتی امنیتی با غرب می دید و این انگاره مبنای نقد این تشکل بر هر دو سوی منازعۀ سروش- داوری بود.</a:t>
            </a:r>
          </a:p>
          <a:p>
            <a:endParaRPr lang="fa-IR"/>
          </a:p>
        </p:txBody>
      </p:sp>
      <p:sp>
        <p:nvSpPr>
          <p:cNvPr id="4" name="Flowchart: Connector 3"/>
          <p:cNvSpPr/>
          <p:nvPr/>
        </p:nvSpPr>
        <p:spPr>
          <a:xfrm>
            <a:off x="2693095" y="4359058"/>
            <a:ext cx="3419605" cy="1152394"/>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ستیزه ای سیاسی و ایدئولوژیک و حتی امنیتی</a:t>
            </a:r>
            <a:endParaRPr lang="fa-IR" sz="2000">
              <a:solidFill>
                <a:srgbClr val="FF0000"/>
              </a:solidFill>
            </a:endParaRPr>
          </a:p>
        </p:txBody>
      </p:sp>
    </p:spTree>
    <p:extLst>
      <p:ext uri="{BB962C8B-B14F-4D97-AF65-F5344CB8AC3E}">
        <p14:creationId xmlns:p14="http://schemas.microsoft.com/office/powerpoint/2010/main" val="1443000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رویکرد سروش به سبب «</a:t>
            </a:r>
            <a:r>
              <a:rPr lang="fa-IR" dirty="0">
                <a:solidFill>
                  <a:srgbClr val="FF0000"/>
                </a:solidFill>
                <a:cs typeface="B Zar" panose="00000400000000000000" pitchFamily="2" charset="-78"/>
              </a:rPr>
              <a:t>جزءنگری</a:t>
            </a:r>
            <a:r>
              <a:rPr lang="fa-IR" dirty="0">
                <a:cs typeface="B Zar" panose="00000400000000000000" pitchFamily="2" charset="-78"/>
              </a:rPr>
              <a:t>» و« نفی ماهیت برای غرب» </a:t>
            </a:r>
            <a:r>
              <a:rPr lang="fa-IR">
                <a:cs typeface="B Zar" panose="00000400000000000000" pitchFamily="2" charset="-78"/>
              </a:rPr>
              <a:t>متهم </a:t>
            </a:r>
            <a:r>
              <a:rPr lang="fa-IR" smtClean="0">
                <a:cs typeface="B Zar" panose="00000400000000000000" pitchFamily="2" charset="-78"/>
              </a:rPr>
              <a:t>می شود </a:t>
            </a:r>
            <a:r>
              <a:rPr lang="fa-IR" dirty="0">
                <a:cs typeface="B Zar" panose="00000400000000000000" pitchFamily="2" charset="-78"/>
              </a:rPr>
              <a:t>که به تسلیم دربرابر غرب راه می برد، «زیرا </a:t>
            </a:r>
            <a:r>
              <a:rPr lang="fa-IR">
                <a:cs typeface="B Zar" panose="00000400000000000000" pitchFamily="2" charset="-78"/>
              </a:rPr>
              <a:t>با </a:t>
            </a:r>
            <a:r>
              <a:rPr lang="fa-IR" smtClean="0">
                <a:cs typeface="B Zar" panose="00000400000000000000" pitchFamily="2" charset="-78"/>
              </a:rPr>
              <a:t>تبعیت </a:t>
            </a:r>
            <a:r>
              <a:rPr lang="fa-IR" dirty="0">
                <a:cs typeface="B Zar" panose="00000400000000000000" pitchFamily="2" charset="-78"/>
              </a:rPr>
              <a:t>از خرد عصر ،گزینش مورد نظر چیزی جز تبعیت از آن </a:t>
            </a:r>
            <a:r>
              <a:rPr lang="fa-IR" baseline="30000" dirty="0">
                <a:cs typeface="B Zar" panose="00000400000000000000" pitchFamily="2" charset="-78"/>
              </a:rPr>
              <a:t>[</a:t>
            </a:r>
            <a:r>
              <a:rPr lang="fa-IR" dirty="0">
                <a:cs typeface="B Zar" panose="00000400000000000000" pitchFamily="2" charset="-78"/>
              </a:rPr>
              <a:t> غرب</a:t>
            </a:r>
            <a:r>
              <a:rPr lang="fa-IR" baseline="30000" dirty="0">
                <a:cs typeface="B Zar" panose="00000400000000000000" pitchFamily="2" charset="-78"/>
              </a:rPr>
              <a:t>]</a:t>
            </a:r>
            <a:r>
              <a:rPr lang="fa-IR" dirty="0">
                <a:cs typeface="B Zar" panose="00000400000000000000" pitchFamily="2" charset="-78"/>
              </a:rPr>
              <a:t> درنخواهد آمد» </a:t>
            </a:r>
            <a:r>
              <a:rPr lang="fa-IR" dirty="0" smtClean="0">
                <a:cs typeface="B Zar" panose="00000400000000000000" pitchFamily="2" charset="-78"/>
              </a:rPr>
              <a:t>(عصر </a:t>
            </a:r>
            <a:r>
              <a:rPr lang="fa-IR" dirty="0">
                <a:cs typeface="B Zar" panose="00000400000000000000" pitchFamily="2" charset="-78"/>
              </a:rPr>
              <a:t>ما، شمارة </a:t>
            </a:r>
            <a:r>
              <a:rPr lang="en-US" dirty="0">
                <a:cs typeface="B Zar" panose="00000400000000000000" pitchFamily="2" charset="-78"/>
              </a:rPr>
              <a:t>24</a:t>
            </a:r>
            <a:r>
              <a:rPr lang="fa-IR" dirty="0">
                <a:cs typeface="B Zar" panose="00000400000000000000" pitchFamily="2" charset="-78"/>
              </a:rPr>
              <a:t>، </a:t>
            </a:r>
            <a:r>
              <a:rPr lang="en-US" dirty="0">
                <a:cs typeface="B Zar" panose="00000400000000000000" pitchFamily="2" charset="-78"/>
              </a:rPr>
              <a:t>29</a:t>
            </a:r>
            <a:r>
              <a:rPr lang="fa-IR" dirty="0">
                <a:cs typeface="B Zar" panose="00000400000000000000" pitchFamily="2" charset="-78"/>
              </a:rPr>
              <a:t> شهریور </a:t>
            </a:r>
            <a:r>
              <a:rPr lang="en-US" dirty="0" smtClean="0">
                <a:cs typeface="B Zar" panose="00000400000000000000" pitchFamily="2" charset="-78"/>
              </a:rPr>
              <a:t>1374</a:t>
            </a:r>
            <a:r>
              <a:rPr lang="fa-IR" dirty="0" smtClean="0">
                <a:cs typeface="B Zar" panose="00000400000000000000" pitchFamily="2" charset="-78"/>
              </a:rPr>
              <a:t>). </a:t>
            </a:r>
            <a:r>
              <a:rPr lang="fa-IR" dirty="0">
                <a:cs typeface="B Zar" panose="00000400000000000000" pitchFamily="2" charset="-78"/>
              </a:rPr>
              <a:t>به زعم نویسندگان عصر ما، دیدگاه داوری نیز همچون سروش در «</a:t>
            </a:r>
            <a:r>
              <a:rPr lang="fa-IR" dirty="0">
                <a:solidFill>
                  <a:srgbClr val="FF0000"/>
                </a:solidFill>
                <a:cs typeface="B Zar" panose="00000400000000000000" pitchFamily="2" charset="-78"/>
              </a:rPr>
              <a:t>شرایط عینی مواجهة امروزین ما با غرب</a:t>
            </a:r>
            <a:r>
              <a:rPr lang="fa-IR" dirty="0">
                <a:cs typeface="B Zar" panose="00000400000000000000" pitchFamily="2" charset="-78"/>
              </a:rPr>
              <a:t>» راه به جایی نمی برد </a:t>
            </a:r>
            <a:r>
              <a:rPr lang="fa-IR" dirty="0" smtClean="0">
                <a:cs typeface="B Zar" panose="00000400000000000000" pitchFamily="2" charset="-78"/>
              </a:rPr>
              <a:t>(عصر </a:t>
            </a:r>
            <a:r>
              <a:rPr lang="fa-IR" dirty="0">
                <a:cs typeface="B Zar" panose="00000400000000000000" pitchFamily="2" charset="-78"/>
              </a:rPr>
              <a:t>ما، شمارة </a:t>
            </a:r>
            <a:r>
              <a:rPr lang="en-US" dirty="0">
                <a:cs typeface="B Zar" panose="00000400000000000000" pitchFamily="2" charset="-78"/>
              </a:rPr>
              <a:t>25</a:t>
            </a:r>
            <a:r>
              <a:rPr lang="fa-IR" dirty="0">
                <a:cs typeface="B Zar" panose="00000400000000000000" pitchFamily="2" charset="-78"/>
              </a:rPr>
              <a:t>، </a:t>
            </a:r>
            <a:r>
              <a:rPr lang="en-US" dirty="0">
                <a:cs typeface="B Zar" panose="00000400000000000000" pitchFamily="2" charset="-78"/>
              </a:rPr>
              <a:t>17</a:t>
            </a:r>
            <a:r>
              <a:rPr lang="fa-IR" dirty="0">
                <a:cs typeface="B Zar" panose="00000400000000000000" pitchFamily="2" charset="-78"/>
              </a:rPr>
              <a:t> مهر </a:t>
            </a:r>
            <a:r>
              <a:rPr lang="en-US" dirty="0" smtClean="0">
                <a:cs typeface="B Zar" panose="00000400000000000000" pitchFamily="2" charset="-78"/>
              </a:rPr>
              <a:t>(1374</a:t>
            </a:r>
            <a:r>
              <a:rPr lang="fa-IR" dirty="0"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608838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فعالیت های فکری و پژوهشی دیگری در نهادهایی همچون مرکز تحقیقات استراتژیک ریاست جمهوری نیز جریان داشت، اما به  هیچ روی نباید تصور کرد که رخداد دوم خرداد زاییدة این محافل و مجامع بوده است، چه بسا از اساس برعکس باشد. پس از انتخابات دوم خرداد که نفس وقوع آن و نیز ابعاد و پیامدهایش غافلگیرکننده و برای بسیاری بهت آور بود، موافقان و مخالفان تلاش های زیادی انجام دادند تا ریشه ها و زمینه های این رخداد را بشناسند. به این ترتیب، بسیاری از تلاش های نظری و فکری پراکنده و نامنسجم پیشین به نحوی با عنوان حلقه های مختلف نظم یافتند. </a:t>
            </a:r>
            <a:endParaRPr lang="en-US">
              <a:cs typeface="B Zar" panose="00000400000000000000" pitchFamily="2" charset="-78"/>
            </a:endParaRPr>
          </a:p>
          <a:p>
            <a:endParaRPr lang="fa-IR"/>
          </a:p>
        </p:txBody>
      </p:sp>
      <p:sp>
        <p:nvSpPr>
          <p:cNvPr id="4" name="Explosion 2 3"/>
          <p:cNvSpPr/>
          <p:nvPr/>
        </p:nvSpPr>
        <p:spPr>
          <a:xfrm>
            <a:off x="838200" y="4360689"/>
            <a:ext cx="4359057" cy="1816274"/>
          </a:xfrm>
          <a:prstGeom prst="irregularSeal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تلاش های نظری و فکری پراکنده و نامنسجم پیشین</a:t>
            </a:r>
            <a:endParaRPr lang="fa-IR" sz="2000">
              <a:solidFill>
                <a:srgbClr val="FF0000"/>
              </a:solidFill>
            </a:endParaRPr>
          </a:p>
        </p:txBody>
      </p:sp>
    </p:spTree>
    <p:extLst>
      <p:ext uri="{BB962C8B-B14F-4D97-AF65-F5344CB8AC3E}">
        <p14:creationId xmlns:p14="http://schemas.microsoft.com/office/powerpoint/2010/main" val="2948253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این فضای فکری- که« چپ خط امام» درگیر آن بود- و فروپاشی شوروی و قرارگرفتن در جایگاه اپوزیسیون قانونی در کنار تغییر اجتماعی و فرهنگی گسترده در ایران پس از جنگ، این جریان را مستعد پذیرش تعبیرها و برداشت های تازه از نظم اجتماعی و سیاسی کرد. </a:t>
            </a:r>
            <a:endParaRPr lang="en-US" dirty="0">
              <a:cs typeface="B Zar" panose="00000400000000000000" pitchFamily="2" charset="-78"/>
            </a:endParaRPr>
          </a:p>
          <a:p>
            <a:pPr rtl="0"/>
            <a:r>
              <a:rPr lang="en-US" b="1" dirty="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928629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تغییرات </a:t>
            </a:r>
            <a:r>
              <a:rPr lang="fa-IR" b="1">
                <a:solidFill>
                  <a:srgbClr val="FF0000"/>
                </a:solidFill>
                <a:cs typeface="B Zar" panose="00000400000000000000" pitchFamily="2" charset="-78"/>
              </a:rPr>
              <a:t>اجتماعی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a:t>
            </a:r>
            <a:r>
              <a:rPr lang="fa-IR" dirty="0">
                <a:cs typeface="B Zar" panose="00000400000000000000" pitchFamily="2" charset="-78"/>
              </a:rPr>
              <a:t>نیمة اول دهة </a:t>
            </a:r>
            <a:r>
              <a:rPr lang="en-US" dirty="0">
                <a:cs typeface="B Zar" panose="00000400000000000000" pitchFamily="2" charset="-78"/>
              </a:rPr>
              <a:t>1370</a:t>
            </a:r>
            <a:r>
              <a:rPr lang="fa-IR" dirty="0">
                <a:cs typeface="B Zar" panose="00000400000000000000" pitchFamily="2" charset="-78"/>
              </a:rPr>
              <a:t> تغییرات جمعیتی و ظهور مسئله ای به نام جوانان و اوقات فراغت، گسترش شهرنشینی، افزایش سریع شمار دانشجویان و به ویژه دانشجویان دختر، برآمدن تدریجی زنان در هیئت یک نیروی اجتماعی، گسترش ابزارهای ارتباطی، تغییر سبک زندگی در بخش هایی از جامعه، رشد مصرف گرایی، پیدایش خواست ها و تقاضاهای جدید اجتماعی و نظایر آن سیمای جامعة ایرانی را دگرگون کرد .شواهد متنوع و واکنش ها و ابراز نگرانی مسئولان و پژوهش های موجود همه از نوعی تغییر فرهنگی و ارزشی در این دورة زمانی خبر می </a:t>
            </a:r>
            <a:r>
              <a:rPr lang="fa-IR">
                <a:cs typeface="B Zar" panose="00000400000000000000" pitchFamily="2" charset="-78"/>
              </a:rPr>
              <a:t>دادند</a:t>
            </a:r>
            <a:r>
              <a:rPr lang="fa-IR" smtClean="0">
                <a:cs typeface="B Zar" panose="00000400000000000000" pitchFamily="2" charset="-78"/>
              </a:rPr>
              <a:t>.</a:t>
            </a:r>
            <a:endParaRPr lang="fa-IR" dirty="0">
              <a:cs typeface="B Zar" panose="00000400000000000000" pitchFamily="2" charset="-78"/>
            </a:endParaRPr>
          </a:p>
        </p:txBody>
      </p:sp>
      <p:sp>
        <p:nvSpPr>
          <p:cNvPr id="4" name="Flowchart: Decision 3"/>
          <p:cNvSpPr/>
          <p:nvPr/>
        </p:nvSpPr>
        <p:spPr>
          <a:xfrm>
            <a:off x="3647161" y="4597052"/>
            <a:ext cx="4897677" cy="1077238"/>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برآمدن تدریجی زنان در هیئت یک نیروی اجتماعی</a:t>
            </a:r>
            <a:endParaRPr lang="fa-IR" sz="2000">
              <a:solidFill>
                <a:srgbClr val="FF0000"/>
              </a:solidFill>
            </a:endParaRPr>
          </a:p>
        </p:txBody>
      </p:sp>
    </p:spTree>
    <p:extLst>
      <p:ext uri="{BB962C8B-B14F-4D97-AF65-F5344CB8AC3E}">
        <p14:creationId xmlns:p14="http://schemas.microsoft.com/office/powerpoint/2010/main" val="1085667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هرچند دربارة سمت وسو و ابعاد این تغییر بحث های زیادی وجود دارد و نمی توان با ساده سازی آن را یک دست و منسجم و با تبعات یکسان در همة لایه های جامعه تصور کرد. درمجموع ،نیروهای اجتماعی جدیدی در صحنه پدیدار شده بودند که خواست ها و گرایش های جدیدی داشتند (ر. ک محسنی، </a:t>
            </a:r>
            <a:r>
              <a:rPr lang="en-US">
                <a:cs typeface="B Zar" panose="00000400000000000000" pitchFamily="2" charset="-78"/>
              </a:rPr>
              <a:t>1374</a:t>
            </a:r>
            <a:r>
              <a:rPr lang="fa-IR">
                <a:cs typeface="B Zar" panose="00000400000000000000" pitchFamily="2" charset="-78"/>
              </a:rPr>
              <a:t>؛ جنادله، </a:t>
            </a:r>
            <a:r>
              <a:rPr lang="en-US">
                <a:cs typeface="B Zar" panose="00000400000000000000" pitchFamily="2" charset="-78"/>
              </a:rPr>
              <a:t>(1386</a:t>
            </a:r>
            <a:r>
              <a:rPr lang="fa-IR">
                <a:cs typeface="B Zar" panose="00000400000000000000" pitchFamily="2" charset="-78"/>
              </a:rPr>
              <a:t>. پیامدهای ناخواستة سیاست تعدیل در کنار روندهای جهانی مانند گسترش ابزارهای ارتباطی در این تغییر اجتماعی و فرهنگی سهیم بودند. البته طیف هایی از درون نظام سیاسی آماده می شدند که این خواست ها را نمایندگی کنند .</a:t>
            </a:r>
            <a:endParaRPr lang="fa-IR" dirty="0">
              <a:cs typeface="B Zar" panose="00000400000000000000" pitchFamily="2" charset="-78"/>
            </a:endParaRPr>
          </a:p>
        </p:txBody>
      </p:sp>
    </p:spTree>
    <p:extLst>
      <p:ext uri="{BB962C8B-B14F-4D97-AF65-F5344CB8AC3E}">
        <p14:creationId xmlns:p14="http://schemas.microsoft.com/office/powerpoint/2010/main" val="2626464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انتخابات مجلس پنجم، اولین نمودهای سیاسی این تغییرات را عرضه کرد .انتخابات دوم خرداد، سویه های بیشتری از این تغییرات را آشکار ساخت. همین تغییرات اجتماعی- فرهنگی و شکاف های فعال اجتماعی زمینة بازگشت چپ خط امام به قدرت- </a:t>
            </a:r>
            <a:r>
              <a:rPr lang="fa-IR">
                <a:cs typeface="B Zar" panose="00000400000000000000" pitchFamily="2" charset="-78"/>
              </a:rPr>
              <a:t>و </a:t>
            </a:r>
            <a:r>
              <a:rPr lang="fa-IR" smtClean="0">
                <a:cs typeface="B Zar" panose="00000400000000000000" pitchFamily="2" charset="-78"/>
              </a:rPr>
              <a:t>این بار </a:t>
            </a:r>
            <a:r>
              <a:rPr lang="fa-IR" dirty="0">
                <a:cs typeface="B Zar" panose="00000400000000000000" pitchFamily="2" charset="-78"/>
              </a:rPr>
              <a:t>در هیئت اصلاح طلبی- را ممکن ساخت. حال اصلاح طلبان باید به این زمینة اجتماعی پاسخی درخور م </a:t>
            </a:r>
            <a:r>
              <a:rPr lang="fa-IR">
                <a:cs typeface="B Zar" panose="00000400000000000000" pitchFamily="2" charset="-78"/>
              </a:rPr>
              <a:t>یدادند</a:t>
            </a:r>
            <a:r>
              <a:rPr lang="fa-IR"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
        <p:nvSpPr>
          <p:cNvPr id="4" name="Flowchart: Process 3"/>
          <p:cNvSpPr/>
          <p:nvPr/>
        </p:nvSpPr>
        <p:spPr>
          <a:xfrm>
            <a:off x="4611666" y="4321479"/>
            <a:ext cx="2968668" cy="97703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شکاف های فعال اجتماعی</a:t>
            </a:r>
            <a:endParaRPr lang="fa-IR" sz="2000">
              <a:solidFill>
                <a:srgbClr val="FF0000"/>
              </a:solidFill>
            </a:endParaRPr>
          </a:p>
        </p:txBody>
      </p:sp>
    </p:spTree>
    <p:extLst>
      <p:ext uri="{BB962C8B-B14F-4D97-AF65-F5344CB8AC3E}">
        <p14:creationId xmlns:p14="http://schemas.microsoft.com/office/powerpoint/2010/main" val="2381113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تلاش برای پاسخگویی به ضرورت های یک «</a:t>
            </a:r>
            <a:r>
              <a:rPr lang="fa-IR">
                <a:solidFill>
                  <a:srgbClr val="FF0000"/>
                </a:solidFill>
                <a:cs typeface="B Zar" panose="00000400000000000000" pitchFamily="2" charset="-78"/>
              </a:rPr>
              <a:t>جامعة درحال تحول</a:t>
            </a:r>
            <a:r>
              <a:rPr lang="fa-IR">
                <a:solidFill>
                  <a:prstClr val="black"/>
                </a:solidFill>
                <a:cs typeface="B Zar" panose="00000400000000000000" pitchFamily="2" charset="-78"/>
              </a:rPr>
              <a:t>» به تولد مفاهیم توسع های تازه منجر شد: توسعة سیاسی، نوسازی سیاسی ،جامعة مدنی و حکومت قانون .البته تولد نه از این رو که کسی با این مفاهیم آشنا نبود، بلکه به این معنا که این مفاهیم از درسنامه ها و پژوهش ها و متون روشنفکرانه بیرون آمدند و به مبنایی برای بازسازی نظم اجتماعی و سیاسی بدل شدند</a:t>
            </a:r>
            <a:endParaRPr lang="fa-IR"/>
          </a:p>
        </p:txBody>
      </p:sp>
      <p:sp>
        <p:nvSpPr>
          <p:cNvPr id="4" name="Rectangle 3"/>
          <p:cNvSpPr/>
          <p:nvPr/>
        </p:nvSpPr>
        <p:spPr>
          <a:xfrm>
            <a:off x="2099553" y="4595719"/>
            <a:ext cx="7992894" cy="144655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این مفاهیم از درسنامه ها و پژوهش </a:t>
            </a:r>
            <a:r>
              <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ها </a:t>
            </a:r>
            <a:endParaRPr lang="fa-IR" sz="4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endParaRPr>
          </a:p>
          <a:p>
            <a:pPr algn="ctr"/>
            <a:r>
              <a:rPr lang="fa-IR" sz="4400" b="1" cap="none" spc="50" smtClean="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و </a:t>
            </a:r>
            <a:r>
              <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cs typeface="B Zar" panose="00000400000000000000" pitchFamily="2" charset="-78"/>
              </a:rPr>
              <a:t>متون روشنفکرانه بیرون آمدند </a:t>
            </a:r>
            <a:endPar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009150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رویکرد سازمان به «توسعه» پس از دوم </a:t>
            </a:r>
            <a:r>
              <a:rPr lang="fa-IR" b="1">
                <a:solidFill>
                  <a:srgbClr val="FF0000"/>
                </a:solidFill>
                <a:cs typeface="B Zar" panose="00000400000000000000" pitchFamily="2" charset="-78"/>
              </a:rPr>
              <a:t>خرداد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ناهمگونی </a:t>
            </a:r>
            <a:r>
              <a:rPr lang="fa-IR" dirty="0">
                <a:cs typeface="B Zar" panose="00000400000000000000" pitchFamily="2" charset="-78"/>
              </a:rPr>
              <a:t>ائتلاف حامیان خاتمی بیش از هر جای دیگر خود را در اقتصاد نشان م یداد. در یک سو کارگزارانِ تعدیل ساختاری اقتصاد بودند و در سوی دیگر «چپ گرایانی »که این سیاست را بحران زا و شکس تخورده و برباددهندة آرمان های نظام جمهوری </a:t>
            </a:r>
            <a:r>
              <a:rPr lang="fa-IR">
                <a:cs typeface="B Zar" panose="00000400000000000000" pitchFamily="2" charset="-78"/>
              </a:rPr>
              <a:t>اسلامی </a:t>
            </a:r>
            <a:r>
              <a:rPr lang="fa-IR" smtClean="0">
                <a:cs typeface="B Zar" panose="00000400000000000000" pitchFamily="2" charset="-78"/>
              </a:rPr>
              <a:t>می یافتند</a:t>
            </a:r>
            <a:r>
              <a:rPr lang="fa-IR" dirty="0">
                <a:cs typeface="B Zar" panose="00000400000000000000" pitchFamily="2" charset="-78"/>
              </a:rPr>
              <a:t>. با وجود مشکلات اقتصادی کشور، در جریان رقابت های انتخاباتی دیدگاه های سیاسی و فرهنگی نامزدها در کانون توجه افکار عمومی قرار گرفت؛ </a:t>
            </a:r>
            <a:r>
              <a:rPr lang="fa-IR" dirty="0">
                <a:solidFill>
                  <a:srgbClr val="FF0000"/>
                </a:solidFill>
                <a:cs typeface="B Zar" panose="00000400000000000000" pitchFamily="2" charset="-78"/>
              </a:rPr>
              <a:t>برای مثال ،روشن نبود که آیا در واقع اختلافی جدی میان دو نامزد اصلی بر سر الگوهای اقتصادی وجود دارد یا خیر</a:t>
            </a:r>
            <a:r>
              <a:rPr lang="fa-IR">
                <a:solidFill>
                  <a:srgbClr val="FF0000"/>
                </a:solidFill>
                <a:cs typeface="B Zar" panose="00000400000000000000" pitchFamily="2" charset="-78"/>
              </a:rPr>
              <a:t>. </a:t>
            </a:r>
            <a:endParaRPr lang="en-US" dirty="0">
              <a:solidFill>
                <a:srgbClr val="FF0000"/>
              </a:solidFill>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256049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رخداد دوم خرداد چنان جامعه و سیاست ایران را تکان داد که بسیاری چیزها دیگر به گذشته شبیه نبود. مفاهیم تازه و شعارهای نو سر برآوردند، نیروهای اجتماعی حاشی های همچون جوانان و زنان جلوة تازه ای یافتند و نظرگاه ها دربارة جامعة ایران و نیروها و خواست های اجتماعی مضمر در آن دگرگون شد. برای آن نیروهایی که به کانون حادثه نزدیک تر بودند و حاملان گفتار دوم خرداد شناخته می شدند، این تأثیرپذیری دوچندان بود. سازمان مجاهدین انقلاب اسلامی در جرگۀ این نیروها بود.</a:t>
            </a:r>
            <a:endParaRPr lang="fa-IR"/>
          </a:p>
        </p:txBody>
      </p:sp>
      <p:sp>
        <p:nvSpPr>
          <p:cNvPr id="4" name="Flowchart: Connector 3"/>
          <p:cNvSpPr/>
          <p:nvPr/>
        </p:nvSpPr>
        <p:spPr>
          <a:xfrm>
            <a:off x="4467616" y="4622104"/>
            <a:ext cx="3256767" cy="132775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cs typeface="B Zar" panose="00000400000000000000" pitchFamily="2" charset="-78"/>
              </a:rPr>
              <a:t> </a:t>
            </a:r>
            <a:r>
              <a:rPr lang="fa-IR" sz="2000">
                <a:solidFill>
                  <a:srgbClr val="FF0000"/>
                </a:solidFill>
                <a:cs typeface="B Zar" panose="00000400000000000000" pitchFamily="2" charset="-78"/>
              </a:rPr>
              <a:t>حاملان گفتار دوم خرداد</a:t>
            </a:r>
            <a:endParaRPr lang="fa-IR">
              <a:solidFill>
                <a:srgbClr val="FF0000"/>
              </a:solidFill>
            </a:endParaRPr>
          </a:p>
        </p:txBody>
      </p:sp>
    </p:spTree>
    <p:extLst>
      <p:ext uri="{BB962C8B-B14F-4D97-AF65-F5344CB8AC3E}">
        <p14:creationId xmlns:p14="http://schemas.microsoft.com/office/powerpoint/2010/main" val="43414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چنان که هر سیاستی با استناد به منافع و مصالح آنان توجیه می شد. نظام نوپای انقلابی رتوریک ضدغربی و ضدسرمایه داری داشت؛ هم الگوی سوسیالیستی را نفی می کرد و هم از راه سومی سخن می گفت که نه با «نابرابری» و «فساد» جهان غرب نسبتی داشت و نه با «الحاد» و «اشتراک» بلوک شرق .</a:t>
            </a:r>
          </a:p>
          <a:p>
            <a:endParaRPr lang="fa-IR"/>
          </a:p>
        </p:txBody>
      </p:sp>
      <p:sp>
        <p:nvSpPr>
          <p:cNvPr id="4" name="Flowchart: Process 3"/>
          <p:cNvSpPr/>
          <p:nvPr/>
        </p:nvSpPr>
        <p:spPr>
          <a:xfrm>
            <a:off x="2242159" y="4096011"/>
            <a:ext cx="2580362" cy="826718"/>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«نابرابری» و «فساد» جهان غرب</a:t>
            </a:r>
            <a:endParaRPr lang="fa-IR">
              <a:solidFill>
                <a:srgbClr val="FF0000"/>
              </a:solidFill>
            </a:endParaRPr>
          </a:p>
        </p:txBody>
      </p:sp>
      <p:sp>
        <p:nvSpPr>
          <p:cNvPr id="5" name="Flowchart: Process 4"/>
          <p:cNvSpPr/>
          <p:nvPr/>
        </p:nvSpPr>
        <p:spPr>
          <a:xfrm>
            <a:off x="6363222" y="4096011"/>
            <a:ext cx="2617940" cy="8267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a:solidFill>
                  <a:srgbClr val="FF0000"/>
                </a:solidFill>
                <a:cs typeface="B Zar" panose="00000400000000000000" pitchFamily="2" charset="-78"/>
              </a:rPr>
              <a:t>«الحاد» و «اشتراک» بلوک شرق </a:t>
            </a:r>
            <a:r>
              <a:rPr lang="fa-IR">
                <a:cs typeface="B Zar" panose="00000400000000000000" pitchFamily="2" charset="-78"/>
              </a:rPr>
              <a:t>.</a:t>
            </a:r>
            <a:endParaRPr lang="fa-IR">
              <a:cs typeface="B Zar" panose="00000400000000000000" pitchFamily="2" charset="-78"/>
            </a:endParaRPr>
          </a:p>
        </p:txBody>
      </p:sp>
      <p:sp>
        <p:nvSpPr>
          <p:cNvPr id="6" name="Plus 5"/>
          <p:cNvSpPr/>
          <p:nvPr/>
        </p:nvSpPr>
        <p:spPr>
          <a:xfrm>
            <a:off x="5254669" y="4258849"/>
            <a:ext cx="676405" cy="53861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27925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solidFill>
                  <a:srgbClr val="FF0000"/>
                </a:solidFill>
                <a:cs typeface="B Zar" panose="00000400000000000000" pitchFamily="2" charset="-78"/>
              </a:rPr>
              <a:t>سازمان مجاهدین انقلاب و توسعه پس از </a:t>
            </a:r>
            <a:r>
              <a:rPr lang="fa-IR" b="1">
                <a:solidFill>
                  <a:srgbClr val="FF0000"/>
                </a:solidFill>
                <a:cs typeface="B Zar" panose="00000400000000000000" pitchFamily="2" charset="-78"/>
              </a:rPr>
              <a:t>دوم </a:t>
            </a:r>
            <a:r>
              <a:rPr lang="fa-IR" b="1" smtClean="0">
                <a:solidFill>
                  <a:srgbClr val="FF0000"/>
                </a:solidFill>
                <a:cs typeface="B Zar" panose="00000400000000000000" pitchFamily="2" charset="-78"/>
              </a:rPr>
              <a:t>خرداد</a:t>
            </a:r>
            <a:r>
              <a:rPr lang="fa-IR" b="1">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ctr"/>
            <a:r>
              <a:rPr lang="fa-IR" b="1" smtClean="0">
                <a:solidFill>
                  <a:srgbClr val="00B0F0"/>
                </a:solidFill>
                <a:cs typeface="B Zar" panose="00000400000000000000" pitchFamily="2" charset="-78"/>
              </a:rPr>
              <a:t>نتایج </a:t>
            </a:r>
            <a:r>
              <a:rPr lang="fa-IR" b="1" dirty="0">
                <a:solidFill>
                  <a:srgbClr val="00B0F0"/>
                </a:solidFill>
                <a:cs typeface="B Zar" panose="00000400000000000000" pitchFamily="2" charset="-78"/>
              </a:rPr>
              <a:t>تحلیل </a:t>
            </a:r>
            <a:r>
              <a:rPr lang="fa-IR" b="1">
                <a:solidFill>
                  <a:srgbClr val="00B0F0"/>
                </a:solidFill>
                <a:cs typeface="B Zar" panose="00000400000000000000" pitchFamily="2" charset="-78"/>
              </a:rPr>
              <a:t>تماتیک </a:t>
            </a:r>
            <a:endParaRPr lang="fa-IR" b="1" smtClean="0">
              <a:solidFill>
                <a:srgbClr val="00B0F0"/>
              </a:solidFill>
              <a:cs typeface="B Zar" panose="00000400000000000000" pitchFamily="2" charset="-78"/>
            </a:endParaRPr>
          </a:p>
          <a:p>
            <a:pPr algn="ctr"/>
            <a:r>
              <a:rPr lang="fa-IR" smtClean="0">
                <a:cs typeface="B Zar" panose="00000400000000000000" pitchFamily="2" charset="-78"/>
              </a:rPr>
              <a:t>تحلیل </a:t>
            </a:r>
            <a:r>
              <a:rPr lang="fa-IR" dirty="0">
                <a:cs typeface="B Zar" panose="00000400000000000000" pitchFamily="2" charset="-78"/>
              </a:rPr>
              <a:t>تماتیک عصر ما- که در اواخر سال </a:t>
            </a:r>
            <a:r>
              <a:rPr lang="en-US" dirty="0">
                <a:cs typeface="B Zar" panose="00000400000000000000" pitchFamily="2" charset="-78"/>
              </a:rPr>
              <a:t>1380</a:t>
            </a:r>
            <a:r>
              <a:rPr lang="fa-IR" dirty="0">
                <a:cs typeface="B Zar" panose="00000400000000000000" pitchFamily="2" charset="-78"/>
              </a:rPr>
              <a:t> توقیف شد- و بیانیه های سازمان و مصاحبه ها و نوشته های اعضای آن بر پایة این پرسش ها سامان یافت: سازمان در پی استقرار کدام نظم اجتماعی است؟ این نظم چه مؤلفه هایی دارد و بر کدام تحلیل از ساخت سیاسی موجود و تحولات اجتماعی جاری متکی است؟ </a:t>
            </a:r>
            <a:endParaRPr lang="en-US" dirty="0">
              <a:cs typeface="B Zar" panose="00000400000000000000" pitchFamily="2" charset="-78"/>
            </a:endParaRPr>
          </a:p>
          <a:p>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900612" y="4397375"/>
            <a:ext cx="2390775" cy="1914525"/>
          </a:xfrm>
          <a:prstGeom prst="rect">
            <a:avLst/>
          </a:prstGeom>
        </p:spPr>
      </p:pic>
    </p:spTree>
    <p:extLst>
      <p:ext uri="{BB962C8B-B14F-4D97-AF65-F5344CB8AC3E}">
        <p14:creationId xmlns:p14="http://schemas.microsoft.com/office/powerpoint/2010/main" val="2305915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نوسازی </a:t>
            </a:r>
            <a:r>
              <a:rPr lang="fa-IR" b="1">
                <a:solidFill>
                  <a:srgbClr val="FF0000"/>
                </a:solidFill>
                <a:cs typeface="B Zar" panose="00000400000000000000" pitchFamily="2" charset="-78"/>
              </a:rPr>
              <a:t>سیاسی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مضمون </a:t>
            </a:r>
            <a:r>
              <a:rPr lang="fa-IR" dirty="0">
                <a:cs typeface="B Zar" panose="00000400000000000000" pitchFamily="2" charset="-78"/>
              </a:rPr>
              <a:t>کلیدی «کنش های اصلاح </a:t>
            </a:r>
            <a:r>
              <a:rPr lang="fa-IR" dirty="0" smtClean="0">
                <a:cs typeface="B Zar" panose="00000400000000000000" pitchFamily="2" charset="-78"/>
              </a:rPr>
              <a:t>طلبانۀ </a:t>
            </a:r>
            <a:r>
              <a:rPr lang="fa-IR" dirty="0">
                <a:cs typeface="B Zar" panose="00000400000000000000" pitchFamily="2" charset="-78"/>
              </a:rPr>
              <a:t>»سازمان مجاهدین انقلاب اسلامی و محتوای اصلی اصلاح طلبی به آن شکل که پس از دوم خرداد پدیدار شد، نوسازی سیاسی است. نوسازی سیاسی فقط یک دستور کار سیاسی نیست، بلکه فراتر از آن شکلی از </a:t>
            </a:r>
            <a:r>
              <a:rPr lang="fa-IR" dirty="0" smtClean="0">
                <a:cs typeface="B Zar" panose="00000400000000000000" pitchFamily="2" charset="-78"/>
              </a:rPr>
              <a:t>سازمان دادن </a:t>
            </a:r>
            <a:r>
              <a:rPr lang="fa-IR" dirty="0">
                <a:cs typeface="B Zar" panose="00000400000000000000" pitchFamily="2" charset="-78"/>
              </a:rPr>
              <a:t>دوبارة رابطة دولت- جامعه بر پایة مفاهیم توسعة سیاسی، قانون گرایی، بسط </a:t>
            </a:r>
            <a:r>
              <a:rPr lang="fa-IR" dirty="0" smtClean="0">
                <a:cs typeface="B Zar" panose="00000400000000000000" pitchFamily="2" charset="-78"/>
              </a:rPr>
              <a:t>جامعۀ </a:t>
            </a:r>
            <a:r>
              <a:rPr lang="fa-IR" dirty="0">
                <a:cs typeface="B Zar" panose="00000400000000000000" pitchFamily="2" charset="-78"/>
              </a:rPr>
              <a:t>مدنی و دموکراتیزاسیون است</a:t>
            </a:r>
            <a:r>
              <a:rPr lang="fa-IR">
                <a:cs typeface="B Zar" panose="00000400000000000000" pitchFamily="2" charset="-78"/>
              </a:rPr>
              <a:t>. </a:t>
            </a:r>
            <a:r>
              <a:rPr lang="fa-IR" smtClean="0">
                <a:cs typeface="B Zar" panose="00000400000000000000" pitchFamily="2" charset="-78"/>
              </a:rPr>
              <a:t>---------------------------------------</a:t>
            </a:r>
            <a:endParaRPr lang="fa-IR" dirty="0" smtClean="0">
              <a:cs typeface="B Zar" panose="00000400000000000000" pitchFamily="2" charset="-78"/>
            </a:endParaRPr>
          </a:p>
          <a:p>
            <a:pPr algn="l"/>
            <a:r>
              <a:rPr lang="en-US" baseline="30000" dirty="0">
                <a:cs typeface="B Zar" panose="00000400000000000000" pitchFamily="2" charset="-78"/>
              </a:rPr>
              <a:t>. Identification </a:t>
            </a:r>
            <a:r>
              <a:rPr lang="fa-IR" baseline="30000" dirty="0" smtClean="0">
                <a:cs typeface="B Zar" panose="00000400000000000000" pitchFamily="2" charset="-78"/>
              </a:rPr>
              <a:t>1</a:t>
            </a:r>
            <a:endParaRPr lang="en-US" baseline="30000" dirty="0">
              <a:cs typeface="B Zar" panose="00000400000000000000" pitchFamily="2" charset="-78"/>
            </a:endParaRPr>
          </a:p>
          <a:p>
            <a:pPr algn="l"/>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398765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گاه سنخی ای نهمانی</a:t>
            </a:r>
            <a:r>
              <a:rPr lang="fa-IR" sz="1400">
                <a:cs typeface="B Zar" panose="00000400000000000000" pitchFamily="2" charset="-78"/>
              </a:rPr>
              <a:t>1</a:t>
            </a:r>
            <a:r>
              <a:rPr lang="fa-IR">
                <a:cs typeface="B Zar" panose="00000400000000000000" pitchFamily="2" charset="-78"/>
              </a:rPr>
              <a:t> میان این مفاهیم با یکدیگر یا با پروژۀ نوسازی سیاسی برقرار می شد و در بیشتر گفته ها و نوشته ها نوعی تداخل معنایی میان این مقولات به وجود می آمد ،چنان که می توان از هرکدام از آن ها را شروع کرد و به دیگری رسید. در این بخش دربارة زمینة فکری و اجتماعی برآمدن این مفاهیم و نحوة صورت بندی آن ها پس از دوم خرداد و رویکرد سازمان مجاهدین انقلاب بحث می شود. </a:t>
            </a:r>
          </a:p>
          <a:p>
            <a:endParaRPr lang="fa-IR"/>
          </a:p>
        </p:txBody>
      </p:sp>
      <p:sp>
        <p:nvSpPr>
          <p:cNvPr id="4" name="Flowchart: Card 3"/>
          <p:cNvSpPr/>
          <p:nvPr/>
        </p:nvSpPr>
        <p:spPr>
          <a:xfrm>
            <a:off x="2480154" y="4384110"/>
            <a:ext cx="1565754" cy="889348"/>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00B0F0"/>
                </a:solidFill>
                <a:cs typeface="B Zar" panose="00000400000000000000" pitchFamily="2" charset="-78"/>
              </a:rPr>
              <a:t>نوسازی سیاسی</a:t>
            </a:r>
            <a:endParaRPr lang="fa-IR" sz="2400">
              <a:solidFill>
                <a:srgbClr val="00B0F0"/>
              </a:solidFill>
            </a:endParaRPr>
          </a:p>
        </p:txBody>
      </p:sp>
    </p:spTree>
    <p:extLst>
      <p:ext uri="{BB962C8B-B14F-4D97-AF65-F5344CB8AC3E}">
        <p14:creationId xmlns:p14="http://schemas.microsoft.com/office/powerpoint/2010/main" val="1352144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00B0F0"/>
                </a:solidFill>
                <a:cs typeface="B Zar" panose="00000400000000000000" pitchFamily="2" charset="-78"/>
              </a:rPr>
              <a:t>جامعة مدنی؛ «پروژة پروژه ها»: </a:t>
            </a:r>
            <a:endParaRPr lang="fa-IR">
              <a:solidFill>
                <a:srgbClr val="00B0F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a:t>
            </a:r>
            <a:r>
              <a:rPr lang="fa-IR" dirty="0">
                <a:cs typeface="B Zar" panose="00000400000000000000" pitchFamily="2" charset="-78"/>
              </a:rPr>
              <a:t>جمله مقولاتی که سیدمحمد خاتمی در جریان تبلیغات انتخاباتی سال </a:t>
            </a:r>
            <a:r>
              <a:rPr lang="en-US" dirty="0">
                <a:cs typeface="B Zar" panose="00000400000000000000" pitchFamily="2" charset="-78"/>
              </a:rPr>
              <a:t>1376</a:t>
            </a:r>
            <a:r>
              <a:rPr lang="fa-IR" dirty="0">
                <a:cs typeface="B Zar" panose="00000400000000000000" pitchFamily="2" charset="-78"/>
              </a:rPr>
              <a:t> مطرح کرد و از آن زمان تا همین امروز با نوسازی و توسعة سیاسی و گاه حتی با نفس توسعه و پیشرفت هم ارز و برابر تلقی می شود، مفهوم جامعة مدنی است. این مفهوم پیش از دوم خرداد نیز از نظر نویسندگان ایرانی غایب نبود و در نشریات آن دوره مطالبی در این باره نوشته می شد، اما با آغاز عصر اصلاحات «بسط جامعة مدنی» به پروژة سیاسی اصلی و هدف </a:t>
            </a:r>
            <a:r>
              <a:rPr lang="fa-IR" dirty="0" smtClean="0">
                <a:cs typeface="B Zar" panose="00000400000000000000" pitchFamily="2" charset="-78"/>
              </a:rPr>
              <a:t>عمدۀ </a:t>
            </a:r>
            <a:r>
              <a:rPr lang="fa-IR" dirty="0">
                <a:cs typeface="B Zar" panose="00000400000000000000" pitchFamily="2" charset="-78"/>
              </a:rPr>
              <a:t>اصلاح طلبان و بسیاری دیگر از کنشگران سیاسی و اجتماعی بدل شد. </a:t>
            </a:r>
            <a:endParaRPr lang="en-US" dirty="0">
              <a:cs typeface="B Zar" panose="00000400000000000000" pitchFamily="2" charset="-78"/>
            </a:endParaRPr>
          </a:p>
          <a:p>
            <a:endParaRPr lang="fa-IR" dirty="0">
              <a:cs typeface="B Zar" panose="00000400000000000000" pitchFamily="2" charset="-78"/>
            </a:endParaRPr>
          </a:p>
        </p:txBody>
      </p:sp>
      <p:sp>
        <p:nvSpPr>
          <p:cNvPr id="4" name="Explosion 1 3"/>
          <p:cNvSpPr/>
          <p:nvPr/>
        </p:nvSpPr>
        <p:spPr>
          <a:xfrm>
            <a:off x="4755715" y="4874256"/>
            <a:ext cx="2680570" cy="1302707"/>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جامعة مدنی</a:t>
            </a:r>
            <a:endParaRPr lang="fa-IR" sz="2800">
              <a:solidFill>
                <a:srgbClr val="FF0000"/>
              </a:solidFill>
            </a:endParaRPr>
          </a:p>
        </p:txBody>
      </p:sp>
    </p:spTree>
    <p:extLst>
      <p:ext uri="{BB962C8B-B14F-4D97-AF65-F5344CB8AC3E}">
        <p14:creationId xmlns:p14="http://schemas.microsoft.com/office/powerpoint/2010/main" val="161097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شاید این برداشت رایج که جامعة مدنی مجموعه ای از انجمن ها، نهادها ،تشکل ها و اتحادیه های حرفه ای و صنفی و داوطلبانة مستقل از دولت است نزدیک ترین برداشت به تصور اصلاح طلبان دربارة آن است. رئیس «دولت اصلاحات» در یکی از سخنرانی هایش احزاب، اصناف ،تشکل ها و انجمن ها را هستة اصلی جامعۀ مدنی معرفی می کند (خاتمی ،</a:t>
            </a:r>
            <a:r>
              <a:rPr lang="en-US">
                <a:cs typeface="B Zar" panose="00000400000000000000" pitchFamily="2" charset="-78"/>
              </a:rPr>
              <a:t>1379</a:t>
            </a:r>
            <a:r>
              <a:rPr lang="fa-IR">
                <a:cs typeface="B Zar" panose="00000400000000000000" pitchFamily="2" charset="-78"/>
              </a:rPr>
              <a:t>: </a:t>
            </a:r>
            <a:r>
              <a:rPr lang="en-US">
                <a:cs typeface="B Zar" panose="00000400000000000000" pitchFamily="2" charset="-78"/>
              </a:rPr>
              <a:t>(219</a:t>
            </a:r>
            <a:r>
              <a:rPr lang="fa-IR">
                <a:cs typeface="B Zar" panose="00000400000000000000" pitchFamily="2" charset="-78"/>
              </a:rPr>
              <a:t>. </a:t>
            </a:r>
            <a:endParaRPr lang="en-US">
              <a:cs typeface="B Zar" panose="00000400000000000000" pitchFamily="2" charset="-78"/>
            </a:endParaRPr>
          </a:p>
          <a:p>
            <a:endParaRPr lang="fa-IR"/>
          </a:p>
        </p:txBody>
      </p:sp>
      <p:sp>
        <p:nvSpPr>
          <p:cNvPr id="4" name="Flowchart: Process 3"/>
          <p:cNvSpPr/>
          <p:nvPr/>
        </p:nvSpPr>
        <p:spPr>
          <a:xfrm>
            <a:off x="4304778" y="4809994"/>
            <a:ext cx="3582444" cy="73903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احزاب، اصناف ،تشکل ها و انجمن ها</a:t>
            </a:r>
            <a:endParaRPr lang="fa-IR" sz="2000">
              <a:solidFill>
                <a:srgbClr val="FF0000"/>
              </a:solidFill>
            </a:endParaRPr>
          </a:p>
        </p:txBody>
      </p:sp>
    </p:spTree>
    <p:extLst>
      <p:ext uri="{BB962C8B-B14F-4D97-AF65-F5344CB8AC3E}">
        <p14:creationId xmlns:p14="http://schemas.microsoft.com/office/powerpoint/2010/main" val="677548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dirty="0">
                <a:cs typeface="B Zar" panose="00000400000000000000" pitchFamily="2" charset="-78"/>
              </a:rPr>
              <a:t>عصر ما در </a:t>
            </a:r>
            <a:r>
              <a:rPr lang="fa-IR" dirty="0" smtClean="0">
                <a:cs typeface="B Zar" panose="00000400000000000000" pitchFamily="2" charset="-78"/>
              </a:rPr>
              <a:t>شمارۀ </a:t>
            </a:r>
            <a:r>
              <a:rPr lang="en-US" dirty="0">
                <a:cs typeface="B Zar" panose="00000400000000000000" pitchFamily="2" charset="-78"/>
              </a:rPr>
              <a:t>117</a:t>
            </a:r>
            <a:r>
              <a:rPr lang="fa-IR" dirty="0">
                <a:cs typeface="B Zar" panose="00000400000000000000" pitchFamily="2" charset="-78"/>
              </a:rPr>
              <a:t> </a:t>
            </a:r>
            <a:r>
              <a:rPr lang="fa-IR" dirty="0" smtClean="0">
                <a:cs typeface="B Zar" panose="00000400000000000000" pitchFamily="2" charset="-78"/>
              </a:rPr>
              <a:t>(فروردین </a:t>
            </a:r>
            <a:r>
              <a:rPr lang="en-US" dirty="0" smtClean="0">
                <a:cs typeface="B Zar" panose="00000400000000000000" pitchFamily="2" charset="-78"/>
              </a:rPr>
              <a:t>(1378</a:t>
            </a:r>
            <a:r>
              <a:rPr lang="fa-IR" dirty="0" smtClean="0">
                <a:cs typeface="B Zar" panose="00000400000000000000" pitchFamily="2" charset="-78"/>
              </a:rPr>
              <a:t> جامعۀ </a:t>
            </a:r>
            <a:r>
              <a:rPr lang="fa-IR" dirty="0">
                <a:cs typeface="B Zar" panose="00000400000000000000" pitchFamily="2" charset="-78"/>
              </a:rPr>
              <a:t>مدنی را «</a:t>
            </a:r>
            <a:r>
              <a:rPr lang="fa-IR" dirty="0" smtClean="0">
                <a:cs typeface="B Zar" panose="00000400000000000000" pitchFamily="2" charset="-78"/>
              </a:rPr>
              <a:t>پروژۀ </a:t>
            </a:r>
            <a:r>
              <a:rPr lang="fa-IR" dirty="0">
                <a:cs typeface="B Zar" panose="00000400000000000000" pitchFamily="2" charset="-78"/>
              </a:rPr>
              <a:t>دیگر پروژه ها» نامید که </a:t>
            </a:r>
            <a:endParaRPr lang="en-US" dirty="0">
              <a:cs typeface="B Zar" panose="00000400000000000000" pitchFamily="2" charset="-78"/>
            </a:endParaRPr>
          </a:p>
          <a:p>
            <a:pPr algn="just"/>
            <a:r>
              <a:rPr lang="fa-IR" dirty="0">
                <a:cs typeface="B Zar" panose="00000400000000000000" pitchFamily="2" charset="-78"/>
              </a:rPr>
              <a:t>«شکل گیری و استحکام آن شرط تحقق و تداوم سایر پروژه های اجتماعی به شمار می آید». این «پروژة  پروژهها» چه بود؟ </a:t>
            </a:r>
            <a:r>
              <a:rPr lang="fa-IR" dirty="0">
                <a:solidFill>
                  <a:srgbClr val="FF0000"/>
                </a:solidFill>
                <a:cs typeface="B Zar" panose="00000400000000000000" pitchFamily="2" charset="-78"/>
              </a:rPr>
              <a:t>به راستی «</a:t>
            </a:r>
            <a:r>
              <a:rPr lang="fa-IR" dirty="0" smtClean="0">
                <a:solidFill>
                  <a:srgbClr val="FF0000"/>
                </a:solidFill>
                <a:cs typeface="B Zar" panose="00000400000000000000" pitchFamily="2" charset="-78"/>
              </a:rPr>
              <a:t>پروژۀ جامعۀ </a:t>
            </a:r>
            <a:r>
              <a:rPr lang="fa-IR" dirty="0">
                <a:solidFill>
                  <a:srgbClr val="FF0000"/>
                </a:solidFill>
                <a:cs typeface="B Zar" panose="00000400000000000000" pitchFamily="2" charset="-78"/>
              </a:rPr>
              <a:t>مدنی» چه بود و در چه مسیری به جریان افتاد؟ </a:t>
            </a:r>
            <a:r>
              <a:rPr lang="fa-IR" dirty="0">
                <a:cs typeface="B Zar" panose="00000400000000000000" pitchFamily="2" charset="-78"/>
              </a:rPr>
              <a:t>درعمل، این پروژه به روشنی تعریف نشد و به ویژه در محدودیت ها و ناسازه هایش کنکاش جدی نشد، اما از جنبة نظری باری بر دوش «</a:t>
            </a:r>
            <a:r>
              <a:rPr lang="fa-IR" dirty="0" smtClean="0">
                <a:cs typeface="B Zar" panose="00000400000000000000" pitchFamily="2" charset="-78"/>
              </a:rPr>
              <a:t>جامعۀ </a:t>
            </a:r>
            <a:r>
              <a:rPr lang="fa-IR" dirty="0">
                <a:cs typeface="B Zar" panose="00000400000000000000" pitchFamily="2" charset="-78"/>
              </a:rPr>
              <a:t>مدنی» قرار گرفت که بیش از ظرفیت آن بود</a:t>
            </a:r>
            <a:r>
              <a:rPr lang="fa-IR">
                <a:cs typeface="B Zar" panose="00000400000000000000" pitchFamily="2" charset="-78"/>
              </a:rPr>
              <a:t>؛ </a:t>
            </a:r>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667250" y="4896111"/>
            <a:ext cx="2857500" cy="1600200"/>
          </a:xfrm>
          <a:prstGeom prst="rect">
            <a:avLst/>
          </a:prstGeom>
        </p:spPr>
      </p:pic>
    </p:spTree>
    <p:extLst>
      <p:ext uri="{BB962C8B-B14F-4D97-AF65-F5344CB8AC3E}">
        <p14:creationId xmlns:p14="http://schemas.microsoft.com/office/powerpoint/2010/main" val="508303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برای نمونه، گاه افزایش شمار ان. جی. او ها از شاخص های تقویت جامعة مدنی شمرده می شد، درحالی که ممکن بود انگیزه های مختلفی در پس این نهادها باشد و شمار روزافزون آن ها دلیلی بر بسط جامعة مدنی نباشد، به ویژه آنکه نقش ان. جی. او ها در استقرار جامعة مدنی و پیشبرد فرایند توسعه یا روند دموکراتیزاسیون آن قدر مبهم است که تأکید مدام بر آن نه یک واقعیت مسلم پژوهشی یا گزارة تثبیت شدة نظری، بلکه «ایدئولوژی ان. جی. او» خوانده شده است (کلارک، </a:t>
            </a:r>
            <a:r>
              <a:rPr lang="en-US">
                <a:cs typeface="B Zar" panose="00000400000000000000" pitchFamily="2" charset="-78"/>
              </a:rPr>
              <a:t>1998</a:t>
            </a:r>
            <a:r>
              <a:rPr lang="fa-IR">
                <a:cs typeface="B Zar" panose="00000400000000000000" pitchFamily="2" charset="-78"/>
              </a:rPr>
              <a:t>: </a:t>
            </a:r>
            <a:r>
              <a:rPr lang="en-US">
                <a:cs typeface="B Zar" panose="00000400000000000000" pitchFamily="2" charset="-78"/>
              </a:rPr>
              <a:t>(40</a:t>
            </a:r>
            <a:r>
              <a:rPr lang="fa-IR">
                <a:cs typeface="B Zar" panose="00000400000000000000" pitchFamily="2" charset="-78"/>
              </a:rPr>
              <a:t>. وانگهی، منتقدان اقتصاد نئولیبرال استدلال می کنند ایدة جامعة مدنی مبتنی بر ان. جی. </a:t>
            </a:r>
            <a:endParaRPr lang="en-US">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4833090" y="4825717"/>
            <a:ext cx="2876550" cy="1590675"/>
          </a:xfrm>
          <a:prstGeom prst="rect">
            <a:avLst/>
          </a:prstGeom>
        </p:spPr>
      </p:pic>
    </p:spTree>
    <p:extLst>
      <p:ext uri="{BB962C8B-B14F-4D97-AF65-F5344CB8AC3E}">
        <p14:creationId xmlns:p14="http://schemas.microsoft.com/office/powerpoint/2010/main" val="5101311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اوها مستعد آن است که با دستور کار نئولیبرالی سازگار افتد. برای رادیکال ترها جامعة مدنی حتی ممکن است اسم رمز جهانی شدن و اجماع واشنگتن و برنامه های بانک جهانی و صندوق بین المللی پول باشد </a:t>
            </a:r>
            <a:r>
              <a:rPr lang="fa-IR" dirty="0" smtClean="0">
                <a:cs typeface="B Zar" panose="00000400000000000000" pitchFamily="2" charset="-78"/>
              </a:rPr>
              <a:t>(گونواردن </a:t>
            </a:r>
            <a:r>
              <a:rPr lang="fa-IR" dirty="0">
                <a:cs typeface="B Zar" panose="00000400000000000000" pitchFamily="2" charset="-78"/>
              </a:rPr>
              <a:t>و رانکین، </a:t>
            </a:r>
            <a:r>
              <a:rPr lang="en-US" dirty="0" smtClean="0">
                <a:cs typeface="B Zar" panose="00000400000000000000" pitchFamily="2" charset="-78"/>
              </a:rPr>
              <a:t>(2004</a:t>
            </a:r>
            <a:r>
              <a:rPr lang="fa-IR" dirty="0" smtClean="0">
                <a:cs typeface="B Zar" panose="00000400000000000000" pitchFamily="2" charset="-78"/>
              </a:rPr>
              <a:t>. </a:t>
            </a:r>
            <a:r>
              <a:rPr lang="fa-IR" dirty="0">
                <a:cs typeface="B Zar" panose="00000400000000000000" pitchFamily="2" charset="-78"/>
              </a:rPr>
              <a:t>درمجموع، نقش جامعة مدنی و به ویژه جامعة مدنی متکی بر ان. جی. او ها در «سیاست توسعه»</a:t>
            </a:r>
            <a:r>
              <a:rPr lang="en-US" baseline="30000" dirty="0">
                <a:cs typeface="B Zar" panose="00000400000000000000" pitchFamily="2" charset="-78"/>
              </a:rPr>
              <a:t>1</a:t>
            </a:r>
            <a:r>
              <a:rPr lang="fa-IR" dirty="0">
                <a:cs typeface="B Zar" panose="00000400000000000000" pitchFamily="2" charset="-78"/>
              </a:rPr>
              <a:t> نه تنها روشن و بدیهی نیست، بلکه نیازمند بازخوانی مجدد و مفهوم سازی گسترده تر است </a:t>
            </a:r>
            <a:r>
              <a:rPr lang="fa-IR" dirty="0" smtClean="0">
                <a:cs typeface="B Zar" panose="00000400000000000000" pitchFamily="2" charset="-78"/>
              </a:rPr>
              <a:t>(مرسر</a:t>
            </a:r>
            <a:r>
              <a:rPr lang="fa-IR" dirty="0">
                <a:cs typeface="B Zar" panose="00000400000000000000" pitchFamily="2" charset="-78"/>
              </a:rPr>
              <a:t>، </a:t>
            </a:r>
            <a:r>
              <a:rPr lang="en-US" dirty="0" smtClean="0">
                <a:cs typeface="B Zar" panose="00000400000000000000" pitchFamily="2" charset="-78"/>
              </a:rPr>
              <a:t>2002</a:t>
            </a:r>
            <a:r>
              <a:rPr lang="fa-IR" dirty="0"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368582" y="4337550"/>
            <a:ext cx="3948700" cy="1974350"/>
          </a:xfrm>
          <a:prstGeom prst="rect">
            <a:avLst/>
          </a:prstGeom>
        </p:spPr>
      </p:pic>
    </p:spTree>
    <p:extLst>
      <p:ext uri="{BB962C8B-B14F-4D97-AF65-F5344CB8AC3E}">
        <p14:creationId xmlns:p14="http://schemas.microsoft.com/office/powerpoint/2010/main" val="1423270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تأسیس حدود هفت هزار ان. جی .او در ابتدای دورة اصلاحات از جنبة کمّّی شایان تأمل بود، اما وابسته بودن بسیاری از این نهادها و سازمان ها به بودجه های دولتی و ساخت ناپایدار آن ها موجب شد این ان. جی .او ها ابتکار عمل و توان اثرگذاری تعیین کننده در جامعه و سیاست ایران نداشته باشند .</a:t>
            </a:r>
            <a:endParaRPr lang="en-US">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4588245" y="4480795"/>
            <a:ext cx="3190875" cy="1428750"/>
          </a:xfrm>
          <a:prstGeom prst="rect">
            <a:avLst/>
          </a:prstGeom>
        </p:spPr>
      </p:pic>
    </p:spTree>
    <p:extLst>
      <p:ext uri="{BB962C8B-B14F-4D97-AF65-F5344CB8AC3E}">
        <p14:creationId xmlns:p14="http://schemas.microsoft.com/office/powerpoint/2010/main" val="5856864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این واقعیت که با آغاز به کار دولت نهم فعالیت بیشتر ان. جی .او ها درعمل به سادگی و بدون چندان مقاومتی به محاق تعطیلی رفت، نشانة </a:t>
            </a:r>
            <a:r>
              <a:rPr lang="fa-IR" sz="3200" dirty="0">
                <a:solidFill>
                  <a:srgbClr val="FF0000"/>
                </a:solidFill>
                <a:cs typeface="B Zar" panose="00000400000000000000" pitchFamily="2" charset="-78"/>
              </a:rPr>
              <a:t>ضعف و شکنندگی آن ها </a:t>
            </a:r>
            <a:r>
              <a:rPr lang="fa-IR" dirty="0">
                <a:cs typeface="B Zar" panose="00000400000000000000" pitchFamily="2" charset="-78"/>
              </a:rPr>
              <a:t>بوده است. </a:t>
            </a:r>
            <a:endParaRPr lang="en-US" dirty="0">
              <a:cs typeface="B Zar" panose="00000400000000000000" pitchFamily="2" charset="-78"/>
            </a:endParaRPr>
          </a:p>
          <a:p>
            <a:r>
              <a:rPr lang="fa-IR" smtClean="0">
                <a:cs typeface="B Zar" panose="00000400000000000000" pitchFamily="2" charset="-78"/>
              </a:rPr>
              <a:t>. </a:t>
            </a:r>
            <a:endParaRPr lang="en-US" dirty="0">
              <a:cs typeface="B Zar" panose="00000400000000000000" pitchFamily="2" charset="-78"/>
            </a:endParaRPr>
          </a:p>
        </p:txBody>
      </p:sp>
    </p:spTree>
    <p:extLst>
      <p:ext uri="{BB962C8B-B14F-4D97-AF65-F5344CB8AC3E}">
        <p14:creationId xmlns:p14="http://schemas.microsoft.com/office/powerpoint/2010/main" val="280533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پس از آنکه نبرد قدرت در ایران پساانقلابی به سود گروه های طرفدار شکل گیری نظام جمهوری اسلامی خاتمه یافت، نوعی شکاف و اختلاف در میان خود این گروه ها پدیدار شد. دو گروه موسوم به «جناح بازار» یا «جناح راست» و «جناح رادیکال» یا «جناح چپ» در طرفین این شکاف قرار گرفتند. جناح چپ یا رادیکال با گرایش های عدالت خواهانه، دولت گرایانه، استقلال طلبانه </a:t>
            </a:r>
            <a:r>
              <a:rPr lang="fa-IR">
                <a:cs typeface="B Zar" panose="00000400000000000000" pitchFamily="2" charset="-78"/>
              </a:rPr>
              <a:t>و </a:t>
            </a:r>
            <a:r>
              <a:rPr lang="fa-IR" smtClean="0">
                <a:cs typeface="B Zar" panose="00000400000000000000" pitchFamily="2" charset="-78"/>
              </a:rPr>
              <a:t>مواضع ضدسرمایه داری و ضداستثماری شناخته </a:t>
            </a:r>
            <a:r>
              <a:rPr lang="fa-IR" dirty="0">
                <a:cs typeface="B Zar" panose="00000400000000000000" pitchFamily="2" charset="-78"/>
              </a:rPr>
              <a:t>می شد</a:t>
            </a:r>
            <a:r>
              <a:rPr lang="fa-IR">
                <a:cs typeface="B Zar" panose="00000400000000000000" pitchFamily="2" charset="-78"/>
              </a:rPr>
              <a:t>. </a:t>
            </a:r>
            <a:endParaRPr lang="fa-IR" dirty="0">
              <a:cs typeface="B Zar" panose="00000400000000000000" pitchFamily="2" charset="-78"/>
            </a:endParaRPr>
          </a:p>
        </p:txBody>
      </p:sp>
      <p:sp>
        <p:nvSpPr>
          <p:cNvPr id="4" name="Flowchart: Off-page Connector 3"/>
          <p:cNvSpPr/>
          <p:nvPr/>
        </p:nvSpPr>
        <p:spPr>
          <a:xfrm>
            <a:off x="1290181" y="4584526"/>
            <a:ext cx="2116899" cy="1164920"/>
          </a:xfrm>
          <a:prstGeom prst="flowChartOffpage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مواضع ضدسرمایه داری و ضداستثماری</a:t>
            </a:r>
            <a:endParaRPr lang="fa-IR" sz="2000">
              <a:solidFill>
                <a:srgbClr val="FF0000"/>
              </a:solidFill>
            </a:endParaRPr>
          </a:p>
        </p:txBody>
      </p:sp>
    </p:spTree>
    <p:extLst>
      <p:ext uri="{BB962C8B-B14F-4D97-AF65-F5344CB8AC3E}">
        <p14:creationId xmlns:p14="http://schemas.microsoft.com/office/powerpoint/2010/main" val="13533261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ادعایی گزاف و بی پایه است اگر «جامعۀ مدنی ایران» بدون هرگونه اثر یا کارکرد قلمداد شود. مسئله آن است که ساخت درونی و شاکلۀ جامعة مدنی ایران تناسبی با آن همه امید و انتظار برانگیخت هشده نداشته است. «پروژۀ جامعة مدنی» که حمایت از سازمان های مرد منهاد در قلب آن قرار داشت ،هرگز تعریف روشنی نیافت ،تناقض ها و شکاف های جامعة مدنی درحال تکوین ایران و نابسامانی ها و ناتوانی هایش به خوبی شناخته نشد و سرانجام نیز نتوانست منادی جامعه ای «توسعه یافته» و «دموکراتیک» و «بسامان» باشد؛ همان طورکه بسیاری از هواداران «پروژۀ جامعۀ مدنی» گمان می بردند</a:t>
            </a:r>
            <a:endParaRPr lang="fa-IR"/>
          </a:p>
        </p:txBody>
      </p:sp>
      <p:sp>
        <p:nvSpPr>
          <p:cNvPr id="4" name="Rectangle 3"/>
          <p:cNvSpPr/>
          <p:nvPr/>
        </p:nvSpPr>
        <p:spPr>
          <a:xfrm>
            <a:off x="950642" y="5159390"/>
            <a:ext cx="5806398" cy="923330"/>
          </a:xfrm>
          <a:prstGeom prst="rect">
            <a:avLst/>
          </a:prstGeom>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fa-IR" sz="5400" b="0" cap="none" spc="0">
                <a:ln w="0"/>
                <a:solidFill>
                  <a:srgbClr val="FF0000"/>
                </a:solidFill>
                <a:effectLst>
                  <a:reflection blurRad="6350" stA="53000" endA="300" endPos="35500" dir="5400000" sy="-90000" algn="bl" rotWithShape="0"/>
                </a:effectLst>
                <a:cs typeface="B Zar" panose="00000400000000000000" pitchFamily="2" charset="-78"/>
              </a:rPr>
              <a:t>هرگز تعریف روشنی نیافت </a:t>
            </a:r>
            <a:endParaRPr lang="fa-IR" sz="5400" b="0" cap="none" spc="0">
              <a:ln w="0"/>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6359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lvl="0" algn="ctr" rtl="0" fontAlgn="base"/>
            <a:r>
              <a:rPr lang="en-US" strike="sngStrike" baseline="-25000" dirty="0" smtClean="0">
                <a:cs typeface="B Zar" panose="00000400000000000000" pitchFamily="2" charset="-78"/>
              </a:rPr>
              <a:t>1-politics of development</a:t>
            </a:r>
            <a:endParaRPr lang="fa-IR" b="1" dirty="0" smtClean="0">
              <a:cs typeface="B Zar" panose="00000400000000000000" pitchFamily="2" charset="-78"/>
            </a:endParaRPr>
          </a:p>
          <a:p>
            <a:pPr algn="just"/>
            <a:r>
              <a:rPr lang="fa-IR" b="1" dirty="0" smtClean="0">
                <a:solidFill>
                  <a:srgbClr val="FF0000"/>
                </a:solidFill>
                <a:cs typeface="B Zar" panose="00000400000000000000" pitchFamily="2" charset="-78"/>
              </a:rPr>
              <a:t>توسعة </a:t>
            </a:r>
            <a:r>
              <a:rPr lang="fa-IR" b="1" dirty="0">
                <a:solidFill>
                  <a:srgbClr val="FF0000"/>
                </a:solidFill>
                <a:cs typeface="B Zar" panose="00000400000000000000" pitchFamily="2" charset="-78"/>
              </a:rPr>
              <a:t>سیاسی</a:t>
            </a:r>
            <a:r>
              <a:rPr lang="fa-IR" b="1" dirty="0">
                <a:cs typeface="B Zar" panose="00000400000000000000" pitchFamily="2" charset="-78"/>
              </a:rPr>
              <a:t>: </a:t>
            </a:r>
            <a:r>
              <a:rPr lang="fa-IR" dirty="0">
                <a:cs typeface="B Zar" panose="00000400000000000000" pitchFamily="2" charset="-78"/>
              </a:rPr>
              <a:t>«توسعة سیاسی» مفهومی دیگر بود که با انتخابات دوم خرداد </a:t>
            </a:r>
            <a:r>
              <a:rPr lang="en-US" dirty="0">
                <a:cs typeface="B Zar" panose="00000400000000000000" pitchFamily="2" charset="-78"/>
              </a:rPr>
              <a:t>1376</a:t>
            </a:r>
            <a:r>
              <a:rPr lang="fa-IR" dirty="0">
                <a:cs typeface="B Zar" panose="00000400000000000000" pitchFamily="2" charset="-78"/>
              </a:rPr>
              <a:t> به عرصة عمومی ایران راه یافت. این مفهوم نخست در «مرکز تحقیقات استراتژیک ریاست جمهوری» از یک «مقوله» به یک «پروژه» بدل شد </a:t>
            </a:r>
            <a:r>
              <a:rPr lang="fa-IR" dirty="0" smtClean="0">
                <a:cs typeface="B Zar" panose="00000400000000000000" pitchFamily="2" charset="-78"/>
              </a:rPr>
              <a:t>(حجاریان</a:t>
            </a:r>
            <a:r>
              <a:rPr lang="fa-IR" dirty="0">
                <a:cs typeface="B Zar" panose="00000400000000000000" pitchFamily="2" charset="-78"/>
              </a:rPr>
              <a:t>، </a:t>
            </a:r>
            <a:r>
              <a:rPr lang="en-US" dirty="0">
                <a:cs typeface="B Zar" panose="00000400000000000000" pitchFamily="2" charset="-78"/>
              </a:rPr>
              <a:t>1371</a:t>
            </a:r>
            <a:r>
              <a:rPr lang="fa-IR" dirty="0">
                <a:cs typeface="B Zar" panose="00000400000000000000" pitchFamily="2" charset="-78"/>
              </a:rPr>
              <a:t>؛ </a:t>
            </a:r>
            <a:r>
              <a:rPr lang="en-US" dirty="0" smtClean="0">
                <a:cs typeface="B Zar" panose="00000400000000000000" pitchFamily="2" charset="-78"/>
              </a:rPr>
              <a:t>(1372</a:t>
            </a:r>
            <a:r>
              <a:rPr lang="fa-IR" dirty="0" smtClean="0">
                <a:cs typeface="B Zar" panose="00000400000000000000" pitchFamily="2" charset="-78"/>
              </a:rPr>
              <a:t>. </a:t>
            </a:r>
            <a:r>
              <a:rPr lang="fa-IR" dirty="0">
                <a:cs typeface="B Zar" panose="00000400000000000000" pitchFamily="2" charset="-78"/>
              </a:rPr>
              <a:t>مفهوم </a:t>
            </a:r>
            <a:r>
              <a:rPr lang="fa-IR" dirty="0" smtClean="0">
                <a:cs typeface="B Zar" panose="00000400000000000000" pitchFamily="2" charset="-78"/>
              </a:rPr>
              <a:t>توسعۀ </a:t>
            </a:r>
            <a:r>
              <a:rPr lang="fa-IR" dirty="0">
                <a:cs typeface="B Zar" panose="00000400000000000000" pitchFamily="2" charset="-78"/>
              </a:rPr>
              <a:t>سیاسی در سال های پیش از دوم خرداد به محافل آکادمیک و سیاسی راه یافت و در تبلیغات انتخابات ریاست جمهوری سال </a:t>
            </a:r>
            <a:r>
              <a:rPr lang="en-US" dirty="0">
                <a:cs typeface="B Zar" panose="00000400000000000000" pitchFamily="2" charset="-78"/>
              </a:rPr>
              <a:t>1376</a:t>
            </a:r>
            <a:r>
              <a:rPr lang="fa-IR" dirty="0">
                <a:cs typeface="B Zar" panose="00000400000000000000" pitchFamily="2" charset="-78"/>
              </a:rPr>
              <a:t> در گسترة وسیع تری مطرح شد. پس از انتخابات ،</a:t>
            </a:r>
            <a:r>
              <a:rPr lang="fa-IR" dirty="0" smtClean="0">
                <a:cs typeface="B Zar" panose="00000400000000000000" pitchFamily="2" charset="-78"/>
              </a:rPr>
              <a:t>توسعۀ </a:t>
            </a:r>
            <a:r>
              <a:rPr lang="fa-IR" dirty="0">
                <a:cs typeface="B Zar" panose="00000400000000000000" pitchFamily="2" charset="-78"/>
              </a:rPr>
              <a:t>سیاسی به طور رسمی در دستور کار دولت قرار گرفت و به یک هدف عمدة «پروژة اصلاح» بدل شد. در این دوره، پژوهش های آکادمیک ،مقاله های علمی و مطالب ژورنالیستی بی شماری به توسعة سیاسی اختصاص یافت. </a:t>
            </a:r>
            <a:endParaRPr lang="en-US" dirty="0">
              <a:cs typeface="B Zar" panose="00000400000000000000" pitchFamily="2" charset="-78"/>
            </a:endParaRPr>
          </a:p>
          <a:p>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20273" y="5352267"/>
            <a:ext cx="1649391" cy="1649391"/>
          </a:xfrm>
          <a:prstGeom prst="rect">
            <a:avLst/>
          </a:prstGeom>
        </p:spPr>
      </p:pic>
    </p:spTree>
    <p:extLst>
      <p:ext uri="{BB962C8B-B14F-4D97-AF65-F5344CB8AC3E}">
        <p14:creationId xmlns:p14="http://schemas.microsoft.com/office/powerpoint/2010/main" val="23977604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لوسین پای در پژوهشی با عنوان «مفهوم توسعة سیاسی» که اکنون متنی کلاسیک </a:t>
            </a:r>
            <a:r>
              <a:rPr lang="fa-IR" dirty="0" smtClean="0">
                <a:cs typeface="B Zar" panose="00000400000000000000" pitchFamily="2" charset="-78"/>
              </a:rPr>
              <a:t>به شمار می آید</a:t>
            </a:r>
            <a:r>
              <a:rPr lang="fa-IR" dirty="0">
                <a:cs typeface="B Zar" panose="00000400000000000000" pitchFamily="2" charset="-78"/>
              </a:rPr>
              <a:t>، </a:t>
            </a:r>
            <a:r>
              <a:rPr lang="fa-IR" sz="3200" dirty="0">
                <a:solidFill>
                  <a:srgbClr val="FF0000"/>
                </a:solidFill>
                <a:cs typeface="B Zar" panose="00000400000000000000" pitchFamily="2" charset="-78"/>
              </a:rPr>
              <a:t>ده</a:t>
            </a:r>
            <a:r>
              <a:rPr lang="fa-IR" dirty="0">
                <a:cs typeface="B Zar" panose="00000400000000000000" pitchFamily="2" charset="-78"/>
              </a:rPr>
              <a:t> تعریف و برداشت متمایز از مفهوم توسعة سیاسی ارائه داده است. در دهمین تعریف ،توسعة سیاسی وجهی از فرایند چندبعدی تغییر اجتماعی </a:t>
            </a:r>
            <a:r>
              <a:rPr lang="fa-IR" dirty="0" smtClean="0">
                <a:cs typeface="B Zar" panose="00000400000000000000" pitchFamily="2" charset="-78"/>
              </a:rPr>
              <a:t>به شمار می آید </a:t>
            </a:r>
            <a:r>
              <a:rPr lang="en-US" baseline="30000" dirty="0">
                <a:cs typeface="B Zar" panose="00000400000000000000" pitchFamily="2" charset="-78"/>
              </a:rPr>
              <a:t>1965</a:t>
            </a:r>
            <a:r>
              <a:rPr lang="fa-IR" baseline="30000" dirty="0">
                <a:cs typeface="B Zar" panose="00000400000000000000" pitchFamily="2" charset="-78"/>
              </a:rPr>
              <a:t>(</a:t>
            </a:r>
            <a:r>
              <a:rPr lang="en-US" baseline="30000" dirty="0">
                <a:cs typeface="B Zar" panose="00000400000000000000" pitchFamily="2" charset="-78"/>
              </a:rPr>
              <a:t>(</a:t>
            </a:r>
            <a:r>
              <a:rPr lang="en-US" baseline="30000" dirty="0" err="1">
                <a:cs typeface="B Zar" panose="00000400000000000000" pitchFamily="2" charset="-78"/>
              </a:rPr>
              <a:t>Pye</a:t>
            </a:r>
            <a:r>
              <a:rPr lang="en-US" baseline="30000" dirty="0">
                <a:cs typeface="B Zar" panose="00000400000000000000" pitchFamily="2" charset="-78"/>
              </a:rPr>
              <a:t>, </a:t>
            </a:r>
            <a:r>
              <a:rPr lang="fa-IR" dirty="0">
                <a:cs typeface="B Zar" panose="00000400000000000000" pitchFamily="2" charset="-78"/>
              </a:rPr>
              <a:t>. «</a:t>
            </a:r>
            <a:r>
              <a:rPr lang="fa-IR" dirty="0" smtClean="0">
                <a:cs typeface="B Zar" panose="00000400000000000000" pitchFamily="2" charset="-78"/>
              </a:rPr>
              <a:t>پروژۀ </a:t>
            </a:r>
            <a:r>
              <a:rPr lang="fa-IR" dirty="0">
                <a:cs typeface="B Zar" panose="00000400000000000000" pitchFamily="2" charset="-78"/>
              </a:rPr>
              <a:t>توسعة سیاسی» آن گونه که در «</a:t>
            </a:r>
            <a:r>
              <a:rPr lang="fa-IR" dirty="0">
                <a:solidFill>
                  <a:srgbClr val="FF0000"/>
                </a:solidFill>
                <a:cs typeface="B Zar" panose="00000400000000000000" pitchFamily="2" charset="-78"/>
              </a:rPr>
              <a:t>عصر اصلاحات</a:t>
            </a:r>
            <a:r>
              <a:rPr lang="fa-IR" dirty="0">
                <a:cs typeface="B Zar" panose="00000400000000000000" pitchFamily="2" charset="-78"/>
              </a:rPr>
              <a:t>» در دستور کار قرار گرفت با این برداشت سازگار بود و از همین روی با نوسازی سیاسی و اجتماعی ارتباط وثیقی می یافت. </a:t>
            </a:r>
            <a:endParaRPr lang="en-US" dirty="0">
              <a:cs typeface="B Zar" panose="00000400000000000000" pitchFamily="2" charset="-78"/>
            </a:endParaRPr>
          </a:p>
          <a:p>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052164" y="4435475"/>
            <a:ext cx="2438400" cy="1876425"/>
          </a:xfrm>
          <a:prstGeom prst="rect">
            <a:avLst/>
          </a:prstGeom>
        </p:spPr>
      </p:pic>
    </p:spTree>
    <p:extLst>
      <p:ext uri="{BB962C8B-B14F-4D97-AF65-F5344CB8AC3E}">
        <p14:creationId xmlns:p14="http://schemas.microsoft.com/office/powerpoint/2010/main" val="18777645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پس از گذشت مدت کوتاهی از شروع به کار دولت خاتمی، عصر ما در </a:t>
            </a:r>
            <a:r>
              <a:rPr lang="fa-IR" dirty="0" smtClean="0">
                <a:cs typeface="B Zar" panose="00000400000000000000" pitchFamily="2" charset="-78"/>
              </a:rPr>
              <a:t>سرمقالۀ شمارۀ </a:t>
            </a:r>
            <a:r>
              <a:rPr lang="en-US" dirty="0">
                <a:cs typeface="B Zar" panose="00000400000000000000" pitchFamily="2" charset="-78"/>
              </a:rPr>
              <a:t>83</a:t>
            </a:r>
            <a:r>
              <a:rPr lang="fa-IR" dirty="0">
                <a:cs typeface="B Zar" panose="00000400000000000000" pitchFamily="2" charset="-78"/>
              </a:rPr>
              <a:t> </a:t>
            </a:r>
            <a:r>
              <a:rPr lang="fa-IR" dirty="0" smtClean="0">
                <a:cs typeface="B Zar" panose="00000400000000000000" pitchFamily="2" charset="-78"/>
              </a:rPr>
              <a:t>دربارۀ </a:t>
            </a:r>
            <a:r>
              <a:rPr lang="fa-IR" dirty="0">
                <a:cs typeface="B Zar" panose="00000400000000000000" pitchFamily="2" charset="-78"/>
              </a:rPr>
              <a:t>موانع فراروی توسعة سیاسی هشدار داد: «اجرای </a:t>
            </a:r>
            <a:r>
              <a:rPr lang="fa-IR" dirty="0" smtClean="0">
                <a:cs typeface="B Zar" panose="00000400000000000000" pitchFamily="2" charset="-78"/>
              </a:rPr>
              <a:t>پروژۀ توسعۀ </a:t>
            </a:r>
            <a:r>
              <a:rPr lang="fa-IR" dirty="0">
                <a:cs typeface="B Zar" panose="00000400000000000000" pitchFamily="2" charset="-78"/>
              </a:rPr>
              <a:t>سیاسی با مؤلفه های احترام به قانون و آزادی های قانونی افراد، حاکمیت قانون و رسمیت یافتن تکثر سیاسی یکی از مشکل ترین و دشوارترین وظایف دولت جدید به شمار می رود. حساسیت و صعوبت اجرای این پروژه ناشی از موانع ساختاری در فرهنگ سیاسی جامعة ما، عدم وفاق و عزم جدی کلیة نهادها و مسئولان نظام و نیز وجود گروه ها و باندهایی است که منافع و مطامع خود را در فقدان مؤلفه های فوق ارزیابی می کنند» </a:t>
            </a:r>
            <a:r>
              <a:rPr lang="fa-IR" dirty="0" smtClean="0">
                <a:cs typeface="B Zar" panose="00000400000000000000" pitchFamily="2" charset="-78"/>
              </a:rPr>
              <a:t>(عصر </a:t>
            </a:r>
            <a:r>
              <a:rPr lang="fa-IR" dirty="0">
                <a:cs typeface="B Zar" panose="00000400000000000000" pitchFamily="2" charset="-78"/>
              </a:rPr>
              <a:t>ما، شمارة </a:t>
            </a:r>
            <a:r>
              <a:rPr lang="en-US" dirty="0">
                <a:cs typeface="B Zar" panose="00000400000000000000" pitchFamily="2" charset="-78"/>
              </a:rPr>
              <a:t>83</a:t>
            </a:r>
            <a:r>
              <a:rPr lang="fa-IR" dirty="0">
                <a:cs typeface="B Zar" panose="00000400000000000000" pitchFamily="2" charset="-78"/>
              </a:rPr>
              <a:t> ، </a:t>
            </a:r>
            <a:r>
              <a:rPr lang="en-US" dirty="0">
                <a:cs typeface="B Zar" panose="00000400000000000000" pitchFamily="2" charset="-78"/>
              </a:rPr>
              <a:t>28</a:t>
            </a:r>
            <a:r>
              <a:rPr lang="fa-IR" dirty="0">
                <a:cs typeface="B Zar" panose="00000400000000000000" pitchFamily="2" charset="-78"/>
              </a:rPr>
              <a:t> آبان </a:t>
            </a:r>
            <a:r>
              <a:rPr lang="en-US" dirty="0" smtClean="0">
                <a:cs typeface="B Zar" panose="00000400000000000000" pitchFamily="2" charset="-78"/>
              </a:rPr>
              <a:t>(1376</a:t>
            </a:r>
            <a:r>
              <a:rPr lang="fa-IR" smtClean="0">
                <a:cs typeface="B Zar" panose="00000400000000000000" pitchFamily="2" charset="-78"/>
              </a:rPr>
              <a:t>. </a:t>
            </a:r>
            <a:endParaRPr lang="fa-IR" dirty="0">
              <a:cs typeface="B Zar" panose="00000400000000000000" pitchFamily="2" charset="-78"/>
            </a:endParaRPr>
          </a:p>
        </p:txBody>
      </p:sp>
      <p:sp>
        <p:nvSpPr>
          <p:cNvPr id="4" name="Rectangle 3"/>
          <p:cNvSpPr/>
          <p:nvPr/>
        </p:nvSpPr>
        <p:spPr>
          <a:xfrm>
            <a:off x="1629031" y="4971499"/>
            <a:ext cx="8533105" cy="923330"/>
          </a:xfrm>
          <a:prstGeom prst="rect">
            <a:avLst/>
          </a:prstGeom>
          <a:noFill/>
        </p:spPr>
        <p:txBody>
          <a:bodyPr wrap="none" lIns="91440" tIns="45720" rIns="91440" bIns="45720">
            <a:spAutoFit/>
          </a:bodyPr>
          <a:lstStyle/>
          <a:p>
            <a:pPr algn="ctr"/>
            <a:r>
              <a:rPr lang="fa-I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موانع ساختاری در فرهنگ سیاسی </a:t>
            </a:r>
            <a:endParaRPr lang="fa-IR"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29858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همان طورکه عصر ما پیش بینی کرده بود، موانع سختی پیش روی «پروژۀ توسعۀ سیاسی» قرار گرفت. از دید اصلاح طلبان، مشارکت و رقابت سیاسی از مجرای انتخابات آزاد، آزادی بیان و آزادی مطبوعات، حاکمیت قانون و تحزب و تکثر سیاسی عمده ترین شاخص های بودند که توسعة سیاسی را شکل می دادند. این شاخص ها چندان کمیت پذیر نیستند؛ بنابراین، ارزیابی موفقیت یا شکست «</a:t>
            </a:r>
            <a:r>
              <a:rPr lang="fa-IR">
                <a:solidFill>
                  <a:srgbClr val="FF0000"/>
                </a:solidFill>
                <a:cs typeface="B Zar" panose="00000400000000000000" pitchFamily="2" charset="-78"/>
              </a:rPr>
              <a:t>پروژۀ توسعۀ سیاسی</a:t>
            </a:r>
            <a:r>
              <a:rPr lang="fa-IR">
                <a:cs typeface="B Zar" panose="00000400000000000000" pitchFamily="2" charset="-78"/>
              </a:rPr>
              <a:t>» مقوله ای تفسیرپذیر است.</a:t>
            </a:r>
          </a:p>
          <a:p>
            <a:endParaRPr lang="fa-IR"/>
          </a:p>
        </p:txBody>
      </p:sp>
    </p:spTree>
    <p:extLst>
      <p:ext uri="{BB962C8B-B14F-4D97-AF65-F5344CB8AC3E}">
        <p14:creationId xmlns:p14="http://schemas.microsoft.com/office/powerpoint/2010/main" val="2029613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در نظر منتقدان، انتخابات شوراهای دوم، مجلس هفتم و ریاست جمهوری نهم قرائن قطعی شکست این پروژه بودند، اما مدافعان شواهد متفاوتی دال بر کامیابی نسبی این سیاست ارائه می کنند؛ از شکل گیری خواست ها و مطالبات تازه و برآمدن نیروهای اجتماعی «تحول خواه» تا عمومیت یافتن و همه گیرشدن گفتار دموکراتیک، چنانکه حتی مخالفان هم ناخواسته یا ناگزیر به زبان آن سخن می گویند. </a:t>
            </a:r>
            <a:endParaRPr lang="en-US" dirty="0">
              <a:cs typeface="B Zar" panose="00000400000000000000" pitchFamily="2" charset="-78"/>
            </a:endParaRPr>
          </a:p>
        </p:txBody>
      </p:sp>
      <p:sp>
        <p:nvSpPr>
          <p:cNvPr id="4" name="Rectangle 3"/>
          <p:cNvSpPr/>
          <p:nvPr/>
        </p:nvSpPr>
        <p:spPr>
          <a:xfrm>
            <a:off x="1679186" y="4595718"/>
            <a:ext cx="8057014"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fa-IR" sz="5400" b="1" cap="none" spc="50" dirty="0">
                <a:ln w="0"/>
                <a:solidFill>
                  <a:schemeClr val="bg2"/>
                </a:solidFill>
                <a:effectLst>
                  <a:innerShdw blurRad="63500" dist="50800" dir="13500000">
                    <a:srgbClr val="000000">
                      <a:alpha val="50000"/>
                    </a:srgbClr>
                  </a:innerShdw>
                </a:effectLst>
                <a:cs typeface="B Zar" panose="00000400000000000000" pitchFamily="2" charset="-78"/>
              </a:rPr>
              <a:t>همه گیرشدن گفتار دموکراتیک</a:t>
            </a:r>
            <a:endParaRPr lang="fa-IR" sz="5400" b="1" cap="none" spc="5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92051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اولویت نوسازی سیاسی دربرابر نوسازی </a:t>
            </a:r>
            <a:r>
              <a:rPr lang="fa-IR" b="1">
                <a:solidFill>
                  <a:srgbClr val="FF0000"/>
                </a:solidFill>
                <a:cs typeface="B Zar" panose="00000400000000000000" pitchFamily="2" charset="-78"/>
              </a:rPr>
              <a:t>اقتصادی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838200" y="2003046"/>
            <a:ext cx="10515600" cy="4351338"/>
          </a:xfrm>
        </p:spPr>
        <p:txBody>
          <a:bodyPr/>
          <a:lstStyle/>
          <a:p>
            <a:pPr algn="just"/>
            <a:r>
              <a:rPr lang="fa-IR" smtClean="0">
                <a:cs typeface="B Zar" panose="00000400000000000000" pitchFamily="2" charset="-78"/>
              </a:rPr>
              <a:t>پیش </a:t>
            </a:r>
            <a:r>
              <a:rPr lang="fa-IR" dirty="0" smtClean="0">
                <a:cs typeface="B Zar" panose="00000400000000000000" pitchFamily="2" charset="-78"/>
              </a:rPr>
              <a:t>تر دیدگاه های اقتصادی سازمان پیش از دوم خرداد و مواضع نقادانة آن در قبال سیاست تعدیل اقتصادی شرح داده شد .«عدالت اجتماعی»، «فقرزدایی»، «استقلال اقتصادی»، «توسعۀ غیرلیبرالی» و «</a:t>
            </a:r>
            <a:r>
              <a:rPr lang="fa-IR" sz="3200" dirty="0" smtClean="0">
                <a:solidFill>
                  <a:srgbClr val="FF0000"/>
                </a:solidFill>
                <a:cs typeface="B Zar" panose="00000400000000000000" pitchFamily="2" charset="-78"/>
              </a:rPr>
              <a:t>رانت زدایی از اقتصاد</a:t>
            </a:r>
            <a:r>
              <a:rPr lang="fa-IR" dirty="0" smtClean="0">
                <a:cs typeface="B Zar" panose="00000400000000000000" pitchFamily="2" charset="-78"/>
              </a:rPr>
              <a:t>» مضامین عمد های هستند که در عصر اصلاحات نیز تکرار می شوند. به طور خلاصه ،سازمان از مواضع گذشته عقب نمی نشیند: همچنان منتقد سرمایه داری است، دمی از نقد جهانی شدن یا  «جهانی سازی» بازنمی ایستد، عدالت اجتماعی را پاس می دارد، منتقد دائمی و سرسخت سیاست تعدیل است و... . </a:t>
            </a:r>
            <a:endParaRPr lang="en-US" dirty="0" smtClean="0">
              <a:cs typeface="B Zar" panose="00000400000000000000" pitchFamily="2" charset="-78"/>
            </a:endParaRPr>
          </a:p>
          <a:p>
            <a:endParaRPr lang="fa-IR" dirty="0" smtClean="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354270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سازمان مجاهدین انقلاب </a:t>
            </a:r>
            <a:r>
              <a:rPr lang="fa-IR" dirty="0" smtClean="0">
                <a:cs typeface="B Zar" panose="00000400000000000000" pitchFamily="2" charset="-78"/>
              </a:rPr>
              <a:t>همواره می کوشید </a:t>
            </a:r>
            <a:r>
              <a:rPr lang="fa-IR" dirty="0">
                <a:cs typeface="B Zar" panose="00000400000000000000" pitchFamily="2" charset="-78"/>
              </a:rPr>
              <a:t>واکنشی تئوریک به رخدادها و تحولات سیاسی نشان دهد. </a:t>
            </a:r>
            <a:r>
              <a:rPr lang="fa-IR" dirty="0" smtClean="0">
                <a:cs typeface="B Zar" panose="00000400000000000000" pitchFamily="2" charset="-78"/>
              </a:rPr>
              <a:t>مقالۀ </a:t>
            </a:r>
            <a:r>
              <a:rPr lang="fa-IR" dirty="0">
                <a:cs typeface="B Zar" panose="00000400000000000000" pitchFamily="2" charset="-78"/>
              </a:rPr>
              <a:t>«تحولات جناح بندی های سیاسی جامعه پس از دوم خرداد» که یک سال پس از شروع کار دولت خاتمی منتشر شد ،جمع بندی و تحلیل سازمان را دربارة «شکاف های اجتماعی- سیاسی پس از دوم خرداد» به روشنی پیش م ینهد. اساس تحلیل فوق این است که پس از دوم خرداد «تضاد آزادی خواهی و تمامیت خواهی عملاً به صورت فعال ترین شکاف اجتماعی درآمده است» </a:t>
            </a:r>
            <a:r>
              <a:rPr lang="fa-IR" dirty="0" smtClean="0">
                <a:cs typeface="B Zar" panose="00000400000000000000" pitchFamily="2" charset="-78"/>
              </a:rPr>
              <a:t>(عصر </a:t>
            </a:r>
            <a:r>
              <a:rPr lang="fa-IR" dirty="0">
                <a:cs typeface="B Zar" panose="00000400000000000000" pitchFamily="2" charset="-78"/>
              </a:rPr>
              <a:t>ما ،شمارة </a:t>
            </a:r>
            <a:r>
              <a:rPr lang="en-US" dirty="0">
                <a:cs typeface="B Zar" panose="00000400000000000000" pitchFamily="2" charset="-78"/>
              </a:rPr>
              <a:t>104</a:t>
            </a:r>
            <a:r>
              <a:rPr lang="fa-IR" dirty="0">
                <a:cs typeface="B Zar" panose="00000400000000000000" pitchFamily="2" charset="-78"/>
              </a:rPr>
              <a:t>، </a:t>
            </a:r>
            <a:r>
              <a:rPr lang="en-US" dirty="0">
                <a:cs typeface="B Zar" panose="00000400000000000000" pitchFamily="2" charset="-78"/>
              </a:rPr>
              <a:t>1</a:t>
            </a:r>
            <a:r>
              <a:rPr lang="fa-IR" dirty="0">
                <a:cs typeface="B Zar" panose="00000400000000000000" pitchFamily="2" charset="-78"/>
              </a:rPr>
              <a:t> مهر </a:t>
            </a:r>
            <a:r>
              <a:rPr lang="en-US" dirty="0" smtClean="0">
                <a:cs typeface="B Zar" panose="00000400000000000000" pitchFamily="2" charset="-78"/>
              </a:rPr>
              <a:t>(1377</a:t>
            </a:r>
            <a:r>
              <a:rPr lang="fa-IR" dirty="0" smtClean="0">
                <a:cs typeface="B Zar" panose="00000400000000000000" pitchFamily="2" charset="-78"/>
              </a:rPr>
              <a:t>. </a:t>
            </a:r>
            <a:r>
              <a:rPr lang="fa-IR" dirty="0">
                <a:cs typeface="B Zar" panose="00000400000000000000" pitchFamily="2" charset="-78"/>
              </a:rPr>
              <a:t>این مقاله منطق و مبنای ائتلاف های سیاسی جدید را باز می نماید: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9312160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محوریت شعارهای سیاسی نظیر حاکمیت قانون، آزادی و مشارکت مردم در تعیین سرنوشت خویش و کمرنگ شدن شعارهای اقتصادی، طیف های راست مدرن و چپ به دلیل وجوه اشتراکی درعمل در کنار یکدیگر قرار گرفتند. دو طیف با قوت و ضعف و از خاستگاه ها و قرائت های گاه متفاوت، طرفدار آزادی های قانونی، حفظ جمهوریت نظام، حاکمیت قانون، صیانت از حقوق و امنیت افراد، جامعة مدنی و توسعة سیاسی هستند و این امر نوعی یگانگی و اتحاد میان طیف های مذکور را تداعی می کند (پیشین). </a:t>
            </a:r>
            <a:endParaRPr lang="en-US">
              <a:cs typeface="B Zar" panose="00000400000000000000" pitchFamily="2" charset="-78"/>
            </a:endParaRPr>
          </a:p>
          <a:p>
            <a:endParaRPr lang="fa-IR"/>
          </a:p>
        </p:txBody>
      </p:sp>
      <p:sp>
        <p:nvSpPr>
          <p:cNvPr id="4" name="Explosion 1 3"/>
          <p:cNvSpPr/>
          <p:nvPr/>
        </p:nvSpPr>
        <p:spPr>
          <a:xfrm>
            <a:off x="838200" y="4711418"/>
            <a:ext cx="3319397" cy="1465545"/>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یگانگی و اتحاد</a:t>
            </a:r>
            <a:endParaRPr lang="fa-IR" sz="2000">
              <a:solidFill>
                <a:srgbClr val="FF0000"/>
              </a:solidFill>
            </a:endParaRPr>
          </a:p>
        </p:txBody>
      </p:sp>
    </p:spTree>
    <p:extLst>
      <p:ext uri="{BB962C8B-B14F-4D97-AF65-F5344CB8AC3E}">
        <p14:creationId xmlns:p14="http://schemas.microsoft.com/office/powerpoint/2010/main" val="2901544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dirty="0">
                <a:cs typeface="B Zar" panose="00000400000000000000" pitchFamily="2" charset="-78"/>
              </a:rPr>
              <a:t>از دید سازمان، «</a:t>
            </a:r>
            <a:r>
              <a:rPr lang="fa-IR" dirty="0">
                <a:solidFill>
                  <a:srgbClr val="FF0000"/>
                </a:solidFill>
                <a:cs typeface="B Zar" panose="00000400000000000000" pitchFamily="2" charset="-78"/>
              </a:rPr>
              <a:t>شکاف آزادی خواهی و </a:t>
            </a:r>
            <a:r>
              <a:rPr lang="fa-IR" dirty="0" smtClean="0">
                <a:solidFill>
                  <a:srgbClr val="FF0000"/>
                </a:solidFill>
                <a:cs typeface="B Zar" panose="00000400000000000000" pitchFamily="2" charset="-78"/>
              </a:rPr>
              <a:t>تمامیت خواهی</a:t>
            </a:r>
            <a:r>
              <a:rPr lang="fa-IR" dirty="0">
                <a:cs typeface="B Zar" panose="00000400000000000000" pitchFamily="2" charset="-78"/>
              </a:rPr>
              <a:t>» یا« آمریت و دموکراسی» تا پایان عصر اصلاحات و چه بسا تا امروز، فعال ترین شکاف اجتماعی </a:t>
            </a:r>
            <a:r>
              <a:rPr lang="fa-IR">
                <a:cs typeface="B Zar" panose="00000400000000000000" pitchFamily="2" charset="-78"/>
              </a:rPr>
              <a:t>باقی </a:t>
            </a:r>
            <a:r>
              <a:rPr lang="fa-IR" smtClean="0">
                <a:cs typeface="B Zar" panose="00000400000000000000" pitchFamily="2" charset="-78"/>
              </a:rPr>
              <a:t>می ماند </a:t>
            </a:r>
            <a:r>
              <a:rPr lang="fa-IR" dirty="0">
                <a:cs typeface="B Zar" panose="00000400000000000000" pitchFamily="2" charset="-78"/>
              </a:rPr>
              <a:t>و از آن زمان تاکنون این تلقی بر همة تحلیل ها و عملکردهای سازمان سایه می افکند.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68821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گروه تا سال </a:t>
            </a:r>
            <a:r>
              <a:rPr lang="en-US">
                <a:cs typeface="B Zar" panose="00000400000000000000" pitchFamily="2" charset="-78"/>
              </a:rPr>
              <a:t>1368</a:t>
            </a:r>
            <a:r>
              <a:rPr lang="fa-IR">
                <a:cs typeface="B Zar" panose="00000400000000000000" pitchFamily="2" charset="-78"/>
              </a:rPr>
              <a:t> نفوذ گسترده ای در هیئت حاکمه و به ویژه دولت داشت. با درگذشت بنیانگذار جمهوری اسلامی و تحولات سیاسی و اجتماعی، چپ سنتی به حاشیة قدرت رانده شد و در جایگاه نوعی «</a:t>
            </a:r>
            <a:r>
              <a:rPr lang="fa-IR">
                <a:solidFill>
                  <a:srgbClr val="FF0000"/>
                </a:solidFill>
                <a:cs typeface="B Zar" panose="00000400000000000000" pitchFamily="2" charset="-78"/>
              </a:rPr>
              <a:t>اپوزیسیون قانونی</a:t>
            </a:r>
            <a:r>
              <a:rPr lang="fa-IR">
                <a:cs typeface="B Zar" panose="00000400000000000000" pitchFamily="2" charset="-78"/>
              </a:rPr>
              <a:t>» درون حاکمیت قرار گرفت. با آغاز سیاست تعدیل اقتصادی که از جانب منتقدان «بنیادگرایی بازار» و «انقلابی ساکت درون انقلاب ایران» توصیف شده است (اباذری ،</a:t>
            </a:r>
            <a:r>
              <a:rPr lang="en-US">
                <a:cs typeface="B Zar" panose="00000400000000000000" pitchFamily="2" charset="-78"/>
              </a:rPr>
              <a:t>(1393</a:t>
            </a:r>
            <a:r>
              <a:rPr lang="fa-IR">
                <a:cs typeface="B Zar" panose="00000400000000000000" pitchFamily="2" charset="-78"/>
              </a:rPr>
              <a:t> ،</a:t>
            </a:r>
          </a:p>
          <a:p>
            <a:endParaRPr lang="fa-IR"/>
          </a:p>
        </p:txBody>
      </p:sp>
      <p:pic>
        <p:nvPicPr>
          <p:cNvPr id="4" name="Picture 3"/>
          <p:cNvPicPr>
            <a:picLocks noChangeAspect="1"/>
          </p:cNvPicPr>
          <p:nvPr/>
        </p:nvPicPr>
        <p:blipFill>
          <a:blip r:embed="rId2"/>
          <a:stretch>
            <a:fillRect/>
          </a:stretch>
        </p:blipFill>
        <p:spPr>
          <a:xfrm>
            <a:off x="838200" y="4740275"/>
            <a:ext cx="2905125" cy="1571625"/>
          </a:xfrm>
          <a:prstGeom prst="rect">
            <a:avLst/>
          </a:prstGeom>
        </p:spPr>
      </p:pic>
    </p:spTree>
    <p:extLst>
      <p:ext uri="{BB962C8B-B14F-4D97-AF65-F5344CB8AC3E}">
        <p14:creationId xmlns:p14="http://schemas.microsoft.com/office/powerpoint/2010/main" val="962924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«کمرنگ شدن شعارهای اقتصادی» و «محوریت شعارهای سیاسی» چرخشی در رویکرد سازمان به شمار می آید و حتی می توان آن را به منزلۀ نوعی تعدیل ایدئولوژیک- اگر نگوییم تغییر ایدئولوژیک- تلقی کرد .با وجود تمام تغییرات در فضای سیاسی جهانی و داخلی، سازمان مجاهدین انقلاب حتی در آستانة دوم خرداد همچنان «چپ گرا»، «عدالت خواه»، ضدسرمایه داری و منتقد نظام جهانی اقتصاد بود و شکاف اقتصادی را بسیار مهم و تعیین کننده می دانست. </a:t>
            </a:r>
            <a:r>
              <a:rPr lang="fa-IR" sz="3600">
                <a:solidFill>
                  <a:srgbClr val="FF0000"/>
                </a:solidFill>
                <a:cs typeface="B Zar" panose="00000400000000000000" pitchFamily="2" charset="-78"/>
              </a:rPr>
              <a:t>پس چه بودند آن دلایلی که سازمان را به تغییر در این نگاه فراخواندند؟ </a:t>
            </a:r>
            <a:r>
              <a:rPr lang="fa-IR">
                <a:cs typeface="B Zar" panose="00000400000000000000" pitchFamily="2" charset="-78"/>
              </a:rPr>
              <a:t>بر پایۀ تحلیل متون موجود و قراردادن آن ها در بافت بزرگ تر تحولات اجتماعی و سیاسی می توان موارد زیر را برشمرد: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25844473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اول</a:t>
            </a:r>
            <a:r>
              <a:rPr lang="fa-IR">
                <a:solidFill>
                  <a:srgbClr val="FF0000"/>
                </a:solidFill>
                <a:cs typeface="B Zar" panose="00000400000000000000" pitchFamily="2" charset="-78"/>
              </a:rPr>
              <a:t>: </a:t>
            </a:r>
            <a:r>
              <a:rPr lang="fa-IR" b="1">
                <a:solidFill>
                  <a:srgbClr val="FF0000"/>
                </a:solidFill>
                <a:cs typeface="B Zar" panose="00000400000000000000" pitchFamily="2" charset="-78"/>
              </a:rPr>
              <a:t>انتخابات دوم </a:t>
            </a:r>
            <a:r>
              <a:rPr lang="fa-IR" b="1">
                <a:solidFill>
                  <a:srgbClr val="FF0000"/>
                </a:solidFill>
                <a:cs typeface="B Zar" panose="00000400000000000000" pitchFamily="2" charset="-78"/>
              </a:rPr>
              <a:t>خرداد</a:t>
            </a:r>
            <a:r>
              <a:rPr lang="fa-IR">
                <a:solidFill>
                  <a:srgbClr val="FF0000"/>
                </a:solidFill>
                <a:cs typeface="B Zar" panose="00000400000000000000" pitchFamily="2" charset="-78"/>
              </a:rPr>
              <a:t>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a:t>
            </a:r>
            <a:r>
              <a:rPr lang="fa-IR" dirty="0">
                <a:cs typeface="B Zar" panose="00000400000000000000" pitchFamily="2" charset="-78"/>
              </a:rPr>
              <a:t>بیشتر </a:t>
            </a:r>
            <a:r>
              <a:rPr lang="fa-IR" dirty="0" smtClean="0">
                <a:cs typeface="B Zar" panose="00000400000000000000" pitchFamily="2" charset="-78"/>
              </a:rPr>
              <a:t>اصلاح طلبان </a:t>
            </a:r>
            <a:r>
              <a:rPr lang="fa-IR" dirty="0">
                <a:cs typeface="B Zar" panose="00000400000000000000" pitchFamily="2" charset="-78"/>
              </a:rPr>
              <a:t>یکی از اصلی ترین «پیام»های دوم خرداد و شاید مهم ترین «پیام» آن، کشف اراده به نوسازی سیاسی در عموم مردم ایران بود .</a:t>
            </a:r>
            <a:r>
              <a:rPr lang="fa-IR" dirty="0" smtClean="0">
                <a:cs typeface="B Zar" panose="00000400000000000000" pitchFamily="2" charset="-78"/>
              </a:rPr>
              <a:t>نظریه پردازان </a:t>
            </a:r>
            <a:r>
              <a:rPr lang="fa-IR" dirty="0">
                <a:cs typeface="B Zar" panose="00000400000000000000" pitchFamily="2" charset="-78"/>
              </a:rPr>
              <a:t>و استراتژیست های اصلا حطلب، همچون تمام تحلیلگران، این انتخاب را به گرایش عمیق جامعة «جوان »و «نوگرا »و «</a:t>
            </a:r>
            <a:r>
              <a:rPr lang="fa-IR" dirty="0" smtClean="0">
                <a:cs typeface="B Zar" panose="00000400000000000000" pitchFamily="2" charset="-78"/>
              </a:rPr>
              <a:t>مشارکت طلب </a:t>
            </a:r>
            <a:r>
              <a:rPr lang="fa-IR" dirty="0">
                <a:cs typeface="B Zar" panose="00000400000000000000" pitchFamily="2" charset="-78"/>
              </a:rPr>
              <a:t>»ایران به آزادی، دموکراسی ،</a:t>
            </a:r>
            <a:r>
              <a:rPr lang="fa-IR" dirty="0" smtClean="0">
                <a:cs typeface="B Zar" panose="00000400000000000000" pitchFamily="2" charset="-78"/>
              </a:rPr>
              <a:t>توسعۀ </a:t>
            </a:r>
            <a:r>
              <a:rPr lang="fa-IR" dirty="0">
                <a:cs typeface="B Zar" panose="00000400000000000000" pitchFamily="2" charset="-78"/>
              </a:rPr>
              <a:t>سیاسی، </a:t>
            </a:r>
            <a:r>
              <a:rPr lang="fa-IR" dirty="0" smtClean="0">
                <a:cs typeface="B Zar" panose="00000400000000000000" pitchFamily="2" charset="-78"/>
              </a:rPr>
              <a:t>جامعۀ </a:t>
            </a:r>
            <a:r>
              <a:rPr lang="fa-IR" dirty="0">
                <a:cs typeface="B Zar" panose="00000400000000000000" pitchFamily="2" charset="-78"/>
              </a:rPr>
              <a:t>مدنی و گفت وگو و مراوده با جهان تفسیر کردند. </a:t>
            </a:r>
            <a:endParaRPr lang="en-US" dirty="0">
              <a:cs typeface="B Zar" panose="00000400000000000000" pitchFamily="2" charset="-78"/>
            </a:endParaRPr>
          </a:p>
          <a:p>
            <a:endParaRPr lang="fa-IR" dirty="0">
              <a:cs typeface="B Zar" panose="00000400000000000000" pitchFamily="2" charset="-78"/>
            </a:endParaRPr>
          </a:p>
        </p:txBody>
      </p:sp>
      <p:sp>
        <p:nvSpPr>
          <p:cNvPr id="4" name="Flowchart: Connector 3"/>
          <p:cNvSpPr/>
          <p:nvPr/>
        </p:nvSpPr>
        <p:spPr>
          <a:xfrm>
            <a:off x="4843397" y="4849205"/>
            <a:ext cx="2505206" cy="132775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کشف اراده به نوسازی سیاسی</a:t>
            </a:r>
            <a:endParaRPr lang="fa-IR" sz="2000" b="1">
              <a:solidFill>
                <a:srgbClr val="FF0000"/>
              </a:solidFill>
            </a:endParaRPr>
          </a:p>
        </p:txBody>
      </p:sp>
    </p:spTree>
    <p:extLst>
      <p:ext uri="{BB962C8B-B14F-4D97-AF65-F5344CB8AC3E}">
        <p14:creationId xmlns:p14="http://schemas.microsoft.com/office/powerpoint/2010/main" val="29932190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دوم: تحلیل ساخت </a:t>
            </a:r>
            <a:r>
              <a:rPr lang="fa-IR" b="1">
                <a:solidFill>
                  <a:srgbClr val="FF0000"/>
                </a:solidFill>
                <a:cs typeface="B Zar" panose="00000400000000000000" pitchFamily="2" charset="-78"/>
              </a:rPr>
              <a:t>سیاسی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a:t>
            </a:r>
            <a:r>
              <a:rPr lang="fa-IR" dirty="0" smtClean="0">
                <a:cs typeface="B Zar" panose="00000400000000000000" pitchFamily="2" charset="-78"/>
              </a:rPr>
              <a:t>مرور </a:t>
            </a:r>
            <a:r>
              <a:rPr lang="fa-IR" dirty="0">
                <a:cs typeface="B Zar" panose="00000400000000000000" pitchFamily="2" charset="-78"/>
              </a:rPr>
              <a:t>اصلاح طلبان به این نظرگاه متمایل شدند که سیستم یا </a:t>
            </a:r>
            <a:r>
              <a:rPr lang="fa-IR" dirty="0" smtClean="0">
                <a:cs typeface="B Zar" panose="00000400000000000000" pitchFamily="2" charset="-78"/>
              </a:rPr>
              <a:t>صورت بندی </a:t>
            </a:r>
            <a:r>
              <a:rPr lang="fa-IR" dirty="0">
                <a:cs typeface="B Zar" panose="00000400000000000000" pitchFamily="2" charset="-78"/>
              </a:rPr>
              <a:t>اقتصادی- اجتماعی ایران از سنخی است که فقط با اصلاح ساخت قدرت حل سایر مشکلات اعم از اقتصادی و اجتماعی </a:t>
            </a:r>
            <a:r>
              <a:rPr lang="fa-IR">
                <a:cs typeface="B Zar" panose="00000400000000000000" pitchFamily="2" charset="-78"/>
              </a:rPr>
              <a:t>ممکن </a:t>
            </a:r>
            <a:r>
              <a:rPr lang="fa-IR" smtClean="0">
                <a:cs typeface="B Zar" panose="00000400000000000000" pitchFamily="2" charset="-78"/>
              </a:rPr>
              <a:t>می شود</a:t>
            </a:r>
            <a:r>
              <a:rPr lang="fa-IR" dirty="0">
                <a:cs typeface="B Zar" panose="00000400000000000000" pitchFamily="2" charset="-78"/>
              </a:rPr>
              <a:t>. این دیدگاه هر روز در میان آنان قوت بیشتری م ییافت که هرگونه اصلاحی لاجرم از مسیر اصلاح سیاسی </a:t>
            </a:r>
            <a:r>
              <a:rPr lang="fa-IR">
                <a:cs typeface="B Zar" panose="00000400000000000000" pitchFamily="2" charset="-78"/>
              </a:rPr>
              <a:t>عبور </a:t>
            </a:r>
            <a:r>
              <a:rPr lang="fa-IR" smtClean="0">
                <a:cs typeface="B Zar" panose="00000400000000000000" pitchFamily="2" charset="-78"/>
              </a:rPr>
              <a:t>می کند</a:t>
            </a:r>
            <a:r>
              <a:rPr lang="fa-IR" dirty="0">
                <a:cs typeface="B Zar" panose="00000400000000000000" pitchFamily="2" charset="-78"/>
              </a:rPr>
              <a:t>. این تحلیل در سال های بعدی نیز تکرار شد .محسن آرمین در سخنانی در فروردین </a:t>
            </a:r>
            <a:r>
              <a:rPr lang="en-US" dirty="0">
                <a:cs typeface="B Zar" panose="00000400000000000000" pitchFamily="2" charset="-78"/>
              </a:rPr>
              <a:t>1388</a:t>
            </a:r>
            <a:r>
              <a:rPr lang="fa-IR" dirty="0">
                <a:cs typeface="B Zar" panose="00000400000000000000" pitchFamily="2" charset="-78"/>
              </a:rPr>
              <a:t> مشکلات اقتصادی و «</a:t>
            </a:r>
            <a:r>
              <a:rPr lang="fa-IR" dirty="0">
                <a:solidFill>
                  <a:srgbClr val="FF0000"/>
                </a:solidFill>
                <a:cs typeface="B Zar" panose="00000400000000000000" pitchFamily="2" charset="-78"/>
              </a:rPr>
              <a:t>نان و معیشت مردم</a:t>
            </a:r>
            <a:r>
              <a:rPr lang="fa-IR" dirty="0">
                <a:cs typeface="B Zar" panose="00000400000000000000" pitchFamily="2" charset="-78"/>
              </a:rPr>
              <a:t>» را مهم ترین مسئلة کشور معرفی کرد. همچنین ،وی تأکید کرد «حل مشکلات اقتصادی در گرو حل مشکلات سیاسی است» و «مشکلات اقتصادی راهکار سیاسی دارد» </a:t>
            </a:r>
            <a:r>
              <a:rPr lang="fa-IR" dirty="0" smtClean="0">
                <a:cs typeface="B Zar" panose="00000400000000000000" pitchFamily="2" charset="-78"/>
              </a:rPr>
              <a:t>(ایسنا </a:t>
            </a:r>
            <a:r>
              <a:rPr lang="fa-IR" dirty="0">
                <a:cs typeface="B Zar" panose="00000400000000000000" pitchFamily="2" charset="-78"/>
              </a:rPr>
              <a:t>،</a:t>
            </a:r>
            <a:r>
              <a:rPr lang="en-US" dirty="0">
                <a:cs typeface="B Zar" panose="00000400000000000000" pitchFamily="2" charset="-78"/>
              </a:rPr>
              <a:t>25</a:t>
            </a:r>
            <a:r>
              <a:rPr lang="fa-IR" dirty="0">
                <a:cs typeface="B Zar" panose="00000400000000000000" pitchFamily="2" charset="-78"/>
              </a:rPr>
              <a:t> فروردین </a:t>
            </a:r>
            <a:r>
              <a:rPr lang="en-US" dirty="0" smtClean="0">
                <a:cs typeface="B Zar" panose="00000400000000000000" pitchFamily="2" charset="-78"/>
              </a:rPr>
              <a:t>(1388</a:t>
            </a:r>
            <a:r>
              <a:rPr lang="fa-IR" dirty="0" smtClean="0">
                <a:cs typeface="B Zar" panose="00000400000000000000" pitchFamily="2" charset="-78"/>
              </a:rPr>
              <a:t>.</a:t>
            </a:r>
            <a:r>
              <a:rPr lang="fa-IR" b="1" dirty="0"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259074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سوم: مقتضیات عمل </a:t>
            </a:r>
            <a:r>
              <a:rPr lang="fa-IR" b="1">
                <a:solidFill>
                  <a:srgbClr val="FF0000"/>
                </a:solidFill>
                <a:cs typeface="B Zar" panose="00000400000000000000" pitchFamily="2" charset="-78"/>
              </a:rPr>
              <a:t>سیاسی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جبهۀ </a:t>
            </a:r>
            <a:r>
              <a:rPr lang="fa-IR" dirty="0">
                <a:cs typeface="B Zar" panose="00000400000000000000" pitchFamily="2" charset="-78"/>
              </a:rPr>
              <a:t>دوم خرداد از همان ابتدای تشکیل درگیر منازعه ای </a:t>
            </a:r>
            <a:r>
              <a:rPr lang="fa-IR" dirty="0" smtClean="0">
                <a:cs typeface="B Zar" panose="00000400000000000000" pitchFamily="2" charset="-78"/>
              </a:rPr>
              <a:t>تمام عیار </a:t>
            </a:r>
            <a:r>
              <a:rPr lang="fa-IR" dirty="0">
                <a:cs typeface="B Zar" panose="00000400000000000000" pitchFamily="2" charset="-78"/>
              </a:rPr>
              <a:t>با رقیبی شد که بسیاری از ابزارهای قدرت را در اختیار داشت. این« </a:t>
            </a:r>
            <a:r>
              <a:rPr lang="fa-IR" dirty="0">
                <a:solidFill>
                  <a:srgbClr val="FF0000"/>
                </a:solidFill>
                <a:cs typeface="B Zar" panose="00000400000000000000" pitchFamily="2" charset="-78"/>
              </a:rPr>
              <a:t>آنتاگونیسم سیاسی</a:t>
            </a:r>
            <a:r>
              <a:rPr lang="fa-IR" dirty="0">
                <a:cs typeface="B Zar" panose="00000400000000000000" pitchFamily="2" charset="-78"/>
              </a:rPr>
              <a:t>» دیگر مجالی باقی نگذاشت تا برخی مقولات منجر به </a:t>
            </a:r>
            <a:r>
              <a:rPr lang="fa-IR" dirty="0" smtClean="0">
                <a:cs typeface="B Zar" panose="00000400000000000000" pitchFamily="2" charset="-78"/>
              </a:rPr>
              <a:t>مناقشۀ </a:t>
            </a:r>
            <a:r>
              <a:rPr lang="fa-IR" dirty="0">
                <a:cs typeface="B Zar" panose="00000400000000000000" pitchFamily="2" charset="-78"/>
              </a:rPr>
              <a:t>درونی در جبهة دوم خرداد مطرح شود .اعضای سازمان بارها این نکته را گوشزد </a:t>
            </a:r>
            <a:r>
              <a:rPr lang="fa-IR" dirty="0" smtClean="0">
                <a:cs typeface="B Zar" panose="00000400000000000000" pitchFamily="2" charset="-78"/>
              </a:rPr>
              <a:t>کرده اند (محسن </a:t>
            </a:r>
            <a:r>
              <a:rPr lang="fa-IR" dirty="0">
                <a:cs typeface="B Zar" panose="00000400000000000000" pitchFamily="2" charset="-78"/>
              </a:rPr>
              <a:t>آرمین، عصر ما، </a:t>
            </a:r>
            <a:r>
              <a:rPr lang="fa-IR" dirty="0" smtClean="0">
                <a:cs typeface="B Zar" panose="00000400000000000000" pitchFamily="2" charset="-78"/>
              </a:rPr>
              <a:t>شمارۀ </a:t>
            </a:r>
            <a:r>
              <a:rPr lang="en-US" dirty="0">
                <a:cs typeface="B Zar" panose="00000400000000000000" pitchFamily="2" charset="-78"/>
              </a:rPr>
              <a:t>149</a:t>
            </a:r>
            <a:r>
              <a:rPr lang="fa-IR" dirty="0">
                <a:cs typeface="B Zar" panose="00000400000000000000" pitchFamily="2" charset="-78"/>
              </a:rPr>
              <a:t>، </a:t>
            </a:r>
            <a:r>
              <a:rPr lang="en-US" dirty="0">
                <a:cs typeface="B Zar" panose="00000400000000000000" pitchFamily="2" charset="-78"/>
              </a:rPr>
              <a:t>13</a:t>
            </a:r>
            <a:r>
              <a:rPr lang="fa-IR" dirty="0">
                <a:cs typeface="B Zar" panose="00000400000000000000" pitchFamily="2" charset="-78"/>
              </a:rPr>
              <a:t> بهمن </a:t>
            </a:r>
            <a:r>
              <a:rPr lang="en-US" dirty="0">
                <a:cs typeface="B Zar" panose="00000400000000000000" pitchFamily="2" charset="-78"/>
              </a:rPr>
              <a:t>1378</a:t>
            </a:r>
            <a:r>
              <a:rPr lang="fa-IR" dirty="0">
                <a:cs typeface="B Zar" panose="00000400000000000000" pitchFamily="2" charset="-78"/>
              </a:rPr>
              <a:t>؛ محمد سلامتی عصر ما، </a:t>
            </a:r>
            <a:r>
              <a:rPr lang="fa-IR" dirty="0" smtClean="0">
                <a:cs typeface="B Zar" panose="00000400000000000000" pitchFamily="2" charset="-78"/>
              </a:rPr>
              <a:t>شمارۀ </a:t>
            </a:r>
            <a:r>
              <a:rPr lang="en-US" dirty="0">
                <a:cs typeface="B Zar" panose="00000400000000000000" pitchFamily="2" charset="-78"/>
              </a:rPr>
              <a:t>120</a:t>
            </a:r>
            <a:r>
              <a:rPr lang="fa-IR" dirty="0">
                <a:cs typeface="B Zar" panose="00000400000000000000" pitchFamily="2" charset="-78"/>
              </a:rPr>
              <a:t>، </a:t>
            </a:r>
            <a:r>
              <a:rPr lang="en-US" dirty="0">
                <a:cs typeface="B Zar" panose="00000400000000000000" pitchFamily="2" charset="-78"/>
              </a:rPr>
              <a:t>5</a:t>
            </a:r>
            <a:r>
              <a:rPr lang="fa-IR" dirty="0">
                <a:cs typeface="B Zar" panose="00000400000000000000" pitchFamily="2" charset="-78"/>
              </a:rPr>
              <a:t> خرداد </a:t>
            </a:r>
            <a:r>
              <a:rPr lang="en-US" dirty="0" smtClean="0">
                <a:cs typeface="B Zar" panose="00000400000000000000" pitchFamily="2" charset="-78"/>
              </a:rPr>
              <a:t>(1378</a:t>
            </a:r>
            <a:r>
              <a:rPr lang="fa-IR" dirty="0" smtClean="0">
                <a:cs typeface="B Zar" panose="00000400000000000000" pitchFamily="2" charset="-78"/>
              </a:rPr>
              <a:t>. </a:t>
            </a:r>
            <a:endParaRPr lang="en-US" dirty="0">
              <a:cs typeface="B Zar" panose="00000400000000000000" pitchFamily="2" charset="-78"/>
            </a:endParaRPr>
          </a:p>
          <a:p>
            <a:endParaRPr lang="fa-IR" dirty="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088574" y="4208745"/>
            <a:ext cx="4006298" cy="2403779"/>
          </a:xfrm>
          <a:prstGeom prst="rect">
            <a:avLst/>
          </a:prstGeom>
        </p:spPr>
      </p:pic>
    </p:spTree>
    <p:extLst>
      <p:ext uri="{BB962C8B-B14F-4D97-AF65-F5344CB8AC3E}">
        <p14:creationId xmlns:p14="http://schemas.microsoft.com/office/powerpoint/2010/main" val="11351348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نتیجه </a:t>
            </a:r>
            <a:r>
              <a:rPr lang="fa-IR" b="1">
                <a:solidFill>
                  <a:srgbClr val="FF0000"/>
                </a:solidFill>
                <a:cs typeface="B Zar" panose="00000400000000000000" pitchFamily="2" charset="-78"/>
              </a:rPr>
              <a:t>گیری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dirty="0">
                <a:cs typeface="B Zar" panose="00000400000000000000" pitchFamily="2" charset="-78"/>
              </a:rPr>
              <a:t>چارچوب </a:t>
            </a:r>
            <a:r>
              <a:rPr lang="fa-IR" dirty="0" smtClean="0">
                <a:cs typeface="B Zar" panose="00000400000000000000" pitchFamily="2" charset="-78"/>
              </a:rPr>
              <a:t>نقطۀ </a:t>
            </a:r>
            <a:r>
              <a:rPr lang="fa-IR" dirty="0">
                <a:cs typeface="B Zar" panose="00000400000000000000" pitchFamily="2" charset="-78"/>
              </a:rPr>
              <a:t>عزیمت این تحقیق، بررسی تغییر رویکرد سازمان مجاهدین انقلاب به توسعه در چارچوب مناسبات سیاسی و ایدئولوژیک، </a:t>
            </a:r>
            <a:r>
              <a:rPr lang="fa-IR" dirty="0" smtClean="0">
                <a:cs typeface="B Zar" panose="00000400000000000000" pitchFamily="2" charset="-78"/>
              </a:rPr>
              <a:t>می توان </a:t>
            </a:r>
            <a:r>
              <a:rPr lang="fa-IR" dirty="0">
                <a:cs typeface="B Zar" panose="00000400000000000000" pitchFamily="2" charset="-78"/>
              </a:rPr>
              <a:t>نوعی «تحول» و «دگردیسی» یا حداقل «تغییر» را در رویکرد سازمان مجاهدین انقلاب به توسعه تشخیص داد. این تغییر در چارچوب زمینه های اقتصادی و سیاسی و ایدئولوژیک تغییر اجتماعی در ایران پس از انقلاب قابل تحلیل است. پس از آغاز سیاست تعدیل تشکل ها و جناح های مختلف «</a:t>
            </a:r>
            <a:r>
              <a:rPr lang="fa-IR" dirty="0">
                <a:solidFill>
                  <a:srgbClr val="FF0000"/>
                </a:solidFill>
                <a:cs typeface="B Zar" panose="00000400000000000000" pitchFamily="2" charset="-78"/>
              </a:rPr>
              <a:t>طیف راست</a:t>
            </a:r>
            <a:r>
              <a:rPr lang="fa-IR" dirty="0">
                <a:cs typeface="B Zar" panose="00000400000000000000" pitchFamily="2" charset="-78"/>
              </a:rPr>
              <a:t>» با آن همراهی م یکردند و حداقل درعمل مخالفت آنان شامل اصل این سیاست نم یشد، بلکه فقط ممکن بود برخی مظاهر و پیامدهای آن را هدف قرار دهد.</a:t>
            </a:r>
          </a:p>
        </p:txBody>
      </p:sp>
    </p:spTree>
    <p:extLst>
      <p:ext uri="{BB962C8B-B14F-4D97-AF65-F5344CB8AC3E}">
        <p14:creationId xmlns:p14="http://schemas.microsoft.com/office/powerpoint/2010/main" val="38247262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dirty="0">
                <a:cs typeface="B Zar" panose="00000400000000000000" pitchFamily="2" charset="-78"/>
              </a:rPr>
              <a:t>. در مقابل طیف «چپ خط امام» </a:t>
            </a:r>
            <a:r>
              <a:rPr lang="fa-IR" dirty="0" smtClean="0">
                <a:cs typeface="B Zar" panose="00000400000000000000" pitchFamily="2" charset="-78"/>
              </a:rPr>
              <a:t>به طور </a:t>
            </a:r>
            <a:r>
              <a:rPr lang="fa-IR" dirty="0">
                <a:cs typeface="B Zar" panose="00000400000000000000" pitchFamily="2" charset="-78"/>
              </a:rPr>
              <a:t>عمده با این سیاست مخالفت می ورزید و آن را در تقابل و تعارض با «آرمان های انقلاب» به شمار </a:t>
            </a:r>
            <a:r>
              <a:rPr lang="fa-IR" dirty="0" smtClean="0">
                <a:cs typeface="B Zar" panose="00000400000000000000" pitchFamily="2" charset="-78"/>
              </a:rPr>
              <a:t>می آورد</a:t>
            </a:r>
            <a:r>
              <a:rPr lang="fa-IR" dirty="0">
                <a:cs typeface="B Zar" panose="00000400000000000000" pitchFamily="2" charset="-78"/>
              </a:rPr>
              <a:t>؛ سازمان مجاهدین انقلاب اسلامی جد یترین و پیگیرترین منتقد سیاست تعدیل و کل فضای پس از جنگ در کشور بود. این تشکل همچنان از الگوی </a:t>
            </a:r>
            <a:r>
              <a:rPr lang="fa-IR" dirty="0" smtClean="0">
                <a:cs typeface="B Zar" panose="00000400000000000000" pitchFamily="2" charset="-78"/>
              </a:rPr>
              <a:t>دهۀ </a:t>
            </a:r>
            <a:r>
              <a:rPr lang="en-US" dirty="0">
                <a:cs typeface="B Zar" panose="00000400000000000000" pitchFamily="2" charset="-78"/>
              </a:rPr>
              <a:t>1360</a:t>
            </a:r>
            <a:r>
              <a:rPr lang="fa-IR" dirty="0">
                <a:cs typeface="B Zar" panose="00000400000000000000" pitchFamily="2" charset="-78"/>
              </a:rPr>
              <a:t> یا سازمان دهی جامعه به نحوی انقلابی دفاع می کرد، مانند سازمان دهی مبتنی بر مشارکت مردمی و توده ای گسترده، بسیج سیاسی توده ای، </a:t>
            </a:r>
            <a:r>
              <a:rPr lang="fa-IR" dirty="0" smtClean="0">
                <a:cs typeface="B Zar" panose="00000400000000000000" pitchFamily="2" charset="-78"/>
              </a:rPr>
              <a:t>مداخلۀ </a:t>
            </a:r>
            <a:r>
              <a:rPr lang="fa-IR" dirty="0">
                <a:cs typeface="B Zar" panose="00000400000000000000" pitchFamily="2" charset="-78"/>
              </a:rPr>
              <a:t>دولت در اقتصاد و جامعه به قصد استقرار عدالت، اولویت بخشیدن به دفاع از محرومان و مستضعفان و پرهیز از ادغام در نظام جهانی از جمله به </a:t>
            </a:r>
            <a:r>
              <a:rPr lang="fa-IR" dirty="0" smtClean="0">
                <a:cs typeface="B Zar" panose="00000400000000000000" pitchFamily="2" charset="-78"/>
              </a:rPr>
              <a:t>واسطۀ </a:t>
            </a:r>
            <a:r>
              <a:rPr lang="fa-IR" sz="3200" dirty="0">
                <a:solidFill>
                  <a:srgbClr val="FF0000"/>
                </a:solidFill>
                <a:cs typeface="B Zar" panose="00000400000000000000" pitchFamily="2" charset="-78"/>
              </a:rPr>
              <a:t>رویارویی ایدئولوژیک </a:t>
            </a:r>
            <a:r>
              <a:rPr lang="fa-IR" dirty="0">
                <a:cs typeface="B Zar" panose="00000400000000000000" pitchFamily="2" charset="-78"/>
              </a:rPr>
              <a:t>و سیاسی با قدرت های مسلط غربی چون آمریکا. </a:t>
            </a:r>
            <a:endParaRPr lang="en-US" dirty="0">
              <a:cs typeface="B Zar" panose="00000400000000000000" pitchFamily="2" charset="-78"/>
            </a:endParaRPr>
          </a:p>
          <a:p>
            <a:endParaRPr lang="fa-IR" dirty="0">
              <a:cs typeface="B Zar" panose="00000400000000000000" pitchFamily="2" charset="-78"/>
            </a:endParaRPr>
          </a:p>
        </p:txBody>
      </p:sp>
    </p:spTree>
    <p:extLst>
      <p:ext uri="{BB962C8B-B14F-4D97-AF65-F5344CB8AC3E}">
        <p14:creationId xmlns:p14="http://schemas.microsoft.com/office/powerpoint/2010/main" val="27761967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dirty="0">
                <a:cs typeface="B Zar" panose="00000400000000000000" pitchFamily="2" charset="-78"/>
              </a:rPr>
              <a:t>پس از پایان جنگ و </a:t>
            </a:r>
            <a:r>
              <a:rPr lang="fa-IR" dirty="0" smtClean="0">
                <a:cs typeface="B Zar" panose="00000400000000000000" pitchFamily="2" charset="-78"/>
              </a:rPr>
              <a:t>رانده شدن </a:t>
            </a:r>
            <a:r>
              <a:rPr lang="fa-IR" dirty="0">
                <a:cs typeface="B Zar" panose="00000400000000000000" pitchFamily="2" charset="-78"/>
              </a:rPr>
              <a:t>«گروه های خط امام» به حاشیة ساخت قدرت، آنان </a:t>
            </a:r>
            <a:r>
              <a:rPr lang="fa-IR" dirty="0" smtClean="0">
                <a:cs typeface="B Zar" panose="00000400000000000000" pitchFamily="2" charset="-78"/>
              </a:rPr>
              <a:t>به مرور </a:t>
            </a:r>
            <a:r>
              <a:rPr lang="fa-IR" dirty="0">
                <a:cs typeface="B Zar" panose="00000400000000000000" pitchFamily="2" charset="-78"/>
              </a:rPr>
              <a:t>به بازاندیشی در جایگاه اجتماعی و سیاسی و بازخوانی ایدئولوژی پیشین خویش روی آورند، اما این «تأمل در خویش» با چرخش به راست در اقتصاد و سیاست کشور و پیامدهای اندیشیده و ب هطور عمده </a:t>
            </a:r>
            <a:r>
              <a:rPr lang="fa-IR" dirty="0" smtClean="0">
                <a:cs typeface="B Zar" panose="00000400000000000000" pitchFamily="2" charset="-78"/>
              </a:rPr>
              <a:t>نااندیشیدۀ </a:t>
            </a:r>
            <a:r>
              <a:rPr lang="fa-IR" dirty="0">
                <a:cs typeface="B Zar" panose="00000400000000000000" pitchFamily="2" charset="-78"/>
              </a:rPr>
              <a:t>اجتماعی و فرهنگی آن توأم </a:t>
            </a:r>
            <a:r>
              <a:rPr lang="fa-IR">
                <a:cs typeface="B Zar" panose="00000400000000000000" pitchFamily="2" charset="-78"/>
              </a:rPr>
              <a:t>شد</a:t>
            </a:r>
            <a:r>
              <a:rPr lang="fa-IR" smtClean="0">
                <a:cs typeface="B Zar" panose="00000400000000000000" pitchFamily="2" charset="-78"/>
              </a:rPr>
              <a:t>.</a:t>
            </a:r>
            <a:endParaRPr lang="fa-IR" dirty="0">
              <a:cs typeface="B Zar" panose="00000400000000000000" pitchFamily="2" charset="-78"/>
            </a:endParaRPr>
          </a:p>
        </p:txBody>
      </p:sp>
    </p:spTree>
    <p:extLst>
      <p:ext uri="{BB962C8B-B14F-4D97-AF65-F5344CB8AC3E}">
        <p14:creationId xmlns:p14="http://schemas.microsoft.com/office/powerpoint/2010/main" val="37445039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به این ترتیب، خواست ها و مطالبات جدیدی در جامعه پدیدار شد و نیروهای اجتماعی تازه همچون زنان و جوانان در صحنۀ جامعه و سیاست مرئی شدند و روندهایی همچون تغییر ارزشی و فردگرایی و منفعت </a:t>
            </a:r>
            <a:r>
              <a:rPr lang="fa-IR">
                <a:cs typeface="B Zar" panose="00000400000000000000" pitchFamily="2" charset="-78"/>
              </a:rPr>
              <a:t>طلبی </a:t>
            </a:r>
            <a:r>
              <a:rPr lang="fa-IR" smtClean="0">
                <a:cs typeface="B Zar" panose="00000400000000000000" pitchFamily="2" charset="-78"/>
              </a:rPr>
              <a:t>پدیدار </a:t>
            </a:r>
            <a:r>
              <a:rPr lang="fa-IR">
                <a:cs typeface="B Zar" panose="00000400000000000000" pitchFamily="2" charset="-78"/>
              </a:rPr>
              <a:t>شد .هم زمان شاخص های دیگری همچون دسترسی به اطلاعات و سطح تحصیلات و میل </a:t>
            </a:r>
            <a:r>
              <a:rPr lang="fa-IR">
                <a:cs typeface="B Zar" panose="00000400000000000000" pitchFamily="2" charset="-78"/>
              </a:rPr>
              <a:t>به </a:t>
            </a:r>
            <a:r>
              <a:rPr lang="fa-IR" sz="3200" b="1" smtClean="0">
                <a:solidFill>
                  <a:srgbClr val="FF0000"/>
                </a:solidFill>
                <a:cs typeface="B Zar" panose="00000400000000000000" pitchFamily="2" charset="-78"/>
              </a:rPr>
              <a:t>مشارکت سیاسی </a:t>
            </a:r>
            <a:r>
              <a:rPr lang="fa-IR" smtClean="0">
                <a:cs typeface="B Zar" panose="00000400000000000000" pitchFamily="2" charset="-78"/>
              </a:rPr>
              <a:t>افزایش </a:t>
            </a:r>
            <a:r>
              <a:rPr lang="fa-IR">
                <a:cs typeface="B Zar" panose="00000400000000000000" pitchFamily="2" charset="-78"/>
              </a:rPr>
              <a:t>یافتند. </a:t>
            </a:r>
            <a:endParaRPr lang="fa-IR" dirty="0">
              <a:cs typeface="B Zar" panose="00000400000000000000" pitchFamily="2" charset="-78"/>
            </a:endParaRPr>
          </a:p>
        </p:txBody>
      </p:sp>
    </p:spTree>
    <p:extLst>
      <p:ext uri="{BB962C8B-B14F-4D97-AF65-F5344CB8AC3E}">
        <p14:creationId xmlns:p14="http://schemas.microsoft.com/office/powerpoint/2010/main" val="30528571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عرصۀ جهانی ،فروپاشی شوروی و بسط الگوها و ارزش های اقتصاد بازار به سراسر جهان تحولی مهم بود. فروپاشی شوروی در عین حال جان تازه ای به  «موج سوم دموکراتیزاسیون» داد که از دهة </a:t>
            </a:r>
            <a:r>
              <a:rPr lang="en-US">
                <a:cs typeface="B Zar" panose="00000400000000000000" pitchFamily="2" charset="-78"/>
              </a:rPr>
              <a:t>1970</a:t>
            </a:r>
            <a:r>
              <a:rPr lang="fa-IR">
                <a:cs typeface="B Zar" panose="00000400000000000000" pitchFamily="2" charset="-78"/>
              </a:rPr>
              <a:t> آغاز شده بود. در قلمرو فکر و اندیشه و در عرصة روشنفکری نیز جریان های مؤثری در ایران دهة </a:t>
            </a:r>
            <a:r>
              <a:rPr lang="en-US">
                <a:cs typeface="B Zar" panose="00000400000000000000" pitchFamily="2" charset="-78"/>
              </a:rPr>
              <a:t>1970</a:t>
            </a:r>
            <a:r>
              <a:rPr lang="fa-IR">
                <a:cs typeface="B Zar" panose="00000400000000000000" pitchFamily="2" charset="-78"/>
              </a:rPr>
              <a:t> سر برآوردند</a:t>
            </a:r>
            <a:r>
              <a:rPr lang="fa-IR">
                <a:cs typeface="B Zar" panose="00000400000000000000" pitchFamily="2" charset="-78"/>
              </a:rPr>
              <a:t>. </a:t>
            </a:r>
            <a:endParaRPr lang="fa-IR"/>
          </a:p>
        </p:txBody>
      </p:sp>
    </p:spTree>
    <p:extLst>
      <p:ext uri="{BB962C8B-B14F-4D97-AF65-F5344CB8AC3E}">
        <p14:creationId xmlns:p14="http://schemas.microsoft.com/office/powerpoint/2010/main" val="5307379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سازمان مجاهدین انقلاب و هیچ نیروی سیاسی دیگری نمی توانست از این فضا برکنار باشد، اما رخداد دوم خرداد به عنوان امری حادث در شکل نیروی نامنتظر اما عمدة تغییر ظاهر شد که از یک سو چشم اندازی تقریباً تازه و ناشناخته از جامعة ایران دربرابر «</a:t>
            </a:r>
            <a:r>
              <a:rPr lang="fa-IR" sz="3200">
                <a:solidFill>
                  <a:srgbClr val="FF0000"/>
                </a:solidFill>
                <a:cs typeface="B Zar" panose="00000400000000000000" pitchFamily="2" charset="-78"/>
              </a:rPr>
              <a:t>چپ خط امام</a:t>
            </a:r>
            <a:r>
              <a:rPr lang="fa-IR">
                <a:cs typeface="B Zar" panose="00000400000000000000" pitchFamily="2" charset="-78"/>
              </a:rPr>
              <a:t>» قرار داد و از سوی دیگر سازمان را به درون حلقه ای از مناسبات سیاسی جدید پرتاب کرد. </a:t>
            </a:r>
            <a:endParaRPr lang="en-US">
              <a:cs typeface="B Zar" panose="00000400000000000000" pitchFamily="2" charset="-78"/>
            </a:endParaRPr>
          </a:p>
          <a:p>
            <a:endParaRPr lang="fa-IR"/>
          </a:p>
        </p:txBody>
      </p:sp>
    </p:spTree>
    <p:extLst>
      <p:ext uri="{BB962C8B-B14F-4D97-AF65-F5344CB8AC3E}">
        <p14:creationId xmlns:p14="http://schemas.microsoft.com/office/powerpoint/2010/main" val="363117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11552</Words>
  <Application>Microsoft Office PowerPoint</Application>
  <PresentationFormat>Widescreen</PresentationFormat>
  <Paragraphs>231</Paragraphs>
  <Slides>125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125</vt:i4>
      </vt:variant>
    </vt:vector>
  </HeadingPairs>
  <TitlesOfParts>
    <vt:vector size="131" baseType="lpstr">
      <vt:lpstr>Arial</vt:lpstr>
      <vt:lpstr>B Zar</vt:lpstr>
      <vt:lpstr>Calibri</vt:lpstr>
      <vt:lpstr>Calibri Light</vt:lpstr>
      <vt:lpstr>Times New Roman</vt:lpstr>
      <vt:lpstr>Office Theme</vt:lpstr>
      <vt:lpstr>عنوان مقاله: «چپ اسلامی »و «توسعة لیبرالی» در ایران  (مورد مطالعه: سازمان مجاهدین انقلاب اسلامی)</vt:lpstr>
      <vt:lpstr>چکیده</vt:lpstr>
      <vt:lpstr>چکیده</vt:lpstr>
      <vt:lpstr>PowerPoint Presentation</vt:lpstr>
      <vt:lpstr>واژه های کلیدی: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پرسش های پژوهش </vt:lpstr>
      <vt:lpstr>مبانی نظری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 </vt:lpstr>
      <vt:lpstr>PowerPoint Presentation</vt:lpstr>
      <vt:lpstr>PowerPoint Presentation</vt:lpstr>
      <vt:lpstr>تاریخچة مختصر سازمان مجاهدین انقلاب اسلامی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واکنش سازمان مجاهدین انقلاب به «ترمیدور»: «تعدیل؛ پروستاریکای نظام»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پس زمینۀ فکری و ایدئولوژیک تغییر: از ائتلاف خط امام تا اصلاح طلب دوم خردادی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تغییرات اجتماعی </vt:lpstr>
      <vt:lpstr>PowerPoint Presentation</vt:lpstr>
      <vt:lpstr>PowerPoint Presentation</vt:lpstr>
      <vt:lpstr>PowerPoint Presentation</vt:lpstr>
      <vt:lpstr>رویکرد سازمان به «توسعه» پس از دوم خرداد </vt:lpstr>
      <vt:lpstr>PowerPoint Presentation</vt:lpstr>
      <vt:lpstr>سازمان مجاهدین انقلاب و توسعه پس از دوم خرداد: </vt:lpstr>
      <vt:lpstr>نوسازی سیاسی </vt:lpstr>
      <vt:lpstr>PowerPoint Presentation</vt:lpstr>
      <vt:lpstr>جامعة مدنی؛ «پروژة پروژه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اولویت نوسازی سیاسی دربرابر نوسازی اقتصادی </vt:lpstr>
      <vt:lpstr>PowerPoint Presentation</vt:lpstr>
      <vt:lpstr>PowerPoint Presentation</vt:lpstr>
      <vt:lpstr>PowerPoint Presentation</vt:lpstr>
      <vt:lpstr>PowerPoint Presentation</vt:lpstr>
      <vt:lpstr>اول: انتخابات دوم خرداد </vt:lpstr>
      <vt:lpstr>دوم: تحلیل ساخت سیاسی </vt:lpstr>
      <vt:lpstr>سوم: مقتضیات عمل سیاسی </vt:lpstr>
      <vt:lpstr>نتیجه گیری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nimasysttem</dc:creator>
  <cp:lastModifiedBy>MaZz!i</cp:lastModifiedBy>
  <cp:revision>42</cp:revision>
  <dcterms:created xsi:type="dcterms:W3CDTF">2023-01-21T15:10:16Z</dcterms:created>
  <dcterms:modified xsi:type="dcterms:W3CDTF">2023-01-21T19:30:49Z</dcterms:modified>
</cp:coreProperties>
</file>