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315"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316" r:id="rId23"/>
    <p:sldId id="277" r:id="rId24"/>
    <p:sldId id="278" r:id="rId25"/>
    <p:sldId id="279" r:id="rId26"/>
    <p:sldId id="280" r:id="rId27"/>
    <p:sldId id="281" r:id="rId28"/>
    <p:sldId id="307" r:id="rId29"/>
    <p:sldId id="282" r:id="rId30"/>
    <p:sldId id="283" r:id="rId31"/>
    <p:sldId id="284" r:id="rId32"/>
    <p:sldId id="285" r:id="rId33"/>
    <p:sldId id="317" r:id="rId34"/>
    <p:sldId id="286" r:id="rId35"/>
    <p:sldId id="287" r:id="rId36"/>
    <p:sldId id="288" r:id="rId37"/>
    <p:sldId id="289" r:id="rId38"/>
    <p:sldId id="290" r:id="rId39"/>
    <p:sldId id="318" r:id="rId40"/>
    <p:sldId id="291" r:id="rId41"/>
    <p:sldId id="319" r:id="rId42"/>
    <p:sldId id="292" r:id="rId43"/>
    <p:sldId id="293" r:id="rId44"/>
    <p:sldId id="294" r:id="rId45"/>
    <p:sldId id="295" r:id="rId46"/>
    <p:sldId id="296" r:id="rId47"/>
    <p:sldId id="297" r:id="rId48"/>
    <p:sldId id="298" r:id="rId49"/>
    <p:sldId id="299" r:id="rId50"/>
    <p:sldId id="300" r:id="rId51"/>
    <p:sldId id="301" r:id="rId52"/>
    <p:sldId id="320" r:id="rId53"/>
    <p:sldId id="302" r:id="rId54"/>
    <p:sldId id="322" r:id="rId55"/>
    <p:sldId id="303" r:id="rId56"/>
    <p:sldId id="310" r:id="rId57"/>
    <p:sldId id="323" r:id="rId58"/>
    <p:sldId id="324" r:id="rId59"/>
    <p:sldId id="321" r:id="rId60"/>
    <p:sldId id="304" r:id="rId61"/>
    <p:sldId id="305" r:id="rId62"/>
    <p:sldId id="306" r:id="rId6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p:scale>
          <a:sx n="89" d="100"/>
          <a:sy n="89" d="100"/>
        </p:scale>
        <p:origin x="-222" y="-8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487E98F-5F82-49E3-81CD-9092FDFFEE3F}" type="datetimeFigureOut">
              <a:rPr lang="fa-IR" smtClean="0"/>
              <a:t>28/07/1444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270242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87E98F-5F82-49E3-81CD-9092FDFFEE3F}" type="datetimeFigureOut">
              <a:rPr lang="fa-IR" smtClean="0"/>
              <a:t>28/07/1444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153537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87E98F-5F82-49E3-81CD-9092FDFFEE3F}" type="datetimeFigureOut">
              <a:rPr lang="fa-IR" smtClean="0"/>
              <a:t>28/07/1444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112078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487E98F-5F82-49E3-81CD-9092FDFFEE3F}" type="datetimeFigureOut">
              <a:rPr lang="fa-IR" smtClean="0"/>
              <a:t>28/07/1444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398959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87E98F-5F82-49E3-81CD-9092FDFFEE3F}" type="datetimeFigureOut">
              <a:rPr lang="fa-IR" smtClean="0"/>
              <a:t>28/07/1444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76351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487E98F-5F82-49E3-81CD-9092FDFFEE3F}" type="datetimeFigureOut">
              <a:rPr lang="fa-IR" smtClean="0"/>
              <a:t>28/07/1444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1137876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487E98F-5F82-49E3-81CD-9092FDFFEE3F}" type="datetimeFigureOut">
              <a:rPr lang="fa-IR" smtClean="0"/>
              <a:t>28/07/1444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11268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487E98F-5F82-49E3-81CD-9092FDFFEE3F}" type="datetimeFigureOut">
              <a:rPr lang="fa-IR" smtClean="0"/>
              <a:t>28/07/1444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43979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7E98F-5F82-49E3-81CD-9092FDFFEE3F}" type="datetimeFigureOut">
              <a:rPr lang="fa-IR" smtClean="0"/>
              <a:t>28/07/1444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361462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7E98F-5F82-49E3-81CD-9092FDFFEE3F}" type="datetimeFigureOut">
              <a:rPr lang="fa-IR" smtClean="0"/>
              <a:t>28/07/1444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126505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7E98F-5F82-49E3-81CD-9092FDFFEE3F}" type="datetimeFigureOut">
              <a:rPr lang="fa-IR" smtClean="0"/>
              <a:t>28/07/1444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DDDB211-5D0D-4C0C-B812-8CC69303DD91}" type="slidenum">
              <a:rPr lang="fa-IR" smtClean="0"/>
              <a:t>‹#›</a:t>
            </a:fld>
            <a:endParaRPr lang="fa-IR"/>
          </a:p>
        </p:txBody>
      </p:sp>
    </p:spTree>
    <p:extLst>
      <p:ext uri="{BB962C8B-B14F-4D97-AF65-F5344CB8AC3E}">
        <p14:creationId xmlns:p14="http://schemas.microsoft.com/office/powerpoint/2010/main" val="86746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87E98F-5F82-49E3-81CD-9092FDFFEE3F}" type="datetimeFigureOut">
              <a:rPr lang="fa-IR" smtClean="0"/>
              <a:t>28/07/1444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DDB211-5D0D-4C0C-B812-8CC69303DD91}" type="slidenum">
              <a:rPr lang="fa-IR" smtClean="0"/>
              <a:t>‹#›</a:t>
            </a:fld>
            <a:endParaRPr lang="fa-IR"/>
          </a:p>
        </p:txBody>
      </p:sp>
    </p:spTree>
    <p:extLst>
      <p:ext uri="{BB962C8B-B14F-4D97-AF65-F5344CB8AC3E}">
        <p14:creationId xmlns:p14="http://schemas.microsoft.com/office/powerpoint/2010/main" val="327079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a:t>
            </a:r>
            <a:r>
              <a:rPr lang="fa-IR" sz="3600" smtClean="0">
                <a:cs typeface="B Zar" panose="00000400000000000000" pitchFamily="2" charset="-78"/>
              </a:rPr>
              <a:t>: تدوین </a:t>
            </a:r>
            <a:r>
              <a:rPr lang="fa-IR" sz="3600" smtClean="0">
                <a:cs typeface="B Zar" panose="00000400000000000000" pitchFamily="2" charset="-78"/>
              </a:rPr>
              <a:t>استراتژی منابع انسانی با استفاده از رویکرد </a:t>
            </a:r>
            <a:r>
              <a:rPr lang="en-US" sz="3600" smtClean="0">
                <a:cs typeface="B Zar" panose="00000400000000000000" pitchFamily="2" charset="-78"/>
              </a:rPr>
              <a:t>QFD</a:t>
            </a:r>
            <a:r>
              <a:rPr lang="fa-IR" sz="3600" smtClean="0">
                <a:cs typeface="B Zar" panose="00000400000000000000" pitchFamily="2" charset="-78"/>
              </a:rPr>
              <a:t> در سازمان حل و نقل و پایانه های کشور</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سید محمد </a:t>
            </a:r>
            <a:r>
              <a:rPr lang="fa-IR" smtClean="0">
                <a:cs typeface="B Zar" panose="00000400000000000000" pitchFamily="2" charset="-78"/>
              </a:rPr>
              <a:t>اعرابی، رضا </a:t>
            </a:r>
            <a:r>
              <a:rPr lang="fa-IR" smtClean="0">
                <a:cs typeface="B Zar" panose="00000400000000000000" pitchFamily="2" charset="-78"/>
              </a:rPr>
              <a:t>آرمان </a:t>
            </a:r>
            <a:r>
              <a:rPr lang="fa-IR" smtClean="0">
                <a:cs typeface="B Zar" panose="00000400000000000000" pitchFamily="2" charset="-78"/>
              </a:rPr>
              <a:t>پور</a:t>
            </a:r>
          </a:p>
          <a:p>
            <a:r>
              <a:rPr lang="fa-IR" sz="2800" smtClean="0">
                <a:solidFill>
                  <a:srgbClr val="FF0000"/>
                </a:solidFill>
                <a:cs typeface="B Zar" panose="00000400000000000000" pitchFamily="2" charset="-78"/>
              </a:rPr>
              <a:t>منبع:</a:t>
            </a:r>
            <a:r>
              <a:rPr lang="fa-IR" sz="2800" smtClean="0">
                <a:cs typeface="B Zar" panose="00000400000000000000" pitchFamily="2" charset="-78"/>
              </a:rPr>
              <a:t>مطالعات مدیریت صنعتی دوره </a:t>
            </a:r>
            <a:r>
              <a:rPr lang="fa-IR" sz="2800">
                <a:cs typeface="B Zar" panose="00000400000000000000" pitchFamily="2" charset="-78"/>
              </a:rPr>
              <a:t>2، شماره 7 - شماره پیاپی 7</a:t>
            </a:r>
            <a:br>
              <a:rPr lang="fa-IR" sz="2800">
                <a:cs typeface="B Zar" panose="00000400000000000000" pitchFamily="2" charset="-78"/>
              </a:rPr>
            </a:br>
            <a:r>
              <a:rPr lang="fa-IR" sz="2800">
                <a:cs typeface="B Zar" panose="00000400000000000000" pitchFamily="2" charset="-78"/>
              </a:rPr>
              <a:t>دی </a:t>
            </a:r>
            <a:r>
              <a:rPr lang="fa-IR" sz="2800" smtClean="0">
                <a:cs typeface="B Zar" panose="00000400000000000000" pitchFamily="2" charset="-78"/>
              </a:rPr>
              <a:t>1383صفحه  57-81</a:t>
            </a:r>
            <a:r>
              <a:rPr lang="fa-IR" sz="2800" smtClean="0"/>
              <a:t> </a:t>
            </a:r>
            <a:endParaRPr lang="fa-IR" sz="2800"/>
          </a:p>
          <a:p>
            <a:endParaRPr lang="fa-IR" sz="2800">
              <a:solidFill>
                <a:srgbClr val="FF0000"/>
              </a:solidFill>
              <a:cs typeface="B Zar" panose="00000400000000000000" pitchFamily="2" charset="-78"/>
            </a:endParaRPr>
          </a:p>
        </p:txBody>
      </p:sp>
      <p:pic>
        <p:nvPicPr>
          <p:cNvPr id="4" name="Picture 3"/>
          <p:cNvPicPr>
            <a:picLocks noChangeAspect="1"/>
          </p:cNvPicPr>
          <p:nvPr/>
        </p:nvPicPr>
        <p:blipFill>
          <a:blip r:embed="rId2"/>
          <a:stretch>
            <a:fillRect/>
          </a:stretch>
        </p:blipFill>
        <p:spPr>
          <a:xfrm>
            <a:off x="560231" y="4278312"/>
            <a:ext cx="2133600" cy="2143125"/>
          </a:xfrm>
          <a:prstGeom prst="rect">
            <a:avLst/>
          </a:prstGeom>
        </p:spPr>
      </p:pic>
    </p:spTree>
    <p:extLst>
      <p:ext uri="{BB962C8B-B14F-4D97-AF65-F5344CB8AC3E}">
        <p14:creationId xmlns:p14="http://schemas.microsoft.com/office/powerpoint/2010/main" val="380001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انچه جانسون و شولز به عنوان سه بخش کلیدی استراتژی  معرفی کرده اند عبارت است از: </a:t>
            </a:r>
          </a:p>
          <a:p>
            <a:r>
              <a:rPr lang="fa-IR" smtClean="0">
                <a:cs typeface="B Zar" panose="00000400000000000000" pitchFamily="2" charset="-78"/>
              </a:rPr>
              <a:t>الف- تعریف حیطه و دامنه فعالیت های سازمانی در محیط </a:t>
            </a:r>
            <a:r>
              <a:rPr lang="fa-IR" smtClean="0">
                <a:cs typeface="B Zar" panose="00000400000000000000" pitchFamily="2" charset="-78"/>
              </a:rPr>
              <a:t>خاصی </a:t>
            </a:r>
            <a:r>
              <a:rPr lang="fa-IR" smtClean="0">
                <a:cs typeface="B Zar" panose="00000400000000000000" pitchFamily="2" charset="-78"/>
              </a:rPr>
              <a:t>که با آن مواجه می شود. </a:t>
            </a:r>
          </a:p>
          <a:p>
            <a:r>
              <a:rPr lang="fa-IR" smtClean="0">
                <a:cs typeface="B Zar" panose="00000400000000000000" pitchFamily="2" charset="-78"/>
              </a:rPr>
              <a:t>ب) همسان کردن نیازهای مشتری  و بازار با قابلیت های منابع جهت تعیین مسیر بلند مدت آنها</a:t>
            </a:r>
          </a:p>
          <a:p>
            <a:r>
              <a:rPr lang="fa-IR" smtClean="0">
                <a:cs typeface="B Zar" panose="00000400000000000000" pitchFamily="2" charset="-78"/>
              </a:rPr>
              <a:t>ج- نقشی </a:t>
            </a:r>
            <a:r>
              <a:rPr lang="fa-IR" smtClean="0">
                <a:cs typeface="B Zar" panose="00000400000000000000" pitchFamily="2" charset="-78"/>
              </a:rPr>
              <a:t>که </a:t>
            </a:r>
            <a:r>
              <a:rPr lang="fa-IR" smtClean="0">
                <a:cs typeface="B Zar" panose="00000400000000000000" pitchFamily="2" charset="-78"/>
              </a:rPr>
              <a:t>ذی نفعان داخلی و خارجی سازمان در </a:t>
            </a:r>
            <a:r>
              <a:rPr lang="fa-IR" smtClean="0">
                <a:cs typeface="B Zar" panose="00000400000000000000" pitchFamily="2" charset="-78"/>
              </a:rPr>
              <a:t>ارائه </a:t>
            </a:r>
            <a:r>
              <a:rPr lang="fa-IR" smtClean="0">
                <a:cs typeface="B Zar" panose="00000400000000000000" pitchFamily="2" charset="-78"/>
              </a:rPr>
              <a:t>استراتژی دارند. </a:t>
            </a:r>
            <a:endParaRPr lang="fa-IR">
              <a:cs typeface="B Zar" panose="00000400000000000000" pitchFamily="2" charset="-78"/>
            </a:endParaRPr>
          </a:p>
        </p:txBody>
      </p:sp>
    </p:spTree>
    <p:extLst>
      <p:ext uri="{BB962C8B-B14F-4D97-AF65-F5344CB8AC3E}">
        <p14:creationId xmlns:p14="http://schemas.microsoft.com/office/powerpoint/2010/main" val="44663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87015" y="2228045"/>
            <a:ext cx="9344417" cy="3513171"/>
          </a:xfrm>
          <a:prstGeom prst="rect">
            <a:avLst/>
          </a:prstGeom>
        </p:spPr>
      </p:pic>
    </p:spTree>
    <p:extLst>
      <p:ext uri="{BB962C8B-B14F-4D97-AF65-F5344CB8AC3E}">
        <p14:creationId xmlns:p14="http://schemas.microsoft.com/office/powerpoint/2010/main" val="357062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655132" y="1825625"/>
            <a:ext cx="6881735" cy="4351338"/>
          </a:xfrm>
          <a:prstGeom prst="rect">
            <a:avLst/>
          </a:prstGeom>
        </p:spPr>
      </p:pic>
    </p:spTree>
    <p:extLst>
      <p:ext uri="{BB962C8B-B14F-4D97-AF65-F5344CB8AC3E}">
        <p14:creationId xmlns:p14="http://schemas.microsoft.com/office/powerpoint/2010/main" val="327010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00B0F0"/>
                </a:solidFill>
                <a:cs typeface="B Zar" panose="00000400000000000000" pitchFamily="2" charset="-78"/>
              </a:rPr>
              <a:t>رویکرد </a:t>
            </a:r>
            <a:r>
              <a:rPr lang="en-US" smtClean="0">
                <a:solidFill>
                  <a:srgbClr val="00B0F0"/>
                </a:solidFill>
                <a:cs typeface="B Zar" panose="00000400000000000000" pitchFamily="2" charset="-78"/>
              </a:rPr>
              <a:t>QFD</a:t>
            </a:r>
            <a:endParaRPr lang="fa-IR">
              <a:solidFill>
                <a:srgbClr val="00B0F0"/>
              </a:solidFill>
              <a:cs typeface="B Zar" panose="00000400000000000000" pitchFamily="2" charset="-78"/>
            </a:endParaRPr>
          </a:p>
        </p:txBody>
      </p:sp>
      <p:sp>
        <p:nvSpPr>
          <p:cNvPr id="3" name="Content Placeholder 2"/>
          <p:cNvSpPr>
            <a:spLocks noGrp="1"/>
          </p:cNvSpPr>
          <p:nvPr>
            <p:ph idx="1"/>
          </p:nvPr>
        </p:nvSpPr>
        <p:spPr/>
        <p:txBody>
          <a:bodyPr/>
          <a:lstStyle/>
          <a:p>
            <a:r>
              <a:rPr lang="en-US" smtClean="0">
                <a:cs typeface="B Zar" panose="00000400000000000000" pitchFamily="2" charset="-78"/>
              </a:rPr>
              <a:t>QUALITY Fucntion Development(QFD)</a:t>
            </a:r>
            <a:r>
              <a:rPr lang="fa-IR" smtClean="0">
                <a:cs typeface="B Zar" panose="00000400000000000000" pitchFamily="2" charset="-78"/>
              </a:rPr>
              <a:t> یک ابزار کنترل فراگیر است که مخصوصا به منظور براورده  ساختن نیازهای مشتریان به کار گرفته می شود(کوهن 1995) آکائو (1991) </a:t>
            </a:r>
            <a:r>
              <a:rPr lang="en-US" smtClean="0">
                <a:cs typeface="B Zar" panose="00000400000000000000" pitchFamily="2" charset="-78"/>
              </a:rPr>
              <a:t>QFD</a:t>
            </a:r>
            <a:r>
              <a:rPr lang="fa-IR" smtClean="0">
                <a:cs typeface="B Zar" panose="00000400000000000000" pitchFamily="2" charset="-78"/>
              </a:rPr>
              <a:t> را به عنوان روشی برای طراحی کیفیت به منظور ارضای مشتری و ترجمه </a:t>
            </a:r>
            <a:r>
              <a:rPr lang="fa-IR" smtClean="0">
                <a:cs typeface="B Zar" panose="00000400000000000000" pitchFamily="2" charset="-78"/>
              </a:rPr>
              <a:t>تقاضاهای </a:t>
            </a:r>
            <a:r>
              <a:rPr lang="fa-IR" smtClean="0">
                <a:cs typeface="B Zar" panose="00000400000000000000" pitchFamily="2" charset="-78"/>
              </a:rPr>
              <a:t>مشتری به اهداف طرح و </a:t>
            </a:r>
            <a:r>
              <a:rPr lang="fa-IR" smtClean="0">
                <a:cs typeface="B Zar" panose="00000400000000000000" pitchFamily="2" charset="-78"/>
              </a:rPr>
              <a:t>نقاط </a:t>
            </a:r>
            <a:r>
              <a:rPr lang="fa-IR" smtClean="0">
                <a:cs typeface="B Zar" panose="00000400000000000000" pitchFamily="2" charset="-78"/>
              </a:rPr>
              <a:t>اصلی تضمین کیفیت تولید معرفی می کند. </a:t>
            </a:r>
            <a:endParaRPr lang="fa-IR">
              <a:cs typeface="B Zar" panose="00000400000000000000" pitchFamily="2" charset="-78"/>
            </a:endParaRPr>
          </a:p>
        </p:txBody>
      </p:sp>
      <p:sp>
        <p:nvSpPr>
          <p:cNvPr id="4" name="Rectangle 3"/>
          <p:cNvSpPr/>
          <p:nvPr/>
        </p:nvSpPr>
        <p:spPr>
          <a:xfrm>
            <a:off x="838200" y="4655458"/>
            <a:ext cx="9956572"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ترجمه </a:t>
            </a: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تقاضاهای </a:t>
            </a: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مشتری به اهداف طرح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2981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en-US" smtClean="0">
                <a:cs typeface="B Zar" panose="00000400000000000000" pitchFamily="2" charset="-78"/>
              </a:rPr>
              <a:t>QFD</a:t>
            </a:r>
            <a:r>
              <a:rPr lang="fa-IR" smtClean="0">
                <a:cs typeface="B Zar" panose="00000400000000000000" pitchFamily="2" charset="-78"/>
              </a:rPr>
              <a:t> از ماتریس های ترکیبی برای مرتبط ساختن  خواسته های مشتری، الزامات </a:t>
            </a:r>
            <a:r>
              <a:rPr lang="fa-IR" smtClean="0">
                <a:cs typeface="B Zar" panose="00000400000000000000" pitchFamily="2" charset="-78"/>
              </a:rPr>
              <a:t>طرح، </a:t>
            </a:r>
            <a:r>
              <a:rPr lang="fa-IR" smtClean="0">
                <a:cs typeface="B Zar" panose="00000400000000000000" pitchFamily="2" charset="-78"/>
              </a:rPr>
              <a:t>مقادر هدف و عملکرد رقابتی استفاده می کند. این روش  از طریق </a:t>
            </a:r>
            <a:r>
              <a:rPr lang="fa-IR" smtClean="0">
                <a:cs typeface="B Zar" panose="00000400000000000000" pitchFamily="2" charset="-78"/>
              </a:rPr>
              <a:t>تحقیق </a:t>
            </a:r>
            <a:r>
              <a:rPr lang="fa-IR" smtClean="0">
                <a:cs typeface="B Zar" panose="00000400000000000000" pitchFamily="2" charset="-78"/>
              </a:rPr>
              <a:t>در نیازهای گفته و ناگفته مشتریان </a:t>
            </a:r>
            <a:r>
              <a:rPr lang="fa-IR" smtClean="0">
                <a:cs typeface="B Zar" panose="00000400000000000000" pitchFamily="2" charset="-78"/>
              </a:rPr>
              <a:t>کارکنان </a:t>
            </a:r>
            <a:r>
              <a:rPr lang="fa-IR" smtClean="0">
                <a:cs typeface="B Zar" panose="00000400000000000000" pitchFamily="2" charset="-78"/>
              </a:rPr>
              <a:t>مدیران و </a:t>
            </a:r>
            <a:r>
              <a:rPr lang="fa-IR" smtClean="0">
                <a:cs typeface="B Zar" panose="00000400000000000000" pitchFamily="2" charset="-78"/>
              </a:rPr>
              <a:t>بزرگان </a:t>
            </a:r>
            <a:r>
              <a:rPr lang="fa-IR" smtClean="0">
                <a:cs typeface="B Zar" panose="00000400000000000000" pitchFamily="2" charset="-78"/>
              </a:rPr>
              <a:t>سازمان و ترجمه آنها به صورت خدمات قابل اجرا  و انتقال آن در سازمان تمرکز دارد. در این روش  ابتدا خواسته های مشترین و مخاطبین سازمان و خود سامان به صورت دقیق </a:t>
            </a:r>
            <a:r>
              <a:rPr lang="fa-IR" smtClean="0">
                <a:cs typeface="B Zar" panose="00000400000000000000" pitchFamily="2" charset="-78"/>
              </a:rPr>
              <a:t>شناسایی </a:t>
            </a:r>
            <a:r>
              <a:rPr lang="fa-IR" smtClean="0">
                <a:cs typeface="B Zar" panose="00000400000000000000" pitchFamily="2" charset="-78"/>
              </a:rPr>
              <a:t>و تحلیل شده و سپس همان خواسته ها را در قالب محصول  و خدمات مورد نظر به مشتری ارائه می دهند (کزاری، 1387، ص 62)</a:t>
            </a:r>
            <a:endParaRPr lang="fa-IR">
              <a:cs typeface="B Zar" panose="00000400000000000000" pitchFamily="2" charset="-78"/>
            </a:endParaRPr>
          </a:p>
        </p:txBody>
      </p:sp>
    </p:spTree>
    <p:extLst>
      <p:ext uri="{BB962C8B-B14F-4D97-AF65-F5344CB8AC3E}">
        <p14:creationId xmlns:p14="http://schemas.microsoft.com/office/powerpoint/2010/main" val="778419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جهت استفاده از </a:t>
            </a:r>
            <a:r>
              <a:rPr lang="en-US" smtClean="0">
                <a:cs typeface="B Zar" panose="00000400000000000000" pitchFamily="2" charset="-78"/>
              </a:rPr>
              <a:t>QFD</a:t>
            </a:r>
            <a:r>
              <a:rPr lang="fa-IR" smtClean="0">
                <a:cs typeface="B Zar" panose="00000400000000000000" pitchFamily="2" charset="-78"/>
              </a:rPr>
              <a:t> در تدیون استراتژی ها ابزارهایی برای تدوین  و اجرای اثربخش استراتژی ها وجود دارد. فرایند تدین استراتژی منابع انسانی از طریق رویکرد </a:t>
            </a:r>
            <a:r>
              <a:rPr lang="en-US" smtClean="0">
                <a:cs typeface="B Zar" panose="00000400000000000000" pitchFamily="2" charset="-78"/>
              </a:rPr>
              <a:t>QFD</a:t>
            </a:r>
            <a:r>
              <a:rPr lang="fa-IR" smtClean="0">
                <a:cs typeface="B Zar" panose="00000400000000000000" pitchFamily="2" charset="-78"/>
              </a:rPr>
              <a:t> استراتژی سازمان را به </a:t>
            </a:r>
            <a:r>
              <a:rPr lang="fa-IR" smtClean="0">
                <a:cs typeface="B Zar" panose="00000400000000000000" pitchFamily="2" charset="-78"/>
              </a:rPr>
              <a:t>کار </a:t>
            </a:r>
            <a:r>
              <a:rPr lang="fa-IR" smtClean="0">
                <a:cs typeface="B Zar" panose="00000400000000000000" pitchFamily="2" charset="-78"/>
              </a:rPr>
              <a:t>روزانه نیل به اهداف </a:t>
            </a:r>
            <a:r>
              <a:rPr lang="fa-IR" smtClean="0">
                <a:cs typeface="B Zar" panose="00000400000000000000" pitchFamily="2" charset="-78"/>
              </a:rPr>
              <a:t>سامان </a:t>
            </a:r>
            <a:r>
              <a:rPr lang="fa-IR" smtClean="0">
                <a:cs typeface="B Zar" panose="00000400000000000000" pitchFamily="2" charset="-78"/>
              </a:rPr>
              <a:t>مرتبط می سازد.</a:t>
            </a:r>
            <a:r>
              <a:rPr lang="fa-IR" smtClean="0">
                <a:ln w="0"/>
                <a:solidFill>
                  <a:schemeClr val="accent1"/>
                </a:solidFill>
                <a:effectLst>
                  <a:outerShdw blurRad="38100" dist="25400" dir="5400000" algn="ctr" rotWithShape="0">
                    <a:srgbClr val="6E747A">
                      <a:alpha val="43000"/>
                    </a:srgbClr>
                  </a:outerShdw>
                </a:effectLst>
                <a:cs typeface="B Zar" panose="00000400000000000000" pitchFamily="2" charset="-78"/>
              </a:rPr>
              <a:t> این فرایند مجموعه ای  ترکیبی از اهداف استراتژیک  و کنترل روزمره </a:t>
            </a:r>
            <a:r>
              <a:rPr lang="fa-IR" smtClean="0">
                <a:ln w="0"/>
                <a:solidFill>
                  <a:schemeClr val="accent1"/>
                </a:solidFill>
                <a:effectLst>
                  <a:outerShdw blurRad="38100" dist="25400" dir="5400000" algn="ctr" rotWithShape="0">
                    <a:srgbClr val="6E747A">
                      <a:alpha val="43000"/>
                    </a:srgbClr>
                  </a:outerShdw>
                </a:effectLst>
                <a:cs typeface="B Zar" panose="00000400000000000000" pitchFamily="2" charset="-78"/>
              </a:rPr>
              <a:t>کار </a:t>
            </a:r>
            <a:r>
              <a:rPr lang="fa-IR" smtClean="0">
                <a:ln w="0"/>
                <a:solidFill>
                  <a:schemeClr val="accent1"/>
                </a:solidFill>
                <a:effectLst>
                  <a:outerShdw blurRad="38100" dist="25400" dir="5400000" algn="ctr" rotWithShape="0">
                    <a:srgbClr val="6E747A">
                      <a:alpha val="43000"/>
                    </a:srgbClr>
                  </a:outerShdw>
                </a:effectLst>
                <a:cs typeface="B Zar" panose="00000400000000000000" pitchFamily="2" charset="-78"/>
              </a:rPr>
              <a:t>است</a:t>
            </a:r>
            <a:r>
              <a:rPr lang="fa-IR" smtClean="0">
                <a:cs typeface="B Zar" panose="00000400000000000000" pitchFamily="2" charset="-78"/>
              </a:rPr>
              <a:t>. به عبارت دیگر پس از </a:t>
            </a:r>
            <a:r>
              <a:rPr lang="fa-IR" smtClean="0">
                <a:cs typeface="B Zar" panose="00000400000000000000" pitchFamily="2" charset="-78"/>
              </a:rPr>
              <a:t>آن </a:t>
            </a:r>
            <a:r>
              <a:rPr lang="fa-IR" smtClean="0">
                <a:cs typeface="B Zar" panose="00000400000000000000" pitchFamily="2" charset="-78"/>
              </a:rPr>
              <a:t>که مدیریت ارشد استراتژی ها و کنترل روزمره کار است. به عبارت دیگر  پیش از آن که مدیریت ارشد استراتژی </a:t>
            </a:r>
            <a:r>
              <a:rPr lang="fa-IR" smtClean="0">
                <a:cs typeface="B Zar" panose="00000400000000000000" pitchFamily="2" charset="-78"/>
              </a:rPr>
              <a:t> </a:t>
            </a:r>
            <a:r>
              <a:rPr lang="fa-IR" smtClean="0">
                <a:cs typeface="B Zar" panose="00000400000000000000" pitchFamily="2" charset="-78"/>
              </a:rPr>
              <a:t>و خط مشی های سازمانی را ایجاد کرد. آنها به فعالیت های مشخص با جزییات  بیشتر و اهداف انضمامی  ترجمه می شوند. اهداف عملیاتی در هر سطح مفروض شرکت به اهداف سطح بالاتر </a:t>
            </a:r>
            <a:r>
              <a:rPr lang="fa-IR">
                <a:cs typeface="B Zar" panose="00000400000000000000" pitchFamily="2" charset="-78"/>
              </a:rPr>
              <a:t>مرتبط </a:t>
            </a:r>
            <a:r>
              <a:rPr lang="fa-IR" smtClean="0">
                <a:cs typeface="B Zar" panose="00000400000000000000" pitchFamily="2" charset="-78"/>
              </a:rPr>
              <a:t>می شوند. در واقع این رویکرد سیستمی از اشکال و قوانین  است که سازمان را به تحلیل موقعیت ها، خلق طرح های بهبود، پیشبرد، کنترل های اجرایی و اقدام به فعالیت های مناسب تشویق می کند</a:t>
            </a:r>
            <a:endParaRPr lang="fa-IR">
              <a:cs typeface="B Zar" panose="00000400000000000000" pitchFamily="2" charset="-78"/>
            </a:endParaRPr>
          </a:p>
        </p:txBody>
      </p:sp>
    </p:spTree>
    <p:extLst>
      <p:ext uri="{BB962C8B-B14F-4D97-AF65-F5344CB8AC3E}">
        <p14:creationId xmlns:p14="http://schemas.microsoft.com/office/powerpoint/2010/main" val="292403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مدل تحقیق</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مدل تحقیق عبارت است از روندی که محقق به منظور انجام پژوهش خود انتخاب می نماید</a:t>
            </a:r>
            <a:r>
              <a:rPr lang="fa-IR" smtClean="0">
                <a:cs typeface="B Zar" panose="00000400000000000000" pitchFamily="2" charset="-78"/>
              </a:rPr>
              <a:t>. این مدل می تواند </a:t>
            </a:r>
            <a:r>
              <a:rPr lang="fa-IR" smtClean="0">
                <a:cs typeface="B Zar" panose="00000400000000000000" pitchFamily="2" charset="-78"/>
              </a:rPr>
              <a:t>تقلیدی </a:t>
            </a:r>
            <a:r>
              <a:rPr lang="fa-IR" smtClean="0">
                <a:cs typeface="B Zar" panose="00000400000000000000" pitchFamily="2" charset="-78"/>
              </a:rPr>
              <a:t>و یا محقق ساخته و یا ترکیبی از هر دو باشد. مدل تحقیق حاضر از نوع ترکیبی می باشد. به عبارتی محقق با استفاده </a:t>
            </a:r>
            <a:r>
              <a:rPr lang="fa-IR" smtClean="0">
                <a:cs typeface="B Zar" panose="00000400000000000000" pitchFamily="2" charset="-78"/>
              </a:rPr>
              <a:t>از </a:t>
            </a:r>
            <a:r>
              <a:rPr lang="fa-IR" smtClean="0">
                <a:cs typeface="B Zar" panose="00000400000000000000" pitchFamily="2" charset="-78"/>
              </a:rPr>
              <a:t>ابزار </a:t>
            </a:r>
            <a:r>
              <a:rPr lang="en-US" smtClean="0">
                <a:cs typeface="B Zar" panose="00000400000000000000" pitchFamily="2" charset="-78"/>
              </a:rPr>
              <a:t>QFD</a:t>
            </a:r>
            <a:r>
              <a:rPr lang="fa-IR" smtClean="0">
                <a:cs typeface="B Zar" panose="00000400000000000000" pitchFamily="2" charset="-78"/>
              </a:rPr>
              <a:t> مدل پیش آزموده هوشین کاتری در تدوین </a:t>
            </a:r>
            <a:r>
              <a:rPr lang="fa-IR" smtClean="0">
                <a:cs typeface="B Zar" panose="00000400000000000000" pitchFamily="2" charset="-78"/>
              </a:rPr>
              <a:t>استراتژی </a:t>
            </a:r>
            <a:r>
              <a:rPr lang="fa-IR" smtClean="0">
                <a:cs typeface="B Zar" panose="00000400000000000000" pitchFamily="2" charset="-78"/>
              </a:rPr>
              <a:t>خدمات به کشف ندای مشتریان (</a:t>
            </a:r>
            <a:r>
              <a:rPr lang="en-US" smtClean="0">
                <a:cs typeface="B Zar" panose="00000400000000000000" pitchFamily="2" charset="-78"/>
              </a:rPr>
              <a:t>VOC</a:t>
            </a:r>
            <a:r>
              <a:rPr lang="fa-IR" smtClean="0">
                <a:cs typeface="B Zar" panose="00000400000000000000" pitchFamily="2" charset="-78"/>
              </a:rPr>
              <a:t>) و استخراج ویژگی های عملکردی بر اساس پرسشنامه </a:t>
            </a:r>
            <a:r>
              <a:rPr lang="fa-IR" smtClean="0">
                <a:cs typeface="B Zar" panose="00000400000000000000" pitchFamily="2" charset="-78"/>
              </a:rPr>
              <a:t>های </a:t>
            </a:r>
            <a:r>
              <a:rPr lang="fa-IR" smtClean="0">
                <a:cs typeface="B Zar" panose="00000400000000000000" pitchFamily="2" charset="-78"/>
              </a:rPr>
              <a:t>اولیه و ثانویه تجدید نظر شده) می پردازد.  پس از </a:t>
            </a:r>
            <a:r>
              <a:rPr lang="fa-IR" smtClean="0">
                <a:cs typeface="B Zar" panose="00000400000000000000" pitchFamily="2" charset="-78"/>
              </a:rPr>
              <a:t>آن </a:t>
            </a:r>
            <a:r>
              <a:rPr lang="fa-IR" smtClean="0">
                <a:cs typeface="B Zar" panose="00000400000000000000" pitchFamily="2" charset="-78"/>
              </a:rPr>
              <a:t>با استفاده از نتایج بدست آمده و جا گذاری این نتایج در مدل یکپارچه ارائه شده به تعیین موقعیت مربوطه به برنامه ریزی استراتژیک و تدوین استراتژی </a:t>
            </a:r>
            <a:r>
              <a:rPr lang="fa-IR" smtClean="0">
                <a:cs typeface="B Zar" panose="00000400000000000000" pitchFamily="2" charset="-78"/>
              </a:rPr>
              <a:t>منابع </a:t>
            </a:r>
            <a:r>
              <a:rPr lang="fa-IR" smtClean="0">
                <a:cs typeface="B Zar" panose="00000400000000000000" pitchFamily="2" charset="-78"/>
              </a:rPr>
              <a:t>انسانی می پردازد. شایان ذکر است تدوین استراتژی مذکور در دو زیر سیستم  تامین نیروی  و </a:t>
            </a:r>
            <a:r>
              <a:rPr lang="fa-IR">
                <a:cs typeface="B Zar" panose="00000400000000000000" pitchFamily="2" charset="-78"/>
              </a:rPr>
              <a:t>ارزیابی </a:t>
            </a:r>
            <a:r>
              <a:rPr lang="fa-IR" smtClean="0">
                <a:cs typeface="B Zar" panose="00000400000000000000" pitchFamily="2" charset="-78"/>
              </a:rPr>
              <a:t>عملکرد و پاداش به صورت تفصیلی و مشروح بیان می گردد و از پرداختن به زیر سیستم روابط کارکنان خودداری می شود.</a:t>
            </a:r>
          </a:p>
          <a:p>
            <a:pPr algn="just"/>
            <a:endParaRPr lang="fa-IR">
              <a:cs typeface="B Zar" panose="00000400000000000000" pitchFamily="2" charset="-78"/>
            </a:endParaRPr>
          </a:p>
        </p:txBody>
      </p:sp>
    </p:spTree>
    <p:extLst>
      <p:ext uri="{BB962C8B-B14F-4D97-AF65-F5344CB8AC3E}">
        <p14:creationId xmlns:p14="http://schemas.microsoft.com/office/powerpoint/2010/main" val="2465237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مدل مذکور به شرح زیر است: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الف- جمع اوری داده های اولیه در مورد </a:t>
            </a:r>
            <a:r>
              <a:rPr lang="fa-IR" smtClean="0">
                <a:cs typeface="B Zar" panose="00000400000000000000" pitchFamily="2" charset="-78"/>
              </a:rPr>
              <a:t>موقعیت </a:t>
            </a:r>
            <a:r>
              <a:rPr lang="fa-IR" smtClean="0">
                <a:cs typeface="B Zar" panose="00000400000000000000" pitchFamily="2" charset="-78"/>
              </a:rPr>
              <a:t>سازمان و کشف ویژگی های نیروی انسانی  و استخراج خواسته های منابع انسانی با استفاده از منابع کتابخانه ای و نظر مدیران و معاونان سازمان</a:t>
            </a:r>
          </a:p>
          <a:p>
            <a:r>
              <a:rPr lang="fa-IR" smtClean="0">
                <a:cs typeface="B Zar" panose="00000400000000000000" pitchFamily="2" charset="-78"/>
              </a:rPr>
              <a:t>ب- استخراج ویژگی ها وخواسته های اساسی و تلخیص آن بر اساس بیشترین تکرار و اولویت بندی انها</a:t>
            </a:r>
          </a:p>
          <a:p>
            <a:r>
              <a:rPr lang="fa-IR" smtClean="0">
                <a:cs typeface="B Zar" panose="00000400000000000000" pitchFamily="2" charset="-78"/>
              </a:rPr>
              <a:t>ج- توزیع پرسشناه ثانویه برای اولویت بندی نهایی ویژگی ها و خواسته های اساسی از نیروی انسانی شاغل در سازمان به منظور تعیین ایده آل ها  و عملکرد واقعی و ویژگی های نیروی انسانی. </a:t>
            </a:r>
          </a:p>
          <a:p>
            <a:r>
              <a:rPr lang="fa-IR" smtClean="0">
                <a:cs typeface="B Zar" panose="00000400000000000000" pitchFamily="2" charset="-78"/>
              </a:rPr>
              <a:t>د- تطبیق نتایج  استخراجئ شده از روش </a:t>
            </a:r>
            <a:r>
              <a:rPr lang="en-US" smtClean="0">
                <a:cs typeface="B Zar" panose="00000400000000000000" pitchFamily="2" charset="-78"/>
              </a:rPr>
              <a:t>QFD</a:t>
            </a:r>
            <a:r>
              <a:rPr lang="fa-IR" smtClean="0">
                <a:cs typeface="B Zar" panose="00000400000000000000" pitchFamily="2" charset="-78"/>
              </a:rPr>
              <a:t> (ویژگی های اساسی نیروی انسانی  و درصد اهمیت آنها در براورده کردن خواسته ها) با مدل هدف در تدوین استراتژی</a:t>
            </a:r>
          </a:p>
          <a:p>
            <a:r>
              <a:rPr lang="fa-IR" smtClean="0">
                <a:cs typeface="B Zar" panose="00000400000000000000" pitchFamily="2" charset="-78"/>
              </a:rPr>
              <a:t>ه- استرخارج استراتژی های مناسب بر اساس موقعیت بدست آمده برای سازمان از طریق مدل هدف</a:t>
            </a:r>
            <a:endParaRPr lang="fa-IR">
              <a:cs typeface="B Zar" panose="00000400000000000000" pitchFamily="2" charset="-78"/>
            </a:endParaRPr>
          </a:p>
        </p:txBody>
      </p:sp>
    </p:spTree>
    <p:extLst>
      <p:ext uri="{BB962C8B-B14F-4D97-AF65-F5344CB8AC3E}">
        <p14:creationId xmlns:p14="http://schemas.microsoft.com/office/powerpoint/2010/main" val="1124728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مراحل پژوهش</a:t>
            </a:r>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این </a:t>
            </a:r>
            <a:r>
              <a:rPr lang="fa-IR" smtClean="0">
                <a:cs typeface="B Zar" panose="00000400000000000000" pitchFamily="2" charset="-78"/>
              </a:rPr>
              <a:t>مقاله </a:t>
            </a:r>
            <a:r>
              <a:rPr lang="fa-IR" smtClean="0">
                <a:cs typeface="B Zar" panose="00000400000000000000" pitchFamily="2" charset="-78"/>
              </a:rPr>
              <a:t>با تکیه بر یک پژوهش دانشگاهی و بنا به در خواست سازمان حمل و نقل و پایانه های کشور تهیه گردیده سات. گام های پژوهش مذکور با مطالعت هوشیت در  تدوین استراتژی خدمات منطبق خواهد بود که با استفاده از مرحله اول رویکرد  مذکور (که شامل 6 گام است) به تدوین استراتژی منابع انسانی پرداخته می شود. گام های این مرحله به شرح زیر است(عباسی و یزدان پناه، 1381)</a:t>
            </a:r>
          </a:p>
          <a:p>
            <a:r>
              <a:rPr lang="fa-IR" smtClean="0">
                <a:cs typeface="B Zar" panose="00000400000000000000" pitchFamily="2" charset="-78"/>
              </a:rPr>
              <a:t>1-  تحقیق در ادبیات موضوع</a:t>
            </a:r>
          </a:p>
          <a:p>
            <a:r>
              <a:rPr lang="fa-IR" smtClean="0">
                <a:cs typeface="B Zar" panose="00000400000000000000" pitchFamily="2" charset="-78"/>
              </a:rPr>
              <a:t>2- طوفان ذهنی گروه تمرکز</a:t>
            </a:r>
          </a:p>
          <a:p>
            <a:r>
              <a:rPr lang="fa-IR" smtClean="0">
                <a:cs typeface="B Zar" panose="00000400000000000000" pitchFamily="2" charset="-78"/>
              </a:rPr>
              <a:t>3- تحلیل وقایع بحرانی</a:t>
            </a:r>
          </a:p>
          <a:p>
            <a:r>
              <a:rPr lang="fa-IR" smtClean="0">
                <a:cs typeface="B Zar" panose="00000400000000000000" pitchFamily="2" charset="-78"/>
              </a:rPr>
              <a:t>4- تکوین ماتریس روابط (توسعه نداهای مشتریان)</a:t>
            </a:r>
          </a:p>
          <a:p>
            <a:r>
              <a:rPr lang="fa-IR" smtClean="0">
                <a:cs typeface="B Zar" panose="00000400000000000000" pitchFamily="2" charset="-78"/>
              </a:rPr>
              <a:t>5- اجرای پیمایش  ساخت یافته</a:t>
            </a:r>
          </a:p>
          <a:p>
            <a:r>
              <a:rPr lang="fa-IR">
                <a:cs typeface="B Zar" panose="00000400000000000000" pitchFamily="2" charset="-78"/>
              </a:rPr>
              <a:t> </a:t>
            </a:r>
            <a:r>
              <a:rPr lang="fa-IR" smtClean="0">
                <a:cs typeface="B Zar" panose="00000400000000000000" pitchFamily="2" charset="-78"/>
              </a:rPr>
              <a:t>6- توسعه خانه کیفیت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1" y="3382108"/>
            <a:ext cx="4563794" cy="3039461"/>
          </a:xfrm>
          <a:prstGeom prst="rect">
            <a:avLst/>
          </a:prstGeom>
        </p:spPr>
      </p:pic>
    </p:spTree>
    <p:extLst>
      <p:ext uri="{BB962C8B-B14F-4D97-AF65-F5344CB8AC3E}">
        <p14:creationId xmlns:p14="http://schemas.microsoft.com/office/powerpoint/2010/main" val="429432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گام 1: تحقیق در ادبیات موضوع</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گام شامل کسب طالاعات پیش زمینه ای از ادبیات امار و گزارش های مستد  راجع به منابع انسانی موجود در سازما(سازمان حمل و نقل  و پایانه های کشور، پایانه های حمل و نقل بار، مسافر و ...) می باشد. این گام همچنین کلیه ابعاد موضوع و نیز محدودیت ها و مشکلات به وجود آمده در تحقیقات مشابه قبلی و نیز مسائل پیش رو در </a:t>
            </a:r>
            <a:r>
              <a:rPr lang="fa-IR" smtClean="0">
                <a:cs typeface="B Zar" panose="00000400000000000000" pitchFamily="2" charset="-78"/>
              </a:rPr>
              <a:t>تحقیق </a:t>
            </a:r>
            <a:r>
              <a:rPr lang="fa-IR" smtClean="0">
                <a:cs typeface="B Zar" panose="00000400000000000000" pitchFamily="2" charset="-78"/>
              </a:rPr>
              <a:t>کنونی را مد نظر قرار می دهد. </a:t>
            </a:r>
          </a:p>
        </p:txBody>
      </p:sp>
    </p:spTree>
    <p:extLst>
      <p:ext uri="{BB962C8B-B14F-4D97-AF65-F5344CB8AC3E}">
        <p14:creationId xmlns:p14="http://schemas.microsoft.com/office/powerpoint/2010/main" val="74771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smtClean="0">
                <a:solidFill>
                  <a:srgbClr val="FF0000"/>
                </a:solidFill>
                <a:cs typeface="B Zar" panose="00000400000000000000" pitchFamily="2" charset="-78"/>
              </a:rPr>
              <a:t>چکیده:</a:t>
            </a:r>
            <a:endParaRPr lang="fa-IR" sz="4800"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ضمن بررسی فرایند تدوین استراتژی منابع انسانی به این موضع پرداخته خواهد شد که سازمان های خدماتی از جمله سازمان حمل و نقل و پایانه های کشور چگونه می توانند  الزامات مشتری در رابطه با منابع انسانی را با استفاده از رویکرد </a:t>
            </a:r>
            <a:r>
              <a:rPr lang="en-US" smtClean="0">
                <a:cs typeface="B Zar" panose="00000400000000000000" pitchFamily="2" charset="-78"/>
              </a:rPr>
              <a:t>QFD</a:t>
            </a:r>
            <a:r>
              <a:rPr lang="fa-IR" smtClean="0">
                <a:cs typeface="B Zar" panose="00000400000000000000" pitchFamily="2" charset="-78"/>
              </a:rPr>
              <a:t> شناسایی کرده  و از نتایج آن در برنامه ریزی های استراتژیک برای منابع انسانی استفاده نمایند. در پایان این مقاله  و بر اساس نتایج به دست آمده در تحقیق حاضر نحوه استفاده مناسب از رویکرد </a:t>
            </a:r>
            <a:r>
              <a:rPr lang="en-US" smtClean="0">
                <a:cs typeface="B Zar" panose="00000400000000000000" pitchFamily="2" charset="-78"/>
              </a:rPr>
              <a:t>QFD</a:t>
            </a:r>
            <a:r>
              <a:rPr lang="fa-IR" smtClean="0">
                <a:cs typeface="B Zar" panose="00000400000000000000" pitchFamily="2" charset="-78"/>
              </a:rPr>
              <a:t> در تدوین استراتژی منابع انسانی برای کمک به بهبود استراتژی های سازمانی موجود و دستیابی به کیفیت مناسب در ارائه خدمات در آینده پیشنهاد می گردد. </a:t>
            </a:r>
            <a:endParaRPr lang="fa-IR">
              <a:cs typeface="B Zar" panose="00000400000000000000" pitchFamily="2" charset="-78"/>
            </a:endParaRPr>
          </a:p>
        </p:txBody>
      </p:sp>
      <p:sp>
        <p:nvSpPr>
          <p:cNvPr id="4" name="Rectangle 3"/>
          <p:cNvSpPr/>
          <p:nvPr/>
        </p:nvSpPr>
        <p:spPr>
          <a:xfrm>
            <a:off x="505969" y="4976438"/>
            <a:ext cx="11463395" cy="923330"/>
          </a:xfrm>
          <a:prstGeom prst="rect">
            <a:avLst/>
          </a:prstGeom>
          <a:noFill/>
        </p:spPr>
        <p:txBody>
          <a:bodyPr wrap="none" lIns="91440" tIns="45720" rIns="91440" bIns="45720">
            <a:spAutoFit/>
          </a:bodyPr>
          <a:lstStyle/>
          <a:p>
            <a:pPr algn="ctr"/>
            <a:r>
              <a:rPr lang="fa-IR" sz="5400" b="1"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cs typeface="B Zar" panose="00000400000000000000" pitchFamily="2" charset="-78"/>
              </a:rPr>
              <a:t>برنامه ریزی های استراتژیک برای منابع انسانی </a:t>
            </a:r>
            <a:endParaRPr lang="fa-IR" sz="5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896086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این منظور فهرست اولیه ای از ابعاد ویژگی های منابع انسانی  به منظور تدوین استراتژی  با استفاده از رویکرد </a:t>
            </a:r>
            <a:r>
              <a:rPr lang="en-US" smtClean="0">
                <a:cs typeface="B Zar" panose="00000400000000000000" pitchFamily="2" charset="-78"/>
              </a:rPr>
              <a:t>QFD</a:t>
            </a:r>
            <a:r>
              <a:rPr lang="fa-IR" smtClean="0">
                <a:cs typeface="B Zar" panose="00000400000000000000" pitchFamily="2" charset="-78"/>
              </a:rPr>
              <a:t> بر اساس </a:t>
            </a:r>
            <a:r>
              <a:rPr lang="fa-IR" smtClean="0">
                <a:solidFill>
                  <a:srgbClr val="FF0000"/>
                </a:solidFill>
                <a:cs typeface="B Zar" panose="00000400000000000000" pitchFamily="2" charset="-78"/>
              </a:rPr>
              <a:t>مستندات گذشته  </a:t>
            </a:r>
            <a:r>
              <a:rPr lang="fa-IR" smtClean="0">
                <a:cs typeface="B Zar" panose="00000400000000000000" pitchFamily="2" charset="-78"/>
              </a:rPr>
              <a:t>و نیز نظرات مطرح شده  توسط گروه متمرکز تهیه گردید. این ابعاد برای تسهیل </a:t>
            </a:r>
            <a:r>
              <a:rPr lang="fa-IR" smtClean="0">
                <a:cs typeface="B Zar" panose="00000400000000000000" pitchFamily="2" charset="-78"/>
              </a:rPr>
              <a:t>پیشبرد </a:t>
            </a:r>
            <a:r>
              <a:rPr lang="fa-IR" smtClean="0">
                <a:cs typeface="B Zar" panose="00000400000000000000" pitchFamily="2" charset="-78"/>
              </a:rPr>
              <a:t>طوفان ذهنی  </a:t>
            </a:r>
            <a:r>
              <a:rPr lang="fa-IR" smtClean="0">
                <a:cs typeface="B Zar" panose="00000400000000000000" pitchFamily="2" charset="-78"/>
              </a:rPr>
              <a:t>پروهش </a:t>
            </a:r>
            <a:r>
              <a:rPr lang="fa-IR" smtClean="0">
                <a:cs typeface="B Zar" panose="00000400000000000000" pitchFamily="2" charset="-78"/>
              </a:rPr>
              <a:t>خبرگان و تحلیل وقایع بحرانی  کشف نقاط کلیدی در فعالیت های مورد انتظار از کارکنان استفاده گردید. </a:t>
            </a:r>
            <a:endParaRPr lang="fa-IR">
              <a:cs typeface="B Zar" panose="00000400000000000000" pitchFamily="2" charset="-78"/>
            </a:endParaRPr>
          </a:p>
        </p:txBody>
      </p:sp>
    </p:spTree>
    <p:extLst>
      <p:ext uri="{BB962C8B-B14F-4D97-AF65-F5344CB8AC3E}">
        <p14:creationId xmlns:p14="http://schemas.microsoft.com/office/powerpoint/2010/main" val="124404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گام دوم : طوفان ذهنی  گروه متمرکز</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طوفان ذهنی (</a:t>
            </a:r>
            <a:r>
              <a:rPr lang="en-US" smtClean="0">
                <a:cs typeface="B Zar" panose="00000400000000000000" pitchFamily="2" charset="-78"/>
              </a:rPr>
              <a:t>Brain storming</a:t>
            </a:r>
            <a:r>
              <a:rPr lang="fa-IR" smtClean="0">
                <a:cs typeface="B Zar" panose="00000400000000000000" pitchFamily="2" charset="-78"/>
              </a:rPr>
              <a:t>) به عنوان یکی از رویکرد های مطرح  مدیریتی سازمان ها را در خلق نظارت و ایده های نوین و بهره برداری  از آنها توانمند می سازند. لذا برای انجام گام دوم این پژوشه تعدادی از مدیران سازمان و نیز اساتید  محترم دانشگاه به عنوان گروه تمرکز (</a:t>
            </a:r>
            <a:r>
              <a:rPr lang="en-US" smtClean="0">
                <a:cs typeface="B Zar" panose="00000400000000000000" pitchFamily="2" charset="-78"/>
              </a:rPr>
              <a:t>Focus Group</a:t>
            </a:r>
            <a:r>
              <a:rPr lang="fa-IR" smtClean="0">
                <a:cs typeface="B Zar" panose="00000400000000000000" pitchFamily="2" charset="-78"/>
              </a:rPr>
              <a:t>) و خبرگان ممابع انسانی برای یکپارچه سازی طالاعات و مطالب مورد نیاز  و همچنین آزمایش مجدد فهرست های اولیه استخراج شده، به صورت فردی و گروهی  دعوت شده  مورد مصاحبه  قرار گرفتند. </a:t>
            </a:r>
            <a:endParaRPr lang="fa-IR">
              <a:cs typeface="B Zar" panose="00000400000000000000" pitchFamily="2" charset="-78"/>
            </a:endParaRPr>
          </a:p>
        </p:txBody>
      </p:sp>
    </p:spTree>
    <p:extLst>
      <p:ext uri="{BB962C8B-B14F-4D97-AF65-F5344CB8AC3E}">
        <p14:creationId xmlns:p14="http://schemas.microsoft.com/office/powerpoint/2010/main" val="3315735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سپس بر اساس پرسشناهم آماهد شده اولیه </a:t>
            </a:r>
            <a:r>
              <a:rPr lang="fa-IR">
                <a:cs typeface="B Zar" panose="00000400000000000000" pitchFamily="2" charset="-78"/>
              </a:rPr>
              <a:t>توسط </a:t>
            </a:r>
            <a:r>
              <a:rPr lang="fa-IR" smtClean="0">
                <a:cs typeface="B Zar" panose="00000400000000000000" pitchFamily="2" charset="-78"/>
              </a:rPr>
              <a:t>محقق، </a:t>
            </a:r>
            <a:r>
              <a:rPr lang="fa-IR">
                <a:cs typeface="B Zar" panose="00000400000000000000" pitchFamily="2" charset="-78"/>
              </a:rPr>
              <a:t>ابعاد و جنبه های  گسترده ای از ویژگی های منابع انسانی برای نظر سنجی از ارائه کنندگان خدمات (منابع انسانی) شامل گروه تمرکز و سایر مدیران و معاونان و کارکنان سازمان تعریف  گردید. در این گام با توجه به نظرات  و پیشنهادات  ارائه شده  توسط گروه تمرکز مطالب و ابعاد و نظرات  </a:t>
            </a:r>
            <a:r>
              <a:rPr lang="fa-IR">
                <a:cs typeface="B Zar" panose="00000400000000000000" pitchFamily="2" charset="-78"/>
              </a:rPr>
              <a:t>و </a:t>
            </a:r>
            <a:r>
              <a:rPr lang="fa-IR" smtClean="0">
                <a:cs typeface="B Zar" panose="00000400000000000000" pitchFamily="2" charset="-78"/>
              </a:rPr>
              <a:t>پیشنهادات </a:t>
            </a:r>
            <a:r>
              <a:rPr lang="fa-IR">
                <a:cs typeface="B Zar" panose="00000400000000000000" pitchFamily="2" charset="-78"/>
              </a:rPr>
              <a:t>گسترده ای راجع به منابع انسانی جمع آوری  گردید که خود نیازمند تلخیص و تفکیک می باشد. </a:t>
            </a:r>
            <a:endParaRPr lang="fa-IR">
              <a:cs typeface="B Zar" panose="00000400000000000000" pitchFamily="2" charset="-78"/>
            </a:endParaRPr>
          </a:p>
        </p:txBody>
      </p:sp>
      <p:sp>
        <p:nvSpPr>
          <p:cNvPr id="4" name="Flowchart: Process 3"/>
          <p:cNvSpPr/>
          <p:nvPr/>
        </p:nvSpPr>
        <p:spPr>
          <a:xfrm>
            <a:off x="3010486" y="4586068"/>
            <a:ext cx="2321169" cy="78779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تلخیص و تفکیک</a:t>
            </a:r>
            <a:endParaRPr lang="fa-IR" sz="2400">
              <a:solidFill>
                <a:srgbClr val="FF0000"/>
              </a:solidFill>
            </a:endParaRPr>
          </a:p>
        </p:txBody>
      </p:sp>
    </p:spTree>
    <p:extLst>
      <p:ext uri="{BB962C8B-B14F-4D97-AF65-F5344CB8AC3E}">
        <p14:creationId xmlns:p14="http://schemas.microsoft.com/office/powerpoint/2010/main" val="402091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گام سوم: تحلیل وقایع بحرانی (ویژگی ها و عملکرد های اساسی مرد انتظار از نیروی انسانی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گام برای تهیه و تدوین فهرست جامعی از ابعاد و ویژگی های منابع انسانی به کار گرفته شد. همان گونه که پیش از این نیز گفته شود این ابعاد از دامنه  گسترده ای برخوردار بوده و نیازمند تلخیص می باشد. برای این منظور در مرحله اول </a:t>
            </a:r>
            <a:r>
              <a:rPr lang="fa-IR" smtClean="0">
                <a:cs typeface="B Zar" panose="00000400000000000000" pitchFamily="2" charset="-78"/>
              </a:rPr>
              <a:t>تعداد </a:t>
            </a:r>
            <a:r>
              <a:rPr lang="fa-IR" smtClean="0">
                <a:solidFill>
                  <a:srgbClr val="FF0000"/>
                </a:solidFill>
                <a:cs typeface="B Zar" panose="00000400000000000000" pitchFamily="2" charset="-78"/>
              </a:rPr>
              <a:t>30 پرسشنامه </a:t>
            </a:r>
            <a:r>
              <a:rPr lang="fa-IR" smtClean="0">
                <a:cs typeface="B Zar" panose="00000400000000000000" pitchFamily="2" charset="-78"/>
              </a:rPr>
              <a:t>در </a:t>
            </a:r>
            <a:r>
              <a:rPr lang="fa-IR" smtClean="0">
                <a:cs typeface="B Zar" panose="00000400000000000000" pitchFamily="2" charset="-78"/>
              </a:rPr>
              <a:t>میان گروه تمرکز (مدیران و معاونان سازمان) توزیع گردید.  پس از جمع </a:t>
            </a:r>
            <a:r>
              <a:rPr lang="fa-IR" smtClean="0">
                <a:cs typeface="B Zar" panose="00000400000000000000" pitchFamily="2" charset="-78"/>
              </a:rPr>
              <a:t>آوری  </a:t>
            </a:r>
            <a:r>
              <a:rPr lang="fa-IR" smtClean="0">
                <a:cs typeface="B Zar" panose="00000400000000000000" pitchFamily="2" charset="-78"/>
              </a:rPr>
              <a:t>و استخراج نتایج این پرسشنامه ویژگی های اساسی  منابع انسانی بدون توجه به اولویت آنها به شرح زیر تعیین گردید. (تعدادی از موراد زیر به عنوان نمونه ذکر گردیده است)</a:t>
            </a:r>
          </a:p>
          <a:p>
            <a:r>
              <a:rPr lang="fa-IR" smtClean="0">
                <a:cs typeface="B Zar" panose="00000400000000000000" pitchFamily="2" charset="-78"/>
              </a:rPr>
              <a:t>1- اطاعت  و تبعیت از ساختار</a:t>
            </a:r>
          </a:p>
          <a:p>
            <a:r>
              <a:rPr lang="fa-IR">
                <a:cs typeface="B Zar" panose="00000400000000000000" pitchFamily="2" charset="-78"/>
              </a:rPr>
              <a:t> </a:t>
            </a:r>
            <a:r>
              <a:rPr lang="fa-IR" smtClean="0">
                <a:cs typeface="B Zar" panose="00000400000000000000" pitchFamily="2" charset="-78"/>
              </a:rPr>
              <a:t>2- دقت و نظم در کار</a:t>
            </a:r>
          </a:p>
          <a:p>
            <a:r>
              <a:rPr lang="fa-IR" smtClean="0">
                <a:cs typeface="B Zar" panose="00000400000000000000" pitchFamily="2" charset="-78"/>
              </a:rPr>
              <a:t>3- تعهد به اصول دینی</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360317" y="4923691"/>
            <a:ext cx="1257078" cy="1015719"/>
          </a:xfrm>
          <a:prstGeom prst="rect">
            <a:avLst/>
          </a:prstGeom>
        </p:spPr>
      </p:pic>
    </p:spTree>
    <p:extLst>
      <p:ext uri="{BB962C8B-B14F-4D97-AF65-F5344CB8AC3E}">
        <p14:creationId xmlns:p14="http://schemas.microsoft.com/office/powerpoint/2010/main" val="976011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4- توانایی کار با کامپیوتر و نرم افزارهای مربوط</a:t>
            </a:r>
          </a:p>
          <a:p>
            <a:r>
              <a:rPr lang="fa-IR" smtClean="0">
                <a:cs typeface="B Zar" panose="00000400000000000000" pitchFamily="2" charset="-78"/>
              </a:rPr>
              <a:t>5- سوابق کاری مرتبط با شغل فعلی</a:t>
            </a:r>
          </a:p>
          <a:p>
            <a:r>
              <a:rPr lang="fa-IR" smtClean="0">
                <a:cs typeface="B Zar" panose="00000400000000000000" pitchFamily="2" charset="-78"/>
              </a:rPr>
              <a:t>6- مهارت در کسب و انتقال مفاهیم</a:t>
            </a:r>
          </a:p>
          <a:p>
            <a:r>
              <a:rPr lang="fa-IR" smtClean="0">
                <a:cs typeface="B Zar" panose="00000400000000000000" pitchFamily="2" charset="-78"/>
              </a:rPr>
              <a:t>7- قدرت یادگیری سازمان</a:t>
            </a:r>
          </a:p>
          <a:p>
            <a:r>
              <a:rPr lang="fa-IR" smtClean="0">
                <a:cs typeface="B Zar" panose="00000400000000000000" pitchFamily="2" charset="-78"/>
              </a:rPr>
              <a:t>8- رشته و تحصیلات</a:t>
            </a:r>
          </a:p>
          <a:p>
            <a:r>
              <a:rPr lang="fa-IR" smtClean="0">
                <a:cs typeface="B Zar" panose="00000400000000000000" pitchFamily="2" charset="-78"/>
              </a:rPr>
              <a:t>9- اداره امو مربوط به کار خود</a:t>
            </a:r>
          </a:p>
          <a:p>
            <a:r>
              <a:rPr lang="fa-IR" smtClean="0">
                <a:cs typeface="B Zar" panose="00000400000000000000" pitchFamily="2" charset="-78"/>
              </a:rPr>
              <a:t>10- دانش زبان خارجه</a:t>
            </a:r>
          </a:p>
          <a:p>
            <a:r>
              <a:rPr lang="fa-IR" smtClean="0">
                <a:cs typeface="B Zar" panose="00000400000000000000" pitchFamily="2" charset="-78"/>
              </a:rPr>
              <a:t>11- خلاقیت و نوآوری </a:t>
            </a:r>
            <a:endParaRPr lang="fa-IR">
              <a:cs typeface="B Zar" panose="00000400000000000000" pitchFamily="2" charset="-78"/>
            </a:endParaRPr>
          </a:p>
        </p:txBody>
      </p:sp>
    </p:spTree>
    <p:extLst>
      <p:ext uri="{BB962C8B-B14F-4D97-AF65-F5344CB8AC3E}">
        <p14:creationId xmlns:p14="http://schemas.microsoft.com/office/powerpoint/2010/main" val="1295258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شایان ذکر است برای روشن  شدن هر یک از ابعاد ویژگی ها و توانایی های منابع انسانی  نمونه هایی از توانایی های مورد انتظار  بیان گردیده است </a:t>
            </a:r>
            <a:endParaRPr lang="fa-IR">
              <a:cs typeface="B Zar" panose="00000400000000000000" pitchFamily="2" charset="-78"/>
            </a:endParaRPr>
          </a:p>
        </p:txBody>
      </p:sp>
    </p:spTree>
    <p:extLst>
      <p:ext uri="{BB962C8B-B14F-4D97-AF65-F5344CB8AC3E}">
        <p14:creationId xmlns:p14="http://schemas.microsoft.com/office/powerpoint/2010/main" val="2754741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3921244"/>
              </p:ext>
            </p:extLst>
          </p:nvPr>
        </p:nvGraphicFramePr>
        <p:xfrm>
          <a:off x="838200" y="1825625"/>
          <a:ext cx="10515600" cy="3937000"/>
        </p:xfrm>
        <a:graphic>
          <a:graphicData uri="http://schemas.openxmlformats.org/drawingml/2006/table">
            <a:tbl>
              <a:tblPr rtl="1" firstRow="1" bandRow="1">
                <a:tableStyleId>{5C22544A-7EE6-4342-B048-85BDC9FD1C3A}</a:tableStyleId>
              </a:tblPr>
              <a:tblGrid>
                <a:gridCol w="1218127"/>
                <a:gridCol w="3142445"/>
                <a:gridCol w="6155028"/>
              </a:tblGrid>
              <a:tr h="370840">
                <a:tc>
                  <a:txBody>
                    <a:bodyPr/>
                    <a:lstStyle/>
                    <a:p>
                      <a:pPr rtl="1"/>
                      <a:r>
                        <a:rPr lang="fa-IR" smtClean="0"/>
                        <a:t>ردیف</a:t>
                      </a:r>
                      <a:endParaRPr lang="fa-IR"/>
                    </a:p>
                  </a:txBody>
                  <a:tcPr/>
                </a:tc>
                <a:tc>
                  <a:txBody>
                    <a:bodyPr/>
                    <a:lstStyle/>
                    <a:p>
                      <a:pPr rtl="1"/>
                      <a:r>
                        <a:rPr lang="fa-IR" smtClean="0"/>
                        <a:t>ابعاد ویژگی های منابع انسانی</a:t>
                      </a:r>
                      <a:endParaRPr lang="fa-IR"/>
                    </a:p>
                  </a:txBody>
                  <a:tcPr/>
                </a:tc>
                <a:tc>
                  <a:txBody>
                    <a:bodyPr/>
                    <a:lstStyle/>
                    <a:p>
                      <a:pPr rtl="1"/>
                      <a:r>
                        <a:rPr lang="fa-IR" smtClean="0"/>
                        <a:t>نمونه هایی از ویژگی های منابع انسان</a:t>
                      </a:r>
                      <a:endParaRPr lang="fa-IR"/>
                    </a:p>
                  </a:txBody>
                  <a:tcPr/>
                </a:tc>
              </a:tr>
              <a:tr h="370840">
                <a:tc>
                  <a:txBody>
                    <a:bodyPr/>
                    <a:lstStyle/>
                    <a:p>
                      <a:pPr rtl="1"/>
                      <a:endParaRPr lang="fa-IR"/>
                    </a:p>
                  </a:txBody>
                  <a:tcPr/>
                </a:tc>
                <a:tc>
                  <a:txBody>
                    <a:bodyPr/>
                    <a:lstStyle/>
                    <a:p>
                      <a:pPr rtl="1"/>
                      <a:r>
                        <a:rPr lang="fa-IR" smtClean="0"/>
                        <a:t>خود مدیر بودن</a:t>
                      </a:r>
                      <a:endParaRPr lang="fa-IR"/>
                    </a:p>
                  </a:txBody>
                  <a:tcPr/>
                </a:tc>
                <a:tc>
                  <a:txBody>
                    <a:bodyPr/>
                    <a:lstStyle/>
                    <a:p>
                      <a:pPr rtl="1"/>
                      <a:r>
                        <a:rPr lang="fa-IR" smtClean="0"/>
                        <a:t>1- خودانگیزشی</a:t>
                      </a:r>
                    </a:p>
                    <a:p>
                      <a:pPr rtl="1"/>
                      <a:r>
                        <a:rPr lang="fa-IR" smtClean="0"/>
                        <a:t>2- خودکنترلی</a:t>
                      </a:r>
                    </a:p>
                    <a:p>
                      <a:pPr rtl="1"/>
                      <a:r>
                        <a:rPr lang="fa-IR" smtClean="0"/>
                        <a:t>3-توانایی تصمیم گیری</a:t>
                      </a:r>
                    </a:p>
                    <a:p>
                      <a:pPr rtl="1"/>
                      <a:r>
                        <a:rPr lang="fa-IR" smtClean="0"/>
                        <a:t>4- انعطاف</a:t>
                      </a:r>
                      <a:r>
                        <a:rPr lang="fa-IR" baseline="0" smtClean="0"/>
                        <a:t> پذیری</a:t>
                      </a:r>
                    </a:p>
                    <a:p>
                      <a:pPr rtl="1"/>
                      <a:r>
                        <a:rPr lang="fa-IR" baseline="0" smtClean="0"/>
                        <a:t>5- اعتماد به نفس</a:t>
                      </a:r>
                      <a:endParaRPr lang="fa-IR"/>
                    </a:p>
                  </a:txBody>
                  <a:tcPr/>
                </a:tc>
              </a:tr>
              <a:tr h="370840">
                <a:tc>
                  <a:txBody>
                    <a:bodyPr/>
                    <a:lstStyle/>
                    <a:p>
                      <a:pPr rtl="1"/>
                      <a:endParaRPr lang="fa-IR"/>
                    </a:p>
                  </a:txBody>
                  <a:tcPr/>
                </a:tc>
                <a:tc>
                  <a:txBody>
                    <a:bodyPr/>
                    <a:lstStyle/>
                    <a:p>
                      <a:pPr rtl="1"/>
                      <a:r>
                        <a:rPr lang="fa-IR" smtClean="0"/>
                        <a:t>توانایی کار با کامپیوتر</a:t>
                      </a:r>
                      <a:endParaRPr lang="fa-IR"/>
                    </a:p>
                  </a:txBody>
                  <a:tcPr/>
                </a:tc>
                <a:tc>
                  <a:txBody>
                    <a:bodyPr/>
                    <a:lstStyle/>
                    <a:p>
                      <a:pPr rtl="1"/>
                      <a:r>
                        <a:rPr lang="fa-IR" smtClean="0"/>
                        <a:t>کار</a:t>
                      </a:r>
                      <a:r>
                        <a:rPr lang="fa-IR" baseline="0" smtClean="0"/>
                        <a:t> با نرم افزارهای اداری عمومی</a:t>
                      </a:r>
                    </a:p>
                    <a:p>
                      <a:pPr rtl="1"/>
                      <a:r>
                        <a:rPr lang="fa-IR" baseline="0" smtClean="0"/>
                        <a:t>کار با اینترنت</a:t>
                      </a:r>
                    </a:p>
                    <a:p>
                      <a:pPr rtl="1"/>
                      <a:r>
                        <a:rPr lang="fa-IR" baseline="0" smtClean="0"/>
                        <a:t>کار با نرم افزار اتوماسیون اداری</a:t>
                      </a:r>
                      <a:endParaRPr lang="fa-IR"/>
                    </a:p>
                  </a:txBody>
                  <a:tcPr/>
                </a:tc>
              </a:tr>
              <a:tr h="370840">
                <a:tc>
                  <a:txBody>
                    <a:bodyPr/>
                    <a:lstStyle/>
                    <a:p>
                      <a:pPr rtl="1"/>
                      <a:endParaRPr lang="fa-IR"/>
                    </a:p>
                  </a:txBody>
                  <a:tcPr/>
                </a:tc>
                <a:tc>
                  <a:txBody>
                    <a:bodyPr/>
                    <a:lstStyle/>
                    <a:p>
                      <a:pPr rtl="1"/>
                      <a:r>
                        <a:rPr lang="fa-IR" smtClean="0"/>
                        <a:t>داشن زبان خارجه</a:t>
                      </a:r>
                      <a:endParaRPr lang="fa-IR"/>
                    </a:p>
                  </a:txBody>
                  <a:tcPr/>
                </a:tc>
                <a:tc>
                  <a:txBody>
                    <a:bodyPr/>
                    <a:lstStyle/>
                    <a:p>
                      <a:pPr rtl="1"/>
                      <a:r>
                        <a:rPr lang="fa-IR" smtClean="0"/>
                        <a:t>خواندن مطالب لاتین</a:t>
                      </a:r>
                    </a:p>
                    <a:p>
                      <a:pPr rtl="1"/>
                      <a:r>
                        <a:rPr lang="fa-IR" smtClean="0"/>
                        <a:t>درک مطلب</a:t>
                      </a:r>
                    </a:p>
                    <a:p>
                      <a:pPr rtl="1"/>
                      <a:r>
                        <a:rPr lang="fa-IR" smtClean="0"/>
                        <a:t>ترجمه</a:t>
                      </a:r>
                    </a:p>
                    <a:p>
                      <a:pPr rtl="1"/>
                      <a:r>
                        <a:rPr lang="fa-IR" smtClean="0"/>
                        <a:t>مکالمه</a:t>
                      </a:r>
                      <a:endParaRPr lang="fa-IR"/>
                    </a:p>
                  </a:txBody>
                  <a:tcPr/>
                </a:tc>
              </a:tr>
            </a:tbl>
          </a:graphicData>
        </a:graphic>
      </p:graphicFrame>
    </p:spTree>
    <p:extLst>
      <p:ext uri="{BB962C8B-B14F-4D97-AF65-F5344CB8AC3E}">
        <p14:creationId xmlns:p14="http://schemas.microsoft.com/office/powerpoint/2010/main" val="427763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8596945"/>
              </p:ext>
            </p:extLst>
          </p:nvPr>
        </p:nvGraphicFramePr>
        <p:xfrm>
          <a:off x="838200" y="1825625"/>
          <a:ext cx="10515600" cy="4851400"/>
        </p:xfrm>
        <a:graphic>
          <a:graphicData uri="http://schemas.openxmlformats.org/drawingml/2006/table">
            <a:tbl>
              <a:tblPr rtl="1" firstRow="1" bandRow="1">
                <a:tableStyleId>{5C22544A-7EE6-4342-B048-85BDC9FD1C3A}</a:tableStyleId>
              </a:tblPr>
              <a:tblGrid>
                <a:gridCol w="3505200"/>
                <a:gridCol w="3505200"/>
                <a:gridCol w="3505200"/>
              </a:tblGrid>
              <a:tr h="370840">
                <a:tc>
                  <a:txBody>
                    <a:bodyPr/>
                    <a:lstStyle/>
                    <a:p>
                      <a:pPr rtl="1"/>
                      <a:endParaRPr lang="fa-IR"/>
                    </a:p>
                  </a:txBody>
                  <a:tcPr/>
                </a:tc>
                <a:tc>
                  <a:txBody>
                    <a:bodyPr/>
                    <a:lstStyle/>
                    <a:p>
                      <a:pPr rtl="1"/>
                      <a:endParaRPr lang="fa-IR"/>
                    </a:p>
                  </a:txBody>
                  <a:tcPr/>
                </a:tc>
                <a:tc>
                  <a:txBody>
                    <a:bodyPr/>
                    <a:lstStyle/>
                    <a:p>
                      <a:pPr rtl="1"/>
                      <a:endParaRPr lang="fa-IR"/>
                    </a:p>
                  </a:txBody>
                  <a:tcPr/>
                </a:tc>
              </a:tr>
              <a:tr h="370840">
                <a:tc>
                  <a:txBody>
                    <a:bodyPr/>
                    <a:lstStyle/>
                    <a:p>
                      <a:pPr rtl="1"/>
                      <a:r>
                        <a:rPr lang="fa-IR" smtClean="0"/>
                        <a:t>رشته و تحصیلات دانشگاهی</a:t>
                      </a:r>
                      <a:endParaRPr lang="fa-IR"/>
                    </a:p>
                  </a:txBody>
                  <a:tcPr/>
                </a:tc>
                <a:tc>
                  <a:txBody>
                    <a:bodyPr/>
                    <a:lstStyle/>
                    <a:p>
                      <a:pPr rtl="1"/>
                      <a:r>
                        <a:rPr lang="fa-IR" smtClean="0"/>
                        <a:t>محل اخذ مدرک</a:t>
                      </a:r>
                      <a:r>
                        <a:rPr lang="fa-IR" baseline="0" smtClean="0"/>
                        <a:t> تحصیلی شهر و دانشگاه</a:t>
                      </a:r>
                    </a:p>
                    <a:p>
                      <a:pPr rtl="1"/>
                      <a:r>
                        <a:rPr lang="fa-IR" baseline="0" smtClean="0"/>
                        <a:t>سطح  نحصیلات</a:t>
                      </a:r>
                    </a:p>
                    <a:p>
                      <a:pPr rtl="1"/>
                      <a:r>
                        <a:rPr lang="fa-IR" baseline="0" smtClean="0"/>
                        <a:t>معدل مدرک تحصیلی</a:t>
                      </a:r>
                      <a:endParaRPr lang="fa-IR"/>
                    </a:p>
                  </a:txBody>
                  <a:tcPr/>
                </a:tc>
                <a:tc>
                  <a:txBody>
                    <a:bodyPr/>
                    <a:lstStyle/>
                    <a:p>
                      <a:pPr rtl="1"/>
                      <a:endParaRPr lang="fa-IR"/>
                    </a:p>
                  </a:txBody>
                  <a:tcPr/>
                </a:tc>
              </a:tr>
              <a:tr h="370840">
                <a:tc>
                  <a:txBody>
                    <a:bodyPr/>
                    <a:lstStyle/>
                    <a:p>
                      <a:pPr rtl="1"/>
                      <a:r>
                        <a:rPr lang="fa-IR" smtClean="0"/>
                        <a:t>تعهد به اصول</a:t>
                      </a:r>
                      <a:r>
                        <a:rPr lang="fa-IR" baseline="0" smtClean="0"/>
                        <a:t> دینی</a:t>
                      </a:r>
                      <a:endParaRPr lang="fa-IR"/>
                    </a:p>
                  </a:txBody>
                  <a:tcPr/>
                </a:tc>
                <a:tc>
                  <a:txBody>
                    <a:bodyPr/>
                    <a:lstStyle/>
                    <a:p>
                      <a:pPr rtl="1"/>
                      <a:r>
                        <a:rPr lang="fa-IR" smtClean="0"/>
                        <a:t>1- وجدان کاری</a:t>
                      </a:r>
                    </a:p>
                    <a:p>
                      <a:pPr rtl="1"/>
                      <a:r>
                        <a:rPr lang="fa-IR" smtClean="0"/>
                        <a:t>2- تلاش و پشتکار</a:t>
                      </a:r>
                    </a:p>
                    <a:p>
                      <a:pPr rtl="1"/>
                      <a:r>
                        <a:rPr lang="fa-IR" smtClean="0"/>
                        <a:t>3-</a:t>
                      </a:r>
                      <a:r>
                        <a:rPr lang="fa-IR" baseline="0" smtClean="0"/>
                        <a:t> رعایت حق و انصاف</a:t>
                      </a:r>
                    </a:p>
                    <a:p>
                      <a:pPr rtl="1"/>
                      <a:r>
                        <a:rPr lang="fa-IR" baseline="0" smtClean="0"/>
                        <a:t>4- ایثار و از خودگذشتگی</a:t>
                      </a:r>
                      <a:endParaRPr lang="fa-IR"/>
                    </a:p>
                  </a:txBody>
                  <a:tcPr/>
                </a:tc>
                <a:tc>
                  <a:txBody>
                    <a:bodyPr/>
                    <a:lstStyle/>
                    <a:p>
                      <a:pPr rtl="1"/>
                      <a:endParaRPr lang="fa-IR"/>
                    </a:p>
                  </a:txBody>
                  <a:tcPr/>
                </a:tc>
              </a:tr>
              <a:tr h="370840">
                <a:tc>
                  <a:txBody>
                    <a:bodyPr/>
                    <a:lstStyle/>
                    <a:p>
                      <a:pPr rtl="1"/>
                      <a:r>
                        <a:rPr lang="fa-IR" smtClean="0"/>
                        <a:t>سوابق کاری مرتبط با شغل فعلی</a:t>
                      </a:r>
                      <a:endParaRPr lang="fa-IR"/>
                    </a:p>
                  </a:txBody>
                  <a:tcPr/>
                </a:tc>
                <a:tc>
                  <a:txBody>
                    <a:bodyPr/>
                    <a:lstStyle/>
                    <a:p>
                      <a:pPr rtl="1"/>
                      <a:r>
                        <a:rPr lang="fa-IR" smtClean="0"/>
                        <a:t>1- تعداد</a:t>
                      </a:r>
                      <a:r>
                        <a:rPr lang="fa-IR" baseline="0" smtClean="0"/>
                        <a:t> سال</a:t>
                      </a:r>
                    </a:p>
                    <a:p>
                      <a:pPr rtl="1"/>
                      <a:r>
                        <a:rPr lang="fa-IR" baseline="0" smtClean="0"/>
                        <a:t>2- محل اشتغال</a:t>
                      </a:r>
                    </a:p>
                    <a:p>
                      <a:pPr rtl="1"/>
                      <a:r>
                        <a:rPr lang="fa-IR" baseline="0" smtClean="0"/>
                        <a:t>3- نوع کار</a:t>
                      </a:r>
                    </a:p>
                    <a:p>
                      <a:pPr rtl="1"/>
                      <a:r>
                        <a:rPr lang="fa-IR" baseline="0" smtClean="0"/>
                        <a:t>4- میزان موفقیت</a:t>
                      </a:r>
                      <a:endParaRPr lang="fa-IR"/>
                    </a:p>
                  </a:txBody>
                  <a:tcPr/>
                </a:tc>
                <a:tc>
                  <a:txBody>
                    <a:bodyPr/>
                    <a:lstStyle/>
                    <a:p>
                      <a:pPr rtl="1"/>
                      <a:endParaRPr lang="fa-IR"/>
                    </a:p>
                  </a:txBody>
                  <a:tcPr/>
                </a:tc>
              </a:tr>
              <a:tr h="370840">
                <a:tc>
                  <a:txBody>
                    <a:bodyPr/>
                    <a:lstStyle/>
                    <a:p>
                      <a:pPr rtl="1"/>
                      <a:r>
                        <a:rPr lang="fa-IR" smtClean="0"/>
                        <a:t>خلاقیت  و نواوری</a:t>
                      </a:r>
                      <a:endParaRPr lang="fa-IR"/>
                    </a:p>
                  </a:txBody>
                  <a:tcPr/>
                </a:tc>
                <a:tc>
                  <a:txBody>
                    <a:bodyPr/>
                    <a:lstStyle/>
                    <a:p>
                      <a:pPr rtl="1"/>
                      <a:r>
                        <a:rPr lang="fa-IR" smtClean="0"/>
                        <a:t>کشف روش های انجام امور</a:t>
                      </a:r>
                    </a:p>
                    <a:p>
                      <a:pPr rtl="1"/>
                      <a:r>
                        <a:rPr lang="fa-IR" smtClean="0"/>
                        <a:t>حد</a:t>
                      </a:r>
                      <a:r>
                        <a:rPr lang="fa-IR" baseline="0" smtClean="0"/>
                        <a:t>ف راه های کهنه اضافی و مضر</a:t>
                      </a:r>
                    </a:p>
                    <a:p>
                      <a:pPr rtl="1"/>
                      <a:r>
                        <a:rPr lang="fa-IR" baseline="0" smtClean="0"/>
                        <a:t>استخراج علم و مطلب جدید</a:t>
                      </a:r>
                    </a:p>
                    <a:p>
                      <a:pPr rtl="1"/>
                      <a:endParaRPr lang="fa-IR"/>
                    </a:p>
                  </a:txBody>
                  <a:tcPr/>
                </a:tc>
                <a:tc>
                  <a:txBody>
                    <a:bodyPr/>
                    <a:lstStyle/>
                    <a:p>
                      <a:pPr rtl="1"/>
                      <a:endParaRPr lang="fa-IR"/>
                    </a:p>
                  </a:txBody>
                  <a:tcPr/>
                </a:tc>
              </a:tr>
            </a:tbl>
          </a:graphicData>
        </a:graphic>
      </p:graphicFrame>
    </p:spTree>
    <p:extLst>
      <p:ext uri="{BB962C8B-B14F-4D97-AF65-F5344CB8AC3E}">
        <p14:creationId xmlns:p14="http://schemas.microsoft.com/office/powerpoint/2010/main" val="1615429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123488"/>
              </p:ext>
            </p:extLst>
          </p:nvPr>
        </p:nvGraphicFramePr>
        <p:xfrm>
          <a:off x="838200" y="1825625"/>
          <a:ext cx="10515600" cy="1925320"/>
        </p:xfrm>
        <a:graphic>
          <a:graphicData uri="http://schemas.openxmlformats.org/drawingml/2006/table">
            <a:tbl>
              <a:tblPr rtl="1" firstRow="1" bandRow="1">
                <a:tableStyleId>{5C22544A-7EE6-4342-B048-85BDC9FD1C3A}</a:tableStyleId>
              </a:tblPr>
              <a:tblGrid>
                <a:gridCol w="3505200"/>
                <a:gridCol w="3505200"/>
                <a:gridCol w="3505200"/>
              </a:tblGrid>
              <a:tr h="370840">
                <a:tc>
                  <a:txBody>
                    <a:bodyPr/>
                    <a:lstStyle/>
                    <a:p>
                      <a:pPr rtl="1"/>
                      <a:r>
                        <a:rPr lang="fa-IR" smtClean="0"/>
                        <a:t>قدرت</a:t>
                      </a:r>
                      <a:r>
                        <a:rPr lang="fa-IR" baseline="0" smtClean="0"/>
                        <a:t> یادگیری سازمانی</a:t>
                      </a:r>
                      <a:endParaRPr lang="fa-IR"/>
                    </a:p>
                  </a:txBody>
                  <a:tcPr/>
                </a:tc>
                <a:tc>
                  <a:txBody>
                    <a:bodyPr/>
                    <a:lstStyle/>
                    <a:p>
                      <a:pPr rtl="1"/>
                      <a:r>
                        <a:rPr lang="fa-IR" smtClean="0"/>
                        <a:t>یادگیری سازمانی</a:t>
                      </a:r>
                    </a:p>
                    <a:p>
                      <a:pPr rtl="1"/>
                      <a:r>
                        <a:rPr lang="fa-IR" smtClean="0"/>
                        <a:t>اجرای امور یاد گرفته شده</a:t>
                      </a:r>
                      <a:endParaRPr lang="fa-IR"/>
                    </a:p>
                  </a:txBody>
                  <a:tcPr/>
                </a:tc>
                <a:tc>
                  <a:txBody>
                    <a:bodyPr/>
                    <a:lstStyle/>
                    <a:p>
                      <a:pPr rtl="1"/>
                      <a:endParaRPr lang="fa-IR"/>
                    </a:p>
                  </a:txBody>
                  <a:tcPr/>
                </a:tc>
              </a:tr>
              <a:tr h="370840">
                <a:tc>
                  <a:txBody>
                    <a:bodyPr/>
                    <a:lstStyle/>
                    <a:p>
                      <a:pPr rtl="1"/>
                      <a:r>
                        <a:rPr lang="fa-IR" smtClean="0"/>
                        <a:t>مهارت در کسب و انتقال مفاهیم</a:t>
                      </a:r>
                      <a:endParaRPr lang="fa-IR"/>
                    </a:p>
                  </a:txBody>
                  <a:tcPr/>
                </a:tc>
                <a:tc>
                  <a:txBody>
                    <a:bodyPr/>
                    <a:lstStyle/>
                    <a:p>
                      <a:pPr rtl="1"/>
                      <a:r>
                        <a:rPr lang="fa-IR" smtClean="0"/>
                        <a:t>برخرود مناسب</a:t>
                      </a:r>
                      <a:r>
                        <a:rPr lang="fa-IR" baseline="0" smtClean="0"/>
                        <a:t> با مراجعین و خوشرویی</a:t>
                      </a:r>
                    </a:p>
                    <a:p>
                      <a:pPr rtl="1"/>
                      <a:r>
                        <a:rPr lang="fa-IR" baseline="0" smtClean="0"/>
                        <a:t>توجه به صحبت های مراجعین</a:t>
                      </a:r>
                    </a:p>
                    <a:p>
                      <a:pPr rtl="1"/>
                      <a:r>
                        <a:rPr lang="fa-IR" baseline="0" smtClean="0"/>
                        <a:t>پاسخ گویی به مراجع و پیگیری کار او</a:t>
                      </a:r>
                      <a:endParaRPr lang="fa-IR"/>
                    </a:p>
                  </a:txBody>
                  <a:tcPr/>
                </a:tc>
                <a:tc>
                  <a:txBody>
                    <a:bodyPr/>
                    <a:lstStyle/>
                    <a:p>
                      <a:pPr rtl="1"/>
                      <a:endParaRPr lang="fa-IR"/>
                    </a:p>
                  </a:txBody>
                  <a:tcPr/>
                </a:tc>
              </a:tr>
              <a:tr h="370840">
                <a:tc>
                  <a:txBody>
                    <a:bodyPr/>
                    <a:lstStyle/>
                    <a:p>
                      <a:pPr rtl="1"/>
                      <a:r>
                        <a:rPr lang="fa-IR" smtClean="0"/>
                        <a:t>پیرو بودن و تبعیت از ساختار</a:t>
                      </a:r>
                      <a:endParaRPr lang="fa-IR"/>
                    </a:p>
                  </a:txBody>
                  <a:tcPr/>
                </a:tc>
                <a:tc>
                  <a:txBody>
                    <a:bodyPr/>
                    <a:lstStyle/>
                    <a:p>
                      <a:pPr rtl="1"/>
                      <a:r>
                        <a:rPr lang="fa-IR" smtClean="0"/>
                        <a:t>1- اطاعت از ساختار اداری</a:t>
                      </a:r>
                      <a:r>
                        <a:rPr lang="fa-IR" baseline="0" smtClean="0"/>
                        <a:t> و </a:t>
                      </a:r>
                      <a:endParaRPr lang="fa-IR"/>
                    </a:p>
                  </a:txBody>
                  <a:tcPr/>
                </a:tc>
                <a:tc>
                  <a:txBody>
                    <a:bodyPr/>
                    <a:lstStyle/>
                    <a:p>
                      <a:pPr rtl="1"/>
                      <a:endParaRPr lang="fa-IR"/>
                    </a:p>
                  </a:txBody>
                  <a:tcPr/>
                </a:tc>
              </a:tr>
            </a:tbl>
          </a:graphicData>
        </a:graphic>
      </p:graphicFrame>
    </p:spTree>
    <p:extLst>
      <p:ext uri="{BB962C8B-B14F-4D97-AF65-F5344CB8AC3E}">
        <p14:creationId xmlns:p14="http://schemas.microsoft.com/office/powerpoint/2010/main" val="1531307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گام چهارم: طراحی ماتریس </a:t>
            </a:r>
            <a:r>
              <a:rPr lang="fa-IR" smtClean="0">
                <a:cs typeface="B Zar" panose="00000400000000000000" pitchFamily="2" charset="-78"/>
              </a:rPr>
              <a:t>روابط </a:t>
            </a:r>
            <a:r>
              <a:rPr lang="fa-IR" smtClean="0">
                <a:cs typeface="B Zar" panose="00000400000000000000" pitchFamily="2" charset="-78"/>
              </a:rPr>
              <a:t>ندای مشتری(</a:t>
            </a:r>
            <a:r>
              <a:rPr lang="en-US" smtClean="0">
                <a:cs typeface="B Zar" panose="00000400000000000000" pitchFamily="2" charset="-78"/>
              </a:rPr>
              <a:t>VOC</a:t>
            </a:r>
            <a:r>
              <a:rPr lang="fa-IR" smtClean="0">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قسمت دیگری از پرسشنامه اولیه و در تحلیل وقایع بحرانی بر مبنای نظرات گروه تمرکز به عنوان افراد مطلع از خواسته ها و تقاضاهای استفاده </a:t>
            </a:r>
            <a:r>
              <a:rPr lang="fa-IR" smtClean="0">
                <a:cs typeface="B Zar" panose="00000400000000000000" pitchFamily="2" charset="-78"/>
              </a:rPr>
              <a:t>کنندگان </a:t>
            </a:r>
            <a:r>
              <a:rPr lang="fa-IR" smtClean="0">
                <a:cs typeface="B Zar" panose="00000400000000000000" pitchFamily="2" charset="-78"/>
              </a:rPr>
              <a:t>از خدمات سازمان نتایجی به شرح زیر استخراج گردیده است . بر این اساس بیشترین خواسته ها تقاضاها از نیروی </a:t>
            </a:r>
            <a:r>
              <a:rPr lang="fa-IR">
                <a:cs typeface="B Zar" panose="00000400000000000000" pitchFamily="2" charset="-78"/>
              </a:rPr>
              <a:t>انسانی </a:t>
            </a:r>
            <a:r>
              <a:rPr lang="fa-IR" smtClean="0">
                <a:cs typeface="B Zar" panose="00000400000000000000" pitchFamily="2" charset="-78"/>
              </a:rPr>
              <a:t>شاغل در سازمان های خدماتی به ویژه سازمان حمل و نقل و پایانه های کشور به شرح زیر موارد زیر است که به دلیل کثرت این موارد به </a:t>
            </a:r>
            <a:r>
              <a:rPr lang="fa-IR" smtClean="0">
                <a:cs typeface="B Zar" panose="00000400000000000000" pitchFamily="2" charset="-78"/>
              </a:rPr>
              <a:t>تعدادی </a:t>
            </a:r>
            <a:r>
              <a:rPr lang="fa-IR" smtClean="0">
                <a:cs typeface="B Zar" panose="00000400000000000000" pitchFamily="2" charset="-78"/>
              </a:rPr>
              <a:t>از </a:t>
            </a:r>
            <a:r>
              <a:rPr lang="fa-IR" smtClean="0">
                <a:cs typeface="B Zar" panose="00000400000000000000" pitchFamily="2" charset="-78"/>
              </a:rPr>
              <a:t>آن ها پرداخته می شود: </a:t>
            </a:r>
          </a:p>
          <a:p>
            <a:r>
              <a:rPr lang="fa-IR" smtClean="0">
                <a:cs typeface="B Zar" panose="00000400000000000000" pitchFamily="2" charset="-78"/>
              </a:rPr>
              <a:t>1- تکریم </a:t>
            </a:r>
            <a:r>
              <a:rPr lang="fa-IR" smtClean="0">
                <a:cs typeface="B Zar" panose="00000400000000000000" pitchFamily="2" charset="-78"/>
              </a:rPr>
              <a:t>ارباب رجوع </a:t>
            </a:r>
            <a:r>
              <a:rPr lang="fa-IR" smtClean="0">
                <a:cs typeface="B Zar" panose="00000400000000000000" pitchFamily="2" charset="-78"/>
              </a:rPr>
              <a:t>و رعایت احترام در پاسخ گویی و انجام امور مراجعین</a:t>
            </a:r>
          </a:p>
          <a:p>
            <a:r>
              <a:rPr lang="fa-IR" smtClean="0">
                <a:cs typeface="B Zar" panose="00000400000000000000" pitchFamily="2" charset="-78"/>
              </a:rPr>
              <a:t>2- کاهش دوباره کاری و جلوگیری از اتلاف وقت مراجعین از طریق </a:t>
            </a:r>
            <a:r>
              <a:rPr lang="fa-IR" smtClean="0">
                <a:cs typeface="B Zar" panose="00000400000000000000" pitchFamily="2" charset="-78"/>
              </a:rPr>
              <a:t>مشارکت </a:t>
            </a:r>
            <a:r>
              <a:rPr lang="fa-IR" smtClean="0">
                <a:cs typeface="B Zar" panose="00000400000000000000" pitchFamily="2" charset="-78"/>
              </a:rPr>
              <a:t>داخلی به منظور ایجاد سرعت و رضایت برای استفاده کنندگان از خدمات یا رعایت اصول اداری و سازمانی</a:t>
            </a:r>
            <a:endParaRPr lang="fa-IR">
              <a:cs typeface="B Zar" panose="00000400000000000000" pitchFamily="2" charset="-78"/>
            </a:endParaRPr>
          </a:p>
        </p:txBody>
      </p:sp>
    </p:spTree>
    <p:extLst>
      <p:ext uri="{BB962C8B-B14F-4D97-AF65-F5344CB8AC3E}">
        <p14:creationId xmlns:p14="http://schemas.microsoft.com/office/powerpoint/2010/main" val="137071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عبارتی دیگر در این مقاله پس از طی</a:t>
            </a:r>
            <a:r>
              <a:rPr lang="fa-IR" smtClean="0">
                <a:solidFill>
                  <a:srgbClr val="FF0000"/>
                </a:solidFill>
                <a:cs typeface="B Zar" panose="00000400000000000000" pitchFamily="2" charset="-78"/>
              </a:rPr>
              <a:t> فرایندی  شش مرحله ای </a:t>
            </a:r>
            <a:r>
              <a:rPr lang="fa-IR" smtClean="0">
                <a:cs typeface="B Zar" panose="00000400000000000000" pitchFamily="2" charset="-78"/>
              </a:rPr>
              <a:t>موسوم به فاز رویکرد هوشین کانری(</a:t>
            </a:r>
            <a:r>
              <a:rPr lang="en-US" smtClean="0">
                <a:cs typeface="B Zar" panose="00000400000000000000" pitchFamily="2" charset="-78"/>
              </a:rPr>
              <a:t>HOSHIN</a:t>
            </a:r>
            <a:r>
              <a:rPr lang="fa-IR" smtClean="0">
                <a:cs typeface="B Zar" panose="00000400000000000000" pitchFamily="2" charset="-78"/>
              </a:rPr>
              <a:t>) و با ادغام یافته های به </a:t>
            </a:r>
            <a:r>
              <a:rPr lang="fa-IR" smtClean="0">
                <a:cs typeface="B Zar" panose="00000400000000000000" pitchFamily="2" charset="-78"/>
              </a:rPr>
              <a:t>د</a:t>
            </a:r>
            <a:r>
              <a:rPr lang="fa-IR" smtClean="0">
                <a:cs typeface="B Zar" panose="00000400000000000000" pitchFamily="2" charset="-78"/>
              </a:rPr>
              <a:t>س</a:t>
            </a:r>
            <a:r>
              <a:rPr lang="fa-IR" smtClean="0">
                <a:cs typeface="B Zar" panose="00000400000000000000" pitchFamily="2" charset="-78"/>
              </a:rPr>
              <a:t>ت </a:t>
            </a:r>
            <a:r>
              <a:rPr lang="fa-IR" smtClean="0">
                <a:cs typeface="B Zar" panose="00000400000000000000" pitchFamily="2" charset="-78"/>
              </a:rPr>
              <a:t>آمده از مطالعات گذشته در مورد شناسایی نای مشتری (</a:t>
            </a:r>
            <a:r>
              <a:rPr lang="en-US" smtClean="0">
                <a:cs typeface="B Zar" panose="00000400000000000000" pitchFamily="2" charset="-78"/>
              </a:rPr>
              <a:t>VOICE OF CUSTOMER</a:t>
            </a:r>
            <a:r>
              <a:rPr lang="fa-IR" smtClean="0">
                <a:cs typeface="B Zar" panose="00000400000000000000" pitchFamily="2" charset="-78"/>
              </a:rPr>
              <a:t>)  و ایجاد خانه کیفیت (</a:t>
            </a:r>
            <a:r>
              <a:rPr lang="en-US" smtClean="0">
                <a:cs typeface="B Zar" panose="00000400000000000000" pitchFamily="2" charset="-78"/>
              </a:rPr>
              <a:t>HOUSE OF QUALITY</a:t>
            </a:r>
            <a:r>
              <a:rPr lang="fa-IR" smtClean="0">
                <a:cs typeface="B Zar" panose="00000400000000000000" pitchFamily="2" charset="-78"/>
              </a:rPr>
              <a:t>) تدوین استراتژی به عنوان نخستین  در انجام برنامه ریزی های راهبردی  در زمینه اصلی ترین سرمایه سازمان که همان منابع انسانی می باشد، میسر می گردد. </a:t>
            </a:r>
            <a:endParaRPr lang="fa-IR" smtClean="0">
              <a:cs typeface="B Zar" panose="00000400000000000000" pitchFamily="2" charset="-78"/>
            </a:endParaRPr>
          </a:p>
          <a:p>
            <a:pPr algn="just"/>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1027895" y="5460642"/>
            <a:ext cx="766978" cy="1093352"/>
          </a:xfrm>
          <a:prstGeom prst="rect">
            <a:avLst/>
          </a:prstGeom>
        </p:spPr>
      </p:pic>
    </p:spTree>
    <p:extLst>
      <p:ext uri="{BB962C8B-B14F-4D97-AF65-F5344CB8AC3E}">
        <p14:creationId xmlns:p14="http://schemas.microsoft.com/office/powerpoint/2010/main" val="2652245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3- کاهش کاغذ بازی اداری و استفاده از اتوماسیون اداری و سیستم های نوین اداری و رایانه ای به منظور افزایش سرعت انجام امور</a:t>
            </a:r>
          </a:p>
          <a:p>
            <a:r>
              <a:rPr lang="fa-IR" smtClean="0">
                <a:cs typeface="B Zar" panose="00000400000000000000" pitchFamily="2" charset="-78"/>
              </a:rPr>
              <a:t>4- سرعت در انجام امور</a:t>
            </a:r>
          </a:p>
          <a:p>
            <a:r>
              <a:rPr lang="fa-IR" smtClean="0">
                <a:cs typeface="B Zar" panose="00000400000000000000" pitchFamily="2" charset="-78"/>
              </a:rPr>
              <a:t>5- درک صحیح از اهداف و ماموریت های سازمان </a:t>
            </a:r>
          </a:p>
          <a:p>
            <a:r>
              <a:rPr lang="fa-IR" smtClean="0">
                <a:cs typeface="B Zar" panose="00000400000000000000" pitchFamily="2" charset="-78"/>
              </a:rPr>
              <a:t>6- آشنایی به شرح وظایف خود در ساختار سازمانی</a:t>
            </a:r>
          </a:p>
          <a:p>
            <a:r>
              <a:rPr lang="fa-IR" smtClean="0">
                <a:cs typeface="B Zar" panose="00000400000000000000" pitchFamily="2" charset="-78"/>
              </a:rPr>
              <a:t>7- بهبود و توسعه راه ها و ایجاد رضایت  در استفاده کنندگان از خدمات این سازمان</a:t>
            </a:r>
          </a:p>
          <a:p>
            <a:r>
              <a:rPr lang="fa-IR" smtClean="0">
                <a:cs typeface="B Zar" panose="00000400000000000000" pitchFamily="2" charset="-78"/>
              </a:rPr>
              <a:t>8- حذف نقاط حادثه خیز به منظور کاهش تلفات جاده ای و نیز کاهش هزینه های مادی و معنو و افزایش رضایت استفاده کنندگان از راه ها و جاده ها</a:t>
            </a:r>
          </a:p>
          <a:p>
            <a:endParaRPr lang="fa-IR">
              <a:cs typeface="B Zar" panose="00000400000000000000" pitchFamily="2" charset="-78"/>
            </a:endParaRPr>
          </a:p>
        </p:txBody>
      </p:sp>
    </p:spTree>
    <p:extLst>
      <p:ext uri="{BB962C8B-B14F-4D97-AF65-F5344CB8AC3E}">
        <p14:creationId xmlns:p14="http://schemas.microsoft.com/office/powerpoint/2010/main" val="3533708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9- افزایش برنامه های آموزشی به منظور ارتقای فرهنگ استفاده از راه ها و فرهنگسازی </a:t>
            </a:r>
          </a:p>
          <a:p>
            <a:r>
              <a:rPr lang="fa-IR" smtClean="0">
                <a:cs typeface="B Zar" panose="00000400000000000000" pitchFamily="2" charset="-78"/>
              </a:rPr>
              <a:t>10- راهنمایی و اطلاع راسنی به روز</a:t>
            </a:r>
          </a:p>
          <a:p>
            <a:r>
              <a:rPr lang="fa-IR" smtClean="0">
                <a:cs typeface="B Zar" panose="00000400000000000000" pitchFamily="2" charset="-78"/>
              </a:rPr>
              <a:t>11- توانایی پاسخگویی به مراجعان خارجی و برقراری ارتباط با آنها</a:t>
            </a:r>
          </a:p>
          <a:p>
            <a:r>
              <a:rPr lang="fa-IR">
                <a:cs typeface="B Zar" panose="00000400000000000000" pitchFamily="2" charset="-78"/>
              </a:rPr>
              <a:t> </a:t>
            </a:r>
            <a:r>
              <a:rPr lang="fa-IR" smtClean="0">
                <a:cs typeface="B Zar" panose="00000400000000000000" pitchFamily="2" charset="-78"/>
              </a:rPr>
              <a:t>به منظور ترجمه نیازها و خواسته های مورد انتظار  استفاده کنندگان از خدمات سازان (ندای مشتری) به خصیصه های نیروی انسانی یک تحلیل همبستگی از عوامل و ویژگی های منابع انسانی قبل از کنترل و بررسی پرسشنامه ها انجام گرفت.</a:t>
            </a:r>
          </a:p>
          <a:p>
            <a:endParaRPr lang="fa-IR">
              <a:cs typeface="B Zar" panose="00000400000000000000" pitchFamily="2" charset="-78"/>
            </a:endParaRPr>
          </a:p>
        </p:txBody>
      </p:sp>
    </p:spTree>
    <p:extLst>
      <p:ext uri="{BB962C8B-B14F-4D97-AF65-F5344CB8AC3E}">
        <p14:creationId xmlns:p14="http://schemas.microsoft.com/office/powerpoint/2010/main" val="3561263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نتجه کلیه </a:t>
            </a:r>
            <a:r>
              <a:rPr lang="fa-IR" smtClean="0">
                <a:cs typeface="B Zar" panose="00000400000000000000" pitchFamily="2" charset="-78"/>
              </a:rPr>
              <a:t>عوامل </a:t>
            </a:r>
            <a:r>
              <a:rPr lang="fa-IR" smtClean="0">
                <a:cs typeface="B Zar" panose="00000400000000000000" pitchFamily="2" charset="-78"/>
              </a:rPr>
              <a:t>ذکر شده از پرسشنامه دوم منتج از پرسشنامه اول و نظرات مدیران و خیرگان سازمان و اسایتد دانشگاه می باشد. نمونه ای از یک ماتریس ندای مشتری در شکل بعد ترسیم شده است. </a:t>
            </a:r>
            <a:endParaRPr lang="fa-IR">
              <a:cs typeface="B Zar" panose="00000400000000000000" pitchFamily="2" charset="-78"/>
            </a:endParaRPr>
          </a:p>
        </p:txBody>
      </p:sp>
    </p:spTree>
    <p:extLst>
      <p:ext uri="{BB962C8B-B14F-4D97-AF65-F5344CB8AC3E}">
        <p14:creationId xmlns:p14="http://schemas.microsoft.com/office/powerpoint/2010/main" val="24491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922805" y="171093"/>
          <a:ext cx="4363494" cy="6723686"/>
        </p:xfrm>
        <a:graphic>
          <a:graphicData uri="http://schemas.openxmlformats.org/drawingml/2006/table">
            <a:tbl>
              <a:tblPr firstRow="1" bandRow="1">
                <a:tableStyleId>{5940675A-B579-460E-94D1-54222C63F5DA}</a:tableStyleId>
              </a:tblPr>
              <a:tblGrid>
                <a:gridCol w="193638">
                  <a:extLst>
                    <a:ext uri="{9D8B030D-6E8A-4147-A177-3AD203B41FA5}">
                      <a16:colId xmlns:a16="http://schemas.microsoft.com/office/drawing/2014/main" xmlns="" val="899717889"/>
                    </a:ext>
                  </a:extLst>
                </a:gridCol>
                <a:gridCol w="202789">
                  <a:extLst>
                    <a:ext uri="{9D8B030D-6E8A-4147-A177-3AD203B41FA5}">
                      <a16:colId xmlns:a16="http://schemas.microsoft.com/office/drawing/2014/main" xmlns="" val="2435912217"/>
                    </a:ext>
                  </a:extLst>
                </a:gridCol>
                <a:gridCol w="228139">
                  <a:extLst>
                    <a:ext uri="{9D8B030D-6E8A-4147-A177-3AD203B41FA5}">
                      <a16:colId xmlns:a16="http://schemas.microsoft.com/office/drawing/2014/main" xmlns="" val="1120902601"/>
                    </a:ext>
                  </a:extLst>
                </a:gridCol>
                <a:gridCol w="278835">
                  <a:extLst>
                    <a:ext uri="{9D8B030D-6E8A-4147-A177-3AD203B41FA5}">
                      <a16:colId xmlns:a16="http://schemas.microsoft.com/office/drawing/2014/main" xmlns="" val="943516854"/>
                    </a:ext>
                  </a:extLst>
                </a:gridCol>
                <a:gridCol w="310521">
                  <a:extLst>
                    <a:ext uri="{9D8B030D-6E8A-4147-A177-3AD203B41FA5}">
                      <a16:colId xmlns:a16="http://schemas.microsoft.com/office/drawing/2014/main" xmlns="" val="2248491879"/>
                    </a:ext>
                  </a:extLst>
                </a:gridCol>
                <a:gridCol w="278835">
                  <a:extLst>
                    <a:ext uri="{9D8B030D-6E8A-4147-A177-3AD203B41FA5}">
                      <a16:colId xmlns:a16="http://schemas.microsoft.com/office/drawing/2014/main" xmlns="" val="2203540250"/>
                    </a:ext>
                  </a:extLst>
                </a:gridCol>
                <a:gridCol w="215463">
                  <a:extLst>
                    <a:ext uri="{9D8B030D-6E8A-4147-A177-3AD203B41FA5}">
                      <a16:colId xmlns:a16="http://schemas.microsoft.com/office/drawing/2014/main" xmlns="" val="1934437267"/>
                    </a:ext>
                  </a:extLst>
                </a:gridCol>
                <a:gridCol w="202789">
                  <a:extLst>
                    <a:ext uri="{9D8B030D-6E8A-4147-A177-3AD203B41FA5}">
                      <a16:colId xmlns:a16="http://schemas.microsoft.com/office/drawing/2014/main" xmlns="" val="1667350215"/>
                    </a:ext>
                  </a:extLst>
                </a:gridCol>
                <a:gridCol w="190115">
                  <a:extLst>
                    <a:ext uri="{9D8B030D-6E8A-4147-A177-3AD203B41FA5}">
                      <a16:colId xmlns:a16="http://schemas.microsoft.com/office/drawing/2014/main" xmlns="" val="2625716636"/>
                    </a:ext>
                  </a:extLst>
                </a:gridCol>
                <a:gridCol w="259824">
                  <a:extLst>
                    <a:ext uri="{9D8B030D-6E8A-4147-A177-3AD203B41FA5}">
                      <a16:colId xmlns:a16="http://schemas.microsoft.com/office/drawing/2014/main" xmlns="" val="460043186"/>
                    </a:ext>
                  </a:extLst>
                </a:gridCol>
                <a:gridCol w="202789">
                  <a:extLst>
                    <a:ext uri="{9D8B030D-6E8A-4147-A177-3AD203B41FA5}">
                      <a16:colId xmlns:a16="http://schemas.microsoft.com/office/drawing/2014/main" xmlns="" val="1665158727"/>
                    </a:ext>
                  </a:extLst>
                </a:gridCol>
                <a:gridCol w="183778">
                  <a:extLst>
                    <a:ext uri="{9D8B030D-6E8A-4147-A177-3AD203B41FA5}">
                      <a16:colId xmlns:a16="http://schemas.microsoft.com/office/drawing/2014/main" xmlns="" val="1372277992"/>
                    </a:ext>
                  </a:extLst>
                </a:gridCol>
                <a:gridCol w="164766">
                  <a:extLst>
                    <a:ext uri="{9D8B030D-6E8A-4147-A177-3AD203B41FA5}">
                      <a16:colId xmlns:a16="http://schemas.microsoft.com/office/drawing/2014/main" xmlns="" val="1655990306"/>
                    </a:ext>
                  </a:extLst>
                </a:gridCol>
                <a:gridCol w="1451213">
                  <a:extLst>
                    <a:ext uri="{9D8B030D-6E8A-4147-A177-3AD203B41FA5}">
                      <a16:colId xmlns:a16="http://schemas.microsoft.com/office/drawing/2014/main" xmlns="" val="1250075626"/>
                    </a:ext>
                  </a:extLst>
                </a:gridCol>
              </a:tblGrid>
              <a:tr h="147873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800" b="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اداره</a:t>
                      </a:r>
                      <a:r>
                        <a:rPr lang="fa-IR" sz="800" b="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امور مربوط به کار خود</a:t>
                      </a:r>
                    </a:p>
                    <a:p>
                      <a:pPr algn="ctr"/>
                      <a:endParaRPr lang="fa-IR" sz="800" b="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fa-IR" sz="800" b="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en-US" sz="800" b="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خلاقیت و</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نو آوری</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توانایی یادگیری</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سازمانی</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مهارت در کسب</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و انتقال مفاهیم به دیگران</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تعهد به اصول دینی،</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وجدان کاری، ایثار و از خودگذشتگی</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توانایی کار با کامپیوتر و اینترنت</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و نرمافزارها و اتوماسیون</a:t>
                      </a: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سوابق زبان خارچه عمومی و تخصصی</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b="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سوابق کاری مرتبط قبلی </a:t>
                      </a:r>
                      <a:endParaRPr lang="en-US" sz="800" b="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تحصیلات دانشگاهی(رشته</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و مقطع)</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اطاعت و پیروی(پیرو</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بودن) از ساختار مدیریت</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دقیق بودن و نظم در</a:t>
                      </a:r>
                      <a:r>
                        <a:rPr lang="fa-IR" sz="8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کارها</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سلامت روحی و روانی</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درصد اهمیت</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vert="vert270"/>
                </a:tc>
                <a:tc>
                  <a:txBody>
                    <a:bodyPr/>
                    <a:lstStyle/>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ویژگی ها و اهداف منابع انسانی</a:t>
                      </a:r>
                    </a:p>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endPar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خوسته</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ها و تقاضاها از نیروی انسانی شاغل در سازمان</a:t>
                      </a:r>
                    </a:p>
                    <a:p>
                      <a:pPr algn="ct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2798574572"/>
                  </a:ext>
                </a:extLst>
              </a:tr>
              <a:tr h="215097">
                <a:tc>
                  <a:txBody>
                    <a:bodyPr/>
                    <a:lstStyle/>
                    <a:p>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8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کاهش دوباره کاری در انجام امور مراجعان</a:t>
                      </a:r>
                      <a:endParaRPr lang="en-US" sz="8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3535487219"/>
                  </a:ext>
                </a:extLst>
              </a:tr>
              <a:tr h="191537">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کاهش کاغذبازی اداری</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2752401042"/>
                  </a:ext>
                </a:extLst>
              </a:tr>
              <a:tr h="1077801">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تکریم ارباب رجوع(روابط عمومی)</a:t>
                      </a:r>
                    </a:p>
                    <a:p>
                      <a:pPr marL="285750" indent="-285750" algn="r" rtl="1">
                        <a:buFontTx/>
                        <a:buChar char="-"/>
                      </a:pP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از</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نظر برخورد مناسب و خوشرویی</a:t>
                      </a:r>
                    </a:p>
                    <a:p>
                      <a:pPr marL="285750" indent="-285750" algn="r" rtl="1">
                        <a:buFontTx/>
                        <a:buChar char="-"/>
                      </a:pP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توجه به مشتری و خواسته ها و صحبتهای او</a:t>
                      </a:r>
                    </a:p>
                    <a:p>
                      <a:pPr marL="285750" indent="-285750" algn="r" rtl="1">
                        <a:buFontTx/>
                        <a:buChar char="-"/>
                      </a:pP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پاسخگویی به ارباب رجوع</a:t>
                      </a:r>
                    </a:p>
                    <a:p>
                      <a:pPr marL="285750" indent="-285750" algn="ctr" rtl="1">
                        <a:buFontTx/>
                        <a:buChar char="-"/>
                      </a:pPr>
                      <a:endPar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1944600738"/>
                  </a:ext>
                </a:extLst>
              </a:tr>
              <a:tr h="339247">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در انجام کارها سرعت عمل مناسب داشته باشد</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1664488013"/>
                  </a:ext>
                </a:extLst>
              </a:tr>
              <a:tr h="486958">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راهنمایی و اطلاعرسانی به دور</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راجع به وضعیت راهها و قوانین و مقررات داخلی و خارجی به ارباب رجوع</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213785126"/>
                  </a:ext>
                </a:extLst>
              </a:tr>
              <a:tr h="339247">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افزایش</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برنامه های آموزشی عمومی از طریق رسانه ها برای رانندگان</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2208655798"/>
                  </a:ext>
                </a:extLst>
              </a:tr>
              <a:tr h="339247">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درک صحیح از اهداف و مأموریتهای</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سازمان</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3270145422"/>
                  </a:ext>
                </a:extLst>
              </a:tr>
              <a:tr h="339247">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آشنایی بر شرح وظایف خود</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در ساختار سازمانی</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718391316"/>
                  </a:ext>
                </a:extLst>
              </a:tr>
              <a:tr h="339247">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توانایی پاسخگویی به مراجعان و مخاطبان خارجی </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2780410978"/>
                  </a:ext>
                </a:extLst>
              </a:tr>
              <a:tr h="486958">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بهبود و توسعه راه ها از نظر روساختها و زیرساختها و روشنایی و گستردگی در سراسر کشور</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617852682"/>
                  </a:ext>
                </a:extLst>
              </a:tr>
              <a:tr h="339247">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کشف و حذف نقاط حادثه خیز و کاهش تلفات جاده</a:t>
                      </a:r>
                      <a:r>
                        <a:rPr lang="fa-IR" sz="1000" baseline="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 ای</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1886167741"/>
                  </a:ext>
                </a:extLst>
              </a:tr>
              <a:tr h="191537">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وزن دهی نسبی </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1044704670"/>
                  </a:ext>
                </a:extLst>
              </a:tr>
              <a:tr h="280573">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endParaRPr lang="en-US" sz="800" dirty="0">
                        <a:ln>
                          <a:solidFill>
                            <a:schemeClr val="tx1"/>
                          </a:solidFill>
                        </a:ln>
                        <a:solidFill>
                          <a:schemeClr val="tx1"/>
                        </a:solidFill>
                        <a:effectLst>
                          <a:innerShdw blurRad="63500" dist="50800" dir="13500000">
                            <a:prstClr val="black">
                              <a:alpha val="50000"/>
                            </a:prstClr>
                          </a:innerShdw>
                        </a:effectLst>
                      </a:endParaRPr>
                    </a:p>
                  </a:txBody>
                  <a:tcPr marL="43827" marR="43827" marT="21913" marB="21913"/>
                </a:tc>
                <a:tc>
                  <a:txBody>
                    <a:bodyPr/>
                    <a:lstStyle/>
                    <a:p>
                      <a:pPr algn="ctr"/>
                      <a:r>
                        <a:rPr lang="fa-IR" sz="1000" dirty="0" smtClean="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rPr>
                        <a:t>درصد</a:t>
                      </a:r>
                      <a:endParaRPr lang="en-US" sz="1000" dirty="0">
                        <a:ln>
                          <a:solidFill>
                            <a:schemeClr val="tx1"/>
                          </a:solidFill>
                        </a:ln>
                        <a:solidFill>
                          <a:schemeClr val="tx1"/>
                        </a:solidFill>
                        <a:effectLst>
                          <a:innerShdw blurRad="63500" dist="50800" dir="13500000">
                            <a:prstClr val="black">
                              <a:alpha val="50000"/>
                            </a:prstClr>
                          </a:innerShdw>
                        </a:effectLst>
                        <a:cs typeface="B Nazanin" panose="00000400000000000000" pitchFamily="2" charset="-78"/>
                      </a:endParaRPr>
                    </a:p>
                  </a:txBody>
                  <a:tcPr marL="43827" marR="43827" marT="21913" marB="21913"/>
                </a:tc>
                <a:extLst>
                  <a:ext uri="{0D108BD9-81ED-4DB2-BD59-A6C34878D82A}">
                    <a16:rowId xmlns:a16="http://schemas.microsoft.com/office/drawing/2014/main" xmlns="" val="3607476463"/>
                  </a:ext>
                </a:extLst>
              </a:tr>
            </a:tbl>
          </a:graphicData>
        </a:graphic>
      </p:graphicFrame>
    </p:spTree>
    <p:extLst>
      <p:ext uri="{BB962C8B-B14F-4D97-AF65-F5344CB8AC3E}">
        <p14:creationId xmlns:p14="http://schemas.microsoft.com/office/powerpoint/2010/main" val="21467895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قسمت به منظور استخراج  اطلاعات </a:t>
            </a:r>
            <a:r>
              <a:rPr lang="fa-IR" smtClean="0">
                <a:cs typeface="B Zar" panose="00000400000000000000" pitchFamily="2" charset="-78"/>
              </a:rPr>
              <a:t>تکمیل شده </a:t>
            </a:r>
            <a:r>
              <a:rPr lang="fa-IR" smtClean="0">
                <a:cs typeface="B Zar" panose="00000400000000000000" pitchFamily="2" charset="-78"/>
              </a:rPr>
              <a:t>ارتباط بین ابعاد کلی  ویژگی های منابع اسنانی با خواسته ها از نیروی </a:t>
            </a:r>
            <a:r>
              <a:rPr lang="fa-IR" smtClean="0">
                <a:cs typeface="B Zar" panose="00000400000000000000" pitchFamily="2" charset="-78"/>
              </a:rPr>
              <a:t>انسانی  سازمان </a:t>
            </a:r>
            <a:r>
              <a:rPr lang="fa-IR" smtClean="0">
                <a:cs typeface="B Zar" panose="00000400000000000000" pitchFamily="2" charset="-78"/>
              </a:rPr>
              <a:t>از یک پرسشنامه ساخت یافته (جدول 2 بعدی </a:t>
            </a:r>
            <a:r>
              <a:rPr lang="fa-IR" smtClean="0">
                <a:cs typeface="B Zar" panose="00000400000000000000" pitchFamily="2" charset="-78"/>
              </a:rPr>
              <a:t>روابط  </a:t>
            </a:r>
            <a:r>
              <a:rPr lang="fa-IR" smtClean="0">
                <a:cs typeface="B Zar" panose="00000400000000000000" pitchFamily="2" charset="-78"/>
              </a:rPr>
              <a:t>ندای مشتری) استفاده گردید. </a:t>
            </a:r>
            <a:endParaRPr lang="fa-IR">
              <a:cs typeface="B Zar" panose="00000400000000000000" pitchFamily="2" charset="-78"/>
            </a:endParaRPr>
          </a:p>
        </p:txBody>
      </p:sp>
    </p:spTree>
    <p:extLst>
      <p:ext uri="{BB962C8B-B14F-4D97-AF65-F5344CB8AC3E}">
        <p14:creationId xmlns:p14="http://schemas.microsoft.com/office/powerpoint/2010/main" val="4268881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a:t>
            </a:r>
            <a:r>
              <a:rPr lang="fa-IR" smtClean="0">
                <a:solidFill>
                  <a:srgbClr val="FF0000"/>
                </a:solidFill>
                <a:cs typeface="B Zar" panose="00000400000000000000" pitchFamily="2" charset="-78"/>
              </a:rPr>
              <a:t> پرسشنامه ی ثانویه </a:t>
            </a:r>
            <a:r>
              <a:rPr lang="fa-IR" smtClean="0">
                <a:cs typeface="B Zar" panose="00000400000000000000" pitchFamily="2" charset="-78"/>
              </a:rPr>
              <a:t>به تفکیک نیروهای متخصص سازمان و نیز نیروی های شاغل در بهش های ستادی ساده سازمان  طراحی و توزیع گردید. همچنین فرض گردید که کلیه اعضای گروه مترکز(مدیران و معاونان) و کارکنان سازمان از خواسته ها و انتظارات مصرف کنندگان و استفاده کنندگان از خدمات ارائه شده توسط سازمان مطلع هستند.</a:t>
            </a:r>
          </a:p>
          <a:p>
            <a:pPr algn="just"/>
            <a:endParaRPr lang="fa-IR">
              <a:cs typeface="B Zar" panose="00000400000000000000" pitchFamily="2" charset="-78"/>
            </a:endParaRPr>
          </a:p>
        </p:txBody>
      </p:sp>
    </p:spTree>
    <p:extLst>
      <p:ext uri="{BB962C8B-B14F-4D97-AF65-F5344CB8AC3E}">
        <p14:creationId xmlns:p14="http://schemas.microsoft.com/office/powerpoint/2010/main" val="277936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این منظور تعداد 150 پرسشنامه در سازمان توزیع گریدد  که از این تعداد 122 پرسشنامه بازگشت داده شد از </a:t>
            </a:r>
            <a:r>
              <a:rPr lang="fa-IR" smtClean="0">
                <a:cs typeface="B Zar" panose="00000400000000000000" pitchFamily="2" charset="-78"/>
              </a:rPr>
              <a:t>تعداد  </a:t>
            </a:r>
            <a:r>
              <a:rPr lang="fa-IR" smtClean="0">
                <a:cs typeface="B Zar" panose="00000400000000000000" pitchFamily="2" charset="-78"/>
              </a:rPr>
              <a:t>122  مورد پرسشنامه بازگشت شده 68 مورد  مربوط به نیروهای متخصص سازمان و 55 مرد مربوط به </a:t>
            </a:r>
            <a:r>
              <a:rPr lang="fa-IR" smtClean="0">
                <a:cs typeface="B Zar" panose="00000400000000000000" pitchFamily="2" charset="-78"/>
              </a:rPr>
              <a:t>کارکنان </a:t>
            </a:r>
            <a:r>
              <a:rPr lang="fa-IR" smtClean="0">
                <a:cs typeface="B Zar" panose="00000400000000000000" pitchFamily="2" charset="-78"/>
              </a:rPr>
              <a:t>شاعل در بخش </a:t>
            </a:r>
            <a:r>
              <a:rPr lang="fa-IR" smtClean="0">
                <a:cs typeface="B Zar" panose="00000400000000000000" pitchFamily="2" charset="-78"/>
              </a:rPr>
              <a:t>اداری </a:t>
            </a:r>
            <a:r>
              <a:rPr lang="fa-IR" smtClean="0">
                <a:cs typeface="B Zar" panose="00000400000000000000" pitchFamily="2" charset="-78"/>
              </a:rPr>
              <a:t>و </a:t>
            </a:r>
            <a:r>
              <a:rPr lang="fa-IR" smtClean="0">
                <a:cs typeface="B Zar" panose="00000400000000000000" pitchFamily="2" charset="-78"/>
              </a:rPr>
              <a:t>ستادی </a:t>
            </a:r>
            <a:r>
              <a:rPr lang="fa-IR" smtClean="0">
                <a:cs typeface="B Zar" panose="00000400000000000000" pitchFamily="2" charset="-78"/>
              </a:rPr>
              <a:t>سازمان می باشد. </a:t>
            </a:r>
          </a:p>
          <a:p>
            <a:r>
              <a:rPr lang="fa-IR">
                <a:cs typeface="B Zar" panose="00000400000000000000" pitchFamily="2" charset="-78"/>
              </a:rPr>
              <a:t> </a:t>
            </a:r>
            <a:r>
              <a:rPr lang="fa-IR" smtClean="0">
                <a:cs typeface="B Zar" panose="00000400000000000000" pitchFamily="2" charset="-78"/>
              </a:rPr>
              <a:t>در بخش بندی اولیه از نیروهای متخصص با عنوان منابع اساسی و پایه ای نام برده می شود و از نیروهای ستادی  ساده  کم تخصص  با عنوان نیروهای ساده یا عمومی یاد می شود. </a:t>
            </a:r>
          </a:p>
          <a:p>
            <a:r>
              <a:rPr lang="fa-IR" smtClean="0">
                <a:cs typeface="B Zar" panose="00000400000000000000" pitchFamily="2" charset="-78"/>
              </a:rPr>
              <a:t>در پرسشنامه دوم از </a:t>
            </a:r>
            <a:r>
              <a:rPr lang="fa-IR" smtClean="0">
                <a:solidFill>
                  <a:srgbClr val="FF0000"/>
                </a:solidFill>
                <a:cs typeface="B Zar" panose="00000400000000000000" pitchFamily="2" charset="-78"/>
              </a:rPr>
              <a:t>طیف باز لیکرت </a:t>
            </a:r>
            <a:r>
              <a:rPr lang="fa-IR" smtClean="0">
                <a:solidFill>
                  <a:srgbClr val="FF0000"/>
                </a:solidFill>
                <a:cs typeface="B Zar" panose="00000400000000000000" pitchFamily="2" charset="-78"/>
              </a:rPr>
              <a:t>4 گزینه ای  (0و 1و 3 و 9) </a:t>
            </a:r>
            <a:r>
              <a:rPr lang="fa-IR" smtClean="0">
                <a:cs typeface="B Zar" panose="00000400000000000000" pitchFamily="2" charset="-78"/>
              </a:rPr>
              <a:t>استفاده گردید که در طیف اخر عدد صفر به معنی  بی اثر 1= کم اثر 3= متوسط  9= زیاد می باشد. این طیف برای ایجاد معنا داری در جواب پاسخ دهندگان ایجاد گردید. </a:t>
            </a:r>
            <a:endParaRPr lang="fa-IR">
              <a:cs typeface="B Zar" panose="00000400000000000000" pitchFamily="2" charset="-78"/>
            </a:endParaRPr>
          </a:p>
        </p:txBody>
      </p:sp>
    </p:spTree>
    <p:extLst>
      <p:ext uri="{BB962C8B-B14F-4D97-AF65-F5344CB8AC3E}">
        <p14:creationId xmlns:p14="http://schemas.microsoft.com/office/powerpoint/2010/main" val="1649188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گام 6» تکوین و توسعه خانه </a:t>
            </a:r>
            <a:r>
              <a:rPr lang="fa-IR" smtClean="0">
                <a:solidFill>
                  <a:srgbClr val="FF0000"/>
                </a:solidFill>
                <a:cs typeface="B Zar" panose="00000400000000000000" pitchFamily="2" charset="-78"/>
              </a:rPr>
              <a:t>کیفیات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a:t>
            </a:r>
            <a:r>
              <a:rPr lang="fa-IR" smtClean="0">
                <a:cs typeface="B Zar" panose="00000400000000000000" pitchFamily="2" charset="-78"/>
              </a:rPr>
              <a:t>نتایج </a:t>
            </a:r>
            <a:r>
              <a:rPr lang="fa-IR" smtClean="0">
                <a:cs typeface="B Zar" panose="00000400000000000000" pitchFamily="2" charset="-78"/>
              </a:rPr>
              <a:t>پرسشنامه ثانویه اهمیت و </a:t>
            </a:r>
            <a:r>
              <a:rPr lang="fa-IR" smtClean="0">
                <a:cs typeface="B Zar" panose="00000400000000000000" pitchFamily="2" charset="-78"/>
              </a:rPr>
              <a:t>اولویت </a:t>
            </a:r>
            <a:r>
              <a:rPr lang="fa-IR" smtClean="0">
                <a:cs typeface="B Zar" panose="00000400000000000000" pitchFamily="2" charset="-78"/>
              </a:rPr>
              <a:t>هر یک از ویژگی های منابع انسانی  و میزان ارتباط این ویژگی ها با خواسته ها و </a:t>
            </a:r>
            <a:r>
              <a:rPr lang="fa-IR" smtClean="0">
                <a:cs typeface="B Zar" panose="00000400000000000000" pitchFamily="2" charset="-78"/>
              </a:rPr>
              <a:t>انتظارت </a:t>
            </a:r>
            <a:r>
              <a:rPr lang="fa-IR" smtClean="0">
                <a:cs typeface="B Zar" panose="00000400000000000000" pitchFamily="2" charset="-78"/>
              </a:rPr>
              <a:t>از منابع انسانی  به دست آمد. از ضرب هر اولویت در میزان ارتباط مذکور و سپس جمع مقادیر  به دست آمده در هر ستون به نتایجی </a:t>
            </a:r>
            <a:r>
              <a:rPr lang="fa-IR" smtClean="0">
                <a:cs typeface="B Zar" panose="00000400000000000000" pitchFamily="2" charset="-78"/>
              </a:rPr>
              <a:t>درباره </a:t>
            </a:r>
            <a:r>
              <a:rPr lang="fa-IR" smtClean="0">
                <a:cs typeface="B Zar" panose="00000400000000000000" pitchFamily="2" charset="-78"/>
              </a:rPr>
              <a:t>هر ویژگی  نیروی انسانی  برای نیروهای عمومی و متخصص دست یافتیم. </a:t>
            </a:r>
          </a:p>
          <a:p>
            <a:pPr algn="just"/>
            <a:r>
              <a:rPr lang="fa-IR" smtClean="0">
                <a:cs typeface="B Zar" panose="00000400000000000000" pitchFamily="2" charset="-78"/>
              </a:rPr>
              <a:t>ویژگی های مهم منابع انسانی  بر اساس 3 کمیت به دست آمده از بیشترین به کمترین اولویت تعیین شد. بر اساس آن برای  هر یک از بخش های  نیروهای </a:t>
            </a:r>
            <a:r>
              <a:rPr lang="fa-IR" smtClean="0">
                <a:cs typeface="B Zar" panose="00000400000000000000" pitchFamily="2" charset="-78"/>
              </a:rPr>
              <a:t>ستادی </a:t>
            </a:r>
            <a:r>
              <a:rPr lang="fa-IR" smtClean="0">
                <a:cs typeface="B Zar" panose="00000400000000000000" pitchFamily="2" charset="-78"/>
              </a:rPr>
              <a:t>ساده و نیروهای متخصص به تدوین استراتژی پرداخته شد. </a:t>
            </a:r>
            <a:endParaRPr lang="fa-IR">
              <a:cs typeface="B Zar" panose="00000400000000000000" pitchFamily="2" charset="-78"/>
            </a:endParaRPr>
          </a:p>
        </p:txBody>
      </p:sp>
      <p:sp>
        <p:nvSpPr>
          <p:cNvPr id="4" name="Flowchart: Process 3"/>
          <p:cNvSpPr/>
          <p:nvPr/>
        </p:nvSpPr>
        <p:spPr>
          <a:xfrm>
            <a:off x="2236763" y="5190978"/>
            <a:ext cx="2208628" cy="75965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نیروهای ستادی ساده</a:t>
            </a:r>
            <a:endParaRPr lang="fa-IR" sz="2000">
              <a:solidFill>
                <a:srgbClr val="FF0000"/>
              </a:solidFill>
            </a:endParaRPr>
          </a:p>
        </p:txBody>
      </p:sp>
      <p:sp>
        <p:nvSpPr>
          <p:cNvPr id="5" name="Plus 4"/>
          <p:cNvSpPr/>
          <p:nvPr/>
        </p:nvSpPr>
        <p:spPr>
          <a:xfrm>
            <a:off x="4909625" y="5352756"/>
            <a:ext cx="1336431" cy="56974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Flowchart: Alternate Process 5"/>
          <p:cNvSpPr/>
          <p:nvPr/>
        </p:nvSpPr>
        <p:spPr>
          <a:xfrm>
            <a:off x="6710290" y="5162842"/>
            <a:ext cx="2039815" cy="75965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FF0000"/>
                </a:solidFill>
                <a:cs typeface="B Zar" panose="00000400000000000000" pitchFamily="2" charset="-78"/>
              </a:rPr>
              <a:t>نیروهای متخصص</a:t>
            </a:r>
            <a:endParaRPr lang="fa-IR" sz="2000">
              <a:solidFill>
                <a:srgbClr val="FF0000"/>
              </a:solidFill>
            </a:endParaRPr>
          </a:p>
        </p:txBody>
      </p:sp>
    </p:spTree>
    <p:extLst>
      <p:ext uri="{BB962C8B-B14F-4D97-AF65-F5344CB8AC3E}">
        <p14:creationId xmlns:p14="http://schemas.microsoft.com/office/powerpoint/2010/main" val="4125389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واقع با ارزییابی اهمیت و سنجش وضعیت اقدامات به عمل آمده در زمینه ویژگی های منابع انسانی یک خانه کیفیت برای سازمان حمل و نقل تکمیل گردید. این گام از بعد ترجمه ندای مشتریان (</a:t>
            </a:r>
            <a:r>
              <a:rPr lang="en-US" smtClean="0">
                <a:cs typeface="B Zar" panose="00000400000000000000" pitchFamily="2" charset="-78"/>
              </a:rPr>
              <a:t>VOd</a:t>
            </a:r>
            <a:r>
              <a:rPr lang="fa-IR" smtClean="0">
                <a:cs typeface="B Zar" panose="00000400000000000000" pitchFamily="2" charset="-78"/>
              </a:rPr>
              <a:t>) </a:t>
            </a:r>
            <a:r>
              <a:rPr lang="fa-IR" smtClean="0">
                <a:cs typeface="B Zar" panose="00000400000000000000" pitchFamily="2" charset="-78"/>
              </a:rPr>
              <a:t>به استراتژی های بهوبد و طرح های عملیاتی بسیار مهم است. </a:t>
            </a:r>
          </a:p>
          <a:p>
            <a:r>
              <a:rPr lang="fa-IR" smtClean="0">
                <a:cs typeface="B Zar" panose="00000400000000000000" pitchFamily="2" charset="-78"/>
              </a:rPr>
              <a:t>بر اساس </a:t>
            </a:r>
            <a:r>
              <a:rPr lang="fa-IR" smtClean="0">
                <a:cs typeface="B Zar" panose="00000400000000000000" pitchFamily="2" charset="-78"/>
              </a:rPr>
              <a:t>نتایج </a:t>
            </a:r>
            <a:r>
              <a:rPr lang="fa-IR" smtClean="0">
                <a:cs typeface="B Zar" panose="00000400000000000000" pitchFamily="2" charset="-78"/>
              </a:rPr>
              <a:t>استخراج </a:t>
            </a:r>
            <a:r>
              <a:rPr lang="fa-IR" smtClean="0">
                <a:cs typeface="B Zar" panose="00000400000000000000" pitchFamily="2" charset="-78"/>
              </a:rPr>
              <a:t>شده </a:t>
            </a:r>
            <a:r>
              <a:rPr lang="fa-IR" smtClean="0">
                <a:cs typeface="B Zar" panose="00000400000000000000" pitchFamily="2" charset="-78"/>
              </a:rPr>
              <a:t>در بخش نیروهای عمومی و تخصصی سازمان ویژگی های اساسی به ترتیب اولویت به شرح زیر است: </a:t>
            </a:r>
            <a:endParaRPr lang="fa-IR">
              <a:cs typeface="B Zar" panose="00000400000000000000" pitchFamily="2" charset="-78"/>
            </a:endParaRPr>
          </a:p>
        </p:txBody>
      </p:sp>
    </p:spTree>
    <p:extLst>
      <p:ext uri="{BB962C8B-B14F-4D97-AF65-F5344CB8AC3E}">
        <p14:creationId xmlns:p14="http://schemas.microsoft.com/office/powerpoint/2010/main" val="454298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893171" y="346463"/>
          <a:ext cx="4217458" cy="3377468"/>
        </p:xfrm>
        <a:graphic>
          <a:graphicData uri="http://schemas.openxmlformats.org/drawingml/2006/table">
            <a:tbl>
              <a:tblPr firstRow="1" bandRow="1">
                <a:tableStyleId>{5940675A-B579-460E-94D1-54222C63F5DA}</a:tableStyleId>
              </a:tblPr>
              <a:tblGrid>
                <a:gridCol w="1155963">
                  <a:extLst>
                    <a:ext uri="{9D8B030D-6E8A-4147-A177-3AD203B41FA5}">
                      <a16:colId xmlns:a16="http://schemas.microsoft.com/office/drawing/2014/main" xmlns="" val="58489500"/>
                    </a:ext>
                  </a:extLst>
                </a:gridCol>
                <a:gridCol w="1246272">
                  <a:extLst>
                    <a:ext uri="{9D8B030D-6E8A-4147-A177-3AD203B41FA5}">
                      <a16:colId xmlns:a16="http://schemas.microsoft.com/office/drawing/2014/main" xmlns="" val="3567545412"/>
                    </a:ext>
                  </a:extLst>
                </a:gridCol>
                <a:gridCol w="1237241">
                  <a:extLst>
                    <a:ext uri="{9D8B030D-6E8A-4147-A177-3AD203B41FA5}">
                      <a16:colId xmlns:a16="http://schemas.microsoft.com/office/drawing/2014/main" xmlns="" val="7919144"/>
                    </a:ext>
                  </a:extLst>
                </a:gridCol>
                <a:gridCol w="577982">
                  <a:extLst>
                    <a:ext uri="{9D8B030D-6E8A-4147-A177-3AD203B41FA5}">
                      <a16:colId xmlns:a16="http://schemas.microsoft.com/office/drawing/2014/main" xmlns="" val="3584341635"/>
                    </a:ext>
                  </a:extLst>
                </a:gridCol>
              </a:tblGrid>
              <a:tr h="358726">
                <a:tc>
                  <a:txBody>
                    <a:bodyPr/>
                    <a:lstStyle/>
                    <a:p>
                      <a:pPr algn="ctr"/>
                      <a:r>
                        <a:rPr lang="fa-IR" sz="1000" b="1" dirty="0" smtClean="0">
                          <a:cs typeface="B Nazanin" panose="00000400000000000000" pitchFamily="2" charset="-78"/>
                        </a:rPr>
                        <a:t>اولویت</a:t>
                      </a:r>
                      <a:r>
                        <a:rPr lang="fa-IR" sz="1000" b="1" baseline="0" dirty="0" smtClean="0">
                          <a:cs typeface="B Nazanin" panose="00000400000000000000" pitchFamily="2" charset="-78"/>
                        </a:rPr>
                        <a:t> در بخش نیروهای تخصصی</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اولویت</a:t>
                      </a:r>
                      <a:r>
                        <a:rPr lang="fa-IR" sz="1000" b="1" baseline="0" dirty="0" smtClean="0">
                          <a:cs typeface="B Nazanin" panose="00000400000000000000" pitchFamily="2" charset="-78"/>
                        </a:rPr>
                        <a:t> در بخش نیروهای عمومی</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ویژگی</a:t>
                      </a:r>
                      <a:r>
                        <a:rPr lang="fa-IR" sz="1000" b="1" baseline="0" dirty="0" smtClean="0">
                          <a:cs typeface="B Nazanin" panose="00000400000000000000" pitchFamily="2" charset="-78"/>
                        </a:rPr>
                        <a:t> های منابع انسانی</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ردیف</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922701860"/>
                  </a:ext>
                </a:extLst>
              </a:tr>
              <a:tr h="264126">
                <a:tc>
                  <a:txBody>
                    <a:bodyPr/>
                    <a:lstStyle/>
                    <a:p>
                      <a:pPr algn="ctr"/>
                      <a:r>
                        <a:rPr lang="fa-IR" sz="1000" b="1" dirty="0" smtClean="0">
                          <a:cs typeface="B Nazanin" panose="00000400000000000000" pitchFamily="2" charset="-78"/>
                        </a:rPr>
                        <a:t>7</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قدرت یادگیری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801865797"/>
                  </a:ext>
                </a:extLst>
              </a:tr>
              <a:tr h="358726">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6</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مهارت در کسب و انتقال</a:t>
                      </a:r>
                      <a:r>
                        <a:rPr lang="fa-IR" sz="1000" b="0" baseline="0" dirty="0" smtClean="0">
                          <a:cs typeface="B Nazanin" panose="00000400000000000000" pitchFamily="2" charset="-78"/>
                        </a:rPr>
                        <a:t> مفاهیم</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2</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81825291"/>
                  </a:ext>
                </a:extLst>
              </a:tr>
              <a:tr h="264126">
                <a:tc>
                  <a:txBody>
                    <a:bodyPr/>
                    <a:lstStyle/>
                    <a:p>
                      <a:pPr algn="ctr"/>
                      <a:r>
                        <a:rPr lang="fa-IR" sz="1000" b="1" dirty="0" smtClean="0">
                          <a:cs typeface="B Nazanin" panose="00000400000000000000" pitchFamily="2" charset="-78"/>
                        </a:rPr>
                        <a:t>1</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9</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ادارۀ امور مربوط به خود</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3</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257143597"/>
                  </a:ext>
                </a:extLst>
              </a:tr>
              <a:tr h="264126">
                <a:tc>
                  <a:txBody>
                    <a:bodyPr/>
                    <a:lstStyle/>
                    <a:p>
                      <a:pPr algn="ctr"/>
                      <a:r>
                        <a:rPr lang="fa-IR" sz="1000" b="1" dirty="0" smtClean="0">
                          <a:cs typeface="B Nazanin" panose="00000400000000000000" pitchFamily="2" charset="-78"/>
                        </a:rPr>
                        <a:t>3</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11</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خلاقیت و نوآوری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4</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18681126"/>
                  </a:ext>
                </a:extLst>
              </a:tr>
              <a:tr h="264126">
                <a:tc>
                  <a:txBody>
                    <a:bodyPr/>
                    <a:lstStyle/>
                    <a:p>
                      <a:pPr algn="ctr"/>
                      <a:r>
                        <a:rPr lang="fa-IR" sz="1000" b="1" dirty="0" smtClean="0">
                          <a:cs typeface="B Nazanin" panose="00000400000000000000" pitchFamily="2" charset="-78"/>
                        </a:rPr>
                        <a:t>9</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3</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تعهد</a:t>
                      </a:r>
                      <a:r>
                        <a:rPr lang="fa-IR" sz="1000" b="0" baseline="0" dirty="0" smtClean="0">
                          <a:cs typeface="B Nazanin" panose="00000400000000000000" pitchFamily="2" charset="-78"/>
                        </a:rPr>
                        <a:t> به اصول دینی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5</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798165044"/>
                  </a:ext>
                </a:extLst>
              </a:tr>
              <a:tr h="264126">
                <a:tc>
                  <a:txBody>
                    <a:bodyPr/>
                    <a:lstStyle/>
                    <a:p>
                      <a:pPr algn="ctr"/>
                      <a:r>
                        <a:rPr lang="fa-IR" sz="1000" b="1" dirty="0" smtClean="0">
                          <a:cs typeface="B Nazanin" panose="00000400000000000000" pitchFamily="2" charset="-78"/>
                        </a:rPr>
                        <a:t>5</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5</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توانایی کار با کامپیوتر</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6</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078549926"/>
                  </a:ext>
                </a:extLst>
              </a:tr>
              <a:tr h="264126">
                <a:tc>
                  <a:txBody>
                    <a:bodyPr/>
                    <a:lstStyle/>
                    <a:p>
                      <a:pPr algn="ctr"/>
                      <a:r>
                        <a:rPr lang="fa-IR" sz="1000" b="1" dirty="0" smtClean="0">
                          <a:cs typeface="B Nazanin" panose="00000400000000000000" pitchFamily="2" charset="-78"/>
                        </a:rPr>
                        <a:t>4</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10</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تسلط به زبان خارجه</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7</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506466947"/>
                  </a:ext>
                </a:extLst>
              </a:tr>
              <a:tr h="264126">
                <a:tc>
                  <a:txBody>
                    <a:bodyPr/>
                    <a:lstStyle/>
                    <a:p>
                      <a:pPr algn="ctr"/>
                      <a:r>
                        <a:rPr lang="fa-IR" sz="1000" b="1" dirty="0" smtClean="0">
                          <a:cs typeface="B Nazanin" panose="00000400000000000000" pitchFamily="2" charset="-78"/>
                        </a:rPr>
                        <a:t>6</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4</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سوابق کاری مرتبط</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086678845"/>
                  </a:ext>
                </a:extLst>
              </a:tr>
              <a:tr h="264126">
                <a:tc>
                  <a:txBody>
                    <a:bodyPr/>
                    <a:lstStyle/>
                    <a:p>
                      <a:pPr algn="ctr"/>
                      <a:r>
                        <a:rPr lang="fa-IR" sz="1000" b="1" dirty="0" smtClean="0">
                          <a:cs typeface="B Nazanin" panose="00000400000000000000" pitchFamily="2" charset="-78"/>
                        </a:rPr>
                        <a:t>2</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تحصیلات مرتبط</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9</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1296391349"/>
                  </a:ext>
                </a:extLst>
              </a:tr>
              <a:tr h="264126">
                <a:tc>
                  <a:txBody>
                    <a:bodyPr/>
                    <a:lstStyle/>
                    <a:p>
                      <a:pPr algn="ctr"/>
                      <a:r>
                        <a:rPr lang="fa-IR" sz="1000" b="1" dirty="0" smtClean="0">
                          <a:cs typeface="B Nazanin" panose="00000400000000000000" pitchFamily="2" charset="-78"/>
                        </a:rPr>
                        <a:t>11</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تبعیت از ساختار </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10</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167260975"/>
                  </a:ext>
                </a:extLst>
              </a:tr>
              <a:tr h="264126">
                <a:tc>
                  <a:txBody>
                    <a:bodyPr/>
                    <a:lstStyle/>
                    <a:p>
                      <a:pPr algn="ctr"/>
                      <a:r>
                        <a:rPr lang="fa-IR" sz="1000" b="1" dirty="0" smtClean="0">
                          <a:cs typeface="B Nazanin" panose="00000400000000000000" pitchFamily="2" charset="-78"/>
                        </a:rPr>
                        <a:t>10</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2</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نظم در کار</a:t>
                      </a:r>
                      <a:endParaRPr lang="en-US" sz="1000" b="0" dirty="0">
                        <a:cs typeface="B Nazanin" panose="00000400000000000000" pitchFamily="2" charset="-78"/>
                      </a:endParaRPr>
                    </a:p>
                  </a:txBody>
                  <a:tcPr marL="63305" marR="63305" marT="31652" marB="3165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1000" b="1" dirty="0" smtClean="0">
                          <a:cs typeface="B Nazanin" panose="00000400000000000000" pitchFamily="2" charset="-78"/>
                        </a:rPr>
                        <a:t>11</a:t>
                      </a:r>
                      <a:endParaRPr lang="en-US" sz="1000" b="1" dirty="0" smtClean="0">
                        <a:cs typeface="B Nazanin" panose="00000400000000000000" pitchFamily="2" charset="-78"/>
                      </a:endParaRPr>
                    </a:p>
                  </a:txBody>
                  <a:tcPr marL="63305" marR="63305" marT="31652" marB="31652"/>
                </a:tc>
                <a:extLst>
                  <a:ext uri="{0D108BD9-81ED-4DB2-BD59-A6C34878D82A}">
                    <a16:rowId xmlns:a16="http://schemas.microsoft.com/office/drawing/2014/main" xmlns="" val="2962559283"/>
                  </a:ext>
                </a:extLst>
              </a:tr>
            </a:tbl>
          </a:graphicData>
        </a:graphic>
      </p:graphicFrame>
    </p:spTree>
    <p:extLst>
      <p:ext uri="{BB962C8B-B14F-4D97-AF65-F5344CB8AC3E}">
        <p14:creationId xmlns:p14="http://schemas.microsoft.com/office/powerpoint/2010/main" val="2861709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i="1" smtClean="0">
                <a:solidFill>
                  <a:srgbClr val="FF0000"/>
                </a:solidFill>
                <a:cs typeface="B Zar" panose="00000400000000000000" pitchFamily="2" charset="-78"/>
              </a:rPr>
              <a:t>مقدمه</a:t>
            </a:r>
            <a:endParaRPr lang="fa-IR" sz="4800" b="1" i="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بسیاری از محققین معتقدند که گسترش و اجرای استراتژی های تدوین شده منابع انسانی می تواند به سازمان کمک کند تا خدمات و کالاهای با کیفیت ارائه دهد و به مقاصد  و اهداف اجرای خود دست یابد. منابع انسانی به ویژه در مشاغل تخصصی، به عنوان موتور محرکه طرح های استراتژیک سازمان های امروز به شمار می رود که مدیریت آن نیازمند رویکردی استراتژیک می باشد تا بتوان مجموعه ای منسجم، کارا و اثربخش از سیاست ها و برنامه های فرایند مدیریت منابع انسانی  سازمان تدارک دید. </a:t>
            </a:r>
          </a:p>
        </p:txBody>
      </p:sp>
      <p:pic>
        <p:nvPicPr>
          <p:cNvPr id="4" name="Picture 3"/>
          <p:cNvPicPr>
            <a:picLocks noChangeAspect="1"/>
          </p:cNvPicPr>
          <p:nvPr/>
        </p:nvPicPr>
        <p:blipFill>
          <a:blip r:embed="rId2"/>
          <a:stretch>
            <a:fillRect/>
          </a:stretch>
        </p:blipFill>
        <p:spPr>
          <a:xfrm>
            <a:off x="1200016" y="4605338"/>
            <a:ext cx="2914650" cy="1571625"/>
          </a:xfrm>
          <a:prstGeom prst="rect">
            <a:avLst/>
          </a:prstGeom>
        </p:spPr>
      </p:pic>
    </p:spTree>
    <p:extLst>
      <p:ext uri="{BB962C8B-B14F-4D97-AF65-F5344CB8AC3E}">
        <p14:creationId xmlns:p14="http://schemas.microsoft.com/office/powerpoint/2010/main" val="1569165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بر اساس نتایج استخراج شده، اولویت خواسته ها از نیروی انسانی متخصص و ساده سازمان از 1 تا 8 به شرح زیر است: </a:t>
            </a:r>
          </a:p>
          <a:p>
            <a:endParaRPr lang="fa-IR">
              <a:cs typeface="B Zar" panose="00000400000000000000" pitchFamily="2" charset="-78"/>
            </a:endParaRPr>
          </a:p>
        </p:txBody>
      </p:sp>
    </p:spTree>
    <p:extLst>
      <p:ext uri="{BB962C8B-B14F-4D97-AF65-F5344CB8AC3E}">
        <p14:creationId xmlns:p14="http://schemas.microsoft.com/office/powerpoint/2010/main" val="960963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893171" y="346463"/>
          <a:ext cx="4405660" cy="3377468"/>
        </p:xfrm>
        <a:graphic>
          <a:graphicData uri="http://schemas.openxmlformats.org/drawingml/2006/table">
            <a:tbl>
              <a:tblPr firstRow="1" bandRow="1">
                <a:tableStyleId>{5940675A-B579-460E-94D1-54222C63F5DA}</a:tableStyleId>
              </a:tblPr>
              <a:tblGrid>
                <a:gridCol w="1233227">
                  <a:extLst>
                    <a:ext uri="{9D8B030D-6E8A-4147-A177-3AD203B41FA5}">
                      <a16:colId xmlns:a16="http://schemas.microsoft.com/office/drawing/2014/main" xmlns="" val="58489500"/>
                    </a:ext>
                  </a:extLst>
                </a:gridCol>
                <a:gridCol w="973880">
                  <a:extLst>
                    <a:ext uri="{9D8B030D-6E8A-4147-A177-3AD203B41FA5}">
                      <a16:colId xmlns:a16="http://schemas.microsoft.com/office/drawing/2014/main" xmlns="" val="3567545412"/>
                    </a:ext>
                  </a:extLst>
                </a:gridCol>
                <a:gridCol w="1594779">
                  <a:extLst>
                    <a:ext uri="{9D8B030D-6E8A-4147-A177-3AD203B41FA5}">
                      <a16:colId xmlns:a16="http://schemas.microsoft.com/office/drawing/2014/main" xmlns="" val="7919144"/>
                    </a:ext>
                  </a:extLst>
                </a:gridCol>
                <a:gridCol w="603774">
                  <a:extLst>
                    <a:ext uri="{9D8B030D-6E8A-4147-A177-3AD203B41FA5}">
                      <a16:colId xmlns:a16="http://schemas.microsoft.com/office/drawing/2014/main" xmlns="" val="3584341635"/>
                    </a:ext>
                  </a:extLst>
                </a:gridCol>
              </a:tblGrid>
              <a:tr h="358726">
                <a:tc>
                  <a:txBody>
                    <a:bodyPr/>
                    <a:lstStyle/>
                    <a:p>
                      <a:pPr algn="ctr"/>
                      <a:r>
                        <a:rPr lang="fa-IR" sz="1000" b="1" dirty="0" smtClean="0">
                          <a:cs typeface="B Nazanin" panose="00000400000000000000" pitchFamily="2" charset="-78"/>
                        </a:rPr>
                        <a:t>اولویت</a:t>
                      </a:r>
                      <a:r>
                        <a:rPr lang="fa-IR" sz="1000" b="1" baseline="0" dirty="0" smtClean="0">
                          <a:cs typeface="B Nazanin" panose="00000400000000000000" pitchFamily="2" charset="-78"/>
                        </a:rPr>
                        <a:t> در بخش نیروهای تخصصی</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اولویت</a:t>
                      </a:r>
                      <a:r>
                        <a:rPr lang="fa-IR" sz="1000" b="1" baseline="0" dirty="0" smtClean="0">
                          <a:cs typeface="B Nazanin" panose="00000400000000000000" pitchFamily="2" charset="-78"/>
                        </a:rPr>
                        <a:t> در بخش نیروهای عمومی</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خواسته ها و تقاضاها</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ردیف</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922701860"/>
                  </a:ext>
                </a:extLst>
              </a:tr>
              <a:tr h="264126">
                <a:tc>
                  <a:txBody>
                    <a:bodyPr/>
                    <a:lstStyle/>
                    <a:p>
                      <a:pPr algn="ct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2</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کاهش دوباره کاری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801865797"/>
                  </a:ext>
                </a:extLst>
              </a:tr>
              <a:tr h="264126">
                <a:tc>
                  <a:txBody>
                    <a:bodyPr/>
                    <a:lstStyle/>
                    <a:p>
                      <a:pPr algn="ct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3</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کاهش کاغذبازی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2</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81825291"/>
                  </a:ext>
                </a:extLst>
              </a:tr>
              <a:tr h="264126">
                <a:tc>
                  <a:txBody>
                    <a:bodyPr/>
                    <a:lstStyle/>
                    <a:p>
                      <a:pPr algn="ctr"/>
                      <a:r>
                        <a:rPr lang="fa-IR" sz="1000" b="1" dirty="0" smtClean="0">
                          <a:cs typeface="B Nazanin" panose="00000400000000000000" pitchFamily="2" charset="-78"/>
                        </a:rPr>
                        <a:t>7</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تکریم ارباب رجوع</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3</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257143597"/>
                  </a:ext>
                </a:extLst>
              </a:tr>
              <a:tr h="264126">
                <a:tc>
                  <a:txBody>
                    <a:bodyPr/>
                    <a:lstStyle/>
                    <a:p>
                      <a:pPr algn="ct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4</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سرعت در انجام کار</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4</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18681126"/>
                  </a:ext>
                </a:extLst>
              </a:tr>
              <a:tr h="264126">
                <a:tc>
                  <a:txBody>
                    <a:bodyPr/>
                    <a:lstStyle/>
                    <a:p>
                      <a:pPr algn="ctr"/>
                      <a:r>
                        <a:rPr lang="fa-IR" sz="1000" b="1" dirty="0" smtClean="0">
                          <a:cs typeface="B Nazanin" panose="00000400000000000000" pitchFamily="2" charset="-78"/>
                        </a:rPr>
                        <a:t>4</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7</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اطلاع</a:t>
                      </a:r>
                      <a:r>
                        <a:rPr lang="fa-IR" sz="1000" b="0" baseline="0" dirty="0" smtClean="0">
                          <a:cs typeface="B Nazanin" panose="00000400000000000000" pitchFamily="2" charset="-78"/>
                        </a:rPr>
                        <a:t> رسانی به روز</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5</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798165044"/>
                  </a:ext>
                </a:extLst>
              </a:tr>
              <a:tr h="264126">
                <a:tc>
                  <a:txBody>
                    <a:bodyPr/>
                    <a:lstStyle/>
                    <a:p>
                      <a:pPr algn="ctr"/>
                      <a:r>
                        <a:rPr lang="fa-IR" sz="1000" b="1" dirty="0" smtClean="0">
                          <a:cs typeface="B Nazanin" panose="00000400000000000000" pitchFamily="2" charset="-78"/>
                        </a:rPr>
                        <a:t>3</a:t>
                      </a:r>
                      <a:endParaRPr lang="en-US" sz="1000" b="1" dirty="0">
                        <a:cs typeface="B Nazanin" panose="00000400000000000000" pitchFamily="2" charset="-78"/>
                      </a:endParaRPr>
                    </a:p>
                  </a:txBody>
                  <a:tcPr marL="63305" marR="63305" marT="31652" marB="31652"/>
                </a:tc>
                <a:tc>
                  <a:txBody>
                    <a:bodyPr/>
                    <a:lstStyle/>
                    <a:p>
                      <a:pPr algn="ct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افزایش</a:t>
                      </a:r>
                      <a:r>
                        <a:rPr lang="fa-IR" sz="1000" b="0" baseline="0" dirty="0" smtClean="0">
                          <a:cs typeface="B Nazanin" panose="00000400000000000000" pitchFamily="2" charset="-78"/>
                        </a:rPr>
                        <a:t> برنامه های آموزشی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6</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078549926"/>
                  </a:ext>
                </a:extLst>
              </a:tr>
              <a:tr h="264126">
                <a:tc>
                  <a:txBody>
                    <a:bodyPr/>
                    <a:lstStyle/>
                    <a:p>
                      <a:pPr algn="ctr"/>
                      <a:r>
                        <a:rPr lang="fa-IR" sz="1000" b="1" dirty="0" smtClean="0">
                          <a:cs typeface="B Nazanin" panose="00000400000000000000" pitchFamily="2" charset="-78"/>
                        </a:rPr>
                        <a:t>5</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5</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درک اهداف سازمان</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7</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506466947"/>
                  </a:ext>
                </a:extLst>
              </a:tr>
              <a:tr h="358726">
                <a:tc>
                  <a:txBody>
                    <a:bodyPr/>
                    <a:lstStyle/>
                    <a:p>
                      <a:pPr algn="ctr"/>
                      <a:r>
                        <a:rPr lang="fa-IR" sz="1000" b="1" dirty="0" smtClean="0">
                          <a:cs typeface="B Nazanin" panose="00000400000000000000" pitchFamily="2" charset="-78"/>
                        </a:rPr>
                        <a:t>6</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6</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آشنایی با شرح وظایف و</a:t>
                      </a:r>
                      <a:r>
                        <a:rPr lang="fa-IR" sz="1000" b="0" baseline="0" dirty="0" smtClean="0">
                          <a:cs typeface="B Nazanin" panose="00000400000000000000" pitchFamily="2" charset="-78"/>
                        </a:rPr>
                        <a:t> ساختار </a:t>
                      </a:r>
                      <a:r>
                        <a:rPr lang="fa-IR" sz="1000" b="0" dirty="0" smtClean="0">
                          <a:cs typeface="B Nazanin" panose="00000400000000000000" pitchFamily="2" charset="-78"/>
                        </a:rPr>
                        <a:t>سازمانی</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086678845"/>
                  </a:ext>
                </a:extLst>
              </a:tr>
              <a:tr h="264126">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8</a:t>
                      </a: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پاسخگویی</a:t>
                      </a:r>
                      <a:r>
                        <a:rPr lang="fa-IR" sz="1000" b="0" baseline="0" dirty="0" smtClean="0">
                          <a:cs typeface="B Nazanin" panose="00000400000000000000" pitchFamily="2" charset="-78"/>
                        </a:rPr>
                        <a:t> به مراجعان و مخاطبان</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9</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1296391349"/>
                  </a:ext>
                </a:extLst>
              </a:tr>
              <a:tr h="264126">
                <a:tc>
                  <a:txBody>
                    <a:bodyPr/>
                    <a:lstStyle/>
                    <a:p>
                      <a:pPr algn="ctr"/>
                      <a:r>
                        <a:rPr lang="fa-IR" sz="1000" b="1" dirty="0" smtClean="0">
                          <a:cs typeface="B Nazanin" panose="00000400000000000000" pitchFamily="2" charset="-78"/>
                        </a:rPr>
                        <a:t>2</a:t>
                      </a:r>
                      <a:endParaRPr lang="en-US" sz="1000" b="1" dirty="0">
                        <a:cs typeface="B Nazanin" panose="00000400000000000000" pitchFamily="2" charset="-78"/>
                      </a:endParaRPr>
                    </a:p>
                  </a:txBody>
                  <a:tcPr marL="63305" marR="63305" marT="31652" marB="31652"/>
                </a:tc>
                <a:tc>
                  <a:txBody>
                    <a:bodyPr/>
                    <a:lstStyle/>
                    <a:p>
                      <a:pPr algn="ct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توسعه راه</a:t>
                      </a:r>
                      <a:r>
                        <a:rPr lang="fa-IR" sz="1000" b="0" baseline="0" dirty="0" smtClean="0">
                          <a:cs typeface="B Nazanin" panose="00000400000000000000" pitchFamily="2" charset="-78"/>
                        </a:rPr>
                        <a:t> ها و زیربناها</a:t>
                      </a:r>
                      <a:endParaRPr lang="en-US" sz="1000" b="0"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10</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167260975"/>
                  </a:ext>
                </a:extLst>
              </a:tr>
              <a:tr h="264126">
                <a:tc>
                  <a:txBody>
                    <a:bodyPr/>
                    <a:lstStyle/>
                    <a:p>
                      <a:pPr algn="ctr"/>
                      <a:r>
                        <a:rPr lang="fa-IR" sz="1000" b="1" dirty="0" smtClean="0">
                          <a:cs typeface="B Nazanin" panose="00000400000000000000" pitchFamily="2" charset="-78"/>
                        </a:rPr>
                        <a:t>1</a:t>
                      </a:r>
                      <a:endParaRPr lang="en-US" sz="1000" b="1" dirty="0">
                        <a:cs typeface="B Nazanin" panose="00000400000000000000" pitchFamily="2" charset="-78"/>
                      </a:endParaRPr>
                    </a:p>
                  </a:txBody>
                  <a:tcPr marL="63305" marR="63305" marT="31652" marB="31652"/>
                </a:tc>
                <a:tc>
                  <a:txBody>
                    <a:bodyPr/>
                    <a:lstStyle/>
                    <a:p>
                      <a:pPr algn="ctr"/>
                      <a:endParaRPr lang="en-US" sz="1000" b="1" dirty="0">
                        <a:cs typeface="B Nazanin" panose="00000400000000000000" pitchFamily="2" charset="-78"/>
                      </a:endParaRPr>
                    </a:p>
                  </a:txBody>
                  <a:tcPr marL="63305" marR="63305" marT="31652" marB="31652"/>
                </a:tc>
                <a:tc>
                  <a:txBody>
                    <a:bodyPr/>
                    <a:lstStyle/>
                    <a:p>
                      <a:pPr algn="ctr"/>
                      <a:r>
                        <a:rPr lang="fa-IR" sz="1000" b="0" dirty="0" smtClean="0">
                          <a:cs typeface="B Nazanin" panose="00000400000000000000" pitchFamily="2" charset="-78"/>
                        </a:rPr>
                        <a:t>حذف نقاط</a:t>
                      </a:r>
                      <a:r>
                        <a:rPr lang="fa-IR" sz="1000" b="0" baseline="0" dirty="0" smtClean="0">
                          <a:cs typeface="B Nazanin" panose="00000400000000000000" pitchFamily="2" charset="-78"/>
                        </a:rPr>
                        <a:t> حادثه خیز</a:t>
                      </a:r>
                      <a:endParaRPr lang="en-US" sz="1000" b="0" dirty="0">
                        <a:cs typeface="B Nazanin" panose="00000400000000000000" pitchFamily="2" charset="-78"/>
                      </a:endParaRPr>
                    </a:p>
                  </a:txBody>
                  <a:tcPr marL="63305" marR="63305" marT="31652" marB="3165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1000" b="1" dirty="0" smtClean="0">
                          <a:cs typeface="B Nazanin" panose="00000400000000000000" pitchFamily="2" charset="-78"/>
                        </a:rPr>
                        <a:t>11</a:t>
                      </a:r>
                      <a:endParaRPr lang="en-US" sz="1000" b="1" dirty="0" smtClean="0">
                        <a:cs typeface="B Nazanin" panose="00000400000000000000" pitchFamily="2" charset="-78"/>
                      </a:endParaRPr>
                    </a:p>
                  </a:txBody>
                  <a:tcPr marL="63305" marR="63305" marT="31652" marB="31652"/>
                </a:tc>
                <a:extLst>
                  <a:ext uri="{0D108BD9-81ED-4DB2-BD59-A6C34878D82A}">
                    <a16:rowId xmlns:a16="http://schemas.microsoft.com/office/drawing/2014/main" xmlns="" val="2962559283"/>
                  </a:ext>
                </a:extLst>
              </a:tr>
            </a:tbl>
          </a:graphicData>
        </a:graphic>
      </p:graphicFrame>
    </p:spTree>
    <p:extLst>
      <p:ext uri="{BB962C8B-B14F-4D97-AF65-F5344CB8AC3E}">
        <p14:creationId xmlns:p14="http://schemas.microsoft.com/office/powerpoint/2010/main" val="31167704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به این ترتیب با توجه به اهدافس ازمان خواسته ها و تقاضها از نیروی انسانی شاغل در سازمان و ویژگی های  اساسی سازمان در بخش نیروهای ساده عمومی و تخصصی به تدوین استارتژی منابع اسنانی در هر بخش پرداخته می شود. شایان ذکر است این تدوین استراتژی علی رغم وجود زیر سیستم های تامین نیروی ارزیابی عملکرد و پاداش و روابط  کارکنان تنها در مورد دو زیر سیستم تامین نیرو و ارزیابی عملکرد و پاداش متمرکز خواهد بود. </a:t>
            </a:r>
          </a:p>
          <a:p>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316730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این مرحله و پس از کسب نتیاج اولیه از پرسشنامه های جمع آوری شده نیاز به تحلیل نهایی نتایج به منظور تعیین استراتژی متناسب با هر بخش از منابع انسانی وجود دارد. با توجه به سه راهکار پیش رو برای تحلیل نتایج مذکور ابتدا به بررسی مزایا و معایب هر یک پرداخته می شود. </a:t>
            </a:r>
            <a:endParaRPr lang="fa-IR">
              <a:cs typeface="B Zar" panose="00000400000000000000" pitchFamily="2" charset="-78"/>
            </a:endParaRPr>
          </a:p>
        </p:txBody>
      </p:sp>
    </p:spTree>
    <p:extLst>
      <p:ext uri="{BB962C8B-B14F-4D97-AF65-F5344CB8AC3E}">
        <p14:creationId xmlns:p14="http://schemas.microsoft.com/office/powerpoint/2010/main" val="1301884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روش اول</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شرح روش در این روش ویژگی های به دست امده از وضعیت سازمان در حوزه منابع انسانی و در مدل هدف ووسیله که توسط بامبرگر و مشولم طارحی گردیده قرار داده می شود و نتایج به صورت تطبیقی استخراج می گردد.</a:t>
            </a:r>
          </a:p>
          <a:p>
            <a:r>
              <a:rPr lang="fa-IR" smtClean="0">
                <a:cs typeface="B Zar" panose="00000400000000000000" pitchFamily="2" charset="-78"/>
              </a:rPr>
              <a:t>مزایا: نتایج از پایایی و روایی مناسبی برخوردار است. </a:t>
            </a:r>
          </a:p>
          <a:p>
            <a:r>
              <a:rPr lang="fa-IR" smtClean="0">
                <a:cs typeface="B Zar" panose="00000400000000000000" pitchFamily="2" charset="-78"/>
              </a:rPr>
              <a:t>معایب فاز دوم رویگرد هوشین کارنری به دلیل خارج شدن  از دامنه تحقیق تحقق نیافته است. </a:t>
            </a:r>
          </a:p>
          <a:p>
            <a:r>
              <a:rPr lang="fa-IR" smtClean="0">
                <a:cs typeface="B Zar" panose="00000400000000000000" pitchFamily="2" charset="-78"/>
              </a:rPr>
              <a:t>نتیجه : گزینه استراتژیک  متعهدانه برای نیروی انسانی  متخصص و گزینه استراتژیک پدرانه برای نیروی انسانی سده و عمومی پیشنهاد می گردد. </a:t>
            </a:r>
          </a:p>
          <a:p>
            <a:endParaRPr lang="fa-IR">
              <a:cs typeface="B Zar" panose="00000400000000000000" pitchFamily="2" charset="-78"/>
            </a:endParaRPr>
          </a:p>
        </p:txBody>
      </p:sp>
    </p:spTree>
    <p:extLst>
      <p:ext uri="{BB962C8B-B14F-4D97-AF65-F5344CB8AC3E}">
        <p14:creationId xmlns:p14="http://schemas.microsoft.com/office/powerpoint/2010/main" val="2236100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روش دوم</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شرح روش : در این روش برای هر یک از ویژگی های مناب انسانی در بخ شنیروهای عمومی و تخصصی بر سااس اولویت بدست آمده استراتژیی های توصیه شده و در هر یک از زیر سیستم ها بر مبنای آن استراتژی سیاست گذاری می گردد. </a:t>
            </a:r>
            <a:endParaRPr lang="fa-IR">
              <a:cs typeface="B Zar" panose="00000400000000000000" pitchFamily="2" charset="-78"/>
            </a:endParaRPr>
          </a:p>
        </p:txBody>
      </p:sp>
    </p:spTree>
    <p:extLst>
      <p:ext uri="{BB962C8B-B14F-4D97-AF65-F5344CB8AC3E}">
        <p14:creationId xmlns:p14="http://schemas.microsoft.com/office/powerpoint/2010/main" val="25467599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cs typeface="B Zar" panose="00000400000000000000" pitchFamily="2" charset="-78"/>
              </a:rPr>
              <a:t>میزان ارتباط مستقیم سرمایه گذاری با </a:t>
            </a:r>
            <a:r>
              <a:rPr lang="fa-IR" smtClean="0">
                <a:cs typeface="B Zar" panose="00000400000000000000" pitchFamily="2" charset="-78"/>
              </a:rPr>
              <a:t>استراتژی و اجرا و سرعت در امر  تدوین استراتژی  منابع انسانی در سازمان</a:t>
            </a:r>
          </a:p>
          <a:p>
            <a:endParaRPr lang="fa-IR">
              <a:cs typeface="B Zar" panose="00000400000000000000" pitchFamily="2" charset="-78"/>
            </a:endParaRPr>
          </a:p>
        </p:txBody>
      </p:sp>
    </p:spTree>
    <p:extLst>
      <p:ext uri="{BB962C8B-B14F-4D97-AF65-F5344CB8AC3E}">
        <p14:creationId xmlns:p14="http://schemas.microsoft.com/office/powerpoint/2010/main" val="20852420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r>
              <a:rPr lang="fa-IR">
                <a:solidFill>
                  <a:prstClr val="black"/>
                </a:solidFill>
                <a:cs typeface="B Zar" panose="00000400000000000000" pitchFamily="2" charset="-78"/>
              </a:rPr>
              <a:t> معایب (1) عدم تطابق استراتژی منابع انسانی با استراتژی جامع سازمان و نیز غیر علمی بودن نتایج به دست آمده</a:t>
            </a:r>
          </a:p>
          <a:p>
            <a:pPr lvl="0"/>
            <a:r>
              <a:rPr lang="fa-IR">
                <a:solidFill>
                  <a:prstClr val="black"/>
                </a:solidFill>
                <a:cs typeface="B Zar" panose="00000400000000000000" pitchFamily="2" charset="-78"/>
              </a:rPr>
              <a:t>(2) عدم وجود مسنداتی برای تایید صحت انجام این کار و لذا پایین بودن پایایی و روایی تحقیق</a:t>
            </a:r>
          </a:p>
          <a:p>
            <a:pPr lvl="0"/>
            <a:r>
              <a:rPr lang="fa-IR">
                <a:solidFill>
                  <a:prstClr val="black"/>
                </a:solidFill>
                <a:cs typeface="B Zar" panose="00000400000000000000" pitchFamily="2" charset="-78"/>
              </a:rPr>
              <a:t> </a:t>
            </a:r>
          </a:p>
          <a:p>
            <a:endParaRPr lang="fa-IR">
              <a:cs typeface="B Zar" panose="00000400000000000000" pitchFamily="2" charset="-78"/>
            </a:endParaRPr>
          </a:p>
        </p:txBody>
      </p:sp>
    </p:spTree>
    <p:extLst>
      <p:ext uri="{BB962C8B-B14F-4D97-AF65-F5344CB8AC3E}">
        <p14:creationId xmlns:p14="http://schemas.microsoft.com/office/powerpoint/2010/main" val="3764898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نتایج علی غم غی رعلمی بودن استفاده </a:t>
            </a:r>
            <a:r>
              <a:rPr lang="fa-IR" smtClean="0">
                <a:solidFill>
                  <a:prstClr val="black"/>
                </a:solidFill>
                <a:cs typeface="B Zar" panose="00000400000000000000" pitchFamily="2" charset="-78"/>
              </a:rPr>
              <a:t>از گزینه استراتژیک متعهدانه برای نیروی انسانی  متخصص و گزینه استراتژیک متعهدانه برای نیروی انساین متخصص و گزینه استراتژیک پدرانه برای نیروی انسانی ساده و عمومی می باشد. </a:t>
            </a:r>
          </a:p>
          <a:p>
            <a:pPr algn="just"/>
            <a:endParaRPr lang="fa-IR">
              <a:cs typeface="B Zar" panose="00000400000000000000" pitchFamily="2" charset="-78"/>
            </a:endParaRPr>
          </a:p>
        </p:txBody>
      </p:sp>
    </p:spTree>
    <p:extLst>
      <p:ext uri="{BB962C8B-B14F-4D97-AF65-F5344CB8AC3E}">
        <p14:creationId xmlns:p14="http://schemas.microsoft.com/office/powerpoint/2010/main" val="37076842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cs typeface="B Zar" panose="00000400000000000000" pitchFamily="2" charset="-78"/>
              </a:rPr>
              <a:t>روش سوم</a:t>
            </a:r>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fa-IR" smtClean="0">
                <a:cs typeface="B Zar" panose="00000400000000000000" pitchFamily="2" charset="-78"/>
              </a:rPr>
              <a:t>شرح روش: در یان روش ویژگی های اساسی منابع انساین به دست آمده در </a:t>
            </a:r>
            <a:r>
              <a:rPr lang="en-US" smtClean="0">
                <a:cs typeface="B Zar" panose="00000400000000000000" pitchFamily="2" charset="-78"/>
              </a:rPr>
              <a:t>SRP</a:t>
            </a:r>
            <a:r>
              <a:rPr lang="fa-IR" smtClean="0">
                <a:cs typeface="B Zar" panose="00000400000000000000" pitchFamily="2" charset="-78"/>
              </a:rPr>
              <a:t> (</a:t>
            </a:r>
            <a:r>
              <a:rPr lang="en-US" smtClean="0">
                <a:cs typeface="B Zar" panose="00000400000000000000" pitchFamily="2" charset="-78"/>
              </a:rPr>
              <a:t>STRATEGIC RESOURCE PLANNING</a:t>
            </a:r>
            <a:r>
              <a:rPr lang="fa-IR" smtClean="0">
                <a:cs typeface="B Zar" panose="00000400000000000000" pitchFamily="2" charset="-78"/>
              </a:rPr>
              <a:t>)  های فرعیو  اصلی  مدل یکپارچه توسعه یافته مورد توجه قرار گرفته و بر اساس نتایج ان مقعیت استراتژیک سازمانن در بعد منابع انسانی قابل تشخیص خواهد بود. </a:t>
            </a:r>
          </a:p>
          <a:p>
            <a:r>
              <a:rPr lang="fa-IR" smtClean="0">
                <a:cs typeface="B Zar" panose="00000400000000000000" pitchFamily="2" charset="-78"/>
              </a:rPr>
              <a:t>مزایا: نتایج از پایایی و رویای مناسبی برخوردار است</a:t>
            </a:r>
          </a:p>
          <a:p>
            <a:r>
              <a:rPr lang="fa-IR" smtClean="0">
                <a:cs typeface="B Zar" panose="00000400000000000000" pitchFamily="2" charset="-78"/>
              </a:rPr>
              <a:t>معایب: مشف </a:t>
            </a:r>
            <a:r>
              <a:rPr lang="en-US" smtClean="0">
                <a:cs typeface="B Zar" panose="00000400000000000000" pitchFamily="2" charset="-78"/>
              </a:rPr>
              <a:t>SRP</a:t>
            </a:r>
            <a:r>
              <a:rPr lang="fa-IR" smtClean="0">
                <a:cs typeface="B Zar" panose="00000400000000000000" pitchFamily="2" charset="-78"/>
              </a:rPr>
              <a:t> های فرعی و اصلی مدل یکپارچه  توسعه یافته دشوار بوده و خود نیازمند انجام تحقیق مشابهی می باشد. </a:t>
            </a:r>
          </a:p>
          <a:p>
            <a:r>
              <a:rPr lang="fa-IR" smtClean="0">
                <a:cs typeface="B Zar" panose="00000400000000000000" pitchFamily="2" charset="-78"/>
              </a:rPr>
              <a:t>با وجود ان که نتایج به دست امده از هر سه بخش  تاییدی بر صنعت استفاده از استراتزژِ متعهدانه برای نیروهای متخصص  و استفاده از استراتژی پدرانه برای نیورهای عمومی و ساده  می باشد. اما بر اساس توضیحات بالا، در این پژوهش  به دلیل افزایش پایای و روایی تحقی نتایج به دست آمده از مراحل قبل،  ویژگی های اساسی مورد انتظار از کارکنان شاغل  در سازمان (سازمان حمل و نقل و پایانه های کشور) را در جدولی ه تحت عنوان مدل هدف و وسیله توسط بامبرگر و مسولم طراحی گردیده است قرار می دهیم(روش اول)</a:t>
            </a:r>
            <a:endParaRPr lang="fa-IR">
              <a:cs typeface="B Zar" panose="00000400000000000000" pitchFamily="2" charset="-78"/>
            </a:endParaRPr>
          </a:p>
        </p:txBody>
      </p:sp>
    </p:spTree>
    <p:extLst>
      <p:ext uri="{BB962C8B-B14F-4D97-AF65-F5344CB8AC3E}">
        <p14:creationId xmlns:p14="http://schemas.microsoft.com/office/powerpoint/2010/main" val="274392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هدف </a:t>
            </a:r>
            <a:r>
              <a:rPr lang="fa-IR" sz="2600">
                <a:solidFill>
                  <a:prstClr val="black"/>
                </a:solidFill>
                <a:cs typeface="B Zar" panose="00000400000000000000" pitchFamily="2" charset="-78"/>
              </a:rPr>
              <a:t>اساسی </a:t>
            </a:r>
            <a:r>
              <a:rPr lang="fa-IR" sz="2600" smtClean="0">
                <a:solidFill>
                  <a:prstClr val="black"/>
                </a:solidFill>
                <a:cs typeface="B Zar" panose="00000400000000000000" pitchFamily="2" charset="-78"/>
              </a:rPr>
              <a:t>مدیر</a:t>
            </a:r>
            <a:r>
              <a:rPr lang="fa-IR" sz="2600">
                <a:solidFill>
                  <a:prstClr val="black"/>
                </a:solidFill>
                <a:cs typeface="B Zar" panose="00000400000000000000" pitchFamily="2" charset="-78"/>
              </a:rPr>
              <a:t>ی</a:t>
            </a:r>
            <a:r>
              <a:rPr lang="fa-IR" sz="2600" smtClean="0">
                <a:solidFill>
                  <a:prstClr val="black"/>
                </a:solidFill>
                <a:cs typeface="B Zar" panose="00000400000000000000" pitchFamily="2" charset="-78"/>
              </a:rPr>
              <a:t>ت </a:t>
            </a:r>
            <a:r>
              <a:rPr lang="fa-IR" sz="2600">
                <a:solidFill>
                  <a:prstClr val="black"/>
                </a:solidFill>
                <a:cs typeface="B Zar" panose="00000400000000000000" pitchFamily="2" charset="-78"/>
              </a:rPr>
              <a:t>استراتژیک منابع انسانی خلق قابلیت استراتژیک از طریق تضمین این نکته است که سازمان از کارکنان ماهر، متعهد و با انکیزه  برای تلاش در راستای دستیابی به مزیت رقابتی پایدار  </a:t>
            </a:r>
            <a:r>
              <a:rPr lang="fa-IR" sz="2600">
                <a:solidFill>
                  <a:prstClr val="black"/>
                </a:solidFill>
                <a:cs typeface="B Zar" panose="00000400000000000000" pitchFamily="2" charset="-78"/>
              </a:rPr>
              <a:t>برخوردار </a:t>
            </a:r>
            <a:r>
              <a:rPr lang="fa-IR" sz="2600" smtClean="0">
                <a:solidFill>
                  <a:prstClr val="black"/>
                </a:solidFill>
                <a:cs typeface="B Zar" panose="00000400000000000000" pitchFamily="2" charset="-78"/>
              </a:rPr>
              <a:t>است و </a:t>
            </a:r>
            <a:r>
              <a:rPr lang="fa-IR" sz="2600">
                <a:solidFill>
                  <a:prstClr val="black"/>
                </a:solidFill>
                <a:cs typeface="B Zar" panose="00000400000000000000" pitchFamily="2" charset="-78"/>
              </a:rPr>
              <a:t>هدف </a:t>
            </a:r>
            <a:r>
              <a:rPr lang="fa-IR" sz="2600">
                <a:solidFill>
                  <a:prstClr val="black"/>
                </a:solidFill>
                <a:cs typeface="B Zar" panose="00000400000000000000" pitchFamily="2" charset="-78"/>
              </a:rPr>
              <a:t>از </a:t>
            </a:r>
            <a:r>
              <a:rPr lang="fa-IR" sz="2600" smtClean="0">
                <a:solidFill>
                  <a:prstClr val="black"/>
                </a:solidFill>
                <a:cs typeface="B Zar" panose="00000400000000000000" pitchFamily="2" charset="-78"/>
              </a:rPr>
              <a:t>ان </a:t>
            </a:r>
            <a:r>
              <a:rPr lang="fa-IR" sz="2600">
                <a:solidFill>
                  <a:prstClr val="black"/>
                </a:solidFill>
                <a:cs typeface="B Zar" panose="00000400000000000000" pitchFamily="2" charset="-78"/>
              </a:rPr>
              <a:t>ایجاد حس هدفمند و جهت دار بودن در محیط های غالبا پرتلاطم است. بدین ترتیب، نیازهای کاری سازمان و نیازهای فردی و گروهی کارکنانش از طریق طراحی و اجرای برنامه ها و سیاست های منسجم  و عملی منابع انسانی تامین می شود. </a:t>
            </a:r>
          </a:p>
          <a:p>
            <a:pPr lvl="0"/>
            <a:r>
              <a:rPr lang="fa-IR" sz="2600">
                <a:solidFill>
                  <a:prstClr val="black"/>
                </a:solidFill>
                <a:cs typeface="B Zar" panose="00000400000000000000" pitchFamily="2" charset="-78"/>
              </a:rPr>
              <a:t>از نگاهی دیگر اهدافی کلی که در انجام یک مطالعه ترکیبی از رویکرد </a:t>
            </a:r>
            <a:r>
              <a:rPr lang="en-US" sz="2600">
                <a:solidFill>
                  <a:prstClr val="black"/>
                </a:solidFill>
                <a:cs typeface="B Zar" panose="00000400000000000000" pitchFamily="2" charset="-78"/>
              </a:rPr>
              <a:t> QFD</a:t>
            </a:r>
            <a:r>
              <a:rPr lang="fa-IR" sz="2600">
                <a:solidFill>
                  <a:prstClr val="black"/>
                </a:solidFill>
                <a:cs typeface="B Zar" panose="00000400000000000000" pitchFamily="2" charset="-78"/>
              </a:rPr>
              <a:t>و برنامه ریزی استراتژیک منابع انسانی نهفته می باشد به شرح زیر است:</a:t>
            </a:r>
          </a:p>
          <a:p>
            <a:endParaRPr lang="fa-IR">
              <a:cs typeface="B Zar" panose="00000400000000000000" pitchFamily="2" charset="-78"/>
            </a:endParaRPr>
          </a:p>
        </p:txBody>
      </p:sp>
    </p:spTree>
    <p:extLst>
      <p:ext uri="{BB962C8B-B14F-4D97-AF65-F5344CB8AC3E}">
        <p14:creationId xmlns:p14="http://schemas.microsoft.com/office/powerpoint/2010/main" val="3208181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 بر این اساس در ستون اول ویژگی های اساسی مورد انتظار از کارکنان تحت عنوان هدف قرار می گیرد. از همخوانی بین ویژگی های بدست امده یا مدل هدف و سپس قرار دادن مقادیر آنها، گزینه استراتژیک منابع انسانی به دست می آید. </a:t>
            </a:r>
          </a:p>
        </p:txBody>
      </p:sp>
    </p:spTree>
    <p:extLst>
      <p:ext uri="{BB962C8B-B14F-4D97-AF65-F5344CB8AC3E}">
        <p14:creationId xmlns:p14="http://schemas.microsoft.com/office/powerpoint/2010/main" val="1048114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lgn="ctr">
              <a:spcBef>
                <a:spcPts val="1000"/>
              </a:spcBef>
            </a:pPr>
            <a:r>
              <a:rPr lang="fa-IR" sz="2800">
                <a:solidFill>
                  <a:srgbClr val="FF0000"/>
                </a:solidFill>
                <a:latin typeface="Calibri" panose="020F0502020204030204"/>
                <a:ea typeface="+mn-ea"/>
                <a:cs typeface="B Zar" panose="00000400000000000000" pitchFamily="2" charset="-78"/>
              </a:rPr>
              <a:t>دستاوردهای </a:t>
            </a:r>
            <a:r>
              <a:rPr lang="fa-IR" sz="2800" smtClean="0">
                <a:solidFill>
                  <a:srgbClr val="FF0000"/>
                </a:solidFill>
                <a:latin typeface="Calibri" panose="020F0502020204030204"/>
                <a:ea typeface="+mn-ea"/>
                <a:cs typeface="B Zar" panose="00000400000000000000" pitchFamily="2" charset="-78"/>
              </a:rPr>
              <a:t>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حال نتایج به دست امده از مراحل قبل در مورد ویژگی های اساسی مرد انتظار از کارکنان شاغل در سازمان حمل و نقل و پایانه های کشور را در جدولی که تحت عنوان مدل هدف و وسیله  توسط بامبرگر مشولم طراحی گردیده است قرار می دهیم. به عبارتی دیگر با استفاده از جدول تفاوت گزینه های استراتژیک منابع انسانی از لحاظ ویژگی های مودر انتظار از کارکنان (جدول هدف) در مورد هر یک از زیر سیستم های تامین نیروی انسانی و نیز ارزیابی عملکرد و پاداش. توصیه های کلی انجام می گیرد. پس از آن به ریز جزییات پرداخته شود. </a:t>
            </a:r>
            <a:endParaRPr lang="fa-IR">
              <a:cs typeface="B Zar" panose="00000400000000000000" pitchFamily="2" charset="-78"/>
            </a:endParaRPr>
          </a:p>
        </p:txBody>
      </p:sp>
    </p:spTree>
    <p:extLst>
      <p:ext uri="{BB962C8B-B14F-4D97-AF65-F5344CB8AC3E}">
        <p14:creationId xmlns:p14="http://schemas.microsoft.com/office/powerpoint/2010/main" val="10917578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99803" y="391788"/>
          <a:ext cx="11364287" cy="5890525"/>
        </p:xfrm>
        <a:graphic>
          <a:graphicData uri="http://schemas.openxmlformats.org/drawingml/2006/table">
            <a:tbl>
              <a:tblPr firstRow="1" bandRow="1">
                <a:tableStyleId>{5940675A-B579-460E-94D1-54222C63F5DA}</a:tableStyleId>
              </a:tblPr>
              <a:tblGrid>
                <a:gridCol w="756219">
                  <a:extLst>
                    <a:ext uri="{9D8B030D-6E8A-4147-A177-3AD203B41FA5}">
                      <a16:colId xmlns:a16="http://schemas.microsoft.com/office/drawing/2014/main" xmlns="" val="35832037"/>
                    </a:ext>
                  </a:extLst>
                </a:gridCol>
                <a:gridCol w="2490719">
                  <a:extLst>
                    <a:ext uri="{9D8B030D-6E8A-4147-A177-3AD203B41FA5}">
                      <a16:colId xmlns:a16="http://schemas.microsoft.com/office/drawing/2014/main" xmlns="" val="1870671496"/>
                    </a:ext>
                  </a:extLst>
                </a:gridCol>
                <a:gridCol w="723208">
                  <a:extLst>
                    <a:ext uri="{9D8B030D-6E8A-4147-A177-3AD203B41FA5}">
                      <a16:colId xmlns:a16="http://schemas.microsoft.com/office/drawing/2014/main" xmlns="" val="3341494285"/>
                    </a:ext>
                  </a:extLst>
                </a:gridCol>
                <a:gridCol w="2220792">
                  <a:extLst>
                    <a:ext uri="{9D8B030D-6E8A-4147-A177-3AD203B41FA5}">
                      <a16:colId xmlns:a16="http://schemas.microsoft.com/office/drawing/2014/main" xmlns="" val="4268501830"/>
                    </a:ext>
                  </a:extLst>
                </a:gridCol>
                <a:gridCol w="2293495">
                  <a:extLst>
                    <a:ext uri="{9D8B030D-6E8A-4147-A177-3AD203B41FA5}">
                      <a16:colId xmlns:a16="http://schemas.microsoft.com/office/drawing/2014/main" xmlns="" val="1530199051"/>
                    </a:ext>
                  </a:extLst>
                </a:gridCol>
                <a:gridCol w="2293495">
                  <a:extLst>
                    <a:ext uri="{9D8B030D-6E8A-4147-A177-3AD203B41FA5}">
                      <a16:colId xmlns:a16="http://schemas.microsoft.com/office/drawing/2014/main" xmlns="" val="3491032412"/>
                    </a:ext>
                  </a:extLst>
                </a:gridCol>
                <a:gridCol w="586359">
                  <a:extLst>
                    <a:ext uri="{9D8B030D-6E8A-4147-A177-3AD203B41FA5}">
                      <a16:colId xmlns:a16="http://schemas.microsoft.com/office/drawing/2014/main" xmlns="" val="3216283955"/>
                    </a:ext>
                  </a:extLst>
                </a:gridCol>
              </a:tblGrid>
              <a:tr h="526045">
                <a:tc>
                  <a:txBody>
                    <a:bodyPr/>
                    <a:lstStyle/>
                    <a:p>
                      <a:pPr algn="ctr"/>
                      <a:r>
                        <a:rPr lang="fa-IR" sz="1400" b="1" dirty="0" smtClean="0">
                          <a:cs typeface="B Nazanin" panose="00000400000000000000" pitchFamily="2" charset="-78"/>
                        </a:rPr>
                        <a:t>رتبه</a:t>
                      </a:r>
                      <a:endParaRPr lang="en-US" sz="1400" b="1" dirty="0">
                        <a:cs typeface="B Nazanin" panose="00000400000000000000" pitchFamily="2" charset="-78"/>
                      </a:endParaRPr>
                    </a:p>
                  </a:txBody>
                  <a:tcPr/>
                </a:tc>
                <a:tc>
                  <a:txBody>
                    <a:bodyPr/>
                    <a:lstStyle/>
                    <a:p>
                      <a:pPr algn="ctr"/>
                      <a:r>
                        <a:rPr lang="fa-IR" sz="1400" b="1" dirty="0" smtClean="0">
                          <a:cs typeface="B Nazanin" panose="00000400000000000000" pitchFamily="2" charset="-78"/>
                        </a:rPr>
                        <a:t>میزان نیروهای عمومی</a:t>
                      </a:r>
                      <a:endParaRPr lang="en-US" sz="1400" b="1" dirty="0">
                        <a:cs typeface="B Nazanin" panose="00000400000000000000" pitchFamily="2" charset="-78"/>
                      </a:endParaRPr>
                    </a:p>
                  </a:txBody>
                  <a:tcPr/>
                </a:tc>
                <a:tc>
                  <a:txBody>
                    <a:bodyPr/>
                    <a:lstStyle/>
                    <a:p>
                      <a:pPr algn="ctr"/>
                      <a:r>
                        <a:rPr lang="fa-IR" sz="1400" b="1" dirty="0" smtClean="0">
                          <a:cs typeface="B Nazanin" panose="00000400000000000000" pitchFamily="2" charset="-78"/>
                        </a:rPr>
                        <a:t>رتبه</a:t>
                      </a:r>
                      <a:endParaRPr lang="en-US" sz="1400" b="1" dirty="0">
                        <a:cs typeface="B Nazanin" panose="00000400000000000000" pitchFamily="2" charset="-78"/>
                      </a:endParaRPr>
                    </a:p>
                  </a:txBody>
                  <a:tcPr/>
                </a:tc>
                <a:tc>
                  <a:txBody>
                    <a:bodyPr/>
                    <a:lstStyle/>
                    <a:p>
                      <a:pPr algn="ctr"/>
                      <a:r>
                        <a:rPr lang="fa-IR" sz="1400" b="1" dirty="0" smtClean="0">
                          <a:cs typeface="B Nazanin" panose="00000400000000000000" pitchFamily="2" charset="-78"/>
                        </a:rPr>
                        <a:t>میزان</a:t>
                      </a:r>
                      <a:r>
                        <a:rPr lang="fa-IR" sz="1400" b="1" baseline="0" dirty="0" smtClean="0">
                          <a:cs typeface="B Nazanin" panose="00000400000000000000" pitchFamily="2" charset="-78"/>
                        </a:rPr>
                        <a:t> نیروهای تخصصی</a:t>
                      </a:r>
                      <a:endParaRPr lang="en-US" sz="1400" b="1" dirty="0">
                        <a:cs typeface="B Nazanin" panose="00000400000000000000" pitchFamily="2" charset="-78"/>
                      </a:endParaRPr>
                    </a:p>
                  </a:txBody>
                  <a:tcPr/>
                </a:tc>
                <a:tc>
                  <a:txBody>
                    <a:bodyPr/>
                    <a:lstStyle/>
                    <a:p>
                      <a:pPr algn="ctr" rtl="1"/>
                      <a:r>
                        <a:rPr lang="fa-IR" sz="1400" b="1" dirty="0" smtClean="0">
                          <a:cs typeface="B Nazanin" panose="00000400000000000000" pitchFamily="2" charset="-78"/>
                        </a:rPr>
                        <a:t>ویژگی های مورد انتظار</a:t>
                      </a:r>
                      <a:r>
                        <a:rPr lang="fa-IR" sz="1400" b="1" baseline="0" dirty="0" smtClean="0">
                          <a:cs typeface="B Nazanin" panose="00000400000000000000" pitchFamily="2" charset="-78"/>
                        </a:rPr>
                        <a:t> از کارکنان </a:t>
                      </a:r>
                    </a:p>
                    <a:p>
                      <a:pPr algn="ctr" rtl="1"/>
                      <a:r>
                        <a:rPr lang="fa-IR" sz="1400" b="1" baseline="0" dirty="0" smtClean="0">
                          <a:cs typeface="B Nazanin" panose="00000400000000000000" pitchFamily="2" charset="-78"/>
                        </a:rPr>
                        <a:t>در مدل هدف</a:t>
                      </a:r>
                      <a:endParaRPr lang="en-US" sz="1400" b="1" dirty="0">
                        <a:cs typeface="B Nazanin" panose="00000400000000000000" pitchFamily="2" charset="-78"/>
                      </a:endParaRPr>
                    </a:p>
                  </a:txBody>
                  <a:tcPr/>
                </a:tc>
                <a:tc>
                  <a:txBody>
                    <a:bodyPr/>
                    <a:lstStyle/>
                    <a:p>
                      <a:pPr algn="ctr" rtl="1"/>
                      <a:r>
                        <a:rPr lang="fa-IR" sz="1400" b="1" dirty="0" smtClean="0">
                          <a:cs typeface="B Nazanin" panose="00000400000000000000" pitchFamily="2" charset="-78"/>
                        </a:rPr>
                        <a:t>ویژگی های منابع</a:t>
                      </a:r>
                      <a:r>
                        <a:rPr lang="fa-IR" sz="1400" b="1" baseline="0" dirty="0" smtClean="0">
                          <a:cs typeface="B Nazanin" panose="00000400000000000000" pitchFamily="2" charset="-78"/>
                        </a:rPr>
                        <a:t> انسانی در مدل </a:t>
                      </a:r>
                      <a:r>
                        <a:rPr lang="en-US" sz="1400" b="1" baseline="0" dirty="0" smtClean="0">
                          <a:cs typeface="B Nazanin" panose="00000400000000000000" pitchFamily="2" charset="-78"/>
                        </a:rPr>
                        <a:t>QFD</a:t>
                      </a:r>
                      <a:endParaRPr lang="en-US" sz="1400" b="1" dirty="0">
                        <a:cs typeface="B Nazanin" panose="00000400000000000000" pitchFamily="2" charset="-78"/>
                      </a:endParaRPr>
                    </a:p>
                  </a:txBody>
                  <a:tcPr/>
                </a:tc>
                <a:tc>
                  <a:txBody>
                    <a:bodyPr/>
                    <a:lstStyle/>
                    <a:p>
                      <a:pPr algn="ctr"/>
                      <a:r>
                        <a:rPr lang="fa-IR" sz="1400" b="1" dirty="0" smtClean="0">
                          <a:cs typeface="B Nazanin" panose="00000400000000000000" pitchFamily="2" charset="-78"/>
                        </a:rPr>
                        <a:t>ردیف</a:t>
                      </a:r>
                      <a:endParaRPr lang="en-US" sz="1400" b="1" dirty="0">
                        <a:cs typeface="B Nazanin" panose="00000400000000000000" pitchFamily="2" charset="-78"/>
                      </a:endParaRPr>
                    </a:p>
                  </a:txBody>
                  <a:tcPr/>
                </a:tc>
                <a:extLst>
                  <a:ext uri="{0D108BD9-81ED-4DB2-BD59-A6C34878D82A}">
                    <a16:rowId xmlns:a16="http://schemas.microsoft.com/office/drawing/2014/main" xmlns="" val="3795385784"/>
                  </a:ext>
                </a:extLst>
              </a:tr>
              <a:tr h="1118916">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11</a:t>
                      </a:r>
                    </a:p>
                    <a:p>
                      <a:pPr algn="ctr"/>
                      <a:r>
                        <a:rPr lang="fa-IR" sz="1400" b="1" dirty="0" smtClean="0">
                          <a:cs typeface="B Nazanin" panose="00000400000000000000" pitchFamily="2" charset="-78"/>
                        </a:rPr>
                        <a:t>2</a:t>
                      </a:r>
                    </a:p>
                    <a:p>
                      <a:pPr algn="ctr"/>
                      <a:r>
                        <a:rPr lang="fa-IR" sz="1400" b="1" dirty="0" smtClean="0">
                          <a:cs typeface="B Nazanin" panose="00000400000000000000" pitchFamily="2" charset="-78"/>
                        </a:rPr>
                        <a:t>1</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تا اندازه ای</a:t>
                      </a:r>
                    </a:p>
                    <a:p>
                      <a:pPr algn="ctr"/>
                      <a:r>
                        <a:rPr lang="fa-IR" sz="1400" b="1" dirty="0" smtClean="0">
                          <a:cs typeface="B Nazanin" panose="00000400000000000000" pitchFamily="2" charset="-78"/>
                        </a:rPr>
                        <a:t>متوسط</a:t>
                      </a:r>
                    </a:p>
                    <a:p>
                      <a:pPr algn="ctr"/>
                      <a:r>
                        <a:rPr lang="fa-IR" sz="1400" b="1" dirty="0" smtClean="0">
                          <a:cs typeface="B Nazanin" panose="00000400000000000000" pitchFamily="2" charset="-78"/>
                        </a:rPr>
                        <a:t>شدید</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2</a:t>
                      </a:r>
                    </a:p>
                    <a:p>
                      <a:pPr algn="ctr"/>
                      <a:r>
                        <a:rPr lang="fa-IR" sz="1400" b="1" dirty="0" smtClean="0">
                          <a:cs typeface="B Nazanin" panose="00000400000000000000" pitchFamily="2" charset="-78"/>
                        </a:rPr>
                        <a:t>10</a:t>
                      </a:r>
                    </a:p>
                    <a:p>
                      <a:pPr algn="ctr"/>
                      <a:r>
                        <a:rPr lang="fa-IR" sz="1400" b="1" dirty="0" smtClean="0">
                          <a:cs typeface="B Nazanin" panose="00000400000000000000" pitchFamily="2" charset="-78"/>
                        </a:rPr>
                        <a:t>11</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بسیار زیاد</a:t>
                      </a:r>
                    </a:p>
                    <a:p>
                      <a:pPr algn="ctr"/>
                      <a:r>
                        <a:rPr lang="fa-IR" sz="1400" b="1" dirty="0" smtClean="0">
                          <a:cs typeface="B Nazanin" panose="00000400000000000000" pitchFamily="2" charset="-78"/>
                        </a:rPr>
                        <a:t>زیاد </a:t>
                      </a:r>
                    </a:p>
                    <a:p>
                      <a:pPr algn="ctr"/>
                      <a:r>
                        <a:rPr lang="fa-IR" sz="1400" b="1" dirty="0" smtClean="0">
                          <a:cs typeface="B Nazanin" panose="00000400000000000000" pitchFamily="2" charset="-78"/>
                        </a:rPr>
                        <a:t>زیاد</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خلاقیت و نوآوری</a:t>
                      </a:r>
                    </a:p>
                    <a:p>
                      <a:pPr algn="ctr"/>
                      <a:r>
                        <a:rPr lang="fa-IR" sz="1400" b="1" dirty="0" smtClean="0">
                          <a:cs typeface="B Nazanin" panose="00000400000000000000" pitchFamily="2" charset="-78"/>
                        </a:rPr>
                        <a:t>انتطار برای عملکرد</a:t>
                      </a:r>
                    </a:p>
                    <a:p>
                      <a:pPr algn="ctr"/>
                      <a:r>
                        <a:rPr lang="fa-IR" sz="1400" b="1" dirty="0" smtClean="0">
                          <a:cs typeface="B Nazanin" panose="00000400000000000000" pitchFamily="2" charset="-78"/>
                        </a:rPr>
                        <a:t>انتظار برای عملکرد</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خلاقیت ونوآوری</a:t>
                      </a:r>
                    </a:p>
                    <a:p>
                      <a:pPr algn="ctr"/>
                      <a:r>
                        <a:rPr lang="fa-IR" sz="1400" b="1" dirty="0" smtClean="0">
                          <a:cs typeface="B Nazanin" panose="00000400000000000000" pitchFamily="2" charset="-78"/>
                        </a:rPr>
                        <a:t>نظم در کار</a:t>
                      </a:r>
                    </a:p>
                    <a:p>
                      <a:pPr algn="ctr"/>
                      <a:r>
                        <a:rPr lang="fa-IR" sz="1400" b="1" dirty="0" smtClean="0">
                          <a:cs typeface="B Nazanin" panose="00000400000000000000" pitchFamily="2" charset="-78"/>
                        </a:rPr>
                        <a:t>تبعیت از ساختار</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1</a:t>
                      </a:r>
                    </a:p>
                    <a:p>
                      <a:pPr algn="ctr"/>
                      <a:r>
                        <a:rPr lang="fa-IR" sz="1400" b="1" dirty="0" smtClean="0">
                          <a:cs typeface="B Nazanin" panose="00000400000000000000" pitchFamily="2" charset="-78"/>
                        </a:rPr>
                        <a:t>1</a:t>
                      </a:r>
                    </a:p>
                    <a:p>
                      <a:pPr algn="ctr"/>
                      <a:r>
                        <a:rPr lang="fa-IR" sz="1400" b="1" dirty="0" smtClean="0">
                          <a:cs typeface="B Nazanin" panose="00000400000000000000" pitchFamily="2" charset="-78"/>
                        </a:rPr>
                        <a:t>3</a:t>
                      </a:r>
                      <a:endParaRPr lang="en-US" sz="1400" b="1" dirty="0">
                        <a:cs typeface="B Nazanin" panose="00000400000000000000" pitchFamily="2" charset="-78"/>
                      </a:endParaRPr>
                    </a:p>
                  </a:txBody>
                  <a:tcPr/>
                </a:tc>
                <a:extLst>
                  <a:ext uri="{0D108BD9-81ED-4DB2-BD59-A6C34878D82A}">
                    <a16:rowId xmlns:a16="http://schemas.microsoft.com/office/drawing/2014/main" xmlns="" val="1141281115"/>
                  </a:ext>
                </a:extLst>
              </a:tr>
              <a:tr h="1027126">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1</a:t>
                      </a:r>
                    </a:p>
                    <a:p>
                      <a:pPr algn="ctr"/>
                      <a:r>
                        <a:rPr lang="fa-IR" sz="1400" b="1" dirty="0" smtClean="0">
                          <a:cs typeface="B Nazanin" panose="00000400000000000000" pitchFamily="2" charset="-78"/>
                        </a:rPr>
                        <a:t>8</a:t>
                      </a:r>
                    </a:p>
                    <a:p>
                      <a:pPr algn="ctr"/>
                      <a:r>
                        <a:rPr lang="fa-IR" sz="1400" b="1" dirty="0" smtClean="0">
                          <a:cs typeface="B Nazanin" panose="00000400000000000000" pitchFamily="2" charset="-78"/>
                        </a:rPr>
                        <a:t>6</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شدید</a:t>
                      </a:r>
                    </a:p>
                    <a:p>
                      <a:pPr algn="ctr"/>
                      <a:r>
                        <a:rPr lang="fa-IR" sz="1400" b="1" dirty="0" smtClean="0">
                          <a:cs typeface="B Nazanin" panose="00000400000000000000" pitchFamily="2" charset="-78"/>
                        </a:rPr>
                        <a:t>متوسط</a:t>
                      </a:r>
                    </a:p>
                    <a:p>
                      <a:pPr algn="ctr"/>
                      <a:r>
                        <a:rPr lang="fa-IR" sz="1400" b="1" dirty="0" smtClean="0">
                          <a:cs typeface="B Nazanin" panose="00000400000000000000" pitchFamily="2" charset="-78"/>
                        </a:rPr>
                        <a:t>متوسط</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1</a:t>
                      </a:r>
                    </a:p>
                    <a:p>
                      <a:pPr algn="ctr"/>
                      <a:r>
                        <a:rPr lang="fa-IR" sz="1400" b="1" dirty="0" smtClean="0">
                          <a:cs typeface="B Nazanin" panose="00000400000000000000" pitchFamily="2" charset="-78"/>
                        </a:rPr>
                        <a:t>7</a:t>
                      </a:r>
                    </a:p>
                    <a:p>
                      <a:pPr algn="ctr"/>
                      <a:r>
                        <a:rPr lang="fa-IR" sz="1400" b="1" dirty="0" smtClean="0">
                          <a:cs typeface="B Nazanin" panose="00000400000000000000" pitchFamily="2" charset="-78"/>
                        </a:rPr>
                        <a:t>8</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حور مدار</a:t>
                      </a:r>
                    </a:p>
                    <a:p>
                      <a:pPr algn="ctr"/>
                      <a:r>
                        <a:rPr lang="fa-IR" sz="1400" b="1" dirty="0" smtClean="0">
                          <a:cs typeface="B Nazanin" panose="00000400000000000000" pitchFamily="2" charset="-78"/>
                        </a:rPr>
                        <a:t>بالا</a:t>
                      </a:r>
                    </a:p>
                    <a:p>
                      <a:pPr algn="ctr"/>
                      <a:r>
                        <a:rPr lang="fa-IR" sz="1400" b="1" dirty="0" smtClean="0">
                          <a:cs typeface="B Nazanin" panose="00000400000000000000" pitchFamily="2" charset="-78"/>
                        </a:rPr>
                        <a:t>بالا</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اعمال کنترل</a:t>
                      </a:r>
                    </a:p>
                    <a:p>
                      <a:pPr algn="ctr"/>
                      <a:r>
                        <a:rPr lang="fa-IR" sz="1400" b="1" dirty="0" smtClean="0">
                          <a:cs typeface="B Nazanin" panose="00000400000000000000" pitchFamily="2" charset="-78"/>
                        </a:rPr>
                        <a:t>میزان</a:t>
                      </a:r>
                      <a:r>
                        <a:rPr lang="fa-IR" sz="1400" b="1" baseline="0" dirty="0" smtClean="0">
                          <a:cs typeface="B Nazanin" panose="00000400000000000000" pitchFamily="2" charset="-78"/>
                        </a:rPr>
                        <a:t> مهارتهای مختلف</a:t>
                      </a:r>
                    </a:p>
                    <a:p>
                      <a:pPr algn="ctr"/>
                      <a:r>
                        <a:rPr lang="fa-IR" sz="1400" b="1" dirty="0" smtClean="0">
                          <a:cs typeface="B Nazanin" panose="00000400000000000000" pitchFamily="2" charset="-78"/>
                        </a:rPr>
                        <a:t>میزان مهارتهای مختلف</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اداره امور مربوط به کار خود</a:t>
                      </a:r>
                    </a:p>
                    <a:p>
                      <a:pPr algn="ctr"/>
                      <a:r>
                        <a:rPr lang="fa-IR" sz="1400" b="1" dirty="0" smtClean="0">
                          <a:cs typeface="B Nazanin" panose="00000400000000000000" pitchFamily="2" charset="-78"/>
                        </a:rPr>
                        <a:t>قدرت یادگیری</a:t>
                      </a:r>
                    </a:p>
                    <a:p>
                      <a:pPr algn="ctr"/>
                      <a:r>
                        <a:rPr lang="fa-IR" sz="1400" b="1" dirty="0" smtClean="0">
                          <a:cs typeface="B Nazanin" panose="00000400000000000000" pitchFamily="2" charset="-78"/>
                        </a:rPr>
                        <a:t>مهارت در کسب و انتقال مفاهیم</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2</a:t>
                      </a:r>
                    </a:p>
                    <a:p>
                      <a:pPr algn="ctr"/>
                      <a:r>
                        <a:rPr lang="fa-IR" sz="1400" b="1" dirty="0" smtClean="0">
                          <a:cs typeface="B Nazanin" panose="00000400000000000000" pitchFamily="2" charset="-78"/>
                        </a:rPr>
                        <a:t>5</a:t>
                      </a:r>
                    </a:p>
                    <a:p>
                      <a:pPr algn="ctr"/>
                      <a:r>
                        <a:rPr lang="fa-IR" sz="1400" b="1" dirty="0" smtClean="0">
                          <a:cs typeface="B Nazanin" panose="00000400000000000000" pitchFamily="2" charset="-78"/>
                        </a:rPr>
                        <a:t>4</a:t>
                      </a:r>
                      <a:endParaRPr lang="en-US" sz="1400" b="1" dirty="0">
                        <a:cs typeface="B Nazanin" panose="00000400000000000000" pitchFamily="2" charset="-78"/>
                      </a:endParaRPr>
                    </a:p>
                  </a:txBody>
                  <a:tcPr/>
                </a:tc>
                <a:extLst>
                  <a:ext uri="{0D108BD9-81ED-4DB2-BD59-A6C34878D82A}">
                    <a16:rowId xmlns:a16="http://schemas.microsoft.com/office/drawing/2014/main" xmlns="" val="1433732449"/>
                  </a:ext>
                </a:extLst>
              </a:tr>
              <a:tr h="1085490">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3</a:t>
                      </a:r>
                    </a:p>
                    <a:p>
                      <a:pPr algn="ctr"/>
                      <a:r>
                        <a:rPr lang="fa-IR" sz="1400" b="1" dirty="0" smtClean="0">
                          <a:cs typeface="B Nazanin" panose="00000400000000000000" pitchFamily="2" charset="-78"/>
                        </a:rPr>
                        <a:t>10</a:t>
                      </a:r>
                    </a:p>
                    <a:p>
                      <a:pPr algn="ctr"/>
                      <a:r>
                        <a:rPr lang="fa-IR" sz="1400" b="1" dirty="0" smtClean="0">
                          <a:cs typeface="B Nazanin" panose="00000400000000000000" pitchFamily="2" charset="-78"/>
                        </a:rPr>
                        <a:t>5</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متوسط</a:t>
                      </a:r>
                    </a:p>
                    <a:p>
                      <a:pPr algn="ctr"/>
                      <a:r>
                        <a:rPr lang="fa-IR" sz="1400" b="1" dirty="0" smtClean="0">
                          <a:cs typeface="B Nazanin" panose="00000400000000000000" pitchFamily="2" charset="-78"/>
                        </a:rPr>
                        <a:t>متوسط و</a:t>
                      </a:r>
                      <a:r>
                        <a:rPr lang="fa-IR" sz="1400" b="1" baseline="0" dirty="0" smtClean="0">
                          <a:cs typeface="B Nazanin" panose="00000400000000000000" pitchFamily="2" charset="-78"/>
                        </a:rPr>
                        <a:t> مناسب</a:t>
                      </a:r>
                    </a:p>
                    <a:p>
                      <a:pPr algn="ctr"/>
                      <a:r>
                        <a:rPr lang="fa-IR" sz="1400" b="1" baseline="0" dirty="0" smtClean="0">
                          <a:cs typeface="B Nazanin" panose="00000400000000000000" pitchFamily="2" charset="-78"/>
                        </a:rPr>
                        <a:t>متوسط</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1</a:t>
                      </a:r>
                    </a:p>
                    <a:p>
                      <a:pPr algn="ctr"/>
                      <a:r>
                        <a:rPr lang="fa-IR" sz="1400" b="1" dirty="0" smtClean="0">
                          <a:cs typeface="B Nazanin" panose="00000400000000000000" pitchFamily="2" charset="-78"/>
                        </a:rPr>
                        <a:t>2</a:t>
                      </a:r>
                    </a:p>
                    <a:p>
                      <a:pPr algn="ctr"/>
                      <a:r>
                        <a:rPr lang="fa-IR" sz="1400" b="1" dirty="0" smtClean="0">
                          <a:cs typeface="B Nazanin" panose="00000400000000000000" pitchFamily="2" charset="-78"/>
                        </a:rPr>
                        <a:t>5</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بالا</a:t>
                      </a:r>
                    </a:p>
                    <a:p>
                      <a:pPr algn="ctr"/>
                      <a:r>
                        <a:rPr lang="fa-IR" sz="1400" b="1" dirty="0" smtClean="0">
                          <a:cs typeface="B Nazanin" panose="00000400000000000000" pitchFamily="2" charset="-78"/>
                        </a:rPr>
                        <a:t>زیاد</a:t>
                      </a:r>
                      <a:r>
                        <a:rPr lang="fa-IR" sz="1400" b="1" baseline="0" dirty="0" smtClean="0">
                          <a:cs typeface="B Nazanin" panose="00000400000000000000" pitchFamily="2" charset="-78"/>
                        </a:rPr>
                        <a:t> </a:t>
                      </a:r>
                    </a:p>
                    <a:p>
                      <a:pPr algn="ctr"/>
                      <a:r>
                        <a:rPr lang="fa-IR" sz="1400" b="1" baseline="0" dirty="0" smtClean="0">
                          <a:cs typeface="B Nazanin" panose="00000400000000000000" pitchFamily="2" charset="-78"/>
                        </a:rPr>
                        <a:t>بالا</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تعهد به سازمان</a:t>
                      </a:r>
                    </a:p>
                    <a:p>
                      <a:pPr algn="ctr"/>
                      <a:r>
                        <a:rPr lang="fa-IR" sz="1400" b="1" dirty="0" smtClean="0">
                          <a:cs typeface="B Nazanin" panose="00000400000000000000" pitchFamily="2" charset="-78"/>
                        </a:rPr>
                        <a:t>شایستگی و مهارت</a:t>
                      </a:r>
                    </a:p>
                    <a:p>
                      <a:pPr algn="ctr"/>
                      <a:r>
                        <a:rPr lang="fa-IR" sz="1400" b="1" dirty="0" smtClean="0">
                          <a:cs typeface="B Nazanin" panose="00000400000000000000" pitchFamily="2" charset="-78"/>
                        </a:rPr>
                        <a:t>میزان مهارتهای مختلف</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r>
                        <a:rPr lang="fa-IR" sz="1400" b="1" dirty="0" smtClean="0">
                          <a:cs typeface="B Nazanin" panose="00000400000000000000" pitchFamily="2" charset="-78"/>
                        </a:rPr>
                        <a:t>تعهد به اصول دینی</a:t>
                      </a:r>
                    </a:p>
                    <a:p>
                      <a:pPr algn="ctr"/>
                      <a:r>
                        <a:rPr lang="fa-IR" sz="1400" b="1" dirty="0" smtClean="0">
                          <a:cs typeface="B Nazanin" panose="00000400000000000000" pitchFamily="2" charset="-78"/>
                        </a:rPr>
                        <a:t>تسلط به انگلیسی</a:t>
                      </a:r>
                    </a:p>
                    <a:p>
                      <a:pPr algn="ctr"/>
                      <a:r>
                        <a:rPr lang="fa-IR" sz="1400" b="1" dirty="0" smtClean="0">
                          <a:cs typeface="B Nazanin" panose="00000400000000000000" pitchFamily="2" charset="-78"/>
                        </a:rPr>
                        <a:t>توانایی کار با کامپیوتر</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7</a:t>
                      </a:r>
                    </a:p>
                    <a:p>
                      <a:pPr algn="ctr"/>
                      <a:r>
                        <a:rPr lang="fa-IR" sz="1400" b="1" dirty="0" smtClean="0">
                          <a:cs typeface="B Nazanin" panose="00000400000000000000" pitchFamily="2" charset="-78"/>
                        </a:rPr>
                        <a:t>8</a:t>
                      </a:r>
                    </a:p>
                    <a:p>
                      <a:pPr algn="ctr"/>
                      <a:r>
                        <a:rPr lang="fa-IR" sz="1400" b="1" dirty="0" smtClean="0">
                          <a:cs typeface="B Nazanin" panose="00000400000000000000" pitchFamily="2" charset="-78"/>
                        </a:rPr>
                        <a:t>9</a:t>
                      </a:r>
                      <a:endParaRPr lang="en-US" sz="1400" b="1" dirty="0">
                        <a:cs typeface="B Nazanin" panose="00000400000000000000" pitchFamily="2" charset="-78"/>
                      </a:endParaRPr>
                    </a:p>
                  </a:txBody>
                  <a:tcPr/>
                </a:tc>
                <a:extLst>
                  <a:ext uri="{0D108BD9-81ED-4DB2-BD59-A6C34878D82A}">
                    <a16:rowId xmlns:a16="http://schemas.microsoft.com/office/drawing/2014/main" xmlns="" val="751784246"/>
                  </a:ext>
                </a:extLst>
              </a:tr>
              <a:tr h="1119321">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3</a:t>
                      </a:r>
                    </a:p>
                    <a:p>
                      <a:pPr algn="ctr"/>
                      <a:r>
                        <a:rPr lang="fa-IR" sz="1400" b="1" dirty="0" smtClean="0">
                          <a:cs typeface="B Nazanin" panose="00000400000000000000" pitchFamily="2" charset="-78"/>
                        </a:rPr>
                        <a:t>4</a:t>
                      </a:r>
                    </a:p>
                    <a:p>
                      <a:pPr algn="ctr"/>
                      <a:r>
                        <a:rPr lang="fa-IR" sz="1400" b="1" dirty="0" smtClean="0">
                          <a:cs typeface="B Nazanin" panose="00000400000000000000" pitchFamily="2" charset="-78"/>
                        </a:rPr>
                        <a:t>7</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سازمان جنبۀ</a:t>
                      </a:r>
                      <a:r>
                        <a:rPr lang="fa-IR" sz="1400" b="1" baseline="0" dirty="0" smtClean="0">
                          <a:cs typeface="B Nazanin" panose="00000400000000000000" pitchFamily="2" charset="-78"/>
                        </a:rPr>
                        <a:t> ابزاری دارد</a:t>
                      </a:r>
                    </a:p>
                    <a:p>
                      <a:pPr algn="ctr"/>
                      <a:r>
                        <a:rPr lang="fa-IR" sz="1400" b="1" baseline="0" dirty="0" smtClean="0">
                          <a:cs typeface="B Nazanin" panose="00000400000000000000" pitchFamily="2" charset="-78"/>
                        </a:rPr>
                        <a:t>محدود</a:t>
                      </a:r>
                    </a:p>
                    <a:p>
                      <a:pPr algn="ctr"/>
                      <a:r>
                        <a:rPr lang="fa-IR" sz="1400" b="1" baseline="0" dirty="0" smtClean="0">
                          <a:cs typeface="B Nazanin" panose="00000400000000000000" pitchFamily="2" charset="-78"/>
                        </a:rPr>
                        <a:t>متوسط</a:t>
                      </a:r>
                      <a:endParaRPr lang="en-US" sz="1400" b="1"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6</a:t>
                      </a:r>
                    </a:p>
                    <a:p>
                      <a:pPr algn="ctr"/>
                      <a:r>
                        <a:rPr lang="fa-IR" sz="1400" b="1" dirty="0" smtClean="0">
                          <a:cs typeface="B Nazanin" panose="00000400000000000000" pitchFamily="2" charset="-78"/>
                        </a:rPr>
                        <a:t>6</a:t>
                      </a:r>
                    </a:p>
                    <a:p>
                      <a:pPr algn="ctr"/>
                      <a:r>
                        <a:rPr lang="fa-IR" sz="1400" b="1" dirty="0" smtClean="0">
                          <a:cs typeface="B Nazanin" panose="00000400000000000000" pitchFamily="2" charset="-78"/>
                        </a:rPr>
                        <a:t>2</a:t>
                      </a: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پایبندی به</a:t>
                      </a:r>
                      <a:r>
                        <a:rPr lang="fa-IR" sz="1400" b="1" baseline="0" dirty="0" smtClean="0">
                          <a:cs typeface="B Nazanin" panose="00000400000000000000" pitchFamily="2" charset="-78"/>
                        </a:rPr>
                        <a:t> سازمان</a:t>
                      </a:r>
                    </a:p>
                    <a:p>
                      <a:pPr algn="ctr"/>
                      <a:r>
                        <a:rPr lang="fa-IR" sz="1400" b="1" baseline="0" dirty="0" smtClean="0">
                          <a:cs typeface="B Nazanin" panose="00000400000000000000" pitchFamily="2" charset="-78"/>
                        </a:rPr>
                        <a:t>متوسط</a:t>
                      </a:r>
                    </a:p>
                    <a:p>
                      <a:pPr algn="ctr"/>
                      <a:r>
                        <a:rPr lang="fa-IR" sz="1400" b="1" baseline="0" dirty="0" smtClean="0">
                          <a:cs typeface="B Nazanin" panose="00000400000000000000" pitchFamily="2" charset="-78"/>
                        </a:rPr>
                        <a:t>زیاد</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نگرش به سازمان</a:t>
                      </a:r>
                    </a:p>
                    <a:p>
                      <a:pPr algn="ctr"/>
                      <a:r>
                        <a:rPr lang="fa-IR" sz="1400" b="1" dirty="0" smtClean="0">
                          <a:cs typeface="B Nazanin" panose="00000400000000000000" pitchFamily="2" charset="-78"/>
                        </a:rPr>
                        <a:t>سرعت انعطاف پذیری </a:t>
                      </a:r>
                    </a:p>
                    <a:p>
                      <a:pPr algn="ctr"/>
                      <a:r>
                        <a:rPr lang="fa-IR" sz="1400" b="1" dirty="0" smtClean="0">
                          <a:cs typeface="B Nazanin" panose="00000400000000000000" pitchFamily="2" charset="-78"/>
                        </a:rPr>
                        <a:t>شایستگی</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سوابق کاری مرتبط</a:t>
                      </a:r>
                    </a:p>
                    <a:p>
                      <a:pPr algn="ctr"/>
                      <a:r>
                        <a:rPr lang="fa-IR" sz="1400" b="1" dirty="0" smtClean="0">
                          <a:cs typeface="B Nazanin" panose="00000400000000000000" pitchFamily="2" charset="-78"/>
                        </a:rPr>
                        <a:t>سوابق</a:t>
                      </a:r>
                      <a:r>
                        <a:rPr lang="fa-IR" sz="1400" b="1" baseline="0" dirty="0" smtClean="0">
                          <a:cs typeface="B Nazanin" panose="00000400000000000000" pitchFamily="2" charset="-78"/>
                        </a:rPr>
                        <a:t> کاری مرتبط</a:t>
                      </a:r>
                    </a:p>
                    <a:p>
                      <a:pPr algn="ctr"/>
                      <a:r>
                        <a:rPr lang="fa-IR" sz="1400" b="1" baseline="0" dirty="0" smtClean="0">
                          <a:cs typeface="B Nazanin" panose="00000400000000000000" pitchFamily="2" charset="-78"/>
                        </a:rPr>
                        <a:t>تحصیلات مرتبط</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a:txBody>
                    <a:bodyPr/>
                    <a:lstStyle/>
                    <a:p>
                      <a:pPr algn="ctr"/>
                      <a:endParaRPr lang="fa-IR" sz="1400" b="1" dirty="0" smtClean="0">
                        <a:cs typeface="B Nazanin" panose="00000400000000000000" pitchFamily="2" charset="-78"/>
                      </a:endParaRPr>
                    </a:p>
                    <a:p>
                      <a:pPr algn="ctr"/>
                      <a:r>
                        <a:rPr lang="fa-IR" sz="1400" b="1" dirty="0" smtClean="0">
                          <a:cs typeface="B Nazanin" panose="00000400000000000000" pitchFamily="2" charset="-78"/>
                        </a:rPr>
                        <a:t>10</a:t>
                      </a:r>
                    </a:p>
                    <a:p>
                      <a:pPr algn="ctr"/>
                      <a:r>
                        <a:rPr lang="fa-IR" sz="1400" b="1" dirty="0" smtClean="0">
                          <a:cs typeface="B Nazanin" panose="00000400000000000000" pitchFamily="2" charset="-78"/>
                        </a:rPr>
                        <a:t>10</a:t>
                      </a:r>
                    </a:p>
                    <a:p>
                      <a:pPr algn="ctr"/>
                      <a:r>
                        <a:rPr lang="fa-IR" sz="1400" b="1" dirty="0" smtClean="0">
                          <a:cs typeface="B Nazanin" panose="00000400000000000000" pitchFamily="2" charset="-78"/>
                        </a:rPr>
                        <a:t>11</a:t>
                      </a:r>
                      <a:endParaRPr lang="en-US" sz="1400" b="1" dirty="0">
                        <a:cs typeface="B Nazanin" panose="00000400000000000000" pitchFamily="2" charset="-78"/>
                      </a:endParaRPr>
                    </a:p>
                  </a:txBody>
                  <a:tcPr/>
                </a:tc>
                <a:extLst>
                  <a:ext uri="{0D108BD9-81ED-4DB2-BD59-A6C34878D82A}">
                    <a16:rowId xmlns:a16="http://schemas.microsoft.com/office/drawing/2014/main" xmlns="" val="3052964618"/>
                  </a:ext>
                </a:extLst>
              </a:tr>
              <a:tr h="676831">
                <a:tc gridSpan="2">
                  <a:txBody>
                    <a:bodyPr/>
                    <a:lstStyle/>
                    <a:p>
                      <a:pPr algn="ctr"/>
                      <a:endParaRPr lang="fa-IR" sz="1400" b="1" dirty="0" smtClean="0">
                        <a:cs typeface="B Nazanin" panose="00000400000000000000"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fa-IR" sz="1400" b="1" dirty="0" smtClean="0">
                          <a:cs typeface="B Nazanin" panose="00000400000000000000" pitchFamily="2" charset="-78"/>
                        </a:rPr>
                        <a:t>استراتژی پدرانه</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hMerge="1">
                  <a:txBody>
                    <a:bodyPr/>
                    <a:lstStyle/>
                    <a:p>
                      <a:pPr algn="ctr"/>
                      <a:endParaRPr lang="en-US" sz="1200" dirty="0">
                        <a:cs typeface="B Nazanin" panose="00000400000000000000" pitchFamily="2" charset="-78"/>
                      </a:endParaRPr>
                    </a:p>
                  </a:txBody>
                  <a:tcPr/>
                </a:tc>
                <a:tc gridSpan="2">
                  <a:txBody>
                    <a:bodyPr/>
                    <a:lstStyle/>
                    <a:p>
                      <a:pPr algn="ctr"/>
                      <a:endParaRPr lang="fa-IR" sz="1400" b="1" dirty="0" smtClean="0">
                        <a:cs typeface="B Nazanin" panose="00000400000000000000"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fa-IR" sz="1400" b="1" dirty="0" smtClean="0">
                          <a:cs typeface="B Nazanin" panose="00000400000000000000" pitchFamily="2" charset="-78"/>
                        </a:rPr>
                        <a:t>استراتژی متعهدانه</a:t>
                      </a:r>
                      <a:endParaRPr lang="en-US" sz="1400" b="1" dirty="0" smtClean="0">
                        <a:cs typeface="B Nazanin" panose="00000400000000000000" pitchFamily="2" charset="-78"/>
                      </a:endParaRPr>
                    </a:p>
                    <a:p>
                      <a:pPr algn="ctr"/>
                      <a:endParaRPr lang="en-US" sz="1400" b="1" dirty="0">
                        <a:cs typeface="B Nazanin" panose="00000400000000000000" pitchFamily="2" charset="-78"/>
                      </a:endParaRPr>
                    </a:p>
                  </a:txBody>
                  <a:tcPr/>
                </a:tc>
                <a:tc hMerge="1">
                  <a:txBody>
                    <a:bodyPr/>
                    <a:lstStyle/>
                    <a:p>
                      <a:pPr algn="ctr"/>
                      <a:endParaRPr lang="en-US" sz="1200" dirty="0">
                        <a:cs typeface="B Nazanin" panose="00000400000000000000" pitchFamily="2" charset="-78"/>
                      </a:endParaRPr>
                    </a:p>
                  </a:txBody>
                  <a:tcPr/>
                </a:tc>
                <a:tc gridSpan="3">
                  <a:txBody>
                    <a:bodyPr/>
                    <a:lstStyle/>
                    <a:p>
                      <a:pPr algn="ctr"/>
                      <a:endParaRPr lang="fa-IR" sz="1400" b="1" dirty="0" smtClean="0">
                        <a:cs typeface="B Nazanin" panose="00000400000000000000"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fa-IR" sz="1400" b="1" dirty="0" smtClean="0">
                          <a:cs typeface="B Nazanin" panose="00000400000000000000" pitchFamily="2" charset="-78"/>
                        </a:rPr>
                        <a:t>گزینه استراتژیک منابع انسانی</a:t>
                      </a:r>
                      <a:endParaRPr lang="en-US" sz="1400" b="1" dirty="0" smtClean="0">
                        <a:cs typeface="B Nazanin" panose="00000400000000000000" pitchFamily="2" charset="-78"/>
                      </a:endParaRPr>
                    </a:p>
                    <a:p>
                      <a:pPr algn="ctr"/>
                      <a:endParaRPr lang="fa-IR" sz="1400" b="1" dirty="0" smtClean="0">
                        <a:cs typeface="B Nazanin" panose="00000400000000000000" pitchFamily="2" charset="-78"/>
                      </a:endParaRPr>
                    </a:p>
                  </a:txBody>
                  <a:tcPr/>
                </a:tc>
                <a:tc hMerge="1">
                  <a:txBody>
                    <a:bodyPr/>
                    <a:lstStyle/>
                    <a:p>
                      <a:pPr algn="ctr"/>
                      <a:endParaRPr lang="en-US" sz="1200" dirty="0">
                        <a:cs typeface="B Nazanin" panose="00000400000000000000" pitchFamily="2" charset="-78"/>
                      </a:endParaRPr>
                    </a:p>
                  </a:txBody>
                  <a:tcPr/>
                </a:tc>
                <a:tc hMerge="1">
                  <a:txBody>
                    <a:bodyPr/>
                    <a:lstStyle/>
                    <a:p>
                      <a:pPr algn="ctr"/>
                      <a:endParaRPr lang="en-US" sz="1200" b="1" dirty="0">
                        <a:cs typeface="B Nazanin" panose="00000400000000000000" pitchFamily="2" charset="-78"/>
                      </a:endParaRPr>
                    </a:p>
                  </a:txBody>
                  <a:tcPr/>
                </a:tc>
                <a:extLst>
                  <a:ext uri="{0D108BD9-81ED-4DB2-BD59-A6C34878D82A}">
                    <a16:rowId xmlns:a16="http://schemas.microsoft.com/office/drawing/2014/main" xmlns="" val="3218123492"/>
                  </a:ext>
                </a:extLst>
              </a:tr>
            </a:tbl>
          </a:graphicData>
        </a:graphic>
      </p:graphicFrame>
    </p:spTree>
    <p:extLst>
      <p:ext uri="{BB962C8B-B14F-4D97-AF65-F5344CB8AC3E}">
        <p14:creationId xmlns:p14="http://schemas.microsoft.com/office/powerpoint/2010/main" val="3642115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ستون اول ویژگی های اساسی مورد انتظار ازکارکنان تحت عنوان هدف قرار می گیرد از هم خوانی بین ویژگی های بدست امده با مدل هدف و سپس قرار  دادن مقادیر آنها گزینه استراتژیک منابع انسانی بدست می آید)</a:t>
            </a:r>
          </a:p>
          <a:p>
            <a:pPr algn="just"/>
            <a:r>
              <a:rPr lang="fa-IR">
                <a:cs typeface="B Zar" panose="00000400000000000000" pitchFamily="2" charset="-78"/>
              </a:rPr>
              <a:t> </a:t>
            </a:r>
            <a:r>
              <a:rPr lang="fa-IR" smtClean="0">
                <a:cs typeface="B Zar" panose="00000400000000000000" pitchFamily="2" charset="-78"/>
              </a:rPr>
              <a:t>با توجه به گزینه های استراتژیک به دست آمده در نگرش  هدفدر مورد ویژگی های منابع انسانی و قرار دادن </a:t>
            </a:r>
            <a:r>
              <a:rPr lang="fa-IR" smtClean="0">
                <a:cs typeface="B Zar" panose="00000400000000000000" pitchFamily="2" charset="-78"/>
              </a:rPr>
              <a:t>آنها در </a:t>
            </a:r>
            <a:r>
              <a:rPr lang="fa-IR" smtClean="0">
                <a:cs typeface="B Zar" panose="00000400000000000000" pitchFamily="2" charset="-78"/>
              </a:rPr>
              <a:t>زیر سیستم های مرتبط به منابع انسانی نحوه برخورد در هر زیر سیستم مشخص می گردد. به عبارتی از طریق مدل وسیله که توسط بامبرگرو و </a:t>
            </a:r>
            <a:r>
              <a:rPr lang="fa-IR" smtClean="0">
                <a:cs typeface="B Zar" panose="00000400000000000000" pitchFamily="2" charset="-78"/>
              </a:rPr>
              <a:t>مشولم طراحی </a:t>
            </a:r>
            <a:r>
              <a:rPr lang="fa-IR" smtClean="0">
                <a:cs typeface="B Zar" panose="00000400000000000000" pitchFamily="2" charset="-78"/>
              </a:rPr>
              <a:t>شدهاست(اعرابی، 1381) نحوه عملکرد در هر گزینه استراتژیک مشخص می شودو جدول زیر به بررسی کامل زیر سیستم تامین نیروی انسانی، ارزیابی عملکردو پاداش و روابط با کارکنان به صورت مختصر پرداخته است. </a:t>
            </a:r>
            <a:endParaRPr lang="fa-IR">
              <a:cs typeface="B Zar" panose="00000400000000000000" pitchFamily="2" charset="-78"/>
            </a:endParaRPr>
          </a:p>
        </p:txBody>
      </p:sp>
    </p:spTree>
    <p:extLst>
      <p:ext uri="{BB962C8B-B14F-4D97-AF65-F5344CB8AC3E}">
        <p14:creationId xmlns:p14="http://schemas.microsoft.com/office/powerpoint/2010/main" val="26702097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880339" y="263769"/>
          <a:ext cx="4497266" cy="4929546"/>
        </p:xfrm>
        <a:graphic>
          <a:graphicData uri="http://schemas.openxmlformats.org/drawingml/2006/table">
            <a:tbl>
              <a:tblPr firstRow="1" bandRow="1">
                <a:tableStyleId>{5940675A-B579-460E-94D1-54222C63F5DA}</a:tableStyleId>
              </a:tblPr>
              <a:tblGrid>
                <a:gridCol w="1549644">
                  <a:extLst>
                    <a:ext uri="{9D8B030D-6E8A-4147-A177-3AD203B41FA5}">
                      <a16:colId xmlns:a16="http://schemas.microsoft.com/office/drawing/2014/main" xmlns="" val="897354305"/>
                    </a:ext>
                  </a:extLst>
                </a:gridCol>
                <a:gridCol w="1252808">
                  <a:extLst>
                    <a:ext uri="{9D8B030D-6E8A-4147-A177-3AD203B41FA5}">
                      <a16:colId xmlns:a16="http://schemas.microsoft.com/office/drawing/2014/main" xmlns="" val="3871599679"/>
                    </a:ext>
                  </a:extLst>
                </a:gridCol>
                <a:gridCol w="1120980">
                  <a:extLst>
                    <a:ext uri="{9D8B030D-6E8A-4147-A177-3AD203B41FA5}">
                      <a16:colId xmlns:a16="http://schemas.microsoft.com/office/drawing/2014/main" xmlns="" val="3022595881"/>
                    </a:ext>
                  </a:extLst>
                </a:gridCol>
                <a:gridCol w="573834">
                  <a:extLst>
                    <a:ext uri="{9D8B030D-6E8A-4147-A177-3AD203B41FA5}">
                      <a16:colId xmlns:a16="http://schemas.microsoft.com/office/drawing/2014/main" xmlns="" val="2060384141"/>
                    </a:ext>
                  </a:extLst>
                </a:gridCol>
              </a:tblGrid>
              <a:tr h="256735">
                <a:tc gridSpan="2">
                  <a:txBody>
                    <a:bodyPr/>
                    <a:lstStyle/>
                    <a:p>
                      <a:pPr algn="ctr"/>
                      <a:r>
                        <a:rPr lang="fa-IR" sz="800" b="1" dirty="0" smtClean="0">
                          <a:cs typeface="B Nazanin" panose="00000400000000000000" pitchFamily="2" charset="-78"/>
                        </a:rPr>
                        <a:t>گزینه های استراتژیک</a:t>
                      </a:r>
                      <a:endParaRPr lang="en-US" sz="800" b="1" dirty="0">
                        <a:cs typeface="B Nazanin" panose="00000400000000000000" pitchFamily="2" charset="-78"/>
                      </a:endParaRPr>
                    </a:p>
                  </a:txBody>
                  <a:tcPr marL="63305" marR="63305" marT="31652" marB="31652"/>
                </a:tc>
                <a:tc hMerge="1">
                  <a:txBody>
                    <a:bodyPr/>
                    <a:lstStyle/>
                    <a:p>
                      <a:endParaRPr lang="en-US" dirty="0"/>
                    </a:p>
                  </a:txBody>
                  <a:tcPr/>
                </a:tc>
                <a:tc rowSpan="2" gridSpan="2">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ویژگی های سیستم منابع انسانی(وسیله ها)</a:t>
                      </a:r>
                    </a:p>
                    <a:p>
                      <a:pPr algn="ctr"/>
                      <a:endParaRPr lang="fa-IR"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rowSpan="2" hMerge="1">
                  <a:txBody>
                    <a:bodyPr/>
                    <a:lstStyle/>
                    <a:p>
                      <a:endParaRPr lang="en-US" dirty="0"/>
                    </a:p>
                  </a:txBody>
                  <a:tcPr/>
                </a:tc>
                <a:extLst>
                  <a:ext uri="{0D108BD9-81ED-4DB2-BD59-A6C34878D82A}">
                    <a16:rowId xmlns:a16="http://schemas.microsoft.com/office/drawing/2014/main" xmlns="" val="2973104751"/>
                  </a:ext>
                </a:extLst>
              </a:tr>
              <a:tr h="313006">
                <a:tc>
                  <a:txBody>
                    <a:bodyPr/>
                    <a:lstStyle/>
                    <a:p>
                      <a:pPr algn="ctr"/>
                      <a:r>
                        <a:rPr lang="fa-IR" sz="800" b="1" dirty="0" smtClean="0">
                          <a:cs typeface="B Nazanin" panose="00000400000000000000" pitchFamily="2" charset="-78"/>
                        </a:rPr>
                        <a:t>استراتژی پدرانه</a:t>
                      </a:r>
                      <a:r>
                        <a:rPr lang="fa-IR" sz="800" b="1" baseline="0" dirty="0" smtClean="0">
                          <a:cs typeface="B Nazanin" panose="00000400000000000000" pitchFamily="2" charset="-78"/>
                        </a:rPr>
                        <a:t> برای نیروهای عمومی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استرتژی متعهدانه</a:t>
                      </a:r>
                      <a:r>
                        <a:rPr lang="fa-IR" sz="800" b="1" baseline="0" dirty="0" smtClean="0">
                          <a:cs typeface="B Nazanin" panose="00000400000000000000" pitchFamily="2" charset="-78"/>
                        </a:rPr>
                        <a:t> برای نیروهای متخصص</a:t>
                      </a:r>
                      <a:endParaRPr lang="en-US" sz="800" b="1" dirty="0">
                        <a:cs typeface="B Nazanin" panose="00000400000000000000" pitchFamily="2" charset="-78"/>
                      </a:endParaRPr>
                    </a:p>
                  </a:txBody>
                  <a:tcPr marL="63305" marR="63305" marT="31652" marB="31652"/>
                </a:tc>
                <a:tc gridSpan="2" vMerge="1">
                  <a:txBody>
                    <a:bodyPr/>
                    <a:lstStyle/>
                    <a:p>
                      <a:endParaRPr lang="en-US"/>
                    </a:p>
                  </a:txBody>
                  <a:tcPr/>
                </a:tc>
                <a:tc hMerge="1" vMerge="1">
                  <a:txBody>
                    <a:bodyPr/>
                    <a:lstStyle/>
                    <a:p>
                      <a:endParaRPr lang="en-US" dirty="0"/>
                    </a:p>
                  </a:txBody>
                  <a:tcPr/>
                </a:tc>
                <a:extLst>
                  <a:ext uri="{0D108BD9-81ED-4DB2-BD59-A6C34878D82A}">
                    <a16:rowId xmlns:a16="http://schemas.microsoft.com/office/drawing/2014/main" xmlns="" val="434864067"/>
                  </a:ext>
                </a:extLst>
              </a:tr>
              <a:tr h="256735">
                <a:tc>
                  <a:txBody>
                    <a:bodyPr/>
                    <a:lstStyle/>
                    <a:p>
                      <a:pPr algn="ctr"/>
                      <a:r>
                        <a:rPr lang="fa-IR" sz="800" b="1" dirty="0" smtClean="0">
                          <a:cs typeface="B Nazanin" panose="00000400000000000000" pitchFamily="2" charset="-78"/>
                        </a:rPr>
                        <a:t>با مقداری دقت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 دقت زیاد</a:t>
                      </a: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فرآیند</a:t>
                      </a:r>
                      <a:r>
                        <a:rPr lang="fa-IR" sz="800" b="1" baseline="0" dirty="0" smtClean="0">
                          <a:cs typeface="B Nazanin" panose="00000400000000000000" pitchFamily="2" charset="-78"/>
                        </a:rPr>
                        <a:t> انتخاب توسعه مسیر</a:t>
                      </a:r>
                    </a:p>
                    <a:p>
                      <a:pPr algn="ctr"/>
                      <a:r>
                        <a:rPr lang="fa-IR" sz="800" b="1" baseline="0" dirty="0" smtClean="0">
                          <a:cs typeface="B Nazanin" panose="00000400000000000000" pitchFamily="2" charset="-78"/>
                        </a:rPr>
                        <a:t>شغلی، نحوه تأمین و اتقای</a:t>
                      </a:r>
                    </a:p>
                    <a:p>
                      <a:pPr algn="ctr"/>
                      <a:r>
                        <a:rPr lang="fa-IR" sz="800" b="1" baseline="0" dirty="0" smtClean="0">
                          <a:cs typeface="B Nazanin" panose="00000400000000000000" pitchFamily="2" charset="-78"/>
                        </a:rPr>
                        <a:t>نیرو، انعطاف پذیری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زیر سیستم</a:t>
                      </a:r>
                    </a:p>
                    <a:p>
                      <a:pPr algn="ctr"/>
                      <a:r>
                        <a:rPr lang="fa-IR" sz="800" b="1" dirty="0" smtClean="0">
                          <a:cs typeface="B Nazanin" panose="00000400000000000000" pitchFamily="2" charset="-78"/>
                        </a:rPr>
                        <a:t>تأمین</a:t>
                      </a:r>
                    </a:p>
                    <a:p>
                      <a:pPr algn="ctr"/>
                      <a:r>
                        <a:rPr lang="fa-IR" sz="800" b="1" dirty="0" smtClean="0">
                          <a:cs typeface="B Nazanin" panose="00000400000000000000" pitchFamily="2" charset="-78"/>
                        </a:rPr>
                        <a:t>نیروی</a:t>
                      </a:r>
                    </a:p>
                    <a:p>
                      <a:pPr algn="ctr"/>
                      <a:r>
                        <a:rPr lang="fa-IR" sz="800" b="1" dirty="0" smtClean="0">
                          <a:cs typeface="B Nazanin" panose="00000400000000000000" pitchFamily="2" charset="-78"/>
                        </a:rPr>
                        <a:t>انسانی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extLst>
                  <a:ext uri="{0D108BD9-81ED-4DB2-BD59-A6C34878D82A}">
                    <a16:rowId xmlns:a16="http://schemas.microsoft.com/office/drawing/2014/main" xmlns="" val="2320580928"/>
                  </a:ext>
                </a:extLst>
              </a:tr>
              <a:tr h="256735">
                <a:tc>
                  <a:txBody>
                    <a:bodyPr/>
                    <a:lstStyle/>
                    <a:p>
                      <a:pPr algn="ctr"/>
                      <a:r>
                        <a:rPr lang="fa-IR" sz="800" b="1" dirty="0" smtClean="0">
                          <a:cs typeface="B Nazanin" panose="00000400000000000000" pitchFamily="2" charset="-78"/>
                        </a:rPr>
                        <a:t>متوسط</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گسترده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2669321"/>
                  </a:ext>
                </a:extLst>
              </a:tr>
              <a:tr h="256735">
                <a:tc>
                  <a:txBody>
                    <a:bodyPr/>
                    <a:lstStyle/>
                    <a:p>
                      <a:pPr algn="ctr"/>
                      <a:r>
                        <a:rPr lang="fa-IR" sz="800" b="1" dirty="0" smtClean="0">
                          <a:cs typeface="B Nazanin" panose="00000400000000000000" pitchFamily="2" charset="-78"/>
                        </a:rPr>
                        <a:t>تا اندازه ای توجه</a:t>
                      </a:r>
                      <a:r>
                        <a:rPr lang="fa-IR" sz="800" b="1" baseline="0" dirty="0" smtClean="0">
                          <a:cs typeface="B Nazanin" panose="00000400000000000000" pitchFamily="2" charset="-78"/>
                        </a:rPr>
                        <a:t> به داخل</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توجه زیاد به داخل</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414237106"/>
                  </a:ext>
                </a:extLst>
              </a:tr>
              <a:tr h="256735">
                <a:tc>
                  <a:txBody>
                    <a:bodyPr/>
                    <a:lstStyle/>
                    <a:p>
                      <a:pPr algn="ctr"/>
                      <a:r>
                        <a:rPr lang="fa-IR" sz="800" b="1" dirty="0" smtClean="0">
                          <a:cs typeface="B Nazanin" panose="00000400000000000000" pitchFamily="2" charset="-78"/>
                        </a:rPr>
                        <a:t>کم</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254870547"/>
                  </a:ext>
                </a:extLst>
              </a:tr>
              <a:tr h="256735">
                <a:tc>
                  <a:txBody>
                    <a:bodyPr/>
                    <a:lstStyle/>
                    <a:p>
                      <a:pPr algn="ctr"/>
                      <a:r>
                        <a:rPr lang="fa-IR" sz="800" b="1" dirty="0" smtClean="0">
                          <a:cs typeface="B Nazanin" panose="00000400000000000000" pitchFamily="2" charset="-78"/>
                        </a:rPr>
                        <a:t>داخلی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داخلی</a:t>
                      </a: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رویکرد</a:t>
                      </a:r>
                      <a:r>
                        <a:rPr lang="fa-IR" sz="800" b="1" baseline="0" dirty="0" smtClean="0">
                          <a:cs typeface="B Nazanin" panose="00000400000000000000" pitchFamily="2" charset="-78"/>
                        </a:rPr>
                        <a:t> اصل برابری مبنای پرداخت، میزان کمک به کارکنان</a:t>
                      </a:r>
                    </a:p>
                    <a:p>
                      <a:pPr algn="ctr"/>
                      <a:r>
                        <a:rPr lang="fa-IR" sz="800" b="1" baseline="0" dirty="0" smtClean="0">
                          <a:cs typeface="B Nazanin" panose="00000400000000000000" pitchFamily="2" charset="-78"/>
                        </a:rPr>
                        <a:t>استفاده از سیستم های عملکرد</a:t>
                      </a: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زیرسیستم</a:t>
                      </a:r>
                    </a:p>
                    <a:p>
                      <a:pPr algn="ctr"/>
                      <a:r>
                        <a:rPr lang="fa-IR" sz="800" b="1" dirty="0" smtClean="0">
                          <a:cs typeface="B Nazanin" panose="00000400000000000000" pitchFamily="2" charset="-78"/>
                        </a:rPr>
                        <a:t>ارزیابی</a:t>
                      </a:r>
                    </a:p>
                    <a:p>
                      <a:pPr algn="ctr"/>
                      <a:r>
                        <a:rPr lang="fa-IR" sz="800" b="1" dirty="0" smtClean="0">
                          <a:cs typeface="B Nazanin" panose="00000400000000000000" pitchFamily="2" charset="-78"/>
                        </a:rPr>
                        <a:t>عملکرد</a:t>
                      </a:r>
                    </a:p>
                    <a:p>
                      <a:pPr algn="ctr"/>
                      <a:r>
                        <a:rPr lang="fa-IR" sz="800" b="1" dirty="0" smtClean="0">
                          <a:cs typeface="B Nazanin" panose="00000400000000000000" pitchFamily="2" charset="-78"/>
                        </a:rPr>
                        <a:t>و پاداش</a:t>
                      </a:r>
                      <a:endParaRPr lang="en-US" sz="800" b="1" dirty="0">
                        <a:cs typeface="B Nazanin" panose="00000400000000000000" pitchFamily="2" charset="-78"/>
                      </a:endParaRPr>
                    </a:p>
                  </a:txBody>
                  <a:tcPr marL="63305" marR="63305" marT="31652" marB="31652"/>
                </a:tc>
                <a:extLst>
                  <a:ext uri="{0D108BD9-81ED-4DB2-BD59-A6C34878D82A}">
                    <a16:rowId xmlns:a16="http://schemas.microsoft.com/office/drawing/2014/main" xmlns="" val="452936028"/>
                  </a:ext>
                </a:extLst>
              </a:tr>
              <a:tr h="295422">
                <a:tc>
                  <a:txBody>
                    <a:bodyPr/>
                    <a:lstStyle/>
                    <a:p>
                      <a:pPr algn="ctr"/>
                      <a:r>
                        <a:rPr lang="fa-IR" sz="800" b="1" dirty="0" smtClean="0">
                          <a:cs typeface="B Nazanin" panose="00000400000000000000" pitchFamily="2" charset="-78"/>
                        </a:rPr>
                        <a:t>مشارکت محدود در سود</a:t>
                      </a:r>
                      <a:r>
                        <a:rPr lang="fa-IR" sz="800" b="1" baseline="0" dirty="0" smtClean="0">
                          <a:cs typeface="B Nazanin" panose="00000400000000000000" pitchFamily="2" charset="-78"/>
                        </a:rPr>
                        <a:t> و پرداخت شرطی مبتنی بر گروه</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مبتنی بر عملکرد در سطح فردی و گروهی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45509238"/>
                  </a:ext>
                </a:extLst>
              </a:tr>
              <a:tr h="256735">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673183055"/>
                  </a:ext>
                </a:extLst>
              </a:tr>
              <a:tr h="256735">
                <a:tc>
                  <a:txBody>
                    <a:bodyPr/>
                    <a:lstStyle/>
                    <a:p>
                      <a:pPr algn="ctr"/>
                      <a:r>
                        <a:rPr lang="fa-IR" sz="800" b="1" dirty="0" smtClean="0">
                          <a:cs typeface="B Nazanin" panose="00000400000000000000" pitchFamily="2" charset="-78"/>
                        </a:rPr>
                        <a:t>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گسترده با بازخورد</a:t>
                      </a:r>
                      <a:r>
                        <a:rPr lang="fa-IR" sz="800" b="1" baseline="0" dirty="0" smtClean="0">
                          <a:cs typeface="B Nazanin" panose="00000400000000000000" pitchFamily="2" charset="-78"/>
                        </a:rPr>
                        <a:t> 360 درجه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438421870"/>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گسترده غنی و خود مدیریتی</a:t>
                      </a:r>
                      <a:endParaRPr lang="en-US" sz="800" b="1" dirty="0">
                        <a:cs typeface="B Nazanin" panose="00000400000000000000" pitchFamily="2" charset="-78"/>
                      </a:endParaRPr>
                    </a:p>
                  </a:txBody>
                  <a:tcPr marL="63305" marR="63305" marT="31652" marB="31652"/>
                </a:tc>
                <a:tc rowSpan="8">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مشاغل،</a:t>
                      </a:r>
                      <a:r>
                        <a:rPr lang="fa-IR" sz="800" b="1" baseline="0" dirty="0" smtClean="0">
                          <a:cs typeface="B Nazanin" panose="00000400000000000000" pitchFamily="2" charset="-78"/>
                        </a:rPr>
                        <a:t> ویژگی چند وظیفه ای</a:t>
                      </a:r>
                    </a:p>
                    <a:p>
                      <a:pPr algn="ctr"/>
                      <a:r>
                        <a:rPr lang="fa-IR" sz="800" b="1" baseline="0" dirty="0" smtClean="0">
                          <a:cs typeface="B Nazanin" panose="00000400000000000000" pitchFamily="2" charset="-78"/>
                        </a:rPr>
                        <a:t>فرصت مشارکت کارکنان، </a:t>
                      </a:r>
                    </a:p>
                    <a:p>
                      <a:pPr algn="ctr"/>
                      <a:r>
                        <a:rPr lang="fa-IR" sz="800" b="1" baseline="0" dirty="0" smtClean="0">
                          <a:cs typeface="B Nazanin" panose="00000400000000000000" pitchFamily="2" charset="-78"/>
                        </a:rPr>
                        <a:t>تیم های کاری، نوع کنترل،</a:t>
                      </a:r>
                    </a:p>
                    <a:p>
                      <a:pPr algn="ctr"/>
                      <a:r>
                        <a:rPr lang="fa-IR" sz="800" b="1" baseline="0" dirty="0" smtClean="0">
                          <a:cs typeface="B Nazanin" panose="00000400000000000000" pitchFamily="2" charset="-78"/>
                        </a:rPr>
                        <a:t>ابزار کنترل، رسیدگی به شکایات، اتحادیه کارگری</a:t>
                      </a:r>
                      <a:endParaRPr lang="en-US" sz="800" b="1" dirty="0" smtClean="0">
                        <a:cs typeface="B Nazanin" panose="00000400000000000000" pitchFamily="2" charset="-78"/>
                      </a:endParaRPr>
                    </a:p>
                    <a:p>
                      <a:pPr algn="ctr"/>
                      <a:endParaRPr lang="fa-IR" sz="800" b="1" dirty="0" smtClean="0">
                        <a:cs typeface="B Nazanin" panose="00000400000000000000" pitchFamily="2" charset="-78"/>
                      </a:endParaRPr>
                    </a:p>
                  </a:txBody>
                  <a:tcPr marL="63305" marR="63305" marT="31652" marB="31652"/>
                </a:tc>
                <a:tc rowSpan="8">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زیر سیستم</a:t>
                      </a:r>
                    </a:p>
                    <a:p>
                      <a:pPr algn="ctr"/>
                      <a:r>
                        <a:rPr lang="fa-IR" sz="800" b="1" dirty="0" smtClean="0">
                          <a:cs typeface="B Nazanin" panose="00000400000000000000" pitchFamily="2" charset="-78"/>
                        </a:rPr>
                        <a:t>روابط</a:t>
                      </a:r>
                    </a:p>
                    <a:p>
                      <a:pPr algn="ctr"/>
                      <a:r>
                        <a:rPr lang="fa-IR" sz="800" b="1" dirty="0" smtClean="0">
                          <a:cs typeface="B Nazanin" panose="00000400000000000000" pitchFamily="2" charset="-78"/>
                        </a:rPr>
                        <a:t>کارکنان</a:t>
                      </a:r>
                      <a:endParaRPr lang="en-US" sz="800" b="1" dirty="0">
                        <a:cs typeface="B Nazanin" panose="00000400000000000000" pitchFamily="2" charset="-78"/>
                      </a:endParaRPr>
                    </a:p>
                  </a:txBody>
                  <a:tcPr marL="63305" marR="63305" marT="31652" marB="31652"/>
                </a:tc>
                <a:extLst>
                  <a:ext uri="{0D108BD9-81ED-4DB2-BD59-A6C34878D82A}">
                    <a16:rowId xmlns:a16="http://schemas.microsoft.com/office/drawing/2014/main" xmlns="" val="3406549165"/>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به صورت گسترده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446505948"/>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938401870"/>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خود مدیریتی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573893843"/>
                  </a:ext>
                </a:extLst>
              </a:tr>
              <a:tr h="256735">
                <a:tc>
                  <a:txBody>
                    <a:bodyPr/>
                    <a:lstStyle/>
                    <a:p>
                      <a:pPr algn="ctr"/>
                      <a:r>
                        <a:rPr lang="fa-IR" sz="800" b="1" dirty="0" smtClean="0">
                          <a:cs typeface="B Nazanin" panose="00000400000000000000" pitchFamily="2" charset="-78"/>
                        </a:rPr>
                        <a:t>فرآیندی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بازده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077814194"/>
                  </a:ext>
                </a:extLst>
              </a:tr>
              <a:tr h="256735">
                <a:tc>
                  <a:txBody>
                    <a:bodyPr/>
                    <a:lstStyle/>
                    <a:p>
                      <a:pPr algn="ctr"/>
                      <a:r>
                        <a:rPr lang="fa-IR" sz="800" b="1" dirty="0" smtClean="0">
                          <a:cs typeface="B Nazanin" panose="00000400000000000000" pitchFamily="2" charset="-78"/>
                        </a:rPr>
                        <a:t>سرپرستی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فرهنگ سازمانی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284662727"/>
                  </a:ext>
                </a:extLst>
              </a:tr>
              <a:tr h="256735">
                <a:tc>
                  <a:txBody>
                    <a:bodyPr/>
                    <a:lstStyle/>
                    <a:p>
                      <a:pPr algn="ctr"/>
                      <a:r>
                        <a:rPr lang="fa-IR" sz="800" b="1" dirty="0" smtClean="0">
                          <a:cs typeface="B Nazanin" panose="00000400000000000000" pitchFamily="2" charset="-78"/>
                        </a:rPr>
                        <a:t>دارای سیستم قوی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دارای سیستم قوی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889122302"/>
                  </a:ext>
                </a:extLst>
              </a:tr>
              <a:tr h="256735">
                <a:tc>
                  <a:txBody>
                    <a:bodyPr/>
                    <a:lstStyle/>
                    <a:p>
                      <a:pPr algn="ctr"/>
                      <a:r>
                        <a:rPr lang="fa-IR" sz="800" b="1" dirty="0" smtClean="0">
                          <a:cs typeface="B Nazanin" panose="00000400000000000000" pitchFamily="2" charset="-78"/>
                        </a:rPr>
                        <a:t>وجود دارد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توعی اتحادیه وجود</a:t>
                      </a:r>
                      <a:r>
                        <a:rPr lang="fa-IR" sz="800" b="1" baseline="0" dirty="0" smtClean="0">
                          <a:cs typeface="B Nazanin" panose="00000400000000000000" pitchFamily="2" charset="-78"/>
                        </a:rPr>
                        <a:t> دارد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985985516"/>
                  </a:ext>
                </a:extLst>
              </a:tr>
            </a:tbl>
          </a:graphicData>
        </a:graphic>
      </p:graphicFrame>
    </p:spTree>
    <p:extLst>
      <p:ext uri="{BB962C8B-B14F-4D97-AF65-F5344CB8AC3E}">
        <p14:creationId xmlns:p14="http://schemas.microsoft.com/office/powerpoint/2010/main" val="4268703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با توجه به جدول بالا کلیات عملکرد بر اساس نوع نیرو و نوع زیر سیستم تعیین و پیشنهاد می گردد. با توجه به گزینه های </a:t>
            </a:r>
            <a:r>
              <a:rPr lang="fa-IR" smtClean="0">
                <a:cs typeface="B Zar" panose="00000400000000000000" pitchFamily="2" charset="-78"/>
              </a:rPr>
              <a:t>استراتژیک </a:t>
            </a:r>
            <a:r>
              <a:rPr lang="fa-IR" smtClean="0">
                <a:cs typeface="B Zar" panose="00000400000000000000" pitchFamily="2" charset="-78"/>
              </a:rPr>
              <a:t>به دست آمده در نگرش هدف به ویژگی های منابع انسانی و قرارددن انها در زیر سیستم های مربوط به منابع  </a:t>
            </a:r>
            <a:r>
              <a:rPr lang="fa-IR" smtClean="0">
                <a:cs typeface="B Zar" panose="00000400000000000000" pitchFamily="2" charset="-78"/>
              </a:rPr>
              <a:t>انسانی </a:t>
            </a:r>
            <a:r>
              <a:rPr lang="fa-IR" smtClean="0">
                <a:cs typeface="B Zar" panose="00000400000000000000" pitchFamily="2" charset="-78"/>
              </a:rPr>
              <a:t>نحوه برخورد در هر فرم سیستم مشخص می گردد. </a:t>
            </a:r>
            <a:endParaRPr lang="fa-IR">
              <a:cs typeface="B Zar" panose="00000400000000000000" pitchFamily="2" charset="-78"/>
            </a:endParaRPr>
          </a:p>
        </p:txBody>
      </p:sp>
    </p:spTree>
    <p:extLst>
      <p:ext uri="{BB962C8B-B14F-4D97-AF65-F5344CB8AC3E}">
        <p14:creationId xmlns:p14="http://schemas.microsoft.com/office/powerpoint/2010/main" val="3367680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880339" y="263769"/>
          <a:ext cx="4497266" cy="4929546"/>
        </p:xfrm>
        <a:graphic>
          <a:graphicData uri="http://schemas.openxmlformats.org/drawingml/2006/table">
            <a:tbl>
              <a:tblPr firstRow="1" bandRow="1">
                <a:tableStyleId>{5940675A-B579-460E-94D1-54222C63F5DA}</a:tableStyleId>
              </a:tblPr>
              <a:tblGrid>
                <a:gridCol w="1549644">
                  <a:extLst>
                    <a:ext uri="{9D8B030D-6E8A-4147-A177-3AD203B41FA5}">
                      <a16:colId xmlns:a16="http://schemas.microsoft.com/office/drawing/2014/main" xmlns="" val="897354305"/>
                    </a:ext>
                  </a:extLst>
                </a:gridCol>
                <a:gridCol w="1252808">
                  <a:extLst>
                    <a:ext uri="{9D8B030D-6E8A-4147-A177-3AD203B41FA5}">
                      <a16:colId xmlns:a16="http://schemas.microsoft.com/office/drawing/2014/main" xmlns="" val="3871599679"/>
                    </a:ext>
                  </a:extLst>
                </a:gridCol>
                <a:gridCol w="1120980">
                  <a:extLst>
                    <a:ext uri="{9D8B030D-6E8A-4147-A177-3AD203B41FA5}">
                      <a16:colId xmlns:a16="http://schemas.microsoft.com/office/drawing/2014/main" xmlns="" val="3022595881"/>
                    </a:ext>
                  </a:extLst>
                </a:gridCol>
                <a:gridCol w="573834">
                  <a:extLst>
                    <a:ext uri="{9D8B030D-6E8A-4147-A177-3AD203B41FA5}">
                      <a16:colId xmlns:a16="http://schemas.microsoft.com/office/drawing/2014/main" xmlns="" val="2060384141"/>
                    </a:ext>
                  </a:extLst>
                </a:gridCol>
              </a:tblGrid>
              <a:tr h="256735">
                <a:tc gridSpan="2">
                  <a:txBody>
                    <a:bodyPr/>
                    <a:lstStyle/>
                    <a:p>
                      <a:pPr algn="ctr"/>
                      <a:r>
                        <a:rPr lang="fa-IR" sz="800" b="1" dirty="0" smtClean="0">
                          <a:cs typeface="B Nazanin" panose="00000400000000000000" pitchFamily="2" charset="-78"/>
                        </a:rPr>
                        <a:t>گزینه های استراتژیک</a:t>
                      </a:r>
                      <a:endParaRPr lang="en-US" sz="800" b="1" dirty="0">
                        <a:cs typeface="B Nazanin" panose="00000400000000000000" pitchFamily="2" charset="-78"/>
                      </a:endParaRPr>
                    </a:p>
                  </a:txBody>
                  <a:tcPr marL="63305" marR="63305" marT="31652" marB="31652"/>
                </a:tc>
                <a:tc hMerge="1">
                  <a:txBody>
                    <a:bodyPr/>
                    <a:lstStyle/>
                    <a:p>
                      <a:endParaRPr lang="en-US" dirty="0"/>
                    </a:p>
                  </a:txBody>
                  <a:tcPr/>
                </a:tc>
                <a:tc rowSpan="2" gridSpan="2">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ویژگی های سیستم منابع انسانی(وسیله ها)</a:t>
                      </a:r>
                    </a:p>
                    <a:p>
                      <a:pPr algn="ctr"/>
                      <a:endParaRPr lang="fa-IR"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rowSpan="2" hMerge="1">
                  <a:txBody>
                    <a:bodyPr/>
                    <a:lstStyle/>
                    <a:p>
                      <a:endParaRPr lang="en-US" dirty="0"/>
                    </a:p>
                  </a:txBody>
                  <a:tcPr/>
                </a:tc>
                <a:extLst>
                  <a:ext uri="{0D108BD9-81ED-4DB2-BD59-A6C34878D82A}">
                    <a16:rowId xmlns:a16="http://schemas.microsoft.com/office/drawing/2014/main" xmlns="" val="2973104751"/>
                  </a:ext>
                </a:extLst>
              </a:tr>
              <a:tr h="313006">
                <a:tc>
                  <a:txBody>
                    <a:bodyPr/>
                    <a:lstStyle/>
                    <a:p>
                      <a:pPr algn="ctr"/>
                      <a:r>
                        <a:rPr lang="fa-IR" sz="800" b="1" dirty="0" smtClean="0">
                          <a:cs typeface="B Nazanin" panose="00000400000000000000" pitchFamily="2" charset="-78"/>
                        </a:rPr>
                        <a:t>استراتژی پدرانه</a:t>
                      </a:r>
                      <a:r>
                        <a:rPr lang="fa-IR" sz="800" b="1" baseline="0" dirty="0" smtClean="0">
                          <a:cs typeface="B Nazanin" panose="00000400000000000000" pitchFamily="2" charset="-78"/>
                        </a:rPr>
                        <a:t> برای نیروهای عمومی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استرتژی متعهدانه</a:t>
                      </a:r>
                      <a:r>
                        <a:rPr lang="fa-IR" sz="800" b="1" baseline="0" dirty="0" smtClean="0">
                          <a:cs typeface="B Nazanin" panose="00000400000000000000" pitchFamily="2" charset="-78"/>
                        </a:rPr>
                        <a:t> برای نیروهای متخصص</a:t>
                      </a:r>
                      <a:endParaRPr lang="en-US" sz="800" b="1" dirty="0">
                        <a:cs typeface="B Nazanin" panose="00000400000000000000" pitchFamily="2" charset="-78"/>
                      </a:endParaRPr>
                    </a:p>
                  </a:txBody>
                  <a:tcPr marL="63305" marR="63305" marT="31652" marB="31652"/>
                </a:tc>
                <a:tc gridSpan="2" vMerge="1">
                  <a:txBody>
                    <a:bodyPr/>
                    <a:lstStyle/>
                    <a:p>
                      <a:endParaRPr lang="en-US"/>
                    </a:p>
                  </a:txBody>
                  <a:tcPr/>
                </a:tc>
                <a:tc hMerge="1" vMerge="1">
                  <a:txBody>
                    <a:bodyPr/>
                    <a:lstStyle/>
                    <a:p>
                      <a:endParaRPr lang="en-US" dirty="0"/>
                    </a:p>
                  </a:txBody>
                  <a:tcPr/>
                </a:tc>
                <a:extLst>
                  <a:ext uri="{0D108BD9-81ED-4DB2-BD59-A6C34878D82A}">
                    <a16:rowId xmlns:a16="http://schemas.microsoft.com/office/drawing/2014/main" xmlns="" val="434864067"/>
                  </a:ext>
                </a:extLst>
              </a:tr>
              <a:tr h="256735">
                <a:tc>
                  <a:txBody>
                    <a:bodyPr/>
                    <a:lstStyle/>
                    <a:p>
                      <a:pPr algn="ctr"/>
                      <a:r>
                        <a:rPr lang="fa-IR" sz="800" b="1" dirty="0" smtClean="0">
                          <a:cs typeface="B Nazanin" panose="00000400000000000000" pitchFamily="2" charset="-78"/>
                        </a:rPr>
                        <a:t>با مقداری دقت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 دقت زیاد</a:t>
                      </a: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فرآیند</a:t>
                      </a:r>
                      <a:r>
                        <a:rPr lang="fa-IR" sz="800" b="1" baseline="0" dirty="0" smtClean="0">
                          <a:cs typeface="B Nazanin" panose="00000400000000000000" pitchFamily="2" charset="-78"/>
                        </a:rPr>
                        <a:t> انتخاب توسعه مسیر</a:t>
                      </a:r>
                    </a:p>
                    <a:p>
                      <a:pPr algn="ctr"/>
                      <a:r>
                        <a:rPr lang="fa-IR" sz="800" b="1" baseline="0" dirty="0" smtClean="0">
                          <a:cs typeface="B Nazanin" panose="00000400000000000000" pitchFamily="2" charset="-78"/>
                        </a:rPr>
                        <a:t>شغلی، نحوه تأمین و اتقای</a:t>
                      </a:r>
                    </a:p>
                    <a:p>
                      <a:pPr algn="ctr"/>
                      <a:r>
                        <a:rPr lang="fa-IR" sz="800" b="1" baseline="0" dirty="0" smtClean="0">
                          <a:cs typeface="B Nazanin" panose="00000400000000000000" pitchFamily="2" charset="-78"/>
                        </a:rPr>
                        <a:t>نیرو، انعطاف پذیری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زیر سیستم</a:t>
                      </a:r>
                    </a:p>
                    <a:p>
                      <a:pPr algn="ctr"/>
                      <a:r>
                        <a:rPr lang="fa-IR" sz="800" b="1" dirty="0" smtClean="0">
                          <a:cs typeface="B Nazanin" panose="00000400000000000000" pitchFamily="2" charset="-78"/>
                        </a:rPr>
                        <a:t>تأمین</a:t>
                      </a:r>
                    </a:p>
                    <a:p>
                      <a:pPr algn="ctr"/>
                      <a:r>
                        <a:rPr lang="fa-IR" sz="800" b="1" dirty="0" smtClean="0">
                          <a:cs typeface="B Nazanin" panose="00000400000000000000" pitchFamily="2" charset="-78"/>
                        </a:rPr>
                        <a:t>نیروی</a:t>
                      </a:r>
                    </a:p>
                    <a:p>
                      <a:pPr algn="ctr"/>
                      <a:r>
                        <a:rPr lang="fa-IR" sz="800" b="1" dirty="0" smtClean="0">
                          <a:cs typeface="B Nazanin" panose="00000400000000000000" pitchFamily="2" charset="-78"/>
                        </a:rPr>
                        <a:t>انسانی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extLst>
                  <a:ext uri="{0D108BD9-81ED-4DB2-BD59-A6C34878D82A}">
                    <a16:rowId xmlns:a16="http://schemas.microsoft.com/office/drawing/2014/main" xmlns="" val="2320580928"/>
                  </a:ext>
                </a:extLst>
              </a:tr>
              <a:tr h="256735">
                <a:tc>
                  <a:txBody>
                    <a:bodyPr/>
                    <a:lstStyle/>
                    <a:p>
                      <a:pPr algn="ctr"/>
                      <a:r>
                        <a:rPr lang="fa-IR" sz="800" b="1" dirty="0" smtClean="0">
                          <a:cs typeface="B Nazanin" panose="00000400000000000000" pitchFamily="2" charset="-78"/>
                        </a:rPr>
                        <a:t>متوسط</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گسترده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2669321"/>
                  </a:ext>
                </a:extLst>
              </a:tr>
              <a:tr h="256735">
                <a:tc>
                  <a:txBody>
                    <a:bodyPr/>
                    <a:lstStyle/>
                    <a:p>
                      <a:pPr algn="ctr"/>
                      <a:r>
                        <a:rPr lang="fa-IR" sz="800" b="1" dirty="0" smtClean="0">
                          <a:cs typeface="B Nazanin" panose="00000400000000000000" pitchFamily="2" charset="-78"/>
                        </a:rPr>
                        <a:t>تا اندازه ای توجه</a:t>
                      </a:r>
                      <a:r>
                        <a:rPr lang="fa-IR" sz="800" b="1" baseline="0" dirty="0" smtClean="0">
                          <a:cs typeface="B Nazanin" panose="00000400000000000000" pitchFamily="2" charset="-78"/>
                        </a:rPr>
                        <a:t> به داخل</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توجه زیاد به داخل</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414237106"/>
                  </a:ext>
                </a:extLst>
              </a:tr>
              <a:tr h="256735">
                <a:tc>
                  <a:txBody>
                    <a:bodyPr/>
                    <a:lstStyle/>
                    <a:p>
                      <a:pPr algn="ctr"/>
                      <a:r>
                        <a:rPr lang="fa-IR" sz="800" b="1" dirty="0" smtClean="0">
                          <a:cs typeface="B Nazanin" panose="00000400000000000000" pitchFamily="2" charset="-78"/>
                        </a:rPr>
                        <a:t>کم</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254870547"/>
                  </a:ext>
                </a:extLst>
              </a:tr>
              <a:tr h="256735">
                <a:tc>
                  <a:txBody>
                    <a:bodyPr/>
                    <a:lstStyle/>
                    <a:p>
                      <a:pPr algn="ctr"/>
                      <a:r>
                        <a:rPr lang="fa-IR" sz="800" b="1" dirty="0" smtClean="0">
                          <a:cs typeface="B Nazanin" panose="00000400000000000000" pitchFamily="2" charset="-78"/>
                        </a:rPr>
                        <a:t>داخلی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داخلی</a:t>
                      </a: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رویکرد</a:t>
                      </a:r>
                      <a:r>
                        <a:rPr lang="fa-IR" sz="800" b="1" baseline="0" dirty="0" smtClean="0">
                          <a:cs typeface="B Nazanin" panose="00000400000000000000" pitchFamily="2" charset="-78"/>
                        </a:rPr>
                        <a:t> اصل برابری مبنای پرداخت، میزان کمک به کارکنان</a:t>
                      </a:r>
                    </a:p>
                    <a:p>
                      <a:pPr algn="ctr"/>
                      <a:r>
                        <a:rPr lang="fa-IR" sz="800" b="1" baseline="0" dirty="0" smtClean="0">
                          <a:cs typeface="B Nazanin" panose="00000400000000000000" pitchFamily="2" charset="-78"/>
                        </a:rPr>
                        <a:t>استفاده از سیستم های عملکرد</a:t>
                      </a:r>
                      <a:endParaRPr lang="en-US" sz="800" b="1" dirty="0">
                        <a:cs typeface="B Nazanin" panose="00000400000000000000" pitchFamily="2" charset="-78"/>
                      </a:endParaRPr>
                    </a:p>
                  </a:txBody>
                  <a:tcPr marL="63305" marR="63305" marT="31652" marB="31652"/>
                </a:tc>
                <a:tc rowSpan="4">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زیرسیستم</a:t>
                      </a:r>
                    </a:p>
                    <a:p>
                      <a:pPr algn="ctr"/>
                      <a:r>
                        <a:rPr lang="fa-IR" sz="800" b="1" dirty="0" smtClean="0">
                          <a:cs typeface="B Nazanin" panose="00000400000000000000" pitchFamily="2" charset="-78"/>
                        </a:rPr>
                        <a:t>ارزیابی</a:t>
                      </a:r>
                    </a:p>
                    <a:p>
                      <a:pPr algn="ctr"/>
                      <a:r>
                        <a:rPr lang="fa-IR" sz="800" b="1" dirty="0" smtClean="0">
                          <a:cs typeface="B Nazanin" panose="00000400000000000000" pitchFamily="2" charset="-78"/>
                        </a:rPr>
                        <a:t>عملکرد</a:t>
                      </a:r>
                    </a:p>
                    <a:p>
                      <a:pPr algn="ctr"/>
                      <a:r>
                        <a:rPr lang="fa-IR" sz="800" b="1" dirty="0" smtClean="0">
                          <a:cs typeface="B Nazanin" panose="00000400000000000000" pitchFamily="2" charset="-78"/>
                        </a:rPr>
                        <a:t>و پاداش</a:t>
                      </a:r>
                      <a:endParaRPr lang="en-US" sz="800" b="1" dirty="0">
                        <a:cs typeface="B Nazanin" panose="00000400000000000000" pitchFamily="2" charset="-78"/>
                      </a:endParaRPr>
                    </a:p>
                  </a:txBody>
                  <a:tcPr marL="63305" marR="63305" marT="31652" marB="31652"/>
                </a:tc>
                <a:extLst>
                  <a:ext uri="{0D108BD9-81ED-4DB2-BD59-A6C34878D82A}">
                    <a16:rowId xmlns:a16="http://schemas.microsoft.com/office/drawing/2014/main" xmlns="" val="452936028"/>
                  </a:ext>
                </a:extLst>
              </a:tr>
              <a:tr h="295422">
                <a:tc>
                  <a:txBody>
                    <a:bodyPr/>
                    <a:lstStyle/>
                    <a:p>
                      <a:pPr algn="ctr"/>
                      <a:r>
                        <a:rPr lang="fa-IR" sz="800" b="1" dirty="0" smtClean="0">
                          <a:cs typeface="B Nazanin" panose="00000400000000000000" pitchFamily="2" charset="-78"/>
                        </a:rPr>
                        <a:t>مشارکت محدود در سود</a:t>
                      </a:r>
                      <a:r>
                        <a:rPr lang="fa-IR" sz="800" b="1" baseline="0" dirty="0" smtClean="0">
                          <a:cs typeface="B Nazanin" panose="00000400000000000000" pitchFamily="2" charset="-78"/>
                        </a:rPr>
                        <a:t> و پرداخت شرطی مبتنی بر گروه</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مبتنی بر عملکرد در سطح فردی و گروهی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45509238"/>
                  </a:ext>
                </a:extLst>
              </a:tr>
              <a:tr h="256735">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673183055"/>
                  </a:ext>
                </a:extLst>
              </a:tr>
              <a:tr h="256735">
                <a:tc>
                  <a:txBody>
                    <a:bodyPr/>
                    <a:lstStyle/>
                    <a:p>
                      <a:pPr algn="ctr"/>
                      <a:r>
                        <a:rPr lang="fa-IR" sz="800" b="1" dirty="0" smtClean="0">
                          <a:cs typeface="B Nazanin" panose="00000400000000000000" pitchFamily="2" charset="-78"/>
                        </a:rPr>
                        <a:t>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گسترده با بازخورد</a:t>
                      </a:r>
                      <a:r>
                        <a:rPr lang="fa-IR" sz="800" b="1" baseline="0" dirty="0" smtClean="0">
                          <a:cs typeface="B Nazanin" panose="00000400000000000000" pitchFamily="2" charset="-78"/>
                        </a:rPr>
                        <a:t> 360 درجه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438421870"/>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گسترده غنی و خود مدیریتی</a:t>
                      </a:r>
                      <a:endParaRPr lang="en-US" sz="800" b="1" dirty="0">
                        <a:cs typeface="B Nazanin" panose="00000400000000000000" pitchFamily="2" charset="-78"/>
                      </a:endParaRPr>
                    </a:p>
                  </a:txBody>
                  <a:tcPr marL="63305" marR="63305" marT="31652" marB="31652"/>
                </a:tc>
                <a:tc rowSpan="8">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مشاغل،</a:t>
                      </a:r>
                      <a:r>
                        <a:rPr lang="fa-IR" sz="800" b="1" baseline="0" dirty="0" smtClean="0">
                          <a:cs typeface="B Nazanin" panose="00000400000000000000" pitchFamily="2" charset="-78"/>
                        </a:rPr>
                        <a:t> ویژگی چند وظیفه ای</a:t>
                      </a:r>
                    </a:p>
                    <a:p>
                      <a:pPr algn="ctr"/>
                      <a:r>
                        <a:rPr lang="fa-IR" sz="800" b="1" baseline="0" dirty="0" smtClean="0">
                          <a:cs typeface="B Nazanin" panose="00000400000000000000" pitchFamily="2" charset="-78"/>
                        </a:rPr>
                        <a:t>فرصت مشارکت کارکنان، </a:t>
                      </a:r>
                    </a:p>
                    <a:p>
                      <a:pPr algn="ctr"/>
                      <a:r>
                        <a:rPr lang="fa-IR" sz="800" b="1" baseline="0" dirty="0" smtClean="0">
                          <a:cs typeface="B Nazanin" panose="00000400000000000000" pitchFamily="2" charset="-78"/>
                        </a:rPr>
                        <a:t>تیم های کاری، نوع کنترل،</a:t>
                      </a:r>
                    </a:p>
                    <a:p>
                      <a:pPr algn="ctr"/>
                      <a:r>
                        <a:rPr lang="fa-IR" sz="800" b="1" baseline="0" dirty="0" smtClean="0">
                          <a:cs typeface="B Nazanin" panose="00000400000000000000" pitchFamily="2" charset="-78"/>
                        </a:rPr>
                        <a:t>ابزار کنترل، رسیدگی به شکایات، اتحادیه کارگری</a:t>
                      </a:r>
                      <a:endParaRPr lang="en-US" sz="800" b="1" dirty="0" smtClean="0">
                        <a:cs typeface="B Nazanin" panose="00000400000000000000" pitchFamily="2" charset="-78"/>
                      </a:endParaRPr>
                    </a:p>
                    <a:p>
                      <a:pPr algn="ctr"/>
                      <a:endParaRPr lang="fa-IR" sz="800" b="1" dirty="0" smtClean="0">
                        <a:cs typeface="B Nazanin" panose="00000400000000000000" pitchFamily="2" charset="-78"/>
                      </a:endParaRPr>
                    </a:p>
                  </a:txBody>
                  <a:tcPr marL="63305" marR="63305" marT="31652" marB="31652"/>
                </a:tc>
                <a:tc rowSpan="8">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زیر سیستم</a:t>
                      </a:r>
                    </a:p>
                    <a:p>
                      <a:pPr algn="ctr"/>
                      <a:r>
                        <a:rPr lang="fa-IR" sz="800" b="1" dirty="0" smtClean="0">
                          <a:cs typeface="B Nazanin" panose="00000400000000000000" pitchFamily="2" charset="-78"/>
                        </a:rPr>
                        <a:t>روابط</a:t>
                      </a:r>
                    </a:p>
                    <a:p>
                      <a:pPr algn="ctr"/>
                      <a:r>
                        <a:rPr lang="fa-IR" sz="800" b="1" dirty="0" smtClean="0">
                          <a:cs typeface="B Nazanin" panose="00000400000000000000" pitchFamily="2" charset="-78"/>
                        </a:rPr>
                        <a:t>کارکنان</a:t>
                      </a:r>
                      <a:endParaRPr lang="en-US" sz="800" b="1" dirty="0">
                        <a:cs typeface="B Nazanin" panose="00000400000000000000" pitchFamily="2" charset="-78"/>
                      </a:endParaRPr>
                    </a:p>
                  </a:txBody>
                  <a:tcPr marL="63305" marR="63305" marT="31652" marB="31652"/>
                </a:tc>
                <a:extLst>
                  <a:ext uri="{0D108BD9-81ED-4DB2-BD59-A6C34878D82A}">
                    <a16:rowId xmlns:a16="http://schemas.microsoft.com/office/drawing/2014/main" xmlns="" val="3406549165"/>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به صورت گسترده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446505948"/>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938401870"/>
                  </a:ext>
                </a:extLst>
              </a:tr>
              <a:tr h="29542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محدود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خود مدیریتی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573893843"/>
                  </a:ext>
                </a:extLst>
              </a:tr>
              <a:tr h="256735">
                <a:tc>
                  <a:txBody>
                    <a:bodyPr/>
                    <a:lstStyle/>
                    <a:p>
                      <a:pPr algn="ctr"/>
                      <a:r>
                        <a:rPr lang="fa-IR" sz="800" b="1" dirty="0" smtClean="0">
                          <a:cs typeface="B Nazanin" panose="00000400000000000000" pitchFamily="2" charset="-78"/>
                        </a:rPr>
                        <a:t>فرآیندی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بازده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077814194"/>
                  </a:ext>
                </a:extLst>
              </a:tr>
              <a:tr h="256735">
                <a:tc>
                  <a:txBody>
                    <a:bodyPr/>
                    <a:lstStyle/>
                    <a:p>
                      <a:pPr algn="ctr"/>
                      <a:r>
                        <a:rPr lang="fa-IR" sz="800" b="1" dirty="0" smtClean="0">
                          <a:cs typeface="B Nazanin" panose="00000400000000000000" pitchFamily="2" charset="-78"/>
                        </a:rPr>
                        <a:t>سرپرستی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فرهنگ سازمانی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284662727"/>
                  </a:ext>
                </a:extLst>
              </a:tr>
              <a:tr h="256735">
                <a:tc>
                  <a:txBody>
                    <a:bodyPr/>
                    <a:lstStyle/>
                    <a:p>
                      <a:pPr algn="ctr"/>
                      <a:r>
                        <a:rPr lang="fa-IR" sz="800" b="1" dirty="0" smtClean="0">
                          <a:cs typeface="B Nazanin" panose="00000400000000000000" pitchFamily="2" charset="-78"/>
                        </a:rPr>
                        <a:t>دارای سیستم قوی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دارای سیستم قوی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889122302"/>
                  </a:ext>
                </a:extLst>
              </a:tr>
              <a:tr h="256735">
                <a:tc>
                  <a:txBody>
                    <a:bodyPr/>
                    <a:lstStyle/>
                    <a:p>
                      <a:pPr algn="ctr"/>
                      <a:r>
                        <a:rPr lang="fa-IR" sz="800" b="1" dirty="0" smtClean="0">
                          <a:cs typeface="B Nazanin" panose="00000400000000000000" pitchFamily="2" charset="-78"/>
                        </a:rPr>
                        <a:t>وجود دارد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توعی اتحادیه وجود</a:t>
                      </a:r>
                      <a:r>
                        <a:rPr lang="fa-IR" sz="800" b="1" baseline="0" dirty="0" smtClean="0">
                          <a:cs typeface="B Nazanin" panose="00000400000000000000" pitchFamily="2" charset="-78"/>
                        </a:rPr>
                        <a:t> دارد</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985985516"/>
                  </a:ext>
                </a:extLst>
              </a:tr>
            </a:tbl>
          </a:graphicData>
        </a:graphic>
      </p:graphicFrame>
    </p:spTree>
    <p:extLst>
      <p:ext uri="{BB962C8B-B14F-4D97-AF65-F5344CB8AC3E}">
        <p14:creationId xmlns:p14="http://schemas.microsoft.com/office/powerpoint/2010/main" val="20519542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838689" y="141603"/>
          <a:ext cx="4531279" cy="5796750"/>
        </p:xfrm>
        <a:graphic>
          <a:graphicData uri="http://schemas.openxmlformats.org/drawingml/2006/table">
            <a:tbl>
              <a:tblPr firstRow="1" bandRow="1">
                <a:tableStyleId>{5940675A-B579-460E-94D1-54222C63F5DA}</a:tableStyleId>
              </a:tblPr>
              <a:tblGrid>
                <a:gridCol w="1191128">
                  <a:extLst>
                    <a:ext uri="{9D8B030D-6E8A-4147-A177-3AD203B41FA5}">
                      <a16:colId xmlns:a16="http://schemas.microsoft.com/office/drawing/2014/main" xmlns="" val="1675862769"/>
                    </a:ext>
                  </a:extLst>
                </a:gridCol>
                <a:gridCol w="1166138">
                  <a:extLst>
                    <a:ext uri="{9D8B030D-6E8A-4147-A177-3AD203B41FA5}">
                      <a16:colId xmlns:a16="http://schemas.microsoft.com/office/drawing/2014/main" xmlns="" val="3635952997"/>
                    </a:ext>
                  </a:extLst>
                </a:gridCol>
                <a:gridCol w="916251">
                  <a:extLst>
                    <a:ext uri="{9D8B030D-6E8A-4147-A177-3AD203B41FA5}">
                      <a16:colId xmlns:a16="http://schemas.microsoft.com/office/drawing/2014/main" xmlns="" val="2335127"/>
                    </a:ext>
                  </a:extLst>
                </a:gridCol>
                <a:gridCol w="966228">
                  <a:extLst>
                    <a:ext uri="{9D8B030D-6E8A-4147-A177-3AD203B41FA5}">
                      <a16:colId xmlns:a16="http://schemas.microsoft.com/office/drawing/2014/main" xmlns="" val="2771677272"/>
                    </a:ext>
                  </a:extLst>
                </a:gridCol>
                <a:gridCol w="291534">
                  <a:extLst>
                    <a:ext uri="{9D8B030D-6E8A-4147-A177-3AD203B41FA5}">
                      <a16:colId xmlns:a16="http://schemas.microsoft.com/office/drawing/2014/main" xmlns="" val="3280855966"/>
                    </a:ext>
                  </a:extLst>
                </a:gridCol>
              </a:tblGrid>
              <a:tr h="569742">
                <a:tc>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استراتژی پدرانه(</a:t>
                      </a:r>
                      <a:r>
                        <a:rPr lang="fa-IR" sz="800" b="1" baseline="0" dirty="0" smtClean="0">
                          <a:cs typeface="B Nazanin" panose="00000400000000000000" pitchFamily="2" charset="-78"/>
                        </a:rPr>
                        <a:t> برای مشاغل ساده)</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استراتژی متعهدانه(</a:t>
                      </a:r>
                      <a:r>
                        <a:rPr lang="fa-IR" sz="800" b="1" baseline="0" dirty="0" smtClean="0">
                          <a:cs typeface="B Nazanin" panose="00000400000000000000" pitchFamily="2" charset="-78"/>
                        </a:rPr>
                        <a:t> برای مشاغل اساسی و پایه ای)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gridSpan="3">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محورهای استراتژیک</a:t>
                      </a:r>
                      <a:r>
                        <a:rPr lang="fa-IR" sz="800" b="1" baseline="0" dirty="0" smtClean="0">
                          <a:cs typeface="B Nazanin" panose="00000400000000000000" pitchFamily="2" charset="-78"/>
                        </a:rPr>
                        <a:t> زیر سیستم تأمین نیروی انسانی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297059241"/>
                  </a:ext>
                </a:extLst>
              </a:tr>
              <a:tr h="527538">
                <a:tc>
                  <a:txBody>
                    <a:bodyPr/>
                    <a:lstStyle/>
                    <a:p>
                      <a:pPr algn="ctr"/>
                      <a:r>
                        <a:rPr lang="fa-IR" sz="800" b="1" dirty="0" smtClean="0">
                          <a:cs typeface="B Nazanin" panose="00000400000000000000" pitchFamily="2" charset="-78"/>
                        </a:rPr>
                        <a:t>جذب</a:t>
                      </a:r>
                      <a:r>
                        <a:rPr lang="fa-IR" sz="800" b="1" baseline="0" dirty="0" smtClean="0">
                          <a:cs typeface="B Nazanin" panose="00000400000000000000" pitchFamily="2" charset="-78"/>
                        </a:rPr>
                        <a:t> نیرو از طریق آگهی روزنامه و... برای تأمین نیروی انسانی</a:t>
                      </a:r>
                      <a:endParaRPr lang="fa-IR" sz="800" b="1" dirty="0" smtClean="0">
                        <a:cs typeface="B Nazanin" panose="00000400000000000000" pitchFamily="2" charset="-78"/>
                      </a:endParaRPr>
                    </a:p>
                  </a:txBody>
                  <a:tcPr marL="63305" marR="63305" marT="31652" marB="31652"/>
                </a:tc>
                <a:tc>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جذب نیروی داخلی( حقوق بگیر)</a:t>
                      </a:r>
                      <a:endParaRPr lang="en-US" sz="800" b="1" dirty="0">
                        <a:cs typeface="B Nazanin" panose="00000400000000000000" pitchFamily="2" charset="-78"/>
                      </a:endParaRPr>
                    </a:p>
                  </a:txBody>
                  <a:tcPr marL="63305" marR="63305" marT="31652" marB="31652"/>
                </a:tc>
                <a:tc>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جذب نیروی داخلی</a:t>
                      </a:r>
                      <a:r>
                        <a:rPr lang="fa-IR" sz="800" b="1" baseline="0" dirty="0" smtClean="0">
                          <a:cs typeface="B Nazanin" panose="00000400000000000000" pitchFamily="2" charset="-78"/>
                        </a:rPr>
                        <a:t> و  یا جذب نیری خارچی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gridSpan="2">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محور</a:t>
                      </a:r>
                      <a:r>
                        <a:rPr lang="fa-IR" sz="800" b="1" baseline="0" dirty="0" smtClean="0">
                          <a:cs typeface="B Nazanin" panose="00000400000000000000" pitchFamily="2" charset="-78"/>
                        </a:rPr>
                        <a:t> اصلی</a:t>
                      </a:r>
                      <a:endParaRPr lang="en-US" sz="800" b="1" dirty="0">
                        <a:cs typeface="B Nazanin" panose="00000400000000000000" pitchFamily="2" charset="-78"/>
                      </a:endParaRPr>
                    </a:p>
                  </a:txBody>
                  <a:tcPr marL="63305" marR="63305" marT="31652" marB="31652"/>
                </a:tc>
                <a:tc hMerge="1">
                  <a:txBody>
                    <a:bodyPr/>
                    <a:lstStyle/>
                    <a:p>
                      <a:endParaRPr lang="en-US" dirty="0"/>
                    </a:p>
                  </a:txBody>
                  <a:tcPr/>
                </a:tc>
                <a:extLst>
                  <a:ext uri="{0D108BD9-81ED-4DB2-BD59-A6C34878D82A}">
                    <a16:rowId xmlns:a16="http://schemas.microsoft.com/office/drawing/2014/main" xmlns="" val="3035539052"/>
                  </a:ext>
                </a:extLst>
              </a:tr>
              <a:tr h="185333">
                <a:tc>
                  <a:txBody>
                    <a:bodyPr/>
                    <a:lstStyle/>
                    <a:p>
                      <a:pPr algn="ctr"/>
                      <a:r>
                        <a:rPr lang="fa-IR" sz="800" b="1" dirty="0" smtClean="0">
                          <a:cs typeface="B Nazanin" panose="00000400000000000000" pitchFamily="2" charset="-78"/>
                        </a:rPr>
                        <a:t>نسبتا</a:t>
                      </a:r>
                      <a:r>
                        <a:rPr lang="fa-IR" sz="800" b="1" baseline="0" dirty="0" smtClean="0">
                          <a:cs typeface="B Nazanin" panose="00000400000000000000" pitchFamily="2" charset="-78"/>
                        </a:rPr>
                        <a:t> کم </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حیاتی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اهمیت واقع گرایی</a:t>
                      </a:r>
                      <a:endParaRPr lang="en-US" sz="800" b="1" dirty="0">
                        <a:cs typeface="B Nazanin" panose="00000400000000000000" pitchFamily="2" charset="-78"/>
                      </a:endParaRPr>
                    </a:p>
                  </a:txBody>
                  <a:tcPr marL="63305" marR="63305" marT="31652" marB="31652"/>
                </a:tc>
                <a:tc rowSpan="2">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پیام های کارمند یابی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rowSpan="7">
                  <a:txBody>
                    <a:bodyPr/>
                    <a:lstStyle/>
                    <a:p>
                      <a:pPr algn="ctr"/>
                      <a:r>
                        <a:rPr lang="fa-IR" sz="800" b="1" dirty="0" smtClean="0">
                          <a:cs typeface="B Nazanin" panose="00000400000000000000" pitchFamily="2" charset="-78"/>
                        </a:rPr>
                        <a:t>کارمند یابی</a:t>
                      </a:r>
                      <a:endParaRPr lang="en-US" sz="800" b="1" dirty="0">
                        <a:cs typeface="B Nazanin" panose="00000400000000000000" pitchFamily="2" charset="-78"/>
                      </a:endParaRPr>
                    </a:p>
                  </a:txBody>
                  <a:tcPr marL="63305" marR="63305" marT="31652" marB="31652" vert="vert270"/>
                </a:tc>
                <a:extLst>
                  <a:ext uri="{0D108BD9-81ED-4DB2-BD59-A6C34878D82A}">
                    <a16:rowId xmlns:a16="http://schemas.microsoft.com/office/drawing/2014/main" xmlns="" val="2801862397"/>
                  </a:ext>
                </a:extLst>
              </a:tr>
              <a:tr h="226147">
                <a:tc>
                  <a:txBody>
                    <a:bodyPr/>
                    <a:lstStyle/>
                    <a:p>
                      <a:pPr algn="ctr"/>
                      <a:r>
                        <a:rPr lang="fa-IR" sz="800" b="1" dirty="0" smtClean="0">
                          <a:cs typeface="B Nazanin" panose="00000400000000000000" pitchFamily="2" charset="-78"/>
                        </a:rPr>
                        <a:t>بر وظایف</a:t>
                      </a:r>
                      <a:r>
                        <a:rPr lang="fa-IR" sz="800" b="1" baseline="0" dirty="0" smtClean="0">
                          <a:cs typeface="B Nazanin" panose="00000400000000000000" pitchFamily="2" charset="-78"/>
                        </a:rPr>
                        <a:t> دولتی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بر سازمان و مسیر</a:t>
                      </a:r>
                      <a:r>
                        <a:rPr lang="fa-IR" sz="800" b="1" baseline="0" dirty="0" smtClean="0">
                          <a:cs typeface="B Nazanin" panose="00000400000000000000" pitchFamily="2" charset="-78"/>
                        </a:rPr>
                        <a:t> شغلی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تأکید پیام کارمندیابی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126007794"/>
                  </a:ext>
                </a:extLst>
              </a:tr>
              <a:tr h="185333">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گسترۀ تلاش ها</a:t>
                      </a:r>
                      <a:endParaRPr lang="en-US" sz="800" b="1" dirty="0">
                        <a:cs typeface="B Nazanin" panose="00000400000000000000" pitchFamily="2" charset="-78"/>
                      </a:endParaRPr>
                    </a:p>
                  </a:txBody>
                  <a:tcPr marL="63305" marR="63305" marT="31652" marB="31652"/>
                </a:tc>
                <a:tc rowSpan="2">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تلاش های کارمند یابی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1943016934"/>
                  </a:ext>
                </a:extLst>
              </a:tr>
              <a:tr h="185333">
                <a:tc>
                  <a:txBody>
                    <a:bodyPr/>
                    <a:lstStyle/>
                    <a:p>
                      <a:pPr algn="ctr"/>
                      <a:r>
                        <a:rPr lang="fa-IR" sz="800" b="1" dirty="0" smtClean="0">
                          <a:cs typeface="B Nazanin" panose="00000400000000000000" pitchFamily="2" charset="-78"/>
                        </a:rPr>
                        <a:t>بالا</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بالا</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سطح استانداردها</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315637667"/>
                  </a:ext>
                </a:extLst>
              </a:tr>
              <a:tr h="185333">
                <a:tc>
                  <a:txBody>
                    <a:bodyPr/>
                    <a:lstStyle/>
                    <a:p>
                      <a:pPr algn="ctr"/>
                      <a:r>
                        <a:rPr lang="fa-IR" sz="800" b="1" dirty="0" smtClean="0">
                          <a:cs typeface="B Nazanin" panose="00000400000000000000" pitchFamily="2" charset="-78"/>
                        </a:rPr>
                        <a:t>بالا</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ترکیب روش ها</a:t>
                      </a:r>
                      <a:endParaRPr lang="en-US" sz="800" b="1" dirty="0">
                        <a:cs typeface="B Nazanin" panose="00000400000000000000" pitchFamily="2" charset="-78"/>
                      </a:endParaRPr>
                    </a:p>
                  </a:txBody>
                  <a:tcPr marL="63305" marR="63305" marT="31652" marB="31652"/>
                </a:tc>
                <a:tc rowSpan="3">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روش های کارمند یابی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2369481254"/>
                  </a:ext>
                </a:extLst>
              </a:tr>
              <a:tr h="185333">
                <a:tc>
                  <a:txBody>
                    <a:bodyPr/>
                    <a:lstStyle/>
                    <a:p>
                      <a:pPr algn="ctr"/>
                      <a:r>
                        <a:rPr lang="fa-IR" sz="800" b="1" dirty="0" smtClean="0">
                          <a:cs typeface="B Nazanin" panose="00000400000000000000" pitchFamily="2" charset="-78"/>
                        </a:rPr>
                        <a:t>رسمی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غیر</a:t>
                      </a:r>
                      <a:r>
                        <a:rPr lang="fa-IR" sz="800" b="1" baseline="0" dirty="0" smtClean="0">
                          <a:cs typeface="B Nazanin" panose="00000400000000000000" pitchFamily="2" charset="-78"/>
                        </a:rPr>
                        <a:t> رسمی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رسمیت روش</a:t>
                      </a:r>
                      <a:r>
                        <a:rPr lang="fa-IR" sz="800" b="1" baseline="0" dirty="0" smtClean="0">
                          <a:cs typeface="B Nazanin" panose="00000400000000000000" pitchFamily="2" charset="-78"/>
                        </a:rPr>
                        <a:t> ها</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4066220646"/>
                  </a:ext>
                </a:extLst>
              </a:tr>
              <a:tr h="295422">
                <a:tc>
                  <a:txBody>
                    <a:bodyPr/>
                    <a:lstStyle/>
                    <a:p>
                      <a:pPr algn="ctr"/>
                      <a:r>
                        <a:rPr lang="fa-IR" sz="800" b="1" dirty="0" smtClean="0">
                          <a:cs typeface="B Nazanin" panose="00000400000000000000" pitchFamily="2" charset="-78"/>
                        </a:rPr>
                        <a:t>در حد بسیار 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درحد بسیا</a:t>
                      </a:r>
                      <a:r>
                        <a:rPr lang="fa-IR" sz="800" b="1" baseline="0" dirty="0" smtClean="0">
                          <a:cs typeface="B Nazanin" panose="00000400000000000000" pitchFamily="2" charset="-78"/>
                        </a:rPr>
                        <a:t> رمحدود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مرجعه به موسسات بیرونی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319239439"/>
                  </a:ext>
                </a:extLst>
              </a:tr>
              <a:tr h="295422">
                <a:tc>
                  <a:txBody>
                    <a:bodyPr/>
                    <a:lstStyle/>
                    <a:p>
                      <a:pPr algn="ctr"/>
                      <a:r>
                        <a:rPr lang="fa-IR" sz="800" b="1" dirty="0" smtClean="0">
                          <a:cs typeface="B Nazanin" panose="00000400000000000000" pitchFamily="2" charset="-78"/>
                        </a:rPr>
                        <a:t>بالفعل</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بالقوه</a:t>
                      </a:r>
                    </a:p>
                  </a:txBody>
                  <a:tcPr marL="63305" marR="63305" marT="31652" marB="31652"/>
                </a:tc>
                <a:tc>
                  <a:txBody>
                    <a:bodyPr/>
                    <a:lstStyle/>
                    <a:p>
                      <a:pPr algn="ctr"/>
                      <a:r>
                        <a:rPr lang="fa-IR" sz="800" b="1" dirty="0" smtClean="0">
                          <a:cs typeface="B Nazanin" panose="00000400000000000000" pitchFamily="2" charset="-78"/>
                        </a:rPr>
                        <a:t>نوع توانایی های مورد نیاز</a:t>
                      </a:r>
                      <a:endParaRPr lang="en-US" sz="800" b="1" dirty="0">
                        <a:cs typeface="B Nazanin" panose="00000400000000000000" pitchFamily="2" charset="-78"/>
                      </a:endParaRPr>
                    </a:p>
                  </a:txBody>
                  <a:tcPr marL="63305" marR="63305" marT="31652" marB="31652"/>
                </a:tc>
                <a:tc rowSpan="3">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شخصی ها</a:t>
                      </a:r>
                      <a:endParaRPr lang="en-US" sz="800" b="1" dirty="0">
                        <a:cs typeface="B Nazanin" panose="00000400000000000000" pitchFamily="2" charset="-78"/>
                      </a:endParaRPr>
                    </a:p>
                  </a:txBody>
                  <a:tcPr marL="63305" marR="63305" marT="31652" marB="31652"/>
                </a:tc>
                <a:tc rowSpan="6">
                  <a:txBody>
                    <a:bodyPr/>
                    <a:lstStyle/>
                    <a:p>
                      <a:pPr algn="ctr"/>
                      <a:r>
                        <a:rPr lang="fa-IR" sz="800" b="1" dirty="0" smtClean="0">
                          <a:cs typeface="B Nazanin" panose="00000400000000000000" pitchFamily="2" charset="-78"/>
                        </a:rPr>
                        <a:t>گزینش</a:t>
                      </a:r>
                      <a:endParaRPr lang="en-US" sz="800" b="1" dirty="0">
                        <a:cs typeface="B Nazanin" panose="00000400000000000000" pitchFamily="2" charset="-78"/>
                      </a:endParaRPr>
                    </a:p>
                  </a:txBody>
                  <a:tcPr marL="63305" marR="63305" marT="31652" marB="31652" vert="vert270"/>
                </a:tc>
                <a:extLst>
                  <a:ext uri="{0D108BD9-81ED-4DB2-BD59-A6C34878D82A}">
                    <a16:rowId xmlns:a16="http://schemas.microsoft.com/office/drawing/2014/main" xmlns="" val="4111109411"/>
                  </a:ext>
                </a:extLst>
              </a:tr>
              <a:tr h="295422">
                <a:tc>
                  <a:txBody>
                    <a:bodyPr/>
                    <a:lstStyle/>
                    <a:p>
                      <a:pPr algn="ctr"/>
                      <a:r>
                        <a:rPr lang="fa-IR" sz="800" b="1" dirty="0" smtClean="0">
                          <a:cs typeface="B Nazanin" panose="00000400000000000000" pitchFamily="2" charset="-78"/>
                        </a:rPr>
                        <a:t>شغل و شایستگی</a:t>
                      </a:r>
                      <a:r>
                        <a:rPr lang="fa-IR" sz="800" b="1" baseline="0" dirty="0" smtClean="0">
                          <a:cs typeface="B Nazanin" panose="00000400000000000000" pitchFamily="2" charset="-78"/>
                        </a:rPr>
                        <a:t> های فعلی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ترکیبی از</a:t>
                      </a:r>
                      <a:r>
                        <a:rPr lang="fa-IR" sz="800" b="1" baseline="0" dirty="0" smtClean="0">
                          <a:cs typeface="B Nazanin" panose="00000400000000000000" pitchFamily="2" charset="-78"/>
                        </a:rPr>
                        <a:t> شغل و شایستگی های بالقوه</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توجه</a:t>
                      </a:r>
                      <a:r>
                        <a:rPr lang="fa-IR" sz="800" b="1" baseline="0" dirty="0" smtClean="0">
                          <a:cs typeface="B Nazanin" panose="00000400000000000000" pitchFamily="2" charset="-78"/>
                        </a:rPr>
                        <a:t> به شغل و شایستگی ها</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4215364538"/>
                  </a:ext>
                </a:extLst>
              </a:tr>
              <a:tr h="295422">
                <a:tc>
                  <a:txBody>
                    <a:bodyPr/>
                    <a:lstStyle/>
                    <a:p>
                      <a:pPr algn="ctr"/>
                      <a:r>
                        <a:rPr lang="fa-IR" sz="800" b="1" dirty="0" smtClean="0">
                          <a:cs typeface="B Nazanin" panose="00000400000000000000" pitchFamily="2" charset="-78"/>
                        </a:rPr>
                        <a:t>توجه نسبی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توجه 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سازگاری</a:t>
                      </a:r>
                      <a:r>
                        <a:rPr lang="fa-IR" sz="800" b="1" baseline="0" dirty="0" smtClean="0">
                          <a:cs typeface="B Nazanin" panose="00000400000000000000" pitchFamily="2" charset="-78"/>
                        </a:rPr>
                        <a:t> با فرهنگ سازمانی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2287523653"/>
                  </a:ext>
                </a:extLst>
              </a:tr>
              <a:tr h="295422">
                <a:tc>
                  <a:txBody>
                    <a:bodyPr/>
                    <a:lstStyle/>
                    <a:p>
                      <a:pPr algn="ctr"/>
                      <a:r>
                        <a:rPr lang="fa-IR" sz="800" b="1" dirty="0" smtClean="0">
                          <a:cs typeface="B Nazanin" panose="00000400000000000000" pitchFamily="2" charset="-78"/>
                        </a:rPr>
                        <a:t>نسبتا کم</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تأکید بر روش های پیچیده گزینش</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روش ها</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3268937367"/>
                  </a:ext>
                </a:extLst>
              </a:tr>
              <a:tr h="295422">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متوسط</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گسترۀ مشارکت تصمیم گیرندگان</a:t>
                      </a:r>
                      <a:endParaRPr lang="en-US" sz="800" b="1" dirty="0">
                        <a:cs typeface="B Nazanin" panose="00000400000000000000" pitchFamily="2" charset="-78"/>
                      </a:endParaRPr>
                    </a:p>
                  </a:txBody>
                  <a:tcPr marL="63305" marR="63305" marT="31652" marB="31652"/>
                </a:tc>
                <a:tc rowSpan="2">
                  <a:txBody>
                    <a:bodyPr/>
                    <a:lstStyle/>
                    <a:p>
                      <a:pPr algn="ctr"/>
                      <a:endParaRPr lang="fa-IR" sz="800" b="1" dirty="0" smtClean="0">
                        <a:cs typeface="B Nazanin" panose="00000400000000000000" pitchFamily="2" charset="-78"/>
                      </a:endParaRPr>
                    </a:p>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تصمیم</a:t>
                      </a:r>
                      <a:r>
                        <a:rPr lang="fa-IR" sz="800" b="1" baseline="0" dirty="0" smtClean="0">
                          <a:cs typeface="B Nazanin" panose="00000400000000000000" pitchFamily="2" charset="-78"/>
                        </a:rPr>
                        <a:t> گیری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2437118262"/>
                  </a:ext>
                </a:extLst>
              </a:tr>
              <a:tr h="295422">
                <a:tc>
                  <a:txBody>
                    <a:bodyPr/>
                    <a:lstStyle/>
                    <a:p>
                      <a:pPr algn="ctr"/>
                      <a:r>
                        <a:rPr lang="fa-IR" sz="800" b="1" dirty="0" smtClean="0">
                          <a:cs typeface="B Nazanin" panose="00000400000000000000" pitchFamily="2" charset="-78"/>
                        </a:rPr>
                        <a:t>متمرکز</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مقررات مربوطه</a:t>
                      </a:r>
                      <a:r>
                        <a:rPr lang="fa-IR" sz="800" b="1" baseline="0" dirty="0" smtClean="0">
                          <a:cs typeface="B Nazanin" panose="00000400000000000000" pitchFamily="2" charset="-78"/>
                        </a:rPr>
                        <a:t> متمرکز و تصمیم گیری غیر متمرکز</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نحوۀ تصمیم گیری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xmlns="" val="1202521648"/>
                  </a:ext>
                </a:extLst>
              </a:tr>
              <a:tr h="185333">
                <a:tc>
                  <a:txBody>
                    <a:bodyPr/>
                    <a:lstStyle/>
                    <a:p>
                      <a:pPr algn="ctr"/>
                      <a:r>
                        <a:rPr lang="fa-IR" sz="800" b="1" dirty="0" smtClean="0">
                          <a:cs typeface="B Nazanin" panose="00000400000000000000" pitchFamily="2" charset="-78"/>
                        </a:rPr>
                        <a:t>نسبتا کم</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وسیع</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گسترۀ</a:t>
                      </a:r>
                      <a:r>
                        <a:rPr lang="fa-IR" sz="800" b="1" baseline="0" dirty="0" smtClean="0">
                          <a:cs typeface="B Nazanin" panose="00000400000000000000" pitchFamily="2" charset="-78"/>
                        </a:rPr>
                        <a:t> توسعه</a:t>
                      </a:r>
                      <a:endParaRPr lang="en-US" sz="800" b="1" dirty="0">
                        <a:cs typeface="B Nazanin" panose="00000400000000000000" pitchFamily="2" charset="-78"/>
                      </a:endParaRPr>
                    </a:p>
                  </a:txBody>
                  <a:tcPr marL="63305" marR="63305" marT="31652" marB="31652"/>
                </a:tc>
                <a:tc rowSpan="2" gridSpan="2">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توسعه کارکنان</a:t>
                      </a:r>
                      <a:endParaRPr lang="en-US" sz="800" b="1" dirty="0">
                        <a:cs typeface="B Nazanin" panose="00000400000000000000" pitchFamily="2" charset="-78"/>
                      </a:endParaRPr>
                    </a:p>
                  </a:txBody>
                  <a:tcPr marL="63305" marR="63305" marT="31652" marB="31652"/>
                </a:tc>
                <a:tc rowSpan="2" hMerge="1">
                  <a:txBody>
                    <a:bodyPr/>
                    <a:lstStyle/>
                    <a:p>
                      <a:endParaRPr lang="en-US" dirty="0"/>
                    </a:p>
                  </a:txBody>
                  <a:tcPr/>
                </a:tc>
                <a:extLst>
                  <a:ext uri="{0D108BD9-81ED-4DB2-BD59-A6C34878D82A}">
                    <a16:rowId xmlns:a16="http://schemas.microsoft.com/office/drawing/2014/main" xmlns="" val="3484927802"/>
                  </a:ext>
                </a:extLst>
              </a:tr>
              <a:tr h="185333">
                <a:tc>
                  <a:txBody>
                    <a:bodyPr/>
                    <a:lstStyle/>
                    <a:p>
                      <a:pPr algn="ctr"/>
                      <a:r>
                        <a:rPr lang="fa-IR" sz="800" b="1" dirty="0" smtClean="0">
                          <a:cs typeface="B Nazanin" panose="00000400000000000000" pitchFamily="2" charset="-78"/>
                        </a:rPr>
                        <a:t>عملکرد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مهارت، شایستگی و هنجارها</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جنبه های مورد</a:t>
                      </a:r>
                      <a:r>
                        <a:rPr lang="fa-IR" sz="800" b="1" baseline="0" dirty="0" smtClean="0">
                          <a:cs typeface="B Nazanin" panose="00000400000000000000" pitchFamily="2" charset="-78"/>
                        </a:rPr>
                        <a:t> تأکید</a:t>
                      </a:r>
                      <a:endParaRPr lang="en-US" sz="800" b="1" dirty="0">
                        <a:cs typeface="B Nazanin" panose="00000400000000000000" pitchFamily="2" charset="-78"/>
                      </a:endParaRPr>
                    </a:p>
                  </a:txBody>
                  <a:tcPr marL="63305" marR="63305" marT="31652" marB="31652"/>
                </a:tc>
                <a:tc gridSpan="2" vMerge="1">
                  <a:txBody>
                    <a:bodyPr/>
                    <a:lstStyle/>
                    <a:p>
                      <a:endParaRPr lang="en-US"/>
                    </a:p>
                  </a:txBody>
                  <a:tcPr/>
                </a:tc>
                <a:tc hMerge="1" vMerge="1">
                  <a:txBody>
                    <a:bodyPr/>
                    <a:lstStyle/>
                    <a:p>
                      <a:endParaRPr lang="en-US" dirty="0"/>
                    </a:p>
                  </a:txBody>
                  <a:tcPr/>
                </a:tc>
                <a:extLst>
                  <a:ext uri="{0D108BD9-81ED-4DB2-BD59-A6C34878D82A}">
                    <a16:rowId xmlns:a16="http://schemas.microsoft.com/office/drawing/2014/main" xmlns="" val="1277582709"/>
                  </a:ext>
                </a:extLst>
              </a:tr>
              <a:tr h="185333">
                <a:tc>
                  <a:txBody>
                    <a:bodyPr/>
                    <a:lstStyle/>
                    <a:p>
                      <a:pPr algn="ctr"/>
                      <a:r>
                        <a:rPr lang="fa-IR" sz="800" b="1" dirty="0" smtClean="0">
                          <a:cs typeface="B Nazanin" panose="00000400000000000000" pitchFamily="2" charset="-78"/>
                        </a:rPr>
                        <a:t>محدود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وسیع</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گسترۀ ارتقاء</a:t>
                      </a:r>
                      <a:endParaRPr lang="en-US" sz="800" b="1" dirty="0">
                        <a:cs typeface="B Nazanin" panose="00000400000000000000" pitchFamily="2" charset="-78"/>
                      </a:endParaRPr>
                    </a:p>
                  </a:txBody>
                  <a:tcPr marL="63305" marR="63305" marT="31652" marB="31652"/>
                </a:tc>
                <a:tc rowSpan="2" gridSpan="2">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ارتقاء</a:t>
                      </a:r>
                      <a:endParaRPr lang="en-US" sz="800" b="1" dirty="0">
                        <a:cs typeface="B Nazanin" panose="00000400000000000000" pitchFamily="2" charset="-78"/>
                      </a:endParaRPr>
                    </a:p>
                  </a:txBody>
                  <a:tcPr marL="63305" marR="63305" marT="31652" marB="31652"/>
                </a:tc>
                <a:tc rowSpan="2" hMerge="1">
                  <a:txBody>
                    <a:bodyPr/>
                    <a:lstStyle/>
                    <a:p>
                      <a:endParaRPr lang="en-US" dirty="0"/>
                    </a:p>
                  </a:txBody>
                  <a:tcPr/>
                </a:tc>
                <a:extLst>
                  <a:ext uri="{0D108BD9-81ED-4DB2-BD59-A6C34878D82A}">
                    <a16:rowId xmlns:a16="http://schemas.microsoft.com/office/drawing/2014/main" xmlns="" val="2110967587"/>
                  </a:ext>
                </a:extLst>
              </a:tr>
              <a:tr h="295422">
                <a:tc>
                  <a:txBody>
                    <a:bodyPr/>
                    <a:lstStyle/>
                    <a:p>
                      <a:pPr algn="ctr"/>
                      <a:r>
                        <a:rPr lang="fa-IR" sz="800" b="1" dirty="0" smtClean="0">
                          <a:cs typeface="B Nazanin" panose="00000400000000000000" pitchFamily="2" charset="-78"/>
                        </a:rPr>
                        <a:t>شایستگی بر اساس عملکرد جاری و حضور مرتب</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شایستگی</a:t>
                      </a:r>
                      <a:r>
                        <a:rPr lang="fa-IR" sz="800" b="1" baseline="0" dirty="0" smtClean="0">
                          <a:cs typeface="B Nazanin" panose="00000400000000000000" pitchFamily="2" charset="-78"/>
                        </a:rPr>
                        <a:t> بالقوه(توانایی، مهارت، دانش و توان بالقوه)</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شاخص ارتقاء</a:t>
                      </a:r>
                      <a:endParaRPr lang="en-US" sz="800" b="1" dirty="0">
                        <a:cs typeface="B Nazanin" panose="00000400000000000000" pitchFamily="2" charset="-78"/>
                      </a:endParaRPr>
                    </a:p>
                  </a:txBody>
                  <a:tcPr marL="63305" marR="63305" marT="31652" marB="31652"/>
                </a:tc>
                <a:tc gridSpan="2" vMerge="1">
                  <a:txBody>
                    <a:bodyPr/>
                    <a:lstStyle/>
                    <a:p>
                      <a:endParaRPr lang="en-US"/>
                    </a:p>
                  </a:txBody>
                  <a:tcPr/>
                </a:tc>
                <a:tc hMerge="1" vMerge="1">
                  <a:txBody>
                    <a:bodyPr/>
                    <a:lstStyle/>
                    <a:p>
                      <a:endParaRPr lang="en-US" dirty="0"/>
                    </a:p>
                  </a:txBody>
                  <a:tcPr/>
                </a:tc>
                <a:extLst>
                  <a:ext uri="{0D108BD9-81ED-4DB2-BD59-A6C34878D82A}">
                    <a16:rowId xmlns:a16="http://schemas.microsoft.com/office/drawing/2014/main" xmlns="" val="2202120458"/>
                  </a:ext>
                </a:extLst>
              </a:tr>
              <a:tr h="185333">
                <a:tc>
                  <a:txBody>
                    <a:bodyPr/>
                    <a:lstStyle/>
                    <a:p>
                      <a:pPr algn="ctr"/>
                      <a:r>
                        <a:rPr lang="fa-IR" sz="800" b="1" dirty="0" smtClean="0">
                          <a:cs typeface="B Nazanin" panose="00000400000000000000" pitchFamily="2" charset="-78"/>
                        </a:rPr>
                        <a:t>تأکید کم بر</a:t>
                      </a:r>
                      <a:r>
                        <a:rPr lang="fa-IR" sz="800" b="1" baseline="0" dirty="0" smtClean="0">
                          <a:cs typeface="B Nazanin" panose="00000400000000000000" pitchFamily="2" charset="-78"/>
                        </a:rPr>
                        <a:t> کاهش</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تأکید زیاد بر ثبات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میزان تأکید</a:t>
                      </a:r>
                      <a:endParaRPr lang="en-US" sz="800" b="1" dirty="0">
                        <a:cs typeface="B Nazanin" panose="00000400000000000000" pitchFamily="2" charset="-78"/>
                      </a:endParaRPr>
                    </a:p>
                  </a:txBody>
                  <a:tcPr marL="63305" marR="63305" marT="31652" marB="31652"/>
                </a:tc>
                <a:tc rowSpan="2" gridSpan="2">
                  <a:txBody>
                    <a:bodyPr/>
                    <a:lstStyle/>
                    <a:p>
                      <a:pPr algn="ctr"/>
                      <a:endParaRPr lang="fa-IR" sz="800" b="1" dirty="0" smtClean="0">
                        <a:cs typeface="B Nazanin" panose="00000400000000000000" pitchFamily="2" charset="-78"/>
                      </a:endParaRPr>
                    </a:p>
                    <a:p>
                      <a:pPr algn="ctr"/>
                      <a:r>
                        <a:rPr lang="fa-IR" sz="800" b="1" dirty="0" smtClean="0">
                          <a:cs typeface="B Nazanin" panose="00000400000000000000" pitchFamily="2" charset="-78"/>
                        </a:rPr>
                        <a:t>خاتمه</a:t>
                      </a:r>
                      <a:r>
                        <a:rPr lang="fa-IR" sz="800" b="1" baseline="0" dirty="0" smtClean="0">
                          <a:cs typeface="B Nazanin" panose="00000400000000000000" pitchFamily="2" charset="-78"/>
                        </a:rPr>
                        <a:t> همکاری</a:t>
                      </a:r>
                      <a:endParaRPr lang="en-US" sz="800" b="1" dirty="0">
                        <a:cs typeface="B Nazanin" panose="00000400000000000000" pitchFamily="2" charset="-78"/>
                      </a:endParaRPr>
                    </a:p>
                  </a:txBody>
                  <a:tcPr marL="63305" marR="63305" marT="31652" marB="31652"/>
                </a:tc>
                <a:tc rowSpan="2" hMerge="1">
                  <a:txBody>
                    <a:bodyPr/>
                    <a:lstStyle/>
                    <a:p>
                      <a:endParaRPr lang="en-US" dirty="0"/>
                    </a:p>
                  </a:txBody>
                  <a:tcPr/>
                </a:tc>
                <a:extLst>
                  <a:ext uri="{0D108BD9-81ED-4DB2-BD59-A6C34878D82A}">
                    <a16:rowId xmlns:a16="http://schemas.microsoft.com/office/drawing/2014/main" xmlns="" val="3697528362"/>
                  </a:ext>
                </a:extLst>
              </a:tr>
              <a:tr h="295422">
                <a:tc>
                  <a:txBody>
                    <a:bodyPr/>
                    <a:lstStyle/>
                    <a:p>
                      <a:pPr algn="ctr"/>
                      <a:r>
                        <a:rPr lang="fa-IR" sz="800" b="1" dirty="0" smtClean="0">
                          <a:cs typeface="B Nazanin" panose="00000400000000000000" pitchFamily="2" charset="-78"/>
                        </a:rPr>
                        <a:t>بر اساس استحقاق</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داوطلبانه( تشویق به بازخرید)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شاخص های ماندن در هنگام کاهش نیرو</a:t>
                      </a:r>
                      <a:endParaRPr lang="en-US" sz="800" b="1" dirty="0">
                        <a:cs typeface="B Nazanin" panose="00000400000000000000" pitchFamily="2" charset="-78"/>
                      </a:endParaRPr>
                    </a:p>
                  </a:txBody>
                  <a:tcPr marL="63305" marR="63305" marT="31652" marB="31652"/>
                </a:tc>
                <a:tc gridSpan="2" vMerge="1">
                  <a:txBody>
                    <a:bodyPr/>
                    <a:lstStyle/>
                    <a:p>
                      <a:endParaRPr lang="en-US"/>
                    </a:p>
                  </a:txBody>
                  <a:tcPr/>
                </a:tc>
                <a:tc hMerge="1" vMerge="1">
                  <a:txBody>
                    <a:bodyPr/>
                    <a:lstStyle/>
                    <a:p>
                      <a:endParaRPr lang="en-US" dirty="0"/>
                    </a:p>
                  </a:txBody>
                  <a:tcPr/>
                </a:tc>
                <a:extLst>
                  <a:ext uri="{0D108BD9-81ED-4DB2-BD59-A6C34878D82A}">
                    <a16:rowId xmlns:a16="http://schemas.microsoft.com/office/drawing/2014/main" xmlns="" val="1052379899"/>
                  </a:ext>
                </a:extLst>
              </a:tr>
            </a:tbl>
          </a:graphicData>
        </a:graphic>
      </p:graphicFrame>
    </p:spTree>
    <p:extLst>
      <p:ext uri="{BB962C8B-B14F-4D97-AF65-F5344CB8AC3E}">
        <p14:creationId xmlns:p14="http://schemas.microsoft.com/office/powerpoint/2010/main" val="29700389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888669" y="141604"/>
          <a:ext cx="4481299" cy="5920795"/>
        </p:xfrm>
        <a:graphic>
          <a:graphicData uri="http://schemas.openxmlformats.org/drawingml/2006/table">
            <a:tbl>
              <a:tblPr firstRow="1" bandRow="1">
                <a:tableStyleId>{5940675A-B579-460E-94D1-54222C63F5DA}</a:tableStyleId>
              </a:tblPr>
              <a:tblGrid>
                <a:gridCol w="1282751">
                  <a:extLst>
                    <a:ext uri="{9D8B030D-6E8A-4147-A177-3AD203B41FA5}">
                      <a16:colId xmlns:a16="http://schemas.microsoft.com/office/drawing/2014/main" xmlns="" val="2399011932"/>
                    </a:ext>
                  </a:extLst>
                </a:gridCol>
                <a:gridCol w="1287263">
                  <a:extLst>
                    <a:ext uri="{9D8B030D-6E8A-4147-A177-3AD203B41FA5}">
                      <a16:colId xmlns:a16="http://schemas.microsoft.com/office/drawing/2014/main" xmlns="" val="2027016729"/>
                    </a:ext>
                  </a:extLst>
                </a:gridCol>
                <a:gridCol w="1286569">
                  <a:extLst>
                    <a:ext uri="{9D8B030D-6E8A-4147-A177-3AD203B41FA5}">
                      <a16:colId xmlns:a16="http://schemas.microsoft.com/office/drawing/2014/main" xmlns="" val="3125101876"/>
                    </a:ext>
                  </a:extLst>
                </a:gridCol>
                <a:gridCol w="624716">
                  <a:extLst>
                    <a:ext uri="{9D8B030D-6E8A-4147-A177-3AD203B41FA5}">
                      <a16:colId xmlns:a16="http://schemas.microsoft.com/office/drawing/2014/main" xmlns="" val="2066408160"/>
                    </a:ext>
                  </a:extLst>
                </a:gridCol>
              </a:tblGrid>
              <a:tr h="633046">
                <a:tc>
                  <a:txBody>
                    <a:bodyPr/>
                    <a:lstStyle/>
                    <a:p>
                      <a:pPr algn="ctr"/>
                      <a:endParaRPr lang="fa-IR" sz="800" b="1" dirty="0" smtClean="0">
                        <a:cs typeface="B Nazanin" panose="00000400000000000000" pitchFamily="2" charset="-78"/>
                      </a:endParaRPr>
                    </a:p>
                    <a:p>
                      <a:pPr algn="ctr"/>
                      <a:r>
                        <a:rPr lang="fa-IR" sz="1000" b="1" dirty="0" smtClean="0">
                          <a:cs typeface="B Nazanin" panose="00000400000000000000" pitchFamily="2" charset="-78"/>
                        </a:rPr>
                        <a:t>استراتژی</a:t>
                      </a:r>
                      <a:r>
                        <a:rPr lang="fa-IR" sz="1000" b="1" baseline="0" dirty="0" smtClean="0">
                          <a:cs typeface="B Nazanin" panose="00000400000000000000" pitchFamily="2" charset="-78"/>
                        </a:rPr>
                        <a:t> پدرانه( برای مشاغل ساده)</a:t>
                      </a:r>
                      <a:endParaRPr lang="en-US" sz="1000" b="1" dirty="0">
                        <a:cs typeface="B Nazanin" panose="00000400000000000000" pitchFamily="2" charset="-78"/>
                      </a:endParaRPr>
                    </a:p>
                  </a:txBody>
                  <a:tcPr marL="63305" marR="63305" marT="31652" marB="31652"/>
                </a:tc>
                <a:tc>
                  <a:txBody>
                    <a:bodyPr/>
                    <a:lstStyle/>
                    <a:p>
                      <a:pPr algn="ctr"/>
                      <a:endParaRPr lang="fa-IR" sz="800" b="1" dirty="0" smtClean="0">
                        <a:cs typeface="B Nazanin" panose="00000400000000000000" pitchFamily="2" charset="-78"/>
                      </a:endParaRPr>
                    </a:p>
                    <a:p>
                      <a:pPr algn="ctr"/>
                      <a:r>
                        <a:rPr lang="fa-IR" sz="1000" b="1" dirty="0" smtClean="0">
                          <a:cs typeface="B Nazanin" panose="00000400000000000000" pitchFamily="2" charset="-78"/>
                        </a:rPr>
                        <a:t>استراتژی متعهدانه(برای مشاغل اساسی</a:t>
                      </a:r>
                      <a:r>
                        <a:rPr lang="fa-IR" sz="1000" b="1" baseline="0" dirty="0" smtClean="0">
                          <a:cs typeface="B Nazanin" panose="00000400000000000000" pitchFamily="2" charset="-78"/>
                        </a:rPr>
                        <a:t> و پایه)</a:t>
                      </a:r>
                      <a:endParaRPr lang="en-US" sz="1000" b="1" dirty="0">
                        <a:cs typeface="B Nazanin" panose="00000400000000000000" pitchFamily="2" charset="-78"/>
                      </a:endParaRPr>
                    </a:p>
                  </a:txBody>
                  <a:tcPr marL="63305" marR="63305" marT="31652" marB="31652"/>
                </a:tc>
                <a:tc gridSpan="2">
                  <a:txBody>
                    <a:bodyPr/>
                    <a:lstStyle/>
                    <a:p>
                      <a:pPr algn="ctr"/>
                      <a:endParaRPr lang="fa-IR" sz="8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1000" b="1" dirty="0" smtClean="0">
                          <a:cs typeface="B Nazanin" panose="00000400000000000000" pitchFamily="2" charset="-78"/>
                        </a:rPr>
                        <a:t>محورهای  استراتژیک  زیرسیستم</a:t>
                      </a:r>
                      <a:r>
                        <a:rPr lang="fa-IR" sz="1000" b="1" baseline="0" dirty="0" smtClean="0">
                          <a:cs typeface="B Nazanin" panose="00000400000000000000" pitchFamily="2" charset="-78"/>
                        </a:rPr>
                        <a:t> ارزیابی عملکرد و پاداش</a:t>
                      </a:r>
                      <a:endParaRPr lang="en-US" sz="1000" b="1" dirty="0" smtClean="0">
                        <a:cs typeface="B Nazanin" panose="00000400000000000000" pitchFamily="2" charset="-78"/>
                      </a:endParaRPr>
                    </a:p>
                    <a:p>
                      <a:pPr algn="ctr"/>
                      <a:endParaRPr lang="en-US" sz="1000" b="1" dirty="0">
                        <a:cs typeface="B Nazanin" panose="00000400000000000000" pitchFamily="2" charset="-78"/>
                      </a:endParaRPr>
                    </a:p>
                  </a:txBody>
                  <a:tcPr marL="63305" marR="63305" marT="31652" marB="31652"/>
                </a:tc>
                <a:tc hMerge="1">
                  <a:txBody>
                    <a:bodyPr/>
                    <a:lstStyle/>
                    <a:p>
                      <a:endParaRPr lang="en-US" dirty="0"/>
                    </a:p>
                  </a:txBody>
                  <a:tcPr/>
                </a:tc>
                <a:extLst>
                  <a:ext uri="{0D108BD9-81ED-4DB2-BD59-A6C34878D82A}">
                    <a16:rowId xmlns:a16="http://schemas.microsoft.com/office/drawing/2014/main" xmlns="" val="2384877733"/>
                  </a:ext>
                </a:extLst>
              </a:tr>
              <a:tr h="206156">
                <a:tc>
                  <a:txBody>
                    <a:bodyPr/>
                    <a:lstStyle/>
                    <a:p>
                      <a:pPr algn="ctr"/>
                      <a:r>
                        <a:rPr lang="fa-IR" sz="800" b="1" dirty="0" smtClean="0">
                          <a:cs typeface="B Nazanin" panose="00000400000000000000" pitchFamily="2" charset="-78"/>
                        </a:rPr>
                        <a:t>داخلی </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مختلط، با تأکید بر داخلی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داخلی یا خارجی</a:t>
                      </a:r>
                      <a:endParaRPr lang="en-US" sz="800" b="1" dirty="0">
                        <a:cs typeface="B Nazanin" panose="00000400000000000000" pitchFamily="2" charset="-78"/>
                      </a:endParaRPr>
                    </a:p>
                  </a:txBody>
                  <a:tcPr marL="63305" marR="63305" marT="31652" marB="31652"/>
                </a:tc>
                <a:tc rowSpan="7">
                  <a:txBody>
                    <a:bodyPr/>
                    <a:lstStyle/>
                    <a:p>
                      <a:pPr algn="ctr"/>
                      <a:endParaRPr lang="fa-IR" sz="1000" b="1" dirty="0" smtClean="0">
                        <a:cs typeface="B Nazanin" panose="00000400000000000000" pitchFamily="2" charset="-78"/>
                      </a:endParaRPr>
                    </a:p>
                    <a:p>
                      <a:pPr algn="ctr"/>
                      <a:r>
                        <a:rPr lang="fa-IR" sz="1000" b="1" dirty="0" smtClean="0">
                          <a:cs typeface="B Nazanin" panose="00000400000000000000" pitchFamily="2" charset="-78"/>
                        </a:rPr>
                        <a:t>ویژگی</a:t>
                      </a:r>
                      <a:r>
                        <a:rPr lang="fa-IR" sz="1000" b="1" baseline="0" dirty="0" smtClean="0">
                          <a:cs typeface="B Nazanin" panose="00000400000000000000" pitchFamily="2" charset="-78"/>
                        </a:rPr>
                        <a:t> های اصلی</a:t>
                      </a:r>
                      <a:endParaRPr lang="en-US" sz="1000" b="1" dirty="0">
                        <a:cs typeface="B Nazanin" panose="00000400000000000000" pitchFamily="2" charset="-78"/>
                      </a:endParaRPr>
                    </a:p>
                  </a:txBody>
                  <a:tcPr marL="63305" marR="63305" marT="31652" marB="31652" vert="vert270"/>
                </a:tc>
                <a:extLst>
                  <a:ext uri="{0D108BD9-81ED-4DB2-BD59-A6C34878D82A}">
                    <a16:rowId xmlns:a16="http://schemas.microsoft.com/office/drawing/2014/main" xmlns="" val="1616422745"/>
                  </a:ext>
                </a:extLst>
              </a:tr>
              <a:tr h="206156">
                <a:tc>
                  <a:txBody>
                    <a:bodyPr/>
                    <a:lstStyle/>
                    <a:p>
                      <a:pPr algn="ctr"/>
                      <a:r>
                        <a:rPr lang="fa-IR" sz="800" b="1" dirty="0" smtClean="0">
                          <a:cs typeface="B Nazanin" panose="00000400000000000000" pitchFamily="2" charset="-78"/>
                        </a:rPr>
                        <a:t>مقداری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مقداری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میزان سهیم کردن در ریسک</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369315928"/>
                  </a:ext>
                </a:extLst>
              </a:tr>
              <a:tr h="206156">
                <a:tc>
                  <a:txBody>
                    <a:bodyPr/>
                    <a:lstStyle/>
                    <a:p>
                      <a:pPr algn="ctr"/>
                      <a:r>
                        <a:rPr lang="fa-IR" sz="800" b="1" dirty="0" smtClean="0">
                          <a:cs typeface="B Nazanin" panose="00000400000000000000" pitchFamily="2" charset="-78"/>
                        </a:rPr>
                        <a:t>تأکید بر ریسک پذیری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تشویق به ریسک پذیری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ریسک</a:t>
                      </a:r>
                      <a:r>
                        <a:rPr lang="fa-IR" sz="800" b="1" baseline="0" dirty="0" smtClean="0">
                          <a:cs typeface="B Nazanin" panose="00000400000000000000" pitchFamily="2" charset="-78"/>
                        </a:rPr>
                        <a:t> پذیری یا ریسک گریزی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3954062121"/>
                  </a:ext>
                </a:extLst>
              </a:tr>
              <a:tr h="206156">
                <a:tc>
                  <a:txBody>
                    <a:bodyPr/>
                    <a:lstStyle/>
                    <a:p>
                      <a:pPr algn="ctr"/>
                      <a:r>
                        <a:rPr lang="fa-IR" sz="800" b="1" dirty="0" smtClean="0">
                          <a:cs typeface="B Nazanin" panose="00000400000000000000" pitchFamily="2" charset="-78"/>
                        </a:rPr>
                        <a:t>تأکید نسبی بر پرداخت ثابت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تأکید متوسط</a:t>
                      </a:r>
                      <a:r>
                        <a:rPr lang="fa-IR" sz="800" b="1" baseline="0" dirty="0" smtClean="0">
                          <a:cs typeface="B Nazanin" panose="00000400000000000000" pitchFamily="2" charset="-78"/>
                        </a:rPr>
                        <a:t> بر پرداخت متعییر</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پرداخت متغییر</a:t>
                      </a:r>
                      <a:r>
                        <a:rPr lang="fa-IR" sz="800" b="1" baseline="0" dirty="0" smtClean="0">
                          <a:cs typeface="B Nazanin" panose="00000400000000000000" pitchFamily="2" charset="-78"/>
                        </a:rPr>
                        <a:t> یا ثابت</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1400937842"/>
                  </a:ext>
                </a:extLst>
              </a:tr>
              <a:tr h="206156">
                <a:tc>
                  <a:txBody>
                    <a:bodyPr/>
                    <a:lstStyle/>
                    <a:p>
                      <a:pPr algn="ctr"/>
                      <a:r>
                        <a:rPr lang="fa-IR" sz="800" b="1" dirty="0" smtClean="0">
                          <a:cs typeface="B Nazanin" panose="00000400000000000000" pitchFamily="2" charset="-78"/>
                        </a:rPr>
                        <a:t>مادی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معنوی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پرداخت مادی یا معنوی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2793779939"/>
                  </a:ext>
                </a:extLst>
              </a:tr>
              <a:tr h="206156">
                <a:tc>
                  <a:txBody>
                    <a:bodyPr/>
                    <a:lstStyle/>
                    <a:p>
                      <a:pPr algn="ctr"/>
                      <a:r>
                        <a:rPr lang="fa-IR" sz="800" b="1" dirty="0" smtClean="0">
                          <a:cs typeface="B Nazanin" panose="00000400000000000000" pitchFamily="2" charset="-78"/>
                        </a:rPr>
                        <a:t>نیمه متمرکز</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مختلط-</a:t>
                      </a:r>
                      <a:r>
                        <a:rPr lang="fa-IR" sz="800" b="1" baseline="0" dirty="0" smtClean="0">
                          <a:cs typeface="B Nazanin" panose="00000400000000000000" pitchFamily="2" charset="-78"/>
                        </a:rPr>
                        <a:t> متمرکز</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مدیریت پرداخت</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661227582"/>
                  </a:ext>
                </a:extLst>
              </a:tr>
              <a:tr h="206156">
                <a:tc>
                  <a:txBody>
                    <a:bodyPr/>
                    <a:lstStyle/>
                    <a:p>
                      <a:pPr algn="ctr"/>
                      <a:r>
                        <a:rPr lang="fa-IR" sz="800" b="1" dirty="0" smtClean="0">
                          <a:cs typeface="B Nazanin" panose="00000400000000000000" pitchFamily="2" charset="-78"/>
                        </a:rPr>
                        <a:t>محرمانه</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آشکار</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نحوه پرداخت</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3989705209"/>
                  </a:ext>
                </a:extLst>
              </a:tr>
              <a:tr h="206156">
                <a:tc>
                  <a:txBody>
                    <a:bodyPr/>
                    <a:lstStyle/>
                    <a:p>
                      <a:pPr algn="ctr"/>
                      <a:r>
                        <a:rPr lang="fa-IR" sz="800" b="1" dirty="0" smtClean="0">
                          <a:cs typeface="B Nazanin" panose="00000400000000000000" pitchFamily="2" charset="-78"/>
                        </a:rPr>
                        <a:t>شغ</a:t>
                      </a:r>
                      <a:r>
                        <a:rPr lang="fa-IR" sz="800" b="1" baseline="0" dirty="0" smtClean="0">
                          <a:cs typeface="B Nazanin" panose="00000400000000000000" pitchFamily="2" charset="-78"/>
                        </a:rPr>
                        <a:t>ل ومهارت ومیزان عملکرد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مهارت یا شایستگی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مبنای</a:t>
                      </a:r>
                      <a:r>
                        <a:rPr lang="fa-IR" sz="800" b="1" baseline="0" dirty="0" smtClean="0">
                          <a:cs typeface="B Nazanin" panose="00000400000000000000" pitchFamily="2" charset="-78"/>
                        </a:rPr>
                        <a:t> پرداخت</a:t>
                      </a:r>
                      <a:endParaRPr lang="en-US" sz="800" b="1" dirty="0">
                        <a:cs typeface="B Nazanin" panose="00000400000000000000" pitchFamily="2" charset="-78"/>
                      </a:endParaRPr>
                    </a:p>
                  </a:txBody>
                  <a:tcPr marL="63305" marR="63305" marT="31652" marB="31652"/>
                </a:tc>
                <a:tc rowSpan="2">
                  <a:txBody>
                    <a:bodyPr/>
                    <a:lstStyle/>
                    <a:p>
                      <a:pPr algn="ctr"/>
                      <a:r>
                        <a:rPr lang="fa-IR" sz="1000" b="1" dirty="0" smtClean="0">
                          <a:cs typeface="B Nazanin" panose="00000400000000000000" pitchFamily="2" charset="-78"/>
                        </a:rPr>
                        <a:t>برابری داخلی</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613638178"/>
                  </a:ext>
                </a:extLst>
              </a:tr>
              <a:tr h="206156">
                <a:tc>
                  <a:txBody>
                    <a:bodyPr/>
                    <a:lstStyle/>
                    <a:p>
                      <a:pPr algn="ctr"/>
                      <a:r>
                        <a:rPr lang="fa-IR" sz="800" b="1" dirty="0" smtClean="0">
                          <a:cs typeface="B Nazanin" panose="00000400000000000000" pitchFamily="2" charset="-78"/>
                        </a:rPr>
                        <a:t>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کم</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گروه های پرداخت</a:t>
                      </a:r>
                      <a:r>
                        <a:rPr lang="fa-IR" sz="800" b="1" baseline="0" dirty="0" smtClean="0">
                          <a:cs typeface="B Nazanin" panose="00000400000000000000" pitchFamily="2" charset="-78"/>
                        </a:rPr>
                        <a:t> زیاد یا کم</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1424577855"/>
                  </a:ext>
                </a:extLst>
              </a:tr>
              <a:tr h="358726">
                <a:tc>
                  <a:txBody>
                    <a:bodyPr/>
                    <a:lstStyle/>
                    <a:p>
                      <a:pPr algn="ctr"/>
                      <a:r>
                        <a:rPr lang="fa-IR" sz="800" b="1" dirty="0" smtClean="0">
                          <a:cs typeface="B Nazanin" panose="00000400000000000000" pitchFamily="2" charset="-78"/>
                        </a:rPr>
                        <a:t>برابر با بازار</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برابر با بازار</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مبنای پرداخت</a:t>
                      </a:r>
                      <a:endParaRPr lang="en-US" sz="800" b="1" dirty="0">
                        <a:cs typeface="B Nazanin" panose="00000400000000000000" pitchFamily="2" charset="-78"/>
                      </a:endParaRPr>
                    </a:p>
                  </a:txBody>
                  <a:tcPr marL="63305" marR="63305" marT="31652" marB="31652"/>
                </a:tc>
                <a:tc>
                  <a:txBody>
                    <a:bodyPr/>
                    <a:lstStyle/>
                    <a:p>
                      <a:pPr algn="ctr"/>
                      <a:r>
                        <a:rPr lang="fa-IR" sz="1000" b="1" dirty="0" smtClean="0">
                          <a:cs typeface="B Nazanin" panose="00000400000000000000" pitchFamily="2" charset="-78"/>
                        </a:rPr>
                        <a:t>برابری خارجی</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87486844"/>
                  </a:ext>
                </a:extLst>
              </a:tr>
              <a:tr h="206156">
                <a:tc>
                  <a:txBody>
                    <a:bodyPr/>
                    <a:lstStyle/>
                    <a:p>
                      <a:pPr algn="ctr"/>
                      <a:r>
                        <a:rPr lang="fa-IR" sz="800" b="1" dirty="0" smtClean="0">
                          <a:cs typeface="B Nazanin" panose="00000400000000000000" pitchFamily="2" charset="-78"/>
                        </a:rPr>
                        <a:t>عضویت و تا حدودی عملکرد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ارشدیت مهارت وعملکرد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مبنای</a:t>
                      </a:r>
                      <a:r>
                        <a:rPr lang="fa-IR" sz="800" b="1" baseline="0" dirty="0" smtClean="0">
                          <a:cs typeface="B Nazanin" panose="00000400000000000000" pitchFamily="2" charset="-78"/>
                        </a:rPr>
                        <a:t> پرداخت</a:t>
                      </a:r>
                      <a:endParaRPr lang="en-US" sz="800" b="1" dirty="0">
                        <a:cs typeface="B Nazanin" panose="00000400000000000000" pitchFamily="2" charset="-78"/>
                      </a:endParaRPr>
                    </a:p>
                  </a:txBody>
                  <a:tcPr marL="63305" marR="63305" marT="31652" marB="31652"/>
                </a:tc>
                <a:tc rowSpan="7">
                  <a:txBody>
                    <a:bodyPr/>
                    <a:lstStyle/>
                    <a:p>
                      <a:pPr algn="ctr"/>
                      <a:endParaRPr lang="fa-IR" sz="1000" b="1" dirty="0" smtClean="0">
                        <a:cs typeface="B Nazanin" panose="00000400000000000000" pitchFamily="2" charset="-78"/>
                      </a:endParaRPr>
                    </a:p>
                    <a:p>
                      <a:pPr algn="ctr"/>
                      <a:endParaRPr lang="fa-IR" sz="1000" b="1" dirty="0" smtClean="0">
                        <a:cs typeface="B Nazanin" panose="00000400000000000000" pitchFamily="2" charset="-78"/>
                      </a:endParaRPr>
                    </a:p>
                    <a:p>
                      <a:pPr algn="ctr"/>
                      <a:endParaRPr lang="fa-IR" sz="1000" b="1" dirty="0" smtClean="0">
                        <a:cs typeface="B Nazanin" panose="00000400000000000000" pitchFamily="2" charset="-78"/>
                      </a:endParaRPr>
                    </a:p>
                    <a:p>
                      <a:pPr algn="ctr"/>
                      <a:endParaRPr lang="fa-IR" sz="1000" b="1" dirty="0" smtClean="0">
                        <a:cs typeface="B Nazanin" panose="00000400000000000000" pitchFamily="2" charset="-78"/>
                      </a:endParaRPr>
                    </a:p>
                    <a:p>
                      <a:pPr algn="ctr"/>
                      <a:endParaRPr lang="fa-IR" sz="1000" b="1" dirty="0" smtClean="0">
                        <a:cs typeface="B Nazanin" panose="00000400000000000000" pitchFamily="2" charset="-78"/>
                      </a:endParaRPr>
                    </a:p>
                    <a:p>
                      <a:pPr algn="ctr"/>
                      <a:endParaRPr lang="fa-IR" sz="1000" b="1" dirty="0" smtClean="0">
                        <a:cs typeface="B Nazanin" panose="00000400000000000000" pitchFamily="2" charset="-78"/>
                      </a:endParaRPr>
                    </a:p>
                    <a:p>
                      <a:pPr algn="ctr"/>
                      <a:r>
                        <a:rPr lang="fa-IR" sz="1000" b="1" dirty="0" smtClean="0">
                          <a:cs typeface="B Nazanin" panose="00000400000000000000" pitchFamily="2" charset="-78"/>
                        </a:rPr>
                        <a:t>برابری کارکنان</a:t>
                      </a: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4294033946"/>
                  </a:ext>
                </a:extLst>
              </a:tr>
              <a:tr h="316523">
                <a:tc>
                  <a:txBody>
                    <a:bodyPr/>
                    <a:lstStyle/>
                    <a:p>
                      <a:pPr algn="ctr"/>
                      <a:r>
                        <a:rPr lang="fa-IR" sz="800" b="1" dirty="0" smtClean="0">
                          <a:cs typeface="B Nazanin" panose="00000400000000000000" pitchFamily="2" charset="-78"/>
                        </a:rPr>
                        <a:t>فردای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تا حدودی فردای، بیشتر گروهی</a:t>
                      </a:r>
                      <a:r>
                        <a:rPr lang="fa-IR" sz="800" b="1" baseline="0" dirty="0" smtClean="0">
                          <a:cs typeface="B Nazanin" panose="00000400000000000000" pitchFamily="2" charset="-78"/>
                        </a:rPr>
                        <a:t> و واحد یا سازمان</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پرداخت مبنی بر عملکرد فردی</a:t>
                      </a:r>
                      <a:r>
                        <a:rPr lang="fa-IR" sz="800" b="1" baseline="0" dirty="0" smtClean="0">
                          <a:cs typeface="B Nazanin" panose="00000400000000000000" pitchFamily="2" charset="-78"/>
                        </a:rPr>
                        <a:t> یا جمعی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2376627547"/>
                  </a:ext>
                </a:extLst>
              </a:tr>
              <a:tr h="316523">
                <a:tc>
                  <a:txBody>
                    <a:bodyPr/>
                    <a:lstStyle/>
                    <a:p>
                      <a:pPr algn="ctr"/>
                      <a:r>
                        <a:rPr lang="fa-IR" sz="800" b="1" dirty="0" smtClean="0">
                          <a:cs typeface="B Nazanin" panose="00000400000000000000" pitchFamily="2" charset="-78"/>
                        </a:rPr>
                        <a:t>مختلط وترجیحاً</a:t>
                      </a:r>
                      <a:r>
                        <a:rPr lang="fa-IR" sz="800" b="1" baseline="0" dirty="0" smtClean="0">
                          <a:cs typeface="B Nazanin" panose="00000400000000000000" pitchFamily="2" charset="-78"/>
                        </a:rPr>
                        <a:t> کوتاه مدت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بلند مدت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زمانبندی ارزیابی عملکرد پرداخت</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746655517"/>
                  </a:ext>
                </a:extLst>
              </a:tr>
              <a:tr h="316523">
                <a:tc>
                  <a:txBody>
                    <a:bodyPr/>
                    <a:lstStyle/>
                    <a:p>
                      <a:pPr algn="ctr"/>
                      <a:r>
                        <a:rPr lang="fa-IR" sz="800" b="1" dirty="0" smtClean="0">
                          <a:cs typeface="B Nazanin" panose="00000400000000000000" pitchFamily="2" charset="-78"/>
                        </a:rPr>
                        <a:t>تمرکز بر جایزه برای حمایت</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مختلط،</a:t>
                      </a:r>
                      <a:r>
                        <a:rPr lang="fa-IR" sz="800" b="1" baseline="0" dirty="0" smtClean="0">
                          <a:cs typeface="B Nazanin" panose="00000400000000000000" pitchFamily="2" charset="-78"/>
                        </a:rPr>
                        <a:t> با توجه بیشتر به شایستگی</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پرداخت انگیزشی مبتنی بر افزایش شایستگی</a:t>
                      </a:r>
                      <a:r>
                        <a:rPr lang="fa-IR" sz="800" b="1" baseline="0" dirty="0" smtClean="0">
                          <a:cs typeface="B Nazanin" panose="00000400000000000000" pitchFamily="2" charset="-78"/>
                        </a:rPr>
                        <a:t> یا جایزه</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1374704513"/>
                  </a:ext>
                </a:extLst>
              </a:tr>
              <a:tr h="316523">
                <a:tc>
                  <a:txBody>
                    <a:bodyPr/>
                    <a:lstStyle/>
                    <a:p>
                      <a:pPr algn="ctr"/>
                      <a:r>
                        <a:rPr lang="fa-IR" sz="800" b="1" dirty="0" smtClean="0">
                          <a:cs typeface="B Nazanin" panose="00000400000000000000" pitchFamily="2" charset="-78"/>
                        </a:rPr>
                        <a:t>متوسط</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بالا</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سطح شرایط پرداخت های انگیزشی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3622068490"/>
                  </a:ext>
                </a:extLst>
              </a:tr>
              <a:tr h="316523">
                <a:tc>
                  <a:txBody>
                    <a:bodyPr/>
                    <a:lstStyle/>
                    <a:p>
                      <a:pPr algn="ctr"/>
                      <a:r>
                        <a:rPr lang="fa-IR" sz="800" b="1" dirty="0" smtClean="0">
                          <a:cs typeface="B Nazanin" panose="00000400000000000000" pitchFamily="2" charset="-78"/>
                        </a:rPr>
                        <a:t>ضعیف</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بسیار بالا</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احتمال دستیابی به شرایط پرداخت های انگیزشی</a:t>
                      </a: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1180685726"/>
                  </a:ext>
                </a:extLst>
              </a:tr>
              <a:tr h="316523">
                <a:tc>
                  <a:txBody>
                    <a:bodyPr/>
                    <a:lstStyle/>
                    <a:p>
                      <a:pPr algn="ctr"/>
                      <a:r>
                        <a:rPr lang="fa-IR" sz="800" b="1" dirty="0" smtClean="0">
                          <a:cs typeface="B Nazanin" panose="00000400000000000000" pitchFamily="2" charset="-78"/>
                        </a:rPr>
                        <a:t>بسیار</a:t>
                      </a:r>
                      <a:r>
                        <a:rPr lang="fa-IR" sz="800" b="1" baseline="0" dirty="0" smtClean="0">
                          <a:cs typeface="B Nazanin" panose="00000400000000000000" pitchFamily="2" charset="-78"/>
                        </a:rPr>
                        <a:t> زیاد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خیلی کم</a:t>
                      </a:r>
                      <a:endParaRPr lang="en-US" sz="800" b="1" dirty="0">
                        <a:cs typeface="B Nazanin" panose="00000400000000000000" pitchFamily="2" charset="-78"/>
                      </a:endParaRPr>
                    </a:p>
                  </a:txBody>
                  <a:tcPr marL="63305" marR="63305" marT="31652" marB="3165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میزان پراخت های انگیزشی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2642470053"/>
                  </a:ext>
                </a:extLst>
              </a:tr>
              <a:tr h="316523">
                <a:tc>
                  <a:txBody>
                    <a:bodyPr/>
                    <a:lstStyle/>
                    <a:p>
                      <a:pPr algn="ctr"/>
                      <a:r>
                        <a:rPr lang="fa-IR" sz="800" b="1" dirty="0" smtClean="0">
                          <a:cs typeface="B Nazanin" panose="00000400000000000000" pitchFamily="2" charset="-78"/>
                        </a:rPr>
                        <a:t>مختلط</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ذهنی</a:t>
                      </a:r>
                      <a:endParaRPr lang="en-US" sz="800" b="1" dirty="0">
                        <a:cs typeface="B Nazanin" panose="00000400000000000000" pitchFamily="2" charset="-78"/>
                      </a:endParaRPr>
                    </a:p>
                  </a:txBody>
                  <a:tcPr marL="63305" marR="63305" marT="31652" marB="3165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عینی یا ذهنی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rowSpan="3">
                  <a:txBody>
                    <a:bodyPr/>
                    <a:lstStyle/>
                    <a:p>
                      <a:pPr algn="ctr"/>
                      <a:endParaRPr lang="fa-IR" sz="1000" b="1" dirty="0" smtClean="0">
                        <a:cs typeface="B Nazanin" panose="00000400000000000000" pitchFamily="2" charset="-78"/>
                      </a:endParaRPr>
                    </a:p>
                    <a:p>
                      <a:pPr algn="ctr"/>
                      <a:endParaRPr lang="fa-IR" sz="1000" b="1" dirty="0" smtClean="0">
                        <a:cs typeface="B Nazanin" panose="00000400000000000000" pitchFamily="2" charset="-78"/>
                      </a:endParaRPr>
                    </a:p>
                    <a:p>
                      <a:pPr marL="0" marR="0" indent="0" algn="ctr" defTabSz="685800" rtl="0" eaLnBrk="1" fontAlgn="auto" latinLnBrk="0" hangingPunct="1">
                        <a:lnSpc>
                          <a:spcPct val="100000"/>
                        </a:lnSpc>
                        <a:spcBef>
                          <a:spcPts val="0"/>
                        </a:spcBef>
                        <a:spcAft>
                          <a:spcPts val="0"/>
                        </a:spcAft>
                        <a:buClrTx/>
                        <a:buSzTx/>
                        <a:buFontTx/>
                        <a:buNone/>
                        <a:tabLst/>
                        <a:defRPr/>
                      </a:pPr>
                      <a:r>
                        <a:rPr lang="fa-IR" sz="1000" b="1" dirty="0" smtClean="0">
                          <a:cs typeface="B Nazanin" panose="00000400000000000000" pitchFamily="2" charset="-78"/>
                        </a:rPr>
                        <a:t>ارزیابی عملکرد</a:t>
                      </a:r>
                      <a:endParaRPr lang="en-US" sz="1000" b="1" dirty="0" smtClean="0">
                        <a:cs typeface="B Nazanin" panose="00000400000000000000" pitchFamily="2" charset="-78"/>
                      </a:endParaRPr>
                    </a:p>
                    <a:p>
                      <a:pPr algn="ctr"/>
                      <a:endParaRPr lang="en-US" sz="1000" b="1" dirty="0">
                        <a:cs typeface="B Nazanin" panose="00000400000000000000" pitchFamily="2" charset="-78"/>
                      </a:endParaRPr>
                    </a:p>
                  </a:txBody>
                  <a:tcPr marL="63305" marR="63305" marT="31652" marB="31652"/>
                </a:tc>
                <a:extLst>
                  <a:ext uri="{0D108BD9-81ED-4DB2-BD59-A6C34878D82A}">
                    <a16:rowId xmlns:a16="http://schemas.microsoft.com/office/drawing/2014/main" xmlns="" val="3523927074"/>
                  </a:ext>
                </a:extLst>
              </a:tr>
              <a:tr h="316523">
                <a:tc>
                  <a:txBody>
                    <a:bodyPr/>
                    <a:lstStyle/>
                    <a:p>
                      <a:pPr algn="ctr"/>
                      <a:r>
                        <a:rPr lang="fa-IR" sz="800" b="1" dirty="0" smtClean="0">
                          <a:cs typeface="B Nazanin" panose="00000400000000000000" pitchFamily="2" charset="-78"/>
                        </a:rPr>
                        <a:t>مختلط متمایل به مطلق</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مختلط- متمایل به نسبی</a:t>
                      </a:r>
                      <a:endParaRPr lang="en-US" sz="800" b="1" dirty="0">
                        <a:cs typeface="B Nazanin" panose="00000400000000000000" pitchFamily="2" charset="-78"/>
                      </a:endParaRPr>
                    </a:p>
                  </a:txBody>
                  <a:tcPr marL="63305" marR="63305" marT="31652" marB="3165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مطلق یا نسبی</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886743951"/>
                  </a:ext>
                </a:extLst>
              </a:tr>
              <a:tr h="316523">
                <a:tc>
                  <a:txBody>
                    <a:bodyPr/>
                    <a:lstStyle/>
                    <a:p>
                      <a:pPr algn="ctr"/>
                      <a:r>
                        <a:rPr lang="fa-IR" sz="800" b="1" dirty="0" smtClean="0">
                          <a:cs typeface="B Nazanin" panose="00000400000000000000" pitchFamily="2" charset="-78"/>
                        </a:rPr>
                        <a:t>آزاد</a:t>
                      </a:r>
                      <a:endParaRPr lang="en-US" sz="800" b="1" dirty="0">
                        <a:cs typeface="B Nazanin" panose="00000400000000000000" pitchFamily="2" charset="-78"/>
                      </a:endParaRPr>
                    </a:p>
                  </a:txBody>
                  <a:tcPr marL="63305" marR="63305" marT="31652" marB="31652"/>
                </a:tc>
                <a:tc>
                  <a:txBody>
                    <a:bodyPr/>
                    <a:lstStyle/>
                    <a:p>
                      <a:pPr algn="ctr"/>
                      <a:r>
                        <a:rPr lang="fa-IR" sz="800" b="1" dirty="0" smtClean="0">
                          <a:cs typeface="B Nazanin" panose="00000400000000000000" pitchFamily="2" charset="-78"/>
                        </a:rPr>
                        <a:t>آزاد</a:t>
                      </a:r>
                      <a:endParaRPr lang="en-US" sz="800" b="1" dirty="0">
                        <a:cs typeface="B Nazanin" panose="00000400000000000000" pitchFamily="2" charset="-78"/>
                      </a:endParaRPr>
                    </a:p>
                  </a:txBody>
                  <a:tcPr marL="63305" marR="63305" marT="31652" marB="31652"/>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a-IR" sz="800" b="1" dirty="0" smtClean="0">
                          <a:cs typeface="B Nazanin" panose="00000400000000000000" pitchFamily="2" charset="-78"/>
                        </a:rPr>
                        <a:t>توزیع</a:t>
                      </a:r>
                      <a:r>
                        <a:rPr lang="fa-IR" sz="800" b="1" baseline="0" dirty="0" smtClean="0">
                          <a:cs typeface="B Nazanin" panose="00000400000000000000" pitchFamily="2" charset="-78"/>
                        </a:rPr>
                        <a:t> اجباری یا آزاد</a:t>
                      </a:r>
                      <a:endParaRPr lang="en-US" sz="800" b="1" dirty="0" smtClean="0">
                        <a:cs typeface="B Nazanin" panose="00000400000000000000" pitchFamily="2" charset="-78"/>
                      </a:endParaRPr>
                    </a:p>
                    <a:p>
                      <a:pPr algn="ctr"/>
                      <a:endParaRPr lang="en-US" sz="800" b="1" dirty="0">
                        <a:cs typeface="B Nazanin" panose="00000400000000000000" pitchFamily="2" charset="-78"/>
                      </a:endParaRPr>
                    </a:p>
                  </a:txBody>
                  <a:tcPr marL="63305" marR="63305" marT="31652" marB="31652"/>
                </a:tc>
                <a:tc vMerge="1">
                  <a:txBody>
                    <a:bodyPr/>
                    <a:lstStyle/>
                    <a:p>
                      <a:endParaRPr lang="en-US" dirty="0"/>
                    </a:p>
                  </a:txBody>
                  <a:tcPr/>
                </a:tc>
                <a:extLst>
                  <a:ext uri="{0D108BD9-81ED-4DB2-BD59-A6C34878D82A}">
                    <a16:rowId xmlns:a16="http://schemas.microsoft.com/office/drawing/2014/main" xmlns="" val="3203393348"/>
                  </a:ext>
                </a:extLst>
              </a:tr>
            </a:tbl>
          </a:graphicData>
        </a:graphic>
      </p:graphicFrame>
    </p:spTree>
    <p:extLst>
      <p:ext uri="{BB962C8B-B14F-4D97-AF65-F5344CB8AC3E}">
        <p14:creationId xmlns:p14="http://schemas.microsoft.com/office/powerpoint/2010/main" val="6989406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4946948" y="2716114"/>
            <a:ext cx="4261597" cy="2386494"/>
          </a:xfrm>
          <a:prstGeom prst="rect">
            <a:avLst/>
          </a:prstGeom>
        </p:spPr>
      </p:pic>
    </p:spTree>
    <p:extLst>
      <p:ext uri="{BB962C8B-B14F-4D97-AF65-F5344CB8AC3E}">
        <p14:creationId xmlns:p14="http://schemas.microsoft.com/office/powerpoint/2010/main" val="125263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smtClean="0">
                <a:cs typeface="B Zar" panose="00000400000000000000" pitchFamily="2" charset="-78"/>
              </a:rPr>
              <a:t>1) بررسی نیروی انسانی موجود در سازمان در بخش اداری از نظر </a:t>
            </a:r>
            <a:r>
              <a:rPr lang="fa-IR" smtClean="0">
                <a:solidFill>
                  <a:srgbClr val="00B0F0"/>
                </a:solidFill>
                <a:cs typeface="B Zar" panose="00000400000000000000" pitchFamily="2" charset="-78"/>
              </a:rPr>
              <a:t>فنی، ادراکی و انسانی</a:t>
            </a:r>
          </a:p>
          <a:p>
            <a:r>
              <a:rPr lang="fa-IR" smtClean="0">
                <a:cs typeface="B Zar" panose="00000400000000000000" pitchFamily="2" charset="-78"/>
              </a:rPr>
              <a:t>2) کشف میزان پاشخگویی این منابع انسانی به نیازها و خواسته های سازمان و دریافت کنندگان خدمات</a:t>
            </a:r>
          </a:p>
          <a:p>
            <a:r>
              <a:rPr lang="fa-IR" smtClean="0">
                <a:cs typeface="B Zar" panose="00000400000000000000" pitchFamily="2" charset="-78"/>
              </a:rPr>
              <a:t>3) بررسی کاستی ها و مزایای نیروی انسانی موجود و ارائه راهکار نه منظور برنامه ریزی توسعه ای  و آموزشی در جهت پاسخ گویی به نیازها و خواسته های ارضا نشده</a:t>
            </a:r>
          </a:p>
          <a:p>
            <a:r>
              <a:rPr lang="fa-IR" smtClean="0">
                <a:cs typeface="B Zar" panose="00000400000000000000" pitchFamily="2" charset="-78"/>
              </a:rPr>
              <a:t>4) تعیین ویژگی های مورد نیاز نیروی انسانی به منظور بهبود و توسعه مستمر</a:t>
            </a:r>
          </a:p>
          <a:p>
            <a:r>
              <a:rPr lang="fa-IR" smtClean="0">
                <a:cs typeface="B Zar" panose="00000400000000000000" pitchFamily="2" charset="-78"/>
              </a:rPr>
              <a:t>5) بررسی میزان کارایی رویکرد </a:t>
            </a:r>
            <a:r>
              <a:rPr lang="en-US" smtClean="0">
                <a:cs typeface="B Zar" panose="00000400000000000000" pitchFamily="2" charset="-78"/>
              </a:rPr>
              <a:t>QFD</a:t>
            </a:r>
            <a:r>
              <a:rPr lang="fa-IR" smtClean="0">
                <a:cs typeface="B Zar" panose="00000400000000000000" pitchFamily="2" charset="-78"/>
              </a:rPr>
              <a:t> در فرایند تدوین استراتژی</a:t>
            </a:r>
          </a:p>
          <a:p>
            <a:r>
              <a:rPr lang="fa-IR" smtClean="0">
                <a:cs typeface="B Zar" panose="00000400000000000000" pitchFamily="2" charset="-78"/>
              </a:rPr>
              <a:t>در این قسمت با هدف مانوس شدن خواننده با </a:t>
            </a:r>
            <a:r>
              <a:rPr lang="fa-IR" smtClean="0">
                <a:cs typeface="B Zar" panose="00000400000000000000" pitchFamily="2" charset="-78"/>
              </a:rPr>
              <a:t>ادبیات </a:t>
            </a:r>
            <a:r>
              <a:rPr lang="fa-IR" smtClean="0">
                <a:cs typeface="B Zar" panose="00000400000000000000" pitchFamily="2" charset="-78"/>
              </a:rPr>
              <a:t>موضوع برنامه </a:t>
            </a:r>
            <a:r>
              <a:rPr lang="fa-IR" smtClean="0">
                <a:cs typeface="B Zar" panose="00000400000000000000" pitchFamily="2" charset="-78"/>
              </a:rPr>
              <a:t>ریزی </a:t>
            </a:r>
            <a:r>
              <a:rPr lang="fa-IR" smtClean="0">
                <a:cs typeface="B Zar" panose="00000400000000000000" pitchFamily="2" charset="-78"/>
              </a:rPr>
              <a:t>استراتژیک منابع انسانی با استفاده از  </a:t>
            </a:r>
            <a:r>
              <a:rPr lang="fa-IR" smtClean="0">
                <a:cs typeface="B Zar" panose="00000400000000000000" pitchFamily="2" charset="-78"/>
              </a:rPr>
              <a:t>رویکرد </a:t>
            </a:r>
            <a:r>
              <a:rPr lang="en-US" smtClean="0">
                <a:cs typeface="B Zar" panose="00000400000000000000" pitchFamily="2" charset="-78"/>
              </a:rPr>
              <a:t>QFD</a:t>
            </a:r>
            <a:r>
              <a:rPr lang="fa-IR" smtClean="0">
                <a:cs typeface="B Zar" panose="00000400000000000000" pitchFamily="2" charset="-78"/>
              </a:rPr>
              <a:t> به بیان تعاریفی مختصر راجع به هر یک از این موضوعات پرداخته می شود. </a:t>
            </a:r>
            <a:endParaRPr lang="fa-IR">
              <a:cs typeface="B Zar" panose="00000400000000000000" pitchFamily="2" charset="-78"/>
            </a:endParaRPr>
          </a:p>
        </p:txBody>
      </p:sp>
    </p:spTree>
    <p:extLst>
      <p:ext uri="{BB962C8B-B14F-4D97-AF65-F5344CB8AC3E}">
        <p14:creationId xmlns:p14="http://schemas.microsoft.com/office/powerpoint/2010/main" val="21301525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smtClean="0">
                <a:solidFill>
                  <a:srgbClr val="FF0000"/>
                </a:solidFill>
                <a:cs typeface="B Zar" panose="00000400000000000000" pitchFamily="2" charset="-78"/>
              </a:rPr>
              <a:t>خلاصه و نتایج</a:t>
            </a:r>
            <a:endParaRPr lang="fa-IR" sz="4800"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یکی از ویژگی های پایدار و قابل توجه در سازمان های موفق امروزی اتخاذ تصمیمات کوتاه مدت در قالب استراتژی های سازمانی پویا، سنجیده و بلند مدت می باشد. تشکیل استراتژی های پویای مابع انسانی به تداوم مزیت رقابتی در سازمان کمک کرده و از عهده چالش های فرا روی ناشی از تغییرات اجتماعی تکنولوژیکی و اقتصادی بر می آید. </a:t>
            </a:r>
          </a:p>
          <a:p>
            <a:r>
              <a:rPr lang="fa-IR" smtClean="0">
                <a:cs typeface="B Zar" panose="00000400000000000000" pitchFamily="2" charset="-78"/>
              </a:rPr>
              <a:t>اما </a:t>
            </a:r>
            <a:r>
              <a:rPr lang="en-US" smtClean="0">
                <a:cs typeface="B Zar" panose="00000400000000000000" pitchFamily="2" charset="-78"/>
              </a:rPr>
              <a:t>QFD</a:t>
            </a:r>
            <a:r>
              <a:rPr lang="fa-IR" smtClean="0">
                <a:cs typeface="B Zar" panose="00000400000000000000" pitchFamily="2" charset="-78"/>
              </a:rPr>
              <a:t> رویکردی است که همزمان ویژگی های موضوع مورد نظر را که در این جا منابع انسانی می باشد با خواسته ها از منابع  انسانی تطابق می دهد. در این رویکرد، از ضرب اولویت خواسته ها در ویژگی ها و جمعو تقسیم آنها میانگینی به دست می آید که بر مبنای آن می توان تعیین نمود چه ویژگی هایی بر اساس اولویت از اهمیت زیادی برخوردار می باشند. </a:t>
            </a:r>
            <a:endParaRPr lang="fa-IR">
              <a:cs typeface="B Zar" panose="00000400000000000000" pitchFamily="2" charset="-78"/>
            </a:endParaRPr>
          </a:p>
        </p:txBody>
      </p:sp>
    </p:spTree>
    <p:extLst>
      <p:ext uri="{BB962C8B-B14F-4D97-AF65-F5344CB8AC3E}">
        <p14:creationId xmlns:p14="http://schemas.microsoft.com/office/powerpoint/2010/main" val="24115187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مقاله با بازنگری فرایند </a:t>
            </a:r>
            <a:r>
              <a:rPr lang="en-US" smtClean="0">
                <a:cs typeface="B Zar" panose="00000400000000000000" pitchFamily="2" charset="-78"/>
              </a:rPr>
              <a:t>QFD</a:t>
            </a:r>
            <a:r>
              <a:rPr lang="fa-IR" smtClean="0">
                <a:cs typeface="B Zar" panose="00000400000000000000" pitchFamily="2" charset="-78"/>
              </a:rPr>
              <a:t> و تدوین استراتژی منابع انسانی  آغاز شد. سپس شناسایی نیازهای مصرف کنندگان (استفاده کنندگان) را مطرح گردید. سرانجام تدوین استراتژی منابع انسانی در راستای تحقق استراتژی های وظیفه ای و کاری  و سازمانی مورد بحث و بررسی قرار </a:t>
            </a:r>
            <a:r>
              <a:rPr lang="fa-IR" smtClean="0">
                <a:cs typeface="B Zar" panose="00000400000000000000" pitchFamily="2" charset="-78"/>
              </a:rPr>
              <a:t>گرفت.  </a:t>
            </a:r>
            <a:r>
              <a:rPr lang="fa-IR" smtClean="0">
                <a:cs typeface="B Zar" panose="00000400000000000000" pitchFamily="2" charset="-78"/>
              </a:rPr>
              <a:t>این مطالعه همچنین تدوین استراتژی منابع انسانی و رویکرد </a:t>
            </a:r>
            <a:r>
              <a:rPr lang="en-US" smtClean="0">
                <a:cs typeface="B Zar" panose="00000400000000000000" pitchFamily="2" charset="-78"/>
              </a:rPr>
              <a:t>QFD</a:t>
            </a:r>
            <a:r>
              <a:rPr lang="fa-IR" smtClean="0">
                <a:cs typeface="B Zar" panose="00000400000000000000" pitchFamily="2" charset="-78"/>
              </a:rPr>
              <a:t> را برای تعمیم رویکرد عملی جهت تدوین استراتژی منابع انسانی و رویکرد </a:t>
            </a:r>
            <a:r>
              <a:rPr lang="en-US" smtClean="0">
                <a:cs typeface="B Zar" panose="00000400000000000000" pitchFamily="2" charset="-78"/>
              </a:rPr>
              <a:t>QFD</a:t>
            </a:r>
            <a:r>
              <a:rPr lang="fa-IR" smtClean="0">
                <a:cs typeface="B Zar" panose="00000400000000000000" pitchFamily="2" charset="-78"/>
              </a:rPr>
              <a:t> را برای تعمیم رویکردی عملی جهت تدوین استراتژی منابع انسانی با یکدیگر ترکیب کرده و در نهایت پس از استخراج نتایج بر اساس ویژگی های اساسی منابع اسنانی به تدوین استراتژی منابع انسانی در سازمان حمل و نقل و پایانه های کشور پرداخت. </a:t>
            </a:r>
            <a:endParaRPr lang="fa-IR">
              <a:cs typeface="B Zar" panose="00000400000000000000" pitchFamily="2" charset="-78"/>
            </a:endParaRPr>
          </a:p>
        </p:txBody>
      </p:sp>
    </p:spTree>
    <p:extLst>
      <p:ext uri="{BB962C8B-B14F-4D97-AF65-F5344CB8AC3E}">
        <p14:creationId xmlns:p14="http://schemas.microsoft.com/office/powerpoint/2010/main" val="30005591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انتها با استفاده از جدول تفاوت گزینه های استراتژی منابع انسانی از لحاظ ویژگی های مورد انتظار از کارکنان(جدول هدف) در مورد هر یک از زیر سیستم های تامین نیروی انسای و نیز ارزیابی عملکرد- پاداش توصیه های کلی انجام گرفت. پس از ان به ریز جزییات پرداخته شد. </a:t>
            </a:r>
          </a:p>
          <a:p>
            <a:r>
              <a:rPr lang="fa-IR" smtClean="0">
                <a:cs typeface="B Zar" panose="00000400000000000000" pitchFamily="2" charset="-78"/>
              </a:rPr>
              <a:t>آنچه از این پروژه به دست آمد پیشنهاد استفاده از استراتزی متعهد برای نیروهای متخصص و استفاده از </a:t>
            </a:r>
            <a:r>
              <a:rPr lang="fa-IR" smtClean="0">
                <a:cs typeface="B Zar" panose="00000400000000000000" pitchFamily="2" charset="-78"/>
              </a:rPr>
              <a:t>استراژی </a:t>
            </a:r>
            <a:r>
              <a:rPr lang="fa-IR" smtClean="0">
                <a:cs typeface="B Zar" panose="00000400000000000000" pitchFamily="2" charset="-78"/>
              </a:rPr>
              <a:t>پدرانه برای نیروهای ساده و ستادی است. در جداول بالا به صورت مشروح نحوه عملکرد متناسب سازمان و مدیریت در هر یک توضیح داده شده است.  </a:t>
            </a:r>
            <a:endParaRPr lang="fa-IR">
              <a:cs typeface="B Zar" panose="00000400000000000000" pitchFamily="2" charset="-78"/>
            </a:endParaRPr>
          </a:p>
        </p:txBody>
      </p:sp>
    </p:spTree>
    <p:extLst>
      <p:ext uri="{BB962C8B-B14F-4D97-AF65-F5344CB8AC3E}">
        <p14:creationId xmlns:p14="http://schemas.microsoft.com/office/powerpoint/2010/main" val="221781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00B0F0"/>
                </a:solidFill>
                <a:cs typeface="B Zar" panose="00000400000000000000" pitchFamily="2" charset="-78"/>
              </a:rPr>
              <a:t>استراتژی منابع انسانی</a:t>
            </a:r>
            <a:endParaRPr lang="fa-IR">
              <a:solidFill>
                <a:srgbClr val="00B0F0"/>
              </a:solidFill>
              <a:cs typeface="B Zar" panose="00000400000000000000" pitchFamily="2" charset="-78"/>
            </a:endParaRPr>
          </a:p>
        </p:txBody>
      </p:sp>
      <p:sp>
        <p:nvSpPr>
          <p:cNvPr id="3" name="Content Placeholder 2"/>
          <p:cNvSpPr>
            <a:spLocks noGrp="1"/>
          </p:cNvSpPr>
          <p:nvPr>
            <p:ph idx="1"/>
          </p:nvPr>
        </p:nvSpPr>
        <p:spPr>
          <a:xfrm>
            <a:off x="3534770" y="1825625"/>
            <a:ext cx="7819030" cy="4351338"/>
          </a:xfrm>
        </p:spPr>
        <p:txBody>
          <a:bodyPr>
            <a:normAutofit lnSpcReduction="10000"/>
          </a:bodyPr>
          <a:lstStyle/>
          <a:p>
            <a:pPr algn="just"/>
            <a:r>
              <a:rPr lang="fa-IR" smtClean="0">
                <a:cs typeface="B Zar" panose="00000400000000000000" pitchFamily="2" charset="-78"/>
              </a:rPr>
              <a:t>مدیریت استراتژیک (</a:t>
            </a:r>
            <a:r>
              <a:rPr lang="en-US" smtClean="0">
                <a:cs typeface="B Zar" panose="00000400000000000000" pitchFamily="2" charset="-78"/>
              </a:rPr>
              <a:t>STRATEGIC MAANGMENT</a:t>
            </a:r>
            <a:r>
              <a:rPr lang="fa-IR" smtClean="0">
                <a:cs typeface="B Zar" panose="00000400000000000000" pitchFamily="2" charset="-78"/>
              </a:rPr>
              <a:t>) بر نظارت و ارزیابی فرصت ها و تهدید های خارجی در سایه توجه به نقاط قوت و ضعف یک شرکت تاکید دارد  فرد آر دیوید معتقد است مدیریت استراتژیک عبارت است از هنر و علم تدوین اجرا و ارزیابی تصمیمات چندگانه ای که سازمان را قادر می سازد به هدف های بلند مدت خود دست یابد. </a:t>
            </a:r>
          </a:p>
          <a:p>
            <a:pPr algn="just"/>
            <a:r>
              <a:rPr lang="fa-IR" smtClean="0">
                <a:cs typeface="B Zar" panose="00000400000000000000" pitchFamily="2" charset="-78"/>
              </a:rPr>
              <a:t>تدوین استراتژی(</a:t>
            </a:r>
            <a:r>
              <a:rPr lang="en-US" smtClean="0">
                <a:cs typeface="B Zar" panose="00000400000000000000" pitchFamily="2" charset="-78"/>
              </a:rPr>
              <a:t>Strategy making</a:t>
            </a:r>
            <a:r>
              <a:rPr lang="fa-IR" smtClean="0">
                <a:cs typeface="B Zar" panose="00000400000000000000" pitchFamily="2" charset="-78"/>
              </a:rPr>
              <a:t>) به عنوان گام اول برنامه ریزی استراتژیک عبارتت است از شناسایی عوامل محیطی خارجی سازمان شامل تهدیدات و فرصت های محیط بیرونی  و نیز کشف عوامل داخل سازمانی مانند قوت ها و ضعف های سازمانف تعیین هدف های بلند مدت، در  نظر گرفتن استراتژی ها گوناگون وو انتخاب استراتژی های خاص در فعالیت ها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08190" y="1825625"/>
            <a:ext cx="2505075" cy="2505075"/>
          </a:xfrm>
          <a:prstGeom prst="rect">
            <a:avLst/>
          </a:prstGeom>
        </p:spPr>
      </p:pic>
      <p:sp>
        <p:nvSpPr>
          <p:cNvPr id="5" name="TextBox 4"/>
          <p:cNvSpPr txBox="1"/>
          <p:nvPr/>
        </p:nvSpPr>
        <p:spPr>
          <a:xfrm>
            <a:off x="1378425" y="4694830"/>
            <a:ext cx="1487606" cy="369332"/>
          </a:xfrm>
          <a:prstGeom prst="rect">
            <a:avLst/>
          </a:prstGeom>
          <a:noFill/>
        </p:spPr>
        <p:txBody>
          <a:bodyPr wrap="square" rtlCol="1">
            <a:spAutoFit/>
          </a:bodyPr>
          <a:lstStyle/>
          <a:p>
            <a:pPr algn="ctr"/>
            <a:r>
              <a:rPr lang="fa-IR" smtClean="0">
                <a:solidFill>
                  <a:srgbClr val="00B0F0"/>
                </a:solidFill>
                <a:cs typeface="B Zar" panose="00000400000000000000" pitchFamily="2" charset="-78"/>
              </a:rPr>
              <a:t>فرد آر دیوید</a:t>
            </a:r>
            <a:endParaRPr lang="fa-IR">
              <a:solidFill>
                <a:srgbClr val="00B0F0"/>
              </a:solidFill>
              <a:cs typeface="B Zar" panose="00000400000000000000" pitchFamily="2" charset="-78"/>
            </a:endParaRPr>
          </a:p>
        </p:txBody>
      </p:sp>
    </p:spTree>
    <p:extLst>
      <p:ext uri="{BB962C8B-B14F-4D97-AF65-F5344CB8AC3E}">
        <p14:creationId xmlns:p14="http://schemas.microsoft.com/office/powerpoint/2010/main" val="315118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اما موضوع تدوین استراتژی در مقاله فعلی، منابع انسانی می باشد. منبعی که اهمیت خود را در سال های اخیر بر همگان روشن ساخته  باعث ایجاد مزیت رقابتی در بسیاری از سازمان ها گردیده است. </a:t>
            </a:r>
          </a:p>
          <a:p>
            <a:r>
              <a:rPr lang="fa-IR" smtClean="0">
                <a:cs typeface="B Zar" panose="00000400000000000000" pitchFamily="2" charset="-78"/>
              </a:rPr>
              <a:t>مدیریت منابع انسانی را شناسایی اتخاب، استخدام و تربیت  و پرورش نیروی انسانی به منظور نیل به اهداف سازمان تعریف کرده اند. از سوی دیگر برای مدیریت منابع انسانی مجموعه ای از نتایج را بیان نموده اند که عبارت است از: </a:t>
            </a:r>
          </a:p>
          <a:p>
            <a:r>
              <a:rPr lang="fa-IR" smtClean="0">
                <a:cs typeface="B Zar" panose="00000400000000000000" pitchFamily="2" charset="-78"/>
              </a:rPr>
              <a:t>1- تولید و کارایی بیشتر</a:t>
            </a:r>
          </a:p>
          <a:p>
            <a:r>
              <a:rPr lang="fa-IR" smtClean="0">
                <a:cs typeface="B Zar" panose="00000400000000000000" pitchFamily="2" charset="-78"/>
              </a:rPr>
              <a:t>2- افزایش کیفیت زندگی کاری کارکنان</a:t>
            </a:r>
          </a:p>
          <a:p>
            <a:r>
              <a:rPr lang="fa-IR" smtClean="0">
                <a:cs typeface="B Zar" panose="00000400000000000000" pitchFamily="2" charset="-78"/>
              </a:rPr>
              <a:t>3- ایجاد جوی مساعد و مطلوب در سازمان</a:t>
            </a:r>
            <a:endParaRPr lang="fa-IR">
              <a:cs typeface="B Zar" panose="00000400000000000000" pitchFamily="2" charset="-78"/>
            </a:endParaRPr>
          </a:p>
        </p:txBody>
      </p:sp>
    </p:spTree>
    <p:extLst>
      <p:ext uri="{BB962C8B-B14F-4D97-AF65-F5344CB8AC3E}">
        <p14:creationId xmlns:p14="http://schemas.microsoft.com/office/powerpoint/2010/main" val="1273277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استراتژی منابع  </a:t>
            </a:r>
            <a:r>
              <a:rPr lang="fa-IR">
                <a:cs typeface="B Zar" panose="00000400000000000000" pitchFamily="2" charset="-78"/>
              </a:rPr>
              <a:t>انسانی </a:t>
            </a:r>
            <a:r>
              <a:rPr lang="fa-IR" smtClean="0">
                <a:cs typeface="B Zar" panose="00000400000000000000" pitchFamily="2" charset="-78"/>
              </a:rPr>
              <a:t>به این سوال پاسخ می دهد که آیا شرکت یا سازمان باید تعداد زیادی نیروی کم مهارت را برای انجام کارهای تکراری </a:t>
            </a:r>
            <a:r>
              <a:rPr lang="fa-IR" smtClean="0">
                <a:cs typeface="B Zar" panose="00000400000000000000" pitchFamily="2" charset="-78"/>
              </a:rPr>
              <a:t>استخدام </a:t>
            </a:r>
            <a:r>
              <a:rPr lang="fa-IR" smtClean="0">
                <a:cs typeface="B Zar" panose="00000400000000000000" pitchFamily="2" charset="-78"/>
              </a:rPr>
              <a:t>کند و پس از آن پایان کار </a:t>
            </a:r>
            <a:r>
              <a:rPr lang="fa-IR" smtClean="0">
                <a:cs typeface="B Zar" panose="00000400000000000000" pitchFamily="2" charset="-78"/>
              </a:rPr>
              <a:t>آنان </a:t>
            </a:r>
            <a:r>
              <a:rPr lang="fa-IR" smtClean="0">
                <a:cs typeface="B Zar" panose="00000400000000000000" pitchFamily="2" charset="-78"/>
              </a:rPr>
              <a:t>را اخراج کند یا از افراد  کارآموزده و ماهر در بلند  مدت استفاده کند. </a:t>
            </a:r>
            <a:endParaRPr lang="fa-IR">
              <a:cs typeface="B Zar" panose="00000400000000000000" pitchFamily="2" charset="-78"/>
            </a:endParaRPr>
          </a:p>
        </p:txBody>
      </p:sp>
      <p:sp>
        <p:nvSpPr>
          <p:cNvPr id="4" name="Flowchart: Process 3"/>
          <p:cNvSpPr/>
          <p:nvPr/>
        </p:nvSpPr>
        <p:spPr>
          <a:xfrm>
            <a:off x="2074460" y="4176215"/>
            <a:ext cx="2442949" cy="9007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a:solidFill>
                  <a:srgbClr val="00B0F0"/>
                </a:solidFill>
                <a:cs typeface="B Zar" panose="00000400000000000000" pitchFamily="2" charset="-78"/>
              </a:rPr>
              <a:t>انجام کارهای تکراری</a:t>
            </a:r>
            <a:endParaRPr lang="fa-IR" sz="2000">
              <a:solidFill>
                <a:srgbClr val="00B0F0"/>
              </a:solidFill>
            </a:endParaRPr>
          </a:p>
        </p:txBody>
      </p:sp>
    </p:spTree>
    <p:extLst>
      <p:ext uri="{BB962C8B-B14F-4D97-AF65-F5344CB8AC3E}">
        <p14:creationId xmlns:p14="http://schemas.microsoft.com/office/powerpoint/2010/main" val="3427460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5837</Words>
  <Application>Microsoft Office PowerPoint</Application>
  <PresentationFormat>Widescreen</PresentationFormat>
  <Paragraphs>748</Paragraphs>
  <Slides>62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B Nazanin</vt:lpstr>
      <vt:lpstr>B Zar</vt:lpstr>
      <vt:lpstr>Calibri</vt:lpstr>
      <vt:lpstr>Calibri Light</vt:lpstr>
      <vt:lpstr>Times New Roman</vt:lpstr>
      <vt:lpstr>Office Theme</vt:lpstr>
      <vt:lpstr>عنوان مقاله: تدوین استراتژی منابع انسانی با استفاده از رویکرد QFD در سازمان حل و نقل و پایانه های کشور</vt:lpstr>
      <vt:lpstr>چکیده:</vt:lpstr>
      <vt:lpstr>PowerPoint Presentation</vt:lpstr>
      <vt:lpstr>مقدمه</vt:lpstr>
      <vt:lpstr>PowerPoint Presentation</vt:lpstr>
      <vt:lpstr>PowerPoint Presentation</vt:lpstr>
      <vt:lpstr>استراتژی منابع انسانی</vt:lpstr>
      <vt:lpstr>PowerPoint Presentation</vt:lpstr>
      <vt:lpstr>PowerPoint Presentation</vt:lpstr>
      <vt:lpstr>PowerPoint Presentation</vt:lpstr>
      <vt:lpstr>PowerPoint Presentation</vt:lpstr>
      <vt:lpstr>PowerPoint Presentation</vt:lpstr>
      <vt:lpstr>رویکرد QFD</vt:lpstr>
      <vt:lpstr>PowerPoint Presentation</vt:lpstr>
      <vt:lpstr>PowerPoint Presentation</vt:lpstr>
      <vt:lpstr>مدل تحقیق</vt:lpstr>
      <vt:lpstr>مدل مذکور به شرح زیر است:</vt:lpstr>
      <vt:lpstr>مراحل پژوهش</vt:lpstr>
      <vt:lpstr>گام 1: تحقیق در ادبیات موضوع</vt:lpstr>
      <vt:lpstr>PowerPoint Presentation</vt:lpstr>
      <vt:lpstr>گام دوم : طوفان ذهنی  گروه متمرکز</vt:lpstr>
      <vt:lpstr>PowerPoint Presentation</vt:lpstr>
      <vt:lpstr>گام سوم: تحلیل وقایع بحرانی (ویژگی ها و عملکرد های اساسی مرد انتظار از نیروی انسانی</vt:lpstr>
      <vt:lpstr>PowerPoint Presentation</vt:lpstr>
      <vt:lpstr>PowerPoint Presentation</vt:lpstr>
      <vt:lpstr>PowerPoint Presentation</vt:lpstr>
      <vt:lpstr>PowerPoint Presentation</vt:lpstr>
      <vt:lpstr>PowerPoint Presentation</vt:lpstr>
      <vt:lpstr>گام چهارم: طراحی ماتریس روابط ندای مشتری(VOC)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گام 6» تکوین و توسعه خانه کیفیات</vt:lpstr>
      <vt:lpstr>PowerPoint Presentation</vt:lpstr>
      <vt:lpstr>PowerPoint Presentation</vt:lpstr>
      <vt:lpstr>PowerPoint Presentation</vt:lpstr>
      <vt:lpstr>PowerPoint Presentation</vt:lpstr>
      <vt:lpstr>PowerPoint Presentation</vt:lpstr>
      <vt:lpstr>PowerPoint Presentation</vt:lpstr>
      <vt:lpstr>روش اول</vt:lpstr>
      <vt:lpstr>روش دوم</vt:lpstr>
      <vt:lpstr>PowerPoint Presentation</vt:lpstr>
      <vt:lpstr>PowerPoint Presentation</vt:lpstr>
      <vt:lpstr>PowerPoint Presentation</vt:lpstr>
      <vt:lpstr>روش سوم</vt:lpstr>
      <vt:lpstr>PowerPoint Presentation</vt:lpstr>
      <vt:lpstr>دستاوردهای پژوهش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خلاصه و نتایج</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تدوین استراتژی منابع انسانی با استفاده از رویکرد QFD در سازمان حل و نقل و پایانه های کشور</dc:title>
  <dc:creator>MaZz!i</dc:creator>
  <cp:lastModifiedBy>MaZz!i</cp:lastModifiedBy>
  <cp:revision>39</cp:revision>
  <dcterms:created xsi:type="dcterms:W3CDTF">2022-12-08T20:28:24Z</dcterms:created>
  <dcterms:modified xsi:type="dcterms:W3CDTF">2023-02-18T18:18:34Z</dcterms:modified>
</cp:coreProperties>
</file>