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304" r:id="rId12"/>
    <p:sldId id="266" r:id="rId13"/>
    <p:sldId id="305" r:id="rId14"/>
    <p:sldId id="267" r:id="rId15"/>
    <p:sldId id="268" r:id="rId16"/>
    <p:sldId id="269" r:id="rId17"/>
    <p:sldId id="306" r:id="rId18"/>
    <p:sldId id="270" r:id="rId19"/>
    <p:sldId id="271" r:id="rId20"/>
    <p:sldId id="272" r:id="rId21"/>
    <p:sldId id="307" r:id="rId22"/>
    <p:sldId id="273" r:id="rId23"/>
    <p:sldId id="308" r:id="rId24"/>
    <p:sldId id="274" r:id="rId25"/>
    <p:sldId id="275" r:id="rId26"/>
    <p:sldId id="276" r:id="rId27"/>
    <p:sldId id="309" r:id="rId28"/>
    <p:sldId id="277" r:id="rId29"/>
    <p:sldId id="310" r:id="rId30"/>
    <p:sldId id="278" r:id="rId31"/>
    <p:sldId id="311" r:id="rId32"/>
    <p:sldId id="279" r:id="rId33"/>
    <p:sldId id="280" r:id="rId34"/>
    <p:sldId id="312" r:id="rId35"/>
    <p:sldId id="281" r:id="rId36"/>
    <p:sldId id="313" r:id="rId37"/>
    <p:sldId id="314" r:id="rId38"/>
    <p:sldId id="282" r:id="rId39"/>
    <p:sldId id="283" r:id="rId40"/>
    <p:sldId id="284" r:id="rId41"/>
    <p:sldId id="315" r:id="rId42"/>
    <p:sldId id="285" r:id="rId43"/>
    <p:sldId id="286" r:id="rId44"/>
    <p:sldId id="287" r:id="rId45"/>
    <p:sldId id="288" r:id="rId46"/>
    <p:sldId id="289" r:id="rId47"/>
    <p:sldId id="290" r:id="rId48"/>
    <p:sldId id="291" r:id="rId49"/>
    <p:sldId id="316" r:id="rId50"/>
    <p:sldId id="292" r:id="rId51"/>
    <p:sldId id="317" r:id="rId52"/>
    <p:sldId id="293" r:id="rId53"/>
    <p:sldId id="294" r:id="rId54"/>
    <p:sldId id="318" r:id="rId55"/>
    <p:sldId id="295" r:id="rId56"/>
    <p:sldId id="296" r:id="rId57"/>
    <p:sldId id="297" r:id="rId58"/>
    <p:sldId id="298" r:id="rId59"/>
    <p:sldId id="319" r:id="rId60"/>
    <p:sldId id="299" r:id="rId61"/>
    <p:sldId id="300" r:id="rId62"/>
    <p:sldId id="320" r:id="rId63"/>
    <p:sldId id="301" r:id="rId64"/>
    <p:sldId id="302" r:id="rId65"/>
    <p:sldId id="303" r:id="rId66"/>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000" autoAdjust="0"/>
    <p:restoredTop sz="94660"/>
  </p:normalViewPr>
  <p:slideViewPr>
    <p:cSldViewPr snapToGrid="0">
      <p:cViewPr varScale="1">
        <p:scale>
          <a:sx n="64" d="100"/>
          <a:sy n="64" d="100"/>
        </p:scale>
        <p:origin x="78"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D0431082-3E21-4092-8857-E5698CD9A448}" type="datetimeFigureOut">
              <a:rPr lang="fa-IR" smtClean="0"/>
              <a:t>21/07/1444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81DEF5D-33CB-4C90-8B98-D9B66DB5AEA5}" type="slidenum">
              <a:rPr lang="fa-IR" smtClean="0"/>
              <a:t>‹#›</a:t>
            </a:fld>
            <a:endParaRPr lang="fa-IR"/>
          </a:p>
        </p:txBody>
      </p:sp>
    </p:spTree>
    <p:extLst>
      <p:ext uri="{BB962C8B-B14F-4D97-AF65-F5344CB8AC3E}">
        <p14:creationId xmlns:p14="http://schemas.microsoft.com/office/powerpoint/2010/main" val="42850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0431082-3E21-4092-8857-E5698CD9A448}" type="datetimeFigureOut">
              <a:rPr lang="fa-IR" smtClean="0"/>
              <a:t>21/07/1444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81DEF5D-33CB-4C90-8B98-D9B66DB5AEA5}" type="slidenum">
              <a:rPr lang="fa-IR" smtClean="0"/>
              <a:t>‹#›</a:t>
            </a:fld>
            <a:endParaRPr lang="fa-IR"/>
          </a:p>
        </p:txBody>
      </p:sp>
    </p:spTree>
    <p:extLst>
      <p:ext uri="{BB962C8B-B14F-4D97-AF65-F5344CB8AC3E}">
        <p14:creationId xmlns:p14="http://schemas.microsoft.com/office/powerpoint/2010/main" val="3089971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0431082-3E21-4092-8857-E5698CD9A448}" type="datetimeFigureOut">
              <a:rPr lang="fa-IR" smtClean="0"/>
              <a:t>21/07/1444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81DEF5D-33CB-4C90-8B98-D9B66DB5AEA5}" type="slidenum">
              <a:rPr lang="fa-IR" smtClean="0"/>
              <a:t>‹#›</a:t>
            </a:fld>
            <a:endParaRPr lang="fa-IR"/>
          </a:p>
        </p:txBody>
      </p:sp>
    </p:spTree>
    <p:extLst>
      <p:ext uri="{BB962C8B-B14F-4D97-AF65-F5344CB8AC3E}">
        <p14:creationId xmlns:p14="http://schemas.microsoft.com/office/powerpoint/2010/main" val="4153834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0431082-3E21-4092-8857-E5698CD9A448}" type="datetimeFigureOut">
              <a:rPr lang="fa-IR" smtClean="0"/>
              <a:t>21/07/1444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81DEF5D-33CB-4C90-8B98-D9B66DB5AEA5}" type="slidenum">
              <a:rPr lang="fa-IR" smtClean="0"/>
              <a:t>‹#›</a:t>
            </a:fld>
            <a:endParaRPr lang="fa-IR"/>
          </a:p>
        </p:txBody>
      </p:sp>
    </p:spTree>
    <p:extLst>
      <p:ext uri="{BB962C8B-B14F-4D97-AF65-F5344CB8AC3E}">
        <p14:creationId xmlns:p14="http://schemas.microsoft.com/office/powerpoint/2010/main" val="955431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431082-3E21-4092-8857-E5698CD9A448}" type="datetimeFigureOut">
              <a:rPr lang="fa-IR" smtClean="0"/>
              <a:t>21/07/1444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81DEF5D-33CB-4C90-8B98-D9B66DB5AEA5}" type="slidenum">
              <a:rPr lang="fa-IR" smtClean="0"/>
              <a:t>‹#›</a:t>
            </a:fld>
            <a:endParaRPr lang="fa-IR"/>
          </a:p>
        </p:txBody>
      </p:sp>
    </p:spTree>
    <p:extLst>
      <p:ext uri="{BB962C8B-B14F-4D97-AF65-F5344CB8AC3E}">
        <p14:creationId xmlns:p14="http://schemas.microsoft.com/office/powerpoint/2010/main" val="878763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D0431082-3E21-4092-8857-E5698CD9A448}" type="datetimeFigureOut">
              <a:rPr lang="fa-IR" smtClean="0"/>
              <a:t>21/07/1444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81DEF5D-33CB-4C90-8B98-D9B66DB5AEA5}" type="slidenum">
              <a:rPr lang="fa-IR" smtClean="0"/>
              <a:t>‹#›</a:t>
            </a:fld>
            <a:endParaRPr lang="fa-IR"/>
          </a:p>
        </p:txBody>
      </p:sp>
    </p:spTree>
    <p:extLst>
      <p:ext uri="{BB962C8B-B14F-4D97-AF65-F5344CB8AC3E}">
        <p14:creationId xmlns:p14="http://schemas.microsoft.com/office/powerpoint/2010/main" val="1548285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D0431082-3E21-4092-8857-E5698CD9A448}" type="datetimeFigureOut">
              <a:rPr lang="fa-IR" smtClean="0"/>
              <a:t>21/07/1444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A81DEF5D-33CB-4C90-8B98-D9B66DB5AEA5}" type="slidenum">
              <a:rPr lang="fa-IR" smtClean="0"/>
              <a:t>‹#›</a:t>
            </a:fld>
            <a:endParaRPr lang="fa-IR"/>
          </a:p>
        </p:txBody>
      </p:sp>
    </p:spTree>
    <p:extLst>
      <p:ext uri="{BB962C8B-B14F-4D97-AF65-F5344CB8AC3E}">
        <p14:creationId xmlns:p14="http://schemas.microsoft.com/office/powerpoint/2010/main" val="2581659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D0431082-3E21-4092-8857-E5698CD9A448}" type="datetimeFigureOut">
              <a:rPr lang="fa-IR" smtClean="0"/>
              <a:t>21/07/1444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A81DEF5D-33CB-4C90-8B98-D9B66DB5AEA5}" type="slidenum">
              <a:rPr lang="fa-IR" smtClean="0"/>
              <a:t>‹#›</a:t>
            </a:fld>
            <a:endParaRPr lang="fa-IR"/>
          </a:p>
        </p:txBody>
      </p:sp>
    </p:spTree>
    <p:extLst>
      <p:ext uri="{BB962C8B-B14F-4D97-AF65-F5344CB8AC3E}">
        <p14:creationId xmlns:p14="http://schemas.microsoft.com/office/powerpoint/2010/main" val="3176757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431082-3E21-4092-8857-E5698CD9A448}" type="datetimeFigureOut">
              <a:rPr lang="fa-IR" smtClean="0"/>
              <a:t>21/07/1444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A81DEF5D-33CB-4C90-8B98-D9B66DB5AEA5}" type="slidenum">
              <a:rPr lang="fa-IR" smtClean="0"/>
              <a:t>‹#›</a:t>
            </a:fld>
            <a:endParaRPr lang="fa-IR"/>
          </a:p>
        </p:txBody>
      </p:sp>
    </p:spTree>
    <p:extLst>
      <p:ext uri="{BB962C8B-B14F-4D97-AF65-F5344CB8AC3E}">
        <p14:creationId xmlns:p14="http://schemas.microsoft.com/office/powerpoint/2010/main" val="2635949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431082-3E21-4092-8857-E5698CD9A448}" type="datetimeFigureOut">
              <a:rPr lang="fa-IR" smtClean="0"/>
              <a:t>21/07/1444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81DEF5D-33CB-4C90-8B98-D9B66DB5AEA5}" type="slidenum">
              <a:rPr lang="fa-IR" smtClean="0"/>
              <a:t>‹#›</a:t>
            </a:fld>
            <a:endParaRPr lang="fa-IR"/>
          </a:p>
        </p:txBody>
      </p:sp>
    </p:spTree>
    <p:extLst>
      <p:ext uri="{BB962C8B-B14F-4D97-AF65-F5344CB8AC3E}">
        <p14:creationId xmlns:p14="http://schemas.microsoft.com/office/powerpoint/2010/main" val="3658912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431082-3E21-4092-8857-E5698CD9A448}" type="datetimeFigureOut">
              <a:rPr lang="fa-IR" smtClean="0"/>
              <a:t>21/07/1444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81DEF5D-33CB-4C90-8B98-D9B66DB5AEA5}" type="slidenum">
              <a:rPr lang="fa-IR" smtClean="0"/>
              <a:t>‹#›</a:t>
            </a:fld>
            <a:endParaRPr lang="fa-IR"/>
          </a:p>
        </p:txBody>
      </p:sp>
    </p:spTree>
    <p:extLst>
      <p:ext uri="{BB962C8B-B14F-4D97-AF65-F5344CB8AC3E}">
        <p14:creationId xmlns:p14="http://schemas.microsoft.com/office/powerpoint/2010/main" val="4133919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0431082-3E21-4092-8857-E5698CD9A448}" type="datetimeFigureOut">
              <a:rPr lang="fa-IR" smtClean="0"/>
              <a:t>21/07/1444</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81DEF5D-33CB-4C90-8B98-D9B66DB5AEA5}" type="slidenum">
              <a:rPr lang="fa-IR" smtClean="0"/>
              <a:t>‹#›</a:t>
            </a:fld>
            <a:endParaRPr lang="fa-IR"/>
          </a:p>
        </p:txBody>
      </p:sp>
    </p:spTree>
    <p:extLst>
      <p:ext uri="{BB962C8B-B14F-4D97-AF65-F5344CB8AC3E}">
        <p14:creationId xmlns:p14="http://schemas.microsoft.com/office/powerpoint/2010/main" val="3146673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a-IR" b="1" smtClean="0">
                <a:solidFill>
                  <a:srgbClr val="FF0000"/>
                </a:solidFill>
                <a:cs typeface="B Zar" panose="00000400000000000000" pitchFamily="2" charset="-78"/>
              </a:rPr>
              <a:t>عنوان مقاله</a:t>
            </a:r>
            <a:r>
              <a:rPr lang="fa-IR" b="1" smtClean="0">
                <a:cs typeface="B Zar" panose="00000400000000000000" pitchFamily="2" charset="-78"/>
              </a:rPr>
              <a:t>:پیشبینی </a:t>
            </a:r>
            <a:r>
              <a:rPr lang="fa-IR" b="1">
                <a:cs typeface="B Zar" panose="00000400000000000000" pitchFamily="2" charset="-78"/>
              </a:rPr>
              <a:t>سازگاری اجتماعی براساس سبکهای دلبستگی و راهبردهای </a:t>
            </a:r>
            <a:r>
              <a:rPr lang="fa-IR" b="1" smtClean="0">
                <a:cs typeface="B Zar" panose="00000400000000000000" pitchFamily="2" charset="-78"/>
              </a:rPr>
              <a:t>نظم دهی </a:t>
            </a:r>
            <a:r>
              <a:rPr lang="fa-IR" b="1">
                <a:cs typeface="B Zar" panose="00000400000000000000" pitchFamily="2" charset="-78"/>
              </a:rPr>
              <a:t>شناختی هیجان</a:t>
            </a:r>
            <a:r>
              <a:rPr lang="fa-IR" smtClean="0">
                <a:cs typeface="B Zar" panose="00000400000000000000" pitchFamily="2" charset="-78"/>
              </a:rPr>
              <a:t> </a:t>
            </a:r>
            <a:endParaRPr lang="fa-IR">
              <a:cs typeface="B Zar" panose="00000400000000000000" pitchFamily="2" charset="-78"/>
            </a:endParaRPr>
          </a:p>
        </p:txBody>
      </p:sp>
      <p:sp>
        <p:nvSpPr>
          <p:cNvPr id="3" name="Subtitle 2"/>
          <p:cNvSpPr>
            <a:spLocks noGrp="1"/>
          </p:cNvSpPr>
          <p:nvPr>
            <p:ph type="subTitle" idx="1"/>
          </p:nvPr>
        </p:nvSpPr>
        <p:spPr/>
        <p:txBody>
          <a:bodyPr/>
          <a:lstStyle/>
          <a:p>
            <a:r>
              <a:rPr lang="fa-IR" b="1" smtClean="0">
                <a:solidFill>
                  <a:srgbClr val="FF0000"/>
                </a:solidFill>
                <a:cs typeface="B Zar" panose="00000400000000000000" pitchFamily="2" charset="-78"/>
              </a:rPr>
              <a:t>نویسنده</a:t>
            </a:r>
            <a:r>
              <a:rPr lang="fa-IR" b="1" smtClean="0">
                <a:cs typeface="B Zar" panose="00000400000000000000" pitchFamily="2" charset="-78"/>
              </a:rPr>
              <a:t>: نیلوفر </a:t>
            </a:r>
            <a:r>
              <a:rPr lang="fa-IR" b="1" smtClean="0">
                <a:cs typeface="B Zar" panose="00000400000000000000" pitchFamily="2" charset="-78"/>
              </a:rPr>
              <a:t>فارسیجانی،محمدعلی بشارت ،علی مقدم زاده</a:t>
            </a:r>
            <a:r>
              <a:rPr lang="fa-IR" smtClean="0">
                <a:cs typeface="B Zar" panose="00000400000000000000" pitchFamily="2" charset="-78"/>
              </a:rPr>
              <a:t> </a:t>
            </a:r>
            <a:endParaRPr lang="fa-IR" smtClean="0">
              <a:cs typeface="B Zar" panose="00000400000000000000" pitchFamily="2" charset="-78"/>
            </a:endParaRPr>
          </a:p>
          <a:p>
            <a:r>
              <a:rPr lang="fa-IR" smtClean="0">
                <a:solidFill>
                  <a:srgbClr val="FF0000"/>
                </a:solidFill>
                <a:cs typeface="B Zar" panose="00000400000000000000" pitchFamily="2" charset="-78"/>
              </a:rPr>
              <a:t>منبع</a:t>
            </a:r>
            <a:r>
              <a:rPr lang="fa-IR" smtClean="0">
                <a:cs typeface="B Zar" panose="00000400000000000000" pitchFamily="2" charset="-78"/>
              </a:rPr>
              <a:t>: </a:t>
            </a:r>
            <a:r>
              <a:rPr lang="fa-IR" b="1">
                <a:cs typeface="B Zar" panose="00000400000000000000" pitchFamily="2" charset="-78"/>
              </a:rPr>
              <a:t>ماهنامه علوم روانشناختی دوره بیستویکم، شماره </a:t>
            </a:r>
            <a:r>
              <a:rPr lang="fa-IR" b="1" smtClean="0">
                <a:cs typeface="B Zar" panose="00000400000000000000" pitchFamily="2" charset="-78"/>
              </a:rPr>
              <a:t>109، بهار </a:t>
            </a:r>
            <a:r>
              <a:rPr lang="fa-IR" b="1">
                <a:cs typeface="B Zar" panose="00000400000000000000" pitchFamily="2" charset="-78"/>
              </a:rPr>
              <a:t>(فروردین) </a:t>
            </a:r>
            <a:r>
              <a:rPr lang="fa-IR" b="1" smtClean="0">
                <a:cs typeface="B Zar" panose="00000400000000000000" pitchFamily="2" charset="-78"/>
              </a:rPr>
              <a:t>1401</a:t>
            </a:r>
            <a:r>
              <a:rPr lang="fa-IR" smtClean="0">
                <a:cs typeface="B Zar" panose="00000400000000000000" pitchFamily="2" charset="-78"/>
              </a:rPr>
              <a:t> </a:t>
            </a:r>
            <a:r>
              <a:rPr lang="fa-IR" smtClean="0">
                <a:cs typeface="B Zar" panose="00000400000000000000" pitchFamily="2" charset="-78"/>
              </a:rPr>
              <a:t/>
            </a:r>
            <a:br>
              <a:rPr lang="fa-IR" smtClean="0">
                <a:cs typeface="B Zar" panose="00000400000000000000" pitchFamily="2" charset="-78"/>
              </a:rPr>
            </a:b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8086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a:solidFill>
                  <a:srgbClr val="000000"/>
                </a:solidFill>
                <a:latin typeface="B Zar" panose="00000400000000000000" pitchFamily="2" charset="-78"/>
                <a:cs typeface="B Zar" panose="00000400000000000000" pitchFamily="2" charset="-78"/>
              </a:rPr>
              <a:t>یکی از ابعاد مهم </a:t>
            </a:r>
            <a:r>
              <a:rPr lang="fa-IR">
                <a:solidFill>
                  <a:srgbClr val="000000"/>
                </a:solidFill>
                <a:latin typeface="B Zar" panose="00000400000000000000" pitchFamily="2" charset="-78"/>
                <a:cs typeface="B Zar" panose="00000400000000000000" pitchFamily="2" charset="-78"/>
              </a:rPr>
              <a:t>سازگاری</a:t>
            </a:r>
            <a:r>
              <a:rPr lang="fa-IR"/>
              <a:t> </a:t>
            </a:r>
            <a:r>
              <a:rPr lang="fa-IR" b="0" i="0" smtClean="0">
                <a:solidFill>
                  <a:srgbClr val="000000"/>
                </a:solidFill>
                <a:effectLst/>
                <a:latin typeface="B Zar" panose="00000400000000000000" pitchFamily="2" charset="-78"/>
                <a:cs typeface="B Zar" panose="00000400000000000000" pitchFamily="2" charset="-78"/>
              </a:rPr>
              <a:t>سازگاری اجتماعی </a:t>
            </a:r>
            <a:r>
              <a:rPr lang="fa-IR" sz="1400" b="0" i="0" smtClean="0">
                <a:solidFill>
                  <a:srgbClr val="000000"/>
                </a:solidFill>
                <a:effectLst/>
                <a:latin typeface="B Zar" panose="00000400000000000000" pitchFamily="2" charset="-78"/>
                <a:cs typeface="B Zar" panose="00000400000000000000" pitchFamily="2" charset="-78"/>
              </a:rPr>
              <a:t>2</a:t>
            </a:r>
            <a:r>
              <a:rPr lang="fa-IR" b="0" i="0" smtClean="0">
                <a:solidFill>
                  <a:srgbClr val="000000"/>
                </a:solidFill>
                <a:effectLst/>
                <a:latin typeface="B Zar" panose="00000400000000000000" pitchFamily="2" charset="-78"/>
                <a:cs typeface="B Zar" panose="00000400000000000000" pitchFamily="2" charset="-78"/>
              </a:rPr>
              <a:t>است.</a:t>
            </a:r>
            <a:r>
              <a:rPr lang="fa-IR" b="0" i="0" smtClean="0">
                <a:solidFill>
                  <a:srgbClr val="FF0000"/>
                </a:solidFill>
                <a:effectLst/>
                <a:latin typeface="B Zar" panose="00000400000000000000" pitchFamily="2" charset="-78"/>
                <a:cs typeface="B Zar" panose="00000400000000000000" pitchFamily="2" charset="-78"/>
              </a:rPr>
              <a:t> </a:t>
            </a:r>
            <a:r>
              <a:rPr lang="fa-IR" b="0" i="0" smtClean="0">
                <a:solidFill>
                  <a:srgbClr val="FF0000"/>
                </a:solidFill>
                <a:effectLst/>
                <a:latin typeface="B Zar" panose="00000400000000000000" pitchFamily="2" charset="-78"/>
                <a:cs typeface="B Zar" panose="00000400000000000000" pitchFamily="2" charset="-78"/>
              </a:rPr>
              <a:t>سازگاری اجتماعی </a:t>
            </a:r>
            <a:r>
              <a:rPr lang="fa-IR" b="0" i="0" smtClean="0">
                <a:solidFill>
                  <a:srgbClr val="FF0000"/>
                </a:solidFill>
                <a:effectLst/>
                <a:latin typeface="B Zar" panose="00000400000000000000" pitchFamily="2" charset="-78"/>
                <a:cs typeface="B Zar" panose="00000400000000000000" pitchFamily="2" charset="-78"/>
              </a:rPr>
              <a:t>بیانگر توانایی افراد برای تشکیل و حفظ روابط بینفردی مثبت و سازنده است</a:t>
            </a:r>
            <a:r>
              <a:rPr lang="fa-IR" b="0" i="0" smtClean="0">
                <a:solidFill>
                  <a:srgbClr val="000000"/>
                </a:solidFill>
                <a:effectLst/>
                <a:latin typeface="B Zar" panose="00000400000000000000" pitchFamily="2" charset="-78"/>
                <a:cs typeface="B Zar" panose="00000400000000000000" pitchFamily="2" charset="-78"/>
              </a:rPr>
              <a:t> (داچنس و راتل، </a:t>
            </a:r>
            <a:r>
              <a:rPr lang="fa-IR" b="0" i="0" smtClean="0">
                <a:solidFill>
                  <a:srgbClr val="000000"/>
                </a:solidFill>
                <a:effectLst/>
                <a:latin typeface="B Zar" panose="00000400000000000000" pitchFamily="2" charset="-78"/>
                <a:cs typeface="B Zar" panose="00000400000000000000" pitchFamily="2" charset="-78"/>
              </a:rPr>
              <a:t>2020؛ </a:t>
            </a:r>
            <a:r>
              <a:rPr lang="fa-IR" b="0" i="0" smtClean="0">
                <a:solidFill>
                  <a:srgbClr val="000000"/>
                </a:solidFill>
                <a:effectLst/>
                <a:latin typeface="B Zar" panose="00000400000000000000" pitchFamily="2" charset="-78"/>
                <a:cs typeface="B Zar" panose="00000400000000000000" pitchFamily="2" charset="-78"/>
              </a:rPr>
              <a:t>سویانتو، </a:t>
            </a:r>
            <a:r>
              <a:rPr lang="fa-IR" b="0" i="0" smtClean="0">
                <a:solidFill>
                  <a:srgbClr val="000000"/>
                </a:solidFill>
                <a:effectLst/>
                <a:latin typeface="B Zar" panose="00000400000000000000" pitchFamily="2" charset="-78"/>
                <a:cs typeface="B Zar" panose="00000400000000000000" pitchFamily="2" charset="-78"/>
              </a:rPr>
              <a:t>2018.) در </a:t>
            </a:r>
            <a:r>
              <a:rPr lang="fa-IR" b="0" i="0" smtClean="0">
                <a:solidFill>
                  <a:srgbClr val="000000"/>
                </a:solidFill>
                <a:effectLst/>
                <a:latin typeface="B Zar" panose="00000400000000000000" pitchFamily="2" charset="-78"/>
                <a:cs typeface="B Zar" panose="00000400000000000000" pitchFamily="2" charset="-78"/>
              </a:rPr>
              <a:t>حقیقت </a:t>
            </a:r>
            <a:r>
              <a:rPr lang="fa-IR" b="0" i="0" smtClean="0">
                <a:solidFill>
                  <a:srgbClr val="000000"/>
                </a:solidFill>
                <a:effectLst/>
                <a:latin typeface="B Zar" panose="00000400000000000000" pitchFamily="2" charset="-78"/>
                <a:cs typeface="B Zar" panose="00000400000000000000" pitchFamily="2" charset="-78"/>
              </a:rPr>
              <a:t>سازگاری اجتماعی </a:t>
            </a:r>
            <a:r>
              <a:rPr lang="fa-IR" b="0" i="0" smtClean="0">
                <a:solidFill>
                  <a:srgbClr val="000000"/>
                </a:solidFill>
                <a:effectLst/>
                <a:latin typeface="B Zar" panose="00000400000000000000" pitchFamily="2" charset="-78"/>
                <a:cs typeface="B Zar" panose="00000400000000000000" pitchFamily="2" charset="-78"/>
              </a:rPr>
              <a:t>فرآیندی است که امکان درک و پیشبینی رفتار دیگران و همدلی را به فرد میدهد (دوالی و رهاماوتی، </a:t>
            </a:r>
            <a:r>
              <a:rPr lang="fa-IR" b="0" i="0" smtClean="0">
                <a:solidFill>
                  <a:srgbClr val="000000"/>
                </a:solidFill>
                <a:effectLst/>
                <a:latin typeface="B Zar" panose="00000400000000000000" pitchFamily="2" charset="-78"/>
                <a:cs typeface="B Zar" panose="00000400000000000000" pitchFamily="2" charset="-78"/>
              </a:rPr>
              <a:t>2016</a:t>
            </a:r>
            <a:r>
              <a:rPr lang="fa-IR" sz="1800" b="0" i="0" smtClean="0">
                <a:solidFill>
                  <a:srgbClr val="000000"/>
                </a:solidFill>
                <a:effectLst/>
                <a:latin typeface="Times New Roman" panose="02020603050405020304" pitchFamily="18" charset="0"/>
              </a:rPr>
              <a:t>.</a:t>
            </a:r>
            <a:r>
              <a:rPr lang="fa-IR" b="0" i="0" smtClean="0">
                <a:solidFill>
                  <a:srgbClr val="000000"/>
                </a:solidFill>
                <a:effectLst/>
                <a:latin typeface="B Zar" panose="00000400000000000000" pitchFamily="2" charset="-78"/>
                <a:cs typeface="B Zar" panose="00000400000000000000" pitchFamily="2" charset="-78"/>
              </a:rPr>
              <a:t>)</a:t>
            </a:r>
          </a:p>
          <a:p>
            <a:pPr algn="just"/>
            <a:r>
              <a:rPr lang="fa-IR" smtClean="0"/>
              <a:t/>
            </a:r>
            <a:br>
              <a:rPr lang="fa-IR" smtClean="0"/>
            </a:br>
            <a:endParaRPr lang="fa-IR"/>
          </a:p>
        </p:txBody>
      </p:sp>
    </p:spTree>
    <p:extLst>
      <p:ext uri="{BB962C8B-B14F-4D97-AF65-F5344CB8AC3E}">
        <p14:creationId xmlns:p14="http://schemas.microsoft.com/office/powerpoint/2010/main" val="756904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srgbClr val="000000"/>
                </a:solidFill>
                <a:latin typeface="B Zar" panose="00000400000000000000" pitchFamily="2" charset="-78"/>
                <a:cs typeface="B Zar" panose="00000400000000000000" pitchFamily="2" charset="-78"/>
              </a:rPr>
              <a:t>با توجه به وجود فراوان رفتارهای ناسازگارانه در نوجوانان، میتوان اذعان نمود که مسئله رشد سازگاریاجتماعی تا حدودی نادیده گرفته شده است. ازآنجاکه نوجوانان قشر قابلتوجهی از جمعیت کشور را تشکیل میدهند، لذا شناسایی عوامل پیشبینیکننده سازگاری آنها در ارتباطاتاجتماعی ازجمله الزامات در جهت ارتقاء سلامتروان افراد جامعه است. مطابق با پژوهشهای پیشین عوامل مختلفی مانند حمایت اجتماعی (زکی، 2011،)همدلی (صفآرا، ،2020</a:t>
            </a:r>
            <a:r>
              <a:rPr lang="fa-IR">
                <a:solidFill>
                  <a:srgbClr val="000000"/>
                </a:solidFill>
                <a:latin typeface="B Zar" panose="00000400000000000000" pitchFamily="2" charset="-78"/>
                <a:cs typeface="B Zar" panose="00000400000000000000" pitchFamily="2" charset="-78"/>
              </a:rPr>
              <a:t>) </a:t>
            </a:r>
            <a:r>
              <a:rPr lang="fa-IR" smtClean="0">
                <a:solidFill>
                  <a:srgbClr val="000000"/>
                </a:solidFill>
                <a:latin typeface="B Zar" panose="00000400000000000000" pitchFamily="2" charset="-78"/>
                <a:cs typeface="B Zar" panose="00000400000000000000" pitchFamily="2" charset="-78"/>
              </a:rPr>
              <a:t>هوش هیجانی </a:t>
            </a:r>
            <a:r>
              <a:rPr lang="fa-IR">
                <a:solidFill>
                  <a:srgbClr val="000000"/>
                </a:solidFill>
                <a:latin typeface="B Zar" panose="00000400000000000000" pitchFamily="2" charset="-78"/>
                <a:cs typeface="B Zar" panose="00000400000000000000" pitchFamily="2" charset="-78"/>
              </a:rPr>
              <a:t>(ساسی، 2018) بر سازگاری اجتماعی مؤثر است</a:t>
            </a:r>
            <a:r>
              <a:rPr lang="fa-IR">
                <a:solidFill>
                  <a:prstClr val="black"/>
                </a:solidFill>
              </a:rPr>
              <a:t> </a:t>
            </a:r>
          </a:p>
          <a:p>
            <a:endParaRPr lang="fa-IR"/>
          </a:p>
        </p:txBody>
      </p:sp>
    </p:spTree>
    <p:extLst>
      <p:ext uri="{BB962C8B-B14F-4D97-AF65-F5344CB8AC3E}">
        <p14:creationId xmlns:p14="http://schemas.microsoft.com/office/powerpoint/2010/main" val="439061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 Zar" panose="00000400000000000000" pitchFamily="2" charset="-78"/>
                <a:cs typeface="B Zar" panose="00000400000000000000" pitchFamily="2" charset="-78"/>
              </a:rPr>
              <a:t>یکی از عوامل بینفردی که در بروز سازگاریاجتماعی نقش دارد نحوه پاسخدهی والد به نیازهای کودک در دوران کودکی است. این ارتباط اولیه مبنا و اساس شکلگیری دلبستگی است. دلبستگی پیوندی عاطفی است که در آن فرد به دنبال مجاورت با شیء دلبستگی </a:t>
            </a:r>
            <a:r>
              <a:rPr lang="fa-IR" sz="1400" b="0" i="0" smtClean="0">
                <a:solidFill>
                  <a:srgbClr val="000000"/>
                </a:solidFill>
                <a:effectLst/>
                <a:latin typeface="B Zar" panose="00000400000000000000" pitchFamily="2" charset="-78"/>
                <a:cs typeface="B Zar" panose="00000400000000000000" pitchFamily="2" charset="-78"/>
              </a:rPr>
              <a:t>3</a:t>
            </a:r>
            <a:r>
              <a:rPr lang="fa-IR" b="0" i="0" smtClean="0">
                <a:solidFill>
                  <a:srgbClr val="000000"/>
                </a:solidFill>
                <a:effectLst/>
                <a:latin typeface="B Zar" panose="00000400000000000000" pitchFamily="2" charset="-78"/>
                <a:cs typeface="B Zar" panose="00000400000000000000" pitchFamily="2" charset="-78"/>
              </a:rPr>
              <a:t>بوده (اکه</a:t>
            </a:r>
            <a:r>
              <a:rPr lang="fa-IR" b="0" i="0" smtClean="0">
                <a:solidFill>
                  <a:srgbClr val="000000"/>
                </a:solidFill>
                <a:effectLst/>
                <a:latin typeface="B Zar" panose="00000400000000000000" pitchFamily="2" charset="-78"/>
                <a:cs typeface="B Zar" panose="00000400000000000000" pitchFamily="2" charset="-78"/>
              </a:rPr>
              <a:t>، 2012 )</a:t>
            </a:r>
            <a:r>
              <a:rPr lang="fa-IR">
                <a:solidFill>
                  <a:srgbClr val="000000"/>
                </a:solidFill>
                <a:latin typeface="B Zar" panose="00000400000000000000" pitchFamily="2" charset="-78"/>
                <a:cs typeface="B Zar" panose="00000400000000000000" pitchFamily="2" charset="-78"/>
              </a:rPr>
              <a:t> </a:t>
            </a:r>
            <a:r>
              <a:rPr lang="fa-IR" smtClean="0">
                <a:solidFill>
                  <a:srgbClr val="000000"/>
                </a:solidFill>
                <a:latin typeface="B Zar" panose="00000400000000000000" pitchFamily="2" charset="-78"/>
                <a:cs typeface="B Zar" panose="00000400000000000000" pitchFamily="2" charset="-78"/>
              </a:rPr>
              <a:t>و</a:t>
            </a:r>
            <a:r>
              <a:rPr lang="fa-IR" b="0" i="0" smtClean="0">
                <a:solidFill>
                  <a:srgbClr val="000000"/>
                </a:solidFill>
                <a:effectLst/>
                <a:latin typeface="B Zar" panose="00000400000000000000" pitchFamily="2" charset="-78"/>
                <a:cs typeface="B Zar" panose="00000400000000000000" pitchFamily="2" charset="-78"/>
              </a:rPr>
              <a:t> </a:t>
            </a:r>
            <a:r>
              <a:rPr lang="fa-IR" b="0" i="0" smtClean="0">
                <a:solidFill>
                  <a:srgbClr val="000000"/>
                </a:solidFill>
                <a:effectLst/>
                <a:latin typeface="B Zar" panose="00000400000000000000" pitchFamily="2" charset="-78"/>
                <a:cs typeface="B Zar" panose="00000400000000000000" pitchFamily="2" charset="-78"/>
              </a:rPr>
              <a:t>از آن بهعنوان پناهگاهی امن برای اکتشاف دنیای پیرامون و ملجأیی برای تسکین پریشانیهای خود استفاده میکند. سبکهای دلبستگی بیانگر الگویی نسبتاً پایدار از افکار، احساسات و رفتارها هستند که در رابط افراد بروز پیدا میکنند (فارلی، </a:t>
            </a:r>
            <a:r>
              <a:rPr lang="fa-IR" b="0" i="0" smtClean="0">
                <a:solidFill>
                  <a:srgbClr val="000000"/>
                </a:solidFill>
                <a:effectLst/>
                <a:latin typeface="B Zar" panose="00000400000000000000" pitchFamily="2" charset="-78"/>
                <a:cs typeface="B Zar" panose="00000400000000000000" pitchFamily="2" charset="-78"/>
              </a:rPr>
              <a:t>2018.)</a:t>
            </a:r>
          </a:p>
          <a:p>
            <a:pPr algn="just"/>
            <a:r>
              <a:rPr lang="fa-IR" smtClean="0"/>
              <a:t/>
            </a:r>
            <a:br>
              <a:rPr lang="fa-IR" smtClean="0"/>
            </a:br>
            <a:endParaRPr lang="fa-IR"/>
          </a:p>
        </p:txBody>
      </p:sp>
      <p:sp>
        <p:nvSpPr>
          <p:cNvPr id="4" name="Explosion 1 3"/>
          <p:cNvSpPr/>
          <p:nvPr/>
        </p:nvSpPr>
        <p:spPr>
          <a:xfrm>
            <a:off x="3522689" y="4467069"/>
            <a:ext cx="2608288" cy="1709894"/>
          </a:xfrm>
          <a:prstGeom prst="irregularSeal1">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a:solidFill>
                  <a:srgbClr val="FF0000"/>
                </a:solidFill>
                <a:latin typeface="B Zar" panose="00000400000000000000" pitchFamily="2" charset="-78"/>
                <a:cs typeface="B Zar" panose="00000400000000000000" pitchFamily="2" charset="-78"/>
              </a:rPr>
              <a:t>مجاورت با شیء</a:t>
            </a:r>
            <a:endParaRPr lang="fa-IR" sz="2000">
              <a:solidFill>
                <a:srgbClr val="FF0000"/>
              </a:solidFill>
            </a:endParaRPr>
          </a:p>
        </p:txBody>
      </p:sp>
    </p:spTree>
    <p:extLst>
      <p:ext uri="{BB962C8B-B14F-4D97-AF65-F5344CB8AC3E}">
        <p14:creationId xmlns:p14="http://schemas.microsoft.com/office/powerpoint/2010/main" val="737485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 Zar" panose="00000400000000000000" pitchFamily="2" charset="-78"/>
                <a:cs typeface="B Zar" panose="00000400000000000000" pitchFamily="2" charset="-78"/>
              </a:rPr>
              <a:t>روابط کودک با مراقبان (مادر یا جانشین مادر) درسالهای اولیه زندگی به تشکیل الگوهای روانی خاصی منجر میشود که مبنای روابط بینفردی در بزرگسالی هستند (ییپ، 2018.)الگوی کارکرد درونی بیانگر بازنمایی ذهنی در رابطه با ارزش خود، قابلیت دسترسپذیری، پاسخگویی و قابلاعتماد بودن مراقب است (فارلی، 2018.) نظریه دلبستگی یکی از چارچوبهای نظری برجسته برای درک عملکرد و تعاملات بینفردی (شی، 2020 فارلی، 2018،)تعارضات و حفظ سازگاری (شاهین - کیرالپ و سرین، 2015 ) است</a:t>
            </a:r>
            <a:endParaRPr lang="fa-IR"/>
          </a:p>
        </p:txBody>
      </p:sp>
      <p:sp>
        <p:nvSpPr>
          <p:cNvPr id="4" name="Rectangle 3"/>
          <p:cNvSpPr/>
          <p:nvPr/>
        </p:nvSpPr>
        <p:spPr>
          <a:xfrm>
            <a:off x="445529" y="5253633"/>
            <a:ext cx="6024406" cy="923330"/>
          </a:xfrm>
          <a:prstGeom prst="rect">
            <a:avLst/>
          </a:prstGeom>
          <a:noFill/>
        </p:spPr>
        <p:txBody>
          <a:bodyPr wrap="none" lIns="91440" tIns="45720" rIns="91440" bIns="45720">
            <a:spAutoFit/>
          </a:bodyPr>
          <a:lstStyle/>
          <a:p>
            <a:pPr algn="ctr"/>
            <a:r>
              <a:rPr lang="fa-IR" sz="5400" b="1" cap="none" spc="50">
                <a:ln w="9525" cmpd="sng">
                  <a:solidFill>
                    <a:schemeClr val="accent1"/>
                  </a:solidFill>
                  <a:prstDash val="solid"/>
                </a:ln>
                <a:solidFill>
                  <a:srgbClr val="70AD47">
                    <a:tint val="1000"/>
                  </a:srgbClr>
                </a:solidFill>
                <a:effectLst>
                  <a:glow rad="38100">
                    <a:schemeClr val="accent1">
                      <a:alpha val="40000"/>
                    </a:schemeClr>
                  </a:glow>
                </a:effectLst>
                <a:latin typeface="B Zar" panose="00000400000000000000" pitchFamily="2" charset="-78"/>
                <a:cs typeface="B Zar" panose="00000400000000000000" pitchFamily="2" charset="-78"/>
              </a:rPr>
              <a:t>مبنای </a:t>
            </a:r>
            <a:r>
              <a:rPr lang="fa-IR" sz="5400" b="1" cap="none" spc="50">
                <a:ln w="9525" cmpd="sng">
                  <a:solidFill>
                    <a:schemeClr val="accent1"/>
                  </a:solidFill>
                  <a:prstDash val="solid"/>
                </a:ln>
                <a:solidFill>
                  <a:srgbClr val="70AD47">
                    <a:tint val="1000"/>
                  </a:srgbClr>
                </a:solidFill>
                <a:effectLst>
                  <a:glow rad="38100">
                    <a:schemeClr val="accent1">
                      <a:alpha val="40000"/>
                    </a:schemeClr>
                  </a:glow>
                </a:effectLst>
                <a:latin typeface="B Zar" panose="00000400000000000000" pitchFamily="2" charset="-78"/>
                <a:cs typeface="B Zar" panose="00000400000000000000" pitchFamily="2" charset="-78"/>
              </a:rPr>
              <a:t>روابط </a:t>
            </a:r>
            <a:r>
              <a:rPr lang="fa-IR" sz="5400" b="1" cap="none" spc="50" smtClean="0">
                <a:ln w="9525" cmpd="sng">
                  <a:solidFill>
                    <a:schemeClr val="accent1"/>
                  </a:solidFill>
                  <a:prstDash val="solid"/>
                </a:ln>
                <a:solidFill>
                  <a:srgbClr val="70AD47">
                    <a:tint val="1000"/>
                  </a:srgbClr>
                </a:solidFill>
                <a:effectLst>
                  <a:glow rad="38100">
                    <a:schemeClr val="accent1">
                      <a:alpha val="40000"/>
                    </a:schemeClr>
                  </a:glow>
                </a:effectLst>
                <a:latin typeface="B Zar" panose="00000400000000000000" pitchFamily="2" charset="-78"/>
                <a:cs typeface="B Zar" panose="00000400000000000000" pitchFamily="2" charset="-78"/>
              </a:rPr>
              <a:t>بین فردی </a:t>
            </a:r>
            <a:endParaRPr lang="fa-IR" sz="5400" b="1" cap="none" spc="5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3470817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0" i="0" smtClean="0">
                <a:solidFill>
                  <a:srgbClr val="000000"/>
                </a:solidFill>
                <a:effectLst/>
                <a:latin typeface="B Zar" panose="00000400000000000000" pitchFamily="2" charset="-78"/>
                <a:cs typeface="B Zar" panose="00000400000000000000" pitchFamily="2" charset="-78"/>
              </a:rPr>
              <a:t>مطابق با نظریه بالبی </a:t>
            </a:r>
            <a:r>
              <a:rPr lang="fa-IR" b="0" i="0" smtClean="0">
                <a:solidFill>
                  <a:srgbClr val="000000"/>
                </a:solidFill>
                <a:effectLst/>
                <a:latin typeface="B Zar" panose="00000400000000000000" pitchFamily="2" charset="-78"/>
                <a:cs typeface="B Zar" panose="00000400000000000000" pitchFamily="2" charset="-78"/>
              </a:rPr>
              <a:t>(1982) </a:t>
            </a:r>
            <a:r>
              <a:rPr lang="fa-IR" b="0" i="0" smtClean="0">
                <a:solidFill>
                  <a:srgbClr val="000000"/>
                </a:solidFill>
                <a:effectLst/>
                <a:latin typeface="B Zar" panose="00000400000000000000" pitchFamily="2" charset="-78"/>
                <a:cs typeface="B Zar" panose="00000400000000000000" pitchFamily="2" charset="-78"/>
              </a:rPr>
              <a:t>احساس امنیت در دلبستگی بر رفتارهای اجتماعی (شی، </a:t>
            </a:r>
            <a:r>
              <a:rPr lang="fa-IR" b="0" i="0" smtClean="0">
                <a:solidFill>
                  <a:srgbClr val="000000"/>
                </a:solidFill>
                <a:effectLst/>
                <a:latin typeface="B Zar" panose="00000400000000000000" pitchFamily="2" charset="-78"/>
                <a:cs typeface="B Zar" panose="00000400000000000000" pitchFamily="2" charset="-78"/>
              </a:rPr>
              <a:t>2020) </a:t>
            </a:r>
            <a:r>
              <a:rPr lang="fa-IR" b="0" i="0" smtClean="0">
                <a:solidFill>
                  <a:srgbClr val="000000"/>
                </a:solidFill>
                <a:effectLst/>
                <a:latin typeface="B Zar" panose="00000400000000000000" pitchFamily="2" charset="-78"/>
                <a:cs typeface="B Zar" panose="00000400000000000000" pitchFamily="2" charset="-78"/>
              </a:rPr>
              <a:t>جامعه پسند (میکولیسر و شاور، </a:t>
            </a:r>
            <a:r>
              <a:rPr lang="fa-IR" b="0" i="0" smtClean="0">
                <a:solidFill>
                  <a:srgbClr val="000000"/>
                </a:solidFill>
                <a:effectLst/>
                <a:latin typeface="B Zar" panose="00000400000000000000" pitchFamily="2" charset="-78"/>
                <a:cs typeface="B Zar" panose="00000400000000000000" pitchFamily="2" charset="-78"/>
              </a:rPr>
              <a:t>2017)تأثیر </a:t>
            </a:r>
            <a:r>
              <a:rPr lang="fa-IR" b="0" i="0" smtClean="0">
                <a:solidFill>
                  <a:srgbClr val="000000"/>
                </a:solidFill>
                <a:effectLst/>
                <a:latin typeface="B Zar" panose="00000400000000000000" pitchFamily="2" charset="-78"/>
                <a:cs typeface="B Zar" panose="00000400000000000000" pitchFamily="2" charset="-78"/>
              </a:rPr>
              <a:t>دارد. کیفیت و نوع دلبستگی در کودکی، نوع </a:t>
            </a:r>
            <a:r>
              <a:rPr lang="fa-IR" b="0" i="0" smtClean="0">
                <a:solidFill>
                  <a:srgbClr val="FF0000"/>
                </a:solidFill>
                <a:effectLst/>
                <a:latin typeface="B Zar" panose="00000400000000000000" pitchFamily="2" charset="-78"/>
                <a:cs typeface="B Zar" panose="00000400000000000000" pitchFamily="2" charset="-78"/>
              </a:rPr>
              <a:t>دلبستگی در روابط آتی </a:t>
            </a:r>
            <a:r>
              <a:rPr lang="fa-IR" b="0" i="0" smtClean="0">
                <a:solidFill>
                  <a:srgbClr val="000000"/>
                </a:solidFill>
                <a:effectLst/>
                <a:latin typeface="B Zar" panose="00000400000000000000" pitchFamily="2" charset="-78"/>
                <a:cs typeface="B Zar" panose="00000400000000000000" pitchFamily="2" charset="-78"/>
              </a:rPr>
              <a:t>(شاهین - کیرالپ و سرین، </a:t>
            </a:r>
            <a:r>
              <a:rPr lang="fa-IR" b="0" i="0" smtClean="0">
                <a:solidFill>
                  <a:srgbClr val="000000"/>
                </a:solidFill>
                <a:effectLst/>
                <a:latin typeface="B Zar" panose="00000400000000000000" pitchFamily="2" charset="-78"/>
                <a:cs typeface="B Zar" panose="00000400000000000000" pitchFamily="2" charset="-78"/>
              </a:rPr>
              <a:t>2015)؛</a:t>
            </a:r>
            <a:r>
              <a:rPr lang="fa-IR" smtClean="0"/>
              <a:t> </a:t>
            </a:r>
            <a:r>
              <a:rPr lang="fa-IR">
                <a:solidFill>
                  <a:srgbClr val="000000"/>
                </a:solidFill>
                <a:latin typeface="B Zar" panose="00000400000000000000" pitchFamily="2" charset="-78"/>
                <a:cs typeface="B Zar" panose="00000400000000000000" pitchFamily="2" charset="-78"/>
              </a:rPr>
              <a:t>گدس، (2018) فرد را تحت تأثیر قرار می دهد</a:t>
            </a:r>
            <a:endParaRPr lang="fa-IR" smtClean="0"/>
          </a:p>
          <a:p>
            <a:pPr algn="just"/>
            <a:r>
              <a:rPr lang="fa-IR" smtClean="0"/>
              <a:t/>
            </a:r>
            <a:br>
              <a:rPr lang="fa-IR" smtClean="0"/>
            </a:br>
            <a:endParaRPr lang="fa-IR"/>
          </a:p>
        </p:txBody>
      </p:sp>
    </p:spTree>
    <p:extLst>
      <p:ext uri="{BB962C8B-B14F-4D97-AF65-F5344CB8AC3E}">
        <p14:creationId xmlns:p14="http://schemas.microsoft.com/office/powerpoint/2010/main" val="2132091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0" i="0" smtClean="0">
                <a:solidFill>
                  <a:srgbClr val="000000"/>
                </a:solidFill>
                <a:effectLst/>
                <a:latin typeface="B Zar" panose="00000400000000000000" pitchFamily="2" charset="-78"/>
                <a:cs typeface="B Zar" panose="00000400000000000000" pitchFamily="2" charset="-78"/>
              </a:rPr>
              <a:t>. </a:t>
            </a:r>
            <a:r>
              <a:rPr lang="fa-IR" b="0" i="0" smtClean="0">
                <a:solidFill>
                  <a:srgbClr val="000000"/>
                </a:solidFill>
                <a:effectLst/>
                <a:latin typeface="B Zar" panose="00000400000000000000" pitchFamily="2" charset="-78"/>
                <a:cs typeface="B Zar" panose="00000400000000000000" pitchFamily="2" charset="-78"/>
              </a:rPr>
              <a:t>آینسورث، بلهر، واترز و وال </a:t>
            </a:r>
            <a:r>
              <a:rPr lang="fa-IR" b="0" i="0" smtClean="0">
                <a:solidFill>
                  <a:srgbClr val="000000"/>
                </a:solidFill>
                <a:effectLst/>
                <a:latin typeface="B Zar" panose="00000400000000000000" pitchFamily="2" charset="-78"/>
                <a:cs typeface="B Zar" panose="00000400000000000000" pitchFamily="2" charset="-78"/>
              </a:rPr>
              <a:t>(1987) سه </a:t>
            </a:r>
            <a:r>
              <a:rPr lang="fa-IR" b="0" i="0" smtClean="0">
                <a:solidFill>
                  <a:srgbClr val="000000"/>
                </a:solidFill>
                <a:effectLst/>
                <a:latin typeface="B Zar" panose="00000400000000000000" pitchFamily="2" charset="-78"/>
                <a:cs typeface="B Zar" panose="00000400000000000000" pitchFamily="2" charset="-78"/>
              </a:rPr>
              <a:t>سبک اصلی دلبستگی ایمن، دوسوگرا و اجتنابی را معرقی </a:t>
            </a:r>
            <a:r>
              <a:rPr lang="fa-IR" b="0" i="0" smtClean="0">
                <a:solidFill>
                  <a:srgbClr val="000000"/>
                </a:solidFill>
                <a:effectLst/>
                <a:latin typeface="B Zar" panose="00000400000000000000" pitchFamily="2" charset="-78"/>
                <a:cs typeface="B Zar" panose="00000400000000000000" pitchFamily="2" charset="-78"/>
              </a:rPr>
              <a:t>کرده اند </a:t>
            </a:r>
            <a:r>
              <a:rPr lang="fa-IR" b="0" i="0" smtClean="0">
                <a:solidFill>
                  <a:srgbClr val="000000"/>
                </a:solidFill>
                <a:effectLst/>
                <a:latin typeface="B Zar" panose="00000400000000000000" pitchFamily="2" charset="-78"/>
                <a:cs typeface="B Zar" panose="00000400000000000000" pitchFamily="2" charset="-78"/>
              </a:rPr>
              <a:t>(کسیدی، </a:t>
            </a:r>
            <a:r>
              <a:rPr lang="fa-IR" b="0" i="0" smtClean="0">
                <a:solidFill>
                  <a:srgbClr val="000000"/>
                </a:solidFill>
                <a:effectLst/>
                <a:latin typeface="B Zar" panose="00000400000000000000" pitchFamily="2" charset="-78"/>
                <a:cs typeface="B Zar" panose="00000400000000000000" pitchFamily="2" charset="-78"/>
              </a:rPr>
              <a:t>2016.)مطالعات </a:t>
            </a:r>
            <a:r>
              <a:rPr lang="fa-IR" b="0" i="0" smtClean="0">
                <a:solidFill>
                  <a:srgbClr val="000000"/>
                </a:solidFill>
                <a:effectLst/>
                <a:latin typeface="B Zar" panose="00000400000000000000" pitchFamily="2" charset="-78"/>
                <a:cs typeface="B Zar" panose="00000400000000000000" pitchFamily="2" charset="-78"/>
              </a:rPr>
              <a:t>مختلف ارتباط میان سبکهای دلبستگی و ابعاد مختلف سازگاری را نشان دادهاند (دی کاسترو و پریرا، </a:t>
            </a:r>
            <a:r>
              <a:rPr lang="fa-IR" b="0" i="0" smtClean="0">
                <a:solidFill>
                  <a:srgbClr val="000000"/>
                </a:solidFill>
                <a:effectLst/>
                <a:latin typeface="B Zar" panose="00000400000000000000" pitchFamily="2" charset="-78"/>
                <a:cs typeface="B Zar" panose="00000400000000000000" pitchFamily="2" charset="-78"/>
              </a:rPr>
              <a:t>.2019)پژوهشها </a:t>
            </a:r>
            <a:r>
              <a:rPr lang="fa-IR" b="0" i="0" smtClean="0">
                <a:solidFill>
                  <a:srgbClr val="000000"/>
                </a:solidFill>
                <a:effectLst/>
                <a:latin typeface="B Zar" panose="00000400000000000000" pitchFamily="2" charset="-78"/>
                <a:cs typeface="B Zar" panose="00000400000000000000" pitchFamily="2" charset="-78"/>
              </a:rPr>
              <a:t>نشان میدهند که وقتی مراقبین نسبت به نیازهای کودک حساس بوده و توجه و مراقبت کافی را از او به عمل میآورند از یکسو دلبستگی ایمن در کودک شکلگرفته و از سوی دیگر کودک با پرورش مهارتها (کارن، متر، جانها، براون و کابان، </a:t>
            </a:r>
            <a:r>
              <a:rPr lang="fa-IR" b="0" i="0" smtClean="0">
                <a:solidFill>
                  <a:srgbClr val="000000"/>
                </a:solidFill>
                <a:effectLst/>
                <a:latin typeface="B Zar" panose="00000400000000000000" pitchFamily="2" charset="-78"/>
                <a:cs typeface="B Zar" panose="00000400000000000000" pitchFamily="2" charset="-78"/>
              </a:rPr>
              <a:t>2019) در </a:t>
            </a:r>
            <a:r>
              <a:rPr lang="fa-IR" b="0" i="0" smtClean="0">
                <a:solidFill>
                  <a:srgbClr val="000000"/>
                </a:solidFill>
                <a:effectLst/>
                <a:latin typeface="B Zar" panose="00000400000000000000" pitchFamily="2" charset="-78"/>
                <a:cs typeface="B Zar" panose="00000400000000000000" pitchFamily="2" charset="-78"/>
              </a:rPr>
              <a:t>به ایجاد پیوندهای</a:t>
            </a:r>
            <a:br>
              <a:rPr lang="fa-IR" b="0" i="0" smtClean="0">
                <a:solidFill>
                  <a:srgbClr val="000000"/>
                </a:solidFill>
                <a:effectLst/>
                <a:latin typeface="B Zar" panose="00000400000000000000" pitchFamily="2" charset="-78"/>
                <a:cs typeface="B Zar" panose="00000400000000000000" pitchFamily="2" charset="-78"/>
              </a:rPr>
            </a:br>
            <a:r>
              <a:rPr lang="fa-IR" b="0" i="0" smtClean="0">
                <a:solidFill>
                  <a:srgbClr val="000000"/>
                </a:solidFill>
                <a:effectLst/>
                <a:latin typeface="B Zar" panose="00000400000000000000" pitchFamily="2" charset="-78"/>
                <a:cs typeface="B Zar" panose="00000400000000000000" pitchFamily="2" charset="-78"/>
              </a:rPr>
              <a:t>قابلاعتماد در روابط بوده و </a:t>
            </a:r>
            <a:r>
              <a:rPr lang="fa-IR" b="0" i="0" smtClean="0">
                <a:solidFill>
                  <a:srgbClr val="000000"/>
                </a:solidFill>
                <a:effectLst/>
                <a:latin typeface="B Zar" panose="00000400000000000000" pitchFamily="2" charset="-78"/>
                <a:cs typeface="B Zar" panose="00000400000000000000" pitchFamily="2" charset="-78"/>
              </a:rPr>
              <a:t>به این ترتیب </a:t>
            </a:r>
            <a:r>
              <a:rPr lang="fa-IR" b="0" i="0" smtClean="0">
                <a:solidFill>
                  <a:srgbClr val="000000"/>
                </a:solidFill>
                <a:effectLst/>
                <a:latin typeface="B Zar" panose="00000400000000000000" pitchFamily="2" charset="-78"/>
                <a:cs typeface="B Zar" panose="00000400000000000000" pitchFamily="2" charset="-78"/>
              </a:rPr>
              <a:t>سازگاری در </a:t>
            </a:r>
            <a:r>
              <a:rPr lang="fa-IR" b="0" i="0" smtClean="0">
                <a:solidFill>
                  <a:srgbClr val="000000"/>
                </a:solidFill>
                <a:effectLst/>
                <a:latin typeface="B Zar" panose="00000400000000000000" pitchFamily="2" charset="-78"/>
                <a:cs typeface="B Zar" panose="00000400000000000000" pitchFamily="2" charset="-78"/>
              </a:rPr>
              <a:t>تعاملات اجتماعی </a:t>
            </a:r>
            <a:r>
              <a:rPr lang="fa-IR" b="0" i="0" smtClean="0">
                <a:solidFill>
                  <a:srgbClr val="000000"/>
                </a:solidFill>
                <a:effectLst/>
                <a:latin typeface="B Zar" panose="00000400000000000000" pitchFamily="2" charset="-78"/>
                <a:cs typeface="B Zar" panose="00000400000000000000" pitchFamily="2" charset="-78"/>
              </a:rPr>
              <a:t>افزایش مییابد (کواینلن و همکاران</a:t>
            </a:r>
            <a:r>
              <a:rPr lang="fa-IR" b="0" i="0" smtClean="0">
                <a:solidFill>
                  <a:srgbClr val="000000"/>
                </a:solidFill>
                <a:effectLst/>
                <a:latin typeface="B Zar" panose="00000400000000000000" pitchFamily="2" charset="-78"/>
                <a:cs typeface="B Zar" panose="00000400000000000000" pitchFamily="2" charset="-78"/>
              </a:rPr>
              <a:t>، 2018) </a:t>
            </a:r>
            <a:r>
              <a:rPr lang="fa-IR" b="0" i="0" smtClean="0">
                <a:solidFill>
                  <a:srgbClr val="000000"/>
                </a:solidFill>
                <a:effectLst/>
                <a:latin typeface="B Zar" panose="00000400000000000000" pitchFamily="2" charset="-78"/>
                <a:cs typeface="B Zar" panose="00000400000000000000" pitchFamily="2" charset="-78"/>
              </a:rPr>
              <a:t>.</a:t>
            </a:r>
            <a:r>
              <a:rPr lang="fa-IR" smtClean="0"/>
              <a:t> </a:t>
            </a:r>
            <a:endParaRPr lang="fa-IR" smtClean="0"/>
          </a:p>
          <a:p>
            <a:pPr marL="0" indent="0" algn="just">
              <a:buNone/>
            </a:pPr>
            <a:r>
              <a:rPr lang="fa-IR" smtClean="0"/>
              <a:t/>
            </a:r>
            <a:br>
              <a:rPr lang="fa-IR" smtClean="0"/>
            </a:br>
            <a:endParaRPr lang="fa-IR"/>
          </a:p>
        </p:txBody>
      </p:sp>
      <p:sp>
        <p:nvSpPr>
          <p:cNvPr id="4" name="Flowchart: Process 3"/>
          <p:cNvSpPr/>
          <p:nvPr/>
        </p:nvSpPr>
        <p:spPr>
          <a:xfrm>
            <a:off x="1049312" y="5307559"/>
            <a:ext cx="3147934" cy="1004341"/>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a:solidFill>
                  <a:srgbClr val="FF0000"/>
                </a:solidFill>
                <a:latin typeface="B Zar" panose="00000400000000000000" pitchFamily="2" charset="-78"/>
                <a:cs typeface="B Zar" panose="00000400000000000000" pitchFamily="2" charset="-78"/>
              </a:rPr>
              <a:t>سازگاری در تعاملات اجتماعی</a:t>
            </a:r>
            <a:endParaRPr lang="fa-IR" sz="2400">
              <a:solidFill>
                <a:srgbClr val="FF0000"/>
              </a:solidFill>
            </a:endParaRPr>
          </a:p>
        </p:txBody>
      </p:sp>
    </p:spTree>
    <p:extLst>
      <p:ext uri="{BB962C8B-B14F-4D97-AF65-F5344CB8AC3E}">
        <p14:creationId xmlns:p14="http://schemas.microsoft.com/office/powerpoint/2010/main" val="1958700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 Zar" panose="00000400000000000000" pitchFamily="2" charset="-78"/>
                <a:cs typeface="B Zar" panose="00000400000000000000" pitchFamily="2" charset="-78"/>
              </a:rPr>
              <a:t>مراقبتهای ناکافی منجر به شکلگیری سبکهای دلبستگی ناایمن دوسوگرا و اجتنابی در کودک میشود (کسیدی، </a:t>
            </a:r>
            <a:r>
              <a:rPr lang="fa-IR" b="0" i="0" smtClean="0">
                <a:solidFill>
                  <a:srgbClr val="000000"/>
                </a:solidFill>
                <a:effectLst/>
                <a:latin typeface="B Zar" panose="00000400000000000000" pitchFamily="2" charset="-78"/>
                <a:cs typeface="B Zar" panose="00000400000000000000" pitchFamily="2" charset="-78"/>
              </a:rPr>
              <a:t>2016.)</a:t>
            </a:r>
            <a:r>
              <a:rPr lang="fa-IR" smtClean="0">
                <a:solidFill>
                  <a:srgbClr val="000000"/>
                </a:solidFill>
                <a:latin typeface="B Zar" panose="00000400000000000000" pitchFamily="2" charset="-78"/>
                <a:cs typeface="B Zar" panose="00000400000000000000" pitchFamily="2" charset="-78"/>
              </a:rPr>
              <a:t> ک</a:t>
            </a:r>
            <a:r>
              <a:rPr lang="fa-IR" b="0" i="0" smtClean="0">
                <a:solidFill>
                  <a:srgbClr val="000000"/>
                </a:solidFill>
                <a:effectLst/>
                <a:latin typeface="B Zar" panose="00000400000000000000" pitchFamily="2" charset="-78"/>
                <a:cs typeface="B Zar" panose="00000400000000000000" pitchFamily="2" charset="-78"/>
              </a:rPr>
              <a:t>ودکان </a:t>
            </a:r>
            <a:r>
              <a:rPr lang="fa-IR" b="0" i="0" smtClean="0">
                <a:solidFill>
                  <a:srgbClr val="000000"/>
                </a:solidFill>
                <a:effectLst/>
                <a:latin typeface="B Zar" panose="00000400000000000000" pitchFamily="2" charset="-78"/>
                <a:cs typeface="B Zar" panose="00000400000000000000" pitchFamily="2" charset="-78"/>
              </a:rPr>
              <a:t>با سبک دلبستگی دوسوگرا نسبت به دسترسپذیری مراقبان خود تردید دارند (فارلی، </a:t>
            </a:r>
            <a:r>
              <a:rPr lang="fa-IR" b="0" i="0" smtClean="0">
                <a:solidFill>
                  <a:srgbClr val="000000"/>
                </a:solidFill>
                <a:effectLst/>
                <a:latin typeface="B Zar" panose="00000400000000000000" pitchFamily="2" charset="-78"/>
                <a:cs typeface="B Zar" panose="00000400000000000000" pitchFamily="2" charset="-78"/>
              </a:rPr>
              <a:t>2018)</a:t>
            </a:r>
            <a:r>
              <a:rPr lang="fa-IR" smtClean="0">
                <a:solidFill>
                  <a:srgbClr val="000000"/>
                </a:solidFill>
                <a:latin typeface="B Zar" panose="00000400000000000000" pitchFamily="2" charset="-78"/>
                <a:cs typeface="B Zar" panose="00000400000000000000" pitchFamily="2" charset="-78"/>
              </a:rPr>
              <a:t> در ص</a:t>
            </a:r>
            <a:r>
              <a:rPr lang="fa-IR" b="0" i="0" smtClean="0">
                <a:solidFill>
                  <a:srgbClr val="000000"/>
                </a:solidFill>
                <a:effectLst/>
                <a:latin typeface="B Zar" panose="00000400000000000000" pitchFamily="2" charset="-78"/>
                <a:cs typeface="B Zar" panose="00000400000000000000" pitchFamily="2" charset="-78"/>
              </a:rPr>
              <a:t>ورت </a:t>
            </a:r>
            <a:r>
              <a:rPr lang="fa-IR" b="0" i="0" smtClean="0">
                <a:solidFill>
                  <a:srgbClr val="000000"/>
                </a:solidFill>
                <a:effectLst/>
                <a:latin typeface="B Zar" panose="00000400000000000000" pitchFamily="2" charset="-78"/>
                <a:cs typeface="B Zar" panose="00000400000000000000" pitchFamily="2" charset="-78"/>
              </a:rPr>
              <a:t>جدایی از مراقبان احساس ناخشنودی کرده (فینی، </a:t>
            </a:r>
            <a:r>
              <a:rPr lang="fa-IR" b="0" i="0" smtClean="0">
                <a:solidFill>
                  <a:srgbClr val="000000"/>
                </a:solidFill>
                <a:effectLst/>
                <a:latin typeface="B Zar" panose="00000400000000000000" pitchFamily="2" charset="-78"/>
                <a:cs typeface="B Zar" panose="00000400000000000000" pitchFamily="2" charset="-78"/>
              </a:rPr>
              <a:t>2015)آشفتگی </a:t>
            </a:r>
            <a:r>
              <a:rPr lang="fa-IR" b="0" i="0" smtClean="0">
                <a:solidFill>
                  <a:srgbClr val="000000"/>
                </a:solidFill>
                <a:effectLst/>
                <a:latin typeface="B Zar" panose="00000400000000000000" pitchFamily="2" charset="-78"/>
                <a:cs typeface="B Zar" panose="00000400000000000000" pitchFamily="2" charset="-78"/>
              </a:rPr>
              <a:t>بیشتری نشان میدهند (گودمن، بارتلت و استرو، </a:t>
            </a:r>
            <a:r>
              <a:rPr lang="fa-IR" b="0" i="0" smtClean="0">
                <a:solidFill>
                  <a:srgbClr val="000000"/>
                </a:solidFill>
                <a:effectLst/>
                <a:latin typeface="B Zar" panose="00000400000000000000" pitchFamily="2" charset="-78"/>
                <a:cs typeface="B Zar" panose="00000400000000000000" pitchFamily="2" charset="-78"/>
              </a:rPr>
              <a:t>2013.) سبک </a:t>
            </a:r>
            <a:r>
              <a:rPr lang="fa-IR" b="0" i="0" smtClean="0">
                <a:solidFill>
                  <a:srgbClr val="000000"/>
                </a:solidFill>
                <a:effectLst/>
                <a:latin typeface="B Zar" panose="00000400000000000000" pitchFamily="2" charset="-78"/>
                <a:cs typeface="B Zar" panose="00000400000000000000" pitchFamily="2" charset="-78"/>
              </a:rPr>
              <a:t>دلبستگی اجتنابی نیز منجر به </a:t>
            </a:r>
            <a:r>
              <a:rPr lang="fa-IR" b="0" i="0" smtClean="0">
                <a:solidFill>
                  <a:srgbClr val="000000"/>
                </a:solidFill>
                <a:effectLst/>
                <a:latin typeface="B Zar" panose="00000400000000000000" pitchFamily="2" charset="-78"/>
                <a:cs typeface="B Zar" panose="00000400000000000000" pitchFamily="2" charset="-78"/>
              </a:rPr>
              <a:t>کناره گیری </a:t>
            </a:r>
            <a:r>
              <a:rPr lang="fa-IR" b="0" i="0" smtClean="0">
                <a:solidFill>
                  <a:srgbClr val="000000"/>
                </a:solidFill>
                <a:effectLst/>
                <a:latin typeface="B Zar" panose="00000400000000000000" pitchFamily="2" charset="-78"/>
                <a:cs typeface="B Zar" panose="00000400000000000000" pitchFamily="2" charset="-78"/>
              </a:rPr>
              <a:t>از </a:t>
            </a:r>
            <a:r>
              <a:rPr lang="fa-IR" b="0" i="0" smtClean="0">
                <a:solidFill>
                  <a:srgbClr val="FF0000"/>
                </a:solidFill>
                <a:effectLst/>
                <a:latin typeface="B Zar" panose="00000400000000000000" pitchFamily="2" charset="-78"/>
                <a:cs typeface="B Zar" panose="00000400000000000000" pitchFamily="2" charset="-78"/>
              </a:rPr>
              <a:t>تعاملات اجتماعی </a:t>
            </a:r>
            <a:r>
              <a:rPr lang="fa-IR" b="0" i="0" smtClean="0">
                <a:solidFill>
                  <a:srgbClr val="000000"/>
                </a:solidFill>
                <a:effectLst/>
                <a:latin typeface="B Zar" panose="00000400000000000000" pitchFamily="2" charset="-78"/>
                <a:cs typeface="B Zar" panose="00000400000000000000" pitchFamily="2" charset="-78"/>
              </a:rPr>
              <a:t>(</a:t>
            </a:r>
            <a:r>
              <a:rPr lang="fa-IR" b="0" i="0" smtClean="0">
                <a:solidFill>
                  <a:srgbClr val="000000"/>
                </a:solidFill>
                <a:effectLst/>
                <a:latin typeface="B Zar" panose="00000400000000000000" pitchFamily="2" charset="-78"/>
                <a:cs typeface="B Zar" panose="00000400000000000000" pitchFamily="2" charset="-78"/>
              </a:rPr>
              <a:t>کمپل،2017 ) </a:t>
            </a:r>
            <a:r>
              <a:rPr lang="fa-IR" b="0" i="0" smtClean="0">
                <a:solidFill>
                  <a:srgbClr val="000000"/>
                </a:solidFill>
                <a:effectLst/>
                <a:latin typeface="B Zar" panose="00000400000000000000" pitchFamily="2" charset="-78"/>
                <a:cs typeface="B Zar" panose="00000400000000000000" pitchFamily="2" charset="-78"/>
              </a:rPr>
              <a:t>میشود</a:t>
            </a:r>
            <a:r>
              <a:rPr lang="fa-IR" b="0" i="0" smtClean="0">
                <a:solidFill>
                  <a:srgbClr val="000000"/>
                </a:solidFill>
                <a:effectLst/>
                <a:latin typeface="B Zar" panose="00000400000000000000" pitchFamily="2" charset="-78"/>
                <a:cs typeface="B Zar" panose="00000400000000000000" pitchFamily="2" charset="-78"/>
              </a:rPr>
              <a:t>.</a:t>
            </a:r>
          </a:p>
          <a:p>
            <a:pPr marL="0" indent="0" algn="just">
              <a:buNone/>
            </a:pPr>
            <a:r>
              <a:rPr lang="fa-IR" smtClean="0"/>
              <a:t/>
            </a:r>
            <a:br>
              <a:rPr lang="fa-IR" smtClean="0"/>
            </a:br>
            <a:endParaRPr lang="fa-IR"/>
          </a:p>
        </p:txBody>
      </p:sp>
      <p:sp>
        <p:nvSpPr>
          <p:cNvPr id="4" name="Flowchart: Process 3"/>
          <p:cNvSpPr/>
          <p:nvPr/>
        </p:nvSpPr>
        <p:spPr>
          <a:xfrm>
            <a:off x="2338466" y="4661941"/>
            <a:ext cx="2458386" cy="854439"/>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a:solidFill>
                  <a:srgbClr val="FF0000"/>
                </a:solidFill>
                <a:latin typeface="B Zar" panose="00000400000000000000" pitchFamily="2" charset="-78"/>
                <a:cs typeface="B Zar" panose="00000400000000000000" pitchFamily="2" charset="-78"/>
              </a:rPr>
              <a:t>سبک دلبستگی دوسوگرا</a:t>
            </a:r>
            <a:endParaRPr lang="fa-IR" sz="2400">
              <a:solidFill>
                <a:srgbClr val="FF0000"/>
              </a:solidFill>
            </a:endParaRPr>
          </a:p>
        </p:txBody>
      </p:sp>
      <p:pic>
        <p:nvPicPr>
          <p:cNvPr id="7" name="Picture 6"/>
          <p:cNvPicPr>
            <a:picLocks noChangeAspect="1"/>
          </p:cNvPicPr>
          <p:nvPr/>
        </p:nvPicPr>
        <p:blipFill>
          <a:blip r:embed="rId2"/>
          <a:stretch>
            <a:fillRect/>
          </a:stretch>
        </p:blipFill>
        <p:spPr>
          <a:xfrm>
            <a:off x="7845165" y="4289060"/>
            <a:ext cx="2857500" cy="1600200"/>
          </a:xfrm>
          <a:prstGeom prst="rect">
            <a:avLst/>
          </a:prstGeom>
        </p:spPr>
      </p:pic>
    </p:spTree>
    <p:extLst>
      <p:ext uri="{BB962C8B-B14F-4D97-AF65-F5344CB8AC3E}">
        <p14:creationId xmlns:p14="http://schemas.microsoft.com/office/powerpoint/2010/main" val="42494518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srgbClr val="000000"/>
                </a:solidFill>
                <a:latin typeface="B Zar" panose="00000400000000000000" pitchFamily="2" charset="-78"/>
                <a:cs typeface="B Zar" panose="00000400000000000000" pitchFamily="2" charset="-78"/>
              </a:rPr>
              <a:t> سبکهای دلبستگی معمولاً با گذشت زمان پایدار میمانند زیرا انتظارات بین فردی از طریق پیشگوییهای خودکام بخش مجدداً تأیید میشوند </a:t>
            </a:r>
            <a:r>
              <a:rPr lang="fa-IR" sz="2600">
                <a:solidFill>
                  <a:srgbClr val="000000"/>
                </a:solidFill>
                <a:latin typeface="B Zar" panose="00000400000000000000" pitchFamily="2" charset="-78"/>
                <a:cs typeface="B Zar" panose="00000400000000000000" pitchFamily="2" charset="-78"/>
              </a:rPr>
              <a:t>(</a:t>
            </a:r>
            <a:r>
              <a:rPr lang="fa-IR" sz="2600" smtClean="0">
                <a:solidFill>
                  <a:srgbClr val="000000"/>
                </a:solidFill>
                <a:latin typeface="B Zar" panose="00000400000000000000" pitchFamily="2" charset="-78"/>
                <a:cs typeface="B Zar" panose="00000400000000000000" pitchFamily="2" charset="-78"/>
              </a:rPr>
              <a:t>کنارث،2014 ) علیرغم </a:t>
            </a:r>
            <a:r>
              <a:rPr lang="fa-IR" sz="2600">
                <a:solidFill>
                  <a:srgbClr val="000000"/>
                </a:solidFill>
                <a:latin typeface="B Zar" panose="00000400000000000000" pitchFamily="2" charset="-78"/>
                <a:cs typeface="B Zar" panose="00000400000000000000" pitchFamily="2" charset="-78"/>
              </a:rPr>
              <a:t>اهمیت بالای نقش روابط اولیه، سبکهای دلبستگی و تأثیرات آن در روابط و سازگاریاجتماعی، مطالعات اندکی اختصاصاً به بررسی ارتباط بین سبکهای دلبستگی و سازگار اجتماعی پرداختهاند </a:t>
            </a:r>
            <a:r>
              <a:rPr lang="fa-IR" sz="2600">
                <a:solidFill>
                  <a:srgbClr val="000000"/>
                </a:solidFill>
                <a:latin typeface="B Zar" panose="00000400000000000000" pitchFamily="2" charset="-78"/>
                <a:cs typeface="B Zar" panose="00000400000000000000" pitchFamily="2" charset="-78"/>
              </a:rPr>
              <a:t>(</a:t>
            </a:r>
            <a:r>
              <a:rPr lang="fa-IR" sz="2600" smtClean="0">
                <a:solidFill>
                  <a:srgbClr val="000000"/>
                </a:solidFill>
                <a:latin typeface="B Zar" panose="00000400000000000000" pitchFamily="2" charset="-78"/>
                <a:cs typeface="B Zar" panose="00000400000000000000" pitchFamily="2" charset="-78"/>
              </a:rPr>
              <a:t>نیون،2017.)</a:t>
            </a:r>
            <a:r>
              <a:rPr lang="fa-IR" sz="2600" smtClean="0">
                <a:solidFill>
                  <a:srgbClr val="FF0000"/>
                </a:solidFill>
                <a:latin typeface="B Zar" panose="00000400000000000000" pitchFamily="2" charset="-78"/>
                <a:cs typeface="B Zar" panose="00000400000000000000" pitchFamily="2" charset="-78"/>
              </a:rPr>
              <a:t>براین </a:t>
            </a:r>
            <a:r>
              <a:rPr lang="fa-IR" sz="2600">
                <a:solidFill>
                  <a:srgbClr val="FF0000"/>
                </a:solidFill>
                <a:latin typeface="B Zar" panose="00000400000000000000" pitchFamily="2" charset="-78"/>
                <a:cs typeface="B Zar" panose="00000400000000000000" pitchFamily="2" charset="-78"/>
              </a:rPr>
              <a:t>اساس یکی از </a:t>
            </a:r>
            <a:r>
              <a:rPr lang="fa-IR" sz="3200">
                <a:solidFill>
                  <a:srgbClr val="0070C0"/>
                </a:solidFill>
                <a:latin typeface="B Zar" panose="00000400000000000000" pitchFamily="2" charset="-78"/>
                <a:cs typeface="B Zar" panose="00000400000000000000" pitchFamily="2" charset="-78"/>
              </a:rPr>
              <a:t>اهداف</a:t>
            </a:r>
            <a:r>
              <a:rPr lang="fa-IR" sz="2600">
                <a:solidFill>
                  <a:srgbClr val="FF0000"/>
                </a:solidFill>
                <a:latin typeface="B Zar" panose="00000400000000000000" pitchFamily="2" charset="-78"/>
                <a:cs typeface="B Zar" panose="00000400000000000000" pitchFamily="2" charset="-78"/>
              </a:rPr>
              <a:t> پژوهش حاضر بررسی رابطه سبکهای دلبستگی با سازگاریاجتماعی بود. پیشبینی میشود که بین سبک دلبستگی ایمن و سازگاری اجتماعی رابطهای مثبت وجود داشته باشد</a:t>
            </a:r>
            <a:r>
              <a:rPr lang="fa-IR" sz="2600">
                <a:solidFill>
                  <a:srgbClr val="FF0000"/>
                </a:solidFill>
              </a:rPr>
              <a:t> </a:t>
            </a:r>
            <a:endParaRPr lang="fa-IR">
              <a:solidFill>
                <a:srgbClr val="FF0000"/>
              </a:solidFill>
            </a:endParaRPr>
          </a:p>
        </p:txBody>
      </p:sp>
      <p:pic>
        <p:nvPicPr>
          <p:cNvPr id="5" name="Picture 4"/>
          <p:cNvPicPr>
            <a:picLocks noChangeAspect="1"/>
          </p:cNvPicPr>
          <p:nvPr/>
        </p:nvPicPr>
        <p:blipFill>
          <a:blip r:embed="rId2"/>
          <a:stretch>
            <a:fillRect/>
          </a:stretch>
        </p:blipFill>
        <p:spPr>
          <a:xfrm>
            <a:off x="1446785" y="4814888"/>
            <a:ext cx="3362325" cy="1362075"/>
          </a:xfrm>
          <a:prstGeom prst="rect">
            <a:avLst/>
          </a:prstGeom>
        </p:spPr>
      </p:pic>
    </p:spTree>
    <p:extLst>
      <p:ext uri="{BB962C8B-B14F-4D97-AF65-F5344CB8AC3E}">
        <p14:creationId xmlns:p14="http://schemas.microsoft.com/office/powerpoint/2010/main" val="41542929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0" i="0" smtClean="0">
                <a:solidFill>
                  <a:srgbClr val="000000"/>
                </a:solidFill>
                <a:effectLst/>
                <a:latin typeface="B Zar" panose="00000400000000000000" pitchFamily="2" charset="-78"/>
                <a:cs typeface="B Zar" panose="00000400000000000000" pitchFamily="2" charset="-78"/>
              </a:rPr>
              <a:t>عامل دیگری که فرض میشود در پیشبینی سازگاری اجتماعی نقش مؤثری را ایفا میکند، نظمدهی شناختیهیجان است. هیجانها برای سلامت روان و بهبود عملکرد اجتماعی ضروری هستند (</a:t>
            </a:r>
            <a:r>
              <a:rPr lang="fa-IR" b="0" i="0" smtClean="0">
                <a:solidFill>
                  <a:srgbClr val="000000"/>
                </a:solidFill>
                <a:effectLst/>
                <a:latin typeface="B Zar" panose="00000400000000000000" pitchFamily="2" charset="-78"/>
                <a:cs typeface="B Zar" panose="00000400000000000000" pitchFamily="2" charset="-78"/>
              </a:rPr>
              <a:t>گراس،   2014) نظمدهی </a:t>
            </a:r>
            <a:r>
              <a:rPr lang="fa-IR" b="0" i="0" smtClean="0">
                <a:solidFill>
                  <a:srgbClr val="000000"/>
                </a:solidFill>
                <a:effectLst/>
                <a:latin typeface="B Zar" panose="00000400000000000000" pitchFamily="2" charset="-78"/>
                <a:cs typeface="B Zar" panose="00000400000000000000" pitchFamily="2" charset="-78"/>
              </a:rPr>
              <a:t>هیجان بر نحوه تجربه هیجانهای ناخوشایند نیز تأثیر دارد (گارنفسکی و کرایج، </a:t>
            </a:r>
            <a:r>
              <a:rPr lang="fa-IR" b="0" i="0" smtClean="0">
                <a:solidFill>
                  <a:srgbClr val="000000"/>
                </a:solidFill>
                <a:effectLst/>
                <a:latin typeface="B Zar" panose="00000400000000000000" pitchFamily="2" charset="-78"/>
                <a:cs typeface="B Zar" panose="00000400000000000000" pitchFamily="2" charset="-78"/>
              </a:rPr>
              <a:t>.2018)نظم دهی هیجان </a:t>
            </a:r>
            <a:r>
              <a:rPr lang="fa-IR" b="0" i="0" smtClean="0">
                <a:solidFill>
                  <a:srgbClr val="000000"/>
                </a:solidFill>
                <a:effectLst/>
                <a:latin typeface="B Zar" panose="00000400000000000000" pitchFamily="2" charset="-78"/>
                <a:cs typeface="B Zar" panose="00000400000000000000" pitchFamily="2" charset="-78"/>
              </a:rPr>
              <a:t>ساختاری چندبعدی است که بر تعدیل تجربه هیجان (</a:t>
            </a:r>
            <a:r>
              <a:rPr lang="fa-IR" b="0" i="0" smtClean="0">
                <a:solidFill>
                  <a:srgbClr val="000000"/>
                </a:solidFill>
                <a:effectLst/>
                <a:latin typeface="B Zar" panose="00000400000000000000" pitchFamily="2" charset="-78"/>
                <a:cs typeface="B Zar" panose="00000400000000000000" pitchFamily="2" charset="-78"/>
              </a:rPr>
              <a:t>سولان،2017 )</a:t>
            </a:r>
            <a:r>
              <a:rPr lang="fa-IR">
                <a:solidFill>
                  <a:srgbClr val="000000"/>
                </a:solidFill>
                <a:latin typeface="B Zar" panose="00000400000000000000" pitchFamily="2" charset="-78"/>
                <a:cs typeface="B Zar" panose="00000400000000000000" pitchFamily="2" charset="-78"/>
              </a:rPr>
              <a:t> </a:t>
            </a:r>
            <a:r>
              <a:rPr lang="fa-IR" smtClean="0">
                <a:solidFill>
                  <a:srgbClr val="000000"/>
                </a:solidFill>
                <a:latin typeface="B Zar" panose="00000400000000000000" pitchFamily="2" charset="-78"/>
                <a:cs typeface="B Zar" panose="00000400000000000000" pitchFamily="2" charset="-78"/>
              </a:rPr>
              <a:t>و </a:t>
            </a:r>
            <a:r>
              <a:rPr lang="fa-IR" b="0" i="0" smtClean="0">
                <a:solidFill>
                  <a:srgbClr val="000000"/>
                </a:solidFill>
                <a:effectLst/>
                <a:latin typeface="B Zar" panose="00000400000000000000" pitchFamily="2" charset="-78"/>
                <a:cs typeface="B Zar" panose="00000400000000000000" pitchFamily="2" charset="-78"/>
              </a:rPr>
              <a:t>حل </a:t>
            </a:r>
            <a:r>
              <a:rPr lang="fa-IR" b="0" i="0" smtClean="0">
                <a:solidFill>
                  <a:srgbClr val="000000"/>
                </a:solidFill>
                <a:effectLst/>
                <a:latin typeface="B Zar" panose="00000400000000000000" pitchFamily="2" charset="-78"/>
                <a:cs typeface="B Zar" panose="00000400000000000000" pitchFamily="2" charset="-78"/>
              </a:rPr>
              <a:t>نمودن مسائل و مشکلات بینشخصی (کان، بلیز، کپیتانی، اربن و دیمیترویچ،</a:t>
            </a:r>
            <a:r>
              <a:rPr lang="fa-IR" sz="1400" b="0" i="0" smtClean="0">
                <a:solidFill>
                  <a:srgbClr val="000000"/>
                </a:solidFill>
                <a:effectLst/>
                <a:latin typeface="B Zar" panose="00000400000000000000" pitchFamily="2" charset="-78"/>
                <a:cs typeface="B Zar" panose="00000400000000000000" pitchFamily="2" charset="-78"/>
              </a:rPr>
              <a:t>، </a:t>
            </a:r>
            <a:r>
              <a:rPr lang="fa-IR" sz="2400" smtClean="0">
                <a:solidFill>
                  <a:srgbClr val="000000"/>
                </a:solidFill>
                <a:latin typeface="B Zar" panose="00000400000000000000" pitchFamily="2" charset="-78"/>
                <a:cs typeface="B Zar" panose="00000400000000000000" pitchFamily="2" charset="-78"/>
              </a:rPr>
              <a:t>2010</a:t>
            </a:r>
            <a:r>
              <a:rPr lang="fa-IR" b="0" i="0" smtClean="0">
                <a:solidFill>
                  <a:srgbClr val="000000"/>
                </a:solidFill>
                <a:effectLst/>
                <a:latin typeface="B Zar" panose="00000400000000000000" pitchFamily="2" charset="-78"/>
                <a:cs typeface="B Zar" panose="00000400000000000000" pitchFamily="2" charset="-78"/>
              </a:rPr>
              <a:t>؛ </a:t>
            </a:r>
            <a:r>
              <a:rPr lang="fa-IR" b="0" i="0" smtClean="0">
                <a:solidFill>
                  <a:srgbClr val="000000"/>
                </a:solidFill>
                <a:effectLst/>
                <a:latin typeface="B Zar" panose="00000400000000000000" pitchFamily="2" charset="-78"/>
                <a:cs typeface="B Zar" panose="00000400000000000000" pitchFamily="2" charset="-78"/>
              </a:rPr>
              <a:t>به نقل از بشارت، زاهدی</a:t>
            </a:r>
            <a:r>
              <a:rPr lang="fa-IR" smtClean="0">
                <a:cs typeface="B Zar" panose="00000400000000000000" pitchFamily="2" charset="-78"/>
              </a:rPr>
              <a:t> </a:t>
            </a:r>
            <a:r>
              <a:rPr lang="fa-IR" smtClean="0">
                <a:cs typeface="B Zar" panose="00000400000000000000" pitchFamily="2" charset="-78"/>
              </a:rPr>
              <a:t>تجریشی و نوربالا، 1392)</a:t>
            </a:r>
            <a:r>
              <a:rPr lang="fa-IR">
                <a:solidFill>
                  <a:srgbClr val="000000"/>
                </a:solidFill>
                <a:latin typeface="B Zar" panose="00000400000000000000" pitchFamily="2" charset="-78"/>
                <a:cs typeface="B Zar" panose="00000400000000000000" pitchFamily="2" charset="-78"/>
              </a:rPr>
              <a:t> تأثیر میگذارد</a:t>
            </a:r>
            <a:endParaRPr lang="fa-IR" smtClean="0">
              <a:cs typeface="B Zar" panose="00000400000000000000" pitchFamily="2" charset="-78"/>
            </a:endParaRPr>
          </a:p>
          <a:p>
            <a:pPr marL="0" indent="0" algn="just">
              <a:buNone/>
            </a:pPr>
            <a:r>
              <a:rPr lang="fa-IR" smtClean="0"/>
              <a:t/>
            </a:r>
            <a:br>
              <a:rPr lang="fa-IR" smtClean="0"/>
            </a:br>
            <a:endParaRPr lang="fa-IR"/>
          </a:p>
        </p:txBody>
      </p:sp>
      <p:sp>
        <p:nvSpPr>
          <p:cNvPr id="4" name="Flowchart: Process 3"/>
          <p:cNvSpPr/>
          <p:nvPr/>
        </p:nvSpPr>
        <p:spPr>
          <a:xfrm>
            <a:off x="1334124" y="4871803"/>
            <a:ext cx="2758190" cy="764498"/>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a:solidFill>
                  <a:srgbClr val="FF0000"/>
                </a:solidFill>
                <a:latin typeface="B Zar" panose="00000400000000000000" pitchFamily="2" charset="-78"/>
                <a:cs typeface="B Zar" panose="00000400000000000000" pitchFamily="2" charset="-78"/>
              </a:rPr>
              <a:t>ساختاری چندبعدی</a:t>
            </a:r>
            <a:endParaRPr lang="fa-IR" sz="2400">
              <a:solidFill>
                <a:srgbClr val="FF0000"/>
              </a:solidFill>
            </a:endParaRPr>
          </a:p>
        </p:txBody>
      </p:sp>
    </p:spTree>
    <p:extLst>
      <p:ext uri="{BB962C8B-B14F-4D97-AF65-F5344CB8AC3E}">
        <p14:creationId xmlns:p14="http://schemas.microsoft.com/office/powerpoint/2010/main" val="1093012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0" i="0" smtClean="0">
                <a:solidFill>
                  <a:srgbClr val="000000"/>
                </a:solidFill>
                <a:effectLst/>
                <a:latin typeface="B Zar" panose="00000400000000000000" pitchFamily="2" charset="-78"/>
                <a:cs typeface="B Zar" panose="00000400000000000000" pitchFamily="2" charset="-78"/>
              </a:rPr>
              <a:t>نظمدهی </a:t>
            </a:r>
            <a:r>
              <a:rPr lang="fa-IR" b="0" i="0" smtClean="0">
                <a:solidFill>
                  <a:srgbClr val="000000"/>
                </a:solidFill>
                <a:effectLst/>
                <a:latin typeface="B Zar" panose="00000400000000000000" pitchFamily="2" charset="-78"/>
                <a:cs typeface="B Zar" panose="00000400000000000000" pitchFamily="2" charset="-78"/>
              </a:rPr>
              <a:t>شناختیهیجان شکل خاصی از خودنظمدهی است که بهوسیله آن میتوان بر شیوه بروز هیجانها تأثیر گذاشت (سزیگل، بوزنی و بازینسکا، </a:t>
            </a:r>
            <a:r>
              <a:rPr lang="fa-IR" b="0" i="0" smtClean="0">
                <a:solidFill>
                  <a:srgbClr val="000000"/>
                </a:solidFill>
                <a:effectLst/>
                <a:latin typeface="B Zar" panose="00000400000000000000" pitchFamily="2" charset="-78"/>
                <a:cs typeface="B Zar" panose="00000400000000000000" pitchFamily="2" charset="-78"/>
              </a:rPr>
              <a:t>2012.)سازگاری </a:t>
            </a:r>
            <a:r>
              <a:rPr lang="fa-IR" b="0" i="0" smtClean="0">
                <a:solidFill>
                  <a:srgbClr val="000000"/>
                </a:solidFill>
                <a:effectLst/>
                <a:latin typeface="B Zar" panose="00000400000000000000" pitchFamily="2" charset="-78"/>
                <a:cs typeface="B Zar" panose="00000400000000000000" pitchFamily="2" charset="-78"/>
              </a:rPr>
              <a:t>روانشناختی نیز تا حد زیادی به نظمدهی هیجان بستگی دارد (صائمی، بشارت و اصغرنژادفردی، </a:t>
            </a:r>
            <a:r>
              <a:rPr lang="fa-IR" b="0" i="0" smtClean="0">
                <a:solidFill>
                  <a:srgbClr val="000000"/>
                </a:solidFill>
                <a:effectLst/>
                <a:latin typeface="B Zar" panose="00000400000000000000" pitchFamily="2" charset="-78"/>
                <a:cs typeface="B Zar" panose="00000400000000000000" pitchFamily="2" charset="-78"/>
              </a:rPr>
              <a:t>1398.) عدمپردازش </a:t>
            </a:r>
            <a:r>
              <a:rPr lang="fa-IR" b="0" i="0" smtClean="0">
                <a:solidFill>
                  <a:srgbClr val="000000"/>
                </a:solidFill>
                <a:effectLst/>
                <a:latin typeface="B Zar" panose="00000400000000000000" pitchFamily="2" charset="-78"/>
                <a:cs typeface="B Zar" panose="00000400000000000000" pitchFamily="2" charset="-78"/>
              </a:rPr>
              <a:t>شناختی صحیح اطلاعات هیجانی، منجر به برانگیختگیهیجانی و رفتارهای ناسازگارانه میشود. افرادی که قادر به نظمدهی هیجان هستند میتوانند بر چگونگی تجربه هیجانها، مدت و نحوه ابراز آنها تأثیر گذاشته (سوبول، وزنی و زوباک، </a:t>
            </a:r>
            <a:r>
              <a:rPr lang="fa-IR" smtClean="0">
                <a:solidFill>
                  <a:srgbClr val="000000"/>
                </a:solidFill>
                <a:latin typeface="B Zar" panose="00000400000000000000" pitchFamily="2" charset="-78"/>
                <a:cs typeface="B Zar" panose="00000400000000000000" pitchFamily="2" charset="-78"/>
              </a:rPr>
              <a:t>2021</a:t>
            </a:r>
            <a:r>
              <a:rPr lang="fa-IR" b="0" i="0" smtClean="0">
                <a:solidFill>
                  <a:srgbClr val="000000"/>
                </a:solidFill>
                <a:effectLst/>
                <a:latin typeface="B Zar" panose="00000400000000000000" pitchFamily="2" charset="-78"/>
                <a:cs typeface="B Zar" panose="00000400000000000000" pitchFamily="2" charset="-78"/>
              </a:rPr>
              <a:t>)و </a:t>
            </a:r>
            <a:r>
              <a:rPr lang="fa-IR" b="0" i="0" smtClean="0">
                <a:solidFill>
                  <a:srgbClr val="000000"/>
                </a:solidFill>
                <a:effectLst/>
                <a:latin typeface="B Zar" panose="00000400000000000000" pitchFamily="2" charset="-78"/>
                <a:cs typeface="B Zar" panose="00000400000000000000" pitchFamily="2" charset="-78"/>
              </a:rPr>
              <a:t>رفتارشان را مطابق با بافت و اهداف اجتماعی (هوبرلک، کاستر، دمییر، </a:t>
            </a:r>
            <a:r>
              <a:rPr lang="fa-IR" b="0" i="0" smtClean="0">
                <a:solidFill>
                  <a:srgbClr val="000000"/>
                </a:solidFill>
                <a:effectLst/>
                <a:latin typeface="B Zar" panose="00000400000000000000" pitchFamily="2" charset="-78"/>
                <a:cs typeface="B Zar" panose="00000400000000000000" pitchFamily="2" charset="-78"/>
              </a:rPr>
              <a:t>لویزووندرهاسلت،2015 ) نظمدهی </a:t>
            </a:r>
            <a:r>
              <a:rPr lang="fa-IR" b="0" i="0" smtClean="0">
                <a:solidFill>
                  <a:srgbClr val="000000"/>
                </a:solidFill>
                <a:effectLst/>
                <a:latin typeface="B Zar" panose="00000400000000000000" pitchFamily="2" charset="-78"/>
                <a:cs typeface="B Zar" panose="00000400000000000000" pitchFamily="2" charset="-78"/>
              </a:rPr>
              <a:t>نمایند</a:t>
            </a:r>
            <a:r>
              <a:rPr lang="fa-IR" smtClean="0"/>
              <a:t> </a:t>
            </a:r>
            <a:endParaRPr lang="fa-IR" smtClean="0"/>
          </a:p>
          <a:p>
            <a:pPr marL="0" indent="0" algn="just">
              <a:buNone/>
            </a:pPr>
            <a:r>
              <a:rPr lang="fa-IR" smtClean="0"/>
              <a:t/>
            </a:r>
            <a:br>
              <a:rPr lang="fa-IR" smtClean="0"/>
            </a:br>
            <a:endParaRPr lang="fa-IR"/>
          </a:p>
        </p:txBody>
      </p:sp>
      <p:sp>
        <p:nvSpPr>
          <p:cNvPr id="4" name="Rectangle 3"/>
          <p:cNvSpPr/>
          <p:nvPr/>
        </p:nvSpPr>
        <p:spPr>
          <a:xfrm>
            <a:off x="3003646" y="4886076"/>
            <a:ext cx="6184706" cy="1754326"/>
          </a:xfrm>
          <a:prstGeom prst="rect">
            <a:avLst/>
          </a:prstGeom>
          <a:noFill/>
        </p:spPr>
        <p:txBody>
          <a:bodyPr wrap="none" lIns="91440" tIns="45720" rIns="91440" bIns="45720">
            <a:spAutoFit/>
          </a:bodyPr>
          <a:lstStyle/>
          <a:p>
            <a:pPr algn="ctr"/>
            <a:r>
              <a:rPr lang="fa-IR" sz="5400" b="1" i="0" cap="none" spc="50" smtClean="0">
                <a:ln w="9525" cmpd="sng">
                  <a:solidFill>
                    <a:schemeClr val="accent1"/>
                  </a:solidFill>
                  <a:prstDash val="solid"/>
                </a:ln>
                <a:solidFill>
                  <a:srgbClr val="70AD47">
                    <a:tint val="1000"/>
                  </a:srgbClr>
                </a:solidFill>
                <a:effectLst>
                  <a:glow rad="38100">
                    <a:schemeClr val="accent1">
                      <a:alpha val="40000"/>
                    </a:schemeClr>
                  </a:glow>
                </a:effectLst>
                <a:latin typeface="B Zar" panose="00000400000000000000" pitchFamily="2" charset="-78"/>
                <a:cs typeface="B Zar" panose="00000400000000000000" pitchFamily="2" charset="-78"/>
              </a:rPr>
              <a:t>چگونگی تجربه هیجانها، </a:t>
            </a:r>
            <a:endParaRPr lang="fa-IR" sz="5400" b="1" i="0" cap="none" spc="50" smtClean="0">
              <a:ln w="9525" cmpd="sng">
                <a:solidFill>
                  <a:schemeClr val="accent1"/>
                </a:solidFill>
                <a:prstDash val="solid"/>
              </a:ln>
              <a:solidFill>
                <a:srgbClr val="70AD47">
                  <a:tint val="1000"/>
                </a:srgbClr>
              </a:solidFill>
              <a:effectLst>
                <a:glow rad="38100">
                  <a:schemeClr val="accent1">
                    <a:alpha val="40000"/>
                  </a:schemeClr>
                </a:glow>
              </a:effectLst>
              <a:latin typeface="B Zar" panose="00000400000000000000" pitchFamily="2" charset="-78"/>
              <a:cs typeface="B Zar" panose="00000400000000000000" pitchFamily="2" charset="-78"/>
            </a:endParaRPr>
          </a:p>
          <a:p>
            <a:pPr algn="ctr"/>
            <a:r>
              <a:rPr lang="fa-IR" sz="5400" b="1" i="0" cap="none" spc="50" smtClean="0">
                <a:ln w="9525" cmpd="sng">
                  <a:solidFill>
                    <a:schemeClr val="accent1"/>
                  </a:solidFill>
                  <a:prstDash val="solid"/>
                </a:ln>
                <a:solidFill>
                  <a:srgbClr val="70AD47">
                    <a:tint val="1000"/>
                  </a:srgbClr>
                </a:solidFill>
                <a:effectLst>
                  <a:glow rad="38100">
                    <a:schemeClr val="accent1">
                      <a:alpha val="40000"/>
                    </a:schemeClr>
                  </a:glow>
                </a:effectLst>
                <a:latin typeface="B Zar" panose="00000400000000000000" pitchFamily="2" charset="-78"/>
                <a:cs typeface="B Zar" panose="00000400000000000000" pitchFamily="2" charset="-78"/>
              </a:rPr>
              <a:t>مدت </a:t>
            </a:r>
            <a:r>
              <a:rPr lang="fa-IR" sz="5400" b="1" i="0" cap="none" spc="50" smtClean="0">
                <a:ln w="9525" cmpd="sng">
                  <a:solidFill>
                    <a:schemeClr val="accent1"/>
                  </a:solidFill>
                  <a:prstDash val="solid"/>
                </a:ln>
                <a:solidFill>
                  <a:srgbClr val="70AD47">
                    <a:tint val="1000"/>
                  </a:srgbClr>
                </a:solidFill>
                <a:effectLst>
                  <a:glow rad="38100">
                    <a:schemeClr val="accent1">
                      <a:alpha val="40000"/>
                    </a:schemeClr>
                  </a:glow>
                </a:effectLst>
                <a:latin typeface="B Zar" panose="00000400000000000000" pitchFamily="2" charset="-78"/>
                <a:cs typeface="B Zar" panose="00000400000000000000" pitchFamily="2" charset="-78"/>
              </a:rPr>
              <a:t>و نحوه ابراز آنها </a:t>
            </a:r>
            <a:endParaRPr lang="fa-IR" sz="5400" b="1" cap="none" spc="5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2343664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i="0" smtClean="0">
                <a:solidFill>
                  <a:srgbClr val="A42898"/>
                </a:solidFill>
                <a:effectLst/>
                <a:latin typeface="B Zar" panose="00000400000000000000" pitchFamily="2" charset="-78"/>
                <a:cs typeface="B Zar" panose="00000400000000000000" pitchFamily="2" charset="-78"/>
              </a:rPr>
              <a:t>زمینه: </a:t>
            </a:r>
            <a:endParaRPr lang="fa-IR"/>
          </a:p>
        </p:txBody>
      </p:sp>
      <p:sp>
        <p:nvSpPr>
          <p:cNvPr id="3" name="Content Placeholder 2"/>
          <p:cNvSpPr>
            <a:spLocks noGrp="1"/>
          </p:cNvSpPr>
          <p:nvPr>
            <p:ph idx="1"/>
          </p:nvPr>
        </p:nvSpPr>
        <p:spPr/>
        <p:txBody>
          <a:bodyPr/>
          <a:lstStyle/>
          <a:p>
            <a:pPr algn="just"/>
            <a:r>
              <a:rPr lang="fa-IR" b="0" i="0" smtClean="0">
                <a:solidFill>
                  <a:srgbClr val="000000"/>
                </a:solidFill>
                <a:effectLst/>
                <a:latin typeface="B Zar" panose="00000400000000000000" pitchFamily="2" charset="-78"/>
                <a:cs typeface="B Zar" panose="00000400000000000000" pitchFamily="2" charset="-78"/>
              </a:rPr>
              <a:t>پژوهشهای پیشین به طور گسترده، عوامل مرتبط باسازگاری اجتماعی را شناسایی کردهاند، اما علیرغم اهمیت قابل توجه نقش روابط اولیه، سبکهای دلبستگی و تأثیرات آن در روابط آتی، مطالعات اندکی به بررسی ارتباط بین سبکهای دلبستگی و سازگاری اجتماعی پرداختهاند. باتوجه به اهمیت تحولی دوران نوجوانی و تغییرات غیرقابل اغماض آن در روابط اجتماعی، درک کافی از نقش نظمدهیشناختی هیجان در تبیین سازگاری اجتماعی وجود ندارد. همچنین می توان گفت فقدان راهبردهای سازش یافته نظمدهیشناختی هیجان از عوامل اساسی ناسازگاری در دوران نوجوانی است</a:t>
            </a:r>
            <a:r>
              <a:rPr lang="fa-IR" smtClean="0"/>
              <a:t> </a:t>
            </a:r>
          </a:p>
          <a:p>
            <a:pPr marL="0" indent="0" algn="just">
              <a:buNone/>
            </a:pPr>
            <a:r>
              <a:rPr lang="fa-IR" smtClean="0"/>
              <a:t/>
            </a:r>
            <a:br>
              <a:rPr lang="fa-IR" smtClean="0"/>
            </a:br>
            <a:endParaRPr lang="fa-IR"/>
          </a:p>
        </p:txBody>
      </p:sp>
    </p:spTree>
    <p:extLst>
      <p:ext uri="{BB962C8B-B14F-4D97-AF65-F5344CB8AC3E}">
        <p14:creationId xmlns:p14="http://schemas.microsoft.com/office/powerpoint/2010/main" val="30596506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 Zar" panose="00000400000000000000" pitchFamily="2" charset="-78"/>
                <a:cs typeface="B Zar" panose="00000400000000000000" pitchFamily="2" charset="-78"/>
              </a:rPr>
              <a:t>این افراد در سازگاری با چالشهای زندگی سازگاری بیشتری نشان داده و سلامت جسمی (گراس، </a:t>
            </a:r>
            <a:r>
              <a:rPr lang="fa-IR" b="0" i="0" smtClean="0">
                <a:solidFill>
                  <a:srgbClr val="000000"/>
                </a:solidFill>
                <a:effectLst/>
                <a:latin typeface="B Zar" panose="00000400000000000000" pitchFamily="2" charset="-78"/>
                <a:cs typeface="B Zar" panose="00000400000000000000" pitchFamily="2" charset="-78"/>
              </a:rPr>
              <a:t>2014) و کفایت اجتماعی </a:t>
            </a:r>
            <a:r>
              <a:rPr lang="fa-IR" b="0" i="0" smtClean="0">
                <a:solidFill>
                  <a:srgbClr val="000000"/>
                </a:solidFill>
                <a:effectLst/>
                <a:latin typeface="B Zar" panose="00000400000000000000" pitchFamily="2" charset="-78"/>
                <a:cs typeface="B Zar" panose="00000400000000000000" pitchFamily="2" charset="-78"/>
              </a:rPr>
              <a:t>(میو، هیو و ونگ، </a:t>
            </a:r>
            <a:r>
              <a:rPr lang="fa-IR" b="0" i="0" smtClean="0">
                <a:solidFill>
                  <a:srgbClr val="000000"/>
                </a:solidFill>
                <a:effectLst/>
                <a:latin typeface="B Zar" panose="00000400000000000000" pitchFamily="2" charset="-78"/>
                <a:cs typeface="B Zar" panose="00000400000000000000" pitchFamily="2" charset="-78"/>
              </a:rPr>
              <a:t>2017)بیشتری </a:t>
            </a:r>
            <a:r>
              <a:rPr lang="fa-IR" b="0" i="0" smtClean="0">
                <a:solidFill>
                  <a:srgbClr val="000000"/>
                </a:solidFill>
                <a:effectLst/>
                <a:latin typeface="B Zar" panose="00000400000000000000" pitchFamily="2" charset="-78"/>
                <a:cs typeface="B Zar" panose="00000400000000000000" pitchFamily="2" charset="-78"/>
              </a:rPr>
              <a:t>نشان میدهند و در مهار هیجانهای ناخوشایند و استفاده مثبت از هیجانها مهارت بیشتری دارند (اربتزودیس، رم، ندلکوویج و موادینگ</a:t>
            </a:r>
            <a:r>
              <a:rPr lang="fa-IR" b="0" i="0" smtClean="0">
                <a:solidFill>
                  <a:srgbClr val="000000"/>
                </a:solidFill>
                <a:effectLst/>
                <a:latin typeface="B Zar" panose="00000400000000000000" pitchFamily="2" charset="-78"/>
                <a:cs typeface="B Zar" panose="00000400000000000000" pitchFamily="2" charset="-78"/>
              </a:rPr>
              <a:t>، 2017 )</a:t>
            </a:r>
            <a:r>
              <a:rPr lang="fa-IR" smtClean="0">
                <a:solidFill>
                  <a:srgbClr val="000000"/>
                </a:solidFill>
                <a:latin typeface="B Zar" panose="00000400000000000000" pitchFamily="2" charset="-78"/>
                <a:cs typeface="B Zar" panose="00000400000000000000" pitchFamily="2" charset="-78"/>
              </a:rPr>
              <a:t>نظ</a:t>
            </a:r>
            <a:r>
              <a:rPr lang="fa-IR" b="0" i="0" smtClean="0">
                <a:solidFill>
                  <a:srgbClr val="000000"/>
                </a:solidFill>
                <a:effectLst/>
                <a:latin typeface="B Zar" panose="00000400000000000000" pitchFamily="2" charset="-78"/>
                <a:cs typeface="B Zar" panose="00000400000000000000" pitchFamily="2" charset="-78"/>
              </a:rPr>
              <a:t>م دهی هیجان </a:t>
            </a:r>
            <a:r>
              <a:rPr lang="fa-IR" b="0" i="0" smtClean="0">
                <a:solidFill>
                  <a:srgbClr val="000000"/>
                </a:solidFill>
                <a:effectLst/>
                <a:latin typeface="B Zar" panose="00000400000000000000" pitchFamily="2" charset="-78"/>
                <a:cs typeface="B Zar" panose="00000400000000000000" pitchFamily="2" charset="-78"/>
              </a:rPr>
              <a:t>نقش مهمی در روابط اجتماعی ایفا میکند (چرونسکی، </a:t>
            </a:r>
            <a:r>
              <a:rPr lang="fa-IR" b="0" i="0" smtClean="0">
                <a:solidFill>
                  <a:srgbClr val="000000"/>
                </a:solidFill>
                <a:effectLst/>
                <a:latin typeface="B Zar" panose="00000400000000000000" pitchFamily="2" charset="-78"/>
                <a:cs typeface="B Zar" panose="00000400000000000000" pitchFamily="2" charset="-78"/>
              </a:rPr>
              <a:t>2019،)</a:t>
            </a:r>
            <a:r>
              <a:rPr lang="fa-IR" smtClean="0"/>
              <a:t/>
            </a:r>
            <a:br>
              <a:rPr lang="fa-IR" smtClean="0"/>
            </a:br>
            <a:endParaRPr lang="fa-IR"/>
          </a:p>
        </p:txBody>
      </p:sp>
      <p:sp>
        <p:nvSpPr>
          <p:cNvPr id="4" name="Flowchart: Connector 3"/>
          <p:cNvSpPr/>
          <p:nvPr/>
        </p:nvSpPr>
        <p:spPr>
          <a:xfrm>
            <a:off x="1783829" y="4422098"/>
            <a:ext cx="2023673" cy="1229194"/>
          </a:xfrm>
          <a:prstGeom prst="flowChartConnector">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a:solidFill>
                  <a:srgbClr val="0070C0"/>
                </a:solidFill>
                <a:latin typeface="B Zar" panose="00000400000000000000" pitchFamily="2" charset="-78"/>
                <a:cs typeface="B Zar" panose="00000400000000000000" pitchFamily="2" charset="-78"/>
              </a:rPr>
              <a:t>استفاده مثبت از هیجانها</a:t>
            </a:r>
            <a:endParaRPr lang="fa-IR" sz="2000">
              <a:solidFill>
                <a:srgbClr val="0070C0"/>
              </a:solidFill>
            </a:endParaRPr>
          </a:p>
        </p:txBody>
      </p:sp>
      <p:sp>
        <p:nvSpPr>
          <p:cNvPr id="5" name="Flowchart: Process 4"/>
          <p:cNvSpPr/>
          <p:nvPr/>
        </p:nvSpPr>
        <p:spPr>
          <a:xfrm>
            <a:off x="6580682" y="4422098"/>
            <a:ext cx="2788171" cy="1259174"/>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a:solidFill>
                  <a:srgbClr val="FF0000"/>
                </a:solidFill>
                <a:latin typeface="B Zar" panose="00000400000000000000" pitchFamily="2" charset="-78"/>
                <a:cs typeface="B Zar" panose="00000400000000000000" pitchFamily="2" charset="-78"/>
              </a:rPr>
              <a:t> مهار هیجانهای ناخوشایند </a:t>
            </a:r>
            <a:endParaRPr lang="fa-IR" sz="2400">
              <a:solidFill>
                <a:srgbClr val="FF0000"/>
              </a:solidFill>
            </a:endParaRPr>
          </a:p>
        </p:txBody>
      </p:sp>
    </p:spTree>
    <p:extLst>
      <p:ext uri="{BB962C8B-B14F-4D97-AF65-F5344CB8AC3E}">
        <p14:creationId xmlns:p14="http://schemas.microsoft.com/office/powerpoint/2010/main" val="21458299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 Zar" panose="00000400000000000000" pitchFamily="2" charset="-78"/>
                <a:cs typeface="B Zar" panose="00000400000000000000" pitchFamily="2" charset="-78"/>
              </a:rPr>
              <a:t>چرا که منجر به نظمدهی روابط افراد شده و بهعنوان مبنایی برای اجتماعی شدن در </a:t>
            </a:r>
            <a:r>
              <a:rPr lang="fa-IR">
                <a:solidFill>
                  <a:srgbClr val="000000"/>
                </a:solidFill>
                <a:latin typeface="B Zar" panose="00000400000000000000" pitchFamily="2" charset="-78"/>
                <a:cs typeface="B Zar" panose="00000400000000000000" pitchFamily="2" charset="-78"/>
              </a:rPr>
              <a:t>نظر </a:t>
            </a:r>
            <a:r>
              <a:rPr lang="fa-IR" smtClean="0">
                <a:solidFill>
                  <a:srgbClr val="000000"/>
                </a:solidFill>
                <a:latin typeface="B Zar" panose="00000400000000000000" pitchFamily="2" charset="-78"/>
                <a:cs typeface="B Zar" panose="00000400000000000000" pitchFamily="2" charset="-78"/>
              </a:rPr>
              <a:t>گرفته میشود</a:t>
            </a:r>
            <a:r>
              <a:rPr lang="fa-IR">
                <a:solidFill>
                  <a:srgbClr val="000000"/>
                </a:solidFill>
                <a:latin typeface="B Zar" panose="00000400000000000000" pitchFamily="2" charset="-78"/>
                <a:cs typeface="B Zar" panose="00000400000000000000" pitchFamily="2" charset="-78"/>
              </a:rPr>
              <a:t>. افراد در روند اجتماعی شدن از استراتژیهای </a:t>
            </a:r>
            <a:r>
              <a:rPr lang="fa-IR">
                <a:solidFill>
                  <a:srgbClr val="000000"/>
                </a:solidFill>
                <a:latin typeface="B Zar" panose="00000400000000000000" pitchFamily="2" charset="-78"/>
                <a:cs typeface="B Zar" panose="00000400000000000000" pitchFamily="2" charset="-78"/>
              </a:rPr>
              <a:t>مختلف </a:t>
            </a:r>
            <a:r>
              <a:rPr lang="fa-IR" smtClean="0">
                <a:solidFill>
                  <a:srgbClr val="000000"/>
                </a:solidFill>
                <a:latin typeface="B Zar" panose="00000400000000000000" pitchFamily="2" charset="-78"/>
                <a:cs typeface="B Zar" panose="00000400000000000000" pitchFamily="2" charset="-78"/>
              </a:rPr>
              <a:t>نظم دهی شناختی هیجان </a:t>
            </a:r>
            <a:r>
              <a:rPr lang="fa-IR">
                <a:solidFill>
                  <a:srgbClr val="000000"/>
                </a:solidFill>
                <a:latin typeface="B Zar" panose="00000400000000000000" pitchFamily="2" charset="-78"/>
                <a:cs typeface="B Zar" panose="00000400000000000000" pitchFamily="2" charset="-78"/>
              </a:rPr>
              <a:t>برای حل مشکلات و سازگاری بهتر با محیط استفاده میکنند (ژانگ، 2019.) نظمدهیهیجان شامل راهبردهای نظمدهی شناختی هیجان است. این راهبردها در دوران نوجوانی بهطور گستردهای تحول مییابند (سوبول و همکاران، 2021</a:t>
            </a:r>
            <a:r>
              <a:rPr lang="fa-IR">
                <a:solidFill>
                  <a:srgbClr val="000000"/>
                </a:solidFill>
                <a:latin typeface="B Zar" panose="00000400000000000000" pitchFamily="2" charset="-78"/>
                <a:cs typeface="B Zar" panose="00000400000000000000" pitchFamily="2" charset="-78"/>
              </a:rPr>
              <a:t>.) </a:t>
            </a:r>
            <a:r>
              <a:rPr lang="fa-IR" smtClean="0">
                <a:solidFill>
                  <a:srgbClr val="000000"/>
                </a:solidFill>
                <a:latin typeface="B Zar" panose="00000400000000000000" pitchFamily="2" charset="-78"/>
                <a:cs typeface="B Zar" panose="00000400000000000000" pitchFamily="2" charset="-78"/>
              </a:rPr>
              <a:t>طبقه بندیهای </a:t>
            </a:r>
            <a:r>
              <a:rPr lang="fa-IR">
                <a:solidFill>
                  <a:srgbClr val="000000"/>
                </a:solidFill>
                <a:latin typeface="B Zar" panose="00000400000000000000" pitchFamily="2" charset="-78"/>
                <a:cs typeface="B Zar" panose="00000400000000000000" pitchFamily="2" charset="-78"/>
              </a:rPr>
              <a:t>متعددی از راهبردهای </a:t>
            </a:r>
            <a:r>
              <a:rPr lang="fa-IR">
                <a:solidFill>
                  <a:srgbClr val="000000"/>
                </a:solidFill>
                <a:latin typeface="B Zar" panose="00000400000000000000" pitchFamily="2" charset="-78"/>
                <a:cs typeface="B Zar" panose="00000400000000000000" pitchFamily="2" charset="-78"/>
              </a:rPr>
              <a:t>نظمدهی </a:t>
            </a:r>
            <a:r>
              <a:rPr lang="fa-IR" smtClean="0">
                <a:solidFill>
                  <a:srgbClr val="000000"/>
                </a:solidFill>
                <a:latin typeface="B Zar" panose="00000400000000000000" pitchFamily="2" charset="-78"/>
                <a:cs typeface="B Zar" panose="00000400000000000000" pitchFamily="2" charset="-78"/>
              </a:rPr>
              <a:t>شناختی هیجان </a:t>
            </a:r>
            <a:r>
              <a:rPr lang="fa-IR">
                <a:solidFill>
                  <a:srgbClr val="000000"/>
                </a:solidFill>
                <a:latin typeface="B Zar" panose="00000400000000000000" pitchFamily="2" charset="-78"/>
                <a:cs typeface="B Zar" panose="00000400000000000000" pitchFamily="2" charset="-78"/>
              </a:rPr>
              <a:t>ارائه شده است</a:t>
            </a:r>
            <a:endParaRPr lang="fa-IR"/>
          </a:p>
        </p:txBody>
      </p:sp>
      <p:sp>
        <p:nvSpPr>
          <p:cNvPr id="4" name="Flowchart: Process 3"/>
          <p:cNvSpPr/>
          <p:nvPr/>
        </p:nvSpPr>
        <p:spPr>
          <a:xfrm>
            <a:off x="4710571" y="5155983"/>
            <a:ext cx="2770858" cy="82424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a:solidFill>
                  <a:srgbClr val="0070C0"/>
                </a:solidFill>
                <a:latin typeface="B Zar" panose="00000400000000000000" pitchFamily="2" charset="-78"/>
                <a:cs typeface="B Zar" panose="00000400000000000000" pitchFamily="2" charset="-78"/>
              </a:rPr>
              <a:t>سازگاری بهتر با محیط</a:t>
            </a:r>
            <a:endParaRPr lang="fa-IR" sz="2400">
              <a:solidFill>
                <a:srgbClr val="0070C0"/>
              </a:solidFill>
            </a:endParaRPr>
          </a:p>
        </p:txBody>
      </p:sp>
    </p:spTree>
    <p:extLst>
      <p:ext uri="{BB962C8B-B14F-4D97-AF65-F5344CB8AC3E}">
        <p14:creationId xmlns:p14="http://schemas.microsoft.com/office/powerpoint/2010/main" val="14349609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 Zar" panose="00000400000000000000" pitchFamily="2" charset="-78"/>
                <a:cs typeface="B Zar" panose="00000400000000000000" pitchFamily="2" charset="-78"/>
              </a:rPr>
              <a:t>یکی از مدلهای </a:t>
            </a:r>
            <a:r>
              <a:rPr lang="fa-IR" b="0" i="0" smtClean="0">
                <a:solidFill>
                  <a:srgbClr val="000000"/>
                </a:solidFill>
                <a:effectLst/>
                <a:latin typeface="B Zar" panose="00000400000000000000" pitchFamily="2" charset="-78"/>
                <a:cs typeface="B Zar" panose="00000400000000000000" pitchFamily="2" charset="-78"/>
              </a:rPr>
              <a:t>نظم دهی </a:t>
            </a:r>
            <a:r>
              <a:rPr lang="fa-IR" b="0" i="0" smtClean="0">
                <a:solidFill>
                  <a:srgbClr val="000000"/>
                </a:solidFill>
                <a:effectLst/>
                <a:latin typeface="B Zar" panose="00000400000000000000" pitchFamily="2" charset="-78"/>
                <a:cs typeface="B Zar" panose="00000400000000000000" pitchFamily="2" charset="-78"/>
              </a:rPr>
              <a:t>شناختی هیجان </a:t>
            </a:r>
            <a:r>
              <a:rPr lang="fa-IR" b="0" i="0" smtClean="0">
                <a:solidFill>
                  <a:srgbClr val="000000"/>
                </a:solidFill>
                <a:effectLst/>
                <a:latin typeface="B Zar" panose="00000400000000000000" pitchFamily="2" charset="-78"/>
                <a:cs typeface="B Zar" panose="00000400000000000000" pitchFamily="2" charset="-78"/>
              </a:rPr>
              <a:t>به وسیله </a:t>
            </a:r>
            <a:r>
              <a:rPr lang="fa-IR" b="0" i="0" smtClean="0">
                <a:solidFill>
                  <a:srgbClr val="000000"/>
                </a:solidFill>
                <a:effectLst/>
                <a:latin typeface="B Zar" panose="00000400000000000000" pitchFamily="2" charset="-78"/>
                <a:cs typeface="B Zar" panose="00000400000000000000" pitchFamily="2" charset="-78"/>
              </a:rPr>
              <a:t>گارنفسکی و همکاران </a:t>
            </a:r>
            <a:r>
              <a:rPr lang="fa-IR" b="0" i="0" smtClean="0">
                <a:solidFill>
                  <a:srgbClr val="000000"/>
                </a:solidFill>
                <a:effectLst/>
                <a:latin typeface="B Zar" panose="00000400000000000000" pitchFamily="2" charset="-78"/>
                <a:cs typeface="B Zar" panose="00000400000000000000" pitchFamily="2" charset="-78"/>
              </a:rPr>
              <a:t>(2001)</a:t>
            </a:r>
            <a:r>
              <a:rPr lang="fa-IR" smtClean="0">
                <a:solidFill>
                  <a:srgbClr val="000000"/>
                </a:solidFill>
                <a:latin typeface="B Zar" panose="00000400000000000000" pitchFamily="2" charset="-78"/>
                <a:cs typeface="B Zar" panose="00000400000000000000" pitchFamily="2" charset="-78"/>
              </a:rPr>
              <a:t> مع</a:t>
            </a:r>
            <a:r>
              <a:rPr lang="fa-IR" b="0" i="0" smtClean="0">
                <a:solidFill>
                  <a:srgbClr val="000000"/>
                </a:solidFill>
                <a:effectLst/>
                <a:latin typeface="B Zar" panose="00000400000000000000" pitchFamily="2" charset="-78"/>
                <a:cs typeface="B Zar" panose="00000400000000000000" pitchFamily="2" charset="-78"/>
              </a:rPr>
              <a:t>رفی </a:t>
            </a:r>
            <a:r>
              <a:rPr lang="fa-IR" b="0" i="0" smtClean="0">
                <a:solidFill>
                  <a:srgbClr val="000000"/>
                </a:solidFill>
                <a:effectLst/>
                <a:latin typeface="B Zar" panose="00000400000000000000" pitchFamily="2" charset="-78"/>
                <a:cs typeface="B Zar" panose="00000400000000000000" pitchFamily="2" charset="-78"/>
              </a:rPr>
              <a:t>شده است که راهبردهای نظمدهی شناختی هیجان را به </a:t>
            </a:r>
            <a:r>
              <a:rPr lang="fa-IR" sz="3200" b="0" i="0" smtClean="0">
                <a:solidFill>
                  <a:srgbClr val="FF0000"/>
                </a:solidFill>
                <a:effectLst/>
                <a:latin typeface="B Zar" panose="00000400000000000000" pitchFamily="2" charset="-78"/>
                <a:cs typeface="B Zar" panose="00000400000000000000" pitchFamily="2" charset="-78"/>
              </a:rPr>
              <a:t>دو</a:t>
            </a:r>
            <a:r>
              <a:rPr lang="fa-IR" b="0" i="0" smtClean="0">
                <a:solidFill>
                  <a:srgbClr val="000000"/>
                </a:solidFill>
                <a:effectLst/>
                <a:latin typeface="B Zar" panose="00000400000000000000" pitchFamily="2" charset="-78"/>
                <a:cs typeface="B Zar" panose="00000400000000000000" pitchFamily="2" charset="-78"/>
              </a:rPr>
              <a:t> دسته </a:t>
            </a:r>
            <a:r>
              <a:rPr lang="fa-IR" b="0" i="0" smtClean="0">
                <a:solidFill>
                  <a:srgbClr val="00B050"/>
                </a:solidFill>
                <a:effectLst/>
                <a:latin typeface="B Zar" panose="00000400000000000000" pitchFamily="2" charset="-78"/>
                <a:cs typeface="B Zar" panose="00000400000000000000" pitchFamily="2" charset="-78"/>
              </a:rPr>
              <a:t>سازش یافته </a:t>
            </a:r>
            <a:r>
              <a:rPr lang="fa-IR" b="0" i="0" smtClean="0">
                <a:solidFill>
                  <a:srgbClr val="000000"/>
                </a:solidFill>
                <a:effectLst/>
                <a:latin typeface="B Zar" panose="00000400000000000000" pitchFamily="2" charset="-78"/>
                <a:cs typeface="B Zar" panose="00000400000000000000" pitchFamily="2" charset="-78"/>
              </a:rPr>
              <a:t>(اتخاذ رویکرد، توجه مجدد مثبت، ارزیابی مجدد مثبت و </a:t>
            </a:r>
            <a:r>
              <a:rPr lang="fa-IR" b="0" i="0" smtClean="0">
                <a:solidFill>
                  <a:srgbClr val="000000"/>
                </a:solidFill>
                <a:effectLst/>
                <a:latin typeface="B Zar" panose="00000400000000000000" pitchFamily="2" charset="-78"/>
                <a:cs typeface="B Zar" panose="00000400000000000000" pitchFamily="2" charset="-78"/>
              </a:rPr>
              <a:t>برنامه ریزی</a:t>
            </a:r>
            <a:r>
              <a:rPr lang="fa-IR" b="0" i="0" smtClean="0">
                <a:solidFill>
                  <a:srgbClr val="000000"/>
                </a:solidFill>
                <a:effectLst/>
                <a:latin typeface="B Zar" panose="00000400000000000000" pitchFamily="2" charset="-78"/>
                <a:cs typeface="B Zar" panose="00000400000000000000" pitchFamily="2" charset="-78"/>
              </a:rPr>
              <a:t>) و </a:t>
            </a:r>
            <a:r>
              <a:rPr lang="fa-IR" b="0" i="0" smtClean="0">
                <a:solidFill>
                  <a:srgbClr val="0070C0"/>
                </a:solidFill>
                <a:effectLst/>
                <a:latin typeface="B Zar" panose="00000400000000000000" pitchFamily="2" charset="-78"/>
                <a:cs typeface="B Zar" panose="00000400000000000000" pitchFamily="2" charset="-78"/>
              </a:rPr>
              <a:t>سازش نایافته </a:t>
            </a:r>
            <a:r>
              <a:rPr lang="fa-IR" b="0" i="0" smtClean="0">
                <a:solidFill>
                  <a:srgbClr val="000000"/>
                </a:solidFill>
                <a:effectLst/>
                <a:latin typeface="B Zar" panose="00000400000000000000" pitchFamily="2" charset="-78"/>
                <a:cs typeface="B Zar" panose="00000400000000000000" pitchFamily="2" charset="-78"/>
              </a:rPr>
              <a:t>(خودسرزنشی، دیگر سرزنشی، نشخوار فکری و فاجعه انگاری) تقسیم میکند. </a:t>
            </a:r>
            <a:endParaRPr lang="fa-IR" b="0" i="0" smtClean="0">
              <a:solidFill>
                <a:srgbClr val="000000"/>
              </a:solidFill>
              <a:effectLst/>
              <a:latin typeface="B Zar" panose="00000400000000000000" pitchFamily="2" charset="-78"/>
              <a:cs typeface="B Zar" panose="00000400000000000000" pitchFamily="2" charset="-78"/>
            </a:endParaRPr>
          </a:p>
          <a:p>
            <a:pPr algn="just"/>
            <a:r>
              <a:rPr lang="fa-IR" smtClean="0"/>
              <a:t/>
            </a:r>
            <a:br>
              <a:rPr lang="fa-IR" smtClean="0"/>
            </a:br>
            <a:endParaRPr lang="fa-IR"/>
          </a:p>
        </p:txBody>
      </p:sp>
    </p:spTree>
    <p:extLst>
      <p:ext uri="{BB962C8B-B14F-4D97-AF65-F5344CB8AC3E}">
        <p14:creationId xmlns:p14="http://schemas.microsoft.com/office/powerpoint/2010/main" val="39160436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srgbClr val="000000"/>
                </a:solidFill>
                <a:latin typeface="B Zar" panose="00000400000000000000" pitchFamily="2" charset="-78"/>
                <a:cs typeface="B Zar" panose="00000400000000000000" pitchFamily="2" charset="-78"/>
              </a:rPr>
              <a:t>استفاده از راهبردهای سازش یافته نظمدهی شناختیهیجان، تجربه هیجان را بهگونهای تسهیل میکند که منجر به پذیرش و مطلوبیت اجتماعی شود. بهاینترتیب افراد میتوانند اعمال تکانشی را کنترل کرده و رفتارهای خود را برای رسیدن به اهداف فردی و اقتضائات موقعیتی تعدیل نمایند (بشیرپور، 2019.)علاوه براین استفاده از راهبردهای سازش </a:t>
            </a:r>
            <a:r>
              <a:rPr lang="fa-IR">
                <a:solidFill>
                  <a:srgbClr val="000000"/>
                </a:solidFill>
                <a:latin typeface="B Zar" panose="00000400000000000000" pitchFamily="2" charset="-78"/>
                <a:cs typeface="B Zar" panose="00000400000000000000" pitchFamily="2" charset="-78"/>
              </a:rPr>
              <a:t>یافته </a:t>
            </a:r>
            <a:r>
              <a:rPr lang="fa-IR" smtClean="0">
                <a:solidFill>
                  <a:srgbClr val="000000"/>
                </a:solidFill>
                <a:latin typeface="B Zar" panose="00000400000000000000" pitchFamily="2" charset="-78"/>
                <a:cs typeface="B Zar" panose="00000400000000000000" pitchFamily="2" charset="-78"/>
              </a:rPr>
              <a:t>نظم دهی شناختی هیجان </a:t>
            </a:r>
            <a:r>
              <a:rPr lang="fa-IR">
                <a:solidFill>
                  <a:srgbClr val="000000"/>
                </a:solidFill>
                <a:latin typeface="B Zar" panose="00000400000000000000" pitchFamily="2" charset="-78"/>
                <a:cs typeface="B Zar" panose="00000400000000000000" pitchFamily="2" charset="-78"/>
              </a:rPr>
              <a:t>با بهبود کیفیت تعاملات</a:t>
            </a:r>
            <a:r>
              <a:rPr lang="fa-IR">
                <a:solidFill>
                  <a:prstClr val="black"/>
                </a:solidFill>
              </a:rPr>
              <a:t> </a:t>
            </a:r>
            <a:r>
              <a:rPr lang="fa-IR">
                <a:solidFill>
                  <a:srgbClr val="000000"/>
                </a:solidFill>
                <a:latin typeface="B Zar" panose="00000400000000000000" pitchFamily="2" charset="-78"/>
                <a:cs typeface="B Zar" panose="00000400000000000000" pitchFamily="2" charset="-78"/>
              </a:rPr>
              <a:t>اجتماعی (ژانگ، 2019،) زیستی هیجانی (نیکخواه و یوسفی، 1400) و سازگاری زناشویی (کریمی و اسماعیلی، 1399)رابطه دارد</a:t>
            </a:r>
            <a:endParaRPr lang="fa-IR">
              <a:solidFill>
                <a:prstClr val="black"/>
              </a:solidFill>
            </a:endParaRPr>
          </a:p>
          <a:p>
            <a:endParaRPr lang="fa-IR"/>
          </a:p>
        </p:txBody>
      </p:sp>
      <p:sp>
        <p:nvSpPr>
          <p:cNvPr id="4" name="Rectangle 3"/>
          <p:cNvSpPr/>
          <p:nvPr/>
        </p:nvSpPr>
        <p:spPr>
          <a:xfrm>
            <a:off x="1587109" y="4676866"/>
            <a:ext cx="8355172" cy="1754326"/>
          </a:xfrm>
          <a:prstGeom prst="rect">
            <a:avLst/>
          </a:prstGeom>
          <a:noFill/>
        </p:spPr>
        <p:txBody>
          <a:bodyPr wrap="none" lIns="91440" tIns="45720" rIns="91440" bIns="45720">
            <a:spAutoFit/>
          </a:bodyPr>
          <a:lstStyle/>
          <a:p>
            <a:pPr algn="ctr"/>
            <a:r>
              <a:rPr lang="fa-IR" sz="5400" b="1" cap="none" spc="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B Zar" panose="00000400000000000000" pitchFamily="2" charset="-78"/>
                <a:cs typeface="B Zar" panose="00000400000000000000" pitchFamily="2" charset="-78"/>
              </a:rPr>
              <a:t>استفاده از راهبردهای </a:t>
            </a:r>
            <a:r>
              <a:rPr lang="fa-IR" sz="5400" b="1" cap="none" spc="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B Zar" panose="00000400000000000000" pitchFamily="2" charset="-78"/>
                <a:cs typeface="B Zar" panose="00000400000000000000" pitchFamily="2" charset="-78"/>
              </a:rPr>
              <a:t>سازش </a:t>
            </a:r>
            <a:r>
              <a:rPr lang="fa-IR" sz="5400" b="1" cap="none" spc="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B Zar" panose="00000400000000000000" pitchFamily="2" charset="-78"/>
                <a:cs typeface="B Zar" panose="00000400000000000000" pitchFamily="2" charset="-78"/>
              </a:rPr>
              <a:t>یافته</a:t>
            </a:r>
          </a:p>
          <a:p>
            <a:pPr algn="ctr"/>
            <a:r>
              <a:rPr lang="fa-IR" sz="5400" b="1" cap="none" spc="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B Zar" panose="00000400000000000000" pitchFamily="2" charset="-78"/>
                <a:cs typeface="B Zar" panose="00000400000000000000" pitchFamily="2" charset="-78"/>
              </a:rPr>
              <a:t> نظم دهی شناختی هیجان </a:t>
            </a:r>
            <a:endParaRPr lang="fa-IR" sz="5400" b="1" cap="none" spc="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Tree>
    <p:extLst>
      <p:ext uri="{BB962C8B-B14F-4D97-AF65-F5344CB8AC3E}">
        <p14:creationId xmlns:p14="http://schemas.microsoft.com/office/powerpoint/2010/main" val="1353370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0" i="0" smtClean="0">
                <a:solidFill>
                  <a:srgbClr val="000000"/>
                </a:solidFill>
                <a:effectLst/>
                <a:latin typeface="B Zar" panose="00000400000000000000" pitchFamily="2" charset="-78"/>
                <a:cs typeface="B Zar" panose="00000400000000000000" pitchFamily="2" charset="-78"/>
              </a:rPr>
              <a:t>. </a:t>
            </a:r>
            <a:r>
              <a:rPr lang="fa-IR" b="0" i="0" smtClean="0">
                <a:solidFill>
                  <a:srgbClr val="000000"/>
                </a:solidFill>
                <a:effectLst/>
                <a:latin typeface="B Zar" panose="00000400000000000000" pitchFamily="2" charset="-78"/>
                <a:cs typeface="B Zar" panose="00000400000000000000" pitchFamily="2" charset="-78"/>
              </a:rPr>
              <a:t>در نقطه مقابل استفاده از راهبردهای سازش نایافته نظمدهیشناختی هیجان با اختلالات روانشناختی (مشهدی، حسنی و میردوقی، </a:t>
            </a:r>
            <a:r>
              <a:rPr lang="fa-IR" b="0" i="0" smtClean="0">
                <a:solidFill>
                  <a:srgbClr val="000000"/>
                </a:solidFill>
                <a:effectLst/>
                <a:latin typeface="B Zar" panose="00000400000000000000" pitchFamily="2" charset="-78"/>
                <a:cs typeface="B Zar" panose="00000400000000000000" pitchFamily="2" charset="-78"/>
              </a:rPr>
              <a:t>2011)</a:t>
            </a:r>
            <a:r>
              <a:rPr lang="fa-IR" smtClean="0">
                <a:solidFill>
                  <a:srgbClr val="000000"/>
                </a:solidFill>
                <a:latin typeface="B Zar" panose="00000400000000000000" pitchFamily="2" charset="-78"/>
                <a:cs typeface="B Zar" panose="00000400000000000000" pitchFamily="2" charset="-78"/>
              </a:rPr>
              <a:t> و م</a:t>
            </a:r>
            <a:r>
              <a:rPr lang="fa-IR" b="0" i="0" smtClean="0">
                <a:solidFill>
                  <a:srgbClr val="000000"/>
                </a:solidFill>
                <a:effectLst/>
                <a:latin typeface="B Zar" panose="00000400000000000000" pitchFamily="2" charset="-78"/>
                <a:cs typeface="B Zar" panose="00000400000000000000" pitchFamily="2" charset="-78"/>
              </a:rPr>
              <a:t>شکلات </a:t>
            </a:r>
            <a:r>
              <a:rPr lang="fa-IR" b="0" i="0" smtClean="0">
                <a:solidFill>
                  <a:srgbClr val="000000"/>
                </a:solidFill>
                <a:effectLst/>
                <a:latin typeface="B Zar" panose="00000400000000000000" pitchFamily="2" charset="-78"/>
                <a:cs typeface="B Zar" panose="00000400000000000000" pitchFamily="2" charset="-78"/>
              </a:rPr>
              <a:t>بین فردی (گروفالو ویلوتی زاواتینی و کاسان، </a:t>
            </a:r>
            <a:r>
              <a:rPr lang="fa-IR" b="0" i="0" smtClean="0">
                <a:solidFill>
                  <a:srgbClr val="000000"/>
                </a:solidFill>
                <a:effectLst/>
                <a:latin typeface="B Zar" panose="00000400000000000000" pitchFamily="2" charset="-78"/>
                <a:cs typeface="B Zar" panose="00000400000000000000" pitchFamily="2" charset="-78"/>
              </a:rPr>
              <a:t>2017) مرتبط </a:t>
            </a:r>
            <a:r>
              <a:rPr lang="fa-IR" b="0" i="0" smtClean="0">
                <a:solidFill>
                  <a:srgbClr val="000000"/>
                </a:solidFill>
                <a:effectLst/>
                <a:latin typeface="B Zar" panose="00000400000000000000" pitchFamily="2" charset="-78"/>
                <a:cs typeface="B Zar" panose="00000400000000000000" pitchFamily="2" charset="-78"/>
              </a:rPr>
              <a:t>است. مطالعات اندکی، اختصاصا،ً به بررسی ارتباط بین راهبردهای نظمدهی شناختیهیجان و سازگاریاجتماعی پرداختهاند (نادر - گروسبویس و مازون، </a:t>
            </a:r>
            <a:r>
              <a:rPr lang="fa-IR" b="0" i="0" smtClean="0">
                <a:solidFill>
                  <a:srgbClr val="000000"/>
                </a:solidFill>
                <a:effectLst/>
                <a:latin typeface="B Zar" panose="00000400000000000000" pitchFamily="2" charset="-78"/>
                <a:cs typeface="B Zar" panose="00000400000000000000" pitchFamily="2" charset="-78"/>
              </a:rPr>
              <a:t>2014؛ </a:t>
            </a:r>
            <a:r>
              <a:rPr lang="fa-IR" b="0" i="0" smtClean="0">
                <a:solidFill>
                  <a:srgbClr val="000000"/>
                </a:solidFill>
                <a:effectLst/>
                <a:latin typeface="B Zar" panose="00000400000000000000" pitchFamily="2" charset="-78"/>
                <a:cs typeface="B Zar" panose="00000400000000000000" pitchFamily="2" charset="-78"/>
              </a:rPr>
              <a:t>بالزاروتی و همکاران </a:t>
            </a:r>
            <a:r>
              <a:rPr lang="fa-IR" b="0" i="0" smtClean="0">
                <a:solidFill>
                  <a:srgbClr val="000000"/>
                </a:solidFill>
                <a:effectLst/>
                <a:latin typeface="B Zar" panose="00000400000000000000" pitchFamily="2" charset="-78"/>
                <a:cs typeface="B Zar" panose="00000400000000000000" pitchFamily="2" charset="-78"/>
              </a:rPr>
              <a:t>2016؛ </a:t>
            </a:r>
            <a:r>
              <a:rPr lang="fa-IR" b="0" i="0" smtClean="0">
                <a:solidFill>
                  <a:srgbClr val="000000"/>
                </a:solidFill>
                <a:effectLst/>
                <a:latin typeface="B Zar" panose="00000400000000000000" pitchFamily="2" charset="-78"/>
                <a:cs typeface="B Zar" panose="00000400000000000000" pitchFamily="2" charset="-78"/>
              </a:rPr>
              <a:t>جزایری و همکاران، </a:t>
            </a:r>
            <a:r>
              <a:rPr lang="fa-IR" b="0" i="0" smtClean="0">
                <a:solidFill>
                  <a:srgbClr val="000000"/>
                </a:solidFill>
                <a:effectLst/>
                <a:latin typeface="B Zar" panose="00000400000000000000" pitchFamily="2" charset="-78"/>
                <a:cs typeface="B Zar" panose="00000400000000000000" pitchFamily="2" charset="-78"/>
              </a:rPr>
              <a:t>2015.)</a:t>
            </a:r>
            <a:r>
              <a:rPr lang="fa-IR" smtClean="0"/>
              <a:t> </a:t>
            </a:r>
          </a:p>
          <a:p>
            <a:pPr marL="0" indent="0" algn="just">
              <a:buNone/>
            </a:pPr>
            <a:r>
              <a:rPr lang="fa-IR" smtClean="0"/>
              <a:t/>
            </a:r>
            <a:br>
              <a:rPr lang="fa-IR" smtClean="0"/>
            </a:br>
            <a:endParaRPr lang="fa-IR"/>
          </a:p>
        </p:txBody>
      </p:sp>
    </p:spTree>
    <p:extLst>
      <p:ext uri="{BB962C8B-B14F-4D97-AF65-F5344CB8AC3E}">
        <p14:creationId xmlns:p14="http://schemas.microsoft.com/office/powerpoint/2010/main" val="33704622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0" i="0" smtClean="0">
                <a:solidFill>
                  <a:srgbClr val="000000"/>
                </a:solidFill>
                <a:effectLst/>
                <a:latin typeface="B Zar" panose="00000400000000000000" pitchFamily="2" charset="-78"/>
                <a:cs typeface="B Zar" panose="00000400000000000000" pitchFamily="2" charset="-78"/>
              </a:rPr>
              <a:t>علیرغم اهمیت بسزایی که مشکلات سازگاری اجتماعی بر سلامتروان نوجوانان دارند، خلأهایی در حوزه شناسایی عوامل مرتبط در جهت پیشگیری و بهبود این مشکلات وجود دارد. شناسایی عوامل تأثیرگذار بر مشکلات سازگاری اجتماعی میتواند در انجام برنامهریزیهای لازم برای پیشگیری و بهبود اینگونه مشکلات مؤثر بوده و رضایت از روابط اجتماعی و سلامتروان افراد جامعه را افزایش دهد. با عنایت به موارد ذکرشده </a:t>
            </a:r>
            <a:r>
              <a:rPr lang="fa-IR" b="0" i="0" smtClean="0">
                <a:solidFill>
                  <a:srgbClr val="FF0000"/>
                </a:solidFill>
                <a:effectLst/>
                <a:latin typeface="B Zar" panose="00000400000000000000" pitchFamily="2" charset="-78"/>
                <a:cs typeface="B Zar" panose="00000400000000000000" pitchFamily="2" charset="-78"/>
              </a:rPr>
              <a:t>مطالعه حاضر در پی آن است تا روشن کند که آیا میتوان سازگاری اجتماعی را براساس سبکهای دلبستگی و نظمدهی شناختیهیجان پیشبینی کرد یا خیر؟</a:t>
            </a:r>
            <a:r>
              <a:rPr lang="fa-IR" smtClean="0">
                <a:solidFill>
                  <a:srgbClr val="FF0000"/>
                </a:solidFill>
              </a:rPr>
              <a:t> </a:t>
            </a:r>
            <a:endParaRPr lang="fa-IR" smtClean="0">
              <a:solidFill>
                <a:srgbClr val="FF0000"/>
              </a:solidFill>
            </a:endParaRPr>
          </a:p>
          <a:p>
            <a:pPr marL="0" indent="0" algn="just">
              <a:buNone/>
            </a:pPr>
            <a:r>
              <a:rPr lang="fa-IR" smtClean="0"/>
              <a:t/>
            </a:r>
            <a:br>
              <a:rPr lang="fa-IR" smtClean="0"/>
            </a:br>
            <a:endParaRPr lang="fa-IR"/>
          </a:p>
        </p:txBody>
      </p:sp>
      <p:pic>
        <p:nvPicPr>
          <p:cNvPr id="4" name="Picture 3"/>
          <p:cNvPicPr>
            <a:picLocks noChangeAspect="1"/>
          </p:cNvPicPr>
          <p:nvPr/>
        </p:nvPicPr>
        <p:blipFill>
          <a:blip r:embed="rId2"/>
          <a:stretch>
            <a:fillRect/>
          </a:stretch>
        </p:blipFill>
        <p:spPr>
          <a:xfrm>
            <a:off x="838200" y="4736809"/>
            <a:ext cx="2705100" cy="1685925"/>
          </a:xfrm>
          <a:prstGeom prst="rect">
            <a:avLst/>
          </a:prstGeom>
        </p:spPr>
      </p:pic>
    </p:spTree>
    <p:extLst>
      <p:ext uri="{BB962C8B-B14F-4D97-AF65-F5344CB8AC3E}">
        <p14:creationId xmlns:p14="http://schemas.microsoft.com/office/powerpoint/2010/main" val="6795046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0070C0"/>
                </a:solidFill>
                <a:cs typeface="B Zar" panose="00000400000000000000" pitchFamily="2" charset="-78"/>
              </a:rPr>
              <a:t>روش</a:t>
            </a:r>
            <a:endParaRPr lang="fa-IR">
              <a:solidFill>
                <a:srgbClr val="0070C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1" smtClean="0">
                <a:cs typeface="B Zar" panose="00000400000000000000" pitchFamily="2" charset="-78"/>
              </a:rPr>
              <a:t>الف</a:t>
            </a:r>
            <a:r>
              <a:rPr lang="fa-IR" b="1">
                <a:cs typeface="B Zar" panose="00000400000000000000" pitchFamily="2" charset="-78"/>
              </a:rPr>
              <a:t>) طرح پژوهش و شرکتکنندگان: </a:t>
            </a:r>
            <a:r>
              <a:rPr lang="fa-IR">
                <a:cs typeface="B Zar" panose="00000400000000000000" pitchFamily="2" charset="-78"/>
              </a:rPr>
              <a:t>پژوهش حاضر از نوع </a:t>
            </a:r>
            <a:r>
              <a:rPr lang="fa-IR" smtClean="0">
                <a:cs typeface="B Zar" panose="00000400000000000000" pitchFamily="2" charset="-78"/>
              </a:rPr>
              <a:t>توصیفی همبستگی </a:t>
            </a:r>
            <a:r>
              <a:rPr lang="fa-IR">
                <a:cs typeface="B Zar" panose="00000400000000000000" pitchFamily="2" charset="-78"/>
              </a:rPr>
              <a:t>است. جامعه آماری این پژوهش شامل دانشآموزان </a:t>
            </a:r>
            <a:r>
              <a:rPr lang="fa-IR" smtClean="0">
                <a:cs typeface="B Zar" panose="00000400000000000000" pitchFamily="2" charset="-78"/>
              </a:rPr>
              <a:t>دختر مشغول </a:t>
            </a:r>
            <a:r>
              <a:rPr lang="fa-IR">
                <a:cs typeface="B Zar" panose="00000400000000000000" pitchFamily="2" charset="-78"/>
              </a:rPr>
              <a:t>به تحصیل در مقطع دبیرستان در مدارس دولتی شهر تهران بود. </a:t>
            </a:r>
            <a:r>
              <a:rPr lang="fa-IR" smtClean="0">
                <a:cs typeface="B Zar" panose="00000400000000000000" pitchFamily="2" charset="-78"/>
              </a:rPr>
              <a:t>در این </a:t>
            </a:r>
            <a:r>
              <a:rPr lang="fa-IR">
                <a:cs typeface="B Zar" panose="00000400000000000000" pitchFamily="2" charset="-78"/>
              </a:rPr>
              <a:t>پژوهش، </a:t>
            </a:r>
            <a:r>
              <a:rPr lang="fa-IR" smtClean="0">
                <a:cs typeface="B Zar" panose="00000400000000000000" pitchFamily="2" charset="-78"/>
              </a:rPr>
              <a:t>337دانشآموز </a:t>
            </a:r>
            <a:r>
              <a:rPr lang="fa-IR">
                <a:cs typeface="B Zar" panose="00000400000000000000" pitchFamily="2" charset="-78"/>
              </a:rPr>
              <a:t>دختر به روش نمونهگیری در دسترس </a:t>
            </a:r>
            <a:r>
              <a:rPr lang="fa-IR" smtClean="0">
                <a:cs typeface="B Zar" panose="00000400000000000000" pitchFamily="2" charset="-78"/>
              </a:rPr>
              <a:t>انتخاب شدند</a:t>
            </a:r>
            <a:r>
              <a:rPr lang="fa-IR">
                <a:cs typeface="B Zar" panose="00000400000000000000" pitchFamily="2" charset="-78"/>
              </a:rPr>
              <a:t>. در پژوهش حاضر برای تعیین حجم نمونه از نرمافزار </a:t>
            </a:r>
            <a:r>
              <a:rPr lang="en-US">
                <a:cs typeface="B Zar" panose="00000400000000000000" pitchFamily="2" charset="-78"/>
              </a:rPr>
              <a:t>G </a:t>
            </a:r>
            <a:r>
              <a:rPr lang="en-US" smtClean="0">
                <a:cs typeface="B Zar" panose="00000400000000000000" pitchFamily="2" charset="-78"/>
              </a:rPr>
              <a:t>power </a:t>
            </a:r>
            <a:r>
              <a:rPr lang="fa-IR" smtClean="0">
                <a:cs typeface="B Zar" panose="00000400000000000000" pitchFamily="2" charset="-78"/>
              </a:rPr>
              <a:t>استفاده </a:t>
            </a:r>
            <a:r>
              <a:rPr lang="fa-IR">
                <a:cs typeface="B Zar" panose="00000400000000000000" pitchFamily="2" charset="-78"/>
              </a:rPr>
              <a:t>شد که با فرض آلفای </a:t>
            </a:r>
            <a:r>
              <a:rPr lang="fa-IR" smtClean="0">
                <a:cs typeface="B Zar" panose="00000400000000000000" pitchFamily="2" charset="-78"/>
              </a:rPr>
              <a:t>0/055 و </a:t>
            </a:r>
            <a:r>
              <a:rPr lang="fa-IR">
                <a:cs typeface="B Zar" panose="00000400000000000000" pitchFamily="2" charset="-78"/>
              </a:rPr>
              <a:t>توان </a:t>
            </a:r>
            <a:r>
              <a:rPr lang="fa-IR" smtClean="0">
                <a:cs typeface="B Zar" panose="00000400000000000000" pitchFamily="2" charset="-78"/>
              </a:rPr>
              <a:t>0/95اندازه </a:t>
            </a:r>
            <a:r>
              <a:rPr lang="fa-IR">
                <a:cs typeface="B Zar" panose="00000400000000000000" pitchFamily="2" charset="-78"/>
              </a:rPr>
              <a:t>اثر </a:t>
            </a:r>
            <a:r>
              <a:rPr lang="fa-IR" smtClean="0">
                <a:cs typeface="B Zar" panose="00000400000000000000" pitchFamily="2" charset="-78"/>
              </a:rPr>
              <a:t>کوچک ( </a:t>
            </a:r>
            <a:r>
              <a:rPr lang="en-US">
                <a:cs typeface="B Zar" panose="00000400000000000000" pitchFamily="2" charset="-78"/>
              </a:rPr>
              <a:t>F2= </a:t>
            </a:r>
            <a:r>
              <a:rPr lang="en-US" smtClean="0">
                <a:cs typeface="B Zar" panose="00000400000000000000" pitchFamily="2" charset="-78"/>
              </a:rPr>
              <a:t>0/04</a:t>
            </a:r>
            <a:r>
              <a:rPr lang="fa-IR" smtClean="0">
                <a:cs typeface="B Zar" panose="00000400000000000000" pitchFamily="2" charset="-78"/>
              </a:rPr>
              <a:t>ماستومتو</a:t>
            </a:r>
            <a:r>
              <a:rPr lang="fa-IR">
                <a:cs typeface="B Zar" panose="00000400000000000000" pitchFamily="2" charset="-78"/>
              </a:rPr>
              <a:t>، یو و ناکاگاوا، </a:t>
            </a:r>
            <a:r>
              <a:rPr lang="fa-IR" smtClean="0">
                <a:cs typeface="B Zar" panose="00000400000000000000" pitchFamily="2" charset="-78"/>
              </a:rPr>
              <a:t>2008) و </a:t>
            </a:r>
            <a:r>
              <a:rPr lang="fa-IR">
                <a:cs typeface="B Zar" panose="00000400000000000000" pitchFamily="2" charset="-78"/>
              </a:rPr>
              <a:t>وجود پنج متغیر </a:t>
            </a:r>
            <a:r>
              <a:rPr lang="fa-IR" smtClean="0">
                <a:cs typeface="B Zar" panose="00000400000000000000" pitchFamily="2" charset="-78"/>
              </a:rPr>
              <a:t>پیشبین (سبکهای </a:t>
            </a:r>
            <a:r>
              <a:rPr lang="fa-IR">
                <a:cs typeface="B Zar" panose="00000400000000000000" pitchFamily="2" charset="-78"/>
              </a:rPr>
              <a:t>دلبستگی ایمن، اجتنابی و دوسوگرا، راهبردهای </a:t>
            </a:r>
            <a:r>
              <a:rPr lang="fa-IR" smtClean="0">
                <a:cs typeface="B Zar" panose="00000400000000000000" pitchFamily="2" charset="-78"/>
              </a:rPr>
              <a:t>نظمدهی شناختیهیجان </a:t>
            </a:r>
            <a:r>
              <a:rPr lang="fa-IR">
                <a:cs typeface="B Zar" panose="00000400000000000000" pitchFamily="2" charset="-78"/>
              </a:rPr>
              <a:t>سازش یافته و سازش نایافته</a:t>
            </a:r>
            <a:r>
              <a:rPr lang="fa-IR" smtClean="0">
                <a:cs typeface="B Zar" panose="00000400000000000000" pitchFamily="2" charset="-78"/>
              </a:rPr>
              <a:t>)</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8085383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حجم نمونه 327نفر برآورد شد که با توجه به درنظر گرفتن ریزش احتمالی آزمودنیها حجم نهایی نمونه 337 نفر اندازه گیری شد. شرایط شرکت در پژوهش عبارت بود </a:t>
            </a:r>
            <a:r>
              <a:rPr lang="fa-IR">
                <a:solidFill>
                  <a:prstClr val="black"/>
                </a:solidFill>
                <a:cs typeface="B Zar" panose="00000400000000000000" pitchFamily="2" charset="-78"/>
              </a:rPr>
              <a:t>از</a:t>
            </a:r>
            <a:r>
              <a:rPr lang="fa-IR" smtClean="0">
                <a:solidFill>
                  <a:prstClr val="black"/>
                </a:solidFill>
                <a:cs typeface="B Zar" panose="00000400000000000000" pitchFamily="2" charset="-78"/>
              </a:rPr>
              <a:t>:</a:t>
            </a:r>
          </a:p>
          <a:p>
            <a:pPr lvl="0" algn="just"/>
            <a:r>
              <a:rPr lang="fa-IR" smtClean="0">
                <a:solidFill>
                  <a:prstClr val="black"/>
                </a:solidFill>
                <a:cs typeface="B Zar" panose="00000400000000000000" pitchFamily="2" charset="-78"/>
              </a:rPr>
              <a:t> </a:t>
            </a:r>
            <a:r>
              <a:rPr lang="fa-IR">
                <a:solidFill>
                  <a:prstClr val="black"/>
                </a:solidFill>
                <a:cs typeface="B Zar" panose="00000400000000000000" pitchFamily="2" charset="-78"/>
              </a:rPr>
              <a:t>الف) رضایت داوطلب برای شرکت در </a:t>
            </a:r>
            <a:r>
              <a:rPr lang="fa-IR">
                <a:solidFill>
                  <a:prstClr val="black"/>
                </a:solidFill>
                <a:cs typeface="B Zar" panose="00000400000000000000" pitchFamily="2" charset="-78"/>
              </a:rPr>
              <a:t>پژوهش</a:t>
            </a:r>
            <a:r>
              <a:rPr lang="fa-IR" smtClean="0">
                <a:solidFill>
                  <a:prstClr val="black"/>
                </a:solidFill>
                <a:cs typeface="B Zar" panose="00000400000000000000" pitchFamily="2" charset="-78"/>
              </a:rPr>
              <a:t>;</a:t>
            </a:r>
          </a:p>
          <a:p>
            <a:pPr lvl="0" algn="just"/>
            <a:r>
              <a:rPr lang="fa-IR" smtClean="0">
                <a:solidFill>
                  <a:prstClr val="black"/>
                </a:solidFill>
                <a:cs typeface="B Zar" panose="00000400000000000000" pitchFamily="2" charset="-78"/>
              </a:rPr>
              <a:t> </a:t>
            </a:r>
            <a:r>
              <a:rPr lang="fa-IR">
                <a:solidFill>
                  <a:prstClr val="black"/>
                </a:solidFill>
                <a:cs typeface="B Zar" panose="00000400000000000000" pitchFamily="2" charset="-78"/>
              </a:rPr>
              <a:t>ب) اشتغال به تحصیل در مقطع دبیرستان در یکی از دبیرستانهای دولتی شهر </a:t>
            </a:r>
            <a:r>
              <a:rPr lang="fa-IR">
                <a:solidFill>
                  <a:prstClr val="black"/>
                </a:solidFill>
                <a:cs typeface="B Zar" panose="00000400000000000000" pitchFamily="2" charset="-78"/>
              </a:rPr>
              <a:t>تهران </a:t>
            </a:r>
            <a:r>
              <a:rPr lang="fa-IR" smtClean="0">
                <a:solidFill>
                  <a:prstClr val="black"/>
                </a:solidFill>
                <a:cs typeface="B Zar" panose="00000400000000000000" pitchFamily="2" charset="-78"/>
              </a:rPr>
              <a:t>و</a:t>
            </a:r>
          </a:p>
          <a:p>
            <a:pPr lvl="0" algn="just"/>
            <a:r>
              <a:rPr lang="fa-IR" smtClean="0">
                <a:solidFill>
                  <a:prstClr val="black"/>
                </a:solidFill>
                <a:cs typeface="B Zar" panose="00000400000000000000" pitchFamily="2" charset="-78"/>
              </a:rPr>
              <a:t> </a:t>
            </a:r>
            <a:r>
              <a:rPr lang="fa-IR">
                <a:solidFill>
                  <a:prstClr val="black"/>
                </a:solidFill>
                <a:cs typeface="B Zar" panose="00000400000000000000" pitchFamily="2" charset="-78"/>
              </a:rPr>
              <a:t>ج) </a:t>
            </a:r>
            <a:r>
              <a:rPr lang="fa-IR">
                <a:solidFill>
                  <a:prstClr val="black"/>
                </a:solidFill>
                <a:cs typeface="B Zar" panose="00000400000000000000" pitchFamily="2" charset="-78"/>
              </a:rPr>
              <a:t>داشتن </a:t>
            </a:r>
            <a:r>
              <a:rPr lang="fa-IR">
                <a:solidFill>
                  <a:srgbClr val="000000"/>
                </a:solidFill>
                <a:latin typeface="B Zar" panose="00000400000000000000" pitchFamily="2" charset="-78"/>
                <a:cs typeface="B Zar" panose="00000400000000000000" pitchFamily="2" charset="-78"/>
              </a:rPr>
              <a:t>جنسیت مؤنث</a:t>
            </a:r>
            <a:endParaRPr lang="fa-IR">
              <a:solidFill>
                <a:prstClr val="black"/>
              </a:solidFill>
              <a:cs typeface="B Zar" panose="00000400000000000000" pitchFamily="2" charset="-78"/>
            </a:endParaRPr>
          </a:p>
          <a:p>
            <a:endParaRPr lang="fa-IR"/>
          </a:p>
        </p:txBody>
      </p:sp>
    </p:spTree>
    <p:extLst>
      <p:ext uri="{BB962C8B-B14F-4D97-AF65-F5344CB8AC3E}">
        <p14:creationId xmlns:p14="http://schemas.microsoft.com/office/powerpoint/2010/main" val="6596022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b="0" i="0" smtClean="0">
                <a:solidFill>
                  <a:srgbClr val="000000"/>
                </a:solidFill>
                <a:effectLst/>
                <a:latin typeface="B Zar" panose="00000400000000000000" pitchFamily="2" charset="-78"/>
                <a:cs typeface="B Zar" panose="00000400000000000000" pitchFamily="2" charset="-78"/>
              </a:rPr>
              <a:t>. </a:t>
            </a:r>
            <a:r>
              <a:rPr lang="fa-IR" b="0" i="0" smtClean="0">
                <a:solidFill>
                  <a:srgbClr val="000000"/>
                </a:solidFill>
                <a:effectLst/>
                <a:latin typeface="B Zar" panose="00000400000000000000" pitchFamily="2" charset="-78"/>
                <a:cs typeface="B Zar" panose="00000400000000000000" pitchFamily="2" charset="-78"/>
              </a:rPr>
              <a:t>شرایط خروج از پژوهش نیز عبارت بودند از</a:t>
            </a:r>
            <a:r>
              <a:rPr lang="fa-IR" b="0" i="0" smtClean="0">
                <a:solidFill>
                  <a:srgbClr val="000000"/>
                </a:solidFill>
                <a:effectLst/>
                <a:latin typeface="B Zar" panose="00000400000000000000" pitchFamily="2" charset="-78"/>
                <a:cs typeface="B Zar" panose="00000400000000000000" pitchFamily="2" charset="-78"/>
              </a:rPr>
              <a:t>:</a:t>
            </a:r>
          </a:p>
          <a:p>
            <a:r>
              <a:rPr lang="fa-IR" b="0" i="0" smtClean="0">
                <a:solidFill>
                  <a:srgbClr val="000000"/>
                </a:solidFill>
                <a:effectLst/>
                <a:latin typeface="B Zar" panose="00000400000000000000" pitchFamily="2" charset="-78"/>
                <a:cs typeface="B Zar" panose="00000400000000000000" pitchFamily="2" charset="-78"/>
              </a:rPr>
              <a:t> </a:t>
            </a:r>
            <a:r>
              <a:rPr lang="fa-IR" b="0" i="0" smtClean="0">
                <a:solidFill>
                  <a:srgbClr val="000000"/>
                </a:solidFill>
                <a:effectLst/>
                <a:latin typeface="B Zar" panose="00000400000000000000" pitchFamily="2" charset="-78"/>
                <a:cs typeface="B Zar" panose="00000400000000000000" pitchFamily="2" charset="-78"/>
              </a:rPr>
              <a:t>الف) تحصیل در مدارس غیردولتی در شهر تهران، </a:t>
            </a:r>
            <a:endParaRPr lang="fa-IR" b="0" i="0" smtClean="0">
              <a:solidFill>
                <a:srgbClr val="000000"/>
              </a:solidFill>
              <a:effectLst/>
              <a:latin typeface="B Zar" panose="00000400000000000000" pitchFamily="2" charset="-78"/>
              <a:cs typeface="B Zar" panose="00000400000000000000" pitchFamily="2" charset="-78"/>
            </a:endParaRPr>
          </a:p>
          <a:p>
            <a:r>
              <a:rPr lang="fa-IR" b="0" i="0" smtClean="0">
                <a:solidFill>
                  <a:srgbClr val="000000"/>
                </a:solidFill>
                <a:effectLst/>
                <a:latin typeface="B Zar" panose="00000400000000000000" pitchFamily="2" charset="-78"/>
                <a:cs typeface="B Zar" panose="00000400000000000000" pitchFamily="2" charset="-78"/>
              </a:rPr>
              <a:t>ب</a:t>
            </a:r>
            <a:r>
              <a:rPr lang="fa-IR" b="0" i="0" smtClean="0">
                <a:solidFill>
                  <a:srgbClr val="000000"/>
                </a:solidFill>
                <a:effectLst/>
                <a:latin typeface="B Zar" panose="00000400000000000000" pitchFamily="2" charset="-78"/>
                <a:cs typeface="B Zar" panose="00000400000000000000" pitchFamily="2" charset="-78"/>
              </a:rPr>
              <a:t>) داشتن جنسیت مذکر. </a:t>
            </a:r>
            <a:endParaRPr lang="fa-IR" b="0" i="0" smtClean="0">
              <a:solidFill>
                <a:srgbClr val="000000"/>
              </a:solidFill>
              <a:effectLst/>
              <a:latin typeface="B Zar" panose="00000400000000000000" pitchFamily="2" charset="-78"/>
              <a:cs typeface="B Zar" panose="00000400000000000000" pitchFamily="2" charset="-78"/>
            </a:endParaRPr>
          </a:p>
          <a:p>
            <a:r>
              <a:rPr lang="fa-IR" smtClean="0"/>
              <a:t/>
            </a:r>
            <a:br>
              <a:rPr lang="fa-IR" smtClean="0"/>
            </a:br>
            <a:endParaRPr lang="fa-IR"/>
          </a:p>
        </p:txBody>
      </p:sp>
    </p:spTree>
    <p:extLst>
      <p:ext uri="{BB962C8B-B14F-4D97-AF65-F5344CB8AC3E}">
        <p14:creationId xmlns:p14="http://schemas.microsoft.com/office/powerpoint/2010/main" val="10423796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 Zar" panose="00000400000000000000" pitchFamily="2" charset="-78"/>
                <a:cs typeface="B Zar" panose="00000400000000000000" pitchFamily="2" charset="-78"/>
              </a:rPr>
              <a:t>پس از ارائه توضیحات لازم در مورد اهداف پژوهش و جلب مشارکت و همکاری دانشآموزان پرسشنامههای سازگاری </a:t>
            </a:r>
            <a:r>
              <a:rPr lang="fa-IR">
                <a:solidFill>
                  <a:srgbClr val="000000"/>
                </a:solidFill>
                <a:latin typeface="B Zar" panose="00000400000000000000" pitchFamily="2" charset="-78"/>
                <a:cs typeface="B Zar" panose="00000400000000000000" pitchFamily="2" charset="-78"/>
              </a:rPr>
              <a:t>بل </a:t>
            </a:r>
            <a:r>
              <a:rPr lang="fa-IR" smtClean="0">
                <a:solidFill>
                  <a:srgbClr val="000000"/>
                </a:solidFill>
                <a:latin typeface="B Zar" panose="00000400000000000000" pitchFamily="2" charset="-78"/>
                <a:cs typeface="B Zar" panose="00000400000000000000" pitchFamily="2" charset="-78"/>
              </a:rPr>
              <a:t>(</a:t>
            </a:r>
            <a:r>
              <a:rPr lang="en-US" sz="1800" smtClean="0">
                <a:solidFill>
                  <a:srgbClr val="000000"/>
                </a:solidFill>
                <a:latin typeface="Times New Roman" panose="02020603050405020304" pitchFamily="18" charset="0"/>
              </a:rPr>
              <a:t>BAI</a:t>
            </a:r>
            <a:r>
              <a:rPr lang="fa-IR" sz="1800" smtClean="0">
                <a:solidFill>
                  <a:srgbClr val="000000"/>
                </a:solidFill>
                <a:latin typeface="Times New Roman" panose="02020603050405020304" pitchFamily="18" charset="0"/>
              </a:rPr>
              <a:t>) </a:t>
            </a:r>
            <a:r>
              <a:rPr lang="fa-IR" smtClean="0">
                <a:solidFill>
                  <a:srgbClr val="000000"/>
                </a:solidFill>
                <a:latin typeface="B Zar" panose="00000400000000000000" pitchFamily="2" charset="-78"/>
                <a:cs typeface="B Zar" panose="00000400000000000000" pitchFamily="2" charset="-78"/>
              </a:rPr>
              <a:t>مقیاس </a:t>
            </a:r>
            <a:r>
              <a:rPr lang="fa-IR">
                <a:solidFill>
                  <a:srgbClr val="000000"/>
                </a:solidFill>
                <a:latin typeface="B Zar" panose="00000400000000000000" pitchFamily="2" charset="-78"/>
                <a:cs typeface="B Zar" panose="00000400000000000000" pitchFamily="2" charset="-78"/>
              </a:rPr>
              <a:t>دلبستگی </a:t>
            </a:r>
            <a:r>
              <a:rPr lang="fa-IR">
                <a:solidFill>
                  <a:srgbClr val="000000"/>
                </a:solidFill>
                <a:latin typeface="B Zar" panose="00000400000000000000" pitchFamily="2" charset="-78"/>
                <a:cs typeface="B Zar" panose="00000400000000000000" pitchFamily="2" charset="-78"/>
              </a:rPr>
              <a:t>بزرگسال </a:t>
            </a:r>
            <a:r>
              <a:rPr lang="fa-IR" smtClean="0">
                <a:solidFill>
                  <a:srgbClr val="000000"/>
                </a:solidFill>
                <a:latin typeface="B Zar" panose="00000400000000000000" pitchFamily="2" charset="-78"/>
                <a:cs typeface="B Zar" panose="00000400000000000000" pitchFamily="2" charset="-78"/>
              </a:rPr>
              <a:t>(</a:t>
            </a:r>
            <a:r>
              <a:rPr lang="en-US" sz="1800" smtClean="0">
                <a:solidFill>
                  <a:srgbClr val="000000"/>
                </a:solidFill>
                <a:latin typeface="Times New Roman" panose="02020603050405020304" pitchFamily="18" charset="0"/>
              </a:rPr>
              <a:t>AAI</a:t>
            </a:r>
            <a:r>
              <a:rPr lang="fa-IR" sz="1800">
                <a:solidFill>
                  <a:srgbClr val="000000"/>
                </a:solidFill>
                <a:latin typeface="B Zar" panose="00000400000000000000" pitchFamily="2" charset="-78"/>
                <a:cs typeface="B Zar" panose="00000400000000000000" pitchFamily="2" charset="-78"/>
              </a:rPr>
              <a:t> )</a:t>
            </a:r>
            <a:r>
              <a:rPr lang="fa-IR" sz="1800" smtClean="0">
                <a:solidFill>
                  <a:srgbClr val="000000"/>
                </a:solidFill>
                <a:latin typeface="Times New Roman" panose="02020603050405020304" pitchFamily="18" charset="0"/>
              </a:rPr>
              <a:t> </a:t>
            </a:r>
            <a:r>
              <a:rPr lang="fa-IR" smtClean="0">
                <a:solidFill>
                  <a:srgbClr val="000000"/>
                </a:solidFill>
                <a:latin typeface="B Zar" panose="00000400000000000000" pitchFamily="2" charset="-78"/>
                <a:cs typeface="B Zar" panose="00000400000000000000" pitchFamily="2" charset="-78"/>
              </a:rPr>
              <a:t>و </a:t>
            </a:r>
            <a:r>
              <a:rPr lang="fa-IR">
                <a:solidFill>
                  <a:srgbClr val="000000"/>
                </a:solidFill>
                <a:latin typeface="B Zar" panose="00000400000000000000" pitchFamily="2" charset="-78"/>
                <a:cs typeface="B Zar" panose="00000400000000000000" pitchFamily="2" charset="-78"/>
              </a:rPr>
              <a:t>پرسشنامه نظمدهی </a:t>
            </a:r>
            <a:r>
              <a:rPr lang="fa-IR">
                <a:solidFill>
                  <a:srgbClr val="000000"/>
                </a:solidFill>
                <a:latin typeface="B Zar" panose="00000400000000000000" pitchFamily="2" charset="-78"/>
                <a:cs typeface="B Zar" panose="00000400000000000000" pitchFamily="2" charset="-78"/>
              </a:rPr>
              <a:t>شناختیهیجان </a:t>
            </a:r>
            <a:r>
              <a:rPr lang="fa-IR" b="1" smtClean="0">
                <a:solidFill>
                  <a:srgbClr val="000000"/>
                </a:solidFill>
                <a:latin typeface="B Zar" panose="00000400000000000000" pitchFamily="2" charset="-78"/>
                <a:cs typeface="B Zar" panose="00000400000000000000" pitchFamily="2" charset="-78"/>
              </a:rPr>
              <a:t>(</a:t>
            </a:r>
            <a:r>
              <a:rPr lang="en-US" sz="1800" smtClean="0">
                <a:solidFill>
                  <a:srgbClr val="000000"/>
                </a:solidFill>
                <a:latin typeface="Times New Roman" panose="02020603050405020304" pitchFamily="18" charset="0"/>
              </a:rPr>
              <a:t>CERQ</a:t>
            </a:r>
            <a:r>
              <a:rPr lang="fa-IR" sz="1800" smtClean="0">
                <a:solidFill>
                  <a:srgbClr val="000000"/>
                </a:solidFill>
                <a:latin typeface="Times New Roman" panose="02020603050405020304" pitchFamily="18" charset="0"/>
              </a:rPr>
              <a:t> </a:t>
            </a:r>
            <a:r>
              <a:rPr lang="fa-IR" sz="1800">
                <a:solidFill>
                  <a:srgbClr val="000000"/>
                </a:solidFill>
                <a:latin typeface="B Zar" panose="00000400000000000000" pitchFamily="2" charset="-78"/>
                <a:cs typeface="B Zar" panose="00000400000000000000" pitchFamily="2" charset="-78"/>
              </a:rPr>
              <a:t>)</a:t>
            </a:r>
            <a:r>
              <a:rPr lang="fa-IR" sz="1800" smtClean="0">
                <a:solidFill>
                  <a:srgbClr val="000000"/>
                </a:solidFill>
                <a:latin typeface="Times New Roman" panose="02020603050405020304" pitchFamily="18" charset="0"/>
              </a:rPr>
              <a:t> </a:t>
            </a:r>
            <a:r>
              <a:rPr lang="fa-IR" smtClean="0">
                <a:solidFill>
                  <a:srgbClr val="000000"/>
                </a:solidFill>
                <a:latin typeface="B Zar" panose="00000400000000000000" pitchFamily="2" charset="-78"/>
                <a:cs typeface="B Zar" panose="00000400000000000000" pitchFamily="2" charset="-78"/>
              </a:rPr>
              <a:t>برای </a:t>
            </a:r>
            <a:r>
              <a:rPr lang="fa-IR">
                <a:solidFill>
                  <a:srgbClr val="000000"/>
                </a:solidFill>
                <a:latin typeface="B Zar" panose="00000400000000000000" pitchFamily="2" charset="-78"/>
                <a:cs typeface="B Zar" panose="00000400000000000000" pitchFamily="2" charset="-78"/>
              </a:rPr>
              <a:t>آنها اجرا شد. در نمونه پژوهش حاضر، </a:t>
            </a:r>
            <a:r>
              <a:rPr lang="fa-IR">
                <a:solidFill>
                  <a:srgbClr val="000000"/>
                </a:solidFill>
                <a:latin typeface="B Zar" panose="00000400000000000000" pitchFamily="2" charset="-78"/>
                <a:cs typeface="B Zar" panose="00000400000000000000" pitchFamily="2" charset="-78"/>
              </a:rPr>
              <a:t>ازنظر </a:t>
            </a:r>
            <a:r>
              <a:rPr lang="fa-IR" smtClean="0">
                <a:solidFill>
                  <a:srgbClr val="000000"/>
                </a:solidFill>
                <a:latin typeface="B Zar" panose="00000400000000000000" pitchFamily="2" charset="-78"/>
                <a:cs typeface="B Zar" panose="00000400000000000000" pitchFamily="2" charset="-78"/>
              </a:rPr>
              <a:t>سنی 19 نفر </a:t>
            </a:r>
            <a:r>
              <a:rPr lang="fa-IR">
                <a:solidFill>
                  <a:srgbClr val="000000"/>
                </a:solidFill>
                <a:latin typeface="B Zar" panose="00000400000000000000" pitchFamily="2" charset="-78"/>
                <a:cs typeface="B Zar" panose="00000400000000000000" pitchFamily="2" charset="-78"/>
              </a:rPr>
              <a:t>( </a:t>
            </a:r>
            <a:r>
              <a:rPr lang="fa-IR" smtClean="0">
                <a:solidFill>
                  <a:srgbClr val="000000"/>
                </a:solidFill>
                <a:latin typeface="B Zar" panose="00000400000000000000" pitchFamily="2" charset="-78"/>
                <a:cs typeface="B Zar" panose="00000400000000000000" pitchFamily="2" charset="-78"/>
              </a:rPr>
              <a:t>5/8 درصد</a:t>
            </a:r>
            <a:r>
              <a:rPr lang="fa-IR">
                <a:solidFill>
                  <a:srgbClr val="000000"/>
                </a:solidFill>
                <a:latin typeface="B Zar" panose="00000400000000000000" pitchFamily="2" charset="-78"/>
                <a:cs typeface="B Zar" panose="00000400000000000000" pitchFamily="2" charset="-78"/>
              </a:rPr>
              <a:t>) </a:t>
            </a:r>
            <a:r>
              <a:rPr lang="fa-IR">
                <a:solidFill>
                  <a:srgbClr val="000000"/>
                </a:solidFill>
                <a:latin typeface="B Zar" panose="00000400000000000000" pitchFamily="2" charset="-78"/>
                <a:cs typeface="B Zar" panose="00000400000000000000" pitchFamily="2" charset="-78"/>
              </a:rPr>
              <a:t>دارای </a:t>
            </a:r>
            <a:r>
              <a:rPr lang="fa-IR" smtClean="0">
                <a:solidFill>
                  <a:srgbClr val="000000"/>
                </a:solidFill>
                <a:latin typeface="B Zar" panose="00000400000000000000" pitchFamily="2" charset="-78"/>
                <a:cs typeface="B Zar" panose="00000400000000000000" pitchFamily="2" charset="-78"/>
              </a:rPr>
              <a:t>15سال</a:t>
            </a:r>
            <a:r>
              <a:rPr lang="fa-IR">
                <a:solidFill>
                  <a:srgbClr val="000000"/>
                </a:solidFill>
                <a:latin typeface="B Zar" panose="00000400000000000000" pitchFamily="2" charset="-78"/>
                <a:cs typeface="B Zar" panose="00000400000000000000" pitchFamily="2" charset="-78"/>
              </a:rPr>
              <a:t>، </a:t>
            </a:r>
            <a:r>
              <a:rPr lang="fa-IR" smtClean="0">
                <a:solidFill>
                  <a:srgbClr val="000000"/>
                </a:solidFill>
                <a:latin typeface="B Zar" panose="00000400000000000000" pitchFamily="2" charset="-78"/>
                <a:cs typeface="B Zar" panose="00000400000000000000" pitchFamily="2" charset="-78"/>
              </a:rPr>
              <a:t>110نفر </a:t>
            </a:r>
            <a:r>
              <a:rPr lang="fa-IR">
                <a:solidFill>
                  <a:srgbClr val="000000"/>
                </a:solidFill>
                <a:latin typeface="B Zar" panose="00000400000000000000" pitchFamily="2" charset="-78"/>
                <a:cs typeface="B Zar" panose="00000400000000000000" pitchFamily="2" charset="-78"/>
              </a:rPr>
              <a:t>( 33/3درصد) </a:t>
            </a:r>
            <a:r>
              <a:rPr lang="fa-IR">
                <a:solidFill>
                  <a:srgbClr val="000000"/>
                </a:solidFill>
                <a:latin typeface="B Zar" panose="00000400000000000000" pitchFamily="2" charset="-78"/>
                <a:cs typeface="B Zar" panose="00000400000000000000" pitchFamily="2" charset="-78"/>
              </a:rPr>
              <a:t>دارای </a:t>
            </a:r>
            <a:r>
              <a:rPr lang="fa-IR" smtClean="0">
                <a:solidFill>
                  <a:srgbClr val="000000"/>
                </a:solidFill>
                <a:latin typeface="B Zar" panose="00000400000000000000" pitchFamily="2" charset="-78"/>
                <a:cs typeface="B Zar" panose="00000400000000000000" pitchFamily="2" charset="-78"/>
              </a:rPr>
              <a:t>16سال</a:t>
            </a:r>
            <a:r>
              <a:rPr lang="fa-IR">
                <a:solidFill>
                  <a:srgbClr val="000000"/>
                </a:solidFill>
                <a:latin typeface="B Zar" panose="00000400000000000000" pitchFamily="2" charset="-78"/>
                <a:cs typeface="B Zar" panose="00000400000000000000" pitchFamily="2" charset="-78"/>
              </a:rPr>
              <a:t>، 132نفر </a:t>
            </a:r>
            <a:r>
              <a:rPr lang="fa-IR">
                <a:solidFill>
                  <a:srgbClr val="000000"/>
                </a:solidFill>
                <a:latin typeface="B Zar" panose="00000400000000000000" pitchFamily="2" charset="-78"/>
                <a:cs typeface="B Zar" panose="00000400000000000000" pitchFamily="2" charset="-78"/>
              </a:rPr>
              <a:t>( </a:t>
            </a:r>
            <a:r>
              <a:rPr lang="fa-IR" smtClean="0">
                <a:solidFill>
                  <a:srgbClr val="000000"/>
                </a:solidFill>
                <a:latin typeface="B Zar" panose="00000400000000000000" pitchFamily="2" charset="-78"/>
                <a:cs typeface="B Zar" panose="00000400000000000000" pitchFamily="2" charset="-78"/>
              </a:rPr>
              <a:t>40  درصد</a:t>
            </a:r>
            <a:r>
              <a:rPr lang="fa-IR">
                <a:solidFill>
                  <a:srgbClr val="000000"/>
                </a:solidFill>
                <a:latin typeface="B Zar" panose="00000400000000000000" pitchFamily="2" charset="-78"/>
                <a:cs typeface="B Zar" panose="00000400000000000000" pitchFamily="2" charset="-78"/>
              </a:rPr>
              <a:t>) </a:t>
            </a:r>
            <a:r>
              <a:rPr lang="fa-IR">
                <a:solidFill>
                  <a:srgbClr val="000000"/>
                </a:solidFill>
                <a:latin typeface="B Zar" panose="00000400000000000000" pitchFamily="2" charset="-78"/>
                <a:cs typeface="B Zar" panose="00000400000000000000" pitchFamily="2" charset="-78"/>
              </a:rPr>
              <a:t>دارای </a:t>
            </a:r>
            <a:r>
              <a:rPr lang="fa-IR" smtClean="0">
                <a:solidFill>
                  <a:srgbClr val="000000"/>
                </a:solidFill>
                <a:latin typeface="B Zar" panose="00000400000000000000" pitchFamily="2" charset="-78"/>
                <a:cs typeface="B Zar" panose="00000400000000000000" pitchFamily="2" charset="-78"/>
              </a:rPr>
              <a:t>17سال</a:t>
            </a:r>
            <a:r>
              <a:rPr lang="fa-IR">
                <a:solidFill>
                  <a:srgbClr val="000000"/>
                </a:solidFill>
                <a:latin typeface="B Zar" panose="00000400000000000000" pitchFamily="2" charset="-78"/>
                <a:cs typeface="B Zar" panose="00000400000000000000" pitchFamily="2" charset="-78"/>
              </a:rPr>
              <a:t>، </a:t>
            </a:r>
            <a:r>
              <a:rPr lang="fa-IR" smtClean="0">
                <a:solidFill>
                  <a:srgbClr val="000000"/>
                </a:solidFill>
                <a:latin typeface="B Zar" panose="00000400000000000000" pitchFamily="2" charset="-78"/>
                <a:cs typeface="B Zar" panose="00000400000000000000" pitchFamily="2" charset="-78"/>
              </a:rPr>
              <a:t>64 نفر </a:t>
            </a:r>
            <a:r>
              <a:rPr lang="fa-IR">
                <a:solidFill>
                  <a:srgbClr val="000000"/>
                </a:solidFill>
                <a:latin typeface="B Zar" panose="00000400000000000000" pitchFamily="2" charset="-78"/>
                <a:cs typeface="B Zar" panose="00000400000000000000" pitchFamily="2" charset="-78"/>
              </a:rPr>
              <a:t>( </a:t>
            </a:r>
            <a:r>
              <a:rPr lang="fa-IR" smtClean="0">
                <a:solidFill>
                  <a:srgbClr val="000000"/>
                </a:solidFill>
                <a:latin typeface="B Zar" panose="00000400000000000000" pitchFamily="2" charset="-78"/>
                <a:cs typeface="B Zar" panose="00000400000000000000" pitchFamily="2" charset="-78"/>
              </a:rPr>
              <a:t>19/4درصد</a:t>
            </a:r>
            <a:r>
              <a:rPr lang="fa-IR">
                <a:solidFill>
                  <a:srgbClr val="000000"/>
                </a:solidFill>
                <a:latin typeface="B Zar" panose="00000400000000000000" pitchFamily="2" charset="-78"/>
                <a:cs typeface="B Zar" panose="00000400000000000000" pitchFamily="2" charset="-78"/>
              </a:rPr>
              <a:t>) </a:t>
            </a:r>
            <a:r>
              <a:rPr lang="fa-IR">
                <a:solidFill>
                  <a:srgbClr val="000000"/>
                </a:solidFill>
                <a:latin typeface="B Zar" panose="00000400000000000000" pitchFamily="2" charset="-78"/>
                <a:cs typeface="B Zar" panose="00000400000000000000" pitchFamily="2" charset="-78"/>
              </a:rPr>
              <a:t>دارای </a:t>
            </a:r>
            <a:r>
              <a:rPr lang="fa-IR" smtClean="0">
                <a:solidFill>
                  <a:srgbClr val="000000"/>
                </a:solidFill>
                <a:latin typeface="B Zar" panose="00000400000000000000" pitchFamily="2" charset="-78"/>
                <a:cs typeface="B Zar" panose="00000400000000000000" pitchFamily="2" charset="-78"/>
              </a:rPr>
              <a:t>18و 5 نفر </a:t>
            </a:r>
            <a:r>
              <a:rPr lang="fa-IR">
                <a:solidFill>
                  <a:srgbClr val="000000"/>
                </a:solidFill>
                <a:latin typeface="B Zar" panose="00000400000000000000" pitchFamily="2" charset="-78"/>
                <a:cs typeface="B Zar" panose="00000400000000000000" pitchFamily="2" charset="-78"/>
              </a:rPr>
              <a:t>( </a:t>
            </a:r>
            <a:r>
              <a:rPr lang="fa-IR" smtClean="0">
                <a:solidFill>
                  <a:srgbClr val="000000"/>
                </a:solidFill>
                <a:latin typeface="B Zar" panose="00000400000000000000" pitchFamily="2" charset="-78"/>
                <a:cs typeface="B Zar" panose="00000400000000000000" pitchFamily="2" charset="-78"/>
              </a:rPr>
              <a:t>1/5درصد</a:t>
            </a:r>
            <a:r>
              <a:rPr lang="fa-IR">
                <a:solidFill>
                  <a:srgbClr val="000000"/>
                </a:solidFill>
                <a:latin typeface="B Zar" panose="00000400000000000000" pitchFamily="2" charset="-78"/>
                <a:cs typeface="B Zar" panose="00000400000000000000" pitchFamily="2" charset="-78"/>
              </a:rPr>
              <a:t>) </a:t>
            </a:r>
            <a:r>
              <a:rPr lang="fa-IR">
                <a:solidFill>
                  <a:srgbClr val="000000"/>
                </a:solidFill>
                <a:latin typeface="B Zar" panose="00000400000000000000" pitchFamily="2" charset="-78"/>
                <a:cs typeface="B Zar" panose="00000400000000000000" pitchFamily="2" charset="-78"/>
              </a:rPr>
              <a:t>دارای </a:t>
            </a:r>
            <a:r>
              <a:rPr lang="fa-IR" smtClean="0">
                <a:solidFill>
                  <a:srgbClr val="000000"/>
                </a:solidFill>
                <a:latin typeface="B Zar" panose="00000400000000000000" pitchFamily="2" charset="-78"/>
                <a:cs typeface="B Zar" panose="00000400000000000000" pitchFamily="2" charset="-78"/>
              </a:rPr>
              <a:t>19 </a:t>
            </a:r>
            <a:r>
              <a:rPr lang="fa-IR">
                <a:solidFill>
                  <a:srgbClr val="000000"/>
                </a:solidFill>
                <a:latin typeface="B Zar" panose="00000400000000000000" pitchFamily="2" charset="-78"/>
                <a:cs typeface="B Zar" panose="00000400000000000000" pitchFamily="2" charset="-78"/>
              </a:rPr>
              <a:t>سال بودند. میانگین و انحراف استاندارد سنی شرکتکنندگان به ترتیب برابر </a:t>
            </a:r>
            <a:r>
              <a:rPr lang="fa-IR">
                <a:solidFill>
                  <a:srgbClr val="000000"/>
                </a:solidFill>
                <a:latin typeface="B Zar" panose="00000400000000000000" pitchFamily="2" charset="-78"/>
                <a:cs typeface="B Zar" panose="00000400000000000000" pitchFamily="2" charset="-78"/>
              </a:rPr>
              <a:t>با </a:t>
            </a:r>
            <a:r>
              <a:rPr lang="fa-IR" smtClean="0">
                <a:solidFill>
                  <a:srgbClr val="000000"/>
                </a:solidFill>
                <a:latin typeface="B Zar" panose="00000400000000000000" pitchFamily="2" charset="-78"/>
                <a:cs typeface="B Zar" panose="00000400000000000000" pitchFamily="2" charset="-78"/>
              </a:rPr>
              <a:t>16/77و 0/88بود</a:t>
            </a:r>
          </a:p>
          <a:p>
            <a:pPr algn="just"/>
            <a:endParaRPr lang="fa-IR"/>
          </a:p>
        </p:txBody>
      </p:sp>
    </p:spTree>
    <p:extLst>
      <p:ext uri="{BB962C8B-B14F-4D97-AF65-F5344CB8AC3E}">
        <p14:creationId xmlns:p14="http://schemas.microsoft.com/office/powerpoint/2010/main" val="870498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1" i="0" smtClean="0">
                <a:solidFill>
                  <a:srgbClr val="A42898"/>
                </a:solidFill>
                <a:effectLst/>
                <a:latin typeface="B Zar" panose="00000400000000000000" pitchFamily="2" charset="-78"/>
                <a:cs typeface="B Zar" panose="00000400000000000000" pitchFamily="2" charset="-78"/>
              </a:rPr>
              <a:t>هدف: </a:t>
            </a:r>
            <a:r>
              <a:rPr lang="fa-IR" b="0" i="0" smtClean="0">
                <a:solidFill>
                  <a:srgbClr val="000000"/>
                </a:solidFill>
                <a:effectLst/>
                <a:latin typeface="B Zar" panose="00000400000000000000" pitchFamily="2" charset="-78"/>
                <a:cs typeface="B Zar" panose="00000400000000000000" pitchFamily="2" charset="-78"/>
              </a:rPr>
              <a:t>پژوهش حاضر باهدف پیشبینی سازگاری اجتماعی بر اساس سبکهای دلبستگی و نظمدهیشناختی هیجان انجام شد.</a:t>
            </a:r>
          </a:p>
          <a:p>
            <a:pPr marL="0" indent="0" algn="just">
              <a:buNone/>
            </a:pPr>
            <a:r>
              <a:rPr lang="fa-IR" b="0" i="0" smtClean="0">
                <a:solidFill>
                  <a:srgbClr val="000000"/>
                </a:solidFill>
                <a:effectLst/>
                <a:latin typeface="B Zar" panose="00000400000000000000" pitchFamily="2" charset="-78"/>
                <a:cs typeface="B Zar" panose="00000400000000000000" pitchFamily="2" charset="-78"/>
              </a:rPr>
              <a:t/>
            </a:r>
            <a:br>
              <a:rPr lang="fa-IR" b="0" i="0" smtClean="0">
                <a:solidFill>
                  <a:srgbClr val="000000"/>
                </a:solidFill>
                <a:effectLst/>
                <a:latin typeface="B Zar" panose="00000400000000000000" pitchFamily="2" charset="-78"/>
                <a:cs typeface="B Zar" panose="00000400000000000000" pitchFamily="2" charset="-78"/>
              </a:rPr>
            </a:br>
            <a:r>
              <a:rPr lang="fa-IR" smtClean="0"/>
              <a:t/>
            </a:r>
            <a:br>
              <a:rPr lang="fa-IR" smtClean="0"/>
            </a:br>
            <a:endParaRPr lang="fa-IR"/>
          </a:p>
        </p:txBody>
      </p:sp>
    </p:spTree>
    <p:extLst>
      <p:ext uri="{BB962C8B-B14F-4D97-AF65-F5344CB8AC3E}">
        <p14:creationId xmlns:p14="http://schemas.microsoft.com/office/powerpoint/2010/main" val="1530041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0" smtClean="0">
                <a:solidFill>
                  <a:srgbClr val="A42898"/>
                </a:solidFill>
                <a:effectLst/>
                <a:latin typeface="B Zar" panose="00000400000000000000" pitchFamily="2" charset="-78"/>
                <a:cs typeface="B Zar" panose="00000400000000000000" pitchFamily="2" charset="-78"/>
              </a:rPr>
              <a:t>ب) ابزار</a:t>
            </a:r>
            <a:r>
              <a:rPr lang="fa-IR" smtClean="0"/>
              <a:t> </a:t>
            </a:r>
            <a:endParaRPr lang="fa-IR"/>
          </a:p>
        </p:txBody>
      </p:sp>
      <p:sp>
        <p:nvSpPr>
          <p:cNvPr id="3" name="Content Placeholder 2"/>
          <p:cNvSpPr>
            <a:spLocks noGrp="1"/>
          </p:cNvSpPr>
          <p:nvPr>
            <p:ph idx="1"/>
          </p:nvPr>
        </p:nvSpPr>
        <p:spPr/>
        <p:txBody>
          <a:bodyPr>
            <a:normAutofit/>
          </a:bodyPr>
          <a:lstStyle/>
          <a:p>
            <a:r>
              <a:rPr lang="fa-IR" b="0" i="0" smtClean="0">
                <a:solidFill>
                  <a:srgbClr val="000000"/>
                </a:solidFill>
                <a:effectLst/>
                <a:latin typeface="B Zar" panose="00000400000000000000" pitchFamily="2" charset="-78"/>
                <a:cs typeface="B Zar" panose="00000400000000000000" pitchFamily="2" charset="-78"/>
              </a:rPr>
              <a:t>مقیاس سازگاری بل :</a:t>
            </a:r>
            <a:r>
              <a:rPr lang="en-US" sz="1800" b="0" i="0" smtClean="0">
                <a:solidFill>
                  <a:srgbClr val="000000"/>
                </a:solidFill>
                <a:effectLst/>
                <a:latin typeface="Times New Roman" panose="02020603050405020304" pitchFamily="18" charset="0"/>
              </a:rPr>
              <a:t>BAI</a:t>
            </a:r>
            <a:r>
              <a:rPr lang="fa-IR" b="0" i="0" smtClean="0">
                <a:solidFill>
                  <a:srgbClr val="000000"/>
                </a:solidFill>
                <a:effectLst/>
                <a:latin typeface="B Zar" panose="00000400000000000000" pitchFamily="2" charset="-78"/>
                <a:cs typeface="B Zar" panose="00000400000000000000" pitchFamily="2" charset="-78"/>
              </a:rPr>
              <a:t>مقیاس سازگاری بل </a:t>
            </a:r>
            <a:r>
              <a:rPr lang="fa-IR" sz="1400" b="0" i="0" smtClean="0">
                <a:solidFill>
                  <a:srgbClr val="000000"/>
                </a:solidFill>
                <a:effectLst/>
                <a:latin typeface="B Zar" panose="00000400000000000000" pitchFamily="2" charset="-78"/>
                <a:cs typeface="B Zar" panose="00000400000000000000" pitchFamily="2" charset="-78"/>
              </a:rPr>
              <a:t>1</a:t>
            </a:r>
            <a:r>
              <a:rPr lang="fa-IR" b="0" i="0" smtClean="0">
                <a:solidFill>
                  <a:srgbClr val="000000"/>
                </a:solidFill>
                <a:effectLst/>
                <a:latin typeface="B Zar" panose="00000400000000000000" pitchFamily="2" charset="-78"/>
                <a:cs typeface="B Zar" panose="00000400000000000000" pitchFamily="2" charset="-78"/>
              </a:rPr>
              <a:t>دارای </a:t>
            </a:r>
            <a:r>
              <a:rPr lang="fa-IR" b="0" i="0" smtClean="0">
                <a:solidFill>
                  <a:srgbClr val="000000"/>
                </a:solidFill>
                <a:effectLst/>
                <a:latin typeface="B Zar" panose="00000400000000000000" pitchFamily="2" charset="-78"/>
                <a:cs typeface="B Zar" panose="00000400000000000000" pitchFamily="2" charset="-78"/>
              </a:rPr>
              <a:t>160سؤال </a:t>
            </a:r>
            <a:r>
              <a:rPr lang="fa-IR" b="0" i="0" smtClean="0">
                <a:solidFill>
                  <a:srgbClr val="000000"/>
                </a:solidFill>
                <a:effectLst/>
                <a:latin typeface="B Zar" panose="00000400000000000000" pitchFamily="2" charset="-78"/>
                <a:cs typeface="B Zar" panose="00000400000000000000" pitchFamily="2" charset="-78"/>
              </a:rPr>
              <a:t>سه گزینهای (بله، خیر و نمیدانم) است که در آن فقط به پاسخهای بله (امتیاز یک) و خیر (امتیاز صفر) داده میشود. مقیاس سازگاری دو نوع است که یکی به </a:t>
            </a:r>
            <a:r>
              <a:rPr lang="fa-IR" b="0" i="0" smtClean="0">
                <a:solidFill>
                  <a:srgbClr val="000000"/>
                </a:solidFill>
                <a:effectLst/>
                <a:latin typeface="B Zar" panose="00000400000000000000" pitchFamily="2" charset="-78"/>
                <a:cs typeface="B Zar" panose="00000400000000000000" pitchFamily="2" charset="-78"/>
              </a:rPr>
              <a:t>دانش آموزان </a:t>
            </a:r>
            <a:r>
              <a:rPr lang="fa-IR" b="0" i="0" smtClean="0">
                <a:solidFill>
                  <a:srgbClr val="000000"/>
                </a:solidFill>
                <a:effectLst/>
                <a:latin typeface="B Zar" panose="00000400000000000000" pitchFamily="2" charset="-78"/>
                <a:cs typeface="B Zar" panose="00000400000000000000" pitchFamily="2" charset="-78"/>
              </a:rPr>
              <a:t>و دانشجویان و دیگری به بزرگسالان مربوط بوده </a:t>
            </a:r>
            <a:r>
              <a:rPr lang="fa-IR" b="0" i="0" smtClean="0">
                <a:solidFill>
                  <a:srgbClr val="000000"/>
                </a:solidFill>
                <a:effectLst/>
                <a:latin typeface="B Zar" panose="00000400000000000000" pitchFamily="2" charset="-78"/>
                <a:cs typeface="B Zar" panose="00000400000000000000" pitchFamily="2" charset="-78"/>
              </a:rPr>
              <a:t>و حیطه های </a:t>
            </a:r>
            <a:r>
              <a:rPr lang="fa-IR" b="0" i="0" smtClean="0">
                <a:solidFill>
                  <a:srgbClr val="000000"/>
                </a:solidFill>
                <a:effectLst/>
                <a:latin typeface="B Zar" panose="00000400000000000000" pitchFamily="2" charset="-78"/>
                <a:cs typeface="B Zar" panose="00000400000000000000" pitchFamily="2" charset="-78"/>
              </a:rPr>
              <a:t>مختلف سازگاری را در زمینههای اجتماعی، عاطفی، تحصیلی، جسمانی و خانواده میسنجد. </a:t>
            </a:r>
            <a:r>
              <a:rPr lang="fa-IR" smtClean="0"/>
              <a:t/>
            </a:r>
            <a:br>
              <a:rPr lang="fa-IR" smtClean="0"/>
            </a:br>
            <a:endParaRPr lang="fa-IR"/>
          </a:p>
        </p:txBody>
      </p:sp>
    </p:spTree>
    <p:extLst>
      <p:ext uri="{BB962C8B-B14F-4D97-AF65-F5344CB8AC3E}">
        <p14:creationId xmlns:p14="http://schemas.microsoft.com/office/powerpoint/2010/main" val="2628724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 Zar" panose="00000400000000000000" pitchFamily="2" charset="-78"/>
                <a:cs typeface="B Zar" panose="00000400000000000000" pitchFamily="2" charset="-78"/>
              </a:rPr>
              <a:t>هریک از این خرده مقیاسها از 32سؤال تشکیل شده است که نمرات آن </a:t>
            </a:r>
            <a:r>
              <a:rPr lang="fa-IR">
                <a:solidFill>
                  <a:srgbClr val="000000"/>
                </a:solidFill>
                <a:latin typeface="B Zar" panose="00000400000000000000" pitchFamily="2" charset="-78"/>
                <a:cs typeface="B Zar" panose="00000400000000000000" pitchFamily="2" charset="-78"/>
              </a:rPr>
              <a:t>بهصورت </a:t>
            </a:r>
            <a:r>
              <a:rPr lang="fa-IR" smtClean="0">
                <a:solidFill>
                  <a:srgbClr val="000000"/>
                </a:solidFill>
                <a:latin typeface="B Zar" panose="00000400000000000000" pitchFamily="2" charset="-78"/>
                <a:cs typeface="B Zar" panose="00000400000000000000" pitchFamily="2" charset="-78"/>
              </a:rPr>
              <a:t>معکوس نمرهگذاری </a:t>
            </a:r>
            <a:r>
              <a:rPr lang="fa-IR">
                <a:solidFill>
                  <a:srgbClr val="000000"/>
                </a:solidFill>
                <a:latin typeface="B Zar" panose="00000400000000000000" pitchFamily="2" charset="-78"/>
                <a:cs typeface="B Zar" panose="00000400000000000000" pitchFamily="2" charset="-78"/>
              </a:rPr>
              <a:t>میشود. دلاور، این مقیاس را در ایران هنجاریابی کرده است (امانی، اعتمادی، فتحی زاده </a:t>
            </a:r>
            <a:r>
              <a:rPr lang="fa-IR">
                <a:solidFill>
                  <a:srgbClr val="000000"/>
                </a:solidFill>
                <a:latin typeface="B Zar" panose="00000400000000000000" pitchFamily="2" charset="-78"/>
                <a:cs typeface="B Zar" panose="00000400000000000000" pitchFamily="2" charset="-78"/>
              </a:rPr>
              <a:t>و </a:t>
            </a:r>
            <a:r>
              <a:rPr lang="fa-IR" smtClean="0">
                <a:solidFill>
                  <a:srgbClr val="000000"/>
                </a:solidFill>
                <a:latin typeface="B Zar" panose="00000400000000000000" pitchFamily="2" charset="-78"/>
                <a:cs typeface="B Zar" panose="00000400000000000000" pitchFamily="2" charset="-78"/>
              </a:rPr>
              <a:t>بهرامی،2012 .) پایایی </a:t>
            </a:r>
            <a:r>
              <a:rPr lang="fa-IR">
                <a:solidFill>
                  <a:srgbClr val="000000"/>
                </a:solidFill>
                <a:latin typeface="B Zar" panose="00000400000000000000" pitchFamily="2" charset="-78"/>
                <a:cs typeface="B Zar" panose="00000400000000000000" pitchFamily="2" charset="-78"/>
              </a:rPr>
              <a:t>آن در یک مطالعه داخلی در حیطههای سازگاری </a:t>
            </a:r>
            <a:r>
              <a:rPr lang="fa-IR">
                <a:solidFill>
                  <a:srgbClr val="000000"/>
                </a:solidFill>
                <a:latin typeface="B Zar" panose="00000400000000000000" pitchFamily="2" charset="-78"/>
                <a:cs typeface="B Zar" panose="00000400000000000000" pitchFamily="2" charset="-78"/>
              </a:rPr>
              <a:t>هیجانی </a:t>
            </a:r>
            <a:r>
              <a:rPr lang="fa-IR" smtClean="0">
                <a:solidFill>
                  <a:srgbClr val="000000"/>
                </a:solidFill>
                <a:latin typeface="B Zar" panose="00000400000000000000" pitchFamily="2" charset="-78"/>
                <a:cs typeface="B Zar" panose="00000400000000000000" pitchFamily="2" charset="-78"/>
              </a:rPr>
              <a:t>0/91، اجتماعی 0/88 ، تحصیلی 0/85، جسمانی 0/88 ، </a:t>
            </a:r>
            <a:r>
              <a:rPr lang="fa-IR">
                <a:solidFill>
                  <a:srgbClr val="000000"/>
                </a:solidFill>
                <a:latin typeface="B Zar" panose="00000400000000000000" pitchFamily="2" charset="-78"/>
                <a:cs typeface="B Zar" panose="00000400000000000000" pitchFamily="2" charset="-78"/>
              </a:rPr>
              <a:t>خانوادگی </a:t>
            </a:r>
            <a:r>
              <a:rPr lang="fa-IR" smtClean="0">
                <a:solidFill>
                  <a:srgbClr val="000000"/>
                </a:solidFill>
                <a:latin typeface="B Zar" panose="00000400000000000000" pitchFamily="2" charset="-78"/>
                <a:cs typeface="B Zar" panose="00000400000000000000" pitchFamily="2" charset="-78"/>
              </a:rPr>
              <a:t>0/91و </a:t>
            </a:r>
            <a:r>
              <a:rPr lang="fa-IR">
                <a:solidFill>
                  <a:srgbClr val="000000"/>
                </a:solidFill>
                <a:latin typeface="B Zar" panose="00000400000000000000" pitchFamily="2" charset="-78"/>
                <a:cs typeface="B Zar" panose="00000400000000000000" pitchFamily="2" charset="-78"/>
              </a:rPr>
              <a:t>کلی </a:t>
            </a:r>
            <a:r>
              <a:rPr lang="fa-IR" smtClean="0">
                <a:solidFill>
                  <a:srgbClr val="000000"/>
                </a:solidFill>
                <a:latin typeface="B Zar" panose="00000400000000000000" pitchFamily="2" charset="-78"/>
                <a:cs typeface="B Zar" panose="00000400000000000000" pitchFamily="2" charset="-78"/>
              </a:rPr>
              <a:t>0/94گزارششده </a:t>
            </a:r>
            <a:r>
              <a:rPr lang="fa-IR">
                <a:solidFill>
                  <a:srgbClr val="000000"/>
                </a:solidFill>
                <a:latin typeface="B Zar" panose="00000400000000000000" pitchFamily="2" charset="-78"/>
                <a:cs typeface="B Zar" panose="00000400000000000000" pitchFamily="2" charset="-78"/>
              </a:rPr>
              <a:t>است (مخبری، درتاج و دهکردی</a:t>
            </a:r>
            <a:r>
              <a:rPr lang="fa-IR">
                <a:solidFill>
                  <a:srgbClr val="000000"/>
                </a:solidFill>
                <a:latin typeface="B Zar" panose="00000400000000000000" pitchFamily="2" charset="-78"/>
                <a:cs typeface="B Zar" panose="00000400000000000000" pitchFamily="2" charset="-78"/>
              </a:rPr>
              <a:t>، </a:t>
            </a:r>
            <a:r>
              <a:rPr lang="fa-IR" smtClean="0">
                <a:solidFill>
                  <a:srgbClr val="000000"/>
                </a:solidFill>
                <a:latin typeface="B Zar" panose="00000400000000000000" pitchFamily="2" charset="-78"/>
                <a:cs typeface="B Zar" panose="00000400000000000000" pitchFamily="2" charset="-78"/>
              </a:rPr>
              <a:t>2010.) در </a:t>
            </a:r>
            <a:r>
              <a:rPr lang="fa-IR">
                <a:solidFill>
                  <a:srgbClr val="000000"/>
                </a:solidFill>
                <a:latin typeface="B Zar" panose="00000400000000000000" pitchFamily="2" charset="-78"/>
                <a:cs typeface="B Zar" panose="00000400000000000000" pitchFamily="2" charset="-78"/>
              </a:rPr>
              <a:t>پژوهشی دیگر، پایایی آن برحسب آلفای کرونباخ 95درصد محاسبه شد (بیکمحمدی، ترخان و اکبری</a:t>
            </a:r>
            <a:r>
              <a:rPr lang="fa-IR">
                <a:solidFill>
                  <a:srgbClr val="000000"/>
                </a:solidFill>
                <a:latin typeface="B Zar" panose="00000400000000000000" pitchFamily="2" charset="-78"/>
                <a:cs typeface="B Zar" panose="00000400000000000000" pitchFamily="2" charset="-78"/>
              </a:rPr>
              <a:t>، </a:t>
            </a:r>
            <a:r>
              <a:rPr lang="fa-IR" smtClean="0">
                <a:solidFill>
                  <a:srgbClr val="000000"/>
                </a:solidFill>
                <a:latin typeface="B Zar" panose="00000400000000000000" pitchFamily="2" charset="-78"/>
                <a:cs typeface="B Zar" panose="00000400000000000000" pitchFamily="2" charset="-78"/>
              </a:rPr>
              <a:t>2012.) در </a:t>
            </a:r>
            <a:r>
              <a:rPr lang="fa-IR">
                <a:solidFill>
                  <a:srgbClr val="000000"/>
                </a:solidFill>
                <a:latin typeface="B Zar" panose="00000400000000000000" pitchFamily="2" charset="-78"/>
                <a:cs typeface="B Zar" panose="00000400000000000000" pitchFamily="2" charset="-78"/>
              </a:rPr>
              <a:t>این پژوهش از خرده مقیاس اجتماعی استفاده شده است</a:t>
            </a:r>
            <a:endParaRPr lang="fa-IR"/>
          </a:p>
        </p:txBody>
      </p:sp>
    </p:spTree>
    <p:extLst>
      <p:ext uri="{BB962C8B-B14F-4D97-AF65-F5344CB8AC3E}">
        <p14:creationId xmlns:p14="http://schemas.microsoft.com/office/powerpoint/2010/main" val="2080090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10000"/>
          </a:bodyPr>
          <a:lstStyle/>
          <a:p>
            <a:pPr algn="just"/>
            <a:r>
              <a:rPr lang="fa-IR" b="0" i="0" smtClean="0">
                <a:solidFill>
                  <a:srgbClr val="000000"/>
                </a:solidFill>
                <a:effectLst/>
                <a:latin typeface="B Zar" panose="00000400000000000000" pitchFamily="2" charset="-78"/>
                <a:cs typeface="B Zar" panose="00000400000000000000" pitchFamily="2" charset="-78"/>
              </a:rPr>
              <a:t>مقیاس دلبستگی بزرگسال :</a:t>
            </a:r>
            <a:r>
              <a:rPr lang="en-US" sz="1800" b="0" i="0" smtClean="0">
                <a:solidFill>
                  <a:srgbClr val="000000"/>
                </a:solidFill>
                <a:effectLst/>
                <a:latin typeface="Times New Roman" panose="02020603050405020304" pitchFamily="18" charset="0"/>
              </a:rPr>
              <a:t>AAI</a:t>
            </a:r>
            <a:r>
              <a:rPr lang="fa-IR" b="0" i="0" smtClean="0">
                <a:solidFill>
                  <a:srgbClr val="000000"/>
                </a:solidFill>
                <a:effectLst/>
                <a:latin typeface="B Zar" panose="00000400000000000000" pitchFamily="2" charset="-78"/>
                <a:cs typeface="B Zar" panose="00000400000000000000" pitchFamily="2" charset="-78"/>
              </a:rPr>
              <a:t>مقیاس دلبستگی بزرگسال ،</a:t>
            </a:r>
            <a:r>
              <a:rPr lang="fa-IR" sz="1400" b="0" i="0" smtClean="0">
                <a:solidFill>
                  <a:srgbClr val="000000"/>
                </a:solidFill>
                <a:effectLst/>
                <a:latin typeface="B Zar" panose="00000400000000000000" pitchFamily="2" charset="-78"/>
                <a:cs typeface="B Zar" panose="00000400000000000000" pitchFamily="2" charset="-78"/>
              </a:rPr>
              <a:t>2</a:t>
            </a:r>
            <a:r>
              <a:rPr lang="fa-IR" b="0" i="0" smtClean="0">
                <a:solidFill>
                  <a:srgbClr val="000000"/>
                </a:solidFill>
                <a:effectLst/>
                <a:latin typeface="B Zar" panose="00000400000000000000" pitchFamily="2" charset="-78"/>
                <a:cs typeface="B Zar" panose="00000400000000000000" pitchFamily="2" charset="-78"/>
              </a:rPr>
              <a:t>که با استفاده از مواد آزمون دلبستگی هازن و شیور </a:t>
            </a:r>
            <a:r>
              <a:rPr lang="fa-IR" b="0" i="0" smtClean="0">
                <a:solidFill>
                  <a:srgbClr val="000000"/>
                </a:solidFill>
                <a:effectLst/>
                <a:latin typeface="B Zar" panose="00000400000000000000" pitchFamily="2" charset="-78"/>
                <a:cs typeface="B Zar" panose="00000400000000000000" pitchFamily="2" charset="-78"/>
              </a:rPr>
              <a:t>(1987) ساخته </a:t>
            </a:r>
            <a:r>
              <a:rPr lang="fa-IR" b="0" i="0" smtClean="0">
                <a:solidFill>
                  <a:srgbClr val="000000"/>
                </a:solidFill>
                <a:effectLst/>
                <a:latin typeface="B Zar" panose="00000400000000000000" pitchFamily="2" charset="-78"/>
                <a:cs typeface="B Zar" panose="00000400000000000000" pitchFamily="2" charset="-78"/>
              </a:rPr>
              <a:t>شده است. این آزمون، یک آزمون 17سؤالی است و سه سبک دلبستگی ایمن، اجتنابی و دوسوگرا را در </a:t>
            </a:r>
            <a:r>
              <a:rPr lang="fa-IR">
                <a:solidFill>
                  <a:srgbClr val="000000"/>
                </a:solidFill>
                <a:latin typeface="B Zar" panose="00000400000000000000" pitchFamily="2" charset="-78"/>
                <a:cs typeface="B Zar" panose="00000400000000000000" pitchFamily="2" charset="-78"/>
              </a:rPr>
              <a:t>مقیاس 5 </a:t>
            </a:r>
            <a:r>
              <a:rPr lang="fa-IR">
                <a:solidFill>
                  <a:srgbClr val="000000"/>
                </a:solidFill>
                <a:latin typeface="B Zar" panose="00000400000000000000" pitchFamily="2" charset="-78"/>
                <a:cs typeface="B Zar" panose="00000400000000000000" pitchFamily="2" charset="-78"/>
              </a:rPr>
              <a:t>درجهای </a:t>
            </a:r>
            <a:r>
              <a:rPr lang="fa-IR" smtClean="0">
                <a:solidFill>
                  <a:srgbClr val="000000"/>
                </a:solidFill>
                <a:latin typeface="B Zar" panose="00000400000000000000" pitchFamily="2" charset="-78"/>
                <a:cs typeface="B Zar" panose="00000400000000000000" pitchFamily="2" charset="-78"/>
              </a:rPr>
              <a:t>لیکرت میسنجد </a:t>
            </a:r>
          </a:p>
          <a:p>
            <a:r>
              <a:rPr lang="fa-IR" b="0" i="0" smtClean="0">
                <a:solidFill>
                  <a:srgbClr val="000000"/>
                </a:solidFill>
                <a:effectLst/>
                <a:latin typeface="B Zar" panose="00000400000000000000" pitchFamily="2" charset="-78"/>
                <a:cs typeface="B Zar" panose="00000400000000000000" pitchFamily="2" charset="-78"/>
              </a:rPr>
              <a:t>(</a:t>
            </a:r>
            <a:r>
              <a:rPr lang="fa-IR" b="0" i="0" smtClean="0">
                <a:solidFill>
                  <a:srgbClr val="000000"/>
                </a:solidFill>
                <a:effectLst/>
                <a:latin typeface="B Zar" panose="00000400000000000000" pitchFamily="2" charset="-78"/>
                <a:cs typeface="B Zar" panose="00000400000000000000" pitchFamily="2" charset="-78"/>
              </a:rPr>
              <a:t>خیلی </a:t>
            </a:r>
            <a:r>
              <a:rPr lang="fa-IR" b="0" i="0" smtClean="0">
                <a:solidFill>
                  <a:srgbClr val="000000"/>
                </a:solidFill>
                <a:effectLst/>
                <a:latin typeface="B Zar" panose="00000400000000000000" pitchFamily="2" charset="-78"/>
                <a:cs typeface="B Zar" panose="00000400000000000000" pitchFamily="2" charset="-78"/>
              </a:rPr>
              <a:t>کم=1</a:t>
            </a:r>
          </a:p>
          <a:p>
            <a:r>
              <a:rPr lang="fa-IR" b="0" i="0" smtClean="0">
                <a:solidFill>
                  <a:srgbClr val="000000"/>
                </a:solidFill>
                <a:effectLst/>
                <a:latin typeface="B Zar" panose="00000400000000000000" pitchFamily="2" charset="-78"/>
                <a:cs typeface="B Zar" panose="00000400000000000000" pitchFamily="2" charset="-78"/>
              </a:rPr>
              <a:t>کم</a:t>
            </a:r>
            <a:r>
              <a:rPr lang="fa-IR" b="0" i="0" smtClean="0">
                <a:solidFill>
                  <a:srgbClr val="000000"/>
                </a:solidFill>
                <a:effectLst/>
                <a:latin typeface="B Zar" panose="00000400000000000000" pitchFamily="2" charset="-78"/>
                <a:cs typeface="B Zar" panose="00000400000000000000" pitchFamily="2" charset="-78"/>
              </a:rPr>
              <a:t>= </a:t>
            </a:r>
            <a:r>
              <a:rPr lang="fa-IR" b="0" i="0" smtClean="0">
                <a:solidFill>
                  <a:srgbClr val="000000"/>
                </a:solidFill>
                <a:effectLst/>
                <a:latin typeface="B Zar" panose="00000400000000000000" pitchFamily="2" charset="-78"/>
                <a:cs typeface="B Zar" panose="00000400000000000000" pitchFamily="2" charset="-78"/>
              </a:rPr>
              <a:t>2</a:t>
            </a:r>
          </a:p>
          <a:p>
            <a:r>
              <a:rPr lang="fa-IR" b="0" i="0" smtClean="0">
                <a:solidFill>
                  <a:srgbClr val="000000"/>
                </a:solidFill>
                <a:effectLst/>
                <a:latin typeface="B Zar" panose="00000400000000000000" pitchFamily="2" charset="-78"/>
                <a:cs typeface="B Zar" panose="00000400000000000000" pitchFamily="2" charset="-78"/>
              </a:rPr>
              <a:t>متوسط</a:t>
            </a:r>
            <a:r>
              <a:rPr lang="fa-IR" b="0" i="0" smtClean="0">
                <a:solidFill>
                  <a:srgbClr val="000000"/>
                </a:solidFill>
                <a:effectLst/>
                <a:latin typeface="B Zar" panose="00000400000000000000" pitchFamily="2" charset="-78"/>
                <a:cs typeface="B Zar" panose="00000400000000000000" pitchFamily="2" charset="-78"/>
              </a:rPr>
              <a:t>= </a:t>
            </a:r>
            <a:r>
              <a:rPr lang="fa-IR" b="0" i="0" smtClean="0">
                <a:solidFill>
                  <a:srgbClr val="000000"/>
                </a:solidFill>
                <a:effectLst/>
                <a:latin typeface="B Zar" panose="00000400000000000000" pitchFamily="2" charset="-78"/>
                <a:cs typeface="B Zar" panose="00000400000000000000" pitchFamily="2" charset="-78"/>
              </a:rPr>
              <a:t>3</a:t>
            </a:r>
          </a:p>
          <a:p>
            <a:r>
              <a:rPr lang="fa-IR" b="0" i="0" smtClean="0">
                <a:solidFill>
                  <a:srgbClr val="000000"/>
                </a:solidFill>
                <a:effectLst/>
                <a:latin typeface="B Zar" panose="00000400000000000000" pitchFamily="2" charset="-78"/>
                <a:cs typeface="B Zar" panose="00000400000000000000" pitchFamily="2" charset="-78"/>
              </a:rPr>
              <a:t>زیاد=4</a:t>
            </a:r>
          </a:p>
          <a:p>
            <a:r>
              <a:rPr lang="fa-IR">
                <a:solidFill>
                  <a:srgbClr val="000000"/>
                </a:solidFill>
                <a:latin typeface="B Zar" panose="00000400000000000000" pitchFamily="2" charset="-78"/>
                <a:cs typeface="B Zar" panose="00000400000000000000" pitchFamily="2" charset="-78"/>
              </a:rPr>
              <a:t>خ</a:t>
            </a:r>
            <a:r>
              <a:rPr lang="fa-IR" b="0" i="0" smtClean="0">
                <a:solidFill>
                  <a:srgbClr val="000000"/>
                </a:solidFill>
                <a:effectLst/>
                <a:latin typeface="B Zar" panose="00000400000000000000" pitchFamily="2" charset="-78"/>
                <a:cs typeface="B Zar" panose="00000400000000000000" pitchFamily="2" charset="-78"/>
              </a:rPr>
              <a:t>یلی </a:t>
            </a:r>
            <a:r>
              <a:rPr lang="fa-IR" b="0" i="0" smtClean="0">
                <a:solidFill>
                  <a:srgbClr val="000000"/>
                </a:solidFill>
                <a:effectLst/>
                <a:latin typeface="B Zar" panose="00000400000000000000" pitchFamily="2" charset="-78"/>
                <a:cs typeface="B Zar" panose="00000400000000000000" pitchFamily="2" charset="-78"/>
              </a:rPr>
              <a:t>زیاد= </a:t>
            </a:r>
            <a:r>
              <a:rPr lang="fa-IR" b="0" i="0" smtClean="0">
                <a:solidFill>
                  <a:srgbClr val="000000"/>
                </a:solidFill>
                <a:effectLst/>
                <a:latin typeface="B Zar" panose="00000400000000000000" pitchFamily="2" charset="-78"/>
                <a:cs typeface="B Zar" panose="00000400000000000000" pitchFamily="2" charset="-78"/>
              </a:rPr>
              <a:t>7 </a:t>
            </a:r>
          </a:p>
          <a:p>
            <a:r>
              <a:rPr lang="fa-IR" b="0" i="0" smtClean="0">
                <a:solidFill>
                  <a:srgbClr val="000000"/>
                </a:solidFill>
                <a:effectLst/>
                <a:latin typeface="B Zar" panose="00000400000000000000" pitchFamily="2" charset="-78"/>
                <a:cs typeface="B Zar" panose="00000400000000000000" pitchFamily="2" charset="-78"/>
              </a:rPr>
              <a:t>. </a:t>
            </a:r>
            <a:r>
              <a:rPr lang="fa-IR" smtClean="0"/>
              <a:t/>
            </a:r>
            <a:br>
              <a:rPr lang="fa-IR" smtClean="0"/>
            </a:br>
            <a:endParaRPr lang="fa-IR"/>
          </a:p>
        </p:txBody>
      </p:sp>
    </p:spTree>
    <p:extLst>
      <p:ext uri="{BB962C8B-B14F-4D97-AF65-F5344CB8AC3E}">
        <p14:creationId xmlns:p14="http://schemas.microsoft.com/office/powerpoint/2010/main" val="41210515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a:solidFill>
                  <a:srgbClr val="000000"/>
                </a:solidFill>
                <a:latin typeface="B Zar" panose="00000400000000000000" pitchFamily="2" charset="-78"/>
                <a:cs typeface="B Zar" panose="00000400000000000000" pitchFamily="2" charset="-78"/>
              </a:rPr>
              <a:t>حداقل و حداکثر نمره </a:t>
            </a:r>
            <a:r>
              <a:rPr lang="fa-IR">
                <a:solidFill>
                  <a:srgbClr val="000000"/>
                </a:solidFill>
                <a:latin typeface="B Zar" panose="00000400000000000000" pitchFamily="2" charset="-78"/>
                <a:cs typeface="B Zar" panose="00000400000000000000" pitchFamily="2" charset="-78"/>
              </a:rPr>
              <a:t>آزمودنی </a:t>
            </a:r>
            <a:r>
              <a:rPr lang="fa-IR" smtClean="0">
                <a:solidFill>
                  <a:srgbClr val="000000"/>
                </a:solidFill>
                <a:latin typeface="B Zar" panose="00000400000000000000" pitchFamily="2" charset="-78"/>
                <a:cs typeface="B Zar" panose="00000400000000000000" pitchFamily="2" charset="-78"/>
              </a:rPr>
              <a:t>در </a:t>
            </a:r>
            <a:r>
              <a:rPr lang="fa-IR" b="0" i="0" smtClean="0">
                <a:solidFill>
                  <a:srgbClr val="000000"/>
                </a:solidFill>
                <a:effectLst/>
                <a:latin typeface="B Zar" panose="00000400000000000000" pitchFamily="2" charset="-78"/>
                <a:cs typeface="B Zar" panose="00000400000000000000" pitchFamily="2" charset="-78"/>
              </a:rPr>
              <a:t>زیرمقیاسهای </a:t>
            </a:r>
            <a:r>
              <a:rPr lang="fa-IR" b="0" i="0" smtClean="0">
                <a:solidFill>
                  <a:srgbClr val="000000"/>
                </a:solidFill>
                <a:effectLst/>
                <a:latin typeface="B Zar" panose="00000400000000000000" pitchFamily="2" charset="-78"/>
                <a:cs typeface="B Zar" panose="00000400000000000000" pitchFamily="2" charset="-78"/>
              </a:rPr>
              <a:t>آزمون به </a:t>
            </a:r>
            <a:r>
              <a:rPr lang="fa-IR" b="0" i="0" smtClean="0">
                <a:solidFill>
                  <a:srgbClr val="000000"/>
                </a:solidFill>
                <a:effectLst/>
                <a:latin typeface="B Zar" panose="00000400000000000000" pitchFamily="2" charset="-78"/>
                <a:cs typeface="B Zar" panose="00000400000000000000" pitchFamily="2" charset="-78"/>
              </a:rPr>
              <a:t>ترتیب 5 و 25 خواهد </a:t>
            </a:r>
            <a:r>
              <a:rPr lang="fa-IR" b="0" i="0" smtClean="0">
                <a:solidFill>
                  <a:srgbClr val="000000"/>
                </a:solidFill>
                <a:effectLst/>
                <a:latin typeface="B Zar" panose="00000400000000000000" pitchFamily="2" charset="-78"/>
                <a:cs typeface="B Zar" panose="00000400000000000000" pitchFamily="2" charset="-78"/>
              </a:rPr>
              <a:t>بود. ضرایب آلفای کرونباخ پرسشهای زیر مقیاسهای ایمن، اجتنابی و دوسوگرا در مورد یک </a:t>
            </a:r>
            <a:r>
              <a:rPr lang="fa-IR" b="0" i="0" smtClean="0">
                <a:solidFill>
                  <a:srgbClr val="000000"/>
                </a:solidFill>
                <a:effectLst/>
                <a:latin typeface="B Zar" panose="00000400000000000000" pitchFamily="2" charset="-78"/>
                <a:cs typeface="B Zar" panose="00000400000000000000" pitchFamily="2" charset="-78"/>
              </a:rPr>
              <a:t>نمونه ( 1428 </a:t>
            </a:r>
            <a:r>
              <a:rPr lang="fa-IR" sz="1800" b="0" i="0" smtClean="0">
                <a:solidFill>
                  <a:srgbClr val="000000"/>
                </a:solidFill>
                <a:effectLst/>
                <a:latin typeface="Times New Roman" panose="02020603050405020304" pitchFamily="18" charset="0"/>
              </a:rPr>
              <a:t>;</a:t>
            </a:r>
            <a:r>
              <a:rPr lang="en-US" sz="1800" b="0" i="0" smtClean="0">
                <a:solidFill>
                  <a:srgbClr val="000000"/>
                </a:solidFill>
                <a:effectLst/>
                <a:latin typeface="Times New Roman" panose="02020603050405020304" pitchFamily="18" charset="0"/>
              </a:rPr>
              <a:t>n= </a:t>
            </a:r>
            <a:r>
              <a:rPr lang="en-US" b="0" i="0" smtClean="0">
                <a:solidFill>
                  <a:srgbClr val="000000"/>
                </a:solidFill>
                <a:effectLst/>
                <a:latin typeface="B Zar" panose="00000400000000000000" pitchFamily="2" charset="-78"/>
                <a:cs typeface="B Zar" panose="00000400000000000000" pitchFamily="2" charset="-78"/>
              </a:rPr>
              <a:t>860 </a:t>
            </a:r>
            <a:r>
              <a:rPr lang="fa-IR" b="0" i="0" smtClean="0">
                <a:solidFill>
                  <a:srgbClr val="000000"/>
                </a:solidFill>
                <a:effectLst/>
                <a:latin typeface="B Zar" panose="00000400000000000000" pitchFamily="2" charset="-78"/>
                <a:cs typeface="B Zar" panose="00000400000000000000" pitchFamily="2" charset="-78"/>
              </a:rPr>
              <a:t>زن</a:t>
            </a:r>
            <a:r>
              <a:rPr lang="fa-IR" b="0" i="0" smtClean="0">
                <a:solidFill>
                  <a:srgbClr val="000000"/>
                </a:solidFill>
                <a:effectLst/>
                <a:latin typeface="B Zar" panose="00000400000000000000" pitchFamily="2" charset="-78"/>
                <a:cs typeface="B Zar" panose="00000400000000000000" pitchFamily="2" charset="-78"/>
              </a:rPr>
              <a:t>، </a:t>
            </a:r>
            <a:r>
              <a:rPr lang="fa-IR" b="0" i="0" smtClean="0">
                <a:solidFill>
                  <a:srgbClr val="000000"/>
                </a:solidFill>
                <a:effectLst/>
                <a:latin typeface="B Zar" panose="00000400000000000000" pitchFamily="2" charset="-78"/>
                <a:cs typeface="B Zar" panose="00000400000000000000" pitchFamily="2" charset="-78"/>
              </a:rPr>
              <a:t>620مرد</a:t>
            </a:r>
            <a:r>
              <a:rPr lang="fa-IR" b="0" i="0" smtClean="0">
                <a:solidFill>
                  <a:srgbClr val="000000"/>
                </a:solidFill>
                <a:effectLst/>
                <a:latin typeface="B Zar" panose="00000400000000000000" pitchFamily="2" charset="-78"/>
                <a:cs typeface="B Zar" panose="00000400000000000000" pitchFamily="2" charset="-78"/>
              </a:rPr>
              <a:t>) برای کل آزمودنیها به ترتیب </a:t>
            </a:r>
            <a:r>
              <a:rPr lang="fa-IR" b="0" i="0" smtClean="0">
                <a:solidFill>
                  <a:srgbClr val="000000"/>
                </a:solidFill>
                <a:effectLst/>
                <a:latin typeface="B Zar" panose="00000400000000000000" pitchFamily="2" charset="-78"/>
                <a:cs typeface="B Zar" panose="00000400000000000000" pitchFamily="2" charset="-78"/>
              </a:rPr>
              <a:t>، 0/91  ، 0/89، 0/87 برای زنان و برای مردان 0/90 و 0/89 و 0/87؛ محاسبه </a:t>
            </a:r>
            <a:r>
              <a:rPr lang="fa-IR" b="0" i="0" smtClean="0">
                <a:solidFill>
                  <a:srgbClr val="000000"/>
                </a:solidFill>
                <a:effectLst/>
                <a:latin typeface="B Zar" panose="00000400000000000000" pitchFamily="2" charset="-78"/>
                <a:cs typeface="B Zar" panose="00000400000000000000" pitchFamily="2" charset="-78"/>
              </a:rPr>
              <a:t>شد که نشانه همسانی درونی </a:t>
            </a:r>
            <a:r>
              <a:rPr lang="fa-IR" sz="1400" b="0" i="0" smtClean="0">
                <a:solidFill>
                  <a:srgbClr val="000000"/>
                </a:solidFill>
                <a:effectLst/>
                <a:latin typeface="B Zar" panose="00000400000000000000" pitchFamily="2" charset="-78"/>
                <a:cs typeface="B Zar" panose="00000400000000000000" pitchFamily="2" charset="-78"/>
              </a:rPr>
              <a:t>1</a:t>
            </a:r>
            <a:r>
              <a:rPr lang="fa-IR" b="0" i="0" smtClean="0">
                <a:solidFill>
                  <a:srgbClr val="000000"/>
                </a:solidFill>
                <a:effectLst/>
                <a:latin typeface="B Zar" panose="00000400000000000000" pitchFamily="2" charset="-78"/>
                <a:cs typeface="B Zar" panose="00000400000000000000" pitchFamily="2" charset="-78"/>
              </a:rPr>
              <a:t>خوب مقیاس دلبستگی بزرگسال است. روایی محتوایی </a:t>
            </a:r>
            <a:r>
              <a:rPr lang="fa-IR" sz="1400" b="0" i="0" smtClean="0">
                <a:solidFill>
                  <a:srgbClr val="000000"/>
                </a:solidFill>
                <a:effectLst/>
                <a:latin typeface="B Zar" panose="00000400000000000000" pitchFamily="2" charset="-78"/>
                <a:cs typeface="B Zar" panose="00000400000000000000" pitchFamily="2" charset="-78"/>
              </a:rPr>
              <a:t>2</a:t>
            </a:r>
            <a:r>
              <a:rPr lang="fa-IR" b="0" i="0" smtClean="0">
                <a:solidFill>
                  <a:srgbClr val="000000"/>
                </a:solidFill>
                <a:effectLst/>
                <a:latin typeface="B Zar" panose="00000400000000000000" pitchFamily="2" charset="-78"/>
                <a:cs typeface="B Zar" panose="00000400000000000000" pitchFamily="2" charset="-78"/>
              </a:rPr>
              <a:t>مقیاس دلبستگی بزرگسال با سنجش ضرایب همبستگی بین نمرههای پانزده نفر از متخصصان روانشناسی مورد برسی قرار گرفت. </a:t>
            </a:r>
            <a:endParaRPr lang="fa-IR" b="0" i="0" smtClean="0">
              <a:solidFill>
                <a:srgbClr val="000000"/>
              </a:solidFill>
              <a:effectLst/>
              <a:latin typeface="B Zar" panose="00000400000000000000" pitchFamily="2" charset="-78"/>
              <a:cs typeface="B Zar" panose="00000400000000000000" pitchFamily="2" charset="-78"/>
            </a:endParaRPr>
          </a:p>
          <a:p>
            <a:pPr algn="just"/>
            <a:r>
              <a:rPr lang="fa-IR" smtClean="0"/>
              <a:t/>
            </a:r>
            <a:br>
              <a:rPr lang="fa-IR" smtClean="0"/>
            </a:br>
            <a:endParaRPr lang="fa-IR"/>
          </a:p>
        </p:txBody>
      </p:sp>
    </p:spTree>
    <p:extLst>
      <p:ext uri="{BB962C8B-B14F-4D97-AF65-F5344CB8AC3E}">
        <p14:creationId xmlns:p14="http://schemas.microsoft.com/office/powerpoint/2010/main" val="25433420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srgbClr val="000000"/>
                </a:solidFill>
                <a:latin typeface="B Zar" panose="00000400000000000000" pitchFamily="2" charset="-78"/>
                <a:cs typeface="B Zar" panose="00000400000000000000" pitchFamily="2" charset="-78"/>
              </a:rPr>
              <a:t>ضرایب توافق کندال برای سبکهای دلبستگی ایمن، اجتنابی و دوسوگرا به </a:t>
            </a:r>
            <a:r>
              <a:rPr lang="fa-IR">
                <a:solidFill>
                  <a:srgbClr val="000000"/>
                </a:solidFill>
                <a:latin typeface="B Zar" panose="00000400000000000000" pitchFamily="2" charset="-78"/>
                <a:cs typeface="B Zar" panose="00000400000000000000" pitchFamily="2" charset="-78"/>
              </a:rPr>
              <a:t>ترتیب </a:t>
            </a:r>
            <a:r>
              <a:rPr lang="fa-IR" smtClean="0">
                <a:solidFill>
                  <a:srgbClr val="000000"/>
                </a:solidFill>
                <a:latin typeface="B Zar" panose="00000400000000000000" pitchFamily="2" charset="-78"/>
                <a:cs typeface="B Zar" panose="00000400000000000000" pitchFamily="2" charset="-78"/>
              </a:rPr>
              <a:t>0/80 ، 0/61 و 0/57 محاسبه </a:t>
            </a:r>
            <a:r>
              <a:rPr lang="fa-IR">
                <a:solidFill>
                  <a:srgbClr val="000000"/>
                </a:solidFill>
                <a:latin typeface="B Zar" panose="00000400000000000000" pitchFamily="2" charset="-78"/>
                <a:cs typeface="B Zar" panose="00000400000000000000" pitchFamily="2" charset="-78"/>
              </a:rPr>
              <a:t>شد.. بین نمره آزمودنیها در سبکهای نتایج تحلیل عوامل نیز با تعیین سه عامل سبک دلبستگی ایمن، سبک دلبستگی اجتنابی و سبک دلبستگی دوسوگرا، روایی سازه</a:t>
            </a:r>
            <a:r>
              <a:rPr lang="fa-IR" sz="1400">
                <a:solidFill>
                  <a:srgbClr val="000000"/>
                </a:solidFill>
                <a:latin typeface="B Zar" panose="00000400000000000000" pitchFamily="2" charset="-78"/>
                <a:cs typeface="B Zar" panose="00000400000000000000" pitchFamily="2" charset="-78"/>
              </a:rPr>
              <a:t>3 </a:t>
            </a:r>
            <a:r>
              <a:rPr lang="fa-IR">
                <a:solidFill>
                  <a:srgbClr val="000000"/>
                </a:solidFill>
                <a:latin typeface="B Zar" panose="00000400000000000000" pitchFamily="2" charset="-78"/>
                <a:cs typeface="B Zar" panose="00000400000000000000" pitchFamily="2" charset="-78"/>
              </a:rPr>
              <a:t>مقیاس دلبستگی بزرگسال را مورد تأیید قرار داد (بشارت</a:t>
            </a:r>
            <a:r>
              <a:rPr lang="fa-IR">
                <a:solidFill>
                  <a:srgbClr val="000000"/>
                </a:solidFill>
                <a:latin typeface="B Zar" panose="00000400000000000000" pitchFamily="2" charset="-78"/>
                <a:cs typeface="B Zar" panose="00000400000000000000" pitchFamily="2" charset="-78"/>
              </a:rPr>
              <a:t>، </a:t>
            </a:r>
            <a:r>
              <a:rPr lang="fa-IR" smtClean="0">
                <a:solidFill>
                  <a:srgbClr val="000000"/>
                </a:solidFill>
                <a:latin typeface="B Zar" panose="00000400000000000000" pitchFamily="2" charset="-78"/>
                <a:cs typeface="B Zar" panose="00000400000000000000" pitchFamily="2" charset="-78"/>
              </a:rPr>
              <a:t>.1392، 2011)</a:t>
            </a:r>
            <a:endParaRPr lang="fa-IR">
              <a:solidFill>
                <a:prstClr val="black"/>
              </a:solidFill>
            </a:endParaRPr>
          </a:p>
          <a:p>
            <a:endParaRPr lang="fa-IR"/>
          </a:p>
        </p:txBody>
      </p:sp>
    </p:spTree>
    <p:extLst>
      <p:ext uri="{BB962C8B-B14F-4D97-AF65-F5344CB8AC3E}">
        <p14:creationId xmlns:p14="http://schemas.microsoft.com/office/powerpoint/2010/main" val="5808523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r>
              <a:rPr lang="fa-IR" b="0" i="0" smtClean="0">
                <a:solidFill>
                  <a:srgbClr val="000000"/>
                </a:solidFill>
                <a:effectLst/>
                <a:latin typeface="B Zar" panose="00000400000000000000" pitchFamily="2" charset="-78"/>
                <a:cs typeface="B Zar" panose="00000400000000000000" pitchFamily="2" charset="-78"/>
              </a:rPr>
              <a:t>پرسشنامه نظمدهیشناختی هیجان :</a:t>
            </a:r>
            <a:r>
              <a:rPr lang="en-US" sz="1800" b="0" i="0" smtClean="0">
                <a:solidFill>
                  <a:srgbClr val="000000"/>
                </a:solidFill>
                <a:effectLst/>
                <a:latin typeface="Times New Roman" panose="02020603050405020304" pitchFamily="18" charset="0"/>
              </a:rPr>
              <a:t>CERQ</a:t>
            </a:r>
            <a:r>
              <a:rPr lang="fa-IR" b="0" i="0" smtClean="0">
                <a:solidFill>
                  <a:srgbClr val="000000"/>
                </a:solidFill>
                <a:effectLst/>
                <a:latin typeface="B Zar" panose="00000400000000000000" pitchFamily="2" charset="-78"/>
                <a:cs typeface="B Zar" panose="00000400000000000000" pitchFamily="2" charset="-78"/>
              </a:rPr>
              <a:t>پرسشنامه نظمدهی شناختی هیجان </a:t>
            </a:r>
            <a:r>
              <a:rPr lang="fa-IR" sz="1400" b="0" i="0" smtClean="0">
                <a:solidFill>
                  <a:srgbClr val="000000"/>
                </a:solidFill>
                <a:effectLst/>
                <a:latin typeface="B Zar" panose="00000400000000000000" pitchFamily="2" charset="-78"/>
                <a:cs typeface="B Zar" panose="00000400000000000000" pitchFamily="2" charset="-78"/>
              </a:rPr>
              <a:t>0</a:t>
            </a:r>
            <a:r>
              <a:rPr lang="fa-IR" b="0" i="0" smtClean="0">
                <a:solidFill>
                  <a:srgbClr val="000000"/>
                </a:solidFill>
                <a:effectLst/>
                <a:latin typeface="B Zar" panose="00000400000000000000" pitchFamily="2" charset="-78"/>
                <a:cs typeface="B Zar" panose="00000400000000000000" pitchFamily="2" charset="-78"/>
              </a:rPr>
              <a:t>یک ابزار 19گویهای است و راهبردهای نظمدهیشناختیهیجانها را در پاسخ به حوادث تهدیدکننده و استرسزای زندگی در اندازههای پنجدرجهای از ( 1هرگز) تا ( 7همیشه) برحسب نه زیرمقیاس به این شرح میسنجد</a:t>
            </a:r>
            <a:r>
              <a:rPr lang="fa-IR" b="0" i="0" smtClean="0">
                <a:solidFill>
                  <a:srgbClr val="000000"/>
                </a:solidFill>
                <a:effectLst/>
                <a:latin typeface="B Zar" panose="00000400000000000000" pitchFamily="2" charset="-78"/>
                <a:cs typeface="B Zar" panose="00000400000000000000" pitchFamily="2" charset="-78"/>
              </a:rPr>
              <a:t>:</a:t>
            </a:r>
            <a:r>
              <a:rPr lang="fa-IR" smtClean="0"/>
              <a:t/>
            </a:r>
            <a:br>
              <a:rPr lang="fa-IR" smtClean="0"/>
            </a:br>
            <a:endParaRPr lang="fa-IR"/>
          </a:p>
        </p:txBody>
      </p:sp>
    </p:spTree>
    <p:extLst>
      <p:ext uri="{BB962C8B-B14F-4D97-AF65-F5344CB8AC3E}">
        <p14:creationId xmlns:p14="http://schemas.microsoft.com/office/powerpoint/2010/main" val="24934862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85000" lnSpcReduction="20000"/>
          </a:bodyPr>
          <a:lstStyle/>
          <a:p>
            <a:r>
              <a:rPr lang="fa-IR" smtClean="0">
                <a:solidFill>
                  <a:srgbClr val="000000"/>
                </a:solidFill>
                <a:latin typeface="B Zar" panose="00000400000000000000" pitchFamily="2" charset="-78"/>
                <a:cs typeface="B Zar" panose="00000400000000000000" pitchFamily="2" charset="-78"/>
              </a:rPr>
              <a:t>خودسرزنشگری</a:t>
            </a:r>
          </a:p>
          <a:p>
            <a:r>
              <a:rPr lang="fa-IR" smtClean="0">
                <a:solidFill>
                  <a:srgbClr val="000000"/>
                </a:solidFill>
                <a:latin typeface="B Zar" panose="00000400000000000000" pitchFamily="2" charset="-78"/>
                <a:cs typeface="B Zar" panose="00000400000000000000" pitchFamily="2" charset="-78"/>
              </a:rPr>
              <a:t> دیگرسرزنشگری </a:t>
            </a:r>
          </a:p>
          <a:p>
            <a:r>
              <a:rPr lang="fa-IR" smtClean="0">
                <a:solidFill>
                  <a:srgbClr val="000000"/>
                </a:solidFill>
                <a:latin typeface="B Zar" panose="00000400000000000000" pitchFamily="2" charset="-78"/>
                <a:cs typeface="B Zar" panose="00000400000000000000" pitchFamily="2" charset="-78"/>
              </a:rPr>
              <a:t>تمرکز </a:t>
            </a:r>
            <a:r>
              <a:rPr lang="fa-IR">
                <a:solidFill>
                  <a:srgbClr val="000000"/>
                </a:solidFill>
                <a:latin typeface="B Zar" panose="00000400000000000000" pitchFamily="2" charset="-78"/>
                <a:cs typeface="B Zar" panose="00000400000000000000" pitchFamily="2" charset="-78"/>
              </a:rPr>
              <a:t>بر فکر </a:t>
            </a:r>
            <a:r>
              <a:rPr lang="fa-IR">
                <a:solidFill>
                  <a:srgbClr val="000000"/>
                </a:solidFill>
                <a:latin typeface="B Zar" panose="00000400000000000000" pitchFamily="2" charset="-78"/>
                <a:cs typeface="B Zar" panose="00000400000000000000" pitchFamily="2" charset="-78"/>
              </a:rPr>
              <a:t>/ </a:t>
            </a:r>
            <a:r>
              <a:rPr lang="fa-IR" smtClean="0">
                <a:solidFill>
                  <a:srgbClr val="000000"/>
                </a:solidFill>
                <a:latin typeface="B Zar" panose="00000400000000000000" pitchFamily="2" charset="-78"/>
                <a:cs typeface="B Zar" panose="00000400000000000000" pitchFamily="2" charset="-78"/>
              </a:rPr>
              <a:t>نشخوارگری؛</a:t>
            </a:r>
          </a:p>
          <a:p>
            <a:r>
              <a:rPr lang="fa-IR" smtClean="0">
                <a:solidFill>
                  <a:srgbClr val="000000"/>
                </a:solidFill>
                <a:latin typeface="B Zar" panose="00000400000000000000" pitchFamily="2" charset="-78"/>
                <a:cs typeface="B Zar" panose="00000400000000000000" pitchFamily="2" charset="-78"/>
              </a:rPr>
              <a:t> فاجعهنمایی</a:t>
            </a:r>
            <a:r>
              <a:rPr lang="fa-IR" sz="1400" smtClean="0">
                <a:solidFill>
                  <a:srgbClr val="000000"/>
                </a:solidFill>
                <a:latin typeface="B Zar" panose="00000400000000000000" pitchFamily="2" charset="-78"/>
                <a:cs typeface="B Zar" panose="00000400000000000000" pitchFamily="2" charset="-78"/>
              </a:rPr>
              <a:t>9</a:t>
            </a:r>
            <a:r>
              <a:rPr lang="fa-IR" smtClean="0">
                <a:solidFill>
                  <a:srgbClr val="000000"/>
                </a:solidFill>
                <a:latin typeface="B Zar" panose="00000400000000000000" pitchFamily="2" charset="-78"/>
                <a:cs typeface="B Zar" panose="00000400000000000000" pitchFamily="2" charset="-78"/>
              </a:rPr>
              <a:t> </a:t>
            </a:r>
          </a:p>
          <a:p>
            <a:r>
              <a:rPr lang="fa-IR" smtClean="0">
                <a:solidFill>
                  <a:srgbClr val="000000"/>
                </a:solidFill>
                <a:latin typeface="B Zar" panose="00000400000000000000" pitchFamily="2" charset="-78"/>
                <a:cs typeface="B Zar" panose="00000400000000000000" pitchFamily="2" charset="-78"/>
              </a:rPr>
              <a:t>کم اهمیت شماری؛</a:t>
            </a:r>
          </a:p>
          <a:p>
            <a:r>
              <a:rPr lang="fa-IR" smtClean="0">
                <a:solidFill>
                  <a:srgbClr val="000000"/>
                </a:solidFill>
                <a:latin typeface="B Zar" panose="00000400000000000000" pitchFamily="2" charset="-78"/>
                <a:cs typeface="B Zar" panose="00000400000000000000" pitchFamily="2" charset="-78"/>
              </a:rPr>
              <a:t> </a:t>
            </a:r>
            <a:r>
              <a:rPr lang="fa-IR">
                <a:solidFill>
                  <a:srgbClr val="000000"/>
                </a:solidFill>
                <a:latin typeface="B Zar" panose="00000400000000000000" pitchFamily="2" charset="-78"/>
                <a:cs typeface="B Zar" panose="00000400000000000000" pitchFamily="2" charset="-78"/>
              </a:rPr>
              <a:t>تمرکز </a:t>
            </a:r>
            <a:r>
              <a:rPr lang="fa-IR">
                <a:solidFill>
                  <a:srgbClr val="000000"/>
                </a:solidFill>
                <a:latin typeface="B Zar" panose="00000400000000000000" pitchFamily="2" charset="-78"/>
                <a:cs typeface="B Zar" panose="00000400000000000000" pitchFamily="2" charset="-78"/>
              </a:rPr>
              <a:t>مجدد </a:t>
            </a:r>
            <a:r>
              <a:rPr lang="fa-IR" sz="4400" smtClean="0">
                <a:solidFill>
                  <a:srgbClr val="000000"/>
                </a:solidFill>
                <a:latin typeface="B Zar" panose="00000400000000000000" pitchFamily="2" charset="-78"/>
                <a:cs typeface="B Zar" panose="00000400000000000000" pitchFamily="2" charset="-78"/>
              </a:rPr>
              <a:t>مثبت </a:t>
            </a:r>
          </a:p>
          <a:p>
            <a:r>
              <a:rPr lang="fa-IR" sz="4400">
                <a:solidFill>
                  <a:srgbClr val="000000"/>
                </a:solidFill>
                <a:latin typeface="B Zar" panose="00000400000000000000" pitchFamily="2" charset="-78"/>
                <a:cs typeface="B Zar" panose="00000400000000000000" pitchFamily="2" charset="-78"/>
              </a:rPr>
              <a:t>ا</a:t>
            </a:r>
            <a:r>
              <a:rPr lang="fa-IR" smtClean="0">
                <a:solidFill>
                  <a:srgbClr val="000000"/>
                </a:solidFill>
                <a:latin typeface="B Zar" panose="00000400000000000000" pitchFamily="2" charset="-78"/>
                <a:cs typeface="B Zar" panose="00000400000000000000" pitchFamily="2" charset="-78"/>
              </a:rPr>
              <a:t>رزیابی </a:t>
            </a:r>
            <a:r>
              <a:rPr lang="fa-IR">
                <a:solidFill>
                  <a:srgbClr val="000000"/>
                </a:solidFill>
                <a:latin typeface="B Zar" panose="00000400000000000000" pitchFamily="2" charset="-78"/>
                <a:cs typeface="B Zar" panose="00000400000000000000" pitchFamily="2" charset="-78"/>
              </a:rPr>
              <a:t>مجدد </a:t>
            </a:r>
            <a:r>
              <a:rPr lang="fa-IR">
                <a:solidFill>
                  <a:srgbClr val="000000"/>
                </a:solidFill>
                <a:latin typeface="B Zar" panose="00000400000000000000" pitchFamily="2" charset="-78"/>
                <a:cs typeface="B Zar" panose="00000400000000000000" pitchFamily="2" charset="-78"/>
              </a:rPr>
              <a:t>مثبت</a:t>
            </a:r>
            <a:r>
              <a:rPr lang="fa-IR" sz="1400">
                <a:solidFill>
                  <a:srgbClr val="000000"/>
                </a:solidFill>
                <a:latin typeface="B Zar" panose="00000400000000000000" pitchFamily="2" charset="-78"/>
                <a:cs typeface="B Zar" panose="00000400000000000000" pitchFamily="2" charset="-78"/>
              </a:rPr>
              <a:t>11</a:t>
            </a:r>
            <a:r>
              <a:rPr lang="fa-IR" smtClean="0">
                <a:solidFill>
                  <a:srgbClr val="000000"/>
                </a:solidFill>
                <a:latin typeface="B Zar" panose="00000400000000000000" pitchFamily="2" charset="-78"/>
                <a:cs typeface="B Zar" panose="00000400000000000000" pitchFamily="2" charset="-78"/>
              </a:rPr>
              <a:t>؛</a:t>
            </a:r>
          </a:p>
          <a:p>
            <a:r>
              <a:rPr lang="fa-IR" smtClean="0">
                <a:solidFill>
                  <a:srgbClr val="000000"/>
                </a:solidFill>
                <a:latin typeface="B Zar" panose="00000400000000000000" pitchFamily="2" charset="-78"/>
                <a:cs typeface="B Zar" panose="00000400000000000000" pitchFamily="2" charset="-78"/>
              </a:rPr>
              <a:t> </a:t>
            </a:r>
            <a:r>
              <a:rPr lang="fa-IR">
                <a:solidFill>
                  <a:srgbClr val="000000"/>
                </a:solidFill>
                <a:latin typeface="B Zar" panose="00000400000000000000" pitchFamily="2" charset="-78"/>
                <a:cs typeface="B Zar" panose="00000400000000000000" pitchFamily="2" charset="-78"/>
              </a:rPr>
              <a:t>پذیرش</a:t>
            </a:r>
            <a:r>
              <a:rPr lang="fa-IR" sz="1400">
                <a:solidFill>
                  <a:srgbClr val="000000"/>
                </a:solidFill>
                <a:latin typeface="B Zar" panose="00000400000000000000" pitchFamily="2" charset="-78"/>
                <a:cs typeface="B Zar" panose="00000400000000000000" pitchFamily="2" charset="-78"/>
              </a:rPr>
              <a:t>12</a:t>
            </a:r>
            <a:r>
              <a:rPr lang="fa-IR" smtClean="0">
                <a:solidFill>
                  <a:srgbClr val="000000"/>
                </a:solidFill>
                <a:latin typeface="B Zar" panose="00000400000000000000" pitchFamily="2" charset="-78"/>
                <a:cs typeface="B Zar" panose="00000400000000000000" pitchFamily="2" charset="-78"/>
              </a:rPr>
              <a:t>؛</a:t>
            </a:r>
          </a:p>
          <a:p>
            <a:r>
              <a:rPr lang="fa-IR" smtClean="0">
                <a:solidFill>
                  <a:srgbClr val="000000"/>
                </a:solidFill>
                <a:latin typeface="B Zar" panose="00000400000000000000" pitchFamily="2" charset="-78"/>
                <a:cs typeface="B Zar" panose="00000400000000000000" pitchFamily="2" charset="-78"/>
              </a:rPr>
              <a:t> </a:t>
            </a:r>
            <a:r>
              <a:rPr lang="fa-IR">
                <a:solidFill>
                  <a:srgbClr val="000000"/>
                </a:solidFill>
                <a:latin typeface="B Zar" panose="00000400000000000000" pitchFamily="2" charset="-78"/>
                <a:cs typeface="B Zar" panose="00000400000000000000" pitchFamily="2" charset="-78"/>
              </a:rPr>
              <a:t>تمرکزمجدد بر برنامهریزی</a:t>
            </a:r>
            <a:r>
              <a:rPr lang="fa-IR" sz="1400">
                <a:solidFill>
                  <a:srgbClr val="000000"/>
                </a:solidFill>
                <a:latin typeface="B Zar" panose="00000400000000000000" pitchFamily="2" charset="-78"/>
                <a:cs typeface="B Zar" panose="00000400000000000000" pitchFamily="2" charset="-78"/>
              </a:rPr>
              <a:t>13 </a:t>
            </a:r>
            <a:r>
              <a:rPr lang="fa-IR">
                <a:solidFill>
                  <a:srgbClr val="000000"/>
                </a:solidFill>
                <a:latin typeface="B Zar" panose="00000400000000000000" pitchFamily="2" charset="-78"/>
                <a:cs typeface="B Zar" panose="00000400000000000000" pitchFamily="2" charset="-78"/>
              </a:rPr>
              <a:t>(گارنفسکی و کرایج</a:t>
            </a:r>
            <a:r>
              <a:rPr lang="fa-IR">
                <a:solidFill>
                  <a:srgbClr val="000000"/>
                </a:solidFill>
                <a:latin typeface="B Zar" panose="00000400000000000000" pitchFamily="2" charset="-78"/>
                <a:cs typeface="B Zar" panose="00000400000000000000" pitchFamily="2" charset="-78"/>
              </a:rPr>
              <a:t>، </a:t>
            </a:r>
            <a:r>
              <a:rPr lang="fa-IR" smtClean="0">
                <a:solidFill>
                  <a:srgbClr val="000000"/>
                </a:solidFill>
                <a:latin typeface="B Zar" panose="00000400000000000000" pitchFamily="2" charset="-78"/>
                <a:cs typeface="B Zar" panose="00000400000000000000" pitchFamily="2" charset="-78"/>
              </a:rPr>
              <a:t>2001).</a:t>
            </a:r>
          </a:p>
          <a:p>
            <a:r>
              <a:rPr lang="fa-IR" smtClean="0">
                <a:solidFill>
                  <a:srgbClr val="000000"/>
                </a:solidFill>
                <a:latin typeface="B Zar" panose="00000400000000000000" pitchFamily="2" charset="-78"/>
                <a:cs typeface="B Zar" panose="00000400000000000000" pitchFamily="2" charset="-78"/>
              </a:rPr>
              <a:t>، </a:t>
            </a:r>
            <a:r>
              <a:rPr lang="fa-IR">
                <a:solidFill>
                  <a:srgbClr val="000000"/>
                </a:solidFill>
                <a:latin typeface="B Zar" panose="00000400000000000000" pitchFamily="2" charset="-78"/>
                <a:cs typeface="B Zar" panose="00000400000000000000" pitchFamily="2" charset="-78"/>
              </a:rPr>
              <a:t>.</a:t>
            </a:r>
            <a:endParaRPr lang="fa-IR"/>
          </a:p>
        </p:txBody>
      </p:sp>
    </p:spTree>
    <p:extLst>
      <p:ext uri="{BB962C8B-B14F-4D97-AF65-F5344CB8AC3E}">
        <p14:creationId xmlns:p14="http://schemas.microsoft.com/office/powerpoint/2010/main" val="4671813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 Zar" panose="00000400000000000000" pitchFamily="2" charset="-78"/>
                <a:cs typeface="B Zar" panose="00000400000000000000" pitchFamily="2" charset="-78"/>
              </a:rPr>
              <a:t>حداقل و حداکثر نمره در هر زیرمقیاس </a:t>
            </a:r>
            <a:r>
              <a:rPr lang="fa-IR">
                <a:solidFill>
                  <a:srgbClr val="000000"/>
                </a:solidFill>
                <a:latin typeface="B Zar" panose="00000400000000000000" pitchFamily="2" charset="-78"/>
                <a:cs typeface="B Zar" panose="00000400000000000000" pitchFamily="2" charset="-78"/>
              </a:rPr>
              <a:t>به </a:t>
            </a:r>
            <a:r>
              <a:rPr lang="fa-IR" smtClean="0">
                <a:solidFill>
                  <a:srgbClr val="000000"/>
                </a:solidFill>
                <a:latin typeface="B Zar" panose="00000400000000000000" pitchFamily="2" charset="-78"/>
                <a:cs typeface="B Zar" panose="00000400000000000000" pitchFamily="2" charset="-78"/>
              </a:rPr>
              <a:t>ترتیب 2 و 10 خواهد </a:t>
            </a:r>
            <a:r>
              <a:rPr lang="fa-IR">
                <a:solidFill>
                  <a:srgbClr val="000000"/>
                </a:solidFill>
                <a:latin typeface="B Zar" panose="00000400000000000000" pitchFamily="2" charset="-78"/>
                <a:cs typeface="B Zar" panose="00000400000000000000" pitchFamily="2" charset="-78"/>
              </a:rPr>
              <a:t>بود و نمره بالاتر نشاندهنده استفاده بیشتر فرد از آن راهبرد شناختی است. ویژگیهای روانسنجی پرسشنامه نظمدهی شناختی هیجان در پژوهشهای خارجی مورد تأیید قرارگرفته است (گارنفسکی و کرایج</a:t>
            </a:r>
            <a:r>
              <a:rPr lang="fa-IR">
                <a:solidFill>
                  <a:srgbClr val="000000"/>
                </a:solidFill>
                <a:latin typeface="B Zar" panose="00000400000000000000" pitchFamily="2" charset="-78"/>
                <a:cs typeface="B Zar" panose="00000400000000000000" pitchFamily="2" charset="-78"/>
              </a:rPr>
              <a:t>، </a:t>
            </a:r>
            <a:r>
              <a:rPr lang="fa-IR" smtClean="0">
                <a:solidFill>
                  <a:srgbClr val="000000"/>
                </a:solidFill>
                <a:latin typeface="B Zar" panose="00000400000000000000" pitchFamily="2" charset="-78"/>
                <a:cs typeface="B Zar" panose="00000400000000000000" pitchFamily="2" charset="-78"/>
              </a:rPr>
              <a:t>2006، گارنفسکی </a:t>
            </a:r>
            <a:r>
              <a:rPr lang="fa-IR">
                <a:solidFill>
                  <a:srgbClr val="000000"/>
                </a:solidFill>
                <a:latin typeface="B Zar" panose="00000400000000000000" pitchFamily="2" charset="-78"/>
                <a:cs typeface="B Zar" panose="00000400000000000000" pitchFamily="2" charset="-78"/>
              </a:rPr>
              <a:t>و </a:t>
            </a:r>
            <a:r>
              <a:rPr lang="fa-IR" smtClean="0">
                <a:solidFill>
                  <a:srgbClr val="000000"/>
                </a:solidFill>
                <a:latin typeface="B Zar" panose="00000400000000000000" pitchFamily="2" charset="-78"/>
                <a:cs typeface="B Zar" panose="00000400000000000000" pitchFamily="2" charset="-78"/>
              </a:rPr>
              <a:t>همکاران 2001)</a:t>
            </a:r>
          </a:p>
          <a:p>
            <a:pPr algn="just"/>
            <a:endParaRPr lang="fa-IR"/>
          </a:p>
        </p:txBody>
      </p:sp>
    </p:spTree>
    <p:extLst>
      <p:ext uri="{BB962C8B-B14F-4D97-AF65-F5344CB8AC3E}">
        <p14:creationId xmlns:p14="http://schemas.microsoft.com/office/powerpoint/2010/main" val="38722662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b="0" i="0" smtClean="0">
                <a:solidFill>
                  <a:srgbClr val="000000"/>
                </a:solidFill>
                <a:effectLst/>
                <a:latin typeface="B Zar" panose="00000400000000000000" pitchFamily="2" charset="-78"/>
                <a:cs typeface="B Zar" panose="00000400000000000000" pitchFamily="2" charset="-78"/>
              </a:rPr>
              <a:t>در بررسی مقدماتی ویژگیهای روانسنجی این پرسشنامه در نمونهای از جمعیت </a:t>
            </a:r>
            <a:r>
              <a:rPr lang="fa-IR" b="0" i="0" smtClean="0">
                <a:solidFill>
                  <a:srgbClr val="000000"/>
                </a:solidFill>
                <a:effectLst/>
                <a:latin typeface="B Zar" panose="00000400000000000000" pitchFamily="2" charset="-78"/>
                <a:cs typeface="B Zar" panose="00000400000000000000" pitchFamily="2" charset="-78"/>
              </a:rPr>
              <a:t>عمومی 368 ،</a:t>
            </a:r>
            <a:r>
              <a:rPr lang="en-US" sz="1800" b="0" i="0" smtClean="0">
                <a:solidFill>
                  <a:srgbClr val="000000"/>
                </a:solidFill>
                <a:effectLst/>
                <a:latin typeface="Times New Roman" panose="02020603050405020304" pitchFamily="18" charset="0"/>
              </a:rPr>
              <a:t>n</a:t>
            </a:r>
            <a:r>
              <a:rPr lang="en-US" sz="1800" b="0" i="0" smtClean="0">
                <a:solidFill>
                  <a:srgbClr val="000000"/>
                </a:solidFill>
                <a:effectLst/>
                <a:latin typeface="Times New Roman" panose="02020603050405020304" pitchFamily="18" charset="0"/>
              </a:rPr>
              <a:t>= </a:t>
            </a:r>
            <a:r>
              <a:rPr lang="en-US" sz="1800" b="0" i="0" smtClean="0">
                <a:solidFill>
                  <a:srgbClr val="000000"/>
                </a:solidFill>
                <a:effectLst/>
                <a:latin typeface="Times New Roman" panose="02020603050405020304" pitchFamily="18" charset="0"/>
              </a:rPr>
              <a:t>  </a:t>
            </a:r>
            <a:r>
              <a:rPr lang="en-US" b="0" i="0" smtClean="0">
                <a:solidFill>
                  <a:srgbClr val="000000"/>
                </a:solidFill>
                <a:effectLst/>
                <a:latin typeface="B Zar" panose="00000400000000000000" pitchFamily="2" charset="-78"/>
                <a:cs typeface="B Zar" panose="00000400000000000000" pitchFamily="2" charset="-78"/>
              </a:rPr>
              <a:t>197 </a:t>
            </a:r>
            <a:r>
              <a:rPr lang="fa-IR" b="0" i="0" smtClean="0">
                <a:solidFill>
                  <a:srgbClr val="000000"/>
                </a:solidFill>
                <a:effectLst/>
                <a:latin typeface="B Zar" panose="00000400000000000000" pitchFamily="2" charset="-78"/>
                <a:cs typeface="B Zar" panose="00000400000000000000" pitchFamily="2" charset="-78"/>
              </a:rPr>
              <a:t>زن</a:t>
            </a:r>
            <a:r>
              <a:rPr lang="fa-IR" b="0" i="0" smtClean="0">
                <a:solidFill>
                  <a:srgbClr val="000000"/>
                </a:solidFill>
                <a:effectLst/>
                <a:latin typeface="B Zar" panose="00000400000000000000" pitchFamily="2" charset="-78"/>
                <a:cs typeface="B Zar" panose="00000400000000000000" pitchFamily="2" charset="-78"/>
              </a:rPr>
              <a:t>، </a:t>
            </a:r>
            <a:r>
              <a:rPr lang="fa-IR" b="0" i="0" smtClean="0">
                <a:solidFill>
                  <a:srgbClr val="000000"/>
                </a:solidFill>
                <a:effectLst/>
                <a:latin typeface="B Zar" panose="00000400000000000000" pitchFamily="2" charset="-78"/>
                <a:cs typeface="B Zar" panose="00000400000000000000" pitchFamily="2" charset="-78"/>
              </a:rPr>
              <a:t>171مرد</a:t>
            </a:r>
            <a:r>
              <a:rPr lang="fa-IR" b="0" i="0" smtClean="0">
                <a:solidFill>
                  <a:srgbClr val="000000"/>
                </a:solidFill>
                <a:effectLst/>
                <a:latin typeface="B Zar" panose="00000400000000000000" pitchFamily="2" charset="-78"/>
                <a:cs typeface="B Zar" panose="00000400000000000000" pitchFamily="2" charset="-78"/>
              </a:rPr>
              <a:t>)، ضرایب آلفای کرونباخ برای زیرمفیاس تا از </a:t>
            </a:r>
            <a:r>
              <a:rPr lang="fa-IR" b="0" i="0" smtClean="0">
                <a:solidFill>
                  <a:srgbClr val="000000"/>
                </a:solidFill>
                <a:effectLst/>
                <a:latin typeface="B Zar" panose="00000400000000000000" pitchFamily="2" charset="-78"/>
                <a:cs typeface="B Zar" panose="00000400000000000000" pitchFamily="2" charset="-78"/>
              </a:rPr>
              <a:t>0/67تا 0/89 محاسبه </a:t>
            </a:r>
            <a:r>
              <a:rPr lang="fa-IR" b="0" i="0" smtClean="0">
                <a:solidFill>
                  <a:srgbClr val="000000"/>
                </a:solidFill>
                <a:effectLst/>
                <a:latin typeface="B Zar" panose="00000400000000000000" pitchFamily="2" charset="-78"/>
                <a:cs typeface="B Zar" panose="00000400000000000000" pitchFamily="2" charset="-78"/>
              </a:rPr>
              <a:t>شد (بشارت، </a:t>
            </a:r>
            <a:r>
              <a:rPr lang="fa-IR" b="0" i="0" smtClean="0">
                <a:solidFill>
                  <a:srgbClr val="000000"/>
                </a:solidFill>
                <a:effectLst/>
                <a:latin typeface="B Zar" panose="00000400000000000000" pitchFamily="2" charset="-78"/>
                <a:cs typeface="B Zar" panose="00000400000000000000" pitchFamily="2" charset="-78"/>
              </a:rPr>
              <a:t>1395.)</a:t>
            </a:r>
            <a:r>
              <a:rPr lang="fa-IR" smtClean="0"/>
              <a:t/>
            </a:r>
            <a:br>
              <a:rPr lang="fa-IR" smtClean="0"/>
            </a:br>
            <a:endParaRPr lang="fa-IR"/>
          </a:p>
        </p:txBody>
      </p:sp>
    </p:spTree>
    <p:extLst>
      <p:ext uri="{BB962C8B-B14F-4D97-AF65-F5344CB8AC3E}">
        <p14:creationId xmlns:p14="http://schemas.microsoft.com/office/powerpoint/2010/main" val="2684173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solidFill>
                  <a:srgbClr val="000000"/>
                </a:solidFill>
                <a:latin typeface="B Zar" panose="00000400000000000000" pitchFamily="2" charset="-78"/>
                <a:cs typeface="B Zar" panose="00000400000000000000" pitchFamily="2" charset="-78"/>
              </a:rPr>
              <a:t>این </a:t>
            </a:r>
            <a:r>
              <a:rPr lang="fa-IR">
                <a:solidFill>
                  <a:srgbClr val="000000"/>
                </a:solidFill>
                <a:latin typeface="B Zar" panose="00000400000000000000" pitchFamily="2" charset="-78"/>
                <a:cs typeface="B Zar" panose="00000400000000000000" pitchFamily="2" charset="-78"/>
              </a:rPr>
              <a:t>ضرایب همسانی </a:t>
            </a:r>
            <a:r>
              <a:rPr lang="fa-IR">
                <a:solidFill>
                  <a:srgbClr val="000000"/>
                </a:solidFill>
                <a:latin typeface="B Zar" panose="00000400000000000000" pitchFamily="2" charset="-78"/>
                <a:cs typeface="B Zar" panose="00000400000000000000" pitchFamily="2" charset="-78"/>
              </a:rPr>
              <a:t>درونی </a:t>
            </a:r>
            <a:r>
              <a:rPr lang="fa-IR" smtClean="0">
                <a:solidFill>
                  <a:srgbClr val="000000"/>
                </a:solidFill>
                <a:latin typeface="B Zar" panose="00000400000000000000" pitchFamily="2" charset="-78"/>
                <a:cs typeface="B Zar" panose="00000400000000000000" pitchFamily="2" charset="-78"/>
              </a:rPr>
              <a:t>پرسشنامه </a:t>
            </a:r>
            <a:r>
              <a:rPr lang="fa-IR" b="0" i="0" smtClean="0">
                <a:solidFill>
                  <a:srgbClr val="000000"/>
                </a:solidFill>
                <a:effectLst/>
                <a:latin typeface="B Zar" panose="00000400000000000000" pitchFamily="2" charset="-78"/>
                <a:cs typeface="B Zar" panose="00000400000000000000" pitchFamily="2" charset="-78"/>
              </a:rPr>
              <a:t>نظمدهی شناختی هیجان </a:t>
            </a:r>
            <a:r>
              <a:rPr lang="fa-IR" b="0" i="0" smtClean="0">
                <a:solidFill>
                  <a:srgbClr val="000000"/>
                </a:solidFill>
                <a:effectLst/>
                <a:latin typeface="B Zar" panose="00000400000000000000" pitchFamily="2" charset="-78"/>
                <a:cs typeface="B Zar" panose="00000400000000000000" pitchFamily="2" charset="-78"/>
              </a:rPr>
              <a:t>را تأیید میکنند. برای تعیین روایی همگرا و واگرا </a:t>
            </a:r>
            <a:r>
              <a:rPr lang="fa-IR" b="0" i="0" smtClean="0">
                <a:solidFill>
                  <a:srgbClr val="000000"/>
                </a:solidFill>
                <a:effectLst/>
                <a:latin typeface="B Zar" panose="00000400000000000000" pitchFamily="2" charset="-78"/>
                <a:cs typeface="B Zar" panose="00000400000000000000" pitchFamily="2" charset="-78"/>
              </a:rPr>
              <a:t>همبستگی مؤلفه های </a:t>
            </a:r>
            <a:r>
              <a:rPr lang="fa-IR" b="0" i="0" smtClean="0">
                <a:solidFill>
                  <a:srgbClr val="000000"/>
                </a:solidFill>
                <a:effectLst/>
                <a:latin typeface="B Zar" panose="00000400000000000000" pitchFamily="2" charset="-78"/>
                <a:cs typeface="B Zar" panose="00000400000000000000" pitchFamily="2" charset="-78"/>
              </a:rPr>
              <a:t>این پرسشنامه با پرسشنامه افسردگی بک محاسبه شد که نتایج نشان داد </a:t>
            </a:r>
            <a:r>
              <a:rPr lang="fa-IR" b="0" i="0" smtClean="0">
                <a:solidFill>
                  <a:srgbClr val="0070C0"/>
                </a:solidFill>
                <a:effectLst/>
                <a:latin typeface="B Zar" panose="00000400000000000000" pitchFamily="2" charset="-78"/>
                <a:cs typeface="B Zar" panose="00000400000000000000" pitchFamily="2" charset="-78"/>
              </a:rPr>
              <a:t>بین </a:t>
            </a:r>
            <a:r>
              <a:rPr lang="fa-IR" b="0" i="0" smtClean="0">
                <a:solidFill>
                  <a:srgbClr val="0070C0"/>
                </a:solidFill>
                <a:effectLst/>
                <a:latin typeface="B Zar" panose="00000400000000000000" pitchFamily="2" charset="-78"/>
                <a:cs typeface="B Zar" panose="00000400000000000000" pitchFamily="2" charset="-78"/>
              </a:rPr>
              <a:t>مؤلفه های خودسرزنشگری، </a:t>
            </a:r>
            <a:r>
              <a:rPr lang="fa-IR" b="0" i="0" smtClean="0">
                <a:solidFill>
                  <a:srgbClr val="0070C0"/>
                </a:solidFill>
                <a:effectLst/>
                <a:latin typeface="B Zar" panose="00000400000000000000" pitchFamily="2" charset="-78"/>
                <a:cs typeface="B Zar" panose="00000400000000000000" pitchFamily="2" charset="-78"/>
              </a:rPr>
              <a:t>نشخوار، فاجعهسازی و سرزنش دیگری با افسردگی همبستگی مثبت و </a:t>
            </a:r>
            <a:r>
              <a:rPr lang="fa-IR" b="0" i="0" smtClean="0">
                <a:solidFill>
                  <a:srgbClr val="0070C0"/>
                </a:solidFill>
                <a:effectLst/>
                <a:latin typeface="B Zar" panose="00000400000000000000" pitchFamily="2" charset="-78"/>
                <a:cs typeface="B Zar" panose="00000400000000000000" pitchFamily="2" charset="-78"/>
              </a:rPr>
              <a:t>معنیدار وجود </a:t>
            </a:r>
            <a:r>
              <a:rPr lang="fa-IR" b="0" i="0" smtClean="0">
                <a:solidFill>
                  <a:srgbClr val="0070C0"/>
                </a:solidFill>
                <a:effectLst/>
                <a:latin typeface="B Zar" panose="00000400000000000000" pitchFamily="2" charset="-78"/>
                <a:cs typeface="B Zar" panose="00000400000000000000" pitchFamily="2" charset="-78"/>
              </a:rPr>
              <a:t>دارد </a:t>
            </a:r>
            <a:r>
              <a:rPr lang="fa-IR" b="0" i="0" smtClean="0">
                <a:solidFill>
                  <a:srgbClr val="000000"/>
                </a:solidFill>
                <a:effectLst/>
                <a:latin typeface="B Zar" panose="00000400000000000000" pitchFamily="2" charset="-78"/>
                <a:cs typeface="B Zar" panose="00000400000000000000" pitchFamily="2" charset="-78"/>
              </a:rPr>
              <a:t>که مقادیر آن به ترتیب برابر با </a:t>
            </a:r>
            <a:r>
              <a:rPr lang="fa-IR" b="0" i="0" smtClean="0">
                <a:solidFill>
                  <a:srgbClr val="000000"/>
                </a:solidFill>
                <a:effectLst/>
                <a:latin typeface="B Zar" panose="00000400000000000000" pitchFamily="2" charset="-78"/>
                <a:cs typeface="B Zar" panose="00000400000000000000" pitchFamily="2" charset="-78"/>
              </a:rPr>
              <a:t>0/22،</a:t>
            </a:r>
            <a:r>
              <a:rPr lang="fa-IR" smtClean="0">
                <a:cs typeface="B Zar" panose="00000400000000000000" pitchFamily="2" charset="-78"/>
              </a:rPr>
              <a:t> 0/29 و 0/45 و 0/38می باشد</a:t>
            </a:r>
          </a:p>
          <a:p>
            <a:pPr marL="0" indent="0" algn="just">
              <a:buNone/>
            </a:pP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465885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smtClean="0">
                <a:solidFill>
                  <a:srgbClr val="A42898"/>
                </a:solidFill>
                <a:latin typeface="B Zar" panose="00000400000000000000" pitchFamily="2" charset="-78"/>
                <a:cs typeface="B Zar" panose="00000400000000000000" pitchFamily="2" charset="-78"/>
              </a:rPr>
              <a:t>روش</a:t>
            </a:r>
            <a:endParaRPr lang="fa-IR"/>
          </a:p>
        </p:txBody>
      </p:sp>
      <p:sp>
        <p:nvSpPr>
          <p:cNvPr id="3" name="Content Placeholder 2"/>
          <p:cNvSpPr>
            <a:spLocks noGrp="1"/>
          </p:cNvSpPr>
          <p:nvPr>
            <p:ph idx="1"/>
          </p:nvPr>
        </p:nvSpPr>
        <p:spPr/>
        <p:txBody>
          <a:bodyPr/>
          <a:lstStyle/>
          <a:p>
            <a:pPr algn="just"/>
            <a:r>
              <a:rPr lang="fa-IR" b="1" smtClean="0">
                <a:solidFill>
                  <a:srgbClr val="A42898"/>
                </a:solidFill>
                <a:latin typeface="B Zar" panose="00000400000000000000" pitchFamily="2" charset="-78"/>
                <a:cs typeface="B Zar" panose="00000400000000000000" pitchFamily="2" charset="-78"/>
              </a:rPr>
              <a:t>: </a:t>
            </a:r>
            <a:r>
              <a:rPr lang="fa-IR">
                <a:solidFill>
                  <a:srgbClr val="000000"/>
                </a:solidFill>
                <a:latin typeface="B Zar" panose="00000400000000000000" pitchFamily="2" charset="-78"/>
                <a:cs typeface="B Zar" panose="00000400000000000000" pitchFamily="2" charset="-78"/>
              </a:rPr>
              <a:t>این پژوهش از نوع توصیفی همبستگی است. در این پژوهش </a:t>
            </a:r>
            <a:r>
              <a:rPr lang="fa-IR" smtClean="0">
                <a:solidFill>
                  <a:srgbClr val="000000"/>
                </a:solidFill>
                <a:latin typeface="B Zar" panose="00000400000000000000" pitchFamily="2" charset="-78"/>
                <a:cs typeface="B Zar" panose="00000400000000000000" pitchFamily="2" charset="-78"/>
              </a:rPr>
              <a:t>337دانشآموز </a:t>
            </a:r>
            <a:r>
              <a:rPr lang="fa-IR">
                <a:solidFill>
                  <a:srgbClr val="000000"/>
                </a:solidFill>
                <a:latin typeface="B Zar" panose="00000400000000000000" pitchFamily="2" charset="-78"/>
                <a:cs typeface="B Zar" panose="00000400000000000000" pitchFamily="2" charset="-78"/>
              </a:rPr>
              <a:t>دختر در </a:t>
            </a:r>
            <a:r>
              <a:rPr lang="fa-IR" smtClean="0">
                <a:solidFill>
                  <a:srgbClr val="000000"/>
                </a:solidFill>
                <a:latin typeface="B Zar" panose="00000400000000000000" pitchFamily="2" charset="-78"/>
                <a:cs typeface="B Zar" panose="00000400000000000000" pitchFamily="2" charset="-78"/>
              </a:rPr>
              <a:t>مقطع دبیرستان </a:t>
            </a:r>
            <a:r>
              <a:rPr lang="fa-IR">
                <a:solidFill>
                  <a:srgbClr val="000000"/>
                </a:solidFill>
                <a:latin typeface="B Zar" panose="00000400000000000000" pitchFamily="2" charset="-78"/>
                <a:cs typeface="B Zar" panose="00000400000000000000" pitchFamily="2" charset="-78"/>
              </a:rPr>
              <a:t>به روش </a:t>
            </a:r>
            <a:r>
              <a:rPr lang="fa-IR" smtClean="0">
                <a:solidFill>
                  <a:srgbClr val="000000"/>
                </a:solidFill>
                <a:latin typeface="B Zar" panose="00000400000000000000" pitchFamily="2" charset="-78"/>
                <a:cs typeface="B Zar" panose="00000400000000000000" pitchFamily="2" charset="-78"/>
              </a:rPr>
              <a:t>نمونه گیری </a:t>
            </a:r>
            <a:r>
              <a:rPr lang="fa-IR" smtClean="0">
                <a:solidFill>
                  <a:srgbClr val="000000"/>
                </a:solidFill>
                <a:latin typeface="B Zar" panose="00000400000000000000" pitchFamily="2" charset="-78"/>
                <a:cs typeface="B Zar" panose="00000400000000000000" pitchFamily="2" charset="-78"/>
              </a:rPr>
              <a:t>دردسترس انتخاب </a:t>
            </a:r>
            <a:r>
              <a:rPr lang="fa-IR">
                <a:solidFill>
                  <a:srgbClr val="000000"/>
                </a:solidFill>
                <a:latin typeface="B Zar" panose="00000400000000000000" pitchFamily="2" charset="-78"/>
                <a:cs typeface="B Zar" panose="00000400000000000000" pitchFamily="2" charset="-78"/>
              </a:rPr>
              <a:t>شدند</a:t>
            </a:r>
            <a:r>
              <a:rPr lang="fa-IR" sz="2000">
                <a:solidFill>
                  <a:srgbClr val="000000"/>
                </a:solidFill>
                <a:latin typeface="Times New Roman" panose="02020603050405020304" pitchFamily="18" charset="0"/>
              </a:rPr>
              <a:t>. </a:t>
            </a:r>
            <a:r>
              <a:rPr lang="fa-IR">
                <a:solidFill>
                  <a:srgbClr val="000000"/>
                </a:solidFill>
                <a:latin typeface="B Zar" panose="00000400000000000000" pitchFamily="2" charset="-78"/>
                <a:cs typeface="B Zar" panose="00000400000000000000" pitchFamily="2" charset="-78"/>
              </a:rPr>
              <a:t>از شرکتکنندگان درخواست شد تا </a:t>
            </a:r>
            <a:r>
              <a:rPr lang="fa-IR" smtClean="0">
                <a:solidFill>
                  <a:srgbClr val="000000"/>
                </a:solidFill>
                <a:latin typeface="B Zar" panose="00000400000000000000" pitchFamily="2" charset="-78"/>
                <a:cs typeface="B Zar" panose="00000400000000000000" pitchFamily="2" charset="-78"/>
              </a:rPr>
              <a:t>مقیاس سازگاری </a:t>
            </a:r>
            <a:r>
              <a:rPr lang="fa-IR">
                <a:solidFill>
                  <a:srgbClr val="000000"/>
                </a:solidFill>
                <a:latin typeface="B Zar" panose="00000400000000000000" pitchFamily="2" charset="-78"/>
                <a:cs typeface="B Zar" panose="00000400000000000000" pitchFamily="2" charset="-78"/>
              </a:rPr>
              <a:t>بل (</a:t>
            </a:r>
            <a:r>
              <a:rPr lang="fa-IR" smtClean="0">
                <a:solidFill>
                  <a:srgbClr val="000000"/>
                </a:solidFill>
                <a:latin typeface="B Zar" panose="00000400000000000000" pitchFamily="2" charset="-78"/>
                <a:cs typeface="B Zar" panose="00000400000000000000" pitchFamily="2" charset="-78"/>
              </a:rPr>
              <a:t>بل،1934) مقیاس </a:t>
            </a:r>
            <a:r>
              <a:rPr lang="fa-IR">
                <a:solidFill>
                  <a:srgbClr val="000000"/>
                </a:solidFill>
                <a:latin typeface="B Zar" panose="00000400000000000000" pitchFamily="2" charset="-78"/>
                <a:cs typeface="B Zar" panose="00000400000000000000" pitchFamily="2" charset="-78"/>
              </a:rPr>
              <a:t>دلبستگی بزرگسالان (هازن و شیور</a:t>
            </a:r>
            <a:r>
              <a:rPr lang="fa-IR" smtClean="0">
                <a:solidFill>
                  <a:srgbClr val="000000"/>
                </a:solidFill>
                <a:latin typeface="B Zar" panose="00000400000000000000" pitchFamily="2" charset="-78"/>
                <a:cs typeface="B Zar" panose="00000400000000000000" pitchFamily="2" charset="-78"/>
              </a:rPr>
              <a:t>، 1987) و </a:t>
            </a:r>
            <a:r>
              <a:rPr lang="fa-IR" smtClean="0">
                <a:solidFill>
                  <a:srgbClr val="000000"/>
                </a:solidFill>
                <a:latin typeface="B Zar" panose="00000400000000000000" pitchFamily="2" charset="-78"/>
                <a:cs typeface="B Zar" panose="00000400000000000000" pitchFamily="2" charset="-78"/>
              </a:rPr>
              <a:t>مقیاس نظمدهیشناختی </a:t>
            </a:r>
            <a:r>
              <a:rPr lang="fa-IR">
                <a:solidFill>
                  <a:srgbClr val="000000"/>
                </a:solidFill>
                <a:latin typeface="B Zar" panose="00000400000000000000" pitchFamily="2" charset="-78"/>
                <a:cs typeface="B Zar" panose="00000400000000000000" pitchFamily="2" charset="-78"/>
              </a:rPr>
              <a:t>هیجان (گارنفسکی و کرایج، </a:t>
            </a:r>
            <a:r>
              <a:rPr lang="fa-IR" smtClean="0">
                <a:solidFill>
                  <a:srgbClr val="000000"/>
                </a:solidFill>
                <a:latin typeface="B Zar" panose="00000400000000000000" pitchFamily="2" charset="-78"/>
                <a:cs typeface="B Zar" panose="00000400000000000000" pitchFamily="2" charset="-78"/>
              </a:rPr>
              <a:t>2006)را </a:t>
            </a:r>
            <a:r>
              <a:rPr lang="fa-IR">
                <a:solidFill>
                  <a:srgbClr val="000000"/>
                </a:solidFill>
                <a:latin typeface="B Zar" panose="00000400000000000000" pitchFamily="2" charset="-78"/>
                <a:cs typeface="B Zar" panose="00000400000000000000" pitchFamily="2" charset="-78"/>
              </a:rPr>
              <a:t>تکمیل کنند. برای تحلیل دادههای پژوهش از ضریب همبستگی پیرسون </a:t>
            </a:r>
            <a:r>
              <a:rPr lang="fa-IR" smtClean="0">
                <a:solidFill>
                  <a:srgbClr val="000000"/>
                </a:solidFill>
                <a:latin typeface="B Zar" panose="00000400000000000000" pitchFamily="2" charset="-78"/>
                <a:cs typeface="B Zar" panose="00000400000000000000" pitchFamily="2" charset="-78"/>
              </a:rPr>
              <a:t>و تحلیل </a:t>
            </a:r>
            <a:r>
              <a:rPr lang="fa-IR">
                <a:solidFill>
                  <a:srgbClr val="000000"/>
                </a:solidFill>
                <a:latin typeface="B Zar" panose="00000400000000000000" pitchFamily="2" charset="-78"/>
                <a:cs typeface="B Zar" panose="00000400000000000000" pitchFamily="2" charset="-78"/>
              </a:rPr>
              <a:t>رگرسیون همزمان استفاده شد و کلیه مراحل با استفاده </a:t>
            </a:r>
            <a:r>
              <a:rPr lang="fa-IR" smtClean="0">
                <a:solidFill>
                  <a:srgbClr val="000000"/>
                </a:solidFill>
                <a:latin typeface="B Zar" panose="00000400000000000000" pitchFamily="2" charset="-78"/>
                <a:cs typeface="B Zar" panose="00000400000000000000" pitchFamily="2" charset="-78"/>
              </a:rPr>
              <a:t>از نرمافزار </a:t>
            </a:r>
            <a:r>
              <a:rPr lang="en-US" sz="2000">
                <a:solidFill>
                  <a:srgbClr val="000000"/>
                </a:solidFill>
                <a:latin typeface="Times New Roman" panose="02020603050405020304" pitchFamily="18" charset="0"/>
              </a:rPr>
              <a:t>SPSS</a:t>
            </a:r>
            <a:r>
              <a:rPr lang="fa-IR">
                <a:solidFill>
                  <a:srgbClr val="000000"/>
                </a:solidFill>
                <a:latin typeface="B Zar" panose="00000400000000000000" pitchFamily="2" charset="-78"/>
                <a:cs typeface="B Zar" panose="00000400000000000000" pitchFamily="2" charset="-78"/>
              </a:rPr>
              <a:t>نسخه 21انجام گرفت</a:t>
            </a:r>
            <a:endParaRPr lang="fa-IR"/>
          </a:p>
        </p:txBody>
      </p:sp>
    </p:spTree>
    <p:extLst>
      <p:ext uri="{BB962C8B-B14F-4D97-AF65-F5344CB8AC3E}">
        <p14:creationId xmlns:p14="http://schemas.microsoft.com/office/powerpoint/2010/main" val="1465935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0" smtClean="0">
                <a:solidFill>
                  <a:srgbClr val="A42898"/>
                </a:solidFill>
                <a:effectLst/>
                <a:latin typeface="B Zar" panose="00000400000000000000" pitchFamily="2" charset="-78"/>
                <a:cs typeface="B Zar" panose="00000400000000000000" pitchFamily="2" charset="-78"/>
              </a:rPr>
              <a:t>یافته ها</a:t>
            </a:r>
            <a:r>
              <a:rPr lang="fa-IR" smtClean="0"/>
              <a:t> </a:t>
            </a:r>
            <a:endParaRPr lang="fa-I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 Zar" panose="00000400000000000000" pitchFamily="2" charset="-78"/>
                <a:cs typeface="B Zar" panose="00000400000000000000" pitchFamily="2" charset="-78"/>
              </a:rPr>
              <a:t>جدول 1شاخصهای توصیفی میانگین، انحراف استاندارد، کجی و کشیدگی متغیرهای پژوهش را نشان میدهد. پیش از تحلیل دادهها مفروضههای نرمال بودن، خطی بودن رابطه، یکسانی پراکندگی حول </a:t>
            </a:r>
            <a:r>
              <a:rPr lang="fa-IR" b="0" i="0" smtClean="0">
                <a:solidFill>
                  <a:srgbClr val="000000"/>
                </a:solidFill>
                <a:effectLst/>
                <a:latin typeface="B Zar" panose="00000400000000000000" pitchFamily="2" charset="-78"/>
                <a:cs typeface="B Zar" panose="00000400000000000000" pitchFamily="2" charset="-78"/>
              </a:rPr>
              <a:t>خط رگرسیون</a:t>
            </a:r>
            <a:r>
              <a:rPr lang="fa-IR" b="0" i="0" smtClean="0">
                <a:solidFill>
                  <a:srgbClr val="000000"/>
                </a:solidFill>
                <a:effectLst/>
                <a:latin typeface="B Zar" panose="00000400000000000000" pitchFamily="2" charset="-78"/>
                <a:cs typeface="B Zar" panose="00000400000000000000" pitchFamily="2" charset="-78"/>
              </a:rPr>
              <a:t>، استقلال خطاها و عدم همخطی بررسی شد که نتایج آن در </a:t>
            </a:r>
            <a:r>
              <a:rPr lang="fa-IR" b="0" i="0" smtClean="0">
                <a:solidFill>
                  <a:srgbClr val="000000"/>
                </a:solidFill>
                <a:effectLst/>
                <a:latin typeface="B Zar" panose="00000400000000000000" pitchFamily="2" charset="-78"/>
                <a:cs typeface="B Zar" panose="00000400000000000000" pitchFamily="2" charset="-78"/>
              </a:rPr>
              <a:t>ادامه بیان </a:t>
            </a:r>
            <a:r>
              <a:rPr lang="fa-IR" b="0" i="0" smtClean="0">
                <a:solidFill>
                  <a:srgbClr val="000000"/>
                </a:solidFill>
                <a:effectLst/>
                <a:latin typeface="B Zar" panose="00000400000000000000" pitchFamily="2" charset="-78"/>
                <a:cs typeface="B Zar" panose="00000400000000000000" pitchFamily="2" charset="-78"/>
              </a:rPr>
              <a:t>میشود. شاخصهای کجی و کشیدگی برای بررسی مفروضه </a:t>
            </a:r>
            <a:r>
              <a:rPr lang="fa-IR" b="0" i="0" smtClean="0">
                <a:solidFill>
                  <a:srgbClr val="000000"/>
                </a:solidFill>
                <a:effectLst/>
                <a:latin typeface="B Zar" panose="00000400000000000000" pitchFamily="2" charset="-78"/>
                <a:cs typeface="B Zar" panose="00000400000000000000" pitchFamily="2" charset="-78"/>
              </a:rPr>
              <a:t>نرمال بودن </a:t>
            </a:r>
            <a:r>
              <a:rPr lang="fa-IR" b="0" i="0" smtClean="0">
                <a:solidFill>
                  <a:srgbClr val="000000"/>
                </a:solidFill>
                <a:effectLst/>
                <a:latin typeface="B Zar" panose="00000400000000000000" pitchFamily="2" charset="-78"/>
                <a:cs typeface="B Zar" panose="00000400000000000000" pitchFamily="2" charset="-78"/>
              </a:rPr>
              <a:t>توزیع مورد بررسی قرار گرفت. </a:t>
            </a:r>
            <a:r>
              <a:rPr lang="fa-IR" smtClean="0"/>
              <a:t/>
            </a:r>
            <a:br>
              <a:rPr lang="fa-IR" smtClean="0"/>
            </a:br>
            <a:endParaRPr lang="fa-IR"/>
          </a:p>
        </p:txBody>
      </p:sp>
    </p:spTree>
    <p:extLst>
      <p:ext uri="{BB962C8B-B14F-4D97-AF65-F5344CB8AC3E}">
        <p14:creationId xmlns:p14="http://schemas.microsoft.com/office/powerpoint/2010/main" val="6666182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 Zar" panose="00000400000000000000" pitchFamily="2" charset="-78"/>
                <a:cs typeface="B Zar" panose="00000400000000000000" pitchFamily="2" charset="-78"/>
              </a:rPr>
              <a:t>مقادیر بهدستآمده برای چولگی و کشیدگی متغیرها حاکی از تحقق پیشفرض نرمال بودن برای تمام متغیرها بهجز سبک دلبستگی دوسوگرا است، لذا بهمنظور اصلاح نمرات کشیدگی متغیر سبک دلبستگی دوسوگرا از تبدیل لگاریتمی استفاده شد که پس از تبدیل، میزان کجی و کشیدگی این متغیر به ترتیب برابر </a:t>
            </a:r>
            <a:r>
              <a:rPr lang="fa-IR">
                <a:solidFill>
                  <a:srgbClr val="000000"/>
                </a:solidFill>
                <a:latin typeface="B Zar" panose="00000400000000000000" pitchFamily="2" charset="-78"/>
                <a:cs typeface="B Zar" panose="00000400000000000000" pitchFamily="2" charset="-78"/>
              </a:rPr>
              <a:t>با </a:t>
            </a:r>
            <a:r>
              <a:rPr lang="fa-IR" smtClean="0">
                <a:solidFill>
                  <a:srgbClr val="000000"/>
                </a:solidFill>
                <a:latin typeface="B Zar" panose="00000400000000000000" pitchFamily="2" charset="-78"/>
                <a:cs typeface="B Zar" panose="00000400000000000000" pitchFamily="2" charset="-78"/>
              </a:rPr>
              <a:t>0/147- و 1/531 </a:t>
            </a:r>
            <a:r>
              <a:rPr lang="fa-IR">
                <a:solidFill>
                  <a:srgbClr val="000000"/>
                </a:solidFill>
                <a:latin typeface="B Zar" panose="00000400000000000000" pitchFamily="2" charset="-78"/>
                <a:cs typeface="B Zar" panose="00000400000000000000" pitchFamily="2" charset="-78"/>
              </a:rPr>
              <a:t>به دست آمد که حاکی از برقراری مفروضه نرمال بودن بود. برای تعیین مفروضه خطی بودن و یکسانی پراکندگی حول خط رگرسیون از نمودار پراکنش استفاده شد که این نمودارها حاکی از برقراری </a:t>
            </a:r>
            <a:r>
              <a:rPr lang="fa-IR">
                <a:solidFill>
                  <a:srgbClr val="000000"/>
                </a:solidFill>
                <a:latin typeface="B Zar" panose="00000400000000000000" pitchFamily="2" charset="-78"/>
                <a:cs typeface="B Zar" panose="00000400000000000000" pitchFamily="2" charset="-78"/>
              </a:rPr>
              <a:t>این </a:t>
            </a:r>
            <a:r>
              <a:rPr lang="fa-IR" smtClean="0">
                <a:solidFill>
                  <a:srgbClr val="000000"/>
                </a:solidFill>
                <a:latin typeface="B Zar" panose="00000400000000000000" pitchFamily="2" charset="-78"/>
                <a:cs typeface="B Zar" panose="00000400000000000000" pitchFamily="2" charset="-78"/>
              </a:rPr>
              <a:t>مفروضه ها </a:t>
            </a:r>
            <a:r>
              <a:rPr lang="fa-IR">
                <a:solidFill>
                  <a:srgbClr val="000000"/>
                </a:solidFill>
                <a:latin typeface="B Zar" panose="00000400000000000000" pitchFamily="2" charset="-78"/>
                <a:cs typeface="B Zar" panose="00000400000000000000" pitchFamily="2" charset="-78"/>
              </a:rPr>
              <a:t>بود.</a:t>
            </a:r>
            <a:endParaRPr lang="fa-IR"/>
          </a:p>
        </p:txBody>
      </p:sp>
    </p:spTree>
    <p:extLst>
      <p:ext uri="{BB962C8B-B14F-4D97-AF65-F5344CB8AC3E}">
        <p14:creationId xmlns:p14="http://schemas.microsoft.com/office/powerpoint/2010/main" val="40390102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b="0" i="0" smtClean="0">
                <a:solidFill>
                  <a:srgbClr val="000000"/>
                </a:solidFill>
                <a:effectLst/>
                <a:latin typeface="B Zar" panose="00000400000000000000" pitchFamily="2" charset="-78"/>
                <a:cs typeface="B Zar" panose="00000400000000000000" pitchFamily="2" charset="-78"/>
              </a:rPr>
              <a:t>برای </a:t>
            </a:r>
            <a:r>
              <a:rPr lang="fa-IR" b="0" i="0" smtClean="0">
                <a:solidFill>
                  <a:srgbClr val="000000"/>
                </a:solidFill>
                <a:effectLst/>
                <a:latin typeface="B Zar" panose="00000400000000000000" pitchFamily="2" charset="-78"/>
                <a:cs typeface="B Zar" panose="00000400000000000000" pitchFamily="2" charset="-78"/>
              </a:rPr>
              <a:t>تعیین استقلال خطاها از شاخص دوربین - واتسون استفاده شد </a:t>
            </a:r>
            <a:r>
              <a:rPr lang="fa-IR" b="0" i="0" smtClean="0">
                <a:solidFill>
                  <a:srgbClr val="000000"/>
                </a:solidFill>
                <a:effectLst/>
                <a:latin typeface="B Zar" panose="00000400000000000000" pitchFamily="2" charset="-78"/>
                <a:cs typeface="B Zar" panose="00000400000000000000" pitchFamily="2" charset="-78"/>
              </a:rPr>
              <a:t>که چون </a:t>
            </a:r>
            <a:r>
              <a:rPr lang="fa-IR" b="0" i="0" smtClean="0">
                <a:solidFill>
                  <a:srgbClr val="000000"/>
                </a:solidFill>
                <a:effectLst/>
                <a:latin typeface="B Zar" panose="00000400000000000000" pitchFamily="2" charset="-78"/>
                <a:cs typeface="B Zar" panose="00000400000000000000" pitchFamily="2" charset="-78"/>
              </a:rPr>
              <a:t>مقدار آن بین 1/7تا 2/7بود نسبت به برقراری این مفروضه نیز </a:t>
            </a:r>
            <a:r>
              <a:rPr lang="fa-IR" b="0" i="0" smtClean="0">
                <a:solidFill>
                  <a:srgbClr val="000000"/>
                </a:solidFill>
                <a:effectLst/>
                <a:latin typeface="B Zar" panose="00000400000000000000" pitchFamily="2" charset="-78"/>
                <a:cs typeface="B Zar" panose="00000400000000000000" pitchFamily="2" charset="-78"/>
              </a:rPr>
              <a:t>اطمینان حاصل </a:t>
            </a:r>
            <a:r>
              <a:rPr lang="fa-IR" b="0" i="0" smtClean="0">
                <a:solidFill>
                  <a:srgbClr val="000000"/>
                </a:solidFill>
                <a:effectLst/>
                <a:latin typeface="B Zar" panose="00000400000000000000" pitchFamily="2" charset="-78"/>
                <a:cs typeface="B Zar" panose="00000400000000000000" pitchFamily="2" charset="-78"/>
              </a:rPr>
              <a:t>شد. برای بررسی مفروضه عدم همخطی از </a:t>
            </a:r>
            <a:r>
              <a:rPr lang="fa-IR" b="0" i="0" smtClean="0">
                <a:solidFill>
                  <a:srgbClr val="000000"/>
                </a:solidFill>
                <a:effectLst/>
                <a:latin typeface="B Zar" panose="00000400000000000000" pitchFamily="2" charset="-78"/>
                <a:cs typeface="B Zar" panose="00000400000000000000" pitchFamily="2" charset="-78"/>
              </a:rPr>
              <a:t>آماره های </a:t>
            </a:r>
            <a:r>
              <a:rPr lang="fa-IR" b="0" i="0" smtClean="0">
                <a:solidFill>
                  <a:srgbClr val="000000"/>
                </a:solidFill>
                <a:effectLst/>
                <a:latin typeface="B Zar" panose="00000400000000000000" pitchFamily="2" charset="-78"/>
                <a:cs typeface="B Zar" panose="00000400000000000000" pitchFamily="2" charset="-78"/>
              </a:rPr>
              <a:t>عامل </a:t>
            </a:r>
            <a:r>
              <a:rPr lang="fa-IR" b="0" i="0" smtClean="0">
                <a:solidFill>
                  <a:srgbClr val="000000"/>
                </a:solidFill>
                <a:effectLst/>
                <a:latin typeface="B Zar" panose="00000400000000000000" pitchFamily="2" charset="-78"/>
                <a:cs typeface="B Zar" panose="00000400000000000000" pitchFamily="2" charset="-78"/>
              </a:rPr>
              <a:t>تورم واریانس </a:t>
            </a:r>
            <a:r>
              <a:rPr lang="fa-IR" b="0" i="0" smtClean="0">
                <a:solidFill>
                  <a:srgbClr val="000000"/>
                </a:solidFill>
                <a:effectLst/>
                <a:latin typeface="B Zar" panose="00000400000000000000" pitchFamily="2" charset="-78"/>
                <a:cs typeface="B Zar" panose="00000400000000000000" pitchFamily="2" charset="-78"/>
              </a:rPr>
              <a:t>و شاخص تحمل استفاده شد که با توجه به اینکه هیچیک </a:t>
            </a:r>
            <a:r>
              <a:rPr lang="fa-IR" b="0" i="0" smtClean="0">
                <a:solidFill>
                  <a:srgbClr val="000000"/>
                </a:solidFill>
                <a:effectLst/>
                <a:latin typeface="B Zar" panose="00000400000000000000" pitchFamily="2" charset="-78"/>
                <a:cs typeface="B Zar" panose="00000400000000000000" pitchFamily="2" charset="-78"/>
              </a:rPr>
              <a:t>از مقادیر </a:t>
            </a:r>
            <a:r>
              <a:rPr lang="fa-IR" b="0" i="0" smtClean="0">
                <a:solidFill>
                  <a:srgbClr val="000000"/>
                </a:solidFill>
                <a:effectLst/>
                <a:latin typeface="B Zar" panose="00000400000000000000" pitchFamily="2" charset="-78"/>
                <a:cs typeface="B Zar" panose="00000400000000000000" pitchFamily="2" charset="-78"/>
              </a:rPr>
              <a:t>مربوط به شاخص تحمل کمتر از </a:t>
            </a:r>
            <a:r>
              <a:rPr lang="fa-IR" b="0" i="0" smtClean="0">
                <a:solidFill>
                  <a:srgbClr val="000000"/>
                </a:solidFill>
                <a:effectLst/>
                <a:latin typeface="B Zar" panose="00000400000000000000" pitchFamily="2" charset="-78"/>
                <a:cs typeface="B Zar" panose="00000400000000000000" pitchFamily="2" charset="-78"/>
              </a:rPr>
              <a:t>0/01و </a:t>
            </a:r>
            <a:r>
              <a:rPr lang="fa-IR" b="0" i="0" smtClean="0">
                <a:solidFill>
                  <a:srgbClr val="000000"/>
                </a:solidFill>
                <a:effectLst/>
                <a:latin typeface="B Zar" panose="00000400000000000000" pitchFamily="2" charset="-78"/>
                <a:cs typeface="B Zar" panose="00000400000000000000" pitchFamily="2" charset="-78"/>
              </a:rPr>
              <a:t>هیچیک از مقادیر </a:t>
            </a:r>
            <a:r>
              <a:rPr lang="fa-IR" b="0" i="0" smtClean="0">
                <a:solidFill>
                  <a:srgbClr val="000000"/>
                </a:solidFill>
                <a:effectLst/>
                <a:latin typeface="B Zar" panose="00000400000000000000" pitchFamily="2" charset="-78"/>
                <a:cs typeface="B Zar" panose="00000400000000000000" pitchFamily="2" charset="-78"/>
              </a:rPr>
              <a:t>مربوط به </a:t>
            </a:r>
            <a:r>
              <a:rPr lang="fa-IR" b="0" i="0" smtClean="0">
                <a:solidFill>
                  <a:srgbClr val="000000"/>
                </a:solidFill>
                <a:effectLst/>
                <a:latin typeface="B Zar" panose="00000400000000000000" pitchFamily="2" charset="-78"/>
                <a:cs typeface="B Zar" panose="00000400000000000000" pitchFamily="2" charset="-78"/>
              </a:rPr>
              <a:t>عامل تورم واریانس </a:t>
            </a:r>
            <a:r>
              <a:rPr lang="fa-IR" b="0" i="0" smtClean="0">
                <a:solidFill>
                  <a:srgbClr val="000000"/>
                </a:solidFill>
                <a:effectLst/>
                <a:latin typeface="B Zar" panose="00000400000000000000" pitchFamily="2" charset="-78"/>
                <a:cs typeface="B Zar" panose="00000400000000000000" pitchFamily="2" charset="-78"/>
              </a:rPr>
              <a:t>(</a:t>
            </a:r>
            <a:r>
              <a:rPr lang="en-US" sz="1800" b="0" i="0" smtClean="0">
                <a:solidFill>
                  <a:srgbClr val="000000"/>
                </a:solidFill>
                <a:effectLst/>
                <a:latin typeface="Times New Roman" panose="02020603050405020304" pitchFamily="18" charset="0"/>
              </a:rPr>
              <a:t>VIF</a:t>
            </a:r>
            <a:r>
              <a:rPr lang="fa-IR" sz="1800" b="0" i="0" smtClean="0">
                <a:solidFill>
                  <a:srgbClr val="000000"/>
                </a:solidFill>
                <a:effectLst/>
                <a:latin typeface="Times New Roman" panose="02020603050405020304" pitchFamily="18" charset="0"/>
              </a:rPr>
              <a:t> </a:t>
            </a:r>
            <a:r>
              <a:rPr lang="fa-IR">
                <a:solidFill>
                  <a:srgbClr val="000000"/>
                </a:solidFill>
                <a:latin typeface="B Zar" panose="00000400000000000000" pitchFamily="2" charset="-78"/>
                <a:cs typeface="B Zar" panose="00000400000000000000" pitchFamily="2" charset="-78"/>
              </a:rPr>
              <a:t>) </a:t>
            </a:r>
            <a:r>
              <a:rPr lang="fa-IR" smtClean="0">
                <a:solidFill>
                  <a:srgbClr val="000000"/>
                </a:solidFill>
                <a:latin typeface="B Zar" panose="00000400000000000000" pitchFamily="2" charset="-78"/>
                <a:cs typeface="B Zar" panose="00000400000000000000" pitchFamily="2" charset="-78"/>
              </a:rPr>
              <a:t> بیشتر </a:t>
            </a:r>
            <a:r>
              <a:rPr lang="fa-IR" b="0" i="0" smtClean="0">
                <a:solidFill>
                  <a:srgbClr val="000000"/>
                </a:solidFill>
                <a:effectLst/>
                <a:latin typeface="B Zar" panose="00000400000000000000" pitchFamily="2" charset="-78"/>
                <a:cs typeface="B Zar" panose="00000400000000000000" pitchFamily="2" charset="-78"/>
              </a:rPr>
              <a:t>از </a:t>
            </a:r>
            <a:r>
              <a:rPr lang="fa-IR" b="0" i="0" smtClean="0">
                <a:solidFill>
                  <a:srgbClr val="000000"/>
                </a:solidFill>
                <a:effectLst/>
                <a:latin typeface="B Zar" panose="00000400000000000000" pitchFamily="2" charset="-78"/>
                <a:cs typeface="B Zar" panose="00000400000000000000" pitchFamily="2" charset="-78"/>
              </a:rPr>
              <a:t>10نیست</a:t>
            </a:r>
            <a:r>
              <a:rPr lang="fa-IR" b="0" i="0" smtClean="0">
                <a:solidFill>
                  <a:srgbClr val="000000"/>
                </a:solidFill>
                <a:effectLst/>
                <a:latin typeface="B Zar" panose="00000400000000000000" pitchFamily="2" charset="-78"/>
                <a:cs typeface="B Zar" panose="00000400000000000000" pitchFamily="2" charset="-78"/>
              </a:rPr>
              <a:t>، بر این اساس </a:t>
            </a:r>
            <a:r>
              <a:rPr lang="fa-IR" b="0" i="0" smtClean="0">
                <a:solidFill>
                  <a:srgbClr val="000000"/>
                </a:solidFill>
                <a:effectLst/>
                <a:latin typeface="B Zar" panose="00000400000000000000" pitchFamily="2" charset="-78"/>
                <a:cs typeface="B Zar" panose="00000400000000000000" pitchFamily="2" charset="-78"/>
              </a:rPr>
              <a:t>میتوان نسبت </a:t>
            </a:r>
            <a:r>
              <a:rPr lang="fa-IR" b="0" i="0" smtClean="0">
                <a:solidFill>
                  <a:srgbClr val="000000"/>
                </a:solidFill>
                <a:effectLst/>
                <a:latin typeface="B Zar" panose="00000400000000000000" pitchFamily="2" charset="-78"/>
                <a:cs typeface="B Zar" panose="00000400000000000000" pitchFamily="2" charset="-78"/>
              </a:rPr>
              <a:t>به مفروضه عدمهمخطی نیز اطمینان حاصل کرد. با توجه به </a:t>
            </a:r>
            <a:r>
              <a:rPr lang="fa-IR" b="0" i="0" smtClean="0">
                <a:solidFill>
                  <a:srgbClr val="000000"/>
                </a:solidFill>
                <a:effectLst/>
                <a:latin typeface="B Zar" panose="00000400000000000000" pitchFamily="2" charset="-78"/>
                <a:cs typeface="B Zar" panose="00000400000000000000" pitchFamily="2" charset="-78"/>
              </a:rPr>
              <a:t>جدول 2میتوان </a:t>
            </a:r>
            <a:r>
              <a:rPr lang="fa-IR" b="0" i="0" smtClean="0">
                <a:solidFill>
                  <a:srgbClr val="000000"/>
                </a:solidFill>
                <a:effectLst/>
                <a:latin typeface="B Zar" panose="00000400000000000000" pitchFamily="2" charset="-78"/>
                <a:cs typeface="B Zar" panose="00000400000000000000" pitchFamily="2" charset="-78"/>
              </a:rPr>
              <a:t>مشاهده کرد که بین راهبردهای سازشیافته نظمدهی</a:t>
            </a:r>
            <a:r>
              <a:rPr lang="fa-IR" smtClean="0"/>
              <a:t> </a:t>
            </a:r>
            <a:br>
              <a:rPr lang="fa-IR" smtClean="0"/>
            </a:br>
            <a:endParaRPr lang="fa-IR"/>
          </a:p>
        </p:txBody>
      </p:sp>
    </p:spTree>
    <p:extLst>
      <p:ext uri="{BB962C8B-B14F-4D97-AF65-F5344CB8AC3E}">
        <p14:creationId xmlns:p14="http://schemas.microsoft.com/office/powerpoint/2010/main" val="2895402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b="0" i="0" smtClean="0">
                <a:solidFill>
                  <a:srgbClr val="000000"/>
                </a:solidFill>
                <a:effectLst/>
                <a:latin typeface="B Zar" panose="00000400000000000000" pitchFamily="2" charset="-78"/>
                <a:cs typeface="B Zar" panose="00000400000000000000" pitchFamily="2" charset="-78"/>
              </a:rPr>
              <a:t>شناختیهیجان و سازگاریاجتماعی رابطه مستقیم وجود دارد و این </a:t>
            </a:r>
            <a:r>
              <a:rPr lang="fa-IR" b="0" i="0" smtClean="0">
                <a:solidFill>
                  <a:srgbClr val="000000"/>
                </a:solidFill>
                <a:effectLst/>
                <a:latin typeface="B Zar" panose="00000400000000000000" pitchFamily="2" charset="-78"/>
                <a:cs typeface="B Zar" panose="00000400000000000000" pitchFamily="2" charset="-78"/>
              </a:rPr>
              <a:t>نشان میدهد </a:t>
            </a:r>
            <a:r>
              <a:rPr lang="fa-IR" b="0" i="0" smtClean="0">
                <a:solidFill>
                  <a:srgbClr val="000000"/>
                </a:solidFill>
                <a:effectLst/>
                <a:latin typeface="B Zar" panose="00000400000000000000" pitchFamily="2" charset="-78"/>
                <a:cs typeface="B Zar" panose="00000400000000000000" pitchFamily="2" charset="-78"/>
              </a:rPr>
              <a:t>با افزایش نمره فرد در راهبردهای سازش یافته نظمدهی </a:t>
            </a:r>
            <a:r>
              <a:rPr lang="fa-IR" b="0" i="0" smtClean="0">
                <a:solidFill>
                  <a:srgbClr val="000000"/>
                </a:solidFill>
                <a:effectLst/>
                <a:latin typeface="B Zar" panose="00000400000000000000" pitchFamily="2" charset="-78"/>
                <a:cs typeface="B Zar" panose="00000400000000000000" pitchFamily="2" charset="-78"/>
              </a:rPr>
              <a:t>شناختی هیجان</a:t>
            </a:r>
            <a:r>
              <a:rPr lang="fa-IR" b="0" i="0" smtClean="0">
                <a:solidFill>
                  <a:srgbClr val="000000"/>
                </a:solidFill>
                <a:effectLst/>
                <a:latin typeface="B Zar" panose="00000400000000000000" pitchFamily="2" charset="-78"/>
                <a:cs typeface="B Zar" panose="00000400000000000000" pitchFamily="2" charset="-78"/>
              </a:rPr>
              <a:t>، میزان نمره او در سازگاری اجتماعی افزایش </a:t>
            </a:r>
            <a:r>
              <a:rPr lang="fa-IR" b="0" i="0" smtClean="0">
                <a:solidFill>
                  <a:srgbClr val="000000"/>
                </a:solidFill>
                <a:effectLst/>
                <a:latin typeface="B Zar" panose="00000400000000000000" pitchFamily="2" charset="-78"/>
                <a:cs typeface="B Zar" panose="00000400000000000000" pitchFamily="2" charset="-78"/>
              </a:rPr>
              <a:t>مییابد ( </a:t>
            </a:r>
            <a:r>
              <a:rPr lang="en-US" sz="1800" b="0" i="0" smtClean="0">
                <a:solidFill>
                  <a:srgbClr val="000000"/>
                </a:solidFill>
                <a:effectLst/>
                <a:latin typeface="Times New Roman" panose="02020603050405020304" pitchFamily="18" charset="0"/>
              </a:rPr>
              <a:t>r= </a:t>
            </a:r>
            <a:r>
              <a:rPr lang="en-US" smtClean="0">
                <a:solidFill>
                  <a:srgbClr val="000000"/>
                </a:solidFill>
                <a:latin typeface="Times New Roman" panose="02020603050405020304" pitchFamily="18" charset="0"/>
                <a:cs typeface="B Zar" panose="00000400000000000000" pitchFamily="2" charset="-78"/>
              </a:rPr>
              <a:t>0/60</a:t>
            </a:r>
            <a:r>
              <a:rPr lang="en-US" b="0" i="0" smtClean="0">
                <a:solidFill>
                  <a:srgbClr val="000000"/>
                </a:solidFill>
                <a:effectLst/>
                <a:latin typeface="B Zar" panose="00000400000000000000" pitchFamily="2" charset="-78"/>
                <a:cs typeface="B Zar" panose="00000400000000000000" pitchFamily="2" charset="-78"/>
              </a:rPr>
              <a:t>،</a:t>
            </a:r>
            <a:r>
              <a:rPr lang="en-US" sz="1800" b="0" i="0" smtClean="0">
                <a:solidFill>
                  <a:srgbClr val="000000"/>
                </a:solidFill>
                <a:effectLst/>
                <a:latin typeface="Times New Roman" panose="02020603050405020304" pitchFamily="18" charset="0"/>
              </a:rPr>
              <a:t>p</a:t>
            </a:r>
            <a:r>
              <a:rPr lang="en-US" sz="1800" b="0" i="0" smtClean="0">
                <a:solidFill>
                  <a:srgbClr val="000000"/>
                </a:solidFill>
                <a:effectLst/>
                <a:latin typeface="Times New Roman" panose="02020603050405020304" pitchFamily="18" charset="0"/>
              </a:rPr>
              <a:t>&lt; </a:t>
            </a:r>
            <a:r>
              <a:rPr lang="en-US" b="0" i="0" smtClean="0">
                <a:solidFill>
                  <a:srgbClr val="000000"/>
                </a:solidFill>
                <a:effectLst/>
                <a:latin typeface="B Zar" panose="00000400000000000000" pitchFamily="2" charset="-78"/>
                <a:cs typeface="B Zar" panose="00000400000000000000" pitchFamily="2" charset="-78"/>
              </a:rPr>
              <a:t>0/05</a:t>
            </a:r>
            <a:r>
              <a:rPr lang="fa-IR" b="0" i="0" smtClean="0">
                <a:solidFill>
                  <a:srgbClr val="000000"/>
                </a:solidFill>
                <a:effectLst/>
                <a:latin typeface="B Zar" panose="00000400000000000000" pitchFamily="2" charset="-78"/>
                <a:cs typeface="B Zar" panose="00000400000000000000" pitchFamily="2" charset="-78"/>
              </a:rPr>
              <a:t>با </a:t>
            </a:r>
            <a:r>
              <a:rPr lang="fa-IR" b="0" i="0" smtClean="0">
                <a:solidFill>
                  <a:srgbClr val="000000"/>
                </a:solidFill>
                <a:effectLst/>
                <a:latin typeface="B Zar" panose="00000400000000000000" pitchFamily="2" charset="-78"/>
                <a:cs typeface="B Zar" panose="00000400000000000000" pitchFamily="2" charset="-78"/>
              </a:rPr>
              <a:t>توجه به جدول 2میتوان مشاهده کرد که </a:t>
            </a:r>
            <a:r>
              <a:rPr lang="fa-IR" b="0" i="0" smtClean="0">
                <a:solidFill>
                  <a:srgbClr val="000000"/>
                </a:solidFill>
                <a:effectLst/>
                <a:latin typeface="B Zar" panose="00000400000000000000" pitchFamily="2" charset="-78"/>
                <a:cs typeface="B Zar" panose="00000400000000000000" pitchFamily="2" charset="-78"/>
              </a:rPr>
              <a:t>بین راهبردهای </a:t>
            </a:r>
            <a:r>
              <a:rPr lang="fa-IR" b="0" i="0" smtClean="0">
                <a:solidFill>
                  <a:srgbClr val="000000"/>
                </a:solidFill>
                <a:effectLst/>
                <a:latin typeface="B Zar" panose="00000400000000000000" pitchFamily="2" charset="-78"/>
                <a:cs typeface="B Zar" panose="00000400000000000000" pitchFamily="2" charset="-78"/>
              </a:rPr>
              <a:t>سازش نایافته نظمدهیشناختیهیجان و سازگاری </a:t>
            </a:r>
            <a:r>
              <a:rPr lang="fa-IR" b="0" i="0" smtClean="0">
                <a:solidFill>
                  <a:srgbClr val="000000"/>
                </a:solidFill>
                <a:effectLst/>
                <a:latin typeface="B Zar" panose="00000400000000000000" pitchFamily="2" charset="-78"/>
                <a:cs typeface="B Zar" panose="00000400000000000000" pitchFamily="2" charset="-78"/>
              </a:rPr>
              <a:t>اجتماعی رابطه </a:t>
            </a:r>
            <a:r>
              <a:rPr lang="fa-IR" b="0" i="0" smtClean="0">
                <a:solidFill>
                  <a:srgbClr val="000000"/>
                </a:solidFill>
                <a:effectLst/>
                <a:latin typeface="B Zar" panose="00000400000000000000" pitchFamily="2" charset="-78"/>
                <a:cs typeface="B Zar" panose="00000400000000000000" pitchFamily="2" charset="-78"/>
              </a:rPr>
              <a:t>معکوس وجود دارد و این نشان میدهد با افزایش نمره فرد </a:t>
            </a:r>
            <a:r>
              <a:rPr lang="fa-IR" b="0" i="0" smtClean="0">
                <a:solidFill>
                  <a:srgbClr val="000000"/>
                </a:solidFill>
                <a:effectLst/>
                <a:latin typeface="B Zar" panose="00000400000000000000" pitchFamily="2" charset="-78"/>
                <a:cs typeface="B Zar" panose="00000400000000000000" pitchFamily="2" charset="-78"/>
              </a:rPr>
              <a:t>در راهبردهای </a:t>
            </a:r>
            <a:r>
              <a:rPr lang="fa-IR" b="0" i="0" smtClean="0">
                <a:solidFill>
                  <a:srgbClr val="000000"/>
                </a:solidFill>
                <a:effectLst/>
                <a:latin typeface="B Zar" panose="00000400000000000000" pitchFamily="2" charset="-78"/>
                <a:cs typeface="B Zar" panose="00000400000000000000" pitchFamily="2" charset="-78"/>
              </a:rPr>
              <a:t>سازشنایافته نظمدهی شناختیهیجان، میزان نمره او </a:t>
            </a:r>
            <a:r>
              <a:rPr lang="fa-IR" b="0" i="0" smtClean="0">
                <a:solidFill>
                  <a:srgbClr val="000000"/>
                </a:solidFill>
                <a:effectLst/>
                <a:latin typeface="B Zar" panose="00000400000000000000" pitchFamily="2" charset="-78"/>
                <a:cs typeface="B Zar" panose="00000400000000000000" pitchFamily="2" charset="-78"/>
              </a:rPr>
              <a:t>در سازگاری </a:t>
            </a:r>
            <a:r>
              <a:rPr lang="fa-IR" b="0" i="0" smtClean="0">
                <a:solidFill>
                  <a:srgbClr val="000000"/>
                </a:solidFill>
                <a:effectLst/>
                <a:latin typeface="B Zar" panose="00000400000000000000" pitchFamily="2" charset="-78"/>
                <a:cs typeface="B Zar" panose="00000400000000000000" pitchFamily="2" charset="-78"/>
              </a:rPr>
              <a:t>اجتماعی کاهش مییابد ( </a:t>
            </a:r>
            <a:r>
              <a:rPr lang="fa-IR" b="0" i="0" smtClean="0">
                <a:solidFill>
                  <a:srgbClr val="000000"/>
                </a:solidFill>
                <a:effectLst/>
                <a:latin typeface="B Zar" panose="00000400000000000000" pitchFamily="2" charset="-78"/>
                <a:cs typeface="B Zar" panose="00000400000000000000" pitchFamily="2" charset="-78"/>
              </a:rPr>
              <a:t>. </a:t>
            </a:r>
            <a:r>
              <a:rPr lang="en-US" sz="1800" b="0" i="0" smtClean="0">
                <a:solidFill>
                  <a:srgbClr val="000000"/>
                </a:solidFill>
                <a:effectLst/>
                <a:latin typeface="Times New Roman" panose="02020603050405020304" pitchFamily="18" charset="0"/>
              </a:rPr>
              <a:t>r</a:t>
            </a:r>
            <a:r>
              <a:rPr lang="en-US" sz="1800" b="0" i="0" smtClean="0">
                <a:solidFill>
                  <a:srgbClr val="000000"/>
                </a:solidFill>
                <a:effectLst/>
                <a:latin typeface="Times New Roman" panose="02020603050405020304" pitchFamily="18" charset="0"/>
              </a:rPr>
              <a:t>= </a:t>
            </a:r>
            <a:r>
              <a:rPr lang="en-US" b="0" i="0" smtClean="0">
                <a:solidFill>
                  <a:srgbClr val="000000"/>
                </a:solidFill>
                <a:effectLst/>
                <a:latin typeface="B Zar" panose="00000400000000000000" pitchFamily="2" charset="-78"/>
                <a:cs typeface="B Zar" panose="00000400000000000000" pitchFamily="2" charset="-78"/>
              </a:rPr>
              <a:t>-0/54</a:t>
            </a:r>
            <a:r>
              <a:rPr lang="en-US" smtClean="0"/>
              <a:t> </a:t>
            </a:r>
            <a:r>
              <a:rPr lang="fa-IR">
                <a:solidFill>
                  <a:srgbClr val="000000"/>
                </a:solidFill>
                <a:latin typeface="B Zar" panose="00000400000000000000" pitchFamily="2" charset="-78"/>
                <a:cs typeface="B Zar" panose="00000400000000000000" pitchFamily="2" charset="-78"/>
              </a:rPr>
              <a:t>)</a:t>
            </a:r>
            <a:r>
              <a:rPr lang="en-US" smtClean="0"/>
              <a:t/>
            </a:r>
            <a:br>
              <a:rPr lang="en-US" smtClean="0"/>
            </a:br>
            <a:endParaRPr lang="fa-IR"/>
          </a:p>
        </p:txBody>
      </p:sp>
    </p:spTree>
    <p:extLst>
      <p:ext uri="{BB962C8B-B14F-4D97-AF65-F5344CB8AC3E}">
        <p14:creationId xmlns:p14="http://schemas.microsoft.com/office/powerpoint/2010/main" val="31953932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 Zar" panose="00000400000000000000" pitchFamily="2" charset="-78"/>
                <a:cs typeface="B Zar" panose="00000400000000000000" pitchFamily="2" charset="-78"/>
              </a:rPr>
              <a:t>با توجه </a:t>
            </a:r>
            <a:r>
              <a:rPr lang="fa-IR" b="0" i="0" smtClean="0">
                <a:solidFill>
                  <a:srgbClr val="000000"/>
                </a:solidFill>
                <a:effectLst/>
                <a:latin typeface="B Zar" panose="00000400000000000000" pitchFamily="2" charset="-78"/>
                <a:cs typeface="B Zar" panose="00000400000000000000" pitchFamily="2" charset="-78"/>
              </a:rPr>
              <a:t>به جدول </a:t>
            </a:r>
            <a:r>
              <a:rPr lang="fa-IR" b="0" i="0" smtClean="0">
                <a:solidFill>
                  <a:srgbClr val="000000"/>
                </a:solidFill>
                <a:effectLst/>
                <a:latin typeface="B Zar" panose="00000400000000000000" pitchFamily="2" charset="-78"/>
                <a:cs typeface="B Zar" panose="00000400000000000000" pitchFamily="2" charset="-78"/>
              </a:rPr>
              <a:t>2میتوان مشاهده کرد که بین سبک دلبستگی ایمن و </a:t>
            </a:r>
            <a:r>
              <a:rPr lang="fa-IR" b="0" i="0" smtClean="0">
                <a:solidFill>
                  <a:srgbClr val="000000"/>
                </a:solidFill>
                <a:effectLst/>
                <a:latin typeface="B Zar" panose="00000400000000000000" pitchFamily="2" charset="-78"/>
                <a:cs typeface="B Zar" panose="00000400000000000000" pitchFamily="2" charset="-78"/>
              </a:rPr>
              <a:t>سازگاری اجتماعی </a:t>
            </a:r>
            <a:r>
              <a:rPr lang="fa-IR" b="0" i="0" smtClean="0">
                <a:solidFill>
                  <a:srgbClr val="000000"/>
                </a:solidFill>
                <a:effectLst/>
                <a:latin typeface="B Zar" panose="00000400000000000000" pitchFamily="2" charset="-78"/>
                <a:cs typeface="B Zar" panose="00000400000000000000" pitchFamily="2" charset="-78"/>
              </a:rPr>
              <a:t>رابطه مستقیم وجود دارد و این نشان میدهد با افزایش نمره </a:t>
            </a:r>
            <a:r>
              <a:rPr lang="fa-IR" b="0" i="0" smtClean="0">
                <a:solidFill>
                  <a:srgbClr val="000000"/>
                </a:solidFill>
                <a:effectLst/>
                <a:latin typeface="B Zar" panose="00000400000000000000" pitchFamily="2" charset="-78"/>
                <a:cs typeface="B Zar" panose="00000400000000000000" pitchFamily="2" charset="-78"/>
              </a:rPr>
              <a:t>فرد در </a:t>
            </a:r>
            <a:r>
              <a:rPr lang="fa-IR" b="0" i="0" smtClean="0">
                <a:solidFill>
                  <a:srgbClr val="000000"/>
                </a:solidFill>
                <a:effectLst/>
                <a:latin typeface="B Zar" panose="00000400000000000000" pitchFamily="2" charset="-78"/>
                <a:cs typeface="B Zar" panose="00000400000000000000" pitchFamily="2" charset="-78"/>
              </a:rPr>
              <a:t>دلبستگی ایمن، میزان نمره او در سازگاری اجتماعی افزایش </a:t>
            </a:r>
            <a:r>
              <a:rPr lang="fa-IR" b="0" i="0" smtClean="0">
                <a:solidFill>
                  <a:srgbClr val="000000"/>
                </a:solidFill>
                <a:effectLst/>
                <a:latin typeface="B Zar" panose="00000400000000000000" pitchFamily="2" charset="-78"/>
                <a:cs typeface="B Zar" panose="00000400000000000000" pitchFamily="2" charset="-78"/>
              </a:rPr>
              <a:t>مییابد (</a:t>
            </a:r>
            <a:r>
              <a:rPr lang="en-US" sz="1800" b="0" i="0" smtClean="0">
                <a:solidFill>
                  <a:srgbClr val="000000"/>
                </a:solidFill>
                <a:effectLst/>
                <a:latin typeface="Times New Roman" panose="02020603050405020304" pitchFamily="18" charset="0"/>
              </a:rPr>
              <a:t>r</a:t>
            </a:r>
            <a:r>
              <a:rPr lang="en-US" sz="1800" b="0" i="0" smtClean="0">
                <a:solidFill>
                  <a:srgbClr val="000000"/>
                </a:solidFill>
                <a:effectLst/>
                <a:latin typeface="Times New Roman" panose="02020603050405020304" pitchFamily="18" charset="0"/>
              </a:rPr>
              <a:t>= </a:t>
            </a:r>
            <a:r>
              <a:rPr lang="en-US" b="0" i="0" smtClean="0">
                <a:solidFill>
                  <a:srgbClr val="000000"/>
                </a:solidFill>
                <a:effectLst/>
                <a:latin typeface="B Zar" panose="00000400000000000000" pitchFamily="2" charset="-78"/>
                <a:cs typeface="B Zar" panose="00000400000000000000" pitchFamily="2" charset="-78"/>
              </a:rPr>
              <a:t>0</a:t>
            </a:r>
            <a:r>
              <a:rPr lang="en-US" smtClean="0">
                <a:solidFill>
                  <a:srgbClr val="000000"/>
                </a:solidFill>
                <a:latin typeface="B Zar" panose="00000400000000000000" pitchFamily="2" charset="-78"/>
                <a:cs typeface="B Zar" panose="00000400000000000000" pitchFamily="2" charset="-78"/>
              </a:rPr>
              <a:t>/54</a:t>
            </a:r>
            <a:r>
              <a:rPr lang="en-US" b="0" i="0" smtClean="0">
                <a:solidFill>
                  <a:srgbClr val="000000"/>
                </a:solidFill>
                <a:effectLst/>
                <a:latin typeface="B Zar" panose="00000400000000000000" pitchFamily="2" charset="-78"/>
                <a:cs typeface="B Zar" panose="00000400000000000000" pitchFamily="2" charset="-78"/>
              </a:rPr>
              <a:t> </a:t>
            </a:r>
            <a:r>
              <a:rPr lang="en-US" b="0" i="0" smtClean="0">
                <a:solidFill>
                  <a:srgbClr val="000000"/>
                </a:solidFill>
                <a:effectLst/>
                <a:latin typeface="B Zar" panose="00000400000000000000" pitchFamily="2" charset="-78"/>
                <a:cs typeface="B Zar" panose="00000400000000000000" pitchFamily="2" charset="-78"/>
              </a:rPr>
              <a:t>،</a:t>
            </a:r>
            <a:r>
              <a:rPr lang="en-US" sz="1800" b="0" i="0" smtClean="0">
                <a:solidFill>
                  <a:srgbClr val="000000"/>
                </a:solidFill>
                <a:effectLst/>
                <a:latin typeface="Times New Roman" panose="02020603050405020304" pitchFamily="18" charset="0"/>
              </a:rPr>
              <a:t>p&lt;0/05  </a:t>
            </a:r>
            <a:r>
              <a:rPr lang="fa-IR" b="0" i="0" smtClean="0">
                <a:solidFill>
                  <a:srgbClr val="000000"/>
                </a:solidFill>
                <a:effectLst/>
                <a:latin typeface="B Zar" panose="00000400000000000000" pitchFamily="2" charset="-78"/>
                <a:cs typeface="B Zar" panose="00000400000000000000" pitchFamily="2" charset="-78"/>
              </a:rPr>
              <a:t>با </a:t>
            </a:r>
            <a:r>
              <a:rPr lang="fa-IR" b="0" i="0" smtClean="0">
                <a:solidFill>
                  <a:srgbClr val="000000"/>
                </a:solidFill>
                <a:effectLst/>
                <a:latin typeface="B Zar" panose="00000400000000000000" pitchFamily="2" charset="-78"/>
                <a:cs typeface="B Zar" panose="00000400000000000000" pitchFamily="2" charset="-78"/>
              </a:rPr>
              <a:t>توجه به جدول 2میتوان مشاهده کرد که </a:t>
            </a:r>
            <a:r>
              <a:rPr lang="fa-IR" b="0" i="0" smtClean="0">
                <a:solidFill>
                  <a:srgbClr val="000000"/>
                </a:solidFill>
                <a:effectLst/>
                <a:latin typeface="B Zar" panose="00000400000000000000" pitchFamily="2" charset="-78"/>
                <a:cs typeface="B Zar" panose="00000400000000000000" pitchFamily="2" charset="-78"/>
              </a:rPr>
              <a:t>بین سبک </a:t>
            </a:r>
            <a:r>
              <a:rPr lang="fa-IR" b="0" i="0" smtClean="0">
                <a:solidFill>
                  <a:srgbClr val="000000"/>
                </a:solidFill>
                <a:effectLst/>
                <a:latin typeface="B Zar" panose="00000400000000000000" pitchFamily="2" charset="-78"/>
                <a:cs typeface="B Zar" panose="00000400000000000000" pitchFamily="2" charset="-78"/>
              </a:rPr>
              <a:t>دلبستگی اجتنابی و سازگاری اجتماعی رابطه معکوس وجود دارد </a:t>
            </a:r>
            <a:r>
              <a:rPr lang="fa-IR" b="0" i="0" smtClean="0">
                <a:solidFill>
                  <a:srgbClr val="000000"/>
                </a:solidFill>
                <a:effectLst/>
                <a:latin typeface="B Zar" panose="00000400000000000000" pitchFamily="2" charset="-78"/>
                <a:cs typeface="B Zar" panose="00000400000000000000" pitchFamily="2" charset="-78"/>
              </a:rPr>
              <a:t>و این </a:t>
            </a:r>
            <a:r>
              <a:rPr lang="fa-IR" b="0" i="0" smtClean="0">
                <a:solidFill>
                  <a:srgbClr val="000000"/>
                </a:solidFill>
                <a:effectLst/>
                <a:latin typeface="B Zar" panose="00000400000000000000" pitchFamily="2" charset="-78"/>
                <a:cs typeface="B Zar" panose="00000400000000000000" pitchFamily="2" charset="-78"/>
              </a:rPr>
              <a:t>نشان میدهد با </a:t>
            </a:r>
            <a:r>
              <a:rPr lang="fa-IR" b="0" i="0" smtClean="0">
                <a:solidFill>
                  <a:srgbClr val="000000"/>
                </a:solidFill>
                <a:effectLst/>
                <a:latin typeface="B Zar" panose="00000400000000000000" pitchFamily="2" charset="-78"/>
                <a:cs typeface="B Zar" panose="00000400000000000000" pitchFamily="2" charset="-78"/>
              </a:rPr>
              <a:t>افزایش </a:t>
            </a:r>
            <a:r>
              <a:rPr lang="fa-IR" b="0" i="0" smtClean="0">
                <a:solidFill>
                  <a:srgbClr val="000000"/>
                </a:solidFill>
                <a:effectLst/>
                <a:latin typeface="B Zar" panose="00000400000000000000" pitchFamily="2" charset="-78"/>
                <a:cs typeface="B Zar" panose="00000400000000000000" pitchFamily="2" charset="-78"/>
              </a:rPr>
              <a:t>نمره فرد در سبک دلبستگی اجتنابی، میزان </a:t>
            </a:r>
            <a:r>
              <a:rPr lang="fa-IR" b="0" i="0" smtClean="0">
                <a:solidFill>
                  <a:srgbClr val="000000"/>
                </a:solidFill>
                <a:effectLst/>
                <a:latin typeface="B Zar" panose="00000400000000000000" pitchFamily="2" charset="-78"/>
                <a:cs typeface="B Zar" panose="00000400000000000000" pitchFamily="2" charset="-78"/>
              </a:rPr>
              <a:t>نمره او </a:t>
            </a:r>
            <a:r>
              <a:rPr lang="fa-IR" b="0" i="0" smtClean="0">
                <a:solidFill>
                  <a:srgbClr val="000000"/>
                </a:solidFill>
                <a:effectLst/>
                <a:latin typeface="B Zar" panose="00000400000000000000" pitchFamily="2" charset="-78"/>
                <a:cs typeface="B Zar" panose="00000400000000000000" pitchFamily="2" charset="-78"/>
              </a:rPr>
              <a:t>در سازگاریاجتماعی کاهش مییابد ( </a:t>
            </a:r>
            <a:r>
              <a:rPr lang="fa-IR" b="0" i="0" smtClean="0">
                <a:solidFill>
                  <a:srgbClr val="000000"/>
                </a:solidFill>
                <a:effectLst/>
                <a:latin typeface="B Zar" panose="00000400000000000000" pitchFamily="2" charset="-78"/>
                <a:cs typeface="B Zar" panose="00000400000000000000" pitchFamily="2" charset="-78"/>
              </a:rPr>
              <a:t>.)</a:t>
            </a:r>
            <a:r>
              <a:rPr lang="en-US" sz="1800" b="0" i="0" smtClean="0">
                <a:solidFill>
                  <a:srgbClr val="000000"/>
                </a:solidFill>
                <a:effectLst/>
                <a:latin typeface="Times New Roman" panose="02020603050405020304" pitchFamily="18" charset="0"/>
              </a:rPr>
              <a:t>r</a:t>
            </a:r>
            <a:r>
              <a:rPr lang="en-US" sz="1800" b="0" i="0" smtClean="0">
                <a:solidFill>
                  <a:srgbClr val="000000"/>
                </a:solidFill>
                <a:effectLst/>
                <a:latin typeface="Times New Roman" panose="02020603050405020304" pitchFamily="18" charset="0"/>
              </a:rPr>
              <a:t>= </a:t>
            </a:r>
            <a:r>
              <a:rPr lang="en-US" b="0" i="0" smtClean="0">
                <a:solidFill>
                  <a:srgbClr val="000000"/>
                </a:solidFill>
                <a:effectLst/>
                <a:latin typeface="B Zar" panose="00000400000000000000" pitchFamily="2" charset="-78"/>
                <a:cs typeface="B Zar" panose="00000400000000000000" pitchFamily="2" charset="-78"/>
              </a:rPr>
              <a:t>-</a:t>
            </a:r>
            <a:r>
              <a:rPr lang="en-US" smtClean="0">
                <a:solidFill>
                  <a:srgbClr val="000000"/>
                </a:solidFill>
                <a:latin typeface="Times New Roman" panose="02020603050405020304" pitchFamily="18" charset="0"/>
              </a:rPr>
              <a:t>0/49</a:t>
            </a:r>
            <a:r>
              <a:rPr lang="en-US" b="0" i="0" smtClean="0">
                <a:solidFill>
                  <a:srgbClr val="000000"/>
                </a:solidFill>
                <a:effectLst/>
                <a:latin typeface="B Zar" panose="00000400000000000000" pitchFamily="2" charset="-78"/>
                <a:cs typeface="B Zar" panose="00000400000000000000" pitchFamily="2" charset="-78"/>
              </a:rPr>
              <a:t> </a:t>
            </a:r>
            <a:r>
              <a:rPr lang="en-US" b="0" i="0" smtClean="0">
                <a:solidFill>
                  <a:srgbClr val="000000"/>
                </a:solidFill>
                <a:effectLst/>
                <a:latin typeface="B Zar" panose="00000400000000000000" pitchFamily="2" charset="-78"/>
                <a:cs typeface="B Zar" panose="00000400000000000000" pitchFamily="2" charset="-78"/>
              </a:rPr>
              <a:t>،</a:t>
            </a:r>
            <a:r>
              <a:rPr lang="en-US" sz="1800" b="0" i="0" smtClean="0">
                <a:solidFill>
                  <a:srgbClr val="000000"/>
                </a:solidFill>
                <a:effectLst/>
                <a:latin typeface="Times New Roman" panose="02020603050405020304" pitchFamily="18" charset="0"/>
              </a:rPr>
              <a:t>p&lt; </a:t>
            </a:r>
            <a:r>
              <a:rPr lang="en-US" b="0" i="0" smtClean="0">
                <a:solidFill>
                  <a:srgbClr val="000000"/>
                </a:solidFill>
                <a:effectLst/>
                <a:latin typeface="B Zar" panose="00000400000000000000" pitchFamily="2" charset="-78"/>
                <a:cs typeface="B Zar" panose="00000400000000000000" pitchFamily="2" charset="-78"/>
              </a:rPr>
              <a:t>0/05 </a:t>
            </a:r>
            <a:r>
              <a:rPr lang="fa-IR" b="0" i="0" smtClean="0">
                <a:solidFill>
                  <a:srgbClr val="000000"/>
                </a:solidFill>
                <a:effectLst/>
                <a:latin typeface="B Zar" panose="00000400000000000000" pitchFamily="2" charset="-78"/>
                <a:cs typeface="B Zar" panose="00000400000000000000" pitchFamily="2" charset="-78"/>
              </a:rPr>
              <a:t>با </a:t>
            </a:r>
            <a:r>
              <a:rPr lang="fa-IR" b="0" i="0" smtClean="0">
                <a:solidFill>
                  <a:srgbClr val="000000"/>
                </a:solidFill>
                <a:effectLst/>
                <a:latin typeface="B Zar" panose="00000400000000000000" pitchFamily="2" charset="-78"/>
                <a:cs typeface="B Zar" panose="00000400000000000000" pitchFamily="2" charset="-78"/>
              </a:rPr>
              <a:t>توجه </a:t>
            </a:r>
            <a:r>
              <a:rPr lang="fa-IR" b="0" i="0" smtClean="0">
                <a:solidFill>
                  <a:srgbClr val="000000"/>
                </a:solidFill>
                <a:effectLst/>
                <a:latin typeface="B Zar" panose="00000400000000000000" pitchFamily="2" charset="-78"/>
                <a:cs typeface="B Zar" panose="00000400000000000000" pitchFamily="2" charset="-78"/>
              </a:rPr>
              <a:t>به جدول </a:t>
            </a:r>
            <a:r>
              <a:rPr lang="fa-IR" b="0" i="0" smtClean="0">
                <a:solidFill>
                  <a:srgbClr val="000000"/>
                </a:solidFill>
                <a:effectLst/>
                <a:latin typeface="B Zar" panose="00000400000000000000" pitchFamily="2" charset="-78"/>
                <a:cs typeface="B Zar" panose="00000400000000000000" pitchFamily="2" charset="-78"/>
              </a:rPr>
              <a:t>2میتوان مشاهده کرد که بین سبک دلبستگی دوسوگرا </a:t>
            </a:r>
            <a:r>
              <a:rPr lang="fa-IR" b="0" i="0" smtClean="0">
                <a:solidFill>
                  <a:srgbClr val="000000"/>
                </a:solidFill>
                <a:effectLst/>
                <a:latin typeface="B Zar" panose="00000400000000000000" pitchFamily="2" charset="-78"/>
                <a:cs typeface="B Zar" panose="00000400000000000000" pitchFamily="2" charset="-78"/>
              </a:rPr>
              <a:t>و سازگاری </a:t>
            </a:r>
            <a:r>
              <a:rPr lang="fa-IR" b="0" i="0" smtClean="0">
                <a:solidFill>
                  <a:srgbClr val="000000"/>
                </a:solidFill>
                <a:effectLst/>
                <a:latin typeface="B Zar" panose="00000400000000000000" pitchFamily="2" charset="-78"/>
                <a:cs typeface="B Zar" panose="00000400000000000000" pitchFamily="2" charset="-78"/>
              </a:rPr>
              <a:t>اجتماعی رابطه معکوس وجود دارد و این نشان میدهد با </a:t>
            </a:r>
            <a:r>
              <a:rPr lang="fa-IR" b="0" i="0" smtClean="0">
                <a:solidFill>
                  <a:srgbClr val="000000"/>
                </a:solidFill>
                <a:effectLst/>
                <a:latin typeface="B Zar" panose="00000400000000000000" pitchFamily="2" charset="-78"/>
                <a:cs typeface="B Zar" panose="00000400000000000000" pitchFamily="2" charset="-78"/>
              </a:rPr>
              <a:t>افزایش نمره </a:t>
            </a:r>
            <a:r>
              <a:rPr lang="fa-IR" b="0" i="0" smtClean="0">
                <a:solidFill>
                  <a:srgbClr val="000000"/>
                </a:solidFill>
                <a:effectLst/>
                <a:latin typeface="B Zar" panose="00000400000000000000" pitchFamily="2" charset="-78"/>
                <a:cs typeface="B Zar" panose="00000400000000000000" pitchFamily="2" charset="-78"/>
              </a:rPr>
              <a:t>فرد در سبک دلبستگی دوسوگرا، میزان نمره او در سازگاری </a:t>
            </a:r>
            <a:r>
              <a:rPr lang="fa-IR" b="0" i="0" smtClean="0">
                <a:solidFill>
                  <a:srgbClr val="000000"/>
                </a:solidFill>
                <a:effectLst/>
                <a:latin typeface="B Zar" panose="00000400000000000000" pitchFamily="2" charset="-78"/>
                <a:cs typeface="B Zar" panose="00000400000000000000" pitchFamily="2" charset="-78"/>
              </a:rPr>
              <a:t>اجتماعی کاهش </a:t>
            </a:r>
            <a:r>
              <a:rPr lang="fa-IR" b="0" i="0" smtClean="0">
                <a:solidFill>
                  <a:srgbClr val="000000"/>
                </a:solidFill>
                <a:effectLst/>
                <a:latin typeface="B Zar" panose="00000400000000000000" pitchFamily="2" charset="-78"/>
                <a:cs typeface="B Zar" panose="00000400000000000000" pitchFamily="2" charset="-78"/>
              </a:rPr>
              <a:t>مییابد ( </a:t>
            </a:r>
            <a:r>
              <a:rPr lang="en-US" sz="1800" b="0" i="0" smtClean="0">
                <a:solidFill>
                  <a:srgbClr val="000000"/>
                </a:solidFill>
                <a:effectLst/>
                <a:latin typeface="Times New Roman" panose="02020603050405020304" pitchFamily="18" charset="0"/>
              </a:rPr>
              <a:t>r</a:t>
            </a:r>
            <a:r>
              <a:rPr lang="en-US" sz="1800" b="0" i="0" smtClean="0">
                <a:solidFill>
                  <a:srgbClr val="000000"/>
                </a:solidFill>
                <a:effectLst/>
                <a:latin typeface="Times New Roman" panose="02020603050405020304" pitchFamily="18" charset="0"/>
              </a:rPr>
              <a:t>= </a:t>
            </a:r>
            <a:r>
              <a:rPr lang="en-US" b="0" i="0" smtClean="0">
                <a:solidFill>
                  <a:srgbClr val="000000"/>
                </a:solidFill>
                <a:effectLst/>
                <a:latin typeface="B Zar" panose="00000400000000000000" pitchFamily="2" charset="-78"/>
                <a:cs typeface="B Zar" panose="00000400000000000000" pitchFamily="2" charset="-78"/>
              </a:rPr>
              <a:t>-0/30،( </a:t>
            </a:r>
            <a:r>
              <a:rPr lang="en-US" sz="1800" b="0" i="0" smtClean="0">
                <a:solidFill>
                  <a:srgbClr val="000000"/>
                </a:solidFill>
                <a:effectLst/>
                <a:latin typeface="Times New Roman" panose="02020603050405020304" pitchFamily="18" charset="0"/>
              </a:rPr>
              <a:t>p&lt; 0/055</a:t>
            </a:r>
            <a:r>
              <a:rPr lang="fa-IR" smtClean="0"/>
              <a:t/>
            </a:r>
            <a:br>
              <a:rPr lang="fa-IR" smtClean="0"/>
            </a:br>
            <a:endParaRPr lang="fa-IR"/>
          </a:p>
        </p:txBody>
      </p:sp>
    </p:spTree>
    <p:extLst>
      <p:ext uri="{BB962C8B-B14F-4D97-AF65-F5344CB8AC3E}">
        <p14:creationId xmlns:p14="http://schemas.microsoft.com/office/powerpoint/2010/main" val="20645807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solidFill>
                  <a:srgbClr val="000000"/>
                </a:solidFill>
                <a:latin typeface="B Zar" panose="00000400000000000000" pitchFamily="2" charset="-78"/>
                <a:cs typeface="B Zar" panose="00000400000000000000" pitchFamily="2" charset="-78"/>
              </a:rPr>
              <a:t>با توجه به معنیدار بودن ضریب</a:t>
            </a:r>
            <a:r>
              <a:rPr lang="fa-IR" smtClean="0"/>
              <a:t> </a:t>
            </a:r>
            <a:r>
              <a:rPr lang="fa-IR" b="0" i="0" smtClean="0">
                <a:solidFill>
                  <a:srgbClr val="000000"/>
                </a:solidFill>
                <a:effectLst/>
                <a:latin typeface="B Zar" panose="00000400000000000000" pitchFamily="2" charset="-78"/>
                <a:cs typeface="B Zar" panose="00000400000000000000" pitchFamily="2" charset="-78"/>
              </a:rPr>
              <a:t>همبستگی راهبردهای نظمدهی شناختی هیجان (سازشیافته و سازشنایافته) و سبکهای دلبستگی (ایمن، اجتنابی و دوسوگرا) با سازگاری اجتماعی، برای تعیین نقش پیشبین آنها در سازگاریاجتماعی از رگرسیون چندگانه به روش همزمان استفاده شد که نتایج آن در جدول 3ارائه شده است. نتایج جدول 3 حاکی از آن است که ترکیب متغیرهای پژوهش بهطور معنیداری با سازگاری اجتماعی رابطه دارند و 54 درصد از واریانس آن را تبیین میکنند ( .</a:t>
            </a:r>
            <a:r>
              <a:rPr lang="en-US" sz="1800" b="0" i="0" smtClean="0">
                <a:solidFill>
                  <a:srgbClr val="000000"/>
                </a:solidFill>
                <a:effectLst/>
                <a:latin typeface="Times New Roman" panose="02020603050405020304" pitchFamily="18" charset="0"/>
              </a:rPr>
              <a:t>R</a:t>
            </a:r>
            <a:r>
              <a:rPr lang="en-US" sz="800" b="0" i="0" smtClean="0">
                <a:solidFill>
                  <a:srgbClr val="000000"/>
                </a:solidFill>
                <a:effectLst/>
                <a:latin typeface="Times New Roman" panose="02020603050405020304" pitchFamily="18" charset="0"/>
              </a:rPr>
              <a:t>2</a:t>
            </a:r>
            <a:r>
              <a:rPr lang="en-US" sz="1800" b="0" i="0" smtClean="0">
                <a:solidFill>
                  <a:srgbClr val="000000"/>
                </a:solidFill>
                <a:effectLst/>
                <a:latin typeface="Times New Roman" panose="02020603050405020304" pitchFamily="18" charset="0"/>
              </a:rPr>
              <a:t>= 0/54</a:t>
            </a:r>
            <a:r>
              <a:rPr lang="en-US" b="0" i="0" smtClean="0">
                <a:solidFill>
                  <a:srgbClr val="000000"/>
                </a:solidFill>
                <a:effectLst/>
                <a:latin typeface="B Zar" panose="00000400000000000000" pitchFamily="2" charset="-78"/>
                <a:cs typeface="B Zar" panose="00000400000000000000" pitchFamily="2" charset="-78"/>
              </a:rPr>
              <a:t>،</a:t>
            </a:r>
            <a:r>
              <a:rPr lang="en-US" sz="1800" b="0" i="0" smtClean="0">
                <a:solidFill>
                  <a:srgbClr val="000000"/>
                </a:solidFill>
                <a:effectLst/>
                <a:latin typeface="Times New Roman" panose="02020603050405020304" pitchFamily="18" charset="0"/>
              </a:rPr>
              <a:t>p&lt; </a:t>
            </a:r>
            <a:r>
              <a:rPr lang="en-US" b="0" i="0" smtClean="0">
                <a:solidFill>
                  <a:srgbClr val="000000"/>
                </a:solidFill>
                <a:effectLst/>
                <a:latin typeface="B Zar" panose="00000400000000000000" pitchFamily="2" charset="-78"/>
                <a:cs typeface="B Zar" panose="00000400000000000000" pitchFamily="2" charset="-78"/>
              </a:rPr>
              <a:t>0/05 </a:t>
            </a:r>
            <a:r>
              <a:rPr lang="fa-IR" b="0" i="0" smtClean="0">
                <a:solidFill>
                  <a:srgbClr val="000000"/>
                </a:solidFill>
                <a:effectLst/>
                <a:latin typeface="B Zar" panose="00000400000000000000" pitchFamily="2" charset="-78"/>
                <a:cs typeface="B Zar" panose="00000400000000000000" pitchFamily="2" charset="-78"/>
              </a:rPr>
              <a:t>) با توجه به جدول 3مشاهده میشود متغیر راهبردهای سازشیافته نظمدهی شناختیهیجایی</a:t>
            </a:r>
            <a:r>
              <a:rPr lang="fa-IR" sz="1800" smtClean="0">
                <a:solidFill>
                  <a:srgbClr val="000000"/>
                </a:solidFill>
                <a:latin typeface="B Zar" panose="00000400000000000000" pitchFamily="2" charset="-78"/>
                <a:cs typeface="B Zar" panose="00000400000000000000" pitchFamily="2" charset="-78"/>
              </a:rPr>
              <a:t>0/215</a:t>
            </a:r>
            <a:r>
              <a:rPr lang="el-GR" sz="1800">
                <a:solidFill>
                  <a:srgbClr val="000000"/>
                </a:solidFill>
                <a:latin typeface="Times New Roman" panose="02020603050405020304" pitchFamily="18" charset="0"/>
              </a:rPr>
              <a:t>β</a:t>
            </a:r>
            <a:r>
              <a:rPr lang="el-GR" sz="1800" smtClean="0">
                <a:solidFill>
                  <a:srgbClr val="000000"/>
                </a:solidFill>
                <a:latin typeface="Times New Roman" panose="02020603050405020304" pitchFamily="18" charset="0"/>
              </a:rPr>
              <a:t>=</a:t>
            </a:r>
            <a:r>
              <a:rPr lang="fa-IR" sz="1800" smtClean="0">
                <a:solidFill>
                  <a:srgbClr val="000000"/>
                </a:solidFill>
                <a:latin typeface="Times New Roman" panose="02020603050405020304" pitchFamily="18" charset="0"/>
              </a:rPr>
              <a:t>-</a:t>
            </a:r>
            <a:r>
              <a:rPr lang="el-GR" smtClean="0"/>
              <a:t/>
            </a:r>
            <a:br>
              <a:rPr lang="el-GR" smtClean="0"/>
            </a:br>
            <a:endParaRPr lang="fa-IR"/>
          </a:p>
        </p:txBody>
      </p:sp>
    </p:spTree>
    <p:extLst>
      <p:ext uri="{BB962C8B-B14F-4D97-AF65-F5344CB8AC3E}">
        <p14:creationId xmlns:p14="http://schemas.microsoft.com/office/powerpoint/2010/main" val="40008419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0" i="0" smtClean="0">
                <a:solidFill>
                  <a:srgbClr val="000000"/>
                </a:solidFill>
                <a:effectLst/>
                <a:latin typeface="B Zar" panose="00000400000000000000" pitchFamily="2" charset="-78"/>
                <a:cs typeface="B Zar" panose="00000400000000000000" pitchFamily="2" charset="-78"/>
              </a:rPr>
              <a:t>پیشبینی معنیداری از متغیر سازگاری اجتماعی ارائه میدهد. </a:t>
            </a:r>
            <a:r>
              <a:rPr lang="fa-IR" b="0" i="0" smtClean="0">
                <a:solidFill>
                  <a:srgbClr val="000000"/>
                </a:solidFill>
                <a:effectLst/>
                <a:latin typeface="B Zar" panose="00000400000000000000" pitchFamily="2" charset="-78"/>
                <a:cs typeface="B Zar" panose="00000400000000000000" pitchFamily="2" charset="-78"/>
              </a:rPr>
              <a:t>همانطور که </a:t>
            </a:r>
            <a:r>
              <a:rPr lang="fa-IR" b="0" i="0" smtClean="0">
                <a:solidFill>
                  <a:srgbClr val="000000"/>
                </a:solidFill>
                <a:effectLst/>
                <a:latin typeface="B Zar" panose="00000400000000000000" pitchFamily="2" charset="-78"/>
                <a:cs typeface="B Zar" panose="00000400000000000000" pitchFamily="2" charset="-78"/>
              </a:rPr>
              <a:t>در جدول 3مشاهده میشود متغیر </a:t>
            </a:r>
            <a:r>
              <a:rPr lang="fa-IR" b="0" i="0" smtClean="0">
                <a:solidFill>
                  <a:srgbClr val="000000"/>
                </a:solidFill>
                <a:effectLst/>
                <a:latin typeface="B Zar" panose="00000400000000000000" pitchFamily="2" charset="-78"/>
                <a:cs typeface="B Zar" panose="00000400000000000000" pitchFamily="2" charset="-78"/>
              </a:rPr>
              <a:t>راهبردهای سازش نایافته نظم دهی شناختی هیجان  0/215</a:t>
            </a:r>
            <a:r>
              <a:rPr lang="el-GR" sz="1800" b="0" i="0" smtClean="0">
                <a:solidFill>
                  <a:srgbClr val="000000"/>
                </a:solidFill>
                <a:effectLst/>
                <a:latin typeface="Times New Roman" panose="02020603050405020304" pitchFamily="18" charset="0"/>
              </a:rPr>
              <a:t>β</a:t>
            </a:r>
            <a:r>
              <a:rPr lang="el-GR" sz="1800" b="0" i="0" smtClean="0">
                <a:solidFill>
                  <a:srgbClr val="000000"/>
                </a:solidFill>
                <a:effectLst/>
                <a:latin typeface="Times New Roman" panose="02020603050405020304" pitchFamily="18" charset="0"/>
              </a:rPr>
              <a:t>= </a:t>
            </a:r>
            <a:r>
              <a:rPr lang="el-GR" b="0" i="0" smtClean="0">
                <a:solidFill>
                  <a:srgbClr val="000000"/>
                </a:solidFill>
                <a:effectLst/>
                <a:latin typeface="B Zar" panose="00000400000000000000" pitchFamily="2" charset="-78"/>
                <a:cs typeface="B Zar" panose="00000400000000000000" pitchFamily="2" charset="-78"/>
              </a:rPr>
              <a:t>- ،</a:t>
            </a:r>
            <a:r>
              <a:rPr lang="en-US" b="0" i="0" smtClean="0">
                <a:solidFill>
                  <a:srgbClr val="000000"/>
                </a:solidFill>
                <a:effectLst/>
                <a:latin typeface="B Zar" panose="00000400000000000000" pitchFamily="2" charset="-78"/>
                <a:cs typeface="B Zar" panose="00000400000000000000" pitchFamily="2" charset="-78"/>
              </a:rPr>
              <a:t> </a:t>
            </a:r>
            <a:r>
              <a:rPr lang="en-US" sz="1800" b="0" i="0" smtClean="0">
                <a:solidFill>
                  <a:srgbClr val="000000"/>
                </a:solidFill>
                <a:effectLst/>
                <a:latin typeface="Times New Roman" panose="02020603050405020304" pitchFamily="18" charset="0"/>
              </a:rPr>
              <a:t>p= 0/001</a:t>
            </a:r>
            <a:r>
              <a:rPr lang="fa-IR" b="0" i="0" smtClean="0">
                <a:solidFill>
                  <a:srgbClr val="000000"/>
                </a:solidFill>
                <a:effectLst/>
                <a:latin typeface="B Zar" panose="00000400000000000000" pitchFamily="2" charset="-78"/>
                <a:cs typeface="B Zar" panose="00000400000000000000" pitchFamily="2" charset="-78"/>
              </a:rPr>
              <a:t>پیشبینی </a:t>
            </a:r>
            <a:r>
              <a:rPr lang="fa-IR" b="0" i="0" smtClean="0">
                <a:solidFill>
                  <a:srgbClr val="000000"/>
                </a:solidFill>
                <a:effectLst/>
                <a:latin typeface="B Zar" panose="00000400000000000000" pitchFamily="2" charset="-78"/>
                <a:cs typeface="B Zar" panose="00000400000000000000" pitchFamily="2" charset="-78"/>
              </a:rPr>
              <a:t>معنیداری از </a:t>
            </a:r>
            <a:r>
              <a:rPr lang="fa-IR" b="0" i="0" smtClean="0">
                <a:solidFill>
                  <a:srgbClr val="000000"/>
                </a:solidFill>
                <a:effectLst/>
                <a:latin typeface="B Zar" panose="00000400000000000000" pitchFamily="2" charset="-78"/>
                <a:cs typeface="B Zar" panose="00000400000000000000" pitchFamily="2" charset="-78"/>
              </a:rPr>
              <a:t>متغیر سازگاریاجتماعی </a:t>
            </a:r>
            <a:r>
              <a:rPr lang="fa-IR" b="0" i="0" smtClean="0">
                <a:solidFill>
                  <a:srgbClr val="000000"/>
                </a:solidFill>
                <a:effectLst/>
                <a:latin typeface="B Zar" panose="00000400000000000000" pitchFamily="2" charset="-78"/>
                <a:cs typeface="B Zar" panose="00000400000000000000" pitchFamily="2" charset="-78"/>
              </a:rPr>
              <a:t>ارائه میدهد. همانطور که در جدول 3مشاهده </a:t>
            </a:r>
            <a:r>
              <a:rPr lang="fa-IR" b="0" i="0" smtClean="0">
                <a:solidFill>
                  <a:srgbClr val="000000"/>
                </a:solidFill>
                <a:effectLst/>
                <a:latin typeface="B Zar" panose="00000400000000000000" pitchFamily="2" charset="-78"/>
                <a:cs typeface="B Zar" panose="00000400000000000000" pitchFamily="2" charset="-78"/>
              </a:rPr>
              <a:t>میشود متغیر </a:t>
            </a:r>
            <a:r>
              <a:rPr lang="fa-IR" b="0" i="0" smtClean="0">
                <a:solidFill>
                  <a:srgbClr val="000000"/>
                </a:solidFill>
                <a:effectLst/>
                <a:latin typeface="B Zar" panose="00000400000000000000" pitchFamily="2" charset="-78"/>
                <a:cs typeface="B Zar" panose="00000400000000000000" pitchFamily="2" charset="-78"/>
              </a:rPr>
              <a:t>سبک دلبستگی ایمن </a:t>
            </a:r>
            <a:r>
              <a:rPr lang="fa-IR" b="0" i="0" smtClean="0">
                <a:solidFill>
                  <a:srgbClr val="000000"/>
                </a:solidFill>
                <a:effectLst/>
                <a:latin typeface="B Zar" panose="00000400000000000000" pitchFamily="2" charset="-78"/>
                <a:cs typeface="B Zar" panose="00000400000000000000" pitchFamily="2" charset="-78"/>
              </a:rPr>
              <a:t>(</a:t>
            </a:r>
            <a:r>
              <a:rPr lang="fa-IR">
                <a:solidFill>
                  <a:srgbClr val="000000"/>
                </a:solidFill>
                <a:latin typeface="Times New Roman" panose="02020603050405020304" pitchFamily="18" charset="0"/>
              </a:rPr>
              <a:t>0/265</a:t>
            </a:r>
            <a:r>
              <a:rPr lang="el-GR" sz="1800" b="0" i="0" smtClean="0">
                <a:solidFill>
                  <a:srgbClr val="000000"/>
                </a:solidFill>
                <a:effectLst/>
                <a:latin typeface="Times New Roman" panose="02020603050405020304" pitchFamily="18" charset="0"/>
              </a:rPr>
              <a:t>β=</a:t>
            </a:r>
            <a:r>
              <a:rPr lang="el-GR" b="0" i="0" smtClean="0">
                <a:solidFill>
                  <a:srgbClr val="000000"/>
                </a:solidFill>
                <a:effectLst/>
                <a:latin typeface="B Zar" panose="00000400000000000000" pitchFamily="2" charset="-78"/>
                <a:cs typeface="B Zar" panose="00000400000000000000" pitchFamily="2" charset="-78"/>
              </a:rPr>
              <a:t>،</a:t>
            </a:r>
            <a:r>
              <a:rPr lang="en-US" sz="1800" b="0" i="0" smtClean="0">
                <a:solidFill>
                  <a:srgbClr val="000000"/>
                </a:solidFill>
                <a:effectLst/>
                <a:latin typeface="Times New Roman" panose="02020603050405020304" pitchFamily="18" charset="0"/>
              </a:rPr>
              <a:t>p= </a:t>
            </a:r>
            <a:r>
              <a:rPr lang="en-US">
                <a:solidFill>
                  <a:srgbClr val="000000"/>
                </a:solidFill>
                <a:latin typeface="Times New Roman" panose="02020603050405020304" pitchFamily="18" charset="0"/>
                <a:cs typeface="B Zar" panose="00000400000000000000" pitchFamily="2" charset="-78"/>
              </a:rPr>
              <a:t> </a:t>
            </a:r>
            <a:r>
              <a:rPr lang="en-US" smtClean="0">
                <a:solidFill>
                  <a:srgbClr val="000000"/>
                </a:solidFill>
                <a:latin typeface="Times New Roman" panose="02020603050405020304" pitchFamily="18" charset="0"/>
                <a:cs typeface="B Zar" panose="00000400000000000000" pitchFamily="2" charset="-78"/>
              </a:rPr>
              <a:t>0/001</a:t>
            </a:r>
            <a:r>
              <a:rPr lang="fa-IR" b="0" i="0" smtClean="0">
                <a:solidFill>
                  <a:srgbClr val="000000"/>
                </a:solidFill>
                <a:effectLst/>
                <a:latin typeface="B Zar" panose="00000400000000000000" pitchFamily="2" charset="-78"/>
                <a:cs typeface="B Zar" panose="00000400000000000000" pitchFamily="2" charset="-78"/>
              </a:rPr>
              <a:t>پیشبینی </a:t>
            </a:r>
            <a:r>
              <a:rPr lang="fa-IR" b="0" i="0" smtClean="0">
                <a:solidFill>
                  <a:srgbClr val="000000"/>
                </a:solidFill>
                <a:effectLst/>
                <a:latin typeface="B Zar" panose="00000400000000000000" pitchFamily="2" charset="-78"/>
                <a:cs typeface="B Zar" panose="00000400000000000000" pitchFamily="2" charset="-78"/>
              </a:rPr>
              <a:t>معنیداری </a:t>
            </a:r>
            <a:r>
              <a:rPr lang="fa-IR" b="0" i="0" smtClean="0">
                <a:solidFill>
                  <a:srgbClr val="000000"/>
                </a:solidFill>
                <a:effectLst/>
                <a:latin typeface="B Zar" panose="00000400000000000000" pitchFamily="2" charset="-78"/>
                <a:cs typeface="B Zar" panose="00000400000000000000" pitchFamily="2" charset="-78"/>
              </a:rPr>
              <a:t>از</a:t>
            </a:r>
            <a:r>
              <a:rPr lang="fa-IR">
                <a:solidFill>
                  <a:srgbClr val="000000"/>
                </a:solidFill>
                <a:latin typeface="B Zar" panose="00000400000000000000" pitchFamily="2" charset="-78"/>
                <a:cs typeface="B Zar" panose="00000400000000000000" pitchFamily="2" charset="-78"/>
              </a:rPr>
              <a:t> </a:t>
            </a:r>
            <a:r>
              <a:rPr lang="fa-IR" b="0" i="0" smtClean="0">
                <a:solidFill>
                  <a:srgbClr val="000000"/>
                </a:solidFill>
                <a:effectLst/>
                <a:latin typeface="B Zar" panose="00000400000000000000" pitchFamily="2" charset="-78"/>
                <a:cs typeface="B Zar" panose="00000400000000000000" pitchFamily="2" charset="-78"/>
              </a:rPr>
              <a:t>متغیر </a:t>
            </a:r>
            <a:r>
              <a:rPr lang="fa-IR" b="0" i="0" smtClean="0">
                <a:solidFill>
                  <a:srgbClr val="000000"/>
                </a:solidFill>
                <a:effectLst/>
                <a:latin typeface="B Zar" panose="00000400000000000000" pitchFamily="2" charset="-78"/>
                <a:cs typeface="B Zar" panose="00000400000000000000" pitchFamily="2" charset="-78"/>
              </a:rPr>
              <a:t>سازگاریاجتماعی ارائه میدهد. همانطور که در جدول </a:t>
            </a:r>
            <a:r>
              <a:rPr lang="fa-IR" b="0" i="0" smtClean="0">
                <a:solidFill>
                  <a:srgbClr val="000000"/>
                </a:solidFill>
                <a:effectLst/>
                <a:latin typeface="B Zar" panose="00000400000000000000" pitchFamily="2" charset="-78"/>
                <a:cs typeface="B Zar" panose="00000400000000000000" pitchFamily="2" charset="-78"/>
              </a:rPr>
              <a:t>3مشاهده میشود </a:t>
            </a:r>
            <a:r>
              <a:rPr lang="fa-IR" b="0" i="0" smtClean="0">
                <a:solidFill>
                  <a:srgbClr val="000000"/>
                </a:solidFill>
                <a:effectLst/>
                <a:latin typeface="B Zar" panose="00000400000000000000" pitchFamily="2" charset="-78"/>
                <a:cs typeface="B Zar" panose="00000400000000000000" pitchFamily="2" charset="-78"/>
              </a:rPr>
              <a:t>متغیر سبک دلبستگی اجتنابی </a:t>
            </a:r>
            <a:r>
              <a:rPr lang="fa-IR" b="0" i="0" smtClean="0">
                <a:solidFill>
                  <a:srgbClr val="000000"/>
                </a:solidFill>
                <a:effectLst/>
                <a:latin typeface="B Zar" panose="00000400000000000000" pitchFamily="2" charset="-78"/>
                <a:cs typeface="B Zar" panose="00000400000000000000" pitchFamily="2" charset="-78"/>
              </a:rPr>
              <a:t>0/131</a:t>
            </a:r>
            <a:r>
              <a:rPr lang="el-GR" sz="1800" b="0" i="0" smtClean="0">
                <a:solidFill>
                  <a:srgbClr val="000000"/>
                </a:solidFill>
                <a:effectLst/>
                <a:latin typeface="Times New Roman" panose="02020603050405020304" pitchFamily="18" charset="0"/>
              </a:rPr>
              <a:t>β</a:t>
            </a:r>
            <a:r>
              <a:rPr lang="el-GR" sz="1800" b="0" i="0" smtClean="0">
                <a:solidFill>
                  <a:srgbClr val="000000"/>
                </a:solidFill>
                <a:effectLst/>
                <a:latin typeface="Times New Roman" panose="02020603050405020304" pitchFamily="18" charset="0"/>
              </a:rPr>
              <a:t>= </a:t>
            </a:r>
            <a:r>
              <a:rPr lang="el-GR" b="0" i="0" smtClean="0">
                <a:solidFill>
                  <a:srgbClr val="000000"/>
                </a:solidFill>
                <a:effectLst/>
                <a:latin typeface="B Zar" panose="00000400000000000000" pitchFamily="2" charset="-78"/>
                <a:cs typeface="B Zar" panose="00000400000000000000" pitchFamily="2" charset="-78"/>
              </a:rPr>
              <a:t>- </a:t>
            </a:r>
            <a:r>
              <a:rPr lang="fa-IR" b="0" i="0" smtClean="0">
                <a:solidFill>
                  <a:srgbClr val="000000"/>
                </a:solidFill>
                <a:effectLst/>
                <a:latin typeface="B Zar" panose="00000400000000000000" pitchFamily="2" charset="-78"/>
                <a:cs typeface="B Zar" panose="00000400000000000000" pitchFamily="2" charset="-78"/>
              </a:rPr>
              <a:t>0</a:t>
            </a:r>
            <a:r>
              <a:rPr lang="el-GR" b="0" i="0" smtClean="0">
                <a:solidFill>
                  <a:srgbClr val="000000"/>
                </a:solidFill>
                <a:effectLst/>
                <a:latin typeface="B Zar" panose="00000400000000000000" pitchFamily="2" charset="-78"/>
                <a:cs typeface="B Zar" panose="00000400000000000000" pitchFamily="2" charset="-78"/>
              </a:rPr>
              <a:t>،</a:t>
            </a:r>
            <a:r>
              <a:rPr lang="en-US" sz="1800" b="0" i="0" smtClean="0">
                <a:solidFill>
                  <a:srgbClr val="000000"/>
                </a:solidFill>
                <a:effectLst/>
                <a:latin typeface="Times New Roman" panose="02020603050405020304" pitchFamily="18" charset="0"/>
              </a:rPr>
              <a:t>p= </a:t>
            </a:r>
            <a:r>
              <a:rPr lang="en-US" sz="1800" b="0" i="0" smtClean="0">
                <a:solidFill>
                  <a:srgbClr val="000000"/>
                </a:solidFill>
                <a:effectLst/>
                <a:latin typeface="Times New Roman" panose="02020603050405020304" pitchFamily="18" charset="0"/>
              </a:rPr>
              <a:t>0/001 </a:t>
            </a:r>
            <a:r>
              <a:rPr lang="fa-IR" b="0" i="0" smtClean="0">
                <a:solidFill>
                  <a:srgbClr val="000000"/>
                </a:solidFill>
                <a:effectLst/>
                <a:latin typeface="B Zar" panose="00000400000000000000" pitchFamily="2" charset="-78"/>
                <a:cs typeface="B Zar" panose="00000400000000000000" pitchFamily="2" charset="-78"/>
              </a:rPr>
              <a:t>پیشبینی معنیداری </a:t>
            </a:r>
            <a:r>
              <a:rPr lang="fa-IR" b="0" i="0" smtClean="0">
                <a:solidFill>
                  <a:srgbClr val="000000"/>
                </a:solidFill>
                <a:effectLst/>
                <a:latin typeface="B Zar" panose="00000400000000000000" pitchFamily="2" charset="-78"/>
                <a:cs typeface="B Zar" panose="00000400000000000000" pitchFamily="2" charset="-78"/>
              </a:rPr>
              <a:t>از متغیر سازگاریاجتماعی ارائه میدهد. درنهایت با توجه </a:t>
            </a:r>
            <a:r>
              <a:rPr lang="fa-IR" b="0" i="0" smtClean="0">
                <a:solidFill>
                  <a:srgbClr val="000000"/>
                </a:solidFill>
                <a:effectLst/>
                <a:latin typeface="B Zar" panose="00000400000000000000" pitchFamily="2" charset="-78"/>
                <a:cs typeface="B Zar" panose="00000400000000000000" pitchFamily="2" charset="-78"/>
              </a:rPr>
              <a:t>به جدول </a:t>
            </a:r>
            <a:r>
              <a:rPr lang="fa-IR" b="0" i="0" smtClean="0">
                <a:solidFill>
                  <a:srgbClr val="000000"/>
                </a:solidFill>
                <a:effectLst/>
                <a:latin typeface="B Zar" panose="00000400000000000000" pitchFamily="2" charset="-78"/>
                <a:cs typeface="B Zar" panose="00000400000000000000" pitchFamily="2" charset="-78"/>
              </a:rPr>
              <a:t>3مشاهده میشود متغیر سبک دلبستگی دوسوگرا (،</a:t>
            </a:r>
            <a:r>
              <a:rPr lang="en-US" sz="1800" b="0" i="0" smtClean="0">
                <a:solidFill>
                  <a:srgbClr val="000000"/>
                </a:solidFill>
                <a:effectLst/>
                <a:latin typeface="Times New Roman" panose="02020603050405020304" pitchFamily="18" charset="0"/>
              </a:rPr>
              <a:t>p= </a:t>
            </a:r>
            <a:r>
              <a:rPr lang="en-US" sz="1800" b="0" i="0" smtClean="0">
                <a:solidFill>
                  <a:srgbClr val="000000"/>
                </a:solidFill>
                <a:effectLst/>
                <a:latin typeface="Times New Roman" panose="02020603050405020304" pitchFamily="18" charset="0"/>
              </a:rPr>
              <a:t>0/001</a:t>
            </a:r>
            <a:r>
              <a:rPr lang="en-US" b="0" i="0" smtClean="0">
                <a:solidFill>
                  <a:srgbClr val="000000"/>
                </a:solidFill>
                <a:effectLst/>
                <a:latin typeface="B Zar" panose="00000400000000000000" pitchFamily="2" charset="-78"/>
                <a:cs typeface="B Zar" panose="00000400000000000000" pitchFamily="2" charset="-78"/>
              </a:rPr>
              <a:t>)</a:t>
            </a:r>
            <a:r>
              <a:rPr lang="el-GR" sz="1800" b="0" i="0" smtClean="0">
                <a:solidFill>
                  <a:srgbClr val="000000"/>
                </a:solidFill>
                <a:effectLst/>
                <a:latin typeface="Times New Roman" panose="02020603050405020304" pitchFamily="18" charset="0"/>
              </a:rPr>
              <a:t>β= </a:t>
            </a:r>
            <a:r>
              <a:rPr lang="el-GR" b="0" i="0" smtClean="0">
                <a:solidFill>
                  <a:srgbClr val="000000"/>
                </a:solidFill>
                <a:effectLst/>
                <a:latin typeface="B Zar" panose="00000400000000000000" pitchFamily="2" charset="-78"/>
                <a:cs typeface="B Zar" panose="00000400000000000000" pitchFamily="2" charset="-78"/>
              </a:rPr>
              <a:t>-</a:t>
            </a:r>
            <a:r>
              <a:rPr lang="en-US" b="0" i="0" smtClean="0">
                <a:solidFill>
                  <a:srgbClr val="000000"/>
                </a:solidFill>
                <a:effectLst/>
                <a:latin typeface="B Zar" panose="00000400000000000000" pitchFamily="2" charset="-78"/>
                <a:cs typeface="B Zar" panose="00000400000000000000" pitchFamily="2" charset="-78"/>
              </a:rPr>
              <a:t>/132</a:t>
            </a:r>
            <a:r>
              <a:rPr lang="fa-IR" b="0" i="0" smtClean="0">
                <a:solidFill>
                  <a:srgbClr val="000000"/>
                </a:solidFill>
                <a:effectLst/>
                <a:latin typeface="B Zar" panose="00000400000000000000" pitchFamily="2" charset="-78"/>
                <a:cs typeface="B Zar" panose="00000400000000000000" pitchFamily="2" charset="-78"/>
              </a:rPr>
              <a:t>پیشبینی </a:t>
            </a:r>
            <a:r>
              <a:rPr lang="fa-IR" b="0" i="0" smtClean="0">
                <a:solidFill>
                  <a:srgbClr val="000000"/>
                </a:solidFill>
                <a:effectLst/>
                <a:latin typeface="B Zar" panose="00000400000000000000" pitchFamily="2" charset="-78"/>
                <a:cs typeface="B Zar" panose="00000400000000000000" pitchFamily="2" charset="-78"/>
              </a:rPr>
              <a:t>معنیداری از متغیر سازگاری اجتماعی ارائه میدهد.</a:t>
            </a:r>
            <a:r>
              <a:rPr lang="fa-IR" smtClean="0"/>
              <a:t> </a:t>
            </a:r>
            <a:endParaRPr lang="fa-IR" smtClean="0"/>
          </a:p>
          <a:p>
            <a:pPr algn="just"/>
            <a:r>
              <a:rPr lang="fa-IR" smtClean="0"/>
              <a:t/>
            </a:r>
            <a:br>
              <a:rPr lang="fa-IR" smtClean="0"/>
            </a:br>
            <a:endParaRPr lang="fa-IR"/>
          </a:p>
        </p:txBody>
      </p:sp>
    </p:spTree>
    <p:extLst>
      <p:ext uri="{BB962C8B-B14F-4D97-AF65-F5344CB8AC3E}">
        <p14:creationId xmlns:p14="http://schemas.microsoft.com/office/powerpoint/2010/main" val="32479518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stretch>
            <a:fillRect/>
          </a:stretch>
        </p:blipFill>
        <p:spPr>
          <a:xfrm>
            <a:off x="838201" y="779488"/>
            <a:ext cx="10089130" cy="5412465"/>
          </a:xfrm>
          <a:prstGeom prst="rect">
            <a:avLst/>
          </a:prstGeom>
        </p:spPr>
      </p:pic>
    </p:spTree>
    <p:extLst>
      <p:ext uri="{BB962C8B-B14F-4D97-AF65-F5344CB8AC3E}">
        <p14:creationId xmlns:p14="http://schemas.microsoft.com/office/powerpoint/2010/main" val="40936913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0" smtClean="0">
                <a:solidFill>
                  <a:srgbClr val="A42898"/>
                </a:solidFill>
                <a:effectLst/>
                <a:latin typeface="B Zar" panose="00000400000000000000" pitchFamily="2" charset="-78"/>
                <a:cs typeface="B Zar" panose="00000400000000000000" pitchFamily="2" charset="-78"/>
              </a:rPr>
              <a:t>بحث و </a:t>
            </a:r>
            <a:r>
              <a:rPr lang="fa-IR" b="1" i="0" smtClean="0">
                <a:solidFill>
                  <a:srgbClr val="A42898"/>
                </a:solidFill>
                <a:effectLst/>
                <a:latin typeface="B Zar" panose="00000400000000000000" pitchFamily="2" charset="-78"/>
                <a:cs typeface="B Zar" panose="00000400000000000000" pitchFamily="2" charset="-78"/>
              </a:rPr>
              <a:t>نتیجه گیری</a:t>
            </a:r>
            <a:endParaRPr lang="fa-I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 Zar" panose="00000400000000000000" pitchFamily="2" charset="-78"/>
                <a:cs typeface="B Zar" panose="00000400000000000000" pitchFamily="2" charset="-78"/>
              </a:rPr>
              <a:t>یافتههای پژوهش حاضر حاکی از آن بود که سبک دلبستگی ایمن </a:t>
            </a:r>
            <a:r>
              <a:rPr lang="fa-IR" b="0" i="0" smtClean="0">
                <a:solidFill>
                  <a:srgbClr val="000000"/>
                </a:solidFill>
                <a:effectLst/>
                <a:latin typeface="B Zar" panose="00000400000000000000" pitchFamily="2" charset="-78"/>
                <a:cs typeface="B Zar" panose="00000400000000000000" pitchFamily="2" charset="-78"/>
              </a:rPr>
              <a:t>به صورت </a:t>
            </a:r>
            <a:r>
              <a:rPr lang="fa-IR" b="0" i="0" smtClean="0">
                <a:solidFill>
                  <a:srgbClr val="000000"/>
                </a:solidFill>
                <a:effectLst/>
                <a:latin typeface="B Zar" panose="00000400000000000000" pitchFamily="2" charset="-78"/>
                <a:cs typeface="B Zar" panose="00000400000000000000" pitchFamily="2" charset="-78"/>
              </a:rPr>
              <a:t>مثبت و سبکهای دلبستگی ناایمن اجتنابی و دوسوگرا به </a:t>
            </a:r>
            <a:r>
              <a:rPr lang="fa-IR" b="0" i="0" smtClean="0">
                <a:solidFill>
                  <a:srgbClr val="000000"/>
                </a:solidFill>
                <a:effectLst/>
                <a:latin typeface="B Zar" panose="00000400000000000000" pitchFamily="2" charset="-78"/>
                <a:cs typeface="B Zar" panose="00000400000000000000" pitchFamily="2" charset="-78"/>
              </a:rPr>
              <a:t>صورت منفی </a:t>
            </a:r>
            <a:r>
              <a:rPr lang="fa-IR" b="0" i="0" smtClean="0">
                <a:solidFill>
                  <a:srgbClr val="000000"/>
                </a:solidFill>
                <a:effectLst/>
                <a:latin typeface="B Zar" panose="00000400000000000000" pitchFamily="2" charset="-78"/>
                <a:cs typeface="B Zar" panose="00000400000000000000" pitchFamily="2" charset="-78"/>
              </a:rPr>
              <a:t>سازگاری اجتماعی را پیشبینی میکنند. این یافتهها با </a:t>
            </a:r>
            <a:r>
              <a:rPr lang="fa-IR" b="0" i="0" smtClean="0">
                <a:solidFill>
                  <a:srgbClr val="000000"/>
                </a:solidFill>
                <a:effectLst/>
                <a:latin typeface="B Zar" panose="00000400000000000000" pitchFamily="2" charset="-78"/>
                <a:cs typeface="B Zar" panose="00000400000000000000" pitchFamily="2" charset="-78"/>
              </a:rPr>
              <a:t>نتایج پژوهشهای </a:t>
            </a:r>
            <a:r>
              <a:rPr lang="fa-IR" b="0" i="0" smtClean="0">
                <a:solidFill>
                  <a:srgbClr val="000000"/>
                </a:solidFill>
                <a:effectLst/>
                <a:latin typeface="B Zar" panose="00000400000000000000" pitchFamily="2" charset="-78"/>
                <a:cs typeface="B Zar" panose="00000400000000000000" pitchFamily="2" charset="-78"/>
              </a:rPr>
              <a:t>بارون و همکاران </a:t>
            </a:r>
            <a:r>
              <a:rPr lang="fa-IR" b="0" i="0" smtClean="0">
                <a:solidFill>
                  <a:srgbClr val="000000"/>
                </a:solidFill>
                <a:effectLst/>
                <a:latin typeface="B Zar" panose="00000400000000000000" pitchFamily="2" charset="-78"/>
                <a:cs typeface="B Zar" panose="00000400000000000000" pitchFamily="2" charset="-78"/>
              </a:rPr>
              <a:t>(2017) و نیون(2017) همسو </a:t>
            </a:r>
            <a:r>
              <a:rPr lang="fa-IR" b="0" i="0" smtClean="0">
                <a:solidFill>
                  <a:srgbClr val="000000"/>
                </a:solidFill>
                <a:effectLst/>
                <a:latin typeface="B Zar" panose="00000400000000000000" pitchFamily="2" charset="-78"/>
                <a:cs typeface="B Zar" panose="00000400000000000000" pitchFamily="2" charset="-78"/>
              </a:rPr>
              <a:t>است، </a:t>
            </a:r>
            <a:r>
              <a:rPr lang="fa-IR" b="0" i="0" smtClean="0">
                <a:solidFill>
                  <a:srgbClr val="000000"/>
                </a:solidFill>
                <a:effectLst/>
                <a:latin typeface="B Zar" panose="00000400000000000000" pitchFamily="2" charset="-78"/>
                <a:cs typeface="B Zar" panose="00000400000000000000" pitchFamily="2" charset="-78"/>
              </a:rPr>
              <a:t>این یافته </a:t>
            </a:r>
            <a:r>
              <a:rPr lang="fa-IR" b="0" i="0" smtClean="0">
                <a:solidFill>
                  <a:srgbClr val="000000"/>
                </a:solidFill>
                <a:effectLst/>
                <a:latin typeface="B Zar" panose="00000400000000000000" pitchFamily="2" charset="-78"/>
                <a:cs typeface="B Zar" panose="00000400000000000000" pitchFamily="2" charset="-78"/>
              </a:rPr>
              <a:t>با چند احتمال بدین شرح تبیین میشود: براساس نظریه </a:t>
            </a:r>
            <a:r>
              <a:rPr lang="fa-IR" b="0" i="0" smtClean="0">
                <a:solidFill>
                  <a:srgbClr val="000000"/>
                </a:solidFill>
                <a:effectLst/>
                <a:latin typeface="B Zar" panose="00000400000000000000" pitchFamily="2" charset="-78"/>
                <a:cs typeface="B Zar" panose="00000400000000000000" pitchFamily="2" charset="-78"/>
              </a:rPr>
              <a:t>دلبستگی تجارب </a:t>
            </a:r>
            <a:r>
              <a:rPr lang="fa-IR" b="0" i="0" smtClean="0">
                <a:solidFill>
                  <a:srgbClr val="000000"/>
                </a:solidFill>
                <a:effectLst/>
                <a:latin typeface="B Zar" panose="00000400000000000000" pitchFamily="2" charset="-78"/>
                <a:cs typeface="B Zar" panose="00000400000000000000" pitchFamily="2" charset="-78"/>
              </a:rPr>
              <a:t>اولیه کودک در ارتباط با مراقب اولیه در روابط آتی فرد تأثیر </a:t>
            </a:r>
            <a:r>
              <a:rPr lang="fa-IR" b="0" i="0" smtClean="0">
                <a:solidFill>
                  <a:srgbClr val="000000"/>
                </a:solidFill>
                <a:effectLst/>
                <a:latin typeface="B Zar" panose="00000400000000000000" pitchFamily="2" charset="-78"/>
                <a:cs typeface="B Zar" panose="00000400000000000000" pitchFamily="2" charset="-78"/>
              </a:rPr>
              <a:t>دارد. </a:t>
            </a:r>
          </a:p>
          <a:p>
            <a:pPr algn="just"/>
            <a:r>
              <a:rPr lang="fa-IR" smtClean="0"/>
              <a:t/>
            </a:r>
            <a:br>
              <a:rPr lang="fa-IR" smtClean="0"/>
            </a:br>
            <a:endParaRPr lang="fa-IR"/>
          </a:p>
        </p:txBody>
      </p:sp>
    </p:spTree>
    <p:extLst>
      <p:ext uri="{BB962C8B-B14F-4D97-AF65-F5344CB8AC3E}">
        <p14:creationId xmlns:p14="http://schemas.microsoft.com/office/powerpoint/2010/main" val="31952148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srgbClr val="000000"/>
                </a:solidFill>
                <a:latin typeface="B Zar" panose="00000400000000000000" pitchFamily="2" charset="-78"/>
                <a:cs typeface="B Zar" panose="00000400000000000000" pitchFamily="2" charset="-78"/>
              </a:rPr>
              <a:t>این تجارب، منجر به شکلگیری مدلهای درونکاری شده و انتظارات افراد در سایر روابط را شکل میدهند. دلبستگی ایمن منجر به تشکیل مدلهای درونکاریای میشود که اعتماد به سایر افراد و انتظار تعاملات مثبت از ویژگیهای اصلی آن است. کودکان با سبک دلبستگی ایمن به توانایی مراقبشان برای پاسخگویی به نیازهای آنان اطمینان دارند. هنگامی که در روابط احساس امنیت وجود داشته باشد، افراد بهتر میتوانند برای دریافت کمک و حمایت به دیگران رویآورند</a:t>
            </a:r>
            <a:r>
              <a:rPr lang="fa-IR">
                <a:solidFill>
                  <a:prstClr val="black"/>
                </a:solidFill>
              </a:rPr>
              <a:t> </a:t>
            </a:r>
          </a:p>
          <a:p>
            <a:endParaRPr lang="fa-IR"/>
          </a:p>
        </p:txBody>
      </p:sp>
    </p:spTree>
    <p:extLst>
      <p:ext uri="{BB962C8B-B14F-4D97-AF65-F5344CB8AC3E}">
        <p14:creationId xmlns:p14="http://schemas.microsoft.com/office/powerpoint/2010/main" val="1708305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1" i="0" smtClean="0">
                <a:solidFill>
                  <a:srgbClr val="A42898"/>
                </a:solidFill>
                <a:effectLst/>
                <a:latin typeface="B Zar" panose="00000400000000000000" pitchFamily="2" charset="-78"/>
                <a:cs typeface="B Zar" panose="00000400000000000000" pitchFamily="2" charset="-78"/>
              </a:rPr>
              <a:t>یافتهها: </a:t>
            </a:r>
            <a:r>
              <a:rPr lang="fa-IR" b="0" i="0" smtClean="0">
                <a:solidFill>
                  <a:srgbClr val="000000"/>
                </a:solidFill>
                <a:effectLst/>
                <a:latin typeface="B Zar" panose="00000400000000000000" pitchFamily="2" charset="-78"/>
                <a:cs typeface="B Zar" panose="00000400000000000000" pitchFamily="2" charset="-78"/>
              </a:rPr>
              <a:t>نتایج پژوهش نشان داد که با افزایش نمره فرد در راهبردهای سازش یافته نظمدهیشناختی هیجان </a:t>
            </a:r>
            <a:r>
              <a:rPr lang="en-US" sz="2000" b="0" i="0" smtClean="0">
                <a:solidFill>
                  <a:srgbClr val="000000"/>
                </a:solidFill>
                <a:effectLst/>
                <a:latin typeface="Times New Roman" panose="02020603050405020304" pitchFamily="18" charset="0"/>
              </a:rPr>
              <a:t>r</a:t>
            </a:r>
            <a:r>
              <a:rPr lang="en-US" sz="2000" b="0" i="0" smtClean="0">
                <a:solidFill>
                  <a:srgbClr val="000000"/>
                </a:solidFill>
                <a:effectLst/>
                <a:latin typeface="Times New Roman" panose="02020603050405020304" pitchFamily="18" charset="0"/>
              </a:rPr>
              <a:t>= </a:t>
            </a:r>
            <a:r>
              <a:rPr lang="en-US" b="0" i="0" smtClean="0">
                <a:solidFill>
                  <a:srgbClr val="000000"/>
                </a:solidFill>
                <a:effectLst/>
                <a:latin typeface="B Zar" panose="00000400000000000000" pitchFamily="2" charset="-78"/>
                <a:cs typeface="B Zar" panose="00000400000000000000" pitchFamily="2" charset="-78"/>
              </a:rPr>
              <a:t>0/6 </a:t>
            </a:r>
            <a:r>
              <a:rPr lang="en-US" b="0" i="0" smtClean="0">
                <a:solidFill>
                  <a:srgbClr val="000000"/>
                </a:solidFill>
                <a:effectLst/>
                <a:latin typeface="B Zar" panose="00000400000000000000" pitchFamily="2" charset="-78"/>
                <a:cs typeface="B Zar" panose="00000400000000000000" pitchFamily="2" charset="-78"/>
              </a:rPr>
              <a:t>، </a:t>
            </a:r>
            <a:r>
              <a:rPr lang="en-US" sz="2000" b="0" i="0" smtClean="0">
                <a:solidFill>
                  <a:srgbClr val="000000"/>
                </a:solidFill>
                <a:effectLst/>
                <a:latin typeface="Times New Roman" panose="02020603050405020304" pitchFamily="18" charset="0"/>
              </a:rPr>
              <a:t>p&lt; </a:t>
            </a:r>
            <a:r>
              <a:rPr lang="en-US" b="0" i="0" smtClean="0">
                <a:solidFill>
                  <a:srgbClr val="000000"/>
                </a:solidFill>
                <a:effectLst/>
                <a:latin typeface="B Zar" panose="00000400000000000000" pitchFamily="2" charset="-78"/>
                <a:cs typeface="B Zar" panose="00000400000000000000" pitchFamily="2" charset="-78"/>
              </a:rPr>
              <a:t>0/05</a:t>
            </a:r>
            <a:r>
              <a:rPr lang="fa-IR" b="0" i="0" smtClean="0">
                <a:solidFill>
                  <a:srgbClr val="000000"/>
                </a:solidFill>
                <a:effectLst/>
                <a:latin typeface="B Zar" panose="00000400000000000000" pitchFamily="2" charset="-78"/>
                <a:cs typeface="B Zar" panose="00000400000000000000" pitchFamily="2" charset="-78"/>
              </a:rPr>
              <a:t>و </a:t>
            </a:r>
            <a:r>
              <a:rPr lang="fa-IR" b="0" i="0" smtClean="0">
                <a:solidFill>
                  <a:srgbClr val="000000"/>
                </a:solidFill>
                <a:effectLst/>
                <a:latin typeface="B Zar" panose="00000400000000000000" pitchFamily="2" charset="-78"/>
                <a:cs typeface="B Zar" panose="00000400000000000000" pitchFamily="2" charset="-78"/>
              </a:rPr>
              <a:t>سبک دلبستگی ایمن </a:t>
            </a:r>
            <a:r>
              <a:rPr lang="en-US" sz="2000" b="0" i="0" smtClean="0">
                <a:solidFill>
                  <a:srgbClr val="000000"/>
                </a:solidFill>
                <a:effectLst/>
                <a:latin typeface="Times New Roman" panose="02020603050405020304" pitchFamily="18" charset="0"/>
              </a:rPr>
              <a:t>r</a:t>
            </a:r>
            <a:r>
              <a:rPr lang="en-US" sz="2000" b="0" i="0" smtClean="0">
                <a:solidFill>
                  <a:srgbClr val="000000"/>
                </a:solidFill>
                <a:effectLst/>
                <a:latin typeface="Times New Roman" panose="02020603050405020304" pitchFamily="18" charset="0"/>
              </a:rPr>
              <a:t>= </a:t>
            </a:r>
            <a:r>
              <a:rPr lang="en-US" b="0" i="0" smtClean="0">
                <a:solidFill>
                  <a:srgbClr val="000000"/>
                </a:solidFill>
                <a:effectLst/>
                <a:latin typeface="B Zar" panose="00000400000000000000" pitchFamily="2" charset="-78"/>
                <a:cs typeface="B Zar" panose="00000400000000000000" pitchFamily="2" charset="-78"/>
              </a:rPr>
              <a:t>0/49 </a:t>
            </a:r>
            <a:r>
              <a:rPr lang="en-US" b="0" i="0" smtClean="0">
                <a:solidFill>
                  <a:srgbClr val="000000"/>
                </a:solidFill>
                <a:effectLst/>
                <a:latin typeface="B Zar" panose="00000400000000000000" pitchFamily="2" charset="-78"/>
                <a:cs typeface="B Zar" panose="00000400000000000000" pitchFamily="2" charset="-78"/>
              </a:rPr>
              <a:t>، </a:t>
            </a:r>
            <a:r>
              <a:rPr lang="en-US" sz="2000" b="0" i="0" smtClean="0">
                <a:solidFill>
                  <a:srgbClr val="000000"/>
                </a:solidFill>
                <a:effectLst/>
                <a:latin typeface="Times New Roman" panose="02020603050405020304" pitchFamily="18" charset="0"/>
              </a:rPr>
              <a:t>p&lt; </a:t>
            </a:r>
            <a:r>
              <a:rPr lang="en-US" b="0" i="0" smtClean="0">
                <a:solidFill>
                  <a:srgbClr val="000000"/>
                </a:solidFill>
                <a:effectLst/>
                <a:latin typeface="B Zar" panose="00000400000000000000" pitchFamily="2" charset="-78"/>
                <a:cs typeface="B Zar" panose="00000400000000000000" pitchFamily="2" charset="-78"/>
              </a:rPr>
              <a:t>0/05</a:t>
            </a:r>
            <a:r>
              <a:rPr lang="fa-IR" b="0" i="0" smtClean="0">
                <a:solidFill>
                  <a:srgbClr val="000000"/>
                </a:solidFill>
                <a:effectLst/>
                <a:latin typeface="B Zar" panose="00000400000000000000" pitchFamily="2" charset="-78"/>
                <a:cs typeface="B Zar" panose="00000400000000000000" pitchFamily="2" charset="-78"/>
              </a:rPr>
              <a:t>سازگاری </a:t>
            </a:r>
            <a:r>
              <a:rPr lang="fa-IR" b="0" i="0" smtClean="0">
                <a:solidFill>
                  <a:srgbClr val="000000"/>
                </a:solidFill>
                <a:effectLst/>
                <a:latin typeface="B Zar" panose="00000400000000000000" pitchFamily="2" charset="-78"/>
                <a:cs typeface="B Zar" panose="00000400000000000000" pitchFamily="2" charset="-78"/>
              </a:rPr>
              <a:t>اجتماعی افزایش مییابد. از سوی دیگر نتایج پژوهش نشان داد که با کاهش نمره فرد در راهبردهای سازش نایافته نظمدهیشناختی هیجان </a:t>
            </a:r>
            <a:r>
              <a:rPr lang="en-US" sz="2000" b="0" i="0" smtClean="0">
                <a:solidFill>
                  <a:srgbClr val="000000"/>
                </a:solidFill>
                <a:effectLst/>
                <a:latin typeface="Times New Roman" panose="02020603050405020304" pitchFamily="18" charset="0"/>
              </a:rPr>
              <a:t>r=-0/54</a:t>
            </a:r>
            <a:r>
              <a:rPr lang="en-US" b="0" i="0" smtClean="0">
                <a:solidFill>
                  <a:srgbClr val="000000"/>
                </a:solidFill>
                <a:effectLst/>
                <a:latin typeface="B Zar" panose="00000400000000000000" pitchFamily="2" charset="-78"/>
                <a:cs typeface="B Zar" panose="00000400000000000000" pitchFamily="2" charset="-78"/>
              </a:rPr>
              <a:t>، </a:t>
            </a:r>
            <a:r>
              <a:rPr lang="en-US" sz="2000" b="0" i="0" smtClean="0">
                <a:solidFill>
                  <a:srgbClr val="000000"/>
                </a:solidFill>
                <a:effectLst/>
                <a:latin typeface="Times New Roman" panose="02020603050405020304" pitchFamily="18" charset="0"/>
              </a:rPr>
              <a:t>p&lt; </a:t>
            </a:r>
            <a:r>
              <a:rPr lang="en-US" sz="2000" b="0" i="0" smtClean="0">
                <a:solidFill>
                  <a:srgbClr val="000000"/>
                </a:solidFill>
                <a:effectLst/>
                <a:latin typeface="Times New Roman" panose="02020603050405020304" pitchFamily="18" charset="0"/>
              </a:rPr>
              <a:t>0/05</a:t>
            </a:r>
            <a:r>
              <a:rPr lang="fa-IR" b="0" i="0" smtClean="0">
                <a:solidFill>
                  <a:srgbClr val="000000"/>
                </a:solidFill>
                <a:effectLst/>
                <a:latin typeface="B Zar" panose="00000400000000000000" pitchFamily="2" charset="-78"/>
                <a:cs typeface="B Zar" panose="00000400000000000000" pitchFamily="2" charset="-78"/>
              </a:rPr>
              <a:t>سبک </a:t>
            </a:r>
            <a:r>
              <a:rPr lang="fa-IR" b="0" i="0" smtClean="0">
                <a:solidFill>
                  <a:srgbClr val="000000"/>
                </a:solidFill>
                <a:effectLst/>
                <a:latin typeface="B Zar" panose="00000400000000000000" pitchFamily="2" charset="-78"/>
                <a:cs typeface="B Zar" panose="00000400000000000000" pitchFamily="2" charset="-78"/>
              </a:rPr>
              <a:t>دلبستگی دوسوگرا </a:t>
            </a:r>
            <a:r>
              <a:rPr lang="en-US" sz="2000" b="0" i="0" smtClean="0">
                <a:solidFill>
                  <a:srgbClr val="000000"/>
                </a:solidFill>
                <a:effectLst/>
                <a:latin typeface="Times New Roman" panose="02020603050405020304" pitchFamily="18" charset="0"/>
              </a:rPr>
              <a:t>r =-0/31</a:t>
            </a:r>
            <a:r>
              <a:rPr lang="en-US" b="0" i="0" smtClean="0">
                <a:solidFill>
                  <a:srgbClr val="000000"/>
                </a:solidFill>
                <a:effectLst/>
                <a:latin typeface="B Zar" panose="00000400000000000000" pitchFamily="2" charset="-78"/>
                <a:cs typeface="B Zar" panose="00000400000000000000" pitchFamily="2" charset="-78"/>
              </a:rPr>
              <a:t>، </a:t>
            </a:r>
            <a:r>
              <a:rPr lang="en-US" sz="2000" b="0" i="0" smtClean="0">
                <a:solidFill>
                  <a:srgbClr val="000000"/>
                </a:solidFill>
                <a:effectLst/>
                <a:latin typeface="Times New Roman" panose="02020603050405020304" pitchFamily="18" charset="0"/>
              </a:rPr>
              <a:t>p&lt; </a:t>
            </a:r>
            <a:r>
              <a:rPr lang="en-US" b="0" i="0" smtClean="0">
                <a:solidFill>
                  <a:srgbClr val="000000"/>
                </a:solidFill>
                <a:effectLst/>
                <a:latin typeface="B Zar" panose="00000400000000000000" pitchFamily="2" charset="-78"/>
                <a:cs typeface="B Zar" panose="00000400000000000000" pitchFamily="2" charset="-78"/>
              </a:rPr>
              <a:t>0/05</a:t>
            </a:r>
            <a:r>
              <a:rPr lang="fa-IR" b="0" i="0" smtClean="0">
                <a:solidFill>
                  <a:srgbClr val="000000"/>
                </a:solidFill>
                <a:effectLst/>
                <a:latin typeface="B Zar" panose="00000400000000000000" pitchFamily="2" charset="-78"/>
                <a:cs typeface="B Zar" panose="00000400000000000000" pitchFamily="2" charset="-78"/>
              </a:rPr>
              <a:t>و </a:t>
            </a:r>
            <a:r>
              <a:rPr lang="fa-IR" b="0" i="0" smtClean="0">
                <a:solidFill>
                  <a:srgbClr val="000000"/>
                </a:solidFill>
                <a:effectLst/>
                <a:latin typeface="B Zar" panose="00000400000000000000" pitchFamily="2" charset="-78"/>
                <a:cs typeface="B Zar" panose="00000400000000000000" pitchFamily="2" charset="-78"/>
              </a:rPr>
              <a:t>سبک دلبستگی اجتنابی </a:t>
            </a:r>
            <a:r>
              <a:rPr lang="en-US" sz="2000" b="0" i="0" smtClean="0">
                <a:solidFill>
                  <a:srgbClr val="000000"/>
                </a:solidFill>
                <a:effectLst/>
                <a:latin typeface="Times New Roman" panose="02020603050405020304" pitchFamily="18" charset="0"/>
              </a:rPr>
              <a:t>r</a:t>
            </a:r>
            <a:r>
              <a:rPr lang="en-US" sz="2000" b="0" i="0" smtClean="0">
                <a:solidFill>
                  <a:srgbClr val="000000"/>
                </a:solidFill>
                <a:effectLst/>
                <a:latin typeface="Times New Roman" panose="02020603050405020304" pitchFamily="18" charset="0"/>
              </a:rPr>
              <a:t>= </a:t>
            </a:r>
            <a:r>
              <a:rPr lang="en-US" b="0" i="0" smtClean="0">
                <a:solidFill>
                  <a:srgbClr val="000000"/>
                </a:solidFill>
                <a:effectLst/>
                <a:latin typeface="B Zar" panose="00000400000000000000" pitchFamily="2" charset="-78"/>
                <a:cs typeface="B Zar" panose="00000400000000000000" pitchFamily="2" charset="-78"/>
              </a:rPr>
              <a:t>-0/30</a:t>
            </a:r>
            <a:r>
              <a:rPr lang="fa-IR" b="0" i="0" smtClean="0">
                <a:solidFill>
                  <a:srgbClr val="000000"/>
                </a:solidFill>
                <a:effectLst/>
                <a:latin typeface="B Zar" panose="00000400000000000000" pitchFamily="2" charset="-78"/>
                <a:cs typeface="B Zar" panose="00000400000000000000" pitchFamily="2" charset="-78"/>
              </a:rPr>
              <a:t> و </a:t>
            </a:r>
            <a:r>
              <a:rPr lang="en-US" b="0" i="0" smtClean="0">
                <a:solidFill>
                  <a:srgbClr val="000000"/>
                </a:solidFill>
                <a:effectLst/>
                <a:latin typeface="B Zar" panose="00000400000000000000" pitchFamily="2" charset="-78"/>
                <a:cs typeface="B Zar" panose="00000400000000000000" pitchFamily="2" charset="-78"/>
              </a:rPr>
              <a:t>  </a:t>
            </a:r>
            <a:r>
              <a:rPr lang="en-US" sz="2000" b="0" i="0" smtClean="0">
                <a:solidFill>
                  <a:srgbClr val="000000"/>
                </a:solidFill>
                <a:effectLst/>
                <a:latin typeface="Times New Roman" panose="02020603050405020304" pitchFamily="18" charset="0"/>
              </a:rPr>
              <a:t>p&lt; </a:t>
            </a:r>
            <a:r>
              <a:rPr lang="en-US" b="0" i="0" smtClean="0">
                <a:solidFill>
                  <a:srgbClr val="000000"/>
                </a:solidFill>
                <a:effectLst/>
                <a:latin typeface="B Zar" panose="00000400000000000000" pitchFamily="2" charset="-78"/>
                <a:cs typeface="B Zar" panose="00000400000000000000" pitchFamily="2" charset="-78"/>
              </a:rPr>
              <a:t>0/05</a:t>
            </a:r>
            <a:r>
              <a:rPr lang="fa-IR" b="0" i="0" smtClean="0">
                <a:solidFill>
                  <a:srgbClr val="000000"/>
                </a:solidFill>
                <a:effectLst/>
                <a:latin typeface="B Zar" panose="00000400000000000000" pitchFamily="2" charset="-78"/>
                <a:cs typeface="B Zar" panose="00000400000000000000" pitchFamily="2" charset="-78"/>
              </a:rPr>
              <a:t>سازگاری </a:t>
            </a:r>
            <a:r>
              <a:rPr lang="fa-IR" b="0" i="0" smtClean="0">
                <a:solidFill>
                  <a:srgbClr val="000000"/>
                </a:solidFill>
                <a:effectLst/>
                <a:latin typeface="B Zar" panose="00000400000000000000" pitchFamily="2" charset="-78"/>
                <a:cs typeface="B Zar" panose="00000400000000000000" pitchFamily="2" charset="-78"/>
              </a:rPr>
              <a:t>اجتماعی افزایش مییابد. نتایج پژوهش همچنین نشان داد که ترکیب متغیرهای پژوهش بهطور معنیداری با سازگاری اجتماعی رابطه دارند و 70درصد از واریانس آن را تبیین میکنند </a:t>
            </a:r>
            <a:r>
              <a:rPr lang="fa-IR" b="0" i="0" smtClean="0">
                <a:solidFill>
                  <a:srgbClr val="000000"/>
                </a:solidFill>
                <a:effectLst/>
                <a:latin typeface="B Zar" panose="00000400000000000000" pitchFamily="2" charset="-78"/>
                <a:cs typeface="B Zar" panose="00000400000000000000" pitchFamily="2" charset="-78"/>
              </a:rPr>
              <a:t>(</a:t>
            </a:r>
            <a:r>
              <a:rPr lang="en-US" sz="2000">
                <a:solidFill>
                  <a:srgbClr val="000000"/>
                </a:solidFill>
                <a:latin typeface="Times New Roman" panose="02020603050405020304" pitchFamily="18" charset="0"/>
              </a:rPr>
              <a:t>p</a:t>
            </a:r>
            <a:r>
              <a:rPr lang="en-US" sz="2000">
                <a:solidFill>
                  <a:srgbClr val="000000"/>
                </a:solidFill>
                <a:latin typeface="Times New Roman" panose="02020603050405020304" pitchFamily="18" charset="0"/>
              </a:rPr>
              <a:t>&lt; </a:t>
            </a:r>
            <a:r>
              <a:rPr lang="en-US" smtClean="0">
                <a:solidFill>
                  <a:srgbClr val="000000"/>
                </a:solidFill>
                <a:latin typeface="B Zar" panose="00000400000000000000" pitchFamily="2" charset="-78"/>
                <a:cs typeface="B Zar" panose="00000400000000000000" pitchFamily="2" charset="-78"/>
              </a:rPr>
              <a:t>0/05</a:t>
            </a:r>
            <a:r>
              <a:rPr lang="fa-IR" smtClean="0">
                <a:solidFill>
                  <a:srgbClr val="000000"/>
                </a:solidFill>
                <a:latin typeface="B Zar" panose="00000400000000000000" pitchFamily="2" charset="-78"/>
                <a:cs typeface="B Zar" panose="00000400000000000000" pitchFamily="2" charset="-78"/>
              </a:rPr>
              <a:t>)</a:t>
            </a:r>
            <a:endParaRPr lang="fa-IR" smtClean="0"/>
          </a:p>
          <a:p>
            <a:pPr marL="0" indent="0" algn="just">
              <a:buNone/>
            </a:pPr>
            <a:r>
              <a:rPr lang="fa-IR" smtClean="0"/>
              <a:t/>
            </a:r>
            <a:br>
              <a:rPr lang="fa-IR" smtClean="0"/>
            </a:br>
            <a:endParaRPr lang="fa-IR"/>
          </a:p>
        </p:txBody>
      </p:sp>
    </p:spTree>
    <p:extLst>
      <p:ext uri="{BB962C8B-B14F-4D97-AF65-F5344CB8AC3E}">
        <p14:creationId xmlns:p14="http://schemas.microsoft.com/office/powerpoint/2010/main" val="22367909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 Zar" panose="00000400000000000000" pitchFamily="2" charset="-78"/>
                <a:cs typeface="B Zar" panose="00000400000000000000" pitchFamily="2" charset="-78"/>
              </a:rPr>
              <a:t>از سوی دیگر افراد </a:t>
            </a:r>
            <a:r>
              <a:rPr lang="fa-IR" b="0" i="0" smtClean="0">
                <a:solidFill>
                  <a:srgbClr val="000000"/>
                </a:solidFill>
                <a:effectLst/>
                <a:latin typeface="B Zar" panose="00000400000000000000" pitchFamily="2" charset="-78"/>
                <a:cs typeface="B Zar" panose="00000400000000000000" pitchFamily="2" charset="-78"/>
              </a:rPr>
              <a:t>با دلبستگی </a:t>
            </a:r>
            <a:r>
              <a:rPr lang="fa-IR" b="0" i="0" smtClean="0">
                <a:solidFill>
                  <a:srgbClr val="000000"/>
                </a:solidFill>
                <a:effectLst/>
                <a:latin typeface="B Zar" panose="00000400000000000000" pitchFamily="2" charset="-78"/>
                <a:cs typeface="B Zar" panose="00000400000000000000" pitchFamily="2" charset="-78"/>
              </a:rPr>
              <a:t>ایمن تمایل بیشتری دارند تا به سایر افراد کمک کنند. این </a:t>
            </a:r>
            <a:r>
              <a:rPr lang="fa-IR" b="0" i="0" smtClean="0">
                <a:solidFill>
                  <a:srgbClr val="000000"/>
                </a:solidFill>
                <a:effectLst/>
                <a:latin typeface="B Zar" panose="00000400000000000000" pitchFamily="2" charset="-78"/>
                <a:cs typeface="B Zar" panose="00000400000000000000" pitchFamily="2" charset="-78"/>
              </a:rPr>
              <a:t>رابطه متقابل </a:t>
            </a:r>
            <a:r>
              <a:rPr lang="fa-IR" b="0" i="0" smtClean="0">
                <a:solidFill>
                  <a:srgbClr val="000000"/>
                </a:solidFill>
                <a:effectLst/>
                <a:latin typeface="B Zar" panose="00000400000000000000" pitchFamily="2" charset="-78"/>
                <a:cs typeface="B Zar" panose="00000400000000000000" pitchFamily="2" charset="-78"/>
              </a:rPr>
              <a:t>منجر به شکلگیری صمیمیت در تعاملات شده و سازگاری </a:t>
            </a:r>
            <a:r>
              <a:rPr lang="fa-IR" b="0" i="0" smtClean="0">
                <a:solidFill>
                  <a:srgbClr val="000000"/>
                </a:solidFill>
                <a:effectLst/>
                <a:latin typeface="B Zar" panose="00000400000000000000" pitchFamily="2" charset="-78"/>
                <a:cs typeface="B Zar" panose="00000400000000000000" pitchFamily="2" charset="-78"/>
              </a:rPr>
              <a:t>در تعاملات </a:t>
            </a:r>
            <a:r>
              <a:rPr lang="fa-IR" b="0" i="0" smtClean="0">
                <a:solidFill>
                  <a:srgbClr val="000000"/>
                </a:solidFill>
                <a:effectLst/>
                <a:latin typeface="B Zar" panose="00000400000000000000" pitchFamily="2" charset="-78"/>
                <a:cs typeface="B Zar" panose="00000400000000000000" pitchFamily="2" charset="-78"/>
              </a:rPr>
              <a:t>اجتماعی را افزایش میدهد. چنانچه مادر در زمانهای </a:t>
            </a:r>
            <a:r>
              <a:rPr lang="fa-IR" b="0" i="0" smtClean="0">
                <a:solidFill>
                  <a:srgbClr val="000000"/>
                </a:solidFill>
                <a:effectLst/>
                <a:latin typeface="B Zar" panose="00000400000000000000" pitchFamily="2" charset="-78"/>
                <a:cs typeface="B Zar" panose="00000400000000000000" pitchFamily="2" charset="-78"/>
              </a:rPr>
              <a:t>موردنیاز در </a:t>
            </a:r>
            <a:r>
              <a:rPr lang="fa-IR" b="0" i="0" smtClean="0">
                <a:solidFill>
                  <a:srgbClr val="000000"/>
                </a:solidFill>
                <a:effectLst/>
                <a:latin typeface="B Zar" panose="00000400000000000000" pitchFamily="2" charset="-78"/>
                <a:cs typeface="B Zar" panose="00000400000000000000" pitchFamily="2" charset="-78"/>
              </a:rPr>
              <a:t>دسترس باشد و نسبت به نیازهای کودک حساسیت نشان دهد، </a:t>
            </a:r>
            <a:r>
              <a:rPr lang="fa-IR" b="0" i="0" smtClean="0">
                <a:solidFill>
                  <a:srgbClr val="000000"/>
                </a:solidFill>
                <a:effectLst/>
                <a:latin typeface="B Zar" panose="00000400000000000000" pitchFamily="2" charset="-78"/>
                <a:cs typeface="B Zar" panose="00000400000000000000" pitchFamily="2" charset="-78"/>
              </a:rPr>
              <a:t>کودک احساس </a:t>
            </a:r>
            <a:r>
              <a:rPr lang="fa-IR" b="0" i="0" smtClean="0">
                <a:solidFill>
                  <a:srgbClr val="000000"/>
                </a:solidFill>
                <a:effectLst/>
                <a:latin typeface="B Zar" panose="00000400000000000000" pitchFamily="2" charset="-78"/>
                <a:cs typeface="B Zar" panose="00000400000000000000" pitchFamily="2" charset="-78"/>
              </a:rPr>
              <a:t>امنیت کرده و براساس تعامل سازنده با مادر، مهارتهایی </a:t>
            </a:r>
            <a:r>
              <a:rPr lang="fa-IR" b="0" i="0" smtClean="0">
                <a:solidFill>
                  <a:srgbClr val="000000"/>
                </a:solidFill>
                <a:effectLst/>
                <a:latin typeface="B Zar" panose="00000400000000000000" pitchFamily="2" charset="-78"/>
                <a:cs typeface="B Zar" panose="00000400000000000000" pitchFamily="2" charset="-78"/>
              </a:rPr>
              <a:t>مانند همکاری</a:t>
            </a:r>
            <a:r>
              <a:rPr lang="fa-IR" b="0" i="0" smtClean="0">
                <a:solidFill>
                  <a:srgbClr val="000000"/>
                </a:solidFill>
                <a:effectLst/>
                <a:latin typeface="B Zar" panose="00000400000000000000" pitchFamily="2" charset="-78"/>
                <a:cs typeface="B Zar" panose="00000400000000000000" pitchFamily="2" charset="-78"/>
              </a:rPr>
              <a:t>، همدلی، نظمدهی هیجان، همیاری، مشارکت و </a:t>
            </a:r>
            <a:r>
              <a:rPr lang="fa-IR" b="0" i="0" smtClean="0">
                <a:solidFill>
                  <a:srgbClr val="000000"/>
                </a:solidFill>
                <a:effectLst/>
                <a:latin typeface="B Zar" panose="00000400000000000000" pitchFamily="2" charset="-78"/>
                <a:cs typeface="B Zar" panose="00000400000000000000" pitchFamily="2" charset="-78"/>
              </a:rPr>
              <a:t>اعتمادبهنفس لازم </a:t>
            </a:r>
            <a:r>
              <a:rPr lang="fa-IR" b="0" i="0" smtClean="0">
                <a:solidFill>
                  <a:srgbClr val="000000"/>
                </a:solidFill>
                <a:effectLst/>
                <a:latin typeface="B Zar" panose="00000400000000000000" pitchFamily="2" charset="-78"/>
                <a:cs typeface="B Zar" panose="00000400000000000000" pitchFamily="2" charset="-78"/>
              </a:rPr>
              <a:t>را در خود پرورش میدهد و از راهبردهای مقابلهای سازش </a:t>
            </a:r>
            <a:r>
              <a:rPr lang="fa-IR" b="0" i="0" smtClean="0">
                <a:solidFill>
                  <a:srgbClr val="000000"/>
                </a:solidFill>
                <a:effectLst/>
                <a:latin typeface="B Zar" panose="00000400000000000000" pitchFamily="2" charset="-78"/>
                <a:cs typeface="B Zar" panose="00000400000000000000" pitchFamily="2" charset="-78"/>
              </a:rPr>
              <a:t>یافته تری استفاده </a:t>
            </a:r>
            <a:r>
              <a:rPr lang="fa-IR" b="0" i="0" smtClean="0">
                <a:solidFill>
                  <a:srgbClr val="000000"/>
                </a:solidFill>
                <a:effectLst/>
                <a:latin typeface="B Zar" panose="00000400000000000000" pitchFamily="2" charset="-78"/>
                <a:cs typeface="B Zar" panose="00000400000000000000" pitchFamily="2" charset="-78"/>
              </a:rPr>
              <a:t>میکند. </a:t>
            </a:r>
            <a:endParaRPr lang="fa-IR" b="0" i="0" smtClean="0">
              <a:solidFill>
                <a:srgbClr val="000000"/>
              </a:solidFill>
              <a:effectLst/>
              <a:latin typeface="B Zar" panose="00000400000000000000" pitchFamily="2" charset="-78"/>
              <a:cs typeface="B Zar" panose="00000400000000000000" pitchFamily="2" charset="-78"/>
            </a:endParaRPr>
          </a:p>
          <a:p>
            <a:pPr marL="0" indent="0" algn="just">
              <a:buNone/>
            </a:pPr>
            <a:r>
              <a:rPr lang="fa-IR" smtClean="0"/>
              <a:t/>
            </a:r>
            <a:br>
              <a:rPr lang="fa-IR" smtClean="0"/>
            </a:br>
            <a:endParaRPr lang="fa-IR"/>
          </a:p>
        </p:txBody>
      </p:sp>
      <p:sp>
        <p:nvSpPr>
          <p:cNvPr id="4" name="Rectangle 3"/>
          <p:cNvSpPr/>
          <p:nvPr/>
        </p:nvSpPr>
        <p:spPr>
          <a:xfrm>
            <a:off x="1882064" y="4811125"/>
            <a:ext cx="8967518" cy="1754326"/>
          </a:xfrm>
          <a:prstGeom prst="rect">
            <a:avLst/>
          </a:prstGeom>
        </p:spPr>
        <p:style>
          <a:lnRef idx="3">
            <a:schemeClr val="lt1"/>
          </a:lnRef>
          <a:fillRef idx="1">
            <a:schemeClr val="accent2"/>
          </a:fillRef>
          <a:effectRef idx="1">
            <a:schemeClr val="accent2"/>
          </a:effectRef>
          <a:fontRef idx="minor">
            <a:schemeClr val="lt1"/>
          </a:fontRef>
        </p:style>
        <p:txBody>
          <a:bodyPr wrap="none" lIns="91440" tIns="45720" rIns="91440" bIns="45720">
            <a:spAutoFit/>
          </a:bodyPr>
          <a:lstStyle/>
          <a:p>
            <a:pPr algn="ctr"/>
            <a:r>
              <a:rPr lang="fa-IR" sz="5400" b="1" i="0" cap="none" spc="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B Zar" panose="00000400000000000000" pitchFamily="2" charset="-78"/>
                <a:cs typeface="B Zar" panose="00000400000000000000" pitchFamily="2" charset="-78"/>
              </a:rPr>
              <a:t> افراد </a:t>
            </a:r>
            <a:r>
              <a:rPr lang="fa-IR" sz="5400" b="1" i="0" cap="none" spc="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B Zar" panose="00000400000000000000" pitchFamily="2" charset="-78"/>
                <a:cs typeface="B Zar" panose="00000400000000000000" pitchFamily="2" charset="-78"/>
              </a:rPr>
              <a:t>با دلبستگی </a:t>
            </a:r>
            <a:r>
              <a:rPr lang="fa-IR" sz="5400" b="1" i="0" cap="none" spc="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B Zar" panose="00000400000000000000" pitchFamily="2" charset="-78"/>
                <a:cs typeface="B Zar" panose="00000400000000000000" pitchFamily="2" charset="-78"/>
              </a:rPr>
              <a:t>ایمن تمایل </a:t>
            </a:r>
            <a:r>
              <a:rPr lang="fa-IR" sz="5400" b="1" i="0" cap="none" spc="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B Zar" panose="00000400000000000000" pitchFamily="2" charset="-78"/>
                <a:cs typeface="B Zar" panose="00000400000000000000" pitchFamily="2" charset="-78"/>
              </a:rPr>
              <a:t>بیشتری</a:t>
            </a:r>
          </a:p>
          <a:p>
            <a:pPr algn="ctr"/>
            <a:r>
              <a:rPr lang="fa-IR" sz="5400" b="1" i="0" cap="none" spc="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B Zar" panose="00000400000000000000" pitchFamily="2" charset="-78"/>
                <a:cs typeface="B Zar" panose="00000400000000000000" pitchFamily="2" charset="-78"/>
              </a:rPr>
              <a:t> </a:t>
            </a:r>
            <a:r>
              <a:rPr lang="fa-IR" sz="5400" b="1" i="0" cap="none" spc="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B Zar" panose="00000400000000000000" pitchFamily="2" charset="-78"/>
                <a:cs typeface="B Zar" panose="00000400000000000000" pitchFamily="2" charset="-78"/>
              </a:rPr>
              <a:t>دارند تا به سایر افراد کمک کنند</a:t>
            </a:r>
            <a:endParaRPr lang="fa-IR" sz="5400" b="1" cap="none" spc="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Tree>
    <p:extLst>
      <p:ext uri="{BB962C8B-B14F-4D97-AF65-F5344CB8AC3E}">
        <p14:creationId xmlns:p14="http://schemas.microsoft.com/office/powerpoint/2010/main" val="23574930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 Zar" panose="00000400000000000000" pitchFamily="2" charset="-78"/>
                <a:cs typeface="B Zar" panose="00000400000000000000" pitchFamily="2" charset="-78"/>
              </a:rPr>
              <a:t>ازآنجاکه سازگاری اجتماعی مستلزم داشتن مهارتهای اجتماعی است، لذا کودکان دارای دلبستگی ایمن با بهکارگیری مهارتهای اجتماعی، پذیرش اجتماعی بیشتری کسب نموده </a:t>
            </a:r>
            <a:r>
              <a:rPr lang="fa-IR">
                <a:solidFill>
                  <a:srgbClr val="000000"/>
                </a:solidFill>
                <a:latin typeface="B Zar" panose="00000400000000000000" pitchFamily="2" charset="-78"/>
                <a:cs typeface="B Zar" panose="00000400000000000000" pitchFamily="2" charset="-78"/>
              </a:rPr>
              <a:t>و </a:t>
            </a:r>
            <a:r>
              <a:rPr lang="fa-IR" smtClean="0">
                <a:solidFill>
                  <a:srgbClr val="000000"/>
                </a:solidFill>
                <a:latin typeface="B Zar" panose="00000400000000000000" pitchFamily="2" charset="-78"/>
                <a:cs typeface="B Zar" panose="00000400000000000000" pitchFamily="2" charset="-78"/>
              </a:rPr>
              <a:t>سازگاری اجتماعی </a:t>
            </a:r>
            <a:r>
              <a:rPr lang="fa-IR">
                <a:solidFill>
                  <a:srgbClr val="000000"/>
                </a:solidFill>
                <a:latin typeface="B Zar" panose="00000400000000000000" pitchFamily="2" charset="-78"/>
                <a:cs typeface="B Zar" panose="00000400000000000000" pitchFamily="2" charset="-78"/>
              </a:rPr>
              <a:t>بالاتری را بروز میدهند</a:t>
            </a:r>
            <a:endParaRPr lang="fa-IR"/>
          </a:p>
          <a:p>
            <a:endParaRPr lang="fa-IR"/>
          </a:p>
        </p:txBody>
      </p:sp>
    </p:spTree>
    <p:extLst>
      <p:ext uri="{BB962C8B-B14F-4D97-AF65-F5344CB8AC3E}">
        <p14:creationId xmlns:p14="http://schemas.microsoft.com/office/powerpoint/2010/main" val="21429981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 Zar" panose="00000400000000000000" pitchFamily="2" charset="-78"/>
                <a:cs typeface="B Zar" panose="00000400000000000000" pitchFamily="2" charset="-78"/>
              </a:rPr>
              <a:t>. </a:t>
            </a:r>
            <a:r>
              <a:rPr lang="fa-IR" b="0" i="0" smtClean="0">
                <a:solidFill>
                  <a:srgbClr val="000000"/>
                </a:solidFill>
                <a:effectLst/>
                <a:latin typeface="B Zar" panose="00000400000000000000" pitchFamily="2" charset="-78"/>
                <a:cs typeface="B Zar" panose="00000400000000000000" pitchFamily="2" charset="-78"/>
              </a:rPr>
              <a:t>در زمینه تبیین رابطه منفی بین </a:t>
            </a:r>
            <a:r>
              <a:rPr lang="fa-IR" b="0" i="0" smtClean="0">
                <a:solidFill>
                  <a:srgbClr val="000000"/>
                </a:solidFill>
                <a:effectLst/>
                <a:latin typeface="B Zar" panose="00000400000000000000" pitchFamily="2" charset="-78"/>
                <a:cs typeface="B Zar" panose="00000400000000000000" pitchFamily="2" charset="-78"/>
              </a:rPr>
              <a:t>سازگاری اجتماعی </a:t>
            </a:r>
            <a:r>
              <a:rPr lang="fa-IR" b="0" i="0" smtClean="0">
                <a:solidFill>
                  <a:srgbClr val="000000"/>
                </a:solidFill>
                <a:effectLst/>
                <a:latin typeface="B Zar" panose="00000400000000000000" pitchFamily="2" charset="-78"/>
                <a:cs typeface="B Zar" panose="00000400000000000000" pitchFamily="2" charset="-78"/>
              </a:rPr>
              <a:t>و سبکهای دلبستگی ناایمن (اجتنابی و دوسوگرا) میتوان </a:t>
            </a:r>
            <a:r>
              <a:rPr lang="fa-IR" b="0" i="0" smtClean="0">
                <a:solidFill>
                  <a:srgbClr val="000000"/>
                </a:solidFill>
                <a:effectLst/>
                <a:latin typeface="B Zar" panose="00000400000000000000" pitchFamily="2" charset="-78"/>
                <a:cs typeface="B Zar" panose="00000400000000000000" pitchFamily="2" charset="-78"/>
              </a:rPr>
              <a:t>گفت که </a:t>
            </a:r>
            <a:r>
              <a:rPr lang="fa-IR" b="0" i="0" smtClean="0">
                <a:solidFill>
                  <a:srgbClr val="000000"/>
                </a:solidFill>
                <a:effectLst/>
                <a:latin typeface="B Zar" panose="00000400000000000000" pitchFamily="2" charset="-78"/>
                <a:cs typeface="B Zar" panose="00000400000000000000" pitchFamily="2" charset="-78"/>
              </a:rPr>
              <a:t>ویژگی اصلی دلبستگی اجتنابی، تمایل به رها شدن از دلبستگی </a:t>
            </a:r>
            <a:r>
              <a:rPr lang="fa-IR" b="0" i="0" smtClean="0">
                <a:solidFill>
                  <a:srgbClr val="000000"/>
                </a:solidFill>
                <a:effectLst/>
                <a:latin typeface="B Zar" panose="00000400000000000000" pitchFamily="2" charset="-78"/>
                <a:cs typeface="B Zar" panose="00000400000000000000" pitchFamily="2" charset="-78"/>
              </a:rPr>
              <a:t>است. افراد </a:t>
            </a:r>
            <a:r>
              <a:rPr lang="fa-IR" b="0" i="0" smtClean="0">
                <a:solidFill>
                  <a:srgbClr val="000000"/>
                </a:solidFill>
                <a:effectLst/>
                <a:latin typeface="B Zar" panose="00000400000000000000" pitchFamily="2" charset="-78"/>
                <a:cs typeface="B Zar" panose="00000400000000000000" pitchFamily="2" charset="-78"/>
              </a:rPr>
              <a:t>با دلبستگی اجتنابی باور دارند که </a:t>
            </a:r>
            <a:r>
              <a:rPr lang="fa-IR" b="0" i="0" smtClean="0">
                <a:solidFill>
                  <a:srgbClr val="000000"/>
                </a:solidFill>
                <a:effectLst/>
                <a:latin typeface="B Zar" panose="00000400000000000000" pitchFamily="2" charset="-78"/>
                <a:cs typeface="B Zar" panose="00000400000000000000" pitchFamily="2" charset="-78"/>
              </a:rPr>
              <a:t>نمی توان </a:t>
            </a:r>
            <a:r>
              <a:rPr lang="fa-IR" b="0" i="0" smtClean="0">
                <a:solidFill>
                  <a:srgbClr val="000000"/>
                </a:solidFill>
                <a:effectLst/>
                <a:latin typeface="B Zar" panose="00000400000000000000" pitchFamily="2" charset="-78"/>
                <a:cs typeface="B Zar" panose="00000400000000000000" pitchFamily="2" charset="-78"/>
              </a:rPr>
              <a:t>به دیگران اعتماد </a:t>
            </a:r>
            <a:r>
              <a:rPr lang="fa-IR" b="0" i="0" smtClean="0">
                <a:solidFill>
                  <a:srgbClr val="000000"/>
                </a:solidFill>
                <a:effectLst/>
                <a:latin typeface="B Zar" panose="00000400000000000000" pitchFamily="2" charset="-78"/>
                <a:cs typeface="B Zar" panose="00000400000000000000" pitchFamily="2" charset="-78"/>
              </a:rPr>
              <a:t>کرد، بنابراین </a:t>
            </a:r>
            <a:r>
              <a:rPr lang="fa-IR" b="0" i="0" smtClean="0">
                <a:solidFill>
                  <a:srgbClr val="000000"/>
                </a:solidFill>
                <a:effectLst/>
                <a:latin typeface="B Zar" panose="00000400000000000000" pitchFamily="2" charset="-78"/>
                <a:cs typeface="B Zar" panose="00000400000000000000" pitchFamily="2" charset="-78"/>
              </a:rPr>
              <a:t>در تعاملات خود از دیگران اجتناب میکنند. این موضوع منجر </a:t>
            </a:r>
            <a:r>
              <a:rPr lang="fa-IR" b="0" i="0" smtClean="0">
                <a:solidFill>
                  <a:srgbClr val="000000"/>
                </a:solidFill>
                <a:effectLst/>
                <a:latin typeface="B Zar" panose="00000400000000000000" pitchFamily="2" charset="-78"/>
                <a:cs typeface="B Zar" panose="00000400000000000000" pitchFamily="2" charset="-78"/>
              </a:rPr>
              <a:t>به دلسرد </a:t>
            </a:r>
            <a:r>
              <a:rPr lang="fa-IR" b="0" i="0" smtClean="0">
                <a:solidFill>
                  <a:srgbClr val="000000"/>
                </a:solidFill>
                <a:effectLst/>
                <a:latin typeface="B Zar" panose="00000400000000000000" pitchFamily="2" charset="-78"/>
                <a:cs typeface="B Zar" panose="00000400000000000000" pitchFamily="2" charset="-78"/>
              </a:rPr>
              <a:t>شدن بیشتر از تعاملات اجتماعی میشود و این باور از </a:t>
            </a:r>
            <a:r>
              <a:rPr lang="fa-IR" b="0" i="0" smtClean="0">
                <a:solidFill>
                  <a:srgbClr val="000000"/>
                </a:solidFill>
                <a:effectLst/>
                <a:latin typeface="B Zar" panose="00000400000000000000" pitchFamily="2" charset="-78"/>
                <a:cs typeface="B Zar" panose="00000400000000000000" pitchFamily="2" charset="-78"/>
              </a:rPr>
              <a:t>طریق مجموعهای از تعاملات در طول عمر تأیید </a:t>
            </a:r>
            <a:r>
              <a:rPr lang="fa-IR" b="0" i="0" smtClean="0">
                <a:solidFill>
                  <a:srgbClr val="000000"/>
                </a:solidFill>
                <a:effectLst/>
                <a:latin typeface="B Zar" panose="00000400000000000000" pitchFamily="2" charset="-78"/>
                <a:cs typeface="B Zar" panose="00000400000000000000" pitchFamily="2" charset="-78"/>
              </a:rPr>
              <a:t>میشود. این افراد به دلیل </a:t>
            </a:r>
            <a:r>
              <a:rPr lang="fa-IR" b="0" i="0" smtClean="0">
                <a:solidFill>
                  <a:srgbClr val="000000"/>
                </a:solidFill>
                <a:effectLst/>
                <a:latin typeface="B Zar" panose="00000400000000000000" pitchFamily="2" charset="-78"/>
                <a:cs typeface="B Zar" panose="00000400000000000000" pitchFamily="2" charset="-78"/>
              </a:rPr>
              <a:t>داشتن روانسازههای </a:t>
            </a:r>
            <a:r>
              <a:rPr lang="fa-IR" b="0" i="0" smtClean="0">
                <a:solidFill>
                  <a:srgbClr val="000000"/>
                </a:solidFill>
                <a:effectLst/>
                <a:latin typeface="B Zar" panose="00000400000000000000" pitchFamily="2" charset="-78"/>
                <a:cs typeface="B Zar" panose="00000400000000000000" pitchFamily="2" charset="-78"/>
              </a:rPr>
              <a:t>ناسازگار و بازخوردهای منفی نسبت به مادر، خود را </a:t>
            </a:r>
            <a:r>
              <a:rPr lang="fa-IR" b="0" i="0" smtClean="0">
                <a:solidFill>
                  <a:srgbClr val="000000"/>
                </a:solidFill>
                <a:effectLst/>
                <a:latin typeface="B Zar" panose="00000400000000000000" pitchFamily="2" charset="-78"/>
                <a:cs typeface="B Zar" panose="00000400000000000000" pitchFamily="2" charset="-78"/>
              </a:rPr>
              <a:t>شایسته دریافت </a:t>
            </a:r>
            <a:r>
              <a:rPr lang="fa-IR" b="0" i="0" smtClean="0">
                <a:solidFill>
                  <a:srgbClr val="000000"/>
                </a:solidFill>
                <a:effectLst/>
                <a:latin typeface="B Zar" panose="00000400000000000000" pitchFamily="2" charset="-78"/>
                <a:cs typeface="B Zar" panose="00000400000000000000" pitchFamily="2" charset="-78"/>
              </a:rPr>
              <a:t>توجه از سوی دیگران نمیدانند، از صمیمیت </a:t>
            </a:r>
            <a:r>
              <a:rPr lang="fa-IR" b="0" i="0" smtClean="0">
                <a:solidFill>
                  <a:srgbClr val="000000"/>
                </a:solidFill>
                <a:effectLst/>
                <a:latin typeface="B Zar" panose="00000400000000000000" pitchFamily="2" charset="-78"/>
                <a:cs typeface="B Zar" panose="00000400000000000000" pitchFamily="2" charset="-78"/>
              </a:rPr>
              <a:t>می هراسند </a:t>
            </a:r>
            <a:r>
              <a:rPr lang="fa-IR" b="0" i="0" smtClean="0">
                <a:solidFill>
                  <a:srgbClr val="000000"/>
                </a:solidFill>
                <a:effectLst/>
                <a:latin typeface="B Zar" panose="00000400000000000000" pitchFamily="2" charset="-78"/>
                <a:cs typeface="B Zar" panose="00000400000000000000" pitchFamily="2" charset="-78"/>
              </a:rPr>
              <a:t>و در </a:t>
            </a:r>
            <a:r>
              <a:rPr lang="fa-IR" b="0" i="0" smtClean="0">
                <a:solidFill>
                  <a:srgbClr val="000000"/>
                </a:solidFill>
                <a:effectLst/>
                <a:latin typeface="B Zar" panose="00000400000000000000" pitchFamily="2" charset="-78"/>
                <a:cs typeface="B Zar" panose="00000400000000000000" pitchFamily="2" charset="-78"/>
              </a:rPr>
              <a:t>مقابل برای </a:t>
            </a:r>
            <a:r>
              <a:rPr lang="fa-IR" b="0" i="0" smtClean="0">
                <a:solidFill>
                  <a:srgbClr val="000000"/>
                </a:solidFill>
                <a:effectLst/>
                <a:latin typeface="B Zar" panose="00000400000000000000" pitchFamily="2" charset="-78"/>
                <a:cs typeface="B Zar" panose="00000400000000000000" pitchFamily="2" charset="-78"/>
              </a:rPr>
              <a:t>حفظ استقلال عاطفی و رفتاری با ایجاد فاصله نسبت به دیگران و </a:t>
            </a:r>
            <a:r>
              <a:rPr lang="fa-IR" b="0" i="0" smtClean="0">
                <a:solidFill>
                  <a:srgbClr val="000000"/>
                </a:solidFill>
                <a:effectLst/>
                <a:latin typeface="B Zar" panose="00000400000000000000" pitchFamily="2" charset="-78"/>
                <a:cs typeface="B Zar" panose="00000400000000000000" pitchFamily="2" charset="-78"/>
              </a:rPr>
              <a:t>سعی در </a:t>
            </a:r>
            <a:r>
              <a:rPr lang="fa-IR" b="0" i="0" smtClean="0">
                <a:solidFill>
                  <a:srgbClr val="000000"/>
                </a:solidFill>
                <a:effectLst/>
                <a:latin typeface="B Zar" panose="00000400000000000000" pitchFamily="2" charset="-78"/>
                <a:cs typeface="B Zar" panose="00000400000000000000" pitchFamily="2" charset="-78"/>
              </a:rPr>
              <a:t>مستقل بودن در روابط اجتماعی سازگاری کمتری نشان میدهند.</a:t>
            </a:r>
            <a:r>
              <a:rPr lang="fa-IR" smtClean="0"/>
              <a:t> </a:t>
            </a:r>
            <a:endParaRPr lang="fa-IR" smtClean="0"/>
          </a:p>
          <a:p>
            <a:pPr marL="0" indent="0" algn="just">
              <a:buNone/>
            </a:pPr>
            <a:r>
              <a:rPr lang="fa-IR" smtClean="0"/>
              <a:t/>
            </a:r>
            <a:br>
              <a:rPr lang="fa-IR" smtClean="0"/>
            </a:br>
            <a:endParaRPr lang="fa-IR"/>
          </a:p>
        </p:txBody>
      </p:sp>
      <p:sp>
        <p:nvSpPr>
          <p:cNvPr id="4" name="Flowchart: Process 3"/>
          <p:cNvSpPr/>
          <p:nvPr/>
        </p:nvSpPr>
        <p:spPr>
          <a:xfrm>
            <a:off x="2218544" y="5156615"/>
            <a:ext cx="3462728" cy="1020347"/>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smtClean="0">
                <a:solidFill>
                  <a:srgbClr val="0070C0"/>
                </a:solidFill>
                <a:latin typeface="B Zar" panose="00000400000000000000" pitchFamily="2" charset="-78"/>
                <a:cs typeface="B Zar" panose="00000400000000000000" pitchFamily="2" charset="-78"/>
              </a:rPr>
              <a:t>مجموعه ای </a:t>
            </a:r>
            <a:r>
              <a:rPr lang="fa-IR" sz="2400">
                <a:solidFill>
                  <a:srgbClr val="0070C0"/>
                </a:solidFill>
                <a:latin typeface="B Zar" panose="00000400000000000000" pitchFamily="2" charset="-78"/>
                <a:cs typeface="B Zar" panose="00000400000000000000" pitchFamily="2" charset="-78"/>
              </a:rPr>
              <a:t>از تعاملات در طول عمر</a:t>
            </a:r>
            <a:endParaRPr lang="fa-IR" sz="2400">
              <a:solidFill>
                <a:srgbClr val="0070C0"/>
              </a:solidFill>
            </a:endParaRPr>
          </a:p>
        </p:txBody>
      </p:sp>
    </p:spTree>
    <p:extLst>
      <p:ext uri="{BB962C8B-B14F-4D97-AF65-F5344CB8AC3E}">
        <p14:creationId xmlns:p14="http://schemas.microsoft.com/office/powerpoint/2010/main" val="16819135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 Zar" panose="00000400000000000000" pitchFamily="2" charset="-78"/>
                <a:cs typeface="B Zar" panose="00000400000000000000" pitchFamily="2" charset="-78"/>
              </a:rPr>
              <a:t>انجام رفتارهایی </a:t>
            </a:r>
            <a:r>
              <a:rPr lang="fa-IR" b="0" i="0" smtClean="0">
                <a:solidFill>
                  <a:srgbClr val="000000"/>
                </a:solidFill>
                <a:effectLst/>
                <a:latin typeface="B Zar" panose="00000400000000000000" pitchFamily="2" charset="-78"/>
                <a:cs typeface="B Zar" panose="00000400000000000000" pitchFamily="2" charset="-78"/>
              </a:rPr>
              <a:t>اجتماعپسند مانند همدلی و احترام متقابل و داشتن رضایت </a:t>
            </a:r>
            <a:r>
              <a:rPr lang="fa-IR" b="0" i="0" smtClean="0">
                <a:solidFill>
                  <a:srgbClr val="000000"/>
                </a:solidFill>
                <a:effectLst/>
                <a:latin typeface="B Zar" panose="00000400000000000000" pitchFamily="2" charset="-78"/>
                <a:cs typeface="B Zar" panose="00000400000000000000" pitchFamily="2" charset="-78"/>
              </a:rPr>
              <a:t>و خشنودی </a:t>
            </a:r>
            <a:r>
              <a:rPr lang="fa-IR" b="0" i="0" smtClean="0">
                <a:solidFill>
                  <a:srgbClr val="000000"/>
                </a:solidFill>
                <a:effectLst/>
                <a:latin typeface="B Zar" panose="00000400000000000000" pitchFamily="2" charset="-78"/>
                <a:cs typeface="B Zar" panose="00000400000000000000" pitchFamily="2" charset="-78"/>
              </a:rPr>
              <a:t>از ارتباطات اجتماعی از مؤلفههای اصلی سازگاری </a:t>
            </a:r>
            <a:r>
              <a:rPr lang="fa-IR" b="0" i="0" smtClean="0">
                <a:solidFill>
                  <a:srgbClr val="000000"/>
                </a:solidFill>
                <a:effectLst/>
                <a:latin typeface="B Zar" panose="00000400000000000000" pitchFamily="2" charset="-78"/>
                <a:cs typeface="B Zar" panose="00000400000000000000" pitchFamily="2" charset="-78"/>
              </a:rPr>
              <a:t>اجتماعی است </a:t>
            </a:r>
            <a:r>
              <a:rPr lang="fa-IR" b="0" i="0" smtClean="0">
                <a:solidFill>
                  <a:srgbClr val="000000"/>
                </a:solidFill>
                <a:effectLst/>
                <a:latin typeface="B Zar" panose="00000400000000000000" pitchFamily="2" charset="-78"/>
                <a:cs typeface="B Zar" panose="00000400000000000000" pitchFamily="2" charset="-78"/>
              </a:rPr>
              <a:t>(دوالی و رهاموتی، .)2412افراد دارای دلبستگی ناایمن اجتنابی </a:t>
            </a:r>
            <a:r>
              <a:rPr lang="fa-IR" b="0" i="0" smtClean="0">
                <a:solidFill>
                  <a:srgbClr val="000000"/>
                </a:solidFill>
                <a:effectLst/>
                <a:latin typeface="B Zar" panose="00000400000000000000" pitchFamily="2" charset="-78"/>
                <a:cs typeface="B Zar" panose="00000400000000000000" pitchFamily="2" charset="-78"/>
              </a:rPr>
              <a:t>به علت </a:t>
            </a:r>
            <a:r>
              <a:rPr lang="fa-IR" b="0" i="0" smtClean="0">
                <a:solidFill>
                  <a:srgbClr val="000000"/>
                </a:solidFill>
                <a:effectLst/>
                <a:latin typeface="B Zar" panose="00000400000000000000" pitchFamily="2" charset="-78"/>
                <a:cs typeface="B Zar" panose="00000400000000000000" pitchFamily="2" charset="-78"/>
              </a:rPr>
              <a:t>داشتن هراس از نزدیکی توانایی کمتری در همدلی و اهمیت دادن </a:t>
            </a:r>
            <a:r>
              <a:rPr lang="fa-IR" b="0" i="0" smtClean="0">
                <a:solidFill>
                  <a:srgbClr val="000000"/>
                </a:solidFill>
                <a:effectLst/>
                <a:latin typeface="B Zar" panose="00000400000000000000" pitchFamily="2" charset="-78"/>
                <a:cs typeface="B Zar" panose="00000400000000000000" pitchFamily="2" charset="-78"/>
              </a:rPr>
              <a:t>به نیازهای </a:t>
            </a:r>
            <a:r>
              <a:rPr lang="fa-IR" b="0" i="0" smtClean="0">
                <a:solidFill>
                  <a:srgbClr val="000000"/>
                </a:solidFill>
                <a:effectLst/>
                <a:latin typeface="B Zar" panose="00000400000000000000" pitchFamily="2" charset="-78"/>
                <a:cs typeface="B Zar" panose="00000400000000000000" pitchFamily="2" charset="-78"/>
              </a:rPr>
              <a:t>دیگران دارند و درنتیجه در روابط اجتماعی سازگاری کمتری </a:t>
            </a:r>
            <a:r>
              <a:rPr lang="fa-IR" b="0" i="0" smtClean="0">
                <a:solidFill>
                  <a:srgbClr val="000000"/>
                </a:solidFill>
                <a:effectLst/>
                <a:latin typeface="B Zar" panose="00000400000000000000" pitchFamily="2" charset="-78"/>
                <a:cs typeface="B Zar" panose="00000400000000000000" pitchFamily="2" charset="-78"/>
              </a:rPr>
              <a:t>بروز میدهند</a:t>
            </a:r>
            <a:r>
              <a:rPr lang="fa-IR" b="0" i="0" smtClean="0">
                <a:solidFill>
                  <a:srgbClr val="000000"/>
                </a:solidFill>
                <a:effectLst/>
                <a:latin typeface="B Zar" panose="00000400000000000000" pitchFamily="2" charset="-78"/>
                <a:cs typeface="B Zar" panose="00000400000000000000" pitchFamily="2" charset="-78"/>
              </a:rPr>
              <a:t>. </a:t>
            </a:r>
            <a:endParaRPr lang="fa-IR" smtClean="0"/>
          </a:p>
          <a:p>
            <a:pPr algn="just"/>
            <a:r>
              <a:rPr lang="fa-IR" smtClean="0"/>
              <a:t/>
            </a:r>
            <a:br>
              <a:rPr lang="fa-IR" smtClean="0"/>
            </a:br>
            <a:endParaRPr lang="fa-IR"/>
          </a:p>
        </p:txBody>
      </p:sp>
    </p:spTree>
    <p:extLst>
      <p:ext uri="{BB962C8B-B14F-4D97-AF65-F5344CB8AC3E}">
        <p14:creationId xmlns:p14="http://schemas.microsoft.com/office/powerpoint/2010/main" val="303184290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 Zar" panose="00000400000000000000" pitchFamily="2" charset="-78"/>
                <a:cs typeface="B Zar" panose="00000400000000000000" pitchFamily="2" charset="-78"/>
              </a:rPr>
              <a:t>همچنین این افراد در زمان بروز تعارض و تنش در روابط بین فردی موضعی خاموش و منفعل را اتخاذ میکنند و همین مسئله منجر به طرد بیشتر این افراد از روابط اجتماعی و در نتیجه کاهش سازگاریاجتماعی میشود. با توجه به اینکه افراد با سبک دلبستگی دوسوگرا درروابط با مراقب اولیه از مراقبت کافی </a:t>
            </a:r>
            <a:r>
              <a:rPr lang="fa-IR">
                <a:solidFill>
                  <a:srgbClr val="000000"/>
                </a:solidFill>
                <a:latin typeface="B Zar" panose="00000400000000000000" pitchFamily="2" charset="-78"/>
                <a:cs typeface="B Zar" panose="00000400000000000000" pitchFamily="2" charset="-78"/>
              </a:rPr>
              <a:t>برخوردار </a:t>
            </a:r>
            <a:r>
              <a:rPr lang="fa-IR" smtClean="0">
                <a:solidFill>
                  <a:srgbClr val="000000"/>
                </a:solidFill>
                <a:latin typeface="B Zar" panose="00000400000000000000" pitchFamily="2" charset="-78"/>
                <a:cs typeface="B Zar" panose="00000400000000000000" pitchFamily="2" charset="-78"/>
              </a:rPr>
              <a:t>نبودند </a:t>
            </a:r>
            <a:r>
              <a:rPr lang="fa-IR">
                <a:solidFill>
                  <a:srgbClr val="000000"/>
                </a:solidFill>
                <a:latin typeface="B Zar" panose="00000400000000000000" pitchFamily="2" charset="-78"/>
                <a:cs typeface="B Zar" panose="00000400000000000000" pitchFamily="2" charset="-78"/>
              </a:rPr>
              <a:t>میآموزند که افراد بهطور غیرقابل پیشبینی در دسترس و پاسخگو هستند. استیصال برای کسب توجه از ویژگیهای بارز افراد با سبک دلبستگی دوسوگرا است</a:t>
            </a:r>
            <a:endParaRPr lang="fa-IR"/>
          </a:p>
        </p:txBody>
      </p:sp>
      <p:sp>
        <p:nvSpPr>
          <p:cNvPr id="4" name="Flowchart: Alternate Process 3"/>
          <p:cNvSpPr/>
          <p:nvPr/>
        </p:nvSpPr>
        <p:spPr>
          <a:xfrm>
            <a:off x="4392117" y="4886792"/>
            <a:ext cx="3882453" cy="809469"/>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a:solidFill>
                  <a:srgbClr val="FF0000"/>
                </a:solidFill>
                <a:latin typeface="B Zar" panose="00000400000000000000" pitchFamily="2" charset="-78"/>
                <a:cs typeface="B Zar" panose="00000400000000000000" pitchFamily="2" charset="-78"/>
              </a:rPr>
              <a:t>استیصال برای کسب توجه</a:t>
            </a:r>
            <a:endParaRPr lang="fa-IR" sz="2400">
              <a:solidFill>
                <a:srgbClr val="FF0000"/>
              </a:solidFill>
            </a:endParaRPr>
          </a:p>
        </p:txBody>
      </p:sp>
    </p:spTree>
    <p:extLst>
      <p:ext uri="{BB962C8B-B14F-4D97-AF65-F5344CB8AC3E}">
        <p14:creationId xmlns:p14="http://schemas.microsoft.com/office/powerpoint/2010/main" val="143043279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0" i="0" smtClean="0">
                <a:solidFill>
                  <a:srgbClr val="000000"/>
                </a:solidFill>
                <a:effectLst/>
                <a:latin typeface="B Zar" panose="00000400000000000000" pitchFamily="2" charset="-78"/>
                <a:cs typeface="B Zar" panose="00000400000000000000" pitchFamily="2" charset="-78"/>
              </a:rPr>
              <a:t>این </a:t>
            </a:r>
            <a:r>
              <a:rPr lang="fa-IR" b="0" i="0" smtClean="0">
                <a:solidFill>
                  <a:srgbClr val="000000"/>
                </a:solidFill>
                <a:effectLst/>
                <a:latin typeface="B Zar" panose="00000400000000000000" pitchFamily="2" charset="-78"/>
                <a:cs typeface="B Zar" panose="00000400000000000000" pitchFamily="2" charset="-78"/>
              </a:rPr>
              <a:t>افراد در </a:t>
            </a:r>
            <a:r>
              <a:rPr lang="fa-IR" b="0" i="0" smtClean="0">
                <a:solidFill>
                  <a:srgbClr val="000000"/>
                </a:solidFill>
                <a:effectLst/>
                <a:latin typeface="B Zar" panose="00000400000000000000" pitchFamily="2" charset="-78"/>
                <a:cs typeface="B Zar" panose="00000400000000000000" pitchFamily="2" charset="-78"/>
              </a:rPr>
              <a:t>روابط خود با دیگران به اطرافیان چسبیده، </a:t>
            </a:r>
            <a:r>
              <a:rPr lang="fa-IR" b="0" i="0" smtClean="0">
                <a:solidFill>
                  <a:srgbClr val="000000"/>
                </a:solidFill>
                <a:effectLst/>
                <a:latin typeface="B Zar" panose="00000400000000000000" pitchFamily="2" charset="-78"/>
                <a:cs typeface="B Zar" panose="00000400000000000000" pitchFamily="2" charset="-78"/>
              </a:rPr>
              <a:t>بیش ازحد جلب توجه کرده (فینی</a:t>
            </a:r>
            <a:r>
              <a:rPr lang="fa-IR" b="0" i="0" smtClean="0">
                <a:solidFill>
                  <a:srgbClr val="000000"/>
                </a:solidFill>
                <a:effectLst/>
                <a:latin typeface="B Zar" panose="00000400000000000000" pitchFamily="2" charset="-78"/>
                <a:cs typeface="B Zar" panose="00000400000000000000" pitchFamily="2" charset="-78"/>
              </a:rPr>
              <a:t>، </a:t>
            </a:r>
            <a:r>
              <a:rPr lang="fa-IR" b="0" i="0" smtClean="0">
                <a:solidFill>
                  <a:srgbClr val="000000"/>
                </a:solidFill>
                <a:effectLst/>
                <a:latin typeface="B Zar" panose="00000400000000000000" pitchFamily="2" charset="-78"/>
                <a:cs typeface="B Zar" panose="00000400000000000000" pitchFamily="2" charset="-78"/>
              </a:rPr>
              <a:t>2016) و علاقه ای </a:t>
            </a:r>
            <a:r>
              <a:rPr lang="fa-IR" b="0" i="0" smtClean="0">
                <a:solidFill>
                  <a:srgbClr val="000000"/>
                </a:solidFill>
                <a:effectLst/>
                <a:latin typeface="B Zar" panose="00000400000000000000" pitchFamily="2" charset="-78"/>
                <a:cs typeface="B Zar" panose="00000400000000000000" pitchFamily="2" charset="-78"/>
              </a:rPr>
              <a:t>بیشازحد به نزدیکی نشان میدهند. این گرایشها</a:t>
            </a:r>
            <a:r>
              <a:rPr lang="fa-IR" smtClean="0"/>
              <a:t> </a:t>
            </a:r>
            <a:r>
              <a:rPr lang="fa-IR">
                <a:solidFill>
                  <a:srgbClr val="000000"/>
                </a:solidFill>
                <a:latin typeface="B Zar" panose="00000400000000000000" pitchFamily="2" charset="-78"/>
                <a:cs typeface="B Zar" panose="00000400000000000000" pitchFamily="2" charset="-78"/>
              </a:rPr>
              <a:t>منجر </a:t>
            </a:r>
            <a:r>
              <a:rPr lang="fa-IR">
                <a:solidFill>
                  <a:srgbClr val="000000"/>
                </a:solidFill>
                <a:latin typeface="B Zar" panose="00000400000000000000" pitchFamily="2" charset="-78"/>
                <a:cs typeface="B Zar" panose="00000400000000000000" pitchFamily="2" charset="-78"/>
              </a:rPr>
              <a:t>به </a:t>
            </a:r>
            <a:r>
              <a:rPr lang="fa-IR" smtClean="0">
                <a:solidFill>
                  <a:srgbClr val="000000"/>
                </a:solidFill>
                <a:latin typeface="B Zar" panose="00000400000000000000" pitchFamily="2" charset="-78"/>
                <a:cs typeface="B Zar" panose="00000400000000000000" pitchFamily="2" charset="-78"/>
              </a:rPr>
              <a:t>کناره گیری </a:t>
            </a:r>
            <a:r>
              <a:rPr lang="fa-IR">
                <a:solidFill>
                  <a:srgbClr val="000000"/>
                </a:solidFill>
                <a:latin typeface="B Zar" panose="00000400000000000000" pitchFamily="2" charset="-78"/>
                <a:cs typeface="B Zar" panose="00000400000000000000" pitchFamily="2" charset="-78"/>
              </a:rPr>
              <a:t>افراد از رابطه با آنها شده </a:t>
            </a:r>
            <a:r>
              <a:rPr lang="fa-IR">
                <a:solidFill>
                  <a:srgbClr val="000000"/>
                </a:solidFill>
                <a:latin typeface="B Zar" panose="00000400000000000000" pitchFamily="2" charset="-78"/>
                <a:cs typeface="B Zar" panose="00000400000000000000" pitchFamily="2" charset="-78"/>
              </a:rPr>
              <a:t>و </a:t>
            </a:r>
            <a:r>
              <a:rPr lang="fa-IR" smtClean="0">
                <a:solidFill>
                  <a:srgbClr val="000000"/>
                </a:solidFill>
                <a:latin typeface="B Zar" panose="00000400000000000000" pitchFamily="2" charset="-78"/>
                <a:cs typeface="B Zar" panose="00000400000000000000" pitchFamily="2" charset="-78"/>
              </a:rPr>
              <a:t>به این ترتیب</a:t>
            </a:r>
            <a:r>
              <a:rPr lang="fa-IR">
                <a:solidFill>
                  <a:srgbClr val="000000"/>
                </a:solidFill>
                <a:latin typeface="B Zar" panose="00000400000000000000" pitchFamily="2" charset="-78"/>
                <a:cs typeface="B Zar" panose="00000400000000000000" pitchFamily="2" charset="-78"/>
              </a:rPr>
              <a:t>، این باور که نزدیکان برای تأمین نیاز غیرقابل اعتماد هستند </a:t>
            </a:r>
            <a:r>
              <a:rPr lang="fa-IR">
                <a:solidFill>
                  <a:srgbClr val="000000"/>
                </a:solidFill>
                <a:latin typeface="B Zar" panose="00000400000000000000" pitchFamily="2" charset="-78"/>
                <a:cs typeface="B Zar" panose="00000400000000000000" pitchFamily="2" charset="-78"/>
              </a:rPr>
              <a:t>تقویت </a:t>
            </a:r>
            <a:r>
              <a:rPr lang="fa-IR" smtClean="0">
                <a:solidFill>
                  <a:srgbClr val="000000"/>
                </a:solidFill>
                <a:latin typeface="B Zar" panose="00000400000000000000" pitchFamily="2" charset="-78"/>
                <a:cs typeface="B Zar" panose="00000400000000000000" pitchFamily="2" charset="-78"/>
              </a:rPr>
              <a:t>می شود</a:t>
            </a:r>
            <a:r>
              <a:rPr lang="fa-IR">
                <a:solidFill>
                  <a:srgbClr val="000000"/>
                </a:solidFill>
                <a:latin typeface="B Zar" panose="00000400000000000000" pitchFamily="2" charset="-78"/>
                <a:cs typeface="B Zar" panose="00000400000000000000" pitchFamily="2" charset="-78"/>
              </a:rPr>
              <a:t>. </a:t>
            </a:r>
            <a:endParaRPr lang="fa-IR" smtClean="0"/>
          </a:p>
          <a:p>
            <a:pPr algn="just"/>
            <a:r>
              <a:rPr lang="fa-IR" smtClean="0"/>
              <a:t/>
            </a:r>
            <a:br>
              <a:rPr lang="fa-IR" smtClean="0"/>
            </a:br>
            <a:endParaRPr lang="fa-IR"/>
          </a:p>
        </p:txBody>
      </p:sp>
    </p:spTree>
    <p:extLst>
      <p:ext uri="{BB962C8B-B14F-4D97-AF65-F5344CB8AC3E}">
        <p14:creationId xmlns:p14="http://schemas.microsoft.com/office/powerpoint/2010/main" val="41115075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 Zar" panose="00000400000000000000" pitchFamily="2" charset="-78"/>
                <a:cs typeface="B Zar" panose="00000400000000000000" pitchFamily="2" charset="-78"/>
              </a:rPr>
              <a:t>چرا که سازگاری </a:t>
            </a:r>
            <a:r>
              <a:rPr lang="fa-IR" b="0" i="0" smtClean="0">
                <a:solidFill>
                  <a:srgbClr val="000000"/>
                </a:solidFill>
                <a:effectLst/>
                <a:latin typeface="B Zar" panose="00000400000000000000" pitchFamily="2" charset="-78"/>
                <a:cs typeface="B Zar" panose="00000400000000000000" pitchFamily="2" charset="-78"/>
              </a:rPr>
              <a:t>اجتماعی مستلزم توانایی کنترل و مدیریت صحیح هیجانها </a:t>
            </a:r>
            <a:r>
              <a:rPr lang="fa-IR" b="0" i="0" smtClean="0">
                <a:solidFill>
                  <a:srgbClr val="000000"/>
                </a:solidFill>
                <a:effectLst/>
                <a:latin typeface="B Zar" panose="00000400000000000000" pitchFamily="2" charset="-78"/>
                <a:cs typeface="B Zar" panose="00000400000000000000" pitchFamily="2" charset="-78"/>
              </a:rPr>
              <a:t>است. افراد با دلبستگی </a:t>
            </a:r>
            <a:r>
              <a:rPr lang="fa-IR" b="0" i="0" smtClean="0">
                <a:solidFill>
                  <a:srgbClr val="000000"/>
                </a:solidFill>
                <a:effectLst/>
                <a:latin typeface="B Zar" panose="00000400000000000000" pitchFamily="2" charset="-78"/>
                <a:cs typeface="B Zar" panose="00000400000000000000" pitchFamily="2" charset="-78"/>
              </a:rPr>
              <a:t>دوسوگرا دارای حساسیتی بیشازحد نسبت به </a:t>
            </a:r>
            <a:r>
              <a:rPr lang="fa-IR" b="0" i="0" smtClean="0">
                <a:solidFill>
                  <a:srgbClr val="000000"/>
                </a:solidFill>
                <a:effectLst/>
                <a:latin typeface="B Zar" panose="00000400000000000000" pitchFamily="2" charset="-78"/>
                <a:cs typeface="B Zar" panose="00000400000000000000" pitchFamily="2" charset="-78"/>
              </a:rPr>
              <a:t>عواطف منفی</a:t>
            </a:r>
            <a:r>
              <a:rPr lang="fa-IR" b="0" i="0" smtClean="0">
                <a:solidFill>
                  <a:srgbClr val="000000"/>
                </a:solidFill>
                <a:effectLst/>
                <a:latin typeface="B Zar" panose="00000400000000000000" pitchFamily="2" charset="-78"/>
                <a:cs typeface="B Zar" panose="00000400000000000000" pitchFamily="2" charset="-78"/>
              </a:rPr>
              <a:t>، طرد و رها شدن از جانب دیگران هستند. آنها خود را لایق توجه </a:t>
            </a:r>
            <a:r>
              <a:rPr lang="fa-IR" b="0" i="0" smtClean="0">
                <a:solidFill>
                  <a:srgbClr val="000000"/>
                </a:solidFill>
                <a:effectLst/>
                <a:latin typeface="B Zar" panose="00000400000000000000" pitchFamily="2" charset="-78"/>
                <a:cs typeface="B Zar" panose="00000400000000000000" pitchFamily="2" charset="-78"/>
              </a:rPr>
              <a:t>و محبت </a:t>
            </a:r>
            <a:r>
              <a:rPr lang="fa-IR" b="0" i="0" smtClean="0">
                <a:solidFill>
                  <a:srgbClr val="000000"/>
                </a:solidFill>
                <a:effectLst/>
                <a:latin typeface="B Zar" panose="00000400000000000000" pitchFamily="2" charset="-78"/>
                <a:cs typeface="B Zar" panose="00000400000000000000" pitchFamily="2" charset="-78"/>
              </a:rPr>
              <a:t>نمیدانند و دارای احساس رضایت کمی در روابط اجتماعی </a:t>
            </a:r>
            <a:r>
              <a:rPr lang="fa-IR" b="0" i="0" smtClean="0">
                <a:solidFill>
                  <a:srgbClr val="000000"/>
                </a:solidFill>
                <a:effectLst/>
                <a:latin typeface="B Zar" panose="00000400000000000000" pitchFamily="2" charset="-78"/>
                <a:cs typeface="B Zar" panose="00000400000000000000" pitchFamily="2" charset="-78"/>
              </a:rPr>
              <a:t>هستند. همچنین </a:t>
            </a:r>
            <a:r>
              <a:rPr lang="fa-IR" b="0" i="0" smtClean="0">
                <a:solidFill>
                  <a:srgbClr val="000000"/>
                </a:solidFill>
                <a:effectLst/>
                <a:latin typeface="B Zar" panose="00000400000000000000" pitchFamily="2" charset="-78"/>
                <a:cs typeface="B Zar" panose="00000400000000000000" pitchFamily="2" charset="-78"/>
              </a:rPr>
              <a:t>این افراد، به دلیل خودمحوری و تمرکز بیشازحد بر خود، </a:t>
            </a:r>
            <a:r>
              <a:rPr lang="fa-IR" b="0" i="0" smtClean="0">
                <a:solidFill>
                  <a:srgbClr val="000000"/>
                </a:solidFill>
                <a:effectLst/>
                <a:latin typeface="B Zar" panose="00000400000000000000" pitchFamily="2" charset="-78"/>
                <a:cs typeface="B Zar" panose="00000400000000000000" pitchFamily="2" charset="-78"/>
              </a:rPr>
              <a:t>از مهارتهای </a:t>
            </a:r>
            <a:r>
              <a:rPr lang="fa-IR" b="0" i="0" smtClean="0">
                <a:solidFill>
                  <a:srgbClr val="000000"/>
                </a:solidFill>
                <a:effectLst/>
                <a:latin typeface="B Zar" panose="00000400000000000000" pitchFamily="2" charset="-78"/>
                <a:cs typeface="B Zar" panose="00000400000000000000" pitchFamily="2" charset="-78"/>
              </a:rPr>
              <a:t>اجتماعی کافی برای برقراری تعاملات اجتماعی </a:t>
            </a:r>
            <a:r>
              <a:rPr lang="fa-IR" b="0" i="0" smtClean="0">
                <a:solidFill>
                  <a:srgbClr val="000000"/>
                </a:solidFill>
                <a:effectLst/>
                <a:latin typeface="B Zar" panose="00000400000000000000" pitchFamily="2" charset="-78"/>
                <a:cs typeface="B Zar" panose="00000400000000000000" pitchFamily="2" charset="-78"/>
              </a:rPr>
              <a:t>برخوردار نیستند </a:t>
            </a:r>
            <a:r>
              <a:rPr lang="fa-IR" b="0" i="0" smtClean="0">
                <a:solidFill>
                  <a:srgbClr val="000000"/>
                </a:solidFill>
                <a:effectLst/>
                <a:latin typeface="B Zar" panose="00000400000000000000" pitchFamily="2" charset="-78"/>
                <a:cs typeface="B Zar" panose="00000400000000000000" pitchFamily="2" charset="-78"/>
              </a:rPr>
              <a:t>و با حساسیتی کمتر و بدون همدلی و کمک مؤثر نسبت به </a:t>
            </a:r>
            <a:r>
              <a:rPr lang="fa-IR" b="0" i="0" smtClean="0">
                <a:solidFill>
                  <a:srgbClr val="000000"/>
                </a:solidFill>
                <a:effectLst/>
                <a:latin typeface="B Zar" panose="00000400000000000000" pitchFamily="2" charset="-78"/>
                <a:cs typeface="B Zar" panose="00000400000000000000" pitchFamily="2" charset="-78"/>
              </a:rPr>
              <a:t>نیازهای دیگران </a:t>
            </a:r>
            <a:r>
              <a:rPr lang="fa-IR" b="0" i="0" smtClean="0">
                <a:solidFill>
                  <a:srgbClr val="000000"/>
                </a:solidFill>
                <a:effectLst/>
                <a:latin typeface="B Zar" panose="00000400000000000000" pitchFamily="2" charset="-78"/>
                <a:cs typeface="B Zar" panose="00000400000000000000" pitchFamily="2" charset="-78"/>
              </a:rPr>
              <a:t>پاسخ میدهند (میکولیسر شاور، </a:t>
            </a:r>
            <a:r>
              <a:rPr lang="fa-IR" b="0" i="0" smtClean="0">
                <a:solidFill>
                  <a:srgbClr val="000000"/>
                </a:solidFill>
                <a:effectLst/>
                <a:latin typeface="B Zar" panose="00000400000000000000" pitchFamily="2" charset="-78"/>
                <a:cs typeface="B Zar" panose="00000400000000000000" pitchFamily="2" charset="-78"/>
              </a:rPr>
              <a:t>2017) و </a:t>
            </a:r>
            <a:r>
              <a:rPr lang="fa-IR" b="0" i="0" smtClean="0">
                <a:solidFill>
                  <a:srgbClr val="000000"/>
                </a:solidFill>
                <a:effectLst/>
                <a:latin typeface="B Zar" panose="00000400000000000000" pitchFamily="2" charset="-78"/>
                <a:cs typeface="B Zar" panose="00000400000000000000" pitchFamily="2" charset="-78"/>
              </a:rPr>
              <a:t>این مسئله نیز منجر </a:t>
            </a:r>
            <a:r>
              <a:rPr lang="fa-IR" b="0" i="0" smtClean="0">
                <a:solidFill>
                  <a:srgbClr val="000000"/>
                </a:solidFill>
                <a:effectLst/>
                <a:latin typeface="B Zar" panose="00000400000000000000" pitchFamily="2" charset="-78"/>
                <a:cs typeface="B Zar" panose="00000400000000000000" pitchFamily="2" charset="-78"/>
              </a:rPr>
              <a:t>به کاهش </a:t>
            </a:r>
            <a:r>
              <a:rPr lang="fa-IR" b="0" i="0" smtClean="0">
                <a:solidFill>
                  <a:srgbClr val="000000"/>
                </a:solidFill>
                <a:effectLst/>
                <a:latin typeface="B Zar" panose="00000400000000000000" pitchFamily="2" charset="-78"/>
                <a:cs typeface="B Zar" panose="00000400000000000000" pitchFamily="2" charset="-78"/>
              </a:rPr>
              <a:t>سازگاری اجتماعی در آنها میشود</a:t>
            </a:r>
            <a:r>
              <a:rPr lang="fa-IR" smtClean="0"/>
              <a:t> </a:t>
            </a:r>
            <a:endParaRPr lang="fa-IR" smtClean="0"/>
          </a:p>
          <a:p>
            <a:pPr marL="0" indent="0" algn="just">
              <a:buNone/>
            </a:pPr>
            <a:r>
              <a:rPr lang="fa-IR" smtClean="0"/>
              <a:t/>
            </a:r>
            <a:br>
              <a:rPr lang="fa-IR" smtClean="0"/>
            </a:br>
            <a:endParaRPr lang="fa-IR"/>
          </a:p>
        </p:txBody>
      </p:sp>
    </p:spTree>
    <p:extLst>
      <p:ext uri="{BB962C8B-B14F-4D97-AF65-F5344CB8AC3E}">
        <p14:creationId xmlns:p14="http://schemas.microsoft.com/office/powerpoint/2010/main" val="25875172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0" i="0" smtClean="0">
                <a:solidFill>
                  <a:srgbClr val="000000"/>
                </a:solidFill>
                <a:effectLst/>
                <a:latin typeface="B Zar" panose="00000400000000000000" pitchFamily="2" charset="-78"/>
                <a:cs typeface="B Zar" panose="00000400000000000000" pitchFamily="2" charset="-78"/>
              </a:rPr>
              <a:t>بر اساس دیگر یافته این پژوهش راهبردهای نظمدهی </a:t>
            </a:r>
            <a:r>
              <a:rPr lang="fa-IR" b="0" i="0" smtClean="0">
                <a:solidFill>
                  <a:srgbClr val="000000"/>
                </a:solidFill>
                <a:effectLst/>
                <a:latin typeface="B Zar" panose="00000400000000000000" pitchFamily="2" charset="-78"/>
                <a:cs typeface="B Zar" panose="00000400000000000000" pitchFamily="2" charset="-78"/>
              </a:rPr>
              <a:t>شناختیهیجان سازشیافته </a:t>
            </a:r>
            <a:r>
              <a:rPr lang="fa-IR" b="0" i="0" smtClean="0">
                <a:solidFill>
                  <a:srgbClr val="000000"/>
                </a:solidFill>
                <a:effectLst/>
                <a:latin typeface="B Zar" panose="00000400000000000000" pitchFamily="2" charset="-78"/>
                <a:cs typeface="B Zar" panose="00000400000000000000" pitchFamily="2" charset="-78"/>
              </a:rPr>
              <a:t>بهصورت مثبت و راهبردهای نظمدهی </a:t>
            </a:r>
            <a:r>
              <a:rPr lang="fa-IR" b="0" i="0" smtClean="0">
                <a:solidFill>
                  <a:srgbClr val="000000"/>
                </a:solidFill>
                <a:effectLst/>
                <a:latin typeface="B Zar" panose="00000400000000000000" pitchFamily="2" charset="-78"/>
                <a:cs typeface="B Zar" panose="00000400000000000000" pitchFamily="2" charset="-78"/>
              </a:rPr>
              <a:t>شناختیهیجان سازشنایافته </a:t>
            </a:r>
            <a:r>
              <a:rPr lang="fa-IR" b="0" i="0" smtClean="0">
                <a:solidFill>
                  <a:srgbClr val="000000"/>
                </a:solidFill>
                <a:effectLst/>
                <a:latin typeface="B Zar" panose="00000400000000000000" pitchFamily="2" charset="-78"/>
                <a:cs typeface="B Zar" panose="00000400000000000000" pitchFamily="2" charset="-78"/>
              </a:rPr>
              <a:t>بهصورت منفی سازگاری اجتماعی را پیشبینی میکنند. </a:t>
            </a:r>
            <a:r>
              <a:rPr lang="fa-IR" b="0" i="0" smtClean="0">
                <a:solidFill>
                  <a:srgbClr val="000000"/>
                </a:solidFill>
                <a:effectLst/>
                <a:latin typeface="B Zar" panose="00000400000000000000" pitchFamily="2" charset="-78"/>
                <a:cs typeface="B Zar" panose="00000400000000000000" pitchFamily="2" charset="-78"/>
              </a:rPr>
              <a:t>این یافتهها </a:t>
            </a:r>
            <a:r>
              <a:rPr lang="fa-IR" b="0" i="0" smtClean="0">
                <a:solidFill>
                  <a:srgbClr val="000000"/>
                </a:solidFill>
                <a:effectLst/>
                <a:latin typeface="B Zar" panose="00000400000000000000" pitchFamily="2" charset="-78"/>
                <a:cs typeface="B Zar" panose="00000400000000000000" pitchFamily="2" charset="-78"/>
              </a:rPr>
              <a:t>با پژوهشهای نادر - گروسبویس و مازون </a:t>
            </a:r>
            <a:r>
              <a:rPr lang="fa-IR" b="0" i="0" smtClean="0">
                <a:solidFill>
                  <a:srgbClr val="000000"/>
                </a:solidFill>
                <a:effectLst/>
                <a:latin typeface="B Zar" panose="00000400000000000000" pitchFamily="2" charset="-78"/>
                <a:cs typeface="B Zar" panose="00000400000000000000" pitchFamily="2" charset="-78"/>
              </a:rPr>
              <a:t>(2014) بالزاروتی و همکاران (2016) جزایری </a:t>
            </a:r>
            <a:r>
              <a:rPr lang="fa-IR" b="0" i="0" smtClean="0">
                <a:solidFill>
                  <a:srgbClr val="000000"/>
                </a:solidFill>
                <a:effectLst/>
                <a:latin typeface="B Zar" panose="00000400000000000000" pitchFamily="2" charset="-78"/>
                <a:cs typeface="B Zar" panose="00000400000000000000" pitchFamily="2" charset="-78"/>
              </a:rPr>
              <a:t>و همکاران </a:t>
            </a:r>
            <a:r>
              <a:rPr lang="fa-IR" b="0" i="0" smtClean="0">
                <a:solidFill>
                  <a:srgbClr val="000000"/>
                </a:solidFill>
                <a:effectLst/>
                <a:latin typeface="B Zar" panose="00000400000000000000" pitchFamily="2" charset="-78"/>
                <a:cs typeface="B Zar" panose="00000400000000000000" pitchFamily="2" charset="-78"/>
              </a:rPr>
              <a:t>(2015) همسو </a:t>
            </a:r>
            <a:r>
              <a:rPr lang="fa-IR" b="0" i="0" smtClean="0">
                <a:solidFill>
                  <a:srgbClr val="000000"/>
                </a:solidFill>
                <a:effectLst/>
                <a:latin typeface="B Zar" panose="00000400000000000000" pitchFamily="2" charset="-78"/>
                <a:cs typeface="B Zar" panose="00000400000000000000" pitchFamily="2" charset="-78"/>
              </a:rPr>
              <a:t>است. در تبیین </a:t>
            </a:r>
            <a:r>
              <a:rPr lang="fa-IR" b="0" i="0" smtClean="0">
                <a:solidFill>
                  <a:srgbClr val="000000"/>
                </a:solidFill>
                <a:effectLst/>
                <a:latin typeface="B Zar" panose="00000400000000000000" pitchFamily="2" charset="-78"/>
                <a:cs typeface="B Zar" panose="00000400000000000000" pitchFamily="2" charset="-78"/>
              </a:rPr>
              <a:t>این یافته ها </a:t>
            </a:r>
            <a:r>
              <a:rPr lang="fa-IR" b="0" i="0" smtClean="0">
                <a:solidFill>
                  <a:srgbClr val="000000"/>
                </a:solidFill>
                <a:effectLst/>
                <a:latin typeface="B Zar" panose="00000400000000000000" pitchFamily="2" charset="-78"/>
                <a:cs typeface="B Zar" panose="00000400000000000000" pitchFamily="2" charset="-78"/>
              </a:rPr>
              <a:t>میتوان چنین بیان نمود که </a:t>
            </a:r>
            <a:r>
              <a:rPr lang="fa-IR" b="0" i="0" smtClean="0">
                <a:solidFill>
                  <a:srgbClr val="000000"/>
                </a:solidFill>
                <a:effectLst/>
                <a:latin typeface="B Zar" panose="00000400000000000000" pitchFamily="2" charset="-78"/>
                <a:cs typeface="B Zar" panose="00000400000000000000" pitchFamily="2" charset="-78"/>
              </a:rPr>
              <a:t>نظم دهی </a:t>
            </a:r>
            <a:r>
              <a:rPr lang="fa-IR" b="0" i="0" smtClean="0">
                <a:solidFill>
                  <a:srgbClr val="000000"/>
                </a:solidFill>
                <a:effectLst/>
                <a:latin typeface="B Zar" panose="00000400000000000000" pitchFamily="2" charset="-78"/>
                <a:cs typeface="B Zar" panose="00000400000000000000" pitchFamily="2" charset="-78"/>
              </a:rPr>
              <a:t>هیجان بهعنوان یک </a:t>
            </a:r>
            <a:r>
              <a:rPr lang="fa-IR" b="0" i="0" smtClean="0">
                <a:solidFill>
                  <a:srgbClr val="000000"/>
                </a:solidFill>
                <a:effectLst/>
                <a:latin typeface="B Zar" panose="00000400000000000000" pitchFamily="2" charset="-78"/>
                <a:cs typeface="B Zar" panose="00000400000000000000" pitchFamily="2" charset="-78"/>
              </a:rPr>
              <a:t>فاکتور مهم </a:t>
            </a:r>
            <a:r>
              <a:rPr lang="fa-IR" b="0" i="0" smtClean="0">
                <a:solidFill>
                  <a:srgbClr val="000000"/>
                </a:solidFill>
                <a:effectLst/>
                <a:latin typeface="B Zar" panose="00000400000000000000" pitchFamily="2" charset="-78"/>
                <a:cs typeface="B Zar" panose="00000400000000000000" pitchFamily="2" charset="-78"/>
              </a:rPr>
              <a:t>جهت عملکرد سازگارانه دارای </a:t>
            </a:r>
            <a:r>
              <a:rPr lang="fa-IR" sz="3200" b="0" i="0" smtClean="0">
                <a:solidFill>
                  <a:srgbClr val="FF0000"/>
                </a:solidFill>
                <a:effectLst/>
                <a:latin typeface="B Zar" panose="00000400000000000000" pitchFamily="2" charset="-78"/>
                <a:cs typeface="B Zar" panose="00000400000000000000" pitchFamily="2" charset="-78"/>
              </a:rPr>
              <a:t>سه</a:t>
            </a:r>
            <a:r>
              <a:rPr lang="fa-IR" b="0" i="0" smtClean="0">
                <a:solidFill>
                  <a:srgbClr val="000000"/>
                </a:solidFill>
                <a:effectLst/>
                <a:latin typeface="B Zar" panose="00000400000000000000" pitchFamily="2" charset="-78"/>
                <a:cs typeface="B Zar" panose="00000400000000000000" pitchFamily="2" charset="-78"/>
              </a:rPr>
              <a:t> مهارت اساسی است که </a:t>
            </a:r>
            <a:r>
              <a:rPr lang="fa-IR" b="0" i="0" smtClean="0">
                <a:solidFill>
                  <a:srgbClr val="000000"/>
                </a:solidFill>
                <a:effectLst/>
                <a:latin typeface="B Zar" panose="00000400000000000000" pitchFamily="2" charset="-78"/>
                <a:cs typeface="B Zar" panose="00000400000000000000" pitchFamily="2" charset="-78"/>
              </a:rPr>
              <a:t>عبارتاند از</a:t>
            </a:r>
            <a:r>
              <a:rPr lang="fa-IR" b="0" i="0" smtClean="0">
                <a:solidFill>
                  <a:srgbClr val="000000"/>
                </a:solidFill>
                <a:effectLst/>
                <a:latin typeface="B Zar" panose="00000400000000000000" pitchFamily="2" charset="-78"/>
                <a:cs typeface="B Zar" panose="00000400000000000000" pitchFamily="2" charset="-78"/>
              </a:rPr>
              <a:t>: </a:t>
            </a:r>
            <a:r>
              <a:rPr lang="fa-IR" b="0" i="0" smtClean="0">
                <a:solidFill>
                  <a:srgbClr val="FF0000"/>
                </a:solidFill>
                <a:effectLst/>
                <a:latin typeface="B Zar" panose="00000400000000000000" pitchFamily="2" charset="-78"/>
                <a:cs typeface="B Zar" panose="00000400000000000000" pitchFamily="2" charset="-78"/>
              </a:rPr>
              <a:t>وضوح هیجان</a:t>
            </a:r>
            <a:r>
              <a:rPr lang="fa-IR" b="0" i="0" smtClean="0">
                <a:solidFill>
                  <a:srgbClr val="000000"/>
                </a:solidFill>
                <a:effectLst/>
                <a:latin typeface="B Zar" panose="00000400000000000000" pitchFamily="2" charset="-78"/>
                <a:cs typeface="B Zar" panose="00000400000000000000" pitchFamily="2" charset="-78"/>
              </a:rPr>
              <a:t>، </a:t>
            </a:r>
            <a:r>
              <a:rPr lang="fa-IR" b="0" i="0" smtClean="0">
                <a:solidFill>
                  <a:srgbClr val="00B0F0"/>
                </a:solidFill>
                <a:effectLst/>
                <a:latin typeface="B Zar" panose="00000400000000000000" pitchFamily="2" charset="-78"/>
                <a:cs typeface="B Zar" panose="00000400000000000000" pitchFamily="2" charset="-78"/>
              </a:rPr>
              <a:t>پذیرش هیجان </a:t>
            </a:r>
            <a:r>
              <a:rPr lang="fa-IR" b="0" i="0" smtClean="0">
                <a:solidFill>
                  <a:srgbClr val="000000"/>
                </a:solidFill>
                <a:effectLst/>
                <a:latin typeface="B Zar" panose="00000400000000000000" pitchFamily="2" charset="-78"/>
                <a:cs typeface="B Zar" panose="00000400000000000000" pitchFamily="2" charset="-78"/>
              </a:rPr>
              <a:t>و </a:t>
            </a:r>
            <a:r>
              <a:rPr lang="fa-IR" b="0" i="0" smtClean="0">
                <a:solidFill>
                  <a:srgbClr val="00B050"/>
                </a:solidFill>
                <a:effectLst/>
                <a:latin typeface="B Zar" panose="00000400000000000000" pitchFamily="2" charset="-78"/>
                <a:cs typeface="B Zar" panose="00000400000000000000" pitchFamily="2" charset="-78"/>
              </a:rPr>
              <a:t>توانایی استفاده از </a:t>
            </a:r>
            <a:r>
              <a:rPr lang="fa-IR" b="0" i="0" smtClean="0">
                <a:solidFill>
                  <a:srgbClr val="00B050"/>
                </a:solidFill>
                <a:effectLst/>
                <a:latin typeface="B Zar" panose="00000400000000000000" pitchFamily="2" charset="-78"/>
                <a:cs typeface="B Zar" panose="00000400000000000000" pitchFamily="2" charset="-78"/>
              </a:rPr>
              <a:t>استراتژیهای سازگارانه </a:t>
            </a:r>
            <a:r>
              <a:rPr lang="fa-IR" b="0" i="0" smtClean="0">
                <a:solidFill>
                  <a:srgbClr val="000000"/>
                </a:solidFill>
                <a:effectLst/>
                <a:latin typeface="B Zar" panose="00000400000000000000" pitchFamily="2" charset="-78"/>
                <a:cs typeface="B Zar" panose="00000400000000000000" pitchFamily="2" charset="-78"/>
              </a:rPr>
              <a:t>مدهی </a:t>
            </a:r>
            <a:r>
              <a:rPr lang="fa-IR" b="0" i="0" smtClean="0">
                <a:solidFill>
                  <a:srgbClr val="000000"/>
                </a:solidFill>
                <a:effectLst/>
                <a:latin typeface="B Zar" panose="00000400000000000000" pitchFamily="2" charset="-78"/>
                <a:cs typeface="B Zar" panose="00000400000000000000" pitchFamily="2" charset="-78"/>
              </a:rPr>
              <a:t>هیجان است (رابرتون، </a:t>
            </a:r>
            <a:r>
              <a:rPr lang="fa-IR" b="0" i="0" smtClean="0">
                <a:solidFill>
                  <a:srgbClr val="000000"/>
                </a:solidFill>
                <a:effectLst/>
                <a:latin typeface="B Zar" panose="00000400000000000000" pitchFamily="2" charset="-78"/>
                <a:cs typeface="B Zar" panose="00000400000000000000" pitchFamily="2" charset="-78"/>
              </a:rPr>
              <a:t>2012) </a:t>
            </a:r>
            <a:r>
              <a:rPr lang="fa-IR" smtClean="0"/>
              <a:t> </a:t>
            </a:r>
          </a:p>
          <a:p>
            <a:pPr algn="just"/>
            <a:r>
              <a:rPr lang="fa-IR" smtClean="0"/>
              <a:t/>
            </a:r>
            <a:br>
              <a:rPr lang="fa-IR" smtClean="0"/>
            </a:br>
            <a:endParaRPr lang="fa-IR"/>
          </a:p>
        </p:txBody>
      </p:sp>
      <p:pic>
        <p:nvPicPr>
          <p:cNvPr id="4" name="Picture 3"/>
          <p:cNvPicPr>
            <a:picLocks noChangeAspect="1"/>
          </p:cNvPicPr>
          <p:nvPr/>
        </p:nvPicPr>
        <p:blipFill>
          <a:blip r:embed="rId2"/>
          <a:stretch>
            <a:fillRect/>
          </a:stretch>
        </p:blipFill>
        <p:spPr>
          <a:xfrm>
            <a:off x="1741591" y="4676931"/>
            <a:ext cx="1877283" cy="1877283"/>
          </a:xfrm>
          <a:prstGeom prst="rect">
            <a:avLst/>
          </a:prstGeom>
        </p:spPr>
      </p:pic>
    </p:spTree>
    <p:extLst>
      <p:ext uri="{BB962C8B-B14F-4D97-AF65-F5344CB8AC3E}">
        <p14:creationId xmlns:p14="http://schemas.microsoft.com/office/powerpoint/2010/main" val="103564982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 Zar" panose="00000400000000000000" pitchFamily="2" charset="-78"/>
                <a:cs typeface="B Zar" panose="00000400000000000000" pitchFamily="2" charset="-78"/>
              </a:rPr>
              <a:t>این سه مهارت </a:t>
            </a:r>
            <a:r>
              <a:rPr lang="fa-IR" b="0" i="0" smtClean="0">
                <a:solidFill>
                  <a:srgbClr val="000000"/>
                </a:solidFill>
                <a:effectLst/>
                <a:latin typeface="B Zar" panose="00000400000000000000" pitchFamily="2" charset="-78"/>
                <a:cs typeface="B Zar" panose="00000400000000000000" pitchFamily="2" charset="-78"/>
              </a:rPr>
              <a:t>میتوانند توانایی </a:t>
            </a:r>
            <a:r>
              <a:rPr lang="fa-IR" b="0" i="0" smtClean="0">
                <a:solidFill>
                  <a:srgbClr val="000000"/>
                </a:solidFill>
                <a:effectLst/>
                <a:latin typeface="B Zar" panose="00000400000000000000" pitchFamily="2" charset="-78"/>
                <a:cs typeface="B Zar" panose="00000400000000000000" pitchFamily="2" charset="-78"/>
              </a:rPr>
              <a:t>فرد را در استفاده از راهبردهای سازشیافته </a:t>
            </a:r>
            <a:r>
              <a:rPr lang="fa-IR" b="0" i="0" smtClean="0">
                <a:solidFill>
                  <a:srgbClr val="000000"/>
                </a:solidFill>
                <a:effectLst/>
                <a:latin typeface="B Zar" panose="00000400000000000000" pitchFamily="2" charset="-78"/>
                <a:cs typeface="B Zar" panose="00000400000000000000" pitchFamily="2" charset="-78"/>
              </a:rPr>
              <a:t>نظمدهیشناختیهیجان افزایش </a:t>
            </a:r>
            <a:r>
              <a:rPr lang="fa-IR" b="0" i="0" smtClean="0">
                <a:solidFill>
                  <a:srgbClr val="000000"/>
                </a:solidFill>
                <a:effectLst/>
                <a:latin typeface="B Zar" panose="00000400000000000000" pitchFamily="2" charset="-78"/>
                <a:cs typeface="B Zar" panose="00000400000000000000" pitchFamily="2" charset="-78"/>
              </a:rPr>
              <a:t>داده و منجر به مهار رفتارهای تکانشی و تطبیق رفتار، متناسب </a:t>
            </a:r>
            <a:r>
              <a:rPr lang="fa-IR" b="0" i="0" smtClean="0">
                <a:solidFill>
                  <a:srgbClr val="000000"/>
                </a:solidFill>
                <a:effectLst/>
                <a:latin typeface="B Zar" panose="00000400000000000000" pitchFamily="2" charset="-78"/>
                <a:cs typeface="B Zar" panose="00000400000000000000" pitchFamily="2" charset="-78"/>
              </a:rPr>
              <a:t>با هدفهای </a:t>
            </a:r>
            <a:r>
              <a:rPr lang="fa-IR" b="0" i="0" smtClean="0">
                <a:solidFill>
                  <a:srgbClr val="000000"/>
                </a:solidFill>
                <a:effectLst/>
                <a:latin typeface="B Zar" panose="00000400000000000000" pitchFamily="2" charset="-78"/>
                <a:cs typeface="B Zar" panose="00000400000000000000" pitchFamily="2" charset="-78"/>
              </a:rPr>
              <a:t>شخصی شوند. بهاینترتیب افراد میتوانند در </a:t>
            </a:r>
            <a:r>
              <a:rPr lang="fa-IR" b="0" i="0" smtClean="0">
                <a:solidFill>
                  <a:srgbClr val="000000"/>
                </a:solidFill>
                <a:effectLst/>
                <a:latin typeface="B Zar" panose="00000400000000000000" pitchFamily="2" charset="-78"/>
                <a:cs typeface="B Zar" panose="00000400000000000000" pitchFamily="2" charset="-78"/>
              </a:rPr>
              <a:t>موقعیتهای مختلف </a:t>
            </a:r>
            <a:r>
              <a:rPr lang="fa-IR" b="0" i="0" smtClean="0">
                <a:solidFill>
                  <a:srgbClr val="000000"/>
                </a:solidFill>
                <a:effectLst/>
                <a:latin typeface="B Zar" panose="00000400000000000000" pitchFamily="2" charset="-78"/>
                <a:cs typeface="B Zar" panose="00000400000000000000" pitchFamily="2" charset="-78"/>
              </a:rPr>
              <a:t>بهصورت انعطافپذیر عمل نموده و سازگاری اجتماعی خود </a:t>
            </a:r>
            <a:r>
              <a:rPr lang="fa-IR" b="0" i="0" smtClean="0">
                <a:solidFill>
                  <a:srgbClr val="000000"/>
                </a:solidFill>
                <a:effectLst/>
                <a:latin typeface="B Zar" panose="00000400000000000000" pitchFamily="2" charset="-78"/>
                <a:cs typeface="B Zar" panose="00000400000000000000" pitchFamily="2" charset="-78"/>
              </a:rPr>
              <a:t>را افزایش </a:t>
            </a:r>
            <a:r>
              <a:rPr lang="fa-IR" b="0" i="0" smtClean="0">
                <a:solidFill>
                  <a:srgbClr val="000000"/>
                </a:solidFill>
                <a:effectLst/>
                <a:latin typeface="B Zar" panose="00000400000000000000" pitchFamily="2" charset="-78"/>
                <a:cs typeface="B Zar" panose="00000400000000000000" pitchFamily="2" charset="-78"/>
              </a:rPr>
              <a:t>دهند. استفاده از راهبردهای سازشیافته نظمدهیشناختی هیجان </a:t>
            </a:r>
            <a:r>
              <a:rPr lang="fa-IR" b="0" i="0" smtClean="0">
                <a:solidFill>
                  <a:srgbClr val="000000"/>
                </a:solidFill>
                <a:effectLst/>
                <a:latin typeface="B Zar" panose="00000400000000000000" pitchFamily="2" charset="-78"/>
                <a:cs typeface="B Zar" panose="00000400000000000000" pitchFamily="2" charset="-78"/>
              </a:rPr>
              <a:t>به افراد </a:t>
            </a:r>
            <a:r>
              <a:rPr lang="fa-IR" b="0" i="0" smtClean="0">
                <a:solidFill>
                  <a:srgbClr val="000000"/>
                </a:solidFill>
                <a:effectLst/>
                <a:latin typeface="B Zar" panose="00000400000000000000" pitchFamily="2" charset="-78"/>
                <a:cs typeface="B Zar" panose="00000400000000000000" pitchFamily="2" charset="-78"/>
              </a:rPr>
              <a:t>کمک میکند تا برای شناخت هیجانهای خود از ادراک و </a:t>
            </a:r>
            <a:r>
              <a:rPr lang="fa-IR" b="0" i="0" smtClean="0">
                <a:solidFill>
                  <a:srgbClr val="000000"/>
                </a:solidFill>
                <a:effectLst/>
                <a:latin typeface="B Zar" panose="00000400000000000000" pitchFamily="2" charset="-78"/>
                <a:cs typeface="B Zar" panose="00000400000000000000" pitchFamily="2" charset="-78"/>
              </a:rPr>
              <a:t>توان بیشتری </a:t>
            </a:r>
            <a:r>
              <a:rPr lang="fa-IR" b="0" i="0" smtClean="0">
                <a:solidFill>
                  <a:srgbClr val="000000"/>
                </a:solidFill>
                <a:effectLst/>
                <a:latin typeface="B Zar" panose="00000400000000000000" pitchFamily="2" charset="-78"/>
                <a:cs typeface="B Zar" panose="00000400000000000000" pitchFamily="2" charset="-78"/>
              </a:rPr>
              <a:t>برخوردار شوند</a:t>
            </a:r>
            <a:r>
              <a:rPr lang="fa-IR" b="0" i="0" smtClean="0">
                <a:solidFill>
                  <a:srgbClr val="000000"/>
                </a:solidFill>
                <a:effectLst/>
                <a:latin typeface="B Zar" panose="00000400000000000000" pitchFamily="2" charset="-78"/>
                <a:cs typeface="B Zar" panose="00000400000000000000" pitchFamily="2" charset="-78"/>
              </a:rPr>
              <a:t>.</a:t>
            </a:r>
            <a:r>
              <a:rPr lang="fa-IR" smtClean="0"/>
              <a:t/>
            </a:r>
            <a:br>
              <a:rPr lang="fa-IR" smtClean="0"/>
            </a:br>
            <a:endParaRPr lang="fa-IR"/>
          </a:p>
        </p:txBody>
      </p:sp>
    </p:spTree>
    <p:extLst>
      <p:ext uri="{BB962C8B-B14F-4D97-AF65-F5344CB8AC3E}">
        <p14:creationId xmlns:p14="http://schemas.microsoft.com/office/powerpoint/2010/main" val="107409360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srgbClr val="000000"/>
                </a:solidFill>
                <a:latin typeface="B Zar" panose="00000400000000000000" pitchFamily="2" charset="-78"/>
                <a:cs typeface="B Zar" panose="00000400000000000000" pitchFamily="2" charset="-78"/>
              </a:rPr>
              <a:t> بهاینترتیب افراد میتوانند احساسات خود را متناسب با موقعیت ابراز نموده و احتمال بروز پرخاشگری در روابط اجتماعی را کاهش دهند (پادری، مچنین استفاده از این راهبردها منجر به افزایش همدلی و بررسی ابعاد مختلف یک مسئله میشود، چرا که </a:t>
            </a:r>
            <a:r>
              <a:rPr lang="fa-IR">
                <a:solidFill>
                  <a:srgbClr val="000000"/>
                </a:solidFill>
                <a:latin typeface="B Zar" panose="00000400000000000000" pitchFamily="2" charset="-78"/>
                <a:cs typeface="B Zar" panose="00000400000000000000" pitchFamily="2" charset="-78"/>
              </a:rPr>
              <a:t>راهبردهای </a:t>
            </a:r>
            <a:r>
              <a:rPr lang="fa-IR" smtClean="0">
                <a:solidFill>
                  <a:srgbClr val="000000"/>
                </a:solidFill>
                <a:latin typeface="B Zar" panose="00000400000000000000" pitchFamily="2" charset="-78"/>
                <a:cs typeface="B Zar" panose="00000400000000000000" pitchFamily="2" charset="-78"/>
              </a:rPr>
              <a:t>سازش یافته </a:t>
            </a:r>
            <a:r>
              <a:rPr lang="fa-IR">
                <a:solidFill>
                  <a:srgbClr val="000000"/>
                </a:solidFill>
                <a:latin typeface="B Zar" panose="00000400000000000000" pitchFamily="2" charset="-78"/>
                <a:cs typeface="B Zar" panose="00000400000000000000" pitchFamily="2" charset="-78"/>
              </a:rPr>
              <a:t>نظمدهی هیجان به فرد کمک میکنند تا تفسیر مثبتی از واقعه پیشرو داشته باشد. این موضوع باعث میشود تا در</a:t>
            </a:r>
            <a:r>
              <a:rPr lang="fa-IR">
                <a:solidFill>
                  <a:prstClr val="black"/>
                </a:solidFill>
              </a:rPr>
              <a:t> </a:t>
            </a:r>
            <a:r>
              <a:rPr lang="fa-IR">
                <a:solidFill>
                  <a:srgbClr val="000000"/>
                </a:solidFill>
                <a:latin typeface="B Zar" panose="00000400000000000000" pitchFamily="2" charset="-78"/>
                <a:cs typeface="B Zar" panose="00000400000000000000" pitchFamily="2" charset="-78"/>
              </a:rPr>
              <a:t>زمانهایی که افراد دارای هیجان منفی هستند اعمال تکانشی و یا ناسازگارانهای را انجام ندهد. </a:t>
            </a:r>
            <a:endParaRPr lang="fa-IR">
              <a:solidFill>
                <a:prstClr val="black"/>
              </a:solidFill>
            </a:endParaRPr>
          </a:p>
          <a:p>
            <a:endParaRPr lang="fa-IR"/>
          </a:p>
        </p:txBody>
      </p:sp>
      <p:sp>
        <p:nvSpPr>
          <p:cNvPr id="4" name="Flowchart: Process 3"/>
          <p:cNvSpPr/>
          <p:nvPr/>
        </p:nvSpPr>
        <p:spPr>
          <a:xfrm>
            <a:off x="4611974" y="4766872"/>
            <a:ext cx="2968052" cy="1244183"/>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latin typeface="B Zar" panose="00000400000000000000" pitchFamily="2" charset="-78"/>
                <a:cs typeface="B Zar" panose="00000400000000000000" pitchFamily="2" charset="-78"/>
              </a:rPr>
              <a:t>راهبردهای سازش یافته نظمدهی هیجان</a:t>
            </a:r>
            <a:endParaRPr lang="fa-IR" sz="2400" b="1">
              <a:solidFill>
                <a:srgbClr val="FF0000"/>
              </a:solidFill>
            </a:endParaRPr>
          </a:p>
        </p:txBody>
      </p:sp>
    </p:spTree>
    <p:extLst>
      <p:ext uri="{BB962C8B-B14F-4D97-AF65-F5344CB8AC3E}">
        <p14:creationId xmlns:p14="http://schemas.microsoft.com/office/powerpoint/2010/main" val="408743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i="0" smtClean="0">
                <a:solidFill>
                  <a:srgbClr val="A42898"/>
                </a:solidFill>
                <a:effectLst/>
                <a:latin typeface="B Zar" panose="00000400000000000000" pitchFamily="2" charset="-78"/>
                <a:cs typeface="B Zar" panose="00000400000000000000" pitchFamily="2" charset="-78"/>
              </a:rPr>
              <a:t>نتیجهگیری: </a:t>
            </a:r>
            <a:endParaRPr lang="fa-IR"/>
          </a:p>
        </p:txBody>
      </p:sp>
      <p:sp>
        <p:nvSpPr>
          <p:cNvPr id="3" name="Content Placeholder 2"/>
          <p:cNvSpPr>
            <a:spLocks noGrp="1"/>
          </p:cNvSpPr>
          <p:nvPr>
            <p:ph idx="1"/>
          </p:nvPr>
        </p:nvSpPr>
        <p:spPr/>
        <p:txBody>
          <a:bodyPr/>
          <a:lstStyle/>
          <a:p>
            <a:r>
              <a:rPr lang="fa-IR" b="0" i="0" smtClean="0">
                <a:solidFill>
                  <a:srgbClr val="000000"/>
                </a:solidFill>
                <a:effectLst/>
                <a:latin typeface="B Zar" panose="00000400000000000000" pitchFamily="2" charset="-78"/>
                <a:cs typeface="B Zar" panose="00000400000000000000" pitchFamily="2" charset="-78"/>
              </a:rPr>
              <a:t>وجود حساسیت و پاسخگویی در مراقبت و هیجانها نقشی اساسی در سازگاری اجتماعی دارند. استفاده از مداخلات مبتنیبرترمیم سبکهای دلبستگی و آموزش راهبردهای سازش یافته نظم دهی شناختی هیجان در ارتقاء سازگاری اجتماعی مؤثر است</a:t>
            </a:r>
            <a:r>
              <a:rPr lang="fa-IR" smtClean="0"/>
              <a:t> </a:t>
            </a:r>
            <a:br>
              <a:rPr lang="fa-IR" smtClean="0"/>
            </a:br>
            <a:endParaRPr lang="fa-IR"/>
          </a:p>
        </p:txBody>
      </p:sp>
    </p:spTree>
    <p:extLst>
      <p:ext uri="{BB962C8B-B14F-4D97-AF65-F5344CB8AC3E}">
        <p14:creationId xmlns:p14="http://schemas.microsoft.com/office/powerpoint/2010/main" val="397688009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 Zar" panose="00000400000000000000" pitchFamily="2" charset="-78"/>
                <a:cs typeface="B Zar" panose="00000400000000000000" pitchFamily="2" charset="-78"/>
              </a:rPr>
              <a:t>علاوه </a:t>
            </a:r>
            <a:r>
              <a:rPr lang="fa-IR" b="0" i="0" smtClean="0">
                <a:solidFill>
                  <a:srgbClr val="000000"/>
                </a:solidFill>
                <a:effectLst/>
                <a:latin typeface="B Zar" panose="00000400000000000000" pitchFamily="2" charset="-78"/>
                <a:cs typeface="B Zar" panose="00000400000000000000" pitchFamily="2" charset="-78"/>
              </a:rPr>
              <a:t>براین استفاده از این راهبردها میتواند سطوح کلی استرس و هیجانهای منفی را کاهش و هیجانهای مثبت </a:t>
            </a:r>
            <a:r>
              <a:rPr lang="fa-IR" b="0" i="0" smtClean="0">
                <a:solidFill>
                  <a:srgbClr val="000000"/>
                </a:solidFill>
                <a:effectLst/>
                <a:latin typeface="B Zar" panose="00000400000000000000" pitchFamily="2" charset="-78"/>
                <a:cs typeface="B Zar" panose="00000400000000000000" pitchFamily="2" charset="-78"/>
              </a:rPr>
              <a:t>مانند شادکامی </a:t>
            </a:r>
            <a:r>
              <a:rPr lang="fa-IR" b="0" i="0" smtClean="0">
                <a:solidFill>
                  <a:srgbClr val="000000"/>
                </a:solidFill>
                <a:effectLst/>
                <a:latin typeface="B Zar" panose="00000400000000000000" pitchFamily="2" charset="-78"/>
                <a:cs typeface="B Zar" panose="00000400000000000000" pitchFamily="2" charset="-78"/>
              </a:rPr>
              <a:t>را افزایش دهند. بهاینترتیب سازگاری اجتماعی افراد در تعاملات اجتماعی ارتقاء مییابد. هنگامیکه افراد در نظمدهی حالات هیجانی خود مشکل داشته باشند عمدتاً این تجارب هیجانی برای آنها غیرقابل تحمل میشود. در این حالت آنها با احتمال بیشتری برای پایان دادن و یا اجتناب از این حالات هیجانی از رفتارهای تکانشی و پرخاشگرانه استفاده میکنند. همچنین عدم مدیریت صحیح هیجانها باعث میشود تا افراد نسبت به واکنشهای دیگران حساس شوند و همین مسئله منجر به افزایش حساسیت میان فردی شده و زمینه بروز اختلاف در ارتباطات بینفردی را افزایش داده و سازگاریاجتماعی را پایین میآورد.</a:t>
            </a:r>
            <a:r>
              <a:rPr lang="fa-IR" smtClean="0"/>
              <a:t> </a:t>
            </a:r>
            <a:endParaRPr lang="fa-IR" smtClean="0"/>
          </a:p>
          <a:p>
            <a:pPr marL="0" indent="0" algn="just">
              <a:buNone/>
            </a:pPr>
            <a:r>
              <a:rPr lang="fa-IR" smtClean="0"/>
              <a:t/>
            </a:r>
            <a:br>
              <a:rPr lang="fa-IR" smtClean="0"/>
            </a:br>
            <a:endParaRPr lang="fa-IR"/>
          </a:p>
        </p:txBody>
      </p:sp>
      <p:sp>
        <p:nvSpPr>
          <p:cNvPr id="4" name="Flowchart: Alternate Process 3"/>
          <p:cNvSpPr/>
          <p:nvPr/>
        </p:nvSpPr>
        <p:spPr>
          <a:xfrm>
            <a:off x="4701915" y="5261548"/>
            <a:ext cx="2788170" cy="1244183"/>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a:solidFill>
                  <a:srgbClr val="FF0000"/>
                </a:solidFill>
                <a:latin typeface="B Zar" panose="00000400000000000000" pitchFamily="2" charset="-78"/>
                <a:cs typeface="B Zar" panose="00000400000000000000" pitchFamily="2" charset="-78"/>
              </a:rPr>
              <a:t>رفتارهای تکانشی و پرخاشگرانه</a:t>
            </a:r>
            <a:endParaRPr lang="fa-IR" sz="2000">
              <a:solidFill>
                <a:srgbClr val="FF0000"/>
              </a:solidFill>
            </a:endParaRPr>
          </a:p>
        </p:txBody>
      </p:sp>
    </p:spTree>
    <p:extLst>
      <p:ext uri="{BB962C8B-B14F-4D97-AF65-F5344CB8AC3E}">
        <p14:creationId xmlns:p14="http://schemas.microsoft.com/office/powerpoint/2010/main" val="51697081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 Zar" panose="00000400000000000000" pitchFamily="2" charset="-78"/>
                <a:cs typeface="B Zar" panose="00000400000000000000" pitchFamily="2" charset="-78"/>
              </a:rPr>
              <a:t>استفاده از راهبردهای سازشنایافته نظمدهیشناختی هیجان نیزتوانایی شناختی لازم برای فکر کردن به عواقب و پیامدهای اعمال تکانشی را از فرد سلب میکند. از سوی دیگر استفاده از راهبردهای </a:t>
            </a:r>
            <a:r>
              <a:rPr lang="fa-IR" b="0" i="0" smtClean="0">
                <a:solidFill>
                  <a:srgbClr val="000000"/>
                </a:solidFill>
                <a:effectLst/>
                <a:latin typeface="B Zar" panose="00000400000000000000" pitchFamily="2" charset="-78"/>
                <a:cs typeface="B Zar" panose="00000400000000000000" pitchFamily="2" charset="-78"/>
              </a:rPr>
              <a:t>سازش نایافته نظم دهی </a:t>
            </a:r>
            <a:r>
              <a:rPr lang="fa-IR" b="0" i="0" smtClean="0">
                <a:solidFill>
                  <a:srgbClr val="000000"/>
                </a:solidFill>
                <a:effectLst/>
                <a:latin typeface="B Zar" panose="00000400000000000000" pitchFamily="2" charset="-78"/>
                <a:cs typeface="B Zar" panose="00000400000000000000" pitchFamily="2" charset="-78"/>
              </a:rPr>
              <a:t>شناختی هیجان باعث میشود تا افراد توانایی حفظ رابطه خود با اطرافیان را نداشته باشند، چرا که انجام رفتارهای تکانشی وعدم مدیریت هیجانها باعث میشود تا افراد تجربه هیجانهای ناخوشایند را خارج از کنترل خود احساس کنند و به همین دلیل از تعاملات سازنده اجتناب نمایند و از راهبردهای </a:t>
            </a:r>
            <a:r>
              <a:rPr lang="fa-IR" b="0" i="0" smtClean="0">
                <a:solidFill>
                  <a:srgbClr val="000000"/>
                </a:solidFill>
                <a:effectLst/>
                <a:latin typeface="B Zar" panose="00000400000000000000" pitchFamily="2" charset="-78"/>
                <a:cs typeface="B Zar" panose="00000400000000000000" pitchFamily="2" charset="-78"/>
              </a:rPr>
              <a:t>مسئله محور </a:t>
            </a:r>
            <a:r>
              <a:rPr lang="fa-IR" b="0" i="0" smtClean="0">
                <a:solidFill>
                  <a:srgbClr val="000000"/>
                </a:solidFill>
                <a:effectLst/>
                <a:latin typeface="B Zar" panose="00000400000000000000" pitchFamily="2" charset="-78"/>
                <a:cs typeface="B Zar" panose="00000400000000000000" pitchFamily="2" charset="-78"/>
              </a:rPr>
              <a:t>استفاده نکنند. </a:t>
            </a:r>
            <a:endParaRPr lang="fa-IR" b="0" i="0" smtClean="0">
              <a:solidFill>
                <a:srgbClr val="000000"/>
              </a:solidFill>
              <a:effectLst/>
              <a:latin typeface="B Zar" panose="00000400000000000000" pitchFamily="2" charset="-78"/>
              <a:cs typeface="B Zar" panose="00000400000000000000" pitchFamily="2" charset="-78"/>
            </a:endParaRPr>
          </a:p>
          <a:p>
            <a:pPr algn="just"/>
            <a:r>
              <a:rPr lang="fa-IR" smtClean="0"/>
              <a:t/>
            </a:r>
            <a:br>
              <a:rPr lang="fa-IR" smtClean="0"/>
            </a:br>
            <a:endParaRPr lang="fa-IR"/>
          </a:p>
        </p:txBody>
      </p:sp>
      <p:sp>
        <p:nvSpPr>
          <p:cNvPr id="4" name="Rectangle 3"/>
          <p:cNvSpPr/>
          <p:nvPr/>
        </p:nvSpPr>
        <p:spPr>
          <a:xfrm>
            <a:off x="3135093" y="4466351"/>
            <a:ext cx="5921813" cy="1754326"/>
          </a:xfrm>
          <a:prstGeom prst="rect">
            <a:avLst/>
          </a:prstGeom>
          <a:noFill/>
        </p:spPr>
        <p:txBody>
          <a:bodyPr wrap="none" lIns="91440" tIns="45720" rIns="91440" bIns="45720">
            <a:spAutoFit/>
          </a:bodyPr>
          <a:lstStyle/>
          <a:p>
            <a:pPr algn="ctr"/>
            <a:r>
              <a:rPr lang="fa-IR" sz="5400" b="1" i="0" cap="none" spc="0" smtClean="0">
                <a:ln w="22225">
                  <a:solidFill>
                    <a:schemeClr val="accent2"/>
                  </a:solidFill>
                  <a:prstDash val="solid"/>
                </a:ln>
                <a:solidFill>
                  <a:schemeClr val="accent2">
                    <a:lumMod val="40000"/>
                    <a:lumOff val="60000"/>
                  </a:schemeClr>
                </a:solidFill>
                <a:effectLst/>
                <a:latin typeface="B Zar" panose="00000400000000000000" pitchFamily="2" charset="-78"/>
                <a:cs typeface="B Zar" panose="00000400000000000000" pitchFamily="2" charset="-78"/>
              </a:rPr>
              <a:t>انجام رفتارهای </a:t>
            </a:r>
            <a:r>
              <a:rPr lang="fa-IR" sz="5400" b="1" i="0" cap="none" spc="0" smtClean="0">
                <a:ln w="22225">
                  <a:solidFill>
                    <a:schemeClr val="accent2"/>
                  </a:solidFill>
                  <a:prstDash val="solid"/>
                </a:ln>
                <a:solidFill>
                  <a:schemeClr val="accent2">
                    <a:lumMod val="40000"/>
                    <a:lumOff val="60000"/>
                  </a:schemeClr>
                </a:solidFill>
                <a:effectLst/>
                <a:latin typeface="B Zar" panose="00000400000000000000" pitchFamily="2" charset="-78"/>
                <a:cs typeface="B Zar" panose="00000400000000000000" pitchFamily="2" charset="-78"/>
              </a:rPr>
              <a:t>تکانشی</a:t>
            </a:r>
          </a:p>
          <a:p>
            <a:pPr algn="ctr"/>
            <a:r>
              <a:rPr lang="fa-IR" sz="5400" b="1" i="0" cap="none" spc="0" smtClean="0">
                <a:ln w="22225">
                  <a:solidFill>
                    <a:schemeClr val="accent2"/>
                  </a:solidFill>
                  <a:prstDash val="solid"/>
                </a:ln>
                <a:solidFill>
                  <a:schemeClr val="accent2">
                    <a:lumMod val="40000"/>
                    <a:lumOff val="60000"/>
                  </a:schemeClr>
                </a:solidFill>
                <a:effectLst/>
                <a:latin typeface="B Zar" panose="00000400000000000000" pitchFamily="2" charset="-78"/>
                <a:cs typeface="B Zar" panose="00000400000000000000" pitchFamily="2" charset="-78"/>
              </a:rPr>
              <a:t> </a:t>
            </a:r>
            <a:r>
              <a:rPr lang="fa-IR" sz="5400" b="1" i="0" cap="none" spc="0" smtClean="0">
                <a:ln w="22225">
                  <a:solidFill>
                    <a:schemeClr val="accent2"/>
                  </a:solidFill>
                  <a:prstDash val="solid"/>
                </a:ln>
                <a:solidFill>
                  <a:schemeClr val="accent2">
                    <a:lumMod val="40000"/>
                    <a:lumOff val="60000"/>
                  </a:schemeClr>
                </a:solidFill>
                <a:effectLst/>
                <a:latin typeface="B Zar" panose="00000400000000000000" pitchFamily="2" charset="-78"/>
                <a:cs typeface="B Zar" panose="00000400000000000000" pitchFamily="2" charset="-78"/>
              </a:rPr>
              <a:t>وعدم مدیریت هیجانها </a:t>
            </a:r>
            <a:endParaRPr lang="fa-IR" sz="5400" b="1" cap="none" spc="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105030181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600">
                <a:solidFill>
                  <a:srgbClr val="000000"/>
                </a:solidFill>
                <a:latin typeface="B Zar" panose="00000400000000000000" pitchFamily="2" charset="-78"/>
                <a:cs typeface="B Zar" panose="00000400000000000000" pitchFamily="2" charset="-78"/>
              </a:rPr>
              <a:t>استفاده از این راهبردها باعث میشود تا افراد نتوانند هیجانهای خود را بهخوبی ابراز کنند و در نتیجه نمیتوانند از حمایت اجتماعی برای تسکین حالات هیجانی منفی خود بهرهمند شوند. بهطورکلی نتایج پژوهش حاضر حاکی از آن است که سبک دلبستگی ایمن از یکسو به دلیل تأثیر مدلهای درونکاری و از سوی دیگر راهبردهای سازشیافته نظمدهی شناختیهیجان، به دلیل ایجاد توانایی مدیریت هیجانها و ابراز متناسب آنها منجر به ارتقاء سازگاریاجتماعی میشوند. پیامدهای نتایج پژوهش حاضر را میتوان در دو سطح نظری و عملی به این شرح مطرح </a:t>
            </a:r>
            <a:r>
              <a:rPr lang="fa-IR" sz="2600">
                <a:solidFill>
                  <a:srgbClr val="000000"/>
                </a:solidFill>
                <a:latin typeface="B Zar" panose="00000400000000000000" pitchFamily="2" charset="-78"/>
                <a:cs typeface="B Zar" panose="00000400000000000000" pitchFamily="2" charset="-78"/>
              </a:rPr>
              <a:t>نمود</a:t>
            </a:r>
            <a:r>
              <a:rPr lang="fa-IR" sz="2600" smtClean="0">
                <a:solidFill>
                  <a:srgbClr val="000000"/>
                </a:solidFill>
                <a:latin typeface="B Zar" panose="00000400000000000000" pitchFamily="2" charset="-78"/>
                <a:cs typeface="B Zar" panose="00000400000000000000" pitchFamily="2" charset="-78"/>
              </a:rPr>
              <a:t>:</a:t>
            </a:r>
            <a:endParaRPr lang="fa-IR"/>
          </a:p>
        </p:txBody>
      </p:sp>
    </p:spTree>
    <p:extLst>
      <p:ext uri="{BB962C8B-B14F-4D97-AF65-F5344CB8AC3E}">
        <p14:creationId xmlns:p14="http://schemas.microsoft.com/office/powerpoint/2010/main" val="252555445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600">
                <a:solidFill>
                  <a:srgbClr val="000000"/>
                </a:solidFill>
                <a:latin typeface="B Zar" panose="00000400000000000000" pitchFamily="2" charset="-78"/>
                <a:cs typeface="B Zar" panose="00000400000000000000" pitchFamily="2" charset="-78"/>
              </a:rPr>
              <a:t>در سطح نظری، نتایج این پژوهش میتواند به شناخت بهتر عوامل مؤثر بر سازگاری اجتماعی کمک نماید</a:t>
            </a:r>
            <a:r>
              <a:rPr lang="fa-IR" sz="2600">
                <a:solidFill>
                  <a:prstClr val="black"/>
                </a:solidFill>
              </a:rPr>
              <a:t> </a:t>
            </a:r>
          </a:p>
          <a:p>
            <a:pPr algn="just"/>
            <a:r>
              <a:rPr lang="fa-IR" b="0" i="0" smtClean="0">
                <a:solidFill>
                  <a:srgbClr val="000000"/>
                </a:solidFill>
                <a:effectLst/>
                <a:latin typeface="B Zar" panose="00000400000000000000" pitchFamily="2" charset="-78"/>
                <a:cs typeface="B Zar" panose="00000400000000000000" pitchFamily="2" charset="-78"/>
              </a:rPr>
              <a:t>در </a:t>
            </a:r>
            <a:r>
              <a:rPr lang="fa-IR" b="0" i="0" smtClean="0">
                <a:solidFill>
                  <a:srgbClr val="000000"/>
                </a:solidFill>
                <a:effectLst/>
                <a:latin typeface="B Zar" panose="00000400000000000000" pitchFamily="2" charset="-78"/>
                <a:cs typeface="B Zar" panose="00000400000000000000" pitchFamily="2" charset="-78"/>
              </a:rPr>
              <a:t>سطح عملی نیز باید توجه نمود که برای ارتقاء سازگاریاجتماعی باید به ترمیم و بهبود سبکهای دلبستگی و آموزش راهبردهای سازشیافته نظمدهی شناختی هیجانی بهطور همزمان پرداخت. ازجمله محدودیتهای پژوهش حاضر</a:t>
            </a:r>
            <a:r>
              <a:rPr lang="fa-IR" smtClean="0"/>
              <a:t> </a:t>
            </a:r>
            <a:r>
              <a:rPr lang="fa-IR">
                <a:solidFill>
                  <a:srgbClr val="000000"/>
                </a:solidFill>
                <a:latin typeface="B Zar" panose="00000400000000000000" pitchFamily="2" charset="-78"/>
                <a:cs typeface="B Zar" panose="00000400000000000000" pitchFamily="2" charset="-78"/>
              </a:rPr>
              <a:t>میتوان به این نکته اشاره کرد که </a:t>
            </a:r>
            <a:r>
              <a:rPr lang="fa-IR">
                <a:solidFill>
                  <a:srgbClr val="FF0000"/>
                </a:solidFill>
                <a:latin typeface="B Zar" panose="00000400000000000000" pitchFamily="2" charset="-78"/>
                <a:cs typeface="B Zar" panose="00000400000000000000" pitchFamily="2" charset="-78"/>
              </a:rPr>
              <a:t>این مطالعه از نوع مقطعی بوده </a:t>
            </a:r>
            <a:r>
              <a:rPr lang="fa-IR">
                <a:solidFill>
                  <a:srgbClr val="000000"/>
                </a:solidFill>
                <a:latin typeface="B Zar" panose="00000400000000000000" pitchFamily="2" charset="-78"/>
                <a:cs typeface="B Zar" panose="00000400000000000000" pitchFamily="2" charset="-78"/>
              </a:rPr>
              <a:t>و ازاینرو، توانایی استنباط رابطه علی میان متغیرها کاهش مییابد</a:t>
            </a:r>
            <a:r>
              <a:rPr lang="fa-IR">
                <a:solidFill>
                  <a:srgbClr val="000000"/>
                </a:solidFill>
                <a:latin typeface="B Zar" panose="00000400000000000000" pitchFamily="2" charset="-78"/>
                <a:cs typeface="B Zar" panose="00000400000000000000" pitchFamily="2" charset="-78"/>
              </a:rPr>
              <a:t>. </a:t>
            </a:r>
            <a:endParaRPr lang="fa-IR" smtClean="0">
              <a:solidFill>
                <a:srgbClr val="000000"/>
              </a:solidFill>
              <a:latin typeface="B Zar" panose="00000400000000000000" pitchFamily="2" charset="-78"/>
              <a:cs typeface="B Zar" panose="00000400000000000000" pitchFamily="2" charset="-78"/>
            </a:endParaRPr>
          </a:p>
          <a:p>
            <a:pPr algn="just"/>
            <a:r>
              <a:rPr lang="fa-IR" smtClean="0"/>
              <a:t/>
            </a:r>
            <a:br>
              <a:rPr lang="fa-IR" smtClean="0"/>
            </a:br>
            <a:endParaRPr lang="fa-IR"/>
          </a:p>
        </p:txBody>
      </p:sp>
    </p:spTree>
    <p:extLst>
      <p:ext uri="{BB962C8B-B14F-4D97-AF65-F5344CB8AC3E}">
        <p14:creationId xmlns:p14="http://schemas.microsoft.com/office/powerpoint/2010/main" val="298436316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0" i="0" smtClean="0">
                <a:solidFill>
                  <a:srgbClr val="000000"/>
                </a:solidFill>
                <a:effectLst/>
                <a:latin typeface="B Zar" panose="00000400000000000000" pitchFamily="2" charset="-78"/>
                <a:cs typeface="B Zar" panose="00000400000000000000" pitchFamily="2" charset="-78"/>
              </a:rPr>
              <a:t>همچنین </a:t>
            </a:r>
            <a:r>
              <a:rPr lang="fa-IR" b="0" i="0" smtClean="0">
                <a:solidFill>
                  <a:srgbClr val="000000"/>
                </a:solidFill>
                <a:effectLst/>
                <a:latin typeface="B Zar" panose="00000400000000000000" pitchFamily="2" charset="-78"/>
                <a:cs typeface="B Zar" panose="00000400000000000000" pitchFamily="2" charset="-78"/>
              </a:rPr>
              <a:t>نمونه پژوهش حاضر تنها شامل دانشآموزان دختر در مقطع دبیرستان بود که این موضوع نیز از محدودیتهای این پژوهش بوده و قابلیت تعمیم نتایج را کاهش میدهد. </a:t>
            </a:r>
            <a:r>
              <a:rPr lang="fa-IR" b="0" i="0" smtClean="0">
                <a:solidFill>
                  <a:srgbClr val="FF0000"/>
                </a:solidFill>
                <a:effectLst/>
                <a:latin typeface="B Zar" panose="00000400000000000000" pitchFamily="2" charset="-78"/>
                <a:cs typeface="B Zar" panose="00000400000000000000" pitchFamily="2" charset="-78"/>
              </a:rPr>
              <a:t>پیشنهاد میشود </a:t>
            </a:r>
            <a:r>
              <a:rPr lang="fa-IR" b="0" i="0" smtClean="0">
                <a:solidFill>
                  <a:srgbClr val="000000"/>
                </a:solidFill>
                <a:effectLst/>
                <a:latin typeface="B Zar" panose="00000400000000000000" pitchFamily="2" charset="-78"/>
                <a:cs typeface="B Zar" panose="00000400000000000000" pitchFamily="2" charset="-78"/>
              </a:rPr>
              <a:t>در مطالعات بعدی از </a:t>
            </a:r>
            <a:r>
              <a:rPr lang="fa-IR" b="0" i="0" smtClean="0">
                <a:solidFill>
                  <a:srgbClr val="000000"/>
                </a:solidFill>
                <a:effectLst/>
                <a:latin typeface="B Zar" panose="00000400000000000000" pitchFamily="2" charset="-78"/>
                <a:cs typeface="B Zar" panose="00000400000000000000" pitchFamily="2" charset="-78"/>
              </a:rPr>
              <a:t>نمونه های </a:t>
            </a:r>
            <a:r>
              <a:rPr lang="fa-IR" b="0" i="0" smtClean="0">
                <a:solidFill>
                  <a:srgbClr val="000000"/>
                </a:solidFill>
                <a:effectLst/>
                <a:latin typeface="B Zar" panose="00000400000000000000" pitchFamily="2" charset="-78"/>
                <a:cs typeface="B Zar" panose="00000400000000000000" pitchFamily="2" charset="-78"/>
              </a:rPr>
              <a:t>غیر </a:t>
            </a:r>
            <a:r>
              <a:rPr lang="fa-IR" b="0" i="0" smtClean="0">
                <a:solidFill>
                  <a:srgbClr val="000000"/>
                </a:solidFill>
                <a:effectLst/>
                <a:latin typeface="B Zar" panose="00000400000000000000" pitchFamily="2" charset="-78"/>
                <a:cs typeface="B Zar" panose="00000400000000000000" pitchFamily="2" charset="-78"/>
              </a:rPr>
              <a:t>دانش آموز </a:t>
            </a:r>
            <a:r>
              <a:rPr lang="fa-IR" b="0" i="0" smtClean="0">
                <a:solidFill>
                  <a:srgbClr val="000000"/>
                </a:solidFill>
                <a:effectLst/>
                <a:latin typeface="B Zar" panose="00000400000000000000" pitchFamily="2" charset="-78"/>
                <a:cs typeface="B Zar" panose="00000400000000000000" pitchFamily="2" charset="-78"/>
              </a:rPr>
              <a:t>استفادهشده و با درنظر گرفتن مقایسه جنسیتی به بررسی عوامل مؤثر بر سازگاری اجتماعی پرداخته شود</a:t>
            </a:r>
            <a:r>
              <a:rPr lang="fa-IR" smtClean="0"/>
              <a:t> </a:t>
            </a:r>
            <a:endParaRPr lang="fa-IR" smtClean="0"/>
          </a:p>
          <a:p>
            <a:pPr marL="0" indent="0" algn="just">
              <a:buNone/>
            </a:pPr>
            <a:r>
              <a:rPr lang="fa-IR" smtClean="0"/>
              <a:t/>
            </a:r>
            <a:br>
              <a:rPr lang="fa-IR" smtClean="0"/>
            </a:br>
            <a:endParaRPr lang="fa-IR"/>
          </a:p>
        </p:txBody>
      </p:sp>
      <p:pic>
        <p:nvPicPr>
          <p:cNvPr id="4" name="Picture 3"/>
          <p:cNvPicPr>
            <a:picLocks noChangeAspect="1"/>
          </p:cNvPicPr>
          <p:nvPr/>
        </p:nvPicPr>
        <p:blipFill>
          <a:blip r:embed="rId2"/>
          <a:stretch>
            <a:fillRect/>
          </a:stretch>
        </p:blipFill>
        <p:spPr>
          <a:xfrm>
            <a:off x="1597467" y="4001294"/>
            <a:ext cx="2581275" cy="1771650"/>
          </a:xfrm>
          <a:prstGeom prst="rect">
            <a:avLst/>
          </a:prstGeom>
        </p:spPr>
      </p:pic>
    </p:spTree>
    <p:extLst>
      <p:ext uri="{BB962C8B-B14F-4D97-AF65-F5344CB8AC3E}">
        <p14:creationId xmlns:p14="http://schemas.microsoft.com/office/powerpoint/2010/main" val="358152943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A42898"/>
                </a:solidFill>
                <a:latin typeface="B Zar" panose="00000400000000000000" pitchFamily="2" charset="-78"/>
                <a:cs typeface="B Zar" panose="00000400000000000000" pitchFamily="2" charset="-78"/>
              </a:rPr>
              <a:t>ملاحضات اخلاقی</a:t>
            </a:r>
            <a:endParaRPr lang="fa-IR"/>
          </a:p>
        </p:txBody>
      </p:sp>
      <p:sp>
        <p:nvSpPr>
          <p:cNvPr id="3" name="Content Placeholder 2"/>
          <p:cNvSpPr>
            <a:spLocks noGrp="1"/>
          </p:cNvSpPr>
          <p:nvPr>
            <p:ph idx="1"/>
          </p:nvPr>
        </p:nvSpPr>
        <p:spPr/>
        <p:txBody>
          <a:bodyPr>
            <a:normAutofit fontScale="85000" lnSpcReduction="20000"/>
          </a:bodyPr>
          <a:lstStyle/>
          <a:p>
            <a:r>
              <a:rPr lang="fa-IR" b="1" i="0" smtClean="0">
                <a:solidFill>
                  <a:srgbClr val="A42898"/>
                </a:solidFill>
                <a:effectLst/>
                <a:latin typeface="B Zar" panose="00000400000000000000" pitchFamily="2" charset="-78"/>
                <a:cs typeface="B Zar" panose="00000400000000000000" pitchFamily="2" charset="-78"/>
              </a:rPr>
              <a:t>پیروی </a:t>
            </a:r>
            <a:r>
              <a:rPr lang="fa-IR" b="1" i="0" smtClean="0">
                <a:solidFill>
                  <a:srgbClr val="A42898"/>
                </a:solidFill>
                <a:effectLst/>
                <a:latin typeface="B Zar" panose="00000400000000000000" pitchFamily="2" charset="-78"/>
                <a:cs typeface="B Zar" panose="00000400000000000000" pitchFamily="2" charset="-78"/>
              </a:rPr>
              <a:t>از ا صول اخلاق پژوهش: </a:t>
            </a:r>
            <a:r>
              <a:rPr lang="fa-IR" b="0" i="0" smtClean="0">
                <a:solidFill>
                  <a:srgbClr val="000000"/>
                </a:solidFill>
                <a:effectLst/>
                <a:latin typeface="B Zar" panose="00000400000000000000" pitchFamily="2" charset="-78"/>
                <a:cs typeface="B Zar" panose="00000400000000000000" pitchFamily="2" charset="-78"/>
              </a:rPr>
              <a:t>این مقاله برگرفته از پایاننامه کار شنا سی ار شد نویسنده اول در رشته روانشناسی بالینی دانشکده روانشناسی و علومتربیتی دانشگاه تهران</a:t>
            </a:r>
            <a:r>
              <a:rPr lang="fa-IR" smtClean="0"/>
              <a:t>  </a:t>
            </a:r>
            <a:r>
              <a:rPr lang="fa-IR" b="0" i="0" smtClean="0">
                <a:solidFill>
                  <a:srgbClr val="000000"/>
                </a:solidFill>
                <a:effectLst/>
                <a:latin typeface="B Zar" panose="00000400000000000000" pitchFamily="2" charset="-78"/>
                <a:cs typeface="B Zar" panose="00000400000000000000" pitchFamily="2" charset="-78"/>
              </a:rPr>
              <a:t>استتت. کمیته ملی اخلاق نیز پس از انجام بررستتیهای لازم کد اخلاق کد به </a:t>
            </a:r>
            <a:r>
              <a:rPr lang="fa-IR" b="0" i="0" smtClean="0">
                <a:solidFill>
                  <a:srgbClr val="000000"/>
                </a:solidFill>
                <a:effectLst/>
                <a:latin typeface="B Zar" panose="00000400000000000000" pitchFamily="2" charset="-78"/>
                <a:cs typeface="B Zar" panose="00000400000000000000" pitchFamily="2" charset="-78"/>
              </a:rPr>
              <a:t>شتتناستته </a:t>
            </a:r>
            <a:r>
              <a:rPr lang="en-US" sz="2400" b="0" i="0" smtClean="0">
                <a:solidFill>
                  <a:srgbClr val="000000"/>
                </a:solidFill>
                <a:effectLst/>
                <a:latin typeface="Times New Roman" panose="02020603050405020304" pitchFamily="18" charset="0"/>
              </a:rPr>
              <a:t>IR.UT.PSYEDU.REC.1398.021</a:t>
            </a:r>
            <a:r>
              <a:rPr lang="fa-IR" b="0" i="0" smtClean="0">
                <a:solidFill>
                  <a:srgbClr val="000000"/>
                </a:solidFill>
                <a:effectLst/>
                <a:latin typeface="B Zar" panose="00000400000000000000" pitchFamily="2" charset="-78"/>
                <a:cs typeface="B Zar" panose="00000400000000000000" pitchFamily="2" charset="-78"/>
              </a:rPr>
              <a:t>را برای پژوهش حاضر صادر کردند.</a:t>
            </a:r>
            <a:br>
              <a:rPr lang="fa-IR" b="0" i="0" smtClean="0">
                <a:solidFill>
                  <a:srgbClr val="000000"/>
                </a:solidFill>
                <a:effectLst/>
                <a:latin typeface="B Zar" panose="00000400000000000000" pitchFamily="2" charset="-78"/>
                <a:cs typeface="B Zar" panose="00000400000000000000" pitchFamily="2" charset="-78"/>
              </a:rPr>
            </a:br>
            <a:r>
              <a:rPr lang="fa-IR" b="1" i="0" smtClean="0">
                <a:solidFill>
                  <a:srgbClr val="A42898"/>
                </a:solidFill>
                <a:effectLst/>
                <a:latin typeface="B Zar" panose="00000400000000000000" pitchFamily="2" charset="-78"/>
                <a:cs typeface="B Zar" panose="00000400000000000000" pitchFamily="2" charset="-78"/>
              </a:rPr>
              <a:t>حامی مالی: </a:t>
            </a:r>
            <a:r>
              <a:rPr lang="fa-IR" b="0" i="0" smtClean="0">
                <a:solidFill>
                  <a:srgbClr val="000000"/>
                </a:solidFill>
                <a:effectLst/>
                <a:latin typeface="B Zar" panose="00000400000000000000" pitchFamily="2" charset="-78"/>
                <a:cs typeface="B Zar" panose="00000400000000000000" pitchFamily="2" charset="-78"/>
              </a:rPr>
              <a:t>این پژوهش در قالب پایاننامه کار شنا سی ار شد و بدون حمایت مالی می باشد.</a:t>
            </a:r>
            <a:br>
              <a:rPr lang="fa-IR" b="0" i="0" smtClean="0">
                <a:solidFill>
                  <a:srgbClr val="000000"/>
                </a:solidFill>
                <a:effectLst/>
                <a:latin typeface="B Zar" panose="00000400000000000000" pitchFamily="2" charset="-78"/>
                <a:cs typeface="B Zar" panose="00000400000000000000" pitchFamily="2" charset="-78"/>
              </a:rPr>
            </a:br>
            <a:endParaRPr lang="fa-IR" b="0" i="0" smtClean="0">
              <a:solidFill>
                <a:srgbClr val="000000"/>
              </a:solidFill>
              <a:effectLst/>
              <a:latin typeface="B Zar" panose="00000400000000000000" pitchFamily="2" charset="-78"/>
              <a:cs typeface="B Zar" panose="00000400000000000000" pitchFamily="2" charset="-78"/>
            </a:endParaRPr>
          </a:p>
          <a:p>
            <a:r>
              <a:rPr lang="fa-IR" b="1" i="0" smtClean="0">
                <a:solidFill>
                  <a:srgbClr val="A42898"/>
                </a:solidFill>
                <a:effectLst/>
                <a:latin typeface="B Zar" panose="00000400000000000000" pitchFamily="2" charset="-78"/>
                <a:cs typeface="B Zar" panose="00000400000000000000" pitchFamily="2" charset="-78"/>
              </a:rPr>
              <a:t>نقش </a:t>
            </a:r>
            <a:r>
              <a:rPr lang="fa-IR" b="1" i="0" smtClean="0">
                <a:solidFill>
                  <a:srgbClr val="A42898"/>
                </a:solidFill>
                <a:effectLst/>
                <a:latin typeface="B Zar" panose="00000400000000000000" pitchFamily="2" charset="-78"/>
                <a:cs typeface="B Zar" panose="00000400000000000000" pitchFamily="2" charset="-78"/>
              </a:rPr>
              <a:t>هر یک از نوی سندگان: </a:t>
            </a:r>
            <a:r>
              <a:rPr lang="fa-IR" b="0" i="0" smtClean="0">
                <a:solidFill>
                  <a:srgbClr val="000000"/>
                </a:solidFill>
                <a:effectLst/>
                <a:latin typeface="B Zar" panose="00000400000000000000" pitchFamily="2" charset="-78"/>
                <a:cs typeface="B Zar" panose="00000400000000000000" pitchFamily="2" charset="-78"/>
              </a:rPr>
              <a:t>نوی سنده اول محقق ا صلی این پژوهش ا ست. نوی سنده دوم استاد راهنما و نویسنده سوم استاد مشاور پایاننامه میباشند.</a:t>
            </a:r>
          </a:p>
          <a:p>
            <a:endParaRPr lang="fa-IR" b="1" i="0" smtClean="0">
              <a:solidFill>
                <a:srgbClr val="A42898"/>
              </a:solidFill>
              <a:effectLst/>
              <a:latin typeface="B Zar" panose="00000400000000000000" pitchFamily="2" charset="-78"/>
              <a:cs typeface="B Zar" panose="00000400000000000000" pitchFamily="2" charset="-78"/>
            </a:endParaRPr>
          </a:p>
          <a:p>
            <a:r>
              <a:rPr lang="fa-IR" b="1" i="0" smtClean="0">
                <a:solidFill>
                  <a:srgbClr val="A42898"/>
                </a:solidFill>
                <a:effectLst/>
                <a:latin typeface="B Zar" panose="00000400000000000000" pitchFamily="2" charset="-78"/>
                <a:cs typeface="B Zar" panose="00000400000000000000" pitchFamily="2" charset="-78"/>
              </a:rPr>
              <a:t>تضاد </a:t>
            </a:r>
            <a:r>
              <a:rPr lang="fa-IR" b="1" i="0" smtClean="0">
                <a:solidFill>
                  <a:srgbClr val="A42898"/>
                </a:solidFill>
                <a:effectLst/>
                <a:latin typeface="B Zar" panose="00000400000000000000" pitchFamily="2" charset="-78"/>
                <a:cs typeface="B Zar" panose="00000400000000000000" pitchFamily="2" charset="-78"/>
              </a:rPr>
              <a:t>منافع</a:t>
            </a:r>
            <a:r>
              <a:rPr lang="fa-IR" b="1" i="0" smtClean="0">
                <a:solidFill>
                  <a:srgbClr val="000000"/>
                </a:solidFill>
                <a:effectLst/>
                <a:latin typeface="B Zar" panose="00000400000000000000" pitchFamily="2" charset="-78"/>
                <a:cs typeface="B Zar" panose="00000400000000000000" pitchFamily="2" charset="-78"/>
              </a:rPr>
              <a:t>: </a:t>
            </a:r>
            <a:r>
              <a:rPr lang="fa-IR" b="0" i="0" smtClean="0">
                <a:solidFill>
                  <a:srgbClr val="000000"/>
                </a:solidFill>
                <a:effectLst/>
                <a:latin typeface="B Zar" panose="00000400000000000000" pitchFamily="2" charset="-78"/>
                <a:cs typeface="B Zar" panose="00000400000000000000" pitchFamily="2" charset="-78"/>
              </a:rPr>
              <a:t>نویسندگان هیچ تضاد منافعی در رابطه با این پژوهش اعلام نمینمایند.</a:t>
            </a:r>
            <a:br>
              <a:rPr lang="fa-IR" b="0" i="0" smtClean="0">
                <a:solidFill>
                  <a:srgbClr val="000000"/>
                </a:solidFill>
                <a:effectLst/>
                <a:latin typeface="B Zar" panose="00000400000000000000" pitchFamily="2" charset="-78"/>
                <a:cs typeface="B Zar" panose="00000400000000000000" pitchFamily="2" charset="-78"/>
              </a:rPr>
            </a:br>
            <a:endParaRPr lang="fa-IR" b="0" i="0" smtClean="0">
              <a:solidFill>
                <a:srgbClr val="000000"/>
              </a:solidFill>
              <a:effectLst/>
              <a:latin typeface="B Zar" panose="00000400000000000000" pitchFamily="2" charset="-78"/>
              <a:cs typeface="B Zar" panose="00000400000000000000" pitchFamily="2" charset="-78"/>
            </a:endParaRPr>
          </a:p>
          <a:p>
            <a:r>
              <a:rPr lang="fa-IR" b="1" i="0" smtClean="0">
                <a:solidFill>
                  <a:srgbClr val="A42898"/>
                </a:solidFill>
                <a:effectLst/>
                <a:latin typeface="B Zar" panose="00000400000000000000" pitchFamily="2" charset="-78"/>
                <a:cs typeface="B Zar" panose="00000400000000000000" pitchFamily="2" charset="-78"/>
              </a:rPr>
              <a:t>تشکر </a:t>
            </a:r>
            <a:r>
              <a:rPr lang="fa-IR" b="1" i="0" smtClean="0">
                <a:solidFill>
                  <a:srgbClr val="A42898"/>
                </a:solidFill>
                <a:effectLst/>
                <a:latin typeface="B Zar" panose="00000400000000000000" pitchFamily="2" charset="-78"/>
                <a:cs typeface="B Zar" panose="00000400000000000000" pitchFamily="2" charset="-78"/>
              </a:rPr>
              <a:t>و قدردانی: </a:t>
            </a:r>
            <a:r>
              <a:rPr lang="fa-IR" b="0" i="0" smtClean="0">
                <a:solidFill>
                  <a:srgbClr val="000000"/>
                </a:solidFill>
                <a:effectLst/>
                <a:latin typeface="B Zar" panose="00000400000000000000" pitchFamily="2" charset="-78"/>
                <a:cs typeface="B Zar" panose="00000400000000000000" pitchFamily="2" charset="-78"/>
              </a:rPr>
              <a:t>بدین و سیله از اساتید بزرگوار راهنما و </a:t>
            </a:r>
            <a:r>
              <a:rPr lang="fa-IR" b="0" i="0" smtClean="0">
                <a:solidFill>
                  <a:srgbClr val="000000"/>
                </a:solidFill>
                <a:effectLst/>
                <a:latin typeface="B Zar" panose="00000400000000000000" pitchFamily="2" charset="-78"/>
                <a:cs typeface="B Zar" panose="00000400000000000000" pitchFamily="2" charset="-78"/>
              </a:rPr>
              <a:t>مشاور </a:t>
            </a:r>
            <a:r>
              <a:rPr lang="fa-IR" b="0" i="0" smtClean="0">
                <a:solidFill>
                  <a:srgbClr val="000000"/>
                </a:solidFill>
                <a:effectLst/>
                <a:latin typeface="B Zar" panose="00000400000000000000" pitchFamily="2" charset="-78"/>
                <a:cs typeface="B Zar" panose="00000400000000000000" pitchFamily="2" charset="-78"/>
              </a:rPr>
              <a:t>این پژوهش و دانش</a:t>
            </a:r>
            <a:br>
              <a:rPr lang="fa-IR" b="0" i="0" smtClean="0">
                <a:solidFill>
                  <a:srgbClr val="000000"/>
                </a:solidFill>
                <a:effectLst/>
                <a:latin typeface="B Zar" panose="00000400000000000000" pitchFamily="2" charset="-78"/>
                <a:cs typeface="B Zar" panose="00000400000000000000" pitchFamily="2" charset="-78"/>
              </a:rPr>
            </a:br>
            <a:r>
              <a:rPr lang="fa-IR" b="0" i="0" smtClean="0">
                <a:solidFill>
                  <a:srgbClr val="000000"/>
                </a:solidFill>
                <a:effectLst/>
                <a:latin typeface="B Zar" panose="00000400000000000000" pitchFamily="2" charset="-78"/>
                <a:cs typeface="B Zar" panose="00000400000000000000" pitchFamily="2" charset="-78"/>
              </a:rPr>
              <a:t>آموزانی که در انجام این پژوهش همکاری نمودند تشکر و قدردانی میشود</a:t>
            </a:r>
            <a:r>
              <a:rPr lang="fa-IR" smtClean="0"/>
              <a:t> </a:t>
            </a:r>
            <a:br>
              <a:rPr lang="fa-IR" smtClean="0"/>
            </a:br>
            <a:endParaRPr lang="fa-IR"/>
          </a:p>
        </p:txBody>
      </p:sp>
    </p:spTree>
    <p:extLst>
      <p:ext uri="{BB962C8B-B14F-4D97-AF65-F5344CB8AC3E}">
        <p14:creationId xmlns:p14="http://schemas.microsoft.com/office/powerpoint/2010/main" val="3114431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A42898"/>
                </a:solidFill>
                <a:latin typeface="B Zar" panose="00000400000000000000" pitchFamily="2" charset="-78"/>
                <a:cs typeface="B Zar" panose="00000400000000000000" pitchFamily="2" charset="-78"/>
              </a:rPr>
              <a:t>مقدمه</a:t>
            </a:r>
            <a:endParaRPr lang="fa-I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 Zar" panose="00000400000000000000" pitchFamily="2" charset="-78"/>
                <a:cs typeface="B Zar" panose="00000400000000000000" pitchFamily="2" charset="-78"/>
              </a:rPr>
              <a:t>نوجوانی </a:t>
            </a:r>
            <a:r>
              <a:rPr lang="fa-IR" b="0" i="0" smtClean="0">
                <a:solidFill>
                  <a:srgbClr val="000000"/>
                </a:solidFill>
                <a:effectLst/>
                <a:latin typeface="B Zar" panose="00000400000000000000" pitchFamily="2" charset="-78"/>
                <a:cs typeface="B Zar" panose="00000400000000000000" pitchFamily="2" charset="-78"/>
              </a:rPr>
              <a:t>دورهای بین کودکی و بزرگسالی است (جارگزار، برناراس، بولی، گارایگردوبیل، </a:t>
            </a:r>
            <a:r>
              <a:rPr lang="fa-IR" b="0" i="0" smtClean="0">
                <a:solidFill>
                  <a:srgbClr val="000000"/>
                </a:solidFill>
                <a:effectLst/>
                <a:latin typeface="B Zar" panose="00000400000000000000" pitchFamily="2" charset="-78"/>
                <a:cs typeface="B Zar" panose="00000400000000000000" pitchFamily="2" charset="-78"/>
              </a:rPr>
              <a:t>2015) و </a:t>
            </a:r>
            <a:r>
              <a:rPr lang="fa-IR" b="0" i="0" smtClean="0">
                <a:solidFill>
                  <a:srgbClr val="000000"/>
                </a:solidFill>
                <a:effectLst/>
                <a:latin typeface="B Zar" panose="00000400000000000000" pitchFamily="2" charset="-78"/>
                <a:cs typeface="B Zar" panose="00000400000000000000" pitchFamily="2" charset="-78"/>
              </a:rPr>
              <a:t>شامل سنین </a:t>
            </a:r>
            <a:r>
              <a:rPr lang="fa-IR" b="0" i="0" smtClean="0">
                <a:solidFill>
                  <a:srgbClr val="000000"/>
                </a:solidFill>
                <a:effectLst/>
                <a:latin typeface="B Zar" panose="00000400000000000000" pitchFamily="2" charset="-78"/>
                <a:cs typeface="B Zar" panose="00000400000000000000" pitchFamily="2" charset="-78"/>
              </a:rPr>
              <a:t>10تا 19سالگی </a:t>
            </a:r>
            <a:r>
              <a:rPr lang="fa-IR" b="0" i="0" smtClean="0">
                <a:solidFill>
                  <a:srgbClr val="000000"/>
                </a:solidFill>
                <a:effectLst/>
                <a:latin typeface="B Zar" panose="00000400000000000000" pitchFamily="2" charset="-78"/>
                <a:cs typeface="B Zar" panose="00000400000000000000" pitchFamily="2" charset="-78"/>
              </a:rPr>
              <a:t>میشود (چارلز، </a:t>
            </a:r>
            <a:r>
              <a:rPr lang="fa-IR" b="0" i="0" smtClean="0">
                <a:solidFill>
                  <a:srgbClr val="000000"/>
                </a:solidFill>
                <a:effectLst/>
                <a:latin typeface="B Zar" panose="00000400000000000000" pitchFamily="2" charset="-78"/>
                <a:cs typeface="B Zar" panose="00000400000000000000" pitchFamily="2" charset="-78"/>
              </a:rPr>
              <a:t>2020.) روانشناسان </a:t>
            </a:r>
            <a:r>
              <a:rPr lang="fa-IR" b="0" i="0" smtClean="0">
                <a:solidFill>
                  <a:srgbClr val="000000"/>
                </a:solidFill>
                <a:effectLst/>
                <a:latin typeface="B Zar" panose="00000400000000000000" pitchFamily="2" charset="-78"/>
                <a:cs typeface="B Zar" panose="00000400000000000000" pitchFamily="2" charset="-78"/>
              </a:rPr>
              <a:t>این دوره را بهعنوان مرحلهای حساس در زمینه رشد شناختی و </a:t>
            </a:r>
            <a:r>
              <a:rPr lang="fa-IR" b="0" i="0" smtClean="0">
                <a:solidFill>
                  <a:srgbClr val="000000"/>
                </a:solidFill>
                <a:effectLst/>
                <a:latin typeface="B Zar" panose="00000400000000000000" pitchFamily="2" charset="-78"/>
                <a:cs typeface="B Zar" panose="00000400000000000000" pitchFamily="2" charset="-78"/>
              </a:rPr>
              <a:t>بلوغ اجتماعی </a:t>
            </a:r>
            <a:r>
              <a:rPr lang="fa-IR" b="0" i="0" smtClean="0">
                <a:solidFill>
                  <a:srgbClr val="000000"/>
                </a:solidFill>
                <a:effectLst/>
                <a:latin typeface="B Zar" panose="00000400000000000000" pitchFamily="2" charset="-78"/>
                <a:cs typeface="B Zar" panose="00000400000000000000" pitchFamily="2" charset="-78"/>
              </a:rPr>
              <a:t>در نظر میگیرند. همچنین این دوره مرحلهای حساس در فرآیند تحول انسان است (پاتک، تیواری و پاتل</a:t>
            </a:r>
            <a:r>
              <a:rPr lang="fa-IR" b="0" i="0" smtClean="0">
                <a:solidFill>
                  <a:srgbClr val="000000"/>
                </a:solidFill>
                <a:effectLst/>
                <a:latin typeface="B Zar" panose="00000400000000000000" pitchFamily="2" charset="-78"/>
                <a:cs typeface="B Zar" panose="00000400000000000000" pitchFamily="2" charset="-78"/>
              </a:rPr>
              <a:t>، 2015 )که </a:t>
            </a:r>
            <a:r>
              <a:rPr lang="fa-IR" b="0" i="0" smtClean="0">
                <a:solidFill>
                  <a:srgbClr val="000000"/>
                </a:solidFill>
                <a:effectLst/>
                <a:latin typeface="B Zar" panose="00000400000000000000" pitchFamily="2" charset="-78"/>
                <a:cs typeface="B Zar" panose="00000400000000000000" pitchFamily="2" charset="-78"/>
              </a:rPr>
              <a:t>بهعنوان دوره فشار و استرس (واگلا، </a:t>
            </a:r>
            <a:r>
              <a:rPr lang="fa-IR" b="0" i="0" smtClean="0">
                <a:solidFill>
                  <a:srgbClr val="000000"/>
                </a:solidFill>
                <a:effectLst/>
                <a:latin typeface="B Zar" panose="00000400000000000000" pitchFamily="2" charset="-78"/>
                <a:cs typeface="B Zar" panose="00000400000000000000" pitchFamily="2" charset="-78"/>
              </a:rPr>
              <a:t>2015) شناخته </a:t>
            </a:r>
            <a:r>
              <a:rPr lang="fa-IR" b="0" i="0" smtClean="0">
                <a:solidFill>
                  <a:srgbClr val="000000"/>
                </a:solidFill>
                <a:effectLst/>
                <a:latin typeface="B Zar" panose="00000400000000000000" pitchFamily="2" charset="-78"/>
                <a:cs typeface="B Zar" panose="00000400000000000000" pitchFamily="2" charset="-78"/>
              </a:rPr>
              <a:t>میشود. تغییرات هیجانی (ماسترودوس، </a:t>
            </a:r>
            <a:r>
              <a:rPr lang="fa-IR" b="0" i="0" smtClean="0">
                <a:solidFill>
                  <a:srgbClr val="000000"/>
                </a:solidFill>
                <a:effectLst/>
                <a:latin typeface="B Zar" panose="00000400000000000000" pitchFamily="2" charset="-78"/>
                <a:cs typeface="B Zar" panose="00000400000000000000" pitchFamily="2" charset="-78"/>
              </a:rPr>
              <a:t>2019) در </a:t>
            </a:r>
            <a:r>
              <a:rPr lang="fa-IR" b="0" i="0" smtClean="0">
                <a:solidFill>
                  <a:srgbClr val="000000"/>
                </a:solidFill>
                <a:effectLst/>
                <a:latin typeface="B Zar" panose="00000400000000000000" pitchFamily="2" charset="-78"/>
                <a:cs typeface="B Zar" panose="00000400000000000000" pitchFamily="2" charset="-78"/>
              </a:rPr>
              <a:t>این دوره امکان آسیبپذیری نوجوانان را افزایش میدهند (جارگیزار و همکاران، </a:t>
            </a:r>
            <a:r>
              <a:rPr lang="fa-IR" b="0" i="0" smtClean="0">
                <a:solidFill>
                  <a:srgbClr val="000000"/>
                </a:solidFill>
                <a:effectLst/>
                <a:latin typeface="B Zar" panose="00000400000000000000" pitchFamily="2" charset="-78"/>
                <a:cs typeface="B Zar" panose="00000400000000000000" pitchFamily="2" charset="-78"/>
              </a:rPr>
              <a:t>2018،) را </a:t>
            </a:r>
            <a:r>
              <a:rPr lang="fa-IR" b="0" i="0" smtClean="0">
                <a:solidFill>
                  <a:srgbClr val="000000"/>
                </a:solidFill>
                <a:effectLst/>
                <a:latin typeface="B Zar" panose="00000400000000000000" pitchFamily="2" charset="-78"/>
                <a:cs typeface="B Zar" panose="00000400000000000000" pitchFamily="2" charset="-78"/>
              </a:rPr>
              <a:t>که این تغییرات موقعیتهایی را پیشروی نوجوانان قرار میدهد که میتواند منجر به افزایش ادراک استرس، تجارب منفی و بیثباتی هیجانی شود (مکلاگین، هتزبوهلر، داگلاس و نولن، </a:t>
            </a:r>
            <a:r>
              <a:rPr lang="fa-IR" b="0" i="0" smtClean="0">
                <a:solidFill>
                  <a:srgbClr val="000000"/>
                </a:solidFill>
                <a:effectLst/>
                <a:latin typeface="B Zar" panose="00000400000000000000" pitchFamily="2" charset="-78"/>
                <a:cs typeface="B Zar" panose="00000400000000000000" pitchFamily="2" charset="-78"/>
              </a:rPr>
              <a:t>2011.)</a:t>
            </a:r>
            <a:r>
              <a:rPr lang="fa-IR" smtClean="0"/>
              <a:t> </a:t>
            </a:r>
            <a:r>
              <a:rPr lang="fa-IR" smtClean="0"/>
              <a:t/>
            </a:r>
            <a:br>
              <a:rPr lang="fa-IR" smtClean="0"/>
            </a:br>
            <a:endParaRPr lang="fa-IR"/>
          </a:p>
        </p:txBody>
      </p:sp>
      <p:pic>
        <p:nvPicPr>
          <p:cNvPr id="4" name="Picture 3"/>
          <p:cNvPicPr>
            <a:picLocks noChangeAspect="1"/>
          </p:cNvPicPr>
          <p:nvPr/>
        </p:nvPicPr>
        <p:blipFill>
          <a:blip r:embed="rId2"/>
          <a:stretch>
            <a:fillRect/>
          </a:stretch>
        </p:blipFill>
        <p:spPr>
          <a:xfrm>
            <a:off x="1130976" y="5161534"/>
            <a:ext cx="2914650" cy="1571625"/>
          </a:xfrm>
          <a:prstGeom prst="rect">
            <a:avLst/>
          </a:prstGeom>
        </p:spPr>
      </p:pic>
    </p:spTree>
    <p:extLst>
      <p:ext uri="{BB962C8B-B14F-4D97-AF65-F5344CB8AC3E}">
        <p14:creationId xmlns:p14="http://schemas.microsoft.com/office/powerpoint/2010/main" val="2136901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 Zar" panose="00000400000000000000" pitchFamily="2" charset="-78"/>
                <a:cs typeface="B Zar" panose="00000400000000000000" pitchFamily="2" charset="-78"/>
              </a:rPr>
              <a:t>این امر نیز میتواند سازگاری نوجوانان در تعاملات بینفردی را تحتشعاع قرار دهد. علاوهبراین قوانین اجتماعی و هنجارهای رفتاری تحمیلشده از سوی جامعه، نوجوانان را در مقابل چالشی دشوار برای سازگار شدن با این قواعد قرار میدهد (جویک</a:t>
            </a:r>
            <a:r>
              <a:rPr lang="fa-IR" b="0" i="0" smtClean="0">
                <a:solidFill>
                  <a:srgbClr val="000000"/>
                </a:solidFill>
                <a:effectLst/>
                <a:latin typeface="B Zar" panose="00000400000000000000" pitchFamily="2" charset="-78"/>
                <a:cs typeface="B Zar" panose="00000400000000000000" pitchFamily="2" charset="-78"/>
              </a:rPr>
              <a:t>، 2011 .)</a:t>
            </a:r>
            <a:r>
              <a:rPr lang="fa-IR">
                <a:solidFill>
                  <a:srgbClr val="000000"/>
                </a:solidFill>
                <a:latin typeface="B Zar" panose="00000400000000000000" pitchFamily="2" charset="-78"/>
                <a:cs typeface="B Zar" panose="00000400000000000000" pitchFamily="2" charset="-78"/>
              </a:rPr>
              <a:t> </a:t>
            </a:r>
            <a:r>
              <a:rPr lang="fa-IR" smtClean="0">
                <a:solidFill>
                  <a:srgbClr val="000000"/>
                </a:solidFill>
                <a:latin typeface="B Zar" panose="00000400000000000000" pitchFamily="2" charset="-78"/>
                <a:cs typeface="B Zar" panose="00000400000000000000" pitchFamily="2" charset="-78"/>
              </a:rPr>
              <a:t>نک</a:t>
            </a:r>
            <a:r>
              <a:rPr lang="fa-IR" b="0" i="0" smtClean="0">
                <a:solidFill>
                  <a:srgbClr val="000000"/>
                </a:solidFill>
                <a:effectLst/>
                <a:latin typeface="B Zar" panose="00000400000000000000" pitchFamily="2" charset="-78"/>
                <a:cs typeface="B Zar" panose="00000400000000000000" pitchFamily="2" charset="-78"/>
              </a:rPr>
              <a:t>ته </a:t>
            </a:r>
            <a:r>
              <a:rPr lang="fa-IR" b="0" i="0" smtClean="0">
                <a:solidFill>
                  <a:srgbClr val="000000"/>
                </a:solidFill>
                <a:effectLst/>
                <a:latin typeface="B Zar" panose="00000400000000000000" pitchFamily="2" charset="-78"/>
                <a:cs typeface="B Zar" panose="00000400000000000000" pitchFamily="2" charset="-78"/>
              </a:rPr>
              <a:t>شایان توجه در این زمینه این است که بررسی عوامل مرتبط با سازگاری دختران نوجوان از جایگاه ویژهای برخوردار است. دختران نقش مهمی در سلامت جامعه امروز و آینده کشور دارند و سرمایهگذاری بر روی این گروه و ارتقاء سطح سلامت آنها نیز یکی از مهمترین راهکارها جهت تحقق اهداف سازمانهای بهداشتی محسوب میشود (رافرتی، </a:t>
            </a:r>
            <a:r>
              <a:rPr lang="fa-IR" b="0" i="0" smtClean="0">
                <a:solidFill>
                  <a:srgbClr val="000000"/>
                </a:solidFill>
                <a:effectLst/>
                <a:latin typeface="B Zar" panose="00000400000000000000" pitchFamily="2" charset="-78"/>
                <a:cs typeface="B Zar" panose="00000400000000000000" pitchFamily="2" charset="-78"/>
              </a:rPr>
              <a:t>2014.)</a:t>
            </a:r>
            <a:r>
              <a:rPr lang="fa-IR" smtClean="0">
                <a:solidFill>
                  <a:srgbClr val="000000"/>
                </a:solidFill>
                <a:latin typeface="B Zar" panose="00000400000000000000" pitchFamily="2" charset="-78"/>
                <a:cs typeface="B Zar" panose="00000400000000000000" pitchFamily="2" charset="-78"/>
              </a:rPr>
              <a:t> بن</a:t>
            </a:r>
            <a:r>
              <a:rPr lang="fa-IR" b="0" i="0" smtClean="0">
                <a:solidFill>
                  <a:srgbClr val="000000"/>
                </a:solidFill>
                <a:effectLst/>
                <a:latin typeface="B Zar" panose="00000400000000000000" pitchFamily="2" charset="-78"/>
                <a:cs typeface="B Zar" panose="00000400000000000000" pitchFamily="2" charset="-78"/>
              </a:rPr>
              <a:t>ابراین </a:t>
            </a:r>
            <a:r>
              <a:rPr lang="fa-IR" b="0" i="0" smtClean="0">
                <a:solidFill>
                  <a:srgbClr val="000000"/>
                </a:solidFill>
                <a:effectLst/>
                <a:latin typeface="B Zar" panose="00000400000000000000" pitchFamily="2" charset="-78"/>
                <a:cs typeface="B Zar" panose="00000400000000000000" pitchFamily="2" charset="-78"/>
              </a:rPr>
              <a:t>توجه مضاعف به سازگاری و عملکرد اجتماعی این گروه آسیبپذیر قابل توجیه است</a:t>
            </a:r>
            <a:r>
              <a:rPr lang="fa-IR" smtClean="0"/>
              <a:t> </a:t>
            </a:r>
            <a:endParaRPr lang="fa-IR" smtClean="0"/>
          </a:p>
          <a:p>
            <a:pPr marL="0" indent="0" algn="just">
              <a:buNone/>
            </a:pPr>
            <a:r>
              <a:rPr lang="fa-IR" smtClean="0"/>
              <a:t/>
            </a:r>
            <a:br>
              <a:rPr lang="fa-IR" smtClean="0"/>
            </a:br>
            <a:endParaRPr lang="fa-IR"/>
          </a:p>
        </p:txBody>
      </p:sp>
      <p:sp>
        <p:nvSpPr>
          <p:cNvPr id="4" name="Flowchart: Process 3"/>
          <p:cNvSpPr/>
          <p:nvPr/>
        </p:nvSpPr>
        <p:spPr>
          <a:xfrm>
            <a:off x="4092314" y="5126662"/>
            <a:ext cx="3807501" cy="118523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a:solidFill>
                  <a:srgbClr val="0070C0"/>
                </a:solidFill>
                <a:latin typeface="B Zar" panose="00000400000000000000" pitchFamily="2" charset="-78"/>
                <a:cs typeface="B Zar" panose="00000400000000000000" pitchFamily="2" charset="-78"/>
              </a:rPr>
              <a:t>عوامل مرتبط با سازگاری دختران نوجوان</a:t>
            </a:r>
            <a:endParaRPr lang="fa-IR" sz="2000">
              <a:solidFill>
                <a:srgbClr val="0070C0"/>
              </a:solidFill>
            </a:endParaRPr>
          </a:p>
        </p:txBody>
      </p:sp>
    </p:spTree>
    <p:extLst>
      <p:ext uri="{BB962C8B-B14F-4D97-AF65-F5344CB8AC3E}">
        <p14:creationId xmlns:p14="http://schemas.microsoft.com/office/powerpoint/2010/main" val="815246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0" i="0" smtClean="0">
                <a:solidFill>
                  <a:srgbClr val="000000"/>
                </a:solidFill>
                <a:effectLst/>
                <a:latin typeface="B Zar" panose="00000400000000000000" pitchFamily="2" charset="-78"/>
                <a:cs typeface="B Zar" panose="00000400000000000000" pitchFamily="2" charset="-78"/>
              </a:rPr>
              <a:t>سازگاری ،</a:t>
            </a:r>
            <a:r>
              <a:rPr lang="fa-IR" sz="1400" b="0" i="0" smtClean="0">
                <a:solidFill>
                  <a:srgbClr val="000000"/>
                </a:solidFill>
                <a:effectLst/>
                <a:latin typeface="B Zar" panose="00000400000000000000" pitchFamily="2" charset="-78"/>
                <a:cs typeface="B Zar" panose="00000400000000000000" pitchFamily="2" charset="-78"/>
              </a:rPr>
              <a:t>1</a:t>
            </a:r>
            <a:r>
              <a:rPr lang="fa-IR" b="0" i="0" smtClean="0">
                <a:solidFill>
                  <a:srgbClr val="000000"/>
                </a:solidFill>
                <a:effectLst/>
                <a:latin typeface="B Zar" panose="00000400000000000000" pitchFamily="2" charset="-78"/>
                <a:cs typeface="B Zar" panose="00000400000000000000" pitchFamily="2" charset="-78"/>
              </a:rPr>
              <a:t>بهعنوان مسئله اصلی این دوره زیربنای عملکرد خوب، تسهیلکننده نقشهای اجتماعی و رضایت بیشتر از زندگی است. همچنین سازگاری بهعنوان توانایی فرد برای برآورده نمودن استانداردهای اجتماعی (تانیکاول و پیریا، </a:t>
            </a:r>
            <a:r>
              <a:rPr lang="fa-IR" b="0" i="0" smtClean="0">
                <a:solidFill>
                  <a:srgbClr val="000000"/>
                </a:solidFill>
                <a:effectLst/>
                <a:latin typeface="B Zar" panose="00000400000000000000" pitchFamily="2" charset="-78"/>
                <a:cs typeface="B Zar" panose="00000400000000000000" pitchFamily="2" charset="-78"/>
              </a:rPr>
              <a:t>2016)تعریفشده </a:t>
            </a:r>
            <a:r>
              <a:rPr lang="fa-IR" b="0" i="0" smtClean="0">
                <a:solidFill>
                  <a:srgbClr val="000000"/>
                </a:solidFill>
                <a:effectLst/>
                <a:latin typeface="B Zar" panose="00000400000000000000" pitchFamily="2" charset="-78"/>
                <a:cs typeface="B Zar" panose="00000400000000000000" pitchFamily="2" charset="-78"/>
              </a:rPr>
              <a:t>است. باتوجه به برجستگی ناسازگاری در سنین نوجوانی (کوور و سونی، </a:t>
            </a:r>
            <a:r>
              <a:rPr lang="fa-IR" b="0" i="0" smtClean="0">
                <a:solidFill>
                  <a:srgbClr val="000000"/>
                </a:solidFill>
                <a:effectLst/>
                <a:latin typeface="B Zar" panose="00000400000000000000" pitchFamily="2" charset="-78"/>
                <a:cs typeface="B Zar" panose="00000400000000000000" pitchFamily="2" charset="-78"/>
              </a:rPr>
              <a:t>2018)</a:t>
            </a:r>
            <a:r>
              <a:rPr lang="fa-IR" smtClean="0">
                <a:solidFill>
                  <a:srgbClr val="000000"/>
                </a:solidFill>
                <a:latin typeface="B Zar" panose="00000400000000000000" pitchFamily="2" charset="-78"/>
                <a:cs typeface="B Zar" panose="00000400000000000000" pitchFamily="2" charset="-78"/>
              </a:rPr>
              <a:t> </a:t>
            </a:r>
            <a:r>
              <a:rPr lang="fa-IR" smtClean="0">
                <a:solidFill>
                  <a:srgbClr val="0070C0"/>
                </a:solidFill>
                <a:latin typeface="B Zar" panose="00000400000000000000" pitchFamily="2" charset="-78"/>
                <a:cs typeface="B Zar" panose="00000400000000000000" pitchFamily="2" charset="-78"/>
              </a:rPr>
              <a:t>به</a:t>
            </a:r>
            <a:r>
              <a:rPr lang="fa-IR" b="0" i="0" smtClean="0">
                <a:solidFill>
                  <a:srgbClr val="0070C0"/>
                </a:solidFill>
                <a:effectLst/>
                <a:latin typeface="B Zar" panose="00000400000000000000" pitchFamily="2" charset="-78"/>
                <a:cs typeface="B Zar" panose="00000400000000000000" pitchFamily="2" charset="-78"/>
              </a:rPr>
              <a:t> </a:t>
            </a:r>
            <a:r>
              <a:rPr lang="fa-IR" b="0" i="0" smtClean="0">
                <a:solidFill>
                  <a:srgbClr val="0070C0"/>
                </a:solidFill>
                <a:effectLst/>
                <a:latin typeface="B Zar" panose="00000400000000000000" pitchFamily="2" charset="-78"/>
                <a:cs typeface="B Zar" panose="00000400000000000000" pitchFamily="2" charset="-78"/>
              </a:rPr>
              <a:t>دلیل آنکه مشکلات سازگاری در نوجوانان میتواند علت بسیاری از اختلالات در بزرگسالی باشد </a:t>
            </a:r>
            <a:r>
              <a:rPr lang="fa-IR" b="0" i="0" smtClean="0">
                <a:solidFill>
                  <a:srgbClr val="000000"/>
                </a:solidFill>
                <a:effectLst/>
                <a:latin typeface="B Zar" panose="00000400000000000000" pitchFamily="2" charset="-78"/>
                <a:cs typeface="B Zar" panose="00000400000000000000" pitchFamily="2" charset="-78"/>
              </a:rPr>
              <a:t>مطالعات بسیاری به بررسی عوامل مرتبط با مشکلات سازگاری پرداختهاند (جرارد و بوث، </a:t>
            </a:r>
            <a:r>
              <a:rPr lang="fa-IR" b="0" i="0" smtClean="0">
                <a:solidFill>
                  <a:srgbClr val="000000"/>
                </a:solidFill>
                <a:effectLst/>
                <a:latin typeface="B Zar" panose="00000400000000000000" pitchFamily="2" charset="-78"/>
                <a:cs typeface="B Zar" panose="00000400000000000000" pitchFamily="2" charset="-78"/>
              </a:rPr>
              <a:t>2015.)</a:t>
            </a:r>
            <a:endParaRPr lang="fa-IR" smtClean="0"/>
          </a:p>
          <a:p>
            <a:pPr algn="just"/>
            <a:r>
              <a:rPr lang="fa-IR" smtClean="0"/>
              <a:t/>
            </a:r>
            <a:br>
              <a:rPr lang="fa-IR" smtClean="0"/>
            </a:br>
            <a:endParaRPr lang="fa-IR"/>
          </a:p>
        </p:txBody>
      </p:sp>
    </p:spTree>
    <p:extLst>
      <p:ext uri="{BB962C8B-B14F-4D97-AF65-F5344CB8AC3E}">
        <p14:creationId xmlns:p14="http://schemas.microsoft.com/office/powerpoint/2010/main" val="29254775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269</TotalTime>
  <Words>5303</Words>
  <Application>Microsoft Office PowerPoint</Application>
  <PresentationFormat>Widescreen</PresentationFormat>
  <Paragraphs>152</Paragraphs>
  <Slides>65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65</vt:i4>
      </vt:variant>
    </vt:vector>
  </HeadingPairs>
  <TitlesOfParts>
    <vt:vector size="71" baseType="lpstr">
      <vt:lpstr>Arial</vt:lpstr>
      <vt:lpstr>B Zar</vt:lpstr>
      <vt:lpstr>Calibri</vt:lpstr>
      <vt:lpstr>Calibri Light</vt:lpstr>
      <vt:lpstr>Times New Roman</vt:lpstr>
      <vt:lpstr>Office Theme</vt:lpstr>
      <vt:lpstr>عنوان مقاله:پیشبینی سازگاری اجتماعی براساس سبکهای دلبستگی و راهبردهای نظم دهی شناختی هیجان </vt:lpstr>
      <vt:lpstr>زمینه: </vt:lpstr>
      <vt:lpstr>PowerPoint Presentation</vt:lpstr>
      <vt:lpstr>روش</vt:lpstr>
      <vt:lpstr>PowerPoint Presentation</vt:lpstr>
      <vt:lpstr>نتیجهگیری: </vt:lpstr>
      <vt:lpstr>مقدمه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روش</vt:lpstr>
      <vt:lpstr>PowerPoint Presentation</vt:lpstr>
      <vt:lpstr>PowerPoint Presentation</vt:lpstr>
      <vt:lpstr>PowerPoint Presentation</vt:lpstr>
      <vt:lpstr>ب) ابزار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یافته ها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بحث و نتیجه گیری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ملاحضات اخلاقی</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مقاله:پیشبینی سازگاری اجتماعی براساس سبکهای دلبستگی و راهبردهای نظمدهی شناختی هیجان</dc:title>
  <dc:creator>MaZz!i</dc:creator>
  <cp:lastModifiedBy>MaZz!i</cp:lastModifiedBy>
  <cp:revision>25</cp:revision>
  <dcterms:created xsi:type="dcterms:W3CDTF">2023-02-05T17:29:24Z</dcterms:created>
  <dcterms:modified xsi:type="dcterms:W3CDTF">2023-02-11T09:43:53Z</dcterms:modified>
</cp:coreProperties>
</file>