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7" r:id="rId4"/>
    <p:sldId id="258" r:id="rId5"/>
    <p:sldId id="259" r:id="rId6"/>
    <p:sldId id="260" r:id="rId7"/>
    <p:sldId id="261" r:id="rId8"/>
    <p:sldId id="278" r:id="rId9"/>
    <p:sldId id="262" r:id="rId10"/>
    <p:sldId id="263" r:id="rId11"/>
    <p:sldId id="267" r:id="rId12"/>
    <p:sldId id="264" r:id="rId13"/>
    <p:sldId id="265" r:id="rId14"/>
    <p:sldId id="266" r:id="rId15"/>
    <p:sldId id="268" r:id="rId16"/>
    <p:sldId id="269" r:id="rId17"/>
    <p:sldId id="270" r:id="rId18"/>
    <p:sldId id="271" r:id="rId19"/>
    <p:sldId id="272" r:id="rId20"/>
    <p:sldId id="273" r:id="rId21"/>
    <p:sldId id="274" r:id="rId22"/>
    <p:sldId id="275" r:id="rId23"/>
    <p:sldId id="276" r:id="rId2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197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D16A8CE-25CA-4160-8E65-0F4FC446F79D}"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332276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D16A8CE-25CA-4160-8E65-0F4FC446F79D}"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357412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D16A8CE-25CA-4160-8E65-0F4FC446F79D}"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260264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D16A8CE-25CA-4160-8E65-0F4FC446F79D}"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292928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6A8CE-25CA-4160-8E65-0F4FC446F79D}"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179515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D16A8CE-25CA-4160-8E65-0F4FC446F79D}" type="datetimeFigureOut">
              <a:rPr lang="fa-IR" smtClean="0"/>
              <a:t>07/08/1444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2936716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D16A8CE-25CA-4160-8E65-0F4FC446F79D}" type="datetimeFigureOut">
              <a:rPr lang="fa-IR" smtClean="0"/>
              <a:t>07/08/1444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260429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D16A8CE-25CA-4160-8E65-0F4FC446F79D}" type="datetimeFigureOut">
              <a:rPr lang="fa-IR" smtClean="0"/>
              <a:t>07/08/1444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349286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6A8CE-25CA-4160-8E65-0F4FC446F79D}" type="datetimeFigureOut">
              <a:rPr lang="fa-IR" smtClean="0"/>
              <a:t>07/08/1444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363841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8CE-25CA-4160-8E65-0F4FC446F79D}" type="datetimeFigureOut">
              <a:rPr lang="fa-IR" smtClean="0"/>
              <a:t>07/08/1444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35019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8CE-25CA-4160-8E65-0F4FC446F79D}" type="datetimeFigureOut">
              <a:rPr lang="fa-IR" smtClean="0"/>
              <a:t>07/08/1444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B99A21-3306-40ED-A27D-FA52F16DE512}" type="slidenum">
              <a:rPr lang="fa-IR" smtClean="0"/>
              <a:t>‹#›</a:t>
            </a:fld>
            <a:endParaRPr lang="fa-IR"/>
          </a:p>
        </p:txBody>
      </p:sp>
    </p:spTree>
    <p:extLst>
      <p:ext uri="{BB962C8B-B14F-4D97-AF65-F5344CB8AC3E}">
        <p14:creationId xmlns:p14="http://schemas.microsoft.com/office/powerpoint/2010/main" val="16265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16A8CE-25CA-4160-8E65-0F4FC446F79D}" type="datetimeFigureOut">
              <a:rPr lang="fa-IR" smtClean="0"/>
              <a:t>07/08/1444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B99A21-3306-40ED-A27D-FA52F16DE512}" type="slidenum">
              <a:rPr lang="fa-IR" smtClean="0"/>
              <a:t>‹#›</a:t>
            </a:fld>
            <a:endParaRPr lang="fa-IR"/>
          </a:p>
        </p:txBody>
      </p:sp>
    </p:spTree>
    <p:extLst>
      <p:ext uri="{BB962C8B-B14F-4D97-AF65-F5344CB8AC3E}">
        <p14:creationId xmlns:p14="http://schemas.microsoft.com/office/powerpoint/2010/main" val="797544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a:t>
            </a:r>
            <a:r>
              <a:rPr lang="fa-IR" sz="4400" smtClean="0">
                <a:cs typeface="B Zar" panose="00000400000000000000" pitchFamily="2" charset="-78"/>
              </a:rPr>
              <a:t>: پیشگامان مطالعات مدیریت در غرب- هنری فایول</a:t>
            </a:r>
            <a:endParaRPr lang="fa-IR" sz="4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ترجمه </a:t>
            </a:r>
            <a:r>
              <a:rPr lang="fa-IR" smtClean="0">
                <a:cs typeface="B Zar" panose="00000400000000000000" pitchFamily="2" charset="-78"/>
              </a:rPr>
              <a:t>:حسین رحمان </a:t>
            </a:r>
            <a:r>
              <a:rPr lang="fa-IR" smtClean="0">
                <a:cs typeface="B Zar" panose="00000400000000000000" pitchFamily="2" charset="-78"/>
              </a:rPr>
              <a:t>سرشت</a:t>
            </a: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a:cs typeface="B Zar" panose="00000400000000000000" pitchFamily="2" charset="-78"/>
              </a:rPr>
              <a:t>مطالعات مدیریت 1372 شماره 10 </a:t>
            </a:r>
            <a:r>
              <a:rPr lang="fa-IR">
                <a:cs typeface="B Zar" panose="00000400000000000000" pitchFamily="2" charset="-78"/>
              </a:rPr>
              <a:t>و </a:t>
            </a:r>
            <a:r>
              <a:rPr lang="fa-IR" smtClean="0">
                <a:cs typeface="B Zar" panose="00000400000000000000" pitchFamily="2" charset="-78"/>
              </a:rPr>
              <a:t>11صص 190-183</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14740" y="4240615"/>
            <a:ext cx="2444370" cy="2444370"/>
          </a:xfrm>
          <a:prstGeom prst="rect">
            <a:avLst/>
          </a:prstGeom>
        </p:spPr>
      </p:pic>
      <p:sp>
        <p:nvSpPr>
          <p:cNvPr id="5" name="TextBox 4"/>
          <p:cNvSpPr txBox="1"/>
          <p:nvPr/>
        </p:nvSpPr>
        <p:spPr>
          <a:xfrm>
            <a:off x="3090930" y="5278134"/>
            <a:ext cx="824248"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فایول</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252805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فایول مدیریت را «اینده نگری» تعریف می کند و به این دلیل به نظر او جریان «پیش نگری و برنامه ریزی» در کار بازرگانی اهمیتی محوری  و بنیانی دارد. به قول فایول مدیریت «باید آینده را ارزیابی کند و تدابیر لازم را برای رویارویی با ان بیندیشد.» یک سازمان تجاری برای درست عمل کردن به برنامه ای با ویژگی های </a:t>
            </a:r>
            <a:r>
              <a:rPr lang="fa-IR" smtClean="0">
                <a:solidFill>
                  <a:srgbClr val="FF0000"/>
                </a:solidFill>
                <a:cs typeface="B Zar" panose="00000400000000000000" pitchFamily="2" charset="-78"/>
              </a:rPr>
              <a:t>انسجام</a:t>
            </a:r>
            <a:r>
              <a:rPr lang="fa-IR" smtClean="0">
                <a:cs typeface="B Zar" panose="00000400000000000000" pitchFamily="2" charset="-78"/>
              </a:rPr>
              <a:t>،</a:t>
            </a:r>
            <a:r>
              <a:rPr lang="fa-IR" smtClean="0">
                <a:solidFill>
                  <a:srgbClr val="92D050"/>
                </a:solidFill>
                <a:cs typeface="B Zar" panose="00000400000000000000" pitchFamily="2" charset="-78"/>
              </a:rPr>
              <a:t> تداوم</a:t>
            </a:r>
            <a:r>
              <a:rPr lang="fa-IR" smtClean="0">
                <a:cs typeface="B Zar" panose="00000400000000000000" pitchFamily="2" charset="-78"/>
              </a:rPr>
              <a:t>، </a:t>
            </a:r>
            <a:r>
              <a:rPr lang="fa-IR" smtClean="0">
                <a:solidFill>
                  <a:srgbClr val="00B0F0"/>
                </a:solidFill>
                <a:cs typeface="B Zar" panose="00000400000000000000" pitchFamily="2" charset="-78"/>
              </a:rPr>
              <a:t>انعطاف پذیری </a:t>
            </a:r>
            <a:r>
              <a:rPr lang="fa-IR" smtClean="0">
                <a:cs typeface="B Zar" panose="00000400000000000000" pitchFamily="2" charset="-78"/>
              </a:rPr>
              <a:t>و </a:t>
            </a:r>
            <a:r>
              <a:rPr lang="fa-IR" smtClean="0">
                <a:solidFill>
                  <a:srgbClr val="FF0000"/>
                </a:solidFill>
                <a:cs typeface="B Zar" panose="00000400000000000000" pitchFamily="2" charset="-78"/>
              </a:rPr>
              <a:t>دقت</a:t>
            </a:r>
            <a:r>
              <a:rPr lang="fa-IR" smtClean="0">
                <a:cs typeface="B Zar" panose="00000400000000000000" pitchFamily="2" charset="-78"/>
              </a:rPr>
              <a:t> نیاز دارد. </a:t>
            </a:r>
            <a:endParaRPr lang="fa-IR">
              <a:cs typeface="B Zar" panose="00000400000000000000" pitchFamily="2" charset="-78"/>
            </a:endParaRPr>
          </a:p>
        </p:txBody>
      </p:sp>
    </p:spTree>
    <p:extLst>
      <p:ext uri="{BB962C8B-B14F-4D97-AF65-F5344CB8AC3E}">
        <p14:creationId xmlns:p14="http://schemas.microsoft.com/office/powerpoint/2010/main" val="428795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مشکلاتی که در برنامه ریزی وجود دارد و مدیریت باید آنها را از پیش پا بردارد عبارتند از: </a:t>
            </a:r>
            <a:r>
              <a:rPr lang="fa-IR">
                <a:solidFill>
                  <a:srgbClr val="FF0000"/>
                </a:solidFill>
                <a:cs typeface="B Zar" panose="00000400000000000000" pitchFamily="2" charset="-78"/>
              </a:rPr>
              <a:t>درست به هم «چفت کردن» اهداف واحد های مدون یک سازمان </a:t>
            </a:r>
            <a:r>
              <a:rPr lang="fa-IR">
                <a:cs typeface="B Zar" panose="00000400000000000000" pitchFamily="2" charset="-78"/>
              </a:rPr>
              <a:t>(انسجام و هماهنگی ) </a:t>
            </a:r>
            <a:r>
              <a:rPr lang="fa-IR">
                <a:solidFill>
                  <a:srgbClr val="00B0F0"/>
                </a:solidFill>
                <a:cs typeface="B Zar" panose="00000400000000000000" pitchFamily="2" charset="-78"/>
              </a:rPr>
              <a:t>استفاده  از دورنگری های میان مدت و بلند مدت </a:t>
            </a:r>
            <a:r>
              <a:rPr lang="fa-IR">
                <a:cs typeface="B Zar" panose="00000400000000000000" pitchFamily="2" charset="-78"/>
              </a:rPr>
              <a:t>(استمرار و تداوم) </a:t>
            </a:r>
            <a:r>
              <a:rPr lang="fa-IR">
                <a:solidFill>
                  <a:srgbClr val="92D050"/>
                </a:solidFill>
                <a:cs typeface="B Zar" panose="00000400000000000000" pitchFamily="2" charset="-78"/>
              </a:rPr>
              <a:t>توانایی تطبیق دادن برنامه با تغییرات  محیطی</a:t>
            </a:r>
            <a:r>
              <a:rPr lang="fa-IR">
                <a:cs typeface="B Zar" panose="00000400000000000000" pitchFamily="2" charset="-78"/>
              </a:rPr>
              <a:t> </a:t>
            </a:r>
            <a:r>
              <a:rPr lang="fa-IR">
                <a:cs typeface="B Zar" panose="00000400000000000000" pitchFamily="2" charset="-78"/>
              </a:rPr>
              <a:t>(</a:t>
            </a:r>
            <a:r>
              <a:rPr lang="fa-IR" smtClean="0">
                <a:cs typeface="B Zar" panose="00000400000000000000" pitchFamily="2" charset="-78"/>
              </a:rPr>
              <a:t>انعطاف </a:t>
            </a:r>
            <a:r>
              <a:rPr lang="fa-IR">
                <a:cs typeface="B Zar" panose="00000400000000000000" pitchFamily="2" charset="-78"/>
              </a:rPr>
              <a:t>پذیری).  </a:t>
            </a:r>
            <a:r>
              <a:rPr lang="fa-IR">
                <a:solidFill>
                  <a:srgbClr val="0070C0"/>
                </a:solidFill>
                <a:cs typeface="B Zar" panose="00000400000000000000" pitchFamily="2" charset="-78"/>
              </a:rPr>
              <a:t>تلاش برای تشخیص درست جریان امور</a:t>
            </a:r>
            <a:r>
              <a:rPr lang="fa-IR">
                <a:cs typeface="B Zar" panose="00000400000000000000" pitchFamily="2" charset="-78"/>
              </a:rPr>
              <a:t>(دقت) منظور اصلی از برنامه ریزی استفاده بهینه از منابع است. جالب </a:t>
            </a:r>
            <a:r>
              <a:rPr lang="fa-IR">
                <a:cs typeface="B Zar" panose="00000400000000000000" pitchFamily="2" charset="-78"/>
              </a:rPr>
              <a:t>این </a:t>
            </a:r>
            <a:r>
              <a:rPr lang="fa-IR" smtClean="0">
                <a:cs typeface="B Zar" panose="00000400000000000000" pitchFamily="2" charset="-78"/>
              </a:rPr>
              <a:t>است </a:t>
            </a:r>
            <a:r>
              <a:rPr lang="fa-IR">
                <a:cs typeface="B Zar" panose="00000400000000000000" pitchFamily="2" charset="-78"/>
              </a:rPr>
              <a:t>که فایول در 1916 میلادی تهیه یک برنامه جامع ملی را برای فرانسه به وسیله دولت ضروری دانسته بود. </a:t>
            </a:r>
          </a:p>
          <a:p>
            <a:endParaRPr lang="fa-IR">
              <a:cs typeface="B Zar" panose="00000400000000000000" pitchFamily="2" charset="-78"/>
            </a:endParaRPr>
          </a:p>
        </p:txBody>
      </p:sp>
      <p:sp>
        <p:nvSpPr>
          <p:cNvPr id="4" name="Flowchart: Process 3"/>
          <p:cNvSpPr/>
          <p:nvPr/>
        </p:nvSpPr>
        <p:spPr>
          <a:xfrm>
            <a:off x="4921348" y="5062270"/>
            <a:ext cx="2349304" cy="8871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70C0"/>
                </a:solidFill>
                <a:cs typeface="B Zar" panose="00000400000000000000" pitchFamily="2" charset="-78"/>
              </a:rPr>
              <a:t>برنامه جامع ملی</a:t>
            </a:r>
            <a:endParaRPr lang="fa-IR" sz="2800" b="1">
              <a:solidFill>
                <a:srgbClr val="0070C0"/>
              </a:solidFill>
            </a:endParaRPr>
          </a:p>
        </p:txBody>
      </p:sp>
    </p:spTree>
    <p:extLst>
      <p:ext uri="{BB962C8B-B14F-4D97-AF65-F5344CB8AC3E}">
        <p14:creationId xmlns:p14="http://schemas.microsoft.com/office/powerpoint/2010/main" val="1387867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سازماندهی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عبارت است از شکل دادن به ساختار انسانی و مادی سازمان. وظیفه مدیریت به وجود آوردن سازمانی است که اجازه دهد فعالیت های اصلی و اساس سازمان به سهولت انجام پذیرد. سازماندهی باید طراحی برنامه های کارساز و اجرای درست آنها را میسر سازد. سازماندهی باید با توجه به ضرورت  استقرار وحدت فرماندهی، تعریف روشن و بدون ابهام مسئولیت ها و تصمیم گیری دقیقی که با استفاده از یک سیستم کارآمد برای گزینش و پرورش مدیران عملی باشد انجام شود. </a:t>
            </a:r>
            <a:endParaRPr lang="fa-IR">
              <a:cs typeface="B Zar" panose="00000400000000000000" pitchFamily="2" charset="-78"/>
            </a:endParaRPr>
          </a:p>
        </p:txBody>
      </p:sp>
      <p:sp>
        <p:nvSpPr>
          <p:cNvPr id="4" name="Flowchart: Process 3"/>
          <p:cNvSpPr/>
          <p:nvPr/>
        </p:nvSpPr>
        <p:spPr>
          <a:xfrm>
            <a:off x="4161692" y="4783016"/>
            <a:ext cx="3868616" cy="95660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شکل دادن به ساختار انسانی و مادی سازمان</a:t>
            </a:r>
            <a:endParaRPr lang="fa-IR" sz="2000">
              <a:solidFill>
                <a:srgbClr val="FF0000"/>
              </a:solidFill>
            </a:endParaRPr>
          </a:p>
        </p:txBody>
      </p:sp>
    </p:spTree>
    <p:extLst>
      <p:ext uri="{BB962C8B-B14F-4D97-AF65-F5344CB8AC3E}">
        <p14:creationId xmlns:p14="http://schemas.microsoft.com/office/powerpoint/2010/main" val="43489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سومین عنصر فایول به طور منطقی به دنبال دو عنصر دیگری که او بر آنها تاکیدی خاص دارد می اید. یک سازمان باید کار خود ر با یک برنامه یا تعریفی از اهداف خود شروع کند و سپس ساختاری برای دست یافن به ان اهداف به وجود اورد. طبعا در </a:t>
            </a:r>
            <a:r>
              <a:rPr lang="fa-IR" smtClean="0">
                <a:solidFill>
                  <a:srgbClr val="FF0000"/>
                </a:solidFill>
                <a:cs typeface="B Zar" panose="00000400000000000000" pitchFamily="2" charset="-78"/>
              </a:rPr>
              <a:t>مرحله سوم</a:t>
            </a:r>
            <a:r>
              <a:rPr lang="fa-IR" smtClean="0">
                <a:cs typeface="B Zar" panose="00000400000000000000" pitchFamily="2" charset="-78"/>
              </a:rPr>
              <a:t>، سازمان باید به حرکت در آید، یعنی هدایت  و رهبری شود  به طوری که کلیه کارکنان به انجام فعالیتی مشغول باشند. یک مدیر با توانایی هدایت  و رهبری خود می تواند زمینه ای را فراهم آورد تا افراد تحت امر او به بهترین نحو عمل کنند. </a:t>
            </a:r>
          </a:p>
        </p:txBody>
      </p:sp>
    </p:spTree>
    <p:extLst>
      <p:ext uri="{BB962C8B-B14F-4D97-AF65-F5344CB8AC3E}">
        <p14:creationId xmlns:p14="http://schemas.microsoft.com/office/powerpoint/2010/main" val="2260141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مدیر می تواند با الگوبودن، آشنایی وسیع با کارکنان، تماس های مداوم با انان و اشراف کامل </a:t>
            </a:r>
            <a:r>
              <a:rPr lang="fa-IR">
                <a:cs typeface="B Zar" panose="00000400000000000000" pitchFamily="2" charset="-78"/>
              </a:rPr>
              <a:t>به </a:t>
            </a:r>
            <a:r>
              <a:rPr lang="fa-IR" smtClean="0">
                <a:cs typeface="B Zar" panose="00000400000000000000" pitchFamily="2" charset="-78"/>
              </a:rPr>
              <a:t>وظایف مسئولیت </a:t>
            </a:r>
            <a:r>
              <a:rPr lang="fa-IR">
                <a:cs typeface="B Zar" panose="00000400000000000000" pitchFamily="2" charset="-78"/>
              </a:rPr>
              <a:t>هدایت  و رهبری خوذ را انجام دهد. به این صورت مدیر قادر خواهد بود احساس مسئولیت را در کارکنان زنده نگهدارد و انان را به انجام کار و فعالیت تشویق کند. </a:t>
            </a:r>
          </a:p>
          <a:p>
            <a:endParaRPr lang="fa-IR">
              <a:cs typeface="B Zar" panose="00000400000000000000" pitchFamily="2" charset="-78"/>
            </a:endParaRPr>
          </a:p>
        </p:txBody>
      </p:sp>
      <p:sp>
        <p:nvSpPr>
          <p:cNvPr id="4" name="Rectangle 3"/>
          <p:cNvSpPr/>
          <p:nvPr/>
        </p:nvSpPr>
        <p:spPr>
          <a:xfrm>
            <a:off x="1040001" y="3477754"/>
            <a:ext cx="4147289" cy="584775"/>
          </a:xfrm>
          <a:prstGeom prst="rect">
            <a:avLst/>
          </a:prstGeom>
          <a:noFill/>
        </p:spPr>
        <p:txBody>
          <a:bodyPr wrap="none" lIns="91440" tIns="45720" rIns="91440" bIns="45720">
            <a:spAutoFit/>
          </a:bodyPr>
          <a:lstStyle/>
          <a:p>
            <a:pPr algn="ctr"/>
            <a:r>
              <a:rPr lang="fa-IR" sz="32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مسئولیت </a:t>
            </a:r>
            <a:r>
              <a:rPr lang="fa-IR" sz="3200" b="1" cap="none" spc="0">
                <a:ln w="22225">
                  <a:solidFill>
                    <a:schemeClr val="accent2"/>
                  </a:solidFill>
                  <a:prstDash val="solid"/>
                </a:ln>
                <a:solidFill>
                  <a:schemeClr val="accent2">
                    <a:lumMod val="40000"/>
                    <a:lumOff val="60000"/>
                  </a:schemeClr>
                </a:solidFill>
                <a:effectLst/>
                <a:cs typeface="B Zar" panose="00000400000000000000" pitchFamily="2" charset="-78"/>
              </a:rPr>
              <a:t>هدایت  و رهبری </a:t>
            </a:r>
            <a:endParaRPr lang="fa-IR" sz="3200" b="1" cap="none" spc="0">
              <a:ln w="22225">
                <a:solidFill>
                  <a:schemeClr val="accent2"/>
                </a:solidFill>
                <a:prstDash val="solid"/>
              </a:ln>
              <a:solidFill>
                <a:schemeClr val="accent2">
                  <a:lumMod val="40000"/>
                  <a:lumOff val="60000"/>
                </a:schemeClr>
              </a:solidFill>
              <a:effectLst/>
            </a:endParaRPr>
          </a:p>
        </p:txBody>
      </p:sp>
      <p:pic>
        <p:nvPicPr>
          <p:cNvPr id="5" name="Picture 4"/>
          <p:cNvPicPr>
            <a:picLocks noChangeAspect="1"/>
          </p:cNvPicPr>
          <p:nvPr/>
        </p:nvPicPr>
        <p:blipFill>
          <a:blip r:embed="rId2"/>
          <a:stretch>
            <a:fillRect/>
          </a:stretch>
        </p:blipFill>
        <p:spPr>
          <a:xfrm>
            <a:off x="5488599" y="3177873"/>
            <a:ext cx="5757513" cy="2999090"/>
          </a:xfrm>
          <a:prstGeom prst="rect">
            <a:avLst/>
          </a:prstGeom>
        </p:spPr>
      </p:pic>
    </p:spTree>
    <p:extLst>
      <p:ext uri="{BB962C8B-B14F-4D97-AF65-F5344CB8AC3E}">
        <p14:creationId xmlns:p14="http://schemas.microsoft.com/office/powerpoint/2010/main" val="4110997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رهبری به رابطه مدیر و افراد تحت امر او  در محدوده وظایفی که بدون واسطه به عهده دارند مربوط می شود. اما سازمان ها باید وظایف گوناگونی را انجام دهند، بنابراین  هماهنگی چفت ردن کارها به یکدیگر، هسمازی و همنوایی کلیه فعالیت هاو تلاشها ضروی است. منظور از هماهنگی به وجود آوردن ترتبیاتی است که به موجب آن </a:t>
            </a:r>
            <a:r>
              <a:rPr lang="fa-IR" smtClean="0">
                <a:solidFill>
                  <a:srgbClr val="FF0000"/>
                </a:solidFill>
                <a:cs typeface="B Zar" panose="00000400000000000000" pitchFamily="2" charset="-78"/>
              </a:rPr>
              <a:t>اول</a:t>
            </a:r>
            <a:r>
              <a:rPr lang="fa-IR" smtClean="0">
                <a:cs typeface="B Zar" panose="00000400000000000000" pitchFamily="2" charset="-78"/>
              </a:rPr>
              <a:t>ا فعالیت یک فرد یا واحد با فعالیت های یک فرد یا واحد دیگر تطبیق کند و </a:t>
            </a:r>
            <a:r>
              <a:rPr lang="fa-IR" smtClean="0">
                <a:solidFill>
                  <a:srgbClr val="FF0000"/>
                </a:solidFill>
                <a:cs typeface="B Zar" panose="00000400000000000000" pitchFamily="2" charset="-78"/>
              </a:rPr>
              <a:t>در ثانی </a:t>
            </a:r>
            <a:r>
              <a:rPr lang="fa-IR" smtClean="0">
                <a:cs typeface="B Zar" panose="00000400000000000000" pitchFamily="2" charset="-78"/>
              </a:rPr>
              <a:t>کلیه تلاش ها با اهداف سازمانی هم جهت پیش روند. حصول به هماهنگی تنها از طریق گردش اطلاعات و جلسات منظم مدیران ممکن است. </a:t>
            </a:r>
          </a:p>
          <a:p>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24854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منطقی آخرین عنصر از عناصر مدیریت، کنترل به شمار می آید. با این عنصر عملکرد چهار عنصر دیگر قابل ارزیابی است. کنترل برای نظارت بر جریان طتابق آن چه اتفاق می افتد. با مقررات کتبی و دستورات شفاهی است. کنترل باید سریع عمل کند و دارای ضمانت اجرایی باشد تا موثر واقع شود. اگر عملیات بازرسی و کنترل از عملیات واحد هایی که باید مورد مراقبت باشند جدا  و به طور مستقل  انجام شود اهداف مترتب بر کنترل به حقیقت خواهد پیوست. فایول معتقد بود که وظیفه کنترل باید به عهده واحد های ستادی مستقل و بی غرض باشد. </a:t>
            </a:r>
            <a:endParaRPr lang="fa-IR">
              <a:cs typeface="B Zar" panose="00000400000000000000" pitchFamily="2" charset="-78"/>
            </a:endParaRPr>
          </a:p>
        </p:txBody>
      </p:sp>
      <p:sp>
        <p:nvSpPr>
          <p:cNvPr id="4" name="Flowchart: Decision 3"/>
          <p:cNvSpPr/>
          <p:nvPr/>
        </p:nvSpPr>
        <p:spPr>
          <a:xfrm>
            <a:off x="1266093" y="4853354"/>
            <a:ext cx="2560320" cy="1083212"/>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اهداف مترتب بر کنترل</a:t>
            </a:r>
            <a:endParaRPr lang="fa-IR" sz="2000">
              <a:solidFill>
                <a:srgbClr val="FF0000"/>
              </a:solidFill>
            </a:endParaRPr>
          </a:p>
        </p:txBody>
      </p:sp>
      <p:pic>
        <p:nvPicPr>
          <p:cNvPr id="5" name="Picture 4"/>
          <p:cNvPicPr>
            <a:picLocks noChangeAspect="1"/>
          </p:cNvPicPr>
          <p:nvPr/>
        </p:nvPicPr>
        <p:blipFill>
          <a:blip r:embed="rId2"/>
          <a:stretch>
            <a:fillRect/>
          </a:stretch>
        </p:blipFill>
        <p:spPr>
          <a:xfrm>
            <a:off x="7046447" y="4263982"/>
            <a:ext cx="3222967" cy="2125290"/>
          </a:xfrm>
          <a:prstGeom prst="rect">
            <a:avLst/>
          </a:prstGeom>
        </p:spPr>
      </p:pic>
    </p:spTree>
    <p:extLst>
      <p:ext uri="{BB962C8B-B14F-4D97-AF65-F5344CB8AC3E}">
        <p14:creationId xmlns:p14="http://schemas.microsoft.com/office/powerpoint/2010/main" val="3395732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فایول عناوینی را که بر فعالیت های اصلی یا صفی و فعایلت های پشتیبانی یا ستادی می دهد برای تفکیک فصول مقاله یا کتاب خود در مورد چگونگی مدیریت و نحوه اداره کردن به کار می برد. احتمال دارد وقتی او نظر خود در مورد «</a:t>
            </a:r>
            <a:r>
              <a:rPr lang="fa-IR" smtClean="0">
                <a:solidFill>
                  <a:srgbClr val="FF0000"/>
                </a:solidFill>
                <a:cs typeface="B Zar" panose="00000400000000000000" pitchFamily="2" charset="-78"/>
              </a:rPr>
              <a:t>یک تفکر اداری</a:t>
            </a:r>
            <a:r>
              <a:rPr lang="fa-IR" smtClean="0">
                <a:cs typeface="B Zar" panose="00000400000000000000" pitchFamily="2" charset="-78"/>
              </a:rPr>
              <a:t>» را به رشته تحریر در می آورد نه تنها نظریه جدایی دو مفهوم فوق، بلکه در عین حال افزودن تجربه های عملی را به تجزیه و تحلیل های نظری در ذهن داشته است. فایول درسهایی را که از تجربیات خود اموختهه در مجموعه ای که او اصول کلی مدیریت می نامد گنجانده است و آن اصول، اصول  خود او محسوب می شوند و فایول ادعا  نمی کند که آنها دارای کاربردی همگانی و همیشگی هستند.  معذالک اکثر آن اصول جزیی از دانش مدیریت شده اند و بسیاری از آنها قوانین بنیادین مدیریت به شمار می آیند. فایول چهار ده اصل مدیریت خود را به شرح زیر عرضه می دارد: </a:t>
            </a:r>
            <a:endParaRPr lang="fa-IR">
              <a:cs typeface="B Zar" panose="00000400000000000000" pitchFamily="2" charset="-78"/>
            </a:endParaRPr>
          </a:p>
        </p:txBody>
      </p:sp>
    </p:spTree>
    <p:extLst>
      <p:ext uri="{BB962C8B-B14F-4D97-AF65-F5344CB8AC3E}">
        <p14:creationId xmlns:p14="http://schemas.microsoft.com/office/powerpoint/2010/main" val="864254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FF0000"/>
                </a:solidFill>
                <a:cs typeface="B Zar" panose="00000400000000000000" pitchFamily="2" charset="-78"/>
              </a:rPr>
              <a:t>1-</a:t>
            </a:r>
            <a:r>
              <a:rPr lang="fa-IR" smtClean="0">
                <a:cs typeface="B Zar" panose="00000400000000000000" pitchFamily="2" charset="-78"/>
              </a:rPr>
              <a:t> </a:t>
            </a:r>
            <a:r>
              <a:rPr lang="fa-IR" smtClean="0">
                <a:solidFill>
                  <a:srgbClr val="FF0000"/>
                </a:solidFill>
                <a:cs typeface="B Zar" panose="00000400000000000000" pitchFamily="2" charset="-78"/>
              </a:rPr>
              <a:t>تقسیم کار</a:t>
            </a:r>
            <a:r>
              <a:rPr lang="fa-IR" smtClean="0">
                <a:cs typeface="B Zar" panose="00000400000000000000" pitchFamily="2" charset="-78"/>
              </a:rPr>
              <a:t>: تخصص به افراد اجازه اندوختن تجربه و در نتیجه نیل به بهره وری بیشتر را می دهد </a:t>
            </a:r>
          </a:p>
          <a:p>
            <a:r>
              <a:rPr lang="fa-IR" smtClean="0">
                <a:solidFill>
                  <a:srgbClr val="FF0000"/>
                </a:solidFill>
                <a:cs typeface="B Zar" panose="00000400000000000000" pitchFamily="2" charset="-78"/>
              </a:rPr>
              <a:t>2-</a:t>
            </a:r>
            <a:r>
              <a:rPr lang="fa-IR" smtClean="0">
                <a:cs typeface="B Zar" panose="00000400000000000000" pitchFamily="2" charset="-78"/>
              </a:rPr>
              <a:t> </a:t>
            </a:r>
            <a:r>
              <a:rPr lang="fa-IR" smtClean="0">
                <a:solidFill>
                  <a:srgbClr val="FF0000"/>
                </a:solidFill>
                <a:cs typeface="B Zar" panose="00000400000000000000" pitchFamily="2" charset="-78"/>
              </a:rPr>
              <a:t>اختیار</a:t>
            </a:r>
            <a:r>
              <a:rPr lang="fa-IR" smtClean="0">
                <a:cs typeface="B Zar" panose="00000400000000000000" pitchFamily="2" charset="-78"/>
              </a:rPr>
              <a:t> : به حق صدور دستور و ارائه رهنمود، اختیار اطلاق می شود. دارنده اختیار  باید مسئولیتی در حد اخیتار خود داشته باشد تا بتوانند از اخیتار خود استفاده کند. </a:t>
            </a:r>
          </a:p>
          <a:p>
            <a:r>
              <a:rPr lang="fa-IR" smtClean="0">
                <a:solidFill>
                  <a:srgbClr val="FF0000"/>
                </a:solidFill>
                <a:cs typeface="B Zar" panose="00000400000000000000" pitchFamily="2" charset="-78"/>
              </a:rPr>
              <a:t>3-</a:t>
            </a:r>
            <a:r>
              <a:rPr lang="fa-IR" smtClean="0">
                <a:cs typeface="B Zar" panose="00000400000000000000" pitchFamily="2" charset="-78"/>
              </a:rPr>
              <a:t> </a:t>
            </a:r>
            <a:r>
              <a:rPr lang="fa-IR" smtClean="0">
                <a:solidFill>
                  <a:srgbClr val="FF0000"/>
                </a:solidFill>
                <a:cs typeface="B Zar" panose="00000400000000000000" pitchFamily="2" charset="-78"/>
              </a:rPr>
              <a:t>رعایت مقررات و دستورات</a:t>
            </a:r>
            <a:r>
              <a:rPr lang="fa-IR" smtClean="0">
                <a:cs typeface="B Zar" panose="00000400000000000000" pitchFamily="2" charset="-78"/>
              </a:rPr>
              <a:t>: این امری دو جانبه است و کارکنان در صورتی که مدیریت بتواند به خوبی از عهده رهبری و هدایت  سازمان و کاکنان بر اید از مقررات پیروی می کنند. </a:t>
            </a:r>
          </a:p>
          <a:p>
            <a:r>
              <a:rPr lang="fa-IR" smtClean="0">
                <a:solidFill>
                  <a:srgbClr val="FF0000"/>
                </a:solidFill>
                <a:cs typeface="B Zar" panose="00000400000000000000" pitchFamily="2" charset="-78"/>
              </a:rPr>
              <a:t>4- وحدت فرماندهی</a:t>
            </a:r>
            <a:r>
              <a:rPr lang="fa-IR" smtClean="0">
                <a:cs typeface="B Zar" panose="00000400000000000000" pitchFamily="2" charset="-78"/>
              </a:rPr>
              <a:t>: بر خلاف فردریک تایلور (یک نظریه پرداز مدیرتی که بعدها با افکار او آشنا خواهیم شد) که به اخیتارات تخصصی قایل بود، نظریه فایول در مورد خطوط فمراندهی هیچ ابهامی در بر نداشت. او به صراحت اعتقاد داشت که هر فرد باید شخصا تحت امر یک فرد باشد و دیگر خطوط فرماندهی نباید رابطه بین یک رییس و مرئوسان او را خدشه دار سازد. تاریخ نیز این اصل فایول را تایید کرده  است زیرا غالب مدیران ازاین اصل حمایت کرده اند./ </a:t>
            </a:r>
            <a:endParaRPr lang="fa-IR">
              <a:cs typeface="B Zar" panose="00000400000000000000" pitchFamily="2" charset="-78"/>
            </a:endParaRPr>
          </a:p>
        </p:txBody>
      </p:sp>
    </p:spTree>
    <p:extLst>
      <p:ext uri="{BB962C8B-B14F-4D97-AF65-F5344CB8AC3E}">
        <p14:creationId xmlns:p14="http://schemas.microsoft.com/office/powerpoint/2010/main" val="4036192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solidFill>
                  <a:srgbClr val="FF0000"/>
                </a:solidFill>
                <a:cs typeface="B Zar" panose="00000400000000000000" pitchFamily="2" charset="-78"/>
              </a:rPr>
              <a:t>5- وحدت مسیر: </a:t>
            </a:r>
            <a:r>
              <a:rPr lang="fa-IR" smtClean="0">
                <a:cs typeface="B Zar" panose="00000400000000000000" pitchFamily="2" charset="-78"/>
              </a:rPr>
              <a:t>افراید که در یک برنامه مشترک به انجام فعالیت های مشابه اشتغال دارند باید اهداف یکسانی را دنبال کنند</a:t>
            </a:r>
          </a:p>
          <a:p>
            <a:r>
              <a:rPr lang="fa-IR" smtClean="0">
                <a:solidFill>
                  <a:srgbClr val="FF0000"/>
                </a:solidFill>
                <a:cs typeface="B Zar" panose="00000400000000000000" pitchFamily="2" charset="-78"/>
              </a:rPr>
              <a:t>6- تبعیت منافع فرد از منافع جمع </a:t>
            </a:r>
            <a:r>
              <a:rPr lang="fa-IR" smtClean="0">
                <a:cs typeface="B Zar" panose="00000400000000000000" pitchFamily="2" charset="-78"/>
              </a:rPr>
              <a:t>: مدیریت می باید مراقبت به عمل آورد تا منافع افراد نسبت به منافع سازمان ارجحیت پیدا نکنند. </a:t>
            </a:r>
          </a:p>
          <a:p>
            <a:r>
              <a:rPr lang="fa-IR" smtClean="0">
                <a:solidFill>
                  <a:srgbClr val="FF0000"/>
                </a:solidFill>
                <a:cs typeface="B Zar" panose="00000400000000000000" pitchFamily="2" charset="-78"/>
              </a:rPr>
              <a:t>7- جبران خدمات:  </a:t>
            </a:r>
            <a:r>
              <a:rPr lang="fa-IR" smtClean="0">
                <a:cs typeface="B Zar" panose="00000400000000000000" pitchFamily="2" charset="-78"/>
              </a:rPr>
              <a:t>حقوق و مزایا عامل انگیزشی بسیار مهمی است، اما فایول پس از بررسی چندین نوع سیستم جبران خدمات قابل استفاده نتیجه می گیرد که یک سیستم بی نقص و عیب برای جبران خدمات وجود ندارد. </a:t>
            </a:r>
          </a:p>
          <a:p>
            <a:r>
              <a:rPr lang="fa-IR" smtClean="0">
                <a:solidFill>
                  <a:srgbClr val="FF0000"/>
                </a:solidFill>
                <a:cs typeface="B Zar" panose="00000400000000000000" pitchFamily="2" charset="-78"/>
              </a:rPr>
              <a:t>8- تمرکز یاعدم تمرکز</a:t>
            </a:r>
            <a:r>
              <a:rPr lang="fa-IR" smtClean="0">
                <a:cs typeface="B Zar" panose="00000400000000000000" pitchFamily="2" charset="-78"/>
              </a:rPr>
              <a:t>: تمرکز یا عدم تمرکز به طور مطلق وجود ندارد. شرایط کار  و کیفیت اعضاء موسسه شدت و ضعف تمرکز یا عدم تمرکز سازمانی را تعیین می کند. </a:t>
            </a:r>
          </a:p>
          <a:p>
            <a:r>
              <a:rPr lang="fa-IR" smtClean="0">
                <a:solidFill>
                  <a:srgbClr val="FF0000"/>
                </a:solidFill>
                <a:cs typeface="B Zar" panose="00000400000000000000" pitchFamily="2" charset="-78"/>
              </a:rPr>
              <a:t>9- یک سلسله مراتب اداری  </a:t>
            </a:r>
            <a:r>
              <a:rPr lang="fa-IR" smtClean="0">
                <a:cs typeface="B Zar" panose="00000400000000000000" pitchFamily="2" charset="-78"/>
              </a:rPr>
              <a:t>برای ایجاد و حفظ وحدت مسیر لازم  است اما ارتباطات افقی نیز برای سلامت بنگاه ضرورت دارد و لکن مدیران باید از برقراری ارتباطات افقی اطلاع داشته باشند. </a:t>
            </a:r>
            <a:endParaRPr lang="fa-IR">
              <a:cs typeface="B Zar" panose="00000400000000000000" pitchFamily="2" charset="-78"/>
            </a:endParaRPr>
          </a:p>
        </p:txBody>
      </p:sp>
    </p:spTree>
    <p:extLst>
      <p:ext uri="{BB962C8B-B14F-4D97-AF65-F5344CB8AC3E}">
        <p14:creationId xmlns:p14="http://schemas.microsoft.com/office/powerpoint/2010/main" val="51591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رشته تحصیلی هنری فایول (1925-1841) مهندسی معدن بود. او به عنوان یک فرانسوی کار خود را ابتدا در سمت مهندس معدن در </a:t>
            </a:r>
            <a:r>
              <a:rPr lang="fa-IR" smtClean="0">
                <a:solidFill>
                  <a:srgbClr val="FF0000"/>
                </a:solidFill>
                <a:cs typeface="B Zar" panose="00000400000000000000" pitchFamily="2" charset="-78"/>
              </a:rPr>
              <a:t>گروه صنعتی معادن و فلزات کمنتری فورشاملت دوکازویل </a:t>
            </a:r>
            <a:r>
              <a:rPr lang="fa-IR" smtClean="0">
                <a:cs typeface="B Zar" panose="00000400000000000000" pitchFamily="2" charset="-78"/>
              </a:rPr>
              <a:t>(</a:t>
            </a:r>
            <a:r>
              <a:rPr lang="en-US" smtClean="0">
                <a:cs typeface="B Zar" panose="00000400000000000000" pitchFamily="2" charset="-78"/>
              </a:rPr>
              <a:t>Commentry-Fourchanoult-Decazxeville</a:t>
            </a:r>
            <a:r>
              <a:rPr lang="fa-IR" smtClean="0">
                <a:cs typeface="B Zar" panose="00000400000000000000" pitchFamily="2" charset="-78"/>
              </a:rPr>
              <a:t>) آغاز کرد ولی از سی سالگی به بعد در پست های مدیریتی رده بالا به خدمت ادامه داد. او از 1888 الی 1918 </a:t>
            </a:r>
            <a:r>
              <a:rPr lang="fa-IR" smtClean="0">
                <a:cs typeface="B Zar" panose="00000400000000000000" pitchFamily="2" charset="-78"/>
              </a:rPr>
              <a:t>میلادی </a:t>
            </a:r>
            <a:r>
              <a:rPr lang="fa-IR" smtClean="0">
                <a:cs typeface="B Zar" panose="00000400000000000000" pitchFamily="2" charset="-78"/>
              </a:rPr>
              <a:t>مدیریت عامل گروه صنعتی فوق </a:t>
            </a:r>
            <a:r>
              <a:rPr lang="fa-IR" smtClean="0">
                <a:cs typeface="B Zar" panose="00000400000000000000" pitchFamily="2" charset="-78"/>
              </a:rPr>
              <a:t>الذکر </a:t>
            </a:r>
            <a:r>
              <a:rPr lang="fa-IR" smtClean="0">
                <a:cs typeface="B Zar" panose="00000400000000000000" pitchFamily="2" charset="-78"/>
              </a:rPr>
              <a:t>را عهده دار بود. </a:t>
            </a:r>
          </a:p>
        </p:txBody>
      </p:sp>
      <p:pic>
        <p:nvPicPr>
          <p:cNvPr id="4" name="Picture 3"/>
          <p:cNvPicPr>
            <a:picLocks noChangeAspect="1"/>
          </p:cNvPicPr>
          <p:nvPr/>
        </p:nvPicPr>
        <p:blipFill>
          <a:blip r:embed="rId2"/>
          <a:stretch>
            <a:fillRect/>
          </a:stretch>
        </p:blipFill>
        <p:spPr>
          <a:xfrm>
            <a:off x="1056563" y="3698697"/>
            <a:ext cx="5753669" cy="2613203"/>
          </a:xfrm>
          <a:prstGeom prst="rect">
            <a:avLst/>
          </a:prstGeom>
        </p:spPr>
      </p:pic>
    </p:spTree>
    <p:extLst>
      <p:ext uri="{BB962C8B-B14F-4D97-AF65-F5344CB8AC3E}">
        <p14:creationId xmlns:p14="http://schemas.microsoft.com/office/powerpoint/2010/main" val="3157143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FF0000"/>
                </a:solidFill>
                <a:cs typeface="B Zar" panose="00000400000000000000" pitchFamily="2" charset="-78"/>
              </a:rPr>
              <a:t>10- نظم و انتظام: </a:t>
            </a:r>
            <a:r>
              <a:rPr lang="fa-IR" smtClean="0">
                <a:cs typeface="B Zar" panose="00000400000000000000" pitchFamily="2" charset="-78"/>
              </a:rPr>
              <a:t>وجود نظم و انتظام مادی و اجتماعی توامان ضروری است. نظم مادیاز اتلاف وقت و جا به جایی بی مورد جلو گیری می کند. نظم اجتماعی را می توان از طریق گزینش و سازماندهی صحیح افراد برقرار کرد. پ</a:t>
            </a:r>
          </a:p>
          <a:p>
            <a:r>
              <a:rPr lang="fa-IR" smtClean="0">
                <a:solidFill>
                  <a:srgbClr val="FF0000"/>
                </a:solidFill>
                <a:cs typeface="B Zar" panose="00000400000000000000" pitchFamily="2" charset="-78"/>
              </a:rPr>
              <a:t>11- برابری و مساوات</a:t>
            </a:r>
            <a:r>
              <a:rPr lang="fa-IR" smtClean="0">
                <a:cs typeface="B Zar" panose="00000400000000000000" pitchFamily="2" charset="-78"/>
              </a:rPr>
              <a:t>: اگر مساوات لازم اداره یک موسسه تجاری باشد، با کارکنان باید با مهربانی و عدالت رفتار شود. </a:t>
            </a:r>
          </a:p>
          <a:p>
            <a:r>
              <a:rPr lang="fa-IR" smtClean="0">
                <a:solidFill>
                  <a:srgbClr val="FF0000"/>
                </a:solidFill>
                <a:cs typeface="B Zar" panose="00000400000000000000" pitchFamily="2" charset="-78"/>
              </a:rPr>
              <a:t>12- ثبات مدیریت</a:t>
            </a:r>
            <a:r>
              <a:rPr lang="fa-IR" smtClean="0">
                <a:cs typeface="B Zar" panose="00000400000000000000" pitchFamily="2" charset="-78"/>
              </a:rPr>
              <a:t>: چون پرورش مدیران توانمند وقت گیر  و پر هزینه است حفظ  ثبات مدیریت ضرورت دارد فایول معتقد است که احتمالا بنگاه های  تجاری موفق هستند  که از اثبات مدیریت بیشتری برخوردار باشند. </a:t>
            </a:r>
            <a:endParaRPr lang="fa-IR">
              <a:cs typeface="B Zar" panose="00000400000000000000" pitchFamily="2" charset="-78"/>
            </a:endParaRPr>
          </a:p>
        </p:txBody>
      </p:sp>
    </p:spTree>
    <p:extLst>
      <p:ext uri="{BB962C8B-B14F-4D97-AF65-F5344CB8AC3E}">
        <p14:creationId xmlns:p14="http://schemas.microsoft.com/office/powerpoint/2010/main" val="30966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FF0000"/>
                </a:solidFill>
                <a:cs typeface="B Zar" panose="00000400000000000000" pitchFamily="2" charset="-78"/>
              </a:rPr>
              <a:t>13- ابتکار و خلاقیت: </a:t>
            </a:r>
            <a:r>
              <a:rPr lang="fa-IR" smtClean="0">
                <a:cs typeface="B Zar" panose="00000400000000000000" pitchFamily="2" charset="-78"/>
              </a:rPr>
              <a:t>هر چند ممکن است غرور مدیران جریحه درا شود با این حال باید به کارکنان خود اجازه ابراز ا</a:t>
            </a:r>
            <a:r>
              <a:rPr lang="fa-IR">
                <a:cs typeface="B Zar" panose="00000400000000000000" pitchFamily="2" charset="-78"/>
              </a:rPr>
              <a:t>ب</a:t>
            </a:r>
            <a:r>
              <a:rPr lang="fa-IR" smtClean="0">
                <a:cs typeface="B Zar" panose="00000400000000000000" pitchFamily="2" charset="-78"/>
              </a:rPr>
              <a:t>تکار و خلاقت را بدهند. ابتکار و خلاقیت  از جهتی یک منشا قدرت برای موسسه تجاری  به شمار می اید. </a:t>
            </a:r>
          </a:p>
          <a:p>
            <a:r>
              <a:rPr lang="fa-IR" smtClean="0">
                <a:solidFill>
                  <a:srgbClr val="FF0000"/>
                </a:solidFill>
                <a:cs typeface="B Zar" panose="00000400000000000000" pitchFamily="2" charset="-78"/>
              </a:rPr>
              <a:t>14- روحیه همکاری </a:t>
            </a:r>
            <a:r>
              <a:rPr lang="fa-IR" smtClean="0">
                <a:cs typeface="B Zar" panose="00000400000000000000" pitchFamily="2" charset="-78"/>
              </a:rPr>
              <a:t>: مدیریت باید روحیه کارکنان خود را تقویت   کند. به قول فایول: «برای هماهنگی تلاش ها، تشویق کارکنان به ابراز هوشمندی، به کار گیری توانایی های فردی و جبران شایستگی های هر کارمند یا کارگر بدون برانگیختن حسادت های احتمالی و بر هم زدن روابط هماهنگ به استعدادی واقعی نیاز است» </a:t>
            </a:r>
          </a:p>
          <a:p>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303397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جایگاه رفیع فایول در رشته مدیریت چندان به اصولی  که او برای مدیریت عرضه کرده  و پایدار نیز بوده اند، مربوط نیست، موفقیت او بیشتر به دلیل تعریفی که نامبرده برای مدیریت پیشنهاد کرده حاصل شده است. او </a:t>
            </a:r>
            <a:r>
              <a:rPr lang="fa-IR" smtClean="0">
                <a:solidFill>
                  <a:srgbClr val="FF0000"/>
                </a:solidFill>
                <a:cs typeface="B Zar" panose="00000400000000000000" pitchFamily="2" charset="-78"/>
              </a:rPr>
              <a:t>اولین فرد شناخته شده ای </a:t>
            </a:r>
            <a:r>
              <a:rPr lang="fa-IR" smtClean="0">
                <a:cs typeface="B Zar" panose="00000400000000000000" pitchFamily="2" charset="-78"/>
              </a:rPr>
              <a:t>است که از تجزیه و تحلیل نظری  فعالیت های مدیریت حمایت می کرد. تجزیه و تحلیلی که نزدیک به نیم قرن از ارزیابی  های نقادانه  به دور ماند، کم تر محققی است که تحت تاثیر  افکار او قرار نگرفته باشد و </a:t>
            </a:r>
            <a:r>
              <a:rPr lang="fa-IR" smtClean="0">
                <a:solidFill>
                  <a:srgbClr val="0070C0"/>
                </a:solidFill>
                <a:cs typeface="B Zar" panose="00000400000000000000" pitchFamily="2" charset="-78"/>
              </a:rPr>
              <a:t>عناصر پنج گانه مدیریت او مفاهیم  منظمی را در اختیار مدیران قرار داده است </a:t>
            </a:r>
            <a:r>
              <a:rPr lang="fa-IR" smtClean="0">
                <a:cs typeface="B Zar" panose="00000400000000000000" pitchFamily="2" charset="-78"/>
              </a:rPr>
              <a:t>تا با استفاده  از آنها به افکار خود در مورد کارهایی که باید انجام دهند نظم ببخشند. </a:t>
            </a:r>
            <a:endParaRPr lang="fa-IR">
              <a:cs typeface="B Zar" panose="00000400000000000000" pitchFamily="2" charset="-78"/>
            </a:endParaRPr>
          </a:p>
        </p:txBody>
      </p:sp>
    </p:spTree>
    <p:extLst>
      <p:ext uri="{BB962C8B-B14F-4D97-AF65-F5344CB8AC3E}">
        <p14:creationId xmlns:p14="http://schemas.microsoft.com/office/powerpoint/2010/main" val="167067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08643" y="1690688"/>
            <a:ext cx="9459226" cy="4486275"/>
          </a:xfrm>
          <a:prstGeom prst="rect">
            <a:avLst/>
          </a:prstGeom>
        </p:spPr>
      </p:pic>
    </p:spTree>
    <p:extLst>
      <p:ext uri="{BB962C8B-B14F-4D97-AF65-F5344CB8AC3E}">
        <p14:creationId xmlns:p14="http://schemas.microsoft.com/office/powerpoint/2010/main" val="199331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فایول در زمره کسانی است که به دلیل </a:t>
            </a:r>
            <a:r>
              <a:rPr lang="fa-IR">
                <a:cs typeface="B Zar" panose="00000400000000000000" pitchFamily="2" charset="-78"/>
              </a:rPr>
              <a:t>عرضه </a:t>
            </a:r>
            <a:r>
              <a:rPr lang="fa-IR" smtClean="0">
                <a:cs typeface="B Zar" panose="00000400000000000000" pitchFamily="2" charset="-78"/>
              </a:rPr>
              <a:t>افکاری </a:t>
            </a:r>
            <a:r>
              <a:rPr lang="fa-IR">
                <a:cs typeface="B Zar" panose="00000400000000000000" pitchFamily="2" charset="-78"/>
              </a:rPr>
              <a:t>شنیدنی در اواخر عمر به شهرت می رسد. او در هفتمین دهه عمر خود افکار خویش را به شکلی عرضه کرد که عده زیادی نسبت به خواندنانها رغبت نشان دادند. تا قبل از 1916 میلادی او مقالاتی در زمینه مهندسی معدن و دو، سه مقاله  در ومرد مدیریت نوشته بود، اما پس از آن تاریخ یاد شده </a:t>
            </a:r>
            <a:r>
              <a:rPr lang="fa-IR">
                <a:cs typeface="B Zar" panose="00000400000000000000" pitchFamily="2" charset="-78"/>
              </a:rPr>
              <a:t>«</a:t>
            </a:r>
            <a:r>
              <a:rPr lang="fa-IR" smtClean="0">
                <a:solidFill>
                  <a:srgbClr val="FF0000"/>
                </a:solidFill>
                <a:cs typeface="B Zar" panose="00000400000000000000" pitchFamily="2" charset="-78"/>
              </a:rPr>
              <a:t>بولتن </a:t>
            </a:r>
            <a:r>
              <a:rPr lang="fa-IR">
                <a:solidFill>
                  <a:srgbClr val="FF0000"/>
                </a:solidFill>
                <a:cs typeface="B Zar" panose="00000400000000000000" pitchFamily="2" charset="-78"/>
              </a:rPr>
              <a:t>جامعه صنایع معدنی</a:t>
            </a:r>
            <a:r>
              <a:rPr lang="fa-IR">
                <a:cs typeface="B Zar" panose="00000400000000000000" pitchFamily="2" charset="-78"/>
              </a:rPr>
              <a:t>» مقاله فایول  را با عنوان «اداره امر عمومی و صنعتی-برنامه ریزی، سازمانی، رهبری، هماهنگی و کنترل به چاپ رساند. </a:t>
            </a:r>
          </a:p>
          <a:p>
            <a:endParaRPr lang="fa-IR">
              <a:cs typeface="B Zar" panose="00000400000000000000" pitchFamily="2" charset="-78"/>
            </a:endParaRPr>
          </a:p>
        </p:txBody>
      </p:sp>
    </p:spTree>
    <p:extLst>
      <p:ext uri="{BB962C8B-B14F-4D97-AF65-F5344CB8AC3E}">
        <p14:creationId xmlns:p14="http://schemas.microsoft.com/office/powerpoint/2010/main" val="281703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او شهرت خود را مدیون  تنها مقاله کوتاهی است که مکررا به صورت کتاب چاپ شده است، دیگر آثار مورد عنایت چندانی نبوده اند. </a:t>
            </a:r>
          </a:p>
          <a:p>
            <a:pPr algn="just"/>
            <a:r>
              <a:rPr lang="fa-IR" smtClean="0">
                <a:cs typeface="B Zar" panose="00000400000000000000" pitchFamily="2" charset="-78"/>
              </a:rPr>
              <a:t>مقاله فایول با عنوان «</a:t>
            </a:r>
            <a:r>
              <a:rPr lang="fa-IR" smtClean="0">
                <a:solidFill>
                  <a:srgbClr val="FF0000"/>
                </a:solidFill>
                <a:cs typeface="B Zar" panose="00000400000000000000" pitchFamily="2" charset="-78"/>
              </a:rPr>
              <a:t>مدیریت عمومی و صنعتی</a:t>
            </a:r>
            <a:r>
              <a:rPr lang="fa-IR" smtClean="0">
                <a:cs typeface="B Zar" panose="00000400000000000000" pitchFamily="2" charset="-78"/>
              </a:rPr>
              <a:t>» به وسیله فردی به نام </a:t>
            </a:r>
            <a:r>
              <a:rPr lang="fa-IR" smtClean="0">
                <a:solidFill>
                  <a:srgbClr val="FF0000"/>
                </a:solidFill>
                <a:cs typeface="B Zar" panose="00000400000000000000" pitchFamily="2" charset="-78"/>
              </a:rPr>
              <a:t>«کنستانس استورز</a:t>
            </a:r>
            <a:r>
              <a:rPr lang="fa-IR" smtClean="0">
                <a:cs typeface="B Zar" panose="00000400000000000000" pitchFamily="2" charset="-78"/>
              </a:rPr>
              <a:t>» به انگلیسی ترجمه و در 1949 منشتر شد. اما عبارتی که در ترجمه انگلیسی به جای عنوان مقاله صایل قرار گرفت مباحثی را برانگیخت. کاربرد واژه «</a:t>
            </a:r>
            <a:r>
              <a:rPr lang="fa-IR" smtClean="0">
                <a:solidFill>
                  <a:srgbClr val="00B0F0"/>
                </a:solidFill>
                <a:cs typeface="B Zar" panose="00000400000000000000" pitchFamily="2" charset="-78"/>
              </a:rPr>
              <a:t>مدیریت</a:t>
            </a:r>
            <a:r>
              <a:rPr lang="fa-IR" smtClean="0">
                <a:cs typeface="B Zar" panose="00000400000000000000" pitchFamily="2" charset="-78"/>
              </a:rPr>
              <a:t>» انگلیسی به جای «</a:t>
            </a:r>
            <a:r>
              <a:rPr lang="fa-IR" smtClean="0">
                <a:solidFill>
                  <a:srgbClr val="00B0F0"/>
                </a:solidFill>
                <a:cs typeface="B Zar" panose="00000400000000000000" pitchFamily="2" charset="-78"/>
              </a:rPr>
              <a:t>اداره کردن</a:t>
            </a:r>
            <a:r>
              <a:rPr lang="fa-IR" smtClean="0">
                <a:cs typeface="B Zar" panose="00000400000000000000" pitchFamily="2" charset="-78"/>
              </a:rPr>
              <a:t>» فرانسوی مورد سوال قرار گرفت. استدلال می شد که عنوان فرانسوی کتاب می توانست به سادگی این طور القاء کند که فایول اصولا با مدیریت صنعتی سر و کار داشته است. در حالی که با توجه به مقدمه ای که فایول  خود برای مقاله خویش نوشته است نمی توان به آسانی  استفاده از واژه «مدیریت» را به جای «اداره کردن» در عنوان کتاب  رد یا قبول کرد. در مقدمه کتاب خود می نویسد: مدیریت نقش مهمی در جکومت و اداره سازمان ها، نهاد ها و به طور خلاصه همه موسسات و بنگاه های بزرگ یا کوچک، صنعتی ، بازرگانی، سیاسی ، مذهبی  و نظایر آنها دارد. </a:t>
            </a:r>
            <a:endParaRPr lang="fa-IR">
              <a:cs typeface="B Zar" panose="00000400000000000000" pitchFamily="2" charset="-78"/>
            </a:endParaRPr>
          </a:p>
        </p:txBody>
      </p:sp>
    </p:spTree>
    <p:extLst>
      <p:ext uri="{BB962C8B-B14F-4D97-AF65-F5344CB8AC3E}">
        <p14:creationId xmlns:p14="http://schemas.microsoft.com/office/powerpoint/2010/main" val="32909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او سال های آخر عمر خود را وقف بررسی  و مطالعه خدمات عممی دولت کرده و در </a:t>
            </a:r>
            <a:r>
              <a:rPr lang="fa-IR" smtClean="0">
                <a:solidFill>
                  <a:srgbClr val="00B0F0"/>
                </a:solidFill>
                <a:cs typeface="B Zar" panose="00000400000000000000" pitchFamily="2" charset="-78"/>
              </a:rPr>
              <a:t>مدرسه عالی گور  </a:t>
            </a:r>
            <a:r>
              <a:rPr lang="fa-IR" smtClean="0">
                <a:cs typeface="B Zar" panose="00000400000000000000" pitchFamily="2" charset="-78"/>
              </a:rPr>
              <a:t>به تدریس پرداخت. بنابراین این که او می خواست  آغاز گر تحلیل هایی نظری متناسب با طیف وسیعی از سازمان ها باشد ، پذیرفتنی است. </a:t>
            </a:r>
          </a:p>
          <a:p>
            <a:r>
              <a:rPr lang="fa-IR" smtClean="0">
                <a:cs typeface="B Zar" panose="00000400000000000000" pitchFamily="2" charset="-78"/>
              </a:rPr>
              <a:t>فایول معتقد است که : سازمان های صنعتی زمینه انجام فعالیت هایی را که به </a:t>
            </a:r>
            <a:r>
              <a:rPr lang="fa-IR" smtClean="0">
                <a:solidFill>
                  <a:srgbClr val="FF0000"/>
                </a:solidFill>
                <a:cs typeface="B Zar" panose="00000400000000000000" pitchFamily="2" charset="-78"/>
              </a:rPr>
              <a:t>شش گروه </a:t>
            </a:r>
            <a:r>
              <a:rPr lang="fa-IR" smtClean="0">
                <a:cs typeface="B Zar" panose="00000400000000000000" pitchFamily="2" charset="-78"/>
              </a:rPr>
              <a:t>زیر قابل تفکیک هستتند فراهم می آورند:</a:t>
            </a:r>
            <a:endParaRPr lang="fa-IR">
              <a:cs typeface="B Zar" panose="00000400000000000000" pitchFamily="2" charset="-78"/>
            </a:endParaRPr>
          </a:p>
        </p:txBody>
      </p:sp>
    </p:spTree>
    <p:extLst>
      <p:ext uri="{BB962C8B-B14F-4D97-AF65-F5344CB8AC3E}">
        <p14:creationId xmlns:p14="http://schemas.microsoft.com/office/powerpoint/2010/main" val="294391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1- فعالیت های فنی(تولید، تکمیل، تطبیق)</a:t>
            </a:r>
          </a:p>
          <a:p>
            <a:r>
              <a:rPr lang="fa-IR" smtClean="0">
                <a:cs typeface="B Zar" panose="00000400000000000000" pitchFamily="2" charset="-78"/>
              </a:rPr>
              <a:t>2- فعالیت های تجاری(خرید، فروش، مبادله)</a:t>
            </a:r>
          </a:p>
          <a:p>
            <a:r>
              <a:rPr lang="fa-IR" smtClean="0">
                <a:cs typeface="B Zar" panose="00000400000000000000" pitchFamily="2" charset="-78"/>
              </a:rPr>
              <a:t>3- فعالیت های مالی (تخصیص منابع مالی  و استفاده بهینه از آنها)</a:t>
            </a:r>
          </a:p>
          <a:p>
            <a:r>
              <a:rPr lang="fa-IR" smtClean="0">
                <a:cs typeface="B Zar" panose="00000400000000000000" pitchFamily="2" charset="-78"/>
              </a:rPr>
              <a:t>4- فعالیت های ایمنی (تامین امال و اشخاص)</a:t>
            </a:r>
          </a:p>
          <a:p>
            <a:r>
              <a:rPr lang="fa-IR" smtClean="0">
                <a:cs typeface="B Zar" panose="00000400000000000000" pitchFamily="2" charset="-78"/>
              </a:rPr>
              <a:t>5- فعالیت های حسابداری (محسابه موجودیف تهیه ترازنامه، نگهداری حساب ها، تهیه آمارها)</a:t>
            </a:r>
          </a:p>
          <a:p>
            <a:r>
              <a:rPr lang="fa-IR" smtClean="0">
                <a:cs typeface="B Zar" panose="00000400000000000000" pitchFamily="2" charset="-78"/>
              </a:rPr>
              <a:t>6- فعالیت های مدیریتی (برنامه ریزی، سازماندهی، هدایت و رهبری، هماهنگی و کنترل)</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2306472"/>
            <a:ext cx="1238747" cy="1238747"/>
          </a:xfrm>
          <a:prstGeom prst="rect">
            <a:avLst/>
          </a:prstGeom>
        </p:spPr>
      </p:pic>
    </p:spTree>
    <p:extLst>
      <p:ext uri="{BB962C8B-B14F-4D97-AF65-F5344CB8AC3E}">
        <p14:creationId xmlns:p14="http://schemas.microsoft.com/office/powerpoint/2010/main" val="353042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پیچیدگی با سادگی، کوچکی یا بزرگی سازمان ماهیت فعالیتهای «کلی» آن را تغییر نمی دهد و انجام فعالیت های شش گانه فوق </a:t>
            </a:r>
            <a:r>
              <a:rPr lang="fa-IR" smtClean="0">
                <a:solidFill>
                  <a:srgbClr val="FF0000"/>
                </a:solidFill>
                <a:cs typeface="B Zar" panose="00000400000000000000" pitchFamily="2" charset="-78"/>
              </a:rPr>
              <a:t>اجتناب ناپذیر</a:t>
            </a:r>
            <a:r>
              <a:rPr lang="fa-IR" smtClean="0">
                <a:cs typeface="B Zar" panose="00000400000000000000" pitchFamily="2" charset="-78"/>
              </a:rPr>
              <a:t>است. </a:t>
            </a:r>
          </a:p>
          <a:p>
            <a:pPr algn="just"/>
            <a:r>
              <a:rPr lang="fa-IR" smtClean="0">
                <a:cs typeface="B Zar" panose="00000400000000000000" pitchFamily="2" charset="-78"/>
              </a:rPr>
              <a:t>اکثرکارها انجام مجموعه ای از فعالیت های شش گانه مذکو را با شدت  و ضعفی متفاوت ایجاب می کند. اما عناصر مدیریت در وظایف افراد شاغل در سمت های بالای سازمان بیش از همه عناصر در مشاغل  رده های پایین تر سازمان وجود دارد. </a:t>
            </a:r>
          </a:p>
        </p:txBody>
      </p:sp>
      <p:pic>
        <p:nvPicPr>
          <p:cNvPr id="4" name="Picture 3"/>
          <p:cNvPicPr>
            <a:picLocks noChangeAspect="1"/>
          </p:cNvPicPr>
          <p:nvPr/>
        </p:nvPicPr>
        <p:blipFill>
          <a:blip r:embed="rId2"/>
          <a:stretch>
            <a:fillRect/>
          </a:stretch>
        </p:blipFill>
        <p:spPr>
          <a:xfrm>
            <a:off x="838200" y="4309067"/>
            <a:ext cx="2143125" cy="2143125"/>
          </a:xfrm>
          <a:prstGeom prst="rect">
            <a:avLst/>
          </a:prstGeom>
        </p:spPr>
      </p:pic>
    </p:spTree>
    <p:extLst>
      <p:ext uri="{BB962C8B-B14F-4D97-AF65-F5344CB8AC3E}">
        <p14:creationId xmlns:p14="http://schemas.microsoft.com/office/powerpoint/2010/main" val="409303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به طوری که عناصر مدیریت مسئولیت هایی مثل مدیرت عامل و معاونت سازمان به مراتب کمتر است. فایول به شدت ضرورت و اجتناب ناپذیر بودن فعالیت های مدیریتی در همه انواع سازمان ها تاکید دارد. اما این سوال که «مدیریت» چیست؟ یک </a:t>
            </a:r>
            <a:r>
              <a:rPr lang="fa-IR">
                <a:solidFill>
                  <a:srgbClr val="FF0000"/>
                </a:solidFill>
                <a:cs typeface="B Zar" panose="00000400000000000000" pitchFamily="2" charset="-78"/>
              </a:rPr>
              <a:t>پرسش عادی </a:t>
            </a:r>
            <a:r>
              <a:rPr lang="fa-IR">
                <a:cs typeface="B Zar" panose="00000400000000000000" pitchFamily="2" charset="-78"/>
              </a:rPr>
              <a:t>به شمار می آید</a:t>
            </a:r>
            <a:r>
              <a:rPr lang="fa-IR">
                <a:cs typeface="B Zar" panose="00000400000000000000" pitchFamily="2" charset="-78"/>
              </a:rPr>
              <a:t>. </a:t>
            </a:r>
            <a:r>
              <a:rPr lang="fa-IR" smtClean="0">
                <a:cs typeface="B Zar" panose="00000400000000000000" pitchFamily="2" charset="-78"/>
              </a:rPr>
              <a:t>آیا </a:t>
            </a:r>
            <a:r>
              <a:rPr lang="fa-IR">
                <a:cs typeface="B Zar" panose="00000400000000000000" pitchFamily="2" charset="-78"/>
              </a:rPr>
              <a:t>مدیریت را می توان مشخص کرد و برای آن مفهومی خاص قایل شد، یا این که صرفایک «واژه» یا یک «انگ» بی محتوا است؟ </a:t>
            </a:r>
          </a:p>
          <a:p>
            <a:endParaRPr lang="fa-IR"/>
          </a:p>
        </p:txBody>
      </p:sp>
      <p:pic>
        <p:nvPicPr>
          <p:cNvPr id="4" name="Picture 3"/>
          <p:cNvPicPr>
            <a:picLocks noChangeAspect="1"/>
          </p:cNvPicPr>
          <p:nvPr/>
        </p:nvPicPr>
        <p:blipFill>
          <a:blip r:embed="rId2"/>
          <a:stretch>
            <a:fillRect/>
          </a:stretch>
        </p:blipFill>
        <p:spPr>
          <a:xfrm>
            <a:off x="1574397" y="4119563"/>
            <a:ext cx="2219325" cy="2057400"/>
          </a:xfrm>
          <a:prstGeom prst="rect">
            <a:avLst/>
          </a:prstGeom>
        </p:spPr>
      </p:pic>
    </p:spTree>
    <p:extLst>
      <p:ext uri="{BB962C8B-B14F-4D97-AF65-F5344CB8AC3E}">
        <p14:creationId xmlns:p14="http://schemas.microsoft.com/office/powerpoint/2010/main" val="19538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پاسخ فایول به ان سوال در زمان خود بی سابقه و بی بدیل بود. جان کلام او و خلاصه مطلبی که ان مدیر اندیشمند به دانش بشری افزود تعریفی بود که او از  مدیریت به عنوان مفهومی که از </a:t>
            </a:r>
            <a:r>
              <a:rPr lang="fa-IR" smtClean="0">
                <a:solidFill>
                  <a:srgbClr val="FF0000"/>
                </a:solidFill>
                <a:cs typeface="B Zar" panose="00000400000000000000" pitchFamily="2" charset="-78"/>
              </a:rPr>
              <a:t>پنج</a:t>
            </a:r>
            <a:r>
              <a:rPr lang="fa-IR" smtClean="0">
                <a:cs typeface="B Zar" panose="00000400000000000000" pitchFamily="2" charset="-78"/>
              </a:rPr>
              <a:t> عنصر تشکیل می شود، ارائه داد و آن عناصر عبارتند  از: </a:t>
            </a:r>
          </a:p>
          <a:p>
            <a:r>
              <a:rPr lang="fa-IR" smtClean="0">
                <a:cs typeface="B Zar" panose="00000400000000000000" pitchFamily="2" charset="-78"/>
              </a:rPr>
              <a:t>1- </a:t>
            </a:r>
            <a:r>
              <a:rPr lang="fa-IR" smtClean="0">
                <a:solidFill>
                  <a:srgbClr val="FF0000"/>
                </a:solidFill>
                <a:cs typeface="B Zar" panose="00000400000000000000" pitchFamily="2" charset="-78"/>
              </a:rPr>
              <a:t>پیشگیری و برنامه ریزی </a:t>
            </a:r>
            <a:r>
              <a:rPr lang="fa-IR" smtClean="0">
                <a:cs typeface="B Zar" panose="00000400000000000000" pitchFamily="2" charset="-78"/>
              </a:rPr>
              <a:t>«به زبان فرانسه پروویانس </a:t>
            </a:r>
            <a:r>
              <a:rPr lang="en-US" smtClean="0">
                <a:cs typeface="B Zar" panose="00000400000000000000" pitchFamily="2" charset="-78"/>
              </a:rPr>
              <a:t>Provyance</a:t>
            </a:r>
            <a:r>
              <a:rPr lang="fa-IR" smtClean="0">
                <a:cs typeface="B Zar" panose="00000400000000000000" pitchFamily="2" charset="-78"/>
              </a:rPr>
              <a:t>: ارزیابی و تجزیه و تحلیل آینده برای طراحی چارچوبی به منظور اقدام در آن محدوده </a:t>
            </a:r>
          </a:p>
          <a:p>
            <a:r>
              <a:rPr lang="fa-IR" smtClean="0">
                <a:cs typeface="B Zar" panose="00000400000000000000" pitchFamily="2" charset="-78"/>
              </a:rPr>
              <a:t>2- </a:t>
            </a:r>
            <a:r>
              <a:rPr lang="fa-IR" smtClean="0">
                <a:solidFill>
                  <a:srgbClr val="FF0000"/>
                </a:solidFill>
                <a:cs typeface="B Zar" panose="00000400000000000000" pitchFamily="2" charset="-78"/>
              </a:rPr>
              <a:t>سازماندهی</a:t>
            </a:r>
            <a:r>
              <a:rPr lang="fa-IR" smtClean="0">
                <a:cs typeface="B Zar" panose="00000400000000000000" pitchFamily="2" charset="-78"/>
              </a:rPr>
              <a:t>: شکل دادن به ساختار انسانی و مادی سازمان</a:t>
            </a:r>
          </a:p>
          <a:p>
            <a:r>
              <a:rPr lang="fa-IR" smtClean="0">
                <a:cs typeface="B Zar" panose="00000400000000000000" pitchFamily="2" charset="-78"/>
              </a:rPr>
              <a:t>3- </a:t>
            </a:r>
            <a:r>
              <a:rPr lang="fa-IR" smtClean="0">
                <a:solidFill>
                  <a:srgbClr val="FF0000"/>
                </a:solidFill>
                <a:cs typeface="B Zar" panose="00000400000000000000" pitchFamily="2" charset="-78"/>
              </a:rPr>
              <a:t>هدایت و رهبری</a:t>
            </a:r>
            <a:r>
              <a:rPr lang="fa-IR" smtClean="0">
                <a:cs typeface="B Zar" panose="00000400000000000000" pitchFamily="2" charset="-78"/>
              </a:rPr>
              <a:t>: ایجاد کار برای کارکنان و حفظ روحیه تلاشگری در انان</a:t>
            </a:r>
          </a:p>
          <a:p>
            <a:r>
              <a:rPr lang="fa-IR" smtClean="0">
                <a:cs typeface="B Zar" panose="00000400000000000000" pitchFamily="2" charset="-78"/>
              </a:rPr>
              <a:t>4- </a:t>
            </a:r>
            <a:r>
              <a:rPr lang="fa-IR" smtClean="0">
                <a:solidFill>
                  <a:srgbClr val="FF0000"/>
                </a:solidFill>
                <a:cs typeface="B Zar" panose="00000400000000000000" pitchFamily="2" charset="-78"/>
              </a:rPr>
              <a:t>هماهنگی</a:t>
            </a:r>
            <a:r>
              <a:rPr lang="fa-IR" smtClean="0">
                <a:cs typeface="B Zar" panose="00000400000000000000" pitchFamily="2" charset="-78"/>
              </a:rPr>
              <a:t> : ایجاد همنوایی، همسازی و یگانگی در میان فعالیت ها و تلاش ها</a:t>
            </a:r>
          </a:p>
          <a:p>
            <a:r>
              <a:rPr lang="fa-IR" smtClean="0">
                <a:cs typeface="B Zar" panose="00000400000000000000" pitchFamily="2" charset="-78"/>
              </a:rPr>
              <a:t>5- </a:t>
            </a:r>
            <a:r>
              <a:rPr lang="fa-IR" smtClean="0">
                <a:solidFill>
                  <a:srgbClr val="FF0000"/>
                </a:solidFill>
                <a:cs typeface="B Zar" panose="00000400000000000000" pitchFamily="2" charset="-78"/>
              </a:rPr>
              <a:t>کنترل</a:t>
            </a:r>
            <a:r>
              <a:rPr lang="fa-IR" smtClean="0">
                <a:cs typeface="B Zar" panose="00000400000000000000" pitchFamily="2" charset="-78"/>
              </a:rPr>
              <a:t>: نظارت بر جریان تطابق آنچه اتفاق می افتد  با مقررات کتبی  و دستورات شفاهی</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001294"/>
            <a:ext cx="912339" cy="912339"/>
          </a:xfrm>
          <a:prstGeom prst="rect">
            <a:avLst/>
          </a:prstGeom>
        </p:spPr>
      </p:pic>
    </p:spTree>
    <p:extLst>
      <p:ext uri="{BB962C8B-B14F-4D97-AF65-F5344CB8AC3E}">
        <p14:creationId xmlns:p14="http://schemas.microsoft.com/office/powerpoint/2010/main" val="65659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2354</Words>
  <Application>Microsoft Office PowerPoint</Application>
  <PresentationFormat>Widescreen</PresentationFormat>
  <Paragraphs>54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 Zar</vt:lpstr>
      <vt:lpstr>Calibri</vt:lpstr>
      <vt:lpstr>Calibri Light</vt:lpstr>
      <vt:lpstr>Times New Roman</vt:lpstr>
      <vt:lpstr>Office Theme</vt:lpstr>
      <vt:lpstr>عنوان مقاله: پیشگامان مطالعات مدیریت در غرب- هنری فایول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سازماندهی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پیشگامان مطالعات مدیریت در غرب- هنری فایول</dc:title>
  <dc:creator>MaZz!i</dc:creator>
  <cp:lastModifiedBy>MaZz!i</cp:lastModifiedBy>
  <cp:revision>21</cp:revision>
  <dcterms:created xsi:type="dcterms:W3CDTF">2023-02-27T13:23:57Z</dcterms:created>
  <dcterms:modified xsi:type="dcterms:W3CDTF">2023-02-27T16:46:58Z</dcterms:modified>
</cp:coreProperties>
</file>