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8" r:id="rId3"/>
    <p:sldId id="257" r:id="rId4"/>
    <p:sldId id="258" r:id="rId5"/>
    <p:sldId id="259" r:id="rId6"/>
    <p:sldId id="260" r:id="rId7"/>
    <p:sldId id="289" r:id="rId8"/>
    <p:sldId id="261" r:id="rId9"/>
    <p:sldId id="262" r:id="rId10"/>
    <p:sldId id="263" r:id="rId11"/>
    <p:sldId id="264" r:id="rId12"/>
    <p:sldId id="290" r:id="rId13"/>
    <p:sldId id="265" r:id="rId14"/>
    <p:sldId id="266" r:id="rId15"/>
    <p:sldId id="291" r:id="rId16"/>
    <p:sldId id="267" r:id="rId17"/>
    <p:sldId id="292" r:id="rId18"/>
    <p:sldId id="268" r:id="rId19"/>
    <p:sldId id="269" r:id="rId20"/>
    <p:sldId id="270" r:id="rId21"/>
    <p:sldId id="293" r:id="rId22"/>
    <p:sldId id="271" r:id="rId23"/>
    <p:sldId id="272" r:id="rId24"/>
    <p:sldId id="294"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318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914604F-0694-4B29-A05A-25F7CB6263AA}"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265169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914604F-0694-4B29-A05A-25F7CB6263AA}"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2648061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914604F-0694-4B29-A05A-25F7CB6263AA}"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214900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914604F-0694-4B29-A05A-25F7CB6263AA}"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1179686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14604F-0694-4B29-A05A-25F7CB6263AA}" type="datetimeFigureOut">
              <a:rPr lang="fa-IR" smtClean="0"/>
              <a:t>07/08/1444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324066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914604F-0694-4B29-A05A-25F7CB6263AA}" type="datetimeFigureOut">
              <a:rPr lang="fa-IR" smtClean="0"/>
              <a:t>07/08/1444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370016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914604F-0694-4B29-A05A-25F7CB6263AA}" type="datetimeFigureOut">
              <a:rPr lang="fa-IR" smtClean="0"/>
              <a:t>07/08/1444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50625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914604F-0694-4B29-A05A-25F7CB6263AA}" type="datetimeFigureOut">
              <a:rPr lang="fa-IR" smtClean="0"/>
              <a:t>07/08/1444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247268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4604F-0694-4B29-A05A-25F7CB6263AA}" type="datetimeFigureOut">
              <a:rPr lang="fa-IR" smtClean="0"/>
              <a:t>07/08/1444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59717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4604F-0694-4B29-A05A-25F7CB6263AA}" type="datetimeFigureOut">
              <a:rPr lang="fa-IR" smtClean="0"/>
              <a:t>07/08/1444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2748938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4604F-0694-4B29-A05A-25F7CB6263AA}" type="datetimeFigureOut">
              <a:rPr lang="fa-IR" smtClean="0"/>
              <a:t>07/08/1444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09D84DA-5FC5-4391-A860-F133DE740C17}" type="slidenum">
              <a:rPr lang="fa-IR" smtClean="0"/>
              <a:t>‹#›</a:t>
            </a:fld>
            <a:endParaRPr lang="fa-IR"/>
          </a:p>
        </p:txBody>
      </p:sp>
    </p:spTree>
    <p:extLst>
      <p:ext uri="{BB962C8B-B14F-4D97-AF65-F5344CB8AC3E}">
        <p14:creationId xmlns:p14="http://schemas.microsoft.com/office/powerpoint/2010/main" val="2431721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14604F-0694-4B29-A05A-25F7CB6263AA}" type="datetimeFigureOut">
              <a:rPr lang="fa-IR" smtClean="0"/>
              <a:t>07/08/1444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09D84DA-5FC5-4391-A860-F133DE740C17}" type="slidenum">
              <a:rPr lang="fa-IR" smtClean="0"/>
              <a:t>‹#›</a:t>
            </a:fld>
            <a:endParaRPr lang="fa-IR"/>
          </a:p>
        </p:txBody>
      </p:sp>
    </p:spTree>
    <p:extLst>
      <p:ext uri="{BB962C8B-B14F-4D97-AF65-F5344CB8AC3E}">
        <p14:creationId xmlns:p14="http://schemas.microsoft.com/office/powerpoint/2010/main" val="946034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Zar" panose="00000400000000000000" pitchFamily="2" charset="-78"/>
              </a:rPr>
              <a:t>عنوان مقاله</a:t>
            </a:r>
            <a:r>
              <a:rPr lang="fa-IR" sz="4000" smtClean="0">
                <a:cs typeface="B Zar" panose="00000400000000000000" pitchFamily="2" charset="-78"/>
              </a:rPr>
              <a:t>: پیشگامان مطالعات مدیریت در غرب</a:t>
            </a:r>
            <a:br>
              <a:rPr lang="fa-IR" sz="4000" smtClean="0">
                <a:cs typeface="B Zar" panose="00000400000000000000" pitchFamily="2" charset="-78"/>
              </a:rPr>
            </a:br>
            <a:r>
              <a:rPr lang="fa-IR" sz="4000" smtClean="0">
                <a:cs typeface="B Zar" panose="00000400000000000000" pitchFamily="2" charset="-78"/>
              </a:rPr>
              <a:t>گیرت هافستید</a:t>
            </a:r>
            <a:endParaRPr lang="fa-IR" sz="40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مترجم</a:t>
            </a:r>
            <a:r>
              <a:rPr lang="fa-IR" smtClean="0">
                <a:cs typeface="B Zar" panose="00000400000000000000" pitchFamily="2" charset="-78"/>
              </a:rPr>
              <a:t>: حسین رحمان </a:t>
            </a:r>
            <a:r>
              <a:rPr lang="fa-IR" smtClean="0">
                <a:cs typeface="B Zar" panose="00000400000000000000" pitchFamily="2" charset="-78"/>
              </a:rPr>
              <a:t>سرشت</a:t>
            </a:r>
          </a:p>
          <a:p>
            <a:r>
              <a:rPr lang="fa-IR" smtClean="0">
                <a:solidFill>
                  <a:srgbClr val="FF0000"/>
                </a:solidFill>
                <a:cs typeface="B Zar" panose="00000400000000000000" pitchFamily="2" charset="-78"/>
              </a:rPr>
              <a:t>منبع</a:t>
            </a:r>
            <a:r>
              <a:rPr lang="fa-IR" smtClean="0">
                <a:cs typeface="B Zar" panose="00000400000000000000" pitchFamily="2" charset="-78"/>
              </a:rPr>
              <a:t>:</a:t>
            </a:r>
            <a:r>
              <a:rPr lang="fa-IR">
                <a:cs typeface="B Zar" panose="00000400000000000000" pitchFamily="2" charset="-78"/>
              </a:rPr>
              <a:t>مطالعات مدیریت، بهبود و تحول پاییز 1374 - </a:t>
            </a:r>
            <a:r>
              <a:rPr lang="fa-IR">
                <a:cs typeface="B Zar" panose="00000400000000000000" pitchFamily="2" charset="-78"/>
              </a:rPr>
              <a:t>شماره </a:t>
            </a:r>
            <a:r>
              <a:rPr lang="fa-IR" smtClean="0">
                <a:cs typeface="B Zar" panose="00000400000000000000" pitchFamily="2" charset="-78"/>
              </a:rPr>
              <a:t>19 </a:t>
            </a:r>
            <a:endParaRPr lang="en-US" smtClean="0">
              <a:cs typeface="B Zar" panose="00000400000000000000" pitchFamily="2" charset="-78"/>
            </a:endParaRPr>
          </a:p>
          <a:p>
            <a:r>
              <a:rPr lang="fa-IR" smtClean="0">
                <a:cs typeface="B Zar" panose="00000400000000000000" pitchFamily="2" charset="-78"/>
              </a:rPr>
              <a:t>صفحات از 99 تا 108</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16469" y="4150269"/>
            <a:ext cx="2215061" cy="2215061"/>
          </a:xfrm>
          <a:prstGeom prst="rect">
            <a:avLst/>
          </a:prstGeom>
        </p:spPr>
      </p:pic>
      <p:sp>
        <p:nvSpPr>
          <p:cNvPr id="5" name="TextBox 4"/>
          <p:cNvSpPr txBox="1"/>
          <p:nvPr/>
        </p:nvSpPr>
        <p:spPr>
          <a:xfrm>
            <a:off x="2631530" y="5165209"/>
            <a:ext cx="1433015" cy="369332"/>
          </a:xfrm>
          <a:prstGeom prst="rect">
            <a:avLst/>
          </a:prstGeom>
          <a:noFill/>
        </p:spPr>
        <p:txBody>
          <a:bodyPr wrap="square" rtlCol="1">
            <a:spAutoFit/>
          </a:bodyPr>
          <a:lstStyle/>
          <a:p>
            <a:pPr algn="ctr"/>
            <a:r>
              <a:rPr lang="fa-IR">
                <a:solidFill>
                  <a:srgbClr val="FF0000"/>
                </a:solidFill>
                <a:cs typeface="B Zar" panose="00000400000000000000" pitchFamily="2" charset="-78"/>
              </a:rPr>
              <a:t>گیرت هافستید</a:t>
            </a:r>
            <a:endParaRPr lang="fa-IR">
              <a:solidFill>
                <a:srgbClr val="FF0000"/>
              </a:solidFill>
            </a:endParaRPr>
          </a:p>
        </p:txBody>
      </p:sp>
    </p:spTree>
    <p:extLst>
      <p:ext uri="{BB962C8B-B14F-4D97-AF65-F5344CB8AC3E}">
        <p14:creationId xmlns:p14="http://schemas.microsoft.com/office/powerpoint/2010/main" val="3891591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توانایی یک فرهنگ در قبول پدیده های نو و پذیرش نوگرایی ها بعد ابهام گریزی آن قلمداد می شود. در فرهنگ هایی که بعد ابهام گریزی انها بالاست(مانند </a:t>
            </a:r>
            <a:r>
              <a:rPr lang="fa-IR" smtClean="0">
                <a:cs typeface="B Zar" panose="00000400000000000000" pitchFamily="2" charset="-78"/>
              </a:rPr>
              <a:t>ژاپن </a:t>
            </a:r>
            <a:r>
              <a:rPr lang="fa-IR" smtClean="0">
                <a:cs typeface="B Zar" panose="00000400000000000000" pitchFamily="2" charset="-78"/>
              </a:rPr>
              <a:t>و یونان)</a:t>
            </a:r>
            <a:r>
              <a:rPr lang="en-US" smtClean="0">
                <a:cs typeface="B Zar" panose="00000400000000000000" pitchFamily="2" charset="-78"/>
              </a:rPr>
              <a:t>  </a:t>
            </a:r>
            <a:r>
              <a:rPr lang="fa-IR" smtClean="0">
                <a:cs typeface="B Zar" panose="00000400000000000000" pitchFamily="2" charset="-78"/>
              </a:rPr>
              <a:t> مردم خواهان نظم و وجود وضوح و روشنی در امور هستند. مردم در برخورد با موقعیت های بی سابقه و ناآشنا وحشتزده می شوند و اضطراب و فشار روحی بالایی را در خود احساس می کنند. آنان برای مقابله با این شرایط روحی به کار زیاد و ثبات پناه می برند و نسبت به تمرد و تکروی به شدت حساس می گردند. به این لحاظ کارکنان معقدند که قوانین و مقررات حاکم بر محیط کار  باید کاملا رعایت شود- هر چند رعایت آن مقررات کامال به ضرر شرکت باشد- و انتظار دارند تا هنگام بازنشستگی در خدمت موسسه متبوع خود باقی بمانند. </a:t>
            </a:r>
            <a:endParaRPr lang="fa-IR">
              <a:cs typeface="B Zar" panose="00000400000000000000" pitchFamily="2" charset="-78"/>
            </a:endParaRPr>
          </a:p>
        </p:txBody>
      </p:sp>
      <p:sp>
        <p:nvSpPr>
          <p:cNvPr id="4" name="Flowchart: Process 3"/>
          <p:cNvSpPr/>
          <p:nvPr/>
        </p:nvSpPr>
        <p:spPr>
          <a:xfrm>
            <a:off x="2321169" y="5261317"/>
            <a:ext cx="2996419" cy="94253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اضطراب و فشار </a:t>
            </a:r>
            <a:r>
              <a:rPr lang="fa-IR" sz="2000">
                <a:solidFill>
                  <a:srgbClr val="FF0000"/>
                </a:solidFill>
                <a:cs typeface="B Zar" panose="00000400000000000000" pitchFamily="2" charset="-78"/>
              </a:rPr>
              <a:t>روحی </a:t>
            </a:r>
            <a:r>
              <a:rPr lang="fa-IR" sz="2000" smtClean="0">
                <a:solidFill>
                  <a:srgbClr val="FF0000"/>
                </a:solidFill>
                <a:cs typeface="B Zar" panose="00000400000000000000" pitchFamily="2" charset="-78"/>
              </a:rPr>
              <a:t>بالا</a:t>
            </a:r>
            <a:endParaRPr lang="fa-IR" sz="2000">
              <a:solidFill>
                <a:srgbClr val="FF0000"/>
              </a:solidFill>
            </a:endParaRPr>
          </a:p>
        </p:txBody>
      </p:sp>
    </p:spTree>
    <p:extLst>
      <p:ext uri="{BB962C8B-B14F-4D97-AF65-F5344CB8AC3E}">
        <p14:creationId xmlns:p14="http://schemas.microsoft.com/office/powerpoint/2010/main" val="2578995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فرهنگی که بعد ابهام گریزی آن ضعیف است(مثل دانمارک و هنگ کنگ) ابهام به عنوان جزء جدایی ناپذیر زندگی تلقی  و به سادگی مورد قبول قرار می گیرد و بدون آن که زحمتی برای فکر کردن در </a:t>
            </a:r>
            <a:r>
              <a:rPr lang="fa-IR" smtClean="0">
                <a:cs typeface="B Zar" panose="00000400000000000000" pitchFamily="2" charset="-78"/>
              </a:rPr>
              <a:t>مورد حوادث </a:t>
            </a:r>
            <a:r>
              <a:rPr lang="fa-IR" smtClean="0">
                <a:cs typeface="B Zar" panose="00000400000000000000" pitchFamily="2" charset="-78"/>
              </a:rPr>
              <a:t>فردا تحمل شود هر روز بهمان صورتی  که واقع شده پذیرفته می شود. در مرد تغییر یا حفظ مقررات دیدگاه ها بسیار عملگرایانه است و از  کارکنان انتظار می رود مدتی کوتاه شاغل یک شغل باقی بمانند. </a:t>
            </a:r>
          </a:p>
          <a:p>
            <a:r>
              <a:rPr lang="fa-IR" smtClean="0">
                <a:cs typeface="B Zar" panose="00000400000000000000" pitchFamily="2" charset="-78"/>
              </a:rPr>
              <a:t>.  </a:t>
            </a:r>
            <a:endParaRPr lang="fa-IR">
              <a:cs typeface="B Zar" panose="00000400000000000000" pitchFamily="2" charset="-78"/>
            </a:endParaRPr>
          </a:p>
        </p:txBody>
      </p:sp>
      <p:sp>
        <p:nvSpPr>
          <p:cNvPr id="4" name="Rectangle 3"/>
          <p:cNvSpPr/>
          <p:nvPr/>
        </p:nvSpPr>
        <p:spPr>
          <a:xfrm>
            <a:off x="838200" y="4866473"/>
            <a:ext cx="2582758"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عملگرایانه</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41535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ln w="0"/>
                <a:solidFill>
                  <a:schemeClr val="accent1"/>
                </a:solidFill>
                <a:effectLst>
                  <a:outerShdw blurRad="38100" dist="25400" dir="5400000" algn="ctr" rotWithShape="0">
                    <a:srgbClr val="6E747A">
                      <a:alpha val="43000"/>
                    </a:srgbClr>
                  </a:outerShdw>
                </a:effectLst>
                <a:cs typeface="B Zar" panose="00000400000000000000" pitchFamily="2" charset="-78"/>
              </a:rPr>
              <a:t>فرد باوری </a:t>
            </a:r>
            <a:r>
              <a:rPr lang="fa-IR">
                <a:cs typeface="B Zar" panose="00000400000000000000" pitchFamily="2" charset="-78"/>
              </a:rPr>
              <a:t>بیانگر بعدی از فرهنگ است که بر</a:t>
            </a:r>
            <a:r>
              <a:rPr lang="fa-IR" b="1">
                <a:ln w="22225">
                  <a:solidFill>
                    <a:schemeClr val="accent2"/>
                  </a:solidFill>
                  <a:prstDash val="solid"/>
                </a:ln>
                <a:solidFill>
                  <a:schemeClr val="accent2">
                    <a:lumMod val="40000"/>
                    <a:lumOff val="60000"/>
                  </a:schemeClr>
                </a:solidFill>
                <a:cs typeface="B Zar" panose="00000400000000000000" pitchFamily="2" charset="-78"/>
              </a:rPr>
              <a:t> اصالت فرد </a:t>
            </a:r>
            <a:r>
              <a:rPr lang="fa-IR">
                <a:cs typeface="B Zar" panose="00000400000000000000" pitchFamily="2" charset="-78"/>
              </a:rPr>
              <a:t>بیش از اهمیت جمع و گروه تاکید دارد. در فرهنگ فرد باور (مثل بریتانیا و امریکا) بر  ابتکار ودست آورد های فردی تاکید و حقوق فرد فرد مردم در مورد برخورداری از زندگی خصوصی و عقیده شخصی محترم شمرده می شود</a:t>
            </a:r>
            <a:endParaRPr lang="fa-IR"/>
          </a:p>
        </p:txBody>
      </p:sp>
    </p:spTree>
    <p:extLst>
      <p:ext uri="{BB962C8B-B14F-4D97-AF65-F5344CB8AC3E}">
        <p14:creationId xmlns:p14="http://schemas.microsoft.com/office/powerpoint/2010/main" val="1041575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عکس ویژگی یک فرهنگ جمع گرا(مانند ایران و پرو) برخورداری از یک چهارچوب اجتماعی انعطاف ناپذیر است. در این فرهنگ ها مردم اعضای خانواده ها یا قبایل وسیعی هستند که در ازای وفاداری آنان نسبت به خانواده یا قبیله مربوط، از ایشان حمایت می کنند. در فرهنگ جمع گرا تاکید بر تعلق فرد به جمع و هدف، «عضو خوبی» بودن به شمارمی اید. در حالی که در فرهنگ  فرد باور و فرد گرا «</a:t>
            </a:r>
            <a:r>
              <a:rPr lang="fa-IR" smtClean="0">
                <a:solidFill>
                  <a:srgbClr val="FF0000"/>
                </a:solidFill>
                <a:cs typeface="B Zar" panose="00000400000000000000" pitchFamily="2" charset="-78"/>
              </a:rPr>
              <a:t>رهبر خوبی</a:t>
            </a:r>
            <a:r>
              <a:rPr lang="fa-IR" smtClean="0">
                <a:cs typeface="B Zar" panose="00000400000000000000" pitchFamily="2" charset="-78"/>
              </a:rPr>
              <a:t>» شدن مطلوب است. در فرهنگ  جمع باور  اشتغال کارکنان  به کار مبنایی اخلاقی دارد و مستلزم داشتن تعهد کامل نسبت به کار و کارفرماست. </a:t>
            </a:r>
            <a:endParaRPr lang="fa-IR">
              <a:cs typeface="B Zar" panose="00000400000000000000" pitchFamily="2" charset="-78"/>
            </a:endParaRPr>
          </a:p>
        </p:txBody>
      </p:sp>
      <p:sp>
        <p:nvSpPr>
          <p:cNvPr id="4" name="Flowchart: Process 3"/>
          <p:cNvSpPr/>
          <p:nvPr/>
        </p:nvSpPr>
        <p:spPr>
          <a:xfrm>
            <a:off x="838200" y="5106572"/>
            <a:ext cx="3249637" cy="74558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وفاداری آنان نسبت به خانواده یا قبیله</a:t>
            </a:r>
            <a:endParaRPr lang="fa-IR" sz="2000">
              <a:solidFill>
                <a:srgbClr val="FF0000"/>
              </a:solidFill>
            </a:endParaRPr>
          </a:p>
        </p:txBody>
      </p:sp>
    </p:spTree>
    <p:extLst>
      <p:ext uri="{BB962C8B-B14F-4D97-AF65-F5344CB8AC3E}">
        <p14:creationId xmlns:p14="http://schemas.microsoft.com/office/powerpoint/2010/main" val="4104230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بعد مردی گویای فرهنگ های «مردانه» است و مثلا استرایلا و ایتالیا آن چه در این فرهنگ ها اهمیت دارد عملکرد است. </a:t>
            </a:r>
            <a:r>
              <a:rPr lang="fa-IR" smtClean="0">
                <a:solidFill>
                  <a:srgbClr val="00B0F0"/>
                </a:solidFill>
                <a:cs typeface="B Zar" panose="00000400000000000000" pitchFamily="2" charset="-78"/>
              </a:rPr>
              <a:t>پول و مادیات معیارهای مهم به شمار می آیند. جاه طلبی انگیزه حرکت، بزرگی و سرعت نشانه زیبایی، و درشتی هیکل مردانه عامل انگیزش است</a:t>
            </a:r>
            <a:r>
              <a:rPr lang="fa-IR" smtClean="0">
                <a:cs typeface="B Zar" panose="00000400000000000000" pitchFamily="2" charset="-78"/>
              </a:rPr>
              <a:t>.</a:t>
            </a:r>
            <a:r>
              <a:rPr lang="fa-IR" smtClean="0">
                <a:solidFill>
                  <a:srgbClr val="FF0000"/>
                </a:solidFill>
                <a:cs typeface="B Zar" panose="00000400000000000000" pitchFamily="2" charset="-78"/>
              </a:rPr>
              <a:t> به عکس در فرهنگ های زنانه  (مانند هلند و سوئد) کیفیت زندگی، مردم و محیط اهمیت دارند </a:t>
            </a:r>
            <a:r>
              <a:rPr lang="fa-IR" smtClean="0">
                <a:cs typeface="B Zar" panose="00000400000000000000" pitchFamily="2" charset="-78"/>
              </a:rPr>
              <a:t>. خدمات باعث انگیزش کوچکی زیبا و جنس های زن و مرد هر دو جذاب هستند ابعادروابط مرد و زن  در دو فرهنگ تفاوتی قابل توجه دارد. در فرهنگ های مردانه نقش زن و مرد کاملا از یکدیگر تفکیک شده است</a:t>
            </a:r>
            <a:r>
              <a:rPr lang="fa-IR" smtClean="0">
                <a:cs typeface="B Zar" panose="00000400000000000000" pitchFamily="2" charset="-78"/>
              </a:rPr>
              <a:t>.</a:t>
            </a:r>
            <a:endParaRPr lang="fa-IR" smtClean="0">
              <a:cs typeface="B Zar" panose="00000400000000000000" pitchFamily="2" charset="-78"/>
            </a:endParaRPr>
          </a:p>
        </p:txBody>
      </p:sp>
    </p:spTree>
    <p:extLst>
      <p:ext uri="{BB962C8B-B14F-4D97-AF65-F5344CB8AC3E}">
        <p14:creationId xmlns:p14="http://schemas.microsoft.com/office/powerpoint/2010/main" val="128085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این فرهنگها مردان باید قاطع و حاکم، و زنان باید غمخوار و خانه دار باشند. نقش ها  در فرهنگ زنانه چندان دقیق و مشخص نیستند و برابری نقش ها پذیرفته شده است. برای مثال غمخواری لزوما نقش مردی را از مرد سلب نمی کند. </a:t>
            </a:r>
          </a:p>
          <a:p>
            <a:endParaRPr lang="fa-IR"/>
          </a:p>
        </p:txBody>
      </p:sp>
    </p:spTree>
    <p:extLst>
      <p:ext uri="{BB962C8B-B14F-4D97-AF65-F5344CB8AC3E}">
        <p14:creationId xmlns:p14="http://schemas.microsoft.com/office/powerpoint/2010/main" val="1675581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هافستید با استفاده از بازارهایی که برای سنجش فرهنگ ها و تعیین وضع آنها با توجه به ابعاد فوق الذکر </a:t>
            </a:r>
            <a:r>
              <a:rPr lang="fa-IR" smtClean="0">
                <a:cs typeface="B Zar" panose="00000400000000000000" pitchFamily="2" charset="-78"/>
              </a:rPr>
              <a:t>ساخته </a:t>
            </a:r>
            <a:r>
              <a:rPr lang="fa-IR" smtClean="0">
                <a:cs typeface="B Zar" panose="00000400000000000000" pitchFamily="2" charset="-78"/>
              </a:rPr>
              <a:t>جایگاه چهل کشور را مشخص کرده است. به این ترتیب او توانسته است نقشه فرهنگی جهان را پیش روی ما قرار دهد. در تفسیر نتایج تحقیقات  او باید دو نکته را به خاطر داشت. نکته اول آن که جایگاه کشورهای در دو سر انتهایی طیف بر اساس هر یک از ابعاد مشروح در فوق تعیین نشده  بلکه جایگاه فرهنگ ها در طول طیف بر مبنای هر </a:t>
            </a:r>
            <a:r>
              <a:rPr lang="fa-IR" smtClean="0">
                <a:solidFill>
                  <a:srgbClr val="FF0000"/>
                </a:solidFill>
                <a:cs typeface="B Zar" panose="00000400000000000000" pitchFamily="2" charset="-78"/>
              </a:rPr>
              <a:t>چهار</a:t>
            </a:r>
            <a:r>
              <a:rPr lang="fa-IR" smtClean="0">
                <a:cs typeface="B Zar" panose="00000400000000000000" pitchFamily="2" charset="-78"/>
              </a:rPr>
              <a:t> بعد فرهنگی مشخص شده است</a:t>
            </a:r>
            <a:r>
              <a:rPr lang="fa-IR" smtClean="0">
                <a:cs typeface="B Zar" panose="00000400000000000000" pitchFamily="2" charset="-78"/>
              </a:rPr>
              <a:t>.</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21250" y="4673991"/>
            <a:ext cx="1109077" cy="1109077"/>
          </a:xfrm>
          <a:prstGeom prst="rect">
            <a:avLst/>
          </a:prstGeom>
        </p:spPr>
      </p:pic>
    </p:spTree>
    <p:extLst>
      <p:ext uri="{BB962C8B-B14F-4D97-AF65-F5344CB8AC3E}">
        <p14:creationId xmlns:p14="http://schemas.microsoft.com/office/powerpoint/2010/main" val="2830760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838200" y="1881896"/>
            <a:ext cx="10515600" cy="4351338"/>
          </a:xfrm>
        </p:spPr>
        <p:txBody>
          <a:bodyPr/>
          <a:lstStyle/>
          <a:p>
            <a:pPr algn="just"/>
            <a:r>
              <a:rPr lang="fa-IR">
                <a:cs typeface="B Zar" panose="00000400000000000000" pitchFamily="2" charset="-78"/>
              </a:rPr>
              <a:t> بنابراین مثلا فرهنگ های کشورهای ایتالیا و سوئد به دلیل آن که یامردانه یا زنانه  و در نتیجه مشخصا یا در این یا در آن انتهای طیف بعد مردی-زنی فرهنگ قرار می گیرند تعیین جایگاه نشده اند، بلکه جایگاه  دیگر کشورها در فاصله بین دو سرط یف تعیین گشته اند. برای مثال بلژیک دقیقا در وسط برتاینیا و در سمت مردی و فرانسه در سمت زنی جای داده شده اند. </a:t>
            </a:r>
          </a:p>
          <a:p>
            <a:endParaRPr lang="fa-IR"/>
          </a:p>
        </p:txBody>
      </p:sp>
      <p:sp>
        <p:nvSpPr>
          <p:cNvPr id="4" name="Flowchart: Process 3"/>
          <p:cNvSpPr/>
          <p:nvPr/>
        </p:nvSpPr>
        <p:spPr>
          <a:xfrm>
            <a:off x="2771335" y="4431323"/>
            <a:ext cx="2433711" cy="80185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00B0F0"/>
                </a:solidFill>
                <a:cs typeface="B Zar" panose="00000400000000000000" pitchFamily="2" charset="-78"/>
              </a:rPr>
              <a:t>طیف بعد مردی-زنی فرهنگ</a:t>
            </a:r>
            <a:endParaRPr lang="fa-IR" sz="2000">
              <a:solidFill>
                <a:srgbClr val="00B0F0"/>
              </a:solidFill>
            </a:endParaRPr>
          </a:p>
        </p:txBody>
      </p:sp>
    </p:spTree>
    <p:extLst>
      <p:ext uri="{BB962C8B-B14F-4D97-AF65-F5344CB8AC3E}">
        <p14:creationId xmlns:p14="http://schemas.microsoft.com/office/powerpoint/2010/main" val="2083446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نکته دوم قابل توجه آن که موقعیت یک فرهنگ  از لحاظ هر یک از ابعاد فرهنگی بر اساس میانگین جواب هایی که پاسخ گویان هر کشور داده اند، براورده شده است. ذکر ویژگی های فرهنگ ملی کاری یک کشور به این معنی نیست که یک یک افراد آن کشور دقیقا دارای خصوصیات منسوب به آن فرهنگ هستند- ممکن است ویژگی های افراد گونه هایی از آن فرهنگ  کلی باشد. برای مثال بسیاری از ژاپنی ها </a:t>
            </a:r>
            <a:r>
              <a:rPr lang="fa-IR" smtClean="0">
                <a:solidFill>
                  <a:srgbClr val="FF0000"/>
                </a:solidFill>
                <a:cs typeface="B Zar" panose="00000400000000000000" pitchFamily="2" charset="-78"/>
              </a:rPr>
              <a:t>ریسک پذیر </a:t>
            </a:r>
            <a:r>
              <a:rPr lang="fa-IR" smtClean="0">
                <a:cs typeface="B Zar" panose="00000400000000000000" pitchFamily="2" charset="-78"/>
              </a:rPr>
              <a:t>و جمع زیادی از هنگ کنگی ها </a:t>
            </a:r>
            <a:r>
              <a:rPr lang="fa-IR" smtClean="0">
                <a:solidFill>
                  <a:srgbClr val="00B0F0"/>
                </a:solidFill>
                <a:cs typeface="B Zar" panose="00000400000000000000" pitchFamily="2" charset="-78"/>
              </a:rPr>
              <a:t>ابهام گریز </a:t>
            </a:r>
            <a:r>
              <a:rPr lang="fa-IR" smtClean="0">
                <a:cs typeface="B Zar" panose="00000400000000000000" pitchFamily="2" charset="-78"/>
              </a:rPr>
              <a:t>هستند، بسیاری  از هندی ها دارای ارزش های نزدیکی به قدرتند و خیلی از اسراییل ها گرایش های دوری از قدرت دارند. </a:t>
            </a:r>
          </a:p>
          <a:p>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692352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در واقع مقیاس های سنجش فرهنگ (به گونه ای که بحث شد) </a:t>
            </a:r>
            <a:r>
              <a:rPr lang="fa-IR">
                <a:cs typeface="B Zar" panose="00000400000000000000" pitchFamily="2" charset="-78"/>
              </a:rPr>
              <a:t>را </a:t>
            </a:r>
            <a:r>
              <a:rPr lang="fa-IR" smtClean="0">
                <a:cs typeface="B Zar" panose="00000400000000000000" pitchFamily="2" charset="-78"/>
              </a:rPr>
              <a:t>ارزش </a:t>
            </a:r>
            <a:r>
              <a:rPr lang="fa-IR">
                <a:cs typeface="B Zar" panose="00000400000000000000" pitchFamily="2" charset="-78"/>
              </a:rPr>
              <a:t>های مشترکی بیان می کنند  که هسته و محور اصلی فرهنگ ها را تشکیل می دهند . ارزش های مشترک و آن </a:t>
            </a:r>
            <a:r>
              <a:rPr lang="fa-IR">
                <a:cs typeface="B Zar" panose="00000400000000000000" pitchFamily="2" charset="-78"/>
              </a:rPr>
              <a:t>چه </a:t>
            </a:r>
            <a:r>
              <a:rPr lang="fa-IR" smtClean="0">
                <a:cs typeface="B Zar" panose="00000400000000000000" pitchFamily="2" charset="-78"/>
              </a:rPr>
              <a:t>محور </a:t>
            </a:r>
            <a:r>
              <a:rPr lang="fa-IR">
                <a:cs typeface="B Zar" panose="00000400000000000000" pitchFamily="2" charset="-78"/>
              </a:rPr>
              <a:t>اصلی یک فرهنگ را می سازد در اثر «برنامه ریزی ذهنی جمعی»  (</a:t>
            </a:r>
            <a:r>
              <a:rPr lang="en-US">
                <a:cs typeface="B Zar" panose="00000400000000000000" pitchFamily="2" charset="-78"/>
              </a:rPr>
              <a:t>collective mental programming</a:t>
            </a:r>
            <a:r>
              <a:rPr lang="fa-IR">
                <a:cs typeface="B Zar" panose="00000400000000000000" pitchFamily="2" charset="-78"/>
              </a:rPr>
              <a:t>) گروهی از مردم (یک قبیله، ملت یا اقلیت ملی) – که در زندگی تجربیات همانند </a:t>
            </a:r>
            <a:r>
              <a:rPr lang="fa-IR">
                <a:cs typeface="B Zar" panose="00000400000000000000" pitchFamily="2" charset="-78"/>
              </a:rPr>
              <a:t>و </a:t>
            </a:r>
            <a:r>
              <a:rPr lang="fa-IR" smtClean="0">
                <a:cs typeface="B Zar" panose="00000400000000000000" pitchFamily="2" charset="-78"/>
              </a:rPr>
              <a:t>آموزش </a:t>
            </a:r>
            <a:r>
              <a:rPr lang="fa-IR">
                <a:cs typeface="B Zar" panose="00000400000000000000" pitchFamily="2" charset="-78"/>
              </a:rPr>
              <a:t>های همسانی داشته اند- به وجود می آیند</a:t>
            </a:r>
          </a:p>
        </p:txBody>
      </p:sp>
      <p:sp>
        <p:nvSpPr>
          <p:cNvPr id="4" name="Flowchart: Connector 3"/>
          <p:cNvSpPr/>
          <p:nvPr/>
        </p:nvSpPr>
        <p:spPr>
          <a:xfrm>
            <a:off x="956603" y="4389119"/>
            <a:ext cx="1871003" cy="1252025"/>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00B0F0"/>
                </a:solidFill>
                <a:cs typeface="B Zar" panose="00000400000000000000" pitchFamily="2" charset="-78"/>
              </a:rPr>
              <a:t>ارزش های مشترک</a:t>
            </a:r>
            <a:endParaRPr lang="fa-IR" sz="2400">
              <a:solidFill>
                <a:srgbClr val="00B0F0"/>
              </a:solidFill>
            </a:endParaRPr>
          </a:p>
        </p:txBody>
      </p:sp>
    </p:spTree>
    <p:extLst>
      <p:ext uri="{BB962C8B-B14F-4D97-AF65-F5344CB8AC3E}">
        <p14:creationId xmlns:p14="http://schemas.microsoft.com/office/powerpoint/2010/main" val="130729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267511" y="3013656"/>
            <a:ext cx="9656978" cy="1787201"/>
          </a:xfrm>
          <a:prstGeom prst="rect">
            <a:avLst/>
          </a:prstGeom>
        </p:spPr>
      </p:pic>
    </p:spTree>
    <p:extLst>
      <p:ext uri="{BB962C8B-B14F-4D97-AF65-F5344CB8AC3E}">
        <p14:creationId xmlns:p14="http://schemas.microsoft.com/office/powerpoint/2010/main" val="344878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هر چند تجربیات یکسان انسان ها آنان را از هر لحاظ مثل هم نمی سازد، به آنان شخصیت  فرهنگی مشترک و هویت متمایز از هویت افرادی می دهد که تجربیات یکسان دیگری داشته اند- البته آن شخصیت فرهنگی مشترک برای ناظران خارجی به مرابت مشهود تر از دارندگان آن ویژگی های فرهنگی همانند است. </a:t>
            </a:r>
          </a:p>
        </p:txBody>
      </p:sp>
      <p:sp>
        <p:nvSpPr>
          <p:cNvPr id="4" name="Rectangle 3"/>
          <p:cNvSpPr/>
          <p:nvPr/>
        </p:nvSpPr>
        <p:spPr>
          <a:xfrm>
            <a:off x="685019" y="3411987"/>
            <a:ext cx="4942058" cy="646331"/>
          </a:xfrm>
          <a:prstGeom prst="rect">
            <a:avLst/>
          </a:prstGeom>
          <a:noFill/>
        </p:spPr>
        <p:txBody>
          <a:bodyPr wrap="square" lIns="91440" tIns="45720" rIns="91440" bIns="45720">
            <a:spAutoFit/>
          </a:bodyPr>
          <a:lstStyle/>
          <a:p>
            <a:pPr algn="ctr"/>
            <a:r>
              <a:rPr lang="fa-IR" sz="36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rPr>
              <a:t>شخصیت فرهنگی مشترک </a:t>
            </a:r>
            <a:endParaRPr lang="fa-IR" sz="36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5" name="Picture 4"/>
          <p:cNvPicPr>
            <a:picLocks noChangeAspect="1"/>
          </p:cNvPicPr>
          <p:nvPr/>
        </p:nvPicPr>
        <p:blipFill>
          <a:blip r:embed="rId2"/>
          <a:stretch>
            <a:fillRect/>
          </a:stretch>
        </p:blipFill>
        <p:spPr>
          <a:xfrm>
            <a:off x="5695511" y="3411987"/>
            <a:ext cx="6201068" cy="2899914"/>
          </a:xfrm>
          <a:prstGeom prst="rect">
            <a:avLst/>
          </a:prstGeom>
        </p:spPr>
      </p:pic>
    </p:spTree>
    <p:extLst>
      <p:ext uri="{BB962C8B-B14F-4D97-AF65-F5344CB8AC3E}">
        <p14:creationId xmlns:p14="http://schemas.microsoft.com/office/powerpoint/2010/main" val="2379305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جدول زیر تقیسم بندی ملل را بر حسب شباهت های </a:t>
            </a:r>
            <a:r>
              <a:rPr lang="fa-IR">
                <a:cs typeface="B Zar" panose="00000400000000000000" pitchFamily="2" charset="-78"/>
              </a:rPr>
              <a:t>فرهنگی </a:t>
            </a:r>
            <a:r>
              <a:rPr lang="fa-IR" smtClean="0">
                <a:cs typeface="B Zar" panose="00000400000000000000" pitchFamily="2" charset="-78"/>
              </a:rPr>
              <a:t>آنان </a:t>
            </a:r>
            <a:r>
              <a:rPr lang="fa-IR">
                <a:cs typeface="B Zar" panose="00000400000000000000" pitchFamily="2" charset="-78"/>
              </a:rPr>
              <a:t>ارائه می دهد. گروه بندی مذکور با استفاده از </a:t>
            </a:r>
            <a:r>
              <a:rPr lang="fa-IR">
                <a:solidFill>
                  <a:srgbClr val="00B0F0"/>
                </a:solidFill>
                <a:cs typeface="B Zar" panose="00000400000000000000" pitchFamily="2" charset="-78"/>
              </a:rPr>
              <a:t>روش آماری تجزیه  و تحلیل خوشه </a:t>
            </a:r>
            <a:r>
              <a:rPr lang="fa-IR">
                <a:cs typeface="B Zar" panose="00000400000000000000" pitchFamily="2" charset="-78"/>
              </a:rPr>
              <a:t>به </a:t>
            </a:r>
            <a:r>
              <a:rPr lang="fa-IR">
                <a:cs typeface="B Zar" panose="00000400000000000000" pitchFamily="2" charset="-78"/>
              </a:rPr>
              <a:t>دست </a:t>
            </a:r>
            <a:r>
              <a:rPr lang="fa-IR" smtClean="0">
                <a:cs typeface="B Zar" panose="00000400000000000000" pitchFamily="2" charset="-78"/>
              </a:rPr>
              <a:t>آمده </a:t>
            </a:r>
            <a:r>
              <a:rPr lang="fa-IR">
                <a:cs typeface="B Zar" panose="00000400000000000000" pitchFamily="2" charset="-78"/>
              </a:rPr>
              <a:t>است. تقسیم بندی فرهنگی ملت ها هشت منطقه را در بر می گیرد. از آن جا که ارزش های فرهنگ های </a:t>
            </a:r>
            <a:r>
              <a:rPr lang="fa-IR">
                <a:cs typeface="B Zar" panose="00000400000000000000" pitchFamily="2" charset="-78"/>
              </a:rPr>
              <a:t>کاری </a:t>
            </a:r>
            <a:r>
              <a:rPr lang="fa-IR" smtClean="0">
                <a:cs typeface="B Zar" panose="00000400000000000000" pitchFamily="2" charset="-78"/>
              </a:rPr>
              <a:t>کمال </a:t>
            </a:r>
            <a:r>
              <a:rPr lang="fa-IR">
                <a:cs typeface="B Zar" panose="00000400000000000000" pitchFamily="2" charset="-78"/>
              </a:rPr>
              <a:t>متفاوت و </a:t>
            </a:r>
            <a:r>
              <a:rPr lang="fa-IR">
                <a:cs typeface="B Zar" panose="00000400000000000000" pitchFamily="2" charset="-78"/>
              </a:rPr>
              <a:t>متمایز </a:t>
            </a:r>
            <a:r>
              <a:rPr lang="fa-IR" smtClean="0">
                <a:cs typeface="B Zar" panose="00000400000000000000" pitchFamily="2" charset="-78"/>
              </a:rPr>
              <a:t>هستند </a:t>
            </a:r>
            <a:r>
              <a:rPr lang="fa-IR">
                <a:cs typeface="B Zar" panose="00000400000000000000" pitchFamily="2" charset="-78"/>
              </a:rPr>
              <a:t>قاعدتا فرایند ها و رفتار سازمانی (که کاملا از ارزشهای فرهنگ های کاری تاثیر می پذیرد) نیز باید با محیط خود منطبق باشند. هافستید عمیقا معتقد است که ما نباید انتظار داشته باشیم مفاهیم  و دستورالعمل های یکسان  برای مدیریت در متن فرهنگ های منطاق مختلف کارساز باشد. </a:t>
            </a:r>
          </a:p>
          <a:p>
            <a:endParaRPr lang="fa-IR"/>
          </a:p>
        </p:txBody>
      </p:sp>
    </p:spTree>
    <p:extLst>
      <p:ext uri="{BB962C8B-B14F-4D97-AF65-F5344CB8AC3E}">
        <p14:creationId xmlns:p14="http://schemas.microsoft.com/office/powerpoint/2010/main" val="713280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هافستید برخورد فرهنگی خود با مدیریت را با تجزیه و تحلیل جریان استفاده از یک فن مدیریت در متن چند فرهنگ به نمایش می گذارد. مدیریت مبتنی  بر هدف </a:t>
            </a:r>
            <a:r>
              <a:rPr lang="en-US" smtClean="0">
                <a:cs typeface="B Zar" panose="00000400000000000000" pitchFamily="2" charset="-78"/>
              </a:rPr>
              <a:t>MBO-management by objective</a:t>
            </a:r>
            <a:r>
              <a:rPr lang="fa-IR" smtClean="0">
                <a:cs typeface="B Zar" panose="00000400000000000000" pitchFamily="2" charset="-78"/>
              </a:rPr>
              <a:t> به نحوی که مورد نظر یک محقق مدیریت به نام </a:t>
            </a:r>
            <a:r>
              <a:rPr lang="fa-IR" smtClean="0">
                <a:solidFill>
                  <a:srgbClr val="FF0000"/>
                </a:solidFill>
                <a:cs typeface="B Zar" panose="00000400000000000000" pitchFamily="2" charset="-78"/>
              </a:rPr>
              <a:t>پیتر دراکر </a:t>
            </a:r>
            <a:r>
              <a:rPr lang="fa-IR" smtClean="0">
                <a:cs typeface="B Zar" panose="00000400000000000000" pitchFamily="2" charset="-78"/>
              </a:rPr>
              <a:t>بود در امریا باب شد و به خصوص در موقعیت هایی که  امکان سنجش عینی  هدف ها و عملکرد مدیریت وجود داشت،  بهترین نتایج را ببار آورد. </a:t>
            </a:r>
          </a:p>
        </p:txBody>
      </p:sp>
      <p:pic>
        <p:nvPicPr>
          <p:cNvPr id="4" name="Picture 3"/>
          <p:cNvPicPr>
            <a:picLocks noChangeAspect="1"/>
          </p:cNvPicPr>
          <p:nvPr/>
        </p:nvPicPr>
        <p:blipFill>
          <a:blip r:embed="rId2"/>
          <a:stretch>
            <a:fillRect/>
          </a:stretch>
        </p:blipFill>
        <p:spPr>
          <a:xfrm>
            <a:off x="1172453" y="3555446"/>
            <a:ext cx="3734703" cy="2911303"/>
          </a:xfrm>
          <a:prstGeom prst="rect">
            <a:avLst/>
          </a:prstGeom>
        </p:spPr>
      </p:pic>
      <p:pic>
        <p:nvPicPr>
          <p:cNvPr id="5" name="Picture 4"/>
          <p:cNvPicPr>
            <a:picLocks noChangeAspect="1"/>
          </p:cNvPicPr>
          <p:nvPr/>
        </p:nvPicPr>
        <p:blipFill>
          <a:blip r:embed="rId3"/>
          <a:stretch>
            <a:fillRect/>
          </a:stretch>
        </p:blipFill>
        <p:spPr>
          <a:xfrm>
            <a:off x="6389465" y="4215606"/>
            <a:ext cx="3594568" cy="1671638"/>
          </a:xfrm>
          <a:prstGeom prst="rect">
            <a:avLst/>
          </a:prstGeom>
        </p:spPr>
      </p:pic>
    </p:spTree>
    <p:extLst>
      <p:ext uri="{BB962C8B-B14F-4D97-AF65-F5344CB8AC3E}">
        <p14:creationId xmlns:p14="http://schemas.microsoft.com/office/powerpoint/2010/main" val="2451930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lvl="0"/>
            <a:r>
              <a:rPr lang="fa-IR">
                <a:solidFill>
                  <a:prstClr val="black"/>
                </a:solidFill>
                <a:cs typeface="B Zar" panose="00000400000000000000" pitchFamily="2" charset="-78"/>
              </a:rPr>
              <a:t>اما چرا اعمال مدیریت مبتنی بر هدف ها در امریکا موفق بود؟ مدیریت مبتنی بر هدف ها مستلزم ان است که :</a:t>
            </a:r>
          </a:p>
          <a:p>
            <a:pPr lvl="0"/>
            <a:r>
              <a:rPr lang="fa-IR">
                <a:solidFill>
                  <a:prstClr val="black"/>
                </a:solidFill>
                <a:cs typeface="B Zar" panose="00000400000000000000" pitchFamily="2" charset="-78"/>
              </a:rPr>
              <a:t>1- مرئوسان ان قدر آزادی عمل داشته باشند که بتواننند طی مذاکراتی  معنی دار با روسای خود در مورد هدف ها به توافق برسند (یعنی مدیریت مبتنی بر هدف ها مستلزم فرهگی با ویژگی نزدیک به قدرت است)</a:t>
            </a:r>
          </a:p>
          <a:p>
            <a:r>
              <a:rPr lang="fa-IR" smtClean="0">
                <a:cs typeface="B Zar" panose="00000400000000000000" pitchFamily="2" charset="-78"/>
              </a:rPr>
              <a:t>2- روسا و مرئوسان آمادگی ریسک کردن را داشته باشد- روسا  از نظر تفویض  اختیار و مرئوسان از نظر قبول مسئولیت . (یعنی مدیریت مبتنی بر هدف ها مستلزم ابهام پذیری است)</a:t>
            </a:r>
          </a:p>
          <a:p>
            <a:r>
              <a:rPr lang="fa-IR" smtClean="0">
                <a:cs typeface="B Zar" panose="00000400000000000000" pitchFamily="2" charset="-78"/>
              </a:rPr>
              <a:t>3- یک مرئوس شخصا آمادگی «آزمون  و منشاء اثر  شدن را داشته باشد. (یعنی مدیریت مبتنی بر هدف ها مستلزم فرد باوری در سطح بالاست. </a:t>
            </a:r>
          </a:p>
          <a:p>
            <a:r>
              <a:rPr lang="fa-IR" smtClean="0">
                <a:cs typeface="B Zar" panose="00000400000000000000" pitchFamily="2" charset="-78"/>
              </a:rPr>
              <a:t>4- روسا و مرئوسان  عملکرد و نتیاج حاصله را مهم بدانند(یعنی مدیریت  مبتنی بر هدف ها مستلزم فرهنگی با عنصر مردگرایی بالاست)</a:t>
            </a:r>
          </a:p>
          <a:p>
            <a:endParaRPr lang="fa-IR">
              <a:cs typeface="B Zar" panose="00000400000000000000" pitchFamily="2" charset="-78"/>
            </a:endParaRPr>
          </a:p>
        </p:txBody>
      </p:sp>
    </p:spTree>
    <p:extLst>
      <p:ext uri="{BB962C8B-B14F-4D97-AF65-F5344CB8AC3E}">
        <p14:creationId xmlns:p14="http://schemas.microsoft.com/office/powerpoint/2010/main" val="2460861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00362"/>
            <a:ext cx="10515600" cy="1325563"/>
          </a:xfrm>
        </p:spPr>
        <p:txBody>
          <a:bodyPr/>
          <a:lstStyle/>
          <a:p>
            <a:pPr algn="ctr"/>
            <a:r>
              <a:rPr lang="fa-IR">
                <a:solidFill>
                  <a:srgbClr val="FF0000"/>
                </a:solidFill>
                <a:cs typeface="B Zar" panose="00000400000000000000" pitchFamily="2" charset="-78"/>
              </a:rPr>
              <a:t>مجموعه (خوشه ) کشورها و ویژگی های آنها</a:t>
            </a:r>
            <a:endParaRPr lang="fa-IR">
              <a:solidFill>
                <a:srgbClr val="FF0000"/>
              </a:solidFill>
            </a:endParaRPr>
          </a:p>
        </p:txBody>
      </p:sp>
    </p:spTree>
    <p:extLst>
      <p:ext uri="{BB962C8B-B14F-4D97-AF65-F5344CB8AC3E}">
        <p14:creationId xmlns:p14="http://schemas.microsoft.com/office/powerpoint/2010/main" val="4191529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1- توسعه یافته </a:t>
            </a:r>
            <a:r>
              <a:rPr lang="fa-IR">
                <a:solidFill>
                  <a:srgbClr val="FF0000"/>
                </a:solidFill>
                <a:cs typeface="B Zar" panose="00000400000000000000" pitchFamily="2" charset="-78"/>
              </a:rPr>
              <a:t>تر </a:t>
            </a:r>
            <a:r>
              <a:rPr lang="fa-IR" smtClean="0">
                <a:solidFill>
                  <a:srgbClr val="FF0000"/>
                </a:solidFill>
                <a:cs typeface="B Zar" panose="00000400000000000000" pitchFamily="2" charset="-78"/>
              </a:rPr>
              <a:t>لاتینی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r>
              <a:rPr lang="fa-IR" smtClean="0">
                <a:cs typeface="B Zar" panose="00000400000000000000" pitchFamily="2" charset="-78"/>
              </a:rPr>
              <a:t>فاصله از قدرت زیاد(دوری از قدرت)</a:t>
            </a:r>
          </a:p>
          <a:p>
            <a:r>
              <a:rPr lang="fa-IR" smtClean="0">
                <a:cs typeface="B Zar" panose="00000400000000000000" pitchFamily="2" charset="-78"/>
              </a:rPr>
              <a:t>ابهام گریزی بالا</a:t>
            </a:r>
          </a:p>
          <a:p>
            <a:r>
              <a:rPr lang="fa-IR" smtClean="0">
                <a:cs typeface="B Zar" panose="00000400000000000000" pitchFamily="2" charset="-78"/>
              </a:rPr>
              <a:t>فردگرایی متسوط یا بالا</a:t>
            </a:r>
          </a:p>
          <a:p>
            <a:r>
              <a:rPr lang="fa-IR">
                <a:cs typeface="B Zar" panose="00000400000000000000" pitchFamily="2" charset="-78"/>
              </a:rPr>
              <a:t> </a:t>
            </a:r>
            <a:r>
              <a:rPr lang="fa-IR" smtClean="0">
                <a:cs typeface="B Zar" panose="00000400000000000000" pitchFamily="2" charset="-78"/>
              </a:rPr>
              <a:t>فرد گرایی متوسط</a:t>
            </a:r>
          </a:p>
          <a:p>
            <a:r>
              <a:rPr lang="fa-IR" smtClean="0">
                <a:cs typeface="B Zar" panose="00000400000000000000" pitchFamily="2" charset="-78"/>
              </a:rPr>
              <a:t>بلژیک </a:t>
            </a:r>
          </a:p>
          <a:p>
            <a:r>
              <a:rPr lang="fa-IR" smtClean="0">
                <a:cs typeface="B Zar" panose="00000400000000000000" pitchFamily="2" charset="-78"/>
              </a:rPr>
              <a:t>فرانسه </a:t>
            </a:r>
          </a:p>
          <a:p>
            <a:r>
              <a:rPr lang="fa-IR" smtClean="0">
                <a:cs typeface="B Zar" panose="00000400000000000000" pitchFamily="2" charset="-78"/>
              </a:rPr>
              <a:t>آرژانتین</a:t>
            </a:r>
          </a:p>
          <a:p>
            <a:r>
              <a:rPr lang="fa-IR" smtClean="0">
                <a:cs typeface="B Zar" panose="00000400000000000000" pitchFamily="2" charset="-78"/>
              </a:rPr>
              <a:t>برزیل </a:t>
            </a:r>
          </a:p>
          <a:p>
            <a:r>
              <a:rPr lang="fa-IR" smtClean="0">
                <a:cs typeface="B Zar" panose="00000400000000000000" pitchFamily="2" charset="-78"/>
              </a:rPr>
              <a:t>اسپانیا </a:t>
            </a:r>
          </a:p>
          <a:p>
            <a:r>
              <a:rPr lang="fa-IR" smtClean="0">
                <a:cs typeface="B Zar" panose="00000400000000000000" pitchFamily="2" charset="-78"/>
              </a:rPr>
              <a:t>ایتالیا</a:t>
            </a:r>
          </a:p>
          <a:p>
            <a:endParaRPr lang="fa-IR">
              <a:cs typeface="B Zar" panose="00000400000000000000" pitchFamily="2" charset="-78"/>
            </a:endParaRPr>
          </a:p>
        </p:txBody>
      </p:sp>
    </p:spTree>
    <p:extLst>
      <p:ext uri="{BB962C8B-B14F-4D97-AF65-F5344CB8AC3E}">
        <p14:creationId xmlns:p14="http://schemas.microsoft.com/office/powerpoint/2010/main" val="382592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 کمتر توسعه یافته لاتینی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r>
              <a:rPr lang="fa-IR" smtClean="0">
                <a:cs typeface="B Zar" panose="00000400000000000000" pitchFamily="2" charset="-78"/>
              </a:rPr>
              <a:t>فاصله از قدرت زیاد(دوری از قدرت)</a:t>
            </a:r>
          </a:p>
          <a:p>
            <a:r>
              <a:rPr lang="fa-IR">
                <a:cs typeface="B Zar" panose="00000400000000000000" pitchFamily="2" charset="-78"/>
              </a:rPr>
              <a:t> </a:t>
            </a:r>
            <a:r>
              <a:rPr lang="fa-IR" smtClean="0">
                <a:cs typeface="B Zar" panose="00000400000000000000" pitchFamily="2" charset="-78"/>
              </a:rPr>
              <a:t>ابهام گریزی بالا</a:t>
            </a:r>
          </a:p>
          <a:p>
            <a:r>
              <a:rPr lang="fa-IR" smtClean="0">
                <a:cs typeface="B Zar" panose="00000400000000000000" pitchFamily="2" charset="-78"/>
              </a:rPr>
              <a:t>فردگرایی پایین</a:t>
            </a:r>
          </a:p>
          <a:p>
            <a:r>
              <a:rPr lang="fa-IR" smtClean="0">
                <a:cs typeface="B Zar" panose="00000400000000000000" pitchFamily="2" charset="-78"/>
              </a:rPr>
              <a:t>فردگرایی پایین متوسط و بالا</a:t>
            </a:r>
          </a:p>
          <a:p>
            <a:r>
              <a:rPr lang="fa-IR" smtClean="0">
                <a:cs typeface="B Zar" panose="00000400000000000000" pitchFamily="2" charset="-78"/>
              </a:rPr>
              <a:t>کلمبیا</a:t>
            </a:r>
          </a:p>
          <a:p>
            <a:r>
              <a:rPr lang="fa-IR" smtClean="0">
                <a:cs typeface="B Zar" panose="00000400000000000000" pitchFamily="2" charset="-78"/>
              </a:rPr>
              <a:t>مکزیک </a:t>
            </a:r>
          </a:p>
          <a:p>
            <a:r>
              <a:rPr lang="fa-IR" smtClean="0">
                <a:cs typeface="B Zar" panose="00000400000000000000" pitchFamily="2" charset="-78"/>
              </a:rPr>
              <a:t>ونزوئلا</a:t>
            </a:r>
          </a:p>
          <a:p>
            <a:r>
              <a:rPr lang="fa-IR">
                <a:cs typeface="B Zar" panose="00000400000000000000" pitchFamily="2" charset="-78"/>
              </a:rPr>
              <a:t> </a:t>
            </a:r>
            <a:r>
              <a:rPr lang="fa-IR" smtClean="0">
                <a:cs typeface="B Zar" panose="00000400000000000000" pitchFamily="2" charset="-78"/>
              </a:rPr>
              <a:t>شیلی</a:t>
            </a:r>
          </a:p>
          <a:p>
            <a:r>
              <a:rPr lang="fa-IR">
                <a:cs typeface="B Zar" panose="00000400000000000000" pitchFamily="2" charset="-78"/>
              </a:rPr>
              <a:t> </a:t>
            </a:r>
            <a:r>
              <a:rPr lang="fa-IR" smtClean="0">
                <a:cs typeface="B Zar" panose="00000400000000000000" pitchFamily="2" charset="-78"/>
              </a:rPr>
              <a:t>پرو</a:t>
            </a:r>
          </a:p>
          <a:p>
            <a:r>
              <a:rPr lang="fa-IR">
                <a:cs typeface="B Zar" panose="00000400000000000000" pitchFamily="2" charset="-78"/>
              </a:rPr>
              <a:t> </a:t>
            </a:r>
            <a:r>
              <a:rPr lang="fa-IR" smtClean="0">
                <a:cs typeface="B Zar" panose="00000400000000000000" pitchFamily="2" charset="-78"/>
              </a:rPr>
              <a:t>پرتغال</a:t>
            </a:r>
          </a:p>
          <a:p>
            <a:endParaRPr lang="fa-IR">
              <a:cs typeface="B Zar" panose="00000400000000000000" pitchFamily="2" charset="-78"/>
            </a:endParaRPr>
          </a:p>
        </p:txBody>
      </p:sp>
    </p:spTree>
    <p:extLst>
      <p:ext uri="{BB962C8B-B14F-4D97-AF65-F5344CB8AC3E}">
        <p14:creationId xmlns:p14="http://schemas.microsoft.com/office/powerpoint/2010/main" val="2475532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 توسعه یافته تر آسیایی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فاصله از قدرت متوسط</a:t>
            </a:r>
          </a:p>
          <a:p>
            <a:r>
              <a:rPr lang="fa-IR" smtClean="0">
                <a:cs typeface="B Zar" panose="00000400000000000000" pitchFamily="2" charset="-78"/>
              </a:rPr>
              <a:t>ابهام گریزی بالا</a:t>
            </a:r>
          </a:p>
          <a:p>
            <a:r>
              <a:rPr lang="fa-IR" smtClean="0">
                <a:cs typeface="B Zar" panose="00000400000000000000" pitchFamily="2" charset="-78"/>
              </a:rPr>
              <a:t>فردگرایی متوسط</a:t>
            </a:r>
          </a:p>
          <a:p>
            <a:r>
              <a:rPr lang="fa-IR" smtClean="0">
                <a:cs typeface="B Zar" panose="00000400000000000000" pitchFamily="2" charset="-78"/>
              </a:rPr>
              <a:t>مردگرای بالا</a:t>
            </a:r>
          </a:p>
          <a:p>
            <a:r>
              <a:rPr lang="fa-IR" smtClean="0">
                <a:cs typeface="B Zar" panose="00000400000000000000" pitchFamily="2" charset="-78"/>
              </a:rPr>
              <a:t>ژاپن</a:t>
            </a:r>
            <a:endParaRPr lang="fa-IR">
              <a:cs typeface="B Zar" panose="00000400000000000000" pitchFamily="2" charset="-78"/>
            </a:endParaRPr>
          </a:p>
        </p:txBody>
      </p:sp>
    </p:spTree>
    <p:extLst>
      <p:ext uri="{BB962C8B-B14F-4D97-AF65-F5344CB8AC3E}">
        <p14:creationId xmlns:p14="http://schemas.microsoft.com/office/powerpoint/2010/main" val="3436506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 کمتر توسعه یافته آسیایی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85000" lnSpcReduction="20000"/>
          </a:bodyPr>
          <a:lstStyle/>
          <a:p>
            <a:r>
              <a:rPr lang="fa-IR" smtClean="0">
                <a:cs typeface="B Zar" panose="00000400000000000000" pitchFamily="2" charset="-78"/>
              </a:rPr>
              <a:t>فاصله از قدرت زیاد (و دوری از قدرت)</a:t>
            </a:r>
          </a:p>
          <a:p>
            <a:r>
              <a:rPr lang="fa-IR" smtClean="0">
                <a:cs typeface="B Zar" panose="00000400000000000000" pitchFamily="2" charset="-78"/>
              </a:rPr>
              <a:t>ابهام گریزی پایین تا متوسط</a:t>
            </a:r>
          </a:p>
          <a:p>
            <a:r>
              <a:rPr lang="fa-IR" smtClean="0">
                <a:cs typeface="B Zar" panose="00000400000000000000" pitchFamily="2" charset="-78"/>
              </a:rPr>
              <a:t>فرد گرایی پایین</a:t>
            </a:r>
          </a:p>
          <a:p>
            <a:r>
              <a:rPr lang="fa-IR" smtClean="0">
                <a:cs typeface="B Zar" panose="00000400000000000000" pitchFamily="2" charset="-78"/>
              </a:rPr>
              <a:t>فرد گرایی متوسط</a:t>
            </a:r>
          </a:p>
          <a:p>
            <a:r>
              <a:rPr lang="fa-IR" smtClean="0">
                <a:cs typeface="B Zar" panose="00000400000000000000" pitchFamily="2" charset="-78"/>
              </a:rPr>
              <a:t>پاکستان </a:t>
            </a:r>
          </a:p>
          <a:p>
            <a:r>
              <a:rPr lang="fa-IR" smtClean="0">
                <a:cs typeface="B Zar" panose="00000400000000000000" pitchFamily="2" charset="-78"/>
              </a:rPr>
              <a:t>تایوان </a:t>
            </a:r>
          </a:p>
          <a:p>
            <a:r>
              <a:rPr lang="fa-IR" smtClean="0">
                <a:cs typeface="B Zar" panose="00000400000000000000" pitchFamily="2" charset="-78"/>
              </a:rPr>
              <a:t>تایلند</a:t>
            </a:r>
          </a:p>
          <a:p>
            <a:r>
              <a:rPr lang="fa-IR" smtClean="0">
                <a:cs typeface="B Zar" panose="00000400000000000000" pitchFamily="2" charset="-78"/>
              </a:rPr>
              <a:t>هنگ کنگ</a:t>
            </a:r>
          </a:p>
          <a:p>
            <a:r>
              <a:rPr lang="fa-IR" smtClean="0">
                <a:cs typeface="B Zar" panose="00000400000000000000" pitchFamily="2" charset="-78"/>
              </a:rPr>
              <a:t>هندوستان</a:t>
            </a:r>
          </a:p>
          <a:p>
            <a:r>
              <a:rPr lang="fa-IR" smtClean="0">
                <a:cs typeface="B Zar" panose="00000400000000000000" pitchFamily="2" charset="-78"/>
              </a:rPr>
              <a:t>فیلیپین</a:t>
            </a:r>
          </a:p>
          <a:p>
            <a:r>
              <a:rPr lang="fa-IR" smtClean="0">
                <a:cs typeface="B Zar" panose="00000400000000000000" pitchFamily="2" charset="-78"/>
              </a:rPr>
              <a:t>سنگاپور</a:t>
            </a:r>
            <a:endParaRPr lang="fa-IR">
              <a:cs typeface="B Zar" panose="00000400000000000000" pitchFamily="2" charset="-78"/>
            </a:endParaRPr>
          </a:p>
        </p:txBody>
      </p:sp>
    </p:spTree>
    <p:extLst>
      <p:ext uri="{BB962C8B-B14F-4D97-AF65-F5344CB8AC3E}">
        <p14:creationId xmlns:p14="http://schemas.microsoft.com/office/powerpoint/2010/main" val="2532332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5- خاور نزدیک</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فاصله از قدرت زیاد (دوری از قدرت)</a:t>
            </a:r>
          </a:p>
          <a:p>
            <a:r>
              <a:rPr lang="fa-IR">
                <a:cs typeface="B Zar" panose="00000400000000000000" pitchFamily="2" charset="-78"/>
              </a:rPr>
              <a:t> </a:t>
            </a:r>
            <a:r>
              <a:rPr lang="fa-IR" smtClean="0">
                <a:cs typeface="B Zar" panose="00000400000000000000" pitchFamily="2" charset="-78"/>
              </a:rPr>
              <a:t>ابهام گریزی بالا</a:t>
            </a:r>
          </a:p>
          <a:p>
            <a:r>
              <a:rPr lang="fa-IR">
                <a:cs typeface="B Zar" panose="00000400000000000000" pitchFamily="2" charset="-78"/>
              </a:rPr>
              <a:t> </a:t>
            </a:r>
            <a:r>
              <a:rPr lang="fa-IR" smtClean="0">
                <a:cs typeface="B Zar" panose="00000400000000000000" pitchFamily="2" charset="-78"/>
              </a:rPr>
              <a:t>فردگرایی بالا</a:t>
            </a:r>
          </a:p>
          <a:p>
            <a:r>
              <a:rPr lang="fa-IR" smtClean="0">
                <a:cs typeface="B Zar" panose="00000400000000000000" pitchFamily="2" charset="-78"/>
              </a:rPr>
              <a:t>مرد گرایی متوسط</a:t>
            </a:r>
          </a:p>
          <a:p>
            <a:r>
              <a:rPr lang="fa-IR">
                <a:cs typeface="B Zar" panose="00000400000000000000" pitchFamily="2" charset="-78"/>
              </a:rPr>
              <a:t> </a:t>
            </a:r>
            <a:r>
              <a:rPr lang="fa-IR" smtClean="0">
                <a:cs typeface="B Zar" panose="00000400000000000000" pitchFamily="2" charset="-78"/>
              </a:rPr>
              <a:t>یونان </a:t>
            </a:r>
          </a:p>
          <a:p>
            <a:r>
              <a:rPr lang="fa-IR" smtClean="0">
                <a:cs typeface="B Zar" panose="00000400000000000000" pitchFamily="2" charset="-78"/>
              </a:rPr>
              <a:t>ایران</a:t>
            </a:r>
          </a:p>
          <a:p>
            <a:r>
              <a:rPr lang="fa-IR" smtClean="0">
                <a:cs typeface="B Zar" panose="00000400000000000000" pitchFamily="2" charset="-78"/>
              </a:rPr>
              <a:t>ترکیه </a:t>
            </a:r>
          </a:p>
          <a:p>
            <a:pPr marL="0" indent="0">
              <a:buNone/>
            </a:pPr>
            <a:r>
              <a:rPr lang="fa-IR" smtClean="0">
                <a:cs typeface="B Zar" panose="00000400000000000000" pitchFamily="2" charset="-78"/>
              </a:rPr>
              <a:t>(یوگسلاوی)</a:t>
            </a:r>
          </a:p>
        </p:txBody>
      </p:sp>
    </p:spTree>
    <p:extLst>
      <p:ext uri="{BB962C8B-B14F-4D97-AF65-F5344CB8AC3E}">
        <p14:creationId xmlns:p14="http://schemas.microsoft.com/office/powerpoint/2010/main" val="838947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گیرت هافستید یک  روان شناس اجتماعی است که در حال حاضر  به عنوان استاد مردم شناسی سازمانی و مدیریت بین المللی در دانشگاه لیمبرگ هلند به کار اشتغال داردو او مدیریت موسسه تحقیقات برای همکاری های میان فرهنگ ها را که زیر پوشش همان دانشگاه است به عهده دارد  اوایل دهه 1970 او و همکارانش به یک تحقیق منضبط و منسجم در زمینه برداشت ها و گرایشهای کاری افراد دست زدند. این تحقیق با استفاده از اطلاعات گرداوری شد، به وسیله دو نوع پرسشنامه انجام گرفت تهیه اطلاعات مورد نیاز مستلزم </a:t>
            </a:r>
            <a:r>
              <a:rPr lang="fa-IR" smtClean="0">
                <a:solidFill>
                  <a:srgbClr val="FF0000"/>
                </a:solidFill>
                <a:cs typeface="B Zar" panose="00000400000000000000" pitchFamily="2" charset="-78"/>
              </a:rPr>
              <a:t>تهیه 116000 پرسشنامه </a:t>
            </a:r>
            <a:r>
              <a:rPr lang="fa-IR" smtClean="0">
                <a:cs typeface="B Zar" panose="00000400000000000000" pitchFamily="2" charset="-78"/>
              </a:rPr>
              <a:t>قرار دادن آنها در اختیار افراد مورد </a:t>
            </a:r>
            <a:r>
              <a:rPr lang="fa-IR">
                <a:cs typeface="B Zar" panose="00000400000000000000" pitchFamily="2" charset="-78"/>
              </a:rPr>
              <a:t>نظر </a:t>
            </a:r>
            <a:r>
              <a:rPr lang="fa-IR" smtClean="0">
                <a:cs typeface="B Zar" panose="00000400000000000000" pitchFamily="2" charset="-78"/>
              </a:rPr>
              <a:t>در هفتاد کشور جهان و جمع اوری انها بود. گستردگی این تحقیق آنرا به عنوان بزرگترین پژوهشی که در زمینه سازمان انجام شده شناسانده است. </a:t>
            </a:r>
            <a:endParaRPr lang="fa-IR">
              <a:cs typeface="B Zar" panose="00000400000000000000" pitchFamily="2" charset="-78"/>
            </a:endParaRPr>
          </a:p>
        </p:txBody>
      </p:sp>
      <p:sp>
        <p:nvSpPr>
          <p:cNvPr id="4" name="Flowchart: Process 3"/>
          <p:cNvSpPr/>
          <p:nvPr/>
        </p:nvSpPr>
        <p:spPr>
          <a:xfrm>
            <a:off x="1076913" y="5131558"/>
            <a:ext cx="2088318" cy="9175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تحقیق منضبط و منسجم</a:t>
            </a:r>
            <a:endParaRPr lang="fa-IR" sz="2000">
              <a:solidFill>
                <a:srgbClr val="FF0000"/>
              </a:solidFill>
            </a:endParaRPr>
          </a:p>
        </p:txBody>
      </p:sp>
    </p:spTree>
    <p:extLst>
      <p:ext uri="{BB962C8B-B14F-4D97-AF65-F5344CB8AC3E}">
        <p14:creationId xmlns:p14="http://schemas.microsoft.com/office/powerpoint/2010/main" val="1578377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6- ژرمن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فاصله از قدرت کم (نزدیکی به قدرت)</a:t>
            </a:r>
          </a:p>
          <a:p>
            <a:r>
              <a:rPr lang="fa-IR">
                <a:cs typeface="B Zar" panose="00000400000000000000" pitchFamily="2" charset="-78"/>
              </a:rPr>
              <a:t> </a:t>
            </a:r>
            <a:r>
              <a:rPr lang="fa-IR" smtClean="0">
                <a:cs typeface="B Zar" panose="00000400000000000000" pitchFamily="2" charset="-78"/>
              </a:rPr>
              <a:t>ابهام گریزی متوسط و بالا</a:t>
            </a:r>
          </a:p>
          <a:p>
            <a:r>
              <a:rPr lang="fa-IR" smtClean="0">
                <a:cs typeface="B Zar" panose="00000400000000000000" pitchFamily="2" charset="-78"/>
              </a:rPr>
              <a:t>فردگرایی متوسط </a:t>
            </a:r>
          </a:p>
          <a:p>
            <a:r>
              <a:rPr lang="fa-IR" smtClean="0">
                <a:cs typeface="B Zar" panose="00000400000000000000" pitchFamily="2" charset="-78"/>
              </a:rPr>
              <a:t>مردگرایی متوسط و بالا</a:t>
            </a:r>
          </a:p>
          <a:p>
            <a:r>
              <a:rPr lang="fa-IR" smtClean="0">
                <a:cs typeface="B Zar" panose="00000400000000000000" pitchFamily="2" charset="-78"/>
              </a:rPr>
              <a:t>اطریش </a:t>
            </a:r>
          </a:p>
          <a:p>
            <a:r>
              <a:rPr lang="fa-IR" smtClean="0">
                <a:cs typeface="B Zar" panose="00000400000000000000" pitchFamily="2" charset="-78"/>
              </a:rPr>
              <a:t>اسراییل </a:t>
            </a:r>
          </a:p>
          <a:p>
            <a:r>
              <a:rPr lang="fa-IR" smtClean="0">
                <a:cs typeface="B Zar" panose="00000400000000000000" pitchFamily="2" charset="-78"/>
              </a:rPr>
              <a:t>آلمان </a:t>
            </a:r>
          </a:p>
          <a:p>
            <a:r>
              <a:rPr lang="fa-IR" smtClean="0">
                <a:cs typeface="B Zar" panose="00000400000000000000" pitchFamily="2" charset="-78"/>
              </a:rPr>
              <a:t>سوییس</a:t>
            </a:r>
          </a:p>
        </p:txBody>
      </p:sp>
    </p:spTree>
    <p:extLst>
      <p:ext uri="{BB962C8B-B14F-4D97-AF65-F5344CB8AC3E}">
        <p14:creationId xmlns:p14="http://schemas.microsoft.com/office/powerpoint/2010/main" val="3134455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7- انگلو</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85000" lnSpcReduction="20000"/>
          </a:bodyPr>
          <a:lstStyle/>
          <a:p>
            <a:r>
              <a:rPr lang="fa-IR" smtClean="0">
                <a:cs typeface="B Zar" panose="00000400000000000000" pitchFamily="2" charset="-78"/>
              </a:rPr>
              <a:t>فاصله از قدرت کم تا متوسط</a:t>
            </a:r>
          </a:p>
          <a:p>
            <a:r>
              <a:rPr lang="fa-IR" smtClean="0">
                <a:cs typeface="B Zar" panose="00000400000000000000" pitchFamily="2" charset="-78"/>
              </a:rPr>
              <a:t>ابهام گریزی پایین تا متوسط</a:t>
            </a:r>
          </a:p>
          <a:p>
            <a:r>
              <a:rPr lang="fa-IR" smtClean="0">
                <a:cs typeface="B Zar" panose="00000400000000000000" pitchFamily="2" charset="-78"/>
              </a:rPr>
              <a:t>فردگرایی بالا</a:t>
            </a:r>
          </a:p>
          <a:p>
            <a:r>
              <a:rPr lang="fa-IR" smtClean="0">
                <a:cs typeface="B Zar" panose="00000400000000000000" pitchFamily="2" charset="-78"/>
              </a:rPr>
              <a:t>مردگرایی بالا</a:t>
            </a:r>
          </a:p>
          <a:p>
            <a:r>
              <a:rPr lang="fa-IR" smtClean="0">
                <a:cs typeface="B Zar" panose="00000400000000000000" pitchFamily="2" charset="-78"/>
              </a:rPr>
              <a:t>استرالیا</a:t>
            </a:r>
            <a:endParaRPr lang="fa-IR">
              <a:cs typeface="B Zar" panose="00000400000000000000" pitchFamily="2" charset="-78"/>
            </a:endParaRPr>
          </a:p>
          <a:p>
            <a:r>
              <a:rPr lang="fa-IR">
                <a:cs typeface="B Zar" panose="00000400000000000000" pitchFamily="2" charset="-78"/>
              </a:rPr>
              <a:t>کانادا</a:t>
            </a:r>
          </a:p>
          <a:p>
            <a:r>
              <a:rPr lang="fa-IR">
                <a:cs typeface="B Zar" panose="00000400000000000000" pitchFamily="2" charset="-78"/>
              </a:rPr>
              <a:t>بریتانیا </a:t>
            </a:r>
          </a:p>
          <a:p>
            <a:r>
              <a:rPr lang="fa-IR">
                <a:cs typeface="B Zar" panose="00000400000000000000" pitchFamily="2" charset="-78"/>
              </a:rPr>
              <a:t>ایرلند </a:t>
            </a:r>
          </a:p>
          <a:p>
            <a:r>
              <a:rPr lang="fa-IR">
                <a:cs typeface="B Zar" panose="00000400000000000000" pitchFamily="2" charset="-78"/>
              </a:rPr>
              <a:t>نیوزلند </a:t>
            </a:r>
          </a:p>
          <a:p>
            <a:r>
              <a:rPr lang="fa-IR">
                <a:cs typeface="B Zar" panose="00000400000000000000" pitchFamily="2" charset="-78"/>
              </a:rPr>
              <a:t>ایالات متحده</a:t>
            </a:r>
          </a:p>
          <a:p>
            <a:r>
              <a:rPr lang="fa-IR">
                <a:cs typeface="B Zar" panose="00000400000000000000" pitchFamily="2" charset="-78"/>
              </a:rPr>
              <a:t>(افریقای جنوبی)</a:t>
            </a:r>
          </a:p>
          <a:p>
            <a:endParaRPr lang="fa-IR">
              <a:cs typeface="B Zar" panose="00000400000000000000" pitchFamily="2" charset="-78"/>
            </a:endParaRPr>
          </a:p>
        </p:txBody>
      </p:sp>
    </p:spTree>
    <p:extLst>
      <p:ext uri="{BB962C8B-B14F-4D97-AF65-F5344CB8AC3E}">
        <p14:creationId xmlns:p14="http://schemas.microsoft.com/office/powerpoint/2010/main" val="2592073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8- نوردیک</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فاصله از قدرت کم (نزدیکی به قدرت)</a:t>
            </a:r>
          </a:p>
          <a:p>
            <a:r>
              <a:rPr lang="fa-IR" smtClean="0">
                <a:cs typeface="B Zar" panose="00000400000000000000" pitchFamily="2" charset="-78"/>
              </a:rPr>
              <a:t>ابهام گریزی پایین تا متوسط</a:t>
            </a:r>
          </a:p>
          <a:p>
            <a:r>
              <a:rPr lang="fa-IR" smtClean="0">
                <a:cs typeface="B Zar" panose="00000400000000000000" pitchFamily="2" charset="-78"/>
              </a:rPr>
              <a:t>فردگرایی متوسط تا بالا</a:t>
            </a:r>
          </a:p>
          <a:p>
            <a:r>
              <a:rPr lang="fa-IR" smtClean="0">
                <a:cs typeface="B Zar" panose="00000400000000000000" pitchFamily="2" charset="-78"/>
              </a:rPr>
              <a:t>فرد گرایی پایین</a:t>
            </a:r>
          </a:p>
          <a:p>
            <a:r>
              <a:rPr lang="fa-IR" smtClean="0">
                <a:cs typeface="B Zar" panose="00000400000000000000" pitchFamily="2" charset="-78"/>
              </a:rPr>
              <a:t>دانمارک </a:t>
            </a:r>
          </a:p>
          <a:p>
            <a:r>
              <a:rPr lang="fa-IR" smtClean="0">
                <a:cs typeface="B Zar" panose="00000400000000000000" pitchFamily="2" charset="-78"/>
              </a:rPr>
              <a:t>فنلاند</a:t>
            </a:r>
          </a:p>
          <a:p>
            <a:r>
              <a:rPr lang="fa-IR" smtClean="0">
                <a:cs typeface="B Zar" panose="00000400000000000000" pitchFamily="2" charset="-78"/>
              </a:rPr>
              <a:t>هلند</a:t>
            </a:r>
          </a:p>
          <a:p>
            <a:r>
              <a:rPr lang="fa-IR" smtClean="0">
                <a:cs typeface="B Zar" panose="00000400000000000000" pitchFamily="2" charset="-78"/>
              </a:rPr>
              <a:t>نروژ</a:t>
            </a:r>
          </a:p>
          <a:p>
            <a:r>
              <a:rPr lang="fa-IR" smtClean="0">
                <a:cs typeface="B Zar" panose="00000400000000000000" pitchFamily="2" charset="-78"/>
              </a:rPr>
              <a:t>سوئد</a:t>
            </a:r>
            <a:endParaRPr lang="fa-IR">
              <a:cs typeface="B Zar" panose="00000400000000000000" pitchFamily="2" charset="-78"/>
            </a:endParaRPr>
          </a:p>
        </p:txBody>
      </p:sp>
    </p:spTree>
    <p:extLst>
      <p:ext uri="{BB962C8B-B14F-4D97-AF65-F5344CB8AC3E}">
        <p14:creationId xmlns:p14="http://schemas.microsoft.com/office/powerpoint/2010/main" val="445120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چنانچه جدول نشان می دهد این ویژگی ها، ویژگی های فرهنگ کاری انگلو است. </a:t>
            </a:r>
          </a:p>
          <a:p>
            <a:pPr algn="ctr"/>
            <a:r>
              <a:rPr lang="fa-IR" smtClean="0">
                <a:solidFill>
                  <a:srgbClr val="FF0000"/>
                </a:solidFill>
                <a:cs typeface="B Zar" panose="00000400000000000000" pitchFamily="2" charset="-78"/>
              </a:rPr>
              <a:t>اما مدیریت مبتنی بر هدف ها چگونه می تواند با منطقه های فرهنگی دیگر تطبیق کند؟ </a:t>
            </a:r>
          </a:p>
          <a:p>
            <a:pPr algn="just"/>
            <a:r>
              <a:rPr lang="fa-IR" smtClean="0">
                <a:cs typeface="B Zar" panose="00000400000000000000" pitchFamily="2" charset="-78"/>
              </a:rPr>
              <a:t>برای مثال منطقه فرهنگ کاری ژرمن از نزدیکی به قدرت (یا از دوری از قدرت پایین) برخوردار است که مانند نتیجه گرایی فرهنگ مردانه با ملزومات مدیریت مبتنی بر هدف ها سازگاری دارد. با این حال فرهنگ کاری منطقه ژرمن ابهام و ریسک گریزی بالایی دارد و این با خصوصیات ابهام و ریسک پذیری فرهنگ  انگلو مغایر است. اما در عوض قرار دادن اختیار غیر شخصی  برای هدف گذاری جمعی به جای تصمیم گیری های امرانه  رییس با فرهنگ انگلو کاملا سازگاری دارد. </a:t>
            </a:r>
            <a:endParaRPr lang="fa-IR">
              <a:cs typeface="B Zar" panose="00000400000000000000" pitchFamily="2" charset="-78"/>
            </a:endParaRPr>
          </a:p>
        </p:txBody>
      </p:sp>
    </p:spTree>
    <p:extLst>
      <p:ext uri="{BB962C8B-B14F-4D97-AF65-F5344CB8AC3E}">
        <p14:creationId xmlns:p14="http://schemas.microsoft.com/office/powerpoint/2010/main" val="1160415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واقع مدیریت  مبتنی برهدف ها  در چنین زمینه ای در آلمان شکل گرفت. این اتفاق بر ضرورت تدوین راه کارهایی مشارکت جویانه تاکید داشته است.  عنوان آلمانی انتخاب شده برای مدیریت مبتنی بر هدف  «</a:t>
            </a:r>
            <a:r>
              <a:rPr lang="fa-IR" smtClean="0">
                <a:solidFill>
                  <a:srgbClr val="00B0F0"/>
                </a:solidFill>
                <a:cs typeface="B Zar" panose="00000400000000000000" pitchFamily="2" charset="-78"/>
              </a:rPr>
              <a:t>مدیریت از طریق هدف گذاری جمعی</a:t>
            </a:r>
            <a:r>
              <a:rPr lang="fa-IR" smtClean="0">
                <a:cs typeface="B Zar" panose="00000400000000000000" pitchFamily="2" charset="-78"/>
              </a:rPr>
              <a:t>» است. برای به اجرا گذاشتن این مدیریت آلمانی ها سیستم های رسمی  و پیچیده ای تدوین کرده اند. در فرهنگ آلمانی بر </a:t>
            </a:r>
            <a:r>
              <a:rPr lang="fa-IR" smtClean="0">
                <a:solidFill>
                  <a:srgbClr val="00B050"/>
                </a:solidFill>
                <a:cs typeface="B Zar" panose="00000400000000000000" pitchFamily="2" charset="-78"/>
              </a:rPr>
              <a:t>هدف های گروهی</a:t>
            </a:r>
            <a:r>
              <a:rPr lang="fa-IR" smtClean="0">
                <a:cs typeface="B Zar" panose="00000400000000000000" pitchFamily="2" charset="-78"/>
              </a:rPr>
              <a:t> تاکید زیادی می شود- برخلاف تاکیدی که فرهنگ انگلو بر فرد دارد- و این امر با فرد گرایی پایین یا جمع گرایی آن هماهنگی دارد. </a:t>
            </a:r>
          </a:p>
          <a:p>
            <a:pPr algn="just"/>
            <a:endParaRPr lang="fa-IR">
              <a:cs typeface="B Zar" panose="00000400000000000000" pitchFamily="2" charset="-78"/>
            </a:endParaRPr>
          </a:p>
        </p:txBody>
      </p:sp>
    </p:spTree>
    <p:extLst>
      <p:ext uri="{BB962C8B-B14F-4D97-AF65-F5344CB8AC3E}">
        <p14:creationId xmlns:p14="http://schemas.microsoft.com/office/powerpoint/2010/main" val="2384576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اعمال مدیریت مبتنی بر هدف ها در فرهنگ لاتینی گروه توسههع یافته تر به نمایندگی فرهنگ فرانسه به دلیل آنکه ابعاد فاصله از قدرت و ابهام گریزی آن (برخلاف فرهنگ انگلو ) بالاست ناگزیر با مشکلاتی مواجه است. </a:t>
            </a:r>
            <a:r>
              <a:rPr lang="fa-IR" smtClean="0">
                <a:solidFill>
                  <a:srgbClr val="00B050"/>
                </a:solidFill>
                <a:cs typeface="B Zar" panose="00000400000000000000" pitchFamily="2" charset="-78"/>
              </a:rPr>
              <a:t>این روش مدیریت مدتی در فرانسه رواج یافت اما به علت ناهاهنگی آن با فرهنگ فرانسه ادامه پیدا نکرد</a:t>
            </a:r>
            <a:r>
              <a:rPr lang="fa-IR" smtClean="0">
                <a:cs typeface="B Zar" panose="00000400000000000000" pitchFamily="2" charset="-78"/>
              </a:rPr>
              <a:t>. مساله این است که در فرهنگی که فاصله قدرتی  آن بالاست رییس شرکت نمی خواهد هیچ عامل دیگری امکان قدرت او را بگیرد</a:t>
            </a:r>
            <a:endParaRPr lang="fa-IR">
              <a:cs typeface="B Zar" panose="00000400000000000000" pitchFamily="2" charset="-78"/>
            </a:endParaRPr>
          </a:p>
        </p:txBody>
      </p:sp>
    </p:spTree>
    <p:extLst>
      <p:ext uri="{BB962C8B-B14F-4D97-AF65-F5344CB8AC3E}">
        <p14:creationId xmlns:p14="http://schemas.microsoft.com/office/powerpoint/2010/main" val="2439295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 و حال ان که «مدیریت مبتنی بر هد فها» ایجاب می کند کنترل به وسیله عوامل اجرایی و بدون نیاز به  اعمال نظارت لحظه به لحظه ای مدیران، صورت پذیرد این امر  باعث می شد مدیران احساس تزلزل و نگرانی کنند در این فرهنگ  مدیر به سادگی تفویض اخیتار نمی کند و هر لحظه لازم بد انزدا نادیده  گرفتن سلسله  مراتب اداری دور زدن مدیران میانی و امر و نهی  به کارکنان اجرایی یا هدایت مستقیم انان ابایی ندارند- و مرئوسان نیز دائما در انتظار چنین برخوردهایی هستند و انتظار دارند در مورد این که چه کنند یا چه نکنند راهنمایی شوند. اما افراد در  فرهنگی که عنصر ابهام گریزی آن قوی است برای تسکین نگرانی و اضطراب به راه وروش های گذشته باز می گردند. </a:t>
            </a:r>
          </a:p>
          <a:p>
            <a:endParaRPr lang="fa-IR">
              <a:cs typeface="B Zar" panose="00000400000000000000" pitchFamily="2" charset="-78"/>
            </a:endParaRPr>
          </a:p>
        </p:txBody>
      </p:sp>
      <p:sp>
        <p:nvSpPr>
          <p:cNvPr id="4" name="Flowchart: Process 3"/>
          <p:cNvSpPr/>
          <p:nvPr/>
        </p:nvSpPr>
        <p:spPr>
          <a:xfrm>
            <a:off x="1026942" y="5261318"/>
            <a:ext cx="1814732" cy="81592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00B050"/>
                </a:solidFill>
                <a:cs typeface="B Zar" panose="00000400000000000000" pitchFamily="2" charset="-78"/>
              </a:rPr>
              <a:t>ابهام گریزی</a:t>
            </a:r>
            <a:endParaRPr lang="fa-IR" sz="2400">
              <a:solidFill>
                <a:srgbClr val="00B050"/>
              </a:solidFill>
            </a:endParaRPr>
          </a:p>
        </p:txBody>
      </p:sp>
    </p:spTree>
    <p:extLst>
      <p:ext uri="{BB962C8B-B14F-4D97-AF65-F5344CB8AC3E}">
        <p14:creationId xmlns:p14="http://schemas.microsoft.com/office/powerpoint/2010/main" val="434828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این یافته ها این طور می توان تنیجه گرفت که تفاوت های فرهنگی بر نحوه عمل سازمان ها اثر می گذارد و برای مثال سازمان های مسئول تولید اتوموبیل  یا درمان بیماران در فرانسه، ژاپن یا برتانیا به ساختارها و فرایند های متفاوتی نیازمند هستند. بنابراین حتی سازمان های بین المللی  نیز که با یک فرهنگ غالب شناسایی می شوند مانند (شرکت های فرا ملیتی ژاپنی یا امریکایی) سازمان هایی نیستند که منسوب به فرهنگ جای مشخصی باشند و ملیت سیاستگذاران انها متفاوت است(مثلا یونسکو، کمیسیون جامعه اقتصادی اروپا)</a:t>
            </a:r>
            <a:endParaRPr lang="fa-IR">
              <a:cs typeface="B Zar" panose="00000400000000000000" pitchFamily="2" charset="-78"/>
            </a:endParaRPr>
          </a:p>
        </p:txBody>
      </p:sp>
      <p:sp>
        <p:nvSpPr>
          <p:cNvPr id="4" name="Flowchart: Decision 3"/>
          <p:cNvSpPr/>
          <p:nvPr/>
        </p:nvSpPr>
        <p:spPr>
          <a:xfrm>
            <a:off x="4309402" y="4754880"/>
            <a:ext cx="3573195" cy="1422083"/>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00B050"/>
                </a:solidFill>
                <a:cs typeface="B Zar" panose="00000400000000000000" pitchFamily="2" charset="-78"/>
              </a:rPr>
              <a:t>تفاوت های فرهنگی</a:t>
            </a:r>
            <a:endParaRPr lang="fa-IR" sz="2800">
              <a:solidFill>
                <a:srgbClr val="00B050"/>
              </a:solidFill>
            </a:endParaRPr>
          </a:p>
        </p:txBody>
      </p:sp>
    </p:spTree>
    <p:extLst>
      <p:ext uri="{BB962C8B-B14F-4D97-AF65-F5344CB8AC3E}">
        <p14:creationId xmlns:p14="http://schemas.microsoft.com/office/powerpoint/2010/main" val="2583592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و در نتیجه آن خلاء فرهنگی نمی توانند به خوبی عمل  کنند. این خلا برای بخش سیاسی سازمان های یاد شده مسال ساز  نیست زیرا وظیفه اصلی نمایندگان کشور ها در این سازمان ها مذاکره است. اما کارکنان دستگاه اداری این سازمان ها </a:t>
            </a:r>
            <a:r>
              <a:rPr lang="fa-IR">
                <a:solidFill>
                  <a:srgbClr val="FF0000"/>
                </a:solidFill>
                <a:cs typeface="B Zar" panose="00000400000000000000" pitchFamily="2" charset="-78"/>
              </a:rPr>
              <a:t>نمی توانند </a:t>
            </a:r>
            <a:r>
              <a:rPr lang="fa-IR">
                <a:cs typeface="B Zar" panose="00000400000000000000" pitchFamily="2" charset="-78"/>
              </a:rPr>
              <a:t>به عنوان نماینده کشورها عمل کنند و باید نماینده کل سازمان باشند. در این شرایط کار فلج می شود –واکثر این «سازمان های بدون فرهنگ» ، بدون کارایی و بی حاصل هستند. </a:t>
            </a:r>
          </a:p>
          <a:p>
            <a:endParaRPr lang="fa-IR">
              <a:cs typeface="B Zar" panose="00000400000000000000" pitchFamily="2" charset="-78"/>
            </a:endParaRPr>
          </a:p>
        </p:txBody>
      </p:sp>
    </p:spTree>
    <p:extLst>
      <p:ext uri="{BB962C8B-B14F-4D97-AF65-F5344CB8AC3E}">
        <p14:creationId xmlns:p14="http://schemas.microsoft.com/office/powerpoint/2010/main" val="13273378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666875" y="2211599"/>
            <a:ext cx="8858250" cy="3038475"/>
          </a:xfrm>
          <a:prstGeom prst="rect">
            <a:avLst/>
          </a:prstGeom>
        </p:spPr>
      </p:pic>
    </p:spTree>
    <p:extLst>
      <p:ext uri="{BB962C8B-B14F-4D97-AF65-F5344CB8AC3E}">
        <p14:creationId xmlns:p14="http://schemas.microsoft.com/office/powerpoint/2010/main" val="1101913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همه کسانی که پاسخ هایشان به این تحقیق هافستید مورد استفاده قرار گرفت کارکنان فروش و تعمیر کاران شرکت های </a:t>
            </a:r>
            <a:r>
              <a:rPr lang="fa-IR" smtClean="0">
                <a:cs typeface="B Zar" panose="00000400000000000000" pitchFamily="2" charset="-78"/>
              </a:rPr>
              <a:t>تابعه </a:t>
            </a:r>
            <a:r>
              <a:rPr lang="fa-IR" smtClean="0">
                <a:cs typeface="B Zar" panose="00000400000000000000" pitchFamily="2" charset="-78"/>
              </a:rPr>
              <a:t>آی بی ام(</a:t>
            </a:r>
            <a:r>
              <a:rPr lang="en-US" smtClean="0">
                <a:cs typeface="B Zar" panose="00000400000000000000" pitchFamily="2" charset="-78"/>
              </a:rPr>
              <a:t>IBM</a:t>
            </a:r>
            <a:r>
              <a:rPr lang="fa-IR" smtClean="0">
                <a:cs typeface="B Zar" panose="00000400000000000000" pitchFamily="2" charset="-78"/>
              </a:rPr>
              <a:t>) که یک شرکت فراملیتی  فعال در اکثر شورهاست- بوده اند.کلیه کارکنان شغل در بخش  فروش اعم از فروشندگان مهندسان حرفه ای مدیران و نظایر آنها با </a:t>
            </a:r>
            <a:r>
              <a:rPr lang="fa-IR" smtClean="0">
                <a:cs typeface="B Zar" panose="00000400000000000000" pitchFamily="2" charset="-78"/>
              </a:rPr>
              <a:t>استفاده از زبان </a:t>
            </a:r>
            <a:r>
              <a:rPr lang="fa-IR" smtClean="0">
                <a:cs typeface="B Zar" panose="00000400000000000000" pitchFamily="2" charset="-78"/>
              </a:rPr>
              <a:t>ملی انان مورد تحقیق قرار گرفتنند. پرسشنامه ها به 20 زبان مختلف تهیه  شدند. کارکنان ای بی ام در کشورها می توانستند باینگر گروه های مستقل  ولی کامال جور و هماهنگ باشند. سطح تحصیلات آنان در یک حد بود. تابع یک شرکت و بر اساس ضوابط  مشابهی استخدام شده بودند و به شغل هایی مانند هم اشتغال داشتند ولی ملیت های آنان متفاوت بود.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465311" y="4714875"/>
            <a:ext cx="2143125" cy="2143125"/>
          </a:xfrm>
          <a:prstGeom prst="rect">
            <a:avLst/>
          </a:prstGeom>
        </p:spPr>
      </p:pic>
    </p:spTree>
    <p:extLst>
      <p:ext uri="{BB962C8B-B14F-4D97-AF65-F5344CB8AC3E}">
        <p14:creationId xmlns:p14="http://schemas.microsoft.com/office/powerpoint/2010/main" val="3304387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بعید نیست فرهنگ هاید ملی یافته شده  در هر شرکت  دقیقا با فرهنگ های ملی کشور های مبتوع انها هماهنگ نباشد. چهار سال  بعد تحقیقی با کیفیتی مشابه انجام پذیرفت و نتایجی که قبلا بلند مدت آمده بود دوباره حاصل شد. این تحقیقات نشان می دهد که تفاوت هایی که در زمینه </a:t>
            </a:r>
            <a:r>
              <a:rPr lang="fa-IR" smtClean="0">
                <a:solidFill>
                  <a:srgbClr val="0070C0"/>
                </a:solidFill>
                <a:cs typeface="B Zar" panose="00000400000000000000" pitchFamily="2" charset="-78"/>
              </a:rPr>
              <a:t>گرایش ها و برداشت های کاری کارکنان </a:t>
            </a:r>
            <a:r>
              <a:rPr lang="fa-IR" smtClean="0">
                <a:cs typeface="B Zar" panose="00000400000000000000" pitchFamily="2" charset="-78"/>
              </a:rPr>
              <a:t>کشور های مختلف وجود </a:t>
            </a:r>
            <a:r>
              <a:rPr lang="fa-IR" smtClean="0">
                <a:cs typeface="B Zar" panose="00000400000000000000" pitchFamily="2" charset="-78"/>
              </a:rPr>
              <a:t>دارد  </a:t>
            </a:r>
            <a:r>
              <a:rPr lang="fa-IR" smtClean="0">
                <a:cs typeface="B Zar" panose="00000400000000000000" pitchFamily="2" charset="-78"/>
              </a:rPr>
              <a:t>ناشی از </a:t>
            </a:r>
            <a:r>
              <a:rPr lang="fa-IR" smtClean="0">
                <a:solidFill>
                  <a:srgbClr val="FF0000"/>
                </a:solidFill>
                <a:cs typeface="B Zar" panose="00000400000000000000" pitchFamily="2" charset="-78"/>
              </a:rPr>
              <a:t>تفاوت های فرهنگی</a:t>
            </a:r>
            <a:r>
              <a:rPr lang="fa-IR" smtClean="0">
                <a:cs typeface="B Zar" panose="00000400000000000000" pitchFamily="2" charset="-78"/>
              </a:rPr>
              <a:t> است. </a:t>
            </a:r>
            <a:endParaRPr lang="fa-IR">
              <a:cs typeface="B Zar" panose="00000400000000000000" pitchFamily="2" charset="-78"/>
            </a:endParaRPr>
          </a:p>
        </p:txBody>
      </p:sp>
      <p:sp>
        <p:nvSpPr>
          <p:cNvPr id="4" name="Flowchart: Process 3"/>
          <p:cNvSpPr/>
          <p:nvPr/>
        </p:nvSpPr>
        <p:spPr>
          <a:xfrm>
            <a:off x="2067951" y="4487594"/>
            <a:ext cx="2827606" cy="94253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تفاوت های فرهنگی</a:t>
            </a:r>
            <a:endParaRPr lang="fa-IR" sz="2800">
              <a:solidFill>
                <a:srgbClr val="FF0000"/>
              </a:solidFill>
            </a:endParaRPr>
          </a:p>
        </p:txBody>
      </p:sp>
      <p:pic>
        <p:nvPicPr>
          <p:cNvPr id="5" name="Picture 4"/>
          <p:cNvPicPr>
            <a:picLocks noChangeAspect="1"/>
          </p:cNvPicPr>
          <p:nvPr/>
        </p:nvPicPr>
        <p:blipFill>
          <a:blip r:embed="rId2"/>
          <a:stretch>
            <a:fillRect/>
          </a:stretch>
        </p:blipFill>
        <p:spPr>
          <a:xfrm>
            <a:off x="6960284" y="4120036"/>
            <a:ext cx="3914042" cy="2191864"/>
          </a:xfrm>
          <a:prstGeom prst="rect">
            <a:avLst/>
          </a:prstGeom>
        </p:spPr>
      </p:pic>
    </p:spTree>
    <p:extLst>
      <p:ext uri="{BB962C8B-B14F-4D97-AF65-F5344CB8AC3E}">
        <p14:creationId xmlns:p14="http://schemas.microsoft.com/office/powerpoint/2010/main" val="25266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هافستید در اولین تحقیق خد تاثیر فرهنگ ملی را در چهل شرکت تابعه آی بی ام که از دیگر شرکت های تابعه آن بزرگتر بود مطالعه کرد. او بر اساس تحقیق خود </a:t>
            </a:r>
            <a:r>
              <a:rPr lang="fa-IR" smtClean="0">
                <a:solidFill>
                  <a:srgbClr val="0070C0"/>
                </a:solidFill>
                <a:cs typeface="B Zar" panose="00000400000000000000" pitchFamily="2" charset="-78"/>
              </a:rPr>
              <a:t>چهار</a:t>
            </a:r>
            <a:r>
              <a:rPr lang="fa-IR" smtClean="0">
                <a:cs typeface="B Zar" panose="00000400000000000000" pitchFamily="2" charset="-78"/>
              </a:rPr>
              <a:t> بعد از وجوه تمایز فرهنگ ها را مشخص ساخت. فرهنگ های ملی را می توان بر حسب هر یک از آن ابعاد و مقیاس ها پایین یا بالا ارزیابی کرد. بنابراین برای فرهنگ های ملی می توان هویت های مخصوص به خود قایل شد.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77520" y="4033838"/>
            <a:ext cx="2143125" cy="2143125"/>
          </a:xfrm>
          <a:prstGeom prst="rect">
            <a:avLst/>
          </a:prstGeom>
        </p:spPr>
      </p:pic>
    </p:spTree>
    <p:extLst>
      <p:ext uri="{BB962C8B-B14F-4D97-AF65-F5344CB8AC3E}">
        <p14:creationId xmlns:p14="http://schemas.microsoft.com/office/powerpoint/2010/main" val="323686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اما ابعاد و مقیاس هایی که می توان بر </a:t>
            </a:r>
            <a:r>
              <a:rPr lang="fa-IR">
                <a:cs typeface="B Zar" panose="00000400000000000000" pitchFamily="2" charset="-78"/>
              </a:rPr>
              <a:t>حسب </a:t>
            </a:r>
            <a:r>
              <a:rPr lang="fa-IR" smtClean="0">
                <a:cs typeface="B Zar" panose="00000400000000000000" pitchFamily="2" charset="-78"/>
              </a:rPr>
              <a:t>آنها </a:t>
            </a:r>
            <a:r>
              <a:rPr lang="fa-IR">
                <a:cs typeface="B Zar" panose="00000400000000000000" pitchFamily="2" charset="-78"/>
              </a:rPr>
              <a:t>هویت فرهنگ های ملی را مشخص کرد عبارتند از : </a:t>
            </a:r>
          </a:p>
          <a:p>
            <a:r>
              <a:rPr lang="fa-IR">
                <a:cs typeface="B Zar" panose="00000400000000000000" pitchFamily="2" charset="-78"/>
              </a:rPr>
              <a:t>1- فاصله از قدرت (</a:t>
            </a:r>
            <a:r>
              <a:rPr lang="en-US">
                <a:cs typeface="B Zar" panose="00000400000000000000" pitchFamily="2" charset="-78"/>
              </a:rPr>
              <a:t>Power distance</a:t>
            </a:r>
            <a:r>
              <a:rPr lang="fa-IR">
                <a:cs typeface="B Zar" panose="00000400000000000000" pitchFamily="2" charset="-78"/>
              </a:rPr>
              <a:t>)</a:t>
            </a:r>
          </a:p>
          <a:p>
            <a:r>
              <a:rPr lang="fa-IR">
                <a:cs typeface="B Zar" panose="00000400000000000000" pitchFamily="2" charset="-78"/>
              </a:rPr>
              <a:t>2- ابهام گریزی (</a:t>
            </a:r>
            <a:r>
              <a:rPr lang="en-US">
                <a:cs typeface="B Zar" panose="00000400000000000000" pitchFamily="2" charset="-78"/>
              </a:rPr>
              <a:t>uncertainity avoidance</a:t>
            </a:r>
            <a:r>
              <a:rPr lang="fa-IR">
                <a:cs typeface="B Zar" panose="00000400000000000000" pitchFamily="2" charset="-78"/>
              </a:rPr>
              <a:t>)</a:t>
            </a:r>
          </a:p>
          <a:p>
            <a:r>
              <a:rPr lang="fa-IR">
                <a:cs typeface="B Zar" panose="00000400000000000000" pitchFamily="2" charset="-78"/>
              </a:rPr>
              <a:t>3- فرد باوری (</a:t>
            </a:r>
            <a:r>
              <a:rPr lang="en-US">
                <a:cs typeface="B Zar" panose="00000400000000000000" pitchFamily="2" charset="-78"/>
              </a:rPr>
              <a:t>Individualism</a:t>
            </a:r>
            <a:r>
              <a:rPr lang="fa-IR">
                <a:cs typeface="B Zar" panose="00000400000000000000" pitchFamily="2" charset="-78"/>
              </a:rPr>
              <a:t>)</a:t>
            </a:r>
          </a:p>
          <a:p>
            <a:r>
              <a:rPr lang="fa-IR">
                <a:cs typeface="B Zar" panose="00000400000000000000" pitchFamily="2" charset="-78"/>
              </a:rPr>
              <a:t>4- مردی (</a:t>
            </a:r>
            <a:r>
              <a:rPr lang="en-US">
                <a:cs typeface="B Zar" panose="00000400000000000000" pitchFamily="2" charset="-78"/>
              </a:rPr>
              <a:t>Masculinity</a:t>
            </a:r>
            <a:r>
              <a:rPr lang="fa-IR">
                <a:cs typeface="B Zar" panose="00000400000000000000" pitchFamily="2" charset="-78"/>
              </a:rPr>
              <a:t>)</a:t>
            </a:r>
          </a:p>
          <a:p>
            <a:endParaRPr lang="fa-IR"/>
          </a:p>
        </p:txBody>
      </p:sp>
      <p:pic>
        <p:nvPicPr>
          <p:cNvPr id="4" name="Picture 3"/>
          <p:cNvPicPr>
            <a:picLocks noChangeAspect="1"/>
          </p:cNvPicPr>
          <p:nvPr/>
        </p:nvPicPr>
        <p:blipFill>
          <a:blip r:embed="rId2"/>
          <a:stretch>
            <a:fillRect/>
          </a:stretch>
        </p:blipFill>
        <p:spPr>
          <a:xfrm>
            <a:off x="1437176" y="3038622"/>
            <a:ext cx="1194654" cy="1194654"/>
          </a:xfrm>
          <a:prstGeom prst="rect">
            <a:avLst/>
          </a:prstGeom>
        </p:spPr>
      </p:pic>
    </p:spTree>
    <p:extLst>
      <p:ext uri="{BB962C8B-B14F-4D97-AF65-F5344CB8AC3E}">
        <p14:creationId xmlns:p14="http://schemas.microsoft.com/office/powerpoint/2010/main" val="755498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بعد فاصله از قدرت با جنبه ای از فرهنگ که به روسا اجازه اعما قدرت می دهد سر و کار دارد. در فرهنگی که عنصر فاصله از قدرت آن بالاست(مثل فرهنگ های کشورهای فرانسه و هندوستان) «</a:t>
            </a:r>
            <a:r>
              <a:rPr lang="fa-IR" smtClean="0">
                <a:solidFill>
                  <a:srgbClr val="0070C0"/>
                </a:solidFill>
                <a:cs typeface="B Zar" panose="00000400000000000000" pitchFamily="2" charset="-78"/>
              </a:rPr>
              <a:t>ریاست</a:t>
            </a:r>
            <a:r>
              <a:rPr lang="fa-IR" smtClean="0">
                <a:cs typeface="B Zar" panose="00000400000000000000" pitchFamily="2" charset="-78"/>
              </a:rPr>
              <a:t>» به معنی برخورداری از امکان اعمال قدرت است. در این فرهنگ نابرابری پذیرفه است، چنان که گفته می شود «یک جا برای هر </a:t>
            </a:r>
            <a:r>
              <a:rPr lang="fa-IR" smtClean="0">
                <a:cs typeface="B Zar" panose="00000400000000000000" pitchFamily="2" charset="-78"/>
              </a:rPr>
              <a:t>کس </a:t>
            </a:r>
            <a:r>
              <a:rPr lang="fa-IR" smtClean="0">
                <a:cs typeface="B Zar" panose="00000400000000000000" pitchFamily="2" charset="-78"/>
              </a:rPr>
              <a:t>و هر کسی در جای خود».  به این لحاظ غالبا کارکنان از اظهار مخالفت با روسای خود می ترسند، و کار کردن  با مدیرانی را ترجیح میدهند که خود تصمیم می گیرند- و البته مسئولیت ها را شخصا قبول می کنند – و فقط به آنها می گویند  چه کنند.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240155" y="4519613"/>
            <a:ext cx="2762250" cy="1657350"/>
          </a:xfrm>
          <a:prstGeom prst="rect">
            <a:avLst/>
          </a:prstGeom>
        </p:spPr>
      </p:pic>
      <p:pic>
        <p:nvPicPr>
          <p:cNvPr id="5" name="Picture 4"/>
          <p:cNvPicPr>
            <a:picLocks noChangeAspect="1"/>
          </p:cNvPicPr>
          <p:nvPr/>
        </p:nvPicPr>
        <p:blipFill>
          <a:blip r:embed="rId3"/>
          <a:stretch>
            <a:fillRect/>
          </a:stretch>
        </p:blipFill>
        <p:spPr>
          <a:xfrm>
            <a:off x="5317588" y="4519612"/>
            <a:ext cx="3051224" cy="1708685"/>
          </a:xfrm>
          <a:prstGeom prst="rect">
            <a:avLst/>
          </a:prstGeom>
        </p:spPr>
      </p:pic>
    </p:spTree>
    <p:extLst>
      <p:ext uri="{BB962C8B-B14F-4D97-AF65-F5344CB8AC3E}">
        <p14:creationId xmlns:p14="http://schemas.microsoft.com/office/powerpoint/2010/main" val="3424452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فرهنگ هایی با بعد «فاصله  از قدرت کم» یا به عبارتی نزدیکی به قدرت (مثل فرهنگ های اطریش و اسراییل) روسا و مرئوسان یکدیگر را همکار به حساب می آورند و به هر چه کم کرد نابرابری های اجتماعی اعتقاد دارند. از این رو در دست دارندگان </a:t>
            </a:r>
            <a:r>
              <a:rPr lang="fa-IR" smtClean="0">
                <a:solidFill>
                  <a:srgbClr val="FF0000"/>
                </a:solidFill>
                <a:cs typeface="B Zar" panose="00000400000000000000" pitchFamily="2" charset="-78"/>
              </a:rPr>
              <a:t>قدرت</a:t>
            </a:r>
            <a:r>
              <a:rPr lang="fa-IR" smtClean="0">
                <a:cs typeface="B Zar" panose="00000400000000000000" pitchFamily="2" charset="-78"/>
              </a:rPr>
              <a:t> باید تلاش کنند تا قدرت خود را کمتر از آنچه واقعا هست جلوه دهند. در این فرهگ ها کارکنان معمول از ابراز مخالفت هراسی ندارند و توقع دارند قبل  از اتخاذ تصمیات با ایشان مشورت شود. </a:t>
            </a:r>
            <a:endParaRPr lang="fa-IR">
              <a:cs typeface="B Zar" panose="00000400000000000000" pitchFamily="2" charset="-78"/>
            </a:endParaRPr>
          </a:p>
        </p:txBody>
      </p:sp>
    </p:spTree>
    <p:extLst>
      <p:ext uri="{BB962C8B-B14F-4D97-AF65-F5344CB8AC3E}">
        <p14:creationId xmlns:p14="http://schemas.microsoft.com/office/powerpoint/2010/main" val="2182257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2899</Words>
  <Application>Microsoft Office PowerPoint</Application>
  <PresentationFormat>Widescreen</PresentationFormat>
  <Paragraphs>135</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B Zar</vt:lpstr>
      <vt:lpstr>Calibri</vt:lpstr>
      <vt:lpstr>Calibri Light</vt:lpstr>
      <vt:lpstr>Times New Roman</vt:lpstr>
      <vt:lpstr>Office Theme</vt:lpstr>
      <vt:lpstr>عنوان مقاله: پیشگامان مطالعات مدیریت در غرب گیرت هافستید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مجموعه (خوشه ) کشورها و ویژگی های آنها</vt:lpstr>
      <vt:lpstr>1- توسعه یافته تر لاتینی</vt:lpstr>
      <vt:lpstr>2- کمتر توسعه یافته لاتینی</vt:lpstr>
      <vt:lpstr>3- توسعه یافته تر آسیایی</vt:lpstr>
      <vt:lpstr>4- کمتر توسعه یافته آسیایی</vt:lpstr>
      <vt:lpstr>5- خاور نزدیک</vt:lpstr>
      <vt:lpstr>6- ژرمن </vt:lpstr>
      <vt:lpstr>7- انگلو</vt:lpstr>
      <vt:lpstr>8- نوردیک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پیشگامان مطالعات مدیریت در غرب</dc:title>
  <dc:creator>MaZz!i</dc:creator>
  <cp:lastModifiedBy>MaZz!i</cp:lastModifiedBy>
  <cp:revision>20</cp:revision>
  <dcterms:created xsi:type="dcterms:W3CDTF">2023-02-27T09:15:44Z</dcterms:created>
  <dcterms:modified xsi:type="dcterms:W3CDTF">2023-02-27T13:17:46Z</dcterms:modified>
</cp:coreProperties>
</file>