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83" r:id="rId7"/>
    <p:sldId id="261" r:id="rId8"/>
    <p:sldId id="262" r:id="rId9"/>
    <p:sldId id="263" r:id="rId10"/>
    <p:sldId id="264" r:id="rId11"/>
    <p:sldId id="265" r:id="rId12"/>
    <p:sldId id="266" r:id="rId13"/>
    <p:sldId id="284" r:id="rId14"/>
    <p:sldId id="267" r:id="rId15"/>
    <p:sldId id="285" r:id="rId16"/>
    <p:sldId id="268" r:id="rId17"/>
    <p:sldId id="269" r:id="rId18"/>
    <p:sldId id="270" r:id="rId19"/>
    <p:sldId id="271" r:id="rId20"/>
    <p:sldId id="272" r:id="rId21"/>
    <p:sldId id="273" r:id="rId22"/>
    <p:sldId id="286" r:id="rId23"/>
    <p:sldId id="274" r:id="rId24"/>
    <p:sldId id="275" r:id="rId25"/>
    <p:sldId id="276" r:id="rId26"/>
    <p:sldId id="277" r:id="rId27"/>
    <p:sldId id="278" r:id="rId28"/>
    <p:sldId id="279" r:id="rId29"/>
    <p:sldId id="280" r:id="rId30"/>
    <p:sldId id="281" r:id="rId31"/>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07" autoAdjust="0"/>
    <p:restoredTop sz="94434" autoAdjust="0"/>
  </p:normalViewPr>
  <p:slideViewPr>
    <p:cSldViewPr snapToGrid="0">
      <p:cViewPr varScale="1">
        <p:scale>
          <a:sx n="68" d="100"/>
          <a:sy n="68" d="100"/>
        </p:scale>
        <p:origin x="78" y="114"/>
      </p:cViewPr>
      <p:guideLst/>
    </p:cSldViewPr>
  </p:slideViewPr>
  <p:outlineViewPr>
    <p:cViewPr>
      <p:scale>
        <a:sx n="33" d="100"/>
        <a:sy n="33" d="100"/>
      </p:scale>
      <p:origin x="0" y="-3898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D205F9EE-8B81-4104-97FC-89DBEA975332}" type="datetimeFigureOut">
              <a:rPr lang="fa-IR" smtClean="0"/>
              <a:t>16/07/1444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BE39C36-3B00-42F9-AF8D-C4B6AE98F6F1}" type="slidenum">
              <a:rPr lang="fa-IR" smtClean="0"/>
              <a:t>‹#›</a:t>
            </a:fld>
            <a:endParaRPr lang="fa-IR"/>
          </a:p>
        </p:txBody>
      </p:sp>
    </p:spTree>
    <p:extLst>
      <p:ext uri="{BB962C8B-B14F-4D97-AF65-F5344CB8AC3E}">
        <p14:creationId xmlns:p14="http://schemas.microsoft.com/office/powerpoint/2010/main" val="955818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205F9EE-8B81-4104-97FC-89DBEA975332}" type="datetimeFigureOut">
              <a:rPr lang="fa-IR" smtClean="0"/>
              <a:t>16/07/1444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BE39C36-3B00-42F9-AF8D-C4B6AE98F6F1}" type="slidenum">
              <a:rPr lang="fa-IR" smtClean="0"/>
              <a:t>‹#›</a:t>
            </a:fld>
            <a:endParaRPr lang="fa-IR"/>
          </a:p>
        </p:txBody>
      </p:sp>
    </p:spTree>
    <p:extLst>
      <p:ext uri="{BB962C8B-B14F-4D97-AF65-F5344CB8AC3E}">
        <p14:creationId xmlns:p14="http://schemas.microsoft.com/office/powerpoint/2010/main" val="3812906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205F9EE-8B81-4104-97FC-89DBEA975332}" type="datetimeFigureOut">
              <a:rPr lang="fa-IR" smtClean="0"/>
              <a:t>16/07/1444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BE39C36-3B00-42F9-AF8D-C4B6AE98F6F1}" type="slidenum">
              <a:rPr lang="fa-IR" smtClean="0"/>
              <a:t>‹#›</a:t>
            </a:fld>
            <a:endParaRPr lang="fa-IR"/>
          </a:p>
        </p:txBody>
      </p:sp>
    </p:spTree>
    <p:extLst>
      <p:ext uri="{BB962C8B-B14F-4D97-AF65-F5344CB8AC3E}">
        <p14:creationId xmlns:p14="http://schemas.microsoft.com/office/powerpoint/2010/main" val="420997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205F9EE-8B81-4104-97FC-89DBEA975332}" type="datetimeFigureOut">
              <a:rPr lang="fa-IR" smtClean="0"/>
              <a:t>16/07/1444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BE39C36-3B00-42F9-AF8D-C4B6AE98F6F1}" type="slidenum">
              <a:rPr lang="fa-IR" smtClean="0"/>
              <a:t>‹#›</a:t>
            </a:fld>
            <a:endParaRPr lang="fa-IR"/>
          </a:p>
        </p:txBody>
      </p:sp>
    </p:spTree>
    <p:extLst>
      <p:ext uri="{BB962C8B-B14F-4D97-AF65-F5344CB8AC3E}">
        <p14:creationId xmlns:p14="http://schemas.microsoft.com/office/powerpoint/2010/main" val="3981623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05F9EE-8B81-4104-97FC-89DBEA975332}" type="datetimeFigureOut">
              <a:rPr lang="fa-IR" smtClean="0"/>
              <a:t>16/07/1444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BE39C36-3B00-42F9-AF8D-C4B6AE98F6F1}" type="slidenum">
              <a:rPr lang="fa-IR" smtClean="0"/>
              <a:t>‹#›</a:t>
            </a:fld>
            <a:endParaRPr lang="fa-IR"/>
          </a:p>
        </p:txBody>
      </p:sp>
    </p:spTree>
    <p:extLst>
      <p:ext uri="{BB962C8B-B14F-4D97-AF65-F5344CB8AC3E}">
        <p14:creationId xmlns:p14="http://schemas.microsoft.com/office/powerpoint/2010/main" val="3676127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D205F9EE-8B81-4104-97FC-89DBEA975332}" type="datetimeFigureOut">
              <a:rPr lang="fa-IR" smtClean="0"/>
              <a:t>16/07/1444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BE39C36-3B00-42F9-AF8D-C4B6AE98F6F1}" type="slidenum">
              <a:rPr lang="fa-IR" smtClean="0"/>
              <a:t>‹#›</a:t>
            </a:fld>
            <a:endParaRPr lang="fa-IR"/>
          </a:p>
        </p:txBody>
      </p:sp>
    </p:spTree>
    <p:extLst>
      <p:ext uri="{BB962C8B-B14F-4D97-AF65-F5344CB8AC3E}">
        <p14:creationId xmlns:p14="http://schemas.microsoft.com/office/powerpoint/2010/main" val="2637826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D205F9EE-8B81-4104-97FC-89DBEA975332}" type="datetimeFigureOut">
              <a:rPr lang="fa-IR" smtClean="0"/>
              <a:t>16/07/1444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4BE39C36-3B00-42F9-AF8D-C4B6AE98F6F1}" type="slidenum">
              <a:rPr lang="fa-IR" smtClean="0"/>
              <a:t>‹#›</a:t>
            </a:fld>
            <a:endParaRPr lang="fa-IR"/>
          </a:p>
        </p:txBody>
      </p:sp>
    </p:spTree>
    <p:extLst>
      <p:ext uri="{BB962C8B-B14F-4D97-AF65-F5344CB8AC3E}">
        <p14:creationId xmlns:p14="http://schemas.microsoft.com/office/powerpoint/2010/main" val="2746094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D205F9EE-8B81-4104-97FC-89DBEA975332}" type="datetimeFigureOut">
              <a:rPr lang="fa-IR" smtClean="0"/>
              <a:t>16/07/1444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4BE39C36-3B00-42F9-AF8D-C4B6AE98F6F1}" type="slidenum">
              <a:rPr lang="fa-IR" smtClean="0"/>
              <a:t>‹#›</a:t>
            </a:fld>
            <a:endParaRPr lang="fa-IR"/>
          </a:p>
        </p:txBody>
      </p:sp>
    </p:spTree>
    <p:extLst>
      <p:ext uri="{BB962C8B-B14F-4D97-AF65-F5344CB8AC3E}">
        <p14:creationId xmlns:p14="http://schemas.microsoft.com/office/powerpoint/2010/main" val="73115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05F9EE-8B81-4104-97FC-89DBEA975332}" type="datetimeFigureOut">
              <a:rPr lang="fa-IR" smtClean="0"/>
              <a:t>16/07/1444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4BE39C36-3B00-42F9-AF8D-C4B6AE98F6F1}" type="slidenum">
              <a:rPr lang="fa-IR" smtClean="0"/>
              <a:t>‹#›</a:t>
            </a:fld>
            <a:endParaRPr lang="fa-IR"/>
          </a:p>
        </p:txBody>
      </p:sp>
    </p:spTree>
    <p:extLst>
      <p:ext uri="{BB962C8B-B14F-4D97-AF65-F5344CB8AC3E}">
        <p14:creationId xmlns:p14="http://schemas.microsoft.com/office/powerpoint/2010/main" val="2039471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05F9EE-8B81-4104-97FC-89DBEA975332}" type="datetimeFigureOut">
              <a:rPr lang="fa-IR" smtClean="0"/>
              <a:t>16/07/1444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BE39C36-3B00-42F9-AF8D-C4B6AE98F6F1}" type="slidenum">
              <a:rPr lang="fa-IR" smtClean="0"/>
              <a:t>‹#›</a:t>
            </a:fld>
            <a:endParaRPr lang="fa-IR"/>
          </a:p>
        </p:txBody>
      </p:sp>
    </p:spTree>
    <p:extLst>
      <p:ext uri="{BB962C8B-B14F-4D97-AF65-F5344CB8AC3E}">
        <p14:creationId xmlns:p14="http://schemas.microsoft.com/office/powerpoint/2010/main" val="2012886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05F9EE-8B81-4104-97FC-89DBEA975332}" type="datetimeFigureOut">
              <a:rPr lang="fa-IR" smtClean="0"/>
              <a:t>16/07/1444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BE39C36-3B00-42F9-AF8D-C4B6AE98F6F1}" type="slidenum">
              <a:rPr lang="fa-IR" smtClean="0"/>
              <a:t>‹#›</a:t>
            </a:fld>
            <a:endParaRPr lang="fa-IR"/>
          </a:p>
        </p:txBody>
      </p:sp>
    </p:spTree>
    <p:extLst>
      <p:ext uri="{BB962C8B-B14F-4D97-AF65-F5344CB8AC3E}">
        <p14:creationId xmlns:p14="http://schemas.microsoft.com/office/powerpoint/2010/main" val="1944831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205F9EE-8B81-4104-97FC-89DBEA975332}" type="datetimeFigureOut">
              <a:rPr lang="fa-IR" smtClean="0"/>
              <a:t>16/07/1444</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BE39C36-3B00-42F9-AF8D-C4B6AE98F6F1}" type="slidenum">
              <a:rPr lang="fa-IR" smtClean="0"/>
              <a:t>‹#›</a:t>
            </a:fld>
            <a:endParaRPr lang="fa-IR"/>
          </a:p>
        </p:txBody>
      </p:sp>
    </p:spTree>
    <p:extLst>
      <p:ext uri="{BB962C8B-B14F-4D97-AF65-F5344CB8AC3E}">
        <p14:creationId xmlns:p14="http://schemas.microsoft.com/office/powerpoint/2010/main" val="1653662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a-IR" sz="4400" b="1" i="0" smtClean="0">
                <a:solidFill>
                  <a:srgbClr val="FF0000"/>
                </a:solidFill>
                <a:effectLst/>
                <a:latin typeface="BZar"/>
                <a:cs typeface="B Zar" panose="00000400000000000000" pitchFamily="2" charset="-78"/>
              </a:rPr>
              <a:t>نکاتی در سیاست های توسعه آموزش عالی</a:t>
            </a:r>
            <a:r>
              <a:rPr lang="fa-IR" b="1" i="0" smtClean="0">
                <a:solidFill>
                  <a:srgbClr val="FF0000"/>
                </a:solidFill>
                <a:effectLst/>
                <a:latin typeface="BZar"/>
                <a:cs typeface="B Zar" panose="00000400000000000000" pitchFamily="2" charset="-78"/>
              </a:rPr>
              <a:t/>
            </a:r>
            <a:br>
              <a:rPr lang="fa-IR" b="1" i="0" smtClean="0">
                <a:solidFill>
                  <a:srgbClr val="FF0000"/>
                </a:solidFill>
                <a:effectLst/>
                <a:latin typeface="BZar"/>
                <a:cs typeface="B Zar" panose="00000400000000000000" pitchFamily="2" charset="-78"/>
              </a:rPr>
            </a:br>
            <a:r>
              <a:rPr lang="fa-IR" b="1" i="0" smtClean="0">
                <a:solidFill>
                  <a:srgbClr val="FF0000"/>
                </a:solidFill>
                <a:effectLst/>
                <a:latin typeface="BZar"/>
                <a:cs typeface="B Zar" panose="00000400000000000000" pitchFamily="2" charset="-78"/>
              </a:rPr>
              <a:t>بخشی از مقاله</a:t>
            </a:r>
            <a:r>
              <a:rPr lang="fa-IR" b="1" i="0" smtClean="0">
                <a:solidFill>
                  <a:srgbClr val="000000"/>
                </a:solidFill>
                <a:effectLst/>
                <a:latin typeface="BZar"/>
                <a:cs typeface="B Zar" panose="00000400000000000000" pitchFamily="2" charset="-78"/>
              </a:rPr>
              <a:t>: نسبت سیاستهاي توسعه آموزش عالی و تقاضاي اجتماعی</a:t>
            </a:r>
            <a:r>
              <a:rPr lang="fa-IR" smtClean="0">
                <a:cs typeface="B Zar" panose="00000400000000000000" pitchFamily="2" charset="-78"/>
              </a:rPr>
              <a:t> </a:t>
            </a:r>
            <a:endParaRPr lang="fa-IR">
              <a:cs typeface="B Zar" panose="00000400000000000000" pitchFamily="2" charset="-78"/>
            </a:endParaRPr>
          </a:p>
        </p:txBody>
      </p:sp>
      <p:sp>
        <p:nvSpPr>
          <p:cNvPr id="3" name="Subtitle 2"/>
          <p:cNvSpPr>
            <a:spLocks noGrp="1"/>
          </p:cNvSpPr>
          <p:nvPr>
            <p:ph type="subTitle" idx="1"/>
          </p:nvPr>
        </p:nvSpPr>
        <p:spPr/>
        <p:txBody>
          <a:bodyPr>
            <a:normAutofit fontScale="92500" lnSpcReduction="20000"/>
          </a:bodyPr>
          <a:lstStyle/>
          <a:p>
            <a:r>
              <a:rPr lang="fa-IR" b="1" smtClean="0">
                <a:solidFill>
                  <a:srgbClr val="FF0000"/>
                </a:solidFill>
                <a:cs typeface="B Zar" panose="00000400000000000000" pitchFamily="2" charset="-78"/>
              </a:rPr>
              <a:t>نویسندگان</a:t>
            </a:r>
            <a:r>
              <a:rPr lang="fa-IR" b="1" smtClean="0">
                <a:cs typeface="B Zar" panose="00000400000000000000" pitchFamily="2" charset="-78"/>
              </a:rPr>
              <a:t>:محمد </a:t>
            </a:r>
            <a:r>
              <a:rPr lang="fa-IR" b="1">
                <a:cs typeface="B Zar" panose="00000400000000000000" pitchFamily="2" charset="-78"/>
              </a:rPr>
              <a:t>سهیل </a:t>
            </a:r>
            <a:r>
              <a:rPr lang="fa-IR" b="1" smtClean="0">
                <a:cs typeface="B Zar" panose="00000400000000000000" pitchFamily="2" charset="-78"/>
              </a:rPr>
              <a:t>سرو </a:t>
            </a:r>
            <a:r>
              <a:rPr lang="fa-IR" b="1">
                <a:cs typeface="B Zar" panose="00000400000000000000" pitchFamily="2" charset="-78"/>
              </a:rPr>
              <a:t>، جعفر </a:t>
            </a:r>
            <a:r>
              <a:rPr lang="fa-IR" b="1" smtClean="0">
                <a:cs typeface="B Zar" panose="00000400000000000000" pitchFamily="2" charset="-78"/>
              </a:rPr>
              <a:t>هزارجریبی</a:t>
            </a:r>
            <a:r>
              <a:rPr lang="fa-IR" b="1">
                <a:cs typeface="B Zar" panose="00000400000000000000" pitchFamily="2" charset="-78"/>
              </a:rPr>
              <a:t/>
            </a:r>
            <a:br>
              <a:rPr lang="fa-IR" b="1">
                <a:cs typeface="B Zar" panose="00000400000000000000" pitchFamily="2" charset="-78"/>
              </a:rPr>
            </a:br>
            <a:r>
              <a:rPr lang="fa-IR" b="1">
                <a:cs typeface="B Zar" panose="00000400000000000000" pitchFamily="2" charset="-78"/>
              </a:rPr>
              <a:t>محمدتقی کرمی </a:t>
            </a:r>
            <a:r>
              <a:rPr lang="fa-IR" b="1" smtClean="0">
                <a:cs typeface="B Zar" panose="00000400000000000000" pitchFamily="2" charset="-78"/>
              </a:rPr>
              <a:t>قهی </a:t>
            </a:r>
            <a:r>
              <a:rPr lang="fa-IR" b="1">
                <a:cs typeface="B Zar" panose="00000400000000000000" pitchFamily="2" charset="-78"/>
              </a:rPr>
              <a:t>، اردشیر انتظاري</a:t>
            </a:r>
            <a:r>
              <a:rPr lang="fa-IR">
                <a:cs typeface="B Zar" panose="00000400000000000000" pitchFamily="2" charset="-78"/>
              </a:rPr>
              <a:t> </a:t>
            </a:r>
            <a:br>
              <a:rPr lang="fa-IR">
                <a:cs typeface="B Zar" panose="00000400000000000000" pitchFamily="2" charset="-78"/>
              </a:rPr>
            </a:br>
            <a:endParaRPr lang="fa-IR" b="1" smtClean="0">
              <a:cs typeface="B Zar" panose="00000400000000000000" pitchFamily="2" charset="-78"/>
            </a:endParaRPr>
          </a:p>
          <a:p>
            <a:r>
              <a:rPr lang="fa-IR" b="1" smtClean="0">
                <a:solidFill>
                  <a:srgbClr val="FF0000"/>
                </a:solidFill>
                <a:cs typeface="B Zar" panose="00000400000000000000" pitchFamily="2" charset="-78"/>
              </a:rPr>
              <a:t>منبع</a:t>
            </a:r>
            <a:r>
              <a:rPr lang="fa-IR" b="1" smtClean="0">
                <a:cs typeface="B Zar" panose="00000400000000000000" pitchFamily="2" charset="-78"/>
              </a:rPr>
              <a:t>: فصلنامه </a:t>
            </a:r>
            <a:r>
              <a:rPr lang="fa-IR" b="1">
                <a:cs typeface="B Zar" panose="00000400000000000000" pitchFamily="2" charset="-78"/>
              </a:rPr>
              <a:t>برنامهریزي رفاه توسعه اجتماعی، سال یازدهم، شماره ،41زمستان ،1398صفحات </a:t>
            </a:r>
            <a:r>
              <a:rPr lang="fa-IR" b="1" smtClean="0">
                <a:cs typeface="B Zar" panose="00000400000000000000" pitchFamily="2" charset="-78"/>
              </a:rPr>
              <a:t>72-33</a:t>
            </a:r>
            <a:r>
              <a:rPr lang="fa-IR" smtClean="0">
                <a:cs typeface="B Zar" panose="00000400000000000000" pitchFamily="2" charset="-78"/>
              </a:rPr>
              <a:t> </a:t>
            </a: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66675" y="4950288"/>
            <a:ext cx="2914650" cy="1571625"/>
          </a:xfrm>
          <a:prstGeom prst="rect">
            <a:avLst/>
          </a:prstGeom>
        </p:spPr>
      </p:pic>
    </p:spTree>
    <p:extLst>
      <p:ext uri="{BB962C8B-B14F-4D97-AF65-F5344CB8AC3E}">
        <p14:creationId xmlns:p14="http://schemas.microsoft.com/office/powerpoint/2010/main" val="564209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i="0" smtClean="0">
                <a:solidFill>
                  <a:srgbClr val="FF0000"/>
                </a:solidFill>
                <a:effectLst/>
                <a:latin typeface="BLotus"/>
                <a:cs typeface="B Zar" panose="00000400000000000000" pitchFamily="2" charset="-78"/>
              </a:rPr>
              <a:t>نظریه کشمکش</a:t>
            </a:r>
            <a:r>
              <a:rPr lang="fa-IR" smtClean="0">
                <a:solidFill>
                  <a:srgbClr val="FF0000"/>
                </a:solidFill>
                <a:cs typeface="B Zar" panose="00000400000000000000" pitchFamily="2" charset="-78"/>
              </a:rPr>
              <a:t> </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pPr algn="just"/>
            <a:r>
              <a:rPr lang="fa-IR" b="0" i="0" smtClean="0">
                <a:solidFill>
                  <a:srgbClr val="000000"/>
                </a:solidFill>
                <a:effectLst/>
                <a:latin typeface="BLotus"/>
                <a:cs typeface="B Zar" panose="00000400000000000000" pitchFamily="2" charset="-78"/>
              </a:rPr>
              <a:t>سیاست توسعه آموزش عالی بر اساس نظریات کشمکش مبتنی بر مفهوم رشد اقتصادي و نیاز به نیروي ماهر براي بهکارگیري در مشاغل است. نقطه مرکزي بحث در این نظریات تمرکز بر قدرت و رقابت و کشمکش براي کسب پایگاه اجتماعی است؛ یعنی افراد با اذعان به ملازمه آموزش عالی و کسب قدرت همه تلاش خود را میکنند تا با راهیابی به آموزش عالی و کسب مدرك دانشگاهی زمینه دستیابی به پایگاه قدرت را فراهم آورند. ازاینرو، رقابت میان همه گروهها و طبقات اجتماعی براي ورود به آموزش عالی شدت میگیرد. درواقع با آموزش عالی سلسلهمراتب اجتماعی بهبود مییابد و توان حرکتی افراد در طبقات اجتماعی جابجا میگردد. این امر یکی از عوامل رفاه اجتماعی، بهبود وضعیت زندگی و عدالت اجتماعی است. چون بهوسیله آن قدرت در دسترس قرار میگیرد. قدرتی که تا پیش از آن در اختیار نخبگان بود؛ اما وجه دیگر این مطلب آن است که گروههاي مختلف قدرت در جامعه درصدد افزایش آموزش عالی براي دستیابی به پایگاه قدرت، حفظ آن یا کنترل گروههاي دیگر هستند</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Rectangle 3"/>
          <p:cNvSpPr/>
          <p:nvPr/>
        </p:nvSpPr>
        <p:spPr>
          <a:xfrm>
            <a:off x="1899297" y="5388570"/>
            <a:ext cx="1669048" cy="923330"/>
          </a:xfrm>
          <a:prstGeom prst="rect">
            <a:avLst/>
          </a:prstGeom>
          <a:noFill/>
        </p:spPr>
        <p:txBody>
          <a:bodyPr wrap="none" lIns="91440" tIns="45720" rIns="91440" bIns="45720">
            <a:spAutoFit/>
          </a:bodyPr>
          <a:lstStyle/>
          <a:p>
            <a:pPr algn="ctr"/>
            <a:r>
              <a:rPr lang="fa-IR" sz="5400" b="1" i="0" cap="none" spc="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Lotus"/>
                <a:cs typeface="B Zar" panose="00000400000000000000" pitchFamily="2" charset="-78"/>
              </a:rPr>
              <a:t>رقابت</a:t>
            </a:r>
            <a:endParaRPr lang="fa-IR" sz="5400" b="1" cap="none" spc="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4091468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a:xfrm>
            <a:off x="838200" y="1952234"/>
            <a:ext cx="10515600" cy="4351338"/>
          </a:xfrm>
        </p:spPr>
        <p:txBody>
          <a:bodyPr/>
          <a:lstStyle/>
          <a:p>
            <a:pPr algn="just"/>
            <a:r>
              <a:rPr lang="fa-IR">
                <a:solidFill>
                  <a:srgbClr val="000000"/>
                </a:solidFill>
                <a:latin typeface="BLotus"/>
                <a:cs typeface="B Zar" panose="00000400000000000000" pitchFamily="2" charset="-78"/>
              </a:rPr>
              <a:t>ب</a:t>
            </a:r>
            <a:r>
              <a:rPr lang="fa-IR" b="0" i="0" smtClean="0">
                <a:solidFill>
                  <a:srgbClr val="000000"/>
                </a:solidFill>
                <a:effectLst/>
                <a:latin typeface="BLotus"/>
                <a:cs typeface="B Zar" panose="00000400000000000000" pitchFamily="2" charset="-78"/>
              </a:rPr>
              <a:t>نابراین برخلاف نظریه سرمایه انسانی که توسعه آموزش عالی را ناشی از تقاضاي بازار کار میداند، نظریه کشمکش رقابت براي پایگاه اجتماعی را عامل تقاضا براي آموزش عالی میداند؛ اما همین وضع به عدم تعادل اشتغال و آموزش عالی انجامیده است. چون با رویکرد رقابت، سطح آموزشی بر اساس نسبت مساوي جایابی اجتماعی و کسب شغل عمل میکنند و این آرزو به عرضه بیشازحد فارغالتحصیلان دانشگاهیِ بدون شغل منجر میشود. ازاینرو آموزش عالی بهعنوان مکان ایفاي نقش مؤثر اجتماعی تعریف ش نمی ود بلکه بهعنوان الگوي توزیع نابرابر پرستیژ میان گروهها تعبیر میگردد )(. </a:t>
            </a:r>
            <a:r>
              <a:rPr lang="en-US" sz="2000" b="0" i="0" smtClean="0">
                <a:solidFill>
                  <a:srgbClr val="000000"/>
                </a:solidFill>
                <a:effectLst/>
                <a:latin typeface="TimesNewRoman"/>
                <a:cs typeface="B Zar" panose="00000400000000000000" pitchFamily="2" charset="-78"/>
              </a:rPr>
              <a:t>Ritzer, 201</a:t>
            </a:r>
            <a:r>
              <a:rPr lang="en-US" smtClean="0">
                <a:cs typeface="B Zar" panose="00000400000000000000" pitchFamily="2" charset="-78"/>
              </a:rPr>
              <a:t> </a:t>
            </a:r>
            <a:endParaRPr lang="fa-IR" smtClean="0">
              <a:cs typeface="B Zar" panose="00000400000000000000" pitchFamily="2" charset="-78"/>
            </a:endParaRPr>
          </a:p>
          <a:p>
            <a:pPr algn="just"/>
            <a:r>
              <a:rPr lang="en-US" smtClean="0">
                <a:cs typeface="B Zar" panose="00000400000000000000" pitchFamily="2" charset="-78"/>
              </a:rPr>
              <a:t/>
            </a:r>
            <a:br>
              <a:rPr lang="en-US" smtClean="0">
                <a:cs typeface="B Zar" panose="00000400000000000000" pitchFamily="2" charset="-78"/>
              </a:rPr>
            </a:br>
            <a:endParaRPr lang="fa-IR">
              <a:cs typeface="B Zar" panose="00000400000000000000" pitchFamily="2" charset="-78"/>
            </a:endParaRPr>
          </a:p>
        </p:txBody>
      </p:sp>
      <p:sp>
        <p:nvSpPr>
          <p:cNvPr id="4" name="Flowchart: Decision 3"/>
          <p:cNvSpPr/>
          <p:nvPr/>
        </p:nvSpPr>
        <p:spPr>
          <a:xfrm>
            <a:off x="3446585" y="4718417"/>
            <a:ext cx="5176910" cy="1585155"/>
          </a:xfrm>
          <a:prstGeom prst="flowChartDecision">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a:solidFill>
                  <a:srgbClr val="FF0000"/>
                </a:solidFill>
                <a:latin typeface="BLotus"/>
                <a:cs typeface="B Zar" panose="00000400000000000000" pitchFamily="2" charset="-78"/>
              </a:rPr>
              <a:t>نظریه سرمایه </a:t>
            </a:r>
            <a:r>
              <a:rPr lang="fa-IR" smtClean="0">
                <a:solidFill>
                  <a:srgbClr val="FF0000"/>
                </a:solidFill>
                <a:latin typeface="BLotus"/>
                <a:cs typeface="B Zar" panose="00000400000000000000" pitchFamily="2" charset="-78"/>
              </a:rPr>
              <a:t>انسانی، </a:t>
            </a:r>
            <a:r>
              <a:rPr lang="fa-IR">
                <a:solidFill>
                  <a:srgbClr val="FF0000"/>
                </a:solidFill>
                <a:latin typeface="BLotus"/>
                <a:cs typeface="B Zar" panose="00000400000000000000" pitchFamily="2" charset="-78"/>
              </a:rPr>
              <a:t>توسعه آموزش عالی را ناشی از تقاضاي بازار کار میداند،</a:t>
            </a:r>
            <a:endParaRPr lang="fa-IR">
              <a:solidFill>
                <a:srgbClr val="FF0000"/>
              </a:solidFill>
            </a:endParaRPr>
          </a:p>
        </p:txBody>
      </p:sp>
    </p:spTree>
    <p:extLst>
      <p:ext uri="{BB962C8B-B14F-4D97-AF65-F5344CB8AC3E}">
        <p14:creationId xmlns:p14="http://schemas.microsoft.com/office/powerpoint/2010/main" val="3815160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i="0" smtClean="0">
                <a:solidFill>
                  <a:srgbClr val="FF0000"/>
                </a:solidFill>
                <a:effectLst/>
                <a:latin typeface="BLotus"/>
                <a:cs typeface="B Zar" panose="00000400000000000000" pitchFamily="2" charset="-78"/>
              </a:rPr>
              <a:t>حوزه عمومی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Lotus"/>
                <a:cs typeface="B Zar" panose="00000400000000000000" pitchFamily="2" charset="-78"/>
              </a:rPr>
              <a:t>به تعبیر هابرماس توسعه کمی جلوهاي از حوزه عمومی و ورود به آن در جامعه جدید است. چنان آن که در جامعه گذشته همهچیزهاي فاخر و با منزلت در اختیار طبقات اشراف بود و جنبهاي خصوصی به خود میگرفت با ورود به جامعه جدید همهچیز به حوزه عمومی وارد شد و از خصوصی بودن خارج شد. باشگاهها، مطبوعات و... نمونهاي از عمومی شدن پدیدههاي خصوصی بودند. داشتن اطلاعات خاص که بین اشراف بود و توده مردم از وجود آنها محروم بودند نوعی از عمومی شدن این چیزها بودند. با ورود مطبوعات عموم مردم در جریان آنچه در محافل خاص و خصوصی مطرح میشد قرار میگرفتند. </a:t>
            </a:r>
            <a:endParaRPr lang="fa-IR">
              <a:cs typeface="B Zar" panose="00000400000000000000" pitchFamily="2" charset="-78"/>
            </a:endParaRPr>
          </a:p>
        </p:txBody>
      </p:sp>
    </p:spTree>
    <p:extLst>
      <p:ext uri="{BB962C8B-B14F-4D97-AF65-F5344CB8AC3E}">
        <p14:creationId xmlns:p14="http://schemas.microsoft.com/office/powerpoint/2010/main" val="135569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srgbClr val="FF0000"/>
                </a:solidFill>
                <a:latin typeface="BLotus"/>
                <a:cs typeface="B Zar" panose="00000400000000000000" pitchFamily="2" charset="-78"/>
              </a:rPr>
              <a:t>هابرماس</a:t>
            </a:r>
            <a:r>
              <a:rPr lang="fa-IR">
                <a:solidFill>
                  <a:srgbClr val="000000"/>
                </a:solidFill>
                <a:latin typeface="BLotus"/>
                <a:cs typeface="B Zar" panose="00000400000000000000" pitchFamily="2" charset="-78"/>
              </a:rPr>
              <a:t> این امر را ناشی از ورود بورژوازي و بازاري شدن جامعه میدانست. به این معنا که باهدف سودآوري خبرها مبادله میشدند و با تبعیت از قانون بازار مانند کالا فروخته میشدند. در شهرهاي جدید هراندازه آثار هنري، ادبی و فلسفی وارد بازار و در آنجا توزیع شدند، به همان میزان نیز بیشترخصلت اطلاعات همگانی را به خود گرفتند </a:t>
            </a:r>
            <a:endParaRPr lang="fa-IR">
              <a:solidFill>
                <a:prstClr val="black"/>
              </a:solidFill>
              <a:cs typeface="B Zar" panose="00000400000000000000" pitchFamily="2" charset="-78"/>
            </a:endParaRPr>
          </a:p>
          <a:p>
            <a:endParaRPr lang="fa-IR"/>
          </a:p>
        </p:txBody>
      </p:sp>
      <p:pic>
        <p:nvPicPr>
          <p:cNvPr id="4" name="Picture 3"/>
          <p:cNvPicPr>
            <a:picLocks noChangeAspect="1"/>
          </p:cNvPicPr>
          <p:nvPr/>
        </p:nvPicPr>
        <p:blipFill>
          <a:blip r:embed="rId2"/>
          <a:stretch>
            <a:fillRect/>
          </a:stretch>
        </p:blipFill>
        <p:spPr>
          <a:xfrm>
            <a:off x="700161" y="4260752"/>
            <a:ext cx="2857500" cy="1600200"/>
          </a:xfrm>
          <a:prstGeom prst="rect">
            <a:avLst/>
          </a:prstGeom>
        </p:spPr>
      </p:pic>
      <p:sp>
        <p:nvSpPr>
          <p:cNvPr id="5" name="Rectangle 4"/>
          <p:cNvSpPr/>
          <p:nvPr/>
        </p:nvSpPr>
        <p:spPr>
          <a:xfrm>
            <a:off x="5214929" y="4203341"/>
            <a:ext cx="5532284" cy="1754326"/>
          </a:xfrm>
          <a:prstGeom prst="rect">
            <a:avLst/>
          </a:prstGeom>
          <a:noFill/>
        </p:spPr>
        <p:txBody>
          <a:bodyPr wrap="none" lIns="91440" tIns="45720" rIns="91440" bIns="45720">
            <a:spAutoFit/>
          </a:bodyPr>
          <a:lstStyle/>
          <a:p>
            <a:pPr algn="ctr"/>
            <a:r>
              <a:rPr lang="fa-IR" sz="5400" b="1" cap="none" spc="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BLotus"/>
                <a:cs typeface="B Zar" panose="00000400000000000000" pitchFamily="2" charset="-78"/>
              </a:rPr>
              <a:t>ورود </a:t>
            </a:r>
            <a:r>
              <a:rPr lang="fa-IR" sz="5400" b="1" cap="none" spc="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BLotus"/>
                <a:cs typeface="B Zar" panose="00000400000000000000" pitchFamily="2" charset="-78"/>
              </a:rPr>
              <a:t>بورژوازي</a:t>
            </a:r>
          </a:p>
          <a:p>
            <a:pPr algn="ctr"/>
            <a:r>
              <a:rPr lang="fa-IR" sz="5400" b="1" cap="none" spc="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BLotus"/>
                <a:cs typeface="B Zar" panose="00000400000000000000" pitchFamily="2" charset="-78"/>
              </a:rPr>
              <a:t> </a:t>
            </a:r>
            <a:r>
              <a:rPr lang="fa-IR" sz="5400" b="1" cap="none" spc="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BLotus"/>
                <a:cs typeface="B Zar" panose="00000400000000000000" pitchFamily="2" charset="-78"/>
              </a:rPr>
              <a:t>و بازاري شدن جامعه </a:t>
            </a:r>
            <a:endParaRPr lang="fa-IR" sz="5400" b="1" cap="none" spc="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1272530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Lotus"/>
                <a:cs typeface="B Zar" panose="00000400000000000000" pitchFamily="2" charset="-78"/>
              </a:rPr>
              <a:t>همه میتوانستند به همهچیز دسترسی داشته باشند ولی هزینه آن را میبایست پرداخت میکردند. چون از هاله تقدس و خصوصی بودن خارج شدند. بهتدریج </a:t>
            </a:r>
            <a:r>
              <a:rPr lang="fa-IR" b="0" i="0" smtClean="0">
                <a:solidFill>
                  <a:srgbClr val="FF0000"/>
                </a:solidFill>
                <a:effectLst/>
                <a:latin typeface="BLotus"/>
                <a:cs typeface="B Zar" panose="00000400000000000000" pitchFamily="2" charset="-78"/>
              </a:rPr>
              <a:t>مکانهاي عمومی </a:t>
            </a:r>
            <a:r>
              <a:rPr lang="fa-IR" b="0" i="0" smtClean="0">
                <a:solidFill>
                  <a:srgbClr val="000000"/>
                </a:solidFill>
                <a:effectLst/>
                <a:latin typeface="BLotus"/>
                <a:cs typeface="B Zar" panose="00000400000000000000" pitchFamily="2" charset="-78"/>
              </a:rPr>
              <a:t>گسترش یافتند و پس از مدتی همهچیز از خصوصی شدن به عمومی شدن حرکت کردند. دانشگاهها نیز از این پدیده جدا نبودند. تا جایی که نهادي تحت عنوان آموزش عالی براي ساماندهی بر امور دانشگاهها در جامعه جدید تأسیس شد تا همگان بتوانند به علم دسترسی داشته باشند؛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130104" y="4001294"/>
            <a:ext cx="9931791" cy="2450787"/>
          </a:xfrm>
          <a:prstGeom prst="rect">
            <a:avLst/>
          </a:prstGeom>
        </p:spPr>
      </p:pic>
    </p:spTree>
    <p:extLst>
      <p:ext uri="{BB962C8B-B14F-4D97-AF65-F5344CB8AC3E}">
        <p14:creationId xmlns:p14="http://schemas.microsoft.com/office/powerpoint/2010/main" val="25933504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srgbClr val="000000"/>
                </a:solidFill>
                <a:latin typeface="BLotus"/>
                <a:cs typeface="B Zar" panose="00000400000000000000" pitchFamily="2" charset="-78"/>
              </a:rPr>
              <a:t>اما هزینه براي تحصیل علم در دانشگاه علم و عمومی شدنش آن را به شکلی از تولید تبدیل کرد و این مهم از طریق پدیدهاي دیگري به نام </a:t>
            </a:r>
            <a:r>
              <a:rPr lang="fa-IR">
                <a:solidFill>
                  <a:srgbClr val="FF0000"/>
                </a:solidFill>
                <a:latin typeface="BLotus"/>
                <a:cs typeface="B Zar" panose="00000400000000000000" pitchFamily="2" charset="-78"/>
              </a:rPr>
              <a:t>بوروکراتیزه کردن </a:t>
            </a:r>
            <a:r>
              <a:rPr lang="fa-IR">
                <a:solidFill>
                  <a:srgbClr val="000000"/>
                </a:solidFill>
                <a:latin typeface="BLotus"/>
                <a:cs typeface="B Zar" panose="00000400000000000000" pitchFamily="2" charset="-78"/>
              </a:rPr>
              <a:t>جامعه تسریع یافت. درحالیکه پیش از آن دانشگاه بیشتر خلق میکرد و آفرینندگی داشت. حال دانش به امري که ارزش مبادله داشت و از حوزه نبوغ فرد دانشمند خارج بود تبدیل میشد </a:t>
            </a:r>
            <a:endParaRPr lang="fa-IR"/>
          </a:p>
        </p:txBody>
      </p:sp>
      <p:sp>
        <p:nvSpPr>
          <p:cNvPr id="4" name="Explosion 1 3"/>
          <p:cNvSpPr/>
          <p:nvPr/>
        </p:nvSpPr>
        <p:spPr>
          <a:xfrm>
            <a:off x="4825218" y="4431322"/>
            <a:ext cx="2785403" cy="2082018"/>
          </a:xfrm>
          <a:prstGeom prst="irregularSeal1">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a:solidFill>
                  <a:srgbClr val="FF0000"/>
                </a:solidFill>
                <a:latin typeface="BLotus"/>
                <a:cs typeface="B Zar" panose="00000400000000000000" pitchFamily="2" charset="-78"/>
              </a:rPr>
              <a:t>بوروکراتیزه کردن جامعه</a:t>
            </a:r>
            <a:endParaRPr lang="fa-IR" sz="2000">
              <a:solidFill>
                <a:srgbClr val="FF0000"/>
              </a:solidFill>
            </a:endParaRPr>
          </a:p>
        </p:txBody>
      </p:sp>
    </p:spTree>
    <p:extLst>
      <p:ext uri="{BB962C8B-B14F-4D97-AF65-F5344CB8AC3E}">
        <p14:creationId xmlns:p14="http://schemas.microsoft.com/office/powerpoint/2010/main" val="5792929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Lotus"/>
                <a:cs typeface="B Zar" panose="00000400000000000000" pitchFamily="2" charset="-78"/>
              </a:rPr>
              <a:t>یکی از مهمترین ویژگیهاي تودهاي شدن آموزش عالی در ایران، فقدان ارتباط بین افزایش ورود به دانشگاهها با رشد اقتصادي است. بهعبارتدیگر، تودهاي شدن آموزش عالی، بدون توجه به نیازهاي بازار کار و بخشهاي مختلف صنعتی انجامشده است. این در حالی است که تودهاي شدن آموزش عالی در غرب، بهموازات رشد اقتصادي و صنعتی ناشی از افزایش تقاضا براي نیروي کار آموزشدیده، بوده است. تبدیل دانشگاه نخبهگرا به دانشگاه انبوه اساساً ملازم با </a:t>
            </a:r>
            <a:r>
              <a:rPr lang="fa-IR" b="0" i="0" smtClean="0">
                <a:solidFill>
                  <a:srgbClr val="FF0000"/>
                </a:solidFill>
                <a:effectLst/>
                <a:latin typeface="BLotus"/>
                <a:cs typeface="B Zar" panose="00000400000000000000" pitchFamily="2" charset="-78"/>
              </a:rPr>
              <a:t>عمومی تلقی شدن درجاتی از تخصص</a:t>
            </a:r>
            <a:r>
              <a:rPr lang="fa-IR" b="0" i="0" smtClean="0">
                <a:solidFill>
                  <a:srgbClr val="000000"/>
                </a:solidFill>
                <a:effectLst/>
                <a:latin typeface="BLotus"/>
                <a:cs typeface="B Zar" panose="00000400000000000000" pitchFamily="2" charset="-78"/>
              </a:rPr>
              <a:t> بود که اینک به مراحل بالاي تعلیمات عمومی ملحق میشد. هنگامیکه آموزش عالی از یک امتیاز انحصاري به یک حق عمومی تغییر مییافت،خودبهخود ایجاب میکرد که دیگر انتظارات گذشته در مورد آن مصداق نداشته باشد</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Connector 3"/>
          <p:cNvSpPr/>
          <p:nvPr/>
        </p:nvSpPr>
        <p:spPr>
          <a:xfrm>
            <a:off x="7484011" y="5387925"/>
            <a:ext cx="2616591" cy="1036515"/>
          </a:xfrm>
          <a:prstGeom prst="flowChartConnector">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latin typeface="BLotus"/>
                <a:cs typeface="B Zar" panose="00000400000000000000" pitchFamily="2" charset="-78"/>
              </a:rPr>
              <a:t>تودهاي شدن آموزش عالی</a:t>
            </a:r>
            <a:endParaRPr lang="fa-IR" sz="2000" b="1">
              <a:solidFill>
                <a:srgbClr val="FF0000"/>
              </a:solidFill>
            </a:endParaRPr>
          </a:p>
        </p:txBody>
      </p:sp>
    </p:spTree>
    <p:extLst>
      <p:ext uri="{BB962C8B-B14F-4D97-AF65-F5344CB8AC3E}">
        <p14:creationId xmlns:p14="http://schemas.microsoft.com/office/powerpoint/2010/main" val="6511702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Lotus"/>
                <a:cs typeface="B Zar" panose="00000400000000000000" pitchFamily="2" charset="-78"/>
              </a:rPr>
              <a:t>طلب آموزش عالی بهعنوان یک حق عمومی عملاً آن را تبدیل به یک نیاز میکرد، نیازي که در ردیف سایر نیازهاي عمومی، مشروط به نیاز به آموزش بیشتر بود، آموزشی که هیچگونه ملازمهاي با یافتن شغل متناظر نداشت. تودهاي شدن ناظر به سیر حرکت آموزش عالی از آموزش نخبهگرا به تودهگرا و سپس نظام جهانی آموزش است که با توسعه خدمات دانشگاهی، تأسیس واحدهاي دانشگاهی و ... از سوي دولت همراه است این سیاستها دلالت بر گسترش آموزش عالی دارند. این سیاستها با نگاهی بالا به پایین و توسط دولت و با در دست گرفتن اداره دانشگاه از راهاندازي تا ارائه خدمات آن و ... صورت میگیرد و با اخذ سیاست مخالف آن امکان محدود کردن آن وجود داد</a:t>
            </a:r>
            <a:r>
              <a:rPr lang="fa-IR" smtClean="0">
                <a:cs typeface="B Zar" panose="00000400000000000000" pitchFamily="2" charset="-78"/>
              </a:rPr>
              <a:t> </a:t>
            </a:r>
          </a:p>
          <a:p>
            <a:pPr marL="0" indent="0" algn="just">
              <a:buNone/>
            </a:pP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Connector 3"/>
          <p:cNvSpPr/>
          <p:nvPr/>
        </p:nvSpPr>
        <p:spPr>
          <a:xfrm>
            <a:off x="7849773" y="5120640"/>
            <a:ext cx="3334043" cy="1191260"/>
          </a:xfrm>
          <a:prstGeom prst="flowChartConnector">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a:solidFill>
                  <a:srgbClr val="FF0000"/>
                </a:solidFill>
                <a:latin typeface="BLotus"/>
                <a:cs typeface="B Zar" panose="00000400000000000000" pitchFamily="2" charset="-78"/>
              </a:rPr>
              <a:t>حرکت آموزش عالی از آموزش نخبهگرا به تودهگرا</a:t>
            </a:r>
            <a:endParaRPr lang="fa-IR" sz="2000">
              <a:solidFill>
                <a:srgbClr val="FF0000"/>
              </a:solidFill>
            </a:endParaRPr>
          </a:p>
        </p:txBody>
      </p:sp>
      <p:sp>
        <p:nvSpPr>
          <p:cNvPr id="5" name="Rectangle 4"/>
          <p:cNvSpPr/>
          <p:nvPr/>
        </p:nvSpPr>
        <p:spPr>
          <a:xfrm>
            <a:off x="254727" y="5254605"/>
            <a:ext cx="5577168" cy="923330"/>
          </a:xfrm>
          <a:prstGeom prst="rect">
            <a:avLst/>
          </a:prstGeom>
          <a:noFill/>
        </p:spPr>
        <p:txBody>
          <a:bodyPr wrap="none" lIns="91440" tIns="45720" rIns="91440" bIns="45720">
            <a:spAutoFit/>
          </a:bodyPr>
          <a:lstStyle/>
          <a:p>
            <a:pPr algn="ctr"/>
            <a:r>
              <a:rPr lang="fa-IR" sz="5400" b="1" i="0" cap="none" spc="0" smtClean="0">
                <a:ln w="22225">
                  <a:solidFill>
                    <a:schemeClr val="accent2"/>
                  </a:solidFill>
                  <a:prstDash val="solid"/>
                </a:ln>
                <a:solidFill>
                  <a:schemeClr val="accent2">
                    <a:lumMod val="40000"/>
                    <a:lumOff val="60000"/>
                  </a:schemeClr>
                </a:solidFill>
                <a:effectLst/>
                <a:latin typeface="BLotus"/>
                <a:cs typeface="B Zar" panose="00000400000000000000" pitchFamily="2" charset="-78"/>
              </a:rPr>
              <a:t>گسترش آموزش عالی </a:t>
            </a:r>
            <a:endParaRPr lang="fa-IR" sz="5400" b="1" cap="none" spc="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917815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Lotus"/>
                <a:cs typeface="B Zar" panose="00000400000000000000" pitchFamily="2" charset="-78"/>
              </a:rPr>
              <a:t>به عبارت دیگر، درحالیکه آموزش نخبهگرا، نخبه تولید میکند که با راهبرد پذیرش تعداد کم دانشجوي مستعد و پرورش نخبهصورت میگیرد، آموزش عالی تودهاي تعداد زیادي دانشجو با سطوح مختلف استعداد پذیرش و تعداد کمتري فارغالتحصیل با سطوح متفاوت براي مشاغل در بازار کار آماده میکند. سیاستهاي توسعه آموزش عالی میتواند با چند نوع تسهیلات و مزایا پشتیبانی شود؛ افزایش منافع مانند اولویت استخدام براي دارندگان مدرك دانشگاهی/ افزایش</a:t>
            </a:r>
            <a:r>
              <a:rPr lang="fa-IR" smtClean="0">
                <a:cs typeface="B Zar" panose="00000400000000000000" pitchFamily="2" charset="-78"/>
              </a:rPr>
              <a:t> </a:t>
            </a:r>
            <a:r>
              <a:rPr lang="fa-IR">
                <a:cs typeface="B Zar" panose="00000400000000000000" pitchFamily="2" charset="-78"/>
              </a:rPr>
              <a:t>دستمزد براي مدارك بالاتر. </a:t>
            </a:r>
            <a:r>
              <a:rPr lang="fa-IR" smtClean="0">
                <a:cs typeface="B Zar" panose="00000400000000000000" pitchFamily="2" charset="-78"/>
              </a:rPr>
              <a:t>کاهش </a:t>
            </a:r>
            <a:r>
              <a:rPr lang="fa-IR">
                <a:cs typeface="B Zar" panose="00000400000000000000" pitchFamily="2" charset="-78"/>
              </a:rPr>
              <a:t>هزینه آموزش عالی با یارانه دولتی. </a:t>
            </a:r>
            <a:r>
              <a:rPr lang="fa-IR" smtClean="0">
                <a:cs typeface="B Zar" panose="00000400000000000000" pitchFamily="2" charset="-78"/>
              </a:rPr>
              <a:t>نخبهگرایی دانشگاه </a:t>
            </a:r>
            <a:r>
              <a:rPr lang="fa-IR">
                <a:cs typeface="B Zar" panose="00000400000000000000" pitchFamily="2" charset="-78"/>
              </a:rPr>
              <a:t>تا سالها متأثر از متغیر طبقه اقتصادي و اجتماعی و بسیار کمتر متأثر </a:t>
            </a:r>
            <a:r>
              <a:rPr lang="fa-IR" smtClean="0">
                <a:cs typeface="B Zar" panose="00000400000000000000" pitchFamily="2" charset="-78"/>
              </a:rPr>
              <a:t>از استعداد </a:t>
            </a:r>
            <a:r>
              <a:rPr lang="fa-IR">
                <a:cs typeface="B Zar" panose="00000400000000000000" pitchFamily="2" charset="-78"/>
              </a:rPr>
              <a:t>فرد بوده است</a:t>
            </a:r>
            <a:endParaRPr lang="fa-IR" smtClean="0">
              <a:cs typeface="B Zar" panose="00000400000000000000" pitchFamily="2" charset="-78"/>
            </a:endParaRPr>
          </a:p>
          <a:p>
            <a:pPr marL="0" indent="0" algn="just">
              <a:buNone/>
            </a:pP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Decision 3"/>
          <p:cNvSpPr/>
          <p:nvPr/>
        </p:nvSpPr>
        <p:spPr>
          <a:xfrm>
            <a:off x="4316436" y="4572001"/>
            <a:ext cx="3559127" cy="1350498"/>
          </a:xfrm>
          <a:prstGeom prst="flowChartDecision">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a:solidFill>
                  <a:srgbClr val="FF0000"/>
                </a:solidFill>
                <a:latin typeface="BLotus"/>
                <a:cs typeface="B Zar" panose="00000400000000000000" pitchFamily="2" charset="-78"/>
              </a:rPr>
              <a:t>راهبرد پذیرش تعداد کم دانشجوي مستعد</a:t>
            </a:r>
            <a:endParaRPr lang="fa-IR" sz="2000">
              <a:solidFill>
                <a:srgbClr val="FF0000"/>
              </a:solidFill>
            </a:endParaRPr>
          </a:p>
        </p:txBody>
      </p:sp>
    </p:spTree>
    <p:extLst>
      <p:ext uri="{BB962C8B-B14F-4D97-AF65-F5344CB8AC3E}">
        <p14:creationId xmlns:p14="http://schemas.microsoft.com/office/powerpoint/2010/main" val="22408957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 </a:t>
            </a:r>
            <a:r>
              <a:rPr lang="fa-IR">
                <a:cs typeface="B Zar" panose="00000400000000000000" pitchFamily="2" charset="-78"/>
              </a:rPr>
              <a:t>بهعبارتدیگر، درگذشته نزدیک، علم و آموزش در </a:t>
            </a:r>
            <a:r>
              <a:rPr lang="fa-IR" smtClean="0">
                <a:cs typeface="B Zar" panose="00000400000000000000" pitchFamily="2" charset="-78"/>
              </a:rPr>
              <a:t>اختیار نخبگان </a:t>
            </a:r>
            <a:r>
              <a:rPr lang="fa-IR">
                <a:cs typeface="B Zar" panose="00000400000000000000" pitchFamily="2" charset="-78"/>
              </a:rPr>
              <a:t>بود و طبقات دیگر از آن بهرهاي نداشتند؛ اما با ورود متغیرهاي دیگري </a:t>
            </a:r>
            <a:r>
              <a:rPr lang="fa-IR" smtClean="0">
                <a:cs typeface="B Zar" panose="00000400000000000000" pitchFamily="2" charset="-78"/>
              </a:rPr>
              <a:t>نظیر؛ افزایش </a:t>
            </a:r>
            <a:r>
              <a:rPr lang="fa-IR">
                <a:cs typeface="B Zar" panose="00000400000000000000" pitchFamily="2" charset="-78"/>
              </a:rPr>
              <a:t>جمعیت، افزایش تقاضاي اجتماعی نسبت به علمآموزي، بهبود نسبی </a:t>
            </a:r>
            <a:r>
              <a:rPr lang="fa-IR" smtClean="0">
                <a:cs typeface="B Zar" panose="00000400000000000000" pitchFamily="2" charset="-78"/>
              </a:rPr>
              <a:t>وضعیت اقتصادي </a:t>
            </a:r>
            <a:r>
              <a:rPr lang="fa-IR">
                <a:cs typeface="B Zar" panose="00000400000000000000" pitchFamily="2" charset="-78"/>
              </a:rPr>
              <a:t>جامعه، افزایش آگاهیهاي اجتماعی، رونق آزاديهاي اجتماعی، توجه </a:t>
            </a:r>
            <a:r>
              <a:rPr lang="fa-IR" smtClean="0">
                <a:cs typeface="B Zar" panose="00000400000000000000" pitchFamily="2" charset="-78"/>
              </a:rPr>
              <a:t>به عدالت </a:t>
            </a:r>
            <a:r>
              <a:rPr lang="fa-IR">
                <a:cs typeface="B Zar" panose="00000400000000000000" pitchFamily="2" charset="-78"/>
              </a:rPr>
              <a:t>اجتماعی، فراهم آمدن بستر آموزش عمومی و ... دانشگاه نخبهگرا به </a:t>
            </a:r>
            <a:r>
              <a:rPr lang="fa-IR" smtClean="0">
                <a:cs typeface="B Zar" panose="00000400000000000000" pitchFamily="2" charset="-78"/>
              </a:rPr>
              <a:t>دانشگاه تودهاي </a:t>
            </a:r>
            <a:r>
              <a:rPr lang="fa-IR">
                <a:cs typeface="B Zar" panose="00000400000000000000" pitchFamily="2" charset="-78"/>
              </a:rPr>
              <a:t>رسید. درواقع مشارکت و حضور گسترده تودهها چنان شد که اقتدار نخبگان </a:t>
            </a:r>
            <a:r>
              <a:rPr lang="fa-IR" smtClean="0">
                <a:cs typeface="B Zar" panose="00000400000000000000" pitchFamily="2" charset="-78"/>
              </a:rPr>
              <a:t>را در </a:t>
            </a:r>
            <a:r>
              <a:rPr lang="fa-IR">
                <a:cs typeface="B Zar" panose="00000400000000000000" pitchFamily="2" charset="-78"/>
              </a:rPr>
              <a:t>دانشگاه درهم میشکست. تودهاي شدن درعینحال تبدیل دانشگاه از محل </a:t>
            </a:r>
            <a:r>
              <a:rPr lang="fa-IR" smtClean="0">
                <a:cs typeface="B Zar" panose="00000400000000000000" pitchFamily="2" charset="-78"/>
              </a:rPr>
              <a:t>تولید علم </a:t>
            </a:r>
            <a:r>
              <a:rPr lang="fa-IR">
                <a:cs typeface="B Zar" panose="00000400000000000000" pitchFamily="2" charset="-78"/>
              </a:rPr>
              <a:t>به محل مصرف علم شده است </a:t>
            </a:r>
            <a:r>
              <a:rPr lang="fa-IR" smtClean="0">
                <a:cs typeface="B Zar" panose="00000400000000000000" pitchFamily="2" charset="-78"/>
              </a:rPr>
              <a:t>تودهاي </a:t>
            </a:r>
            <a:r>
              <a:rPr lang="fa-IR">
                <a:cs typeface="B Zar" panose="00000400000000000000" pitchFamily="2" charset="-78"/>
              </a:rPr>
              <a:t>شدن آموزش عالی </a:t>
            </a:r>
            <a:r>
              <a:rPr lang="fa-IR" smtClean="0">
                <a:cs typeface="B Zar" panose="00000400000000000000" pitchFamily="2" charset="-78"/>
              </a:rPr>
              <a:t>در ایران </a:t>
            </a:r>
            <a:r>
              <a:rPr lang="fa-IR">
                <a:cs typeface="B Zar" panose="00000400000000000000" pitchFamily="2" charset="-78"/>
              </a:rPr>
              <a:t>اما برخلاف غرب با توازن و توسعه هماهنگ با اشتغال نبود؛ و افزایش دانشگاه </a:t>
            </a:r>
            <a:r>
              <a:rPr lang="fa-IR" smtClean="0">
                <a:cs typeface="B Zar" panose="00000400000000000000" pitchFamily="2" charset="-78"/>
              </a:rPr>
              <a:t>و دانشجو </a:t>
            </a:r>
            <a:r>
              <a:rPr lang="fa-IR">
                <a:cs typeface="B Zar" panose="00000400000000000000" pitchFamily="2" charset="-78"/>
              </a:rPr>
              <a:t>نسبت اشتغال را افزایش نداد</a:t>
            </a:r>
            <a:r>
              <a:rPr lang="fa-IR" smtClean="0">
                <a:cs typeface="B Zar" panose="00000400000000000000" pitchFamily="2" charset="-78"/>
              </a:rPr>
              <a:t> </a:t>
            </a:r>
            <a:br>
              <a:rPr lang="fa-IR" smtClean="0">
                <a:cs typeface="B Zar" panose="00000400000000000000" pitchFamily="2" charset="-78"/>
              </a:rPr>
            </a:br>
            <a:endParaRPr lang="fa-IR">
              <a:cs typeface="B Zar" panose="00000400000000000000" pitchFamily="2" charset="-78"/>
            </a:endParaRPr>
          </a:p>
        </p:txBody>
      </p:sp>
      <p:sp>
        <p:nvSpPr>
          <p:cNvPr id="4" name="Flowchart: Data 3"/>
          <p:cNvSpPr/>
          <p:nvPr/>
        </p:nvSpPr>
        <p:spPr>
          <a:xfrm>
            <a:off x="4909625" y="5120640"/>
            <a:ext cx="2475913" cy="1097280"/>
          </a:xfrm>
          <a:prstGeom prst="flowChartInputOutpu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smtClean="0">
                <a:solidFill>
                  <a:srgbClr val="FF0000"/>
                </a:solidFill>
                <a:cs typeface="B Zar" panose="00000400000000000000" pitchFamily="2" charset="-78"/>
              </a:rPr>
              <a:t>محل تولید علم و  </a:t>
            </a:r>
            <a:r>
              <a:rPr lang="fa-IR" sz="2000">
                <a:solidFill>
                  <a:srgbClr val="FF0000"/>
                </a:solidFill>
                <a:cs typeface="B Zar" panose="00000400000000000000" pitchFamily="2" charset="-78"/>
              </a:rPr>
              <a:t>محل مصرف علم</a:t>
            </a:r>
            <a:endParaRPr lang="fa-IR" sz="2000">
              <a:solidFill>
                <a:srgbClr val="FF0000"/>
              </a:solidFill>
            </a:endParaRPr>
          </a:p>
        </p:txBody>
      </p:sp>
    </p:spTree>
    <p:extLst>
      <p:ext uri="{BB962C8B-B14F-4D97-AF65-F5344CB8AC3E}">
        <p14:creationId xmlns:p14="http://schemas.microsoft.com/office/powerpoint/2010/main" val="736938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i="0" smtClean="0">
                <a:solidFill>
                  <a:srgbClr val="000000"/>
                </a:solidFill>
                <a:effectLst/>
                <a:latin typeface="BLotus"/>
                <a:cs typeface="B Zar" panose="00000400000000000000" pitchFamily="2" charset="-78"/>
              </a:rPr>
              <a:t>مقدمه</a:t>
            </a:r>
            <a:r>
              <a:rPr lang="fa-IR" smtClean="0">
                <a:cs typeface="B Zar" panose="00000400000000000000" pitchFamily="2" charset="-78"/>
              </a:rPr>
              <a:t> </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000000"/>
                </a:solidFill>
                <a:effectLst/>
                <a:latin typeface="BLotus"/>
                <a:cs typeface="B Zar" panose="00000400000000000000" pitchFamily="2" charset="-78"/>
              </a:rPr>
              <a:t>مفهوم دانشگاه طی قرون اخیر کارکردها و معانی متفاوتی را به خود گرفته است. در قرن نوزدهم مفهوم دانشگاه همنشین با انجام آموزش و تحقیق بهطور محض بود، قرن بعد اما معانی دانشگاه چندگانهتر شد که علایق متفاوتی را نیز در بر میگرفت. قرن 21دانشگاه، دانشگاه کارآفرین شد. در همه این معانی دسترسی به آموزش عالی بهعنوان حق دانستن که از حقوق شهروندي است نهفته است، دانستهاند که در اقتصاد دانش مهم است ازاینرو، آموزش عالی به دلایل متفاوتی در دهههاي اخیر گسترشیافته است. این گسترش مبتنی بر حرکتی در محیط پیرامون بوده است. بهطوريکه اروپا غربی از دهه 1960به بعد شاهد رشد آموزش عالی تودهاي بود</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pic>
        <p:nvPicPr>
          <p:cNvPr id="5" name="Picture 4"/>
          <p:cNvPicPr>
            <a:picLocks noChangeAspect="1"/>
          </p:cNvPicPr>
          <p:nvPr/>
        </p:nvPicPr>
        <p:blipFill>
          <a:blip r:embed="rId2"/>
          <a:stretch>
            <a:fillRect/>
          </a:stretch>
        </p:blipFill>
        <p:spPr>
          <a:xfrm>
            <a:off x="1233268" y="4586873"/>
            <a:ext cx="2438400" cy="1876425"/>
          </a:xfrm>
          <a:prstGeom prst="rect">
            <a:avLst/>
          </a:prstGeom>
        </p:spPr>
      </p:pic>
    </p:spTree>
    <p:extLst>
      <p:ext uri="{BB962C8B-B14F-4D97-AF65-F5344CB8AC3E}">
        <p14:creationId xmlns:p14="http://schemas.microsoft.com/office/powerpoint/2010/main" val="42560150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i="0" smtClean="0">
                <a:solidFill>
                  <a:srgbClr val="000000"/>
                </a:solidFill>
                <a:effectLst/>
                <a:latin typeface="BLotus"/>
                <a:cs typeface="B Zar" panose="00000400000000000000" pitchFamily="2" charset="-78"/>
              </a:rPr>
              <a:t>3-5افزایش تراز منزلت اجتماعی</a:t>
            </a:r>
            <a:r>
              <a:rPr lang="fa-IR" smtClean="0">
                <a:cs typeface="B Zar" panose="00000400000000000000" pitchFamily="2" charset="-78"/>
              </a:rPr>
              <a:t> </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000000"/>
                </a:solidFill>
                <a:effectLst/>
                <a:latin typeface="BLotus"/>
                <a:cs typeface="B Zar" panose="00000400000000000000" pitchFamily="2" charset="-78"/>
              </a:rPr>
              <a:t>طبقهبندي انسانها در گروههاي منزلتی مبتنی بر الگوي مصرف است تا جایگاهشان در بازار یا فرآیند تولید مانند طبقه. منزلت برخلاف طبقه </a:t>
            </a:r>
            <a:r>
              <a:rPr lang="fa-IR" sz="1400" b="0" i="0" smtClean="0">
                <a:solidFill>
                  <a:srgbClr val="000000"/>
                </a:solidFill>
                <a:effectLst/>
                <a:latin typeface="BLotus"/>
                <a:cs typeface="B Zar" panose="00000400000000000000" pitchFamily="2" charset="-78"/>
              </a:rPr>
              <a:t>1</a:t>
            </a:r>
            <a:r>
              <a:rPr lang="fa-IR" b="0" i="0" smtClean="0">
                <a:solidFill>
                  <a:srgbClr val="000000"/>
                </a:solidFill>
                <a:effectLst/>
                <a:latin typeface="BLotus"/>
                <a:cs typeface="B Zar" panose="00000400000000000000" pitchFamily="2" charset="-78"/>
              </a:rPr>
              <a:t>که جنبه دارد بر جنبههاي اجتماعی و سیاسی هم تأکید دارد. گروههاي منزلتی اجتماعاتی با سبکهاي شایسته زندگی و احترام و فخر اجتماعی هستند که دیگران برایشان قایلند. گروه منزلتی در نشستوبرخاست اعضایش با کسانی که وابسته به گروهشان نیست محدودیت قائلاند و از اعضا انتظار دارند از افرادي با منزلت پایین فاصله بگیرند؛ یعنی ایجاد فاصله میان ما و آنها</a:t>
            </a:r>
            <a:r>
              <a:rPr lang="fa-IR" smtClean="0">
                <a:cs typeface="B Zar" panose="00000400000000000000" pitchFamily="2" charset="-78"/>
              </a:rPr>
              <a:t> </a:t>
            </a:r>
            <a:r>
              <a:rPr lang="fa-IR">
                <a:solidFill>
                  <a:srgbClr val="000000"/>
                </a:solidFill>
                <a:latin typeface="BLotus"/>
                <a:cs typeface="B Zar" panose="00000400000000000000" pitchFamily="2" charset="-78"/>
              </a:rPr>
              <a:t>منزلت مبتنی برکنش است</a:t>
            </a:r>
            <a:endParaRPr lang="fa-IR" smtClean="0">
              <a:cs typeface="B Zar" panose="00000400000000000000" pitchFamily="2" charset="-78"/>
            </a:endParaRP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2715065" y="4825217"/>
            <a:ext cx="2686929" cy="1167619"/>
          </a:xfrm>
          <a:prstGeom prst="flowChart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latin typeface="BLotus"/>
                <a:cs typeface="B Zar" panose="00000400000000000000" pitchFamily="2" charset="-78"/>
              </a:rPr>
              <a:t>سبکهاي شایسته زندگی و احترام و فخر اجتماعی</a:t>
            </a:r>
            <a:endParaRPr lang="fa-IR" sz="2000" b="1">
              <a:solidFill>
                <a:srgbClr val="FF0000"/>
              </a:solidFill>
              <a:cs typeface="B Zar" panose="00000400000000000000" pitchFamily="2" charset="-78"/>
            </a:endParaRPr>
          </a:p>
        </p:txBody>
      </p:sp>
    </p:spTree>
    <p:extLst>
      <p:ext uri="{BB962C8B-B14F-4D97-AF65-F5344CB8AC3E}">
        <p14:creationId xmlns:p14="http://schemas.microsoft.com/office/powerpoint/2010/main" val="41618358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Lotus"/>
                <a:cs typeface="B Zar" panose="00000400000000000000" pitchFamily="2" charset="-78"/>
              </a:rPr>
              <a:t>. با قرار گرفتن هر فرد در یک جایگاه منزلتی درواقع انجام کنشهاي خاصی مورد انتظار خواهد بود، بهطوريکه انعکاسبخش نابرابري باشد. منزلت دو گونه است: گونه اول دارا بودن جایگاههاي اجتماعی است. دریافت درجه استادي یا اشتغال به معلمی یا کارمندي بانک یا مأمور شهرداري دریافت منزلتهاي متفاوتی در سطح جامعه است.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6646442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srgbClr val="000000"/>
                </a:solidFill>
                <a:latin typeface="BLotus"/>
                <a:cs typeface="B Zar" panose="00000400000000000000" pitchFamily="2" charset="-78"/>
              </a:rPr>
              <a:t>درکنش با متعاملین، استادي دانشگاه درجهاي از منزلت را دارا است که کارمند بانک از آن برخوردار نیست؛ اما گونه دوم، نمایش جایگاه اجتماعی با تمسک به نسخههاي بدلی از منزلت اجتماعی واقعی است، بهگونهاي که فرد با استفاده از وسایل غیر اصیل خود را در جایگاهی قرار میدهد تا دیگران را متقاعد به پذیرش کند. این موضوع بهخصوص، در نشانهشناسی مصرف مورد توجه قرار میگیرد؛ مانند فردي که میخواهد با زدن </a:t>
            </a:r>
            <a:r>
              <a:rPr lang="fa-IR" sz="3200">
                <a:solidFill>
                  <a:srgbClr val="FF0000"/>
                </a:solidFill>
                <a:latin typeface="BLotus"/>
                <a:cs typeface="B Zar" panose="00000400000000000000" pitchFamily="2" charset="-78"/>
              </a:rPr>
              <a:t>عینکی بافریم مخصوص </a:t>
            </a:r>
            <a:r>
              <a:rPr lang="fa-IR">
                <a:solidFill>
                  <a:srgbClr val="000000"/>
                </a:solidFill>
                <a:latin typeface="BLotus"/>
                <a:cs typeface="B Zar" panose="00000400000000000000" pitchFamily="2" charset="-78"/>
              </a:rPr>
              <a:t>و با در دست داشتن کتاب به دیگران این پیام را برساند که اهل مطالعه است</a:t>
            </a:r>
            <a:r>
              <a:rPr lang="fa-IR">
                <a:solidFill>
                  <a:prstClr val="black"/>
                </a:solidFill>
                <a:cs typeface="B Zar" panose="00000400000000000000" pitchFamily="2" charset="-78"/>
              </a:rPr>
              <a:t> </a:t>
            </a:r>
          </a:p>
          <a:p>
            <a:endParaRPr lang="fa-IR"/>
          </a:p>
        </p:txBody>
      </p:sp>
      <p:pic>
        <p:nvPicPr>
          <p:cNvPr id="4" name="Picture 3"/>
          <p:cNvPicPr>
            <a:picLocks noChangeAspect="1"/>
          </p:cNvPicPr>
          <p:nvPr/>
        </p:nvPicPr>
        <p:blipFill>
          <a:blip r:embed="rId2"/>
          <a:stretch>
            <a:fillRect/>
          </a:stretch>
        </p:blipFill>
        <p:spPr>
          <a:xfrm>
            <a:off x="1268363" y="4397253"/>
            <a:ext cx="2143125" cy="2143125"/>
          </a:xfrm>
          <a:prstGeom prst="rect">
            <a:avLst/>
          </a:prstGeom>
        </p:spPr>
      </p:pic>
    </p:spTree>
    <p:extLst>
      <p:ext uri="{BB962C8B-B14F-4D97-AF65-F5344CB8AC3E}">
        <p14:creationId xmlns:p14="http://schemas.microsoft.com/office/powerpoint/2010/main" val="16567492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i="0" smtClean="0">
                <a:solidFill>
                  <a:srgbClr val="000000"/>
                </a:solidFill>
                <a:effectLst/>
                <a:latin typeface="BLotus"/>
                <a:cs typeface="B Zar" panose="00000400000000000000" pitchFamily="2" charset="-78"/>
              </a:rPr>
              <a:t>نسلهاي دانشگاهی</a:t>
            </a:r>
            <a:r>
              <a:rPr lang="fa-IR" smtClean="0">
                <a:cs typeface="B Zar" panose="00000400000000000000" pitchFamily="2" charset="-78"/>
              </a:rPr>
              <a:t> </a:t>
            </a:r>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b="0" i="0" smtClean="0">
                <a:solidFill>
                  <a:srgbClr val="000000"/>
                </a:solidFill>
                <a:effectLst/>
                <a:latin typeface="BLotus"/>
                <a:cs typeface="B Zar" panose="00000400000000000000" pitchFamily="2" charset="-78"/>
              </a:rPr>
              <a:t>دانشگاهها از ابتداي شکلگیري تاکنون نسلهاي مختلفی را طی کردهاند. دانشگاههاي نسل اول آموختن و یادگیري دانش را بهصورت کلاسیک مدنظر داشتند. در نسل دوم پژوهش علاوه بر آموزش و تولید علم موردنظر بود؛ اما در نسل سوم که همزمان با بحبوحههاي عصر جدید نظیر شکلگیري جامعه اطلاعاتی، جهانیشدن، ایجاد محیطهاي رقابتی و... است انتظار از دانشگاه تولید علم و آموزش تنها نیست بلکه تأکید بر نوآوري و ایجاد فرصتهاي کسبوکار و ارزشآفرینی ا .ز راه علم است دوره اخیر اما ورود به نسل چهارم دانشگاه است. </a:t>
            </a:r>
            <a:r>
              <a:rPr lang="fa-IR" b="0" i="0" smtClean="0">
                <a:solidFill>
                  <a:srgbClr val="FF0000"/>
                </a:solidFill>
                <a:effectLst/>
                <a:latin typeface="BLotus"/>
                <a:cs typeface="B Zar" panose="00000400000000000000" pitchFamily="2" charset="-78"/>
              </a:rPr>
              <a:t>دوره اول و دوم </a:t>
            </a:r>
            <a:r>
              <a:rPr lang="fa-IR" b="0" i="0" smtClean="0">
                <a:solidFill>
                  <a:srgbClr val="000000"/>
                </a:solidFill>
                <a:effectLst/>
                <a:latin typeface="BLotus"/>
                <a:cs typeface="B Zar" panose="00000400000000000000" pitchFamily="2" charset="-78"/>
              </a:rPr>
              <a:t>دورههاي تولید، توزیع و ترویج دانش بود. </a:t>
            </a:r>
            <a:r>
              <a:rPr lang="fa-IR" b="0" i="0" smtClean="0">
                <a:solidFill>
                  <a:srgbClr val="FF0000"/>
                </a:solidFill>
                <a:effectLst/>
                <a:latin typeface="BLotus"/>
                <a:cs typeface="B Zar" panose="00000400000000000000" pitchFamily="2" charset="-78"/>
              </a:rPr>
              <a:t>دوره سوم </a:t>
            </a:r>
            <a:r>
              <a:rPr lang="fa-IR" b="0" i="0" smtClean="0">
                <a:solidFill>
                  <a:srgbClr val="000000"/>
                </a:solidFill>
                <a:effectLst/>
                <a:latin typeface="BLotus"/>
                <a:cs typeface="B Zar" panose="00000400000000000000" pitchFamily="2" charset="-78"/>
              </a:rPr>
              <a:t>بهصرف دانش توجه نداشت بلکه ارزشآفرینی و ثروت آفرینی از دانشگاه طلب میشد یعنی ارزش مبادله مهمترین ارزش در این نسل از دانشگاه بود. بهعبارتدیگر پرسش نسل سوم آن است که ماحصل دانش و پژوهش در</a:t>
            </a:r>
            <a:r>
              <a:rPr lang="fa-IR" smtClean="0">
                <a:cs typeface="B Zar" panose="00000400000000000000" pitchFamily="2" charset="-78"/>
              </a:rPr>
              <a:t> </a:t>
            </a:r>
          </a:p>
          <a:p>
            <a:pPr marL="0" indent="0" algn="just">
              <a:buNone/>
            </a:pP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0366385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b="0" i="0" smtClean="0">
                <a:solidFill>
                  <a:srgbClr val="000000"/>
                </a:solidFill>
                <a:effectLst/>
                <a:latin typeface="BLotus"/>
                <a:cs typeface="B Zar" panose="00000400000000000000" pitchFamily="2" charset="-78"/>
              </a:rPr>
              <a:t>دانشگاه براي جامعه چه خواهد بود؟ یعنی تعبیر در </a:t>
            </a:r>
            <a:r>
              <a:rPr lang="fa-IR" b="0" i="0" smtClean="0">
                <a:solidFill>
                  <a:srgbClr val="FF0000"/>
                </a:solidFill>
                <a:effectLst/>
                <a:latin typeface="BLotus"/>
                <a:cs typeface="B Zar" panose="00000400000000000000" pitchFamily="2" charset="-78"/>
              </a:rPr>
              <a:t>نسل اول و دوم </a:t>
            </a:r>
            <a:r>
              <a:rPr lang="fa-IR" b="0" i="0" smtClean="0">
                <a:solidFill>
                  <a:srgbClr val="000000"/>
                </a:solidFill>
                <a:effectLst/>
                <a:latin typeface="BLotus"/>
                <a:cs typeface="B Zar" panose="00000400000000000000" pitchFamily="2" charset="-78"/>
              </a:rPr>
              <a:t>دانشگاه بر انتقال و )ترویج دانش نسل اول( )و تولید دانش نسل دوم( است درحالیکه در </a:t>
            </a:r>
            <a:r>
              <a:rPr lang="fa-IR" b="0" i="0" smtClean="0">
                <a:solidFill>
                  <a:srgbClr val="FF0000"/>
                </a:solidFill>
                <a:effectLst/>
                <a:latin typeface="BLotus"/>
                <a:cs typeface="B Zar" panose="00000400000000000000" pitchFamily="2" charset="-78"/>
              </a:rPr>
              <a:t>نسل سوم </a:t>
            </a:r>
            <a:r>
              <a:rPr lang="fa-IR" b="0" i="0" smtClean="0">
                <a:solidFill>
                  <a:srgbClr val="000000"/>
                </a:solidFill>
                <a:effectLst/>
                <a:latin typeface="BLotus"/>
                <a:cs typeface="B Zar" panose="00000400000000000000" pitchFamily="2" charset="-78"/>
              </a:rPr>
              <a:t>بر مبادله دانش و ارزشآفرینی از آن است. درس دادن و استادي در نسل اول، مشارکت دانشجویان در نسل دوم و فعالیت، ابتکار و عملکرد دانشجو و استاد در نسل سوم مدنظر بود. </a:t>
            </a:r>
            <a:r>
              <a:rPr lang="fa-IR" b="0" i="0" smtClean="0">
                <a:solidFill>
                  <a:srgbClr val="FF0000"/>
                </a:solidFill>
                <a:effectLst/>
                <a:latin typeface="BLotus"/>
                <a:cs typeface="B Zar" panose="00000400000000000000" pitchFamily="2" charset="-78"/>
              </a:rPr>
              <a:t>نسل سوم </a:t>
            </a:r>
            <a:r>
              <a:rPr lang="fa-IR" b="0" i="0" smtClean="0">
                <a:solidFill>
                  <a:srgbClr val="000000"/>
                </a:solidFill>
                <a:effectLst/>
                <a:latin typeface="BLotus"/>
                <a:cs typeface="B Zar" panose="00000400000000000000" pitchFamily="2" charset="-78"/>
              </a:rPr>
              <a:t>نسل چگونگی است در حالی که نسل اول و دوم نسل چیستی و چرایی بود </a:t>
            </a:r>
            <a:r>
              <a:rPr lang="fa-IR" b="0" i="0" smtClean="0">
                <a:solidFill>
                  <a:srgbClr val="FF0000"/>
                </a:solidFill>
                <a:effectLst/>
                <a:latin typeface="BLotus"/>
                <a:cs typeface="B Zar" panose="00000400000000000000" pitchFamily="2" charset="-78"/>
              </a:rPr>
              <a:t>نسل چهارم </a:t>
            </a:r>
            <a:r>
              <a:rPr lang="fa-IR" b="0" i="0" smtClean="0">
                <a:solidFill>
                  <a:srgbClr val="000000"/>
                </a:solidFill>
                <a:effectLst/>
                <a:latin typeface="BLotus"/>
                <a:cs typeface="B Zar" panose="00000400000000000000" pitchFamily="2" charset="-78"/>
              </a:rPr>
              <a:t>دانشگاه، گریز از دانشگاه بهمثابه بنگاه تجاري و نقشآفرینی اجتماعی آن است یعنی بین دو چیز تمایز ایجاد میشود دانشگاه و بنگاه. ادعاي این نظر این است که از دانشگاه نسل سوم که بنگاهمدار است باید به سمت دانشگاه اجتماعی و تولید علم حرکت کرد؛ یعنی از سودآوري اقتصادي به ترویج و اشاعه علم ودستاوردهاي آن رسید و برنامه درسی خود را به سمت مسئله محوري اجتماعی و مسئولیت اجتماعی برد</a:t>
            </a:r>
            <a:r>
              <a:rPr lang="fa-IR" smtClean="0">
                <a:cs typeface="B Zar" panose="00000400000000000000" pitchFamily="2" charset="-78"/>
              </a:rPr>
              <a:t> </a:t>
            </a:r>
          </a:p>
          <a:p>
            <a:pPr marL="0" indent="0" algn="just">
              <a:buNone/>
            </a:pP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Decision 3"/>
          <p:cNvSpPr/>
          <p:nvPr/>
        </p:nvSpPr>
        <p:spPr>
          <a:xfrm>
            <a:off x="4098388" y="5073943"/>
            <a:ext cx="3995224" cy="1237957"/>
          </a:xfrm>
          <a:prstGeom prst="flowChartDecision">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a:solidFill>
                  <a:srgbClr val="FF0000"/>
                </a:solidFill>
                <a:latin typeface="BLotus"/>
                <a:cs typeface="B Zar" panose="00000400000000000000" pitchFamily="2" charset="-78"/>
              </a:rPr>
              <a:t>مسئله محوري اجتماعی و مسئولیت اجتماعی</a:t>
            </a:r>
            <a:endParaRPr lang="fa-IR" b="1">
              <a:solidFill>
                <a:srgbClr val="FF0000"/>
              </a:solidFill>
            </a:endParaRPr>
          </a:p>
        </p:txBody>
      </p:sp>
    </p:spTree>
    <p:extLst>
      <p:ext uri="{BB962C8B-B14F-4D97-AF65-F5344CB8AC3E}">
        <p14:creationId xmlns:p14="http://schemas.microsoft.com/office/powerpoint/2010/main" val="2847505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i="0" smtClean="0">
                <a:solidFill>
                  <a:srgbClr val="000000"/>
                </a:solidFill>
                <a:effectLst/>
                <a:latin typeface="BLotus"/>
                <a:cs typeface="B Zar" panose="00000400000000000000" pitchFamily="2" charset="-78"/>
              </a:rPr>
              <a:t>جهانیشدن و دانشگاه</a:t>
            </a:r>
            <a:r>
              <a:rPr lang="fa-IR" smtClean="0">
                <a:cs typeface="B Zar" panose="00000400000000000000" pitchFamily="2" charset="-78"/>
              </a:rPr>
              <a:t> </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000000"/>
                </a:solidFill>
                <a:effectLst/>
                <a:latin typeface="BLotus"/>
                <a:cs typeface="B Zar" panose="00000400000000000000" pitchFamily="2" charset="-78"/>
              </a:rPr>
              <a:t>تحولات جهانی در خصوص درنوردیدن زمان و مکان، فراگیر شدن رسانهها، بازاري شدن امور و ... از موري هستند که در نسبت با آموزش عالی و تأثیر و تأثر این دو در یکدیگر مؤثرند. هم دانشگاه و علم و فناوري آن در ایجاد این روند جهانی تأثیر داشته و هم این تحولات در خارج کردن دانشگاه از نخبهسالاري مؤثر بودهاند. در این ارتباط دانشگاه میتواند بهعنوان دانشگاه کارآفرین متأثر از روند کلی جهانیشدن باشد و نقدي به آن نکند اما در رویکردي دیگر دانشگاه را نمیتوان در یک سیر خطی که از دانشگاه آموزشی شروع و به دانشگاه کارآفرین رسیده نظاره کرد بلکه دانشگاه را میتوان هم آموزشی و هم کارآفرین دانست که با جمع آموزش، پژوهش و کارآفرینی به تحولات جهانیشدن نیز سروسامان میدهد. بهنوعی چندصدایی </a:t>
            </a:r>
            <a:r>
              <a:rPr lang="fa-IR" sz="1400" b="0" i="0" smtClean="0">
                <a:solidFill>
                  <a:srgbClr val="000000"/>
                </a:solidFill>
                <a:effectLst/>
                <a:latin typeface="BLotus"/>
                <a:cs typeface="B Zar" panose="00000400000000000000" pitchFamily="2" charset="-78"/>
              </a:rPr>
              <a:t>1</a:t>
            </a:r>
            <a:r>
              <a:rPr lang="fa-IR" b="0" i="0" smtClean="0">
                <a:solidFill>
                  <a:srgbClr val="000000"/>
                </a:solidFill>
                <a:effectLst/>
                <a:latin typeface="BLotus"/>
                <a:cs typeface="B Zar" panose="00000400000000000000" pitchFamily="2" charset="-78"/>
              </a:rPr>
              <a:t>قابلارائه است</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Connector 3"/>
          <p:cNvSpPr/>
          <p:nvPr/>
        </p:nvSpPr>
        <p:spPr>
          <a:xfrm>
            <a:off x="5106571" y="5247250"/>
            <a:ext cx="2082019" cy="1448972"/>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a:solidFill>
                  <a:srgbClr val="FF0000"/>
                </a:solidFill>
                <a:latin typeface="BLotus"/>
                <a:cs typeface="B Zar" panose="00000400000000000000" pitchFamily="2" charset="-78"/>
              </a:rPr>
              <a:t>دانشگاه کارآفرین</a:t>
            </a:r>
            <a:endParaRPr lang="fa-IR" sz="2000">
              <a:solidFill>
                <a:srgbClr val="FF0000"/>
              </a:solidFill>
            </a:endParaRPr>
          </a:p>
        </p:txBody>
      </p:sp>
    </p:spTree>
    <p:extLst>
      <p:ext uri="{BB962C8B-B14F-4D97-AF65-F5344CB8AC3E}">
        <p14:creationId xmlns:p14="http://schemas.microsoft.com/office/powerpoint/2010/main" val="2225965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با توجه به این که امروزه جهانیشدن در خانه به وجود آمده است و با فشردن </a:t>
            </a:r>
            <a:r>
              <a:rPr lang="fa-IR" smtClean="0">
                <a:cs typeface="B Zar" panose="00000400000000000000" pitchFamily="2" charset="-78"/>
              </a:rPr>
              <a:t>یک دکمه </a:t>
            </a:r>
            <a:r>
              <a:rPr lang="fa-IR">
                <a:cs typeface="B Zar" panose="00000400000000000000" pitchFamily="2" charset="-78"/>
              </a:rPr>
              <a:t>رایانه ورود به عرصه جهانی با اطلاعات مختلف آغاز میشود و درعینحال </a:t>
            </a:r>
            <a:r>
              <a:rPr lang="fa-IR" smtClean="0">
                <a:cs typeface="B Zar" panose="00000400000000000000" pitchFamily="2" charset="-78"/>
              </a:rPr>
              <a:t>این فنّاوري </a:t>
            </a:r>
            <a:r>
              <a:rPr lang="fa-IR">
                <a:cs typeface="B Zar" panose="00000400000000000000" pitchFamily="2" charset="-78"/>
              </a:rPr>
              <a:t>محصول دانشگاه است طبیعتاً خود دانشگاه را نیز متأثر ساخته </a:t>
            </a:r>
            <a:r>
              <a:rPr lang="fa-IR" smtClean="0">
                <a:cs typeface="B Zar" panose="00000400000000000000" pitchFamily="2" charset="-78"/>
              </a:rPr>
              <a:t>است. </a:t>
            </a:r>
            <a:r>
              <a:rPr lang="fa-IR" smtClean="0">
                <a:solidFill>
                  <a:srgbClr val="FF0000"/>
                </a:solidFill>
                <a:cs typeface="B Zar" panose="00000400000000000000" pitchFamily="2" charset="-78"/>
              </a:rPr>
              <a:t>جهانیشدن </a:t>
            </a:r>
            <a:r>
              <a:rPr lang="fa-IR">
                <a:solidFill>
                  <a:srgbClr val="FF0000"/>
                </a:solidFill>
                <a:cs typeface="B Zar" panose="00000400000000000000" pitchFamily="2" charset="-78"/>
              </a:rPr>
              <a:t>را میتوان تعبیر به تغییر در نظم جهانی برشمرد؛ </a:t>
            </a:r>
            <a:r>
              <a:rPr lang="fa-IR">
                <a:cs typeface="B Zar" panose="00000400000000000000" pitchFamily="2" charset="-78"/>
              </a:rPr>
              <a:t>زیرا فنّاوريهاي نوین </a:t>
            </a:r>
            <a:r>
              <a:rPr lang="fa-IR" smtClean="0">
                <a:cs typeface="B Zar" panose="00000400000000000000" pitchFamily="2" charset="-78"/>
              </a:rPr>
              <a:t>و رسانههاي </a:t>
            </a:r>
            <a:r>
              <a:rPr lang="fa-IR">
                <a:cs typeface="B Zar" panose="00000400000000000000" pitchFamily="2" charset="-78"/>
              </a:rPr>
              <a:t>مختلف حاکمیتهاي ملی را پشت سر میگذارند. جهانیشدن به معنی </a:t>
            </a:r>
            <a:r>
              <a:rPr lang="fa-IR" smtClean="0">
                <a:cs typeface="B Zar" panose="00000400000000000000" pitchFamily="2" charset="-78"/>
              </a:rPr>
              <a:t>ظهور یک </a:t>
            </a:r>
            <a:r>
              <a:rPr lang="fa-IR">
                <a:cs typeface="B Zar" panose="00000400000000000000" pitchFamily="2" charset="-78"/>
              </a:rPr>
              <a:t>جامعه نوین با ساختارهاي جدید معرفتی است و علم و تخصصهاي دانشی </a:t>
            </a:r>
            <a:r>
              <a:rPr lang="fa-IR" smtClean="0">
                <a:cs typeface="B Zar" panose="00000400000000000000" pitchFamily="2" charset="-78"/>
              </a:rPr>
              <a:t>نقشی اساسی </a:t>
            </a:r>
            <a:r>
              <a:rPr lang="fa-IR">
                <a:cs typeface="B Zar" panose="00000400000000000000" pitchFamily="2" charset="-78"/>
              </a:rPr>
              <a:t>در آن دارند و تحقیق و پژوهش در آن دگرگون میشود نظیر آنچه به </a:t>
            </a:r>
            <a:r>
              <a:rPr lang="fa-IR" smtClean="0">
                <a:cs typeface="B Zar" panose="00000400000000000000" pitchFamily="2" charset="-78"/>
              </a:rPr>
              <a:t>عنوان جهانیشدن </a:t>
            </a:r>
            <a:r>
              <a:rPr lang="fa-IR">
                <a:cs typeface="B Zar" panose="00000400000000000000" pitchFamily="2" charset="-78"/>
              </a:rPr>
              <a:t>در خانه و جهانیشدن در محل کار تعبیر میشود که با دانشگاه موجود </a:t>
            </a:r>
            <a:r>
              <a:rPr lang="fa-IR" smtClean="0">
                <a:cs typeface="B Zar" panose="00000400000000000000" pitchFamily="2" charset="-78"/>
              </a:rPr>
              <a:t>در نسل </a:t>
            </a:r>
            <a:r>
              <a:rPr lang="fa-IR">
                <a:cs typeface="B Zar" panose="00000400000000000000" pitchFamily="2" charset="-78"/>
              </a:rPr>
              <a:t>اول سنتی متفاوت مینمایاند</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781686" y="4570040"/>
            <a:ext cx="4168947" cy="2132190"/>
          </a:xfrm>
          <a:prstGeom prst="rect">
            <a:avLst/>
          </a:prstGeom>
        </p:spPr>
      </p:pic>
    </p:spTree>
    <p:extLst>
      <p:ext uri="{BB962C8B-B14F-4D97-AF65-F5344CB8AC3E}">
        <p14:creationId xmlns:p14="http://schemas.microsoft.com/office/powerpoint/2010/main" val="2006018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fa-IR">
                <a:solidFill>
                  <a:srgbClr val="000000"/>
                </a:solidFill>
                <a:latin typeface="BLotus"/>
                <a:cs typeface="B Zar" panose="00000400000000000000" pitchFamily="2" charset="-78"/>
              </a:rPr>
              <a:t>مهمترین آثار مورد انتظار در نتیجه نظریات یادشده و در ارتباط با توسعه کمی </a:t>
            </a:r>
            <a:r>
              <a:rPr lang="fa-IR" smtClean="0">
                <a:solidFill>
                  <a:srgbClr val="000000"/>
                </a:solidFill>
                <a:latin typeface="BLotus"/>
                <a:cs typeface="B Zar" panose="00000400000000000000" pitchFamily="2" charset="-78"/>
              </a:rPr>
              <a:t>آموزش عالی </a:t>
            </a:r>
            <a:r>
              <a:rPr lang="fa-IR">
                <a:solidFill>
                  <a:srgbClr val="000000"/>
                </a:solidFill>
                <a:latin typeface="BLotus"/>
                <a:cs typeface="B Zar" panose="00000400000000000000" pitchFamily="2" charset="-78"/>
              </a:rPr>
              <a:t>را میتوان در مفاهیم ذیل بررسی نمود:</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1" i="0" smtClean="0">
                <a:solidFill>
                  <a:srgbClr val="000000"/>
                </a:solidFill>
                <a:effectLst/>
                <a:latin typeface="BLotus"/>
                <a:cs typeface="B Zar" panose="00000400000000000000" pitchFamily="2" charset="-78"/>
              </a:rPr>
              <a:t>نخست: کاهش کیفیت</a:t>
            </a:r>
          </a:p>
          <a:p>
            <a:pPr algn="just"/>
            <a:r>
              <a:rPr lang="fa-IR" b="0" i="0" smtClean="0">
                <a:solidFill>
                  <a:srgbClr val="000000"/>
                </a:solidFill>
                <a:effectLst/>
                <a:latin typeface="BLotus"/>
                <a:cs typeface="B Zar" panose="00000400000000000000" pitchFamily="2" charset="-78"/>
              </a:rPr>
              <a:t>تحولات جهانی بهعنوان نیروهاي محرك که بر سایر عوامل و پدیدهها تأثیرگذارند، بر اساس تشریح نظریات در بخش پیش وجه مشترك این تحولات در جدول زیر نشان داده شدهاند</a:t>
            </a:r>
            <a:r>
              <a:rPr lang="fa-IR" smtClean="0">
                <a:cs typeface="B Zar" panose="00000400000000000000" pitchFamily="2" charset="-78"/>
              </a:rPr>
              <a:t>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6221994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2357437" y="2920206"/>
            <a:ext cx="7477125" cy="2162175"/>
          </a:xfrm>
          <a:prstGeom prst="rect">
            <a:avLst/>
          </a:prstGeom>
        </p:spPr>
      </p:pic>
    </p:spTree>
    <p:extLst>
      <p:ext uri="{BB962C8B-B14F-4D97-AF65-F5344CB8AC3E}">
        <p14:creationId xmlns:p14="http://schemas.microsoft.com/office/powerpoint/2010/main" val="28625109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با مشاهده جدول بالا میتوان گفت محرك اصلی این تحولات کمیت است </a:t>
            </a:r>
            <a:r>
              <a:rPr lang="fa-IR" smtClean="0">
                <a:cs typeface="B Zar" panose="00000400000000000000" pitchFamily="2" charset="-78"/>
              </a:rPr>
              <a:t>که مبتنی </a:t>
            </a:r>
            <a:r>
              <a:rPr lang="fa-IR">
                <a:cs typeface="B Zar" panose="00000400000000000000" pitchFamily="2" charset="-78"/>
              </a:rPr>
              <a:t>بر عدد و محاسبهپذیري است ازاینرو توجه به کیفیت کاهشیافته </a:t>
            </a:r>
            <a:r>
              <a:rPr lang="fa-IR" smtClean="0">
                <a:cs typeface="B Zar" panose="00000400000000000000" pitchFamily="2" charset="-78"/>
              </a:rPr>
              <a:t>است. بهعبارتدیگر</a:t>
            </a:r>
            <a:r>
              <a:rPr lang="fa-IR">
                <a:cs typeface="B Zar" panose="00000400000000000000" pitchFamily="2" charset="-78"/>
              </a:rPr>
              <a:t>، مهمترین اصل در فرآیند توسعه کم، ی محاسبه است. محاسبهپذیري </a:t>
            </a:r>
            <a:r>
              <a:rPr lang="fa-IR" smtClean="0">
                <a:cs typeface="B Zar" panose="00000400000000000000" pitchFamily="2" charset="-78"/>
              </a:rPr>
              <a:t>را میتوان </a:t>
            </a:r>
            <a:r>
              <a:rPr lang="fa-IR">
                <a:cs typeface="B Zar" panose="00000400000000000000" pitchFamily="2" charset="-78"/>
              </a:rPr>
              <a:t>مبتنی بر ایجاد گسست در وحدت غیرعقلانی دانست؛ وحدتی که تعین </a:t>
            </a:r>
            <a:r>
              <a:rPr lang="fa-IR" smtClean="0">
                <a:cs typeface="B Zar" panose="00000400000000000000" pitchFamily="2" charset="-78"/>
              </a:rPr>
              <a:t>کیفی دارد </a:t>
            </a:r>
            <a:r>
              <a:rPr lang="fa-IR">
                <a:cs typeface="B Zar" panose="00000400000000000000" pitchFamily="2" charset="-78"/>
              </a:rPr>
              <a:t>و بهسوي محاسبه و پیشبینی دقیق پیش </a:t>
            </a:r>
            <a:r>
              <a:rPr lang="fa-IR" smtClean="0">
                <a:cs typeface="B Zar" panose="00000400000000000000" pitchFamily="2" charset="-78"/>
              </a:rPr>
              <a:t>میرود. بنابراین </a:t>
            </a:r>
            <a:r>
              <a:rPr lang="fa-IR">
                <a:cs typeface="B Zar" panose="00000400000000000000" pitchFamily="2" charset="-78"/>
              </a:rPr>
              <a:t>در پی سلطه توسعه کمی وضعیتی پدیدار میشود که در آن انسانها در </a:t>
            </a:r>
            <a:r>
              <a:rPr lang="fa-IR" smtClean="0">
                <a:cs typeface="B Zar" panose="00000400000000000000" pitchFamily="2" charset="-78"/>
              </a:rPr>
              <a:t>پی کارشان </a:t>
            </a:r>
            <a:r>
              <a:rPr lang="fa-IR">
                <a:cs typeface="B Zar" panose="00000400000000000000" pitchFamily="2" charset="-78"/>
              </a:rPr>
              <a:t>محو میگردند و عقربه ساعت به معیار دقیق سنجش نسبت فعالیت دو فرد </a:t>
            </a:r>
            <a:r>
              <a:rPr lang="fa-IR" smtClean="0">
                <a:cs typeface="B Zar" panose="00000400000000000000" pitchFamily="2" charset="-78"/>
              </a:rPr>
              <a:t>بدل میشود</a:t>
            </a:r>
            <a:r>
              <a:rPr lang="fa-IR">
                <a:cs typeface="B Zar" panose="00000400000000000000" pitchFamily="2" charset="-78"/>
              </a:rPr>
              <a:t>، درست همانگونه که این عقربه نسبت سرعت دو لوکوموتیو را میسنجد</a:t>
            </a:r>
            <a:r>
              <a:rPr lang="fa-IR" smtClean="0">
                <a:cs typeface="B Zar" panose="00000400000000000000" pitchFamily="2" charset="-78"/>
              </a:rPr>
              <a:t> </a:t>
            </a:r>
          </a:p>
          <a:p>
            <a:pPr marL="0" indent="0" algn="just">
              <a:buNone/>
            </a:pP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220666" y="4711700"/>
            <a:ext cx="2857500" cy="1600200"/>
          </a:xfrm>
          <a:prstGeom prst="rect">
            <a:avLst/>
          </a:prstGeom>
        </p:spPr>
      </p:pic>
    </p:spTree>
    <p:extLst>
      <p:ext uri="{BB962C8B-B14F-4D97-AF65-F5344CB8AC3E}">
        <p14:creationId xmlns:p14="http://schemas.microsoft.com/office/powerpoint/2010/main" val="424641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000000"/>
                </a:solidFill>
                <a:effectLst/>
                <a:latin typeface="BLotus"/>
                <a:cs typeface="B Zar" panose="00000400000000000000" pitchFamily="2" charset="-78"/>
              </a:rPr>
              <a:t>عموماً اقتضائات و نیازهاي اجتماعی بخصوص نیازهاي جامعه صنعتی و شکست جامعه طبقاتی منجر به آموزش توده اي شد و آموزش نخبگانی را زیر سؤال برد اما در ایران این انطباق، به نظر نه بر اساس محیط پیرامونی و صنعتی شدن و نیاز اجتماعی که بر اساس اشتیاق و تقاضاي عوامل انسانی گسترشیافته است؛ یعنی محیط عامل پیش برنده و توسعهدهنده آموزش عالی شد تا این که عوامل انسانی توسعه آموزش عالی عامل توسعه آموزش عالی شوند</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4583337" y="4543867"/>
            <a:ext cx="3041352" cy="126315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a:solidFill>
                  <a:srgbClr val="FF0000"/>
                </a:solidFill>
                <a:latin typeface="BLotus"/>
                <a:cs typeface="B Zar" panose="00000400000000000000" pitchFamily="2" charset="-78"/>
              </a:rPr>
              <a:t>آموزش توده اي </a:t>
            </a:r>
            <a:r>
              <a:rPr lang="fa-IR" sz="2000" smtClean="0">
                <a:solidFill>
                  <a:srgbClr val="FF0000"/>
                </a:solidFill>
                <a:latin typeface="BLotus"/>
                <a:cs typeface="B Zar" panose="00000400000000000000" pitchFamily="2" charset="-78"/>
              </a:rPr>
              <a:t>و </a:t>
            </a:r>
            <a:r>
              <a:rPr lang="fa-IR" sz="2000">
                <a:solidFill>
                  <a:srgbClr val="FF0000"/>
                </a:solidFill>
                <a:latin typeface="BLotus"/>
                <a:cs typeface="B Zar" panose="00000400000000000000" pitchFamily="2" charset="-78"/>
              </a:rPr>
              <a:t>آموزش نخبگانی</a:t>
            </a:r>
            <a:endParaRPr lang="fa-IR" sz="2000">
              <a:solidFill>
                <a:srgbClr val="FF0000"/>
              </a:solidFill>
            </a:endParaRPr>
          </a:p>
        </p:txBody>
      </p:sp>
    </p:spTree>
    <p:extLst>
      <p:ext uri="{BB962C8B-B14F-4D97-AF65-F5344CB8AC3E}">
        <p14:creationId xmlns:p14="http://schemas.microsoft.com/office/powerpoint/2010/main" val="22131001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i="0" smtClean="0">
                <a:solidFill>
                  <a:srgbClr val="000000"/>
                </a:solidFill>
                <a:effectLst/>
                <a:latin typeface="BLotus"/>
                <a:cs typeface="B Zar" panose="00000400000000000000" pitchFamily="2" charset="-78"/>
              </a:rPr>
              <a:t>دوم: گ کمی شدن، سنجش پذیري و داراي قابلیت اندازه یري</a:t>
            </a:r>
            <a:r>
              <a:rPr lang="fa-IR" smtClean="0">
                <a:cs typeface="B Zar" panose="00000400000000000000" pitchFamily="2" charset="-78"/>
              </a:rPr>
              <a:t> </a:t>
            </a:r>
            <a:br>
              <a:rPr lang="fa-IR" smtClean="0">
                <a:cs typeface="B Zar" panose="00000400000000000000" pitchFamily="2" charset="-78"/>
              </a:rPr>
            </a:br>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marL="0" indent="0" algn="just">
              <a:buNone/>
            </a:pPr>
            <a:r>
              <a:rPr lang="fa-IR" b="0" i="0" smtClean="0">
                <a:solidFill>
                  <a:srgbClr val="000000"/>
                </a:solidFill>
                <a:effectLst/>
                <a:latin typeface="BLotus"/>
                <a:cs typeface="B Zar" panose="00000400000000000000" pitchFamily="2" charset="-78"/>
              </a:rPr>
              <a:t>توسعه کمی برابر با نمود کار در یک کالاست و اندازهگیري مقدار کار مصرفشده بر اساس زمان، تنها عنصر اندازهگیري در آن است. اگر به ارزش کاربردي توجه شود به عنصر کیفی دستیافته میشود. امکان مقایسه یک خودرو و یک خوراکی وجود ندارد. ازاینرو، توسعه کمی آموزش عالی به معنی تولید بازار عرضه و تقاضاي خدمات آموزشی است و این یعنی خیر عمومی از عموم افراد خارج میشود. بر مبناي ویژگی سنجش پذیري کالا در توسعه کمی آموزش عالی، مقدار سال تحصیلی نشان از مقدار کار صرف شده براي اخذ مدرك و مبادله با کسب شغل دارد. کارشناسی 4سال، کارشناسی ارشد 2سال و دکتري 4سال؛ بنابراین، در توسعه کمی آموزش عالی به ازاي کار انجامشده توسط دانشجو و طی دوره دانشجویی و کسب مدرك، فارغ التحصیل ارزشی برابر باارزش مزد دریافتی خود را میتواند کسب کند؛ که </a:t>
            </a:r>
            <a:r>
              <a:rPr lang="fa-IR" b="0" i="0" smtClean="0">
                <a:solidFill>
                  <a:srgbClr val="FF0000"/>
                </a:solidFill>
                <a:effectLst/>
                <a:latin typeface="BLotus"/>
                <a:cs typeface="B Zar" panose="00000400000000000000" pitchFamily="2" charset="-78"/>
              </a:rPr>
              <a:t>این مزد کسب شغل است</a:t>
            </a:r>
            <a:r>
              <a:rPr lang="fa-IR" smtClean="0">
                <a:solidFill>
                  <a:srgbClr val="FF0000"/>
                </a:solidFill>
                <a:cs typeface="B Zar" panose="00000400000000000000" pitchFamily="2" charset="-78"/>
              </a:rPr>
              <a:t> </a:t>
            </a:r>
          </a:p>
          <a:p>
            <a:pPr marL="0" indent="0" algn="just">
              <a:buNone/>
            </a:pP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207624" y="4940300"/>
            <a:ext cx="3333750" cy="1371600"/>
          </a:xfrm>
          <a:prstGeom prst="rect">
            <a:avLst/>
          </a:prstGeom>
        </p:spPr>
      </p:pic>
    </p:spTree>
    <p:extLst>
      <p:ext uri="{BB962C8B-B14F-4D97-AF65-F5344CB8AC3E}">
        <p14:creationId xmlns:p14="http://schemas.microsoft.com/office/powerpoint/2010/main" val="2878556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b="0" i="0" smtClean="0">
                <a:solidFill>
                  <a:srgbClr val="000000"/>
                </a:solidFill>
                <a:effectLst/>
                <a:latin typeface="BLotus"/>
                <a:cs typeface="B Zar" panose="00000400000000000000" pitchFamily="2" charset="-78"/>
              </a:rPr>
              <a:t>مسئله این تحقیق نسبت و تأثیر تقاضاي اجتماعی بر سیاست توسعه آموزش عالی است. این تحقیق باهدف بررسی میزان تأثیر سیاستهاي آموزش عالی از تقاضاي اجتماعی افراد است. هرچند رشد ناگهانی جمعیت در دهه ،60تأکید بر عدالت اجتماعی و عدالت توزیعی و انتقال دانش و آموزش عالی نخبگانی به آموزش عالی همگانی هم مؤثر در توسعه سیاستهاي توسعه کمی آموزش عالی بود. همچنین، </a:t>
            </a:r>
            <a:r>
              <a:rPr lang="fa-IR" b="0" i="0" smtClean="0">
                <a:solidFill>
                  <a:srgbClr val="FF0000"/>
                </a:solidFill>
                <a:effectLst/>
                <a:latin typeface="BLotus"/>
                <a:cs typeface="B Zar" panose="00000400000000000000" pitchFamily="2" charset="-78"/>
              </a:rPr>
              <a:t>افزایش مطالبات شغلی </a:t>
            </a:r>
            <a:r>
              <a:rPr lang="fa-IR" b="0" i="0" smtClean="0">
                <a:solidFill>
                  <a:srgbClr val="000000"/>
                </a:solidFill>
                <a:effectLst/>
                <a:latin typeface="BLotus"/>
                <a:cs typeface="B Zar" panose="00000400000000000000" pitchFamily="2" charset="-78"/>
              </a:rPr>
              <a:t>جمعیت جوان زمینه دیگري براي تأخیر در ورود به بازار اشتغال را میتوانست فراهم کند. بهطوريکه تعداد واحدهاي دانشگاهی بهخصوص</a:t>
            </a:r>
            <a:r>
              <a:rPr lang="fa-IR" smtClean="0">
                <a:cs typeface="B Zar" panose="00000400000000000000" pitchFamily="2" charset="-78"/>
              </a:rPr>
              <a:t> </a:t>
            </a:r>
            <a:r>
              <a:rPr lang="fa-IR" b="0" i="0" smtClean="0">
                <a:solidFill>
                  <a:srgbClr val="000000"/>
                </a:solidFill>
                <a:effectLst/>
                <a:latin typeface="BLotus"/>
                <a:cs typeface="B Zar" panose="00000400000000000000" pitchFamily="2" charset="-78"/>
              </a:rPr>
              <a:t>واحدهاي غیردولتی افزایش یافت و مدارك تحصیلی زیادي بهتبع آن صادر شد؛ اما اینهمه بدون تقاضاي اجتماعی چنین گسترش نمییافت</a:t>
            </a:r>
            <a:r>
              <a:rPr lang="fa-IR" smtClean="0">
                <a:cs typeface="B Zar" panose="00000400000000000000" pitchFamily="2" charset="-78"/>
              </a:rPr>
              <a:t> </a:t>
            </a:r>
          </a:p>
          <a:p>
            <a:pPr marL="0" indent="0" algn="just">
              <a:buNone/>
            </a:pPr>
            <a:r>
              <a:rPr lang="fa-IR" smtClean="0">
                <a:cs typeface="B Zar" panose="00000400000000000000" pitchFamily="2" charset="-78"/>
              </a:rPr>
              <a:t/>
            </a:r>
            <a:br>
              <a:rPr lang="fa-IR" smtClean="0">
                <a:cs typeface="B Zar" panose="00000400000000000000" pitchFamily="2" charset="-78"/>
              </a:rPr>
            </a:b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Rectangle 3"/>
          <p:cNvSpPr/>
          <p:nvPr/>
        </p:nvSpPr>
        <p:spPr>
          <a:xfrm>
            <a:off x="3188019" y="5119692"/>
            <a:ext cx="5562741" cy="923330"/>
          </a:xfrm>
          <a:prstGeom prst="rect">
            <a:avLst/>
          </a:prstGeom>
          <a:noFill/>
        </p:spPr>
        <p:txBody>
          <a:bodyPr wrap="none" lIns="91440" tIns="45720" rIns="91440" bIns="45720">
            <a:spAutoFit/>
          </a:bodyPr>
          <a:lstStyle/>
          <a:p>
            <a:pPr algn="ctr"/>
            <a:r>
              <a:rPr lang="fa-IR" sz="5400" b="1" i="0" cap="none" spc="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Lotus"/>
                <a:cs typeface="B Zar" panose="00000400000000000000" pitchFamily="2" charset="-78"/>
              </a:rPr>
              <a:t>سیاستهاي توسعه کمی </a:t>
            </a:r>
            <a:endParaRPr lang="fa-IR" sz="5400" b="1" cap="none" spc="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5" name="Explosion 1 4"/>
          <p:cNvSpPr/>
          <p:nvPr/>
        </p:nvSpPr>
        <p:spPr>
          <a:xfrm>
            <a:off x="1105744" y="4525303"/>
            <a:ext cx="1814732" cy="1786597"/>
          </a:xfrm>
          <a:prstGeom prst="irregularSeal1">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a:solidFill>
                  <a:srgbClr val="000000"/>
                </a:solidFill>
                <a:latin typeface="BLotus"/>
                <a:cs typeface="B Zar" panose="00000400000000000000" pitchFamily="2" charset="-78"/>
              </a:rPr>
              <a:t>عدالت توزیعی</a:t>
            </a:r>
            <a:endParaRPr lang="fa-IR"/>
          </a:p>
        </p:txBody>
      </p:sp>
    </p:spTree>
    <p:extLst>
      <p:ext uri="{BB962C8B-B14F-4D97-AF65-F5344CB8AC3E}">
        <p14:creationId xmlns:p14="http://schemas.microsoft.com/office/powerpoint/2010/main" val="77880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Lotus"/>
                <a:cs typeface="B Zar" panose="00000400000000000000" pitchFamily="2" charset="-78"/>
              </a:rPr>
              <a:t>هرچند میتوان گفت توسعه کمی آموزش عالی پدیدهاي جهانی بوده و تقاضا براي آن همچنان در حال افزایش است، اما این توسعه در عرصه جهانی بیشتر با </a:t>
            </a:r>
            <a:r>
              <a:rPr lang="fa-IR" sz="3200" b="0" i="0" smtClean="0">
                <a:solidFill>
                  <a:srgbClr val="FF0000"/>
                </a:solidFill>
                <a:effectLst/>
                <a:latin typeface="BLotus"/>
                <a:cs typeface="B Zar" panose="00000400000000000000" pitchFamily="2" charset="-78"/>
              </a:rPr>
              <a:t>منطق اقتصاد بازار </a:t>
            </a:r>
            <a:r>
              <a:rPr lang="fa-IR" b="0" i="0" smtClean="0">
                <a:solidFill>
                  <a:srgbClr val="000000"/>
                </a:solidFill>
                <a:effectLst/>
                <a:latin typeface="BLotus"/>
                <a:cs typeface="B Zar" panose="00000400000000000000" pitchFamily="2" charset="-78"/>
              </a:rPr>
              <a:t>پیش میرود. منطقی که بر اساس تولید، عرضه و تقاضاست و به مهارتهاي نیروي انسانی نیاز دارد. امري که بیانگر تقاضاي کارفرمایان براي نوع خاصی از مهارت نیز هست؛ اما این وضعیت در کشور تا حدودي متفاوت است.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Rectangle 3"/>
          <p:cNvSpPr/>
          <p:nvPr/>
        </p:nvSpPr>
        <p:spPr>
          <a:xfrm>
            <a:off x="5326641" y="4463949"/>
            <a:ext cx="5787162" cy="923330"/>
          </a:xfrm>
          <a:prstGeom prst="rect">
            <a:avLst/>
          </a:prstGeom>
          <a:noFill/>
        </p:spPr>
        <p:txBody>
          <a:bodyPr wrap="none" lIns="91440" tIns="45720" rIns="91440" bIns="45720">
            <a:spAutoFit/>
          </a:bodyPr>
          <a:lstStyle/>
          <a:p>
            <a:pPr algn="ctr"/>
            <a:r>
              <a:rPr lang="fa-IR" sz="5400" b="1" i="0" cap="none" spc="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Lotus"/>
                <a:cs typeface="B Zar" panose="00000400000000000000" pitchFamily="2" charset="-78"/>
              </a:rPr>
              <a:t>مهارتهاي نیروي انسانی </a:t>
            </a:r>
            <a:endParaRPr lang="fa-IR" sz="5400" b="1" cap="none" spc="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pic>
        <p:nvPicPr>
          <p:cNvPr id="5" name="Picture 4"/>
          <p:cNvPicPr>
            <a:picLocks noChangeAspect="1"/>
          </p:cNvPicPr>
          <p:nvPr/>
        </p:nvPicPr>
        <p:blipFill>
          <a:blip r:embed="rId2"/>
          <a:stretch>
            <a:fillRect/>
          </a:stretch>
        </p:blipFill>
        <p:spPr>
          <a:xfrm>
            <a:off x="1386694" y="4049314"/>
            <a:ext cx="2609850" cy="1752600"/>
          </a:xfrm>
          <a:prstGeom prst="rect">
            <a:avLst/>
          </a:prstGeom>
        </p:spPr>
      </p:pic>
    </p:spTree>
    <p:extLst>
      <p:ext uri="{BB962C8B-B14F-4D97-AF65-F5344CB8AC3E}">
        <p14:creationId xmlns:p14="http://schemas.microsoft.com/office/powerpoint/2010/main" val="4000178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sz="2600">
                <a:solidFill>
                  <a:srgbClr val="000000"/>
                </a:solidFill>
                <a:latin typeface="BLotus"/>
                <a:cs typeface="B Zar" panose="00000400000000000000" pitchFamily="2" charset="-78"/>
              </a:rPr>
              <a:t>توسعه آموزش عالی از یکسو به گسترش دانشگاهها و افزایش وروديهاي دانشجویان در مقاطع تحصیلی مختلف و افزایش دانشآموختگان در مناطق مختلف کشور منجر شده است و از سوي دیگر، به بیکاري باسوادان انجامیده و درعینحال که بیکاري و عدم مهارت با ورود به دانشگاه از بین نرفته همچنان اشتیاق براي ورود به دانشگاه از یکسو و سیاست توسعه آموزش عالی از سوي دیگر ادامه دارد (نقشه جامع علمی کشور) </a:t>
            </a:r>
            <a:r>
              <a:rPr lang="fa-IR" sz="2600">
                <a:solidFill>
                  <a:srgbClr val="FF0000"/>
                </a:solidFill>
                <a:latin typeface="BLotus"/>
                <a:cs typeface="B Zar" panose="00000400000000000000" pitchFamily="2" charset="-78"/>
              </a:rPr>
              <a:t>دانشجویان لزوماً به هدف دانشگاهی و تولید علم نپرداختهاند بلکه به انگیزههاي مختلف کسب شغل و مهارت به آن ورود کردهاند</a:t>
            </a:r>
            <a:r>
              <a:rPr lang="fa-IR" sz="2600">
                <a:solidFill>
                  <a:srgbClr val="FF0000"/>
                </a:solidFill>
                <a:cs typeface="B Zar" panose="00000400000000000000" pitchFamily="2" charset="-78"/>
              </a:rPr>
              <a:t> </a:t>
            </a:r>
          </a:p>
          <a:p>
            <a:endParaRPr lang="fa-IR"/>
          </a:p>
        </p:txBody>
      </p:sp>
    </p:spTree>
    <p:extLst>
      <p:ext uri="{BB962C8B-B14F-4D97-AF65-F5344CB8AC3E}">
        <p14:creationId xmlns:p14="http://schemas.microsoft.com/office/powerpoint/2010/main" val="931488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000000"/>
                </a:solidFill>
                <a:effectLst/>
                <a:latin typeface="BLotus"/>
                <a:cs typeface="B Zar" panose="00000400000000000000" pitchFamily="2" charset="-78"/>
              </a:rPr>
              <a:t>میتوان گفت وضع و تعیین سیاستها در حوزههاي مختلف بستگی به عوامل و مؤلفههاي گوناگونی دارد. بعضی از این مؤلفهها درونی و برخی دیگر بیرونی هستند. </a:t>
            </a:r>
            <a:r>
              <a:rPr lang="fa-IR" sz="3200" b="0" i="0" smtClean="0">
                <a:solidFill>
                  <a:srgbClr val="FF0000"/>
                </a:solidFill>
                <a:effectLst/>
                <a:latin typeface="BLotus"/>
                <a:cs typeface="B Zar" panose="00000400000000000000" pitchFamily="2" charset="-78"/>
              </a:rPr>
              <a:t>یکی از عوامل بیرونی، تقاضاي اجتماعی و مطالبات و درخواستهاي مردم از حاکمیت و دولت است</a:t>
            </a:r>
            <a:r>
              <a:rPr lang="fa-IR" b="0" i="0" smtClean="0">
                <a:solidFill>
                  <a:srgbClr val="000000"/>
                </a:solidFill>
                <a:effectLst/>
                <a:latin typeface="BLotus"/>
                <a:cs typeface="B Zar" panose="00000400000000000000" pitchFamily="2" charset="-78"/>
              </a:rPr>
              <a:t>. مسئله تحقیق حاضر کشف علل وضع سیاستهاي منطبق بر تقاضاي اجتماعی است و از این رهگذر نسبت میان </a:t>
            </a:r>
            <a:r>
              <a:rPr lang="fa-IR" b="0" i="0" smtClean="0">
                <a:solidFill>
                  <a:srgbClr val="FF0000"/>
                </a:solidFill>
                <a:effectLst/>
                <a:latin typeface="BLotus"/>
                <a:cs typeface="B Zar" panose="00000400000000000000" pitchFamily="2" charset="-78"/>
              </a:rPr>
              <a:t>تقاضاي اجتماعی </a:t>
            </a:r>
            <a:r>
              <a:rPr lang="fa-IR" b="0" i="0" smtClean="0">
                <a:solidFill>
                  <a:srgbClr val="000000"/>
                </a:solidFill>
                <a:effectLst/>
                <a:latin typeface="BLotus"/>
                <a:cs typeface="B Zar" panose="00000400000000000000" pitchFamily="2" charset="-78"/>
              </a:rPr>
              <a:t>با وضع  سیاست هاي توسعه آموزش عالی بررسی شده است. ضرورت این تحقیق در کشف منطقی بودن یا نبودن سیاستهاي توسعه آموزش عالی است. ضروري است تا سیاستهاي آموزش عالی منفعلانه نباشد</a:t>
            </a:r>
            <a:r>
              <a:rPr lang="fa-IR" smtClean="0">
                <a:cs typeface="B Zar" panose="00000400000000000000" pitchFamily="2" charset="-78"/>
              </a:rPr>
              <a:t> </a:t>
            </a:r>
          </a:p>
          <a:p>
            <a:pPr marL="0" indent="0" algn="just">
              <a:buNone/>
            </a:pP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855030" y="4742937"/>
            <a:ext cx="2686050" cy="1704975"/>
          </a:xfrm>
          <a:prstGeom prst="rect">
            <a:avLst/>
          </a:prstGeom>
        </p:spPr>
      </p:pic>
    </p:spTree>
    <p:extLst>
      <p:ext uri="{BB962C8B-B14F-4D97-AF65-F5344CB8AC3E}">
        <p14:creationId xmlns:p14="http://schemas.microsoft.com/office/powerpoint/2010/main" val="3016898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000000"/>
                </a:solidFill>
                <a:effectLst/>
                <a:latin typeface="BLotus"/>
                <a:cs typeface="B Zar" panose="00000400000000000000" pitchFamily="2" charset="-78"/>
              </a:rPr>
              <a:t>کارکردگرایی، جامعه را بهعنوان یک پیکروارة زنده و واحد تصور میکند. ازاینرو، همانگونه که هر عضو بدن داراي کارکردي در مجموعه بدن است هر بخش از جامعه نیز کارکردي دارد. پارسونز در تحلیل کارکردي خود، معتقد بود هر جامعه داراي تعادل خودمحور است و هرگاه تعادل سیستم برهم خورد، ضرورت کارکردي اقتضاي هماهنگی و بازگرداندن تعادل خواهد داشت. بر این اساس همزمان با تغییرات جمعیتی ایران در 40سال گذشته تقاضاي اجتماعی براي علمآموزي بالا گرفت و موجب برهم خوردن الگوي تعادل جامعه و درنتیجه ورود اطلاعات جدید به سیستم</a:t>
            </a:r>
            <a:r>
              <a:rPr lang="fa-IR" smtClean="0">
                <a:cs typeface="B Zar" panose="00000400000000000000" pitchFamily="2" charset="-78"/>
              </a:rPr>
              <a:t> </a:t>
            </a:r>
            <a:r>
              <a:rPr lang="fa-IR">
                <a:solidFill>
                  <a:srgbClr val="000000"/>
                </a:solidFill>
                <a:latin typeface="BLotus"/>
                <a:cs typeface="B Zar" panose="00000400000000000000" pitchFamily="2" charset="-78"/>
              </a:rPr>
              <a:t>ارگانیسم جامعه شد. </a:t>
            </a:r>
            <a:endParaRPr lang="fa-IR" smtClean="0">
              <a:cs typeface="B Zar" panose="00000400000000000000" pitchFamily="2" charset="-78"/>
            </a:endParaRPr>
          </a:p>
          <a:p>
            <a:pPr marL="0" indent="0" algn="just">
              <a:buNone/>
            </a:pP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Decision 3"/>
          <p:cNvSpPr/>
          <p:nvPr/>
        </p:nvSpPr>
        <p:spPr>
          <a:xfrm>
            <a:off x="4909624" y="4939006"/>
            <a:ext cx="2053883" cy="1237957"/>
          </a:xfrm>
          <a:prstGeom prst="flowChartDecision">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srgbClr val="FF0000"/>
                </a:solidFill>
                <a:latin typeface="BLotus"/>
                <a:cs typeface="B Zar" panose="00000400000000000000" pitchFamily="2" charset="-78"/>
              </a:rPr>
              <a:t>تعادل</a:t>
            </a:r>
            <a:endParaRPr lang="fa-IR" sz="2800">
              <a:solidFill>
                <a:srgbClr val="FF0000"/>
              </a:solidFill>
            </a:endParaRPr>
          </a:p>
        </p:txBody>
      </p:sp>
    </p:spTree>
    <p:extLst>
      <p:ext uri="{BB962C8B-B14F-4D97-AF65-F5344CB8AC3E}">
        <p14:creationId xmlns:p14="http://schemas.microsoft.com/office/powerpoint/2010/main" val="2222050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000000"/>
                </a:solidFill>
                <a:effectLst/>
                <a:latin typeface="BLotus"/>
                <a:cs typeface="B Zar" panose="00000400000000000000" pitchFamily="2" charset="-78"/>
              </a:rPr>
              <a:t>این مهم با تأسیس دانشگاههایی مانند دانشگاههاي آزاد اسلامی و دانشگاه پیام نور از سوي دیگر محقق شد؛ اما همزمان با این اقدام تلاش متوازن براي ایجاد ظرفیتهاي شغلی نشد تا جایی که تعادل سیستم در کشور دچار اختلال شده و نسبت میان آموزش دیدگان و اشتغال برهم خورد</a:t>
            </a:r>
            <a:r>
              <a:rPr lang="fa-IR" smtClean="0">
                <a:cs typeface="B Zar" panose="00000400000000000000" pitchFamily="2" charset="-78"/>
              </a:rPr>
              <a:t> </a:t>
            </a:r>
          </a:p>
          <a:p>
            <a:pPr marL="0" indent="0" algn="just">
              <a:buNone/>
            </a:pP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2243797" y="3707936"/>
            <a:ext cx="2133600" cy="2143125"/>
          </a:xfrm>
          <a:prstGeom prst="rect">
            <a:avLst/>
          </a:prstGeom>
        </p:spPr>
      </p:pic>
      <p:pic>
        <p:nvPicPr>
          <p:cNvPr id="6" name="Picture 5"/>
          <p:cNvPicPr>
            <a:picLocks noChangeAspect="1"/>
          </p:cNvPicPr>
          <p:nvPr/>
        </p:nvPicPr>
        <p:blipFill>
          <a:blip r:embed="rId3"/>
          <a:stretch>
            <a:fillRect/>
          </a:stretch>
        </p:blipFill>
        <p:spPr>
          <a:xfrm>
            <a:off x="6882398" y="4001294"/>
            <a:ext cx="2619375" cy="1743075"/>
          </a:xfrm>
          <a:prstGeom prst="rect">
            <a:avLst/>
          </a:prstGeom>
        </p:spPr>
      </p:pic>
    </p:spTree>
    <p:extLst>
      <p:ext uri="{BB962C8B-B14F-4D97-AF65-F5344CB8AC3E}">
        <p14:creationId xmlns:p14="http://schemas.microsoft.com/office/powerpoint/2010/main" val="18492937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3086</Words>
  <Application>Microsoft Office PowerPoint</Application>
  <PresentationFormat>Widescreen</PresentationFormat>
  <Paragraphs>79</Paragraphs>
  <Slides>30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Arial</vt:lpstr>
      <vt:lpstr>B Zar</vt:lpstr>
      <vt:lpstr>BLotus</vt:lpstr>
      <vt:lpstr>BZar</vt:lpstr>
      <vt:lpstr>Calibri</vt:lpstr>
      <vt:lpstr>Calibri Light</vt:lpstr>
      <vt:lpstr>Times New Roman</vt:lpstr>
      <vt:lpstr>TimesNewRoman</vt:lpstr>
      <vt:lpstr>Office Theme</vt:lpstr>
      <vt:lpstr>نکاتی در سیاست های توسعه آموزش عالی بخشی از مقاله: نسبت سیاستهاي توسعه آموزش عالی و تقاضاي اجتماعی </vt:lpstr>
      <vt:lpstr>مقدمه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نظریه کشمکش </vt:lpstr>
      <vt:lpstr>PowerPoint Presentation</vt:lpstr>
      <vt:lpstr>حوزه عمومی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3-5افزایش تراز منزلت اجتماعی </vt:lpstr>
      <vt:lpstr>PowerPoint Presentation</vt:lpstr>
      <vt:lpstr>PowerPoint Presentation</vt:lpstr>
      <vt:lpstr>نسلهاي دانشگاهی </vt:lpstr>
      <vt:lpstr>PowerPoint Presentation</vt:lpstr>
      <vt:lpstr>جهانیشدن و دانشگاه </vt:lpstr>
      <vt:lpstr>PowerPoint Presentation</vt:lpstr>
      <vt:lpstr>مهمترین آثار مورد انتظار در نتیجه نظریات یادشده و در ارتباط با توسعه کمی آموزش عالی را میتوان در مفاهیم ذیل بررسی نمود:</vt:lpstr>
      <vt:lpstr>PowerPoint Presentation</vt:lpstr>
      <vt:lpstr>PowerPoint Presentation</vt:lpstr>
      <vt:lpstr>دوم: گ کمی شدن، سنجش پذیري و داراي قابلیت اندازه یري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MaZz!i</dc:creator>
  <cp:lastModifiedBy>MaZz!i</cp:lastModifiedBy>
  <cp:revision>7</cp:revision>
  <dcterms:created xsi:type="dcterms:W3CDTF">2023-02-06T07:57:06Z</dcterms:created>
  <dcterms:modified xsi:type="dcterms:W3CDTF">2023-02-06T09:34:01Z</dcterms:modified>
</cp:coreProperties>
</file>