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57" r:id="rId28"/>
    <p:sldId id="258" r:id="rId29"/>
    <p:sldId id="259" r:id="rId30"/>
    <p:sldId id="261" r:id="rId3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4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280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AF4578C-313C-4B57-8732-F51374B8A829}" type="datetimeFigureOut">
              <a:rPr lang="fa-IR" smtClean="0"/>
              <a:t>17/07/1444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177365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AF4578C-313C-4B57-8732-F51374B8A829}" type="datetimeFigureOut">
              <a:rPr lang="fa-IR" smtClean="0"/>
              <a:t>17/07/1444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59901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AF4578C-313C-4B57-8732-F51374B8A829}" type="datetimeFigureOut">
              <a:rPr lang="fa-IR" smtClean="0"/>
              <a:t>17/07/1444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425551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AF4578C-313C-4B57-8732-F51374B8A829}" type="datetimeFigureOut">
              <a:rPr lang="fa-IR" smtClean="0"/>
              <a:t>17/07/1444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178399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4578C-313C-4B57-8732-F51374B8A829}" type="datetimeFigureOut">
              <a:rPr lang="fa-IR" smtClean="0"/>
              <a:t>17/07/1444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350954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AF4578C-313C-4B57-8732-F51374B8A829}" type="datetimeFigureOut">
              <a:rPr lang="fa-IR" smtClean="0"/>
              <a:t>17/07/1444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353628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AF4578C-313C-4B57-8732-F51374B8A829}" type="datetimeFigureOut">
              <a:rPr lang="fa-IR" smtClean="0"/>
              <a:t>17/07/1444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389044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AF4578C-313C-4B57-8732-F51374B8A829}" type="datetimeFigureOut">
              <a:rPr lang="fa-IR" smtClean="0"/>
              <a:t>17/07/1444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317748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4578C-313C-4B57-8732-F51374B8A829}" type="datetimeFigureOut">
              <a:rPr lang="fa-IR" smtClean="0"/>
              <a:t>17/07/1444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312501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4578C-313C-4B57-8732-F51374B8A829}" type="datetimeFigureOut">
              <a:rPr lang="fa-IR" smtClean="0"/>
              <a:t>17/07/1444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360867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4578C-313C-4B57-8732-F51374B8A829}" type="datetimeFigureOut">
              <a:rPr lang="fa-IR" smtClean="0"/>
              <a:t>17/07/1444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DBB8C90-A5CC-4FD9-9BD6-753596B8AD6A}" type="slidenum">
              <a:rPr lang="fa-IR" smtClean="0"/>
              <a:t>‹#›</a:t>
            </a:fld>
            <a:endParaRPr lang="fa-IR"/>
          </a:p>
        </p:txBody>
      </p:sp>
    </p:spTree>
    <p:extLst>
      <p:ext uri="{BB962C8B-B14F-4D97-AF65-F5344CB8AC3E}">
        <p14:creationId xmlns:p14="http://schemas.microsoft.com/office/powerpoint/2010/main" val="158258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F4578C-313C-4B57-8732-F51374B8A829}" type="datetimeFigureOut">
              <a:rPr lang="fa-IR" smtClean="0"/>
              <a:t>17/07/1444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DBB8C90-A5CC-4FD9-9BD6-753596B8AD6A}" type="slidenum">
              <a:rPr lang="fa-IR" smtClean="0"/>
              <a:t>‹#›</a:t>
            </a:fld>
            <a:endParaRPr lang="fa-IR"/>
          </a:p>
        </p:txBody>
      </p:sp>
    </p:spTree>
    <p:extLst>
      <p:ext uri="{BB962C8B-B14F-4D97-AF65-F5344CB8AC3E}">
        <p14:creationId xmlns:p14="http://schemas.microsoft.com/office/powerpoint/2010/main" val="282526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ایدئولوژی مقاومت و مخاطب فعال</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a:t>
            </a:r>
            <a:r>
              <a:rPr lang="fa-IR" smtClean="0">
                <a:cs typeface="B Zar" panose="00000400000000000000" pitchFamily="2" charset="-78"/>
              </a:rPr>
              <a:t>عباس کاظمی، محبوبه حاج محمد حسینی</a:t>
            </a:r>
          </a:p>
          <a:p>
            <a:r>
              <a:rPr lang="fa-IR" smtClean="0">
                <a:solidFill>
                  <a:srgbClr val="FF0000"/>
                </a:solidFill>
                <a:cs typeface="B Zar" panose="00000400000000000000" pitchFamily="2" charset="-78"/>
              </a:rPr>
              <a:t>منبع</a:t>
            </a:r>
            <a:r>
              <a:rPr lang="fa-IR" smtClean="0">
                <a:cs typeface="B Zar" panose="00000400000000000000" pitchFamily="2" charset="-78"/>
              </a:rPr>
              <a:t>: فصلنامه نحقیقات فرهنگی ایران دوره هشتم شماره 1 بهار 1394، صص 71-95</a:t>
            </a:r>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92234" y="5150753"/>
            <a:ext cx="4086225" cy="1114425"/>
          </a:xfrm>
          <a:prstGeom prst="rect">
            <a:avLst/>
          </a:prstGeom>
        </p:spPr>
      </p:pic>
    </p:spTree>
    <p:extLst>
      <p:ext uri="{BB962C8B-B14F-4D97-AF65-F5344CB8AC3E}">
        <p14:creationId xmlns:p14="http://schemas.microsoft.com/office/powerpoint/2010/main" val="140339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مهدی زاده در کتاب نظریه های </a:t>
            </a:r>
            <a:r>
              <a:rPr lang="fa-IR" smtClean="0">
                <a:cs typeface="B Zar" panose="00000400000000000000" pitchFamily="2" charset="-78"/>
              </a:rPr>
              <a:t>رسانه </a:t>
            </a:r>
            <a:r>
              <a:rPr lang="fa-IR" smtClean="0">
                <a:cs typeface="B Zar" panose="00000400000000000000" pitchFamily="2" charset="-78"/>
              </a:rPr>
              <a:t>اندیشه های رایج و دیدگاه های انتقادی(1389) در فصلی به شکل  مبسوط از نظریه خوانش  نظریه پردازان و مفاهیم اصلی  آن سخن به میانه آورد. محور اصلی فصل نهم این کتاب را مخاطبان رسانه ای تشکیل می دهد که از میان نظریات مطرح شده در این فصل پیش از  همه به نظریه های قایل به مخاطب فعال همچون نظریه دریافت استوارت هال و مقاومت مصرف کنندگان جان فیسک پرداخته شده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11739" y="4164037"/>
            <a:ext cx="5375326" cy="2147863"/>
          </a:xfrm>
          <a:prstGeom prst="rect">
            <a:avLst/>
          </a:prstGeom>
        </p:spPr>
      </p:pic>
    </p:spTree>
    <p:extLst>
      <p:ext uri="{BB962C8B-B14F-4D97-AF65-F5344CB8AC3E}">
        <p14:creationId xmlns:p14="http://schemas.microsoft.com/office/powerpoint/2010/main" val="240974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بخش اصلی مطالعات رسانه ای مخاطب محور در دهه 1370 شمسی با اتکا به نظریه استفاده و خشنودی شکل گرفته است. این در حالی است که با شکل گیری رشته مطالعات فرهنگی در دانشکده های علوم اجتماعی در ایران  و همچنین آشنایی با رویکردهای  مطالعاتی  برخی اندیشمندان  این رشته در غرب که به مطالعات رسانه ای روی اورده اند شاهد استتقبال  چشم گیر  از </a:t>
            </a:r>
            <a:r>
              <a:rPr lang="fa-IR" smtClean="0">
                <a:solidFill>
                  <a:srgbClr val="FF0000"/>
                </a:solidFill>
                <a:cs typeface="B Zar" panose="00000400000000000000" pitchFamily="2" charset="-78"/>
              </a:rPr>
              <a:t>رویکرد های این رشته در مطالعات رسانه </a:t>
            </a:r>
            <a:r>
              <a:rPr lang="fa-IR" smtClean="0">
                <a:cs typeface="B Zar" panose="00000400000000000000" pitchFamily="2" charset="-78"/>
              </a:rPr>
              <a:t>که بیشتر جانب مخاطب را می گیرند. </a:t>
            </a:r>
            <a:endParaRPr lang="fa-IR">
              <a:cs typeface="B Zar" panose="00000400000000000000" pitchFamily="2" charset="-78"/>
            </a:endParaRPr>
          </a:p>
        </p:txBody>
      </p:sp>
    </p:spTree>
    <p:extLst>
      <p:ext uri="{BB962C8B-B14F-4D97-AF65-F5344CB8AC3E}">
        <p14:creationId xmlns:p14="http://schemas.microsoft.com/office/powerpoint/2010/main" val="375889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تحقیق دیوید مورلی با عنوان مخاطبان برامه تلویزیونی نیلسین ویاد (1980) و دوروتی  هابسون (1982) با عنوان </a:t>
            </a:r>
            <a:r>
              <a:rPr lang="fa-IR" smtClean="0">
                <a:solidFill>
                  <a:srgbClr val="FF0000"/>
                </a:solidFill>
                <a:cs typeface="B Zar" panose="00000400000000000000" pitchFamily="2" charset="-78"/>
              </a:rPr>
              <a:t>چهار </a:t>
            </a:r>
            <a:r>
              <a:rPr lang="fa-IR" smtClean="0">
                <a:solidFill>
                  <a:srgbClr val="FF0000"/>
                </a:solidFill>
                <a:cs typeface="B Zar" panose="00000400000000000000" pitchFamily="2" charset="-78"/>
              </a:rPr>
              <a:t>راه درام سریال  های آبکی </a:t>
            </a:r>
            <a:r>
              <a:rPr lang="fa-IR" smtClean="0">
                <a:cs typeface="B Zar" panose="00000400000000000000" pitchFamily="2" charset="-78"/>
              </a:rPr>
              <a:t>که در مورد سریال تلویزیون چهار راه بود. از اولین کارهای تجربی  بودند که مدل هال را تیید کردند. تحقیقات در مطالعات فرهنگی جهانی همچنان در پیچیدگی های فهم مخاطب و شرایط تاثیر گذار، محدود کننده یا تسهیل شده مبتنی است. در ایران نیز تحقیقات در دهه هشتاد با </a:t>
            </a:r>
            <a:r>
              <a:rPr lang="fa-IR" smtClean="0">
                <a:cs typeface="B Zar" panose="00000400000000000000" pitchFamily="2" charset="-78"/>
              </a:rPr>
              <a:t>تبعیت </a:t>
            </a:r>
            <a:r>
              <a:rPr lang="fa-IR" smtClean="0">
                <a:cs typeface="B Zar" panose="00000400000000000000" pitchFamily="2" charset="-78"/>
              </a:rPr>
              <a:t>از مدل هال کار خود را به پیش بردند و تلاش کردند سویه های مختلف همراهی و مخالفت با  متن را نشان دهند.</a:t>
            </a:r>
            <a:endParaRPr lang="fa-IR">
              <a:cs typeface="B Zar" panose="00000400000000000000" pitchFamily="2" charset="-78"/>
            </a:endParaRPr>
          </a:p>
        </p:txBody>
      </p:sp>
    </p:spTree>
    <p:extLst>
      <p:ext uri="{BB962C8B-B14F-4D97-AF65-F5344CB8AC3E}">
        <p14:creationId xmlns:p14="http://schemas.microsoft.com/office/powerpoint/2010/main" val="301429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دانشجویان در مطالعات خوانش رسانه ای غالبا با </a:t>
            </a:r>
            <a:r>
              <a:rPr lang="fa-IR" sz="4000" smtClean="0">
                <a:solidFill>
                  <a:srgbClr val="FF0000"/>
                </a:solidFill>
                <a:cs typeface="B Zar" panose="00000400000000000000" pitchFamily="2" charset="-78"/>
              </a:rPr>
              <a:t>دو</a:t>
            </a:r>
            <a:r>
              <a:rPr lang="fa-IR" smtClean="0">
                <a:cs typeface="B Zar" panose="00000400000000000000" pitchFamily="2" charset="-78"/>
              </a:rPr>
              <a:t> پرسش اصلی کار خود را آغاز می کنند: </a:t>
            </a:r>
          </a:p>
          <a:p>
            <a:r>
              <a:rPr lang="fa-IR" smtClean="0">
                <a:cs typeface="B Zar" panose="00000400000000000000" pitchFamily="2" charset="-78"/>
              </a:rPr>
              <a:t>1- آیا زنان، مردان  و به طور کلی  افراد مورد مطالعه به صورت منفعلانه نخست تاثیر مستقیم برنامه های رسانه ها هستند. یا این که این برنامه ها را متناسب با هویت گفتمانی شان و دغدغه های برامده از آن رمزگشایی می کنند؟ </a:t>
            </a:r>
          </a:p>
          <a:p>
            <a:r>
              <a:rPr lang="fa-IR" smtClean="0">
                <a:cs typeface="B Zar" panose="00000400000000000000" pitchFamily="2" charset="-78"/>
              </a:rPr>
              <a:t>2- عواملی مانند سن و تحصیلات  اشتغال و تاهل چه تاثیری بر نوع دریافت  خاطبان از برنامه های رسانه ها دارد؟ </a:t>
            </a:r>
            <a:endParaRPr lang="fa-IR">
              <a:cs typeface="B Zar" panose="00000400000000000000" pitchFamily="2" charset="-78"/>
            </a:endParaRPr>
          </a:p>
        </p:txBody>
      </p:sp>
    </p:spTree>
    <p:extLst>
      <p:ext uri="{BB962C8B-B14F-4D97-AF65-F5344CB8AC3E}">
        <p14:creationId xmlns:p14="http://schemas.microsoft.com/office/powerpoint/2010/main" val="317188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نمونه های یاز سوالات را می توان در  زیر مشاهد </a:t>
            </a:r>
            <a:r>
              <a:rPr lang="fa-IR" smtClean="0">
                <a:cs typeface="B Zar" panose="00000400000000000000" pitchFamily="2" charset="-78"/>
              </a:rPr>
              <a:t>کرد:</a:t>
            </a:r>
            <a:endParaRPr lang="fa-IR" smtClean="0">
              <a:cs typeface="B Zar" panose="00000400000000000000" pitchFamily="2" charset="-78"/>
            </a:endParaRPr>
          </a:p>
          <a:p>
            <a:r>
              <a:rPr lang="fa-IR" smtClean="0">
                <a:cs typeface="B Zar" panose="00000400000000000000" pitchFamily="2" charset="-78"/>
              </a:rPr>
              <a:t>«مخاطبان این تبلیغات چه معنایی از ان دریافت می کنند و چه معنایی به زندگی خویش می بخشد؟ </a:t>
            </a:r>
          </a:p>
          <a:p>
            <a:r>
              <a:rPr lang="fa-IR" smtClean="0">
                <a:cs typeface="B Zar" panose="00000400000000000000" pitchFamily="2" charset="-78"/>
              </a:rPr>
              <a:t>جنسیت، سن، سطح تحصیلات و طبه اجتماعی مخاطبان چه تاثیری بر نوع دریافت  و استفاده آنها از این تبلیغات دارد؟ </a:t>
            </a:r>
          </a:p>
          <a:p>
            <a:r>
              <a:rPr lang="fa-IR" smtClean="0">
                <a:cs typeface="B Zar" panose="00000400000000000000" pitchFamily="2" charset="-78"/>
              </a:rPr>
              <a:t>بین شیوه های رمزگشایی مخطابان ایرانی از این فیلم و ویژگی های فردی  و اجتماعی آنها (شغل و در آمد و ...) چه ارتباطی وجود دارد؟ </a:t>
            </a:r>
          </a:p>
          <a:p>
            <a:r>
              <a:rPr lang="fa-IR" smtClean="0">
                <a:cs typeface="B Zar" panose="00000400000000000000" pitchFamily="2" charset="-78"/>
              </a:rPr>
              <a:t>«مخاطبان مختلف جانباز در ایران چه نوع تفسیر هایی از این نوع فیلم ها دارند ؟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19637" y="282575"/>
            <a:ext cx="2962275" cy="1543050"/>
          </a:xfrm>
          <a:prstGeom prst="rect">
            <a:avLst/>
          </a:prstGeom>
        </p:spPr>
      </p:pic>
    </p:spTree>
    <p:extLst>
      <p:ext uri="{BB962C8B-B14F-4D97-AF65-F5344CB8AC3E}">
        <p14:creationId xmlns:p14="http://schemas.microsoft.com/office/powerpoint/2010/main" val="394658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buNone/>
            </a:pPr>
            <a:r>
              <a:rPr lang="fa-IR" smtClean="0">
                <a:cs typeface="B Zar" panose="00000400000000000000" pitchFamily="2" charset="-78"/>
              </a:rPr>
              <a:t>در بخش اصلی تحقیقات (86 درصد) تلویزیون و سینما و شبکه های  ماهواره ای مورد تحقیقات قرار گرفته اند. به طور کلی استقبال از مطالعه سینما در میان سایر رسانه ها در علوم اجتماعی همواره شاخص و قابل تامل بوده است. </a:t>
            </a:r>
          </a:p>
          <a:p>
            <a:pPr marL="0" indent="0">
              <a:buNone/>
            </a:pP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65481" y="4001294"/>
            <a:ext cx="2914650" cy="1571625"/>
          </a:xfrm>
          <a:prstGeom prst="rect">
            <a:avLst/>
          </a:prstGeom>
        </p:spPr>
      </p:pic>
    </p:spTree>
    <p:extLst>
      <p:ext uri="{BB962C8B-B14F-4D97-AF65-F5344CB8AC3E}">
        <p14:creationId xmlns:p14="http://schemas.microsoft.com/office/powerpoint/2010/main" val="346934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اشکال متعدد خوانش در ایران</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تحقیقات  انجام شده ما را به انواع متعددی از مخاطبان می رساند. با این حال در تحقیقات انجام شده با کم رنگ شدن یا افول مخاطب منفعل مواجه ایم و عمده تحقیقات تمایل داشته اند که نشان دهند  مخاطبان بیشتر فعال  و مقاومت جو هستند. در این جا به طور کلی با </a:t>
            </a:r>
            <a:r>
              <a:rPr lang="fa-IR" smtClean="0">
                <a:solidFill>
                  <a:srgbClr val="FF0000"/>
                </a:solidFill>
                <a:cs typeface="B Zar" panose="00000400000000000000" pitchFamily="2" charset="-78"/>
              </a:rPr>
              <a:t>چهار دسته </a:t>
            </a:r>
            <a:r>
              <a:rPr lang="fa-IR" smtClean="0">
                <a:cs typeface="B Zar" panose="00000400000000000000" pitchFamily="2" charset="-78"/>
              </a:rPr>
              <a:t>از مخطاطبان مواجه بودیم. </a:t>
            </a:r>
          </a:p>
          <a:p>
            <a:pPr algn="just"/>
            <a:endParaRPr lang="fa-IR">
              <a:cs typeface="B Zar" panose="00000400000000000000" pitchFamily="2" charset="-78"/>
            </a:endParaRPr>
          </a:p>
        </p:txBody>
      </p:sp>
    </p:spTree>
    <p:extLst>
      <p:ext uri="{BB962C8B-B14F-4D97-AF65-F5344CB8AC3E}">
        <p14:creationId xmlns:p14="http://schemas.microsoft.com/office/powerpoint/2010/main" val="3059455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الف- مخاطان منفعل و سلطه پذیر: </a:t>
            </a:r>
            <a:r>
              <a:rPr lang="fa-IR" smtClean="0">
                <a:cs typeface="B Zar" panose="00000400000000000000" pitchFamily="2" charset="-78"/>
              </a:rPr>
              <a:t>مخاطبان منفعل در نتحقیقات ایرانی چه کسانی هستند؟ چه ویژگی هایی دارند؟ نتایج تحقیقات نشان می دهد که در موارد انگشت شماری تلویحا از زنان  طبقات اجتماعی پاین فاقد تحصیلات دانشگاهی  و معمول خانه دار به عنوان کسانی یاد شده است که معمولا در برابر پذیرش کیفیت سوژه ها و شخصیت های نمایش داده  شده در محصولا رسانه ای مقاومت کمتری  از خود نشان می دهند. در مورد این دسته از مخطابان پیام های رسانه ای نقش تقویت کننده درند. </a:t>
            </a:r>
          </a:p>
          <a:p>
            <a:endParaRPr lang="fa-IR">
              <a:cs typeface="B Zar" panose="00000400000000000000" pitchFamily="2" charset="-78"/>
            </a:endParaRPr>
          </a:p>
        </p:txBody>
      </p:sp>
      <p:sp>
        <p:nvSpPr>
          <p:cNvPr id="4" name="Rectangle 3"/>
          <p:cNvSpPr/>
          <p:nvPr/>
        </p:nvSpPr>
        <p:spPr>
          <a:xfrm>
            <a:off x="1335591" y="5253633"/>
            <a:ext cx="4259500"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rPr>
              <a:t>نقش تقویت کننده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021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مخاطبان منفعل </a:t>
            </a:r>
            <a:r>
              <a:rPr lang="fa-IR" smtClean="0">
                <a:cs typeface="B Zar" panose="00000400000000000000" pitchFamily="2" charset="-78"/>
              </a:rPr>
              <a:t>از میان طبقات  پایین تر و تحصیلات کمتر با دسترسی کمتر به گفتمان های متعدد و شرکت  بیشتر در اجتماعت دینی (و شکل دین داری) یافت میشدند و در نمونه دوم گروه هایی که با متون رسانه ای همدلی بیشتر و در نتیجه مناقشه کمتری داشته اند، بیشتر در میان زنان یافت شدند تا مردان. </a:t>
            </a:r>
          </a:p>
          <a:p>
            <a:pPr algn="just"/>
            <a:r>
              <a:rPr lang="fa-IR" smtClean="0">
                <a:cs typeface="B Zar" panose="00000400000000000000" pitchFamily="2" charset="-78"/>
              </a:rPr>
              <a:t>به نظر می رسد با توجه به کم بودن تحقیقات در این بخش ما به تحقیقات بیشتری نیاز داریم تا خوانش انفعالی را به مسئله جنسیت  و شکل دین داری نسبت دهیم. از سویی دیگر، عنوان «خوانش انفعای ماقشه آمیز  به نظر می رسدف چرا که مخاطبان  که رمزگشایی مسانی با رمزگذار دارند، فعالانه و آگاهانه و وفادارانه این رمزگشایی را انجام می دهند</a:t>
            </a:r>
            <a:endParaRPr lang="fa-IR">
              <a:cs typeface="B Zar" panose="00000400000000000000" pitchFamily="2" charset="-78"/>
            </a:endParaRPr>
          </a:p>
        </p:txBody>
      </p:sp>
      <p:sp>
        <p:nvSpPr>
          <p:cNvPr id="4" name="Explosion 1 3"/>
          <p:cNvSpPr/>
          <p:nvPr/>
        </p:nvSpPr>
        <p:spPr>
          <a:xfrm>
            <a:off x="4766603" y="5416061"/>
            <a:ext cx="2658794" cy="1301262"/>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رمزگشایی</a:t>
            </a:r>
          </a:p>
        </p:txBody>
      </p:sp>
    </p:spTree>
    <p:extLst>
      <p:ext uri="{BB962C8B-B14F-4D97-AF65-F5344CB8AC3E}">
        <p14:creationId xmlns:p14="http://schemas.microsoft.com/office/powerpoint/2010/main" val="251330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solidFill>
                  <a:srgbClr val="FF0000"/>
                </a:solidFill>
                <a:cs typeface="B Zar" panose="00000400000000000000" pitchFamily="2" charset="-78"/>
              </a:rPr>
              <a:t>ب)مخاطبان مباحثه گر</a:t>
            </a:r>
            <a:r>
              <a:rPr lang="fa-IR" smtClean="0">
                <a:cs typeface="B Zar" panose="00000400000000000000" pitchFamily="2" charset="-78"/>
              </a:rPr>
              <a:t>: کسانی که اهل گفت و گو و مباحثه با متن هستند و به عللی چون برخورداری از تحصیلات دانشگاهی، دسترسی به سایر رسانه ها و در نتیجه گفتمان های رقیب، رویکردی متفاوت از دسته اول به متن ایجاد می کنند، در واقع به برخی عناصر متن ایمان می اورند و به برخی کافر می شوند. این شکل دوم در الگوی هال به کرات در تحقیقات ایرانی استفاده و تایید شده است.</a:t>
            </a:r>
          </a:p>
          <a:p>
            <a:pPr marL="0" indent="0" algn="just">
              <a:buNone/>
            </a:pPr>
            <a:endParaRPr lang="fa-IR">
              <a:cs typeface="B Zar" panose="00000400000000000000" pitchFamily="2" charset="-78"/>
            </a:endParaRPr>
          </a:p>
        </p:txBody>
      </p:sp>
      <p:sp>
        <p:nvSpPr>
          <p:cNvPr id="4" name="Flowchart: Decision 3"/>
          <p:cNvSpPr/>
          <p:nvPr/>
        </p:nvSpPr>
        <p:spPr>
          <a:xfrm>
            <a:off x="4879144" y="4642339"/>
            <a:ext cx="2433711" cy="1041009"/>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الگوی هال</a:t>
            </a:r>
          </a:p>
        </p:txBody>
      </p:sp>
    </p:spTree>
    <p:extLst>
      <p:ext uri="{BB962C8B-B14F-4D97-AF65-F5344CB8AC3E}">
        <p14:creationId xmlns:p14="http://schemas.microsoft.com/office/powerpoint/2010/main" val="18118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مقاله </a:t>
            </a:r>
            <a:r>
              <a:rPr lang="fa-IR" smtClean="0">
                <a:cs typeface="B Zar" panose="00000400000000000000" pitchFamily="2" charset="-78"/>
              </a:rPr>
              <a:t>حاضر مطالعه ای سات بر روی تحقیقات انجام شده در دپارتمان های مطالعات فرهنگی در ایران  (پایان نامه ها و تحقیقات پژوهشگران) و مقالات  در مجله علمی –پژوهشی در حوزه مطالعت فرهنگی (تحقیقات  فرهنگی و مطالعات فرهنگی و ارتبطات) پرسش های اصلی  ای که مقاله حول آنها سامان گرفته است </a:t>
            </a:r>
            <a:r>
              <a:rPr lang="fa-IR" smtClean="0">
                <a:cs typeface="B Zar" panose="00000400000000000000" pitchFamily="2" charset="-78"/>
              </a:rPr>
              <a:t>عبارتند </a:t>
            </a:r>
            <a:r>
              <a:rPr lang="fa-IR" smtClean="0">
                <a:cs typeface="B Zar" panose="00000400000000000000" pitchFamily="2" charset="-78"/>
              </a:rPr>
              <a:t>از این که مطالعات فرهنگی در ایران  چگونه به شرایط و امکان خوانش را به تصور کشیده </a:t>
            </a:r>
            <a:r>
              <a:rPr lang="fa-IR" smtClean="0">
                <a:cs typeface="B Zar" panose="00000400000000000000" pitchFamily="2" charset="-78"/>
              </a:rPr>
              <a:t>است</a:t>
            </a:r>
            <a:r>
              <a:rPr lang="fa-IR" smtClean="0">
                <a:cs typeface="B Zar" panose="00000400000000000000" pitchFamily="2" charset="-78"/>
              </a:rPr>
              <a:t>؟ آیا می توان  گونه شناس ای از انواع قرائت کندگان زا متن در ایران به دست داد؟ به طور خا  این پرسش برای ما اهمیت درد که چه درکی از مخاطب در </a:t>
            </a:r>
            <a:r>
              <a:rPr lang="fa-IR" smtClean="0">
                <a:cs typeface="B Zar" panose="00000400000000000000" pitchFamily="2" charset="-78"/>
              </a:rPr>
              <a:t>مطالعات </a:t>
            </a:r>
            <a:r>
              <a:rPr lang="fa-IR" smtClean="0">
                <a:cs typeface="B Zar" panose="00000400000000000000" pitchFamily="2" charset="-78"/>
              </a:rPr>
              <a:t>فرهنگی  ایرانی وجود دارد؟ و در </a:t>
            </a:r>
            <a:r>
              <a:rPr lang="fa-IR" smtClean="0">
                <a:cs typeface="B Zar" panose="00000400000000000000" pitchFamily="2" charset="-78"/>
              </a:rPr>
              <a:t>نهایت </a:t>
            </a:r>
            <a:r>
              <a:rPr lang="fa-IR" smtClean="0">
                <a:cs typeface="B Zar" panose="00000400000000000000" pitchFamily="2" charset="-78"/>
              </a:rPr>
              <a:t>هدف فهم محدودیت های تحقیقات مبتنی بر خوانش در ایران است.</a:t>
            </a:r>
            <a:endParaRPr lang="fa-IR">
              <a:cs typeface="B Zar" panose="00000400000000000000" pitchFamily="2" charset="-78"/>
            </a:endParaRPr>
          </a:p>
        </p:txBody>
      </p:sp>
      <p:sp>
        <p:nvSpPr>
          <p:cNvPr id="4" name="Flowchart: Decision 3"/>
          <p:cNvSpPr/>
          <p:nvPr/>
        </p:nvSpPr>
        <p:spPr>
          <a:xfrm>
            <a:off x="4393808" y="5299026"/>
            <a:ext cx="3638844" cy="1397196"/>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مخاطب در مطالعات فرهنگی</a:t>
            </a:r>
          </a:p>
        </p:txBody>
      </p:sp>
    </p:spTree>
    <p:extLst>
      <p:ext uri="{BB962C8B-B14F-4D97-AF65-F5344CB8AC3E}">
        <p14:creationId xmlns:p14="http://schemas.microsoft.com/office/powerpoint/2010/main" val="141897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ج- مخاطبان فعال و سوژه مقاومت</a:t>
            </a:r>
            <a:r>
              <a:rPr lang="fa-IR" smtClean="0">
                <a:cs typeface="B Zar" panose="00000400000000000000" pitchFamily="2" charset="-78"/>
              </a:rPr>
              <a:t>: این مخاطبان کساین هستند ک از تحصیلات و دسترسی رسانه ای بیشتری نسبت به سایر مخطابان برخوردارند. بررسی بخش  تیجه گیری آثار مطالعه شده این ادعا را به شکل معناداری تایید می  کند که مردان در جایگاه مقاومت در برابر معنای تولید شده قرار می گیرند. همچنین کسانی که از نوعی تجربه یا همزیستی با ومضوع مورد بازنمایی برخوردار هستند، مانند </a:t>
            </a:r>
            <a:r>
              <a:rPr lang="fa-IR" smtClean="0">
                <a:solidFill>
                  <a:srgbClr val="00B050"/>
                </a:solidFill>
                <a:cs typeface="B Zar" panose="00000400000000000000" pitchFamily="2" charset="-78"/>
              </a:rPr>
              <a:t>جانبازان جنگ و گروه های قومی اقلیت</a:t>
            </a:r>
            <a:r>
              <a:rPr lang="fa-IR" smtClean="0">
                <a:cs typeface="B Zar" panose="00000400000000000000" pitchFamily="2" charset="-78"/>
              </a:rPr>
              <a:t>، به این دلیل که شرایط را از نزدیک  تجربه کرده اند، خوانش متعارضی دارند. در مجموع  تعداد مخاطبانی که این شکل از خوانش  را دارند در این مطالعات در جایگاه نخست قرار دارد و میان این شکل  با دیگر صور خوانش، اختلاف معناداری دیده می شود. به عبارت یگر محققان و دانشجویان ترجیح داده اند که مخاطبان فعال و مقاومت در خوانش را در تحقیقات خود برجسته سازند</a:t>
            </a:r>
          </a:p>
          <a:p>
            <a:pPr algn="just"/>
            <a:endParaRPr lang="fa-IR">
              <a:cs typeface="B Zar" panose="00000400000000000000" pitchFamily="2" charset="-78"/>
            </a:endParaRPr>
          </a:p>
        </p:txBody>
      </p:sp>
    </p:spTree>
    <p:extLst>
      <p:ext uri="{BB962C8B-B14F-4D97-AF65-F5344CB8AC3E}">
        <p14:creationId xmlns:p14="http://schemas.microsoft.com/office/powerpoint/2010/main" val="200539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291840" y="1825625"/>
            <a:ext cx="8061960" cy="4351338"/>
          </a:xfrm>
        </p:spPr>
        <p:txBody>
          <a:bodyPr>
            <a:normAutofit/>
          </a:bodyPr>
          <a:lstStyle/>
          <a:p>
            <a:pPr algn="just"/>
            <a:r>
              <a:rPr lang="fa-IR" smtClean="0">
                <a:cs typeface="B Zar" panose="00000400000000000000" pitchFamily="2" charset="-78"/>
              </a:rPr>
              <a:t>آگاهی مخاطب از عملرد رسانه ها، دسترسی های گفتمانی وی و  تجربه اجتماعی فرهنگی وی در زندگی روزمره بیش از سایر عوامل در خوانش مقاومت  مخاطب از محتوای فیلم های ضد اسلام هالیوود تاثیر گذار بوده سات و تبلیغات روانی موجود در فیلم های هالیوودی نتوانسته به صورت عاملی قدرتمد و قابل اطمینان حس اسلام گریزی  را در میان مخاطبان رواج دهد. </a:t>
            </a:r>
          </a:p>
          <a:p>
            <a:pPr algn="just"/>
            <a:r>
              <a:rPr lang="fa-IR" smtClean="0">
                <a:cs typeface="B Zar" panose="00000400000000000000" pitchFamily="2" charset="-78"/>
              </a:rPr>
              <a:t>هالیوود منبع معتبر و قدرتمندی برای شناخت امریکایی ها از مسلمانان به شمار نمی رود و بخش عمده ای زا مخاطبان قابلیت واقع نمایی زیادی برای هالیوود  و بازنمایی هایش قایل نیستند. چون که آن را نشئت گرفته از سیاست های آشکار و پنانی می دانند که برمحتوای فیلم ها حاکی است.</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40262" y="2909593"/>
            <a:ext cx="2705100" cy="1685925"/>
          </a:xfrm>
          <a:prstGeom prst="rect">
            <a:avLst/>
          </a:prstGeom>
        </p:spPr>
      </p:pic>
    </p:spTree>
    <p:extLst>
      <p:ext uri="{BB962C8B-B14F-4D97-AF65-F5344CB8AC3E}">
        <p14:creationId xmlns:p14="http://schemas.microsoft.com/office/powerpoint/2010/main" val="291556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solidFill>
                  <a:srgbClr val="FF0000"/>
                </a:solidFill>
                <a:cs typeface="B Zar" panose="00000400000000000000" pitchFamily="2" charset="-78"/>
              </a:rPr>
              <a:t>د)مخاطبان لذت طلب</a:t>
            </a:r>
            <a:r>
              <a:rPr lang="fa-IR" smtClean="0">
                <a:cs typeface="B Zar" panose="00000400000000000000" pitchFamily="2" charset="-78"/>
              </a:rPr>
              <a:t>: بیشتر  مخاطب سریل های تلویزیونی به ویژه سریال های خانوادگی، زنان هستند و برنام سازان تلویزیونی غالبا در مرحله مخاطب سنجی و ارزیابی باز خوردهای حاصل  و دریافت پیام توسط مخاطبان مبنای کار خود را بر جلب  توجه زنان قرار داده و به ویژه این کار  را از طریق تهیه سریال های خانوادگی انجام می هند. جواب سوال دلیل جذابیت  این ژانرها برای دختران تاثیر سریال های تلویزیون بر فهم دختران جوان از مقولاتی مانند خانواده، عشق و ... نتایج متنوعی به دست داد. اغلب منکر تاثیر این سرال ها بودند  اما در جریان مصاحبه بر هم ذات پنداری با شخصیت های این سریال ها  اشاره داشتند. </a:t>
            </a:r>
            <a:endParaRPr lang="fa-IR">
              <a:cs typeface="B Zar" panose="00000400000000000000" pitchFamily="2" charset="-78"/>
            </a:endParaRPr>
          </a:p>
        </p:txBody>
      </p:sp>
      <p:sp>
        <p:nvSpPr>
          <p:cNvPr id="4" name="Explosion 1 3"/>
          <p:cNvSpPr/>
          <p:nvPr/>
        </p:nvSpPr>
        <p:spPr>
          <a:xfrm>
            <a:off x="4220308" y="4754880"/>
            <a:ext cx="4178104" cy="1800665"/>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دلیل جذابیت  این ژانرها برای دختران</a:t>
            </a:r>
          </a:p>
        </p:txBody>
      </p:sp>
    </p:spTree>
    <p:extLst>
      <p:ext uri="{BB962C8B-B14F-4D97-AF65-F5344CB8AC3E}">
        <p14:creationId xmlns:p14="http://schemas.microsoft.com/office/powerpoint/2010/main" val="60493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کلیشه مخاطب منفعل برای سال ها در مطالعات ارتباطی مسلط بوده است. در ایران  نیز تاثیر قدرتمند رسانه ها تا دهه 70 ئ گرایش غالب بوده است. در دو دهه اخیر کلیشه جدیدی مطرح شده است که محققان جدید از آن با عنوان مخاطب فعال یاد می کنند. در واقع کلیشه مخاطب  فعال  جای کلیشه مخاطب منفعل را گرفته است. </a:t>
            </a:r>
            <a:r>
              <a:rPr lang="fa-IR" smtClean="0">
                <a:solidFill>
                  <a:srgbClr val="FF0000"/>
                </a:solidFill>
                <a:cs typeface="B Zar" panose="00000400000000000000" pitchFamily="2" charset="-78"/>
              </a:rPr>
              <a:t>این کلیشه جدید بر خلاف شکل منفعل ان اساسا نقش و قدرت چندانی برای رسانه ها و ایدئولوژی قایل نمی شود </a:t>
            </a:r>
            <a:r>
              <a:rPr lang="fa-IR" smtClean="0">
                <a:cs typeface="B Zar" panose="00000400000000000000" pitchFamily="2" charset="-78"/>
              </a:rPr>
              <a:t>و به هر شکل  خیال می شود که مخاطب از مبارزه  میان متن و رمزهای ان سربلند بیرون می آید. </a:t>
            </a:r>
            <a:endParaRPr lang="fa-IR">
              <a:cs typeface="B Zar" panose="00000400000000000000" pitchFamily="2" charset="-78"/>
            </a:endParaRPr>
          </a:p>
        </p:txBody>
      </p:sp>
      <p:sp>
        <p:nvSpPr>
          <p:cNvPr id="4" name="Flowchart: Process 3"/>
          <p:cNvSpPr/>
          <p:nvPr/>
        </p:nvSpPr>
        <p:spPr>
          <a:xfrm>
            <a:off x="838200" y="4960743"/>
            <a:ext cx="2402009" cy="100455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کلیشه مخاطب منفعل</a:t>
            </a:r>
          </a:p>
        </p:txBody>
      </p:sp>
      <p:pic>
        <p:nvPicPr>
          <p:cNvPr id="5" name="Picture 4"/>
          <p:cNvPicPr>
            <a:picLocks noChangeAspect="1"/>
          </p:cNvPicPr>
          <p:nvPr/>
        </p:nvPicPr>
        <p:blipFill>
          <a:blip r:embed="rId2"/>
          <a:stretch>
            <a:fillRect/>
          </a:stretch>
        </p:blipFill>
        <p:spPr>
          <a:xfrm>
            <a:off x="4614203" y="4207009"/>
            <a:ext cx="6528582" cy="2512020"/>
          </a:xfrm>
          <a:prstGeom prst="rect">
            <a:avLst/>
          </a:prstGeom>
        </p:spPr>
      </p:pic>
    </p:spTree>
    <p:extLst>
      <p:ext uri="{BB962C8B-B14F-4D97-AF65-F5344CB8AC3E}">
        <p14:creationId xmlns:p14="http://schemas.microsoft.com/office/powerpoint/2010/main" val="3265521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یک سو به اشتباه این گونه تصور شده است که کار مطالعات فرهنگی تنها نشان دادن وجود مقاومت در بین مصرف کنندگان است. در حالی که باید توجه داشت که مفهوم ایدئولوِژی، هژمونی وسرکوب به اندازه مفهوم مقاومت اهمیت دارند. به این معنا که اگر نشان داده شود  که ایدئولوژی درون متن تاثیر خود را بر مخاطب با ویژگی های مشخص گذاشته است به اندازه نشان دادن مقاومت اهمیت دارد. بنابراین در بدو امر غفلت از قدرت و قوت ایدئولوژی مهم ترین نقطه ضعف این نوع مطالعات به شمار می آید. </a:t>
            </a:r>
            <a:endParaRPr lang="fa-IR">
              <a:cs typeface="B Zar" panose="00000400000000000000" pitchFamily="2" charset="-78"/>
            </a:endParaRPr>
          </a:p>
        </p:txBody>
      </p:sp>
      <p:sp>
        <p:nvSpPr>
          <p:cNvPr id="4" name="Rectangle 3"/>
          <p:cNvSpPr/>
          <p:nvPr/>
        </p:nvSpPr>
        <p:spPr>
          <a:xfrm>
            <a:off x="1263551" y="5015076"/>
            <a:ext cx="5131534" cy="923330"/>
          </a:xfrm>
          <a:prstGeom prst="rect">
            <a:avLst/>
          </a:prstGeom>
          <a:noFill/>
        </p:spPr>
        <p:txBody>
          <a:bodyPr wrap="none" lIns="91440" tIns="45720" rIns="91440" bIns="45720">
            <a:spAutoFit/>
          </a:bodyPr>
          <a:lstStyle/>
          <a:p>
            <a:pPr algn="ct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ایدئولوژی درون متن </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29088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همه برخی محققان ایرانی شکل دیگری از سوژه و مخاطب را شناسایی کرده اند که به جای تاکید  بر مخالفت یا گفت و گو بر مفهوم لذت  انگشت می گذارند.سوژه لذت طلب مخاطبی است که زندگی خود را با متن دلن شنین تر می کند و چندان با رمزها و کد های نفهته  درگیر نمی شود و نوعی  بی اعتنایی اختیار می کند. مخاطب بی اعتنا اساس رمزگان ها را نمی گشاید تا در آن جذب یا با آن مخالفت ورزد. بلکه بر عکس رمزگان های دیگری از متن که ارتباط مستقیمی با رمزگانئ مسلط ندارند، مورد توجه او قرار می گیرند</a:t>
            </a:r>
            <a:r>
              <a:rPr lang="fa-IR" smtClean="0"/>
              <a:t>. </a:t>
            </a:r>
            <a:endParaRPr lang="fa-IR"/>
          </a:p>
        </p:txBody>
      </p:sp>
      <p:sp>
        <p:nvSpPr>
          <p:cNvPr id="4" name="Flowchart: Decision 3"/>
          <p:cNvSpPr/>
          <p:nvPr/>
        </p:nvSpPr>
        <p:spPr>
          <a:xfrm>
            <a:off x="1195754" y="5121886"/>
            <a:ext cx="2419643" cy="1055077"/>
          </a:xfrm>
          <a:prstGeom prst="flowChartDecisi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بی اعتنایی</a:t>
            </a:r>
            <a:endParaRPr lang="fa-IR" sz="2400">
              <a:solidFill>
                <a:srgbClr val="FF0000"/>
              </a:solidFill>
            </a:endParaRPr>
          </a:p>
        </p:txBody>
      </p:sp>
      <p:pic>
        <p:nvPicPr>
          <p:cNvPr id="5" name="Picture 4"/>
          <p:cNvPicPr>
            <a:picLocks noChangeAspect="1"/>
          </p:cNvPicPr>
          <p:nvPr/>
        </p:nvPicPr>
        <p:blipFill>
          <a:blip r:embed="rId2"/>
          <a:stretch>
            <a:fillRect/>
          </a:stretch>
        </p:blipFill>
        <p:spPr>
          <a:xfrm>
            <a:off x="6967244" y="4404075"/>
            <a:ext cx="3063021" cy="2140699"/>
          </a:xfrm>
          <a:prstGeom prst="rect">
            <a:avLst/>
          </a:prstGeom>
        </p:spPr>
      </p:pic>
    </p:spTree>
    <p:extLst>
      <p:ext uri="{BB962C8B-B14F-4D97-AF65-F5344CB8AC3E}">
        <p14:creationId xmlns:p14="http://schemas.microsoft.com/office/powerpoint/2010/main" val="2567985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همین طور که در تمامی این مطالعات که غالبا با تحقیق  بر روی مخاطبان تهرانی انجام شده اند همگنی جامعه اماری به وضوح مشخص است </a:t>
            </a:r>
            <a:r>
              <a:rPr lang="fa-IR" smtClean="0">
                <a:solidFill>
                  <a:srgbClr val="FF0000"/>
                </a:solidFill>
                <a:cs typeface="B Zar" panose="00000400000000000000" pitchFamily="2" charset="-78"/>
              </a:rPr>
              <a:t>جامعه اماری تحقیق </a:t>
            </a:r>
            <a:r>
              <a:rPr lang="fa-IR" smtClean="0">
                <a:cs typeface="B Zar" panose="00000400000000000000" pitchFamily="2" charset="-78"/>
              </a:rPr>
              <a:t>در این مطالعات </a:t>
            </a:r>
            <a:r>
              <a:rPr lang="fa-IR" smtClean="0">
                <a:solidFill>
                  <a:srgbClr val="FF0000"/>
                </a:solidFill>
                <a:cs typeface="B Zar" panose="00000400000000000000" pitchFamily="2" charset="-78"/>
              </a:rPr>
              <a:t>را قشر تحصیل کرده و طبقه متوسط</a:t>
            </a:r>
            <a:r>
              <a:rPr lang="fa-IR" smtClean="0">
                <a:cs typeface="B Zar" panose="00000400000000000000" pitchFamily="2" charset="-78"/>
              </a:rPr>
              <a:t> تشکیل می دهد که از دسترسی رسانه یا بالایی برخوردارند و معمولا از رسانه های خارجی نیز استفاده می کنند. این عامل  بر نوع دریافت  و خوانش مخاطبان از محتوای رسانه  ای تاثیر تعیین کننده ای دارد. این ادعا  در مطالعات مورد بررسی ما در این پژوهش حاضر نیز تایید شده است. همچنین در تمامی مطالعات عامل تحصیلات جنسیت و طبقه اقتصادی و اجتماعی به عنوان عوامل تعیین کننده مورد توجه بوده اند</a:t>
            </a:r>
            <a:endParaRPr lang="fa-IR">
              <a:cs typeface="B Zar" panose="00000400000000000000" pitchFamily="2" charset="-78"/>
            </a:endParaRPr>
          </a:p>
        </p:txBody>
      </p:sp>
      <p:sp>
        <p:nvSpPr>
          <p:cNvPr id="4" name="Flowchart: Alternate Process 3"/>
          <p:cNvSpPr/>
          <p:nvPr/>
        </p:nvSpPr>
        <p:spPr>
          <a:xfrm>
            <a:off x="6743114" y="4946087"/>
            <a:ext cx="3123028" cy="98598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تحصیلات جنسیت و طبقه اقتصادی و اجتماعی</a:t>
            </a:r>
          </a:p>
        </p:txBody>
      </p:sp>
      <p:pic>
        <p:nvPicPr>
          <p:cNvPr id="5" name="Picture 4"/>
          <p:cNvPicPr>
            <a:picLocks noChangeAspect="1"/>
          </p:cNvPicPr>
          <p:nvPr/>
        </p:nvPicPr>
        <p:blipFill>
          <a:blip r:embed="rId2"/>
          <a:stretch>
            <a:fillRect/>
          </a:stretch>
        </p:blipFill>
        <p:spPr>
          <a:xfrm>
            <a:off x="1785790" y="4376738"/>
            <a:ext cx="2543175" cy="1800225"/>
          </a:xfrm>
          <a:prstGeom prst="rect">
            <a:avLst/>
          </a:prstGeom>
        </p:spPr>
      </p:pic>
    </p:spTree>
    <p:extLst>
      <p:ext uri="{BB962C8B-B14F-4D97-AF65-F5344CB8AC3E}">
        <p14:creationId xmlns:p14="http://schemas.microsoft.com/office/powerpoint/2010/main" val="4016490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424112" y="1681162"/>
            <a:ext cx="7343775" cy="3495675"/>
          </a:xfrm>
          <a:prstGeom prst="rect">
            <a:avLst/>
          </a:prstGeom>
        </p:spPr>
      </p:pic>
    </p:spTree>
    <p:extLst>
      <p:ext uri="{BB962C8B-B14F-4D97-AF65-F5344CB8AC3E}">
        <p14:creationId xmlns:p14="http://schemas.microsoft.com/office/powerpoint/2010/main" val="166669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125207" y="1825625"/>
            <a:ext cx="5941586" cy="4351338"/>
          </a:xfrm>
          <a:prstGeom prst="rect">
            <a:avLst/>
          </a:prstGeom>
        </p:spPr>
      </p:pic>
    </p:spTree>
    <p:extLst>
      <p:ext uri="{BB962C8B-B14F-4D97-AF65-F5344CB8AC3E}">
        <p14:creationId xmlns:p14="http://schemas.microsoft.com/office/powerpoint/2010/main" val="2874765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728912" y="1851778"/>
            <a:ext cx="7419640" cy="3935453"/>
          </a:xfrm>
          <a:prstGeom prst="rect">
            <a:avLst/>
          </a:prstGeom>
        </p:spPr>
      </p:pic>
    </p:spTree>
    <p:extLst>
      <p:ext uri="{BB962C8B-B14F-4D97-AF65-F5344CB8AC3E}">
        <p14:creationId xmlns:p14="http://schemas.microsoft.com/office/powerpoint/2010/main" val="1863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نشان داده است که مطالعات فرهنگی در آموزش عال ایران، بیشتر نمایش داشته است از نوعی مخاطب فعال که مسترما مقاومت می کند سخن بگوید  و کمتر به عنصر  ایدئولوژی  و نقش قدرت در بر ساختن مخاطب  اشاره داشته است. در عین حال مخاطبی که مطالعات فرهنگی آموزش عالی ایران از آن پرده برداشته است. در عین حال مخاطبی  که مطالعات فرهنگی آموزش عالی ایران از آن پرده برداشته است. </a:t>
            </a:r>
            <a:r>
              <a:rPr lang="fa-IR" smtClean="0">
                <a:solidFill>
                  <a:srgbClr val="FF0000"/>
                </a:solidFill>
                <a:cs typeface="B Zar" panose="00000400000000000000" pitchFamily="2" charset="-78"/>
              </a:rPr>
              <a:t>سوژه طبقه  متوسط  </a:t>
            </a:r>
            <a:r>
              <a:rPr lang="fa-IR" smtClean="0">
                <a:solidFill>
                  <a:srgbClr val="FF0000"/>
                </a:solidFill>
                <a:cs typeface="B Zar" panose="00000400000000000000" pitchFamily="2" charset="-78"/>
              </a:rPr>
              <a:t>تهرانی </a:t>
            </a:r>
            <a:r>
              <a:rPr lang="fa-IR" smtClean="0">
                <a:cs typeface="B Zar" panose="00000400000000000000" pitchFamily="2" charset="-78"/>
              </a:rPr>
              <a:t>است که عمدتا  دارای سرمایه فرهنگی بالاست. شکل دیگری  از مخاطب  که اخیرا  تحقیقات از آن یاد کرده اند نه حول مقاومت  بلکه بیشتر حول لذت  معنا می شود. مخاطب لذت طلب اساسا از الگوی هال خارج می شود و الگوی متفاوتی از مواجهه  با متن را ابداع  می کند. </a:t>
            </a:r>
            <a:endParaRPr lang="fa-IR">
              <a:cs typeface="B Zar" panose="00000400000000000000" pitchFamily="2" charset="-78"/>
            </a:endParaRPr>
          </a:p>
        </p:txBody>
      </p:sp>
    </p:spTree>
    <p:extLst>
      <p:ext uri="{BB962C8B-B14F-4D97-AF65-F5344CB8AC3E}">
        <p14:creationId xmlns:p14="http://schemas.microsoft.com/office/powerpoint/2010/main" val="103160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94393" y="1415726"/>
            <a:ext cx="8003214" cy="4750225"/>
          </a:xfrm>
          <a:prstGeom prst="rect">
            <a:avLst/>
          </a:prstGeom>
        </p:spPr>
      </p:pic>
    </p:spTree>
    <p:extLst>
      <p:ext uri="{BB962C8B-B14F-4D97-AF65-F5344CB8AC3E}">
        <p14:creationId xmlns:p14="http://schemas.microsoft.com/office/powerpoint/2010/main" val="199062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کلید واژه:</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مخاطب فعال، مطالعات خوانش مقاومت، سوژه لذت طلب، مطالعات فرهنگی در ایران.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778473" y="4289546"/>
            <a:ext cx="3028950" cy="1514475"/>
          </a:xfrm>
          <a:prstGeom prst="rect">
            <a:avLst/>
          </a:prstGeom>
        </p:spPr>
      </p:pic>
    </p:spTree>
    <p:extLst>
      <p:ext uri="{BB962C8B-B14F-4D97-AF65-F5344CB8AC3E}">
        <p14:creationId xmlns:p14="http://schemas.microsoft.com/office/powerpoint/2010/main" val="284471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در سنت مطالعات فرهنگی، مخاطب دو ویژگی  مهم  دارد. اول این که تحلیل مخاطب از  پیام ها، خود به عنوان یک حمتوا در نظر گرتفه می شود و قابلیت تحلیل مجدد دارد و دوم این که مخاطب برای پژوهشگر در حکم نسخه دیگری از واقعیت به شمار می رود. خوانش نوعی درگیری با متن به منظور فهم یا خلق آن است. </a:t>
            </a:r>
          </a:p>
          <a:p>
            <a:r>
              <a:rPr lang="fa-IR" smtClean="0">
                <a:cs typeface="B Zar" panose="00000400000000000000" pitchFamily="2" charset="-78"/>
              </a:rPr>
              <a:t>شکل  اول خوانش را در بازگشایی ساده و صرف رمز ها می توان دید. چنین خوانشی نه کوششی است ژرف و نه قدمی است به جلو؛ بلکه بازگشت  یا قدم گذاشتن در مسیری است که از پیش نشانه گذار ی شده است. اما خوانش معنای  عمیق تری هم دارد، یعنی مجاهدت برای فهم عمیق تر، درکی نوآرانه، با خلقی جدید از موادی  که به نام متن در اختیار  ما گذشته شده است. از ان جا که </a:t>
            </a:r>
            <a:r>
              <a:rPr lang="fa-IR" smtClean="0">
                <a:solidFill>
                  <a:srgbClr val="FF0000"/>
                </a:solidFill>
                <a:cs typeface="B Zar" panose="00000400000000000000" pitchFamily="2" charset="-78"/>
              </a:rPr>
              <a:t>در مطالعت فرهنگی متن صامت دیده نمی شود</a:t>
            </a:r>
            <a:r>
              <a:rPr lang="fa-IR" smtClean="0">
                <a:cs typeface="B Zar" panose="00000400000000000000" pitchFamily="2" charset="-78"/>
              </a:rPr>
              <a:t>، ماجرای فهم پیچیده تر و جذاب تر هم می شود رابطه متن  با خواننده رابهط سوژه وار است تا ابژه وار؛ </a:t>
            </a:r>
            <a:endParaRPr lang="fa-IR">
              <a:cs typeface="B Zar" panose="00000400000000000000" pitchFamily="2" charset="-78"/>
            </a:endParaRPr>
          </a:p>
        </p:txBody>
      </p:sp>
    </p:spTree>
    <p:extLst>
      <p:ext uri="{BB962C8B-B14F-4D97-AF65-F5344CB8AC3E}">
        <p14:creationId xmlns:p14="http://schemas.microsoft.com/office/powerpoint/2010/main" val="197456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00B0F0"/>
                </a:solidFill>
                <a:cs typeface="B Zar" panose="00000400000000000000" pitchFamily="2" charset="-78"/>
              </a:rPr>
              <a:t>روش شناسی تحقیق</a:t>
            </a:r>
            <a:endParaRPr lang="fa-IR">
              <a:solidFill>
                <a:srgbClr val="00B0F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پژوهش حاضر مبنتنی بوده است بر وارسی پایان نامه های دانشجویی در حوزه خوانش رسانه ای در دپارتمان های مختلف علوم اجتماعی و </a:t>
            </a:r>
            <a:r>
              <a:rPr lang="fa-IR" smtClean="0">
                <a:cs typeface="B Zar" panose="00000400000000000000" pitchFamily="2" charset="-78"/>
              </a:rPr>
              <a:t>مطالعه </a:t>
            </a:r>
            <a:r>
              <a:rPr lang="fa-IR" smtClean="0">
                <a:cs typeface="B Zar" panose="00000400000000000000" pitchFamily="2" charset="-78"/>
              </a:rPr>
              <a:t>مقالات منتشر شده در دو فصلنامه انجمن ایرانی مطالعات فرهنگی و ارتباطات و تحقیقات فرهنگی ایران</a:t>
            </a:r>
            <a:r>
              <a:rPr lang="en-US" smtClean="0">
                <a:cs typeface="B Zar" panose="00000400000000000000" pitchFamily="2" charset="-78"/>
              </a:rPr>
              <a:t>. </a:t>
            </a:r>
          </a:p>
          <a:p>
            <a:r>
              <a:rPr lang="fa-IR" smtClean="0">
                <a:cs typeface="B Zar" panose="00000400000000000000" pitchFamily="2" charset="-78"/>
              </a:rPr>
              <a:t>در محله نخست  نمونه استخراج و اطلاعات به صورت کمی دسته بندی شد. در این مرحله فصلنامه مطالعت فرهنگی و ارتباطات از زمستان 1382 و مجله تحیقات فرهنگی ایران از بهار 1387 و پایان نانه های مربوط به حوزه خوانش طمالعه شدند و اطلاعات مورد نیاز از آنها استخراج شد. در مجموع از میان تحقیقات انجام شده در زمینه خوانش تا سال 1390  دانشگاه تهران بیشترین سهم را با هجده پژوهش  به خود اختصاص داده است. دانشگاه های علامه طباطبایی (پنج تحقیق)، کردستان (دو  اثر) علم و فرهنگ و امام صادق (ع) و صدا و سیما  (هر کدام با یک اثر) در جایگاه های بعدی قراردارند.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27793"/>
            <a:ext cx="2533650" cy="1800225"/>
          </a:xfrm>
          <a:prstGeom prst="rect">
            <a:avLst/>
          </a:prstGeom>
        </p:spPr>
      </p:pic>
    </p:spTree>
    <p:extLst>
      <p:ext uri="{BB962C8B-B14F-4D97-AF65-F5344CB8AC3E}">
        <p14:creationId xmlns:p14="http://schemas.microsoft.com/office/powerpoint/2010/main" val="415648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لحاظ جنیست نویسندگان نیز جامعه اماری مطالعه ما از نسبت تقریبا  برابر برخوردار است و </a:t>
            </a:r>
            <a:r>
              <a:rPr lang="fa-IR" smtClean="0">
                <a:solidFill>
                  <a:srgbClr val="FF0000"/>
                </a:solidFill>
                <a:cs typeface="B Zar" panose="00000400000000000000" pitchFamily="2" charset="-78"/>
              </a:rPr>
              <a:t>پانزده اثر به دانشجویان پسر </a:t>
            </a:r>
            <a:r>
              <a:rPr lang="fa-IR" smtClean="0">
                <a:cs typeface="B Zar" panose="00000400000000000000" pitchFamily="2" charset="-78"/>
              </a:rPr>
              <a:t>و </a:t>
            </a:r>
            <a:r>
              <a:rPr lang="fa-IR" smtClean="0">
                <a:solidFill>
                  <a:srgbClr val="00B0F0"/>
                </a:solidFill>
                <a:cs typeface="B Zar" panose="00000400000000000000" pitchFamily="2" charset="-78"/>
              </a:rPr>
              <a:t>سیزده  اثر به دانشجویان دختر  </a:t>
            </a:r>
            <a:r>
              <a:rPr lang="fa-IR" smtClean="0">
                <a:cs typeface="B Zar" panose="00000400000000000000" pitchFamily="2" charset="-78"/>
              </a:rPr>
              <a:t>تعلق دارد از نظر زمان انجام تحقیق، بیشترین تحقیقات </a:t>
            </a:r>
            <a:r>
              <a:rPr lang="fa-IR" smtClean="0">
                <a:cs typeface="B Zar" panose="00000400000000000000" pitchFamily="2" charset="-78"/>
              </a:rPr>
              <a:t>در </a:t>
            </a:r>
            <a:r>
              <a:rPr lang="fa-IR" smtClean="0">
                <a:cs typeface="B Zar" panose="00000400000000000000" pitchFamily="2" charset="-78"/>
              </a:rPr>
              <a:t>سال 1390 (نه پژوهش  ) و سال 1387 (خشت پژوهش انجام شده است. </a:t>
            </a:r>
          </a:p>
          <a:p>
            <a:pPr algn="just"/>
            <a:r>
              <a:rPr lang="fa-IR" smtClean="0">
                <a:cs typeface="B Zar" panose="00000400000000000000" pitchFamily="2" charset="-78"/>
              </a:rPr>
              <a:t>در مر حله بعد با توجه به پرسش ها و اهدداف تحقیق، بخش های اصلی پژوهش های انجام شده از جمله پرسش ها، روش و نتایج به دست آمده  در آنها  با روش  تحلیل محتوای کیفی بررسی شد. </a:t>
            </a:r>
            <a:endParaRPr lang="fa-IR">
              <a:cs typeface="B Zar" panose="00000400000000000000" pitchFamily="2" charset="-78"/>
            </a:endParaRPr>
          </a:p>
        </p:txBody>
      </p:sp>
    </p:spTree>
    <p:extLst>
      <p:ext uri="{BB962C8B-B14F-4D97-AF65-F5344CB8AC3E}">
        <p14:creationId xmlns:p14="http://schemas.microsoft.com/office/powerpoint/2010/main" val="136781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از تحلیل مخاطب تا مطالعات خوانش </a:t>
            </a: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پرتو اعتقاد به تاثیر محدود رسانه ها و فاصله جستن از نظریات افراطی همچون «گلوله جادویی» یا «تزریقی» که مخاطب را توده ای </a:t>
            </a:r>
            <a:r>
              <a:rPr lang="fa-IR" smtClean="0">
                <a:cs typeface="B Zar" panose="00000400000000000000" pitchFamily="2" charset="-78"/>
              </a:rPr>
              <a:t>همگن  </a:t>
            </a:r>
            <a:r>
              <a:rPr lang="fa-IR" smtClean="0">
                <a:cs typeface="B Zar" panose="00000400000000000000" pitchFamily="2" charset="-78"/>
              </a:rPr>
              <a:t>و یکدست می بینند، از میانه قرن بیستم میلاید با نظریاتی مواجه می شویم که با در نظر گرفتن شرایط اجحتماعی و زمینه و بستر دریافت متنون رسانه ای از مفهوم ساده انگارانه گیردنه پیام به مخاطب پیام گذر کرده اند. نظریه اثر محدود توسط</a:t>
            </a:r>
            <a:r>
              <a:rPr lang="fa-IR" smtClean="0">
                <a:solidFill>
                  <a:srgbClr val="FF0000"/>
                </a:solidFill>
                <a:cs typeface="B Zar" panose="00000400000000000000" pitchFamily="2" charset="-78"/>
              </a:rPr>
              <a:t> لازاسفلد  </a:t>
            </a:r>
            <a:r>
              <a:rPr lang="fa-IR" smtClean="0">
                <a:cs typeface="B Zar" panose="00000400000000000000" pitchFamily="2" charset="-78"/>
              </a:rPr>
              <a:t>، کارت و برلسون در اواخر دهه 1940  شکل گرفت. طبق این نظریه پیام های ارتباطی  قارد نیستند. تغییرات بنیادی در عقاید و رفتار افراد به وجود آورند، بلکه می تواند به صورت محدود آنها را استحکام بخشد و برای تاثیر گذاری باید زمینه قبلی وجود داشته باشد.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587072"/>
            <a:ext cx="1708052" cy="2152146"/>
          </a:xfrm>
          <a:prstGeom prst="rect">
            <a:avLst/>
          </a:prstGeom>
        </p:spPr>
      </p:pic>
      <p:sp>
        <p:nvSpPr>
          <p:cNvPr id="5" name="Flowchart: Decision 4"/>
          <p:cNvSpPr/>
          <p:nvPr/>
        </p:nvSpPr>
        <p:spPr>
          <a:xfrm>
            <a:off x="4639994" y="5304539"/>
            <a:ext cx="2912012" cy="1153551"/>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توده ای همگن  و یکدست</a:t>
            </a:r>
          </a:p>
        </p:txBody>
      </p:sp>
    </p:spTree>
    <p:extLst>
      <p:ext uri="{BB962C8B-B14F-4D97-AF65-F5344CB8AC3E}">
        <p14:creationId xmlns:p14="http://schemas.microsoft.com/office/powerpoint/2010/main" val="104941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 در این نظریه  مخاطب پویا در نظر گرفته می شود و در نهایت این نظریه در بحث از تاثیر یا عدم تاثیر پیام های ارتباطی به عوامل غیر ارتبطای نظیر سن، شغل  و خانواده  تحصیلات و غیره اهمیت زیادی می دهد. </a:t>
            </a:r>
          </a:p>
          <a:p>
            <a:pPr algn="just"/>
            <a:r>
              <a:rPr lang="fa-IR" smtClean="0">
                <a:cs typeface="B Zar" panose="00000400000000000000" pitchFamily="2" charset="-78"/>
              </a:rPr>
              <a:t>این رویکردها   </a:t>
            </a:r>
            <a:r>
              <a:rPr lang="fa-IR" smtClean="0">
                <a:cs typeface="B Zar" panose="00000400000000000000" pitchFamily="2" charset="-78"/>
              </a:rPr>
              <a:t>بر </a:t>
            </a:r>
            <a:r>
              <a:rPr lang="fa-IR" smtClean="0">
                <a:cs typeface="B Zar" panose="00000400000000000000" pitchFamily="2" charset="-78"/>
              </a:rPr>
              <a:t>نظریه  استفاده و خشنودی تکیه می </a:t>
            </a:r>
            <a:r>
              <a:rPr lang="fa-IR">
                <a:cs typeface="B Zar" panose="00000400000000000000" pitchFamily="2" charset="-78"/>
              </a:rPr>
              <a:t>ک</a:t>
            </a:r>
            <a:r>
              <a:rPr lang="fa-IR" smtClean="0">
                <a:cs typeface="B Zar" panose="00000400000000000000" pitchFamily="2" charset="-78"/>
              </a:rPr>
              <a:t>نند </a:t>
            </a:r>
            <a:r>
              <a:rPr lang="fa-IR" smtClean="0">
                <a:cs typeface="B Zar" panose="00000400000000000000" pitchFamily="2" charset="-78"/>
              </a:rPr>
              <a:t>و براین باورند که مخاطبان زانه ها بر اساس جنس، سن ، محل زندگی ، تحصیلات و زمینه های فرهنگی  و اجتماعی و تجربه های زیسته خود با متن رسانه ای مواجه می شوند و مبتنی بر همین عوامل  آن را دریافت و به بیان مطالعات فرهنگی خوانشمی کنند. </a:t>
            </a:r>
            <a:endParaRPr lang="fa-IR">
              <a:cs typeface="B Zar" panose="00000400000000000000" pitchFamily="2" charset="-78"/>
            </a:endParaRPr>
          </a:p>
        </p:txBody>
      </p:sp>
      <p:sp>
        <p:nvSpPr>
          <p:cNvPr id="4" name="Flowchart: Process 3"/>
          <p:cNvSpPr/>
          <p:nvPr/>
        </p:nvSpPr>
        <p:spPr>
          <a:xfrm>
            <a:off x="2897945" y="5234427"/>
            <a:ext cx="3348110" cy="94253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استفاده و خشنودی</a:t>
            </a:r>
          </a:p>
        </p:txBody>
      </p:sp>
    </p:spTree>
    <p:extLst>
      <p:ext uri="{BB962C8B-B14F-4D97-AF65-F5344CB8AC3E}">
        <p14:creationId xmlns:p14="http://schemas.microsoft.com/office/powerpoint/2010/main" val="4239480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2704</Words>
  <Application>Microsoft Office PowerPoint</Application>
  <PresentationFormat>Widescreen</PresentationFormat>
  <Paragraphs>58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 Zar</vt:lpstr>
      <vt:lpstr>Calibri</vt:lpstr>
      <vt:lpstr>Calibri Light</vt:lpstr>
      <vt:lpstr>Times New Roman</vt:lpstr>
      <vt:lpstr>Office Theme</vt:lpstr>
      <vt:lpstr>عنوان مقاله: ایدئولوژی مقاومت و مخاطب فعال</vt:lpstr>
      <vt:lpstr>چکیده</vt:lpstr>
      <vt:lpstr>چکیده</vt:lpstr>
      <vt:lpstr>کلید واژه:</vt:lpstr>
      <vt:lpstr>PowerPoint Presentation</vt:lpstr>
      <vt:lpstr>روش شناسی تحقیق</vt:lpstr>
      <vt:lpstr>PowerPoint Presentation</vt:lpstr>
      <vt:lpstr>از تحلیل مخاطب تا مطالعات خوانش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اشکال متعدد خوانش در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ایدئولوژی مقاومت</dc:title>
  <dc:creator>MaZz!i</dc:creator>
  <cp:lastModifiedBy>MaZz!i</cp:lastModifiedBy>
  <cp:revision>24</cp:revision>
  <dcterms:created xsi:type="dcterms:W3CDTF">2023-02-06T18:42:56Z</dcterms:created>
  <dcterms:modified xsi:type="dcterms:W3CDTF">2023-02-07T09:45:16Z</dcterms:modified>
</cp:coreProperties>
</file>